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8"/>
  </p:notesMasterIdLst>
  <p:sldIdLst>
    <p:sldId id="293" r:id="rId2"/>
    <p:sldId id="295" r:id="rId3"/>
    <p:sldId id="296" r:id="rId4"/>
    <p:sldId id="297" r:id="rId5"/>
    <p:sldId id="298" r:id="rId6"/>
    <p:sldId id="299" r:id="rId7"/>
    <p:sldId id="300" r:id="rId8"/>
    <p:sldId id="301" r:id="rId9"/>
    <p:sldId id="302" r:id="rId10"/>
    <p:sldId id="303" r:id="rId11"/>
    <p:sldId id="304" r:id="rId12"/>
    <p:sldId id="305" r:id="rId13"/>
    <p:sldId id="269" r:id="rId14"/>
    <p:sldId id="270" r:id="rId15"/>
    <p:sldId id="271"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306" r:id="rId33"/>
    <p:sldId id="289" r:id="rId34"/>
    <p:sldId id="290" r:id="rId35"/>
    <p:sldId id="307" r:id="rId36"/>
    <p:sldId id="315" r:id="rId37"/>
    <p:sldId id="316" r:id="rId38"/>
    <p:sldId id="308" r:id="rId39"/>
    <p:sldId id="309" r:id="rId40"/>
    <p:sldId id="310" r:id="rId41"/>
    <p:sldId id="311" r:id="rId42"/>
    <p:sldId id="312" r:id="rId43"/>
    <p:sldId id="313" r:id="rId44"/>
    <p:sldId id="318" r:id="rId45"/>
    <p:sldId id="319" r:id="rId46"/>
    <p:sldId id="292" r:id="rId47"/>
  </p:sldIdLst>
  <p:sldSz cx="9144000" cy="5143500" type="screen16x9"/>
  <p:notesSz cx="6858000" cy="9144000"/>
  <p:embeddedFontLst>
    <p:embeddedFont>
      <p:font typeface="Maven Pro" charset="0"/>
      <p:regular r:id="rId49"/>
      <p:bold r:id="rId50"/>
    </p:embeddedFont>
    <p:embeddedFont>
      <p:font typeface="Nunito" pitchFamily="2" charset="0"/>
      <p:regular r:id="rId51"/>
      <p:bold r:id="rId52"/>
    </p:embeddedFont>
    <p:embeddedFont>
      <p:font typeface="Lato" pitchFamily="34" charset="0"/>
      <p:regular r:id="rId53"/>
      <p:bold r:id="rId54"/>
      <p:italic r:id="rId55"/>
      <p:boldItalic r:id="rId56"/>
    </p:embeddedFont>
    <p:embeddedFont>
      <p:font typeface="Baskerville Old Face" pitchFamily="18" charset="0"/>
      <p:regular r:id="rId57"/>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FF0000"/>
    <a:srgbClr val="3333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2" d="100"/>
          <a:sy n="112" d="100"/>
        </p:scale>
        <p:origin x="-504" y="-8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9154" name="Shape 3"/>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120000 h 120000"/>
            </a:gdLst>
            <a:ahLst/>
            <a:cxnLst/>
            <a:rect l="T0" t="T1" r="T2" b="T3"/>
            <a:pathLst>
              <a:path w="120000" h="120000" extrusionOk="0">
                <a:moveTo>
                  <a:pt x="0" y="0"/>
                </a:moveTo>
                <a:lnTo>
                  <a:pt x="120000" y="0"/>
                </a:lnTo>
                <a:lnTo>
                  <a:pt x="120000" y="120000"/>
                </a:lnTo>
                <a:lnTo>
                  <a:pt x="0" y="120000"/>
                </a:lnTo>
                <a:close/>
              </a:path>
            </a:pathLst>
          </a:custGeom>
          <a:noFill/>
          <a:ln w="9525">
            <a:solidFill>
              <a:srgbClr val="000000"/>
            </a:solidFill>
            <a:round/>
            <a:headEnd type="none" w="sm" len="sm"/>
            <a:tailEnd type="none" w="sm" len="sm"/>
          </a:ln>
        </p:spPr>
      </p:sp>
      <p:sp>
        <p:nvSpPr>
          <p:cNvPr id="49155" name="Shape 4"/>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Shape 280"/>
          <p:cNvSpPr>
            <a:spLocks noGrp="1" noRot="1" noChangeAspect="1" noTextEdit="1"/>
          </p:cNvSpPr>
          <p:nvPr>
            <p:ph type="sldImg" idx="2"/>
          </p:nvPr>
        </p:nvSpPr>
        <p:spPr>
          <a:ln>
            <a:miter lim="800000"/>
            <a:headEnd/>
            <a:tailEnd/>
          </a:ln>
        </p:spPr>
      </p:sp>
      <p:sp>
        <p:nvSpPr>
          <p:cNvPr id="50179" name="Shape 281"/>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Shape 287"/>
          <p:cNvSpPr>
            <a:spLocks noGrp="1" noRot="1" noChangeAspect="1" noTextEdit="1"/>
          </p:cNvSpPr>
          <p:nvPr>
            <p:ph type="sldImg" idx="2"/>
          </p:nvPr>
        </p:nvSpPr>
        <p:spPr>
          <a:ln>
            <a:miter lim="800000"/>
            <a:headEnd/>
            <a:tailEnd/>
          </a:ln>
        </p:spPr>
      </p:sp>
      <p:sp>
        <p:nvSpPr>
          <p:cNvPr id="51203" name="Shape 288"/>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Shape 293"/>
          <p:cNvSpPr>
            <a:spLocks noGrp="1" noRot="1" noChangeAspect="1" noTextEdit="1"/>
          </p:cNvSpPr>
          <p:nvPr>
            <p:ph type="sldImg" idx="2"/>
          </p:nvPr>
        </p:nvSpPr>
        <p:spPr>
          <a:ln>
            <a:miter lim="800000"/>
            <a:headEnd/>
            <a:tailEnd/>
          </a:ln>
        </p:spPr>
      </p:sp>
      <p:sp>
        <p:nvSpPr>
          <p:cNvPr id="52227" name="Shape 294"/>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Shape 299"/>
          <p:cNvSpPr>
            <a:spLocks noGrp="1" noRot="1" noChangeAspect="1" noTextEdit="1"/>
          </p:cNvSpPr>
          <p:nvPr>
            <p:ph type="sldImg" idx="2"/>
          </p:nvPr>
        </p:nvSpPr>
        <p:spPr>
          <a:ln>
            <a:miter lim="800000"/>
            <a:headEnd/>
            <a:tailEnd/>
          </a:ln>
        </p:spPr>
      </p:sp>
      <p:sp>
        <p:nvSpPr>
          <p:cNvPr id="53251" name="Shape 300"/>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Shape 305"/>
          <p:cNvSpPr>
            <a:spLocks noGrp="1" noRot="1" noChangeAspect="1" noTextEdit="1"/>
          </p:cNvSpPr>
          <p:nvPr>
            <p:ph type="sldImg" idx="2"/>
          </p:nvPr>
        </p:nvSpPr>
        <p:spPr>
          <a:ln>
            <a:miter lim="800000"/>
            <a:headEnd/>
            <a:tailEnd/>
          </a:ln>
        </p:spPr>
      </p:sp>
      <p:sp>
        <p:nvSpPr>
          <p:cNvPr id="54275" name="Shape 306"/>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Shape 311"/>
          <p:cNvSpPr>
            <a:spLocks noGrp="1" noRot="1" noChangeAspect="1" noTextEdit="1"/>
          </p:cNvSpPr>
          <p:nvPr>
            <p:ph type="sldImg" idx="2"/>
          </p:nvPr>
        </p:nvSpPr>
        <p:spPr>
          <a:ln>
            <a:miter lim="800000"/>
            <a:headEnd/>
            <a:tailEnd/>
          </a:ln>
        </p:spPr>
      </p:sp>
      <p:sp>
        <p:nvSpPr>
          <p:cNvPr id="55299" name="Shape 312"/>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Shape 317"/>
          <p:cNvSpPr>
            <a:spLocks noGrp="1" noRot="1" noChangeAspect="1" noTextEdit="1"/>
          </p:cNvSpPr>
          <p:nvPr>
            <p:ph type="sldImg" idx="2"/>
          </p:nvPr>
        </p:nvSpPr>
        <p:spPr>
          <a:ln>
            <a:miter lim="800000"/>
            <a:headEnd/>
            <a:tailEnd/>
          </a:ln>
        </p:spPr>
      </p:sp>
      <p:sp>
        <p:nvSpPr>
          <p:cNvPr id="56323" name="Shape 318"/>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Shape 323"/>
          <p:cNvSpPr>
            <a:spLocks noGrp="1" noRot="1" noChangeAspect="1" noTextEdit="1"/>
          </p:cNvSpPr>
          <p:nvPr>
            <p:ph type="sldImg" idx="2"/>
          </p:nvPr>
        </p:nvSpPr>
        <p:spPr>
          <a:ln>
            <a:miter lim="800000"/>
            <a:headEnd/>
            <a:tailEnd/>
          </a:ln>
        </p:spPr>
      </p:sp>
      <p:sp>
        <p:nvSpPr>
          <p:cNvPr id="57347" name="Shape 324"/>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Shape 329"/>
          <p:cNvSpPr>
            <a:spLocks noGrp="1" noRot="1" noChangeAspect="1" noTextEdit="1"/>
          </p:cNvSpPr>
          <p:nvPr>
            <p:ph type="sldImg" idx="2"/>
          </p:nvPr>
        </p:nvSpPr>
        <p:spPr>
          <a:ln>
            <a:miter lim="800000"/>
            <a:headEnd/>
            <a:tailEnd/>
          </a:ln>
        </p:spPr>
      </p:sp>
      <p:sp>
        <p:nvSpPr>
          <p:cNvPr id="58371" name="Shape 330"/>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Shape 335"/>
          <p:cNvSpPr>
            <a:spLocks noGrp="1" noRot="1" noChangeAspect="1" noTextEdit="1"/>
          </p:cNvSpPr>
          <p:nvPr>
            <p:ph type="sldImg" idx="2"/>
          </p:nvPr>
        </p:nvSpPr>
        <p:spPr>
          <a:ln>
            <a:miter lim="800000"/>
            <a:headEnd/>
            <a:tailEnd/>
          </a:ln>
        </p:spPr>
      </p:sp>
      <p:sp>
        <p:nvSpPr>
          <p:cNvPr id="59395" name="Shape 336"/>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Shape 341"/>
          <p:cNvSpPr>
            <a:spLocks noGrp="1" noRot="1" noChangeAspect="1" noTextEdit="1"/>
          </p:cNvSpPr>
          <p:nvPr>
            <p:ph type="sldImg" idx="2"/>
          </p:nvPr>
        </p:nvSpPr>
        <p:spPr>
          <a:ln>
            <a:miter lim="800000"/>
            <a:headEnd/>
            <a:tailEnd/>
          </a:ln>
        </p:spPr>
      </p:sp>
      <p:sp>
        <p:nvSpPr>
          <p:cNvPr id="60419" name="Shape 342"/>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Shape 347"/>
          <p:cNvSpPr>
            <a:spLocks noGrp="1" noRot="1" noChangeAspect="1" noTextEdit="1"/>
          </p:cNvSpPr>
          <p:nvPr>
            <p:ph type="sldImg" idx="2"/>
          </p:nvPr>
        </p:nvSpPr>
        <p:spPr>
          <a:ln>
            <a:miter lim="800000"/>
            <a:headEnd/>
            <a:tailEnd/>
          </a:ln>
        </p:spPr>
      </p:sp>
      <p:sp>
        <p:nvSpPr>
          <p:cNvPr id="61443" name="Shape 348"/>
          <p:cNvSpPr txBox="1">
            <a:spLocks noGrp="1"/>
          </p:cNvSpPr>
          <p:nvPr>
            <p:ph type="body" idx="1"/>
          </p:nvPr>
        </p:nvSpPr>
        <p:spPr/>
        <p:txBody>
          <a:bodyPr lIns="91420" tIns="91420" rIns="91420" bIns="91420"/>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Shape 353"/>
          <p:cNvSpPr>
            <a:spLocks noGrp="1" noRot="1" noChangeAspect="1" noTextEdit="1"/>
          </p:cNvSpPr>
          <p:nvPr>
            <p:ph type="sldImg" idx="2"/>
          </p:nvPr>
        </p:nvSpPr>
        <p:spPr>
          <a:ln>
            <a:miter lim="800000"/>
            <a:headEnd/>
            <a:tailEnd/>
          </a:ln>
        </p:spPr>
      </p:sp>
      <p:sp>
        <p:nvSpPr>
          <p:cNvPr id="62467" name="Shape 35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Shape 359"/>
          <p:cNvSpPr>
            <a:spLocks noGrp="1" noRot="1" noChangeAspect="1" noTextEdit="1"/>
          </p:cNvSpPr>
          <p:nvPr>
            <p:ph type="sldImg" idx="2"/>
          </p:nvPr>
        </p:nvSpPr>
        <p:spPr>
          <a:ln>
            <a:miter lim="800000"/>
            <a:headEnd/>
            <a:tailEnd/>
          </a:ln>
        </p:spPr>
      </p:sp>
      <p:sp>
        <p:nvSpPr>
          <p:cNvPr id="63491" name="Shape 36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Shape 365"/>
          <p:cNvSpPr>
            <a:spLocks noGrp="1" noRot="1" noChangeAspect="1" noTextEdit="1"/>
          </p:cNvSpPr>
          <p:nvPr>
            <p:ph type="sldImg" idx="2"/>
          </p:nvPr>
        </p:nvSpPr>
        <p:spPr>
          <a:ln>
            <a:miter lim="800000"/>
            <a:headEnd/>
            <a:tailEnd/>
          </a:ln>
        </p:spPr>
      </p:sp>
      <p:sp>
        <p:nvSpPr>
          <p:cNvPr id="64515" name="Shape 36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Shape 375"/>
          <p:cNvSpPr>
            <a:spLocks noGrp="1" noRot="1" noChangeAspect="1" noTextEdit="1"/>
          </p:cNvSpPr>
          <p:nvPr>
            <p:ph type="sldImg" idx="2"/>
          </p:nvPr>
        </p:nvSpPr>
        <p:spPr>
          <a:ln>
            <a:miter lim="800000"/>
            <a:headEnd/>
            <a:tailEnd/>
          </a:ln>
        </p:spPr>
      </p:sp>
      <p:sp>
        <p:nvSpPr>
          <p:cNvPr id="65539" name="Shape 37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Shape 381"/>
          <p:cNvSpPr>
            <a:spLocks noGrp="1" noRot="1" noChangeAspect="1" noTextEdit="1"/>
          </p:cNvSpPr>
          <p:nvPr>
            <p:ph type="sldImg" idx="2"/>
          </p:nvPr>
        </p:nvSpPr>
        <p:spPr>
          <a:ln>
            <a:miter lim="800000"/>
            <a:headEnd/>
            <a:tailEnd/>
          </a:ln>
        </p:spPr>
      </p:sp>
      <p:sp>
        <p:nvSpPr>
          <p:cNvPr id="66563" name="Shape 38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Shape 386"/>
          <p:cNvSpPr>
            <a:spLocks noGrp="1" noRot="1" noChangeAspect="1" noTextEdit="1"/>
          </p:cNvSpPr>
          <p:nvPr>
            <p:ph type="sldImg" idx="2"/>
          </p:nvPr>
        </p:nvSpPr>
        <p:spPr>
          <a:ln>
            <a:miter lim="800000"/>
            <a:headEnd/>
            <a:tailEnd/>
          </a:ln>
        </p:spPr>
      </p:sp>
      <p:sp>
        <p:nvSpPr>
          <p:cNvPr id="67587" name="Shape 387"/>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Shape 392"/>
          <p:cNvSpPr>
            <a:spLocks noGrp="1" noRot="1" noChangeAspect="1" noTextEdit="1"/>
          </p:cNvSpPr>
          <p:nvPr>
            <p:ph type="sldImg" idx="2"/>
          </p:nvPr>
        </p:nvSpPr>
        <p:spPr>
          <a:ln>
            <a:miter lim="800000"/>
            <a:headEnd/>
            <a:tailEnd/>
          </a:ln>
        </p:spPr>
      </p:sp>
      <p:sp>
        <p:nvSpPr>
          <p:cNvPr id="68611" name="Shape 393"/>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Shape 397"/>
          <p:cNvSpPr>
            <a:spLocks noGrp="1" noRot="1" noChangeAspect="1" noTextEdit="1"/>
          </p:cNvSpPr>
          <p:nvPr>
            <p:ph type="sldImg" idx="2"/>
          </p:nvPr>
        </p:nvSpPr>
        <p:spPr>
          <a:ln>
            <a:miter lim="800000"/>
            <a:headEnd/>
            <a:tailEnd/>
          </a:ln>
        </p:spPr>
      </p:sp>
      <p:sp>
        <p:nvSpPr>
          <p:cNvPr id="69635" name="Shape 39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Shape 403"/>
          <p:cNvSpPr>
            <a:spLocks noGrp="1" noRot="1" noChangeAspect="1" noTextEdit="1"/>
          </p:cNvSpPr>
          <p:nvPr>
            <p:ph type="sldImg" idx="2"/>
          </p:nvPr>
        </p:nvSpPr>
        <p:spPr>
          <a:ln>
            <a:miter lim="800000"/>
            <a:headEnd/>
            <a:tailEnd/>
          </a:ln>
        </p:spPr>
      </p:sp>
      <p:sp>
        <p:nvSpPr>
          <p:cNvPr id="70659" name="Shape 40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Shape 409"/>
          <p:cNvSpPr>
            <a:spLocks noGrp="1" noRot="1" noChangeAspect="1" noTextEdit="1"/>
          </p:cNvSpPr>
          <p:nvPr>
            <p:ph type="sldImg" idx="2"/>
          </p:nvPr>
        </p:nvSpPr>
        <p:spPr>
          <a:ln>
            <a:miter lim="800000"/>
            <a:headEnd/>
            <a:tailEnd/>
          </a:ln>
        </p:spPr>
      </p:sp>
      <p:sp>
        <p:nvSpPr>
          <p:cNvPr id="71683" name="Shape 41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Shape 415"/>
          <p:cNvSpPr>
            <a:spLocks noGrp="1" noRot="1" noChangeAspect="1" noTextEdit="1"/>
          </p:cNvSpPr>
          <p:nvPr>
            <p:ph type="sldImg" idx="2"/>
          </p:nvPr>
        </p:nvSpPr>
        <p:spPr>
          <a:ln>
            <a:miter lim="800000"/>
            <a:headEnd/>
            <a:tailEnd/>
          </a:ln>
        </p:spPr>
      </p:sp>
      <p:sp>
        <p:nvSpPr>
          <p:cNvPr id="72707" name="Shape 41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Shape 421"/>
          <p:cNvSpPr>
            <a:spLocks noGrp="1" noRot="1" noChangeAspect="1" noTextEdit="1"/>
          </p:cNvSpPr>
          <p:nvPr>
            <p:ph type="sldImg" idx="2"/>
          </p:nvPr>
        </p:nvSpPr>
        <p:spPr>
          <a:ln>
            <a:miter lim="800000"/>
            <a:headEnd/>
            <a:tailEnd/>
          </a:ln>
        </p:spPr>
      </p:sp>
      <p:sp>
        <p:nvSpPr>
          <p:cNvPr id="73731" name="Shape 42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Shape 427"/>
          <p:cNvSpPr>
            <a:spLocks noGrp="1" noRot="1" noChangeAspect="1" noTextEdit="1"/>
          </p:cNvSpPr>
          <p:nvPr>
            <p:ph type="sldImg" idx="2"/>
          </p:nvPr>
        </p:nvSpPr>
        <p:spPr>
          <a:ln>
            <a:miter lim="800000"/>
            <a:headEnd/>
            <a:tailEnd/>
          </a:ln>
        </p:spPr>
      </p:sp>
      <p:sp>
        <p:nvSpPr>
          <p:cNvPr id="74755" name="Shape 42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Shape 433"/>
          <p:cNvSpPr>
            <a:spLocks noGrp="1" noRot="1" noChangeAspect="1" noTextEdit="1"/>
          </p:cNvSpPr>
          <p:nvPr>
            <p:ph type="sldImg" idx="2"/>
          </p:nvPr>
        </p:nvSpPr>
        <p:spPr>
          <a:ln>
            <a:miter lim="800000"/>
            <a:headEnd/>
            <a:tailEnd/>
          </a:ln>
        </p:spPr>
      </p:sp>
      <p:sp>
        <p:nvSpPr>
          <p:cNvPr id="75779" name="Shape 43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2" name="Shape 439"/>
          <p:cNvSpPr>
            <a:spLocks noGrp="1" noRot="1" noChangeAspect="1" noTextEdit="1"/>
          </p:cNvSpPr>
          <p:nvPr>
            <p:ph type="sldImg" idx="2"/>
          </p:nvPr>
        </p:nvSpPr>
        <p:spPr>
          <a:ln>
            <a:miter lim="800000"/>
            <a:headEnd/>
            <a:tailEnd/>
          </a:ln>
        </p:spPr>
      </p:sp>
      <p:sp>
        <p:nvSpPr>
          <p:cNvPr id="76803" name="Shape 44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Shape 445"/>
          <p:cNvSpPr>
            <a:spLocks noGrp="1" noRot="1" noChangeAspect="1" noTextEdit="1"/>
          </p:cNvSpPr>
          <p:nvPr>
            <p:ph type="sldImg" idx="2"/>
          </p:nvPr>
        </p:nvSpPr>
        <p:spPr>
          <a:ln>
            <a:miter lim="800000"/>
            <a:headEnd/>
            <a:tailEnd/>
          </a:ln>
        </p:spPr>
      </p:sp>
      <p:sp>
        <p:nvSpPr>
          <p:cNvPr id="77827" name="Shape 44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50" name="Shape 451"/>
          <p:cNvSpPr>
            <a:spLocks noGrp="1" noRot="1" noChangeAspect="1" noTextEdit="1"/>
          </p:cNvSpPr>
          <p:nvPr>
            <p:ph type="sldImg" idx="2"/>
          </p:nvPr>
        </p:nvSpPr>
        <p:spPr>
          <a:ln>
            <a:miter lim="800000"/>
            <a:headEnd/>
            <a:tailEnd/>
          </a:ln>
        </p:spPr>
      </p:sp>
      <p:sp>
        <p:nvSpPr>
          <p:cNvPr id="78851" name="Shape 452"/>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9874" name="Shape 457"/>
          <p:cNvSpPr>
            <a:spLocks noGrp="1" noRot="1" noChangeAspect="1" noTextEdit="1"/>
          </p:cNvSpPr>
          <p:nvPr>
            <p:ph type="sldImg" idx="2"/>
          </p:nvPr>
        </p:nvSpPr>
        <p:spPr>
          <a:ln>
            <a:miter lim="800000"/>
            <a:headEnd/>
            <a:tailEnd/>
          </a:ln>
        </p:spPr>
      </p:sp>
      <p:sp>
        <p:nvSpPr>
          <p:cNvPr id="79875" name="Shape 458"/>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Shape 463"/>
          <p:cNvSpPr>
            <a:spLocks noGrp="1" noRot="1" noChangeAspect="1" noTextEdit="1"/>
          </p:cNvSpPr>
          <p:nvPr>
            <p:ph type="sldImg" idx="2"/>
          </p:nvPr>
        </p:nvSpPr>
        <p:spPr>
          <a:ln>
            <a:miter lim="800000"/>
            <a:headEnd/>
            <a:tailEnd/>
          </a:ln>
        </p:spPr>
      </p:sp>
      <p:sp>
        <p:nvSpPr>
          <p:cNvPr id="80899" name="Shape 464"/>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Shape 469"/>
          <p:cNvSpPr>
            <a:spLocks noGrp="1" noRot="1" noChangeAspect="1" noTextEdit="1"/>
          </p:cNvSpPr>
          <p:nvPr>
            <p:ph type="sldImg" idx="2"/>
          </p:nvPr>
        </p:nvSpPr>
        <p:spPr>
          <a:ln>
            <a:miter lim="800000"/>
            <a:headEnd/>
            <a:tailEnd/>
          </a:ln>
        </p:spPr>
      </p:sp>
      <p:sp>
        <p:nvSpPr>
          <p:cNvPr id="81923" name="Shape 470"/>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6" name="Shape 475"/>
          <p:cNvSpPr>
            <a:spLocks noGrp="1" noRot="1" noChangeAspect="1" noTextEdit="1"/>
          </p:cNvSpPr>
          <p:nvPr>
            <p:ph type="sldImg" idx="2"/>
          </p:nvPr>
        </p:nvSpPr>
        <p:spPr>
          <a:ln>
            <a:miter lim="800000"/>
            <a:headEnd/>
            <a:tailEnd/>
          </a:ln>
        </p:spPr>
      </p:sp>
      <p:sp>
        <p:nvSpPr>
          <p:cNvPr id="82947" name="Shape 476"/>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Shape 488"/>
          <p:cNvSpPr>
            <a:spLocks noGrp="1" noRot="1" noChangeAspect="1" noTextEdit="1"/>
          </p:cNvSpPr>
          <p:nvPr>
            <p:ph type="sldImg" idx="2"/>
          </p:nvPr>
        </p:nvSpPr>
        <p:spPr>
          <a:ln>
            <a:miter lim="800000"/>
            <a:headEnd/>
            <a:tailEnd/>
          </a:ln>
        </p:spPr>
      </p:sp>
      <p:sp>
        <p:nvSpPr>
          <p:cNvPr id="83971" name="Shape 489"/>
          <p:cNvSpPr txBox="1">
            <a:spLocks noGrp="1"/>
          </p:cNvSpPr>
          <p:nvPr>
            <p:ph type="body" idx="1"/>
          </p:nvPr>
        </p:nvSpPr>
        <p:spPr>
          <a:ln/>
        </p:spPr>
        <p:txBody>
          <a:bodyPr/>
          <a:lstStyle/>
          <a:p>
            <a:pPr marL="0" indent="0" eaLnBrk="1" hangingPunct="1">
              <a:buSzPts val="1100"/>
            </a:pPr>
            <a:endParaRPr lang="pt-BR" sz="110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tx1"/>
        </a:solidFill>
        <a:effectLst/>
      </p:bgPr>
    </p:bg>
    <p:spTree>
      <p:nvGrpSpPr>
        <p:cNvPr id="1" name="Shape 49"/>
        <p:cNvGrpSpPr/>
        <p:nvPr/>
      </p:nvGrpSpPr>
      <p:grpSpPr>
        <a:xfrm>
          <a:off x="0" y="0"/>
          <a:ext cx="0" cy="0"/>
          <a:chOff x="0" y="0"/>
          <a:chExt cx="0" cy="0"/>
        </a:xfrm>
      </p:grpSpPr>
      <p:grpSp>
        <p:nvGrpSpPr>
          <p:cNvPr id="3" name="Shape 50"/>
          <p:cNvGrpSpPr>
            <a:grpSpLocks/>
          </p:cNvGrpSpPr>
          <p:nvPr/>
        </p:nvGrpSpPr>
        <p:grpSpPr bwMode="auto">
          <a:xfrm>
            <a:off x="146050" y="3175"/>
            <a:ext cx="1233488" cy="1384300"/>
            <a:chOff x="146769" y="3406"/>
            <a:chExt cx="1233215" cy="1384535"/>
          </a:xfrm>
        </p:grpSpPr>
        <p:grpSp>
          <p:nvGrpSpPr>
            <p:cNvPr id="4" name="Shape 51"/>
            <p:cNvGrpSpPr>
              <a:grpSpLocks/>
            </p:cNvGrpSpPr>
            <p:nvPr/>
          </p:nvGrpSpPr>
          <p:grpSpPr bwMode="auto">
            <a:xfrm>
              <a:off x="1062554" y="3406"/>
              <a:ext cx="317430" cy="689092"/>
              <a:chOff x="1062554" y="3406"/>
              <a:chExt cx="317430" cy="689092"/>
            </a:xfrm>
          </p:grpSpPr>
          <p:sp>
            <p:nvSpPr>
              <p:cNvPr id="14" name="Shape 52"/>
              <p:cNvSpPr/>
              <p:nvPr/>
            </p:nvSpPr>
            <p:spPr>
              <a:xfrm rot="10800000">
                <a:off x="1062554" y="3406"/>
                <a:ext cx="317430" cy="689092"/>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5" name="Shape 53"/>
              <p:cNvSpPr/>
              <p:nvPr/>
            </p:nvSpPr>
            <p:spPr>
              <a:xfrm rot="10800000">
                <a:off x="1062554" y="3406"/>
                <a:ext cx="317430" cy="341371"/>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5" name="Shape 54"/>
            <p:cNvGrpSpPr>
              <a:grpSpLocks/>
            </p:cNvGrpSpPr>
            <p:nvPr/>
          </p:nvGrpSpPr>
          <p:grpSpPr bwMode="auto">
            <a:xfrm>
              <a:off x="605455" y="3406"/>
              <a:ext cx="315842" cy="1036814"/>
              <a:chOff x="605455" y="3406"/>
              <a:chExt cx="315842" cy="1036814"/>
            </a:xfrm>
          </p:grpSpPr>
          <p:sp>
            <p:nvSpPr>
              <p:cNvPr id="11" name="Shape 55"/>
              <p:cNvSpPr/>
              <p:nvPr/>
            </p:nvSpPr>
            <p:spPr>
              <a:xfrm rot="10800000">
                <a:off x="605455" y="3406"/>
                <a:ext cx="315842" cy="689092"/>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 name="Shape 56"/>
              <p:cNvSpPr/>
              <p:nvPr/>
            </p:nvSpPr>
            <p:spPr>
              <a:xfrm rot="10800000">
                <a:off x="605455" y="3406"/>
                <a:ext cx="315842" cy="103681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3" name="Shape 57"/>
              <p:cNvSpPr/>
              <p:nvPr/>
            </p:nvSpPr>
            <p:spPr>
              <a:xfrm rot="10800000">
                <a:off x="605455" y="3406"/>
                <a:ext cx="315842" cy="341371"/>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6" name="Shape 58"/>
            <p:cNvGrpSpPr>
              <a:grpSpLocks/>
            </p:cNvGrpSpPr>
            <p:nvPr/>
          </p:nvGrpSpPr>
          <p:grpSpPr bwMode="auto">
            <a:xfrm>
              <a:off x="146769" y="3406"/>
              <a:ext cx="317430" cy="1384535"/>
              <a:chOff x="146769" y="3406"/>
              <a:chExt cx="317430" cy="1384535"/>
            </a:xfrm>
          </p:grpSpPr>
          <p:sp>
            <p:nvSpPr>
              <p:cNvPr id="7" name="Shape 59"/>
              <p:cNvSpPr/>
              <p:nvPr/>
            </p:nvSpPr>
            <p:spPr>
              <a:xfrm rot="10800000">
                <a:off x="146769" y="3406"/>
                <a:ext cx="317430" cy="689092"/>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 name="Shape 60"/>
              <p:cNvSpPr/>
              <p:nvPr/>
            </p:nvSpPr>
            <p:spPr>
              <a:xfrm rot="10800000">
                <a:off x="146769" y="3406"/>
                <a:ext cx="317430" cy="138453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 name="Shape 61"/>
              <p:cNvSpPr/>
              <p:nvPr/>
            </p:nvSpPr>
            <p:spPr>
              <a:xfrm rot="10800000">
                <a:off x="146769" y="3406"/>
                <a:ext cx="317430" cy="103681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 name="Shape 62"/>
              <p:cNvSpPr/>
              <p:nvPr/>
            </p:nvSpPr>
            <p:spPr>
              <a:xfrm rot="10800000">
                <a:off x="146769" y="3406"/>
                <a:ext cx="317430" cy="33978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grpSp>
        <p:nvGrpSpPr>
          <p:cNvPr id="16" name="Shape 63"/>
          <p:cNvGrpSpPr>
            <a:grpSpLocks/>
          </p:cNvGrpSpPr>
          <p:nvPr/>
        </p:nvGrpSpPr>
        <p:grpSpPr bwMode="auto">
          <a:xfrm>
            <a:off x="6775450" y="2903538"/>
            <a:ext cx="2185988" cy="2239962"/>
            <a:chOff x="6775084" y="2904008"/>
            <a:chExt cx="2186148" cy="2239500"/>
          </a:xfrm>
        </p:grpSpPr>
        <p:grpSp>
          <p:nvGrpSpPr>
            <p:cNvPr id="17" name="Shape 64"/>
            <p:cNvGrpSpPr>
              <a:grpSpLocks/>
            </p:cNvGrpSpPr>
            <p:nvPr/>
          </p:nvGrpSpPr>
          <p:grpSpPr bwMode="auto">
            <a:xfrm>
              <a:off x="6775084" y="4253105"/>
              <a:ext cx="409605" cy="890403"/>
              <a:chOff x="6775084" y="4253105"/>
              <a:chExt cx="409605" cy="890403"/>
            </a:xfrm>
          </p:grpSpPr>
          <p:sp>
            <p:nvSpPr>
              <p:cNvPr id="33" name="Shape 65"/>
              <p:cNvSpPr/>
              <p:nvPr/>
            </p:nvSpPr>
            <p:spPr>
              <a:xfrm>
                <a:off x="6775084" y="4253105"/>
                <a:ext cx="409605" cy="89040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4" name="Shape 66"/>
              <p:cNvSpPr/>
              <p:nvPr/>
            </p:nvSpPr>
            <p:spPr>
              <a:xfrm>
                <a:off x="6775084" y="4703862"/>
                <a:ext cx="409605" cy="439646"/>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8" name="Shape 67"/>
            <p:cNvGrpSpPr>
              <a:grpSpLocks/>
            </p:cNvGrpSpPr>
            <p:nvPr/>
          </p:nvGrpSpPr>
          <p:grpSpPr bwMode="auto">
            <a:xfrm>
              <a:off x="7367265" y="3803934"/>
              <a:ext cx="409605" cy="1339574"/>
              <a:chOff x="7367265" y="3803934"/>
              <a:chExt cx="409605" cy="1339574"/>
            </a:xfrm>
          </p:grpSpPr>
          <p:sp>
            <p:nvSpPr>
              <p:cNvPr id="30" name="Shape 68"/>
              <p:cNvSpPr/>
              <p:nvPr/>
            </p:nvSpPr>
            <p:spPr>
              <a:xfrm>
                <a:off x="7367265" y="4253104"/>
                <a:ext cx="409605" cy="89040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1" name="Shape 69"/>
              <p:cNvSpPr/>
              <p:nvPr/>
            </p:nvSpPr>
            <p:spPr>
              <a:xfrm>
                <a:off x="7367265" y="3803934"/>
                <a:ext cx="409605" cy="133957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2" name="Shape 70"/>
              <p:cNvSpPr/>
              <p:nvPr/>
            </p:nvSpPr>
            <p:spPr>
              <a:xfrm>
                <a:off x="7367265" y="4703862"/>
                <a:ext cx="409605" cy="439646"/>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9" name="Shape 71"/>
            <p:cNvGrpSpPr>
              <a:grpSpLocks/>
            </p:cNvGrpSpPr>
            <p:nvPr/>
          </p:nvGrpSpPr>
          <p:grpSpPr bwMode="auto">
            <a:xfrm>
              <a:off x="7959446" y="3354765"/>
              <a:ext cx="409605" cy="1788743"/>
              <a:chOff x="7959446" y="3354765"/>
              <a:chExt cx="409605" cy="1788743"/>
            </a:xfrm>
          </p:grpSpPr>
          <p:sp>
            <p:nvSpPr>
              <p:cNvPr id="26" name="Shape 72"/>
              <p:cNvSpPr/>
              <p:nvPr/>
            </p:nvSpPr>
            <p:spPr>
              <a:xfrm>
                <a:off x="7959446" y="4254691"/>
                <a:ext cx="409605" cy="888817"/>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7" name="Shape 73"/>
              <p:cNvSpPr/>
              <p:nvPr/>
            </p:nvSpPr>
            <p:spPr>
              <a:xfrm>
                <a:off x="7959446" y="3354765"/>
                <a:ext cx="409605" cy="178874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8" name="Shape 74"/>
              <p:cNvSpPr/>
              <p:nvPr/>
            </p:nvSpPr>
            <p:spPr>
              <a:xfrm>
                <a:off x="7959446" y="3803934"/>
                <a:ext cx="409605" cy="133957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9" name="Shape 75"/>
              <p:cNvSpPr/>
              <p:nvPr/>
            </p:nvSpPr>
            <p:spPr>
              <a:xfrm>
                <a:off x="7959446" y="4703862"/>
                <a:ext cx="409605" cy="439646"/>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0" name="Shape 76"/>
            <p:cNvGrpSpPr>
              <a:grpSpLocks/>
            </p:cNvGrpSpPr>
            <p:nvPr/>
          </p:nvGrpSpPr>
          <p:grpSpPr bwMode="auto">
            <a:xfrm>
              <a:off x="8551627" y="2904008"/>
              <a:ext cx="409605" cy="2239500"/>
              <a:chOff x="8551627" y="2904008"/>
              <a:chExt cx="409605" cy="2239500"/>
            </a:xfrm>
          </p:grpSpPr>
          <p:sp>
            <p:nvSpPr>
              <p:cNvPr id="21" name="Shape 77"/>
              <p:cNvSpPr/>
              <p:nvPr/>
            </p:nvSpPr>
            <p:spPr>
              <a:xfrm>
                <a:off x="8551627" y="4253105"/>
                <a:ext cx="409605" cy="89040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2" name="Shape 78"/>
              <p:cNvSpPr/>
              <p:nvPr/>
            </p:nvSpPr>
            <p:spPr>
              <a:xfrm>
                <a:off x="8551627" y="3354765"/>
                <a:ext cx="409605" cy="178874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3" name="Shape 79"/>
              <p:cNvSpPr/>
              <p:nvPr/>
            </p:nvSpPr>
            <p:spPr>
              <a:xfrm>
                <a:off x="8551627" y="3803934"/>
                <a:ext cx="409605" cy="1339574"/>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4" name="Shape 80"/>
              <p:cNvSpPr/>
              <p:nvPr/>
            </p:nvSpPr>
            <p:spPr>
              <a:xfrm>
                <a:off x="8551627" y="2904008"/>
                <a:ext cx="409605" cy="22395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5" name="Shape 81"/>
              <p:cNvSpPr/>
              <p:nvPr/>
            </p:nvSpPr>
            <p:spPr>
              <a:xfrm>
                <a:off x="8551627" y="4703862"/>
                <a:ext cx="409605" cy="439646"/>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sp>
        <p:nvSpPr>
          <p:cNvPr id="82" name="Shape 82"/>
          <p:cNvSpPr txBox="1">
            <a:spLocks noGrp="1"/>
          </p:cNvSpPr>
          <p:nvPr>
            <p:ph type="title"/>
          </p:nvPr>
        </p:nvSpPr>
        <p:spPr>
          <a:xfrm>
            <a:off x="824000" y="1613825"/>
            <a:ext cx="5857800" cy="1872900"/>
          </a:xfrm>
          <a:prstGeom prst="rect">
            <a:avLst/>
          </a:prstGeom>
        </p:spPr>
        <p:txBody>
          <a:bodyPr spcFirstLastPara="1" anchor="ct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35" name="Shape 83"/>
          <p:cNvSpPr txBox="1">
            <a:spLocks noGrp="1"/>
          </p:cNvSpPr>
          <p:nvPr>
            <p:ph type="sldNum" idx="10"/>
          </p:nvPr>
        </p:nvSpPr>
        <p:spPr/>
        <p:txBody>
          <a:bodyPr/>
          <a:lstStyle>
            <a:lvl1pPr>
              <a:defRPr>
                <a:solidFill>
                  <a:srgbClr val="FFFFFF"/>
                </a:solidFill>
              </a:defRPr>
            </a:lvl1pPr>
          </a:lstStyle>
          <a:p>
            <a:pPr>
              <a:defRPr/>
            </a:pPr>
            <a:fld id="{C2BED6EA-A49A-430A-BB7A-08E384A3A74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84"/>
        <p:cNvGrpSpPr/>
        <p:nvPr/>
      </p:nvGrpSpPr>
      <p:grpSpPr>
        <a:xfrm>
          <a:off x="0" y="0"/>
          <a:ext cx="0" cy="0"/>
          <a:chOff x="0" y="0"/>
          <a:chExt cx="0" cy="0"/>
        </a:xfrm>
      </p:grpSpPr>
      <p:grpSp>
        <p:nvGrpSpPr>
          <p:cNvPr id="4" name="Shape 85"/>
          <p:cNvGrpSpPr>
            <a:grpSpLocks/>
          </p:cNvGrpSpPr>
          <p:nvPr/>
        </p:nvGrpSpPr>
        <p:grpSpPr bwMode="auto">
          <a:xfrm>
            <a:off x="625475" y="300038"/>
            <a:ext cx="1000125" cy="998537"/>
            <a:chOff x="348199" y="179450"/>
            <a:chExt cx="1116300" cy="1116300"/>
          </a:xfrm>
        </p:grpSpPr>
        <p:sp>
          <p:nvSpPr>
            <p:cNvPr id="5" name="Shape 86"/>
            <p:cNvSpPr/>
            <p:nvPr/>
          </p:nvSpPr>
          <p:spPr>
            <a:xfrm rot="-5400000">
              <a:off x="575364" y="406254"/>
              <a:ext cx="661971" cy="662692"/>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 name="Shape 8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88" name="Shape 88"/>
          <p:cNvSpPr txBox="1">
            <a:spLocks noGrp="1"/>
          </p:cNvSpPr>
          <p:nvPr>
            <p:ph type="title"/>
          </p:nvPr>
        </p:nvSpPr>
        <p:spPr>
          <a:xfrm>
            <a:off x="1303800" y="598575"/>
            <a:ext cx="7030500" cy="9993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Shape 89"/>
          <p:cNvSpPr txBox="1">
            <a:spLocks noGrp="1"/>
          </p:cNvSpPr>
          <p:nvPr>
            <p:ph type="body" idx="1"/>
          </p:nvPr>
        </p:nvSpPr>
        <p:spPr>
          <a:xfrm>
            <a:off x="1303800" y="1990050"/>
            <a:ext cx="7030500" cy="25416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90"/>
          <p:cNvSpPr txBox="1">
            <a:spLocks noGrp="1"/>
          </p:cNvSpPr>
          <p:nvPr>
            <p:ph type="sldNum" idx="10"/>
          </p:nvPr>
        </p:nvSpPr>
        <p:spPr/>
        <p:txBody>
          <a:bodyPr/>
          <a:lstStyle>
            <a:lvl1pPr>
              <a:defRPr/>
            </a:lvl1pPr>
          </a:lstStyle>
          <a:p>
            <a:pPr>
              <a:defRPr/>
            </a:pPr>
            <a:fld id="{35B40D78-F989-4C35-9435-3630F16C2569}"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91"/>
        <p:cNvGrpSpPr/>
        <p:nvPr/>
      </p:nvGrpSpPr>
      <p:grpSpPr>
        <a:xfrm>
          <a:off x="0" y="0"/>
          <a:ext cx="0" cy="0"/>
          <a:chOff x="0" y="0"/>
          <a:chExt cx="0" cy="0"/>
        </a:xfrm>
      </p:grpSpPr>
      <p:grpSp>
        <p:nvGrpSpPr>
          <p:cNvPr id="5" name="Shape 92"/>
          <p:cNvGrpSpPr>
            <a:grpSpLocks/>
          </p:cNvGrpSpPr>
          <p:nvPr/>
        </p:nvGrpSpPr>
        <p:grpSpPr bwMode="auto">
          <a:xfrm>
            <a:off x="625475" y="300038"/>
            <a:ext cx="1000125" cy="998537"/>
            <a:chOff x="348199" y="179450"/>
            <a:chExt cx="1116300" cy="1116300"/>
          </a:xfrm>
        </p:grpSpPr>
        <p:sp>
          <p:nvSpPr>
            <p:cNvPr id="6" name="Shape 93"/>
            <p:cNvSpPr/>
            <p:nvPr/>
          </p:nvSpPr>
          <p:spPr>
            <a:xfrm rot="-5400000">
              <a:off x="575364" y="406254"/>
              <a:ext cx="661971" cy="662692"/>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 name="Shape 9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95" name="Shape 95"/>
          <p:cNvSpPr txBox="1">
            <a:spLocks noGrp="1"/>
          </p:cNvSpPr>
          <p:nvPr>
            <p:ph type="title"/>
          </p:nvPr>
        </p:nvSpPr>
        <p:spPr>
          <a:xfrm>
            <a:off x="1303800" y="598575"/>
            <a:ext cx="7030500" cy="9993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Shape 96"/>
          <p:cNvSpPr txBox="1">
            <a:spLocks noGrp="1"/>
          </p:cNvSpPr>
          <p:nvPr>
            <p:ph type="body" idx="1"/>
          </p:nvPr>
        </p:nvSpPr>
        <p:spPr>
          <a:xfrm>
            <a:off x="1303800" y="1990050"/>
            <a:ext cx="3430500" cy="25416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7" name="Shape 97"/>
          <p:cNvSpPr txBox="1">
            <a:spLocks noGrp="1"/>
          </p:cNvSpPr>
          <p:nvPr>
            <p:ph type="body" idx="2"/>
          </p:nvPr>
        </p:nvSpPr>
        <p:spPr>
          <a:xfrm>
            <a:off x="4903650" y="1990050"/>
            <a:ext cx="3430500" cy="25416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98"/>
          <p:cNvSpPr txBox="1">
            <a:spLocks noGrp="1"/>
          </p:cNvSpPr>
          <p:nvPr>
            <p:ph type="sldNum" idx="10"/>
          </p:nvPr>
        </p:nvSpPr>
        <p:spPr/>
        <p:txBody>
          <a:bodyPr/>
          <a:lstStyle>
            <a:lvl1pPr>
              <a:defRPr/>
            </a:lvl1pPr>
          </a:lstStyle>
          <a:p>
            <a:pPr>
              <a:defRPr/>
            </a:pPr>
            <a:fld id="{D58471B7-0281-4245-8AE0-B76A931563B3}"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9"/>
        <p:cNvGrpSpPr/>
        <p:nvPr/>
      </p:nvGrpSpPr>
      <p:grpSpPr>
        <a:xfrm>
          <a:off x="0" y="0"/>
          <a:ext cx="0" cy="0"/>
          <a:chOff x="0" y="0"/>
          <a:chExt cx="0" cy="0"/>
        </a:xfrm>
      </p:grpSpPr>
      <p:grpSp>
        <p:nvGrpSpPr>
          <p:cNvPr id="3" name="Shape 100"/>
          <p:cNvGrpSpPr>
            <a:grpSpLocks/>
          </p:cNvGrpSpPr>
          <p:nvPr/>
        </p:nvGrpSpPr>
        <p:grpSpPr bwMode="auto">
          <a:xfrm>
            <a:off x="625475" y="300038"/>
            <a:ext cx="1000125" cy="998537"/>
            <a:chOff x="348199" y="179450"/>
            <a:chExt cx="1116300" cy="1116300"/>
          </a:xfrm>
        </p:grpSpPr>
        <p:sp>
          <p:nvSpPr>
            <p:cNvPr id="4" name="Shape 101"/>
            <p:cNvSpPr/>
            <p:nvPr/>
          </p:nvSpPr>
          <p:spPr>
            <a:xfrm rot="-5400000">
              <a:off x="575364" y="406254"/>
              <a:ext cx="661971" cy="662692"/>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 name="Shape 102"/>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103" name="Shape 103"/>
          <p:cNvSpPr txBox="1">
            <a:spLocks noGrp="1"/>
          </p:cNvSpPr>
          <p:nvPr>
            <p:ph type="title"/>
          </p:nvPr>
        </p:nvSpPr>
        <p:spPr>
          <a:xfrm>
            <a:off x="1303800" y="598575"/>
            <a:ext cx="7030500" cy="9993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 name="Shape 104"/>
          <p:cNvSpPr txBox="1">
            <a:spLocks noGrp="1"/>
          </p:cNvSpPr>
          <p:nvPr>
            <p:ph type="sldNum" idx="10"/>
          </p:nvPr>
        </p:nvSpPr>
        <p:spPr/>
        <p:txBody>
          <a:bodyPr/>
          <a:lstStyle>
            <a:lvl1pPr>
              <a:defRPr/>
            </a:lvl1pPr>
          </a:lstStyle>
          <a:p>
            <a:pPr>
              <a:defRPr/>
            </a:pPr>
            <a:fld id="{BC386C3C-1441-4498-B2A4-FBC46D3B4001}"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05"/>
        <p:cNvGrpSpPr/>
        <p:nvPr/>
      </p:nvGrpSpPr>
      <p:grpSpPr>
        <a:xfrm>
          <a:off x="0" y="0"/>
          <a:ext cx="0" cy="0"/>
          <a:chOff x="0" y="0"/>
          <a:chExt cx="0" cy="0"/>
        </a:xfrm>
      </p:grpSpPr>
      <p:grpSp>
        <p:nvGrpSpPr>
          <p:cNvPr id="4" name="Shape 106"/>
          <p:cNvGrpSpPr>
            <a:grpSpLocks/>
          </p:cNvGrpSpPr>
          <p:nvPr/>
        </p:nvGrpSpPr>
        <p:grpSpPr bwMode="auto">
          <a:xfrm>
            <a:off x="625475" y="300038"/>
            <a:ext cx="1000125" cy="998537"/>
            <a:chOff x="348199" y="179450"/>
            <a:chExt cx="1116300" cy="1116300"/>
          </a:xfrm>
        </p:grpSpPr>
        <p:sp>
          <p:nvSpPr>
            <p:cNvPr id="5" name="Shape 107"/>
            <p:cNvSpPr/>
            <p:nvPr/>
          </p:nvSpPr>
          <p:spPr>
            <a:xfrm rot="-5400000">
              <a:off x="575364" y="406254"/>
              <a:ext cx="661971" cy="662692"/>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 name="Shape 108"/>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109" name="Shape 109"/>
          <p:cNvSpPr txBox="1">
            <a:spLocks noGrp="1"/>
          </p:cNvSpPr>
          <p:nvPr>
            <p:ph type="title"/>
          </p:nvPr>
        </p:nvSpPr>
        <p:spPr>
          <a:xfrm>
            <a:off x="1303800" y="598575"/>
            <a:ext cx="3312000" cy="1590000"/>
          </a:xfrm>
          <a:prstGeom prst="rect">
            <a:avLst/>
          </a:prstGeom>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Shape 110"/>
          <p:cNvSpPr txBox="1">
            <a:spLocks noGrp="1"/>
          </p:cNvSpPr>
          <p:nvPr>
            <p:ph type="body" idx="1"/>
          </p:nvPr>
        </p:nvSpPr>
        <p:spPr>
          <a:xfrm>
            <a:off x="1303800" y="2309675"/>
            <a:ext cx="3312000" cy="2221800"/>
          </a:xfrm>
          <a:prstGeom prst="rect">
            <a:avLst/>
          </a:prstGeom>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 name="Shape 111"/>
          <p:cNvSpPr txBox="1">
            <a:spLocks noGrp="1"/>
          </p:cNvSpPr>
          <p:nvPr>
            <p:ph type="sldNum" idx="10"/>
          </p:nvPr>
        </p:nvSpPr>
        <p:spPr/>
        <p:txBody>
          <a:bodyPr/>
          <a:lstStyle>
            <a:lvl1pPr>
              <a:defRPr/>
            </a:lvl1pPr>
          </a:lstStyle>
          <a:p>
            <a:pPr>
              <a:defRPr/>
            </a:pPr>
            <a:fld id="{0350FDE2-4CCF-4926-9E15-CAA9507A58F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tx1"/>
        </a:solidFill>
        <a:effectLst/>
      </p:bgPr>
    </p:bg>
    <p:spTree>
      <p:nvGrpSpPr>
        <p:cNvPr id="1" name="Shape 112"/>
        <p:cNvGrpSpPr/>
        <p:nvPr/>
      </p:nvGrpSpPr>
      <p:grpSpPr>
        <a:xfrm>
          <a:off x="0" y="0"/>
          <a:ext cx="0" cy="0"/>
          <a:chOff x="0" y="0"/>
          <a:chExt cx="0" cy="0"/>
        </a:xfrm>
      </p:grpSpPr>
      <p:grpSp>
        <p:nvGrpSpPr>
          <p:cNvPr id="3" name="Shape 113"/>
          <p:cNvGrpSpPr>
            <a:grpSpLocks/>
          </p:cNvGrpSpPr>
          <p:nvPr/>
        </p:nvGrpSpPr>
        <p:grpSpPr bwMode="auto">
          <a:xfrm>
            <a:off x="6865938" y="1588"/>
            <a:ext cx="2268537" cy="2601912"/>
            <a:chOff x="6790514" y="1306"/>
            <a:chExt cx="2267451" cy="2601690"/>
          </a:xfrm>
        </p:grpSpPr>
        <p:grpSp>
          <p:nvGrpSpPr>
            <p:cNvPr id="4" name="Shape 114"/>
            <p:cNvGrpSpPr>
              <a:grpSpLocks/>
            </p:cNvGrpSpPr>
            <p:nvPr/>
          </p:nvGrpSpPr>
          <p:grpSpPr bwMode="auto">
            <a:xfrm>
              <a:off x="7350633" y="283857"/>
              <a:ext cx="1424893" cy="1425453"/>
              <a:chOff x="7350633" y="283857"/>
              <a:chExt cx="1424893" cy="1425453"/>
            </a:xfrm>
          </p:grpSpPr>
          <p:sp>
            <p:nvSpPr>
              <p:cNvPr id="12" name="Shape 115"/>
              <p:cNvSpPr>
                <a:spLocks noChangeArrowheads="1"/>
              </p:cNvSpPr>
              <p:nvPr/>
            </p:nvSpPr>
            <p:spPr bwMode="auto">
              <a:xfrm rot="-8648551">
                <a:off x="7594991" y="528311"/>
                <a:ext cx="936177" cy="936545"/>
              </a:xfrm>
              <a:prstGeom prst="ellipse">
                <a:avLst/>
              </a:prstGeom>
              <a:solidFill>
                <a:schemeClr val="bg1">
                  <a:alpha val="9019"/>
                </a:schemeClr>
              </a:solidFill>
              <a:ln w="9525">
                <a:noFill/>
                <a:round/>
                <a:headEnd/>
                <a:tailEnd/>
              </a:ln>
            </p:spPr>
            <p:txBody>
              <a:bodyPr lIns="91425" tIns="91425" rIns="91425" bIns="91425" anchor="ctr"/>
              <a:lstStyle/>
              <a:p>
                <a:pPr>
                  <a:buClr>
                    <a:srgbClr val="000000"/>
                  </a:buClr>
                  <a:buFont typeface="Arial" charset="0"/>
                  <a:buNone/>
                  <a:defRPr/>
                </a:pPr>
                <a:endParaRPr lang="pt-BR"/>
              </a:p>
            </p:txBody>
          </p:sp>
          <p:sp>
            <p:nvSpPr>
              <p:cNvPr id="13" name="Shape 116"/>
              <p:cNvSpPr/>
              <p:nvPr/>
            </p:nvSpPr>
            <p:spPr>
              <a:xfrm rot="-8648551">
                <a:off x="7594991" y="528311"/>
                <a:ext cx="936177" cy="936545"/>
              </a:xfrm>
              <a:prstGeom prst="pie">
                <a:avLst>
                  <a:gd name="adj1" fmla="val 19376841"/>
                  <a:gd name="adj2" fmla="val 12313574"/>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4" name="Shape 117"/>
              <p:cNvSpPr>
                <a:spLocks noChangeArrowheads="1"/>
              </p:cNvSpPr>
              <p:nvPr/>
            </p:nvSpPr>
            <p:spPr bwMode="auto">
              <a:xfrm rot="-8649154">
                <a:off x="7350633" y="283857"/>
                <a:ext cx="1424893" cy="1425453"/>
              </a:xfrm>
              <a:prstGeom prst="ellipse">
                <a:avLst/>
              </a:prstGeom>
              <a:solidFill>
                <a:schemeClr val="bg1">
                  <a:alpha val="9019"/>
                </a:schemeClr>
              </a:solidFill>
              <a:ln w="9525">
                <a:noFill/>
                <a:round/>
                <a:headEnd/>
                <a:tailEnd/>
              </a:ln>
            </p:spPr>
            <p:txBody>
              <a:bodyPr lIns="91425" tIns="91425" rIns="91425" bIns="91425" anchor="ctr"/>
              <a:lstStyle/>
              <a:p>
                <a:pPr>
                  <a:buClr>
                    <a:srgbClr val="000000"/>
                  </a:buClr>
                  <a:buFont typeface="Arial" charset="0"/>
                  <a:buNone/>
                  <a:defRPr/>
                </a:pPr>
                <a:endParaRPr lang="pt-BR"/>
              </a:p>
            </p:txBody>
          </p:sp>
        </p:grpSp>
        <p:grpSp>
          <p:nvGrpSpPr>
            <p:cNvPr id="5" name="Shape 118"/>
            <p:cNvGrpSpPr>
              <a:grpSpLocks/>
            </p:cNvGrpSpPr>
            <p:nvPr/>
          </p:nvGrpSpPr>
          <p:grpSpPr bwMode="auto">
            <a:xfrm>
              <a:off x="8320131" y="1920429"/>
              <a:ext cx="569639" cy="569864"/>
              <a:chOff x="8320131" y="1920429"/>
              <a:chExt cx="569639" cy="569864"/>
            </a:xfrm>
          </p:grpSpPr>
          <p:sp>
            <p:nvSpPr>
              <p:cNvPr id="9" name="Shape 119"/>
              <p:cNvSpPr>
                <a:spLocks noChangeArrowheads="1"/>
              </p:cNvSpPr>
              <p:nvPr/>
            </p:nvSpPr>
            <p:spPr bwMode="auto">
              <a:xfrm rot="2152054">
                <a:off x="8320131" y="1920429"/>
                <a:ext cx="569639" cy="569864"/>
              </a:xfrm>
              <a:prstGeom prst="ellipse">
                <a:avLst/>
              </a:prstGeom>
              <a:solidFill>
                <a:schemeClr val="bg1">
                  <a:alpha val="9019"/>
                </a:schemeClr>
              </a:solidFill>
              <a:ln w="9525">
                <a:noFill/>
                <a:round/>
                <a:headEnd/>
                <a:tailEnd/>
              </a:ln>
            </p:spPr>
            <p:txBody>
              <a:bodyPr lIns="91425" tIns="91425" rIns="91425" bIns="91425" anchor="ctr"/>
              <a:lstStyle/>
              <a:p>
                <a:pPr>
                  <a:buClr>
                    <a:srgbClr val="000000"/>
                  </a:buClr>
                  <a:buFont typeface="Arial" charset="0"/>
                  <a:buNone/>
                  <a:defRPr/>
                </a:pPr>
                <a:endParaRPr lang="pt-BR"/>
              </a:p>
            </p:txBody>
          </p:sp>
          <p:sp>
            <p:nvSpPr>
              <p:cNvPr id="10" name="Shape 120"/>
              <p:cNvSpPr>
                <a:spLocks noChangeArrowheads="1"/>
              </p:cNvSpPr>
              <p:nvPr/>
            </p:nvSpPr>
            <p:spPr bwMode="auto">
              <a:xfrm rot="2150259">
                <a:off x="8408988" y="2007734"/>
                <a:ext cx="391924" cy="393666"/>
              </a:xfrm>
              <a:prstGeom prst="ellipse">
                <a:avLst/>
              </a:prstGeom>
              <a:solidFill>
                <a:schemeClr val="bg1">
                  <a:alpha val="9019"/>
                </a:schemeClr>
              </a:solidFill>
              <a:ln w="9525">
                <a:noFill/>
                <a:round/>
                <a:headEnd/>
                <a:tailEnd/>
              </a:ln>
            </p:spPr>
            <p:txBody>
              <a:bodyPr lIns="91425" tIns="91425" rIns="91425" bIns="91425" anchor="ctr"/>
              <a:lstStyle/>
              <a:p>
                <a:pPr>
                  <a:buClr>
                    <a:srgbClr val="000000"/>
                  </a:buClr>
                  <a:buFont typeface="Arial" charset="0"/>
                  <a:buNone/>
                  <a:defRPr/>
                </a:pPr>
                <a:endParaRPr lang="pt-BR"/>
              </a:p>
            </p:txBody>
          </p:sp>
          <p:sp>
            <p:nvSpPr>
              <p:cNvPr id="11" name="Shape 121"/>
              <p:cNvSpPr/>
              <p:nvPr/>
            </p:nvSpPr>
            <p:spPr>
              <a:xfrm rot="2150259">
                <a:off x="8408988" y="2007734"/>
                <a:ext cx="391924" cy="393666"/>
              </a:xfrm>
              <a:prstGeom prst="pie">
                <a:avLst>
                  <a:gd name="adj1" fmla="val 5699893"/>
                  <a:gd name="adj2" fmla="val 12313574"/>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6" name="Shape 122"/>
            <p:cNvGrpSpPr>
              <a:grpSpLocks/>
            </p:cNvGrpSpPr>
            <p:nvPr/>
          </p:nvGrpSpPr>
          <p:grpSpPr bwMode="auto">
            <a:xfrm>
              <a:off x="6868264" y="196551"/>
              <a:ext cx="393512" cy="393666"/>
              <a:chOff x="6868264" y="196551"/>
              <a:chExt cx="393512" cy="393666"/>
            </a:xfrm>
          </p:grpSpPr>
          <p:sp>
            <p:nvSpPr>
              <p:cNvPr id="7" name="Shape 123"/>
              <p:cNvSpPr>
                <a:spLocks noChangeArrowheads="1"/>
              </p:cNvSpPr>
              <p:nvPr/>
            </p:nvSpPr>
            <p:spPr bwMode="auto">
              <a:xfrm rot="2150259">
                <a:off x="6868264" y="196551"/>
                <a:ext cx="393512" cy="393666"/>
              </a:xfrm>
              <a:prstGeom prst="ellipse">
                <a:avLst/>
              </a:prstGeom>
              <a:solidFill>
                <a:schemeClr val="bg1">
                  <a:alpha val="9019"/>
                </a:schemeClr>
              </a:solidFill>
              <a:ln w="9525">
                <a:noFill/>
                <a:round/>
                <a:headEnd/>
                <a:tailEnd/>
              </a:ln>
            </p:spPr>
            <p:txBody>
              <a:bodyPr lIns="91425" tIns="91425" rIns="91425" bIns="91425" anchor="ctr"/>
              <a:lstStyle/>
              <a:p>
                <a:pPr>
                  <a:buClr>
                    <a:srgbClr val="000000"/>
                  </a:buClr>
                  <a:buFont typeface="Arial" charset="0"/>
                  <a:buNone/>
                  <a:defRPr/>
                </a:pPr>
                <a:endParaRPr lang="pt-BR"/>
              </a:p>
            </p:txBody>
          </p:sp>
          <p:sp>
            <p:nvSpPr>
              <p:cNvPr id="8" name="Shape 124"/>
              <p:cNvSpPr/>
              <p:nvPr/>
            </p:nvSpPr>
            <p:spPr>
              <a:xfrm rot="2150259">
                <a:off x="6868264" y="196551"/>
                <a:ext cx="393512" cy="393666"/>
              </a:xfrm>
              <a:prstGeom prst="pie">
                <a:avLst>
                  <a:gd name="adj1" fmla="val 5699893"/>
                  <a:gd name="adj2" fmla="val 12313574"/>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sp>
        <p:nvSpPr>
          <p:cNvPr id="125" name="Shape 125"/>
          <p:cNvSpPr txBox="1">
            <a:spLocks noGrp="1"/>
          </p:cNvSpPr>
          <p:nvPr>
            <p:ph type="title"/>
          </p:nvPr>
        </p:nvSpPr>
        <p:spPr>
          <a:xfrm>
            <a:off x="824000" y="763600"/>
            <a:ext cx="5857800" cy="3573300"/>
          </a:xfrm>
          <a:prstGeom prst="rect">
            <a:avLst/>
          </a:prstGeom>
        </p:spPr>
        <p:txBody>
          <a:bodyPr spcFirstLastPara="1" anchor="ct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5" name="Shape 126"/>
          <p:cNvSpPr txBox="1">
            <a:spLocks noGrp="1"/>
          </p:cNvSpPr>
          <p:nvPr>
            <p:ph type="sldNum" idx="10"/>
          </p:nvPr>
        </p:nvSpPr>
        <p:spPr/>
        <p:txBody>
          <a:bodyPr/>
          <a:lstStyle>
            <a:lvl1pPr>
              <a:defRPr>
                <a:solidFill>
                  <a:srgbClr val="FFFFFF"/>
                </a:solidFill>
              </a:defRPr>
            </a:lvl1pPr>
          </a:lstStyle>
          <a:p>
            <a:pPr>
              <a:defRPr/>
            </a:pPr>
            <a:fld id="{827FA887-5D49-4294-AE44-86E96E5BB08E}"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27"/>
        <p:cNvGrpSpPr/>
        <p:nvPr/>
      </p:nvGrpSpPr>
      <p:grpSpPr>
        <a:xfrm>
          <a:off x="0" y="0"/>
          <a:ext cx="0" cy="0"/>
          <a:chOff x="0" y="0"/>
          <a:chExt cx="0" cy="0"/>
        </a:xfrm>
      </p:grpSpPr>
      <p:grpSp>
        <p:nvGrpSpPr>
          <p:cNvPr id="5" name="Shape 128"/>
          <p:cNvGrpSpPr>
            <a:grpSpLocks/>
          </p:cNvGrpSpPr>
          <p:nvPr/>
        </p:nvGrpSpPr>
        <p:grpSpPr bwMode="auto">
          <a:xfrm>
            <a:off x="625475" y="300038"/>
            <a:ext cx="1000125" cy="998537"/>
            <a:chOff x="348199" y="179450"/>
            <a:chExt cx="1116300" cy="1116300"/>
          </a:xfrm>
        </p:grpSpPr>
        <p:sp>
          <p:nvSpPr>
            <p:cNvPr id="6" name="Shape 129"/>
            <p:cNvSpPr/>
            <p:nvPr/>
          </p:nvSpPr>
          <p:spPr>
            <a:xfrm rot="-5400000">
              <a:off x="575364" y="406254"/>
              <a:ext cx="661971" cy="662692"/>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 name="Shape 13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131" name="Shape 131"/>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Shape 132"/>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Shape 133"/>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8" name="Shape 134"/>
          <p:cNvSpPr txBox="1">
            <a:spLocks noGrp="1"/>
          </p:cNvSpPr>
          <p:nvPr>
            <p:ph type="sldNum" idx="10"/>
          </p:nvPr>
        </p:nvSpPr>
        <p:spPr/>
        <p:txBody>
          <a:bodyPr/>
          <a:lstStyle>
            <a:lvl1pPr>
              <a:defRPr/>
            </a:lvl1pPr>
          </a:lstStyle>
          <a:p>
            <a:pPr>
              <a:defRPr/>
            </a:pPr>
            <a:fld id="{0FDEBD59-8F17-41CA-B4E3-6190BD57292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35"/>
        <p:cNvGrpSpPr/>
        <p:nvPr/>
      </p:nvGrpSpPr>
      <p:grpSpPr>
        <a:xfrm>
          <a:off x="0" y="0"/>
          <a:ext cx="0" cy="0"/>
          <a:chOff x="0" y="0"/>
          <a:chExt cx="0" cy="0"/>
        </a:xfrm>
      </p:grpSpPr>
      <p:grpSp>
        <p:nvGrpSpPr>
          <p:cNvPr id="3" name="Shape 136"/>
          <p:cNvGrpSpPr>
            <a:grpSpLocks/>
          </p:cNvGrpSpPr>
          <p:nvPr/>
        </p:nvGrpSpPr>
        <p:grpSpPr bwMode="auto">
          <a:xfrm>
            <a:off x="712788" y="3846513"/>
            <a:ext cx="825500" cy="825500"/>
            <a:chOff x="348199" y="179450"/>
            <a:chExt cx="1116300" cy="1116300"/>
          </a:xfrm>
        </p:grpSpPr>
        <p:sp>
          <p:nvSpPr>
            <p:cNvPr id="4" name="Shape 137"/>
            <p:cNvSpPr/>
            <p:nvPr/>
          </p:nvSpPr>
          <p:spPr>
            <a:xfrm rot="-5400000">
              <a:off x="573605" y="404856"/>
              <a:ext cx="665487" cy="665487"/>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 name="Shape 138"/>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sp>
        <p:nvSpPr>
          <p:cNvPr id="139" name="Shape 139"/>
          <p:cNvSpPr txBox="1">
            <a:spLocks noGrp="1"/>
          </p:cNvSpPr>
          <p:nvPr>
            <p:ph type="body" idx="1"/>
          </p:nvPr>
        </p:nvSpPr>
        <p:spPr>
          <a:xfrm>
            <a:off x="1303800" y="4138975"/>
            <a:ext cx="5843100" cy="534900"/>
          </a:xfrm>
          <a:prstGeom prst="rect">
            <a:avLst/>
          </a:prstGeom>
        </p:spPr>
        <p:txBody>
          <a:bodyPr spcFirstLastPara="1"/>
          <a:lstStyle>
            <a:lvl1pPr marL="457200" lvl="0" indent="-228600">
              <a:lnSpc>
                <a:spcPct val="100000"/>
              </a:lnSpc>
              <a:spcBef>
                <a:spcPts val="0"/>
              </a:spcBef>
              <a:spcAft>
                <a:spcPts val="0"/>
              </a:spcAft>
              <a:buSzPts val="1300"/>
              <a:buNone/>
              <a:defRPr/>
            </a:lvl1pPr>
          </a:lstStyle>
          <a:p>
            <a:endParaRPr/>
          </a:p>
        </p:txBody>
      </p:sp>
      <p:sp>
        <p:nvSpPr>
          <p:cNvPr id="6" name="Shape 140"/>
          <p:cNvSpPr txBox="1">
            <a:spLocks noGrp="1"/>
          </p:cNvSpPr>
          <p:nvPr>
            <p:ph type="sldNum" idx="10"/>
          </p:nvPr>
        </p:nvSpPr>
        <p:spPr/>
        <p:txBody>
          <a:bodyPr/>
          <a:lstStyle>
            <a:lvl1pPr>
              <a:defRPr/>
            </a:lvl1pPr>
          </a:lstStyle>
          <a:p>
            <a:pPr>
              <a:defRPr/>
            </a:pPr>
            <a:fld id="{B6663083-3502-454E-ABDC-95F377B229D2}"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accent3"/>
        </a:solidFill>
        <a:effectLst/>
      </p:bgPr>
    </p:bg>
    <p:spTree>
      <p:nvGrpSpPr>
        <p:cNvPr id="1" name="Shape 141"/>
        <p:cNvGrpSpPr/>
        <p:nvPr/>
      </p:nvGrpSpPr>
      <p:grpSpPr>
        <a:xfrm>
          <a:off x="0" y="0"/>
          <a:ext cx="0" cy="0"/>
          <a:chOff x="0" y="0"/>
          <a:chExt cx="0" cy="0"/>
        </a:xfrm>
      </p:grpSpPr>
      <p:grpSp>
        <p:nvGrpSpPr>
          <p:cNvPr id="4" name="Shape 142"/>
          <p:cNvGrpSpPr>
            <a:grpSpLocks/>
          </p:cNvGrpSpPr>
          <p:nvPr/>
        </p:nvGrpSpPr>
        <p:grpSpPr bwMode="auto">
          <a:xfrm>
            <a:off x="0" y="4098925"/>
            <a:ext cx="9144000" cy="1044575"/>
            <a:chOff x="52" y="4099200"/>
            <a:chExt cx="9144036" cy="1044300"/>
          </a:xfrm>
        </p:grpSpPr>
        <p:grpSp>
          <p:nvGrpSpPr>
            <p:cNvPr id="5" name="Shape 143"/>
            <p:cNvGrpSpPr>
              <a:grpSpLocks/>
            </p:cNvGrpSpPr>
            <p:nvPr/>
          </p:nvGrpSpPr>
          <p:grpSpPr bwMode="auto">
            <a:xfrm>
              <a:off x="52" y="4308695"/>
              <a:ext cx="231776" cy="834805"/>
              <a:chOff x="2688735" y="4300875"/>
              <a:chExt cx="232054" cy="834805"/>
            </a:xfrm>
          </p:grpSpPr>
          <p:sp>
            <p:nvSpPr>
              <p:cNvPr id="126" name="Shape 144"/>
              <p:cNvSpPr/>
              <p:nvPr/>
            </p:nvSpPr>
            <p:spPr>
              <a:xfrm flipH="1">
                <a:off x="2688735" y="4719865"/>
                <a:ext cx="232054"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7" name="Shape 145"/>
              <p:cNvSpPr/>
              <p:nvPr/>
            </p:nvSpPr>
            <p:spPr>
              <a:xfrm flipH="1">
                <a:off x="2688735" y="4300875"/>
                <a:ext cx="232054"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8" name="Shape 146"/>
              <p:cNvSpPr/>
              <p:nvPr/>
            </p:nvSpPr>
            <p:spPr>
              <a:xfrm flipH="1">
                <a:off x="2688735" y="4510370"/>
                <a:ext cx="232054"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9" name="Shape 147"/>
              <p:cNvSpPr/>
              <p:nvPr/>
            </p:nvSpPr>
            <p:spPr>
              <a:xfrm flipH="1">
                <a:off x="2688735" y="4930947"/>
                <a:ext cx="232054"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6" name="Shape 148"/>
            <p:cNvGrpSpPr>
              <a:grpSpLocks/>
            </p:cNvGrpSpPr>
            <p:nvPr/>
          </p:nvGrpSpPr>
          <p:grpSpPr bwMode="auto">
            <a:xfrm>
              <a:off x="371528" y="4099200"/>
              <a:ext cx="231776" cy="1044300"/>
              <a:chOff x="2688857" y="4091380"/>
              <a:chExt cx="232054" cy="1044300"/>
            </a:xfrm>
          </p:grpSpPr>
          <p:sp>
            <p:nvSpPr>
              <p:cNvPr id="121" name="Shape 149"/>
              <p:cNvSpPr/>
              <p:nvPr/>
            </p:nvSpPr>
            <p:spPr>
              <a:xfrm flipH="1">
                <a:off x="2688857" y="4721452"/>
                <a:ext cx="232054"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2" name="Shape 150"/>
              <p:cNvSpPr/>
              <p:nvPr/>
            </p:nvSpPr>
            <p:spPr>
              <a:xfrm flipH="1">
                <a:off x="2688857" y="4300875"/>
                <a:ext cx="232054"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3" name="Shape 151"/>
              <p:cNvSpPr/>
              <p:nvPr/>
            </p:nvSpPr>
            <p:spPr>
              <a:xfrm flipH="1">
                <a:off x="2688857" y="4510370"/>
                <a:ext cx="232054"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4" name="Shape 152"/>
              <p:cNvSpPr/>
              <p:nvPr/>
            </p:nvSpPr>
            <p:spPr>
              <a:xfrm flipH="1">
                <a:off x="2688857" y="4091380"/>
                <a:ext cx="232054"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5" name="Shape 153"/>
              <p:cNvSpPr/>
              <p:nvPr/>
            </p:nvSpPr>
            <p:spPr>
              <a:xfrm flipH="1">
                <a:off x="2688857" y="4930947"/>
                <a:ext cx="232054"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7" name="Shape 154"/>
            <p:cNvGrpSpPr>
              <a:grpSpLocks/>
            </p:cNvGrpSpPr>
            <p:nvPr/>
          </p:nvGrpSpPr>
          <p:grpSpPr bwMode="auto">
            <a:xfrm>
              <a:off x="743005" y="4308695"/>
              <a:ext cx="231776" cy="834805"/>
              <a:chOff x="2688979" y="4300875"/>
              <a:chExt cx="232054" cy="834805"/>
            </a:xfrm>
          </p:grpSpPr>
          <p:sp>
            <p:nvSpPr>
              <p:cNvPr id="117" name="Shape 155"/>
              <p:cNvSpPr/>
              <p:nvPr/>
            </p:nvSpPr>
            <p:spPr>
              <a:xfrm flipH="1">
                <a:off x="2688979" y="4719865"/>
                <a:ext cx="232054"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8" name="Shape 156"/>
              <p:cNvSpPr/>
              <p:nvPr/>
            </p:nvSpPr>
            <p:spPr>
              <a:xfrm flipH="1">
                <a:off x="2688979" y="4300875"/>
                <a:ext cx="232054"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9" name="Shape 157"/>
              <p:cNvSpPr/>
              <p:nvPr/>
            </p:nvSpPr>
            <p:spPr>
              <a:xfrm flipH="1">
                <a:off x="2688979" y="4510370"/>
                <a:ext cx="232054"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20" name="Shape 158"/>
              <p:cNvSpPr/>
              <p:nvPr/>
            </p:nvSpPr>
            <p:spPr>
              <a:xfrm flipH="1">
                <a:off x="2688979" y="4930947"/>
                <a:ext cx="232054"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8" name="Shape 159"/>
            <p:cNvGrpSpPr>
              <a:grpSpLocks/>
            </p:cNvGrpSpPr>
            <p:nvPr/>
          </p:nvGrpSpPr>
          <p:grpSpPr bwMode="auto">
            <a:xfrm>
              <a:off x="1114481" y="4518190"/>
              <a:ext cx="231776" cy="625310"/>
              <a:chOff x="2689101" y="4510370"/>
              <a:chExt cx="232054" cy="625310"/>
            </a:xfrm>
          </p:grpSpPr>
          <p:sp>
            <p:nvSpPr>
              <p:cNvPr id="114" name="Shape 160"/>
              <p:cNvSpPr/>
              <p:nvPr/>
            </p:nvSpPr>
            <p:spPr>
              <a:xfrm flipH="1">
                <a:off x="2689101" y="4719865"/>
                <a:ext cx="232054"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5" name="Shape 161"/>
              <p:cNvSpPr/>
              <p:nvPr/>
            </p:nvSpPr>
            <p:spPr>
              <a:xfrm flipH="1">
                <a:off x="2689101" y="4510370"/>
                <a:ext cx="232054"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6" name="Shape 162"/>
              <p:cNvSpPr/>
              <p:nvPr/>
            </p:nvSpPr>
            <p:spPr>
              <a:xfrm flipH="1">
                <a:off x="2689101" y="4930947"/>
                <a:ext cx="232054"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9" name="Shape 163"/>
            <p:cNvGrpSpPr>
              <a:grpSpLocks/>
            </p:cNvGrpSpPr>
            <p:nvPr/>
          </p:nvGrpSpPr>
          <p:grpSpPr bwMode="auto">
            <a:xfrm>
              <a:off x="1857434" y="4099200"/>
              <a:ext cx="230189" cy="1044300"/>
              <a:chOff x="1857434" y="4099200"/>
              <a:chExt cx="230189" cy="1044300"/>
            </a:xfrm>
          </p:grpSpPr>
          <p:sp>
            <p:nvSpPr>
              <p:cNvPr id="109" name="Shape 164"/>
              <p:cNvSpPr/>
              <p:nvPr/>
            </p:nvSpPr>
            <p:spPr>
              <a:xfrm flipH="1">
                <a:off x="1857434" y="4729272"/>
                <a:ext cx="230189"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0" name="Shape 165"/>
              <p:cNvSpPr/>
              <p:nvPr/>
            </p:nvSpPr>
            <p:spPr>
              <a:xfrm flipH="1">
                <a:off x="1857434" y="4308695"/>
                <a:ext cx="230189"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1" name="Shape 166"/>
              <p:cNvSpPr/>
              <p:nvPr/>
            </p:nvSpPr>
            <p:spPr>
              <a:xfrm flipH="1">
                <a:off x="1857434" y="4518190"/>
                <a:ext cx="230189"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2" name="Shape 167"/>
              <p:cNvSpPr/>
              <p:nvPr/>
            </p:nvSpPr>
            <p:spPr>
              <a:xfrm flipH="1">
                <a:off x="1857434" y="4099200"/>
                <a:ext cx="230189"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13" name="Shape 168"/>
              <p:cNvSpPr/>
              <p:nvPr/>
            </p:nvSpPr>
            <p:spPr>
              <a:xfrm flipH="1">
                <a:off x="1857434" y="4938767"/>
                <a:ext cx="230189"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0" name="Shape 169"/>
            <p:cNvGrpSpPr>
              <a:grpSpLocks/>
            </p:cNvGrpSpPr>
            <p:nvPr/>
          </p:nvGrpSpPr>
          <p:grpSpPr bwMode="auto">
            <a:xfrm>
              <a:off x="2227324" y="4308695"/>
              <a:ext cx="231776" cy="834805"/>
              <a:chOff x="2227324" y="4308695"/>
              <a:chExt cx="231776" cy="834805"/>
            </a:xfrm>
          </p:grpSpPr>
          <p:sp>
            <p:nvSpPr>
              <p:cNvPr id="105" name="Shape 170"/>
              <p:cNvSpPr/>
              <p:nvPr/>
            </p:nvSpPr>
            <p:spPr>
              <a:xfrm flipH="1">
                <a:off x="2227324"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6" name="Shape 171"/>
              <p:cNvSpPr/>
              <p:nvPr/>
            </p:nvSpPr>
            <p:spPr>
              <a:xfrm flipH="1">
                <a:off x="2227324"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7" name="Shape 172"/>
              <p:cNvSpPr/>
              <p:nvPr/>
            </p:nvSpPr>
            <p:spPr>
              <a:xfrm flipH="1">
                <a:off x="2227324"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8" name="Shape 173"/>
              <p:cNvSpPr/>
              <p:nvPr/>
            </p:nvSpPr>
            <p:spPr>
              <a:xfrm flipH="1">
                <a:off x="2227324"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1" name="Shape 174"/>
            <p:cNvGrpSpPr>
              <a:grpSpLocks/>
            </p:cNvGrpSpPr>
            <p:nvPr/>
          </p:nvGrpSpPr>
          <p:grpSpPr bwMode="auto">
            <a:xfrm>
              <a:off x="2598800" y="4518190"/>
              <a:ext cx="231776" cy="625310"/>
              <a:chOff x="2598800" y="4518190"/>
              <a:chExt cx="231776" cy="625310"/>
            </a:xfrm>
          </p:grpSpPr>
          <p:sp>
            <p:nvSpPr>
              <p:cNvPr id="102" name="Shape 175"/>
              <p:cNvSpPr/>
              <p:nvPr/>
            </p:nvSpPr>
            <p:spPr>
              <a:xfrm flipH="1">
                <a:off x="2598800"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3" name="Shape 176"/>
              <p:cNvSpPr/>
              <p:nvPr/>
            </p:nvSpPr>
            <p:spPr>
              <a:xfrm flipH="1">
                <a:off x="2598800"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4" name="Shape 177"/>
              <p:cNvSpPr/>
              <p:nvPr/>
            </p:nvSpPr>
            <p:spPr>
              <a:xfrm flipH="1">
                <a:off x="2598800"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2" name="Shape 178"/>
            <p:cNvGrpSpPr>
              <a:grpSpLocks/>
            </p:cNvGrpSpPr>
            <p:nvPr/>
          </p:nvGrpSpPr>
          <p:grpSpPr bwMode="auto">
            <a:xfrm>
              <a:off x="3341753" y="4099200"/>
              <a:ext cx="231776" cy="1044300"/>
              <a:chOff x="3341753" y="4099200"/>
              <a:chExt cx="231776" cy="1044300"/>
            </a:xfrm>
          </p:grpSpPr>
          <p:sp>
            <p:nvSpPr>
              <p:cNvPr id="97" name="Shape 179"/>
              <p:cNvSpPr/>
              <p:nvPr/>
            </p:nvSpPr>
            <p:spPr>
              <a:xfrm flipH="1">
                <a:off x="3341753" y="4729272"/>
                <a:ext cx="231776"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8" name="Shape 180"/>
              <p:cNvSpPr/>
              <p:nvPr/>
            </p:nvSpPr>
            <p:spPr>
              <a:xfrm flipH="1">
                <a:off x="3341753"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9" name="Shape 181"/>
              <p:cNvSpPr/>
              <p:nvPr/>
            </p:nvSpPr>
            <p:spPr>
              <a:xfrm flipH="1">
                <a:off x="3341753"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0" name="Shape 182"/>
              <p:cNvSpPr/>
              <p:nvPr/>
            </p:nvSpPr>
            <p:spPr>
              <a:xfrm flipH="1">
                <a:off x="3341753" y="4099200"/>
                <a:ext cx="231776"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101" name="Shape 183"/>
              <p:cNvSpPr/>
              <p:nvPr/>
            </p:nvSpPr>
            <p:spPr>
              <a:xfrm flipH="1">
                <a:off x="3341753"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3" name="Shape 184"/>
            <p:cNvGrpSpPr>
              <a:grpSpLocks/>
            </p:cNvGrpSpPr>
            <p:nvPr/>
          </p:nvGrpSpPr>
          <p:grpSpPr bwMode="auto">
            <a:xfrm>
              <a:off x="3713230" y="4308695"/>
              <a:ext cx="231776" cy="834805"/>
              <a:chOff x="3713230" y="4308695"/>
              <a:chExt cx="231776" cy="834805"/>
            </a:xfrm>
          </p:grpSpPr>
          <p:sp>
            <p:nvSpPr>
              <p:cNvPr id="93" name="Shape 185"/>
              <p:cNvSpPr/>
              <p:nvPr/>
            </p:nvSpPr>
            <p:spPr>
              <a:xfrm flipH="1">
                <a:off x="3713230"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4" name="Shape 186"/>
              <p:cNvSpPr/>
              <p:nvPr/>
            </p:nvSpPr>
            <p:spPr>
              <a:xfrm flipH="1">
                <a:off x="3713230"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5" name="Shape 187"/>
              <p:cNvSpPr/>
              <p:nvPr/>
            </p:nvSpPr>
            <p:spPr>
              <a:xfrm flipH="1">
                <a:off x="3713230"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6" name="Shape 188"/>
              <p:cNvSpPr/>
              <p:nvPr/>
            </p:nvSpPr>
            <p:spPr>
              <a:xfrm flipH="1">
                <a:off x="3713230"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4" name="Shape 189"/>
            <p:cNvGrpSpPr>
              <a:grpSpLocks/>
            </p:cNvGrpSpPr>
            <p:nvPr/>
          </p:nvGrpSpPr>
          <p:grpSpPr bwMode="auto">
            <a:xfrm>
              <a:off x="1485958" y="4308695"/>
              <a:ext cx="231776" cy="834805"/>
              <a:chOff x="1485958" y="4308695"/>
              <a:chExt cx="231776" cy="834805"/>
            </a:xfrm>
          </p:grpSpPr>
          <p:sp>
            <p:nvSpPr>
              <p:cNvPr id="89" name="Shape 190"/>
              <p:cNvSpPr/>
              <p:nvPr/>
            </p:nvSpPr>
            <p:spPr>
              <a:xfrm flipH="1">
                <a:off x="1485958"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0" name="Shape 191"/>
              <p:cNvSpPr/>
              <p:nvPr/>
            </p:nvSpPr>
            <p:spPr>
              <a:xfrm flipH="1">
                <a:off x="1485958"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1" name="Shape 192"/>
              <p:cNvSpPr/>
              <p:nvPr/>
            </p:nvSpPr>
            <p:spPr>
              <a:xfrm flipH="1">
                <a:off x="1485958"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92" name="Shape 193"/>
              <p:cNvSpPr/>
              <p:nvPr/>
            </p:nvSpPr>
            <p:spPr>
              <a:xfrm flipH="1">
                <a:off x="1485958"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5" name="Shape 194"/>
            <p:cNvGrpSpPr>
              <a:grpSpLocks/>
            </p:cNvGrpSpPr>
            <p:nvPr/>
          </p:nvGrpSpPr>
          <p:grpSpPr bwMode="auto">
            <a:xfrm>
              <a:off x="4084706" y="4518190"/>
              <a:ext cx="231776" cy="625310"/>
              <a:chOff x="4084706" y="4518190"/>
              <a:chExt cx="231776" cy="625310"/>
            </a:xfrm>
          </p:grpSpPr>
          <p:sp>
            <p:nvSpPr>
              <p:cNvPr id="86" name="Shape 195"/>
              <p:cNvSpPr/>
              <p:nvPr/>
            </p:nvSpPr>
            <p:spPr>
              <a:xfrm flipH="1">
                <a:off x="4084706"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7" name="Shape 196"/>
              <p:cNvSpPr/>
              <p:nvPr/>
            </p:nvSpPr>
            <p:spPr>
              <a:xfrm flipH="1">
                <a:off x="4084706"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8" name="Shape 197"/>
              <p:cNvSpPr/>
              <p:nvPr/>
            </p:nvSpPr>
            <p:spPr>
              <a:xfrm flipH="1">
                <a:off x="4084706"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6" name="Shape 198"/>
            <p:cNvGrpSpPr>
              <a:grpSpLocks/>
            </p:cNvGrpSpPr>
            <p:nvPr/>
          </p:nvGrpSpPr>
          <p:grpSpPr bwMode="auto">
            <a:xfrm>
              <a:off x="2970277" y="4308695"/>
              <a:ext cx="231776" cy="834805"/>
              <a:chOff x="2970277" y="4308695"/>
              <a:chExt cx="231776" cy="834805"/>
            </a:xfrm>
          </p:grpSpPr>
          <p:sp>
            <p:nvSpPr>
              <p:cNvPr id="82" name="Shape 199"/>
              <p:cNvSpPr/>
              <p:nvPr/>
            </p:nvSpPr>
            <p:spPr>
              <a:xfrm flipH="1">
                <a:off x="2970277"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3" name="Shape 200"/>
              <p:cNvSpPr/>
              <p:nvPr/>
            </p:nvSpPr>
            <p:spPr>
              <a:xfrm flipH="1">
                <a:off x="2970277"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4" name="Shape 201"/>
              <p:cNvSpPr/>
              <p:nvPr/>
            </p:nvSpPr>
            <p:spPr>
              <a:xfrm flipH="1">
                <a:off x="2970277"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5" name="Shape 202"/>
              <p:cNvSpPr/>
              <p:nvPr/>
            </p:nvSpPr>
            <p:spPr>
              <a:xfrm flipH="1">
                <a:off x="2970277"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7" name="Shape 203"/>
            <p:cNvGrpSpPr>
              <a:grpSpLocks/>
            </p:cNvGrpSpPr>
            <p:nvPr/>
          </p:nvGrpSpPr>
          <p:grpSpPr bwMode="auto">
            <a:xfrm>
              <a:off x="4456183" y="4308695"/>
              <a:ext cx="231776" cy="834805"/>
              <a:chOff x="4456183" y="4308695"/>
              <a:chExt cx="231776" cy="834805"/>
            </a:xfrm>
          </p:grpSpPr>
          <p:sp>
            <p:nvSpPr>
              <p:cNvPr id="78" name="Shape 204"/>
              <p:cNvSpPr/>
              <p:nvPr/>
            </p:nvSpPr>
            <p:spPr>
              <a:xfrm flipH="1">
                <a:off x="4456183"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9" name="Shape 205"/>
              <p:cNvSpPr/>
              <p:nvPr/>
            </p:nvSpPr>
            <p:spPr>
              <a:xfrm flipH="1">
                <a:off x="4456183"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0" name="Shape 206"/>
              <p:cNvSpPr/>
              <p:nvPr/>
            </p:nvSpPr>
            <p:spPr>
              <a:xfrm flipH="1">
                <a:off x="4456183"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81" name="Shape 207"/>
              <p:cNvSpPr/>
              <p:nvPr/>
            </p:nvSpPr>
            <p:spPr>
              <a:xfrm flipH="1">
                <a:off x="4456183"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8" name="Shape 208"/>
            <p:cNvGrpSpPr>
              <a:grpSpLocks/>
            </p:cNvGrpSpPr>
            <p:nvPr/>
          </p:nvGrpSpPr>
          <p:grpSpPr bwMode="auto">
            <a:xfrm>
              <a:off x="4827659" y="4099200"/>
              <a:ext cx="231776" cy="1044300"/>
              <a:chOff x="4827659" y="4099200"/>
              <a:chExt cx="231776" cy="1044300"/>
            </a:xfrm>
          </p:grpSpPr>
          <p:sp>
            <p:nvSpPr>
              <p:cNvPr id="73" name="Shape 209"/>
              <p:cNvSpPr/>
              <p:nvPr/>
            </p:nvSpPr>
            <p:spPr>
              <a:xfrm flipH="1">
                <a:off x="4827659" y="4729272"/>
                <a:ext cx="231776"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4" name="Shape 210"/>
              <p:cNvSpPr/>
              <p:nvPr/>
            </p:nvSpPr>
            <p:spPr>
              <a:xfrm flipH="1">
                <a:off x="4827659"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5" name="Shape 211"/>
              <p:cNvSpPr/>
              <p:nvPr/>
            </p:nvSpPr>
            <p:spPr>
              <a:xfrm flipH="1">
                <a:off x="4827659"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6" name="Shape 212"/>
              <p:cNvSpPr/>
              <p:nvPr/>
            </p:nvSpPr>
            <p:spPr>
              <a:xfrm flipH="1">
                <a:off x="4827659" y="4099200"/>
                <a:ext cx="231776"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7" name="Shape 213"/>
              <p:cNvSpPr/>
              <p:nvPr/>
            </p:nvSpPr>
            <p:spPr>
              <a:xfrm flipH="1">
                <a:off x="4827659"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19" name="Shape 214"/>
            <p:cNvGrpSpPr>
              <a:grpSpLocks/>
            </p:cNvGrpSpPr>
            <p:nvPr/>
          </p:nvGrpSpPr>
          <p:grpSpPr bwMode="auto">
            <a:xfrm>
              <a:off x="5199135" y="4308695"/>
              <a:ext cx="231776" cy="834805"/>
              <a:chOff x="5199135" y="4308695"/>
              <a:chExt cx="231776" cy="834805"/>
            </a:xfrm>
          </p:grpSpPr>
          <p:sp>
            <p:nvSpPr>
              <p:cNvPr id="69" name="Shape 215"/>
              <p:cNvSpPr/>
              <p:nvPr/>
            </p:nvSpPr>
            <p:spPr>
              <a:xfrm flipH="1">
                <a:off x="5199135"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0" name="Shape 216"/>
              <p:cNvSpPr/>
              <p:nvPr/>
            </p:nvSpPr>
            <p:spPr>
              <a:xfrm flipH="1">
                <a:off x="5199135"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1" name="Shape 217"/>
              <p:cNvSpPr/>
              <p:nvPr/>
            </p:nvSpPr>
            <p:spPr>
              <a:xfrm flipH="1">
                <a:off x="5199135"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72" name="Shape 218"/>
              <p:cNvSpPr/>
              <p:nvPr/>
            </p:nvSpPr>
            <p:spPr>
              <a:xfrm flipH="1">
                <a:off x="5199135"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0" name="Shape 219"/>
            <p:cNvGrpSpPr>
              <a:grpSpLocks/>
            </p:cNvGrpSpPr>
            <p:nvPr/>
          </p:nvGrpSpPr>
          <p:grpSpPr bwMode="auto">
            <a:xfrm>
              <a:off x="5570612" y="4518190"/>
              <a:ext cx="231776" cy="625310"/>
              <a:chOff x="5570612" y="4518190"/>
              <a:chExt cx="231776" cy="625310"/>
            </a:xfrm>
          </p:grpSpPr>
          <p:sp>
            <p:nvSpPr>
              <p:cNvPr id="66" name="Shape 220"/>
              <p:cNvSpPr/>
              <p:nvPr/>
            </p:nvSpPr>
            <p:spPr>
              <a:xfrm flipH="1">
                <a:off x="5570612"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7" name="Shape 221"/>
              <p:cNvSpPr/>
              <p:nvPr/>
            </p:nvSpPr>
            <p:spPr>
              <a:xfrm flipH="1">
                <a:off x="5570612"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8" name="Shape 222"/>
              <p:cNvSpPr/>
              <p:nvPr/>
            </p:nvSpPr>
            <p:spPr>
              <a:xfrm flipH="1">
                <a:off x="5570612"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1" name="Shape 223"/>
            <p:cNvGrpSpPr>
              <a:grpSpLocks/>
            </p:cNvGrpSpPr>
            <p:nvPr/>
          </p:nvGrpSpPr>
          <p:grpSpPr bwMode="auto">
            <a:xfrm>
              <a:off x="5942088" y="4308695"/>
              <a:ext cx="231776" cy="834805"/>
              <a:chOff x="5942088" y="4308695"/>
              <a:chExt cx="231776" cy="834805"/>
            </a:xfrm>
          </p:grpSpPr>
          <p:sp>
            <p:nvSpPr>
              <p:cNvPr id="62" name="Shape 224"/>
              <p:cNvSpPr/>
              <p:nvPr/>
            </p:nvSpPr>
            <p:spPr>
              <a:xfrm flipH="1">
                <a:off x="5942088"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3" name="Shape 225"/>
              <p:cNvSpPr/>
              <p:nvPr/>
            </p:nvSpPr>
            <p:spPr>
              <a:xfrm flipH="1">
                <a:off x="5942088"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4" name="Shape 226"/>
              <p:cNvSpPr/>
              <p:nvPr/>
            </p:nvSpPr>
            <p:spPr>
              <a:xfrm flipH="1">
                <a:off x="5942088"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5" name="Shape 227"/>
              <p:cNvSpPr/>
              <p:nvPr/>
            </p:nvSpPr>
            <p:spPr>
              <a:xfrm flipH="1">
                <a:off x="5942088"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2" name="Shape 228"/>
            <p:cNvGrpSpPr>
              <a:grpSpLocks/>
            </p:cNvGrpSpPr>
            <p:nvPr/>
          </p:nvGrpSpPr>
          <p:grpSpPr bwMode="auto">
            <a:xfrm>
              <a:off x="6313565" y="4099200"/>
              <a:ext cx="231776" cy="1044300"/>
              <a:chOff x="6313565" y="4099200"/>
              <a:chExt cx="231776" cy="1044300"/>
            </a:xfrm>
          </p:grpSpPr>
          <p:sp>
            <p:nvSpPr>
              <p:cNvPr id="57" name="Shape 229"/>
              <p:cNvSpPr/>
              <p:nvPr/>
            </p:nvSpPr>
            <p:spPr>
              <a:xfrm flipH="1">
                <a:off x="6313565" y="4729272"/>
                <a:ext cx="231776"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8" name="Shape 230"/>
              <p:cNvSpPr/>
              <p:nvPr/>
            </p:nvSpPr>
            <p:spPr>
              <a:xfrm flipH="1">
                <a:off x="6313565"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9" name="Shape 231"/>
              <p:cNvSpPr/>
              <p:nvPr/>
            </p:nvSpPr>
            <p:spPr>
              <a:xfrm flipH="1">
                <a:off x="6313565"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0" name="Shape 232"/>
              <p:cNvSpPr/>
              <p:nvPr/>
            </p:nvSpPr>
            <p:spPr>
              <a:xfrm flipH="1">
                <a:off x="6313565" y="4099200"/>
                <a:ext cx="231776"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61" name="Shape 233"/>
              <p:cNvSpPr/>
              <p:nvPr/>
            </p:nvSpPr>
            <p:spPr>
              <a:xfrm flipH="1">
                <a:off x="6313565"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3" name="Shape 234"/>
            <p:cNvGrpSpPr>
              <a:grpSpLocks/>
            </p:cNvGrpSpPr>
            <p:nvPr/>
          </p:nvGrpSpPr>
          <p:grpSpPr bwMode="auto">
            <a:xfrm>
              <a:off x="6685041" y="4308695"/>
              <a:ext cx="230188" cy="834805"/>
              <a:chOff x="6685041" y="4308695"/>
              <a:chExt cx="230188" cy="834805"/>
            </a:xfrm>
          </p:grpSpPr>
          <p:sp>
            <p:nvSpPr>
              <p:cNvPr id="53" name="Shape 235"/>
              <p:cNvSpPr/>
              <p:nvPr/>
            </p:nvSpPr>
            <p:spPr>
              <a:xfrm flipH="1">
                <a:off x="6685041" y="4727685"/>
                <a:ext cx="230188"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4" name="Shape 236"/>
              <p:cNvSpPr/>
              <p:nvPr/>
            </p:nvSpPr>
            <p:spPr>
              <a:xfrm flipH="1">
                <a:off x="6685041" y="4308695"/>
                <a:ext cx="230188"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5" name="Shape 237"/>
              <p:cNvSpPr/>
              <p:nvPr/>
            </p:nvSpPr>
            <p:spPr>
              <a:xfrm flipH="1">
                <a:off x="6685041" y="4518190"/>
                <a:ext cx="230188"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6" name="Shape 238"/>
              <p:cNvSpPr/>
              <p:nvPr/>
            </p:nvSpPr>
            <p:spPr>
              <a:xfrm flipH="1">
                <a:off x="6685041" y="4938767"/>
                <a:ext cx="230188"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4" name="Shape 239"/>
            <p:cNvGrpSpPr>
              <a:grpSpLocks/>
            </p:cNvGrpSpPr>
            <p:nvPr/>
          </p:nvGrpSpPr>
          <p:grpSpPr bwMode="auto">
            <a:xfrm>
              <a:off x="7054930" y="4518190"/>
              <a:ext cx="231776" cy="625310"/>
              <a:chOff x="7054930" y="4518190"/>
              <a:chExt cx="231776" cy="625310"/>
            </a:xfrm>
          </p:grpSpPr>
          <p:sp>
            <p:nvSpPr>
              <p:cNvPr id="50" name="Shape 240"/>
              <p:cNvSpPr/>
              <p:nvPr/>
            </p:nvSpPr>
            <p:spPr>
              <a:xfrm flipH="1">
                <a:off x="7054930"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1" name="Shape 241"/>
              <p:cNvSpPr/>
              <p:nvPr/>
            </p:nvSpPr>
            <p:spPr>
              <a:xfrm flipH="1">
                <a:off x="7054930"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52" name="Shape 242"/>
              <p:cNvSpPr/>
              <p:nvPr/>
            </p:nvSpPr>
            <p:spPr>
              <a:xfrm flipH="1">
                <a:off x="7054930"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5" name="Shape 243"/>
            <p:cNvGrpSpPr>
              <a:grpSpLocks/>
            </p:cNvGrpSpPr>
            <p:nvPr/>
          </p:nvGrpSpPr>
          <p:grpSpPr bwMode="auto">
            <a:xfrm>
              <a:off x="7797883" y="4099200"/>
              <a:ext cx="231776" cy="1044300"/>
              <a:chOff x="7797883" y="4099200"/>
              <a:chExt cx="231776" cy="1044300"/>
            </a:xfrm>
          </p:grpSpPr>
          <p:sp>
            <p:nvSpPr>
              <p:cNvPr id="45" name="Shape 244"/>
              <p:cNvSpPr/>
              <p:nvPr/>
            </p:nvSpPr>
            <p:spPr>
              <a:xfrm flipH="1">
                <a:off x="7797883" y="4729272"/>
                <a:ext cx="231776" cy="414228"/>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6" name="Shape 245"/>
              <p:cNvSpPr/>
              <p:nvPr/>
            </p:nvSpPr>
            <p:spPr>
              <a:xfrm flipH="1">
                <a:off x="7797883"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7" name="Shape 246"/>
              <p:cNvSpPr/>
              <p:nvPr/>
            </p:nvSpPr>
            <p:spPr>
              <a:xfrm flipH="1">
                <a:off x="7797883"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8" name="Shape 247"/>
              <p:cNvSpPr/>
              <p:nvPr/>
            </p:nvSpPr>
            <p:spPr>
              <a:xfrm flipH="1">
                <a:off x="7797883" y="4099200"/>
                <a:ext cx="231776" cy="104430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9" name="Shape 248"/>
              <p:cNvSpPr/>
              <p:nvPr/>
            </p:nvSpPr>
            <p:spPr>
              <a:xfrm flipH="1">
                <a:off x="7797883"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6" name="Shape 249"/>
            <p:cNvGrpSpPr>
              <a:grpSpLocks/>
            </p:cNvGrpSpPr>
            <p:nvPr/>
          </p:nvGrpSpPr>
          <p:grpSpPr bwMode="auto">
            <a:xfrm>
              <a:off x="8169359" y="4308695"/>
              <a:ext cx="231776" cy="834805"/>
              <a:chOff x="8169359" y="4308695"/>
              <a:chExt cx="231776" cy="834805"/>
            </a:xfrm>
          </p:grpSpPr>
          <p:sp>
            <p:nvSpPr>
              <p:cNvPr id="41" name="Shape 250"/>
              <p:cNvSpPr/>
              <p:nvPr/>
            </p:nvSpPr>
            <p:spPr>
              <a:xfrm flipH="1">
                <a:off x="8169359"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2" name="Shape 251"/>
              <p:cNvSpPr/>
              <p:nvPr/>
            </p:nvSpPr>
            <p:spPr>
              <a:xfrm flipH="1">
                <a:off x="8169359"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3" name="Shape 252"/>
              <p:cNvSpPr/>
              <p:nvPr/>
            </p:nvSpPr>
            <p:spPr>
              <a:xfrm flipH="1">
                <a:off x="8169359"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4" name="Shape 253"/>
              <p:cNvSpPr/>
              <p:nvPr/>
            </p:nvSpPr>
            <p:spPr>
              <a:xfrm flipH="1">
                <a:off x="8169359"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7" name="Shape 254"/>
            <p:cNvGrpSpPr>
              <a:grpSpLocks/>
            </p:cNvGrpSpPr>
            <p:nvPr/>
          </p:nvGrpSpPr>
          <p:grpSpPr bwMode="auto">
            <a:xfrm>
              <a:off x="7426406" y="4308695"/>
              <a:ext cx="231776" cy="834805"/>
              <a:chOff x="7426406" y="4308695"/>
              <a:chExt cx="231776" cy="834805"/>
            </a:xfrm>
          </p:grpSpPr>
          <p:sp>
            <p:nvSpPr>
              <p:cNvPr id="37" name="Shape 255"/>
              <p:cNvSpPr/>
              <p:nvPr/>
            </p:nvSpPr>
            <p:spPr>
              <a:xfrm flipH="1">
                <a:off x="7426406"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8" name="Shape 256"/>
              <p:cNvSpPr/>
              <p:nvPr/>
            </p:nvSpPr>
            <p:spPr>
              <a:xfrm flipH="1">
                <a:off x="7426406"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9" name="Shape 257"/>
              <p:cNvSpPr/>
              <p:nvPr/>
            </p:nvSpPr>
            <p:spPr>
              <a:xfrm flipH="1">
                <a:off x="7426406"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40" name="Shape 258"/>
              <p:cNvSpPr/>
              <p:nvPr/>
            </p:nvSpPr>
            <p:spPr>
              <a:xfrm flipH="1">
                <a:off x="7426406"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8" name="Shape 259"/>
            <p:cNvGrpSpPr>
              <a:grpSpLocks/>
            </p:cNvGrpSpPr>
            <p:nvPr/>
          </p:nvGrpSpPr>
          <p:grpSpPr bwMode="auto">
            <a:xfrm>
              <a:off x="8540836" y="4518190"/>
              <a:ext cx="231776" cy="625310"/>
              <a:chOff x="8540836" y="4518190"/>
              <a:chExt cx="231776" cy="625310"/>
            </a:xfrm>
          </p:grpSpPr>
          <p:sp>
            <p:nvSpPr>
              <p:cNvPr id="34" name="Shape 260"/>
              <p:cNvSpPr/>
              <p:nvPr/>
            </p:nvSpPr>
            <p:spPr>
              <a:xfrm flipH="1">
                <a:off x="8540836"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5" name="Shape 261"/>
              <p:cNvSpPr/>
              <p:nvPr/>
            </p:nvSpPr>
            <p:spPr>
              <a:xfrm flipH="1">
                <a:off x="8540836"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6" name="Shape 262"/>
              <p:cNvSpPr/>
              <p:nvPr/>
            </p:nvSpPr>
            <p:spPr>
              <a:xfrm flipH="1">
                <a:off x="8540836"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nvGrpSpPr>
            <p:cNvPr id="29" name="Shape 263"/>
            <p:cNvGrpSpPr>
              <a:grpSpLocks/>
            </p:cNvGrpSpPr>
            <p:nvPr/>
          </p:nvGrpSpPr>
          <p:grpSpPr bwMode="auto">
            <a:xfrm>
              <a:off x="8912312" y="4308695"/>
              <a:ext cx="231776" cy="834805"/>
              <a:chOff x="8912312" y="4308695"/>
              <a:chExt cx="231776" cy="834805"/>
            </a:xfrm>
          </p:grpSpPr>
          <p:sp>
            <p:nvSpPr>
              <p:cNvPr id="30" name="Shape 264"/>
              <p:cNvSpPr/>
              <p:nvPr/>
            </p:nvSpPr>
            <p:spPr>
              <a:xfrm flipH="1">
                <a:off x="8912312" y="4727685"/>
                <a:ext cx="231776" cy="41581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1" name="Shape 265"/>
              <p:cNvSpPr/>
              <p:nvPr/>
            </p:nvSpPr>
            <p:spPr>
              <a:xfrm flipH="1">
                <a:off x="8912312" y="4308695"/>
                <a:ext cx="231776" cy="834805"/>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2" name="Shape 266"/>
              <p:cNvSpPr/>
              <p:nvPr/>
            </p:nvSpPr>
            <p:spPr>
              <a:xfrm flipH="1">
                <a:off x="8912312" y="4518190"/>
                <a:ext cx="231776" cy="625310"/>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33" name="Shape 267"/>
              <p:cNvSpPr/>
              <p:nvPr/>
            </p:nvSpPr>
            <p:spPr>
              <a:xfrm flipH="1">
                <a:off x="8912312" y="4938767"/>
                <a:ext cx="231776" cy="204733"/>
              </a:xfrm>
              <a:prstGeom prst="round2SameRect">
                <a:avLst>
                  <a:gd name="adj1" fmla="val 50000"/>
                  <a:gd name="adj2" fmla="val 0"/>
                </a:avLst>
              </a:prstGeom>
              <a:solidFill>
                <a:schemeClr val="lt1">
                  <a:alpha val="9020"/>
                </a:schemeClr>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grpSp>
      </p:grpSp>
      <p:sp>
        <p:nvSpPr>
          <p:cNvPr id="268" name="Shape 268"/>
          <p:cNvSpPr txBox="1">
            <a:spLocks noGrp="1"/>
          </p:cNvSpPr>
          <p:nvPr>
            <p:ph type="title"/>
          </p:nvPr>
        </p:nvSpPr>
        <p:spPr>
          <a:xfrm>
            <a:off x="1388625" y="772725"/>
            <a:ext cx="6366900" cy="1863300"/>
          </a:xfrm>
          <a:prstGeom prst="rect">
            <a:avLst/>
          </a:prstGeom>
        </p:spPr>
        <p:txBody>
          <a:bodyPr spcFirstLastPara="1" anchor="ct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endParaRPr/>
          </a:p>
        </p:txBody>
      </p:sp>
      <p:sp>
        <p:nvSpPr>
          <p:cNvPr id="269" name="Shape 269"/>
          <p:cNvSpPr txBox="1">
            <a:spLocks noGrp="1"/>
          </p:cNvSpPr>
          <p:nvPr>
            <p:ph type="body" idx="1"/>
          </p:nvPr>
        </p:nvSpPr>
        <p:spPr>
          <a:xfrm>
            <a:off x="1388625" y="2712300"/>
            <a:ext cx="6366900" cy="1111200"/>
          </a:xfrm>
          <a:prstGeom prst="rect">
            <a:avLst/>
          </a:prstGeom>
        </p:spPr>
        <p:txBody>
          <a:bodyPr spcFirstLastPara="1"/>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1600"/>
              </a:spcBef>
              <a:spcAft>
                <a:spcPts val="0"/>
              </a:spcAft>
              <a:buClr>
                <a:schemeClr val="lt1"/>
              </a:buClr>
              <a:buSzPts val="1100"/>
              <a:buChar char="○"/>
              <a:defRPr>
                <a:solidFill>
                  <a:schemeClr val="lt1"/>
                </a:solidFill>
              </a:defRPr>
            </a:lvl2pPr>
            <a:lvl3pPr marL="1371600" lvl="2" indent="-298450" algn="ctr">
              <a:spcBef>
                <a:spcPts val="1600"/>
              </a:spcBef>
              <a:spcAft>
                <a:spcPts val="0"/>
              </a:spcAft>
              <a:buClr>
                <a:schemeClr val="lt1"/>
              </a:buClr>
              <a:buSzPts val="1100"/>
              <a:buChar char="■"/>
              <a:defRPr>
                <a:solidFill>
                  <a:schemeClr val="lt1"/>
                </a:solidFill>
              </a:defRPr>
            </a:lvl3pPr>
            <a:lvl4pPr marL="1828800" lvl="3" indent="-298450" algn="ctr">
              <a:spcBef>
                <a:spcPts val="1600"/>
              </a:spcBef>
              <a:spcAft>
                <a:spcPts val="0"/>
              </a:spcAft>
              <a:buClr>
                <a:schemeClr val="lt1"/>
              </a:buClr>
              <a:buSzPts val="1100"/>
              <a:buChar char="●"/>
              <a:defRPr>
                <a:solidFill>
                  <a:schemeClr val="lt1"/>
                </a:solidFill>
              </a:defRPr>
            </a:lvl4pPr>
            <a:lvl5pPr marL="2286000" lvl="4" indent="-298450" algn="ctr">
              <a:spcBef>
                <a:spcPts val="1600"/>
              </a:spcBef>
              <a:spcAft>
                <a:spcPts val="0"/>
              </a:spcAft>
              <a:buClr>
                <a:schemeClr val="lt1"/>
              </a:buClr>
              <a:buSzPts val="1100"/>
              <a:buChar char="○"/>
              <a:defRPr>
                <a:solidFill>
                  <a:schemeClr val="lt1"/>
                </a:solidFill>
              </a:defRPr>
            </a:lvl5pPr>
            <a:lvl6pPr marL="2743200" lvl="5" indent="-298450" algn="ctr">
              <a:spcBef>
                <a:spcPts val="1600"/>
              </a:spcBef>
              <a:spcAft>
                <a:spcPts val="0"/>
              </a:spcAft>
              <a:buClr>
                <a:schemeClr val="lt1"/>
              </a:buClr>
              <a:buSzPts val="1100"/>
              <a:buChar char="■"/>
              <a:defRPr>
                <a:solidFill>
                  <a:schemeClr val="lt1"/>
                </a:solidFill>
              </a:defRPr>
            </a:lvl6pPr>
            <a:lvl7pPr marL="3200400" lvl="6" indent="-298450" algn="ctr">
              <a:spcBef>
                <a:spcPts val="1600"/>
              </a:spcBef>
              <a:spcAft>
                <a:spcPts val="0"/>
              </a:spcAft>
              <a:buClr>
                <a:schemeClr val="lt1"/>
              </a:buClr>
              <a:buSzPts val="1100"/>
              <a:buChar char="●"/>
              <a:defRPr>
                <a:solidFill>
                  <a:schemeClr val="lt1"/>
                </a:solidFill>
              </a:defRPr>
            </a:lvl7pPr>
            <a:lvl8pPr marL="3657600" lvl="7" indent="-298450" algn="ctr">
              <a:spcBef>
                <a:spcPts val="1600"/>
              </a:spcBef>
              <a:spcAft>
                <a:spcPts val="0"/>
              </a:spcAft>
              <a:buClr>
                <a:schemeClr val="lt1"/>
              </a:buClr>
              <a:buSzPts val="1100"/>
              <a:buChar char="○"/>
              <a:defRPr>
                <a:solidFill>
                  <a:schemeClr val="lt1"/>
                </a:solidFill>
              </a:defRPr>
            </a:lvl8pPr>
            <a:lvl9pPr marL="4114800" lvl="8" indent="-298450" algn="ctr">
              <a:spcBef>
                <a:spcPts val="1600"/>
              </a:spcBef>
              <a:spcAft>
                <a:spcPts val="1600"/>
              </a:spcAft>
              <a:buClr>
                <a:schemeClr val="lt1"/>
              </a:buClr>
              <a:buSzPts val="1100"/>
              <a:buChar char="■"/>
              <a:defRPr>
                <a:solidFill>
                  <a:schemeClr val="lt1"/>
                </a:solidFill>
              </a:defRPr>
            </a:lvl9pPr>
          </a:lstStyle>
          <a:p>
            <a:endParaRPr/>
          </a:p>
        </p:txBody>
      </p:sp>
      <p:sp>
        <p:nvSpPr>
          <p:cNvPr id="130" name="Shape 270"/>
          <p:cNvSpPr txBox="1">
            <a:spLocks noGrp="1"/>
          </p:cNvSpPr>
          <p:nvPr>
            <p:ph type="sldNum" idx="10"/>
          </p:nvPr>
        </p:nvSpPr>
        <p:spPr/>
        <p:txBody>
          <a:bodyPr/>
          <a:lstStyle>
            <a:lvl1pPr>
              <a:defRPr>
                <a:solidFill>
                  <a:srgbClr val="FFFFFF"/>
                </a:solidFill>
              </a:defRPr>
            </a:lvl1pPr>
          </a:lstStyle>
          <a:p>
            <a:pPr>
              <a:defRPr/>
            </a:pPr>
            <a:fld id="{00E682B0-9664-4D41-896C-471265FD6B9A}"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 name="Shape 8"/>
          <p:cNvSpPr txBox="1">
            <a:spLocks noGrp="1"/>
          </p:cNvSpPr>
          <p:nvPr>
            <p:ph type="sldNum" idx="13"/>
          </p:nvPr>
        </p:nvSpPr>
        <p:spPr>
          <a:ln/>
        </p:spPr>
        <p:txBody>
          <a:bodyPr/>
          <a:lstStyle>
            <a:lvl1pPr>
              <a:defRPr/>
            </a:lvl1pPr>
          </a:lstStyle>
          <a:p>
            <a:pPr>
              <a:defRPr/>
            </a:pPr>
            <a:fld id="{DEBC07DB-512C-40FE-8DC6-A8A1B398FB86}"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a:xfrm>
            <a:off x="311150" y="1152525"/>
            <a:ext cx="8521700" cy="34163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Shape 8"/>
          <p:cNvSpPr txBox="1">
            <a:spLocks noGrp="1"/>
          </p:cNvSpPr>
          <p:nvPr>
            <p:ph type="sldNum" idx="13"/>
          </p:nvPr>
        </p:nvSpPr>
        <p:spPr>
          <a:ln/>
        </p:spPr>
        <p:txBody>
          <a:bodyPr/>
          <a:lstStyle>
            <a:lvl1pPr>
              <a:defRPr/>
            </a:lvl1pPr>
          </a:lstStyle>
          <a:p>
            <a:pPr>
              <a:defRPr/>
            </a:pPr>
            <a:fld id="{67B084EA-8FD3-40EB-8484-13A9A6383C84}"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Shape 6"/>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Shape 7"/>
          <p:cNvSpPr txBox="1">
            <a:spLocks noGrp="1"/>
          </p:cNvSpPr>
          <p:nvPr>
            <p:ph type="body" idx="1"/>
          </p:nvPr>
        </p:nvSpPr>
        <p:spPr bwMode="auto">
          <a:xfrm>
            <a:off x="311150" y="1152525"/>
            <a:ext cx="852170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Shape 8"/>
          <p:cNvSpPr txBox="1">
            <a:spLocks noGrp="1"/>
          </p:cNvSpPr>
          <p:nvPr>
            <p:ph type="sldNum" idx="12"/>
          </p:nvPr>
        </p:nvSpPr>
        <p:spPr bwMode="auto">
          <a:xfrm>
            <a:off x="8450263" y="4737100"/>
            <a:ext cx="549275" cy="393700"/>
          </a:xfrm>
          <a:prstGeom prst="rect">
            <a:avLst/>
          </a:prstGeom>
          <a:noFill/>
          <a:ln w="9525">
            <a:noFill/>
            <a:miter lim="800000"/>
            <a:headEnd/>
            <a:tailEnd/>
          </a:ln>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sz="900">
                <a:solidFill>
                  <a:srgbClr val="424242"/>
                </a:solidFill>
                <a:latin typeface="Nunito" pitchFamily="2" charset="0"/>
                <a:sym typeface="Nunito" pitchFamily="2" charset="0"/>
              </a:defRPr>
            </a:lvl1pPr>
          </a:lstStyle>
          <a:p>
            <a:pPr>
              <a:defRPr/>
            </a:pPr>
            <a:fld id="{F7A7BDE7-3D13-46BA-8036-D9F260C1B78E}" type="slidenum">
              <a:rPr lang="pt-BR"/>
              <a:pPr>
                <a:defRPr/>
              </a:pPr>
              <a:t>‹nº›</a:t>
            </a:fld>
            <a:endParaRPr lang="pt-BR"/>
          </a:p>
        </p:txBody>
      </p:sp>
    </p:spTree>
  </p:cSld>
  <p:clrMap bg1="lt1" tx1="dk1" bg2="dk2" tx2="lt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53" r:id="rId10"/>
    <p:sldLayoutId id="2147483752"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buChar char="»"/>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ncbi.nlm.nih.gov/pubmed/29453434" TargetMode="External"/><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hyperlink" Target="http://www.paulomargotto.com.br/" TargetMode="External"/><Relationship Id="rId4" Type="http://schemas.openxmlformats.org/officeDocument/2006/relationships/hyperlink" Target="https://www.ncbi.nlm.nih.gov/pubmed?linkname=pubmed_pubmed&amp;from_uid=29453434" TargetMode="Externa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mailto:pmargotto@gmail.com" TargetMode="Externa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27054842" TargetMode="External"/><Relationship Id="rId2" Type="http://schemas.openxmlformats.org/officeDocument/2006/relationships/hyperlink" Target="https://www.ncbi.nlm.nih.gov/pubmed/27054842" TargetMode="Externa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9312" TargetMode="Externa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Correio%20Braziliense_arquivos/pri-1110-3212.jpg" TargetMode="External"/><Relationship Id="rId2" Type="http://schemas.openxmlformats.org/officeDocument/2006/relationships/image" Target="../media/image12.jpeg"/><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hyperlink" Target="https://www.ncbi.nlm.nih.gov/pubmed?linkname=pubmed_pubmed&amp;from_uid=23410600" TargetMode="External"/><Relationship Id="rId2" Type="http://schemas.openxmlformats.org/officeDocument/2006/relationships/hyperlink" Target="https://www.ncbi.nlm.nih.gov/pubmed/23410600" TargetMode="External"/><Relationship Id="rId1" Type="http://schemas.openxmlformats.org/officeDocument/2006/relationships/slideLayout" Target="../slideLayouts/slideLayout10.xml"/><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283"/>
          <p:cNvSpPr txBox="1">
            <a:spLocks noGrp="1"/>
          </p:cNvSpPr>
          <p:nvPr>
            <p:ph type="title" idx="4294967295"/>
          </p:nvPr>
        </p:nvSpPr>
        <p:spPr>
          <a:xfrm>
            <a:off x="900113" y="1347788"/>
            <a:ext cx="7031037" cy="1000125"/>
          </a:xfrm>
        </p:spPr>
        <p:txBody>
          <a:bodyPr lIns="91416" tIns="91416" rIns="91416" bIns="91416"/>
          <a:lstStyle/>
          <a:p>
            <a:pPr algn="ctr" eaLnBrk="1" hangingPunct="1">
              <a:buClr>
                <a:srgbClr val="424242"/>
              </a:buClr>
              <a:buSzPts val="2800"/>
              <a:buFont typeface="Maven Pro" charset="0"/>
              <a:buNone/>
            </a:pPr>
            <a:r>
              <a:rPr lang="pt-BR" sz="1800" b="1" smtClean="0">
                <a:solidFill>
                  <a:schemeClr val="accent2"/>
                </a:solidFill>
                <a:latin typeface="Maven Pro" charset="0"/>
                <a:cs typeface="Arial" charset="0"/>
                <a:sym typeface="Maven Pro" charset="0"/>
              </a:rPr>
              <a:t>Síndrome cardíaca pós-ligadura associa-se com aumento da morbidade nas crianças pré-termo</a:t>
            </a:r>
          </a:p>
        </p:txBody>
      </p:sp>
      <p:sp>
        <p:nvSpPr>
          <p:cNvPr id="11267" name="Shape 284"/>
          <p:cNvSpPr txBox="1">
            <a:spLocks noGrp="1"/>
          </p:cNvSpPr>
          <p:nvPr>
            <p:ph type="body" idx="4294967295"/>
          </p:nvPr>
        </p:nvSpPr>
        <p:spPr>
          <a:xfrm>
            <a:off x="971550" y="2139950"/>
            <a:ext cx="7345363" cy="942975"/>
          </a:xfrm>
          <a:ln w="19050">
            <a:solidFill>
              <a:schemeClr val="accent2"/>
            </a:solidFill>
          </a:ln>
        </p:spPr>
        <p:txBody>
          <a:bodyPr lIns="91416" tIns="91416" rIns="91416" bIns="91416"/>
          <a:lstStyle/>
          <a:p>
            <a:pPr marL="0" indent="0" algn="ctr">
              <a:buFont typeface="Arial" charset="0"/>
              <a:buNone/>
            </a:pPr>
            <a:r>
              <a:rPr lang="pt-BR" smtClean="0">
                <a:solidFill>
                  <a:schemeClr val="folHlink"/>
                </a:solidFill>
                <a:latin typeface="Arial" charset="0"/>
                <a:cs typeface="Arial" charset="0"/>
                <a:sym typeface="Nunito" pitchFamily="2" charset="0"/>
                <a:hlinkClick r:id="rId3"/>
              </a:rPr>
              <a:t>Post-ligation cardiac syndrome is associated with increased morbidity in preterm infants.</a:t>
            </a:r>
            <a:r>
              <a:rPr lang="pt-BR" smtClean="0">
                <a:solidFill>
                  <a:schemeClr val="folHlink"/>
                </a:solidFill>
                <a:latin typeface="Arial" charset="0"/>
                <a:cs typeface="Arial" charset="0"/>
                <a:sym typeface="Nunito" pitchFamily="2" charset="0"/>
              </a:rPr>
              <a:t>Ulrich TJB, Hansen TP, Reid KJ, Bingler MA, Olsen SL.J Perinatol. 2018 Feb 16. doi: 10.1038/s41372-018-0056-4. [Epub ahead of print]PMID: 29453434. </a:t>
            </a:r>
            <a:r>
              <a:rPr lang="pt-BR" u="sng" smtClean="0">
                <a:solidFill>
                  <a:schemeClr val="folHlink"/>
                </a:solidFill>
                <a:latin typeface="Arial" charset="0"/>
                <a:cs typeface="Arial" charset="0"/>
                <a:sym typeface="Nunito" pitchFamily="2" charset="0"/>
                <a:hlinkClick r:id="rId4"/>
              </a:rPr>
              <a:t>Similar articles</a:t>
            </a:r>
            <a:r>
              <a:rPr lang="pt-BR" u="sng" smtClean="0">
                <a:solidFill>
                  <a:schemeClr val="folHlink"/>
                </a:solidFill>
                <a:latin typeface="Arial" charset="0"/>
                <a:cs typeface="Arial" charset="0"/>
                <a:sym typeface="Nunito" pitchFamily="2" charset="0"/>
              </a:rPr>
              <a:t>. </a:t>
            </a:r>
            <a:r>
              <a:rPr lang="pt-BR" u="sng" smtClean="0">
                <a:solidFill>
                  <a:srgbClr val="3333FF"/>
                </a:solidFill>
                <a:latin typeface="Arial" charset="0"/>
                <a:cs typeface="Arial" charset="0"/>
                <a:sym typeface="Nunito" pitchFamily="2" charset="0"/>
              </a:rPr>
              <a:t>Kansas City, MO, USA</a:t>
            </a:r>
          </a:p>
        </p:txBody>
      </p:sp>
      <p:sp>
        <p:nvSpPr>
          <p:cNvPr id="11268" name="Rectangle 4"/>
          <p:cNvSpPr>
            <a:spLocks noChangeArrowheads="1"/>
          </p:cNvSpPr>
          <p:nvPr/>
        </p:nvSpPr>
        <p:spPr bwMode="auto">
          <a:xfrm>
            <a:off x="1979613" y="3265488"/>
            <a:ext cx="5029200" cy="1878012"/>
          </a:xfrm>
          <a:prstGeom prst="rect">
            <a:avLst/>
          </a:prstGeom>
          <a:noFill/>
          <a:ln w="9525">
            <a:noFill/>
            <a:miter lim="800000"/>
            <a:headEnd/>
            <a:tailEnd/>
          </a:ln>
        </p:spPr>
        <p:txBody>
          <a:bodyPr lIns="91431" tIns="45716" rIns="91431" bIns="45716">
            <a:spAutoFit/>
          </a:bodyPr>
          <a:lstStyle/>
          <a:p>
            <a:pPr algn="ctr" defTabSz="449263"/>
            <a:r>
              <a:rPr lang="pt-BR" sz="1300">
                <a:solidFill>
                  <a:schemeClr val="hlink"/>
                </a:solidFill>
                <a:sym typeface="Nunito" pitchFamily="2" charset="0"/>
              </a:rPr>
              <a:t>Apresentação: Carolinny de Rezende Queiroz, Gláucia Naves Silva</a:t>
            </a:r>
          </a:p>
          <a:p>
            <a:pPr algn="ctr" defTabSz="449263"/>
            <a:r>
              <a:rPr lang="pt-BR" sz="1300">
                <a:solidFill>
                  <a:schemeClr val="hlink"/>
                </a:solidFill>
                <a:sym typeface="Nunito" pitchFamily="2" charset="0"/>
              </a:rPr>
              <a:t>Coordenação: Paulo R. Margotto</a:t>
            </a:r>
          </a:p>
          <a:p>
            <a:pPr algn="ctr" defTabSz="449263"/>
            <a:r>
              <a:rPr lang="pt-BR" sz="1300">
                <a:solidFill>
                  <a:schemeClr val="hlink"/>
                </a:solidFill>
                <a:sym typeface="Nunito" pitchFamily="2" charset="0"/>
              </a:rPr>
              <a:t>Internato (6ª Série) da Faculdade de Medicina da Universidade Católica de Brasília</a:t>
            </a:r>
          </a:p>
          <a:p>
            <a:pPr algn="ctr" defTabSz="449263"/>
            <a:r>
              <a:rPr lang="pt-BR" sz="1300">
                <a:solidFill>
                  <a:schemeClr val="hlink"/>
                </a:solidFill>
                <a:sym typeface="Nunito" pitchFamily="2" charset="0"/>
              </a:rPr>
              <a:t>Unidade de Neonatologia do Hospital Materno Infantil de Brasília (HMIB)/SES/DF</a:t>
            </a:r>
          </a:p>
          <a:p>
            <a:pPr algn="ctr" defTabSz="449263"/>
            <a:r>
              <a:rPr lang="pt-BR" sz="1300">
                <a:solidFill>
                  <a:schemeClr val="hlink"/>
                </a:solidFill>
                <a:sym typeface="Nunito" pitchFamily="2" charset="0"/>
              </a:rPr>
              <a:t>Brasília, 14 de abril de 2018</a:t>
            </a:r>
          </a:p>
          <a:p>
            <a:pPr algn="ctr" defTabSz="449263"/>
            <a:r>
              <a:rPr lang="pt-BR" sz="1300">
                <a:solidFill>
                  <a:schemeClr val="hlink"/>
                </a:solidFill>
                <a:sym typeface="Nunito" pitchFamily="2" charset="0"/>
                <a:hlinkClick r:id="rId5"/>
              </a:rPr>
              <a:t>www.paulomargotto.com.br</a:t>
            </a:r>
            <a:r>
              <a:rPr lang="pt-BR" sz="1300">
                <a:solidFill>
                  <a:schemeClr val="hlink"/>
                </a:solidFill>
                <a:sym typeface="Nunito" pitchFamily="2" charset="0"/>
              </a:rPr>
              <a:t> </a:t>
            </a:r>
          </a:p>
        </p:txBody>
      </p:sp>
      <p:pic>
        <p:nvPicPr>
          <p:cNvPr id="11269" name="Picture 6"/>
          <p:cNvPicPr>
            <a:picLocks noChangeAspect="1" noChangeArrowheads="1"/>
          </p:cNvPicPr>
          <p:nvPr/>
        </p:nvPicPr>
        <p:blipFill>
          <a:blip r:embed="rId6"/>
          <a:srcRect/>
          <a:stretch>
            <a:fillRect/>
          </a:stretch>
        </p:blipFill>
        <p:spPr bwMode="auto">
          <a:xfrm>
            <a:off x="3203575" y="3148013"/>
            <a:ext cx="2574925" cy="212725"/>
          </a:xfrm>
          <a:prstGeom prst="rect">
            <a:avLst/>
          </a:prstGeom>
          <a:noFill/>
          <a:ln w="9525">
            <a:noFill/>
            <a:miter lim="800000"/>
            <a:headEnd/>
            <a:tailEnd/>
          </a:ln>
        </p:spPr>
      </p:pic>
      <p:pic>
        <p:nvPicPr>
          <p:cNvPr id="11271" name="Picture 9"/>
          <p:cNvPicPr>
            <a:picLocks noChangeAspect="1" noChangeArrowheads="1"/>
          </p:cNvPicPr>
          <p:nvPr/>
        </p:nvPicPr>
        <p:blipFill>
          <a:blip r:embed="rId7"/>
          <a:srcRect/>
          <a:stretch>
            <a:fillRect/>
          </a:stretch>
        </p:blipFill>
        <p:spPr bwMode="auto">
          <a:xfrm>
            <a:off x="0" y="0"/>
            <a:ext cx="9144000" cy="1203325"/>
          </a:xfrm>
          <a:prstGeom prst="rect">
            <a:avLst/>
          </a:prstGeom>
          <a:noFill/>
          <a:ln w="38100">
            <a:solidFill>
              <a:schemeClr val="hlink"/>
            </a:solidFill>
            <a:miter lim="800000"/>
            <a:headEnd/>
            <a:tailEnd/>
          </a:ln>
        </p:spPr>
      </p:pic>
      <p:pic>
        <p:nvPicPr>
          <p:cNvPr id="11274" name="Picture 2" descr="https://supra.ucb.br/exchweb/img/logon_logo.gif"/>
          <p:cNvPicPr>
            <a:picLocks noChangeAspect="1" noChangeArrowheads="1"/>
          </p:cNvPicPr>
          <p:nvPr/>
        </p:nvPicPr>
        <p:blipFill>
          <a:blip r:embed="rId8"/>
          <a:srcRect/>
          <a:stretch>
            <a:fillRect/>
          </a:stretch>
        </p:blipFill>
        <p:spPr bwMode="auto">
          <a:xfrm>
            <a:off x="0" y="4613275"/>
            <a:ext cx="2555875" cy="530225"/>
          </a:xfrm>
          <a:prstGeom prst="rect">
            <a:avLst/>
          </a:prstGeom>
          <a:noFill/>
          <a:ln w="9525">
            <a:noFill/>
            <a:miter lim="800000"/>
            <a:headEnd/>
            <a:tailEnd/>
          </a:ln>
        </p:spPr>
      </p:pic>
      <p:pic>
        <p:nvPicPr>
          <p:cNvPr id="11275" name="Picture 6" descr="Imagem1sdasdsadas"/>
          <p:cNvPicPr>
            <a:picLocks noChangeAspect="1" noChangeArrowheads="1"/>
          </p:cNvPicPr>
          <p:nvPr/>
        </p:nvPicPr>
        <p:blipFill>
          <a:blip r:embed="rId9"/>
          <a:srcRect/>
          <a:stretch>
            <a:fillRect/>
          </a:stretch>
        </p:blipFill>
        <p:spPr bwMode="auto">
          <a:xfrm>
            <a:off x="7019925" y="3076575"/>
            <a:ext cx="1331913" cy="10033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hape 290"/>
          <p:cNvSpPr txBox="1">
            <a:spLocks noGrp="1"/>
          </p:cNvSpPr>
          <p:nvPr>
            <p:ph type="title" idx="4294967295"/>
          </p:nvPr>
        </p:nvSpPr>
        <p:spPr>
          <a:xfrm>
            <a:off x="1258888" y="339725"/>
            <a:ext cx="7031037"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Introdução</a:t>
            </a:r>
          </a:p>
        </p:txBody>
      </p:sp>
      <p:sp>
        <p:nvSpPr>
          <p:cNvPr id="12291" name="Shape 291"/>
          <p:cNvSpPr txBox="1">
            <a:spLocks noChangeArrowheads="1"/>
          </p:cNvSpPr>
          <p:nvPr/>
        </p:nvSpPr>
        <p:spPr bwMode="auto">
          <a:xfrm>
            <a:off x="539750" y="1131888"/>
            <a:ext cx="8151813" cy="3706812"/>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800"/>
              <a:t>A Persistência do  Canal Arterial Patente (</a:t>
            </a:r>
            <a:r>
              <a:rPr lang="pt-BR" sz="1800" i="1"/>
              <a:t>Patent ductus arteriosus-</a:t>
            </a:r>
            <a:r>
              <a:rPr lang="pt-BR" sz="1800"/>
              <a:t>PDA) tem sido associada à morbidade neonatal, incluindo enterocolite necrosante (</a:t>
            </a:r>
            <a:r>
              <a:rPr lang="pt-BR" sz="1800" i="1"/>
              <a:t>Necrotizing enterocolitis-</a:t>
            </a:r>
            <a:r>
              <a:rPr lang="pt-BR" sz="1800"/>
              <a:t>NEC), displasia broncopulmonar (</a:t>
            </a:r>
            <a:r>
              <a:rPr lang="pt-BR" sz="1800" i="1"/>
              <a:t>Bronchopulmonary dysplasia-</a:t>
            </a:r>
            <a:r>
              <a:rPr lang="pt-BR" sz="1800"/>
              <a:t>BPD), edema pulmonar hemorrágico, retinopatia da prematuridade (</a:t>
            </a:r>
            <a:r>
              <a:rPr lang="pt-BR" sz="1800" i="1"/>
              <a:t>Retinopaty of prematuritity-</a:t>
            </a:r>
            <a:r>
              <a:rPr lang="pt-BR" sz="1800"/>
              <a:t>ROP) e morte [1 – 3]. </a:t>
            </a:r>
          </a:p>
          <a:p>
            <a:pPr marL="457200" indent="-317500">
              <a:buClr>
                <a:srgbClr val="000000"/>
              </a:buClr>
              <a:buSzPts val="1400"/>
              <a:buFont typeface="Arial" charset="0"/>
              <a:buChar char="●"/>
            </a:pPr>
            <a:r>
              <a:rPr lang="pt-BR" sz="1800"/>
              <a:t>Com o objetivo de prevenir essas morbidades, o fechamento da PDA é freqüentemente tentado com inibidores de prostaglandina como ibuprofeno ou Indometacina.</a:t>
            </a:r>
          </a:p>
          <a:p>
            <a:pPr marL="457200" indent="-317500">
              <a:buClr>
                <a:srgbClr val="000000"/>
              </a:buClr>
              <a:buSzPts val="1400"/>
              <a:buFont typeface="Arial" charset="0"/>
              <a:buChar char="●"/>
            </a:pPr>
            <a:r>
              <a:rPr lang="pt-BR" sz="1800"/>
              <a:t>Se as intervenções farmacológicas forem mal sucedidas ou contra-indicadas, o fechamento cirúrgico pode ser realizado. </a:t>
            </a:r>
          </a:p>
          <a:p>
            <a:pPr marL="457200" indent="-317500">
              <a:buClr>
                <a:srgbClr val="000000"/>
              </a:buClr>
              <a:buSzPts val="1400"/>
              <a:buFont typeface="Arial" charset="0"/>
              <a:buChar char="●"/>
            </a:pPr>
            <a:r>
              <a:rPr lang="pt-BR" sz="1800"/>
              <a:t>Aproximadamente 20% de todos os recém-nascidos ≤ 32 semanas nos Estados Unidos irão desenvolver uma PDA persistente e 10 – 21% deles serão submetidos ao fechamento cirúrgico da PDA [4,5].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hape 296"/>
          <p:cNvSpPr txBox="1">
            <a:spLocks noChangeArrowheads="1"/>
          </p:cNvSpPr>
          <p:nvPr/>
        </p:nvSpPr>
        <p:spPr bwMode="auto">
          <a:xfrm>
            <a:off x="436563" y="1544638"/>
            <a:ext cx="8270875" cy="3730625"/>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Embora existam na prática variáveis consideráveis, a crença de que a ligadura da PDA é tanto benéfica e necessária no recém-nascido (RN) sintomático, continua a ser um sentimento predominante entre neonatologistas [4, 6]. </a:t>
            </a:r>
          </a:p>
          <a:p>
            <a:pPr marL="457200" indent="-317500">
              <a:buClr>
                <a:srgbClr val="000000"/>
              </a:buClr>
              <a:buSzPts val="1400"/>
              <a:buFont typeface="Arial" charset="0"/>
              <a:buChar char="●"/>
            </a:pPr>
            <a:r>
              <a:rPr lang="pt-BR" sz="1600"/>
              <a:t>No entanto, um benefício da ligadura da PDA foi recentemente contestado com a demonstração de uma associação com graves morbidades neonatais, o que tem levantado preocupações sobre esta prática comum em Unidades de Cuidados Intensivos Neonatais (UTIN) [7 – 13]. </a:t>
            </a:r>
          </a:p>
          <a:p>
            <a:pPr marL="457200" indent="-317500">
              <a:buClr>
                <a:srgbClr val="000000"/>
              </a:buClr>
              <a:buSzPts val="1400"/>
              <a:buFont typeface="Arial" charset="0"/>
              <a:buChar char="●"/>
            </a:pPr>
            <a:r>
              <a:rPr lang="pt-BR" sz="1600"/>
              <a:t>O pós-operatório da ligadura da PDA é frequentemente complicado por uma instabilidade respiratória aguda e hemodinâmica que ocorre nas primeiras  24h após o procedimento. </a:t>
            </a:r>
          </a:p>
          <a:p>
            <a:pPr marL="457200" indent="-317500">
              <a:buClr>
                <a:srgbClr val="000000"/>
              </a:buClr>
              <a:buSzPts val="1400"/>
              <a:buFont typeface="Arial" charset="0"/>
              <a:buChar char="●"/>
            </a:pPr>
            <a:r>
              <a:rPr lang="pt-BR" sz="1600"/>
              <a:t>A síndrome cardíaca pós-ligadura (</a:t>
            </a:r>
            <a:r>
              <a:rPr lang="pt-BR" sz="1600" i="1"/>
              <a:t>Post-ligation cardiac syndrom- </a:t>
            </a:r>
            <a:r>
              <a:rPr lang="pt-BR" sz="1600"/>
              <a:t>PLC), com seus distintos sintomas de hipotensão sistêmica e ventilação e/ou falha de oxigenação, complica em 30 – 44% de todos os fechamentos da PDA [14, 15]. </a:t>
            </a:r>
          </a:p>
          <a:p>
            <a:pPr marL="457200" indent="-317500">
              <a:buClr>
                <a:srgbClr val="000000"/>
              </a:buClr>
              <a:buFont typeface="Arial" charset="0"/>
              <a:buNone/>
            </a:pPr>
            <a:endParaRPr lang="pt-BR" sz="1600"/>
          </a:p>
        </p:txBody>
      </p:sp>
      <p:sp>
        <p:nvSpPr>
          <p:cNvPr id="13315" name="Shape 297"/>
          <p:cNvSpPr txBox="1">
            <a:spLocks noGrp="1"/>
          </p:cNvSpPr>
          <p:nvPr>
            <p:ph type="title" idx="4294967295"/>
          </p:nvPr>
        </p:nvSpPr>
        <p:spPr>
          <a:xfrm>
            <a:off x="1057275" y="544513"/>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Introdução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hape 302"/>
          <p:cNvSpPr txBox="1">
            <a:spLocks noChangeArrowheads="1"/>
          </p:cNvSpPr>
          <p:nvPr/>
        </p:nvSpPr>
        <p:spPr bwMode="auto">
          <a:xfrm>
            <a:off x="327025" y="1666875"/>
            <a:ext cx="8424863" cy="2944813"/>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A mortalidade neonatal após o ligadura da  PDA complicada por hipotensão sistêmica tem sido relatada como sendo de 33%, mas há uma escassez de dados sobre outras complicações neonatais associadas a este fenômeno de pós-ligadura [16].</a:t>
            </a:r>
          </a:p>
          <a:p>
            <a:pPr marL="457200" indent="-317500">
              <a:buClr>
                <a:srgbClr val="000000"/>
              </a:buClr>
              <a:buSzPts val="1400"/>
              <a:buFont typeface="Arial" charset="0"/>
              <a:buChar char="●"/>
            </a:pPr>
            <a:r>
              <a:rPr lang="pt-BR" sz="1600"/>
              <a:t>Embora a PLC seja um mecanismo biologicamente plausível para explicar a associação entre a ligadura da PDA e a morbidade neonatal aumentada, seu efeito nos resultados neonatais permanece em grande parte não investigado. </a:t>
            </a:r>
          </a:p>
          <a:p>
            <a:pPr marL="457200" indent="-317500">
              <a:buClr>
                <a:srgbClr val="000000"/>
              </a:buClr>
              <a:buSzPts val="1400"/>
              <a:buFont typeface="Arial" charset="0"/>
              <a:buChar char="●"/>
            </a:pPr>
            <a:r>
              <a:rPr lang="pt-BR" sz="1600"/>
              <a:t>Supõe-se que a PLC esteja associado à morbidade neonatal, incluindo  BPD grave,  severa ROP e necessidade para a terapia de oxigênio domiciliar na alta hospitalar.</a:t>
            </a:r>
          </a:p>
        </p:txBody>
      </p:sp>
      <p:sp>
        <p:nvSpPr>
          <p:cNvPr id="14339" name="Shape 303"/>
          <p:cNvSpPr txBox="1">
            <a:spLocks noGrp="1"/>
          </p:cNvSpPr>
          <p:nvPr>
            <p:ph type="title" idx="4294967295"/>
          </p:nvPr>
        </p:nvSpPr>
        <p:spPr>
          <a:xfrm>
            <a:off x="1057275" y="666750"/>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Introdução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hape 308"/>
          <p:cNvSpPr txBox="1">
            <a:spLocks noGrp="1"/>
          </p:cNvSpPr>
          <p:nvPr>
            <p:ph type="title" idx="4294967295"/>
          </p:nvPr>
        </p:nvSpPr>
        <p:spPr>
          <a:xfrm>
            <a:off x="1174750" y="317500"/>
            <a:ext cx="7031038"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
        <p:nvSpPr>
          <p:cNvPr id="15363" name="Shape 309"/>
          <p:cNvSpPr txBox="1">
            <a:spLocks noChangeArrowheads="1"/>
          </p:cNvSpPr>
          <p:nvPr/>
        </p:nvSpPr>
        <p:spPr bwMode="auto">
          <a:xfrm>
            <a:off x="914400" y="1150938"/>
            <a:ext cx="7431088" cy="3128962"/>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Este </a:t>
            </a:r>
            <a:r>
              <a:rPr lang="pt-BR" sz="1600" b="1">
                <a:solidFill>
                  <a:schemeClr val="tx1"/>
                </a:solidFill>
              </a:rPr>
              <a:t>estudo retrospectivo de observação </a:t>
            </a:r>
            <a:r>
              <a:rPr lang="pt-BR" sz="1600"/>
              <a:t>foi conduzido em uma UTI neonatal com aproximadamente 1000 admissões anuais, a maioria dos quais nasceram em outra Unidade. </a:t>
            </a:r>
          </a:p>
          <a:p>
            <a:pPr marL="457200" indent="-317500">
              <a:buClr>
                <a:srgbClr val="000000"/>
              </a:buClr>
              <a:buSzPts val="1400"/>
              <a:buFont typeface="Arial" charset="0"/>
              <a:buChar char="●"/>
            </a:pPr>
            <a:r>
              <a:rPr lang="pt-BR" sz="1600"/>
              <a:t>Os dados para o estudo foram coletados de janeiro de 2006 a fevereiro de 2015. </a:t>
            </a:r>
          </a:p>
          <a:p>
            <a:pPr marL="457200" indent="-317500">
              <a:buClr>
                <a:srgbClr val="000000"/>
              </a:buClr>
              <a:buSzPts val="1400"/>
              <a:buFont typeface="Arial" charset="0"/>
              <a:buChar char="●"/>
            </a:pPr>
            <a:r>
              <a:rPr lang="pt-BR" sz="1600"/>
              <a:t>O estudo recebeu a aprovação do Conselho de revisão institucional. </a:t>
            </a:r>
          </a:p>
          <a:p>
            <a:pPr marL="457200" indent="-317500">
              <a:buClr>
                <a:srgbClr val="000000"/>
              </a:buClr>
              <a:buSzPts val="1400"/>
              <a:buFont typeface="Arial" charset="0"/>
              <a:buChar char="●"/>
            </a:pPr>
            <a:r>
              <a:rPr lang="pt-BR" sz="1600"/>
              <a:t>Recém-nascidos elegíveis foram aqueles com Idade Gestacional (</a:t>
            </a:r>
            <a:r>
              <a:rPr lang="pt-BR" sz="1600" i="1"/>
              <a:t>Gestational age</a:t>
            </a:r>
            <a:r>
              <a:rPr lang="pt-BR" sz="1600"/>
              <a:t> - GA) &lt; 34 semanas e admitidos a UTI neonatal para a ligadura cirúrgica da PDA. </a:t>
            </a:r>
          </a:p>
          <a:p>
            <a:pPr marL="457200" indent="-317500">
              <a:buClr>
                <a:srgbClr val="000000"/>
              </a:buClr>
              <a:buSzPts val="1400"/>
              <a:buFont typeface="Arial" charset="0"/>
              <a:buChar char="●"/>
            </a:pPr>
            <a:r>
              <a:rPr lang="pt-BR" sz="1600"/>
              <a:t>A exclusão previamente estabelecida ocorreu pelas seguintes razões:</a:t>
            </a:r>
          </a:p>
          <a:p>
            <a:pPr marL="914400" lvl="1" indent="-317500">
              <a:buClr>
                <a:srgbClr val="000000"/>
              </a:buClr>
              <a:buSzPts val="1400"/>
              <a:buFont typeface="Arial" charset="0"/>
              <a:buChar char="○"/>
            </a:pPr>
            <a:r>
              <a:rPr lang="pt-BR" sz="1600"/>
              <a:t>(1) doença cardíaca congênita complexa; </a:t>
            </a:r>
          </a:p>
          <a:p>
            <a:pPr marL="914400" lvl="1" indent="-317500">
              <a:buClr>
                <a:srgbClr val="000000"/>
              </a:buClr>
              <a:buSzPts val="1400"/>
              <a:buFont typeface="Arial" charset="0"/>
              <a:buChar char="○"/>
            </a:pPr>
            <a:r>
              <a:rPr lang="pt-BR" sz="1600"/>
              <a:t>(2) transferência de volta para o Hospital de referência antes da avaliação do resultado primário; </a:t>
            </a:r>
          </a:p>
          <a:p>
            <a:pPr marL="914400" lvl="1" indent="-317500">
              <a:buClr>
                <a:srgbClr val="000000"/>
              </a:buClr>
              <a:buSzPts val="1400"/>
              <a:buFont typeface="Arial" charset="0"/>
              <a:buChar char="○"/>
            </a:pPr>
            <a:r>
              <a:rPr lang="pt-BR" sz="1600"/>
              <a:t>(3) morte antes da avaliação do resultado primário;</a:t>
            </a:r>
          </a:p>
          <a:p>
            <a:pPr marL="914400" lvl="1" indent="-317500">
              <a:buClr>
                <a:srgbClr val="000000"/>
              </a:buClr>
              <a:buSzPts val="1400"/>
              <a:buFont typeface="Arial" charset="0"/>
              <a:buChar char="○"/>
            </a:pPr>
            <a:r>
              <a:rPr lang="pt-BR" sz="1600"/>
              <a:t> (4) Síndrome genética conhecida ou suspeita.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hape 314"/>
          <p:cNvSpPr txBox="1">
            <a:spLocks noGrp="1"/>
          </p:cNvSpPr>
          <p:nvPr>
            <p:ph type="title" idx="4294967295"/>
          </p:nvPr>
        </p:nvSpPr>
        <p:spPr>
          <a:xfrm>
            <a:off x="1057275" y="585788"/>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
        <p:nvSpPr>
          <p:cNvPr id="16387" name="Shape 315"/>
          <p:cNvSpPr txBox="1">
            <a:spLocks noChangeArrowheads="1"/>
          </p:cNvSpPr>
          <p:nvPr/>
        </p:nvSpPr>
        <p:spPr bwMode="auto">
          <a:xfrm>
            <a:off x="1057275" y="1381125"/>
            <a:ext cx="7029450" cy="3584575"/>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b="1">
                <a:solidFill>
                  <a:schemeClr val="tx1"/>
                </a:solidFill>
              </a:rPr>
              <a:t>100 pacientes</a:t>
            </a:r>
            <a:r>
              <a:rPr lang="pt-BR" sz="1600"/>
              <a:t> encontraram critérios de inclusão para o estudo, </a:t>
            </a:r>
            <a:r>
              <a:rPr lang="pt-BR" sz="1600" b="1">
                <a:solidFill>
                  <a:schemeClr val="tx1"/>
                </a:solidFill>
              </a:rPr>
              <a:t>31 desenvolveram PLC e 69 pacientes não desenvolveram PLC. </a:t>
            </a:r>
          </a:p>
          <a:p>
            <a:pPr marL="457200" indent="-317500">
              <a:buClr>
                <a:srgbClr val="000000"/>
              </a:buClr>
              <a:buSzPts val="1400"/>
              <a:buFont typeface="Arial" charset="0"/>
              <a:buChar char="●"/>
            </a:pPr>
            <a:r>
              <a:rPr lang="pt-BR" sz="1600"/>
              <a:t>A decisão de ligar uma PDA é baseada no cenário clínico, resultado de ecocardiograma e revisão detalhada de cada caso individualmente. </a:t>
            </a:r>
          </a:p>
          <a:p>
            <a:pPr marL="457200" indent="-317500">
              <a:buClr>
                <a:srgbClr val="000000"/>
              </a:buClr>
              <a:buSzPts val="1400"/>
              <a:buFont typeface="Arial" charset="0"/>
              <a:buChar char="●"/>
            </a:pPr>
            <a:r>
              <a:rPr lang="pt-BR" sz="1600"/>
              <a:t>Antes das cirurgias, as ligaduras são freqüentemente discutidas no relatório de Cardiologia da manhã atendido por neonatologistas, cardiologista, e cirurgiões cardiotorácicos pediátricos.</a:t>
            </a:r>
          </a:p>
          <a:p>
            <a:pPr marL="457200" indent="-317500">
              <a:buClr>
                <a:srgbClr val="000000"/>
              </a:buClr>
              <a:buSzPts val="1400"/>
              <a:buFont typeface="Arial" charset="0"/>
              <a:buChar char="●"/>
            </a:pPr>
            <a:r>
              <a:rPr lang="pt-BR" sz="1600"/>
              <a:t>Os registros médicos eletrônicos de todos os RN que tinham sido submetidos ao fechamento cirúrgico durante o período de estudo foram revisados retrospectivamente para inclusão. </a:t>
            </a:r>
          </a:p>
          <a:p>
            <a:pPr marL="457200" indent="-317500">
              <a:buClr>
                <a:srgbClr val="000000"/>
              </a:buClr>
              <a:buSzPts val="1400"/>
              <a:buFont typeface="Arial" charset="0"/>
              <a:buChar char="●"/>
            </a:pPr>
            <a:r>
              <a:rPr lang="pt-BR" sz="1600"/>
              <a:t>Os registros foram analisados para determinar se os RN encontraram critérios para PLC.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hape 320"/>
          <p:cNvSpPr txBox="1">
            <a:spLocks noChangeArrowheads="1"/>
          </p:cNvSpPr>
          <p:nvPr/>
        </p:nvSpPr>
        <p:spPr bwMode="auto">
          <a:xfrm>
            <a:off x="782638" y="1150938"/>
            <a:ext cx="7316787" cy="3101975"/>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As seguintes deﬁnições, adotadas por Jain et al. [14], de hipotensão sistêmica dentro de 24h de ligadura mais um componente de falha de ventilação e/ou falha de oxigenação durante esse mesmo período de tempo foram necessárias para o diagnóstico da PLC:</a:t>
            </a:r>
          </a:p>
          <a:p>
            <a:pPr marL="457200" indent="-317500">
              <a:buClr>
                <a:srgbClr val="000000"/>
              </a:buClr>
              <a:buFont typeface="Arial" charset="0"/>
              <a:buNone/>
            </a:pPr>
            <a:r>
              <a:rPr lang="pt-BR" sz="1600" b="1"/>
              <a:t>1.</a:t>
            </a:r>
            <a:r>
              <a:rPr lang="pt-BR" sz="1600"/>
              <a:t> </a:t>
            </a:r>
            <a:r>
              <a:rPr lang="pt-BR" sz="1600" b="1">
                <a:solidFill>
                  <a:srgbClr val="0066FF"/>
                </a:solidFill>
              </a:rPr>
              <a:t>Hipotensão sistêmica: a necessidade de iniciar um novo agente inotrópico ou de aumentar um agente inotrópico em &gt;  20% da dosagem realizada no pré fechamento durante a última hora.</a:t>
            </a:r>
          </a:p>
          <a:p>
            <a:pPr marL="457200" indent="-317500">
              <a:buClr>
                <a:srgbClr val="000000"/>
              </a:buClr>
              <a:buFont typeface="Arial" charset="0"/>
              <a:buNone/>
            </a:pPr>
            <a:r>
              <a:rPr lang="pt-BR" sz="1600" b="1">
                <a:solidFill>
                  <a:srgbClr val="0066FF"/>
                </a:solidFill>
              </a:rPr>
              <a:t>2. Falha de oxigenação: um aumento na fração de oxigênio inspirado (FiO2) na pré ligadura e/ou pressão média das vias aéreas (mapa) por &gt; 20% durante a última hora</a:t>
            </a:r>
          </a:p>
          <a:p>
            <a:pPr marL="457200" indent="-317500">
              <a:buClr>
                <a:srgbClr val="000000"/>
              </a:buClr>
              <a:buFont typeface="Arial" charset="0"/>
              <a:buNone/>
            </a:pPr>
            <a:r>
              <a:rPr lang="pt-BR" sz="1600" b="1">
                <a:solidFill>
                  <a:srgbClr val="0066FF"/>
                </a:solidFill>
              </a:rPr>
              <a:t>3. Falha de ventilação: a necessidade de ventilação de alta freqüência (HFOV) secundária a uma incapacidade de manter a ventilação adequada em modos convencionais ou um aumento de amplitude de pré ligadura por &gt; 20% se já em HFOV durante a última hora.</a:t>
            </a:r>
          </a:p>
        </p:txBody>
      </p:sp>
      <p:sp>
        <p:nvSpPr>
          <p:cNvPr id="17411" name="Shape 321"/>
          <p:cNvSpPr txBox="1">
            <a:spLocks noGrp="1"/>
          </p:cNvSpPr>
          <p:nvPr>
            <p:ph type="title" idx="4294967295"/>
          </p:nvPr>
        </p:nvSpPr>
        <p:spPr>
          <a:xfrm>
            <a:off x="1109663" y="220663"/>
            <a:ext cx="7031037"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hape 326"/>
          <p:cNvSpPr txBox="1">
            <a:spLocks noGrp="1"/>
          </p:cNvSpPr>
          <p:nvPr>
            <p:ph type="title" idx="4294967295"/>
          </p:nvPr>
        </p:nvSpPr>
        <p:spPr>
          <a:xfrm>
            <a:off x="1057275" y="622300"/>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
        <p:nvSpPr>
          <p:cNvPr id="18435" name="Shape 327"/>
          <p:cNvSpPr txBox="1">
            <a:spLocks noChangeArrowheads="1"/>
          </p:cNvSpPr>
          <p:nvPr/>
        </p:nvSpPr>
        <p:spPr bwMode="auto">
          <a:xfrm>
            <a:off x="1038225" y="1389063"/>
            <a:ext cx="7048500" cy="3403600"/>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Os dados individuais dos pacientes não foram avaliados para determinar um manejo específico da hipotensão sistêmica, se presente. </a:t>
            </a:r>
          </a:p>
          <a:p>
            <a:pPr marL="457200" indent="-317500">
              <a:buClr>
                <a:srgbClr val="000000"/>
              </a:buClr>
              <a:buSzPts val="1400"/>
              <a:buFont typeface="Arial" charset="0"/>
              <a:buChar char="●"/>
            </a:pPr>
            <a:r>
              <a:rPr lang="pt-BR" sz="1600"/>
              <a:t>Em geral, a hipotensão pós-operatória na instituição tem manejo inicialmente com um </a:t>
            </a:r>
            <a:r>
              <a:rPr lang="pt-BR" sz="1600" i="1"/>
              <a:t>bolus</a:t>
            </a:r>
            <a:r>
              <a:rPr lang="pt-BR" sz="1600"/>
              <a:t> salino comum. </a:t>
            </a:r>
          </a:p>
          <a:p>
            <a:pPr marL="457200" indent="-317500">
              <a:buClr>
                <a:srgbClr val="000000"/>
              </a:buClr>
              <a:buSzPts val="1400"/>
              <a:buFont typeface="Arial" charset="0"/>
              <a:buChar char="●"/>
            </a:pPr>
            <a:r>
              <a:rPr lang="pt-BR" sz="1600"/>
              <a:t>Se o paciente não responder à expansão inicial do volume, então a dopamina é iniciada em 3 – 5 mcg/kg/min, e avançada como necessário para atingir a pressão arterial alvo. </a:t>
            </a:r>
          </a:p>
          <a:p>
            <a:pPr marL="457200" indent="-317500">
              <a:buClr>
                <a:srgbClr val="000000"/>
              </a:buClr>
              <a:buSzPts val="1400"/>
              <a:buFont typeface="Arial" charset="0"/>
              <a:buChar char="●"/>
            </a:pPr>
            <a:r>
              <a:rPr lang="pt-BR" sz="1600"/>
              <a:t>Se forem necessárias infusões de dopamina &gt; 10mcg/kg/min, a hidrocortisona é administrada a 1mg/kg a cada 12h após uma dose de carga de 1 – 2mg/kg. </a:t>
            </a:r>
          </a:p>
          <a:p>
            <a:pPr marL="457200" indent="-317500">
              <a:buClr>
                <a:srgbClr val="000000"/>
              </a:buClr>
              <a:buSzPts val="1400"/>
              <a:buFont typeface="Arial" charset="0"/>
              <a:buChar char="●"/>
            </a:pPr>
            <a:r>
              <a:rPr lang="pt-BR" sz="1600"/>
              <a:t>Se um medicamento de terceira linha é necessário, a epinefrina é frequentemente a droga da escolha.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hape 332"/>
          <p:cNvSpPr txBox="1">
            <a:spLocks noGrp="1"/>
          </p:cNvSpPr>
          <p:nvPr>
            <p:ph type="title" idx="4294967295"/>
          </p:nvPr>
        </p:nvSpPr>
        <p:spPr>
          <a:xfrm>
            <a:off x="1057275" y="622300"/>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
        <p:nvSpPr>
          <p:cNvPr id="19459" name="Shape 333"/>
          <p:cNvSpPr txBox="1">
            <a:spLocks noChangeArrowheads="1"/>
          </p:cNvSpPr>
          <p:nvPr/>
        </p:nvSpPr>
        <p:spPr bwMode="auto">
          <a:xfrm>
            <a:off x="844550" y="1436688"/>
            <a:ext cx="7242175" cy="3114675"/>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b="1">
                <a:solidFill>
                  <a:srgbClr val="FF0000"/>
                </a:solidFill>
              </a:rPr>
              <a:t>O resultado primário foi BPD grave</a:t>
            </a:r>
            <a:r>
              <a:rPr lang="pt-BR" sz="1600"/>
              <a:t>, deﬁnida como a necessidade de ≥ 0,30 FiO2 e/ou ventilação de pressão positiva (</a:t>
            </a:r>
            <a:r>
              <a:rPr lang="pt-BR" sz="1600" i="1"/>
              <a:t>Positive pressure ventilation</a:t>
            </a:r>
            <a:r>
              <a:rPr lang="pt-BR" sz="1600"/>
              <a:t> - PPV) nas 36 semanas de idade pós-menstrual ou alta médica, o que veio primeiro, para lactentes com GA &lt; 32 semanas no nascimento. </a:t>
            </a:r>
          </a:p>
          <a:p>
            <a:pPr marL="457200" indent="-317500">
              <a:buClr>
                <a:srgbClr val="000000"/>
              </a:buClr>
              <a:buSzPts val="1400"/>
              <a:buFont typeface="Arial" charset="0"/>
              <a:buChar char="●"/>
            </a:pPr>
            <a:r>
              <a:rPr lang="pt-BR" sz="1600"/>
              <a:t>Para lactentes com GA ≥ 32 semanas no nascimento, BPD grave foi deﬁnida como a necessidade de ≥ 0,30 FiO2 e/ou PPV em 56 dias de idade pós-natal ou na alta médica, o que veio primeiro. </a:t>
            </a:r>
          </a:p>
          <a:p>
            <a:pPr marL="457200" indent="-317500">
              <a:buClr>
                <a:srgbClr val="000000"/>
              </a:buClr>
              <a:buSzPts val="1400"/>
              <a:buFont typeface="Arial" charset="0"/>
              <a:buChar char="●"/>
            </a:pPr>
            <a:r>
              <a:rPr lang="pt-BR" sz="1600"/>
              <a:t>Os resultados secundários eram a necessidade para a oxigenioterapia domiciliar e ROP grave, deﬁnida como maior ou igual o estágio III ou necessidade de intervenção com o bevacizumabe ou a terapia a laser.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hape 338"/>
          <p:cNvSpPr txBox="1">
            <a:spLocks noGrp="1"/>
          </p:cNvSpPr>
          <p:nvPr>
            <p:ph type="title" idx="4294967295"/>
          </p:nvPr>
        </p:nvSpPr>
        <p:spPr>
          <a:xfrm>
            <a:off x="1057275" y="622300"/>
            <a:ext cx="7029450"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Métodos</a:t>
            </a:r>
          </a:p>
        </p:txBody>
      </p:sp>
      <p:sp>
        <p:nvSpPr>
          <p:cNvPr id="20483" name="Shape 339"/>
          <p:cNvSpPr txBox="1">
            <a:spLocks noChangeArrowheads="1"/>
          </p:cNvSpPr>
          <p:nvPr/>
        </p:nvSpPr>
        <p:spPr bwMode="auto">
          <a:xfrm>
            <a:off x="917575" y="1497013"/>
            <a:ext cx="7269163" cy="3187700"/>
          </a:xfrm>
          <a:prstGeom prst="rect">
            <a:avLst/>
          </a:prstGeom>
          <a:noFill/>
          <a:ln w="9525">
            <a:noFill/>
            <a:miter lim="800000"/>
            <a:headEnd/>
            <a:tailEnd/>
          </a:ln>
        </p:spPr>
        <p:txBody>
          <a:bodyPr lIns="91416" tIns="91416" rIns="91416" bIns="91416"/>
          <a:lstStyle/>
          <a:p>
            <a:pPr>
              <a:buClr>
                <a:srgbClr val="000000"/>
              </a:buClr>
              <a:buFont typeface="Arial" charset="0"/>
              <a:buNone/>
            </a:pPr>
            <a:endParaRPr lang="pt-BR"/>
          </a:p>
          <a:p>
            <a:pPr>
              <a:buClr>
                <a:srgbClr val="000000"/>
              </a:buClr>
              <a:buSzPts val="1400"/>
              <a:buFont typeface="Arial" charset="0"/>
              <a:buChar char="●"/>
            </a:pPr>
            <a:r>
              <a:rPr lang="pt-BR" sz="1600"/>
              <a:t>O médico responsável determinou a necessidade de oxigenioterapia domiciliar no momento da alta médica. Todos os pacientes com necessidades de oxigênio persistentes são estimulados  a ser desmamados do oxigênio antes da alta. </a:t>
            </a:r>
          </a:p>
          <a:p>
            <a:pPr>
              <a:buClr>
                <a:srgbClr val="000000"/>
              </a:buClr>
              <a:buSzPts val="1400"/>
              <a:buFont typeface="Arial" charset="0"/>
              <a:buChar char="●"/>
            </a:pPr>
            <a:r>
              <a:rPr lang="pt-BR" sz="1600"/>
              <a:t>A partir de outubro de 2011 os pacientes em oxigênio em 36 semanas de idade gestacional pós-menstruação, sofreram um teste de redução de oxigênio para determinar o menor FiO2 necessário para manter a saturação de oxigênio adequada. </a:t>
            </a:r>
          </a:p>
          <a:p>
            <a:pPr>
              <a:buClr>
                <a:srgbClr val="000000"/>
              </a:buClr>
              <a:buSzPts val="1400"/>
              <a:buFont typeface="Arial" charset="0"/>
              <a:buChar char="●"/>
            </a:pPr>
            <a:r>
              <a:rPr lang="pt-BR" sz="1600"/>
              <a:t>Os pacientes com PLC foram comparados com pacientes sem PLC para resultados  primários e secundários.</a:t>
            </a:r>
          </a:p>
          <a:p>
            <a:pPr>
              <a:buClr>
                <a:srgbClr val="000000"/>
              </a:buClr>
              <a:buFont typeface="Arial" charset="0"/>
              <a:buNone/>
            </a:pPr>
            <a:endParaRPr lang="pt-BR"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hape 344"/>
          <p:cNvSpPr txBox="1">
            <a:spLocks noGrp="1"/>
          </p:cNvSpPr>
          <p:nvPr>
            <p:ph type="title" idx="4294967295"/>
          </p:nvPr>
        </p:nvSpPr>
        <p:spPr>
          <a:xfrm>
            <a:off x="1303338" y="598488"/>
            <a:ext cx="7031037" cy="1000125"/>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Estatísticas</a:t>
            </a:r>
          </a:p>
        </p:txBody>
      </p:sp>
      <p:sp>
        <p:nvSpPr>
          <p:cNvPr id="21507" name="Shape 345"/>
          <p:cNvSpPr txBox="1">
            <a:spLocks noChangeArrowheads="1"/>
          </p:cNvSpPr>
          <p:nvPr/>
        </p:nvSpPr>
        <p:spPr bwMode="auto">
          <a:xfrm>
            <a:off x="990600" y="1473200"/>
            <a:ext cx="7146925" cy="3355975"/>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Com base nas estimativas de obter um  total de 90 pacientes, reunindo critérios com 32 pacientes no grupo de doenças e 58 no grupo não-doença, calculou-se uma potência de 82% para detectar uma diferença no resultado primário entre os grupos usando </a:t>
            </a:r>
            <a:r>
              <a:rPr lang="pt-BR" sz="1600" i="1"/>
              <a:t>Qui-Quadrado</a:t>
            </a:r>
            <a:r>
              <a:rPr lang="pt-BR" sz="1600"/>
              <a:t> com um nível de significância de  0.05, uma proporção de 80% do grupo de doenças e uma proporção de 50% do grupo não-doença. </a:t>
            </a:r>
          </a:p>
          <a:p>
            <a:pPr marL="457200" indent="-317500">
              <a:buClr>
                <a:srgbClr val="000000"/>
              </a:buClr>
              <a:buSzPts val="1400"/>
              <a:buFont typeface="Arial" charset="0"/>
              <a:buChar char="●"/>
            </a:pPr>
            <a:r>
              <a:rPr lang="pt-BR" sz="1600"/>
              <a:t>Estatísticas descritivas são relatadas através de ± desvio padrão para variáveis contínuas e freqüência com porcentagem para variáveis categóricas. </a:t>
            </a:r>
          </a:p>
          <a:p>
            <a:pPr marL="457200" indent="-317500">
              <a:buClr>
                <a:srgbClr val="000000"/>
              </a:buClr>
              <a:buSzPts val="1400"/>
              <a:buFont typeface="Arial" charset="0"/>
              <a:buChar char="●"/>
            </a:pPr>
            <a:r>
              <a:rPr lang="pt-BR" sz="1600"/>
              <a:t>As diferenças nos resultados entre os grupos PLC e não-PLC foram avaliadas usando </a:t>
            </a:r>
            <a:r>
              <a:rPr lang="pt-BR" sz="1600" i="1"/>
              <a:t>testes T</a:t>
            </a:r>
            <a:r>
              <a:rPr lang="pt-BR" sz="1600"/>
              <a:t> independentes de duas faces para variáveis contínuas e o teste exato de Fisher  ou </a:t>
            </a:r>
            <a:r>
              <a:rPr lang="pt-BR" sz="1600" i="1"/>
              <a:t>Qui-Quadrado</a:t>
            </a:r>
            <a:r>
              <a:rPr lang="pt-BR" sz="1600"/>
              <a:t> para variáveis categóricas, conforme apropriado com base no tamanho do grupo.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hape 350"/>
          <p:cNvSpPr txBox="1">
            <a:spLocks noGrp="1"/>
          </p:cNvSpPr>
          <p:nvPr>
            <p:ph type="title" idx="4294967295"/>
          </p:nvPr>
        </p:nvSpPr>
        <p:spPr>
          <a:xfrm>
            <a:off x="1046163" y="268288"/>
            <a:ext cx="7029450" cy="998537"/>
          </a:xfrm>
        </p:spPr>
        <p:txBody>
          <a:bodyPr lIns="91416" tIns="91416" rIns="91416" bIns="91416"/>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Estatísticas</a:t>
            </a:r>
          </a:p>
        </p:txBody>
      </p:sp>
      <p:sp>
        <p:nvSpPr>
          <p:cNvPr id="22531" name="Shape 351"/>
          <p:cNvSpPr txBox="1">
            <a:spLocks noChangeArrowheads="1"/>
          </p:cNvSpPr>
          <p:nvPr/>
        </p:nvSpPr>
        <p:spPr bwMode="auto">
          <a:xfrm>
            <a:off x="1071563" y="785813"/>
            <a:ext cx="7086600" cy="2959100"/>
          </a:xfrm>
          <a:prstGeom prst="rect">
            <a:avLst/>
          </a:prstGeom>
          <a:noFill/>
          <a:ln w="9525">
            <a:noFill/>
            <a:miter lim="800000"/>
            <a:headEnd/>
            <a:tailEnd/>
          </a:ln>
        </p:spPr>
        <p:txBody>
          <a:bodyPr lIns="91416" tIns="91416" rIns="91416" bIns="91416"/>
          <a:lstStyle/>
          <a:p>
            <a:pPr marL="457200" indent="-317500">
              <a:buClr>
                <a:srgbClr val="000000"/>
              </a:buClr>
              <a:buSzPts val="1400"/>
              <a:buFont typeface="Arial" charset="0"/>
              <a:buChar char="●"/>
            </a:pPr>
            <a:r>
              <a:rPr lang="pt-BR" sz="1600"/>
              <a:t>As variáveis assimétricas são relatadas como mediana com intervalo interquartil (</a:t>
            </a:r>
            <a:r>
              <a:rPr lang="pt-BR" sz="1600" i="1"/>
              <a:t>Interquartile range</a:t>
            </a:r>
            <a:r>
              <a:rPr lang="pt-BR" sz="1600"/>
              <a:t> -IQR) e testada usando o </a:t>
            </a:r>
            <a:r>
              <a:rPr lang="pt-BR" sz="1600" i="1"/>
              <a:t>teste de Wilcoxon</a:t>
            </a:r>
            <a:r>
              <a:rPr lang="pt-BR" sz="1600"/>
              <a:t>. </a:t>
            </a:r>
          </a:p>
          <a:p>
            <a:pPr marL="457200" indent="-317500">
              <a:buClr>
                <a:srgbClr val="000000"/>
              </a:buClr>
              <a:buSzPts val="1400"/>
              <a:buFont typeface="Arial" charset="0"/>
              <a:buChar char="●"/>
            </a:pPr>
            <a:r>
              <a:rPr lang="pt-BR" sz="1600"/>
              <a:t>As variáveis assimétricas de PLCs e os resultados  foram modelados usando a regressão modificada de  Poisson multivariável com robusta variação de erro representada e os resultados são relatados como riscos relativos e intervalos de confiança de 95%.</a:t>
            </a:r>
          </a:p>
          <a:p>
            <a:pPr marL="457200" indent="-317500">
              <a:buClr>
                <a:srgbClr val="000000"/>
              </a:buClr>
              <a:buSzPts val="1400"/>
              <a:buFont typeface="Arial" charset="0"/>
              <a:buChar char="●"/>
            </a:pPr>
            <a:r>
              <a:rPr lang="pt-BR" sz="1600"/>
              <a:t>Análises típicas utilizam regressão logística para estimar as taxas de probabilidade ajustadas, que são geralmente interpretadas como riscos relativos.</a:t>
            </a:r>
          </a:p>
          <a:p>
            <a:pPr marL="457200" indent="-317500">
              <a:buClr>
                <a:srgbClr val="000000"/>
              </a:buClr>
              <a:buSzPts val="1400"/>
              <a:buFont typeface="Arial" charset="0"/>
              <a:buChar char="●"/>
            </a:pPr>
            <a:r>
              <a:rPr lang="pt-BR" sz="1600"/>
              <a:t>Todos os testes estatísticos foram de dois lados e conduzidos no nível alfa = 0.05. </a:t>
            </a:r>
          </a:p>
          <a:p>
            <a:pPr marL="457200" indent="-317500">
              <a:buClr>
                <a:srgbClr val="000000"/>
              </a:buClr>
              <a:buSzPts val="1400"/>
              <a:buFont typeface="Arial" charset="0"/>
              <a:buChar char="●"/>
            </a:pPr>
            <a:r>
              <a:rPr lang="pt-BR" sz="1600"/>
              <a:t>A análise estatística foi feita usando o software SAS v 9.4 (SAS Institute Inc., Cary, NC, EUA) e R (Fundação R para a computação estatística, Viena, Áustria).</a:t>
            </a:r>
          </a:p>
          <a:p>
            <a:pPr marL="457200" indent="-317500">
              <a:buClr>
                <a:srgbClr val="000000"/>
              </a:buClr>
              <a:buFont typeface="Arial" charset="0"/>
              <a:buNone/>
            </a:pPr>
            <a:endParaRPr lang="pt-BR" sz="1600"/>
          </a:p>
        </p:txBody>
      </p:sp>
      <p:sp>
        <p:nvSpPr>
          <p:cNvPr id="4" name="Retângulo 3"/>
          <p:cNvSpPr/>
          <p:nvPr/>
        </p:nvSpPr>
        <p:spPr>
          <a:xfrm>
            <a:off x="2643174" y="4643452"/>
            <a:ext cx="4182555" cy="340093"/>
          </a:xfrm>
          <a:prstGeom prst="rect">
            <a:avLst/>
          </a:prstGeom>
        </p:spPr>
        <p:txBody>
          <a:bodyPr wrap="none">
            <a:spAutoFit/>
          </a:bodyPr>
          <a:lstStyle/>
          <a:p>
            <a:pPr fontAlgn="auto">
              <a:lnSpc>
                <a:spcPct val="115000"/>
              </a:lnSpc>
              <a:spcBef>
                <a:spcPts val="0"/>
              </a:spcBef>
              <a:spcAft>
                <a:spcPts val="0"/>
              </a:spcAft>
              <a:buClr>
                <a:srgbClr val="000000"/>
              </a:buClr>
              <a:buFont typeface="Arial"/>
              <a:buNone/>
              <a:defRPr/>
            </a:pPr>
            <a:r>
              <a:rPr lang="pt-BR" i="1" kern="0" dirty="0">
                <a:solidFill>
                  <a:srgbClr val="212121"/>
                </a:solidFill>
                <a:latin typeface="Arial"/>
                <a:ea typeface="Arial"/>
                <a:cs typeface="Arial"/>
                <a:sym typeface="Arial"/>
              </a:rPr>
              <a:t>Os autores declaram não ter conflitos de interesse</a:t>
            </a:r>
            <a:endParaRPr lang="pt-BR" kern="0" dirty="0">
              <a:solidFill>
                <a:srgbClr val="212121"/>
              </a:solidFill>
              <a:highlight>
                <a:srgbClr val="FFFFFF"/>
              </a:highlight>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hape 356"/>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357" name="Shape 357"/>
          <p:cNvSpPr txBox="1"/>
          <p:nvPr/>
        </p:nvSpPr>
        <p:spPr>
          <a:xfrm>
            <a:off x="544400" y="1280937"/>
            <a:ext cx="79527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Foram identificados 127 pacientes com menos de 34 semanas de idade gestacional que tinham ligadura da PDA entre 01/06 e 02/15.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Todos os procedimentos foram realizados por um cirurgião cardiotorácico pediátrico.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Vinte e sete pacientes foram excluídos:</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17 devido a transferência a hospital de referência antes da avaliação do desfecho primário;</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9 por cardiopatia congênita crítica ou síndromes genéticas confirmadas;</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1 devido a registros incompletos ( dados do ventilador e sinais vitais após o procedimento)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 Restaram 100 pacientes:</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31 desenvolveram PLCS;</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69 não desenvolveram PLCS;</a:t>
            </a: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362"/>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363" name="Shape 363"/>
          <p:cNvSpPr txBox="1"/>
          <p:nvPr/>
        </p:nvSpPr>
        <p:spPr>
          <a:xfrm>
            <a:off x="980550" y="1496837"/>
            <a:ext cx="71478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a:solidFill>
                  <a:srgbClr val="212121"/>
                </a:solidFill>
                <a:highlight>
                  <a:srgbClr val="FFFFFF"/>
                </a:highlight>
                <a:latin typeface="Arial"/>
                <a:ea typeface="Arial"/>
                <a:cs typeface="Arial"/>
                <a:sym typeface="Arial"/>
              </a:rPr>
              <a:t>Os pacientes tinham idade gestacional, peso ao nascer, sexo e tamanho de PDA antes da ligadura semelhantes.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r>
              <a:rPr lang="pt-BR" kern="0">
                <a:solidFill>
                  <a:srgbClr val="212121"/>
                </a:solidFill>
                <a:highlight>
                  <a:srgbClr val="FFFFFF"/>
                </a:highlight>
                <a:latin typeface="Arial"/>
                <a:ea typeface="Arial"/>
                <a:cs typeface="Arial"/>
                <a:sym typeface="Arial"/>
              </a:rPr>
              <a:t>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a:solidFill>
                  <a:srgbClr val="212121"/>
                </a:solidFill>
                <a:highlight>
                  <a:srgbClr val="FFFFFF"/>
                </a:highlight>
                <a:latin typeface="Arial"/>
                <a:ea typeface="Arial"/>
                <a:cs typeface="Arial"/>
                <a:sym typeface="Arial"/>
              </a:rPr>
              <a:t>As características que diferiam entre os grupos eram: idade pós-natal na admissão e na ligadura, peso na ligadura, tamanho do átrio esquerdo, e escore de severidade respiratória antes da ligação.</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p:cNvPicPr>
            <a:picLocks noChangeAspect="1" noChangeArrowheads="1"/>
          </p:cNvPicPr>
          <p:nvPr/>
        </p:nvPicPr>
        <p:blipFill>
          <a:blip r:embed="rId3"/>
          <a:srcRect/>
          <a:stretch>
            <a:fillRect/>
          </a:stretch>
        </p:blipFill>
        <p:spPr bwMode="auto">
          <a:xfrm>
            <a:off x="2411413" y="123825"/>
            <a:ext cx="3889375" cy="4895850"/>
          </a:xfrm>
          <a:prstGeom prst="rect">
            <a:avLst/>
          </a:prstGeom>
          <a:noFill/>
          <a:ln w="38100">
            <a:solidFill>
              <a:schemeClr val="accent2"/>
            </a:solid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hape 378"/>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379" name="Shape 379"/>
          <p:cNvSpPr txBox="1"/>
          <p:nvPr/>
        </p:nvSpPr>
        <p:spPr>
          <a:xfrm>
            <a:off x="980550" y="1371425"/>
            <a:ext cx="71478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Os Pacientes com PLCS foram mais propensos a ter BPD grave (72,4%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46,3%, P = 0,02), ROP grave (55,2%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30,3%, P = 0,02) e necessidade de suporte domiciliar de oxigênio na alta (82,1%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53,8%, P = 0,01).</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r>
              <a:rPr lang="pt-BR" kern="0" dirty="0">
                <a:solidFill>
                  <a:srgbClr val="212121"/>
                </a:solidFill>
                <a:highlight>
                  <a:srgbClr val="FFFFFF"/>
                </a:highlight>
                <a:latin typeface="Arial"/>
                <a:ea typeface="Arial"/>
                <a:cs typeface="Arial"/>
                <a:sym typeface="Arial"/>
              </a:rPr>
              <a:t>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Não houve diferença na morte antes da alta (9,7%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5,8%, P = 0,67).</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noChangeArrowheads="1"/>
          </p:cNvPicPr>
          <p:nvPr/>
        </p:nvPicPr>
        <p:blipFill>
          <a:blip r:embed="rId3"/>
          <a:srcRect/>
          <a:stretch>
            <a:fillRect/>
          </a:stretch>
        </p:blipFill>
        <p:spPr bwMode="auto">
          <a:xfrm>
            <a:off x="1547813" y="915988"/>
            <a:ext cx="6365875" cy="3530600"/>
          </a:xfrm>
          <a:prstGeom prst="rect">
            <a:avLst/>
          </a:prstGeom>
          <a:noFill/>
          <a:ln w="38100">
            <a:solidFill>
              <a:schemeClr val="accent2"/>
            </a:solid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389"/>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390" name="Shape 390"/>
          <p:cNvSpPr txBox="1"/>
          <p:nvPr/>
        </p:nvSpPr>
        <p:spPr>
          <a:xfrm>
            <a:off x="980550" y="1496837"/>
            <a:ext cx="71478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Após ajuste </a:t>
            </a:r>
            <a:r>
              <a:rPr lang="pt-BR" kern="0" dirty="0" err="1">
                <a:solidFill>
                  <a:srgbClr val="212121"/>
                </a:solidFill>
                <a:highlight>
                  <a:srgbClr val="FFFFFF"/>
                </a:highlight>
                <a:latin typeface="Arial"/>
                <a:ea typeface="Arial"/>
                <a:cs typeface="Arial"/>
                <a:sym typeface="Arial"/>
              </a:rPr>
              <a:t>multivariável</a:t>
            </a:r>
            <a:r>
              <a:rPr lang="pt-BR" kern="0" dirty="0">
                <a:solidFill>
                  <a:srgbClr val="212121"/>
                </a:solidFill>
                <a:highlight>
                  <a:srgbClr val="FFFFFF"/>
                </a:highlight>
                <a:latin typeface="Arial"/>
                <a:ea typeface="Arial"/>
                <a:cs typeface="Arial"/>
                <a:sym typeface="Arial"/>
              </a:rPr>
              <a:t> com propensão de pontuação:</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PLCS permaneceu significativamente associada à BPD grave (RR: 1,67; 95% IC: 1,15-2,42) e necessidade de </a:t>
            </a:r>
            <a:r>
              <a:rPr lang="pt-BR" kern="0" dirty="0" err="1">
                <a:solidFill>
                  <a:srgbClr val="212121"/>
                </a:solidFill>
                <a:highlight>
                  <a:srgbClr val="FFFFFF"/>
                </a:highlight>
                <a:latin typeface="Arial"/>
                <a:ea typeface="Arial"/>
                <a:cs typeface="Arial"/>
                <a:sym typeface="Arial"/>
              </a:rPr>
              <a:t>oxigenioterapia</a:t>
            </a:r>
            <a:r>
              <a:rPr lang="pt-BR" kern="0" dirty="0">
                <a:solidFill>
                  <a:srgbClr val="212121"/>
                </a:solidFill>
                <a:highlight>
                  <a:srgbClr val="FFFFFF"/>
                </a:highlight>
                <a:latin typeface="Arial"/>
                <a:ea typeface="Arial"/>
                <a:cs typeface="Arial"/>
                <a:sym typeface="Arial"/>
              </a:rPr>
              <a:t> domiciliar (RR: 1,47; IC 95%: 1,09-1,99);</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ROP severa não foi mais significativa (RR: 1,48; IC95%: 0,87–2,52).</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3"/>
          <a:srcRect/>
          <a:stretch>
            <a:fillRect/>
          </a:stretch>
        </p:blipFill>
        <p:spPr bwMode="auto">
          <a:xfrm>
            <a:off x="1979613" y="555625"/>
            <a:ext cx="4991100" cy="4252913"/>
          </a:xfrm>
          <a:prstGeom prst="rect">
            <a:avLst/>
          </a:prstGeom>
          <a:noFill/>
          <a:ln w="38100">
            <a:solidFill>
              <a:schemeClr val="accent2"/>
            </a:solidFill>
            <a:miter lim="800000"/>
            <a:headEnd/>
            <a:tailEnd/>
          </a:ln>
        </p:spPr>
      </p:pic>
      <p:sp>
        <p:nvSpPr>
          <p:cNvPr id="29699" name="Line 5"/>
          <p:cNvSpPr>
            <a:spLocks noChangeShapeType="1"/>
          </p:cNvSpPr>
          <p:nvPr/>
        </p:nvSpPr>
        <p:spPr bwMode="auto">
          <a:xfrm>
            <a:off x="3851275" y="700088"/>
            <a:ext cx="144463" cy="358775"/>
          </a:xfrm>
          <a:prstGeom prst="line">
            <a:avLst/>
          </a:prstGeom>
          <a:noFill/>
          <a:ln w="76200">
            <a:solidFill>
              <a:schemeClr val="accent2"/>
            </a:solidFill>
            <a:round/>
            <a:headEnd/>
            <a:tailEnd type="triangle" w="med" len="med"/>
          </a:ln>
        </p:spPr>
        <p:txBody>
          <a:bodyPr/>
          <a:lstStyle/>
          <a:p>
            <a:endParaRPr lang="pt-BR"/>
          </a:p>
        </p:txBody>
      </p:sp>
      <p:sp>
        <p:nvSpPr>
          <p:cNvPr id="29700" name="Line 6"/>
          <p:cNvSpPr>
            <a:spLocks noChangeShapeType="1"/>
          </p:cNvSpPr>
          <p:nvPr/>
        </p:nvSpPr>
        <p:spPr bwMode="auto">
          <a:xfrm>
            <a:off x="3851275" y="2427288"/>
            <a:ext cx="144463" cy="358775"/>
          </a:xfrm>
          <a:prstGeom prst="line">
            <a:avLst/>
          </a:prstGeom>
          <a:noFill/>
          <a:ln w="76200">
            <a:solidFill>
              <a:schemeClr val="accent2"/>
            </a:solidFill>
            <a:round/>
            <a:headEnd/>
            <a:tailEnd type="triangle" w="med" len="med"/>
          </a:ln>
        </p:spPr>
        <p:txBody>
          <a:bodyPr/>
          <a:lstStyle/>
          <a:p>
            <a:endParaRPr lang="pt-B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hape 400"/>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401" name="Shape 401"/>
          <p:cNvSpPr txBox="1"/>
          <p:nvPr/>
        </p:nvSpPr>
        <p:spPr>
          <a:xfrm>
            <a:off x="1119913" y="1639712"/>
            <a:ext cx="78471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Pacientes sem PLCS eram significativamente mais propensos a sobreviver sem BPD ou ROP graves (RR: 1,54; IC95%: 1,14-2,06).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Ocorreram 7 mortes antes da alta na coorte:</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4  antes de 36 semanas</a:t>
            </a:r>
            <a:r>
              <a:rPr lang="pt-BR" kern="0" dirty="0">
                <a:highlight>
                  <a:srgbClr val="FFFFFF"/>
                </a:highlight>
                <a:latin typeface="Arial"/>
                <a:ea typeface="Arial"/>
                <a:cs typeface="Arial"/>
                <a:sym typeface="Arial"/>
              </a:rPr>
              <a:t> de idade pós-menstrual</a:t>
            </a:r>
            <a:r>
              <a:rPr lang="pt-BR" kern="0" dirty="0">
                <a:solidFill>
                  <a:srgbClr val="212121"/>
                </a:solidFill>
                <a:highlight>
                  <a:srgbClr val="FFFFFF"/>
                </a:highlight>
                <a:latin typeface="Arial"/>
                <a:ea typeface="Arial"/>
                <a:cs typeface="Arial"/>
                <a:sym typeface="Arial"/>
              </a:rPr>
              <a:t>( 2 em cada grupo, respectivamente, e foram excluídos da análise para o desfecho primário)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Os que morreram antes da alta hospitalar não foram incluídos na análise de resultados secundários relacionados </a:t>
            </a:r>
            <a:r>
              <a:rPr lang="pt-BR" kern="0" dirty="0">
                <a:solidFill>
                  <a:srgbClr val="212121"/>
                </a:solidFill>
                <a:latin typeface="Arial"/>
                <a:ea typeface="Arial"/>
                <a:cs typeface="Arial"/>
                <a:sym typeface="Arial"/>
              </a:rPr>
              <a:t>à</a:t>
            </a:r>
            <a:r>
              <a:rPr lang="pt-BR" kern="0" dirty="0">
                <a:solidFill>
                  <a:srgbClr val="212121"/>
                </a:solidFill>
                <a:highlight>
                  <a:srgbClr val="FFFFFF"/>
                </a:highlight>
                <a:latin typeface="Arial"/>
                <a:ea typeface="Arial"/>
                <a:cs typeface="Arial"/>
                <a:sym typeface="Arial"/>
              </a:rPr>
              <a:t> necessidade de oxigênio em casa e ROP grave apesar de a intervenção cirúrgica  ocorrer  antes da morte.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Todos os 7 pacientes que morreram antes da alta foram excluídos da análise da necessidade de </a:t>
            </a:r>
            <a:r>
              <a:rPr lang="pt-BR" kern="0" dirty="0" err="1">
                <a:solidFill>
                  <a:srgbClr val="212121"/>
                </a:solidFill>
                <a:highlight>
                  <a:srgbClr val="FFFFFF"/>
                </a:highlight>
                <a:latin typeface="Arial"/>
                <a:ea typeface="Arial"/>
                <a:cs typeface="Arial"/>
                <a:sym typeface="Arial"/>
              </a:rPr>
              <a:t>oxigenoterapia</a:t>
            </a:r>
            <a:r>
              <a:rPr lang="pt-BR" kern="0" dirty="0">
                <a:solidFill>
                  <a:srgbClr val="212121"/>
                </a:solidFill>
                <a:highlight>
                  <a:srgbClr val="FFFFFF"/>
                </a:highlight>
                <a:latin typeface="Arial"/>
                <a:ea typeface="Arial"/>
                <a:cs typeface="Arial"/>
                <a:sym typeface="Arial"/>
              </a:rPr>
              <a:t> domiciliar e 5 da análise de ROP grave (2 com e 3 sem PLCS).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406"/>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Resultados</a:t>
            </a:r>
          </a:p>
        </p:txBody>
      </p:sp>
      <p:sp>
        <p:nvSpPr>
          <p:cNvPr id="407" name="Shape 407"/>
          <p:cNvSpPr txBox="1"/>
          <p:nvPr/>
        </p:nvSpPr>
        <p:spPr>
          <a:xfrm>
            <a:off x="646225" y="1473025"/>
            <a:ext cx="78471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Como o volume de fluido intra-operatório e a anestesia podem afetar a hemodinâmica pós-operatória, eles foram analisados.</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Não houve diferença na quantidade de volume de líquido intra-operatório por peso corporal recebido entre os grupos (14,9 ± 9,1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19,4 ±13,1, P = 0,12).</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Também não houve diferença significativa entre a dose por quilograma de anestésico.</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Tempo total de internação em dias (130,4 ± 56,2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123,7 ± 44,4, P = 0,52) e tempo de internação da ligadura à alta (110 ± 55,6 </a:t>
            </a:r>
            <a:r>
              <a:rPr lang="pt-BR" kern="0" dirty="0" err="1">
                <a:solidFill>
                  <a:srgbClr val="212121"/>
                </a:solidFill>
                <a:highlight>
                  <a:srgbClr val="FFFFFF"/>
                </a:highlight>
                <a:latin typeface="Arial"/>
                <a:ea typeface="Arial"/>
                <a:cs typeface="Arial"/>
                <a:sym typeface="Arial"/>
              </a:rPr>
              <a:t>vs</a:t>
            </a:r>
            <a:r>
              <a:rPr lang="pt-BR" kern="0" dirty="0">
                <a:solidFill>
                  <a:srgbClr val="212121"/>
                </a:solidFill>
                <a:highlight>
                  <a:srgbClr val="FFFFFF"/>
                </a:highlight>
                <a:latin typeface="Arial"/>
                <a:ea typeface="Arial"/>
                <a:cs typeface="Arial"/>
                <a:sym typeface="Arial"/>
              </a:rPr>
              <a:t> 94,3 ± 41,1, P = 0,18) não diferiram entre os grupos.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412"/>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13" name="Shape 413"/>
          <p:cNvSpPr txBox="1"/>
          <p:nvPr/>
        </p:nvSpPr>
        <p:spPr>
          <a:xfrm>
            <a:off x="606675" y="1473025"/>
            <a:ext cx="79131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ligadura da PDA tem sido associada à morbidade neonatal, incluindo BPD e ROP grave [9-11,13].</a:t>
            </a:r>
            <a:endParaRPr kern="0">
              <a:solidFill>
                <a:srgbClr val="212121"/>
              </a:solidFill>
              <a:highlight>
                <a:srgbClr val="FFFFFF"/>
              </a:highlight>
              <a:latin typeface="Arial"/>
              <a:ea typeface="Arial"/>
              <a:cs typeface="Arial"/>
              <a:sym typeface="Arial"/>
            </a:endParaRPr>
          </a:p>
          <a:p>
            <a:pPr marL="457200" indent="-317500" algn="ctr" fontAlgn="auto">
              <a:lnSpc>
                <a:spcPct val="115000"/>
              </a:lnSpc>
              <a:spcBef>
                <a:spcPts val="0"/>
              </a:spcBef>
              <a:spcAft>
                <a:spcPts val="0"/>
              </a:spcAft>
              <a:buClr>
                <a:srgbClr val="000000"/>
              </a:buClr>
              <a:buSzPts val="1400"/>
              <a:defRPr/>
            </a:pPr>
            <a:r>
              <a:rPr lang="pt-BR" kern="0" dirty="0">
                <a:solidFill>
                  <a:srgbClr val="FF0000"/>
                </a:solidFill>
                <a:highlight>
                  <a:srgbClr val="FFFFFF"/>
                </a:highlight>
                <a:latin typeface="Arial"/>
                <a:ea typeface="Arial"/>
                <a:cs typeface="Arial"/>
                <a:sym typeface="Arial"/>
              </a:rPr>
              <a:t>O presente estudo de coorte retrospectivo baseia-se na hipótese de que a  PLCS está positivamente associado com morbidades de curto prazo</a:t>
            </a:r>
            <a:r>
              <a:rPr lang="pt-BR" kern="0" dirty="0">
                <a:solidFill>
                  <a:srgbClr val="212121"/>
                </a:solidFill>
                <a:highlight>
                  <a:srgbClr val="FFFFFF"/>
                </a:highlight>
                <a:latin typeface="Arial"/>
                <a:ea typeface="Arial"/>
                <a:cs typeface="Arial"/>
                <a:sym typeface="Arial"/>
              </a:rPr>
              <a:t>.</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Demonstrou-se que </a:t>
            </a:r>
            <a:r>
              <a:rPr lang="pt-BR" kern="0" dirty="0">
                <a:solidFill>
                  <a:srgbClr val="FF0000"/>
                </a:solidFill>
                <a:highlight>
                  <a:srgbClr val="FFFFFF"/>
                </a:highlight>
                <a:latin typeface="Arial"/>
                <a:ea typeface="Arial"/>
                <a:cs typeface="Arial"/>
                <a:sym typeface="Arial"/>
              </a:rPr>
              <a:t>a PLCS contribui para o aumento da morbidade pulmonar neonatal </a:t>
            </a:r>
            <a:r>
              <a:rPr lang="pt-BR" kern="0" dirty="0">
                <a:solidFill>
                  <a:srgbClr val="212121"/>
                </a:solidFill>
                <a:highlight>
                  <a:srgbClr val="FFFFFF"/>
                </a:highlight>
                <a:latin typeface="Arial"/>
                <a:ea typeface="Arial"/>
                <a:cs typeface="Arial"/>
                <a:sym typeface="Arial"/>
              </a:rPr>
              <a:t>(de acordo com a hipótese). Porém não foi associado com ROP grave.</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418"/>
          <p:cNvSpPr txBox="1">
            <a:spLocks noGrp="1"/>
          </p:cNvSpPr>
          <p:nvPr>
            <p:ph type="title" idx="4294967295"/>
          </p:nvPr>
        </p:nvSpPr>
        <p:spPr>
          <a:xfrm>
            <a:off x="1303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19" name="Shape 419"/>
          <p:cNvSpPr txBox="1"/>
          <p:nvPr/>
        </p:nvSpPr>
        <p:spPr>
          <a:xfrm>
            <a:off x="546962" y="1496837"/>
            <a:ext cx="79791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PDA com alto volume de desvio da esquerda para a direita aumenta o fluxo sangüíneo pulmonar levando a trocas gasosas prejudicadas, o que confere indicação de ligadura.</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Em teoria, a remoção da circulação </a:t>
            </a:r>
            <a:r>
              <a:rPr lang="pt-BR" kern="0" dirty="0" err="1">
                <a:solidFill>
                  <a:srgbClr val="212121"/>
                </a:solidFill>
                <a:highlight>
                  <a:srgbClr val="FFFFFF"/>
                </a:highlight>
                <a:latin typeface="Arial"/>
                <a:ea typeface="Arial"/>
                <a:cs typeface="Arial"/>
                <a:sym typeface="Arial"/>
              </a:rPr>
              <a:t>ductal</a:t>
            </a:r>
            <a:r>
              <a:rPr lang="pt-BR" kern="0" dirty="0">
                <a:solidFill>
                  <a:srgbClr val="212121"/>
                </a:solidFill>
                <a:highlight>
                  <a:srgbClr val="FFFFFF"/>
                </a:highlight>
                <a:latin typeface="Arial"/>
                <a:ea typeface="Arial"/>
                <a:cs typeface="Arial"/>
                <a:sym typeface="Arial"/>
              </a:rPr>
              <a:t> melhora a mecânica pulmonar do paciente e diminui o risco de morbidade respiratória neonatal. Na prática, entretanto, os resultados pulmonares de uma ligação de PCA são:</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Chang et </a:t>
            </a:r>
            <a:r>
              <a:rPr lang="pt-BR" kern="0" dirty="0" err="1">
                <a:solidFill>
                  <a:srgbClr val="212121"/>
                </a:solidFill>
                <a:highlight>
                  <a:srgbClr val="FFFFFF"/>
                </a:highlight>
                <a:latin typeface="Arial"/>
                <a:ea typeface="Arial"/>
                <a:cs typeface="Arial"/>
                <a:sym typeface="Arial"/>
              </a:rPr>
              <a:t>al</a:t>
            </a:r>
            <a:r>
              <a:rPr lang="pt-BR" kern="0" dirty="0">
                <a:solidFill>
                  <a:srgbClr val="212121"/>
                </a:solidFill>
                <a:highlight>
                  <a:srgbClr val="FFFFFF"/>
                </a:highlight>
                <a:latin typeface="Arial"/>
                <a:ea typeface="Arial"/>
                <a:cs typeface="Arial"/>
                <a:sym typeface="Arial"/>
              </a:rPr>
              <a:t> [18] mostraram em um modelo animal que a mecânica pulmonar e a área da superfície alveolar falharam para melhorar após a ligadura  da PDA;</a:t>
            </a:r>
            <a:endParaRPr kern="0">
              <a:solidFill>
                <a:srgbClr val="212121"/>
              </a:solidFill>
              <a:highlight>
                <a:srgbClr val="FFFFFF"/>
              </a:highlight>
              <a:latin typeface="Arial"/>
              <a:ea typeface="Arial"/>
              <a:cs typeface="Arial"/>
              <a:sym typeface="Arial"/>
            </a:endParaRPr>
          </a:p>
          <a:p>
            <a:pPr marL="914400" lvl="1"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Da mesma forma, </a:t>
            </a:r>
            <a:r>
              <a:rPr lang="pt-BR" kern="0" dirty="0" err="1">
                <a:solidFill>
                  <a:srgbClr val="212121"/>
                </a:solidFill>
                <a:highlight>
                  <a:srgbClr val="FFFFFF"/>
                </a:highlight>
                <a:latin typeface="Arial"/>
                <a:ea typeface="Arial"/>
                <a:cs typeface="Arial"/>
                <a:sym typeface="Arial"/>
              </a:rPr>
              <a:t>Waleh</a:t>
            </a:r>
            <a:r>
              <a:rPr lang="pt-BR" kern="0" dirty="0">
                <a:solidFill>
                  <a:srgbClr val="212121"/>
                </a:solidFill>
                <a:highlight>
                  <a:srgbClr val="FFFFFF"/>
                </a:highlight>
                <a:latin typeface="Arial"/>
                <a:ea typeface="Arial"/>
                <a:cs typeface="Arial"/>
                <a:sym typeface="Arial"/>
              </a:rPr>
              <a:t> et </a:t>
            </a:r>
            <a:r>
              <a:rPr lang="pt-BR" kern="0" dirty="0" err="1">
                <a:solidFill>
                  <a:srgbClr val="212121"/>
                </a:solidFill>
                <a:highlight>
                  <a:srgbClr val="FFFFFF"/>
                </a:highlight>
                <a:latin typeface="Arial"/>
                <a:ea typeface="Arial"/>
                <a:cs typeface="Arial"/>
                <a:sym typeface="Arial"/>
              </a:rPr>
              <a:t>al</a:t>
            </a:r>
            <a:r>
              <a:rPr lang="pt-BR" kern="0" dirty="0">
                <a:solidFill>
                  <a:srgbClr val="212121"/>
                </a:solidFill>
                <a:highlight>
                  <a:srgbClr val="FFFFFF"/>
                </a:highlight>
                <a:latin typeface="Arial"/>
                <a:ea typeface="Arial"/>
                <a:cs typeface="Arial"/>
                <a:sym typeface="Arial"/>
              </a:rPr>
              <a:t> [19] demonstraram uma </a:t>
            </a:r>
            <a:r>
              <a:rPr lang="pt-BR" kern="0" dirty="0" err="1">
                <a:solidFill>
                  <a:srgbClr val="212121"/>
                </a:solidFill>
                <a:highlight>
                  <a:srgbClr val="FFFFFF"/>
                </a:highlight>
                <a:latin typeface="Arial"/>
                <a:ea typeface="Arial"/>
                <a:cs typeface="Arial"/>
                <a:sym typeface="Arial"/>
              </a:rPr>
              <a:t>sobrerregulação</a:t>
            </a:r>
            <a:r>
              <a:rPr lang="pt-BR" kern="0" dirty="0">
                <a:solidFill>
                  <a:srgbClr val="212121"/>
                </a:solidFill>
                <a:highlight>
                  <a:srgbClr val="FFFFFF"/>
                </a:highlight>
                <a:latin typeface="Arial"/>
                <a:ea typeface="Arial"/>
                <a:cs typeface="Arial"/>
                <a:sym typeface="Arial"/>
              </a:rPr>
              <a:t> de genes associados à inflamação pulmonar após ligadura da PDA em babuínos.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424"/>
          <p:cNvSpPr txBox="1">
            <a:spLocks noGrp="1"/>
          </p:cNvSpPr>
          <p:nvPr>
            <p:ph type="title" idx="4294967295"/>
          </p:nvPr>
        </p:nvSpPr>
        <p:spPr>
          <a:xfrm>
            <a:off x="10747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25" name="Shape 425"/>
          <p:cNvSpPr txBox="1"/>
          <p:nvPr/>
        </p:nvSpPr>
        <p:spPr>
          <a:xfrm>
            <a:off x="619850" y="1473025"/>
            <a:ext cx="78999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Bebês prematuros têm rigidez não complacente de ventrículos em relação a bebês a termo.</a:t>
            </a: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disfunção diastólica, que pode ser exacerbada pela ligadura da PDA, pode levar congestão venosa pulmonar e comprometimento da mecânica pulmonar [20]. </a:t>
            </a: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Postulou-se que as respostas pulmonares à ligadura da PDA, associada à alterações cardiovasculares também vistas, levam a </a:t>
            </a:r>
            <a:r>
              <a:rPr lang="pt-BR" kern="0" dirty="0" err="1">
                <a:solidFill>
                  <a:srgbClr val="212121"/>
                </a:solidFill>
                <a:highlight>
                  <a:srgbClr val="FFFFFF"/>
                </a:highlight>
                <a:latin typeface="Arial"/>
                <a:ea typeface="Arial"/>
                <a:cs typeface="Arial"/>
                <a:sym typeface="Arial"/>
              </a:rPr>
              <a:t>descompensação</a:t>
            </a:r>
            <a:r>
              <a:rPr lang="pt-BR" kern="0" dirty="0">
                <a:solidFill>
                  <a:srgbClr val="212121"/>
                </a:solidFill>
                <a:highlight>
                  <a:srgbClr val="FFFFFF"/>
                </a:highlight>
                <a:latin typeface="Arial"/>
                <a:ea typeface="Arial"/>
                <a:cs typeface="Arial"/>
                <a:sym typeface="Arial"/>
              </a:rPr>
              <a:t> no pós-operatório imediato.</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r>
              <a:rPr lang="pt-BR" kern="0" dirty="0">
                <a:solidFill>
                  <a:srgbClr val="212121"/>
                </a:solidFill>
                <a:highlight>
                  <a:srgbClr val="FFFFFF"/>
                </a:highlight>
                <a:latin typeface="Arial"/>
                <a:ea typeface="Arial"/>
                <a:cs typeface="Arial"/>
                <a:sym typeface="Arial"/>
              </a:rPr>
              <a:t>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maior necessidade de ventilador em pacientes com PLCS pode ser o catalisador para o aumento de morbidade (como visto no estudo). Embora outros autores mostrem uma associação entre a ligadura e BPD [7, 10, 11, 13], não está claro se esta associação continuaria a ser encontrado após a remoção de pacientes com o PLCS de suas análises, pois esse fator não era controlado em nenhum estudo.</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hape 430"/>
          <p:cNvSpPr txBox="1">
            <a:spLocks noGrp="1"/>
          </p:cNvSpPr>
          <p:nvPr>
            <p:ph type="title" idx="4294967295"/>
          </p:nvPr>
        </p:nvSpPr>
        <p:spPr>
          <a:xfrm>
            <a:off x="1074738" y="3698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31" name="Shape 431"/>
          <p:cNvSpPr txBox="1"/>
          <p:nvPr/>
        </p:nvSpPr>
        <p:spPr>
          <a:xfrm>
            <a:off x="759325" y="992162"/>
            <a:ext cx="8124000" cy="3356400"/>
          </a:xfrm>
          <a:prstGeom prst="rect">
            <a:avLst/>
          </a:prstGeom>
          <a:noFill/>
          <a:ln>
            <a:noFill/>
          </a:ln>
        </p:spPr>
        <p:txBody>
          <a:bodyPr spcFirstLastPara="1" lIns="91425" tIns="91425" rIns="91425" bIns="91425"/>
          <a:lstStyle/>
          <a:p>
            <a:pPr fontAlgn="auto">
              <a:spcBef>
                <a:spcPts val="0"/>
              </a:spcBef>
              <a:spcAft>
                <a:spcPts val="0"/>
              </a:spcAft>
              <a:buClr>
                <a:srgbClr val="000000"/>
              </a:buClr>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FF0000"/>
                </a:solidFill>
                <a:highlight>
                  <a:srgbClr val="FFFFFF"/>
                </a:highlight>
                <a:latin typeface="Arial"/>
                <a:ea typeface="Arial"/>
                <a:cs typeface="Arial"/>
                <a:sym typeface="Arial"/>
              </a:rPr>
              <a:t>Além do comprometimento respiratório, a hipotensão também ocorre frequentemente após a ligadura da PDA</a:t>
            </a:r>
            <a:r>
              <a:rPr lang="pt-BR" kern="0" dirty="0">
                <a:solidFill>
                  <a:srgbClr val="212121"/>
                </a:solidFill>
                <a:highlight>
                  <a:srgbClr val="FFFFFF"/>
                </a:highlight>
                <a:latin typeface="Arial"/>
                <a:ea typeface="Arial"/>
                <a:cs typeface="Arial"/>
                <a:sym typeface="Arial"/>
              </a:rPr>
              <a:t>. </a:t>
            </a: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Essa evidência vem surgindo nos últimos anos,ilustrando os caminhos causais deste fenômeno. </a:t>
            </a:r>
            <a:r>
              <a:rPr lang="pt-BR" kern="0" dirty="0" err="1">
                <a:solidFill>
                  <a:srgbClr val="212121"/>
                </a:solidFill>
                <a:highlight>
                  <a:srgbClr val="FFFFFF"/>
                </a:highlight>
                <a:latin typeface="Arial"/>
                <a:ea typeface="Arial"/>
                <a:cs typeface="Arial"/>
                <a:sym typeface="Arial"/>
              </a:rPr>
              <a:t>Clyman</a:t>
            </a:r>
            <a:r>
              <a:rPr lang="pt-BR" kern="0" dirty="0">
                <a:solidFill>
                  <a:srgbClr val="212121"/>
                </a:solidFill>
                <a:highlight>
                  <a:srgbClr val="FFFFFF"/>
                </a:highlight>
                <a:latin typeface="Arial"/>
                <a:ea typeface="Arial"/>
                <a:cs typeface="Arial"/>
                <a:sym typeface="Arial"/>
              </a:rPr>
              <a:t> et al. descobriram que </a:t>
            </a:r>
            <a:r>
              <a:rPr lang="pt-BR" b="1" kern="0" dirty="0">
                <a:solidFill>
                  <a:srgbClr val="212121"/>
                </a:solidFill>
                <a:highlight>
                  <a:srgbClr val="FFFFFF"/>
                </a:highlight>
                <a:latin typeface="Arial"/>
                <a:ea typeface="Arial"/>
                <a:cs typeface="Arial"/>
                <a:sym typeface="Arial"/>
              </a:rPr>
              <a:t>o cortisol produzido</a:t>
            </a:r>
            <a:r>
              <a:rPr lang="pt-BR" kern="0" dirty="0">
                <a:solidFill>
                  <a:srgbClr val="212121"/>
                </a:solidFill>
                <a:highlight>
                  <a:srgbClr val="FFFFFF"/>
                </a:highlight>
                <a:latin typeface="Arial"/>
                <a:ea typeface="Arial"/>
                <a:cs typeface="Arial"/>
                <a:sym typeface="Arial"/>
              </a:rPr>
              <a:t>, vital na manutenção da pressão arterial normal, </a:t>
            </a:r>
            <a:r>
              <a:rPr lang="pt-BR" b="1" kern="0" dirty="0">
                <a:solidFill>
                  <a:srgbClr val="212121"/>
                </a:solidFill>
                <a:highlight>
                  <a:srgbClr val="FFFFFF"/>
                </a:highlight>
                <a:latin typeface="Arial"/>
                <a:ea typeface="Arial"/>
                <a:cs typeface="Arial"/>
                <a:sym typeface="Arial"/>
              </a:rPr>
              <a:t>não aumenta adequadamente em resposta ao estresse em um subconjunto de pacientes submetidos à ligadura</a:t>
            </a:r>
            <a:r>
              <a:rPr lang="pt-BR" kern="0" dirty="0">
                <a:solidFill>
                  <a:srgbClr val="212121"/>
                </a:solidFill>
                <a:highlight>
                  <a:srgbClr val="FFFFFF"/>
                </a:highlight>
                <a:latin typeface="Arial"/>
                <a:ea typeface="Arial"/>
                <a:cs typeface="Arial"/>
                <a:sym typeface="Arial"/>
              </a:rPr>
              <a:t>. Nestes casos, baixos valores de cortisol sérico foram secundários à falha na sinalização do hipotálamo-hipófise desenvolvendo um eixo imaturo em vez de insuficiência adrenal primária [21].</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Infelizmente, a hidrocortisona pré-operatória de estresse não reduziu a instabilidade cardiovascular após a ligadura da PDA, sugerindo que outras etiologias para hipotensão pós-ligadura existiam [22]. </a:t>
            </a:r>
          </a:p>
          <a:p>
            <a:pPr marL="457200" indent="-317500" fontAlgn="auto">
              <a:lnSpc>
                <a:spcPct val="115000"/>
              </a:lnSpc>
              <a:spcBef>
                <a:spcPts val="0"/>
              </a:spcBef>
              <a:spcAft>
                <a:spcPts val="0"/>
              </a:spcAft>
              <a:buClr>
                <a:srgbClr val="000000"/>
              </a:buClr>
              <a:buSzPts val="1400"/>
              <a:buFont typeface="Arial"/>
              <a:buChar char="●"/>
              <a:defRPr/>
            </a:pPr>
            <a:r>
              <a:rPr lang="pt-BR" kern="0" dirty="0" err="1">
                <a:solidFill>
                  <a:srgbClr val="212121"/>
                </a:solidFill>
                <a:highlight>
                  <a:srgbClr val="FFFFFF"/>
                </a:highlight>
                <a:latin typeface="Arial"/>
                <a:ea typeface="Arial"/>
                <a:cs typeface="Arial"/>
                <a:sym typeface="Arial"/>
              </a:rPr>
              <a:t>McNamara</a:t>
            </a:r>
            <a:r>
              <a:rPr lang="pt-BR" kern="0" dirty="0">
                <a:solidFill>
                  <a:srgbClr val="212121"/>
                </a:solidFill>
                <a:highlight>
                  <a:srgbClr val="FFFFFF"/>
                </a:highlight>
                <a:latin typeface="Arial"/>
                <a:ea typeface="Arial"/>
                <a:cs typeface="Arial"/>
                <a:sym typeface="Arial"/>
              </a:rPr>
              <a:t> et </a:t>
            </a:r>
            <a:r>
              <a:rPr lang="pt-BR" kern="0" dirty="0" err="1">
                <a:solidFill>
                  <a:srgbClr val="212121"/>
                </a:solidFill>
                <a:highlight>
                  <a:srgbClr val="FFFFFF"/>
                </a:highlight>
                <a:latin typeface="Arial"/>
                <a:ea typeface="Arial"/>
                <a:cs typeface="Arial"/>
                <a:sym typeface="Arial"/>
              </a:rPr>
              <a:t>al</a:t>
            </a:r>
            <a:r>
              <a:rPr lang="pt-BR" kern="0" dirty="0">
                <a:solidFill>
                  <a:srgbClr val="212121"/>
                </a:solidFill>
                <a:highlight>
                  <a:srgbClr val="FFFFFF"/>
                </a:highlight>
                <a:latin typeface="Arial"/>
                <a:ea typeface="Arial"/>
                <a:cs typeface="Arial"/>
                <a:sym typeface="Arial"/>
              </a:rPr>
              <a:t> mostraram  inicialmente que a  </a:t>
            </a:r>
            <a:r>
              <a:rPr lang="pt-BR" kern="0" dirty="0">
                <a:solidFill>
                  <a:srgbClr val="FF0000"/>
                </a:solidFill>
                <a:highlight>
                  <a:srgbClr val="FFFFFF"/>
                </a:highlight>
                <a:latin typeface="Arial"/>
                <a:ea typeface="Arial"/>
                <a:cs typeface="Arial"/>
                <a:sym typeface="Arial"/>
              </a:rPr>
              <a:t>ligadura altera abruptamente as condições de carga do coração, aumentando a pós-carga ventricular esquerda e reduzindo a pré-carga, </a:t>
            </a:r>
            <a:r>
              <a:rPr lang="pt-BR" kern="0" dirty="0">
                <a:solidFill>
                  <a:srgbClr val="212121"/>
                </a:solidFill>
                <a:highlight>
                  <a:srgbClr val="FFFFFF"/>
                </a:highlight>
                <a:latin typeface="Arial"/>
                <a:ea typeface="Arial"/>
                <a:cs typeface="Arial"/>
                <a:sym typeface="Arial"/>
              </a:rPr>
              <a:t>um fato posteriormente confirmado por outros autores [20, 23, 24].</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hape 436"/>
          <p:cNvSpPr txBox="1">
            <a:spLocks noGrp="1"/>
          </p:cNvSpPr>
          <p:nvPr>
            <p:ph type="title" idx="4294967295"/>
          </p:nvPr>
        </p:nvSpPr>
        <p:spPr>
          <a:xfrm>
            <a:off x="9985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37" name="Shape 437"/>
          <p:cNvSpPr txBox="1"/>
          <p:nvPr/>
        </p:nvSpPr>
        <p:spPr>
          <a:xfrm>
            <a:off x="553925" y="1168225"/>
            <a:ext cx="8005500" cy="3356400"/>
          </a:xfrm>
          <a:prstGeom prst="rect">
            <a:avLst/>
          </a:prstGeom>
          <a:noFill/>
          <a:ln>
            <a:noFill/>
          </a:ln>
        </p:spPr>
        <p:txBody>
          <a:bodyPr spcFirstLastPara="1" lIns="91425" tIns="91425" rIns="91425" bIns="91425"/>
          <a:lstStyle/>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Essas </a:t>
            </a:r>
            <a:r>
              <a:rPr lang="pt-BR" kern="0" dirty="0">
                <a:solidFill>
                  <a:srgbClr val="FF0000"/>
                </a:solidFill>
                <a:highlight>
                  <a:srgbClr val="FFFFFF"/>
                </a:highlight>
                <a:latin typeface="Arial"/>
                <a:ea typeface="Arial"/>
                <a:cs typeface="Arial"/>
                <a:sym typeface="Arial"/>
              </a:rPr>
              <a:t>mudanças cardiovasculares abruptas prejudicam função ventricular e débito com subseqüente congestão venosa e </a:t>
            </a:r>
            <a:r>
              <a:rPr lang="pt-BR" kern="0" dirty="0" err="1">
                <a:solidFill>
                  <a:srgbClr val="FF0000"/>
                </a:solidFill>
                <a:highlight>
                  <a:srgbClr val="FFFFFF"/>
                </a:highlight>
                <a:latin typeface="Arial"/>
                <a:ea typeface="Arial"/>
                <a:cs typeface="Arial"/>
                <a:sym typeface="Arial"/>
              </a:rPr>
              <a:t>descompensação</a:t>
            </a:r>
            <a:r>
              <a:rPr lang="pt-BR" kern="0" dirty="0">
                <a:solidFill>
                  <a:srgbClr val="FF0000"/>
                </a:solidFill>
                <a:highlight>
                  <a:srgbClr val="FFFFFF"/>
                </a:highlight>
                <a:latin typeface="Arial"/>
                <a:ea typeface="Arial"/>
                <a:cs typeface="Arial"/>
                <a:sym typeface="Arial"/>
              </a:rPr>
              <a:t> cardiopulmonar</a:t>
            </a:r>
            <a:r>
              <a:rPr lang="pt-BR" kern="0" dirty="0">
                <a:solidFill>
                  <a:srgbClr val="212121"/>
                </a:solidFill>
                <a:highlight>
                  <a:srgbClr val="FFFFFF"/>
                </a:highlight>
                <a:latin typeface="Arial"/>
                <a:ea typeface="Arial"/>
                <a:cs typeface="Arial"/>
                <a:sym typeface="Arial"/>
              </a:rPr>
              <a:t> [14]. Estas falhas de respostas específicas dos órgãos ao estresse pós-ligadura da PDA, isoladamente ou em combinação, levam a </a:t>
            </a:r>
            <a:r>
              <a:rPr lang="pt-BR" kern="0" dirty="0">
                <a:solidFill>
                  <a:srgbClr val="FF0000"/>
                </a:solidFill>
                <a:highlight>
                  <a:srgbClr val="FFFFFF"/>
                </a:highlight>
                <a:latin typeface="Arial"/>
                <a:ea typeface="Arial"/>
                <a:cs typeface="Arial"/>
                <a:sym typeface="Arial"/>
              </a:rPr>
              <a:t>hipotensão.</a:t>
            </a:r>
            <a:endParaRPr b="1" kern="0">
              <a:solidFill>
                <a:srgbClr val="FF0000"/>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Identificar bebês com alto risco para PLCS é importante e seria útil na tomada de decisões em relação não só em quem para realizar ligadura da PDA, mas também para determinar o tempo ideal, de modo a evitar e </a:t>
            </a:r>
            <a:r>
              <a:rPr lang="pt-BR" kern="0" dirty="0" err="1">
                <a:solidFill>
                  <a:srgbClr val="212121"/>
                </a:solidFill>
                <a:highlight>
                  <a:srgbClr val="FFFFFF"/>
                </a:highlight>
                <a:latin typeface="Arial"/>
                <a:ea typeface="Arial"/>
                <a:cs typeface="Arial"/>
                <a:sym typeface="Arial"/>
              </a:rPr>
              <a:t>sequelas</a:t>
            </a:r>
            <a:r>
              <a:rPr lang="pt-BR" kern="0" dirty="0">
                <a:solidFill>
                  <a:srgbClr val="212121"/>
                </a:solidFill>
                <a:highlight>
                  <a:srgbClr val="FFFFFF"/>
                </a:highlight>
                <a:latin typeface="Arial"/>
                <a:ea typeface="Arial"/>
                <a:cs typeface="Arial"/>
                <a:sym typeface="Arial"/>
              </a:rPr>
              <a:t> em longo prazo.</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Certos fatores antes da ligadura, incluindo o </a:t>
            </a:r>
            <a:r>
              <a:rPr lang="pt-BR" kern="0" dirty="0">
                <a:solidFill>
                  <a:srgbClr val="FF0000"/>
                </a:solidFill>
                <a:highlight>
                  <a:srgbClr val="FFFFFF"/>
                </a:highlight>
                <a:latin typeface="Arial"/>
                <a:ea typeface="Arial"/>
                <a:cs typeface="Arial"/>
                <a:sym typeface="Arial"/>
              </a:rPr>
              <a:t>grau de suporte respiratório, idade gestacional e idade pós-natal têm sido correlacionados com o desenvolvimento de hipotensão após ligadura</a:t>
            </a:r>
            <a:r>
              <a:rPr lang="pt-BR" kern="0" dirty="0">
                <a:solidFill>
                  <a:srgbClr val="212121"/>
                </a:solidFill>
                <a:highlight>
                  <a:srgbClr val="FFFFFF"/>
                </a:highlight>
                <a:latin typeface="Arial"/>
                <a:ea typeface="Arial"/>
                <a:cs typeface="Arial"/>
                <a:sym typeface="Arial"/>
              </a:rPr>
              <a:t> [15, 16, 25]. Teixeira et al. [15] demonstraram </a:t>
            </a:r>
            <a:r>
              <a:rPr lang="pt-BR" kern="0" dirty="0">
                <a:solidFill>
                  <a:schemeClr val="accent5">
                    <a:lumMod val="60000"/>
                    <a:lumOff val="40000"/>
                  </a:schemeClr>
                </a:solidFill>
                <a:highlight>
                  <a:srgbClr val="FFFFFF"/>
                </a:highlight>
                <a:latin typeface="Arial"/>
                <a:ea typeface="Arial"/>
                <a:cs typeface="Arial"/>
                <a:sym typeface="Arial"/>
              </a:rPr>
              <a:t>um risco de hipotensão pós-ligadura menor se a ligadura fosse atrasada.</a:t>
            </a:r>
            <a:endParaRPr kern="0">
              <a:solidFill>
                <a:schemeClr val="accent5">
                  <a:lumMod val="60000"/>
                  <a:lumOff val="40000"/>
                </a:schemeClr>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SzPts val="1100"/>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SzPts val="1100"/>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SzPts val="1100"/>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SzPts val="1100"/>
              <a:buFont typeface="Arial"/>
              <a:buNone/>
              <a:defRPr/>
            </a:pPr>
            <a:endParaRPr kern="0">
              <a:latin typeface="Arial"/>
              <a:ea typeface="Arial"/>
              <a:cs typeface="Arial"/>
              <a:sym typeface="Arial"/>
            </a:endParaRPr>
          </a:p>
          <a:p>
            <a:pPr marL="457200" indent="-317500" fontAlgn="auto">
              <a:lnSpc>
                <a:spcPct val="115000"/>
              </a:lnSpc>
              <a:spcBef>
                <a:spcPts val="0"/>
              </a:spcBef>
              <a:spcAft>
                <a:spcPts val="0"/>
              </a:spcAft>
              <a:buClr>
                <a:srgbClr val="212121"/>
              </a:buClr>
              <a:buSzPts val="1400"/>
              <a:buFont typeface="Arial"/>
              <a:buChar char="●"/>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hape 442"/>
          <p:cNvSpPr txBox="1">
            <a:spLocks noGrp="1"/>
          </p:cNvSpPr>
          <p:nvPr>
            <p:ph type="title" idx="4294967295"/>
          </p:nvPr>
        </p:nvSpPr>
        <p:spPr>
          <a:xfrm>
            <a:off x="922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43" name="Shape 443"/>
          <p:cNvSpPr txBox="1"/>
          <p:nvPr/>
        </p:nvSpPr>
        <p:spPr>
          <a:xfrm>
            <a:off x="487975" y="1234400"/>
            <a:ext cx="8124000" cy="3356400"/>
          </a:xfrm>
          <a:prstGeom prst="rect">
            <a:avLst/>
          </a:prstGeom>
          <a:noFill/>
          <a:ln>
            <a:noFill/>
          </a:ln>
        </p:spPr>
        <p:txBody>
          <a:bodyPr spcFirstLastPara="1" lIns="91425" tIns="91425" rIns="91425" bIns="91425"/>
          <a:lstStyle/>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Da mesma forma, no estudo, aumentar a idade pós-natal na ligação prolonga potencialmente a exposição à PDA sintomática, e não aumentou o risco de doença cardiopulmonar instável.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0070C0"/>
                </a:solidFill>
                <a:highlight>
                  <a:srgbClr val="FFFFFF"/>
                </a:highlight>
                <a:latin typeface="Arial"/>
                <a:ea typeface="Arial"/>
                <a:cs typeface="Arial"/>
                <a:sym typeface="Arial"/>
              </a:rPr>
              <a:t>Atrasar a ligadura parece ser protetor</a:t>
            </a:r>
            <a:r>
              <a:rPr lang="pt-BR" kern="0" dirty="0">
                <a:solidFill>
                  <a:srgbClr val="212121"/>
                </a:solidFill>
                <a:highlight>
                  <a:srgbClr val="FFFFFF"/>
                </a:highlight>
                <a:latin typeface="Arial"/>
                <a:ea typeface="Arial"/>
                <a:cs typeface="Arial"/>
                <a:sym typeface="Arial"/>
              </a:rPr>
              <a:t>. Pacientes sem PLCS estavam menos doentes antes da ligadura, permitindo intervenção a ser adiada.</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Enquanto o escore de severidade pulmonar foi maior naqueles com PLCS, o tempo antes da ligadura e o modo de ventilação mecânica não diferiram entre os grupos.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Além disso, outros marcadores de gravidade da doença incluindo enterocolite necrosante e gravidade da hemorragia intraventricular, não foram diferentes </a:t>
            </a:r>
            <a:r>
              <a:rPr lang="pt-BR" kern="0" dirty="0" err="1">
                <a:solidFill>
                  <a:srgbClr val="212121"/>
                </a:solidFill>
                <a:highlight>
                  <a:srgbClr val="FFFFFF"/>
                </a:highlight>
                <a:latin typeface="Arial"/>
                <a:ea typeface="Arial"/>
                <a:cs typeface="Arial"/>
                <a:sym typeface="Arial"/>
              </a:rPr>
              <a:t>significamente</a:t>
            </a:r>
            <a:r>
              <a:rPr lang="pt-BR" kern="0" dirty="0">
                <a:solidFill>
                  <a:srgbClr val="212121"/>
                </a:solidFill>
                <a:highlight>
                  <a:srgbClr val="FFFFFF"/>
                </a:highlight>
                <a:latin typeface="Arial"/>
                <a:ea typeface="Arial"/>
                <a:cs typeface="Arial"/>
                <a:sym typeface="Arial"/>
              </a:rPr>
              <a:t>. </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Especula-se que </a:t>
            </a:r>
            <a:r>
              <a:rPr lang="pt-BR" b="1" kern="0" dirty="0">
                <a:solidFill>
                  <a:srgbClr val="0070C0"/>
                </a:solidFill>
                <a:highlight>
                  <a:srgbClr val="FFFFFF"/>
                </a:highlight>
                <a:latin typeface="Arial"/>
                <a:ea typeface="Arial"/>
                <a:cs typeface="Arial"/>
                <a:sym typeface="Arial"/>
              </a:rPr>
              <a:t>retardar a ligadura pode permitir maturação do sistema cardiovascular e eixo </a:t>
            </a:r>
            <a:r>
              <a:rPr lang="pt-BR" b="1" kern="0" dirty="0" err="1">
                <a:solidFill>
                  <a:srgbClr val="0070C0"/>
                </a:solidFill>
                <a:highlight>
                  <a:srgbClr val="FFFFFF"/>
                </a:highlight>
                <a:latin typeface="Arial"/>
                <a:ea typeface="Arial"/>
                <a:cs typeface="Arial"/>
                <a:sym typeface="Arial"/>
              </a:rPr>
              <a:t>hipotalâmico-hipofisário-adrenal</a:t>
            </a:r>
            <a:r>
              <a:rPr lang="pt-BR" b="1" kern="0" dirty="0">
                <a:solidFill>
                  <a:srgbClr val="0070C0"/>
                </a:solidFill>
                <a:highlight>
                  <a:srgbClr val="FFFFFF"/>
                </a:highlight>
                <a:latin typeface="Arial"/>
                <a:ea typeface="Arial"/>
                <a:cs typeface="Arial"/>
                <a:sym typeface="Arial"/>
              </a:rPr>
              <a:t>, diminuindo assim o risco de PLCS.</a:t>
            </a:r>
            <a:endParaRPr b="1" kern="0">
              <a:solidFill>
                <a:srgbClr val="0070C0"/>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hape 448"/>
          <p:cNvSpPr txBox="1">
            <a:spLocks noGrp="1"/>
          </p:cNvSpPr>
          <p:nvPr>
            <p:ph type="title" idx="4294967295"/>
          </p:nvPr>
        </p:nvSpPr>
        <p:spPr>
          <a:xfrm>
            <a:off x="922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49" name="Shape 449"/>
          <p:cNvSpPr txBox="1"/>
          <p:nvPr/>
        </p:nvSpPr>
        <p:spPr>
          <a:xfrm>
            <a:off x="474775" y="1234400"/>
            <a:ext cx="8137200" cy="3356400"/>
          </a:xfrm>
          <a:prstGeom prst="rect">
            <a:avLst/>
          </a:prstGeom>
          <a:noFill/>
          <a:ln>
            <a:noFill/>
          </a:ln>
        </p:spPr>
        <p:txBody>
          <a:bodyPr spcFirstLastPara="1" lIns="91425" tIns="91425" rIns="91425" bIns="91425"/>
          <a:lstStyle/>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É preciso cuidado ao interpretar esses achados, pois este estudo não foi desenhado para investigar os méritos de atrasar a ligadura. Pode haver muitos desfechos desfavoráveis ​​por atrasar a ligadura em um paciente com PDA sintomático baseado unicamente em nossos resultados.</a:t>
            </a:r>
            <a:endParaRPr kern="0">
              <a:solidFill>
                <a:srgbClr val="212121"/>
              </a:solidFill>
              <a:highlight>
                <a:srgbClr val="FFFFFF"/>
              </a:highlight>
              <a:latin typeface="Times New Roman"/>
              <a:ea typeface="Times New Roman"/>
              <a:cs typeface="Times New Roman"/>
              <a:sym typeface="Times New Roman"/>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a:t>
            </a:r>
            <a:r>
              <a:rPr lang="pt-BR" b="1" kern="0" dirty="0" err="1">
                <a:solidFill>
                  <a:srgbClr val="0070C0"/>
                </a:solidFill>
                <a:highlight>
                  <a:srgbClr val="FFFFFF"/>
                </a:highlight>
                <a:latin typeface="Arial"/>
                <a:ea typeface="Arial"/>
                <a:cs typeface="Arial"/>
                <a:sym typeface="Arial"/>
              </a:rPr>
              <a:t>milrinona</a:t>
            </a:r>
            <a:r>
              <a:rPr lang="pt-BR" kern="0" dirty="0">
                <a:solidFill>
                  <a:srgbClr val="212121"/>
                </a:solidFill>
                <a:highlight>
                  <a:srgbClr val="FFFFFF"/>
                </a:highlight>
                <a:latin typeface="Arial"/>
                <a:ea typeface="Arial"/>
                <a:cs typeface="Arial"/>
                <a:sym typeface="Arial"/>
              </a:rPr>
              <a:t> é um inibidor da </a:t>
            </a:r>
            <a:r>
              <a:rPr lang="pt-BR" kern="0" dirty="0" err="1">
                <a:solidFill>
                  <a:srgbClr val="212121"/>
                </a:solidFill>
                <a:highlight>
                  <a:srgbClr val="FFFFFF"/>
                </a:highlight>
                <a:latin typeface="Arial"/>
                <a:ea typeface="Arial"/>
                <a:cs typeface="Arial"/>
                <a:sym typeface="Arial"/>
              </a:rPr>
              <a:t>fosfodiesterase</a:t>
            </a:r>
            <a:r>
              <a:rPr lang="pt-BR" kern="0" dirty="0">
                <a:solidFill>
                  <a:srgbClr val="212121"/>
                </a:solidFill>
                <a:highlight>
                  <a:srgbClr val="FFFFFF"/>
                </a:highlight>
                <a:latin typeface="Arial"/>
                <a:ea typeface="Arial"/>
                <a:cs typeface="Arial"/>
                <a:sym typeface="Arial"/>
              </a:rPr>
              <a:t> 3 que reduz pós-carga cardíaca e seu uso direcionado após ligadura da PDA pode diminuir a taxa de hipotensão pós-ligadura e insuficiência respiratória [14, 26].</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Não se sabe se a prevenção da PLCS com </a:t>
            </a:r>
            <a:r>
              <a:rPr lang="pt-BR" kern="0" dirty="0" err="1">
                <a:solidFill>
                  <a:srgbClr val="212121"/>
                </a:solidFill>
                <a:highlight>
                  <a:srgbClr val="FFFFFF"/>
                </a:highlight>
                <a:latin typeface="Arial"/>
                <a:ea typeface="Arial"/>
                <a:cs typeface="Arial"/>
                <a:sym typeface="Arial"/>
              </a:rPr>
              <a:t>milrinona</a:t>
            </a:r>
            <a:r>
              <a:rPr lang="pt-BR" kern="0" dirty="0">
                <a:solidFill>
                  <a:srgbClr val="212121"/>
                </a:solidFill>
                <a:highlight>
                  <a:srgbClr val="FFFFFF"/>
                </a:highlight>
                <a:latin typeface="Arial"/>
                <a:ea typeface="Arial"/>
                <a:cs typeface="Arial"/>
                <a:sym typeface="Arial"/>
              </a:rPr>
              <a:t> melhora os resultados neonatais, mas continua sendo uma opção terapêutica promissora para pacientes com PLCS.</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 terapia com </a:t>
            </a:r>
            <a:r>
              <a:rPr lang="pt-BR" kern="0" dirty="0" err="1">
                <a:solidFill>
                  <a:srgbClr val="212121"/>
                </a:solidFill>
                <a:highlight>
                  <a:srgbClr val="FFFFFF"/>
                </a:highlight>
                <a:latin typeface="Arial"/>
                <a:ea typeface="Arial"/>
                <a:cs typeface="Arial"/>
                <a:sym typeface="Arial"/>
              </a:rPr>
              <a:t>milrinona</a:t>
            </a:r>
            <a:r>
              <a:rPr lang="pt-BR" kern="0" dirty="0">
                <a:solidFill>
                  <a:srgbClr val="212121"/>
                </a:solidFill>
                <a:highlight>
                  <a:srgbClr val="FFFFFF"/>
                </a:highlight>
                <a:latin typeface="Arial"/>
                <a:ea typeface="Arial"/>
                <a:cs typeface="Arial"/>
                <a:sym typeface="Arial"/>
              </a:rPr>
              <a:t> direcionada em pacientes com insuficiência ventricular esquerda após ligadura é um tema interessante para futuras pesquisas.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hape 454"/>
          <p:cNvSpPr txBox="1">
            <a:spLocks noGrp="1"/>
          </p:cNvSpPr>
          <p:nvPr>
            <p:ph type="title" idx="4294967295"/>
          </p:nvPr>
        </p:nvSpPr>
        <p:spPr>
          <a:xfrm>
            <a:off x="922338" y="7508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55" name="Shape 455"/>
          <p:cNvSpPr txBox="1"/>
          <p:nvPr/>
        </p:nvSpPr>
        <p:spPr>
          <a:xfrm>
            <a:off x="448400" y="1671675"/>
            <a:ext cx="8216400" cy="3356400"/>
          </a:xfrm>
          <a:prstGeom prst="rect">
            <a:avLst/>
          </a:prstGeom>
          <a:noFill/>
          <a:ln>
            <a:noFill/>
          </a:ln>
        </p:spPr>
        <p:txBody>
          <a:bodyPr spcFirstLastPara="1" lIns="91425" tIns="91425" rIns="91425" bIns="91425"/>
          <a:lstStyle/>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Ao contrário dos autores anteriores, não se encontrou uma associação entre PLCS e mortalidade antes da alta [25]. </a:t>
            </a:r>
          </a:p>
          <a:p>
            <a:pPr marL="457200" indent="-317500" fontAlgn="auto">
              <a:lnSpc>
                <a:spcPct val="115000"/>
              </a:lnSpc>
              <a:spcBef>
                <a:spcPts val="0"/>
              </a:spcBef>
              <a:spcAft>
                <a:spcPts val="0"/>
              </a:spcAft>
              <a:buClr>
                <a:srgbClr val="000000"/>
              </a:buClr>
              <a:buSzPts val="1400"/>
              <a:buFont typeface="Arial"/>
              <a:buChar char="●"/>
              <a:defRPr/>
            </a:pPr>
            <a:r>
              <a:rPr lang="pt-BR" kern="0" dirty="0" err="1">
                <a:solidFill>
                  <a:srgbClr val="212121"/>
                </a:solidFill>
                <a:highlight>
                  <a:srgbClr val="FFFFFF"/>
                </a:highlight>
                <a:latin typeface="Arial"/>
                <a:ea typeface="Arial"/>
                <a:cs typeface="Arial"/>
                <a:sym typeface="Arial"/>
              </a:rPr>
              <a:t>Harting</a:t>
            </a:r>
            <a:r>
              <a:rPr lang="pt-BR" kern="0" dirty="0">
                <a:solidFill>
                  <a:srgbClr val="212121"/>
                </a:solidFill>
                <a:highlight>
                  <a:srgbClr val="FFFFFF"/>
                </a:highlight>
                <a:latin typeface="Arial"/>
                <a:ea typeface="Arial"/>
                <a:cs typeface="Arial"/>
                <a:sym typeface="Arial"/>
              </a:rPr>
              <a:t> et </a:t>
            </a:r>
            <a:r>
              <a:rPr lang="pt-BR" kern="0" dirty="0" err="1">
                <a:solidFill>
                  <a:srgbClr val="212121"/>
                </a:solidFill>
                <a:highlight>
                  <a:srgbClr val="FFFFFF"/>
                </a:highlight>
                <a:latin typeface="Arial"/>
                <a:ea typeface="Arial"/>
                <a:cs typeface="Arial"/>
                <a:sym typeface="Arial"/>
              </a:rPr>
              <a:t>al</a:t>
            </a:r>
            <a:r>
              <a:rPr lang="pt-BR" kern="0" dirty="0">
                <a:solidFill>
                  <a:srgbClr val="212121"/>
                </a:solidFill>
                <a:highlight>
                  <a:srgbClr val="FFFFFF"/>
                </a:highlight>
                <a:latin typeface="Arial"/>
                <a:ea typeface="Arial"/>
                <a:cs typeface="Arial"/>
                <a:sym typeface="Arial"/>
              </a:rPr>
              <a:t> [16] demonstraram uma taxa de mortalidade de 33% entre neonatos após ligadura com hemodinâmica pós-operatória deteriorada.</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b="1" kern="0" dirty="0">
                <a:solidFill>
                  <a:srgbClr val="212121"/>
                </a:solidFill>
                <a:highlight>
                  <a:srgbClr val="FFFFFF"/>
                </a:highlight>
                <a:latin typeface="Arial"/>
                <a:ea typeface="Arial"/>
                <a:cs typeface="Arial"/>
                <a:sym typeface="Arial"/>
              </a:rPr>
              <a:t>A mortalidade geral do presente  estudo foi de apenas 7%, sem diferença significativa entre grupos.</a:t>
            </a:r>
            <a:r>
              <a:rPr lang="pt-BR" kern="0" dirty="0">
                <a:solidFill>
                  <a:srgbClr val="212121"/>
                </a:solidFill>
                <a:highlight>
                  <a:srgbClr val="FFFFFF"/>
                </a:highlight>
                <a:latin typeface="Arial"/>
                <a:ea typeface="Arial"/>
                <a:cs typeface="Arial"/>
                <a:sym typeface="Arial"/>
              </a:rPr>
              <a:t> Os pacientes podem ter sido mais hemodinamicamente estáveis já que apenas 11% estavam exigindo vasopressores no pré-operatório comparado a 20% no estudo de </a:t>
            </a:r>
            <a:r>
              <a:rPr lang="pt-BR" kern="0" dirty="0" err="1">
                <a:solidFill>
                  <a:srgbClr val="212121"/>
                </a:solidFill>
                <a:highlight>
                  <a:srgbClr val="FFFFFF"/>
                </a:highlight>
                <a:latin typeface="Arial"/>
                <a:ea typeface="Arial"/>
                <a:cs typeface="Arial"/>
                <a:sym typeface="Arial"/>
              </a:rPr>
              <a:t>Harting</a:t>
            </a:r>
            <a:r>
              <a:rPr lang="pt-BR" kern="0" dirty="0">
                <a:solidFill>
                  <a:srgbClr val="212121"/>
                </a:solidFill>
                <a:highlight>
                  <a:srgbClr val="FFFFFF"/>
                </a:highlight>
                <a:latin typeface="Arial"/>
                <a:ea typeface="Arial"/>
                <a:cs typeface="Arial"/>
                <a:sym typeface="Arial"/>
              </a:rPr>
              <a:t> et al. [16]</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Os achados do presente estudo devem ser interpretadas com cautela, pois ele tem certas limitações. Foi um estudo retrospectivo e está sujeito às limitações do desenho, especificamente quanto à capacidade de controlar todos os potenciais </a:t>
            </a:r>
            <a:r>
              <a:rPr lang="pt-BR" kern="0" dirty="0" err="1">
                <a:solidFill>
                  <a:srgbClr val="212121"/>
                </a:solidFill>
                <a:highlight>
                  <a:srgbClr val="FFFFFF"/>
                </a:highlight>
                <a:latin typeface="Arial"/>
                <a:ea typeface="Arial"/>
                <a:cs typeface="Arial"/>
                <a:sym typeface="Arial"/>
              </a:rPr>
              <a:t>confundidores</a:t>
            </a:r>
            <a:r>
              <a:rPr lang="pt-BR" kern="0" dirty="0">
                <a:solidFill>
                  <a:srgbClr val="212121"/>
                </a:solidFill>
                <a:highlight>
                  <a:srgbClr val="FFFFFF"/>
                </a:highlight>
                <a:latin typeface="Arial"/>
                <a:ea typeface="Arial"/>
                <a:cs typeface="Arial"/>
                <a:sym typeface="Arial"/>
              </a:rPr>
              <a:t>.</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hape 460"/>
          <p:cNvSpPr txBox="1">
            <a:spLocks noGrp="1"/>
          </p:cNvSpPr>
          <p:nvPr>
            <p:ph type="title" idx="4294967295"/>
          </p:nvPr>
        </p:nvSpPr>
        <p:spPr>
          <a:xfrm>
            <a:off x="9223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Discussão</a:t>
            </a:r>
          </a:p>
        </p:txBody>
      </p:sp>
      <p:sp>
        <p:nvSpPr>
          <p:cNvPr id="461" name="Shape 461"/>
          <p:cNvSpPr txBox="1"/>
          <p:nvPr/>
        </p:nvSpPr>
        <p:spPr>
          <a:xfrm>
            <a:off x="448400" y="1062075"/>
            <a:ext cx="8190000" cy="3356400"/>
          </a:xfrm>
          <a:prstGeom prst="rect">
            <a:avLst/>
          </a:prstGeom>
          <a:noFill/>
          <a:ln>
            <a:noFill/>
          </a:ln>
        </p:spPr>
        <p:txBody>
          <a:bodyPr spcFirstLastPara="1" lIns="91425" tIns="91425" rIns="91425" bIns="91425"/>
          <a:lstStyle/>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 estudo foi realizado em um único Centro e faltava uma definição padronizada do que constitui uma PDA hemodinamicamente significativa.</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O Centro é um Hospital de Referência metropolitano. Pacientes encaminhados com PDA para consideração de ligadura vieram de muitas UTIN dentro da área de referência, resultando em manejo pós-natal variável e uma coorte heterogênea.</a:t>
            </a:r>
            <a:endParaRPr kern="0">
              <a:solidFill>
                <a:srgbClr val="212121"/>
              </a:solidFill>
              <a:highlight>
                <a:srgbClr val="FFFFFF"/>
              </a:highlight>
              <a:latin typeface="Arial"/>
              <a:ea typeface="Arial"/>
              <a:cs typeface="Arial"/>
              <a:sym typeface="Arial"/>
            </a:endParaRPr>
          </a:p>
          <a:p>
            <a:pPr marL="457200" indent="-317500" fontAlgn="auto">
              <a:lnSpc>
                <a:spcPct val="115000"/>
              </a:lnSpc>
              <a:spcBef>
                <a:spcPts val="0"/>
              </a:spcBef>
              <a:spcAft>
                <a:spcPts val="0"/>
              </a:spcAft>
              <a:buClr>
                <a:srgbClr val="000000"/>
              </a:buClr>
              <a:buSzPts val="1400"/>
              <a:buFont typeface="Arial"/>
              <a:buChar char="●"/>
              <a:defRPr/>
            </a:pPr>
            <a:r>
              <a:rPr lang="pt-BR" kern="0" dirty="0">
                <a:solidFill>
                  <a:srgbClr val="212121"/>
                </a:solidFill>
                <a:highlight>
                  <a:srgbClr val="FFFFFF"/>
                </a:highlight>
                <a:latin typeface="Arial"/>
                <a:ea typeface="Arial"/>
                <a:cs typeface="Arial"/>
                <a:sym typeface="Arial"/>
              </a:rPr>
              <a:t>Apesar dessas limitações, a incidência considerável de alta de morbidade pulmonar neonatal que ocorreu em pacientes com PLCS pode ter impacto clínico devido à </a:t>
            </a:r>
            <a:r>
              <a:rPr lang="pt-BR" kern="0" dirty="0" err="1">
                <a:solidFill>
                  <a:srgbClr val="212121"/>
                </a:solidFill>
                <a:highlight>
                  <a:srgbClr val="FFFFFF"/>
                </a:highlight>
                <a:latin typeface="Arial"/>
                <a:ea typeface="Arial"/>
                <a:cs typeface="Arial"/>
                <a:sym typeface="Arial"/>
              </a:rPr>
              <a:t>consequências</a:t>
            </a:r>
            <a:r>
              <a:rPr lang="pt-BR" kern="0" dirty="0">
                <a:solidFill>
                  <a:srgbClr val="212121"/>
                </a:solidFill>
                <a:highlight>
                  <a:srgbClr val="FFFFFF"/>
                </a:highlight>
                <a:latin typeface="Arial"/>
                <a:ea typeface="Arial"/>
                <a:cs typeface="Arial"/>
                <a:sym typeface="Arial"/>
              </a:rPr>
              <a:t> em longo prazo da BPD na saúde respiratória e no desenvolvimento neurológico. Investigações adicionais são necessárias para confirmar os </a:t>
            </a:r>
            <a:r>
              <a:rPr lang="pt-BR" kern="0" dirty="0" err="1">
                <a:solidFill>
                  <a:srgbClr val="212121"/>
                </a:solidFill>
                <a:highlight>
                  <a:srgbClr val="FFFFFF"/>
                </a:highlight>
                <a:latin typeface="Arial"/>
                <a:ea typeface="Arial"/>
                <a:cs typeface="Arial"/>
                <a:sym typeface="Arial"/>
              </a:rPr>
              <a:t>presentess</a:t>
            </a:r>
            <a:r>
              <a:rPr lang="pt-BR" kern="0" dirty="0">
                <a:solidFill>
                  <a:srgbClr val="212121"/>
                </a:solidFill>
                <a:highlight>
                  <a:srgbClr val="FFFFFF"/>
                </a:highlight>
                <a:latin typeface="Arial"/>
                <a:ea typeface="Arial"/>
                <a:cs typeface="Arial"/>
                <a:sym typeface="Arial"/>
              </a:rPr>
              <a:t> resultados e verificar quais bebês provavelmente desenvolverão PLCS.</a:t>
            </a: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hape 466"/>
          <p:cNvSpPr txBox="1">
            <a:spLocks noGrp="1"/>
          </p:cNvSpPr>
          <p:nvPr>
            <p:ph type="title" idx="4294967295"/>
          </p:nvPr>
        </p:nvSpPr>
        <p:spPr>
          <a:xfrm>
            <a:off x="998538" y="5984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Conclusão</a:t>
            </a:r>
          </a:p>
        </p:txBody>
      </p:sp>
      <p:sp>
        <p:nvSpPr>
          <p:cNvPr id="467" name="Shape 467"/>
          <p:cNvSpPr txBox="1"/>
          <p:nvPr/>
        </p:nvSpPr>
        <p:spPr>
          <a:xfrm>
            <a:off x="998100" y="1062075"/>
            <a:ext cx="7147800" cy="3356400"/>
          </a:xfrm>
          <a:prstGeom prst="rect">
            <a:avLst/>
          </a:prstGeom>
          <a:noFill/>
          <a:ln>
            <a:noFill/>
          </a:ln>
        </p:spPr>
        <p:txBody>
          <a:bodyPr spcFirstLastPara="1" lIns="91425" tIns="91425" rIns="91425" bIns="91425"/>
          <a:lstStyle/>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algn="ctr" fontAlgn="auto">
              <a:lnSpc>
                <a:spcPct val="115000"/>
              </a:lnSpc>
              <a:spcBef>
                <a:spcPts val="0"/>
              </a:spcBef>
              <a:spcAft>
                <a:spcPts val="0"/>
              </a:spcAft>
              <a:buClr>
                <a:srgbClr val="000000"/>
              </a:buClr>
              <a:buFont typeface="Arial"/>
              <a:buNone/>
              <a:defRPr/>
            </a:pPr>
            <a:r>
              <a:rPr lang="pt-BR" b="1" kern="0" dirty="0">
                <a:solidFill>
                  <a:srgbClr val="0070C0"/>
                </a:solidFill>
                <a:highlight>
                  <a:srgbClr val="FFFFFF"/>
                </a:highlight>
                <a:latin typeface="Arial"/>
                <a:ea typeface="Arial"/>
                <a:cs typeface="Arial"/>
                <a:sym typeface="Arial"/>
              </a:rPr>
              <a:t>Nesta revisão retrospectiva, a PLCS foi associado morbidade pulmonar grave, incluindo displasia broncopulmonar  grave e necessidade de </a:t>
            </a:r>
            <a:r>
              <a:rPr lang="pt-BR" b="1" kern="0" dirty="0" err="1">
                <a:solidFill>
                  <a:srgbClr val="0070C0"/>
                </a:solidFill>
                <a:highlight>
                  <a:srgbClr val="FFFFFF"/>
                </a:highlight>
                <a:latin typeface="Arial"/>
                <a:ea typeface="Arial"/>
                <a:cs typeface="Arial"/>
                <a:sym typeface="Arial"/>
              </a:rPr>
              <a:t>oxigenoterapia</a:t>
            </a:r>
            <a:r>
              <a:rPr lang="pt-BR" b="1" kern="0" dirty="0">
                <a:solidFill>
                  <a:srgbClr val="0070C0"/>
                </a:solidFill>
                <a:highlight>
                  <a:srgbClr val="FFFFFF"/>
                </a:highlight>
                <a:latin typeface="Arial"/>
                <a:ea typeface="Arial"/>
                <a:cs typeface="Arial"/>
                <a:sym typeface="Arial"/>
              </a:rPr>
              <a:t> domiciliar. Entretanto, não foi associado ao desenvolvimento de ROP grave. O aumento do suporte respiratório necessário para apoiar a paciente com PLCS provavelmente contribui para o aumento morbidade observada neste estudo.</a:t>
            </a:r>
            <a:endParaRPr b="1" kern="0">
              <a:solidFill>
                <a:srgbClr val="0070C0"/>
              </a:solidFill>
              <a:highlight>
                <a:srgbClr val="FFFFFF"/>
              </a:highlight>
              <a:latin typeface="Arial"/>
              <a:ea typeface="Arial"/>
              <a:cs typeface="Arial"/>
              <a:sym typeface="Arial"/>
            </a:endParaRPr>
          </a:p>
          <a:p>
            <a:pPr algn="ctr" fontAlgn="auto">
              <a:lnSpc>
                <a:spcPct val="115000"/>
              </a:lnSpc>
              <a:spcBef>
                <a:spcPts val="0"/>
              </a:spcBef>
              <a:spcAft>
                <a:spcPts val="0"/>
              </a:spcAft>
              <a:buClr>
                <a:srgbClr val="000000"/>
              </a:buClr>
              <a:buFont typeface="Arial"/>
              <a:buNone/>
              <a:defRPr/>
            </a:pPr>
            <a:r>
              <a:rPr lang="pt-BR" b="1" kern="0" dirty="0">
                <a:solidFill>
                  <a:srgbClr val="0070C0"/>
                </a:solidFill>
                <a:highlight>
                  <a:srgbClr val="FFFFFF"/>
                </a:highlight>
                <a:latin typeface="Arial"/>
                <a:ea typeface="Arial"/>
                <a:cs typeface="Arial"/>
                <a:sym typeface="Arial"/>
              </a:rPr>
              <a:t> </a:t>
            </a:r>
            <a:endParaRPr b="1" kern="0">
              <a:solidFill>
                <a:srgbClr val="0070C0"/>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lnSpc>
                <a:spcPct val="115000"/>
              </a:lnSpc>
              <a:spcBef>
                <a:spcPts val="0"/>
              </a:spcBef>
              <a:spcAft>
                <a:spcPts val="0"/>
              </a:spcAft>
              <a:buClr>
                <a:srgbClr val="000000"/>
              </a:buClr>
              <a:buFont typeface="Arial"/>
              <a:buNone/>
              <a:defRPr/>
            </a:pPr>
            <a:endParaRPr kern="0">
              <a:solidFill>
                <a:srgbClr val="212121"/>
              </a:solidFill>
              <a:highlight>
                <a:srgbClr val="FFFFFF"/>
              </a:highlight>
              <a:latin typeface="Arial"/>
              <a:ea typeface="Arial"/>
              <a:cs typeface="Arial"/>
              <a:sym typeface="Arial"/>
            </a:endParaRPr>
          </a:p>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srcRect/>
          <a:stretch>
            <a:fillRect/>
          </a:stretch>
        </p:blipFill>
        <p:spPr bwMode="auto">
          <a:xfrm>
            <a:off x="107950" y="484188"/>
            <a:ext cx="8896350" cy="3676650"/>
          </a:xfrm>
          <a:prstGeom prst="rect">
            <a:avLst/>
          </a:prstGeom>
          <a:solidFill>
            <a:schemeClr val="accent1"/>
          </a:solidFill>
          <a:ln w="38100">
            <a:solidFill>
              <a:schemeClr val="accent2"/>
            </a:solidFill>
            <a:miter lim="800000"/>
            <a:headEnd/>
            <a:tailEnd/>
          </a:ln>
        </p:spPr>
      </p:pic>
      <p:pic>
        <p:nvPicPr>
          <p:cNvPr id="43011" name="Picture 5"/>
          <p:cNvPicPr>
            <a:picLocks noChangeAspect="1" noChangeArrowheads="1"/>
          </p:cNvPicPr>
          <p:nvPr/>
        </p:nvPicPr>
        <p:blipFill>
          <a:blip r:embed="rId3"/>
          <a:srcRect/>
          <a:stretch>
            <a:fillRect/>
          </a:stretch>
        </p:blipFill>
        <p:spPr bwMode="auto">
          <a:xfrm>
            <a:off x="2771775" y="3895725"/>
            <a:ext cx="3021013" cy="1247775"/>
          </a:xfrm>
          <a:prstGeom prst="rect">
            <a:avLst/>
          </a:prstGeom>
          <a:noFill/>
          <a:ln w="19050">
            <a:solidFill>
              <a:schemeClr val="folHlink"/>
            </a:solid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hape 472"/>
          <p:cNvSpPr txBox="1">
            <a:spLocks noGrp="1"/>
          </p:cNvSpPr>
          <p:nvPr>
            <p:ph type="title" idx="4294967295"/>
          </p:nvPr>
        </p:nvSpPr>
        <p:spPr>
          <a:xfrm>
            <a:off x="617538" y="1412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References</a:t>
            </a:r>
          </a:p>
        </p:txBody>
      </p:sp>
      <p:sp>
        <p:nvSpPr>
          <p:cNvPr id="44035" name="Shape 473"/>
          <p:cNvSpPr txBox="1">
            <a:spLocks noChangeArrowheads="1"/>
          </p:cNvSpPr>
          <p:nvPr/>
        </p:nvSpPr>
        <p:spPr bwMode="auto">
          <a:xfrm>
            <a:off x="350838" y="955675"/>
            <a:ext cx="8415337" cy="3489325"/>
          </a:xfrm>
          <a:prstGeom prst="rect">
            <a:avLst/>
          </a:prstGeom>
          <a:noFill/>
          <a:ln w="9525">
            <a:noFill/>
            <a:miter lim="800000"/>
            <a:headEnd/>
            <a:tailEnd/>
          </a:ln>
        </p:spPr>
        <p:txBody>
          <a:bodyPr lIns="91425" tIns="91425" rIns="91425" bIns="91425"/>
          <a:lstStyle/>
          <a:p>
            <a:pPr>
              <a:buClr>
                <a:srgbClr val="000000"/>
              </a:buClr>
              <a:buFont typeface="Arial" charset="0"/>
              <a:buNone/>
            </a:pPr>
            <a:r>
              <a:rPr lang="pt-BR" sz="1000"/>
              <a:t>1. Noori S, McCoy M, Friedlich P, Bright B, Gottipati V, Seri I, et al. Failure of ductus arteriosus closure is associated with increased mortality in preterm infants. Pediatrics. 2009;123: e138–44. </a:t>
            </a:r>
          </a:p>
          <a:p>
            <a:pPr>
              <a:buClr>
                <a:srgbClr val="000000"/>
              </a:buClr>
              <a:buFont typeface="Arial" charset="0"/>
              <a:buNone/>
            </a:pPr>
            <a:r>
              <a:rPr lang="pt-BR" sz="1000"/>
              <a:t>2. Schena F, Francescato G, Cappelleri A, Picciolli I, Mayer A, Mosca F, et al. Association between hemodynamically signiﬁcant patent ductus arteriosus and bronchopulmonary dysplasia. J Pediatr. 2015;166:1488–92. </a:t>
            </a:r>
          </a:p>
          <a:p>
            <a:pPr>
              <a:buClr>
                <a:srgbClr val="000000"/>
              </a:buClr>
              <a:buFont typeface="Arial" charset="0"/>
              <a:buNone/>
            </a:pPr>
            <a:r>
              <a:rPr lang="pt-BR" sz="1000"/>
              <a:t>3. Brooks JM, Travadi JN, Patole SK, Doherty DA, Simmer K. Is surgical ligation of patent ductus arteriosus necessary? The Western Australian experience of conservative management. Arch Dis Child Fetal Neonatal Ed. 2005;90:F235–239. </a:t>
            </a:r>
          </a:p>
          <a:p>
            <a:pPr>
              <a:buClr>
                <a:srgbClr val="000000"/>
              </a:buClr>
              <a:buFont typeface="Arial" charset="0"/>
              <a:buNone/>
            </a:pPr>
            <a:r>
              <a:rPr lang="pt-BR" sz="1000"/>
              <a:t>4. Lokku A, Mirea L, Lee SK, Shah PS. Trends and outcomes of patent ductus arteriosus treatment in very preterm infants in Canada. Am J Perinatol. 2016;34:441–50. </a:t>
            </a:r>
          </a:p>
          <a:p>
            <a:pPr>
              <a:buClr>
                <a:srgbClr val="000000"/>
              </a:buClr>
              <a:buFont typeface="Arial" charset="0"/>
              <a:buNone/>
            </a:pPr>
            <a:r>
              <a:rPr lang="pt-BR" sz="1000"/>
              <a:t>5. Weinberg JG, Evans FJ, Burns KM, Pearson GD, Kaltman JR. Surgical ligation of patent ductus arteriosus in premature infants: trends and practice variation. Cardiol Young. 2016;26:1107–14.</a:t>
            </a:r>
          </a:p>
          <a:p>
            <a:pPr>
              <a:buClr>
                <a:srgbClr val="000000"/>
              </a:buClr>
              <a:buFont typeface="Arial" charset="0"/>
              <a:buNone/>
            </a:pPr>
            <a:r>
              <a:rPr lang="pt-BR" sz="1000"/>
              <a:t>6. Kulkarni A, Richards J, Duffy D. Survey of management of patent ductus arteriosus in neonatal units across England. Arch Dis Child Fetal Neonatal Ed. 2013;98:F465–466. </a:t>
            </a:r>
          </a:p>
          <a:p>
            <a:pPr>
              <a:buClr>
                <a:srgbClr val="000000"/>
              </a:buClr>
              <a:buFont typeface="Arial" charset="0"/>
              <a:buNone/>
            </a:pPr>
            <a:r>
              <a:rPr lang="pt-BR" sz="1000"/>
              <a:t>7. Benitz WE. Treatment of persistent patent ductus arteriosus in preterm infants: time to accept the null hypothesis? J Perinatol. 2010;30:241–52. </a:t>
            </a:r>
          </a:p>
          <a:p>
            <a:pPr>
              <a:buClr>
                <a:srgbClr val="000000"/>
              </a:buClr>
              <a:buFont typeface="Arial" charset="0"/>
              <a:buNone/>
            </a:pPr>
            <a:r>
              <a:rPr lang="pt-BR" sz="1000"/>
              <a:t>8. Bourgoin L, Cipierre C, Hauet Q, Basset H, Gournay V, Roze JC, et al. Neurodevelopmental outcome at 2 years of age according to patent ductus arteriosus management in very preterm infants. Neonatology. 2016;109:139–46. </a:t>
            </a:r>
          </a:p>
          <a:p>
            <a:pPr>
              <a:buClr>
                <a:srgbClr val="000000"/>
              </a:buClr>
              <a:buFont typeface="Arial" charset="0"/>
              <a:buNone/>
            </a:pPr>
            <a:r>
              <a:rPr lang="pt-BR" sz="1000"/>
              <a:t>9. Chorne N, Leonard C, Piecuch R, Clyman RI. Patent ductus arteriosus and its treatment as risk factors for neonatal and neurodevelopmental morbidity. Pediatrics. 2007;119:1165–74. </a:t>
            </a:r>
          </a:p>
          <a:p>
            <a:pPr>
              <a:buClr>
                <a:srgbClr val="000000"/>
              </a:buClr>
              <a:buFont typeface="Arial" charset="0"/>
              <a:buNone/>
            </a:pPr>
            <a:r>
              <a:rPr lang="pt-BR" sz="1000"/>
              <a:t>10. Clyman R, Cassady G, Kirklin JK, Collins M, Philips JB 3rd. The role of patent ductus arteriosus ligation in bronchopulmonary dysplasia: reexamining a randomized controlled trial. J Pediatr. 2009;154:873–6. </a:t>
            </a:r>
          </a:p>
          <a:p>
            <a:pPr>
              <a:buClr>
                <a:srgbClr val="000000"/>
              </a:buClr>
              <a:buFont typeface="Arial" charset="0"/>
              <a:buNone/>
            </a:pPr>
            <a:r>
              <a:rPr lang="pt-BR" sz="1000"/>
              <a:t>11. Baud O, Maury L, Lebail F, Ramful D, El Moussawi F, Nicaise C, et al. Effect of early low-dose hydrocortisone on survival without bronchopulmonary dysplasia in extremely preterm infants (PREMILOC): a double-blind, placebo-controlled, multicentre, randomised trial. Lancet. 2016;387:1827–36. </a:t>
            </a:r>
          </a:p>
          <a:p>
            <a:pPr>
              <a:buClr>
                <a:srgbClr val="000000"/>
              </a:buClr>
              <a:buFont typeface="Arial" charset="0"/>
              <a:buNone/>
            </a:pPr>
            <a:r>
              <a:rPr lang="pt-BR" sz="1000"/>
              <a:t>12. Kabra NS, Schmidt B, Roberts RS, Doyle LW, Papile L, Fanaroff A. Neurosensory impairment after surgical closure of patent ductus arteriosus in extremely low birth weight infants: results from the trial of indomethacin prophylaxis in preterms. J Pediatr. 2007;150:229–34. 234.e221 </a:t>
            </a:r>
          </a:p>
          <a:p>
            <a:pPr>
              <a:buClr>
                <a:srgbClr val="000000"/>
              </a:buClr>
              <a:buFont typeface="Arial" charset="0"/>
              <a:buNone/>
            </a:pPr>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hape 478"/>
          <p:cNvSpPr txBox="1">
            <a:spLocks noChangeArrowheads="1"/>
          </p:cNvSpPr>
          <p:nvPr/>
        </p:nvSpPr>
        <p:spPr bwMode="auto">
          <a:xfrm>
            <a:off x="241300" y="381000"/>
            <a:ext cx="8669338" cy="4841875"/>
          </a:xfrm>
          <a:prstGeom prst="rect">
            <a:avLst/>
          </a:prstGeom>
          <a:noFill/>
          <a:ln w="9525">
            <a:noFill/>
            <a:miter lim="800000"/>
            <a:headEnd/>
            <a:tailEnd/>
          </a:ln>
        </p:spPr>
        <p:txBody>
          <a:bodyPr lIns="91425" tIns="91425" rIns="91425" bIns="91425" anchor="ctr"/>
          <a:lstStyle/>
          <a:p>
            <a:pPr>
              <a:buClr>
                <a:srgbClr val="000000"/>
              </a:buClr>
              <a:buFont typeface="Arial" charset="0"/>
              <a:buNone/>
            </a:pPr>
            <a:endParaRPr lang="pt-BR" sz="1000"/>
          </a:p>
          <a:p>
            <a:pPr>
              <a:buClr>
                <a:srgbClr val="000000"/>
              </a:buClr>
              <a:buFont typeface="Arial" charset="0"/>
              <a:buNone/>
            </a:pPr>
            <a:r>
              <a:rPr lang="pt-BR" sz="1000"/>
              <a:t>13. Weisz DE, More K, McNamara PJ, Shah PS. PDA ligation and health outcomes: a meta-analysis. Pediatrics. 2014;133: e1024–1046. </a:t>
            </a:r>
          </a:p>
          <a:p>
            <a:pPr>
              <a:buClr>
                <a:srgbClr val="000000"/>
              </a:buClr>
              <a:buFont typeface="Arial" charset="0"/>
              <a:buNone/>
            </a:pPr>
            <a:r>
              <a:rPr lang="pt-BR" sz="1000"/>
              <a:t>14. Jain A, Sahni M, El-Khuffash A, Khadawardi E, Sehgal A, McNamara PJ. Use of targeted neonatal echocardiography to prevent postoperative cardiorespiratory instability after patent ductus arteriosus ligation. J Pediatr. 2012;160:584–89. e581 </a:t>
            </a:r>
          </a:p>
          <a:p>
            <a:pPr>
              <a:buClr>
                <a:srgbClr val="000000"/>
              </a:buClr>
              <a:buFont typeface="Arial" charset="0"/>
              <a:buNone/>
            </a:pPr>
            <a:r>
              <a:rPr lang="pt-BR" sz="1000"/>
              <a:t>15. Teixeira LS, Shivananda SP, Stephens D, Van Arsdell G, McNamara PJ. Postoperative cardiorespiratory instability following ligation of the preterm ductus arteriosus is related to early need for intervention. J Perinatol. 2008;28:803–10.</a:t>
            </a:r>
          </a:p>
          <a:p>
            <a:pPr>
              <a:buClr>
                <a:srgbClr val="000000"/>
              </a:buClr>
              <a:buFont typeface="Arial" charset="0"/>
              <a:buNone/>
            </a:pPr>
            <a:r>
              <a:rPr lang="pt-BR" sz="1000"/>
              <a:t>16. Harting MT, Blakely ML, Cox CS Jr, Lantin-Hermoso R, Andrassy RJ, Lally KP. Acute hemodynamic decompensation following patent ductus arteriosus ligation in premature infants. J Invest Surg. 2008;21:133–8. </a:t>
            </a:r>
          </a:p>
          <a:p>
            <a:pPr>
              <a:buClr>
                <a:srgbClr val="000000"/>
              </a:buClr>
              <a:buFont typeface="Arial" charset="0"/>
              <a:buNone/>
            </a:pPr>
            <a:r>
              <a:rPr lang="pt-BR" sz="1000"/>
              <a:t>17. Zou G. A modiﬁed poisson regression approach to prospective studies with binary data. Am J Epidemiol. 2004;159:702–6. </a:t>
            </a:r>
          </a:p>
          <a:p>
            <a:pPr>
              <a:buClr>
                <a:srgbClr val="000000"/>
              </a:buClr>
              <a:buFont typeface="Arial" charset="0"/>
              <a:buNone/>
            </a:pPr>
            <a:r>
              <a:rPr lang="pt-BR" sz="1000"/>
              <a:t>18. Chang LY, McCurnin D, Yoder B, Shaul PW, Clyman RI. Ductus arteriosus ligation and alveolar growth in preterm baboons with a patent ductus arteriosus. Pediatr Res. 2008;63:299–302. </a:t>
            </a:r>
          </a:p>
          <a:p>
            <a:pPr>
              <a:buClr>
                <a:srgbClr val="000000"/>
              </a:buClr>
              <a:buFont typeface="Arial" charset="0"/>
              <a:buNone/>
            </a:pPr>
            <a:r>
              <a:rPr lang="pt-BR" sz="1000"/>
              <a:t>19. Waleh N, McCurnin DC, Yoder BA, Shaul PW, Clyman RI. Patent ductus arteriosus ligation alters pulmonary gene expression in preterm baboons. Pediatr Res. 2011;69:212–6. </a:t>
            </a:r>
          </a:p>
          <a:p>
            <a:pPr>
              <a:buClr>
                <a:srgbClr val="000000"/>
              </a:buClr>
              <a:buFont typeface="Arial" charset="0"/>
              <a:buNone/>
            </a:pPr>
            <a:r>
              <a:rPr lang="pt-BR" sz="1000"/>
              <a:t>20. El-Khuffash AF, Jain A, McNamara PJ. Ligation of the patent ductus arteriosus in preterm infants: understanding the physiology. J Pediatr. 2013;162:1100–6. </a:t>
            </a:r>
          </a:p>
          <a:p>
            <a:pPr>
              <a:buClr>
                <a:srgbClr val="000000"/>
              </a:buClr>
              <a:buFont typeface="Arial" charset="0"/>
              <a:buNone/>
            </a:pPr>
            <a:r>
              <a:rPr lang="pt-BR" sz="1000"/>
              <a:t>21. Clyman RI, Wickremasinghe A, Merritt TA, Solomon T, McNamara P, Jain A, et al. Hypotension following patent ductus arteriosus ligation: the role of adrenal hormones. J Pediatr. 2014;164:1449–55. e1 </a:t>
            </a:r>
          </a:p>
          <a:p>
            <a:pPr>
              <a:buClr>
                <a:srgbClr val="000000"/>
              </a:buClr>
              <a:buFont typeface="Arial" charset="0"/>
              <a:buNone/>
            </a:pPr>
            <a:r>
              <a:rPr lang="pt-BR" sz="1000"/>
              <a:t>22. Satpute MD, Donohue PK, Vricella L, Aucott SW. Cardiovascular instability after patent ductus arteriosus ligation in preterm infants: the role of hydrocortisone. J Perinatol. 2012;32:685–9. </a:t>
            </a:r>
          </a:p>
          <a:p>
            <a:pPr>
              <a:buClr>
                <a:srgbClr val="000000"/>
              </a:buClr>
              <a:buFont typeface="Arial" charset="0"/>
              <a:buNone/>
            </a:pPr>
            <a:r>
              <a:rPr lang="pt-BR" sz="1000"/>
              <a:t>23. McNamara PJ, Stewart L, Shivananda SP, Stephens D, Sehgal A. Patent ductus arteriosus ligation is associated with impaired left ventricular systolic performance in premature infants weighing less than 1000 g. J Thorac Cardiovasc Surg. 2010;140:150–7.</a:t>
            </a:r>
          </a:p>
          <a:p>
            <a:pPr>
              <a:buClr>
                <a:srgbClr val="000000"/>
              </a:buClr>
              <a:buFont typeface="Arial" charset="0"/>
              <a:buNone/>
            </a:pPr>
            <a:r>
              <a:rPr lang="pt-BR" sz="1000"/>
              <a:t>24. El-Khuffash AF, Jain A, Dragulescu A, McNamara PJ, Mertens L. Acute changes in myocardial systolic function in preterm infants undergoing patent ductus arteriosus ligation: a tissue Doppler and myocardial deformation study. J Am Soc Echocardiogr. 2012;25:1058–67.</a:t>
            </a:r>
          </a:p>
          <a:p>
            <a:pPr>
              <a:buClr>
                <a:srgbClr val="000000"/>
              </a:buClr>
              <a:buFont typeface="Arial" charset="0"/>
              <a:buNone/>
            </a:pPr>
            <a:r>
              <a:rPr lang="pt-BR" sz="1000"/>
              <a:t> 25. Moin F, Kennedy KA, Moya FR. Risk factors predicting vasopressor use after patent ductus arteriosus ligation. Am J Perinatol. 2003;20:313–20. </a:t>
            </a:r>
          </a:p>
          <a:p>
            <a:pPr>
              <a:buClr>
                <a:srgbClr val="000000"/>
              </a:buClr>
              <a:buFont typeface="Arial" charset="0"/>
              <a:buNone/>
            </a:pPr>
            <a:r>
              <a:rPr lang="pt-BR" sz="1000"/>
              <a:t>26. Sehgal A, Francis JV, Lewis AI. Use of milrinone in the management of haemodynamic instability following duct ligation. Eur J Pediatr. 2011;170:115–9.</a:t>
            </a:r>
          </a:p>
        </p:txBody>
      </p:sp>
      <p:sp>
        <p:nvSpPr>
          <p:cNvPr id="45059" name="Shape 479"/>
          <p:cNvSpPr txBox="1">
            <a:spLocks noGrp="1"/>
          </p:cNvSpPr>
          <p:nvPr>
            <p:ph type="title" idx="4294967295"/>
          </p:nvPr>
        </p:nvSpPr>
        <p:spPr>
          <a:xfrm>
            <a:off x="617538" y="141288"/>
            <a:ext cx="7031037" cy="1000125"/>
          </a:xfrm>
        </p:spPr>
        <p:txBody>
          <a:bodyPr/>
          <a:lstStyle/>
          <a:p>
            <a:pPr eaLnBrk="1" hangingPunct="1">
              <a:buClr>
                <a:srgbClr val="424242"/>
              </a:buClr>
              <a:buSzPts val="2800"/>
              <a:buFont typeface="Maven Pro" charset="0"/>
              <a:buNone/>
            </a:pPr>
            <a:r>
              <a:rPr lang="pt-BR" sz="2800" b="1" smtClean="0">
                <a:solidFill>
                  <a:srgbClr val="424242"/>
                </a:solidFill>
                <a:latin typeface="Maven Pro" charset="0"/>
                <a:cs typeface="Arial" charset="0"/>
                <a:sym typeface="Maven Pro" charset="0"/>
              </a:rPr>
              <a:t>References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Grp="1"/>
          </p:cNvSpPr>
          <p:nvPr>
            <p:ph type="title"/>
          </p:nvPr>
        </p:nvSpPr>
        <p:spPr>
          <a:xfrm>
            <a:off x="323850" y="123825"/>
            <a:ext cx="8521700" cy="573088"/>
          </a:xfrm>
        </p:spPr>
        <p:txBody>
          <a:bodyPr/>
          <a:lstStyle/>
          <a:p>
            <a:pPr algn="ctr"/>
            <a:r>
              <a:rPr lang="pt-BR" sz="1800" b="1" smtClean="0">
                <a:solidFill>
                  <a:srgbClr val="3333FF"/>
                </a:solidFill>
                <a:latin typeface="Arial" charset="0"/>
                <a:cs typeface="Arial" charset="0"/>
              </a:rPr>
              <a:t>Nota do Editor do site, Dr. Paulo R. Margotto. Consultem também! Aqui e Agora! Estudando Juntos!</a:t>
            </a:r>
          </a:p>
        </p:txBody>
      </p:sp>
      <p:sp>
        <p:nvSpPr>
          <p:cNvPr id="46087" name="Text Box 7"/>
          <p:cNvSpPr txBox="1">
            <a:spLocks noChangeArrowheads="1"/>
          </p:cNvSpPr>
          <p:nvPr/>
        </p:nvSpPr>
        <p:spPr bwMode="auto">
          <a:xfrm>
            <a:off x="2987675" y="4659313"/>
            <a:ext cx="2019300" cy="304800"/>
          </a:xfrm>
          <a:prstGeom prst="rect">
            <a:avLst/>
          </a:prstGeom>
          <a:noFill/>
          <a:ln w="9525">
            <a:noFill/>
            <a:miter lim="800000"/>
            <a:headEnd/>
            <a:tailEnd/>
          </a:ln>
          <a:effectLst/>
        </p:spPr>
        <p:txBody>
          <a:bodyPr wrap="none">
            <a:spAutoFit/>
          </a:bodyPr>
          <a:lstStyle/>
          <a:p>
            <a:r>
              <a:rPr lang="pt-BR">
                <a:hlinkClick r:id="rId2"/>
              </a:rPr>
              <a:t>pmargotto@gmail.com</a:t>
            </a:r>
            <a:r>
              <a:rPr lang="pt-BR"/>
              <a:t> </a:t>
            </a:r>
          </a:p>
        </p:txBody>
      </p:sp>
      <p:sp>
        <p:nvSpPr>
          <p:cNvPr id="46088" name="Oval 8"/>
          <p:cNvSpPr>
            <a:spLocks noChangeArrowheads="1"/>
          </p:cNvSpPr>
          <p:nvPr/>
        </p:nvSpPr>
        <p:spPr bwMode="auto">
          <a:xfrm>
            <a:off x="2051050" y="771525"/>
            <a:ext cx="4824413" cy="555625"/>
          </a:xfrm>
          <a:prstGeom prst="ellipse">
            <a:avLst/>
          </a:prstGeom>
          <a:solidFill>
            <a:schemeClr val="accent1"/>
          </a:solidFill>
          <a:ln w="9525">
            <a:solidFill>
              <a:schemeClr val="tx1"/>
            </a:solidFill>
            <a:round/>
            <a:headEnd/>
            <a:tailEnd/>
          </a:ln>
          <a:effectLst/>
        </p:spPr>
        <p:txBody>
          <a:bodyPr wrap="none" anchor="ctr"/>
          <a:lstStyle/>
          <a:p>
            <a:pPr algn="ctr"/>
            <a:r>
              <a:rPr lang="pt-BR">
                <a:solidFill>
                  <a:srgbClr val="FFFF00"/>
                </a:solidFill>
              </a:rPr>
              <a:t>Síndrome cardíaca pós-ligadura do canal arterial </a:t>
            </a:r>
          </a:p>
        </p:txBody>
      </p:sp>
      <p:pic>
        <p:nvPicPr>
          <p:cNvPr id="46089" name="Picture 9" descr="20180404_155355"/>
          <p:cNvPicPr>
            <a:picLocks noChangeAspect="1" noChangeArrowheads="1"/>
          </p:cNvPicPr>
          <p:nvPr/>
        </p:nvPicPr>
        <p:blipFill>
          <a:blip r:embed="rId3">
            <a:lum bright="12000" contrast="18000"/>
          </a:blip>
          <a:srcRect/>
          <a:stretch>
            <a:fillRect/>
          </a:stretch>
        </p:blipFill>
        <p:spPr bwMode="auto">
          <a:xfrm>
            <a:off x="971550" y="1419225"/>
            <a:ext cx="6735763" cy="3275013"/>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p:cNvSpPr txBox="1">
            <a:spLocks noGrp="1"/>
          </p:cNvSpPr>
          <p:nvPr>
            <p:ph type="title"/>
          </p:nvPr>
        </p:nvSpPr>
        <p:spPr>
          <a:xfrm>
            <a:off x="323850" y="987425"/>
            <a:ext cx="8521700" cy="573088"/>
          </a:xfrm>
        </p:spPr>
        <p:txBody>
          <a:bodyPr/>
          <a:lstStyle/>
          <a:p>
            <a:r>
              <a:rPr lang="pt-BR" sz="1200" smtClean="0">
                <a:latin typeface="Arial" charset="0"/>
                <a:cs typeface="Arial" charset="0"/>
                <a:hlinkClick r:id="rId2"/>
              </a:rPr>
              <a:t>Acetaminophen to avoid surgical ligation in extremely low gestational age neonates with persistent hemodynamically significant patent ductus arteriosus.</a:t>
            </a:r>
            <a:r>
              <a:rPr lang="pt-BR" sz="1200" smtClean="0">
                <a:latin typeface="Arial" charset="0"/>
                <a:cs typeface="Arial" charset="0"/>
              </a:rPr>
              <a:t>Weisz DE, Martins FF, Nield LE, El-Khuffash A, Jain A, McNamara PJ.</a:t>
            </a:r>
            <a:br>
              <a:rPr lang="pt-BR" sz="1200" smtClean="0">
                <a:latin typeface="Arial" charset="0"/>
                <a:cs typeface="Arial" charset="0"/>
              </a:rPr>
            </a:br>
            <a:r>
              <a:rPr lang="pt-BR" sz="1200" smtClean="0">
                <a:latin typeface="Arial" charset="0"/>
                <a:cs typeface="Arial" charset="0"/>
              </a:rPr>
              <a:t>J Perinatol. 2016 Aug;36(8):649-53. doi: 10.1038/jp.2016.60. Epub 2016 Apr 7. PMID:  27054842. </a:t>
            </a:r>
            <a:r>
              <a:rPr lang="pt-BR" sz="1200" u="sng" smtClean="0">
                <a:latin typeface="Arial" charset="0"/>
                <a:cs typeface="Arial" charset="0"/>
                <a:hlinkClick r:id="rId3"/>
              </a:rPr>
              <a:t>Similar articles</a:t>
            </a:r>
            <a:endParaRPr lang="pt-BR" sz="1200" u="sng" smtClean="0">
              <a:latin typeface="Arial" charset="0"/>
              <a:cs typeface="Arial" charset="0"/>
            </a:endParaRPr>
          </a:p>
        </p:txBody>
      </p:sp>
      <p:sp>
        <p:nvSpPr>
          <p:cNvPr id="102403" name="Text Box 3"/>
          <p:cNvSpPr txBox="1">
            <a:spLocks noGrp="1"/>
          </p:cNvSpPr>
          <p:nvPr>
            <p:ph type="body" idx="1"/>
          </p:nvPr>
        </p:nvSpPr>
        <p:spPr>
          <a:xfrm>
            <a:off x="323850" y="1727200"/>
            <a:ext cx="8521700" cy="3416300"/>
          </a:xfrm>
        </p:spPr>
        <p:txBody>
          <a:bodyPr/>
          <a:lstStyle/>
          <a:p>
            <a:pPr>
              <a:lnSpc>
                <a:spcPct val="8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OBJETIVO</a:t>
            </a:r>
            <a:r>
              <a:rPr lang="pt-BR" sz="1200" smtClean="0">
                <a:latin typeface="Arial" charset="0"/>
                <a:cs typeface="Arial" charset="0"/>
              </a:rPr>
              <a:t>:</a:t>
            </a:r>
          </a:p>
          <a:p>
            <a:pPr>
              <a:lnSpc>
                <a:spcPct val="80000"/>
              </a:lnSpc>
              <a:buFont typeface="Arial" charset="0"/>
              <a:buNone/>
            </a:pPr>
            <a:r>
              <a:rPr lang="pt-BR" sz="1200" smtClean="0">
                <a:latin typeface="Arial" charset="0"/>
                <a:cs typeface="Arial" charset="0"/>
              </a:rPr>
              <a:t>O objetivo deste estudo foi avaliar a eficácia do paracetamol oral de resgate em melhorar os índices ecocardiográficos (ECHO) do volume do canal arterial persistente (PCA) patente e evitar a ligadura cirúrgica em recém-nascidos com idade gestacional (IG) extremamente baixa (&lt;28 semanas) com persistente PCA.</a:t>
            </a:r>
          </a:p>
          <a:p>
            <a:pPr>
              <a:lnSpc>
                <a:spcPct val="80000"/>
              </a:lnSpc>
            </a:pPr>
            <a:endParaRPr lang="pt-BR" sz="1200" smtClean="0">
              <a:latin typeface="Arial" charset="0"/>
              <a:cs typeface="Arial" charset="0"/>
            </a:endParaRPr>
          </a:p>
          <a:p>
            <a:pPr>
              <a:lnSpc>
                <a:spcPct val="8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DESIGN DE ESTUDO</a:t>
            </a:r>
            <a:r>
              <a:rPr lang="pt-BR" sz="1200" smtClean="0">
                <a:solidFill>
                  <a:srgbClr val="3333FF"/>
                </a:solidFill>
                <a:latin typeface="Arial" charset="0"/>
                <a:cs typeface="Arial" charset="0"/>
              </a:rPr>
              <a:t>:</a:t>
            </a:r>
          </a:p>
          <a:p>
            <a:pPr>
              <a:lnSpc>
                <a:spcPct val="80000"/>
              </a:lnSpc>
              <a:buFont typeface="Arial" charset="0"/>
              <a:buNone/>
            </a:pPr>
            <a:r>
              <a:rPr lang="pt-BR" sz="1200" smtClean="0">
                <a:latin typeface="Arial" charset="0"/>
                <a:cs typeface="Arial" charset="0"/>
              </a:rPr>
              <a:t>Estudo de coorte retrospectivo de RN,28 semanas com PCA moderada ou grave em risco para ligadura após uma troca de prática introduzindo paracetamol oral (60 mg kg / dia por 3 a 7 dias) para facilitar a constrição ductal após falha da indometacina.</a:t>
            </a:r>
          </a:p>
          <a:p>
            <a:pPr>
              <a:lnSpc>
                <a:spcPct val="80000"/>
              </a:lnSpc>
            </a:pPr>
            <a:endParaRPr lang="pt-BR" sz="1200" smtClean="0">
              <a:latin typeface="Arial" charset="0"/>
              <a:cs typeface="Arial" charset="0"/>
            </a:endParaRPr>
          </a:p>
          <a:p>
            <a:pPr>
              <a:lnSpc>
                <a:spcPct val="80000"/>
              </a:lnSpc>
              <a:buFont typeface="Arial" charset="0"/>
              <a:buNone/>
            </a:pPr>
            <a:r>
              <a:rPr lang="pt-BR" sz="1200" b="1" smtClean="0">
                <a:solidFill>
                  <a:srgbClr val="3333FF"/>
                </a:solidFill>
                <a:latin typeface="Arial" charset="0"/>
                <a:cs typeface="Arial" charset="0"/>
              </a:rPr>
              <a:t>         RESULTADOS:</a:t>
            </a:r>
          </a:p>
          <a:p>
            <a:pPr>
              <a:lnSpc>
                <a:spcPct val="80000"/>
              </a:lnSpc>
              <a:buFont typeface="Arial" charset="0"/>
              <a:buNone/>
            </a:pPr>
            <a:r>
              <a:rPr lang="pt-BR" sz="1200" smtClean="0">
                <a:latin typeface="Arial" charset="0"/>
                <a:cs typeface="Arial" charset="0"/>
              </a:rPr>
              <a:t>Vinte e seis lactentes (mediana de IG 24,4 semanas ao nascimento) com persistente PCA em consideração para a ligadura cirúrgica foram tratados com paracetamol oral em uma média aos 27 dias de vida. Os índices de ECHO do volume de shunt melhoraram em 12 (46%) lactentes (3 fechados e 9 reduzidos a leves), os quais evitaram a ligadura. Não houve melhora do ECHO em 14 (54%) lactentes, dos quais 8/14 foram submetidos à ligadura, e a ligadura foi deferida em 6/14 lactentes, principalmente devido à melhora na estabilidade respiratória. Menos RN   responsíveis versus mais RN não responsíveis  foram submetidos a ligadura (0% vs 57%, P &lt;0,01), embora não houvesse diferenças em outros resultados neonatais.</a:t>
            </a:r>
          </a:p>
          <a:p>
            <a:pPr>
              <a:lnSpc>
                <a:spcPct val="80000"/>
              </a:lnSpc>
            </a:pPr>
            <a:endParaRPr lang="pt-BR" sz="1200" smtClean="0">
              <a:latin typeface="Arial" charset="0"/>
              <a:cs typeface="Arial" charset="0"/>
            </a:endParaRPr>
          </a:p>
          <a:p>
            <a:pPr>
              <a:lnSpc>
                <a:spcPct val="80000"/>
              </a:lnSpc>
              <a:buFont typeface="Arial" charset="0"/>
              <a:buNone/>
            </a:pPr>
            <a:r>
              <a:rPr lang="pt-BR" sz="1200" b="1" smtClean="0">
                <a:solidFill>
                  <a:srgbClr val="3333FF"/>
                </a:solidFill>
                <a:latin typeface="Arial" charset="0"/>
                <a:cs typeface="Arial" charset="0"/>
              </a:rPr>
              <a:t>        </a:t>
            </a:r>
            <a:endParaRPr lang="pt-BR" sz="1200" smtClean="0">
              <a:latin typeface="Arial" charset="0"/>
              <a:cs typeface="Arial" charset="0"/>
            </a:endParaRPr>
          </a:p>
        </p:txBody>
      </p:sp>
      <p:sp>
        <p:nvSpPr>
          <p:cNvPr id="102404" name="Text Box 4"/>
          <p:cNvSpPr txBox="1">
            <a:spLocks noChangeArrowheads="1"/>
          </p:cNvSpPr>
          <p:nvPr/>
        </p:nvSpPr>
        <p:spPr bwMode="auto">
          <a:xfrm>
            <a:off x="323850" y="484188"/>
            <a:ext cx="8594725" cy="517525"/>
          </a:xfrm>
          <a:prstGeom prst="rect">
            <a:avLst/>
          </a:prstGeom>
          <a:noFill/>
          <a:ln w="9525">
            <a:noFill/>
            <a:miter lim="800000"/>
            <a:headEnd/>
            <a:tailEnd/>
          </a:ln>
          <a:effectLst/>
        </p:spPr>
        <p:txBody>
          <a:bodyPr wrap="none">
            <a:spAutoFit/>
          </a:bodyPr>
          <a:lstStyle/>
          <a:p>
            <a:pPr algn="ctr"/>
            <a:r>
              <a:rPr lang="pt-BR" b="1">
                <a:solidFill>
                  <a:schemeClr val="accent2"/>
                </a:solidFill>
              </a:rPr>
              <a:t>Paracetamol para evitar a ligadura cirúrgica nos neonatos de extremo baixo peso com canal arterial</a:t>
            </a:r>
          </a:p>
          <a:p>
            <a:pPr algn="ctr"/>
            <a:r>
              <a:rPr lang="pt-BR" b="1">
                <a:solidFill>
                  <a:schemeClr val="accent2"/>
                </a:solidFill>
              </a:rPr>
              <a:t>hemodinamicamente significativo</a:t>
            </a:r>
          </a:p>
        </p:txBody>
      </p:sp>
      <p:sp>
        <p:nvSpPr>
          <p:cNvPr id="102405" name="AutoShape 5"/>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Text Box 3"/>
          <p:cNvSpPr txBox="1">
            <a:spLocks noGrp="1"/>
          </p:cNvSpPr>
          <p:nvPr>
            <p:ph type="body" idx="1"/>
          </p:nvPr>
        </p:nvSpPr>
        <p:spPr>
          <a:xfrm>
            <a:off x="323850" y="339725"/>
            <a:ext cx="8521700" cy="4103688"/>
          </a:xfrm>
        </p:spPr>
        <p:txBody>
          <a:bodyPr/>
          <a:lstStyle/>
          <a:p>
            <a:pPr>
              <a:lnSpc>
                <a:spcPct val="90000"/>
              </a:lnSpc>
              <a:buFont typeface="Arial" charset="0"/>
              <a:buNone/>
            </a:pPr>
            <a:r>
              <a:rPr lang="pt-BR" sz="1200" smtClean="0">
                <a:latin typeface="Arial" charset="0"/>
                <a:cs typeface="Arial" charset="0"/>
              </a:rPr>
              <a:t>	</a:t>
            </a:r>
          </a:p>
          <a:p>
            <a:pPr>
              <a:lnSpc>
                <a:spcPct val="9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CONCLUSÃO</a:t>
            </a:r>
          </a:p>
          <a:p>
            <a:pPr>
              <a:lnSpc>
                <a:spcPct val="90000"/>
              </a:lnSpc>
              <a:buFont typeface="Arial" charset="0"/>
              <a:buNone/>
            </a:pPr>
            <a:r>
              <a:rPr lang="pt-BR" sz="1200" smtClean="0">
                <a:latin typeface="Arial" charset="0"/>
                <a:cs typeface="Arial" charset="0"/>
              </a:rPr>
              <a:t>       </a:t>
            </a:r>
          </a:p>
          <a:p>
            <a:pPr>
              <a:lnSpc>
                <a:spcPct val="90000"/>
              </a:lnSpc>
              <a:buFont typeface="Arial" charset="0"/>
              <a:buNone/>
            </a:pPr>
            <a:r>
              <a:rPr lang="pt-BR" sz="1200" smtClean="0">
                <a:latin typeface="Arial" charset="0"/>
                <a:cs typeface="Arial" charset="0"/>
              </a:rPr>
              <a:t>        -O uso de paracetamol oral de resgate para facilitar  fechamento do canal arterial em prematuros extremos com risco de ligadura cirúrgica é apoiado por três séries anteriores de RN &lt;28 semanas  compreendendo um total de 27 bebês, onde 44% (12/27) dos bebês alcançaram o fechamento do canal arterial.</a:t>
            </a:r>
          </a:p>
          <a:p>
            <a:pPr>
              <a:lnSpc>
                <a:spcPct val="90000"/>
              </a:lnSpc>
              <a:buFont typeface="Arial" charset="0"/>
              <a:buNone/>
            </a:pPr>
            <a:r>
              <a:rPr lang="pt-BR" sz="1200" smtClean="0">
                <a:latin typeface="Arial" charset="0"/>
                <a:cs typeface="Arial" charset="0"/>
              </a:rPr>
              <a:t>	-Apesar de outras pequenas séries relatarem maiores taxas de fechamento ductal com paracetamol oral, suas populações de estudo compreenderam prematuros mais maduros</a:t>
            </a:r>
          </a:p>
          <a:p>
            <a:pPr>
              <a:lnSpc>
                <a:spcPct val="90000"/>
              </a:lnSpc>
              <a:buFont typeface="Arial" charset="0"/>
              <a:buNone/>
            </a:pPr>
            <a:r>
              <a:rPr lang="pt-BR" sz="1200" smtClean="0">
                <a:latin typeface="Arial" charset="0"/>
                <a:cs typeface="Arial" charset="0"/>
              </a:rPr>
              <a:t>        lactentes (≥28 semanas) que raramente requerem ligadura. </a:t>
            </a:r>
          </a:p>
          <a:p>
            <a:pPr>
              <a:lnSpc>
                <a:spcPct val="90000"/>
              </a:lnSpc>
              <a:buFont typeface="Arial" charset="0"/>
              <a:buNone/>
            </a:pPr>
            <a:r>
              <a:rPr lang="pt-BR" sz="1200" smtClean="0">
                <a:latin typeface="Arial" charset="0"/>
                <a:cs typeface="Arial" charset="0"/>
              </a:rPr>
              <a:t>        -Uma recente série de casos de 36 prematuros extremos com canal arterial persistente relataram que 89% tiveram fechamento da PCA ou restrição significativa após curso de paracetamol intravenoso</a:t>
            </a:r>
          </a:p>
          <a:p>
            <a:pPr algn="ctr">
              <a:lnSpc>
                <a:spcPct val="90000"/>
              </a:lnSpc>
              <a:buFont typeface="Arial" charset="0"/>
              <a:buNone/>
            </a:pPr>
            <a:r>
              <a:rPr lang="pt-BR" sz="1200" smtClean="0">
                <a:latin typeface="Arial" charset="0"/>
                <a:cs typeface="Arial" charset="0"/>
              </a:rPr>
              <a:t>       </a:t>
            </a:r>
            <a:r>
              <a:rPr lang="pt-BR" sz="1800" b="1" smtClean="0">
                <a:solidFill>
                  <a:srgbClr val="3333FF"/>
                </a:solidFill>
                <a:latin typeface="Arial" charset="0"/>
                <a:cs typeface="Arial" charset="0"/>
              </a:rPr>
              <a:t>Em conclusão: A terapia de resgate tardia com paracetamol  oral para persistência do canal arterial  moderado ou grave foi associada a melhora nos índices ecocardiográficos do volume de shunt e</a:t>
            </a:r>
          </a:p>
          <a:p>
            <a:pPr algn="ctr">
              <a:lnSpc>
                <a:spcPct val="90000"/>
              </a:lnSpc>
              <a:buFont typeface="Arial" charset="0"/>
              <a:buNone/>
            </a:pPr>
            <a:r>
              <a:rPr lang="pt-BR" sz="1800" b="1" smtClean="0">
                <a:solidFill>
                  <a:srgbClr val="3333FF"/>
                </a:solidFill>
                <a:latin typeface="Arial" charset="0"/>
                <a:cs typeface="Arial" charset="0"/>
              </a:rPr>
              <a:t>       evitou a ligadura cirúrgica em quase metade dos lactentes. Estudos adicionais controlados  são necessários para avaliar o efeito do tratamento com paracetamol  nos desfechos neonatais e neurodesenvolvimento nessa população de alto risco.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txBox="1">
            <a:spLocks noGrp="1"/>
          </p:cNvSpPr>
          <p:nvPr>
            <p:ph type="body" idx="1"/>
          </p:nvPr>
        </p:nvSpPr>
        <p:spPr>
          <a:xfrm>
            <a:off x="323850" y="987425"/>
            <a:ext cx="8521700" cy="3416300"/>
          </a:xfrm>
        </p:spPr>
        <p:txBody>
          <a:bodyPr/>
          <a:lstStyle/>
          <a:p>
            <a:pPr algn="ctr">
              <a:lnSpc>
                <a:spcPct val="90000"/>
              </a:lnSpc>
              <a:buFont typeface="Arial" charset="0"/>
              <a:buNone/>
            </a:pPr>
            <a:r>
              <a:rPr lang="pt-BR" smtClean="0">
                <a:latin typeface="Arial" charset="0"/>
                <a:cs typeface="Arial" charset="0"/>
              </a:rPr>
              <a:t>Capítulo de autoria dos Drs.Paulo R. Margotto/ Viviana I. Sampietro Serafin,   da 4a Edição do livro Assistência ao Recém-Nascido de Risco, Hospital de Ensino  Materno Infantil de Brasília, SES/DF, 2018 (em preparação)</a:t>
            </a:r>
          </a:p>
          <a:p>
            <a:pPr>
              <a:lnSpc>
                <a:spcPct val="90000"/>
              </a:lnSpc>
              <a:buFont typeface="Arial" charset="0"/>
              <a:buNone/>
            </a:pPr>
            <a:r>
              <a:rPr lang="pt-BR" b="1" smtClean="0">
                <a:latin typeface="Arial" charset="0"/>
                <a:cs typeface="Arial" charset="0"/>
              </a:rPr>
              <a:t>                                                                    Tratamento cirúrgico</a:t>
            </a:r>
          </a:p>
          <a:p>
            <a:pPr>
              <a:lnSpc>
                <a:spcPct val="90000"/>
              </a:lnSpc>
              <a:buFont typeface="Arial" charset="0"/>
              <a:buNone/>
            </a:pPr>
            <a:r>
              <a:rPr lang="pt-BR" b="1" smtClean="0">
                <a:latin typeface="Arial" charset="0"/>
                <a:cs typeface="Arial" charset="0"/>
              </a:rPr>
              <a:t>	</a:t>
            </a:r>
          </a:p>
          <a:p>
            <a:pPr>
              <a:lnSpc>
                <a:spcPct val="90000"/>
              </a:lnSpc>
              <a:buFont typeface="Arial" charset="0"/>
              <a:buNone/>
            </a:pPr>
            <a:r>
              <a:rPr lang="pt-BR" b="1" smtClean="0">
                <a:latin typeface="Arial" charset="0"/>
                <a:cs typeface="Arial" charset="0"/>
              </a:rPr>
              <a:t>                                                                           Indicações</a:t>
            </a:r>
            <a:endParaRPr lang="pt-BR" smtClean="0">
              <a:latin typeface="Arial" charset="0"/>
              <a:cs typeface="Arial" charset="0"/>
            </a:endParaRPr>
          </a:p>
          <a:p>
            <a:pPr>
              <a:lnSpc>
                <a:spcPct val="90000"/>
              </a:lnSpc>
            </a:pPr>
            <a:r>
              <a:rPr lang="pt-BR" smtClean="0">
                <a:latin typeface="Arial" charset="0"/>
                <a:cs typeface="Arial" charset="0"/>
              </a:rPr>
              <a:t>         Na presença de deterioração respiratória ou sistêmica com</a:t>
            </a:r>
            <a:br>
              <a:rPr lang="pt-BR" smtClean="0">
                <a:latin typeface="Arial" charset="0"/>
                <a:cs typeface="Arial" charset="0"/>
              </a:rPr>
            </a:br>
            <a:r>
              <a:rPr lang="pt-BR" smtClean="0">
                <a:latin typeface="Arial" charset="0"/>
                <a:cs typeface="Arial" charset="0"/>
              </a:rPr>
              <a:t>sinais de repercussão hemodinâmica na ecocardiografia após o tratamento farmacológico ou conservador. A decisão pelo tratamento cirúrgico deve ser da Equipe Médica, no entanto o momento mais apropriado para este procedimento é objeto de muito debate e controvérsia. Raramente é indicado nos recém-nascidos pré-termo não ventilados. Evite sempre que possível.</a:t>
            </a:r>
          </a:p>
          <a:p>
            <a:pPr>
              <a:lnSpc>
                <a:spcPct val="90000"/>
              </a:lnSpc>
            </a:pPr>
            <a:r>
              <a:rPr lang="pt-BR" smtClean="0">
                <a:latin typeface="Arial" charset="0"/>
                <a:cs typeface="Arial" charset="0"/>
              </a:rPr>
              <a:t>      </a:t>
            </a:r>
            <a:r>
              <a:rPr lang="pt-BR" b="1" smtClean="0">
                <a:latin typeface="Arial" charset="0"/>
                <a:cs typeface="Arial" charset="0"/>
              </a:rPr>
              <a:t>Sinais respiratórios</a:t>
            </a:r>
            <a:r>
              <a:rPr lang="pt-BR" smtClean="0">
                <a:latin typeface="Arial" charset="0"/>
                <a:cs typeface="Arial" charset="0"/>
              </a:rPr>
              <a:t>: aumento de parâmetros ventilatórios: MAP &gt;8 ou FiO2&gt; 40% para manter Saturação O2 entre 90-95% e PaCO2 &lt;60 mmHg ou necessidade de uso de diurético</a:t>
            </a:r>
          </a:p>
          <a:p>
            <a:pPr>
              <a:lnSpc>
                <a:spcPct val="90000"/>
              </a:lnSpc>
            </a:pPr>
            <a:r>
              <a:rPr lang="pt-BR" smtClean="0">
                <a:latin typeface="Arial" charset="0"/>
                <a:cs typeface="Arial" charset="0"/>
              </a:rPr>
              <a:t>      </a:t>
            </a:r>
            <a:r>
              <a:rPr lang="pt-BR" b="1" smtClean="0">
                <a:latin typeface="Arial" charset="0"/>
                <a:cs typeface="Arial" charset="0"/>
              </a:rPr>
              <a:t>Sinais sistêmicos</a:t>
            </a:r>
            <a:r>
              <a:rPr lang="pt-BR" smtClean="0">
                <a:latin typeface="Arial" charset="0"/>
                <a:cs typeface="Arial" charset="0"/>
              </a:rPr>
              <a:t>: diminuição do débito urinário, elevação dos níveis de creatinina,</a:t>
            </a:r>
          </a:p>
          <a:p>
            <a:pPr>
              <a:lnSpc>
                <a:spcPct val="90000"/>
              </a:lnSpc>
            </a:pPr>
            <a:r>
              <a:rPr lang="pt-BR" smtClean="0">
                <a:latin typeface="Arial" charset="0"/>
                <a:cs typeface="Arial" charset="0"/>
              </a:rPr>
              <a:t>insucesso na progressão da dieta enteral, ganho de peso inadequado, Doppler da artéria cerebral alterado ou necessidade de uso de drogas vasoativas ou de diurético.</a:t>
            </a:r>
          </a:p>
          <a:p>
            <a:pPr algn="ctr">
              <a:lnSpc>
                <a:spcPct val="90000"/>
              </a:lnSpc>
              <a:buFont typeface="Arial" charset="0"/>
              <a:buNone/>
            </a:pPr>
            <a:endParaRPr lang="pt-BR" smtClean="0">
              <a:latin typeface="Arial" charset="0"/>
              <a:cs typeface="Arial" charset="0"/>
            </a:endParaRPr>
          </a:p>
        </p:txBody>
      </p:sp>
      <p:sp>
        <p:nvSpPr>
          <p:cNvPr id="47108" name="Rectangle 4"/>
          <p:cNvSpPr>
            <a:spLocks noChangeArrowheads="1"/>
          </p:cNvSpPr>
          <p:nvPr/>
        </p:nvSpPr>
        <p:spPr bwMode="auto">
          <a:xfrm>
            <a:off x="1692275" y="123825"/>
            <a:ext cx="5467350" cy="952500"/>
          </a:xfrm>
          <a:prstGeom prst="rect">
            <a:avLst/>
          </a:prstGeom>
          <a:solidFill>
            <a:srgbClr val="FFFFFF"/>
          </a:solidFill>
          <a:ln w="9525">
            <a:noFill/>
            <a:miter lim="800000"/>
            <a:headEnd/>
            <a:tailEnd/>
          </a:ln>
          <a:effectLst/>
        </p:spPr>
        <p:txBody>
          <a:bodyPr wrap="none" lIns="0" tIns="95220" rIns="0" bIns="19044" anchor="ctr">
            <a:spAutoFit/>
          </a:bodyPr>
          <a:lstStyle/>
          <a:p>
            <a:pPr eaLnBrk="0" hangingPunct="0"/>
            <a:r>
              <a:rPr lang="pt-BR" sz="2700" b="1">
                <a:solidFill>
                  <a:srgbClr val="3333FF"/>
                </a:solidFill>
                <a:latin typeface="Lato" pitchFamily="34" charset="0"/>
              </a:rPr>
              <a:t>Persistência do Canal Arterial-2018</a:t>
            </a:r>
          </a:p>
          <a:p>
            <a:pPr eaLnBrk="0" hangingPunct="0"/>
            <a:r>
              <a:rPr lang="pt-BR" sz="1300">
                <a:solidFill>
                  <a:srgbClr val="2A6490"/>
                </a:solidFill>
                <a:latin typeface="Source Sans Pro"/>
                <a:hlinkClick r:id="rId2" tooltip="NOVO-Persist_Canal_Arterial"/>
              </a:rPr>
              <a:t>  </a:t>
            </a:r>
            <a:r>
              <a:rPr lang="pt-BR" sz="2800">
                <a:solidFill>
                  <a:srgbClr val="2A6490"/>
                </a:solidFill>
                <a:latin typeface="Arial"/>
              </a:rPr>
              <a:t> </a:t>
            </a:r>
            <a:r>
              <a:rPr lang="pt-BR" sz="1300">
                <a:solidFill>
                  <a:srgbClr val="2A6490"/>
                </a:solidFill>
                <a:latin typeface="Arial"/>
              </a:rPr>
              <a:t>        </a:t>
            </a:r>
            <a:endParaRPr lang="pt-BR" sz="1300">
              <a:solidFill>
                <a:srgbClr val="2A6490"/>
              </a:solidFill>
              <a:latin typeface="Source Sans Pro"/>
            </a:endParaRPr>
          </a:p>
        </p:txBody>
      </p:sp>
      <p:pic>
        <p:nvPicPr>
          <p:cNvPr id="47109" name="Picture 5" descr="doc">
            <a:hlinkClick r:id="rId2" tooltip="NOVO-Persist_Canal_Arterial"/>
          </p:cNvPr>
          <p:cNvPicPr>
            <a:picLocks noChangeAspect="1" noChangeArrowheads="1"/>
          </p:cNvPicPr>
          <p:nvPr/>
        </p:nvPicPr>
        <p:blipFill>
          <a:blip r:embed="rId3"/>
          <a:srcRect/>
          <a:stretch>
            <a:fillRect/>
          </a:stretch>
        </p:blipFill>
        <p:spPr bwMode="auto">
          <a:xfrm>
            <a:off x="1692275" y="555625"/>
            <a:ext cx="457200" cy="457200"/>
          </a:xfrm>
          <a:prstGeom prst="rect">
            <a:avLst/>
          </a:prstGeom>
          <a:noFill/>
        </p:spPr>
      </p:pic>
      <p:sp>
        <p:nvSpPr>
          <p:cNvPr id="47112" name="AutoShape 8"/>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p:cNvSpPr txBox="1">
            <a:spLocks noGrp="1"/>
          </p:cNvSpPr>
          <p:nvPr>
            <p:ph type="title"/>
          </p:nvPr>
        </p:nvSpPr>
        <p:spPr/>
        <p:txBody>
          <a:bodyPr/>
          <a:lstStyle/>
          <a:p>
            <a:r>
              <a:rPr lang="pt-BR" sz="1200" b="1" smtClean="0">
                <a:latin typeface="Arial" charset="0"/>
                <a:cs typeface="Arial" charset="0"/>
              </a:rPr>
              <a:t>                                                 </a:t>
            </a:r>
            <a:r>
              <a:rPr lang="pt-BR" sz="1600" b="1" smtClean="0">
                <a:solidFill>
                  <a:srgbClr val="FF0000"/>
                </a:solidFill>
                <a:latin typeface="Arial" charset="0"/>
                <a:cs typeface="Arial" charset="0"/>
              </a:rPr>
              <a:t>Síndrome cardíaca pós-ligadura</a:t>
            </a:r>
            <a:br>
              <a:rPr lang="pt-BR" sz="1600" b="1" smtClean="0">
                <a:solidFill>
                  <a:srgbClr val="FF0000"/>
                </a:solidFill>
                <a:latin typeface="Arial" charset="0"/>
                <a:cs typeface="Arial" charset="0"/>
              </a:rPr>
            </a:br>
            <a:r>
              <a:rPr lang="pt-BR" sz="1600" b="1" smtClean="0">
                <a:solidFill>
                  <a:srgbClr val="FF0000"/>
                </a:solidFill>
                <a:latin typeface="Arial" charset="0"/>
                <a:cs typeface="Arial" charset="0"/>
              </a:rPr>
              <a:t>                                  </a:t>
            </a:r>
            <a:r>
              <a:rPr lang="pt-BR" sz="1200" smtClean="0">
                <a:latin typeface="Arial" charset="0"/>
                <a:cs typeface="Arial" charset="0"/>
              </a:rPr>
              <a:t>(</a:t>
            </a:r>
            <a:r>
              <a:rPr lang="pt-BR" sz="1200" i="1" smtClean="0">
                <a:latin typeface="Arial" charset="0"/>
                <a:cs typeface="Arial" charset="0"/>
              </a:rPr>
              <a:t>ocorre em mais de 50% e com mortalidade e 33%</a:t>
            </a:r>
            <a:r>
              <a:rPr lang="pt-BR" sz="1200" smtClean="0">
                <a:latin typeface="Arial" charset="0"/>
                <a:cs typeface="Arial" charset="0"/>
              </a:rPr>
              <a:t>)</a:t>
            </a:r>
            <a:br>
              <a:rPr lang="pt-BR" sz="1200" smtClean="0">
                <a:latin typeface="Arial" charset="0"/>
                <a:cs typeface="Arial" charset="0"/>
              </a:rPr>
            </a:br>
            <a:endParaRPr lang="pt-BR" sz="1200" smtClean="0">
              <a:latin typeface="Arial" charset="0"/>
              <a:cs typeface="Arial" charset="0"/>
            </a:endParaRPr>
          </a:p>
        </p:txBody>
      </p:sp>
      <p:sp>
        <p:nvSpPr>
          <p:cNvPr id="96259" name="Text Box 3"/>
          <p:cNvSpPr txBox="1">
            <a:spLocks noGrp="1"/>
          </p:cNvSpPr>
          <p:nvPr>
            <p:ph type="body" idx="1"/>
          </p:nvPr>
        </p:nvSpPr>
        <p:spPr/>
        <p:txBody>
          <a:bodyPr/>
          <a:lstStyle/>
          <a:p>
            <a:pPr>
              <a:lnSpc>
                <a:spcPct val="90000"/>
              </a:lnSpc>
              <a:buFont typeface="Arial" charset="0"/>
              <a:buNone/>
            </a:pPr>
            <a:endParaRPr lang="pt-BR" smtClean="0">
              <a:latin typeface="Arial" charset="0"/>
              <a:cs typeface="Arial" charset="0"/>
            </a:endParaRPr>
          </a:p>
          <a:p>
            <a:pPr>
              <a:lnSpc>
                <a:spcPct val="90000"/>
              </a:lnSpc>
              <a:buFont typeface="Arial" charset="0"/>
              <a:buNone/>
            </a:pPr>
            <a:r>
              <a:rPr lang="pt-BR" smtClean="0">
                <a:latin typeface="Arial" charset="0"/>
                <a:cs typeface="Arial" charset="0"/>
              </a:rPr>
              <a:t>         	Torna-se de grande importância a compreensão fisiológica da adaptação cardiovascular e pulmonar após a ligação do canal arterial nos pré-termos (principalmente nos RN &lt;26 semanas de idade gestacional e peso ao nascer &lt;1000g) para que possamos ter uma adequada abordagem às consequências desta adaptação.</a:t>
            </a:r>
          </a:p>
          <a:p>
            <a:pPr>
              <a:lnSpc>
                <a:spcPct val="90000"/>
              </a:lnSpc>
              <a:buFont typeface="Arial" charset="0"/>
              <a:buNone/>
            </a:pPr>
            <a:r>
              <a:rPr lang="pt-BR" smtClean="0">
                <a:latin typeface="Arial" charset="0"/>
                <a:cs typeface="Arial" charset="0"/>
              </a:rPr>
              <a:t>		No canal arterial hemodinamicamente significativo (CAHS) o ventrículo esquerdo (VE) está adaptado a uma pós-carga diminuída  e à pré-carga elevada (devido ao shunt do canal), com aumento do  volume diastólico final e fração de encurtamento. Com a ligação do canal, ocorre mudança da pré-carga e pós-carga do VE, ocasionando um estresse miocárdico e disfunção sistólica e diastólica. Há uma súbita queda do débito do VE (&lt;170ml/kg/minuto) </a:t>
            </a:r>
          </a:p>
          <a:p>
            <a:pPr>
              <a:lnSpc>
                <a:spcPct val="90000"/>
              </a:lnSpc>
              <a:buFont typeface="Arial" charset="0"/>
              <a:buNone/>
            </a:pPr>
            <a:r>
              <a:rPr lang="pt-BR" smtClean="0">
                <a:latin typeface="Arial" charset="0"/>
                <a:cs typeface="Arial" charset="0"/>
              </a:rPr>
              <a:t>		Os efeitos clínicos deste baixo débito cardíaco se manifestam entre 6-12 horas após a ligação:</a:t>
            </a:r>
          </a:p>
          <a:p>
            <a:pPr>
              <a:lnSpc>
                <a:spcPct val="90000"/>
              </a:lnSpc>
              <a:buFont typeface="Arial" charset="0"/>
              <a:buNone/>
            </a:pPr>
            <a:r>
              <a:rPr lang="pt-BR" smtClean="0">
                <a:latin typeface="Arial" charset="0"/>
                <a:cs typeface="Arial" charset="0"/>
              </a:rPr>
              <a:t>                           -</a:t>
            </a:r>
            <a:r>
              <a:rPr lang="pt-BR" smtClean="0">
                <a:solidFill>
                  <a:srgbClr val="FF0000"/>
                </a:solidFill>
                <a:latin typeface="Arial" charset="0"/>
                <a:cs typeface="Arial" charset="0"/>
              </a:rPr>
              <a:t>hipotensão arterial sistêmica</a:t>
            </a:r>
          </a:p>
          <a:p>
            <a:pPr>
              <a:lnSpc>
                <a:spcPct val="90000"/>
              </a:lnSpc>
              <a:buFont typeface="Arial" charset="0"/>
              <a:buNone/>
            </a:pPr>
            <a:r>
              <a:rPr lang="pt-BR" smtClean="0">
                <a:solidFill>
                  <a:srgbClr val="FF0000"/>
                </a:solidFill>
                <a:latin typeface="Arial" charset="0"/>
                <a:cs typeface="Arial" charset="0"/>
              </a:rPr>
              <a:t>                           -labilidade de oxigenação</a:t>
            </a:r>
          </a:p>
          <a:p>
            <a:pPr>
              <a:lnSpc>
                <a:spcPct val="90000"/>
              </a:lnSpc>
              <a:buFont typeface="Arial" charset="0"/>
              <a:buNone/>
            </a:pPr>
            <a:r>
              <a:rPr lang="pt-BR" smtClean="0">
                <a:solidFill>
                  <a:srgbClr val="FF0000"/>
                </a:solidFill>
                <a:latin typeface="Arial" charset="0"/>
                <a:cs typeface="Arial" charset="0"/>
              </a:rPr>
              <a:t>                           -introdução ou necessidade de aumento da dose de drogas vasoativas</a:t>
            </a:r>
          </a:p>
          <a:p>
            <a:pPr>
              <a:lnSpc>
                <a:spcPct val="90000"/>
              </a:lnSpc>
              <a:buFont typeface="Arial" charset="0"/>
              <a:buNone/>
            </a:pPr>
            <a:r>
              <a:rPr lang="pt-BR" smtClean="0">
                <a:solidFill>
                  <a:srgbClr val="FF0000"/>
                </a:solidFill>
                <a:latin typeface="Arial" charset="0"/>
                <a:cs typeface="Arial" charset="0"/>
              </a:rPr>
              <a:t>                           -aumento de parâmetros ou mudança de modo ventilatório</a:t>
            </a:r>
          </a:p>
        </p:txBody>
      </p:sp>
      <p:sp>
        <p:nvSpPr>
          <p:cNvPr id="96260" name="AutoShape 4"/>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2"/>
          <p:cNvSpPr txBox="1">
            <a:spLocks noGrp="1"/>
          </p:cNvSpPr>
          <p:nvPr>
            <p:ph type="title"/>
          </p:nvPr>
        </p:nvSpPr>
        <p:spPr/>
        <p:txBody>
          <a:bodyPr/>
          <a:lstStyle/>
          <a:p>
            <a:pPr algn="ctr"/>
            <a:r>
              <a:rPr lang="pt-BR" sz="1800" b="1" smtClean="0">
                <a:solidFill>
                  <a:srgbClr val="3333FF"/>
                </a:solidFill>
                <a:latin typeface="Arial" charset="0"/>
                <a:cs typeface="Arial" charset="0"/>
              </a:rPr>
              <a:t>Abordagem</a:t>
            </a:r>
          </a:p>
        </p:txBody>
      </p:sp>
      <p:sp>
        <p:nvSpPr>
          <p:cNvPr id="97283" name="Text Box 3"/>
          <p:cNvSpPr txBox="1">
            <a:spLocks noGrp="1"/>
          </p:cNvSpPr>
          <p:nvPr>
            <p:ph type="body" idx="1"/>
          </p:nvPr>
        </p:nvSpPr>
        <p:spPr>
          <a:xfrm>
            <a:off x="311150" y="915988"/>
            <a:ext cx="8521700" cy="3652837"/>
          </a:xfrm>
        </p:spPr>
        <p:txBody>
          <a:bodyPr/>
          <a:lstStyle/>
          <a:p>
            <a:pPr>
              <a:lnSpc>
                <a:spcPct val="80000"/>
              </a:lnSpc>
              <a:buFont typeface="Arial" charset="0"/>
              <a:buNone/>
            </a:pPr>
            <a:endParaRPr lang="pt-BR" sz="1200" smtClean="0">
              <a:latin typeface="Arial" charset="0"/>
              <a:cs typeface="Arial" charset="0"/>
            </a:endParaRPr>
          </a:p>
          <a:p>
            <a:pPr>
              <a:lnSpc>
                <a:spcPct val="80000"/>
              </a:lnSpc>
              <a:buFont typeface="Arial" charset="0"/>
              <a:buNone/>
            </a:pPr>
            <a:r>
              <a:rPr lang="pt-BR" sz="1200" smtClean="0">
                <a:latin typeface="Arial" charset="0"/>
                <a:cs typeface="Arial" charset="0"/>
              </a:rPr>
              <a:t>		Na abordagem destes pacientes deve ser levado em consideração as consequências fisiológicas da pós-carga e o deficiente desempenho do VE, bem como consequências patológicas do procedimento, como pneumotórax, hiperinsuflação pulmonar e possível supressão da supra-renal.</a:t>
            </a:r>
          </a:p>
          <a:p>
            <a:pPr>
              <a:lnSpc>
                <a:spcPct val="80000"/>
              </a:lnSpc>
              <a:buFont typeface="Arial" charset="0"/>
              <a:buNone/>
            </a:pPr>
            <a:r>
              <a:rPr lang="pt-BR" sz="1200" smtClean="0">
                <a:latin typeface="Arial" charset="0"/>
                <a:cs typeface="Arial" charset="0"/>
              </a:rPr>
              <a:t>		O ecocardiograma deve avaliar a função miocárdica pós-operatória, orientando o tratamento. Débito cardíaco esquerdo (DCE) &lt;200ml/kg/minuto é considerado de alto risco para o desenvolvimento da Síndrome cardíaca pós-ligação.</a:t>
            </a:r>
          </a:p>
          <a:p>
            <a:pPr>
              <a:lnSpc>
                <a:spcPct val="8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Vasopressores, tais como a dopamina e a epinefrina, devem ser evitados face ao aumento da pós-carga, com preferencial consideração a agentes que reduzem a pós-carga (por exemplo, milrinona, dobutamina</a:t>
            </a:r>
            <a:r>
              <a:rPr lang="pt-BR" sz="1200" smtClean="0">
                <a:latin typeface="Arial" charset="0"/>
                <a:cs typeface="Arial" charset="0"/>
              </a:rPr>
              <a:t>) </a:t>
            </a:r>
            <a:r>
              <a:rPr lang="pt-BR" sz="1200" b="1" smtClean="0">
                <a:solidFill>
                  <a:srgbClr val="3333FF"/>
                </a:solidFill>
                <a:latin typeface="Arial" charset="0"/>
                <a:cs typeface="Arial" charset="0"/>
              </a:rPr>
              <a:t>e melhoram a contratilidade</a:t>
            </a:r>
            <a:r>
              <a:rPr lang="pt-BR" sz="1200" smtClean="0">
                <a:latin typeface="Arial" charset="0"/>
                <a:cs typeface="Arial" charset="0"/>
              </a:rPr>
              <a:t>. A administração de volume deve ser considerada, face à redução da pré-carga ( veia cava inferior (VCI) colabada: expansão com 10ml/kg em 30 minutos)</a:t>
            </a:r>
          </a:p>
          <a:p>
            <a:pPr>
              <a:lnSpc>
                <a:spcPct val="80000"/>
              </a:lnSpc>
              <a:buFont typeface="Arial" charset="0"/>
              <a:buNone/>
            </a:pPr>
            <a:endParaRPr lang="pt-BR" sz="1200" smtClean="0">
              <a:latin typeface="Arial" charset="0"/>
              <a:cs typeface="Arial" charset="0"/>
            </a:endParaRPr>
          </a:p>
          <a:p>
            <a:pPr>
              <a:lnSpc>
                <a:spcPct val="8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AVALIAR DÉBITO CARDÍACOESQUERDO</a:t>
            </a:r>
            <a:r>
              <a:rPr lang="pt-BR" sz="1200" smtClean="0">
                <a:latin typeface="Arial" charset="0"/>
                <a:cs typeface="Arial" charset="0"/>
              </a:rPr>
              <a:t>: &gt;200ml/kg/min e fração de encurtamento &gt;30%:observação cardiorrespiratória. 	Havendo deterioração clínica, repetir o ecocardiograma e, se DCE &lt;200ml/kg/min e/ou fração de encurtamento&lt;28%</a:t>
            </a:r>
          </a:p>
          <a:p>
            <a:pPr>
              <a:lnSpc>
                <a:spcPct val="80000"/>
              </a:lnSpc>
              <a:buFont typeface="Arial" charset="0"/>
              <a:buNone/>
            </a:pPr>
            <a:r>
              <a:rPr lang="pt-BR" sz="1200" smtClean="0">
                <a:latin typeface="Arial" charset="0"/>
                <a:cs typeface="Arial" charset="0"/>
              </a:rPr>
              <a:t>        </a:t>
            </a:r>
            <a:r>
              <a:rPr lang="pt-BR" sz="1200" b="1" smtClean="0">
                <a:solidFill>
                  <a:srgbClr val="3333FF"/>
                </a:solidFill>
                <a:latin typeface="Arial" charset="0"/>
                <a:cs typeface="Arial" charset="0"/>
              </a:rPr>
              <a:t>AVALIAR A PRESSÃO ARTERIAL MÉDIA (PAM</a:t>
            </a:r>
            <a:r>
              <a:rPr lang="pt-BR" sz="1200" smtClean="0">
                <a:latin typeface="Arial" charset="0"/>
                <a:cs typeface="Arial" charset="0"/>
              </a:rPr>
              <a:t>)</a:t>
            </a:r>
          </a:p>
          <a:p>
            <a:pPr>
              <a:lnSpc>
                <a:spcPct val="80000"/>
              </a:lnSpc>
              <a:buFont typeface="Arial" charset="0"/>
              <a:buNone/>
            </a:pPr>
            <a:r>
              <a:rPr lang="pt-BR" sz="1200" smtClean="0">
                <a:latin typeface="Arial" charset="0"/>
                <a:cs typeface="Arial" charset="0"/>
              </a:rPr>
              <a:t>          -se PAM&gt;30mmHg: milrinona:0,33µg/kg/min      </a:t>
            </a:r>
          </a:p>
          <a:p>
            <a:pPr>
              <a:lnSpc>
                <a:spcPct val="80000"/>
              </a:lnSpc>
              <a:buFont typeface="Arial" charset="0"/>
              <a:buNone/>
            </a:pPr>
            <a:r>
              <a:rPr lang="pt-BR" sz="1200" smtClean="0">
                <a:latin typeface="Arial" charset="0"/>
                <a:cs typeface="Arial" charset="0"/>
              </a:rPr>
              <a:t>          -se PAM&lt;30mmHg e VCI ingurgitada: dobutamina com aumento da dose até melhora da PAM.  Com PAM &gt;30mmHg, introduzir milrinona. Se necessário:</a:t>
            </a:r>
          </a:p>
          <a:p>
            <a:pPr>
              <a:lnSpc>
                <a:spcPct val="80000"/>
              </a:lnSpc>
              <a:buFont typeface="Arial" charset="0"/>
              <a:buNone/>
            </a:pPr>
            <a:r>
              <a:rPr lang="pt-BR" sz="1200" smtClean="0">
                <a:latin typeface="Arial" charset="0"/>
                <a:cs typeface="Arial" charset="0"/>
              </a:rPr>
              <a:t>                 -hidrocortisona (se dose de dobutamina &gt;15µg/kg/min): ataque com 1mg/kg e manutenção de 0,5mg/kg/dose cada 12 horas por 48 horas.</a:t>
            </a:r>
          </a:p>
          <a:p>
            <a:pPr>
              <a:lnSpc>
                <a:spcPct val="80000"/>
              </a:lnSpc>
              <a:buFont typeface="Arial" charset="0"/>
              <a:buNone/>
            </a:pPr>
            <a:r>
              <a:rPr lang="pt-BR" sz="1200" smtClean="0">
                <a:latin typeface="Arial" charset="0"/>
                <a:cs typeface="Arial" charset="0"/>
              </a:rPr>
              <a:t>                -adrenalina na dose de 0,1µg/kg/min, ajustando dose até PAM &gt;30mmHg, para a introdução da milrinona.</a:t>
            </a:r>
          </a:p>
        </p:txBody>
      </p:sp>
      <p:sp>
        <p:nvSpPr>
          <p:cNvPr id="97284" name="AutoShape 4"/>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 Box 2"/>
          <p:cNvSpPr txBox="1">
            <a:spLocks noGrp="1"/>
          </p:cNvSpPr>
          <p:nvPr>
            <p:ph type="title"/>
          </p:nvPr>
        </p:nvSpPr>
        <p:spPr/>
        <p:txBody>
          <a:bodyPr/>
          <a:lstStyle/>
          <a:p>
            <a:r>
              <a:rPr lang="pt-BR" b="1" smtClean="0">
                <a:latin typeface="Arial" charset="0"/>
                <a:cs typeface="Arial" charset="0"/>
              </a:rPr>
              <a:t>                                                                    </a:t>
            </a:r>
            <a:r>
              <a:rPr lang="pt-BR" b="1" smtClean="0">
                <a:solidFill>
                  <a:srgbClr val="3333FF"/>
                </a:solidFill>
                <a:latin typeface="Arial" charset="0"/>
                <a:cs typeface="Arial" charset="0"/>
              </a:rPr>
              <a:t>RESUMO</a:t>
            </a:r>
          </a:p>
        </p:txBody>
      </p:sp>
      <p:sp>
        <p:nvSpPr>
          <p:cNvPr id="98307" name="Text Box 3"/>
          <p:cNvSpPr txBox="1">
            <a:spLocks noGrp="1"/>
          </p:cNvSpPr>
          <p:nvPr>
            <p:ph type="body" idx="1"/>
          </p:nvPr>
        </p:nvSpPr>
        <p:spPr>
          <a:xfrm>
            <a:off x="107950" y="1131888"/>
            <a:ext cx="8521700" cy="3416300"/>
          </a:xfrm>
        </p:spPr>
        <p:txBody>
          <a:bodyPr/>
          <a:lstStyle/>
          <a:p>
            <a:pPr>
              <a:lnSpc>
                <a:spcPct val="90000"/>
              </a:lnSpc>
            </a:pPr>
            <a:r>
              <a:rPr lang="pt-BR" smtClean="0">
                <a:latin typeface="Arial" charset="0"/>
                <a:cs typeface="Arial" charset="0"/>
              </a:rPr>
              <a:t>Em resumo, as morbidades associadas ao canal arterial, como hemorragia pulmonar, hipotensão arterial refratária, hemorragia intraventricular, displasia broncopulmonar, enterocolite necrosante levar-nos-iam a conduta simplicista de fechar todos os canais. No entanto, as evidências mostram que os resultados desta conduta podem ser piores com o tratamento agressivo, principalmente com o tratamento cirúrgico precoce, levando ao aumento de enterocolite necrosante, displasia broncopulmonar, além de outras complicações relacionadas ao neurodesenvolvimento. A identificação precoce de canais arteriais hemodinamicamente significativos em recém-nascidos pré-termos extremos (RN&lt;28 semanas), associados a achados clínicos relevantes, possibilita selecionar os recém-nascidos com maior possibilidade de tratamento e com menor risco de morbidades, principalmente, com menores taxas de hemorragia pulmonar e possivelmente, menor incidência de displasia broncopulmonar. No tratamento farmacológico, surge nova opção quando não é possível o uso de antiinflamatórios não-esteroidais (indometacina, ibuprofeno), como o paracetamol, que atua inibindo o sítio da peroxidase do complexo prostaglandina H2 sintetase, sem os efeitos adversos daqueles. No pós-operatório da ligação cirúrgica do canal arterial, o neonatologista deve estar atento às complicações hemodinâmicas associadas a síndrome cardíaca pós-ligação, conhecendo a fisiopatologia para a melhor opção terapêutica.</a:t>
            </a:r>
          </a:p>
        </p:txBody>
      </p:sp>
      <p:sp>
        <p:nvSpPr>
          <p:cNvPr id="98308" name="AutoShape 4"/>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p:cNvSpPr txBox="1">
            <a:spLocks noGrp="1"/>
          </p:cNvSpPr>
          <p:nvPr>
            <p:ph type="title"/>
          </p:nvPr>
        </p:nvSpPr>
        <p:spPr/>
        <p:txBody>
          <a:bodyPr/>
          <a:lstStyle/>
          <a:p>
            <a:r>
              <a:rPr lang="pt-BR" smtClean="0">
                <a:latin typeface="Arial" charset="0"/>
                <a:cs typeface="Arial" charset="0"/>
              </a:rPr>
              <a:t>                                                              </a:t>
            </a:r>
            <a:r>
              <a:rPr lang="pt-BR" b="1" smtClean="0">
                <a:solidFill>
                  <a:srgbClr val="3333FF"/>
                </a:solidFill>
                <a:latin typeface="Arial" charset="0"/>
                <a:cs typeface="Arial" charset="0"/>
              </a:rPr>
              <a:t>ABSTRACT</a:t>
            </a:r>
          </a:p>
        </p:txBody>
      </p:sp>
      <p:sp>
        <p:nvSpPr>
          <p:cNvPr id="99331" name="Text Box 3"/>
          <p:cNvSpPr txBox="1">
            <a:spLocks noGrp="1"/>
          </p:cNvSpPr>
          <p:nvPr>
            <p:ph type="body" idx="1"/>
          </p:nvPr>
        </p:nvSpPr>
        <p:spPr/>
        <p:txBody>
          <a:bodyPr/>
          <a:lstStyle/>
          <a:p>
            <a:r>
              <a:rPr lang="en-US" smtClean="0">
                <a:latin typeface="Arial" charset="0"/>
                <a:cs typeface="Arial" charset="0"/>
              </a:rPr>
              <a:t>The morbidities associated to a patent ductus arteriosus (PDA), such as pulmonary hemorrhage, arterial hypotension that is resistent to treatment, bronchopulmonary dysplasia and necrotising enterocolitis, would lead us to the conduct of simply closing the patent canal. However, evidence shows that the results from such agressive treatment, especially early surgical treatment, could lead to an increased rate of necrotizing enterocolitis and bronchopulmonary dysplasia, as well as cause complications related to neural development. The early identification of hemodynamically active ductus arteriosus in extremely early premature infants (less than 28 weeks of gestation), associated to relevant clinical data, allows screening of newborns that have higher possibility of undergoing treatment and lower morbidity rate, consequently having lower rates of pulmonar hemorrhage and bronchopulmonary dysplasia. When the use of non-steroidal anti-inflamatory drugs (NSAIDs) is not possible, a new treatment option arises. Paracetamol, for instance, acts inhibiting the peroxidase site of the H2 synthethase prostaglandin, without the effects of NSAIDs. During the post-operatory period of the patent ductus arteriosus closure, the neonatologist must remain attentive to the hemodynamic complications that are associated with a post-ligation cardiac syndrome. This professional must know the pathofisiology of the disease in order to better treat the PDA patient. </a:t>
            </a:r>
            <a:endParaRPr lang="pt-BR" smtClean="0">
              <a:latin typeface="Arial" charset="0"/>
              <a:cs typeface="Arial" charset="0"/>
            </a:endParaRPr>
          </a:p>
        </p:txBody>
      </p:sp>
      <p:sp>
        <p:nvSpPr>
          <p:cNvPr id="99332" name="AutoShape 4"/>
          <p:cNvSpPr>
            <a:spLocks noChangeArrowheads="1"/>
          </p:cNvSpPr>
          <p:nvPr/>
        </p:nvSpPr>
        <p:spPr bwMode="auto">
          <a:xfrm>
            <a:off x="8316913" y="4659313"/>
            <a:ext cx="471487" cy="268287"/>
          </a:xfrm>
          <a:prstGeom prst="rightArrow">
            <a:avLst>
              <a:gd name="adj1" fmla="val 50000"/>
              <a:gd name="adj2" fmla="val 43935"/>
            </a:avLst>
          </a:prstGeom>
          <a:solidFill>
            <a:srgbClr val="3333FF"/>
          </a:solidFill>
          <a:ln w="57150">
            <a:solidFill>
              <a:schemeClr val="tx1"/>
            </a:solidFill>
            <a:miter lim="800000"/>
            <a:headEnd/>
            <a:tailEnd/>
          </a:ln>
          <a:effectLst/>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5" name="Text Box 3"/>
          <p:cNvSpPr txBox="1">
            <a:spLocks noGrp="1"/>
          </p:cNvSpPr>
          <p:nvPr>
            <p:ph type="body" idx="1"/>
          </p:nvPr>
        </p:nvSpPr>
        <p:spPr>
          <a:xfrm>
            <a:off x="395288" y="1635125"/>
            <a:ext cx="8521700" cy="4535488"/>
          </a:xfrm>
        </p:spPr>
        <p:txBody>
          <a:bodyPr/>
          <a:lstStyle/>
          <a:p>
            <a:r>
              <a:rPr lang="pt-PT" sz="2000" b="1" smtClean="0">
                <a:latin typeface="Arial" charset="0"/>
                <a:cs typeface="Arial" charset="0"/>
              </a:rPr>
              <a:t>Os neonatologistas tem a obrigação ética de conduta  </a:t>
            </a:r>
            <a:r>
              <a:rPr lang="pt-BR" sz="2000" b="1" smtClean="0">
                <a:latin typeface="Arial" charset="0"/>
                <a:cs typeface="Arial" charset="0"/>
              </a:rPr>
              <a:t>adequada com critérios objetivos para a terapia de fechamento da PCA. </a:t>
            </a:r>
            <a:r>
              <a:rPr lang="pt-BR" sz="2000" smtClean="0">
                <a:latin typeface="Arial" charset="0"/>
                <a:cs typeface="Arial" charset="0"/>
              </a:rPr>
              <a:t>Devemos lembrar sempre: Na UTI, identificar subgrupos de neonatos com maior risco para resultados adversos (e </a:t>
            </a:r>
            <a:r>
              <a:rPr lang="pt-BR" sz="2000" b="1" smtClean="0">
                <a:latin typeface="Arial" charset="0"/>
                <a:cs typeface="Arial" charset="0"/>
              </a:rPr>
              <a:t>nestes, somente nestes, atuar!).</a:t>
            </a:r>
            <a:r>
              <a:rPr lang="pt-BR" sz="2000" smtClean="0">
                <a:latin typeface="Arial" charset="0"/>
                <a:cs typeface="Arial" charset="0"/>
              </a:rPr>
              <a:t> </a:t>
            </a:r>
          </a:p>
          <a:p>
            <a:r>
              <a:rPr lang="pt-BR" sz="2000" smtClean="0">
                <a:latin typeface="Arial" charset="0"/>
                <a:cs typeface="Arial" charset="0"/>
              </a:rPr>
              <a:t>	Como disse Descartes em 1636, "</a:t>
            </a:r>
            <a:r>
              <a:rPr lang="pt-BR" sz="2000" i="1" smtClean="0">
                <a:latin typeface="Arial" charset="0"/>
                <a:cs typeface="Arial" charset="0"/>
              </a:rPr>
              <a:t>eu fui inundado com tantas dúvidas e tantos erros e aparentemente o único benefício que tive  através da educação e instrução, é que cada vez mais eu continuo a descobrir a minha própria ignorância"20, </a:t>
            </a:r>
            <a:r>
              <a:rPr lang="pt-BR" sz="2000" smtClean="0">
                <a:latin typeface="Arial" charset="0"/>
                <a:cs typeface="Arial" charset="0"/>
              </a:rPr>
              <a:t>razão pela qual devemos buscar diuturnamente a certeza no exercício da melhor Medicina.</a:t>
            </a:r>
          </a:p>
        </p:txBody>
      </p:sp>
      <p:pic>
        <p:nvPicPr>
          <p:cNvPr id="100356" name="Picture 4" descr="Correio%20Braziliense_arquivos/pri-1110-3212.jpg"/>
          <p:cNvPicPr>
            <a:picLocks noChangeAspect="1" noChangeArrowheads="1"/>
          </p:cNvPicPr>
          <p:nvPr/>
        </p:nvPicPr>
        <p:blipFill>
          <a:blip r:embed="rId2" r:link="rId3"/>
          <a:srcRect/>
          <a:stretch>
            <a:fillRect/>
          </a:stretch>
        </p:blipFill>
        <p:spPr bwMode="auto">
          <a:xfrm>
            <a:off x="0" y="0"/>
            <a:ext cx="1104900" cy="16764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4"/>
          <p:cNvSpPr txBox="1">
            <a:spLocks noChangeArrowheads="1"/>
          </p:cNvSpPr>
          <p:nvPr/>
        </p:nvSpPr>
        <p:spPr bwMode="auto">
          <a:xfrm>
            <a:off x="0" y="0"/>
            <a:ext cx="7961313" cy="1179513"/>
          </a:xfrm>
          <a:prstGeom prst="rect">
            <a:avLst/>
          </a:prstGeom>
          <a:noFill/>
          <a:ln w="9525">
            <a:noFill/>
            <a:miter lim="800000"/>
            <a:headEnd/>
            <a:tailEnd/>
          </a:ln>
        </p:spPr>
        <p:txBody>
          <a:bodyPr lIns="74057" tIns="37029" rIns="74057" bIns="37029">
            <a:spAutoFit/>
          </a:bodyPr>
          <a:lstStyle/>
          <a:p>
            <a:pPr algn="ctr" defTabSz="741363" hangingPunct="0">
              <a:lnSpc>
                <a:spcPct val="93000"/>
              </a:lnSpc>
              <a:buClr>
                <a:srgbClr val="000000"/>
              </a:buClr>
              <a:buSzPct val="100000"/>
              <a:buFont typeface="Times New Roman" pitchFamily="18" charset="0"/>
              <a:buNone/>
            </a:pPr>
            <a:r>
              <a:rPr lang="pt-BR" sz="1800" b="1">
                <a:solidFill>
                  <a:schemeClr val="accent2"/>
                </a:solidFill>
                <a:latin typeface="Baskerville Old Face" pitchFamily="18" charset="0"/>
                <a:ea typeface="DejaVu Sans"/>
                <a:cs typeface="DejaVu Sans"/>
              </a:rPr>
              <a:t>Ligadura do canal arterial no pré-termo: entendendo a fisiologia</a:t>
            </a:r>
          </a:p>
          <a:p>
            <a:pPr algn="ctr" defTabSz="741363"/>
            <a:r>
              <a:rPr lang="pt-BR">
                <a:hlinkClick r:id="rId2"/>
              </a:rPr>
              <a:t>Ligation of the patent ductus arteriosus in preterm infants: understanding the physiology.</a:t>
            </a:r>
            <a:endParaRPr lang="pt-BR"/>
          </a:p>
          <a:p>
            <a:pPr algn="ctr" defTabSz="741363"/>
            <a:r>
              <a:rPr lang="pt-BR"/>
              <a:t>El-Khuffash AF, Jain A, McNamara PJ.J Pediatr. 2013 Jun;162(6):1100-6. doi: 10.1016/j.jpeds.2012.12.094. Epub 2013 Feb 11. No abstract available.</a:t>
            </a:r>
          </a:p>
          <a:p>
            <a:pPr algn="ctr" defTabSz="741363"/>
            <a:r>
              <a:rPr lang="pt-BR"/>
              <a:t>PMID: 23410600 </a:t>
            </a:r>
            <a:r>
              <a:rPr lang="pt-BR" u="sng">
                <a:hlinkClick r:id="rId3"/>
              </a:rPr>
              <a:t>Similar articles</a:t>
            </a:r>
            <a:endParaRPr lang="pt-BR" u="sng"/>
          </a:p>
        </p:txBody>
      </p:sp>
      <p:pic>
        <p:nvPicPr>
          <p:cNvPr id="106499" name="Picture 6"/>
          <p:cNvPicPr>
            <a:picLocks noChangeAspect="1" noChangeArrowheads="1"/>
          </p:cNvPicPr>
          <p:nvPr/>
        </p:nvPicPr>
        <p:blipFill>
          <a:blip r:embed="rId4"/>
          <a:srcRect/>
          <a:stretch>
            <a:fillRect/>
          </a:stretch>
        </p:blipFill>
        <p:spPr bwMode="auto">
          <a:xfrm>
            <a:off x="0" y="1346200"/>
            <a:ext cx="5029200" cy="3409950"/>
          </a:xfrm>
          <a:prstGeom prst="rect">
            <a:avLst/>
          </a:prstGeom>
          <a:noFill/>
          <a:ln w="9525">
            <a:noFill/>
            <a:miter lim="800000"/>
            <a:headEnd/>
            <a:tailEnd/>
          </a:ln>
        </p:spPr>
      </p:pic>
      <p:sp>
        <p:nvSpPr>
          <p:cNvPr id="106500" name="Rectangle 7"/>
          <p:cNvSpPr>
            <a:spLocks noChangeArrowheads="1"/>
          </p:cNvSpPr>
          <p:nvPr/>
        </p:nvSpPr>
        <p:spPr bwMode="auto">
          <a:xfrm>
            <a:off x="0" y="4041775"/>
            <a:ext cx="5003800" cy="835025"/>
          </a:xfrm>
          <a:prstGeom prst="rect">
            <a:avLst/>
          </a:prstGeom>
          <a:solidFill>
            <a:srgbClr val="00B8FF"/>
          </a:solidFill>
          <a:ln w="9525">
            <a:solidFill>
              <a:schemeClr val="tx1"/>
            </a:solidFill>
            <a:miter lim="800000"/>
            <a:headEnd/>
            <a:tailEnd/>
          </a:ln>
        </p:spPr>
        <p:txBody>
          <a:bodyPr wrap="none" lIns="74057" tIns="37029" rIns="74057" bIns="37029" anchor="ctr"/>
          <a:lstStyle/>
          <a:p>
            <a:pPr algn="ctr" defTabSz="741363" hangingPunct="0">
              <a:lnSpc>
                <a:spcPct val="93000"/>
              </a:lnSpc>
              <a:buClr>
                <a:srgbClr val="000000"/>
              </a:buClr>
              <a:buSzPct val="100000"/>
              <a:buFont typeface="Times New Roman" pitchFamily="18" charset="0"/>
              <a:buNone/>
            </a:pPr>
            <a:r>
              <a:rPr lang="pt-BR" sz="1500" b="1">
                <a:solidFill>
                  <a:schemeClr val="bg1"/>
                </a:solidFill>
                <a:latin typeface="Times New Roman" pitchFamily="18" charset="0"/>
                <a:ea typeface="DejaVu Sans"/>
                <a:cs typeface="DejaVu Sans"/>
              </a:rPr>
              <a:t>Determinantes fisiológicos da  Síndrome</a:t>
            </a:r>
          </a:p>
          <a:p>
            <a:pPr algn="ctr" defTabSz="741363" hangingPunct="0">
              <a:lnSpc>
                <a:spcPct val="93000"/>
              </a:lnSpc>
              <a:buClr>
                <a:srgbClr val="000000"/>
              </a:buClr>
              <a:buSzPct val="100000"/>
              <a:buFont typeface="Times New Roman" pitchFamily="18" charset="0"/>
              <a:buNone/>
            </a:pPr>
            <a:r>
              <a:rPr lang="pt-BR" sz="1500" b="1">
                <a:solidFill>
                  <a:schemeClr val="bg1"/>
                </a:solidFill>
                <a:latin typeface="Times New Roman" pitchFamily="18" charset="0"/>
                <a:ea typeface="DejaVu Sans"/>
                <a:cs typeface="DejaVu Sans"/>
              </a:rPr>
              <a:t>Cardíaca pósligação no pré-termo</a:t>
            </a:r>
          </a:p>
          <a:p>
            <a:pPr algn="ctr" defTabSz="741363" hangingPunct="0">
              <a:lnSpc>
                <a:spcPct val="93000"/>
              </a:lnSpc>
              <a:buClr>
                <a:srgbClr val="000000"/>
              </a:buClr>
              <a:buSzPct val="100000"/>
              <a:buFont typeface="Times New Roman" pitchFamily="18" charset="0"/>
              <a:buNone/>
            </a:pPr>
            <a:r>
              <a:rPr lang="pt-BR" sz="1500" b="1">
                <a:solidFill>
                  <a:schemeClr val="bg1"/>
                </a:solidFill>
                <a:latin typeface="Times New Roman" pitchFamily="18" charset="0"/>
                <a:ea typeface="DejaVu Sans"/>
                <a:cs typeface="DejaVu Sans"/>
              </a:rPr>
              <a:t>Ao: aorta/LA: átrio esquerdo/LV: ventrículo</a:t>
            </a:r>
          </a:p>
          <a:p>
            <a:pPr algn="ctr" defTabSz="741363" hangingPunct="0">
              <a:lnSpc>
                <a:spcPct val="93000"/>
              </a:lnSpc>
              <a:buClr>
                <a:srgbClr val="000000"/>
              </a:buClr>
              <a:buSzPct val="100000"/>
              <a:buFont typeface="Times New Roman" pitchFamily="18" charset="0"/>
              <a:buNone/>
            </a:pPr>
            <a:r>
              <a:rPr lang="pt-BR" sz="1500" b="1">
                <a:solidFill>
                  <a:schemeClr val="bg1"/>
                </a:solidFill>
                <a:latin typeface="Times New Roman" pitchFamily="18" charset="0"/>
                <a:ea typeface="DejaVu Sans"/>
                <a:cs typeface="DejaVu Sans"/>
              </a:rPr>
              <a:t>esquerdo</a:t>
            </a:r>
          </a:p>
        </p:txBody>
      </p:sp>
      <p:sp>
        <p:nvSpPr>
          <p:cNvPr id="106501" name="Text Box 8"/>
          <p:cNvSpPr txBox="1">
            <a:spLocks noChangeArrowheads="1"/>
          </p:cNvSpPr>
          <p:nvPr/>
        </p:nvSpPr>
        <p:spPr bwMode="auto">
          <a:xfrm>
            <a:off x="5159375" y="1543050"/>
            <a:ext cx="1903413" cy="409575"/>
          </a:xfrm>
          <a:prstGeom prst="rect">
            <a:avLst/>
          </a:prstGeom>
          <a:noFill/>
          <a:ln w="9525">
            <a:noFill/>
            <a:miter lim="800000"/>
            <a:headEnd/>
            <a:tailEnd/>
          </a:ln>
        </p:spPr>
        <p:txBody>
          <a:bodyPr wrap="none" lIns="74057" tIns="37029" rIns="74057" bIns="37029">
            <a:spAutoFit/>
          </a:bodyPr>
          <a:lstStyle/>
          <a:p>
            <a:pPr defTabSz="741363" hangingPunct="0">
              <a:lnSpc>
                <a:spcPct val="93000"/>
              </a:lnSpc>
              <a:buClr>
                <a:srgbClr val="000000"/>
              </a:buClr>
              <a:buSzPct val="100000"/>
              <a:buFont typeface="Times New Roman" pitchFamily="18" charset="0"/>
              <a:buNone/>
            </a:pPr>
            <a:r>
              <a:rPr lang="pt-BR" sz="1500" b="1">
                <a:solidFill>
                  <a:schemeClr val="bg1"/>
                </a:solidFill>
                <a:latin typeface="Baskerville Old Face" pitchFamily="18" charset="0"/>
                <a:ea typeface="DejaVu Sans"/>
                <a:cs typeface="DejaVu Sans"/>
              </a:rPr>
              <a:t>-      </a:t>
            </a:r>
            <a:r>
              <a:rPr lang="pt-BR" sz="1500" b="1">
                <a:solidFill>
                  <a:schemeClr val="tx1"/>
                </a:solidFill>
                <a:latin typeface="Baskerville Old Face" pitchFamily="18" charset="0"/>
                <a:ea typeface="DejaVu Sans"/>
                <a:cs typeface="DejaVu Sans"/>
              </a:rPr>
              <a:t>da pós-carga VE</a:t>
            </a:r>
          </a:p>
          <a:p>
            <a:pPr defTabSz="741363" hangingPunct="0">
              <a:lnSpc>
                <a:spcPct val="93000"/>
              </a:lnSpc>
              <a:buClr>
                <a:srgbClr val="000000"/>
              </a:buClr>
              <a:buSzPct val="100000"/>
              <a:buFont typeface="Times New Roman" pitchFamily="18" charset="0"/>
              <a:buNone/>
            </a:pPr>
            <a:r>
              <a:rPr lang="pt-BR" sz="1500" b="1">
                <a:solidFill>
                  <a:schemeClr val="bg1"/>
                </a:solidFill>
                <a:latin typeface="Baskerville Old Face" pitchFamily="18" charset="0"/>
                <a:ea typeface="DejaVu Sans"/>
                <a:cs typeface="DejaVu Sans"/>
              </a:rPr>
              <a:t>-       </a:t>
            </a:r>
            <a:r>
              <a:rPr lang="pt-BR" sz="1500" b="1">
                <a:solidFill>
                  <a:schemeClr val="tx1"/>
                </a:solidFill>
                <a:latin typeface="Baskerville Old Face" pitchFamily="18" charset="0"/>
                <a:ea typeface="DejaVu Sans"/>
                <a:cs typeface="DejaVu Sans"/>
              </a:rPr>
              <a:t>da pré-carga VE</a:t>
            </a:r>
          </a:p>
        </p:txBody>
      </p:sp>
      <p:sp>
        <p:nvSpPr>
          <p:cNvPr id="106502" name="Line 11"/>
          <p:cNvSpPr>
            <a:spLocks noChangeShapeType="1"/>
          </p:cNvSpPr>
          <p:nvPr/>
        </p:nvSpPr>
        <p:spPr bwMode="auto">
          <a:xfrm flipV="1">
            <a:off x="5508625" y="1492250"/>
            <a:ext cx="0" cy="215900"/>
          </a:xfrm>
          <a:prstGeom prst="line">
            <a:avLst/>
          </a:prstGeom>
          <a:noFill/>
          <a:ln w="57150">
            <a:solidFill>
              <a:srgbClr val="FF0000"/>
            </a:solidFill>
            <a:round/>
            <a:headEnd/>
            <a:tailEnd type="triangle" w="med" len="med"/>
          </a:ln>
        </p:spPr>
        <p:txBody>
          <a:bodyPr/>
          <a:lstStyle/>
          <a:p>
            <a:endParaRPr lang="pt-BR"/>
          </a:p>
        </p:txBody>
      </p:sp>
      <p:sp>
        <p:nvSpPr>
          <p:cNvPr id="106503" name="Line 12"/>
          <p:cNvSpPr>
            <a:spLocks noChangeShapeType="1"/>
          </p:cNvSpPr>
          <p:nvPr/>
        </p:nvSpPr>
        <p:spPr bwMode="auto">
          <a:xfrm>
            <a:off x="5508625" y="1851025"/>
            <a:ext cx="0" cy="196850"/>
          </a:xfrm>
          <a:prstGeom prst="line">
            <a:avLst/>
          </a:prstGeom>
          <a:noFill/>
          <a:ln w="57150">
            <a:solidFill>
              <a:srgbClr val="FF0000"/>
            </a:solidFill>
            <a:round/>
            <a:headEnd/>
            <a:tailEnd type="triangle" w="med" len="med"/>
          </a:ln>
        </p:spPr>
        <p:txBody>
          <a:bodyPr/>
          <a:lstStyle/>
          <a:p>
            <a:endParaRPr lang="pt-BR"/>
          </a:p>
        </p:txBody>
      </p:sp>
      <p:sp>
        <p:nvSpPr>
          <p:cNvPr id="106504" name="AutoShape 13"/>
          <p:cNvSpPr>
            <a:spLocks noChangeArrowheads="1"/>
          </p:cNvSpPr>
          <p:nvPr/>
        </p:nvSpPr>
        <p:spPr bwMode="auto">
          <a:xfrm>
            <a:off x="6156325" y="1995488"/>
            <a:ext cx="260350" cy="195262"/>
          </a:xfrm>
          <a:prstGeom prst="downArrow">
            <a:avLst>
              <a:gd name="adj1" fmla="val 50000"/>
              <a:gd name="adj2" fmla="val 25000"/>
            </a:avLst>
          </a:prstGeom>
          <a:solidFill>
            <a:srgbClr val="00B8FF"/>
          </a:solidFill>
          <a:ln w="9525">
            <a:solidFill>
              <a:schemeClr val="tx1"/>
            </a:solidFill>
            <a:miter lim="800000"/>
            <a:headEnd/>
            <a:tailEnd/>
          </a:ln>
        </p:spPr>
        <p:txBody>
          <a:bodyPr wrap="none" lIns="74057" tIns="37029" rIns="74057" bIns="37029" anchor="ctr"/>
          <a:lstStyle/>
          <a:p>
            <a:pPr defTabSz="741363" hangingPunct="0">
              <a:lnSpc>
                <a:spcPct val="93000"/>
              </a:lnSpc>
              <a:buClr>
                <a:srgbClr val="000000"/>
              </a:buClr>
              <a:buSzPct val="100000"/>
              <a:buFont typeface="Times New Roman" pitchFamily="18" charset="0"/>
              <a:buNone/>
            </a:pPr>
            <a:endParaRPr lang="pt-BR" sz="1500" b="1">
              <a:solidFill>
                <a:schemeClr val="bg1"/>
              </a:solidFill>
              <a:latin typeface="Baskerville Old Face" pitchFamily="18" charset="0"/>
              <a:ea typeface="DejaVu Sans"/>
              <a:cs typeface="DejaVu Sans"/>
            </a:endParaRPr>
          </a:p>
        </p:txBody>
      </p:sp>
      <p:sp>
        <p:nvSpPr>
          <p:cNvPr id="106505" name="Text Box 14"/>
          <p:cNvSpPr txBox="1">
            <a:spLocks noChangeArrowheads="1"/>
          </p:cNvSpPr>
          <p:nvPr/>
        </p:nvSpPr>
        <p:spPr bwMode="auto">
          <a:xfrm>
            <a:off x="5094288" y="2179638"/>
            <a:ext cx="3144837" cy="236537"/>
          </a:xfrm>
          <a:prstGeom prst="rect">
            <a:avLst/>
          </a:prstGeom>
          <a:noFill/>
          <a:ln w="9525">
            <a:noFill/>
            <a:miter lim="800000"/>
            <a:headEnd/>
            <a:tailEnd/>
          </a:ln>
        </p:spPr>
        <p:txBody>
          <a:bodyPr wrap="none" lIns="74057" tIns="37029" rIns="74057" bIns="37029">
            <a:spAutoFit/>
          </a:bodyPr>
          <a:lstStyle/>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Súbita queda do débito cardíaco VE</a:t>
            </a:r>
          </a:p>
        </p:txBody>
      </p:sp>
      <p:sp>
        <p:nvSpPr>
          <p:cNvPr id="106506" name="Text Box 15"/>
          <p:cNvSpPr txBox="1">
            <a:spLocks noChangeArrowheads="1"/>
          </p:cNvSpPr>
          <p:nvPr/>
        </p:nvSpPr>
        <p:spPr bwMode="auto">
          <a:xfrm>
            <a:off x="5094288" y="2651125"/>
            <a:ext cx="4832350" cy="1349375"/>
          </a:xfrm>
          <a:prstGeom prst="rect">
            <a:avLst/>
          </a:prstGeom>
          <a:noFill/>
          <a:ln w="9525">
            <a:noFill/>
            <a:miter lim="800000"/>
            <a:headEnd/>
            <a:tailEnd/>
          </a:ln>
        </p:spPr>
        <p:txBody>
          <a:bodyPr lIns="74057" tIns="37029" rIns="74057" bIns="37029">
            <a:spAutoFit/>
          </a:bodyPr>
          <a:lstStyle/>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Efeito clínico: 6-12 hs após a ligação</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RN de risco: -&lt;1000g</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                      -&lt;26sem</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DC &lt;200ml/kg 1 h após a ligação</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 (preditor em 100% da síndrome</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              cardíaca pósligação</a:t>
            </a:r>
          </a:p>
        </p:txBody>
      </p:sp>
      <p:sp>
        <p:nvSpPr>
          <p:cNvPr id="106507" name="Text Box 16"/>
          <p:cNvSpPr txBox="1">
            <a:spLocks noChangeArrowheads="1"/>
          </p:cNvSpPr>
          <p:nvPr/>
        </p:nvSpPr>
        <p:spPr bwMode="auto">
          <a:xfrm>
            <a:off x="327025" y="4826000"/>
            <a:ext cx="4221163" cy="236538"/>
          </a:xfrm>
          <a:prstGeom prst="rect">
            <a:avLst/>
          </a:prstGeom>
          <a:noFill/>
          <a:ln w="9525">
            <a:noFill/>
            <a:miter lim="800000"/>
            <a:headEnd/>
            <a:tailEnd/>
          </a:ln>
        </p:spPr>
        <p:txBody>
          <a:bodyPr wrap="none" lIns="74057" tIns="37029" rIns="74057" bIns="37029">
            <a:spAutoFit/>
          </a:bodyPr>
          <a:lstStyle/>
          <a:p>
            <a:pPr defTabSz="741363" hangingPunct="0">
              <a:lnSpc>
                <a:spcPct val="93000"/>
              </a:lnSpc>
              <a:buClr>
                <a:srgbClr val="000000"/>
              </a:buClr>
              <a:buSzPct val="100000"/>
              <a:buFont typeface="Times New Roman" pitchFamily="18" charset="0"/>
              <a:buNone/>
            </a:pPr>
            <a:r>
              <a:rPr lang="pt-BR" sz="1500" b="1">
                <a:solidFill>
                  <a:srgbClr val="FF0000"/>
                </a:solidFill>
                <a:latin typeface="Baskerville Old Face" pitchFamily="18" charset="0"/>
                <a:ea typeface="DejaVu Sans"/>
                <a:cs typeface="DejaVu Sans"/>
              </a:rPr>
              <a:t>Pode ocorrer em mais de 50%; mortalidade: 33%</a:t>
            </a:r>
          </a:p>
        </p:txBody>
      </p:sp>
      <p:sp>
        <p:nvSpPr>
          <p:cNvPr id="106508" name="Rectangle 18"/>
          <p:cNvSpPr>
            <a:spLocks noChangeArrowheads="1"/>
          </p:cNvSpPr>
          <p:nvPr/>
        </p:nvSpPr>
        <p:spPr bwMode="auto">
          <a:xfrm>
            <a:off x="4964113" y="4041775"/>
            <a:ext cx="4179887" cy="1106488"/>
          </a:xfrm>
          <a:prstGeom prst="rect">
            <a:avLst/>
          </a:prstGeom>
          <a:noFill/>
          <a:ln w="9525">
            <a:noFill/>
            <a:miter lim="800000"/>
            <a:headEnd/>
            <a:tailEnd/>
          </a:ln>
        </p:spPr>
        <p:txBody>
          <a:bodyPr lIns="74057" tIns="37029" rIns="74057" bIns="37029">
            <a:spAutoFit/>
          </a:bodyPr>
          <a:lstStyle/>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Indicação: critérios clínicos e ecocardiográficos</a:t>
            </a:r>
          </a:p>
          <a:p>
            <a:pPr defTabSz="741363" hangingPunct="0">
              <a:lnSpc>
                <a:spcPct val="93000"/>
              </a:lnSpc>
              <a:buClr>
                <a:srgbClr val="000000"/>
              </a:buClr>
              <a:buSzPct val="100000"/>
              <a:buFont typeface="Times New Roman" pitchFamily="18" charset="0"/>
              <a:buNone/>
            </a:pPr>
            <a:r>
              <a:rPr lang="pt-BR" sz="1500" b="1">
                <a:solidFill>
                  <a:srgbClr val="0066FF"/>
                </a:solidFill>
                <a:latin typeface="Baskerville Old Face" pitchFamily="18" charset="0"/>
                <a:ea typeface="DejaVu Sans"/>
                <a:cs typeface="DejaVu Sans"/>
              </a:rPr>
              <a:t>Manuseio pós-operatório</a:t>
            </a:r>
            <a:r>
              <a:rPr lang="pt-BR" sz="1500" b="1">
                <a:solidFill>
                  <a:schemeClr val="tx1"/>
                </a:solidFill>
                <a:latin typeface="Baskerville Old Face" pitchFamily="18" charset="0"/>
                <a:ea typeface="DejaVu Sans"/>
                <a:cs typeface="DejaVu Sans"/>
              </a:rPr>
              <a:t>:</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-considerar agentes que reduzam a pós-carga</a:t>
            </a:r>
          </a:p>
          <a:p>
            <a:pPr defTabSz="741363" hangingPunct="0">
              <a:lnSpc>
                <a:spcPct val="93000"/>
              </a:lnSpc>
              <a:buClr>
                <a:srgbClr val="000000"/>
              </a:buClr>
              <a:buSzPct val="100000"/>
              <a:buFont typeface="Times New Roman" pitchFamily="18" charset="0"/>
              <a:buNone/>
            </a:pPr>
            <a:r>
              <a:rPr lang="pt-BR" sz="1500" b="1">
                <a:solidFill>
                  <a:schemeClr val="tx1"/>
                </a:solidFill>
                <a:latin typeface="Baskerville Old Face" pitchFamily="18" charset="0"/>
                <a:ea typeface="DejaVu Sans"/>
                <a:cs typeface="DejaVu Sans"/>
              </a:rPr>
              <a:t>(milrinona) e melhora a contratilidade (dobutamina); considerar volume, hidrocortisona</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2"/>
          <p:cNvSpPr txBox="1">
            <a:spLocks noGrp="1"/>
          </p:cNvSpPr>
          <p:nvPr>
            <p:ph type="title"/>
          </p:nvPr>
        </p:nvSpPr>
        <p:spPr/>
        <p:txBody>
          <a:bodyPr/>
          <a:lstStyle/>
          <a:p>
            <a:r>
              <a:rPr lang="pt-BR" sz="2400" smtClean="0">
                <a:solidFill>
                  <a:schemeClr val="folHlink"/>
                </a:solidFill>
                <a:latin typeface="Arial" charset="0"/>
                <a:cs typeface="Arial" charset="0"/>
              </a:rPr>
              <a:t>ENTÃO...</a:t>
            </a:r>
          </a:p>
        </p:txBody>
      </p:sp>
      <p:sp>
        <p:nvSpPr>
          <p:cNvPr id="108547" name="Text Box 3"/>
          <p:cNvSpPr txBox="1">
            <a:spLocks noGrp="1"/>
          </p:cNvSpPr>
          <p:nvPr>
            <p:ph type="body" idx="1"/>
          </p:nvPr>
        </p:nvSpPr>
        <p:spPr>
          <a:xfrm>
            <a:off x="311150" y="1152525"/>
            <a:ext cx="8521700" cy="3795713"/>
          </a:xfrm>
        </p:spPr>
        <p:txBody>
          <a:bodyPr/>
          <a:lstStyle/>
          <a:p>
            <a:pPr>
              <a:lnSpc>
                <a:spcPct val="80000"/>
              </a:lnSpc>
            </a:pPr>
            <a:r>
              <a:rPr lang="pt-BR" sz="1200" smtClean="0">
                <a:latin typeface="Times New Roman" pitchFamily="18" charset="0"/>
                <a:cs typeface="Arial" charset="0"/>
              </a:rPr>
              <a:t>O pós-operatório da ligadura do canal arterial é frequentemente complicado por uma instabilidade respiratória aguda e hemodinâmica que ocorre nas primeiras  24h após o procedimento. A síndrome cardíaca pós-ligadura (</a:t>
            </a:r>
            <a:r>
              <a:rPr lang="pt-BR" sz="1200" i="1" smtClean="0">
                <a:latin typeface="Times New Roman" pitchFamily="18" charset="0"/>
                <a:cs typeface="Arial" charset="0"/>
              </a:rPr>
              <a:t>Post-ligation cardiac syndrom- </a:t>
            </a:r>
            <a:r>
              <a:rPr lang="pt-BR" sz="1200" smtClean="0">
                <a:latin typeface="Times New Roman" pitchFamily="18" charset="0"/>
                <a:cs typeface="Arial" charset="0"/>
              </a:rPr>
              <a:t>PLC), com seus distintos sintomas de hipotensão sistêmica e ventilação e/ou falha de oxigenação, complica em 30 – 44% de todos os fechamentos do canal arterial.A mortalidade neonatal após o ligadura do canal arterial complicada por hipotensão sistêmica tem sido relatada como sendo de 33%, mas há uma escassez de dados sobre outras complicações neonatais associadas a este fenômeno de pós-ligadura. O presente estudo retrospectivo observacional (janeiro de 2006 a fevereiro de 2015) incluiu 100 pacientes com média de idade gestacional de 25 semanas (31 com a PLC e 69 sem a PLC). Antes das cirurgias, a ligadura foi discutida pelos Neonatologistas, Cardiologistas e Cirurgiões Cardiotorácicos. Após ajuste multivariável, a PLCS associou-se significativamente com displasia broncopulmonar (RR:1,67, 95% IC de 1,15-2,42) e necessidade de oxigênio domiciliar (RR:1,46; IC a 95%:1,09-1,99, sem significância na retinopatia da prematuridade grave entre os grupos. Também sem diferença na mortalidade entre os grupos na alta [7%] (já detectada na análise univariada), diferente de outros autores (33%!). Portanto a PLC aumenta significativamente a morbidade pulmonar. Em animais demonstrou-se que a mecânica pulmonar e a área da superfície alveolar falharam na melhora após a ligadura do canal arterial, além de uma sobrerregulação de genes associada à inflamação pulmonar após a ligadura do canal arterial. A ligadura altera abruptamente as condições de carga do coração, aumentando a pós-carga ventricular esquerda e reduzindo a pré-carga. Os bebês  prematuros têm rigidez não complacente de ventrículos em relação a bebês a termo. A disfunção diastólica, que pode ser exacerbada pela ligadura do canal arterial, pode levar congestão venosa pulmonar e comprometimento da mecânica pulmonar. A maior necessidade de ventilador em pacientes com PLCS pode ser o catalisador para o aumento de morbidade. A hipotensão arterial frequentemente ocorre nestes bebês, devido ao não aumento do cortisol em resposta ao estresse (interessante que o uso de hidrocortisona pré-operatória de estresse não reduziu a instabilidade cardiovascular nestes recém-nascidos). Essas mudanças cardiovasculares abruptas prejudicam função ventricular e débito com subseqüente congestão venosa e descompensação cardiopulmonar. Especula-se que retardar a ligadura pode permitir maturação do sistema cardiovascular e eixo hipotalâmico-hipofisário-adrenal, diminuindo assim o risco de PLCS. Nos </a:t>
            </a:r>
            <a:r>
              <a:rPr lang="pt-BR" sz="1200" i="1" smtClean="0">
                <a:latin typeface="Times New Roman" pitchFamily="18" charset="0"/>
                <a:cs typeface="Arial" charset="0"/>
              </a:rPr>
              <a:t>links</a:t>
            </a:r>
            <a:r>
              <a:rPr lang="pt-BR" sz="1200" smtClean="0">
                <a:latin typeface="Times New Roman" pitchFamily="18" charset="0"/>
                <a:cs typeface="Arial" charset="0"/>
              </a:rPr>
              <a:t>, o conhecimento de que o paracetamol tardio reduziu em quase 50% a ligadura cirúrgica nos RN&lt;28 semanas ao nascer e como lidamos com a Síndrome cardíaca pós-ligadura </a:t>
            </a:r>
          </a:p>
        </p:txBody>
      </p:sp>
      <p:sp>
        <p:nvSpPr>
          <p:cNvPr id="108548" name="Text Box 4"/>
          <p:cNvSpPr txBox="1">
            <a:spLocks noChangeArrowheads="1"/>
          </p:cNvSpPr>
          <p:nvPr/>
        </p:nvSpPr>
        <p:spPr bwMode="auto">
          <a:xfrm>
            <a:off x="7596188" y="4732338"/>
            <a:ext cx="1008062" cy="214312"/>
          </a:xfrm>
          <a:prstGeom prst="rect">
            <a:avLst/>
          </a:prstGeom>
          <a:noFill/>
          <a:ln w="9525">
            <a:noFill/>
            <a:miter lim="800000"/>
            <a:headEnd/>
            <a:tailEnd/>
          </a:ln>
          <a:effectLst/>
        </p:spPr>
        <p:txBody>
          <a:bodyPr wrap="none">
            <a:spAutoFit/>
          </a:bodyPr>
          <a:lstStyle/>
          <a:p>
            <a:r>
              <a:rPr lang="pt-BR" sz="800"/>
              <a:t>Paulo R. Margotto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Shape 491"/>
          <p:cNvPicPr preferRelativeResize="0">
            <a:picLocks noChangeAspect="1" noChangeArrowheads="1"/>
          </p:cNvPicPr>
          <p:nvPr/>
        </p:nvPicPr>
        <p:blipFill>
          <a:blip r:embed="rId3">
            <a:lum contrast="12000"/>
          </a:blip>
          <a:srcRect/>
          <a:stretch>
            <a:fillRect/>
          </a:stretch>
        </p:blipFill>
        <p:spPr bwMode="auto">
          <a:xfrm>
            <a:off x="755650" y="123825"/>
            <a:ext cx="7739063" cy="4352925"/>
          </a:xfrm>
          <a:prstGeom prst="rect">
            <a:avLst/>
          </a:prstGeom>
          <a:solidFill>
            <a:srgbClr val="3333FF"/>
          </a:solidFill>
          <a:ln w="28575">
            <a:solidFill>
              <a:schemeClr val="accent2"/>
            </a:solidFill>
            <a:miter lim="800000"/>
            <a:headEnd/>
            <a:tailEnd/>
          </a:ln>
        </p:spPr>
      </p:pic>
      <p:sp>
        <p:nvSpPr>
          <p:cNvPr id="48132" name="Text Box 4"/>
          <p:cNvSpPr txBox="1">
            <a:spLocks noChangeArrowheads="1"/>
          </p:cNvSpPr>
          <p:nvPr/>
        </p:nvSpPr>
        <p:spPr bwMode="auto">
          <a:xfrm>
            <a:off x="735013" y="4441825"/>
            <a:ext cx="7627937" cy="304800"/>
          </a:xfrm>
          <a:prstGeom prst="rect">
            <a:avLst/>
          </a:prstGeom>
          <a:noFill/>
          <a:ln w="9525">
            <a:noFill/>
            <a:miter lim="800000"/>
            <a:headEnd/>
            <a:tailEnd/>
          </a:ln>
          <a:effectLst/>
        </p:spPr>
        <p:txBody>
          <a:bodyPr wrap="none">
            <a:spAutoFit/>
          </a:bodyPr>
          <a:lstStyle/>
          <a:p>
            <a:r>
              <a:rPr lang="pt-BR">
                <a:solidFill>
                  <a:srgbClr val="3333FF"/>
                </a:solidFill>
              </a:rPr>
              <a:t>Doutorandos Fábio, Corolinny, Gláucia (à frente), Mariana, (Dr. Paulo R. Margotto) e Fernando</a:t>
            </a:r>
          </a:p>
        </p:txBody>
      </p:sp>
      <p:sp>
        <p:nvSpPr>
          <p:cNvPr id="48133" name="Text Box 5"/>
          <p:cNvSpPr txBox="1">
            <a:spLocks noChangeArrowheads="1"/>
          </p:cNvSpPr>
          <p:nvPr/>
        </p:nvSpPr>
        <p:spPr bwMode="auto">
          <a:xfrm>
            <a:off x="755650" y="123825"/>
            <a:ext cx="1192213" cy="517525"/>
          </a:xfrm>
          <a:prstGeom prst="rect">
            <a:avLst/>
          </a:prstGeom>
          <a:noFill/>
          <a:ln w="9525">
            <a:noFill/>
            <a:miter lim="800000"/>
            <a:headEnd/>
            <a:tailEnd/>
          </a:ln>
          <a:effectLst/>
        </p:spPr>
        <p:txBody>
          <a:bodyPr>
            <a:spAutoFit/>
          </a:bodyPr>
          <a:lstStyle/>
          <a:p>
            <a:r>
              <a:rPr lang="pt-BR" b="1">
                <a:solidFill>
                  <a:srgbClr val="3333FF"/>
                </a:solidFill>
              </a:rPr>
              <a:t>OBRIGADO!</a:t>
            </a:r>
          </a:p>
        </p:txBody>
      </p:sp>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194</TotalTime>
  <Words>5717</Words>
  <PresentationFormat>Apresentação na tela (16:9)</PresentationFormat>
  <Paragraphs>363</Paragraphs>
  <Slides>46</Slides>
  <Notes>34</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46</vt:i4>
      </vt:variant>
    </vt:vector>
  </HeadingPairs>
  <TitlesOfParts>
    <vt:vector size="55" baseType="lpstr">
      <vt:lpstr>Arial</vt:lpstr>
      <vt:lpstr>Maven Pro</vt:lpstr>
      <vt:lpstr>Nunito</vt:lpstr>
      <vt:lpstr>Times New Roman</vt:lpstr>
      <vt:lpstr>Lato</vt:lpstr>
      <vt:lpstr>Source Sans Pro</vt:lpstr>
      <vt:lpstr>Baskerville Old Face</vt:lpstr>
      <vt:lpstr>DejaVu Sans</vt:lpstr>
      <vt:lpstr>Momentum</vt:lpstr>
      <vt:lpstr>Síndrome cardíaca pós-ligadura associa-se com aumento da morbidade nas crianças pré-termo</vt:lpstr>
      <vt:lpstr>Introdução</vt:lpstr>
      <vt:lpstr>Introdução</vt:lpstr>
      <vt:lpstr>Introdução</vt:lpstr>
      <vt:lpstr>Métodos</vt:lpstr>
      <vt:lpstr>Métodos</vt:lpstr>
      <vt:lpstr>Métodos</vt:lpstr>
      <vt:lpstr>Métodos</vt:lpstr>
      <vt:lpstr>Métodos</vt:lpstr>
      <vt:lpstr>Métodos</vt:lpstr>
      <vt:lpstr>Estatísticas</vt:lpstr>
      <vt:lpstr>Estatísticas</vt:lpstr>
      <vt:lpstr>Resultados</vt:lpstr>
      <vt:lpstr>Resultados</vt:lpstr>
      <vt:lpstr>Slide 15</vt:lpstr>
      <vt:lpstr>Resultados</vt:lpstr>
      <vt:lpstr>Slide 17</vt:lpstr>
      <vt:lpstr>Resultados</vt:lpstr>
      <vt:lpstr>Slide 19</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Conclusão</vt:lpstr>
      <vt:lpstr>Slide 32</vt:lpstr>
      <vt:lpstr>References</vt:lpstr>
      <vt:lpstr>References</vt:lpstr>
      <vt:lpstr>Nota do Editor do site, Dr. Paulo R. Margotto. Consultem também! Aqui e Agora! Estudando Juntos!</vt:lpstr>
      <vt:lpstr>Acetaminophen to avoid surgical ligation in extremely low gestational age neonates with persistent hemodynamically significant patent ductus arteriosus.Weisz DE, Martins FF, Nield LE, El-Khuffash A, Jain A, McNamara PJ. J Perinatol. 2016 Aug;36(8):649-53. doi: 10.1038/jp.2016.60. Epub 2016 Apr 7. PMID:  27054842. Similar articles</vt:lpstr>
      <vt:lpstr>Slide 37</vt:lpstr>
      <vt:lpstr>Slide 38</vt:lpstr>
      <vt:lpstr>                                                 Síndrome cardíaca pós-ligadura                                   (ocorre em mais de 50% e com mortalidade e 33%) </vt:lpstr>
      <vt:lpstr>Abordagem</vt:lpstr>
      <vt:lpstr>                                                                    RESUMO</vt:lpstr>
      <vt:lpstr>                                                              ABSTRACT</vt:lpstr>
      <vt:lpstr>Slide 43</vt:lpstr>
      <vt:lpstr>Slide 44</vt:lpstr>
      <vt:lpstr>ENTÃO...</vt:lpstr>
      <vt:lpstr>Slide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  NEONATOLOGIA 01/2018</dc:title>
  <dc:creator>Paulo</dc:creator>
  <cp:lastModifiedBy>Paulo</cp:lastModifiedBy>
  <cp:revision>15</cp:revision>
  <dcterms:modified xsi:type="dcterms:W3CDTF">2018-04-14T17:39:00Z</dcterms:modified>
</cp:coreProperties>
</file>