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302" r:id="rId23"/>
    <p:sldId id="303" r:id="rId24"/>
    <p:sldId id="304" r:id="rId25"/>
    <p:sldId id="305" r:id="rId26"/>
    <p:sldId id="306" r:id="rId27"/>
    <p:sldId id="307" r:id="rId28"/>
    <p:sldId id="308" r:id="rId29"/>
    <p:sldId id="309" r:id="rId30"/>
    <p:sldId id="310" r:id="rId31"/>
    <p:sldId id="311" r:id="rId32"/>
    <p:sldId id="312"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13" r:id="rId52"/>
    <p:sldId id="314" r:id="rId53"/>
    <p:sldId id="316" r:id="rId54"/>
    <p:sldId id="317" r:id="rId55"/>
    <p:sldId id="318" r:id="rId56"/>
    <p:sldId id="319" r:id="rId57"/>
    <p:sldId id="320" r:id="rId58"/>
    <p:sldId id="321" r:id="rId59"/>
    <p:sldId id="322" r:id="rId60"/>
    <p:sldId id="323" r:id="rId61"/>
    <p:sldId id="324" r:id="rId62"/>
    <p:sldId id="326" r:id="rId63"/>
    <p:sldId id="325" r:id="rId64"/>
    <p:sldId id="328" r:id="rId65"/>
    <p:sldId id="331" r:id="rId66"/>
    <p:sldId id="332" r:id="rId67"/>
    <p:sldId id="329" r:id="rId68"/>
    <p:sldId id="333" r:id="rId69"/>
    <p:sldId id="334" r:id="rId70"/>
    <p:sldId id="335" r:id="rId71"/>
    <p:sldId id="336" r:id="rId72"/>
    <p:sldId id="337" r:id="rId73"/>
    <p:sldId id="338" r:id="rId74"/>
    <p:sldId id="339" r:id="rId75"/>
    <p:sldId id="340" r:id="rId76"/>
    <p:sldId id="342" r:id="rId77"/>
    <p:sldId id="343" r:id="rId78"/>
    <p:sldId id="344" r:id="rId79"/>
    <p:sldId id="327" r:id="rId80"/>
  </p:sldIdLst>
  <p:sldSz cx="13004800" cy="9753600"/>
  <p:notesSz cx="6858000" cy="9144000"/>
  <p:defaultTextStyle>
    <a:defPPr>
      <a:defRPr lang="pt-BR"/>
    </a:defPPr>
    <a:lvl1pPr algn="l" defTabSz="584200" rtl="0" fontAlgn="base">
      <a:spcBef>
        <a:spcPct val="0"/>
      </a:spcBef>
      <a:spcAft>
        <a:spcPct val="0"/>
      </a:spcAft>
      <a:defRPr sz="3600" kern="1200">
        <a:solidFill>
          <a:srgbClr val="3E231A"/>
        </a:solidFill>
        <a:latin typeface="Papyrus"/>
        <a:ea typeface="Papyrus"/>
        <a:cs typeface="Papyrus"/>
        <a:sym typeface="Papyrus"/>
      </a:defRPr>
    </a:lvl1pPr>
    <a:lvl2pPr marL="457200" algn="l" defTabSz="584200" rtl="0" fontAlgn="base">
      <a:spcBef>
        <a:spcPct val="0"/>
      </a:spcBef>
      <a:spcAft>
        <a:spcPct val="0"/>
      </a:spcAft>
      <a:defRPr sz="3600" kern="1200">
        <a:solidFill>
          <a:srgbClr val="3E231A"/>
        </a:solidFill>
        <a:latin typeface="Papyrus"/>
        <a:ea typeface="Papyrus"/>
        <a:cs typeface="Papyrus"/>
        <a:sym typeface="Papyrus"/>
      </a:defRPr>
    </a:lvl2pPr>
    <a:lvl3pPr marL="914400" algn="l" defTabSz="584200" rtl="0" fontAlgn="base">
      <a:spcBef>
        <a:spcPct val="0"/>
      </a:spcBef>
      <a:spcAft>
        <a:spcPct val="0"/>
      </a:spcAft>
      <a:defRPr sz="3600" kern="1200">
        <a:solidFill>
          <a:srgbClr val="3E231A"/>
        </a:solidFill>
        <a:latin typeface="Papyrus"/>
        <a:ea typeface="Papyrus"/>
        <a:cs typeface="Papyrus"/>
        <a:sym typeface="Papyrus"/>
      </a:defRPr>
    </a:lvl3pPr>
    <a:lvl4pPr marL="1371600" algn="l" defTabSz="584200" rtl="0" fontAlgn="base">
      <a:spcBef>
        <a:spcPct val="0"/>
      </a:spcBef>
      <a:spcAft>
        <a:spcPct val="0"/>
      </a:spcAft>
      <a:defRPr sz="3600" kern="1200">
        <a:solidFill>
          <a:srgbClr val="3E231A"/>
        </a:solidFill>
        <a:latin typeface="Papyrus"/>
        <a:ea typeface="Papyrus"/>
        <a:cs typeface="Papyrus"/>
        <a:sym typeface="Papyrus"/>
      </a:defRPr>
    </a:lvl4pPr>
    <a:lvl5pPr marL="1828800" algn="l" defTabSz="584200" rtl="0" fontAlgn="base">
      <a:spcBef>
        <a:spcPct val="0"/>
      </a:spcBef>
      <a:spcAft>
        <a:spcPct val="0"/>
      </a:spcAft>
      <a:defRPr sz="3600" kern="1200">
        <a:solidFill>
          <a:srgbClr val="3E231A"/>
        </a:solidFill>
        <a:latin typeface="Papyrus"/>
        <a:ea typeface="Papyrus"/>
        <a:cs typeface="Papyrus"/>
        <a:sym typeface="Papyrus"/>
      </a:defRPr>
    </a:lvl5pPr>
    <a:lvl6pPr marL="2286000" algn="l" defTabSz="914400" rtl="0" eaLnBrk="1" latinLnBrk="0" hangingPunct="1">
      <a:defRPr sz="3600" kern="1200">
        <a:solidFill>
          <a:srgbClr val="3E231A"/>
        </a:solidFill>
        <a:latin typeface="Papyrus"/>
        <a:ea typeface="Papyrus"/>
        <a:cs typeface="Papyrus"/>
        <a:sym typeface="Papyrus"/>
      </a:defRPr>
    </a:lvl6pPr>
    <a:lvl7pPr marL="2743200" algn="l" defTabSz="914400" rtl="0" eaLnBrk="1" latinLnBrk="0" hangingPunct="1">
      <a:defRPr sz="3600" kern="1200">
        <a:solidFill>
          <a:srgbClr val="3E231A"/>
        </a:solidFill>
        <a:latin typeface="Papyrus"/>
        <a:ea typeface="Papyrus"/>
        <a:cs typeface="Papyrus"/>
        <a:sym typeface="Papyrus"/>
      </a:defRPr>
    </a:lvl7pPr>
    <a:lvl8pPr marL="3200400" algn="l" defTabSz="914400" rtl="0" eaLnBrk="1" latinLnBrk="0" hangingPunct="1">
      <a:defRPr sz="3600" kern="1200">
        <a:solidFill>
          <a:srgbClr val="3E231A"/>
        </a:solidFill>
        <a:latin typeface="Papyrus"/>
        <a:ea typeface="Papyrus"/>
        <a:cs typeface="Papyrus"/>
        <a:sym typeface="Papyrus"/>
      </a:defRPr>
    </a:lvl8pPr>
    <a:lvl9pPr marL="3657600" algn="l" defTabSz="914400" rtl="0" eaLnBrk="1" latinLnBrk="0" hangingPunct="1">
      <a:defRPr sz="3600" kern="1200">
        <a:solidFill>
          <a:srgbClr val="3E231A"/>
        </a:solidFill>
        <a:latin typeface="Papyrus"/>
        <a:ea typeface="Papyrus"/>
        <a:cs typeface="Papyrus"/>
        <a:sym typeface="Papyru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a:srgbClr val="003366"/>
    <a:srgbClr val="FF33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4DAE2"/>
          </a:solidFill>
        </a:fill>
      </a:tcStyle>
    </a:wholeTbl>
    <a:band2H>
      <a:tcTxStyle/>
      <a:tcStyle>
        <a:tcBdr/>
        <a:fill>
          <a:solidFill>
            <a:srgbClr val="EBEDF1"/>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Row>
  </a:tblStyle>
  <a:tblStyle styleId="{C7B018BB-80A7-4F77-B60F-C8B233D01FF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EFE5CE"/>
          </a:solidFill>
        </a:fill>
      </a:tcStyle>
    </a:wholeTbl>
    <a:band2H>
      <a:tcTxStyle/>
      <a:tcStyle>
        <a:tcBdr/>
        <a:fill>
          <a:solidFill>
            <a:srgbClr val="F7F2E8"/>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Row>
  </a:tblStyle>
  <a:tblStyle styleId="{EEE7283C-3CF3-47DC-8721-378D4A62B22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BD8DF"/>
          </a:solidFill>
        </a:fill>
      </a:tcStyle>
    </a:wholeTbl>
    <a:band2H>
      <a:tcTxStyle/>
      <a:tcStyle>
        <a:tcBdr/>
        <a:fill>
          <a:solidFill>
            <a:srgbClr val="EEECF0"/>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Row>
  </a:tblStyle>
  <a:tblStyle styleId="{CF821DB8-F4EB-4A41-A1BA-3FCAFE7338EE}" styleName="">
    <a:tblBg/>
    <a:wholeTbl>
      <a:tcTxStyle b="on" i="on">
        <a:font>
          <a:latin typeface="Papyrus"/>
          <a:ea typeface="Papyrus"/>
          <a:cs typeface="Papyrus"/>
        </a:font>
        <a:srgbClr val="3E231A"/>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7E7"/>
          </a:solidFill>
        </a:fill>
      </a:tcStyle>
    </a:wholeTbl>
    <a:band2H>
      <a:tcTxStyle/>
      <a:tcStyle>
        <a:tcBdr/>
        <a:fill>
          <a:solidFill>
            <a:srgbClr val="24383E"/>
          </a:solidFill>
        </a:fill>
      </a:tcStyle>
    </a:band2H>
    <a:firstCol>
      <a:tcTxStyle b="on" i="on">
        <a:font>
          <a:latin typeface="Papyrus"/>
          <a:ea typeface="Papyrus"/>
          <a:cs typeface="Papyrus"/>
        </a:font>
        <a:srgbClr val="24383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CAB"/>
          </a:solidFill>
        </a:fill>
      </a:tcStyle>
    </a:firstCol>
    <a:lastRow>
      <a:tcTxStyle b="on" i="on">
        <a:font>
          <a:latin typeface="Papyrus"/>
          <a:ea typeface="Papyrus"/>
          <a:cs typeface="Papyrus"/>
        </a:font>
        <a:srgbClr val="3E231A"/>
      </a:tcTxStyle>
      <a:tcStyle>
        <a:tcBdr>
          <a:left>
            <a:ln w="12700" cap="flat">
              <a:noFill/>
              <a:miter lim="400000"/>
            </a:ln>
          </a:left>
          <a:right>
            <a:ln w="12700" cap="flat">
              <a:noFill/>
              <a:miter lim="400000"/>
            </a:ln>
          </a:right>
          <a:top>
            <a:ln w="508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24383E"/>
          </a:solidFill>
        </a:fill>
      </a:tcStyle>
    </a:lastRow>
    <a:firstRow>
      <a:tcTxStyle b="on" i="on">
        <a:font>
          <a:latin typeface="Papyrus"/>
          <a:ea typeface="Papyrus"/>
          <a:cs typeface="Papyrus"/>
        </a:font>
        <a:srgbClr val="24383E"/>
      </a:tcTxStyle>
      <a:tcStyle>
        <a:tcBdr>
          <a:left>
            <a:ln w="12700" cap="flat">
              <a:noFill/>
              <a:miter lim="400000"/>
            </a:ln>
          </a:left>
          <a:right>
            <a:ln w="12700" cap="flat">
              <a:noFill/>
              <a:miter lim="400000"/>
            </a:ln>
          </a:right>
          <a:top>
            <a:ln w="254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738CAB"/>
          </a:solidFill>
        </a:fill>
      </a:tcStyle>
    </a:firstRow>
  </a:tblStyle>
  <a:tblStyle styleId="{33BA23B1-9221-436E-865A-0063620EA4FD}"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CDCBCB"/>
          </a:solidFill>
        </a:fill>
      </a:tcStyle>
    </a:wholeTbl>
    <a:band2H>
      <a:tcTxStyle/>
      <a:tcStyle>
        <a:tcBdr/>
        <a:fill>
          <a:solidFill>
            <a:srgbClr val="E8E7E7"/>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Row>
  </a:tblStyle>
  <a:tblStyle styleId="{2708684C-4D16-4618-839F-0558EEFCDFE6}" styleName="">
    <a:tblBg/>
    <a:wholeTb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wholeTbl>
    <a:band2H>
      <a:tcTxStyle/>
      <a:tcStyle>
        <a:tcBdr/>
        <a:fill>
          <a:solidFill>
            <a:srgbClr val="FFFFFF"/>
          </a:solidFill>
        </a:fill>
      </a:tcStyle>
    </a:band2H>
    <a:firstCo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firstCol>
    <a:la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508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lastRow>
    <a:fir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254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napToGrid="0">
      <p:cViewPr>
        <p:scale>
          <a:sx n="50" d="100"/>
          <a:sy n="50" d="100"/>
        </p:scale>
        <p:origin x="-1162" y="-749"/>
      </p:cViewPr>
      <p:guideLst>
        <p:guide orient="horz" pos="3072"/>
        <p:guide pos="4096"/>
      </p:guideLst>
    </p:cSldViewPr>
  </p:slideViewPr>
  <p:notesTextViewPr>
    <p:cViewPr>
      <p:scale>
        <a:sx n="1" d="1"/>
        <a:sy n="1" d="1"/>
      </p:scale>
      <p:origin x="0" y="0"/>
    </p:cViewPr>
  </p:notesTextViewPr>
  <p:sorterViewPr>
    <p:cViewPr>
      <p:scale>
        <a:sx n="66" d="100"/>
        <a:sy n="66" d="100"/>
      </p:scale>
      <p:origin x="0" y="206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spTree>
      <p:nvGrpSpPr>
        <p:cNvPr id="1" name=""/>
        <p:cNvGrpSpPr/>
        <p:nvPr/>
      </p:nvGrpSpPr>
      <p:grpSpPr>
        <a:xfrm>
          <a:off x="0" y="0"/>
          <a:ext cx="0" cy="0"/>
          <a:chOff x="0" y="0"/>
          <a:chExt cx="0" cy="0"/>
        </a:xfrm>
      </p:grpSpPr>
      <p:sp>
        <p:nvSpPr>
          <p:cNvPr id="5" name="Shape 5"/>
          <p:cNvSpPr>
            <a:spLocks noGrp="1"/>
          </p:cNvSpPr>
          <p:nvPr>
            <p:ph type="title"/>
          </p:nvPr>
        </p:nvSpPr>
        <p:spPr>
          <a:xfrm>
            <a:off x="1270000" y="0"/>
            <a:ext cx="10464800" cy="5156200"/>
          </a:xfrm>
          <a:prstGeom prst="rect">
            <a:avLst/>
          </a:prstGeom>
        </p:spPr>
        <p:txBody>
          <a:bodyPr anchor="b"/>
          <a:lstStyle/>
          <a:p>
            <a:pPr lvl="0"/>
            <a:r>
              <a:rPr/>
              <a:t>Texto do Título</a:t>
            </a:r>
          </a:p>
        </p:txBody>
      </p:sp>
      <p:sp>
        <p:nvSpPr>
          <p:cNvPr id="6" name="Shape 6"/>
          <p:cNvSpPr>
            <a:spLocks noGrp="1"/>
          </p:cNvSpPr>
          <p:nvPr>
            <p:ph type="body" idx="1"/>
          </p:nvPr>
        </p:nvSpPr>
        <p:spPr>
          <a:xfrm>
            <a:off x="1270000" y="5181600"/>
            <a:ext cx="10464800" cy="38989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1270000" y="6680200"/>
            <a:ext cx="10464800" cy="1270000"/>
          </a:xfrm>
          <a:prstGeom prst="rect">
            <a:avLst/>
          </a:prstGeom>
        </p:spPr>
        <p:txBody>
          <a:bodyPr anchor="b"/>
          <a:lstStyle/>
          <a:p>
            <a:pPr lvl="0"/>
            <a:r>
              <a:rPr/>
              <a:t>Texto do Título</a:t>
            </a:r>
          </a:p>
        </p:txBody>
      </p:sp>
      <p:sp>
        <p:nvSpPr>
          <p:cNvPr id="9" name="Shape 9"/>
          <p:cNvSpPr>
            <a:spLocks noGrp="1"/>
          </p:cNvSpPr>
          <p:nvPr>
            <p:ph type="body" idx="1"/>
          </p:nvPr>
        </p:nvSpPr>
        <p:spPr>
          <a:xfrm>
            <a:off x="1270000" y="7835900"/>
            <a:ext cx="10464800" cy="14605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1270000" y="3289300"/>
            <a:ext cx="10464800" cy="3175000"/>
          </a:xfrm>
          <a:prstGeom prst="rect">
            <a:avLst/>
          </a:prstGeom>
        </p:spPr>
        <p:txBody>
          <a:bodyPr/>
          <a:lstStyle/>
          <a:p>
            <a:pPr lvl="0"/>
            <a:r>
              <a:rPr/>
              <a:t>Texto do Título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965200" y="0"/>
            <a:ext cx="5600700" cy="5435600"/>
          </a:xfrm>
          <a:prstGeom prst="rect">
            <a:avLst/>
          </a:prstGeom>
        </p:spPr>
        <p:txBody>
          <a:bodyPr anchor="b"/>
          <a:lstStyle>
            <a:lvl1pPr>
              <a:defRPr sz="6800"/>
            </a:lvl1pPr>
          </a:lstStyle>
          <a:p>
            <a:pPr lvl="0"/>
            <a:r>
              <a:rPr/>
              <a:t>Texto do Título</a:t>
            </a:r>
          </a:p>
        </p:txBody>
      </p:sp>
      <p:sp>
        <p:nvSpPr>
          <p:cNvPr id="14" name="Shape 14"/>
          <p:cNvSpPr>
            <a:spLocks noGrp="1"/>
          </p:cNvSpPr>
          <p:nvPr>
            <p:ph type="body" idx="1"/>
          </p:nvPr>
        </p:nvSpPr>
        <p:spPr>
          <a:xfrm>
            <a:off x="965200" y="5448300"/>
            <a:ext cx="5600700" cy="43053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1270000" y="276923"/>
            <a:ext cx="10464800" cy="2824354"/>
          </a:xfrm>
          <a:prstGeom prst="rect">
            <a:avLst/>
          </a:prstGeom>
        </p:spPr>
        <p:txBody>
          <a:bodyPr/>
          <a:lstStyle/>
          <a:p>
            <a:pPr lvl="0"/>
            <a:r>
              <a:rPr/>
              <a:t>Texto do Título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xfrm>
            <a:off x="1270000" y="608904"/>
            <a:ext cx="10464800" cy="2160392"/>
          </a:xfrm>
          <a:prstGeom prst="rect">
            <a:avLst/>
          </a:prstGeom>
        </p:spPr>
        <p:txBody>
          <a:bodyPr/>
          <a:lstStyle/>
          <a:p>
            <a:pPr lvl="0"/>
            <a:r>
              <a:rPr/>
              <a:t>Texto do Título</a:t>
            </a:r>
          </a:p>
        </p:txBody>
      </p:sp>
      <p:sp>
        <p:nvSpPr>
          <p:cNvPr id="22" name="Shape 22"/>
          <p:cNvSpPr>
            <a:spLocks noGrp="1"/>
          </p:cNvSpPr>
          <p:nvPr>
            <p:ph type="body" idx="1"/>
          </p:nvPr>
        </p:nvSpPr>
        <p:spPr>
          <a:xfrm>
            <a:off x="1270000" y="2769295"/>
            <a:ext cx="5016500" cy="5751710"/>
          </a:xfrm>
          <a:prstGeom prst="rect">
            <a:avLst/>
          </a:prstGeom>
        </p:spPr>
        <p:txBody>
          <a:bodyPr/>
          <a:lstStyle>
            <a:lvl1pPr marL="368300" indent="-368300">
              <a:spcBef>
                <a:spcPts val="2800"/>
              </a:spcBef>
              <a:buBlip>
                <a:blip r:embed="rId2"/>
              </a:buBlip>
              <a:defRPr sz="3000"/>
            </a:lvl1pPr>
            <a:lvl2pPr marL="736600" indent="-368300">
              <a:spcBef>
                <a:spcPts val="2800"/>
              </a:spcBef>
              <a:buBlip>
                <a:blip r:embed="rId2"/>
              </a:buBlip>
              <a:defRPr sz="3000"/>
            </a:lvl2pPr>
            <a:lvl3pPr marL="1104900" indent="-368300">
              <a:spcBef>
                <a:spcPts val="2800"/>
              </a:spcBef>
              <a:buBlip>
                <a:blip r:embed="rId2"/>
              </a:buBlip>
              <a:defRPr sz="3000"/>
            </a:lvl3pPr>
            <a:lvl4pPr marL="1473200" indent="-368300">
              <a:spcBef>
                <a:spcPts val="2800"/>
              </a:spcBef>
              <a:buBlip>
                <a:blip r:embed="rId2"/>
              </a:buBlip>
              <a:defRPr sz="3000"/>
            </a:lvl4pPr>
            <a:lvl5pPr marL="1841500" indent="-3683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1270000" y="1168400"/>
            <a:ext cx="10464800" cy="74168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Foto - 3 Acima">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70000" y="606425"/>
            <a:ext cx="10464800" cy="216535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1270000" y="2771775"/>
            <a:ext cx="10464800" cy="593725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1270000" y="606425"/>
            <a:ext cx="10464800" cy="21653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Texto do Título</a:t>
            </a:r>
          </a:p>
        </p:txBody>
      </p:sp>
      <p:sp>
        <p:nvSpPr>
          <p:cNvPr id="1027" name="Shape 3"/>
          <p:cNvSpPr>
            <a:spLocks noGrp="1"/>
          </p:cNvSpPr>
          <p:nvPr>
            <p:ph type="body" idx="1"/>
          </p:nvPr>
        </p:nvSpPr>
        <p:spPr bwMode="auto">
          <a:xfrm>
            <a:off x="1270000" y="2771775"/>
            <a:ext cx="10464800" cy="59372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Nível de Corpo Um</a:t>
            </a:r>
          </a:p>
          <a:p>
            <a:pPr lvl="1"/>
            <a:r>
              <a:rPr lang="pt-BR" smtClean="0">
                <a:sym typeface="Papyrus"/>
              </a:rPr>
              <a:t>Nível de Corpo Dois</a:t>
            </a:r>
          </a:p>
          <a:p>
            <a:pPr lvl="2"/>
            <a:r>
              <a:rPr lang="pt-BR" smtClean="0">
                <a:sym typeface="Papyrus"/>
              </a:rPr>
              <a:t>Nível de Corpo Três</a:t>
            </a:r>
          </a:p>
          <a:p>
            <a:pPr lvl="3"/>
            <a:r>
              <a:rPr lang="pt-BR" smtClean="0">
                <a:sym typeface="Papyrus"/>
              </a:rPr>
              <a:t>Nível de Corpo Quatro</a:t>
            </a:r>
          </a:p>
          <a:p>
            <a:pPr lvl="4"/>
            <a:r>
              <a:rPr lang="pt-BR" smtClean="0">
                <a:sym typeface="Papyrus"/>
              </a:rPr>
              <a:t>Nível de Corpo Cinco</a:t>
            </a: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 id="2147483661" r:id="rId13"/>
    <p:sldLayoutId id="2147483662" r:id="rId14"/>
  </p:sldLayoutIdLst>
  <p:transition spd="med"/>
  <p:txStyles>
    <p:titleStyle>
      <a:lvl1pPr algn="ctr" defTabSz="584200" rtl="0" eaLnBrk="0" fontAlgn="base" hangingPunct="0">
        <a:spcBef>
          <a:spcPct val="0"/>
        </a:spcBef>
        <a:spcAft>
          <a:spcPct val="0"/>
        </a:spcAft>
        <a:defRPr sz="7200">
          <a:solidFill>
            <a:srgbClr val="3E231A"/>
          </a:solidFill>
          <a:latin typeface="Papyrus"/>
          <a:ea typeface="Papyrus"/>
          <a:cs typeface="Papyrus"/>
          <a:sym typeface="Papyrus"/>
        </a:defRPr>
      </a:lvl1pPr>
      <a:lvl2pPr algn="ctr" defTabSz="584200" rtl="0" eaLnBrk="0" fontAlgn="base" hangingPunct="0">
        <a:spcBef>
          <a:spcPct val="0"/>
        </a:spcBef>
        <a:spcAft>
          <a:spcPct val="0"/>
        </a:spcAft>
        <a:defRPr sz="7200">
          <a:solidFill>
            <a:srgbClr val="3E231A"/>
          </a:solidFill>
          <a:latin typeface="Papyrus"/>
          <a:ea typeface="Papyrus"/>
          <a:cs typeface="Papyrus"/>
          <a:sym typeface="Papyrus"/>
        </a:defRPr>
      </a:lvl2pPr>
      <a:lvl3pPr algn="ctr" defTabSz="584200" rtl="0" eaLnBrk="0" fontAlgn="base" hangingPunct="0">
        <a:spcBef>
          <a:spcPct val="0"/>
        </a:spcBef>
        <a:spcAft>
          <a:spcPct val="0"/>
        </a:spcAft>
        <a:defRPr sz="7200">
          <a:solidFill>
            <a:srgbClr val="3E231A"/>
          </a:solidFill>
          <a:latin typeface="Papyrus"/>
          <a:ea typeface="Papyrus"/>
          <a:cs typeface="Papyrus"/>
          <a:sym typeface="Papyrus"/>
        </a:defRPr>
      </a:lvl3pPr>
      <a:lvl4pPr algn="ctr" defTabSz="584200" rtl="0" eaLnBrk="0" fontAlgn="base" hangingPunct="0">
        <a:spcBef>
          <a:spcPct val="0"/>
        </a:spcBef>
        <a:spcAft>
          <a:spcPct val="0"/>
        </a:spcAft>
        <a:defRPr sz="7200">
          <a:solidFill>
            <a:srgbClr val="3E231A"/>
          </a:solidFill>
          <a:latin typeface="Papyrus"/>
          <a:ea typeface="Papyrus"/>
          <a:cs typeface="Papyrus"/>
          <a:sym typeface="Papyrus"/>
        </a:defRPr>
      </a:lvl4pPr>
      <a:lvl5pPr algn="ctr" defTabSz="584200" rtl="0" eaLnBrk="0" fontAlgn="base" hangingPunct="0">
        <a:spcBef>
          <a:spcPct val="0"/>
        </a:spcBef>
        <a:spcAft>
          <a:spcPct val="0"/>
        </a:spcAft>
        <a:defRPr sz="7200">
          <a:solidFill>
            <a:srgbClr val="3E231A"/>
          </a:solidFill>
          <a:latin typeface="Papyrus"/>
          <a:ea typeface="Papyrus"/>
          <a:cs typeface="Papyrus"/>
          <a:sym typeface="Papyrus"/>
        </a:defRPr>
      </a:lvl5pPr>
      <a:lvl6pPr algn="ctr" defTabSz="584200">
        <a:defRPr sz="7200">
          <a:solidFill>
            <a:srgbClr val="3E231A"/>
          </a:solidFill>
          <a:latin typeface="Papyrus"/>
          <a:ea typeface="Papyrus"/>
          <a:cs typeface="Papyrus"/>
          <a:sym typeface="Papyrus"/>
        </a:defRPr>
      </a:lvl6pPr>
      <a:lvl7pPr algn="ctr" defTabSz="584200">
        <a:defRPr sz="7200">
          <a:solidFill>
            <a:srgbClr val="3E231A"/>
          </a:solidFill>
          <a:latin typeface="Papyrus"/>
          <a:ea typeface="Papyrus"/>
          <a:cs typeface="Papyrus"/>
          <a:sym typeface="Papyrus"/>
        </a:defRPr>
      </a:lvl7pPr>
      <a:lvl8pPr algn="ctr" defTabSz="584200">
        <a:defRPr sz="7200">
          <a:solidFill>
            <a:srgbClr val="3E231A"/>
          </a:solidFill>
          <a:latin typeface="Papyrus"/>
          <a:ea typeface="Papyrus"/>
          <a:cs typeface="Papyrus"/>
          <a:sym typeface="Papyrus"/>
        </a:defRPr>
      </a:lvl8pPr>
      <a:lvl9pPr algn="ctr" defTabSz="584200">
        <a:defRPr sz="7200">
          <a:solidFill>
            <a:srgbClr val="3E231A"/>
          </a:solidFill>
          <a:latin typeface="Papyrus"/>
          <a:ea typeface="Papyrus"/>
          <a:cs typeface="Papyrus"/>
          <a:sym typeface="Papyrus"/>
        </a:defRPr>
      </a:lvl9pPr>
    </p:titleStyle>
    <p:bodyStyle>
      <a:lvl1pPr marL="4699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1pPr>
      <a:lvl2pPr marL="9398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2pPr>
      <a:lvl3pPr marL="14097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3pPr>
      <a:lvl4pPr marL="18796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4pPr>
      <a:lvl5pPr marL="23495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5pPr>
      <a:lvl6pPr marL="2819400" indent="-469900" defTabSz="584200">
        <a:spcBef>
          <a:spcPts val="3000"/>
        </a:spcBef>
        <a:buSzPct val="25000"/>
        <a:buBlip>
          <a:blip r:embed="rId17"/>
        </a:buBlip>
        <a:defRPr sz="3800">
          <a:solidFill>
            <a:srgbClr val="3E231A"/>
          </a:solidFill>
          <a:latin typeface="Papyrus"/>
          <a:ea typeface="Papyrus"/>
          <a:cs typeface="Papyrus"/>
          <a:sym typeface="Papyrus"/>
        </a:defRPr>
      </a:lvl6pPr>
      <a:lvl7pPr marL="3289300" indent="-469900" defTabSz="584200">
        <a:spcBef>
          <a:spcPts val="3000"/>
        </a:spcBef>
        <a:buSzPct val="25000"/>
        <a:buBlip>
          <a:blip r:embed="rId17"/>
        </a:buBlip>
        <a:defRPr sz="3800">
          <a:solidFill>
            <a:srgbClr val="3E231A"/>
          </a:solidFill>
          <a:latin typeface="Papyrus"/>
          <a:ea typeface="Papyrus"/>
          <a:cs typeface="Papyrus"/>
          <a:sym typeface="Papyrus"/>
        </a:defRPr>
      </a:lvl7pPr>
      <a:lvl8pPr marL="3759200" indent="-469900" defTabSz="584200">
        <a:spcBef>
          <a:spcPts val="3000"/>
        </a:spcBef>
        <a:buSzPct val="25000"/>
        <a:buBlip>
          <a:blip r:embed="rId17"/>
        </a:buBlip>
        <a:defRPr sz="3800">
          <a:solidFill>
            <a:srgbClr val="3E231A"/>
          </a:solidFill>
          <a:latin typeface="Papyrus"/>
          <a:ea typeface="Papyrus"/>
          <a:cs typeface="Papyrus"/>
          <a:sym typeface="Papyrus"/>
        </a:defRPr>
      </a:lvl8pPr>
      <a:lvl9pPr marL="4229100" indent="-469900" defTabSz="584200">
        <a:spcBef>
          <a:spcPts val="3000"/>
        </a:spcBef>
        <a:buSzPct val="25000"/>
        <a:buBlip>
          <a:blip r:embed="rId17"/>
        </a:buBlip>
        <a:defRPr sz="3800">
          <a:solidFill>
            <a:srgbClr val="3E231A"/>
          </a:solidFill>
          <a:latin typeface="Papyrus"/>
          <a:ea typeface="Papyrus"/>
          <a:cs typeface="Papyrus"/>
          <a:sym typeface="Papyrus"/>
        </a:defRPr>
      </a:lvl9pPr>
    </p:bodyStyle>
    <p:otherStyle>
      <a:lvl1pPr algn="r" defTabSz="584200">
        <a:defRPr sz="1200">
          <a:solidFill>
            <a:schemeClr val="tx1"/>
          </a:solidFill>
          <a:latin typeface="+mn-lt"/>
          <a:ea typeface="+mn-ea"/>
          <a:cs typeface="+mn-cs"/>
          <a:sym typeface="Papyrus"/>
        </a:defRPr>
      </a:lvl1pPr>
      <a:lvl2pPr algn="r" defTabSz="584200">
        <a:defRPr sz="1200">
          <a:solidFill>
            <a:schemeClr val="tx1"/>
          </a:solidFill>
          <a:latin typeface="+mn-lt"/>
          <a:ea typeface="+mn-ea"/>
          <a:cs typeface="+mn-cs"/>
          <a:sym typeface="Papyrus"/>
        </a:defRPr>
      </a:lvl2pPr>
      <a:lvl3pPr algn="r" defTabSz="584200">
        <a:defRPr sz="1200">
          <a:solidFill>
            <a:schemeClr val="tx1"/>
          </a:solidFill>
          <a:latin typeface="+mn-lt"/>
          <a:ea typeface="+mn-ea"/>
          <a:cs typeface="+mn-cs"/>
          <a:sym typeface="Papyrus"/>
        </a:defRPr>
      </a:lvl3pPr>
      <a:lvl4pPr algn="r" defTabSz="584200">
        <a:defRPr sz="1200">
          <a:solidFill>
            <a:schemeClr val="tx1"/>
          </a:solidFill>
          <a:latin typeface="+mn-lt"/>
          <a:ea typeface="+mn-ea"/>
          <a:cs typeface="+mn-cs"/>
          <a:sym typeface="Papyrus"/>
        </a:defRPr>
      </a:lvl4pPr>
      <a:lvl5pPr algn="r" defTabSz="584200">
        <a:defRPr sz="1200">
          <a:solidFill>
            <a:schemeClr val="tx1"/>
          </a:solidFill>
          <a:latin typeface="+mn-lt"/>
          <a:ea typeface="+mn-ea"/>
          <a:cs typeface="+mn-cs"/>
          <a:sym typeface="Papyrus"/>
        </a:defRPr>
      </a:lvl5pPr>
      <a:lvl6pPr algn="r" defTabSz="584200">
        <a:defRPr sz="1200">
          <a:solidFill>
            <a:schemeClr val="tx1"/>
          </a:solidFill>
          <a:latin typeface="+mn-lt"/>
          <a:ea typeface="+mn-ea"/>
          <a:cs typeface="+mn-cs"/>
          <a:sym typeface="Papyrus"/>
        </a:defRPr>
      </a:lvl6pPr>
      <a:lvl7pPr algn="r" defTabSz="584200">
        <a:defRPr sz="1200">
          <a:solidFill>
            <a:schemeClr val="tx1"/>
          </a:solidFill>
          <a:latin typeface="+mn-lt"/>
          <a:ea typeface="+mn-ea"/>
          <a:cs typeface="+mn-cs"/>
          <a:sym typeface="Papyrus"/>
        </a:defRPr>
      </a:lvl7pPr>
      <a:lvl8pPr algn="r" defTabSz="584200">
        <a:defRPr sz="1200">
          <a:solidFill>
            <a:schemeClr val="tx1"/>
          </a:solidFill>
          <a:latin typeface="+mn-lt"/>
          <a:ea typeface="+mn-ea"/>
          <a:cs typeface="+mn-cs"/>
          <a:sym typeface="Papyrus"/>
        </a:defRPr>
      </a:lvl8pPr>
      <a:lvl9pPr algn="r" defTabSz="584200">
        <a:defRPr sz="1200">
          <a:solidFill>
            <a:schemeClr val="tx1"/>
          </a:solidFill>
          <a:latin typeface="+mn-lt"/>
          <a:ea typeface="+mn-ea"/>
          <a:cs typeface="+mn-cs"/>
          <a:sym typeface="Papyru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http://www.paulomargotto.com.br/index_sub.php?tipo=5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www.paulomargotto.com.br/documentos/Avaliacao_Idade_gestacional.doc" TargetMode="External"/><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hyperlink" Target="http://www.ncbi.nlm.nih.gov/pubmed/6095239" TargetMode="Externa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ncbi.nlm.nih.gov/pubmed/1313975" TargetMode="Externa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ncbi.nlm.nih.gov/pubmed/8969741" TargetMode="Externa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hyperlink" Target="http://www.ncbi.nlm.nih.gov/pubmed/9255215" TargetMode="Externa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14513326" TargetMode="Externa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16567208" TargetMode="Externa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ncbi.nlm.nih.gov/pubmed/16690133" TargetMode="Externa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hyperlink" Target="http://www.ncbi.nlm.nih.gov/pubmed/22782817" TargetMode="Externa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perda_auditiva-bilateral.ppt" TargetMode="Externa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_SCREENING_AUDITIVO.ppt" TargetMode="Externa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2" Type="http://schemas.openxmlformats.org/officeDocument/2006/relationships/hyperlink" Target="http://www.ncbi.nlm.nih.gov/pubmed/26642118" TargetMode="External"/><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hyperlink" Target="http://www.paulomargotto.com.br/documentos/CMV-DBP-Editorial.ppt" TargetMode="External"/><Relationship Id="rId2" Type="http://schemas.openxmlformats.org/officeDocument/2006/relationships/hyperlink" Target="http://www.ncbi.nlm.nih.gov/pubmed/26642119" TargetMode="Externa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hape 32"/>
          <p:cNvSpPr>
            <a:spLocks noGrp="1"/>
          </p:cNvSpPr>
          <p:nvPr>
            <p:ph type="title"/>
          </p:nvPr>
        </p:nvSpPr>
        <p:spPr>
          <a:xfrm>
            <a:off x="1316673" y="2584768"/>
            <a:ext cx="10464800" cy="3467100"/>
          </a:xfrm>
        </p:spPr>
        <p:txBody>
          <a:bodyPr anchor="ctr"/>
          <a:lstStyle/>
          <a:p>
            <a:pPr eaLnBrk="1" hangingPunct="1"/>
            <a:r>
              <a:rPr lang="pt-BR" dirty="0" smtClean="0">
                <a:solidFill>
                  <a:schemeClr val="hlink"/>
                </a:solidFill>
              </a:rPr>
              <a:t>Sessão de Anatomia Clínica</a:t>
            </a:r>
            <a:br>
              <a:rPr lang="pt-BR" dirty="0" smtClean="0">
                <a:solidFill>
                  <a:schemeClr val="hlink"/>
                </a:solidFill>
              </a:rPr>
            </a:br>
            <a:r>
              <a:rPr lang="pt-BR" b="1" dirty="0" smtClean="0">
                <a:solidFill>
                  <a:schemeClr val="folHlink"/>
                </a:solidFill>
              </a:rPr>
              <a:t>COLITE POR CITOMEGALOVÍRUS</a:t>
            </a:r>
          </a:p>
        </p:txBody>
      </p:sp>
      <p:sp>
        <p:nvSpPr>
          <p:cNvPr id="2051" name="Shape 33"/>
          <p:cNvSpPr>
            <a:spLocks noGrp="1"/>
          </p:cNvSpPr>
          <p:nvPr>
            <p:ph type="body" idx="1"/>
          </p:nvPr>
        </p:nvSpPr>
        <p:spPr>
          <a:xfrm>
            <a:off x="1408113" y="7259638"/>
            <a:ext cx="10464800" cy="1460500"/>
          </a:xfrm>
        </p:spPr>
        <p:txBody>
          <a:bodyPr anchor="b"/>
          <a:lstStyle/>
          <a:p>
            <a:pPr eaLnBrk="1" hangingPunct="1">
              <a:lnSpc>
                <a:spcPct val="80000"/>
              </a:lnSpc>
              <a:spcBef>
                <a:spcPct val="0"/>
              </a:spcBef>
            </a:pPr>
            <a:r>
              <a:rPr lang="pt-BR" sz="2800" dirty="0" smtClean="0">
                <a:solidFill>
                  <a:srgbClr val="003366"/>
                </a:solidFill>
              </a:rPr>
              <a:t>Apresentação: Ana Carolina Lopes Rabelo (R3 em Neonatologia)</a:t>
            </a:r>
          </a:p>
          <a:p>
            <a:pPr eaLnBrk="1" hangingPunct="1">
              <a:lnSpc>
                <a:spcPct val="80000"/>
              </a:lnSpc>
              <a:spcBef>
                <a:spcPct val="0"/>
              </a:spcBef>
            </a:pPr>
            <a:r>
              <a:rPr lang="pt-BR" sz="2800" dirty="0" smtClean="0">
                <a:solidFill>
                  <a:srgbClr val="003366"/>
                </a:solidFill>
              </a:rPr>
              <a:t>Coordenação: </a:t>
            </a:r>
            <a:r>
              <a:rPr lang="pt-BR" sz="2800" dirty="0" smtClean="0">
                <a:solidFill>
                  <a:srgbClr val="003366"/>
                </a:solidFill>
              </a:rPr>
              <a:t>Marta Davi Rocha de Moura, Melissa Iole Da </a:t>
            </a:r>
            <a:r>
              <a:rPr lang="pt-BR" sz="2800" dirty="0" err="1" smtClean="0">
                <a:solidFill>
                  <a:srgbClr val="003366"/>
                </a:solidFill>
              </a:rPr>
              <a:t>Cás</a:t>
            </a:r>
            <a:r>
              <a:rPr lang="pt-BR" sz="2800" dirty="0" smtClean="0">
                <a:solidFill>
                  <a:srgbClr val="003366"/>
                </a:solidFill>
              </a:rPr>
              <a:t> </a:t>
            </a:r>
            <a:r>
              <a:rPr lang="pt-BR" sz="2800" dirty="0" err="1" smtClean="0">
                <a:solidFill>
                  <a:srgbClr val="003366"/>
                </a:solidFill>
              </a:rPr>
              <a:t>Vita</a:t>
            </a:r>
            <a:r>
              <a:rPr lang="pt-BR" sz="2800" dirty="0" smtClean="0">
                <a:solidFill>
                  <a:srgbClr val="003366"/>
                </a:solidFill>
              </a:rPr>
              <a:t> (Patologista)</a:t>
            </a:r>
          </a:p>
          <a:p>
            <a:pPr eaLnBrk="1" hangingPunct="1">
              <a:lnSpc>
                <a:spcPct val="80000"/>
              </a:lnSpc>
              <a:spcBef>
                <a:spcPct val="0"/>
              </a:spcBef>
            </a:pPr>
            <a:r>
              <a:rPr lang="pt-BR" sz="2800" dirty="0" smtClean="0">
                <a:solidFill>
                  <a:srgbClr val="003366"/>
                </a:solidFill>
              </a:rPr>
              <a:t>Brasília, 11 de junho de 2016</a:t>
            </a:r>
          </a:p>
          <a:p>
            <a:pPr eaLnBrk="1" hangingPunct="1">
              <a:lnSpc>
                <a:spcPct val="80000"/>
              </a:lnSpc>
              <a:spcBef>
                <a:spcPct val="0"/>
              </a:spcBef>
            </a:pPr>
            <a:r>
              <a:rPr lang="pt-BR" sz="2800" dirty="0" smtClean="0">
                <a:solidFill>
                  <a:srgbClr val="003366"/>
                </a:solidFill>
                <a:hlinkClick r:id="rId2"/>
              </a:rPr>
              <a:t>www.paulomargotto.com.br</a:t>
            </a:r>
            <a:r>
              <a:rPr lang="pt-BR" sz="2800" dirty="0" smtClean="0">
                <a:solidFill>
                  <a:srgbClr val="003366"/>
                </a:solidFill>
              </a:rPr>
              <a:t>  </a:t>
            </a:r>
          </a:p>
        </p:txBody>
      </p:sp>
      <p:pic>
        <p:nvPicPr>
          <p:cNvPr id="2054" name="Picture 6" descr="20160126_120201"/>
          <p:cNvPicPr>
            <a:picLocks noChangeAspect="1" noChangeArrowheads="1"/>
          </p:cNvPicPr>
          <p:nvPr/>
        </p:nvPicPr>
        <p:blipFill>
          <a:blip r:embed="rId3"/>
          <a:srcRect/>
          <a:stretch>
            <a:fillRect/>
          </a:stretch>
        </p:blipFill>
        <p:spPr bwMode="auto">
          <a:xfrm>
            <a:off x="0" y="0"/>
            <a:ext cx="12825413" cy="2247900"/>
          </a:xfrm>
          <a:prstGeom prst="rect">
            <a:avLst/>
          </a:prstGeom>
          <a:noFill/>
        </p:spPr>
      </p:pic>
      <p:sp>
        <p:nvSpPr>
          <p:cNvPr id="2055" name="Rectangle 7"/>
          <p:cNvSpPr>
            <a:spLocks noChangeArrowheads="1"/>
          </p:cNvSpPr>
          <p:nvPr/>
        </p:nvSpPr>
        <p:spPr bwMode="auto">
          <a:xfrm>
            <a:off x="0" y="9112250"/>
            <a:ext cx="13004800" cy="641350"/>
          </a:xfrm>
          <a:prstGeom prst="rect">
            <a:avLst/>
          </a:prstGeom>
          <a:solidFill>
            <a:srgbClr val="0E2283"/>
          </a:solidFill>
          <a:ln w="9525">
            <a:noFill/>
            <a:miter lim="800000"/>
            <a:headEnd/>
            <a:tailEnd/>
          </a:ln>
          <a:effectLst/>
        </p:spPr>
        <p:txBody>
          <a:bodyPr anchor="ctr">
            <a:spAutoFit/>
          </a:bodyPr>
          <a:lstStyle/>
          <a:p>
            <a:pPr algn="ctr" eaLnBrk="0" hangingPunct="0"/>
            <a:r>
              <a:rPr lang="pt-BR" u="sng">
                <a:hlinkClick r:id="rId4"/>
              </a:rPr>
              <a:t>ANATOMIA CLINICA</a:t>
            </a:r>
            <a:r>
              <a:rPr lang="pt-BR"/>
              <a:t> </a:t>
            </a:r>
          </a:p>
        </p:txBody>
      </p:sp>
      <p:sp>
        <p:nvSpPr>
          <p:cNvPr id="2056" name="Line 8"/>
          <p:cNvSpPr>
            <a:spLocks noChangeShapeType="1"/>
          </p:cNvSpPr>
          <p:nvPr/>
        </p:nvSpPr>
        <p:spPr bwMode="auto">
          <a:xfrm>
            <a:off x="4389120" y="8742045"/>
            <a:ext cx="363538" cy="539750"/>
          </a:xfrm>
          <a:prstGeom prst="line">
            <a:avLst/>
          </a:prstGeom>
          <a:noFill/>
          <a:ln w="57150">
            <a:solidFill>
              <a:schemeClr val="folHlink"/>
            </a:solidFill>
            <a:round/>
            <a:headEnd/>
            <a:tailEnd type="triangle" w="med" len="med"/>
          </a:ln>
          <a:effectLst/>
        </p:spPr>
        <p:txBody>
          <a:bodyPr/>
          <a:lstStyle/>
          <a:p>
            <a:endParaRPr lang="pt-BR"/>
          </a:p>
        </p:txBody>
      </p:sp>
      <p:sp>
        <p:nvSpPr>
          <p:cNvPr id="2057" name="Text Box 9"/>
          <p:cNvSpPr txBox="1">
            <a:spLocks noChangeArrowheads="1"/>
          </p:cNvSpPr>
          <p:nvPr/>
        </p:nvSpPr>
        <p:spPr bwMode="auto">
          <a:xfrm>
            <a:off x="292100" y="8550275"/>
            <a:ext cx="4044950" cy="581025"/>
          </a:xfrm>
          <a:prstGeom prst="rect">
            <a:avLst/>
          </a:prstGeom>
          <a:noFill/>
          <a:ln w="9525">
            <a:noFill/>
            <a:miter lim="800000"/>
            <a:headEnd/>
            <a:tailEnd/>
          </a:ln>
          <a:effectLst/>
        </p:spPr>
        <p:txBody>
          <a:bodyPr wrap="none">
            <a:spAutoFit/>
          </a:bodyPr>
          <a:lstStyle/>
          <a:p>
            <a:pPr algn="ctr" defTabSz="914400"/>
            <a:r>
              <a:rPr lang="pt-BR" sz="1600" b="1">
                <a:solidFill>
                  <a:schemeClr val="hlink"/>
                </a:solidFill>
              </a:rPr>
              <a:t>Consultem todas</a:t>
            </a:r>
          </a:p>
          <a:p>
            <a:pPr algn="ctr" defTabSz="914400"/>
            <a:r>
              <a:rPr lang="pt-BR" sz="1600" b="1">
                <a:solidFill>
                  <a:schemeClr val="hlink"/>
                </a:solidFill>
              </a:rPr>
              <a:t>as nossas Sessões de Anatomia Clínica</a:t>
            </a:r>
          </a:p>
        </p:txBody>
      </p:sp>
      <p:sp>
        <p:nvSpPr>
          <p:cNvPr id="2058" name="Text Box 10"/>
          <p:cNvSpPr txBox="1">
            <a:spLocks noChangeArrowheads="1"/>
          </p:cNvSpPr>
          <p:nvPr/>
        </p:nvSpPr>
        <p:spPr bwMode="auto">
          <a:xfrm>
            <a:off x="-92075" y="7813675"/>
            <a:ext cx="2647950" cy="641350"/>
          </a:xfrm>
          <a:prstGeom prst="rect">
            <a:avLst/>
          </a:prstGeom>
          <a:noFill/>
          <a:ln w="9525">
            <a:noFill/>
            <a:miter lim="800000"/>
            <a:headEnd/>
            <a:tailEnd/>
          </a:ln>
          <a:effectLst/>
        </p:spPr>
        <p:txBody>
          <a:bodyPr wrap="none">
            <a:spAutoFit/>
          </a:bodyPr>
          <a:lstStyle/>
          <a:p>
            <a:pPr defTabSz="914400"/>
            <a:r>
              <a:rPr lang="pt-BR"/>
              <a:t>Clique Aqui!</a:t>
            </a: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hape 36"/>
          <p:cNvSpPr>
            <a:spLocks noGrp="1"/>
          </p:cNvSpPr>
          <p:nvPr>
            <p:ph type="title"/>
          </p:nvPr>
        </p:nvSpPr>
        <p:spPr>
          <a:xfrm>
            <a:off x="1270000" y="635000"/>
            <a:ext cx="10464800" cy="2108200"/>
          </a:xfrm>
        </p:spPr>
        <p:txBody>
          <a:bodyPr/>
          <a:lstStyle/>
          <a:p>
            <a:pPr eaLnBrk="1" hangingPunct="1"/>
            <a:r>
              <a:rPr lang="pt-BR" smtClean="0"/>
              <a:t>CASO CLÍNICO</a:t>
            </a:r>
          </a:p>
        </p:txBody>
      </p:sp>
      <p:sp>
        <p:nvSpPr>
          <p:cNvPr id="3075" name="Shape 37"/>
          <p:cNvSpPr>
            <a:spLocks noGrp="1"/>
          </p:cNvSpPr>
          <p:nvPr>
            <p:ph type="body" idx="1"/>
          </p:nvPr>
        </p:nvSpPr>
        <p:spPr>
          <a:xfrm>
            <a:off x="1270000" y="2819400"/>
            <a:ext cx="10464800" cy="5842000"/>
          </a:xfrm>
        </p:spPr>
        <p:txBody>
          <a:bodyPr anchor="t"/>
          <a:lstStyle/>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ADMISSÃO NO HMIB (11/02/15)</a:t>
            </a:r>
            <a:endParaRPr lang="pt-BR" sz="1800" smtClean="0">
              <a:solidFill>
                <a:srgbClr val="000000"/>
              </a:solidFill>
              <a:latin typeface="Arial" pitchFamily="34" charset="0"/>
              <a:cs typeface="Arial" pitchFamily="34" charset="0"/>
              <a:sym typeface="Arial" pitchFamily="34" charset="0"/>
            </a:endParaRPr>
          </a:p>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endParaRPr lang="pt-BR" sz="20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MHRM, 1mês e 3dias, prematuro portador de </a:t>
            </a:r>
            <a:r>
              <a:rPr lang="pt-BR" sz="2000" b="1" u="sng" smtClean="0">
                <a:solidFill>
                  <a:srgbClr val="000000"/>
                </a:solidFill>
                <a:latin typeface="Arial" pitchFamily="34" charset="0"/>
                <a:cs typeface="Arial" pitchFamily="34" charset="0"/>
                <a:sym typeface="Arial" pitchFamily="34" charset="0"/>
              </a:rPr>
              <a:t>cardiopatia congênita (DSAVT)</a:t>
            </a:r>
            <a:r>
              <a:rPr lang="pt-BR" sz="2000" smtClean="0">
                <a:solidFill>
                  <a:srgbClr val="000000"/>
                </a:solidFill>
                <a:latin typeface="Arial" pitchFamily="34" charset="0"/>
                <a:cs typeface="Arial" pitchFamily="34" charset="0"/>
                <a:sym typeface="Arial" pitchFamily="34" charset="0"/>
              </a:rPr>
              <a:t> e</a:t>
            </a:r>
            <a:r>
              <a:rPr lang="pt-BR" sz="2000" b="1" u="sng" smtClean="0">
                <a:solidFill>
                  <a:srgbClr val="000000"/>
                </a:solidFill>
                <a:latin typeface="Arial" pitchFamily="34" charset="0"/>
                <a:cs typeface="Arial" pitchFamily="34" charset="0"/>
                <a:sym typeface="Arial" pitchFamily="34" charset="0"/>
              </a:rPr>
              <a:t> suspeita de Síndrome de Down</a:t>
            </a:r>
            <a:r>
              <a:rPr lang="pt-BR" sz="2000" smtClean="0">
                <a:solidFill>
                  <a:srgbClr val="000000"/>
                </a:solidFill>
                <a:latin typeface="Arial" pitchFamily="34" charset="0"/>
                <a:cs typeface="Arial" pitchFamily="34" charset="0"/>
                <a:sym typeface="Arial" pitchFamily="34" charset="0"/>
              </a:rPr>
              <a:t>, nascido no HRG e internado no INCOR-DF com 28º dias de vida, onde permaneceu por 5 dias para investigação/tratamento cardiológicos A equipe de cardiologia definiu correção cirúrgica só após 4 meses de idade, sendo assim transferido para o HMI.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Apresenta </a:t>
            </a:r>
            <a:r>
              <a:rPr lang="pt-BR" sz="2000" b="1" u="sng" smtClean="0">
                <a:solidFill>
                  <a:srgbClr val="000000"/>
                </a:solidFill>
                <a:latin typeface="Arial" pitchFamily="34" charset="0"/>
                <a:cs typeface="Arial" pitchFamily="34" charset="0"/>
                <a:sym typeface="Arial" pitchFamily="34" charset="0"/>
              </a:rPr>
              <a:t>história de dismotilidade gástrica </a:t>
            </a:r>
            <a:r>
              <a:rPr lang="pt-BR" sz="2000" smtClean="0">
                <a:solidFill>
                  <a:srgbClr val="000000"/>
                </a:solidFill>
                <a:latin typeface="Arial" pitchFamily="34" charset="0"/>
                <a:cs typeface="Arial" pitchFamily="34" charset="0"/>
                <a:sym typeface="Arial" pitchFamily="34" charset="0"/>
              </a:rPr>
              <a:t>com </a:t>
            </a:r>
            <a:r>
              <a:rPr lang="pt-BR" sz="2000" b="1" u="sng" smtClean="0">
                <a:solidFill>
                  <a:srgbClr val="000000"/>
                </a:solidFill>
                <a:latin typeface="Arial" pitchFamily="34" charset="0"/>
                <a:cs typeface="Arial" pitchFamily="34" charset="0"/>
                <a:sym typeface="Arial" pitchFamily="34" charset="0"/>
              </a:rPr>
              <a:t>dificuldade de progressão da dieta</a:t>
            </a:r>
            <a:r>
              <a:rPr lang="pt-BR" sz="2000" b="1" smtClean="0">
                <a:solidFill>
                  <a:srgbClr val="000000"/>
                </a:solidFill>
                <a:latin typeface="Arial" pitchFamily="34" charset="0"/>
                <a:cs typeface="Arial" pitchFamily="34" charset="0"/>
                <a:sym typeface="Arial" pitchFamily="34" charset="0"/>
              </a:rPr>
              <a:t> </a:t>
            </a:r>
            <a:r>
              <a:rPr lang="pt-BR" sz="2000" smtClean="0">
                <a:solidFill>
                  <a:srgbClr val="000000"/>
                </a:solidFill>
                <a:latin typeface="Arial" pitchFamily="34" charset="0"/>
                <a:cs typeface="Arial" pitchFamily="34" charset="0"/>
                <a:sym typeface="Arial" pitchFamily="34" charset="0"/>
              </a:rPr>
              <a:t>desde a internação no HRG. No InCor-DF, foi iniciada dieta trófica com pregomim e hidratação venosa, porém suspensa devido a </a:t>
            </a:r>
            <a:r>
              <a:rPr lang="pt-BR" sz="2000" b="1" u="sng" smtClean="0">
                <a:solidFill>
                  <a:srgbClr val="000000"/>
                </a:solidFill>
                <a:latin typeface="Arial" pitchFamily="34" charset="0"/>
                <a:cs typeface="Arial" pitchFamily="34" charset="0"/>
                <a:sym typeface="Arial" pitchFamily="34" charset="0"/>
              </a:rPr>
              <a:t>distensão abdominal e vômitos</a:t>
            </a:r>
            <a:r>
              <a:rPr lang="pt-BR" sz="2000" smtClean="0">
                <a:solidFill>
                  <a:srgbClr val="000000"/>
                </a:solidFill>
                <a:latin typeface="Arial" pitchFamily="34" charset="0"/>
                <a:cs typeface="Arial" pitchFamily="34" charset="0"/>
                <a:sym typeface="Arial" pitchFamily="34" charset="0"/>
              </a:rPr>
              <a:t>. Reiniciada com Neocate, sem sucesso. Mantém em dieta zero.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Segue hemodinâmicamente estável, sem DVA, pulsos e perfusão adequados, sem edema, fígado à 2cm do RCD. Respirando espontaneamente, colocado em HOOD para transporte. Sem sinais de infecção, sem uso de ATB no momento. Boa diurese. </a:t>
            </a: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Necessitando de avaliação da Cirurgia Pediátrica.</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hape 39"/>
          <p:cNvSpPr>
            <a:spLocks noGrp="1"/>
          </p:cNvSpPr>
          <p:nvPr>
            <p:ph type="body" idx="1"/>
          </p:nvPr>
        </p:nvSpPr>
        <p:spPr/>
        <p:txBody>
          <a:bodyPr/>
          <a:lstStyle/>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#Ao exame:</a:t>
            </a:r>
            <a:r>
              <a:rPr lang="pt-BR" sz="2200" smtClean="0">
                <a:solidFill>
                  <a:srgbClr val="000000"/>
                </a:solidFill>
                <a:latin typeface="Arial" pitchFamily="34" charset="0"/>
                <a:cs typeface="Arial" pitchFamily="34" charset="0"/>
                <a:sym typeface="Arial" pitchFamily="34" charset="0"/>
              </a:rPr>
              <a:t> FC: 150BPM Sat=100% Temp:36,2°C PA: 62x38 (43)</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-Hidratado, corada, acianótica, antiictérica, ativo, reativo, muito chorosa , </a:t>
            </a:r>
            <a:r>
              <a:rPr lang="pt-BR" sz="2200" b="1" smtClean="0">
                <a:solidFill>
                  <a:srgbClr val="000000"/>
                </a:solidFill>
                <a:latin typeface="Arial" pitchFamily="34" charset="0"/>
                <a:cs typeface="Arial" pitchFamily="34" charset="0"/>
                <a:sym typeface="Arial" pitchFamily="34" charset="0"/>
              </a:rPr>
              <a:t>desnutrida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cardíaca: RCR 2T , BNF, SS+++/6+, pulsos e perfusão mantido</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pulmonar: MVF+, sem RA, </a:t>
            </a:r>
            <a:r>
              <a:rPr lang="pt-BR" sz="2200" b="1" smtClean="0">
                <a:solidFill>
                  <a:srgbClr val="000000"/>
                </a:solidFill>
                <a:latin typeface="Arial" pitchFamily="34" charset="0"/>
                <a:cs typeface="Arial" pitchFamily="34" charset="0"/>
                <a:sym typeface="Arial" pitchFamily="34" charset="0"/>
              </a:rPr>
              <a:t>leve desconforto respiratório</a:t>
            </a:r>
            <a:r>
              <a:rPr lang="pt-BR" sz="2200" smtClean="0">
                <a:solidFill>
                  <a:srgbClr val="000000"/>
                </a:solidFill>
                <a:latin typeface="Arial" pitchFamily="34" charset="0"/>
                <a:cs typeface="Arial" pitchFamily="34" charset="0"/>
                <a:sym typeface="Arial" pitchFamily="34" charset="0"/>
              </a:rPr>
              <a:t>, muito choroso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-Abdome: globoso, distendido, porém depressível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-Extremidades: AVC- duplo lúmem em VFD</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#Conduta: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dieta zero + HV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-Prescrito </a:t>
            </a:r>
            <a:r>
              <a:rPr lang="pt-BR" sz="2200" u="sng" smtClean="0">
                <a:solidFill>
                  <a:srgbClr val="000000"/>
                </a:solidFill>
                <a:latin typeface="Arial" pitchFamily="34" charset="0"/>
                <a:cs typeface="Arial" pitchFamily="34" charset="0"/>
                <a:sym typeface="Arial" pitchFamily="34" charset="0"/>
              </a:rPr>
              <a:t>NPT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Furosemida e Captopril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Ranitidina e Dimeticona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-Solicitado </a:t>
            </a:r>
            <a:r>
              <a:rPr lang="pt-BR" sz="2200" u="sng" smtClean="0">
                <a:solidFill>
                  <a:srgbClr val="000000"/>
                </a:solidFill>
                <a:latin typeface="Arial" pitchFamily="34" charset="0"/>
                <a:cs typeface="Arial" pitchFamily="34" charset="0"/>
                <a:sym typeface="Arial" pitchFamily="34" charset="0"/>
              </a:rPr>
              <a:t>RX de tórax e abdome </a:t>
            </a:r>
            <a:r>
              <a:rPr lang="pt-BR" sz="2200" smtClean="0">
                <a:solidFill>
                  <a:srgbClr val="000000"/>
                </a:solidFill>
                <a:latin typeface="Arial" pitchFamily="34" charset="0"/>
                <a:cs typeface="Arial" pitchFamily="34" charset="0"/>
                <a:sym typeface="Arial" pitchFamily="34" charset="0"/>
              </a:rPr>
              <a:t>+ controle de </a:t>
            </a:r>
            <a:r>
              <a:rPr lang="pt-BR" sz="2200" u="sng" smtClean="0">
                <a:solidFill>
                  <a:srgbClr val="000000"/>
                </a:solidFill>
                <a:latin typeface="Arial" pitchFamily="34" charset="0"/>
                <a:cs typeface="Arial" pitchFamily="34" charset="0"/>
                <a:sym typeface="Arial" pitchFamily="34" charset="0"/>
              </a:rPr>
              <a:t>exames laboratoriais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Parecer da cirurgia pediátrica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Solicitado cariótipo + parecer da genética</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hape 41"/>
          <p:cNvSpPr>
            <a:spLocks noGrp="1"/>
          </p:cNvSpPr>
          <p:nvPr>
            <p:ph type="title"/>
          </p:nvPr>
        </p:nvSpPr>
        <p:spPr>
          <a:xfrm>
            <a:off x="1270000" y="1079500"/>
            <a:ext cx="10464800" cy="7899400"/>
          </a:xfrm>
        </p:spPr>
        <p:txBody>
          <a:bodyPr/>
          <a:lstStyle/>
          <a:p>
            <a:pPr algn="l" defTabSz="406400" eaLnBrk="1" hangingPunct="1">
              <a:lnSpc>
                <a:spcPct val="150000"/>
              </a:lnSpc>
              <a:tabLst>
                <a:tab pos="304800" algn="l"/>
                <a:tab pos="622300" algn="l"/>
                <a:tab pos="939800" algn="l"/>
                <a:tab pos="1257300" algn="l"/>
                <a:tab pos="1574800" algn="l"/>
                <a:tab pos="1892300" algn="l"/>
                <a:tab pos="2209800" algn="l"/>
                <a:tab pos="2527300" algn="l"/>
                <a:tab pos="2844800" algn="l"/>
                <a:tab pos="3162300" algn="l"/>
                <a:tab pos="3479800" algn="l"/>
                <a:tab pos="3797300" algn="l"/>
              </a:tabLst>
            </a:pPr>
            <a:r>
              <a:rPr lang="pt-BR" sz="1800" b="1" smtClean="0">
                <a:solidFill>
                  <a:srgbClr val="000000"/>
                </a:solidFill>
                <a:latin typeface="Arial" pitchFamily="34" charset="0"/>
                <a:cs typeface="Arial" pitchFamily="34" charset="0"/>
                <a:sym typeface="Arial" pitchFamily="34" charset="0"/>
              </a:rPr>
              <a:t>DADOS MATERNOS: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20 /  G2 P0 C0 A1 /    TS: 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Pré-natal + Aconselhamento Genético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Parto: cesário (Apgar: 8/9) /   BR: no ato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Intercorrências Maternas: Nega HAS, DMG e outras comorbidades. Nega uso de bebida alcoólica e tabagismo</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DADOS DO RECÉM-NASCIDO: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Sexo: Feminino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PN: 2420 g / Estatura:  ? cm / PC: ? cm</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Gestacional: 35 semanas e 5 dias (Capurro)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SOROLOGIAS: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HIV e VDRL (28/08/2014): NR</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Toxoplasmose (19/07/2011) : Imune</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ASSISTÊNCIA VENTILATÓRIA:</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HOOD /  O2 inalatório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43"/>
          <p:cNvSpPr>
            <a:spLocks noGrp="1"/>
          </p:cNvSpPr>
          <p:nvPr>
            <p:ph type="body" idx="1"/>
          </p:nvPr>
        </p:nvSpPr>
        <p:spPr/>
        <p:txBody>
          <a:bodyPr/>
          <a:lstStyle/>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ANTIBIÓTICOS: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Ampicilina + gentamicina D10 (09/01/15- 19/01/15)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Cefepime + amicacina  (25/01/15- 30/01/15)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Vancomicina + Meropenem (30/01/15- 06/02/15)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MEDICAÇÕES: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Dobutamina ( iniciada no HRG e suspensa no ICDF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Espironolactona ( suspensa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Furosemida </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Captopril </a:t>
            </a:r>
          </a:p>
          <a:p>
            <a:pPr marL="0" indent="0" defTabSz="342900" eaLnBrk="1" hangingPunct="1">
              <a:lnSpc>
                <a:spcPct val="135000"/>
              </a:lnSpc>
              <a:spcBef>
                <a:spcPct val="0"/>
              </a:spcBef>
              <a:buSzTx/>
              <a:buFontTx/>
              <a:buNone/>
            </a:pPr>
            <a:endParaRPr lang="pt-BR" sz="6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ACESSO CENTRAL:</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PICC (02/02/15)   /   Artéria e veia femoral direita (08/02/15)</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NPT </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30/01/15 - 06/02/15  </a:t>
            </a:r>
            <a:endParaRPr lang="pt-BR" sz="1800" b="1"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HEMODERIVADOS: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concentrado de hemácias 30/01/15</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45"/>
          <p:cNvSpPr>
            <a:spLocks noGrp="1"/>
          </p:cNvSpPr>
          <p:nvPr>
            <p:ph type="title"/>
          </p:nvPr>
        </p:nvSpPr>
        <p:spPr>
          <a:xfrm>
            <a:off x="1270000" y="635000"/>
            <a:ext cx="10464800" cy="2108200"/>
          </a:xfrm>
        </p:spPr>
        <p:txBody>
          <a:bodyPr/>
          <a:lstStyle/>
          <a:p>
            <a:pPr eaLnBrk="1" hangingPunct="1"/>
            <a:r>
              <a:rPr lang="pt-BR" sz="6400" smtClean="0"/>
              <a:t>EXAMES  DE IMAGEM </a:t>
            </a:r>
          </a:p>
        </p:txBody>
      </p:sp>
      <p:sp>
        <p:nvSpPr>
          <p:cNvPr id="46" name="Shape 46"/>
          <p:cNvSpPr>
            <a:spLocks noGrp="1"/>
          </p:cNvSpPr>
          <p:nvPr>
            <p:ph type="body" idx="1"/>
          </p:nvPr>
        </p:nvSpPr>
        <p:spPr>
          <a:xfrm>
            <a:off x="1270000" y="3105150"/>
            <a:ext cx="10464800" cy="5842000"/>
          </a:xfrm>
        </p:spPr>
        <p:txBody>
          <a:bodyPr anchor="t">
            <a:normAutofit/>
          </a:bodyPr>
          <a:lstStyle/>
          <a:p>
            <a:pPr marL="207963" indent="-207963" algn="just" defTabSz="360363" eaLnBrk="1" hangingPunct="1">
              <a:lnSpc>
                <a:spcPct val="108000"/>
              </a:lnSpc>
              <a:spcBef>
                <a:spcPts val="6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800" smtClean="0">
                <a:solidFill>
                  <a:srgbClr val="000000"/>
                </a:solidFill>
                <a:latin typeface="Trebuchet MS" pitchFamily="34" charset="0"/>
                <a:sym typeface="Trebuchet MS" pitchFamily="34" charset="0"/>
              </a:rPr>
              <a:t>  </a:t>
            </a:r>
            <a:endParaRPr lang="pt-BR" sz="2400" smtClean="0">
              <a:solidFill>
                <a:srgbClr val="000000"/>
              </a:solidFill>
              <a:latin typeface="Trebuchet MS" pitchFamily="34" charset="0"/>
              <a:sym typeface="Trebuchet MS" pitchFamily="34" charset="0"/>
            </a:endParaRPr>
          </a:p>
          <a:p>
            <a:pPr marL="207963" indent="-207963" algn="just"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Trebuchet MS" pitchFamily="34" charset="0"/>
                <a:sym typeface="Trebuchet MS" pitchFamily="34" charset="0"/>
              </a:rPr>
              <a:t>❑</a:t>
            </a: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Eco-Cardio (27/01): </a:t>
            </a:r>
            <a:r>
              <a:rPr lang="pt-BR" sz="2400" b="1" smtClean="0">
                <a:solidFill>
                  <a:srgbClr val="000000"/>
                </a:solidFill>
                <a:latin typeface="Arial" pitchFamily="34" charset="0"/>
                <a:cs typeface="Arial" pitchFamily="34" charset="0"/>
                <a:sym typeface="Arial" pitchFamily="34" charset="0"/>
              </a:rPr>
              <a:t>DSAVT balanceado, insuficiência moderada de valva trícuspide, PSVD 45mmHg, CIA ostium secundum ampla, PCA, HP </a:t>
            </a:r>
            <a:r>
              <a:rPr lang="pt-BR" sz="2400" smtClean="0">
                <a:solidFill>
                  <a:srgbClr val="000000"/>
                </a:solidFill>
                <a:latin typeface="Arial" pitchFamily="34" charset="0"/>
                <a:cs typeface="Arial" pitchFamily="34" charset="0"/>
                <a:sym typeface="Arial" pitchFamily="34" charset="0"/>
              </a:rPr>
              <a:t>associada ao hiperfluxo.</a:t>
            </a: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Eco-Cardio (06/02): Defeito do Septo átrio ventricular total tipo B Rastelli balanceado</a:t>
            </a:r>
            <a:r>
              <a:rPr lang="pt-BR" sz="2400" b="1"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PCA e HP</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Ecografia de Abdome (06/02): </a:t>
            </a:r>
            <a:r>
              <a:rPr lang="pt-BR" sz="2400" b="1" smtClean="0">
                <a:solidFill>
                  <a:srgbClr val="000000"/>
                </a:solidFill>
                <a:latin typeface="Arial" pitchFamily="34" charset="0"/>
                <a:cs typeface="Arial" pitchFamily="34" charset="0"/>
                <a:sym typeface="Arial" pitchFamily="34" charset="0"/>
              </a:rPr>
              <a:t>sem alterações</a:t>
            </a:r>
            <a:r>
              <a:rPr lang="pt-BR" sz="2400" smtClean="0">
                <a:solidFill>
                  <a:srgbClr val="000000"/>
                </a:solidFill>
                <a:latin typeface="Arial" pitchFamily="34" charset="0"/>
                <a:cs typeface="Arial" pitchFamily="34" charset="0"/>
                <a:sym typeface="Arial" pitchFamily="34" charset="0"/>
              </a:rPr>
              <a:t>.</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algn="just"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 Cerebral (06/02/16): </a:t>
            </a:r>
            <a:r>
              <a:rPr lang="pt-BR" sz="2400" b="1" smtClean="0">
                <a:solidFill>
                  <a:srgbClr val="000000"/>
                </a:solidFill>
                <a:latin typeface="Arial" pitchFamily="34" charset="0"/>
                <a:cs typeface="Arial" pitchFamily="34" charset="0"/>
                <a:sym typeface="Arial" pitchFamily="34" charset="0"/>
              </a:rPr>
              <a:t>normal</a:t>
            </a:r>
            <a:r>
              <a:rPr lang="pt-BR" sz="2400" smtClean="0">
                <a:solidFill>
                  <a:srgbClr val="000000"/>
                </a:solidFill>
                <a:latin typeface="Arial" pitchFamily="34" charset="0"/>
                <a:cs typeface="Arial" pitchFamily="34" charset="0"/>
                <a:sym typeface="Arial" pitchFamily="34" charset="0"/>
              </a:rPr>
              <a:t> -&gt; parênquima cerebral com morfologia e ecogenicidade habituais. Sistema ventricular com morfologia e dimensões normais. Não há desvio de estruturas da linha média. Não há evidências de hemorragia intracraniana. Fossa posterior sem alterações detectáveis pelo método. </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48"/>
          <p:cNvSpPr>
            <a:spLocks noGrp="1"/>
          </p:cNvSpPr>
          <p:nvPr>
            <p:ph type="title"/>
          </p:nvPr>
        </p:nvSpPr>
        <p:spPr/>
        <p:txBody>
          <a:bodyPr/>
          <a:lstStyle/>
          <a:p>
            <a:pPr eaLnBrk="1" hangingPunct="1"/>
            <a:r>
              <a:rPr lang="pt-BR" sz="8000" smtClean="0"/>
              <a:t>EVOLUÇÃO</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body" idx="1"/>
          </p:nvPr>
        </p:nvSpPr>
        <p:spPr/>
        <p:txBody>
          <a:bodyPr anchor="t">
            <a:normAutofit lnSpcReduction="10000"/>
          </a:bodyPr>
          <a:lstStyle/>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400" b="1" dirty="0">
                <a:solidFill>
                  <a:srgbClr val="000000"/>
                </a:solidFill>
                <a:latin typeface="Arial"/>
                <a:ea typeface="Arial"/>
                <a:cs typeface="Arial"/>
                <a:sym typeface="Arial"/>
              </a:rPr>
              <a:t>#12/02 –</a:t>
            </a:r>
          </a:p>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Quadro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Clínico</a:t>
            </a:r>
            <a:r>
              <a:rPr sz="2100" dirty="0">
                <a:solidFill>
                  <a:srgbClr val="000000"/>
                </a:solidFill>
                <a:latin typeface="Arial"/>
                <a:ea typeface="Arial"/>
                <a:cs typeface="Arial"/>
                <a:sym typeface="Arial"/>
              </a:rPr>
              <a:t>: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Dieta</a:t>
            </a:r>
            <a:r>
              <a:rPr sz="2100" b="1" dirty="0">
                <a:solidFill>
                  <a:srgbClr val="000000"/>
                </a:solidFill>
                <a:latin typeface="Arial"/>
                <a:ea typeface="Arial"/>
                <a:cs typeface="Arial"/>
                <a:sym typeface="Arial"/>
              </a:rPr>
              <a:t> oral zero </a:t>
            </a:r>
            <a:endParaRPr sz="21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SOG com </a:t>
            </a:r>
            <a:r>
              <a:rPr sz="2100" dirty="0" err="1">
                <a:solidFill>
                  <a:srgbClr val="000000"/>
                </a:solidFill>
                <a:latin typeface="Arial"/>
                <a:ea typeface="Arial"/>
                <a:cs typeface="Arial"/>
                <a:sym typeface="Arial"/>
              </a:rPr>
              <a:t>pouca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quantidade</a:t>
            </a:r>
            <a:r>
              <a:rPr sz="2100"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secreção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salivar-acastanhada</a:t>
            </a:r>
            <a:r>
              <a:rPr sz="2100" b="1" dirty="0">
                <a:solidFill>
                  <a:srgbClr val="000000"/>
                </a:solidFill>
                <a:latin typeface="Arial"/>
                <a:ea typeface="Arial"/>
                <a:cs typeface="Arial"/>
                <a:sym typeface="Arial"/>
              </a:rPr>
              <a:t>  </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vômitos</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Diurese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adequada</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Evacuação</a:t>
            </a:r>
            <a:r>
              <a:rPr sz="2100" b="1" dirty="0">
                <a:solidFill>
                  <a:srgbClr val="000000"/>
                </a:solidFill>
                <a:latin typeface="Arial"/>
                <a:ea typeface="Arial"/>
                <a:cs typeface="Arial"/>
                <a:sym typeface="Arial"/>
              </a:rPr>
              <a:t> 1x </a:t>
            </a:r>
            <a:r>
              <a:rPr sz="2100" dirty="0">
                <a:solidFill>
                  <a:srgbClr val="000000"/>
                </a:solidFill>
                <a:latin typeface="Arial"/>
                <a:ea typeface="Arial"/>
                <a:cs typeface="Arial"/>
                <a:sym typeface="Arial"/>
              </a:rPr>
              <a:t>no </a:t>
            </a:r>
            <a:r>
              <a:rPr sz="2100" dirty="0" err="1">
                <a:solidFill>
                  <a:srgbClr val="000000"/>
                </a:solidFill>
                <a:latin typeface="Arial"/>
                <a:ea typeface="Arial"/>
                <a:cs typeface="Arial"/>
                <a:sym typeface="Arial"/>
              </a:rPr>
              <a:t>dia</a:t>
            </a:r>
            <a:r>
              <a:rPr sz="2100" dirty="0">
                <a:solidFill>
                  <a:srgbClr val="000000"/>
                </a:solidFill>
                <a:latin typeface="Arial"/>
                <a:ea typeface="Arial"/>
                <a:cs typeface="Arial"/>
                <a:sym typeface="Arial"/>
              </a:rPr>
              <a:t> anterior</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Abdome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semigloboso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flácido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aparentemente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indolor</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presença</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diástase</a:t>
            </a:r>
            <a:r>
              <a:rPr sz="2100" b="1" dirty="0">
                <a:solidFill>
                  <a:srgbClr val="000000"/>
                </a:solidFill>
                <a:latin typeface="Arial"/>
                <a:ea typeface="Arial"/>
                <a:cs typeface="Arial"/>
                <a:sym typeface="Arial"/>
              </a:rPr>
              <a:t> dos </a:t>
            </a:r>
            <a:r>
              <a:rPr sz="2100" b="1" dirty="0" err="1">
                <a:solidFill>
                  <a:srgbClr val="000000"/>
                </a:solidFill>
                <a:latin typeface="Arial"/>
                <a:ea typeface="Arial"/>
                <a:cs typeface="Arial"/>
                <a:sym typeface="Arial"/>
              </a:rPr>
              <a:t>retos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desenho</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alças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ocasional</a:t>
            </a:r>
            <a:endParaRPr sz="2100" b="1"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Pct val="100000"/>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Em</a:t>
            </a:r>
            <a:r>
              <a:rPr sz="2100" dirty="0">
                <a:solidFill>
                  <a:srgbClr val="000000"/>
                </a:solidFill>
                <a:latin typeface="Arial"/>
                <a:ea typeface="Arial"/>
                <a:cs typeface="Arial"/>
                <a:sym typeface="Arial"/>
              </a:rPr>
              <a:t> HOOD 40%, </a:t>
            </a:r>
            <a:r>
              <a:rPr sz="2100" dirty="0" err="1">
                <a:solidFill>
                  <a:srgbClr val="000000"/>
                </a:solidFill>
                <a:latin typeface="Arial"/>
                <a:ea typeface="Arial"/>
                <a:cs typeface="Arial"/>
                <a:sym typeface="Arial"/>
              </a:rPr>
              <a:t>esforço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respiratório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leve</a:t>
            </a:r>
            <a:r>
              <a:rPr sz="2100" dirty="0">
                <a:solidFill>
                  <a:srgbClr val="000000"/>
                </a:solidFill>
                <a:latin typeface="Arial"/>
                <a:ea typeface="Arial"/>
                <a:cs typeface="Arial"/>
                <a:sym typeface="Arial"/>
              </a:rPr>
              <a:t>/</a:t>
            </a:r>
            <a:r>
              <a:rPr sz="2100" dirty="0" err="1">
                <a:solidFill>
                  <a:srgbClr val="000000"/>
                </a:solidFill>
                <a:latin typeface="Arial"/>
                <a:ea typeface="Arial"/>
                <a:cs typeface="Arial"/>
                <a:sym typeface="Arial"/>
              </a:rPr>
              <a:t>moderado</a:t>
            </a:r>
            <a:r>
              <a:rPr sz="2100" dirty="0">
                <a:solidFill>
                  <a:srgbClr val="000000"/>
                </a:solidFill>
                <a:latin typeface="Arial"/>
                <a:ea typeface="Arial"/>
                <a:cs typeface="Arial"/>
                <a:sym typeface="Arial"/>
              </a:rPr>
              <a:t> SatO2:94% </a:t>
            </a:r>
          </a:p>
          <a:p>
            <a:pPr defTabSz="361188" eaLnBrk="1" fontAlgn="auto" hangingPunct="1">
              <a:lnSpc>
                <a:spcPct val="97124"/>
              </a:lnSpc>
              <a:spcBef>
                <a:spcPts val="600"/>
              </a:spcBef>
              <a:spcAft>
                <a:spcPts val="0"/>
              </a:spcAft>
              <a:buSzTx/>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21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Exames</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(11/02): </a:t>
            </a:r>
            <a:r>
              <a:rPr sz="2100" dirty="0" err="1">
                <a:solidFill>
                  <a:srgbClr val="000000"/>
                </a:solidFill>
                <a:latin typeface="Arial"/>
                <a:ea typeface="Arial"/>
                <a:cs typeface="Arial"/>
                <a:sym typeface="Arial"/>
              </a:rPr>
              <a:t>Hb</a:t>
            </a:r>
            <a:r>
              <a:rPr sz="2100" dirty="0">
                <a:solidFill>
                  <a:srgbClr val="000000"/>
                </a:solidFill>
                <a:latin typeface="Arial"/>
                <a:ea typeface="Arial"/>
                <a:cs typeface="Arial"/>
                <a:sym typeface="Arial"/>
              </a:rPr>
              <a:t> 17,6; </a:t>
            </a:r>
            <a:r>
              <a:rPr sz="2100" dirty="0" err="1">
                <a:solidFill>
                  <a:srgbClr val="000000"/>
                </a:solidFill>
                <a:latin typeface="Arial"/>
                <a:ea typeface="Arial"/>
                <a:cs typeface="Arial"/>
                <a:sym typeface="Arial"/>
              </a:rPr>
              <a:t>Ht</a:t>
            </a:r>
            <a:r>
              <a:rPr sz="2100" dirty="0">
                <a:solidFill>
                  <a:srgbClr val="000000"/>
                </a:solidFill>
                <a:latin typeface="Arial"/>
                <a:ea typeface="Arial"/>
                <a:cs typeface="Arial"/>
                <a:sym typeface="Arial"/>
              </a:rPr>
              <a:t> 50% /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20400 ( </a:t>
            </a:r>
            <a:r>
              <a:rPr sz="2100" dirty="0" err="1">
                <a:solidFill>
                  <a:srgbClr val="000000"/>
                </a:solidFill>
                <a:latin typeface="Arial"/>
                <a:ea typeface="Arial"/>
                <a:cs typeface="Arial"/>
                <a:sym typeface="Arial"/>
              </a:rPr>
              <a:t>neutr</a:t>
            </a:r>
            <a:r>
              <a:rPr sz="2100" dirty="0">
                <a:solidFill>
                  <a:srgbClr val="000000"/>
                </a:solidFill>
                <a:latin typeface="Arial"/>
                <a:ea typeface="Arial"/>
                <a:cs typeface="Arial"/>
                <a:sym typeface="Arial"/>
              </a:rPr>
              <a:t> 76%,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1%)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236000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(12/02):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=13.300 (0-0-0-1-8-42-42-7)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=292000</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a:solidFill>
                  <a:srgbClr val="000000"/>
                </a:solidFill>
                <a:latin typeface="Arial"/>
                <a:ea typeface="Arial"/>
                <a:cs typeface="Arial"/>
                <a:sym typeface="Arial"/>
              </a:rPr>
              <a:t>NT=8113(alto) NI=1197(alto) I/T=0,14(alto</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=11,6 Na=134 K=7,2 Mg=2,2</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Conduta</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Iniciado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novamente</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Tratamento</a:t>
            </a:r>
            <a:r>
              <a:rPr sz="2100" b="1" dirty="0">
                <a:solidFill>
                  <a:srgbClr val="000000"/>
                </a:solidFill>
                <a:latin typeface="Arial"/>
                <a:ea typeface="Arial"/>
                <a:cs typeface="Arial"/>
                <a:sym typeface="Arial"/>
              </a:rPr>
              <a:t> com ATB—&gt; </a:t>
            </a:r>
            <a:r>
              <a:rPr sz="2100" b="1" dirty="0" err="1">
                <a:solidFill>
                  <a:srgbClr val="000000"/>
                </a:solidFill>
                <a:latin typeface="Arial"/>
                <a:ea typeface="Arial"/>
                <a:cs typeface="Arial"/>
                <a:sym typeface="Arial"/>
              </a:rPr>
              <a:t>Vancomicina</a:t>
            </a:r>
            <a:r>
              <a:rPr sz="2100" b="1" dirty="0">
                <a:solidFill>
                  <a:srgbClr val="000000"/>
                </a:solidFill>
                <a:latin typeface="Arial"/>
                <a:ea typeface="Arial"/>
                <a:cs typeface="Arial"/>
                <a:sym typeface="Arial"/>
              </a:rPr>
              <a:t> e </a:t>
            </a:r>
            <a:r>
              <a:rPr sz="2100" b="1" dirty="0" err="1">
                <a:solidFill>
                  <a:srgbClr val="000000"/>
                </a:solidFill>
                <a:latin typeface="Arial"/>
                <a:ea typeface="Arial"/>
                <a:cs typeface="Arial"/>
                <a:sym typeface="Arial"/>
              </a:rPr>
              <a:t>Amicacina</a:t>
            </a:r>
            <a:r>
              <a:rPr sz="2100" b="1"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Colhido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hemocultura</a:t>
            </a:r>
            <a:r>
              <a:rPr sz="2100" dirty="0">
                <a:solidFill>
                  <a:srgbClr val="000000"/>
                </a:solidFill>
                <a:latin typeface="Arial"/>
                <a:ea typeface="Arial"/>
                <a:cs typeface="Arial"/>
                <a:sym typeface="Arial"/>
              </a:rPr>
              <a:t> (HMG </a:t>
            </a:r>
            <a:r>
              <a:rPr sz="2100" dirty="0" err="1">
                <a:solidFill>
                  <a:srgbClr val="000000"/>
                </a:solidFill>
                <a:latin typeface="Arial"/>
                <a:ea typeface="Arial"/>
                <a:cs typeface="Arial"/>
                <a:sym typeface="Arial"/>
              </a:rPr>
              <a:t>alterado</a:t>
            </a:r>
            <a:r>
              <a:rPr sz="2100" dirty="0">
                <a:solidFill>
                  <a:srgbClr val="000000"/>
                </a:solidFill>
                <a:latin typeface="Arial"/>
                <a:ea typeface="Arial"/>
                <a:cs typeface="Arial"/>
                <a:sym typeface="Arial"/>
              </a:rPr>
              <a:t> + </a:t>
            </a:r>
            <a:r>
              <a:rPr sz="2100" dirty="0" err="1">
                <a:solidFill>
                  <a:srgbClr val="000000"/>
                </a:solidFill>
                <a:latin typeface="Arial"/>
                <a:ea typeface="Arial"/>
                <a:cs typeface="Arial"/>
                <a:sym typeface="Arial"/>
              </a:rPr>
              <a:t>paciente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submetido</a:t>
            </a:r>
            <a:r>
              <a:rPr sz="2100" dirty="0">
                <a:solidFill>
                  <a:srgbClr val="000000"/>
                </a:solidFill>
                <a:latin typeface="Arial"/>
                <a:ea typeface="Arial"/>
                <a:cs typeface="Arial"/>
                <a:sym typeface="Arial"/>
              </a:rPr>
              <a:t> a </a:t>
            </a:r>
            <a:r>
              <a:rPr sz="2100" dirty="0" err="1">
                <a:solidFill>
                  <a:srgbClr val="000000"/>
                </a:solidFill>
                <a:latin typeface="Arial"/>
                <a:ea typeface="Arial"/>
                <a:cs typeface="Arial"/>
                <a:sym typeface="Arial"/>
              </a:rPr>
              <a:t>tentativas</a:t>
            </a:r>
            <a:r>
              <a:rPr sz="2100" dirty="0">
                <a:solidFill>
                  <a:srgbClr val="000000"/>
                </a:solidFill>
                <a:latin typeface="Arial"/>
                <a:ea typeface="Arial"/>
                <a:cs typeface="Arial"/>
                <a:sym typeface="Arial"/>
              </a:rPr>
              <a:t> de </a:t>
            </a:r>
            <a:r>
              <a:rPr sz="2100" dirty="0" err="1">
                <a:solidFill>
                  <a:srgbClr val="000000"/>
                </a:solidFill>
                <a:latin typeface="Arial"/>
                <a:ea typeface="Arial"/>
                <a:cs typeface="Arial"/>
                <a:sym typeface="Arial"/>
              </a:rPr>
              <a:t>punção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venosa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profunda</a:t>
            </a:r>
            <a:r>
              <a:rPr sz="2100" dirty="0">
                <a:solidFill>
                  <a:srgbClr val="000000"/>
                </a:solidFill>
                <a:latin typeface="Arial"/>
                <a:ea typeface="Arial"/>
                <a:cs typeface="Arial"/>
                <a:sym typeface="Arial"/>
              </a:rPr>
              <a:t> e PICC no </a:t>
            </a:r>
            <a:r>
              <a:rPr sz="2100" dirty="0" err="1">
                <a:solidFill>
                  <a:srgbClr val="000000"/>
                </a:solidFill>
                <a:latin typeface="Arial"/>
                <a:ea typeface="Arial"/>
                <a:cs typeface="Arial"/>
                <a:sym typeface="Arial"/>
              </a:rPr>
              <a:t>Incor</a:t>
            </a:r>
            <a:r>
              <a:rPr sz="2100" dirty="0">
                <a:solidFill>
                  <a:srgbClr val="000000"/>
                </a:solidFill>
                <a:latin typeface="Arial"/>
                <a:ea typeface="Arial"/>
                <a:cs typeface="Arial"/>
                <a:sym typeface="Arial"/>
              </a:rPr>
              <a:t>).</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hape 52"/>
          <p:cNvSpPr>
            <a:spLocks noGrp="1"/>
          </p:cNvSpPr>
          <p:nvPr>
            <p:ph type="body" idx="1"/>
          </p:nvPr>
        </p:nvSpPr>
        <p:spPr/>
        <p:txBody>
          <a:bodyPr anchor="t">
            <a:normAutofit/>
          </a:bodyPr>
          <a:lstStyle/>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latin typeface="Arial"/>
                <a:ea typeface="Arial"/>
                <a:cs typeface="Arial"/>
                <a:sym typeface="Arial"/>
              </a:rPr>
              <a:t>     </a:t>
            </a:r>
            <a:r>
              <a:rPr sz="2400" b="1" dirty="0">
                <a:solidFill>
                  <a:srgbClr val="000000"/>
                </a:solidFill>
                <a:latin typeface="Arial"/>
                <a:ea typeface="Arial"/>
                <a:cs typeface="Arial"/>
                <a:sym typeface="Arial"/>
              </a:rPr>
              <a:t>#14/02</a:t>
            </a:r>
            <a:endParaRPr sz="2200" b="1"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Mantém</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quadro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clínico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estável</a:t>
            </a: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Exames</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laboratoriais</a:t>
            </a:r>
            <a:r>
              <a:rPr sz="2200" b="1" dirty="0">
                <a:solidFill>
                  <a:srgbClr val="000000"/>
                </a:solidFill>
                <a:latin typeface="Arial"/>
                <a:ea typeface="Arial"/>
                <a:cs typeface="Arial"/>
                <a:sym typeface="Arial"/>
              </a:rPr>
              <a:t> : </a:t>
            </a: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Pct val="100000"/>
              <a:buFont typeface="Trebuchet MS"/>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HMG: </a:t>
            </a:r>
            <a:r>
              <a:rPr sz="2100" b="1" dirty="0" err="1">
                <a:solidFill>
                  <a:srgbClr val="000000"/>
                </a:solidFill>
                <a:latin typeface="Arial"/>
                <a:ea typeface="Arial"/>
                <a:cs typeface="Arial"/>
                <a:sym typeface="Arial"/>
              </a:rPr>
              <a:t>Hb</a:t>
            </a:r>
            <a:r>
              <a:rPr sz="2100" b="1" dirty="0">
                <a:solidFill>
                  <a:srgbClr val="000000"/>
                </a:solidFill>
                <a:latin typeface="Arial"/>
                <a:ea typeface="Arial"/>
                <a:cs typeface="Arial"/>
                <a:sym typeface="Arial"/>
              </a:rPr>
              <a:t> 10,2 / </a:t>
            </a:r>
            <a:r>
              <a:rPr sz="2100" b="1" dirty="0" err="1">
                <a:solidFill>
                  <a:srgbClr val="000000"/>
                </a:solidFill>
                <a:latin typeface="Arial"/>
                <a:ea typeface="Arial"/>
                <a:cs typeface="Arial"/>
                <a:sym typeface="Arial"/>
              </a:rPr>
              <a:t>Ht</a:t>
            </a:r>
            <a:r>
              <a:rPr sz="2100" b="1" dirty="0">
                <a:solidFill>
                  <a:srgbClr val="000000"/>
                </a:solidFill>
                <a:latin typeface="Arial"/>
                <a:ea typeface="Arial"/>
                <a:cs typeface="Arial"/>
                <a:sym typeface="Arial"/>
              </a:rPr>
              <a:t> 28,2</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9000 (</a:t>
            </a:r>
            <a:r>
              <a:rPr sz="2100" dirty="0" err="1">
                <a:solidFill>
                  <a:srgbClr val="000000"/>
                </a:solidFill>
                <a:latin typeface="Arial"/>
                <a:ea typeface="Arial"/>
                <a:cs typeface="Arial"/>
                <a:sym typeface="Arial"/>
              </a:rPr>
              <a:t>Seg</a:t>
            </a:r>
            <a:r>
              <a:rPr sz="2100" dirty="0">
                <a:solidFill>
                  <a:srgbClr val="000000"/>
                </a:solidFill>
                <a:latin typeface="Arial"/>
                <a:ea typeface="Arial"/>
                <a:cs typeface="Arial"/>
                <a:sym typeface="Arial"/>
              </a:rPr>
              <a:t> 57,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2, </a:t>
            </a:r>
            <a:r>
              <a:rPr sz="2100" dirty="0" err="1">
                <a:solidFill>
                  <a:srgbClr val="000000"/>
                </a:solidFill>
                <a:latin typeface="Arial"/>
                <a:ea typeface="Arial"/>
                <a:cs typeface="Arial"/>
                <a:sym typeface="Arial"/>
              </a:rPr>
              <a:t>Linf</a:t>
            </a:r>
            <a:r>
              <a:rPr sz="2100" dirty="0">
                <a:solidFill>
                  <a:srgbClr val="000000"/>
                </a:solidFill>
                <a:latin typeface="Arial"/>
                <a:ea typeface="Arial"/>
                <a:cs typeface="Arial"/>
                <a:sym typeface="Arial"/>
              </a:rPr>
              <a:t> 32, Mono 8, Eos 1, </a:t>
            </a:r>
            <a:r>
              <a:rPr sz="2100" dirty="0" err="1">
                <a:solidFill>
                  <a:srgbClr val="000000"/>
                </a:solidFill>
                <a:latin typeface="Arial"/>
                <a:ea typeface="Arial"/>
                <a:cs typeface="Arial"/>
                <a:sym typeface="Arial"/>
              </a:rPr>
              <a:t>Baso</a:t>
            </a:r>
            <a:r>
              <a:rPr sz="2100" dirty="0">
                <a:solidFill>
                  <a:srgbClr val="000000"/>
                </a:solidFill>
                <a:latin typeface="Arial"/>
                <a:ea typeface="Arial"/>
                <a:cs typeface="Arial"/>
                <a:sym typeface="Arial"/>
              </a:rPr>
              <a:t> 0)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364.000 </a:t>
            </a:r>
            <a:endParaRPr sz="22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BT: 0,42 / </a:t>
            </a:r>
            <a:r>
              <a:rPr sz="2100" b="1" dirty="0">
                <a:solidFill>
                  <a:srgbClr val="000000"/>
                </a:solidFill>
                <a:latin typeface="Arial"/>
                <a:ea typeface="Arial"/>
                <a:cs typeface="Arial"/>
                <a:sym typeface="Arial"/>
              </a:rPr>
              <a:t>BD: 0,31 / BI: 0,11 </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Triglicerídeos</a:t>
            </a:r>
            <a:r>
              <a:rPr sz="2100" b="1" dirty="0">
                <a:solidFill>
                  <a:srgbClr val="000000"/>
                </a:solidFill>
                <a:latin typeface="Arial"/>
                <a:ea typeface="Arial"/>
                <a:cs typeface="Arial"/>
                <a:sym typeface="Arial"/>
              </a:rPr>
              <a:t>: 388</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TGO: 33 / TGP: 7 </a:t>
            </a: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 11,2 / Mg: 3,3 / K: 3,7 / Na: 135</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Uréia</a:t>
            </a:r>
            <a:r>
              <a:rPr sz="2100" dirty="0">
                <a:solidFill>
                  <a:srgbClr val="000000"/>
                </a:solidFill>
                <a:latin typeface="Arial"/>
                <a:ea typeface="Arial"/>
                <a:cs typeface="Arial"/>
                <a:sym typeface="Arial"/>
              </a:rPr>
              <a:t>: 78 / </a:t>
            </a:r>
            <a:r>
              <a:rPr sz="2100" dirty="0" err="1">
                <a:solidFill>
                  <a:srgbClr val="000000"/>
                </a:solidFill>
                <a:latin typeface="Arial"/>
                <a:ea typeface="Arial"/>
                <a:cs typeface="Arial"/>
                <a:sym typeface="Arial"/>
              </a:rPr>
              <a:t>Creatinina</a:t>
            </a:r>
            <a:r>
              <a:rPr sz="2100" dirty="0">
                <a:solidFill>
                  <a:srgbClr val="000000"/>
                </a:solidFill>
                <a:latin typeface="Arial"/>
                <a:ea typeface="Arial"/>
                <a:cs typeface="Arial"/>
                <a:sym typeface="Arial"/>
              </a:rPr>
              <a:t> 0,4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Proteínas</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Totais</a:t>
            </a:r>
            <a:r>
              <a:rPr sz="2100" dirty="0">
                <a:solidFill>
                  <a:srgbClr val="000000"/>
                </a:solidFill>
                <a:latin typeface="Arial"/>
                <a:ea typeface="Arial"/>
                <a:cs typeface="Arial"/>
                <a:sym typeface="Arial"/>
              </a:rPr>
              <a:t>: 6,5 g/</a:t>
            </a:r>
            <a:r>
              <a:rPr sz="2100" dirty="0" err="1">
                <a:solidFill>
                  <a:srgbClr val="000000"/>
                </a:solidFill>
                <a:latin typeface="Arial"/>
                <a:ea typeface="Arial"/>
                <a:cs typeface="Arial"/>
                <a:sym typeface="Arial"/>
              </a:rPr>
              <a:t>dL</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Albumina</a:t>
            </a:r>
            <a:r>
              <a:rPr sz="2100" dirty="0">
                <a:solidFill>
                  <a:srgbClr val="000000"/>
                </a:solidFill>
                <a:latin typeface="Arial"/>
                <a:ea typeface="Arial"/>
                <a:cs typeface="Arial"/>
                <a:sym typeface="Arial"/>
              </a:rPr>
              <a:t>: 3,8  </a:t>
            </a:r>
            <a:r>
              <a:rPr sz="2100" dirty="0" err="1">
                <a:solidFill>
                  <a:srgbClr val="000000"/>
                </a:solidFill>
                <a:latin typeface="Arial"/>
                <a:ea typeface="Arial"/>
                <a:cs typeface="Arial"/>
                <a:sym typeface="Arial"/>
              </a:rPr>
              <a:t>Globulina</a:t>
            </a:r>
            <a:r>
              <a:rPr sz="2100" dirty="0">
                <a:solidFill>
                  <a:srgbClr val="000000"/>
                </a:solidFill>
                <a:latin typeface="Arial"/>
                <a:ea typeface="Arial"/>
                <a:cs typeface="Arial"/>
                <a:sym typeface="Arial"/>
              </a:rPr>
              <a:t> : 2,7) </a:t>
            </a:r>
            <a:r>
              <a:rPr sz="2100" dirty="0" err="1">
                <a:solidFill>
                  <a:srgbClr val="000000"/>
                </a:solidFill>
                <a:latin typeface="Arial"/>
                <a:ea typeface="Arial"/>
                <a:cs typeface="Arial"/>
                <a:sym typeface="Arial"/>
              </a:rPr>
              <a:t>Relação</a:t>
            </a:r>
            <a:r>
              <a:rPr sz="2100" dirty="0">
                <a:solidFill>
                  <a:srgbClr val="000000"/>
                </a:solidFill>
                <a:latin typeface="Arial"/>
                <a:ea typeface="Arial"/>
                <a:cs typeface="Arial"/>
                <a:sym typeface="Arial"/>
              </a:rPr>
              <a:t> A/G: 1,4 </a:t>
            </a:r>
            <a:endParaRPr sz="1800"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dirty="0">
                <a:solidFill>
                  <a:srgbClr val="000000"/>
                </a:solidFill>
                <a:latin typeface="Arial"/>
                <a:ea typeface="Arial"/>
                <a:cs typeface="Arial"/>
                <a:sym typeface="Arial"/>
              </a:rPr>
              <a:t>.</a:t>
            </a: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a:solidFill>
                  <a:srgbClr val="000000"/>
                </a:solidFill>
                <a:latin typeface="Arial"/>
                <a:ea typeface="Arial"/>
                <a:cs typeface="Arial"/>
                <a:sym typeface="Arial"/>
              </a:rPr>
              <a:t>CD: </a:t>
            </a:r>
            <a:r>
              <a:rPr sz="2200" b="1" dirty="0" err="1">
                <a:solidFill>
                  <a:srgbClr val="000000"/>
                </a:solidFill>
                <a:latin typeface="Arial"/>
                <a:ea typeface="Arial"/>
                <a:cs typeface="Arial"/>
                <a:sym typeface="Arial"/>
              </a:rPr>
              <a:t>Suspenso</a:t>
            </a:r>
            <a:r>
              <a:rPr sz="2200" b="1" dirty="0">
                <a:solidFill>
                  <a:srgbClr val="000000"/>
                </a:solidFill>
                <a:latin typeface="Arial"/>
                <a:ea typeface="Arial"/>
                <a:cs typeface="Arial"/>
                <a:sym typeface="Arial"/>
              </a:rPr>
              <a:t> NPT e </a:t>
            </a:r>
            <a:r>
              <a:rPr sz="2200" b="1" dirty="0" err="1">
                <a:solidFill>
                  <a:srgbClr val="000000"/>
                </a:solidFill>
                <a:latin typeface="Arial"/>
                <a:ea typeface="Arial"/>
                <a:cs typeface="Arial"/>
                <a:sym typeface="Arial"/>
              </a:rPr>
              <a:t>Prescrito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concentrado</a:t>
            </a:r>
            <a:r>
              <a:rPr sz="2200" b="1" dirty="0">
                <a:solidFill>
                  <a:srgbClr val="000000"/>
                </a:solidFill>
                <a:latin typeface="Arial"/>
                <a:ea typeface="Arial"/>
                <a:cs typeface="Arial"/>
                <a:sym typeface="Arial"/>
              </a:rPr>
              <a:t> de </a:t>
            </a:r>
            <a:r>
              <a:rPr sz="2200" b="1" dirty="0" err="1">
                <a:solidFill>
                  <a:srgbClr val="000000"/>
                </a:solidFill>
                <a:latin typeface="Arial"/>
                <a:ea typeface="Arial"/>
                <a:cs typeface="Arial"/>
                <a:sym typeface="Arial"/>
              </a:rPr>
              <a:t>hemácias</a:t>
            </a:r>
            <a:endParaRPr sz="2200" b="1" dirty="0">
              <a:solidFill>
                <a:srgbClr val="000000"/>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54"/>
          <p:cNvSpPr>
            <a:spLocks noGrp="1"/>
          </p:cNvSpPr>
          <p:nvPr>
            <p:ph type="title"/>
          </p:nvPr>
        </p:nvSpPr>
        <p:spPr>
          <a:xfrm>
            <a:off x="1270000" y="635000"/>
            <a:ext cx="10464800" cy="2108200"/>
          </a:xfrm>
        </p:spPr>
        <p:txBody>
          <a:bodyPr/>
          <a:lstStyle/>
          <a:p>
            <a:pPr eaLnBrk="1" hangingPunct="1"/>
            <a:r>
              <a:rPr lang="pt-BR" smtClean="0"/>
              <a:t>Exames de Imagem </a:t>
            </a:r>
          </a:p>
        </p:txBody>
      </p:sp>
      <p:sp>
        <p:nvSpPr>
          <p:cNvPr id="11267" name="Shape 55"/>
          <p:cNvSpPr>
            <a:spLocks noGrp="1"/>
          </p:cNvSpPr>
          <p:nvPr>
            <p:ph type="body" idx="1"/>
          </p:nvPr>
        </p:nvSpPr>
        <p:spPr>
          <a:xfrm>
            <a:off x="1270000" y="2819400"/>
            <a:ext cx="10464800" cy="5842000"/>
          </a:xfrm>
        </p:spPr>
        <p:txBody>
          <a:bodyPr/>
          <a:lstStyle/>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abdome (11/02): mostra </a:t>
            </a:r>
            <a:r>
              <a:rPr lang="pt-BR" sz="2400" b="1" smtClean="0">
                <a:solidFill>
                  <a:srgbClr val="000000"/>
                </a:solidFill>
                <a:latin typeface="Arial" pitchFamily="34" charset="0"/>
                <a:cs typeface="Arial" pitchFamily="34" charset="0"/>
                <a:sym typeface="Arial" pitchFamily="34" charset="0"/>
              </a:rPr>
              <a:t>pobreza de alças após bolha gástrica e distensão importante de alça em projeção de FIE</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tórax: (11/02)-&gt; </a:t>
            </a:r>
            <a:r>
              <a:rPr lang="pt-BR" sz="2400" b="1" smtClean="0">
                <a:solidFill>
                  <a:srgbClr val="000000"/>
                </a:solidFill>
                <a:latin typeface="Arial" pitchFamily="34" charset="0"/>
                <a:cs typeface="Arial" pitchFamily="34" charset="0"/>
                <a:sym typeface="Arial" pitchFamily="34" charset="0"/>
              </a:rPr>
              <a:t>tórax com cardiomegalia e sinais de congestão pulmonar</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Estudo contrastado do trânsito intestinal (14/02- controle com 24h): </a:t>
            </a:r>
            <a:r>
              <a:rPr lang="pt-BR" sz="2400" b="1" smtClean="0">
                <a:solidFill>
                  <a:srgbClr val="000000"/>
                </a:solidFill>
                <a:latin typeface="Arial" pitchFamily="34" charset="0"/>
                <a:cs typeface="Arial" pitchFamily="34" charset="0"/>
                <a:sym typeface="Arial" pitchFamily="34" charset="0"/>
              </a:rPr>
              <a:t>grande distensão de alça intestinal, não há contraste em reto (até o momento não eliminou o contraste)</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57"/>
          <p:cNvSpPr>
            <a:spLocks noGrp="1"/>
          </p:cNvSpPr>
          <p:nvPr>
            <p:ph type="title"/>
          </p:nvPr>
        </p:nvSpPr>
        <p:spPr>
          <a:xfrm>
            <a:off x="1270000" y="635000"/>
            <a:ext cx="10464800" cy="2108200"/>
          </a:xfrm>
        </p:spPr>
        <p:txBody>
          <a:bodyPr/>
          <a:lstStyle/>
          <a:p>
            <a:pPr eaLnBrk="1" hangingPunct="1"/>
            <a:r>
              <a:rPr lang="pt-BR" smtClean="0"/>
              <a:t>Pareceres da CIPE</a:t>
            </a:r>
          </a:p>
        </p:txBody>
      </p:sp>
      <p:sp>
        <p:nvSpPr>
          <p:cNvPr id="58" name="Shape 58"/>
          <p:cNvSpPr>
            <a:spLocks noGrp="1"/>
          </p:cNvSpPr>
          <p:nvPr>
            <p:ph type="body" idx="1"/>
          </p:nvPr>
        </p:nvSpPr>
        <p:spPr>
          <a:xfrm>
            <a:off x="1270000" y="2819400"/>
            <a:ext cx="10464800" cy="5842000"/>
          </a:xfrm>
        </p:spPr>
        <p:txBody>
          <a:bodyPr anchor="t">
            <a:normAutofit/>
          </a:bodyPr>
          <a:lstStyle/>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2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(14/04): paciente com relato de distensão abdominal desde o nascimento, com má aceitação da dieta, relato de evacuação. Realizou estudo de trânsito finalizado hoje evidenciando alças dilatadas, com ausência de contraste em reto. </a:t>
            </a:r>
            <a:r>
              <a:rPr lang="pt-BR" sz="1800" u="sng" smtClean="0">
                <a:solidFill>
                  <a:srgbClr val="000000"/>
                </a:solidFill>
                <a:latin typeface="Trebuchet MS" pitchFamily="34" charset="0"/>
                <a:sym typeface="Trebuchet MS" pitchFamily="34" charset="0"/>
              </a:rPr>
              <a:t>Segue em ar ambiente, em uso de SNG com drenagem salivar em baixa quantidade</a:t>
            </a:r>
            <a:r>
              <a:rPr lang="pt-BR" sz="1800" smtClean="0">
                <a:solidFill>
                  <a:srgbClr val="000000"/>
                </a:solidFill>
                <a:latin typeface="Trebuchet MS" pitchFamily="34" charset="0"/>
                <a:sym typeface="Trebuchet MS" pitchFamily="34" charset="0"/>
              </a:rPr>
              <a:t> e sem evacuação. </a:t>
            </a:r>
            <a:r>
              <a:rPr lang="pt-BR" sz="1800" u="sng" smtClean="0">
                <a:solidFill>
                  <a:srgbClr val="000000"/>
                </a:solidFill>
                <a:latin typeface="Trebuchet MS" pitchFamily="34" charset="0"/>
                <a:sym typeface="Trebuchet MS" pitchFamily="34" charset="0"/>
              </a:rPr>
              <a:t>Mantendo quadro clínico estável.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Programada laparotomia para dia seguinte (pct estável, sem sinais de abdome agudo) </a:t>
            </a: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(16/04):Em tempo, reavaliamos o paciente, portador de cardiopatia, que </a:t>
            </a:r>
            <a:r>
              <a:rPr lang="pt-BR" sz="1800" u="sng" smtClean="0">
                <a:solidFill>
                  <a:srgbClr val="000000"/>
                </a:solidFill>
                <a:latin typeface="Trebuchet MS" pitchFamily="34" charset="0"/>
                <a:sym typeface="Trebuchet MS" pitchFamily="34" charset="0"/>
              </a:rPr>
              <a:t>apresenta ao estudo de trânsito aparente stop do meio de contraste em alça de delgado (íleo terminal?). Não evacua desde o dia 13. SOG está drenando apenas pequena quantidade de secreção clara. Não há relato de vômitos.</a:t>
            </a:r>
            <a:r>
              <a:rPr lang="pt-BR" sz="1800" smtClean="0">
                <a:solidFill>
                  <a:srgbClr val="000000"/>
                </a:solidFill>
                <a:latin typeface="Trebuchet MS" pitchFamily="34" charset="0"/>
                <a:sym typeface="Trebuchet MS" pitchFamily="34" charset="0"/>
              </a:rPr>
              <a:t> Está em restrição hídrica, em uso de diurético. Também em uso de HOOD devido a desconforto respiratório leve. Ao exame: REG, hipocorado, hidratado. </a:t>
            </a:r>
            <a:r>
              <a:rPr lang="pt-BR" sz="1800" u="sng" smtClean="0">
                <a:solidFill>
                  <a:srgbClr val="000000"/>
                </a:solidFill>
                <a:latin typeface="Trebuchet MS" pitchFamily="34" charset="0"/>
                <a:sym typeface="Trebuchet MS" pitchFamily="34" charset="0"/>
              </a:rPr>
              <a:t>Abd: semigloboso, distendido, flácido, com desenho de alça, sem sinais de peritonite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Conduta: Favor, solicitar novo de RX de abdome. Reavaliaremos o paciente após.</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60"/>
          <p:cNvSpPr>
            <a:spLocks noGrp="1"/>
          </p:cNvSpPr>
          <p:nvPr>
            <p:ph type="title"/>
          </p:nvPr>
        </p:nvSpPr>
        <p:spPr>
          <a:xfrm>
            <a:off x="1270000" y="1676400"/>
            <a:ext cx="10464800" cy="6400800"/>
          </a:xfrm>
        </p:spPr>
        <p:txBody>
          <a:bodyPr/>
          <a:lstStyle/>
          <a:p>
            <a:pPr eaLnBrk="1" hangingPunct="1"/>
            <a:r>
              <a:rPr lang="pt-BR" smtClean="0"/>
              <a:t>HIPÓTESES DIAGNÓSTICAS</a:t>
            </a:r>
            <a:br>
              <a:rPr lang="pt-BR" smtClean="0"/>
            </a:br>
            <a:r>
              <a:rPr lang="pt-BR" sz="8200" smtClean="0"/>
              <a:t>?</a:t>
            </a:r>
            <a:br>
              <a:rPr lang="pt-BR" sz="8200" smtClean="0"/>
            </a:br>
            <a:endParaRPr lang="pt-BR" sz="8200" smtClean="0"/>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62"/>
          <p:cNvSpPr>
            <a:spLocks noGrp="1"/>
          </p:cNvSpPr>
          <p:nvPr>
            <p:ph type="title"/>
          </p:nvPr>
        </p:nvSpPr>
        <p:spPr>
          <a:xfrm>
            <a:off x="1270000" y="635000"/>
            <a:ext cx="10464800" cy="2108200"/>
          </a:xfrm>
        </p:spPr>
        <p:txBody>
          <a:bodyPr/>
          <a:lstStyle/>
          <a:p>
            <a:pPr defTabSz="508000" eaLnBrk="1" hangingPunct="1"/>
            <a:r>
              <a:rPr lang="pt-BR" sz="6200" smtClean="0"/>
              <a:t>DIAGNÓSTICOS</a:t>
            </a:r>
          </a:p>
        </p:txBody>
      </p:sp>
      <p:sp>
        <p:nvSpPr>
          <p:cNvPr id="63" name="Shape 63"/>
          <p:cNvSpPr>
            <a:spLocks noGrp="1"/>
          </p:cNvSpPr>
          <p:nvPr>
            <p:ph type="body" idx="1"/>
          </p:nvPr>
        </p:nvSpPr>
        <p:spPr>
          <a:xfrm>
            <a:off x="1270000" y="2819400"/>
            <a:ext cx="10464800" cy="5842000"/>
          </a:xfrm>
        </p:spPr>
        <p:txBody>
          <a:bodyPr>
            <a:normAutofit/>
          </a:bodyPr>
          <a:lstStyle/>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Prematuro - AIG- BP</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DSAV total tipo B de Rastelli balanceado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Suspeita de Síndrome de Down</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Microcefalia a Micrognatia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-Desnutrição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neonatal precoce e tardia resolvida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tardia atual em tratamento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Intolerância alimentar a esclarecer( distúrbio funcional /anatômico?)</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Semi-obstrução intestinal - trânsito intestinal 14/02</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Enterocolite</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Hiperpotassemia corrigida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Hipercalcemia + Hipermagnesemia + Hipertrigliceridemia (14/02)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Anemia: hemotransfusão (30/01 e 14/02)</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Shape 65"/>
          <p:cNvPicPr>
            <a:picLocks noGrp="1" noChangeArrowheads="1"/>
          </p:cNvPicPr>
          <p:nvPr>
            <p:ph type="title"/>
          </p:nvPr>
        </p:nvPicPr>
        <p:blipFill>
          <a:blip r:embed="rId2"/>
          <a:srcRect/>
          <a:stretch>
            <a:fillRect/>
          </a:stretch>
        </p:blipFill>
        <p:spPr>
          <a:xfrm>
            <a:off x="1030288" y="628650"/>
            <a:ext cx="10710862" cy="2120900"/>
          </a:xfrm>
        </p:spPr>
      </p:pic>
      <p:sp>
        <p:nvSpPr>
          <p:cNvPr id="15363" name="Shape 66"/>
          <p:cNvSpPr>
            <a:spLocks noGrp="1"/>
          </p:cNvSpPr>
          <p:nvPr>
            <p:ph type="body" idx="1"/>
          </p:nvPr>
        </p:nvSpPr>
        <p:spPr>
          <a:xfrm>
            <a:off x="1270000" y="2819400"/>
            <a:ext cx="10464800" cy="5842000"/>
          </a:xfrm>
        </p:spPr>
        <p:txBody>
          <a:bodyPr anchor="t"/>
          <a:lstStyle/>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Paciente foi submetido a </a:t>
            </a:r>
            <a:r>
              <a:rPr lang="pt-BR" sz="2600" b="1" smtClean="0">
                <a:solidFill>
                  <a:srgbClr val="000000"/>
                </a:solidFill>
                <a:latin typeface="Arial" pitchFamily="34" charset="0"/>
                <a:cs typeface="Arial" pitchFamily="34" charset="0"/>
                <a:sym typeface="Arial" pitchFamily="34" charset="0"/>
              </a:rPr>
              <a:t>laparotomia exploradora </a:t>
            </a:r>
            <a:r>
              <a:rPr lang="pt-BR" sz="2600" smtClean="0">
                <a:solidFill>
                  <a:srgbClr val="000000"/>
                </a:solidFill>
                <a:latin typeface="Arial" pitchFamily="34" charset="0"/>
                <a:cs typeface="Arial" pitchFamily="34" charset="0"/>
                <a:sym typeface="Arial" pitchFamily="34" charset="0"/>
              </a:rPr>
              <a:t>que evidenciou </a:t>
            </a:r>
            <a:r>
              <a:rPr lang="pt-BR" sz="2600" b="1" smtClean="0">
                <a:solidFill>
                  <a:srgbClr val="000000"/>
                </a:solidFill>
                <a:latin typeface="Arial" pitchFamily="34" charset="0"/>
                <a:cs typeface="Arial" pitchFamily="34" charset="0"/>
                <a:sym typeface="Arial" pitchFamily="34" charset="0"/>
              </a:rPr>
              <a:t>distensão difusa do cólon</a:t>
            </a:r>
            <a:r>
              <a:rPr lang="pt-BR" sz="2600" smtClean="0">
                <a:solidFill>
                  <a:srgbClr val="000000"/>
                </a:solidFill>
                <a:latin typeface="Arial" pitchFamily="34" charset="0"/>
                <a:cs typeface="Arial" pitchFamily="34" charset="0"/>
                <a:sym typeface="Arial" pitchFamily="34" charset="0"/>
              </a:rPr>
              <a:t>.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Confeccionada ileostomia com fístula mucosa e colhidos fragmentos de colón em diversos segmentos para pesquisa de aganglionose.</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Modificado esquema de ATB por piperacilina + tazobactam e vancomicina (melhor cobertura PO de ileostomia)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Pós operatório sem intercorrências</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68"/>
          <p:cNvSpPr>
            <a:spLocks noGrp="1"/>
          </p:cNvSpPr>
          <p:nvPr>
            <p:ph type="title"/>
          </p:nvPr>
        </p:nvSpPr>
        <p:spPr>
          <a:xfrm>
            <a:off x="1270000" y="635000"/>
            <a:ext cx="10464800" cy="2108200"/>
          </a:xfrm>
        </p:spPr>
        <p:txBody>
          <a:bodyPr/>
          <a:lstStyle/>
          <a:p>
            <a:pPr eaLnBrk="1" hangingPunct="1"/>
            <a:r>
              <a:rPr lang="pt-BR" sz="7600" smtClean="0"/>
              <a:t>Exames </a:t>
            </a:r>
          </a:p>
        </p:txBody>
      </p:sp>
      <p:sp>
        <p:nvSpPr>
          <p:cNvPr id="69" name="Shape 69"/>
          <p:cNvSpPr>
            <a:spLocks noGrp="1"/>
          </p:cNvSpPr>
          <p:nvPr>
            <p:ph type="body" idx="1"/>
          </p:nvPr>
        </p:nvSpPr>
        <p:spPr>
          <a:xfrm>
            <a:off x="1270000" y="2819400"/>
            <a:ext cx="10464800" cy="5842000"/>
          </a:xfrm>
        </p:spPr>
        <p:txBody>
          <a:bodyPr anchor="t">
            <a:normAutofit/>
          </a:bodyPr>
          <a:lstStyle/>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1800" smtClean="0">
              <a:solidFill>
                <a:srgbClr val="000000"/>
              </a:solidFill>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1800" smtClean="0">
                <a:solidFill>
                  <a:srgbClr val="000000"/>
                </a:solidFill>
              </a:rPr>
              <a:t>❑  </a:t>
            </a:r>
            <a:r>
              <a:rPr lang="pt-BR" sz="2200" smtClean="0">
                <a:solidFill>
                  <a:srgbClr val="000000"/>
                </a:solidFill>
                <a:latin typeface="Trebuchet MS" pitchFamily="34" charset="0"/>
                <a:sym typeface="Trebuchet MS" pitchFamily="34" charset="0"/>
              </a:rPr>
              <a:t>ECO-transfontanela (18/02): </a:t>
            </a:r>
            <a:r>
              <a:rPr lang="pt-BR" sz="2200" b="1" smtClean="0">
                <a:solidFill>
                  <a:srgbClr val="000000"/>
                </a:solidFill>
                <a:latin typeface="Trebuchet MS" pitchFamily="34" charset="0"/>
                <a:sym typeface="Trebuchet MS" pitchFamily="34" charset="0"/>
              </a:rPr>
              <a:t>dilatação biventricular VD: 7mm VE:5 mm</a:t>
            </a:r>
            <a:r>
              <a:rPr lang="pt-BR" sz="2200" smtClean="0">
                <a:solidFill>
                  <a:srgbClr val="000000"/>
                </a:solidFill>
                <a:latin typeface="Trebuchet MS" pitchFamily="34" charset="0"/>
                <a:sym typeface="Trebuchet MS" pitchFamily="34" charset="0"/>
              </a:rPr>
              <a:t> - não observado malformações cerebrais. Repetir na alta.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Hemocultura (12/02/2015): NEGATIVA.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nasal (11/02/2015): NEGATIVO. </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retal (18/02/2015): Klebsiella oxytoca </a:t>
            </a: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 typeface="Wingdings" pitchFamily="2" charset="2"/>
              <a:buChar char="Ø"/>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CD: P</a:t>
            </a:r>
            <a:r>
              <a:rPr lang="pt-BR" sz="2400" smtClean="0">
                <a:solidFill>
                  <a:srgbClr val="000000"/>
                </a:solidFill>
                <a:latin typeface="Trebuchet MS" pitchFamily="34" charset="0"/>
                <a:sym typeface="Trebuchet MS" pitchFamily="34" charset="0"/>
              </a:rPr>
              <a:t>ela CCIH: </a:t>
            </a:r>
            <a:r>
              <a:rPr lang="pt-BR" sz="2400" b="1" smtClean="0">
                <a:solidFill>
                  <a:srgbClr val="000000"/>
                </a:solidFill>
                <a:latin typeface="Trebuchet MS" pitchFamily="34" charset="0"/>
                <a:sym typeface="Trebuchet MS" pitchFamily="34" charset="0"/>
              </a:rPr>
              <a:t>retirar antibioticoterapia</a:t>
            </a:r>
            <a:r>
              <a:rPr lang="pt-BR" sz="2400" smtClean="0">
                <a:solidFill>
                  <a:srgbClr val="000000"/>
                </a:solidFill>
                <a:latin typeface="Trebuchet MS" pitchFamily="34" charset="0"/>
                <a:sym typeface="Trebuchet MS" pitchFamily="34" charset="0"/>
              </a:rPr>
              <a:t> e sem necessidade isolamento de contato por KP multiressistente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71"/>
          <p:cNvSpPr>
            <a:spLocks noGrp="1"/>
          </p:cNvSpPr>
          <p:nvPr>
            <p:ph type="title"/>
          </p:nvPr>
        </p:nvSpPr>
        <p:spPr>
          <a:xfrm>
            <a:off x="1270000" y="606425"/>
            <a:ext cx="10464800" cy="1735138"/>
          </a:xfrm>
        </p:spPr>
        <p:txBody>
          <a:bodyPr/>
          <a:lstStyle/>
          <a:p>
            <a:pPr algn="l" eaLnBrk="1" hangingPunct="1"/>
            <a:r>
              <a:rPr lang="pt-BR" sz="3000" smtClean="0"/>
              <a:t>#EVOLUÇÃO ( 19</a:t>
            </a:r>
            <a:r>
              <a:rPr lang="pt-BR" sz="3000" smtClean="0">
                <a:solidFill>
                  <a:srgbClr val="000000"/>
                </a:solidFill>
              </a:rPr>
              <a:t>/</a:t>
            </a:r>
            <a:r>
              <a:rPr lang="pt-BR" sz="3000" smtClean="0"/>
              <a:t>02- 21</a:t>
            </a:r>
            <a:r>
              <a:rPr lang="pt-BR" sz="3000" smtClean="0">
                <a:solidFill>
                  <a:srgbClr val="000000"/>
                </a:solidFill>
              </a:rPr>
              <a:t>/</a:t>
            </a:r>
            <a:r>
              <a:rPr lang="pt-BR" sz="3000" smtClean="0"/>
              <a:t>02 )</a:t>
            </a:r>
          </a:p>
        </p:txBody>
      </p:sp>
      <p:sp>
        <p:nvSpPr>
          <p:cNvPr id="72" name="Shape 72"/>
          <p:cNvSpPr>
            <a:spLocks noGrp="1"/>
          </p:cNvSpPr>
          <p:nvPr>
            <p:ph type="body" idx="1"/>
          </p:nvPr>
        </p:nvSpPr>
        <p:spPr>
          <a:xfrm>
            <a:off x="1270000" y="2228850"/>
            <a:ext cx="10464800" cy="6480175"/>
          </a:xfrm>
        </p:spPr>
        <p:txBody>
          <a:bodyPr>
            <a:normAutofit/>
          </a:bodyPr>
          <a:lstStyle/>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Trebuchet MS" pitchFamily="34" charset="0"/>
                <a:sym typeface="Trebuchet MS" pitchFamily="34" charset="0"/>
              </a:rPr>
              <a:t>- </a:t>
            </a:r>
            <a:r>
              <a:rPr lang="pt-BR" sz="1800" smtClean="0">
                <a:solidFill>
                  <a:srgbClr val="000000"/>
                </a:solidFill>
                <a:latin typeface="Arial" pitchFamily="34" charset="0"/>
                <a:cs typeface="Arial" pitchFamily="34" charset="0"/>
                <a:sym typeface="Arial" pitchFamily="34" charset="0"/>
              </a:rPr>
              <a:t>Paciente </a:t>
            </a:r>
            <a:r>
              <a:rPr lang="pt-BR" sz="1800" b="1" smtClean="0">
                <a:solidFill>
                  <a:srgbClr val="000000"/>
                </a:solidFill>
                <a:latin typeface="Arial" pitchFamily="34" charset="0"/>
                <a:cs typeface="Arial" pitchFamily="34" charset="0"/>
                <a:sym typeface="Arial" pitchFamily="34" charset="0"/>
              </a:rPr>
              <a:t>estável </a:t>
            </a:r>
            <a:r>
              <a:rPr lang="pt-BR" sz="1800" smtClean="0">
                <a:solidFill>
                  <a:srgbClr val="000000"/>
                </a:solidFill>
                <a:latin typeface="Arial" pitchFamily="34" charset="0"/>
                <a:cs typeface="Arial" pitchFamily="34" charset="0"/>
                <a:sym typeface="Arial" pitchFamily="34" charset="0"/>
              </a:rPr>
              <a:t>hemodinamicamente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Em HOOD,  mantendo </a:t>
            </a:r>
            <a:r>
              <a:rPr lang="pt-BR" sz="1800" b="1" smtClean="0">
                <a:solidFill>
                  <a:srgbClr val="000000"/>
                </a:solidFill>
                <a:latin typeface="Arial" pitchFamily="34" charset="0"/>
                <a:cs typeface="Arial" pitchFamily="34" charset="0"/>
                <a:sym typeface="Arial" pitchFamily="34" charset="0"/>
              </a:rPr>
              <a:t>leve desconforto respiratório e boa saturação</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Dieta oral zero (SOG drenando pouca secreção)</a:t>
            </a:r>
            <a:r>
              <a:rPr lang="pt-BR" sz="1800" smtClean="0">
                <a:solidFill>
                  <a:srgbClr val="000000"/>
                </a:solidFill>
                <a:latin typeface="Arial" pitchFamily="34" charset="0"/>
                <a:cs typeface="Arial" pitchFamily="34" charset="0"/>
                <a:sym typeface="Arial" pitchFamily="34" charset="0"/>
              </a:rPr>
              <a:t> + NPT em curso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Diurese preservada. </a:t>
            </a:r>
            <a:r>
              <a:rPr lang="pt-BR" sz="1800" b="1" smtClean="0">
                <a:solidFill>
                  <a:srgbClr val="000000"/>
                </a:solidFill>
                <a:latin typeface="Arial" pitchFamily="34" charset="0"/>
                <a:cs typeface="Arial" pitchFamily="34" charset="0"/>
                <a:sym typeface="Arial" pitchFamily="34" charset="0"/>
              </a:rPr>
              <a:t>Colostomia funcionante.</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Difícil acesso venoso periférico, perdeu acesso central e tentativa de dissecção sem sucesso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Sem distermias ou outras intercorrências.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Ao exame: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SpO2: 90 - 97% FC: 115 - 130 bpm  Temp.: 36,4ºC - 37 ºC</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BEG, palidez (1+/4+), hidratado, desnutrido, acianótico.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AR: MVF sem RA. Boa expansibilidade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ACV: RCR em 2T, BNF sopro (++/6+). Pulsos palpáveis e simétricos</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Abdome: globoso, flácido, distensão leve/moderada, doloroso à palpação. Sem sinais de peritonite Colostomia  com bom aspecto. Fístula mucosa com prolapso.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Genitália: monilíase </a:t>
            </a:r>
            <a:r>
              <a:rPr lang="pt-BR" sz="1800" smtClean="0">
                <a:solidFill>
                  <a:srgbClr val="000000"/>
                </a:solidFill>
                <a:latin typeface="Arial" pitchFamily="34" charset="0"/>
                <a:cs typeface="Arial" pitchFamily="34" charset="0"/>
                <a:sym typeface="Arial" pitchFamily="34" charset="0"/>
              </a:rPr>
              <a:t>(lesao hiperemiada e com lesões satélites)</a:t>
            </a:r>
            <a:endParaRPr lang="pt-BR" sz="1800" b="1"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SN: microcefalia,</a:t>
            </a:r>
            <a:r>
              <a:rPr lang="pt-BR" sz="1800" smtClean="0">
                <a:solidFill>
                  <a:srgbClr val="000000"/>
                </a:solidFill>
                <a:latin typeface="Arial" pitchFamily="34" charset="0"/>
                <a:cs typeface="Arial" pitchFamily="34" charset="0"/>
                <a:sym typeface="Arial" pitchFamily="34" charset="0"/>
              </a:rPr>
              <a:t> ativo e reativo.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endParaRPr lang="pt-BR" sz="1800"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Conduta: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-Pela CIPE -&gt; fechar SOG e se boa evolução, liberar a dieta trafica</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Mantido medicações: Fluconazol, fentanil , furosemida, Captopril e DImeticona</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74"/>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VESPERTINO )</a:t>
            </a:r>
          </a:p>
        </p:txBody>
      </p:sp>
      <p:sp>
        <p:nvSpPr>
          <p:cNvPr id="75" name="Shape 75"/>
          <p:cNvSpPr>
            <a:spLocks noGrp="1"/>
          </p:cNvSpPr>
          <p:nvPr>
            <p:ph type="body" idx="1"/>
          </p:nvPr>
        </p:nvSpPr>
        <p:spPr/>
        <p:txBody>
          <a:bodyPr anchor="t">
            <a:normAutofit/>
          </a:bodyPr>
          <a:lstStyle/>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Trebuchet MS" pitchFamily="34" charset="0"/>
                <a:sym typeface="Trebuchet MS" pitchFamily="34" charset="0"/>
              </a:rPr>
              <a:t>- </a:t>
            </a:r>
            <a:r>
              <a:rPr lang="pt-BR" sz="2300" b="1" smtClean="0">
                <a:solidFill>
                  <a:srgbClr val="000000"/>
                </a:solidFill>
                <a:latin typeface="Arial" pitchFamily="34" charset="0"/>
                <a:cs typeface="Arial" pitchFamily="34" charset="0"/>
                <a:sym typeface="Arial" pitchFamily="34" charset="0"/>
              </a:rPr>
              <a:t>Realizado punção de subclávia esquerda</a:t>
            </a:r>
            <a:r>
              <a:rPr lang="pt-BR" sz="2300" smtClean="0">
                <a:solidFill>
                  <a:srgbClr val="000000"/>
                </a:solidFill>
                <a:latin typeface="Arial" pitchFamily="34" charset="0"/>
                <a:cs typeface="Arial" pitchFamily="34" charset="0"/>
                <a:sym typeface="Arial" pitchFamily="34" charset="0"/>
              </a:rPr>
              <a:t> sem intercorrências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Raio x pouco penetrado, cateter em subclávia e desce para o coração. Sem sinais de PTX ou hemotórax.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Após 3horas paciente apresentou </a:t>
            </a:r>
            <a:r>
              <a:rPr lang="pt-BR" sz="2300" b="1" smtClean="0">
                <a:solidFill>
                  <a:srgbClr val="000000"/>
                </a:solidFill>
                <a:latin typeface="Arial" pitchFamily="34" charset="0"/>
                <a:cs typeface="Arial" pitchFamily="34" charset="0"/>
                <a:sym typeface="Arial" pitchFamily="34" charset="0"/>
              </a:rPr>
              <a:t>piora clinica</a:t>
            </a:r>
            <a:r>
              <a:rPr lang="pt-BR" sz="2300" smtClean="0">
                <a:solidFill>
                  <a:srgbClr val="000000"/>
                </a:solidFill>
                <a:latin typeface="Arial" pitchFamily="34" charset="0"/>
                <a:cs typeface="Arial" pitchFamily="34" charset="0"/>
                <a:sym typeface="Arial" pitchFamily="34" charset="0"/>
              </a:rPr>
              <a:t> com </a:t>
            </a:r>
            <a:r>
              <a:rPr lang="pt-BR" sz="2300" b="1" smtClean="0">
                <a:solidFill>
                  <a:srgbClr val="000000"/>
                </a:solidFill>
                <a:latin typeface="Arial" pitchFamily="34" charset="0"/>
                <a:cs typeface="Arial" pitchFamily="34" charset="0"/>
                <a:sym typeface="Arial" pitchFamily="34" charset="0"/>
              </a:rPr>
              <a:t>queda de saturação Tentado hood e CPAP nasal sem sucesso sem melhora significativa.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Ao exame:</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SatO2: 95% FC:147bpm PAM 57</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Hidratado, </a:t>
            </a:r>
            <a:r>
              <a:rPr lang="pt-BR" sz="2300" b="1" smtClean="0">
                <a:solidFill>
                  <a:srgbClr val="000000"/>
                </a:solidFill>
                <a:latin typeface="Arial" pitchFamily="34" charset="0"/>
                <a:cs typeface="Arial" pitchFamily="34" charset="0"/>
                <a:sym typeface="Arial" pitchFamily="34" charset="0"/>
              </a:rPr>
              <a:t>palidez ( 3+/4+), muito desnutrido, perfusão periférica diminuída </a:t>
            </a: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Fontanela normotensa, ativo e reativo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AR: MVF sem RA. Boa expansibilidade. </a:t>
            </a:r>
            <a:r>
              <a:rPr lang="pt-BR" sz="2300" b="1" smtClean="0">
                <a:solidFill>
                  <a:srgbClr val="000000"/>
                </a:solidFill>
                <a:latin typeface="Arial" pitchFamily="34" charset="0"/>
                <a:cs typeface="Arial" pitchFamily="34" charset="0"/>
                <a:sym typeface="Arial" pitchFamily="34" charset="0"/>
              </a:rPr>
              <a:t>Dispneico moderado</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ACV: RCR em 2T, BNF SS (++/6+).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Abdome: globoso, distensão leve/moderada, doloroso à palpação. Curativo com gases na Ileostomia, ostomia bastante protusa ( funcionantes). </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77"/>
          <p:cNvSpPr>
            <a:spLocks noGrp="1"/>
          </p:cNvSpPr>
          <p:nvPr>
            <p:ph type="title"/>
          </p:nvPr>
        </p:nvSpPr>
        <p:spPr/>
        <p:txBody>
          <a:bodyPr/>
          <a:lstStyle/>
          <a:p>
            <a:pPr eaLnBrk="1" hangingPunct="1"/>
            <a:r>
              <a:rPr lang="pt-BR" smtClean="0"/>
              <a:t>Exames</a:t>
            </a:r>
          </a:p>
        </p:txBody>
      </p:sp>
      <p:sp>
        <p:nvSpPr>
          <p:cNvPr id="78" name="Shape 78"/>
          <p:cNvSpPr>
            <a:spLocks noGrp="1"/>
          </p:cNvSpPr>
          <p:nvPr>
            <p:ph type="body" idx="1"/>
          </p:nvPr>
        </p:nvSpPr>
        <p:spPr/>
        <p:txBody>
          <a:bodyPr>
            <a:normAutofit/>
          </a:bodyPr>
          <a:lstStyle/>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Trebuchet MS" pitchFamily="34" charset="0"/>
                <a:sym typeface="Trebuchet MS" pitchFamily="34" charset="0"/>
              </a:rPr>
              <a:t>❑ </a:t>
            </a:r>
            <a:r>
              <a:rPr lang="pt-BR" sz="2200" smtClean="0">
                <a:solidFill>
                  <a:srgbClr val="000000"/>
                </a:solidFill>
                <a:latin typeface="Arial" pitchFamily="34" charset="0"/>
                <a:cs typeface="Arial" pitchFamily="34" charset="0"/>
                <a:sym typeface="Arial" pitchFamily="34" charset="0"/>
              </a:rPr>
              <a:t>Gasometria venosa: </a:t>
            </a:r>
            <a:r>
              <a:rPr lang="pt-BR" sz="2200" b="1" smtClean="0">
                <a:solidFill>
                  <a:srgbClr val="000000"/>
                </a:solidFill>
                <a:latin typeface="Arial" pitchFamily="34" charset="0"/>
                <a:cs typeface="Arial" pitchFamily="34" charset="0"/>
                <a:sym typeface="Arial" pitchFamily="34" charset="0"/>
              </a:rPr>
              <a:t>pH:7,16 pCO2:16,3 pO2:47,2 BE-21,8 HCo3: 7,7 </a:t>
            </a:r>
            <a:r>
              <a:rPr lang="pt-BR" sz="2200" smtClean="0">
                <a:solidFill>
                  <a:srgbClr val="000000"/>
                </a:solidFill>
                <a:latin typeface="Arial" pitchFamily="34" charset="0"/>
                <a:cs typeface="Arial" pitchFamily="34" charset="0"/>
                <a:sym typeface="Arial" pitchFamily="34" charset="0"/>
              </a:rPr>
              <a:t>Sat:76,5 (Prescrito bicarbonato)</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HMG: </a:t>
            </a:r>
            <a:r>
              <a:rPr lang="pt-BR" sz="2200" b="1" smtClean="0">
                <a:solidFill>
                  <a:srgbClr val="000000"/>
                </a:solidFill>
                <a:latin typeface="Arial" pitchFamily="34" charset="0"/>
                <a:cs typeface="Arial" pitchFamily="34" charset="0"/>
                <a:sym typeface="Arial" pitchFamily="34" charset="0"/>
              </a:rPr>
              <a:t>Hb 8,7 / Ht 22,6 /</a:t>
            </a: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plaq 190.000 </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Leuco 18400 (Seg 62, Bast16, Linf 17, Mono 5, Eos 0, Baso 0)</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(NT: 14352 NI: 2944 NI/NT: 0,20)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Ca=9,7 Na=124 K=4,9 Mg=3,1</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Creatinina: 1mg </a:t>
            </a:r>
            <a:r>
              <a:rPr lang="pt-BR" sz="2200" b="1" smtClean="0">
                <a:solidFill>
                  <a:srgbClr val="000000"/>
                </a:solidFill>
                <a:latin typeface="Arial" pitchFamily="34" charset="0"/>
                <a:cs typeface="Arial" pitchFamily="34" charset="0"/>
                <a:sym typeface="Arial" pitchFamily="34" charset="0"/>
              </a:rPr>
              <a:t>/</a:t>
            </a:r>
            <a:r>
              <a:rPr lang="pt-BR" sz="2200" smtClean="0">
                <a:solidFill>
                  <a:srgbClr val="000000"/>
                </a:solidFill>
                <a:latin typeface="Arial" pitchFamily="34" charset="0"/>
                <a:cs typeface="Arial" pitchFamily="34" charset="0"/>
                <a:sym typeface="Arial" pitchFamily="34" charset="0"/>
              </a:rPr>
              <a:t> dL    Uréia 71mg /dL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16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RX Tórax : imagem bem sugestiva de atelectasia de todo o Hemitórax E.</a:t>
            </a: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Conduta: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-Iniciado Vancomicina e Tazocin (devido à piora clínica e laboratorial).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Não realizado PL pela habilidade ao manuseio. Colhido Hemocultura.</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a:t>
            </a:r>
            <a:r>
              <a:rPr lang="pt-BR" sz="2200" b="1" smtClean="0">
                <a:solidFill>
                  <a:srgbClr val="000000"/>
                </a:solidFill>
                <a:latin typeface="Arial" pitchFamily="34" charset="0"/>
                <a:cs typeface="Arial" pitchFamily="34" charset="0"/>
                <a:sym typeface="Arial" pitchFamily="34" charset="0"/>
              </a:rPr>
              <a:t>Prescrito concentrado de hemácias</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80"/>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 NOTURNA)</a:t>
            </a:r>
          </a:p>
        </p:txBody>
      </p:sp>
      <p:sp>
        <p:nvSpPr>
          <p:cNvPr id="20483" name="Shape 81"/>
          <p:cNvSpPr>
            <a:spLocks noGrp="1"/>
          </p:cNvSpPr>
          <p:nvPr>
            <p:ph type="body" idx="1"/>
          </p:nvPr>
        </p:nvSpPr>
        <p:spPr/>
        <p:txBody>
          <a:bodyPr anchor="t"/>
          <a:lstStyle/>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Paciente manteve grave. Perfusão regular, muito pálida.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Sob CPAP nasal com piora importante do desconforto respiratório, sendo entubado. VM (FiO2: 100%, PI: 14, PS: 10, PEEP: 5 e FR: 40). SatO2: 99%</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Dieta oral zero. SOG aberta, improdutiva no momento. NPT em curso.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THT de 126 ml/Kg/dia. Diurese: 21 ml + fralda. Ileostomia funcionante.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Evoluindo com hipertermia em todos os horários.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83"/>
          <p:cNvSpPr>
            <a:spLocks noGrp="1"/>
          </p:cNvSpPr>
          <p:nvPr>
            <p:ph type="body" idx="1"/>
          </p:nvPr>
        </p:nvSpPr>
        <p:spPr/>
        <p:txBody>
          <a:bodyPr anchor="t"/>
          <a:lstStyle/>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3000" smtClean="0">
              <a:solidFill>
                <a:srgbClr val="000000"/>
              </a:solidFill>
              <a:latin typeface="Trebuchet MS" pitchFamily="34" charset="0"/>
              <a:sym typeface="Trebuchet MS" pitchFamily="34" charset="0"/>
            </a:endParaRPr>
          </a:p>
          <a:p>
            <a:pPr marL="0" indent="0" algn="just" defTabSz="457200" eaLnBrk="1" hangingPunct="1">
              <a:spcBef>
                <a:spcPts val="10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3000" smtClean="0">
                <a:solidFill>
                  <a:srgbClr val="000000"/>
                </a:solidFill>
                <a:latin typeface="Trebuchet MS" pitchFamily="34" charset="0"/>
                <a:sym typeface="Trebuchet MS" pitchFamily="34" charset="0"/>
              </a:rPr>
              <a:t>❑ </a:t>
            </a:r>
            <a:r>
              <a:rPr lang="pt-BR" sz="3000" smtClean="0">
                <a:solidFill>
                  <a:srgbClr val="000000"/>
                </a:solidFill>
                <a:latin typeface="Arial" pitchFamily="34" charset="0"/>
                <a:cs typeface="Arial" pitchFamily="34" charset="0"/>
                <a:sym typeface="Arial" pitchFamily="34" charset="0"/>
              </a:rPr>
              <a:t>Paciente apresentou PCR súbita, que não reverteu com   MCE nem com Adrenalina EV. Constatado óbito às 22:20h.</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85"/>
          <p:cNvSpPr>
            <a:spLocks noGrp="1"/>
          </p:cNvSpPr>
          <p:nvPr>
            <p:ph type="title"/>
          </p:nvPr>
        </p:nvSpPr>
        <p:spPr>
          <a:xfrm>
            <a:off x="850900" y="3289300"/>
            <a:ext cx="11303000" cy="3175000"/>
          </a:xfrm>
        </p:spPr>
        <p:txBody>
          <a:bodyPr anchor="t"/>
          <a:lstStyle/>
          <a:p>
            <a:pPr eaLnBrk="1" hangingPunct="1"/>
            <a:r>
              <a:rPr lang="pt-BR" sz="8000" smtClean="0"/>
              <a:t>ANATOMO</a:t>
            </a:r>
            <a:br>
              <a:rPr lang="pt-BR" sz="8000" smtClean="0"/>
            </a:br>
            <a:r>
              <a:rPr lang="pt-BR" sz="8000" smtClean="0"/>
              <a:t>PATOLÓGICO</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2187575" y="3343275"/>
            <a:ext cx="9717088" cy="3652838"/>
          </a:xfrm>
        </p:spPr>
        <p:txBody>
          <a:bodyPr lIns="109234" tIns="54617" rIns="109234" bIns="54617" anchor="b"/>
          <a:lstStyle/>
          <a:p>
            <a:r>
              <a:rPr lang="pt-BR" sz="4000" b="1" smtClean="0">
                <a:solidFill>
                  <a:schemeClr val="hlink"/>
                </a:solidFill>
              </a:rPr>
              <a:t>SESSÃO ANATOMOCLÍNICA</a:t>
            </a:r>
            <a:br>
              <a:rPr lang="pt-BR" sz="4000" b="1" smtClean="0">
                <a:solidFill>
                  <a:schemeClr val="hlink"/>
                </a:solidFill>
              </a:rPr>
            </a:br>
            <a:r>
              <a:rPr lang="pt-BR" sz="4000" b="1" smtClean="0">
                <a:solidFill>
                  <a:schemeClr val="hlink"/>
                </a:solidFill>
              </a:rPr>
              <a:t>HOSPITAL MATERNO INFANTIL </a:t>
            </a:r>
            <a:br>
              <a:rPr lang="pt-BR" sz="4000" b="1" smtClean="0">
                <a:solidFill>
                  <a:schemeClr val="hlink"/>
                </a:solidFill>
              </a:rPr>
            </a:br>
            <a:r>
              <a:rPr lang="pt-BR" sz="4000" b="1" smtClean="0">
                <a:solidFill>
                  <a:schemeClr val="hlink"/>
                </a:solidFill>
              </a:rPr>
              <a:t>DE BRASÍLIA/SES/DF</a:t>
            </a:r>
            <a:r>
              <a:rPr lang="pt-BR" sz="8600" smtClean="0"/>
              <a:t/>
            </a:r>
            <a:br>
              <a:rPr lang="pt-BR" sz="8600" smtClean="0"/>
            </a:br>
            <a:endParaRPr lang="pt-BR" sz="8600" smtClean="0"/>
          </a:p>
        </p:txBody>
      </p:sp>
      <p:sp>
        <p:nvSpPr>
          <p:cNvPr id="3" name="Subtítulo 2"/>
          <p:cNvSpPr>
            <a:spLocks noGrp="1"/>
          </p:cNvSpPr>
          <p:nvPr>
            <p:ph type="subTitle" idx="4294967295"/>
          </p:nvPr>
        </p:nvSpPr>
        <p:spPr>
          <a:xfrm>
            <a:off x="1144588" y="6238875"/>
            <a:ext cx="10760075" cy="1997075"/>
          </a:xfrm>
        </p:spPr>
        <p:txBody>
          <a:bodyPr lIns="109234" tIns="54617" rIns="109234" bIns="54617" anchor="t"/>
          <a:lstStyle/>
          <a:p>
            <a:pPr marL="0" indent="0" algn="ctr" defTabSz="457200">
              <a:buFontTx/>
              <a:buNone/>
            </a:pPr>
            <a:r>
              <a:rPr lang="pt-BR" sz="4600" smtClean="0"/>
              <a:t>Dra. Melissa Iole Da Cás Vita</a:t>
            </a:r>
            <a:br>
              <a:rPr lang="pt-BR" sz="4600" smtClean="0"/>
            </a:br>
            <a:r>
              <a:rPr lang="pt-BR" sz="4600" smtClean="0"/>
              <a:t>Núcleo de Anatomia Patológica </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38163" y="444500"/>
            <a:ext cx="10807700" cy="2073275"/>
          </a:xfrm>
        </p:spPr>
        <p:txBody>
          <a:bodyPr lIns="109234" tIns="54617" rIns="109234" bIns="54617"/>
          <a:lstStyle/>
          <a:p>
            <a:r>
              <a:rPr lang="pt-BR" smtClean="0"/>
              <a:t> A015-15: EXAME EXTERNO:</a:t>
            </a:r>
          </a:p>
        </p:txBody>
      </p:sp>
      <p:pic>
        <p:nvPicPr>
          <p:cNvPr id="104451" name="Imagem 2"/>
          <p:cNvPicPr>
            <a:picLocks noChangeAspect="1"/>
          </p:cNvPicPr>
          <p:nvPr/>
        </p:nvPicPr>
        <p:blipFill>
          <a:blip r:embed="rId2"/>
          <a:srcRect/>
          <a:stretch>
            <a:fillRect/>
          </a:stretch>
        </p:blipFill>
        <p:spPr bwMode="auto">
          <a:xfrm>
            <a:off x="7651750" y="4194175"/>
            <a:ext cx="4122738" cy="4689475"/>
          </a:xfrm>
          <a:prstGeom prst="rect">
            <a:avLst/>
          </a:prstGeom>
          <a:noFill/>
          <a:ln w="9525">
            <a:noFill/>
            <a:miter lim="800000"/>
            <a:headEnd/>
            <a:tailEnd/>
          </a:ln>
        </p:spPr>
      </p:pic>
      <p:sp>
        <p:nvSpPr>
          <p:cNvPr id="5" name="CaixaDeTexto 4"/>
          <p:cNvSpPr txBox="1">
            <a:spLocks noChangeArrowheads="1"/>
          </p:cNvSpPr>
          <p:nvPr/>
        </p:nvSpPr>
        <p:spPr bwMode="auto">
          <a:xfrm>
            <a:off x="728663" y="2436813"/>
            <a:ext cx="6099175" cy="6513512"/>
          </a:xfrm>
          <a:prstGeom prst="rect">
            <a:avLst/>
          </a:prstGeom>
          <a:noFill/>
          <a:ln w="9525">
            <a:noFill/>
            <a:miter lim="800000"/>
            <a:headEnd/>
            <a:tailEnd/>
          </a:ln>
        </p:spPr>
        <p:txBody>
          <a:bodyPr lIns="109234" tIns="54617" rIns="109234" bIns="54617">
            <a:spAutoFit/>
          </a:bodyPr>
          <a:lstStyle/>
          <a:p>
            <a:pPr defTabSz="546100"/>
            <a:r>
              <a:rPr lang="pt-BR" sz="2800">
                <a:solidFill>
                  <a:schemeClr val="tx1"/>
                </a:solidFill>
                <a:latin typeface="Calibri" pitchFamily="34" charset="0"/>
              </a:rPr>
              <a:t>Cadáver, sexo feminino, óstio de ileostomia, com dois orifícios</a:t>
            </a:r>
          </a:p>
          <a:p>
            <a:pPr defTabSz="546100"/>
            <a:r>
              <a:rPr lang="pt-BR" sz="2800">
                <a:solidFill>
                  <a:schemeClr val="tx1"/>
                </a:solidFill>
                <a:latin typeface="Calibri" pitchFamily="34" charset="0"/>
              </a:rPr>
              <a:t>Pele de região perineal com aspecto descamativo e eritematoso</a:t>
            </a:r>
          </a:p>
          <a:p>
            <a:pPr defTabSz="546100"/>
            <a:r>
              <a:rPr lang="pt-BR" sz="2800">
                <a:solidFill>
                  <a:schemeClr val="tx1"/>
                </a:solidFill>
                <a:latin typeface="Calibri" pitchFamily="34" charset="0"/>
              </a:rPr>
              <a:t>Estigmas de síndrome genética:</a:t>
            </a:r>
          </a:p>
          <a:p>
            <a:pPr defTabSz="546100">
              <a:buFontTx/>
              <a:buChar char="-"/>
            </a:pPr>
            <a:r>
              <a:rPr lang="pt-BR" sz="2800">
                <a:solidFill>
                  <a:schemeClr val="tx1"/>
                </a:solidFill>
                <a:latin typeface="Calibri" pitchFamily="34" charset="0"/>
              </a:rPr>
              <a:t>Implantação capilar alta</a:t>
            </a:r>
          </a:p>
          <a:p>
            <a:pPr defTabSz="546100">
              <a:buFontTx/>
              <a:buChar char="-"/>
            </a:pPr>
            <a:r>
              <a:rPr lang="pt-BR" sz="2800">
                <a:solidFill>
                  <a:schemeClr val="tx1"/>
                </a:solidFill>
                <a:latin typeface="Calibri" pitchFamily="34" charset="0"/>
              </a:rPr>
              <a:t>Fendas palpebrais oblíquas para cima</a:t>
            </a:r>
          </a:p>
          <a:p>
            <a:pPr defTabSz="546100">
              <a:buFontTx/>
              <a:buChar char="-"/>
            </a:pPr>
            <a:r>
              <a:rPr lang="pt-BR" sz="2800">
                <a:solidFill>
                  <a:schemeClr val="tx1"/>
                </a:solidFill>
                <a:latin typeface="Calibri" pitchFamily="34" charset="0"/>
              </a:rPr>
              <a:t>Epicanto bilateral</a:t>
            </a:r>
          </a:p>
          <a:p>
            <a:pPr defTabSz="546100">
              <a:buFontTx/>
              <a:buChar char="-"/>
            </a:pPr>
            <a:r>
              <a:rPr lang="pt-BR" sz="2800">
                <a:solidFill>
                  <a:schemeClr val="tx1"/>
                </a:solidFill>
                <a:latin typeface="Calibri" pitchFamily="34" charset="0"/>
              </a:rPr>
              <a:t>Fontanela anterior e posterior com disjunção de sutura (12 ,0 x 4,0 cm)</a:t>
            </a:r>
          </a:p>
          <a:p>
            <a:pPr defTabSz="546100">
              <a:buFontTx/>
              <a:buChar char="-"/>
            </a:pPr>
            <a:r>
              <a:rPr lang="pt-BR" sz="2800">
                <a:solidFill>
                  <a:schemeClr val="tx1"/>
                </a:solidFill>
                <a:latin typeface="Calibri" pitchFamily="34" charset="0"/>
              </a:rPr>
              <a:t>Clinodactilia de 5º quirodáctilo</a:t>
            </a:r>
          </a:p>
          <a:p>
            <a:pPr defTabSz="546100">
              <a:buFontTx/>
              <a:buChar char="-"/>
            </a:pPr>
            <a:r>
              <a:rPr lang="pt-BR" sz="2800">
                <a:solidFill>
                  <a:schemeClr val="tx1"/>
                </a:solidFill>
                <a:latin typeface="Calibri" pitchFamily="34" charset="0"/>
              </a:rPr>
              <a:t>Pés com “sandal gap”</a:t>
            </a:r>
          </a:p>
          <a:p>
            <a:pPr defTabSz="546100">
              <a:buFontTx/>
              <a:buChar char="-"/>
            </a:pPr>
            <a:r>
              <a:rPr lang="pt-BR" sz="2800">
                <a:solidFill>
                  <a:schemeClr val="tx1"/>
                </a:solidFill>
                <a:latin typeface="Calibri" pitchFamily="34" charset="0"/>
              </a:rPr>
              <a:t>-</a:t>
            </a:r>
            <a:r>
              <a:rPr lang="pt-BR" sz="2800" b="1">
                <a:solidFill>
                  <a:srgbClr val="FF3300"/>
                </a:solidFill>
                <a:latin typeface="Calibri" pitchFamily="34" charset="0"/>
              </a:rPr>
              <a:t>Perímetro cefálico: 30cm (abaixo do percentil 10 da Curva de Margotto PR, 1995)</a:t>
            </a:r>
          </a:p>
        </p:txBody>
      </p:sp>
      <p:pic>
        <p:nvPicPr>
          <p:cNvPr id="104457" name="Picture 9" descr="Clique aqui para ver o artigo">
            <a:hlinkClick r:id="rId3"/>
          </p:cNvPr>
          <p:cNvPicPr>
            <a:picLocks noChangeAspect="1" noChangeArrowheads="1"/>
          </p:cNvPicPr>
          <p:nvPr/>
        </p:nvPicPr>
        <p:blipFill>
          <a:blip r:embed="rId4"/>
          <a:srcRect/>
          <a:stretch>
            <a:fillRect/>
          </a:stretch>
        </p:blipFill>
        <p:spPr bwMode="auto">
          <a:xfrm>
            <a:off x="1746250" y="8521700"/>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58850" y="485775"/>
            <a:ext cx="10806113" cy="2070100"/>
          </a:xfrm>
        </p:spPr>
        <p:txBody>
          <a:bodyPr lIns="109234" tIns="54617" rIns="109234" bIns="54617"/>
          <a:lstStyle/>
          <a:p>
            <a:r>
              <a:rPr lang="pt-BR" sz="6000" smtClean="0"/>
              <a:t>A015-15: EXAME EXTERNO E INTERNO</a:t>
            </a:r>
          </a:p>
        </p:txBody>
      </p:sp>
      <p:pic>
        <p:nvPicPr>
          <p:cNvPr id="105475" name="Imagem 3"/>
          <p:cNvPicPr>
            <a:picLocks noChangeAspect="1"/>
          </p:cNvPicPr>
          <p:nvPr/>
        </p:nvPicPr>
        <p:blipFill>
          <a:blip r:embed="rId2"/>
          <a:srcRect/>
          <a:stretch>
            <a:fillRect/>
          </a:stretch>
        </p:blipFill>
        <p:spPr bwMode="auto">
          <a:xfrm>
            <a:off x="660400" y="2790825"/>
            <a:ext cx="5710238" cy="6161088"/>
          </a:xfrm>
          <a:prstGeom prst="rect">
            <a:avLst/>
          </a:prstGeom>
          <a:noFill/>
          <a:ln w="9525">
            <a:noFill/>
            <a:miter lim="800000"/>
            <a:headEnd/>
            <a:tailEnd/>
          </a:ln>
        </p:spPr>
      </p:pic>
      <p:pic>
        <p:nvPicPr>
          <p:cNvPr id="105476" name="Imagem 4"/>
          <p:cNvPicPr>
            <a:picLocks noChangeAspect="1"/>
          </p:cNvPicPr>
          <p:nvPr/>
        </p:nvPicPr>
        <p:blipFill>
          <a:blip r:embed="rId3"/>
          <a:srcRect/>
          <a:stretch>
            <a:fillRect/>
          </a:stretch>
        </p:blipFill>
        <p:spPr bwMode="auto">
          <a:xfrm>
            <a:off x="6840538" y="2736850"/>
            <a:ext cx="5292725" cy="6523038"/>
          </a:xfrm>
          <a:prstGeom prst="rect">
            <a:avLst/>
          </a:prstGeom>
          <a:noFill/>
          <a:ln w="9525">
            <a:noFill/>
            <a:miter lim="800000"/>
            <a:headEnd/>
            <a:tailEnd/>
          </a:ln>
        </p:spPr>
      </p:pic>
      <p:sp>
        <p:nvSpPr>
          <p:cNvPr id="8" name="Seta para a direita 7"/>
          <p:cNvSpPr>
            <a:spLocks noChangeArrowheads="1"/>
          </p:cNvSpPr>
          <p:nvPr/>
        </p:nvSpPr>
        <p:spPr bwMode="auto">
          <a:xfrm rot="8549721">
            <a:off x="10848975" y="5449888"/>
            <a:ext cx="728663" cy="417512"/>
          </a:xfrm>
          <a:prstGeom prst="rightArrow">
            <a:avLst>
              <a:gd name="adj1" fmla="val 50000"/>
              <a:gd name="adj2" fmla="val 37684"/>
            </a:avLst>
          </a:prstGeom>
          <a:solidFill>
            <a:srgbClr val="FF0000"/>
          </a:solidFill>
          <a:ln w="19050" cap="rnd" algn="ctr">
            <a:solidFill>
              <a:srgbClr val="FF0000"/>
            </a:solidFill>
            <a:miter lim="800000"/>
            <a:headEnd/>
            <a:tailEnd/>
          </a:ln>
        </p:spPr>
        <p:txBody>
          <a:bodyPr rot="10800000"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55663" y="604838"/>
            <a:ext cx="10807700" cy="2071687"/>
          </a:xfrm>
        </p:spPr>
        <p:txBody>
          <a:bodyPr lIns="109234" tIns="54617" rIns="109234" bIns="54617"/>
          <a:lstStyle/>
          <a:p>
            <a:r>
              <a:rPr lang="pt-BR" sz="6000" smtClean="0"/>
              <a:t>A015-15: EXAME INTERNO (CORAÇÃO</a:t>
            </a:r>
            <a:r>
              <a:rPr lang="pt-BR" smtClean="0"/>
              <a:t>)</a:t>
            </a:r>
          </a:p>
        </p:txBody>
      </p:sp>
      <p:pic>
        <p:nvPicPr>
          <p:cNvPr id="106499" name="Imagem 3"/>
          <p:cNvPicPr>
            <a:picLocks noChangeAspect="1"/>
          </p:cNvPicPr>
          <p:nvPr/>
        </p:nvPicPr>
        <p:blipFill>
          <a:blip r:embed="rId2"/>
          <a:srcRect/>
          <a:stretch>
            <a:fillRect/>
          </a:stretch>
        </p:blipFill>
        <p:spPr bwMode="auto">
          <a:xfrm>
            <a:off x="622300" y="2740025"/>
            <a:ext cx="5911850" cy="6670675"/>
          </a:xfrm>
          <a:prstGeom prst="rect">
            <a:avLst/>
          </a:prstGeom>
          <a:noFill/>
          <a:ln w="9525">
            <a:noFill/>
            <a:miter lim="800000"/>
            <a:headEnd/>
            <a:tailEnd/>
          </a:ln>
        </p:spPr>
      </p:pic>
      <p:pic>
        <p:nvPicPr>
          <p:cNvPr id="106500" name="Imagem 4"/>
          <p:cNvPicPr>
            <a:picLocks noChangeAspect="1"/>
          </p:cNvPicPr>
          <p:nvPr/>
        </p:nvPicPr>
        <p:blipFill>
          <a:blip r:embed="rId3"/>
          <a:srcRect/>
          <a:stretch>
            <a:fillRect/>
          </a:stretch>
        </p:blipFill>
        <p:spPr bwMode="auto">
          <a:xfrm>
            <a:off x="6721475" y="2763838"/>
            <a:ext cx="5435600" cy="663733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84188" y="-103188"/>
            <a:ext cx="11811000" cy="2674938"/>
          </a:xfrm>
        </p:spPr>
        <p:txBody>
          <a:bodyPr lIns="109234" tIns="54617" rIns="109234" bIns="54617"/>
          <a:lstStyle/>
          <a:p>
            <a:r>
              <a:rPr lang="pt-BR" sz="5400" b="1" smtClean="0"/>
              <a:t>A015-15: EXAME MICROSCÓPICO</a:t>
            </a:r>
            <a:br>
              <a:rPr lang="pt-BR" sz="5400" b="1" smtClean="0"/>
            </a:br>
            <a:r>
              <a:rPr lang="pt-BR" sz="5400" b="1" smtClean="0"/>
              <a:t>(PULMÃO)</a:t>
            </a:r>
          </a:p>
        </p:txBody>
      </p:sp>
      <p:pic>
        <p:nvPicPr>
          <p:cNvPr id="107523" name="Imagem 2"/>
          <p:cNvPicPr>
            <a:picLocks noChangeAspect="1"/>
          </p:cNvPicPr>
          <p:nvPr/>
        </p:nvPicPr>
        <p:blipFill>
          <a:blip r:embed="rId2"/>
          <a:srcRect/>
          <a:stretch>
            <a:fillRect/>
          </a:stretch>
        </p:blipFill>
        <p:spPr bwMode="auto">
          <a:xfrm>
            <a:off x="663575" y="4843463"/>
            <a:ext cx="4410075" cy="4410075"/>
          </a:xfrm>
          <a:prstGeom prst="rect">
            <a:avLst/>
          </a:prstGeom>
          <a:noFill/>
          <a:ln w="9525">
            <a:noFill/>
            <a:miter lim="800000"/>
            <a:headEnd/>
            <a:tailEnd/>
          </a:ln>
        </p:spPr>
      </p:pic>
      <p:pic>
        <p:nvPicPr>
          <p:cNvPr id="107524" name="Imagem 6"/>
          <p:cNvPicPr>
            <a:picLocks noChangeAspect="1"/>
          </p:cNvPicPr>
          <p:nvPr/>
        </p:nvPicPr>
        <p:blipFill>
          <a:blip r:embed="rId3"/>
          <a:srcRect/>
          <a:stretch>
            <a:fillRect/>
          </a:stretch>
        </p:blipFill>
        <p:spPr bwMode="auto">
          <a:xfrm>
            <a:off x="8604250" y="1281113"/>
            <a:ext cx="3702050" cy="3705225"/>
          </a:xfrm>
          <a:prstGeom prst="rect">
            <a:avLst/>
          </a:prstGeom>
          <a:noFill/>
          <a:ln w="9525">
            <a:noFill/>
            <a:miter lim="800000"/>
            <a:headEnd/>
            <a:tailEnd/>
          </a:ln>
        </p:spPr>
      </p:pic>
      <p:pic>
        <p:nvPicPr>
          <p:cNvPr id="107525" name="Imagem 7"/>
          <p:cNvPicPr>
            <a:picLocks noChangeAspect="1"/>
          </p:cNvPicPr>
          <p:nvPr/>
        </p:nvPicPr>
        <p:blipFill>
          <a:blip r:embed="rId4"/>
          <a:srcRect/>
          <a:stretch>
            <a:fillRect/>
          </a:stretch>
        </p:blipFill>
        <p:spPr bwMode="auto">
          <a:xfrm>
            <a:off x="5405438" y="4964113"/>
            <a:ext cx="4271962" cy="4273550"/>
          </a:xfrm>
          <a:prstGeom prst="rect">
            <a:avLst/>
          </a:prstGeom>
          <a:noFill/>
          <a:ln w="9525">
            <a:noFill/>
            <a:miter lim="800000"/>
            <a:headEnd/>
            <a:tailEnd/>
          </a:ln>
        </p:spPr>
      </p:pic>
      <p:sp>
        <p:nvSpPr>
          <p:cNvPr id="107526" name="CaixaDeTexto 8"/>
          <p:cNvSpPr txBox="1">
            <a:spLocks noChangeArrowheads="1"/>
          </p:cNvSpPr>
          <p:nvPr/>
        </p:nvSpPr>
        <p:spPr bwMode="auto">
          <a:xfrm>
            <a:off x="1235075" y="2809875"/>
            <a:ext cx="7002463" cy="1389063"/>
          </a:xfrm>
          <a:prstGeom prst="rect">
            <a:avLst/>
          </a:prstGeom>
          <a:noFill/>
          <a:ln w="9525">
            <a:noFill/>
            <a:miter lim="800000"/>
            <a:headEnd/>
            <a:tailEnd/>
          </a:ln>
        </p:spPr>
        <p:txBody>
          <a:bodyPr lIns="109234" tIns="54617" rIns="109234" bIns="54617">
            <a:spAutoFit/>
          </a:bodyPr>
          <a:lstStyle/>
          <a:p>
            <a:pPr algn="ctr" defTabSz="546100"/>
            <a:r>
              <a:rPr lang="pt-BR" sz="2800">
                <a:solidFill>
                  <a:schemeClr val="tx1"/>
                </a:solidFill>
                <a:latin typeface="Calibri" pitchFamily="34" charset="0"/>
              </a:rPr>
              <a:t>Edema e macrófagos alveolares com pimentos de hemossiderina</a:t>
            </a:r>
          </a:p>
          <a:p>
            <a:pPr algn="ctr" defTabSz="546100"/>
            <a:r>
              <a:rPr lang="pt-BR" sz="2800">
                <a:solidFill>
                  <a:schemeClr val="tx1"/>
                </a:solidFill>
                <a:latin typeface="Calibri" pitchFamily="34" charset="0"/>
              </a:rPr>
              <a:t>Congestão vascular</a:t>
            </a: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11163" y="300038"/>
            <a:ext cx="10807700" cy="2070100"/>
          </a:xfrm>
        </p:spPr>
        <p:txBody>
          <a:bodyPr lIns="109234" tIns="54617" rIns="109234" bIns="54617"/>
          <a:lstStyle/>
          <a:p>
            <a:r>
              <a:rPr lang="pt-BR" sz="5400" b="1" smtClean="0">
                <a:solidFill>
                  <a:srgbClr val="FF3300"/>
                </a:solidFill>
              </a:rPr>
              <a:t>A015-15: EXAME MICROSCÓPICO (CÓLON)</a:t>
            </a:r>
          </a:p>
        </p:txBody>
      </p:sp>
      <p:pic>
        <p:nvPicPr>
          <p:cNvPr id="108547" name="Imagem 2"/>
          <p:cNvPicPr>
            <a:picLocks noChangeAspect="1"/>
          </p:cNvPicPr>
          <p:nvPr/>
        </p:nvPicPr>
        <p:blipFill>
          <a:blip r:embed="rId2">
            <a:lum bright="-6000"/>
          </a:blip>
          <a:srcRect/>
          <a:stretch>
            <a:fillRect/>
          </a:stretch>
        </p:blipFill>
        <p:spPr bwMode="auto">
          <a:xfrm>
            <a:off x="884238" y="3246438"/>
            <a:ext cx="5278437" cy="5815012"/>
          </a:xfrm>
          <a:prstGeom prst="rect">
            <a:avLst/>
          </a:prstGeom>
          <a:noFill/>
          <a:ln w="9525">
            <a:noFill/>
            <a:miter lim="800000"/>
            <a:headEnd/>
            <a:tailEnd/>
          </a:ln>
        </p:spPr>
      </p:pic>
      <p:pic>
        <p:nvPicPr>
          <p:cNvPr id="108548" name="Imagem 3"/>
          <p:cNvPicPr>
            <a:picLocks noChangeAspect="1"/>
          </p:cNvPicPr>
          <p:nvPr/>
        </p:nvPicPr>
        <p:blipFill>
          <a:blip r:embed="rId3"/>
          <a:srcRect/>
          <a:stretch>
            <a:fillRect/>
          </a:stretch>
        </p:blipFill>
        <p:spPr bwMode="auto">
          <a:xfrm>
            <a:off x="6692900" y="3333750"/>
            <a:ext cx="5713413" cy="5715000"/>
          </a:xfrm>
          <a:prstGeom prst="rect">
            <a:avLst/>
          </a:prstGeom>
          <a:noFill/>
          <a:ln w="9525">
            <a:noFill/>
            <a:miter lim="800000"/>
            <a:headEnd/>
            <a:tailEnd/>
          </a:ln>
        </p:spPr>
      </p:pic>
      <p:sp>
        <p:nvSpPr>
          <p:cNvPr id="108549" name="CaixaDeTexto 5"/>
          <p:cNvSpPr txBox="1">
            <a:spLocks noChangeArrowheads="1"/>
          </p:cNvSpPr>
          <p:nvPr/>
        </p:nvSpPr>
        <p:spPr bwMode="auto">
          <a:xfrm>
            <a:off x="687388" y="2308225"/>
            <a:ext cx="7321550" cy="52546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Ulceração com denso infiltrado inflamatório misto</a:t>
            </a:r>
          </a:p>
        </p:txBody>
      </p:sp>
      <p:sp>
        <p:nvSpPr>
          <p:cNvPr id="8" name="Seta para a direita 7"/>
          <p:cNvSpPr>
            <a:spLocks noChangeArrowheads="1"/>
          </p:cNvSpPr>
          <p:nvPr/>
        </p:nvSpPr>
        <p:spPr bwMode="auto">
          <a:xfrm>
            <a:off x="7802563" y="4783138"/>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47825" y="608013"/>
            <a:ext cx="10464800" cy="2163762"/>
          </a:xfrm>
        </p:spPr>
        <p:txBody>
          <a:bodyPr lIns="109234" tIns="54617" rIns="109234" bIns="54617"/>
          <a:lstStyle/>
          <a:p>
            <a:r>
              <a:rPr lang="pt-BR" sz="4800" smtClean="0">
                <a:solidFill>
                  <a:srgbClr val="FF3300"/>
                </a:solidFill>
              </a:rPr>
              <a:t>COLITE POR CMV</a:t>
            </a:r>
          </a:p>
        </p:txBody>
      </p:sp>
      <p:pic>
        <p:nvPicPr>
          <p:cNvPr id="109571" name="Imagem 2"/>
          <p:cNvPicPr>
            <a:picLocks noChangeAspect="1"/>
          </p:cNvPicPr>
          <p:nvPr/>
        </p:nvPicPr>
        <p:blipFill>
          <a:blip r:embed="rId2"/>
          <a:srcRect/>
          <a:stretch>
            <a:fillRect/>
          </a:stretch>
        </p:blipFill>
        <p:spPr bwMode="auto">
          <a:xfrm>
            <a:off x="403225" y="2744788"/>
            <a:ext cx="6657975" cy="6659562"/>
          </a:xfrm>
          <a:prstGeom prst="rect">
            <a:avLst/>
          </a:prstGeom>
          <a:noFill/>
          <a:ln w="9525">
            <a:noFill/>
            <a:miter lim="800000"/>
            <a:headEnd/>
            <a:tailEnd/>
          </a:ln>
        </p:spPr>
      </p:pic>
      <p:pic>
        <p:nvPicPr>
          <p:cNvPr id="109572" name="Imagem 3"/>
          <p:cNvPicPr>
            <a:picLocks noChangeAspect="1"/>
          </p:cNvPicPr>
          <p:nvPr/>
        </p:nvPicPr>
        <p:blipFill>
          <a:blip r:embed="rId3"/>
          <a:srcRect/>
          <a:stretch>
            <a:fillRect/>
          </a:stretch>
        </p:blipFill>
        <p:spPr bwMode="auto">
          <a:xfrm>
            <a:off x="7253288" y="255588"/>
            <a:ext cx="5453062" cy="5365750"/>
          </a:xfrm>
          <a:prstGeom prst="rect">
            <a:avLst/>
          </a:prstGeom>
          <a:noFill/>
          <a:ln w="9525">
            <a:noFill/>
            <a:miter lim="800000"/>
            <a:headEnd/>
            <a:tailEnd/>
          </a:ln>
        </p:spPr>
      </p:pic>
      <p:pic>
        <p:nvPicPr>
          <p:cNvPr id="109573" name="Imagem 4"/>
          <p:cNvPicPr>
            <a:picLocks noChangeAspect="1"/>
          </p:cNvPicPr>
          <p:nvPr/>
        </p:nvPicPr>
        <p:blipFill>
          <a:blip r:embed="rId4"/>
          <a:srcRect/>
          <a:stretch>
            <a:fillRect/>
          </a:stretch>
        </p:blipFill>
        <p:spPr bwMode="auto">
          <a:xfrm>
            <a:off x="7856538" y="5791200"/>
            <a:ext cx="3843337" cy="3613150"/>
          </a:xfrm>
          <a:prstGeom prst="rect">
            <a:avLst/>
          </a:prstGeom>
          <a:noFill/>
          <a:ln w="9525">
            <a:noFill/>
            <a:miter lim="800000"/>
            <a:headEnd/>
            <a:tailEnd/>
          </a:ln>
        </p:spPr>
      </p:pic>
      <p:sp>
        <p:nvSpPr>
          <p:cNvPr id="6" name="Seta para a direita 5"/>
          <p:cNvSpPr>
            <a:spLocks noChangeArrowheads="1"/>
          </p:cNvSpPr>
          <p:nvPr/>
        </p:nvSpPr>
        <p:spPr bwMode="auto">
          <a:xfrm>
            <a:off x="10274300" y="1379538"/>
            <a:ext cx="384175" cy="290512"/>
          </a:xfrm>
          <a:prstGeom prst="rightArrow">
            <a:avLst>
              <a:gd name="adj1" fmla="val 50000"/>
              <a:gd name="adj2" fmla="val 3729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7" name="Seta para a direita 6"/>
          <p:cNvSpPr>
            <a:spLocks noChangeArrowheads="1"/>
          </p:cNvSpPr>
          <p:nvPr/>
        </p:nvSpPr>
        <p:spPr bwMode="auto">
          <a:xfrm>
            <a:off x="9167813" y="7585075"/>
            <a:ext cx="469900" cy="277813"/>
          </a:xfrm>
          <a:prstGeom prst="rightArrow">
            <a:avLst>
              <a:gd name="adj1" fmla="val 50000"/>
              <a:gd name="adj2" fmla="val 37556"/>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8" name="Seta para a direita 7"/>
          <p:cNvSpPr>
            <a:spLocks noChangeArrowheads="1"/>
          </p:cNvSpPr>
          <p:nvPr/>
        </p:nvSpPr>
        <p:spPr bwMode="auto">
          <a:xfrm>
            <a:off x="2513013" y="5929313"/>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98625" y="0"/>
            <a:ext cx="10806113" cy="2070100"/>
          </a:xfrm>
        </p:spPr>
        <p:txBody>
          <a:bodyPr lIns="109234" tIns="54617" rIns="109234" bIns="54617"/>
          <a:lstStyle/>
          <a:p>
            <a:r>
              <a:rPr lang="pt-BR" sz="3200" b="1" smtClean="0">
                <a:solidFill>
                  <a:schemeClr val="hlink"/>
                </a:solidFill>
              </a:rPr>
              <a:t>A015-15: EXAME INTERNO</a:t>
            </a:r>
          </a:p>
        </p:txBody>
      </p:sp>
      <p:pic>
        <p:nvPicPr>
          <p:cNvPr id="110595" name="Imagem 3"/>
          <p:cNvPicPr>
            <a:picLocks noChangeAspect="1"/>
          </p:cNvPicPr>
          <p:nvPr/>
        </p:nvPicPr>
        <p:blipFill>
          <a:blip r:embed="rId2"/>
          <a:srcRect/>
          <a:stretch>
            <a:fillRect/>
          </a:stretch>
        </p:blipFill>
        <p:spPr bwMode="auto">
          <a:xfrm>
            <a:off x="7040563" y="250825"/>
            <a:ext cx="4781550" cy="4781550"/>
          </a:xfrm>
          <a:prstGeom prst="rect">
            <a:avLst/>
          </a:prstGeom>
          <a:noFill/>
          <a:ln w="9525">
            <a:noFill/>
            <a:miter lim="800000"/>
            <a:headEnd/>
            <a:tailEnd/>
          </a:ln>
        </p:spPr>
      </p:pic>
      <p:pic>
        <p:nvPicPr>
          <p:cNvPr id="110596" name="Imagem 4"/>
          <p:cNvPicPr>
            <a:picLocks noChangeAspect="1"/>
          </p:cNvPicPr>
          <p:nvPr/>
        </p:nvPicPr>
        <p:blipFill>
          <a:blip r:embed="rId3"/>
          <a:srcRect/>
          <a:stretch>
            <a:fillRect/>
          </a:stretch>
        </p:blipFill>
        <p:spPr bwMode="auto">
          <a:xfrm>
            <a:off x="819150" y="3375025"/>
            <a:ext cx="6038850" cy="6040438"/>
          </a:xfrm>
          <a:prstGeom prst="rect">
            <a:avLst/>
          </a:prstGeom>
          <a:noFill/>
          <a:ln w="9525">
            <a:noFill/>
            <a:miter lim="800000"/>
            <a:headEnd/>
            <a:tailEnd/>
          </a:ln>
        </p:spPr>
      </p:pic>
      <p:pic>
        <p:nvPicPr>
          <p:cNvPr id="110597" name="Imagem 5"/>
          <p:cNvPicPr>
            <a:picLocks noChangeAspect="1"/>
          </p:cNvPicPr>
          <p:nvPr/>
        </p:nvPicPr>
        <p:blipFill>
          <a:blip r:embed="rId4"/>
          <a:srcRect l="2551" t="-1584" r="13173" b="23633"/>
          <a:stretch>
            <a:fillRect/>
          </a:stretch>
        </p:blipFill>
        <p:spPr bwMode="auto">
          <a:xfrm>
            <a:off x="7040563" y="5105400"/>
            <a:ext cx="4781550" cy="4310063"/>
          </a:xfrm>
          <a:prstGeom prst="rect">
            <a:avLst/>
          </a:prstGeom>
          <a:noFill/>
          <a:ln w="9525">
            <a:noFill/>
            <a:miter lim="800000"/>
            <a:headEnd/>
            <a:tailEnd/>
          </a:ln>
        </p:spPr>
      </p:pic>
      <p:sp>
        <p:nvSpPr>
          <p:cNvPr id="110598" name="CaixaDeTexto 6"/>
          <p:cNvSpPr txBox="1">
            <a:spLocks noChangeArrowheads="1"/>
          </p:cNvSpPr>
          <p:nvPr/>
        </p:nvSpPr>
        <p:spPr bwMode="auto">
          <a:xfrm>
            <a:off x="781050" y="2395538"/>
            <a:ext cx="6037263" cy="919162"/>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FOCOS DE INFILTRADO INFLAMATÓRIO CRÔNICO EM OUTROS ÓRGÃOS</a:t>
            </a:r>
          </a:p>
        </p:txBody>
      </p:sp>
      <p:sp>
        <p:nvSpPr>
          <p:cNvPr id="8" name="Seta para a direita 7"/>
          <p:cNvSpPr>
            <a:spLocks noChangeArrowheads="1"/>
          </p:cNvSpPr>
          <p:nvPr/>
        </p:nvSpPr>
        <p:spPr bwMode="auto">
          <a:xfrm>
            <a:off x="3214688" y="6102350"/>
            <a:ext cx="452437" cy="271463"/>
          </a:xfrm>
          <a:prstGeom prst="rightArrow">
            <a:avLst>
              <a:gd name="adj1" fmla="val 50000"/>
              <a:gd name="adj2" fmla="val 37469"/>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9" name="Seta para a direita 8"/>
          <p:cNvSpPr>
            <a:spLocks noChangeArrowheads="1"/>
          </p:cNvSpPr>
          <p:nvPr/>
        </p:nvSpPr>
        <p:spPr bwMode="auto">
          <a:xfrm>
            <a:off x="8737600" y="8096250"/>
            <a:ext cx="409575" cy="236538"/>
          </a:xfrm>
          <a:prstGeom prst="rightArrow">
            <a:avLst>
              <a:gd name="adj1" fmla="val 50000"/>
              <a:gd name="adj2" fmla="val 3774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a:off x="9644063" y="850900"/>
            <a:ext cx="436562" cy="230188"/>
          </a:xfrm>
          <a:prstGeom prst="rightArrow">
            <a:avLst>
              <a:gd name="adj1" fmla="val 50000"/>
              <a:gd name="adj2" fmla="val 3741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0602" name="CaixaDeTexto 10"/>
          <p:cNvSpPr txBox="1">
            <a:spLocks noChangeArrowheads="1"/>
          </p:cNvSpPr>
          <p:nvPr/>
        </p:nvSpPr>
        <p:spPr bwMode="auto">
          <a:xfrm>
            <a:off x="4584700" y="8791575"/>
            <a:ext cx="198278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PANCREAS</a:t>
            </a:r>
          </a:p>
        </p:txBody>
      </p:sp>
      <p:sp>
        <p:nvSpPr>
          <p:cNvPr id="110603" name="CaixaDeTexto 11"/>
          <p:cNvSpPr txBox="1">
            <a:spLocks noChangeArrowheads="1"/>
          </p:cNvSpPr>
          <p:nvPr/>
        </p:nvSpPr>
        <p:spPr bwMode="auto">
          <a:xfrm>
            <a:off x="10455275" y="4506913"/>
            <a:ext cx="1131888" cy="52387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FÍGADO</a:t>
            </a:r>
          </a:p>
        </p:txBody>
      </p:sp>
      <p:sp>
        <p:nvSpPr>
          <p:cNvPr id="110604" name="CaixaDeTexto 12"/>
          <p:cNvSpPr txBox="1">
            <a:spLocks noChangeArrowheads="1"/>
          </p:cNvSpPr>
          <p:nvPr/>
        </p:nvSpPr>
        <p:spPr bwMode="auto">
          <a:xfrm>
            <a:off x="9820275" y="8791575"/>
            <a:ext cx="200183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CORAÇÃO</a:t>
            </a: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2325" y="558800"/>
            <a:ext cx="10464800" cy="2163763"/>
          </a:xfrm>
        </p:spPr>
        <p:txBody>
          <a:bodyPr lIns="109234" tIns="54617" rIns="109234" bIns="54617"/>
          <a:lstStyle/>
          <a:p>
            <a:r>
              <a:rPr lang="pt-BR" sz="3600" b="1" smtClean="0">
                <a:solidFill>
                  <a:schemeClr val="hlink"/>
                </a:solidFill>
              </a:rPr>
              <a:t>A015-15: OUTROS ACHADOS </a:t>
            </a:r>
            <a:br>
              <a:rPr lang="pt-BR" sz="3600" b="1" smtClean="0">
                <a:solidFill>
                  <a:schemeClr val="hlink"/>
                </a:solidFill>
              </a:rPr>
            </a:br>
            <a:r>
              <a:rPr lang="pt-BR" sz="3600" b="1" smtClean="0">
                <a:solidFill>
                  <a:schemeClr val="hlink"/>
                </a:solidFill>
              </a:rPr>
              <a:t>MICROSCÓPICOS</a:t>
            </a:r>
          </a:p>
        </p:txBody>
      </p:sp>
      <p:pic>
        <p:nvPicPr>
          <p:cNvPr id="111619" name="Imagem 2"/>
          <p:cNvPicPr>
            <a:picLocks noChangeAspect="1"/>
          </p:cNvPicPr>
          <p:nvPr/>
        </p:nvPicPr>
        <p:blipFill>
          <a:blip r:embed="rId2"/>
          <a:srcRect/>
          <a:stretch>
            <a:fillRect/>
          </a:stretch>
        </p:blipFill>
        <p:spPr bwMode="auto">
          <a:xfrm>
            <a:off x="8074025" y="400050"/>
            <a:ext cx="4413250" cy="4411663"/>
          </a:xfrm>
          <a:prstGeom prst="rect">
            <a:avLst/>
          </a:prstGeom>
          <a:noFill/>
          <a:ln w="9525">
            <a:noFill/>
            <a:miter lim="800000"/>
            <a:headEnd/>
            <a:tailEnd/>
          </a:ln>
        </p:spPr>
      </p:pic>
      <p:pic>
        <p:nvPicPr>
          <p:cNvPr id="111620" name="Imagem 3"/>
          <p:cNvPicPr>
            <a:picLocks noChangeAspect="1"/>
          </p:cNvPicPr>
          <p:nvPr/>
        </p:nvPicPr>
        <p:blipFill>
          <a:blip r:embed="rId3"/>
          <a:srcRect/>
          <a:stretch>
            <a:fillRect/>
          </a:stretch>
        </p:blipFill>
        <p:spPr bwMode="auto">
          <a:xfrm>
            <a:off x="855663" y="3186113"/>
            <a:ext cx="5521325" cy="5522912"/>
          </a:xfrm>
          <a:prstGeom prst="rect">
            <a:avLst/>
          </a:prstGeom>
          <a:noFill/>
          <a:ln w="9525">
            <a:noFill/>
            <a:miter lim="800000"/>
            <a:headEnd/>
            <a:tailEnd/>
          </a:ln>
        </p:spPr>
      </p:pic>
      <p:pic>
        <p:nvPicPr>
          <p:cNvPr id="111621" name="Imagem 6"/>
          <p:cNvPicPr>
            <a:picLocks noChangeAspect="1"/>
          </p:cNvPicPr>
          <p:nvPr/>
        </p:nvPicPr>
        <p:blipFill>
          <a:blip r:embed="rId4"/>
          <a:srcRect/>
          <a:stretch>
            <a:fillRect/>
          </a:stretch>
        </p:blipFill>
        <p:spPr bwMode="auto">
          <a:xfrm>
            <a:off x="6697663" y="4976813"/>
            <a:ext cx="4411662" cy="4411662"/>
          </a:xfrm>
          <a:prstGeom prst="rect">
            <a:avLst/>
          </a:prstGeom>
          <a:noFill/>
          <a:ln w="9525">
            <a:noFill/>
            <a:miter lim="800000"/>
            <a:headEnd/>
            <a:tailEnd/>
          </a:ln>
        </p:spPr>
      </p:pic>
      <p:sp>
        <p:nvSpPr>
          <p:cNvPr id="111622" name="CaixaDeTexto 7"/>
          <p:cNvSpPr txBox="1">
            <a:spLocks noChangeArrowheads="1"/>
          </p:cNvSpPr>
          <p:nvPr/>
        </p:nvSpPr>
        <p:spPr bwMode="auto">
          <a:xfrm>
            <a:off x="11537950" y="4138613"/>
            <a:ext cx="1511300" cy="53022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SNC</a:t>
            </a:r>
          </a:p>
        </p:txBody>
      </p:sp>
      <p:sp>
        <p:nvSpPr>
          <p:cNvPr id="111623" name="CaixaDeTexto 8"/>
          <p:cNvSpPr txBox="1">
            <a:spLocks noChangeArrowheads="1"/>
          </p:cNvSpPr>
          <p:nvPr/>
        </p:nvSpPr>
        <p:spPr bwMode="auto">
          <a:xfrm>
            <a:off x="10290175" y="8902700"/>
            <a:ext cx="989013" cy="520700"/>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RIM</a:t>
            </a:r>
          </a:p>
        </p:txBody>
      </p:sp>
      <p:sp>
        <p:nvSpPr>
          <p:cNvPr id="111624" name="CaixaDeTexto 9"/>
          <p:cNvSpPr txBox="1">
            <a:spLocks noChangeArrowheads="1"/>
          </p:cNvSpPr>
          <p:nvPr/>
        </p:nvSpPr>
        <p:spPr bwMode="auto">
          <a:xfrm>
            <a:off x="5454650" y="8040688"/>
            <a:ext cx="922338" cy="525462"/>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TIMO</a:t>
            </a:r>
          </a:p>
        </p:txBody>
      </p:sp>
      <p:sp>
        <p:nvSpPr>
          <p:cNvPr id="111625" name="CaixaDeTexto 4"/>
          <p:cNvSpPr txBox="1">
            <a:spLocks noChangeArrowheads="1"/>
          </p:cNvSpPr>
          <p:nvPr/>
        </p:nvSpPr>
        <p:spPr bwMode="auto">
          <a:xfrm>
            <a:off x="974725" y="8902700"/>
            <a:ext cx="2692400" cy="44291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Depleção linfocítica</a:t>
            </a:r>
          </a:p>
        </p:txBody>
      </p:sp>
      <p:sp>
        <p:nvSpPr>
          <p:cNvPr id="111626" name="CaixaDeTexto 5"/>
          <p:cNvSpPr txBox="1">
            <a:spLocks noChangeArrowheads="1"/>
          </p:cNvSpPr>
          <p:nvPr/>
        </p:nvSpPr>
        <p:spPr bwMode="auto">
          <a:xfrm>
            <a:off x="11209338" y="8469313"/>
            <a:ext cx="1428750" cy="1112837"/>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Congestão polivisceral</a:t>
            </a: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aixaDeTexto 1"/>
          <p:cNvSpPr txBox="1">
            <a:spLocks noChangeArrowheads="1"/>
          </p:cNvSpPr>
          <p:nvPr/>
        </p:nvSpPr>
        <p:spPr bwMode="auto">
          <a:xfrm>
            <a:off x="987425" y="517525"/>
            <a:ext cx="3363913" cy="839788"/>
          </a:xfrm>
          <a:prstGeom prst="rect">
            <a:avLst/>
          </a:prstGeom>
          <a:noFill/>
          <a:ln w="9525">
            <a:noFill/>
            <a:miter lim="800000"/>
            <a:headEnd/>
            <a:tailEnd/>
          </a:ln>
        </p:spPr>
        <p:txBody>
          <a:bodyPr lIns="109234" tIns="54617" rIns="109234" bIns="54617">
            <a:spAutoFit/>
          </a:bodyPr>
          <a:lstStyle/>
          <a:p>
            <a:pPr defTabSz="546100"/>
            <a:r>
              <a:rPr lang="pt-BR" sz="4800">
                <a:solidFill>
                  <a:schemeClr val="hlink"/>
                </a:solidFill>
                <a:latin typeface="Calibri" pitchFamily="34" charset="0"/>
              </a:rPr>
              <a:t>A015-15</a:t>
            </a:r>
          </a:p>
        </p:txBody>
      </p:sp>
      <p:sp>
        <p:nvSpPr>
          <p:cNvPr id="112643" name="CaixaDeTexto 3"/>
          <p:cNvSpPr txBox="1">
            <a:spLocks noChangeArrowheads="1"/>
          </p:cNvSpPr>
          <p:nvPr/>
        </p:nvSpPr>
        <p:spPr bwMode="auto">
          <a:xfrm>
            <a:off x="962025" y="1562100"/>
            <a:ext cx="4189413" cy="3594100"/>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Síndrome genética, com características de Síndrome de Down</a:t>
            </a:r>
          </a:p>
          <a:p>
            <a:pPr defTabSz="546100"/>
            <a:r>
              <a:rPr lang="pt-BR" sz="1700">
                <a:solidFill>
                  <a:schemeClr val="tx1"/>
                </a:solidFill>
                <a:latin typeface="Calibri" pitchFamily="34" charset="0"/>
              </a:rPr>
              <a:t>- Implantação capilar alta</a:t>
            </a:r>
          </a:p>
          <a:p>
            <a:pPr defTabSz="546100"/>
            <a:r>
              <a:rPr lang="pt-BR" sz="1700">
                <a:solidFill>
                  <a:schemeClr val="tx1"/>
                </a:solidFill>
                <a:latin typeface="Calibri" pitchFamily="34" charset="0"/>
              </a:rPr>
              <a:t>- Fendas palpebrais oblíquas para cima</a:t>
            </a:r>
          </a:p>
          <a:p>
            <a:pPr defTabSz="546100"/>
            <a:r>
              <a:rPr lang="pt-BR" sz="1700">
                <a:solidFill>
                  <a:schemeClr val="tx1"/>
                </a:solidFill>
                <a:latin typeface="Calibri" pitchFamily="34" charset="0"/>
              </a:rPr>
              <a:t>- Epicanto bilateral,.</a:t>
            </a:r>
          </a:p>
          <a:p>
            <a:pPr defTabSz="546100"/>
            <a:r>
              <a:rPr lang="pt-BR" sz="1700">
                <a:solidFill>
                  <a:schemeClr val="tx1"/>
                </a:solidFill>
                <a:latin typeface="Calibri" pitchFamily="34" charset="0"/>
              </a:rPr>
              <a:t>- Fontanela anterior/posterior com disjunção de sutura. </a:t>
            </a:r>
          </a:p>
          <a:p>
            <a:pPr defTabSz="546100"/>
            <a:r>
              <a:rPr lang="pt-BR" sz="1700">
                <a:solidFill>
                  <a:schemeClr val="tx1"/>
                </a:solidFill>
                <a:latin typeface="Calibri" pitchFamily="34" charset="0"/>
              </a:rPr>
              <a:t>- Clinodactilia de 5º quirodáctilo. </a:t>
            </a:r>
          </a:p>
          <a:p>
            <a:pPr defTabSz="546100"/>
            <a:r>
              <a:rPr lang="pt-BR" sz="1700">
                <a:solidFill>
                  <a:schemeClr val="tx1"/>
                </a:solidFill>
                <a:latin typeface="Calibri" pitchFamily="34" charset="0"/>
              </a:rPr>
              <a:t>- Pés com “sandal gap”.</a:t>
            </a:r>
          </a:p>
          <a:p>
            <a:pPr defTabSz="546100"/>
            <a:r>
              <a:rPr lang="pt-BR" sz="2200">
                <a:solidFill>
                  <a:schemeClr val="tx1"/>
                </a:solidFill>
                <a:latin typeface="Calibri" pitchFamily="34" charset="0"/>
              </a:rPr>
              <a:t> </a:t>
            </a:r>
          </a:p>
          <a:p>
            <a:pPr defTabSz="546100"/>
            <a:endParaRPr lang="pt-BR" sz="2200">
              <a:solidFill>
                <a:schemeClr val="tx1"/>
              </a:solidFill>
              <a:latin typeface="Calibri" pitchFamily="34" charset="0"/>
            </a:endParaRPr>
          </a:p>
        </p:txBody>
      </p:sp>
      <p:sp>
        <p:nvSpPr>
          <p:cNvPr id="112644" name="CaixaDeTexto 4"/>
          <p:cNvSpPr txBox="1">
            <a:spLocks noChangeArrowheads="1"/>
          </p:cNvSpPr>
          <p:nvPr/>
        </p:nvSpPr>
        <p:spPr bwMode="auto">
          <a:xfrm>
            <a:off x="7553325" y="1562100"/>
            <a:ext cx="4935538" cy="1889125"/>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Cardiopatia congênita, com insuficiência cardíaca associada;</a:t>
            </a:r>
          </a:p>
          <a:p>
            <a:pPr defTabSz="546100"/>
            <a:r>
              <a:rPr lang="pt-BR" sz="1700">
                <a:solidFill>
                  <a:schemeClr val="tx1"/>
                </a:solidFill>
                <a:latin typeface="Calibri" pitchFamily="34" charset="0"/>
              </a:rPr>
              <a:t>- Defeito do septo atrioventricular proximal</a:t>
            </a:r>
          </a:p>
          <a:p>
            <a:pPr defTabSz="546100"/>
            <a:r>
              <a:rPr lang="pt-BR" sz="1700">
                <a:solidFill>
                  <a:schemeClr val="tx1"/>
                </a:solidFill>
                <a:latin typeface="Calibri" pitchFamily="34" charset="0"/>
              </a:rPr>
              <a:t>- Persistência do canal arterial</a:t>
            </a:r>
          </a:p>
          <a:p>
            <a:pPr defTabSz="546100"/>
            <a:r>
              <a:rPr lang="pt-BR" sz="1700">
                <a:solidFill>
                  <a:schemeClr val="tx1"/>
                </a:solidFill>
                <a:latin typeface="Calibri" pitchFamily="34" charset="0"/>
              </a:rPr>
              <a:t>- Comunicação interatrial (CIA)</a:t>
            </a:r>
          </a:p>
          <a:p>
            <a:pPr defTabSz="546100"/>
            <a:endParaRPr lang="pt-BR" sz="2200">
              <a:solidFill>
                <a:schemeClr val="tx1"/>
              </a:solidFill>
              <a:latin typeface="Calibri" pitchFamily="34" charset="0"/>
            </a:endParaRPr>
          </a:p>
        </p:txBody>
      </p:sp>
      <p:sp>
        <p:nvSpPr>
          <p:cNvPr id="6" name="CaixaDeTexto 5"/>
          <p:cNvSpPr txBox="1">
            <a:spLocks noChangeArrowheads="1"/>
          </p:cNvSpPr>
          <p:nvPr/>
        </p:nvSpPr>
        <p:spPr bwMode="auto">
          <a:xfrm>
            <a:off x="2259013" y="5356225"/>
            <a:ext cx="8731250" cy="3792538"/>
          </a:xfrm>
          <a:prstGeom prst="rect">
            <a:avLst/>
          </a:prstGeom>
          <a:noFill/>
          <a:ln w="9525">
            <a:noFill/>
            <a:miter lim="800000"/>
            <a:headEnd/>
            <a:tailEnd/>
          </a:ln>
        </p:spPr>
        <p:txBody>
          <a:bodyPr lIns="109234" tIns="54617" rIns="109234" bIns="54617">
            <a:spAutoFit/>
          </a:bodyPr>
          <a:lstStyle/>
          <a:p>
            <a:pPr algn="ctr" defTabSz="546100"/>
            <a:r>
              <a:rPr lang="pt-BR" sz="2200">
                <a:solidFill>
                  <a:schemeClr val="tx1"/>
                </a:solidFill>
                <a:latin typeface="Calibri" pitchFamily="34" charset="0"/>
              </a:rPr>
              <a:t>INFECÇÃO SISTÊMICA POR CITOMEGALOVÍRUS</a:t>
            </a:r>
          </a:p>
          <a:p>
            <a:pPr defTabSz="546100">
              <a:buFont typeface="Arial" pitchFamily="34" charset="0"/>
              <a:buChar char="•"/>
            </a:pPr>
            <a:r>
              <a:rPr lang="pt-BR" sz="2200" b="1">
                <a:solidFill>
                  <a:srgbClr val="FF3300"/>
                </a:solidFill>
                <a:latin typeface="Calibri" pitchFamily="34" charset="0"/>
              </a:rPr>
              <a:t>Colite por Citomegalovírus, com dilatação de alças intestinais e obstrução intestinal</a:t>
            </a:r>
          </a:p>
          <a:p>
            <a:pPr defTabSz="546100">
              <a:buFont typeface="Arial" pitchFamily="34" charset="0"/>
              <a:buChar char="•"/>
            </a:pPr>
            <a:r>
              <a:rPr lang="pt-BR" sz="2200">
                <a:solidFill>
                  <a:schemeClr val="tx1"/>
                </a:solidFill>
                <a:latin typeface="Calibri" pitchFamily="34" charset="0"/>
              </a:rPr>
              <a:t>Infiltrado inflamatório crônico difuso em endocárdio, pâncreas, fígado e baço.</a:t>
            </a:r>
          </a:p>
          <a:p>
            <a:pPr defTabSz="546100">
              <a:buFont typeface="Arial" pitchFamily="34" charset="0"/>
              <a:buChar char="•"/>
            </a:pPr>
            <a:r>
              <a:rPr lang="pt-BR" sz="2200">
                <a:solidFill>
                  <a:schemeClr val="tx1"/>
                </a:solidFill>
                <a:latin typeface="Calibri" pitchFamily="34" charset="0"/>
              </a:rPr>
              <a:t>Choque séptico  </a:t>
            </a:r>
          </a:p>
          <a:p>
            <a:pPr defTabSz="546100">
              <a:buFont typeface="Arial" pitchFamily="34" charset="0"/>
              <a:buChar char="•"/>
            </a:pPr>
            <a:r>
              <a:rPr lang="pt-BR" sz="2200">
                <a:solidFill>
                  <a:schemeClr val="tx1"/>
                </a:solidFill>
                <a:latin typeface="Calibri" pitchFamily="34" charset="0"/>
              </a:rPr>
              <a:t>Tratamento clínico-cirúrgico, com ileostomia</a:t>
            </a:r>
          </a:p>
          <a:p>
            <a:pPr defTabSz="546100"/>
            <a:endParaRPr lang="pt-BR" sz="2200">
              <a:solidFill>
                <a:schemeClr val="tx1"/>
              </a:solidFill>
              <a:latin typeface="Calibri" pitchFamily="34" charset="0"/>
            </a:endParaRPr>
          </a:p>
          <a:p>
            <a:pPr defTabSz="546100">
              <a:buFont typeface="Arial" pitchFamily="34" charset="0"/>
              <a:buChar char="•"/>
            </a:pPr>
            <a:r>
              <a:rPr lang="pt-BR" sz="2200">
                <a:solidFill>
                  <a:schemeClr val="tx1"/>
                </a:solidFill>
                <a:latin typeface="Calibri" pitchFamily="34" charset="0"/>
              </a:rPr>
              <a:t>Punção periférica de veia subclávia com hemotórax à esquerda e atelectasia pulmonar homolateral </a:t>
            </a:r>
          </a:p>
          <a:p>
            <a:pPr defTabSz="546100">
              <a:buFont typeface="Arial" pitchFamily="34" charset="0"/>
              <a:buChar char="•"/>
            </a:pPr>
            <a:endParaRPr lang="pt-BR" sz="2200">
              <a:solidFill>
                <a:schemeClr val="tx1"/>
              </a:solidFill>
              <a:latin typeface="Calibri" pitchFamily="34" charset="0"/>
            </a:endParaRPr>
          </a:p>
        </p:txBody>
      </p:sp>
      <p:sp>
        <p:nvSpPr>
          <p:cNvPr id="112646" name="CaixaDeTexto 6"/>
          <p:cNvSpPr txBox="1">
            <a:spLocks noChangeArrowheads="1"/>
          </p:cNvSpPr>
          <p:nvPr/>
        </p:nvSpPr>
        <p:spPr bwMode="auto">
          <a:xfrm>
            <a:off x="8262938" y="3808413"/>
            <a:ext cx="4513262" cy="1312862"/>
          </a:xfrm>
          <a:prstGeom prst="rect">
            <a:avLst/>
          </a:prstGeom>
          <a:noFill/>
          <a:ln w="9525">
            <a:noFill/>
            <a:miter lim="800000"/>
            <a:headEnd/>
            <a:tailEnd/>
          </a:ln>
        </p:spPr>
        <p:txBody>
          <a:bodyPr lIns="109234" tIns="54617" rIns="109234" bIns="54617">
            <a:spAutoFit/>
          </a:bodyPr>
          <a:lstStyle/>
          <a:p>
            <a:pPr marL="0" lvl="1" defTabSz="546100"/>
            <a:r>
              <a:rPr lang="pt-BR" sz="2200" b="1">
                <a:solidFill>
                  <a:schemeClr val="tx1"/>
                </a:solidFill>
                <a:latin typeface="Calibri" pitchFamily="34" charset="0"/>
              </a:rPr>
              <a:t>Prematuridade, com baixo peso e estado nutricional comprometido</a:t>
            </a:r>
            <a:endParaRPr lang="pt-BR" sz="3300" b="1">
              <a:solidFill>
                <a:schemeClr val="tx1"/>
              </a:solidFill>
              <a:latin typeface="Calibri" pitchFamily="34" charset="0"/>
            </a:endParaRPr>
          </a:p>
          <a:p>
            <a:pPr defTabSz="546100"/>
            <a:endParaRPr lang="pt-BR" sz="2200">
              <a:solidFill>
                <a:schemeClr val="tx1"/>
              </a:solidFill>
              <a:latin typeface="Calibri" pitchFamily="34" charset="0"/>
            </a:endParaRPr>
          </a:p>
        </p:txBody>
      </p:sp>
      <p:sp>
        <p:nvSpPr>
          <p:cNvPr id="9" name="Seta para a direita 8"/>
          <p:cNvSpPr>
            <a:spLocks noChangeArrowheads="1"/>
          </p:cNvSpPr>
          <p:nvPr/>
        </p:nvSpPr>
        <p:spPr bwMode="auto">
          <a:xfrm>
            <a:off x="5338763" y="2036763"/>
            <a:ext cx="1928812" cy="258762"/>
          </a:xfrm>
          <a:prstGeom prst="rightArrow">
            <a:avLst>
              <a:gd name="adj1" fmla="val 50000"/>
              <a:gd name="adj2" fmla="val 37512"/>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rot="10800000">
            <a:off x="5360988" y="2528888"/>
            <a:ext cx="1906587" cy="230187"/>
          </a:xfrm>
          <a:prstGeom prst="rightArrow">
            <a:avLst>
              <a:gd name="adj1" fmla="val 50000"/>
              <a:gd name="adj2" fmla="val 3750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2" name="Seta para baixo 11"/>
          <p:cNvSpPr>
            <a:spLocks noChangeArrowheads="1"/>
          </p:cNvSpPr>
          <p:nvPr/>
        </p:nvSpPr>
        <p:spPr bwMode="auto">
          <a:xfrm>
            <a:off x="6226175" y="3016250"/>
            <a:ext cx="168275" cy="2105025"/>
          </a:xfrm>
          <a:prstGeom prst="downArrow">
            <a:avLst>
              <a:gd name="adj1" fmla="val 50000"/>
              <a:gd name="adj2" fmla="val 66485"/>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3" name="Seta para a direita 12"/>
          <p:cNvSpPr>
            <a:spLocks noChangeArrowheads="1"/>
          </p:cNvSpPr>
          <p:nvPr/>
        </p:nvSpPr>
        <p:spPr bwMode="auto">
          <a:xfrm rot="10800000">
            <a:off x="6677025" y="3919538"/>
            <a:ext cx="1303338" cy="228600"/>
          </a:xfrm>
          <a:prstGeom prst="rightArrow">
            <a:avLst>
              <a:gd name="adj1" fmla="val 50000"/>
              <a:gd name="adj2" fmla="val 3727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2651" name="CaixaDeTexto 13"/>
          <p:cNvSpPr txBox="1">
            <a:spLocks noChangeArrowheads="1"/>
          </p:cNvSpPr>
          <p:nvPr/>
        </p:nvSpPr>
        <p:spPr bwMode="auto">
          <a:xfrm>
            <a:off x="3709988" y="8909050"/>
            <a:ext cx="5686425" cy="525463"/>
          </a:xfrm>
          <a:prstGeom prst="rect">
            <a:avLst/>
          </a:prstGeom>
          <a:noFill/>
          <a:ln w="9525">
            <a:noFill/>
            <a:miter lim="800000"/>
            <a:headEnd/>
            <a:tailEnd/>
          </a:ln>
        </p:spPr>
        <p:txBody>
          <a:bodyPr wrap="none" lIns="109234" tIns="54617" rIns="109234" bIns="54617">
            <a:spAutoFit/>
          </a:bodyPr>
          <a:lstStyle/>
          <a:p>
            <a:pPr defTabSz="546100"/>
            <a:r>
              <a:rPr lang="pt-BR" sz="2200">
                <a:solidFill>
                  <a:schemeClr val="tx1"/>
                </a:solidFill>
                <a:latin typeface="Calibri" pitchFamily="34" charset="0"/>
              </a:rPr>
              <a:t>INSUFICIÊNCIA RESPIRATÓRIA AGUDA (CAUSA MORTIS)</a:t>
            </a:r>
          </a:p>
        </p:txBody>
      </p:sp>
      <p:sp>
        <p:nvSpPr>
          <p:cNvPr id="15" name="Seta para baixo 14"/>
          <p:cNvSpPr>
            <a:spLocks noChangeArrowheads="1"/>
          </p:cNvSpPr>
          <p:nvPr/>
        </p:nvSpPr>
        <p:spPr bwMode="auto">
          <a:xfrm>
            <a:off x="6553200" y="8480425"/>
            <a:ext cx="361950" cy="268288"/>
          </a:xfrm>
          <a:prstGeom prst="downArrow">
            <a:avLst>
              <a:gd name="adj1" fmla="val 50000"/>
              <a:gd name="adj2" fmla="val 5000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papeldeparede.fotosdahora.com.br/wallpaper/02Animais/passarinho_azulao.gif"/>
          <p:cNvPicPr>
            <a:picLocks noChangeAspect="1" noChangeArrowheads="1"/>
          </p:cNvPicPr>
          <p:nvPr/>
        </p:nvPicPr>
        <p:blipFill>
          <a:blip r:embed="rId2"/>
          <a:srcRect/>
          <a:stretch>
            <a:fillRect/>
          </a:stretch>
        </p:blipFill>
        <p:spPr bwMode="auto">
          <a:xfrm>
            <a:off x="466725" y="595313"/>
            <a:ext cx="8875713" cy="8874125"/>
          </a:xfrm>
          <a:prstGeom prst="rect">
            <a:avLst/>
          </a:prstGeom>
          <a:noFill/>
          <a:ln w="9525">
            <a:noFill/>
            <a:miter lim="800000"/>
            <a:headEnd/>
            <a:tailEnd/>
          </a:ln>
        </p:spPr>
      </p:pic>
      <p:sp>
        <p:nvSpPr>
          <p:cNvPr id="113667" name="CaixaDeTexto 1"/>
          <p:cNvSpPr txBox="1">
            <a:spLocks noChangeArrowheads="1"/>
          </p:cNvSpPr>
          <p:nvPr/>
        </p:nvSpPr>
        <p:spPr bwMode="auto">
          <a:xfrm>
            <a:off x="9493250" y="8637588"/>
            <a:ext cx="3076575" cy="1266825"/>
          </a:xfrm>
          <a:prstGeom prst="rect">
            <a:avLst/>
          </a:prstGeom>
          <a:noFill/>
          <a:ln w="9525">
            <a:noFill/>
            <a:miter lim="800000"/>
            <a:headEnd/>
            <a:tailEnd/>
          </a:ln>
        </p:spPr>
        <p:txBody>
          <a:bodyPr lIns="109234" tIns="54617" rIns="109234" bIns="54617">
            <a:spAutoFit/>
          </a:bodyPr>
          <a:lstStyle/>
          <a:p>
            <a:pPr defTabSz="546100"/>
            <a:r>
              <a:rPr lang="pt-BR" sz="3800">
                <a:solidFill>
                  <a:schemeClr val="hlink"/>
                </a:solidFill>
                <a:latin typeface="Gabriola" pitchFamily="82" charset="0"/>
              </a:rPr>
              <a:t>BOM TRABALHO!!!</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102"/>
          <p:cNvSpPr>
            <a:spLocks noGrp="1"/>
          </p:cNvSpPr>
          <p:nvPr>
            <p:ph type="title"/>
          </p:nvPr>
        </p:nvSpPr>
        <p:spPr/>
        <p:txBody>
          <a:bodyPr/>
          <a:lstStyle/>
          <a:p>
            <a:pPr eaLnBrk="1" hangingPunct="1"/>
            <a:r>
              <a:rPr lang="pt-BR" sz="6000" b="1" smtClean="0">
                <a:solidFill>
                  <a:srgbClr val="FF3300"/>
                </a:solidFill>
              </a:rPr>
              <a:t>CITOMEGALOVÍRUS</a:t>
            </a:r>
          </a:p>
        </p:txBody>
      </p:sp>
      <p:sp>
        <p:nvSpPr>
          <p:cNvPr id="28676" name="Rectangle 4"/>
          <p:cNvSpPr>
            <a:spLocks noChangeArrowheads="1"/>
          </p:cNvSpPr>
          <p:nvPr/>
        </p:nvSpPr>
        <p:spPr bwMode="auto">
          <a:xfrm>
            <a:off x="3616325" y="5683250"/>
            <a:ext cx="5772150" cy="1190625"/>
          </a:xfrm>
          <a:prstGeom prst="rect">
            <a:avLst/>
          </a:prstGeom>
          <a:noFill/>
          <a:ln w="9525">
            <a:noFill/>
            <a:miter lim="800000"/>
            <a:headEnd/>
            <a:tailEnd/>
          </a:ln>
          <a:effectLst/>
        </p:spPr>
        <p:txBody>
          <a:bodyPr wrap="none">
            <a:spAutoFit/>
          </a:bodyPr>
          <a:lstStyle/>
          <a:p>
            <a:pPr defTabSz="914400"/>
            <a:r>
              <a:rPr lang="pt-BR"/>
              <a:t>Ana Carolina Lopes Rabelo</a:t>
            </a:r>
          </a:p>
          <a:p>
            <a:pPr defTabSz="914400"/>
            <a:r>
              <a:rPr lang="pt-BR"/>
              <a:t>R3 em Neonatologia</a:t>
            </a: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104"/>
          <p:cNvSpPr>
            <a:spLocks noGrp="1"/>
          </p:cNvSpPr>
          <p:nvPr>
            <p:ph type="title"/>
          </p:nvPr>
        </p:nvSpPr>
        <p:spPr>
          <a:xfrm>
            <a:off x="996950" y="635000"/>
            <a:ext cx="10737850" cy="2108200"/>
          </a:xfrm>
        </p:spPr>
        <p:txBody>
          <a:bodyPr/>
          <a:lstStyle/>
          <a:p>
            <a:pPr eaLnBrk="1" hangingPunct="1"/>
            <a:r>
              <a:rPr lang="pt-BR" sz="6400" smtClean="0"/>
              <a:t>CITOMEGALOVÍRUS</a:t>
            </a:r>
          </a:p>
        </p:txBody>
      </p:sp>
      <p:sp>
        <p:nvSpPr>
          <p:cNvPr id="105" name="Shape 105"/>
          <p:cNvSpPr>
            <a:spLocks noGrp="1"/>
          </p:cNvSpPr>
          <p:nvPr>
            <p:ph type="body" idx="1"/>
          </p:nvPr>
        </p:nvSpPr>
        <p:spPr>
          <a:xfrm>
            <a:off x="1270000" y="2819400"/>
            <a:ext cx="10464800" cy="5842000"/>
          </a:xfrm>
        </p:spPr>
        <p:txBody>
          <a:bodyPr anchor="t">
            <a:normAutofit/>
          </a:bodyPr>
          <a:lstStyle/>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A  </a:t>
            </a:r>
            <a:r>
              <a:rPr sz="3000" dirty="0" err="1">
                <a:solidFill>
                  <a:srgbClr val="000000"/>
                </a:solidFill>
              </a:rPr>
              <a:t>citomegalovirose</a:t>
            </a:r>
            <a:r>
              <a:rPr sz="3000" dirty="0">
                <a:solidFill>
                  <a:srgbClr val="000000"/>
                </a:solidFill>
              </a:rPr>
              <a:t> é </a:t>
            </a:r>
            <a:r>
              <a:rPr sz="3000" dirty="0" err="1">
                <a:solidFill>
                  <a:srgbClr val="000000"/>
                </a:solidFill>
              </a:rPr>
              <a:t>uma</a:t>
            </a:r>
            <a:r>
              <a:rPr sz="3000" dirty="0">
                <a:solidFill>
                  <a:srgbClr val="000000"/>
                </a:solidFill>
              </a:rPr>
              <a:t> </a:t>
            </a:r>
            <a:r>
              <a:rPr sz="3000" dirty="0" err="1">
                <a:solidFill>
                  <a:srgbClr val="000000"/>
                </a:solidFill>
              </a:rPr>
              <a:t>doença</a:t>
            </a:r>
            <a:r>
              <a:rPr sz="3000" dirty="0">
                <a:solidFill>
                  <a:srgbClr val="000000"/>
                </a:solidFill>
              </a:rPr>
              <a:t> </a:t>
            </a:r>
            <a:r>
              <a:rPr sz="3000" dirty="0" err="1">
                <a:solidFill>
                  <a:srgbClr val="000000"/>
                </a:solidFill>
              </a:rPr>
              <a:t>endêmica</a:t>
            </a:r>
            <a:r>
              <a:rPr sz="3000" dirty="0">
                <a:solidFill>
                  <a:srgbClr val="000000"/>
                </a:solidFill>
              </a:rPr>
              <a:t> </a:t>
            </a:r>
            <a:r>
              <a:rPr sz="3000" dirty="0" err="1">
                <a:solidFill>
                  <a:srgbClr val="000000"/>
                </a:solidFill>
              </a:rPr>
              <a:t>causada</a:t>
            </a:r>
            <a:r>
              <a:rPr sz="3000" dirty="0">
                <a:solidFill>
                  <a:srgbClr val="000000"/>
                </a:solidFill>
              </a:rPr>
              <a:t> </a:t>
            </a:r>
            <a:r>
              <a:rPr sz="3000" dirty="0" err="1">
                <a:solidFill>
                  <a:srgbClr val="000000"/>
                </a:solidFill>
              </a:rPr>
              <a:t>por</a:t>
            </a:r>
            <a:r>
              <a:rPr sz="3000" dirty="0">
                <a:solidFill>
                  <a:srgbClr val="000000"/>
                </a:solidFill>
              </a:rPr>
              <a:t> um </a:t>
            </a:r>
            <a:r>
              <a:rPr sz="3000" dirty="0" err="1">
                <a:solidFill>
                  <a:srgbClr val="000000"/>
                </a:solidFill>
              </a:rPr>
              <a:t>grupo</a:t>
            </a:r>
            <a:r>
              <a:rPr sz="3000" dirty="0">
                <a:solidFill>
                  <a:srgbClr val="000000"/>
                </a:solidFill>
              </a:rPr>
              <a:t> de </a:t>
            </a:r>
            <a:r>
              <a:rPr sz="3000" dirty="0" err="1">
                <a:solidFill>
                  <a:srgbClr val="000000"/>
                </a:solidFill>
              </a:rPr>
              <a:t>agentes</a:t>
            </a:r>
            <a:r>
              <a:rPr sz="3000" dirty="0">
                <a:solidFill>
                  <a:srgbClr val="000000"/>
                </a:solidFill>
              </a:rPr>
              <a:t> da </a:t>
            </a:r>
            <a:r>
              <a:rPr sz="3000" dirty="0" err="1">
                <a:solidFill>
                  <a:srgbClr val="000000"/>
                </a:solidFill>
              </a:rPr>
              <a:t>família</a:t>
            </a:r>
            <a:r>
              <a:rPr sz="3000" dirty="0">
                <a:solidFill>
                  <a:srgbClr val="000000"/>
                </a:solidFill>
              </a:rPr>
              <a:t> </a:t>
            </a:r>
            <a:r>
              <a:rPr sz="3000" dirty="0" err="1">
                <a:solidFill>
                  <a:srgbClr val="000000"/>
                </a:solidFill>
              </a:rPr>
              <a:t>herpesvirus</a:t>
            </a:r>
            <a:r>
              <a:rPr sz="3000" dirty="0">
                <a:solidFill>
                  <a:srgbClr val="000000"/>
                </a:solidFill>
              </a:rPr>
              <a:t>.</a:t>
            </a:r>
          </a:p>
          <a:p>
            <a:pPr marL="678180" indent="-228600" defTabSz="457200" eaLnBrk="1" fontAlgn="auto" hangingPunct="1">
              <a:spcBef>
                <a:spcPts val="0"/>
              </a:spcBef>
              <a:spcAft>
                <a:spcPts val="0"/>
              </a:spcAft>
              <a:buSzPct val="100000"/>
              <a:buFontTx/>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O  </a:t>
            </a:r>
            <a:r>
              <a:rPr sz="3000" dirty="0" err="1">
                <a:solidFill>
                  <a:srgbClr val="000000"/>
                </a:solidFill>
              </a:rPr>
              <a:t>homem</a:t>
            </a:r>
            <a:r>
              <a:rPr sz="3000" dirty="0">
                <a:solidFill>
                  <a:srgbClr val="000000"/>
                </a:solidFill>
              </a:rPr>
              <a:t>  é o </a:t>
            </a:r>
            <a:r>
              <a:rPr sz="3000" dirty="0" err="1">
                <a:solidFill>
                  <a:srgbClr val="000000"/>
                </a:solidFill>
              </a:rPr>
              <a:t>único</a:t>
            </a:r>
            <a:r>
              <a:rPr sz="3000" dirty="0">
                <a:solidFill>
                  <a:srgbClr val="000000"/>
                </a:solidFill>
              </a:rPr>
              <a:t> </a:t>
            </a:r>
            <a:r>
              <a:rPr sz="3000" dirty="0" err="1">
                <a:solidFill>
                  <a:srgbClr val="000000"/>
                </a:solidFill>
              </a:rPr>
              <a:t>reservatório</a:t>
            </a:r>
            <a:r>
              <a:rPr sz="3000" dirty="0">
                <a:solidFill>
                  <a:srgbClr val="000000"/>
                </a:solidFill>
              </a:rPr>
              <a:t>. </a:t>
            </a: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07"/>
          <p:cNvSpPr>
            <a:spLocks noGrp="1"/>
          </p:cNvSpPr>
          <p:nvPr>
            <p:ph type="title"/>
          </p:nvPr>
        </p:nvSpPr>
        <p:spPr>
          <a:xfrm>
            <a:off x="1270000" y="635000"/>
            <a:ext cx="10464800" cy="2108200"/>
          </a:xfrm>
        </p:spPr>
        <p:txBody>
          <a:bodyPr/>
          <a:lstStyle/>
          <a:p>
            <a:pPr eaLnBrk="1" hangingPunct="1"/>
            <a:r>
              <a:rPr lang="pt-BR" smtClean="0"/>
              <a:t>Transmissão</a:t>
            </a:r>
          </a:p>
        </p:txBody>
      </p:sp>
      <p:sp>
        <p:nvSpPr>
          <p:cNvPr id="30723" name="Shape 108"/>
          <p:cNvSpPr>
            <a:spLocks noGrp="1"/>
          </p:cNvSpPr>
          <p:nvPr>
            <p:ph type="body" idx="1"/>
          </p:nvPr>
        </p:nvSpPr>
        <p:spPr>
          <a:xfrm>
            <a:off x="1270000" y="2819400"/>
            <a:ext cx="10464800" cy="5842000"/>
          </a:xfrm>
        </p:spPr>
        <p:txBody>
          <a:bodyPr/>
          <a:lstStyle/>
          <a:p>
            <a:pPr lvl="1" defTabSz="396875" eaLnBrk="1" hangingPunct="1">
              <a:spcBef>
                <a:spcPts val="2000"/>
              </a:spcBef>
              <a:buFont typeface="Courier New" pitchFamily="49" charset="0"/>
              <a:buChar char="o"/>
            </a:pPr>
            <a:r>
              <a:rPr lang="pt-BR" sz="2500" smtClean="0"/>
              <a:t>A infecção pelo citomegalovírus (CMV) pode ocorrer antes, durante ou após o nascimento.</a:t>
            </a:r>
          </a:p>
          <a:p>
            <a:pPr lvl="1" defTabSz="396875" eaLnBrk="1" hangingPunct="1">
              <a:spcBef>
                <a:spcPts val="2000"/>
              </a:spcBef>
              <a:buFont typeface="Courier New" pitchFamily="49" charset="0"/>
              <a:buChar char="o"/>
            </a:pPr>
            <a:endParaRPr lang="pt-BR" sz="2500" smtClean="0">
              <a:solidFill>
                <a:srgbClr val="000000"/>
              </a:solidFill>
            </a:endParaRPr>
          </a:p>
          <a:p>
            <a:pPr lvl="1" defTabSz="396875" eaLnBrk="1" hangingPunct="1">
              <a:spcBef>
                <a:spcPts val="2000"/>
              </a:spcBef>
              <a:buFont typeface="Courier New" pitchFamily="49" charset="0"/>
              <a:buChar char="o"/>
            </a:pPr>
            <a:r>
              <a:rPr lang="pt-BR" sz="2500" smtClean="0"/>
              <a:t>Tipos de transmissão: </a:t>
            </a:r>
          </a:p>
          <a:p>
            <a:pPr marL="0" indent="0" defTabSz="396875" eaLnBrk="1" hangingPunct="1">
              <a:spcBef>
                <a:spcPts val="2000"/>
              </a:spcBef>
              <a:buSzTx/>
              <a:buFontTx/>
              <a:buNone/>
            </a:pPr>
            <a:r>
              <a:rPr lang="pt-BR" sz="2500" smtClean="0"/>
              <a:t>       • Congênita ou intrauterina.</a:t>
            </a:r>
          </a:p>
          <a:p>
            <a:pPr marL="0" indent="0" defTabSz="396875" eaLnBrk="1" hangingPunct="1">
              <a:spcBef>
                <a:spcPts val="2000"/>
              </a:spcBef>
              <a:buSzTx/>
              <a:buFontTx/>
              <a:buNone/>
            </a:pPr>
            <a:r>
              <a:rPr lang="pt-BR" sz="2500" smtClean="0">
                <a:solidFill>
                  <a:srgbClr val="000000"/>
                </a:solidFill>
              </a:rPr>
              <a:t>       </a:t>
            </a:r>
            <a:r>
              <a:rPr lang="pt-BR" sz="2500" smtClean="0"/>
              <a:t>• Perinatal:</a:t>
            </a:r>
          </a:p>
          <a:p>
            <a:pPr marL="939800" lvl="3" indent="0" defTabSz="396875" eaLnBrk="1" hangingPunct="1">
              <a:spcBef>
                <a:spcPts val="2000"/>
              </a:spcBef>
              <a:buSzTx/>
              <a:buFontTx/>
              <a:buNone/>
            </a:pPr>
            <a:r>
              <a:rPr lang="pt-BR" sz="2500" smtClean="0"/>
              <a:t>- intraparto</a:t>
            </a:r>
          </a:p>
          <a:p>
            <a:pPr marL="939800" lvl="3" indent="0" defTabSz="396875" eaLnBrk="1" hangingPunct="1">
              <a:spcBef>
                <a:spcPts val="2000"/>
              </a:spcBef>
              <a:buSzTx/>
              <a:buFontTx/>
              <a:buNone/>
            </a:pPr>
            <a:r>
              <a:rPr lang="pt-BR" sz="2500" smtClean="0"/>
              <a:t>- pós-natal precoce</a:t>
            </a:r>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110"/>
          <p:cNvSpPr>
            <a:spLocks noGrp="1"/>
          </p:cNvSpPr>
          <p:nvPr>
            <p:ph type="title"/>
          </p:nvPr>
        </p:nvSpPr>
        <p:spPr>
          <a:xfrm>
            <a:off x="1270000" y="635000"/>
            <a:ext cx="10464800" cy="2108200"/>
          </a:xfrm>
        </p:spPr>
        <p:txBody>
          <a:bodyPr/>
          <a:lstStyle/>
          <a:p>
            <a:pPr eaLnBrk="1" hangingPunct="1"/>
            <a:r>
              <a:rPr lang="pt-BR" smtClean="0"/>
              <a:t>Infecção Congênita </a:t>
            </a:r>
          </a:p>
        </p:txBody>
      </p:sp>
      <p:sp>
        <p:nvSpPr>
          <p:cNvPr id="31747" name="Shape 111"/>
          <p:cNvSpPr>
            <a:spLocks noGrp="1"/>
          </p:cNvSpPr>
          <p:nvPr>
            <p:ph type="body" idx="1"/>
          </p:nvPr>
        </p:nvSpPr>
        <p:spPr>
          <a:xfrm>
            <a:off x="1270000" y="2819400"/>
            <a:ext cx="10464800" cy="5842000"/>
          </a:xfrm>
        </p:spPr>
        <p:txBody>
          <a:bodyPr/>
          <a:lstStyle/>
          <a:p>
            <a:pPr marL="436563" indent="-436563" defTabSz="390525" eaLnBrk="1" hangingPunct="1">
              <a:spcBef>
                <a:spcPts val="2000"/>
              </a:spcBef>
            </a:pPr>
            <a:r>
              <a:rPr lang="pt-BR" sz="2500" smtClean="0"/>
              <a:t>É um importante problema de saúde pública devido ao elevado risco de consequências adversas tardias tanto em crianças sintomáticas quanto assintomáticas ao nascer.</a:t>
            </a:r>
          </a:p>
          <a:p>
            <a:pPr marL="436563" indent="-436563" defTabSz="390525" eaLnBrk="1" hangingPunct="1">
              <a:spcBef>
                <a:spcPts val="2000"/>
              </a:spcBef>
            </a:pPr>
            <a:r>
              <a:rPr lang="pt-BR" sz="2500" smtClean="0"/>
              <a:t>Estima-se que aproximadamente 0,5 a 1% de todos os RN sejam infectados pelo CMV como resultado de infecção congênita.</a:t>
            </a:r>
          </a:p>
          <a:p>
            <a:pPr marL="436563" indent="-436563" defTabSz="390525" eaLnBrk="1" hangingPunct="1">
              <a:spcBef>
                <a:spcPts val="2000"/>
              </a:spcBef>
            </a:pPr>
            <a:r>
              <a:rPr lang="pt-BR" sz="2500" smtClean="0"/>
              <a:t> Das crianças infectadas, aproximadamente 10 a 15% apresentam sinais clínicos ao nascer</a:t>
            </a:r>
          </a:p>
          <a:p>
            <a:pPr marL="436563" indent="-436563" defTabSz="390525" eaLnBrk="1" hangingPunct="1">
              <a:spcBef>
                <a:spcPts val="2000"/>
              </a:spcBef>
            </a:pPr>
            <a:r>
              <a:rPr lang="pt-BR" sz="2500" smtClean="0"/>
              <a:t>RN  assintomáticos ao nascimento, entre 5 e 15% podem ter anormalidades tardias, meses a anos após o nascimento, principalmente surdez neurossensorial</a:t>
            </a: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113"/>
          <p:cNvSpPr>
            <a:spLocks noGrp="1"/>
          </p:cNvSpPr>
          <p:nvPr>
            <p:ph type="title"/>
          </p:nvPr>
        </p:nvSpPr>
        <p:spPr>
          <a:xfrm>
            <a:off x="1270000" y="635000"/>
            <a:ext cx="10464800" cy="2108200"/>
          </a:xfrm>
        </p:spPr>
        <p:txBody>
          <a:bodyPr/>
          <a:lstStyle/>
          <a:p>
            <a:pPr defTabSz="414338" eaLnBrk="1" hangingPunct="1"/>
            <a:r>
              <a:rPr lang="pt-BR" sz="5100" smtClean="0"/>
              <a:t>SINAIS CLÍNICOS-</a:t>
            </a:r>
            <a:br>
              <a:rPr lang="pt-BR" sz="5100" smtClean="0"/>
            </a:br>
            <a:r>
              <a:rPr lang="pt-BR" sz="5100" smtClean="0"/>
              <a:t>INFECÇÃO CONGÊNITA</a:t>
            </a:r>
          </a:p>
        </p:txBody>
      </p:sp>
      <p:sp>
        <p:nvSpPr>
          <p:cNvPr id="32771" name="Shape 114"/>
          <p:cNvSpPr>
            <a:spLocks noGrp="1"/>
          </p:cNvSpPr>
          <p:nvPr>
            <p:ph type="body" idx="1"/>
          </p:nvPr>
        </p:nvSpPr>
        <p:spPr>
          <a:xfrm>
            <a:off x="1270000" y="2819400"/>
            <a:ext cx="10464800" cy="5842000"/>
          </a:xfrm>
        </p:spPr>
        <p:txBody>
          <a:bodyPr/>
          <a:lstStyle/>
          <a:p>
            <a:pPr marL="257175" indent="-257175" defTabSz="303213" eaLnBrk="1" hangingPunct="1">
              <a:spcBef>
                <a:spcPts val="1500"/>
              </a:spcBef>
            </a:pPr>
            <a:r>
              <a:rPr lang="pt-BR" sz="2400" smtClean="0"/>
              <a:t> Restrição do crescimento intrauterino.</a:t>
            </a:r>
          </a:p>
          <a:p>
            <a:pPr marL="257175" indent="-257175" defTabSz="303213" eaLnBrk="1" hangingPunct="1">
              <a:spcBef>
                <a:spcPts val="1500"/>
              </a:spcBef>
            </a:pPr>
            <a:r>
              <a:rPr lang="pt-BR" sz="2400" smtClean="0"/>
              <a:t> Petéquias.</a:t>
            </a:r>
          </a:p>
          <a:p>
            <a:pPr marL="257175" indent="-257175" defTabSz="303213" eaLnBrk="1" hangingPunct="1">
              <a:spcBef>
                <a:spcPts val="1500"/>
              </a:spcBef>
            </a:pPr>
            <a:r>
              <a:rPr lang="pt-BR" sz="2400" smtClean="0"/>
              <a:t> Hepatoesplenomegalia.</a:t>
            </a:r>
          </a:p>
          <a:p>
            <a:pPr marL="257175" indent="-257175" defTabSz="303213" eaLnBrk="1" hangingPunct="1">
              <a:spcBef>
                <a:spcPts val="1500"/>
              </a:spcBef>
            </a:pPr>
            <a:r>
              <a:rPr lang="pt-BR" sz="2400" smtClean="0"/>
              <a:t> Icterícia associada à colestase.</a:t>
            </a:r>
          </a:p>
          <a:p>
            <a:pPr marL="257175" indent="-257175" defTabSz="303213" eaLnBrk="1" hangingPunct="1">
              <a:spcBef>
                <a:spcPts val="1500"/>
              </a:spcBef>
            </a:pPr>
            <a:r>
              <a:rPr lang="pt-BR" sz="2400" smtClean="0"/>
              <a:t> Hiperbilirrubinemia direta.</a:t>
            </a:r>
          </a:p>
          <a:p>
            <a:pPr marL="257175" indent="-257175" defTabSz="303213" eaLnBrk="1" hangingPunct="1">
              <a:spcBef>
                <a:spcPts val="1500"/>
              </a:spcBef>
            </a:pPr>
            <a:r>
              <a:rPr lang="pt-BR" sz="2400" smtClean="0"/>
              <a:t> Microcefalia.</a:t>
            </a:r>
          </a:p>
          <a:p>
            <a:pPr marL="257175" indent="-257175" defTabSz="303213" eaLnBrk="1" hangingPunct="1">
              <a:spcBef>
                <a:spcPts val="1500"/>
              </a:spcBef>
            </a:pPr>
            <a:r>
              <a:rPr lang="pt-BR" sz="2400" smtClean="0"/>
              <a:t> Calcificações periventriculares.</a:t>
            </a:r>
          </a:p>
          <a:p>
            <a:pPr marL="257175" indent="-257175" defTabSz="303213" eaLnBrk="1" hangingPunct="1">
              <a:spcBef>
                <a:spcPts val="1500"/>
              </a:spcBef>
            </a:pPr>
            <a:r>
              <a:rPr lang="pt-BR" sz="2400" smtClean="0"/>
              <a:t> Trombocitopenia.</a:t>
            </a:r>
          </a:p>
          <a:p>
            <a:pPr marL="257175" indent="-257175" defTabSz="303213" eaLnBrk="1" hangingPunct="1">
              <a:spcBef>
                <a:spcPts val="1500"/>
              </a:spcBef>
            </a:pPr>
            <a:r>
              <a:rPr lang="pt-BR" sz="2400" smtClean="0"/>
              <a:t> Aminotransferases séricas aumentadas</a:t>
            </a:r>
          </a:p>
          <a:p>
            <a:pPr marL="257175" indent="-257175" defTabSz="303213" eaLnBrk="1" hangingPunct="1">
              <a:spcBef>
                <a:spcPts val="1500"/>
              </a:spcBef>
            </a:pPr>
            <a:r>
              <a:rPr lang="pt-BR" sz="2400" smtClean="0"/>
              <a:t> Perda auditiva neurossensorial.</a:t>
            </a: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116"/>
          <p:cNvSpPr>
            <a:spLocks noGrp="1"/>
          </p:cNvSpPr>
          <p:nvPr>
            <p:ph type="title"/>
          </p:nvPr>
        </p:nvSpPr>
        <p:spPr>
          <a:xfrm>
            <a:off x="1270000" y="635000"/>
            <a:ext cx="10464800" cy="2108200"/>
          </a:xfrm>
        </p:spPr>
        <p:txBody>
          <a:bodyPr/>
          <a:lstStyle/>
          <a:p>
            <a:pPr eaLnBrk="1" hangingPunct="1"/>
            <a:r>
              <a:rPr lang="pt-BR" smtClean="0"/>
              <a:t>Infecção Perinatal </a:t>
            </a:r>
          </a:p>
        </p:txBody>
      </p:sp>
      <p:sp>
        <p:nvSpPr>
          <p:cNvPr id="33795" name="Shape 117"/>
          <p:cNvSpPr>
            <a:spLocks noGrp="1"/>
          </p:cNvSpPr>
          <p:nvPr>
            <p:ph type="body" idx="1"/>
          </p:nvPr>
        </p:nvSpPr>
        <p:spPr>
          <a:xfrm>
            <a:off x="1270000" y="2819400"/>
            <a:ext cx="10464800" cy="5842000"/>
          </a:xfrm>
        </p:spPr>
        <p:txBody>
          <a:bodyPr/>
          <a:lstStyle/>
          <a:p>
            <a:pPr marL="474663" indent="-474663" defTabSz="407988" eaLnBrk="1" hangingPunct="1">
              <a:spcBef>
                <a:spcPts val="2100"/>
              </a:spcBef>
            </a:pPr>
            <a:r>
              <a:rPr lang="pt-BR" sz="2800" smtClean="0"/>
              <a:t>A infecção perinatal é assintomática na grande maioria dos RN a termo. </a:t>
            </a:r>
          </a:p>
          <a:p>
            <a:pPr marL="474663" indent="-474663" defTabSz="407988" eaLnBrk="1" hangingPunct="1">
              <a:spcBef>
                <a:spcPts val="2100"/>
              </a:spcBef>
            </a:pPr>
            <a:r>
              <a:rPr lang="pt-BR" sz="2800" smtClean="0"/>
              <a:t>No entanto, pode estar associada a quadros clínicos de gravidade variável, como a síndrome sepsis-like, colestase, pneumonite, plaquetopenia, neutropenia, linfocitose, eosinofilia (geralmente quando acomete RN pré-termo com peso &lt;  1.500g e/ou idade gestacional &lt; 32 semanas)</a:t>
            </a:r>
          </a:p>
          <a:p>
            <a:pPr marL="474663" indent="-474663" defTabSz="407988" eaLnBrk="1" hangingPunct="1">
              <a:spcBef>
                <a:spcPts val="2100"/>
              </a:spcBef>
            </a:pPr>
            <a:r>
              <a:rPr lang="pt-BR" sz="2800" smtClean="0"/>
              <a:t> Não há indicação para que se evite o uso de leite materno cru para os RN pré-termo, devido a alta prevalência de soropositividade materna na população brasileira. </a:t>
            </a:r>
          </a:p>
        </p:txBody>
      </p:sp>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a:spLocks noGrp="1"/>
          </p:cNvSpPr>
          <p:nvPr>
            <p:ph type="title"/>
          </p:nvPr>
        </p:nvSpPr>
        <p:spPr>
          <a:xfrm>
            <a:off x="1270000" y="635000"/>
            <a:ext cx="10464800" cy="2108200"/>
          </a:xfrm>
        </p:spPr>
        <p:txBody>
          <a:bodyPr>
            <a:normAutofit/>
          </a:bodyPr>
          <a:lstStyle/>
          <a:p>
            <a:pPr defTabSz="277903" eaLnBrk="1" fontAlgn="auto" hangingPunct="1">
              <a:spcBef>
                <a:spcPts val="0"/>
              </a:spcBef>
              <a:spcAft>
                <a:spcPts val="0"/>
              </a:spcAft>
              <a:defRPr sz="1800">
                <a:solidFill>
                  <a:srgbClr val="000000"/>
                </a:solidFill>
              </a:defRPr>
            </a:pPr>
            <a:r>
              <a:rPr sz="5360"/>
              <a:t>Sinais Clínicos- </a:t>
            </a:r>
            <a:r>
              <a:rPr sz="5360">
                <a:solidFill>
                  <a:srgbClr val="000000"/>
                </a:solidFill>
              </a:rPr>
              <a:t/>
            </a:r>
            <a:br>
              <a:rPr sz="5360">
                <a:solidFill>
                  <a:srgbClr val="000000"/>
                </a:solidFill>
              </a:rPr>
            </a:br>
            <a:r>
              <a:rPr sz="5360"/>
              <a:t>Infecção perinatal</a:t>
            </a:r>
          </a:p>
        </p:txBody>
      </p:sp>
      <p:sp>
        <p:nvSpPr>
          <p:cNvPr id="34819" name="Shape 120"/>
          <p:cNvSpPr>
            <a:spLocks noGrp="1"/>
          </p:cNvSpPr>
          <p:nvPr>
            <p:ph type="body" idx="1"/>
          </p:nvPr>
        </p:nvSpPr>
        <p:spPr>
          <a:xfrm>
            <a:off x="1270000" y="2819400"/>
            <a:ext cx="10464800" cy="5842000"/>
          </a:xfrm>
        </p:spPr>
        <p:txBody>
          <a:bodyPr anchor="t"/>
          <a:lstStyle/>
          <a:p>
            <a:pPr algn="just" eaLnBrk="1" hangingPunct="1"/>
            <a:endParaRPr lang="pt-BR" sz="3200" smtClean="0">
              <a:solidFill>
                <a:srgbClr val="000000"/>
              </a:solidFill>
            </a:endParaRPr>
          </a:p>
          <a:p>
            <a:pPr algn="just" eaLnBrk="1" hangingPunct="1"/>
            <a:r>
              <a:rPr lang="pt-BR" sz="3200" smtClean="0"/>
              <a:t>Nenhuma evidência conclusiva de consequências tardias foi encontrada até a data atual em relação à infecção perinatal, tanto em RN termo como nos RN prematuros.</a:t>
            </a: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hape 122"/>
          <p:cNvSpPr>
            <a:spLocks noGrp="1"/>
          </p:cNvSpPr>
          <p:nvPr>
            <p:ph type="title"/>
          </p:nvPr>
        </p:nvSpPr>
        <p:spPr>
          <a:xfrm>
            <a:off x="1270000" y="635000"/>
            <a:ext cx="10464800" cy="2108200"/>
          </a:xfrm>
        </p:spPr>
        <p:txBody>
          <a:bodyPr anchor="t"/>
          <a:lstStyle/>
          <a:p>
            <a:pPr indent="319088" defTabSz="323850" eaLnBrk="1" hangingPunct="1">
              <a:tabLst>
                <a:tab pos="241300" algn="l"/>
                <a:tab pos="495300" algn="l"/>
                <a:tab pos="749300" algn="l"/>
                <a:tab pos="1003300" algn="l"/>
                <a:tab pos="1257300" algn="l"/>
                <a:tab pos="1511300" algn="l"/>
                <a:tab pos="1765300" algn="l"/>
                <a:tab pos="2019300" algn="l"/>
                <a:tab pos="2260600" algn="l"/>
                <a:tab pos="2514600" algn="l"/>
                <a:tab pos="2768600" algn="l"/>
                <a:tab pos="3022600" algn="l"/>
              </a:tabLst>
            </a:pPr>
            <a:r>
              <a:rPr lang="pt-BR" sz="5100" smtClean="0">
                <a:solidFill>
                  <a:srgbClr val="000000"/>
                </a:solidFill>
              </a:rPr>
              <a:t>Infecção adquirida por </a:t>
            </a:r>
            <a:br>
              <a:rPr lang="pt-BR" sz="5100" smtClean="0">
                <a:solidFill>
                  <a:srgbClr val="000000"/>
                </a:solidFill>
              </a:rPr>
            </a:br>
            <a:r>
              <a:rPr lang="pt-BR" sz="5100" smtClean="0">
                <a:solidFill>
                  <a:srgbClr val="000000"/>
                </a:solidFill>
              </a:rPr>
              <a:t>Transfusão Sanguínea</a:t>
            </a:r>
          </a:p>
        </p:txBody>
      </p:sp>
      <p:sp>
        <p:nvSpPr>
          <p:cNvPr id="35843" name="Shape 123"/>
          <p:cNvSpPr>
            <a:spLocks noGrp="1"/>
          </p:cNvSpPr>
          <p:nvPr>
            <p:ph type="body" idx="1"/>
          </p:nvPr>
        </p:nvSpPr>
        <p:spPr>
          <a:xfrm>
            <a:off x="1270000" y="2819400"/>
            <a:ext cx="10464800" cy="5842000"/>
          </a:xfrm>
        </p:spPr>
        <p:txBody>
          <a:bodyPr anchor="t"/>
          <a:lstStyle/>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Tem morbimortalidade significativa, especialmente em prematuros com peso de nascimento menor que 1500g nascidos de mães soronegativas</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síndrome pós-transfusão consiste em deterioração da função respiratória, heparoesplenomegalia, cor acinzentada (aparência séptica), linfocitose, trombocitopenia e anemia hemolítica e ocorre entre 4 a 12 semanas após a transfusão quando os RN estavam evoluindo bem.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O óbito ocorre em 20% dos casos.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prevenção consiste em transfundir RN soronegativos com sangue de doadores também soronegativos</a:t>
            </a:r>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125"/>
          <p:cNvSpPr>
            <a:spLocks noGrp="1"/>
          </p:cNvSpPr>
          <p:nvPr>
            <p:ph type="title"/>
          </p:nvPr>
        </p:nvSpPr>
        <p:spPr>
          <a:xfrm>
            <a:off x="1270000" y="635000"/>
            <a:ext cx="10464800" cy="2108200"/>
          </a:xfrm>
        </p:spPr>
        <p:txBody>
          <a:bodyPr/>
          <a:lstStyle/>
          <a:p>
            <a:pPr eaLnBrk="1" hangingPunct="1"/>
            <a:r>
              <a:rPr lang="pt-BR" smtClean="0"/>
              <a:t>Diagnóstico laboratorial</a:t>
            </a:r>
          </a:p>
        </p:txBody>
      </p:sp>
      <p:sp>
        <p:nvSpPr>
          <p:cNvPr id="36867" name="Shape 126"/>
          <p:cNvSpPr>
            <a:spLocks noGrp="1"/>
          </p:cNvSpPr>
          <p:nvPr>
            <p:ph type="body" idx="1"/>
          </p:nvPr>
        </p:nvSpPr>
        <p:spPr>
          <a:xfrm>
            <a:off x="1270000" y="2819400"/>
            <a:ext cx="10464800" cy="5842000"/>
          </a:xfrm>
        </p:spPr>
        <p:txBody>
          <a:bodyPr/>
          <a:lstStyle/>
          <a:p>
            <a:pPr marL="430213" indent="-430213" defTabSz="384175" eaLnBrk="1" hangingPunct="1">
              <a:spcBef>
                <a:spcPts val="1900"/>
              </a:spcBef>
            </a:pPr>
            <a:r>
              <a:rPr lang="pt-BR" sz="2500" smtClean="0"/>
              <a:t>Isolamento viral em cultura de fibroblastos humanos</a:t>
            </a:r>
          </a:p>
          <a:p>
            <a:pPr marL="0" lvl="1" indent="309563" defTabSz="384175" eaLnBrk="1" hangingPunct="1">
              <a:spcBef>
                <a:spcPts val="1900"/>
              </a:spcBef>
              <a:buSzTx/>
              <a:buFontTx/>
              <a:buNone/>
            </a:pPr>
            <a:r>
              <a:rPr lang="pt-BR" sz="2500" smtClean="0"/>
              <a:t>-padrão ouro </a:t>
            </a:r>
          </a:p>
          <a:p>
            <a:pPr marL="0" lvl="1" indent="309563" defTabSz="384175" eaLnBrk="1" hangingPunct="1">
              <a:spcBef>
                <a:spcPts val="1900"/>
              </a:spcBef>
              <a:buSzTx/>
              <a:buFontTx/>
              <a:buNone/>
            </a:pPr>
            <a:r>
              <a:rPr lang="pt-BR" sz="2500" smtClean="0"/>
              <a:t>-Positivo em 5-7dias</a:t>
            </a:r>
          </a:p>
          <a:p>
            <a:pPr marL="0" lvl="1" indent="309563" defTabSz="384175" eaLnBrk="1" hangingPunct="1">
              <a:spcBef>
                <a:spcPts val="1900"/>
              </a:spcBef>
              <a:buSzTx/>
              <a:buFontTx/>
              <a:buNone/>
            </a:pPr>
            <a:r>
              <a:rPr lang="pt-BR" sz="2500" smtClean="0"/>
              <a:t>-Resultado negativo só pode se confirmado após 1mês</a:t>
            </a:r>
          </a:p>
          <a:p>
            <a:pPr marL="430213" indent="-430213" defTabSz="384175" eaLnBrk="1" hangingPunct="1">
              <a:spcBef>
                <a:spcPts val="1900"/>
              </a:spcBef>
            </a:pPr>
            <a:r>
              <a:rPr lang="pt-BR" sz="2500" smtClean="0"/>
              <a:t>Detecção do DNA viral pela reação em cadeia da polimerase (PCR)</a:t>
            </a:r>
          </a:p>
          <a:p>
            <a:pPr marL="0" lvl="1" indent="309563" defTabSz="384175" eaLnBrk="1" hangingPunct="1">
              <a:spcBef>
                <a:spcPts val="1900"/>
              </a:spcBef>
              <a:buSzTx/>
              <a:buFontTx/>
              <a:buNone/>
            </a:pPr>
            <a:r>
              <a:rPr lang="pt-BR" sz="2500" smtClean="0"/>
              <a:t>-Detecção na urina ou saliva- (resultado &lt;24h)</a:t>
            </a:r>
          </a:p>
          <a:p>
            <a:pPr marL="430213" indent="-430213" defTabSz="384175" eaLnBrk="1" hangingPunct="1">
              <a:spcBef>
                <a:spcPts val="1900"/>
              </a:spcBef>
            </a:pPr>
            <a:r>
              <a:rPr lang="pt-BR" sz="2500" smtClean="0"/>
              <a:t>Testes sorológicos (IgM e IgG anti-CMV</a:t>
            </a:r>
          </a:p>
          <a:p>
            <a:pPr marL="0" lvl="1" indent="309563" defTabSz="384175" eaLnBrk="1" hangingPunct="1">
              <a:spcBef>
                <a:spcPts val="1900"/>
              </a:spcBef>
              <a:buSzTx/>
              <a:buFontTx/>
              <a:buNone/>
            </a:pPr>
            <a:r>
              <a:rPr lang="pt-BR" sz="2500" smtClean="0"/>
              <a:t>-baixa sensibilidade e especificidade</a:t>
            </a:r>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128"/>
          <p:cNvSpPr>
            <a:spLocks noGrp="1"/>
          </p:cNvSpPr>
          <p:nvPr>
            <p:ph type="title"/>
          </p:nvPr>
        </p:nvSpPr>
        <p:spPr>
          <a:xfrm>
            <a:off x="1270000" y="635000"/>
            <a:ext cx="10464800" cy="2108200"/>
          </a:xfrm>
        </p:spPr>
        <p:txBody>
          <a:bodyPr/>
          <a:lstStyle/>
          <a:p>
            <a:pPr defTabSz="414338" eaLnBrk="1" hangingPunct="1"/>
            <a:r>
              <a:rPr lang="pt-BR" sz="5100" smtClean="0"/>
              <a:t>Diagnóstico de Infecção Congênita e perinatal</a:t>
            </a:r>
          </a:p>
        </p:txBody>
      </p:sp>
      <p:sp>
        <p:nvSpPr>
          <p:cNvPr id="37891" name="Shape 129"/>
          <p:cNvSpPr>
            <a:spLocks noGrp="1"/>
          </p:cNvSpPr>
          <p:nvPr>
            <p:ph type="body" idx="1"/>
          </p:nvPr>
        </p:nvSpPr>
        <p:spPr>
          <a:xfrm>
            <a:off x="1270000" y="2819400"/>
            <a:ext cx="10464800" cy="5842000"/>
          </a:xfrm>
        </p:spPr>
        <p:txBody>
          <a:bodyPr/>
          <a:lstStyle/>
          <a:p>
            <a:pPr marL="355600" indent="-355600" algn="just" defTabSz="442913" eaLnBrk="1" hangingPunct="1">
              <a:spcBef>
                <a:spcPts val="1000"/>
              </a:spcBef>
            </a:pPr>
            <a:r>
              <a:rPr lang="pt-BR" sz="2600" smtClean="0"/>
              <a:t>A presença do CMV na urina e/ou na saliva do RN nas primeiras 3 semanas de vida, detectada por isolamento viral ou PCR, é considerada marcador definitivo de infecção congênita pelo CMV.</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ausência do vírus exclui o diagnóstico de infecção congênita. </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detecção do vírus a partir da </a:t>
            </a:r>
            <a:r>
              <a:rPr lang="pt-BR" sz="2600" b="1" smtClean="0">
                <a:solidFill>
                  <a:srgbClr val="FF3300"/>
                </a:solidFill>
              </a:rPr>
              <a:t>quarta até 12 a semana de vida</a:t>
            </a:r>
            <a:r>
              <a:rPr lang="pt-BR" sz="2600" smtClean="0"/>
              <a:t> </a:t>
            </a:r>
            <a:r>
              <a:rPr lang="pt-BR" sz="2600" smtClean="0">
                <a:solidFill>
                  <a:srgbClr val="FF3300"/>
                </a:solidFill>
              </a:rPr>
              <a:t>indica infecção adquirida no período perinatal ou pós-natal precoce.</a:t>
            </a: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131"/>
          <p:cNvSpPr>
            <a:spLocks noGrp="1"/>
          </p:cNvSpPr>
          <p:nvPr>
            <p:ph type="title"/>
          </p:nvPr>
        </p:nvSpPr>
        <p:spPr>
          <a:xfrm>
            <a:off x="1270000" y="635000"/>
            <a:ext cx="10464800" cy="2108200"/>
          </a:xfrm>
        </p:spPr>
        <p:txBody>
          <a:bodyPr/>
          <a:lstStyle/>
          <a:p>
            <a:pPr defTabSz="349250" eaLnBrk="1" hangingPunct="1"/>
            <a:r>
              <a:rPr lang="pt-BR" sz="4300" smtClean="0"/>
              <a:t>Avaliação clínica e exames complementares para crianças com infecção congênita</a:t>
            </a:r>
          </a:p>
        </p:txBody>
      </p:sp>
      <p:sp>
        <p:nvSpPr>
          <p:cNvPr id="38915" name="Shape 132"/>
          <p:cNvSpPr>
            <a:spLocks noGrp="1"/>
          </p:cNvSpPr>
          <p:nvPr>
            <p:ph type="body" idx="1"/>
          </p:nvPr>
        </p:nvSpPr>
        <p:spPr>
          <a:xfrm>
            <a:off x="1270000" y="2819400"/>
            <a:ext cx="10464800" cy="5842000"/>
          </a:xfrm>
        </p:spPr>
        <p:txBody>
          <a:bodyPr/>
          <a:lstStyle/>
          <a:p>
            <a:pPr eaLnBrk="1" hangingPunct="1"/>
            <a:endParaRPr lang="pt-BR" smtClean="0"/>
          </a:p>
        </p:txBody>
      </p:sp>
      <p:pic>
        <p:nvPicPr>
          <p:cNvPr id="133" name="image4.png"/>
          <p:cNvPicPr/>
          <p:nvPr/>
        </p:nvPicPr>
        <p:blipFill>
          <a:blip r:embed="rId2"/>
          <a:stretch>
            <a:fillRect/>
          </a:stretch>
        </p:blipFill>
        <p:spPr>
          <a:xfrm>
            <a:off x="652463" y="2471738"/>
            <a:ext cx="11699875" cy="7051675"/>
          </a:xfrm>
          <a:prstGeom prst="rect">
            <a:avLst/>
          </a:prstGeom>
          <a:ln w="12700">
            <a:miter lim="400000"/>
          </a:ln>
          <a:effectLst>
            <a:outerShdw blurRad="355600" rotWithShape="0">
              <a:srgbClr val="000000">
                <a:alpha val="75000"/>
              </a:srgbClr>
            </a:outerShdw>
          </a:effectLst>
        </p:spPr>
      </p:pic>
      <p:sp>
        <p:nvSpPr>
          <p:cNvPr id="38918" name="Oval 6"/>
          <p:cNvSpPr>
            <a:spLocks noChangeArrowheads="1"/>
          </p:cNvSpPr>
          <p:nvPr/>
        </p:nvSpPr>
        <p:spPr bwMode="auto">
          <a:xfrm>
            <a:off x="3670300" y="6804025"/>
            <a:ext cx="4267200" cy="41592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2000"/>
              <a:t>Antes, ecografia transfontanelar</a:t>
            </a:r>
          </a:p>
        </p:txBody>
      </p:sp>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135"/>
          <p:cNvSpPr>
            <a:spLocks noGrp="1"/>
          </p:cNvSpPr>
          <p:nvPr>
            <p:ph type="title"/>
          </p:nvPr>
        </p:nvSpPr>
        <p:spPr>
          <a:xfrm>
            <a:off x="1270000" y="635000"/>
            <a:ext cx="10464800" cy="2108200"/>
          </a:xfrm>
        </p:spPr>
        <p:txBody>
          <a:bodyPr/>
          <a:lstStyle/>
          <a:p>
            <a:pPr eaLnBrk="1" hangingPunct="1"/>
            <a:r>
              <a:rPr lang="pt-BR" smtClean="0"/>
              <a:t>Diagnóstico Diferencial</a:t>
            </a:r>
          </a:p>
        </p:txBody>
      </p:sp>
      <p:sp>
        <p:nvSpPr>
          <p:cNvPr id="136" name="Shape 136"/>
          <p:cNvSpPr>
            <a:spLocks noGrp="1"/>
          </p:cNvSpPr>
          <p:nvPr>
            <p:ph type="body" idx="1"/>
          </p:nvPr>
        </p:nvSpPr>
        <p:spPr>
          <a:xfrm>
            <a:off x="1270000" y="2819400"/>
            <a:ext cx="10464800" cy="5842000"/>
          </a:xfrm>
        </p:spPr>
        <p:txBody>
          <a:bodyPr anchor="t">
            <a:normAutofit/>
          </a:bodyPr>
          <a:lstStyle/>
          <a:p>
            <a:pPr marL="0" indent="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b="1">
              <a:solidFill>
                <a:srgbClr val="000000"/>
              </a:solidFill>
              <a:latin typeface="Times New Roman"/>
              <a:ea typeface="Times New Roman"/>
              <a:cs typeface="Times New Roman"/>
              <a:sym typeface="Times New Roman"/>
            </a:endParaRPr>
          </a:p>
          <a:p>
            <a:pPr marL="0" indent="44958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latin typeface="Times New Roman"/>
              <a:ea typeface="Times New Roman"/>
              <a:cs typeface="Times New Roman"/>
              <a:sym typeface="Times New Roman"/>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Infecções congênitas ( rubéola, toxoplasmose, sífilis, herpes simples, hepatite e varicela)</a:t>
            </a:r>
          </a:p>
          <a:p>
            <a:pPr marL="1444858" lvl="1" indent="-296778" defTabSz="457200" eaLnBrk="1" fontAlgn="auto" hangingPunct="1">
              <a:spcBef>
                <a:spcPts val="0"/>
              </a:spcBef>
              <a:spcAft>
                <a:spcPts val="0"/>
              </a:spcAft>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–&gt; hepatoesplenomegalia, petéquias e hiperbilirrubinemia direta</a:t>
            </a:r>
          </a:p>
          <a:p>
            <a:pPr marL="112776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Citomegalia congênita (pneumonite, microcefalia e anormalidades oculares e neurológicas)</a:t>
            </a:r>
          </a:p>
          <a:p>
            <a:pPr marL="67818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Outras doenças: sepse bacteriana, doença hemolítica, desordens metabólicas (galactosemia e tirosinemia) e leucemia congênita. </a:t>
            </a:r>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138"/>
          <p:cNvSpPr>
            <a:spLocks noGrp="1"/>
          </p:cNvSpPr>
          <p:nvPr>
            <p:ph type="title"/>
          </p:nvPr>
        </p:nvSpPr>
        <p:spPr>
          <a:xfrm>
            <a:off x="1270000" y="635000"/>
            <a:ext cx="10464800" cy="2108200"/>
          </a:xfrm>
        </p:spPr>
        <p:txBody>
          <a:bodyPr/>
          <a:lstStyle/>
          <a:p>
            <a:pPr defTabSz="401638" eaLnBrk="1" hangingPunct="1"/>
            <a:r>
              <a:rPr lang="pt-BR" sz="4900" smtClean="0"/>
              <a:t>Indicações do uso dos antivirais para tratamento da infecção congênita </a:t>
            </a:r>
          </a:p>
        </p:txBody>
      </p:sp>
      <p:sp>
        <p:nvSpPr>
          <p:cNvPr id="40963" name="Shape 139"/>
          <p:cNvSpPr>
            <a:spLocks noGrp="1"/>
          </p:cNvSpPr>
          <p:nvPr>
            <p:ph type="body" idx="1"/>
          </p:nvPr>
        </p:nvSpPr>
        <p:spPr>
          <a:xfrm>
            <a:off x="1270000" y="2819400"/>
            <a:ext cx="10464800" cy="5842000"/>
          </a:xfrm>
        </p:spPr>
        <p:txBody>
          <a:bodyPr/>
          <a:lstStyle/>
          <a:p>
            <a:pPr marL="822325" lvl="1" indent="-352425" defTabSz="438150" eaLnBrk="1" hangingPunct="1">
              <a:spcBef>
                <a:spcPct val="0"/>
              </a:spcBef>
            </a:pPr>
            <a:r>
              <a:rPr lang="pt-BR" sz="2400" smtClean="0"/>
              <a:t>RN com infecção confirmada, sintomáticos e com evidências de envolvimento do SNC, alteração auditiva e/ou coriorretinite. </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Especialmente naqueles com pneumonite, hepatite, </a:t>
            </a:r>
            <a:r>
              <a:rPr lang="pt-BR" sz="2400" smtClean="0">
                <a:solidFill>
                  <a:srgbClr val="FF3300"/>
                </a:solidFill>
              </a:rPr>
              <a:t>alterações de trato gastrintestinal</a:t>
            </a:r>
            <a:r>
              <a:rPr lang="pt-BR" sz="2400" smtClean="0"/>
              <a:t> e renal e imunodeprimidos</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Devem-se excluir outras etiologias de infecção congênita (sífilis e toxoplasmose)</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O tratamento deve ser iniciado no período neonatal.</a:t>
            </a:r>
          </a:p>
        </p:txBody>
      </p:sp>
    </p:spTree>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141"/>
          <p:cNvSpPr>
            <a:spLocks noGrp="1"/>
          </p:cNvSpPr>
          <p:nvPr>
            <p:ph type="body" idx="1"/>
          </p:nvPr>
        </p:nvSpPr>
        <p:spPr/>
        <p:txBody>
          <a:bodyPr/>
          <a:lstStyle/>
          <a:p>
            <a:pPr algn="just" eaLnBrk="1" hangingPunct="1">
              <a:spcBef>
                <a:spcPts val="1500"/>
              </a:spcBef>
            </a:pPr>
            <a:r>
              <a:rPr lang="pt-BR" sz="3000" smtClean="0"/>
              <a:t>Ganciclovir e Valganciclovir são os dois antivirais licenciados para o tratamento.</a:t>
            </a:r>
          </a:p>
          <a:p>
            <a:pPr algn="just" eaLnBrk="1" hangingPunct="1">
              <a:spcBef>
                <a:spcPts val="1500"/>
              </a:spcBef>
            </a:pPr>
            <a:endParaRPr lang="pt-BR" sz="3000" smtClean="0"/>
          </a:p>
          <a:p>
            <a:pPr algn="just" eaLnBrk="1" hangingPunct="1">
              <a:spcBef>
                <a:spcPts val="1500"/>
              </a:spcBef>
            </a:pPr>
            <a:r>
              <a:rPr lang="pt-BR" sz="3000" smtClean="0"/>
              <a:t>RN assintomáticos ou oligossintomáticos sem envolvimento do SNC, o tratamento não é indicado até o momento, considerando seu efeito potencial de toxicidade (neutropenia) e a ausência de comprovação de benefícios</a:t>
            </a:r>
            <a:r>
              <a:rPr lang="pt-BR" smtClean="0"/>
              <a:t>.</a:t>
            </a: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143"/>
          <p:cNvSpPr>
            <a:spLocks noGrp="1"/>
          </p:cNvSpPr>
          <p:nvPr>
            <p:ph type="title"/>
          </p:nvPr>
        </p:nvSpPr>
        <p:spPr>
          <a:xfrm>
            <a:off x="1270000" y="635000"/>
            <a:ext cx="10464800" cy="2108200"/>
          </a:xfrm>
        </p:spPr>
        <p:txBody>
          <a:bodyPr anchor="b"/>
          <a:lstStyle/>
          <a:p>
            <a:pPr defTabSz="401638" eaLnBrk="1" hangingPunct="1"/>
            <a:r>
              <a:rPr lang="pt-BR" sz="4900" smtClean="0"/>
              <a:t>Indicações do uso dos antivirais para tratamento da infecção perinatal</a:t>
            </a:r>
          </a:p>
        </p:txBody>
      </p:sp>
      <p:sp>
        <p:nvSpPr>
          <p:cNvPr id="43011" name="Shape 144"/>
          <p:cNvSpPr>
            <a:spLocks noGrp="1"/>
          </p:cNvSpPr>
          <p:nvPr>
            <p:ph type="body" idx="1"/>
          </p:nvPr>
        </p:nvSpPr>
        <p:spPr>
          <a:xfrm>
            <a:off x="1270000" y="2819400"/>
            <a:ext cx="10464800" cy="5842000"/>
          </a:xfrm>
        </p:spPr>
        <p:txBody>
          <a:bodyPr/>
          <a:lstStyle/>
          <a:p>
            <a:pPr algn="just" eaLnBrk="1" hangingPunct="1">
              <a:spcBef>
                <a:spcPts val="2000"/>
              </a:spcBef>
            </a:pPr>
            <a:r>
              <a:rPr lang="pt-BR" sz="3000" smtClean="0"/>
              <a:t>Infecção sintomática grave</a:t>
            </a:r>
          </a:p>
          <a:p>
            <a:pPr algn="just" eaLnBrk="1" hangingPunct="1">
              <a:spcBef>
                <a:spcPts val="2000"/>
              </a:spcBef>
            </a:pPr>
            <a:endParaRPr lang="pt-BR" sz="3000" smtClean="0">
              <a:solidFill>
                <a:srgbClr val="000000"/>
              </a:solidFill>
            </a:endParaRPr>
          </a:p>
          <a:p>
            <a:pPr algn="just" eaLnBrk="1" hangingPunct="1">
              <a:spcBef>
                <a:spcPts val="2000"/>
              </a:spcBef>
            </a:pPr>
            <a:r>
              <a:rPr lang="pt-BR" sz="3000" smtClean="0"/>
              <a:t>São sinais característicos síndrome séptica viral, pneumonite e exacerbação de quadros pulmonares em RN pré-termo doentes. </a:t>
            </a: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146"/>
          <p:cNvSpPr>
            <a:spLocks noGrp="1"/>
          </p:cNvSpPr>
          <p:nvPr>
            <p:ph type="body" idx="1"/>
          </p:nvPr>
        </p:nvSpPr>
        <p:spPr/>
        <p:txBody>
          <a:bodyPr/>
          <a:lstStyle/>
          <a:p>
            <a:pPr marL="365125" indent="-365125" algn="just" defTabSz="455613" eaLnBrk="1" hangingPunct="1">
              <a:spcBef>
                <a:spcPct val="0"/>
              </a:spcBef>
              <a:buFontTx/>
              <a:buNone/>
            </a:pPr>
            <a:r>
              <a:rPr lang="pt-BR" sz="2600" smtClean="0"/>
              <a:t>ênita sintomática ainda seja motivo de debates</a:t>
            </a:r>
          </a:p>
          <a:p>
            <a:pPr marL="0" lvl="1" indent="469900" algn="just" defTabSz="455613" eaLnBrk="1" hangingPunct="1">
              <a:spcBef>
                <a:spcPct val="0"/>
              </a:spcBef>
              <a:buSzTx/>
              <a:buFontTx/>
              <a:buNone/>
            </a:pPr>
            <a:r>
              <a:rPr lang="pt-BR" sz="2400" smtClean="0"/>
              <a:t>- existem evidências de que o tratamento antiviral possa trazer benefícios em curto prazo nos quadros de síndrome sepse-like viral, pneumonite e trombocitopenia grave refratária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ts val="1000"/>
              </a:spcBef>
            </a:pPr>
            <a:r>
              <a:rPr lang="pt-BR" sz="2600" smtClean="0"/>
              <a:t>Essas manifestações geralmente são encontrados nos RN gravemente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ct val="0"/>
              </a:spcBef>
            </a:pPr>
            <a:r>
              <a:rPr lang="pt-BR" sz="2600" smtClean="0"/>
              <a:t>Objetivo principal do uso do antiviral: </a:t>
            </a:r>
          </a:p>
          <a:p>
            <a:pPr marL="0" lvl="1" indent="469900" algn="just" defTabSz="455613" eaLnBrk="1" hangingPunct="1">
              <a:spcBef>
                <a:spcPct val="0"/>
              </a:spcBef>
              <a:buSzTx/>
              <a:buFontTx/>
              <a:buNone/>
            </a:pPr>
            <a:r>
              <a:rPr lang="pt-BR" sz="2400" smtClean="0"/>
              <a:t>- estabilização ou melhora do prognóstico auditivo ao longo dos anos (a perda auditiva pode aparecer após o período neonatal ou se tornar progressivamente mais grave).</a:t>
            </a:r>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148"/>
          <p:cNvSpPr>
            <a:spLocks noGrp="1"/>
          </p:cNvSpPr>
          <p:nvPr>
            <p:ph type="title"/>
          </p:nvPr>
        </p:nvSpPr>
        <p:spPr>
          <a:xfrm>
            <a:off x="1270000" y="635000"/>
            <a:ext cx="10464800" cy="2108200"/>
          </a:xfrm>
        </p:spPr>
        <p:txBody>
          <a:bodyPr/>
          <a:lstStyle/>
          <a:p>
            <a:pPr eaLnBrk="1" hangingPunct="1"/>
            <a:r>
              <a:rPr lang="pt-BR" smtClean="0"/>
              <a:t>Conclusão </a:t>
            </a:r>
          </a:p>
        </p:txBody>
      </p:sp>
      <p:sp>
        <p:nvSpPr>
          <p:cNvPr id="45059" name="Shape 149"/>
          <p:cNvSpPr>
            <a:spLocks noGrp="1"/>
          </p:cNvSpPr>
          <p:nvPr>
            <p:ph type="body" idx="1"/>
          </p:nvPr>
        </p:nvSpPr>
        <p:spPr>
          <a:xfrm>
            <a:off x="1270000" y="2819400"/>
            <a:ext cx="10464800" cy="5842000"/>
          </a:xfrm>
        </p:spPr>
        <p:txBody>
          <a:bodyPr anchor="t"/>
          <a:lstStyle/>
          <a:p>
            <a:pPr marL="539750" indent="-539750" algn="just" defTabSz="431800" eaLnBrk="1" hangingPunct="1">
              <a:spcBef>
                <a:spcPts val="2200"/>
              </a:spcBef>
            </a:pPr>
            <a:r>
              <a:rPr lang="pt-BR" sz="2800" smtClean="0"/>
              <a:t>Não há como distinguir entre Infecção congênita ou perinatal no caso.</a:t>
            </a:r>
          </a:p>
          <a:p>
            <a:pPr marL="539750" indent="-539750" algn="just" defTabSz="431800" eaLnBrk="1" hangingPunct="1">
              <a:spcBef>
                <a:spcPts val="2200"/>
              </a:spcBef>
            </a:pPr>
            <a:r>
              <a:rPr lang="pt-BR" sz="2800" smtClean="0"/>
              <a:t>Se infecção congênita -&gt; TTO -&gt; infecção confirmada (não há exames laboratorias), sintomático (Hepatomegalia, icterícia associada à colestase, hiperbilirrubinemia direta, microcefalia).</a:t>
            </a:r>
          </a:p>
          <a:p>
            <a:pPr marL="539750" indent="-539750" defTabSz="431800" eaLnBrk="1" hangingPunct="1">
              <a:spcBef>
                <a:spcPts val="2200"/>
              </a:spcBef>
            </a:pPr>
            <a:r>
              <a:rPr lang="pt-BR" sz="2800" smtClean="0"/>
              <a:t>Se infecção perinatal -&gt;  TTO se sintomas graves sepse-like, pneumonite, colestase, neutropenia.</a:t>
            </a:r>
          </a:p>
          <a:p>
            <a:pPr marL="539750" indent="-539750" defTabSz="431800" eaLnBrk="1" hangingPunct="1">
              <a:spcBef>
                <a:spcPts val="2200"/>
              </a:spcBef>
            </a:pPr>
            <a:r>
              <a:rPr lang="pt-BR" sz="2800" smtClean="0"/>
              <a:t>Deve-se lembrar das infecções congênitas e solicitar exames.</a:t>
            </a: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151"/>
          <p:cNvSpPr>
            <a:spLocks noGrp="1"/>
          </p:cNvSpPr>
          <p:nvPr>
            <p:ph type="title"/>
          </p:nvPr>
        </p:nvSpPr>
        <p:spPr>
          <a:xfrm>
            <a:off x="1270000" y="635000"/>
            <a:ext cx="10464800" cy="2108200"/>
          </a:xfrm>
        </p:spPr>
        <p:txBody>
          <a:bodyPr/>
          <a:lstStyle/>
          <a:p>
            <a:pPr eaLnBrk="1" hangingPunct="1"/>
            <a:r>
              <a:rPr lang="pt-BR" smtClean="0"/>
              <a:t>Referências</a:t>
            </a:r>
          </a:p>
        </p:txBody>
      </p:sp>
      <p:sp>
        <p:nvSpPr>
          <p:cNvPr id="46083" name="Shape 152"/>
          <p:cNvSpPr>
            <a:spLocks noGrp="1"/>
          </p:cNvSpPr>
          <p:nvPr>
            <p:ph type="body" idx="1"/>
          </p:nvPr>
        </p:nvSpPr>
        <p:spPr>
          <a:xfrm>
            <a:off x="1270000" y="2819400"/>
            <a:ext cx="10464800" cy="5842000"/>
          </a:xfrm>
        </p:spPr>
        <p:txBody>
          <a:bodyPr anchor="t"/>
          <a:lstStyle/>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1. Porto CL: Citomegalovirose In. Margoto PR. Assistência ao Recém-Nascido de Risco, ESCS, Brasília, 2013, pg. 482-487</a:t>
            </a: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600" smtClean="0">
              <a:solidFill>
                <a:srgbClr val="000000"/>
              </a:solidFill>
              <a:latin typeface="Times New Roman" pitchFamily="18" charset="0"/>
              <a:cs typeface="Times New Roman" pitchFamily="18" charset="0"/>
              <a:sym typeface="Times New Roman" pitchFamily="18" charset="0"/>
            </a:endParaRP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2. Atenção à Saúde do Recém-Nascido: Guia para os Profissionais de Saúde. Conteúdo: v. 2. Intervenções comuns, icterícia e infecções. Infecção pelo Citomegalovírus – Brasília : Ministério da Saúde, 2011.</a:t>
            </a:r>
          </a:p>
        </p:txBody>
      </p:sp>
      <p:pic>
        <p:nvPicPr>
          <p:cNvPr id="46088" name="Picture 6" descr="link2">
            <a:hlinkClick r:id="rId2"/>
          </p:cNvPr>
          <p:cNvPicPr>
            <a:picLocks noChangeAspect="1" noChangeArrowheads="1"/>
          </p:cNvPicPr>
          <p:nvPr/>
        </p:nvPicPr>
        <p:blipFill>
          <a:blip r:embed="rId3"/>
          <a:srcRect/>
          <a:stretch>
            <a:fillRect/>
          </a:stretch>
        </p:blipFill>
        <p:spPr bwMode="auto">
          <a:xfrm>
            <a:off x="8499475" y="3222625"/>
            <a:ext cx="500063" cy="4064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p:cNvSpPr>
          <p:nvPr>
            <p:ph type="title"/>
          </p:nvPr>
        </p:nvSpPr>
        <p:spPr>
          <a:xfrm>
            <a:off x="1531938" y="3927475"/>
            <a:ext cx="10464800" cy="2165350"/>
          </a:xfrm>
        </p:spPr>
        <p:txBody>
          <a:bodyPr/>
          <a:lstStyle/>
          <a:p>
            <a:r>
              <a:rPr lang="pt-BR" sz="5400" smtClean="0">
                <a:solidFill>
                  <a:schemeClr val="hlink"/>
                </a:solidFill>
              </a:rPr>
              <a:t>Nota do Editor do site, Dr. Paulo R. Margotto</a:t>
            </a:r>
            <a:br>
              <a:rPr lang="pt-BR" sz="5400" smtClean="0">
                <a:solidFill>
                  <a:schemeClr val="hlink"/>
                </a:solidFill>
              </a:rPr>
            </a:br>
            <a:r>
              <a:rPr lang="pt-BR" sz="5400" smtClean="0">
                <a:solidFill>
                  <a:schemeClr val="hlink"/>
                </a:solidFill>
              </a:rPr>
              <a:t>O que sabemos sobre a COLITE PELO CITOMEGALOVIRUS</a:t>
            </a:r>
            <a:br>
              <a:rPr lang="pt-BR" sz="5400" smtClean="0">
                <a:solidFill>
                  <a:schemeClr val="hlink"/>
                </a:solidFill>
              </a:rPr>
            </a:br>
            <a:r>
              <a:rPr lang="pt-BR" sz="5400" smtClean="0">
                <a:solidFill>
                  <a:schemeClr val="hlink"/>
                </a:solidFill>
              </a:rPr>
              <a:t>Estudando Juntos! Aqui e Agora!</a:t>
            </a:r>
          </a:p>
        </p:txBody>
      </p:sp>
      <p:pic>
        <p:nvPicPr>
          <p:cNvPr id="121860" name="Picture 4" descr="pri-1110-3212"/>
          <p:cNvPicPr>
            <a:picLocks noChangeAspect="1" noChangeArrowheads="1"/>
          </p:cNvPicPr>
          <p:nvPr/>
        </p:nvPicPr>
        <p:blipFill>
          <a:blip r:embed="rId2"/>
          <a:srcRect/>
          <a:stretch>
            <a:fillRect/>
          </a:stretch>
        </p:blipFill>
        <p:spPr bwMode="auto">
          <a:xfrm>
            <a:off x="615950" y="333375"/>
            <a:ext cx="1830388" cy="2768600"/>
          </a:xfrm>
          <a:prstGeom prst="rect">
            <a:avLst/>
          </a:prstGeom>
          <a:noFill/>
          <a:ln w="9525">
            <a:noFill/>
            <a:miter lim="800000"/>
            <a:headEnd/>
            <a:tailEnd/>
          </a:ln>
        </p:spPr>
      </p:pic>
      <p:sp>
        <p:nvSpPr>
          <p:cNvPr id="121863" name="Rectangle 4"/>
          <p:cNvSpPr>
            <a:spLocks noChangeArrowheads="1"/>
          </p:cNvSpPr>
          <p:nvPr/>
        </p:nvSpPr>
        <p:spPr bwMode="auto">
          <a:xfrm>
            <a:off x="852488" y="7361238"/>
            <a:ext cx="11526837" cy="15049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Por quê não a 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p:nvPr>
        </p:nvSpPr>
        <p:spPr>
          <a:xfrm>
            <a:off x="1311275" y="1366838"/>
            <a:ext cx="10464800" cy="2165350"/>
          </a:xfrm>
        </p:spPr>
        <p:txBody>
          <a:bodyPr/>
          <a:lstStyle/>
          <a:p>
            <a:r>
              <a:rPr lang="pt-BR" sz="2400" smtClean="0">
                <a:hlinkClick r:id="rId2"/>
              </a:rPr>
              <a:t>Cytomegalovirus infection of the bowel in infancy: pathogenetic and diagnostic significance.</a:t>
            </a:r>
            <a:r>
              <a:rPr lang="pt-BR" sz="2400" smtClean="0"/>
              <a:t/>
            </a:r>
            <a:br>
              <a:rPr lang="pt-BR" sz="2400" smtClean="0"/>
            </a:br>
            <a:r>
              <a:rPr lang="pt-BR" sz="2400" smtClean="0"/>
              <a:t>Dimmick JE, Bove KE.</a:t>
            </a:r>
            <a:br>
              <a:rPr lang="pt-BR" sz="2400" smtClean="0"/>
            </a:br>
            <a:r>
              <a:rPr lang="pt-BR" sz="2400" smtClean="0"/>
              <a:t>Pediatr Pathol. 1984;2(1):95-102.</a:t>
            </a:r>
          </a:p>
        </p:txBody>
      </p:sp>
      <p:sp>
        <p:nvSpPr>
          <p:cNvPr id="122883" name="Rectangle 3"/>
          <p:cNvSpPr>
            <a:spLocks noGrp="1"/>
          </p:cNvSpPr>
          <p:nvPr>
            <p:ph type="body" idx="1"/>
          </p:nvPr>
        </p:nvSpPr>
        <p:spPr>
          <a:xfrm>
            <a:off x="1201738" y="3241675"/>
            <a:ext cx="10464800" cy="5937250"/>
          </a:xfrm>
        </p:spPr>
        <p:txBody>
          <a:bodyPr/>
          <a:lstStyle/>
          <a:p>
            <a:pPr>
              <a:lnSpc>
                <a:spcPct val="80000"/>
              </a:lnSpc>
            </a:pPr>
            <a:r>
              <a:rPr lang="pt-BR" sz="2500" smtClean="0">
                <a:solidFill>
                  <a:srgbClr val="003366"/>
                </a:solidFill>
              </a:rPr>
              <a:t>A doença de Hirschsprung é um distúrbio da motilidade colônica caracterizada pela aganglionose do plexo entérico na parte distal do intestino (considera-se que seja devido a interferência da migração causal normal de neuroblastos durante o desenvolvimento).</a:t>
            </a:r>
          </a:p>
          <a:p>
            <a:pPr>
              <a:lnSpc>
                <a:spcPct val="80000"/>
              </a:lnSpc>
            </a:pPr>
            <a:r>
              <a:rPr lang="pt-BR" sz="2500" smtClean="0">
                <a:solidFill>
                  <a:srgbClr val="003366"/>
                </a:solidFill>
              </a:rPr>
              <a:t>Os autores descreveram  3 casos de infecção pelo citomegalovírus (CMV)  no  intestino (39 semanas com peso de 1910 ao nascer, com perímetro cefálico e estatura abaixo do percentil 10 com distensão abdominal e hepatoesplenomegalia, falecendo com 18 dias; 38 semanas com distensão abdominal após a primeira dieta, seguido de vômito e radiografias com bário mostraram ser sugestivas de doença de Hirschsprung, além de eliminação explosiva de fezes após estimulação retal, vindo a falecer com 2 meses; 5 meses de vida, vindo bem até 3 meses com quaro de severa imunodeficiência combinada) .Células ganglionares infectadas foram encontradas em 2, um dos quais teve hipoganglionose  e dismotilidade colônica e o outro, com inclusões  CMV no endotélio vascular</a:t>
            </a:r>
          </a:p>
        </p:txBody>
      </p:sp>
      <p:sp>
        <p:nvSpPr>
          <p:cNvPr id="122884" name="Oval 4"/>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Infecção pelo citomegalovirus no intestino na infância:</a:t>
            </a:r>
          </a:p>
          <a:p>
            <a:pPr algn="ctr"/>
            <a:r>
              <a:rPr lang="pt-BR" sz="2400">
                <a:solidFill>
                  <a:srgbClr val="FFFF00"/>
                </a:solidFill>
              </a:rPr>
              <a:t>patogênese e significado diagnóstico</a:t>
            </a:r>
          </a:p>
        </p:txBody>
      </p:sp>
      <p:sp>
        <p:nvSpPr>
          <p:cNvPr id="122885" name="Oval 5"/>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1984</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2" name="Picture 4"/>
          <p:cNvPicPr>
            <a:picLocks noChangeAspect="1" noChangeArrowheads="1"/>
          </p:cNvPicPr>
          <p:nvPr/>
        </p:nvPicPr>
        <p:blipFill>
          <a:blip r:embed="rId2"/>
          <a:srcRect/>
          <a:stretch>
            <a:fillRect/>
          </a:stretch>
        </p:blipFill>
        <p:spPr bwMode="auto">
          <a:xfrm>
            <a:off x="0" y="0"/>
            <a:ext cx="5921375" cy="4000500"/>
          </a:xfrm>
          <a:prstGeom prst="rect">
            <a:avLst/>
          </a:prstGeom>
          <a:noFill/>
        </p:spPr>
      </p:pic>
      <p:sp>
        <p:nvSpPr>
          <p:cNvPr id="124933" name="Text Box 5"/>
          <p:cNvSpPr txBox="1">
            <a:spLocks noChangeArrowheads="1"/>
          </p:cNvSpPr>
          <p:nvPr/>
        </p:nvSpPr>
        <p:spPr bwMode="auto">
          <a:xfrm>
            <a:off x="0" y="4041775"/>
            <a:ext cx="5562600" cy="396875"/>
          </a:xfrm>
          <a:prstGeom prst="rect">
            <a:avLst/>
          </a:prstGeom>
          <a:noFill/>
          <a:ln w="9525">
            <a:noFill/>
            <a:miter lim="800000"/>
            <a:headEnd/>
            <a:tailEnd/>
          </a:ln>
          <a:effectLst/>
        </p:spPr>
        <p:txBody>
          <a:bodyPr>
            <a:spAutoFit/>
          </a:bodyPr>
          <a:lstStyle/>
          <a:p>
            <a:pPr defTabSz="914400"/>
            <a:r>
              <a:rPr lang="pt-BR" sz="2000">
                <a:solidFill>
                  <a:schemeClr val="hlink"/>
                </a:solidFill>
              </a:rPr>
              <a:t>Caso1:Gânglio mioentérico com inclusões CMV</a:t>
            </a:r>
          </a:p>
        </p:txBody>
      </p:sp>
      <p:pic>
        <p:nvPicPr>
          <p:cNvPr id="124934" name="Picture 6"/>
          <p:cNvPicPr>
            <a:picLocks noChangeAspect="1" noChangeArrowheads="1"/>
          </p:cNvPicPr>
          <p:nvPr/>
        </p:nvPicPr>
        <p:blipFill>
          <a:blip r:embed="rId3"/>
          <a:srcRect/>
          <a:stretch>
            <a:fillRect/>
          </a:stretch>
        </p:blipFill>
        <p:spPr bwMode="auto">
          <a:xfrm>
            <a:off x="3279775" y="4981575"/>
            <a:ext cx="5240338" cy="3973513"/>
          </a:xfrm>
          <a:prstGeom prst="rect">
            <a:avLst/>
          </a:prstGeom>
          <a:noFill/>
        </p:spPr>
      </p:pic>
      <p:sp>
        <p:nvSpPr>
          <p:cNvPr id="124935" name="Rectangle 7"/>
          <p:cNvSpPr>
            <a:spLocks noChangeArrowheads="1"/>
          </p:cNvSpPr>
          <p:nvPr/>
        </p:nvSpPr>
        <p:spPr bwMode="auto">
          <a:xfrm>
            <a:off x="1635125" y="8894763"/>
            <a:ext cx="7907338" cy="396875"/>
          </a:xfrm>
          <a:prstGeom prst="rect">
            <a:avLst/>
          </a:prstGeom>
          <a:noFill/>
          <a:ln w="9525">
            <a:noFill/>
            <a:miter lim="800000"/>
            <a:headEnd/>
            <a:tailEnd/>
          </a:ln>
          <a:effectLst/>
        </p:spPr>
        <p:txBody>
          <a:bodyPr wrap="none">
            <a:spAutoFit/>
          </a:bodyPr>
          <a:lstStyle/>
          <a:p>
            <a:pPr defTabSz="914400"/>
            <a:r>
              <a:rPr lang="pt-BR" sz="2000">
                <a:solidFill>
                  <a:schemeClr val="hlink"/>
                </a:solidFill>
              </a:rPr>
              <a:t>Caso3:Gânglio mioentérico com inclusões CMV na célula ganglionar</a:t>
            </a:r>
          </a:p>
        </p:txBody>
      </p:sp>
      <p:pic>
        <p:nvPicPr>
          <p:cNvPr id="124936" name="Picture 8"/>
          <p:cNvPicPr>
            <a:picLocks noChangeAspect="1" noChangeArrowheads="1"/>
          </p:cNvPicPr>
          <p:nvPr/>
        </p:nvPicPr>
        <p:blipFill>
          <a:blip r:embed="rId4"/>
          <a:srcRect/>
          <a:stretch>
            <a:fillRect/>
          </a:stretch>
        </p:blipFill>
        <p:spPr bwMode="auto">
          <a:xfrm>
            <a:off x="6602413" y="0"/>
            <a:ext cx="5640387" cy="4176713"/>
          </a:xfrm>
          <a:prstGeom prst="rect">
            <a:avLst/>
          </a:prstGeom>
          <a:noFill/>
        </p:spPr>
      </p:pic>
      <p:sp>
        <p:nvSpPr>
          <p:cNvPr id="124937" name="Rectangle 9"/>
          <p:cNvSpPr>
            <a:spLocks noChangeArrowheads="1"/>
          </p:cNvSpPr>
          <p:nvPr/>
        </p:nvSpPr>
        <p:spPr bwMode="auto">
          <a:xfrm>
            <a:off x="6440488" y="4291013"/>
            <a:ext cx="4967287" cy="701675"/>
          </a:xfrm>
          <a:prstGeom prst="rect">
            <a:avLst/>
          </a:prstGeom>
          <a:noFill/>
          <a:ln w="9525">
            <a:noFill/>
            <a:miter lim="800000"/>
            <a:headEnd/>
            <a:tailEnd/>
          </a:ln>
          <a:effectLst/>
        </p:spPr>
        <p:txBody>
          <a:bodyPr wrap="none">
            <a:spAutoFit/>
          </a:bodyPr>
          <a:lstStyle/>
          <a:p>
            <a:pPr algn="ctr"/>
            <a:r>
              <a:rPr lang="pt-BR" sz="2000">
                <a:solidFill>
                  <a:schemeClr val="hlink"/>
                </a:solidFill>
              </a:rPr>
              <a:t>Caso 2: Colite membranosa;notem células</a:t>
            </a:r>
          </a:p>
          <a:p>
            <a:pPr algn="ctr"/>
            <a:r>
              <a:rPr lang="pt-BR" sz="2000">
                <a:solidFill>
                  <a:schemeClr val="hlink"/>
                </a:solidFill>
              </a:rPr>
              <a:t>Citomegálicas subjacentes</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1"/>
          </p:nvPr>
        </p:nvSpPr>
        <p:spPr>
          <a:xfrm>
            <a:off x="1506538" y="665163"/>
            <a:ext cx="10464800" cy="5937250"/>
          </a:xfrm>
        </p:spPr>
        <p:txBody>
          <a:bodyPr/>
          <a:lstStyle/>
          <a:p>
            <a:pPr>
              <a:lnSpc>
                <a:spcPct val="90000"/>
              </a:lnSpc>
            </a:pPr>
            <a:r>
              <a:rPr lang="pt-BR" altLang="ko-KR" sz="3000" smtClean="0">
                <a:solidFill>
                  <a:srgbClr val="003366"/>
                </a:solidFill>
              </a:rPr>
              <a:t>Os presente  casos reforçam a evidência de lesão de células ganglionares por um vírus. No primeiro paciente a associação da infecção por CMV, inclusões CMV em gânglios entéricos e hipoganglionose sugere que a infecção viral, começando no útero, tenha causado hipoganglionose colônica. O fato do intestino proximal não ter sido envolvido pode implicar  que as células ganglionares no cólon são mais imaturas e assim, mais  susceptíveis. Outra evidência de que citomegalovírus é capaz de infectar células ganglionares entéricas é encontrado no terceiro paciente, em quem inclusões CMV estavam presentes nos gânglios entéricos dos quais o  CMV foi cultivado.</a:t>
            </a:r>
            <a:endParaRPr lang="pt-BR" sz="3000" smtClean="0">
              <a:solidFill>
                <a:srgbClr val="003366"/>
              </a:solidFill>
            </a:endParaRP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p:cNvSpPr>
          <p:nvPr>
            <p:ph type="body" idx="1"/>
          </p:nvPr>
        </p:nvSpPr>
        <p:spPr>
          <a:xfrm>
            <a:off x="1243013" y="1731963"/>
            <a:ext cx="11004550" cy="5937250"/>
          </a:xfrm>
        </p:spPr>
        <p:txBody>
          <a:bodyPr/>
          <a:lstStyle/>
          <a:p>
            <a:pPr>
              <a:lnSpc>
                <a:spcPct val="90000"/>
              </a:lnSpc>
            </a:pPr>
            <a:r>
              <a:rPr lang="pt-BR" altLang="ko-KR" smtClean="0">
                <a:solidFill>
                  <a:srgbClr val="003366"/>
                </a:solidFill>
              </a:rPr>
              <a:t>O gangliotropismo entérico do CMV não tem sido enfatizado, embora a afinidade do vírus para o tecido nervoso é bem conhecida. </a:t>
            </a:r>
          </a:p>
          <a:p>
            <a:pPr>
              <a:lnSpc>
                <a:spcPct val="90000"/>
              </a:lnSpc>
            </a:pPr>
            <a:r>
              <a:rPr lang="pt-BR" altLang="ko-KR" smtClean="0">
                <a:solidFill>
                  <a:srgbClr val="003366"/>
                </a:solidFill>
              </a:rPr>
              <a:t>Os autores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a:t>
            </a:r>
            <a:endParaRPr lang="pt-BR" smtClean="0">
              <a:solidFill>
                <a:srgbClr val="003366"/>
              </a:solidFill>
            </a:endParaRP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p:cNvSpPr>
          <p:nvPr>
            <p:ph type="body" idx="1"/>
          </p:nvPr>
        </p:nvSpPr>
        <p:spPr>
          <a:xfrm>
            <a:off x="1146175" y="1649413"/>
            <a:ext cx="11047413" cy="5978525"/>
          </a:xfrm>
        </p:spPr>
        <p:txBody>
          <a:bodyPr/>
          <a:lstStyle/>
          <a:p>
            <a:pPr>
              <a:lnSpc>
                <a:spcPct val="80000"/>
              </a:lnSpc>
            </a:pPr>
            <a:endParaRPr lang="pt-BR" altLang="ko-KR" sz="2500" smtClean="0">
              <a:solidFill>
                <a:srgbClr val="003366"/>
              </a:solidFill>
            </a:endParaRPr>
          </a:p>
          <a:p>
            <a:pPr>
              <a:lnSpc>
                <a:spcPct val="80000"/>
              </a:lnSpc>
            </a:pPr>
            <a:r>
              <a:rPr lang="pt-BR" altLang="ko-KR" sz="2500" smtClean="0">
                <a:solidFill>
                  <a:srgbClr val="003366"/>
                </a:solidFill>
              </a:rPr>
              <a:t>Em resumo, os 3 pacientes tiveram  infecção entérica pelo CMV. No primeiro e terceiro paciente infectados, infecção começou no útero, os autores postulam  que o vírus causou hipoganglionose e dismotilidade colônica. </a:t>
            </a:r>
          </a:p>
          <a:p>
            <a:pPr>
              <a:lnSpc>
                <a:spcPct val="80000"/>
              </a:lnSpc>
            </a:pPr>
            <a:r>
              <a:rPr lang="pt-BR" altLang="ko-KR" sz="2500" smtClean="0">
                <a:solidFill>
                  <a:srgbClr val="003366"/>
                </a:solidFill>
              </a:rPr>
              <a:t>A presença da infecção entérica pelo  CMV criou problemas no momento da biópsia no  diagnóstico em 2 pacientes. No segundo paciente, com a doença clássica de Hirschsprung, o CMV pode ter contribuído para a colite secundária tanto como  um oportunista ou um agente etiológico.</a:t>
            </a:r>
          </a:p>
          <a:p>
            <a:pPr algn="ctr">
              <a:lnSpc>
                <a:spcPct val="80000"/>
              </a:lnSpc>
            </a:pPr>
            <a:r>
              <a:rPr lang="pt-BR" sz="2500" b="1" smtClean="0">
                <a:solidFill>
                  <a:srgbClr val="FF3300"/>
                </a:solidFill>
              </a:rPr>
              <a:t>Assim, durante o período neonatal e infância, a infecção pelo CMV pode induzir hipoganglionose adquirida levando a dismotilidade sugestiva de doença de Hirschsprung</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p:nvPr>
        </p:nvSpPr>
        <p:spPr>
          <a:xfrm>
            <a:off x="1450975" y="815975"/>
            <a:ext cx="10464800" cy="2165350"/>
          </a:xfrm>
        </p:spPr>
        <p:txBody>
          <a:bodyPr/>
          <a:lstStyle/>
          <a:p>
            <a:r>
              <a:rPr lang="pt-BR" sz="2000" b="1" smtClean="0">
                <a:hlinkClick r:id="rId2"/>
              </a:rPr>
              <a:t>Pseudo</a:t>
            </a:r>
            <a:r>
              <a:rPr lang="pt-BR" sz="2000" smtClean="0">
                <a:hlinkClick r:id="rId2"/>
              </a:rPr>
              <a:t>-meconium ileus due to </a:t>
            </a:r>
            <a:r>
              <a:rPr lang="pt-BR" sz="2000" b="1" smtClean="0">
                <a:hlinkClick r:id="rId2"/>
              </a:rPr>
              <a:t>cytomegalovirus infection</a:t>
            </a:r>
            <a:r>
              <a:rPr lang="pt-BR" sz="2000" smtClean="0">
                <a:hlinkClick r:id="rId2"/>
              </a:rPr>
              <a:t>: a report of three cases.</a:t>
            </a:r>
            <a:r>
              <a:rPr lang="pt-BR" sz="2000" smtClean="0"/>
              <a:t/>
            </a:r>
            <a:br>
              <a:rPr lang="pt-BR" sz="2000" smtClean="0"/>
            </a:br>
            <a:r>
              <a:rPr lang="pt-BR" sz="2000" smtClean="0"/>
              <a:t>Déchelotte PJ, Mulliez NM, Bouvier RJ, Vanlieféringhen PC, Lémery DJ.</a:t>
            </a:r>
            <a:br>
              <a:rPr lang="pt-BR" sz="2000" smtClean="0"/>
            </a:br>
            <a:r>
              <a:rPr lang="pt-BR" sz="2000" smtClean="0"/>
              <a:t>Pediatr Pathol. 1992 Jan-Feb;12(1</a:t>
            </a:r>
            <a:r>
              <a:rPr lang="pt-BR" sz="2400" smtClean="0"/>
              <a:t>):73-82.</a:t>
            </a:r>
          </a:p>
        </p:txBody>
      </p:sp>
      <p:sp>
        <p:nvSpPr>
          <p:cNvPr id="130051" name="Rectangle 3"/>
          <p:cNvSpPr>
            <a:spLocks noGrp="1"/>
          </p:cNvSpPr>
          <p:nvPr>
            <p:ph type="body" idx="1"/>
          </p:nvPr>
        </p:nvSpPr>
        <p:spPr>
          <a:xfrm>
            <a:off x="1727200" y="942975"/>
            <a:ext cx="10464800" cy="5937250"/>
          </a:xfrm>
        </p:spPr>
        <p:txBody>
          <a:bodyPr/>
          <a:lstStyle/>
          <a:p>
            <a:pPr>
              <a:lnSpc>
                <a:spcPct val="90000"/>
              </a:lnSpc>
            </a:pPr>
            <a:r>
              <a:rPr lang="pt-BR" sz="2400" smtClean="0">
                <a:solidFill>
                  <a:srgbClr val="003366"/>
                </a:solidFill>
              </a:rPr>
              <a:t>Os autores descreveram íleo meconial no feto devido à infecção pelo CMV em 3 casos. O vírus foi evidenciado nas células ganglionares ou nos plexos mioentéricos da submucosa tanto no intestino delgado como grosso. Os autores salientam que na presença de obstrução intestinal na ausência de história familiar e sem alteração nas enzimas digestivas no líquido amniótico, deve ser considerado outros diagnósticos , sendo o primeiro, a infecção pelo CMV.</a:t>
            </a:r>
          </a:p>
          <a:p>
            <a:pPr>
              <a:lnSpc>
                <a:spcPct val="90000"/>
              </a:lnSpc>
            </a:pPr>
            <a:endParaRPr lang="pt-BR" sz="2400" smtClean="0">
              <a:solidFill>
                <a:srgbClr val="003366"/>
              </a:solidFill>
            </a:endParaRPr>
          </a:p>
        </p:txBody>
      </p:sp>
      <p:pic>
        <p:nvPicPr>
          <p:cNvPr id="130052" name="Picture 4"/>
          <p:cNvPicPr>
            <a:picLocks noChangeAspect="1" noChangeArrowheads="1"/>
          </p:cNvPicPr>
          <p:nvPr/>
        </p:nvPicPr>
        <p:blipFill>
          <a:blip r:embed="rId3"/>
          <a:srcRect/>
          <a:stretch>
            <a:fillRect/>
          </a:stretch>
        </p:blipFill>
        <p:spPr bwMode="auto">
          <a:xfrm>
            <a:off x="849313" y="4814888"/>
            <a:ext cx="5813425" cy="3559175"/>
          </a:xfrm>
          <a:prstGeom prst="rect">
            <a:avLst/>
          </a:prstGeom>
          <a:noFill/>
        </p:spPr>
      </p:pic>
      <p:sp>
        <p:nvSpPr>
          <p:cNvPr id="130053" name="Rectangle 5"/>
          <p:cNvSpPr>
            <a:spLocks noChangeArrowheads="1"/>
          </p:cNvSpPr>
          <p:nvPr/>
        </p:nvSpPr>
        <p:spPr bwMode="auto">
          <a:xfrm>
            <a:off x="744538" y="8389938"/>
            <a:ext cx="6502400" cy="942975"/>
          </a:xfrm>
          <a:prstGeom prst="rect">
            <a:avLst/>
          </a:prstGeom>
          <a:noFill/>
          <a:ln w="9525">
            <a:noFill/>
            <a:miter lim="800000"/>
            <a:headEnd/>
            <a:tailEnd/>
          </a:ln>
          <a:effectLst/>
        </p:spPr>
        <p:txBody>
          <a:bodyPr>
            <a:spAutoFit/>
          </a:bodyPr>
          <a:lstStyle/>
          <a:p>
            <a:pPr defTabSz="914400"/>
            <a:r>
              <a:rPr lang="pt-BR" sz="1400">
                <a:solidFill>
                  <a:schemeClr val="hlink"/>
                </a:solidFill>
              </a:rPr>
              <a:t>Caso 1:intestino delgado; a inclusão CMV é visto dentro de um neurônio  no  plexo mioentérico (seta). O plexo é desprovido de infiltrado inflamatório, mas um infiltrado linfocítico está presente na camada interna muscular à esquerda do plexo</a:t>
            </a:r>
          </a:p>
        </p:txBody>
      </p:sp>
      <p:pic>
        <p:nvPicPr>
          <p:cNvPr id="130054" name="Picture 6"/>
          <p:cNvPicPr>
            <a:picLocks noChangeAspect="1" noChangeArrowheads="1"/>
          </p:cNvPicPr>
          <p:nvPr/>
        </p:nvPicPr>
        <p:blipFill>
          <a:blip r:embed="rId4"/>
          <a:srcRect/>
          <a:stretch>
            <a:fillRect/>
          </a:stretch>
        </p:blipFill>
        <p:spPr bwMode="auto">
          <a:xfrm>
            <a:off x="6823075" y="4808538"/>
            <a:ext cx="5659438" cy="3614737"/>
          </a:xfrm>
          <a:prstGeom prst="rect">
            <a:avLst/>
          </a:prstGeom>
          <a:noFill/>
        </p:spPr>
      </p:pic>
      <p:sp>
        <p:nvSpPr>
          <p:cNvPr id="130055" name="Rectangle 7"/>
          <p:cNvSpPr>
            <a:spLocks noChangeArrowheads="1"/>
          </p:cNvSpPr>
          <p:nvPr/>
        </p:nvSpPr>
        <p:spPr bwMode="auto">
          <a:xfrm>
            <a:off x="6935788" y="8416925"/>
            <a:ext cx="6502400" cy="517525"/>
          </a:xfrm>
          <a:prstGeom prst="rect">
            <a:avLst/>
          </a:prstGeom>
          <a:noFill/>
          <a:ln w="9525">
            <a:noFill/>
            <a:miter lim="800000"/>
            <a:headEnd/>
            <a:tailEnd/>
          </a:ln>
          <a:effectLst/>
        </p:spPr>
        <p:txBody>
          <a:bodyPr>
            <a:spAutoFit/>
          </a:bodyPr>
          <a:lstStyle/>
          <a:p>
            <a:pPr defTabSz="914400"/>
            <a:r>
              <a:rPr lang="pt-BR" sz="1400">
                <a:solidFill>
                  <a:schemeClr val="hlink"/>
                </a:solidFill>
              </a:rPr>
              <a:t>Caso 3:ntestino delgado; um infiltrado mononuclear está presente no</a:t>
            </a:r>
          </a:p>
          <a:p>
            <a:pPr defTabSz="914400"/>
            <a:r>
              <a:rPr lang="pt-BR" sz="1400">
                <a:solidFill>
                  <a:schemeClr val="hlink"/>
                </a:solidFill>
              </a:rPr>
              <a:t> plexo mioentérico euma inclusão CMV é mostrada (seta)</a:t>
            </a:r>
          </a:p>
        </p:txBody>
      </p:sp>
      <p:sp>
        <p:nvSpPr>
          <p:cNvPr id="130056" name="Oval 8"/>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Pseudo íleo meconial devido a infecção pelo citomegalovirus: relato de</a:t>
            </a:r>
          </a:p>
          <a:p>
            <a:pPr algn="ctr"/>
            <a:r>
              <a:rPr lang="pt-BR" sz="2400">
                <a:solidFill>
                  <a:srgbClr val="FFFF00"/>
                </a:solidFill>
              </a:rPr>
              <a:t>3 casos</a:t>
            </a:r>
          </a:p>
        </p:txBody>
      </p:sp>
      <p:sp>
        <p:nvSpPr>
          <p:cNvPr id="130057" name="Oval 9"/>
          <p:cNvSpPr>
            <a:spLocks noChangeArrowheads="1"/>
          </p:cNvSpPr>
          <p:nvPr/>
        </p:nvSpPr>
        <p:spPr bwMode="auto">
          <a:xfrm>
            <a:off x="638175" y="914400"/>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1992</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p:cNvSpPr>
          <p:nvPr>
            <p:ph type="title"/>
          </p:nvPr>
        </p:nvSpPr>
        <p:spPr>
          <a:xfrm>
            <a:off x="1393825" y="498475"/>
            <a:ext cx="10464800" cy="2165350"/>
          </a:xfrm>
        </p:spPr>
        <p:txBody>
          <a:bodyPr/>
          <a:lstStyle/>
          <a:p>
            <a:r>
              <a:rPr lang="pt-BR" sz="1400" smtClean="0"/>
              <a:t/>
            </a:r>
            <a:br>
              <a:rPr lang="pt-BR" sz="1400" smtClean="0"/>
            </a:br>
            <a:r>
              <a:rPr lang="pt-BR" sz="1400" smtClean="0"/>
              <a:t>1.</a:t>
            </a:r>
            <a:r>
              <a:rPr lang="pt-BR" sz="1400" smtClean="0">
                <a:hlinkClick r:id="rId2"/>
              </a:rPr>
              <a:t/>
            </a:r>
            <a:br>
              <a:rPr lang="pt-BR" sz="1400" smtClean="0">
                <a:hlinkClick r:id="rId2"/>
              </a:rPr>
            </a:br>
            <a:r>
              <a:rPr lang="pt-BR" sz="2400" smtClean="0">
                <a:hlinkClick r:id="rId2"/>
              </a:rPr>
              <a:t>Ileal perforation caused by congenital or perinatal cytomegalovirus infection.</a:t>
            </a:r>
            <a:r>
              <a:rPr lang="pt-BR" sz="2400" smtClean="0"/>
              <a:t/>
            </a:r>
            <a:br>
              <a:rPr lang="pt-BR" sz="2400" smtClean="0"/>
            </a:br>
            <a:r>
              <a:rPr lang="pt-BR" sz="2400" smtClean="0"/>
              <a:t>Huang YC, Lin TY, Huang CS, Hseun C.</a:t>
            </a:r>
            <a:br>
              <a:rPr lang="pt-BR" sz="2400" smtClean="0"/>
            </a:br>
            <a:r>
              <a:rPr lang="pt-BR" sz="2400" smtClean="0"/>
              <a:t>J Pediatr. 1996 Dec;129(6):931-4</a:t>
            </a:r>
          </a:p>
        </p:txBody>
      </p:sp>
      <p:sp>
        <p:nvSpPr>
          <p:cNvPr id="131075" name="Rectangle 3"/>
          <p:cNvSpPr>
            <a:spLocks noGrp="1"/>
          </p:cNvSpPr>
          <p:nvPr>
            <p:ph type="body" idx="1"/>
          </p:nvPr>
        </p:nvSpPr>
        <p:spPr>
          <a:xfrm>
            <a:off x="1433513" y="1673225"/>
            <a:ext cx="10839450" cy="5937250"/>
          </a:xfrm>
        </p:spPr>
        <p:txBody>
          <a:bodyPr/>
          <a:lstStyle/>
          <a:p>
            <a:pPr>
              <a:lnSpc>
                <a:spcPct val="80000"/>
              </a:lnSpc>
              <a:buFontTx/>
              <a:buNone/>
            </a:pPr>
            <a:r>
              <a:rPr lang="pt-BR" sz="2000" smtClean="0">
                <a:solidFill>
                  <a:srgbClr val="003366"/>
                </a:solidFill>
              </a:rPr>
              <a:t>Os autores relatam o desenvolvimento de enterite em uma criança do sexo feminino de 42 dias de vida que desenvolveu inesperadamente uma </a:t>
            </a:r>
            <a:r>
              <a:rPr lang="pt-BR" sz="2000" b="1" smtClean="0">
                <a:solidFill>
                  <a:srgbClr val="003366"/>
                </a:solidFill>
              </a:rPr>
              <a:t>perfuração ileal</a:t>
            </a:r>
            <a:r>
              <a:rPr lang="pt-BR" sz="2000" smtClean="0">
                <a:solidFill>
                  <a:srgbClr val="003366"/>
                </a:solidFill>
              </a:rPr>
              <a:t>. Os  dados sorológicos, cultura viral urinária e estudos patológicos do segmento ileal ressecado mostraram  infecção pelo CMV.</a:t>
            </a:r>
          </a:p>
          <a:p>
            <a:pPr>
              <a:lnSpc>
                <a:spcPct val="80000"/>
              </a:lnSpc>
              <a:buFontTx/>
              <a:buNone/>
            </a:pPr>
            <a:r>
              <a:rPr lang="pt-BR" sz="2000" smtClean="0">
                <a:solidFill>
                  <a:srgbClr val="003366"/>
                </a:solidFill>
              </a:rPr>
              <a:t>Perfurações gastrintestinais pelo CMV ocorrem mais frequentemente em imunodeprimidos, sendo o cólon, seguido pelo íleo os sítios mais comuns.</a:t>
            </a:r>
          </a:p>
          <a:p>
            <a:pPr>
              <a:lnSpc>
                <a:spcPct val="80000"/>
              </a:lnSpc>
              <a:buFontTx/>
              <a:buNone/>
            </a:pPr>
            <a:r>
              <a:rPr lang="pt-BR" sz="2000" smtClean="0">
                <a:solidFill>
                  <a:srgbClr val="003366"/>
                </a:solidFill>
              </a:rPr>
              <a:t>Os autores consideram o envolvimento do trato gastrintestinal na infecção congênita e perinatal pelo CMV pode ser relativamente mais comum do que se pensa</a:t>
            </a:r>
          </a:p>
          <a:p>
            <a:pPr>
              <a:lnSpc>
                <a:spcPct val="80000"/>
              </a:lnSpc>
              <a:buFontTx/>
              <a:buNone/>
            </a:pPr>
            <a:r>
              <a:rPr lang="pt-BR" sz="2000" smtClean="0">
                <a:solidFill>
                  <a:srgbClr val="003366"/>
                </a:solidFill>
              </a:rPr>
              <a:t>Conscientização é essencial para um diagnóstico preciso e correto manejo.</a:t>
            </a:r>
          </a:p>
          <a:p>
            <a:pPr>
              <a:lnSpc>
                <a:spcPct val="80000"/>
              </a:lnSpc>
              <a:buFontTx/>
              <a:buNone/>
            </a:pPr>
            <a:endParaRPr lang="pt-BR" sz="2000" smtClean="0">
              <a:solidFill>
                <a:srgbClr val="003366"/>
              </a:solidFill>
            </a:endParaRPr>
          </a:p>
        </p:txBody>
      </p:sp>
      <p:pic>
        <p:nvPicPr>
          <p:cNvPr id="131076" name="Picture 4"/>
          <p:cNvPicPr>
            <a:picLocks noChangeAspect="1" noChangeArrowheads="1"/>
          </p:cNvPicPr>
          <p:nvPr/>
        </p:nvPicPr>
        <p:blipFill>
          <a:blip r:embed="rId3"/>
          <a:srcRect/>
          <a:stretch>
            <a:fillRect/>
          </a:stretch>
        </p:blipFill>
        <p:spPr bwMode="auto">
          <a:xfrm>
            <a:off x="900113" y="5984875"/>
            <a:ext cx="4754562" cy="3421063"/>
          </a:xfrm>
          <a:prstGeom prst="rect">
            <a:avLst/>
          </a:prstGeom>
          <a:noFill/>
        </p:spPr>
      </p:pic>
      <p:sp>
        <p:nvSpPr>
          <p:cNvPr id="131077" name="Rectangle 5"/>
          <p:cNvSpPr>
            <a:spLocks noChangeArrowheads="1"/>
          </p:cNvSpPr>
          <p:nvPr/>
        </p:nvSpPr>
        <p:spPr bwMode="auto">
          <a:xfrm>
            <a:off x="5827713" y="7642225"/>
            <a:ext cx="6502400" cy="825500"/>
          </a:xfrm>
          <a:prstGeom prst="rect">
            <a:avLst/>
          </a:prstGeom>
          <a:noFill/>
          <a:ln w="9525">
            <a:noFill/>
            <a:miter lim="800000"/>
            <a:headEnd/>
            <a:tailEnd/>
          </a:ln>
          <a:effectLst/>
        </p:spPr>
        <p:txBody>
          <a:bodyPr>
            <a:spAutoFit/>
          </a:bodyPr>
          <a:lstStyle/>
          <a:p>
            <a:pPr algn="ctr" defTabSz="914400"/>
            <a:r>
              <a:rPr lang="pt-BR" sz="1600">
                <a:solidFill>
                  <a:schemeClr val="hlink"/>
                </a:solidFill>
              </a:rPr>
              <a:t>No exame patológico de íleo ressecado, foram identificados CMV característica intranuclear de inclusão CMV (seta)</a:t>
            </a:r>
          </a:p>
          <a:p>
            <a:pPr algn="ctr" defTabSz="914400"/>
            <a:r>
              <a:rPr lang="pt-BR" sz="1600">
                <a:solidFill>
                  <a:schemeClr val="hlink"/>
                </a:solidFill>
              </a:rPr>
              <a:t>dentro de  um denso fundo inflamatório </a:t>
            </a:r>
          </a:p>
        </p:txBody>
      </p:sp>
      <p:sp>
        <p:nvSpPr>
          <p:cNvPr id="131078" name="Line 6"/>
          <p:cNvSpPr>
            <a:spLocks noChangeShapeType="1"/>
          </p:cNvSpPr>
          <p:nvPr/>
        </p:nvSpPr>
        <p:spPr bwMode="auto">
          <a:xfrm>
            <a:off x="2792413" y="8235950"/>
            <a:ext cx="82550" cy="638175"/>
          </a:xfrm>
          <a:prstGeom prst="line">
            <a:avLst/>
          </a:prstGeom>
          <a:noFill/>
          <a:ln w="57150">
            <a:solidFill>
              <a:srgbClr val="FF3300"/>
            </a:solidFill>
            <a:round/>
            <a:headEnd/>
            <a:tailEnd type="triangle" w="med" len="med"/>
          </a:ln>
          <a:effectLst/>
        </p:spPr>
        <p:txBody>
          <a:bodyPr/>
          <a:lstStyle/>
          <a:p>
            <a:endParaRPr lang="pt-BR"/>
          </a:p>
        </p:txBody>
      </p:sp>
      <p:sp>
        <p:nvSpPr>
          <p:cNvPr id="131079" name="Oval 7"/>
          <p:cNvSpPr>
            <a:spLocks noChangeArrowheads="1"/>
          </p:cNvSpPr>
          <p:nvPr/>
        </p:nvSpPr>
        <p:spPr bwMode="auto">
          <a:xfrm>
            <a:off x="1358900" y="207963"/>
            <a:ext cx="10517188" cy="1093787"/>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Perfuração ileal causada pela infecção congênita ou perinatal pela</a:t>
            </a:r>
          </a:p>
          <a:p>
            <a:pPr algn="ctr"/>
            <a:r>
              <a:rPr lang="pt-BR" sz="2400">
                <a:solidFill>
                  <a:srgbClr val="FFFF00"/>
                </a:solidFill>
              </a:rPr>
              <a:t>Infecção pelo citomegalovirus</a:t>
            </a:r>
          </a:p>
        </p:txBody>
      </p:sp>
      <p:sp>
        <p:nvSpPr>
          <p:cNvPr id="131080" name="Oval 8"/>
          <p:cNvSpPr>
            <a:spLocks noChangeArrowheads="1"/>
          </p:cNvSpPr>
          <p:nvPr/>
        </p:nvSpPr>
        <p:spPr bwMode="auto">
          <a:xfrm>
            <a:off x="679450" y="1716088"/>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1996</a:t>
            </a:r>
          </a:p>
        </p:txBody>
      </p:sp>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p:nvPr>
        </p:nvSpPr>
        <p:spPr>
          <a:xfrm>
            <a:off x="1104900" y="1428750"/>
            <a:ext cx="10464800" cy="2165350"/>
          </a:xfrm>
        </p:spPr>
        <p:txBody>
          <a:bodyPr/>
          <a:lstStyle/>
          <a:p>
            <a:r>
              <a:rPr lang="pt-BR" sz="2400" smtClean="0">
                <a:hlinkClick r:id="rId2"/>
              </a:rPr>
              <a:t>Congenital cytomegalovirus infection with gastrointestinal involvement.</a:t>
            </a:r>
            <a:r>
              <a:rPr lang="pt-BR" sz="2400" smtClean="0"/>
              <a:t/>
            </a:r>
            <a:br>
              <a:rPr lang="pt-BR" sz="2400" smtClean="0"/>
            </a:br>
            <a:r>
              <a:rPr lang="pt-BR" sz="2400" smtClean="0"/>
              <a:t>Stiskal J, Jacquette M, Kaplan G, Ritterman R, Stavis R, Palder S.</a:t>
            </a:r>
            <a:br>
              <a:rPr lang="pt-BR" sz="2400" smtClean="0"/>
            </a:br>
            <a:r>
              <a:rPr lang="pt-BR" sz="2400" smtClean="0"/>
              <a:t>J Pediatr. 1997 Jul;131(1 Pt 1):168.</a:t>
            </a:r>
          </a:p>
        </p:txBody>
      </p:sp>
      <p:sp>
        <p:nvSpPr>
          <p:cNvPr id="132099" name="Rectangle 3"/>
          <p:cNvSpPr>
            <a:spLocks noGrp="1"/>
          </p:cNvSpPr>
          <p:nvPr>
            <p:ph type="body" idx="1"/>
          </p:nvPr>
        </p:nvSpPr>
        <p:spPr>
          <a:xfrm>
            <a:off x="1201738" y="3368675"/>
            <a:ext cx="10464800" cy="5937250"/>
          </a:xfrm>
        </p:spPr>
        <p:txBody>
          <a:bodyPr/>
          <a:lstStyle/>
          <a:p>
            <a:pPr>
              <a:lnSpc>
                <a:spcPct val="80000"/>
              </a:lnSpc>
            </a:pPr>
            <a:r>
              <a:rPr lang="pt-BR" sz="2500" smtClean="0">
                <a:solidFill>
                  <a:schemeClr val="tx1"/>
                </a:solidFill>
              </a:rPr>
              <a:t>Os autores relatam um caso de um recém-nascido de 34 semanas, com peso ao nascer de 2,695 g, sem complicações.</a:t>
            </a:r>
          </a:p>
          <a:p>
            <a:pPr>
              <a:lnSpc>
                <a:spcPct val="80000"/>
              </a:lnSpc>
            </a:pPr>
            <a:r>
              <a:rPr lang="pt-BR" sz="2500" smtClean="0">
                <a:solidFill>
                  <a:schemeClr val="tx1"/>
                </a:solidFill>
              </a:rPr>
              <a:t>. Os sintomas de enterocolite necrosante  desenvolveram no dia 2 e o bebê foi tratado com  repouso do intestino e antibióticos.</a:t>
            </a:r>
          </a:p>
          <a:p>
            <a:pPr>
              <a:lnSpc>
                <a:spcPct val="80000"/>
              </a:lnSpc>
            </a:pPr>
            <a:r>
              <a:rPr lang="pt-BR" sz="2500" smtClean="0">
                <a:solidFill>
                  <a:schemeClr val="tx1"/>
                </a:solidFill>
              </a:rPr>
              <a:t>Alimentações mais tarde foram tolerados. No dia 31, RX abdominal mostrou obstrução intestina e um enema com bário mostrou vários estreitamentos no intestino grossol</a:t>
            </a:r>
          </a:p>
          <a:p>
            <a:pPr>
              <a:lnSpc>
                <a:spcPct val="80000"/>
              </a:lnSpc>
            </a:pPr>
            <a:r>
              <a:rPr lang="pt-BR" sz="2500" smtClean="0">
                <a:solidFill>
                  <a:schemeClr val="tx1"/>
                </a:solidFill>
              </a:rPr>
              <a:t>A criança foi transferida para a Instituição dos autores  para avaliação cirúrgica. </a:t>
            </a:r>
          </a:p>
          <a:p>
            <a:pPr>
              <a:lnSpc>
                <a:spcPct val="80000"/>
              </a:lnSpc>
            </a:pPr>
            <a:r>
              <a:rPr lang="pt-BR" sz="2500" smtClean="0">
                <a:solidFill>
                  <a:schemeClr val="tx1"/>
                </a:solidFill>
              </a:rPr>
              <a:t>O cólon transverso e cólon descendente foram ressecados, sendo realizada uma anastomose primária.</a:t>
            </a:r>
          </a:p>
          <a:p>
            <a:pPr>
              <a:lnSpc>
                <a:spcPct val="80000"/>
              </a:lnSpc>
            </a:pPr>
            <a:endParaRPr lang="pt-BR" sz="2500" smtClean="0">
              <a:solidFill>
                <a:schemeClr val="tx1"/>
              </a:solidFill>
            </a:endParaRPr>
          </a:p>
        </p:txBody>
      </p:sp>
      <p:sp>
        <p:nvSpPr>
          <p:cNvPr id="132100" name="Oval 4"/>
          <p:cNvSpPr>
            <a:spLocks noChangeArrowheads="1"/>
          </p:cNvSpPr>
          <p:nvPr/>
        </p:nvSpPr>
        <p:spPr bwMode="auto">
          <a:xfrm>
            <a:off x="1323975" y="622300"/>
            <a:ext cx="10267950"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Infecção congênita pelo citomegalovírus com envolvimento</a:t>
            </a:r>
          </a:p>
          <a:p>
            <a:pPr algn="ctr"/>
            <a:r>
              <a:rPr lang="pt-BR" sz="2400">
                <a:solidFill>
                  <a:srgbClr val="FFFF00"/>
                </a:solidFill>
              </a:rPr>
              <a:t>gastrintestinal</a:t>
            </a:r>
          </a:p>
        </p:txBody>
      </p:sp>
      <p:sp>
        <p:nvSpPr>
          <p:cNvPr id="132101" name="Oval 5"/>
          <p:cNvSpPr>
            <a:spLocks noChangeArrowheads="1"/>
          </p:cNvSpPr>
          <p:nvPr/>
        </p:nvSpPr>
        <p:spPr bwMode="auto">
          <a:xfrm>
            <a:off x="708025" y="1204913"/>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1997</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p:cNvSpPr>
          <p:nvPr>
            <p:ph type="body" idx="1"/>
          </p:nvPr>
        </p:nvSpPr>
        <p:spPr>
          <a:xfrm>
            <a:off x="1149350" y="1520825"/>
            <a:ext cx="11109325" cy="7821613"/>
          </a:xfrm>
        </p:spPr>
        <p:txBody>
          <a:bodyPr/>
          <a:lstStyle/>
          <a:p>
            <a:pPr>
              <a:lnSpc>
                <a:spcPct val="80000"/>
              </a:lnSpc>
            </a:pPr>
            <a:r>
              <a:rPr lang="pt-BR" sz="2400" smtClean="0">
                <a:solidFill>
                  <a:srgbClr val="003366"/>
                </a:solidFill>
              </a:rPr>
              <a:t>O exame histológico da espécime em torno de uma margem de ressecção</a:t>
            </a:r>
          </a:p>
          <a:p>
            <a:pPr>
              <a:lnSpc>
                <a:spcPct val="80000"/>
              </a:lnSpc>
            </a:pPr>
            <a:r>
              <a:rPr lang="pt-BR" sz="2400" smtClean="0">
                <a:solidFill>
                  <a:srgbClr val="003366"/>
                </a:solidFill>
              </a:rPr>
              <a:t>e os locais de estenose mostraram grave colite com ulceração da mucosa e inflamação aguda e crônica transmural com inclusões intranuclear e intracitoplasmáticas. </a:t>
            </a:r>
          </a:p>
          <a:p>
            <a:pPr>
              <a:lnSpc>
                <a:spcPct val="80000"/>
              </a:lnSpc>
            </a:pPr>
            <a:r>
              <a:rPr lang="pt-BR" sz="2400" smtClean="0">
                <a:solidFill>
                  <a:srgbClr val="003366"/>
                </a:solidFill>
              </a:rPr>
              <a:t>No quinto dia  pós-operatório desenvolveu um pneumoperitôneo, sendo o abdomen da criança reexplorado.</a:t>
            </a:r>
          </a:p>
          <a:p>
            <a:pPr>
              <a:lnSpc>
                <a:spcPct val="80000"/>
              </a:lnSpc>
            </a:pPr>
            <a:r>
              <a:rPr lang="pt-BR" sz="2400" smtClean="0">
                <a:solidFill>
                  <a:srgbClr val="003366"/>
                </a:solidFill>
              </a:rPr>
              <a:t>A anastomose estava interrompida, sendo realizada uma colostomia.</a:t>
            </a:r>
          </a:p>
          <a:p>
            <a:pPr>
              <a:lnSpc>
                <a:spcPct val="80000"/>
              </a:lnSpc>
            </a:pPr>
            <a:r>
              <a:rPr lang="pt-BR" sz="2400" smtClean="0">
                <a:solidFill>
                  <a:srgbClr val="003366"/>
                </a:solidFill>
              </a:rPr>
              <a:t>O exame histológico de ambos os extremos da anastomose mostrou inflamação aguda e crônica transmural grave, necrose focal focal e inclusões virais.</a:t>
            </a:r>
          </a:p>
          <a:p>
            <a:pPr>
              <a:lnSpc>
                <a:spcPct val="80000"/>
              </a:lnSpc>
            </a:pPr>
            <a:r>
              <a:rPr lang="pt-BR" sz="2400" smtClean="0">
                <a:solidFill>
                  <a:srgbClr val="003366"/>
                </a:solidFill>
              </a:rPr>
              <a:t>O CMV foi isolado da urina. Mães com IgG para CMV  altamente positivo com IgM positiva baixa</a:t>
            </a:r>
          </a:p>
          <a:p>
            <a:pPr>
              <a:lnSpc>
                <a:spcPct val="80000"/>
              </a:lnSpc>
            </a:pPr>
            <a:r>
              <a:rPr lang="pt-BR" sz="2400" smtClean="0">
                <a:solidFill>
                  <a:srgbClr val="003366"/>
                </a:solidFill>
              </a:rPr>
              <a:t>Ecografia cerebral, fundo de olho, testes auditivos e transaminases estavam inalterados</a:t>
            </a:r>
          </a:p>
          <a:p>
            <a:pPr>
              <a:lnSpc>
                <a:spcPct val="80000"/>
              </a:lnSpc>
            </a:pPr>
            <a:r>
              <a:rPr lang="pt-BR" sz="2400" smtClean="0">
                <a:solidFill>
                  <a:srgbClr val="003366"/>
                </a:solidFill>
              </a:rPr>
              <a:t>Reanastomose do intestino foi feita  quando a criança completou 3 meses e evoluiu bem.</a:t>
            </a:r>
          </a:p>
          <a:p>
            <a:pPr>
              <a:lnSpc>
                <a:spcPct val="80000"/>
              </a:lnSpc>
            </a:pPr>
            <a:r>
              <a:rPr lang="pt-BR" sz="2400" smtClean="0">
                <a:solidFill>
                  <a:srgbClr val="003366"/>
                </a:solidFill>
              </a:rPr>
              <a:t> Os autores concordam que  o sistema gastrointestinal pode ser afetado pelo CMV congênito e eles adicionaram a colite como uma manifestação adicional</a:t>
            </a:r>
          </a:p>
          <a:p>
            <a:pPr>
              <a:lnSpc>
                <a:spcPct val="80000"/>
              </a:lnSpc>
            </a:pPr>
            <a:endParaRPr lang="pt-BR" sz="2400" smtClean="0">
              <a:solidFill>
                <a:srgbClr val="003366"/>
              </a:solidFill>
            </a:endParaRPr>
          </a:p>
          <a:p>
            <a:pPr>
              <a:lnSpc>
                <a:spcPct val="80000"/>
              </a:lnSpc>
            </a:pPr>
            <a:endParaRPr lang="pt-BR" sz="2400" smtClean="0">
              <a:solidFill>
                <a:srgbClr val="003366"/>
              </a:solidFill>
            </a:endParaRP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p:nvPr>
        </p:nvSpPr>
        <p:spPr>
          <a:xfrm>
            <a:off x="1239838" y="1285875"/>
            <a:ext cx="10464800" cy="2165350"/>
          </a:xfrm>
        </p:spPr>
        <p:txBody>
          <a:bodyPr/>
          <a:lstStyle/>
          <a:p>
            <a:r>
              <a:rPr lang="pt-BR" sz="2400" smtClean="0">
                <a:hlinkClick r:id="rId2"/>
              </a:rPr>
              <a:t>Intestinal obstruction caused by congenital cytomegalovirus infection: report of a case.</a:t>
            </a:r>
            <a:r>
              <a:rPr lang="pt-BR" sz="2400" smtClean="0"/>
              <a:t/>
            </a:r>
            <a:br>
              <a:rPr lang="pt-BR" sz="2400" smtClean="0"/>
            </a:br>
            <a:r>
              <a:rPr lang="pt-BR" sz="2400" smtClean="0"/>
              <a:t>Asabe K, Nagasaki A, Sato K, Nakayama M.</a:t>
            </a:r>
            <a:br>
              <a:rPr lang="pt-BR" sz="2400" smtClean="0"/>
            </a:br>
            <a:r>
              <a:rPr lang="pt-BR" sz="2400" smtClean="0"/>
              <a:t>Surg Today. 2003;33(10):764-7.</a:t>
            </a:r>
          </a:p>
        </p:txBody>
      </p:sp>
      <p:sp>
        <p:nvSpPr>
          <p:cNvPr id="134147" name="Rectangle 3"/>
          <p:cNvSpPr>
            <a:spLocks noGrp="1"/>
          </p:cNvSpPr>
          <p:nvPr>
            <p:ph type="body" idx="1"/>
          </p:nvPr>
        </p:nvSpPr>
        <p:spPr>
          <a:xfrm>
            <a:off x="1282700" y="3408363"/>
            <a:ext cx="10464800" cy="5937250"/>
          </a:xfrm>
        </p:spPr>
        <p:txBody>
          <a:bodyPr/>
          <a:lstStyle/>
          <a:p>
            <a:pPr>
              <a:lnSpc>
                <a:spcPct val="80000"/>
              </a:lnSpc>
            </a:pPr>
            <a:r>
              <a:rPr lang="pt-BR" sz="1700" smtClean="0">
                <a:solidFill>
                  <a:schemeClr val="tx1"/>
                </a:solidFill>
              </a:rPr>
              <a:t>Os autores relataram  um caso de infecção congênita por citomegalovírus (CMV) coexistente  com uma pseudo doença de Hirschsprung em uma criança do sexo feminino nascido em uma gestação de 39 semanas, com peso de 1952g</a:t>
            </a:r>
          </a:p>
          <a:p>
            <a:pPr>
              <a:lnSpc>
                <a:spcPct val="80000"/>
              </a:lnSpc>
            </a:pPr>
            <a:r>
              <a:rPr lang="pt-BR" sz="1700" smtClean="0">
                <a:solidFill>
                  <a:schemeClr val="tx1"/>
                </a:solidFill>
              </a:rPr>
              <a:t>Com 19 semanas de gestação, o ultrassom mostrou ascite fetal e uma amostra do líquido amniótico foi positiva para CMV. Com 28 semanas,o ultrassom mostrou outras alterações, incluindo microcefalia, calcificações cerebrais e múltipas estruturas cheias de líquido indicando obstrução intestinal.</a:t>
            </a:r>
          </a:p>
          <a:p>
            <a:pPr>
              <a:lnSpc>
                <a:spcPct val="80000"/>
              </a:lnSpc>
            </a:pPr>
            <a:r>
              <a:rPr lang="pt-BR" sz="1700" smtClean="0">
                <a:solidFill>
                  <a:schemeClr val="tx1"/>
                </a:solidFill>
              </a:rPr>
              <a:t>Dados sorológicos, cultura viral urinária e expressão gênica por hibridização in situ (</a:t>
            </a:r>
            <a:r>
              <a:rPr lang="pt-BR" sz="1700" smtClean="0">
                <a:solidFill>
                  <a:schemeClr val="hlink"/>
                </a:solidFill>
              </a:rPr>
              <a:t>figura</a:t>
            </a:r>
            <a:r>
              <a:rPr lang="pt-BR" sz="1700" smtClean="0">
                <a:solidFill>
                  <a:schemeClr val="tx1"/>
                </a:solidFill>
              </a:rPr>
              <a:t> 1) todos sugeriram uma infecção por CMV, e os achados patológicos de espécimes de intestino ressecado mostrou aganglionose (</a:t>
            </a:r>
            <a:r>
              <a:rPr lang="pt-BR" sz="1700" smtClean="0">
                <a:solidFill>
                  <a:schemeClr val="hlink"/>
                </a:solidFill>
              </a:rPr>
              <a:t>figura2</a:t>
            </a:r>
            <a:r>
              <a:rPr lang="pt-BR" sz="1700" smtClean="0">
                <a:solidFill>
                  <a:schemeClr val="tx1"/>
                </a:solidFill>
              </a:rPr>
              <a:t>)</a:t>
            </a:r>
          </a:p>
          <a:p>
            <a:pPr>
              <a:lnSpc>
                <a:spcPct val="80000"/>
              </a:lnSpc>
            </a:pPr>
            <a:r>
              <a:rPr lang="pt-BR" sz="1700" smtClean="0">
                <a:solidFill>
                  <a:schemeClr val="tx1"/>
                </a:solidFill>
              </a:rPr>
              <a:t>Assim, a infecção congênita por CMV pode ser etiologicamente associada com doença de Hirschsprung em algumas crianças.</a:t>
            </a:r>
          </a:p>
          <a:p>
            <a:pPr>
              <a:lnSpc>
                <a:spcPct val="80000"/>
              </a:lnSpc>
            </a:pPr>
            <a:r>
              <a:rPr lang="pt-BR" sz="1700" smtClean="0">
                <a:solidFill>
                  <a:schemeClr val="tx1"/>
                </a:solidFill>
              </a:rPr>
              <a:t>Com 2 meses a distensão abdominal e a aspiração biliosa da sonda orogástrica gradualmente desapareceu. Como mo resultado foi feita uma ileostomia tipo Bishop-Koop para melhorar a alimentação, sendo feitas biópsias de ambos os intestinos delgado e grosso.</a:t>
            </a:r>
          </a:p>
          <a:p>
            <a:pPr>
              <a:lnSpc>
                <a:spcPct val="80000"/>
              </a:lnSpc>
            </a:pPr>
            <a:r>
              <a:rPr lang="pt-BR" sz="1700" smtClean="0">
                <a:solidFill>
                  <a:schemeClr val="tx1"/>
                </a:solidFill>
              </a:rPr>
              <a:t>Exame patológico do cólon transverso mostrou achados normogangliônicos (</a:t>
            </a:r>
            <a:r>
              <a:rPr lang="pt-BR" sz="1700" smtClean="0">
                <a:solidFill>
                  <a:schemeClr val="hlink"/>
                </a:solidFill>
              </a:rPr>
              <a:t>figura 3</a:t>
            </a:r>
            <a:r>
              <a:rPr lang="pt-BR" sz="1700" smtClean="0">
                <a:solidFill>
                  <a:schemeClr val="tx1"/>
                </a:solidFill>
              </a:rPr>
              <a:t>)</a:t>
            </a:r>
          </a:p>
          <a:p>
            <a:pPr>
              <a:lnSpc>
                <a:spcPct val="80000"/>
              </a:lnSpc>
            </a:pPr>
            <a:r>
              <a:rPr lang="pt-BR" sz="1700" smtClean="0">
                <a:solidFill>
                  <a:schemeClr val="tx1"/>
                </a:solidFill>
              </a:rPr>
              <a:t>Na idade de 20 meses a criança foi capaz de passar fezes, sendo dado alta com um tubo de alimentação pela jejunostomia</a:t>
            </a:r>
          </a:p>
          <a:p>
            <a:pPr>
              <a:lnSpc>
                <a:spcPct val="80000"/>
              </a:lnSpc>
            </a:pPr>
            <a:endParaRPr lang="pt-BR" sz="1700" smtClean="0">
              <a:solidFill>
                <a:schemeClr val="tx1"/>
              </a:solidFill>
            </a:endParaRPr>
          </a:p>
        </p:txBody>
      </p:sp>
      <p:sp>
        <p:nvSpPr>
          <p:cNvPr id="134148" name="Oval 4"/>
          <p:cNvSpPr>
            <a:spLocks noChangeArrowheads="1"/>
          </p:cNvSpPr>
          <p:nvPr/>
        </p:nvSpPr>
        <p:spPr bwMode="auto">
          <a:xfrm>
            <a:off x="998538" y="0"/>
            <a:ext cx="11279187"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Obstrução intestinal causada pela infecção congênita pelo citomegalovírus:</a:t>
            </a:r>
          </a:p>
          <a:p>
            <a:pPr algn="ctr"/>
            <a:r>
              <a:rPr lang="pt-BR" sz="2400">
                <a:solidFill>
                  <a:srgbClr val="FFFF00"/>
                </a:solidFill>
              </a:rPr>
              <a:t>Relato de um caso</a:t>
            </a:r>
          </a:p>
        </p:txBody>
      </p:sp>
      <p:sp>
        <p:nvSpPr>
          <p:cNvPr id="134149" name="Oval 5"/>
          <p:cNvSpPr>
            <a:spLocks noChangeArrowheads="1"/>
          </p:cNvSpPr>
          <p:nvPr/>
        </p:nvSpPr>
        <p:spPr bwMode="auto">
          <a:xfrm>
            <a:off x="736600" y="8731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sz="2400">
                <a:solidFill>
                  <a:srgbClr val="FFFF00"/>
                </a:solidFill>
              </a:rPr>
              <a:t>2003</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6" name="Picture 4"/>
          <p:cNvPicPr>
            <a:picLocks noChangeAspect="1" noChangeArrowheads="1"/>
          </p:cNvPicPr>
          <p:nvPr/>
        </p:nvPicPr>
        <p:blipFill>
          <a:blip r:embed="rId2"/>
          <a:srcRect/>
          <a:stretch>
            <a:fillRect/>
          </a:stretch>
        </p:blipFill>
        <p:spPr bwMode="auto">
          <a:xfrm>
            <a:off x="0" y="0"/>
            <a:ext cx="4968875" cy="3848100"/>
          </a:xfrm>
          <a:prstGeom prst="rect">
            <a:avLst/>
          </a:prstGeom>
          <a:noFill/>
        </p:spPr>
      </p:pic>
      <p:sp>
        <p:nvSpPr>
          <p:cNvPr id="136197" name="Text Box 5"/>
          <p:cNvSpPr txBox="1">
            <a:spLocks noChangeArrowheads="1"/>
          </p:cNvSpPr>
          <p:nvPr/>
        </p:nvSpPr>
        <p:spPr bwMode="auto">
          <a:xfrm>
            <a:off x="5062538" y="1504950"/>
            <a:ext cx="5365750" cy="641350"/>
          </a:xfrm>
          <a:prstGeom prst="rect">
            <a:avLst/>
          </a:prstGeom>
          <a:noFill/>
          <a:ln w="9525">
            <a:noFill/>
            <a:miter lim="800000"/>
            <a:headEnd/>
            <a:tailEnd/>
          </a:ln>
          <a:effectLst/>
        </p:spPr>
        <p:txBody>
          <a:bodyPr wrap="none">
            <a:spAutoFit/>
          </a:bodyPr>
          <a:lstStyle/>
          <a:p>
            <a:pPr algn="ctr" defTabSz="914400"/>
            <a:r>
              <a:rPr lang="pt-BR" sz="1800">
                <a:solidFill>
                  <a:schemeClr val="hlink"/>
                </a:solidFill>
              </a:rPr>
              <a:t>Fig.1: Hibridização in situ mostrou genoma do</a:t>
            </a:r>
          </a:p>
          <a:p>
            <a:pPr algn="ctr" defTabSz="914400"/>
            <a:r>
              <a:rPr lang="pt-BR" sz="1800">
                <a:solidFill>
                  <a:schemeClr val="hlink"/>
                </a:solidFill>
              </a:rPr>
              <a:t>Do CMV na mucosae na lâmina própria da mucosa</a:t>
            </a:r>
          </a:p>
        </p:txBody>
      </p:sp>
      <p:pic>
        <p:nvPicPr>
          <p:cNvPr id="136198" name="Picture 6"/>
          <p:cNvPicPr>
            <a:picLocks noChangeAspect="1" noChangeArrowheads="1"/>
          </p:cNvPicPr>
          <p:nvPr/>
        </p:nvPicPr>
        <p:blipFill>
          <a:blip r:embed="rId3"/>
          <a:srcRect/>
          <a:stretch>
            <a:fillRect/>
          </a:stretch>
        </p:blipFill>
        <p:spPr bwMode="auto">
          <a:xfrm>
            <a:off x="0" y="3987800"/>
            <a:ext cx="4960938" cy="3551238"/>
          </a:xfrm>
          <a:prstGeom prst="rect">
            <a:avLst/>
          </a:prstGeom>
          <a:noFill/>
        </p:spPr>
      </p:pic>
      <p:sp>
        <p:nvSpPr>
          <p:cNvPr id="136199" name="Text Box 7"/>
          <p:cNvSpPr txBox="1">
            <a:spLocks noChangeArrowheads="1"/>
          </p:cNvSpPr>
          <p:nvPr/>
        </p:nvSpPr>
        <p:spPr bwMode="auto">
          <a:xfrm>
            <a:off x="4973638" y="4478338"/>
            <a:ext cx="64198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Fig.2: exame patológico do íleo revelou uma parede intestinal</a:t>
            </a:r>
          </a:p>
          <a:p>
            <a:pPr algn="ctr"/>
            <a:r>
              <a:rPr lang="pt-BR" sz="1800">
                <a:solidFill>
                  <a:schemeClr val="hlink"/>
                </a:solidFill>
              </a:rPr>
              <a:t>aganglionótica</a:t>
            </a:r>
          </a:p>
        </p:txBody>
      </p:sp>
      <p:pic>
        <p:nvPicPr>
          <p:cNvPr id="136200" name="Picture 8"/>
          <p:cNvPicPr>
            <a:picLocks noChangeAspect="1" noChangeArrowheads="1"/>
          </p:cNvPicPr>
          <p:nvPr/>
        </p:nvPicPr>
        <p:blipFill>
          <a:blip r:embed="rId4"/>
          <a:srcRect/>
          <a:stretch>
            <a:fillRect/>
          </a:stretch>
        </p:blipFill>
        <p:spPr bwMode="auto">
          <a:xfrm>
            <a:off x="8051800" y="6126163"/>
            <a:ext cx="4953000" cy="3627437"/>
          </a:xfrm>
          <a:prstGeom prst="rect">
            <a:avLst/>
          </a:prstGeom>
          <a:noFill/>
        </p:spPr>
      </p:pic>
      <p:sp>
        <p:nvSpPr>
          <p:cNvPr id="136201" name="Text Box 9"/>
          <p:cNvSpPr txBox="1">
            <a:spLocks noChangeArrowheads="1"/>
          </p:cNvSpPr>
          <p:nvPr/>
        </p:nvSpPr>
        <p:spPr bwMode="auto">
          <a:xfrm>
            <a:off x="2657475" y="8643938"/>
            <a:ext cx="53911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Fig.3: exame patológico do cólonmostrou achados</a:t>
            </a:r>
          </a:p>
          <a:p>
            <a:pPr algn="ctr"/>
            <a:r>
              <a:rPr lang="pt-BR" sz="1800">
                <a:solidFill>
                  <a:schemeClr val="hlink"/>
                </a:solidFill>
              </a:rPr>
              <a:t>Do plexo mioentérico normal e células gangliônicas</a:t>
            </a: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p:cNvSpPr>
          <p:nvPr>
            <p:ph type="body" idx="1"/>
          </p:nvPr>
        </p:nvSpPr>
        <p:spPr>
          <a:xfrm>
            <a:off x="1423988" y="2160588"/>
            <a:ext cx="10464800" cy="5937250"/>
          </a:xfrm>
        </p:spPr>
        <p:txBody>
          <a:bodyPr/>
          <a:lstStyle/>
          <a:p>
            <a:pPr>
              <a:lnSpc>
                <a:spcPct val="80000"/>
              </a:lnSpc>
            </a:pPr>
            <a:r>
              <a:rPr lang="pt-BR" sz="2800" smtClean="0">
                <a:solidFill>
                  <a:schemeClr val="tx1"/>
                </a:solidFill>
              </a:rPr>
              <a:t>Infecções congênitas induzidas pelo CMV no trato gastrointestinal são incomuns e poucos casos tem sido documentados (Huang et al, Reyes et al, descreveram pacientes  com doença de Hirschsprung coexistindo com infecção congênita pelo CMV).</a:t>
            </a:r>
          </a:p>
          <a:p>
            <a:pPr>
              <a:lnSpc>
                <a:spcPct val="80000"/>
              </a:lnSpc>
            </a:pPr>
            <a:r>
              <a:rPr lang="pt-BR" sz="2800" smtClean="0">
                <a:solidFill>
                  <a:schemeClr val="tx1"/>
                </a:solidFill>
              </a:rPr>
              <a:t>A infecção pelo CMV provavelmente induz aganglionose por danificar o plexo mientérico, bem como outros órgãos. Por conseguinte, através de danos nas células ganglionares, enterite, o  CMV pode produzir uma síndrome que pode imitar a doença  de Hirschsprung </a:t>
            </a:r>
          </a:p>
          <a:p>
            <a:pPr>
              <a:lnSpc>
                <a:spcPct val="80000"/>
              </a:lnSpc>
            </a:pPr>
            <a:r>
              <a:rPr lang="pt-BR" sz="2800" smtClean="0">
                <a:solidFill>
                  <a:schemeClr val="tx1"/>
                </a:solidFill>
              </a:rPr>
              <a:t>No presente  paciente, a manifestação clínica da doença de Hirschsprung foi considerada como sendo devido a aganglionose causada por infecção congênita pelo CMV.</a:t>
            </a:r>
          </a:p>
          <a:p>
            <a:pPr>
              <a:lnSpc>
                <a:spcPct val="80000"/>
              </a:lnSpc>
            </a:pPr>
            <a:r>
              <a:rPr lang="pt-BR" sz="2800" smtClean="0">
                <a:solidFill>
                  <a:schemeClr val="tx1"/>
                </a:solidFill>
              </a:rPr>
              <a:t>. </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p:cNvSpPr>
          <p:nvPr>
            <p:ph type="title"/>
          </p:nvPr>
        </p:nvSpPr>
        <p:spPr>
          <a:xfrm>
            <a:off x="1173163" y="804863"/>
            <a:ext cx="10464800" cy="2165350"/>
          </a:xfrm>
        </p:spPr>
        <p:txBody>
          <a:bodyPr/>
          <a:lstStyle/>
          <a:p>
            <a:r>
              <a:rPr lang="pt-BR" sz="2400" smtClean="0">
                <a:hlinkClick r:id="rId2"/>
              </a:rPr>
              <a:t>Colonic stricture mimicking Hirschsprung's disease: a localized cytomegalovirus infection.</a:t>
            </a:r>
            <a:r>
              <a:rPr lang="pt-BR" sz="2400" smtClean="0"/>
              <a:t/>
            </a:r>
            <a:br>
              <a:rPr lang="pt-BR" sz="2400" smtClean="0"/>
            </a:br>
            <a:r>
              <a:rPr lang="pt-BR" sz="2400" smtClean="0"/>
              <a:t>Ekema G, Pedersini P, Milianti S, Ubertazzi M, Minoli D, Manciana A.</a:t>
            </a:r>
            <a:br>
              <a:rPr lang="pt-BR" sz="2400" smtClean="0"/>
            </a:br>
            <a:r>
              <a:rPr lang="pt-BR" sz="2400" smtClean="0"/>
              <a:t>J Pediatr Surg. 2006 Apr;41(4):850-2.</a:t>
            </a:r>
          </a:p>
        </p:txBody>
      </p:sp>
      <p:sp>
        <p:nvSpPr>
          <p:cNvPr id="138243" name="Rectangle 3"/>
          <p:cNvSpPr>
            <a:spLocks noGrp="1"/>
          </p:cNvSpPr>
          <p:nvPr>
            <p:ph type="body" idx="1"/>
          </p:nvPr>
        </p:nvSpPr>
        <p:spPr/>
        <p:txBody>
          <a:bodyPr/>
          <a:lstStyle/>
          <a:p>
            <a:pPr>
              <a:lnSpc>
                <a:spcPct val="80000"/>
              </a:lnSpc>
            </a:pPr>
            <a:r>
              <a:rPr lang="pt-BR" sz="2500" smtClean="0">
                <a:solidFill>
                  <a:schemeClr val="bg1"/>
                </a:solidFill>
              </a:rPr>
              <a:t>Os autores descrevem um caso de infecção  pelo CMV (congênita ou adquirida) com envolvimento gastrintestinal que desenvolveu estreitamento colônico e manifestou um quadro clínico semelhante a doença de Hirschsprung: peso ao nascer de 2480g, 37 semanas de idade gestacional, mãe soropositiva para CMV. O curso neonatal ocorreu sem intercorrências.Com 34 dias o bebê foi admitido à Unidade. Dias antes a mãe relatava dificuldade em evacuar com progressiva distensão abdominal, sendo internada quando apareceram vômitos biliosos. RX de abdômen sugeriu obstrução intestinal., sendo feito um diagnóstico provisório de doença de Hirschsprung. Enema com contraste evidenciou estreitamento a nível da junção cólon-sigmóide Endocoscopia confirmou a área localizada do estreitamento com inflamação ativa na junção cólon-sigmóide. Biópsia retal mostrou presença de células gangliônicas normais. O bebê foi operado, sendo removido 6 cm do intestino afetado.Achados patológicos demonstraram um estreitamento colônico com intensa inflamação que continha corpos de inclusão intranucleares citomegálicos (Figura )</a:t>
            </a:r>
          </a:p>
        </p:txBody>
      </p:sp>
      <p:sp>
        <p:nvSpPr>
          <p:cNvPr id="138244" name="Oval 4"/>
          <p:cNvSpPr>
            <a:spLocks noChangeArrowheads="1"/>
          </p:cNvSpPr>
          <p:nvPr/>
        </p:nvSpPr>
        <p:spPr bwMode="auto">
          <a:xfrm>
            <a:off x="1233488" y="0"/>
            <a:ext cx="10517187"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defTabSz="914400"/>
            <a:r>
              <a:rPr lang="pt-BR" sz="2400">
                <a:solidFill>
                  <a:srgbClr val="FFFF00"/>
                </a:solidFill>
              </a:rPr>
              <a:t>Estreitamento colônico mimetizando doença de </a:t>
            </a:r>
          </a:p>
          <a:p>
            <a:pPr algn="ctr" defTabSz="914400"/>
            <a:r>
              <a:rPr lang="pt-BR" sz="2400">
                <a:solidFill>
                  <a:srgbClr val="FFFF00"/>
                </a:solidFill>
              </a:rPr>
              <a:t>Hirschsprung:uma infecção localizada pelo citomegalovírus</a:t>
            </a:r>
          </a:p>
        </p:txBody>
      </p:sp>
      <p:sp>
        <p:nvSpPr>
          <p:cNvPr id="138246" name="Oval 6"/>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2006</a:t>
            </a: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p:cNvSpPr>
          <p:nvPr>
            <p:ph type="body" idx="1"/>
          </p:nvPr>
        </p:nvSpPr>
        <p:spPr>
          <a:xfrm>
            <a:off x="1352550" y="-414338"/>
            <a:ext cx="10464800" cy="5937251"/>
          </a:xfrm>
        </p:spPr>
        <p:txBody>
          <a:bodyPr/>
          <a:lstStyle/>
          <a:p>
            <a:r>
              <a:rPr lang="pt-BR" sz="2400" smtClean="0">
                <a:solidFill>
                  <a:schemeClr val="bg1"/>
                </a:solidFill>
              </a:rPr>
              <a:t>A urina foi positiva para CMV, assim como a imunoglobulina M anti-CMV e proteína C reativa para CMV e viremia para CMV. A tomografia de crânio foi normal, assim como testes de audição. Apresentou coriorretinite. O bebê foi referido à UTI Neonatal no 6º dia pós operatório, onde foi tratado com ganciglovir (6mg/kg/dia por 6 semanas). As lesões oculares regrediram e o bebê estava bem aos 11 meses de idade</a:t>
            </a:r>
          </a:p>
          <a:p>
            <a:endParaRPr lang="pt-BR" sz="2400" smtClean="0">
              <a:solidFill>
                <a:schemeClr val="bg1"/>
              </a:solidFill>
            </a:endParaRPr>
          </a:p>
        </p:txBody>
      </p:sp>
      <p:pic>
        <p:nvPicPr>
          <p:cNvPr id="141316" name="Picture 4"/>
          <p:cNvPicPr>
            <a:picLocks noChangeAspect="1" noChangeArrowheads="1"/>
          </p:cNvPicPr>
          <p:nvPr/>
        </p:nvPicPr>
        <p:blipFill>
          <a:blip r:embed="rId2"/>
          <a:srcRect/>
          <a:stretch>
            <a:fillRect/>
          </a:stretch>
        </p:blipFill>
        <p:spPr bwMode="auto">
          <a:xfrm>
            <a:off x="3763963" y="3436938"/>
            <a:ext cx="5857875" cy="4351337"/>
          </a:xfrm>
          <a:prstGeom prst="rect">
            <a:avLst/>
          </a:prstGeom>
          <a:noFill/>
        </p:spPr>
      </p:pic>
      <p:sp>
        <p:nvSpPr>
          <p:cNvPr id="141317" name="Text Box 5"/>
          <p:cNvSpPr txBox="1">
            <a:spLocks noChangeArrowheads="1"/>
          </p:cNvSpPr>
          <p:nvPr/>
        </p:nvSpPr>
        <p:spPr bwMode="auto">
          <a:xfrm>
            <a:off x="3081338" y="8154988"/>
            <a:ext cx="7131050" cy="915987"/>
          </a:xfrm>
          <a:prstGeom prst="rect">
            <a:avLst/>
          </a:prstGeom>
          <a:noFill/>
          <a:ln w="9525">
            <a:noFill/>
            <a:miter lim="800000"/>
            <a:headEnd/>
            <a:tailEnd/>
          </a:ln>
          <a:effectLst/>
        </p:spPr>
        <p:txBody>
          <a:bodyPr wrap="none">
            <a:spAutoFit/>
          </a:bodyPr>
          <a:lstStyle/>
          <a:p>
            <a:pPr defTabSz="914400"/>
            <a:r>
              <a:rPr lang="pt-BR" sz="1800">
                <a:solidFill>
                  <a:schemeClr val="hlink"/>
                </a:solidFill>
              </a:rPr>
              <a:t>Presença de células infectadas por CMV com um fundo inflamatório.</a:t>
            </a:r>
          </a:p>
          <a:p>
            <a:pPr defTabSz="914400"/>
            <a:r>
              <a:rPr lang="pt-BR" sz="1800">
                <a:solidFill>
                  <a:schemeClr val="hlink"/>
                </a:solidFill>
              </a:rPr>
              <a:t> As células parecem ampliada com inclusões intranucleares típica</a:t>
            </a:r>
          </a:p>
          <a:p>
            <a:pPr defTabSz="914400"/>
            <a:r>
              <a:rPr lang="pt-BR" sz="1800">
                <a:solidFill>
                  <a:schemeClr val="hlink"/>
                </a:solidFill>
              </a:rPr>
              <a:t>rodeadas por um halo e citoplasma basofílico granular</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p:cNvSpPr>
          <p:nvPr>
            <p:ph type="body" idx="1"/>
          </p:nvPr>
        </p:nvSpPr>
        <p:spPr>
          <a:xfrm>
            <a:off x="1270000" y="1136650"/>
            <a:ext cx="10464800" cy="7572375"/>
          </a:xfrm>
        </p:spPr>
        <p:txBody>
          <a:bodyPr/>
          <a:lstStyle/>
          <a:p>
            <a:pPr>
              <a:lnSpc>
                <a:spcPct val="80000"/>
              </a:lnSpc>
            </a:pPr>
            <a:r>
              <a:rPr lang="pt-BR" sz="2500" smtClean="0">
                <a:solidFill>
                  <a:schemeClr val="bg1"/>
                </a:solidFill>
              </a:rPr>
              <a:t>Os autores discutem o caso: é mandatório o diagnóstico precoce para um tratamento efetivo que incluem redução da imunossupressão, ganciglovir, foscarnet e/ou cirurgia. É difícil  distinguir entre infecção congênita pelo CMV e adquirida  perinatal. </a:t>
            </a:r>
            <a:r>
              <a:rPr lang="pt-BR" sz="2500" smtClean="0">
                <a:solidFill>
                  <a:srgbClr val="FF3300"/>
                </a:solidFill>
              </a:rPr>
              <a:t>A infecção congênita perinatal é estabelecida se o vírus for isolado da urina ou saliva dentro das duas primeiras semanas de vida</a:t>
            </a:r>
            <a:r>
              <a:rPr lang="pt-BR" sz="2500" smtClean="0">
                <a:solidFill>
                  <a:schemeClr val="bg1"/>
                </a:solidFill>
              </a:rPr>
              <a:t> (</a:t>
            </a:r>
            <a:r>
              <a:rPr lang="pt-BR" sz="2500" smtClean="0">
                <a:solidFill>
                  <a:srgbClr val="FF3300"/>
                </a:solidFill>
              </a:rPr>
              <a:t>a sua detecção depois de 3 semanas de vida pode ser devida a infecção perinatal</a:t>
            </a:r>
            <a:r>
              <a:rPr lang="pt-BR" sz="2500" smtClean="0">
                <a:solidFill>
                  <a:schemeClr val="bg1"/>
                </a:solidFill>
              </a:rPr>
              <a:t>).A mãe foi positiva para CMV. No entanto a presença de anticorpos maternos não completamente previne a transmissão do CMV ao feto, mas reduz a transmissão e sequela (a taxa de transmissão ao feto após infecção materna primária é de 40%, enquanto a taxa de transmissão ao feto durante infecção materna recorrente está entre 0,2 e 1,8% e além do mais, estes RN infectados de maes com infecção recorrente pelo CMV são raramente sintomáticos ao nascimento. O presente bebê foi assintomático ao nascimento.</a:t>
            </a:r>
          </a:p>
          <a:p>
            <a:pPr>
              <a:lnSpc>
                <a:spcPct val="80000"/>
              </a:lnSpc>
            </a:pPr>
            <a:r>
              <a:rPr lang="pt-BR" sz="2500" smtClean="0">
                <a:solidFill>
                  <a:schemeClr val="bg1"/>
                </a:solidFill>
              </a:rPr>
              <a:t>Os autores especulam que, por causa inflamação aguda e crônica transmural o intestino tornou-se rígido, causando oclusão e uma remissão espontânea seria improvável.  Assim, eles sugerem que uma estenose inflamatória do intestino grosso no neonato sem história de enterocolite necrosante deve ser exaustivamente investigada para a infecção pelo CMV</a:t>
            </a:r>
          </a:p>
          <a:p>
            <a:pPr>
              <a:lnSpc>
                <a:spcPct val="80000"/>
              </a:lnSpc>
            </a:pPr>
            <a:endParaRPr lang="pt-BR" sz="2500" smtClean="0">
              <a:solidFill>
                <a:schemeClr val="bg1"/>
              </a:solidFill>
            </a:endParaRP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title"/>
          </p:nvPr>
        </p:nvSpPr>
        <p:spPr/>
        <p:txBody>
          <a:bodyPr/>
          <a:lstStyle/>
          <a:p>
            <a:r>
              <a:rPr lang="pt-BR" sz="2400" smtClean="0">
                <a:hlinkClick r:id="rId2"/>
              </a:rPr>
              <a:t>Cytomegalovirus: a cause of colonic stricture in a premature infant.</a:t>
            </a:r>
            <a:r>
              <a:rPr lang="pt-BR" sz="2400" smtClean="0"/>
              <a:t/>
            </a:r>
            <a:br>
              <a:rPr lang="pt-BR" sz="2400" smtClean="0"/>
            </a:br>
            <a:r>
              <a:rPr lang="pt-BR" sz="2400" smtClean="0"/>
              <a:t>Shetty A, Barnes R, Lazda E, Doherty C, Maxwell N.</a:t>
            </a:r>
            <a:br>
              <a:rPr lang="pt-BR" sz="2400" smtClean="0"/>
            </a:br>
            <a:r>
              <a:rPr lang="pt-BR" sz="2400" smtClean="0"/>
              <a:t>J Infect. 2007 Jan;54(1):e37-9</a:t>
            </a:r>
          </a:p>
        </p:txBody>
      </p:sp>
      <p:sp>
        <p:nvSpPr>
          <p:cNvPr id="139267" name="Rectangle 3"/>
          <p:cNvSpPr>
            <a:spLocks noGrp="1"/>
          </p:cNvSpPr>
          <p:nvPr>
            <p:ph type="body" idx="1"/>
          </p:nvPr>
        </p:nvSpPr>
        <p:spPr>
          <a:xfrm>
            <a:off x="1436688" y="804863"/>
            <a:ext cx="10464800" cy="5937250"/>
          </a:xfrm>
        </p:spPr>
        <p:txBody>
          <a:bodyPr/>
          <a:lstStyle/>
          <a:p>
            <a:pPr>
              <a:lnSpc>
                <a:spcPct val="90000"/>
              </a:lnSpc>
              <a:buFontTx/>
              <a:buNone/>
            </a:pPr>
            <a:r>
              <a:rPr lang="pt-BR" sz="2400" smtClean="0">
                <a:solidFill>
                  <a:srgbClr val="003366"/>
                </a:solidFill>
              </a:rPr>
              <a:t>Os autores relatam  um caso de um RN do sexo feminino,490g, 27semanas, com restrição do crescimento intrauterino que desenvolveu sintomas de obstrução intestinal quando iniciou a dieta enteral plena (aos 36 dias de vida). A laparotomia revelou estreitamento no cólon transverso ascendente e proximal, sendo feita uma hemicolectomia.O exame histológico do intestino grosso ressecado mostrou a presença de numerosos corpos de inclusão citomegálica, (O CMV foi confirmado pela imunohistoquímica (</a:t>
            </a:r>
            <a:r>
              <a:rPr lang="pt-BR" sz="2400" smtClean="0">
                <a:solidFill>
                  <a:schemeClr val="hlink"/>
                </a:solidFill>
              </a:rPr>
              <a:t>Figura</a:t>
            </a:r>
            <a:r>
              <a:rPr lang="pt-BR" sz="2400" smtClean="0">
                <a:solidFill>
                  <a:srgbClr val="003366"/>
                </a:solidFill>
              </a:rPr>
              <a:t>).</a:t>
            </a:r>
          </a:p>
        </p:txBody>
      </p:sp>
      <p:pic>
        <p:nvPicPr>
          <p:cNvPr id="139268" name="Picture 4"/>
          <p:cNvPicPr>
            <a:picLocks noChangeAspect="1" noChangeArrowheads="1"/>
          </p:cNvPicPr>
          <p:nvPr/>
        </p:nvPicPr>
        <p:blipFill>
          <a:blip r:embed="rId3"/>
          <a:srcRect/>
          <a:stretch>
            <a:fillRect/>
          </a:stretch>
        </p:blipFill>
        <p:spPr bwMode="auto">
          <a:xfrm>
            <a:off x="4025900" y="4832350"/>
            <a:ext cx="4889500" cy="3690938"/>
          </a:xfrm>
          <a:prstGeom prst="rect">
            <a:avLst/>
          </a:prstGeom>
          <a:noFill/>
        </p:spPr>
      </p:pic>
      <p:sp>
        <p:nvSpPr>
          <p:cNvPr id="139269" name="Text Box 5"/>
          <p:cNvSpPr txBox="1">
            <a:spLocks noChangeArrowheads="1"/>
          </p:cNvSpPr>
          <p:nvPr/>
        </p:nvSpPr>
        <p:spPr bwMode="auto">
          <a:xfrm>
            <a:off x="2982913" y="8497888"/>
            <a:ext cx="6815137" cy="822325"/>
          </a:xfrm>
          <a:prstGeom prst="rect">
            <a:avLst/>
          </a:prstGeom>
          <a:noFill/>
          <a:ln w="9525">
            <a:noFill/>
            <a:miter lim="800000"/>
            <a:headEnd/>
            <a:tailEnd/>
          </a:ln>
          <a:effectLst/>
        </p:spPr>
        <p:txBody>
          <a:bodyPr wrap="none">
            <a:spAutoFit/>
          </a:bodyPr>
          <a:lstStyle/>
          <a:p>
            <a:pPr algn="ctr" defTabSz="914400"/>
            <a:r>
              <a:rPr lang="pt-BR" sz="2400">
                <a:solidFill>
                  <a:schemeClr val="hlink"/>
                </a:solidFill>
              </a:rPr>
              <a:t>Imunohistoquímica do intestino grosso revelando</a:t>
            </a:r>
          </a:p>
          <a:p>
            <a:pPr algn="ctr" defTabSz="914400"/>
            <a:r>
              <a:rPr lang="pt-BR" sz="2400">
                <a:solidFill>
                  <a:schemeClr val="hlink"/>
                </a:solidFill>
              </a:rPr>
              <a:t>CMV</a:t>
            </a:r>
          </a:p>
        </p:txBody>
      </p:sp>
      <p:sp>
        <p:nvSpPr>
          <p:cNvPr id="139270" name="Oval 6"/>
          <p:cNvSpPr>
            <a:spLocks noChangeArrowheads="1"/>
          </p:cNvSpPr>
          <p:nvPr/>
        </p:nvSpPr>
        <p:spPr bwMode="auto">
          <a:xfrm>
            <a:off x="1441450" y="0"/>
            <a:ext cx="10517188"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Citomegalovírus: uma causa de estreitamento colônico em um prematuro</a:t>
            </a:r>
          </a:p>
        </p:txBody>
      </p:sp>
      <p:sp>
        <p:nvSpPr>
          <p:cNvPr id="139271" name="Oval 7"/>
          <p:cNvSpPr>
            <a:spLocks noChangeArrowheads="1"/>
          </p:cNvSpPr>
          <p:nvPr/>
        </p:nvSpPr>
        <p:spPr bwMode="auto">
          <a:xfrm>
            <a:off x="735013" y="14827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2007</a:t>
            </a:r>
          </a:p>
        </p:txBody>
      </p:sp>
    </p:spTree>
  </p:cSld>
  <p:clrMapOvr>
    <a:masterClrMapping/>
  </p:clrMapOvr>
  <p:transition spd="med"/>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p:cNvSpPr>
          <p:nvPr>
            <p:ph type="body" idx="1"/>
          </p:nvPr>
        </p:nvSpPr>
        <p:spPr>
          <a:xfrm>
            <a:off x="1657350" y="1579563"/>
            <a:ext cx="10464800" cy="5937250"/>
          </a:xfrm>
        </p:spPr>
        <p:txBody>
          <a:bodyPr/>
          <a:lstStyle/>
          <a:p>
            <a:pPr>
              <a:lnSpc>
                <a:spcPct val="80000"/>
              </a:lnSpc>
            </a:pPr>
            <a:r>
              <a:rPr lang="pt-BR" sz="2500" smtClean="0">
                <a:solidFill>
                  <a:srgbClr val="003366"/>
                </a:solidFill>
              </a:rPr>
              <a:t>A urina foi positiva para CMV pela PCR (após 10 semanas de idade).Não houve evidência de outras infecções pelo CMV e o ultrassom cerebral foi normal. IgG materno para CMV foi positivo e  IgM negativo. O RN teve uma boa recuperação sendo transferido para o seu Hospital de origem após 56 dias.</a:t>
            </a:r>
          </a:p>
          <a:p>
            <a:pPr>
              <a:lnSpc>
                <a:spcPct val="80000"/>
              </a:lnSpc>
            </a:pPr>
            <a:r>
              <a:rPr lang="pt-BR" sz="2500" smtClean="0">
                <a:solidFill>
                  <a:srgbClr val="003366"/>
                </a:solidFill>
              </a:rPr>
              <a:t>Os autores acham improvável que o RN tenha adquirido o CMV pós-natal, uma vez que recebeu leite materno congelado a -20</a:t>
            </a:r>
            <a:r>
              <a:rPr lang="pt-BR" sz="2500" baseline="30000" smtClean="0">
                <a:solidFill>
                  <a:srgbClr val="003366"/>
                </a:solidFill>
              </a:rPr>
              <a:t>o</a:t>
            </a:r>
            <a:r>
              <a:rPr lang="pt-BR" sz="2500" smtClean="0">
                <a:solidFill>
                  <a:srgbClr val="003366"/>
                </a:solidFill>
              </a:rPr>
              <a:t>C (há uma redução de infectividade pelo CMV em mais de 90% com este processo)  e apesar de ter recebido 16 hemotransfusões (todas com leucorredução e testadas para o CMV). Os autores acreditam que este RN  tenha sido infectado intraútero como resultado de um reinfecção.</a:t>
            </a:r>
          </a:p>
          <a:p>
            <a:pPr>
              <a:lnSpc>
                <a:spcPct val="80000"/>
              </a:lnSpc>
            </a:pPr>
            <a:r>
              <a:rPr lang="pt-BR" sz="2500" smtClean="0">
                <a:solidFill>
                  <a:srgbClr val="003366"/>
                </a:solidFill>
              </a:rPr>
              <a:t>O presente caso provê forte evidência que a infecção pelo CMV pode causar estreitamento intestinal e sintomas semelhantes a enterocolite necrosante, estendendo o espectro da infecção pelo CMV no neonato.</a:t>
            </a:r>
          </a:p>
        </p:txBody>
      </p:sp>
    </p:spTree>
  </p:cSld>
  <p:clrMapOvr>
    <a:masterClrMapping/>
  </p:clrMapOvr>
  <p:transition spd="med"/>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p:cNvSpPr>
          <p:nvPr>
            <p:ph type="title"/>
          </p:nvPr>
        </p:nvSpPr>
        <p:spPr/>
        <p:txBody>
          <a:bodyPr/>
          <a:lstStyle/>
          <a:p>
            <a:r>
              <a:rPr lang="pt-BR" sz="5400" smtClean="0">
                <a:solidFill>
                  <a:schemeClr val="folHlink"/>
                </a:solidFill>
              </a:rPr>
              <a:t>Seria possível ter o teste para o CMV no Teste do Pezinho?</a:t>
            </a:r>
          </a:p>
        </p:txBody>
      </p:sp>
      <p:sp>
        <p:nvSpPr>
          <p:cNvPr id="145411" name="Rectangle 3"/>
          <p:cNvSpPr>
            <a:spLocks noGrp="1"/>
          </p:cNvSpPr>
          <p:nvPr>
            <p:ph type="body" idx="1"/>
          </p:nvPr>
        </p:nvSpPr>
        <p:spPr/>
        <p:txBody>
          <a:bodyPr/>
          <a:lstStyle/>
          <a:p>
            <a:pPr>
              <a:lnSpc>
                <a:spcPct val="80000"/>
              </a:lnSpc>
            </a:pPr>
            <a:r>
              <a:rPr lang="pt-BR" sz="2500" smtClean="0">
                <a:solidFill>
                  <a:schemeClr val="tx1"/>
                </a:solidFill>
              </a:rPr>
              <a:t>O CMV é uma das mais comuns infecção viral adquirida intraútero. Pode ser adquirida intraútero (0,2- 1,2% dos nascimentos), ao nascimento (a partir de exposição a secreções vaginais maternos) ou pós-natal (leite materno ou transfusão sangúinea).</a:t>
            </a:r>
          </a:p>
          <a:p>
            <a:pPr>
              <a:lnSpc>
                <a:spcPct val="80000"/>
              </a:lnSpc>
            </a:pPr>
            <a:r>
              <a:rPr lang="pt-BR" sz="2500" smtClean="0">
                <a:solidFill>
                  <a:schemeClr val="tx1"/>
                </a:solidFill>
              </a:rPr>
              <a:t> A infecção pós-natal nos pré-termos pode manifestar-se como sepse-</a:t>
            </a:r>
            <a:r>
              <a:rPr lang="pt-BR" sz="2500" i="1" smtClean="0">
                <a:solidFill>
                  <a:schemeClr val="tx1"/>
                </a:solidFill>
              </a:rPr>
              <a:t>like</a:t>
            </a:r>
            <a:r>
              <a:rPr lang="pt-BR" sz="2500" smtClean="0">
                <a:solidFill>
                  <a:schemeClr val="tx1"/>
                </a:solidFill>
              </a:rPr>
              <a:t>, pneumonite, hepatite, alterações hematológicas, colite, além de risco de desenvolvimento de displasia broncopulmonar (Fischer C et al, 2010 (</a:t>
            </a:r>
            <a:r>
              <a:rPr lang="pt-BR" sz="2500" smtClean="0"/>
              <a:t>Neonatology. 2010 Jun;97(4):339-45. </a:t>
            </a:r>
            <a:r>
              <a:rPr lang="pt-BR" sz="2500" smtClean="0">
                <a:solidFill>
                  <a:schemeClr val="tx1"/>
                </a:solidFill>
              </a:rPr>
              <a:t>) e Kelly MS et ak, 2015 (JÁMA Pediatr 2015;169:e153785 e respectivamente </a:t>
            </a:r>
          </a:p>
          <a:p>
            <a:pPr>
              <a:lnSpc>
                <a:spcPct val="80000"/>
              </a:lnSpc>
            </a:pPr>
            <a:r>
              <a:rPr lang="pt-BR" sz="2500" smtClean="0">
                <a:solidFill>
                  <a:schemeClr val="tx1"/>
                </a:solidFill>
              </a:rPr>
              <a:t>10-15% dos RN assintomáticos podem ter sequelas a longo prazo, sendo o déficit auditivo neurossensorial o mais comum (Karltorp E et al, Acta Paediatr. 2012 Aug;101(8):e357-62).</a:t>
            </a:r>
            <a:endParaRPr lang="pt-BR" sz="2800" smtClean="0">
              <a:solidFill>
                <a:schemeClr val="tx1"/>
              </a:solidFill>
            </a:endParaRPr>
          </a:p>
          <a:p>
            <a:pPr>
              <a:lnSpc>
                <a:spcPct val="80000"/>
              </a:lnSpc>
            </a:pPr>
            <a:r>
              <a:rPr lang="pt-BR" sz="2500" smtClean="0">
                <a:solidFill>
                  <a:schemeClr val="tx1"/>
                </a:solidFill>
              </a:rPr>
              <a:t>Devido as enormes dificuldades diagnóstica do CMV no nosso meio, a por quê não poderíamos ter  </a:t>
            </a:r>
          </a:p>
          <a:p>
            <a:pPr>
              <a:lnSpc>
                <a:spcPct val="80000"/>
              </a:lnSpc>
            </a:pPr>
            <a:endParaRPr lang="pt-BR" sz="2500" smtClean="0">
              <a:solidFill>
                <a:schemeClr val="tx1"/>
              </a:solidFill>
            </a:endParaRPr>
          </a:p>
        </p:txBody>
      </p:sp>
      <p:sp>
        <p:nvSpPr>
          <p:cNvPr id="145416" name="Rectangle 4"/>
          <p:cNvSpPr>
            <a:spLocks noChangeArrowheads="1"/>
          </p:cNvSpPr>
          <p:nvPr/>
        </p:nvSpPr>
        <p:spPr bwMode="auto">
          <a:xfrm>
            <a:off x="2530475" y="8183563"/>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
        <p:nvSpPr>
          <p:cNvPr id="145417" name="AutoShape 9"/>
          <p:cNvSpPr>
            <a:spLocks noChangeArrowheads="1"/>
          </p:cNvSpPr>
          <p:nvPr/>
        </p:nvSpPr>
        <p:spPr bwMode="auto">
          <a:xfrm>
            <a:off x="5937250" y="7704138"/>
            <a:ext cx="1538288" cy="357187"/>
          </a:xfrm>
          <a:prstGeom prst="curvedDownArrow">
            <a:avLst>
              <a:gd name="adj1" fmla="val 86133"/>
              <a:gd name="adj2" fmla="val 172267"/>
              <a:gd name="adj3" fmla="val 33333"/>
            </a:avLst>
          </a:prstGeom>
          <a:solidFill>
            <a:srgbClr val="FFFF00"/>
          </a:solidFill>
          <a:ln w="9525">
            <a:solidFill>
              <a:schemeClr val="folHlink"/>
            </a:solidFill>
            <a:miter lim="800000"/>
            <a:headEnd/>
            <a:tailEnd/>
          </a:ln>
          <a:effectLst/>
        </p:spPr>
        <p:txBody>
          <a:bodyPr wrap="none" anchor="ctr"/>
          <a:lstStyle/>
          <a:p>
            <a:endParaRPr lang="pt-B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p:cNvSpPr>
          <p:nvPr>
            <p:ph type="title" idx="4294967295"/>
          </p:nvPr>
        </p:nvSpPr>
        <p:spPr>
          <a:xfrm>
            <a:off x="-769938" y="1089025"/>
            <a:ext cx="15479713" cy="1516063"/>
          </a:xfrm>
        </p:spPr>
        <p:txBody>
          <a:bodyPr lIns="130046" tIns="65023" rIns="130046" bIns="65023"/>
          <a:lstStyle/>
          <a:p>
            <a:r>
              <a:rPr lang="pt-BR" sz="2400" smtClean="0">
                <a:hlinkClick r:id="rId2"/>
              </a:rPr>
              <a:t>Extraction of DNA from dried blood in  the </a:t>
            </a:r>
            <a:r>
              <a:rPr lang="pt-BR" sz="2400" b="1" smtClean="0">
                <a:hlinkClick r:id="rId2"/>
              </a:rPr>
              <a:t>diagnosis</a:t>
            </a:r>
            <a:r>
              <a:rPr lang="pt-BR" sz="2400" smtClean="0">
                <a:hlinkClick r:id="rId2"/>
              </a:rPr>
              <a:t> of </a:t>
            </a:r>
            <a:r>
              <a:rPr lang="pt-BR" sz="2400" b="1" smtClean="0">
                <a:hlinkClick r:id="rId2"/>
              </a:rPr>
              <a:t>congenital</a:t>
            </a:r>
            <a:r>
              <a:rPr lang="pt-BR" sz="2400" smtClean="0">
                <a:hlinkClick r:id="rId2"/>
              </a:rPr>
              <a:t> CMV </a:t>
            </a:r>
            <a:br>
              <a:rPr lang="pt-BR" sz="2400" smtClean="0">
                <a:hlinkClick r:id="rId2"/>
              </a:rPr>
            </a:br>
            <a:r>
              <a:rPr lang="pt-BR" sz="2400" b="1" smtClean="0">
                <a:hlinkClick r:id="rId2"/>
              </a:rPr>
              <a:t>infection</a:t>
            </a:r>
            <a:r>
              <a:rPr lang="pt-BR" sz="2400" smtClean="0">
                <a:hlinkClick r:id="rId2"/>
              </a:rPr>
              <a:t>.</a:t>
            </a:r>
            <a:r>
              <a:rPr lang="pt-BR" sz="2400" smtClean="0"/>
              <a:t/>
            </a:r>
            <a:br>
              <a:rPr lang="pt-BR" sz="2400" smtClean="0"/>
            </a:br>
            <a:r>
              <a:rPr lang="pt-BR" sz="2000" smtClean="0"/>
              <a:t>de Vries JJ, Barbi M, Binda S, Claas EC.</a:t>
            </a:r>
            <a:br>
              <a:rPr lang="pt-BR" sz="2000" smtClean="0"/>
            </a:br>
            <a:r>
              <a:rPr lang="pt-BR" sz="2000" smtClean="0"/>
              <a:t>Methods Mol Biol. 2012;903:169-75.</a:t>
            </a:r>
          </a:p>
        </p:txBody>
      </p:sp>
      <p:sp>
        <p:nvSpPr>
          <p:cNvPr id="146435" name="Rectangle 3"/>
          <p:cNvSpPr>
            <a:spLocks noGrp="1"/>
          </p:cNvSpPr>
          <p:nvPr>
            <p:ph type="body" idx="4294967295"/>
          </p:nvPr>
        </p:nvSpPr>
        <p:spPr>
          <a:xfrm>
            <a:off x="869950" y="4364038"/>
            <a:ext cx="11703050" cy="6149975"/>
          </a:xfrm>
        </p:spPr>
        <p:txBody>
          <a:bodyPr lIns="130046" tIns="65023" rIns="130046" bIns="65023" anchor="t"/>
          <a:lstStyle/>
          <a:p>
            <a:pPr marL="365125" indent="-255588" defTabSz="914400"/>
            <a:r>
              <a:rPr lang="pt-BR" sz="2400" smtClean="0"/>
              <a:t>Uso  da gota de sangue seco (papel filtro) para determinar a presença do DNA do CMV (</a:t>
            </a:r>
            <a:r>
              <a:rPr lang="pt-BR" sz="2400" i="1" smtClean="0"/>
              <a:t>dried blood spots-</a:t>
            </a:r>
            <a:r>
              <a:rPr lang="pt-BR" sz="2400" smtClean="0"/>
              <a:t>DBS), a infecção viral congênita mais comum no mundo</a:t>
            </a:r>
          </a:p>
          <a:p>
            <a:pPr marL="365125" indent="-255588" defTabSz="914400"/>
            <a:r>
              <a:rPr lang="pt-BR" sz="2400" smtClean="0"/>
              <a:t>Permite o diagnóstico da CMV congênita, quando o sintoma mais comum, que é a perda auditiva, se manifesta mais tarde.</a:t>
            </a:r>
          </a:p>
          <a:p>
            <a:pPr marL="365125" indent="-255588" algn="ctr" defTabSz="914400"/>
            <a:r>
              <a:rPr lang="pt-BR" sz="2800" b="1" smtClean="0">
                <a:solidFill>
                  <a:schemeClr val="hlink"/>
                </a:solidFill>
              </a:rPr>
              <a:t>A especificidade da extração do DNA no diagnóstico de infecção congênita pelo CMV varia entre  99,3 a 100%</a:t>
            </a:r>
          </a:p>
          <a:p>
            <a:pPr marL="365125" indent="-255588" defTabSz="914400"/>
            <a:r>
              <a:rPr lang="pt-BR" sz="2400" smtClean="0"/>
              <a:t>Os autores descrevem dois métodos de  EFICIENTE extração do DNA do papel de filtro, usado para a detecção da infecção congênita pelo CMV</a:t>
            </a:r>
          </a:p>
          <a:p>
            <a:pPr marL="365125" indent="-255588" defTabSz="914400"/>
            <a:endParaRPr lang="pt-BR" sz="2400" smtClean="0"/>
          </a:p>
          <a:p>
            <a:pPr marL="365125" indent="-255588" defTabSz="914400"/>
            <a:endParaRPr lang="pt-BR" sz="2400" smtClean="0"/>
          </a:p>
          <a:p>
            <a:pPr marL="365125" indent="-255588" defTabSz="914400"/>
            <a:endParaRPr lang="pt-BR" sz="2400" smtClean="0"/>
          </a:p>
        </p:txBody>
      </p:sp>
      <p:sp>
        <p:nvSpPr>
          <p:cNvPr id="146436" name="Rectangle 4"/>
          <p:cNvSpPr>
            <a:spLocks noChangeArrowheads="1"/>
          </p:cNvSpPr>
          <p:nvPr/>
        </p:nvSpPr>
        <p:spPr bwMode="auto">
          <a:xfrm>
            <a:off x="2198688" y="2708275"/>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citomegalovirus!</a:t>
            </a: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3"/>
          <p:cNvSpPr>
            <a:spLocks noGrp="1"/>
          </p:cNvSpPr>
          <p:nvPr>
            <p:ph type="body" idx="4294967295"/>
          </p:nvPr>
        </p:nvSpPr>
        <p:spPr>
          <a:xfrm>
            <a:off x="631825" y="2503488"/>
            <a:ext cx="11703050" cy="6149975"/>
          </a:xfrm>
        </p:spPr>
        <p:txBody>
          <a:bodyPr lIns="130046" tIns="65023" rIns="130046" bIns="65023" anchor="t"/>
          <a:lstStyle/>
          <a:p>
            <a:pPr marL="365125" indent="-255588" defTabSz="914400">
              <a:buFontTx/>
              <a:buNone/>
            </a:pPr>
            <a:r>
              <a:rPr lang="pt-BR" sz="3400" b="1" smtClean="0"/>
              <a:t>   </a:t>
            </a:r>
            <a:r>
              <a:rPr lang="pt-BR" sz="3400" b="1" smtClean="0">
                <a:solidFill>
                  <a:srgbClr val="FF3300"/>
                </a:solidFill>
              </a:rPr>
              <a:t>Surdez</a:t>
            </a:r>
            <a:endParaRPr lang="pt-BR" sz="3400" smtClean="0">
              <a:solidFill>
                <a:srgbClr val="FF3300"/>
              </a:solidFill>
            </a:endParaRPr>
          </a:p>
          <a:p>
            <a:pPr marL="365125" indent="-255588" defTabSz="914400"/>
            <a:r>
              <a:rPr lang="pt-BR" sz="3400" smtClean="0"/>
              <a:t>Surdez neurossensorial é, provavelmente, a seqüela mais comum nas crianças congenitamente infectadas, tanto na doença clínica quanto na doença sub-clínica. A freqüência e a severidade são maiores na doença manifesta. Além da surdez neurossensorial, multiplica-se em diferentes estruturas do ouvido interno. O CMV é hoje considerado um dos maiores responsáveis pela surdez na infância (58% dos pacientes sofrem de diferentes graus de acometimento auditivo).</a:t>
            </a:r>
          </a:p>
        </p:txBody>
      </p:sp>
      <p:graphicFrame>
        <p:nvGraphicFramePr>
          <p:cNvPr id="66581" name="Group 21"/>
          <p:cNvGraphicFramePr>
            <a:graphicFrameLocks noGrp="1"/>
          </p:cNvGraphicFramePr>
          <p:nvPr/>
        </p:nvGraphicFramePr>
        <p:xfrm>
          <a:off x="666750" y="752475"/>
          <a:ext cx="11671300" cy="1169988"/>
        </p:xfrm>
        <a:graphic>
          <a:graphicData uri="http://schemas.openxmlformats.org/drawingml/2006/table">
            <a:tbl>
              <a:tblPr/>
              <a:tblGrid>
                <a:gridCol w="10439400"/>
                <a:gridCol w="1231900"/>
              </a:tblGrid>
              <a:tr h="11699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21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Citomegalovirose congênita e perinatal</a:t>
                      </a:r>
                      <a: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Liu Campello Porto. Cap</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tulo do Livro Assistência ao RN de Risco, FEPECS/ESCS/SES/DF, 3</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ª</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 Edi</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2013</a:t>
                      </a:r>
                      <a:endParaRPr kumimoji="0" lang="pt-BR" sz="21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7462" name="Picture 6" descr="link2">
            <a:hlinkClick r:id="rId2"/>
          </p:cNvPr>
          <p:cNvPicPr>
            <a:picLocks noChangeAspect="1" noChangeArrowheads="1"/>
          </p:cNvPicPr>
          <p:nvPr/>
        </p:nvPicPr>
        <p:blipFill>
          <a:blip r:embed="rId3"/>
          <a:srcRect/>
          <a:stretch>
            <a:fillRect/>
          </a:stretch>
        </p:blipFill>
        <p:spPr bwMode="auto">
          <a:xfrm>
            <a:off x="11787188" y="1209675"/>
            <a:ext cx="500062" cy="406400"/>
          </a:xfrm>
          <a:prstGeom prst="rect">
            <a:avLst/>
          </a:prstGeom>
          <a:noFill/>
          <a:ln w="9525">
            <a:noFill/>
            <a:miter lim="800000"/>
            <a:headEnd/>
            <a:tailEnd/>
          </a:ln>
        </p:spPr>
      </p:pic>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p:cNvSpPr>
          <p:nvPr>
            <p:ph type="body" idx="4294967295"/>
          </p:nvPr>
        </p:nvSpPr>
        <p:spPr>
          <a:xfrm>
            <a:off x="650875" y="3198813"/>
            <a:ext cx="11703050" cy="6554787"/>
          </a:xfrm>
        </p:spPr>
        <p:txBody>
          <a:bodyPr lIns="130046" tIns="65023" rIns="130046" bIns="65023" anchor="t"/>
          <a:lstStyle/>
          <a:p>
            <a:pPr marL="365125" indent="-255588" defTabSz="914400">
              <a:lnSpc>
                <a:spcPct val="80000"/>
              </a:lnSpc>
            </a:pPr>
            <a:r>
              <a:rPr lang="pt-BR" sz="2400" smtClean="0"/>
              <a:t>A infecção congênita por CMV é uma causa freqüente de perda auditiva bilateral permanente(30 a 40% das crianças sintomáticas ao nascimento e 5 a 10% das crianças assintomáticas)</a:t>
            </a:r>
          </a:p>
          <a:p>
            <a:pPr marL="365125" indent="-255588" defTabSz="914400">
              <a:lnSpc>
                <a:spcPct val="80000"/>
              </a:lnSpc>
            </a:pPr>
            <a:r>
              <a:rPr lang="pt-BR" sz="2400" i="1" smtClean="0"/>
              <a:t>Infecção congênita por CMV causa apenas perda auditiva neurossensorial</a:t>
            </a:r>
            <a:r>
              <a:rPr lang="pt-BR" sz="2400" smtClean="0"/>
              <a:t> (dano no ouvido interno [cóclea] ou no nervo auditivo) e é permanente. quanto mais alta a carga viral , maior a chance de perda auditiva. </a:t>
            </a:r>
          </a:p>
          <a:p>
            <a:pPr marL="365125" indent="-255588" defTabSz="914400">
              <a:lnSpc>
                <a:spcPct val="80000"/>
              </a:lnSpc>
            </a:pPr>
            <a:r>
              <a:rPr lang="pt-BR" sz="2400" smtClean="0"/>
              <a:t>Na maioria das pesquisas de levantamento populacional e de impacto econômico utiliza-se um limiar de 40dB de perda auditiva no melhor ouvido para definir perda auditiva bilateral.</a:t>
            </a:r>
          </a:p>
          <a:p>
            <a:pPr marL="365125" indent="-255588" algn="ctr" defTabSz="914400">
              <a:lnSpc>
                <a:spcPct val="80000"/>
              </a:lnSpc>
              <a:buFontTx/>
              <a:buNone/>
            </a:pPr>
            <a:r>
              <a:rPr lang="pt-BR" sz="2400" b="1" smtClean="0">
                <a:solidFill>
                  <a:srgbClr val="0000FF"/>
                </a:solidFill>
              </a:rPr>
              <a:t>A triagem neonatal para CMV congênito poderia ser um complemento importante na detecção precoce e manejo da perda auditiva </a:t>
            </a:r>
          </a:p>
          <a:p>
            <a:pPr marL="365125" indent="-255588" defTabSz="914400">
              <a:lnSpc>
                <a:spcPct val="80000"/>
              </a:lnSpc>
            </a:pPr>
            <a:r>
              <a:rPr lang="pt-BR" sz="2400" smtClean="0"/>
              <a:t>Baseado na prevalência, é estimado que talvez </a:t>
            </a:r>
            <a:r>
              <a:rPr lang="pt-BR" sz="2400" smtClean="0">
                <a:solidFill>
                  <a:srgbClr val="FF0000"/>
                </a:solidFill>
              </a:rPr>
              <a:t>3,5 de cada 10.000 crianças nascidas/ ano em países de alta renda desenvolvam perda auditiva neurossensorialmoderada a profunda como resultado da infecção pelo CMV. </a:t>
            </a:r>
          </a:p>
        </p:txBody>
      </p:sp>
      <p:graphicFrame>
        <p:nvGraphicFramePr>
          <p:cNvPr id="148488" name="Group 8"/>
          <p:cNvGraphicFramePr>
            <a:graphicFrameLocks noGrp="1"/>
          </p:cNvGraphicFramePr>
          <p:nvPr/>
        </p:nvGraphicFramePr>
        <p:xfrm>
          <a:off x="973138" y="1089025"/>
          <a:ext cx="11368087" cy="1577846"/>
        </p:xfrm>
        <a:graphic>
          <a:graphicData uri="http://schemas.openxmlformats.org/drawingml/2006/table">
            <a:tbl>
              <a:tblPr/>
              <a:tblGrid>
                <a:gridCol w="10164762"/>
                <a:gridCol w="1203325"/>
              </a:tblGrid>
              <a:tr h="4587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por Citomegalov</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rus (CMV) como causa de perda auditiva permanente bilateral: </a:t>
                      </a:r>
                      <a:b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b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Avalia</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quantitativa</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Scott D. Grosse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ão:Fernanda M. Oliveira, Mauro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8486" name="Picture 6" descr="link2">
            <a:hlinkClick r:id="rId2"/>
          </p:cNvPr>
          <p:cNvPicPr>
            <a:picLocks noChangeAspect="1" noChangeArrowheads="1"/>
          </p:cNvPicPr>
          <p:nvPr/>
        </p:nvPicPr>
        <p:blipFill>
          <a:blip r:embed="rId3"/>
          <a:srcRect/>
          <a:stretch>
            <a:fillRect/>
          </a:stretch>
        </p:blipFill>
        <p:spPr bwMode="auto">
          <a:xfrm>
            <a:off x="11828463" y="2214563"/>
            <a:ext cx="501650" cy="406400"/>
          </a:xfrm>
          <a:prstGeom prst="rect">
            <a:avLst/>
          </a:prstGeom>
          <a:noFill/>
          <a:ln w="9525">
            <a:noFill/>
            <a:miter lim="800000"/>
            <a:headEnd/>
            <a:tailEnd/>
          </a:ln>
        </p:spPr>
      </p:pic>
      <p:sp>
        <p:nvSpPr>
          <p:cNvPr id="148487" name="AutoShape 19"/>
          <p:cNvSpPr>
            <a:spLocks noChangeArrowheads="1"/>
          </p:cNvSpPr>
          <p:nvPr/>
        </p:nvSpPr>
        <p:spPr bwMode="auto">
          <a:xfrm>
            <a:off x="0" y="6310313"/>
            <a:ext cx="1381125" cy="1025525"/>
          </a:xfrm>
          <a:prstGeom prst="lightningBolt">
            <a:avLst/>
          </a:prstGeom>
          <a:solidFill>
            <a:schemeClr val="accent1"/>
          </a:solidFill>
          <a:ln w="9525">
            <a:solidFill>
              <a:srgbClr val="FF0000"/>
            </a:solidFill>
            <a:miter lim="800000"/>
            <a:headEnd/>
            <a:tailEnd/>
          </a:ln>
        </p:spPr>
        <p:txBody>
          <a:bodyPr wrap="none" lIns="130046" tIns="65023" rIns="130046" bIns="65023" anchor="ctr"/>
          <a:lstStyle/>
          <a:p>
            <a:pPr algn="ctr" defTabSz="1300163"/>
            <a:endParaRPr lang="pt-BR" sz="2600">
              <a:solidFill>
                <a:srgbClr val="FF0000"/>
              </a:solidFill>
              <a:latin typeface="Arial" pitchFamily="34" charset="0"/>
              <a:cs typeface="Arial" pitchFamily="34" charset="0"/>
            </a:endParaRP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3"/>
          <p:cNvSpPr>
            <a:spLocks noGrp="1"/>
          </p:cNvSpPr>
          <p:nvPr>
            <p:ph type="body" idx="4294967295"/>
          </p:nvPr>
        </p:nvSpPr>
        <p:spPr>
          <a:xfrm>
            <a:off x="1271588" y="2771775"/>
            <a:ext cx="10464800" cy="5937250"/>
          </a:xfrm>
        </p:spPr>
        <p:txBody>
          <a:bodyPr lIns="130046" tIns="65023" rIns="130046" bIns="65023" anchor="t"/>
          <a:lstStyle/>
          <a:p>
            <a:pPr marL="365125" indent="-255588" defTabSz="914400">
              <a:lnSpc>
                <a:spcPct val="80000"/>
              </a:lnSpc>
            </a:pPr>
            <a:r>
              <a:rPr lang="pt-BR" sz="2000" smtClean="0"/>
              <a:t>Problemas auditivos ocorrem em 1 a 3 por 1000 nascidos vivos nos USA.</a:t>
            </a:r>
          </a:p>
          <a:p>
            <a:pPr marL="365125" indent="-255588" defTabSz="914400">
              <a:lnSpc>
                <a:spcPct val="80000"/>
              </a:lnSpc>
            </a:pPr>
            <a:r>
              <a:rPr lang="pt-BR" sz="2000" smtClean="0"/>
              <a:t>Cada ano é estimado que </a:t>
            </a:r>
            <a:r>
              <a:rPr lang="pt-BR" sz="2000" b="1" smtClean="0">
                <a:solidFill>
                  <a:srgbClr val="FF0000"/>
                </a:solidFill>
              </a:rPr>
              <a:t>40.00 crianças nascem com infecção congênita por CMV</a:t>
            </a:r>
            <a:r>
              <a:rPr lang="pt-BR" sz="2000" smtClean="0"/>
              <a:t>, a maioria das crianças infectadas não têm sinais clínicos da infecção, mas </a:t>
            </a:r>
            <a:r>
              <a:rPr lang="pt-BR" sz="2000" b="1" smtClean="0"/>
              <a:t>15% tem perda auditiva</a:t>
            </a:r>
            <a:r>
              <a:rPr lang="pt-BR" sz="2000" smtClean="0"/>
              <a:t>.</a:t>
            </a:r>
          </a:p>
          <a:p>
            <a:pPr marL="365125" indent="-255588" defTabSz="914400">
              <a:lnSpc>
                <a:spcPct val="80000"/>
              </a:lnSpc>
            </a:pPr>
            <a:r>
              <a:rPr lang="pt-BR" sz="2000" smtClean="0"/>
              <a:t>Estudos sugerem que a detecção do DNA do CMV no sangue das crianças ou no cordão umbilical em estudo de PCR são melhores que cultura de urina ou saliva, e pode auxiliar a identificar crianças com perdas auditivas tardias, auxiliando a melhora da fala  </a:t>
            </a:r>
          </a:p>
          <a:p>
            <a:pPr marL="365125" indent="-255588" algn="r" defTabSz="914400">
              <a:lnSpc>
                <a:spcPct val="80000"/>
              </a:lnSpc>
              <a:buFontTx/>
              <a:buNone/>
            </a:pPr>
            <a:r>
              <a:rPr lang="pt-BR" sz="2000" b="1" smtClean="0">
                <a:solidFill>
                  <a:srgbClr val="0000FF"/>
                </a:solidFill>
              </a:rPr>
              <a:t>75% dos neonatos infectados com CMV (12 de 16 crianças) com perda auditiva foram diagnosticadas como tendo infecção congênita devido </a:t>
            </a:r>
            <a:r>
              <a:rPr lang="pt-BR" sz="2000" b="1" i="1" smtClean="0">
                <a:solidFill>
                  <a:srgbClr val="0000FF"/>
                </a:solidFill>
              </a:rPr>
              <a:t>screening</a:t>
            </a:r>
            <a:r>
              <a:rPr lang="pt-BR" sz="2000" b="1" smtClean="0">
                <a:solidFill>
                  <a:srgbClr val="0000FF"/>
                </a:solidFill>
              </a:rPr>
              <a:t> auditivo.</a:t>
            </a:r>
            <a:r>
              <a:rPr lang="pt-BR" sz="2000" smtClean="0">
                <a:solidFill>
                  <a:srgbClr val="0000FF"/>
                </a:solidFill>
              </a:rPr>
              <a:t> </a:t>
            </a:r>
          </a:p>
          <a:p>
            <a:pPr marL="365125" indent="-255588" defTabSz="914400">
              <a:lnSpc>
                <a:spcPct val="80000"/>
              </a:lnSpc>
            </a:pPr>
            <a:r>
              <a:rPr lang="pt-BR" sz="2000" b="1" smtClean="0"/>
              <a:t>O screening auditivo foi conduzido usando os sistemas ALGO 2e Color e ALGO 3 AABR(Natus Medical, San Carlos , CA), que dão os resultados “pass” ou “refer”. A sensibilidade de ALGO 2e color e ALGO 3 é &gt; 99% e a especificidade é 96%</a:t>
            </a:r>
          </a:p>
          <a:p>
            <a:pPr marL="365125" indent="-255588" algn="ctr" defTabSz="914400">
              <a:lnSpc>
                <a:spcPct val="80000"/>
              </a:lnSpc>
            </a:pPr>
            <a:r>
              <a:rPr lang="pt-BR" sz="3200" i="1" smtClean="0">
                <a:solidFill>
                  <a:srgbClr val="0000FF"/>
                </a:solidFill>
              </a:rPr>
              <a:t>Universal Screening auditivo para infecção de CMV deveria ser feita para todos recém-nascidos</a:t>
            </a:r>
          </a:p>
        </p:txBody>
      </p:sp>
      <p:graphicFrame>
        <p:nvGraphicFramePr>
          <p:cNvPr id="149511" name="Group 7"/>
          <p:cNvGraphicFramePr>
            <a:graphicFrameLocks noGrp="1"/>
          </p:cNvGraphicFramePr>
          <p:nvPr/>
        </p:nvGraphicFramePr>
        <p:xfrm>
          <a:off x="768350" y="1292225"/>
          <a:ext cx="11671300" cy="1288286"/>
        </p:xfrm>
        <a:graphic>
          <a:graphicData uri="http://schemas.openxmlformats.org/drawingml/2006/table">
            <a:tbl>
              <a:tblPr/>
              <a:tblGrid>
                <a:gridCol w="10439400"/>
                <a:gridCol w="1231900"/>
              </a:tblGrid>
              <a:tr h="366713">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Triagem auditiva neonatal e detec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da 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pelo citomegalovirus</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Elizabethe K. Stehel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ão:Savita Fageria Mehla, Mauro P.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9510" name="Picture 6" descr="link2">
            <a:hlinkClick r:id="rId2"/>
          </p:cNvPr>
          <p:cNvPicPr>
            <a:picLocks noChangeAspect="1" noChangeArrowheads="1"/>
          </p:cNvPicPr>
          <p:nvPr/>
        </p:nvPicPr>
        <p:blipFill>
          <a:blip r:embed="rId3"/>
          <a:srcRect/>
          <a:stretch>
            <a:fillRect/>
          </a:stretch>
        </p:blipFill>
        <p:spPr bwMode="auto">
          <a:xfrm>
            <a:off x="11610975" y="1695450"/>
            <a:ext cx="501650" cy="406400"/>
          </a:xfrm>
          <a:prstGeom prst="rect">
            <a:avLst/>
          </a:prstGeom>
          <a:noFill/>
          <a:ln w="9525">
            <a:noFill/>
            <a:miter lim="800000"/>
            <a:headEnd/>
            <a:tailEnd/>
          </a:ln>
        </p:spPr>
      </p:pic>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p:cNvSpPr>
          <p:nvPr>
            <p:ph type="body" idx="1"/>
          </p:nvPr>
        </p:nvSpPr>
        <p:spPr/>
        <p:txBody>
          <a:bodyPr/>
          <a:lstStyle/>
          <a:p>
            <a:pPr eaLnBrk="1" hangingPunct="1">
              <a:lnSpc>
                <a:spcPct val="90000"/>
              </a:lnSpc>
            </a:pPr>
            <a:r>
              <a:rPr lang="pt-BR" sz="3700" smtClean="0">
                <a:solidFill>
                  <a:schemeClr val="tx1"/>
                </a:solidFill>
              </a:rPr>
              <a:t>O diagnóstico da infecção congênita deve ser realizado nas primeiras </a:t>
            </a:r>
            <a:r>
              <a:rPr lang="pt-BR" sz="3700" b="1" smtClean="0">
                <a:solidFill>
                  <a:schemeClr val="hlink"/>
                </a:solidFill>
              </a:rPr>
              <a:t>2-3 semanas de vida</a:t>
            </a:r>
            <a:r>
              <a:rPr lang="pt-BR" sz="3700" smtClean="0">
                <a:solidFill>
                  <a:schemeClr val="tx1"/>
                </a:solidFill>
              </a:rPr>
              <a:t> para diferenciar da infecção pós-natal;</a:t>
            </a:r>
          </a:p>
          <a:p>
            <a:pPr eaLnBrk="1" hangingPunct="1">
              <a:lnSpc>
                <a:spcPct val="90000"/>
              </a:lnSpc>
            </a:pPr>
            <a:r>
              <a:rPr lang="pt-BR" sz="3700" smtClean="0">
                <a:solidFill>
                  <a:schemeClr val="tx1"/>
                </a:solidFill>
              </a:rPr>
              <a:t>A possibilidade de usar a gota de sangue seco (papel filtro) para determinar a presença do DNA do CMV, que é coletada na primeira semana de vida de todo RN, abriu </a:t>
            </a:r>
            <a:r>
              <a:rPr lang="pt-BR" sz="3700" b="1" smtClean="0">
                <a:solidFill>
                  <a:schemeClr val="hlink"/>
                </a:solidFill>
              </a:rPr>
              <a:t>novas possibilidades  para a detecção de infecção congênita pelo CMV (ICCMV) em crianças maiores de 2-3 semanas.</a:t>
            </a:r>
          </a:p>
          <a:p>
            <a:pPr>
              <a:lnSpc>
                <a:spcPct val="90000"/>
              </a:lnSpc>
            </a:pPr>
            <a:endParaRPr lang="pt-BR" b="1" smtClean="0">
              <a:solidFill>
                <a:schemeClr val="hlink"/>
              </a:solidFill>
            </a:endParaRP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Rectangle 3"/>
          <p:cNvSpPr>
            <a:spLocks noGrp="1"/>
          </p:cNvSpPr>
          <p:nvPr>
            <p:ph type="body" idx="1"/>
          </p:nvPr>
        </p:nvSpPr>
        <p:spPr/>
        <p:txBody>
          <a:bodyPr/>
          <a:lstStyle/>
          <a:p>
            <a:pPr eaLnBrk="1" hangingPunct="1"/>
            <a:r>
              <a:rPr lang="pt-BR" sz="3400" b="1" i="1" smtClean="0">
                <a:solidFill>
                  <a:schemeClr val="hlink"/>
                </a:solidFill>
              </a:rPr>
              <a:t>Screening</a:t>
            </a:r>
            <a:r>
              <a:rPr lang="pt-BR" sz="3400" b="1" smtClean="0">
                <a:solidFill>
                  <a:schemeClr val="hlink"/>
                </a:solidFill>
              </a:rPr>
              <a:t> neonatal para infecção congênita pelo CMV pode ser útil na detecção precoce de sequelas a longo prazo e déficit auditivo, possibilitando a implementação de programa de seguimento para lactentes de risco</a:t>
            </a:r>
            <a:r>
              <a:rPr lang="pt-BR" sz="3400" smtClean="0"/>
              <a:t>.</a:t>
            </a:r>
          </a:p>
          <a:p>
            <a:pPr eaLnBrk="1" hangingPunct="1"/>
            <a:endParaRPr lang="pt-BR" sz="3400" smtClean="0"/>
          </a:p>
          <a:p>
            <a:pPr algn="ctr" eaLnBrk="1" hangingPunct="1"/>
            <a:r>
              <a:rPr lang="pt-BR" sz="3400" b="1" smtClean="0">
                <a:solidFill>
                  <a:schemeClr val="hlink"/>
                </a:solidFill>
              </a:rPr>
              <a:t>Intervenções envolvendo o desenvolvimento da  linguagem falada e escrita nas crianças afetadas devem ser realizadas precocemente.</a:t>
            </a:r>
          </a:p>
          <a:p>
            <a:endParaRPr lang="pt-BR" sz="3400" smtClean="0"/>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p:cNvSpPr>
          <p:nvPr>
            <p:ph type="title"/>
          </p:nvPr>
        </p:nvSpPr>
        <p:spPr/>
        <p:txBody>
          <a:bodyPr/>
          <a:lstStyle/>
          <a:p>
            <a:r>
              <a:rPr lang="pt-BR" sz="4000" smtClean="0">
                <a:solidFill>
                  <a:schemeClr val="folHlink"/>
                </a:solidFill>
              </a:rPr>
              <a:t>E a associação da infecção pós-natal pelo citomegalovírus e Displasia broncopulmonar?</a:t>
            </a:r>
          </a:p>
        </p:txBody>
      </p:sp>
      <p:sp>
        <p:nvSpPr>
          <p:cNvPr id="154627" name="Rectangle 3"/>
          <p:cNvSpPr>
            <a:spLocks noGrp="1"/>
          </p:cNvSpPr>
          <p:nvPr>
            <p:ph type="body" idx="1"/>
          </p:nvPr>
        </p:nvSpPr>
        <p:spPr>
          <a:xfrm>
            <a:off x="1419225" y="3328988"/>
            <a:ext cx="10464800" cy="5937250"/>
          </a:xfrm>
        </p:spPr>
        <p:txBody>
          <a:bodyPr/>
          <a:lstStyle/>
          <a:p>
            <a:r>
              <a:rPr lang="pt-BR" smtClean="0">
                <a:solidFill>
                  <a:schemeClr val="folHlink"/>
                </a:solidFill>
              </a:rPr>
              <a:t> </a:t>
            </a:r>
            <a:r>
              <a:rPr lang="pt-BR" sz="2400" smtClean="0">
                <a:solidFill>
                  <a:schemeClr val="tx1"/>
                </a:solidFill>
              </a:rPr>
              <a:t>A potencial associação entre a pós-natal CMV e displasia broncopulmonar (DBP) foi observada pela primeira vez na década de 1970. Whitley et al descreveram 2 crianças que desenvolveram uma pneumonite prolongada com histopatologia sugerindo um papel causal para CMV. Aproximadamente 10 anos mais tarde, os investigadores relataram achados radiológicos compatíveis com DBP em 24 de 32 crianças (75%) com diagnóstico de infecção com CMV pós-natal em comparação com 12 de 32 crianças controle (38%) em um estudo de único Centro. Outros relatos de casos de  doença de pulmão multicística fibrose intersticial e hipertensão pulmonar  tem sido atribuído a infecção pós-natal pelo CMV.</a:t>
            </a:r>
          </a:p>
          <a:p>
            <a:r>
              <a:rPr lang="pt-BR" sz="2400" smtClean="0">
                <a:solidFill>
                  <a:schemeClr val="tx1"/>
                </a:solidFill>
              </a:rPr>
              <a:t>Os presentes autores relataram associação, após ajustes, entre infecção pós-natal pelo CMV e DBP em pré-termos de </a:t>
            </a:r>
            <a:r>
              <a:rPr lang="pt-PT" b="1" smtClean="0">
                <a:solidFill>
                  <a:schemeClr val="hlink"/>
                </a:solidFill>
              </a:rPr>
              <a:t>1,33; IC 95%, 1,19-1,50</a:t>
            </a:r>
            <a:endParaRPr lang="pt-BR" b="1" smtClean="0">
              <a:solidFill>
                <a:schemeClr val="hlink"/>
              </a:solidFill>
            </a:endParaRPr>
          </a:p>
        </p:txBody>
      </p:sp>
      <p:sp>
        <p:nvSpPr>
          <p:cNvPr id="154628" name="Rectangle 4"/>
          <p:cNvSpPr>
            <a:spLocks noChangeArrowheads="1"/>
          </p:cNvSpPr>
          <p:nvPr/>
        </p:nvSpPr>
        <p:spPr bwMode="auto">
          <a:xfrm>
            <a:off x="139700" y="2309813"/>
            <a:ext cx="12439650" cy="915987"/>
          </a:xfrm>
          <a:prstGeom prst="rect">
            <a:avLst/>
          </a:prstGeom>
          <a:solidFill>
            <a:srgbClr val="FFFFFF"/>
          </a:solidFill>
          <a:ln w="9525">
            <a:noFill/>
            <a:miter lim="800000"/>
            <a:headEnd/>
            <a:tailEnd/>
          </a:ln>
          <a:effectLst/>
        </p:spPr>
        <p:txBody>
          <a:bodyPr wrap="none" anchor="ctr">
            <a:spAutoFit/>
          </a:bodyPr>
          <a:lstStyle/>
          <a:p>
            <a:pPr algn="ctr"/>
            <a:r>
              <a:rPr lang="pt-BR" sz="1800">
                <a:hlinkClick r:id="rId2"/>
              </a:rPr>
              <a:t>Postnatal Cytomegalovirus Infection and the Risk for Bronchopulmonary Dysplasia.</a:t>
            </a:r>
            <a:endParaRPr lang="pt-BR" sz="1800"/>
          </a:p>
          <a:p>
            <a:pPr algn="ctr"/>
            <a:r>
              <a:rPr lang="pt-BR" sz="1800"/>
              <a:t>Kelly MS, Benjamin DK, Puopolo KM, Laughon MM, Clark RH, Mukhopadhyay S, Benjamin DK Jr, Smith PB, Permar SR.</a:t>
            </a:r>
          </a:p>
          <a:p>
            <a:pPr algn="ctr"/>
            <a:r>
              <a:rPr lang="pt-BR" sz="1800"/>
              <a:t>JAMA Pediatr. 2015 Dec;169(12):e153785</a:t>
            </a:r>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p:cNvSpPr>
          <p:nvPr>
            <p:ph type="title"/>
          </p:nvPr>
        </p:nvSpPr>
        <p:spPr>
          <a:xfrm>
            <a:off x="1397000" y="-388938"/>
            <a:ext cx="10464800" cy="2165351"/>
          </a:xfrm>
        </p:spPr>
        <p:txBody>
          <a:bodyPr/>
          <a:lstStyle/>
          <a:p>
            <a:r>
              <a:rPr lang="pt-BR" sz="2800" smtClean="0"/>
              <a:t>No entanto, em Editorial de Kimlerlin a JAMA Pediatr, 2015...</a:t>
            </a:r>
            <a:r>
              <a:rPr lang="pt-BR" smtClean="0"/>
              <a:t> </a:t>
            </a:r>
          </a:p>
        </p:txBody>
      </p:sp>
      <p:sp>
        <p:nvSpPr>
          <p:cNvPr id="155651" name="Rectangle 3"/>
          <p:cNvSpPr>
            <a:spLocks noGrp="1"/>
          </p:cNvSpPr>
          <p:nvPr>
            <p:ph type="body" idx="1"/>
          </p:nvPr>
        </p:nvSpPr>
        <p:spPr>
          <a:xfrm>
            <a:off x="1452563" y="3816350"/>
            <a:ext cx="10464800" cy="5937250"/>
          </a:xfrm>
        </p:spPr>
        <p:txBody>
          <a:bodyPr/>
          <a:lstStyle/>
          <a:p>
            <a:pPr>
              <a:lnSpc>
                <a:spcPct val="80000"/>
              </a:lnSpc>
            </a:pPr>
            <a:endParaRPr lang="pt-BR" sz="2000" smtClean="0"/>
          </a:p>
          <a:p>
            <a:pPr>
              <a:lnSpc>
                <a:spcPct val="80000"/>
              </a:lnSpc>
            </a:pPr>
            <a:endParaRPr lang="pt-BR" sz="2000" smtClean="0"/>
          </a:p>
          <a:p>
            <a:pPr lvl="1">
              <a:lnSpc>
                <a:spcPct val="80000"/>
              </a:lnSpc>
            </a:pPr>
            <a:r>
              <a:rPr lang="pt-BR" sz="3000" smtClean="0"/>
              <a:t>1/3 dos casos de CMV não possuiu confirmação sorológica</a:t>
            </a:r>
          </a:p>
          <a:p>
            <a:pPr lvl="1">
              <a:lnSpc>
                <a:spcPct val="80000"/>
              </a:lnSpc>
            </a:pPr>
            <a:r>
              <a:rPr lang="pt-BR" sz="3000" smtClean="0"/>
              <a:t>No grupo controle não foi descartado, por sorologia, a infecção por CMV</a:t>
            </a:r>
          </a:p>
          <a:p>
            <a:pPr>
              <a:lnSpc>
                <a:spcPct val="80000"/>
              </a:lnSpc>
            </a:pPr>
            <a:r>
              <a:rPr lang="pt-BR" sz="2000" smtClean="0"/>
              <a:t>Os antivirais não devem ser utilizados em bebes com CMV com a finalidade de diminuir o desenvolvimento da DBP da prematuridade, pois são tóxicos e causaram câncer quando testados em animas (23-24)</a:t>
            </a:r>
          </a:p>
          <a:p>
            <a:pPr algn="ctr">
              <a:lnSpc>
                <a:spcPct val="80000"/>
              </a:lnSpc>
              <a:buFontTx/>
              <a:buNone/>
            </a:pPr>
            <a:r>
              <a:rPr lang="pt-BR" sz="2000" b="1" smtClean="0">
                <a:solidFill>
                  <a:srgbClr val="0033CC"/>
                </a:solidFill>
              </a:rPr>
              <a:t>Enquanto se aguarda mais dados provenientes de estudos ainda a ser executados, a resposta clínica adequada ao artigo de Kelly et al é "não apenas fazer alguma coisa, ficar lá ", enquanto se aguarda mais dados de estudos que darão maior certeza do que se fazer  com o resultado desta significante contribuição de Kelly et al.</a:t>
            </a:r>
          </a:p>
          <a:p>
            <a:pPr algn="ctr">
              <a:lnSpc>
                <a:spcPct val="80000"/>
              </a:lnSpc>
            </a:pPr>
            <a:endParaRPr lang="pt-BR" sz="2000" b="1" smtClean="0">
              <a:solidFill>
                <a:srgbClr val="0033CC"/>
              </a:solidFill>
            </a:endParaRPr>
          </a:p>
          <a:p>
            <a:pPr>
              <a:lnSpc>
                <a:spcPct val="80000"/>
              </a:lnSpc>
            </a:pPr>
            <a:endParaRPr lang="pt-BR" sz="3000" smtClean="0"/>
          </a:p>
        </p:txBody>
      </p:sp>
      <p:sp>
        <p:nvSpPr>
          <p:cNvPr id="155652" name="Rectangle 4"/>
          <p:cNvSpPr>
            <a:spLocks noChangeArrowheads="1"/>
          </p:cNvSpPr>
          <p:nvPr/>
        </p:nvSpPr>
        <p:spPr bwMode="auto">
          <a:xfrm>
            <a:off x="0" y="3262313"/>
            <a:ext cx="13004800" cy="915987"/>
          </a:xfrm>
          <a:prstGeom prst="rect">
            <a:avLst/>
          </a:prstGeom>
          <a:solidFill>
            <a:srgbClr val="FFFFFF"/>
          </a:solidFill>
          <a:ln w="9525">
            <a:noFill/>
            <a:miter lim="800000"/>
            <a:headEnd/>
            <a:tailEnd/>
          </a:ln>
          <a:effectLst/>
        </p:spPr>
        <p:txBody>
          <a:bodyPr anchor="ctr">
            <a:spAutoFit/>
          </a:bodyPr>
          <a:lstStyle/>
          <a:p>
            <a:pPr algn="ctr"/>
            <a:r>
              <a:rPr lang="pt-BR" sz="1800">
                <a:hlinkClick r:id="rId2"/>
              </a:rPr>
              <a:t>Sequelae Following Postnatally Acquired Cytomegalovirus Infection in Very Low-Birth-Weight Neonates: Back to the Future.</a:t>
            </a:r>
            <a:endParaRPr lang="pt-BR" sz="1800"/>
          </a:p>
          <a:p>
            <a:pPr algn="ctr"/>
            <a:r>
              <a:rPr lang="pt-BR" sz="1800"/>
              <a:t>Kimberlin DW.</a:t>
            </a:r>
          </a:p>
          <a:p>
            <a:pPr algn="ctr"/>
            <a:r>
              <a:rPr lang="pt-BR" sz="1800"/>
              <a:t>JAMA Pediatr. 2015 Dec;169(12):e153841.</a:t>
            </a:r>
          </a:p>
        </p:txBody>
      </p:sp>
      <p:graphicFrame>
        <p:nvGraphicFramePr>
          <p:cNvPr id="155680" name="Group 32"/>
          <p:cNvGraphicFramePr>
            <a:graphicFrameLocks noGrp="1"/>
          </p:cNvGraphicFramePr>
          <p:nvPr/>
        </p:nvGraphicFramePr>
        <p:xfrm>
          <a:off x="1971675" y="1308100"/>
          <a:ext cx="8715375" cy="944880"/>
        </p:xfrm>
        <a:graphic>
          <a:graphicData uri="http://schemas.openxmlformats.org/drawingml/2006/table">
            <a:tbl>
              <a:tblPr/>
              <a:tblGrid>
                <a:gridCol w="2905125"/>
                <a:gridCol w="2905125"/>
                <a:gridCol w="2905125"/>
              </a:tblGrid>
              <a:tr h="879475">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Sequela da infec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adquirida p</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s-natal pelo citomegalov</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rus nos rec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m-nascidos de muito baixo peso </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b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David W. Kimberlin. Apresenta</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Gabriela Bastos, Paulo R. Margotto</a:t>
                      </a: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hlinkClick r:id="rId3"/>
                        </a:rPr>
                        <a:t>  </a:t>
                      </a:r>
                      <a:r>
                        <a:rPr kumimoji="0" lang="pt-BR" sz="2300" b="0" i="0" u="none" strike="noStrike" cap="none" normalizeH="0" baseline="0" smtClean="0">
                          <a:ln>
                            <a:noFill/>
                          </a:ln>
                          <a:solidFill>
                            <a:srgbClr val="000066"/>
                          </a:solidFill>
                          <a:effectLst/>
                          <a:latin typeface="Papyrus"/>
                          <a:ea typeface="Papyrus"/>
                          <a:cs typeface="Times New Roman" pitchFamily="18" charset="0"/>
                          <a:sym typeface="Papyrus"/>
                        </a:rPr>
                        <a:t> </a:t>
                      </a:r>
                      <a:r>
                        <a:rPr kumimoji="0" lang="pt-BR" sz="1000" b="0" i="0" u="none" strike="noStrike" cap="none" normalizeH="0" baseline="0" smtClean="0">
                          <a:ln>
                            <a:noFill/>
                          </a:ln>
                          <a:solidFill>
                            <a:srgbClr val="000066"/>
                          </a:solidFill>
                          <a:effectLst/>
                          <a:latin typeface="Papyrus"/>
                          <a:ea typeface="Papyrus"/>
                          <a:cs typeface="Times New Roman" pitchFamily="18" charset="0"/>
                          <a:sym typeface="Papyrus"/>
                        </a:rPr>
                        <a:t>          </a:t>
                      </a:r>
                      <a:endPar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55658" name="Picture 10" descr="Clique aqui para ver o artigo">
            <a:hlinkClick r:id="rId3"/>
          </p:cNvPr>
          <p:cNvPicPr>
            <a:picLocks noChangeAspect="1" noChangeArrowheads="1"/>
          </p:cNvPicPr>
          <p:nvPr/>
        </p:nvPicPr>
        <p:blipFill>
          <a:blip r:embed="rId4"/>
          <a:srcRect/>
          <a:stretch>
            <a:fillRect/>
          </a:stretch>
        </p:blipFill>
        <p:spPr bwMode="auto">
          <a:xfrm>
            <a:off x="8783638" y="1635125"/>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p:cNvSpPr>
          <p:nvPr>
            <p:ph type="title"/>
          </p:nvPr>
        </p:nvSpPr>
        <p:spPr>
          <a:xfrm>
            <a:off x="1574800" y="-854075"/>
            <a:ext cx="10464800" cy="2165350"/>
          </a:xfrm>
        </p:spPr>
        <p:txBody>
          <a:bodyPr/>
          <a:lstStyle/>
          <a:p>
            <a:r>
              <a:rPr lang="pt-BR" sz="4800" smtClean="0">
                <a:solidFill>
                  <a:schemeClr val="hlink"/>
                </a:solidFill>
              </a:rPr>
              <a:t>Resumindo...</a:t>
            </a:r>
          </a:p>
        </p:txBody>
      </p:sp>
      <p:sp>
        <p:nvSpPr>
          <p:cNvPr id="157699" name="Rectangle 3"/>
          <p:cNvSpPr>
            <a:spLocks noGrp="1"/>
          </p:cNvSpPr>
          <p:nvPr>
            <p:ph type="body" idx="1"/>
          </p:nvPr>
        </p:nvSpPr>
        <p:spPr>
          <a:xfrm>
            <a:off x="706438" y="638175"/>
            <a:ext cx="11698287" cy="8558213"/>
          </a:xfrm>
        </p:spPr>
        <p:txBody>
          <a:bodyPr/>
          <a:lstStyle/>
          <a:p>
            <a:pPr>
              <a:lnSpc>
                <a:spcPct val="80000"/>
              </a:lnSpc>
            </a:pPr>
            <a:r>
              <a:rPr lang="pt-BR" altLang="ko-KR" sz="2100" smtClean="0"/>
              <a:t>Trata-se de uma criança com 1m3dias, 35sem5dias, 2420g, sem avaliação de estatura e perímetro cefálico, portadora de cardiopatia congênita e suspeita de Síndrome de Down; foi transferida a Unidade Neonatal do HMIB para avaliação da Cirurgia Pediátrica com história de dismotilidade gástrica, dificuldade de progressão da dieta e distensão abdominal. Estudo contrastado do trânsito intestinal, com 24 horas,  mostrou grande distensão de alça intestinal, sem contraste no reto. O paciente foi submetido à laparotomia exploradora que evidenciou distensão difusa do cólon, sendo confeccionada ileostomia com fístula mucosa e colhidos fragmentos d cólon em diversos segmentos para pesquisa aganlionose. A criança  apresentou agravamento do quadro clínico após a acesso venoso (subclávia), vindo a óbito. Na autópsia:, o exame  microscópio do cólon evidenciou colite por CMV. A avaliação do perímetro cefálico  (30 cm) mostrou microcefalia. Na discussão, os estudos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 Assim, durante o período neonatal e infância, a infecção pelo CMV pode induzir hipoganglionose adquirida levando a dismotilidade sugestiva de doença de Hirschsprung. O CMV pode inclusive levar à íleo meconial fetal e perfuração ileal na infância. A colite deve ser adicionada como manifestação gastrintestinal da infecção pelo CMV, principalmente se obstrução intestinal, podendo coexistir com uma pseudodoença de Hirschsprung.Uma estenose inflamatória do intestino grosso no neonato sem história de enterocolite necrosante deve ser exaustivamente investigada para a infecção pelo CMV. Discutimos também: devido a esta importante infecção perinatal crônica </a:t>
            </a:r>
            <a:r>
              <a:rPr lang="pt-BR" altLang="ko-KR" sz="2100" b="1" smtClean="0"/>
              <a:t>com potencial de tratamento</a:t>
            </a:r>
            <a:r>
              <a:rPr lang="pt-BR" altLang="ko-KR" sz="2100" smtClean="0"/>
              <a:t>, a gigantesca dificuldade em diagnosticá-la em nosso meio, </a:t>
            </a:r>
            <a:r>
              <a:rPr lang="pt-BR" altLang="ko-KR" sz="2100" b="1" smtClean="0"/>
              <a:t>por quê não incluí-la no teste do pezinho a exemplo da toxoplasmose? </a:t>
            </a:r>
            <a:r>
              <a:rPr lang="pt-BR" altLang="ko-KR" sz="2100" smtClean="0"/>
              <a:t>A cada ano estima-se o nascimento de 40.000 crianças com infecção congênita pelo CMV, sendo a maioria sem sinais clínicos, mas 15% tem perda auditiva (com o diagnóstico precoce poderíamos auxiliar estas crianças melhorando a terapia da fala!); o papel do CMV na displasia broncopulmonar requer mais estudos, apesar do risco independente relatado por Kelly et al em 1995 (odds ratio de 1,3m com IC a 95% de 1,19-1,50). </a:t>
            </a:r>
            <a:endParaRPr lang="pt-BR" sz="2100" smtClean="0"/>
          </a:p>
        </p:txBody>
      </p:sp>
      <p:sp>
        <p:nvSpPr>
          <p:cNvPr id="157700" name="Text Box 4"/>
          <p:cNvSpPr txBox="1">
            <a:spLocks noChangeArrowheads="1"/>
          </p:cNvSpPr>
          <p:nvPr/>
        </p:nvSpPr>
        <p:spPr bwMode="auto">
          <a:xfrm>
            <a:off x="10728325" y="8910638"/>
            <a:ext cx="1612900" cy="304800"/>
          </a:xfrm>
          <a:prstGeom prst="rect">
            <a:avLst/>
          </a:prstGeom>
          <a:noFill/>
          <a:ln w="9525">
            <a:noFill/>
            <a:miter lim="800000"/>
            <a:headEnd/>
            <a:tailEnd/>
          </a:ln>
          <a:effectLst/>
        </p:spPr>
        <p:txBody>
          <a:bodyPr wrap="none">
            <a:spAutoFit/>
          </a:bodyPr>
          <a:lstStyle/>
          <a:p>
            <a:pPr defTabSz="914400"/>
            <a:r>
              <a:rPr lang="pt-BR" sz="1400"/>
              <a:t>Paulo R. Margotto</a:t>
            </a:r>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title"/>
          </p:nvPr>
        </p:nvSpPr>
        <p:spPr>
          <a:xfrm>
            <a:off x="-2700338" y="-719138"/>
            <a:ext cx="10464801" cy="2165351"/>
          </a:xfrm>
        </p:spPr>
        <p:txBody>
          <a:bodyPr/>
          <a:lstStyle/>
          <a:p>
            <a:r>
              <a:rPr lang="pt-BR" sz="3600" smtClean="0">
                <a:solidFill>
                  <a:schemeClr val="hlink"/>
                </a:solidFill>
              </a:rPr>
              <a:t>OBRIGADO!</a:t>
            </a:r>
          </a:p>
        </p:txBody>
      </p:sp>
      <p:sp>
        <p:nvSpPr>
          <p:cNvPr id="137221" name="Text Box 5"/>
          <p:cNvSpPr txBox="1">
            <a:spLocks noChangeArrowheads="1"/>
          </p:cNvSpPr>
          <p:nvPr/>
        </p:nvSpPr>
        <p:spPr bwMode="auto">
          <a:xfrm>
            <a:off x="1249363" y="8763000"/>
            <a:ext cx="10693400" cy="519113"/>
          </a:xfrm>
          <a:prstGeom prst="rect">
            <a:avLst/>
          </a:prstGeom>
          <a:noFill/>
          <a:ln w="9525">
            <a:noFill/>
            <a:miter lim="800000"/>
            <a:headEnd/>
            <a:tailEnd/>
          </a:ln>
          <a:effectLst/>
        </p:spPr>
        <p:txBody>
          <a:bodyPr wrap="none">
            <a:spAutoFit/>
          </a:bodyPr>
          <a:lstStyle/>
          <a:p>
            <a:pPr defTabSz="914400"/>
            <a:r>
              <a:rPr lang="pt-BR" sz="2800">
                <a:solidFill>
                  <a:schemeClr val="hlink"/>
                </a:solidFill>
              </a:rPr>
              <a:t>Drs. Marta DR Moura, Melissa, Ana Carolina e Paulo R. Margotto  </a:t>
            </a:r>
          </a:p>
        </p:txBody>
      </p:sp>
      <p:pic>
        <p:nvPicPr>
          <p:cNvPr id="137222" name="Picture 6" descr="DSC00376"/>
          <p:cNvPicPr>
            <a:picLocks noChangeAspect="1" noChangeArrowheads="1"/>
          </p:cNvPicPr>
          <p:nvPr/>
        </p:nvPicPr>
        <p:blipFill>
          <a:blip r:embed="rId2" cstate="print">
            <a:lum bright="-12000"/>
          </a:blip>
          <a:srcRect/>
          <a:stretch>
            <a:fillRect/>
          </a:stretch>
        </p:blipFill>
        <p:spPr bwMode="auto">
          <a:xfrm>
            <a:off x="1377950" y="711200"/>
            <a:ext cx="10687050" cy="8015288"/>
          </a:xfrm>
          <a:prstGeom prst="rect">
            <a:avLst/>
          </a:prstGeom>
          <a:noFill/>
        </p:spPr>
      </p:pic>
    </p:spTree>
  </p:cSld>
  <p:clrMapOvr>
    <a:masterClrMapping/>
  </p:clrMapOvr>
  <p:transition spd="med"/>
</p:sld>
</file>

<file path=ppt/theme/theme1.xml><?xml version="1.0" encoding="utf-8"?>
<a:theme xmlns:a="http://schemas.openxmlformats.org/drawingml/2006/main" name="Default">
  <a:themeElements>
    <a:clrScheme name="Default">
      <a:dk1>
        <a:srgbClr val="3E231A"/>
      </a:dk1>
      <a:lt1>
        <a:srgbClr val="24383E"/>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867</TotalTime>
  <Words>6775</Words>
  <Application>Microsoft Office PowerPoint</Application>
  <PresentationFormat>Personalizar</PresentationFormat>
  <Paragraphs>523</Paragraphs>
  <Slides>79</Slides>
  <Notes>0</Notes>
  <HiddenSlides>0</HiddenSlides>
  <MMClips>0</MMClips>
  <ScaleCrop>false</ScaleCrop>
  <HeadingPairs>
    <vt:vector size="4" baseType="variant">
      <vt:variant>
        <vt:lpstr>Tema</vt:lpstr>
      </vt:variant>
      <vt:variant>
        <vt:i4>1</vt:i4>
      </vt:variant>
      <vt:variant>
        <vt:lpstr>Títulos de slides</vt:lpstr>
      </vt:variant>
      <vt:variant>
        <vt:i4>79</vt:i4>
      </vt:variant>
    </vt:vector>
  </HeadingPairs>
  <TitlesOfParts>
    <vt:vector size="80" baseType="lpstr">
      <vt:lpstr>Default</vt:lpstr>
      <vt:lpstr>Sessão de Anatomia Clínica COLITE POR CITOMEGALOVÍRUS</vt:lpstr>
      <vt:lpstr>CASO CLÍNICO</vt:lpstr>
      <vt:lpstr>Slide 3</vt:lpstr>
      <vt:lpstr>DADOS MATERNOS: Idade: 20 /  G2 P0 C0 A1 /    TS: O+ Pré-natal + Aconselhamento Genético  Parto: cesário (Apgar: 8/9) /   BR: no ato Intercorrências Maternas: Nega HAS, DMG e outras comorbidades. Nega uso de bebida alcoólica e tabagismo . DADOS DO RECÉM-NASCIDO: Sexo: Feminino  PN: 2420 g / Estatura:  ? cm / PC: ? cm Idade Gestacional: 35 semanas e 5 dias (Capurro) . SOROLOGIAS: HIV e VDRL (28/08/2014): NR Toxoplasmose (19/07/2011) : Imune . ASSISTÊNCIA VENTILATÓRIA: HOOD /  O2 inalatório </vt:lpstr>
      <vt:lpstr>Slide 5</vt:lpstr>
      <vt:lpstr>EXAMES  DE IMAGEM </vt:lpstr>
      <vt:lpstr>EVOLUÇÃO</vt:lpstr>
      <vt:lpstr>Slide 8</vt:lpstr>
      <vt:lpstr>Slide 9</vt:lpstr>
      <vt:lpstr>Exames de Imagem </vt:lpstr>
      <vt:lpstr>Pareceres da CIPE</vt:lpstr>
      <vt:lpstr>HIPÓTESES DIAGNÓSTICAS ? </vt:lpstr>
      <vt:lpstr>DIAGNÓSTICOS</vt:lpstr>
      <vt:lpstr>Slide 14</vt:lpstr>
      <vt:lpstr>Exames </vt:lpstr>
      <vt:lpstr>#EVOLUÇÃO ( 19/02- 21/02 )</vt:lpstr>
      <vt:lpstr>#EVOLUÇÃO ( 21/02 VESPERTINO )</vt:lpstr>
      <vt:lpstr>Exames</vt:lpstr>
      <vt:lpstr>#EVOLUÇÃO ( 21/02 - NOTURNA)</vt:lpstr>
      <vt:lpstr>Slide 20</vt:lpstr>
      <vt:lpstr>ANATOMO PATOLÓGICO</vt:lpstr>
      <vt:lpstr>SESSÃO ANATOMOCLÍNICA HOSPITAL MATERNO INFANTIL  DE BRASÍLIA/SES/DF </vt:lpstr>
      <vt:lpstr> A015-15: EXAME EXTERNO:</vt:lpstr>
      <vt:lpstr>A015-15: EXAME EXTERNO E INTERNO</vt:lpstr>
      <vt:lpstr>A015-15: EXAME INTERNO (CORAÇÃO)</vt:lpstr>
      <vt:lpstr>A015-15: EXAME MICROSCÓPICO (PULMÃO)</vt:lpstr>
      <vt:lpstr>A015-15: EXAME MICROSCÓPICO (CÓLON)</vt:lpstr>
      <vt:lpstr>COLITE POR CMV</vt:lpstr>
      <vt:lpstr>A015-15: EXAME INTERNO</vt:lpstr>
      <vt:lpstr>A015-15: OUTROS ACHADOS  MICROSCÓPICOS</vt:lpstr>
      <vt:lpstr>Slide 31</vt:lpstr>
      <vt:lpstr>Slide 32</vt:lpstr>
      <vt:lpstr>CITOMEGALOVÍRUS</vt:lpstr>
      <vt:lpstr>CITOMEGALOVÍRUS</vt:lpstr>
      <vt:lpstr>Transmissão</vt:lpstr>
      <vt:lpstr>Infecção Congênita </vt:lpstr>
      <vt:lpstr>SINAIS CLÍNICOS- INFECÇÃO CONGÊNITA</vt:lpstr>
      <vt:lpstr>Infecção Perinatal </vt:lpstr>
      <vt:lpstr>Sinais Clínicos-  Infecção perinatal</vt:lpstr>
      <vt:lpstr>Infecção adquirida por  Transfusão Sanguínea</vt:lpstr>
      <vt:lpstr>Diagnóstico laboratorial</vt:lpstr>
      <vt:lpstr>Diagnóstico de Infecção Congênita e perinatal</vt:lpstr>
      <vt:lpstr>Avaliação clínica e exames complementares para crianças com infecção congênita</vt:lpstr>
      <vt:lpstr>Diagnóstico Diferencial</vt:lpstr>
      <vt:lpstr>Indicações do uso dos antivirais para tratamento da infecção congênita </vt:lpstr>
      <vt:lpstr>Slide 46</vt:lpstr>
      <vt:lpstr>Indicações do uso dos antivirais para tratamento da infecção perinatal</vt:lpstr>
      <vt:lpstr>Slide 48</vt:lpstr>
      <vt:lpstr>Conclusão </vt:lpstr>
      <vt:lpstr>Referências</vt:lpstr>
      <vt:lpstr>Nota do Editor do site, Dr. Paulo R. Margotto O que sabemos sobre a COLITE PELO CITOMEGALOVIRUS Estudando Juntos! Aqui e Agora!</vt:lpstr>
      <vt:lpstr>Cytomegalovirus infection of the bowel in infancy: pathogenetic and diagnostic significance. Dimmick JE, Bove KE. Pediatr Pathol. 1984;2(1):95-102.</vt:lpstr>
      <vt:lpstr>Slide 53</vt:lpstr>
      <vt:lpstr>Slide 54</vt:lpstr>
      <vt:lpstr>Slide 55</vt:lpstr>
      <vt:lpstr>Slide 56</vt:lpstr>
      <vt:lpstr>Pseudo-meconium ileus due to cytomegalovirus infection: a report of three cases. Déchelotte PJ, Mulliez NM, Bouvier RJ, Vanlieféringhen PC, Lémery DJ. Pediatr Pathol. 1992 Jan-Feb;12(1):73-82.</vt:lpstr>
      <vt:lpstr> 1. Ileal perforation caused by congenital or perinatal cytomegalovirus infection. Huang YC, Lin TY, Huang CS, Hseun C. J Pediatr. 1996 Dec;129(6):931-4</vt:lpstr>
      <vt:lpstr>Congenital cytomegalovirus infection with gastrointestinal involvement. Stiskal J, Jacquette M, Kaplan G, Ritterman R, Stavis R, Palder S. J Pediatr. 1997 Jul;131(1 Pt 1):168.</vt:lpstr>
      <vt:lpstr>Slide 60</vt:lpstr>
      <vt:lpstr>Intestinal obstruction caused by congenital cytomegalovirus infection: report of a case. Asabe K, Nagasaki A, Sato K, Nakayama M. Surg Today. 2003;33(10):764-7.</vt:lpstr>
      <vt:lpstr>Slide 62</vt:lpstr>
      <vt:lpstr>Slide 63</vt:lpstr>
      <vt:lpstr>Colonic stricture mimicking Hirschsprung's disease: a localized cytomegalovirus infection. Ekema G, Pedersini P, Milianti S, Ubertazzi M, Minoli D, Manciana A. J Pediatr Surg. 2006 Apr;41(4):850-2.</vt:lpstr>
      <vt:lpstr>Slide 65</vt:lpstr>
      <vt:lpstr>Slide 66</vt:lpstr>
      <vt:lpstr>Cytomegalovirus: a cause of colonic stricture in a premature infant. Shetty A, Barnes R, Lazda E, Doherty C, Maxwell N. J Infect. 2007 Jan;54(1):e37-9</vt:lpstr>
      <vt:lpstr>Slide 68</vt:lpstr>
      <vt:lpstr>Seria possível ter o teste para o CMV no Teste do Pezinho?</vt:lpstr>
      <vt:lpstr>Extraction of DNA from dried blood in  the diagnosis of congenital CMV  infection. de Vries JJ, Barbi M, Binda S, Claas EC. Methods Mol Biol. 2012;903:169-75.</vt:lpstr>
      <vt:lpstr>Slide 71</vt:lpstr>
      <vt:lpstr>Slide 72</vt:lpstr>
      <vt:lpstr>Slide 73</vt:lpstr>
      <vt:lpstr>Slide 74</vt:lpstr>
      <vt:lpstr>Slide 75</vt:lpstr>
      <vt:lpstr>E a associação da infecção pós-natal pelo citomegalovírus e Displasia broncopulmonar?</vt:lpstr>
      <vt:lpstr>No entanto, em Editorial de Kimlerlin a JAMA Pediatr, 2015... </vt:lpstr>
      <vt:lpstr>Resumindo...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ANÁTOMO-CLÍNICA</dc:title>
  <dc:creator>Paulo</dc:creator>
  <cp:lastModifiedBy>Paulo</cp:lastModifiedBy>
  <cp:revision>27</cp:revision>
  <dcterms:modified xsi:type="dcterms:W3CDTF">2016-06-15T16:26:59Z</dcterms:modified>
</cp:coreProperties>
</file>