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2"/>
  </p:notesMasterIdLst>
  <p:sldIdLst>
    <p:sldId id="258" r:id="rId2"/>
    <p:sldId id="259" r:id="rId3"/>
    <p:sldId id="276" r:id="rId4"/>
    <p:sldId id="277" r:id="rId5"/>
    <p:sldId id="271" r:id="rId6"/>
    <p:sldId id="269" r:id="rId7"/>
    <p:sldId id="260" r:id="rId8"/>
    <p:sldId id="278" r:id="rId9"/>
    <p:sldId id="261" r:id="rId10"/>
    <p:sldId id="270" r:id="rId11"/>
    <p:sldId id="262" r:id="rId12"/>
    <p:sldId id="279" r:id="rId13"/>
    <p:sldId id="280" r:id="rId14"/>
    <p:sldId id="263" r:id="rId15"/>
    <p:sldId id="266" r:id="rId16"/>
    <p:sldId id="281" r:id="rId17"/>
    <p:sldId id="282" r:id="rId18"/>
    <p:sldId id="283" r:id="rId19"/>
    <p:sldId id="275" r:id="rId20"/>
    <p:sldId id="284" r:id="rId21"/>
    <p:sldId id="274" r:id="rId22"/>
    <p:sldId id="289" r:id="rId23"/>
    <p:sldId id="285" r:id="rId24"/>
    <p:sldId id="286" r:id="rId25"/>
    <p:sldId id="287" r:id="rId26"/>
    <p:sldId id="288" r:id="rId27"/>
    <p:sldId id="265" r:id="rId28"/>
    <p:sldId id="291" r:id="rId29"/>
    <p:sldId id="294" r:id="rId30"/>
    <p:sldId id="292" r:id="rId31"/>
    <p:sldId id="293" r:id="rId32"/>
    <p:sldId id="295" r:id="rId33"/>
    <p:sldId id="296" r:id="rId34"/>
    <p:sldId id="297" r:id="rId35"/>
    <p:sldId id="298" r:id="rId36"/>
    <p:sldId id="299" r:id="rId37"/>
    <p:sldId id="301" r:id="rId38"/>
    <p:sldId id="302" r:id="rId39"/>
    <p:sldId id="304" r:id="rId40"/>
    <p:sldId id="303" r:id="rId41"/>
  </p:sldIdLst>
  <p:sldSz cx="9144000" cy="5715000" type="screen16x10"/>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FF33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76896" autoAdjust="0"/>
  </p:normalViewPr>
  <p:slideViewPr>
    <p:cSldViewPr snapToGrid="0" snapToObjects="1">
      <p:cViewPr varScale="1">
        <p:scale>
          <a:sx n="85" d="100"/>
          <a:sy n="85" d="100"/>
        </p:scale>
        <p:origin x="-893" y="-82"/>
      </p:cViewPr>
      <p:guideLst>
        <p:guide orient="horz" pos="180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9FE5CDC7-983A-4BDD-BDA4-BD4081928E05}" type="datetimeFigureOut">
              <a:rPr lang="en-US"/>
              <a:pPr>
                <a:defRPr/>
              </a:pPr>
              <a:t>9/6/2017</a:t>
            </a:fld>
            <a:endParaRPr lang="en-US"/>
          </a:p>
        </p:txBody>
      </p:sp>
      <p:sp>
        <p:nvSpPr>
          <p:cNvPr id="4" name="Slide Image Placeholder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x-none" noProof="0" smtClean="0"/>
              <a:t>Click to edit Master text styles</a:t>
            </a:r>
          </a:p>
          <a:p>
            <a:pPr lvl="1"/>
            <a:r>
              <a:rPr lang="x-none" noProof="0" smtClean="0"/>
              <a:t>Second level</a:t>
            </a:r>
          </a:p>
          <a:p>
            <a:pPr lvl="2"/>
            <a:r>
              <a:rPr lang="x-none" noProof="0" smtClean="0"/>
              <a:t>Third level</a:t>
            </a:r>
          </a:p>
          <a:p>
            <a:pPr lvl="3"/>
            <a:r>
              <a:rPr lang="x-none" noProof="0" smtClean="0"/>
              <a:t>Fourth level</a:t>
            </a:r>
          </a:p>
          <a:p>
            <a:pPr lvl="4"/>
            <a:r>
              <a:rPr lang="x-none"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CE54376-04D1-4680-93D4-BD76C166266C}" type="slidenum">
              <a:rPr lang="en-US"/>
              <a:pPr>
                <a:defRPr/>
              </a:pPr>
              <a:t>‹nº›</a:t>
            </a:fld>
            <a:endParaRPr lang="en-US"/>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mn-ea"/>
        <a:cs typeface="+mn-cs"/>
      </a:defRPr>
    </a:lvl1pPr>
    <a:lvl2pPr marL="457200" algn="l" defTabSz="457200" rtl="0" eaLnBrk="0" fontAlgn="base" hangingPunct="0">
      <a:spcBef>
        <a:spcPct val="30000"/>
      </a:spcBef>
      <a:spcAft>
        <a:spcPct val="0"/>
      </a:spcAft>
      <a:defRPr sz="1200" kern="1200">
        <a:solidFill>
          <a:schemeClr val="tx1"/>
        </a:solidFill>
        <a:latin typeface="+mn-lt"/>
        <a:ea typeface="+mn-ea"/>
        <a:cs typeface="+mn-cs"/>
      </a:defRPr>
    </a:lvl2pPr>
    <a:lvl3pPr marL="914400" algn="l" defTabSz="457200" rtl="0" eaLnBrk="0" fontAlgn="base" hangingPunct="0">
      <a:spcBef>
        <a:spcPct val="30000"/>
      </a:spcBef>
      <a:spcAft>
        <a:spcPct val="0"/>
      </a:spcAft>
      <a:defRPr sz="1200" kern="1200">
        <a:solidFill>
          <a:schemeClr val="tx1"/>
        </a:solidFill>
        <a:latin typeface="+mn-lt"/>
        <a:ea typeface="+mn-ea"/>
        <a:cs typeface="+mn-cs"/>
      </a:defRPr>
    </a:lvl3pPr>
    <a:lvl4pPr marL="1371600" algn="l" defTabSz="457200" rtl="0" eaLnBrk="0" fontAlgn="base" hangingPunct="0">
      <a:spcBef>
        <a:spcPct val="30000"/>
      </a:spcBef>
      <a:spcAft>
        <a:spcPct val="0"/>
      </a:spcAft>
      <a:defRPr sz="1200" kern="1200">
        <a:solidFill>
          <a:schemeClr val="tx1"/>
        </a:solidFill>
        <a:latin typeface="+mn-lt"/>
        <a:ea typeface="+mn-ea"/>
        <a:cs typeface="+mn-cs"/>
      </a:defRPr>
    </a:lvl4pPr>
    <a:lvl5pPr marL="1828800" algn="l" defTabSz="457200" rtl="0" eaLnBrk="0" fontAlgn="base" hangingPunct="0">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p:spPr>
      </p:sp>
      <p:sp>
        <p:nvSpPr>
          <p:cNvPr id="460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As fórmulas pré-termo foram desenvolvidas para atender aos requisitos relativamente elevados de proteína, energia e minerais que foram considerados necessários para suportar uma taxa de crescimento no bebê pré-termo com muito baixo peso ao nascer (VLBW) que se aproximaria daquele do feto normal em crescimento saudável no terceiro Trimestral da vida intra-uterina [1].</a:t>
            </a:r>
          </a:p>
          <a:p>
            <a:pPr eaLnBrk="1" hangingPunct="1">
              <a:spcBef>
                <a:spcPct val="0"/>
              </a:spcBef>
            </a:pPr>
            <a:endParaRPr lang="en-US" smtClean="0"/>
          </a:p>
          <a:p>
            <a:pPr eaLnBrk="1" hangingPunct="1">
              <a:spcBef>
                <a:spcPct val="0"/>
              </a:spcBef>
            </a:pPr>
            <a:r>
              <a:rPr lang="en-US" smtClean="0"/>
              <a:t>A evidência de tais requisitos de nutrientes veio de observações clínicas e ensaios dietéticos em recém-nascidos prematuros, já que as 1940se1960s, o que mostrou que o leite humano requeria suplementação com proteínas e minerais, particularmente cálcio e fósforo, para produzir o peso, o comprimento, E crescimento ósseo [2,3].</a:t>
            </a:r>
          </a:p>
          <a:p>
            <a:pPr eaLnBrk="1" hangingPunct="1">
              <a:spcBef>
                <a:spcPct val="0"/>
              </a:spcBef>
            </a:pPr>
            <a:endParaRPr lang="en-US" smtClean="0"/>
          </a:p>
          <a:p>
            <a:pPr eaLnBrk="1" hangingPunct="1">
              <a:spcBef>
                <a:spcPct val="0"/>
              </a:spcBef>
            </a:pPr>
            <a:r>
              <a:rPr lang="en-US" smtClean="0"/>
              <a:t>A maior ingestão de proteínas com as fórmulas pré-termo dominantes de caseína inicial não estava sem problemas, porém, como alguns bebês nas maiores ingestões de proteínas desenvolveram azotemia, hiperamonemia e acidose metabólica, todas as condições que se notaram por seu potencial para levar ao crescimento Falha e desfecho neurológico adverso [4].</a:t>
            </a:r>
          </a:p>
          <a:p>
            <a:pPr eaLnBrk="1" hangingPunct="1">
              <a:spcBef>
                <a:spcPct val="0"/>
              </a:spcBef>
            </a:pPr>
            <a:r>
              <a:rPr lang="en-US" smtClean="0"/>
              <a:t>Além disso, a maioria desses efeitos adversos foi observada em lactentes alimentados com quantidades excessivas de proteína caseína (até 6e7 g / kg / d) e, freqüentemente, com produtos acidificados que produziram acidose metabólica e hiperamonemia [5].</a:t>
            </a:r>
          </a:p>
          <a:p>
            <a:pPr eaLnBrk="1" hangingPunct="1">
              <a:spcBef>
                <a:spcPct val="0"/>
              </a:spcBef>
            </a:pPr>
            <a:r>
              <a:rPr lang="en-US" smtClean="0"/>
              <a:t>Conforme revisado por Greer [6] e Klein [7], o desenvolvimento comercial de fórmulas especiais enriquecidas com nutrientes para bebês VLBW (peso ao nascer &lt;1500 g) expandiu-se nos anos 1970 e 1980. Essas fórmulas pré-termo enriquecidas com proteína também continham quantidades relativamente altas de energia, sódio, cálcio, fósforo e vitaminas para atender às necessidades do bebê prematuro que não podiam tolerar maiores volumes de dietas mais diluídas. Os requisitos de nutrientes para bebês prematuros que foram utilizados para desenvolver as fórmulas pré-termo foram baseados no feto de referência definido por Ziegler et al. [8] e dados da composição do corpo fetal por Widdowson et al. [9].</a:t>
            </a:r>
          </a:p>
        </p:txBody>
      </p:sp>
      <p:sp>
        <p:nvSpPr>
          <p:cNvPr id="2560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C3DB0B0-8BB1-4EA5-9850-138561F71D39}" type="slidenum">
              <a:rPr lang="en-US"/>
              <a:pPr fontAlgn="base">
                <a:spcBef>
                  <a:spcPct val="0"/>
                </a:spcBef>
                <a:spcAft>
                  <a:spcPct val="0"/>
                </a:spcAft>
                <a:defRPr/>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As fórmulas pré-termo foram desenvolvidas para atender aos requisitos relativamente elevados de proteína, energia e minerais que foram considerados necessários para suportar uma taxa de crescimento no bebê pré-termo com muito baixo peso ao nascer (VLBW) que se aproximaria daquele do feto normal em crescimento saudável no terceiro Trimestral da vida intra-uterina [1].</a:t>
            </a:r>
          </a:p>
          <a:p>
            <a:pPr eaLnBrk="1" hangingPunct="1">
              <a:spcBef>
                <a:spcPct val="0"/>
              </a:spcBef>
            </a:pPr>
            <a:endParaRPr lang="en-US" smtClean="0"/>
          </a:p>
          <a:p>
            <a:pPr eaLnBrk="1" hangingPunct="1">
              <a:spcBef>
                <a:spcPct val="0"/>
              </a:spcBef>
            </a:pPr>
            <a:r>
              <a:rPr lang="en-US" smtClean="0"/>
              <a:t>A evidência de tais requisitos de nutrientes veio de observações clínicas e ensaios dietéticos em recém-nascidos prematuros, já que as 1940se1960s, o que mostrou que o leite humano requeria suplementação com proteínas e minerais, particularmente cálcio e fósforo, para produzir o peso, o comprimento, E crescimento ósseo [2,3].</a:t>
            </a:r>
          </a:p>
          <a:p>
            <a:pPr eaLnBrk="1" hangingPunct="1">
              <a:spcBef>
                <a:spcPct val="0"/>
              </a:spcBef>
            </a:pPr>
            <a:endParaRPr lang="en-US" smtClean="0"/>
          </a:p>
          <a:p>
            <a:pPr eaLnBrk="1" hangingPunct="1">
              <a:spcBef>
                <a:spcPct val="0"/>
              </a:spcBef>
            </a:pPr>
            <a:r>
              <a:rPr lang="en-US" smtClean="0"/>
              <a:t>A maior ingestão de proteínas com as fórmulas pré-termo dominantes de caseína inicial não estava sem problemas, porém, como alguns bebês nas maiores ingestões de proteínas desenvolveram azotemia, hiperamonemia e acidose metabólica, todas as condições que se notaram por seu potencial para levar ao crescimento Falha e desfecho neurológico adverso [4].</a:t>
            </a:r>
          </a:p>
          <a:p>
            <a:pPr eaLnBrk="1" hangingPunct="1">
              <a:spcBef>
                <a:spcPct val="0"/>
              </a:spcBef>
            </a:pPr>
            <a:endParaRPr lang="en-US" smtClean="0"/>
          </a:p>
          <a:p>
            <a:pPr eaLnBrk="1" hangingPunct="1">
              <a:spcBef>
                <a:spcPct val="0"/>
              </a:spcBef>
            </a:pPr>
            <a:r>
              <a:rPr lang="en-US" smtClean="0"/>
              <a:t>Além disso, a maioria desses efeitos adversos foi observada em lactentes alimentados com quantidades excessivas de proteína caseína (até 6e7 g / kg / d) e, freqüentemente, com produtos acidificados que produziram acidose metabólica e hiperamonemia [5].</a:t>
            </a:r>
          </a:p>
          <a:p>
            <a:pPr eaLnBrk="1" hangingPunct="1">
              <a:spcBef>
                <a:spcPct val="0"/>
              </a:spcBef>
            </a:pPr>
            <a:endParaRPr lang="en-US" smtClean="0"/>
          </a:p>
          <a:p>
            <a:pPr eaLnBrk="1" hangingPunct="1">
              <a:spcBef>
                <a:spcPct val="0"/>
              </a:spcBef>
            </a:pPr>
            <a:r>
              <a:rPr lang="en-US" smtClean="0"/>
              <a:t>Conforme revisado por Greer [6] e Klein [7], o desenvolvimento comercial de fórmulas especiais enriquecidas com nutrientes para bebês VLBW (peso ao nascer &lt;1500 g) expandiu-se nos anos 1970 e 1980. Essas fórmulas pré-termo enriquecidas com proteína também continham quantidades relativamente altas de energia, sódio, cálcio, fósforo e vitaminas para atender às necessidades do bebê prematuro que não podiam tolerar maiores volumes de dietas mais diluídas. Os requisitos de nutrientes para bebês prematuros que foram utilizados para desenvolver as fórmulas pré-termo foram baseados no feto de referência definido por Ziegler et al. [8] e dados da composição do corpo fetal por Widdowson et al. [9].</a:t>
            </a:r>
          </a:p>
        </p:txBody>
      </p:sp>
      <p:sp>
        <p:nvSpPr>
          <p:cNvPr id="2662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37E2AA9-FD6D-44AA-931B-76C56A863066}" type="slidenum">
              <a:rPr lang="en-US"/>
              <a:pPr fontAlgn="base">
                <a:spcBef>
                  <a:spcPct val="0"/>
                </a:spcBef>
                <a:spcAft>
                  <a:spcPct val="0"/>
                </a:spcAft>
                <a:defRPr/>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À medida que o cuidado do recém-nascido melhorou durante este período, a composição da fórmula pré-termo também foi melhorada, levando ao desenvolvimento de fórmulas pré-termo que produziram um crescimento melhorado em termos de peso, comprimento e circunferência da cabeça, mineralização óssea e resultados do desenvolvimento neurológico [10]. Apesar do uso expandido e da composição melhorada de fórmulas pré-termo, os relatórios referentes documentaram que a ingestão de nutrientes ainda não era suficiente para duplicar as taxas normais de crescimento fetal [11].</a:t>
            </a:r>
          </a:p>
          <a:p>
            <a:pPr eaLnBrk="1" hangingPunct="1">
              <a:spcBef>
                <a:spcPct val="0"/>
              </a:spcBef>
            </a:pPr>
            <a:endParaRPr lang="en-US" smtClean="0"/>
          </a:p>
          <a:p>
            <a:pPr eaLnBrk="1" hangingPunct="1">
              <a:spcBef>
                <a:spcPct val="0"/>
              </a:spcBef>
            </a:pPr>
            <a:r>
              <a:rPr lang="en-US" smtClean="0"/>
              <a:t>Em resposta, estudos subseqüentes documentaram que o crescimento melhorou quando os prematuros receberam mais nutrição "agressiva", o que significa mais proteína e energia, minerais e vitaminas em quantidades por peso corporal por dia e quando iniciado antes do nascimento [12]. Estudos comparativos, além disso, mostraram que os lactentes prematuros VLBW alimentados com fórmulas pré-termo cresciam mais rápido do que aqueles que alimentavam leite humano fortificado [13].</a:t>
            </a:r>
          </a:p>
          <a:p>
            <a:pPr eaLnBrk="1" hangingPunct="1">
              <a:spcBef>
                <a:spcPct val="0"/>
              </a:spcBef>
            </a:pPr>
            <a:endParaRPr lang="en-US" smtClean="0"/>
          </a:p>
          <a:p>
            <a:pPr eaLnBrk="1" hangingPunct="1">
              <a:spcBef>
                <a:spcPct val="0"/>
              </a:spcBef>
            </a:pPr>
            <a:r>
              <a:rPr lang="en-US" smtClean="0"/>
              <a:t>Outras modificações na composição das fórmulas pré-termo foram adotadas pelos fabricantes após a publicação de várias revisões e estudos que forneceram evidências mais racionais sobre os requisitos nutricionais específicos para bebês VLBW e ELBW prematuros (peso ao nascer &lt;1000 g) [14 ]. Essas fórmulas contêm mais proteína (2,4 g / 100 mL ou 3 g / 100 kcal), energia (68e100 kcal / 100 mL), cálcio (133e146 mg / 100 mL ou 165e180 mg / 100 kcal) e fósforo (67e81 mg / 100 ML ou 83e100 mg / 100 kcal) do que as fórmulas padrão para lactentes a termo.</a:t>
            </a:r>
          </a:p>
          <a:p>
            <a:pPr eaLnBrk="1" hangingPunct="1">
              <a:spcBef>
                <a:spcPct val="0"/>
              </a:spcBef>
            </a:pPr>
            <a:endParaRPr lang="en-US" smtClean="0"/>
          </a:p>
          <a:p>
            <a:pPr eaLnBrk="1" hangingPunct="1">
              <a:spcBef>
                <a:spcPct val="0"/>
              </a:spcBef>
            </a:pPr>
            <a:r>
              <a:rPr lang="en-US" smtClean="0"/>
              <a:t>A fonte de gordura nas fórmulas pré-termo mais recentes é uma mistura de óleos vegetais, mas também contém entre 10% e 50% de triglicerídeos de cadeia média (MCTs). A necessidade de MCTs continua controversa. Existe uma maior capacidade de lipases lingual e gástrica para hidrolisar ácidos graxos de comprimento de cadeia de carbono médio, que também não requerem uma grande associação de sal biliar para sua absorção. A associação de sal da bile é menor nos recém-nascidos prematuros e tem sido notada como responsável por suas maiores taxas de má absorção de gordura [15]. Os MCT também são potencialmente melhores para a produção de energia do que os ácidos graxos de cadeia longa e não contribuem tanto para o armazenamento de gordura. MCTs não necessariamente melhoram o equilíbrio energético ou o ganho de peso, porque o conteúdo de energia por grama de MCT é cerca de 15% menor do que os triglicerídeos de cadeia longa [2].</a:t>
            </a:r>
          </a:p>
          <a:p>
            <a:pPr eaLnBrk="1" hangingPunct="1">
              <a:spcBef>
                <a:spcPct val="0"/>
              </a:spcBef>
            </a:pPr>
            <a:endParaRPr lang="en-US" smtClean="0"/>
          </a:p>
          <a:p>
            <a:pPr eaLnBrk="1" hangingPunct="1">
              <a:spcBef>
                <a:spcPct val="0"/>
              </a:spcBef>
            </a:pPr>
            <a:r>
              <a:rPr lang="en-US" smtClean="0"/>
              <a:t>A fonte de carboidratos para fórmulas pré-termo precoce foi inicialmente uma combinação de lactose e sacarose. Foi adicionada sacarose e, em seguida, substituiu a lactose devido a preocupações quanto a concentrações de lactase aparentemente mais limitadas encontradas nos intestinos de prematuros. A maioria dos estudos, no entanto, não demonstrou intolerância à lactose em recém-nascidos prematuros, e a atividade da lactase realmente parece aumentar com a lactose [16]. Além disso, os bebês prematuros toleram muito bem o leite materno ou o leite doador, que contêm apenas lactose como carboidrato. Quando hidrolisado, a lactose produz glicose e galactose, e a galactose é essencial para a produção de glicogênio no fígado. A hidrólise da sacarose produz glicose e frutose, ambos facilmente absorvidos através dos enterócitos usando os transportadores específicos de glicose e frutose, Glut 1 e 5, respectivamente. Nem a glicose nem a frutose produzem glicogênio tão efetivamente quanto a galactose. As fórmulas pré-termo mais recentes substituem a sacarose por polímeros de glicose de baixa osmolardade e  relativamente facilmente digeríveis. </a:t>
            </a:r>
            <a:r>
              <a:rPr lang="en-US" b="1" smtClean="0"/>
              <a:t>No entanto, a lactose permanece importante para a nutrição normal e, em especial, para a prevenção de NEC, talvez em parte, diminuindo o pH intestinal distal, o que suprime o crescimento de bactérias oportunistas e promove o crescimento de organismos bifido e lactobacillus. A lactose também é importante para o desenvolvimento de butirato colônico que melhora o desenvolvimento colônico, particularmente o aumento da proliferação e diferenciação dos colocípos e o aperto das junções inter epiteliais. [17].</a:t>
            </a:r>
          </a:p>
          <a:p>
            <a:pPr eaLnBrk="1" hangingPunct="1">
              <a:spcBef>
                <a:spcPct val="0"/>
              </a:spcBef>
            </a:pPr>
            <a:endParaRPr lang="en-US" smtClean="0"/>
          </a:p>
          <a:p>
            <a:pPr eaLnBrk="1" hangingPunct="1">
              <a:spcBef>
                <a:spcPct val="0"/>
              </a:spcBef>
            </a:pPr>
            <a:r>
              <a:rPr lang="en-US" smtClean="0"/>
              <a:t>A fonte de proteína para fórmulas pré-termo é o leite de vaca. Whey agora predomina como o principal produto protéico em vez de caseína. A proteína do soro é mais digerível do que a caseína e seu uso reduziu marcadamente o desenvolvimento de lactobezoares que não eram incomuns em lactentes com excesso de alimentos com produtos de caseína alta [18]. A caseína coagula mais facilmente quando acidificada no estômago, levando a uma digestão mais lenta e a um esvaziamento gástrico mais lento, o que leva a aumentos mais lentos das concentrações plasmáticas de aminoácidos [19]. O índice mais recente de 60% de soro e 40% de caseína produz esvaziamento gástrico mais rápido, digestão e absorção de aminoácidos, além de menor acidose metabólica [20]. As fórmulas pré-termo dominantes de soro de leite também produzem aminoácidos livres de plasma</a:t>
            </a:r>
          </a:p>
          <a:p>
            <a:pPr eaLnBrk="1" hangingPunct="1">
              <a:spcBef>
                <a:spcPct val="0"/>
              </a:spcBef>
            </a:pPr>
            <a:r>
              <a:rPr lang="en-US" smtClean="0"/>
              <a:t>Concentrações mais semelhantes às produzidas pelo leite humano do que as fórmulas de caseína [21].</a:t>
            </a:r>
          </a:p>
          <a:p>
            <a:pPr eaLnBrk="1" hangingPunct="1">
              <a:spcBef>
                <a:spcPct val="0"/>
              </a:spcBef>
            </a:pPr>
            <a:endParaRPr lang="en-US" smtClean="0"/>
          </a:p>
          <a:p>
            <a:pPr eaLnBrk="1" hangingPunct="1">
              <a:spcBef>
                <a:spcPct val="0"/>
              </a:spcBef>
            </a:pPr>
            <a:r>
              <a:rPr lang="en-US" smtClean="0"/>
              <a:t>O teor de proteína das fórmulas pré-termo padrão é consideravelmente maior do que as fórmulas de termo ou os leites suplementados, proporcionando até 3,5 g / kg / d a 150 mL / kg / d volumes de alimentação enteral, considerados necessários para atender a taxa de acumulação de proteína intra-uterina ( Tabela 1) [22]. Estudos demonstraram consistentemente que essa ingestão de proteínas, com o aumento de conteúdo energético e mineral, produz acúmulo de massa muscular razoável, crescimento do tamanho do osso e corpo e concentrações mais elevadas de albumina sérica e préalbumina em lactentes VLBW. No entanto, o teor de proteínas de muitas fórmulas padrão pré-termo (2.2e2.4 g / 100 kcal) não atende aos requisitos de proteína para o crescimento do bebê VLBW pré-termo, mesmo com alimentação enteral completa de 150 mL / kg / d [23 ]. Novas gerações de fórmulas de pré-termo de alta proteína contendo 2,7e2,9 g / 100 mL ou 3.3e3.6 g / 100 kcal e fornecendo até 4,5 g / kg / d de proteína estão indicadas para crianças pré-termo ELBW e VLBW que não estão crescendo Bem, experimentaram um grande déficit cumulativo de ingestão de proteínas, têm crescimento inadequado no comprimento e / ou circunferência da cabeça, ou que são fluidos / volume restrito [11].</a:t>
            </a:r>
          </a:p>
          <a:p>
            <a:pPr eaLnBrk="1" hangingPunct="1">
              <a:spcBef>
                <a:spcPct val="0"/>
              </a:spcBef>
            </a:pPr>
            <a:endParaRPr lang="en-US" smtClean="0"/>
          </a:p>
          <a:p>
            <a:pPr eaLnBrk="1" hangingPunct="1">
              <a:spcBef>
                <a:spcPct val="0"/>
              </a:spcBef>
            </a:pPr>
            <a:r>
              <a:rPr lang="en-US" smtClean="0"/>
              <a:t>As fórmulas pré-termo também são projetadas com conteúdos muito mais elevados de sódio e potássio para compensar as perdas renais caracterizadas por crianças pré-termo com capacidade limitada de conservação de soluto renal. Os teores de cálcio e fósforo também são mais elevados para ajudar a promover a mineralização óssea, embora mesmo com alimentações entéricas completas de 150 mL / kg / d, a maioria dos bebês pré-termo ELBW e VLBW permanecem osteopênicos e não se recuperam na mineralização óssea até o termo [ 24]. </a:t>
            </a:r>
            <a:r>
              <a:rPr lang="en-US" b="1" smtClean="0"/>
              <a:t>O conteúdo de vitaminas também tem sido maior nas fórmulas pré-termo, particularmente as vitaminas lipossolúveis A e E, para compensar a absorção de gordura mais limitada nesses lactentes e para ajudar a combater as muitas condições inflamatórias que esses bebês experimentam. </a:t>
            </a:r>
            <a:r>
              <a:rPr lang="en-US" smtClean="0"/>
              <a:t>Mesmo com estes conteúdos mais elevados, as vitaminas A e D, especialmente, podem exigir suplementação adicional [25]. A maioria dos micronutrientes é proporcionada adequadamente por fórmulas pré-termo, mas o 1,8 mg / 100 kcal de ferro contido em muitas fórmulas pré-termo pode não ser suficiente para recém-nascidos prematuros que não são transfundidos [26]. Apesar dos maiores valores de minerais e vitaminas das fórmulas pré-termo, a maioria dos produtos tem oscilações relativamente seguras, de 210 a 220 mOsm / L a 20 kcal / oz, até 250e270 mOsm / L a 24 kcal / oz.</a:t>
            </a:r>
          </a:p>
        </p:txBody>
      </p:sp>
      <p:sp>
        <p:nvSpPr>
          <p:cNvPr id="2765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7558E58-5CC2-43F4-9866-90DD221EBC8E}" type="slidenum">
              <a:rPr lang="en-US"/>
              <a:pPr fontAlgn="base">
                <a:spcBef>
                  <a:spcPct val="0"/>
                </a:spcBef>
                <a:spcAft>
                  <a:spcPct val="0"/>
                </a:spcAft>
                <a:defRPr/>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a:p>
            <a:pPr eaLnBrk="1" hangingPunct="1">
              <a:spcBef>
                <a:spcPct val="0"/>
              </a:spcBef>
            </a:pPr>
            <a:r>
              <a:rPr lang="en-US" smtClean="0"/>
              <a:t>A fonte de carboidratos para fórmulas pré-termo precoce foi inicialmente uma combinação de lactose e sacarose. Foi adicionada sacarose e, em seguida, substituiu a lactose devido a preocupações quanto a concentrações de lactase aparentemente mais limitadas encontradas nos intestinos de prematuros. A maioria dos estudos, no entanto, não demonstrou intolerância à lactose em recém-nascidos prematuros, e a atividade da lactase realmente parece aumentar com a lactose [16]. Além disso, os bebês prematuros toleram muito bem o leite materno ou o leite doador, que contêm apenas lactose como carboidrato. Quando hidrolisado, a lactose produz glicose e galactose, e a galactose é essencial para a produção de glicogênio no fígado. A hidrólise da sacarose produz glicose e frutose, ambos facilmente absorvidos através dos enterócitos usando os transportadores específicos de glicose e frutose, Glut 1 e 5, respectivamente. Nem a glicose nem a frutose produzem glicogênio tão efetivamente quanto a galactose. As fórmulas pré-termo mais recentes substituem a sacarose por polímeros de glicose baixa e osmolar relativamente facilmente digeríveis. </a:t>
            </a:r>
            <a:r>
              <a:rPr lang="en-US" b="1" smtClean="0"/>
              <a:t>No entanto, a lactose permanece importante para a nutrição normal e, em especial, para a prevenção de NEC, talvez em parte, diminuindo o pH intestinal distal, o que suprime o crescimento de bactérias oportunistas e promove o crescimento de organismos bifido e lactobacillus. A lactose também é importante para o desenvolvimento de butirato colônico que melhora o desenvolvimento do colônico, particularmente o aumento da proliferação e diferenciação dos colocípos e o aperto das junções inter epiteliais. [17].</a:t>
            </a:r>
          </a:p>
          <a:p>
            <a:pPr eaLnBrk="1" hangingPunct="1">
              <a:spcBef>
                <a:spcPct val="0"/>
              </a:spcBef>
            </a:pPr>
            <a:endParaRPr lang="en-US" smtClean="0"/>
          </a:p>
          <a:p>
            <a:pPr eaLnBrk="1" hangingPunct="1">
              <a:spcBef>
                <a:spcPct val="0"/>
              </a:spcBef>
            </a:pPr>
            <a:r>
              <a:rPr lang="en-US" smtClean="0"/>
              <a:t>A fonte de proteína para fórmulas pré-termo é o leite de vaca. Whey agora predomina como o principal produto protéico em vez de caseína. A proteína do soro é mais digerível do que a caseína e seu uso reduziu marcadamente o desenvolvimento de lactobezoares que não eram incomuns em lactentes com excesso de alimentos com produtos de caseína alta [18]. A caseína coagula mais facilmente quando acidificada no estômago, levando a uma digestão mais lenta e a um esvaziamento gástrico mais lento, o que leva a aumentos mais lentos das concentrações plasmáticas de aminoácidos [19]. O índice mais recente de 60% de soro e 40% de caseína produz esvaziamento gástrico mais rápido, digestão e absorção de aminoácidos, além de menor acidose metabólica [20]. As fórmulas pré-termo dominantes de soro de leite também produzem aminoácidos livres de plasma</a:t>
            </a:r>
          </a:p>
          <a:p>
            <a:pPr eaLnBrk="1" hangingPunct="1">
              <a:spcBef>
                <a:spcPct val="0"/>
              </a:spcBef>
            </a:pPr>
            <a:r>
              <a:rPr lang="en-US" smtClean="0"/>
              <a:t>Concentrações mais semelhantes às produzidas pelo leite humano do que as fórmulas de caseína [21].</a:t>
            </a:r>
          </a:p>
          <a:p>
            <a:pPr eaLnBrk="1" hangingPunct="1">
              <a:spcBef>
                <a:spcPct val="0"/>
              </a:spcBef>
            </a:pPr>
            <a:endParaRPr lang="en-US" smtClean="0"/>
          </a:p>
          <a:p>
            <a:pPr eaLnBrk="1" hangingPunct="1">
              <a:spcBef>
                <a:spcPct val="0"/>
              </a:spcBef>
            </a:pPr>
            <a:r>
              <a:rPr lang="en-US" smtClean="0"/>
              <a:t>O teor de proteína das fórmulas pré-termo padrão é consideravelmente maior do que as fórmulas de termo ou os leites suplementados, proporcionando até 3,5 g / kg / d a 150 mL / kg / d volumes de alimentação enteral, considerados necessários para atender a taxa de acumulação de proteína intra-uterina ( Tabela 1) [22]. Estudos demonstraram consistentemente que essa ingestão de proteínas, com o aumento de conteúdo energético e mineral, produz acúmulo de massa muscular razoável, crescimento do tamanho do osso e corpo e concentrações mais elevadas de albumina sérica e préalbumina em lactentes VLBW. No entanto, o teor de proteínas de muitas fórmulas padrão pré-termo (2.2e2.4 g / 100 kcal) não atende aos requisitos de proteína para o crescimento do bebê VLBW pré-termo, mesmo com alimentação enteral completa de 150 mL / kg / d [23 ]. Novas gerações de fórmulas de pré-termo de alta proteína contendo 2,7e2,9 g / 100 mL ou 3.3e3.6 g / 100 kcal e fornecendo até 4,5 g / kg / d de proteína estão indicadas para crianças pré-termo ELBW e VLBW que não estão crescendo Bem, experimentaram um grande déficit cumulativo de ingestão de proteínas, têm crescimento inadequado no comprimento e / ou circunferência da cabeça, ou que são fluidos / volume restrito [11].</a:t>
            </a:r>
          </a:p>
          <a:p>
            <a:pPr eaLnBrk="1" hangingPunct="1">
              <a:spcBef>
                <a:spcPct val="0"/>
              </a:spcBef>
            </a:pPr>
            <a:endParaRPr lang="en-US" smtClean="0"/>
          </a:p>
          <a:p>
            <a:pPr eaLnBrk="1" hangingPunct="1">
              <a:spcBef>
                <a:spcPct val="0"/>
              </a:spcBef>
            </a:pPr>
            <a:r>
              <a:rPr lang="en-US" smtClean="0"/>
              <a:t>As fórmulas pré-termo também são projetadas com conteúdos muito mais elevados de sódio e potássio para compensar as perdas renais caracterizadas por crianças pré-termo com capacidade limitada de conservação de soluto renal. Os teores de cálcio e fósforo também são mais elevados para ajudar a promover a mineralização óssea, embora mesmo com alimentações entéricas completas de 150 mL / kg / d, a maioria dos bebês pré-termo ELBW e VLBW permanecem osteopênicos e não se recuperam na mineralização óssea até o termo [ 24]. </a:t>
            </a:r>
            <a:r>
              <a:rPr lang="en-US" b="1" smtClean="0"/>
              <a:t>O conteúdo de vitaminas também tem sido maior nas fórmulas pré-termo, particularmente as vitaminas lipossolúveis A e E, para compensar a absorção de gordura mais limitada nesses lactentes e para ajudar a combater as muitas condições inflamatórias que esses bebês experimentam. </a:t>
            </a:r>
            <a:r>
              <a:rPr lang="en-US" smtClean="0"/>
              <a:t>Mesmo com estes conteúdos mais elevados, as vitaminas A e D, especialmente, podem exigir suplementação adicional [25]. A maioria dos micronutrientes é proporcionada adequadamente por fórmulas pré-termo, mas o 1,8 mg / 100 kcal de ferro contido em muitas fórmulas pré-termo pode não ser suficiente para recém-nascidos prematuros que não são transfundidos [26]. Apesar dos maiores valores de minerais e vitaminas das fórmulas pré-termo, a maioria dos produtos tem oscilações relativamente seguras, de 210 a 220 mOsm / L a 20 kcal / oz, até 250e270 mOsm / L a 24 kcal / oz.</a:t>
            </a:r>
          </a:p>
        </p:txBody>
      </p:sp>
      <p:sp>
        <p:nvSpPr>
          <p:cNvPr id="2867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661CD9C-F48E-431D-81D6-52DFED8CEDDA}" type="slidenum">
              <a:rPr lang="en-US"/>
              <a:pPr fontAlgn="base">
                <a:spcBef>
                  <a:spcPct val="0"/>
                </a:spcBef>
                <a:spcAft>
                  <a:spcPct val="0"/>
                </a:spcAft>
                <a:defRPr/>
              </a:pPr>
              <a:t>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a:p>
            <a:pPr eaLnBrk="1" hangingPunct="1">
              <a:spcBef>
                <a:spcPct val="0"/>
              </a:spcBef>
            </a:pPr>
            <a:r>
              <a:rPr lang="en-US" smtClean="0"/>
              <a:t>A fonte de carboidratos para fórmulas pré-termo precoce foi inicialmente uma combinação de lactose e sacarose. Foi adicionada sacarose e, em seguida, substituiu a lactose devido a preocupações quanto a concentrações de lactase aparentemente mais limitadas encontradas nos intestinos de prematuros. A maioria dos estudos, no entanto, não demonstrou intolerância à lactose em recém-nascidos prematuros, e a atividade da lactase realmente parece aumentar com a lactose [16]. Além disso, os bebês prematuros toleram muito bem o leite materno ou o leite doador, que contêm apenas lactose como carboidrato. Quando hidrolisado, a lactose produz glicose e galactose, e a galactose é essencial para a produção de glicogênio no fígado. A hidrólise da sacarose produz glicose e frutose, ambos facilmente absorvidos através dos enterócitos usando os transportadores específicos de glicose e frutose, Glut 1 e 5, respectivamente. Nem a glicose nem a frutose produzem glicogênio tão efetivamente quanto a galactose. As fórmulas pré-termo mais recentes substituem a sacarose por polímeros de glicose baixa e osmolar relativamente facilmente digeríveis. </a:t>
            </a:r>
            <a:r>
              <a:rPr lang="en-US" b="1" smtClean="0"/>
              <a:t>No entanto, a lactose permanece importante para a nutrição normal e, em especial, para a prevenção de NEC, talvez em parte, diminuindo o pH intestinal distal, o que suprime o crescimento de bactérias oportunistas e promove o crescimento de organismos bifido e lactobacillus. A lactose também é importante para o desenvolvimento de butirato colônico que melhora o desenvolvimento do colônico, particularmente o aumento da proliferação e diferenciação dos colocípos e o aperto das junções inter epiteliais. [17].</a:t>
            </a:r>
          </a:p>
          <a:p>
            <a:pPr eaLnBrk="1" hangingPunct="1">
              <a:spcBef>
                <a:spcPct val="0"/>
              </a:spcBef>
            </a:pPr>
            <a:endParaRPr lang="en-US" smtClean="0"/>
          </a:p>
          <a:p>
            <a:pPr eaLnBrk="1" hangingPunct="1">
              <a:spcBef>
                <a:spcPct val="0"/>
              </a:spcBef>
            </a:pPr>
            <a:r>
              <a:rPr lang="en-US" smtClean="0"/>
              <a:t>A fonte de proteína para fórmulas pré-termo é o leite de vaca. Whey agora predomina como o principal produto protéico em vez de caseína. A proteína do soro é mais digerível do que a caseína e seu uso reduziu marcadamente o desenvolvimento de lactobezoares que não eram incomuns em lactentes com excesso de alimentos com produtos de caseína alta [18]. A caseína coagula mais facilmente quando acidificada no estômago, levando a uma digestão mais lenta e a um esvaziamento gástrico mais lento, o que leva a aumentos mais lentos das concentrações plasmáticas de aminoácidos [19]. O índice mais recente de 60% de soro e 40% de caseína produz esvaziamento gástrico mais rápido, digestão e absorção de aminoácidos, além de menor acidose metabólica [20]. As fórmulas pré-termo dominantes de soro de leite também produzem aminoácidos livres de plasma</a:t>
            </a:r>
          </a:p>
          <a:p>
            <a:pPr eaLnBrk="1" hangingPunct="1">
              <a:spcBef>
                <a:spcPct val="0"/>
              </a:spcBef>
            </a:pPr>
            <a:r>
              <a:rPr lang="en-US" smtClean="0"/>
              <a:t>Concentrações mais semelhantes às produzidas pelo leite humano do que as fórmulas de caseína [21].</a:t>
            </a:r>
          </a:p>
          <a:p>
            <a:pPr eaLnBrk="1" hangingPunct="1">
              <a:spcBef>
                <a:spcPct val="0"/>
              </a:spcBef>
            </a:pPr>
            <a:endParaRPr lang="en-US" smtClean="0"/>
          </a:p>
          <a:p>
            <a:pPr eaLnBrk="1" hangingPunct="1">
              <a:spcBef>
                <a:spcPct val="0"/>
              </a:spcBef>
            </a:pPr>
            <a:r>
              <a:rPr lang="en-US" smtClean="0"/>
              <a:t>O teor de proteína das fórmulas pré-termo padrão é consideravelmente maior do que as fórmulas de termo ou os leites suplementados, proporcionando até 3,5 g / kg / d a 150 mL / kg / d volumes de alimentação enteral, considerados necessários para atender a taxa de acumulação de proteína intra-uterina ( Tabela 1) [22]. Estudos demonstraram consistentemente que essa ingestão de proteínas, com o aumento de conteúdo energético e mineral, produz acúmulo de massa muscular razoável, crescimento do tamanho do osso e corpo e concentrações mais elevadas de albumina sérica e préalbumina em lactentes VLBW. No entanto, o teor de proteínas de muitas fórmulas padrão pré-termo (2.2e2.4 g / 100 kcal) não atende aos requisitos de proteína para o crescimento do bebê VLBW pré-termo, mesmo com alimentação enteral completa de 150 mL / kg / d [23 ]. Novas gerações de fórmulas de pré-termo de alta proteína contendo 2,7e2,9 g / 100 mL ou 3.3e3.6 g / 100 kcal e fornecendo até 4,5 g / kg / d de proteína estão indicadas para crianças pré-termo ELBW e VLBW que não estão crescendo Bem, experimentaram um grande déficit cumulativo de ingestão de proteínas, têm crescimento inadequado no comprimento e / ou circunferência da cabeça, ou que são fluidos / volume restrito [11].</a:t>
            </a:r>
          </a:p>
          <a:p>
            <a:pPr eaLnBrk="1" hangingPunct="1">
              <a:spcBef>
                <a:spcPct val="0"/>
              </a:spcBef>
            </a:pPr>
            <a:endParaRPr lang="en-US" smtClean="0"/>
          </a:p>
          <a:p>
            <a:pPr eaLnBrk="1" hangingPunct="1">
              <a:spcBef>
                <a:spcPct val="0"/>
              </a:spcBef>
            </a:pPr>
            <a:r>
              <a:rPr lang="en-US" smtClean="0"/>
              <a:t>As fórmulas pré-termo também são projetadas com conteúdos muito mais elevados de sódio e potássio para compensar as perdas renais caracterizadas por crianças pré-termo com capacidade limitada de conservação de soluto renal. Os teores de cálcio e fósforo também são mais elevados para ajudar a promover a mineralização óssea, embora mesmo com alimentações entéricas completas de 150 mL / kg / d, a maioria dos bebês pré-termo ELBW e VLBW permanecem osteopênicos e não se recuperam na mineralização óssea até o termo [ 24]. </a:t>
            </a:r>
            <a:r>
              <a:rPr lang="en-US" b="1" smtClean="0"/>
              <a:t>O conteúdo de vitaminas também tem sido maior nas fórmulas pré-termo, particularmente as vitaminas lipossolúveis A e E, para compensar a absorção de gordura mais limitada nesses lactentes e para ajudar a combater as muitas condições inflamatórias que esses bebês experimentam. </a:t>
            </a:r>
            <a:r>
              <a:rPr lang="en-US" smtClean="0"/>
              <a:t>Mesmo com estes conteúdos mais elevados, as vitaminas A e D, especialmente, podem exigir suplementação adicional [25]. A maioria dos micronutrientes é proporcionada adequadamente por fórmulas pré-termo, mas o 1,8 mg / 100 kcal de ferro contido em muitas fórmulas pré-termo pode não ser suficiente para recém-nascidos prematuros que não são transfundidos [26]. Apesar dos maiores valores de minerais e vitaminas das fórmulas pré-termo, a maioria dos produtos tem oscilações relativamente seguras, de 210 a 220 mOsm / L a 20 kcal / oz, até 250e270 mOsm / L a 24 kcal / oz.</a:t>
            </a:r>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9E6A81C-6CD8-454B-815D-EFCD2EFC4A81}" type="slidenum">
              <a:rPr lang="en-US"/>
              <a:pPr fontAlgn="base">
                <a:spcBef>
                  <a:spcPct val="0"/>
                </a:spcBef>
                <a:spcAft>
                  <a:spcPct val="0"/>
                </a:spcAft>
                <a:defRPr/>
              </a:pPr>
              <a:t>8</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a:p>
            <a:pPr eaLnBrk="1" hangingPunct="1">
              <a:spcBef>
                <a:spcPct val="0"/>
              </a:spcBef>
            </a:pPr>
            <a:r>
              <a:rPr lang="en-US" smtClean="0"/>
              <a:t>Na década de 1990, vários estudos documentaram uma variedade de resultados melhorados resultantes do uso de fórmulas pré-termo [27, 28]. Lucas, Morley e colegas no Reino Unido estudaram a influência da fórmula de fórmula de alimentação ou fórmula pré-termo para prematuros até pesarem 2000 g ou foram descarregadas do hospital. Aos 18 meses de idade, os bebês que receberam a fórmula pré-termo como única fonte de nutrientes, enquanto que no hospital apresentaram maiores ganhos de peso e circunferência da cabeça e desenvolvimento motor melhorado do que os bebês que foram alimentados com a fórmula do termo. Os mesmos bebês, mas especialmente os meninos, que receberam a fórmula pré-termo obtiveram pontuações mais altas em testes de inteligência (escala Wechsler I revisada) aos 7,5e8 anos de idade do que as crianças que tinham sido alimentadas com fórmula de termo [27], mesmo que as diferenças de peso anteriores, Altura e circunferência da cabeça já não eram evidentes. Em um estudo posterior, o crescimento e o desenvolvimento de lactentes prematuros VLBW foram medidos em grupos que receberam predominantemente leite humano, predominantemente fórmula pré-termo, ou uma combinação de leite humano e fórmula pré-termo [29]. Essas crianças neste estudo que receberam predominantemente a fórmula pré-termo pesaram ~ 500 g mais do que os bebês predominantemente alimentados com leite humano e foram maiores (1.0e1.5 cm) e tiveram circunferências maiores da cabeça (0.3e1.1 cm ); A diferença de peso absoluto persistiu através de seis meses de idade pós-natal corrigida. No entanto, não houve vantagem da fórmula pré-termo sobre o leite humano suplementado, em medidas de resultados mentais ou motores.</a:t>
            </a:r>
          </a:p>
          <a:p>
            <a:pPr eaLnBrk="1" hangingPunct="1">
              <a:spcBef>
                <a:spcPct val="0"/>
              </a:spcBef>
            </a:pPr>
            <a:endParaRPr lang="en-US" smtClean="0"/>
          </a:p>
          <a:p>
            <a:pPr eaLnBrk="1" hangingPunct="1">
              <a:spcBef>
                <a:spcPct val="0"/>
              </a:spcBef>
            </a:pPr>
            <a:r>
              <a:rPr lang="en-US" smtClean="0"/>
              <a:t>O aumento da composição protéica das fórmulas pré-termo atuais foi desenvolvido a partir de avaliações detalhadas dos requisitos de proteínas entéricas para prematuros pela abordagem fatorial desenvolvida por Ziegler [30]. Estudos recentes de crescimento em recém-nascidos prematuros alimentados com fórmulas pré-termo enriquecidas com proteínas documentaram aumento de peso melhorado principalmente relacionado à ingestão de proteína. Tais observações imitavam estudos de animais fetais que mostravam concentrações plasmáticas aumentadas em fetos normais para quase todos os aminoácidos, essenciais e não essenciais, o que correlacionava diretamente com maiores taxas de síntese protéica antes dos aumentos na degradação de proteínas que resultaram em taxas aumentadas de proteína Acréscimo [31]. Resultados semelhantes foram observados em recém-nascidos prematuros que receberam nutrição parenteral quando suas concentrações plasmáticas de aminoácidos se aproximaram ou se encontraram com os do feto que cresce normalmente da mesma idade gestacional [32,33]. Esse crescimento melhorado também é notado para a circunferência do cérebro e da cabeça, especialmente em lactentes em risco de deficiência neurológica de lesões hipoxisisquêmicas [34,35].</a:t>
            </a:r>
          </a:p>
          <a:p>
            <a:pPr eaLnBrk="1" hangingPunct="1">
              <a:spcBef>
                <a:spcPct val="0"/>
              </a:spcBef>
            </a:pPr>
            <a:endParaRPr lang="en-US" smtClean="0"/>
          </a:p>
          <a:p>
            <a:pPr eaLnBrk="1" hangingPunct="1">
              <a:spcBef>
                <a:spcPct val="0"/>
              </a:spcBef>
            </a:pPr>
            <a:r>
              <a:rPr lang="en-US" smtClean="0"/>
              <a:t>As revisões sistemáticas do banco de dados Cochrane documentam claramente o crescimento melhorado dos recém-nascidos prematuros quando alimentados com fórmulas pré-termo que contêm proteína suficiente para suportar os requisitos de proteína específica para a idade gestacional para o crescimento derivado de dados humanos [8, 9] e de dados de animais do feto [36, 37]. Em uma revisão sistemática de 37 estudos de Cochrane de 37 estudos [38,39], cinco preencheram todos os critérios de inclusão essenciais comparando entradas de proteínas baixas (&lt;3,0 g / kg / d) a altas (! 3,0, mas &lt;4,0 g / kg / d). A análise geral revelou um aumento de peso melhorado [2,36 g / kg / d; Intervalo de confiança de 95% (IC): 1,31, 3,40] e maior acúmulo de nitrogênio (143,7 mg / kg / d; IC 95%: 128,7, 158,8) em lactentes que receberam fórmula com maior teor de proteína enquanto outros nutrientes foram mantidos constantes. Estes resultados indicam que uma maior ingestão de proteína (&gt; 3,0 g / kg / d, mas &lt;4,0 g / kg / d) da fórmula, acelera o aumento de peso e o aumento das taxas de acréscimo de nitrogênio, o que provavelmente indica aumento da massa magra. A provisão de ingestão de proteína ainda maior (&gt; 4,0 g / kg / d) não mostrou nenhum benefício aumentado no crescimento, e as ingestões de proteína muito altas também podem levar a complicações metabólicas desnecessárias, como o aumento das concentrações de nitrogênio ureico e a acidose metabólica leve, ambos ex- Resultados positivos do aumento do metabolismo e oxidação da proteína. Acidose metabólica tem sido implicada na redução do ganho de peso [40]. Muitos bebês prematuros de VLBW desenvolvem acidose metabólica leve, independente da dose de aminoácidos entre dois e cinco dias após o nascimento em relação à alimentação intravenosa e exagerada por comorbidades associadas [41]. Os fortificantes de leite também foram associados a acidose metabólica leve e a insuficiência de crescimento [42e44]. Acidose metabólica e insuficiência de crescimento não foram documentadas em crianças pré-termo VLBW alimentadas com fórmulas pré-termo modernas [45].</a:t>
            </a:r>
          </a:p>
          <a:p>
            <a:pPr eaLnBrk="1" hangingPunct="1">
              <a:spcBef>
                <a:spcPct val="0"/>
              </a:spcBef>
            </a:pPr>
            <a:endParaRPr lang="en-US" smtClean="0"/>
          </a:p>
          <a:p>
            <a:pPr eaLnBrk="1" hangingPunct="1">
              <a:spcBef>
                <a:spcPct val="0"/>
              </a:spcBef>
            </a:pPr>
            <a:r>
              <a:rPr lang="en-US" smtClean="0"/>
              <a:t>Com estas novas formulações, houve surpreendentemente poucos estudos que mediram as concentrações plasmáticas de aminoácidos nos recém-nascidos VLBW prematuros que receberam fórmulas pré-termo com taxas de administração de proteínas de 3.5e4.0 g / kg / d. Os poucos estudos realizados demonstraram que as concentrações plasmáticas da maioria dos aminoácidos nesses lactentes são semelhantes ao que seria encontrado no sangue do cordão venoso umbilical de fetos humanos geralmente crescentes e de gestação tardia [46]. A qualidade da proteína também influencia o equilíbrio das concentrações de aminoácidos, uma vez que a proporção de soro / caseína afeta as ingestões individuais de aminoácidos, geralmente produzindo ingestões essenciais de aminoácidos essenciais e concentrações plasmáticas [47, 48].</a:t>
            </a:r>
          </a:p>
          <a:p>
            <a:pPr eaLnBrk="1" hangingPunct="1">
              <a:spcBef>
                <a:spcPct val="0"/>
              </a:spcBef>
            </a:pPr>
            <a:endParaRPr lang="en-US" smtClean="0"/>
          </a:p>
          <a:p>
            <a:pPr eaLnBrk="1" hangingPunct="1">
              <a:spcBef>
                <a:spcPct val="0"/>
              </a:spcBef>
            </a:pPr>
            <a:r>
              <a:rPr lang="en-US" smtClean="0"/>
              <a:t>Considerando que o aumento da energia também desempenha um papel positivo na promoção do equilíbrio protéico e do aumento de peso, mais energia, uma vez suficiente, só aumenta o teor de gordura corporal, como demonstrado por maiores espessuras de dobras cutâneas tríceps quando o excesso de energia foi adicionado a proteínas já suficientes (Fig. 1) [49].</a:t>
            </a:r>
          </a:p>
          <a:p>
            <a:pPr eaLnBrk="1" hangingPunct="1">
              <a:spcBef>
                <a:spcPct val="0"/>
              </a:spcBef>
            </a:pPr>
            <a:endParaRPr lang="en-US" smtClean="0"/>
          </a:p>
          <a:p>
            <a:pPr eaLnBrk="1" hangingPunct="1">
              <a:spcBef>
                <a:spcPct val="0"/>
              </a:spcBef>
            </a:pPr>
            <a:r>
              <a:rPr lang="en-US" smtClean="0"/>
              <a:t>Uma vantagem principal das fórmulas pré-termo, portanto, é o maior ganho de proteína, nitrogênio e massa corporal magra, incluindo a circunferência da cabeça, devido ao maior teor de proteínas [11]. Esses benefícios no crescimento e únicos para maiores ingestões de proteínas e ingestão de energia que são apropriados para a síntese protéica, mas não exagerados, foram suportados por revisões Cochrane recentes [39,50,51]. A evidência atual apóia o uso benéfico e seguro de fórmulas pré-termo com uma relação proteína / energia (P / E) de 3.2e3.3 g / 100 kcal. Uma fórmula pré-termo com esta relação P / E proporcionaria uma ingestão de proteína de 3.8e4.0 g / kg / d com uma ingestão energética total de 120 kcal / kg / d [52]. Estudos longitudinais são claramente necessários para determinar os efeitos dessas ingestões em resultados a longo prazo de crescimento, composição corporal, desenvolvimento neurológico e condições adversas de obesidade, diabetes e doenças cardiovasculares mais recentes.</a:t>
            </a:r>
          </a:p>
          <a:p>
            <a:pPr eaLnBrk="1" hangingPunct="1">
              <a:spcBef>
                <a:spcPct val="0"/>
              </a:spcBef>
            </a:pPr>
            <a:endParaRPr lang="en-US" smtClean="0"/>
          </a:p>
          <a:p>
            <a:pPr eaLnBrk="1" hangingPunct="1">
              <a:spcBef>
                <a:spcPct val="0"/>
              </a:spcBef>
            </a:pPr>
            <a:r>
              <a:rPr lang="en-US" smtClean="0"/>
              <a:t>A</a:t>
            </a:r>
            <a:r>
              <a:rPr lang="en-US" b="1" smtClean="0"/>
              <a:t> adição de ácidos graxos essenciais poliinsaturados de cadeia longa (LC-PUFAs) tem benefícios tanto teóricos como potencialmente clínicos. Conforme observado por Richard et al. [53], LC-PUFAs, especialmente o equilíbrio entre os ácidos araquidônicos (AA) e docosahexaenóicos (DHA), possuem importantes papéis imunomoduladores durante o período pós-natal quando o sistema imunológico está se desenvolvendo rapidamente. Surpreendentemente, visto que AA e DHA são necessários em fórmulas infantis em muitos países, eles permanecem opcionais na América do Norte, mesmo que estejam presentes no leite materno e estudos controlados randomizados indicam, pelo menos, melhorias de curto prazo na função cognitiva em recém nascidos prematuros. A maioria dos estudos apoia o papel essencial do DHA para o desenvolvimento do sistema imunológico; É necessário mais pesquisa para demonstrar um papel essencial da AA.</a:t>
            </a:r>
          </a:p>
          <a:p>
            <a:pPr eaLnBrk="1" hangingPunct="1">
              <a:spcBef>
                <a:spcPct val="0"/>
              </a:spcBef>
            </a:pPr>
            <a:endParaRPr lang="en-US" smtClean="0"/>
          </a:p>
          <a:p>
            <a:pPr eaLnBrk="1" hangingPunct="1">
              <a:spcBef>
                <a:spcPct val="0"/>
              </a:spcBef>
            </a:pPr>
            <a:r>
              <a:rPr lang="en-US" smtClean="0"/>
              <a:t>No entanto, a maioria das fórmulas contém AA acrescido e DHA, e estudos de intervenção demonstraram melhora em muitos marcadores de função imune em lactentes alimentados com fórmula suplementada com AA e DHA em comparação com a fórmula não suplementada. Os benefícios potenciais nos resultados de saúde também incluem uma redução no risco de desenvolver doenças alérgicas e atópicas no início da vida. Um estudo recente de crianças pré-termo 24e32 semanas de idade gestacional usando imagens de ressonância magnética precoce e quase termo e composição de ácidos graxos da membrana de glóbulos vermelhos mostrou que os níveis mais altos de DHA e de ácido linoleico (LA) nas primeiras semanas pós-parto estavam associados a diminuição da via intraventricular Hemorragia, desenvolvimento de cérebro microestrutural melhorado e melhores resultados do desenvolvimento neurológico [54]. Isso decorre de um relatório anterior de Innis e colegas que documentou o aumento de peso melhorado em 194 lactentes prematuros alimentados com fórmulas em um estudo duplo-cego, multicêntrico, com a fórmula pré-termo sem DHA ou AA (controle), 0,15% de energia como DHA, Ou 0,14% de DHA þ 0,27% de AA a partir de triglicerídeos de célula única durante pelo menos 28 dias, utilizando 90 lactentes amamentados para referência [55]. Não houve melhora na acuidade visual, mas também não houve efeitos adversos observados. Claramente, os teores essenciais de ácidos graxos das fórmulas pré-termo podem ser tão importantes quanto as calorias totais na promoção e otimização do crescimento em lactentes prematuros.</a:t>
            </a:r>
          </a:p>
          <a:p>
            <a:pPr eaLnBrk="1" hangingPunct="1">
              <a:spcBef>
                <a:spcPct val="0"/>
              </a:spcBef>
            </a:pPr>
            <a:endParaRPr lang="en-US" smtClean="0"/>
          </a:p>
          <a:p>
            <a:pPr eaLnBrk="1" hangingPunct="1">
              <a:spcBef>
                <a:spcPct val="0"/>
              </a:spcBef>
            </a:pPr>
            <a:r>
              <a:rPr lang="en-US" smtClean="0"/>
              <a:t>Os conteúdos aumentados de cálcio, fósforo, minerais e vitaminas em fórmulas pré-termo contribuem claramente para o crescimento e composição corporal aprimorados. A mineralização óssea melhorada está diretamente relacionada ao maior teor de cálcio e fósforo das fórmulas pré-termo [56]. As evidências para os melhores resultados do desenvolvimento neurológico, mesmo na adolescência, são claras, com o tamanho do cérebro, o volume do núcleo caudado e o quociente de inteligência (QI) aumentaram em relação direta com a ingestão de proteínas e energia durante os períodos pós-partos em recém-nascidos prematuros, particularmente entre os homens prematuros [57e61 ]. As composições de nutrientes das fórmulas pré-termo atualmente disponíveis são mostradas na Tabela 2.</a:t>
            </a:r>
          </a:p>
          <a:p>
            <a:pPr eaLnBrk="1" hangingPunct="1">
              <a:spcBef>
                <a:spcPct val="0"/>
              </a:spcBef>
            </a:pPr>
            <a:endParaRPr lang="en-US" smtClean="0"/>
          </a:p>
          <a:p>
            <a:pPr eaLnBrk="1" hangingPunct="1">
              <a:spcBef>
                <a:spcPct val="0"/>
              </a:spcBef>
            </a:pPr>
            <a:endParaRPr lang="en-US" smtClean="0"/>
          </a:p>
          <a:p>
            <a:pPr eaLnBrk="1" hangingPunct="1">
              <a:spcBef>
                <a:spcPct val="0"/>
              </a:spcBef>
            </a:pPr>
            <a:endParaRPr lang="en-US" smtClean="0"/>
          </a:p>
          <a:p>
            <a:pPr eaLnBrk="1" hangingPunct="1">
              <a:spcBef>
                <a:spcPct val="0"/>
              </a:spcBef>
            </a:pPr>
            <a:endParaRPr lang="en-US" smtClean="0"/>
          </a:p>
        </p:txBody>
      </p:sp>
      <p:sp>
        <p:nvSpPr>
          <p:cNvPr id="3072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F1AF170-7C9E-4D18-B8DA-97CF3396687B}" type="slidenum">
              <a:rPr lang="en-US"/>
              <a:pPr fontAlgn="base">
                <a:spcBef>
                  <a:spcPct val="0"/>
                </a:spcBef>
                <a:spcAft>
                  <a:spcPct val="0"/>
                </a:spcAft>
                <a:defRPr/>
              </a:pPr>
              <a:t>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As fórmulas pré-termo são usadas em recém-nascidos prematuros cujas mães são incapazes de expressar leite suficiente para alimentação enteral completa, complementadas ou não, ou quando o leite humano do doador fortificado não está disponível. Normalmente, as fórmulas pré-termo são iniciadas a 20e30 mL / kg / d usando a concentração de 20 kcal / oz e avançado em volume (10e20 mL / kg / d) em crianças pequenas e mais imaturas em leite neutro, mas mais rápido (30e35 mL / kg / D) em lactentes VLBW prematuros maiores e mais maduros. As práticas de alimentação são altamente variáveis ​​entre as unidades de cuidados intensivos neonatais (NICUs). A maioria concorda que a alimentação enteral deve ser iniciada lentamente em crianças pré-termo ELBW usando a abordagem de infusão de bolus lento intermitente [62], e avançou com cuidado e cuidado com avaliação freqüente do progresso de alimentação (tolerância) em bebês individuais. Ensaios recentes estão agora mostrando que os bebês pré-termo ELBW podem tolerar avanços mais rápidos de volumes de alimentação enteral, e. 30 mL / kg / d, que produzem avanço mais rápido para alimentações entéricas completas do que as taxas de avanço mais lentas (por exemplo, 20 mL / kg / d) e reduzem o tempo para alimentações entéricas completas e subseqüente restrição de crescimento [63]. Alimentação freqüente, e. A cada 2 h, também parece promover um avanço da alimentação mais bem sucedido [64]. </a:t>
            </a:r>
            <a:r>
              <a:rPr lang="en-US" b="1" smtClean="0"/>
              <a:t>Uma série de revisões do banco de dados sistemático Cochrane não encontrou evidências entre vários estudos de que essas taxas de avanço mais rápidas levam a um risco aumentado de enterocolite necrotizante (NEC), mas encurtam o uso de alimentação intravenosa, tempo com linhas centrais e tempo Para alimentação enteral completa, todos considerados resultados positivos [65].</a:t>
            </a:r>
          </a:p>
          <a:p>
            <a:pPr eaLnBrk="1" hangingPunct="1">
              <a:spcBef>
                <a:spcPct val="0"/>
              </a:spcBef>
            </a:pPr>
            <a:endParaRPr lang="en-US" smtClean="0"/>
          </a:p>
          <a:p>
            <a:pPr eaLnBrk="1" hangingPunct="1">
              <a:spcBef>
                <a:spcPct val="0"/>
              </a:spcBef>
            </a:pPr>
            <a:r>
              <a:rPr lang="en-US" smtClean="0"/>
              <a:t>Também parece não haver vantagem de hidrolisar parcialmente a proteína, mesmo em fórmulas predominantes de soro de leite [67]. Além disso, como observado por Greer e colegas, estudos em crianças com alto risco de atopia mostraram apenas evidências modestas de que o aparecimento da doença atópica pode ser adiado ou impedido pelo uso de fórmulas hidrolisadas em comparação com a fórmula feita com proteína de leite de vaca intacta , Especialmente para dermatite atópica. Estudos comparativos das várias fórmulas hidrolisadas não apresentam benefícios protetores similares [68]. A preocupação com a proteína do leite de vaca induzindo inflamação gastrointestinal tem sido observada em estudos recentes, mostrando menos evidências para tais distúrbios com os mais novos fortificadores de leite humano baseados em leite de vaca hidrolisados ​​com proteína [69].</a:t>
            </a:r>
          </a:p>
          <a:p>
            <a:pPr eaLnBrk="1" hangingPunct="1">
              <a:spcBef>
                <a:spcPct val="0"/>
              </a:spcBef>
            </a:pPr>
            <a:endParaRPr lang="en-US" smtClean="0"/>
          </a:p>
          <a:p>
            <a:pPr eaLnBrk="1" hangingPunct="1">
              <a:spcBef>
                <a:spcPct val="0"/>
              </a:spcBef>
            </a:pPr>
            <a:r>
              <a:rPr lang="en-US" smtClean="0"/>
              <a:t>Como a maioria dos bebês ELBW e VLBW muito prematuros permanecem menores na idade gestacional corrigida pelo termo do que os bebês normais nascidos no termo, a maioria das práticas continua as fórmulas pré-termo enriquecidas até a alta. Esta é uma prática altamente variável, com pouca evidência para apoiar esta abordagem versus o desmame ao termo fórmula ou alimentação com leite humano em volumes maiores. A decisão de mudar de fórmula pré-termo geralmente não é baseada em critérios específicos de idade ou peso, mas sim quando é considerada "clinicamente apropriada" e uma avaliação altamente variável entre as unidades e instituições neonatais [8].</a:t>
            </a:r>
          </a:p>
          <a:p>
            <a:pPr eaLnBrk="1" hangingPunct="1">
              <a:spcBef>
                <a:spcPct val="0"/>
              </a:spcBef>
            </a:pPr>
            <a:endParaRPr lang="en-US" smtClean="0"/>
          </a:p>
          <a:p>
            <a:pPr eaLnBrk="1" hangingPunct="1">
              <a:spcBef>
                <a:spcPct val="0"/>
              </a:spcBef>
            </a:pPr>
            <a:endParaRPr lang="en-US" smtClean="0"/>
          </a:p>
          <a:p>
            <a:pPr eaLnBrk="1" hangingPunct="1">
              <a:spcBef>
                <a:spcPct val="0"/>
              </a:spcBef>
            </a:pPr>
            <a:endParaRPr lang="en-US" smtClean="0"/>
          </a:p>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ED94B7F-4896-4684-8444-606C3CFCDC97}" type="slidenum">
              <a:rPr lang="en-US"/>
              <a:pPr fontAlgn="base">
                <a:spcBef>
                  <a:spcPct val="0"/>
                </a:spcBef>
                <a:spcAft>
                  <a:spcPct val="0"/>
                </a:spcAft>
                <a:defRPr/>
              </a:pPr>
              <a:t>11</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a:p>
            <a:pPr eaLnBrk="1" hangingPunct="1">
              <a:spcBef>
                <a:spcPct val="0"/>
              </a:spcBef>
            </a:pPr>
            <a:r>
              <a:rPr lang="en-US" b="1" smtClean="0"/>
              <a:t>A introdução eo avanço da concentração das fórmulas pré-termo em bebês pré-termo ELBW e VLBW variam amplamente. Avanço para 24 kcal / oz (e às vezes para 26 ou 28 kcal / oz, se os déficits nutricionais forem grandes e o bebê não estiver crescendo adequadamente, por exemplo, muito menor que o objetivo de 15e18 g / kg / d para fetos humanos geralmente crescentes) geralmente Começa uma vez que o inalador tolera 50% das alimentações entéricas completas. Há, no entanto, pouca evidência racional para apoiar uma forma de avanço de concentração do que outra, mais do que existe para os avanços de volume diários. Uma revisão Cochrane recente encontrou poucos estudos com qualquer força para resolver esta questão; No entanto, estudos anteriores mostraram um tempo mais curto para atingir um consumo de energia adequado, embora tenha sido menos certo o tempo para chegar a alimentações entéricas completas com uma alimentação inicial mais diluída [66]. As razões para este resultado não foram óbvias, mas podem ter refletido outras práticas de alimentação nos estudos observados. Não houve evidências de diferenças importantes na intolerância alimentar entre esses estudos, embora o impacto em problemas gastrointestinais graves, incluindo NEC, não tenha sido relatado.</a:t>
            </a:r>
          </a:p>
          <a:p>
            <a:pPr eaLnBrk="1" hangingPunct="1">
              <a:spcBef>
                <a:spcPct val="0"/>
              </a:spcBef>
            </a:pPr>
            <a:endParaRPr lang="en-US" smtClean="0"/>
          </a:p>
          <a:p>
            <a:pPr eaLnBrk="1" hangingPunct="1">
              <a:spcBef>
                <a:spcPct val="0"/>
              </a:spcBef>
            </a:pPr>
            <a:r>
              <a:rPr lang="en-US" smtClean="0"/>
              <a:t>Também parece não haver vantagem de hidrolisar parcialmente a proteína, mesmo em fórmulas predominantes de soro de leite [67]. Além disso, como observado por Greer e colegas, estudos em crianças com alto risco de atopia mostraram apenas evidências modestas de que o aparecimento da doença atópica pode ser adiado ou impedido pelo uso de fórmulas hidrolisadas em comparação com a fórmula feita com proteína de leite de vaca intacta , Especialmente para dermatite atópica. Estudos comparativos das várias fórmulas hidrolisadas não apresentam benefícios protetores similares [68]. A preocupação com a proteína do leite de vaca induzindo inflamação gastrointestinal tem sido observada em estudos recentes, mostrando menos evidências para tais distúrbios com os mais novos fortificadores de leite humano baseados em leite de vaca hidrolisados ​​com proteína [69].</a:t>
            </a:r>
          </a:p>
          <a:p>
            <a:pPr eaLnBrk="1" hangingPunct="1">
              <a:spcBef>
                <a:spcPct val="0"/>
              </a:spcBef>
            </a:pPr>
            <a:endParaRPr lang="en-US" smtClean="0"/>
          </a:p>
          <a:p>
            <a:pPr eaLnBrk="1" hangingPunct="1">
              <a:spcBef>
                <a:spcPct val="0"/>
              </a:spcBef>
            </a:pPr>
            <a:r>
              <a:rPr lang="en-US" smtClean="0"/>
              <a:t>Como a maioria dos bebês ELBW e VLBW muito prematuros permanecem menores na idade gestacional corrigida pelo termo do que os bebês normais nascidos no termo, a maioria das práticas continua as fórmulas pré-termo enriquecidas até a alta. Esta é uma prática altamente variável, com pouca evidência para apoiar esta abordagem versus o desmame ao termo fórmula ou alimentação com leite humano em volumes maiores. A decisão de mudar de fórmula pré-termo geralmente não é baseada em critérios específicos de idade ou peso, mas sim quando é considerada "clinicamente apropriada" e uma avaliação altamente variável entre as unidades e instituições neonatais [8].</a:t>
            </a:r>
          </a:p>
          <a:p>
            <a:pPr eaLnBrk="1" hangingPunct="1">
              <a:spcBef>
                <a:spcPct val="0"/>
              </a:spcBef>
            </a:pPr>
            <a:endParaRPr lang="en-US" smtClean="0"/>
          </a:p>
          <a:p>
            <a:pPr eaLnBrk="1" hangingPunct="1">
              <a:spcBef>
                <a:spcPct val="0"/>
              </a:spcBef>
            </a:pPr>
            <a:endParaRPr lang="en-US" smtClean="0"/>
          </a:p>
          <a:p>
            <a:pPr eaLnBrk="1" hangingPunct="1">
              <a:spcBef>
                <a:spcPct val="0"/>
              </a:spcBef>
            </a:pPr>
            <a:endParaRPr lang="en-US" smtClean="0"/>
          </a:p>
          <a:p>
            <a:pPr eaLnBrk="1" hangingPunct="1">
              <a:spcBef>
                <a:spcPct val="0"/>
              </a:spcBef>
            </a:pPr>
            <a:endParaRPr lang="en-US" smtClean="0"/>
          </a:p>
        </p:txBody>
      </p:sp>
      <p:sp>
        <p:nvSpPr>
          <p:cNvPr id="3277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B3A7844-39DE-4509-ACEC-F7C3E702714A}" type="slidenum">
              <a:rPr lang="en-US"/>
              <a:pPr fontAlgn="base">
                <a:spcBef>
                  <a:spcPct val="0"/>
                </a:spcBef>
                <a:spcAft>
                  <a:spcPct val="0"/>
                </a:spcAft>
                <a:defRPr/>
              </a:pPr>
              <a:t>12</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Essencialmente, todos os estudos têm uma restrição de crescimento pós-natal documentada em lactentes prematuros de VLBW e que uma nutrição insuficiente [12,70], de energia e proteína, é uma causa importante [71]. Assim, os recém nascidos prematuros com restrição de crescimento pós-natal estão em risco de crescimento a longo prazo e comprometimento do desenvolvimento neurológico [72e74]. A evidência atual indica que mesmo períodos breves de desnutrição relativa durante um período sensível de desenvolvimento podem ter efeitos adversos significativos no desenvolvimento posterior. É imperativo, portanto, garantir o mais cedo possível o nascimento possível para que estes bebês recebam proteínas adequadas, com energia adequada, ingestão para manter o crescimento, a composição corporal e o balanço de nitrogênio tão próximo quanto possível do feto humano de crescimento normal e Evitar complicações de vida posteriores.</a:t>
            </a:r>
          </a:p>
          <a:p>
            <a:pPr eaLnBrk="1" hangingPunct="1">
              <a:spcBef>
                <a:spcPct val="0"/>
              </a:spcBef>
            </a:pPr>
            <a:endParaRPr lang="en-US" smtClean="0"/>
          </a:p>
          <a:p>
            <a:pPr eaLnBrk="1" hangingPunct="1">
              <a:spcBef>
                <a:spcPct val="0"/>
              </a:spcBef>
            </a:pPr>
            <a:r>
              <a:rPr lang="en-US" smtClean="0"/>
              <a:t>Quando a insuficiência de nutrientes e a restrição de crescimento pós-natal desenvolveram-se, houve um esforço quase universal para promover o crescimento de recuperação, nomeadamente utilizando fórmulas pré-termo, bem como leite humano suplementado, com a esperança de normalizar o crescimento e o desenvolvimento do corpo e evitar o desenvolvimento posterior Complicações de vida. Entretanto, o aumento do crescimento não se mostrou totalmente benéfico, com evidências consideráveis ​​de efeitos adversos duradouros sobre a saúde a longo prazo. Embora os aumentos no crescimento pós-natal possam ter benefícios a curto prazo (permanência menor da NICU, menor nutrição parenteral) e alguns benefícios a longo prazo (resultados neurodesenvolvidos melhorados), ela também está associada ao aumento dos riscos de longo prazo de envelhecimento, obesidade, diabetes tipo 2 e metabólica doença. O tempo é crítico, pois bebês humanos com baixo peso ao nascer e baixo peso ao 1 ano desenvolvem risco aumentado associado a uma doença cardiovascular posterior quando seu crescimento de recuperação ocorre durante a infância [75]. Além disso, existem prováveis ​​diferenças nos resultados quando o crescimento de recuperação ocorre em recém-nascidos pré-termo pós-natal versus lactentes com IUGR mais crônica. Assim, o termo pequeno para bebês com idade gestacional, que claramente experimentou uma restrição de crescimento a longo prazo, quando recebeu uma "fórmula de promoção do crescimento", apresentou maior pressão arterial diastólica aos 6 anos de idade, em comparação com aqueles de fórmula padrão [76].</a:t>
            </a:r>
          </a:p>
          <a:p>
            <a:pPr eaLnBrk="1" hangingPunct="1">
              <a:spcBef>
                <a:spcPct val="0"/>
              </a:spcBef>
            </a:pPr>
            <a:endParaRPr lang="en-US" smtClean="0"/>
          </a:p>
          <a:p>
            <a:pPr eaLnBrk="1" hangingPunct="1">
              <a:spcBef>
                <a:spcPct val="0"/>
              </a:spcBef>
            </a:pPr>
            <a:r>
              <a:rPr lang="en-US" smtClean="0"/>
              <a:t>Devido a tais diferenças entre o tempo de crescimento do catch-up e a duração da restrição de crescimento anterior, a abordagem nutricional ideal e o padrão ótimo de crescimento pós-natal são inconstantes. A prática atual de promover um crescimento mais rápido ao aumentar a ingestão de nutrientes com as fórmulas pré-termo enriquecidas em nutrientes e os leites humanos suplementados pode não equilibrar otimamente essas diferenças entre os resultados e os benefícios a curto e longo prazo do crescimento pós-natal mais rápido podem ou não superar Desvantagens a longo prazo. Conforme observado por Singhal, uma solução de "tamanho único" para o padrão ideal de nutrição pós-natal e crescimento é improvável [77].</a:t>
            </a:r>
          </a:p>
          <a:p>
            <a:pPr eaLnBrk="1" hangingPunct="1">
              <a:spcBef>
                <a:spcPct val="0"/>
              </a:spcBef>
            </a:pPr>
            <a:r>
              <a:rPr lang="en-US" smtClean="0"/>
              <a:t> </a:t>
            </a:r>
          </a:p>
          <a:p>
            <a:pPr eaLnBrk="1" hangingPunct="1">
              <a:spcBef>
                <a:spcPct val="0"/>
              </a:spcBef>
            </a:pPr>
            <a:r>
              <a:rPr lang="en-US" smtClean="0"/>
              <a:t>Ainda há uma escassez de estudos bem concebidos e controlados em lactentes prematuros dos efeitos da nutrição durante a hospitalização (e após a alta) sobre o desenvolvimento eo risco de risco de desenvolver distúrbios de vida mais graves em função do desenvolvimento neurológico melhorado, cognição, comportamento E envelhecimento. Uma mensagem clara da literatura é que tanto a nutrição aumentada e melhorada de proteína e energia são necessárias para melhorar o crescimento de recuperação da circunferência da cabeça e, assim, o crescimento cerebral e o desenvolvimento mental e motor [78].</a:t>
            </a:r>
          </a:p>
        </p:txBody>
      </p:sp>
      <p:sp>
        <p:nvSpPr>
          <p:cNvPr id="337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D61C326-7188-4A7A-B713-A6626D7161B1}" type="slidenum">
              <a:rPr lang="en-US"/>
              <a:pPr fontAlgn="base">
                <a:spcBef>
                  <a:spcPct val="0"/>
                </a:spcBef>
                <a:spcAft>
                  <a:spcPct val="0"/>
                </a:spcAft>
                <a:defRPr/>
              </a:pPr>
              <a:t>14</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As modificações recentes nas fórmulas pré-termo são importantes e devem fornecer resultados melhorados. </a:t>
            </a:r>
          </a:p>
          <a:p>
            <a:pPr eaLnBrk="1" hangingPunct="1">
              <a:spcBef>
                <a:spcPct val="0"/>
              </a:spcBef>
            </a:pPr>
            <a:r>
              <a:rPr lang="en-US" smtClean="0"/>
              <a:t>Conforme documentado por Carver [79], ácidos de poli-insaturados de cadeia longa foram adicionados em quantidades</a:t>
            </a:r>
          </a:p>
          <a:p>
            <a:pPr eaLnBrk="1" hangingPunct="1">
              <a:spcBef>
                <a:spcPct val="0"/>
              </a:spcBef>
            </a:pPr>
            <a:r>
              <a:rPr lang="en-US" smtClean="0"/>
              <a:t>Semelhantes às do leite humano, produzindo maiores concentrações de tecido e, segundo se informa, melhor acuidade visual. </a:t>
            </a:r>
          </a:p>
          <a:p>
            <a:pPr eaLnBrk="1" hangingPunct="1">
              <a:spcBef>
                <a:spcPct val="0"/>
              </a:spcBef>
              <a:buFontTx/>
              <a:buChar char="•"/>
            </a:pPr>
            <a:r>
              <a:rPr lang="en-US" smtClean="0"/>
              <a:t>selênio também foi adicionado, o que aumenta a atividade da glutationa peroxidase, melhorando a capacidade antioxidante. </a:t>
            </a:r>
          </a:p>
          <a:p>
            <a:pPr eaLnBrk="1" hangingPunct="1">
              <a:spcBef>
                <a:spcPct val="0"/>
              </a:spcBef>
              <a:buFontTx/>
              <a:buChar char="•"/>
            </a:pPr>
            <a:r>
              <a:rPr lang="en-US" b="1" smtClean="0"/>
              <a:t>A adição de nucleotídeos foi realizada com o objetivo de melhorar o desenvolvimento dos sistemas imunológico e gastrointestinal.</a:t>
            </a:r>
          </a:p>
        </p:txBody>
      </p:sp>
      <p:sp>
        <p:nvSpPr>
          <p:cNvPr id="3482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12C4819-F1F4-4093-9FDF-ABEA1AF4E93E}" type="slidenum">
              <a:rPr lang="en-US"/>
              <a:pPr fontAlgn="base">
                <a:spcBef>
                  <a:spcPct val="0"/>
                </a:spcBef>
                <a:spcAft>
                  <a:spcPct val="0"/>
                </a:spcAft>
                <a:defRPr/>
              </a:pPr>
              <a:t>15</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TextEdit="1"/>
          </p:cNvSpPr>
          <p:nvPr>
            <p:ph type="sldImg"/>
          </p:nvPr>
        </p:nvSpPr>
        <p:spPr bwMode="auto">
          <a:noFill/>
          <a:ln>
            <a:solidFill>
              <a:srgbClr val="000000"/>
            </a:solidFill>
            <a:miter lim="800000"/>
            <a:headEnd/>
            <a:tailEnd/>
          </a:ln>
        </p:spPr>
      </p:sp>
      <p:sp>
        <p:nvSpPr>
          <p:cNvPr id="5632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z="1000" smtClean="0"/>
              <a:t>As fórmulas pré-termo são indicadas para a alimentação enteral de lactentes prematuros de VLBW quando o leite humano materno suficiente e o leite humano do doador não estão disponíveis. Tanto o leite materno como o doador devem ser complementados, o que é necessário para o crescimento e o desenvolvimento, mas os suplementos atuais não estão sujeitos a riscos, particularmente os derivados da proteína intacta do leite de vaca. Alimentar com fórmulas pré-termo ajuda a assegurar a entrega consistente de nutrientes. O equilíbrio entre os riscos e os benefícios da alimentação das fórmulas pré-termo versus o leite materno e doador suplementado para recém-nascidos prematuros, no entanto, é incerto. </a:t>
            </a:r>
          </a:p>
          <a:p>
            <a:pPr eaLnBrk="1" hangingPunct="1">
              <a:spcBef>
                <a:spcPct val="0"/>
              </a:spcBef>
            </a:pPr>
            <a:endParaRPr lang="en-US" sz="1000" smtClean="0"/>
          </a:p>
          <a:p>
            <a:pPr eaLnBrk="1" hangingPunct="1">
              <a:spcBef>
                <a:spcPct val="0"/>
              </a:spcBef>
            </a:pPr>
            <a:r>
              <a:rPr lang="en-US" sz="1000" smtClean="0"/>
              <a:t>No final do dia, deve-se lembrar que o leite humano continua a ser o padrão para alimentação enteral em recém-nascidos prematuros. </a:t>
            </a:r>
            <a:r>
              <a:rPr lang="en-US" sz="1000" b="1" smtClean="0"/>
              <a:t>Numerosos estudos e pelo menos duas revisões Cochrane documentaram um crescimento melhorado com fórmulas pré-termo [80], mas há preocupação com riscos aumentados de NEC [81], possivelmente de antígeno de leite de vaca nas fórmulas ou de diferentes microbiomas intestinais, maior duração de TPN [82] e aumento das taxas de sepse em lactentes que receberam fórmulas pré-termo [83]</a:t>
            </a:r>
            <a:r>
              <a:rPr lang="en-US" sz="1000" smtClean="0"/>
              <a:t>. </a:t>
            </a:r>
            <a:r>
              <a:rPr lang="en-US" sz="1000" b="1" smtClean="0"/>
              <a:t>Estudos em animais em porcos neonatais também observam que as fórmulas podem induzir apopotose em células intestinais bastante rapidamente após o nascimento [84]. Quando utilizados como suplemento ao leite materno, as fórmulas pré-termo parecem não aumentar o risco aumentado de sepsis ou NEC em comparação com o leite humano doador utilizado como suplemento ao leite materno, sugerindo que a dose da fórmula pré-termo pode ser crítica ou que os contadores de leite materno </a:t>
            </a:r>
            <a:r>
              <a:rPr lang="en-US" sz="1000" smtClean="0"/>
              <a:t>Condições adversas potencialmente causadas por fórmulas pré-termo, ou ambas [85]. Além disso, enquanto que as fórmulas pré-termo melhoram os resultados do desenvolvimento neurológico em comparação com as fórmulas do termo e o leite doador não fortificado, eles não produzem resultados do desenvolvimento neurológico melhor do que o leite humano fortificado, indicando novamente que o leite materno possui propriedades únicas que as fórmulas precisam imitar o mais próximo possível.</a:t>
            </a:r>
          </a:p>
          <a:p>
            <a:pPr eaLnBrk="1" hangingPunct="1"/>
            <a:endParaRPr lang="pt-BR" sz="1000"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5"/>
          <p:cNvGrpSpPr>
            <a:grpSpLocks/>
          </p:cNvGrpSpPr>
          <p:nvPr/>
        </p:nvGrpSpPr>
        <p:grpSpPr bwMode="auto">
          <a:xfrm>
            <a:off x="0" y="0"/>
            <a:ext cx="9144000" cy="5715000"/>
            <a:chOff x="0" y="0"/>
            <a:chExt cx="9144000" cy="6858000"/>
          </a:xfrm>
        </p:grpSpPr>
        <p:sp>
          <p:nvSpPr>
            <p:cNvPr id="5"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grpSp>
        <p:nvGrpSpPr>
          <p:cNvPr id="7" name="Freeform 9"/>
          <p:cNvGrpSpPr>
            <a:grpSpLocks/>
          </p:cNvGrpSpPr>
          <p:nvPr/>
        </p:nvGrpSpPr>
        <p:grpSpPr bwMode="auto">
          <a:xfrm>
            <a:off x="884238" y="4675188"/>
            <a:ext cx="7394575" cy="457200"/>
            <a:chOff x="557" y="2945"/>
            <a:chExt cx="4658" cy="288"/>
          </a:xfrm>
        </p:grpSpPr>
        <p:pic>
          <p:nvPicPr>
            <p:cNvPr id="8" name="Freeform 9"/>
            <p:cNvPicPr>
              <a:picLocks noChangeArrowheads="1"/>
            </p:cNvPicPr>
            <p:nvPr/>
          </p:nvPicPr>
          <p:blipFill>
            <a:blip r:embed="rId2"/>
            <a:srcRect/>
            <a:stretch>
              <a:fillRect/>
            </a:stretch>
          </p:blipFill>
          <p:spPr bwMode="auto">
            <a:xfrm>
              <a:off x="557" y="2945"/>
              <a:ext cx="4658" cy="288"/>
            </a:xfrm>
            <a:prstGeom prst="rect">
              <a:avLst/>
            </a:prstGeom>
            <a:noFill/>
            <a:ln w="9525">
              <a:noFill/>
              <a:miter lim="800000"/>
              <a:headEnd/>
              <a:tailEnd/>
            </a:ln>
          </p:spPr>
        </p:pic>
        <p:sp>
          <p:nvSpPr>
            <p:cNvPr id="9" name="Text Box 4"/>
            <p:cNvSpPr txBox="1">
              <a:spLocks noChangeArrowheads="1"/>
            </p:cNvSpPr>
            <p:nvPr/>
          </p:nvSpPr>
          <p:spPr bwMode="auto">
            <a:xfrm rot="10800000">
              <a:off x="562" y="2949"/>
              <a:ext cx="4650" cy="282"/>
            </a:xfrm>
            <a:prstGeom prst="rect">
              <a:avLst/>
            </a:prstGeom>
            <a:noFill/>
            <a:ln w="9525">
              <a:noFill/>
              <a:miter lim="800000"/>
              <a:headEnd/>
              <a:tailEnd/>
            </a:ln>
          </p:spPr>
          <p:txBody>
            <a:bodyPr anchor="ctr"/>
            <a:lstStyle/>
            <a:p>
              <a:pPr algn="ctr">
                <a:defRPr/>
              </a:pPr>
              <a:endParaRPr lang="pt-BR">
                <a:solidFill>
                  <a:srgbClr val="FFFFFF"/>
                </a:solidFill>
                <a:latin typeface="Franklin Gothic Book"/>
              </a:endParaRPr>
            </a:p>
          </p:txBody>
        </p:sp>
      </p:grpSp>
      <p:sp>
        <p:nvSpPr>
          <p:cNvPr id="10" name="Rectangle 10"/>
          <p:cNvSpPr/>
          <p:nvPr/>
        </p:nvSpPr>
        <p:spPr>
          <a:xfrm>
            <a:off x="990600" y="847725"/>
            <a:ext cx="7178675" cy="40259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Rectangle 11"/>
          <p:cNvSpPr/>
          <p:nvPr/>
        </p:nvSpPr>
        <p:spPr>
          <a:xfrm>
            <a:off x="990600" y="841375"/>
            <a:ext cx="7180263" cy="4025900"/>
          </a:xfrm>
          <a:prstGeom prst="rect">
            <a:avLst/>
          </a:prstGeom>
          <a:blipFill dpi="0" rotWithShape="1">
            <a:blip r:embed="rId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12" name="Picture 2" descr="C:\Users\Administrator\Desktop\Pushpin Dev\Assets\pushpinLeft.png"/>
          <p:cNvPicPr>
            <a:picLocks noChangeAspect="1" noChangeArrowheads="1"/>
          </p:cNvPicPr>
          <p:nvPr/>
        </p:nvPicPr>
        <p:blipFill>
          <a:blip r:embed="rId4"/>
          <a:srcRect/>
          <a:stretch>
            <a:fillRect/>
          </a:stretch>
        </p:blipFill>
        <p:spPr bwMode="auto">
          <a:xfrm rot="1435684">
            <a:off x="769938" y="585788"/>
            <a:ext cx="566737" cy="473075"/>
          </a:xfrm>
          <a:prstGeom prst="rect">
            <a:avLst/>
          </a:prstGeom>
          <a:noFill/>
          <a:ln w="9525">
            <a:noFill/>
            <a:miter lim="800000"/>
            <a:headEnd/>
            <a:tailEnd/>
          </a:ln>
        </p:spPr>
      </p:pic>
      <p:pic>
        <p:nvPicPr>
          <p:cNvPr id="13" name="Picture 2" descr="C:\Users\Administrator\Desktop\Pushpin Dev\Assets\pushpinLeft.png"/>
          <p:cNvPicPr>
            <a:picLocks noChangeAspect="1" noChangeArrowheads="1"/>
          </p:cNvPicPr>
          <p:nvPr/>
        </p:nvPicPr>
        <p:blipFill>
          <a:blip r:embed="rId4"/>
          <a:srcRect/>
          <a:stretch>
            <a:fillRect/>
          </a:stretch>
        </p:blipFill>
        <p:spPr bwMode="auto">
          <a:xfrm rot="4096196">
            <a:off x="7902575" y="577850"/>
            <a:ext cx="471488" cy="566738"/>
          </a:xfrm>
          <a:prstGeom prst="rect">
            <a:avLst/>
          </a:prstGeom>
          <a:noFill/>
          <a:ln w="9525">
            <a:noFill/>
            <a:miter lim="800000"/>
            <a:headEnd/>
            <a:tailEnd/>
          </a:ln>
        </p:spPr>
      </p:pic>
      <p:sp>
        <p:nvSpPr>
          <p:cNvPr id="2" name="Title 1"/>
          <p:cNvSpPr>
            <a:spLocks noGrp="1"/>
          </p:cNvSpPr>
          <p:nvPr>
            <p:ph type="ctrTitle"/>
          </p:nvPr>
        </p:nvSpPr>
        <p:spPr>
          <a:xfrm>
            <a:off x="1727201" y="1495779"/>
            <a:ext cx="5723468" cy="1523408"/>
          </a:xfrm>
        </p:spPr>
        <p:txBody>
          <a:bodyPr anchor="b">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1727201" y="3113852"/>
            <a:ext cx="5712179" cy="1270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4" name="Date Placeholder 3"/>
          <p:cNvSpPr>
            <a:spLocks noGrp="1"/>
          </p:cNvSpPr>
          <p:nvPr>
            <p:ph type="dt" sz="half" idx="10"/>
          </p:nvPr>
        </p:nvSpPr>
        <p:spPr>
          <a:xfrm>
            <a:off x="6770688" y="4464050"/>
            <a:ext cx="1214437" cy="304800"/>
          </a:xfrm>
        </p:spPr>
        <p:txBody>
          <a:bodyPr/>
          <a:lstStyle>
            <a:lvl1pPr>
              <a:defRPr/>
            </a:lvl1pPr>
          </a:lstStyle>
          <a:p>
            <a:pPr>
              <a:defRPr/>
            </a:pPr>
            <a:fld id="{CEEFCF71-2A58-4C78-909E-7D748F134CDD}" type="datetimeFigureOut">
              <a:rPr lang="en-US"/>
              <a:pPr>
                <a:defRPr/>
              </a:pPr>
              <a:t>9/6/2017</a:t>
            </a:fld>
            <a:endParaRPr lang="en-US"/>
          </a:p>
        </p:txBody>
      </p:sp>
      <p:sp>
        <p:nvSpPr>
          <p:cNvPr id="15" name="Footer Placeholder 4"/>
          <p:cNvSpPr>
            <a:spLocks noGrp="1"/>
          </p:cNvSpPr>
          <p:nvPr>
            <p:ph type="ftr" sz="quarter" idx="11"/>
          </p:nvPr>
        </p:nvSpPr>
        <p:spPr>
          <a:xfrm>
            <a:off x="1174750" y="4464050"/>
            <a:ext cx="5033963" cy="304800"/>
          </a:xfrm>
        </p:spPr>
        <p:txBody>
          <a:bodyPr/>
          <a:lstStyle>
            <a:lvl1pPr>
              <a:defRPr/>
            </a:lvl1pPr>
          </a:lstStyle>
          <a:p>
            <a:pPr>
              <a:defRPr/>
            </a:pPr>
            <a:endParaRPr lang="en-US"/>
          </a:p>
        </p:txBody>
      </p:sp>
      <p:sp>
        <p:nvSpPr>
          <p:cNvPr id="16" name="Slide Number Placeholder 5"/>
          <p:cNvSpPr>
            <a:spLocks noGrp="1"/>
          </p:cNvSpPr>
          <p:nvPr>
            <p:ph type="sldNum" sz="quarter" idx="12"/>
          </p:nvPr>
        </p:nvSpPr>
        <p:spPr>
          <a:xfrm>
            <a:off x="6213475" y="4464050"/>
            <a:ext cx="554038" cy="304800"/>
          </a:xfrm>
        </p:spPr>
        <p:txBody>
          <a:bodyPr/>
          <a:lstStyle>
            <a:lvl1pPr algn="ctr">
              <a:defRPr/>
            </a:lvl1pPr>
          </a:lstStyle>
          <a:p>
            <a:pPr>
              <a:defRPr/>
            </a:pPr>
            <a:fld id="{4D01321C-5A18-49FF-8864-386922D12024}"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E9B75D0-ABC0-4F7B-ABD3-CEED5F936407}" type="datetimeFigureOut">
              <a:rPr lang="en-US"/>
              <a:pPr>
                <a:defRPr/>
              </a:pPr>
              <a:t>9/6/2017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C55355-D276-46F7-9B50-D37AACDD92C9}" type="slidenum">
              <a:rPr lang="en-US"/>
              <a:pPr>
                <a:defRPr/>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1866192"/>
            <a:ext cx="6254044" cy="1135063"/>
          </a:xfrm>
        </p:spPr>
        <p:txBody>
          <a:bodyPr anchor="b"/>
          <a:lstStyle>
            <a:lvl1pPr algn="ctr">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456268" y="3104446"/>
            <a:ext cx="6231467" cy="1091259"/>
          </a:xfrm>
        </p:spPr>
        <p:txBody>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FAD1909-A7E7-4959-89CA-413ABB4DDD18}" type="datetimeFigureOut">
              <a:rPr lang="en-US"/>
              <a:pPr>
                <a:defRPr/>
              </a:pPr>
              <a:t>9/6/2017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EF7BEE1-E82F-4485-BD4C-F84C3EC8BAF1}" type="slidenum">
              <a:rPr lang="en-US"/>
              <a:pPr>
                <a:defRPr/>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298448" y="1767839"/>
            <a:ext cx="3200400" cy="3002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63440" y="1766094"/>
            <a:ext cx="3200400" cy="300434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5"/>
          </p:nvPr>
        </p:nvSpPr>
        <p:spPr/>
        <p:txBody>
          <a:bodyPr/>
          <a:lstStyle>
            <a:lvl1pPr>
              <a:defRPr/>
            </a:lvl1pPr>
          </a:lstStyle>
          <a:p>
            <a:pPr>
              <a:defRPr/>
            </a:pPr>
            <a:fld id="{78EC65A0-BE5A-4CEF-9245-1EA8917FD746}" type="datetimeFigureOut">
              <a:rPr lang="en-US"/>
              <a:pPr>
                <a:defRPr/>
              </a:pPr>
              <a:t>9/6/2017</a:t>
            </a:fld>
            <a:endParaRPr lang="en-US" dirty="0"/>
          </a:p>
        </p:txBody>
      </p:sp>
      <p:sp>
        <p:nvSpPr>
          <p:cNvPr id="6" name="Footer Placeholder 4"/>
          <p:cNvSpPr>
            <a:spLocks noGrp="1"/>
          </p:cNvSpPr>
          <p:nvPr>
            <p:ph type="ftr" sz="quarter" idx="16"/>
          </p:nvPr>
        </p:nvSpPr>
        <p:spPr/>
        <p:txBody>
          <a:bodyPr/>
          <a:lstStyle>
            <a:lvl1pPr>
              <a:defRPr/>
            </a:lvl1pPr>
          </a:lstStyle>
          <a:p>
            <a:pPr>
              <a:defRPr/>
            </a:pPr>
            <a:endParaRPr lang="en-US"/>
          </a:p>
        </p:txBody>
      </p:sp>
      <p:sp>
        <p:nvSpPr>
          <p:cNvPr id="7" name="Slide Number Placeholder 5"/>
          <p:cNvSpPr>
            <a:spLocks noGrp="1"/>
          </p:cNvSpPr>
          <p:nvPr>
            <p:ph type="sldNum" sz="quarter" idx="17"/>
          </p:nvPr>
        </p:nvSpPr>
        <p:spPr/>
        <p:txBody>
          <a:bodyPr/>
          <a:lstStyle>
            <a:lvl1pPr>
              <a:defRPr/>
            </a:lvl1pPr>
          </a:lstStyle>
          <a:p>
            <a:pPr>
              <a:defRPr/>
            </a:pPr>
            <a:fld id="{EF8DD37D-A090-4EBE-AA5C-5931B44CAEFC}" type="slidenum">
              <a:rPr lang="en-US"/>
              <a:pPr>
                <a:defRPr/>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557870" y="1768593"/>
            <a:ext cx="2939521" cy="683507"/>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910669" y="1768593"/>
            <a:ext cx="2944368" cy="68580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1" name="Content Placeholder 10"/>
          <p:cNvSpPr>
            <a:spLocks noGrp="1"/>
          </p:cNvSpPr>
          <p:nvPr>
            <p:ph sz="quarter" idx="13"/>
          </p:nvPr>
        </p:nvSpPr>
        <p:spPr>
          <a:xfrm>
            <a:off x="1298448" y="2453640"/>
            <a:ext cx="3227832" cy="23164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45151" y="2454011"/>
            <a:ext cx="3227832" cy="23164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5"/>
          </p:nvPr>
        </p:nvSpPr>
        <p:spPr/>
        <p:txBody>
          <a:bodyPr/>
          <a:lstStyle>
            <a:lvl1pPr>
              <a:defRPr/>
            </a:lvl1pPr>
          </a:lstStyle>
          <a:p>
            <a:pPr>
              <a:defRPr/>
            </a:pPr>
            <a:fld id="{3970184F-8E01-408E-9624-E4BB49D89307}" type="datetimeFigureOut">
              <a:rPr lang="en-US"/>
              <a:pPr>
                <a:defRPr/>
              </a:pPr>
              <a:t>9/6/2017</a:t>
            </a:fld>
            <a:endParaRPr lang="en-US" dirty="0"/>
          </a:p>
        </p:txBody>
      </p:sp>
      <p:sp>
        <p:nvSpPr>
          <p:cNvPr id="8" name="Footer Placeholder 4"/>
          <p:cNvSpPr>
            <a:spLocks noGrp="1"/>
          </p:cNvSpPr>
          <p:nvPr>
            <p:ph type="ftr" sz="quarter" idx="16"/>
          </p:nvPr>
        </p:nvSpPr>
        <p:spPr/>
        <p:txBody>
          <a:bodyPr/>
          <a:lstStyle>
            <a:lvl1pPr>
              <a:defRPr/>
            </a:lvl1pPr>
          </a:lstStyle>
          <a:p>
            <a:pPr>
              <a:defRPr/>
            </a:pPr>
            <a:endParaRPr lang="en-US"/>
          </a:p>
        </p:txBody>
      </p:sp>
      <p:sp>
        <p:nvSpPr>
          <p:cNvPr id="9" name="Slide Number Placeholder 5"/>
          <p:cNvSpPr>
            <a:spLocks noGrp="1"/>
          </p:cNvSpPr>
          <p:nvPr>
            <p:ph type="sldNum" sz="quarter" idx="17"/>
          </p:nvPr>
        </p:nvSpPr>
        <p:spPr/>
        <p:txBody>
          <a:bodyPr/>
          <a:lstStyle>
            <a:lvl1pPr>
              <a:defRPr/>
            </a:lvl1pPr>
          </a:lstStyle>
          <a:p>
            <a:pPr>
              <a:defRPr/>
            </a:pPr>
            <a:fld id="{463291CE-0854-4A9A-B97D-C54E6E9F0F05}" type="slidenum">
              <a:rPr lang="en-US"/>
              <a:pPr>
                <a:defRPr/>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7DC3AAFB-DB87-43DC-9612-A9183A7068DB}" type="datetimeFigureOut">
              <a:rPr lang="en-US"/>
              <a:pPr>
                <a:defRPr/>
              </a:pPr>
              <a:t>9/6/2017</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CF131CC4-BFDD-40BC-A242-AF5F75CC6BDB}" type="slidenum">
              <a:rPr lang="en-US"/>
              <a:pPr>
                <a:defRPr/>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0B94128-D816-41BF-910B-A7E1A1F01B76}" type="datetimeFigureOut">
              <a:rPr lang="en-US"/>
              <a:pPr>
                <a:defRPr/>
              </a:pPr>
              <a:t>9/6/2017</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DC0C1DD0-CE1C-4D15-BC0C-B1958CB58842}" type="slidenum">
              <a:rPr lang="en-US"/>
              <a:pPr>
                <a:defRPr/>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5" name="Group 15"/>
          <p:cNvGrpSpPr>
            <a:grpSpLocks/>
          </p:cNvGrpSpPr>
          <p:nvPr/>
        </p:nvGrpSpPr>
        <p:grpSpPr bwMode="auto">
          <a:xfrm>
            <a:off x="0" y="0"/>
            <a:ext cx="9144000" cy="5715000"/>
            <a:chOff x="0" y="0"/>
            <a:chExt cx="9144000" cy="6858000"/>
          </a:xfrm>
        </p:grpSpPr>
        <p:sp>
          <p:nvSpPr>
            <p:cNvPr id="6"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8" name="Freeform 10"/>
          <p:cNvSpPr/>
          <p:nvPr/>
        </p:nvSpPr>
        <p:spPr>
          <a:xfrm rot="10800000">
            <a:off x="632178" y="5048365"/>
            <a:ext cx="7721601" cy="447675"/>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ctangle 15"/>
          <p:cNvSpPr/>
          <p:nvPr/>
        </p:nvSpPr>
        <p:spPr>
          <a:xfrm rot="60000">
            <a:off x="4468813" y="504825"/>
            <a:ext cx="3789362" cy="4768850"/>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Rectangle 16"/>
          <p:cNvSpPr/>
          <p:nvPr/>
        </p:nvSpPr>
        <p:spPr>
          <a:xfrm rot="60000">
            <a:off x="4471988" y="503238"/>
            <a:ext cx="3787775" cy="4768850"/>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Rectangle 12"/>
          <p:cNvSpPr/>
          <p:nvPr/>
        </p:nvSpPr>
        <p:spPr>
          <a:xfrm rot="21540000">
            <a:off x="749300" y="481013"/>
            <a:ext cx="3789363" cy="4768850"/>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Rectangle 13"/>
          <p:cNvSpPr/>
          <p:nvPr/>
        </p:nvSpPr>
        <p:spPr>
          <a:xfrm rot="21540000">
            <a:off x="749300" y="479425"/>
            <a:ext cx="3789363" cy="4768850"/>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13" name="Picture 2" descr="C:\Users\Administrator\Desktop\Pushpin Dev\Assets\pushpinLeft.png"/>
          <p:cNvPicPr>
            <a:picLocks noChangeAspect="1" noChangeArrowheads="1"/>
          </p:cNvPicPr>
          <p:nvPr/>
        </p:nvPicPr>
        <p:blipFill>
          <a:blip r:embed="rId3"/>
          <a:srcRect/>
          <a:stretch>
            <a:fillRect/>
          </a:stretch>
        </p:blipFill>
        <p:spPr bwMode="auto">
          <a:xfrm rot="1435684">
            <a:off x="2371725" y="244475"/>
            <a:ext cx="566738" cy="473075"/>
          </a:xfrm>
          <a:prstGeom prst="rect">
            <a:avLst/>
          </a:prstGeom>
          <a:noFill/>
          <a:ln w="9525">
            <a:noFill/>
            <a:miter lim="800000"/>
            <a:headEnd/>
            <a:tailEnd/>
          </a:ln>
        </p:spPr>
      </p:pic>
      <p:pic>
        <p:nvPicPr>
          <p:cNvPr id="14" name="Picture 2" descr="C:\Users\Administrator\Desktop\Pushpin Dev\Assets\pushpinLeft.png"/>
          <p:cNvPicPr>
            <a:picLocks noChangeAspect="1" noChangeArrowheads="1"/>
          </p:cNvPicPr>
          <p:nvPr/>
        </p:nvPicPr>
        <p:blipFill>
          <a:blip r:embed="rId3"/>
          <a:srcRect/>
          <a:stretch>
            <a:fillRect/>
          </a:stretch>
        </p:blipFill>
        <p:spPr bwMode="auto">
          <a:xfrm rot="4096196">
            <a:off x="6327775" y="230188"/>
            <a:ext cx="471487" cy="566738"/>
          </a:xfrm>
          <a:prstGeom prst="rect">
            <a:avLst/>
          </a:prstGeom>
          <a:noFill/>
          <a:ln w="9525">
            <a:noFill/>
            <a:miter lim="800000"/>
            <a:headEnd/>
            <a:tailEnd/>
          </a:ln>
        </p:spPr>
      </p:pic>
      <p:sp>
        <p:nvSpPr>
          <p:cNvPr id="2" name="Title 1"/>
          <p:cNvSpPr>
            <a:spLocks noGrp="1"/>
          </p:cNvSpPr>
          <p:nvPr>
            <p:ph type="title"/>
          </p:nvPr>
        </p:nvSpPr>
        <p:spPr>
          <a:xfrm rot="-60000">
            <a:off x="1108976" y="1683369"/>
            <a:ext cx="3064827" cy="1252531"/>
          </a:xfrm>
        </p:spPr>
        <p:txBody>
          <a:bodyPr anchor="b">
            <a:normAutofit/>
          </a:bodyPr>
          <a:lstStyle>
            <a:lvl1pPr algn="ctr">
              <a:defRPr sz="2400" b="0"/>
            </a:lvl1pPr>
          </a:lstStyle>
          <a:p>
            <a:r>
              <a:rPr lang="en-US" smtClean="0"/>
              <a:t>Click to edit Master title style</a:t>
            </a:r>
            <a:endParaRPr lang="en-US"/>
          </a:p>
        </p:txBody>
      </p:sp>
      <p:sp>
        <p:nvSpPr>
          <p:cNvPr id="3" name="Content Placeholder 2"/>
          <p:cNvSpPr>
            <a:spLocks noGrp="1"/>
          </p:cNvSpPr>
          <p:nvPr>
            <p:ph idx="1"/>
          </p:nvPr>
        </p:nvSpPr>
        <p:spPr>
          <a:xfrm rot="60000">
            <a:off x="4854291" y="959161"/>
            <a:ext cx="3020792" cy="3854574"/>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60000">
            <a:off x="1148126" y="3019790"/>
            <a:ext cx="3048891" cy="1750333"/>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4"/>
          <p:cNvSpPr>
            <a:spLocks noGrp="1"/>
          </p:cNvSpPr>
          <p:nvPr>
            <p:ph type="dt" sz="half" idx="10"/>
          </p:nvPr>
        </p:nvSpPr>
        <p:spPr>
          <a:xfrm rot="60000">
            <a:off x="6342063" y="4905375"/>
            <a:ext cx="1212850" cy="303213"/>
          </a:xfrm>
        </p:spPr>
        <p:txBody>
          <a:bodyPr/>
          <a:lstStyle>
            <a:lvl1pPr>
              <a:defRPr/>
            </a:lvl1pPr>
          </a:lstStyle>
          <a:p>
            <a:pPr>
              <a:defRPr/>
            </a:pPr>
            <a:fld id="{C8EC699A-3B0F-424C-B525-7078C18FA31A}" type="datetimeFigureOut">
              <a:rPr lang="en-US"/>
              <a:pPr>
                <a:defRPr/>
              </a:pPr>
              <a:t>9/6/2017</a:t>
            </a:fld>
            <a:endParaRPr lang="en-US"/>
          </a:p>
        </p:txBody>
      </p:sp>
      <p:sp>
        <p:nvSpPr>
          <p:cNvPr id="16" name="Footer Placeholder 5"/>
          <p:cNvSpPr>
            <a:spLocks noGrp="1"/>
          </p:cNvSpPr>
          <p:nvPr>
            <p:ph type="ftr" sz="quarter" idx="11"/>
          </p:nvPr>
        </p:nvSpPr>
        <p:spPr>
          <a:xfrm rot="21540000">
            <a:off x="914400" y="4857750"/>
            <a:ext cx="3522663" cy="304800"/>
          </a:xfrm>
        </p:spPr>
        <p:txBody>
          <a:bodyPr/>
          <a:lstStyle>
            <a:lvl1pPr>
              <a:defRPr/>
            </a:lvl1pPr>
          </a:lstStyle>
          <a:p>
            <a:pPr>
              <a:defRPr/>
            </a:pPr>
            <a:endParaRPr lang="en-US"/>
          </a:p>
        </p:txBody>
      </p:sp>
      <p:sp>
        <p:nvSpPr>
          <p:cNvPr id="17" name="Slide Number Placeholder 6"/>
          <p:cNvSpPr>
            <a:spLocks noGrp="1"/>
          </p:cNvSpPr>
          <p:nvPr>
            <p:ph type="sldNum" sz="quarter" idx="12"/>
          </p:nvPr>
        </p:nvSpPr>
        <p:spPr>
          <a:xfrm rot="60000">
            <a:off x="7558088" y="4914900"/>
            <a:ext cx="554037" cy="303213"/>
          </a:xfrm>
        </p:spPr>
        <p:txBody>
          <a:bodyPr/>
          <a:lstStyle>
            <a:lvl1pPr>
              <a:defRPr/>
            </a:lvl1pPr>
          </a:lstStyle>
          <a:p>
            <a:pPr>
              <a:defRPr/>
            </a:pPr>
            <a:fld id="{9885B3A8-6AC2-4578-8B8F-D7D0188C9A04}"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5" name="Group 15"/>
          <p:cNvGrpSpPr>
            <a:grpSpLocks/>
          </p:cNvGrpSpPr>
          <p:nvPr/>
        </p:nvGrpSpPr>
        <p:grpSpPr bwMode="auto">
          <a:xfrm>
            <a:off x="0" y="0"/>
            <a:ext cx="9144000" cy="5715000"/>
            <a:chOff x="0" y="0"/>
            <a:chExt cx="9144000" cy="6858000"/>
          </a:xfrm>
        </p:grpSpPr>
        <p:sp>
          <p:nvSpPr>
            <p:cNvPr id="6"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8" name="Freeform 30"/>
          <p:cNvSpPr/>
          <p:nvPr/>
        </p:nvSpPr>
        <p:spPr>
          <a:xfrm rot="10800000">
            <a:off x="632178" y="5048365"/>
            <a:ext cx="7721601" cy="447675"/>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ctangle 11"/>
          <p:cNvSpPr/>
          <p:nvPr/>
        </p:nvSpPr>
        <p:spPr>
          <a:xfrm rot="21540000">
            <a:off x="749300" y="481013"/>
            <a:ext cx="3789363" cy="4768850"/>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Rectangle 12"/>
          <p:cNvSpPr/>
          <p:nvPr/>
        </p:nvSpPr>
        <p:spPr>
          <a:xfrm rot="21540000">
            <a:off x="744538" y="479425"/>
            <a:ext cx="3789362" cy="4768850"/>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Rectangle 28"/>
          <p:cNvSpPr/>
          <p:nvPr/>
        </p:nvSpPr>
        <p:spPr>
          <a:xfrm rot="60000">
            <a:off x="4468813" y="504825"/>
            <a:ext cx="3789362" cy="4768850"/>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Rectangle 29"/>
          <p:cNvSpPr/>
          <p:nvPr/>
        </p:nvSpPr>
        <p:spPr>
          <a:xfrm rot="60000">
            <a:off x="4464050" y="503238"/>
            <a:ext cx="3789363" cy="4768850"/>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13" name="Picture 2" descr="C:\Users\Administrator\Desktop\Pushpin Dev\Assets\pushpinLeft.png"/>
          <p:cNvPicPr>
            <a:picLocks noChangeAspect="1" noChangeArrowheads="1"/>
          </p:cNvPicPr>
          <p:nvPr/>
        </p:nvPicPr>
        <p:blipFill>
          <a:blip r:embed="rId3"/>
          <a:srcRect/>
          <a:stretch>
            <a:fillRect/>
          </a:stretch>
        </p:blipFill>
        <p:spPr bwMode="auto">
          <a:xfrm rot="1435684">
            <a:off x="2371725" y="244475"/>
            <a:ext cx="566738" cy="473075"/>
          </a:xfrm>
          <a:prstGeom prst="rect">
            <a:avLst/>
          </a:prstGeom>
          <a:noFill/>
          <a:ln w="9525">
            <a:noFill/>
            <a:miter lim="800000"/>
            <a:headEnd/>
            <a:tailEnd/>
          </a:ln>
        </p:spPr>
      </p:pic>
      <p:pic>
        <p:nvPicPr>
          <p:cNvPr id="14" name="Picture 2" descr="C:\Users\Administrator\Desktop\Pushpin Dev\Assets\pushpinLeft.png"/>
          <p:cNvPicPr>
            <a:picLocks noChangeAspect="1" noChangeArrowheads="1"/>
          </p:cNvPicPr>
          <p:nvPr/>
        </p:nvPicPr>
        <p:blipFill>
          <a:blip r:embed="rId3"/>
          <a:srcRect/>
          <a:stretch>
            <a:fillRect/>
          </a:stretch>
        </p:blipFill>
        <p:spPr bwMode="auto">
          <a:xfrm rot="4096196">
            <a:off x="6327775" y="230188"/>
            <a:ext cx="471487" cy="566738"/>
          </a:xfrm>
          <a:prstGeom prst="rect">
            <a:avLst/>
          </a:prstGeom>
          <a:noFill/>
          <a:ln w="9525">
            <a:noFill/>
            <a:miter lim="800000"/>
            <a:headEnd/>
            <a:tailEnd/>
          </a:ln>
        </p:spPr>
      </p:pic>
      <p:sp>
        <p:nvSpPr>
          <p:cNvPr id="2" name="Title 1"/>
          <p:cNvSpPr>
            <a:spLocks noGrp="1"/>
          </p:cNvSpPr>
          <p:nvPr>
            <p:ph type="title"/>
          </p:nvPr>
        </p:nvSpPr>
        <p:spPr>
          <a:xfrm rot="-60000">
            <a:off x="1106424" y="1684020"/>
            <a:ext cx="3063240" cy="1249680"/>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rot="60000">
            <a:off x="4898616" y="1006060"/>
            <a:ext cx="2913863" cy="3782843"/>
          </a:xfrm>
          <a:ln w="101600" cap="rnd">
            <a:solidFill>
              <a:srgbClr val="FFFFFF"/>
            </a:solidFill>
          </a:ln>
          <a:effectLst>
            <a:outerShdw blurRad="88900" dir="2700000" algn="tl" rotWithShape="0">
              <a:prstClr val="black">
                <a:alpha val="40000"/>
              </a:prstClr>
            </a:outerShdw>
          </a:effectLst>
        </p:spPr>
        <p:txBody>
          <a:bodyPr rtlCol="0">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rot="-60000">
            <a:off x="1152144" y="3017520"/>
            <a:ext cx="3044952" cy="1752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4"/>
          <p:cNvSpPr>
            <a:spLocks noGrp="1"/>
          </p:cNvSpPr>
          <p:nvPr>
            <p:ph type="dt" sz="half" idx="10"/>
          </p:nvPr>
        </p:nvSpPr>
        <p:spPr>
          <a:xfrm rot="60000">
            <a:off x="6345238" y="4906963"/>
            <a:ext cx="1214437" cy="304800"/>
          </a:xfrm>
        </p:spPr>
        <p:txBody>
          <a:bodyPr/>
          <a:lstStyle>
            <a:lvl1pPr>
              <a:defRPr/>
            </a:lvl1pPr>
          </a:lstStyle>
          <a:p>
            <a:pPr>
              <a:defRPr/>
            </a:pPr>
            <a:fld id="{F11B14AF-4374-4B4A-8BED-DEF7DBFD9EE3}" type="datetimeFigureOut">
              <a:rPr lang="en-US"/>
              <a:pPr>
                <a:defRPr/>
              </a:pPr>
              <a:t>9/6/2017</a:t>
            </a:fld>
            <a:endParaRPr lang="en-US"/>
          </a:p>
        </p:txBody>
      </p:sp>
      <p:sp>
        <p:nvSpPr>
          <p:cNvPr id="16" name="Footer Placeholder 5"/>
          <p:cNvSpPr>
            <a:spLocks noGrp="1"/>
          </p:cNvSpPr>
          <p:nvPr>
            <p:ph type="ftr" sz="quarter" idx="11"/>
          </p:nvPr>
        </p:nvSpPr>
        <p:spPr>
          <a:xfrm rot="21540000">
            <a:off x="914400" y="4859338"/>
            <a:ext cx="3319463" cy="304800"/>
          </a:xfrm>
        </p:spPr>
        <p:txBody>
          <a:bodyPr/>
          <a:lstStyle>
            <a:lvl1pPr>
              <a:defRPr/>
            </a:lvl1pPr>
          </a:lstStyle>
          <a:p>
            <a:pPr>
              <a:defRPr/>
            </a:pPr>
            <a:endParaRPr lang="en-US"/>
          </a:p>
        </p:txBody>
      </p:sp>
      <p:sp>
        <p:nvSpPr>
          <p:cNvPr id="17" name="Slide Number Placeholder 6"/>
          <p:cNvSpPr>
            <a:spLocks noGrp="1"/>
          </p:cNvSpPr>
          <p:nvPr>
            <p:ph type="sldNum" sz="quarter" idx="12"/>
          </p:nvPr>
        </p:nvSpPr>
        <p:spPr>
          <a:xfrm rot="60000">
            <a:off x="7562850" y="4916488"/>
            <a:ext cx="554038" cy="304800"/>
          </a:xfrm>
        </p:spPr>
        <p:txBody>
          <a:bodyPr/>
          <a:lstStyle>
            <a:lvl1pPr>
              <a:defRPr/>
            </a:lvl1pPr>
          </a:lstStyle>
          <a:p>
            <a:pPr>
              <a:defRPr/>
            </a:pPr>
            <a:fld id="{0C9739BF-FDC3-474F-88BB-005FBB81639F}"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E12676F-2C5E-402C-AF51-6B5D7237ACA5}" type="datetimeFigureOut">
              <a:rPr lang="en-US"/>
              <a:pPr>
                <a:defRPr/>
              </a:pPr>
              <a:t>9/6/2017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4360FDE-5723-423B-98AC-9354E069FC28}" type="slidenum">
              <a:rPr lang="en-US"/>
              <a:pPr>
                <a:defRPr/>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2" y="771409"/>
            <a:ext cx="1430867" cy="3969926"/>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8222" y="921927"/>
            <a:ext cx="5178779" cy="366888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4A6C3D4-3BE2-42A0-A8CD-7968A29995E3}" type="datetimeFigureOut">
              <a:rPr lang="en-US"/>
              <a:pPr>
                <a:defRPr/>
              </a:pPr>
              <a:t>9/6/2017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5A214E8-8CFA-46BD-961E-070E35D0E17C}" type="slidenum">
              <a:rPr lang="en-US"/>
              <a:pPr>
                <a:defRPr/>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5.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1026" name="Group 15"/>
          <p:cNvGrpSpPr>
            <a:grpSpLocks/>
          </p:cNvGrpSpPr>
          <p:nvPr/>
        </p:nvGrpSpPr>
        <p:grpSpPr bwMode="auto">
          <a:xfrm>
            <a:off x="0" y="0"/>
            <a:ext cx="9144000" cy="5715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grpSp>
        <p:nvGrpSpPr>
          <p:cNvPr id="1027" name="Freeform 9"/>
          <p:cNvGrpSpPr>
            <a:grpSpLocks/>
          </p:cNvGrpSpPr>
          <p:nvPr/>
        </p:nvGrpSpPr>
        <p:grpSpPr bwMode="auto">
          <a:xfrm>
            <a:off x="622300" y="5053013"/>
            <a:ext cx="7935913" cy="457200"/>
            <a:chOff x="392" y="3183"/>
            <a:chExt cx="4999" cy="288"/>
          </a:xfrm>
        </p:grpSpPr>
        <p:pic>
          <p:nvPicPr>
            <p:cNvPr id="1037" name="Freeform 9"/>
            <p:cNvPicPr>
              <a:picLocks noChangeArrowheads="1"/>
            </p:cNvPicPr>
            <p:nvPr/>
          </p:nvPicPr>
          <p:blipFill>
            <a:blip r:embed="rId13"/>
            <a:srcRect/>
            <a:stretch>
              <a:fillRect/>
            </a:stretch>
          </p:blipFill>
          <p:spPr bwMode="auto">
            <a:xfrm>
              <a:off x="392" y="3183"/>
              <a:ext cx="4999" cy="288"/>
            </a:xfrm>
            <a:prstGeom prst="rect">
              <a:avLst/>
            </a:prstGeom>
            <a:noFill/>
            <a:ln w="9525">
              <a:noFill/>
              <a:miter lim="800000"/>
              <a:headEnd/>
              <a:tailEnd/>
            </a:ln>
          </p:spPr>
        </p:pic>
        <p:sp>
          <p:nvSpPr>
            <p:cNvPr id="1028" name="Text Box 4"/>
            <p:cNvSpPr txBox="1">
              <a:spLocks noChangeArrowheads="1"/>
            </p:cNvSpPr>
            <p:nvPr/>
          </p:nvSpPr>
          <p:spPr bwMode="auto">
            <a:xfrm rot="10800000">
              <a:off x="396" y="3186"/>
              <a:ext cx="4990" cy="282"/>
            </a:xfrm>
            <a:prstGeom prst="rect">
              <a:avLst/>
            </a:prstGeom>
            <a:noFill/>
            <a:ln w="9525">
              <a:noFill/>
              <a:miter lim="800000"/>
              <a:headEnd/>
              <a:tailEnd/>
            </a:ln>
          </p:spPr>
          <p:txBody>
            <a:bodyPr anchor="ctr"/>
            <a:lstStyle/>
            <a:p>
              <a:pPr algn="ctr">
                <a:defRPr/>
              </a:pPr>
              <a:endParaRPr lang="pt-BR">
                <a:solidFill>
                  <a:srgbClr val="FFFFFF"/>
                </a:solidFill>
                <a:latin typeface="Franklin Gothic Book"/>
              </a:endParaRPr>
            </a:p>
          </p:txBody>
        </p:sp>
      </p:grpSp>
      <p:sp>
        <p:nvSpPr>
          <p:cNvPr id="11" name="Rectangle 10"/>
          <p:cNvSpPr/>
          <p:nvPr/>
        </p:nvSpPr>
        <p:spPr>
          <a:xfrm>
            <a:off x="731838" y="479425"/>
            <a:ext cx="7696200" cy="47625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Rectangle 11"/>
          <p:cNvSpPr/>
          <p:nvPr/>
        </p:nvSpPr>
        <p:spPr>
          <a:xfrm>
            <a:off x="731838" y="479425"/>
            <a:ext cx="7696200" cy="4762500"/>
          </a:xfrm>
          <a:prstGeom prst="rect">
            <a:avLst/>
          </a:prstGeom>
          <a:blipFill dpi="0" rotWithShape="1">
            <a:blip r:embed="rId14"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1030" name="Picture 2" descr="C:\Users\Administrator\Desktop\Pushpin Dev\Assets\pushpinLeft.png"/>
          <p:cNvPicPr>
            <a:picLocks noChangeAspect="1" noChangeArrowheads="1"/>
          </p:cNvPicPr>
          <p:nvPr/>
        </p:nvPicPr>
        <p:blipFill>
          <a:blip r:embed="rId15"/>
          <a:srcRect/>
          <a:stretch>
            <a:fillRect/>
          </a:stretch>
        </p:blipFill>
        <p:spPr bwMode="auto">
          <a:xfrm rot="1435684">
            <a:off x="544513" y="227013"/>
            <a:ext cx="566737" cy="473075"/>
          </a:xfrm>
          <a:prstGeom prst="rect">
            <a:avLst/>
          </a:prstGeom>
          <a:noFill/>
          <a:ln w="9525">
            <a:noFill/>
            <a:miter lim="800000"/>
            <a:headEnd/>
            <a:tailEnd/>
          </a:ln>
        </p:spPr>
      </p:pic>
      <p:pic>
        <p:nvPicPr>
          <p:cNvPr id="1031" name="Picture 2" descr="C:\Users\Administrator\Desktop\Pushpin Dev\Assets\pushpinLeft.png"/>
          <p:cNvPicPr>
            <a:picLocks noChangeAspect="1" noChangeArrowheads="1"/>
          </p:cNvPicPr>
          <p:nvPr/>
        </p:nvPicPr>
        <p:blipFill>
          <a:blip r:embed="rId15"/>
          <a:srcRect/>
          <a:stretch>
            <a:fillRect/>
          </a:stretch>
        </p:blipFill>
        <p:spPr bwMode="auto">
          <a:xfrm rot="4096196">
            <a:off x="8162925" y="201613"/>
            <a:ext cx="471487" cy="566738"/>
          </a:xfrm>
          <a:prstGeom prst="rect">
            <a:avLst/>
          </a:prstGeom>
          <a:noFill/>
          <a:ln w="9525">
            <a:noFill/>
            <a:miter lim="800000"/>
            <a:headEnd/>
            <a:tailEnd/>
          </a:ln>
        </p:spPr>
      </p:pic>
      <p:sp>
        <p:nvSpPr>
          <p:cNvPr id="1032" name="Title Placeholder 1"/>
          <p:cNvSpPr>
            <a:spLocks noGrp="1"/>
          </p:cNvSpPr>
          <p:nvPr>
            <p:ph type="title"/>
          </p:nvPr>
        </p:nvSpPr>
        <p:spPr bwMode="auto">
          <a:xfrm>
            <a:off x="1095375" y="681038"/>
            <a:ext cx="6964363" cy="10017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3" name="Text Placeholder 2"/>
          <p:cNvSpPr>
            <a:spLocks noGrp="1"/>
          </p:cNvSpPr>
          <p:nvPr>
            <p:ph type="body" idx="1"/>
          </p:nvPr>
        </p:nvSpPr>
        <p:spPr bwMode="auto">
          <a:xfrm>
            <a:off x="1463675" y="1765300"/>
            <a:ext cx="6196013" cy="30035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454775" y="4840288"/>
            <a:ext cx="1212850" cy="304800"/>
          </a:xfrm>
          <a:prstGeom prst="rect">
            <a:avLst/>
          </a:prstGeom>
        </p:spPr>
        <p:txBody>
          <a:bodyPr vert="horz" lIns="91440" tIns="45720" rIns="91440" bIns="45720" rtlCol="0" anchor="ctr"/>
          <a:lstStyle>
            <a:lvl1pPr algn="r" fontAlgn="auto">
              <a:spcBef>
                <a:spcPts val="0"/>
              </a:spcBef>
              <a:spcAft>
                <a:spcPts val="0"/>
              </a:spcAft>
              <a:defRPr sz="1200">
                <a:solidFill>
                  <a:schemeClr val="tx2"/>
                </a:solidFill>
                <a:latin typeface="Rage Italic" pitchFamily="66" charset="0"/>
                <a:cs typeface="+mn-cs"/>
              </a:defRPr>
            </a:lvl1pPr>
          </a:lstStyle>
          <a:p>
            <a:pPr>
              <a:defRPr/>
            </a:pPr>
            <a:fld id="{3B40822B-22A5-4CDB-94EE-64DF0F3F0F3E}" type="datetimeFigureOut">
              <a:rPr lang="en-US"/>
              <a:pPr>
                <a:defRPr/>
              </a:pPr>
              <a:t>9/6/2017</a:t>
            </a:fld>
            <a:endParaRPr lang="en-US" dirty="0"/>
          </a:p>
        </p:txBody>
      </p:sp>
      <p:sp>
        <p:nvSpPr>
          <p:cNvPr id="5" name="Footer Placeholder 4"/>
          <p:cNvSpPr>
            <a:spLocks noGrp="1"/>
          </p:cNvSpPr>
          <p:nvPr>
            <p:ph type="ftr" sz="quarter" idx="3"/>
          </p:nvPr>
        </p:nvSpPr>
        <p:spPr>
          <a:xfrm>
            <a:off x="914400" y="4840288"/>
            <a:ext cx="5540375" cy="304800"/>
          </a:xfrm>
          <a:prstGeom prst="rect">
            <a:avLst/>
          </a:prstGeom>
        </p:spPr>
        <p:txBody>
          <a:bodyPr vert="horz" lIns="91440" tIns="45720" rIns="91440" bIns="45720" rtlCol="0" anchor="ctr"/>
          <a:lstStyle>
            <a:lvl1pPr algn="l" fontAlgn="auto">
              <a:spcBef>
                <a:spcPts val="0"/>
              </a:spcBef>
              <a:spcAft>
                <a:spcPts val="0"/>
              </a:spcAft>
              <a:defRPr sz="1400">
                <a:solidFill>
                  <a:schemeClr val="tx2"/>
                </a:solidFill>
                <a:latin typeface="Rage Italic" pitchFamily="66" charset="0"/>
                <a:cs typeface="+mn-cs"/>
              </a:defRPr>
            </a:lvl1pPr>
          </a:lstStyle>
          <a:p>
            <a:pPr>
              <a:defRPr/>
            </a:pPr>
            <a:endParaRPr lang="en-US"/>
          </a:p>
        </p:txBody>
      </p:sp>
      <p:sp>
        <p:nvSpPr>
          <p:cNvPr id="6" name="Slide Number Placeholder 5"/>
          <p:cNvSpPr>
            <a:spLocks noGrp="1"/>
          </p:cNvSpPr>
          <p:nvPr>
            <p:ph type="sldNum" sz="quarter" idx="4"/>
          </p:nvPr>
        </p:nvSpPr>
        <p:spPr>
          <a:xfrm>
            <a:off x="7670800" y="4840288"/>
            <a:ext cx="554038" cy="304800"/>
          </a:xfrm>
          <a:prstGeom prst="rect">
            <a:avLst/>
          </a:prstGeom>
        </p:spPr>
        <p:txBody>
          <a:bodyPr vert="horz" lIns="91440" tIns="45720" rIns="91440" bIns="45720" rtlCol="0" anchor="ctr"/>
          <a:lstStyle>
            <a:lvl1pPr algn="r" fontAlgn="auto">
              <a:spcBef>
                <a:spcPts val="0"/>
              </a:spcBef>
              <a:spcAft>
                <a:spcPts val="0"/>
              </a:spcAft>
              <a:defRPr sz="1400">
                <a:solidFill>
                  <a:schemeClr val="tx2"/>
                </a:solidFill>
                <a:latin typeface="Rage Italic" pitchFamily="66" charset="0"/>
                <a:cs typeface="+mn-cs"/>
              </a:defRPr>
            </a:lvl1pPr>
          </a:lstStyle>
          <a:p>
            <a:pPr>
              <a:defRPr/>
            </a:pPr>
            <a:fld id="{2BCDC0B0-F494-4CFF-9479-4D9DB44D24C1}"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6" r:id="rId2"/>
    <p:sldLayoutId id="2147483695" r:id="rId3"/>
    <p:sldLayoutId id="2147483694" r:id="rId4"/>
    <p:sldLayoutId id="2147483693" r:id="rId5"/>
    <p:sldLayoutId id="2147483692" r:id="rId6"/>
    <p:sldLayoutId id="2147483691" r:id="rId7"/>
    <p:sldLayoutId id="2147483698" r:id="rId8"/>
    <p:sldLayoutId id="2147483699" r:id="rId9"/>
    <p:sldLayoutId id="2147483690" r:id="rId10"/>
    <p:sldLayoutId id="214748368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nstantia" pitchFamily="18" charset="0"/>
        </a:defRPr>
      </a:lvl2pPr>
      <a:lvl3pPr algn="ctr" rtl="0" eaLnBrk="0" fontAlgn="base" hangingPunct="0">
        <a:spcBef>
          <a:spcPct val="0"/>
        </a:spcBef>
        <a:spcAft>
          <a:spcPct val="0"/>
        </a:spcAft>
        <a:defRPr sz="4400">
          <a:solidFill>
            <a:schemeClr val="tx1"/>
          </a:solidFill>
          <a:latin typeface="Constantia" pitchFamily="18" charset="0"/>
        </a:defRPr>
      </a:lvl3pPr>
      <a:lvl4pPr algn="ctr" rtl="0" eaLnBrk="0" fontAlgn="base" hangingPunct="0">
        <a:spcBef>
          <a:spcPct val="0"/>
        </a:spcBef>
        <a:spcAft>
          <a:spcPct val="0"/>
        </a:spcAft>
        <a:defRPr sz="4400">
          <a:solidFill>
            <a:schemeClr val="tx1"/>
          </a:solidFill>
          <a:latin typeface="Constantia" pitchFamily="18" charset="0"/>
        </a:defRPr>
      </a:lvl4pPr>
      <a:lvl5pPr algn="ctr" rtl="0" eaLnBrk="0" fontAlgn="base" hangingPunct="0">
        <a:spcBef>
          <a:spcPct val="0"/>
        </a:spcBef>
        <a:spcAft>
          <a:spcPct val="0"/>
        </a:spcAft>
        <a:defRPr sz="4400">
          <a:solidFill>
            <a:schemeClr val="tx1"/>
          </a:solidFill>
          <a:latin typeface="Constantia"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7595621"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ncbi.nlm.nih.gov/pubmed/28749825" TargetMode="Externa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www.paulomargotto.com.br/documentos/Leite_matern_desenvol_cerebral_2016.pptx"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www.paulomargotto.com.br/documentos/Leit_humano-DBP.doc"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www.paulomargotto.com.br/documentos/Fortif_liquido_complicac_2014.pptx"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www.paulomargotto.com.br/documentos/Leite_matern_precoce_2012.doc"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www.paulomargotto.com.br/documentos/Leite_hum_Ac_IgA_secretora.doc"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www.paulomargotto.com.br/documentos/construindoocerebro.doc" TargetMode="Externa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ubtitle 2"/>
          <p:cNvSpPr>
            <a:spLocks noGrp="1"/>
          </p:cNvSpPr>
          <p:nvPr>
            <p:ph type="subTitle" idx="1"/>
          </p:nvPr>
        </p:nvSpPr>
        <p:spPr>
          <a:xfrm>
            <a:off x="1563688" y="3414713"/>
            <a:ext cx="5711825" cy="1270000"/>
          </a:xfrm>
          <a:solidFill>
            <a:schemeClr val="bg2"/>
          </a:solidFill>
        </p:spPr>
        <p:txBody>
          <a:bodyPr/>
          <a:lstStyle/>
          <a:p>
            <a:pPr eaLnBrk="1" hangingPunct="1">
              <a:lnSpc>
                <a:spcPct val="80000"/>
              </a:lnSpc>
            </a:pPr>
            <a:r>
              <a:rPr lang="en-US" sz="2000" smtClean="0">
                <a:solidFill>
                  <a:srgbClr val="0000FF"/>
                </a:solidFill>
              </a:rPr>
              <a:t>Apresentação: Pedro Henrique R3 UTIP</a:t>
            </a:r>
          </a:p>
          <a:p>
            <a:pPr eaLnBrk="1" hangingPunct="1">
              <a:lnSpc>
                <a:spcPct val="80000"/>
              </a:lnSpc>
            </a:pPr>
            <a:r>
              <a:rPr lang="en-US" sz="2000" smtClean="0">
                <a:solidFill>
                  <a:srgbClr val="0000FF"/>
                </a:solidFill>
              </a:rPr>
              <a:t>Coordenação: Marta David R. de Moura</a:t>
            </a:r>
          </a:p>
          <a:p>
            <a:pPr eaLnBrk="1" hangingPunct="1">
              <a:lnSpc>
                <a:spcPct val="80000"/>
              </a:lnSpc>
            </a:pPr>
            <a:r>
              <a:rPr lang="en-US" sz="2000" smtClean="0">
                <a:solidFill>
                  <a:srgbClr val="0000FF"/>
                </a:solidFill>
                <a:hlinkClick r:id="rId2"/>
              </a:rPr>
              <a:t>www.paulomargotto.com.br</a:t>
            </a:r>
            <a:endParaRPr lang="en-US" sz="2000" smtClean="0">
              <a:solidFill>
                <a:srgbClr val="0000FF"/>
              </a:solidFill>
            </a:endParaRPr>
          </a:p>
          <a:p>
            <a:pPr eaLnBrk="1" hangingPunct="1">
              <a:lnSpc>
                <a:spcPct val="80000"/>
              </a:lnSpc>
            </a:pPr>
            <a:r>
              <a:rPr lang="en-US" sz="2000" smtClean="0">
                <a:solidFill>
                  <a:srgbClr val="0000FF"/>
                </a:solidFill>
              </a:rPr>
              <a:t>Brasília,26 de agosto de 2017</a:t>
            </a:r>
          </a:p>
        </p:txBody>
      </p:sp>
      <p:sp>
        <p:nvSpPr>
          <p:cNvPr id="5123" name="Rectangle 4"/>
          <p:cNvSpPr>
            <a:spLocks noChangeArrowheads="1"/>
          </p:cNvSpPr>
          <p:nvPr/>
        </p:nvSpPr>
        <p:spPr bwMode="auto">
          <a:xfrm>
            <a:off x="1003300" y="2532063"/>
            <a:ext cx="7108825" cy="738664"/>
          </a:xfrm>
          <a:prstGeom prst="rect">
            <a:avLst/>
          </a:prstGeom>
          <a:solidFill>
            <a:srgbClr val="FFFFFF"/>
          </a:solidFill>
          <a:ln w="9525">
            <a:noFill/>
            <a:miter lim="800000"/>
            <a:headEnd/>
            <a:tailEnd/>
          </a:ln>
        </p:spPr>
        <p:txBody>
          <a:bodyPr lIns="0" tIns="0" rIns="0" bIns="0" anchor="ctr">
            <a:spAutoFit/>
          </a:bodyPr>
          <a:lstStyle/>
          <a:p>
            <a:pPr algn="ctr"/>
            <a:r>
              <a:rPr lang="en-US" sz="1200" dirty="0">
                <a:hlinkClick r:id="rId3"/>
              </a:rPr>
              <a:t>Preterm formula use in the preterm very low birth weight infant</a:t>
            </a:r>
            <a:r>
              <a:rPr lang="en-US" sz="1200" dirty="0" smtClean="0">
                <a:hlinkClick r:id="rId3"/>
              </a:rPr>
              <a:t>.</a:t>
            </a:r>
            <a:r>
              <a:rPr lang="en-US" sz="1200" dirty="0" smtClean="0"/>
              <a:t> Hay </a:t>
            </a:r>
            <a:r>
              <a:rPr lang="en-US" sz="1200" dirty="0"/>
              <a:t>WW </a:t>
            </a:r>
            <a:r>
              <a:rPr lang="en-US" sz="1200" dirty="0" err="1"/>
              <a:t>Jr</a:t>
            </a:r>
            <a:r>
              <a:rPr lang="en-US" sz="1200" dirty="0"/>
              <a:t>, Hendrickson KC</a:t>
            </a:r>
            <a:r>
              <a:rPr lang="en-US" sz="1200" dirty="0" smtClean="0"/>
              <a:t>. </a:t>
            </a:r>
            <a:r>
              <a:rPr lang="en-US" sz="1200" dirty="0" err="1" smtClean="0"/>
              <a:t>Semin</a:t>
            </a:r>
            <a:r>
              <a:rPr lang="en-US" sz="1200" dirty="0" smtClean="0"/>
              <a:t> </a:t>
            </a:r>
            <a:r>
              <a:rPr lang="en-US" sz="1200" dirty="0"/>
              <a:t>Fetal Neonatal Med. 2017 Feb;22(1):15-22. </a:t>
            </a:r>
            <a:r>
              <a:rPr lang="en-US" sz="1200" dirty="0" err="1"/>
              <a:t>doi</a:t>
            </a:r>
            <a:r>
              <a:rPr lang="en-US" sz="1200" dirty="0"/>
              <a:t>: 10.1016/j.siny.2016.08.005. </a:t>
            </a:r>
            <a:r>
              <a:rPr lang="en-US" sz="1200" dirty="0" err="1"/>
              <a:t>Epub</a:t>
            </a:r>
            <a:r>
              <a:rPr lang="en-US" sz="1200" dirty="0"/>
              <a:t> 2016 Aug 30. </a:t>
            </a:r>
            <a:r>
              <a:rPr lang="en-US" sz="1200" dirty="0" err="1"/>
              <a:t>Review.PMID</a:t>
            </a:r>
            <a:r>
              <a:rPr lang="en-US" sz="1200" dirty="0"/>
              <a:t>: 27595621. </a:t>
            </a:r>
            <a:r>
              <a:rPr lang="en-US" sz="1200" b="1" dirty="0">
                <a:solidFill>
                  <a:srgbClr val="0000FF"/>
                </a:solidFill>
              </a:rPr>
              <a:t>ARTIGO INTEGRAL (</a:t>
            </a:r>
            <a:r>
              <a:rPr lang="en-US" sz="1200" b="1" dirty="0" err="1">
                <a:solidFill>
                  <a:srgbClr val="0000FF"/>
                </a:solidFill>
              </a:rPr>
              <a:t>Acesse</a:t>
            </a:r>
            <a:r>
              <a:rPr lang="en-US" sz="1200" b="1" dirty="0">
                <a:solidFill>
                  <a:srgbClr val="0000FF"/>
                </a:solidFill>
              </a:rPr>
              <a:t>-o AGORA!)</a:t>
            </a:r>
          </a:p>
          <a:p>
            <a:pPr algn="ctr" eaLnBrk="0" hangingPunct="0"/>
            <a:endParaRPr lang="en-US" sz="1200" b="1" dirty="0">
              <a:solidFill>
                <a:srgbClr val="0000FF"/>
              </a:solidFill>
              <a:latin typeface="Franklin Gothic Book"/>
            </a:endParaRPr>
          </a:p>
        </p:txBody>
      </p:sp>
      <p:sp>
        <p:nvSpPr>
          <p:cNvPr id="5124" name="Text Box 6"/>
          <p:cNvSpPr txBox="1">
            <a:spLocks noChangeArrowheads="1"/>
          </p:cNvSpPr>
          <p:nvPr/>
        </p:nvSpPr>
        <p:spPr bwMode="auto">
          <a:xfrm>
            <a:off x="1344613" y="1812925"/>
            <a:ext cx="6564312" cy="669925"/>
          </a:xfrm>
          <a:prstGeom prst="rect">
            <a:avLst/>
          </a:prstGeom>
          <a:noFill/>
          <a:ln w="9525">
            <a:noFill/>
            <a:miter lim="800000"/>
            <a:headEnd/>
            <a:tailEnd/>
          </a:ln>
        </p:spPr>
        <p:txBody>
          <a:bodyPr wrap="none">
            <a:spAutoFit/>
          </a:bodyPr>
          <a:lstStyle/>
          <a:p>
            <a:pPr algn="ctr"/>
            <a:r>
              <a:rPr lang="pt-BR" sz="1900" b="1" dirty="0">
                <a:solidFill>
                  <a:srgbClr val="FF3300"/>
                </a:solidFill>
              </a:rPr>
              <a:t>Uso de fórmula para recém-nascido pré-termo de muito</a:t>
            </a:r>
          </a:p>
          <a:p>
            <a:pPr algn="ctr"/>
            <a:r>
              <a:rPr lang="pt-BR" sz="1900" b="1" dirty="0">
                <a:solidFill>
                  <a:srgbClr val="FF3300"/>
                </a:solidFill>
              </a:rPr>
              <a:t>baixo peso</a:t>
            </a:r>
          </a:p>
        </p:txBody>
      </p:sp>
      <p:pic>
        <p:nvPicPr>
          <p:cNvPr id="5125" name="Picture 7" descr="20170320_152401_001"/>
          <p:cNvPicPr>
            <a:picLocks noChangeAspect="1" noChangeArrowheads="1"/>
          </p:cNvPicPr>
          <p:nvPr/>
        </p:nvPicPr>
        <p:blipFill>
          <a:blip r:embed="rId4"/>
          <a:srcRect/>
          <a:stretch>
            <a:fillRect/>
          </a:stretch>
        </p:blipFill>
        <p:spPr bwMode="auto">
          <a:xfrm>
            <a:off x="0" y="0"/>
            <a:ext cx="3008313" cy="1692275"/>
          </a:xfrm>
          <a:prstGeom prst="rect">
            <a:avLst/>
          </a:prstGeom>
          <a:noFill/>
          <a:ln w="9525">
            <a:noFill/>
            <a:miter lim="800000"/>
            <a:headEnd/>
            <a:tailEnd/>
          </a:ln>
        </p:spPr>
      </p:pic>
      <p:pic>
        <p:nvPicPr>
          <p:cNvPr id="5126" name="Picture 8" descr="20170320_152438"/>
          <p:cNvPicPr>
            <a:picLocks noChangeAspect="1" noChangeArrowheads="1"/>
          </p:cNvPicPr>
          <p:nvPr/>
        </p:nvPicPr>
        <p:blipFill>
          <a:blip r:embed="rId5"/>
          <a:srcRect/>
          <a:stretch>
            <a:fillRect/>
          </a:stretch>
        </p:blipFill>
        <p:spPr bwMode="auto">
          <a:xfrm>
            <a:off x="6138863" y="0"/>
            <a:ext cx="3005137" cy="1690688"/>
          </a:xfrm>
          <a:prstGeom prst="rect">
            <a:avLst/>
          </a:prstGeom>
          <a:noFill/>
          <a:ln w="9525">
            <a:noFill/>
            <a:miter lim="800000"/>
            <a:headEnd/>
            <a:tailEnd/>
          </a:ln>
        </p:spPr>
      </p:pic>
      <p:pic>
        <p:nvPicPr>
          <p:cNvPr id="5127" name="Picture 9" descr="20170606_124302"/>
          <p:cNvPicPr>
            <a:picLocks noChangeAspect="1" noChangeArrowheads="1"/>
          </p:cNvPicPr>
          <p:nvPr/>
        </p:nvPicPr>
        <p:blipFill>
          <a:blip r:embed="rId6"/>
          <a:srcRect/>
          <a:stretch>
            <a:fillRect/>
          </a:stretch>
        </p:blipFill>
        <p:spPr bwMode="auto">
          <a:xfrm>
            <a:off x="2897188" y="-11113"/>
            <a:ext cx="3241675" cy="1701801"/>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1095375" y="490538"/>
            <a:ext cx="6964363" cy="1274762"/>
          </a:xfrm>
          <a:solidFill>
            <a:schemeClr val="bg1"/>
          </a:solidFill>
        </p:spPr>
        <p:txBody>
          <a:bodyPr/>
          <a:lstStyle/>
          <a:p>
            <a:pPr eaLnBrk="1" hangingPunct="1"/>
            <a:r>
              <a:rPr lang="en-US" sz="2800" smtClean="0"/>
              <a:t>Introdução</a:t>
            </a:r>
            <a:br>
              <a:rPr lang="en-US" sz="2800" smtClean="0"/>
            </a:br>
            <a:r>
              <a:rPr lang="en-US" sz="2800" smtClean="0"/>
              <a:t>Por quê as fórmulas para pré-termo foram desenvolvidas</a:t>
            </a:r>
            <a:r>
              <a:rPr lang="en-US" sz="4000" smtClean="0"/>
              <a:t>:</a:t>
            </a:r>
            <a:endParaRPr lang="en-US" sz="1600" smtClean="0"/>
          </a:p>
        </p:txBody>
      </p:sp>
      <p:sp>
        <p:nvSpPr>
          <p:cNvPr id="6147" name="Content Placeholder 2"/>
          <p:cNvSpPr>
            <a:spLocks noGrp="1"/>
          </p:cNvSpPr>
          <p:nvPr>
            <p:ph idx="1"/>
          </p:nvPr>
        </p:nvSpPr>
        <p:spPr/>
        <p:txBody>
          <a:bodyPr/>
          <a:lstStyle/>
          <a:p>
            <a:pPr algn="ctr" eaLnBrk="1" hangingPunct="1">
              <a:lnSpc>
                <a:spcPct val="90000"/>
              </a:lnSpc>
            </a:pPr>
            <a:r>
              <a:rPr lang="en-US" b="1" smtClean="0">
                <a:solidFill>
                  <a:srgbClr val="0000FF"/>
                </a:solidFill>
              </a:rPr>
              <a:t>Atender aos requisitos</a:t>
            </a:r>
            <a:r>
              <a:rPr lang="en-US" b="1" smtClean="0">
                <a:solidFill>
                  <a:srgbClr val="FF0000"/>
                </a:solidFill>
              </a:rPr>
              <a:t> </a:t>
            </a:r>
            <a:r>
              <a:rPr lang="en-US" smtClean="0"/>
              <a:t>relativamente elevados de proteína, energia e minerais que foram considerados necessários para suportar uma taxa de crescimento no bebê pré-termo com muito baixo peso ao nascer que se aproximaria daquele do </a:t>
            </a:r>
            <a:r>
              <a:rPr lang="en-US" b="1" smtClean="0">
                <a:solidFill>
                  <a:srgbClr val="0000FF"/>
                </a:solidFill>
              </a:rPr>
              <a:t>feto normal em crescimento saudável no terceiro trimestre da vida intrauterina</a:t>
            </a:r>
            <a:r>
              <a:rPr lang="en-US" b="1" smtClean="0">
                <a:solidFill>
                  <a:srgbClr val="FF0000"/>
                </a:solidFill>
              </a:rPr>
              <a:t> </a:t>
            </a:r>
          </a:p>
          <a:p>
            <a:pPr algn="ctr" eaLnBrk="1" hangingPunct="1">
              <a:lnSpc>
                <a:spcPct val="90000"/>
              </a:lnSpc>
            </a:pPr>
            <a:endParaRPr lang="en-US" b="1" smtClean="0">
              <a:solidFill>
                <a:srgbClr val="FF0000"/>
              </a:solidFill>
            </a:endParaRPr>
          </a:p>
          <a:p>
            <a:pPr eaLnBrk="1" hangingPunct="1">
              <a:lnSpc>
                <a:spcPct val="90000"/>
              </a:lnSpc>
            </a:pPr>
            <a:endParaRPr lang="en-US" smtClean="0"/>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1095375" y="523875"/>
            <a:ext cx="6964363" cy="1001713"/>
          </a:xfrm>
        </p:spPr>
        <p:txBody>
          <a:bodyPr/>
          <a:lstStyle/>
          <a:p>
            <a:pPr eaLnBrk="1" hangingPunct="1"/>
            <a:r>
              <a:rPr lang="en-US" smtClean="0"/>
              <a:t>Introdução</a:t>
            </a:r>
          </a:p>
        </p:txBody>
      </p:sp>
      <p:sp>
        <p:nvSpPr>
          <p:cNvPr id="7171" name="Content Placeholder 2"/>
          <p:cNvSpPr>
            <a:spLocks noGrp="1"/>
          </p:cNvSpPr>
          <p:nvPr>
            <p:ph idx="1"/>
          </p:nvPr>
        </p:nvSpPr>
        <p:spPr>
          <a:xfrm>
            <a:off x="671513" y="1525588"/>
            <a:ext cx="7739062" cy="2393950"/>
          </a:xfrm>
          <a:solidFill>
            <a:schemeClr val="bg1"/>
          </a:solidFill>
        </p:spPr>
        <p:txBody>
          <a:bodyPr/>
          <a:lstStyle/>
          <a:p>
            <a:pPr algn="ctr" eaLnBrk="1" hangingPunct="1"/>
            <a:r>
              <a:rPr lang="en-US" sz="1400" smtClean="0"/>
              <a:t>Foram desenvolvidas fórmulas especiais enriquecidas com nutrientes a partir das observações que o LH (Leite humano requeria suplementação com proteínas e minerais, particularmente cálcio e fósforo</a:t>
            </a:r>
          </a:p>
          <a:p>
            <a:pPr algn="ctr" eaLnBrk="1" hangingPunct="1"/>
            <a:r>
              <a:rPr lang="en-US" sz="1400" smtClean="0"/>
              <a:t>A proteína predominante nas fórmulas iniciais era caseína e frequentemente com produtos acidificados e com as maiores ingestões, desenvolveram azotemia, hiperamonemia e acidose metabólica</a:t>
            </a:r>
          </a:p>
          <a:p>
            <a:pPr algn="ctr" eaLnBrk="1" hangingPunct="1"/>
            <a:r>
              <a:rPr lang="en-US" sz="1400" smtClean="0"/>
              <a:t>Nos anos 70-80 as fórmulas para pré-termo foram enriquecidas, além da proteína, com altas quantidades de energia, cálcio, fósforo e vitaminas</a:t>
            </a:r>
          </a:p>
          <a:p>
            <a:pPr algn="ctr" eaLnBrk="1" hangingPunct="1"/>
            <a:r>
              <a:rPr lang="en-US" sz="1400" smtClean="0"/>
              <a:t> </a:t>
            </a:r>
          </a:p>
        </p:txBody>
      </p:sp>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dirty="0" err="1"/>
              <a:t>Benefícios</a:t>
            </a:r>
            <a:r>
              <a:rPr lang="en-US" dirty="0"/>
              <a:t> da </a:t>
            </a:r>
            <a:r>
              <a:rPr lang="en-US" dirty="0" err="1"/>
              <a:t>alimentação</a:t>
            </a:r>
            <a:r>
              <a:rPr lang="en-US" dirty="0"/>
              <a:t> de </a:t>
            </a:r>
            <a:r>
              <a:rPr lang="en-US" dirty="0" err="1"/>
              <a:t>fórmulas</a:t>
            </a:r>
            <a:r>
              <a:rPr lang="en-US" dirty="0"/>
              <a:t> </a:t>
            </a:r>
            <a:r>
              <a:rPr lang="en-US" dirty="0" err="1"/>
              <a:t>pré-termo</a:t>
            </a:r>
            <a:endParaRPr lang="en-US" dirty="0"/>
          </a:p>
        </p:txBody>
      </p:sp>
      <p:sp>
        <p:nvSpPr>
          <p:cNvPr id="8195" name="Content Placeholder 2"/>
          <p:cNvSpPr>
            <a:spLocks noGrp="1"/>
          </p:cNvSpPr>
          <p:nvPr>
            <p:ph idx="1"/>
          </p:nvPr>
        </p:nvSpPr>
        <p:spPr>
          <a:xfrm>
            <a:off x="0" y="1765300"/>
            <a:ext cx="9144000" cy="3949700"/>
          </a:xfrm>
          <a:solidFill>
            <a:schemeClr val="bg1"/>
          </a:solidFill>
        </p:spPr>
        <p:txBody>
          <a:bodyPr/>
          <a:lstStyle/>
          <a:p>
            <a:pPr algn="ctr" eaLnBrk="1" hangingPunct="1">
              <a:lnSpc>
                <a:spcPct val="80000"/>
              </a:lnSpc>
            </a:pPr>
            <a:r>
              <a:rPr lang="en-US" sz="2000" smtClean="0">
                <a:solidFill>
                  <a:schemeClr val="bg1"/>
                </a:solidFill>
              </a:rPr>
              <a:t> </a:t>
            </a:r>
            <a:r>
              <a:rPr lang="en-US" sz="1700" smtClean="0"/>
              <a:t>A medida que o cuidado do recém-nascido melhorou durante esse período, a composição da fórmula para o pré-termo também foi melhorada, mas não o suficiente para duplicar as taxas normais de crescimento.</a:t>
            </a:r>
          </a:p>
          <a:p>
            <a:pPr algn="ctr" eaLnBrk="1" hangingPunct="1">
              <a:lnSpc>
                <a:spcPct val="80000"/>
              </a:lnSpc>
            </a:pPr>
            <a:endParaRPr lang="en-US" sz="1700" smtClean="0"/>
          </a:p>
          <a:p>
            <a:pPr algn="ctr" eaLnBrk="1" hangingPunct="1">
              <a:lnSpc>
                <a:spcPct val="80000"/>
              </a:lnSpc>
            </a:pPr>
            <a:r>
              <a:rPr lang="en-US" sz="1700" smtClean="0"/>
              <a:t>Em resposta aos estudos de uma nutrição mais “agressivas” estas fórmulas com maiores teores de proteína e energia, vitaminas e minerais mostraram que o RN crescia mais do que os alimentados ao seio.</a:t>
            </a:r>
          </a:p>
          <a:p>
            <a:pPr algn="ctr" eaLnBrk="1" hangingPunct="1">
              <a:lnSpc>
                <a:spcPct val="80000"/>
              </a:lnSpc>
            </a:pPr>
            <a:r>
              <a:rPr lang="en-US" sz="1700" smtClean="0"/>
              <a:t>A fonte de gordura nas fórmulas pré-termo mais recentes é uma mistura de óleos vegetais, mas também contém entre 10% e 50% de triglicerídeos de cadeia média (MCTs).</a:t>
            </a:r>
          </a:p>
          <a:p>
            <a:pPr algn="ctr" eaLnBrk="1" hangingPunct="1">
              <a:lnSpc>
                <a:spcPct val="80000"/>
              </a:lnSpc>
            </a:pPr>
            <a:r>
              <a:rPr lang="en-US" sz="1700" smtClean="0"/>
              <a:t>MCTs não necessariamente melhoram o equilíbrio energético ou o ganho de peso, porque o conteúdo de energia por grama de MCT é cerca de 15% menor do que os triglicerídeos de cadeia longa.</a:t>
            </a:r>
          </a:p>
          <a:p>
            <a:pPr algn="ctr" eaLnBrk="1" hangingPunct="1">
              <a:lnSpc>
                <a:spcPct val="80000"/>
              </a:lnSpc>
            </a:pPr>
            <a:r>
              <a:rPr lang="en-US" sz="1700" smtClean="0"/>
              <a:t> Proteinas (/proteina do soro/caseína) ,  Carboidratos(polímeros de glicose de baixa osmolardade e  relativamente facilmente digeríveis),  Ca,Na, K, Fosfato, Ac. Graxos, Vitaminas</a:t>
            </a:r>
          </a:p>
          <a:p>
            <a:pPr algn="ctr" eaLnBrk="1" hangingPunct="1">
              <a:lnSpc>
                <a:spcPct val="80000"/>
              </a:lnSpc>
            </a:pPr>
            <a:r>
              <a:rPr lang="en-US" sz="1700" smtClean="0"/>
              <a:t>Na </a:t>
            </a:r>
            <a:r>
              <a:rPr lang="en-US" sz="1700" smtClean="0">
                <a:solidFill>
                  <a:srgbClr val="0000FF"/>
                </a:solidFill>
              </a:rPr>
              <a:t>Tabela 1,</a:t>
            </a:r>
            <a:r>
              <a:rPr lang="en-US" sz="1700" smtClean="0"/>
              <a:t> As composições das Fórmulas para Pré-termo</a:t>
            </a:r>
            <a:r>
              <a:rPr lang="en-US" sz="1800" smtClean="0"/>
              <a:t> em por 100kcal</a:t>
            </a:r>
          </a:p>
          <a:p>
            <a:pPr algn="ctr" eaLnBrk="1" hangingPunct="1">
              <a:lnSpc>
                <a:spcPct val="80000"/>
              </a:lnSpc>
            </a:pPr>
            <a:endParaRPr lang="en-US" sz="1800" smtClean="0"/>
          </a:p>
        </p:txBody>
      </p:sp>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p:cNvPicPr>
          <p:nvPr/>
        </p:nvPicPr>
        <p:blipFill>
          <a:blip r:embed="rId2"/>
          <a:srcRect/>
          <a:stretch>
            <a:fillRect/>
          </a:stretch>
        </p:blipFill>
        <p:spPr bwMode="auto">
          <a:xfrm>
            <a:off x="65088" y="242888"/>
            <a:ext cx="8978900" cy="5472112"/>
          </a:xfrm>
          <a:prstGeom prst="rect">
            <a:avLst/>
          </a:prstGeom>
          <a:noFill/>
          <a:ln w="38100">
            <a:solidFill>
              <a:srgbClr val="FF33CC"/>
            </a:solidFill>
            <a:miter lim="800000"/>
            <a:headEnd/>
            <a:tailEnd/>
          </a:ln>
        </p:spPr>
      </p:pic>
      <p:pic>
        <p:nvPicPr>
          <p:cNvPr id="9219" name="Picture 4"/>
          <p:cNvPicPr>
            <a:picLocks noChangeAspect="1"/>
          </p:cNvPicPr>
          <p:nvPr/>
        </p:nvPicPr>
        <p:blipFill>
          <a:blip r:embed="rId3"/>
          <a:srcRect/>
          <a:stretch>
            <a:fillRect/>
          </a:stretch>
        </p:blipFill>
        <p:spPr bwMode="auto">
          <a:xfrm>
            <a:off x="8750300" y="0"/>
            <a:ext cx="393700" cy="419100"/>
          </a:xfrm>
          <a:prstGeom prst="rect">
            <a:avLst/>
          </a:prstGeom>
          <a:noFill/>
          <a:ln w="9525">
            <a:noFill/>
            <a:miter lim="800000"/>
            <a:headEnd/>
            <a:tailEnd/>
          </a:ln>
        </p:spPr>
      </p:pic>
      <p:pic>
        <p:nvPicPr>
          <p:cNvPr id="9220" name="Picture 5"/>
          <p:cNvPicPr>
            <a:picLocks noChangeAspect="1"/>
          </p:cNvPicPr>
          <p:nvPr/>
        </p:nvPicPr>
        <p:blipFill>
          <a:blip r:embed="rId4"/>
          <a:srcRect/>
          <a:stretch>
            <a:fillRect/>
          </a:stretch>
        </p:blipFill>
        <p:spPr bwMode="auto">
          <a:xfrm>
            <a:off x="0" y="25400"/>
            <a:ext cx="393700" cy="3937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p:cNvPicPr>
          <p:nvPr/>
        </p:nvPicPr>
        <p:blipFill>
          <a:blip r:embed="rId2"/>
          <a:srcRect/>
          <a:stretch>
            <a:fillRect/>
          </a:stretch>
        </p:blipFill>
        <p:spPr bwMode="auto">
          <a:xfrm>
            <a:off x="106363" y="190500"/>
            <a:ext cx="8942387" cy="5524500"/>
          </a:xfrm>
          <a:prstGeom prst="rect">
            <a:avLst/>
          </a:prstGeom>
          <a:noFill/>
          <a:ln w="38100">
            <a:solidFill>
              <a:srgbClr val="FF33CC"/>
            </a:solidFill>
            <a:miter lim="800000"/>
            <a:headEnd/>
            <a:tailEnd/>
          </a:ln>
        </p:spPr>
      </p:pic>
      <p:pic>
        <p:nvPicPr>
          <p:cNvPr id="10243" name="Picture 4"/>
          <p:cNvPicPr>
            <a:picLocks noChangeAspect="1"/>
          </p:cNvPicPr>
          <p:nvPr/>
        </p:nvPicPr>
        <p:blipFill>
          <a:blip r:embed="rId3"/>
          <a:srcRect/>
          <a:stretch>
            <a:fillRect/>
          </a:stretch>
        </p:blipFill>
        <p:spPr bwMode="auto">
          <a:xfrm>
            <a:off x="8750300" y="0"/>
            <a:ext cx="393700" cy="419100"/>
          </a:xfrm>
          <a:prstGeom prst="rect">
            <a:avLst/>
          </a:prstGeom>
          <a:noFill/>
          <a:ln w="9525">
            <a:noFill/>
            <a:miter lim="800000"/>
            <a:headEnd/>
            <a:tailEnd/>
          </a:ln>
        </p:spPr>
      </p:pic>
      <p:pic>
        <p:nvPicPr>
          <p:cNvPr id="10244" name="Picture 5"/>
          <p:cNvPicPr>
            <a:picLocks noChangeAspect="1"/>
          </p:cNvPicPr>
          <p:nvPr/>
        </p:nvPicPr>
        <p:blipFill>
          <a:blip r:embed="rId4"/>
          <a:srcRect/>
          <a:stretch>
            <a:fillRect/>
          </a:stretch>
        </p:blipFill>
        <p:spPr bwMode="auto">
          <a:xfrm>
            <a:off x="0" y="0"/>
            <a:ext cx="393700" cy="393700"/>
          </a:xfrm>
          <a:prstGeom prst="rect">
            <a:avLst/>
          </a:prstGeom>
          <a:noFill/>
          <a:ln w="9525">
            <a:noFill/>
            <a:miter lim="800000"/>
            <a:headEnd/>
            <a:tailEnd/>
          </a:ln>
        </p:spPr>
      </p:pic>
      <p:cxnSp>
        <p:nvCxnSpPr>
          <p:cNvPr id="4" name="Straight Connector 3"/>
          <p:cNvCxnSpPr/>
          <p:nvPr/>
        </p:nvCxnSpPr>
        <p:spPr>
          <a:xfrm>
            <a:off x="5138738" y="2286000"/>
            <a:ext cx="879475" cy="19050"/>
          </a:xfrm>
          <a:prstGeom prst="line">
            <a:avLst/>
          </a:prstGeom>
          <a:ln w="57150" cmpd="sng">
            <a:solidFill>
              <a:srgbClr val="C61B1B"/>
            </a:solidFill>
          </a:ln>
        </p:spPr>
        <p:style>
          <a:lnRef idx="2">
            <a:schemeClr val="accent1"/>
          </a:lnRef>
          <a:fillRef idx="0">
            <a:schemeClr val="accent1"/>
          </a:fillRef>
          <a:effectRef idx="1">
            <a:schemeClr val="accent1"/>
          </a:effectRef>
          <a:fontRef idx="minor">
            <a:schemeClr val="tx1"/>
          </a:fontRef>
        </p:style>
      </p:cxnSp>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dirty="0" err="1"/>
              <a:t>Benefícios</a:t>
            </a:r>
            <a:r>
              <a:rPr lang="en-US" dirty="0"/>
              <a:t> da </a:t>
            </a:r>
            <a:r>
              <a:rPr lang="en-US" dirty="0" err="1"/>
              <a:t>alimentação</a:t>
            </a:r>
            <a:r>
              <a:rPr lang="en-US" dirty="0"/>
              <a:t> de </a:t>
            </a:r>
            <a:r>
              <a:rPr lang="en-US" dirty="0" err="1"/>
              <a:t>fórmulas</a:t>
            </a:r>
            <a:r>
              <a:rPr lang="en-US" dirty="0"/>
              <a:t> </a:t>
            </a:r>
            <a:r>
              <a:rPr lang="en-US" dirty="0" err="1"/>
              <a:t>pré-termo</a:t>
            </a:r>
            <a:endParaRPr lang="en-US" dirty="0"/>
          </a:p>
        </p:txBody>
      </p:sp>
      <p:sp>
        <p:nvSpPr>
          <p:cNvPr id="11267" name="Content Placeholder 2"/>
          <p:cNvSpPr>
            <a:spLocks noGrp="1"/>
          </p:cNvSpPr>
          <p:nvPr>
            <p:ph idx="1"/>
          </p:nvPr>
        </p:nvSpPr>
        <p:spPr>
          <a:xfrm>
            <a:off x="752475" y="1765300"/>
            <a:ext cx="7639050" cy="3614738"/>
          </a:xfrm>
        </p:spPr>
        <p:txBody>
          <a:bodyPr/>
          <a:lstStyle/>
          <a:p>
            <a:pPr algn="ctr" eaLnBrk="1" hangingPunct="1">
              <a:lnSpc>
                <a:spcPct val="80000"/>
              </a:lnSpc>
            </a:pPr>
            <a:r>
              <a:rPr lang="en-US" sz="1900" smtClean="0"/>
              <a:t>As fórmulas pré-termo mais recentes substituem a </a:t>
            </a:r>
            <a:r>
              <a:rPr lang="en-US" sz="1900" b="1" smtClean="0"/>
              <a:t>sacarose</a:t>
            </a:r>
            <a:r>
              <a:rPr lang="en-US" sz="1900" smtClean="0"/>
              <a:t> por </a:t>
            </a:r>
            <a:r>
              <a:rPr lang="en-US" sz="1900" b="1" smtClean="0"/>
              <a:t>polímeros de glicose de baixa peso osmolar </a:t>
            </a:r>
            <a:r>
              <a:rPr lang="en-US" sz="1900" smtClean="0"/>
              <a:t>relativamente </a:t>
            </a:r>
            <a:r>
              <a:rPr lang="en-US" sz="1900" b="1" smtClean="0"/>
              <a:t>facilmente</a:t>
            </a:r>
            <a:r>
              <a:rPr lang="en-US" sz="1900" smtClean="0"/>
              <a:t> digeríveis. </a:t>
            </a:r>
          </a:p>
          <a:p>
            <a:pPr algn="ctr" eaLnBrk="1" hangingPunct="1">
              <a:lnSpc>
                <a:spcPct val="80000"/>
              </a:lnSpc>
            </a:pPr>
            <a:r>
              <a:rPr lang="en-US" sz="1900" smtClean="0"/>
              <a:t>No entanto, a </a:t>
            </a:r>
            <a:r>
              <a:rPr lang="en-US" sz="1900" b="1" smtClean="0">
                <a:solidFill>
                  <a:srgbClr val="0000FF"/>
                </a:solidFill>
              </a:rPr>
              <a:t>lactose</a:t>
            </a:r>
            <a:r>
              <a:rPr lang="en-US" sz="1900" smtClean="0"/>
              <a:t> permanece importante para a nutrição normal e, em especial, </a:t>
            </a:r>
            <a:r>
              <a:rPr lang="en-US" sz="1900" b="1" smtClean="0">
                <a:solidFill>
                  <a:srgbClr val="0000FF"/>
                </a:solidFill>
              </a:rPr>
              <a:t>para a prevenção de enterocolite necrosante</a:t>
            </a:r>
            <a:r>
              <a:rPr lang="en-US" sz="1900" smtClean="0"/>
              <a:t>, talvez em parte, </a:t>
            </a:r>
            <a:r>
              <a:rPr lang="en-US" sz="1900" b="1" smtClean="0">
                <a:solidFill>
                  <a:srgbClr val="0000FF"/>
                </a:solidFill>
              </a:rPr>
              <a:t>diminuindo o pH intestinal distal</a:t>
            </a:r>
            <a:r>
              <a:rPr lang="en-US" sz="1900" smtClean="0"/>
              <a:t>, </a:t>
            </a:r>
            <a:r>
              <a:rPr lang="en-US" sz="1900" u="sng" smtClean="0"/>
              <a:t>o que </a:t>
            </a:r>
            <a:r>
              <a:rPr lang="en-US" sz="1900" b="1" u="sng" smtClean="0">
                <a:solidFill>
                  <a:srgbClr val="0000FF"/>
                </a:solidFill>
              </a:rPr>
              <a:t>suprime</a:t>
            </a:r>
            <a:r>
              <a:rPr lang="en-US" sz="1900" u="sng" smtClean="0"/>
              <a:t> </a:t>
            </a:r>
            <a:r>
              <a:rPr lang="en-US" sz="1900" b="1" smtClean="0">
                <a:solidFill>
                  <a:srgbClr val="0000FF"/>
                </a:solidFill>
              </a:rPr>
              <a:t>o crescimento de bactérias oportunistas e promove o crescimento de organismos bifido e lactobacillus</a:t>
            </a:r>
            <a:r>
              <a:rPr lang="en-US" sz="1900" smtClean="0">
                <a:solidFill>
                  <a:srgbClr val="0000FF"/>
                </a:solidFill>
              </a:rPr>
              <a:t>. </a:t>
            </a:r>
          </a:p>
          <a:p>
            <a:pPr algn="ctr" eaLnBrk="1" hangingPunct="1">
              <a:lnSpc>
                <a:spcPct val="80000"/>
              </a:lnSpc>
            </a:pPr>
            <a:endParaRPr lang="en-US" sz="1900" smtClean="0">
              <a:solidFill>
                <a:srgbClr val="0000FF"/>
              </a:solidFill>
            </a:endParaRPr>
          </a:p>
          <a:p>
            <a:pPr algn="ctr" eaLnBrk="1" hangingPunct="1">
              <a:lnSpc>
                <a:spcPct val="80000"/>
              </a:lnSpc>
            </a:pPr>
            <a:r>
              <a:rPr lang="en-US" sz="1900" smtClean="0"/>
              <a:t>A lactose também é importante para o desenvolvimento de butirato colônico que melhora o desenvolvimento do colônico, particularmente o aumento da proliferação e diferenciação dos colonocitos e das junções interepiteliais. </a:t>
            </a:r>
          </a:p>
        </p:txBody>
      </p:sp>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dirty="0" err="1"/>
              <a:t>Benefícios</a:t>
            </a:r>
            <a:r>
              <a:rPr lang="en-US" dirty="0"/>
              <a:t> da </a:t>
            </a:r>
            <a:r>
              <a:rPr lang="en-US" dirty="0" err="1"/>
              <a:t>alimentação</a:t>
            </a:r>
            <a:r>
              <a:rPr lang="en-US" dirty="0"/>
              <a:t> de </a:t>
            </a:r>
            <a:r>
              <a:rPr lang="en-US" dirty="0" err="1"/>
              <a:t>fórmulas</a:t>
            </a:r>
            <a:r>
              <a:rPr lang="en-US" dirty="0"/>
              <a:t> </a:t>
            </a:r>
            <a:r>
              <a:rPr lang="en-US" dirty="0" err="1"/>
              <a:t>pré-termo</a:t>
            </a:r>
            <a:endParaRPr lang="en-US" dirty="0"/>
          </a:p>
        </p:txBody>
      </p:sp>
      <p:sp>
        <p:nvSpPr>
          <p:cNvPr id="12291" name="Content Placeholder 2"/>
          <p:cNvSpPr>
            <a:spLocks noGrp="1"/>
          </p:cNvSpPr>
          <p:nvPr>
            <p:ph idx="1"/>
          </p:nvPr>
        </p:nvSpPr>
        <p:spPr>
          <a:xfrm>
            <a:off x="1463675" y="1765300"/>
            <a:ext cx="6196013" cy="3614738"/>
          </a:xfrm>
        </p:spPr>
        <p:txBody>
          <a:bodyPr/>
          <a:lstStyle/>
          <a:p>
            <a:pPr algn="ctr" eaLnBrk="1" hangingPunct="1"/>
            <a:r>
              <a:rPr lang="en-US" b="1" smtClean="0"/>
              <a:t>O conteúdo de vitaminas também tem sido maior nas fórmulas pré-termo, particularmente as </a:t>
            </a:r>
            <a:r>
              <a:rPr lang="en-US" b="1" smtClean="0">
                <a:solidFill>
                  <a:srgbClr val="C61B1B"/>
                </a:solidFill>
              </a:rPr>
              <a:t>vitaminas lipossolúveis A e E</a:t>
            </a:r>
            <a:r>
              <a:rPr lang="en-US" b="1" smtClean="0"/>
              <a:t>, para compensar a absorção de gordura mais limitada nesses lactentes e para ajudar </a:t>
            </a:r>
            <a:r>
              <a:rPr lang="en-US" b="1" smtClean="0">
                <a:solidFill>
                  <a:srgbClr val="C61B1B"/>
                </a:solidFill>
              </a:rPr>
              <a:t>a combater as muitas condições inflamatórias </a:t>
            </a:r>
            <a:r>
              <a:rPr lang="en-US" b="1" smtClean="0"/>
              <a:t>que esses bebês experimentam</a:t>
            </a:r>
            <a:endParaRPr lang="en-US" smtClean="0"/>
          </a:p>
        </p:txBody>
      </p:sp>
    </p:spTree>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hangingPunct="1"/>
            <a:r>
              <a:rPr lang="en-US" sz="3800" smtClean="0"/>
              <a:t>Experiência com fórmulas pré-termo</a:t>
            </a:r>
          </a:p>
        </p:txBody>
      </p:sp>
      <p:sp>
        <p:nvSpPr>
          <p:cNvPr id="13315" name="Content Placeholder 2"/>
          <p:cNvSpPr>
            <a:spLocks noGrp="1"/>
          </p:cNvSpPr>
          <p:nvPr>
            <p:ph idx="1"/>
          </p:nvPr>
        </p:nvSpPr>
        <p:spPr>
          <a:xfrm>
            <a:off x="0" y="1704975"/>
            <a:ext cx="9144000" cy="3700463"/>
          </a:xfrm>
          <a:solidFill>
            <a:schemeClr val="bg1"/>
          </a:solidFill>
        </p:spPr>
        <p:txBody>
          <a:bodyPr/>
          <a:lstStyle/>
          <a:p>
            <a:pPr algn="ctr" eaLnBrk="1" hangingPunct="1"/>
            <a:r>
              <a:rPr lang="en-US" sz="1500" b="1" smtClean="0">
                <a:solidFill>
                  <a:srgbClr val="0000FF"/>
                </a:solidFill>
              </a:rPr>
              <a:t>Os ácidos araquidônicos (AA) e ducosahexaenóicos (DHA), possuem importantes papéis imunomoduladores durante o período pós-natal quando o sistema imunológico.</a:t>
            </a:r>
          </a:p>
          <a:p>
            <a:pPr algn="ctr" eaLnBrk="1" hangingPunct="1"/>
            <a:r>
              <a:rPr lang="en-US" sz="1500" b="1" smtClean="0"/>
              <a:t> Surpreendentemente, visto que AA e DHA são necessários em fórmulas infantis em muitos países, eles permanecem opcionais na América do Norte, mesmo que estejam presentes no leite materno e estudos controlados randomizados indicam, pelo menos, </a:t>
            </a:r>
            <a:r>
              <a:rPr lang="en-US" sz="1500" b="1" smtClean="0">
                <a:solidFill>
                  <a:srgbClr val="0000FF"/>
                </a:solidFill>
              </a:rPr>
              <a:t>melhorias de curto prazo na função cognitiva em recém-nascidos prematuros</a:t>
            </a:r>
            <a:r>
              <a:rPr lang="en-US" sz="1500" b="1" smtClean="0"/>
              <a:t>. </a:t>
            </a:r>
          </a:p>
          <a:p>
            <a:pPr algn="ctr" eaLnBrk="1" hangingPunct="1"/>
            <a:r>
              <a:rPr lang="en-US" sz="1500" b="1" smtClean="0"/>
              <a:t>A maioria dos estudos apoia o papel essencial do </a:t>
            </a:r>
            <a:r>
              <a:rPr lang="en-US" sz="1500" b="1" smtClean="0">
                <a:solidFill>
                  <a:srgbClr val="0000FF"/>
                </a:solidFill>
              </a:rPr>
              <a:t>DHA para o desenvolvimento do sistema imunológico.</a:t>
            </a:r>
          </a:p>
          <a:p>
            <a:pPr algn="ctr" eaLnBrk="1" hangingPunct="1"/>
            <a:endParaRPr lang="en-US" sz="1500" b="1" smtClean="0">
              <a:solidFill>
                <a:srgbClr val="0000FF"/>
              </a:solidFill>
            </a:endParaRPr>
          </a:p>
          <a:p>
            <a:pPr algn="ctr" eaLnBrk="1" hangingPunct="1"/>
            <a:r>
              <a:rPr lang="en-US" sz="1500" b="1" smtClean="0"/>
              <a:t>Estudos comparando o uso de fórmula para pré-termo e leite humano, mostraram melhor desenvolvimento mental e motor no grupo do leite humano</a:t>
            </a:r>
          </a:p>
          <a:p>
            <a:pPr algn="ctr" eaLnBrk="1" hangingPunct="1"/>
            <a:r>
              <a:rPr lang="en-US" sz="1400" smtClean="0"/>
              <a:t>Considerando que o aumento da energia também desempenha um papel positivo na promoção do equilíbrio protéico e do aumento de peso, mais energia, uma vez suficiente, só aumenta o teor de gordura corporal, como demonstrado por maiores espessuras de dobras cutâneas tríceps quando o excesso de energia foi adicionado a proteínas já suficientes (</a:t>
            </a:r>
            <a:r>
              <a:rPr lang="en-US" sz="1400" smtClean="0">
                <a:solidFill>
                  <a:srgbClr val="0000FF"/>
                </a:solidFill>
              </a:rPr>
              <a:t>Figura 1</a:t>
            </a:r>
            <a:r>
              <a:rPr lang="en-US" sz="1400" smtClean="0"/>
              <a:t>)</a:t>
            </a:r>
          </a:p>
        </p:txBody>
      </p:sp>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338" name="Picture 1"/>
          <p:cNvPicPr>
            <a:picLocks noChangeAspect="1"/>
          </p:cNvPicPr>
          <p:nvPr/>
        </p:nvPicPr>
        <p:blipFill>
          <a:blip r:embed="rId2"/>
          <a:srcRect/>
          <a:stretch>
            <a:fillRect/>
          </a:stretch>
        </p:blipFill>
        <p:spPr bwMode="auto">
          <a:xfrm>
            <a:off x="106363" y="179388"/>
            <a:ext cx="8942387" cy="5492750"/>
          </a:xfrm>
          <a:prstGeom prst="rect">
            <a:avLst/>
          </a:prstGeom>
          <a:noFill/>
          <a:ln w="38100">
            <a:solidFill>
              <a:srgbClr val="FF33CC"/>
            </a:solidFill>
            <a:miter lim="800000"/>
            <a:headEnd/>
            <a:tailEnd/>
          </a:ln>
        </p:spPr>
      </p:pic>
      <p:pic>
        <p:nvPicPr>
          <p:cNvPr id="14339" name="Picture 4"/>
          <p:cNvPicPr>
            <a:picLocks noChangeAspect="1"/>
          </p:cNvPicPr>
          <p:nvPr/>
        </p:nvPicPr>
        <p:blipFill>
          <a:blip r:embed="rId3"/>
          <a:srcRect/>
          <a:stretch>
            <a:fillRect/>
          </a:stretch>
        </p:blipFill>
        <p:spPr bwMode="auto">
          <a:xfrm>
            <a:off x="8750300" y="0"/>
            <a:ext cx="393700" cy="419100"/>
          </a:xfrm>
          <a:prstGeom prst="rect">
            <a:avLst/>
          </a:prstGeom>
          <a:noFill/>
          <a:ln w="9525">
            <a:noFill/>
            <a:miter lim="800000"/>
            <a:headEnd/>
            <a:tailEnd/>
          </a:ln>
        </p:spPr>
      </p:pic>
      <p:pic>
        <p:nvPicPr>
          <p:cNvPr id="14340" name="Picture 5"/>
          <p:cNvPicPr>
            <a:picLocks noChangeAspect="1"/>
          </p:cNvPicPr>
          <p:nvPr/>
        </p:nvPicPr>
        <p:blipFill>
          <a:blip r:embed="rId4"/>
          <a:srcRect/>
          <a:stretch>
            <a:fillRect/>
          </a:stretch>
        </p:blipFill>
        <p:spPr bwMode="auto">
          <a:xfrm>
            <a:off x="0" y="25400"/>
            <a:ext cx="393700" cy="3937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dirty="0" err="1"/>
              <a:t>Uso</a:t>
            </a:r>
            <a:r>
              <a:rPr lang="en-US" dirty="0"/>
              <a:t> </a:t>
            </a:r>
            <a:r>
              <a:rPr lang="en-US" dirty="0" err="1"/>
              <a:t>prático</a:t>
            </a:r>
            <a:r>
              <a:rPr lang="en-US" dirty="0"/>
              <a:t> de </a:t>
            </a:r>
            <a:r>
              <a:rPr lang="en-US" dirty="0" err="1"/>
              <a:t>fórmulas</a:t>
            </a:r>
            <a:r>
              <a:rPr lang="en-US" dirty="0"/>
              <a:t> </a:t>
            </a:r>
            <a:r>
              <a:rPr lang="en-US" dirty="0" err="1"/>
              <a:t>pré-termo</a:t>
            </a:r>
            <a:endParaRPr lang="en-US" dirty="0"/>
          </a:p>
        </p:txBody>
      </p:sp>
      <p:sp>
        <p:nvSpPr>
          <p:cNvPr id="15363" name="Content Placeholder 2"/>
          <p:cNvSpPr>
            <a:spLocks noGrp="1"/>
          </p:cNvSpPr>
          <p:nvPr>
            <p:ph idx="1"/>
          </p:nvPr>
        </p:nvSpPr>
        <p:spPr>
          <a:xfrm>
            <a:off x="0" y="1765300"/>
            <a:ext cx="9144000" cy="3494088"/>
          </a:xfrm>
          <a:solidFill>
            <a:schemeClr val="bg1"/>
          </a:solidFill>
        </p:spPr>
        <p:txBody>
          <a:bodyPr/>
          <a:lstStyle/>
          <a:p>
            <a:pPr algn="ctr" eaLnBrk="1" hangingPunct="1">
              <a:lnSpc>
                <a:spcPct val="80000"/>
              </a:lnSpc>
            </a:pPr>
            <a:r>
              <a:rPr lang="en-US" sz="1600" smtClean="0"/>
              <a:t>A alimentação enteral deve ser iniciada lentamente em crianças pré-termo  de extremo baixo peso (EBP) usando a abordagem de infusão de bolus lento intermitente , e avançou com cuidado e cuidado com avaliação freqüente do progresso de alimentação (tolerância) em bebês individuais. </a:t>
            </a:r>
          </a:p>
          <a:p>
            <a:pPr algn="ctr" eaLnBrk="1" hangingPunct="1">
              <a:lnSpc>
                <a:spcPct val="80000"/>
              </a:lnSpc>
            </a:pPr>
            <a:endParaRPr lang="en-US" sz="1600" smtClean="0"/>
          </a:p>
          <a:p>
            <a:pPr algn="ctr" eaLnBrk="1" hangingPunct="1">
              <a:lnSpc>
                <a:spcPct val="80000"/>
              </a:lnSpc>
            </a:pPr>
            <a:r>
              <a:rPr lang="en-US" sz="1600" smtClean="0"/>
              <a:t>Ensaios recentes mostrando que os bebês pré-termo de extremo baixo peso podem tolerar avanços mais rápidos de alimentação enteral,  </a:t>
            </a:r>
            <a:r>
              <a:rPr lang="en-US" sz="1600" b="1" smtClean="0">
                <a:solidFill>
                  <a:srgbClr val="0000FF"/>
                </a:solidFill>
              </a:rPr>
              <a:t>30 mL / kg / d</a:t>
            </a:r>
            <a:r>
              <a:rPr lang="en-US" sz="1600" smtClean="0"/>
              <a:t>, do que as taxas de avanço mais lentas .</a:t>
            </a:r>
          </a:p>
          <a:p>
            <a:pPr algn="ctr" eaLnBrk="1" hangingPunct="1">
              <a:lnSpc>
                <a:spcPct val="80000"/>
              </a:lnSpc>
            </a:pPr>
            <a:endParaRPr lang="en-US" sz="1600" smtClean="0"/>
          </a:p>
          <a:p>
            <a:pPr algn="ctr" eaLnBrk="1" hangingPunct="1">
              <a:lnSpc>
                <a:spcPct val="80000"/>
              </a:lnSpc>
            </a:pPr>
            <a:r>
              <a:rPr lang="en-US" sz="1600" smtClean="0"/>
              <a:t> Alimentação freqüente, </a:t>
            </a:r>
            <a:r>
              <a:rPr lang="en-US" sz="1600" smtClean="0">
                <a:solidFill>
                  <a:srgbClr val="0000FF"/>
                </a:solidFill>
              </a:rPr>
              <a:t>a cada 2 h</a:t>
            </a:r>
            <a:r>
              <a:rPr lang="en-US" sz="1600" smtClean="0">
                <a:solidFill>
                  <a:srgbClr val="C61B1B"/>
                </a:solidFill>
              </a:rPr>
              <a:t>, </a:t>
            </a:r>
            <a:r>
              <a:rPr lang="en-US" sz="1600" smtClean="0"/>
              <a:t>também parece promover um avanço da alimentação mais bem sucedido . </a:t>
            </a:r>
          </a:p>
          <a:p>
            <a:pPr algn="ctr" eaLnBrk="1" hangingPunct="1">
              <a:lnSpc>
                <a:spcPct val="80000"/>
              </a:lnSpc>
            </a:pPr>
            <a:endParaRPr lang="en-US" sz="1600" smtClean="0"/>
          </a:p>
          <a:p>
            <a:pPr algn="ctr" eaLnBrk="1" hangingPunct="1">
              <a:lnSpc>
                <a:spcPct val="80000"/>
              </a:lnSpc>
            </a:pPr>
            <a:r>
              <a:rPr lang="en-US" sz="1600" b="1" smtClean="0">
                <a:solidFill>
                  <a:srgbClr val="0000FF"/>
                </a:solidFill>
              </a:rPr>
              <a:t>Uma série de revisões do banco de dados sistemático Cochrane não encontrou evidências entre vários estudos de que essas taxas de avanço mais rápidas levam a um risco aumentado de enterocolite necrosante).</a:t>
            </a:r>
          </a:p>
          <a:p>
            <a:pPr eaLnBrk="1" hangingPunct="1">
              <a:lnSpc>
                <a:spcPct val="80000"/>
              </a:lnSpc>
            </a:pPr>
            <a:endParaRPr lang="en-US" sz="1600" b="1" smtClean="0">
              <a:solidFill>
                <a:srgbClr val="0000FF"/>
              </a:solidFill>
            </a:endParaRPr>
          </a:p>
        </p:txBody>
      </p:sp>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1095375" y="409575"/>
            <a:ext cx="6964363" cy="1001713"/>
          </a:xfrm>
        </p:spPr>
        <p:txBody>
          <a:bodyPr/>
          <a:lstStyle/>
          <a:p>
            <a:pPr eaLnBrk="1" hangingPunct="1"/>
            <a:r>
              <a:rPr lang="en-US" sz="3200" smtClean="0"/>
              <a:t>Uso prático de fórmulas pré-termo</a:t>
            </a:r>
          </a:p>
        </p:txBody>
      </p:sp>
      <p:sp>
        <p:nvSpPr>
          <p:cNvPr id="16387" name="Content Placeholder 2"/>
          <p:cNvSpPr>
            <a:spLocks noGrp="1"/>
          </p:cNvSpPr>
          <p:nvPr>
            <p:ph idx="1"/>
          </p:nvPr>
        </p:nvSpPr>
        <p:spPr>
          <a:xfrm>
            <a:off x="0" y="1255713"/>
            <a:ext cx="9144000" cy="4459287"/>
          </a:xfrm>
          <a:solidFill>
            <a:schemeClr val="bg1"/>
          </a:solidFill>
        </p:spPr>
        <p:txBody>
          <a:bodyPr/>
          <a:lstStyle/>
          <a:p>
            <a:pPr algn="ctr" eaLnBrk="1" hangingPunct="1">
              <a:lnSpc>
                <a:spcPct val="80000"/>
              </a:lnSpc>
            </a:pPr>
            <a:endParaRPr lang="en-US" sz="1300" smtClean="0"/>
          </a:p>
          <a:p>
            <a:pPr algn="ctr" eaLnBrk="1" hangingPunct="1">
              <a:lnSpc>
                <a:spcPct val="80000"/>
              </a:lnSpc>
            </a:pPr>
            <a:r>
              <a:rPr lang="en-US" sz="1600" smtClean="0"/>
              <a:t>A introdução e o avanço da concentração das fórmulas pré-termo em bebês pré-termo de baixo peso e de extremo baixo peso variam amplamente.</a:t>
            </a:r>
          </a:p>
          <a:p>
            <a:pPr algn="ctr" eaLnBrk="1" hangingPunct="1">
              <a:lnSpc>
                <a:spcPct val="80000"/>
              </a:lnSpc>
            </a:pPr>
            <a:endParaRPr lang="en-US" sz="1600" smtClean="0"/>
          </a:p>
          <a:p>
            <a:pPr algn="ctr" eaLnBrk="1" hangingPunct="1">
              <a:lnSpc>
                <a:spcPct val="80000"/>
              </a:lnSpc>
            </a:pPr>
            <a:r>
              <a:rPr lang="en-US" sz="1600" smtClean="0"/>
              <a:t>Há pouca evidência racional para apoiar </a:t>
            </a:r>
            <a:r>
              <a:rPr lang="en-US" sz="1600" b="1" smtClean="0"/>
              <a:t>uma forma de avanço de concentração do que existe para os avanços de volume diários. </a:t>
            </a:r>
          </a:p>
          <a:p>
            <a:pPr algn="ctr" eaLnBrk="1" hangingPunct="1">
              <a:lnSpc>
                <a:spcPct val="80000"/>
              </a:lnSpc>
            </a:pPr>
            <a:endParaRPr lang="en-US" sz="1600" smtClean="0"/>
          </a:p>
          <a:p>
            <a:pPr algn="ctr" eaLnBrk="1" hangingPunct="1">
              <a:lnSpc>
                <a:spcPct val="80000"/>
              </a:lnSpc>
            </a:pPr>
            <a:r>
              <a:rPr lang="en-US" sz="1600" smtClean="0"/>
              <a:t>Uma revisão Cochrane recente mostrou poucos estudos com poder para resolver esta questão volume x concentração.</a:t>
            </a:r>
          </a:p>
          <a:p>
            <a:pPr algn="ctr" eaLnBrk="1" hangingPunct="1">
              <a:lnSpc>
                <a:spcPct val="80000"/>
              </a:lnSpc>
            </a:pPr>
            <a:endParaRPr lang="en-US" sz="1600" smtClean="0"/>
          </a:p>
          <a:p>
            <a:pPr algn="ctr" eaLnBrk="1" hangingPunct="1">
              <a:lnSpc>
                <a:spcPct val="80000"/>
              </a:lnSpc>
            </a:pPr>
            <a:r>
              <a:rPr lang="en-US" sz="1600" smtClean="0"/>
              <a:t>No entanto, estudos anteriores mostraram </a:t>
            </a:r>
            <a:r>
              <a:rPr lang="en-US" sz="1600" b="1" smtClean="0"/>
              <a:t>um tempo mais curto para atingir um consumo de energia adequado,</a:t>
            </a:r>
            <a:r>
              <a:rPr lang="en-US" sz="1600" smtClean="0"/>
              <a:t> embora tenha sido menos certo o tempo para chegar a alimentações entéricas completas </a:t>
            </a:r>
            <a:r>
              <a:rPr lang="en-US" sz="1600" b="1" smtClean="0">
                <a:solidFill>
                  <a:srgbClr val="0000FF"/>
                </a:solidFill>
              </a:rPr>
              <a:t>com uma alimentação inicial mais diluída</a:t>
            </a:r>
            <a:r>
              <a:rPr lang="en-US" sz="1600" b="1" smtClean="0"/>
              <a:t> . </a:t>
            </a:r>
          </a:p>
          <a:p>
            <a:pPr algn="ctr" eaLnBrk="1" hangingPunct="1">
              <a:lnSpc>
                <a:spcPct val="80000"/>
              </a:lnSpc>
            </a:pPr>
            <a:endParaRPr lang="en-US" sz="1600" smtClean="0"/>
          </a:p>
          <a:p>
            <a:pPr algn="ctr" eaLnBrk="1" hangingPunct="1">
              <a:lnSpc>
                <a:spcPct val="80000"/>
              </a:lnSpc>
            </a:pPr>
            <a:r>
              <a:rPr lang="en-US" sz="1600" b="1" smtClean="0">
                <a:solidFill>
                  <a:srgbClr val="0000FF"/>
                </a:solidFill>
              </a:rPr>
              <a:t>Não houve evidências de diferenças importantes na intolerância alimentar entre esses estudos, </a:t>
            </a:r>
            <a:r>
              <a:rPr lang="en-US" sz="1600" b="1" smtClean="0">
                <a:solidFill>
                  <a:srgbClr val="FF3300"/>
                </a:solidFill>
              </a:rPr>
              <a:t>embora o impacto em problemas gastrointestinais graves, incluindo enterocolite necrosante , não tenha sido relatado</a:t>
            </a:r>
            <a:r>
              <a:rPr lang="en-US" sz="1600" b="1" smtClean="0"/>
              <a:t>.</a:t>
            </a:r>
          </a:p>
          <a:p>
            <a:pPr algn="ctr" eaLnBrk="1" hangingPunct="1">
              <a:lnSpc>
                <a:spcPct val="80000"/>
              </a:lnSpc>
            </a:pPr>
            <a:r>
              <a:rPr lang="en-US" sz="1600" b="1" smtClean="0">
                <a:solidFill>
                  <a:srgbClr val="FF3300"/>
                </a:solidFill>
              </a:rPr>
              <a:t>Parece não haver vantagens de hidrolisados proteicos para impedir doenças atópicas</a:t>
            </a:r>
          </a:p>
          <a:p>
            <a:pPr eaLnBrk="1" hangingPunct="1">
              <a:lnSpc>
                <a:spcPct val="80000"/>
              </a:lnSpc>
            </a:pPr>
            <a:endParaRPr lang="en-US" sz="1600" smtClean="0">
              <a:solidFill>
                <a:srgbClr val="FF3300"/>
              </a:solidFill>
            </a:endParaRPr>
          </a:p>
        </p:txBody>
      </p:sp>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p:cNvSpPr>
          <p:nvPr>
            <p:ph type="title"/>
          </p:nvPr>
        </p:nvSpPr>
        <p:spPr/>
        <p:txBody>
          <a:bodyPr/>
          <a:lstStyle/>
          <a:p>
            <a:pPr eaLnBrk="1" hangingPunct="1"/>
            <a:endParaRPr lang="pt-BR" smtClean="0"/>
          </a:p>
        </p:txBody>
      </p:sp>
      <p:sp>
        <p:nvSpPr>
          <p:cNvPr id="17411" name="Rectangle 3"/>
          <p:cNvSpPr>
            <a:spLocks noGrp="1"/>
          </p:cNvSpPr>
          <p:nvPr>
            <p:ph type="body" idx="1"/>
          </p:nvPr>
        </p:nvSpPr>
        <p:spPr>
          <a:xfrm>
            <a:off x="196850" y="681038"/>
            <a:ext cx="8726488" cy="5033962"/>
          </a:xfrm>
          <a:solidFill>
            <a:schemeClr val="bg1"/>
          </a:solidFill>
          <a:ln w="57150">
            <a:solidFill>
              <a:srgbClr val="FF33CC"/>
            </a:solidFill>
          </a:ln>
        </p:spPr>
        <p:txBody>
          <a:bodyPr/>
          <a:lstStyle/>
          <a:p>
            <a:pPr algn="ctr" eaLnBrk="1" hangingPunct="1">
              <a:lnSpc>
                <a:spcPct val="80000"/>
              </a:lnSpc>
            </a:pPr>
            <a:r>
              <a:rPr lang="en-US" sz="1400" b="1" smtClean="0">
                <a:solidFill>
                  <a:srgbClr val="FF33CC"/>
                </a:solidFill>
              </a:rPr>
              <a:t>Usando fórmulas para pré-termo na promoção do catch-up no pré-termo na UTI  Com atraso do crescimento</a:t>
            </a:r>
          </a:p>
          <a:p>
            <a:pPr eaLnBrk="1" hangingPunct="1">
              <a:lnSpc>
                <a:spcPct val="80000"/>
              </a:lnSpc>
            </a:pPr>
            <a:r>
              <a:rPr lang="en-US" sz="1400" smtClean="0"/>
              <a:t>Quando a insuficiência de nutrientes e a restrição de crescimento pós-natal desenvolveram-se, houve um esforço quase universal para promover o crescimento de recuperação, nomeadamente utilizando fórmulas pré-termo, bem como leite humano suplementado, com a esperança de normalizar o crescimento e o desenvolvimento do corpo e evitar o desenvolvimento complicaçoes posteriores na vida. </a:t>
            </a:r>
          </a:p>
          <a:p>
            <a:pPr eaLnBrk="1" hangingPunct="1">
              <a:lnSpc>
                <a:spcPct val="80000"/>
              </a:lnSpc>
            </a:pPr>
            <a:r>
              <a:rPr lang="en-US" sz="1400" smtClean="0"/>
              <a:t>Entretanto, o aumento do crescimento não se mostrou totalmente benéfico, com evidências consideráveis ​​de efeitos adversos duradouros sobre a saúde a longo prazo. </a:t>
            </a:r>
          </a:p>
          <a:p>
            <a:pPr eaLnBrk="1" hangingPunct="1">
              <a:lnSpc>
                <a:spcPct val="80000"/>
              </a:lnSpc>
            </a:pPr>
            <a:r>
              <a:rPr lang="en-US" sz="1400" smtClean="0"/>
              <a:t>Embora os aumentos no crescimento pós-natal possam ter benefícios a curto prazo (permanência menor da UTI, menor nutrição parenteral) e alguns benefícios a longo prazo (resultados melhores do neurodesenvolvimento), ela também está associada ao aumento dos riscos de longo prazo de envelhecimento, obesidade, diabetes tipo 2 e metabólica doença.</a:t>
            </a:r>
          </a:p>
          <a:p>
            <a:pPr eaLnBrk="1" hangingPunct="1">
              <a:lnSpc>
                <a:spcPct val="80000"/>
              </a:lnSpc>
            </a:pPr>
            <a:r>
              <a:rPr lang="en-US" sz="1400" smtClean="0"/>
              <a:t> O tempo é crítico, pois bebês humanos com baixo peso ao nascer e baixo peso ao 1 ano desenvolvem risco aumentado associado a uma doença cardiovascular posterior quando seu crescimento de recuperação ocorre durante a infância . </a:t>
            </a:r>
          </a:p>
          <a:p>
            <a:pPr eaLnBrk="1" hangingPunct="1">
              <a:lnSpc>
                <a:spcPct val="80000"/>
              </a:lnSpc>
            </a:pPr>
            <a:r>
              <a:rPr lang="en-US" sz="1400" smtClean="0"/>
              <a:t>Além disso, existem prováveis ​​diferenças nos resultados quando o crescimento de recuperação ocorre em recém-nascidos pré-termo pós-natal versus lactentes com restrição do crescimento intrauterino mais crônico.</a:t>
            </a:r>
          </a:p>
          <a:p>
            <a:pPr eaLnBrk="1" hangingPunct="1">
              <a:lnSpc>
                <a:spcPct val="80000"/>
              </a:lnSpc>
            </a:pPr>
            <a:r>
              <a:rPr lang="en-US" sz="1400" smtClean="0"/>
              <a:t> Assim, o recém-nascido  pequeno para a idade gestacional, que claramente experimentou uma restrição de crescimento a longo prazo, quando recebeu uma "fórmula de promoção do crescimento", apresentou maior pressão arterial diastólica aos 6 anos de idade, em comparação com aqueles de fórmula padrão</a:t>
            </a:r>
            <a:endParaRPr lang="pt-BR" sz="140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r>
              <a:rPr lang="en-US" sz="2400" smtClean="0"/>
              <a:t>Usando fórmulas pré-termo para promover o crescimento de recuperação em recém-nascidos prematuros</a:t>
            </a:r>
          </a:p>
        </p:txBody>
      </p:sp>
      <p:sp>
        <p:nvSpPr>
          <p:cNvPr id="18435" name="Content Placeholder 2"/>
          <p:cNvSpPr>
            <a:spLocks noGrp="1"/>
          </p:cNvSpPr>
          <p:nvPr>
            <p:ph idx="1"/>
          </p:nvPr>
        </p:nvSpPr>
        <p:spPr>
          <a:xfrm>
            <a:off x="728663" y="1765300"/>
            <a:ext cx="7662862" cy="3668713"/>
          </a:xfrm>
        </p:spPr>
        <p:txBody>
          <a:bodyPr/>
          <a:lstStyle/>
          <a:p>
            <a:pPr algn="ctr" eaLnBrk="1" hangingPunct="1">
              <a:lnSpc>
                <a:spcPct val="80000"/>
              </a:lnSpc>
            </a:pPr>
            <a:r>
              <a:rPr lang="en-US" sz="1800" smtClean="0"/>
              <a:t>Essencialmente, todos os estudos mostram uma restrição de crescimento pós-natal documentado em lactentes prematuros de muito baixo peso e que uma nutrição insuficiente de energia e proteína, é uma causa importante .</a:t>
            </a:r>
          </a:p>
          <a:p>
            <a:pPr algn="ctr" eaLnBrk="1" hangingPunct="1">
              <a:lnSpc>
                <a:spcPct val="80000"/>
              </a:lnSpc>
            </a:pPr>
            <a:r>
              <a:rPr lang="en-US" sz="1800" smtClean="0"/>
              <a:t>Devido diferenças entre o tempo de crescimento , do </a:t>
            </a:r>
            <a:r>
              <a:rPr lang="en-US" sz="1800" i="1" smtClean="0"/>
              <a:t>catch-up</a:t>
            </a:r>
            <a:r>
              <a:rPr lang="en-US" sz="1800" smtClean="0"/>
              <a:t> e a duração da restrição de crescimento intrauterino, a abordagem nutricional ideal e o padrão ótimo de crescimento pós-natal </a:t>
            </a:r>
            <a:r>
              <a:rPr lang="en-US" sz="1800" smtClean="0">
                <a:solidFill>
                  <a:srgbClr val="C61B1B"/>
                </a:solidFill>
              </a:rPr>
              <a:t>são inconstantes. </a:t>
            </a:r>
          </a:p>
          <a:p>
            <a:pPr algn="ctr" eaLnBrk="1" hangingPunct="1">
              <a:lnSpc>
                <a:spcPct val="80000"/>
              </a:lnSpc>
            </a:pPr>
            <a:r>
              <a:rPr lang="en-US" sz="1800" smtClean="0"/>
              <a:t>A prática atual de promover um crescimento mais rápido ao aumentar a ingestão de nutrientes com as fórmulas pré-termo enriquecidas em nutrientes e os leites humanos suplementados </a:t>
            </a:r>
            <a:r>
              <a:rPr lang="en-US" sz="1800" smtClean="0">
                <a:solidFill>
                  <a:srgbClr val="C61B1B"/>
                </a:solidFill>
              </a:rPr>
              <a:t>pode não equilibrar otimamente essas diferenças entre os resultados e os benefícios a curto e longo prazo do crescimento pós-natal mais rápido podem ou não superar desvantagens a longo prazo</a:t>
            </a:r>
            <a:r>
              <a:rPr lang="en-US" sz="1800" smtClean="0"/>
              <a:t>. </a:t>
            </a:r>
          </a:p>
        </p:txBody>
      </p:sp>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eaLnBrk="1" hangingPunct="1"/>
            <a:r>
              <a:rPr lang="en-US" sz="3600" smtClean="0"/>
              <a:t>Ajustes de composição atual</a:t>
            </a:r>
          </a:p>
        </p:txBody>
      </p:sp>
      <p:sp>
        <p:nvSpPr>
          <p:cNvPr id="19459" name="Content Placeholder 2"/>
          <p:cNvSpPr>
            <a:spLocks noGrp="1"/>
          </p:cNvSpPr>
          <p:nvPr>
            <p:ph idx="1"/>
          </p:nvPr>
        </p:nvSpPr>
        <p:spPr/>
        <p:txBody>
          <a:bodyPr/>
          <a:lstStyle/>
          <a:p>
            <a:pPr eaLnBrk="1" hangingPunct="1">
              <a:lnSpc>
                <a:spcPct val="80000"/>
              </a:lnSpc>
            </a:pPr>
            <a:r>
              <a:rPr lang="en-US" sz="2200" b="1" smtClean="0">
                <a:solidFill>
                  <a:srgbClr val="C61B1B"/>
                </a:solidFill>
              </a:rPr>
              <a:t>Ácidos de poli-insaturados de cadeia longa </a:t>
            </a:r>
            <a:r>
              <a:rPr lang="en-US" sz="2200" smtClean="0"/>
              <a:t>foram adicionados em quantidades que produzem maiores concentrações nos tecidos  promovendo melhor acuidade visual. </a:t>
            </a:r>
          </a:p>
          <a:p>
            <a:pPr eaLnBrk="1" hangingPunct="1">
              <a:lnSpc>
                <a:spcPct val="80000"/>
              </a:lnSpc>
              <a:buFontTx/>
              <a:buChar char="•"/>
            </a:pPr>
            <a:r>
              <a:rPr lang="en-US" sz="2200" smtClean="0">
                <a:solidFill>
                  <a:srgbClr val="C61B1B"/>
                </a:solidFill>
              </a:rPr>
              <a:t>Selênio</a:t>
            </a:r>
            <a:r>
              <a:rPr lang="en-US" sz="2200" smtClean="0"/>
              <a:t> aumenta a atividade da glutationa peroxidase, melhorando a capacidade antioxidante. </a:t>
            </a:r>
          </a:p>
          <a:p>
            <a:pPr eaLnBrk="1" hangingPunct="1">
              <a:lnSpc>
                <a:spcPct val="80000"/>
              </a:lnSpc>
              <a:buFontTx/>
              <a:buChar char="•"/>
            </a:pPr>
            <a:r>
              <a:rPr lang="en-US" sz="2200" smtClean="0"/>
              <a:t>A</a:t>
            </a:r>
            <a:r>
              <a:rPr lang="en-US" sz="2200" b="1" smtClean="0"/>
              <a:t> </a:t>
            </a:r>
            <a:r>
              <a:rPr lang="en-US" sz="2200" b="1" smtClean="0">
                <a:solidFill>
                  <a:srgbClr val="C61B1B"/>
                </a:solidFill>
              </a:rPr>
              <a:t>adição de nucleotídeos </a:t>
            </a:r>
            <a:r>
              <a:rPr lang="en-US" sz="2200" smtClean="0"/>
              <a:t>foi realizada com o objetivo de melhorar o desenvolvimento dos sistemas imunológico e gastrointestinal.</a:t>
            </a:r>
          </a:p>
          <a:p>
            <a:pPr eaLnBrk="1" hangingPunct="1">
              <a:lnSpc>
                <a:spcPct val="80000"/>
              </a:lnSpc>
            </a:pPr>
            <a:endParaRPr lang="en-US" sz="2200" smtClean="0"/>
          </a:p>
        </p:txBody>
      </p:sp>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p:cNvSpPr>
          <p:nvPr>
            <p:ph type="title"/>
          </p:nvPr>
        </p:nvSpPr>
        <p:spPr/>
        <p:txBody>
          <a:bodyPr/>
          <a:lstStyle/>
          <a:p>
            <a:pPr eaLnBrk="1" hangingPunct="1"/>
            <a:r>
              <a:rPr lang="pt-BR" smtClean="0"/>
              <a:t>Conclusões</a:t>
            </a:r>
          </a:p>
        </p:txBody>
      </p:sp>
      <p:sp>
        <p:nvSpPr>
          <p:cNvPr id="20483" name="Rectangle 3"/>
          <p:cNvSpPr>
            <a:spLocks noGrp="1"/>
          </p:cNvSpPr>
          <p:nvPr>
            <p:ph type="body" idx="1"/>
          </p:nvPr>
        </p:nvSpPr>
        <p:spPr>
          <a:xfrm>
            <a:off x="0" y="1481138"/>
            <a:ext cx="8956675" cy="3865562"/>
          </a:xfrm>
          <a:solidFill>
            <a:schemeClr val="bg1"/>
          </a:solidFill>
        </p:spPr>
        <p:txBody>
          <a:bodyPr/>
          <a:lstStyle/>
          <a:p>
            <a:pPr eaLnBrk="1" hangingPunct="1">
              <a:spcBef>
                <a:spcPct val="0"/>
              </a:spcBef>
            </a:pPr>
            <a:r>
              <a:rPr lang="en-US" sz="2000" smtClean="0"/>
              <a:t>As fórmulas pré-termo são indicadas para a alimentação enteral de lactentes prematuros de muito baixo peso quando o leite humano materno não for  suficiente e o leite humano do doador não estão disponíveis. </a:t>
            </a:r>
          </a:p>
          <a:p>
            <a:pPr eaLnBrk="1" hangingPunct="1">
              <a:spcBef>
                <a:spcPct val="0"/>
              </a:spcBef>
            </a:pPr>
            <a:r>
              <a:rPr lang="en-US" sz="2000" smtClean="0"/>
              <a:t>Tanto o leite materno como o de  doadora devem ser fortificados, o que é necessário para o crescimento e o desenvolvimento, mas os suplementos atuais não estão sujeitos a riscos, particularmente os derivados da proteína intacta do leite de vaca. </a:t>
            </a:r>
          </a:p>
          <a:p>
            <a:pPr eaLnBrk="1" hangingPunct="1">
              <a:spcBef>
                <a:spcPct val="0"/>
              </a:spcBef>
            </a:pPr>
            <a:r>
              <a:rPr lang="en-US" sz="2000" smtClean="0"/>
              <a:t>Alimentar com fórmulas pré-termo ajuda a assegurar a entrega consistente de nutrientes. </a:t>
            </a:r>
          </a:p>
          <a:p>
            <a:pPr algn="ctr" eaLnBrk="1" hangingPunct="1">
              <a:spcBef>
                <a:spcPct val="0"/>
              </a:spcBef>
            </a:pPr>
            <a:r>
              <a:rPr lang="en-US" sz="2000" smtClean="0">
                <a:solidFill>
                  <a:srgbClr val="FF3300"/>
                </a:solidFill>
              </a:rPr>
              <a:t>O equilíbrio entre os riscos e os benefícios da alimentação das fórmulas pré-termo versus o leite materno e doador suplementado para recém-nascidos prematuros, no entanto, é incerto</a:t>
            </a:r>
            <a:r>
              <a:rPr lang="en-US" sz="2000" smtClean="0"/>
              <a:t>. </a:t>
            </a:r>
          </a:p>
          <a:p>
            <a:pPr eaLnBrk="1" hangingPunct="1"/>
            <a:endParaRPr lang="pt-BR" sz="200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p:cNvSpPr>
          <p:nvPr>
            <p:ph type="title"/>
          </p:nvPr>
        </p:nvSpPr>
        <p:spPr/>
        <p:txBody>
          <a:bodyPr/>
          <a:lstStyle/>
          <a:p>
            <a:pPr eaLnBrk="1" hangingPunct="1"/>
            <a:endParaRPr lang="pt-BR" smtClean="0"/>
          </a:p>
        </p:txBody>
      </p:sp>
      <p:sp>
        <p:nvSpPr>
          <p:cNvPr id="21507" name="Rectangle 3"/>
          <p:cNvSpPr>
            <a:spLocks noGrp="1"/>
          </p:cNvSpPr>
          <p:nvPr>
            <p:ph type="body" idx="1"/>
          </p:nvPr>
        </p:nvSpPr>
        <p:spPr>
          <a:xfrm>
            <a:off x="144463" y="439738"/>
            <a:ext cx="8999537" cy="5264150"/>
          </a:xfrm>
          <a:solidFill>
            <a:schemeClr val="bg1"/>
          </a:solidFill>
        </p:spPr>
        <p:txBody>
          <a:bodyPr/>
          <a:lstStyle/>
          <a:p>
            <a:pPr eaLnBrk="1" hangingPunct="1">
              <a:lnSpc>
                <a:spcPct val="80000"/>
              </a:lnSpc>
              <a:spcBef>
                <a:spcPct val="0"/>
              </a:spcBef>
            </a:pPr>
            <a:r>
              <a:rPr lang="en-US" sz="1800" b="1" smtClean="0">
                <a:solidFill>
                  <a:srgbClr val="0000FF"/>
                </a:solidFill>
              </a:rPr>
              <a:t>No final do dia, deve-se lembrar que o leite humano continua a ser o padrão para alimentação enteral em recém-nascidos prematuros</a:t>
            </a:r>
            <a:r>
              <a:rPr lang="en-US" sz="1800" smtClean="0"/>
              <a:t>. </a:t>
            </a:r>
          </a:p>
          <a:p>
            <a:pPr eaLnBrk="1" hangingPunct="1">
              <a:lnSpc>
                <a:spcPct val="80000"/>
              </a:lnSpc>
              <a:spcBef>
                <a:spcPct val="0"/>
              </a:spcBef>
            </a:pPr>
            <a:r>
              <a:rPr lang="en-US" sz="1800" b="1" smtClean="0"/>
              <a:t>Numerosos estudos e pelo menos duas revisões Cochrane documentaram um crescimento melhorado com fórmulas pré-termo, mas há preocupação com:</a:t>
            </a:r>
          </a:p>
          <a:p>
            <a:pPr eaLnBrk="1" hangingPunct="1">
              <a:lnSpc>
                <a:spcPct val="80000"/>
              </a:lnSpc>
              <a:spcBef>
                <a:spcPct val="0"/>
              </a:spcBef>
            </a:pPr>
            <a:r>
              <a:rPr lang="en-US" sz="1800" b="1" smtClean="0"/>
              <a:t> -</a:t>
            </a:r>
            <a:r>
              <a:rPr lang="en-US" sz="1800" b="1" smtClean="0">
                <a:solidFill>
                  <a:srgbClr val="FF3300"/>
                </a:solidFill>
              </a:rPr>
              <a:t>riscos aumentados de enterocolite necrosante</a:t>
            </a:r>
            <a:r>
              <a:rPr lang="en-US" sz="1800" b="1" smtClean="0"/>
              <a:t> possivelmente devido ao antígeno de leite de vaca nas fórmulas ou de diferentes microbiomas intestinais, </a:t>
            </a:r>
          </a:p>
          <a:p>
            <a:pPr eaLnBrk="1" hangingPunct="1">
              <a:lnSpc>
                <a:spcPct val="80000"/>
              </a:lnSpc>
              <a:spcBef>
                <a:spcPct val="0"/>
              </a:spcBef>
            </a:pPr>
            <a:r>
              <a:rPr lang="en-US" sz="1800" b="1" smtClean="0"/>
              <a:t>-</a:t>
            </a:r>
            <a:r>
              <a:rPr lang="en-US" sz="1800" b="1" smtClean="0">
                <a:solidFill>
                  <a:srgbClr val="FF3300"/>
                </a:solidFill>
              </a:rPr>
              <a:t>maior duração da nutrição parenteral</a:t>
            </a:r>
            <a:r>
              <a:rPr lang="en-US" sz="1800" b="1" smtClean="0"/>
              <a:t> e aumento das taxas de sepse em lactentes que receberam fórmulas pré-termo</a:t>
            </a:r>
            <a:r>
              <a:rPr lang="en-US" sz="1800" smtClean="0"/>
              <a:t>. </a:t>
            </a:r>
          </a:p>
          <a:p>
            <a:pPr eaLnBrk="1" hangingPunct="1">
              <a:lnSpc>
                <a:spcPct val="80000"/>
              </a:lnSpc>
              <a:spcBef>
                <a:spcPct val="0"/>
              </a:spcBef>
            </a:pPr>
            <a:r>
              <a:rPr lang="en-US" sz="1800" b="1" smtClean="0"/>
              <a:t>-estudos em animais em porcos neonatais também observam que as fórmulas podem induzir </a:t>
            </a:r>
            <a:r>
              <a:rPr lang="en-US" sz="1800" b="1" smtClean="0">
                <a:solidFill>
                  <a:srgbClr val="FF3300"/>
                </a:solidFill>
              </a:rPr>
              <a:t>apopotose em células intestinais</a:t>
            </a:r>
            <a:r>
              <a:rPr lang="en-US" sz="1800" b="1" smtClean="0"/>
              <a:t> bastante rapidamente após o nascimento. </a:t>
            </a:r>
            <a:r>
              <a:rPr lang="en-US" sz="1800" b="1" smtClean="0">
                <a:solidFill>
                  <a:srgbClr val="0000FF"/>
                </a:solidFill>
              </a:rPr>
              <a:t>Quando utilizados como suplemento ao leite materno, as fórmulas pré-termo parecem não aumentar o risco aumentado de sepse ou enterocolite necrosante </a:t>
            </a:r>
            <a:r>
              <a:rPr lang="en-US" sz="1800" b="1" smtClean="0"/>
              <a:t>em comparação com o leite humano de doadora utilizado como suplemento ao leite materno, sugerindo que a </a:t>
            </a:r>
            <a:r>
              <a:rPr lang="en-US" sz="1800" b="1" smtClean="0">
                <a:solidFill>
                  <a:srgbClr val="C61B1B"/>
                </a:solidFill>
              </a:rPr>
              <a:t>dose da fórmula pré-termo pode ser crítica</a:t>
            </a:r>
            <a:r>
              <a:rPr lang="en-US" sz="1800" b="1" smtClean="0"/>
              <a:t>.</a:t>
            </a:r>
            <a:endParaRPr lang="en-US" sz="1800" smtClean="0"/>
          </a:p>
          <a:p>
            <a:pPr eaLnBrk="1" hangingPunct="1">
              <a:lnSpc>
                <a:spcPct val="80000"/>
              </a:lnSpc>
              <a:spcBef>
                <a:spcPct val="0"/>
              </a:spcBef>
            </a:pPr>
            <a:r>
              <a:rPr lang="en-US" sz="1800" b="1" smtClean="0"/>
              <a:t> </a:t>
            </a:r>
          </a:p>
          <a:p>
            <a:pPr eaLnBrk="1" hangingPunct="1">
              <a:lnSpc>
                <a:spcPct val="80000"/>
              </a:lnSpc>
              <a:spcBef>
                <a:spcPct val="0"/>
              </a:spcBef>
            </a:pPr>
            <a:r>
              <a:rPr lang="en-US" sz="1800" smtClean="0"/>
              <a:t>-além disso, enquanto que as fórmulas pré-termo melhoram os resultados do desenvolvimento neurológico em comparação com as fórmulas do termo e o leite de doador não fortificado, </a:t>
            </a:r>
            <a:r>
              <a:rPr lang="en-US" sz="1800" b="1" smtClean="0">
                <a:solidFill>
                  <a:srgbClr val="0000FF"/>
                </a:solidFill>
              </a:rPr>
              <a:t>eles não produzem resultados do desenvolvimento neurológico melhor do que o leite humano fortificado, indicando novamente que o leite materno possui propriedades únicas que as fórmulas precisam imitar o mais próximo possível.</a:t>
            </a:r>
          </a:p>
          <a:p>
            <a:pPr eaLnBrk="1" hangingPunct="1">
              <a:lnSpc>
                <a:spcPct val="80000"/>
              </a:lnSpc>
            </a:pPr>
            <a:endParaRPr lang="pt-BR" sz="1800" b="1" smtClean="0">
              <a:solidFill>
                <a:srgbClr val="0000FF"/>
              </a:solidFill>
            </a:endParaRPr>
          </a:p>
        </p:txBody>
      </p:sp>
      <p:sp>
        <p:nvSpPr>
          <p:cNvPr id="21508" name="Rectangle 4"/>
          <p:cNvSpPr>
            <a:spLocks/>
          </p:cNvSpPr>
          <p:nvPr/>
        </p:nvSpPr>
        <p:spPr bwMode="auto">
          <a:xfrm>
            <a:off x="1311275" y="-44450"/>
            <a:ext cx="6964363" cy="484188"/>
          </a:xfrm>
          <a:prstGeom prst="rect">
            <a:avLst/>
          </a:prstGeom>
          <a:solidFill>
            <a:schemeClr val="bg1"/>
          </a:solidFill>
          <a:ln w="9525">
            <a:noFill/>
            <a:miter lim="800000"/>
            <a:headEnd/>
            <a:tailEnd/>
          </a:ln>
        </p:spPr>
        <p:txBody>
          <a:bodyPr anchor="ctr"/>
          <a:lstStyle/>
          <a:p>
            <a:pPr algn="ctr"/>
            <a:r>
              <a:rPr lang="pt-BR" sz="2400" b="1">
                <a:latin typeface="Constantia" pitchFamily="18" charset="0"/>
              </a:rPr>
              <a:t>Conclusões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p:cNvPicPr>
            <a:picLocks noChangeAspect="1" noChangeArrowheads="1"/>
          </p:cNvPicPr>
          <p:nvPr/>
        </p:nvPicPr>
        <p:blipFill>
          <a:blip r:embed="rId2"/>
          <a:srcRect/>
          <a:stretch>
            <a:fillRect/>
          </a:stretch>
        </p:blipFill>
        <p:spPr bwMode="auto">
          <a:xfrm>
            <a:off x="1933575" y="581025"/>
            <a:ext cx="5381625" cy="4643438"/>
          </a:xfrm>
          <a:prstGeom prst="rect">
            <a:avLst/>
          </a:prstGeom>
          <a:noFill/>
          <a:ln w="9525">
            <a:noFill/>
            <a:miter lim="800000"/>
            <a:headEnd/>
            <a:tailEnd/>
          </a:ln>
        </p:spPr>
      </p:pic>
      <p:sp>
        <p:nvSpPr>
          <p:cNvPr id="22531" name="Rectangle 6"/>
          <p:cNvSpPr>
            <a:spLocks noChangeArrowheads="1"/>
          </p:cNvSpPr>
          <p:nvPr/>
        </p:nvSpPr>
        <p:spPr bwMode="auto">
          <a:xfrm>
            <a:off x="3228975" y="0"/>
            <a:ext cx="3027363" cy="579438"/>
          </a:xfrm>
          <a:prstGeom prst="rect">
            <a:avLst/>
          </a:prstGeom>
          <a:solidFill>
            <a:schemeClr val="bg1"/>
          </a:solidFill>
          <a:ln w="9525">
            <a:noFill/>
            <a:miter lim="800000"/>
            <a:headEnd/>
            <a:tailEnd/>
          </a:ln>
        </p:spPr>
        <p:txBody>
          <a:bodyPr wrap="none">
            <a:spAutoFit/>
          </a:bodyPr>
          <a:lstStyle/>
          <a:p>
            <a:r>
              <a:rPr lang="en-US" sz="3200"/>
              <a:t>Pontos Práticos</a:t>
            </a:r>
            <a:endParaRPr lang="pt-BR" sz="32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1095375" y="357188"/>
            <a:ext cx="6964363" cy="1001712"/>
          </a:xfrm>
          <a:solidFill>
            <a:schemeClr val="bg1"/>
          </a:solidFill>
        </p:spPr>
        <p:txBody>
          <a:bodyPr/>
          <a:lstStyle/>
          <a:p>
            <a:pPr eaLnBrk="1" hangingPunct="1"/>
            <a:r>
              <a:rPr lang="en-US" smtClean="0"/>
              <a:t>Pontos Práticos</a:t>
            </a:r>
          </a:p>
        </p:txBody>
      </p:sp>
      <p:sp>
        <p:nvSpPr>
          <p:cNvPr id="23555" name="Content Placeholder 2"/>
          <p:cNvSpPr>
            <a:spLocks noGrp="1"/>
          </p:cNvSpPr>
          <p:nvPr>
            <p:ph idx="1"/>
          </p:nvPr>
        </p:nvSpPr>
        <p:spPr>
          <a:xfrm>
            <a:off x="185738" y="1157288"/>
            <a:ext cx="8958262" cy="4557712"/>
          </a:xfrm>
          <a:solidFill>
            <a:schemeClr val="bg1"/>
          </a:solidFill>
        </p:spPr>
        <p:txBody>
          <a:bodyPr/>
          <a:lstStyle/>
          <a:p>
            <a:pPr eaLnBrk="1" hangingPunct="1">
              <a:lnSpc>
                <a:spcPct val="80000"/>
              </a:lnSpc>
            </a:pPr>
            <a:r>
              <a:rPr lang="en-US" sz="600" smtClean="0"/>
              <a:t>   </a:t>
            </a:r>
            <a:r>
              <a:rPr lang="en-US" sz="1700" smtClean="0"/>
              <a:t>As fórmulas pré-termo são indicadas para a alimentação enteral de lactentes de muito baixo quando o leite humano materno e o leite humano de doadora não estão disponíveis.</a:t>
            </a:r>
          </a:p>
          <a:p>
            <a:pPr eaLnBrk="1" hangingPunct="1">
              <a:lnSpc>
                <a:spcPct val="80000"/>
              </a:lnSpc>
            </a:pPr>
            <a:endParaRPr lang="en-US" sz="1700" smtClean="0"/>
          </a:p>
          <a:p>
            <a:pPr eaLnBrk="1" hangingPunct="1">
              <a:lnSpc>
                <a:spcPct val="80000"/>
              </a:lnSpc>
            </a:pPr>
            <a:r>
              <a:rPr lang="en-US" sz="1700" smtClean="0"/>
              <a:t>   Alimentar com fórmulas de pré-termo ajuda a assegurar a entrega consistente de nutrientes.</a:t>
            </a:r>
          </a:p>
          <a:p>
            <a:pPr eaLnBrk="1" hangingPunct="1">
              <a:lnSpc>
                <a:spcPct val="80000"/>
              </a:lnSpc>
            </a:pPr>
            <a:endParaRPr lang="en-US" sz="1700" smtClean="0"/>
          </a:p>
          <a:p>
            <a:pPr eaLnBrk="1" hangingPunct="1">
              <a:lnSpc>
                <a:spcPct val="80000"/>
              </a:lnSpc>
            </a:pPr>
            <a:r>
              <a:rPr lang="en-US" sz="1700" smtClean="0"/>
              <a:t>   O equilíbrio de riscos e benefícios da alimentação de fórmulas pré-termo versus leite suplementar materno e de doadora para recém-nascidos prematuros é incerto.</a:t>
            </a:r>
          </a:p>
          <a:p>
            <a:pPr eaLnBrk="1" hangingPunct="1">
              <a:lnSpc>
                <a:spcPct val="80000"/>
              </a:lnSpc>
            </a:pPr>
            <a:endParaRPr lang="en-US" sz="1700" smtClean="0"/>
          </a:p>
          <a:p>
            <a:pPr eaLnBrk="1" hangingPunct="1">
              <a:lnSpc>
                <a:spcPct val="80000"/>
              </a:lnSpc>
            </a:pPr>
            <a:r>
              <a:rPr lang="en-US" sz="1700" smtClean="0"/>
              <a:t>   As </a:t>
            </a:r>
            <a:r>
              <a:rPr lang="en-US" sz="1700" b="1" smtClean="0">
                <a:solidFill>
                  <a:srgbClr val="FF3300"/>
                </a:solidFill>
              </a:rPr>
              <a:t>fórmulas pré-termo</a:t>
            </a:r>
            <a:r>
              <a:rPr lang="en-US" sz="1700" smtClean="0"/>
              <a:t> melhoram o crescimento de lactentes de muito baixo peso, mas </a:t>
            </a:r>
            <a:r>
              <a:rPr lang="en-US" sz="1700" b="1" smtClean="0">
                <a:solidFill>
                  <a:srgbClr val="FF3300"/>
                </a:solidFill>
              </a:rPr>
              <a:t>há preocupação com o aumento dos riscos de enterocolite necrosante</a:t>
            </a:r>
            <a:r>
              <a:rPr lang="en-US" sz="1700" smtClean="0"/>
              <a:t>, </a:t>
            </a:r>
            <a:r>
              <a:rPr lang="en-US" sz="1700" b="1" smtClean="0">
                <a:solidFill>
                  <a:srgbClr val="FF3300"/>
                </a:solidFill>
              </a:rPr>
              <a:t>aumento da duração da nutrição parenteral e aumento das taxas de sepse em lactentes que recebem fórmulas pré-termo como alimentação primária</a:t>
            </a:r>
          </a:p>
          <a:p>
            <a:pPr eaLnBrk="1" hangingPunct="1">
              <a:lnSpc>
                <a:spcPct val="80000"/>
              </a:lnSpc>
            </a:pPr>
            <a:r>
              <a:rPr lang="en-US" sz="1700" smtClean="0"/>
              <a:t>   Considerando que </a:t>
            </a:r>
            <a:r>
              <a:rPr lang="en-US" sz="1700" smtClean="0">
                <a:solidFill>
                  <a:srgbClr val="FF3300"/>
                </a:solidFill>
              </a:rPr>
              <a:t>as fórmulas pré-termo</a:t>
            </a:r>
            <a:r>
              <a:rPr lang="en-US" sz="1700" smtClean="0"/>
              <a:t> melhoram os resultados do desenvolvimento neurológico em comparação com as fórmulas do termo e o leite de doadora não fortificado, elas </a:t>
            </a:r>
            <a:r>
              <a:rPr lang="en-US" sz="1700" b="1" smtClean="0">
                <a:solidFill>
                  <a:srgbClr val="FF3300"/>
                </a:solidFill>
              </a:rPr>
              <a:t>não produzem resultados do desenvolvimento neurológico melhor do que o leite humano fortificado.</a:t>
            </a:r>
          </a:p>
          <a:p>
            <a:pPr eaLnBrk="1" hangingPunct="1">
              <a:lnSpc>
                <a:spcPct val="80000"/>
              </a:lnSpc>
            </a:pPr>
            <a:endParaRPr lang="en-US" sz="1700" b="1" smtClean="0">
              <a:solidFill>
                <a:srgbClr val="FF3300"/>
              </a:solidFill>
            </a:endParaRPr>
          </a:p>
          <a:p>
            <a:pPr eaLnBrk="1" hangingPunct="1">
              <a:lnSpc>
                <a:spcPct val="80000"/>
              </a:lnSpc>
            </a:pPr>
            <a:endParaRPr lang="en-US" sz="1700" smtClean="0"/>
          </a:p>
        </p:txBody>
      </p:sp>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p:cNvPicPr>
            <a:picLocks noChangeAspect="1" noChangeArrowheads="1"/>
          </p:cNvPicPr>
          <p:nvPr/>
        </p:nvPicPr>
        <p:blipFill>
          <a:blip r:embed="rId2"/>
          <a:srcRect/>
          <a:stretch>
            <a:fillRect/>
          </a:stretch>
        </p:blipFill>
        <p:spPr bwMode="auto">
          <a:xfrm>
            <a:off x="1912938" y="1087438"/>
            <a:ext cx="5884862" cy="4060825"/>
          </a:xfrm>
          <a:prstGeom prst="rect">
            <a:avLst/>
          </a:prstGeom>
          <a:noFill/>
          <a:ln w="9525">
            <a:noFill/>
            <a:miter lim="800000"/>
            <a:headEnd/>
            <a:tailEnd/>
          </a:ln>
        </p:spPr>
      </p:pic>
      <p:sp>
        <p:nvSpPr>
          <p:cNvPr id="24579" name="Rectangle 5"/>
          <p:cNvSpPr>
            <a:spLocks noChangeArrowheads="1"/>
          </p:cNvSpPr>
          <p:nvPr/>
        </p:nvSpPr>
        <p:spPr bwMode="auto">
          <a:xfrm>
            <a:off x="2967038" y="508000"/>
            <a:ext cx="4198937" cy="579438"/>
          </a:xfrm>
          <a:prstGeom prst="rect">
            <a:avLst/>
          </a:prstGeom>
          <a:solidFill>
            <a:schemeClr val="bg1"/>
          </a:solidFill>
          <a:ln w="9525">
            <a:noFill/>
            <a:miter lim="800000"/>
            <a:headEnd/>
            <a:tailEnd/>
          </a:ln>
        </p:spPr>
        <p:txBody>
          <a:bodyPr wrap="none">
            <a:spAutoFit/>
          </a:bodyPr>
          <a:lstStyle/>
          <a:p>
            <a:r>
              <a:rPr lang="en-US" sz="3200"/>
              <a:t>Diretrizes de pesquisa</a:t>
            </a:r>
            <a:endParaRPr lang="pt-BR" sz="32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1270000" y="346075"/>
            <a:ext cx="6964363" cy="1001713"/>
          </a:xfrm>
        </p:spPr>
        <p:txBody>
          <a:bodyPr/>
          <a:lstStyle/>
          <a:p>
            <a:pPr eaLnBrk="1" hangingPunct="1"/>
            <a:r>
              <a:rPr lang="en-US" smtClean="0"/>
              <a:t>Diretrizes de pesquisa</a:t>
            </a:r>
          </a:p>
        </p:txBody>
      </p:sp>
      <p:sp>
        <p:nvSpPr>
          <p:cNvPr id="25603" name="Content Placeholder 2"/>
          <p:cNvSpPr>
            <a:spLocks noGrp="1"/>
          </p:cNvSpPr>
          <p:nvPr>
            <p:ph idx="1"/>
          </p:nvPr>
        </p:nvSpPr>
        <p:spPr>
          <a:xfrm>
            <a:off x="417513" y="1347788"/>
            <a:ext cx="8726487" cy="4367212"/>
          </a:xfrm>
          <a:solidFill>
            <a:schemeClr val="bg1"/>
          </a:solidFill>
        </p:spPr>
        <p:txBody>
          <a:bodyPr/>
          <a:lstStyle/>
          <a:p>
            <a:pPr eaLnBrk="1" hangingPunct="1"/>
            <a:r>
              <a:rPr lang="en-US" sz="1300" smtClean="0"/>
              <a:t>   </a:t>
            </a:r>
            <a:r>
              <a:rPr lang="en-US" sz="1600" smtClean="0"/>
              <a:t>Resolver se a proteína do leite de vaca hidrolisada reduz os distúrbios gastrointestinais considerados possivelmente devido à inflamação induzida por proteína do leite de vaca.</a:t>
            </a:r>
          </a:p>
          <a:p>
            <a:pPr eaLnBrk="1" hangingPunct="1"/>
            <a:endParaRPr lang="en-US" sz="1600" smtClean="0"/>
          </a:p>
          <a:p>
            <a:pPr eaLnBrk="1" hangingPunct="1"/>
            <a:r>
              <a:rPr lang="en-US" sz="1600" smtClean="0"/>
              <a:t>   Otimize a mistura de LC-PUFAs ( AA e DHA )para promover um microbioma de intestino benéfico.</a:t>
            </a:r>
          </a:p>
          <a:p>
            <a:pPr eaLnBrk="1" hangingPunct="1"/>
            <a:endParaRPr lang="en-US" sz="1600" smtClean="0"/>
          </a:p>
          <a:p>
            <a:pPr eaLnBrk="1" hangingPunct="1"/>
            <a:r>
              <a:rPr lang="en-US" sz="1600" smtClean="0"/>
              <a:t>   Melhore a composição da fórmula para reduzir a taxa de enterocolite necrosante.</a:t>
            </a:r>
          </a:p>
          <a:p>
            <a:pPr eaLnBrk="1" hangingPunct="1"/>
            <a:endParaRPr lang="en-US" sz="1600" smtClean="0"/>
          </a:p>
          <a:p>
            <a:pPr eaLnBrk="1" hangingPunct="1"/>
            <a:r>
              <a:rPr lang="en-US" sz="1600" smtClean="0"/>
              <a:t>  </a:t>
            </a:r>
            <a:r>
              <a:rPr lang="en-US" sz="1600" b="1" smtClean="0"/>
              <a:t> </a:t>
            </a:r>
            <a:r>
              <a:rPr lang="en-US" sz="1600" smtClean="0"/>
              <a:t>Melhore a composição da fórmula para promover o desenvolvimento neurológico.</a:t>
            </a:r>
          </a:p>
          <a:p>
            <a:pPr eaLnBrk="1" hangingPunct="1"/>
            <a:endParaRPr lang="en-US" sz="1600" smtClean="0"/>
          </a:p>
          <a:p>
            <a:pPr eaLnBrk="1" hangingPunct="1"/>
            <a:r>
              <a:rPr lang="en-US" sz="1600" smtClean="0"/>
              <a:t>   Estudos longitudinais são necessários para determinar os efeitos de uma maior ingestão de proteínas nos resultados a longo prazo do crescimento, composição corporal, desenvolvimento neurológico e condições adversas de obesidade, diabetes e doenças cardiovasculares mais recentes.</a:t>
            </a:r>
          </a:p>
          <a:p>
            <a:pPr eaLnBrk="1" hangingPunct="1"/>
            <a:endParaRPr lang="en-US" sz="1600" smtClean="0"/>
          </a:p>
        </p:txBody>
      </p:sp>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p:cNvPicPr>
            <a:picLocks noChangeAspect="1" noChangeArrowheads="1"/>
          </p:cNvPicPr>
          <p:nvPr/>
        </p:nvPicPr>
        <p:blipFill>
          <a:blip r:embed="rId2"/>
          <a:srcRect/>
          <a:stretch>
            <a:fillRect/>
          </a:stretch>
        </p:blipFill>
        <p:spPr bwMode="auto">
          <a:xfrm>
            <a:off x="0" y="1146175"/>
            <a:ext cx="9144000" cy="4221163"/>
          </a:xfrm>
          <a:prstGeom prst="rect">
            <a:avLst/>
          </a:prstGeom>
          <a:noFill/>
          <a:ln w="57150">
            <a:solidFill>
              <a:srgbClr val="FF33CC"/>
            </a:solid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p:cNvSpPr>
          <p:nvPr>
            <p:ph type="title"/>
          </p:nvPr>
        </p:nvSpPr>
        <p:spPr>
          <a:xfrm>
            <a:off x="-639763" y="2082800"/>
            <a:ext cx="6964363" cy="1001713"/>
          </a:xfrm>
        </p:spPr>
        <p:txBody>
          <a:bodyPr/>
          <a:lstStyle/>
          <a:p>
            <a:pPr eaLnBrk="1" hangingPunct="1"/>
            <a:r>
              <a:rPr lang="pt-BR" smtClean="0"/>
              <a:t>REFERÊNCIAS</a:t>
            </a:r>
          </a:p>
        </p:txBody>
      </p:sp>
      <p:pic>
        <p:nvPicPr>
          <p:cNvPr id="27651" name="Picture 4"/>
          <p:cNvPicPr>
            <a:picLocks noChangeAspect="1" noChangeArrowheads="1"/>
          </p:cNvPicPr>
          <p:nvPr/>
        </p:nvPicPr>
        <p:blipFill>
          <a:blip r:embed="rId2"/>
          <a:srcRect/>
          <a:stretch>
            <a:fillRect/>
          </a:stretch>
        </p:blipFill>
        <p:spPr bwMode="auto">
          <a:xfrm>
            <a:off x="4883150" y="0"/>
            <a:ext cx="4076700" cy="571500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p:cNvPicPr>
            <a:picLocks noChangeAspect="1" noChangeArrowheads="1"/>
          </p:cNvPicPr>
          <p:nvPr/>
        </p:nvPicPr>
        <p:blipFill>
          <a:blip r:embed="rId2"/>
          <a:srcRect/>
          <a:stretch>
            <a:fillRect/>
          </a:stretch>
        </p:blipFill>
        <p:spPr bwMode="auto">
          <a:xfrm>
            <a:off x="0" y="0"/>
            <a:ext cx="4229100" cy="5715000"/>
          </a:xfrm>
          <a:prstGeom prst="rect">
            <a:avLst/>
          </a:prstGeom>
          <a:noFill/>
          <a:ln w="9525">
            <a:noFill/>
            <a:miter lim="800000"/>
            <a:headEnd/>
            <a:tailEnd/>
          </a:ln>
        </p:spPr>
      </p:pic>
      <p:pic>
        <p:nvPicPr>
          <p:cNvPr id="28675" name="Picture 5"/>
          <p:cNvPicPr>
            <a:picLocks noChangeAspect="1" noChangeArrowheads="1"/>
          </p:cNvPicPr>
          <p:nvPr/>
        </p:nvPicPr>
        <p:blipFill>
          <a:blip r:embed="rId3"/>
          <a:srcRect/>
          <a:stretch>
            <a:fillRect/>
          </a:stretch>
        </p:blipFill>
        <p:spPr bwMode="auto">
          <a:xfrm>
            <a:off x="4229100" y="504825"/>
            <a:ext cx="3932238" cy="461010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p:cNvPicPr>
            <a:picLocks noChangeAspect="1" noChangeArrowheads="1"/>
          </p:cNvPicPr>
          <p:nvPr/>
        </p:nvPicPr>
        <p:blipFill>
          <a:blip r:embed="rId2"/>
          <a:srcRect/>
          <a:stretch>
            <a:fillRect/>
          </a:stretch>
        </p:blipFill>
        <p:spPr bwMode="auto">
          <a:xfrm>
            <a:off x="1284288" y="-6350"/>
            <a:ext cx="6632575" cy="5678488"/>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p:cNvSpPr>
          <p:nvPr>
            <p:ph type="title"/>
          </p:nvPr>
        </p:nvSpPr>
        <p:spPr>
          <a:xfrm>
            <a:off x="1095375" y="679450"/>
            <a:ext cx="6964363" cy="1001713"/>
          </a:xfrm>
        </p:spPr>
        <p:txBody>
          <a:bodyPr/>
          <a:lstStyle/>
          <a:p>
            <a:pPr eaLnBrk="1" hangingPunct="1"/>
            <a:r>
              <a:rPr lang="pt-BR" sz="2400" smtClean="0">
                <a:solidFill>
                  <a:srgbClr val="0000FF"/>
                </a:solidFill>
              </a:rPr>
              <a:t>Nota do Editor do site, Dr. Paulo R. Margotto</a:t>
            </a:r>
            <a:br>
              <a:rPr lang="pt-BR" sz="2400" smtClean="0">
                <a:solidFill>
                  <a:srgbClr val="0000FF"/>
                </a:solidFill>
              </a:rPr>
            </a:br>
            <a:r>
              <a:rPr lang="pt-BR" sz="2400" smtClean="0">
                <a:solidFill>
                  <a:srgbClr val="0000FF"/>
                </a:solidFill>
              </a:rPr>
              <a:t>Consultem também! Aqui e Agora!</a:t>
            </a:r>
          </a:p>
        </p:txBody>
      </p:sp>
      <p:sp>
        <p:nvSpPr>
          <p:cNvPr id="30723" name="Text Box 5"/>
          <p:cNvSpPr txBox="1">
            <a:spLocks noChangeArrowheads="1"/>
          </p:cNvSpPr>
          <p:nvPr/>
        </p:nvSpPr>
        <p:spPr bwMode="auto">
          <a:xfrm>
            <a:off x="1871663" y="1681163"/>
            <a:ext cx="6026150" cy="1465262"/>
          </a:xfrm>
          <a:prstGeom prst="rect">
            <a:avLst/>
          </a:prstGeom>
          <a:noFill/>
          <a:ln w="9525">
            <a:noFill/>
            <a:miter lim="800000"/>
            <a:headEnd/>
            <a:tailEnd/>
          </a:ln>
        </p:spPr>
        <p:txBody>
          <a:bodyPr wrap="none">
            <a:spAutoFit/>
          </a:bodyPr>
          <a:lstStyle/>
          <a:p>
            <a:r>
              <a:rPr lang="pt-BR"/>
              <a:t>-</a:t>
            </a:r>
            <a:r>
              <a:rPr lang="pt-BR" b="1">
                <a:solidFill>
                  <a:srgbClr val="FF33CC"/>
                </a:solidFill>
              </a:rPr>
              <a:t>Leite humano fortificado versos fórmula</a:t>
            </a:r>
          </a:p>
          <a:p>
            <a:r>
              <a:rPr lang="pt-BR" b="1">
                <a:solidFill>
                  <a:srgbClr val="FF33CC"/>
                </a:solidFill>
              </a:rPr>
              <a:t>-Leite humano e o volume de  massa cinzenta nuclear</a:t>
            </a:r>
          </a:p>
          <a:p>
            <a:r>
              <a:rPr lang="pt-BR" b="1">
                <a:solidFill>
                  <a:srgbClr val="FF33CC"/>
                </a:solidFill>
              </a:rPr>
              <a:t>    profunda e volume do hipocampo</a:t>
            </a:r>
          </a:p>
          <a:p>
            <a:r>
              <a:rPr lang="pt-BR" b="1">
                <a:solidFill>
                  <a:srgbClr val="FF33CC"/>
                </a:solidFill>
              </a:rPr>
              <a:t>-Leite humano e crescimento</a:t>
            </a:r>
          </a:p>
          <a:p>
            <a:r>
              <a:rPr lang="pt-BR" b="1">
                <a:solidFill>
                  <a:srgbClr val="FF33CC"/>
                </a:solidFill>
              </a:rPr>
              <a:t>-Fortificante líquido versos fortificante em pó</a:t>
            </a:r>
          </a:p>
        </p:txBody>
      </p:sp>
      <p:pic>
        <p:nvPicPr>
          <p:cNvPr id="30724" name="Picture 7" descr="20161108_135635"/>
          <p:cNvPicPr>
            <a:picLocks noChangeAspect="1" noChangeArrowheads="1"/>
          </p:cNvPicPr>
          <p:nvPr/>
        </p:nvPicPr>
        <p:blipFill>
          <a:blip r:embed="rId2">
            <a:lum contrast="18000"/>
          </a:blip>
          <a:srcRect/>
          <a:stretch>
            <a:fillRect/>
          </a:stretch>
        </p:blipFill>
        <p:spPr bwMode="auto">
          <a:xfrm>
            <a:off x="3486150" y="3146425"/>
            <a:ext cx="2813050" cy="2041525"/>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Placeholder 2"/>
          <p:cNvSpPr>
            <a:spLocks noGrp="1"/>
          </p:cNvSpPr>
          <p:nvPr>
            <p:ph type="body" idx="1"/>
          </p:nvPr>
        </p:nvSpPr>
        <p:spPr>
          <a:xfrm>
            <a:off x="1681163" y="542925"/>
            <a:ext cx="6232525" cy="1090613"/>
          </a:xfrm>
        </p:spPr>
        <p:txBody>
          <a:bodyPr/>
          <a:lstStyle/>
          <a:p>
            <a:pPr eaLnBrk="1" hangingPunct="1"/>
            <a:r>
              <a:rPr lang="pt-BR" sz="1600" b="1" smtClean="0">
                <a:solidFill>
                  <a:srgbClr val="0000FF"/>
                </a:solidFill>
              </a:rPr>
              <a:t>Uma política de leite de doadoras fortificado é associada a um aumento no crescimento da cabeça intra-hospitalar e ganho de peso em crianças de muito baixo peso</a:t>
            </a:r>
          </a:p>
        </p:txBody>
      </p:sp>
      <p:sp>
        <p:nvSpPr>
          <p:cNvPr id="31747" name="Rectangle 5"/>
          <p:cNvSpPr>
            <a:spLocks noChangeArrowheads="1"/>
          </p:cNvSpPr>
          <p:nvPr/>
        </p:nvSpPr>
        <p:spPr bwMode="auto">
          <a:xfrm>
            <a:off x="706438" y="1325563"/>
            <a:ext cx="7785100" cy="850900"/>
          </a:xfrm>
          <a:prstGeom prst="rect">
            <a:avLst/>
          </a:prstGeom>
          <a:solidFill>
            <a:srgbClr val="FFFFFF"/>
          </a:solidFill>
          <a:ln w="9525">
            <a:noFill/>
            <a:miter lim="800000"/>
            <a:headEnd/>
            <a:tailEnd/>
          </a:ln>
        </p:spPr>
        <p:txBody>
          <a:bodyPr lIns="0" tIns="0" rIns="0" bIns="0" anchor="ctr">
            <a:spAutoFit/>
          </a:bodyPr>
          <a:lstStyle/>
          <a:p>
            <a:pPr algn="ctr"/>
            <a:r>
              <a:rPr lang="en-US" sz="1400">
                <a:hlinkClick r:id="rId2"/>
              </a:rPr>
              <a:t>A Fortified Donor Milk Policy is Associated With Improved In-Hospital Head Growth and </a:t>
            </a:r>
            <a:r>
              <a:rPr lang="en-US" sz="1400" b="1">
                <a:hlinkClick r:id="rId2"/>
              </a:rPr>
              <a:t>Weight</a:t>
            </a:r>
            <a:r>
              <a:rPr lang="en-US" sz="1400">
                <a:hlinkClick r:id="rId2"/>
              </a:rPr>
              <a:t>Gain in Very </a:t>
            </a:r>
            <a:r>
              <a:rPr lang="en-US" sz="1400" b="1">
                <a:hlinkClick r:id="rId2"/>
              </a:rPr>
              <a:t>Low</a:t>
            </a:r>
            <a:r>
              <a:rPr lang="en-US" sz="1400">
                <a:hlinkClick r:id="rId2"/>
              </a:rPr>
              <a:t>-</a:t>
            </a:r>
            <a:r>
              <a:rPr lang="en-US" sz="1400" b="1">
                <a:hlinkClick r:id="rId2"/>
              </a:rPr>
              <a:t>Birth</a:t>
            </a:r>
            <a:r>
              <a:rPr lang="en-US" sz="1400">
                <a:hlinkClick r:id="rId2"/>
              </a:rPr>
              <a:t>-</a:t>
            </a:r>
            <a:r>
              <a:rPr lang="en-US" sz="1400" b="1">
                <a:hlinkClick r:id="rId2"/>
              </a:rPr>
              <a:t>Weight</a:t>
            </a:r>
            <a:r>
              <a:rPr lang="en-US" sz="1400">
                <a:hlinkClick r:id="rId2"/>
              </a:rPr>
              <a:t> Infants.</a:t>
            </a:r>
            <a:r>
              <a:rPr lang="en-US" sz="1400"/>
              <a:t>Ginovart G, Gich I, Gutiérrez A, Verd S.Adv Neonatal Care. </a:t>
            </a:r>
            <a:r>
              <a:rPr lang="en-US" sz="1400" b="1">
                <a:solidFill>
                  <a:srgbClr val="0000FF"/>
                </a:solidFill>
              </a:rPr>
              <a:t>2017</a:t>
            </a:r>
            <a:r>
              <a:rPr lang="en-US" sz="1400" b="1"/>
              <a:t> </a:t>
            </a:r>
            <a:r>
              <a:rPr lang="en-US" sz="1400" b="1">
                <a:solidFill>
                  <a:srgbClr val="0000FF"/>
                </a:solidFill>
              </a:rPr>
              <a:t>Aug</a:t>
            </a:r>
            <a:r>
              <a:rPr lang="en-US" sz="1400" b="1"/>
              <a:t>;</a:t>
            </a:r>
            <a:r>
              <a:rPr lang="en-US" sz="1400" b="1">
                <a:solidFill>
                  <a:srgbClr val="0000FF"/>
                </a:solidFill>
              </a:rPr>
              <a:t>17</a:t>
            </a:r>
            <a:r>
              <a:rPr lang="en-US" sz="1400"/>
              <a:t>(4):250-257. doi: 10.1097/ANC.0000000000000387.PMID: 28749825</a:t>
            </a:r>
          </a:p>
          <a:p>
            <a:pPr algn="ctr" eaLnBrk="0" hangingPunct="0"/>
            <a:endParaRPr lang="en-US" sz="1400">
              <a:latin typeface="Franklin Gothic Book"/>
            </a:endParaRPr>
          </a:p>
        </p:txBody>
      </p:sp>
      <p:sp>
        <p:nvSpPr>
          <p:cNvPr id="31748" name="Rectangle 6"/>
          <p:cNvSpPr>
            <a:spLocks/>
          </p:cNvSpPr>
          <p:nvPr/>
        </p:nvSpPr>
        <p:spPr bwMode="auto">
          <a:xfrm>
            <a:off x="0" y="2176463"/>
            <a:ext cx="9144000" cy="3538537"/>
          </a:xfrm>
          <a:prstGeom prst="rect">
            <a:avLst/>
          </a:prstGeom>
          <a:solidFill>
            <a:schemeClr val="bg1"/>
          </a:solidFill>
          <a:ln w="9525">
            <a:noFill/>
            <a:miter lim="800000"/>
            <a:headEnd/>
            <a:tailEnd/>
          </a:ln>
        </p:spPr>
        <p:txBody>
          <a:bodyPr/>
          <a:lstStyle/>
          <a:p>
            <a:pPr marL="273050" indent="-273050">
              <a:spcBef>
                <a:spcPct val="20000"/>
              </a:spcBef>
              <a:buClr>
                <a:schemeClr val="accent2"/>
              </a:buClr>
              <a:buSzPct val="85000"/>
              <a:buFont typeface="Brush Script MT" pitchFamily="66" charset="0"/>
              <a:buChar char="O"/>
            </a:pPr>
            <a:r>
              <a:rPr lang="pt-BR">
                <a:latin typeface="Franklin Gothic Book"/>
              </a:rPr>
              <a:t>A partir de 72 recém-nascidos (RN) alimentados exclusivamente com fórmula para pré-termo e 114 RN com leite humano (da própria mãe ou de doadora FORTIFICADO (iniciada a  fortificação quando recebendo a partir de </a:t>
            </a:r>
            <a:r>
              <a:rPr lang="pt-BR" b="1">
                <a:solidFill>
                  <a:srgbClr val="0000FF"/>
                </a:solidFill>
                <a:latin typeface="Franklin Gothic Book"/>
              </a:rPr>
              <a:t>80mL/kg</a:t>
            </a:r>
            <a:r>
              <a:rPr lang="pt-BR">
                <a:latin typeface="Franklin Gothic Book"/>
              </a:rPr>
              <a:t> de dieta enteral), ambos os grupos com média de idade gestacional 29 semanas e peso 1000g), com semelhante características tanto maternas como pós-natais, estes autores espanhóis relataram:</a:t>
            </a:r>
          </a:p>
          <a:p>
            <a:pPr marL="273050" indent="-273050" algn="ctr">
              <a:spcBef>
                <a:spcPct val="20000"/>
              </a:spcBef>
              <a:buClr>
                <a:schemeClr val="accent2"/>
              </a:buClr>
              <a:buSzPct val="85000"/>
              <a:buFont typeface="Brush Script MT" pitchFamily="66" charset="0"/>
              <a:buNone/>
            </a:pPr>
            <a:r>
              <a:rPr lang="pt-PT" sz="1600" b="1">
                <a:solidFill>
                  <a:srgbClr val="0000FF"/>
                </a:solidFill>
                <a:latin typeface="Franklin Gothic Book"/>
              </a:rPr>
              <a:t>leite humano inicial</a:t>
            </a:r>
            <a:br>
              <a:rPr lang="pt-PT" sz="1600" b="1">
                <a:solidFill>
                  <a:srgbClr val="0000FF"/>
                </a:solidFill>
                <a:latin typeface="Franklin Gothic Book"/>
              </a:rPr>
            </a:br>
            <a:r>
              <a:rPr lang="pt-PT" sz="1600" b="1">
                <a:solidFill>
                  <a:srgbClr val="0000FF"/>
                </a:solidFill>
                <a:latin typeface="Franklin Gothic Book"/>
              </a:rPr>
              <a:t>com fortificação padrão foi associada com aumento de peso extrauterino e crescimento da cabeça significativamente maior</a:t>
            </a:r>
            <a:br>
              <a:rPr lang="pt-PT" sz="1600" b="1">
                <a:solidFill>
                  <a:srgbClr val="0000FF"/>
                </a:solidFill>
                <a:latin typeface="Franklin Gothic Book"/>
              </a:rPr>
            </a:br>
            <a:r>
              <a:rPr lang="pt-PT" sz="1600" b="1">
                <a:solidFill>
                  <a:srgbClr val="0000FF"/>
                </a:solidFill>
                <a:latin typeface="Franklin Gothic Book"/>
              </a:rPr>
              <a:t>em bebês com muito baixo peso ao nascer do que uma dieta alimentada com fórmula</a:t>
            </a:r>
            <a:r>
              <a:rPr lang="pt-BR" sz="1600" b="1">
                <a:solidFill>
                  <a:srgbClr val="0000FF"/>
                </a:solidFill>
                <a:latin typeface="Franklin Gothic Book"/>
              </a:rPr>
              <a:t> </a:t>
            </a:r>
          </a:p>
          <a:p>
            <a:pPr marL="273050" indent="-273050">
              <a:spcBef>
                <a:spcPct val="20000"/>
              </a:spcBef>
              <a:buClr>
                <a:schemeClr val="accent2"/>
              </a:buClr>
              <a:buSzPct val="85000"/>
              <a:buFont typeface="Brush Script MT" pitchFamily="66" charset="0"/>
              <a:buChar char="O"/>
            </a:pPr>
            <a:endParaRPr lang="pt-BR" sz="1600" b="1">
              <a:solidFill>
                <a:srgbClr val="0000FF"/>
              </a:solidFill>
              <a:latin typeface="Franklin Gothic Book"/>
            </a:endParaRPr>
          </a:p>
          <a:p>
            <a:pPr marL="273050" indent="-273050">
              <a:spcBef>
                <a:spcPct val="20000"/>
              </a:spcBef>
              <a:buClr>
                <a:schemeClr val="accent2"/>
              </a:buClr>
              <a:buSzPct val="85000"/>
              <a:buFont typeface="Brush Script MT" pitchFamily="66" charset="0"/>
              <a:buChar char="O"/>
            </a:pPr>
            <a:endParaRPr lang="pt-BR">
              <a:latin typeface="Franklin Gothic Book"/>
            </a:endParaRPr>
          </a:p>
          <a:p>
            <a:pPr marL="273050" indent="-273050">
              <a:spcBef>
                <a:spcPct val="20000"/>
              </a:spcBef>
              <a:buClr>
                <a:schemeClr val="accent2"/>
              </a:buClr>
              <a:buSzPct val="85000"/>
              <a:buFont typeface="Brush Script MT" pitchFamily="66" charset="0"/>
              <a:buChar char="O"/>
            </a:pPr>
            <a:endParaRPr lang="pt-BR">
              <a:latin typeface="Franklin Gothic Book"/>
            </a:endParaRPr>
          </a:p>
          <a:p>
            <a:pPr marL="273050" indent="-273050">
              <a:spcBef>
                <a:spcPct val="20000"/>
              </a:spcBef>
              <a:buClr>
                <a:schemeClr val="accent2"/>
              </a:buClr>
              <a:buSzPct val="85000"/>
              <a:buFont typeface="Brush Script MT" pitchFamily="66" charset="0"/>
              <a:buChar char="O"/>
            </a:pPr>
            <a:r>
              <a:rPr lang="pt-BR">
                <a:latin typeface="Franklin Gothic Book"/>
              </a:rPr>
              <a:t> </a:t>
            </a:r>
          </a:p>
        </p:txBody>
      </p:sp>
      <p:sp>
        <p:nvSpPr>
          <p:cNvPr id="31749" name="Rectangle 7"/>
          <p:cNvSpPr>
            <a:spLocks noChangeArrowheads="1"/>
          </p:cNvSpPr>
          <p:nvPr/>
        </p:nvSpPr>
        <p:spPr bwMode="auto">
          <a:xfrm>
            <a:off x="0" y="5089525"/>
            <a:ext cx="9144000" cy="517525"/>
          </a:xfrm>
          <a:prstGeom prst="rect">
            <a:avLst/>
          </a:prstGeom>
          <a:noFill/>
          <a:ln w="9525">
            <a:noFill/>
            <a:miter lim="800000"/>
            <a:headEnd/>
            <a:tailEnd/>
          </a:ln>
        </p:spPr>
        <p:txBody>
          <a:bodyPr anchor="ctr">
            <a:spAutoFit/>
          </a:bodyPr>
          <a:lstStyle/>
          <a:p>
            <a:pPr algn="ctr"/>
            <a:r>
              <a:rPr lang="pt-PT" sz="1400" b="1">
                <a:solidFill>
                  <a:srgbClr val="FF33CC"/>
                </a:solidFill>
              </a:rPr>
              <a:t>Esta é a nova informação que temos  na importância do leite humano  para prevenir</a:t>
            </a:r>
            <a:br>
              <a:rPr lang="pt-PT" sz="1400" b="1">
                <a:solidFill>
                  <a:srgbClr val="FF33CC"/>
                </a:solidFill>
              </a:rPr>
            </a:br>
            <a:r>
              <a:rPr lang="pt-PT" sz="1400" b="1">
                <a:solidFill>
                  <a:srgbClr val="FF33CC"/>
                </a:solidFill>
              </a:rPr>
              <a:t>falhas de crescimento hospitalar entre crianças de muito baixo peso</a:t>
            </a:r>
            <a:r>
              <a:rPr lang="en-US" sz="1400" b="1">
                <a:solidFill>
                  <a:srgbClr val="FF33CC"/>
                </a:solidFill>
              </a:rPr>
              <a:t> </a:t>
            </a:r>
          </a:p>
        </p:txBody>
      </p:sp>
    </p:spTree>
  </p:cSld>
  <p:clrMapOvr>
    <a:masterClrMapping/>
  </p:clrMapOvr>
  <p:transition spd="slow">
    <p:randomBar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p:cNvSpPr>
          <p:nvPr>
            <p:ph type="body" idx="1"/>
          </p:nvPr>
        </p:nvSpPr>
        <p:spPr>
          <a:xfrm>
            <a:off x="1095375" y="2711450"/>
            <a:ext cx="7245350" cy="3003550"/>
          </a:xfrm>
          <a:solidFill>
            <a:schemeClr val="bg2"/>
          </a:solidFill>
          <a:ln w="38100">
            <a:solidFill>
              <a:srgbClr val="000000"/>
            </a:solidFill>
          </a:ln>
        </p:spPr>
        <p:txBody>
          <a:bodyPr/>
          <a:lstStyle/>
          <a:p>
            <a:pPr eaLnBrk="1" hangingPunct="1"/>
            <a:r>
              <a:rPr lang="pt-PT" smtClean="0"/>
              <a:t>                   </a:t>
            </a:r>
            <a:r>
              <a:rPr lang="pt-PT" smtClean="0">
                <a:solidFill>
                  <a:srgbClr val="0000FF"/>
                </a:solidFill>
              </a:rPr>
              <a:t>O que este estudo adiciona</a:t>
            </a:r>
            <a:r>
              <a:rPr lang="pt-PT" smtClean="0"/>
              <a:t/>
            </a:r>
            <a:br>
              <a:rPr lang="pt-PT" smtClean="0"/>
            </a:br>
            <a:r>
              <a:rPr lang="pt-PT" smtClean="0"/>
              <a:t>  • </a:t>
            </a:r>
            <a:r>
              <a:rPr lang="pt-PT" sz="1800" smtClean="0"/>
              <a:t>Descrição do ganho na circunferência da cabeça e peso entre lactentes prematuros alimentados com leite humano em vez de</a:t>
            </a:r>
            <a:br>
              <a:rPr lang="pt-PT" sz="1800" smtClean="0"/>
            </a:br>
            <a:r>
              <a:rPr lang="pt-PT" sz="1800" smtClean="0"/>
              <a:t>fórmula.</a:t>
            </a:r>
            <a:br>
              <a:rPr lang="pt-PT" sz="1800" smtClean="0"/>
            </a:br>
            <a:r>
              <a:rPr lang="pt-PT" sz="1800" smtClean="0"/>
              <a:t>  • Compreensão dos pontos fortes na implementação de uma política de doação de  leite humano na UTI Neonatal.</a:t>
            </a:r>
            <a:br>
              <a:rPr lang="pt-PT" sz="1800" smtClean="0"/>
            </a:br>
            <a:r>
              <a:rPr lang="pt-PT" sz="1800" smtClean="0"/>
              <a:t>  • Discussão sobre o tempo da primeira alimentação para tentar resolver  o problema da trajetória de crescimento.</a:t>
            </a:r>
            <a:r>
              <a:rPr lang="pt-BR" sz="1800" smtClean="0"/>
              <a:t> </a:t>
            </a:r>
          </a:p>
        </p:txBody>
      </p:sp>
      <p:pic>
        <p:nvPicPr>
          <p:cNvPr id="32771" name="Picture 4"/>
          <p:cNvPicPr>
            <a:picLocks noChangeAspect="1" noChangeArrowheads="1"/>
          </p:cNvPicPr>
          <p:nvPr/>
        </p:nvPicPr>
        <p:blipFill>
          <a:blip r:embed="rId2"/>
          <a:srcRect/>
          <a:stretch>
            <a:fillRect/>
          </a:stretch>
        </p:blipFill>
        <p:spPr bwMode="auto">
          <a:xfrm>
            <a:off x="1924050" y="280988"/>
            <a:ext cx="5295900" cy="2430462"/>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7"/>
          <p:cNvPicPr>
            <a:picLocks noChangeAspect="1" noChangeArrowheads="1"/>
          </p:cNvPicPr>
          <p:nvPr/>
        </p:nvPicPr>
        <p:blipFill>
          <a:blip r:embed="rId2"/>
          <a:srcRect/>
          <a:stretch>
            <a:fillRect/>
          </a:stretch>
        </p:blipFill>
        <p:spPr bwMode="auto">
          <a:xfrm>
            <a:off x="0" y="0"/>
            <a:ext cx="9144000" cy="5662613"/>
          </a:xfrm>
          <a:prstGeom prst="rect">
            <a:avLst/>
          </a:prstGeom>
          <a:noFill/>
          <a:ln w="38100">
            <a:solidFill>
              <a:srgbClr val="FF33CC"/>
            </a:solid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p:cNvSpPr>
          <p:nvPr>
            <p:ph type="body" idx="1"/>
          </p:nvPr>
        </p:nvSpPr>
        <p:spPr/>
        <p:txBody>
          <a:bodyPr/>
          <a:lstStyle/>
          <a:p>
            <a:pPr eaLnBrk="1" hangingPunct="1"/>
            <a:endParaRPr lang="pt-BR" smtClean="0"/>
          </a:p>
        </p:txBody>
      </p:sp>
      <p:pic>
        <p:nvPicPr>
          <p:cNvPr id="34819" name="Picture 5"/>
          <p:cNvPicPr>
            <a:picLocks noChangeAspect="1" noChangeArrowheads="1"/>
          </p:cNvPicPr>
          <p:nvPr/>
        </p:nvPicPr>
        <p:blipFill>
          <a:blip r:embed="rId2"/>
          <a:srcRect/>
          <a:stretch>
            <a:fillRect/>
          </a:stretch>
        </p:blipFill>
        <p:spPr bwMode="auto">
          <a:xfrm>
            <a:off x="31750" y="696913"/>
            <a:ext cx="9080500" cy="5018087"/>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title"/>
          </p:nvPr>
        </p:nvSpPr>
        <p:spPr>
          <a:xfrm>
            <a:off x="1095375" y="179388"/>
            <a:ext cx="6964363" cy="1001712"/>
          </a:xfrm>
        </p:spPr>
        <p:txBody>
          <a:bodyPr/>
          <a:lstStyle/>
          <a:p>
            <a:pPr eaLnBrk="1" hangingPunct="1"/>
            <a:r>
              <a:rPr lang="pt-BR" sz="1800" b="1" smtClean="0">
                <a:solidFill>
                  <a:srgbClr val="0000FF"/>
                </a:solidFill>
              </a:rPr>
              <a:t>Resumo das recomendações para a Prática e Pesquisa</a:t>
            </a:r>
          </a:p>
        </p:txBody>
      </p:sp>
      <p:sp>
        <p:nvSpPr>
          <p:cNvPr id="35843" name="Rectangle 3"/>
          <p:cNvSpPr>
            <a:spLocks noGrp="1"/>
          </p:cNvSpPr>
          <p:nvPr>
            <p:ph type="body" idx="1"/>
          </p:nvPr>
        </p:nvSpPr>
        <p:spPr>
          <a:xfrm>
            <a:off x="0" y="887413"/>
            <a:ext cx="9144000" cy="4827587"/>
          </a:xfrm>
          <a:solidFill>
            <a:schemeClr val="bg2"/>
          </a:solidFill>
        </p:spPr>
        <p:txBody>
          <a:bodyPr/>
          <a:lstStyle/>
          <a:p>
            <a:pPr eaLnBrk="1" hangingPunct="1">
              <a:lnSpc>
                <a:spcPct val="80000"/>
              </a:lnSpc>
            </a:pPr>
            <a:r>
              <a:rPr lang="pt-PT" sz="1600" b="1" smtClean="0">
                <a:solidFill>
                  <a:srgbClr val="0000FF"/>
                </a:solidFill>
              </a:rPr>
              <a:t>O que sabemos</a:t>
            </a:r>
            <a:r>
              <a:rPr lang="pt-PT" sz="1600" smtClean="0"/>
              <a:t>: -Evidência da associação de leite humano de doadora  fortificado e falha de crescimento entre Recém nascidos prematuros é inconsistente.</a:t>
            </a:r>
          </a:p>
          <a:p>
            <a:pPr eaLnBrk="1" hangingPunct="1">
              <a:lnSpc>
                <a:spcPct val="80000"/>
              </a:lnSpc>
              <a:buFont typeface="Brush Script MT" pitchFamily="66" charset="0"/>
              <a:buNone/>
            </a:pPr>
            <a:r>
              <a:rPr lang="pt-PT" sz="1600" smtClean="0"/>
              <a:t>                                   -Estudos realizados antes da prática atual de fortificação de leite humano</a:t>
            </a:r>
            <a:br>
              <a:rPr lang="pt-PT" sz="1600" smtClean="0"/>
            </a:br>
            <a:r>
              <a:rPr lang="pt-PT" sz="1600" smtClean="0"/>
              <a:t>demonstraram menor crescimento em lactentes alimentados com leite humano de doadora em comparação com aqueles alimentados com Fórmula.</a:t>
            </a:r>
            <a:br>
              <a:rPr lang="pt-PT" sz="1600" smtClean="0"/>
            </a:br>
            <a:r>
              <a:rPr lang="pt-PT" sz="1600" smtClean="0"/>
              <a:t>                             -Estudos realizados mais recentemente relatam que os bebês de muito baixo peso (1500g) crescem adequadamente quando alimentados predominantemente com leite humano da própria mãe ou de doadora fortificados.</a:t>
            </a:r>
          </a:p>
          <a:p>
            <a:pPr eaLnBrk="1" hangingPunct="1">
              <a:lnSpc>
                <a:spcPct val="80000"/>
              </a:lnSpc>
            </a:pPr>
            <a:r>
              <a:rPr lang="pt-PT" sz="1600" smtClean="0"/>
              <a:t>  </a:t>
            </a:r>
            <a:r>
              <a:rPr lang="pt-PT" sz="1600" b="1" smtClean="0">
                <a:solidFill>
                  <a:srgbClr val="0000FF"/>
                </a:solidFill>
              </a:rPr>
              <a:t>O que precisa ser estudado</a:t>
            </a:r>
            <a:r>
              <a:rPr lang="pt-PT" sz="1600" smtClean="0"/>
              <a:t>: -O impacto do início tardio da alimentação de leite humano e / ou nenhuma fortificação de leite humano de doadora na falha no crescimento hospitalar.</a:t>
            </a:r>
            <a:br>
              <a:rPr lang="pt-PT" sz="1600" smtClean="0"/>
            </a:br>
            <a:r>
              <a:rPr lang="pt-PT" sz="1600" smtClean="0"/>
              <a:t>                                                   -Comparação do tempo da primeira alimentação e das trajetórias de crescimento é garantida para resolver esse problema.</a:t>
            </a:r>
            <a:br>
              <a:rPr lang="pt-PT" sz="1600" smtClean="0"/>
            </a:br>
            <a:r>
              <a:rPr lang="pt-PT" sz="1600" smtClean="0"/>
              <a:t>                                                   -Estudos adicionais sobre diferentes se  preparações acrescentariam robustez ao suspeito benefício da alimentação precoce do leite humano para o crescimento apropriado da cabeça.</a:t>
            </a:r>
            <a:br>
              <a:rPr lang="pt-PT" sz="1600" smtClean="0"/>
            </a:br>
            <a:endParaRPr lang="pt-PT" sz="1600" smtClean="0"/>
          </a:p>
          <a:p>
            <a:pPr eaLnBrk="1" hangingPunct="1">
              <a:lnSpc>
                <a:spcPct val="80000"/>
              </a:lnSpc>
            </a:pPr>
            <a:r>
              <a:rPr lang="pt-PT" sz="1600" b="1" smtClean="0">
                <a:solidFill>
                  <a:srgbClr val="0000FF"/>
                </a:solidFill>
              </a:rPr>
              <a:t>O que podemos fazer hoje</a:t>
            </a:r>
            <a:r>
              <a:rPr lang="pt-PT" sz="1600" smtClean="0"/>
              <a:t>: -Adotar um protocolo de alimentação precoce do leite humano com fortificação padrão para muito bebês de baixo peso, desde o nascimento até a alta.</a:t>
            </a:r>
            <a:br>
              <a:rPr lang="pt-PT" sz="1600" smtClean="0"/>
            </a:br>
            <a:r>
              <a:rPr lang="pt-PT" sz="1600" smtClean="0"/>
              <a:t>                                               -Reforçar a recomendação de fornecer leite de doadora para neonatos de alto risco ou doentes quando o leite materno da própria mãe for insuficiente.</a:t>
            </a:r>
            <a:br>
              <a:rPr lang="pt-PT" sz="1600" smtClean="0"/>
            </a:br>
            <a:r>
              <a:rPr lang="pt-PT" sz="1600" smtClean="0"/>
              <a:t>                                               -</a:t>
            </a:r>
            <a:r>
              <a:rPr lang="pt-PT" sz="1600" b="1" smtClean="0">
                <a:solidFill>
                  <a:srgbClr val="FF33CC"/>
                </a:solidFill>
              </a:rPr>
              <a:t>Minimizar a exposição de bebês pré-termo à fórmulas</a:t>
            </a:r>
            <a:r>
              <a:rPr lang="pt-BR" sz="1600" smtClean="0"/>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p:cNvSpPr>
          <p:nvPr>
            <p:ph type="body" idx="1"/>
          </p:nvPr>
        </p:nvSpPr>
        <p:spPr>
          <a:xfrm>
            <a:off x="687388" y="1188720"/>
            <a:ext cx="7723187" cy="4211638"/>
          </a:xfrm>
        </p:spPr>
        <p:txBody>
          <a:bodyPr/>
          <a:lstStyle/>
          <a:p>
            <a:pPr algn="ctr" eaLnBrk="1" hangingPunct="1">
              <a:lnSpc>
                <a:spcPct val="90000"/>
              </a:lnSpc>
            </a:pPr>
            <a:r>
              <a:rPr lang="pt-BR" b="1" dirty="0" smtClean="0">
                <a:solidFill>
                  <a:srgbClr val="0000FF"/>
                </a:solidFill>
              </a:rPr>
              <a:t>Descobriu-se que uma maior alimentação com leite materno nos primeiros 28 dias de vida foi associado com maior volume de massa cinzenta nuclear profunda e volume do hipocampo em idade equivalente a termo, e com maior QI, desempenho acadêmico, memória, e pontuação motora aos 7 anos de idade em prematuros extremos. </a:t>
            </a:r>
          </a:p>
          <a:p>
            <a:pPr algn="ctr" eaLnBrk="1" hangingPunct="1">
              <a:lnSpc>
                <a:spcPct val="90000"/>
              </a:lnSpc>
            </a:pPr>
            <a:r>
              <a:rPr lang="pt-BR" b="1" dirty="0" smtClean="0">
                <a:solidFill>
                  <a:srgbClr val="FF33CC"/>
                </a:solidFill>
              </a:rPr>
              <a:t>Estes resultados fornecem suporte para  recomendações nacionais e internacionais para fornecer o leite materno como a dieta principal para crianças prematuras</a:t>
            </a:r>
          </a:p>
        </p:txBody>
      </p:sp>
      <p:graphicFrame>
        <p:nvGraphicFramePr>
          <p:cNvPr id="36879" name="Group 15"/>
          <p:cNvGraphicFramePr>
            <a:graphicFrameLocks noGrp="1"/>
          </p:cNvGraphicFramePr>
          <p:nvPr/>
        </p:nvGraphicFramePr>
        <p:xfrm>
          <a:off x="136525" y="0"/>
          <a:ext cx="9007475" cy="1188720"/>
        </p:xfrm>
        <a:graphic>
          <a:graphicData uri="http://schemas.openxmlformats.org/drawingml/2006/table">
            <a:tbl>
              <a:tblPr/>
              <a:tblGrid>
                <a:gridCol w="3001963"/>
                <a:gridCol w="3003550"/>
                <a:gridCol w="3001962"/>
              </a:tblGrid>
              <a:tr h="9159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Franklin Gothic Book"/>
                          <a:cs typeface="Arial" pitchFamily="34" charset="0"/>
                          <a:hlinkClick r:id="rId2"/>
                        </a:rPr>
                        <a:t>Alimentação com leite materno, desenvolvimento cerebral e os resultados neurocognitivos: Um estudo longitudinal de 7 anos em crianças nascidas com menos de 30 semanas de gestação</a:t>
                      </a:r>
                      <a:endParaRPr kumimoji="0" lang="en-US" sz="1200" b="0" i="0" u="none" strike="noStrike" cap="none" normalizeH="0" baseline="0" smtClean="0">
                        <a:ln>
                          <a:noFill/>
                        </a:ln>
                        <a:solidFill>
                          <a:schemeClr val="tx1"/>
                        </a:solidFill>
                        <a:effectLst/>
                        <a:latin typeface="Franklin Gothic Book"/>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Franklin Gothic Book"/>
                          <a:cs typeface="Arial" pitchFamily="34" charset="0"/>
                          <a:hlinkClick r:id="rId2"/>
                        </a:rPr>
                        <a:t>Mandy B. Belfort, Peter J. Anderson, Victoria A. Nowak et al. Apresentação: Caíque Acásio Gonçalves, Paulo R. Margotto</a:t>
                      </a:r>
                      <a:endParaRPr kumimoji="0" lang="en-US" sz="1200" b="0" i="0" u="none" strike="noStrike" cap="none" normalizeH="0" baseline="0" smtClean="0">
                        <a:ln>
                          <a:noFill/>
                        </a:ln>
                        <a:solidFill>
                          <a:schemeClr val="tx1"/>
                        </a:solidFill>
                        <a:effectLst/>
                        <a:latin typeface="Franklin Gothic Book"/>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Franklin Gothic Book"/>
                          <a:cs typeface="Arial" pitchFamily="34" charset="0"/>
                          <a:hlinkClick r:id="rId2"/>
                        </a:rPr>
                        <a:t>  </a:t>
                      </a:r>
                      <a:r>
                        <a:rPr kumimoji="0" lang="en-US" sz="2300" b="0" i="0" u="none" strike="noStrike" cap="none" normalizeH="0" baseline="0" dirty="0" smtClean="0">
                          <a:ln>
                            <a:noFill/>
                          </a:ln>
                          <a:solidFill>
                            <a:schemeClr val="tx1"/>
                          </a:solidFill>
                          <a:effectLst/>
                          <a:latin typeface="Franklin Gothic Book"/>
                          <a:cs typeface="Arial" pitchFamily="34" charset="0"/>
                        </a:rPr>
                        <a:t> </a:t>
                      </a:r>
                      <a:r>
                        <a:rPr kumimoji="0" lang="en-US" sz="1800" b="0" i="0" u="none" strike="noStrike" cap="none" normalizeH="0" baseline="0" dirty="0" smtClean="0">
                          <a:ln>
                            <a:noFill/>
                          </a:ln>
                          <a:solidFill>
                            <a:schemeClr val="tx1"/>
                          </a:solidFill>
                          <a:effectLst/>
                          <a:latin typeface="Franklin Gothic Book"/>
                          <a:cs typeface="Arial"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36877" name="Picture 7" descr="Clique aqui para ver o artigo">
            <a:hlinkClick r:id="rId2"/>
          </p:cNvPr>
          <p:cNvPicPr>
            <a:picLocks noChangeAspect="1" noChangeArrowheads="1"/>
          </p:cNvPicPr>
          <p:nvPr/>
        </p:nvPicPr>
        <p:blipFill>
          <a:blip r:embed="rId3"/>
          <a:srcRect/>
          <a:stretch>
            <a:fillRect/>
          </a:stretch>
        </p:blipFill>
        <p:spPr bwMode="auto">
          <a:xfrm>
            <a:off x="7288213" y="309563"/>
            <a:ext cx="371475" cy="371475"/>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a:spLocks noGrp="1"/>
          </p:cNvSpPr>
          <p:nvPr>
            <p:ph type="body" idx="1"/>
          </p:nvPr>
        </p:nvSpPr>
        <p:spPr>
          <a:xfrm>
            <a:off x="0" y="723900"/>
            <a:ext cx="9144000" cy="4991100"/>
          </a:xfrm>
          <a:solidFill>
            <a:schemeClr val="bg1"/>
          </a:solidFill>
        </p:spPr>
        <p:txBody>
          <a:bodyPr/>
          <a:lstStyle/>
          <a:p>
            <a:pPr eaLnBrk="1" hangingPunct="1">
              <a:lnSpc>
                <a:spcPct val="90000"/>
              </a:lnSpc>
            </a:pPr>
            <a:r>
              <a:rPr lang="pt-BR" altLang="ko-KR" sz="1500" dirty="0" smtClean="0">
                <a:ea typeface="Gulim" pitchFamily="34" charset="-127"/>
              </a:rPr>
              <a:t>Comparando 3 grupos (alimentação com leite humano exclusivo-fortificado/ fórmula exclusiva e mista), os autores, a partir de 1433  recém-nascidos entre 22+ o semanas a 31 + 6 semanas, demonstraram que </a:t>
            </a:r>
            <a:r>
              <a:rPr lang="pt-BR" altLang="ko-KR" sz="1500" b="1" dirty="0" smtClean="0">
                <a:solidFill>
                  <a:srgbClr val="0000FF"/>
                </a:solidFill>
                <a:ea typeface="Gulim" pitchFamily="34" charset="-127"/>
              </a:rPr>
              <a:t>os recém-nascidos de muito baixo peso (1500g) alimentados exclusivamente com leite humano tiveram menor incidência de displasia broncopulmonar (DBP</a:t>
            </a:r>
            <a:r>
              <a:rPr lang="pt-BR" altLang="ko-KR" sz="1500" dirty="0" smtClean="0">
                <a:ea typeface="Gulim" pitchFamily="34" charset="-127"/>
              </a:rPr>
              <a:t>). </a:t>
            </a:r>
            <a:r>
              <a:rPr lang="pt-BR" altLang="ko-KR" sz="1500" dirty="0" smtClean="0">
                <a:solidFill>
                  <a:srgbClr val="FF3300"/>
                </a:solidFill>
                <a:ea typeface="Gulim" pitchFamily="34" charset="-127"/>
              </a:rPr>
              <a:t>A alimentação exclusiva com fórmula nestes bebês  foi associado com aumento do risco de displasia broncopulmonar (DBP) (OR=2,59 com IC a 95% de 1,33-5,04), assim como de enterocolite necrosante (OR=12,86 com IC a 95% de 2,84-58,29) e retinopatia da prematuridade (OR=1,80 com IC a 95% de 1,05-3,11),</a:t>
            </a:r>
            <a:r>
              <a:rPr lang="pt-BR" altLang="ko-KR" sz="1500" dirty="0" smtClean="0">
                <a:solidFill>
                  <a:srgbClr val="FF33CC"/>
                </a:solidFill>
                <a:ea typeface="Gulim" pitchFamily="34" charset="-127"/>
              </a:rPr>
              <a:t> </a:t>
            </a:r>
            <a:r>
              <a:rPr lang="pt-BR" altLang="ko-KR" sz="1500" b="1" dirty="0" smtClean="0">
                <a:solidFill>
                  <a:srgbClr val="0000FF"/>
                </a:solidFill>
                <a:ea typeface="Gulim" pitchFamily="34" charset="-127"/>
              </a:rPr>
              <a:t>além de que os alimentados com leite materno alcançaram a dieta </a:t>
            </a:r>
            <a:r>
              <a:rPr lang="pt-BR" altLang="ko-KR" sz="1500" b="1" dirty="0" err="1" smtClean="0">
                <a:solidFill>
                  <a:srgbClr val="0000FF"/>
                </a:solidFill>
                <a:ea typeface="Gulim" pitchFamily="34" charset="-127"/>
              </a:rPr>
              <a:t>enteral</a:t>
            </a:r>
            <a:r>
              <a:rPr lang="pt-BR" altLang="ko-KR" sz="1500" b="1" dirty="0" smtClean="0">
                <a:solidFill>
                  <a:srgbClr val="0000FF"/>
                </a:solidFill>
                <a:ea typeface="Gulim" pitchFamily="34" charset="-127"/>
              </a:rPr>
              <a:t> plena antes dos RN alimentados com fórmula</a:t>
            </a:r>
            <a:r>
              <a:rPr lang="pt-BR" altLang="ko-KR" sz="1500" dirty="0" smtClean="0">
                <a:ea typeface="Gulim" pitchFamily="34" charset="-127"/>
              </a:rPr>
              <a:t>. O leite materno tem propriedades  antioxidantes que podem proteger o bebês do estresse </a:t>
            </a:r>
            <a:r>
              <a:rPr lang="pt-BR" altLang="ko-KR" sz="1500" dirty="0" err="1" smtClean="0">
                <a:ea typeface="Gulim" pitchFamily="34" charset="-127"/>
              </a:rPr>
              <a:t>oxidativo</a:t>
            </a:r>
            <a:r>
              <a:rPr lang="pt-BR" altLang="ko-KR" sz="1500" dirty="0" smtClean="0">
                <a:ea typeface="Gulim" pitchFamily="34" charset="-127"/>
              </a:rPr>
              <a:t>. O estresse </a:t>
            </a:r>
            <a:r>
              <a:rPr lang="pt-BR" altLang="ko-KR" sz="1500" dirty="0" err="1" smtClean="0">
                <a:ea typeface="Gulim" pitchFamily="34" charset="-127"/>
              </a:rPr>
              <a:t>oxidativo</a:t>
            </a:r>
            <a:r>
              <a:rPr lang="pt-BR" altLang="ko-KR" sz="1500" dirty="0" smtClean="0">
                <a:ea typeface="Gulim" pitchFamily="34" charset="-127"/>
              </a:rPr>
              <a:t> pode resultar do fornecimento de oxigênio necessário para manter a saturação arterial de oxigênio nos RN de muito baixo peso com DBP. No entanto, como já inclusive demonstrado entre nós pela Dra. Anna Christina do Nascimento Granjeiro Barreto, de Natal (nos links), os RN de muito baixo peso  que recebem leite materno apresentam restrição do crescimento </a:t>
            </a:r>
            <a:r>
              <a:rPr lang="pt-BR" altLang="ko-KR" sz="1500" dirty="0" err="1" smtClean="0">
                <a:ea typeface="Gulim" pitchFamily="34" charset="-127"/>
              </a:rPr>
              <a:t>extrauterino</a:t>
            </a:r>
            <a:r>
              <a:rPr lang="pt-BR" altLang="ko-KR" sz="1500" dirty="0" smtClean="0">
                <a:ea typeface="Gulim" pitchFamily="34" charset="-127"/>
              </a:rPr>
              <a:t>. Devido o deficiente crescimento constituir  um fator conhecido  de risco para o desenvolvimento da DBP, causou surpresa nos autores do presente estudo, a diminuição da DBP com o uso de leite humano  exclusivo.  Até agora, estes autores  não sabem se maior ganho de peso por causa da alimentação com fórmula, em comparação com o leite materno fortificado durante o curso neonatal no hospital, é desejável ou não. Mesmo que o ganho de peso inferior esteja associado a um risco aumentado de DBP, isto não parece ser aplicável para a redução do crescimento devido a alimentação do leite materno em presente coorte. </a:t>
            </a:r>
            <a:endParaRPr lang="pt-BR" sz="1500" dirty="0" smtClean="0"/>
          </a:p>
        </p:txBody>
      </p:sp>
      <p:graphicFrame>
        <p:nvGraphicFramePr>
          <p:cNvPr id="37903" name="Group 15"/>
          <p:cNvGraphicFramePr>
            <a:graphicFrameLocks noGrp="1"/>
          </p:cNvGraphicFramePr>
          <p:nvPr/>
        </p:nvGraphicFramePr>
        <p:xfrm>
          <a:off x="234950" y="85725"/>
          <a:ext cx="8909050" cy="640080"/>
        </p:xfrm>
        <a:graphic>
          <a:graphicData uri="http://schemas.openxmlformats.org/drawingml/2006/table">
            <a:tbl>
              <a:tblPr/>
              <a:tblGrid>
                <a:gridCol w="2970213"/>
                <a:gridCol w="2968625"/>
                <a:gridCol w="2970212"/>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Franklin Gothic Book"/>
                          <a:cs typeface="Arial" pitchFamily="34" charset="0"/>
                          <a:hlinkClick r:id="rId2"/>
                        </a:rPr>
                        <a:t>O leite humano influencia no desenvolvimento da displasia broncopulmonar?</a:t>
                      </a:r>
                      <a:endParaRPr kumimoji="0" lang="en-US" sz="1200" b="0" i="0" u="none" strike="noStrike" cap="none" normalizeH="0" baseline="0" smtClean="0">
                        <a:ln>
                          <a:noFill/>
                        </a:ln>
                        <a:solidFill>
                          <a:schemeClr val="tx1"/>
                        </a:solidFill>
                        <a:effectLst/>
                        <a:latin typeface="Franklin Gothic Book"/>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Franklin Gothic Book"/>
                          <a:cs typeface="Arial" pitchFamily="34" charset="0"/>
                          <a:hlinkClick r:id="rId2"/>
                        </a:rPr>
                        <a:t>Spiegler J et al (German Neonatal Network). Realizado por Paulo R. Margotto</a:t>
                      </a:r>
                      <a:endParaRPr kumimoji="0" lang="en-US" sz="1200" b="0" i="0" u="none" strike="noStrike" cap="none" normalizeH="0" baseline="0" smtClean="0">
                        <a:ln>
                          <a:noFill/>
                        </a:ln>
                        <a:solidFill>
                          <a:schemeClr val="tx1"/>
                        </a:solidFill>
                        <a:effectLst/>
                        <a:latin typeface="Franklin Gothic Book"/>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Franklin Gothic Book"/>
                          <a:cs typeface="Arial" pitchFamily="34" charset="0"/>
                          <a:hlinkClick r:id="rId2"/>
                        </a:rPr>
                        <a:t>  </a:t>
                      </a:r>
                      <a:r>
                        <a:rPr kumimoji="0" lang="en-US" sz="1200" b="0" i="0" u="none" strike="noStrike" cap="none" normalizeH="0" baseline="0" smtClean="0">
                          <a:ln>
                            <a:noFill/>
                          </a:ln>
                          <a:solidFill>
                            <a:schemeClr val="tx1"/>
                          </a:solidFill>
                          <a:effectLst/>
                          <a:latin typeface="Franklin Gothic Book"/>
                          <a:cs typeface="Arial"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37901" name="Picture 7" descr="Clique aqui para ver o artigo">
            <a:hlinkClick r:id="rId2"/>
          </p:cNvPr>
          <p:cNvPicPr>
            <a:picLocks noChangeAspect="1" noChangeArrowheads="1"/>
          </p:cNvPicPr>
          <p:nvPr/>
        </p:nvPicPr>
        <p:blipFill>
          <a:blip r:embed="rId3"/>
          <a:srcRect/>
          <a:stretch>
            <a:fillRect/>
          </a:stretch>
        </p:blipFill>
        <p:spPr bwMode="auto">
          <a:xfrm>
            <a:off x="7288213" y="309563"/>
            <a:ext cx="371475" cy="371475"/>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Grp="1"/>
          </p:cNvSpPr>
          <p:nvPr>
            <p:ph type="body" idx="1"/>
          </p:nvPr>
        </p:nvSpPr>
        <p:spPr/>
        <p:txBody>
          <a:bodyPr/>
          <a:lstStyle/>
          <a:p>
            <a:pPr eaLnBrk="1" hangingPunct="1"/>
            <a:r>
              <a:rPr lang="pt-BR" smtClean="0"/>
              <a:t>O objetivo desse estudo é de objetivamente quantificar as observações clínicas em comparação aos bebês que receberam o </a:t>
            </a:r>
            <a:r>
              <a:rPr lang="pt-BR" b="1" smtClean="0"/>
              <a:t>ALHMF (fortificante do leite humano líquido)</a:t>
            </a:r>
            <a:r>
              <a:rPr lang="pt-BR" smtClean="0"/>
              <a:t> àqueles que originalmente estavam usando o </a:t>
            </a:r>
            <a:r>
              <a:rPr lang="pt-BR" b="1" smtClean="0"/>
              <a:t>PHMF (fortificante do leite humano em pó).</a:t>
            </a:r>
          </a:p>
        </p:txBody>
      </p:sp>
      <p:graphicFrame>
        <p:nvGraphicFramePr>
          <p:cNvPr id="38928" name="Group 16"/>
          <p:cNvGraphicFramePr>
            <a:graphicFrameLocks noGrp="1"/>
          </p:cNvGraphicFramePr>
          <p:nvPr/>
        </p:nvGraphicFramePr>
        <p:xfrm>
          <a:off x="723900" y="681038"/>
          <a:ext cx="7642225" cy="1005840"/>
        </p:xfrm>
        <a:graphic>
          <a:graphicData uri="http://schemas.openxmlformats.org/drawingml/2006/table">
            <a:tbl>
              <a:tblPr/>
              <a:tblGrid>
                <a:gridCol w="2546350"/>
                <a:gridCol w="2549525"/>
                <a:gridCol w="2546350"/>
              </a:tblGrid>
              <a:tr h="9366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Franklin Gothic Book"/>
                          <a:cs typeface="Arial" pitchFamily="34" charset="0"/>
                          <a:hlinkClick r:id="rId2"/>
                        </a:rPr>
                        <a:t>Comparação do efeito de dois fortificantes do leite humano nos resultados clínicos dos recém- nascidos prematuros</a:t>
                      </a:r>
                      <a:endParaRPr kumimoji="0" lang="en-US" sz="1200" b="0" i="0" u="none" strike="noStrike" cap="none" normalizeH="0" baseline="0" smtClean="0">
                        <a:ln>
                          <a:noFill/>
                        </a:ln>
                        <a:solidFill>
                          <a:schemeClr val="tx1"/>
                        </a:solidFill>
                        <a:effectLst/>
                        <a:latin typeface="Franklin Gothic Book"/>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Franklin Gothic Book"/>
                          <a:cs typeface="Arial" pitchFamily="34" charset="0"/>
                          <a:hlinkClick r:id="rId2"/>
                        </a:rPr>
                        <a:t>Thoene M, Hanson C, Lyden E et al. Apresentação:Caio Eduardo Gomes Benevides, Hortência Hellen da Silva Holanda, Ursula Sales Padilha</a:t>
                      </a:r>
                      <a:endParaRPr kumimoji="0" lang="en-US" sz="1200" b="0" i="0" u="none" strike="noStrike" cap="none" normalizeH="0" baseline="0" smtClean="0">
                        <a:ln>
                          <a:noFill/>
                        </a:ln>
                        <a:solidFill>
                          <a:schemeClr val="tx1"/>
                        </a:solidFill>
                        <a:effectLst/>
                        <a:latin typeface="Franklin Gothic Book"/>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Franklin Gothic Book"/>
                          <a:cs typeface="Arial" pitchFamily="34" charset="0"/>
                          <a:hlinkClick r:id="rId2"/>
                        </a:rPr>
                        <a:t>  </a:t>
                      </a:r>
                      <a:r>
                        <a:rPr kumimoji="0" lang="en-US" sz="1200" b="0" i="0" u="none" strike="noStrike" cap="none" normalizeH="0" baseline="0" smtClean="0">
                          <a:ln>
                            <a:noFill/>
                          </a:ln>
                          <a:solidFill>
                            <a:schemeClr val="tx1"/>
                          </a:solidFill>
                          <a:effectLst/>
                          <a:latin typeface="Franklin Gothic Book"/>
                          <a:cs typeface="Arial"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38925" name="Picture 7" descr="Clique aqui para ver o artigo">
            <a:hlinkClick r:id="rId2"/>
          </p:cNvPr>
          <p:cNvPicPr>
            <a:picLocks noChangeAspect="1" noChangeArrowheads="1"/>
          </p:cNvPicPr>
          <p:nvPr/>
        </p:nvPicPr>
        <p:blipFill>
          <a:blip r:embed="rId3"/>
          <a:srcRect/>
          <a:stretch>
            <a:fillRect/>
          </a:stretch>
        </p:blipFill>
        <p:spPr bwMode="auto">
          <a:xfrm>
            <a:off x="6762750" y="987425"/>
            <a:ext cx="371475" cy="371475"/>
          </a:xfrm>
          <a:prstGeom prst="rect">
            <a:avLst/>
          </a:prstGeom>
          <a:noFill/>
          <a:ln w="9525">
            <a:noFill/>
            <a:miter lim="800000"/>
            <a:headEnd/>
            <a:tailEnd/>
          </a:ln>
        </p:spPr>
      </p:pic>
      <p:sp>
        <p:nvSpPr>
          <p:cNvPr id="38926" name="AutoShape 30"/>
          <p:cNvSpPr>
            <a:spLocks noChangeArrowheads="1"/>
          </p:cNvSpPr>
          <p:nvPr/>
        </p:nvSpPr>
        <p:spPr bwMode="auto">
          <a:xfrm>
            <a:off x="8518525" y="5097463"/>
            <a:ext cx="450850" cy="312737"/>
          </a:xfrm>
          <a:prstGeom prst="rightArrow">
            <a:avLst>
              <a:gd name="adj1" fmla="val 50000"/>
              <a:gd name="adj2" fmla="val 36041"/>
            </a:avLst>
          </a:prstGeom>
          <a:solidFill>
            <a:schemeClr val="accent1"/>
          </a:solidFill>
          <a:ln w="57150">
            <a:solidFill>
              <a:srgbClr val="FF33CC"/>
            </a:solidFill>
            <a:miter lim="800000"/>
            <a:headEnd/>
            <a:tailEnd/>
          </a:ln>
        </p:spPr>
        <p:txBody>
          <a:bodyPr wrap="none" anchor="ctr"/>
          <a:lstStyle/>
          <a:p>
            <a:endParaRPr lang="pt-B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p:cNvSpPr>
          <p:nvPr>
            <p:ph type="body" idx="1"/>
          </p:nvPr>
        </p:nvSpPr>
        <p:spPr>
          <a:xfrm>
            <a:off x="787400" y="1131888"/>
            <a:ext cx="7459663" cy="3946525"/>
          </a:xfrm>
        </p:spPr>
        <p:txBody>
          <a:bodyPr/>
          <a:lstStyle/>
          <a:p>
            <a:pPr eaLnBrk="1" hangingPunct="1">
              <a:lnSpc>
                <a:spcPct val="90000"/>
              </a:lnSpc>
            </a:pPr>
            <a:r>
              <a:rPr lang="pt-BR" sz="1800" smtClean="0"/>
              <a:t>Com o uso do fortificante liquido ultraconcentrado (proteína em forma hidrolisada: 5 frascos/100 ml de leite humano; provê em torno de 20% a mais de proteína em relação ao fortificante em pó: Proteína:  0.032g/ml), Moya et al demonstraram maior crescimento em peso, comprimento e perímetro cefálico. No entanto, </a:t>
            </a:r>
            <a:r>
              <a:rPr lang="pt-BR" sz="1800" b="1" smtClean="0"/>
              <a:t>Thoene  M et al, comparando o fortificante líquido com o em pó, mostraram </a:t>
            </a:r>
            <a:r>
              <a:rPr lang="pt-BR" sz="1800" smtClean="0">
                <a:solidFill>
                  <a:srgbClr val="FF3300"/>
                </a:solidFill>
              </a:rPr>
              <a:t>maior incidência de complicações com o fortificante líquido, como enterocolite necrosante, acidose, além de menor crescimento.</a:t>
            </a:r>
            <a:r>
              <a:rPr lang="pt-BR" sz="1800" smtClean="0"/>
              <a:t> As explicações destes achados se devem ao processo de acidificação necessária para esterilização, que ocorre no fortificante líquido. Esta diferença provavelmente explica o  aumento de complicações observadas no grupo do fortificante líquido. A incapacidade do recém-nascido prematuro para tamponar esta carga ácida provavelmente levou a um aumento destas complicações.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3"/>
          <p:cNvSpPr>
            <a:spLocks noGrp="1"/>
          </p:cNvSpPr>
          <p:nvPr>
            <p:ph type="body" idx="1"/>
          </p:nvPr>
        </p:nvSpPr>
        <p:spPr>
          <a:xfrm>
            <a:off x="860425" y="2268538"/>
            <a:ext cx="7423150" cy="2919412"/>
          </a:xfrm>
          <a:solidFill>
            <a:schemeClr val="bg1"/>
          </a:solidFill>
        </p:spPr>
        <p:txBody>
          <a:bodyPr/>
          <a:lstStyle/>
          <a:p>
            <a:pPr eaLnBrk="1" hangingPunct="1"/>
            <a:r>
              <a:rPr lang="pt-BR" sz="1700" dirty="0" smtClean="0"/>
              <a:t>No total, foram incluídos 349 lactentes. </a:t>
            </a:r>
            <a:r>
              <a:rPr lang="pt-BR" sz="1700" b="1" dirty="0" smtClean="0">
                <a:solidFill>
                  <a:srgbClr val="0000FF"/>
                </a:solidFill>
              </a:rPr>
              <a:t>A </a:t>
            </a:r>
            <a:r>
              <a:rPr lang="pt-BR" sz="1700" b="1" dirty="0" err="1" smtClean="0">
                <a:solidFill>
                  <a:srgbClr val="0000FF"/>
                </a:solidFill>
              </a:rPr>
              <a:t>ingesta</a:t>
            </a:r>
            <a:r>
              <a:rPr lang="pt-BR" sz="1700" b="1" dirty="0" smtClean="0">
                <a:solidFill>
                  <a:srgbClr val="0000FF"/>
                </a:solidFill>
              </a:rPr>
              <a:t> de leite da sua própria mãe nos primeiros 5 dias de vida foi associada a uma menor incidência de enterocolite necrosante, sepse e / ou morte durante os primeiros 60 dias de vida</a:t>
            </a:r>
            <a:r>
              <a:rPr lang="pt-BR" sz="1700" dirty="0" smtClean="0"/>
              <a:t> (razão de risco (HR) na categoria </a:t>
            </a:r>
            <a:r>
              <a:rPr lang="pt-BR" sz="1700" dirty="0" err="1" smtClean="0"/>
              <a:t>ingesta</a:t>
            </a:r>
            <a:r>
              <a:rPr lang="pt-BR" sz="1700" dirty="0" smtClean="0"/>
              <a:t> de 0,01-50 % de leite da sua própria mãe: 0,49, IC a de 95%: 0,28, 0,87; HR na categoria de ingestão </a:t>
            </a:r>
            <a:endParaRPr lang="pt-BR" sz="1700" b="1" dirty="0" smtClean="0"/>
          </a:p>
          <a:p>
            <a:pPr algn="ctr" eaLnBrk="1" hangingPunct="1"/>
            <a:r>
              <a:rPr lang="pt-BR" sz="1700" b="1" dirty="0" smtClean="0">
                <a:solidFill>
                  <a:srgbClr val="FF33CC"/>
                </a:solidFill>
              </a:rPr>
              <a:t>Os resultados deste estudo destacam a importância do leite materno durante , os primeiros dias de vida mais vulneráveis ​​e enfatizam  que todos os esforços devem ser feitos para iniciar lactação rapidamente após o nascimento do pré-termo.</a:t>
            </a:r>
          </a:p>
        </p:txBody>
      </p:sp>
      <p:graphicFrame>
        <p:nvGraphicFramePr>
          <p:cNvPr id="40976" name="Group 16"/>
          <p:cNvGraphicFramePr>
            <a:graphicFrameLocks noGrp="1"/>
          </p:cNvGraphicFramePr>
          <p:nvPr/>
        </p:nvGraphicFramePr>
        <p:xfrm>
          <a:off x="977900" y="690563"/>
          <a:ext cx="7305675" cy="1554480"/>
        </p:xfrm>
        <a:graphic>
          <a:graphicData uri="http://schemas.openxmlformats.org/drawingml/2006/table">
            <a:tbl>
              <a:tblPr/>
              <a:tblGrid>
                <a:gridCol w="2435225"/>
                <a:gridCol w="2435225"/>
                <a:gridCol w="2435225"/>
              </a:tblGrid>
              <a:tr h="9159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Franklin Gothic Book"/>
                          <a:cs typeface="Arial" pitchFamily="34" charset="0"/>
                          <a:hlinkClick r:id="rId2"/>
                        </a:rPr>
                        <a:t>A ingesta de leite humano da própria mãe durante os primeiros dias vida está associada com diminuição da morbidade e mortalidade em bebês de muito baixo peso durante os primeiros 60 dias de vida</a:t>
                      </a:r>
                      <a:endParaRPr kumimoji="0" lang="en-US" sz="1200" b="0" i="0" u="none" strike="noStrike" cap="none" normalizeH="0" baseline="0" smtClean="0">
                        <a:ln>
                          <a:noFill/>
                        </a:ln>
                        <a:solidFill>
                          <a:schemeClr val="tx1"/>
                        </a:solidFill>
                        <a:effectLst/>
                        <a:latin typeface="Franklin Gothic Book"/>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Franklin Gothic Book"/>
                          <a:cs typeface="Arial" pitchFamily="34" charset="0"/>
                          <a:hlinkClick r:id="rId2"/>
                        </a:rPr>
                        <a:t>Corpeleijn WE, Kouwenhoven SMP, Paap MC et al. Realizado por Paulo R. Margotto</a:t>
                      </a:r>
                      <a:endParaRPr kumimoji="0" lang="en-US" sz="1200" b="0" i="0" u="none" strike="noStrike" cap="none" normalizeH="0" baseline="0" smtClean="0">
                        <a:ln>
                          <a:noFill/>
                        </a:ln>
                        <a:solidFill>
                          <a:schemeClr val="tx1"/>
                        </a:solidFill>
                        <a:effectLst/>
                        <a:latin typeface="Franklin Gothic Book"/>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Franklin Gothic Book"/>
                          <a:cs typeface="Arial" pitchFamily="34" charset="0"/>
                          <a:hlinkClick r:id="rId2"/>
                        </a:rPr>
                        <a:t>  </a:t>
                      </a:r>
                      <a:r>
                        <a:rPr kumimoji="0" lang="en-US" sz="1200" b="0" i="0" u="none" strike="noStrike" cap="none" normalizeH="0" baseline="0" smtClean="0">
                          <a:ln>
                            <a:noFill/>
                          </a:ln>
                          <a:solidFill>
                            <a:schemeClr val="tx1"/>
                          </a:solidFill>
                          <a:effectLst/>
                          <a:latin typeface="Franklin Gothic Book"/>
                          <a:cs typeface="Arial"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40973" name="Picture 7" descr="Clique aqui para ver o artigo">
            <a:hlinkClick r:id="rId2"/>
          </p:cNvPr>
          <p:cNvPicPr>
            <a:picLocks noChangeAspect="1" noChangeArrowheads="1"/>
          </p:cNvPicPr>
          <p:nvPr/>
        </p:nvPicPr>
        <p:blipFill>
          <a:blip r:embed="rId3"/>
          <a:srcRect/>
          <a:stretch>
            <a:fillRect/>
          </a:stretch>
        </p:blipFill>
        <p:spPr bwMode="auto">
          <a:xfrm>
            <a:off x="7288213" y="-560388"/>
            <a:ext cx="371475" cy="371475"/>
          </a:xfrm>
          <a:prstGeom prst="rect">
            <a:avLst/>
          </a:prstGeom>
          <a:noFill/>
          <a:ln w="9525">
            <a:noFill/>
            <a:miter lim="800000"/>
            <a:headEnd/>
            <a:tailEnd/>
          </a:ln>
        </p:spPr>
      </p:pic>
      <p:pic>
        <p:nvPicPr>
          <p:cNvPr id="40974" name="Picture 36" descr="Clique aqui para ver o artigo">
            <a:hlinkClick r:id="rId2"/>
          </p:cNvPr>
          <p:cNvPicPr>
            <a:picLocks noChangeAspect="1" noChangeArrowheads="1"/>
          </p:cNvPicPr>
          <p:nvPr/>
        </p:nvPicPr>
        <p:blipFill>
          <a:blip r:embed="rId3"/>
          <a:srcRect/>
          <a:stretch>
            <a:fillRect/>
          </a:stretch>
        </p:blipFill>
        <p:spPr bwMode="auto">
          <a:xfrm>
            <a:off x="6724650" y="1287463"/>
            <a:ext cx="371475" cy="371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p:cNvSpPr>
          <p:nvPr>
            <p:ph type="body" idx="1"/>
          </p:nvPr>
        </p:nvSpPr>
        <p:spPr>
          <a:xfrm>
            <a:off x="668338" y="1863725"/>
            <a:ext cx="7434262" cy="4292600"/>
          </a:xfrm>
        </p:spPr>
        <p:txBody>
          <a:bodyPr/>
          <a:lstStyle/>
          <a:p>
            <a:pPr eaLnBrk="1" hangingPunct="1">
              <a:lnSpc>
                <a:spcPct val="90000"/>
              </a:lnSpc>
            </a:pPr>
            <a:r>
              <a:rPr lang="pt-BR" sz="2200" i="1" dirty="0" smtClean="0">
                <a:solidFill>
                  <a:srgbClr val="0000FF"/>
                </a:solidFill>
              </a:rPr>
              <a:t>U</a:t>
            </a:r>
            <a:r>
              <a:rPr lang="pt-PT" sz="2200" i="1" dirty="0" smtClean="0">
                <a:solidFill>
                  <a:srgbClr val="0000FF"/>
                </a:solidFill>
              </a:rPr>
              <a:t>m anticorpo, SIgA, encontrado no leite materno altera os tipos de bactérias que colonizam o intestino infantil. O anticorpo SIgA também parece mudar o "ligar" e "desligar" de genes envolvidos no crescimento rápido dos intestinos que é normal no início da vida, assim como genes especificamente ligados à doença intestinal intestinal. Estes resultados sugerem um novo papel potencial para o anticorpo no tratamento da inflamação do intestino, mesmo em adultos.</a:t>
            </a:r>
            <a:r>
              <a:rPr lang="pt-BR" sz="2200" dirty="0" smtClean="0">
                <a:solidFill>
                  <a:srgbClr val="0000FF"/>
                </a:solidFill>
              </a:rPr>
              <a:t> </a:t>
            </a:r>
          </a:p>
        </p:txBody>
      </p:sp>
      <p:graphicFrame>
        <p:nvGraphicFramePr>
          <p:cNvPr id="41999" name="Group 15"/>
          <p:cNvGraphicFramePr>
            <a:graphicFrameLocks noGrp="1"/>
          </p:cNvGraphicFramePr>
          <p:nvPr/>
        </p:nvGraphicFramePr>
        <p:xfrm>
          <a:off x="668338" y="677863"/>
          <a:ext cx="7742237" cy="1188720"/>
        </p:xfrm>
        <a:graphic>
          <a:graphicData uri="http://schemas.openxmlformats.org/drawingml/2006/table">
            <a:tbl>
              <a:tblPr/>
              <a:tblGrid>
                <a:gridCol w="2579687"/>
                <a:gridCol w="2582863"/>
                <a:gridCol w="2579687"/>
              </a:tblGrid>
              <a:tr h="10588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err="1" smtClean="0">
                          <a:ln>
                            <a:noFill/>
                          </a:ln>
                          <a:solidFill>
                            <a:schemeClr val="tx1"/>
                          </a:solidFill>
                          <a:effectLst/>
                          <a:latin typeface="Franklin Gothic Book"/>
                          <a:cs typeface="Arial" pitchFamily="34" charset="0"/>
                          <a:hlinkClick r:id="rId2"/>
                        </a:rPr>
                        <a:t>Anticorpo</a:t>
                      </a:r>
                      <a:r>
                        <a:rPr kumimoji="0" lang="en-US" sz="1200" b="0" i="0" u="none" strike="noStrike" cap="none" normalizeH="0" baseline="0" dirty="0" smtClean="0">
                          <a:ln>
                            <a:noFill/>
                          </a:ln>
                          <a:solidFill>
                            <a:schemeClr val="tx1"/>
                          </a:solidFill>
                          <a:effectLst/>
                          <a:latin typeface="Franklin Gothic Book"/>
                          <a:cs typeface="Arial" pitchFamily="34" charset="0"/>
                          <a:hlinkClick r:id="rId2"/>
                        </a:rPr>
                        <a:t> </a:t>
                      </a:r>
                      <a:r>
                        <a:rPr kumimoji="0" lang="en-US" sz="1200" b="0" i="0" u="none" strike="noStrike" cap="none" normalizeH="0" baseline="0" dirty="0" err="1" smtClean="0">
                          <a:ln>
                            <a:noFill/>
                          </a:ln>
                          <a:solidFill>
                            <a:schemeClr val="tx1"/>
                          </a:solidFill>
                          <a:effectLst/>
                          <a:latin typeface="Franklin Gothic Book"/>
                          <a:cs typeface="Arial" pitchFamily="34" charset="0"/>
                          <a:hlinkClick r:id="rId2"/>
                        </a:rPr>
                        <a:t>presente</a:t>
                      </a:r>
                      <a:r>
                        <a:rPr kumimoji="0" lang="en-US" sz="1200" b="0" i="0" u="none" strike="noStrike" cap="none" normalizeH="0" baseline="0" dirty="0" smtClean="0">
                          <a:ln>
                            <a:noFill/>
                          </a:ln>
                          <a:solidFill>
                            <a:schemeClr val="tx1"/>
                          </a:solidFill>
                          <a:effectLst/>
                          <a:latin typeface="Franklin Gothic Book"/>
                          <a:cs typeface="Arial" pitchFamily="34" charset="0"/>
                          <a:hlinkClick r:id="rId2"/>
                        </a:rPr>
                        <a:t> no </a:t>
                      </a:r>
                      <a:r>
                        <a:rPr kumimoji="0" lang="en-US" sz="1200" b="0" i="0" u="none" strike="noStrike" cap="none" normalizeH="0" baseline="0" dirty="0" err="1" smtClean="0">
                          <a:ln>
                            <a:noFill/>
                          </a:ln>
                          <a:solidFill>
                            <a:schemeClr val="tx1"/>
                          </a:solidFill>
                          <a:effectLst/>
                          <a:latin typeface="Franklin Gothic Book"/>
                          <a:cs typeface="Arial" pitchFamily="34" charset="0"/>
                          <a:hlinkClick r:id="rId2"/>
                        </a:rPr>
                        <a:t>leite</a:t>
                      </a:r>
                      <a:r>
                        <a:rPr kumimoji="0" lang="en-US" sz="1200" b="0" i="0" u="none" strike="noStrike" cap="none" normalizeH="0" baseline="0" dirty="0" smtClean="0">
                          <a:ln>
                            <a:noFill/>
                          </a:ln>
                          <a:solidFill>
                            <a:schemeClr val="tx1"/>
                          </a:solidFill>
                          <a:effectLst/>
                          <a:latin typeface="Franklin Gothic Book"/>
                          <a:cs typeface="Arial" pitchFamily="34" charset="0"/>
                          <a:hlinkClick r:id="rId2"/>
                        </a:rPr>
                        <a:t> </a:t>
                      </a:r>
                      <a:r>
                        <a:rPr kumimoji="0" lang="en-US" sz="1200" b="0" i="0" u="none" strike="noStrike" cap="none" normalizeH="0" baseline="0" dirty="0" err="1" smtClean="0">
                          <a:ln>
                            <a:noFill/>
                          </a:ln>
                          <a:solidFill>
                            <a:schemeClr val="tx1"/>
                          </a:solidFill>
                          <a:effectLst/>
                          <a:latin typeface="Franklin Gothic Book"/>
                          <a:cs typeface="Arial" pitchFamily="34" charset="0"/>
                          <a:hlinkClick r:id="rId2"/>
                        </a:rPr>
                        <a:t>materno</a:t>
                      </a:r>
                      <a:r>
                        <a:rPr kumimoji="0" lang="en-US" sz="1200" b="0" i="0" u="none" strike="noStrike" cap="none" normalizeH="0" baseline="0" dirty="0" smtClean="0">
                          <a:ln>
                            <a:noFill/>
                          </a:ln>
                          <a:solidFill>
                            <a:schemeClr val="tx1"/>
                          </a:solidFill>
                          <a:effectLst/>
                          <a:latin typeface="Franklin Gothic Book"/>
                          <a:cs typeface="Arial" pitchFamily="34" charset="0"/>
                          <a:hlinkClick r:id="rId2"/>
                        </a:rPr>
                        <a:t> </a:t>
                      </a:r>
                      <a:r>
                        <a:rPr kumimoji="0" lang="en-US" sz="1200" b="0" i="0" u="none" strike="noStrike" cap="none" normalizeH="0" baseline="0" dirty="0" err="1" smtClean="0">
                          <a:ln>
                            <a:noFill/>
                          </a:ln>
                          <a:solidFill>
                            <a:schemeClr val="tx1"/>
                          </a:solidFill>
                          <a:effectLst/>
                          <a:latin typeface="Franklin Gothic Book"/>
                          <a:cs typeface="Arial" pitchFamily="34" charset="0"/>
                          <a:hlinkClick r:id="rId2"/>
                        </a:rPr>
                        <a:t>promove</a:t>
                      </a:r>
                      <a:r>
                        <a:rPr kumimoji="0" lang="en-US" sz="1200" b="0" i="0" u="none" strike="noStrike" cap="none" normalizeH="0" baseline="0" dirty="0" smtClean="0">
                          <a:ln>
                            <a:noFill/>
                          </a:ln>
                          <a:solidFill>
                            <a:schemeClr val="tx1"/>
                          </a:solidFill>
                          <a:effectLst/>
                          <a:latin typeface="Franklin Gothic Book"/>
                          <a:cs typeface="Arial" pitchFamily="34" charset="0"/>
                          <a:hlinkClick r:id="rId2"/>
                        </a:rPr>
                        <a:t> </a:t>
                      </a:r>
                      <a:r>
                        <a:rPr kumimoji="0" lang="en-US" sz="1200" b="0" i="0" u="none" strike="noStrike" cap="none" normalizeH="0" baseline="0" dirty="0" err="1" smtClean="0">
                          <a:ln>
                            <a:noFill/>
                          </a:ln>
                          <a:solidFill>
                            <a:schemeClr val="tx1"/>
                          </a:solidFill>
                          <a:effectLst/>
                          <a:latin typeface="Franklin Gothic Book"/>
                          <a:cs typeface="Arial" pitchFamily="34" charset="0"/>
                          <a:hlinkClick r:id="rId2"/>
                        </a:rPr>
                        <a:t>saúde</a:t>
                      </a:r>
                      <a:r>
                        <a:rPr kumimoji="0" lang="en-US" sz="1200" b="0" i="0" u="none" strike="noStrike" cap="none" normalizeH="0" baseline="0" dirty="0" smtClean="0">
                          <a:ln>
                            <a:noFill/>
                          </a:ln>
                          <a:solidFill>
                            <a:schemeClr val="tx1"/>
                          </a:solidFill>
                          <a:effectLst/>
                          <a:latin typeface="Franklin Gothic Book"/>
                          <a:cs typeface="Arial" pitchFamily="34" charset="0"/>
                          <a:hlinkClick r:id="rId2"/>
                        </a:rPr>
                        <a:t> intestinal </a:t>
                      </a:r>
                      <a:r>
                        <a:rPr kumimoji="0" lang="en-US" sz="1200" b="0" i="0" u="none" strike="noStrike" cap="none" normalizeH="0" baseline="0" dirty="0" err="1" smtClean="0">
                          <a:ln>
                            <a:noFill/>
                          </a:ln>
                          <a:solidFill>
                            <a:schemeClr val="tx1"/>
                          </a:solidFill>
                          <a:effectLst/>
                          <a:latin typeface="Franklin Gothic Book"/>
                          <a:cs typeface="Arial" pitchFamily="34" charset="0"/>
                          <a:hlinkClick r:id="rId2"/>
                        </a:rPr>
                        <a:t>na</a:t>
                      </a:r>
                      <a:r>
                        <a:rPr kumimoji="0" lang="en-US" sz="1200" b="0" i="0" u="none" strike="noStrike" cap="none" normalizeH="0" baseline="0" dirty="0" smtClean="0">
                          <a:ln>
                            <a:noFill/>
                          </a:ln>
                          <a:solidFill>
                            <a:schemeClr val="tx1"/>
                          </a:solidFill>
                          <a:effectLst/>
                          <a:latin typeface="Franklin Gothic Book"/>
                          <a:cs typeface="Arial" pitchFamily="34" charset="0"/>
                          <a:hlinkClick r:id="rId2"/>
                        </a:rPr>
                        <a:t> </a:t>
                      </a:r>
                      <a:r>
                        <a:rPr kumimoji="0" lang="en-US" sz="1200" b="0" i="0" u="none" strike="noStrike" cap="none" normalizeH="0" baseline="0" dirty="0" err="1" smtClean="0">
                          <a:ln>
                            <a:noFill/>
                          </a:ln>
                          <a:solidFill>
                            <a:schemeClr val="tx1"/>
                          </a:solidFill>
                          <a:effectLst/>
                          <a:latin typeface="Franklin Gothic Book"/>
                          <a:cs typeface="Arial" pitchFamily="34" charset="0"/>
                          <a:hlinkClick r:id="rId2"/>
                        </a:rPr>
                        <a:t>vida</a:t>
                      </a:r>
                      <a:r>
                        <a:rPr kumimoji="0" lang="en-US" sz="1200" b="0" i="0" u="none" strike="noStrike" cap="none" normalizeH="0" baseline="0" dirty="0" smtClean="0">
                          <a:ln>
                            <a:noFill/>
                          </a:ln>
                          <a:solidFill>
                            <a:schemeClr val="tx1"/>
                          </a:solidFill>
                          <a:effectLst/>
                          <a:latin typeface="Franklin Gothic Book"/>
                          <a:cs typeface="Arial" pitchFamily="34" charset="0"/>
                          <a:hlinkClick r:id="rId2"/>
                        </a:rPr>
                        <a:t> </a:t>
                      </a:r>
                      <a:r>
                        <a:rPr kumimoji="0" lang="en-US" sz="1200" b="0" i="0" u="none" strike="noStrike" cap="none" normalizeH="0" baseline="0" dirty="0" err="1" smtClean="0">
                          <a:ln>
                            <a:noFill/>
                          </a:ln>
                          <a:solidFill>
                            <a:schemeClr val="tx1"/>
                          </a:solidFill>
                          <a:effectLst/>
                          <a:latin typeface="Franklin Gothic Book"/>
                          <a:cs typeface="Arial" pitchFamily="34" charset="0"/>
                          <a:hlinkClick r:id="rId2"/>
                        </a:rPr>
                        <a:t>adulta</a:t>
                      </a:r>
                      <a:r>
                        <a:rPr kumimoji="0" lang="en-US" sz="1200" b="0" i="0" u="none" strike="noStrike" cap="none" normalizeH="0" baseline="0" dirty="0" smtClean="0">
                          <a:ln>
                            <a:noFill/>
                          </a:ln>
                          <a:solidFill>
                            <a:schemeClr val="tx1"/>
                          </a:solidFill>
                          <a:effectLst/>
                          <a:latin typeface="Franklin Gothic Book"/>
                          <a:cs typeface="Arial" pitchFamily="34" charset="0"/>
                          <a:hlinkClick r:id="rId2"/>
                        </a:rPr>
                        <a:t> (</a:t>
                      </a:r>
                      <a:r>
                        <a:rPr kumimoji="0" lang="en-US" sz="1200" b="0" i="0" u="none" strike="noStrike" cap="none" normalizeH="0" baseline="0" dirty="0" err="1" smtClean="0">
                          <a:ln>
                            <a:noFill/>
                          </a:ln>
                          <a:solidFill>
                            <a:schemeClr val="tx1"/>
                          </a:solidFill>
                          <a:effectLst/>
                          <a:latin typeface="Franklin Gothic Book"/>
                          <a:cs typeface="Arial" pitchFamily="34" charset="0"/>
                          <a:hlinkClick r:id="rId2"/>
                        </a:rPr>
                        <a:t>IgA</a:t>
                      </a:r>
                      <a:r>
                        <a:rPr kumimoji="0" lang="en-US" sz="1200" b="0" i="0" u="none" strike="noStrike" cap="none" normalizeH="0" baseline="0" dirty="0" smtClean="0">
                          <a:ln>
                            <a:noFill/>
                          </a:ln>
                          <a:solidFill>
                            <a:schemeClr val="tx1"/>
                          </a:solidFill>
                          <a:effectLst/>
                          <a:latin typeface="Franklin Gothic Book"/>
                          <a:cs typeface="Arial" pitchFamily="34" charset="0"/>
                          <a:hlinkClick r:id="rId2"/>
                        </a:rPr>
                        <a:t> </a:t>
                      </a:r>
                      <a:r>
                        <a:rPr kumimoji="0" lang="en-US" sz="1200" b="0" i="0" u="none" strike="noStrike" cap="none" normalizeH="0" baseline="0" dirty="0" err="1" smtClean="0">
                          <a:ln>
                            <a:noFill/>
                          </a:ln>
                          <a:solidFill>
                            <a:schemeClr val="tx1"/>
                          </a:solidFill>
                          <a:effectLst/>
                          <a:latin typeface="Franklin Gothic Book"/>
                          <a:cs typeface="Arial" pitchFamily="34" charset="0"/>
                          <a:hlinkClick r:id="rId2"/>
                        </a:rPr>
                        <a:t>Secretora</a:t>
                      </a:r>
                      <a:r>
                        <a:rPr kumimoji="0" lang="en-US" sz="1200" b="0" i="0" u="none" strike="noStrike" cap="none" normalizeH="0" baseline="0" dirty="0" smtClean="0">
                          <a:ln>
                            <a:noFill/>
                          </a:ln>
                          <a:solidFill>
                            <a:schemeClr val="tx1"/>
                          </a:solidFill>
                          <a:effectLst/>
                          <a:latin typeface="Franklin Gothic Book"/>
                          <a:cs typeface="Arial" pitchFamily="34" charset="0"/>
                          <a:hlinkClick r:id="rId2"/>
                        </a:rPr>
                        <a:t> </a:t>
                      </a:r>
                      <a:r>
                        <a:rPr kumimoji="0" lang="en-US" sz="1200" b="0" i="0" u="none" strike="noStrike" cap="none" normalizeH="0" baseline="0" dirty="0" err="1" smtClean="0">
                          <a:ln>
                            <a:noFill/>
                          </a:ln>
                          <a:solidFill>
                            <a:schemeClr val="tx1"/>
                          </a:solidFill>
                          <a:effectLst/>
                          <a:latin typeface="Franklin Gothic Book"/>
                          <a:cs typeface="Arial" pitchFamily="34" charset="0"/>
                          <a:hlinkClick r:id="rId2"/>
                        </a:rPr>
                        <a:t>será</a:t>
                      </a:r>
                      <a:r>
                        <a:rPr kumimoji="0" lang="en-US" sz="1200" b="0" i="0" u="none" strike="noStrike" cap="none" normalizeH="0" baseline="0" dirty="0" smtClean="0">
                          <a:ln>
                            <a:noFill/>
                          </a:ln>
                          <a:solidFill>
                            <a:schemeClr val="tx1"/>
                          </a:solidFill>
                          <a:effectLst/>
                          <a:latin typeface="Franklin Gothic Book"/>
                          <a:cs typeface="Arial" pitchFamily="34" charset="0"/>
                          <a:hlinkClick r:id="rId2"/>
                        </a:rPr>
                        <a:t> </a:t>
                      </a:r>
                      <a:r>
                        <a:rPr kumimoji="0" lang="en-US" sz="1200" b="0" i="0" u="none" strike="noStrike" cap="none" normalizeH="0" baseline="0" dirty="0" err="1" smtClean="0">
                          <a:ln>
                            <a:noFill/>
                          </a:ln>
                          <a:solidFill>
                            <a:schemeClr val="tx1"/>
                          </a:solidFill>
                          <a:effectLst/>
                          <a:latin typeface="Franklin Gothic Book"/>
                          <a:cs typeface="Arial" pitchFamily="34" charset="0"/>
                          <a:hlinkClick r:id="rId2"/>
                        </a:rPr>
                        <a:t>usada</a:t>
                      </a:r>
                      <a:r>
                        <a:rPr kumimoji="0" lang="en-US" sz="1200" b="0" i="0" u="none" strike="noStrike" cap="none" normalizeH="0" baseline="0" dirty="0" smtClean="0">
                          <a:ln>
                            <a:noFill/>
                          </a:ln>
                          <a:solidFill>
                            <a:schemeClr val="tx1"/>
                          </a:solidFill>
                          <a:effectLst/>
                          <a:latin typeface="Franklin Gothic Book"/>
                          <a:cs typeface="Arial" pitchFamily="34" charset="0"/>
                          <a:hlinkClick r:id="rId2"/>
                        </a:rPr>
                        <a:t> </a:t>
                      </a:r>
                      <a:r>
                        <a:rPr kumimoji="0" lang="en-US" sz="1200" b="0" i="0" u="none" strike="noStrike" cap="none" normalizeH="0" baseline="0" dirty="0" err="1" smtClean="0">
                          <a:ln>
                            <a:noFill/>
                          </a:ln>
                          <a:solidFill>
                            <a:schemeClr val="tx1"/>
                          </a:solidFill>
                          <a:effectLst/>
                          <a:latin typeface="Franklin Gothic Book"/>
                          <a:cs typeface="Arial" pitchFamily="34" charset="0"/>
                          <a:hlinkClick r:id="rId2"/>
                        </a:rPr>
                        <a:t>como</a:t>
                      </a:r>
                      <a:r>
                        <a:rPr kumimoji="0" lang="en-US" sz="1200" b="0" i="0" u="none" strike="noStrike" cap="none" normalizeH="0" baseline="0" dirty="0" smtClean="0">
                          <a:ln>
                            <a:noFill/>
                          </a:ln>
                          <a:solidFill>
                            <a:schemeClr val="tx1"/>
                          </a:solidFill>
                          <a:effectLst/>
                          <a:latin typeface="Franklin Gothic Book"/>
                          <a:cs typeface="Arial" pitchFamily="34" charset="0"/>
                          <a:hlinkClick r:id="rId2"/>
                        </a:rPr>
                        <a:t> </a:t>
                      </a:r>
                      <a:r>
                        <a:rPr kumimoji="0" lang="en-US" sz="1200" b="0" i="0" u="none" strike="noStrike" cap="none" normalizeH="0" baseline="0" dirty="0" err="1" smtClean="0">
                          <a:ln>
                            <a:noFill/>
                          </a:ln>
                          <a:solidFill>
                            <a:schemeClr val="tx1"/>
                          </a:solidFill>
                          <a:effectLst/>
                          <a:latin typeface="Franklin Gothic Book"/>
                          <a:cs typeface="Arial" pitchFamily="34" charset="0"/>
                          <a:hlinkClick r:id="rId2"/>
                        </a:rPr>
                        <a:t>tratamento</a:t>
                      </a:r>
                      <a:r>
                        <a:rPr kumimoji="0" lang="en-US" sz="1200" b="0" i="0" u="none" strike="noStrike" cap="none" normalizeH="0" baseline="0" dirty="0" smtClean="0">
                          <a:ln>
                            <a:noFill/>
                          </a:ln>
                          <a:solidFill>
                            <a:schemeClr val="tx1"/>
                          </a:solidFill>
                          <a:effectLst/>
                          <a:latin typeface="Franklin Gothic Book"/>
                          <a:cs typeface="Arial" pitchFamily="34" charset="0"/>
                          <a:hlinkClick r:id="rId2"/>
                        </a:rPr>
                        <a:t> de </a:t>
                      </a:r>
                      <a:r>
                        <a:rPr kumimoji="0" lang="en-US" sz="1200" b="0" i="0" u="none" strike="noStrike" cap="none" normalizeH="0" baseline="0" dirty="0" err="1" smtClean="0">
                          <a:ln>
                            <a:noFill/>
                          </a:ln>
                          <a:solidFill>
                            <a:schemeClr val="tx1"/>
                          </a:solidFill>
                          <a:effectLst/>
                          <a:latin typeface="Franklin Gothic Book"/>
                          <a:cs typeface="Arial" pitchFamily="34" charset="0"/>
                          <a:hlinkClick r:id="rId2"/>
                        </a:rPr>
                        <a:t>inflamação</a:t>
                      </a:r>
                      <a:r>
                        <a:rPr kumimoji="0" lang="en-US" sz="1200" b="0" i="0" u="none" strike="noStrike" cap="none" normalizeH="0" baseline="0" dirty="0" smtClean="0">
                          <a:ln>
                            <a:noFill/>
                          </a:ln>
                          <a:solidFill>
                            <a:schemeClr val="tx1"/>
                          </a:solidFill>
                          <a:effectLst/>
                          <a:latin typeface="Franklin Gothic Book"/>
                          <a:cs typeface="Arial" pitchFamily="34" charset="0"/>
                          <a:hlinkClick r:id="rId2"/>
                        </a:rPr>
                        <a:t> e </a:t>
                      </a:r>
                      <a:r>
                        <a:rPr kumimoji="0" lang="en-US" sz="1200" b="0" i="0" u="none" strike="noStrike" cap="none" normalizeH="0" baseline="0" dirty="0" err="1" smtClean="0">
                          <a:ln>
                            <a:noFill/>
                          </a:ln>
                          <a:solidFill>
                            <a:schemeClr val="tx1"/>
                          </a:solidFill>
                          <a:effectLst/>
                          <a:latin typeface="Franklin Gothic Book"/>
                          <a:cs typeface="Arial" pitchFamily="34" charset="0"/>
                          <a:hlinkClick r:id="rId2"/>
                        </a:rPr>
                        <a:t>infecção</a:t>
                      </a:r>
                      <a:r>
                        <a:rPr kumimoji="0" lang="en-US" sz="1200" b="0" i="0" u="none" strike="noStrike" cap="none" normalizeH="0" baseline="0" dirty="0" smtClean="0">
                          <a:ln>
                            <a:noFill/>
                          </a:ln>
                          <a:solidFill>
                            <a:schemeClr val="tx1"/>
                          </a:solidFill>
                          <a:effectLst/>
                          <a:latin typeface="Franklin Gothic Book"/>
                          <a:cs typeface="Arial" pitchFamily="34" charset="0"/>
                          <a:hlinkClick r:id="rId2"/>
                        </a:rPr>
                        <a:t> dos </a:t>
                      </a:r>
                      <a:r>
                        <a:rPr kumimoji="0" lang="en-US" sz="1200" b="0" i="0" u="none" strike="noStrike" cap="none" normalizeH="0" baseline="0" dirty="0" err="1" smtClean="0">
                          <a:ln>
                            <a:noFill/>
                          </a:ln>
                          <a:solidFill>
                            <a:schemeClr val="tx1"/>
                          </a:solidFill>
                          <a:effectLst/>
                          <a:latin typeface="Franklin Gothic Book"/>
                          <a:cs typeface="Arial" pitchFamily="34" charset="0"/>
                          <a:hlinkClick r:id="rId2"/>
                        </a:rPr>
                        <a:t>intestinos</a:t>
                      </a:r>
                      <a:r>
                        <a:rPr kumimoji="0" lang="en-US" sz="1200" b="0" i="0" u="none" strike="noStrike" cap="none" normalizeH="0" baseline="0" dirty="0" smtClean="0">
                          <a:ln>
                            <a:noFill/>
                          </a:ln>
                          <a:solidFill>
                            <a:schemeClr val="tx1"/>
                          </a:solidFill>
                          <a:effectLst/>
                          <a:latin typeface="Franklin Gothic Book"/>
                          <a:cs typeface="Arial" pitchFamily="34" charset="0"/>
                          <a:hlinkClick r:id="rId2"/>
                        </a:rPr>
                        <a:t>)</a:t>
                      </a:r>
                      <a:endParaRPr kumimoji="0" lang="en-US" sz="1200" b="0" i="0" u="none" strike="noStrike" cap="none" normalizeH="0" baseline="0" dirty="0" smtClean="0">
                        <a:ln>
                          <a:noFill/>
                        </a:ln>
                        <a:solidFill>
                          <a:schemeClr val="tx1"/>
                        </a:solidFill>
                        <a:effectLst/>
                        <a:latin typeface="Franklin Gothic Book"/>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Franklin Gothic Book"/>
                          <a:cs typeface="Arial" pitchFamily="34" charset="0"/>
                          <a:hlinkClick r:id="rId2"/>
                        </a:rPr>
                        <a:t>Anna Petherick. Tradução realizada por Rodrigo Santos (UFRJ)</a:t>
                      </a:r>
                      <a:endParaRPr kumimoji="0" lang="en-US" sz="1200" b="0" i="0" u="none" strike="noStrike" cap="none" normalizeH="0" baseline="0" smtClean="0">
                        <a:ln>
                          <a:noFill/>
                        </a:ln>
                        <a:solidFill>
                          <a:schemeClr val="tx1"/>
                        </a:solidFill>
                        <a:effectLst/>
                        <a:latin typeface="Franklin Gothic Book"/>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Franklin Gothic Book"/>
                          <a:cs typeface="Arial" pitchFamily="34" charset="0"/>
                          <a:hlinkClick r:id="rId2"/>
                        </a:rPr>
                        <a:t>  </a:t>
                      </a:r>
                      <a:r>
                        <a:rPr kumimoji="0" lang="en-US" sz="1200" b="0" i="0" u="none" strike="noStrike" cap="none" normalizeH="0" baseline="0" smtClean="0">
                          <a:ln>
                            <a:noFill/>
                          </a:ln>
                          <a:solidFill>
                            <a:schemeClr val="tx1"/>
                          </a:solidFill>
                          <a:effectLst/>
                          <a:latin typeface="Franklin Gothic Book"/>
                          <a:cs typeface="Arial"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41997" name="Picture 7" descr="Clique aqui para ver o artigo">
            <a:hlinkClick r:id="rId2"/>
          </p:cNvPr>
          <p:cNvPicPr>
            <a:picLocks noChangeAspect="1" noChangeArrowheads="1"/>
          </p:cNvPicPr>
          <p:nvPr/>
        </p:nvPicPr>
        <p:blipFill>
          <a:blip r:embed="rId3"/>
          <a:srcRect/>
          <a:stretch>
            <a:fillRect/>
          </a:stretch>
        </p:blipFill>
        <p:spPr bwMode="auto">
          <a:xfrm>
            <a:off x="6916738" y="1187450"/>
            <a:ext cx="371475" cy="371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p:cNvSpPr>
          <p:nvPr>
            <p:ph type="body" idx="1"/>
          </p:nvPr>
        </p:nvSpPr>
        <p:spPr>
          <a:xfrm>
            <a:off x="1463675" y="1765300"/>
            <a:ext cx="6196013" cy="1901825"/>
          </a:xfrm>
          <a:ln w="57150">
            <a:solidFill>
              <a:srgbClr val="FF33CC"/>
            </a:solidFill>
          </a:ln>
        </p:spPr>
        <p:txBody>
          <a:bodyPr/>
          <a:lstStyle/>
          <a:p>
            <a:pPr algn="ctr" eaLnBrk="1" hangingPunct="1"/>
            <a:r>
              <a:rPr lang="pt-BR" smtClean="0"/>
              <a:t> </a:t>
            </a:r>
            <a:r>
              <a:rPr lang="pt-BR" sz="2800" b="1" smtClean="0">
                <a:solidFill>
                  <a:srgbClr val="0000FF"/>
                </a:solidFill>
              </a:rPr>
              <a:t>“Apenas uma pequena percentagem de recém-nascidos  humanos deve correr o risco de ingerir fórmulas artificiais”</a:t>
            </a:r>
          </a:p>
        </p:txBody>
      </p:sp>
      <p:graphicFrame>
        <p:nvGraphicFramePr>
          <p:cNvPr id="43024" name="Group 16"/>
          <p:cNvGraphicFramePr>
            <a:graphicFrameLocks noGrp="1"/>
          </p:cNvGraphicFramePr>
          <p:nvPr/>
        </p:nvGraphicFramePr>
        <p:xfrm>
          <a:off x="723900" y="738188"/>
          <a:ext cx="7704138" cy="822960"/>
        </p:xfrm>
        <a:graphic>
          <a:graphicData uri="http://schemas.openxmlformats.org/drawingml/2006/table">
            <a:tbl>
              <a:tblPr/>
              <a:tblGrid>
                <a:gridCol w="2566988"/>
                <a:gridCol w="2570162"/>
                <a:gridCol w="2566988"/>
              </a:tblGrid>
              <a:tr h="6746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Franklin Gothic Book"/>
                          <a:cs typeface="Arial" pitchFamily="34" charset="0"/>
                          <a:hlinkClick r:id="rId2"/>
                        </a:rPr>
                        <a:t>Construindo o cérebro do recém-nascido (efeito da nutrição na composição do cérebro infantil)</a:t>
                      </a:r>
                      <a:endParaRPr kumimoji="0" lang="en-US" sz="1200" b="0" i="0" u="none" strike="noStrike" cap="none" normalizeH="0" baseline="0" smtClean="0">
                        <a:ln>
                          <a:noFill/>
                        </a:ln>
                        <a:solidFill>
                          <a:schemeClr val="tx1"/>
                        </a:solidFill>
                        <a:effectLst/>
                        <a:latin typeface="Franklin Gothic Book"/>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Franklin Gothic Book"/>
                          <a:cs typeface="Arial" pitchFamily="34" charset="0"/>
                          <a:hlinkClick r:id="rId2"/>
                        </a:rPr>
                        <a:t>Forestes Cockburn</a:t>
                      </a:r>
                      <a:endParaRPr kumimoji="0" lang="en-US" sz="1200" b="0" i="0" u="none" strike="noStrike" cap="none" normalizeH="0" baseline="0" smtClean="0">
                        <a:ln>
                          <a:noFill/>
                        </a:ln>
                        <a:solidFill>
                          <a:schemeClr val="tx1"/>
                        </a:solidFill>
                        <a:effectLst/>
                        <a:latin typeface="Franklin Gothic Book"/>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Franklin Gothic Book"/>
                          <a:cs typeface="Arial" pitchFamily="34" charset="0"/>
                          <a:hlinkClick r:id="rId2"/>
                        </a:rPr>
                        <a:t>  </a:t>
                      </a:r>
                      <a:r>
                        <a:rPr kumimoji="0" lang="en-US" sz="1200" b="0" i="0" u="none" strike="noStrike" cap="none" normalizeH="0" baseline="0" smtClean="0">
                          <a:ln>
                            <a:noFill/>
                          </a:ln>
                          <a:solidFill>
                            <a:schemeClr val="tx1"/>
                          </a:solidFill>
                          <a:effectLst/>
                          <a:latin typeface="Franklin Gothic Book"/>
                          <a:cs typeface="Arial"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43021" name="Picture 7" descr="Clique aqui para ver o artigo">
            <a:hlinkClick r:id="rId2"/>
          </p:cNvPr>
          <p:cNvPicPr>
            <a:picLocks noChangeAspect="1" noChangeArrowheads="1"/>
          </p:cNvPicPr>
          <p:nvPr/>
        </p:nvPicPr>
        <p:blipFill>
          <a:blip r:embed="rId3"/>
          <a:srcRect/>
          <a:stretch>
            <a:fillRect/>
          </a:stretch>
        </p:blipFill>
        <p:spPr bwMode="auto">
          <a:xfrm>
            <a:off x="6916738" y="923925"/>
            <a:ext cx="371475" cy="371475"/>
          </a:xfrm>
          <a:prstGeom prst="rect">
            <a:avLst/>
          </a:prstGeom>
          <a:noFill/>
          <a:ln w="9525">
            <a:noFill/>
            <a:miter lim="800000"/>
            <a:headEnd/>
            <a:tailEnd/>
          </a:ln>
        </p:spPr>
      </p:pic>
      <p:pic>
        <p:nvPicPr>
          <p:cNvPr id="43022" name="Picture 29"/>
          <p:cNvPicPr>
            <a:picLocks noChangeAspect="1" noChangeArrowheads="1"/>
          </p:cNvPicPr>
          <p:nvPr/>
        </p:nvPicPr>
        <p:blipFill>
          <a:blip r:embed="rId4"/>
          <a:srcRect/>
          <a:stretch>
            <a:fillRect/>
          </a:stretch>
        </p:blipFill>
        <p:spPr bwMode="auto">
          <a:xfrm>
            <a:off x="3390900" y="3667125"/>
            <a:ext cx="2239963" cy="15478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p:nvPr>
        </p:nvSpPr>
        <p:spPr>
          <a:xfrm>
            <a:off x="1228725" y="447675"/>
            <a:ext cx="6964363" cy="1001713"/>
          </a:xfrm>
        </p:spPr>
        <p:txBody>
          <a:bodyPr/>
          <a:lstStyle/>
          <a:p>
            <a:r>
              <a:rPr lang="pt-BR" smtClean="0">
                <a:solidFill>
                  <a:srgbClr val="0000FF"/>
                </a:solidFill>
              </a:rPr>
              <a:t>Portanto,...</a:t>
            </a:r>
          </a:p>
        </p:txBody>
      </p:sp>
      <p:sp>
        <p:nvSpPr>
          <p:cNvPr id="68611" name="Rectangle 3"/>
          <p:cNvSpPr>
            <a:spLocks noGrp="1"/>
          </p:cNvSpPr>
          <p:nvPr>
            <p:ph type="body" idx="1"/>
          </p:nvPr>
        </p:nvSpPr>
        <p:spPr>
          <a:xfrm>
            <a:off x="735106" y="1220788"/>
            <a:ext cx="7748494" cy="4265612"/>
          </a:xfrm>
          <a:solidFill>
            <a:schemeClr val="bg1"/>
          </a:solidFill>
        </p:spPr>
        <p:txBody>
          <a:bodyPr/>
          <a:lstStyle/>
          <a:p>
            <a:pPr>
              <a:lnSpc>
                <a:spcPct val="80000"/>
              </a:lnSpc>
            </a:pPr>
            <a:r>
              <a:rPr lang="pt-BR" altLang="ja-JP" sz="1500" dirty="0" smtClean="0"/>
              <a:t>As fórmulas foram desenvolvidas com o objetivo de Atender aos requisitos</a:t>
            </a:r>
            <a:r>
              <a:rPr lang="pt-BR" altLang="ja-JP" sz="1500" b="1" dirty="0" smtClean="0"/>
              <a:t> </a:t>
            </a:r>
            <a:r>
              <a:rPr lang="pt-BR" altLang="ja-JP" sz="1500" dirty="0" smtClean="0"/>
              <a:t>relativamente elevados de proteína, energia e minerais que foram considerados necessários para suportar uma taxa de crescimento no bebê pré-termo com muito baixo peso ao nascer que se aproximaria daquele do feto normal em crescimento saudável no terceiro trimestral da vida </a:t>
            </a:r>
            <a:r>
              <a:rPr lang="pt-BR" altLang="ja-JP" sz="1500" dirty="0" err="1" smtClean="0"/>
              <a:t>intrauterina</a:t>
            </a:r>
            <a:r>
              <a:rPr lang="pt-BR" altLang="ja-JP" sz="1500" dirty="0" smtClean="0"/>
              <a:t>. No entanto, os benefícios a curto e longo prazo do crescimento pós-natal mais rápido com fórmulas  podem ou não superar desvantagens a longo prazo (maiores riscos de enterocolite necrosante, maior tempo em nutrição parenteral, apoptose de células intestinais além de não promoverem o desenvolvimento neurológico melhor do que o leite humano fortificado), indicando novamente que o leite materno possui propriedades únicas que as fórmulas precisam imitar o mais próximo possível. Estudo recente (Agosto/2017) mostrou que o </a:t>
            </a:r>
            <a:r>
              <a:rPr lang="pt-PT" altLang="ja-JP" sz="1500" dirty="0" smtClean="0"/>
              <a:t>leite humano inicial com fortificação padrão foi associada com aumento de peso extrauterino e crescimento da cabeça  significativamente maior em bebês com muito baixo peso ao nascer do que uma dieta com fórmula. Dieta com leite materno nos primeiros 28 das associou-se </a:t>
            </a:r>
            <a:r>
              <a:rPr lang="pt-BR" altLang="ja-JP" sz="1500" dirty="0" smtClean="0"/>
              <a:t>com maior volume de massa cinzenta nuclear profunda e volume do hipocampo em idade equivalente a termo, e com maior QI, desempenho acadêmico, memória, e pontuação motora aos 7 anos de idade em prematuros extremos. Assim, "Apenas uma pequena percentagem de recém-nascidos  humanos deve correr o risco de ingerir fórmulas artificiais", segundo </a:t>
            </a:r>
            <a:r>
              <a:rPr lang="pt-BR" altLang="ja-JP" sz="1500" dirty="0" err="1" smtClean="0"/>
              <a:t>Cockburn</a:t>
            </a:r>
            <a:r>
              <a:rPr lang="pt-BR" altLang="ja-JP" sz="1500" dirty="0" smtClean="0"/>
              <a:t>, Inglaterra. </a:t>
            </a:r>
            <a:endParaRPr lang="pt-BR" sz="1500" dirty="0" smtClean="0"/>
          </a:p>
        </p:txBody>
      </p:sp>
      <p:sp>
        <p:nvSpPr>
          <p:cNvPr id="68612" name="Text Box 4"/>
          <p:cNvSpPr txBox="1">
            <a:spLocks noChangeArrowheads="1"/>
          </p:cNvSpPr>
          <p:nvPr/>
        </p:nvSpPr>
        <p:spPr bwMode="auto">
          <a:xfrm>
            <a:off x="7199406" y="5100918"/>
            <a:ext cx="1104900" cy="228600"/>
          </a:xfrm>
          <a:prstGeom prst="rect">
            <a:avLst/>
          </a:prstGeom>
          <a:noFill/>
          <a:ln w="9525">
            <a:noFill/>
            <a:miter lim="800000"/>
            <a:headEnd/>
            <a:tailEnd/>
          </a:ln>
          <a:effectLst/>
        </p:spPr>
        <p:txBody>
          <a:bodyPr wrap="none">
            <a:spAutoFit/>
          </a:bodyPr>
          <a:lstStyle/>
          <a:p>
            <a:r>
              <a:rPr lang="pt-BR" sz="900" dirty="0"/>
              <a:t>Paulo R. Margotto</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title"/>
          </p:nvPr>
        </p:nvSpPr>
        <p:spPr>
          <a:xfrm>
            <a:off x="1095375" y="306388"/>
            <a:ext cx="6964363" cy="1001712"/>
          </a:xfrm>
        </p:spPr>
        <p:txBody>
          <a:bodyPr/>
          <a:lstStyle/>
          <a:p>
            <a:pPr eaLnBrk="1" hangingPunct="1"/>
            <a:r>
              <a:rPr lang="pt-BR" sz="2400" b="1" smtClean="0">
                <a:solidFill>
                  <a:srgbClr val="0000FF"/>
                </a:solidFill>
              </a:rPr>
              <a:t>OBRIGADO!</a:t>
            </a:r>
          </a:p>
        </p:txBody>
      </p:sp>
      <p:pic>
        <p:nvPicPr>
          <p:cNvPr id="44035" name="Picture 3" descr="20170816_091514"/>
          <p:cNvPicPr>
            <a:picLocks noChangeAspect="1" noChangeArrowheads="1"/>
          </p:cNvPicPr>
          <p:nvPr/>
        </p:nvPicPr>
        <p:blipFill>
          <a:blip r:embed="rId2">
            <a:lum bright="12000" contrast="12000"/>
          </a:blip>
          <a:srcRect/>
          <a:stretch>
            <a:fillRect/>
          </a:stretch>
        </p:blipFill>
        <p:spPr bwMode="auto">
          <a:xfrm>
            <a:off x="1203325" y="1009650"/>
            <a:ext cx="6600825" cy="3711575"/>
          </a:xfrm>
          <a:prstGeom prst="rect">
            <a:avLst/>
          </a:prstGeom>
          <a:noFill/>
          <a:ln w="9525">
            <a:noFill/>
            <a:miter lim="800000"/>
            <a:headEnd/>
            <a:tailEnd/>
          </a:ln>
        </p:spPr>
      </p:pic>
      <p:sp>
        <p:nvSpPr>
          <p:cNvPr id="44036" name="Text Box 4"/>
          <p:cNvSpPr txBox="1">
            <a:spLocks noChangeArrowheads="1"/>
          </p:cNvSpPr>
          <p:nvPr/>
        </p:nvSpPr>
        <p:spPr bwMode="auto">
          <a:xfrm>
            <a:off x="1676400" y="4721225"/>
            <a:ext cx="6127750" cy="366712"/>
          </a:xfrm>
          <a:prstGeom prst="rect">
            <a:avLst/>
          </a:prstGeom>
          <a:noFill/>
          <a:ln w="9525">
            <a:noFill/>
            <a:miter lim="800000"/>
            <a:headEnd/>
            <a:tailEnd/>
          </a:ln>
        </p:spPr>
        <p:txBody>
          <a:bodyPr wrap="none">
            <a:spAutoFit/>
          </a:bodyPr>
          <a:lstStyle/>
          <a:p>
            <a:r>
              <a:rPr lang="pt-BR" dirty="0">
                <a:solidFill>
                  <a:srgbClr val="FF33CC"/>
                </a:solidFill>
              </a:rPr>
              <a:t>Residentes da Unidade de Neonatologia do HMIB/SES/DF</a:t>
            </a:r>
          </a:p>
        </p:txBody>
      </p:sp>
      <p:sp>
        <p:nvSpPr>
          <p:cNvPr id="44037" name="Line 5"/>
          <p:cNvSpPr>
            <a:spLocks noChangeShapeType="1"/>
          </p:cNvSpPr>
          <p:nvPr/>
        </p:nvSpPr>
        <p:spPr bwMode="auto">
          <a:xfrm>
            <a:off x="2000250" y="1308100"/>
            <a:ext cx="344488" cy="376238"/>
          </a:xfrm>
          <a:prstGeom prst="line">
            <a:avLst/>
          </a:prstGeom>
          <a:noFill/>
          <a:ln w="38100">
            <a:solidFill>
              <a:srgbClr val="0000FF"/>
            </a:solidFill>
            <a:round/>
            <a:headEnd/>
            <a:tailEnd type="triangle" w="med" len="med"/>
          </a:ln>
        </p:spPr>
        <p:txBody>
          <a:bodyPr/>
          <a:lstStyle/>
          <a:p>
            <a:endParaRPr lang="pt-BR"/>
          </a:p>
        </p:txBody>
      </p:sp>
      <p:sp>
        <p:nvSpPr>
          <p:cNvPr id="44038" name="Text Box 6"/>
          <p:cNvSpPr txBox="1">
            <a:spLocks noChangeArrowheads="1"/>
          </p:cNvSpPr>
          <p:nvPr/>
        </p:nvSpPr>
        <p:spPr bwMode="auto">
          <a:xfrm>
            <a:off x="1203325" y="941388"/>
            <a:ext cx="2152650" cy="366712"/>
          </a:xfrm>
          <a:prstGeom prst="rect">
            <a:avLst/>
          </a:prstGeom>
          <a:noFill/>
          <a:ln w="9525">
            <a:noFill/>
            <a:miter lim="800000"/>
            <a:headEnd/>
            <a:tailEnd/>
          </a:ln>
        </p:spPr>
        <p:txBody>
          <a:bodyPr wrap="none">
            <a:spAutoFit/>
          </a:bodyPr>
          <a:lstStyle/>
          <a:p>
            <a:r>
              <a:rPr lang="pt-BR">
                <a:solidFill>
                  <a:srgbClr val="0000FF"/>
                </a:solidFill>
              </a:rPr>
              <a:t>Dr. Pedro Henrique</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Orbit">
      <a:dk1>
        <a:srgbClr val="000000"/>
      </a:dk1>
      <a:lt1>
        <a:srgbClr val="FFFFFF"/>
      </a:lt1>
      <a:dk2>
        <a:srgbClr val="7C9BA5"/>
      </a:dk2>
      <a:lt2>
        <a:srgbClr val="C1D0CA"/>
      </a:lt2>
      <a:accent1>
        <a:srgbClr val="F2D908"/>
      </a:accent1>
      <a:accent2>
        <a:srgbClr val="9DE61E"/>
      </a:accent2>
      <a:accent3>
        <a:srgbClr val="0D8BE6"/>
      </a:accent3>
      <a:accent4>
        <a:srgbClr val="C61B1B"/>
      </a:accent4>
      <a:accent5>
        <a:srgbClr val="E26F08"/>
      </a:accent5>
      <a:accent6>
        <a:srgbClr val="8D35D1"/>
      </a:accent6>
      <a:hlink>
        <a:srgbClr val="ECBF0B"/>
      </a:hlink>
      <a:folHlink>
        <a:srgbClr val="F4E5A8"/>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Pushpin.thmx</Template>
  <TotalTime>1855</TotalTime>
  <Words>11063</Words>
  <Application>Microsoft Macintosh PowerPoint</Application>
  <PresentationFormat>Apresentação na tela (16:10)</PresentationFormat>
  <Paragraphs>270</Paragraphs>
  <Slides>40</Slides>
  <Notes>11</Notes>
  <HiddenSlides>1</HiddenSlides>
  <MMClips>0</MMClips>
  <ScaleCrop>false</ScaleCrop>
  <HeadingPairs>
    <vt:vector size="4" baseType="variant">
      <vt:variant>
        <vt:lpstr>Tema</vt:lpstr>
      </vt:variant>
      <vt:variant>
        <vt:i4>1</vt:i4>
      </vt:variant>
      <vt:variant>
        <vt:lpstr>Títulos de slides</vt:lpstr>
      </vt:variant>
      <vt:variant>
        <vt:i4>40</vt:i4>
      </vt:variant>
    </vt:vector>
  </HeadingPairs>
  <TitlesOfParts>
    <vt:vector size="41" baseType="lpstr">
      <vt:lpstr>Pushpin</vt:lpstr>
      <vt:lpstr>Slide 1</vt:lpstr>
      <vt:lpstr>Introdução Por quê as fórmulas para pré-termo foram desenvolvidas:</vt:lpstr>
      <vt:lpstr>Introdução</vt:lpstr>
      <vt:lpstr>Benefícios da alimentação de fórmulas pré-termo</vt:lpstr>
      <vt:lpstr>Slide 5</vt:lpstr>
      <vt:lpstr>Slide 6</vt:lpstr>
      <vt:lpstr>Benefícios da alimentação de fórmulas pré-termo</vt:lpstr>
      <vt:lpstr>Benefícios da alimentação de fórmulas pré-termo</vt:lpstr>
      <vt:lpstr>Experiência com fórmulas pré-termo</vt:lpstr>
      <vt:lpstr>Slide 10</vt:lpstr>
      <vt:lpstr>Uso prático de fórmulas pré-termo</vt:lpstr>
      <vt:lpstr>Uso prático de fórmulas pré-termo</vt:lpstr>
      <vt:lpstr>Slide 13</vt:lpstr>
      <vt:lpstr>Usando fórmulas pré-termo para promover o crescimento de recuperação em recém-nascidos prematuros</vt:lpstr>
      <vt:lpstr>Ajustes de composição atual</vt:lpstr>
      <vt:lpstr>Conclusões</vt:lpstr>
      <vt:lpstr>Slide 17</vt:lpstr>
      <vt:lpstr>Slide 18</vt:lpstr>
      <vt:lpstr>Pontos Práticos</vt:lpstr>
      <vt:lpstr>Slide 20</vt:lpstr>
      <vt:lpstr>Diretrizes de pesquisa</vt:lpstr>
      <vt:lpstr>Slide 22</vt:lpstr>
      <vt:lpstr>REFERÊNCIAS</vt:lpstr>
      <vt:lpstr>Slide 24</vt:lpstr>
      <vt:lpstr>Slide 25</vt:lpstr>
      <vt:lpstr>Nota do Editor do site, Dr. Paulo R. Margotto Consultem também! Aqui e Agora!</vt:lpstr>
      <vt:lpstr>Slide 27</vt:lpstr>
      <vt:lpstr>Slide 28</vt:lpstr>
      <vt:lpstr>Slide 29</vt:lpstr>
      <vt:lpstr>Slide 30</vt:lpstr>
      <vt:lpstr>Resumo das recomendações para a Prática e Pesquisa</vt:lpstr>
      <vt:lpstr>Slide 32</vt:lpstr>
      <vt:lpstr>Slide 33</vt:lpstr>
      <vt:lpstr>Slide 34</vt:lpstr>
      <vt:lpstr>Slide 35</vt:lpstr>
      <vt:lpstr>Slide 36</vt:lpstr>
      <vt:lpstr>Slide 37</vt:lpstr>
      <vt:lpstr>Slide 38</vt:lpstr>
      <vt:lpstr>Portanto,...</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Enterocolite Necrotizante</dc:title>
  <dc:creator>Pedro Almeida</dc:creator>
  <cp:lastModifiedBy>Paulo</cp:lastModifiedBy>
  <cp:revision>48</cp:revision>
  <dcterms:created xsi:type="dcterms:W3CDTF">2017-08-20T00:02:46Z</dcterms:created>
  <dcterms:modified xsi:type="dcterms:W3CDTF">2017-09-07T02:09:56Z</dcterms:modified>
</cp:coreProperties>
</file>