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6" r:id="rId2"/>
    <p:sldId id="291" r:id="rId3"/>
    <p:sldId id="257" r:id="rId4"/>
    <p:sldId id="258" r:id="rId5"/>
    <p:sldId id="259" r:id="rId6"/>
    <p:sldId id="263" r:id="rId7"/>
    <p:sldId id="260"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6" r:id="rId21"/>
    <p:sldId id="277" r:id="rId22"/>
    <p:sldId id="275" r:id="rId23"/>
    <p:sldId id="278" r:id="rId24"/>
    <p:sldId id="279" r:id="rId25"/>
    <p:sldId id="280" r:id="rId26"/>
    <p:sldId id="283" r:id="rId27"/>
    <p:sldId id="284" r:id="rId28"/>
    <p:sldId id="285" r:id="rId29"/>
    <p:sldId id="286" r:id="rId30"/>
    <p:sldId id="287" r:id="rId31"/>
    <p:sldId id="290" r:id="rId32"/>
    <p:sldId id="282" r:id="rId33"/>
    <p:sldId id="292" r:id="rId34"/>
    <p:sldId id="293" r:id="rId35"/>
    <p:sldId id="294" r:id="rId36"/>
    <p:sldId id="295" r:id="rId37"/>
    <p:sldId id="297" r:id="rId38"/>
    <p:sldId id="298" r:id="rId39"/>
    <p:sldId id="299" r:id="rId40"/>
    <p:sldId id="296" r:id="rId41"/>
    <p:sldId id="300" r:id="rId42"/>
    <p:sldId id="301" r:id="rId43"/>
    <p:sldId id="303" r:id="rId44"/>
    <p:sldId id="304" r:id="rId45"/>
    <p:sldId id="309" r:id="rId46"/>
    <p:sldId id="307" r:id="rId47"/>
    <p:sldId id="308" r:id="rId48"/>
    <p:sldId id="306" r:id="rId49"/>
    <p:sldId id="310" r:id="rId50"/>
    <p:sldId id="302" r:id="rId5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00"/>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5204" autoAdjust="0"/>
  </p:normalViewPr>
  <p:slideViewPr>
    <p:cSldViewPr snapToObjects="1">
      <p:cViewPr>
        <p:scale>
          <a:sx n="75" d="100"/>
          <a:sy n="75" d="100"/>
        </p:scale>
        <p:origin x="-840" y="-37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E1224E-92F4-481F-92F6-9FE6626EDB9F}" type="doc">
      <dgm:prSet loTypeId="urn:microsoft.com/office/officeart/2005/8/layout/hList1" loCatId="list" qsTypeId="urn:microsoft.com/office/officeart/2005/8/quickstyle/simple1" qsCatId="simple" csTypeId="urn:microsoft.com/office/officeart/2005/8/colors/colorful1#1" csCatId="colorful" phldr="1"/>
      <dgm:spPr/>
      <dgm:t>
        <a:bodyPr/>
        <a:lstStyle/>
        <a:p>
          <a:endParaRPr lang="pt-BR"/>
        </a:p>
      </dgm:t>
    </dgm:pt>
    <dgm:pt modelId="{B45DED40-70CE-41FF-A105-52D9FABA08DB}">
      <dgm:prSet phldrT="[Texto]"/>
      <dgm:spPr/>
      <dgm:t>
        <a:bodyPr/>
        <a:lstStyle/>
        <a:p>
          <a:r>
            <a:rPr lang="pt-BR" dirty="0" smtClean="0"/>
            <a:t>Forças</a:t>
          </a:r>
          <a:endParaRPr lang="pt-BR" dirty="0"/>
        </a:p>
      </dgm:t>
    </dgm:pt>
    <dgm:pt modelId="{6D272585-20BE-4691-A2D2-8F3935E703DE}" type="parTrans" cxnId="{4B0C96C0-D2EA-4D4D-A3FE-26239A85779D}">
      <dgm:prSet/>
      <dgm:spPr/>
      <dgm:t>
        <a:bodyPr/>
        <a:lstStyle/>
        <a:p>
          <a:endParaRPr lang="pt-BR"/>
        </a:p>
      </dgm:t>
    </dgm:pt>
    <dgm:pt modelId="{4B8F1BBB-7056-4EED-976D-E47F803C0C3A}" type="sibTrans" cxnId="{4B0C96C0-D2EA-4D4D-A3FE-26239A85779D}">
      <dgm:prSet/>
      <dgm:spPr/>
      <dgm:t>
        <a:bodyPr/>
        <a:lstStyle/>
        <a:p>
          <a:endParaRPr lang="pt-BR"/>
        </a:p>
      </dgm:t>
    </dgm:pt>
    <dgm:pt modelId="{1C4AE824-8106-46F4-890B-668B77C55EA1}">
      <dgm:prSet phldrT="[Texto]"/>
      <dgm:spPr/>
      <dgm:t>
        <a:bodyPr/>
        <a:lstStyle/>
        <a:p>
          <a:r>
            <a:rPr lang="pt-BR" dirty="0" smtClean="0"/>
            <a:t>1º estudo a quantificar os resultados do uso de ALHMF</a:t>
          </a:r>
          <a:endParaRPr lang="pt-BR" dirty="0"/>
        </a:p>
      </dgm:t>
    </dgm:pt>
    <dgm:pt modelId="{6A6F72DF-4783-42E4-8A7E-77665FA167C4}" type="parTrans" cxnId="{FE08D48C-8724-4586-8D09-56763BB73607}">
      <dgm:prSet/>
      <dgm:spPr/>
      <dgm:t>
        <a:bodyPr/>
        <a:lstStyle/>
        <a:p>
          <a:endParaRPr lang="pt-BR"/>
        </a:p>
      </dgm:t>
    </dgm:pt>
    <dgm:pt modelId="{1AF60341-099F-40E1-94C4-8019E79D97F9}" type="sibTrans" cxnId="{FE08D48C-8724-4586-8D09-56763BB73607}">
      <dgm:prSet/>
      <dgm:spPr/>
      <dgm:t>
        <a:bodyPr/>
        <a:lstStyle/>
        <a:p>
          <a:endParaRPr lang="pt-BR"/>
        </a:p>
      </dgm:t>
    </dgm:pt>
    <dgm:pt modelId="{55121ED1-EA6A-4B2F-B1B7-138C8C039EC5}">
      <dgm:prSet phldrT="[Texto]"/>
      <dgm:spPr/>
      <dgm:t>
        <a:bodyPr/>
        <a:lstStyle/>
        <a:p>
          <a:r>
            <a:rPr lang="pt-BR" dirty="0" smtClean="0"/>
            <a:t>Limitações</a:t>
          </a:r>
          <a:endParaRPr lang="pt-BR" dirty="0"/>
        </a:p>
      </dgm:t>
    </dgm:pt>
    <dgm:pt modelId="{C2537E49-BC50-487F-AF74-FAA6FA308C23}" type="parTrans" cxnId="{2E0879BD-CD92-4205-9535-553CC01DDE5C}">
      <dgm:prSet/>
      <dgm:spPr/>
      <dgm:t>
        <a:bodyPr/>
        <a:lstStyle/>
        <a:p>
          <a:endParaRPr lang="pt-BR"/>
        </a:p>
      </dgm:t>
    </dgm:pt>
    <dgm:pt modelId="{1366642E-B5C6-4728-96DD-F3BA733CA1D4}" type="sibTrans" cxnId="{2E0879BD-CD92-4205-9535-553CC01DDE5C}">
      <dgm:prSet/>
      <dgm:spPr/>
      <dgm:t>
        <a:bodyPr/>
        <a:lstStyle/>
        <a:p>
          <a:endParaRPr lang="pt-BR"/>
        </a:p>
      </dgm:t>
    </dgm:pt>
    <dgm:pt modelId="{4259B8A7-D158-4AF6-A0CC-8C3E9B1248F3}">
      <dgm:prSet phldrT="[Texto]"/>
      <dgm:spPr/>
      <dgm:t>
        <a:bodyPr/>
        <a:lstStyle/>
        <a:p>
          <a:r>
            <a:rPr lang="pt-BR" dirty="0" smtClean="0"/>
            <a:t>Amostra pequena</a:t>
          </a:r>
          <a:endParaRPr lang="pt-BR" dirty="0"/>
        </a:p>
      </dgm:t>
    </dgm:pt>
    <dgm:pt modelId="{DB1A0BCB-6124-4C90-8A1A-A0E38BC30F22}" type="parTrans" cxnId="{E01BB53C-3EB6-4241-8D21-3E56D53BE4BF}">
      <dgm:prSet/>
      <dgm:spPr/>
      <dgm:t>
        <a:bodyPr/>
        <a:lstStyle/>
        <a:p>
          <a:endParaRPr lang="pt-BR"/>
        </a:p>
      </dgm:t>
    </dgm:pt>
    <dgm:pt modelId="{A90C947F-20EF-4050-B557-C20C861CE59A}" type="sibTrans" cxnId="{E01BB53C-3EB6-4241-8D21-3E56D53BE4BF}">
      <dgm:prSet/>
      <dgm:spPr/>
      <dgm:t>
        <a:bodyPr/>
        <a:lstStyle/>
        <a:p>
          <a:endParaRPr lang="pt-BR"/>
        </a:p>
      </dgm:t>
    </dgm:pt>
    <dgm:pt modelId="{90E7D053-3AF6-4755-A1C4-8D9C35D29402}">
      <dgm:prSet phldrT="[Texto]"/>
      <dgm:spPr/>
      <dgm:t>
        <a:bodyPr/>
        <a:lstStyle/>
        <a:p>
          <a:r>
            <a:rPr lang="pt-BR" dirty="0" smtClean="0"/>
            <a:t>Início do uso no mesmo dia e em todos os elegíveis</a:t>
          </a:r>
          <a:endParaRPr lang="pt-BR" dirty="0"/>
        </a:p>
      </dgm:t>
    </dgm:pt>
    <dgm:pt modelId="{AC251A0E-9B72-452F-945F-182B4B1478C6}" type="sibTrans" cxnId="{2069DEBD-CA1D-4F66-96DF-0101F5C33F2C}">
      <dgm:prSet/>
      <dgm:spPr/>
      <dgm:t>
        <a:bodyPr/>
        <a:lstStyle/>
        <a:p>
          <a:endParaRPr lang="pt-BR"/>
        </a:p>
      </dgm:t>
    </dgm:pt>
    <dgm:pt modelId="{622E3E15-4AE7-44A8-8778-055E5C5A7589}" type="parTrans" cxnId="{2069DEBD-CA1D-4F66-96DF-0101F5C33F2C}">
      <dgm:prSet/>
      <dgm:spPr/>
      <dgm:t>
        <a:bodyPr/>
        <a:lstStyle/>
        <a:p>
          <a:endParaRPr lang="pt-BR"/>
        </a:p>
      </dgm:t>
    </dgm:pt>
    <dgm:pt modelId="{BAC0AF43-4F9C-4BF5-A5D5-E5E3099D8721}">
      <dgm:prSet phldrT="[Texto]"/>
      <dgm:spPr/>
      <dgm:t>
        <a:bodyPr/>
        <a:lstStyle/>
        <a:p>
          <a:r>
            <a:rPr lang="pt-BR" dirty="0" smtClean="0"/>
            <a:t>Manejo e protocolos seguidos à risca</a:t>
          </a:r>
          <a:endParaRPr lang="pt-BR" dirty="0"/>
        </a:p>
      </dgm:t>
    </dgm:pt>
    <dgm:pt modelId="{742FB8A8-CFA3-4156-8C24-5DE214919C1F}" type="parTrans" cxnId="{49BD3C2C-4CC1-43D2-A2FB-B5A4296D7F23}">
      <dgm:prSet/>
      <dgm:spPr/>
      <dgm:t>
        <a:bodyPr/>
        <a:lstStyle/>
        <a:p>
          <a:endParaRPr lang="pt-BR"/>
        </a:p>
      </dgm:t>
    </dgm:pt>
    <dgm:pt modelId="{79869141-42A8-407A-8116-93C3E0E1FF0B}" type="sibTrans" cxnId="{49BD3C2C-4CC1-43D2-A2FB-B5A4296D7F23}">
      <dgm:prSet/>
      <dgm:spPr/>
      <dgm:t>
        <a:bodyPr/>
        <a:lstStyle/>
        <a:p>
          <a:endParaRPr lang="pt-BR"/>
        </a:p>
      </dgm:t>
    </dgm:pt>
    <dgm:pt modelId="{04549E92-2954-4235-8425-A6F857C25A0D}">
      <dgm:prSet phldrT="[Texto]"/>
      <dgm:spPr/>
      <dgm:t>
        <a:bodyPr/>
        <a:lstStyle/>
        <a:p>
          <a:r>
            <a:rPr lang="pt-BR" dirty="0" smtClean="0"/>
            <a:t>Documentação nutricional e médica bem detalhadas</a:t>
          </a:r>
          <a:endParaRPr lang="pt-BR" dirty="0"/>
        </a:p>
      </dgm:t>
    </dgm:pt>
    <dgm:pt modelId="{34D930E0-10AA-4A87-9F0C-9A791BAB1C2D}" type="parTrans" cxnId="{478E6A74-90F3-4770-AE15-47380CEF058A}">
      <dgm:prSet/>
      <dgm:spPr/>
      <dgm:t>
        <a:bodyPr/>
        <a:lstStyle/>
        <a:p>
          <a:endParaRPr lang="pt-BR"/>
        </a:p>
      </dgm:t>
    </dgm:pt>
    <dgm:pt modelId="{15BD4433-0A7D-4484-B2BB-F665283A3869}" type="sibTrans" cxnId="{478E6A74-90F3-4770-AE15-47380CEF058A}">
      <dgm:prSet/>
      <dgm:spPr/>
      <dgm:t>
        <a:bodyPr/>
        <a:lstStyle/>
        <a:p>
          <a:endParaRPr lang="pt-BR"/>
        </a:p>
      </dgm:t>
    </dgm:pt>
    <dgm:pt modelId="{7E2FF583-4DAA-4D1D-B717-CC41C0BFE4B6}">
      <dgm:prSet phldrT="[Texto]"/>
      <dgm:spPr/>
      <dgm:t>
        <a:bodyPr/>
        <a:lstStyle/>
        <a:p>
          <a:endParaRPr lang="pt-BR" dirty="0"/>
        </a:p>
      </dgm:t>
    </dgm:pt>
    <dgm:pt modelId="{B716E666-BAA2-4EEA-8F3B-1B3FE7E8CC29}" type="parTrans" cxnId="{C629C88A-DA1B-4EA5-902E-BDB097F2306E}">
      <dgm:prSet/>
      <dgm:spPr/>
      <dgm:t>
        <a:bodyPr/>
        <a:lstStyle/>
        <a:p>
          <a:endParaRPr lang="pt-BR"/>
        </a:p>
      </dgm:t>
    </dgm:pt>
    <dgm:pt modelId="{76E6F0C1-8C0A-417F-AB88-5EA5E9FBDB11}" type="sibTrans" cxnId="{C629C88A-DA1B-4EA5-902E-BDB097F2306E}">
      <dgm:prSet/>
      <dgm:spPr/>
      <dgm:t>
        <a:bodyPr/>
        <a:lstStyle/>
        <a:p>
          <a:endParaRPr lang="pt-BR"/>
        </a:p>
      </dgm:t>
    </dgm:pt>
    <dgm:pt modelId="{223B58BA-F9E1-4BEB-B743-61B6EE80FFE2}">
      <dgm:prSet phldrT="[Texto]"/>
      <dgm:spPr/>
      <dgm:t>
        <a:bodyPr/>
        <a:lstStyle/>
        <a:p>
          <a:r>
            <a:rPr lang="pt-BR" dirty="0" smtClean="0"/>
            <a:t>Alguns dados antropométricos podem conter erros técnico-dependentes</a:t>
          </a:r>
          <a:endParaRPr lang="pt-BR" dirty="0"/>
        </a:p>
      </dgm:t>
    </dgm:pt>
    <dgm:pt modelId="{C2903FF8-F4FB-499A-87D8-02224B798A88}" type="parTrans" cxnId="{42EF8B78-3D8B-47D1-8F32-5E272B8D78BE}">
      <dgm:prSet/>
      <dgm:spPr/>
      <dgm:t>
        <a:bodyPr/>
        <a:lstStyle/>
        <a:p>
          <a:endParaRPr lang="pt-BR"/>
        </a:p>
      </dgm:t>
    </dgm:pt>
    <dgm:pt modelId="{DA3E536E-EC32-4ACF-833D-B4174E90C11F}" type="sibTrans" cxnId="{42EF8B78-3D8B-47D1-8F32-5E272B8D78BE}">
      <dgm:prSet/>
      <dgm:spPr/>
      <dgm:t>
        <a:bodyPr/>
        <a:lstStyle/>
        <a:p>
          <a:endParaRPr lang="pt-BR"/>
        </a:p>
      </dgm:t>
    </dgm:pt>
    <dgm:pt modelId="{AC3223B7-9E52-4B47-8A4B-4D10201DAFD1}">
      <dgm:prSet phldrT="[Texto]"/>
      <dgm:spPr/>
      <dgm:t>
        <a:bodyPr/>
        <a:lstStyle/>
        <a:p>
          <a:endParaRPr lang="pt-BR" dirty="0"/>
        </a:p>
      </dgm:t>
    </dgm:pt>
    <dgm:pt modelId="{53C0B758-7B8C-4746-8E15-CE04421C2558}" type="parTrans" cxnId="{F677E30C-8F91-4184-B8F6-6DFF3D673628}">
      <dgm:prSet/>
      <dgm:spPr/>
      <dgm:t>
        <a:bodyPr/>
        <a:lstStyle/>
        <a:p>
          <a:endParaRPr lang="pt-BR"/>
        </a:p>
      </dgm:t>
    </dgm:pt>
    <dgm:pt modelId="{82EFBC93-DD03-4081-9A31-AC36C9F34DB6}" type="sibTrans" cxnId="{F677E30C-8F91-4184-B8F6-6DFF3D673628}">
      <dgm:prSet/>
      <dgm:spPr/>
      <dgm:t>
        <a:bodyPr/>
        <a:lstStyle/>
        <a:p>
          <a:endParaRPr lang="pt-BR"/>
        </a:p>
      </dgm:t>
    </dgm:pt>
    <dgm:pt modelId="{FF99EA08-327A-4361-9F77-BE4F1ABB40CF}">
      <dgm:prSet phldrT="[Texto]"/>
      <dgm:spPr/>
      <dgm:t>
        <a:bodyPr/>
        <a:lstStyle/>
        <a:p>
          <a:r>
            <a:rPr lang="pt-BR" dirty="0" smtClean="0"/>
            <a:t>Composição do leite materno varia sempre, portanto foi utilizado uma estimativa</a:t>
          </a:r>
          <a:endParaRPr lang="pt-BR" dirty="0"/>
        </a:p>
      </dgm:t>
    </dgm:pt>
    <dgm:pt modelId="{F68989EB-4F73-438B-9342-EDFDCEB9CC99}" type="parTrans" cxnId="{EEE277CD-DDBE-4E23-A979-FD32266C45ED}">
      <dgm:prSet/>
      <dgm:spPr/>
      <dgm:t>
        <a:bodyPr/>
        <a:lstStyle/>
        <a:p>
          <a:endParaRPr lang="pt-BR"/>
        </a:p>
      </dgm:t>
    </dgm:pt>
    <dgm:pt modelId="{8AC4410C-5B7A-4CDF-901B-BC550390120D}" type="sibTrans" cxnId="{EEE277CD-DDBE-4E23-A979-FD32266C45ED}">
      <dgm:prSet/>
      <dgm:spPr/>
      <dgm:t>
        <a:bodyPr/>
        <a:lstStyle/>
        <a:p>
          <a:endParaRPr lang="pt-BR"/>
        </a:p>
      </dgm:t>
    </dgm:pt>
    <dgm:pt modelId="{6EF80001-DE62-4729-AD55-27B033DE53C8}">
      <dgm:prSet phldrT="[Texto]"/>
      <dgm:spPr/>
      <dgm:t>
        <a:bodyPr/>
        <a:lstStyle/>
        <a:p>
          <a:r>
            <a:rPr lang="pt-BR" dirty="0" smtClean="0"/>
            <a:t>A quantidade de alimentações entre leite materno e fórmula foi variável para casa criança (o ideal seria apenas LM)</a:t>
          </a:r>
          <a:endParaRPr lang="pt-BR" dirty="0"/>
        </a:p>
      </dgm:t>
    </dgm:pt>
    <dgm:pt modelId="{5FA85B39-495E-4B85-B196-3294BDC49795}" type="parTrans" cxnId="{D8FD421A-42C8-41EC-AD6B-D4A87DD5DA9E}">
      <dgm:prSet/>
      <dgm:spPr/>
      <dgm:t>
        <a:bodyPr/>
        <a:lstStyle/>
        <a:p>
          <a:endParaRPr lang="pt-BR"/>
        </a:p>
      </dgm:t>
    </dgm:pt>
    <dgm:pt modelId="{27D5F4ED-13BC-43D7-9F60-0E87AF74EDB5}" type="sibTrans" cxnId="{D8FD421A-42C8-41EC-AD6B-D4A87DD5DA9E}">
      <dgm:prSet/>
      <dgm:spPr/>
      <dgm:t>
        <a:bodyPr/>
        <a:lstStyle/>
        <a:p>
          <a:endParaRPr lang="pt-BR"/>
        </a:p>
      </dgm:t>
    </dgm:pt>
    <dgm:pt modelId="{B0565605-C95B-4FBC-BF22-91F8C0BF3F24}">
      <dgm:prSet phldrT="[Texto]"/>
      <dgm:spPr/>
      <dgm:t>
        <a:bodyPr/>
        <a:lstStyle/>
        <a:p>
          <a:r>
            <a:rPr lang="pt-BR" dirty="0" smtClean="0"/>
            <a:t>Dermatite de fraldas teve uma alta ocorrência durante o uso de ALHMF, porém não foi documentada</a:t>
          </a:r>
          <a:endParaRPr lang="pt-BR" dirty="0"/>
        </a:p>
      </dgm:t>
    </dgm:pt>
    <dgm:pt modelId="{F62F8056-9451-4630-800E-42EA8024AB1E}" type="parTrans" cxnId="{DCC69A82-CA01-40D6-91C6-0CD039DC180C}">
      <dgm:prSet/>
      <dgm:spPr/>
      <dgm:t>
        <a:bodyPr/>
        <a:lstStyle/>
        <a:p>
          <a:endParaRPr lang="pt-BR"/>
        </a:p>
      </dgm:t>
    </dgm:pt>
    <dgm:pt modelId="{AF9F7E53-B765-4D04-BA2F-2655D7B4293A}" type="sibTrans" cxnId="{DCC69A82-CA01-40D6-91C6-0CD039DC180C}">
      <dgm:prSet/>
      <dgm:spPr/>
      <dgm:t>
        <a:bodyPr/>
        <a:lstStyle/>
        <a:p>
          <a:endParaRPr lang="pt-BR"/>
        </a:p>
      </dgm:t>
    </dgm:pt>
    <dgm:pt modelId="{F9EADAFC-2274-4BBE-9335-938F833DD0A1}">
      <dgm:prSet phldrT="[Texto]"/>
      <dgm:spPr/>
      <dgm:t>
        <a:bodyPr/>
        <a:lstStyle/>
        <a:p>
          <a:endParaRPr lang="pt-BR" dirty="0"/>
        </a:p>
      </dgm:t>
    </dgm:pt>
    <dgm:pt modelId="{A4888147-6DB4-4A40-910F-AC4C894AD321}" type="parTrans" cxnId="{4F49A827-20C0-4FF1-ACDE-B4E050E1559E}">
      <dgm:prSet/>
      <dgm:spPr/>
      <dgm:t>
        <a:bodyPr/>
        <a:lstStyle/>
        <a:p>
          <a:endParaRPr lang="pt-BR"/>
        </a:p>
      </dgm:t>
    </dgm:pt>
    <dgm:pt modelId="{4E979D1D-9428-45F8-A2C0-BF06AF9E061E}" type="sibTrans" cxnId="{4F49A827-20C0-4FF1-ACDE-B4E050E1559E}">
      <dgm:prSet/>
      <dgm:spPr/>
      <dgm:t>
        <a:bodyPr/>
        <a:lstStyle/>
        <a:p>
          <a:endParaRPr lang="pt-BR"/>
        </a:p>
      </dgm:t>
    </dgm:pt>
    <dgm:pt modelId="{D149E351-E74E-4269-95F4-C73F993D1456}" type="pres">
      <dgm:prSet presAssocID="{9CE1224E-92F4-481F-92F6-9FE6626EDB9F}" presName="Name0" presStyleCnt="0">
        <dgm:presLayoutVars>
          <dgm:dir/>
          <dgm:animLvl val="lvl"/>
          <dgm:resizeHandles val="exact"/>
        </dgm:presLayoutVars>
      </dgm:prSet>
      <dgm:spPr/>
      <dgm:t>
        <a:bodyPr/>
        <a:lstStyle/>
        <a:p>
          <a:endParaRPr lang="pt-BR"/>
        </a:p>
      </dgm:t>
    </dgm:pt>
    <dgm:pt modelId="{6DBF1702-8ECC-4D6B-A75E-0457B77C1F51}" type="pres">
      <dgm:prSet presAssocID="{B45DED40-70CE-41FF-A105-52D9FABA08DB}" presName="composite" presStyleCnt="0"/>
      <dgm:spPr/>
    </dgm:pt>
    <dgm:pt modelId="{74AE6284-A528-4FDB-A143-49F9ECB3D270}" type="pres">
      <dgm:prSet presAssocID="{B45DED40-70CE-41FF-A105-52D9FABA08DB}" presName="parTx" presStyleLbl="alignNode1" presStyleIdx="0" presStyleCnt="2">
        <dgm:presLayoutVars>
          <dgm:chMax val="0"/>
          <dgm:chPref val="0"/>
          <dgm:bulletEnabled val="1"/>
        </dgm:presLayoutVars>
      </dgm:prSet>
      <dgm:spPr/>
      <dgm:t>
        <a:bodyPr/>
        <a:lstStyle/>
        <a:p>
          <a:endParaRPr lang="pt-BR"/>
        </a:p>
      </dgm:t>
    </dgm:pt>
    <dgm:pt modelId="{1A5F8346-21AB-4496-82DD-69BADBB9137E}" type="pres">
      <dgm:prSet presAssocID="{B45DED40-70CE-41FF-A105-52D9FABA08DB}" presName="desTx" presStyleLbl="alignAccFollowNode1" presStyleIdx="0" presStyleCnt="2">
        <dgm:presLayoutVars>
          <dgm:bulletEnabled val="1"/>
        </dgm:presLayoutVars>
      </dgm:prSet>
      <dgm:spPr/>
      <dgm:t>
        <a:bodyPr/>
        <a:lstStyle/>
        <a:p>
          <a:endParaRPr lang="pt-BR"/>
        </a:p>
      </dgm:t>
    </dgm:pt>
    <dgm:pt modelId="{0122B6A6-AD1F-4C17-AFC6-124E71326805}" type="pres">
      <dgm:prSet presAssocID="{4B8F1BBB-7056-4EED-976D-E47F803C0C3A}" presName="space" presStyleCnt="0"/>
      <dgm:spPr/>
    </dgm:pt>
    <dgm:pt modelId="{AA05E629-5D0C-481D-9019-566144A7A49E}" type="pres">
      <dgm:prSet presAssocID="{55121ED1-EA6A-4B2F-B1B7-138C8C039EC5}" presName="composite" presStyleCnt="0"/>
      <dgm:spPr/>
    </dgm:pt>
    <dgm:pt modelId="{E1ED7D24-70B3-48FB-86A0-A6FD3B41160A}" type="pres">
      <dgm:prSet presAssocID="{55121ED1-EA6A-4B2F-B1B7-138C8C039EC5}" presName="parTx" presStyleLbl="alignNode1" presStyleIdx="1" presStyleCnt="2">
        <dgm:presLayoutVars>
          <dgm:chMax val="0"/>
          <dgm:chPref val="0"/>
          <dgm:bulletEnabled val="1"/>
        </dgm:presLayoutVars>
      </dgm:prSet>
      <dgm:spPr/>
      <dgm:t>
        <a:bodyPr/>
        <a:lstStyle/>
        <a:p>
          <a:endParaRPr lang="pt-BR"/>
        </a:p>
      </dgm:t>
    </dgm:pt>
    <dgm:pt modelId="{C5AEB14B-E2A4-416F-97C7-20B37467D455}" type="pres">
      <dgm:prSet presAssocID="{55121ED1-EA6A-4B2F-B1B7-138C8C039EC5}" presName="desTx" presStyleLbl="alignAccFollowNode1" presStyleIdx="1" presStyleCnt="2">
        <dgm:presLayoutVars>
          <dgm:bulletEnabled val="1"/>
        </dgm:presLayoutVars>
      </dgm:prSet>
      <dgm:spPr/>
      <dgm:t>
        <a:bodyPr/>
        <a:lstStyle/>
        <a:p>
          <a:endParaRPr lang="pt-BR"/>
        </a:p>
      </dgm:t>
    </dgm:pt>
  </dgm:ptLst>
  <dgm:cxnLst>
    <dgm:cxn modelId="{3232B8E9-C057-4C56-8BAD-60B906C5F300}" type="presOf" srcId="{4259B8A7-D158-4AF6-A0CC-8C3E9B1248F3}" destId="{C5AEB14B-E2A4-416F-97C7-20B37467D455}" srcOrd="0" destOrd="0" presId="urn:microsoft.com/office/officeart/2005/8/layout/hList1"/>
    <dgm:cxn modelId="{D8FD421A-42C8-41EC-AD6B-D4A87DD5DA9E}" srcId="{55121ED1-EA6A-4B2F-B1B7-138C8C039EC5}" destId="{6EF80001-DE62-4729-AD55-27B033DE53C8}" srcOrd="3" destOrd="0" parTransId="{5FA85B39-495E-4B85-B196-3294BDC49795}" sibTransId="{27D5F4ED-13BC-43D7-9F60-0E87AF74EDB5}"/>
    <dgm:cxn modelId="{002C61D3-E85D-45F4-B239-F09B2A7D9218}" type="presOf" srcId="{FF99EA08-327A-4361-9F77-BE4F1ABB40CF}" destId="{C5AEB14B-E2A4-416F-97C7-20B37467D455}" srcOrd="0" destOrd="2" presId="urn:microsoft.com/office/officeart/2005/8/layout/hList1"/>
    <dgm:cxn modelId="{EEE277CD-DDBE-4E23-A979-FD32266C45ED}" srcId="{55121ED1-EA6A-4B2F-B1B7-138C8C039EC5}" destId="{FF99EA08-327A-4361-9F77-BE4F1ABB40CF}" srcOrd="2" destOrd="0" parTransId="{F68989EB-4F73-438B-9342-EDFDCEB9CC99}" sibTransId="{8AC4410C-5B7A-4CDF-901B-BC550390120D}"/>
    <dgm:cxn modelId="{23CB83DE-D19E-403E-B7EB-04BB36EE2AA8}" type="presOf" srcId="{90E7D053-3AF6-4755-A1C4-8D9C35D29402}" destId="{1A5F8346-21AB-4496-82DD-69BADBB9137E}" srcOrd="0" destOrd="1" presId="urn:microsoft.com/office/officeart/2005/8/layout/hList1"/>
    <dgm:cxn modelId="{27B32EFB-1ED4-4C24-929E-166F183FBC10}" type="presOf" srcId="{7E2FF583-4DAA-4D1D-B717-CC41C0BFE4B6}" destId="{C5AEB14B-E2A4-416F-97C7-20B37467D455}" srcOrd="0" destOrd="7" presId="urn:microsoft.com/office/officeart/2005/8/layout/hList1"/>
    <dgm:cxn modelId="{4D66D280-5AE3-4D0D-9ECA-36CD84121AAF}" type="presOf" srcId="{B0565605-C95B-4FBC-BF22-91F8C0BF3F24}" destId="{C5AEB14B-E2A4-416F-97C7-20B37467D455}" srcOrd="0" destOrd="4" presId="urn:microsoft.com/office/officeart/2005/8/layout/hList1"/>
    <dgm:cxn modelId="{49BD3C2C-4CC1-43D2-A2FB-B5A4296D7F23}" srcId="{B45DED40-70CE-41FF-A105-52D9FABA08DB}" destId="{BAC0AF43-4F9C-4BF5-A5D5-E5E3099D8721}" srcOrd="2" destOrd="0" parTransId="{742FB8A8-CFA3-4156-8C24-5DE214919C1F}" sibTransId="{79869141-42A8-407A-8116-93C3E0E1FF0B}"/>
    <dgm:cxn modelId="{CCC649C7-EFE5-4928-A8DA-BFC1D7198B1E}" type="presOf" srcId="{223B58BA-F9E1-4BEB-B743-61B6EE80FFE2}" destId="{C5AEB14B-E2A4-416F-97C7-20B37467D455}" srcOrd="0" destOrd="1" presId="urn:microsoft.com/office/officeart/2005/8/layout/hList1"/>
    <dgm:cxn modelId="{F84DE8F8-7E23-4F3A-9F05-4CCE2A1F34B2}" type="presOf" srcId="{F9EADAFC-2274-4BBE-9335-938F833DD0A1}" destId="{C5AEB14B-E2A4-416F-97C7-20B37467D455}" srcOrd="0" destOrd="5" presId="urn:microsoft.com/office/officeart/2005/8/layout/hList1"/>
    <dgm:cxn modelId="{13D0C84B-390A-4C8D-A3F3-62692D2BD4DE}" type="presOf" srcId="{6EF80001-DE62-4729-AD55-27B033DE53C8}" destId="{C5AEB14B-E2A4-416F-97C7-20B37467D455}" srcOrd="0" destOrd="3" presId="urn:microsoft.com/office/officeart/2005/8/layout/hList1"/>
    <dgm:cxn modelId="{2069DEBD-CA1D-4F66-96DF-0101F5C33F2C}" srcId="{B45DED40-70CE-41FF-A105-52D9FABA08DB}" destId="{90E7D053-3AF6-4755-A1C4-8D9C35D29402}" srcOrd="1" destOrd="0" parTransId="{622E3E15-4AE7-44A8-8778-055E5C5A7589}" sibTransId="{AC251A0E-9B72-452F-945F-182B4B1478C6}"/>
    <dgm:cxn modelId="{C629C88A-DA1B-4EA5-902E-BDB097F2306E}" srcId="{55121ED1-EA6A-4B2F-B1B7-138C8C039EC5}" destId="{7E2FF583-4DAA-4D1D-B717-CC41C0BFE4B6}" srcOrd="7" destOrd="0" parTransId="{B716E666-BAA2-4EEA-8F3B-1B3FE7E8CC29}" sibTransId="{76E6F0C1-8C0A-417F-AB88-5EA5E9FBDB11}"/>
    <dgm:cxn modelId="{E000AFB4-0279-4379-A9CE-D1934F12CBB1}" type="presOf" srcId="{9CE1224E-92F4-481F-92F6-9FE6626EDB9F}" destId="{D149E351-E74E-4269-95F4-C73F993D1456}" srcOrd="0" destOrd="0" presId="urn:microsoft.com/office/officeart/2005/8/layout/hList1"/>
    <dgm:cxn modelId="{42EF8B78-3D8B-47D1-8F32-5E272B8D78BE}" srcId="{55121ED1-EA6A-4B2F-B1B7-138C8C039EC5}" destId="{223B58BA-F9E1-4BEB-B743-61B6EE80FFE2}" srcOrd="1" destOrd="0" parTransId="{C2903FF8-F4FB-499A-87D8-02224B798A88}" sibTransId="{DA3E536E-EC32-4ACF-833D-B4174E90C11F}"/>
    <dgm:cxn modelId="{DCC69A82-CA01-40D6-91C6-0CD039DC180C}" srcId="{55121ED1-EA6A-4B2F-B1B7-138C8C039EC5}" destId="{B0565605-C95B-4FBC-BF22-91F8C0BF3F24}" srcOrd="4" destOrd="0" parTransId="{F62F8056-9451-4630-800E-42EA8024AB1E}" sibTransId="{AF9F7E53-B765-4D04-BA2F-2655D7B4293A}"/>
    <dgm:cxn modelId="{74223496-B115-4524-8D4B-7F3A1292BE73}" type="presOf" srcId="{04549E92-2954-4235-8425-A6F857C25A0D}" destId="{1A5F8346-21AB-4496-82DD-69BADBB9137E}" srcOrd="0" destOrd="3" presId="urn:microsoft.com/office/officeart/2005/8/layout/hList1"/>
    <dgm:cxn modelId="{2E0879BD-CD92-4205-9535-553CC01DDE5C}" srcId="{9CE1224E-92F4-481F-92F6-9FE6626EDB9F}" destId="{55121ED1-EA6A-4B2F-B1B7-138C8C039EC5}" srcOrd="1" destOrd="0" parTransId="{C2537E49-BC50-487F-AF74-FAA6FA308C23}" sibTransId="{1366642E-B5C6-4728-96DD-F3BA733CA1D4}"/>
    <dgm:cxn modelId="{478E6A74-90F3-4770-AE15-47380CEF058A}" srcId="{B45DED40-70CE-41FF-A105-52D9FABA08DB}" destId="{04549E92-2954-4235-8425-A6F857C25A0D}" srcOrd="3" destOrd="0" parTransId="{34D930E0-10AA-4A87-9F0C-9A791BAB1C2D}" sibTransId="{15BD4433-0A7D-4484-B2BB-F665283A3869}"/>
    <dgm:cxn modelId="{FE08D48C-8724-4586-8D09-56763BB73607}" srcId="{B45DED40-70CE-41FF-A105-52D9FABA08DB}" destId="{1C4AE824-8106-46F4-890B-668B77C55EA1}" srcOrd="0" destOrd="0" parTransId="{6A6F72DF-4783-42E4-8A7E-77665FA167C4}" sibTransId="{1AF60341-099F-40E1-94C4-8019E79D97F9}"/>
    <dgm:cxn modelId="{46630429-E05F-4F1A-88DA-C40BAC079362}" type="presOf" srcId="{55121ED1-EA6A-4B2F-B1B7-138C8C039EC5}" destId="{E1ED7D24-70B3-48FB-86A0-A6FD3B41160A}" srcOrd="0" destOrd="0" presId="urn:microsoft.com/office/officeart/2005/8/layout/hList1"/>
    <dgm:cxn modelId="{FB0EC7AA-0F2D-4C0A-B92D-35B3271E0A73}" type="presOf" srcId="{B45DED40-70CE-41FF-A105-52D9FABA08DB}" destId="{74AE6284-A528-4FDB-A143-49F9ECB3D270}" srcOrd="0" destOrd="0" presId="urn:microsoft.com/office/officeart/2005/8/layout/hList1"/>
    <dgm:cxn modelId="{4B0C96C0-D2EA-4D4D-A3FE-26239A85779D}" srcId="{9CE1224E-92F4-481F-92F6-9FE6626EDB9F}" destId="{B45DED40-70CE-41FF-A105-52D9FABA08DB}" srcOrd="0" destOrd="0" parTransId="{6D272585-20BE-4691-A2D2-8F3935E703DE}" sibTransId="{4B8F1BBB-7056-4EED-976D-E47F803C0C3A}"/>
    <dgm:cxn modelId="{4F49A827-20C0-4FF1-ACDE-B4E050E1559E}" srcId="{55121ED1-EA6A-4B2F-B1B7-138C8C039EC5}" destId="{F9EADAFC-2274-4BBE-9335-938F833DD0A1}" srcOrd="5" destOrd="0" parTransId="{A4888147-6DB4-4A40-910F-AC4C894AD321}" sibTransId="{4E979D1D-9428-45F8-A2C0-BF06AF9E061E}"/>
    <dgm:cxn modelId="{DAE57998-AA53-493B-8A75-C8D1ED905722}" type="presOf" srcId="{BAC0AF43-4F9C-4BF5-A5D5-E5E3099D8721}" destId="{1A5F8346-21AB-4496-82DD-69BADBB9137E}" srcOrd="0" destOrd="2" presId="urn:microsoft.com/office/officeart/2005/8/layout/hList1"/>
    <dgm:cxn modelId="{AEC02FD4-A975-436E-ADDA-5CF879D0EEC8}" type="presOf" srcId="{AC3223B7-9E52-4B47-8A4B-4D10201DAFD1}" destId="{C5AEB14B-E2A4-416F-97C7-20B37467D455}" srcOrd="0" destOrd="6" presId="urn:microsoft.com/office/officeart/2005/8/layout/hList1"/>
    <dgm:cxn modelId="{E01BB53C-3EB6-4241-8D21-3E56D53BE4BF}" srcId="{55121ED1-EA6A-4B2F-B1B7-138C8C039EC5}" destId="{4259B8A7-D158-4AF6-A0CC-8C3E9B1248F3}" srcOrd="0" destOrd="0" parTransId="{DB1A0BCB-6124-4C90-8A1A-A0E38BC30F22}" sibTransId="{A90C947F-20EF-4050-B557-C20C861CE59A}"/>
    <dgm:cxn modelId="{F677E30C-8F91-4184-B8F6-6DFF3D673628}" srcId="{55121ED1-EA6A-4B2F-B1B7-138C8C039EC5}" destId="{AC3223B7-9E52-4B47-8A4B-4D10201DAFD1}" srcOrd="6" destOrd="0" parTransId="{53C0B758-7B8C-4746-8E15-CE04421C2558}" sibTransId="{82EFBC93-DD03-4081-9A31-AC36C9F34DB6}"/>
    <dgm:cxn modelId="{02BAEA11-2123-4E7F-ABB4-94B4963B38ED}" type="presOf" srcId="{1C4AE824-8106-46F4-890B-668B77C55EA1}" destId="{1A5F8346-21AB-4496-82DD-69BADBB9137E}" srcOrd="0" destOrd="0" presId="urn:microsoft.com/office/officeart/2005/8/layout/hList1"/>
    <dgm:cxn modelId="{EB684563-77B0-4E60-92DD-861B6D4BECA4}" type="presParOf" srcId="{D149E351-E74E-4269-95F4-C73F993D1456}" destId="{6DBF1702-8ECC-4D6B-A75E-0457B77C1F51}" srcOrd="0" destOrd="0" presId="urn:microsoft.com/office/officeart/2005/8/layout/hList1"/>
    <dgm:cxn modelId="{67B73516-F899-46D0-8566-3E07FA9C0AD8}" type="presParOf" srcId="{6DBF1702-8ECC-4D6B-A75E-0457B77C1F51}" destId="{74AE6284-A528-4FDB-A143-49F9ECB3D270}" srcOrd="0" destOrd="0" presId="urn:microsoft.com/office/officeart/2005/8/layout/hList1"/>
    <dgm:cxn modelId="{537A9A51-B98D-4187-99C1-F005BB6A4FCC}" type="presParOf" srcId="{6DBF1702-8ECC-4D6B-A75E-0457B77C1F51}" destId="{1A5F8346-21AB-4496-82DD-69BADBB9137E}" srcOrd="1" destOrd="0" presId="urn:microsoft.com/office/officeart/2005/8/layout/hList1"/>
    <dgm:cxn modelId="{A85139A0-4E55-4D2C-9D9A-D054983C932F}" type="presParOf" srcId="{D149E351-E74E-4269-95F4-C73F993D1456}" destId="{0122B6A6-AD1F-4C17-AFC6-124E71326805}" srcOrd="1" destOrd="0" presId="urn:microsoft.com/office/officeart/2005/8/layout/hList1"/>
    <dgm:cxn modelId="{C2A4C8C9-C01C-42F1-8D9B-FC0B83C343B2}" type="presParOf" srcId="{D149E351-E74E-4269-95F4-C73F993D1456}" destId="{AA05E629-5D0C-481D-9019-566144A7A49E}" srcOrd="2" destOrd="0" presId="urn:microsoft.com/office/officeart/2005/8/layout/hList1"/>
    <dgm:cxn modelId="{A83B35B5-0C90-448A-B47C-F82D984A6B73}" type="presParOf" srcId="{AA05E629-5D0C-481D-9019-566144A7A49E}" destId="{E1ED7D24-70B3-48FB-86A0-A6FD3B41160A}" srcOrd="0" destOrd="0" presId="urn:microsoft.com/office/officeart/2005/8/layout/hList1"/>
    <dgm:cxn modelId="{2764BBC0-C34C-479B-A3AC-C4255F93EC56}" type="presParOf" srcId="{AA05E629-5D0C-481D-9019-566144A7A49E}" destId="{C5AEB14B-E2A4-416F-97C7-20B37467D455}" srcOrd="1" destOrd="0" presId="urn:microsoft.com/office/officeart/2005/8/layout/hList1"/>
  </dgm:cxnLst>
  <dgm:bg/>
  <dgm:whole/>
</dgm:dataModel>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E49ED30-3BCE-444C-B7A0-B6E9E29A1DAB}" type="datetimeFigureOut">
              <a:rPr lang="pt-BR"/>
              <a:pPr>
                <a:defRPr/>
              </a:pPr>
              <a:t>30/01/2018</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Clicque para editar os estilos de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F636414-AE73-43CF-9C8A-547D5A47A629}"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89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Bebês prematuros tem uma necessidade maior de nutrientes quando comparado a bebês nascido a termo. </a:t>
            </a:r>
          </a:p>
          <a:p>
            <a:pPr>
              <a:spcBef>
                <a:spcPct val="0"/>
              </a:spcBef>
            </a:pPr>
            <a:r>
              <a:rPr lang="pt-BR" smtClean="0"/>
              <a:t>Relatos nutricionais objetivam mimetizar o desenvolvimento intra-utero , mesmo assim há muita restrição no crescimento extra-uterino . </a:t>
            </a:r>
          </a:p>
          <a:p>
            <a:pPr>
              <a:spcBef>
                <a:spcPct val="0"/>
              </a:spcBef>
            </a:pPr>
            <a:r>
              <a:rPr lang="pt-BR" smtClean="0"/>
              <a:t>Academia americana de pediatria defende o uso do leite humano p prematuros infantis, e,borá o leite humano sozinho não seja capaz de suprir as necessidades nutricionais do bebê prematuro . </a:t>
            </a:r>
          </a:p>
          <a:p>
            <a:pPr>
              <a:spcBef>
                <a:spcPct val="0"/>
              </a:spcBef>
            </a:pPr>
            <a:r>
              <a:rPr lang="pt-BR" smtClean="0"/>
              <a:t>O fornecimento de leite humano não fortificado tem sido ligada a um crescimento subotimo (&lt;15g/kg/dia) , reduzindo a densidade óssea , levando a osteopenia de prematuridade, e ao diagnóstico clínico de raquitismo , e as consequencias secundárias de cada ...O uso comercial de leite humano fortificado permite uma melhora do fornecimento de nutrientes essenciais necessários à RN prematuros</a:t>
            </a:r>
          </a:p>
          <a:p>
            <a:pPr>
              <a:spcBef>
                <a:spcPct val="0"/>
              </a:spcBef>
            </a:pPr>
            <a:r>
              <a:rPr lang="pt-BR" smtClean="0"/>
              <a:t> A recomendação p prematuros com baixo peso ao nascer varia, mas consensos sugerem uma infusão 110-120cal/kg/dia e 3.4-4.4g ptn/kg/dia.</a:t>
            </a:r>
          </a:p>
          <a:p>
            <a:pPr>
              <a:spcBef>
                <a:spcPct val="0"/>
              </a:spcBef>
            </a:pPr>
            <a:r>
              <a:rPr lang="pt-BR" smtClean="0"/>
              <a:t>Leite humano fortificado tem demonstrado ser seguro e efetivo p promover o crescimento e nutrição de pré-termos comparado ao leite humano não fortificado </a:t>
            </a:r>
          </a:p>
          <a:p>
            <a:pPr>
              <a:spcBef>
                <a:spcPct val="0"/>
              </a:spcBef>
            </a:pPr>
            <a:r>
              <a:rPr lang="pt-BR" smtClean="0"/>
              <a:t>No recentes anos, o uso de leite humano fortificado acrescido de proteína modulada em pó,  tem sido apresentada como método de suplementação de infantis pre-termo  somada a proteína enteral para fornecer crescimento linear e resultados clínicos .</a:t>
            </a:r>
          </a:p>
          <a:p>
            <a:pPr>
              <a:spcBef>
                <a:spcPct val="0"/>
              </a:spcBef>
            </a:pPr>
            <a:r>
              <a:rPr lang="pt-BR" smtClean="0"/>
              <a:t>Leite humano fortificado tem sido primariamente benéfico na fórmula em pó , embora o FDA desencoraje o uso de fórmulas em pó , em unidades de terapia intensiva neonatal , secundario ao risco de contaminação </a:t>
            </a:r>
          </a:p>
          <a:p>
            <a:pPr>
              <a:spcBef>
                <a:spcPct val="0"/>
              </a:spcBef>
            </a:pPr>
            <a:r>
              <a:rPr lang="pt-BR" smtClean="0"/>
              <a:t>Além disso eles aconselham "alternativas a fórmula em pó devem ser escolhidas quando possível</a:t>
            </a:r>
          </a:p>
          <a:p>
            <a:pPr>
              <a:spcBef>
                <a:spcPct val="0"/>
              </a:spcBef>
            </a:pPr>
            <a:r>
              <a:rPr lang="pt-BR" smtClean="0"/>
              <a:t>Para cumprir com essa recomendação alcançar e melhorar a fornecimento proteico The Nebraska Medical Center mudou o padrão das praticas de fortificação do leite humano com o produto em pó, quando o líquido se torna acidificado com aprimoramento proteico se torna benéfico ( acho que, segundo eles , a acidificaçao do leite humano fortificado, traz melhorias , melhora o aporte proteico, tornando o leite benéfico) </a:t>
            </a:r>
          </a:p>
          <a:p>
            <a:pPr>
              <a:spcBef>
                <a:spcPct val="0"/>
              </a:spcBef>
            </a:pPr>
            <a:r>
              <a:rPr lang="pt-BR" smtClean="0"/>
              <a:t>De qualquer forma, os 4 meses que seguiram o uso inicial do leite humano fortificado acidificado, as observações clínicas dos bebês que receberam esse leite, sugeriram um aumento da intolerância alimentar, aumento da incidência de acidose metabólica, crescimento pobre, é uma necessidade de maior aporte calórico na densidade de alimentos enterrais p promover crescimento adequado </a:t>
            </a:r>
          </a:p>
          <a:p>
            <a:pPr>
              <a:spcBef>
                <a:spcPct val="0"/>
              </a:spcBef>
            </a:pPr>
            <a:r>
              <a:rPr lang="pt-BR" smtClean="0"/>
              <a:t>Devido a nossa preocupação com as consequencias aos pacientes o uso do ALHMF foi descontinuado. </a:t>
            </a:r>
          </a:p>
          <a:p>
            <a:pPr>
              <a:spcBef>
                <a:spcPct val="0"/>
              </a:spcBef>
            </a:pPr>
            <a:r>
              <a:rPr lang="pt-BR" smtClean="0"/>
              <a:t>O objetivo desse estudo é de objetivamente quantificar as observações clínicas em comparação aos bebês que receberam o ALHMF àqueles que originalmente estavam usando o PHMF.</a:t>
            </a:r>
          </a:p>
          <a:p>
            <a:pPr>
              <a:spcBef>
                <a:spcPct val="0"/>
              </a:spcBef>
            </a:pPr>
            <a:r>
              <a:rPr lang="pt-BR" smtClean="0"/>
              <a:t>Nosso estudo também identificou potenciais fatores de risco para o desenvolvimento das complicações clínicas observadas em relação a um estudo prévio avaliando o ALHMF também documentando mudanças no pH e CO2 quando comparado ao HMF em pó </a:t>
            </a:r>
          </a:p>
        </p:txBody>
      </p:sp>
      <p:sp>
        <p:nvSpPr>
          <p:cNvPr id="3891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8C586B-6982-4740-8468-B5615534A22A}" type="slidenum">
              <a:rPr lang="pt-BR" smtClean="0"/>
              <a:pPr fontAlgn="base">
                <a:spcBef>
                  <a:spcPct val="0"/>
                </a:spcBef>
                <a:spcAft>
                  <a:spcPct val="0"/>
                </a:spcAft>
              </a:pPr>
              <a:t>3</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Avastin - bevacizumab utilizado no tratamento da retininopatia da prematuridade em nenonatologia.; BiciTRA só consegui encontrar que torna a urina menos ácida (usado por exemplo na acidose tubular renal) </a:t>
            </a:r>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39C2F41-9F8B-4A6D-A9EF-FE98B9F70F50}" type="slidenum">
              <a:rPr lang="pt-BR" smtClean="0"/>
              <a:pPr fontAlgn="base">
                <a:spcBef>
                  <a:spcPct val="0"/>
                </a:spcBef>
                <a:spcAft>
                  <a:spcPct val="0"/>
                </a:spcAft>
              </a:pPr>
              <a:t>12</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09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Um sistema médico eletrônico continha as referências proteicas do leite materno e a densidade calórica das fórmulas enterais. A equipe de enfermagem documentou diariamente a ingesta do leite materno ou das fórmulas enterais específicas, deste modo, o fornecimento diário calórico e proteico /kg de peso foi eletronicamente calculado usando o registro de peso diário</a:t>
            </a:r>
          </a:p>
        </p:txBody>
      </p:sp>
      <p:sp>
        <p:nvSpPr>
          <p:cNvPr id="4096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AC17B3-90FE-4D0F-8677-DE67D49188B4}" type="slidenum">
              <a:rPr lang="pt-BR" smtClean="0"/>
              <a:pPr fontAlgn="base">
                <a:spcBef>
                  <a:spcPct val="0"/>
                </a:spcBef>
                <a:spcAft>
                  <a:spcPct val="0"/>
                </a:spcAft>
              </a:pPr>
              <a:t>16</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19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A estatística descritiva foi apresentada para todas as variáveis ​​por tipo de leite (pó vs. líquida) dado. Foi utilizado o teste de Wilcoxon para comparar dados contínuos entre os grupos de leites . Associações de variáveis ​​categóricas foram avaliadas com o teste exato de Fisher. Um valor de p ≤ 0,05 foi considerado estatisticamente significativo . Para avaliar a diferença nos padrões de crescimento entre crianças que receberam em pó e crianças que receberam líquido, foi utilizado um modelo de efeitos mistos. Foram incluídos pistas aleatórias e intercepta para cada assunto para capturar o padrão de crescimento individual, bem como efeitos fixos para o grupo e dia, e um termo de interação dia grupo. A interação significativa do dia e grupo indica padrões de crescimento divergentes com base em grupo. A velocidade de crescimento ( GV ) foi calculado usando a Equação</a:t>
            </a:r>
          </a:p>
        </p:txBody>
      </p:sp>
      <p:sp>
        <p:nvSpPr>
          <p:cNvPr id="4198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8291D1B-3766-4218-BEEF-FD194FC84CA6}" type="slidenum">
              <a:rPr lang="pt-BR" smtClean="0"/>
              <a:pPr fontAlgn="base">
                <a:spcBef>
                  <a:spcPct val="0"/>
                </a:spcBef>
                <a:spcAft>
                  <a:spcPct val="0"/>
                </a:spcAft>
              </a:pPr>
              <a:t>18</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430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4301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33C4277-A917-4048-9515-F0D5F7AC6D22}" type="slidenum">
              <a:rPr lang="pt-BR" smtClean="0"/>
              <a:pPr fontAlgn="base">
                <a:spcBef>
                  <a:spcPct val="0"/>
                </a:spcBef>
                <a:spcAft>
                  <a:spcPct val="0"/>
                </a:spcAft>
              </a:pPr>
              <a:t>27</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54343734-7870-438D-B891-77739DA9DA06}" type="datetimeFigureOut">
              <a:rPr lang="en-US"/>
              <a:pPr>
                <a:defRPr/>
              </a:pPr>
              <a:t>1/30/2018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6B33C6-B588-4B1E-9890-1A2E8CB2E57E}"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A8B29FB0-FA5E-4CE8-8F35-CFD0FE1EEFBE}" type="datetimeFigureOut">
              <a:rPr lang="en-US"/>
              <a:pPr>
                <a:defRPr/>
              </a:pPr>
              <a:t>1/30/2018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D32A254-7286-46E2-A4BA-F9F0504D7C87}"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60F7731-8DB6-4461-97C8-8D4FB090096E}" type="datetimeFigureOut">
              <a:rPr lang="en-US"/>
              <a:pPr>
                <a:defRPr/>
              </a:pPr>
              <a:t>1/30/2018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639925D-7771-4A58-AB8F-7D2349C6270D}"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0BEF164-F9D6-4947-811C-4FF1B91C9B46}" type="datetimeFigureOut">
              <a:rPr lang="en-US"/>
              <a:pPr>
                <a:defRPr/>
              </a:pPr>
              <a:t>1/30/2018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62D751A-F442-4D24-B116-9A8A9A4376E9}"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B5DE21C1-308D-4F95-AF12-2F262597E872}" type="datetimeFigureOut">
              <a:rPr lang="en-US"/>
              <a:pPr>
                <a:defRPr/>
              </a:pPr>
              <a:t>1/30/2018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8ABD101-D8FA-47E6-A89D-EEF0592E1ABD}"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79EB86B-9ECA-434E-B333-FC023A930DCB}" type="datetimeFigureOut">
              <a:rPr lang="en-US"/>
              <a:pPr>
                <a:defRPr/>
              </a:pPr>
              <a:t>1/30/2018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03D9F1F-7AB3-4FAB-BB09-81FFAB2851F8}"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F236D27-7578-4BDA-9FC4-57F9F51C802A}" type="datetimeFigureOut">
              <a:rPr lang="en-US"/>
              <a:pPr>
                <a:defRPr/>
              </a:pPr>
              <a:t>1/30/2018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CB39764-A7FD-4EF5-9232-BC36E818ABCA}"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EBBE757-4D49-4B45-9A21-13BE17CF3024}" type="datetimeFigureOut">
              <a:rPr lang="en-US"/>
              <a:pPr>
                <a:defRPr/>
              </a:pPr>
              <a:t>1/30/2018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B255E87-B22F-4573-98E3-4557BD860062}"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C338385-5ED2-4DB3-81FE-315C65221F4B}" type="datetimeFigureOut">
              <a:rPr lang="en-US"/>
              <a:pPr>
                <a:defRPr/>
              </a:pPr>
              <a:t>1/30/2018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0B57D89-D22F-4ED6-BDBF-8187A203D985}"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m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6BB8FFC-2648-4AB8-B617-70FE43FD4F7B}" type="datetimeFigureOut">
              <a:rPr lang="en-US"/>
              <a:pPr>
                <a:defRPr/>
              </a:pPr>
              <a:t>1/30/2018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A8F25E7-54A6-490B-83DE-5B97C60367B2}"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F4BC3AF-1D21-4925-991C-03C021198157}" type="datetimeFigureOut">
              <a:rPr lang="en-US"/>
              <a:pPr>
                <a:defRPr/>
              </a:pPr>
              <a:t>1/30/2018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D772275-E7A2-4C9B-8642-3FCBB117BB58}"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3"/>
          <p:cNvSpPr>
            <a:spLocks noGrp="1"/>
          </p:cNvSpPr>
          <p:nvPr>
            <p:ph type="dt" sz="half" idx="15"/>
          </p:nvPr>
        </p:nvSpPr>
        <p:spPr/>
        <p:txBody>
          <a:bodyPr/>
          <a:lstStyle>
            <a:lvl1pPr>
              <a:defRPr/>
            </a:lvl1pPr>
          </a:lstStyle>
          <a:p>
            <a:pPr>
              <a:defRPr/>
            </a:pPr>
            <a:fld id="{2473DC2B-8A3D-47A3-9C7F-1EB7C98C0CC9}" type="datetimeFigureOut">
              <a:rPr lang="en-US"/>
              <a:pPr>
                <a:defRPr/>
              </a:pPr>
              <a:t>1/30/2018</a:t>
            </a:fld>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3B6BAB94-AC1C-4120-9142-1A67BC5DBC97}"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visita">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A97ECD1-BF98-47F6-AB84-D8323CD6576F}" type="datetimeFigureOut">
              <a:rPr lang="en-US"/>
              <a:pPr>
                <a:defRPr/>
              </a:pPr>
              <a:t>1/30/2018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CF05B5-3848-403C-A991-E53AB6CA8657}"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Date Placeholder 3"/>
          <p:cNvSpPr>
            <a:spLocks noGrp="1"/>
          </p:cNvSpPr>
          <p:nvPr>
            <p:ph type="dt" sz="half" idx="18"/>
          </p:nvPr>
        </p:nvSpPr>
        <p:spPr/>
        <p:txBody>
          <a:bodyPr/>
          <a:lstStyle>
            <a:lvl1pPr>
              <a:defRPr/>
            </a:lvl1pPr>
          </a:lstStyle>
          <a:p>
            <a:pPr>
              <a:defRPr/>
            </a:pPr>
            <a:fld id="{22A2FB13-D140-4523-B599-752825AA918F}" type="datetimeFigureOut">
              <a:rPr lang="en-US"/>
              <a:pPr>
                <a:defRPr/>
              </a:pPr>
              <a:t>1/30/2018</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9B35F26D-2059-4302-A0D6-89C08214BADF}"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3"/>
          <p:cNvSpPr>
            <a:spLocks noGrp="1"/>
          </p:cNvSpPr>
          <p:nvPr>
            <p:ph type="dt" sz="half" idx="23"/>
          </p:nvPr>
        </p:nvSpPr>
        <p:spPr/>
        <p:txBody>
          <a:bodyPr/>
          <a:lstStyle>
            <a:lvl1pPr>
              <a:defRPr/>
            </a:lvl1pPr>
          </a:lstStyle>
          <a:p>
            <a:pPr>
              <a:defRPr/>
            </a:pPr>
            <a:fld id="{C379B3D5-19AF-4A16-A9A7-9FEB36756D37}" type="datetimeFigureOut">
              <a:rPr lang="en-US"/>
              <a:pPr>
                <a:defRPr/>
              </a:pPr>
              <a:t>1/30/2018</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000D9974-C5EB-40C9-8055-49A1F7B77283}"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7027ED9-9A0B-407E-B520-E0591A7D3FD7}" type="datetimeFigureOut">
              <a:rPr lang="en-US"/>
              <a:pPr>
                <a:defRPr/>
              </a:pPr>
              <a:t>1/30/2018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CC7807C-82A7-47B3-BF5A-9E11BEC8FC9D}"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0FBED45E-1578-4523-839C-9D59EBFDB32A}" type="datetimeFigureOut">
              <a:rPr lang="en-US"/>
              <a:pPr>
                <a:defRPr/>
              </a:pPr>
              <a:t>1/30/2018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10E0754-8C5C-4EB3-B97C-2CAC33BDE6C2}"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cs typeface="+mn-cs"/>
              </a:defRPr>
            </a:lvl1pPr>
          </a:lstStyle>
          <a:p>
            <a:pPr>
              <a:defRPr/>
            </a:pPr>
            <a:fld id="{EE6AA9EC-E3AD-4FAC-B206-0D49BFD19C45}" type="datetimeFigureOut">
              <a:rPr lang="en-US"/>
              <a:pPr>
                <a:defRPr/>
              </a:pPr>
              <a:t>1/30/2018</a:t>
            </a:fld>
            <a:endParaRPr lang="en-US"/>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cs typeface="+mn-cs"/>
              </a:defRPr>
            </a:lvl1pPr>
          </a:lstStyle>
          <a:p>
            <a:pPr>
              <a:defRPr/>
            </a:pPr>
            <a:fld id="{50B0E090-C0D1-40AE-8248-BB3A35F3710A}"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694" r:id="rId1"/>
    <p:sldLayoutId id="2147483693" r:id="rId2"/>
    <p:sldLayoutId id="2147483692" r:id="rId3"/>
    <p:sldLayoutId id="2147483691" r:id="rId4"/>
    <p:sldLayoutId id="2147483690" r:id="rId5"/>
    <p:sldLayoutId id="2147483689" r:id="rId6"/>
    <p:sldLayoutId id="2147483688" r:id="rId7"/>
    <p:sldLayoutId id="2147483687" r:id="rId8"/>
    <p:sldLayoutId id="2147483686" r:id="rId9"/>
    <p:sldLayoutId id="2147483685" r:id="rId10"/>
    <p:sldLayoutId id="2147483684" r:id="rId11"/>
    <p:sldLayoutId id="2147483695" r:id="rId12"/>
    <p:sldLayoutId id="2147483683" r:id="rId13"/>
    <p:sldLayoutId id="2147483696" r:id="rId14"/>
    <p:sldLayoutId id="2147483697" r:id="rId15"/>
    <p:sldLayoutId id="2147483682" r:id="rId16"/>
    <p:sldLayoutId id="2147483681"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ncbi.nlm.nih.gov/pubmed?linkname=pubmed_pubmed&amp;from_uid=24394538" TargetMode="External"/><Relationship Id="rId2" Type="http://schemas.openxmlformats.org/officeDocument/2006/relationships/hyperlink" Target="http://www.ncbi.nlm.nih.gov/pubmed/2439453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hyperlink" Target="http://www.ncbi.nlm.nih.gov/pubmed/15648823" TargetMode="External"/><Relationship Id="rId13" Type="http://schemas.openxmlformats.org/officeDocument/2006/relationships/hyperlink" Target="http://www.ncbi.nlm.nih.gov/pubmed/19403500" TargetMode="External"/><Relationship Id="rId3" Type="http://schemas.openxmlformats.org/officeDocument/2006/relationships/hyperlink" Target="http://dx.doi.org/10.1016/j.jpeds.2009.10.040" TargetMode="External"/><Relationship Id="rId7" Type="http://schemas.openxmlformats.org/officeDocument/2006/relationships/hyperlink" Target="http://dx.doi.org/10.1542/peds.2011-3552" TargetMode="External"/><Relationship Id="rId12" Type="http://schemas.openxmlformats.org/officeDocument/2006/relationships/hyperlink" Target="http://dx.doi.org/10.1038/jp.2009.51" TargetMode="External"/><Relationship Id="rId2" Type="http://schemas.openxmlformats.org/officeDocument/2006/relationships/hyperlink" Target="http://www.ncbi.nlm.nih.gov/pubmed/20036378" TargetMode="External"/><Relationship Id="rId16" Type="http://schemas.openxmlformats.org/officeDocument/2006/relationships/hyperlink" Target="http://dx.doi.org/10.1016/j.earlhumdev.2009.08.018" TargetMode="External"/><Relationship Id="rId1" Type="http://schemas.openxmlformats.org/officeDocument/2006/relationships/slideLayout" Target="../slideLayouts/slideLayout2.xml"/><Relationship Id="rId6" Type="http://schemas.openxmlformats.org/officeDocument/2006/relationships/hyperlink" Target="http://www.ncbi.nlm.nih.gov/pubmed/22371471" TargetMode="External"/><Relationship Id="rId11" Type="http://schemas.openxmlformats.org/officeDocument/2006/relationships/hyperlink" Target="http://www.ncbi.nlm.nih.gov/pubmed/19444236" TargetMode="External"/><Relationship Id="rId5" Type="http://schemas.openxmlformats.org/officeDocument/2006/relationships/hyperlink" Target="http://dx.doi.org/10.1542/peds.111.5.986" TargetMode="External"/><Relationship Id="rId15" Type="http://schemas.openxmlformats.org/officeDocument/2006/relationships/hyperlink" Target="http://www.ncbi.nlm.nih.gov/pubmed/19762172" TargetMode="External"/><Relationship Id="rId10" Type="http://schemas.openxmlformats.org/officeDocument/2006/relationships/hyperlink" Target="http://www.ncbi.nlm.nih.gov/pmc/articles/PMC2834366/" TargetMode="External"/><Relationship Id="rId4" Type="http://schemas.openxmlformats.org/officeDocument/2006/relationships/hyperlink" Target="http://www.ncbi.nlm.nih.gov/pubmed/12728076" TargetMode="External"/><Relationship Id="rId9" Type="http://schemas.openxmlformats.org/officeDocument/2006/relationships/hyperlink" Target="http://dx.doi.org/10.1111/j.1753-4887.2004.tb00020.x" TargetMode="External"/><Relationship Id="rId14" Type="http://schemas.openxmlformats.org/officeDocument/2006/relationships/hyperlink" Target="http://dx.doi.org/10.1542/peds.2008-0211"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abbottnutrition.com/products/similac-human-milk-fortifier" TargetMode="External"/><Relationship Id="rId13" Type="http://schemas.openxmlformats.org/officeDocument/2006/relationships/hyperlink" Target="http://dx.doi.org/10.1038/sj.ejcn.1602667" TargetMode="External"/><Relationship Id="rId3" Type="http://schemas.openxmlformats.org/officeDocument/2006/relationships/hyperlink" Target="http://www.ncbi.nlm.nih.gov/pubmed/21947645" TargetMode="External"/><Relationship Id="rId7" Type="http://schemas.openxmlformats.org/officeDocument/2006/relationships/hyperlink" Target="http://www.enfamil.com/app/iwp/enf10/content.do?dm=enf&amp;id=/Consumer_Home3/FeedingSolutions/EnfamilHumanMilkFortifier2&amp;iwpst=B2C&amp;ls=0&amp;csred=1&amp;r=3508452874" TargetMode="External"/><Relationship Id="rId12" Type="http://schemas.openxmlformats.org/officeDocument/2006/relationships/hyperlink" Target="http://www.ncbi.nlm.nih.gov/pubmed/17299469" TargetMode="External"/><Relationship Id="rId2" Type="http://schemas.openxmlformats.org/officeDocument/2006/relationships/hyperlink" Target="http://www.ncbi.nlm.nih.gov/pubmed/14973953" TargetMode="External"/><Relationship Id="rId16" Type="http://schemas.openxmlformats.org/officeDocument/2006/relationships/hyperlink" Target="http://dx.doi.org/10.2174/1874288200802010005" TargetMode="External"/><Relationship Id="rId1" Type="http://schemas.openxmlformats.org/officeDocument/2006/relationships/slideLayout" Target="../slideLayouts/slideLayout2.xml"/><Relationship Id="rId6" Type="http://schemas.openxmlformats.org/officeDocument/2006/relationships/hyperlink" Target="http://www.ncbi.nlm.nih.gov/pubmed/12002167" TargetMode="External"/><Relationship Id="rId11" Type="http://schemas.openxmlformats.org/officeDocument/2006/relationships/hyperlink" Target="http://dx.doi.org/10.1186/1471-2431-3-13" TargetMode="External"/><Relationship Id="rId5" Type="http://schemas.openxmlformats.org/officeDocument/2006/relationships/hyperlink" Target="http://dx.doi.org/10.1542/peds.2005-1368" TargetMode="External"/><Relationship Id="rId15" Type="http://schemas.openxmlformats.org/officeDocument/2006/relationships/hyperlink" Target="http://dx.doi.org/10.1542/peds.2004-1699" TargetMode="External"/><Relationship Id="rId10" Type="http://schemas.openxmlformats.org/officeDocument/2006/relationships/hyperlink" Target="http://www.ncbi.nlm.nih.gov/pubmed/14678563" TargetMode="External"/><Relationship Id="rId4" Type="http://schemas.openxmlformats.org/officeDocument/2006/relationships/hyperlink" Target="http://www.ncbi.nlm.nih.gov/pubmed/16585322" TargetMode="External"/><Relationship Id="rId9" Type="http://schemas.openxmlformats.org/officeDocument/2006/relationships/hyperlink" Target="http://www.ncbi.nlm.nih.gov/pmc/articles/PMC324406/" TargetMode="External"/><Relationship Id="rId14" Type="http://schemas.openxmlformats.org/officeDocument/2006/relationships/hyperlink" Target="http://www.ncbi.nlm.nih.gov/pubmed/16322172"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dx.doi.org/10.1152/ajpendo.00387.2003" TargetMode="External"/><Relationship Id="rId13" Type="http://schemas.openxmlformats.org/officeDocument/2006/relationships/hyperlink" Target="http://dx.doi.org/10.1111/j.1651-2227.1993.tb12742.x" TargetMode="External"/><Relationship Id="rId18" Type="http://schemas.openxmlformats.org/officeDocument/2006/relationships/hyperlink" Target="http://www.ncbi.nlm.nih.gov/pubmed/20727626" TargetMode="External"/><Relationship Id="rId3" Type="http://schemas.openxmlformats.org/officeDocument/2006/relationships/hyperlink" Target="http://dx.doi.org/10.1007/s004670050270" TargetMode="External"/><Relationship Id="rId7" Type="http://schemas.openxmlformats.org/officeDocument/2006/relationships/hyperlink" Target="http://www.ncbi.nlm.nih.gov/pubmed/14982751" TargetMode="External"/><Relationship Id="rId12" Type="http://schemas.openxmlformats.org/officeDocument/2006/relationships/hyperlink" Target="http://www.ncbi.nlm.nih.gov/pubmed/8393359" TargetMode="External"/><Relationship Id="rId17" Type="http://schemas.openxmlformats.org/officeDocument/2006/relationships/hyperlink" Target="http://dx.doi.org/10.1097/00005176-200111000-00010" TargetMode="External"/><Relationship Id="rId2" Type="http://schemas.openxmlformats.org/officeDocument/2006/relationships/hyperlink" Target="http://www.ncbi.nlm.nih.gov/pubmed/9090674" TargetMode="External"/><Relationship Id="rId16" Type="http://schemas.openxmlformats.org/officeDocument/2006/relationships/hyperlink" Target="http://www.ncbi.nlm.nih.gov/pubmed/11740230" TargetMode="External"/><Relationship Id="rId1" Type="http://schemas.openxmlformats.org/officeDocument/2006/relationships/slideLayout" Target="../slideLayouts/slideLayout2.xml"/><Relationship Id="rId6" Type="http://schemas.openxmlformats.org/officeDocument/2006/relationships/hyperlink" Target="http://dx.doi.org/10.1542/peds.2011-3120" TargetMode="External"/><Relationship Id="rId11" Type="http://schemas.openxmlformats.org/officeDocument/2006/relationships/hyperlink" Target="http://dx.doi.org/10.1007/s394-001-8349-y" TargetMode="External"/><Relationship Id="rId5" Type="http://schemas.openxmlformats.org/officeDocument/2006/relationships/hyperlink" Target="http://www.ncbi.nlm.nih.gov/pubmed/22987877" TargetMode="External"/><Relationship Id="rId15" Type="http://schemas.openxmlformats.org/officeDocument/2006/relationships/hyperlink" Target="http://dx.doi.org/10.1111/j.1651-2227.1995.tb13680.x" TargetMode="External"/><Relationship Id="rId10" Type="http://schemas.openxmlformats.org/officeDocument/2006/relationships/hyperlink" Target="http://www.ncbi.nlm.nih.gov/pubmed/11842947" TargetMode="External"/><Relationship Id="rId19" Type="http://schemas.openxmlformats.org/officeDocument/2006/relationships/hyperlink" Target="http://dx.doi.org/10.1016/j.clnu.2010.07.016" TargetMode="External"/><Relationship Id="rId4" Type="http://schemas.openxmlformats.org/officeDocument/2006/relationships/hyperlink" Target="http://www.ncbi.nlm.nih.gov/pubmed/22975981" TargetMode="External"/><Relationship Id="rId9" Type="http://schemas.openxmlformats.org/officeDocument/2006/relationships/hyperlink" Target="http://www.ncbi.nlm.nih.gov/pubmed/1415693" TargetMode="External"/><Relationship Id="rId14" Type="http://schemas.openxmlformats.org/officeDocument/2006/relationships/hyperlink" Target="http://www.ncbi.nlm.nih.gov/pubmed/7633141"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documentos/Fortifi_liquido_LH_2012.ppt"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documentos/Nutric-Enteral_tarefa_desafiante_2015.pptx"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documentos/DBP-FLUIDOS%20E%20NUTRICAO-2015.doc"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http://www.bmj.com/content/vol329/issue7476/images/small/preterm08.f6.gif" TargetMode="External"/><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4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1992313" y="3773488"/>
            <a:ext cx="8824912" cy="771525"/>
          </a:xfrm>
        </p:spPr>
        <p:txBody>
          <a:bodyPr/>
          <a:lstStyle/>
          <a:p>
            <a:pPr algn="ctr"/>
            <a:r>
              <a:rPr lang="pt-BR" sz="1800" dirty="0" err="1" smtClean="0"/>
              <a:t>Comparison</a:t>
            </a:r>
            <a:r>
              <a:rPr lang="pt-BR" sz="1800" dirty="0" smtClean="0"/>
              <a:t> </a:t>
            </a:r>
            <a:r>
              <a:rPr lang="pt-BR" sz="1800" dirty="0" err="1" smtClean="0"/>
              <a:t>of</a:t>
            </a:r>
            <a:r>
              <a:rPr lang="pt-BR" sz="1800" dirty="0" smtClean="0"/>
              <a:t> </a:t>
            </a:r>
            <a:r>
              <a:rPr lang="pt-BR" sz="1800" dirty="0" err="1" smtClean="0"/>
              <a:t>the</a:t>
            </a:r>
            <a:r>
              <a:rPr lang="pt-BR" sz="1800" dirty="0" smtClean="0"/>
              <a:t> </a:t>
            </a:r>
            <a:r>
              <a:rPr lang="pt-BR" sz="1800" dirty="0" err="1" smtClean="0"/>
              <a:t>Effect</a:t>
            </a:r>
            <a:r>
              <a:rPr lang="pt-BR" sz="1800" dirty="0" smtClean="0"/>
              <a:t> </a:t>
            </a:r>
            <a:r>
              <a:rPr lang="pt-BR" sz="1800" dirty="0" err="1" smtClean="0"/>
              <a:t>of</a:t>
            </a:r>
            <a:r>
              <a:rPr lang="pt-BR" sz="1800" dirty="0" smtClean="0"/>
              <a:t> </a:t>
            </a:r>
            <a:r>
              <a:rPr lang="pt-BR" sz="1800" dirty="0" err="1" smtClean="0"/>
              <a:t>Two</a:t>
            </a:r>
            <a:r>
              <a:rPr lang="pt-BR" sz="1800" dirty="0" smtClean="0"/>
              <a:t> </a:t>
            </a:r>
            <a:r>
              <a:rPr lang="pt-BR" sz="1800" dirty="0" err="1" smtClean="0"/>
              <a:t>Human</a:t>
            </a:r>
            <a:r>
              <a:rPr lang="pt-BR" sz="1800" dirty="0" smtClean="0"/>
              <a:t> Milk </a:t>
            </a:r>
            <a:r>
              <a:rPr lang="pt-BR" sz="1800" dirty="0" err="1" smtClean="0"/>
              <a:t>Fortifiers</a:t>
            </a:r>
            <a:r>
              <a:rPr lang="pt-BR" sz="1800" dirty="0" smtClean="0"/>
              <a:t> </a:t>
            </a:r>
            <a:r>
              <a:rPr lang="pt-BR" sz="1800" dirty="0" err="1" smtClean="0"/>
              <a:t>on</a:t>
            </a:r>
            <a:r>
              <a:rPr lang="pt-BR" sz="1800" dirty="0" smtClean="0"/>
              <a:t> </a:t>
            </a:r>
            <a:r>
              <a:rPr lang="pt-BR" sz="1800" dirty="0" err="1" smtClean="0"/>
              <a:t>Clinical</a:t>
            </a:r>
            <a:r>
              <a:rPr lang="pt-BR" sz="1800" dirty="0" smtClean="0"/>
              <a:t> </a:t>
            </a:r>
            <a:r>
              <a:rPr lang="pt-BR" sz="1800" dirty="0" err="1" smtClean="0"/>
              <a:t>Outcomes</a:t>
            </a:r>
            <a:r>
              <a:rPr lang="pt-BR" sz="1800" dirty="0" smtClean="0"/>
              <a:t> in </a:t>
            </a:r>
            <a:r>
              <a:rPr lang="pt-BR" sz="1800" dirty="0" err="1" smtClean="0"/>
              <a:t>Premature</a:t>
            </a:r>
            <a:r>
              <a:rPr lang="pt-BR" sz="1800" dirty="0" smtClean="0"/>
              <a:t> </a:t>
            </a:r>
            <a:r>
              <a:rPr lang="pt-BR" sz="1800" dirty="0" err="1" smtClean="0"/>
              <a:t>Infants</a:t>
            </a:r>
            <a:r>
              <a:rPr lang="pt-BR" sz="1800" dirty="0" smtClean="0"/>
              <a:t/>
            </a:r>
            <a:br>
              <a:rPr lang="pt-BR" sz="1800" dirty="0" smtClean="0"/>
            </a:br>
            <a:r>
              <a:rPr lang="pt-BR" sz="1800" dirty="0" smtClean="0"/>
              <a:t>Melissa </a:t>
            </a:r>
            <a:r>
              <a:rPr lang="pt-BR" sz="1800" dirty="0" err="1" smtClean="0"/>
              <a:t>Thoene</a:t>
            </a:r>
            <a:r>
              <a:rPr lang="pt-BR" sz="1800" dirty="0" smtClean="0"/>
              <a:t> , </a:t>
            </a:r>
            <a:r>
              <a:rPr lang="pt-BR" sz="1800" dirty="0" err="1" smtClean="0"/>
              <a:t>Corrine</a:t>
            </a:r>
            <a:r>
              <a:rPr lang="pt-BR" sz="1800" dirty="0" smtClean="0"/>
              <a:t> Hanson , Elizabeth </a:t>
            </a:r>
            <a:r>
              <a:rPr lang="pt-BR" sz="1800" dirty="0" err="1" smtClean="0"/>
              <a:t>Lyden</a:t>
            </a:r>
            <a:r>
              <a:rPr lang="pt-BR" sz="1800" dirty="0" smtClean="0"/>
              <a:t> </a:t>
            </a:r>
            <a:r>
              <a:rPr lang="pt-BR" sz="1800" dirty="0" err="1" smtClean="0"/>
              <a:t>et</a:t>
            </a:r>
            <a:r>
              <a:rPr lang="pt-BR" sz="1800" dirty="0" smtClean="0"/>
              <a:t> </a:t>
            </a:r>
            <a:r>
              <a:rPr lang="pt-BR" sz="1800" dirty="0" err="1" smtClean="0"/>
              <a:t>al</a:t>
            </a:r>
            <a:r>
              <a:rPr lang="pt-BR" sz="1800" dirty="0" smtClean="0"/>
              <a:t/>
            </a:r>
            <a:br>
              <a:rPr lang="pt-BR" sz="1800" dirty="0" smtClean="0"/>
            </a:br>
            <a:r>
              <a:rPr lang="pt-BR" sz="1800" dirty="0" err="1" smtClean="0">
                <a:solidFill>
                  <a:srgbClr val="FFFF00"/>
                </a:solidFill>
              </a:rPr>
              <a:t>Nutrients</a:t>
            </a:r>
            <a:r>
              <a:rPr lang="pt-BR" sz="1800" dirty="0" smtClean="0">
                <a:solidFill>
                  <a:srgbClr val="FFFF00"/>
                </a:solidFill>
              </a:rPr>
              <a:t> 2014, 6, 261-275</a:t>
            </a:r>
            <a:r>
              <a:rPr lang="pt-BR" sz="3800" dirty="0" smtClean="0"/>
              <a:t>  </a:t>
            </a:r>
          </a:p>
        </p:txBody>
      </p:sp>
      <p:sp>
        <p:nvSpPr>
          <p:cNvPr id="3" name="Subtítulo 2"/>
          <p:cNvSpPr>
            <a:spLocks noGrp="1"/>
          </p:cNvSpPr>
          <p:nvPr>
            <p:ph type="subTitle" idx="1"/>
          </p:nvPr>
        </p:nvSpPr>
        <p:spPr>
          <a:xfrm>
            <a:off x="1416050" y="4545013"/>
            <a:ext cx="9401175" cy="2565400"/>
          </a:xfrm>
        </p:spPr>
        <p:txBody>
          <a:bodyPr>
            <a:normAutofit/>
          </a:bodyPr>
          <a:lstStyle/>
          <a:p>
            <a:pPr algn="ctr">
              <a:lnSpc>
                <a:spcPct val="80000"/>
              </a:lnSpc>
            </a:pPr>
            <a:r>
              <a:rPr lang="pt-BR" sz="1600" cap="none" dirty="0" smtClean="0">
                <a:solidFill>
                  <a:srgbClr val="8AD0D6"/>
                </a:solidFill>
              </a:rPr>
              <a:t>INTERNATO EM PEDIATRIA – 1/2015</a:t>
            </a:r>
          </a:p>
          <a:p>
            <a:pPr algn="ctr">
              <a:lnSpc>
                <a:spcPct val="80000"/>
              </a:lnSpc>
            </a:pPr>
            <a:r>
              <a:rPr lang="pt-BR" sz="1600" cap="none" dirty="0" smtClean="0">
                <a:solidFill>
                  <a:srgbClr val="8AD0D6"/>
                </a:solidFill>
              </a:rPr>
              <a:t>Apresentação: Caio Eduardo Gomes Benevides</a:t>
            </a:r>
          </a:p>
          <a:p>
            <a:pPr algn="ctr">
              <a:lnSpc>
                <a:spcPct val="80000"/>
              </a:lnSpc>
            </a:pPr>
            <a:r>
              <a:rPr lang="pt-BR" sz="1600" cap="none" dirty="0" smtClean="0">
                <a:solidFill>
                  <a:srgbClr val="8AD0D6"/>
                </a:solidFill>
              </a:rPr>
              <a:t>		   Hortência Hellen da Silva Holanda</a:t>
            </a:r>
          </a:p>
          <a:p>
            <a:pPr algn="ctr">
              <a:lnSpc>
                <a:spcPct val="80000"/>
              </a:lnSpc>
            </a:pPr>
            <a:r>
              <a:rPr lang="pt-BR" sz="1600" cap="none" dirty="0" smtClean="0">
                <a:solidFill>
                  <a:srgbClr val="8AD0D6"/>
                </a:solidFill>
              </a:rPr>
              <a:t>	  	</a:t>
            </a:r>
            <a:r>
              <a:rPr lang="pt-BR" sz="1600" cap="none" smtClean="0">
                <a:solidFill>
                  <a:srgbClr val="8AD0D6"/>
                </a:solidFill>
              </a:rPr>
              <a:t>   </a:t>
            </a:r>
            <a:r>
              <a:rPr lang="pt-BR" sz="1600" cap="none" dirty="0" err="1" smtClean="0">
                <a:solidFill>
                  <a:srgbClr val="8AD0D6"/>
                </a:solidFill>
              </a:rPr>
              <a:t>Ú</a:t>
            </a:r>
            <a:r>
              <a:rPr lang="pt-BR" sz="1600" cap="none" smtClean="0">
                <a:solidFill>
                  <a:srgbClr val="8AD0D6"/>
                </a:solidFill>
              </a:rPr>
              <a:t>rsula </a:t>
            </a:r>
            <a:r>
              <a:rPr lang="pt-BR" sz="1600" cap="none" dirty="0" smtClean="0">
                <a:solidFill>
                  <a:srgbClr val="8AD0D6"/>
                </a:solidFill>
              </a:rPr>
              <a:t>Sales Padilha</a:t>
            </a:r>
          </a:p>
          <a:p>
            <a:pPr algn="ctr">
              <a:lnSpc>
                <a:spcPct val="80000"/>
              </a:lnSpc>
            </a:pPr>
            <a:r>
              <a:rPr lang="pt-BR" sz="1600" cap="none" dirty="0" smtClean="0">
                <a:solidFill>
                  <a:srgbClr val="8AD0D6"/>
                </a:solidFill>
              </a:rPr>
              <a:t>Coordenação: Paulo R. Margotto</a:t>
            </a:r>
          </a:p>
          <a:p>
            <a:pPr algn="ctr">
              <a:lnSpc>
                <a:spcPct val="80000"/>
              </a:lnSpc>
            </a:pPr>
            <a:r>
              <a:rPr lang="pt-BR" sz="1600" cap="none" dirty="0" smtClean="0">
                <a:solidFill>
                  <a:srgbClr val="8AD0D6"/>
                </a:solidFill>
                <a:hlinkClick r:id="rId2"/>
              </a:rPr>
              <a:t>www.paulomargotto.com.br</a:t>
            </a:r>
            <a:r>
              <a:rPr lang="pt-BR" sz="1600" cap="none" dirty="0" smtClean="0">
                <a:solidFill>
                  <a:srgbClr val="8AD0D6"/>
                </a:solidFill>
              </a:rPr>
              <a:t> </a:t>
            </a:r>
          </a:p>
          <a:p>
            <a:pPr algn="ctr">
              <a:lnSpc>
                <a:spcPct val="80000"/>
              </a:lnSpc>
            </a:pPr>
            <a:r>
              <a:rPr lang="pt-BR" sz="1600" cap="none" dirty="0" smtClean="0">
                <a:solidFill>
                  <a:srgbClr val="8AD0D6"/>
                </a:solidFill>
              </a:rPr>
              <a:t>Brasília, 19 de setembro de 2015</a:t>
            </a:r>
          </a:p>
        </p:txBody>
      </p:sp>
      <p:sp>
        <p:nvSpPr>
          <p:cNvPr id="5125" name="Text Box 5"/>
          <p:cNvSpPr txBox="1">
            <a:spLocks noChangeArrowheads="1"/>
          </p:cNvSpPr>
          <p:nvPr/>
        </p:nvSpPr>
        <p:spPr bwMode="auto">
          <a:xfrm>
            <a:off x="0" y="1628775"/>
            <a:ext cx="12192000" cy="1373188"/>
          </a:xfrm>
          <a:prstGeom prst="rect">
            <a:avLst/>
          </a:prstGeom>
          <a:noFill/>
          <a:ln w="9525">
            <a:noFill/>
            <a:miter lim="800000"/>
            <a:headEnd/>
            <a:tailEnd/>
          </a:ln>
          <a:effectLst/>
        </p:spPr>
        <p:txBody>
          <a:bodyPr>
            <a:spAutoFit/>
          </a:bodyPr>
          <a:lstStyle/>
          <a:p>
            <a:pPr algn="ctr"/>
            <a:r>
              <a:rPr lang="pt-BR" sz="2800" dirty="0">
                <a:solidFill>
                  <a:srgbClr val="FFFF00"/>
                </a:solidFill>
              </a:rPr>
              <a:t>Comparação do efeito de dois fortificantes do leite humano nos resultados clínicos dos</a:t>
            </a:r>
          </a:p>
          <a:p>
            <a:pPr algn="ctr"/>
            <a:r>
              <a:rPr lang="pt-BR" sz="2800" dirty="0">
                <a:solidFill>
                  <a:srgbClr val="FFFF00"/>
                </a:solidFill>
              </a:rPr>
              <a:t>recém- nascidos prematuros</a:t>
            </a:r>
          </a:p>
        </p:txBody>
      </p:sp>
      <p:pic>
        <p:nvPicPr>
          <p:cNvPr id="5126" name="Picture 6" descr="DSC04438"/>
          <p:cNvPicPr>
            <a:picLocks noChangeAspect="1" noChangeArrowheads="1"/>
          </p:cNvPicPr>
          <p:nvPr/>
        </p:nvPicPr>
        <p:blipFill>
          <a:blip r:embed="rId3" cstate="print">
            <a:lum bright="12000"/>
          </a:blip>
          <a:srcRect/>
          <a:stretch>
            <a:fillRect/>
          </a:stretch>
        </p:blipFill>
        <p:spPr bwMode="auto">
          <a:xfrm>
            <a:off x="263525" y="84138"/>
            <a:ext cx="11530013" cy="1544637"/>
          </a:xfrm>
          <a:prstGeom prst="rect">
            <a:avLst/>
          </a:prstGeom>
          <a:noFill/>
          <a:ln w="38100">
            <a:solidFill>
              <a:srgbClr val="0000FF"/>
            </a:solidFill>
            <a:prstDash val="sysDot"/>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a:xfrm>
            <a:off x="1103313" y="836613"/>
            <a:ext cx="9404350" cy="1400175"/>
          </a:xfrm>
        </p:spPr>
        <p:txBody>
          <a:bodyPr/>
          <a:lstStyle/>
          <a:p>
            <a:r>
              <a:rPr lang="pt-BR" smtClean="0">
                <a:solidFill>
                  <a:srgbClr val="FFFF00"/>
                </a:solidFill>
              </a:rPr>
              <a:t>CONSULTEM O ARTIGO INTEGRAL</a:t>
            </a:r>
            <a:r>
              <a:rPr lang="pt-BR" smtClean="0"/>
              <a:t>!</a:t>
            </a:r>
          </a:p>
        </p:txBody>
      </p:sp>
      <p:sp>
        <p:nvSpPr>
          <p:cNvPr id="61443" name="Rectangle 3"/>
          <p:cNvSpPr>
            <a:spLocks noGrp="1"/>
          </p:cNvSpPr>
          <p:nvPr>
            <p:ph type="body" idx="1"/>
          </p:nvPr>
        </p:nvSpPr>
        <p:spPr/>
        <p:txBody>
          <a:bodyPr/>
          <a:lstStyle/>
          <a:p>
            <a:r>
              <a:rPr lang="pt-BR" smtClean="0">
                <a:hlinkClick r:id="rId2"/>
              </a:rPr>
              <a:t>Comparison of the effect of two human milk fortifiers on clinical outcomes in premature infants.</a:t>
            </a:r>
            <a:endParaRPr lang="pt-BR" smtClean="0"/>
          </a:p>
          <a:p>
            <a:r>
              <a:rPr lang="pt-BR" smtClean="0"/>
              <a:t>Thoene M, Hanson C, Lyden E, Dugick L, Ruybal L, Anderson-Berry A.</a:t>
            </a:r>
          </a:p>
          <a:p>
            <a:r>
              <a:rPr lang="pt-BR" smtClean="0"/>
              <a:t>Nutrients. 2014 Jan 3;6(1):261-75. doi: 10.3390/nu6010261.</a:t>
            </a:r>
          </a:p>
          <a:p>
            <a:r>
              <a:rPr lang="pt-BR" smtClean="0"/>
              <a:t>PMID:</a:t>
            </a:r>
          </a:p>
          <a:p>
            <a:pPr lvl="1"/>
            <a:r>
              <a:rPr lang="pt-BR" smtClean="0"/>
              <a:t> 24394538</a:t>
            </a:r>
          </a:p>
          <a:p>
            <a:r>
              <a:rPr lang="pt-BR" smtClean="0"/>
              <a:t> </a:t>
            </a:r>
          </a:p>
          <a:p>
            <a:r>
              <a:rPr lang="pt-BR" b="1" smtClean="0">
                <a:hlinkClick r:id="rId2"/>
              </a:rPr>
              <a:t>Free PMC Article</a:t>
            </a:r>
            <a:endParaRPr lang="pt-BR" u="sng" smtClean="0">
              <a:hlinkClick r:id="rId3"/>
            </a:endParaRPr>
          </a:p>
          <a:p>
            <a:r>
              <a:rPr lang="pt-BR" u="sng" smtClean="0">
                <a:hlinkClick r:id="rId3"/>
              </a:rPr>
              <a:t>Similar articles</a:t>
            </a:r>
            <a:endParaRPr lang="pt-BR" u="sng"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Introdução </a:t>
            </a:r>
          </a:p>
        </p:txBody>
      </p:sp>
      <p:sp>
        <p:nvSpPr>
          <p:cNvPr id="7171" name="Espaço Reservado para Conteúdo 2"/>
          <p:cNvSpPr>
            <a:spLocks noGrp="1"/>
          </p:cNvSpPr>
          <p:nvPr>
            <p:ph idx="1"/>
          </p:nvPr>
        </p:nvSpPr>
        <p:spPr/>
        <p:txBody>
          <a:bodyPr/>
          <a:lstStyle/>
          <a:p>
            <a:pPr>
              <a:buFont typeface="Arial" pitchFamily="34" charset="0"/>
              <a:buChar char="•"/>
            </a:pPr>
            <a:r>
              <a:rPr lang="pt-BR" smtClean="0"/>
              <a:t>Bebês prematuros tem uma necessidade maior de nutrientes quando comparado a bebês nascido a termo</a:t>
            </a:r>
          </a:p>
          <a:p>
            <a:pPr lvl="1">
              <a:buFont typeface="Arial" pitchFamily="34" charset="0"/>
              <a:buChar char="•"/>
            </a:pPr>
            <a:r>
              <a:rPr lang="pt-BR" smtClean="0"/>
              <a:t>leite humano sozinho não é capaz de suprir as necessidades nutricionais do bebê prematuro</a:t>
            </a:r>
          </a:p>
          <a:p>
            <a:pPr lvl="2">
              <a:buFont typeface="Arial" pitchFamily="34" charset="0"/>
              <a:buChar char="•"/>
            </a:pPr>
            <a:r>
              <a:rPr lang="pt-BR" smtClean="0"/>
              <a:t>crescimento subótimo (&lt;15g/kg/dia) </a:t>
            </a:r>
          </a:p>
          <a:p>
            <a:pPr lvl="3">
              <a:buFont typeface="Arial" pitchFamily="34" charset="0"/>
              <a:buChar char="•"/>
            </a:pPr>
            <a:r>
              <a:rPr lang="pt-BR" smtClean="0"/>
              <a:t>Redução da densidade óssea , levando a osteopenia de prematuridade, e ao diagnóstico clínico de raquitismo , e as consequencias secundárias de cada </a:t>
            </a:r>
          </a:p>
          <a:p>
            <a:pPr>
              <a:buFont typeface="Arial" pitchFamily="34" charset="0"/>
              <a:buChar char="•"/>
            </a:pPr>
            <a:r>
              <a:rPr lang="pt-BR" smtClean="0"/>
              <a:t>O uso comercial de leite humano fortificado permite uma melhora do fornecimento de nutrientes essenciais necessários à RN prematuros</a:t>
            </a:r>
          </a:p>
          <a:p>
            <a:pPr lvl="2">
              <a:buFont typeface="Arial" pitchFamily="34" charset="0"/>
              <a:buChar char="•"/>
            </a:pPr>
            <a:r>
              <a:rPr lang="pt-BR" smtClean="0"/>
              <a:t>A recomendação para  prematuros com baixo peso ao nascer varia, mas consensos sugerem uma infusão 110-120cal/kg/dia e 3.4-4.4g proteína/kg/dia.</a:t>
            </a:r>
          </a:p>
        </p:txBody>
      </p:sp>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Introdução </a:t>
            </a:r>
          </a:p>
        </p:txBody>
      </p:sp>
      <p:sp>
        <p:nvSpPr>
          <p:cNvPr id="8195" name="Espaço Reservado para Conteúdo 2"/>
          <p:cNvSpPr>
            <a:spLocks noGrp="1"/>
          </p:cNvSpPr>
          <p:nvPr>
            <p:ph idx="1"/>
          </p:nvPr>
        </p:nvSpPr>
        <p:spPr>
          <a:xfrm>
            <a:off x="838200" y="1858963"/>
            <a:ext cx="10802938" cy="4351337"/>
          </a:xfrm>
        </p:spPr>
        <p:txBody>
          <a:bodyPr/>
          <a:lstStyle/>
          <a:p>
            <a:r>
              <a:rPr lang="pt-BR" b="1" smtClean="0">
                <a:solidFill>
                  <a:srgbClr val="FFFF00"/>
                </a:solidFill>
              </a:rPr>
              <a:t>Leite humano fortificado tem sido primariamente benéfico na fórmula em pó</a:t>
            </a:r>
            <a:r>
              <a:rPr lang="pt-BR" smtClean="0"/>
              <a:t> , embora o </a:t>
            </a:r>
            <a:r>
              <a:rPr lang="pt-BR" i="1" smtClean="0"/>
              <a:t>United States Food and Drug Administration</a:t>
            </a:r>
            <a:r>
              <a:rPr lang="pt-BR" smtClean="0"/>
              <a:t> (FDA) desencoraje o uso de fórmulas , aconselhando  quando possível  usar alternativas à fórmula em pó.</a:t>
            </a:r>
          </a:p>
          <a:p>
            <a:r>
              <a:rPr lang="pt-BR" smtClean="0"/>
              <a:t>Para cumprir com essa recomendação e melhorar a fornecimento proteico, </a:t>
            </a:r>
            <a:r>
              <a:rPr lang="pt-BR" i="1" smtClean="0"/>
              <a:t>The Nebraska Medical Center</a:t>
            </a:r>
            <a:r>
              <a:rPr lang="pt-BR" smtClean="0"/>
              <a:t> mudou o padrão das práticas de fortificação do leite humano (ao invés do fortificante  em pó, o fortificante  líquido acidificado com melhor aporte proteíco </a:t>
            </a:r>
          </a:p>
          <a:p>
            <a:r>
              <a:rPr lang="pt-BR" smtClean="0"/>
              <a:t> As observações clínicas dos </a:t>
            </a:r>
            <a:r>
              <a:rPr lang="pt-BR" smtClean="0">
                <a:solidFill>
                  <a:srgbClr val="FFFF00"/>
                </a:solidFill>
              </a:rPr>
              <a:t>bebês que receberam esse fortificante</a:t>
            </a:r>
            <a:r>
              <a:rPr lang="pt-BR" smtClean="0"/>
              <a:t>, sugeriram um </a:t>
            </a:r>
            <a:r>
              <a:rPr lang="pt-BR" b="1" smtClean="0">
                <a:solidFill>
                  <a:srgbClr val="FFFF00"/>
                </a:solidFill>
              </a:rPr>
              <a:t>aumento da intolerância alimentar, aumento da incidência de acidose metabólica, deficiente crescimento e uma necessidade</a:t>
            </a:r>
            <a:r>
              <a:rPr lang="pt-BR" smtClean="0">
                <a:solidFill>
                  <a:srgbClr val="FFFF00"/>
                </a:solidFill>
              </a:rPr>
              <a:t> </a:t>
            </a:r>
            <a:r>
              <a:rPr lang="pt-BR" b="1" smtClean="0">
                <a:solidFill>
                  <a:srgbClr val="FFFF00"/>
                </a:solidFill>
              </a:rPr>
              <a:t>de maior aporte calórico</a:t>
            </a:r>
            <a:r>
              <a:rPr lang="pt-BR" smtClean="0"/>
              <a:t> na densidade de alimentos enterais para promover crescimento adequado. </a:t>
            </a:r>
          </a:p>
          <a:p>
            <a:endParaRPr lang="pt-BR" smtClean="0"/>
          </a:p>
        </p:txBody>
      </p:sp>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Introdução </a:t>
            </a:r>
          </a:p>
        </p:txBody>
      </p:sp>
      <p:sp>
        <p:nvSpPr>
          <p:cNvPr id="9219" name="Espaço Reservado para Conteúdo 2"/>
          <p:cNvSpPr>
            <a:spLocks noGrp="1"/>
          </p:cNvSpPr>
          <p:nvPr>
            <p:ph idx="1"/>
          </p:nvPr>
        </p:nvSpPr>
        <p:spPr/>
        <p:txBody>
          <a:bodyPr/>
          <a:lstStyle/>
          <a:p>
            <a:r>
              <a:rPr lang="pt-BR" smtClean="0"/>
              <a:t>O objetivo desse estudo é de objetivamente quantificar as observações clínicas em comparação aos bebês que receberam o </a:t>
            </a:r>
            <a:r>
              <a:rPr lang="pt-BR" b="1" smtClean="0">
                <a:solidFill>
                  <a:srgbClr val="FFFF00"/>
                </a:solidFill>
              </a:rPr>
              <a:t>ALHMF (fortificante do leite humano líquido)</a:t>
            </a:r>
            <a:r>
              <a:rPr lang="pt-BR" smtClean="0"/>
              <a:t> àqueles que originalmente estavam usando o </a:t>
            </a:r>
            <a:r>
              <a:rPr lang="pt-BR" b="1" smtClean="0">
                <a:solidFill>
                  <a:srgbClr val="FFFF00"/>
                </a:solidFill>
              </a:rPr>
              <a:t>PHMF (fortificante do leite humano em pó).</a:t>
            </a:r>
          </a:p>
          <a:p>
            <a:r>
              <a:rPr lang="pt-BR" smtClean="0"/>
              <a:t>O estudo também identificou potenciais fatores de risco para o desenvolvimento das complicações clínicas observadas em relação a um estudo prévio avaliando o ALHMF, também documentando mudanças no pH e CO</a:t>
            </a:r>
            <a:r>
              <a:rPr lang="pt-BR" baseline="30000" smtClean="0"/>
              <a:t>2</a:t>
            </a:r>
            <a:r>
              <a:rPr lang="pt-BR" smtClean="0"/>
              <a:t> quando comparado ao HMF em pó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1155700" y="2862263"/>
            <a:ext cx="8824913" cy="1914525"/>
          </a:xfrm>
        </p:spPr>
        <p:txBody>
          <a:bodyPr/>
          <a:lstStyle/>
          <a:p>
            <a:r>
              <a:rPr lang="pt-BR" smtClean="0"/>
              <a:t>Pacientes e métodos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 Participantes e objetivos do estudo</a:t>
            </a:r>
          </a:p>
        </p:txBody>
      </p:sp>
      <p:sp>
        <p:nvSpPr>
          <p:cNvPr id="3" name="Espaço Reservado para Conteúdo 2"/>
          <p:cNvSpPr>
            <a:spLocks noGrp="1"/>
          </p:cNvSpPr>
          <p:nvPr>
            <p:ph idx="1"/>
          </p:nvPr>
        </p:nvSpPr>
        <p:spPr/>
        <p:txBody>
          <a:bodyPr>
            <a:normAutofit/>
          </a:bodyPr>
          <a:lstStyle/>
          <a:p>
            <a:pPr marL="0" indent="0">
              <a:lnSpc>
                <a:spcPct val="90000"/>
              </a:lnSpc>
              <a:buFont typeface="Wingdings 3" pitchFamily="18" charset="2"/>
              <a:buNone/>
            </a:pPr>
            <a:r>
              <a:rPr lang="pt-BR" smtClean="0"/>
              <a:t> </a:t>
            </a:r>
          </a:p>
          <a:p>
            <a:pPr marL="0" indent="0">
              <a:lnSpc>
                <a:spcPct val="90000"/>
              </a:lnSpc>
            </a:pPr>
            <a:r>
              <a:rPr lang="pt-BR" smtClean="0"/>
              <a:t>Os dados foram retrospectivamente coletados de uma base de dados eletrônica de todos os bebês admitidos na UTI Neonatal (NICU), entre outubro de 2009 e julho de 2011 , com os seguintes critérios</a:t>
            </a:r>
          </a:p>
          <a:p>
            <a:pPr lvl="1">
              <a:lnSpc>
                <a:spcPct val="90000"/>
              </a:lnSpc>
            </a:pPr>
            <a:r>
              <a:rPr lang="pt-BR" smtClean="0"/>
              <a:t>peso ao nascer (BW) &lt;2000g, receberam alimento enteral como leite do seio materno fortificado durante a estadia na NICU, e ter ficado na NICU por ≥14 dias</a:t>
            </a:r>
          </a:p>
          <a:p>
            <a:pPr marL="0" indent="0">
              <a:lnSpc>
                <a:spcPct val="90000"/>
              </a:lnSpc>
            </a:pPr>
            <a:r>
              <a:rPr lang="pt-BR" smtClean="0"/>
              <a:t>Os critérios de exclusão incluíam bebês com anormalidades congênitas ou condições que significantemente inibem o crescimento , como a trissomia do 13</a:t>
            </a:r>
          </a:p>
          <a:p>
            <a:pPr marL="0" indent="0">
              <a:lnSpc>
                <a:spcPct val="90000"/>
              </a:lnSpc>
            </a:pPr>
            <a:r>
              <a:rPr lang="pt-BR" smtClean="0"/>
              <a:t>Não foram excluídos bebês com doença aguda</a:t>
            </a:r>
          </a:p>
          <a:p>
            <a:pPr marL="0" indent="0">
              <a:lnSpc>
                <a:spcPct val="90000"/>
              </a:lnSpc>
            </a:pPr>
            <a:r>
              <a:rPr lang="pt-BR" smtClean="0"/>
              <a:t>Após  revisão intensa </a:t>
            </a:r>
            <a:r>
              <a:rPr lang="pt-BR" b="1" smtClean="0">
                <a:solidFill>
                  <a:srgbClr val="FFFF00"/>
                </a:solidFill>
              </a:rPr>
              <a:t>69 foram eleitos para o estudo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46113" y="0"/>
            <a:ext cx="9404350" cy="1400175"/>
          </a:xfrm>
        </p:spPr>
        <p:txBody>
          <a:bodyPr/>
          <a:lstStyle/>
          <a:p>
            <a:r>
              <a:rPr lang="pt-BR" smtClean="0"/>
              <a:t>Comparação e uso de fortificantes de leite humano</a:t>
            </a:r>
          </a:p>
        </p:txBody>
      </p:sp>
      <p:sp>
        <p:nvSpPr>
          <p:cNvPr id="12291" name="Espaço Reservado para Conteúdo 2"/>
          <p:cNvSpPr>
            <a:spLocks noGrp="1"/>
          </p:cNvSpPr>
          <p:nvPr>
            <p:ph idx="1"/>
          </p:nvPr>
        </p:nvSpPr>
        <p:spPr>
          <a:xfrm>
            <a:off x="1103313" y="1400175"/>
            <a:ext cx="8947150" cy="4195763"/>
          </a:xfrm>
        </p:spPr>
        <p:txBody>
          <a:bodyPr/>
          <a:lstStyle/>
          <a:p>
            <a:pPr>
              <a:buFont typeface="Wingdings" pitchFamily="2" charset="2"/>
              <a:buChar char="Ø"/>
            </a:pPr>
            <a:r>
              <a:rPr lang="pt-BR" smtClean="0"/>
              <a:t>Leite do seio materno (MBM - </a:t>
            </a:r>
            <a:r>
              <a:rPr lang="pt-BR" i="1" smtClean="0"/>
              <a:t>maternal breast milk</a:t>
            </a:r>
            <a:r>
              <a:rPr lang="pt-BR" smtClean="0"/>
              <a:t>)) foi fortificado de acordo com as indicações do fabricante.</a:t>
            </a:r>
          </a:p>
          <a:p>
            <a:pPr lvl="1">
              <a:buFont typeface="Arial" pitchFamily="34" charset="0"/>
              <a:buChar char="•"/>
            </a:pPr>
            <a:r>
              <a:rPr lang="pt-BR" smtClean="0"/>
              <a:t>Ingredientes e a composição nutricional adequada do leite humano fortificado foram obtidas de referências online. Na </a:t>
            </a:r>
            <a:r>
              <a:rPr lang="pt-BR" b="1" smtClean="0">
                <a:solidFill>
                  <a:srgbClr val="FFFF00"/>
                </a:solidFill>
              </a:rPr>
              <a:t>Tabela 1</a:t>
            </a:r>
            <a:r>
              <a:rPr lang="pt-BR" smtClean="0"/>
              <a:t>, a composição de ambos. </a:t>
            </a:r>
            <a:r>
              <a:rPr lang="pt-BR" b="1" smtClean="0">
                <a:solidFill>
                  <a:srgbClr val="FFFF00"/>
                </a:solidFill>
              </a:rPr>
              <a:t>Observe o teor proteico do fortificante líquido</a:t>
            </a:r>
          </a:p>
          <a:p>
            <a:pPr lvl="1">
              <a:buFont typeface="Arial" pitchFamily="34" charset="0"/>
              <a:buChar char="•"/>
            </a:pPr>
            <a:endParaRPr lang="pt-BR" smtClean="0"/>
          </a:p>
        </p:txBody>
      </p:sp>
      <p:pic>
        <p:nvPicPr>
          <p:cNvPr id="12292" name="Imagem 3"/>
          <p:cNvPicPr>
            <a:picLocks noChangeAspect="1"/>
          </p:cNvPicPr>
          <p:nvPr/>
        </p:nvPicPr>
        <p:blipFill>
          <a:blip r:embed="rId2"/>
          <a:srcRect l="7150" t="23727" r="7076" b="49387"/>
          <a:stretch>
            <a:fillRect/>
          </a:stretch>
        </p:blipFill>
        <p:spPr bwMode="auto">
          <a:xfrm>
            <a:off x="2190750" y="3197225"/>
            <a:ext cx="7831138" cy="3273425"/>
          </a:xfrm>
          <a:prstGeom prst="rect">
            <a:avLst/>
          </a:prstGeom>
          <a:noFill/>
          <a:ln w="9525">
            <a:noFill/>
            <a:miter lim="800000"/>
            <a:headEnd/>
            <a:tailEnd/>
          </a:ln>
        </p:spPr>
      </p:pic>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smtClean="0"/>
              <a:t>Comparação e uso de fortificantes de leite humano</a:t>
            </a:r>
          </a:p>
        </p:txBody>
      </p:sp>
      <p:sp>
        <p:nvSpPr>
          <p:cNvPr id="13315" name="Espaço Reservado para Conteúdo 2"/>
          <p:cNvSpPr>
            <a:spLocks noGrp="1"/>
          </p:cNvSpPr>
          <p:nvPr>
            <p:ph idx="1"/>
          </p:nvPr>
        </p:nvSpPr>
        <p:spPr/>
        <p:txBody>
          <a:bodyPr/>
          <a:lstStyle/>
          <a:p>
            <a:r>
              <a:rPr lang="pt-BR" smtClean="0"/>
              <a:t>Alimentação enteral foi iniciada na NICU do 1º ao 3º dia de vida com leite humano a 20ml/kg/dia , e continuada por 3 a 5 dias aos cuidados do neonatologista,  evoluindo diariamente com 20ml/kg/dia com leite humano fortificado começando com 80-100 ml/kg/dia de volume enteral</a:t>
            </a:r>
          </a:p>
          <a:p>
            <a:endParaRPr lang="pt-BR" smtClean="0"/>
          </a:p>
          <a:p>
            <a:r>
              <a:rPr lang="pt-BR" smtClean="0"/>
              <a:t>A proteína modular foi utilizada para fornecer aproximadamente 4g/kg/dia (densidade calórica 24kcal/oz) </a:t>
            </a:r>
          </a:p>
          <a:p>
            <a:pPr lvl="1"/>
            <a:r>
              <a:rPr lang="pt-BR" smtClean="0"/>
              <a:t>Durante o uso do ALHMF, nenhuma proteína modulada adicional  foi utilizada, não havendo nenhuma outra diferença nutricional </a:t>
            </a:r>
          </a:p>
          <a:p>
            <a:pPr lvl="1"/>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t>Comparação e uso de fortificantes de leite humano</a:t>
            </a:r>
          </a:p>
        </p:txBody>
      </p:sp>
      <p:sp>
        <p:nvSpPr>
          <p:cNvPr id="14339" name="Espaço Reservado para Conteúdo 2"/>
          <p:cNvSpPr>
            <a:spLocks noGrp="1"/>
          </p:cNvSpPr>
          <p:nvPr>
            <p:ph idx="1"/>
          </p:nvPr>
        </p:nvSpPr>
        <p:spPr/>
        <p:txBody>
          <a:bodyPr/>
          <a:lstStyle/>
          <a:p>
            <a:r>
              <a:rPr lang="pt-BR" smtClean="0"/>
              <a:t>O uso do ALHMF foi iniciado apenas em 1º de Abril de 2011</a:t>
            </a:r>
          </a:p>
          <a:p>
            <a:pPr lvl="1"/>
            <a:r>
              <a:rPr lang="pt-BR" smtClean="0"/>
              <a:t>Bebês recebendo o PHMF antes desse dado de fortificação mudar, foram inclusos no grupo controle (</a:t>
            </a:r>
            <a:r>
              <a:rPr lang="pt-BR" smtClean="0">
                <a:solidFill>
                  <a:srgbClr val="FFFF00"/>
                </a:solidFill>
              </a:rPr>
              <a:t>PHMF, N =46</a:t>
            </a:r>
            <a:r>
              <a:rPr lang="pt-BR" smtClean="0"/>
              <a:t>)</a:t>
            </a:r>
          </a:p>
          <a:p>
            <a:pPr lvl="1"/>
            <a:r>
              <a:rPr lang="pt-BR" smtClean="0"/>
              <a:t>Bebês recebendo o ALHMF a partir dessa data foram inclusos no grupo de estudo (</a:t>
            </a:r>
            <a:r>
              <a:rPr lang="pt-BR" smtClean="0">
                <a:solidFill>
                  <a:srgbClr val="FFFF00"/>
                </a:solidFill>
              </a:rPr>
              <a:t>ALHMF, N=23</a:t>
            </a:r>
            <a:r>
              <a:rPr lang="pt-BR" smtClean="0"/>
              <a:t>)</a:t>
            </a:r>
          </a:p>
          <a:p>
            <a:pPr lvl="1"/>
            <a:r>
              <a:rPr lang="pt-BR" smtClean="0"/>
              <a:t>Bebês que transitaram entre PHMF ao LHMF na data de mudança na fortificação foram excluídos </a:t>
            </a:r>
          </a:p>
          <a:p>
            <a:pPr lvl="1"/>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smtClean="0"/>
              <a:t>Coleta de dados </a:t>
            </a:r>
          </a:p>
        </p:txBody>
      </p:sp>
      <p:sp>
        <p:nvSpPr>
          <p:cNvPr id="15363" name="Espaço Reservado para Conteúdo 2"/>
          <p:cNvSpPr>
            <a:spLocks noGrp="1"/>
          </p:cNvSpPr>
          <p:nvPr>
            <p:ph idx="1"/>
          </p:nvPr>
        </p:nvSpPr>
        <p:spPr/>
        <p:txBody>
          <a:bodyPr/>
          <a:lstStyle/>
          <a:p>
            <a:r>
              <a:rPr lang="pt-BR" smtClean="0"/>
              <a:t>Quatro investigadores familiarizados com prontuário médico eletrônico e terminologia NCIU obtiveram todos os dados de uma maneira consistente pré-determinada </a:t>
            </a:r>
          </a:p>
          <a:p>
            <a:r>
              <a:rPr lang="pt-BR" smtClean="0"/>
              <a:t>As informações coletadas foram revisadas para maior acurácia e correção, caso algum erro eletrônico tenha ocorrido.</a:t>
            </a:r>
          </a:p>
          <a:p>
            <a:r>
              <a:rPr lang="pt-BR" smtClean="0"/>
              <a:t>Cada informação viável de cada bebê foi incluída na análise e exibido nas tabelas</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Demografia </a:t>
            </a:r>
          </a:p>
        </p:txBody>
      </p:sp>
      <p:sp>
        <p:nvSpPr>
          <p:cNvPr id="3" name="Espaço Reservado para Conteúdo 2"/>
          <p:cNvSpPr>
            <a:spLocks noGrp="1"/>
          </p:cNvSpPr>
          <p:nvPr>
            <p:ph idx="1"/>
          </p:nvPr>
        </p:nvSpPr>
        <p:spPr>
          <a:xfrm>
            <a:off x="892175" y="1720850"/>
            <a:ext cx="10199688" cy="4195763"/>
          </a:xfrm>
        </p:spPr>
        <p:txBody>
          <a:bodyPr>
            <a:normAutofit/>
          </a:bodyPr>
          <a:lstStyle/>
          <a:p>
            <a:pPr>
              <a:lnSpc>
                <a:spcPct val="90000"/>
              </a:lnSpc>
            </a:pPr>
            <a:r>
              <a:rPr lang="pt-BR" smtClean="0"/>
              <a:t>Informações demográficas foram coletadas de todos os bebês, incluindo:</a:t>
            </a:r>
          </a:p>
          <a:p>
            <a:pPr lvl="1">
              <a:lnSpc>
                <a:spcPct val="90000"/>
              </a:lnSpc>
            </a:pPr>
            <a:r>
              <a:rPr lang="pt-BR" smtClean="0"/>
              <a:t>Gênero, idade gestacional ao nascimento e alta e dia de vida (DOL) na alta. </a:t>
            </a:r>
          </a:p>
          <a:p>
            <a:pPr lvl="1">
              <a:lnSpc>
                <a:spcPct val="90000"/>
              </a:lnSpc>
            </a:pPr>
            <a:r>
              <a:rPr lang="pt-BR" smtClean="0"/>
              <a:t>Condições clínicas adicionais foram coletadas incluindo a presença de displasia broncopulmonar , retinopatia da prematuridade, hemorragia intraventricular, enterocolite necrosante, dermatite atópica e morte</a:t>
            </a:r>
          </a:p>
          <a:p>
            <a:pPr lvl="1">
              <a:lnSpc>
                <a:spcPct val="90000"/>
              </a:lnSpc>
            </a:pPr>
            <a:endParaRPr lang="pt-BR" smtClean="0"/>
          </a:p>
          <a:p>
            <a:pPr>
              <a:lnSpc>
                <a:spcPct val="90000"/>
              </a:lnSpc>
            </a:pPr>
            <a:r>
              <a:rPr lang="pt-BR" smtClean="0"/>
              <a:t>Tratamentos exigidos foram codificados similarmente , se o bebê necessitou:</a:t>
            </a:r>
          </a:p>
          <a:p>
            <a:pPr lvl="1">
              <a:lnSpc>
                <a:spcPct val="90000"/>
              </a:lnSpc>
            </a:pPr>
            <a:r>
              <a:rPr lang="pt-BR" smtClean="0"/>
              <a:t>O</a:t>
            </a:r>
            <a:r>
              <a:rPr lang="pt-BR" baseline="-25000" smtClean="0"/>
              <a:t>2</a:t>
            </a:r>
            <a:r>
              <a:rPr lang="pt-BR" smtClean="0"/>
              <a:t> a 36 sem da idade gestacional estimada , procedimento para retinopatia da prematuridade (ROP) , shunt para hemorragia intraventricular , tratamento com Avastin , uso de dexametasona e uso de BiciTRA.</a:t>
            </a:r>
          </a:p>
          <a:p>
            <a:pPr lvl="1">
              <a:lnSpc>
                <a:spcPct val="90000"/>
              </a:lnSpc>
            </a:pPr>
            <a:r>
              <a:rPr lang="pt-BR" smtClean="0"/>
              <a:t> Estágio da retinopatia, grau de hemorragia intraventricular (IVH) e número de dias de uso de dexametasona foram incluídos quando viáveis.</a:t>
            </a:r>
          </a:p>
          <a:p>
            <a:pPr lvl="1">
              <a:lnSpc>
                <a:spcPct val="90000"/>
              </a:lnSpc>
            </a:pPr>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Antropometria </a:t>
            </a:r>
          </a:p>
        </p:txBody>
      </p:sp>
      <p:sp>
        <p:nvSpPr>
          <p:cNvPr id="17411" name="Espaço Reservado para Conteúdo 2"/>
          <p:cNvSpPr>
            <a:spLocks noGrp="1"/>
          </p:cNvSpPr>
          <p:nvPr>
            <p:ph idx="1"/>
          </p:nvPr>
        </p:nvSpPr>
        <p:spPr>
          <a:xfrm>
            <a:off x="1103313" y="2052638"/>
            <a:ext cx="9856787" cy="4195762"/>
          </a:xfrm>
        </p:spPr>
        <p:txBody>
          <a:bodyPr/>
          <a:lstStyle/>
          <a:p>
            <a:r>
              <a:rPr lang="pt-BR" smtClean="0"/>
              <a:t>Bebês foram pesados diariamente em gramas, o perímetro cefálico e o comprimento em centímetros , foi registrados semanalmente pela equipe de enfermagem , usando fita métrica.</a:t>
            </a:r>
          </a:p>
          <a:p>
            <a:r>
              <a:rPr lang="pt-BR" smtClean="0"/>
              <a:t>A curva de crescimento de Fenton com classificação em percentis, foi eletronicamente organizada para cada registro antropométrico mensurado.</a:t>
            </a:r>
          </a:p>
          <a:p>
            <a:r>
              <a:rPr lang="pt-BR" smtClean="0"/>
              <a:t>Peso, perímetro cefálico, e comprimento com associação a curva de percentis de crescimento de Fenton foram feitas para bebês ao nascimento e com 36 semanas de idade gestacional , quando possível .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Nutrição </a:t>
            </a:r>
          </a:p>
        </p:txBody>
      </p:sp>
      <p:sp>
        <p:nvSpPr>
          <p:cNvPr id="18435" name="Espaço Reservado para Conteúdo 2"/>
          <p:cNvSpPr>
            <a:spLocks noGrp="1"/>
          </p:cNvSpPr>
          <p:nvPr>
            <p:ph idx="1"/>
          </p:nvPr>
        </p:nvSpPr>
        <p:spPr>
          <a:xfrm>
            <a:off x="1103313" y="2052638"/>
            <a:ext cx="9756775" cy="4195762"/>
          </a:xfrm>
        </p:spPr>
        <p:txBody>
          <a:bodyPr/>
          <a:lstStyle/>
          <a:p>
            <a:r>
              <a:rPr lang="pt-BR" smtClean="0"/>
              <a:t>Os dados de nutrição enteral coletados incluíram:</a:t>
            </a:r>
          </a:p>
          <a:p>
            <a:pPr lvl="1"/>
            <a:r>
              <a:rPr lang="pt-BR" smtClean="0"/>
              <a:t>O dia de vida que a dieta enteral foi iniciada, dia de vida em que a dieta enteral foi inteiramente feita (concluída- com a descontinuação da nutrição parenteral de suporte), e o número de vezes que a dieta enteral foi mantida (sem ser secundariamente a preparação para algum procedimento) </a:t>
            </a:r>
          </a:p>
          <a:p>
            <a:pPr lvl="1"/>
            <a:endParaRPr lang="pt-BR" smtClean="0"/>
          </a:p>
          <a:p>
            <a:r>
              <a:rPr lang="pt-BR" smtClean="0"/>
              <a:t>A densidade calórica máxima e o número de dias em dieta enteral &gt;24cal/ounce foram coletadas  de bebês  requerendo maior aporte calórico do que o basal, 24 cal/ounce para promover crescimento adequado.</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Nutrição </a:t>
            </a:r>
          </a:p>
        </p:txBody>
      </p:sp>
      <p:sp>
        <p:nvSpPr>
          <p:cNvPr id="3" name="Espaço Reservado para Conteúdo 2"/>
          <p:cNvSpPr>
            <a:spLocks noGrp="1"/>
          </p:cNvSpPr>
          <p:nvPr>
            <p:ph idx="1"/>
          </p:nvPr>
        </p:nvSpPr>
        <p:spPr>
          <a:xfrm>
            <a:off x="1069975" y="1520825"/>
            <a:ext cx="9805988" cy="4195763"/>
          </a:xfrm>
        </p:spPr>
        <p:txBody>
          <a:bodyPr rtlCol="0">
            <a:normAutofit lnSpcReduction="10000"/>
          </a:bodyPr>
          <a:lstStyle/>
          <a:p>
            <a:pPr fontAlgn="auto">
              <a:spcAft>
                <a:spcPts val="0"/>
              </a:spcAft>
              <a:buClr>
                <a:schemeClr val="bg2">
                  <a:lumMod val="40000"/>
                  <a:lumOff val="60000"/>
                </a:schemeClr>
              </a:buClr>
              <a:buFont typeface="Wingdings 3" charset="2"/>
              <a:buChar char=""/>
              <a:defRPr/>
            </a:pPr>
            <a:r>
              <a:rPr lang="pt-BR" dirty="0"/>
              <a:t>Prestação média diária de calorias e proteínas (g) por kg de peso corporal foram calculados para lactentes em cada grupo se eles receberam ≥50% da alimentação enteral como fortificante MBM durante a estadia em NCIU</a:t>
            </a:r>
          </a:p>
          <a:p>
            <a:pPr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r>
              <a:rPr lang="pt-BR" dirty="0"/>
              <a:t>Essas médias foram tomadas quando a dieta enteral fortificada atingiu um mínimo de 140ml/kg/dia até que a ingestão diária foi consistentemente inferior a esse montante, o lactente trocou o MBM não fortificado ou o bebê recebeu quantidade &gt;50% de fórmula infantil</a:t>
            </a:r>
          </a:p>
          <a:p>
            <a:pPr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r>
              <a:rPr lang="pt-BR" dirty="0"/>
              <a:t>Crescimento e nutrição foram avaliados pelos grupos comparando apenas o crescimento durante o período em que o bebê recebeu ≥ 50% de dieta enteral como fortificante MBM .</a:t>
            </a:r>
          </a:p>
          <a:p>
            <a:pPr fontAlgn="auto">
              <a:spcAft>
                <a:spcPts val="0"/>
              </a:spcAft>
              <a:buClr>
                <a:schemeClr val="bg2">
                  <a:lumMod val="40000"/>
                  <a:lumOff val="60000"/>
                </a:schemeClr>
              </a:buClr>
              <a:buFont typeface="Wingdings 3" charset="2"/>
              <a:buChar char=""/>
              <a:defRPr/>
            </a:pPr>
            <a:endParaRPr lang="pt-BR" dirty="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Nutrição </a:t>
            </a:r>
          </a:p>
        </p:txBody>
      </p:sp>
      <p:sp>
        <p:nvSpPr>
          <p:cNvPr id="20483" name="Espaço Reservado para Conteúdo 2"/>
          <p:cNvSpPr>
            <a:spLocks noGrp="1"/>
          </p:cNvSpPr>
          <p:nvPr>
            <p:ph idx="1"/>
          </p:nvPr>
        </p:nvSpPr>
        <p:spPr>
          <a:xfrm>
            <a:off x="1103313" y="2052638"/>
            <a:ext cx="9590087" cy="4195762"/>
          </a:xfrm>
        </p:spPr>
        <p:txBody>
          <a:bodyPr/>
          <a:lstStyle/>
          <a:p>
            <a:r>
              <a:rPr lang="pt-BR" smtClean="0"/>
              <a:t>Um sistema médico eletrônico continha as referências proteicas do leite materno e a densidade calórica das fórmulas enterais. A equipe de enfermagem documentou diariamente a ingesta do leite materno ou das fórmulas enterais específicas, deste modo, o fornecimento diário calórico e proteico /kg de peso foi eletronicamente calculado usando o registro de peso diário</a:t>
            </a:r>
          </a:p>
          <a:p>
            <a:endParaRPr lang="pt-BR" smtClean="0"/>
          </a:p>
          <a:p>
            <a:r>
              <a:rPr lang="pt-BR" smtClean="0"/>
              <a:t>O sistema eletrônico também calculou as porcentagens de MBM vs fórmula infantil recebida de acordo com a documentação da enfermagem .</a:t>
            </a:r>
          </a:p>
          <a:p>
            <a:endParaRPr lang="pt-BR" smtClean="0"/>
          </a:p>
          <a:p>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Medidas laboratoriais </a:t>
            </a:r>
          </a:p>
        </p:txBody>
      </p:sp>
      <p:sp>
        <p:nvSpPr>
          <p:cNvPr id="21507" name="Espaço Reservado para Conteúdo 2"/>
          <p:cNvSpPr>
            <a:spLocks noGrp="1"/>
          </p:cNvSpPr>
          <p:nvPr>
            <p:ph idx="1"/>
          </p:nvPr>
        </p:nvSpPr>
        <p:spPr>
          <a:xfrm>
            <a:off x="1103313" y="2052638"/>
            <a:ext cx="9656762" cy="4195762"/>
          </a:xfrm>
        </p:spPr>
        <p:txBody>
          <a:bodyPr/>
          <a:lstStyle/>
          <a:p>
            <a:r>
              <a:rPr lang="pt-BR" smtClean="0"/>
              <a:t>Creatinina máxima, nível máximo sanguíneo de uréia nitrogenada, valor máximo déficit de base, nível máximo de cálcio, e o menor nível de CO</a:t>
            </a:r>
            <a:r>
              <a:rPr lang="pt-BR" baseline="-25000" smtClean="0"/>
              <a:t>2</a:t>
            </a:r>
            <a:r>
              <a:rPr lang="pt-BR" smtClean="0"/>
              <a:t> foram coletados, se viáveis após DOL14 e DOL30 para todos os bebês.</a:t>
            </a:r>
          </a:p>
          <a:p>
            <a:endParaRPr lang="pt-BR" smtClean="0"/>
          </a:p>
          <a:p>
            <a:r>
              <a:rPr lang="pt-BR" smtClean="0"/>
              <a:t>Valores não foram coletados depois do DOL 14 para eliminar reflexos da nutrição parenteral de suporte e dieta enteral não fortificada. </a:t>
            </a:r>
          </a:p>
          <a:p>
            <a:endParaRPr lang="pt-BR" smtClean="0"/>
          </a:p>
          <a:p>
            <a:r>
              <a:rPr lang="pt-BR" smtClean="0"/>
              <a:t>Fósforo e pH não foram rotineiramente obtidos nesses pacientes e por isso não foram considerados nesse estudo </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Análise de dados </a:t>
            </a:r>
          </a:p>
        </p:txBody>
      </p:sp>
      <p:sp>
        <p:nvSpPr>
          <p:cNvPr id="22531" name="Espaço Reservado para Conteúdo 2"/>
          <p:cNvSpPr>
            <a:spLocks noGrp="1"/>
          </p:cNvSpPr>
          <p:nvPr>
            <p:ph idx="1"/>
          </p:nvPr>
        </p:nvSpPr>
        <p:spPr/>
        <p:txBody>
          <a:bodyPr/>
          <a:lstStyle/>
          <a:p>
            <a:r>
              <a:rPr lang="pt-BR" smtClean="0"/>
              <a:t>A estatística descritiva foi apresentada para todas as variáveis por tipo de leite (pó vs. líquida) dado</a:t>
            </a:r>
          </a:p>
          <a:p>
            <a:endParaRPr lang="pt-BR" smtClean="0"/>
          </a:p>
          <a:p>
            <a:r>
              <a:rPr lang="pt-BR" smtClean="0"/>
              <a:t>Foi utilizado o teste de Wilcoxon para comparar dados contínuos entre os grupos de leites </a:t>
            </a:r>
          </a:p>
          <a:p>
            <a:endParaRPr lang="pt-BR" smtClean="0"/>
          </a:p>
          <a:p>
            <a:r>
              <a:rPr lang="pt-BR" smtClean="0"/>
              <a:t>Associações de variáveis categóricas foram avaliadas com o teste exato de Fisher</a:t>
            </a:r>
          </a:p>
          <a:p>
            <a:endParaRPr lang="pt-BR" smtClean="0"/>
          </a:p>
          <a:p>
            <a:r>
              <a:rPr lang="pt-BR" smtClean="0"/>
              <a:t>Um valor de p ≤ 0,05 foi considerado estatisticamente significativo</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Análise de dados </a:t>
            </a:r>
          </a:p>
        </p:txBody>
      </p:sp>
      <p:sp>
        <p:nvSpPr>
          <p:cNvPr id="3" name="Espaço Reservado para Conteúdo 2"/>
          <p:cNvSpPr>
            <a:spLocks noGrp="1"/>
          </p:cNvSpPr>
          <p:nvPr>
            <p:ph idx="1"/>
          </p:nvPr>
        </p:nvSpPr>
        <p:spPr/>
        <p:txBody>
          <a:bodyPr rtlCol="0">
            <a:normAutofit lnSpcReduction="10000"/>
          </a:bodyPr>
          <a:lstStyle/>
          <a:p>
            <a:pPr fontAlgn="auto">
              <a:spcAft>
                <a:spcPts val="0"/>
              </a:spcAft>
              <a:buClr>
                <a:schemeClr val="bg2">
                  <a:lumMod val="40000"/>
                  <a:lumOff val="60000"/>
                </a:schemeClr>
              </a:buClr>
              <a:buFont typeface="Wingdings 3" charset="2"/>
              <a:buChar char=""/>
              <a:defRPr/>
            </a:pPr>
            <a:r>
              <a:rPr lang="pt-BR" dirty="0"/>
              <a:t>Para avaliar a diferença nos padrões de crescimento entre crianças que receberam em pó e crianças que receberam líquido, foi utilizado um modelo de efeitos mistos. </a:t>
            </a:r>
          </a:p>
          <a:p>
            <a:pPr fontAlgn="auto">
              <a:spcAft>
                <a:spcPts val="0"/>
              </a:spcAft>
              <a:buClr>
                <a:schemeClr val="bg2">
                  <a:lumMod val="40000"/>
                  <a:lumOff val="60000"/>
                </a:schemeClr>
              </a:buClr>
              <a:buFont typeface="Wingdings 3" charset="2"/>
              <a:buChar char=""/>
              <a:defRPr/>
            </a:pPr>
            <a:endParaRPr lang="pt-BR" dirty="0"/>
          </a:p>
          <a:p>
            <a:pPr lvl="1" fontAlgn="auto">
              <a:spcAft>
                <a:spcPts val="0"/>
              </a:spcAft>
              <a:buClr>
                <a:schemeClr val="bg2">
                  <a:lumMod val="40000"/>
                  <a:lumOff val="60000"/>
                </a:schemeClr>
              </a:buClr>
              <a:buFont typeface="Wingdings 3" charset="2"/>
              <a:buChar char=""/>
              <a:defRPr/>
            </a:pPr>
            <a:r>
              <a:rPr lang="pt-BR" dirty="0"/>
              <a:t>Foram incluídos pistas randômicas e interceptas para cada assunto para capturar o padrão de crescimento individual, bem como efeitos fixos para o grupo e dia, e um termo de interação dia grupo. </a:t>
            </a:r>
          </a:p>
          <a:p>
            <a:pPr lvl="1" fontAlgn="auto">
              <a:spcAft>
                <a:spcPts val="0"/>
              </a:spcAft>
              <a:buClr>
                <a:schemeClr val="bg2">
                  <a:lumMod val="40000"/>
                  <a:lumOff val="60000"/>
                </a:schemeClr>
              </a:buClr>
              <a:buFont typeface="Wingdings 3" charset="2"/>
              <a:buChar char=""/>
              <a:defRPr/>
            </a:pPr>
            <a:endParaRPr lang="pt-BR" dirty="0"/>
          </a:p>
          <a:p>
            <a:pPr fontAlgn="auto">
              <a:spcAft>
                <a:spcPts val="0"/>
              </a:spcAft>
              <a:buClr>
                <a:schemeClr val="bg2">
                  <a:lumMod val="40000"/>
                  <a:lumOff val="60000"/>
                </a:schemeClr>
              </a:buClr>
              <a:buFont typeface="Wingdings 3" charset="2"/>
              <a:buChar char=""/>
              <a:defRPr/>
            </a:pPr>
            <a:r>
              <a:rPr lang="pt-BR" dirty="0"/>
              <a:t>A interação significativa do dia e grupo indica padrões de crescimento divergentes com base em grupo. </a:t>
            </a:r>
          </a:p>
          <a:p>
            <a:pPr lvl="1" algn="ctr" fontAlgn="auto">
              <a:spcAft>
                <a:spcPts val="0"/>
              </a:spcAft>
              <a:buClr>
                <a:schemeClr val="bg2">
                  <a:lumMod val="40000"/>
                  <a:lumOff val="60000"/>
                </a:schemeClr>
              </a:buClr>
              <a:buFont typeface="Wingdings 3" charset="2"/>
              <a:buChar char=""/>
              <a:defRPr/>
            </a:pPr>
            <a:r>
              <a:rPr lang="pt-BR" dirty="0"/>
              <a:t>A </a:t>
            </a:r>
            <a:r>
              <a:rPr lang="pt-BR" dirty="0" smtClean="0"/>
              <a:t>velocidade </a:t>
            </a:r>
            <a:r>
              <a:rPr lang="pt-BR" dirty="0"/>
              <a:t>de crescimento ( GV ) foi calculado usando a Equação: GV = [1000 × </a:t>
            </a:r>
            <a:r>
              <a:rPr lang="pt-BR" dirty="0" err="1"/>
              <a:t>ln</a:t>
            </a:r>
            <a:r>
              <a:rPr lang="pt-BR" dirty="0"/>
              <a:t>(</a:t>
            </a:r>
            <a:r>
              <a:rPr lang="pt-BR" dirty="0" err="1"/>
              <a:t>Wn</a:t>
            </a:r>
            <a:r>
              <a:rPr lang="pt-BR" dirty="0"/>
              <a:t>/W1)]/(</a:t>
            </a:r>
            <a:r>
              <a:rPr lang="pt-BR" dirty="0" err="1"/>
              <a:t>Dn</a:t>
            </a:r>
            <a:r>
              <a:rPr lang="pt-BR" dirty="0"/>
              <a:t>  −  D1)</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1103313" y="1125538"/>
            <a:ext cx="8947150" cy="4195762"/>
          </a:xfrm>
        </p:spPr>
        <p:txBody>
          <a:bodyPr>
            <a:normAutofit/>
          </a:bodyPr>
          <a:lstStyle/>
          <a:p>
            <a:r>
              <a:rPr lang="pt-BR" b="1" smtClean="0"/>
              <a:t>PHMF </a:t>
            </a:r>
            <a:r>
              <a:rPr lang="pt-BR" b="1" smtClean="0">
                <a:latin typeface="Calibri" pitchFamily="34" charset="0"/>
              </a:rPr>
              <a:t>→ </a:t>
            </a:r>
            <a:r>
              <a:rPr lang="pt-BR" b="1" smtClean="0"/>
              <a:t>46 (21/ 25) | ALHMF </a:t>
            </a:r>
            <a:r>
              <a:rPr lang="pt-BR" b="1" smtClean="0">
                <a:latin typeface="Calibri" pitchFamily="34" charset="0"/>
              </a:rPr>
              <a:t>→ </a:t>
            </a:r>
            <a:r>
              <a:rPr lang="pt-BR" b="1" smtClean="0"/>
              <a:t>23 (13/10)</a:t>
            </a:r>
            <a:r>
              <a:rPr lang="pt-BR" smtClean="0"/>
              <a:t> – p=0.45.Na </a:t>
            </a:r>
            <a:r>
              <a:rPr lang="pt-BR" b="1" smtClean="0">
                <a:solidFill>
                  <a:srgbClr val="FFFF00"/>
                </a:solidFill>
              </a:rPr>
              <a:t>Tabela 2</a:t>
            </a:r>
            <a:r>
              <a:rPr lang="pt-BR" smtClean="0"/>
              <a:t>, as características básicas entre os dois grupos </a:t>
            </a:r>
          </a:p>
          <a:p>
            <a:endParaRPr lang="pt-BR" smtClean="0"/>
          </a:p>
        </p:txBody>
      </p:sp>
      <p:pic>
        <p:nvPicPr>
          <p:cNvPr id="24580" name="Picture 2"/>
          <p:cNvPicPr>
            <a:picLocks noChangeAspect="1" noChangeArrowheads="1"/>
          </p:cNvPicPr>
          <p:nvPr/>
        </p:nvPicPr>
        <p:blipFill>
          <a:blip r:embed="rId2"/>
          <a:srcRect/>
          <a:stretch>
            <a:fillRect/>
          </a:stretch>
        </p:blipFill>
        <p:spPr bwMode="auto">
          <a:xfrm>
            <a:off x="2438400" y="2016125"/>
            <a:ext cx="7353300" cy="4291013"/>
          </a:xfrm>
          <a:prstGeom prst="rect">
            <a:avLst/>
          </a:prstGeom>
          <a:noFill/>
          <a:ln w="9525">
            <a:noFill/>
            <a:miter lim="800000"/>
            <a:headEnd/>
            <a:tailEnd/>
          </a:ln>
        </p:spPr>
      </p:pic>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1781175" y="0"/>
            <a:ext cx="8629650" cy="6858000"/>
          </a:xfrm>
          <a:prstGeom prst="rect">
            <a:avLst/>
          </a:prstGeom>
          <a:noFill/>
          <a:ln w="9525">
            <a:noFill/>
            <a:miter lim="800000"/>
            <a:headEnd/>
            <a:tailEnd/>
          </a:ln>
        </p:spPr>
      </p:pic>
      <p:sp>
        <p:nvSpPr>
          <p:cNvPr id="25603" name="CaixaDeTexto 3"/>
          <p:cNvSpPr txBox="1">
            <a:spLocks noChangeArrowheads="1"/>
          </p:cNvSpPr>
          <p:nvPr/>
        </p:nvSpPr>
        <p:spPr bwMode="auto">
          <a:xfrm>
            <a:off x="3505200" y="4648200"/>
            <a:ext cx="5867400" cy="184150"/>
          </a:xfrm>
          <a:prstGeom prst="rect">
            <a:avLst/>
          </a:prstGeom>
          <a:noFill/>
          <a:ln w="9525">
            <a:solidFill>
              <a:srgbClr val="FF0000"/>
            </a:solidFill>
            <a:miter lim="800000"/>
            <a:headEnd/>
            <a:tailEnd/>
          </a:ln>
        </p:spPr>
        <p:txBody>
          <a:bodyPr>
            <a:spAutoFit/>
          </a:bodyPr>
          <a:lstStyle/>
          <a:p>
            <a:endParaRPr lang="pt-BR">
              <a:latin typeface="Century Gothic" pitchFamily="34" charset="0"/>
            </a:endParaRPr>
          </a:p>
        </p:txBody>
      </p:sp>
      <p:sp>
        <p:nvSpPr>
          <p:cNvPr id="6" name="Retângulo 5"/>
          <p:cNvSpPr/>
          <p:nvPr/>
        </p:nvSpPr>
        <p:spPr>
          <a:xfrm>
            <a:off x="2895600" y="1219200"/>
            <a:ext cx="7391400" cy="457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2286000" y="1676400"/>
            <a:ext cx="8001000" cy="533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5606" name="Retângulo 7"/>
          <p:cNvSpPr>
            <a:spLocks noChangeArrowheads="1"/>
          </p:cNvSpPr>
          <p:nvPr/>
        </p:nvSpPr>
        <p:spPr bwMode="auto">
          <a:xfrm>
            <a:off x="0" y="2590800"/>
            <a:ext cx="1781175" cy="1793875"/>
          </a:xfrm>
          <a:prstGeom prst="rect">
            <a:avLst/>
          </a:prstGeom>
          <a:noFill/>
          <a:ln w="9525">
            <a:noFill/>
            <a:miter lim="800000"/>
            <a:headEnd/>
            <a:tailEnd/>
          </a:ln>
        </p:spPr>
        <p:txBody>
          <a:bodyPr>
            <a:spAutoFit/>
          </a:bodyPr>
          <a:lstStyle/>
          <a:p>
            <a:pPr algn="ctr"/>
            <a:endParaRPr lang="pt-BR" sz="1400">
              <a:latin typeface="Century Gothic" pitchFamily="34" charset="0"/>
            </a:endParaRPr>
          </a:p>
          <a:p>
            <a:pPr algn="ctr"/>
            <a:r>
              <a:rPr lang="pt-BR" sz="1400">
                <a:latin typeface="Century Gothic" pitchFamily="34" charset="0"/>
              </a:rPr>
              <a:t>Níveis de creatinina e uréia foram similares nos dois grupos e não foram estatisticamente significantes;</a:t>
            </a:r>
          </a:p>
        </p:txBody>
      </p:sp>
      <p:sp>
        <p:nvSpPr>
          <p:cNvPr id="9" name="Seta dobrada 8"/>
          <p:cNvSpPr/>
          <p:nvPr/>
        </p:nvSpPr>
        <p:spPr>
          <a:xfrm>
            <a:off x="1524000" y="2833688"/>
            <a:ext cx="1143000" cy="228600"/>
          </a:xfrm>
          <a:prstGeom prst="bentArrow">
            <a:avLst/>
          </a:prstGeom>
          <a:solidFill>
            <a:schemeClr val="accent1">
              <a:lumMod val="20000"/>
              <a:lumOff val="80000"/>
            </a:schemeClr>
          </a:solid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10" name="CaixaDeTexto 9"/>
          <p:cNvSpPr txBox="1"/>
          <p:nvPr/>
        </p:nvSpPr>
        <p:spPr>
          <a:xfrm rot="5400000">
            <a:off x="8589357" y="3252519"/>
            <a:ext cx="6567983" cy="492443"/>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
        <p:nvSpPr>
          <p:cNvPr id="25612" name="Text Box 12"/>
          <p:cNvSpPr txBox="1">
            <a:spLocks noChangeArrowheads="1"/>
          </p:cNvSpPr>
          <p:nvPr/>
        </p:nvSpPr>
        <p:spPr bwMode="auto">
          <a:xfrm>
            <a:off x="60325" y="639763"/>
            <a:ext cx="1720850" cy="1465262"/>
          </a:xfrm>
          <a:prstGeom prst="rect">
            <a:avLst/>
          </a:prstGeom>
          <a:noFill/>
          <a:ln w="9525">
            <a:noFill/>
            <a:miter lim="800000"/>
            <a:headEnd/>
            <a:tailEnd/>
          </a:ln>
          <a:effectLst/>
        </p:spPr>
        <p:txBody>
          <a:bodyPr wrap="none">
            <a:spAutoFit/>
          </a:bodyPr>
          <a:lstStyle/>
          <a:p>
            <a:pPr algn="ctr"/>
            <a:r>
              <a:rPr lang="pt-BR"/>
              <a:t>Dieta enteral,</a:t>
            </a:r>
          </a:p>
          <a:p>
            <a:pPr algn="ctr"/>
            <a:r>
              <a:rPr lang="pt-BR"/>
              <a:t> Crescimento e</a:t>
            </a:r>
          </a:p>
          <a:p>
            <a:pPr algn="ctr"/>
            <a:r>
              <a:rPr lang="pt-BR"/>
              <a:t>Dados</a:t>
            </a:r>
          </a:p>
          <a:p>
            <a:pPr algn="ctr"/>
            <a:r>
              <a:rPr lang="pt-BR"/>
              <a:t>Laboratoriais</a:t>
            </a:r>
          </a:p>
          <a:p>
            <a:pPr algn="ctr"/>
            <a:r>
              <a:rPr lang="pt-BR"/>
              <a:t>(</a:t>
            </a:r>
            <a:r>
              <a:rPr lang="pt-BR">
                <a:solidFill>
                  <a:srgbClr val="FFFF00"/>
                </a:solidFill>
              </a:rPr>
              <a:t>Tabela 3</a:t>
            </a:r>
            <a:r>
              <a:rPr lang="pt-BR"/>
              <a:t>)</a:t>
            </a:r>
          </a:p>
        </p:txBody>
      </p:sp>
      <p:sp>
        <p:nvSpPr>
          <p:cNvPr id="25613" name="Line 13"/>
          <p:cNvSpPr>
            <a:spLocks noChangeShapeType="1"/>
          </p:cNvSpPr>
          <p:nvPr/>
        </p:nvSpPr>
        <p:spPr bwMode="auto">
          <a:xfrm>
            <a:off x="3071813" y="4384675"/>
            <a:ext cx="433387" cy="263525"/>
          </a:xfrm>
          <a:prstGeom prst="line">
            <a:avLst/>
          </a:prstGeom>
          <a:noFill/>
          <a:ln w="76200">
            <a:solidFill>
              <a:srgbClr val="FF3300"/>
            </a:solidFill>
            <a:round/>
            <a:headEnd/>
            <a:tailEnd type="triangle" w="med" len="med"/>
          </a:ln>
          <a:effectLst/>
        </p:spPr>
        <p:txBody>
          <a:bodyPr/>
          <a:lstStyle/>
          <a:p>
            <a:endParaRPr lang="pt-BR"/>
          </a:p>
        </p:txBody>
      </p:sp>
      <p:sp>
        <p:nvSpPr>
          <p:cNvPr id="25614" name="Line 14"/>
          <p:cNvSpPr>
            <a:spLocks noChangeShapeType="1"/>
          </p:cNvSpPr>
          <p:nvPr/>
        </p:nvSpPr>
        <p:spPr bwMode="auto">
          <a:xfrm>
            <a:off x="2286000" y="1219200"/>
            <a:ext cx="433388" cy="263525"/>
          </a:xfrm>
          <a:prstGeom prst="line">
            <a:avLst/>
          </a:prstGeom>
          <a:noFill/>
          <a:ln w="76200">
            <a:solidFill>
              <a:srgbClr val="FF3300"/>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Segurança e resultados clínicos</a:t>
            </a:r>
          </a:p>
        </p:txBody>
      </p:sp>
      <p:sp>
        <p:nvSpPr>
          <p:cNvPr id="26627" name="Espaço Reservado para Conteúdo 2"/>
          <p:cNvSpPr>
            <a:spLocks noGrp="1"/>
          </p:cNvSpPr>
          <p:nvPr>
            <p:ph idx="1"/>
          </p:nvPr>
        </p:nvSpPr>
        <p:spPr>
          <a:xfrm>
            <a:off x="304800" y="1852613"/>
            <a:ext cx="3733800" cy="4195762"/>
          </a:xfrm>
        </p:spPr>
        <p:txBody>
          <a:bodyPr/>
          <a:lstStyle/>
          <a:p>
            <a:r>
              <a:rPr lang="pt-BR" smtClean="0"/>
              <a:t>A média de valores mais baixos de CO2 foram significantemente menores no grupo ALHMF comparado ao </a:t>
            </a:r>
            <a:r>
              <a:rPr lang="pt-BR" smtClean="0">
                <a:solidFill>
                  <a:srgbClr val="FFFF00"/>
                </a:solidFill>
              </a:rPr>
              <a:t>PHMF(Fig 1</a:t>
            </a:r>
            <a:r>
              <a:rPr lang="pt-BR" smtClean="0"/>
              <a:t>)</a:t>
            </a:r>
          </a:p>
          <a:p>
            <a:pPr lvl="1"/>
            <a:r>
              <a:rPr lang="pt-BR" smtClean="0"/>
              <a:t>DOL14 – 18,5 vs 23 mmol/L</a:t>
            </a:r>
          </a:p>
        </p:txBody>
      </p:sp>
      <p:pic>
        <p:nvPicPr>
          <p:cNvPr id="26628" name="Picture 3"/>
          <p:cNvPicPr>
            <a:picLocks noChangeAspect="1" noChangeArrowheads="1"/>
          </p:cNvPicPr>
          <p:nvPr/>
        </p:nvPicPr>
        <p:blipFill>
          <a:blip r:embed="rId2"/>
          <a:srcRect/>
          <a:stretch>
            <a:fillRect/>
          </a:stretch>
        </p:blipFill>
        <p:spPr bwMode="auto">
          <a:xfrm>
            <a:off x="4876800" y="2366963"/>
            <a:ext cx="7315200" cy="4491037"/>
          </a:xfrm>
          <a:prstGeom prst="rect">
            <a:avLst/>
          </a:prstGeom>
          <a:noFill/>
          <a:ln w="9525">
            <a:noFill/>
            <a:miter lim="800000"/>
            <a:headEnd/>
            <a:tailEnd/>
          </a:ln>
        </p:spPr>
      </p:pic>
      <p:pic>
        <p:nvPicPr>
          <p:cNvPr id="26629" name="Picture 4"/>
          <p:cNvPicPr>
            <a:picLocks noChangeAspect="1" noChangeArrowheads="1"/>
          </p:cNvPicPr>
          <p:nvPr/>
        </p:nvPicPr>
        <p:blipFill>
          <a:blip r:embed="rId3"/>
          <a:srcRect/>
          <a:stretch>
            <a:fillRect/>
          </a:stretch>
        </p:blipFill>
        <p:spPr bwMode="auto">
          <a:xfrm>
            <a:off x="4876800" y="1366838"/>
            <a:ext cx="6496050" cy="971550"/>
          </a:xfrm>
          <a:prstGeom prst="rect">
            <a:avLst/>
          </a:prstGeom>
          <a:noFill/>
          <a:ln w="9525">
            <a:noFill/>
            <a:miter lim="800000"/>
            <a:headEnd/>
            <a:tailEnd/>
          </a:ln>
        </p:spPr>
      </p:pic>
      <p:sp>
        <p:nvSpPr>
          <p:cNvPr id="7" name="CaixaDeTexto 6"/>
          <p:cNvSpPr txBox="1"/>
          <p:nvPr/>
        </p:nvSpPr>
        <p:spPr>
          <a:xfrm>
            <a:off x="0" y="6042712"/>
            <a:ext cx="4876800" cy="692497"/>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a:t>
            </a:r>
          </a:p>
          <a:p>
            <a:pPr algn="ctr" fontAlgn="auto">
              <a:spcBef>
                <a:spcPts val="0"/>
              </a:spcBef>
              <a:spcAft>
                <a:spcPts val="0"/>
              </a:spcAft>
              <a:defRPr/>
            </a:pPr>
            <a:r>
              <a:rPr lang="en-US" sz="1300" dirty="0">
                <a:latin typeface="+mn-lt"/>
                <a:cs typeface="+mn-cs"/>
              </a:rPr>
              <a:t>Milk Fortifiers on Clinical Outcomes in Premature Infant. </a:t>
            </a:r>
          </a:p>
          <a:p>
            <a:pPr algn="ctr" fontAlgn="auto">
              <a:spcBef>
                <a:spcPts val="0"/>
              </a:spcBef>
              <a:spcAft>
                <a:spcPts val="0"/>
              </a:spcAft>
              <a:defRPr/>
            </a:pP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t>Segurança e resultados clínicos</a:t>
            </a:r>
          </a:p>
        </p:txBody>
      </p:sp>
      <p:pic>
        <p:nvPicPr>
          <p:cNvPr id="27651" name="Picture 2"/>
          <p:cNvPicPr>
            <a:picLocks noChangeAspect="1" noChangeArrowheads="1"/>
          </p:cNvPicPr>
          <p:nvPr/>
        </p:nvPicPr>
        <p:blipFill>
          <a:blip r:embed="rId2"/>
          <a:srcRect/>
          <a:stretch>
            <a:fillRect/>
          </a:stretch>
        </p:blipFill>
        <p:spPr bwMode="auto">
          <a:xfrm>
            <a:off x="4564063" y="1687513"/>
            <a:ext cx="7043737" cy="4792662"/>
          </a:xfrm>
          <a:prstGeom prst="rect">
            <a:avLst/>
          </a:prstGeom>
          <a:noFill/>
          <a:ln w="9525">
            <a:noFill/>
            <a:miter lim="800000"/>
            <a:headEnd/>
            <a:tailEnd/>
          </a:ln>
        </p:spPr>
      </p:pic>
      <p:pic>
        <p:nvPicPr>
          <p:cNvPr id="27652" name="Picture 3"/>
          <p:cNvPicPr>
            <a:picLocks noChangeAspect="1" noChangeArrowheads="1"/>
          </p:cNvPicPr>
          <p:nvPr/>
        </p:nvPicPr>
        <p:blipFill>
          <a:blip r:embed="rId3"/>
          <a:srcRect/>
          <a:stretch>
            <a:fillRect/>
          </a:stretch>
        </p:blipFill>
        <p:spPr bwMode="auto">
          <a:xfrm>
            <a:off x="5130800" y="1042988"/>
            <a:ext cx="6477000" cy="952500"/>
          </a:xfrm>
          <a:prstGeom prst="rect">
            <a:avLst/>
          </a:prstGeom>
          <a:noFill/>
          <a:ln w="9525">
            <a:noFill/>
            <a:miter lim="800000"/>
            <a:headEnd/>
            <a:tailEnd/>
          </a:ln>
        </p:spPr>
      </p:pic>
      <p:sp>
        <p:nvSpPr>
          <p:cNvPr id="27653" name="Espaço Reservado para Conteúdo 2"/>
          <p:cNvSpPr>
            <a:spLocks noGrp="1"/>
          </p:cNvSpPr>
          <p:nvPr>
            <p:ph idx="1"/>
          </p:nvPr>
        </p:nvSpPr>
        <p:spPr>
          <a:xfrm>
            <a:off x="304800" y="1852613"/>
            <a:ext cx="4495800" cy="4195762"/>
          </a:xfrm>
        </p:spPr>
        <p:txBody>
          <a:bodyPr/>
          <a:lstStyle/>
          <a:p>
            <a:pPr algn="just"/>
            <a:r>
              <a:rPr lang="pt-BR" smtClean="0"/>
              <a:t>DOL30 – 20 vs 25mmol/L;</a:t>
            </a:r>
          </a:p>
          <a:p>
            <a:pPr algn="just"/>
            <a:endParaRPr lang="pt-BR" smtClean="0"/>
          </a:p>
          <a:p>
            <a:endParaRPr lang="pt-BR" smtClean="0"/>
          </a:p>
        </p:txBody>
      </p:sp>
      <p:sp>
        <p:nvSpPr>
          <p:cNvPr id="7" name="CaixaDeTexto 6"/>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mtClean="0"/>
              <a:t>Nutrição enteral e crescimento</a:t>
            </a:r>
          </a:p>
        </p:txBody>
      </p:sp>
      <p:sp>
        <p:nvSpPr>
          <p:cNvPr id="28675" name="Espaço Reservado para Conteúdo 2"/>
          <p:cNvSpPr>
            <a:spLocks noGrp="1"/>
          </p:cNvSpPr>
          <p:nvPr>
            <p:ph idx="1"/>
          </p:nvPr>
        </p:nvSpPr>
        <p:spPr/>
        <p:txBody>
          <a:bodyPr/>
          <a:lstStyle/>
          <a:p>
            <a:pPr algn="just"/>
            <a:r>
              <a:rPr lang="pt-BR" smtClean="0"/>
              <a:t>Crescimento significantemente diferente nos dois grupos</a:t>
            </a:r>
          </a:p>
          <a:p>
            <a:pPr lvl="1" algn="just"/>
            <a:r>
              <a:rPr lang="pt-BR" smtClean="0"/>
              <a:t>g/dia – do nascimento a 36 sem:</a:t>
            </a:r>
          </a:p>
          <a:p>
            <a:pPr lvl="2" algn="just"/>
            <a:r>
              <a:rPr lang="pt-BR" smtClean="0"/>
              <a:t>PHMF – 23.7</a:t>
            </a:r>
          </a:p>
          <a:p>
            <a:pPr lvl="2" algn="just"/>
            <a:r>
              <a:rPr lang="pt-BR" smtClean="0"/>
              <a:t>ALHMF – 18.8 </a:t>
            </a:r>
          </a:p>
          <a:p>
            <a:pPr lvl="2" algn="just"/>
            <a:r>
              <a:rPr lang="pt-BR" smtClean="0"/>
              <a:t>P=0,057</a:t>
            </a:r>
          </a:p>
          <a:p>
            <a:pPr lvl="2" algn="just"/>
            <a:endParaRPr lang="pt-BR" smtClean="0"/>
          </a:p>
          <a:p>
            <a:pPr algn="just"/>
            <a:r>
              <a:rPr lang="pt-BR" smtClean="0"/>
              <a:t>Média diária de proteína/Kg/dia suplementada foi maior no ALHMF - 3.9g vs 4.3g (p=0,0014);</a:t>
            </a:r>
          </a:p>
          <a:p>
            <a:pPr algn="just"/>
            <a:endParaRPr lang="pt-BR" smtClean="0"/>
          </a:p>
          <a:p>
            <a:pPr algn="just"/>
            <a:r>
              <a:rPr lang="pt-BR" smtClean="0"/>
              <a:t>Média suplementação calórica foi maior no ALHMF – 117.3kcal/Kg/dia vs 128.7kcal/Kg/dia (p=0.057);</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mtClean="0"/>
              <a:t>Nutrição enteral e crescimento</a:t>
            </a:r>
          </a:p>
        </p:txBody>
      </p:sp>
      <p:pic>
        <p:nvPicPr>
          <p:cNvPr id="29699" name="Picture 2"/>
          <p:cNvPicPr>
            <a:picLocks noChangeAspect="1" noChangeArrowheads="1"/>
          </p:cNvPicPr>
          <p:nvPr/>
        </p:nvPicPr>
        <p:blipFill>
          <a:blip r:embed="rId2"/>
          <a:srcRect/>
          <a:stretch>
            <a:fillRect/>
          </a:stretch>
        </p:blipFill>
        <p:spPr bwMode="auto">
          <a:xfrm>
            <a:off x="4986338" y="1066800"/>
            <a:ext cx="7205662" cy="4814888"/>
          </a:xfrm>
          <a:prstGeom prst="rect">
            <a:avLst/>
          </a:prstGeom>
          <a:noFill/>
          <a:ln w="9525">
            <a:noFill/>
            <a:miter lim="800000"/>
            <a:headEnd/>
            <a:tailEnd/>
          </a:ln>
        </p:spPr>
      </p:pic>
      <p:pic>
        <p:nvPicPr>
          <p:cNvPr id="29700" name="Picture 3"/>
          <p:cNvPicPr>
            <a:picLocks noChangeAspect="1" noChangeArrowheads="1"/>
          </p:cNvPicPr>
          <p:nvPr/>
        </p:nvPicPr>
        <p:blipFill>
          <a:blip r:embed="rId3"/>
          <a:srcRect/>
          <a:stretch>
            <a:fillRect/>
          </a:stretch>
        </p:blipFill>
        <p:spPr bwMode="auto">
          <a:xfrm>
            <a:off x="87313" y="5097463"/>
            <a:ext cx="5472112" cy="1427162"/>
          </a:xfrm>
          <a:prstGeom prst="rect">
            <a:avLst/>
          </a:prstGeom>
          <a:noFill/>
          <a:ln w="9525">
            <a:noFill/>
            <a:miter lim="800000"/>
            <a:headEnd/>
            <a:tailEnd/>
          </a:ln>
        </p:spPr>
      </p:pic>
      <p:cxnSp>
        <p:nvCxnSpPr>
          <p:cNvPr id="6" name="Conector reto 5"/>
          <p:cNvCxnSpPr/>
          <p:nvPr/>
        </p:nvCxnSpPr>
        <p:spPr>
          <a:xfrm>
            <a:off x="3719513" y="5715000"/>
            <a:ext cx="1839912"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Conector reto 7"/>
          <p:cNvCxnSpPr/>
          <p:nvPr/>
        </p:nvCxnSpPr>
        <p:spPr>
          <a:xfrm flipV="1">
            <a:off x="49213" y="5892800"/>
            <a:ext cx="2413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CaixaDeTexto 9"/>
          <p:cNvSpPr txBox="1"/>
          <p:nvPr/>
        </p:nvSpPr>
        <p:spPr>
          <a:xfrm>
            <a:off x="0" y="6541703"/>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
        <p:nvSpPr>
          <p:cNvPr id="29707" name="Text Box 11"/>
          <p:cNvSpPr txBox="1">
            <a:spLocks noChangeArrowheads="1"/>
          </p:cNvSpPr>
          <p:nvPr/>
        </p:nvSpPr>
        <p:spPr bwMode="auto">
          <a:xfrm>
            <a:off x="554038" y="2152650"/>
            <a:ext cx="4083050" cy="1190625"/>
          </a:xfrm>
          <a:prstGeom prst="rect">
            <a:avLst/>
          </a:prstGeom>
          <a:noFill/>
          <a:ln w="9525">
            <a:noFill/>
            <a:miter lim="800000"/>
            <a:headEnd/>
            <a:tailEnd/>
          </a:ln>
          <a:effectLst/>
        </p:spPr>
        <p:txBody>
          <a:bodyPr wrap="none">
            <a:spAutoFit/>
          </a:bodyPr>
          <a:lstStyle/>
          <a:p>
            <a:pPr algn="ctr"/>
            <a:r>
              <a:rPr lang="pt-BR" b="1">
                <a:solidFill>
                  <a:srgbClr val="FFFF00"/>
                </a:solidFill>
              </a:rPr>
              <a:t>Os RN recebendo fortificante em pó</a:t>
            </a:r>
          </a:p>
          <a:p>
            <a:pPr algn="ctr"/>
            <a:r>
              <a:rPr lang="pt-BR" b="1">
                <a:solidFill>
                  <a:srgbClr val="FFFF00"/>
                </a:solidFill>
              </a:rPr>
              <a:t>Cresceram mais rápido do aqueles</a:t>
            </a:r>
          </a:p>
          <a:p>
            <a:pPr algn="ctr"/>
            <a:r>
              <a:rPr lang="pt-BR" b="1">
                <a:solidFill>
                  <a:srgbClr val="FFFF00"/>
                </a:solidFill>
              </a:rPr>
              <a:t>Recebendo fortificante líquido</a:t>
            </a:r>
          </a:p>
          <a:p>
            <a:pPr algn="ctr"/>
            <a:r>
              <a:rPr lang="pt-BR" b="1">
                <a:solidFill>
                  <a:srgbClr val="FFFF00"/>
                </a:solidFill>
              </a:rPr>
              <a:t>(Figura 3)</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t>Discussão</a:t>
            </a:r>
          </a:p>
        </p:txBody>
      </p:sp>
      <p:sp>
        <p:nvSpPr>
          <p:cNvPr id="30723" name="Espaço Reservado para Conteúdo 2"/>
          <p:cNvSpPr>
            <a:spLocks noGrp="1"/>
          </p:cNvSpPr>
          <p:nvPr>
            <p:ph idx="1"/>
          </p:nvPr>
        </p:nvSpPr>
        <p:spPr/>
        <p:txBody>
          <a:bodyPr/>
          <a:lstStyle/>
          <a:p>
            <a:r>
              <a:rPr lang="pt-BR" smtClean="0"/>
              <a:t>1º estudo a relatar o aumento nas complicações devido ao uso do ALHMF (fortificante do leite humano líquido)</a:t>
            </a:r>
          </a:p>
          <a:p>
            <a:pPr lvl="1"/>
            <a:r>
              <a:rPr lang="pt-BR" b="1" smtClean="0">
                <a:solidFill>
                  <a:srgbClr val="FF3300"/>
                </a:solidFill>
              </a:rPr>
              <a:t>Acidose metabólica, nutrição enteral e crescimento, enterocolite necrosante</a:t>
            </a:r>
          </a:p>
          <a:p>
            <a:r>
              <a:rPr lang="pt-BR" smtClean="0"/>
              <a:t>Diferença entre ALHMF e PHMF: processo de acidificação necessário para esterilização </a:t>
            </a:r>
            <a:r>
              <a:rPr lang="pt-BR" smtClean="0">
                <a:sym typeface="Wingdings" pitchFamily="2" charset="2"/>
              </a:rPr>
              <a:t> explicaria o aumento das complicações vistas no grupo ALMHF</a:t>
            </a:r>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mtClean="0"/>
              <a:t>Discussão</a:t>
            </a:r>
          </a:p>
        </p:txBody>
      </p:sp>
      <p:sp>
        <p:nvSpPr>
          <p:cNvPr id="31747" name="Espaço Reservado para Conteúdo 2"/>
          <p:cNvSpPr>
            <a:spLocks noGrp="1"/>
          </p:cNvSpPr>
          <p:nvPr>
            <p:ph idx="1"/>
          </p:nvPr>
        </p:nvSpPr>
        <p:spPr/>
        <p:txBody>
          <a:bodyPr/>
          <a:lstStyle/>
          <a:p>
            <a:r>
              <a:rPr lang="pt-BR" b="1" i="1" u="sng" smtClean="0"/>
              <a:t>ACIDOSE</a:t>
            </a:r>
            <a:endParaRPr lang="pt-BR" smtClean="0"/>
          </a:p>
          <a:p>
            <a:r>
              <a:rPr lang="pt-BR" smtClean="0"/>
              <a:t>Incidência significativa de acidose metabólica no grupo ALHMF</a:t>
            </a:r>
          </a:p>
          <a:p>
            <a:endParaRPr lang="pt-BR" smtClean="0"/>
          </a:p>
          <a:p>
            <a:pPr lvl="1"/>
            <a:r>
              <a:rPr lang="pt-BR" smtClean="0"/>
              <a:t>Prematuros são susceptíveis à acidoce metabólica (processo metabólico imaturo + capacidade renal de excreção de ácido diminuída + maior perda urinária de bicarbonato)</a:t>
            </a:r>
          </a:p>
          <a:p>
            <a:pPr lvl="1"/>
            <a:r>
              <a:rPr lang="pt-BR" smtClean="0"/>
              <a:t>Carga ácida adicional por meio enteral pode ter sido fator contribuinte, principalmente nos mais frágeis</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r>
              <a:rPr lang="pt-BR" b="1" i="1" u="sng" smtClean="0"/>
              <a:t>NUTRIÇÃO ENTERAL e CRESCIMENTO</a:t>
            </a:r>
          </a:p>
          <a:p>
            <a:endParaRPr lang="pt-BR" b="1" i="1" u="sng" smtClean="0"/>
          </a:p>
          <a:p>
            <a:endParaRPr lang="pt-BR" b="1" i="1" u="sng" smtClean="0"/>
          </a:p>
          <a:p>
            <a:endParaRPr lang="pt-BR" b="1" i="1" u="sng" smtClean="0"/>
          </a:p>
          <a:p>
            <a:endParaRPr lang="pt-BR" b="1" i="1" u="sng" smtClean="0"/>
          </a:p>
          <a:p>
            <a:r>
              <a:rPr lang="pt-BR" b="1" smtClean="0">
                <a:solidFill>
                  <a:srgbClr val="FFFF00"/>
                </a:solidFill>
              </a:rPr>
              <a:t>Embora tenha recebido mais calorias e proteínas</a:t>
            </a:r>
            <a:r>
              <a:rPr lang="pt-BR" smtClean="0"/>
              <a:t>, </a:t>
            </a:r>
            <a:r>
              <a:rPr lang="pt-BR" b="1" smtClean="0">
                <a:solidFill>
                  <a:srgbClr val="FF3300"/>
                </a:solidFill>
              </a:rPr>
              <a:t>o grupo ALHMF teve uma velocidade de crescimento menor.</a:t>
            </a:r>
          </a:p>
          <a:p>
            <a:r>
              <a:rPr lang="pt-BR" smtClean="0"/>
              <a:t>Houve necessidade de aumentar a ingesta calórica em 48% do grupo ALHMF x 26% do grupo PHMF</a:t>
            </a:r>
          </a:p>
          <a:p>
            <a:pPr>
              <a:buFont typeface="Wingdings 3" pitchFamily="18" charset="2"/>
              <a:buNone/>
            </a:pPr>
            <a:endParaRPr lang="pt-BR" smtClean="0"/>
          </a:p>
          <a:p>
            <a:endParaRPr lang="pt-BR" smtClean="0"/>
          </a:p>
        </p:txBody>
      </p:sp>
      <p:graphicFrame>
        <p:nvGraphicFramePr>
          <p:cNvPr id="4" name="Tabela 3"/>
          <p:cNvGraphicFramePr>
            <a:graphicFrameLocks noGrp="1"/>
          </p:cNvGraphicFramePr>
          <p:nvPr/>
        </p:nvGraphicFramePr>
        <p:xfrm>
          <a:off x="3922713" y="2582863"/>
          <a:ext cx="5083812" cy="1555275"/>
        </p:xfrm>
        <a:graphic>
          <a:graphicData uri="http://schemas.openxmlformats.org/drawingml/2006/table">
            <a:tbl>
              <a:tblPr firstRow="1" bandRow="1">
                <a:tableStyleId>{5C22544A-7EE6-4342-B048-85BDC9FD1C3A}</a:tableStyleId>
              </a:tblPr>
              <a:tblGrid>
                <a:gridCol w="1694604"/>
                <a:gridCol w="1694604"/>
                <a:gridCol w="1694604"/>
              </a:tblGrid>
              <a:tr h="518425">
                <a:tc>
                  <a:txBody>
                    <a:bodyPr/>
                    <a:lstStyle/>
                    <a:p>
                      <a:endParaRPr lang="pt-BR" dirty="0"/>
                    </a:p>
                  </a:txBody>
                  <a:tcPr/>
                </a:tc>
                <a:tc>
                  <a:txBody>
                    <a:bodyPr/>
                    <a:lstStyle/>
                    <a:p>
                      <a:r>
                        <a:rPr lang="pt-BR" dirty="0" smtClean="0"/>
                        <a:t>Kcal/kg/dia</a:t>
                      </a:r>
                      <a:endParaRPr lang="pt-BR" dirty="0"/>
                    </a:p>
                  </a:txBody>
                  <a:tcPr/>
                </a:tc>
                <a:tc>
                  <a:txBody>
                    <a:bodyPr/>
                    <a:lstStyle/>
                    <a:p>
                      <a:r>
                        <a:rPr lang="pt-BR" dirty="0" err="1" smtClean="0"/>
                        <a:t>Ptn</a:t>
                      </a:r>
                      <a:r>
                        <a:rPr lang="pt-BR" dirty="0" smtClean="0"/>
                        <a:t>/kg/dia</a:t>
                      </a:r>
                      <a:endParaRPr lang="pt-BR" dirty="0"/>
                    </a:p>
                  </a:txBody>
                  <a:tcPr/>
                </a:tc>
              </a:tr>
              <a:tr h="518425">
                <a:tc>
                  <a:txBody>
                    <a:bodyPr/>
                    <a:lstStyle/>
                    <a:p>
                      <a:r>
                        <a:rPr lang="pt-BR" b="1" dirty="0" smtClean="0"/>
                        <a:t>PHMF</a:t>
                      </a:r>
                      <a:endParaRPr lang="pt-BR" b="1" dirty="0"/>
                    </a:p>
                  </a:txBody>
                  <a:tcPr/>
                </a:tc>
                <a:tc>
                  <a:txBody>
                    <a:bodyPr/>
                    <a:lstStyle/>
                    <a:p>
                      <a:r>
                        <a:rPr lang="pt-BR" dirty="0" smtClean="0"/>
                        <a:t>117,3</a:t>
                      </a:r>
                      <a:endParaRPr lang="pt-BR" dirty="0"/>
                    </a:p>
                  </a:txBody>
                  <a:tcPr/>
                </a:tc>
                <a:tc>
                  <a:txBody>
                    <a:bodyPr/>
                    <a:lstStyle/>
                    <a:p>
                      <a:r>
                        <a:rPr lang="pt-BR" dirty="0" smtClean="0"/>
                        <a:t>3.9</a:t>
                      </a:r>
                      <a:endParaRPr lang="pt-BR" dirty="0"/>
                    </a:p>
                  </a:txBody>
                  <a:tcPr/>
                </a:tc>
              </a:tr>
              <a:tr h="518425">
                <a:tc>
                  <a:txBody>
                    <a:bodyPr/>
                    <a:lstStyle/>
                    <a:p>
                      <a:r>
                        <a:rPr lang="pt-BR" dirty="0" smtClean="0"/>
                        <a:t>ALHMF</a:t>
                      </a:r>
                      <a:endParaRPr lang="pt-BR" dirty="0"/>
                    </a:p>
                  </a:txBody>
                  <a:tcPr/>
                </a:tc>
                <a:tc>
                  <a:txBody>
                    <a:bodyPr/>
                    <a:lstStyle/>
                    <a:p>
                      <a:r>
                        <a:rPr lang="pt-BR" dirty="0" smtClean="0"/>
                        <a:t>128,7</a:t>
                      </a:r>
                      <a:endParaRPr lang="pt-BR" dirty="0"/>
                    </a:p>
                  </a:txBody>
                  <a:tcPr/>
                </a:tc>
                <a:tc>
                  <a:txBody>
                    <a:bodyPr/>
                    <a:lstStyle/>
                    <a:p>
                      <a:r>
                        <a:rPr lang="pt-BR" dirty="0" smtClean="0"/>
                        <a:t>4.3</a:t>
                      </a:r>
                      <a:endParaRPr lang="pt-BR" dirty="0"/>
                    </a:p>
                  </a:txBody>
                  <a:tcPr/>
                </a:tc>
              </a:tr>
            </a:tbl>
          </a:graphicData>
        </a:graphic>
      </p:graphicFrame>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mtClean="0"/>
              <a:t>Discussão</a:t>
            </a:r>
          </a:p>
        </p:txBody>
      </p:sp>
      <p:sp>
        <p:nvSpPr>
          <p:cNvPr id="33795" name="Espaço Reservado para Conteúdo 2"/>
          <p:cNvSpPr>
            <a:spLocks noGrp="1"/>
          </p:cNvSpPr>
          <p:nvPr>
            <p:ph idx="1"/>
          </p:nvPr>
        </p:nvSpPr>
        <p:spPr/>
        <p:txBody>
          <a:bodyPr/>
          <a:lstStyle/>
          <a:p>
            <a:r>
              <a:rPr lang="pt-BR" b="1" i="1" u="sng" smtClean="0"/>
              <a:t>ENTEROCOLITE NECROSANTE</a:t>
            </a:r>
          </a:p>
          <a:p>
            <a:r>
              <a:rPr lang="pt-BR" smtClean="0"/>
              <a:t>Zero grupo PHMF X 13% grupo ALHMF</a:t>
            </a:r>
          </a:p>
          <a:p>
            <a:r>
              <a:rPr lang="pt-BR" smtClean="0"/>
              <a:t>Razões indeterminadas – práticas nutricionais após o estudo não mudaram e não houve aumento na incidência</a:t>
            </a:r>
          </a:p>
          <a:p>
            <a:r>
              <a:rPr lang="pt-BR" smtClean="0"/>
              <a:t>Estudo com pequena amostra é válido? </a:t>
            </a:r>
          </a:p>
          <a:p>
            <a:endParaRPr lang="pt-BR"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r>
              <a:rPr lang="pt-BR" smtClean="0"/>
              <a:t>Discussão</a:t>
            </a:r>
          </a:p>
        </p:txBody>
      </p:sp>
      <p:sp>
        <p:nvSpPr>
          <p:cNvPr id="34819" name="Espaço Reservado para Conteúdo 2"/>
          <p:cNvSpPr>
            <a:spLocks noGrp="1"/>
          </p:cNvSpPr>
          <p:nvPr>
            <p:ph idx="1"/>
          </p:nvPr>
        </p:nvSpPr>
        <p:spPr/>
        <p:txBody>
          <a:bodyPr/>
          <a:lstStyle/>
          <a:p>
            <a:r>
              <a:rPr lang="pt-BR" b="1" i="1" u="sng" dirty="0" smtClean="0"/>
              <a:t>Portanto...</a:t>
            </a:r>
          </a:p>
          <a:p>
            <a:r>
              <a:rPr lang="pt-BR" dirty="0" smtClean="0"/>
              <a:t>Aumento da acidose no grupo </a:t>
            </a:r>
            <a:r>
              <a:rPr lang="pt-BR" smtClean="0"/>
              <a:t>do </a:t>
            </a:r>
            <a:r>
              <a:rPr lang="pt-BR" smtClean="0"/>
              <a:t>fortificante </a:t>
            </a:r>
            <a:r>
              <a:rPr lang="pt-BR" dirty="0" smtClean="0"/>
              <a:t>do leite humano líquido (ALHMF) preocupa pois crianças com acidose metabólica podem apresentar um metabolismo nutricional alterado e diminuição da </a:t>
            </a:r>
            <a:r>
              <a:rPr lang="pt-BR" dirty="0" err="1" smtClean="0"/>
              <a:t>mineralização</a:t>
            </a:r>
            <a:r>
              <a:rPr lang="pt-BR" dirty="0" smtClean="0"/>
              <a:t> óssea, resultando em um déficit de crescimento e </a:t>
            </a:r>
            <a:r>
              <a:rPr lang="pt-BR" dirty="0" err="1" smtClean="0"/>
              <a:t>osteopenia</a:t>
            </a:r>
            <a:r>
              <a:rPr lang="pt-BR" dirty="0" smtClean="0"/>
              <a:t> da prematuridade. </a:t>
            </a:r>
          </a:p>
          <a:p>
            <a:r>
              <a:rPr lang="pt-BR" dirty="0" smtClean="0"/>
              <a:t>O déficit de crescimento do grupo do ALHMF também pode ser causado pelas mudanças nutricionais do leite causadas pela acidificação </a:t>
            </a:r>
          </a:p>
          <a:p>
            <a:pPr lvl="1"/>
            <a:r>
              <a:rPr lang="pt-BR" dirty="0" smtClean="0"/>
              <a:t>Decréscimo de proteína total, atividade </a:t>
            </a:r>
            <a:r>
              <a:rPr lang="pt-BR" dirty="0" err="1" smtClean="0"/>
              <a:t>lipásica</a:t>
            </a:r>
            <a:r>
              <a:rPr lang="pt-BR" dirty="0" smtClean="0"/>
              <a:t>, Ácidos graxos  livres</a:t>
            </a:r>
          </a:p>
          <a:p>
            <a:endParaRPr lang="pt-BR" dirty="0" smtClean="0"/>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smtClean="0"/>
              <a:t>Pontos fortes e Limitações</a:t>
            </a:r>
          </a:p>
        </p:txBody>
      </p:sp>
      <p:graphicFrame>
        <p:nvGraphicFramePr>
          <p:cNvPr id="4" name="Espaço Reservado para Conteúdo 3"/>
          <p:cNvGraphicFramePr>
            <a:graphicFrameLocks noGrp="1"/>
          </p:cNvGraphicFramePr>
          <p:nvPr>
            <p:ph idx="1"/>
          </p:nvPr>
        </p:nvGraphicFramePr>
        <p:xfrm>
          <a:off x="1103312" y="1295400"/>
          <a:ext cx="9640887"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aixaDeTexto 5"/>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smtClean="0"/>
              <a:t>CONCLUSÃO</a:t>
            </a:r>
          </a:p>
        </p:txBody>
      </p:sp>
      <p:sp>
        <p:nvSpPr>
          <p:cNvPr id="36867" name="Espaço Reservado para Conteúdo 2"/>
          <p:cNvSpPr>
            <a:spLocks noGrp="1"/>
          </p:cNvSpPr>
          <p:nvPr>
            <p:ph idx="1"/>
          </p:nvPr>
        </p:nvSpPr>
        <p:spPr/>
        <p:txBody>
          <a:bodyPr/>
          <a:lstStyle/>
          <a:p>
            <a:r>
              <a:rPr lang="pt-BR" smtClean="0"/>
              <a:t>O uso do ALHMF resultou no aumento de complicações clínicas e na diminuição do crescimento (g/dia e g/Kg/dia);</a:t>
            </a:r>
          </a:p>
          <a:p>
            <a:r>
              <a:rPr lang="pt-BR" smtClean="0"/>
              <a:t>Primeiro estudo que avalia o uso de ALHMF com alta acuidade em UTINeo sem excluir RN com doença respiratória significante ou com Apgar  baixo no 5’;</a:t>
            </a:r>
          </a:p>
          <a:p>
            <a:r>
              <a:rPr lang="pt-BR" smtClean="0"/>
              <a:t>Futuras pesquisas com o ALHMF são necessárias para comparar a tolerância e consequências aos neonatos dentre as mais diversas idades gestacionais, pesos e processos clínicos agudos;</a:t>
            </a:r>
          </a:p>
          <a:p>
            <a:r>
              <a:rPr lang="pt-BR" smtClean="0"/>
              <a:t>Os autores declaram não haver conflitos de interesse.</a:t>
            </a:r>
          </a:p>
        </p:txBody>
      </p:sp>
      <p:sp>
        <p:nvSpPr>
          <p:cNvPr id="5" name="CaixaDeTexto 4"/>
          <p:cNvSpPr txBox="1"/>
          <p:nvPr/>
        </p:nvSpPr>
        <p:spPr>
          <a:xfrm>
            <a:off x="0" y="6470794"/>
            <a:ext cx="12192000" cy="292388"/>
          </a:xfrm>
          <a:prstGeom prst="rect">
            <a:avLst/>
          </a:prstGeom>
          <a:noFill/>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ln>
        </p:spPr>
        <p:txBody>
          <a:bodyPr>
            <a:spAutoFit/>
          </a:bodyPr>
          <a:lstStyle/>
          <a:p>
            <a:pPr algn="ctr" fontAlgn="auto">
              <a:spcBef>
                <a:spcPts val="0"/>
              </a:spcBef>
              <a:spcAft>
                <a:spcPts val="0"/>
              </a:spcAft>
              <a:defRPr/>
            </a:pPr>
            <a:r>
              <a:rPr lang="en-US" sz="1300" dirty="0">
                <a:latin typeface="+mn-lt"/>
                <a:cs typeface="+mn-cs"/>
              </a:rPr>
              <a:t>THOENE, M. et al. Comparison of the Effect of Two Human Milk Fortifiers on Clinical Outcomes in Premature Infant. </a:t>
            </a:r>
            <a:r>
              <a:rPr lang="en-US" sz="1300" i="1" dirty="0">
                <a:latin typeface="+mn-lt"/>
                <a:cs typeface="+mn-cs"/>
              </a:rPr>
              <a:t>Nutrients</a:t>
            </a:r>
            <a:r>
              <a:rPr lang="en-US" sz="1300" dirty="0">
                <a:latin typeface="+mn-lt"/>
                <a:cs typeface="+mn-cs"/>
              </a:rPr>
              <a:t>, v. 6, p.261-275, </a:t>
            </a:r>
            <a:r>
              <a:rPr lang="en-US" sz="1300" dirty="0" err="1">
                <a:latin typeface="+mn-lt"/>
                <a:cs typeface="+mn-cs"/>
              </a:rPr>
              <a:t>jan.</a:t>
            </a:r>
            <a:r>
              <a:rPr lang="en-US" sz="1300" dirty="0">
                <a:latin typeface="+mn-lt"/>
                <a:cs typeface="+mn-cs"/>
              </a:rPr>
              <a:t> 2014.</a:t>
            </a:r>
            <a:endParaRPr lang="pt-BR" sz="1300" dirty="0">
              <a:latin typeface="+mn-lt"/>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srcRect/>
          <a:stretch>
            <a:fillRect/>
          </a:stretch>
        </p:blipFill>
        <p:spPr bwMode="auto">
          <a:xfrm>
            <a:off x="3100388" y="0"/>
            <a:ext cx="5430837" cy="685800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srcRect/>
          <a:stretch>
            <a:fillRect/>
          </a:stretch>
        </p:blipFill>
        <p:spPr bwMode="auto">
          <a:xfrm>
            <a:off x="1200150" y="338138"/>
            <a:ext cx="9217025" cy="5818187"/>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p:cNvPicPr>
            <a:picLocks noChangeAspect="1" noChangeArrowheads="1"/>
          </p:cNvPicPr>
          <p:nvPr/>
        </p:nvPicPr>
        <p:blipFill>
          <a:blip r:embed="rId2"/>
          <a:srcRect/>
          <a:stretch>
            <a:fillRect/>
          </a:stretch>
        </p:blipFill>
        <p:spPr bwMode="auto">
          <a:xfrm>
            <a:off x="2774950" y="0"/>
            <a:ext cx="5943600" cy="685800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srcRect/>
          <a:stretch>
            <a:fillRect/>
          </a:stretch>
        </p:blipFill>
        <p:spPr bwMode="auto">
          <a:xfrm>
            <a:off x="1487488" y="404813"/>
            <a:ext cx="6424612" cy="1350962"/>
          </a:xfrm>
          <a:prstGeom prst="rect">
            <a:avLst/>
          </a:prstGeom>
          <a:noFill/>
        </p:spPr>
      </p:pic>
      <p:pic>
        <p:nvPicPr>
          <p:cNvPr id="65541" name="Picture 5"/>
          <p:cNvPicPr>
            <a:picLocks noChangeAspect="1" noChangeArrowheads="1"/>
          </p:cNvPicPr>
          <p:nvPr/>
        </p:nvPicPr>
        <p:blipFill>
          <a:blip r:embed="rId3"/>
          <a:srcRect/>
          <a:stretch>
            <a:fillRect/>
          </a:stretch>
        </p:blipFill>
        <p:spPr bwMode="auto">
          <a:xfrm>
            <a:off x="1487488" y="1755775"/>
            <a:ext cx="6424612" cy="4911725"/>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a:xfrm>
            <a:off x="1631950" y="0"/>
            <a:ext cx="9404350" cy="1400175"/>
          </a:xfrm>
        </p:spPr>
        <p:txBody>
          <a:bodyPr/>
          <a:lstStyle/>
          <a:p>
            <a:r>
              <a:rPr lang="pt-BR" b="1" smtClean="0">
                <a:solidFill>
                  <a:srgbClr val="FFFF00"/>
                </a:solidFill>
              </a:rPr>
              <a:t>Referências em forma de </a:t>
            </a:r>
            <a:r>
              <a:rPr lang="pt-BR" b="1" i="1" smtClean="0">
                <a:solidFill>
                  <a:srgbClr val="FFFF00"/>
                </a:solidFill>
              </a:rPr>
              <a:t>links!</a:t>
            </a:r>
          </a:p>
        </p:txBody>
      </p:sp>
      <p:sp>
        <p:nvSpPr>
          <p:cNvPr id="67587" name="Rectangle 3"/>
          <p:cNvSpPr>
            <a:spLocks noGrp="1"/>
          </p:cNvSpPr>
          <p:nvPr>
            <p:ph type="body" idx="1"/>
          </p:nvPr>
        </p:nvSpPr>
        <p:spPr>
          <a:xfrm>
            <a:off x="1103313" y="692150"/>
            <a:ext cx="8947150" cy="6165850"/>
          </a:xfrm>
        </p:spPr>
        <p:txBody>
          <a:bodyPr/>
          <a:lstStyle/>
          <a:p>
            <a:pPr>
              <a:lnSpc>
                <a:spcPct val="80000"/>
              </a:lnSpc>
            </a:pPr>
            <a:r>
              <a:rPr lang="pt-BR" sz="1400" smtClean="0"/>
              <a:t>1. American Academy of Pediatrics . Pediatric Nutrition Handbook. 6th ed. American Academy of Pediatrics; Washington, DC, USA: 2009.</a:t>
            </a:r>
          </a:p>
          <a:p>
            <a:pPr>
              <a:lnSpc>
                <a:spcPct val="80000"/>
              </a:lnSpc>
            </a:pPr>
            <a:r>
              <a:rPr lang="pt-BR" sz="1400" smtClean="0"/>
              <a:t>2. Groh-Wargo S., Thompson M., Cox J.H. In: Nutritional Care for High-Risk Newborns. 3rd ed. Hartline J.V., editor. Precept Press; Chicago, IL, USA: 2000.</a:t>
            </a:r>
          </a:p>
          <a:p>
            <a:pPr>
              <a:lnSpc>
                <a:spcPct val="80000"/>
              </a:lnSpc>
            </a:pPr>
            <a:r>
              <a:rPr lang="pt-BR" sz="1400" smtClean="0"/>
              <a:t>3. Sullivan S., Schanler R.J., Kim J.H., Patel A.L., Trawöger R., Kiechl-Kohlendorfer U., Chan G.M., Blanco C.L., Abrams S., Cotton C.M., et al. An exclusively human milk-based diet is associated with a lower rate of necrotizing enterocolitis than a diet of human milk and bovine milk-based products. J. Pediatr.2010;156:562–567. doi: 10.1016/j.jpeds.2009.10.040. [</a:t>
            </a:r>
            <a:r>
              <a:rPr lang="pt-BR" sz="1400" smtClean="0">
                <a:hlinkClick r:id="rId2"/>
              </a:rPr>
              <a:t>PubMed</a:t>
            </a:r>
            <a:r>
              <a:rPr lang="pt-BR" sz="1400" smtClean="0"/>
              <a:t>] [</a:t>
            </a:r>
            <a:r>
              <a:rPr lang="pt-BR" sz="1400" smtClean="0">
                <a:hlinkClick r:id="rId3"/>
              </a:rPr>
              <a:t>Cross Ref</a:t>
            </a:r>
            <a:r>
              <a:rPr lang="pt-BR" sz="1400" smtClean="0"/>
              <a:t>]</a:t>
            </a:r>
          </a:p>
          <a:p>
            <a:pPr>
              <a:lnSpc>
                <a:spcPct val="80000"/>
              </a:lnSpc>
            </a:pPr>
            <a:r>
              <a:rPr lang="pt-BR" sz="1400" smtClean="0"/>
              <a:t>4. Tsang R.C. In: Nutrition of the Premature Infant: Scientific Basis and Practical Guidelines. 2nd ed. Uauy R., Koletzko B., Zlotkin S.H., editors. Digital Education Publishing; Cincinnati, OH, USA: 2005.</a:t>
            </a:r>
          </a:p>
          <a:p>
            <a:pPr>
              <a:lnSpc>
                <a:spcPct val="80000"/>
              </a:lnSpc>
            </a:pPr>
            <a:r>
              <a:rPr lang="pt-BR" sz="1400" smtClean="0"/>
              <a:t>5. Clark R.H., Thomas P., Peabody J. Extrauterine growth restriction remains a serious problem in prematurely born neonates. Pediatrics. 2003;111:986–990. doi: 10.1542/peds.111.5.986. [</a:t>
            </a:r>
            <a:r>
              <a:rPr lang="pt-BR" sz="1400" smtClean="0">
                <a:hlinkClick r:id="rId4"/>
              </a:rPr>
              <a:t>PubMed</a:t>
            </a:r>
            <a:r>
              <a:rPr lang="pt-BR" sz="1400" smtClean="0"/>
              <a:t>][</a:t>
            </a:r>
            <a:r>
              <a:rPr lang="pt-BR" sz="1400" smtClean="0">
                <a:hlinkClick r:id="rId5"/>
              </a:rPr>
              <a:t>Cross Ref</a:t>
            </a:r>
            <a:r>
              <a:rPr lang="pt-BR" sz="1400" smtClean="0"/>
              <a:t>]</a:t>
            </a:r>
          </a:p>
          <a:p>
            <a:pPr>
              <a:lnSpc>
                <a:spcPct val="80000"/>
              </a:lnSpc>
            </a:pPr>
            <a:r>
              <a:rPr lang="pt-BR" sz="1400" smtClean="0"/>
              <a:t>6. Section on Breastfeeding. Breastfeeding and the use of human milk. Pediatrics. 2012;129:e827–e841. doi: 10.1542/peds.2011-3552. [</a:t>
            </a:r>
            <a:r>
              <a:rPr lang="pt-BR" sz="1400" smtClean="0">
                <a:hlinkClick r:id="rId6"/>
              </a:rPr>
              <a:t>PubMed</a:t>
            </a:r>
            <a:r>
              <a:rPr lang="pt-BR" sz="1400" smtClean="0"/>
              <a:t>] [</a:t>
            </a:r>
            <a:r>
              <a:rPr lang="pt-BR" sz="1400" smtClean="0">
                <a:hlinkClick r:id="rId7"/>
              </a:rPr>
              <a:t>Cross Ref</a:t>
            </a:r>
            <a:r>
              <a:rPr lang="pt-BR" sz="1400" smtClean="0"/>
              <a:t>]</a:t>
            </a:r>
          </a:p>
          <a:p>
            <a:pPr>
              <a:lnSpc>
                <a:spcPct val="80000"/>
              </a:lnSpc>
            </a:pPr>
            <a:r>
              <a:rPr lang="pt-BR" sz="1400" smtClean="0"/>
              <a:t>7. Hawthorne K.M., Abrams S.A. Safety and efficacy of human milk fortification for very-low-birthweight infants. Nutr. Rev. 2004;62:482–485. doi: 10.1111/j.1753-4887.2004.tb00020.x. [</a:t>
            </a:r>
            <a:r>
              <a:rPr lang="pt-BR" sz="1400" smtClean="0">
                <a:hlinkClick r:id="rId8"/>
              </a:rPr>
              <a:t>PubMed</a:t>
            </a:r>
            <a:r>
              <a:rPr lang="pt-BR" sz="1400" smtClean="0"/>
              <a:t>] [</a:t>
            </a:r>
            <a:r>
              <a:rPr lang="pt-BR" sz="1400" smtClean="0">
                <a:hlinkClick r:id="rId9"/>
              </a:rPr>
              <a:t>Cross Ref</a:t>
            </a:r>
            <a:r>
              <a:rPr lang="pt-BR" sz="1400" smtClean="0"/>
              <a:t>]</a:t>
            </a:r>
          </a:p>
          <a:p>
            <a:pPr>
              <a:lnSpc>
                <a:spcPct val="80000"/>
              </a:lnSpc>
            </a:pPr>
            <a:r>
              <a:rPr lang="pt-BR" sz="1400" smtClean="0"/>
              <a:t>8. Valentine C.J., Fernandez S., Rogers L.K., Gulati P., Hayes J., Lore P., Puthoff T., Dumm M., Jones A., Collins K., et al. Early amino-acid administration improves premature infant weight. J. Perinatol.2009;29:428–432. doi: 10.1038/jp.2009.51. [</a:t>
            </a:r>
            <a:r>
              <a:rPr lang="pt-BR" sz="1400" smtClean="0">
                <a:hlinkClick r:id="rId10"/>
              </a:rPr>
              <a:t>PMC free article</a:t>
            </a:r>
            <a:r>
              <a:rPr lang="pt-BR" sz="1400" smtClean="0"/>
              <a:t>] [</a:t>
            </a:r>
            <a:r>
              <a:rPr lang="pt-BR" sz="1400" smtClean="0">
                <a:hlinkClick r:id="rId11"/>
              </a:rPr>
              <a:t>PubMed</a:t>
            </a:r>
            <a:r>
              <a:rPr lang="pt-BR" sz="1400" smtClean="0"/>
              <a:t>] [</a:t>
            </a:r>
            <a:r>
              <a:rPr lang="pt-BR" sz="1400" smtClean="0">
                <a:hlinkClick r:id="rId12"/>
              </a:rPr>
              <a:t>Cross Ref</a:t>
            </a:r>
            <a:r>
              <a:rPr lang="pt-BR" sz="1400" smtClean="0"/>
              <a:t>]</a:t>
            </a:r>
          </a:p>
          <a:p>
            <a:pPr>
              <a:lnSpc>
                <a:spcPct val="80000"/>
              </a:lnSpc>
            </a:pPr>
            <a:r>
              <a:rPr lang="pt-BR" sz="1400" smtClean="0"/>
              <a:t>9. Stephens B.E., Walden R.V., Gargus R.A., Tucker R., Mckinley L., Mance M., Nye J., Vohr B.R. First-week protein and energy intakes are associated with 18-month developmental outcomes in extremely low birth weight infants. Pediatrics. 2009;123:1337–1343. doi: 10.1542/peds.2008-0211. [</a:t>
            </a:r>
            <a:r>
              <a:rPr lang="pt-BR" sz="1400" smtClean="0">
                <a:hlinkClick r:id="rId13"/>
              </a:rPr>
              <a:t>PubMed</a:t>
            </a:r>
            <a:r>
              <a:rPr lang="pt-BR" sz="1400" smtClean="0"/>
              <a:t>][</a:t>
            </a:r>
            <a:r>
              <a:rPr lang="pt-BR" sz="1400" smtClean="0">
                <a:hlinkClick r:id="rId14"/>
              </a:rPr>
              <a:t>Cross Ref</a:t>
            </a:r>
            <a:r>
              <a:rPr lang="pt-BR" sz="1400" smtClean="0"/>
              <a:t>]</a:t>
            </a:r>
          </a:p>
          <a:p>
            <a:pPr>
              <a:lnSpc>
                <a:spcPct val="80000"/>
              </a:lnSpc>
            </a:pPr>
            <a:r>
              <a:rPr lang="pt-BR" sz="1400" smtClean="0"/>
              <a:t>10. Maggio L., Costa S., Gallini F. Human milk fortifiers in very low birth weight infants. Early Hum. Dev. 2009;85:S59–S61. doi: 10.1016/j.earlhumdev.2009.08.018. [</a:t>
            </a:r>
            <a:r>
              <a:rPr lang="pt-BR" sz="1400" smtClean="0">
                <a:hlinkClick r:id="rId15"/>
              </a:rPr>
              <a:t>PubMed</a:t>
            </a:r>
            <a:r>
              <a:rPr lang="pt-BR" sz="1400" smtClean="0"/>
              <a:t>] [</a:t>
            </a:r>
            <a:r>
              <a:rPr lang="pt-BR" sz="1400" smtClean="0">
                <a:hlinkClick r:id="rId16"/>
              </a:rPr>
              <a:t>Cross Ref</a:t>
            </a:r>
            <a:r>
              <a:rPr lang="pt-BR" sz="1400" smtClean="0"/>
              <a: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a:xfrm>
            <a:off x="1103313" y="-26988"/>
            <a:ext cx="8947150" cy="6858001"/>
          </a:xfrm>
        </p:spPr>
        <p:txBody>
          <a:bodyPr/>
          <a:lstStyle/>
          <a:p>
            <a:pPr>
              <a:lnSpc>
                <a:spcPct val="80000"/>
              </a:lnSpc>
            </a:pPr>
            <a:r>
              <a:rPr lang="pt-BR" sz="1400" smtClean="0"/>
              <a:t>11. Kuschel C.A., Harding J.E. Multicomponent fortified human milk for promoting growth in premature infants. Cochrane Database Syst. Rev. 2004;1:CD000343. [</a:t>
            </a:r>
            <a:r>
              <a:rPr lang="pt-BR" sz="1400" smtClean="0">
                <a:hlinkClick r:id="rId2"/>
              </a:rPr>
              <a:t>PubMed</a:t>
            </a:r>
            <a:r>
              <a:rPr lang="pt-BR" sz="1400" smtClean="0"/>
              <a:t>]</a:t>
            </a:r>
          </a:p>
          <a:p>
            <a:pPr>
              <a:lnSpc>
                <a:spcPct val="80000"/>
              </a:lnSpc>
            </a:pPr>
            <a:r>
              <a:rPr lang="pt-BR" sz="1400" smtClean="0"/>
              <a:t>12. Hanson C., Sundermeier J., Dugick L., Lyden E., Anderson-Berry A.L. Implementation, process, and outcomes of nutrition best practices for infants &lt; 1500g. Nutr. Clin. Pract. 2011;26:614–624. [</a:t>
            </a:r>
            <a:r>
              <a:rPr lang="pt-BR" sz="1400" smtClean="0">
                <a:hlinkClick r:id="rId3"/>
              </a:rPr>
              <a:t>PubMed</a:t>
            </a:r>
            <a:r>
              <a:rPr lang="pt-BR" sz="1400" smtClean="0"/>
              <a:t>]</a:t>
            </a:r>
          </a:p>
          <a:p>
            <a:pPr>
              <a:lnSpc>
                <a:spcPct val="80000"/>
              </a:lnSpc>
            </a:pPr>
            <a:r>
              <a:rPr lang="pt-BR" sz="1400" smtClean="0"/>
              <a:t>13. Ehrenkranz R.A., Dusick A.M., Vohr B.R., Wright L.L., Wrage L.A., Poole W.K. Growth in the neonatal intensive care unit influences neurodevelopmental and growth outcomes of extremely low birth weight infants. Pediatrics. 2006;117:1253–1261. doi: 10.1542/peds.2005-1368. [</a:t>
            </a:r>
            <a:r>
              <a:rPr lang="pt-BR" sz="1400" smtClean="0">
                <a:hlinkClick r:id="rId4"/>
              </a:rPr>
              <a:t>PubMed</a:t>
            </a:r>
            <a:r>
              <a:rPr lang="pt-BR" sz="1400" smtClean="0"/>
              <a:t>] [</a:t>
            </a:r>
            <a:r>
              <a:rPr lang="pt-BR" sz="1400" smtClean="0">
                <a:hlinkClick r:id="rId5"/>
              </a:rPr>
              <a:t>Cross Ref</a:t>
            </a:r>
            <a:r>
              <a:rPr lang="pt-BR" sz="1400" smtClean="0"/>
              <a:t>]</a:t>
            </a:r>
          </a:p>
          <a:p>
            <a:pPr>
              <a:lnSpc>
                <a:spcPct val="80000"/>
              </a:lnSpc>
            </a:pPr>
            <a:r>
              <a:rPr lang="pt-BR" sz="1400" smtClean="0"/>
              <a:t>14. Himelright I., Harris E., Lorch V., Anderson M., Jones T., Craig A., Kuehnert M., Forster T., Arduino M., Jensen B., et al. Enterobacter sakazakii infections associated with the use of powdered infant formula—Tennessee, 2001. MMWR. 2002;51:297–300. [</a:t>
            </a:r>
            <a:r>
              <a:rPr lang="pt-BR" sz="1400" smtClean="0">
                <a:hlinkClick r:id="rId6"/>
              </a:rPr>
              <a:t>PubMed</a:t>
            </a:r>
            <a:r>
              <a:rPr lang="pt-BR" sz="1400" smtClean="0"/>
              <a:t>]</a:t>
            </a:r>
          </a:p>
          <a:p>
            <a:pPr>
              <a:lnSpc>
                <a:spcPct val="80000"/>
              </a:lnSpc>
            </a:pPr>
            <a:r>
              <a:rPr lang="pt-BR" sz="1400" smtClean="0"/>
              <a:t>15. Berseth C.L., Mitmesser S.H., Stolz S., Harris F.M., Sisk P. Growth and safety of premature infants fed a new liquid human milk fortifier. FASEB J. 2011;25:589.3.</a:t>
            </a:r>
          </a:p>
          <a:p>
            <a:pPr>
              <a:lnSpc>
                <a:spcPct val="80000"/>
              </a:lnSpc>
            </a:pPr>
            <a:r>
              <a:rPr lang="pt-BR" sz="1400" smtClean="0"/>
              <a:t>16. Enfamil Enfamil Human Milk Fortifier Acidified Liquid Website. [(accessed on 6 March 2012)]. Available online: </a:t>
            </a:r>
            <a:r>
              <a:rPr lang="pt-BR" sz="1400" smtClean="0">
                <a:hlinkClick r:id="rId7"/>
              </a:rPr>
              <a:t>http://www.enfamil.com/app/iwp/enf10/content.do?dm=enf&amp;id=/Consumer_Home3/FeedingSolutions/EnfamilHumanMilkFortifier2&amp;iwpst=B2C&amp;ls=0&amp;csred=1&amp;r=3508452874</a:t>
            </a:r>
            <a:r>
              <a:rPr lang="pt-BR" sz="1400" smtClean="0"/>
              <a:t>.</a:t>
            </a:r>
          </a:p>
          <a:p>
            <a:pPr>
              <a:lnSpc>
                <a:spcPct val="80000"/>
              </a:lnSpc>
            </a:pPr>
            <a:r>
              <a:rPr lang="pt-BR" sz="1400" smtClean="0"/>
              <a:t>17. Similac Human Milk Fortifier Website. [(accessed on 6 March 2012)]. Available online:</a:t>
            </a:r>
            <a:r>
              <a:rPr lang="pt-BR" sz="1400" smtClean="0">
                <a:hlinkClick r:id="rId8"/>
              </a:rPr>
              <a:t>http://abbottnutrition.com/products/similac-human-milk-fortifier</a:t>
            </a:r>
            <a:r>
              <a:rPr lang="pt-BR" sz="1400" smtClean="0"/>
              <a:t>.</a:t>
            </a:r>
          </a:p>
          <a:p>
            <a:pPr>
              <a:lnSpc>
                <a:spcPct val="80000"/>
              </a:lnSpc>
            </a:pPr>
            <a:r>
              <a:rPr lang="pt-BR" sz="1400" smtClean="0"/>
              <a:t>18. Fenton T.R. A new growth chart for premature babies: Babson and Benda’s chart updated with recent data and a new format. BMC Pediatr. 2003;3:13. doi: 10.1186/1471-2431-3-13. [</a:t>
            </a:r>
            <a:r>
              <a:rPr lang="pt-BR" sz="1400" smtClean="0">
                <a:hlinkClick r:id="rId9"/>
              </a:rPr>
              <a:t>PMC free article</a:t>
            </a:r>
            <a:r>
              <a:rPr lang="pt-BR" sz="1400" smtClean="0"/>
              <a:t>][</a:t>
            </a:r>
            <a:r>
              <a:rPr lang="pt-BR" sz="1400" smtClean="0">
                <a:hlinkClick r:id="rId10"/>
              </a:rPr>
              <a:t>PubMed</a:t>
            </a:r>
            <a:r>
              <a:rPr lang="pt-BR" sz="1400" smtClean="0"/>
              <a:t>] [</a:t>
            </a:r>
            <a:r>
              <a:rPr lang="pt-BR" sz="1400" smtClean="0">
                <a:hlinkClick r:id="rId11"/>
              </a:rPr>
              <a:t>Cross Ref</a:t>
            </a:r>
            <a:r>
              <a:rPr lang="pt-BR" sz="1400" smtClean="0"/>
              <a:t>]</a:t>
            </a:r>
          </a:p>
          <a:p>
            <a:pPr>
              <a:lnSpc>
                <a:spcPct val="80000"/>
              </a:lnSpc>
            </a:pPr>
            <a:r>
              <a:rPr lang="pt-BR" sz="1400" smtClean="0"/>
              <a:t>19. Fenton T.R., Sauve R.S. Using the LMS method to calculate z-scores for the Fenton premature infant growth chart. Eur. J. Clin. Nutr. 2007;61:1380–1385. doi: 10.1038/sj.ejcn.1602667. [</a:t>
            </a:r>
            <a:r>
              <a:rPr lang="pt-BR" sz="1400" smtClean="0">
                <a:hlinkClick r:id="rId12"/>
              </a:rPr>
              <a:t>PubMed</a:t>
            </a:r>
            <a:r>
              <a:rPr lang="pt-BR" sz="1400" smtClean="0"/>
              <a:t>] [</a:t>
            </a:r>
            <a:r>
              <a:rPr lang="pt-BR" sz="1400" smtClean="0">
                <a:hlinkClick r:id="rId13"/>
              </a:rPr>
              <a:t>Cross Ref</a:t>
            </a:r>
            <a:r>
              <a:rPr lang="pt-BR" sz="1400" smtClean="0"/>
              <a:t>]</a:t>
            </a:r>
          </a:p>
          <a:p>
            <a:pPr>
              <a:lnSpc>
                <a:spcPct val="80000"/>
              </a:lnSpc>
            </a:pPr>
            <a:r>
              <a:rPr lang="pt-BR" sz="1400" smtClean="0"/>
              <a:t>20. Patel A., Engstrom J., Meier P., Kimura R. Accuracy of methods for calculating postnatal growth velocity for extremely low birth weight infants. Pediatrics. 2005;116:1466–1473. doi: 10.1542/peds.2004-1699. [</a:t>
            </a:r>
            <a:r>
              <a:rPr lang="pt-BR" sz="1400" smtClean="0">
                <a:hlinkClick r:id="rId14"/>
              </a:rPr>
              <a:t>PubMed</a:t>
            </a:r>
            <a:r>
              <a:rPr lang="pt-BR" sz="1400" smtClean="0"/>
              <a:t>] [</a:t>
            </a:r>
            <a:r>
              <a:rPr lang="pt-BR" sz="1400" smtClean="0">
                <a:hlinkClick r:id="rId15"/>
              </a:rPr>
              <a:t>Cross Ref</a:t>
            </a:r>
            <a:r>
              <a:rPr lang="pt-BR" sz="1400" smtClean="0"/>
              <a:t>]</a:t>
            </a:r>
          </a:p>
          <a:p>
            <a:pPr>
              <a:lnSpc>
                <a:spcPct val="80000"/>
              </a:lnSpc>
            </a:pPr>
            <a:r>
              <a:rPr lang="pt-BR" sz="1400" smtClean="0"/>
              <a:t>21. Kalhoff H., Manz F., Kiwull P., Kiwull-Schone H. Food composition and acid-base balance: Alimentary acid load and clinical implications in neonates. Open Nutr. J. 2008;2:5–8. doi: 10.2174/1874288200802010005. [</a:t>
            </a:r>
            <a:r>
              <a:rPr lang="pt-BR" sz="1400" smtClean="0">
                <a:hlinkClick r:id="rId16"/>
              </a:rPr>
              <a:t>Cross Ref</a:t>
            </a:r>
            <a:r>
              <a:rPr lang="pt-BR" sz="1400" smtClean="0"/>
              <a: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a:xfrm>
            <a:off x="1103313" y="188913"/>
            <a:ext cx="8947150" cy="6669087"/>
          </a:xfrm>
        </p:spPr>
        <p:txBody>
          <a:bodyPr/>
          <a:lstStyle/>
          <a:p>
            <a:pPr>
              <a:lnSpc>
                <a:spcPct val="80000"/>
              </a:lnSpc>
            </a:pPr>
            <a:r>
              <a:rPr lang="pt-BR" sz="1400" smtClean="0"/>
              <a:t>22. Manz F., Kalhoff H., Remer T. Renal acid excretion in early infancy. Pediatr. Nephrol. 1997;11:231–243. doi: 10.1007/s004670050270. [</a:t>
            </a:r>
            <a:r>
              <a:rPr lang="pt-BR" sz="1400" smtClean="0">
                <a:hlinkClick r:id="rId2"/>
              </a:rPr>
              <a:t>PubMed</a:t>
            </a:r>
            <a:r>
              <a:rPr lang="pt-BR" sz="1400" smtClean="0"/>
              <a:t>] [</a:t>
            </a:r>
            <a:r>
              <a:rPr lang="pt-BR" sz="1400" smtClean="0">
                <a:hlinkClick r:id="rId3"/>
              </a:rPr>
              <a:t>Cross Ref</a:t>
            </a:r>
            <a:r>
              <a:rPr lang="pt-BR" sz="1400" smtClean="0"/>
              <a:t>]</a:t>
            </a:r>
          </a:p>
          <a:p>
            <a:pPr>
              <a:lnSpc>
                <a:spcPct val="80000"/>
              </a:lnSpc>
            </a:pPr>
            <a:r>
              <a:rPr lang="pt-BR" sz="1400" smtClean="0"/>
              <a:t>23. Erickson T., Gill G., Chan G.M. The effects of acidification on human milk’s cellular and nutritional content. J. Perinatol. 2013;33:371–373. [</a:t>
            </a:r>
            <a:r>
              <a:rPr lang="pt-BR" sz="1400" smtClean="0">
                <a:hlinkClick r:id="rId4"/>
              </a:rPr>
              <a:t>PubMed</a:t>
            </a:r>
            <a:r>
              <a:rPr lang="pt-BR" sz="1400" smtClean="0"/>
              <a:t>]</a:t>
            </a:r>
          </a:p>
          <a:p>
            <a:pPr>
              <a:lnSpc>
                <a:spcPct val="80000"/>
              </a:lnSpc>
            </a:pPr>
            <a:r>
              <a:rPr lang="pt-BR" sz="1400" smtClean="0"/>
              <a:t>24. Moya F., Sisk P.M., Walsh K.R., Berseth C.L. A new liquid human milk fortifier and linear growth in preterm infants. Pediatrics. 2012;130:928–935. doi: 10.1542/peds.2011-3120. [</a:t>
            </a:r>
            <a:r>
              <a:rPr lang="pt-BR" sz="1400" smtClean="0">
                <a:hlinkClick r:id="rId5"/>
              </a:rPr>
              <a:t>PubMed</a:t>
            </a:r>
            <a:r>
              <a:rPr lang="pt-BR" sz="1400" smtClean="0"/>
              <a:t>] [</a:t>
            </a:r>
            <a:r>
              <a:rPr lang="pt-BR" sz="1400" smtClean="0">
                <a:hlinkClick r:id="rId6"/>
              </a:rPr>
              <a:t>Cross Ref</a:t>
            </a:r>
            <a:r>
              <a:rPr lang="pt-BR" sz="1400" smtClean="0"/>
              <a:t>]</a:t>
            </a:r>
          </a:p>
          <a:p>
            <a:pPr>
              <a:lnSpc>
                <a:spcPct val="80000"/>
              </a:lnSpc>
            </a:pPr>
            <a:r>
              <a:rPr lang="pt-BR" sz="1400" smtClean="0"/>
              <a:t>25. Cibulskis C.C., Bowles M. Metabolic Acidosis Associated with Liquid Acidified Human Milk Fortifier; Proceedings of the AAP Section on Perinatal Pediatrics Scientific and Educational Program Abstract and Poster Presentations; Orlando, FL, USA. 25–29 October 2013.</a:t>
            </a:r>
          </a:p>
          <a:p>
            <a:pPr>
              <a:lnSpc>
                <a:spcPct val="80000"/>
              </a:lnSpc>
            </a:pPr>
            <a:r>
              <a:rPr lang="pt-BR" sz="1400" smtClean="0"/>
              <a:t>26. Caso G., Garlick B.A., Casella G.A., Sasvary D., Garlick P.J. Acute metabolic acidosis inhibits muscle protein synthesis in rats. Am. J. Physiol. Endocrinol. Metab. 2004;287:E90–E96. doi: 10.1152/ajpendo.00387.2003. [</a:t>
            </a:r>
            <a:r>
              <a:rPr lang="pt-BR" sz="1400" smtClean="0">
                <a:hlinkClick r:id="rId7"/>
              </a:rPr>
              <a:t>PubMed</a:t>
            </a:r>
            <a:r>
              <a:rPr lang="pt-BR" sz="1400" smtClean="0"/>
              <a:t>] [</a:t>
            </a:r>
            <a:r>
              <a:rPr lang="pt-BR" sz="1400" smtClean="0">
                <a:hlinkClick r:id="rId8"/>
              </a:rPr>
              <a:t>Cross Ref</a:t>
            </a:r>
            <a:r>
              <a:rPr lang="pt-BR" sz="1400" smtClean="0"/>
              <a:t>]</a:t>
            </a:r>
          </a:p>
          <a:p>
            <a:pPr>
              <a:lnSpc>
                <a:spcPct val="80000"/>
              </a:lnSpc>
            </a:pPr>
            <a:r>
              <a:rPr lang="pt-BR" sz="1400" smtClean="0"/>
              <a:t>27. Reaich D., Channon S.M., Scrimgeour C.M., Goodship T.H.J. Ammonium chloride-induced acidosis increases protein breakdown and amino acid oxidation in humans. Am. J. Physiol. 1992;263:E735–E739.[</a:t>
            </a:r>
            <a:r>
              <a:rPr lang="pt-BR" sz="1400" smtClean="0">
                <a:hlinkClick r:id="rId9"/>
              </a:rPr>
              <a:t>PubMed</a:t>
            </a:r>
            <a:r>
              <a:rPr lang="pt-BR" sz="1400" smtClean="0"/>
              <a:t>]</a:t>
            </a:r>
          </a:p>
          <a:p>
            <a:pPr>
              <a:lnSpc>
                <a:spcPct val="80000"/>
              </a:lnSpc>
            </a:pPr>
            <a:r>
              <a:rPr lang="pt-BR" sz="1400" smtClean="0"/>
              <a:t>28. Kalhoff H., Manz F. Nutrition, acid-base status and growth in early childhood. Eur. J. Nutr.2001;40:221–230. doi: 10.1007/s394-001-8349-y. [</a:t>
            </a:r>
            <a:r>
              <a:rPr lang="pt-BR" sz="1400" smtClean="0">
                <a:hlinkClick r:id="rId10"/>
              </a:rPr>
              <a:t>PubMed</a:t>
            </a:r>
            <a:r>
              <a:rPr lang="pt-BR" sz="1400" smtClean="0"/>
              <a:t>] [</a:t>
            </a:r>
            <a:r>
              <a:rPr lang="pt-BR" sz="1400" smtClean="0">
                <a:hlinkClick r:id="rId11"/>
              </a:rPr>
              <a:t>Cross Ref</a:t>
            </a:r>
            <a:r>
              <a:rPr lang="pt-BR" sz="1400" smtClean="0"/>
              <a:t>]</a:t>
            </a:r>
          </a:p>
          <a:p>
            <a:pPr>
              <a:lnSpc>
                <a:spcPct val="80000"/>
              </a:lnSpc>
            </a:pPr>
            <a:r>
              <a:rPr lang="pt-BR" sz="1400" smtClean="0"/>
              <a:t>29. Kalhoff H., Manz F., Diekmann L., Kunz C., Stock G.J., Weisser F. Decreased growth rate of low-birth-weight infants with prolonged maximum renal acid stimulation. Acta Paediatr. 1993;82:522–527. doi: 10.1111/j.1651-2227.1993.tb12742.x. [</a:t>
            </a:r>
            <a:r>
              <a:rPr lang="pt-BR" sz="1400" smtClean="0">
                <a:hlinkClick r:id="rId12"/>
              </a:rPr>
              <a:t>PubMed</a:t>
            </a:r>
            <a:r>
              <a:rPr lang="pt-BR" sz="1400" smtClean="0"/>
              <a:t>] [</a:t>
            </a:r>
            <a:r>
              <a:rPr lang="pt-BR" sz="1400" smtClean="0">
                <a:hlinkClick r:id="rId13"/>
              </a:rPr>
              <a:t>Cross Ref</a:t>
            </a:r>
            <a:r>
              <a:rPr lang="pt-BR" sz="1400" smtClean="0"/>
              <a:t>]</a:t>
            </a:r>
          </a:p>
          <a:p>
            <a:pPr>
              <a:lnSpc>
                <a:spcPct val="80000"/>
              </a:lnSpc>
            </a:pPr>
            <a:r>
              <a:rPr lang="pt-BR" sz="1400" smtClean="0"/>
              <a:t>30. Kalhoff H., Rascher W., Diekmann L., Stock G.J., Manz F. Urinary excretion of aldosterone, arginine vasopressin and cortisol in premature infants with maximum renal acid stimulation. Acta Paediatr.1995;84:490–494. doi: 10.1111/j.1651-2227.1995.tb13680.x. [</a:t>
            </a:r>
            <a:r>
              <a:rPr lang="pt-BR" sz="1400" smtClean="0">
                <a:hlinkClick r:id="rId14"/>
              </a:rPr>
              <a:t>PubMed</a:t>
            </a:r>
            <a:r>
              <a:rPr lang="pt-BR" sz="1400" smtClean="0"/>
              <a:t>] [</a:t>
            </a:r>
            <a:r>
              <a:rPr lang="pt-BR" sz="1400" smtClean="0">
                <a:hlinkClick r:id="rId15"/>
              </a:rPr>
              <a:t>Cross Ref</a:t>
            </a:r>
            <a:r>
              <a:rPr lang="pt-BR" sz="1400" smtClean="0"/>
              <a:t>]</a:t>
            </a:r>
          </a:p>
          <a:p>
            <a:pPr>
              <a:lnSpc>
                <a:spcPct val="80000"/>
              </a:lnSpc>
            </a:pPr>
            <a:r>
              <a:rPr lang="pt-BR" sz="1400" smtClean="0"/>
              <a:t>31. Kalhoff H., Diekmann L., Rudloff S., Manz F. Renal excretion of calcium and phosphorus in premature infants with incipient late metabolic acidosis. J. Pediatr. Gastroenterol. Nutr. 2001;33:565–569. doi: 10.1097/00005176-200111000-00010. [</a:t>
            </a:r>
            <a:r>
              <a:rPr lang="pt-BR" sz="1400" smtClean="0">
                <a:hlinkClick r:id="rId16"/>
              </a:rPr>
              <a:t>PubMed</a:t>
            </a:r>
            <a:r>
              <a:rPr lang="pt-BR" sz="1400" smtClean="0"/>
              <a:t>] [</a:t>
            </a:r>
            <a:r>
              <a:rPr lang="pt-BR" sz="1400" smtClean="0">
                <a:hlinkClick r:id="rId17"/>
              </a:rPr>
              <a:t>Cross Ref</a:t>
            </a:r>
            <a:r>
              <a:rPr lang="pt-BR" sz="1400" smtClean="0"/>
              <a:t>]</a:t>
            </a:r>
          </a:p>
          <a:p>
            <a:pPr>
              <a:lnSpc>
                <a:spcPct val="80000"/>
              </a:lnSpc>
            </a:pPr>
            <a:r>
              <a:rPr lang="pt-BR" sz="1400" smtClean="0"/>
              <a:t>32. Rochow N., Jochum F., Redlich A., Korinekova Z., Linnemann K., Weitmann K., Boehm G., Müler H., Kalhoff H., Topp H., et al. Fortification of breast milk in VLBW infants: Metabolic acidosis is linked to the composition of fortifiers and alters weight gain and bone mineralization. Clin. Nutr. 2011;30:99–105. doi: 10.1016/j.clnu.2010.07.016. [</a:t>
            </a:r>
            <a:r>
              <a:rPr lang="pt-BR" sz="1400" smtClean="0">
                <a:hlinkClick r:id="rId18"/>
              </a:rPr>
              <a:t>PubMed</a:t>
            </a:r>
            <a:r>
              <a:rPr lang="pt-BR" sz="1400" smtClean="0"/>
              <a:t>] [</a:t>
            </a:r>
            <a:r>
              <a:rPr lang="pt-BR" sz="1400" smtClean="0">
                <a:hlinkClick r:id="rId19"/>
              </a:rPr>
              <a:t>Cross Ref</a:t>
            </a:r>
            <a:r>
              <a:rPr lang="pt-BR" sz="1400" smtClean="0"/>
              <a: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a:xfrm>
            <a:off x="646113" y="1152525"/>
            <a:ext cx="9404350" cy="1400175"/>
          </a:xfrm>
        </p:spPr>
        <p:txBody>
          <a:bodyPr/>
          <a:lstStyle/>
          <a:p>
            <a:pPr algn="ctr"/>
            <a:r>
              <a:rPr lang="pt-BR" sz="4800" smtClean="0">
                <a:solidFill>
                  <a:srgbClr val="FFFF00"/>
                </a:solidFill>
              </a:rPr>
              <a:t>Nota do Editor do site, Dr. Paulo R. Margotto</a:t>
            </a:r>
            <a:br>
              <a:rPr lang="pt-BR" sz="4800" smtClean="0">
                <a:solidFill>
                  <a:srgbClr val="FFFF00"/>
                </a:solidFill>
              </a:rPr>
            </a:br>
            <a:r>
              <a:rPr lang="pt-BR" sz="4800" smtClean="0">
                <a:solidFill>
                  <a:srgbClr val="FFFF00"/>
                </a:solidFill>
              </a:rPr>
              <a:t>Consultem também!</a:t>
            </a:r>
            <a:br>
              <a:rPr lang="pt-BR" sz="4800" smtClean="0">
                <a:solidFill>
                  <a:srgbClr val="FFFF00"/>
                </a:solidFill>
              </a:rPr>
            </a:br>
            <a:r>
              <a:rPr lang="pt-BR" sz="4800" smtClean="0">
                <a:solidFill>
                  <a:srgbClr val="FFFF00"/>
                </a:solidFill>
              </a:rPr>
              <a:t>Aqui! </a:t>
            </a:r>
            <a:br>
              <a:rPr lang="pt-BR" sz="4800" smtClean="0">
                <a:solidFill>
                  <a:srgbClr val="FFFF00"/>
                </a:solidFill>
              </a:rPr>
            </a:br>
            <a:r>
              <a:rPr lang="pt-BR" sz="4800" smtClean="0">
                <a:solidFill>
                  <a:srgbClr val="FFFF00"/>
                </a:solidFill>
              </a:rPr>
              <a:t>e Agora!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p:txBody>
          <a:bodyPr/>
          <a:lstStyle/>
          <a:p>
            <a:r>
              <a:rPr lang="pt-BR" sz="2800" smtClean="0"/>
              <a:t>O objetivo deste estudo foi avaliar o crescimento, a tolerância e a segurança  com o uso do fortificante do leite humano com novo fortificante líquido ultraconcentrado para  fornecer maior quantidade de proteína do que os fortificantes em pó, atendendo assim, as recomendações, evitando o uso de fórmula em pó na UTI Neonatal e minimizar o impacto potencial de diluir componentes benéficos do leite humano</a:t>
            </a:r>
          </a:p>
          <a:p>
            <a:endParaRPr lang="pt-BR" sz="2800" smtClean="0"/>
          </a:p>
        </p:txBody>
      </p:sp>
      <p:graphicFrame>
        <p:nvGraphicFramePr>
          <p:cNvPr id="70678" name="Group 22"/>
          <p:cNvGraphicFramePr>
            <a:graphicFrameLocks noGrp="1"/>
          </p:cNvGraphicFramePr>
          <p:nvPr/>
        </p:nvGraphicFramePr>
        <p:xfrm>
          <a:off x="1103313" y="549275"/>
          <a:ext cx="8947150" cy="1003300"/>
        </p:xfrm>
        <a:graphic>
          <a:graphicData uri="http://schemas.openxmlformats.org/drawingml/2006/table">
            <a:tbl>
              <a:tblPr/>
              <a:tblGrid>
                <a:gridCol w="6103937"/>
                <a:gridCol w="2843213"/>
              </a:tblGrid>
              <a:tr h="7191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00FF"/>
                          </a:solidFill>
                          <a:effectLst/>
                          <a:latin typeface="Verdana" pitchFamily="34" charset="0"/>
                          <a:cs typeface="Times New Roman" pitchFamily="18" charset="0"/>
                        </a:rPr>
                        <a:t>Um novo fortificante l</a:t>
                      </a:r>
                      <a:r>
                        <a:rPr kumimoji="0" lang="en-US" sz="1200" b="1" i="0" u="none" strike="noStrike" cap="none" normalizeH="0" baseline="0" smtClean="0">
                          <a:ln>
                            <a:noFill/>
                          </a:ln>
                          <a:solidFill>
                            <a:srgbClr val="0000FF"/>
                          </a:solidFill>
                          <a:effectLst/>
                          <a:latin typeface="Century Gothic"/>
                          <a:cs typeface="Times New Roman" pitchFamily="18" charset="0"/>
                        </a:rPr>
                        <a:t>í</a:t>
                      </a:r>
                      <a:r>
                        <a:rPr kumimoji="0" lang="en-US" sz="1200" b="1" i="0" u="none" strike="noStrike" cap="none" normalizeH="0" baseline="0" smtClean="0">
                          <a:ln>
                            <a:noFill/>
                          </a:ln>
                          <a:solidFill>
                            <a:srgbClr val="0000FF"/>
                          </a:solidFill>
                          <a:effectLst/>
                          <a:latin typeface="Verdana" pitchFamily="34" charset="0"/>
                          <a:cs typeface="Times New Roman" pitchFamily="18" charset="0"/>
                        </a:rPr>
                        <a:t>quido do leite humano e o crescimento linear nos rec</a:t>
                      </a:r>
                      <a:r>
                        <a:rPr kumimoji="0" lang="en-US" sz="1200" b="1" i="0" u="none" strike="noStrike" cap="none" normalizeH="0" baseline="0" smtClean="0">
                          <a:ln>
                            <a:noFill/>
                          </a:ln>
                          <a:solidFill>
                            <a:srgbClr val="0000FF"/>
                          </a:solidFill>
                          <a:effectLst/>
                          <a:latin typeface="Century Gothic"/>
                          <a:cs typeface="Times New Roman" pitchFamily="18" charset="0"/>
                        </a:rPr>
                        <a:t>é</a:t>
                      </a:r>
                      <a:r>
                        <a:rPr kumimoji="0" lang="en-US" sz="1200" b="1" i="0" u="none" strike="noStrike" cap="none" normalizeH="0" baseline="0" smtClean="0">
                          <a:ln>
                            <a:noFill/>
                          </a:ln>
                          <a:solidFill>
                            <a:srgbClr val="0000FF"/>
                          </a:solidFill>
                          <a:effectLst/>
                          <a:latin typeface="Verdana" pitchFamily="34" charset="0"/>
                          <a:cs typeface="Times New Roman" pitchFamily="18" charset="0"/>
                        </a:rPr>
                        <a:t>m-nascidos pr</a:t>
                      </a:r>
                      <a:r>
                        <a:rPr kumimoji="0" lang="en-US" sz="1200" b="1" i="0" u="none" strike="noStrike" cap="none" normalizeH="0" baseline="0" smtClean="0">
                          <a:ln>
                            <a:noFill/>
                          </a:ln>
                          <a:solidFill>
                            <a:srgbClr val="0000FF"/>
                          </a:solidFill>
                          <a:effectLst/>
                          <a:latin typeface="Century Gothic"/>
                          <a:cs typeface="Times New Roman" pitchFamily="18" charset="0"/>
                        </a:rPr>
                        <a:t>é</a:t>
                      </a:r>
                      <a:r>
                        <a:rPr kumimoji="0" lang="en-US" sz="1200" b="1" i="0" u="none" strike="noStrike" cap="none" normalizeH="0" baseline="0" smtClean="0">
                          <a:ln>
                            <a:noFill/>
                          </a:ln>
                          <a:solidFill>
                            <a:srgbClr val="0000FF"/>
                          </a:solidFill>
                          <a:effectLst/>
                          <a:latin typeface="Verdana" pitchFamily="34" charset="0"/>
                          <a:cs typeface="Times New Roman" pitchFamily="18" charset="0"/>
                        </a:rPr>
                        <a:t>-termos</a:t>
                      </a:r>
                      <a:r>
                        <a:rPr kumimoji="0" lang="en-US" sz="1200" b="1" i="0" u="none" strike="noStrike" cap="none" normalizeH="0" baseline="0" smtClean="0">
                          <a:ln>
                            <a:noFill/>
                          </a:ln>
                          <a:solidFill>
                            <a:srgbClr val="0000FF"/>
                          </a:solidFill>
                          <a:effectLst/>
                          <a:latin typeface="Century Gothic"/>
                          <a:cs typeface="Times New Roman" pitchFamily="18" charset="0"/>
                        </a:rPr>
                        <a:t> </a:t>
                      </a:r>
                      <a:r>
                        <a:rPr kumimoji="0" lang="en-US" sz="1200" b="0" i="0" u="none" strike="noStrike" cap="none" normalizeH="0" baseline="0" smtClean="0">
                          <a:ln>
                            <a:noFill/>
                          </a:ln>
                          <a:solidFill>
                            <a:srgbClr val="0000FF"/>
                          </a:solidFill>
                          <a:effectLst/>
                          <a:latin typeface="Times New Roman" pitchFamily="18" charset="0"/>
                          <a:cs typeface="Times New Roman" pitchFamily="18" charset="0"/>
                        </a:rPr>
                        <a:t/>
                      </a:r>
                      <a:br>
                        <a:rPr kumimoji="0" lang="en-US" sz="1200" b="0" i="0" u="none" strike="noStrike" cap="none" normalizeH="0" baseline="0" smtClean="0">
                          <a:ln>
                            <a:noFill/>
                          </a:ln>
                          <a:solidFill>
                            <a:srgbClr val="0000FF"/>
                          </a:solidFill>
                          <a:effectLst/>
                          <a:latin typeface="Times New Roman" pitchFamily="18" charset="0"/>
                          <a:cs typeface="Times New Roman" pitchFamily="18" charset="0"/>
                        </a:rPr>
                      </a:br>
                      <a:r>
                        <a:rPr kumimoji="0" lang="en-US" sz="1200" b="0" i="0" u="none" strike="noStrike" cap="none" normalizeH="0" baseline="0" smtClean="0">
                          <a:ln>
                            <a:noFill/>
                          </a:ln>
                          <a:solidFill>
                            <a:srgbClr val="0000FF"/>
                          </a:solidFill>
                          <a:effectLst/>
                          <a:latin typeface="Verdana" pitchFamily="34" charset="0"/>
                          <a:cs typeface="Times New Roman" pitchFamily="18" charset="0"/>
                        </a:rPr>
                        <a:t>Autor(es): Fernando Moya, Paula M. Sisk, Kelly R. Walsh and Carol Lynn Berseth. Apresenta</a:t>
                      </a:r>
                      <a:r>
                        <a:rPr kumimoji="0" lang="en-US" sz="1200" b="0" i="0" u="none" strike="noStrike" cap="none" normalizeH="0" baseline="0" smtClean="0">
                          <a:ln>
                            <a:noFill/>
                          </a:ln>
                          <a:solidFill>
                            <a:srgbClr val="0000FF"/>
                          </a:solidFill>
                          <a:effectLst/>
                          <a:latin typeface="Century Gothic"/>
                          <a:cs typeface="Times New Roman" pitchFamily="18" charset="0"/>
                        </a:rPr>
                        <a:t>ç</a:t>
                      </a:r>
                      <a:r>
                        <a:rPr kumimoji="0" lang="en-US" sz="1200" b="0" i="0" u="none" strike="noStrike" cap="none" normalizeH="0" baseline="0" smtClean="0">
                          <a:ln>
                            <a:noFill/>
                          </a:ln>
                          <a:solidFill>
                            <a:srgbClr val="0000FF"/>
                          </a:solidFill>
                          <a:effectLst/>
                          <a:latin typeface="Verdana" pitchFamily="34" charset="0"/>
                          <a:cs typeface="Times New Roman" pitchFamily="18" charset="0"/>
                        </a:rPr>
                        <a:t>ão:Leonardo Ferreira, Mônica Fontes Vieira, Leonardo Santos Diener, Paulo R. Margotto</a:t>
                      </a:r>
                      <a:endParaRPr kumimoji="0" lang="en-US" sz="1200" b="0" i="0" u="none" strike="noStrike" cap="none" normalizeH="0" baseline="0" smtClean="0">
                        <a:ln>
                          <a:noFill/>
                        </a:ln>
                        <a:solidFill>
                          <a:srgbClr val="0000FF"/>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0662" name="Picture 6" descr="link2">
            <a:hlinkClick r:id="rId2"/>
          </p:cNvPr>
          <p:cNvPicPr>
            <a:picLocks noChangeAspect="1" noChangeArrowheads="1"/>
          </p:cNvPicPr>
          <p:nvPr/>
        </p:nvPicPr>
        <p:blipFill>
          <a:blip r:embed="rId3"/>
          <a:srcRect/>
          <a:stretch>
            <a:fillRect/>
          </a:stretch>
        </p:blipFill>
        <p:spPr bwMode="auto">
          <a:xfrm>
            <a:off x="9120188" y="765175"/>
            <a:ext cx="352425" cy="285750"/>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a:xfrm>
            <a:off x="1103313" y="333375"/>
            <a:ext cx="8947150" cy="5915025"/>
          </a:xfrm>
        </p:spPr>
        <p:txBody>
          <a:bodyPr/>
          <a:lstStyle/>
          <a:p>
            <a:pPr algn="just">
              <a:buFont typeface="Wingdings 3" pitchFamily="18" charset="2"/>
              <a:buNone/>
            </a:pPr>
            <a:r>
              <a:rPr lang="pt-BR" smtClean="0"/>
              <a:t>Estudo multicêntrico, triplo cego, randomizado, prospectivo</a:t>
            </a:r>
          </a:p>
          <a:p>
            <a:pPr algn="just">
              <a:buFont typeface="Wingdings 3" pitchFamily="18" charset="2"/>
              <a:buNone/>
            </a:pPr>
            <a:r>
              <a:rPr lang="pt-BR" smtClean="0"/>
              <a:t>-Os pré-termos com peso ≤1250g recebendo leite humano (LH) cru e/ou de banco de leite foram randomizados para receber </a:t>
            </a:r>
            <a:r>
              <a:rPr lang="pt-BR" b="1" smtClean="0">
                <a:solidFill>
                  <a:srgbClr val="DDF648"/>
                </a:solidFill>
              </a:rPr>
              <a:t>(grupo controle) ou leite humano fortificado  em pó (LHFP) ou um  novo leite humano fortificado líquido (LHFL) por 28 dias</a:t>
            </a:r>
          </a:p>
          <a:p>
            <a:pPr algn="just">
              <a:buFont typeface="Wingdings 3" pitchFamily="18" charset="2"/>
              <a:buNone/>
            </a:pPr>
            <a:r>
              <a:rPr lang="pt-BR" smtClean="0"/>
              <a:t>-Na </a:t>
            </a:r>
            <a:r>
              <a:rPr lang="pt-BR" smtClean="0">
                <a:solidFill>
                  <a:srgbClr val="E98F2B"/>
                </a:solidFill>
              </a:rPr>
              <a:t>tabela 1,</a:t>
            </a:r>
            <a:r>
              <a:rPr lang="pt-BR" smtClean="0"/>
              <a:t> o conteúdo nutricional dos dois fortificantes usados,</a:t>
            </a:r>
          </a:p>
          <a:p>
            <a:pPr algn="just">
              <a:buFont typeface="Wingdings 3" pitchFamily="18" charset="2"/>
              <a:buNone/>
            </a:pPr>
            <a:endParaRPr lang="pt-BR" smtClean="0"/>
          </a:p>
          <a:p>
            <a:pPr algn="just">
              <a:buFont typeface="Wingdings 3" pitchFamily="18" charset="2"/>
              <a:buNone/>
            </a:pPr>
            <a:r>
              <a:rPr lang="pt-BR" smtClean="0"/>
              <a:t>-A cada 100 ml de leite materno foram acrescentados 4 saches de LHFP (grupo controle)e 5 frascos  de LHML</a:t>
            </a:r>
          </a:p>
          <a:p>
            <a:pPr algn="just">
              <a:buFont typeface="Wingdings 3" pitchFamily="18" charset="2"/>
              <a:buNone/>
            </a:pPr>
            <a:r>
              <a:rPr lang="pt-BR" smtClean="0"/>
              <a:t>-Quando o LHFL foi adicionado ao LH, houve provisão de </a:t>
            </a:r>
            <a:r>
              <a:rPr lang="en-US" smtClean="0"/>
              <a:t>~20% a mais de proteína em relação ao  grupo controle (LHFP).</a:t>
            </a:r>
          </a:p>
          <a:p>
            <a:pPr algn="just">
              <a:buFont typeface="Wingdings 3" pitchFamily="18" charset="2"/>
              <a:buNone/>
            </a:pPr>
            <a:r>
              <a:rPr lang="en-US" smtClean="0"/>
              <a:t>-Digno de nota:  o LHFL está na forma de proteína hidrolizada, que é de natureza ácida</a:t>
            </a:r>
          </a:p>
          <a:p>
            <a:pPr algn="just">
              <a:buFont typeface="Wingdings 3" pitchFamily="18" charset="2"/>
              <a:buNone/>
            </a:pPr>
            <a:r>
              <a:rPr lang="en-US" smtClean="0"/>
              <a:t>-Ambos fortificantes foram introduzidos a metade no dia 1 e  e total no dia 2 e conforme necessidade, determinada pelo neonatologista (crescimento inadequado), a partir do dia 14, houve aumento de calorias e/ou suplemento adicional.</a:t>
            </a:r>
          </a:p>
          <a:p>
            <a:pPr algn="just">
              <a:buFont typeface="Wingdings 3" pitchFamily="18" charset="2"/>
              <a:buNone/>
            </a:pPr>
            <a:endParaRPr lang="pt-BR" smtClean="0"/>
          </a:p>
          <a:p>
            <a:endParaRPr lang="pt-BR"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4" descr="C:\Users\LEONARRDO\Desktop\2012-10 (Oct)\digitalizar0002.jpg"/>
          <p:cNvPicPr>
            <a:picLocks noGrp="1" noChangeAspect="1" noChangeArrowheads="1"/>
          </p:cNvPicPr>
          <p:nvPr>
            <p:ph idx="4294967295"/>
          </p:nvPr>
        </p:nvPicPr>
        <p:blipFill>
          <a:blip r:embed="rId2"/>
          <a:srcRect/>
          <a:stretch>
            <a:fillRect/>
          </a:stretch>
        </p:blipFill>
        <p:spPr>
          <a:xfrm>
            <a:off x="334963" y="334963"/>
            <a:ext cx="11857037" cy="5686425"/>
          </a:xfrm>
          <a:noFill/>
        </p:spPr>
      </p:pic>
      <p:sp>
        <p:nvSpPr>
          <p:cNvPr id="73731" name="Text Box 6"/>
          <p:cNvSpPr txBox="1">
            <a:spLocks noChangeArrowheads="1"/>
          </p:cNvSpPr>
          <p:nvPr/>
        </p:nvSpPr>
        <p:spPr bwMode="auto">
          <a:xfrm>
            <a:off x="2730500" y="6129338"/>
            <a:ext cx="7608888" cy="777875"/>
          </a:xfrm>
          <a:prstGeom prst="rect">
            <a:avLst/>
          </a:prstGeom>
          <a:noFill/>
          <a:ln w="9525">
            <a:noFill/>
            <a:miter lim="800000"/>
            <a:headEnd/>
            <a:tailEnd/>
          </a:ln>
        </p:spPr>
        <p:txBody>
          <a:bodyPr wrap="none">
            <a:spAutoFit/>
          </a:bodyPr>
          <a:lstStyle/>
          <a:p>
            <a:pPr algn="ctr"/>
            <a:r>
              <a:rPr lang="pt-BR" sz="1500" b="1">
                <a:solidFill>
                  <a:srgbClr val="E98F2B"/>
                </a:solidFill>
              </a:rPr>
              <a:t>ARA: ácido aracdônico; DHA: ácido ducosahexanóico;LHPT: leite humano para o </a:t>
            </a:r>
          </a:p>
          <a:p>
            <a:pPr algn="ctr"/>
            <a:r>
              <a:rPr lang="pt-BR" sz="1500" b="1">
                <a:solidFill>
                  <a:srgbClr val="E98F2B"/>
                </a:solidFill>
              </a:rPr>
              <a:t>pré-termo; FLHP: fortificante do leite humano em pó;FLHL: fortificante do leite</a:t>
            </a:r>
          </a:p>
          <a:p>
            <a:pPr algn="ctr"/>
            <a:r>
              <a:rPr lang="pt-BR" sz="1500" b="1">
                <a:solidFill>
                  <a:srgbClr val="E98F2B"/>
                </a:solidFill>
              </a:rPr>
              <a:t>Humano líquido</a:t>
            </a:r>
          </a:p>
        </p:txBody>
      </p:sp>
      <p:sp>
        <p:nvSpPr>
          <p:cNvPr id="73732" name="Rectangle 7"/>
          <p:cNvSpPr>
            <a:spLocks noChangeArrowheads="1"/>
          </p:cNvSpPr>
          <p:nvPr/>
        </p:nvSpPr>
        <p:spPr bwMode="auto">
          <a:xfrm>
            <a:off x="1677988" y="261938"/>
            <a:ext cx="9409112" cy="503237"/>
          </a:xfrm>
          <a:prstGeom prst="rect">
            <a:avLst/>
          </a:prstGeom>
          <a:solidFill>
            <a:schemeClr val="accent1"/>
          </a:solidFill>
          <a:ln w="9525">
            <a:solidFill>
              <a:schemeClr val="tx1"/>
            </a:solidFill>
            <a:miter lim="800000"/>
            <a:headEnd/>
            <a:tailEnd/>
          </a:ln>
        </p:spPr>
        <p:txBody>
          <a:bodyPr wrap="none" anchor="ctr"/>
          <a:lstStyle/>
          <a:p>
            <a:pPr algn="ctr"/>
            <a:r>
              <a:rPr lang="pt-BR"/>
              <a:t>Tabela 1-Composição nutricional estimada dos fortificantes usados</a:t>
            </a:r>
          </a:p>
        </p:txBody>
      </p:sp>
      <p:sp>
        <p:nvSpPr>
          <p:cNvPr id="73733" name="Rectangle 8"/>
          <p:cNvSpPr>
            <a:spLocks noChangeArrowheads="1"/>
          </p:cNvSpPr>
          <p:nvPr/>
        </p:nvSpPr>
        <p:spPr bwMode="auto">
          <a:xfrm>
            <a:off x="4194175" y="836613"/>
            <a:ext cx="2160588" cy="431800"/>
          </a:xfrm>
          <a:prstGeom prst="rect">
            <a:avLst/>
          </a:prstGeom>
          <a:solidFill>
            <a:schemeClr val="accent1"/>
          </a:solidFill>
          <a:ln w="9525">
            <a:solidFill>
              <a:schemeClr val="tx1"/>
            </a:solidFill>
            <a:miter lim="800000"/>
            <a:headEnd/>
            <a:tailEnd/>
          </a:ln>
        </p:spPr>
        <p:txBody>
          <a:bodyPr wrap="none" anchor="ctr"/>
          <a:lstStyle/>
          <a:p>
            <a:pPr algn="ctr"/>
            <a:r>
              <a:rPr lang="pt-BR" sz="1200"/>
              <a:t>FLHP+ LHPT/100 ml</a:t>
            </a:r>
          </a:p>
        </p:txBody>
      </p:sp>
      <p:sp>
        <p:nvSpPr>
          <p:cNvPr id="73734" name="Rectangle 9"/>
          <p:cNvSpPr>
            <a:spLocks noChangeArrowheads="1"/>
          </p:cNvSpPr>
          <p:nvPr/>
        </p:nvSpPr>
        <p:spPr bwMode="auto">
          <a:xfrm>
            <a:off x="8193088" y="908050"/>
            <a:ext cx="1839912" cy="431800"/>
          </a:xfrm>
          <a:prstGeom prst="rect">
            <a:avLst/>
          </a:prstGeom>
          <a:solidFill>
            <a:schemeClr val="accent1"/>
          </a:solidFill>
          <a:ln w="9525">
            <a:solidFill>
              <a:schemeClr val="tx1"/>
            </a:solidFill>
            <a:miter lim="800000"/>
            <a:headEnd/>
            <a:tailEnd/>
          </a:ln>
        </p:spPr>
        <p:txBody>
          <a:bodyPr wrap="none" anchor="ctr"/>
          <a:lstStyle/>
          <a:p>
            <a:pPr algn="ctr"/>
            <a:r>
              <a:rPr lang="pt-BR" sz="1200"/>
              <a:t>FLHL+ LHPT/100 ml</a:t>
            </a:r>
          </a:p>
        </p:txBody>
      </p:sp>
      <p:sp>
        <p:nvSpPr>
          <p:cNvPr id="73735" name="Line 10"/>
          <p:cNvSpPr>
            <a:spLocks noChangeShapeType="1"/>
          </p:cNvSpPr>
          <p:nvPr/>
        </p:nvSpPr>
        <p:spPr bwMode="auto">
          <a:xfrm>
            <a:off x="1200150" y="989013"/>
            <a:ext cx="576263" cy="0"/>
          </a:xfrm>
          <a:prstGeom prst="line">
            <a:avLst/>
          </a:prstGeom>
          <a:noFill/>
          <a:ln w="57150">
            <a:solidFill>
              <a:srgbClr val="FF0000"/>
            </a:solidFill>
            <a:round/>
            <a:headEnd/>
            <a:tailEnd type="triangle" w="med" len="med"/>
          </a:ln>
        </p:spPr>
        <p:txBody>
          <a:bodyPr/>
          <a:lstStyle/>
          <a:p>
            <a:endParaRPr lang="pt-BR"/>
          </a:p>
        </p:txBody>
      </p:sp>
      <p:sp>
        <p:nvSpPr>
          <p:cNvPr id="73736" name="Line 11"/>
          <p:cNvSpPr>
            <a:spLocks noChangeShapeType="1"/>
          </p:cNvSpPr>
          <p:nvPr/>
        </p:nvSpPr>
        <p:spPr bwMode="auto">
          <a:xfrm>
            <a:off x="5903913" y="765175"/>
            <a:ext cx="673100" cy="215900"/>
          </a:xfrm>
          <a:prstGeom prst="line">
            <a:avLst/>
          </a:prstGeom>
          <a:noFill/>
          <a:ln w="57150">
            <a:solidFill>
              <a:srgbClr val="FF0000"/>
            </a:solidFill>
            <a:round/>
            <a:headEnd/>
            <a:tailEnd type="triangle" w="med" len="med"/>
          </a:ln>
        </p:spPr>
        <p:txBody>
          <a:bodyPr/>
          <a:lstStyle/>
          <a:p>
            <a:endParaRPr lang="pt-BR"/>
          </a:p>
        </p:txBody>
      </p:sp>
      <p:sp>
        <p:nvSpPr>
          <p:cNvPr id="73737" name="Line 12"/>
          <p:cNvSpPr>
            <a:spLocks noChangeShapeType="1"/>
          </p:cNvSpPr>
          <p:nvPr/>
        </p:nvSpPr>
        <p:spPr bwMode="auto">
          <a:xfrm>
            <a:off x="10033000" y="800100"/>
            <a:ext cx="673100" cy="215900"/>
          </a:xfrm>
          <a:prstGeom prst="line">
            <a:avLst/>
          </a:prstGeom>
          <a:noFill/>
          <a:ln w="57150">
            <a:solidFill>
              <a:srgbClr val="FF0000"/>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a:xfrm>
            <a:off x="719138" y="-762000"/>
            <a:ext cx="10972800" cy="1524000"/>
          </a:xfrm>
          <a:noFill/>
        </p:spPr>
        <p:txBody>
          <a:bodyPr lIns="0" tIns="9144" rIns="0" bIns="9144" anchor="b"/>
          <a:lstStyle/>
          <a:p>
            <a:pPr algn="ctr"/>
            <a:r>
              <a:rPr lang="pt-BR" smtClean="0">
                <a:solidFill>
                  <a:srgbClr val="DDF648"/>
                </a:solidFill>
              </a:rPr>
              <a:t>Crescimento</a:t>
            </a:r>
          </a:p>
        </p:txBody>
      </p:sp>
      <p:sp>
        <p:nvSpPr>
          <p:cNvPr id="74755" name="Rectangle 3"/>
          <p:cNvSpPr>
            <a:spLocks noGrp="1"/>
          </p:cNvSpPr>
          <p:nvPr>
            <p:ph type="body" idx="4294967295"/>
          </p:nvPr>
        </p:nvSpPr>
        <p:spPr>
          <a:xfrm>
            <a:off x="609600" y="762000"/>
            <a:ext cx="10972800" cy="6096000"/>
          </a:xfrm>
        </p:spPr>
        <p:txBody>
          <a:bodyPr/>
          <a:lstStyle/>
          <a:p>
            <a:pPr marL="319088" indent="-319088" defTabSz="914400">
              <a:lnSpc>
                <a:spcPct val="80000"/>
              </a:lnSpc>
            </a:pPr>
            <a:r>
              <a:rPr lang="pt-BR" smtClean="0"/>
              <a:t>Não foram detectadas diferenças nas taxas de ganho de peso entre os grupos</a:t>
            </a:r>
          </a:p>
          <a:p>
            <a:pPr marL="319088" indent="-319088" defTabSz="914400">
              <a:lnSpc>
                <a:spcPct val="80000"/>
              </a:lnSpc>
            </a:pPr>
            <a:r>
              <a:rPr lang="pt-BR" smtClean="0"/>
              <a:t>No entanto, a média de crescimento da estatura, isto é, crescimento linear foi maior no grupo do LHFL em comparação ao grupo controle (LHFP)</a:t>
            </a:r>
          </a:p>
          <a:p>
            <a:pPr marL="319088" indent="-319088" defTabSz="914400">
              <a:lnSpc>
                <a:spcPct val="80000"/>
              </a:lnSpc>
            </a:pPr>
            <a:r>
              <a:rPr lang="pt-BR" smtClean="0"/>
              <a:t>Não houve diferença na taxa de crescimento da cabeça entre os dois grupos</a:t>
            </a:r>
          </a:p>
          <a:p>
            <a:pPr marL="319088" indent="-319088" defTabSz="914400">
              <a:lnSpc>
                <a:spcPct val="80000"/>
              </a:lnSpc>
            </a:pPr>
            <a:r>
              <a:rPr lang="pt-BR" b="1" smtClean="0">
                <a:solidFill>
                  <a:srgbClr val="DDF648"/>
                </a:solidFill>
              </a:rPr>
              <a:t>No entanto, aos 28 dias, houve maior crescimento em peso, perímetro cefálico e estatura no grupo com LHFL</a:t>
            </a:r>
          </a:p>
          <a:p>
            <a:pPr marL="319088" indent="-319088" defTabSz="914400">
              <a:lnSpc>
                <a:spcPct val="80000"/>
              </a:lnSpc>
            </a:pPr>
            <a:r>
              <a:rPr lang="pt-BR" smtClean="0"/>
              <a:t>O índice ponderal, aos 28 dias, foi semelhante entre os dois grupos (</a:t>
            </a:r>
            <a:r>
              <a:rPr lang="pt-BR" smtClean="0">
                <a:solidFill>
                  <a:srgbClr val="E98F2B"/>
                </a:solidFill>
              </a:rPr>
              <a:t>Tabela 3</a:t>
            </a:r>
            <a:r>
              <a:rPr lang="pt-BR" smtClean="0"/>
              <a:t>)</a:t>
            </a:r>
          </a:p>
          <a:p>
            <a:pPr marL="319088" indent="-319088" defTabSz="914400">
              <a:lnSpc>
                <a:spcPct val="80000"/>
              </a:lnSpc>
            </a:pPr>
            <a:r>
              <a:rPr lang="pt-BR" smtClean="0"/>
              <a:t>Sem diferença entre os dois grupos no tempo para se atingir a nutrição enteral plena (≥140ml/kg)-</a:t>
            </a:r>
            <a:r>
              <a:rPr lang="pt-BR" smtClean="0">
                <a:solidFill>
                  <a:srgbClr val="E98F2B"/>
                </a:solidFill>
              </a:rPr>
              <a:t>Figura 2</a:t>
            </a:r>
          </a:p>
          <a:p>
            <a:pPr marL="319088" indent="-319088" defTabSz="914400">
              <a:lnSpc>
                <a:spcPct val="80000"/>
              </a:lnSpc>
            </a:pPr>
            <a:r>
              <a:rPr lang="pt-BR" smtClean="0">
                <a:solidFill>
                  <a:srgbClr val="E98F2B"/>
                </a:solidFill>
              </a:rPr>
              <a:t>Residuo gástrico, distensão abdominal, regurgitação, emese, suspensão da dietas ≥4 h, incidência de sangue nas fezes e oligúria foram semelhante entre os grupos</a:t>
            </a:r>
          </a:p>
          <a:p>
            <a:pPr marL="319088" indent="-319088" defTabSz="914400">
              <a:lnSpc>
                <a:spcPct val="80000"/>
              </a:lnSpc>
            </a:pPr>
            <a:endParaRPr lang="pt-BR" smtClean="0">
              <a:solidFill>
                <a:srgbClr val="E98F2B"/>
              </a:solidFill>
            </a:endParaRPr>
          </a:p>
          <a:p>
            <a:pPr marL="319088" indent="-319088" algn="ctr" defTabSz="914400">
              <a:lnSpc>
                <a:spcPct val="80000"/>
              </a:lnSpc>
              <a:buFont typeface="Wingdings 3" pitchFamily="18" charset="2"/>
              <a:buNone/>
            </a:pPr>
            <a:r>
              <a:rPr lang="pt-BR" smtClean="0">
                <a:solidFill>
                  <a:srgbClr val="FFFF00"/>
                </a:solidFill>
              </a:rPr>
              <a:t>O uso do FLHL, embora é de natureza ácida, não causou alterações no pH e  HCO</a:t>
            </a:r>
            <a:r>
              <a:rPr lang="pt-BR" baseline="30000" smtClean="0">
                <a:solidFill>
                  <a:srgbClr val="FFFF00"/>
                </a:solidFill>
              </a:rPr>
              <a:t>-</a:t>
            </a:r>
            <a:r>
              <a:rPr lang="pt-BR" smtClean="0">
                <a:solidFill>
                  <a:srgbClr val="FFFF00"/>
                </a:solidFill>
              </a:rPr>
              <a:t>3 de forma clinicamente significante</a:t>
            </a:r>
          </a:p>
          <a:p>
            <a:pPr marL="319088" indent="-319088" algn="ctr" defTabSz="914400">
              <a:lnSpc>
                <a:spcPct val="80000"/>
              </a:lnSpc>
              <a:buFont typeface="Wingdings 3" pitchFamily="18" charset="2"/>
              <a:buNone/>
            </a:pPr>
            <a:r>
              <a:rPr lang="pt-BR" smtClean="0">
                <a:solidFill>
                  <a:srgbClr val="FFFF00"/>
                </a:solidFill>
              </a:rPr>
              <a:t>Este estudo não teve poder suficiente para detectar diferenças em sérias morbidades, como sepse e enterocolite necrosante</a:t>
            </a:r>
          </a:p>
          <a:p>
            <a:pPr marL="319088" indent="-319088" algn="ctr" defTabSz="914400">
              <a:lnSpc>
                <a:spcPct val="80000"/>
              </a:lnSpc>
              <a:buFont typeface="Wingdings 3" pitchFamily="18" charset="2"/>
              <a:buNone/>
            </a:pPr>
            <a:endParaRPr lang="pt-BR" smtClean="0">
              <a:solidFill>
                <a:srgbClr val="FFFF00"/>
              </a:solidFill>
            </a:endParaRPr>
          </a:p>
          <a:p>
            <a:pPr marL="319088" indent="-319088" algn="ctr" defTabSz="914400">
              <a:lnSpc>
                <a:spcPct val="80000"/>
              </a:lnSpc>
            </a:pPr>
            <a:endParaRPr lang="pt-BR" smtClean="0">
              <a:solidFill>
                <a:srgbClr val="FFFF00"/>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1"/>
          </p:nvPr>
        </p:nvSpPr>
        <p:spPr/>
        <p:txBody>
          <a:bodyPr/>
          <a:lstStyle/>
          <a:p>
            <a:pPr algn="ctr">
              <a:buFont typeface="Wingdings 3" pitchFamily="18" charset="2"/>
              <a:buNone/>
            </a:pPr>
            <a:r>
              <a:rPr lang="pt-PT" sz="3200" b="1" smtClean="0"/>
              <a:t>O leite materno é um fluido vivo e contém e transmite células vivas </a:t>
            </a:r>
            <a:r>
              <a:rPr lang="pt-PT" sz="3200" b="1" smtClean="0">
                <a:solidFill>
                  <a:srgbClr val="FFFF00"/>
                </a:solidFill>
              </a:rPr>
              <a:t>não requerendo que a mãe  tenha previamente contato com um patógeno</a:t>
            </a:r>
            <a:r>
              <a:rPr lang="pt-PT" sz="3200" b="1" smtClean="0"/>
              <a:t>  preciso, a fim de ativá-los: elas incluem mastócitos, fagócitos e células matadoras naturais que atacam e matam patógenos por fagocitose ou através da produção de substâncias nocivas.</a:t>
            </a:r>
            <a:r>
              <a:rPr lang="pt-BR" sz="3200" smtClean="0"/>
              <a:t> </a:t>
            </a:r>
          </a:p>
          <a:p>
            <a:endParaRPr lang="pt-BR" sz="3200" smtClean="0"/>
          </a:p>
        </p:txBody>
      </p:sp>
      <p:graphicFrame>
        <p:nvGraphicFramePr>
          <p:cNvPr id="79892" name="Group 20"/>
          <p:cNvGraphicFramePr>
            <a:graphicFrameLocks noGrp="1"/>
          </p:cNvGraphicFramePr>
          <p:nvPr/>
        </p:nvGraphicFramePr>
        <p:xfrm>
          <a:off x="1271588" y="549275"/>
          <a:ext cx="8947150" cy="728663"/>
        </p:xfrm>
        <a:graphic>
          <a:graphicData uri="http://schemas.openxmlformats.org/drawingml/2006/table">
            <a:tbl>
              <a:tblPr/>
              <a:tblGrid>
                <a:gridCol w="8001000"/>
                <a:gridCol w="946150"/>
              </a:tblGrid>
              <a:tr h="4206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FF"/>
                          </a:solidFill>
                          <a:effectLst/>
                          <a:latin typeface="Verdana" pitchFamily="34" charset="0"/>
                          <a:cs typeface="Times New Roman" pitchFamily="18" charset="0"/>
                        </a:rPr>
                        <a:t>Nutri</a:t>
                      </a:r>
                      <a:r>
                        <a:rPr kumimoji="0" lang="en-US" sz="1400" b="1" i="0" u="none" strike="noStrike" cap="none" normalizeH="0" baseline="0" smtClean="0">
                          <a:ln>
                            <a:noFill/>
                          </a:ln>
                          <a:solidFill>
                            <a:srgbClr val="0000FF"/>
                          </a:solidFill>
                          <a:effectLst/>
                          <a:latin typeface="Century Gothic"/>
                          <a:cs typeface="Times New Roman" pitchFamily="18" charset="0"/>
                        </a:rPr>
                        <a:t>ç</a:t>
                      </a:r>
                      <a:r>
                        <a:rPr kumimoji="0" lang="en-US" sz="1400" b="1" i="0" u="none" strike="noStrike" cap="none" normalizeH="0" baseline="0" smtClean="0">
                          <a:ln>
                            <a:noFill/>
                          </a:ln>
                          <a:solidFill>
                            <a:srgbClr val="0000FF"/>
                          </a:solidFill>
                          <a:effectLst/>
                          <a:latin typeface="Verdana" pitchFamily="34" charset="0"/>
                          <a:cs typeface="Times New Roman" pitchFamily="18" charset="0"/>
                        </a:rPr>
                        <a:t>ão enteral nos pr</a:t>
                      </a:r>
                      <a:r>
                        <a:rPr kumimoji="0" lang="en-US" sz="1400" b="1" i="0" u="none" strike="noStrike" cap="none" normalizeH="0" baseline="0" smtClean="0">
                          <a:ln>
                            <a:noFill/>
                          </a:ln>
                          <a:solidFill>
                            <a:srgbClr val="0000FF"/>
                          </a:solidFill>
                          <a:effectLst/>
                          <a:latin typeface="Century Gothic"/>
                          <a:cs typeface="Times New Roman" pitchFamily="18" charset="0"/>
                        </a:rPr>
                        <a:t>é</a:t>
                      </a:r>
                      <a:r>
                        <a:rPr kumimoji="0" lang="en-US" sz="1400" b="1" i="0" u="none" strike="noStrike" cap="none" normalizeH="0" baseline="0" smtClean="0">
                          <a:ln>
                            <a:noFill/>
                          </a:ln>
                          <a:solidFill>
                            <a:srgbClr val="0000FF"/>
                          </a:solidFill>
                          <a:effectLst/>
                          <a:latin typeface="Verdana" pitchFamily="34" charset="0"/>
                          <a:cs typeface="Times New Roman" pitchFamily="18" charset="0"/>
                        </a:rPr>
                        <a:t>-termos-tarefa desafiante (IX Simp</a:t>
                      </a:r>
                      <a:r>
                        <a:rPr kumimoji="0" lang="en-US" sz="1400" b="1" i="0" u="none" strike="noStrike" cap="none" normalizeH="0" baseline="0" smtClean="0">
                          <a:ln>
                            <a:noFill/>
                          </a:ln>
                          <a:solidFill>
                            <a:srgbClr val="0000FF"/>
                          </a:solidFill>
                          <a:effectLst/>
                          <a:latin typeface="Century Gothic"/>
                          <a:cs typeface="Times New Roman" pitchFamily="18" charset="0"/>
                        </a:rPr>
                        <a:t>ó</a:t>
                      </a:r>
                      <a:r>
                        <a:rPr kumimoji="0" lang="en-US" sz="1400" b="1" i="0" u="none" strike="noStrike" cap="none" normalizeH="0" baseline="0" smtClean="0">
                          <a:ln>
                            <a:noFill/>
                          </a:ln>
                          <a:solidFill>
                            <a:srgbClr val="0000FF"/>
                          </a:solidFill>
                          <a:effectLst/>
                          <a:latin typeface="Verdana" pitchFamily="34" charset="0"/>
                          <a:cs typeface="Times New Roman" pitchFamily="18" charset="0"/>
                        </a:rPr>
                        <a:t>sio de Perinatologia, 12-14 de agosto de 2015, Fortaleza, CE)</a:t>
                      </a:r>
                      <a:r>
                        <a:rPr kumimoji="0" lang="en-US" sz="1400" b="0" i="0" u="none" strike="noStrike" cap="none" normalizeH="0" baseline="0" smtClean="0">
                          <a:ln>
                            <a:noFill/>
                          </a:ln>
                          <a:solidFill>
                            <a:srgbClr val="0000FF"/>
                          </a:solidFill>
                          <a:effectLst/>
                          <a:latin typeface="Times New Roman" pitchFamily="18" charset="0"/>
                          <a:cs typeface="Times New Roman" pitchFamily="18" charset="0"/>
                        </a:rPr>
                        <a:t/>
                      </a:r>
                      <a:br>
                        <a:rPr kumimoji="0" lang="en-US" sz="1400" b="0" i="0" u="none" strike="noStrike" cap="none" normalizeH="0" baseline="0" smtClean="0">
                          <a:ln>
                            <a:noFill/>
                          </a:ln>
                          <a:solidFill>
                            <a:srgbClr val="0000FF"/>
                          </a:solidFill>
                          <a:effectLst/>
                          <a:latin typeface="Times New Roman" pitchFamily="18" charset="0"/>
                          <a:cs typeface="Times New Roman" pitchFamily="18" charset="0"/>
                        </a:rPr>
                      </a:br>
                      <a:r>
                        <a:rPr kumimoji="0" lang="en-US" sz="1400" b="0" i="0" u="none" strike="noStrike" cap="none" normalizeH="0" baseline="0" smtClean="0">
                          <a:ln>
                            <a:noFill/>
                          </a:ln>
                          <a:solidFill>
                            <a:srgbClr val="0000FF"/>
                          </a:solidFill>
                          <a:effectLst/>
                          <a:latin typeface="Verdana" pitchFamily="34" charset="0"/>
                          <a:cs typeface="Times New Roman" pitchFamily="18" charset="0"/>
                        </a:rPr>
                        <a:t>Autor(es): Paulo R. Margotto</a:t>
                      </a:r>
                      <a:endParaRPr kumimoji="0" lang="en-US" sz="1400" b="0" i="0" u="none" strike="noStrike" cap="none" normalizeH="0" baseline="0" smtClean="0">
                        <a:ln>
                          <a:noFill/>
                        </a:ln>
                        <a:solidFill>
                          <a:srgbClr val="0000FF"/>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entury Gothic"/>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9878" name="Picture 6" descr="link2">
            <a:hlinkClick r:id="rId2"/>
          </p:cNvPr>
          <p:cNvPicPr>
            <a:picLocks noChangeAspect="1" noChangeArrowheads="1"/>
          </p:cNvPicPr>
          <p:nvPr/>
        </p:nvPicPr>
        <p:blipFill>
          <a:blip r:embed="rId3"/>
          <a:srcRect/>
          <a:stretch>
            <a:fillRect/>
          </a:stretch>
        </p:blipFill>
        <p:spPr bwMode="auto">
          <a:xfrm>
            <a:off x="9272588" y="692150"/>
            <a:ext cx="352425" cy="285750"/>
          </a:xfrm>
          <a:prstGeom prst="rect">
            <a:avLst/>
          </a:prstGeom>
          <a:noFill/>
        </p:spPr>
      </p:pic>
      <p:sp>
        <p:nvSpPr>
          <p:cNvPr id="79893" name="Text Box 6"/>
          <p:cNvSpPr txBox="1">
            <a:spLocks noChangeArrowheads="1"/>
          </p:cNvSpPr>
          <p:nvPr/>
        </p:nvSpPr>
        <p:spPr bwMode="auto">
          <a:xfrm>
            <a:off x="10588625" y="6510338"/>
            <a:ext cx="1603375" cy="347662"/>
          </a:xfrm>
          <a:prstGeom prst="rect">
            <a:avLst/>
          </a:prstGeom>
          <a:noFill/>
          <a:ln w="9525">
            <a:noFill/>
            <a:miter lim="800000"/>
            <a:headEnd/>
            <a:tailEnd/>
          </a:ln>
        </p:spPr>
        <p:txBody>
          <a:bodyPr wrap="none">
            <a:spAutoFit/>
          </a:bodyPr>
          <a:lstStyle/>
          <a:p>
            <a:pPr hangingPunct="0">
              <a:lnSpc>
                <a:spcPct val="93000"/>
              </a:lnSpc>
              <a:buClr>
                <a:srgbClr val="000000"/>
              </a:buClr>
              <a:buSzPct val="100000"/>
              <a:buFont typeface="Times New Roman" pitchFamily="18" charset="0"/>
              <a:buNone/>
            </a:pPr>
            <a:r>
              <a:rPr lang="pt-BR" b="1">
                <a:latin typeface="Baskerville Old Face" pitchFamily="18" charset="0"/>
                <a:ea typeface="DejaVu Sans"/>
                <a:cs typeface="DejaVu Sans"/>
              </a:rPr>
              <a:t>Civardi E, 2014</a:t>
            </a:r>
          </a:p>
        </p:txBody>
      </p:sp>
      <p:pic>
        <p:nvPicPr>
          <p:cNvPr id="79894" name="pasted-image.tif"/>
          <p:cNvPicPr>
            <a:picLocks noChangeAspect="1" noChangeArrowheads="1"/>
          </p:cNvPicPr>
          <p:nvPr/>
        </p:nvPicPr>
        <p:blipFill>
          <a:blip r:embed="rId4"/>
          <a:srcRect/>
          <a:stretch>
            <a:fillRect/>
          </a:stretch>
        </p:blipFill>
        <p:spPr bwMode="auto">
          <a:xfrm>
            <a:off x="9840913" y="138113"/>
            <a:ext cx="2351087" cy="1679575"/>
          </a:xfrm>
          <a:prstGeom prst="rect">
            <a:avLst/>
          </a:prstGeom>
          <a:noFill/>
          <a:ln w="12700">
            <a:noFill/>
            <a:miter lim="4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1103313" y="1484313"/>
            <a:ext cx="8947150" cy="4556125"/>
          </a:xfrm>
        </p:spPr>
        <p:txBody>
          <a:bodyPr/>
          <a:lstStyle/>
          <a:p>
            <a:pPr>
              <a:lnSpc>
                <a:spcPct val="90000"/>
              </a:lnSpc>
            </a:pPr>
            <a:r>
              <a:rPr lang="pt-BR" smtClean="0"/>
              <a:t>Com o uso do fortificante liquido ultraconcentrado (proteína em forma hidrolisada: 5 frascos/100 ml de leite humano; provê em torno de 20% a mais de proteína em relação ao fortificante em pó: Proteína:  0.032g/ml), Moya et al demonstraram maior crescimento em peso, comprimento e perímetro cefálico. No entanto, </a:t>
            </a:r>
            <a:r>
              <a:rPr lang="pt-BR" b="1" smtClean="0">
                <a:solidFill>
                  <a:srgbClr val="FF3300"/>
                </a:solidFill>
              </a:rPr>
              <a:t>Thoene  M et al, comparando o fortificante líquido com o em pó, mostraram maior incidência de complicações com o fortificante líquido, como enterocolite necrosante, acidose, além de menor crescimento.</a:t>
            </a:r>
            <a:r>
              <a:rPr lang="pt-BR" smtClean="0"/>
              <a:t> As explicações destes achados se devem ao processo de acidificação necessária para esterilização, que ocorre no fortificante líquido. Esta diferença provavelmente explica o  aumento de complicações observadas no grupo do fortificante líquido. A incapacidade do recém-nascido prematuro para tamponar esta carga ácida provavelmente levou a um aumento destas complicações.</a:t>
            </a:r>
          </a:p>
        </p:txBody>
      </p:sp>
      <p:graphicFrame>
        <p:nvGraphicFramePr>
          <p:cNvPr id="77841" name="Group 17"/>
          <p:cNvGraphicFramePr>
            <a:graphicFrameLocks noGrp="1"/>
          </p:cNvGraphicFramePr>
          <p:nvPr/>
        </p:nvGraphicFramePr>
        <p:xfrm>
          <a:off x="1271588" y="476250"/>
          <a:ext cx="8778875" cy="838200"/>
        </p:xfrm>
        <a:graphic>
          <a:graphicData uri="http://schemas.openxmlformats.org/drawingml/2006/table">
            <a:tbl>
              <a:tblPr/>
              <a:tblGrid>
                <a:gridCol w="7850187"/>
                <a:gridCol w="928688"/>
              </a:tblGrid>
              <a:tr h="838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FF"/>
                          </a:solidFill>
                          <a:effectLst/>
                          <a:latin typeface="Verdana" pitchFamily="34" charset="0"/>
                          <a:cs typeface="Times New Roman" pitchFamily="18" charset="0"/>
                        </a:rPr>
                        <a:t>Fluidos e displasia broncopulmonar (ingesta de nutrientes)</a:t>
                      </a:r>
                      <a:r>
                        <a:rPr kumimoji="0" lang="en-US" sz="1400" b="0" i="0" u="none" strike="noStrike" cap="none" normalizeH="0" baseline="0" smtClean="0">
                          <a:ln>
                            <a:noFill/>
                          </a:ln>
                          <a:solidFill>
                            <a:srgbClr val="0000FF"/>
                          </a:solidFill>
                          <a:effectLst/>
                          <a:latin typeface="Times New Roman" pitchFamily="18" charset="0"/>
                          <a:cs typeface="Times New Roman" pitchFamily="18" charset="0"/>
                        </a:rPr>
                        <a:t/>
                      </a:r>
                      <a:br>
                        <a:rPr kumimoji="0" lang="en-US" sz="1400" b="0" i="0" u="none" strike="noStrike" cap="none" normalizeH="0" baseline="0" smtClean="0">
                          <a:ln>
                            <a:noFill/>
                          </a:ln>
                          <a:solidFill>
                            <a:srgbClr val="0000FF"/>
                          </a:solidFill>
                          <a:effectLst/>
                          <a:latin typeface="Times New Roman" pitchFamily="18" charset="0"/>
                          <a:cs typeface="Times New Roman" pitchFamily="18" charset="0"/>
                        </a:rPr>
                      </a:br>
                      <a:r>
                        <a:rPr kumimoji="0" lang="en-US" sz="1400" b="0" i="0" u="none" strike="noStrike" cap="none" normalizeH="0" baseline="0" smtClean="0">
                          <a:ln>
                            <a:noFill/>
                          </a:ln>
                          <a:solidFill>
                            <a:srgbClr val="0000FF"/>
                          </a:solidFill>
                          <a:effectLst/>
                          <a:latin typeface="Verdana" pitchFamily="34" charset="0"/>
                          <a:cs typeface="Times New Roman" pitchFamily="18" charset="0"/>
                        </a:rPr>
                        <a:t>Autor(es): Paulo R. Margotto, Joseleide de Castro, M</a:t>
                      </a:r>
                      <a:r>
                        <a:rPr kumimoji="0" lang="en-US" sz="1400" b="0" i="0" u="none" strike="noStrike" cap="none" normalizeH="0" baseline="0" smtClean="0">
                          <a:ln>
                            <a:noFill/>
                          </a:ln>
                          <a:solidFill>
                            <a:srgbClr val="0000FF"/>
                          </a:solidFill>
                          <a:effectLst/>
                          <a:latin typeface="Century Gothic"/>
                          <a:cs typeface="Times New Roman" pitchFamily="18" charset="0"/>
                        </a:rPr>
                        <a:t>á</a:t>
                      </a:r>
                      <a:r>
                        <a:rPr kumimoji="0" lang="en-US" sz="1400" b="0" i="0" u="none" strike="noStrike" cap="none" normalizeH="0" baseline="0" smtClean="0">
                          <a:ln>
                            <a:noFill/>
                          </a:ln>
                          <a:solidFill>
                            <a:srgbClr val="0000FF"/>
                          </a:solidFill>
                          <a:effectLst/>
                          <a:latin typeface="Verdana" pitchFamily="34" charset="0"/>
                          <a:cs typeface="Times New Roman" pitchFamily="18" charset="0"/>
                        </a:rPr>
                        <a:t>rcia Pimentel de Castro</a:t>
                      </a:r>
                      <a:endParaRPr kumimoji="0" lang="en-US" sz="1400" b="0" i="0" u="none" strike="noStrike" cap="none" normalizeH="0" baseline="0" smtClean="0">
                        <a:ln>
                          <a:noFill/>
                        </a:ln>
                        <a:solidFill>
                          <a:srgbClr val="0000FF"/>
                        </a:solidFill>
                        <a:effectLst/>
                        <a:latin typeface="Century Gothic"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entury Gothic"/>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7830" name="Picture 6" descr="link2">
            <a:hlinkClick r:id="rId2"/>
          </p:cNvPr>
          <p:cNvPicPr>
            <a:picLocks noChangeAspect="1" noChangeArrowheads="1"/>
          </p:cNvPicPr>
          <p:nvPr/>
        </p:nvPicPr>
        <p:blipFill>
          <a:blip r:embed="rId3"/>
          <a:srcRect/>
          <a:stretch>
            <a:fillRect/>
          </a:stretch>
        </p:blipFill>
        <p:spPr bwMode="auto">
          <a:xfrm>
            <a:off x="9121775" y="692150"/>
            <a:ext cx="352425" cy="285750"/>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a:xfrm>
            <a:off x="623888" y="-458788"/>
            <a:ext cx="10972800" cy="1524001"/>
          </a:xfrm>
          <a:noFill/>
        </p:spPr>
        <p:txBody>
          <a:bodyPr lIns="0" tIns="9144" rIns="0" bIns="9144" anchor="b"/>
          <a:lstStyle/>
          <a:p>
            <a:r>
              <a:rPr lang="pt-BR" smtClean="0">
                <a:solidFill>
                  <a:srgbClr val="DDF648"/>
                </a:solidFill>
              </a:rPr>
              <a:t>Assim,...</a:t>
            </a:r>
          </a:p>
        </p:txBody>
      </p:sp>
      <p:sp>
        <p:nvSpPr>
          <p:cNvPr id="78851" name="Rectangle 3"/>
          <p:cNvSpPr>
            <a:spLocks noGrp="1"/>
          </p:cNvSpPr>
          <p:nvPr>
            <p:ph type="body" idx="4294967295"/>
          </p:nvPr>
        </p:nvSpPr>
        <p:spPr>
          <a:xfrm>
            <a:off x="609600" y="1125538"/>
            <a:ext cx="10972800" cy="5732462"/>
          </a:xfrm>
        </p:spPr>
        <p:txBody>
          <a:bodyPr/>
          <a:lstStyle/>
          <a:p>
            <a:pPr marL="319088" indent="-319088" defTabSz="914400">
              <a:lnSpc>
                <a:spcPct val="80000"/>
              </a:lnSpc>
              <a:buFont typeface="Wingdings 3" pitchFamily="18" charset="2"/>
              <a:buNone/>
            </a:pPr>
            <a:r>
              <a:rPr lang="pt-BR" sz="1400" smtClean="0"/>
              <a:t>              </a:t>
            </a:r>
            <a:r>
              <a:rPr lang="pt-BR" smtClean="0"/>
              <a:t>A Academia Americana de Pediatria (1985) recomenda que os recém-nascidos (RN) pré-termos extremos tenham um crescimento semelhante  ao intrauterino( “</a:t>
            </a:r>
            <a:r>
              <a:rPr lang="pt-BR" i="1" smtClean="0"/>
              <a:t>devem ser tratados como fetos!”).</a:t>
            </a:r>
            <a:r>
              <a:rPr lang="pt-BR" smtClean="0"/>
              <a:t>Para evitar o choque metabólico devido ao abrupto corte da alta transferência de aminoácidos (AA) ao feto (nascimento), recomenda-se iniciar já ao nascimento uma oferta agressiva de AA (alguns recomendam 4g/kg/dia) .Devido à intensa proteólise que estes RN apresentam (isto é, intenso catabolismo protéico) e a constatação de que a nutrição parenteral não suprime  a proteólise (o que não ocorre com a nutrição enteral|), a possibilidade de ofertar maior teor protéico por via oral, constitui interessante abordagem. O presente estudo de Moya e cl contempla esta possibilidade, com o uso de um fortificante líquido ultraconcentrado, além der não termos que correr o risco de usar fórmulas em pó para pré-termos extremos na UTI Neonatal. </a:t>
            </a:r>
          </a:p>
          <a:p>
            <a:pPr marL="319088" indent="-319088" defTabSz="914400">
              <a:lnSpc>
                <a:spcPct val="80000"/>
              </a:lnSpc>
              <a:buFont typeface="Wingdings 3" pitchFamily="18" charset="2"/>
              <a:buNone/>
            </a:pPr>
            <a:r>
              <a:rPr lang="pt-BR" smtClean="0"/>
              <a:t>             No entanto, o estudo não esclarece </a:t>
            </a:r>
            <a:r>
              <a:rPr lang="pt-BR" smtClean="0">
                <a:solidFill>
                  <a:srgbClr val="FF0000"/>
                </a:solidFill>
              </a:rPr>
              <a:t>qual seria o aumento do volume de leite materno fortificado  e sua osmolaridade</a:t>
            </a:r>
            <a:r>
              <a:rPr lang="pt-BR" smtClean="0"/>
              <a:t> com este novo fortificante líquido (pergunta enviada aos autores). No entanto, não relataram aumento de enterocolite necrosante e sepse com este fortificante líquido, apesar do estudo  não ter poder para melhor avaliação deste desfecho.</a:t>
            </a:r>
          </a:p>
          <a:p>
            <a:pPr marL="319088" indent="-319088" defTabSz="914400">
              <a:lnSpc>
                <a:spcPct val="80000"/>
              </a:lnSpc>
              <a:buFont typeface="Wingdings 3" pitchFamily="18" charset="2"/>
              <a:buNone/>
            </a:pPr>
            <a:r>
              <a:rPr lang="pt-BR" smtClean="0"/>
              <a:t>             Esta é mais uma evidência de que devemos  usar o leite materno para os pré-termos extremos pelas suas inquestionáveis qualidades, mas em algum momento (e por um período), </a:t>
            </a:r>
            <a:r>
              <a:rPr lang="pt-BR" b="1" smtClean="0">
                <a:solidFill>
                  <a:srgbClr val="DDF648"/>
                </a:solidFill>
              </a:rPr>
              <a:t>DEVEMOS SIM</a:t>
            </a:r>
            <a:r>
              <a:rPr lang="pt-BR" smtClean="0"/>
              <a:t> fortificá-lo e assim, banir de vez fórmulas em pó para os nossos pré-termos. </a:t>
            </a:r>
          </a:p>
        </p:txBody>
      </p:sp>
      <p:sp>
        <p:nvSpPr>
          <p:cNvPr id="78852" name="Text Box 4"/>
          <p:cNvSpPr txBox="1">
            <a:spLocks noChangeArrowheads="1"/>
          </p:cNvSpPr>
          <p:nvPr/>
        </p:nvSpPr>
        <p:spPr bwMode="auto">
          <a:xfrm>
            <a:off x="10579100" y="6553200"/>
            <a:ext cx="1612900" cy="304800"/>
          </a:xfrm>
          <a:prstGeom prst="rect">
            <a:avLst/>
          </a:prstGeom>
          <a:noFill/>
          <a:ln w="9525">
            <a:noFill/>
            <a:miter lim="800000"/>
            <a:headEnd/>
            <a:tailEnd/>
          </a:ln>
          <a:effectLst/>
        </p:spPr>
        <p:txBody>
          <a:bodyPr wrap="none">
            <a:spAutoFit/>
          </a:bodyPr>
          <a:lstStyle/>
          <a:p>
            <a:r>
              <a:rPr lang="pt-BR" sz="1400"/>
              <a:t>Paulo R. Margotto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AutoShape 2"/>
          <p:cNvSpPr>
            <a:spLocks noChangeArrowheads="1"/>
          </p:cNvSpPr>
          <p:nvPr/>
        </p:nvSpPr>
        <p:spPr bwMode="auto">
          <a:xfrm>
            <a:off x="0" y="0"/>
            <a:ext cx="11183938" cy="5589588"/>
          </a:xfrm>
          <a:prstGeom prst="verticalScroll">
            <a:avLst>
              <a:gd name="adj" fmla="val 12500"/>
            </a:avLst>
          </a:prstGeom>
          <a:solidFill>
            <a:srgbClr val="010E4F"/>
          </a:solidFill>
          <a:ln w="9525">
            <a:solidFill>
              <a:schemeClr val="tx1"/>
            </a:solidFill>
            <a:round/>
            <a:headEnd/>
            <a:tailEnd/>
          </a:ln>
        </p:spPr>
        <p:txBody>
          <a:bodyPr wrap="none" anchor="ctr"/>
          <a:lstStyle/>
          <a:p>
            <a:pPr algn="ctr"/>
            <a:r>
              <a:rPr lang="pt-BR" b="1">
                <a:solidFill>
                  <a:srgbClr val="DDF648"/>
                </a:solidFill>
              </a:rPr>
              <a:t>O USO DO FORTIFICANTE PEMITE-NOS </a:t>
            </a:r>
          </a:p>
          <a:p>
            <a:pPr algn="ctr"/>
            <a:r>
              <a:rPr lang="pt-BR" b="1">
                <a:solidFill>
                  <a:srgbClr val="DDF648"/>
                </a:solidFill>
              </a:rPr>
              <a:t>EVITAR </a:t>
            </a:r>
          </a:p>
          <a:p>
            <a:pPr algn="ctr"/>
            <a:r>
              <a:rPr lang="pt-BR" b="1">
                <a:solidFill>
                  <a:srgbClr val="DDF648"/>
                </a:solidFill>
              </a:rPr>
              <a:t>O RISCO DO USO DE FÓRMULAS EM PÓ NA UTI NEONATAL!</a:t>
            </a:r>
          </a:p>
          <a:p>
            <a:pPr algn="ctr"/>
            <a:endParaRPr lang="pt-BR" b="1">
              <a:solidFill>
                <a:srgbClr val="DDF648"/>
              </a:solidFill>
            </a:endParaRPr>
          </a:p>
          <a:p>
            <a:pPr algn="ctr"/>
            <a:endParaRPr lang="pt-BR" b="1">
              <a:solidFill>
                <a:srgbClr val="DDF648"/>
              </a:solidFill>
            </a:endParaRPr>
          </a:p>
          <a:p>
            <a:pPr algn="ctr"/>
            <a:endParaRPr lang="pt-BR">
              <a:solidFill>
                <a:srgbClr val="FF0000"/>
              </a:solidFill>
            </a:endParaRPr>
          </a:p>
          <a:p>
            <a:pPr algn="ctr"/>
            <a:endParaRPr lang="pt-BR">
              <a:solidFill>
                <a:srgbClr val="FF0000"/>
              </a:solidFill>
            </a:endParaRPr>
          </a:p>
        </p:txBody>
      </p:sp>
      <p:sp>
        <p:nvSpPr>
          <p:cNvPr id="76803" name="Text Box 3"/>
          <p:cNvSpPr txBox="1">
            <a:spLocks noChangeArrowheads="1"/>
          </p:cNvSpPr>
          <p:nvPr/>
        </p:nvSpPr>
        <p:spPr bwMode="auto">
          <a:xfrm>
            <a:off x="4945063" y="188913"/>
            <a:ext cx="2352675" cy="396875"/>
          </a:xfrm>
          <a:prstGeom prst="rect">
            <a:avLst/>
          </a:prstGeom>
          <a:noFill/>
          <a:ln w="9525">
            <a:noFill/>
            <a:miter lim="800000"/>
            <a:headEnd/>
            <a:tailEnd/>
          </a:ln>
        </p:spPr>
        <p:txBody>
          <a:bodyPr wrap="none">
            <a:spAutoFit/>
          </a:bodyPr>
          <a:lstStyle/>
          <a:p>
            <a:r>
              <a:rPr lang="pt-BR" sz="2000" b="1">
                <a:solidFill>
                  <a:srgbClr val="E98F2B"/>
                </a:solidFill>
              </a:rPr>
              <a:t>MENSAGEM!</a:t>
            </a:r>
          </a:p>
        </p:txBody>
      </p:sp>
      <p:sp>
        <p:nvSpPr>
          <p:cNvPr id="76804" name="AutoShape 4"/>
          <p:cNvSpPr>
            <a:spLocks noChangeArrowheads="1"/>
          </p:cNvSpPr>
          <p:nvPr/>
        </p:nvSpPr>
        <p:spPr bwMode="auto">
          <a:xfrm>
            <a:off x="2159000" y="2781300"/>
            <a:ext cx="7969250" cy="2089150"/>
          </a:xfrm>
          <a:prstGeom prst="irregularSeal2">
            <a:avLst/>
          </a:prstGeom>
          <a:solidFill>
            <a:schemeClr val="accent1"/>
          </a:solidFill>
          <a:ln w="9525">
            <a:solidFill>
              <a:schemeClr val="tx1"/>
            </a:solidFill>
            <a:miter lim="800000"/>
            <a:headEnd/>
            <a:tailEnd/>
          </a:ln>
        </p:spPr>
        <p:txBody>
          <a:bodyPr wrap="none" anchor="ctr"/>
          <a:lstStyle/>
          <a:p>
            <a:pPr algn="ctr"/>
            <a:r>
              <a:rPr lang="pt-BR" b="1">
                <a:solidFill>
                  <a:srgbClr val="FF0000"/>
                </a:solidFill>
              </a:rPr>
              <a:t>NENHUM RN DEVERIA </a:t>
            </a:r>
          </a:p>
          <a:p>
            <a:pPr algn="ctr"/>
            <a:r>
              <a:rPr lang="pt-BR" b="1">
                <a:solidFill>
                  <a:srgbClr val="FF0000"/>
                </a:solidFill>
              </a:rPr>
              <a:t>CORRER ESTE RISCO!</a:t>
            </a:r>
          </a:p>
          <a:p>
            <a:pPr algn="ctr"/>
            <a:endParaRPr lang="pt-BR" b="1">
              <a:solidFill>
                <a:srgbClr val="FF0000"/>
              </a:solidFill>
            </a:endParaRPr>
          </a:p>
        </p:txBody>
      </p:sp>
      <p:pic>
        <p:nvPicPr>
          <p:cNvPr id="76805" name="Espaço Reservado para Conteúdo 5" descr="bebes53.gif"/>
          <p:cNvPicPr>
            <a:picLocks noChangeAspect="1"/>
          </p:cNvPicPr>
          <p:nvPr/>
        </p:nvPicPr>
        <p:blipFill>
          <a:blip r:embed="rId2"/>
          <a:srcRect/>
          <a:stretch>
            <a:fillRect/>
          </a:stretch>
        </p:blipFill>
        <p:spPr bwMode="auto">
          <a:xfrm>
            <a:off x="4846638" y="692150"/>
            <a:ext cx="1966912" cy="1220788"/>
          </a:xfrm>
          <a:prstGeom prst="rect">
            <a:avLst/>
          </a:prstGeom>
          <a:noFill/>
          <a:ln w="9525">
            <a:noFill/>
            <a:miter lim="800000"/>
            <a:headEnd/>
            <a:tailEnd/>
          </a:ln>
        </p:spPr>
      </p:pic>
      <p:pic>
        <p:nvPicPr>
          <p:cNvPr id="76806" name="Picture 9" descr="looooo"/>
          <p:cNvPicPr>
            <a:picLocks noChangeAspect="1" noChangeArrowheads="1"/>
          </p:cNvPicPr>
          <p:nvPr/>
        </p:nvPicPr>
        <p:blipFill>
          <a:blip r:embed="rId3"/>
          <a:srcRect/>
          <a:stretch>
            <a:fillRect/>
          </a:stretch>
        </p:blipFill>
        <p:spPr bwMode="auto">
          <a:xfrm>
            <a:off x="6669088" y="5589588"/>
            <a:ext cx="1635125" cy="1268412"/>
          </a:xfrm>
          <a:prstGeom prst="rect">
            <a:avLst/>
          </a:prstGeom>
          <a:noFill/>
          <a:ln w="9525">
            <a:noFill/>
            <a:miter lim="800000"/>
            <a:headEnd/>
            <a:tailEnd/>
          </a:ln>
        </p:spPr>
      </p:pic>
      <p:sp>
        <p:nvSpPr>
          <p:cNvPr id="76807" name="Line 11"/>
          <p:cNvSpPr>
            <a:spLocks noChangeShapeType="1"/>
          </p:cNvSpPr>
          <p:nvPr/>
        </p:nvSpPr>
        <p:spPr bwMode="auto">
          <a:xfrm>
            <a:off x="3983038" y="6237288"/>
            <a:ext cx="2495550" cy="0"/>
          </a:xfrm>
          <a:prstGeom prst="line">
            <a:avLst/>
          </a:prstGeom>
          <a:noFill/>
          <a:ln w="76200">
            <a:solidFill>
              <a:srgbClr val="E98F2B"/>
            </a:solidFill>
            <a:round/>
            <a:headEnd/>
            <a:tailEnd type="triangle" w="med" len="med"/>
          </a:ln>
        </p:spPr>
        <p:txBody>
          <a:bodyPr/>
          <a:lstStyle/>
          <a:p>
            <a:endParaRPr lang="pt-BR"/>
          </a:p>
        </p:txBody>
      </p:sp>
      <p:pic>
        <p:nvPicPr>
          <p:cNvPr id="76808" name="Picture 15" descr="Imagem1klçpo (46)"/>
          <p:cNvPicPr>
            <a:picLocks noChangeAspect="1" noChangeArrowheads="1"/>
          </p:cNvPicPr>
          <p:nvPr/>
        </p:nvPicPr>
        <p:blipFill>
          <a:blip r:embed="rId4"/>
          <a:srcRect/>
          <a:stretch>
            <a:fillRect/>
          </a:stretch>
        </p:blipFill>
        <p:spPr bwMode="auto">
          <a:xfrm>
            <a:off x="10415588" y="5564188"/>
            <a:ext cx="1776412" cy="1293812"/>
          </a:xfrm>
          <a:prstGeom prst="rect">
            <a:avLst/>
          </a:prstGeom>
          <a:noFill/>
          <a:ln w="9525">
            <a:noFill/>
            <a:miter lim="800000"/>
            <a:headEnd/>
            <a:tailEnd/>
          </a:ln>
        </p:spPr>
      </p:pic>
      <p:pic>
        <p:nvPicPr>
          <p:cNvPr id="76809" name="Picture 13" descr="nene021"/>
          <p:cNvPicPr>
            <a:picLocks noChangeAspect="1" noChangeArrowheads="1" noCrop="1"/>
          </p:cNvPicPr>
          <p:nvPr/>
        </p:nvPicPr>
        <p:blipFill>
          <a:blip r:embed="rId5"/>
          <a:srcRect/>
          <a:stretch>
            <a:fillRect/>
          </a:stretch>
        </p:blipFill>
        <p:spPr bwMode="auto">
          <a:xfrm>
            <a:off x="5040313" y="4572000"/>
            <a:ext cx="1346200" cy="939800"/>
          </a:xfrm>
          <a:prstGeom prst="rect">
            <a:avLst/>
          </a:prstGeom>
          <a:noFill/>
          <a:ln w="9525">
            <a:noFill/>
            <a:miter lim="800000"/>
            <a:headEnd/>
            <a:tailEnd/>
          </a:ln>
        </p:spPr>
      </p:pic>
      <p:pic>
        <p:nvPicPr>
          <p:cNvPr id="76810" name="Picture 14" descr=" "/>
          <p:cNvPicPr>
            <a:picLocks noChangeAspect="1" noChangeArrowheads="1"/>
          </p:cNvPicPr>
          <p:nvPr/>
        </p:nvPicPr>
        <p:blipFill>
          <a:blip r:embed="rId6" r:link="rId7"/>
          <a:srcRect/>
          <a:stretch>
            <a:fillRect/>
          </a:stretch>
        </p:blipFill>
        <p:spPr bwMode="auto">
          <a:xfrm>
            <a:off x="2544763" y="5592763"/>
            <a:ext cx="1131887" cy="1265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3"/>
          <p:cNvSpPr txBox="1">
            <a:spLocks noChangeArrowheads="1"/>
          </p:cNvSpPr>
          <p:nvPr/>
        </p:nvSpPr>
        <p:spPr bwMode="auto">
          <a:xfrm>
            <a:off x="304800" y="76200"/>
            <a:ext cx="11785600" cy="588963"/>
          </a:xfrm>
          <a:prstGeom prst="rect">
            <a:avLst/>
          </a:prstGeom>
          <a:gradFill rotWithShape="0">
            <a:gsLst>
              <a:gs pos="0">
                <a:srgbClr val="666633"/>
              </a:gs>
              <a:gs pos="100000">
                <a:srgbClr val="060603"/>
              </a:gs>
            </a:gsLst>
            <a:path path="shape">
              <a:fillToRect l="50000" t="50000" r="50000" b="50000"/>
            </a:path>
          </a:gradFill>
          <a:ln w="9525">
            <a:solidFill>
              <a:schemeClr val="bg1"/>
            </a:solidFill>
            <a:miter lim="800000"/>
            <a:headEnd/>
            <a:tailEnd/>
          </a:ln>
        </p:spPr>
        <p:txBody>
          <a:bodyPr>
            <a:spAutoFit/>
          </a:bodyPr>
          <a:lstStyle/>
          <a:p>
            <a:pPr algn="ctr"/>
            <a:r>
              <a:rPr lang="pt-BR" sz="3200">
                <a:solidFill>
                  <a:srgbClr val="FF9900"/>
                </a:solidFill>
              </a:rPr>
              <a:t>Exercício da Medicina Baseado em Evidências</a:t>
            </a:r>
          </a:p>
        </p:txBody>
      </p:sp>
      <p:pic>
        <p:nvPicPr>
          <p:cNvPr id="81923" name="Picture 3" descr="DSC04771"/>
          <p:cNvPicPr>
            <a:picLocks noChangeAspect="1" noChangeArrowheads="1"/>
          </p:cNvPicPr>
          <p:nvPr/>
        </p:nvPicPr>
        <p:blipFill>
          <a:blip r:embed="rId2"/>
          <a:srcRect/>
          <a:stretch>
            <a:fillRect/>
          </a:stretch>
        </p:blipFill>
        <p:spPr bwMode="auto">
          <a:xfrm>
            <a:off x="982663" y="0"/>
            <a:ext cx="10442575" cy="6858000"/>
          </a:xfrm>
          <a:prstGeom prst="rect">
            <a:avLst/>
          </a:prstGeom>
          <a:noFill/>
          <a:ln w="9525">
            <a:noFill/>
            <a:miter lim="800000"/>
            <a:headEnd/>
            <a:tailEnd/>
          </a:ln>
        </p:spPr>
      </p:pic>
      <p:sp>
        <p:nvSpPr>
          <p:cNvPr id="81924" name="Text Box 4"/>
          <p:cNvSpPr txBox="1">
            <a:spLocks noChangeArrowheads="1"/>
          </p:cNvSpPr>
          <p:nvPr/>
        </p:nvSpPr>
        <p:spPr bwMode="auto">
          <a:xfrm>
            <a:off x="2063750" y="76200"/>
            <a:ext cx="8680450" cy="641350"/>
          </a:xfrm>
          <a:prstGeom prst="rect">
            <a:avLst/>
          </a:prstGeom>
          <a:noFill/>
          <a:ln w="9525">
            <a:noFill/>
            <a:miter lim="800000"/>
            <a:headEnd/>
            <a:tailEnd/>
          </a:ln>
        </p:spPr>
        <p:txBody>
          <a:bodyPr wrap="none">
            <a:spAutoFit/>
          </a:bodyPr>
          <a:lstStyle/>
          <a:p>
            <a:pPr algn="ctr"/>
            <a:r>
              <a:rPr lang="pt-BR" b="1">
                <a:solidFill>
                  <a:srgbClr val="FFFF00"/>
                </a:solidFill>
              </a:rPr>
              <a:t>Ddos Hortência, Caio, Úrsula, Marco, Gabriel, Rosa e Dr. Paulo R. Margotto</a:t>
            </a:r>
          </a:p>
          <a:p>
            <a:pPr algn="ctr"/>
            <a:r>
              <a:rPr lang="pt-BR" b="1">
                <a:solidFill>
                  <a:srgbClr val="FFFF00"/>
                </a:solidFill>
              </a:rPr>
              <a:t>(Na Unidade de Neonatologia do HRAS, realizando ecografia transfonatanelar)</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p:txBody>
          <a:bodyPr/>
          <a:lstStyle/>
          <a:p>
            <a:endParaRPr lang="pt-BR" smtClean="0"/>
          </a:p>
        </p:txBody>
      </p:sp>
      <p:pic>
        <p:nvPicPr>
          <p:cNvPr id="72709" name="Picture 5" descr="DSC04771"/>
          <p:cNvPicPr>
            <a:picLocks noChangeAspect="1" noChangeArrowheads="1"/>
          </p:cNvPicPr>
          <p:nvPr/>
        </p:nvPicPr>
        <p:blipFill>
          <a:blip r:embed="rId2" cstate="print"/>
          <a:srcRect/>
          <a:stretch>
            <a:fillRect/>
          </a:stretch>
        </p:blipFill>
        <p:spPr bwMode="auto">
          <a:xfrm>
            <a:off x="1103313" y="0"/>
            <a:ext cx="9531350" cy="700405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Ion_16x9</Template>
  <TotalTime>1586</TotalTime>
  <Words>4756</Words>
  <Application>Microsoft Office PowerPoint</Application>
  <PresentationFormat>Personalizar</PresentationFormat>
  <Paragraphs>326</Paragraphs>
  <Slides>50</Slides>
  <Notes>5</Notes>
  <HiddenSlides>0</HiddenSlides>
  <MMClips>0</MMClips>
  <ScaleCrop>false</ScaleCrop>
  <HeadingPairs>
    <vt:vector size="4" baseType="variant">
      <vt:variant>
        <vt:lpstr>Tema</vt:lpstr>
      </vt:variant>
      <vt:variant>
        <vt:i4>1</vt:i4>
      </vt:variant>
      <vt:variant>
        <vt:lpstr>Títulos de slides</vt:lpstr>
      </vt:variant>
      <vt:variant>
        <vt:i4>50</vt:i4>
      </vt:variant>
    </vt:vector>
  </HeadingPairs>
  <TitlesOfParts>
    <vt:vector size="51" baseType="lpstr">
      <vt:lpstr>Íon</vt:lpstr>
      <vt:lpstr>Comparison of the Effect of Two Human Milk Fortifiers on Clinical Outcomes in Premature Infants Melissa Thoene , Corrine Hanson , Elizabeth Lyden et al Nutrients 2014, 6, 261-275  </vt:lpstr>
      <vt:lpstr>CONSULTEM O ARTIGO INTEGRAL!</vt:lpstr>
      <vt:lpstr>Introdução </vt:lpstr>
      <vt:lpstr>Introdução </vt:lpstr>
      <vt:lpstr>Introdução </vt:lpstr>
      <vt:lpstr>Pacientes e métodos</vt:lpstr>
      <vt:lpstr> Participantes e objetivos do estudo</vt:lpstr>
      <vt:lpstr>Comparação e uso de fortificantes de leite humano</vt:lpstr>
      <vt:lpstr>Comparação e uso de fortificantes de leite humano</vt:lpstr>
      <vt:lpstr>Comparação e uso de fortificantes de leite humano</vt:lpstr>
      <vt:lpstr>Coleta de dados </vt:lpstr>
      <vt:lpstr>Demografia </vt:lpstr>
      <vt:lpstr>Antropometria </vt:lpstr>
      <vt:lpstr>Nutrição </vt:lpstr>
      <vt:lpstr>Nutrição </vt:lpstr>
      <vt:lpstr>Nutrição </vt:lpstr>
      <vt:lpstr>Medidas laboratoriais </vt:lpstr>
      <vt:lpstr>Análise de dados </vt:lpstr>
      <vt:lpstr>Análise de dados </vt:lpstr>
      <vt:lpstr>RESULTADOS</vt:lpstr>
      <vt:lpstr>Slide 21</vt:lpstr>
      <vt:lpstr>Segurança e resultados clínicos</vt:lpstr>
      <vt:lpstr>Segurança e resultados clínicos</vt:lpstr>
      <vt:lpstr>Nutrição enteral e crescimento</vt:lpstr>
      <vt:lpstr>Nutrição enteral e crescimento</vt:lpstr>
      <vt:lpstr>Discussão</vt:lpstr>
      <vt:lpstr>Discussão</vt:lpstr>
      <vt:lpstr>Discussão</vt:lpstr>
      <vt:lpstr>Discussão</vt:lpstr>
      <vt:lpstr>Discussão</vt:lpstr>
      <vt:lpstr>Pontos fortes e Limitações</vt:lpstr>
      <vt:lpstr>CONCLUSÃO</vt:lpstr>
      <vt:lpstr>Slide 33</vt:lpstr>
      <vt:lpstr>Slide 34</vt:lpstr>
      <vt:lpstr>Slide 35</vt:lpstr>
      <vt:lpstr>Slide 36</vt:lpstr>
      <vt:lpstr>Referências em forma de links!</vt:lpstr>
      <vt:lpstr>Slide 38</vt:lpstr>
      <vt:lpstr>Slide 39</vt:lpstr>
      <vt:lpstr>Nota do Editor do site, Dr. Paulo R. Margotto Consultem também! Aqui!  e Agora!</vt:lpstr>
      <vt:lpstr>Slide 41</vt:lpstr>
      <vt:lpstr>Slide 42</vt:lpstr>
      <vt:lpstr>Slide 43</vt:lpstr>
      <vt:lpstr>Crescimento</vt:lpstr>
      <vt:lpstr>Slide 45</vt:lpstr>
      <vt:lpstr>Slide 46</vt:lpstr>
      <vt:lpstr>Assim,...</vt:lpstr>
      <vt:lpstr>Slide 48</vt:lpstr>
      <vt:lpstr>Slide 49</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Hortência holanda</dc:creator>
  <cp:lastModifiedBy>Paulo</cp:lastModifiedBy>
  <cp:revision>161</cp:revision>
  <dcterms:created xsi:type="dcterms:W3CDTF">2015-09-04T13:01:28Z</dcterms:created>
  <dcterms:modified xsi:type="dcterms:W3CDTF">2018-01-30T15:48:01Z</dcterms:modified>
</cp:coreProperties>
</file>