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sldIdLst>
    <p:sldId id="256" r:id="rId2"/>
    <p:sldId id="264" r:id="rId3"/>
    <p:sldId id="265" r:id="rId4"/>
    <p:sldId id="279" r:id="rId5"/>
    <p:sldId id="266" r:id="rId6"/>
    <p:sldId id="267" r:id="rId7"/>
    <p:sldId id="268" r:id="rId8"/>
    <p:sldId id="269" r:id="rId9"/>
    <p:sldId id="280" r:id="rId10"/>
    <p:sldId id="271" r:id="rId11"/>
    <p:sldId id="281" r:id="rId12"/>
    <p:sldId id="257" r:id="rId13"/>
    <p:sldId id="282" r:id="rId14"/>
    <p:sldId id="283" r:id="rId15"/>
    <p:sldId id="274" r:id="rId16"/>
    <p:sldId id="284" r:id="rId17"/>
    <p:sldId id="285" r:id="rId18"/>
    <p:sldId id="258" r:id="rId19"/>
    <p:sldId id="276" r:id="rId20"/>
    <p:sldId id="286" r:id="rId21"/>
    <p:sldId id="287" r:id="rId22"/>
    <p:sldId id="277" r:id="rId23"/>
    <p:sldId id="278" r:id="rId24"/>
    <p:sldId id="288" r:id="rId25"/>
    <p:sldId id="289" r:id="rId26"/>
    <p:sldId id="272" r:id="rId27"/>
    <p:sldId id="291" r:id="rId28"/>
    <p:sldId id="273" r:id="rId29"/>
    <p:sldId id="290" r:id="rId30"/>
    <p:sldId id="292" r:id="rId31"/>
    <p:sldId id="308" r:id="rId32"/>
    <p:sldId id="309" r:id="rId33"/>
    <p:sldId id="310" r:id="rId34"/>
    <p:sldId id="311" r:id="rId35"/>
    <p:sldId id="312" r:id="rId36"/>
    <p:sldId id="313" r:id="rId37"/>
    <p:sldId id="314" r:id="rId38"/>
    <p:sldId id="315" r:id="rId39"/>
    <p:sldId id="316" r:id="rId40"/>
    <p:sldId id="305" r:id="rId41"/>
    <p:sldId id="307" r:id="rId42"/>
    <p:sldId id="295" r:id="rId43"/>
    <p:sldId id="296" r:id="rId44"/>
    <p:sldId id="297" r:id="rId45"/>
    <p:sldId id="298" r:id="rId46"/>
    <p:sldId id="299" r:id="rId47"/>
    <p:sldId id="300" r:id="rId48"/>
    <p:sldId id="301" r:id="rId49"/>
    <p:sldId id="302" r:id="rId50"/>
    <p:sldId id="303" r:id="rId51"/>
    <p:sldId id="304" r:id="rId52"/>
    <p:sldId id="293" r:id="rId53"/>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FF00FF"/>
    <a:srgbClr val="FF00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86199" autoAdjust="0"/>
  </p:normalViewPr>
  <p:slideViewPr>
    <p:cSldViewPr snapToGrid="0">
      <p:cViewPr>
        <p:scale>
          <a:sx n="75" d="100"/>
          <a:sy n="75" d="100"/>
        </p:scale>
        <p:origin x="-490" y="-499"/>
      </p:cViewPr>
      <p:guideLst>
        <p:guide orient="horz" pos="2160"/>
        <p:guide pos="3840"/>
      </p:guideLst>
    </p:cSldViewPr>
  </p:slideViewPr>
  <p:notesTextViewPr>
    <p:cViewPr>
      <p:scale>
        <a:sx n="1" d="1"/>
        <a:sy n="1" d="1"/>
      </p:scale>
      <p:origin x="0" y="0"/>
    </p:cViewPr>
  </p:notesTextViewPr>
  <p:sorterViewPr>
    <p:cViewPr>
      <p:scale>
        <a:sx n="66" d="100"/>
        <a:sy n="66" d="100"/>
      </p:scale>
      <p:origin x="0" y="16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6C3DA8D-B15F-4FD4-B12F-5EFBF59FB227}" type="datetimeFigureOut">
              <a:rPr lang="pt-BR"/>
              <a:pPr>
                <a:defRPr/>
              </a:pPr>
              <a:t>04/11/2017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3FD4934-008B-4530-9709-136567AAEB94}"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765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83F3F3A-9325-4024-B5AB-5497C40B9DDF}" type="slidenum">
              <a:rPr lang="pt-BR" smtClean="0"/>
              <a:pPr fontAlgn="base">
                <a:spcBef>
                  <a:spcPct val="0"/>
                </a:spcBef>
                <a:spcAft>
                  <a:spcPct val="0"/>
                </a:spcAft>
                <a:defRPr/>
              </a:pPr>
              <a:t>2</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34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estratégia de NP otimizada (muitas vezes referida como NP agressiva precoce) foi adotada como cuidados de rotina neonatal pois observou-se que RN MBP estão comprometidos do ponto de vista de crescimento e desenvolvimento neurológico na primeira infância. </a:t>
            </a:r>
          </a:p>
        </p:txBody>
      </p:sp>
      <p:sp>
        <p:nvSpPr>
          <p:cNvPr id="2867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97F4BD3-B418-4072-9D3C-911A9A153F27}" type="slidenum">
              <a:rPr lang="pt-BR" smtClean="0"/>
              <a:pPr fontAlgn="base">
                <a:spcBef>
                  <a:spcPct val="0"/>
                </a:spcBef>
                <a:spcAft>
                  <a:spcPct val="0"/>
                </a:spcAft>
                <a:defRPr/>
              </a:pPr>
              <a:t>3</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970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E15C109-E183-46B9-9007-A6E79BEAE916}" type="slidenum">
              <a:rPr lang="pt-BR" smtClean="0"/>
              <a:pPr fontAlgn="base">
                <a:spcBef>
                  <a:spcPct val="0"/>
                </a:spcBef>
                <a:spcAft>
                  <a:spcPct val="0"/>
                </a:spcAft>
                <a:defRPr/>
              </a:pPr>
              <a:t>8</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55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Na tabela 1, vemos que as características da linha de base nos 2 períodos não diferiram em relação ao sexo, idade gestacional, CRIB e a proporção de bebês que receberam corticosteróides pré-natal. A diferença mais acentuada foi a taxa de mortalidade, que foi marcadamente aumentada no período 2. Além disso, observaram-se diferenças significativas na incidência de enterocolite necrotizante, na média do APGAR de 5min e na proporção de lactentes que receberam surfactante na sala de parto.</a:t>
            </a:r>
          </a:p>
        </p:txBody>
      </p:sp>
      <p:sp>
        <p:nvSpPr>
          <p:cNvPr id="307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D7336AD-C515-431C-94E8-4A55C9D4A3EF}" type="slidenum">
              <a:rPr lang="pt-BR" smtClean="0"/>
              <a:pPr fontAlgn="base">
                <a:spcBef>
                  <a:spcPct val="0"/>
                </a:spcBef>
                <a:spcAft>
                  <a:spcPct val="0"/>
                </a:spcAft>
                <a:defRPr/>
              </a:pPr>
              <a:t>10</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65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tabela 2 mostra uma análise multivariável dos efeitos das características basais, dos tratamentos médicos, da hiperglicemia e da nutrição sob a mortalidade. Pelos valores de odd ratio encontrados, percebe-se que os resultados obtidos mostram que a chance de mortalidade foi maior no período 2 do que no 1, exceto pela idade gestacional, que como havia mostrado na tabela 1, não variou nos dois períodos. Na análise univariável, a nutrição parenteral precoce foi associada ao aumento da mortalidade. No entanto, no modelo multivariável final, os únicos fatores de risco independentes para a morte foram hiperglicemia grave precoce, idade gestacional e o índice de risco clínico para bebês. </a:t>
            </a:r>
          </a:p>
        </p:txBody>
      </p:sp>
      <p:sp>
        <p:nvSpPr>
          <p:cNvPr id="3174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DD01EB4-6C99-40E4-BD2A-088D78D454D6}" type="slidenum">
              <a:rPr lang="pt-BR" smtClean="0"/>
              <a:pPr fontAlgn="base">
                <a:spcBef>
                  <a:spcPct val="0"/>
                </a:spcBef>
                <a:spcAft>
                  <a:spcPct val="0"/>
                </a:spcAft>
                <a:defRPr/>
              </a:pPr>
              <a:t>15</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75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379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E7F3959-CCAC-4035-AA89-330BE5610E7B}" type="slidenum">
              <a:rPr lang="pt-BR" smtClean="0"/>
              <a:pPr fontAlgn="base">
                <a:spcBef>
                  <a:spcPct val="0"/>
                </a:spcBef>
                <a:spcAft>
                  <a:spcPct val="0"/>
                </a:spcAft>
                <a:defRPr/>
              </a:pPr>
              <a:t>18</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86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Como um estudo observacional não controlado, a presente investigação possui várias limitações potenciais. Em primeiro lugar, devido à alta correlação entre a terapia com insulina e a hiperglicemia grave, não foi possível avaliar o efeito independente do uso de insulina no resultado. No entanto, na análise univariável, o efeito grosseiro da hiperglicemia na mortalidade foi mais forte em comparação com o efeito do uso da insulina. Em segundo lugar, a correlação entre PN aumentada precoce, hiperglicemia e aumento da mortalidade poderia, teoricamente, ser tendenciosa por uma população de bebês mais doentes no período 2. Embora o escore médio de Apgar de 5 minutos tenha sido significativamente menor e uma maior proporção de lactentes recebeu surfactante no parto no período 2, todas as outras características basais que anteriormente demonstraram efeitos preditivos sobre os resultados foram semelhantes nos 2 períodos, incluindo sexo, GA, nascimento múltiplo, CRIB e a proporção de bebês que receberam corticosteróides pré-natais. Em terceiro lugar, embora a alteração no regime de PN tenha sido a alteração de política de tratamento mais significativa durante o período de estudo, a deriva não reconhecida em outros aspectos da prática clínica ao longo do tempo pode representar um potencial confundidor dentro de um projeto de estudo observacional. No entanto, dado o grande tamanho da amostra e a coleta prospectiva de dados detalhados de tratamento e resultado, acreditamos que os fatores de tratamento potencialmente confusos foram bem ajustados na análise multivariada. Além disso, com base em análises de sensibilidade, achamos improvável que qualquer confundidor não medido possa alterar significativamente esses achados.</a:t>
            </a:r>
          </a:p>
        </p:txBody>
      </p:sp>
      <p:sp>
        <p:nvSpPr>
          <p:cNvPr id="348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2FC6B0C-E912-4F57-AAD8-FFC3C21AEFE2}" type="slidenum">
              <a:rPr lang="pt-BR" smtClean="0"/>
              <a:pPr fontAlgn="base">
                <a:spcBef>
                  <a:spcPct val="0"/>
                </a:spcBef>
                <a:spcAft>
                  <a:spcPct val="0"/>
                </a:spcAft>
                <a:defRPr/>
              </a:pPr>
              <a:t>22</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1D517436-70EB-4D9D-99FE-9ADB353130BE}" type="datetimeFigureOut">
              <a:rPr lang="pt-BR"/>
              <a:pPr>
                <a:defRPr/>
              </a:pPr>
              <a:t>04/11/2017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E3090D76-4CEB-4216-B4C3-EA10C326DC74}"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A8B4A9F-862A-45D6-A3D9-B2FCEA9BAFE8}" type="datetimeFigureOut">
              <a:rPr lang="pt-BR"/>
              <a:pPr>
                <a:defRPr/>
              </a:pPr>
              <a:t>04/11/2017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EB1836F-6E63-43BE-90FE-1CB3CC8CC74D}"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F84CA288-CED4-4D1D-AF72-7C1346674944}" type="datetimeFigureOut">
              <a:rPr lang="pt-BR"/>
              <a:pPr>
                <a:defRPr/>
              </a:pPr>
              <a:t>04/11/2017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5997403-9E21-44E9-86BD-001DAC1B8409}"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8C09409-BEDE-4A20-B7FD-259722CED769}" type="datetimeFigureOut">
              <a:rPr lang="pt-BR"/>
              <a:pPr>
                <a:defRPr/>
              </a:pPr>
              <a:t>04/11/2017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BF11B44-D09C-48E4-945C-3A3DEE19E972}"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9728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1792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9352DBFF-89ED-403D-9E7E-E6B1A24C16EF}" type="datetimeFigureOut">
              <a:rPr lang="pt-BR"/>
              <a:pPr>
                <a:defRPr/>
              </a:pPr>
              <a:t>04/11/2017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55BFE93-245C-4CF9-8316-D3F052E40DD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AC616796-31B8-4F45-83FC-D9FC3998C51A}" type="datetimeFigureOut">
              <a:rPr lang="pt-BR"/>
              <a:pPr>
                <a:defRPr/>
              </a:pPr>
              <a:t>04/11/2017</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B8B316EB-751D-4830-A049-1D0CD0C71BC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923A4003-6F73-40D0-8169-FB411A0488C1}" type="datetimeFigureOut">
              <a:rPr lang="pt-BR"/>
              <a:pPr>
                <a:defRPr/>
              </a:pPr>
              <a:t>04/11/2017</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D160F642-9626-4551-90D3-EBF38A97A31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A593B82A-80D5-43B4-AE21-6DB7362144AC}" type="datetimeFigureOut">
              <a:rPr lang="pt-BR"/>
              <a:pPr>
                <a:defRPr/>
              </a:pPr>
              <a:t>04/11/2017</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E62DEC59-B64B-4A55-A3D8-01F9384ABA98}"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tIns="0" bIns="0">
            <a:noAutofit/>
          </a:bodyPr>
          <a:lstStyle>
            <a:lvl1pPr>
              <a:defRPr sz="3600" b="0">
                <a:solidFill>
                  <a:srgbClr val="FFFFFF"/>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a:lvl1pPr>
          </a:lstStyle>
          <a:p>
            <a:pPr>
              <a:defRPr/>
            </a:pPr>
            <a:fld id="{E6CDE510-18D7-4150-BBC3-4594E5085EEF}" type="datetimeFigureOut">
              <a:rPr lang="pt-BR"/>
              <a:pPr>
                <a:defRPr/>
              </a:pPr>
              <a:t>04/11/2017</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CD2780C9-D814-4E9D-92A3-73E4506497E1}"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F609670-40DD-4C41-A911-98E96ADCD54B}" type="datetimeFigureOut">
              <a:rPr lang="pt-BR"/>
              <a:pPr>
                <a:defRPr/>
              </a:pPr>
              <a:t>04/11/2017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B98F91A-C758-419E-871D-B748E53188C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223A9F9C-F5BB-4BAB-B4B2-C3EA2D9EEDEA}" type="datetimeFigureOut">
              <a:rPr lang="pt-BR"/>
              <a:pPr>
                <a:defRPr/>
              </a:pPr>
              <a:t>04/11/2017</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071AE1AC-4B4B-432C-878A-F32292CD62F3}"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F7B21E5-F823-4F0F-AB96-67BA660F10E5}" type="datetimeFigureOut">
              <a:rPr lang="pt-BR"/>
              <a:pPr>
                <a:defRPr/>
              </a:pPr>
              <a:t>04/11/2017</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8175033E-F0BB-45DC-B273-662C6B2DDAE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B52E9A68-436C-48A7-A013-05A98489585B}" type="datetimeFigureOut">
              <a:rPr lang="pt-BR"/>
              <a:pPr>
                <a:defRPr/>
              </a:pPr>
              <a:t>04/11/2017</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BA3EF847-2EBF-47D0-A1CD-55E6FD228A30}" type="slidenum">
              <a:rPr lang="pt-BR"/>
              <a:pPr>
                <a:defRPr/>
              </a:pPr>
              <a:t>‹nº›</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02" r:id="rId1"/>
    <p:sldLayoutId id="2147483696" r:id="rId2"/>
    <p:sldLayoutId id="2147483703" r:id="rId3"/>
    <p:sldLayoutId id="2147483697" r:id="rId4"/>
    <p:sldLayoutId id="2147483698" r:id="rId5"/>
    <p:sldLayoutId id="2147483699" r:id="rId6"/>
    <p:sldLayoutId id="2147483704" r:id="rId7"/>
    <p:sldLayoutId id="2147483705" r:id="rId8"/>
    <p:sldLayoutId id="2147483706" r:id="rId9"/>
    <p:sldLayoutId id="2147483700" r:id="rId10"/>
    <p:sldLayoutId id="2147483707" r:id="rId11"/>
    <p:sldLayoutId id="2147483701" r:id="rId12"/>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sz="2800"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634811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paulomargotto.com.br/documentos/Hiperglicemia-William%20Ray.pdf"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aa_precoce_nutricao.doc"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paulomargotto.com.br/documentos/aa_precoce_nutricao.doc" TargetMode="Externa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Clube_revista_Hiperglicemia.ppt"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erglicemia-ROP_2011.ppt" TargetMode="Externa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erglic_ROP_2014.ppt" TargetMode="Externa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erglicem_lesao_subst_branca.ppt" TargetMode="Externa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erglicemia_Hemorrag_Intrav.ppt" TargetMode="Externa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hyperlink" Target="http://www.paulomargotto.com.br/documentos/Uso%20precoce%20de%20insulina-premat.extremo.ppt" TargetMode="External"/><Relationship Id="rId2" Type="http://schemas.openxmlformats.org/officeDocument/2006/relationships/hyperlink" Target="http://www.ncbi.nlm.nih.gov/pubmed/18971490" TargetMode="Externa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paulomargotto.com.br/documentos/Hiperglic_Hipoglicem_pre_termo.ppt" TargetMode="Externa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hyperlink" Target="http://www.paulomargotto.com.br/documentos/" TargetMode="External"/><Relationship Id="rId2" Type="http://schemas.openxmlformats.org/officeDocument/2006/relationships/hyperlink" Target="http://www.ncbi.nlm.nih.gov/pubmed/21324479" TargetMode="Externa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100138" y="4456113"/>
            <a:ext cx="10058400" cy="1143000"/>
          </a:xfrm>
        </p:spPr>
        <p:txBody>
          <a:bodyPr>
            <a:normAutofit fontScale="85000" lnSpcReduction="20000"/>
          </a:bodyPr>
          <a:lstStyle/>
          <a:p>
            <a:pPr algn="ctr" eaLnBrk="1" hangingPunct="1">
              <a:lnSpc>
                <a:spcPct val="70000"/>
              </a:lnSpc>
              <a:defRPr/>
            </a:pPr>
            <a:r>
              <a:rPr lang="pt-BR" sz="2000" cap="none" dirty="0" smtClean="0"/>
              <a:t>Apresentação: Fernanda </a:t>
            </a:r>
            <a:r>
              <a:rPr lang="pt-BR" sz="2000" cap="none" dirty="0" err="1" smtClean="0"/>
              <a:t>Petrocich</a:t>
            </a:r>
            <a:r>
              <a:rPr lang="pt-BR" sz="2000" cap="none" dirty="0" smtClean="0"/>
              <a:t>, R1 Pediatria do HMIB/SESDF </a:t>
            </a:r>
          </a:p>
          <a:p>
            <a:pPr algn="ctr" eaLnBrk="1" hangingPunct="1">
              <a:lnSpc>
                <a:spcPct val="70000"/>
              </a:lnSpc>
              <a:defRPr/>
            </a:pPr>
            <a:r>
              <a:rPr lang="pt-BR" sz="2000" cap="none" dirty="0" smtClean="0"/>
              <a:t>Coordenação: Paulo R. Margotto</a:t>
            </a:r>
          </a:p>
          <a:p>
            <a:pPr algn="ctr" eaLnBrk="1" hangingPunct="1">
              <a:lnSpc>
                <a:spcPct val="70000"/>
              </a:lnSpc>
              <a:defRPr/>
            </a:pPr>
            <a:r>
              <a:rPr lang="pt-BR" sz="2000" cap="none" dirty="0" smtClean="0">
                <a:hlinkClick r:id="rId2"/>
              </a:rPr>
              <a:t>www.paulomargotto.com.br</a:t>
            </a:r>
            <a:r>
              <a:rPr lang="pt-BR" sz="2000" cap="none" dirty="0" smtClean="0"/>
              <a:t> </a:t>
            </a:r>
          </a:p>
          <a:p>
            <a:pPr algn="ctr" eaLnBrk="1" hangingPunct="1">
              <a:lnSpc>
                <a:spcPct val="70000"/>
              </a:lnSpc>
              <a:defRPr/>
            </a:pPr>
            <a:r>
              <a:rPr lang="pt-BR" sz="2000" cap="none" dirty="0" smtClean="0"/>
              <a:t>Brasília, 4 de novembro de 2017</a:t>
            </a:r>
          </a:p>
        </p:txBody>
      </p:sp>
      <p:sp>
        <p:nvSpPr>
          <p:cNvPr id="8195" name="Text Box 5"/>
          <p:cNvSpPr txBox="1">
            <a:spLocks noChangeArrowheads="1"/>
          </p:cNvSpPr>
          <p:nvPr/>
        </p:nvSpPr>
        <p:spPr bwMode="auto">
          <a:xfrm>
            <a:off x="925513" y="2114550"/>
            <a:ext cx="10010775" cy="701675"/>
          </a:xfrm>
          <a:prstGeom prst="rect">
            <a:avLst/>
          </a:prstGeom>
          <a:noFill/>
          <a:ln w="9525">
            <a:noFill/>
            <a:miter lim="800000"/>
            <a:headEnd/>
            <a:tailEnd/>
          </a:ln>
        </p:spPr>
        <p:txBody>
          <a:bodyPr wrap="none">
            <a:spAutoFit/>
          </a:bodyPr>
          <a:lstStyle/>
          <a:p>
            <a:pPr algn="ctr"/>
            <a:r>
              <a:rPr lang="pt-BR" sz="2000" b="1" dirty="0">
                <a:solidFill>
                  <a:srgbClr val="0000FF"/>
                </a:solidFill>
              </a:rPr>
              <a:t>Nutrição parenteral agressiva, hiperglicemia e morte entre os recém-nascidos de </a:t>
            </a:r>
          </a:p>
          <a:p>
            <a:pPr algn="ctr"/>
            <a:r>
              <a:rPr lang="pt-BR" sz="2000" b="1" dirty="0">
                <a:solidFill>
                  <a:srgbClr val="0000FF"/>
                </a:solidFill>
              </a:rPr>
              <a:t>extremo baixo peso</a:t>
            </a:r>
          </a:p>
        </p:txBody>
      </p:sp>
      <p:sp>
        <p:nvSpPr>
          <p:cNvPr id="8196" name="Rectangle 6"/>
          <p:cNvSpPr>
            <a:spLocks noChangeArrowheads="1"/>
          </p:cNvSpPr>
          <p:nvPr/>
        </p:nvSpPr>
        <p:spPr bwMode="auto">
          <a:xfrm>
            <a:off x="1009650" y="2965450"/>
            <a:ext cx="9745663" cy="977900"/>
          </a:xfrm>
          <a:prstGeom prst="rect">
            <a:avLst/>
          </a:prstGeom>
          <a:solidFill>
            <a:srgbClr val="FFFFFF"/>
          </a:solidFill>
          <a:ln w="9525">
            <a:noFill/>
            <a:miter lim="800000"/>
            <a:headEnd/>
            <a:tailEnd/>
          </a:ln>
        </p:spPr>
        <p:txBody>
          <a:bodyPr wrap="none" lIns="0" tIns="0" rIns="0" bIns="0" anchor="ctr">
            <a:spAutoFit/>
          </a:bodyPr>
          <a:lstStyle/>
          <a:p>
            <a:pPr algn="ctr"/>
            <a:r>
              <a:rPr lang="pt-BR" sz="1600" dirty="0" err="1">
                <a:hlinkClick r:id="rId3"/>
              </a:rPr>
              <a:t>Early</a:t>
            </a:r>
            <a:r>
              <a:rPr lang="pt-BR" sz="1600" dirty="0">
                <a:hlinkClick r:id="rId3"/>
              </a:rPr>
              <a:t> </a:t>
            </a:r>
            <a:r>
              <a:rPr lang="pt-BR" sz="1600" dirty="0" err="1">
                <a:hlinkClick r:id="rId3"/>
              </a:rPr>
              <a:t>Enhanced</a:t>
            </a:r>
            <a:r>
              <a:rPr lang="pt-BR" sz="1600" dirty="0">
                <a:hlinkClick r:id="rId3"/>
              </a:rPr>
              <a:t> Parenteral </a:t>
            </a:r>
            <a:r>
              <a:rPr lang="pt-BR" sz="1600" dirty="0" err="1">
                <a:hlinkClick r:id="rId3"/>
              </a:rPr>
              <a:t>Nutrition</a:t>
            </a:r>
            <a:r>
              <a:rPr lang="pt-BR" sz="1600" dirty="0">
                <a:hlinkClick r:id="rId3"/>
              </a:rPr>
              <a:t>, </a:t>
            </a:r>
            <a:r>
              <a:rPr lang="pt-BR" sz="1600" dirty="0" err="1">
                <a:hlinkClick r:id="rId3"/>
              </a:rPr>
              <a:t>Hyperglycemia</a:t>
            </a:r>
            <a:r>
              <a:rPr lang="pt-BR" sz="1600" dirty="0">
                <a:hlinkClick r:id="rId3"/>
              </a:rPr>
              <a:t>, </a:t>
            </a:r>
            <a:r>
              <a:rPr lang="pt-BR" sz="1600" dirty="0" err="1">
                <a:hlinkClick r:id="rId3"/>
              </a:rPr>
              <a:t>and</a:t>
            </a:r>
            <a:r>
              <a:rPr lang="pt-BR" sz="1600" dirty="0">
                <a:hlinkClick r:id="rId3"/>
              </a:rPr>
              <a:t> </a:t>
            </a:r>
            <a:r>
              <a:rPr lang="pt-BR" sz="1600" dirty="0" err="1">
                <a:hlinkClick r:id="rId3"/>
              </a:rPr>
              <a:t>Death</a:t>
            </a:r>
            <a:r>
              <a:rPr lang="pt-BR" sz="1600" dirty="0">
                <a:hlinkClick r:id="rId3"/>
              </a:rPr>
              <a:t> </a:t>
            </a:r>
            <a:r>
              <a:rPr lang="pt-BR" sz="1600" dirty="0" err="1">
                <a:hlinkClick r:id="rId3"/>
              </a:rPr>
              <a:t>Among</a:t>
            </a:r>
            <a:r>
              <a:rPr lang="pt-BR" sz="1600" dirty="0">
                <a:hlinkClick r:id="rId3"/>
              </a:rPr>
              <a:t> </a:t>
            </a:r>
            <a:r>
              <a:rPr lang="pt-BR" sz="1600" dirty="0" err="1">
                <a:hlinkClick r:id="rId3"/>
              </a:rPr>
              <a:t>Extremely</a:t>
            </a:r>
            <a:r>
              <a:rPr lang="pt-BR" sz="1600" dirty="0">
                <a:hlinkClick r:id="rId3"/>
              </a:rPr>
              <a:t> </a:t>
            </a:r>
            <a:r>
              <a:rPr lang="pt-BR" sz="1600" dirty="0" err="1">
                <a:hlinkClick r:id="rId3"/>
              </a:rPr>
              <a:t>Low-Birth-Weight</a:t>
            </a:r>
            <a:r>
              <a:rPr lang="pt-BR" sz="1600" dirty="0">
                <a:hlinkClick r:id="rId3"/>
              </a:rPr>
              <a:t> </a:t>
            </a:r>
            <a:r>
              <a:rPr lang="pt-BR" sz="1600" dirty="0" err="1">
                <a:hlinkClick r:id="rId3"/>
              </a:rPr>
              <a:t>Infants</a:t>
            </a:r>
            <a:r>
              <a:rPr lang="pt-BR" sz="1600" dirty="0">
                <a:hlinkClick r:id="rId3"/>
              </a:rPr>
              <a:t>.</a:t>
            </a:r>
            <a:endParaRPr lang="pt-BR" sz="1600" dirty="0"/>
          </a:p>
          <a:p>
            <a:pPr algn="ctr"/>
            <a:r>
              <a:rPr lang="pt-BR" sz="1600" dirty="0" err="1"/>
              <a:t>Stensvold</a:t>
            </a:r>
            <a:r>
              <a:rPr lang="pt-BR" sz="1600" dirty="0"/>
              <a:t> HJ, </a:t>
            </a:r>
            <a:r>
              <a:rPr lang="pt-BR" sz="1600" dirty="0" err="1"/>
              <a:t>Strommen</a:t>
            </a:r>
            <a:r>
              <a:rPr lang="pt-BR" sz="1600" dirty="0"/>
              <a:t> K, Lang AM, </a:t>
            </a:r>
            <a:r>
              <a:rPr lang="pt-BR" sz="1600" dirty="0" err="1"/>
              <a:t>Abrahamsen</a:t>
            </a:r>
            <a:r>
              <a:rPr lang="pt-BR" sz="1600" dirty="0"/>
              <a:t> TG, </a:t>
            </a:r>
            <a:r>
              <a:rPr lang="pt-BR" sz="1600" dirty="0" err="1"/>
              <a:t>Steen</a:t>
            </a:r>
            <a:r>
              <a:rPr lang="pt-BR" sz="1600" dirty="0"/>
              <a:t> EK, </a:t>
            </a:r>
            <a:r>
              <a:rPr lang="pt-BR" sz="1600" dirty="0" err="1"/>
              <a:t>Pripp</a:t>
            </a:r>
            <a:r>
              <a:rPr lang="pt-BR" sz="1600" dirty="0"/>
              <a:t> AH, </a:t>
            </a:r>
            <a:r>
              <a:rPr lang="pt-BR" sz="1600" dirty="0" err="1"/>
              <a:t>Ronnestad</a:t>
            </a:r>
            <a:r>
              <a:rPr lang="pt-BR" sz="1600" dirty="0"/>
              <a:t> AE.</a:t>
            </a:r>
          </a:p>
          <a:p>
            <a:pPr algn="ctr"/>
            <a:r>
              <a:rPr lang="pt-BR" sz="1600" dirty="0"/>
              <a:t>JAMA </a:t>
            </a:r>
            <a:r>
              <a:rPr lang="pt-BR" sz="1600" dirty="0" err="1"/>
              <a:t>Pediatr</a:t>
            </a:r>
            <a:r>
              <a:rPr lang="pt-BR" sz="1600" dirty="0"/>
              <a:t>. 2015 Nov;169(11):1003-10. </a:t>
            </a:r>
            <a:r>
              <a:rPr lang="pt-BR" sz="1600" dirty="0" err="1"/>
              <a:t>doi</a:t>
            </a:r>
            <a:r>
              <a:rPr lang="pt-BR" sz="1600" dirty="0"/>
              <a:t>: 10.1001/</a:t>
            </a:r>
            <a:r>
              <a:rPr lang="pt-BR" sz="1600" dirty="0" err="1"/>
              <a:t>jamapediatrics</a:t>
            </a:r>
            <a:r>
              <a:rPr lang="pt-BR" sz="1600" dirty="0"/>
              <a:t>.2015.1667.PMID: 26348113</a:t>
            </a:r>
          </a:p>
          <a:p>
            <a:pPr algn="ctr" eaLnBrk="0" hangingPunct="0"/>
            <a:endParaRPr lang="pt-BR" sz="1600" dirty="0">
              <a:latin typeface="Calibri" pitchFamily="34" charset="0"/>
            </a:endParaRPr>
          </a:p>
        </p:txBody>
      </p:sp>
      <p:sp>
        <p:nvSpPr>
          <p:cNvPr id="8197" name="Text Box 7"/>
          <p:cNvSpPr txBox="1">
            <a:spLocks noChangeArrowheads="1"/>
          </p:cNvSpPr>
          <p:nvPr/>
        </p:nvSpPr>
        <p:spPr bwMode="auto">
          <a:xfrm>
            <a:off x="2541588" y="3952875"/>
            <a:ext cx="7639050" cy="366713"/>
          </a:xfrm>
          <a:prstGeom prst="rect">
            <a:avLst/>
          </a:prstGeom>
          <a:noFill/>
          <a:ln w="9525">
            <a:noFill/>
            <a:miter lim="800000"/>
            <a:headEnd/>
            <a:tailEnd/>
          </a:ln>
        </p:spPr>
        <p:txBody>
          <a:bodyPr wrap="none">
            <a:spAutoFit/>
          </a:bodyPr>
          <a:lstStyle/>
          <a:p>
            <a:r>
              <a:rPr lang="pt-BR"/>
              <a:t>Unidade de Neonatologia do Hospital Materno Infantil de Brasília/SES/DF</a:t>
            </a:r>
          </a:p>
        </p:txBody>
      </p:sp>
      <p:pic>
        <p:nvPicPr>
          <p:cNvPr id="8198" name="Picture 10"/>
          <p:cNvPicPr>
            <a:picLocks noChangeAspect="1" noChangeArrowheads="1"/>
          </p:cNvPicPr>
          <p:nvPr/>
        </p:nvPicPr>
        <p:blipFill>
          <a:blip r:embed="rId4"/>
          <a:srcRect/>
          <a:stretch>
            <a:fillRect/>
          </a:stretch>
        </p:blipFill>
        <p:spPr bwMode="auto">
          <a:xfrm>
            <a:off x="1592263" y="493713"/>
            <a:ext cx="8839200" cy="1373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Introdução</a:t>
            </a:r>
          </a:p>
        </p:txBody>
      </p:sp>
      <p:sp>
        <p:nvSpPr>
          <p:cNvPr id="9219" name="Espaço Reservado para Conteúdo 2"/>
          <p:cNvSpPr>
            <a:spLocks noGrp="1"/>
          </p:cNvSpPr>
          <p:nvPr>
            <p:ph idx="1"/>
          </p:nvPr>
        </p:nvSpPr>
        <p:spPr/>
        <p:txBody>
          <a:bodyPr/>
          <a:lstStyle/>
          <a:p>
            <a:pPr algn="just" eaLnBrk="1" hangingPunct="1">
              <a:buFont typeface="Arial" pitchFamily="34" charset="0"/>
              <a:buChar char="•"/>
            </a:pPr>
            <a:r>
              <a:rPr lang="pt-BR" smtClean="0"/>
              <a:t> Altos níveis de glicose no sangue são comuns em bebês com peso extremamente baixo ao nascimento (peso ao nascer &lt;1000 g) nos primeiros dias de vida.(1-5)</a:t>
            </a:r>
          </a:p>
          <a:p>
            <a:pPr algn="just" eaLnBrk="1" hangingPunct="1">
              <a:buFont typeface="Arial" pitchFamily="34" charset="0"/>
              <a:buChar char="•"/>
            </a:pPr>
            <a:r>
              <a:rPr lang="pt-BR" smtClean="0"/>
              <a:t> ↑ risco de hiperglicemia: </a:t>
            </a:r>
          </a:p>
          <a:p>
            <a:pPr lvl="1" algn="just" eaLnBrk="1" hangingPunct="1">
              <a:buFont typeface="Arial" pitchFamily="34" charset="0"/>
              <a:buChar char="•"/>
            </a:pPr>
            <a:r>
              <a:rPr lang="pt-BR" sz="1800" smtClean="0"/>
              <a:t>Prematuridade</a:t>
            </a:r>
          </a:p>
          <a:p>
            <a:pPr lvl="1" algn="just" eaLnBrk="1" hangingPunct="1">
              <a:buFont typeface="Arial" pitchFamily="34" charset="0"/>
              <a:buChar char="•"/>
            </a:pPr>
            <a:r>
              <a:rPr lang="pt-BR" sz="1800" smtClean="0"/>
              <a:t>Restrição do crescimento intrauterinoo</a:t>
            </a:r>
          </a:p>
          <a:p>
            <a:pPr lvl="1" algn="just" eaLnBrk="1" hangingPunct="1">
              <a:buFont typeface="Arial" pitchFamily="34" charset="0"/>
              <a:buChar char="•"/>
            </a:pPr>
            <a:r>
              <a:rPr lang="pt-BR" sz="1800" b="1" smtClean="0"/>
              <a:t>Nutrição parenteral</a:t>
            </a:r>
            <a:r>
              <a:rPr lang="pt-BR" sz="1800" smtClean="0"/>
              <a:t> </a:t>
            </a:r>
          </a:p>
          <a:p>
            <a:pPr lvl="1" algn="just" eaLnBrk="1" hangingPunct="1">
              <a:buFont typeface="Arial" pitchFamily="34" charset="0"/>
              <a:buChar char="•"/>
            </a:pPr>
            <a:r>
              <a:rPr lang="pt-BR" sz="1800" smtClean="0"/>
              <a:t>Altas taxas de infusão de glicose </a:t>
            </a:r>
          </a:p>
          <a:p>
            <a:pPr lvl="1" algn="just" eaLnBrk="1" hangingPunct="1">
              <a:buFont typeface="Arial" pitchFamily="34" charset="0"/>
              <a:buChar char="•"/>
            </a:pPr>
            <a:r>
              <a:rPr lang="pt-BR" sz="1800" smtClean="0"/>
              <a:t>Corticóides e vasopressores</a:t>
            </a:r>
          </a:p>
          <a:p>
            <a:pPr algn="just" eaLnBrk="1" hangingPunct="1">
              <a:buFont typeface="Arial" pitchFamily="34" charset="0"/>
              <a:buChar char="•"/>
            </a:pPr>
            <a:r>
              <a:rPr lang="pt-BR" smtClean="0"/>
              <a:t> Hiperglicemia precoce: fator de risco independente para aumento da mortalidade(3,6-9), maiores taxas de retinopatia da prematuridade(2,10-12), sepse tardia(8), hemorragia intraventricular(3,13), enterocolite necrosante(8) e desfechos neurológicos desfavoráveis.(6-12)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722313" y="1827213"/>
            <a:ext cx="10058400" cy="4022725"/>
          </a:xfrm>
        </p:spPr>
        <p:txBody>
          <a:bodyPr/>
          <a:lstStyle/>
          <a:p>
            <a:pPr algn="just" eaLnBrk="1" hangingPunct="1">
              <a:buFont typeface="Arial" pitchFamily="34" charset="0"/>
              <a:buChar char="•"/>
            </a:pPr>
            <a:r>
              <a:rPr lang="pt-BR" smtClean="0"/>
              <a:t> Ao longo da última década, uma estratégia melhorada de nutrição parenteral (NP) (muitas vezes referida como NP agressiva precoce) foi adotada para cuidados de rotina em muitos centros neonatais.(14) </a:t>
            </a:r>
          </a:p>
          <a:p>
            <a:pPr algn="just" eaLnBrk="1" hangingPunct="1">
              <a:buFont typeface="Arial" pitchFamily="34" charset="0"/>
              <a:buChar char="•"/>
            </a:pPr>
            <a:r>
              <a:rPr lang="pt-BR" smtClean="0"/>
              <a:t>Essa prática tem sido influenciada pela observação de que os bebês de extremo baixo peso (EBP)estão em alto risco de pós-natal de falha no crescimento, que tem sido associada ao comprometimento do crescimento e a fracos resultados do desenvolvimento neurológico na primeira infância, embora os resultados sejam conflitantes.(15-17)</a:t>
            </a:r>
          </a:p>
          <a:p>
            <a:pPr algn="just" eaLnBrk="1" hangingPunct="1">
              <a:buFont typeface="Arial" pitchFamily="34" charset="0"/>
              <a:buChar char="•"/>
            </a:pPr>
            <a:endParaRPr lang="pt-BR" smtClean="0"/>
          </a:p>
        </p:txBody>
      </p:sp>
      <p:sp>
        <p:nvSpPr>
          <p:cNvPr id="10243" name="Título 1"/>
          <p:cNvSpPr>
            <a:spLocks/>
          </p:cNvSpPr>
          <p:nvPr/>
        </p:nvSpPr>
        <p:spPr bwMode="auto">
          <a:xfrm>
            <a:off x="1096963" y="287338"/>
            <a:ext cx="10058400" cy="1449387"/>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Introdução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body" idx="1"/>
          </p:nvPr>
        </p:nvSpPr>
        <p:spPr/>
        <p:txBody>
          <a:bodyPr/>
          <a:lstStyle/>
          <a:p>
            <a:pPr algn="just" eaLnBrk="1" hangingPunct="1">
              <a:buFont typeface="Arial" pitchFamily="34" charset="0"/>
              <a:buChar char="•"/>
            </a:pPr>
            <a:r>
              <a:rPr lang="pt-BR" b="1" smtClean="0">
                <a:solidFill>
                  <a:srgbClr val="0000FF"/>
                </a:solidFill>
              </a:rPr>
              <a:t>Desafio</a:t>
            </a:r>
            <a:r>
              <a:rPr lang="pt-BR" smtClean="0"/>
              <a:t>: fornecer NP otimizada e evitar a hiperglicemia simultânea em RN prematuros.(12,18)</a:t>
            </a:r>
          </a:p>
          <a:p>
            <a:pPr algn="just" eaLnBrk="1" hangingPunct="1">
              <a:buFont typeface="Arial" pitchFamily="34" charset="0"/>
              <a:buChar char="•"/>
            </a:pPr>
            <a:r>
              <a:rPr lang="pt-BR" smtClean="0"/>
              <a:t>    </a:t>
            </a:r>
            <a:r>
              <a:rPr lang="pt-BR" b="1" smtClean="0"/>
              <a:t>Unidade de terapia intensiva no Hospital Universitário de Oslo, na Noruega, em 2005</a:t>
            </a:r>
          </a:p>
          <a:p>
            <a:pPr lvl="1" algn="just" eaLnBrk="1" hangingPunct="1">
              <a:buFont typeface="Arial" pitchFamily="34" charset="0"/>
              <a:buChar char="•"/>
            </a:pPr>
            <a:r>
              <a:rPr lang="pt-BR" sz="1800" smtClean="0"/>
              <a:t>Nova prática de nutrição parenteral foi implementada guiada por Diretrizes publicadas (19,20)</a:t>
            </a:r>
          </a:p>
          <a:p>
            <a:pPr lvl="1" algn="just" eaLnBrk="1" hangingPunct="1">
              <a:buFont typeface="Arial" pitchFamily="34" charset="0"/>
              <a:buChar char="•"/>
            </a:pPr>
            <a:r>
              <a:rPr lang="pt-BR" sz="1800" b="1" smtClean="0">
                <a:solidFill>
                  <a:srgbClr val="FF0000"/>
                </a:solidFill>
              </a:rPr>
              <a:t>Nos anos subsequentes foi maior taxa de uso de insulina e aumento da mortalidade em RN de EBP</a:t>
            </a:r>
            <a:r>
              <a:rPr lang="pt-BR" sz="1800" smtClean="0"/>
              <a:t>. </a:t>
            </a:r>
          </a:p>
          <a:p>
            <a:pPr algn="just" eaLnBrk="1" hangingPunct="1">
              <a:buFont typeface="Arial" pitchFamily="34" charset="0"/>
              <a:buChar char="•"/>
            </a:pPr>
            <a:r>
              <a:rPr lang="pt-BR" smtClean="0"/>
              <a:t> </a:t>
            </a:r>
            <a:r>
              <a:rPr lang="pt-BR" b="1" smtClean="0">
                <a:solidFill>
                  <a:srgbClr val="0000FF"/>
                </a:solidFill>
              </a:rPr>
              <a:t>Hipótese:</a:t>
            </a:r>
            <a:r>
              <a:rPr lang="pt-BR" smtClean="0"/>
              <a:t> a prática nutricional pode afetar adversamente o risco de hiperglicemia e a mortalidade na população estudada. </a:t>
            </a:r>
          </a:p>
          <a:p>
            <a:pPr lvl="1" algn="just" eaLnBrk="1" hangingPunct="1">
              <a:buFont typeface="Arial" pitchFamily="34" charset="0"/>
              <a:buChar char="•"/>
            </a:pPr>
            <a:r>
              <a:rPr lang="pt-BR" sz="1800" b="1" smtClean="0">
                <a:solidFill>
                  <a:srgbClr val="0000FF"/>
                </a:solidFill>
              </a:rPr>
              <a:t>Objetivo principal do estudo</a:t>
            </a:r>
            <a:r>
              <a:rPr lang="pt-BR" sz="1800" smtClean="0"/>
              <a:t>: examinar os dados, a prevalência de hiperglicemia e os desfechos clínicos a curto prazo antes e após a implementação do protocolo de NP. </a:t>
            </a:r>
          </a:p>
          <a:p>
            <a:pPr lvl="1" algn="just" eaLnBrk="1" hangingPunct="1">
              <a:buFont typeface="Arial" pitchFamily="34" charset="0"/>
              <a:buChar char="•"/>
            </a:pPr>
            <a:r>
              <a:rPr lang="pt-BR" sz="1800" b="1" smtClean="0">
                <a:solidFill>
                  <a:srgbClr val="0000FF"/>
                </a:solidFill>
              </a:rPr>
              <a:t>Objetivo secundário</a:t>
            </a:r>
            <a:r>
              <a:rPr lang="pt-BR" sz="1800" smtClean="0"/>
              <a:t>: avaliar os efeitos independentes da NP precoce e hiperglicemia precoce na mortalidade dos RN de EBP ao longo dos 10 anos. </a:t>
            </a:r>
          </a:p>
          <a:p>
            <a:pPr algn="just" eaLnBrk="1" hangingPunct="1">
              <a:buFont typeface="Arial" pitchFamily="34" charset="0"/>
              <a:buChar char="•"/>
            </a:pPr>
            <a:endParaRPr lang="pt-BR" smtClean="0"/>
          </a:p>
          <a:p>
            <a:pPr eaLnBrk="1" hangingPunct="1"/>
            <a:endParaRPr lang="pt-BR" smtClean="0"/>
          </a:p>
        </p:txBody>
      </p:sp>
      <p:sp>
        <p:nvSpPr>
          <p:cNvPr id="11267" name="Título 1"/>
          <p:cNvSpPr>
            <a:spLocks/>
          </p:cNvSpPr>
          <p:nvPr/>
        </p:nvSpPr>
        <p:spPr bwMode="auto">
          <a:xfrm>
            <a:off x="1096963" y="287338"/>
            <a:ext cx="10058400" cy="1449387"/>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Métodos</a:t>
            </a:r>
          </a:p>
        </p:txBody>
      </p:sp>
      <p:sp>
        <p:nvSpPr>
          <p:cNvPr id="12291" name="Espaço Reservado para Conteúdo 2"/>
          <p:cNvSpPr>
            <a:spLocks noGrp="1"/>
          </p:cNvSpPr>
          <p:nvPr>
            <p:ph idx="1"/>
          </p:nvPr>
        </p:nvSpPr>
        <p:spPr/>
        <p:txBody>
          <a:bodyPr/>
          <a:lstStyle/>
          <a:p>
            <a:pPr algn="just" eaLnBrk="1" hangingPunct="1">
              <a:buFont typeface="Arial" pitchFamily="34" charset="0"/>
              <a:buChar char="•"/>
            </a:pPr>
            <a:r>
              <a:rPr lang="pt-BR" smtClean="0"/>
              <a:t> </a:t>
            </a:r>
            <a:r>
              <a:rPr lang="pt-BR" b="1" smtClean="0">
                <a:solidFill>
                  <a:srgbClr val="0000FF"/>
                </a:solidFill>
              </a:rPr>
              <a:t>Coleta de dados</a:t>
            </a:r>
            <a:r>
              <a:rPr lang="pt-BR" smtClean="0">
                <a:solidFill>
                  <a:srgbClr val="0000FF"/>
                </a:solidFill>
              </a:rPr>
              <a:t> </a:t>
            </a:r>
          </a:p>
          <a:p>
            <a:pPr lvl="1" algn="just" eaLnBrk="1" hangingPunct="1">
              <a:buFont typeface="Arial" pitchFamily="34" charset="0"/>
              <a:buChar char="•"/>
            </a:pPr>
            <a:r>
              <a:rPr lang="pt-BR" sz="2400" smtClean="0"/>
              <a:t>Os dados clínicos foram coletados prospectivamente diariamente na base de dados médica da UTI Neonatal.</a:t>
            </a:r>
          </a:p>
          <a:p>
            <a:pPr lvl="1" algn="just" eaLnBrk="1" hangingPunct="1">
              <a:buFont typeface="Arial" pitchFamily="34" charset="0"/>
              <a:buChar char="•"/>
            </a:pPr>
            <a:r>
              <a:rPr lang="pt-BR" sz="2400" smtClean="0"/>
              <a:t>Foram elegíveis para o estudo todos os bebês de extremo baixo peso do Hospital Universitário de Oslo, Rikshospitalet, admitidos na UTI Neonatal  de nível III do Hospital, que nasceram entre </a:t>
            </a:r>
            <a:r>
              <a:rPr lang="pt-BR" sz="2400" b="1" smtClean="0"/>
              <a:t>01 JAN 2002 e 31 DEZ 2011</a:t>
            </a:r>
            <a:r>
              <a:rPr lang="pt-BR" sz="2400" smtClean="0"/>
              <a:t>, sem malformações letais e ainda vivos às 12 horas de vida.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Métodos</a:t>
            </a:r>
          </a:p>
        </p:txBody>
      </p:sp>
      <p:sp>
        <p:nvSpPr>
          <p:cNvPr id="13315" name="Espaço Reservado para Conteúdo 2"/>
          <p:cNvSpPr>
            <a:spLocks noGrp="1"/>
          </p:cNvSpPr>
          <p:nvPr>
            <p:ph idx="1"/>
          </p:nvPr>
        </p:nvSpPr>
        <p:spPr/>
        <p:txBody>
          <a:bodyPr/>
          <a:lstStyle/>
          <a:p>
            <a:pPr algn="just" eaLnBrk="1" hangingPunct="1">
              <a:buFont typeface="Arial" pitchFamily="34" charset="0"/>
              <a:buChar char="•"/>
            </a:pPr>
            <a:r>
              <a:rPr lang="pt-BR" smtClean="0"/>
              <a:t> </a:t>
            </a:r>
            <a:r>
              <a:rPr lang="pt-BR" b="1" smtClean="0">
                <a:solidFill>
                  <a:srgbClr val="0000FF"/>
                </a:solidFill>
              </a:rPr>
              <a:t>Nutrição</a:t>
            </a:r>
          </a:p>
          <a:p>
            <a:pPr lvl="1" algn="just" eaLnBrk="1" hangingPunct="1">
              <a:buFont typeface="Arial" pitchFamily="34" charset="0"/>
              <a:buChar char="•"/>
            </a:pPr>
            <a:r>
              <a:rPr lang="pt-BR" sz="1800" b="1" smtClean="0">
                <a:solidFill>
                  <a:srgbClr val="0000FF"/>
                </a:solidFill>
              </a:rPr>
              <a:t>No período 1 (2002-2005, grupo controle),</a:t>
            </a:r>
            <a:r>
              <a:rPr lang="pt-BR" sz="1800" smtClean="0"/>
              <a:t> as diretrizes da unidade hospitalar sobre NP em RN de EBP recomendavam infusão intravenosa de glicose a 10% nos primeiros dias de vida, com aminoácidos intravenosos e lipídios adicionados nos dias 3 e 4. </a:t>
            </a:r>
          </a:p>
          <a:p>
            <a:pPr lvl="1" algn="just" eaLnBrk="1" hangingPunct="1">
              <a:buFont typeface="Arial" pitchFamily="34" charset="0"/>
              <a:buChar char="•"/>
            </a:pPr>
            <a:r>
              <a:rPr lang="pt-BR" sz="1800" b="1" smtClean="0">
                <a:solidFill>
                  <a:srgbClr val="0000FF"/>
                </a:solidFill>
              </a:rPr>
              <a:t>No período 2 (2006-2011, para o grupo NP agressiva),</a:t>
            </a:r>
            <a:r>
              <a:rPr lang="pt-BR" sz="1800" smtClean="0"/>
              <a:t> as diretrizes da Unidade recomendaram o início da NP imediatamente após o nascimento, assim que um acesso vascular tivesse sido estabelecido.</a:t>
            </a:r>
          </a:p>
          <a:p>
            <a:pPr algn="just" eaLnBrk="1" hangingPunct="1">
              <a:buFont typeface="Arial" pitchFamily="34" charset="0"/>
              <a:buChar char="•"/>
            </a:pPr>
            <a:r>
              <a:rPr lang="pt-BR" smtClean="0"/>
              <a:t> </a:t>
            </a:r>
            <a:r>
              <a:rPr lang="pt-BR" b="1" smtClean="0">
                <a:solidFill>
                  <a:srgbClr val="0000FF"/>
                </a:solidFill>
              </a:rPr>
              <a:t>Protocolo:</a:t>
            </a:r>
          </a:p>
          <a:p>
            <a:pPr lvl="1" algn="just" eaLnBrk="1" hangingPunct="1">
              <a:buFont typeface="Arial" pitchFamily="34" charset="0"/>
              <a:buChar char="•"/>
            </a:pPr>
            <a:r>
              <a:rPr lang="pt-BR" sz="1800" smtClean="0"/>
              <a:t>A infusão de glicose iniciava a uma taxa mínima de 8,5g/kg/dia (6,0mg/kg/min) no dia 1 e aumentava de 1-2g/kg/dia (0,69 a 1,4mg/kg/min) até 15g/kg/dia (10,4mg/kg/min), se tolerado. Os aminoácidos foram introduzidos em 1,5-2g/kg/dia no dia 1 e os lipídios a 0,5-1,0g/kg/dia no dia 1 ou 2. Aminoácidos e lipídios aumentaram 0,5g/kg/dia para um máximo de 3,5-4g/kg/dia (aminoácidos) e 3-3,5g/kg/dia (lipídios).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Métodos</a:t>
            </a:r>
          </a:p>
        </p:txBody>
      </p:sp>
      <p:sp>
        <p:nvSpPr>
          <p:cNvPr id="3" name="Espaço Reservado para Conteúdo 2"/>
          <p:cNvSpPr>
            <a:spLocks noGrp="1"/>
          </p:cNvSpPr>
          <p:nvPr>
            <p:ph idx="1"/>
          </p:nvPr>
        </p:nvSpPr>
        <p:spPr/>
        <p:txBody>
          <a:bodyPr>
            <a:normAutofit lnSpcReduction="10000"/>
          </a:bodyPr>
          <a:lstStyle/>
          <a:p>
            <a:pPr algn="just" eaLnBrk="1" hangingPunct="1">
              <a:buFont typeface="Arial" pitchFamily="34" charset="0"/>
              <a:buChar char="•"/>
              <a:defRPr/>
            </a:pPr>
            <a:r>
              <a:rPr lang="pt-BR" smtClean="0"/>
              <a:t> </a:t>
            </a:r>
            <a:r>
              <a:rPr lang="pt-BR" b="1" smtClean="0">
                <a:solidFill>
                  <a:srgbClr val="FF0000"/>
                </a:solidFill>
              </a:rPr>
              <a:t>Hiperglicemia</a:t>
            </a:r>
          </a:p>
          <a:p>
            <a:pPr lvl="1" algn="just" eaLnBrk="1" hangingPunct="1">
              <a:buFont typeface="Arial" pitchFamily="34" charset="0"/>
              <a:buChar char="•"/>
              <a:defRPr/>
            </a:pPr>
            <a:r>
              <a:rPr lang="pt-BR" sz="1800" smtClean="0"/>
              <a:t>A glicemia foi monitorada de 4-8x ao dia, desde o primeiro dia de vida, e menos freqüentemente à medida que a condição clínica se estabilizava. </a:t>
            </a:r>
          </a:p>
          <a:p>
            <a:pPr lvl="1" algn="just" eaLnBrk="1" hangingPunct="1">
              <a:buFont typeface="Arial" pitchFamily="34" charset="0"/>
              <a:buChar char="•"/>
              <a:defRPr/>
            </a:pPr>
            <a:r>
              <a:rPr lang="pt-BR" sz="1800" smtClean="0"/>
              <a:t>Hiperglicemia: 2 medidas consecutivas de glicose em intervalos de pelo menos 3 horas.</a:t>
            </a:r>
          </a:p>
          <a:p>
            <a:pPr lvl="2" algn="just" eaLnBrk="1" hangingPunct="1">
              <a:buFont typeface="Arial" pitchFamily="34" charset="0"/>
              <a:buChar char="•"/>
              <a:defRPr/>
            </a:pPr>
            <a:r>
              <a:rPr lang="pt-BR" sz="1600" b="1" smtClean="0">
                <a:solidFill>
                  <a:srgbClr val="FF0000"/>
                </a:solidFill>
              </a:rPr>
              <a:t>Leve (151-181mg/dL)</a:t>
            </a:r>
          </a:p>
          <a:p>
            <a:pPr lvl="2" algn="just" eaLnBrk="1" hangingPunct="1">
              <a:buFont typeface="Arial" pitchFamily="34" charset="0"/>
              <a:buChar char="•"/>
              <a:defRPr/>
            </a:pPr>
            <a:r>
              <a:rPr lang="pt-BR" sz="1600" b="1" smtClean="0">
                <a:solidFill>
                  <a:srgbClr val="FF0000"/>
                </a:solidFill>
              </a:rPr>
              <a:t>Moderado (182-216mg/dL)</a:t>
            </a:r>
          </a:p>
          <a:p>
            <a:pPr lvl="2" algn="just" eaLnBrk="1" hangingPunct="1">
              <a:buFont typeface="Arial" pitchFamily="34" charset="0"/>
              <a:buChar char="•"/>
              <a:defRPr/>
            </a:pPr>
            <a:r>
              <a:rPr lang="pt-BR" sz="1600" b="1" smtClean="0">
                <a:solidFill>
                  <a:srgbClr val="FF0000"/>
                </a:solidFill>
              </a:rPr>
              <a:t>Grave (&gt; 216mg/dL)</a:t>
            </a:r>
          </a:p>
          <a:p>
            <a:pPr lvl="2" algn="just" eaLnBrk="1" hangingPunct="1">
              <a:buFont typeface="Calibri" pitchFamily="34" charset="0"/>
              <a:buNone/>
              <a:defRPr/>
            </a:pPr>
            <a:endParaRPr lang="pt-BR" sz="1600" b="1" smtClean="0">
              <a:solidFill>
                <a:srgbClr val="FF0000"/>
              </a:solidFill>
            </a:endParaRPr>
          </a:p>
          <a:p>
            <a:pPr lvl="1" algn="just" eaLnBrk="1" hangingPunct="1">
              <a:buFont typeface="Arial" pitchFamily="34" charset="0"/>
              <a:buChar char="•"/>
              <a:defRPr/>
            </a:pPr>
            <a:r>
              <a:rPr lang="pt-BR" sz="1800" smtClean="0"/>
              <a:t>Os bebês foram classificados em uma única categoria correspondente ao maior nível de hiperglicemia.</a:t>
            </a:r>
          </a:p>
          <a:p>
            <a:pPr lvl="1" algn="just" eaLnBrk="1" hangingPunct="1">
              <a:buFont typeface="Arial" pitchFamily="34" charset="0"/>
              <a:buChar char="•"/>
              <a:defRPr/>
            </a:pPr>
            <a:r>
              <a:rPr lang="pt-BR" sz="1800" smtClean="0"/>
              <a:t>A duração da hiperglicemia na primeira semana de vida foi categorizada em 3 grupos que indicam exposição a hiperglicemia grave por 0, 1 ou 2 ou mais dias.</a:t>
            </a:r>
          </a:p>
          <a:p>
            <a:pPr lvl="1" eaLnBrk="1" hangingPunct="1">
              <a:defRPr/>
            </a:pPr>
            <a:r>
              <a:rPr lang="pt-BR" sz="1800" smtClean="0"/>
              <a:t>A definição de hiperglicemia grave corresponde ao limiar operacional da Unidade para reduzir a taxa de infusão de glicose, iniciar a infusão de insulina ou ambos. </a:t>
            </a:r>
            <a:r>
              <a:rPr lang="pt-BR" sz="1800" smtClean="0">
                <a:solidFill>
                  <a:srgbClr val="FF0000"/>
                </a:solidFill>
              </a:rPr>
              <a:t>No período 2, de acordo com o protocolo, a taxa de infusão de glicose não foi reduzida abaixo de um mínimo de 7,2 g / kg / d (5 mg / kg / min)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0000FF"/>
                </a:solidFill>
              </a:rPr>
              <a:t>Métodos 	</a:t>
            </a:r>
          </a:p>
        </p:txBody>
      </p:sp>
      <p:sp>
        <p:nvSpPr>
          <p:cNvPr id="15363" name="Espaço Reservado para Conteúdo 2"/>
          <p:cNvSpPr>
            <a:spLocks noGrp="1"/>
          </p:cNvSpPr>
          <p:nvPr>
            <p:ph idx="1"/>
          </p:nvPr>
        </p:nvSpPr>
        <p:spPr/>
        <p:txBody>
          <a:bodyPr/>
          <a:lstStyle/>
          <a:p>
            <a:pPr algn="just" eaLnBrk="1" hangingPunct="1">
              <a:buFont typeface="Arial" pitchFamily="34" charset="0"/>
              <a:buChar char="•"/>
            </a:pPr>
            <a:r>
              <a:rPr lang="pt-BR" smtClean="0"/>
              <a:t> </a:t>
            </a:r>
            <a:r>
              <a:rPr lang="pt-BR" b="1" smtClean="0">
                <a:solidFill>
                  <a:srgbClr val="0000FF"/>
                </a:solidFill>
              </a:rPr>
              <a:t>Desfechos </a:t>
            </a:r>
          </a:p>
          <a:p>
            <a:pPr lvl="1" algn="just" eaLnBrk="1" hangingPunct="1">
              <a:buFont typeface="Arial" pitchFamily="34" charset="0"/>
              <a:buChar char="•"/>
            </a:pPr>
            <a:r>
              <a:rPr lang="pt-BR" sz="1800" smtClean="0"/>
              <a:t>Todos os bebês foram monitorados até a morte, alta para casa ou transferência de hospital.</a:t>
            </a:r>
          </a:p>
          <a:p>
            <a:pPr lvl="1" algn="just" eaLnBrk="1" hangingPunct="1">
              <a:buFont typeface="Arial" pitchFamily="34" charset="0"/>
              <a:buChar char="•"/>
            </a:pPr>
            <a:r>
              <a:rPr lang="pt-BR" sz="1800" smtClean="0"/>
              <a:t>Enterocolite necrosante (estágios 2 a 3  pela classificação de Bell et al (22)</a:t>
            </a:r>
          </a:p>
          <a:p>
            <a:pPr lvl="1" algn="just" eaLnBrk="1" hangingPunct="1">
              <a:buFont typeface="Arial" pitchFamily="34" charset="0"/>
              <a:buChar char="•"/>
            </a:pPr>
            <a:r>
              <a:rPr lang="pt-BR" sz="1800" smtClean="0"/>
              <a:t>Sepse precoce (primeiras 72 horas  de vida) e tardia (após 72 horas  de vida)</a:t>
            </a:r>
          </a:p>
          <a:p>
            <a:pPr lvl="1" algn="just" eaLnBrk="1" hangingPunct="1">
              <a:buFont typeface="Arial" pitchFamily="34" charset="0"/>
              <a:buChar char="•"/>
            </a:pPr>
            <a:r>
              <a:rPr lang="pt-BR" sz="1800" smtClean="0"/>
              <a:t>Patologias intracranianas (pelo ultrassom: dias 1, 2, 4, 7 e 14 e com 4 semanas e antes da alta)</a:t>
            </a:r>
          </a:p>
          <a:p>
            <a:pPr lvl="1" algn="just" eaLnBrk="1" hangingPunct="1">
              <a:buFont typeface="Arial" pitchFamily="34" charset="0"/>
              <a:buNone/>
            </a:pPr>
            <a:r>
              <a:rPr lang="pt-BR" sz="1800" smtClean="0"/>
              <a:t>       -hemorragia intraventricular: de acordo com os critérios de Papile et al 923)</a:t>
            </a:r>
          </a:p>
          <a:p>
            <a:pPr lvl="1" algn="just" eaLnBrk="1" hangingPunct="1">
              <a:buFont typeface="Arial" pitchFamily="34" charset="0"/>
              <a:buNone/>
            </a:pPr>
            <a:r>
              <a:rPr lang="pt-BR" sz="1800" smtClean="0"/>
              <a:t>      -leucomalácia periventricular: de acordro com os critérios dr Vries et al 924)</a:t>
            </a:r>
          </a:p>
          <a:p>
            <a:pPr lvl="1" algn="just" eaLnBrk="1" hangingPunct="1">
              <a:buFont typeface="Arial" pitchFamily="34" charset="0"/>
              <a:buChar char="•"/>
            </a:pPr>
            <a:r>
              <a:rPr lang="pt-BR" sz="1800" smtClean="0"/>
              <a:t>Velocidade do cresciment foi calculada como descrito por Patel et al (25)</a:t>
            </a:r>
          </a:p>
          <a:p>
            <a:pPr lvl="1" algn="just" eaLnBrk="1" hangingPunct="1">
              <a:buFont typeface="Arial" pitchFamily="34" charset="0"/>
              <a:buChar char="•"/>
            </a:pPr>
            <a:endParaRPr lang="pt-BR" sz="1800" smtClean="0"/>
          </a:p>
        </p:txBody>
      </p:sp>
      <p:sp>
        <p:nvSpPr>
          <p:cNvPr id="15364" name="CaixaDeTexto 3"/>
          <p:cNvSpPr txBox="1">
            <a:spLocks noChangeArrowheads="1"/>
          </p:cNvSpPr>
          <p:nvPr/>
        </p:nvSpPr>
        <p:spPr bwMode="auto">
          <a:xfrm>
            <a:off x="0" y="5976938"/>
            <a:ext cx="12192000" cy="400050"/>
          </a:xfrm>
          <a:prstGeom prst="rect">
            <a:avLst/>
          </a:prstGeom>
          <a:noFill/>
          <a:ln w="9525">
            <a:noFill/>
            <a:miter lim="800000"/>
            <a:headEnd/>
            <a:tailEnd/>
          </a:ln>
        </p:spPr>
        <p:txBody>
          <a:bodyPr>
            <a:spAutoFit/>
          </a:bodyPr>
          <a:lstStyle/>
          <a:p>
            <a:r>
              <a:rPr lang="pt-BR" sz="1000" b="1">
                <a:latin typeface="Calibri" pitchFamily="34" charset="0"/>
              </a:rPr>
              <a:t>22.</a:t>
            </a:r>
            <a:r>
              <a:rPr lang="pt-BR" sz="1000">
                <a:latin typeface="Calibri" pitchFamily="34" charset="0"/>
              </a:rPr>
              <a:t> BellMJ, Ternberg JL, Feigin RD, et al. Neonatal necrotizing enterocolitis: therapeutic decisions based upon clinical staging. </a:t>
            </a:r>
          </a:p>
          <a:p>
            <a:r>
              <a:rPr lang="nl-NL" sz="1000" b="1">
                <a:latin typeface="Calibri" pitchFamily="34" charset="0"/>
              </a:rPr>
              <a:t>24.</a:t>
            </a:r>
            <a:r>
              <a:rPr lang="nl-NL" sz="1000">
                <a:latin typeface="Calibri" pitchFamily="34" charset="0"/>
              </a:rPr>
              <a:t> de Vries LS, Eken P, Dubowitz LMS. The </a:t>
            </a:r>
            <a:r>
              <a:rPr lang="en-US" sz="1000">
                <a:latin typeface="Calibri" pitchFamily="34" charset="0"/>
              </a:rPr>
              <a:t>spectrum of leukomalacia using cranial ultrasound.</a:t>
            </a:r>
            <a:endParaRPr lang="pt-BR" sz="100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solidFill>
                  <a:srgbClr val="0000FF"/>
                </a:solidFill>
              </a:rPr>
              <a:t>Análise Estatística</a:t>
            </a:r>
          </a:p>
        </p:txBody>
      </p:sp>
      <p:sp>
        <p:nvSpPr>
          <p:cNvPr id="16387" name="Rectangle 3"/>
          <p:cNvSpPr>
            <a:spLocks noGrp="1"/>
          </p:cNvSpPr>
          <p:nvPr>
            <p:ph type="body" idx="1"/>
          </p:nvPr>
        </p:nvSpPr>
        <p:spPr/>
        <p:txBody>
          <a:bodyPr/>
          <a:lstStyle/>
          <a:p>
            <a:pPr eaLnBrk="1" hangingPunct="1">
              <a:lnSpc>
                <a:spcPct val="80000"/>
              </a:lnSpc>
            </a:pPr>
            <a:r>
              <a:rPr lang="pt-BR" sz="1800" smtClean="0"/>
              <a:t>-As diferenças de grupo entre os períodos 1 e 2 foram examinadas usando teste χ2 (quiquadrado) ou teste exato de Fisher para variáveis categóricas. O teste de amostras independentes t foi utilizado para variáveis contínuas</a:t>
            </a:r>
          </a:p>
          <a:p>
            <a:pPr eaLnBrk="1" hangingPunct="1">
              <a:lnSpc>
                <a:spcPct val="80000"/>
              </a:lnSpc>
            </a:pPr>
            <a:r>
              <a:rPr lang="pt-BR" sz="1800" smtClean="0"/>
              <a:t>-Para investigar os efeitos brutos e ajustados da NP agressiva na mortalidade, foram realizadas análises de regressão logística. NP agressiva foi introduzida no modelo como uma variável independente dicotômica comparando crianças nascidas nos período 2 vs 1 e sempre foi incluído no modelo estatístico.</a:t>
            </a:r>
          </a:p>
          <a:p>
            <a:pPr eaLnBrk="1" hangingPunct="1">
              <a:lnSpc>
                <a:spcPct val="80000"/>
              </a:lnSpc>
            </a:pPr>
            <a:r>
              <a:rPr lang="pt-BR" sz="1800" smtClean="0"/>
              <a:t>-Idade gestacional (IG), </a:t>
            </a:r>
            <a:r>
              <a:rPr lang="pt-BR" sz="1800" i="1" smtClean="0"/>
              <a:t>Clinical Risk Index for Babies</a:t>
            </a:r>
            <a:r>
              <a:rPr lang="pt-BR" sz="1800" smtClean="0"/>
              <a:t> (CRIB), hiperglicemia e o uso de vasopressores foram significativos e foram incluídos como covariáveis no o modelo final. </a:t>
            </a:r>
          </a:p>
          <a:p>
            <a:pPr eaLnBrk="1" hangingPunct="1">
              <a:lnSpc>
                <a:spcPct val="80000"/>
              </a:lnSpc>
            </a:pPr>
            <a:r>
              <a:rPr lang="pt-BR" sz="1800" smtClean="0"/>
              <a:t>-O peso ao nascer representou um dos critérios de inclusão do estudo e, portanto, não foi incluído na análise final multivariada. </a:t>
            </a:r>
          </a:p>
          <a:p>
            <a:pPr eaLnBrk="1" hangingPunct="1">
              <a:lnSpc>
                <a:spcPct val="80000"/>
              </a:lnSpc>
            </a:pPr>
            <a:r>
              <a:rPr lang="pt-BR" sz="1800" smtClean="0"/>
              <a:t>-Como a hiperglicemia grave e a infusão de insulina durante a primeira semana de vida foram altamente correlacionadas,ajustes foram feitos apenas para hiperglicemia.</a:t>
            </a:r>
          </a:p>
          <a:p>
            <a:pPr eaLnBrk="1" hangingPunct="1">
              <a:lnSpc>
                <a:spcPct val="80000"/>
              </a:lnSpc>
            </a:pPr>
            <a:r>
              <a:rPr lang="pt-BR" sz="1800" smtClean="0"/>
              <a:t>-Significância estatística:P&lt;o.o5 / Software usado:SPSS versão 21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Resultados</a:t>
            </a:r>
            <a:r>
              <a:rPr lang="pt-BR" smtClean="0"/>
              <a:t> </a:t>
            </a:r>
          </a:p>
        </p:txBody>
      </p:sp>
      <p:sp>
        <p:nvSpPr>
          <p:cNvPr id="17411" name="Espaço Reservado para Conteúdo 2"/>
          <p:cNvSpPr>
            <a:spLocks noGrp="1"/>
          </p:cNvSpPr>
          <p:nvPr>
            <p:ph idx="1"/>
          </p:nvPr>
        </p:nvSpPr>
        <p:spPr>
          <a:xfrm>
            <a:off x="990600" y="903288"/>
            <a:ext cx="10058400" cy="4022725"/>
          </a:xfrm>
          <a:solidFill>
            <a:schemeClr val="bg1"/>
          </a:solidFill>
        </p:spPr>
        <p:txBody>
          <a:bodyPr/>
          <a:lstStyle/>
          <a:p>
            <a:pPr algn="just" eaLnBrk="1" hangingPunct="1">
              <a:buFont typeface="Arial" pitchFamily="34" charset="0"/>
              <a:buChar char="•"/>
            </a:pPr>
            <a:r>
              <a:rPr lang="pt-BR" smtClean="0"/>
              <a:t> 373 RN EBP foram admitidos na UTI Neonatal , 16 morreram antes das primeiras 12h de vida e 7 foram excluídos por malformações que levavam à morte. Outras 7 crianças foram excluídas da análise final por falta de dados nutricionais.</a:t>
            </a:r>
          </a:p>
          <a:p>
            <a:pPr algn="just" eaLnBrk="1" hangingPunct="1">
              <a:buFont typeface="Arial" pitchFamily="34" charset="0"/>
              <a:buChar char="•"/>
            </a:pPr>
            <a:r>
              <a:rPr lang="pt-BR" smtClean="0"/>
              <a:t> Na </a:t>
            </a:r>
            <a:r>
              <a:rPr lang="pt-BR" smtClean="0">
                <a:solidFill>
                  <a:srgbClr val="0000FF"/>
                </a:solidFill>
              </a:rPr>
              <a:t>Tabela 2</a:t>
            </a:r>
            <a:r>
              <a:rPr lang="pt-BR" smtClean="0"/>
              <a:t>, as características, tratamento e variáveis de desfechos durane os dois períodos.</a:t>
            </a:r>
          </a:p>
          <a:p>
            <a:pPr algn="just" eaLnBrk="1" hangingPunct="1">
              <a:buFont typeface="Arial" pitchFamily="34" charset="0"/>
              <a:buChar char="•"/>
            </a:pPr>
            <a:endParaRPr lang="pt-BR" smtClean="0"/>
          </a:p>
          <a:p>
            <a:pPr algn="just" eaLnBrk="1" hangingPunct="1">
              <a:buFont typeface="Arial" pitchFamily="34" charset="0"/>
              <a:buChar char="•"/>
            </a:pPr>
            <a:endParaRPr lang="pt-BR" smtClean="0"/>
          </a:p>
          <a:p>
            <a:pPr algn="just" eaLnBrk="1" hangingPunct="1">
              <a:buFont typeface="Arial" pitchFamily="34" charset="0"/>
              <a:buChar char="•"/>
            </a:pPr>
            <a:endParaRPr lang="pt-BR" smtClean="0"/>
          </a:p>
          <a:p>
            <a:pPr algn="ctr" eaLnBrk="1" hangingPunct="1">
              <a:buFont typeface="Arial" pitchFamily="34" charset="0"/>
              <a:buNone/>
            </a:pPr>
            <a:r>
              <a:rPr lang="pt-BR" smtClean="0">
                <a:solidFill>
                  <a:srgbClr val="FF0000"/>
                </a:solidFill>
              </a:rPr>
              <a:t>A diferença mais marcante foi a mortalidade</a:t>
            </a:r>
            <a:r>
              <a:rPr lang="pt-BR" smtClean="0">
                <a:solidFill>
                  <a:srgbClr val="0000FF"/>
                </a:solidFill>
              </a:rPr>
              <a:t> , que foi </a:t>
            </a:r>
            <a:r>
              <a:rPr lang="pt-BR" smtClean="0">
                <a:solidFill>
                  <a:srgbClr val="FF0000"/>
                </a:solidFill>
              </a:rPr>
              <a:t>marcadamente aumentada no período 2</a:t>
            </a:r>
            <a:r>
              <a:rPr lang="pt-BR" smtClean="0">
                <a:solidFill>
                  <a:srgbClr val="0000FF"/>
                </a:solidFill>
              </a:rPr>
              <a:t>. Além disso, observaram-se </a:t>
            </a:r>
            <a:r>
              <a:rPr lang="pt-BR" smtClean="0">
                <a:solidFill>
                  <a:srgbClr val="FF0000"/>
                </a:solidFill>
              </a:rPr>
              <a:t>diferenças significativas na incidência de enterocolite necrosante</a:t>
            </a:r>
            <a:r>
              <a:rPr lang="pt-BR" smtClean="0">
                <a:solidFill>
                  <a:srgbClr val="0000FF"/>
                </a:solidFill>
              </a:rPr>
              <a:t>, a média de Apgar de 5 minutos e a proporção de lactentes que receberam surfactante na Sala de Parto.</a:t>
            </a:r>
          </a:p>
        </p:txBody>
      </p:sp>
      <p:sp>
        <p:nvSpPr>
          <p:cNvPr id="17412" name="AutoShape 10"/>
          <p:cNvSpPr>
            <a:spLocks noChangeArrowheads="1"/>
          </p:cNvSpPr>
          <p:nvPr/>
        </p:nvSpPr>
        <p:spPr bwMode="auto">
          <a:xfrm>
            <a:off x="4110038" y="2271713"/>
            <a:ext cx="444500" cy="1387475"/>
          </a:xfrm>
          <a:prstGeom prst="curvedRightArrow">
            <a:avLst>
              <a:gd name="adj1" fmla="val 62429"/>
              <a:gd name="adj2" fmla="val 124857"/>
              <a:gd name="adj3" fmla="val 33333"/>
            </a:avLst>
          </a:prstGeom>
          <a:solidFill>
            <a:srgbClr val="FF00FF"/>
          </a:solidFill>
          <a:ln w="9525">
            <a:solidFill>
              <a:schemeClr val="tx1"/>
            </a:solidFill>
            <a:miter lim="800000"/>
            <a:headEnd/>
            <a:tailEnd/>
          </a:ln>
        </p:spPr>
        <p:txBody>
          <a:bodyPr wrap="none" anchor="ctr"/>
          <a:lstStyle/>
          <a:p>
            <a:pPr algn="ctr"/>
            <a:endParaRPr lang="pt-BR">
              <a:solidFill>
                <a:srgbClr val="FF66CC"/>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m 4"/>
          <p:cNvPicPr>
            <a:picLocks noChangeAspect="1"/>
          </p:cNvPicPr>
          <p:nvPr/>
        </p:nvPicPr>
        <p:blipFill>
          <a:blip r:embed="rId2"/>
          <a:srcRect/>
          <a:stretch>
            <a:fillRect/>
          </a:stretch>
        </p:blipFill>
        <p:spPr bwMode="auto">
          <a:xfrm>
            <a:off x="2168525" y="-9525"/>
            <a:ext cx="4300538" cy="6308725"/>
          </a:xfrm>
          <a:prstGeom prst="rect">
            <a:avLst/>
          </a:prstGeom>
          <a:noFill/>
          <a:ln w="9525">
            <a:noFill/>
            <a:miter lim="800000"/>
            <a:headEnd/>
            <a:tailEnd/>
          </a:ln>
        </p:spPr>
      </p:pic>
      <p:pic>
        <p:nvPicPr>
          <p:cNvPr id="18435" name="Picture 5"/>
          <p:cNvPicPr>
            <a:picLocks noChangeAspect="1" noChangeArrowheads="1"/>
          </p:cNvPicPr>
          <p:nvPr/>
        </p:nvPicPr>
        <p:blipFill>
          <a:blip r:embed="rId3"/>
          <a:srcRect/>
          <a:stretch>
            <a:fillRect/>
          </a:stretch>
        </p:blipFill>
        <p:spPr bwMode="auto">
          <a:xfrm>
            <a:off x="7200900" y="2125663"/>
            <a:ext cx="2108200" cy="3027362"/>
          </a:xfrm>
          <a:prstGeom prst="rect">
            <a:avLst/>
          </a:prstGeom>
          <a:noFill/>
          <a:ln w="28575">
            <a:solidFill>
              <a:srgbClr val="0000FF"/>
            </a:solidFill>
            <a:miter lim="800000"/>
            <a:headEnd/>
            <a:tailEnd/>
          </a:ln>
        </p:spPr>
      </p:pic>
      <p:sp>
        <p:nvSpPr>
          <p:cNvPr id="18436" name="Line 6"/>
          <p:cNvSpPr>
            <a:spLocks noChangeShapeType="1"/>
          </p:cNvSpPr>
          <p:nvPr/>
        </p:nvSpPr>
        <p:spPr bwMode="auto">
          <a:xfrm>
            <a:off x="1800225" y="1165225"/>
            <a:ext cx="519113" cy="258763"/>
          </a:xfrm>
          <a:prstGeom prst="line">
            <a:avLst/>
          </a:prstGeom>
          <a:noFill/>
          <a:ln w="57150">
            <a:solidFill>
              <a:srgbClr val="0000FF"/>
            </a:solidFill>
            <a:round/>
            <a:headEnd/>
            <a:tailEnd type="triangle" w="med" len="med"/>
          </a:ln>
        </p:spPr>
        <p:txBody>
          <a:bodyPr/>
          <a:lstStyle/>
          <a:p>
            <a:endParaRPr lang="pt-BR"/>
          </a:p>
        </p:txBody>
      </p:sp>
      <p:sp>
        <p:nvSpPr>
          <p:cNvPr id="18437" name="Line 7"/>
          <p:cNvSpPr>
            <a:spLocks noChangeShapeType="1"/>
          </p:cNvSpPr>
          <p:nvPr/>
        </p:nvSpPr>
        <p:spPr bwMode="auto">
          <a:xfrm>
            <a:off x="1812925" y="1892300"/>
            <a:ext cx="519113" cy="258763"/>
          </a:xfrm>
          <a:prstGeom prst="line">
            <a:avLst/>
          </a:prstGeom>
          <a:noFill/>
          <a:ln w="57150">
            <a:solidFill>
              <a:srgbClr val="0000FF"/>
            </a:solidFill>
            <a:round/>
            <a:headEnd/>
            <a:tailEnd type="triangle" w="med" len="med"/>
          </a:ln>
        </p:spPr>
        <p:txBody>
          <a:bodyPr/>
          <a:lstStyle/>
          <a:p>
            <a:endParaRPr lang="pt-BR"/>
          </a:p>
        </p:txBody>
      </p:sp>
      <p:sp>
        <p:nvSpPr>
          <p:cNvPr id="18438" name="AutoShape 8"/>
          <p:cNvSpPr>
            <a:spLocks/>
          </p:cNvSpPr>
          <p:nvPr/>
        </p:nvSpPr>
        <p:spPr bwMode="auto">
          <a:xfrm>
            <a:off x="2146300" y="3079750"/>
            <a:ext cx="57150" cy="838200"/>
          </a:xfrm>
          <a:prstGeom prst="leftBracket">
            <a:avLst>
              <a:gd name="adj" fmla="val 122222"/>
            </a:avLst>
          </a:prstGeom>
          <a:noFill/>
          <a:ln w="57150">
            <a:solidFill>
              <a:srgbClr val="0000FF"/>
            </a:solidFill>
            <a:round/>
            <a:headEnd/>
            <a:tailEnd/>
          </a:ln>
        </p:spPr>
        <p:txBody>
          <a:bodyPr wrap="none" anchor="ctr"/>
          <a:lstStyle/>
          <a:p>
            <a:endParaRPr lang="pt-BR"/>
          </a:p>
        </p:txBody>
      </p:sp>
      <p:sp>
        <p:nvSpPr>
          <p:cNvPr id="18439" name="AutoShape 9"/>
          <p:cNvSpPr>
            <a:spLocks/>
          </p:cNvSpPr>
          <p:nvPr/>
        </p:nvSpPr>
        <p:spPr bwMode="auto">
          <a:xfrm>
            <a:off x="2112963" y="4016375"/>
            <a:ext cx="106362" cy="703263"/>
          </a:xfrm>
          <a:prstGeom prst="leftBracket">
            <a:avLst>
              <a:gd name="adj" fmla="val 55100"/>
            </a:avLst>
          </a:prstGeom>
          <a:noFill/>
          <a:ln w="57150">
            <a:solidFill>
              <a:srgbClr val="FF0000"/>
            </a:solidFill>
            <a:round/>
            <a:headEnd/>
            <a:tailEnd/>
          </a:ln>
        </p:spPr>
        <p:txBody>
          <a:bodyPr wrap="none" anchor="ctr"/>
          <a:lstStyle/>
          <a:p>
            <a:endParaRPr lang="pt-BR"/>
          </a:p>
        </p:txBody>
      </p:sp>
      <p:sp>
        <p:nvSpPr>
          <p:cNvPr id="18440" name="Line 10"/>
          <p:cNvSpPr>
            <a:spLocks noChangeShapeType="1"/>
          </p:cNvSpPr>
          <p:nvPr/>
        </p:nvSpPr>
        <p:spPr bwMode="auto">
          <a:xfrm>
            <a:off x="1808163" y="4735513"/>
            <a:ext cx="519112" cy="258762"/>
          </a:xfrm>
          <a:prstGeom prst="line">
            <a:avLst/>
          </a:prstGeom>
          <a:noFill/>
          <a:ln w="57150">
            <a:solidFill>
              <a:srgbClr val="0000FF"/>
            </a:solidFill>
            <a:round/>
            <a:headEnd/>
            <a:tailEnd type="triangle" w="med" len="med"/>
          </a:ln>
        </p:spPr>
        <p:txBody>
          <a:bodyPr/>
          <a:lstStyle/>
          <a:p>
            <a:endParaRPr lang="pt-BR"/>
          </a:p>
        </p:txBody>
      </p:sp>
      <p:sp>
        <p:nvSpPr>
          <p:cNvPr id="18441" name="Line 11"/>
          <p:cNvSpPr>
            <a:spLocks noChangeShapeType="1"/>
          </p:cNvSpPr>
          <p:nvPr/>
        </p:nvSpPr>
        <p:spPr bwMode="auto">
          <a:xfrm>
            <a:off x="1758950" y="4879975"/>
            <a:ext cx="519113" cy="258763"/>
          </a:xfrm>
          <a:prstGeom prst="line">
            <a:avLst/>
          </a:prstGeom>
          <a:noFill/>
          <a:ln w="57150">
            <a:solidFill>
              <a:srgbClr val="0000FF"/>
            </a:solidFill>
            <a:round/>
            <a:headEnd/>
            <a:tailEnd type="triangle" w="med" len="med"/>
          </a:ln>
        </p:spPr>
        <p:txBody>
          <a:bodyPr/>
          <a:lstStyle/>
          <a:p>
            <a:endParaRPr lang="pt-BR"/>
          </a:p>
        </p:txBody>
      </p:sp>
      <p:sp>
        <p:nvSpPr>
          <p:cNvPr id="18442" name="Line 12"/>
          <p:cNvSpPr>
            <a:spLocks noChangeShapeType="1"/>
          </p:cNvSpPr>
          <p:nvPr/>
        </p:nvSpPr>
        <p:spPr bwMode="auto">
          <a:xfrm>
            <a:off x="1739900" y="4995863"/>
            <a:ext cx="519113" cy="258762"/>
          </a:xfrm>
          <a:prstGeom prst="line">
            <a:avLst/>
          </a:prstGeom>
          <a:noFill/>
          <a:ln w="57150">
            <a:solidFill>
              <a:srgbClr val="0000FF"/>
            </a:solidFill>
            <a:round/>
            <a:headEnd/>
            <a:tailEnd type="triangle" w="med" len="med"/>
          </a:ln>
        </p:spPr>
        <p:txBody>
          <a:bodyPr/>
          <a:lstStyle/>
          <a:p>
            <a:endParaRPr lang="pt-BR"/>
          </a:p>
        </p:txBody>
      </p:sp>
      <p:sp>
        <p:nvSpPr>
          <p:cNvPr id="18443" name="Line 13"/>
          <p:cNvSpPr>
            <a:spLocks noChangeShapeType="1"/>
          </p:cNvSpPr>
          <p:nvPr/>
        </p:nvSpPr>
        <p:spPr bwMode="auto">
          <a:xfrm>
            <a:off x="1817688" y="5564188"/>
            <a:ext cx="519112" cy="258762"/>
          </a:xfrm>
          <a:prstGeom prst="line">
            <a:avLst/>
          </a:prstGeom>
          <a:noFill/>
          <a:ln w="57150">
            <a:solidFill>
              <a:srgbClr val="0000FF"/>
            </a:solidFill>
            <a:round/>
            <a:headEnd/>
            <a:tailEnd type="triangle" w="med" len="med"/>
          </a:ln>
        </p:spPr>
        <p:txBody>
          <a:bodyPr/>
          <a:lstStyle/>
          <a:p>
            <a:endParaRPr lang="pt-BR"/>
          </a:p>
        </p:txBody>
      </p:sp>
      <p:sp>
        <p:nvSpPr>
          <p:cNvPr id="18444" name="Line 14"/>
          <p:cNvSpPr>
            <a:spLocks noChangeShapeType="1"/>
          </p:cNvSpPr>
          <p:nvPr/>
        </p:nvSpPr>
        <p:spPr bwMode="auto">
          <a:xfrm>
            <a:off x="1836738" y="5746750"/>
            <a:ext cx="519112" cy="258763"/>
          </a:xfrm>
          <a:prstGeom prst="line">
            <a:avLst/>
          </a:prstGeom>
          <a:noFill/>
          <a:ln w="57150">
            <a:solidFill>
              <a:srgbClr val="0000FF"/>
            </a:solidFill>
            <a:round/>
            <a:headEnd/>
            <a:tailEnd type="triangle" w="med" len="med"/>
          </a:ln>
        </p:spPr>
        <p:txBody>
          <a:bodyPr/>
          <a:lstStyle/>
          <a:p>
            <a:endParaRPr lang="pt-BR"/>
          </a:p>
        </p:txBody>
      </p:sp>
      <p:sp>
        <p:nvSpPr>
          <p:cNvPr id="18445" name="Line 15"/>
          <p:cNvSpPr>
            <a:spLocks noChangeShapeType="1"/>
          </p:cNvSpPr>
          <p:nvPr/>
        </p:nvSpPr>
        <p:spPr bwMode="auto">
          <a:xfrm>
            <a:off x="1768475" y="5899150"/>
            <a:ext cx="519113" cy="258763"/>
          </a:xfrm>
          <a:prstGeom prst="line">
            <a:avLst/>
          </a:prstGeom>
          <a:noFill/>
          <a:ln w="57150">
            <a:solidFill>
              <a:srgbClr val="0000FF"/>
            </a:solidFill>
            <a:round/>
            <a:headEnd/>
            <a:tailEnd type="triangle" w="med" len="med"/>
          </a:ln>
        </p:spPr>
        <p:txBody>
          <a:bodyPr/>
          <a:lstStyle/>
          <a:p>
            <a:endParaRPr lang="pt-B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Resultados</a:t>
            </a:r>
            <a:r>
              <a:rPr lang="pt-BR" smtClean="0"/>
              <a:t> </a:t>
            </a:r>
          </a:p>
        </p:txBody>
      </p:sp>
      <p:sp>
        <p:nvSpPr>
          <p:cNvPr id="19459" name="Espaço Reservado para Conteúdo 2"/>
          <p:cNvSpPr>
            <a:spLocks noGrp="1"/>
          </p:cNvSpPr>
          <p:nvPr>
            <p:ph idx="1"/>
          </p:nvPr>
        </p:nvSpPr>
        <p:spPr>
          <a:xfrm>
            <a:off x="731838" y="1846263"/>
            <a:ext cx="10423525" cy="4445000"/>
          </a:xfrm>
        </p:spPr>
        <p:txBody>
          <a:bodyPr/>
          <a:lstStyle/>
          <a:p>
            <a:pPr algn="just" eaLnBrk="1" hangingPunct="1">
              <a:buFont typeface="Arial" pitchFamily="34" charset="0"/>
              <a:buChar char="•"/>
            </a:pPr>
            <a:r>
              <a:rPr lang="pt-BR" b="1" smtClean="0"/>
              <a:t> </a:t>
            </a:r>
            <a:r>
              <a:rPr lang="pt-BR" b="1" smtClean="0">
                <a:solidFill>
                  <a:srgbClr val="0000FF"/>
                </a:solidFill>
              </a:rPr>
              <a:t>Ingesta nutricional e hiperglicemia </a:t>
            </a:r>
          </a:p>
          <a:p>
            <a:pPr lvl="1" algn="just" eaLnBrk="1" hangingPunct="1">
              <a:buFont typeface="Arial" pitchFamily="34" charset="0"/>
              <a:buChar char="•"/>
            </a:pPr>
            <a:r>
              <a:rPr lang="pt-BR" sz="1800" smtClean="0"/>
              <a:t>A ingestão diária de todos os nutrientes durante a primeira semana foi significativamente maior no período 2 em comparação com o período 1. </a:t>
            </a:r>
          </a:p>
          <a:p>
            <a:pPr lvl="1" algn="just" eaLnBrk="1" hangingPunct="1">
              <a:buFont typeface="Arial" pitchFamily="34" charset="0"/>
              <a:buChar char="•"/>
            </a:pPr>
            <a:r>
              <a:rPr lang="pt-BR" sz="1800" smtClean="0"/>
              <a:t>Leite materno ordenhado, de banco de leite ou não pasteurizado e leite de doador humano com sorologia negativa para o citomegalovírus foi administrado para todos os bebês que receberam nutrição parenteral nos 2 períodos.</a:t>
            </a:r>
          </a:p>
          <a:p>
            <a:pPr lvl="1" algn="just" eaLnBrk="1" hangingPunct="1">
              <a:buFont typeface="Arial" pitchFamily="34" charset="0"/>
              <a:buChar char="•"/>
            </a:pPr>
            <a:r>
              <a:rPr lang="pt-BR" sz="1800" smtClean="0"/>
              <a:t>Mais bebês do período 2 atingiram a alimentação enteral completa durante a primeira semana.</a:t>
            </a:r>
          </a:p>
          <a:p>
            <a:pPr lvl="1" algn="just" eaLnBrk="1" hangingPunct="1">
              <a:buFont typeface="Arial" pitchFamily="34" charset="0"/>
              <a:buChar char="•"/>
            </a:pPr>
            <a:r>
              <a:rPr lang="pt-BR" sz="1800" smtClean="0"/>
              <a:t>A proporção de lactentes com hiperglicemia grave acima do limiar de intervenção foi significativamente maior no período 2 durante a primeira semana de vida.</a:t>
            </a:r>
          </a:p>
          <a:p>
            <a:pPr lvl="1" algn="just" eaLnBrk="1" hangingPunct="1">
              <a:buFont typeface="Arial" pitchFamily="34" charset="0"/>
              <a:buChar char="•"/>
            </a:pPr>
            <a:r>
              <a:rPr lang="pt-BR" sz="1800" smtClean="0"/>
              <a:t>Houve diferenças significativas entre os 2 períodos nos dias 0 a 4 em relação à taxa de infusão de glicose, assim como nos dias 0-6 na ingesta de carboidrato total e calorias, assim como na proporção de crianças com severa hiperglicemia (</a:t>
            </a:r>
            <a:r>
              <a:rPr lang="pt-BR" sz="1800" smtClean="0">
                <a:solidFill>
                  <a:srgbClr val="0000FF"/>
                </a:solidFill>
              </a:rPr>
              <a:t>Figura 1</a:t>
            </a:r>
            <a:r>
              <a:rPr lang="pt-BR" sz="1800" smtClean="0"/>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2"/>
          <a:srcRect/>
          <a:stretch>
            <a:fillRect/>
          </a:stretch>
        </p:blipFill>
        <p:spPr bwMode="auto">
          <a:xfrm>
            <a:off x="2182813" y="958850"/>
            <a:ext cx="7712075" cy="5402263"/>
          </a:xfrm>
          <a:prstGeom prst="rect">
            <a:avLst/>
          </a:prstGeom>
          <a:noFill/>
          <a:ln w="28575">
            <a:solidFill>
              <a:srgbClr val="0000FF"/>
            </a:solidFill>
            <a:miter lim="800000"/>
            <a:headEnd/>
            <a:tailEnd/>
          </a:ln>
        </p:spPr>
      </p:pic>
      <p:pic>
        <p:nvPicPr>
          <p:cNvPr id="20483" name="Picture 5"/>
          <p:cNvPicPr>
            <a:picLocks noChangeAspect="1" noChangeArrowheads="1"/>
          </p:cNvPicPr>
          <p:nvPr/>
        </p:nvPicPr>
        <p:blipFill>
          <a:blip r:embed="rId3"/>
          <a:srcRect/>
          <a:stretch>
            <a:fillRect/>
          </a:stretch>
        </p:blipFill>
        <p:spPr bwMode="auto">
          <a:xfrm>
            <a:off x="2417763" y="303213"/>
            <a:ext cx="7086600" cy="39687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body" idx="1"/>
          </p:nvPr>
        </p:nvSpPr>
        <p:spPr/>
        <p:txBody>
          <a:bodyPr/>
          <a:lstStyle/>
          <a:p>
            <a:pPr eaLnBrk="1" hangingPunct="1"/>
            <a:r>
              <a:rPr lang="pt-BR" sz="2400" b="1" smtClean="0">
                <a:solidFill>
                  <a:srgbClr val="0000FF"/>
                </a:solidFill>
              </a:rPr>
              <a:t>Nutrição parenteral, hiperglicemia e morte</a:t>
            </a:r>
          </a:p>
          <a:p>
            <a:pPr eaLnBrk="1" hangingPunct="1"/>
            <a:r>
              <a:rPr lang="pt-BR" smtClean="0"/>
              <a:t>-Na análise univariável (tabela não  mostrada), a NP agressiva foi associada a aumento da mortalidade (odds ratio [OR], 2,64; IC 95%, 1,39-4.98). </a:t>
            </a:r>
          </a:p>
          <a:p>
            <a:pPr eaLnBrk="1" hangingPunct="1"/>
            <a:r>
              <a:rPr lang="pt-BR" smtClean="0"/>
              <a:t>-No entanto, </a:t>
            </a:r>
            <a:r>
              <a:rPr lang="pt-BR" b="1" smtClean="0">
                <a:solidFill>
                  <a:srgbClr val="FF0000"/>
                </a:solidFill>
              </a:rPr>
              <a:t>no modelo final multivariável, os únicos fatores de risco independentes para a morte foram </a:t>
            </a:r>
            <a:r>
              <a:rPr lang="pt-BR" sz="2800" b="1" smtClean="0">
                <a:solidFill>
                  <a:srgbClr val="FF0000"/>
                </a:solidFill>
              </a:rPr>
              <a:t>hiperglicemia grave precoce,</a:t>
            </a:r>
            <a:r>
              <a:rPr lang="pt-BR" b="1" smtClean="0">
                <a:solidFill>
                  <a:srgbClr val="FF0000"/>
                </a:solidFill>
              </a:rPr>
              <a:t> IG e CRIB.</a:t>
            </a:r>
            <a:r>
              <a:rPr lang="pt-BR" smtClean="0"/>
              <a:t> </a:t>
            </a:r>
          </a:p>
          <a:p>
            <a:pPr eaLnBrk="1" hangingPunct="1"/>
            <a:r>
              <a:rPr lang="pt-BR" smtClean="0"/>
              <a:t>-</a:t>
            </a:r>
            <a:r>
              <a:rPr lang="pt-BR" smtClean="0">
                <a:solidFill>
                  <a:srgbClr val="0000FF"/>
                </a:solidFill>
              </a:rPr>
              <a:t>Inclusão da NP agressiva  não foi de forma independente preditiva da morte no modelo de regressão multivariável.</a:t>
            </a:r>
          </a:p>
          <a:p>
            <a:pPr eaLnBrk="1" hangingPunct="1"/>
            <a:r>
              <a:rPr lang="pt-BR" smtClean="0">
                <a:solidFill>
                  <a:srgbClr val="0000FF"/>
                </a:solidFill>
              </a:rPr>
              <a:t>                                                                  (Vide Tabela 2)</a:t>
            </a:r>
          </a:p>
        </p:txBody>
      </p:sp>
      <p:sp>
        <p:nvSpPr>
          <p:cNvPr id="21507" name="Título 1"/>
          <p:cNvSpPr>
            <a:spLocks/>
          </p:cNvSpPr>
          <p:nvPr/>
        </p:nvSpPr>
        <p:spPr bwMode="auto">
          <a:xfrm>
            <a:off x="1087438" y="296863"/>
            <a:ext cx="10058400" cy="1449387"/>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Resultados</a:t>
            </a:r>
            <a:r>
              <a:rPr lang="pt-BR" sz="4800">
                <a:solidFill>
                  <a:srgbClr val="404040"/>
                </a:solidFill>
                <a:latin typeface="Calibri Light" pitchFamily="34"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Resultados </a:t>
            </a:r>
          </a:p>
        </p:txBody>
      </p:sp>
      <p:pic>
        <p:nvPicPr>
          <p:cNvPr id="22531" name="Imagem 3"/>
          <p:cNvPicPr>
            <a:picLocks noChangeAspect="1"/>
          </p:cNvPicPr>
          <p:nvPr/>
        </p:nvPicPr>
        <p:blipFill>
          <a:blip r:embed="rId3"/>
          <a:srcRect/>
          <a:stretch>
            <a:fillRect/>
          </a:stretch>
        </p:blipFill>
        <p:spPr bwMode="auto">
          <a:xfrm>
            <a:off x="863600" y="1220788"/>
            <a:ext cx="4919663" cy="5006975"/>
          </a:xfrm>
          <a:prstGeom prst="rect">
            <a:avLst/>
          </a:prstGeom>
          <a:noFill/>
          <a:ln w="9525">
            <a:noFill/>
            <a:miter lim="800000"/>
            <a:headEnd/>
            <a:tailEnd/>
          </a:ln>
        </p:spPr>
      </p:pic>
      <p:sp>
        <p:nvSpPr>
          <p:cNvPr id="22532" name="Line 5"/>
          <p:cNvSpPr>
            <a:spLocks noChangeShapeType="1"/>
          </p:cNvSpPr>
          <p:nvPr/>
        </p:nvSpPr>
        <p:spPr bwMode="auto">
          <a:xfrm>
            <a:off x="673100" y="2589213"/>
            <a:ext cx="338138" cy="173037"/>
          </a:xfrm>
          <a:prstGeom prst="line">
            <a:avLst/>
          </a:prstGeom>
          <a:noFill/>
          <a:ln w="57150">
            <a:solidFill>
              <a:srgbClr val="FF0000"/>
            </a:solidFill>
            <a:round/>
            <a:headEnd/>
            <a:tailEnd type="triangle" w="med" len="med"/>
          </a:ln>
        </p:spPr>
        <p:txBody>
          <a:bodyPr/>
          <a:lstStyle/>
          <a:p>
            <a:endParaRPr lang="pt-BR"/>
          </a:p>
        </p:txBody>
      </p:sp>
      <p:sp>
        <p:nvSpPr>
          <p:cNvPr id="22533" name="Line 6"/>
          <p:cNvSpPr>
            <a:spLocks noChangeShapeType="1"/>
          </p:cNvSpPr>
          <p:nvPr/>
        </p:nvSpPr>
        <p:spPr bwMode="auto">
          <a:xfrm>
            <a:off x="696913" y="2805113"/>
            <a:ext cx="338137" cy="173037"/>
          </a:xfrm>
          <a:prstGeom prst="line">
            <a:avLst/>
          </a:prstGeom>
          <a:noFill/>
          <a:ln w="57150">
            <a:solidFill>
              <a:srgbClr val="FF0000"/>
            </a:solidFill>
            <a:round/>
            <a:headEnd/>
            <a:tailEnd type="triangle" w="med" len="med"/>
          </a:ln>
        </p:spPr>
        <p:txBody>
          <a:bodyPr/>
          <a:lstStyle/>
          <a:p>
            <a:endParaRPr lang="pt-BR"/>
          </a:p>
        </p:txBody>
      </p:sp>
      <p:sp>
        <p:nvSpPr>
          <p:cNvPr id="22534" name="Line 7"/>
          <p:cNvSpPr>
            <a:spLocks noChangeShapeType="1"/>
          </p:cNvSpPr>
          <p:nvPr/>
        </p:nvSpPr>
        <p:spPr bwMode="auto">
          <a:xfrm>
            <a:off x="868363" y="4056063"/>
            <a:ext cx="338137" cy="173037"/>
          </a:xfrm>
          <a:prstGeom prst="line">
            <a:avLst/>
          </a:prstGeom>
          <a:noFill/>
          <a:ln w="57150">
            <a:solidFill>
              <a:srgbClr val="FF0000"/>
            </a:solidFill>
            <a:round/>
            <a:headEnd/>
            <a:tailEnd type="triangle" w="med" len="med"/>
          </a:ln>
        </p:spPr>
        <p:txBody>
          <a:bodyPr/>
          <a:lstStyle/>
          <a:p>
            <a:endParaRPr lang="pt-BR"/>
          </a:p>
        </p:txBody>
      </p:sp>
      <p:sp>
        <p:nvSpPr>
          <p:cNvPr id="22535" name="Line 8"/>
          <p:cNvSpPr>
            <a:spLocks noChangeShapeType="1"/>
          </p:cNvSpPr>
          <p:nvPr/>
        </p:nvSpPr>
        <p:spPr bwMode="auto">
          <a:xfrm>
            <a:off x="696913" y="2276475"/>
            <a:ext cx="338137" cy="173038"/>
          </a:xfrm>
          <a:prstGeom prst="line">
            <a:avLst/>
          </a:prstGeom>
          <a:noFill/>
          <a:ln w="57150">
            <a:solidFill>
              <a:srgbClr val="0000FF"/>
            </a:solidFill>
            <a:round/>
            <a:headEnd/>
            <a:tailEnd type="triangle" w="med" len="med"/>
          </a:ln>
        </p:spPr>
        <p:txBody>
          <a:bodyPr/>
          <a:lstStyle/>
          <a:p>
            <a:endParaRPr lang="pt-BR"/>
          </a:p>
        </p:txBody>
      </p:sp>
      <p:pic>
        <p:nvPicPr>
          <p:cNvPr id="22536" name="Picture 9"/>
          <p:cNvPicPr>
            <a:picLocks noChangeAspect="1" noChangeArrowheads="1"/>
          </p:cNvPicPr>
          <p:nvPr/>
        </p:nvPicPr>
        <p:blipFill>
          <a:blip r:embed="rId4"/>
          <a:srcRect/>
          <a:stretch>
            <a:fillRect/>
          </a:stretch>
        </p:blipFill>
        <p:spPr bwMode="auto">
          <a:xfrm>
            <a:off x="6019800" y="2921000"/>
            <a:ext cx="4184650" cy="1403350"/>
          </a:xfrm>
          <a:prstGeom prst="rect">
            <a:avLst/>
          </a:prstGeom>
          <a:noFill/>
          <a:ln w="19050">
            <a:solidFill>
              <a:srgbClr val="0000FF"/>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1"/>
          </p:nvPr>
        </p:nvSpPr>
        <p:spPr>
          <a:xfrm>
            <a:off x="1096963" y="1846263"/>
            <a:ext cx="10575925" cy="4022725"/>
          </a:xfrm>
        </p:spPr>
        <p:txBody>
          <a:bodyPr/>
          <a:lstStyle/>
          <a:p>
            <a:pPr eaLnBrk="1" hangingPunct="1">
              <a:lnSpc>
                <a:spcPct val="70000"/>
              </a:lnSpc>
            </a:pPr>
            <a:r>
              <a:rPr lang="pt-BR" sz="1600" smtClean="0"/>
              <a:t>-</a:t>
            </a:r>
            <a:r>
              <a:rPr lang="pt-BR" b="1" smtClean="0"/>
              <a:t>Quando a análise multivariada foi repetida em 319 lactentes que ainda estavam vivos aos 7 dias de vida</a:t>
            </a:r>
            <a:r>
              <a:rPr lang="pt-BR" smtClean="0"/>
              <a:t>, apenas a </a:t>
            </a:r>
            <a:r>
              <a:rPr lang="pt-BR" smtClean="0">
                <a:solidFill>
                  <a:srgbClr val="FF00FF"/>
                </a:solidFill>
              </a:rPr>
              <a:t>IG e a grave  hiperglicemia durante a primeira semana de vida se mantiveram como  fatores de risco independentes significativos para a morte</a:t>
            </a:r>
            <a:r>
              <a:rPr lang="pt-BR" smtClean="0"/>
              <a:t> (</a:t>
            </a:r>
            <a:r>
              <a:rPr lang="pt-BR" smtClean="0">
                <a:solidFill>
                  <a:srgbClr val="0000FF"/>
                </a:solidFill>
              </a:rPr>
              <a:t>Tabela 3</a:t>
            </a:r>
            <a:r>
              <a:rPr lang="pt-BR" smtClean="0"/>
              <a:t>) </a:t>
            </a:r>
          </a:p>
          <a:p>
            <a:pPr eaLnBrk="1" hangingPunct="1">
              <a:lnSpc>
                <a:spcPct val="70000"/>
              </a:lnSpc>
            </a:pPr>
            <a:endParaRPr lang="pt-BR"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endParaRPr lang="pt-BR" sz="1600" smtClean="0"/>
          </a:p>
          <a:p>
            <a:pPr eaLnBrk="1" hangingPunct="1">
              <a:lnSpc>
                <a:spcPct val="70000"/>
              </a:lnSpc>
            </a:pPr>
            <a:r>
              <a:rPr lang="pt-BR" sz="1600" smtClean="0"/>
              <a:t>-</a:t>
            </a:r>
          </a:p>
        </p:txBody>
      </p:sp>
      <p:sp>
        <p:nvSpPr>
          <p:cNvPr id="23555" name="Título 1"/>
          <p:cNvSpPr>
            <a:spLocks/>
          </p:cNvSpPr>
          <p:nvPr/>
        </p:nvSpPr>
        <p:spPr bwMode="auto">
          <a:xfrm>
            <a:off x="904875" y="-153988"/>
            <a:ext cx="10058400" cy="1449388"/>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Resultados </a:t>
            </a:r>
          </a:p>
        </p:txBody>
      </p:sp>
      <p:pic>
        <p:nvPicPr>
          <p:cNvPr id="23556" name="Picture 5"/>
          <p:cNvPicPr>
            <a:picLocks noChangeAspect="1" noChangeArrowheads="1"/>
          </p:cNvPicPr>
          <p:nvPr/>
        </p:nvPicPr>
        <p:blipFill>
          <a:blip r:embed="rId2"/>
          <a:srcRect/>
          <a:stretch>
            <a:fillRect/>
          </a:stretch>
        </p:blipFill>
        <p:spPr bwMode="auto">
          <a:xfrm>
            <a:off x="2936875" y="2619375"/>
            <a:ext cx="4957763" cy="3057525"/>
          </a:xfrm>
          <a:prstGeom prst="rect">
            <a:avLst/>
          </a:prstGeom>
          <a:noFill/>
          <a:ln w="9525">
            <a:noFill/>
            <a:miter lim="800000"/>
            <a:headEnd/>
            <a:tailEnd/>
          </a:ln>
        </p:spPr>
      </p:pic>
      <p:sp>
        <p:nvSpPr>
          <p:cNvPr id="23557" name="Line 6"/>
          <p:cNvSpPr>
            <a:spLocks noChangeShapeType="1"/>
          </p:cNvSpPr>
          <p:nvPr/>
        </p:nvSpPr>
        <p:spPr bwMode="auto">
          <a:xfrm>
            <a:off x="2657475" y="3960813"/>
            <a:ext cx="320675" cy="198437"/>
          </a:xfrm>
          <a:prstGeom prst="line">
            <a:avLst/>
          </a:prstGeom>
          <a:noFill/>
          <a:ln w="38100">
            <a:solidFill>
              <a:srgbClr val="FF00FF"/>
            </a:solidFill>
            <a:round/>
            <a:headEnd/>
            <a:tailEnd type="triangle" w="med" len="med"/>
          </a:ln>
        </p:spPr>
        <p:txBody>
          <a:bodyPr/>
          <a:lstStyle/>
          <a:p>
            <a:endParaRPr lang="pt-BR"/>
          </a:p>
        </p:txBody>
      </p:sp>
      <p:sp>
        <p:nvSpPr>
          <p:cNvPr id="23558" name="Line 7"/>
          <p:cNvSpPr>
            <a:spLocks noChangeShapeType="1"/>
          </p:cNvSpPr>
          <p:nvPr/>
        </p:nvSpPr>
        <p:spPr bwMode="auto">
          <a:xfrm>
            <a:off x="2836863" y="5229225"/>
            <a:ext cx="320675" cy="198438"/>
          </a:xfrm>
          <a:prstGeom prst="line">
            <a:avLst/>
          </a:prstGeom>
          <a:noFill/>
          <a:ln w="38100">
            <a:solidFill>
              <a:srgbClr val="FF00FF"/>
            </a:solidFill>
            <a:round/>
            <a:headEnd/>
            <a:tailEnd type="triangle" w="med" len="med"/>
          </a:ln>
        </p:spPr>
        <p:txBody>
          <a:bodyPr/>
          <a:lstStyle/>
          <a:p>
            <a:endParaRPr lang="pt-B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body" idx="1"/>
          </p:nvPr>
        </p:nvSpPr>
        <p:spPr>
          <a:xfrm>
            <a:off x="996950" y="1243013"/>
            <a:ext cx="10058400" cy="4022725"/>
          </a:xfrm>
          <a:solidFill>
            <a:schemeClr val="bg1"/>
          </a:solidFill>
        </p:spPr>
        <p:txBody>
          <a:bodyPr/>
          <a:lstStyle/>
          <a:p>
            <a:pPr eaLnBrk="1" hangingPunct="1">
              <a:lnSpc>
                <a:spcPct val="70000"/>
              </a:lnSpc>
            </a:pPr>
            <a:r>
              <a:rPr lang="pt-BR" smtClean="0"/>
              <a:t>Ao investigar os efeitos da </a:t>
            </a:r>
            <a:r>
              <a:rPr lang="pt-BR" smtClean="0">
                <a:solidFill>
                  <a:srgbClr val="FF0000"/>
                </a:solidFill>
              </a:rPr>
              <a:t>duração da hiperglicemia</a:t>
            </a:r>
            <a:r>
              <a:rPr lang="pt-BR" smtClean="0"/>
              <a:t> grave </a:t>
            </a:r>
            <a:r>
              <a:rPr lang="pt-BR" smtClean="0">
                <a:solidFill>
                  <a:srgbClr val="FF0000"/>
                </a:solidFill>
              </a:rPr>
              <a:t>sobre a mortalidade</a:t>
            </a:r>
            <a:r>
              <a:rPr lang="pt-BR" smtClean="0"/>
              <a:t> </a:t>
            </a:r>
            <a:r>
              <a:rPr lang="pt-BR" smtClean="0">
                <a:solidFill>
                  <a:schemeClr val="tx1"/>
                </a:solidFill>
              </a:rPr>
              <a:t>neste subgrupo,as OR (ODDS RATIO) corrigidas da morte foram de</a:t>
            </a:r>
            <a:r>
              <a:rPr lang="pt-BR" smtClean="0">
                <a:solidFill>
                  <a:srgbClr val="FF0000"/>
                </a:solidFill>
              </a:rPr>
              <a:t> </a:t>
            </a:r>
            <a:r>
              <a:rPr lang="pt-BR" b="1" smtClean="0">
                <a:solidFill>
                  <a:srgbClr val="FF00FF"/>
                </a:solidFill>
              </a:rPr>
              <a:t>6,52 (IC 95%, 2,11-20-20),</a:t>
            </a:r>
            <a:r>
              <a:rPr lang="pt-BR" smtClean="0">
                <a:solidFill>
                  <a:srgbClr val="FF0000"/>
                </a:solidFill>
              </a:rPr>
              <a:t> se expostas a hiperglicemia grave durante </a:t>
            </a:r>
            <a:r>
              <a:rPr lang="pt-BR" smtClean="0">
                <a:solidFill>
                  <a:srgbClr val="FF00FF"/>
                </a:solidFill>
              </a:rPr>
              <a:t>1 dia</a:t>
            </a:r>
            <a:r>
              <a:rPr lang="pt-BR" smtClean="0"/>
              <a:t> e </a:t>
            </a:r>
            <a:r>
              <a:rPr lang="pt-BR" smtClean="0">
                <a:solidFill>
                  <a:srgbClr val="FF00FF"/>
                </a:solidFill>
              </a:rPr>
              <a:t>12,23 (IC 95%, 3,95-37.85</a:t>
            </a:r>
            <a:r>
              <a:rPr lang="pt-BR" smtClean="0">
                <a:solidFill>
                  <a:srgbClr val="FF0000"/>
                </a:solidFill>
              </a:rPr>
              <a:t>) </a:t>
            </a:r>
            <a:r>
              <a:rPr lang="pt-BR" smtClean="0">
                <a:solidFill>
                  <a:schemeClr val="tx1"/>
                </a:solidFill>
              </a:rPr>
              <a:t>se expostas durante</a:t>
            </a:r>
            <a:r>
              <a:rPr lang="pt-BR" smtClean="0">
                <a:solidFill>
                  <a:srgbClr val="FF0000"/>
                </a:solidFill>
              </a:rPr>
              <a:t> </a:t>
            </a:r>
            <a:r>
              <a:rPr lang="pt-BR" smtClean="0">
                <a:solidFill>
                  <a:srgbClr val="FF00FF"/>
                </a:solidFill>
              </a:rPr>
              <a:t>2 ou mais dias</a:t>
            </a:r>
            <a:r>
              <a:rPr lang="pt-BR" smtClean="0">
                <a:solidFill>
                  <a:srgbClr val="FF0000"/>
                </a:solidFill>
              </a:rPr>
              <a:t> </a:t>
            </a:r>
            <a:r>
              <a:rPr lang="pt-BR" smtClean="0">
                <a:solidFill>
                  <a:schemeClr val="tx1"/>
                </a:solidFill>
              </a:rPr>
              <a:t>durante a primeira semana de</a:t>
            </a:r>
            <a:r>
              <a:rPr lang="pt-BR" smtClean="0">
                <a:solidFill>
                  <a:srgbClr val="FF0000"/>
                </a:solidFill>
              </a:rPr>
              <a:t> </a:t>
            </a:r>
            <a:r>
              <a:rPr lang="pt-BR" smtClean="0">
                <a:solidFill>
                  <a:schemeClr val="tx1"/>
                </a:solidFill>
              </a:rPr>
              <a:t>vida</a:t>
            </a:r>
            <a:r>
              <a:rPr lang="pt-BR" smtClean="0"/>
              <a:t> (</a:t>
            </a:r>
            <a:r>
              <a:rPr lang="pt-BR" smtClean="0">
                <a:solidFill>
                  <a:srgbClr val="0000FF"/>
                </a:solidFill>
              </a:rPr>
              <a:t>Tabela 4</a:t>
            </a:r>
            <a:r>
              <a:rPr lang="pt-BR" smtClean="0"/>
              <a:t>).</a:t>
            </a:r>
            <a:r>
              <a:rPr lang="pt-BR" smtClean="0">
                <a:solidFill>
                  <a:schemeClr val="tx1"/>
                </a:solidFill>
              </a:rPr>
              <a:t> </a:t>
            </a:r>
          </a:p>
          <a:p>
            <a:pPr eaLnBrk="1" hangingPunct="1"/>
            <a:endParaRPr lang="pt-BR" smtClean="0"/>
          </a:p>
        </p:txBody>
      </p:sp>
      <p:sp>
        <p:nvSpPr>
          <p:cNvPr id="24579" name="Título 1"/>
          <p:cNvSpPr>
            <a:spLocks/>
          </p:cNvSpPr>
          <p:nvPr/>
        </p:nvSpPr>
        <p:spPr bwMode="auto">
          <a:xfrm>
            <a:off x="904875" y="-146050"/>
            <a:ext cx="10058400" cy="1449388"/>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Resultados </a:t>
            </a:r>
          </a:p>
        </p:txBody>
      </p:sp>
      <p:pic>
        <p:nvPicPr>
          <p:cNvPr id="24580" name="Imagem 3"/>
          <p:cNvPicPr>
            <a:picLocks noChangeAspect="1"/>
          </p:cNvPicPr>
          <p:nvPr/>
        </p:nvPicPr>
        <p:blipFill>
          <a:blip r:embed="rId2"/>
          <a:srcRect/>
          <a:stretch>
            <a:fillRect/>
          </a:stretch>
        </p:blipFill>
        <p:spPr bwMode="auto">
          <a:xfrm>
            <a:off x="3733800" y="2189163"/>
            <a:ext cx="4267200" cy="3600450"/>
          </a:xfrm>
          <a:prstGeom prst="rect">
            <a:avLst/>
          </a:prstGeom>
          <a:noFill/>
          <a:ln w="9525">
            <a:noFill/>
            <a:miter lim="800000"/>
            <a:headEnd/>
            <a:tailEnd/>
          </a:ln>
        </p:spPr>
      </p:pic>
      <p:sp>
        <p:nvSpPr>
          <p:cNvPr id="24581" name="Line 6"/>
          <p:cNvSpPr>
            <a:spLocks noChangeShapeType="1"/>
          </p:cNvSpPr>
          <p:nvPr/>
        </p:nvSpPr>
        <p:spPr bwMode="auto">
          <a:xfrm>
            <a:off x="3627438" y="3946525"/>
            <a:ext cx="327025" cy="184150"/>
          </a:xfrm>
          <a:prstGeom prst="line">
            <a:avLst/>
          </a:prstGeom>
          <a:noFill/>
          <a:ln w="57150">
            <a:solidFill>
              <a:srgbClr val="FF0000"/>
            </a:solidFill>
            <a:round/>
            <a:headEnd/>
            <a:tailEnd type="triangle" w="med" len="med"/>
          </a:ln>
        </p:spPr>
        <p:txBody>
          <a:bodyPr/>
          <a:lstStyle/>
          <a:p>
            <a:endParaRPr lang="pt-BR"/>
          </a:p>
        </p:txBody>
      </p:sp>
      <p:sp>
        <p:nvSpPr>
          <p:cNvPr id="24582" name="Line 10"/>
          <p:cNvSpPr>
            <a:spLocks noChangeShapeType="1"/>
          </p:cNvSpPr>
          <p:nvPr/>
        </p:nvSpPr>
        <p:spPr bwMode="auto">
          <a:xfrm>
            <a:off x="3649663" y="4267200"/>
            <a:ext cx="290512" cy="114300"/>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Discussão: </a:t>
            </a:r>
            <a:r>
              <a:rPr lang="pt-BR" sz="1800" b="1" smtClean="0">
                <a:solidFill>
                  <a:srgbClr val="FF0000"/>
                </a:solidFill>
              </a:rPr>
              <a:t>A HIPERGLICEMIA PRECOCE AUMENTA A MORTALIDADE</a:t>
            </a:r>
          </a:p>
        </p:txBody>
      </p:sp>
      <p:sp>
        <p:nvSpPr>
          <p:cNvPr id="25603" name="Espaço Reservado para Conteúdo 2"/>
          <p:cNvSpPr>
            <a:spLocks noGrp="1"/>
          </p:cNvSpPr>
          <p:nvPr>
            <p:ph idx="1"/>
          </p:nvPr>
        </p:nvSpPr>
        <p:spPr/>
        <p:txBody>
          <a:bodyPr/>
          <a:lstStyle/>
          <a:p>
            <a:pPr algn="just" eaLnBrk="1" hangingPunct="1">
              <a:buFont typeface="Arial" pitchFamily="34" charset="0"/>
              <a:buChar char="•"/>
            </a:pPr>
            <a:r>
              <a:rPr lang="pt-BR" smtClean="0"/>
              <a:t> Este estudo observacional de uma população não selecionada de 343 crianças com extremo baixo peso ao nascer demonstra que a </a:t>
            </a:r>
            <a:r>
              <a:rPr lang="pt-BR" smtClean="0">
                <a:solidFill>
                  <a:srgbClr val="FF0000"/>
                </a:solidFill>
              </a:rPr>
              <a:t>introdução de um protocolo de NP agressivo foi associada a uma maior prevalência de hiperglicemia durante a primeira semana de vida, maior uso de insulina e maior mortalidade. </a:t>
            </a:r>
          </a:p>
          <a:p>
            <a:pPr algn="just" eaLnBrk="1" hangingPunct="1">
              <a:buFont typeface="Arial" pitchFamily="34" charset="0"/>
              <a:buChar char="•"/>
            </a:pPr>
            <a:r>
              <a:rPr lang="pt-BR" smtClean="0"/>
              <a:t> Ao ajustar os potenciais fatores de confusão na análise de regressão multivariada, a </a:t>
            </a:r>
            <a:r>
              <a:rPr lang="pt-BR" smtClean="0">
                <a:solidFill>
                  <a:srgbClr val="FF0000"/>
                </a:solidFill>
              </a:rPr>
              <a:t>hiperglicemia grave precoce</a:t>
            </a:r>
            <a:r>
              <a:rPr lang="pt-BR" smtClean="0"/>
              <a:t> permaneceu como um </a:t>
            </a:r>
            <a:r>
              <a:rPr lang="pt-BR" smtClean="0">
                <a:solidFill>
                  <a:srgbClr val="FF0000"/>
                </a:solidFill>
              </a:rPr>
              <a:t>forte fator de risco independente para a morte (OR de 4,68),</a:t>
            </a:r>
            <a:r>
              <a:rPr lang="pt-BR" smtClean="0"/>
              <a:t> enquanto que o novo regime de NP não parecia ter um papel independente no risco de morte. Quando a análise de </a:t>
            </a:r>
            <a:r>
              <a:rPr lang="pt-BR" b="1" smtClean="0"/>
              <a:t>regressão multivariada</a:t>
            </a:r>
            <a:r>
              <a:rPr lang="pt-BR" smtClean="0"/>
              <a:t> foi </a:t>
            </a:r>
            <a:r>
              <a:rPr lang="pt-BR" b="1" smtClean="0"/>
              <a:t>repetida para bebês que sobreviveram à primeira semana de vida, </a:t>
            </a:r>
            <a:r>
              <a:rPr lang="pt-BR" b="1" smtClean="0">
                <a:solidFill>
                  <a:srgbClr val="FF0000"/>
                </a:solidFill>
              </a:rPr>
              <a:t>a hiperglicemia grave precoce foi um fator de risco ainda maior para a morte (OR de 8,63)..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Discussão: </a:t>
            </a:r>
            <a:r>
              <a:rPr lang="pt-BR" sz="1800" b="1" smtClean="0">
                <a:solidFill>
                  <a:srgbClr val="FF0000"/>
                </a:solidFill>
              </a:rPr>
              <a:t>A HIPERGLICEMIA PRECOCE: RELAÇÃO DOSE - RESPOSTA</a:t>
            </a:r>
          </a:p>
        </p:txBody>
      </p:sp>
      <p:sp>
        <p:nvSpPr>
          <p:cNvPr id="26627" name="Espaço Reservado para Conteúdo 2"/>
          <p:cNvSpPr>
            <a:spLocks noGrp="1"/>
          </p:cNvSpPr>
          <p:nvPr>
            <p:ph idx="1"/>
          </p:nvPr>
        </p:nvSpPr>
        <p:spPr/>
        <p:txBody>
          <a:bodyPr/>
          <a:lstStyle/>
          <a:p>
            <a:pPr algn="just" eaLnBrk="1" hangingPunct="1">
              <a:buFont typeface="Arial" pitchFamily="34" charset="0"/>
              <a:buChar char="•"/>
            </a:pPr>
            <a:r>
              <a:rPr lang="pt-BR" smtClean="0"/>
              <a:t> Logo: a associação entre altos níveis de glicose no sangue e mortalidade não é simplesmente um reflexo das mudanças metabólicas que ocorrem em crianças criticamente doentes ou moribundas.</a:t>
            </a:r>
          </a:p>
          <a:p>
            <a:pPr algn="just" eaLnBrk="1" hangingPunct="1">
              <a:buFont typeface="Arial" pitchFamily="34" charset="0"/>
              <a:buChar char="•"/>
            </a:pPr>
            <a:r>
              <a:rPr lang="pt-BR" smtClean="0"/>
              <a:t> Além disso, foi encontrada uma associação entre a duração da hiperglicemia durante a primeira semana e o aumento da mortalidade relacionado à sobrevivência após a primeira semana de vida, </a:t>
            </a:r>
            <a:r>
              <a:rPr lang="pt-BR" b="1" smtClean="0">
                <a:solidFill>
                  <a:srgbClr val="0000FF"/>
                </a:solidFill>
              </a:rPr>
              <a:t>sugerindo uma relação dose-resposta.</a:t>
            </a:r>
          </a:p>
          <a:p>
            <a:pPr algn="just" eaLnBrk="1" hangingPunct="1">
              <a:buFont typeface="Arial" pitchFamily="34" charset="0"/>
              <a:buChar char="•"/>
            </a:pPr>
            <a:endParaRPr 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body" idx="1"/>
          </p:nvPr>
        </p:nvSpPr>
        <p:spPr>
          <a:xfrm>
            <a:off x="709613" y="1846263"/>
            <a:ext cx="10445750" cy="4022725"/>
          </a:xfrm>
        </p:spPr>
        <p:txBody>
          <a:bodyPr/>
          <a:lstStyle/>
          <a:p>
            <a:pPr eaLnBrk="1" hangingPunct="1">
              <a:lnSpc>
                <a:spcPct val="80000"/>
              </a:lnSpc>
            </a:pPr>
            <a:r>
              <a:rPr lang="pt-BR" sz="1800" smtClean="0"/>
              <a:t>-O presente estudo adiciona informações importantes à relação entre hiperglicemia precoce e mortalidade nos RN de EBP.</a:t>
            </a:r>
          </a:p>
          <a:p>
            <a:pPr eaLnBrk="1" hangingPunct="1">
              <a:lnSpc>
                <a:spcPct val="80000"/>
              </a:lnSpc>
            </a:pPr>
            <a:r>
              <a:rPr lang="pt-BR" sz="1800" smtClean="0"/>
              <a:t>-Este é o primeiro relato  até agora a abordar explicitamente a relação entre NP agressiva, ocorrência de hiperglicemia e mortalidade, incluindo dados nutricionais detalhados em uma análise de regressão multivariada. </a:t>
            </a:r>
          </a:p>
          <a:p>
            <a:pPr eaLnBrk="1" hangingPunct="1">
              <a:lnSpc>
                <a:spcPct val="80000"/>
              </a:lnSpc>
            </a:pPr>
            <a:r>
              <a:rPr lang="pt-BR" sz="1800" smtClean="0"/>
              <a:t>-Anteriormente, Hays et al (3) investigaram os registros médicos de 93 bebês de EBP e relataram que um </a:t>
            </a:r>
            <a:r>
              <a:rPr lang="pt-BR" sz="1800" b="1" smtClean="0">
                <a:solidFill>
                  <a:srgbClr val="FF0000"/>
                </a:solidFill>
              </a:rPr>
              <a:t>nível de glicose persistente superior a 250 mg / dL durante a primeira semana de vida foi associada com a morte precoce e com hemorragia intraventricular de grau 3 ou 4. </a:t>
            </a:r>
          </a:p>
          <a:p>
            <a:pPr eaLnBrk="1" hangingPunct="1">
              <a:lnSpc>
                <a:spcPct val="80000"/>
              </a:lnSpc>
            </a:pPr>
            <a:r>
              <a:rPr lang="pt-BR" sz="1800" smtClean="0"/>
              <a:t>-Estudo realizado por Kao  al, (8) </a:t>
            </a:r>
            <a:r>
              <a:rPr lang="pt-BR" sz="1800" smtClean="0">
                <a:solidFill>
                  <a:srgbClr val="FF0000"/>
                </a:solidFill>
              </a:rPr>
              <a:t>hiperglicemia superior a 180 mg / dL nos primeiros poucos dias após o nascimento associou-se com maiores chances de  de morte e sepse em uma coorte de 201 crianças de EBP</a:t>
            </a:r>
            <a:r>
              <a:rPr lang="pt-BR" sz="1800" smtClean="0"/>
              <a:t>.</a:t>
            </a:r>
          </a:p>
          <a:p>
            <a:pPr eaLnBrk="1" hangingPunct="1">
              <a:lnSpc>
                <a:spcPct val="80000"/>
              </a:lnSpc>
            </a:pPr>
            <a:r>
              <a:rPr lang="pt-BR" sz="1800" smtClean="0"/>
              <a:t>- Em uma coorte baseada na população que incluiu 143 crianças com IG &lt; 27 semanas, Alexandrou et al (6) demonstraram uma </a:t>
            </a:r>
            <a:r>
              <a:rPr lang="pt-BR" sz="1800" smtClean="0">
                <a:solidFill>
                  <a:srgbClr val="FF0000"/>
                </a:solidFill>
              </a:rPr>
              <a:t>associação entre hiperglicemia superior a 8,3 mmol / L (150 mg / dL) no o primeiro dia de vida e o aumento da mortalidade, juntamente com a ressonância magnética de redução de matéria branca na idade do termo.</a:t>
            </a:r>
          </a:p>
        </p:txBody>
      </p:sp>
      <p:sp>
        <p:nvSpPr>
          <p:cNvPr id="27651" name="Título 1"/>
          <p:cNvSpPr>
            <a:spLocks/>
          </p:cNvSpPr>
          <p:nvPr/>
        </p:nvSpPr>
        <p:spPr bwMode="auto">
          <a:xfrm>
            <a:off x="1096963" y="287338"/>
            <a:ext cx="10058400" cy="1449387"/>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Discussão: </a:t>
            </a:r>
            <a:r>
              <a:rPr lang="pt-BR" b="1">
                <a:solidFill>
                  <a:srgbClr val="FF0000"/>
                </a:solidFill>
                <a:latin typeface="Calibri Light" pitchFamily="34" charset="0"/>
              </a:rPr>
              <a:t>EFEITOS DA HIPERGLICEMIA NEONATAL EM OUTROS ESTUDOS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p:txBody>
          <a:bodyPr/>
          <a:lstStyle/>
          <a:p>
            <a:pPr eaLnBrk="1" hangingPunct="1">
              <a:lnSpc>
                <a:spcPct val="70000"/>
              </a:lnSpc>
            </a:pPr>
            <a:r>
              <a:rPr lang="pt-BR" sz="1600" smtClean="0"/>
              <a:t>-Os mecanismos potenciais para efeitos deletérios da hiperglicemia em prematuros foram explorados em estudos experimentais. O aumento da mortalidade foi demonstrado em modelos prematuros hiperglicêmicos de babuínos, cordeiros e ratos.(29-31)</a:t>
            </a:r>
          </a:p>
          <a:p>
            <a:pPr eaLnBrk="1" hangingPunct="1">
              <a:lnSpc>
                <a:spcPct val="70000"/>
              </a:lnSpc>
            </a:pPr>
            <a:r>
              <a:rPr lang="pt-BR" sz="1600" smtClean="0"/>
              <a:t>-No estudo de Tayman et al (31), a avaliação histopatológica e imunoquímica do cérebro animal demonstrou </a:t>
            </a:r>
            <a:r>
              <a:rPr lang="pt-BR" sz="1600" b="1" smtClean="0">
                <a:solidFill>
                  <a:srgbClr val="FF0000"/>
                </a:solidFill>
              </a:rPr>
              <a:t>número significativamente reduzido de neurônios e níveis teciduais mais altos de  malondialdeído e xantina oxidase no grupo de hiperglicemia grave. </a:t>
            </a:r>
          </a:p>
          <a:p>
            <a:pPr eaLnBrk="1" hangingPunct="1">
              <a:lnSpc>
                <a:spcPct val="70000"/>
              </a:lnSpc>
            </a:pPr>
            <a:r>
              <a:rPr lang="pt-BR" sz="1600" smtClean="0"/>
              <a:t>-Em um estudo experimental de Vincent et al, (32) </a:t>
            </a:r>
            <a:r>
              <a:rPr lang="pt-BR" sz="1600" smtClean="0">
                <a:solidFill>
                  <a:srgbClr val="FF0000"/>
                </a:solidFill>
              </a:rPr>
              <a:t>hiperglicemia por 2 horas induziu  de estresse oxidativo e morte celular programada em neurônios de gânglios radiculares dorsais cultivados.</a:t>
            </a:r>
          </a:p>
          <a:p>
            <a:pPr eaLnBrk="1" hangingPunct="1">
              <a:lnSpc>
                <a:spcPct val="70000"/>
              </a:lnSpc>
            </a:pPr>
            <a:r>
              <a:rPr lang="pt-BR" sz="1600" smtClean="0"/>
              <a:t>-Em um estudo de Temming et al, (33) </a:t>
            </a:r>
            <a:r>
              <a:rPr lang="pt-BR" sz="1600" smtClean="0">
                <a:solidFill>
                  <a:srgbClr val="FF0000"/>
                </a:solidFill>
              </a:rPr>
              <a:t>hiperglicemia</a:t>
            </a:r>
            <a:r>
              <a:rPr lang="pt-BR" sz="1600" smtClean="0"/>
              <a:t> in </a:t>
            </a:r>
            <a:r>
              <a:rPr lang="pt-BR" sz="1600" i="1" smtClean="0"/>
              <a:t>vitro</a:t>
            </a:r>
            <a:r>
              <a:rPr lang="pt-BR" sz="1600" smtClean="0"/>
              <a:t> no sangue de cordão de prematuros e bebês a termo </a:t>
            </a:r>
            <a:r>
              <a:rPr lang="pt-BR" sz="1600" smtClean="0">
                <a:solidFill>
                  <a:srgbClr val="FF0000"/>
                </a:solidFill>
              </a:rPr>
              <a:t>induziu um aumento dose-dependente na resposta pró-inflamatória da citocina da interleucina 6, interleucina 8 e factor de necrose tumoral. </a:t>
            </a:r>
          </a:p>
          <a:p>
            <a:pPr eaLnBrk="1" hangingPunct="1">
              <a:lnSpc>
                <a:spcPct val="70000"/>
              </a:lnSpc>
            </a:pPr>
            <a:r>
              <a:rPr lang="pt-BR" sz="1600" smtClean="0"/>
              <a:t>-Em conjunto, esses resultados sugerem efeitos prejudiciais de hiperglicemia per se, mediada por estresse oxidativo e inflamação.</a:t>
            </a:r>
          </a:p>
          <a:p>
            <a:pPr eaLnBrk="1" hangingPunct="1">
              <a:lnSpc>
                <a:spcPct val="70000"/>
              </a:lnSpc>
            </a:pPr>
            <a:r>
              <a:rPr lang="pt-BR" sz="1600" smtClean="0"/>
              <a:t>- Esta descoberta suporta a hipótese de uma relação causa entre hiperglicemia neonatal e resultados adversos, em contraste com o argumento de que os efeitos da hiperglicemia no recém nascido humano são meramente um reflexão de doença crítica.</a:t>
            </a:r>
          </a:p>
        </p:txBody>
      </p:sp>
      <p:sp>
        <p:nvSpPr>
          <p:cNvPr id="28675" name="Título 1"/>
          <p:cNvSpPr>
            <a:spLocks/>
          </p:cNvSpPr>
          <p:nvPr/>
        </p:nvSpPr>
        <p:spPr bwMode="auto">
          <a:xfrm>
            <a:off x="1096963" y="287338"/>
            <a:ext cx="10058400" cy="1449387"/>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Discussão: </a:t>
            </a:r>
            <a:r>
              <a:rPr lang="pt-BR" b="1">
                <a:solidFill>
                  <a:srgbClr val="FF0000"/>
                </a:solidFill>
                <a:latin typeface="Calibri Light" pitchFamily="34" charset="0"/>
              </a:rPr>
              <a:t>POTENCIAIS MECANISMOS DELETÉRIOS DA HIPERGLICEMIA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Discussão:</a:t>
            </a:r>
            <a:r>
              <a:rPr lang="pt-BR" smtClean="0">
                <a:solidFill>
                  <a:srgbClr val="FF0000"/>
                </a:solidFill>
              </a:rPr>
              <a:t> </a:t>
            </a:r>
            <a:r>
              <a:rPr lang="pt-BR" sz="1800" smtClean="0">
                <a:solidFill>
                  <a:srgbClr val="FF0000"/>
                </a:solidFill>
              </a:rPr>
              <a:t>LIMITAÇÕES</a:t>
            </a:r>
          </a:p>
        </p:txBody>
      </p:sp>
      <p:sp>
        <p:nvSpPr>
          <p:cNvPr id="29699" name="Espaço Reservado para Conteúdo 2"/>
          <p:cNvSpPr>
            <a:spLocks noGrp="1"/>
          </p:cNvSpPr>
          <p:nvPr>
            <p:ph idx="1"/>
          </p:nvPr>
        </p:nvSpPr>
        <p:spPr/>
        <p:txBody>
          <a:bodyPr/>
          <a:lstStyle/>
          <a:p>
            <a:pPr algn="just" eaLnBrk="1" hangingPunct="1">
              <a:buFont typeface="Arial" pitchFamily="34" charset="0"/>
              <a:buChar char="•"/>
            </a:pPr>
            <a:r>
              <a:rPr lang="pt-BR" smtClean="0"/>
              <a:t> </a:t>
            </a:r>
            <a:r>
              <a:rPr lang="pt-BR" b="1" smtClean="0"/>
              <a:t>Limitações do estudo:</a:t>
            </a:r>
          </a:p>
          <a:p>
            <a:pPr lvl="1" algn="just" eaLnBrk="1" hangingPunct="1">
              <a:buFont typeface="Arial" pitchFamily="34" charset="0"/>
              <a:buChar char="•"/>
            </a:pPr>
            <a:r>
              <a:rPr lang="pt-BR" sz="1800" smtClean="0"/>
              <a:t>Não conseguiu avaliar o efeito independente do uso de insulina. </a:t>
            </a:r>
          </a:p>
          <a:p>
            <a:pPr lvl="1" algn="just" eaLnBrk="1" hangingPunct="1">
              <a:buFont typeface="Arial" pitchFamily="34" charset="0"/>
              <a:buChar char="•"/>
            </a:pPr>
            <a:r>
              <a:rPr lang="pt-BR" sz="1800" smtClean="0"/>
              <a:t>População do período 2: mais doente?</a:t>
            </a:r>
          </a:p>
          <a:p>
            <a:pPr lvl="1" algn="just" eaLnBrk="1" hangingPunct="1">
              <a:buFont typeface="Arial" pitchFamily="34" charset="0"/>
              <a:buChar char="•"/>
            </a:pPr>
            <a:r>
              <a:rPr lang="pt-BR" sz="1800" smtClean="0"/>
              <a:t>Política de tratamento da nutrição parenteral</a:t>
            </a:r>
          </a:p>
          <a:p>
            <a:pPr lvl="1" algn="ctr" eaLnBrk="1" hangingPunct="1">
              <a:buFont typeface="Calibri" pitchFamily="34" charset="0"/>
              <a:buNone/>
            </a:pPr>
            <a:r>
              <a:rPr lang="pt-BR" sz="1800" smtClean="0">
                <a:solidFill>
                  <a:srgbClr val="0000FF"/>
                </a:solidFill>
              </a:rPr>
              <a:t>No entanto, dado o grande tamanho da amostra e a coleta prospectiva de dados detalhados de tratamento e resultados, os autores acreditam  que os fatores de tratamento potencialmente confusos foram bem ajustados na análise multivariada. Além disso, com base em análises de sensibilidade, é improvável que qualquer confundidor não medido possa alterar significativamente os presentes achados.</a:t>
            </a:r>
          </a:p>
          <a:p>
            <a:pPr lvl="1" algn="ctr" eaLnBrk="1" hangingPunct="1">
              <a:buFont typeface="Arial" pitchFamily="34" charset="0"/>
              <a:buChar char="•"/>
            </a:pPr>
            <a:endParaRPr lang="pt-BR" sz="1800" smtClean="0">
              <a:solidFill>
                <a:srgbClr val="0000FF"/>
              </a:solidFill>
            </a:endParaRPr>
          </a:p>
        </p:txBody>
      </p:sp>
      <p:sp>
        <p:nvSpPr>
          <p:cNvPr id="29700" name="CaixaDeTexto 3"/>
          <p:cNvSpPr txBox="1">
            <a:spLocks noChangeArrowheads="1"/>
          </p:cNvSpPr>
          <p:nvPr/>
        </p:nvSpPr>
        <p:spPr bwMode="auto">
          <a:xfrm>
            <a:off x="0" y="5976938"/>
            <a:ext cx="12192000" cy="246062"/>
          </a:xfrm>
          <a:prstGeom prst="rect">
            <a:avLst/>
          </a:prstGeom>
          <a:noFill/>
          <a:ln w="9525">
            <a:noFill/>
            <a:miter lim="800000"/>
            <a:headEnd/>
            <a:tailEnd/>
          </a:ln>
        </p:spPr>
        <p:txBody>
          <a:bodyPr>
            <a:spAutoFit/>
          </a:bodyPr>
          <a:lstStyle/>
          <a:p>
            <a:r>
              <a:rPr lang="pt-BR" sz="1000" b="1">
                <a:latin typeface="Calibri" pitchFamily="34" charset="0"/>
              </a:rPr>
              <a:t>34.</a:t>
            </a:r>
            <a:r>
              <a:rPr lang="pt-BR" sz="1000">
                <a:latin typeface="Calibri" pitchFamily="34" charset="0"/>
              </a:rPr>
              <a:t> Tyson JE, Parikh NA, Langer J, Green C, Higgins </a:t>
            </a:r>
            <a:r>
              <a:rPr lang="en-US" sz="1000">
                <a:latin typeface="Calibri" pitchFamily="34" charset="0"/>
              </a:rPr>
              <a:t>RD; National Institute of Child Health and Human </a:t>
            </a:r>
            <a:r>
              <a:rPr lang="pt-BR" sz="1000">
                <a:latin typeface="Calibri" pitchFamily="34" charset="0"/>
              </a:rPr>
              <a:t>Development Neonatal Research Network. </a:t>
            </a:r>
            <a:r>
              <a:rPr lang="en-US" sz="1000">
                <a:latin typeface="Calibri" pitchFamily="34" charset="0"/>
              </a:rPr>
              <a:t>Intensive care for extreme prematurity: moving </a:t>
            </a:r>
            <a:r>
              <a:rPr lang="pt-BR" sz="1000">
                <a:latin typeface="Calibri" pitchFamily="34" charset="0"/>
              </a:rPr>
              <a:t>beyond gestational age.</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Discussão: </a:t>
            </a:r>
            <a:r>
              <a:rPr lang="pt-BR" sz="1800" b="1" smtClean="0">
                <a:solidFill>
                  <a:srgbClr val="FF0000"/>
                </a:solidFill>
              </a:rPr>
              <a:t>FALTA CONSENSO NA DEFINIÇÃO DE HIPERGLICEMIA</a:t>
            </a:r>
            <a:r>
              <a:rPr lang="pt-BR" smtClean="0">
                <a:solidFill>
                  <a:srgbClr val="FF00FF"/>
                </a:solidFill>
              </a:rPr>
              <a:t> </a:t>
            </a:r>
          </a:p>
        </p:txBody>
      </p:sp>
      <p:sp>
        <p:nvSpPr>
          <p:cNvPr id="3" name="Espaço Reservado para Conteúdo 2"/>
          <p:cNvSpPr>
            <a:spLocks noGrp="1"/>
          </p:cNvSpPr>
          <p:nvPr>
            <p:ph idx="1"/>
          </p:nvPr>
        </p:nvSpPr>
        <p:spPr>
          <a:xfrm>
            <a:off x="938213" y="1182688"/>
            <a:ext cx="10058400" cy="4022725"/>
          </a:xfrm>
          <a:solidFill>
            <a:schemeClr val="bg1"/>
          </a:solidFill>
        </p:spPr>
        <p:txBody>
          <a:bodyPr/>
          <a:lstStyle/>
          <a:p>
            <a:pPr algn="just" eaLnBrk="1" hangingPunct="1">
              <a:buFont typeface="Arial" pitchFamily="34" charset="0"/>
              <a:buChar char="•"/>
              <a:defRPr/>
            </a:pPr>
            <a:r>
              <a:rPr lang="pt-BR" smtClean="0"/>
              <a:t> </a:t>
            </a:r>
            <a:r>
              <a:rPr lang="pt-BR" sz="1900" smtClean="0"/>
              <a:t>Não há consenso quanto à definição de hiperglicemia nos RN de EBP. </a:t>
            </a:r>
          </a:p>
          <a:p>
            <a:pPr algn="just" eaLnBrk="1" hangingPunct="1">
              <a:buFont typeface="Arial" pitchFamily="34" charset="0"/>
              <a:buChar char="•"/>
              <a:defRPr/>
            </a:pPr>
            <a:r>
              <a:rPr lang="pt-BR" sz="1900" smtClean="0"/>
              <a:t> Nos estudos observacionais </a:t>
            </a:r>
            <a:r>
              <a:rPr lang="pt-BR" sz="1900" smtClean="0">
                <a:solidFill>
                  <a:schemeClr val="tx1"/>
                </a:solidFill>
                <a:effectLst>
                  <a:outerShdw blurRad="38100" dist="38100" dir="2700000" algn="tl">
                    <a:srgbClr val="C0C0C0"/>
                  </a:outerShdw>
                </a:effectLst>
              </a:rPr>
              <a:t>mencionados anteriormente (2,3,6-8,10,11)</a:t>
            </a:r>
            <a:r>
              <a:rPr lang="pt-BR" sz="1900" smtClean="0"/>
              <a:t>, a definição de hiperglicemia variou entre 150 e 250mg/dL. No presente estudo, a hiperglicemia foi classificada como leve, moderada ou grave por razões pragmáticas, com hiperglicemia grave correspondente ao limiar de intervenção da UTI Neonatal.</a:t>
            </a:r>
          </a:p>
          <a:p>
            <a:pPr algn="just" eaLnBrk="1" hangingPunct="1">
              <a:buFont typeface="Arial" pitchFamily="34" charset="0"/>
              <a:buChar char="•"/>
              <a:defRPr/>
            </a:pPr>
            <a:r>
              <a:rPr lang="pt-BR" sz="1900" smtClean="0"/>
              <a:t> </a:t>
            </a:r>
            <a:r>
              <a:rPr lang="pt-BR" sz="1900" smtClean="0">
                <a:solidFill>
                  <a:srgbClr val="FF0000"/>
                </a:solidFill>
              </a:rPr>
              <a:t>Somente hiperglicemia grave aumentou significativamente a OR para mortalidade na análise multivariada.</a:t>
            </a:r>
          </a:p>
          <a:p>
            <a:pPr algn="just" eaLnBrk="1" hangingPunct="1">
              <a:buFont typeface="Arial" pitchFamily="34" charset="0"/>
              <a:buChar char="•"/>
              <a:defRPr/>
            </a:pPr>
            <a:r>
              <a:rPr lang="pt-BR" sz="1900" smtClean="0"/>
              <a:t> Um regime muito apertado para controle glicêmico pode aumentar o risco de episódios hipoglicêmicos potencialmente deletérios.</a:t>
            </a:r>
          </a:p>
          <a:p>
            <a:pPr algn="just" eaLnBrk="1" hangingPunct="1">
              <a:buFont typeface="Arial" pitchFamily="34" charset="0"/>
              <a:buChar char="•"/>
              <a:defRPr/>
            </a:pPr>
            <a:r>
              <a:rPr lang="pt-BR" sz="1900" smtClean="0"/>
              <a:t> Em um estudo randomizado recente (35) com 88 lactentes hiperglicêmicos com IG&lt;30 semanas de ou peso ao nascer &lt; 1500 g, controle glicêmico apertado com insulina (faixa alvo, 4-6 mmol / L) foi comparado com tratamento padrão (alcance alvo, 8-10 mmol / L). Os autores relataram aumento do peso, ganho e crescimento da cabeça no grupo de controle glicêmico apertado, mas à custa de um crescimento linear reduzido e de um risco aumentado de hipoglicemia.</a:t>
            </a:r>
          </a:p>
          <a:p>
            <a:pPr algn="just" eaLnBrk="1" hangingPunct="1">
              <a:buFont typeface="Arial" pitchFamily="34" charset="0"/>
              <a:buChar char="•"/>
              <a:defRPr/>
            </a:pPr>
            <a:r>
              <a:rPr lang="pt-BR" sz="1900" smtClean="0"/>
              <a:t> Portanto, a faixa de alvo segura para níveis de glicose no sangue em bebês de EBP continua sendo um assunto para pesquisas futuras.</a:t>
            </a:r>
          </a:p>
          <a:p>
            <a:pPr algn="just" eaLnBrk="1" hangingPunct="1">
              <a:buFont typeface="Arial" pitchFamily="34" charset="0"/>
              <a:buChar char="•"/>
              <a:defRPr/>
            </a:pPr>
            <a:endParaRPr lang="pt-BR" sz="19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p:txBody>
          <a:bodyPr/>
          <a:lstStyle/>
          <a:p>
            <a:pPr eaLnBrk="1" hangingPunct="1">
              <a:lnSpc>
                <a:spcPct val="80000"/>
              </a:lnSpc>
            </a:pPr>
            <a:r>
              <a:rPr lang="pt-BR" smtClean="0"/>
              <a:t>-Juntamente  com o objetivo de aumentar a sobrevivência de RN de EBP tem sido tentado o uso de NP precoce agressiva para promover o melhor crescimento pós-natal e o desenvolvimento.No entanto esta estratégia pode  ter aumentado o risco de hiperglicemia na UTI Neonatal.(18,36) </a:t>
            </a:r>
          </a:p>
          <a:p>
            <a:pPr eaLnBrk="1" hangingPunct="1">
              <a:lnSpc>
                <a:spcPct val="80000"/>
              </a:lnSpc>
            </a:pPr>
            <a:r>
              <a:rPr lang="pt-BR" smtClean="0"/>
              <a:t>-No presente estudo, a prevalência de hiperglicemia precoce foi alta no período 2, embora semelhantes  dados tenham sido relatados por outros.(3) </a:t>
            </a:r>
          </a:p>
          <a:p>
            <a:pPr eaLnBrk="1" hangingPunct="1">
              <a:lnSpc>
                <a:spcPct val="80000"/>
              </a:lnSpc>
            </a:pPr>
            <a:r>
              <a:rPr lang="pt-BR" smtClean="0"/>
              <a:t>- </a:t>
            </a:r>
            <a:r>
              <a:rPr lang="pt-BR" smtClean="0">
                <a:solidFill>
                  <a:srgbClr val="0000FF"/>
                </a:solidFill>
              </a:rPr>
              <a:t>Os autores especulam que uma maior prevalência de hiperglicemia após a implementação de um protocolo de NP precoce agressiva  pode, em parte, ser explicado pelo uso de soluções de glicose mais concentradas, aumentando o risco de excesso iatrogênico de oferta intravenosa de glicose.</a:t>
            </a:r>
          </a:p>
          <a:p>
            <a:pPr eaLnBrk="1" hangingPunct="1">
              <a:lnSpc>
                <a:spcPct val="80000"/>
              </a:lnSpc>
            </a:pPr>
            <a:r>
              <a:rPr lang="pt-BR" smtClean="0"/>
              <a:t>-Com base nas idéias obtidas  no presente estudo, </a:t>
            </a:r>
            <a:r>
              <a:rPr lang="pt-BR" b="1" smtClean="0">
                <a:solidFill>
                  <a:srgbClr val="0000FF"/>
                </a:solidFill>
              </a:rPr>
              <a:t>os autores defendem o controle rigoroso da taxa de infusão de glicose </a:t>
            </a:r>
            <a:r>
              <a:rPr lang="pt-BR" smtClean="0">
                <a:solidFill>
                  <a:srgbClr val="0000FF"/>
                </a:solidFill>
              </a:rPr>
              <a:t>durante a NP precoce</a:t>
            </a:r>
            <a:r>
              <a:rPr lang="pt-BR" smtClean="0"/>
              <a:t>, incluindo redução rápida para uma taxa de </a:t>
            </a:r>
            <a:r>
              <a:rPr lang="pt-BR" b="1" smtClean="0">
                <a:solidFill>
                  <a:srgbClr val="0000FF"/>
                </a:solidFill>
              </a:rPr>
              <a:t>4 a 6 mg / kg / min, uma vez que os níveis de glicose no sangue são elevados.</a:t>
            </a:r>
          </a:p>
        </p:txBody>
      </p:sp>
      <p:sp>
        <p:nvSpPr>
          <p:cNvPr id="31747" name="Título 1"/>
          <p:cNvSpPr>
            <a:spLocks/>
          </p:cNvSpPr>
          <p:nvPr/>
        </p:nvSpPr>
        <p:spPr bwMode="auto">
          <a:xfrm>
            <a:off x="1044575" y="-215900"/>
            <a:ext cx="10058400" cy="1449388"/>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Discussão: </a:t>
            </a:r>
            <a:r>
              <a:rPr lang="pt-BR" b="1">
                <a:solidFill>
                  <a:srgbClr val="FF0000"/>
                </a:solidFill>
                <a:latin typeface="Calibri Light" pitchFamily="34" charset="0"/>
              </a:rPr>
              <a:t>Proposta dos autores: rigoroso controle taxa de infusão de glicose</a:t>
            </a:r>
            <a:r>
              <a:rPr lang="pt-BR" sz="4800">
                <a:solidFill>
                  <a:srgbClr val="FF00FF"/>
                </a:solidFill>
                <a:latin typeface="Calibri Light" pitchFamily="34" charset="0"/>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1"/>
          </p:nvPr>
        </p:nvSpPr>
        <p:spPr/>
        <p:txBody>
          <a:bodyPr/>
          <a:lstStyle/>
          <a:p>
            <a:pPr eaLnBrk="1" hangingPunct="1"/>
            <a:r>
              <a:rPr lang="pt-BR" smtClean="0"/>
              <a:t>-Além disso, dados recentes sugeriram que taxas mais elevadas de infusão de proteína precoce na faixa de 3,5 a 4,0 g / kg / d pode reduzir a prevalência de hiperglicemia, provavelmente estimulando a produção de insulina endógena.(37,38)</a:t>
            </a:r>
          </a:p>
          <a:p>
            <a:pPr eaLnBrk="1" hangingPunct="1"/>
            <a:r>
              <a:rPr lang="pt-BR" smtClean="0"/>
              <a:t>-O presente estudo documentou significativamente </a:t>
            </a:r>
            <a:r>
              <a:rPr lang="pt-BR" smtClean="0">
                <a:solidFill>
                  <a:srgbClr val="FF0000"/>
                </a:solidFill>
              </a:rPr>
              <a:t>menor</a:t>
            </a:r>
            <a:r>
              <a:rPr lang="pt-BR" smtClean="0"/>
              <a:t> fornecimento de aminoácidos durante ambos os períodos, indicando potencial para melhorar ainda mais a nossa prática nutricional.</a:t>
            </a:r>
          </a:p>
          <a:p>
            <a:pPr eaLnBrk="1" hangingPunct="1"/>
            <a:r>
              <a:rPr lang="pt-BR" smtClean="0"/>
              <a:t>-O papel da insulina exógena na prevenção e tratamento da hiperglicemia em recém-nascidos prematuros permanece controverso.(35,36,39,40) </a:t>
            </a:r>
          </a:p>
          <a:p>
            <a:pPr eaLnBrk="1" hangingPunct="1"/>
            <a:r>
              <a:rPr lang="pt-BR" smtClean="0"/>
              <a:t>-Até que haja mais dados disponíveis, os autores acreditam  que o uso de insulina deve ser restrito a casos refratários de hiperglicemia.</a:t>
            </a:r>
          </a:p>
        </p:txBody>
      </p:sp>
      <p:sp>
        <p:nvSpPr>
          <p:cNvPr id="32771" name="Título 1"/>
          <p:cNvSpPr>
            <a:spLocks/>
          </p:cNvSpPr>
          <p:nvPr/>
        </p:nvSpPr>
        <p:spPr bwMode="auto">
          <a:xfrm>
            <a:off x="1044575" y="-215900"/>
            <a:ext cx="10058400" cy="1449388"/>
          </a:xfrm>
          <a:prstGeom prst="rect">
            <a:avLst/>
          </a:prstGeom>
          <a:noFill/>
          <a:ln w="9525">
            <a:noFill/>
            <a:miter lim="800000"/>
            <a:headEnd/>
            <a:tailEnd/>
          </a:ln>
        </p:spPr>
        <p:txBody>
          <a:bodyPr anchor="b"/>
          <a:lstStyle/>
          <a:p>
            <a:pPr>
              <a:lnSpc>
                <a:spcPct val="85000"/>
              </a:lnSpc>
            </a:pPr>
            <a:r>
              <a:rPr lang="pt-BR" sz="4800">
                <a:solidFill>
                  <a:srgbClr val="FF00FF"/>
                </a:solidFill>
                <a:latin typeface="Calibri Light" pitchFamily="34" charset="0"/>
              </a:rPr>
              <a:t>Discussão: </a:t>
            </a:r>
            <a:r>
              <a:rPr lang="pt-BR" b="1">
                <a:solidFill>
                  <a:srgbClr val="FF0000"/>
                </a:solidFill>
                <a:latin typeface="Calibri Light" pitchFamily="34" charset="0"/>
              </a:rPr>
              <a:t>Taxas elevadas de infusão de aminoácidos precoce reduz a hiperglicemia</a:t>
            </a:r>
            <a:r>
              <a:rPr lang="pt-BR" sz="4800">
                <a:solidFill>
                  <a:srgbClr val="FF00FF"/>
                </a:solidFill>
                <a:latin typeface="Calibri Light" pitchFamily="34" charset="0"/>
              </a:rPr>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solidFill>
                  <a:srgbClr val="FF00FF"/>
                </a:solidFill>
              </a:rPr>
              <a:t>Conclusão</a:t>
            </a:r>
          </a:p>
        </p:txBody>
      </p:sp>
      <p:sp>
        <p:nvSpPr>
          <p:cNvPr id="33795" name="Espaço Reservado para Conteúdo 2"/>
          <p:cNvSpPr>
            <a:spLocks noGrp="1"/>
          </p:cNvSpPr>
          <p:nvPr>
            <p:ph idx="1"/>
          </p:nvPr>
        </p:nvSpPr>
        <p:spPr/>
        <p:txBody>
          <a:bodyPr/>
          <a:lstStyle/>
          <a:p>
            <a:pPr algn="just" eaLnBrk="1" hangingPunct="1">
              <a:buFont typeface="Arial" pitchFamily="34" charset="0"/>
              <a:buChar char="•"/>
            </a:pPr>
            <a:r>
              <a:rPr lang="pt-BR" smtClean="0"/>
              <a:t> A implementação de um protocolo de NP agressivo foi correlacionado com um aumento da prevalência de hiperglicemia grave e maior mortalidade. </a:t>
            </a:r>
            <a:r>
              <a:rPr lang="pt-BR" b="1" smtClean="0">
                <a:solidFill>
                  <a:srgbClr val="0000FF"/>
                </a:solidFill>
              </a:rPr>
              <a:t>Na análise multivariada, um regime de NP aumentado </a:t>
            </a:r>
            <a:r>
              <a:rPr lang="pt-BR" b="1" i="1" smtClean="0">
                <a:solidFill>
                  <a:srgbClr val="0000FF"/>
                </a:solidFill>
              </a:rPr>
              <a:t>per se</a:t>
            </a:r>
            <a:r>
              <a:rPr lang="pt-BR" b="1" smtClean="0">
                <a:solidFill>
                  <a:srgbClr val="0000FF"/>
                </a:solidFill>
              </a:rPr>
              <a:t> não foi preditivo da mortalidade</a:t>
            </a:r>
            <a:r>
              <a:rPr lang="pt-BR" smtClean="0"/>
              <a:t>, enquanto </a:t>
            </a:r>
            <a:r>
              <a:rPr lang="pt-BR" b="1" smtClean="0">
                <a:solidFill>
                  <a:srgbClr val="FF0000"/>
                </a:solidFill>
              </a:rPr>
              <a:t>a hiperglicemia grave precoce permaneceu fortemente preditiva da morte.</a:t>
            </a:r>
          </a:p>
          <a:p>
            <a:pPr algn="just" eaLnBrk="1" hangingPunct="1">
              <a:buFont typeface="Arial" pitchFamily="34" charset="0"/>
              <a:buChar char="•"/>
            </a:pPr>
            <a:r>
              <a:rPr lang="pt-BR" b="1" smtClean="0">
                <a:solidFill>
                  <a:srgbClr val="FF0000"/>
                </a:solidFill>
              </a:rPr>
              <a:t>  </a:t>
            </a:r>
          </a:p>
          <a:p>
            <a:pPr algn="ctr" eaLnBrk="1" hangingPunct="1">
              <a:buFont typeface="Arial" pitchFamily="34" charset="0"/>
              <a:buNone/>
            </a:pPr>
            <a:r>
              <a:rPr lang="pt-BR" b="1" smtClean="0">
                <a:solidFill>
                  <a:srgbClr val="0000FF"/>
                </a:solidFill>
              </a:rPr>
              <a:t>Para evitar efeitos prejudiciais nos resultados em RN de EBP, a composição ótima da NP precoce para evitar a restrição de crescimento pós-natal deve ser cuidadosamente equilibrada contra o risco de hiperglicemia.</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srcRect/>
          <a:stretch>
            <a:fillRect/>
          </a:stretch>
        </p:blipFill>
        <p:spPr bwMode="auto">
          <a:xfrm>
            <a:off x="3589338" y="628650"/>
            <a:ext cx="4373562" cy="56007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p:cNvPicPr>
            <a:picLocks noChangeAspect="1" noChangeArrowheads="1"/>
          </p:cNvPicPr>
          <p:nvPr/>
        </p:nvPicPr>
        <p:blipFill>
          <a:blip r:embed="rId2"/>
          <a:srcRect/>
          <a:stretch>
            <a:fillRect/>
          </a:stretch>
        </p:blipFill>
        <p:spPr bwMode="auto">
          <a:xfrm>
            <a:off x="1533525" y="146050"/>
            <a:ext cx="8420100" cy="6032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p:cNvPicPr>
            <a:picLocks noChangeAspect="1" noChangeArrowheads="1"/>
          </p:cNvPicPr>
          <p:nvPr/>
        </p:nvPicPr>
        <p:blipFill>
          <a:blip r:embed="rId2"/>
          <a:srcRect/>
          <a:stretch>
            <a:fillRect/>
          </a:stretch>
        </p:blipFill>
        <p:spPr bwMode="auto">
          <a:xfrm>
            <a:off x="2351088" y="808038"/>
            <a:ext cx="7754937" cy="5427662"/>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p:txBody>
          <a:bodyPr wrap="square" numCol="1" anchorCtr="0" compatLnSpc="1">
            <a:prstTxWarp prst="textNoShape">
              <a:avLst/>
            </a:prstTxWarp>
          </a:bodyPr>
          <a:lstStyle/>
          <a:p>
            <a:pPr algn="ctr" eaLnBrk="1" hangingPunct="1"/>
            <a:r>
              <a:rPr lang="pt-BR" sz="2800" smtClean="0">
                <a:solidFill>
                  <a:srgbClr val="0000FF"/>
                </a:solidFill>
              </a:rPr>
              <a:t>Nota do Editor do site, Dr. Paulo R. Margotto. Estudando Juntos! Aqui e Agora</a:t>
            </a:r>
            <a:r>
              <a:rPr lang="pt-BR" smtClean="0">
                <a:solidFill>
                  <a:srgbClr val="0000FF"/>
                </a:solidFill>
              </a:rPr>
              <a:t>!</a:t>
            </a:r>
          </a:p>
        </p:txBody>
      </p:sp>
      <p:sp>
        <p:nvSpPr>
          <p:cNvPr id="37891" name="Rectangle 3"/>
          <p:cNvSpPr>
            <a:spLocks noGrp="1"/>
          </p:cNvSpPr>
          <p:nvPr>
            <p:ph type="body" idx="1"/>
          </p:nvPr>
        </p:nvSpPr>
        <p:spPr/>
        <p:txBody>
          <a:bodyPr/>
          <a:lstStyle/>
          <a:p>
            <a:pPr eaLnBrk="1" hangingPunct="1"/>
            <a:endParaRPr lang="pt-BR" smtClean="0"/>
          </a:p>
          <a:p>
            <a:pPr eaLnBrk="1" hangingPunct="1"/>
            <a:endParaRPr lang="pt-BR" smtClean="0"/>
          </a:p>
        </p:txBody>
      </p:sp>
      <p:sp>
        <p:nvSpPr>
          <p:cNvPr id="37892" name="Text Box 5"/>
          <p:cNvSpPr txBox="1">
            <a:spLocks noChangeArrowheads="1"/>
          </p:cNvSpPr>
          <p:nvPr/>
        </p:nvSpPr>
        <p:spPr bwMode="auto">
          <a:xfrm>
            <a:off x="1270000" y="3989388"/>
            <a:ext cx="10444163" cy="2346325"/>
          </a:xfrm>
          <a:prstGeom prst="rect">
            <a:avLst/>
          </a:prstGeom>
          <a:noFill/>
          <a:ln w="57150">
            <a:solidFill>
              <a:srgbClr val="0000FF"/>
            </a:solidFill>
            <a:miter lim="800000"/>
            <a:headEnd/>
            <a:tailEnd/>
          </a:ln>
        </p:spPr>
        <p:txBody>
          <a:bodyPr>
            <a:spAutoFit/>
          </a:bodyPr>
          <a:lstStyle/>
          <a:p>
            <a:r>
              <a:rPr lang="pt-BR">
                <a:solidFill>
                  <a:srgbClr val="FF0000"/>
                </a:solidFill>
              </a:rPr>
              <a:t>-Entendendo a ocorrência da Hiperglicemia na Nutrição Parenteral agressiva</a:t>
            </a:r>
          </a:p>
          <a:p>
            <a:r>
              <a:rPr lang="pt-BR">
                <a:solidFill>
                  <a:srgbClr val="FF0000"/>
                </a:solidFill>
              </a:rPr>
              <a:t>                                                      (Como prevenir)</a:t>
            </a:r>
          </a:p>
          <a:p>
            <a:r>
              <a:rPr lang="pt-BR">
                <a:solidFill>
                  <a:srgbClr val="FF0000"/>
                </a:solidFill>
              </a:rPr>
              <a:t>-O papel da nutrição parenteral precoce  e nutrição enteral na produção de insulina</a:t>
            </a:r>
          </a:p>
          <a:p>
            <a:r>
              <a:rPr lang="pt-BR">
                <a:solidFill>
                  <a:srgbClr val="FF0000"/>
                </a:solidFill>
              </a:rPr>
              <a:t>-Efeitos adversos da hiperglicemia no crescimento neural e na densidade neuronal</a:t>
            </a:r>
          </a:p>
          <a:p>
            <a:r>
              <a:rPr lang="pt-BR">
                <a:solidFill>
                  <a:srgbClr val="FF0000"/>
                </a:solidFill>
              </a:rPr>
              <a:t>-Complicações da  Hiperglicemia: retinopatia da prematuridade, enterocolite necrosante</a:t>
            </a:r>
          </a:p>
          <a:p>
            <a:r>
              <a:rPr lang="pt-BR">
                <a:solidFill>
                  <a:srgbClr val="FF0000"/>
                </a:solidFill>
              </a:rPr>
              <a:t>-Efeitos adversos do uso da insulina: retinopatia da prematuridade e morte</a:t>
            </a:r>
          </a:p>
          <a:p>
            <a:endParaRPr lang="pt-BR">
              <a:solidFill>
                <a:srgbClr val="FF0000"/>
              </a:solidFill>
            </a:endParaRPr>
          </a:p>
          <a:p>
            <a:endParaRPr lang="pt-BR">
              <a:solidFill>
                <a:srgbClr val="FF0000"/>
              </a:solidFill>
            </a:endParaRPr>
          </a:p>
        </p:txBody>
      </p:sp>
      <p:pic>
        <p:nvPicPr>
          <p:cNvPr id="37895" name="Picture 7" descr="Resultado de imagem para fotos de Paulo R. Margotto"/>
          <p:cNvPicPr>
            <a:picLocks noChangeAspect="1" noChangeArrowheads="1"/>
          </p:cNvPicPr>
          <p:nvPr/>
        </p:nvPicPr>
        <p:blipFill>
          <a:blip r:embed="rId2"/>
          <a:srcRect/>
          <a:stretch>
            <a:fillRect/>
          </a:stretch>
        </p:blipFill>
        <p:spPr bwMode="auto">
          <a:xfrm>
            <a:off x="3810000" y="1163638"/>
            <a:ext cx="3697288" cy="2773362"/>
          </a:xfrm>
          <a:prstGeom prst="rect">
            <a:avLst/>
          </a:prstGeom>
          <a:noFill/>
        </p:spPr>
      </p:pic>
      <p:sp>
        <p:nvSpPr>
          <p:cNvPr id="37897" name="Text Box 9"/>
          <p:cNvSpPr txBox="1">
            <a:spLocks noChangeArrowheads="1"/>
          </p:cNvSpPr>
          <p:nvPr/>
        </p:nvSpPr>
        <p:spPr bwMode="auto">
          <a:xfrm>
            <a:off x="7740650" y="2851150"/>
            <a:ext cx="2549525" cy="366713"/>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p:cNvPicPr>
            <a:picLocks noChangeAspect="1" noChangeArrowheads="1"/>
          </p:cNvPicPr>
          <p:nvPr/>
        </p:nvPicPr>
        <p:blipFill>
          <a:blip r:embed="rId2"/>
          <a:srcRect/>
          <a:stretch>
            <a:fillRect/>
          </a:stretch>
        </p:blipFill>
        <p:spPr bwMode="auto">
          <a:xfrm>
            <a:off x="0" y="1857375"/>
            <a:ext cx="5705475" cy="4197350"/>
          </a:xfrm>
          <a:prstGeom prst="rect">
            <a:avLst/>
          </a:prstGeom>
          <a:noFill/>
          <a:ln w="9525">
            <a:noFill/>
            <a:miter lim="800000"/>
            <a:headEnd/>
            <a:tailEnd/>
          </a:ln>
        </p:spPr>
      </p:pic>
      <p:sp>
        <p:nvSpPr>
          <p:cNvPr id="38915" name="Rectangle 5"/>
          <p:cNvSpPr>
            <a:spLocks noChangeArrowheads="1"/>
          </p:cNvSpPr>
          <p:nvPr/>
        </p:nvSpPr>
        <p:spPr bwMode="auto">
          <a:xfrm>
            <a:off x="5943600" y="2543175"/>
            <a:ext cx="6096000" cy="3506788"/>
          </a:xfrm>
          <a:prstGeom prst="rect">
            <a:avLst/>
          </a:prstGeom>
          <a:noFill/>
          <a:ln w="9525">
            <a:noFill/>
            <a:miter lim="800000"/>
            <a:headEnd/>
            <a:tailEnd/>
          </a:ln>
        </p:spPr>
        <p:txBody>
          <a:bodyPr>
            <a:spAutoFit/>
          </a:bodyPr>
          <a:lstStyle/>
          <a:p>
            <a:pPr algn="ctr"/>
            <a:r>
              <a:rPr lang="pt-BR" sz="2400" b="1">
                <a:solidFill>
                  <a:srgbClr val="0000FF"/>
                </a:solidFill>
              </a:rPr>
              <a:t>Abordagem padrão</a:t>
            </a:r>
          </a:p>
          <a:p>
            <a:pPr algn="ctr"/>
            <a:r>
              <a:rPr lang="pt-BR" sz="2400" b="1">
                <a:solidFill>
                  <a:srgbClr val="0000FF"/>
                </a:solidFill>
              </a:rPr>
              <a:t>usado / recomendado pela maioria</a:t>
            </a:r>
            <a:r>
              <a:rPr lang="pt-BR">
                <a:solidFill>
                  <a:srgbClr val="0000FF"/>
                </a:solidFill>
              </a:rPr>
              <a:t>:</a:t>
            </a:r>
          </a:p>
          <a:p>
            <a:r>
              <a:rPr lang="pt-BR"/>
              <a:t>• </a:t>
            </a:r>
            <a:r>
              <a:rPr lang="pt-BR">
                <a:solidFill>
                  <a:srgbClr val="FF0000"/>
                </a:solidFill>
              </a:rPr>
              <a:t>6-8 mg / min / kg</a:t>
            </a:r>
            <a:r>
              <a:rPr lang="pt-BR"/>
              <a:t> começando no nascimento,</a:t>
            </a:r>
          </a:p>
          <a:p>
            <a:r>
              <a:rPr lang="pt-BR"/>
              <a:t>• aumentando para </a:t>
            </a:r>
            <a:r>
              <a:rPr lang="pt-BR">
                <a:solidFill>
                  <a:srgbClr val="FF0000"/>
                </a:solidFill>
              </a:rPr>
              <a:t>12-14 mg / min / kg</a:t>
            </a:r>
            <a:r>
              <a:rPr lang="pt-BR"/>
              <a:t> para nutrição intravenosa plena (~ 70-80 Kcal / kg / dia),</a:t>
            </a:r>
          </a:p>
          <a:p>
            <a:r>
              <a:rPr lang="pt-BR"/>
              <a:t>• feito sem considerando o grau de doença ou</a:t>
            </a:r>
          </a:p>
          <a:p>
            <a:r>
              <a:rPr lang="pt-BR"/>
              <a:t>outra fisiopatologia na criança.</a:t>
            </a:r>
          </a:p>
          <a:p>
            <a:endParaRPr lang="pt-BR"/>
          </a:p>
          <a:p>
            <a:endParaRPr lang="pt-BR"/>
          </a:p>
          <a:p>
            <a:endParaRPr lang="pt-BR"/>
          </a:p>
          <a:p>
            <a:r>
              <a:rPr lang="pt-BR"/>
              <a:t>                       </a:t>
            </a:r>
            <a:r>
              <a:rPr lang="pt-BR" sz="3200" b="1">
                <a:solidFill>
                  <a:srgbClr val="FF0000"/>
                </a:solidFill>
              </a:rPr>
              <a:t>O que acontece?</a:t>
            </a:r>
          </a:p>
        </p:txBody>
      </p:sp>
      <p:sp>
        <p:nvSpPr>
          <p:cNvPr id="38916" name="AutoShape 6"/>
          <p:cNvSpPr>
            <a:spLocks noChangeArrowheads="1"/>
          </p:cNvSpPr>
          <p:nvPr/>
        </p:nvSpPr>
        <p:spPr bwMode="auto">
          <a:xfrm>
            <a:off x="6369050" y="4713288"/>
            <a:ext cx="733425" cy="1214437"/>
          </a:xfrm>
          <a:prstGeom prst="curvedRightArrow">
            <a:avLst>
              <a:gd name="adj1" fmla="val 33117"/>
              <a:gd name="adj2" fmla="val 66234"/>
              <a:gd name="adj3" fmla="val 33333"/>
            </a:avLst>
          </a:prstGeom>
          <a:solidFill>
            <a:srgbClr val="FF00FF"/>
          </a:solidFill>
          <a:ln w="38100">
            <a:solidFill>
              <a:srgbClr val="0000FF"/>
            </a:solidFill>
            <a:miter lim="800000"/>
            <a:headEnd/>
            <a:tailEnd/>
          </a:ln>
        </p:spPr>
        <p:txBody>
          <a:bodyPr wrap="none" anchor="ctr"/>
          <a:lstStyle/>
          <a:p>
            <a:pPr algn="ctr"/>
            <a:endParaRPr lang="pt-BR">
              <a:solidFill>
                <a:srgbClr val="FF0000"/>
              </a:solidFill>
            </a:endParaRPr>
          </a:p>
        </p:txBody>
      </p:sp>
      <p:sp>
        <p:nvSpPr>
          <p:cNvPr id="38917" name="AutoShape 29"/>
          <p:cNvSpPr>
            <a:spLocks noChangeArrowheads="1"/>
          </p:cNvSpPr>
          <p:nvPr/>
        </p:nvSpPr>
        <p:spPr bwMode="auto">
          <a:xfrm>
            <a:off x="10820400" y="5653088"/>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graphicFrame>
        <p:nvGraphicFramePr>
          <p:cNvPr id="78903" name="Group 55"/>
          <p:cNvGraphicFramePr>
            <a:graphicFrameLocks noGrp="1"/>
          </p:cNvGraphicFramePr>
          <p:nvPr/>
        </p:nvGraphicFramePr>
        <p:xfrm>
          <a:off x="406400" y="473075"/>
          <a:ext cx="10902950" cy="731838"/>
        </p:xfrm>
        <a:graphic>
          <a:graphicData uri="http://schemas.openxmlformats.org/drawingml/2006/table">
            <a:tbl>
              <a:tblPr/>
              <a:tblGrid>
                <a:gridCol w="3635375"/>
                <a:gridCol w="3632200"/>
                <a:gridCol w="36353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3"/>
                        </a:rPr>
                        <a:t>Hiperglicemia Neonatal (Neonatal Hyperglycemia)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3"/>
                        </a:rPr>
                        <a:t>Hay WW Jr.21o Simp</a:t>
                      </a:r>
                      <a:r>
                        <a:rPr kumimoji="0" lang="pt-BR" sz="1400" b="0" i="0" u="none" strike="noStrike" cap="none" normalizeH="0" baseline="0" smtClean="0">
                          <a:ln>
                            <a:noFill/>
                          </a:ln>
                          <a:solidFill>
                            <a:srgbClr val="000066"/>
                          </a:solidFill>
                          <a:effectLst/>
                          <a:latin typeface="Calibri"/>
                          <a:cs typeface="Times New Roman" pitchFamily="18" charset="0"/>
                          <a:hlinkClick r:id="rId3"/>
                        </a:rPr>
                        <a:t>ó</a:t>
                      </a:r>
                      <a:r>
                        <a:rPr kumimoji="0" lang="pt-BR" sz="1400" b="0" i="0" u="none" strike="noStrike" cap="none" normalizeH="0" baseline="0" smtClean="0">
                          <a:ln>
                            <a:noFill/>
                          </a:ln>
                          <a:solidFill>
                            <a:srgbClr val="000066"/>
                          </a:solidFill>
                          <a:effectLst/>
                          <a:latin typeface="Geneva"/>
                          <a:cs typeface="Times New Roman" pitchFamily="18" charset="0"/>
                          <a:hlinkClick r:id="rId3"/>
                        </a:rPr>
                        <a:t>sio Internaciona de Neonatologia do Santa Joana, São Paulo, 14 a 16 de setembro de 2017</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3"/>
                        </a:rPr>
                        <a:t>  </a:t>
                      </a:r>
                      <a:r>
                        <a:rPr kumimoji="0" lang="pt-BR" sz="2300" b="0" i="0" u="none" strike="noStrike" cap="none" normalizeH="0" baseline="0" smtClean="0">
                          <a:ln>
                            <a:noFill/>
                          </a:ln>
                          <a:solidFill>
                            <a:srgbClr val="000066"/>
                          </a:solidFill>
                          <a:effectLst/>
                          <a:latin typeface="Calibri"/>
                          <a:cs typeface="Times New Roman" pitchFamily="18" charset="0"/>
                        </a:rPr>
                        <a:t> </a:t>
                      </a:r>
                      <a:r>
                        <a:rPr kumimoji="0" lang="pt-BR" sz="1000" b="0" i="0" u="none" strike="noStrike" cap="none" normalizeH="0" baseline="0" smtClean="0">
                          <a:ln>
                            <a:noFill/>
                          </a:ln>
                          <a:solidFill>
                            <a:srgbClr val="000066"/>
                          </a:solidFill>
                          <a:effectLst/>
                          <a:latin typeface="Calibri"/>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8928" name="Picture 35" descr="Clique aqui para ver o artigo">
            <a:hlinkClick r:id="rId3"/>
          </p:cNvPr>
          <p:cNvPicPr>
            <a:picLocks noChangeAspect="1" noChangeArrowheads="1"/>
          </p:cNvPicPr>
          <p:nvPr/>
        </p:nvPicPr>
        <p:blipFill>
          <a:blip r:embed="rId4"/>
          <a:srcRect/>
          <a:stretch>
            <a:fillRect/>
          </a:stretch>
        </p:blipFill>
        <p:spPr bwMode="auto">
          <a:xfrm>
            <a:off x="9120188" y="673100"/>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p:cNvPicPr>
            <a:picLocks noChangeAspect="1" noChangeArrowheads="1"/>
          </p:cNvPicPr>
          <p:nvPr/>
        </p:nvPicPr>
        <p:blipFill>
          <a:blip r:embed="rId2"/>
          <a:srcRect/>
          <a:stretch>
            <a:fillRect/>
          </a:stretch>
        </p:blipFill>
        <p:spPr bwMode="auto">
          <a:xfrm>
            <a:off x="1147763" y="601663"/>
            <a:ext cx="10091737" cy="6256337"/>
          </a:xfrm>
          <a:prstGeom prst="rect">
            <a:avLst/>
          </a:prstGeom>
          <a:noFill/>
          <a:ln w="9525">
            <a:noFill/>
            <a:miter lim="800000"/>
            <a:headEnd/>
            <a:tailEnd/>
          </a:ln>
        </p:spPr>
      </p:pic>
      <p:sp>
        <p:nvSpPr>
          <p:cNvPr id="39939" name="Text Box 5"/>
          <p:cNvSpPr txBox="1">
            <a:spLocks noChangeArrowheads="1"/>
          </p:cNvSpPr>
          <p:nvPr/>
        </p:nvSpPr>
        <p:spPr bwMode="auto">
          <a:xfrm>
            <a:off x="0" y="157163"/>
            <a:ext cx="12236450" cy="366712"/>
          </a:xfrm>
          <a:prstGeom prst="rect">
            <a:avLst/>
          </a:prstGeom>
          <a:noFill/>
          <a:ln w="9525">
            <a:noFill/>
            <a:miter lim="800000"/>
            <a:headEnd/>
            <a:tailEnd/>
          </a:ln>
        </p:spPr>
        <p:txBody>
          <a:bodyPr wrap="none">
            <a:spAutoFit/>
          </a:bodyPr>
          <a:lstStyle/>
          <a:p>
            <a:r>
              <a:rPr lang="pt-BR">
                <a:solidFill>
                  <a:srgbClr val="FF0000"/>
                </a:solidFill>
              </a:rPr>
              <a:t>Como resultado a HIPERGLICEMIA tem-se tornado quase universal nos anos recentes (2006-2011 versos 2002-2005)</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p:cNvPicPr>
            <a:picLocks noChangeAspect="1" noChangeArrowheads="1"/>
          </p:cNvPicPr>
          <p:nvPr/>
        </p:nvPicPr>
        <p:blipFill>
          <a:blip r:embed="rId2"/>
          <a:srcRect/>
          <a:stretch>
            <a:fillRect/>
          </a:stretch>
        </p:blipFill>
        <p:spPr bwMode="auto">
          <a:xfrm>
            <a:off x="1874838" y="303213"/>
            <a:ext cx="7894637" cy="5683250"/>
          </a:xfrm>
          <a:prstGeom prst="rect">
            <a:avLst/>
          </a:prstGeom>
          <a:noFill/>
          <a:ln w="9525">
            <a:noFill/>
            <a:miter lim="800000"/>
            <a:headEnd/>
            <a:tailEnd/>
          </a:ln>
        </p:spPr>
      </p:pic>
      <p:sp>
        <p:nvSpPr>
          <p:cNvPr id="40963" name="AutoShape 29"/>
          <p:cNvSpPr>
            <a:spLocks noChangeArrowheads="1"/>
          </p:cNvSpPr>
          <p:nvPr/>
        </p:nvSpPr>
        <p:spPr bwMode="auto">
          <a:xfrm>
            <a:off x="10079038" y="52768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
        <p:nvSpPr>
          <p:cNvPr id="40964" name="Text Box 6"/>
          <p:cNvSpPr txBox="1">
            <a:spLocks noChangeArrowheads="1"/>
          </p:cNvSpPr>
          <p:nvPr/>
        </p:nvSpPr>
        <p:spPr bwMode="auto">
          <a:xfrm>
            <a:off x="9823450" y="5603875"/>
            <a:ext cx="2165350" cy="366713"/>
          </a:xfrm>
          <a:prstGeom prst="rect">
            <a:avLst/>
          </a:prstGeom>
          <a:noFill/>
          <a:ln w="9525">
            <a:noFill/>
            <a:miter lim="800000"/>
            <a:headEnd/>
            <a:tailEnd/>
          </a:ln>
        </p:spPr>
        <p:txBody>
          <a:bodyPr wrap="none">
            <a:spAutoFit/>
          </a:bodyPr>
          <a:lstStyle/>
          <a:p>
            <a:r>
              <a:rPr lang="pt-BR"/>
              <a:t>(</a:t>
            </a:r>
            <a:r>
              <a:rPr lang="pt-BR">
                <a:solidFill>
                  <a:srgbClr val="0000FF"/>
                </a:solidFill>
              </a:rPr>
              <a:t>tradução a seguir</a:t>
            </a:r>
            <a:r>
              <a:rPr lang="pt-BR"/>
              <a: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1"/>
          </p:nvPr>
        </p:nvSpPr>
        <p:spPr>
          <a:xfrm>
            <a:off x="600075" y="787400"/>
            <a:ext cx="11591925" cy="5081588"/>
          </a:xfrm>
          <a:solidFill>
            <a:schemeClr val="bg1"/>
          </a:solidFill>
        </p:spPr>
        <p:txBody>
          <a:bodyPr/>
          <a:lstStyle/>
          <a:p>
            <a:pPr algn="ctr" eaLnBrk="1" hangingPunct="1">
              <a:lnSpc>
                <a:spcPct val="80000"/>
              </a:lnSpc>
            </a:pPr>
            <a:r>
              <a:rPr lang="pt-BR" sz="4800" smtClean="0">
                <a:solidFill>
                  <a:srgbClr val="0000FF"/>
                </a:solidFill>
              </a:rPr>
              <a:t>Prevenção e tratamento da hiperglicemia</a:t>
            </a:r>
          </a:p>
          <a:p>
            <a:pPr eaLnBrk="1" hangingPunct="1">
              <a:lnSpc>
                <a:spcPct val="80000"/>
              </a:lnSpc>
            </a:pPr>
            <a:r>
              <a:rPr lang="pt-BR" smtClean="0"/>
              <a:t>1. Comece a taxas de infusão de dextrose IV inferiores: 3-4 mg / kg / min</a:t>
            </a:r>
          </a:p>
          <a:p>
            <a:pPr eaLnBrk="1" hangingPunct="1">
              <a:lnSpc>
                <a:spcPct val="80000"/>
              </a:lnSpc>
            </a:pPr>
            <a:r>
              <a:rPr lang="pt-BR" smtClean="0"/>
              <a:t>2. Alimentação enteral anterior</a:t>
            </a:r>
          </a:p>
          <a:p>
            <a:pPr eaLnBrk="1" hangingPunct="1">
              <a:lnSpc>
                <a:spcPct val="80000"/>
              </a:lnSpc>
            </a:pPr>
            <a:r>
              <a:rPr lang="pt-BR" smtClean="0"/>
              <a:t>3. Reduza a taxa de infusão de dextrose IV - !!: por exemplo, primeiro a 8 mg / kg / min, depois 6,então 4 --- até 2 (mas então precisaria de infusão gástrica</a:t>
            </a:r>
          </a:p>
          <a:p>
            <a:pPr eaLnBrk="1" hangingPunct="1">
              <a:lnSpc>
                <a:spcPct val="80000"/>
              </a:lnSpc>
            </a:pPr>
            <a:r>
              <a:rPr lang="pt-BR" smtClean="0"/>
              <a:t>de água estéril para manter a ingestão total de água).</a:t>
            </a:r>
          </a:p>
          <a:p>
            <a:pPr eaLnBrk="1" hangingPunct="1">
              <a:lnSpc>
                <a:spcPct val="80000"/>
              </a:lnSpc>
            </a:pPr>
            <a:r>
              <a:rPr lang="pt-BR" smtClean="0"/>
              <a:t>4. Normalize a fisiologia com bons cuidados médicos (reduz catecolamina endógena e secreção de cortisol).</a:t>
            </a:r>
          </a:p>
          <a:p>
            <a:pPr eaLnBrk="1" hangingPunct="1">
              <a:lnSpc>
                <a:spcPct val="80000"/>
              </a:lnSpc>
            </a:pPr>
            <a:r>
              <a:rPr lang="pt-BR" smtClean="0"/>
              <a:t>5. Reduzir tratamentos de catecolaminas e hidrocortisona.</a:t>
            </a:r>
          </a:p>
          <a:p>
            <a:pPr eaLnBrk="1" hangingPunct="1">
              <a:lnSpc>
                <a:spcPct val="80000"/>
              </a:lnSpc>
            </a:pPr>
            <a:r>
              <a:rPr lang="pt-BR" smtClean="0"/>
              <a:t>6. Reduza a infusão lipídica (não mostrada como efeito imediato)</a:t>
            </a:r>
          </a:p>
          <a:p>
            <a:pPr eaLnBrk="1" hangingPunct="1">
              <a:lnSpc>
                <a:spcPct val="80000"/>
              </a:lnSpc>
            </a:pPr>
            <a:r>
              <a:rPr lang="pt-BR" smtClean="0"/>
              <a:t>7. Aumentar a taxa de infusão de aminoácidos IV.</a:t>
            </a:r>
          </a:p>
          <a:p>
            <a:pPr eaLnBrk="1" hangingPunct="1">
              <a:lnSpc>
                <a:spcPct val="80000"/>
              </a:lnSpc>
            </a:pPr>
            <a:r>
              <a:rPr lang="pt-BR" smtClean="0"/>
              <a:t>8. Avanço de alimentação enteral.</a:t>
            </a:r>
          </a:p>
        </p:txBody>
      </p:sp>
      <p:sp>
        <p:nvSpPr>
          <p:cNvPr id="41987" name="AutoShape 4"/>
          <p:cNvSpPr>
            <a:spLocks/>
          </p:cNvSpPr>
          <p:nvPr/>
        </p:nvSpPr>
        <p:spPr bwMode="auto">
          <a:xfrm>
            <a:off x="5762625" y="4724400"/>
            <a:ext cx="152400" cy="914400"/>
          </a:xfrm>
          <a:prstGeom prst="rightBrace">
            <a:avLst>
              <a:gd name="adj1" fmla="val 50000"/>
              <a:gd name="adj2" fmla="val 50000"/>
            </a:avLst>
          </a:prstGeom>
          <a:noFill/>
          <a:ln w="57150">
            <a:solidFill>
              <a:srgbClr val="FF00FF"/>
            </a:solidFill>
            <a:round/>
            <a:headEnd/>
            <a:tailEnd/>
          </a:ln>
        </p:spPr>
        <p:txBody>
          <a:bodyPr wrap="none" anchor="ctr"/>
          <a:lstStyle/>
          <a:p>
            <a:pPr algn="ctr"/>
            <a:endParaRPr lang="pt-BR">
              <a:solidFill>
                <a:srgbClr val="0000FF"/>
              </a:solidFill>
            </a:endParaRPr>
          </a:p>
        </p:txBody>
      </p:sp>
      <p:sp>
        <p:nvSpPr>
          <p:cNvPr id="41988" name="Oval 6"/>
          <p:cNvSpPr>
            <a:spLocks noChangeArrowheads="1"/>
          </p:cNvSpPr>
          <p:nvPr/>
        </p:nvSpPr>
        <p:spPr bwMode="auto">
          <a:xfrm>
            <a:off x="5913438" y="4887913"/>
            <a:ext cx="5172075" cy="600075"/>
          </a:xfrm>
          <a:prstGeom prst="ellipse">
            <a:avLst/>
          </a:prstGeom>
          <a:solidFill>
            <a:schemeClr val="accent1"/>
          </a:solidFill>
          <a:ln w="9525">
            <a:solidFill>
              <a:schemeClr val="tx1"/>
            </a:solidFill>
            <a:round/>
            <a:headEnd/>
            <a:tailEnd/>
          </a:ln>
        </p:spPr>
        <p:txBody>
          <a:bodyPr wrap="none" anchor="ctr"/>
          <a:lstStyle/>
          <a:p>
            <a:pPr algn="ctr"/>
            <a:r>
              <a:rPr lang="pt-BR"/>
              <a:t>Aumenta a secreção de insulina</a:t>
            </a:r>
          </a:p>
        </p:txBody>
      </p:sp>
      <p:sp>
        <p:nvSpPr>
          <p:cNvPr id="41989" name="AutoShape 29"/>
          <p:cNvSpPr>
            <a:spLocks noChangeArrowheads="1"/>
          </p:cNvSpPr>
          <p:nvPr/>
        </p:nvSpPr>
        <p:spPr bwMode="auto">
          <a:xfrm>
            <a:off x="11307763" y="6465888"/>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srcRect/>
          <a:stretch>
            <a:fillRect/>
          </a:stretch>
        </p:blipFill>
        <p:spPr bwMode="auto">
          <a:xfrm>
            <a:off x="2063750" y="650875"/>
            <a:ext cx="7842250" cy="5454650"/>
          </a:xfrm>
          <a:prstGeom prst="rect">
            <a:avLst/>
          </a:prstGeom>
          <a:noFill/>
          <a:ln w="9525">
            <a:noFill/>
            <a:miter lim="800000"/>
            <a:headEnd/>
            <a:tailEnd/>
          </a:ln>
        </p:spPr>
      </p:pic>
      <p:sp>
        <p:nvSpPr>
          <p:cNvPr id="43011" name="Text Box 5"/>
          <p:cNvSpPr txBox="1">
            <a:spLocks noChangeArrowheads="1"/>
          </p:cNvSpPr>
          <p:nvPr/>
        </p:nvSpPr>
        <p:spPr bwMode="auto">
          <a:xfrm>
            <a:off x="0" y="225425"/>
            <a:ext cx="12276138" cy="457200"/>
          </a:xfrm>
          <a:prstGeom prst="rect">
            <a:avLst/>
          </a:prstGeom>
          <a:noFill/>
          <a:ln w="9525">
            <a:noFill/>
            <a:miter lim="800000"/>
            <a:headEnd/>
            <a:tailEnd/>
          </a:ln>
        </p:spPr>
        <p:txBody>
          <a:bodyPr wrap="none">
            <a:spAutoFit/>
          </a:bodyPr>
          <a:lstStyle/>
          <a:p>
            <a:r>
              <a:rPr lang="pt-BR" sz="2400">
                <a:solidFill>
                  <a:srgbClr val="0000FF"/>
                </a:solidFill>
              </a:rPr>
              <a:t>Avanço da nutrição parenteral precoce com aminoácidos aumenta a secreção de insulina</a:t>
            </a:r>
          </a:p>
        </p:txBody>
      </p:sp>
      <p:sp>
        <p:nvSpPr>
          <p:cNvPr id="43012" name="AutoShape 29"/>
          <p:cNvSpPr>
            <a:spLocks noChangeArrowheads="1"/>
          </p:cNvSpPr>
          <p:nvPr/>
        </p:nvSpPr>
        <p:spPr bwMode="auto">
          <a:xfrm>
            <a:off x="11298238" y="6454775"/>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2"/>
          <a:srcRect/>
          <a:stretch>
            <a:fillRect/>
          </a:stretch>
        </p:blipFill>
        <p:spPr bwMode="auto">
          <a:xfrm>
            <a:off x="1627188" y="1184275"/>
            <a:ext cx="7880350" cy="5510213"/>
          </a:xfrm>
          <a:prstGeom prst="rect">
            <a:avLst/>
          </a:prstGeom>
          <a:noFill/>
          <a:ln w="9525">
            <a:noFill/>
            <a:miter lim="800000"/>
            <a:headEnd/>
            <a:tailEnd/>
          </a:ln>
        </p:spPr>
      </p:pic>
      <p:sp>
        <p:nvSpPr>
          <p:cNvPr id="44035" name="Text Box 5"/>
          <p:cNvSpPr txBox="1">
            <a:spLocks noChangeArrowheads="1"/>
          </p:cNvSpPr>
          <p:nvPr/>
        </p:nvSpPr>
        <p:spPr bwMode="auto">
          <a:xfrm>
            <a:off x="4763" y="317500"/>
            <a:ext cx="12187237" cy="701675"/>
          </a:xfrm>
          <a:prstGeom prst="rect">
            <a:avLst/>
          </a:prstGeom>
          <a:noFill/>
          <a:ln w="9525">
            <a:noFill/>
            <a:miter lim="800000"/>
            <a:headEnd/>
            <a:tailEnd/>
          </a:ln>
        </p:spPr>
        <p:txBody>
          <a:bodyPr wrap="none">
            <a:spAutoFit/>
          </a:bodyPr>
          <a:lstStyle/>
          <a:p>
            <a:pPr algn="ctr"/>
            <a:r>
              <a:rPr lang="pt-BR" sz="2000" b="1">
                <a:solidFill>
                  <a:srgbClr val="0000FF"/>
                </a:solidFill>
              </a:rPr>
              <a:t>Como resultado, altas taxas de infusão de aminoácidos aumenta a produção de insulina e promove</a:t>
            </a:r>
          </a:p>
          <a:p>
            <a:pPr algn="ctr"/>
            <a:r>
              <a:rPr lang="pt-BR" sz="2000" b="1">
                <a:solidFill>
                  <a:srgbClr val="0000FF"/>
                </a:solidFill>
              </a:rPr>
              <a:t>a utilização de glicose</a:t>
            </a:r>
          </a:p>
        </p:txBody>
      </p:sp>
      <p:sp>
        <p:nvSpPr>
          <p:cNvPr id="44036" name="AutoShape 29"/>
          <p:cNvSpPr>
            <a:spLocks noChangeArrowheads="1"/>
          </p:cNvSpPr>
          <p:nvPr/>
        </p:nvSpPr>
        <p:spPr bwMode="auto">
          <a:xfrm>
            <a:off x="11196638" y="64452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srcRect/>
          <a:stretch>
            <a:fillRect/>
          </a:stretch>
        </p:blipFill>
        <p:spPr bwMode="auto">
          <a:xfrm>
            <a:off x="1951038" y="863600"/>
            <a:ext cx="8267700" cy="5978525"/>
          </a:xfrm>
          <a:prstGeom prst="rect">
            <a:avLst/>
          </a:prstGeom>
          <a:noFill/>
          <a:ln w="9525">
            <a:noFill/>
            <a:miter lim="800000"/>
            <a:headEnd/>
            <a:tailEnd/>
          </a:ln>
        </p:spPr>
      </p:pic>
      <p:sp>
        <p:nvSpPr>
          <p:cNvPr id="45059" name="Text Box 5"/>
          <p:cNvSpPr txBox="1">
            <a:spLocks noChangeArrowheads="1"/>
          </p:cNvSpPr>
          <p:nvPr/>
        </p:nvSpPr>
        <p:spPr bwMode="auto">
          <a:xfrm>
            <a:off x="850900" y="179388"/>
            <a:ext cx="10407650" cy="641350"/>
          </a:xfrm>
          <a:prstGeom prst="rect">
            <a:avLst/>
          </a:prstGeom>
          <a:noFill/>
          <a:ln w="9525">
            <a:noFill/>
            <a:miter lim="800000"/>
            <a:headEnd/>
            <a:tailEnd/>
          </a:ln>
        </p:spPr>
        <p:txBody>
          <a:bodyPr wrap="none">
            <a:spAutoFit/>
          </a:bodyPr>
          <a:lstStyle/>
          <a:p>
            <a:pPr algn="ctr"/>
            <a:r>
              <a:rPr lang="pt-BR" b="1">
                <a:solidFill>
                  <a:srgbClr val="0000FF"/>
                </a:solidFill>
              </a:rPr>
              <a:t>E o uso de alimentação enteral aumenta incretinas (GLP-1, GLP-2) que estimula a secreção de</a:t>
            </a:r>
          </a:p>
          <a:p>
            <a:pPr algn="ctr"/>
            <a:r>
              <a:rPr lang="pt-BR" b="1">
                <a:solidFill>
                  <a:srgbClr val="0000FF"/>
                </a:solidFill>
              </a:rPr>
              <a:t>insulina</a:t>
            </a:r>
          </a:p>
        </p:txBody>
      </p:sp>
      <p:sp>
        <p:nvSpPr>
          <p:cNvPr id="45060" name="AutoShape 29"/>
          <p:cNvSpPr>
            <a:spLocks noChangeArrowheads="1"/>
          </p:cNvSpPr>
          <p:nvPr/>
        </p:nvSpPr>
        <p:spPr bwMode="auto">
          <a:xfrm>
            <a:off x="11409363" y="64452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2062163" y="990600"/>
            <a:ext cx="7864475" cy="5867400"/>
          </a:xfrm>
          <a:prstGeom prst="rect">
            <a:avLst/>
          </a:prstGeom>
          <a:noFill/>
          <a:ln w="9525">
            <a:noFill/>
            <a:miter lim="800000"/>
            <a:headEnd/>
            <a:tailEnd/>
          </a:ln>
        </p:spPr>
      </p:pic>
      <p:sp>
        <p:nvSpPr>
          <p:cNvPr id="46083" name="Text Box 5"/>
          <p:cNvSpPr txBox="1">
            <a:spLocks noChangeArrowheads="1"/>
          </p:cNvSpPr>
          <p:nvPr/>
        </p:nvSpPr>
        <p:spPr bwMode="auto">
          <a:xfrm>
            <a:off x="901700" y="198438"/>
            <a:ext cx="9988550" cy="641350"/>
          </a:xfrm>
          <a:prstGeom prst="rect">
            <a:avLst/>
          </a:prstGeom>
          <a:noFill/>
          <a:ln w="9525">
            <a:noFill/>
            <a:miter lim="800000"/>
            <a:headEnd/>
            <a:tailEnd/>
          </a:ln>
        </p:spPr>
        <p:txBody>
          <a:bodyPr wrap="none">
            <a:spAutoFit/>
          </a:bodyPr>
          <a:lstStyle/>
          <a:p>
            <a:pPr algn="ctr"/>
            <a:r>
              <a:rPr lang="pt-BR" b="1">
                <a:solidFill>
                  <a:srgbClr val="FF0000"/>
                </a:solidFill>
              </a:rPr>
              <a:t>A hiperglicemia provocou efeitos insignificantes na formação do cérebro, mas dramáticos</a:t>
            </a:r>
          </a:p>
          <a:p>
            <a:pPr algn="ctr"/>
            <a:r>
              <a:rPr lang="pt-BR" b="1">
                <a:solidFill>
                  <a:srgbClr val="FF0000"/>
                </a:solidFill>
              </a:rPr>
              <a:t>efeitos adversos no desenvolvimento neural.</a:t>
            </a:r>
          </a:p>
        </p:txBody>
      </p:sp>
      <p:sp>
        <p:nvSpPr>
          <p:cNvPr id="46084" name="AutoShape 29"/>
          <p:cNvSpPr>
            <a:spLocks noChangeArrowheads="1"/>
          </p:cNvSpPr>
          <p:nvPr/>
        </p:nvSpPr>
        <p:spPr bwMode="auto">
          <a:xfrm>
            <a:off x="11420475" y="64452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p:cNvPicPr>
            <a:picLocks noChangeAspect="1" noChangeArrowheads="1"/>
          </p:cNvPicPr>
          <p:nvPr/>
        </p:nvPicPr>
        <p:blipFill>
          <a:blip r:embed="rId2"/>
          <a:srcRect/>
          <a:stretch>
            <a:fillRect/>
          </a:stretch>
        </p:blipFill>
        <p:spPr bwMode="auto">
          <a:xfrm>
            <a:off x="2098675" y="685800"/>
            <a:ext cx="7894638" cy="5683250"/>
          </a:xfrm>
          <a:prstGeom prst="rect">
            <a:avLst/>
          </a:prstGeom>
          <a:noFill/>
          <a:ln w="9525">
            <a:noFill/>
            <a:miter lim="800000"/>
            <a:headEnd/>
            <a:tailEnd/>
          </a:ln>
        </p:spPr>
      </p:pic>
      <p:sp>
        <p:nvSpPr>
          <p:cNvPr id="47107" name="Text Box 5"/>
          <p:cNvSpPr txBox="1">
            <a:spLocks noChangeArrowheads="1"/>
          </p:cNvSpPr>
          <p:nvPr/>
        </p:nvSpPr>
        <p:spPr bwMode="auto">
          <a:xfrm>
            <a:off x="1962150" y="255588"/>
            <a:ext cx="7800975" cy="396875"/>
          </a:xfrm>
          <a:prstGeom prst="rect">
            <a:avLst/>
          </a:prstGeom>
          <a:noFill/>
          <a:ln w="9525">
            <a:noFill/>
            <a:miter lim="800000"/>
            <a:headEnd/>
            <a:tailEnd/>
          </a:ln>
        </p:spPr>
        <p:txBody>
          <a:bodyPr wrap="none">
            <a:spAutoFit/>
          </a:bodyPr>
          <a:lstStyle/>
          <a:p>
            <a:r>
              <a:rPr lang="pt-BR" sz="2000" b="1">
                <a:solidFill>
                  <a:srgbClr val="FF0000"/>
                </a:solidFill>
              </a:rPr>
              <a:t>Estudo de filhote de rato com Dextrose subcutânea por 11 dias</a:t>
            </a:r>
          </a:p>
        </p:txBody>
      </p:sp>
      <p:sp>
        <p:nvSpPr>
          <p:cNvPr id="47108" name="Line 6"/>
          <p:cNvSpPr>
            <a:spLocks noChangeShapeType="1"/>
          </p:cNvSpPr>
          <p:nvPr/>
        </p:nvSpPr>
        <p:spPr bwMode="auto">
          <a:xfrm flipH="1">
            <a:off x="8636000" y="3108325"/>
            <a:ext cx="1706563" cy="620713"/>
          </a:xfrm>
          <a:prstGeom prst="line">
            <a:avLst/>
          </a:prstGeom>
          <a:noFill/>
          <a:ln w="57150">
            <a:solidFill>
              <a:srgbClr val="FF0000"/>
            </a:solidFill>
            <a:round/>
            <a:headEnd/>
            <a:tailEnd type="triangle" w="med" len="med"/>
          </a:ln>
        </p:spPr>
        <p:txBody>
          <a:bodyPr/>
          <a:lstStyle/>
          <a:p>
            <a:endParaRPr lang="pt-BR"/>
          </a:p>
        </p:txBody>
      </p:sp>
      <p:sp>
        <p:nvSpPr>
          <p:cNvPr id="47109" name="Line 7"/>
          <p:cNvSpPr>
            <a:spLocks noChangeShapeType="1"/>
          </p:cNvSpPr>
          <p:nvPr/>
        </p:nvSpPr>
        <p:spPr bwMode="auto">
          <a:xfrm flipH="1">
            <a:off x="8628063" y="4238625"/>
            <a:ext cx="1706562" cy="620713"/>
          </a:xfrm>
          <a:prstGeom prst="line">
            <a:avLst/>
          </a:prstGeom>
          <a:noFill/>
          <a:ln w="57150">
            <a:solidFill>
              <a:srgbClr val="FF0000"/>
            </a:solidFill>
            <a:round/>
            <a:headEnd/>
            <a:tailEnd type="triangle" w="med" len="med"/>
          </a:ln>
        </p:spPr>
        <p:txBody>
          <a:bodyPr/>
          <a:lstStyle/>
          <a:p>
            <a:endParaRPr lang="pt-BR"/>
          </a:p>
        </p:txBody>
      </p:sp>
      <p:sp>
        <p:nvSpPr>
          <p:cNvPr id="47110" name="Line 8"/>
          <p:cNvSpPr>
            <a:spLocks noChangeShapeType="1"/>
          </p:cNvSpPr>
          <p:nvPr/>
        </p:nvSpPr>
        <p:spPr bwMode="auto">
          <a:xfrm flipH="1">
            <a:off x="8739188" y="4778375"/>
            <a:ext cx="1706562" cy="620713"/>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bwMode="auto">
          <a:xfrm>
            <a:off x="1087438" y="358775"/>
            <a:ext cx="10058400" cy="1449388"/>
          </a:xfrm>
        </p:spPr>
        <p:txBody>
          <a:bodyPr wrap="square" numCol="1" anchorCtr="0" compatLnSpc="1">
            <a:prstTxWarp prst="textNoShape">
              <a:avLst/>
            </a:prstTxWarp>
            <a:normAutofit fontScale="90000"/>
          </a:bodyPr>
          <a:lstStyle/>
          <a:p>
            <a:pPr algn="ctr" eaLnBrk="1" hangingPunct="1">
              <a:defRPr/>
            </a:pPr>
            <a:r>
              <a:rPr lang="pt-BR" sz="4400" b="1" smtClean="0">
                <a:solidFill>
                  <a:srgbClr val="0000FF"/>
                </a:solidFill>
              </a:rPr>
              <a:t>Portanto o  recém nascido de extremo baixo peso apresenta maior risco de hiperglicemia devido ao </a:t>
            </a:r>
            <a:r>
              <a:rPr lang="pt-BR" sz="4400" b="1" smtClean="0">
                <a:solidFill>
                  <a:srgbClr val="FF0000"/>
                </a:solidFill>
              </a:rPr>
              <a:t>estado de inanição</a:t>
            </a:r>
            <a:r>
              <a:rPr lang="pt-BR" sz="4400" b="1" smtClean="0">
                <a:solidFill>
                  <a:srgbClr val="0000FF"/>
                </a:solidFill>
              </a:rPr>
              <a:t>!</a:t>
            </a:r>
          </a:p>
        </p:txBody>
      </p:sp>
      <p:graphicFrame>
        <p:nvGraphicFramePr>
          <p:cNvPr id="74780" name="Group 28"/>
          <p:cNvGraphicFramePr>
            <a:graphicFrameLocks noGrp="1"/>
          </p:cNvGraphicFramePr>
          <p:nvPr/>
        </p:nvGraphicFramePr>
        <p:xfrm>
          <a:off x="1177925" y="1865313"/>
          <a:ext cx="9956800" cy="731837"/>
        </p:xfrm>
        <a:graphic>
          <a:graphicData uri="http://schemas.openxmlformats.org/drawingml/2006/table">
            <a:tbl>
              <a:tblPr/>
              <a:tblGrid>
                <a:gridCol w="4452938"/>
                <a:gridCol w="2751137"/>
                <a:gridCol w="27527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Nutri</a:t>
                      </a:r>
                      <a:r>
                        <a:rPr kumimoji="0" lang="pt-BR" sz="1400" b="0" i="0" u="none" strike="noStrike" cap="none" normalizeH="0" baseline="0" smtClean="0">
                          <a:ln>
                            <a:noFill/>
                          </a:ln>
                          <a:solidFill>
                            <a:srgbClr val="000066"/>
                          </a:solidFill>
                          <a:effectLst/>
                          <a:latin typeface="Calibri"/>
                          <a:cs typeface="Times New Roman" pitchFamily="18" charset="0"/>
                          <a:hlinkClick r:id="rId2"/>
                        </a:rPr>
                        <a:t>ç</a:t>
                      </a:r>
                      <a:r>
                        <a:rPr kumimoji="0" lang="pt-BR" sz="1400" b="0" i="0" u="none" strike="noStrike" cap="none" normalizeH="0" baseline="0" smtClean="0">
                          <a:ln>
                            <a:noFill/>
                          </a:ln>
                          <a:solidFill>
                            <a:srgbClr val="000066"/>
                          </a:solidFill>
                          <a:effectLst/>
                          <a:latin typeface="Geneva"/>
                          <a:cs typeface="Times New Roman" pitchFamily="18" charset="0"/>
                          <a:hlinkClick r:id="rId2"/>
                        </a:rPr>
                        <a:t>ão parenteral: quando iniciar</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Mauro Silva de Athayde Bohrer (RS). Realizado por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alibri"/>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8141" name="Picture 7" descr="Clique aqui para ver o artigo">
            <a:hlinkClick r:id="rId2"/>
          </p:cNvPr>
          <p:cNvPicPr>
            <a:picLocks noChangeAspect="1" noChangeArrowheads="1"/>
          </p:cNvPicPr>
          <p:nvPr/>
        </p:nvPicPr>
        <p:blipFill>
          <a:blip r:embed="rId3"/>
          <a:srcRect/>
          <a:stretch>
            <a:fillRect/>
          </a:stretch>
        </p:blipFill>
        <p:spPr bwMode="auto">
          <a:xfrm>
            <a:off x="9334500" y="2005013"/>
            <a:ext cx="371475" cy="371475"/>
          </a:xfrm>
          <a:prstGeom prst="rect">
            <a:avLst/>
          </a:prstGeom>
          <a:noFill/>
          <a:ln w="9525">
            <a:noFill/>
            <a:miter lim="800000"/>
            <a:headEnd/>
            <a:tailEnd/>
          </a:ln>
        </p:spPr>
      </p:pic>
      <p:sp>
        <p:nvSpPr>
          <p:cNvPr id="48142" name="Rectangle 29"/>
          <p:cNvSpPr>
            <a:spLocks noGrp="1"/>
          </p:cNvSpPr>
          <p:nvPr>
            <p:ph type="body" idx="1"/>
          </p:nvPr>
        </p:nvSpPr>
        <p:spPr>
          <a:xfrm>
            <a:off x="1390650" y="2835275"/>
            <a:ext cx="10058400" cy="4022725"/>
          </a:xfrm>
          <a:solidFill>
            <a:schemeClr val="bg1"/>
          </a:solidFill>
        </p:spPr>
        <p:txBody>
          <a:bodyPr/>
          <a:lstStyle/>
          <a:p>
            <a:pPr eaLnBrk="1" hangingPunct="1"/>
            <a:r>
              <a:rPr lang="pt-BR" sz="1800" smtClean="0"/>
              <a:t>Estudos do metabolismo fetal permitiram estes conhecimentos: a placenta envia continuamente aminoácidos (AA) para o feto através do trofoblasto com gasto energético, de maneira que o AA grama fetal é maior que o AA grama materno. Estes AA  são usados como fonte energética na vida fetal e  a necessidade protéica intrauterina chega em torno de </a:t>
            </a:r>
            <a:r>
              <a:rPr lang="pt-BR" sz="1800" b="1" smtClean="0"/>
              <a:t>3,85g/kg/dia para fetos entre 700-1000g</a:t>
            </a:r>
            <a:r>
              <a:rPr lang="pt-BR" sz="1800" smtClean="0"/>
              <a:t>.</a:t>
            </a:r>
          </a:p>
          <a:p>
            <a:pPr eaLnBrk="1" hangingPunct="1"/>
            <a:r>
              <a:rPr lang="pt-BR" sz="1800" smtClean="0"/>
              <a:t>	Outro dado também da literatura é que há grande síntese protéica. Apesar desta grande síntese protéica nesta idade, a adequação do AA excede ao gasto para a síntese protéica e este excesso de AA é oxidado produzindo energia e esta oxidação é documentada pela identificação da uréia no metabolismo destes fetos. </a:t>
            </a:r>
          </a:p>
          <a:p>
            <a:pPr eaLnBrk="1" hangingPunct="1"/>
            <a:r>
              <a:rPr lang="pt-BR" sz="1800" smtClean="0"/>
              <a:t>	Quando o cordão umbilical é ligado ao nascer, há um corte abrupto de oferta de AA a esta criança e isto leva a um estado que a literatura chama de </a:t>
            </a:r>
            <a:r>
              <a:rPr lang="pt-BR" sz="1800" b="1" smtClean="0"/>
              <a:t>inanição</a:t>
            </a:r>
            <a:r>
              <a:rPr lang="pt-BR" sz="1800" smtClean="0"/>
              <a:t>. </a:t>
            </a:r>
            <a:r>
              <a:rPr lang="pt-BR" sz="1800" smtClean="0">
                <a:solidFill>
                  <a:srgbClr val="FF0000"/>
                </a:solidFill>
              </a:rPr>
              <a:t>Este estado de inanição neste RN prematuro provoca uma produção exagerada de glicose.</a:t>
            </a:r>
          </a:p>
          <a:p>
            <a:pPr eaLnBrk="1" hangingPunct="1"/>
            <a:r>
              <a:rPr lang="pt-BR" sz="1800" smtClean="0"/>
              <a:t>	Durante muitos anos interpretamos esta hiperglicemia de maneira errada: intolerância do RN de muito baixo peso a infusões de glicose.</a:t>
            </a:r>
          </a:p>
          <a:p>
            <a:pPr eaLnBrk="1" hangingPunct="1"/>
            <a:endParaRPr lang="pt-BR" sz="1800" smtClean="0"/>
          </a:p>
        </p:txBody>
      </p:sp>
      <p:sp>
        <p:nvSpPr>
          <p:cNvPr id="48143" name="AutoShape 29"/>
          <p:cNvSpPr>
            <a:spLocks noChangeArrowheads="1"/>
          </p:cNvSpPr>
          <p:nvPr/>
        </p:nvSpPr>
        <p:spPr bwMode="auto">
          <a:xfrm>
            <a:off x="11563350" y="646430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5"/>
          <p:cNvPicPr>
            <a:picLocks noChangeAspect="1" noChangeArrowheads="1"/>
          </p:cNvPicPr>
          <p:nvPr/>
        </p:nvPicPr>
        <p:blipFill>
          <a:blip r:embed="rId2"/>
          <a:srcRect/>
          <a:stretch>
            <a:fillRect/>
          </a:stretch>
        </p:blipFill>
        <p:spPr bwMode="auto">
          <a:xfrm>
            <a:off x="1089025" y="188913"/>
            <a:ext cx="10079038" cy="6254750"/>
          </a:xfrm>
          <a:prstGeom prst="rect">
            <a:avLst/>
          </a:prstGeom>
          <a:noFill/>
          <a:ln w="9525">
            <a:noFill/>
            <a:miter lim="800000"/>
            <a:headEnd/>
            <a:tailEnd/>
          </a:ln>
        </p:spPr>
      </p:pic>
      <p:pic>
        <p:nvPicPr>
          <p:cNvPr id="49155" name="Picture 9" descr="Clique aqui para ver o artigo">
            <a:hlinkClick r:id="rId3"/>
          </p:cNvPr>
          <p:cNvPicPr>
            <a:picLocks noChangeAspect="1" noChangeArrowheads="1"/>
          </p:cNvPicPr>
          <p:nvPr/>
        </p:nvPicPr>
        <p:blipFill>
          <a:blip r:embed="rId4"/>
          <a:srcRect/>
          <a:stretch>
            <a:fillRect/>
          </a:stretch>
        </p:blipFill>
        <p:spPr bwMode="auto">
          <a:xfrm>
            <a:off x="5180013" y="631825"/>
            <a:ext cx="260350" cy="26035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body" idx="4294967295"/>
          </p:nvPr>
        </p:nvSpPr>
        <p:spPr>
          <a:xfrm>
            <a:off x="919163" y="2909888"/>
            <a:ext cx="10160000" cy="4800600"/>
          </a:xfrm>
        </p:spPr>
        <p:txBody>
          <a:bodyPr lIns="91440" rIns="91440"/>
          <a:lstStyle/>
          <a:p>
            <a:pPr marL="457200" indent="-457200" eaLnBrk="1" hangingPunct="1"/>
            <a:r>
              <a:rPr lang="pt-BR" sz="2400" smtClean="0"/>
              <a:t>Os níveis glicêmicos maiores que 180mg/dl foram significativamente maiores que os menores que 120mg/dl quando relacionados ao desenvolvimento de </a:t>
            </a:r>
            <a:r>
              <a:rPr lang="pt-BR" sz="2400" b="1" smtClean="0">
                <a:solidFill>
                  <a:srgbClr val="FF0000"/>
                </a:solidFill>
              </a:rPr>
              <a:t>Enterocolite Necrosante (OR:7,40 e IC95%:1,52 a 36,1);</a:t>
            </a:r>
          </a:p>
          <a:p>
            <a:pPr marL="457200" indent="-457200" eaLnBrk="1" hangingPunct="1"/>
            <a:r>
              <a:rPr lang="pt-BR" sz="2400" smtClean="0"/>
              <a:t>RN que desenvolveram Enterocolite Necrosante com hiperglicemia persistente na primeira semana tiveram </a:t>
            </a:r>
            <a:r>
              <a:rPr lang="pt-BR" sz="2400" smtClean="0">
                <a:solidFill>
                  <a:srgbClr val="FF0000"/>
                </a:solidFill>
              </a:rPr>
              <a:t>níveis elevados de mortalidade (OR:13,1 e IC95%:1,2 a 143);</a:t>
            </a:r>
          </a:p>
        </p:txBody>
      </p:sp>
      <p:graphicFrame>
        <p:nvGraphicFramePr>
          <p:cNvPr id="182288" name="Group 16"/>
          <p:cNvGraphicFramePr>
            <a:graphicFrameLocks noGrp="1"/>
          </p:cNvGraphicFramePr>
          <p:nvPr/>
        </p:nvGraphicFramePr>
        <p:xfrm>
          <a:off x="987425" y="455613"/>
          <a:ext cx="10937875" cy="1158875"/>
        </p:xfrm>
        <a:graphic>
          <a:graphicData uri="http://schemas.openxmlformats.org/drawingml/2006/table">
            <a:tbl>
              <a:tblPr/>
              <a:tblGrid>
                <a:gridCol w="3646488"/>
                <a:gridCol w="3644900"/>
                <a:gridCol w="3646487"/>
              </a:tblGrid>
              <a:tr h="1158875">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Hiperglicemia e morbimortalidade nos recém-nascidos prematuros extremos</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Kao LS et al; LM Soghier e LP Brion (Editorial). Apresentação: Alexandra Barreto, Ruiter Arantes, Gustavo Gomes e Paulo R. Margotto </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sz="1600" b="0" i="0" u="none" strike="noStrike" cap="none" normalizeH="0" baseline="0" smtClean="0">
                          <a:ln>
                            <a:noFill/>
                          </a:ln>
                          <a:solidFill>
                            <a:srgbClr val="404040"/>
                          </a:solidFill>
                          <a:effectLst/>
                          <a:latin typeface="Calibri" pitchFamily="34" charset="0"/>
                          <a:hlinkClick r:id="rId2"/>
                        </a:rPr>
                        <a:t>  </a:t>
                      </a:r>
                      <a:r>
                        <a:rPr kumimoji="0" lang="en-US" sz="2000" b="0" i="0" u="none" strike="noStrike" cap="none" normalizeH="0" baseline="0" smtClean="0">
                          <a:ln>
                            <a:noFill/>
                          </a:ln>
                          <a:solidFill>
                            <a:srgbClr val="404040"/>
                          </a:solidFill>
                          <a:effectLst/>
                          <a:latin typeface="Calibri" pitchFamily="34" charset="0"/>
                        </a:rPr>
                        <a:t> </a:t>
                      </a:r>
                      <a:r>
                        <a:rPr kumimoji="0" lang="en-US" sz="16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0189" name="Picture 13" descr="Clique aqui para ver o artigo">
            <a:hlinkClick r:id="rId2"/>
          </p:cNvPr>
          <p:cNvPicPr>
            <a:picLocks noChangeAspect="1" noChangeArrowheads="1"/>
          </p:cNvPicPr>
          <p:nvPr/>
        </p:nvPicPr>
        <p:blipFill>
          <a:blip r:embed="rId3"/>
          <a:srcRect/>
          <a:stretch>
            <a:fillRect/>
          </a:stretch>
        </p:blipFill>
        <p:spPr bwMode="auto">
          <a:xfrm>
            <a:off x="9588500" y="896938"/>
            <a:ext cx="495300" cy="371475"/>
          </a:xfrm>
          <a:prstGeom prst="rect">
            <a:avLst/>
          </a:prstGeom>
          <a:noFill/>
          <a:ln w="9525">
            <a:noFill/>
            <a:miter lim="800000"/>
            <a:headEnd/>
            <a:tailEnd/>
          </a:ln>
        </p:spPr>
      </p:pic>
      <p:sp>
        <p:nvSpPr>
          <p:cNvPr id="50190" name="Text Box 15"/>
          <p:cNvSpPr txBox="1">
            <a:spLocks noChangeArrowheads="1"/>
          </p:cNvSpPr>
          <p:nvPr/>
        </p:nvSpPr>
        <p:spPr bwMode="auto">
          <a:xfrm>
            <a:off x="2549525" y="2260600"/>
            <a:ext cx="5570538" cy="488950"/>
          </a:xfrm>
          <a:prstGeom prst="rect">
            <a:avLst/>
          </a:prstGeom>
          <a:noFill/>
          <a:ln w="9525">
            <a:noFill/>
            <a:miter lim="800000"/>
            <a:headEnd/>
            <a:tailEnd/>
          </a:ln>
        </p:spPr>
        <p:txBody>
          <a:bodyPr wrap="none">
            <a:spAutoFit/>
          </a:bodyPr>
          <a:lstStyle/>
          <a:p>
            <a:r>
              <a:rPr kumimoji="1" lang="pt-BR" sz="2600" b="1">
                <a:solidFill>
                  <a:srgbClr val="FF0000"/>
                </a:solidFill>
                <a:latin typeface="Times New Roman" pitchFamily="18" charset="0"/>
              </a:rPr>
              <a:t>Maior risco de enterocolite necrosante</a:t>
            </a:r>
          </a:p>
        </p:txBody>
      </p:sp>
      <p:sp>
        <p:nvSpPr>
          <p:cNvPr id="50191" name="Oval 17"/>
          <p:cNvSpPr>
            <a:spLocks noChangeArrowheads="1"/>
          </p:cNvSpPr>
          <p:nvPr/>
        </p:nvSpPr>
        <p:spPr bwMode="auto">
          <a:xfrm>
            <a:off x="100013" y="846138"/>
            <a:ext cx="835025"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2006</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388938" y="2481263"/>
            <a:ext cx="10363200" cy="4114800"/>
          </a:xfrm>
        </p:spPr>
        <p:txBody>
          <a:bodyPr lIns="91440" rIns="91440"/>
          <a:lstStyle/>
          <a:p>
            <a:pPr marL="457200" indent="-457200" eaLnBrk="1" hangingPunct="1"/>
            <a:r>
              <a:rPr lang="pt-BR" smtClean="0"/>
              <a:t>Revisão gráfica retrospectiva de 372 crianças nascidas com idade gestacional (IG) &lt; 30 semanas demonstrou que </a:t>
            </a:r>
            <a:r>
              <a:rPr lang="pt-BR" smtClean="0">
                <a:solidFill>
                  <a:srgbClr val="FF3300"/>
                </a:solidFill>
              </a:rPr>
              <a:t>a média mais alta de glicemia, o número e a severidade dos episódios de hiperglicemia e insulina exógena usada nos primeiros 29 dias de vida são todos preditivos de um aumento no risco de retinopatia da prematuridade (ROP) moderada e severa.</a:t>
            </a:r>
          </a:p>
          <a:p>
            <a:pPr marL="457200" indent="-457200" eaLnBrk="1" hangingPunct="1"/>
            <a:r>
              <a:rPr lang="pt-BR" smtClean="0"/>
              <a:t>A </a:t>
            </a:r>
            <a:r>
              <a:rPr lang="pt-BR" smtClean="0">
                <a:solidFill>
                  <a:srgbClr val="0033CC"/>
                </a:solidFill>
              </a:rPr>
              <a:t>análise de regressão multivariada ajustada aos principais fatores de risco confundidores para retinopatia da prematuridade, como idade gestacional, sexo, peso de nascimento, restrição de crescimento e marcadores de doença pulmonar</a:t>
            </a:r>
            <a:r>
              <a:rPr lang="pt-BR" smtClean="0"/>
              <a:t>, indicam que </a:t>
            </a:r>
            <a:r>
              <a:rPr lang="pt-BR" smtClean="0">
                <a:solidFill>
                  <a:srgbClr val="FF3300"/>
                </a:solidFill>
              </a:rPr>
              <a:t>glicemia capilar elevada e uso de insulina estão significativamente associados a retinopatia da prematuridade (ROP)</a:t>
            </a:r>
          </a:p>
          <a:p>
            <a:pPr marL="457200" indent="-457200" algn="ctr" eaLnBrk="1" hangingPunct="1">
              <a:buFont typeface="Calibri" pitchFamily="34" charset="0"/>
              <a:buNone/>
            </a:pPr>
            <a:r>
              <a:rPr lang="pt-BR" b="1" smtClean="0">
                <a:solidFill>
                  <a:srgbClr val="0033CC"/>
                </a:solidFill>
              </a:rPr>
              <a:t>Este é o maior estudo em termos de número de crianças abaixo de 30 semanas de IG e com o maior número de casos de ROP</a:t>
            </a:r>
          </a:p>
        </p:txBody>
      </p:sp>
      <p:graphicFrame>
        <p:nvGraphicFramePr>
          <p:cNvPr id="183300" name="Group 4"/>
          <p:cNvGraphicFramePr>
            <a:graphicFrameLocks noGrp="1"/>
          </p:cNvGraphicFramePr>
          <p:nvPr/>
        </p:nvGraphicFramePr>
        <p:xfrm>
          <a:off x="527050" y="411163"/>
          <a:ext cx="11299825" cy="1052512"/>
        </p:xfrm>
        <a:graphic>
          <a:graphicData uri="http://schemas.openxmlformats.org/drawingml/2006/table">
            <a:tbl>
              <a:tblPr/>
              <a:tblGrid>
                <a:gridCol w="3767138"/>
                <a:gridCol w="3765550"/>
                <a:gridCol w="3767137"/>
              </a:tblGrid>
              <a:tr h="1052513">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Hiperglicemia, insulina e lenta velocidade de crescimento podem aumentar o risco de retinopatia da prematuridade </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JW Kaempf, AJ Kaempf, Y Wu, M Stawarz et al. Apresentação:Marília Menezes, Otávia Araújo, Rafael Cavalcante, Paulo R. Margotto</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  </a:t>
                      </a:r>
                      <a:r>
                        <a:rPr kumimoji="0" lang="en-US"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1213" name="Picture 14" descr="Clique aqui para ver o artigo">
            <a:hlinkClick r:id="rId2"/>
          </p:cNvPr>
          <p:cNvPicPr>
            <a:picLocks noChangeAspect="1" noChangeArrowheads="1"/>
          </p:cNvPicPr>
          <p:nvPr/>
        </p:nvPicPr>
        <p:blipFill>
          <a:blip r:embed="rId3"/>
          <a:srcRect/>
          <a:stretch>
            <a:fillRect/>
          </a:stretch>
        </p:blipFill>
        <p:spPr bwMode="auto">
          <a:xfrm>
            <a:off x="9485313" y="790575"/>
            <a:ext cx="495300" cy="371475"/>
          </a:xfrm>
          <a:prstGeom prst="rect">
            <a:avLst/>
          </a:prstGeom>
          <a:noFill/>
          <a:ln w="9525">
            <a:noFill/>
            <a:miter lim="800000"/>
            <a:headEnd/>
            <a:tailEnd/>
          </a:ln>
        </p:spPr>
      </p:pic>
      <p:sp>
        <p:nvSpPr>
          <p:cNvPr id="51214" name="Text Box 15"/>
          <p:cNvSpPr txBox="1">
            <a:spLocks noChangeArrowheads="1"/>
          </p:cNvSpPr>
          <p:nvPr/>
        </p:nvSpPr>
        <p:spPr bwMode="auto">
          <a:xfrm>
            <a:off x="1038225" y="1765300"/>
            <a:ext cx="8126413" cy="488950"/>
          </a:xfrm>
          <a:prstGeom prst="rect">
            <a:avLst/>
          </a:prstGeom>
          <a:noFill/>
          <a:ln w="9525">
            <a:noFill/>
            <a:miter lim="800000"/>
            <a:headEnd/>
            <a:tailEnd/>
          </a:ln>
        </p:spPr>
        <p:txBody>
          <a:bodyPr wrap="none">
            <a:spAutoFit/>
          </a:bodyPr>
          <a:lstStyle/>
          <a:p>
            <a:r>
              <a:rPr kumimoji="1" lang="pt-BR" sz="2600" b="1">
                <a:solidFill>
                  <a:srgbClr val="FF0000"/>
                </a:solidFill>
                <a:latin typeface="Times New Roman" pitchFamily="18" charset="0"/>
              </a:rPr>
              <a:t>INSULINA E RETINOPATIA DA PREMATURIDADE</a:t>
            </a:r>
          </a:p>
        </p:txBody>
      </p:sp>
      <p:sp>
        <p:nvSpPr>
          <p:cNvPr id="51215" name="Oval 16"/>
          <p:cNvSpPr>
            <a:spLocks noChangeArrowheads="1"/>
          </p:cNvSpPr>
          <p:nvPr/>
        </p:nvSpPr>
        <p:spPr bwMode="auto">
          <a:xfrm>
            <a:off x="217488" y="1533525"/>
            <a:ext cx="836612"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2011</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4294967295"/>
          </p:nvPr>
        </p:nvSpPr>
        <p:spPr>
          <a:xfrm>
            <a:off x="935038" y="2835275"/>
            <a:ext cx="10058400" cy="4022725"/>
          </a:xfrm>
        </p:spPr>
        <p:txBody>
          <a:bodyPr lIns="91440" rIns="91440"/>
          <a:lstStyle/>
          <a:p>
            <a:pPr marL="457200" indent="-457200" eaLnBrk="1" hangingPunct="1"/>
            <a:r>
              <a:rPr lang="pt-BR" sz="2800" smtClean="0"/>
              <a:t>Recém-nascidos com ROP experimentaram maior número médio de dias com hiperglicemia (7 contra 2 , p = &lt;0,0001).</a:t>
            </a:r>
          </a:p>
          <a:p>
            <a:pPr marL="457200" indent="-457200" eaLnBrk="1" hangingPunct="1"/>
            <a:r>
              <a:rPr lang="pt-BR" sz="2800" i="1" smtClean="0">
                <a:solidFill>
                  <a:srgbClr val="FF3300"/>
                </a:solidFill>
              </a:rPr>
              <a:t>O risco de ser diagnosticado com ROP aumentou em 7% para cada dia adicional de hiperglicemia</a:t>
            </a:r>
            <a:r>
              <a:rPr lang="pt-BR" sz="2800" i="1" smtClean="0"/>
              <a:t> (</a:t>
            </a:r>
            <a:r>
              <a:rPr lang="pt-BR" sz="2800" smtClean="0"/>
              <a:t>definido como número de dias com a glicose de sangue total &gt; 150 mg/dL </a:t>
            </a:r>
          </a:p>
        </p:txBody>
      </p:sp>
      <p:graphicFrame>
        <p:nvGraphicFramePr>
          <p:cNvPr id="66577" name="Group 17"/>
          <p:cNvGraphicFramePr>
            <a:graphicFrameLocks noGrp="1"/>
          </p:cNvGraphicFramePr>
          <p:nvPr/>
        </p:nvGraphicFramePr>
        <p:xfrm>
          <a:off x="1246188" y="346075"/>
          <a:ext cx="10580687" cy="1343025"/>
        </p:xfrm>
        <a:graphic>
          <a:graphicData uri="http://schemas.openxmlformats.org/drawingml/2006/table">
            <a:tbl>
              <a:tblPr/>
              <a:tblGrid>
                <a:gridCol w="3524250"/>
                <a:gridCol w="3532187"/>
                <a:gridCol w="3524250"/>
              </a:tblGrid>
              <a:tr h="1343025">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Hiperglicemia como fator de risco para desenvolvimento da retinopatia da prematuridade</a:t>
                      </a:r>
                      <a:br>
                        <a:rPr kumimoji="1"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br>
                      <a:endParaRPr kumimoji="1" 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Shakir Mohamed, Jeffrey C Murray, John M Dagle and Tarah Colaizy . Apresentação: Caroline Dias. Fabiana Márcia de Alcântara Moraes Altivo</a:t>
                      </a:r>
                      <a:endParaRPr kumimoji="1" 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sz="600" b="0" i="0" u="none" strike="noStrike" cap="none" normalizeH="0" baseline="0" smtClean="0">
                          <a:ln>
                            <a:noFill/>
                          </a:ln>
                          <a:solidFill>
                            <a:srgbClr val="000066"/>
                          </a:solidFill>
                          <a:effectLst/>
                          <a:latin typeface="Calibri" pitchFamily="34" charset="0"/>
                          <a:cs typeface="Times New Roman" pitchFamily="18" charset="0"/>
                          <a:hlinkClick r:id="rId2"/>
                        </a:rPr>
                        <a:t>  </a:t>
                      </a:r>
                      <a:r>
                        <a:rPr kumimoji="1" lang="pt-BR" sz="1600" b="0" i="0" u="none" strike="noStrike" cap="none" normalizeH="0" baseline="0" smtClean="0">
                          <a:ln>
                            <a:noFill/>
                          </a:ln>
                          <a:solidFill>
                            <a:srgbClr val="000066"/>
                          </a:solidFill>
                          <a:effectLst/>
                          <a:latin typeface="Calibri" pitchFamily="34" charset="0"/>
                          <a:cs typeface="Times New Roman" pitchFamily="18" charset="0"/>
                        </a:rPr>
                        <a:t> </a:t>
                      </a:r>
                      <a:r>
                        <a:rPr kumimoji="1" lang="pt-BR" sz="600" b="0" i="0" u="none" strike="noStrike" cap="none" normalizeH="0" baseline="0" smtClean="0">
                          <a:ln>
                            <a:noFill/>
                          </a:ln>
                          <a:solidFill>
                            <a:srgbClr val="000066"/>
                          </a:solidFill>
                          <a:effectLst/>
                          <a:latin typeface="Calibri" pitchFamily="34" charset="0"/>
                          <a:cs typeface="Times New Roman" pitchFamily="18" charset="0"/>
                        </a:rPr>
                        <a:t>          </a:t>
                      </a:r>
                    </a:p>
                  </a:txBody>
                  <a:tcPr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r>
            </a:tbl>
          </a:graphicData>
        </a:graphic>
      </p:graphicFrame>
      <p:pic>
        <p:nvPicPr>
          <p:cNvPr id="52237" name="Picture 7" descr="Clique aqui para ver o artigo">
            <a:hlinkClick r:id="rId2"/>
          </p:cNvPr>
          <p:cNvPicPr>
            <a:picLocks noChangeAspect="1" noChangeArrowheads="1"/>
          </p:cNvPicPr>
          <p:nvPr/>
        </p:nvPicPr>
        <p:blipFill>
          <a:blip r:embed="rId3"/>
          <a:srcRect/>
          <a:stretch>
            <a:fillRect/>
          </a:stretch>
        </p:blipFill>
        <p:spPr bwMode="auto">
          <a:xfrm>
            <a:off x="9766300" y="823913"/>
            <a:ext cx="495300" cy="371475"/>
          </a:xfrm>
          <a:prstGeom prst="rect">
            <a:avLst/>
          </a:prstGeom>
          <a:noFill/>
          <a:ln w="9525">
            <a:noFill/>
            <a:miter lim="800000"/>
            <a:headEnd/>
            <a:tailEnd/>
          </a:ln>
        </p:spPr>
      </p:pic>
      <p:sp>
        <p:nvSpPr>
          <p:cNvPr id="52238" name="Oval 28"/>
          <p:cNvSpPr>
            <a:spLocks noChangeArrowheads="1"/>
          </p:cNvSpPr>
          <p:nvPr/>
        </p:nvSpPr>
        <p:spPr bwMode="auto">
          <a:xfrm>
            <a:off x="330200" y="787400"/>
            <a:ext cx="836613"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2013</a:t>
            </a:r>
          </a:p>
        </p:txBody>
      </p:sp>
      <p:sp>
        <p:nvSpPr>
          <p:cNvPr id="52239" name="AutoShape 29"/>
          <p:cNvSpPr>
            <a:spLocks noChangeArrowheads="1"/>
          </p:cNvSpPr>
          <p:nvPr/>
        </p:nvSpPr>
        <p:spPr bwMode="auto">
          <a:xfrm>
            <a:off x="11377613" y="63817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body" idx="4294967295"/>
          </p:nvPr>
        </p:nvSpPr>
        <p:spPr>
          <a:xfrm>
            <a:off x="814388" y="1268413"/>
            <a:ext cx="10160000" cy="5065712"/>
          </a:xfrm>
          <a:solidFill>
            <a:schemeClr val="bg1"/>
          </a:solidFill>
        </p:spPr>
        <p:txBody>
          <a:bodyPr lIns="91440" rIns="91440"/>
          <a:lstStyle/>
          <a:p>
            <a:pPr marL="457200" indent="-457200" eaLnBrk="1" hangingPunct="1"/>
            <a:r>
              <a:rPr lang="pt-BR" altLang="pt-BR" sz="1800" smtClean="0"/>
              <a:t>Em um estudo realizado por Garg et al avaliando a hiperglicemia e o desenvolvimento de ROP estágios III ou IV foi mostrado que </a:t>
            </a:r>
            <a:r>
              <a:rPr lang="pt-BR" altLang="pt-BR" sz="1800" smtClean="0">
                <a:solidFill>
                  <a:srgbClr val="FF3300"/>
                </a:solidFill>
              </a:rPr>
              <a:t>para cada aumento de 10 mg/dL de glicemia média, houve aumento de 2,7 vezes no risco de desenvolver ROP. </a:t>
            </a:r>
          </a:p>
          <a:p>
            <a:pPr marL="457200" indent="-457200" eaLnBrk="1" hangingPunct="1"/>
            <a:r>
              <a:rPr lang="pt-BR" altLang="pt-BR" sz="1800" smtClean="0"/>
              <a:t>Blanco et al</a:t>
            </a:r>
            <a:r>
              <a:rPr lang="pt-BR" altLang="pt-BR" sz="1800" baseline="30000" smtClean="0"/>
              <a:t>18</a:t>
            </a:r>
            <a:r>
              <a:rPr lang="pt-BR" altLang="pt-BR" sz="1800" smtClean="0"/>
              <a:t> encontraram que </a:t>
            </a:r>
            <a:r>
              <a:rPr lang="pt-BR" altLang="pt-BR" sz="1800" smtClean="0">
                <a:solidFill>
                  <a:srgbClr val="FF3300"/>
                </a:solidFill>
              </a:rPr>
              <a:t>hiperglicemia foi associada a um aumento de 4,5 vezes na incidência de ROP</a:t>
            </a:r>
            <a:r>
              <a:rPr lang="pt-BR" altLang="pt-BR" sz="1800" smtClean="0"/>
              <a:t> em uma população hispânica dos bebês com peso extremamente baixo.</a:t>
            </a:r>
          </a:p>
          <a:p>
            <a:pPr marL="457200" indent="-457200" eaLnBrk="1" hangingPunct="1">
              <a:lnSpc>
                <a:spcPct val="80000"/>
              </a:lnSpc>
            </a:pPr>
            <a:r>
              <a:rPr lang="pt-BR" altLang="pt-BR" sz="1800" smtClean="0">
                <a:solidFill>
                  <a:srgbClr val="FF3300"/>
                </a:solidFill>
              </a:rPr>
              <a:t>Hiperglicemia pode influenciar a ROP devido ao seu efeito significativo sobre o fluxo sanguíneo da retina</a:t>
            </a:r>
            <a:r>
              <a:rPr lang="pt-BR" altLang="pt-BR" sz="1800" smtClean="0"/>
              <a:t>.</a:t>
            </a:r>
          </a:p>
          <a:p>
            <a:pPr marL="457200" indent="-457200" eaLnBrk="1" hangingPunct="1">
              <a:lnSpc>
                <a:spcPct val="80000"/>
              </a:lnSpc>
            </a:pPr>
            <a:r>
              <a:rPr lang="pt-BR" altLang="pt-BR" sz="1800" smtClean="0"/>
              <a:t>Ratos diabéticos apresentaram melhora do fluxo sanguíneo na retina com a redução da glicemia, versos ratos diabéticos hiperglicêmcos</a:t>
            </a:r>
            <a:r>
              <a:rPr lang="pt-BR" altLang="pt-BR" sz="1800" baseline="30000" smtClean="0"/>
              <a:t>22</a:t>
            </a:r>
            <a:r>
              <a:rPr lang="pt-BR" altLang="pt-BR" sz="1800" smtClean="0"/>
              <a:t>.</a:t>
            </a:r>
          </a:p>
          <a:p>
            <a:pPr marL="457200" indent="-457200" eaLnBrk="1" hangingPunct="1">
              <a:lnSpc>
                <a:spcPct val="80000"/>
              </a:lnSpc>
            </a:pPr>
            <a:r>
              <a:rPr lang="pt-BR" altLang="pt-BR" sz="1800" smtClean="0"/>
              <a:t> Além disso , tem se demonstrado que a hiperglicemia aumenta a formação de diacilglicerol , que por sua vez aumenta a ativação da proteína C quinase. A proteína quinase C tem um efeito em vários fatores de crescimento diferentes: tais como o fator de crescimento endotelial vascular ( VEGF ) , o que impacta na angiogênese e na permeabilidade vascular.</a:t>
            </a:r>
          </a:p>
          <a:p>
            <a:pPr marL="457200" indent="-457200" eaLnBrk="1" hangingPunct="1">
              <a:lnSpc>
                <a:spcPct val="80000"/>
              </a:lnSpc>
            </a:pPr>
            <a:r>
              <a:rPr lang="pt-BR" altLang="pt-BR" sz="1800" smtClean="0"/>
              <a:t> A </a:t>
            </a:r>
            <a:r>
              <a:rPr lang="pt-BR" altLang="pt-BR" sz="1800" smtClean="0">
                <a:solidFill>
                  <a:srgbClr val="FF3300"/>
                </a:solidFill>
              </a:rPr>
              <a:t>hiperglicemia, em condições de cultivo de hipóxia tem aumentado a produção de VEGF em células de Müller da retina</a:t>
            </a:r>
            <a:r>
              <a:rPr lang="pt-BR" altLang="pt-BR" sz="1800" smtClean="0"/>
              <a:t>. </a:t>
            </a:r>
            <a:endParaRPr lang="en-US" altLang="pt-BR" sz="1800" smtClean="0"/>
          </a:p>
          <a:p>
            <a:pPr marL="457200" indent="-457200" eaLnBrk="1" hangingPunct="1"/>
            <a:endParaRPr lang="pt-BR" altLang="pt-BR" sz="1800" smtClean="0"/>
          </a:p>
          <a:p>
            <a:pPr marL="457200" indent="-457200" eaLnBrk="1" hangingPunct="1"/>
            <a:endParaRPr lang="pt-BR" sz="1800"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type="body" idx="4294967295"/>
          </p:nvPr>
        </p:nvSpPr>
        <p:spPr>
          <a:xfrm>
            <a:off x="631825" y="3235325"/>
            <a:ext cx="10160000" cy="4800600"/>
          </a:xfrm>
        </p:spPr>
        <p:txBody>
          <a:bodyPr lIns="91440" rIns="91440"/>
          <a:lstStyle/>
          <a:p>
            <a:pPr marL="457200" indent="-457200" eaLnBrk="1" hangingPunct="1"/>
            <a:r>
              <a:rPr lang="pt-BR" sz="2400" smtClean="0"/>
              <a:t>Regressão logística multivariada revelou que a </a:t>
            </a:r>
            <a:r>
              <a:rPr lang="pt-BR" sz="2400" smtClean="0">
                <a:solidFill>
                  <a:srgbClr val="FF3300"/>
                </a:solidFill>
              </a:rPr>
              <a:t>hiperglicemia durante as primeiras 24 horas de vida permaneceu como fator de risco para a morte</a:t>
            </a:r>
            <a:r>
              <a:rPr lang="pt-BR" sz="2400" smtClean="0"/>
              <a:t> (OR:3,7;IC a 95%:1,3-10,6-p=0,01) e </a:t>
            </a:r>
            <a:r>
              <a:rPr lang="pt-BR" sz="2400" smtClean="0">
                <a:solidFill>
                  <a:srgbClr val="FF3300"/>
                </a:solidFill>
              </a:rPr>
              <a:t>alterações (REDUÇÃO!) da substância branca</a:t>
            </a:r>
            <a:r>
              <a:rPr lang="pt-BR" sz="2400" smtClean="0"/>
              <a:t> (OR=3,1; IC a 95%:1,01-9,2 –p=0,04), demonstrada na ressonância magnética</a:t>
            </a:r>
          </a:p>
        </p:txBody>
      </p:sp>
      <p:graphicFrame>
        <p:nvGraphicFramePr>
          <p:cNvPr id="68625" name="Group 17"/>
          <p:cNvGraphicFramePr>
            <a:graphicFrameLocks noGrp="1"/>
          </p:cNvGraphicFramePr>
          <p:nvPr/>
        </p:nvGraphicFramePr>
        <p:xfrm>
          <a:off x="854075" y="400050"/>
          <a:ext cx="10798175" cy="666750"/>
        </p:xfrm>
        <a:graphic>
          <a:graphicData uri="http://schemas.openxmlformats.org/drawingml/2006/table">
            <a:tbl>
              <a:tblPr/>
              <a:tblGrid>
                <a:gridCol w="3190875"/>
                <a:gridCol w="3192463"/>
                <a:gridCol w="4414837"/>
              </a:tblGrid>
              <a:tr h="641350">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Hiperglicemia precoce é um fator de risco para a morte e redução da substância branca em crianças pré-termos</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Georgios Alexandrou, Beatrice Sklold Jonna Karlén, Mesfin K. Tessma, Mireille Vanpée.Apresentação: Nathália Bardal </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  </a:t>
                      </a:r>
                      <a:r>
                        <a:rPr kumimoji="0" lang="en-US"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4285" name="Picture 14" descr="Clique aqui para ver o artigo">
            <a:hlinkClick r:id="rId2"/>
          </p:cNvPr>
          <p:cNvPicPr>
            <a:picLocks noChangeAspect="1" noChangeArrowheads="1"/>
          </p:cNvPicPr>
          <p:nvPr/>
        </p:nvPicPr>
        <p:blipFill>
          <a:blip r:embed="rId3"/>
          <a:srcRect/>
          <a:stretch>
            <a:fillRect/>
          </a:stretch>
        </p:blipFill>
        <p:spPr bwMode="auto">
          <a:xfrm>
            <a:off x="8953500" y="387350"/>
            <a:ext cx="495300" cy="371475"/>
          </a:xfrm>
          <a:prstGeom prst="rect">
            <a:avLst/>
          </a:prstGeom>
          <a:noFill/>
          <a:ln w="9525">
            <a:noFill/>
            <a:miter lim="800000"/>
            <a:headEnd/>
            <a:tailEnd/>
          </a:ln>
        </p:spPr>
      </p:pic>
      <p:sp>
        <p:nvSpPr>
          <p:cNvPr id="54286" name="Text Box 15"/>
          <p:cNvSpPr txBox="1">
            <a:spLocks noChangeArrowheads="1"/>
          </p:cNvSpPr>
          <p:nvPr/>
        </p:nvSpPr>
        <p:spPr bwMode="auto">
          <a:xfrm>
            <a:off x="1606550" y="1546225"/>
            <a:ext cx="8543925" cy="488950"/>
          </a:xfrm>
          <a:prstGeom prst="rect">
            <a:avLst/>
          </a:prstGeom>
          <a:solidFill>
            <a:schemeClr val="bg1"/>
          </a:solidFill>
          <a:ln w="9525">
            <a:noFill/>
            <a:miter lim="800000"/>
            <a:headEnd/>
            <a:tailEnd/>
          </a:ln>
        </p:spPr>
        <p:txBody>
          <a:bodyPr wrap="none">
            <a:spAutoFit/>
          </a:bodyPr>
          <a:lstStyle/>
          <a:p>
            <a:r>
              <a:rPr kumimoji="1" lang="pt-BR" sz="2600" b="1">
                <a:solidFill>
                  <a:srgbClr val="FF0000"/>
                </a:solidFill>
                <a:latin typeface="Times New Roman" pitchFamily="18" charset="0"/>
              </a:rPr>
              <a:t>Maior risco de morte / Redução substância branca cerebral</a:t>
            </a:r>
          </a:p>
        </p:txBody>
      </p:sp>
      <p:sp>
        <p:nvSpPr>
          <p:cNvPr id="54287" name="Oval 18"/>
          <p:cNvSpPr>
            <a:spLocks noChangeArrowheads="1"/>
          </p:cNvSpPr>
          <p:nvPr/>
        </p:nvSpPr>
        <p:spPr bwMode="auto">
          <a:xfrm>
            <a:off x="0" y="1144588"/>
            <a:ext cx="836613"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2010</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body" idx="4294967295"/>
          </p:nvPr>
        </p:nvSpPr>
        <p:spPr>
          <a:xfrm>
            <a:off x="527050" y="2708275"/>
            <a:ext cx="10160000" cy="4800600"/>
          </a:xfrm>
        </p:spPr>
        <p:txBody>
          <a:bodyPr lIns="91440" rIns="91440"/>
          <a:lstStyle/>
          <a:p>
            <a:pPr marL="457200" indent="-457200" eaLnBrk="1" hangingPunct="1"/>
            <a:r>
              <a:rPr lang="pt-BR" sz="1400" smtClean="0"/>
              <a:t>O </a:t>
            </a:r>
            <a:r>
              <a:rPr lang="pt-BR" sz="2400" smtClean="0"/>
              <a:t>grupo com  hemorragia intraventricular (HIV)  teve eventos mais frequentes e </a:t>
            </a:r>
            <a:r>
              <a:rPr lang="pt-BR" sz="2400" b="1" smtClean="0"/>
              <a:t>mais duradouros</a:t>
            </a:r>
            <a:r>
              <a:rPr lang="pt-BR" sz="2400" smtClean="0"/>
              <a:t> de hiperglicemia (10 horas de duração de mesmo leve hiperglicemia nos primeiros 4 dias de vida associou-se com risco de 10,33 vezes com a HIV); este achado sugere que alterações na homeostase da glicose  são importantes como reflexo de um </a:t>
            </a:r>
            <a:r>
              <a:rPr lang="pt-BR" sz="2400" i="1" smtClean="0"/>
              <a:t>continuum</a:t>
            </a:r>
            <a:r>
              <a:rPr lang="pt-BR" sz="2400" smtClean="0"/>
              <a:t> de anormalidades biológicas; torna-se assim importante o acompanhamento rigoroso da glicose nestes recém-nascidos na UTI Neonatal; no entanto,  não houve associação significativa entre hipoglicemia e HIV. Nos links as implicações dos distúrbios da glicose no cérebro, olho e intestino! </a:t>
            </a:r>
          </a:p>
        </p:txBody>
      </p:sp>
      <p:graphicFrame>
        <p:nvGraphicFramePr>
          <p:cNvPr id="69648" name="Group 16"/>
          <p:cNvGraphicFramePr>
            <a:graphicFrameLocks noGrp="1"/>
          </p:cNvGraphicFramePr>
          <p:nvPr/>
        </p:nvGraphicFramePr>
        <p:xfrm>
          <a:off x="590550" y="671513"/>
          <a:ext cx="10726738" cy="858837"/>
        </p:xfrm>
        <a:graphic>
          <a:graphicData uri="http://schemas.openxmlformats.org/drawingml/2006/table">
            <a:tbl>
              <a:tblPr/>
              <a:tblGrid>
                <a:gridCol w="3175000"/>
                <a:gridCol w="3176588"/>
                <a:gridCol w="4375150"/>
              </a:tblGrid>
              <a:tr h="641350">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Longa duração da hiperglicemia nas primeiras 96 horas de vida associa-se com severa hemorragia intraventricular nos recém-nascidos pré-termos</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Auerbach A, Friedman SE, Arad I, Peleg O, Abram TB, Oz B, Zangen DH. Apresentação: Lara Vieira S. Meira, Paulo R. Margotto</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2"/>
                        </a:rPr>
                        <a:t>  </a:t>
                      </a:r>
                      <a:r>
                        <a:rPr kumimoji="0" lang="en-US"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5309" name="Picture 14" descr="Clique aqui para ver o artigo">
            <a:hlinkClick r:id="rId2"/>
          </p:cNvPr>
          <p:cNvPicPr>
            <a:picLocks noChangeAspect="1" noChangeArrowheads="1"/>
          </p:cNvPicPr>
          <p:nvPr/>
        </p:nvPicPr>
        <p:blipFill>
          <a:blip r:embed="rId3"/>
          <a:srcRect/>
          <a:stretch>
            <a:fillRect/>
          </a:stretch>
        </p:blipFill>
        <p:spPr bwMode="auto">
          <a:xfrm>
            <a:off x="8756650" y="985838"/>
            <a:ext cx="495300" cy="371475"/>
          </a:xfrm>
          <a:prstGeom prst="rect">
            <a:avLst/>
          </a:prstGeom>
          <a:noFill/>
          <a:ln w="9525">
            <a:noFill/>
            <a:miter lim="800000"/>
            <a:headEnd/>
            <a:tailEnd/>
          </a:ln>
        </p:spPr>
      </p:pic>
      <p:sp>
        <p:nvSpPr>
          <p:cNvPr id="55310" name="Text Box 15"/>
          <p:cNvSpPr txBox="1">
            <a:spLocks noChangeArrowheads="1"/>
          </p:cNvSpPr>
          <p:nvPr/>
        </p:nvSpPr>
        <p:spPr bwMode="auto">
          <a:xfrm>
            <a:off x="1776413" y="1700213"/>
            <a:ext cx="8432800" cy="488950"/>
          </a:xfrm>
          <a:prstGeom prst="rect">
            <a:avLst/>
          </a:prstGeom>
          <a:noFill/>
          <a:ln w="9525">
            <a:noFill/>
            <a:miter lim="800000"/>
            <a:headEnd/>
            <a:tailEnd/>
          </a:ln>
        </p:spPr>
        <p:txBody>
          <a:bodyPr wrap="none">
            <a:spAutoFit/>
          </a:bodyPr>
          <a:lstStyle/>
          <a:p>
            <a:r>
              <a:rPr kumimoji="1" lang="pt-BR" sz="2600" b="1">
                <a:solidFill>
                  <a:srgbClr val="FF0000"/>
                </a:solidFill>
                <a:latin typeface="Times New Roman" pitchFamily="18" charset="0"/>
              </a:rPr>
              <a:t>Maior risco de hemorragia intraventricular</a:t>
            </a:r>
          </a:p>
        </p:txBody>
      </p:sp>
      <p:sp>
        <p:nvSpPr>
          <p:cNvPr id="55311" name="Oval 17"/>
          <p:cNvSpPr>
            <a:spLocks noChangeArrowheads="1"/>
          </p:cNvSpPr>
          <p:nvPr/>
        </p:nvSpPr>
        <p:spPr bwMode="auto">
          <a:xfrm>
            <a:off x="215900" y="1543050"/>
            <a:ext cx="835025"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2013</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body" idx="4294967295"/>
          </p:nvPr>
        </p:nvSpPr>
        <p:spPr/>
        <p:txBody>
          <a:bodyPr lIns="91440" rIns="91440"/>
          <a:lstStyle/>
          <a:p>
            <a:pPr marL="457200" indent="-457200" eaLnBrk="1" hangingPunct="1"/>
            <a:r>
              <a:rPr lang="pt-BR" sz="2400" smtClean="0">
                <a:hlinkClick r:id="rId2"/>
              </a:rPr>
              <a:t>Early insulin therapy in very-low-birth-weight infants.</a:t>
            </a:r>
            <a:r>
              <a:rPr lang="pt-BR" sz="2400" smtClean="0"/>
              <a:t> Beardsall K et al. N Engl J Med. 2008 Oct 30;359(18):1873-84. </a:t>
            </a:r>
            <a:r>
              <a:rPr lang="pt-BR" sz="2400" b="1" smtClean="0">
                <a:solidFill>
                  <a:srgbClr val="0000FF"/>
                </a:solidFill>
              </a:rPr>
              <a:t>ARTIGO INTEGRAL</a:t>
            </a:r>
            <a:endParaRPr lang="pt-BR" sz="2400" smtClean="0">
              <a:solidFill>
                <a:srgbClr val="0000FF"/>
              </a:solidFill>
            </a:endParaRPr>
          </a:p>
          <a:p>
            <a:pPr marL="457200" indent="-457200" eaLnBrk="1" hangingPunct="1"/>
            <a:endParaRPr lang="pt-BR" sz="2400" smtClean="0"/>
          </a:p>
          <a:p>
            <a:pPr marL="457200" indent="-457200" eaLnBrk="1" hangingPunct="1"/>
            <a:r>
              <a:rPr lang="en-US" sz="2400" smtClean="0"/>
              <a:t>Diferença significante na mortalidade nos primeiros 28 dias de vida, mesmo corrigidos fatores de confusão (peso de nascimento e idade gestacional): </a:t>
            </a:r>
            <a:r>
              <a:rPr lang="pt-BR" sz="2400" smtClean="0"/>
              <a:t>(P = 0.04); </a:t>
            </a:r>
            <a:r>
              <a:rPr lang="pt-BR" sz="2400" b="1" smtClean="0"/>
              <a:t>maior no grupo tratado precocemente com  insulina (11.9% x 5,75%).</a:t>
            </a:r>
          </a:p>
        </p:txBody>
      </p:sp>
      <p:graphicFrame>
        <p:nvGraphicFramePr>
          <p:cNvPr id="187406" name="Group 14"/>
          <p:cNvGraphicFramePr>
            <a:graphicFrameLocks noGrp="1"/>
          </p:cNvGraphicFramePr>
          <p:nvPr/>
        </p:nvGraphicFramePr>
        <p:xfrm>
          <a:off x="609600" y="365125"/>
          <a:ext cx="11582400" cy="869950"/>
        </p:xfrm>
        <a:graphic>
          <a:graphicData uri="http://schemas.openxmlformats.org/drawingml/2006/table">
            <a:tbl>
              <a:tblPr/>
              <a:tblGrid>
                <a:gridCol w="3860800"/>
                <a:gridCol w="3860800"/>
                <a:gridCol w="3860800"/>
              </a:tblGrid>
              <a:tr h="869950">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3"/>
                        </a:rPr>
                        <a:t>Insulin precoce nos recém-nascidos de muito baixo peso</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3"/>
                        </a:rPr>
                        <a:t>Beardsall K, Vanhaesebrouck S, Ogilvy-Stuart AL et al. Apresentação: Marília Aires</a:t>
                      </a:r>
                      <a:endParaRPr kumimoji="0" lang="en-US"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sz="1400" b="0" i="0" u="none" strike="noStrike" cap="none" normalizeH="0" baseline="0" smtClean="0">
                          <a:ln>
                            <a:noFill/>
                          </a:ln>
                          <a:solidFill>
                            <a:srgbClr val="404040"/>
                          </a:solidFill>
                          <a:effectLst/>
                          <a:latin typeface="Calibri" pitchFamily="34" charset="0"/>
                          <a:hlinkClick r:id="rId3"/>
                        </a:rPr>
                        <a:t>  </a:t>
                      </a:r>
                      <a:r>
                        <a:rPr kumimoji="0" lang="en-US"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6333" name="Picture 13" descr="Clique aqui para ver o artigo">
            <a:hlinkClick r:id="rId3"/>
          </p:cNvPr>
          <p:cNvPicPr>
            <a:picLocks noChangeAspect="1" noChangeArrowheads="1"/>
          </p:cNvPicPr>
          <p:nvPr/>
        </p:nvPicPr>
        <p:blipFill>
          <a:blip r:embed="rId4"/>
          <a:srcRect/>
          <a:stretch>
            <a:fillRect/>
          </a:stretch>
        </p:blipFill>
        <p:spPr bwMode="auto">
          <a:xfrm>
            <a:off x="9748838" y="709613"/>
            <a:ext cx="495300" cy="371475"/>
          </a:xfrm>
          <a:prstGeom prst="rect">
            <a:avLst/>
          </a:prstGeom>
          <a:noFill/>
          <a:ln w="9525">
            <a:noFill/>
            <a:miter lim="800000"/>
            <a:headEnd/>
            <a:tailEnd/>
          </a:ln>
        </p:spPr>
      </p:pic>
      <p:sp>
        <p:nvSpPr>
          <p:cNvPr id="56334" name="Text Box 15"/>
          <p:cNvSpPr txBox="1">
            <a:spLocks noChangeArrowheads="1"/>
          </p:cNvSpPr>
          <p:nvPr/>
        </p:nvSpPr>
        <p:spPr bwMode="auto">
          <a:xfrm>
            <a:off x="1200150" y="1196975"/>
            <a:ext cx="10615613" cy="396875"/>
          </a:xfrm>
          <a:prstGeom prst="rect">
            <a:avLst/>
          </a:prstGeom>
          <a:noFill/>
          <a:ln w="9525">
            <a:noFill/>
            <a:miter lim="800000"/>
            <a:headEnd/>
            <a:tailEnd/>
          </a:ln>
        </p:spPr>
        <p:txBody>
          <a:bodyPr wrap="none">
            <a:spAutoFit/>
          </a:bodyPr>
          <a:lstStyle/>
          <a:p>
            <a:r>
              <a:rPr kumimoji="1" lang="pt-BR" sz="2000" b="1">
                <a:solidFill>
                  <a:srgbClr val="FF0000"/>
                </a:solidFill>
                <a:latin typeface="Times New Roman" pitchFamily="18" charset="0"/>
              </a:rPr>
              <a:t>MAIOR RISCO DE MORTE COM O USO PRECOCE DE INSULINA</a:t>
            </a:r>
          </a:p>
        </p:txBody>
      </p:sp>
      <p:sp>
        <p:nvSpPr>
          <p:cNvPr id="56335" name="Oval 18"/>
          <p:cNvSpPr>
            <a:spLocks noChangeArrowheads="1"/>
          </p:cNvSpPr>
          <p:nvPr/>
        </p:nvSpPr>
        <p:spPr bwMode="auto">
          <a:xfrm>
            <a:off x="241300" y="1203325"/>
            <a:ext cx="836613"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2008</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697" name="Group 17"/>
          <p:cNvGraphicFramePr>
            <a:graphicFrameLocks noGrp="1"/>
          </p:cNvGraphicFramePr>
          <p:nvPr/>
        </p:nvGraphicFramePr>
        <p:xfrm>
          <a:off x="431800" y="404813"/>
          <a:ext cx="11329988" cy="666750"/>
        </p:xfrm>
        <a:graphic>
          <a:graphicData uri="http://schemas.openxmlformats.org/drawingml/2006/table">
            <a:tbl>
              <a:tblPr/>
              <a:tblGrid>
                <a:gridCol w="3776663"/>
                <a:gridCol w="3776662"/>
                <a:gridCol w="3776663"/>
              </a:tblGrid>
              <a:tr h="641350">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0" lang="pt-BR" sz="1400" b="0" i="0" u="none" strike="noStrike" cap="none" normalizeH="0" baseline="0" smtClean="0">
                          <a:ln>
                            <a:noFill/>
                          </a:ln>
                          <a:solidFill>
                            <a:srgbClr val="404040"/>
                          </a:solidFill>
                          <a:effectLst/>
                          <a:latin typeface="Calibri" pitchFamily="34" charset="0"/>
                          <a:hlinkClick r:id="rId2"/>
                        </a:rPr>
                        <a:t>Controle glicêmico rigoroso com insulina em bebês prematuros hiperglicêmicos: um estudo controlado aleatório</a:t>
                      </a:r>
                      <a:endParaRPr kumimoji="0" lang="pt-BR"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0" lang="pt-BR" sz="1400" b="0" i="0" u="none" strike="noStrike" cap="none" normalizeH="0" baseline="0" smtClean="0">
                          <a:ln>
                            <a:noFill/>
                          </a:ln>
                          <a:solidFill>
                            <a:srgbClr val="404040"/>
                          </a:solidFill>
                          <a:effectLst/>
                          <a:latin typeface="Calibri" pitchFamily="34" charset="0"/>
                          <a:hlinkClick r:id="rId2"/>
                        </a:rPr>
                        <a:t>Alsweiler JM et al. Apresentação:Rodrigo Coelho Moreira, Fabiana Márcia de Alcântara Morais, Paulo R. Margotto</a:t>
                      </a:r>
                      <a:endParaRPr kumimoji="0" lang="pt-BR"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0" lang="pt-BR"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7356" name="Picture 12" descr="Clique aqui para ver o artigo">
            <a:hlinkClick r:id="rId2"/>
          </p:cNvPr>
          <p:cNvPicPr>
            <a:picLocks noChangeAspect="1" noChangeArrowheads="1"/>
          </p:cNvPicPr>
          <p:nvPr/>
        </p:nvPicPr>
        <p:blipFill>
          <a:blip r:embed="rId3"/>
          <a:srcRect/>
          <a:stretch>
            <a:fillRect/>
          </a:stretch>
        </p:blipFill>
        <p:spPr bwMode="auto">
          <a:xfrm>
            <a:off x="9602788" y="498475"/>
            <a:ext cx="581025" cy="434975"/>
          </a:xfrm>
          <a:prstGeom prst="rect">
            <a:avLst/>
          </a:prstGeom>
          <a:noFill/>
          <a:ln w="9525">
            <a:noFill/>
            <a:miter lim="800000"/>
            <a:headEnd/>
            <a:tailEnd/>
          </a:ln>
        </p:spPr>
      </p:pic>
      <p:sp>
        <p:nvSpPr>
          <p:cNvPr id="57357" name="Rectangle 13"/>
          <p:cNvSpPr>
            <a:spLocks noChangeArrowheads="1"/>
          </p:cNvSpPr>
          <p:nvPr/>
        </p:nvSpPr>
        <p:spPr bwMode="auto">
          <a:xfrm>
            <a:off x="527050" y="2060575"/>
            <a:ext cx="11664950" cy="3749675"/>
          </a:xfrm>
          <a:prstGeom prst="rect">
            <a:avLst/>
          </a:prstGeom>
          <a:noFill/>
          <a:ln w="9525">
            <a:noFill/>
            <a:miter lim="800000"/>
            <a:headEnd/>
            <a:tailEnd/>
          </a:ln>
        </p:spPr>
        <p:txBody>
          <a:bodyPr>
            <a:spAutoFit/>
          </a:bodyPr>
          <a:lstStyle/>
          <a:p>
            <a:r>
              <a:rPr lang="pt-BR" sz="2000" b="1">
                <a:solidFill>
                  <a:srgbClr val="FF0000"/>
                </a:solidFill>
              </a:rPr>
              <a:t>A terapia com insulina tem se tornado comum  nas Unidades Neonatais com muito poucos dados para apoiar a sua efeitos colaterais potencialmente prejudiciais</a:t>
            </a:r>
          </a:p>
          <a:p>
            <a:r>
              <a:rPr lang="pt-BR" sz="2000"/>
              <a:t>Este estudo constatou que manter o controle glicêmico rigoroso com insulina em prematuros hiperglicêmicos resultou em um maior ganho de peso e crescimento do PC. Porém, com um crescimento linear menor, sugerindo uma aumento da massa gorda e não da magra.</a:t>
            </a:r>
          </a:p>
          <a:p>
            <a:r>
              <a:rPr lang="pt-BR" sz="2000"/>
              <a:t>Aumento da incidência de hipoglicemia potencialmente prejudicial:</a:t>
            </a:r>
            <a:r>
              <a:rPr lang="pt-BR" sz="2000" b="1">
                <a:solidFill>
                  <a:srgbClr val="FF0000"/>
                </a:solidFill>
                <a:sym typeface="Wingdings" pitchFamily="2" charset="2"/>
              </a:rPr>
              <a:t>mais hipoglicemia neonatal induzida por insulina pode ser mais prejudicial que a hipoglicemia secundária a baixa disponibilidade do substrato,</a:t>
            </a:r>
            <a:r>
              <a:rPr lang="pt-BR" sz="2000" b="1">
                <a:sym typeface="Wingdings" pitchFamily="2" charset="2"/>
              </a:rPr>
              <a:t> porque a insulina também afeta o metabolismo da gordura e proteína, impedindo produção  alternativa combustíveis cerebrais. </a:t>
            </a:r>
            <a:endParaRPr lang="pt-BR" sz="2000">
              <a:sym typeface="Wingdings" pitchFamily="2" charset="2"/>
            </a:endParaRPr>
          </a:p>
          <a:p>
            <a:endParaRPr lang="pt-BR" sz="2000"/>
          </a:p>
          <a:p>
            <a:r>
              <a:rPr lang="pt-BR" sz="2000"/>
              <a:t>Com base nesses dados os autores relatam  que a infusão de insulina pode não ser um tratamento seguro e eficaz. </a:t>
            </a:r>
          </a:p>
        </p:txBody>
      </p:sp>
      <p:sp>
        <p:nvSpPr>
          <p:cNvPr id="57358" name="Text Box 15"/>
          <p:cNvSpPr txBox="1">
            <a:spLocks noChangeArrowheads="1"/>
          </p:cNvSpPr>
          <p:nvPr/>
        </p:nvSpPr>
        <p:spPr bwMode="auto">
          <a:xfrm>
            <a:off x="3860800" y="1335088"/>
            <a:ext cx="3111500" cy="488950"/>
          </a:xfrm>
          <a:prstGeom prst="rect">
            <a:avLst/>
          </a:prstGeom>
          <a:noFill/>
          <a:ln w="9525">
            <a:noFill/>
            <a:miter lim="800000"/>
            <a:headEnd/>
            <a:tailEnd/>
          </a:ln>
        </p:spPr>
        <p:txBody>
          <a:bodyPr wrap="none">
            <a:spAutoFit/>
          </a:bodyPr>
          <a:lstStyle/>
          <a:p>
            <a:r>
              <a:rPr kumimoji="1" lang="pt-BR" sz="2600" b="1">
                <a:solidFill>
                  <a:srgbClr val="FF3300"/>
                </a:solidFill>
                <a:latin typeface="Times New Roman" pitchFamily="18" charset="0"/>
              </a:rPr>
              <a:t>Uso de insulina</a:t>
            </a:r>
          </a:p>
        </p:txBody>
      </p:sp>
      <p:sp>
        <p:nvSpPr>
          <p:cNvPr id="57359" name="Oval 17"/>
          <p:cNvSpPr>
            <a:spLocks noChangeArrowheads="1"/>
          </p:cNvSpPr>
          <p:nvPr/>
        </p:nvSpPr>
        <p:spPr bwMode="auto">
          <a:xfrm>
            <a:off x="623888" y="1412875"/>
            <a:ext cx="836612"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2012</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4294967295"/>
          </p:nvPr>
        </p:nvSpPr>
        <p:spPr>
          <a:xfrm>
            <a:off x="1309688" y="2062163"/>
            <a:ext cx="10363200" cy="4114800"/>
          </a:xfrm>
        </p:spPr>
        <p:txBody>
          <a:bodyPr lIns="91440" rIns="91440"/>
          <a:lstStyle/>
          <a:p>
            <a:pPr marL="457200" indent="-457200" eaLnBrk="1" hangingPunct="1">
              <a:lnSpc>
                <a:spcPct val="80000"/>
              </a:lnSpc>
            </a:pPr>
            <a:r>
              <a:rPr lang="pt-BR" sz="2400" smtClean="0">
                <a:solidFill>
                  <a:srgbClr val="FF0000"/>
                </a:solidFill>
              </a:rPr>
              <a:t>Os tecidos dos prematuros são mais resistentes à insulina, comprovado pelo fato de que após o nascimento RN pré-termos possuem glicose plasmática e níveis de insulina maiores que dos RN a termo</a:t>
            </a:r>
          </a:p>
          <a:p>
            <a:pPr marL="457200" indent="-457200" eaLnBrk="1" hangingPunct="1">
              <a:lnSpc>
                <a:spcPct val="80000"/>
              </a:lnSpc>
            </a:pPr>
            <a:r>
              <a:rPr lang="pt-BR" sz="2400" smtClean="0"/>
              <a:t>Além disso, os recém-nascidos prematuros produzem glicose continuamente, mesmo com elevado nível de glicose e de insulina</a:t>
            </a:r>
          </a:p>
          <a:p>
            <a:pPr marL="457200" indent="-457200" eaLnBrk="1" hangingPunct="1">
              <a:lnSpc>
                <a:spcPct val="80000"/>
              </a:lnSpc>
            </a:pPr>
            <a:r>
              <a:rPr lang="pt-BR" sz="2400" smtClean="0"/>
              <a:t>Chacko et al* relataram que a gliconeogênese é um processo contínuo que não é afetado pela infusão de glicose ou concentrações de glicose e insulina nos RN de extremo baixo peso</a:t>
            </a:r>
          </a:p>
        </p:txBody>
      </p:sp>
      <p:sp>
        <p:nvSpPr>
          <p:cNvPr id="58371" name="Rectangle 5"/>
          <p:cNvSpPr>
            <a:spLocks noChangeArrowheads="1"/>
          </p:cNvSpPr>
          <p:nvPr/>
        </p:nvSpPr>
        <p:spPr bwMode="auto">
          <a:xfrm>
            <a:off x="0" y="5516563"/>
            <a:ext cx="12192000" cy="1190625"/>
          </a:xfrm>
          <a:prstGeom prst="rect">
            <a:avLst/>
          </a:prstGeom>
          <a:solidFill>
            <a:srgbClr val="FFFFFF"/>
          </a:solidFill>
          <a:ln w="9525">
            <a:noFill/>
            <a:miter lim="800000"/>
            <a:headEnd/>
            <a:tailEnd/>
          </a:ln>
        </p:spPr>
        <p:txBody>
          <a:bodyPr anchor="ctr">
            <a:spAutoFit/>
          </a:bodyPr>
          <a:lstStyle/>
          <a:p>
            <a:pPr algn="ctr"/>
            <a:r>
              <a:rPr lang="pt-BR" b="1">
                <a:hlinkClick r:id="rId2"/>
              </a:rPr>
              <a:t>Gluconeogenesis</a:t>
            </a:r>
            <a:r>
              <a:rPr lang="pt-BR">
                <a:hlinkClick r:id="rId2"/>
              </a:rPr>
              <a:t> is not regulated by either glucose or insulin in extremely low birth weight infants receiving total parenteral nutrition.</a:t>
            </a:r>
            <a:endParaRPr lang="pt-BR"/>
          </a:p>
          <a:p>
            <a:pPr algn="ctr"/>
            <a:r>
              <a:rPr lang="pt-BR" b="1"/>
              <a:t>Chacko</a:t>
            </a:r>
            <a:r>
              <a:rPr lang="pt-BR"/>
              <a:t> SK, Ordonez J, Sauer PJ, Sunehag AL.</a:t>
            </a:r>
          </a:p>
          <a:p>
            <a:pPr algn="ctr"/>
            <a:r>
              <a:rPr lang="pt-BR"/>
              <a:t>J Pediatr. 2011 Jun;158(6):891-6. Artigo Integral!</a:t>
            </a:r>
          </a:p>
        </p:txBody>
      </p:sp>
      <p:graphicFrame>
        <p:nvGraphicFramePr>
          <p:cNvPr id="72723" name="Group 19"/>
          <p:cNvGraphicFramePr>
            <a:graphicFrameLocks noGrp="1"/>
          </p:cNvGraphicFramePr>
          <p:nvPr/>
        </p:nvGraphicFramePr>
        <p:xfrm>
          <a:off x="431800" y="115888"/>
          <a:ext cx="11760200" cy="858837"/>
        </p:xfrm>
        <a:graphic>
          <a:graphicData uri="http://schemas.openxmlformats.org/drawingml/2006/table">
            <a:tbl>
              <a:tblPr/>
              <a:tblGrid>
                <a:gridCol w="3919538"/>
                <a:gridCol w="3921125"/>
                <a:gridCol w="3919537"/>
              </a:tblGrid>
              <a:tr h="442913">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3"/>
                        </a:rPr>
                        <a:t>Hiperglicemia permissiva em recém-nascidos de extremo baixo peso</a:t>
                      </a:r>
                      <a:endParaRPr kumimoji="1" 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3"/>
                        </a:rPr>
                        <a:t>Hye Soo Yoo, So Yoon Ahn, Myung Sook Lee. Apresentação:Luisa Carolina Miranda Mendonça,Fabiana de Alcântara Morais Altivo, Paulo R. Margotto</a:t>
                      </a:r>
                      <a:endParaRPr kumimoji="1" 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sz="1400" b="0" i="0" u="none" strike="noStrike" cap="none" normalizeH="0" baseline="0" smtClean="0">
                          <a:ln>
                            <a:noFill/>
                          </a:ln>
                          <a:solidFill>
                            <a:srgbClr val="000066"/>
                          </a:solidFill>
                          <a:effectLst/>
                          <a:latin typeface="Calibri" pitchFamily="34" charset="0"/>
                          <a:cs typeface="Times New Roman" pitchFamily="18" charset="0"/>
                          <a:hlinkClick r:id="rId3"/>
                        </a:rPr>
                        <a:t>  </a:t>
                      </a:r>
                      <a:r>
                        <a:rPr kumimoji="1" lang="pt-BR" sz="1400" b="0" i="0" u="none" strike="noStrike" cap="none" normalizeH="0" baseline="0" smtClean="0">
                          <a:ln>
                            <a:noFill/>
                          </a:ln>
                          <a:solidFill>
                            <a:srgbClr val="000066"/>
                          </a:solidFill>
                          <a:effectLst/>
                          <a:latin typeface="Calibri" pitchFamily="34" charset="0"/>
                          <a:cs typeface="Times New Roman" pitchFamily="18" charset="0"/>
                        </a:rPr>
                        <a:t>           </a:t>
                      </a:r>
                    </a:p>
                  </a:txBody>
                  <a:tcPr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r>
            </a:tbl>
          </a:graphicData>
        </a:graphic>
      </p:graphicFrame>
      <p:pic>
        <p:nvPicPr>
          <p:cNvPr id="58382" name="Picture 9" descr="Clique aqui para ver o artigo">
            <a:hlinkClick r:id="rId3"/>
          </p:cNvPr>
          <p:cNvPicPr>
            <a:picLocks noChangeAspect="1" noChangeArrowheads="1"/>
          </p:cNvPicPr>
          <p:nvPr/>
        </p:nvPicPr>
        <p:blipFill>
          <a:blip r:embed="rId4"/>
          <a:srcRect/>
          <a:stretch>
            <a:fillRect/>
          </a:stretch>
        </p:blipFill>
        <p:spPr bwMode="auto">
          <a:xfrm>
            <a:off x="9745663" y="260350"/>
            <a:ext cx="495300" cy="371475"/>
          </a:xfrm>
          <a:prstGeom prst="rect">
            <a:avLst/>
          </a:prstGeom>
          <a:noFill/>
          <a:ln w="9525">
            <a:noFill/>
            <a:miter lim="800000"/>
            <a:headEnd/>
            <a:tailEnd/>
          </a:ln>
        </p:spPr>
      </p:pic>
      <p:sp>
        <p:nvSpPr>
          <p:cNvPr id="58383" name="AutoShape 29"/>
          <p:cNvSpPr>
            <a:spLocks noChangeArrowheads="1"/>
          </p:cNvSpPr>
          <p:nvPr/>
        </p:nvSpPr>
        <p:spPr bwMode="auto">
          <a:xfrm>
            <a:off x="11377613" y="63817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endParaRPr kumimoji="1" lang="pt-BR" sz="2600">
              <a:solidFill>
                <a:srgbClr val="0000FF"/>
              </a:solidFill>
              <a:latin typeface="Times New Roman" pitchFamily="18" charset="0"/>
            </a:endParaRPr>
          </a:p>
        </p:txBody>
      </p:sp>
      <p:sp>
        <p:nvSpPr>
          <p:cNvPr id="58384" name="Text Box 30"/>
          <p:cNvSpPr txBox="1">
            <a:spLocks noChangeArrowheads="1"/>
          </p:cNvSpPr>
          <p:nvPr/>
        </p:nvSpPr>
        <p:spPr bwMode="auto">
          <a:xfrm>
            <a:off x="4362450" y="1101725"/>
            <a:ext cx="2333625" cy="488950"/>
          </a:xfrm>
          <a:prstGeom prst="rect">
            <a:avLst/>
          </a:prstGeom>
          <a:noFill/>
          <a:ln w="9525">
            <a:noFill/>
            <a:miter lim="800000"/>
            <a:headEnd/>
            <a:tailEnd/>
          </a:ln>
        </p:spPr>
        <p:txBody>
          <a:bodyPr wrap="none">
            <a:spAutoFit/>
          </a:bodyPr>
          <a:lstStyle/>
          <a:p>
            <a:r>
              <a:rPr kumimoji="1" lang="pt-BR" sz="2600" b="1">
                <a:solidFill>
                  <a:srgbClr val="FF3300"/>
                </a:solidFill>
                <a:latin typeface="Times New Roman" pitchFamily="18" charset="0"/>
              </a:rPr>
              <a:t>Uso de insulina</a:t>
            </a:r>
          </a:p>
        </p:txBody>
      </p:sp>
      <p:sp>
        <p:nvSpPr>
          <p:cNvPr id="58385" name="AutoShape 31"/>
          <p:cNvSpPr>
            <a:spLocks noChangeArrowheads="1"/>
          </p:cNvSpPr>
          <p:nvPr/>
        </p:nvSpPr>
        <p:spPr bwMode="auto">
          <a:xfrm>
            <a:off x="719138" y="4076700"/>
            <a:ext cx="576262" cy="1439863"/>
          </a:xfrm>
          <a:prstGeom prst="curvedRightArrow">
            <a:avLst>
              <a:gd name="adj1" fmla="val 49973"/>
              <a:gd name="adj2" fmla="val 99945"/>
              <a:gd name="adj3" fmla="val 33333"/>
            </a:avLst>
          </a:prstGeom>
          <a:solidFill>
            <a:schemeClr val="accent1"/>
          </a:solidFill>
          <a:ln w="9525">
            <a:solidFill>
              <a:schemeClr val="tx1"/>
            </a:solidFill>
            <a:miter lim="800000"/>
            <a:headEnd/>
            <a:tailEnd/>
          </a:ln>
        </p:spPr>
        <p:txBody>
          <a:bodyPr wrap="none" anchor="ctr"/>
          <a:lstStyle/>
          <a:p>
            <a:endParaRPr kumimoji="1" lang="pt-BR" sz="2600" b="1">
              <a:latin typeface="Times New Roman" pitchFamily="18" charset="0"/>
            </a:endParaRPr>
          </a:p>
        </p:txBody>
      </p:sp>
      <p:sp>
        <p:nvSpPr>
          <p:cNvPr id="58386" name="Oval 33"/>
          <p:cNvSpPr>
            <a:spLocks noChangeArrowheads="1"/>
          </p:cNvSpPr>
          <p:nvPr/>
        </p:nvSpPr>
        <p:spPr bwMode="auto">
          <a:xfrm>
            <a:off x="1103313" y="908050"/>
            <a:ext cx="835025" cy="482600"/>
          </a:xfrm>
          <a:prstGeom prst="ellipse">
            <a:avLst/>
          </a:prstGeom>
          <a:solidFill>
            <a:schemeClr val="accent1"/>
          </a:solidFill>
          <a:ln w="28575">
            <a:solidFill>
              <a:srgbClr val="FF3399"/>
            </a:solidFill>
            <a:miter lim="800000"/>
            <a:headEnd/>
            <a:tailEnd/>
          </a:ln>
        </p:spPr>
        <p:txBody>
          <a:bodyPr wrap="none" anchor="ctr"/>
          <a:lstStyle/>
          <a:p>
            <a:pPr algn="ctr"/>
            <a:r>
              <a:rPr kumimoji="1" lang="pt-BR" sz="2000" b="1">
                <a:solidFill>
                  <a:srgbClr val="0000FF"/>
                </a:solidFill>
                <a:latin typeface="Times New Roman" pitchFamily="18" charset="0"/>
              </a:rPr>
              <a:t>2013</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noChangeArrowheads="1"/>
          </p:cNvSpPr>
          <p:nvPr>
            <p:ph type="body" idx="4294967295"/>
          </p:nvPr>
        </p:nvSpPr>
        <p:spPr>
          <a:xfrm>
            <a:off x="1098550" y="2063750"/>
            <a:ext cx="10363200" cy="4567238"/>
          </a:xfrm>
        </p:spPr>
        <p:txBody>
          <a:bodyPr lIns="91440" rIns="91440"/>
          <a:lstStyle/>
          <a:p>
            <a:pPr marL="457200" indent="-457200" eaLnBrk="1" hangingPunct="1"/>
            <a:r>
              <a:rPr lang="pt-BR" sz="2400" smtClean="0"/>
              <a:t>Assim, </a:t>
            </a:r>
            <a:r>
              <a:rPr lang="pt-BR" sz="2400" b="1" smtClean="0">
                <a:solidFill>
                  <a:srgbClr val="FF0000"/>
                </a:solidFill>
              </a:rPr>
              <a:t>devido à elevada resistência à insulina nos RN de extremo baixo peso, a infusão de insulina para manter um alvo glicêmico frequentemente resulta em hipoglicemia e tratamento precoce com insulina está associado com o aumento da mortalidade. </a:t>
            </a:r>
          </a:p>
          <a:p>
            <a:pPr marL="457200" indent="-457200" eaLnBrk="1" hangingPunct="1"/>
            <a:r>
              <a:rPr lang="pt-BR" sz="2400" smtClean="0"/>
              <a:t>Com base no achado anterior, </a:t>
            </a:r>
            <a:r>
              <a:rPr lang="pt-BR" sz="2400" smtClean="0">
                <a:solidFill>
                  <a:srgbClr val="0066FF"/>
                </a:solidFill>
              </a:rPr>
              <a:t>seria mais prático manter a glicemia em uma faixa mais permissiva priorizando a nutrição e ingesta calórica, que é um dos fatores mais importante no desenvolvimento neuronal.</a:t>
            </a:r>
          </a:p>
          <a:p>
            <a:pPr marL="457200" indent="-457200" eaLnBrk="1" hangingPunct="1"/>
            <a:r>
              <a:rPr lang="pt-BR" sz="2400" smtClean="0"/>
              <a:t>Parece haver poucos benefícios clínicos no uso precoce e rotineiro de insulinoterapia em RN de extremo baixo peso</a:t>
            </a:r>
          </a:p>
          <a:p>
            <a:pPr marL="457200" indent="-457200" eaLnBrk="1" hangingPunct="1"/>
            <a:endParaRPr lang="pt-BR" sz="2400" smtClean="0">
              <a:solidFill>
                <a:srgbClr val="0066FF"/>
              </a:solidFill>
            </a:endParaRPr>
          </a:p>
          <a:p>
            <a:pPr marL="457200" indent="-457200" eaLnBrk="1" hangingPunct="1"/>
            <a:endParaRPr lang="pt-BR" sz="2400"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a:xfrm>
            <a:off x="450850" y="-442913"/>
            <a:ext cx="10058400" cy="1449388"/>
          </a:xfrm>
        </p:spPr>
        <p:txBody>
          <a:bodyPr wrap="square" numCol="1" anchorCtr="0" compatLnSpc="1">
            <a:prstTxWarp prst="textNoShape">
              <a:avLst/>
            </a:prstTxWarp>
          </a:bodyPr>
          <a:lstStyle/>
          <a:p>
            <a:pPr eaLnBrk="1" hangingPunct="1">
              <a:defRPr/>
            </a:pPr>
            <a:r>
              <a:rPr lang="pt-BR" smtClean="0">
                <a:solidFill>
                  <a:srgbClr val="0000FF"/>
                </a:solidFill>
              </a:rPr>
              <a:t>OBRIGADO!</a:t>
            </a:r>
          </a:p>
        </p:txBody>
      </p:sp>
      <p:sp>
        <p:nvSpPr>
          <p:cNvPr id="60419" name="Text Box 5"/>
          <p:cNvSpPr txBox="1">
            <a:spLocks noChangeArrowheads="1"/>
          </p:cNvSpPr>
          <p:nvPr/>
        </p:nvSpPr>
        <p:spPr bwMode="auto">
          <a:xfrm>
            <a:off x="2209800" y="5348288"/>
            <a:ext cx="6648450" cy="366712"/>
          </a:xfrm>
          <a:prstGeom prst="rect">
            <a:avLst/>
          </a:prstGeom>
          <a:noFill/>
          <a:ln w="9525">
            <a:noFill/>
            <a:miter lim="800000"/>
            <a:headEnd/>
            <a:tailEnd/>
          </a:ln>
        </p:spPr>
        <p:txBody>
          <a:bodyPr wrap="none">
            <a:spAutoFit/>
          </a:bodyPr>
          <a:lstStyle/>
          <a:p>
            <a:r>
              <a:rPr lang="pt-BR">
                <a:solidFill>
                  <a:srgbClr val="0000FF"/>
                </a:solidFill>
              </a:rPr>
              <a:t>Drs. Milena, Paulo R. Margotto, Fernanda, Kate e Erika Ibiapina</a:t>
            </a:r>
          </a:p>
        </p:txBody>
      </p:sp>
      <p:pic>
        <p:nvPicPr>
          <p:cNvPr id="60420" name="Picture 6" descr="20171030_090326"/>
          <p:cNvPicPr>
            <a:picLocks noChangeAspect="1" noChangeArrowheads="1"/>
          </p:cNvPicPr>
          <p:nvPr/>
        </p:nvPicPr>
        <p:blipFill>
          <a:blip r:embed="rId2"/>
          <a:srcRect/>
          <a:stretch>
            <a:fillRect/>
          </a:stretch>
        </p:blipFill>
        <p:spPr bwMode="auto">
          <a:xfrm>
            <a:off x="1776413" y="985838"/>
            <a:ext cx="7723187" cy="4344987"/>
          </a:xfrm>
          <a:prstGeom prst="rect">
            <a:avLst/>
          </a:prstGeom>
          <a:noFill/>
          <a:ln w="19050">
            <a:solidFill>
              <a:srgbClr val="FF00FF"/>
            </a:solidFill>
            <a:miter lim="800000"/>
            <a:headEnd/>
            <a:tailEnd/>
          </a:ln>
        </p:spPr>
      </p:pic>
    </p:spTree>
  </p:cSld>
  <p:clrMapOvr>
    <a:masterClrMapping/>
  </p:clrMapOvr>
</p:sld>
</file>

<file path=ppt/theme/theme1.xml><?xml version="1.0" encoding="utf-8"?>
<a:theme xmlns:a="http://schemas.openxmlformats.org/drawingml/2006/main" name="Retrospectiva">
  <a:themeElements>
    <a:clrScheme name="Retrospectiva">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2206</TotalTime>
  <Words>5471</Words>
  <Application>Microsoft Office PowerPoint</Application>
  <PresentationFormat>Personalizar</PresentationFormat>
  <Paragraphs>284</Paragraphs>
  <Slides>52</Slides>
  <Notes>7</Notes>
  <HiddenSlides>0</HiddenSlides>
  <MMClips>0</MMClips>
  <ScaleCrop>false</ScaleCrop>
  <HeadingPairs>
    <vt:vector size="4" baseType="variant">
      <vt:variant>
        <vt:lpstr>Tema</vt:lpstr>
      </vt:variant>
      <vt:variant>
        <vt:i4>1</vt:i4>
      </vt:variant>
      <vt:variant>
        <vt:lpstr>Títulos de slides</vt:lpstr>
      </vt:variant>
      <vt:variant>
        <vt:i4>52</vt:i4>
      </vt:variant>
    </vt:vector>
  </HeadingPairs>
  <TitlesOfParts>
    <vt:vector size="53" baseType="lpstr">
      <vt:lpstr>Retrospectiva</vt:lpstr>
      <vt:lpstr>Slide 1</vt:lpstr>
      <vt:lpstr>Introdução</vt:lpstr>
      <vt:lpstr>Slide 3</vt:lpstr>
      <vt:lpstr>Slide 4</vt:lpstr>
      <vt:lpstr>Métodos</vt:lpstr>
      <vt:lpstr>Métodos</vt:lpstr>
      <vt:lpstr>Métodos</vt:lpstr>
      <vt:lpstr>Métodos  </vt:lpstr>
      <vt:lpstr>Análise Estatística</vt:lpstr>
      <vt:lpstr>Resultados </vt:lpstr>
      <vt:lpstr>Slide 11</vt:lpstr>
      <vt:lpstr>Resultados </vt:lpstr>
      <vt:lpstr>Slide 13</vt:lpstr>
      <vt:lpstr>Slide 14</vt:lpstr>
      <vt:lpstr>Resultados </vt:lpstr>
      <vt:lpstr>Slide 16</vt:lpstr>
      <vt:lpstr>Slide 17</vt:lpstr>
      <vt:lpstr>Discussão: A HIPERGLICEMIA PRECOCE AUMENTA A MORTALIDADE</vt:lpstr>
      <vt:lpstr>Discussão: A HIPERGLICEMIA PRECOCE: RELAÇÃO DOSE - RESPOSTA</vt:lpstr>
      <vt:lpstr>Slide 20</vt:lpstr>
      <vt:lpstr>Slide 21</vt:lpstr>
      <vt:lpstr>Discussão: LIMITAÇÕES</vt:lpstr>
      <vt:lpstr>Discussão: FALTA CONSENSO NA DEFINIÇÃO DE HIPERGLICEMIA </vt:lpstr>
      <vt:lpstr>Slide 24</vt:lpstr>
      <vt:lpstr>Slide 25</vt:lpstr>
      <vt:lpstr>Conclusão</vt:lpstr>
      <vt:lpstr>Slide 27</vt:lpstr>
      <vt:lpstr>Slide 28</vt:lpstr>
      <vt:lpstr>Slide 29</vt:lpstr>
      <vt:lpstr>Nota do Editor do site, Dr. Paulo R. Margotto. Estudando Juntos! Aqui e Agora!</vt:lpstr>
      <vt:lpstr>Slide 31</vt:lpstr>
      <vt:lpstr>Slide 32</vt:lpstr>
      <vt:lpstr>Slide 33</vt:lpstr>
      <vt:lpstr>Slide 34</vt:lpstr>
      <vt:lpstr>Slide 35</vt:lpstr>
      <vt:lpstr>Slide 36</vt:lpstr>
      <vt:lpstr>Slide 37</vt:lpstr>
      <vt:lpstr>Slide 38</vt:lpstr>
      <vt:lpstr>Slide 39</vt:lpstr>
      <vt:lpstr>Portanto o  recém nascido de extremo baixo peso apresenta maior risco de hiperglicemia devido ao estado de inanição!</vt:lpstr>
      <vt:lpstr>Slide 41</vt:lpstr>
      <vt:lpstr>Slide 42</vt:lpstr>
      <vt:lpstr>Slide 43</vt:lpstr>
      <vt:lpstr>Slide 44</vt:lpstr>
      <vt:lpstr>Slide 45</vt:lpstr>
      <vt:lpstr>Slide 46</vt:lpstr>
      <vt:lpstr>Slide 47</vt:lpstr>
      <vt:lpstr>Slide 48</vt:lpstr>
      <vt:lpstr>Slide 49</vt:lpstr>
      <vt:lpstr>Slide 50</vt:lpstr>
      <vt:lpstr>Slide 51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Windows User</dc:creator>
  <cp:lastModifiedBy>Paulo</cp:lastModifiedBy>
  <cp:revision>57</cp:revision>
  <dcterms:created xsi:type="dcterms:W3CDTF">2017-10-25T23:50:01Z</dcterms:created>
  <dcterms:modified xsi:type="dcterms:W3CDTF">2017-11-04T16:58:53Z</dcterms:modified>
</cp:coreProperties>
</file>