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sldIdLst>
    <p:sldId id="256" r:id="rId3"/>
    <p:sldId id="259" r:id="rId4"/>
    <p:sldId id="260" r:id="rId5"/>
    <p:sldId id="261" r:id="rId6"/>
    <p:sldId id="262" r:id="rId7"/>
    <p:sldId id="263" r:id="rId8"/>
    <p:sldId id="264" r:id="rId9"/>
    <p:sldId id="265" r:id="rId10"/>
    <p:sldId id="266" r:id="rId11"/>
    <p:sldId id="268" r:id="rId12"/>
    <p:sldId id="269" r:id="rId13"/>
    <p:sldId id="270" r:id="rId14"/>
    <p:sldId id="286" r:id="rId15"/>
    <p:sldId id="285" r:id="rId16"/>
    <p:sldId id="271" r:id="rId17"/>
    <p:sldId id="287" r:id="rId18"/>
    <p:sldId id="276" r:id="rId19"/>
    <p:sldId id="277" r:id="rId20"/>
    <p:sldId id="288" r:id="rId21"/>
    <p:sldId id="289" r:id="rId22"/>
    <p:sldId id="290" r:id="rId23"/>
    <p:sldId id="291" r:id="rId24"/>
    <p:sldId id="279" r:id="rId25"/>
    <p:sldId id="292" r:id="rId26"/>
    <p:sldId id="293" r:id="rId27"/>
    <p:sldId id="280" r:id="rId28"/>
    <p:sldId id="294" r:id="rId29"/>
    <p:sldId id="295" r:id="rId30"/>
    <p:sldId id="296" r:id="rId31"/>
    <p:sldId id="281" r:id="rId32"/>
    <p:sldId id="282" r:id="rId33"/>
    <p:sldId id="283" r:id="rId34"/>
    <p:sldId id="284" r:id="rId35"/>
    <p:sldId id="297" r:id="rId36"/>
    <p:sldId id="298" r:id="rId37"/>
    <p:sldId id="299" r:id="rId38"/>
    <p:sldId id="300" r:id="rId39"/>
    <p:sldId id="301" r:id="rId40"/>
    <p:sldId id="302" r:id="rId41"/>
    <p:sldId id="303" r:id="rId42"/>
    <p:sldId id="304" r:id="rId43"/>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7A5A5"/>
    <a:srgbClr val="FF7C80"/>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38" d="100"/>
          <a:sy n="38" d="100"/>
        </p:scale>
        <p:origin x="-1123" y="-67"/>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90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8" name="Espaço Reservado para Rodapé 7"/>
          <p:cNvSpPr>
            <a:spLocks noGrp="1"/>
          </p:cNvSpPr>
          <p:nvPr>
            <p:ph type="ftr" sz="quarter" idx="11"/>
          </p:nvPr>
        </p:nvSpPr>
        <p:spPr/>
        <p:txBody>
          <a:bodyPr/>
          <a:lstStyle/>
          <a:p>
            <a:endParaRPr lang="pt-BR" dirty="0"/>
          </a:p>
        </p:txBody>
      </p:sp>
      <p:sp>
        <p:nvSpPr>
          <p:cNvPr id="9" name="Espaço Reservado para Número de Slide 8"/>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4" name="Espaço Reservado para Rodapé 3"/>
          <p:cNvSpPr>
            <a:spLocks noGrp="1"/>
          </p:cNvSpPr>
          <p:nvPr>
            <p:ph type="ftr" sz="quarter" idx="11"/>
          </p:nvPr>
        </p:nvSpPr>
        <p:spPr/>
        <p:txBody>
          <a:bodyPr/>
          <a:lstStyle/>
          <a:p>
            <a:endParaRPr lang="pt-BR" dirty="0"/>
          </a:p>
        </p:txBody>
      </p:sp>
      <p:sp>
        <p:nvSpPr>
          <p:cNvPr id="5" name="Espaço Reservado para Número de Slide 4"/>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3" name="Espaço Reservado para Rodapé 2"/>
          <p:cNvSpPr>
            <a:spLocks noGrp="1"/>
          </p:cNvSpPr>
          <p:nvPr>
            <p:ph type="ftr" sz="quarter" idx="11"/>
          </p:nvPr>
        </p:nvSpPr>
        <p:spPr/>
        <p:txBody>
          <a:bodyPr/>
          <a:lstStyle/>
          <a:p>
            <a:endParaRPr lang="pt-BR" dirty="0"/>
          </a:p>
        </p:txBody>
      </p:sp>
      <p:sp>
        <p:nvSpPr>
          <p:cNvPr id="4" name="Espaço Reservado para Número de Slide 3"/>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dirty="0" smtClean="0"/>
              <a:t>Clique no ícone para adicionar uma imagem</a:t>
            </a:r>
            <a:endParaRPr lang="pt-BR"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FAA9B97-2267-484F-AEE1-69320939CCAC}" type="datetimeFigureOut">
              <a:rPr lang="pt-BR" smtClean="0"/>
              <a:t>01/03/2014</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009FA05B-5477-4F4A-99A5-1A6347683E56}" type="slidenum">
              <a:rPr lang="pt-BR" smtClean="0"/>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AA9B97-2267-484F-AEE1-69320939CCAC}" type="datetimeFigureOut">
              <a:rPr lang="pt-BR" smtClean="0"/>
              <a:t>01/03/2014</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9FA05B-5477-4F4A-99A5-1A6347683E56}" type="slidenum">
              <a:rPr lang="pt-BR" smtClean="0"/>
              <a:t>‹nº›</a:t>
            </a:fld>
            <a:endParaRPr 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8.emf"/></Relationships>
</file>

<file path=ppt/slides/_rels/slide41.xml.rels><?xml version="1.0" encoding="UTF-8" standalone="yes"?>
<Relationships xmlns="http://schemas.openxmlformats.org/package/2006/relationships"><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pt-BR" dirty="0" smtClean="0"/>
              <a:t>Nutrição Parenteral</a:t>
            </a:r>
            <a:endParaRPr lang="pt-BR" dirty="0"/>
          </a:p>
        </p:txBody>
      </p:sp>
      <p:sp>
        <p:nvSpPr>
          <p:cNvPr id="3" name="Subtítulo 2"/>
          <p:cNvSpPr>
            <a:spLocks noGrp="1"/>
          </p:cNvSpPr>
          <p:nvPr>
            <p:ph type="subTitle" idx="1"/>
          </p:nvPr>
        </p:nvSpPr>
        <p:spPr/>
        <p:txBody>
          <a:bodyPr>
            <a:normAutofit fontScale="70000" lnSpcReduction="20000"/>
          </a:bodyPr>
          <a:lstStyle/>
          <a:p>
            <a:r>
              <a:rPr lang="pt-BR" dirty="0" smtClean="0">
                <a:solidFill>
                  <a:schemeClr val="tx1"/>
                </a:solidFill>
              </a:rPr>
              <a:t>Dra. Marta D. Rocha de Moura</a:t>
            </a:r>
          </a:p>
          <a:p>
            <a:r>
              <a:rPr lang="pt-BR" dirty="0" smtClean="0">
                <a:solidFill>
                  <a:schemeClr val="tx1"/>
                </a:solidFill>
              </a:rPr>
              <a:t>Residência Médica </a:t>
            </a:r>
          </a:p>
          <a:p>
            <a:r>
              <a:rPr lang="pt-BR" dirty="0" smtClean="0">
                <a:solidFill>
                  <a:schemeClr val="tx1"/>
                </a:solidFill>
              </a:rPr>
              <a:t>Hospital Materno Infantil de Brasília</a:t>
            </a:r>
          </a:p>
          <a:p>
            <a:r>
              <a:rPr lang="pt-BR" dirty="0" smtClean="0">
                <a:solidFill>
                  <a:schemeClr val="tx1"/>
                </a:solidFill>
                <a:hlinkClick r:id="rId3"/>
              </a:rPr>
              <a:t>www.paulomargotto.com.br</a:t>
            </a:r>
            <a:endParaRPr lang="pt-BR" dirty="0" smtClean="0">
              <a:solidFill>
                <a:schemeClr val="tx1"/>
              </a:solidFill>
            </a:endParaRPr>
          </a:p>
          <a:p>
            <a:r>
              <a:rPr lang="pt-BR" dirty="0" smtClean="0">
                <a:solidFill>
                  <a:schemeClr val="tx1"/>
                </a:solidFill>
              </a:rPr>
              <a:t>Brasília, 25 de fevereiro de 2014</a:t>
            </a:r>
            <a:endParaRPr lang="pt-BR"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827584" y="1988840"/>
            <a:ext cx="7520880" cy="1584176"/>
          </a:xfrm>
        </p:spPr>
        <p:txBody>
          <a:bodyPr>
            <a:noAutofit/>
          </a:bodyPr>
          <a:lstStyle/>
          <a:p>
            <a:r>
              <a:rPr lang="pt-BR" sz="2800" dirty="0" smtClean="0">
                <a:solidFill>
                  <a:schemeClr val="tx1"/>
                </a:solidFill>
              </a:rPr>
              <a:t>Definição: </a:t>
            </a:r>
          </a:p>
          <a:p>
            <a:pPr algn="just"/>
            <a:r>
              <a:rPr lang="pt-BR" sz="2800" dirty="0" smtClean="0">
                <a:solidFill>
                  <a:schemeClr val="tx1"/>
                </a:solidFill>
              </a:rPr>
              <a:t>Tipo de alimentação </a:t>
            </a:r>
            <a:r>
              <a:rPr lang="pt-BR" sz="2800" dirty="0">
                <a:solidFill>
                  <a:schemeClr val="tx1"/>
                </a:solidFill>
              </a:rPr>
              <a:t>endovenosa </a:t>
            </a:r>
            <a:r>
              <a:rPr lang="pt-BR" sz="2800" dirty="0" smtClean="0">
                <a:solidFill>
                  <a:schemeClr val="tx1"/>
                </a:solidFill>
              </a:rPr>
              <a:t>indicada </a:t>
            </a:r>
            <a:r>
              <a:rPr lang="pt-BR" sz="2800" dirty="0">
                <a:solidFill>
                  <a:schemeClr val="tx1"/>
                </a:solidFill>
              </a:rPr>
              <a:t>quando as necessidades metabólicas e nutricionais não podem ser satisfeitas por meio da alimentação enteral. </a:t>
            </a:r>
            <a:endParaRPr lang="pt-BR" sz="2800" dirty="0" smtClean="0">
              <a:solidFill>
                <a:schemeClr val="tx1"/>
              </a:solidFill>
            </a:endParaRPr>
          </a:p>
          <a:p>
            <a:pPr algn="just"/>
            <a:endParaRPr lang="pt-BR" sz="2800" dirty="0">
              <a:solidFill>
                <a:schemeClr val="tx1"/>
              </a:solidFill>
            </a:endParaRPr>
          </a:p>
          <a:p>
            <a:r>
              <a:rPr lang="pt-BR" dirty="0">
                <a:solidFill>
                  <a:schemeClr val="accent6">
                    <a:lumMod val="50000"/>
                  </a:schemeClr>
                </a:solidFill>
              </a:rPr>
              <a:t>Quando indicar no período neonatal ?</a:t>
            </a:r>
          </a:p>
        </p:txBody>
      </p:sp>
    </p:spTree>
    <p:extLst>
      <p:ext uri="{BB962C8B-B14F-4D97-AF65-F5344CB8AC3E}">
        <p14:creationId xmlns:p14="http://schemas.microsoft.com/office/powerpoint/2010/main" val="3486503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107504" y="1988840"/>
            <a:ext cx="8856984" cy="1584176"/>
          </a:xfrm>
        </p:spPr>
        <p:txBody>
          <a:bodyPr>
            <a:noAutofit/>
          </a:bodyPr>
          <a:lstStyle/>
          <a:p>
            <a:pPr marL="457200" indent="-457200" algn="just">
              <a:buClr>
                <a:srgbClr val="FF0000"/>
              </a:buClr>
              <a:buFont typeface="Wingdings" panose="05000000000000000000" pitchFamily="2" charset="2"/>
              <a:buChar char="§"/>
            </a:pPr>
            <a:endParaRPr lang="pt-BR" sz="2400" dirty="0">
              <a:solidFill>
                <a:schemeClr val="tx1"/>
              </a:solidFill>
            </a:endParaRPr>
          </a:p>
          <a:p>
            <a:pPr marL="457200" indent="-457200" algn="just">
              <a:buClr>
                <a:srgbClr val="FF0000"/>
              </a:buClr>
              <a:buFont typeface="Wingdings" panose="05000000000000000000" pitchFamily="2" charset="2"/>
              <a:buChar char="§"/>
            </a:pPr>
            <a:r>
              <a:rPr lang="pt-BR" sz="2400" dirty="0" smtClean="0">
                <a:solidFill>
                  <a:schemeClr val="tx1"/>
                </a:solidFill>
              </a:rPr>
              <a:t>RN </a:t>
            </a:r>
            <a:r>
              <a:rPr lang="pt-BR" sz="2400" dirty="0">
                <a:solidFill>
                  <a:schemeClr val="tx1"/>
                </a:solidFill>
              </a:rPr>
              <a:t>desnutridos; RN em </a:t>
            </a:r>
            <a:r>
              <a:rPr lang="pt-BR" sz="2400" dirty="0" smtClean="0">
                <a:solidFill>
                  <a:schemeClr val="tx1"/>
                </a:solidFill>
              </a:rPr>
              <a:t>estado hipercatabólico</a:t>
            </a:r>
            <a:r>
              <a:rPr lang="pt-BR" sz="2400" dirty="0">
                <a:solidFill>
                  <a:schemeClr val="tx1"/>
                </a:solidFill>
              </a:rPr>
              <a:t>; </a:t>
            </a:r>
            <a:endParaRPr lang="pt-BR" sz="2400" dirty="0" smtClean="0">
              <a:solidFill>
                <a:schemeClr val="tx1"/>
              </a:solidFill>
            </a:endParaRPr>
          </a:p>
          <a:p>
            <a:pPr marL="457200" indent="-457200" algn="just">
              <a:buClr>
                <a:srgbClr val="FF0000"/>
              </a:buClr>
              <a:buFont typeface="Wingdings" panose="05000000000000000000" pitchFamily="2" charset="2"/>
              <a:buChar char="§"/>
            </a:pPr>
            <a:r>
              <a:rPr lang="pt-BR" sz="2400" dirty="0" smtClean="0">
                <a:solidFill>
                  <a:schemeClr val="tx1"/>
                </a:solidFill>
              </a:rPr>
              <a:t>RN </a:t>
            </a:r>
            <a:r>
              <a:rPr lang="pt-BR" sz="2400" dirty="0">
                <a:solidFill>
                  <a:schemeClr val="tx1"/>
                </a:solidFill>
              </a:rPr>
              <a:t>PT &lt; 1.500g que não tenham expectativa de receber</a:t>
            </a:r>
          </a:p>
          <a:p>
            <a:pPr marL="457200" indent="-457200" algn="just">
              <a:buClr>
                <a:srgbClr val="FF0000"/>
              </a:buClr>
              <a:buFont typeface="Wingdings" panose="05000000000000000000" pitchFamily="2" charset="2"/>
              <a:buChar char="§"/>
            </a:pPr>
            <a:r>
              <a:rPr lang="pt-BR" sz="2400" dirty="0">
                <a:solidFill>
                  <a:schemeClr val="tx1"/>
                </a:solidFill>
              </a:rPr>
              <a:t>nutrição enteral em 3 dias; </a:t>
            </a:r>
            <a:endParaRPr lang="pt-BR" sz="2400" dirty="0" smtClean="0">
              <a:solidFill>
                <a:schemeClr val="tx1"/>
              </a:solidFill>
            </a:endParaRPr>
          </a:p>
          <a:p>
            <a:pPr marL="457200" indent="-457200" algn="just">
              <a:buClr>
                <a:srgbClr val="FF0000"/>
              </a:buClr>
              <a:buFont typeface="Wingdings" panose="05000000000000000000" pitchFamily="2" charset="2"/>
              <a:buChar char="§"/>
            </a:pPr>
            <a:r>
              <a:rPr lang="pt-BR" sz="2400" dirty="0" smtClean="0">
                <a:solidFill>
                  <a:schemeClr val="tx1"/>
                </a:solidFill>
              </a:rPr>
              <a:t>RN </a:t>
            </a:r>
            <a:r>
              <a:rPr lang="pt-BR" sz="2400" dirty="0">
                <a:solidFill>
                  <a:schemeClr val="tx1"/>
                </a:solidFill>
              </a:rPr>
              <a:t>com obstrução no trato </a:t>
            </a:r>
            <a:r>
              <a:rPr lang="pt-BR" sz="2400" dirty="0" smtClean="0">
                <a:solidFill>
                  <a:schemeClr val="tx1"/>
                </a:solidFill>
              </a:rPr>
              <a:t>gastrintestinal;</a:t>
            </a:r>
            <a:endParaRPr lang="pt-BR" sz="2400" dirty="0">
              <a:solidFill>
                <a:schemeClr val="tx1"/>
              </a:solidFill>
            </a:endParaRPr>
          </a:p>
          <a:p>
            <a:pPr marL="457200" indent="-457200" algn="just">
              <a:buClr>
                <a:srgbClr val="FF0000"/>
              </a:buClr>
              <a:buFont typeface="Wingdings" panose="05000000000000000000" pitchFamily="2" charset="2"/>
              <a:buChar char="§"/>
            </a:pPr>
            <a:r>
              <a:rPr lang="pt-BR" sz="2400" dirty="0" smtClean="0">
                <a:solidFill>
                  <a:schemeClr val="tx1"/>
                </a:solidFill>
              </a:rPr>
              <a:t>quando </a:t>
            </a:r>
            <a:r>
              <a:rPr lang="pt-BR" sz="2400" dirty="0">
                <a:solidFill>
                  <a:schemeClr val="tx1"/>
                </a:solidFill>
              </a:rPr>
              <a:t>TGI é insuficiente para suprir as </a:t>
            </a:r>
            <a:r>
              <a:rPr lang="pt-BR" sz="2400" dirty="0" smtClean="0">
                <a:solidFill>
                  <a:schemeClr val="tx1"/>
                </a:solidFill>
              </a:rPr>
              <a:t>necessidades do paciente e </a:t>
            </a:r>
          </a:p>
          <a:p>
            <a:pPr marL="457200" indent="-457200" algn="just">
              <a:buClr>
                <a:srgbClr val="FF0000"/>
              </a:buClr>
              <a:buFont typeface="Wingdings" panose="05000000000000000000" pitchFamily="2" charset="2"/>
              <a:buChar char="§"/>
            </a:pPr>
            <a:r>
              <a:rPr lang="pt-BR" sz="2400" dirty="0" smtClean="0">
                <a:solidFill>
                  <a:schemeClr val="tx1"/>
                </a:solidFill>
              </a:rPr>
              <a:t>quando </a:t>
            </a:r>
            <a:r>
              <a:rPr lang="pt-BR" sz="2400" dirty="0">
                <a:solidFill>
                  <a:schemeClr val="tx1"/>
                </a:solidFill>
              </a:rPr>
              <a:t>a dieta enteral for suspensa por mais de 3 dias.</a:t>
            </a:r>
          </a:p>
        </p:txBody>
      </p:sp>
    </p:spTree>
    <p:extLst>
      <p:ext uri="{BB962C8B-B14F-4D97-AF65-F5344CB8AC3E}">
        <p14:creationId xmlns:p14="http://schemas.microsoft.com/office/powerpoint/2010/main" val="2511747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107504" y="1988840"/>
            <a:ext cx="8856984" cy="1584176"/>
          </a:xfrm>
        </p:spPr>
        <p:txBody>
          <a:bodyPr>
            <a:noAutofit/>
          </a:bodyPr>
          <a:lstStyle/>
          <a:p>
            <a:pPr marL="457200" indent="-457200" algn="just">
              <a:buClr>
                <a:srgbClr val="FF0000"/>
              </a:buClr>
              <a:buFont typeface="Wingdings" panose="05000000000000000000" pitchFamily="2" charset="2"/>
              <a:buChar char="§"/>
            </a:pPr>
            <a:endParaRPr lang="pt-BR" sz="2400" dirty="0">
              <a:solidFill>
                <a:schemeClr val="tx1"/>
              </a:solidFill>
            </a:endParaRPr>
          </a:p>
          <a:p>
            <a:pPr marL="457200" indent="-457200" algn="just">
              <a:buClr>
                <a:srgbClr val="FF0000"/>
              </a:buClr>
              <a:buFont typeface="Wingdings" panose="05000000000000000000" pitchFamily="2" charset="2"/>
              <a:buChar char="§"/>
            </a:pPr>
            <a:r>
              <a:rPr lang="pt-BR" sz="2400" dirty="0">
                <a:solidFill>
                  <a:schemeClr val="tx1"/>
                </a:solidFill>
              </a:rPr>
              <a:t>Horas, e não dias, é o tempo que se supõe que os </a:t>
            </a:r>
            <a:r>
              <a:rPr lang="pt-BR" sz="2400" dirty="0" smtClean="0">
                <a:solidFill>
                  <a:schemeClr val="tx1"/>
                </a:solidFill>
              </a:rPr>
              <a:t>RNPT pode permanecer </a:t>
            </a:r>
            <a:r>
              <a:rPr lang="pt-BR" sz="2400" dirty="0">
                <a:solidFill>
                  <a:schemeClr val="tx1"/>
                </a:solidFill>
              </a:rPr>
              <a:t>sem receber suporte nutricional. </a:t>
            </a:r>
            <a:endParaRPr lang="pt-BR" sz="2400" dirty="0" smtClean="0">
              <a:solidFill>
                <a:schemeClr val="tx1"/>
              </a:solidFill>
            </a:endParaRPr>
          </a:p>
          <a:p>
            <a:pPr marL="457200" indent="-457200" algn="just">
              <a:buClr>
                <a:srgbClr val="FF0000"/>
              </a:buClr>
              <a:buFont typeface="Wingdings" panose="05000000000000000000" pitchFamily="2" charset="2"/>
              <a:buChar char="§"/>
            </a:pPr>
            <a:r>
              <a:rPr lang="pt-BR" sz="2400" dirty="0">
                <a:solidFill>
                  <a:schemeClr val="tx1"/>
                </a:solidFill>
              </a:rPr>
              <a:t>A subnutrição </a:t>
            </a:r>
            <a:r>
              <a:rPr lang="pt-BR" sz="2400" dirty="0" smtClean="0">
                <a:solidFill>
                  <a:schemeClr val="tx1"/>
                </a:solidFill>
              </a:rPr>
              <a:t>leva </a:t>
            </a:r>
            <a:r>
              <a:rPr lang="pt-BR" sz="2400" dirty="0">
                <a:solidFill>
                  <a:schemeClr val="tx1"/>
                </a:solidFill>
              </a:rPr>
              <a:t>a efeitos adversos e permanentes no desenvolvimento do SNC, na cognição, no comportamento e no crescimento </a:t>
            </a:r>
            <a:r>
              <a:rPr lang="pt-BR" sz="2400" dirty="0" smtClean="0">
                <a:solidFill>
                  <a:schemeClr val="tx1"/>
                </a:solidFill>
              </a:rPr>
              <a:t>somático. </a:t>
            </a:r>
          </a:p>
          <a:p>
            <a:pPr marL="457200" indent="-457200" algn="just">
              <a:buClr>
                <a:srgbClr val="FF0000"/>
              </a:buClr>
              <a:buFont typeface="Wingdings" panose="05000000000000000000" pitchFamily="2" charset="2"/>
              <a:buChar char="§"/>
            </a:pPr>
            <a:r>
              <a:rPr lang="pt-BR" sz="2400" dirty="0">
                <a:solidFill>
                  <a:schemeClr val="tx1"/>
                </a:solidFill>
              </a:rPr>
              <a:t>Crianças nascidas com 24 semanas de idade gestacional chegam a possuir apenas um dia de reserva calórica</a:t>
            </a:r>
            <a:r>
              <a:rPr lang="pt-BR" sz="2400" dirty="0" smtClean="0">
                <a:solidFill>
                  <a:schemeClr val="tx1"/>
                </a:solidFill>
              </a:rPr>
              <a:t>. </a:t>
            </a:r>
            <a:endParaRPr lang="pt-BR" sz="2400" dirty="0">
              <a:solidFill>
                <a:schemeClr val="tx1"/>
              </a:solidFill>
            </a:endParaRPr>
          </a:p>
        </p:txBody>
      </p:sp>
    </p:spTree>
    <p:extLst>
      <p:ext uri="{BB962C8B-B14F-4D97-AF65-F5344CB8AC3E}">
        <p14:creationId xmlns:p14="http://schemas.microsoft.com/office/powerpoint/2010/main" val="3081139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827584" y="1988840"/>
            <a:ext cx="8136904" cy="1728192"/>
          </a:xfrm>
        </p:spPr>
        <p:txBody>
          <a:bodyPr>
            <a:noAutofit/>
          </a:bodyPr>
          <a:lstStyle/>
          <a:p>
            <a:pPr marL="457200" indent="-457200">
              <a:buClr>
                <a:srgbClr val="FF0000"/>
              </a:buClr>
              <a:buFont typeface="Wingdings" panose="05000000000000000000" pitchFamily="2" charset="2"/>
              <a:buChar char="§"/>
            </a:pPr>
            <a:r>
              <a:rPr lang="pt-BR" sz="2400" dirty="0" smtClean="0">
                <a:solidFill>
                  <a:schemeClr val="tx1"/>
                </a:solidFill>
              </a:rPr>
              <a:t>Via de Administração </a:t>
            </a:r>
            <a:endParaRPr lang="pt-BR" sz="2400" dirty="0">
              <a:solidFill>
                <a:schemeClr val="tx1"/>
              </a:solidFill>
            </a:endParaRPr>
          </a:p>
          <a:p>
            <a:r>
              <a:rPr lang="pt-BR" sz="2400" dirty="0">
                <a:solidFill>
                  <a:schemeClr val="tx1"/>
                </a:solidFill>
              </a:rPr>
              <a:t>A NP pode ser administrada por via central ou periférica.</a:t>
            </a:r>
          </a:p>
          <a:p>
            <a:pPr algn="just"/>
            <a:r>
              <a:rPr lang="pt-BR" sz="2400" dirty="0">
                <a:solidFill>
                  <a:schemeClr val="tx1"/>
                </a:solidFill>
              </a:rPr>
              <a:t>A via periférica </a:t>
            </a:r>
            <a:r>
              <a:rPr lang="pt-BR" sz="2400" dirty="0" smtClean="0">
                <a:solidFill>
                  <a:schemeClr val="tx1"/>
                </a:solidFill>
              </a:rPr>
              <a:t>: </a:t>
            </a:r>
          </a:p>
          <a:p>
            <a:pPr algn="just"/>
            <a:r>
              <a:rPr lang="pt-BR" sz="2400" dirty="0" smtClean="0">
                <a:solidFill>
                  <a:schemeClr val="tx1"/>
                </a:solidFill>
              </a:rPr>
              <a:t>soluções hiposmolares (até </a:t>
            </a:r>
            <a:r>
              <a:rPr lang="pt-BR" sz="2400" dirty="0">
                <a:solidFill>
                  <a:schemeClr val="tx1"/>
                </a:solidFill>
              </a:rPr>
              <a:t>600 mOsm/L</a:t>
            </a:r>
            <a:r>
              <a:rPr lang="pt-BR" sz="2400" dirty="0" smtClean="0">
                <a:solidFill>
                  <a:schemeClr val="tx1"/>
                </a:solidFill>
              </a:rPr>
              <a:t>),</a:t>
            </a:r>
          </a:p>
          <a:p>
            <a:pPr algn="just"/>
            <a:r>
              <a:rPr lang="pt-BR" sz="2400" dirty="0" smtClean="0">
                <a:solidFill>
                  <a:schemeClr val="tx1"/>
                </a:solidFill>
              </a:rPr>
              <a:t> </a:t>
            </a:r>
            <a:r>
              <a:rPr lang="pt-BR" sz="2400" dirty="0">
                <a:solidFill>
                  <a:schemeClr val="tx1"/>
                </a:solidFill>
              </a:rPr>
              <a:t>hipotônicas (concentrações de glicose </a:t>
            </a:r>
            <a:r>
              <a:rPr lang="pt-BR" sz="2400" dirty="0" smtClean="0">
                <a:solidFill>
                  <a:schemeClr val="tx1"/>
                </a:solidFill>
              </a:rPr>
              <a:t>&lt; 12,5</a:t>
            </a:r>
            <a:r>
              <a:rPr lang="pt-BR" sz="2400" dirty="0">
                <a:solidFill>
                  <a:schemeClr val="tx1"/>
                </a:solidFill>
              </a:rPr>
              <a:t>%) e </a:t>
            </a:r>
            <a:endParaRPr lang="pt-BR" sz="2400" dirty="0" smtClean="0">
              <a:solidFill>
                <a:schemeClr val="tx1"/>
              </a:solidFill>
            </a:endParaRPr>
          </a:p>
          <a:p>
            <a:pPr algn="just"/>
            <a:r>
              <a:rPr lang="pt-BR" sz="2400" dirty="0">
                <a:solidFill>
                  <a:schemeClr val="tx1"/>
                </a:solidFill>
              </a:rPr>
              <a:t>p</a:t>
            </a:r>
            <a:r>
              <a:rPr lang="pt-BR" sz="2400" dirty="0" smtClean="0">
                <a:solidFill>
                  <a:schemeClr val="tx1"/>
                </a:solidFill>
              </a:rPr>
              <a:t>or </a:t>
            </a:r>
            <a:r>
              <a:rPr lang="pt-BR" sz="2400" dirty="0">
                <a:solidFill>
                  <a:schemeClr val="tx1"/>
                </a:solidFill>
              </a:rPr>
              <a:t>período inferior a 14 dias.</a:t>
            </a:r>
          </a:p>
        </p:txBody>
      </p:sp>
      <p:sp>
        <p:nvSpPr>
          <p:cNvPr id="4" name="CaixaDeTexto 3"/>
          <p:cNvSpPr txBox="1"/>
          <p:nvPr/>
        </p:nvSpPr>
        <p:spPr>
          <a:xfrm>
            <a:off x="3995936" y="5733256"/>
            <a:ext cx="4968552" cy="830997"/>
          </a:xfrm>
          <a:prstGeom prst="rect">
            <a:avLst/>
          </a:prstGeom>
          <a:solidFill>
            <a:srgbClr val="D7A5A5"/>
          </a:solidFill>
          <a:ln w="38100">
            <a:solidFill>
              <a:schemeClr val="tx1"/>
            </a:solidFill>
          </a:ln>
        </p:spPr>
        <p:txBody>
          <a:bodyPr wrap="square" rtlCol="0">
            <a:spAutoFit/>
          </a:bodyPr>
          <a:lstStyle/>
          <a:p>
            <a:pPr algn="ctr"/>
            <a:r>
              <a:rPr lang="pt-BR" sz="2400" dirty="0" smtClean="0"/>
              <a:t>Ideal:  via </a:t>
            </a:r>
            <a:r>
              <a:rPr lang="pt-BR" sz="2400" dirty="0"/>
              <a:t>de acesso </a:t>
            </a:r>
            <a:r>
              <a:rPr lang="pt-BR" sz="2400" dirty="0" smtClean="0"/>
              <a:t>exclusiva</a:t>
            </a:r>
          </a:p>
          <a:p>
            <a:pPr algn="ctr"/>
            <a:r>
              <a:rPr lang="pt-BR" sz="2400" dirty="0" smtClean="0"/>
              <a:t> </a:t>
            </a:r>
            <a:r>
              <a:rPr lang="pt-BR" sz="2400" dirty="0"/>
              <a:t>para </a:t>
            </a:r>
            <a:r>
              <a:rPr lang="pt-BR" sz="2400" dirty="0" smtClean="0"/>
              <a:t>esta finalidade</a:t>
            </a:r>
            <a:endParaRPr lang="pt-BR" sz="2400" dirty="0"/>
          </a:p>
        </p:txBody>
      </p:sp>
    </p:spTree>
    <p:extLst>
      <p:ext uri="{BB962C8B-B14F-4D97-AF65-F5344CB8AC3E}">
        <p14:creationId xmlns:p14="http://schemas.microsoft.com/office/powerpoint/2010/main" val="365881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1259632" y="1988840"/>
            <a:ext cx="7704856" cy="1584176"/>
          </a:xfrm>
        </p:spPr>
        <p:txBody>
          <a:bodyPr>
            <a:noAutofit/>
          </a:bodyPr>
          <a:lstStyle/>
          <a:p>
            <a:pPr algn="just">
              <a:buClr>
                <a:srgbClr val="FF0000"/>
              </a:buClr>
            </a:pPr>
            <a:endParaRPr lang="pt-BR" sz="2400" dirty="0">
              <a:solidFill>
                <a:schemeClr val="tx1"/>
              </a:solidFill>
            </a:endParaRPr>
          </a:p>
          <a:p>
            <a:r>
              <a:rPr lang="pt-BR" sz="2400" dirty="0" smtClean="0">
                <a:solidFill>
                  <a:schemeClr val="tx1"/>
                </a:solidFill>
              </a:rPr>
              <a:t>A NPT deve </a:t>
            </a:r>
            <a:r>
              <a:rPr lang="pt-BR" sz="2400" dirty="0">
                <a:solidFill>
                  <a:schemeClr val="tx1"/>
                </a:solidFill>
              </a:rPr>
              <a:t>prever os seguintes componentes essenciais: </a:t>
            </a:r>
          </a:p>
          <a:p>
            <a:pPr algn="l"/>
            <a:r>
              <a:rPr lang="pt-BR" sz="2400" dirty="0">
                <a:solidFill>
                  <a:schemeClr val="tx1"/>
                </a:solidFill>
              </a:rPr>
              <a:t>• </a:t>
            </a:r>
            <a:r>
              <a:rPr lang="pt-BR" dirty="0" smtClean="0">
                <a:solidFill>
                  <a:srgbClr val="FF0000"/>
                </a:solidFill>
              </a:rPr>
              <a:t>Fluídos</a:t>
            </a:r>
            <a:r>
              <a:rPr lang="pt-BR" dirty="0">
                <a:solidFill>
                  <a:srgbClr val="FF0000"/>
                </a:solidFill>
              </a:rPr>
              <a:t>.</a:t>
            </a:r>
            <a:r>
              <a:rPr lang="pt-BR" sz="2400" dirty="0">
                <a:solidFill>
                  <a:srgbClr val="FF0000"/>
                </a:solidFill>
              </a:rPr>
              <a:t> </a:t>
            </a:r>
          </a:p>
          <a:p>
            <a:pPr algn="l"/>
            <a:r>
              <a:rPr lang="pt-BR" sz="2400" dirty="0">
                <a:solidFill>
                  <a:schemeClr val="tx1"/>
                </a:solidFill>
              </a:rPr>
              <a:t>• Hidratos de carbono. </a:t>
            </a:r>
          </a:p>
          <a:p>
            <a:pPr algn="l"/>
            <a:r>
              <a:rPr lang="pt-BR" sz="2400" dirty="0">
                <a:solidFill>
                  <a:schemeClr val="tx1"/>
                </a:solidFill>
              </a:rPr>
              <a:t>• Aminoácidos (proteínas). </a:t>
            </a:r>
          </a:p>
          <a:p>
            <a:pPr algn="l"/>
            <a:r>
              <a:rPr lang="pt-BR" sz="2400" dirty="0">
                <a:solidFill>
                  <a:schemeClr val="tx1"/>
                </a:solidFill>
              </a:rPr>
              <a:t>• Lipídios. </a:t>
            </a:r>
          </a:p>
          <a:p>
            <a:pPr algn="l"/>
            <a:r>
              <a:rPr lang="pt-BR" sz="2400" dirty="0">
                <a:solidFill>
                  <a:schemeClr val="tx1"/>
                </a:solidFill>
              </a:rPr>
              <a:t>• Eletrólitos. </a:t>
            </a:r>
          </a:p>
          <a:p>
            <a:pPr algn="l"/>
            <a:r>
              <a:rPr lang="pt-BR" sz="2400" dirty="0">
                <a:solidFill>
                  <a:schemeClr val="tx1"/>
                </a:solidFill>
              </a:rPr>
              <a:t>• Oligoelementos. </a:t>
            </a:r>
          </a:p>
          <a:p>
            <a:pPr algn="l"/>
            <a:r>
              <a:rPr lang="pt-BR" sz="2400" dirty="0">
                <a:solidFill>
                  <a:schemeClr val="tx1"/>
                </a:solidFill>
              </a:rPr>
              <a:t>• </a:t>
            </a:r>
            <a:r>
              <a:rPr lang="pt-BR" sz="2400" dirty="0" smtClean="0">
                <a:solidFill>
                  <a:schemeClr val="tx1"/>
                </a:solidFill>
              </a:rPr>
              <a:t>Vitaminas</a:t>
            </a:r>
            <a:endParaRPr lang="pt-BR" sz="2400" dirty="0">
              <a:solidFill>
                <a:schemeClr val="tx1"/>
              </a:solidFill>
            </a:endParaRPr>
          </a:p>
        </p:txBody>
      </p:sp>
    </p:spTree>
    <p:extLst>
      <p:ext uri="{BB962C8B-B14F-4D97-AF65-F5344CB8AC3E}">
        <p14:creationId xmlns:p14="http://schemas.microsoft.com/office/powerpoint/2010/main" val="3961203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107504" y="1988840"/>
            <a:ext cx="8856984" cy="1584176"/>
          </a:xfrm>
        </p:spPr>
        <p:txBody>
          <a:bodyPr>
            <a:noAutofit/>
          </a:bodyPr>
          <a:lstStyle/>
          <a:p>
            <a:pPr marL="457200" indent="-457200">
              <a:buClr>
                <a:srgbClr val="FF0000"/>
              </a:buClr>
              <a:buFont typeface="Wingdings" panose="05000000000000000000" pitchFamily="2" charset="2"/>
              <a:buChar char="§"/>
            </a:pPr>
            <a:endParaRPr lang="pt-BR" dirty="0">
              <a:solidFill>
                <a:schemeClr val="tx1"/>
              </a:solidFill>
            </a:endParaRPr>
          </a:p>
          <a:p>
            <a:pPr marL="457200" indent="-457200">
              <a:buClr>
                <a:srgbClr val="FF0000"/>
              </a:buClr>
              <a:buFont typeface="Wingdings" panose="05000000000000000000" pitchFamily="2" charset="2"/>
              <a:buChar char="§"/>
            </a:pPr>
            <a:r>
              <a:rPr lang="pt-BR" dirty="0" smtClean="0">
                <a:solidFill>
                  <a:schemeClr val="tx1"/>
                </a:solidFill>
              </a:rPr>
              <a:t>Quais são as necessidades de um RN e como prescrever a NPT? </a:t>
            </a:r>
          </a:p>
          <a:p>
            <a:pPr marL="457200" indent="-457200">
              <a:buClr>
                <a:srgbClr val="FF0000"/>
              </a:buClr>
              <a:buFont typeface="Wingdings" panose="05000000000000000000" pitchFamily="2" charset="2"/>
              <a:buChar char="§"/>
            </a:pPr>
            <a:r>
              <a:rPr lang="pt-BR" dirty="0" smtClean="0">
                <a:solidFill>
                  <a:schemeClr val="tx1"/>
                </a:solidFill>
              </a:rPr>
              <a:t>Fluidos</a:t>
            </a:r>
          </a:p>
          <a:p>
            <a:pPr marL="457200" indent="-457200">
              <a:buClr>
                <a:srgbClr val="FF0000"/>
              </a:buClr>
              <a:buFont typeface="Wingdings" panose="05000000000000000000" pitchFamily="2" charset="2"/>
              <a:buChar char="§"/>
            </a:pPr>
            <a:r>
              <a:rPr lang="pt-BR" dirty="0">
                <a:solidFill>
                  <a:schemeClr val="tx1"/>
                </a:solidFill>
              </a:rPr>
              <a:t>Recomenda-se iniciar com 60 a 100mL/kg/dia; habitualmente consegue-se manutenção adequada com volumes entre </a:t>
            </a:r>
            <a:endParaRPr lang="pt-BR" dirty="0" smtClean="0">
              <a:solidFill>
                <a:schemeClr val="tx1"/>
              </a:solidFill>
            </a:endParaRPr>
          </a:p>
          <a:p>
            <a:pPr>
              <a:buClr>
                <a:srgbClr val="FF0000"/>
              </a:buClr>
            </a:pPr>
            <a:r>
              <a:rPr lang="pt-BR" dirty="0" smtClean="0">
                <a:solidFill>
                  <a:schemeClr val="tx1"/>
                </a:solidFill>
              </a:rPr>
              <a:t>120 </a:t>
            </a:r>
            <a:r>
              <a:rPr lang="pt-BR" dirty="0">
                <a:solidFill>
                  <a:schemeClr val="tx1"/>
                </a:solidFill>
              </a:rPr>
              <a:t>e 180mL/kg/dia. </a:t>
            </a:r>
          </a:p>
        </p:txBody>
      </p:sp>
    </p:spTree>
    <p:extLst>
      <p:ext uri="{BB962C8B-B14F-4D97-AF65-F5344CB8AC3E}">
        <p14:creationId xmlns:p14="http://schemas.microsoft.com/office/powerpoint/2010/main" val="1951118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0" y="1988840"/>
            <a:ext cx="8964488" cy="1584176"/>
          </a:xfrm>
        </p:spPr>
        <p:txBody>
          <a:bodyPr>
            <a:noAutofit/>
          </a:bodyPr>
          <a:lstStyle/>
          <a:p>
            <a:pPr marL="457200" indent="-457200">
              <a:buClr>
                <a:srgbClr val="FF0000"/>
              </a:buClr>
              <a:buFont typeface="Wingdings" panose="05000000000000000000" pitchFamily="2" charset="2"/>
              <a:buChar char="§"/>
            </a:pPr>
            <a:r>
              <a:rPr lang="pt-BR" dirty="0" smtClean="0">
                <a:solidFill>
                  <a:schemeClr val="tx1"/>
                </a:solidFill>
              </a:rPr>
              <a:t>Fluidos – água </a:t>
            </a:r>
          </a:p>
          <a:p>
            <a:r>
              <a:rPr lang="pt-BR" dirty="0">
                <a:solidFill>
                  <a:schemeClr val="tx1"/>
                </a:solidFill>
              </a:rPr>
              <a:t>As necessidades hídricas dos RN são variáveis, </a:t>
            </a:r>
            <a:r>
              <a:rPr lang="pt-BR" dirty="0" smtClean="0">
                <a:solidFill>
                  <a:schemeClr val="tx1"/>
                </a:solidFill>
              </a:rPr>
              <a:t>dependendo da </a:t>
            </a:r>
            <a:r>
              <a:rPr lang="pt-BR" dirty="0">
                <a:solidFill>
                  <a:schemeClr val="tx1"/>
                </a:solidFill>
              </a:rPr>
              <a:t>idade gestacional (IG) e pós-conceptual e das condições </a:t>
            </a:r>
            <a:r>
              <a:rPr lang="pt-BR" dirty="0" smtClean="0">
                <a:solidFill>
                  <a:schemeClr val="tx1"/>
                </a:solidFill>
              </a:rPr>
              <a:t>clínicas associadas</a:t>
            </a:r>
            <a:endParaRPr lang="pt-BR" dirty="0">
              <a:solidFill>
                <a:schemeClr val="tx1"/>
              </a:solidFill>
            </a:endParaRPr>
          </a:p>
        </p:txBody>
      </p:sp>
    </p:spTree>
    <p:extLst>
      <p:ext uri="{BB962C8B-B14F-4D97-AF65-F5344CB8AC3E}">
        <p14:creationId xmlns:p14="http://schemas.microsoft.com/office/powerpoint/2010/main" val="26001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0" y="1988840"/>
            <a:ext cx="8964488" cy="1584176"/>
          </a:xfrm>
        </p:spPr>
        <p:txBody>
          <a:bodyPr>
            <a:noAutofit/>
          </a:bodyPr>
          <a:lstStyle/>
          <a:p>
            <a:pPr marL="457200" indent="-457200">
              <a:buClr>
                <a:srgbClr val="FF0000"/>
              </a:buClr>
              <a:buFont typeface="Wingdings" panose="05000000000000000000" pitchFamily="2" charset="2"/>
              <a:buChar char="§"/>
            </a:pPr>
            <a:r>
              <a:rPr lang="pt-BR" sz="2800" dirty="0" smtClean="0">
                <a:solidFill>
                  <a:schemeClr val="tx1"/>
                </a:solidFill>
              </a:rPr>
              <a:t>Fluidos – água </a:t>
            </a:r>
          </a:p>
          <a:p>
            <a:r>
              <a:rPr lang="pt-BR" sz="2800" dirty="0">
                <a:solidFill>
                  <a:schemeClr val="tx1"/>
                </a:solidFill>
              </a:rPr>
              <a:t>As perdas insensíveis no RN em 24h variam com o peso de</a:t>
            </a:r>
          </a:p>
          <a:p>
            <a:r>
              <a:rPr lang="pt-BR" sz="2800" dirty="0">
                <a:solidFill>
                  <a:schemeClr val="tx1"/>
                </a:solidFill>
              </a:rPr>
              <a:t>nascimento</a:t>
            </a:r>
          </a:p>
          <a:p>
            <a:r>
              <a:rPr lang="pt-BR" sz="2800" dirty="0">
                <a:solidFill>
                  <a:schemeClr val="tx1"/>
                </a:solidFill>
              </a:rPr>
              <a:t>• 700-1000g: 82 mL/kg</a:t>
            </a:r>
          </a:p>
          <a:p>
            <a:r>
              <a:rPr lang="pt-BR" sz="2800" dirty="0">
                <a:solidFill>
                  <a:schemeClr val="tx1"/>
                </a:solidFill>
              </a:rPr>
              <a:t>• 1001-1250g: 56 mL/kg</a:t>
            </a:r>
          </a:p>
          <a:p>
            <a:r>
              <a:rPr lang="pt-BR" sz="2800" dirty="0">
                <a:solidFill>
                  <a:schemeClr val="tx1"/>
                </a:solidFill>
              </a:rPr>
              <a:t>• 1251-1500g: 46 mL/kg</a:t>
            </a:r>
          </a:p>
          <a:p>
            <a:r>
              <a:rPr lang="pt-BR" sz="2800" dirty="0">
                <a:solidFill>
                  <a:schemeClr val="tx1"/>
                </a:solidFill>
              </a:rPr>
              <a:t>• &gt; 1500g: 26 mL/kg</a:t>
            </a:r>
          </a:p>
        </p:txBody>
      </p:sp>
    </p:spTree>
    <p:extLst>
      <p:ext uri="{BB962C8B-B14F-4D97-AF65-F5344CB8AC3E}">
        <p14:creationId xmlns:p14="http://schemas.microsoft.com/office/powerpoint/2010/main" val="3481202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5" name="Imagem 4"/>
          <p:cNvPicPr>
            <a:picLocks noChangeAspect="1"/>
          </p:cNvPicPr>
          <p:nvPr/>
        </p:nvPicPr>
        <p:blipFill>
          <a:blip r:embed="rId3"/>
          <a:stretch>
            <a:fillRect/>
          </a:stretch>
        </p:blipFill>
        <p:spPr>
          <a:xfrm>
            <a:off x="1403648" y="1916832"/>
            <a:ext cx="6450271" cy="4903548"/>
          </a:xfrm>
          <a:prstGeom prst="rect">
            <a:avLst/>
          </a:prstGeom>
        </p:spPr>
      </p:pic>
    </p:spTree>
    <p:extLst>
      <p:ext uri="{BB962C8B-B14F-4D97-AF65-F5344CB8AC3E}">
        <p14:creationId xmlns:p14="http://schemas.microsoft.com/office/powerpoint/2010/main" val="4239771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395536" y="2204864"/>
            <a:ext cx="8820472" cy="2246769"/>
          </a:xfrm>
          <a:prstGeom prst="rect">
            <a:avLst/>
          </a:prstGeom>
        </p:spPr>
        <p:txBody>
          <a:bodyPr wrap="square">
            <a:spAutoFit/>
          </a:bodyPr>
          <a:lstStyle/>
          <a:p>
            <a:r>
              <a:rPr lang="pt-BR" sz="2800" dirty="0">
                <a:latin typeface="FranklinGothic-Book"/>
              </a:rPr>
              <a:t>Outros fatores que podem aumentar as necessidades </a:t>
            </a:r>
            <a:r>
              <a:rPr lang="pt-BR" sz="2800" dirty="0" smtClean="0">
                <a:latin typeface="FranklinGothic-Book"/>
              </a:rPr>
              <a:t>líquidas do </a:t>
            </a:r>
            <a:r>
              <a:rPr lang="pt-BR" sz="2800" dirty="0">
                <a:latin typeface="FranklinGothic-Book"/>
              </a:rPr>
              <a:t>RN:</a:t>
            </a:r>
          </a:p>
          <a:p>
            <a:r>
              <a:rPr lang="pt-BR" sz="2800" dirty="0">
                <a:latin typeface="FranklinGothic-Book"/>
              </a:rPr>
              <a:t>• Uso de diurético</a:t>
            </a:r>
          </a:p>
          <a:p>
            <a:r>
              <a:rPr lang="pt-BR" sz="2800" dirty="0">
                <a:latin typeface="FranklinGothic-Book"/>
              </a:rPr>
              <a:t>• Glicosúria</a:t>
            </a:r>
          </a:p>
          <a:p>
            <a:r>
              <a:rPr lang="pt-BR" sz="2800" dirty="0">
                <a:latin typeface="FranklinGothic-Book"/>
              </a:rPr>
              <a:t>• Diarréias, vômitos, aspiração, fístulas </a:t>
            </a:r>
            <a:r>
              <a:rPr lang="pt-BR" sz="2800" dirty="0" smtClean="0">
                <a:latin typeface="FranklinGothic-Book"/>
              </a:rPr>
              <a:t>intestinais</a:t>
            </a:r>
          </a:p>
        </p:txBody>
      </p:sp>
    </p:spTree>
    <p:extLst>
      <p:ext uri="{BB962C8B-B14F-4D97-AF65-F5344CB8AC3E}">
        <p14:creationId xmlns:p14="http://schemas.microsoft.com/office/powerpoint/2010/main" val="278502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395536" y="2204864"/>
            <a:ext cx="8820472" cy="3108543"/>
          </a:xfrm>
          <a:prstGeom prst="rect">
            <a:avLst/>
          </a:prstGeom>
        </p:spPr>
        <p:txBody>
          <a:bodyPr wrap="square">
            <a:spAutoFit/>
          </a:bodyPr>
          <a:lstStyle/>
          <a:p>
            <a:r>
              <a:rPr lang="pt-BR" sz="2800" dirty="0">
                <a:latin typeface="FranklinGothic-Book"/>
              </a:rPr>
              <a:t>Fatores que podem diminuir as necessidades líquidas do RN:</a:t>
            </a:r>
          </a:p>
          <a:p>
            <a:r>
              <a:rPr lang="pt-BR" sz="2800" dirty="0">
                <a:latin typeface="FranklinGothic-Book"/>
              </a:rPr>
              <a:t>• Hipotermia</a:t>
            </a:r>
          </a:p>
          <a:p>
            <a:r>
              <a:rPr lang="pt-BR" sz="2800" dirty="0">
                <a:latin typeface="FranklinGothic-Book"/>
              </a:rPr>
              <a:t>• Insuficiência renal</a:t>
            </a:r>
          </a:p>
          <a:p>
            <a:r>
              <a:rPr lang="pt-BR" sz="2800" dirty="0">
                <a:latin typeface="FranklinGothic-Book"/>
              </a:rPr>
              <a:t>• Asfixia</a:t>
            </a:r>
          </a:p>
          <a:p>
            <a:r>
              <a:rPr lang="pt-BR" sz="2800" dirty="0">
                <a:latin typeface="FranklinGothic-Book"/>
              </a:rPr>
              <a:t>• Secreção inapropriada do hormônio antidiurético</a:t>
            </a:r>
          </a:p>
          <a:p>
            <a:r>
              <a:rPr lang="pt-BR" sz="2800" dirty="0">
                <a:latin typeface="FranklinGothic-Book"/>
              </a:rPr>
              <a:t>• Insuficiência cardíaca</a:t>
            </a:r>
            <a:endParaRPr lang="pt-BR" sz="2800" dirty="0"/>
          </a:p>
        </p:txBody>
      </p:sp>
    </p:spTree>
    <p:extLst>
      <p:ext uri="{BB962C8B-B14F-4D97-AF65-F5344CB8AC3E}">
        <p14:creationId xmlns:p14="http://schemas.microsoft.com/office/powerpoint/2010/main" val="217294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1187624" y="1988840"/>
            <a:ext cx="7776864" cy="4608512"/>
          </a:xfrm>
          <a:prstGeom prst="rect">
            <a:avLst/>
          </a:prstGeom>
        </p:spPr>
      </p:pic>
    </p:spTree>
    <p:extLst>
      <p:ext uri="{BB962C8B-B14F-4D97-AF65-F5344CB8AC3E}">
        <p14:creationId xmlns:p14="http://schemas.microsoft.com/office/powerpoint/2010/main" val="2706690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Subtítulo 2"/>
          <p:cNvSpPr>
            <a:spLocks noGrp="1"/>
          </p:cNvSpPr>
          <p:nvPr>
            <p:ph type="subTitle" idx="1"/>
          </p:nvPr>
        </p:nvSpPr>
        <p:spPr>
          <a:xfrm>
            <a:off x="1259632" y="1988840"/>
            <a:ext cx="7704856" cy="1584176"/>
          </a:xfrm>
        </p:spPr>
        <p:txBody>
          <a:bodyPr>
            <a:noAutofit/>
          </a:bodyPr>
          <a:lstStyle/>
          <a:p>
            <a:pPr algn="just">
              <a:buClr>
                <a:srgbClr val="FF0000"/>
              </a:buClr>
            </a:pPr>
            <a:endParaRPr lang="pt-BR" sz="2400" dirty="0">
              <a:solidFill>
                <a:schemeClr val="tx1"/>
              </a:solidFill>
            </a:endParaRPr>
          </a:p>
          <a:p>
            <a:r>
              <a:rPr lang="pt-BR" sz="2400" dirty="0" smtClean="0">
                <a:solidFill>
                  <a:schemeClr val="tx1"/>
                </a:solidFill>
              </a:rPr>
              <a:t>A NPT deve </a:t>
            </a:r>
            <a:r>
              <a:rPr lang="pt-BR" sz="2400" dirty="0">
                <a:solidFill>
                  <a:schemeClr val="tx1"/>
                </a:solidFill>
              </a:rPr>
              <a:t>prever os seguintes componentes essenciais: </a:t>
            </a:r>
          </a:p>
          <a:p>
            <a:pPr algn="l"/>
            <a:r>
              <a:rPr lang="pt-BR" sz="2400" dirty="0">
                <a:solidFill>
                  <a:schemeClr val="tx1"/>
                </a:solidFill>
              </a:rPr>
              <a:t>• </a:t>
            </a:r>
            <a:r>
              <a:rPr lang="pt-BR" dirty="0" smtClean="0">
                <a:solidFill>
                  <a:srgbClr val="FF0000"/>
                </a:solidFill>
              </a:rPr>
              <a:t>Fluídos</a:t>
            </a:r>
            <a:r>
              <a:rPr lang="pt-BR" dirty="0">
                <a:solidFill>
                  <a:srgbClr val="FF0000"/>
                </a:solidFill>
              </a:rPr>
              <a:t>.</a:t>
            </a:r>
            <a:r>
              <a:rPr lang="pt-BR" sz="2400" dirty="0">
                <a:solidFill>
                  <a:srgbClr val="FF0000"/>
                </a:solidFill>
              </a:rPr>
              <a:t> </a:t>
            </a:r>
          </a:p>
          <a:p>
            <a:pPr algn="l"/>
            <a:r>
              <a:rPr lang="pt-BR" sz="2400" dirty="0">
                <a:solidFill>
                  <a:schemeClr val="tx1"/>
                </a:solidFill>
              </a:rPr>
              <a:t>• </a:t>
            </a:r>
            <a:r>
              <a:rPr lang="pt-BR" sz="2800" dirty="0">
                <a:solidFill>
                  <a:srgbClr val="FF0000"/>
                </a:solidFill>
              </a:rPr>
              <a:t>Hidratos de carbono. </a:t>
            </a:r>
          </a:p>
          <a:p>
            <a:pPr algn="l"/>
            <a:r>
              <a:rPr lang="pt-BR" sz="2400" dirty="0">
                <a:solidFill>
                  <a:schemeClr val="tx1"/>
                </a:solidFill>
              </a:rPr>
              <a:t>• Aminoácidos (proteínas). </a:t>
            </a:r>
          </a:p>
          <a:p>
            <a:pPr algn="l"/>
            <a:r>
              <a:rPr lang="pt-BR" sz="2400" dirty="0">
                <a:solidFill>
                  <a:schemeClr val="tx1"/>
                </a:solidFill>
              </a:rPr>
              <a:t>• Lipídios. </a:t>
            </a:r>
          </a:p>
          <a:p>
            <a:pPr algn="l"/>
            <a:r>
              <a:rPr lang="pt-BR" sz="2400" dirty="0">
                <a:solidFill>
                  <a:schemeClr val="tx1"/>
                </a:solidFill>
              </a:rPr>
              <a:t>• Eletrólitos. </a:t>
            </a:r>
          </a:p>
          <a:p>
            <a:pPr algn="l"/>
            <a:r>
              <a:rPr lang="pt-BR" sz="2400" dirty="0">
                <a:solidFill>
                  <a:schemeClr val="tx1"/>
                </a:solidFill>
              </a:rPr>
              <a:t>• Oligoelementos. </a:t>
            </a:r>
          </a:p>
          <a:p>
            <a:pPr algn="l"/>
            <a:r>
              <a:rPr lang="pt-BR" sz="2400" dirty="0">
                <a:solidFill>
                  <a:schemeClr val="tx1"/>
                </a:solidFill>
              </a:rPr>
              <a:t>• </a:t>
            </a:r>
            <a:r>
              <a:rPr lang="pt-BR" sz="2400" dirty="0" smtClean="0">
                <a:solidFill>
                  <a:schemeClr val="tx1"/>
                </a:solidFill>
              </a:rPr>
              <a:t>Vitaminas</a:t>
            </a:r>
            <a:endParaRPr lang="pt-BR" sz="2400" dirty="0">
              <a:solidFill>
                <a:schemeClr val="tx1"/>
              </a:solidFill>
            </a:endParaRPr>
          </a:p>
        </p:txBody>
      </p:sp>
    </p:spTree>
    <p:extLst>
      <p:ext uri="{BB962C8B-B14F-4D97-AF65-F5344CB8AC3E}">
        <p14:creationId xmlns:p14="http://schemas.microsoft.com/office/powerpoint/2010/main" val="1165617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4" name="Retângulo 3"/>
          <p:cNvSpPr/>
          <p:nvPr/>
        </p:nvSpPr>
        <p:spPr>
          <a:xfrm>
            <a:off x="1043608" y="1484784"/>
            <a:ext cx="8424936" cy="4616648"/>
          </a:xfrm>
          <a:prstGeom prst="rect">
            <a:avLst/>
          </a:prstGeom>
        </p:spPr>
        <p:txBody>
          <a:bodyPr wrap="square">
            <a:spAutoFit/>
          </a:bodyPr>
          <a:lstStyle/>
          <a:p>
            <a:pPr marL="457200" indent="-457200" algn="ctr">
              <a:lnSpc>
                <a:spcPct val="150000"/>
              </a:lnSpc>
              <a:buFont typeface="Wingdings" panose="05000000000000000000" pitchFamily="2" charset="2"/>
              <a:buChar char="§"/>
            </a:pPr>
            <a:r>
              <a:rPr lang="pt-BR" sz="2800" dirty="0" smtClean="0">
                <a:latin typeface="FranklinGothic-Book"/>
              </a:rPr>
              <a:t>Glicose : TIG /HC</a:t>
            </a:r>
          </a:p>
          <a:p>
            <a:pPr marL="285750" indent="-285750">
              <a:lnSpc>
                <a:spcPct val="150000"/>
              </a:lnSpc>
              <a:buFont typeface="Wingdings" panose="05000000000000000000" pitchFamily="2" charset="2"/>
              <a:buChar char="§"/>
            </a:pPr>
            <a:r>
              <a:rPr lang="pt-BR" sz="2400" dirty="0" smtClean="0">
                <a:latin typeface="FranklinGothic-Book"/>
              </a:rPr>
              <a:t>É </a:t>
            </a:r>
            <a:r>
              <a:rPr lang="pt-BR" sz="2400" dirty="0">
                <a:latin typeface="FranklinGothic-Book"/>
              </a:rPr>
              <a:t>a principal fonte energética </a:t>
            </a:r>
            <a:endParaRPr lang="pt-BR" sz="2400" dirty="0" smtClean="0">
              <a:latin typeface="FranklinGothic-Book"/>
            </a:endParaRPr>
          </a:p>
          <a:p>
            <a:pPr marL="285750" indent="-285750">
              <a:lnSpc>
                <a:spcPct val="150000"/>
              </a:lnSpc>
              <a:buFont typeface="Wingdings" panose="05000000000000000000" pitchFamily="2" charset="2"/>
              <a:buChar char="§"/>
            </a:pPr>
            <a:r>
              <a:rPr lang="pt-BR" sz="2400" dirty="0" smtClean="0">
                <a:latin typeface="FranklinGothic-Book"/>
              </a:rPr>
              <a:t>responsável por </a:t>
            </a:r>
            <a:r>
              <a:rPr lang="pt-BR" sz="2400" dirty="0">
                <a:latin typeface="FranklinGothic-Book"/>
              </a:rPr>
              <a:t>40 a 55% do suporte calórico total </a:t>
            </a:r>
            <a:r>
              <a:rPr lang="pt-BR" sz="2400" dirty="0" smtClean="0">
                <a:latin typeface="FranklinGothic-Book"/>
              </a:rPr>
              <a:t>+/- </a:t>
            </a:r>
            <a:r>
              <a:rPr lang="pt-BR" sz="2400" dirty="0">
                <a:latin typeface="FranklinGothic-Book"/>
              </a:rPr>
              <a:t>60% </a:t>
            </a:r>
            <a:r>
              <a:rPr lang="pt-BR" sz="2400" dirty="0" smtClean="0">
                <a:latin typeface="FranklinGothic-Book"/>
              </a:rPr>
              <a:t>das calorias </a:t>
            </a:r>
            <a:r>
              <a:rPr lang="pt-BR" sz="2400" dirty="0">
                <a:latin typeface="FranklinGothic-Book"/>
              </a:rPr>
              <a:t>não protéicas</a:t>
            </a:r>
            <a:r>
              <a:rPr lang="pt-BR" sz="2400" dirty="0" smtClean="0">
                <a:latin typeface="FranklinGothic-Book"/>
              </a:rPr>
              <a:t>.</a:t>
            </a:r>
          </a:p>
          <a:p>
            <a:pPr marL="285750" indent="-285750">
              <a:lnSpc>
                <a:spcPct val="150000"/>
              </a:lnSpc>
              <a:buFont typeface="Wingdings" panose="05000000000000000000" pitchFamily="2" charset="2"/>
              <a:buChar char="§"/>
            </a:pPr>
            <a:r>
              <a:rPr lang="pt-BR" sz="2400" dirty="0" smtClean="0">
                <a:latin typeface="FranklinGothic-Book"/>
              </a:rPr>
              <a:t>iniciar </a:t>
            </a:r>
            <a:r>
              <a:rPr lang="pt-BR" sz="2400" dirty="0">
                <a:latin typeface="FranklinGothic-Book"/>
              </a:rPr>
              <a:t>com infusão de 4 a 6 mg/kg/min </a:t>
            </a:r>
            <a:r>
              <a:rPr lang="pt-BR" sz="2400" dirty="0" smtClean="0">
                <a:latin typeface="FranklinGothic-Book"/>
              </a:rPr>
              <a:t>até </a:t>
            </a:r>
            <a:r>
              <a:rPr lang="pt-BR" sz="2400" dirty="0">
                <a:latin typeface="FranklinGothic-Book"/>
              </a:rPr>
              <a:t>máximo de 12mg/kg/min.</a:t>
            </a:r>
          </a:p>
          <a:p>
            <a:pPr marL="285750" indent="-285750">
              <a:lnSpc>
                <a:spcPct val="150000"/>
              </a:lnSpc>
              <a:buFont typeface="Wingdings" panose="05000000000000000000" pitchFamily="2" charset="2"/>
              <a:buChar char="§"/>
            </a:pPr>
            <a:r>
              <a:rPr lang="pt-BR" sz="2400" dirty="0" smtClean="0">
                <a:latin typeface="FranklinGothic-Book"/>
              </a:rPr>
              <a:t>a concentração que </a:t>
            </a:r>
            <a:r>
              <a:rPr lang="pt-BR" sz="2400" dirty="0">
                <a:latin typeface="FranklinGothic-Book"/>
              </a:rPr>
              <a:t>não deve exceder 12g% em veia </a:t>
            </a:r>
            <a:r>
              <a:rPr lang="pt-BR" sz="2400" dirty="0" smtClean="0">
                <a:latin typeface="FranklinGothic-Book"/>
              </a:rPr>
              <a:t>periférica e 25% em veia central </a:t>
            </a:r>
            <a:endParaRPr lang="pt-BR" sz="2400" dirty="0">
              <a:latin typeface="FranklinGothic-Book"/>
            </a:endParaRPr>
          </a:p>
        </p:txBody>
      </p:sp>
    </p:spTree>
    <p:extLst>
      <p:ext uri="{BB962C8B-B14F-4D97-AF65-F5344CB8AC3E}">
        <p14:creationId xmlns:p14="http://schemas.microsoft.com/office/powerpoint/2010/main" val="1958915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4" name="Retângulo 3"/>
          <p:cNvSpPr/>
          <p:nvPr/>
        </p:nvSpPr>
        <p:spPr>
          <a:xfrm>
            <a:off x="1115616" y="2204864"/>
            <a:ext cx="7920880" cy="3339376"/>
          </a:xfrm>
          <a:prstGeom prst="rect">
            <a:avLst/>
          </a:prstGeom>
        </p:spPr>
        <p:txBody>
          <a:bodyPr wrap="square">
            <a:spAutoFit/>
          </a:bodyPr>
          <a:lstStyle/>
          <a:p>
            <a:pPr algn="ctr">
              <a:spcBef>
                <a:spcPts val="600"/>
              </a:spcBef>
            </a:pPr>
            <a:r>
              <a:rPr lang="pt-BR" sz="2800" dirty="0" smtClean="0">
                <a:latin typeface="FranklinGothic-Book"/>
              </a:rPr>
              <a:t>Glicose : TIG / HC</a:t>
            </a:r>
          </a:p>
          <a:p>
            <a:pPr marL="285750" indent="-285750" algn="just">
              <a:spcBef>
                <a:spcPts val="600"/>
              </a:spcBef>
              <a:buFont typeface="Wingdings" panose="05000000000000000000" pitchFamily="2" charset="2"/>
              <a:buChar char="§"/>
            </a:pPr>
            <a:r>
              <a:rPr lang="pt-BR" sz="2400" dirty="0" smtClean="0">
                <a:latin typeface="FranklinGothic-Book"/>
              </a:rPr>
              <a:t>A hiperglicemia </a:t>
            </a:r>
            <a:r>
              <a:rPr lang="pt-BR" sz="2400" dirty="0">
                <a:latin typeface="FranklinGothic-Book"/>
              </a:rPr>
              <a:t>é </a:t>
            </a:r>
            <a:r>
              <a:rPr lang="pt-BR" sz="2400" dirty="0" smtClean="0">
                <a:latin typeface="FranklinGothic-Book"/>
              </a:rPr>
              <a:t>frequente em RNPTMBP, </a:t>
            </a:r>
            <a:r>
              <a:rPr lang="pt-BR" sz="2400" dirty="0">
                <a:latin typeface="FranklinGothic-Book"/>
              </a:rPr>
              <a:t>devido à sensibilidade diminuída à insulina.</a:t>
            </a:r>
          </a:p>
          <a:p>
            <a:pPr marL="285750" indent="-285750" algn="just">
              <a:spcBef>
                <a:spcPts val="600"/>
              </a:spcBef>
              <a:buFont typeface="Wingdings" panose="05000000000000000000" pitchFamily="2" charset="2"/>
              <a:buChar char="§"/>
            </a:pPr>
            <a:r>
              <a:rPr lang="pt-BR" sz="2400" dirty="0">
                <a:latin typeface="FranklinGothic-Book"/>
              </a:rPr>
              <a:t>A oferta excessiva de CH (&gt; 7mg/kg/min) leva à sua </a:t>
            </a:r>
            <a:r>
              <a:rPr lang="pt-BR" sz="2400" dirty="0" smtClean="0">
                <a:latin typeface="FranklinGothic-Book"/>
              </a:rPr>
              <a:t>conversão em </a:t>
            </a:r>
            <a:r>
              <a:rPr lang="pt-BR" sz="2400" dirty="0">
                <a:latin typeface="FranklinGothic-Book"/>
              </a:rPr>
              <a:t>gordura (lipogênese) com maior quociente respiratório </a:t>
            </a:r>
            <a:r>
              <a:rPr lang="pt-BR" sz="2400" dirty="0" smtClean="0">
                <a:latin typeface="FranklinGothic-Book"/>
              </a:rPr>
              <a:t>resultando em </a:t>
            </a:r>
            <a:r>
              <a:rPr lang="pt-BR" sz="2400" dirty="0">
                <a:latin typeface="FranklinGothic-Book"/>
              </a:rPr>
              <a:t>maior consumo de 02 e maior produção C02.</a:t>
            </a:r>
          </a:p>
          <a:p>
            <a:pPr marL="285750" indent="-285750" algn="just">
              <a:spcBef>
                <a:spcPts val="600"/>
              </a:spcBef>
              <a:buFont typeface="Wingdings" panose="05000000000000000000" pitchFamily="2" charset="2"/>
              <a:buChar char="§"/>
            </a:pPr>
            <a:r>
              <a:rPr lang="pt-BR" sz="2400" dirty="0">
                <a:latin typeface="FranklinGothic-Book"/>
              </a:rPr>
              <a:t>• Cada 1g de CH </a:t>
            </a:r>
            <a:r>
              <a:rPr lang="pt-BR" sz="2400" dirty="0" smtClean="0">
                <a:latin typeface="FranklinGothic-Book"/>
              </a:rPr>
              <a:t>fornece - </a:t>
            </a:r>
            <a:r>
              <a:rPr lang="pt-BR" sz="2400" dirty="0">
                <a:latin typeface="FranklinGothic-Book"/>
              </a:rPr>
              <a:t>3,4 Kcal</a:t>
            </a:r>
            <a:r>
              <a:rPr lang="pt-BR" dirty="0">
                <a:latin typeface="FranklinGothic-Book"/>
              </a:rPr>
              <a:t>.</a:t>
            </a:r>
            <a:endParaRPr lang="pt-BR" dirty="0"/>
          </a:p>
        </p:txBody>
      </p:sp>
    </p:spTree>
    <p:extLst>
      <p:ext uri="{BB962C8B-B14F-4D97-AF65-F5344CB8AC3E}">
        <p14:creationId xmlns:p14="http://schemas.microsoft.com/office/powerpoint/2010/main" val="3971104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1043608" y="1628800"/>
            <a:ext cx="8388424" cy="3970318"/>
          </a:xfrm>
          <a:prstGeom prst="rect">
            <a:avLst/>
          </a:prstGeom>
        </p:spPr>
        <p:txBody>
          <a:bodyPr wrap="square">
            <a:spAutoFit/>
          </a:bodyPr>
          <a:lstStyle/>
          <a:p>
            <a:pPr algn="ctr"/>
            <a:r>
              <a:rPr lang="pt-BR" sz="2800" dirty="0"/>
              <a:t>Hipoglicemia</a:t>
            </a:r>
          </a:p>
          <a:p>
            <a:r>
              <a:rPr lang="pt-BR" sz="2400" dirty="0"/>
              <a:t>Glicose sanguínea &lt; 50mg ou glicose plasmática &lt;</a:t>
            </a:r>
            <a:r>
              <a:rPr lang="pt-BR" sz="2400" dirty="0" smtClean="0"/>
              <a:t>60mg </a:t>
            </a:r>
            <a:r>
              <a:rPr lang="pt-BR" sz="2400" dirty="0"/>
              <a:t>(a</a:t>
            </a:r>
          </a:p>
          <a:p>
            <a:r>
              <a:rPr lang="pt-BR" sz="2400" dirty="0"/>
              <a:t>glicemia plasmática é aproximadamente 10%-15% maior que</a:t>
            </a:r>
          </a:p>
          <a:p>
            <a:r>
              <a:rPr lang="pt-BR" sz="2400" dirty="0"/>
              <a:t>a sangüínea</a:t>
            </a:r>
            <a:r>
              <a:rPr lang="pt-BR" sz="2800" dirty="0" smtClean="0"/>
              <a:t>).</a:t>
            </a:r>
          </a:p>
          <a:p>
            <a:r>
              <a:rPr lang="pt-BR" sz="2800" dirty="0"/>
              <a:t>	</a:t>
            </a:r>
            <a:r>
              <a:rPr lang="pt-BR" sz="2800" dirty="0" smtClean="0"/>
              <a:t>		Hiperglicemia </a:t>
            </a:r>
          </a:p>
          <a:p>
            <a:r>
              <a:rPr lang="pt-BR" sz="2400" dirty="0"/>
              <a:t>Glicemia &gt; 150 mg%, reduzir TIG</a:t>
            </a:r>
          </a:p>
          <a:p>
            <a:r>
              <a:rPr lang="pt-BR" sz="2400" dirty="0" smtClean="0"/>
              <a:t>Glicemia </a:t>
            </a:r>
            <a:r>
              <a:rPr lang="pt-BR" sz="2400" dirty="0"/>
              <a:t>&gt; 200 mg%, reduzir TIG </a:t>
            </a:r>
            <a:r>
              <a:rPr lang="pt-BR" sz="2400" dirty="0" smtClean="0"/>
              <a:t>a 2 </a:t>
            </a:r>
            <a:r>
              <a:rPr lang="pt-BR" sz="2400" dirty="0"/>
              <a:t>mg/kg/min.</a:t>
            </a:r>
          </a:p>
          <a:p>
            <a:r>
              <a:rPr lang="pt-BR" sz="2400" dirty="0"/>
              <a:t>3. Glicemia &gt; 250 mg% persistente: Infusão contínua de</a:t>
            </a:r>
          </a:p>
          <a:p>
            <a:r>
              <a:rPr lang="pt-BR" sz="2400" dirty="0"/>
              <a:t>insulina: 0,05 – 0,1 U/kg/h (controlar glicemia cada 1 a</a:t>
            </a:r>
          </a:p>
          <a:p>
            <a:r>
              <a:rPr lang="pt-BR" sz="2400" dirty="0"/>
              <a:t>2 horas)</a:t>
            </a:r>
          </a:p>
        </p:txBody>
      </p:sp>
    </p:spTree>
    <p:extLst>
      <p:ext uri="{BB962C8B-B14F-4D97-AF65-F5344CB8AC3E}">
        <p14:creationId xmlns:p14="http://schemas.microsoft.com/office/powerpoint/2010/main" val="3445381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1115616" y="1916832"/>
            <a:ext cx="7848872" cy="2677656"/>
          </a:xfrm>
          <a:prstGeom prst="rect">
            <a:avLst/>
          </a:prstGeom>
        </p:spPr>
        <p:txBody>
          <a:bodyPr wrap="square">
            <a:spAutoFit/>
          </a:bodyPr>
          <a:lstStyle/>
          <a:p>
            <a:pPr algn="ctr"/>
            <a:r>
              <a:rPr lang="pt-BR" sz="2400" dirty="0" smtClean="0">
                <a:latin typeface="FranklinGothic-Book"/>
              </a:rPr>
              <a:t>Aminoácidos </a:t>
            </a:r>
          </a:p>
          <a:p>
            <a:r>
              <a:rPr lang="pt-BR" sz="2400" dirty="0"/>
              <a:t>A administração de aminoácidos (AA) tem como objetivo </a:t>
            </a:r>
            <a:r>
              <a:rPr lang="pt-BR" sz="2400" dirty="0" smtClean="0"/>
              <a:t>minimizar o </a:t>
            </a:r>
            <a:r>
              <a:rPr lang="pt-BR" sz="2400" dirty="0"/>
              <a:t>catabolismo </a:t>
            </a:r>
            <a:r>
              <a:rPr lang="pt-BR" sz="2400" dirty="0" smtClean="0"/>
              <a:t>protéico.</a:t>
            </a:r>
          </a:p>
          <a:p>
            <a:r>
              <a:rPr lang="pt-BR" sz="2400" dirty="0" smtClean="0"/>
              <a:t>A necessidade diaria varia </a:t>
            </a:r>
            <a:r>
              <a:rPr lang="pt-BR" sz="2400" dirty="0"/>
              <a:t>de 2 a 3g/kg/dia </a:t>
            </a:r>
            <a:endParaRPr lang="pt-BR" sz="2400" dirty="0" smtClean="0"/>
          </a:p>
          <a:p>
            <a:r>
              <a:rPr lang="pt-BR" sz="2400" dirty="0" smtClean="0"/>
              <a:t>para </a:t>
            </a:r>
            <a:r>
              <a:rPr lang="pt-BR" sz="2400" dirty="0"/>
              <a:t>uma </a:t>
            </a:r>
            <a:r>
              <a:rPr lang="pt-BR" sz="2400" dirty="0" smtClean="0"/>
              <a:t>melhor retenção </a:t>
            </a:r>
            <a:r>
              <a:rPr lang="pt-BR" sz="2400" dirty="0"/>
              <a:t>nitrogenada são necessárias em </a:t>
            </a:r>
            <a:r>
              <a:rPr lang="pt-BR" sz="2400" dirty="0" smtClean="0"/>
              <a:t>torno </a:t>
            </a:r>
            <a:r>
              <a:rPr lang="pt-BR" sz="2400" dirty="0"/>
              <a:t>de 24 kcal </a:t>
            </a:r>
            <a:r>
              <a:rPr lang="pt-BR" sz="2400" dirty="0" smtClean="0"/>
              <a:t>nãoprotéicas </a:t>
            </a:r>
            <a:r>
              <a:rPr lang="pt-BR" sz="2400" dirty="0"/>
              <a:t>por grama de AA </a:t>
            </a:r>
            <a:endParaRPr lang="pt-BR" sz="2400" dirty="0" smtClean="0"/>
          </a:p>
          <a:p>
            <a:r>
              <a:rPr lang="pt-BR" sz="2400" dirty="0" smtClean="0"/>
              <a:t>(</a:t>
            </a:r>
            <a:r>
              <a:rPr lang="pt-BR" sz="2400" dirty="0"/>
              <a:t>relação nitrogênio/calorias não </a:t>
            </a:r>
            <a:r>
              <a:rPr lang="pt-BR" sz="2400" dirty="0" smtClean="0"/>
              <a:t>protéicas ao </a:t>
            </a:r>
            <a:r>
              <a:rPr lang="pt-BR" sz="2400" dirty="0"/>
              <a:t>redor de 1:150</a:t>
            </a:r>
            <a:r>
              <a:rPr lang="pt-BR" sz="2400" dirty="0" smtClean="0"/>
              <a:t>).</a:t>
            </a:r>
          </a:p>
        </p:txBody>
      </p:sp>
    </p:spTree>
    <p:extLst>
      <p:ext uri="{BB962C8B-B14F-4D97-AF65-F5344CB8AC3E}">
        <p14:creationId xmlns:p14="http://schemas.microsoft.com/office/powerpoint/2010/main" val="14388424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899592" y="2348880"/>
            <a:ext cx="8244408" cy="3046988"/>
          </a:xfrm>
          <a:prstGeom prst="rect">
            <a:avLst/>
          </a:prstGeom>
        </p:spPr>
        <p:txBody>
          <a:bodyPr wrap="square">
            <a:spAutoFit/>
          </a:bodyPr>
          <a:lstStyle/>
          <a:p>
            <a:pPr algn="ctr"/>
            <a:r>
              <a:rPr lang="pt-BR" sz="2400" dirty="0" smtClean="0">
                <a:latin typeface="FranklinGothic-Book"/>
              </a:rPr>
              <a:t>Aminoácidos </a:t>
            </a:r>
          </a:p>
          <a:p>
            <a:pPr algn="ctr"/>
            <a:endParaRPr lang="pt-BR" sz="2400" dirty="0" smtClean="0">
              <a:latin typeface="FranklinGothic-Book"/>
            </a:endParaRPr>
          </a:p>
          <a:p>
            <a:pPr algn="just"/>
            <a:r>
              <a:rPr lang="pt-BR" sz="2400" dirty="0" smtClean="0"/>
              <a:t>Os </a:t>
            </a:r>
            <a:r>
              <a:rPr lang="pt-BR" sz="2400" dirty="0"/>
              <a:t>AA são iniciados no 1º dia de via na dose de 1g/kg/dia com </a:t>
            </a:r>
            <a:r>
              <a:rPr lang="pt-BR" sz="2400" dirty="0" smtClean="0"/>
              <a:t>aumentos sucessivos </a:t>
            </a:r>
            <a:r>
              <a:rPr lang="pt-BR" sz="2400" dirty="0"/>
              <a:t>de 0,5g/kg/dia até dose máxima de 3g/kg/dia</a:t>
            </a:r>
            <a:r>
              <a:rPr lang="pt-BR" sz="2400" dirty="0" smtClean="0"/>
              <a:t>.</a:t>
            </a:r>
          </a:p>
          <a:p>
            <a:pPr algn="just"/>
            <a:endParaRPr lang="pt-BR" sz="2400" dirty="0"/>
          </a:p>
          <a:p>
            <a:pPr algn="just"/>
            <a:r>
              <a:rPr lang="pt-BR" sz="2400" dirty="0"/>
              <a:t>Das soluções existentes de AA a 10%, cada 1 ml equivale à</a:t>
            </a:r>
          </a:p>
          <a:p>
            <a:pPr algn="just"/>
            <a:r>
              <a:rPr lang="pt-BR" sz="2400" dirty="0"/>
              <a:t>aproximadamente 1 mOsm e contém 0,1g de proteína.</a:t>
            </a:r>
          </a:p>
        </p:txBody>
      </p:sp>
    </p:spTree>
    <p:extLst>
      <p:ext uri="{BB962C8B-B14F-4D97-AF65-F5344CB8AC3E}">
        <p14:creationId xmlns:p14="http://schemas.microsoft.com/office/powerpoint/2010/main" val="3275021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899592" y="2348880"/>
            <a:ext cx="8244408" cy="1938992"/>
          </a:xfrm>
          <a:prstGeom prst="rect">
            <a:avLst/>
          </a:prstGeom>
        </p:spPr>
        <p:txBody>
          <a:bodyPr wrap="square">
            <a:spAutoFit/>
          </a:bodyPr>
          <a:lstStyle/>
          <a:p>
            <a:pPr algn="ctr"/>
            <a:r>
              <a:rPr lang="pt-BR" sz="2400" dirty="0" smtClean="0">
                <a:latin typeface="FranklinGothic-Book"/>
              </a:rPr>
              <a:t>Aminoácidos </a:t>
            </a:r>
          </a:p>
          <a:p>
            <a:pPr algn="ctr"/>
            <a:endParaRPr lang="pt-BR" sz="2400" dirty="0" smtClean="0">
              <a:latin typeface="FranklinGothic-Book"/>
            </a:endParaRPr>
          </a:p>
          <a:p>
            <a:r>
              <a:rPr lang="pt-BR" sz="2400" dirty="0"/>
              <a:t>Os AA essenciais são: cisteína, taurina, tirosina e glutamina. As</a:t>
            </a:r>
          </a:p>
          <a:p>
            <a:r>
              <a:rPr lang="pt-BR" sz="2400" dirty="0"/>
              <a:t>soluções disponíveis no mercado não contêm glutamina e </a:t>
            </a:r>
            <a:r>
              <a:rPr lang="pt-BR" sz="2400" dirty="0" smtClean="0"/>
              <a:t>contém quantidades </a:t>
            </a:r>
            <a:r>
              <a:rPr lang="pt-BR" sz="2400" dirty="0"/>
              <a:t>insuficientes de cisteína.</a:t>
            </a:r>
          </a:p>
        </p:txBody>
      </p:sp>
    </p:spTree>
    <p:extLst>
      <p:ext uri="{BB962C8B-B14F-4D97-AF65-F5344CB8AC3E}">
        <p14:creationId xmlns:p14="http://schemas.microsoft.com/office/powerpoint/2010/main" val="3479370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251520" y="2348880"/>
            <a:ext cx="8892480" cy="3416320"/>
          </a:xfrm>
          <a:prstGeom prst="rect">
            <a:avLst/>
          </a:prstGeom>
        </p:spPr>
        <p:txBody>
          <a:bodyPr wrap="square">
            <a:spAutoFit/>
          </a:bodyPr>
          <a:lstStyle/>
          <a:p>
            <a:pPr algn="ctr"/>
            <a:r>
              <a:rPr lang="pt-BR" sz="2400" dirty="0" smtClean="0">
                <a:latin typeface="FranklinGothic-Book"/>
              </a:rPr>
              <a:t>LIPIDIOS </a:t>
            </a:r>
          </a:p>
          <a:p>
            <a:pPr algn="just"/>
            <a:endParaRPr lang="pt-BR" sz="2400" dirty="0" smtClean="0">
              <a:latin typeface="FranklinGothic-Book"/>
            </a:endParaRPr>
          </a:p>
          <a:p>
            <a:pPr algn="just"/>
            <a:r>
              <a:rPr lang="pt-BR" sz="2400" dirty="0" smtClean="0"/>
              <a:t>São </a:t>
            </a:r>
            <a:r>
              <a:rPr lang="pt-BR" sz="2400" dirty="0"/>
              <a:t>importantes para o fornecimento de ácidos graxos </a:t>
            </a:r>
            <a:r>
              <a:rPr lang="pt-BR" sz="2400" dirty="0" smtClean="0"/>
              <a:t>essenciais (AGE)</a:t>
            </a:r>
            <a:endParaRPr lang="pt-BR" sz="2400" dirty="0"/>
          </a:p>
          <a:p>
            <a:pPr algn="just"/>
            <a:r>
              <a:rPr lang="pt-BR" sz="2400" dirty="0" smtClean="0"/>
              <a:t>As </a:t>
            </a:r>
            <a:r>
              <a:rPr lang="pt-BR" sz="2400" dirty="0"/>
              <a:t>soluções a 20% são preferíveis, pois têm quantidade </a:t>
            </a:r>
            <a:r>
              <a:rPr lang="pt-BR" sz="2400" dirty="0" smtClean="0"/>
              <a:t>calórica maior </a:t>
            </a:r>
            <a:r>
              <a:rPr lang="pt-BR" sz="2400" dirty="0"/>
              <a:t>em menor volume e principalmente, pela menor </a:t>
            </a:r>
            <a:r>
              <a:rPr lang="pt-BR" sz="2400" dirty="0" smtClean="0"/>
              <a:t>relação fosfolipídeos/triglicerídeos </a:t>
            </a:r>
            <a:r>
              <a:rPr lang="pt-BR" sz="2400" dirty="0"/>
              <a:t>o que facilita a depuração </a:t>
            </a:r>
            <a:r>
              <a:rPr lang="pt-BR" sz="2400" dirty="0" smtClean="0"/>
              <a:t>plasmática.</a:t>
            </a:r>
          </a:p>
          <a:p>
            <a:pPr algn="just"/>
            <a:r>
              <a:rPr lang="pt-BR" sz="2400" dirty="0" smtClean="0"/>
              <a:t>Tem </a:t>
            </a:r>
            <a:r>
              <a:rPr lang="pt-BR" sz="2400" dirty="0"/>
              <a:t>osmolaridade baixa próxima à do plasma. Cada 1 mL </a:t>
            </a:r>
            <a:r>
              <a:rPr lang="pt-BR" sz="2400" dirty="0" smtClean="0"/>
              <a:t>de lipídeo a </a:t>
            </a:r>
            <a:r>
              <a:rPr lang="pt-BR" sz="2400" dirty="0"/>
              <a:t>20% têm </a:t>
            </a:r>
            <a:r>
              <a:rPr lang="pt-BR" sz="2400" dirty="0" smtClean="0"/>
              <a:t> </a:t>
            </a:r>
            <a:r>
              <a:rPr lang="pt-BR" sz="2400" dirty="0"/>
              <a:t>0,35 mOsm.</a:t>
            </a:r>
          </a:p>
        </p:txBody>
      </p:sp>
    </p:spTree>
    <p:extLst>
      <p:ext uri="{BB962C8B-B14F-4D97-AF65-F5344CB8AC3E}">
        <p14:creationId xmlns:p14="http://schemas.microsoft.com/office/powerpoint/2010/main" val="1807345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251520" y="2348880"/>
            <a:ext cx="8892480" cy="2308324"/>
          </a:xfrm>
          <a:prstGeom prst="rect">
            <a:avLst/>
          </a:prstGeom>
        </p:spPr>
        <p:txBody>
          <a:bodyPr wrap="square">
            <a:spAutoFit/>
          </a:bodyPr>
          <a:lstStyle/>
          <a:p>
            <a:pPr algn="ctr"/>
            <a:r>
              <a:rPr lang="pt-BR" sz="2400" dirty="0" smtClean="0">
                <a:latin typeface="FranklinGothic-Book"/>
              </a:rPr>
              <a:t>LIPIDIOS </a:t>
            </a:r>
          </a:p>
          <a:p>
            <a:pPr algn="just"/>
            <a:endParaRPr lang="pt-BR" sz="2400" dirty="0" smtClean="0">
              <a:latin typeface="FranklinGothic-Book"/>
            </a:endParaRPr>
          </a:p>
          <a:p>
            <a:r>
              <a:rPr lang="pt-BR" sz="2400" dirty="0"/>
              <a:t>Cada 1mL de Lip. 20% contém 0,2g de Lipídeo</a:t>
            </a:r>
          </a:p>
          <a:p>
            <a:r>
              <a:rPr lang="pt-BR" sz="2400" dirty="0"/>
              <a:t>• Cada 1g de lipídeo </a:t>
            </a:r>
            <a:r>
              <a:rPr lang="pt-BR" sz="2400" dirty="0" smtClean="0"/>
              <a:t>fornece </a:t>
            </a:r>
            <a:r>
              <a:rPr lang="pt-BR" sz="2400" dirty="0"/>
              <a:t>9 </a:t>
            </a:r>
            <a:r>
              <a:rPr lang="pt-BR" sz="2400" dirty="0" smtClean="0"/>
              <a:t>Kcal</a:t>
            </a:r>
          </a:p>
          <a:p>
            <a:r>
              <a:rPr lang="pt-BR" sz="2400" dirty="0"/>
              <a:t>Devem ser iniciadas no 2º dia na dose de 0,5g/kg/dia com</a:t>
            </a:r>
          </a:p>
          <a:p>
            <a:r>
              <a:rPr lang="pt-BR" sz="2400" dirty="0"/>
              <a:t>aumentos diários de 0,5g/kg/dia até dose máxima de 3g/kg/dia.</a:t>
            </a:r>
          </a:p>
        </p:txBody>
      </p:sp>
    </p:spTree>
    <p:extLst>
      <p:ext uri="{BB962C8B-B14F-4D97-AF65-F5344CB8AC3E}">
        <p14:creationId xmlns:p14="http://schemas.microsoft.com/office/powerpoint/2010/main" val="7823929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971600" y="2204864"/>
            <a:ext cx="8244408" cy="2677656"/>
          </a:xfrm>
          <a:prstGeom prst="rect">
            <a:avLst/>
          </a:prstGeom>
        </p:spPr>
        <p:txBody>
          <a:bodyPr wrap="square">
            <a:spAutoFit/>
          </a:bodyPr>
          <a:lstStyle/>
          <a:p>
            <a:pPr algn="ctr"/>
            <a:r>
              <a:rPr lang="pt-BR" sz="2800" dirty="0" smtClean="0">
                <a:latin typeface="FranklinGothic-Book"/>
              </a:rPr>
              <a:t>Necessidade calórica </a:t>
            </a:r>
          </a:p>
          <a:p>
            <a:r>
              <a:rPr lang="pt-BR" sz="2800" dirty="0"/>
              <a:t>Do aporte calórico total (ACT)</a:t>
            </a:r>
          </a:p>
          <a:p>
            <a:r>
              <a:rPr lang="pt-BR" sz="2800" dirty="0"/>
              <a:t>as calorias devem ser distribuídas dessa forma:</a:t>
            </a:r>
          </a:p>
          <a:p>
            <a:r>
              <a:rPr lang="pt-BR" sz="2800" dirty="0"/>
              <a:t>• 30 – 40%: Lipídeos</a:t>
            </a:r>
          </a:p>
          <a:p>
            <a:r>
              <a:rPr lang="pt-BR" sz="2800" dirty="0"/>
              <a:t>• 15% :AA</a:t>
            </a:r>
          </a:p>
          <a:p>
            <a:r>
              <a:rPr lang="pt-BR" sz="2800" dirty="0"/>
              <a:t>• 45 – 50%: </a:t>
            </a:r>
            <a:r>
              <a:rPr lang="pt-BR" sz="2800" dirty="0" smtClean="0"/>
              <a:t>CH</a:t>
            </a:r>
          </a:p>
        </p:txBody>
      </p:sp>
    </p:spTree>
    <p:extLst>
      <p:ext uri="{BB962C8B-B14F-4D97-AF65-F5344CB8AC3E}">
        <p14:creationId xmlns:p14="http://schemas.microsoft.com/office/powerpoint/2010/main" val="21870375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611560" y="2204864"/>
            <a:ext cx="8604448" cy="2308324"/>
          </a:xfrm>
          <a:prstGeom prst="rect">
            <a:avLst/>
          </a:prstGeom>
        </p:spPr>
        <p:txBody>
          <a:bodyPr wrap="square">
            <a:spAutoFit/>
          </a:bodyPr>
          <a:lstStyle/>
          <a:p>
            <a:pPr algn="ctr"/>
            <a:r>
              <a:rPr lang="pt-BR" sz="2400" dirty="0" smtClean="0">
                <a:latin typeface="FranklinGothic-Book"/>
              </a:rPr>
              <a:t>Necessidade calórica</a:t>
            </a:r>
          </a:p>
          <a:p>
            <a:pPr algn="ctr"/>
            <a:r>
              <a:rPr lang="pt-BR" sz="2400" dirty="0" smtClean="0">
                <a:latin typeface="FranklinGothic-Book"/>
              </a:rPr>
              <a:t> </a:t>
            </a:r>
          </a:p>
          <a:p>
            <a:r>
              <a:rPr lang="pt-BR" sz="2400" dirty="0" smtClean="0"/>
              <a:t>A </a:t>
            </a:r>
            <a:r>
              <a:rPr lang="pt-BR" sz="2400" dirty="0"/>
              <a:t>taxa metabólica basal no RN é de 55 Kcal/kg/dia</a:t>
            </a:r>
            <a:r>
              <a:rPr lang="pt-BR" sz="2400" dirty="0" smtClean="0"/>
              <a:t>.</a:t>
            </a:r>
          </a:p>
          <a:p>
            <a:r>
              <a:rPr lang="pt-BR" sz="2400" dirty="0" smtClean="0"/>
              <a:t> </a:t>
            </a:r>
            <a:r>
              <a:rPr lang="pt-BR" sz="2400" dirty="0"/>
              <a:t>Para </a:t>
            </a:r>
            <a:r>
              <a:rPr lang="pt-BR" sz="2400" dirty="0" smtClean="0"/>
              <a:t>um crescimento </a:t>
            </a:r>
            <a:r>
              <a:rPr lang="pt-BR" sz="2400" dirty="0"/>
              <a:t>adequado são necessários 120 Kcal/kg/dia.</a:t>
            </a:r>
          </a:p>
          <a:p>
            <a:r>
              <a:rPr lang="pt-BR" sz="2400" dirty="0"/>
              <a:t>Para melhor retenção protéica, são necessários 24 kcal não</a:t>
            </a:r>
          </a:p>
          <a:p>
            <a:r>
              <a:rPr lang="pt-BR" sz="2400" dirty="0"/>
              <a:t>protéicas para cada grama de AA.</a:t>
            </a:r>
          </a:p>
        </p:txBody>
      </p:sp>
    </p:spTree>
    <p:extLst>
      <p:ext uri="{BB962C8B-B14F-4D97-AF65-F5344CB8AC3E}">
        <p14:creationId xmlns:p14="http://schemas.microsoft.com/office/powerpoint/2010/main" val="39270881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sp>
        <p:nvSpPr>
          <p:cNvPr id="3" name="Retângulo 2"/>
          <p:cNvSpPr/>
          <p:nvPr/>
        </p:nvSpPr>
        <p:spPr>
          <a:xfrm>
            <a:off x="179512" y="2204864"/>
            <a:ext cx="9036496" cy="3046988"/>
          </a:xfrm>
          <a:prstGeom prst="rect">
            <a:avLst/>
          </a:prstGeom>
        </p:spPr>
        <p:txBody>
          <a:bodyPr wrap="square">
            <a:spAutoFit/>
          </a:bodyPr>
          <a:lstStyle/>
          <a:p>
            <a:pPr algn="ctr"/>
            <a:r>
              <a:rPr lang="pt-BR" sz="2400" dirty="0" smtClean="0">
                <a:latin typeface="FranklinGothic-Book"/>
              </a:rPr>
              <a:t>Eletrólitos </a:t>
            </a:r>
          </a:p>
          <a:p>
            <a:pPr algn="just"/>
            <a:r>
              <a:rPr lang="pt-BR" sz="2400" dirty="0" smtClean="0">
                <a:latin typeface="FranklinGothic-Book"/>
              </a:rPr>
              <a:t> </a:t>
            </a:r>
          </a:p>
          <a:p>
            <a:pPr algn="ctr"/>
            <a:r>
              <a:rPr lang="pt-BR" sz="2400" dirty="0"/>
              <a:t>Os eletrólitos devem ser ofertados nos estágios iniciais, especialmente após o estabelecimento da diurese. Deve-se cuidar para que as quantidades administradas sejam adequadas para as necessidades peculiares de cada criança, o que implica em controle dos níveis plasmáticos dos eletrólitos. </a:t>
            </a:r>
          </a:p>
          <a:p>
            <a:pPr algn="ctr"/>
            <a:r>
              <a:rPr lang="pt-BR" sz="2400" dirty="0" smtClean="0"/>
              <a:t>Na, K, Ca, Fósforo e Mg</a:t>
            </a:r>
            <a:endParaRPr lang="pt-BR" sz="2400" dirty="0"/>
          </a:p>
        </p:txBody>
      </p:sp>
    </p:spTree>
    <p:extLst>
      <p:ext uri="{BB962C8B-B14F-4D97-AF65-F5344CB8AC3E}">
        <p14:creationId xmlns:p14="http://schemas.microsoft.com/office/powerpoint/2010/main" val="32955803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611560" y="1268760"/>
            <a:ext cx="8415001" cy="5442334"/>
          </a:xfrm>
          <a:prstGeom prst="rect">
            <a:avLst/>
          </a:prstGeom>
        </p:spPr>
      </p:pic>
    </p:spTree>
    <p:extLst>
      <p:ext uri="{BB962C8B-B14F-4D97-AF65-F5344CB8AC3E}">
        <p14:creationId xmlns:p14="http://schemas.microsoft.com/office/powerpoint/2010/main" val="23998389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3" name="Imagem 2"/>
          <p:cNvPicPr>
            <a:picLocks noChangeAspect="1"/>
          </p:cNvPicPr>
          <p:nvPr/>
        </p:nvPicPr>
        <p:blipFill>
          <a:blip r:embed="rId3"/>
          <a:stretch>
            <a:fillRect/>
          </a:stretch>
        </p:blipFill>
        <p:spPr>
          <a:xfrm>
            <a:off x="586353" y="1107743"/>
            <a:ext cx="8529751" cy="5722667"/>
          </a:xfrm>
          <a:prstGeom prst="rect">
            <a:avLst/>
          </a:prstGeom>
        </p:spPr>
      </p:pic>
    </p:spTree>
    <p:extLst>
      <p:ext uri="{BB962C8B-B14F-4D97-AF65-F5344CB8AC3E}">
        <p14:creationId xmlns:p14="http://schemas.microsoft.com/office/powerpoint/2010/main" val="925153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707003" y="1412776"/>
            <a:ext cx="8415001" cy="5268334"/>
          </a:xfrm>
          <a:prstGeom prst="rect">
            <a:avLst/>
          </a:prstGeom>
        </p:spPr>
      </p:pic>
    </p:spTree>
    <p:extLst>
      <p:ext uri="{BB962C8B-B14F-4D97-AF65-F5344CB8AC3E}">
        <p14:creationId xmlns:p14="http://schemas.microsoft.com/office/powerpoint/2010/main" val="1762266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idx="4294967295"/>
          </p:nvPr>
        </p:nvSpPr>
        <p:spPr>
          <a:xfrm>
            <a:off x="395288" y="1844675"/>
            <a:ext cx="8424862" cy="4114800"/>
          </a:xfrm>
        </p:spPr>
        <p:txBody>
          <a:bodyPr/>
          <a:lstStyle/>
          <a:p>
            <a:pPr marL="292100" indent="-292100" algn="ctr" eaLnBrk="1" hangingPunct="1">
              <a:buFont typeface="Wingdings" panose="05000000000000000000" pitchFamily="2" charset="2"/>
              <a:buNone/>
            </a:pPr>
            <a:r>
              <a:rPr lang="pt-BR" sz="2400" dirty="0" smtClean="0"/>
              <a:t> 3. Caso Clínico </a:t>
            </a:r>
          </a:p>
          <a:p>
            <a:pPr marL="292100" indent="-292100" algn="ctr" eaLnBrk="1" hangingPunct="1">
              <a:buFont typeface="Wingdings" panose="05000000000000000000" pitchFamily="2" charset="2"/>
              <a:buNone/>
            </a:pPr>
            <a:r>
              <a:rPr lang="pt-BR" sz="2400" dirty="0" smtClean="0"/>
              <a:t>RN masculino, parto normal , mãe 4 consultas de pré-natal, 23 anos G2P1A0, entrou em trabalho de parto, admitida no PS, com bolsa rota no ato</a:t>
            </a:r>
          </a:p>
          <a:p>
            <a:pPr marL="292100" indent="-292100" algn="ctr" eaLnBrk="1" hangingPunct="1">
              <a:buFont typeface="Wingdings" panose="05000000000000000000" pitchFamily="2" charset="2"/>
              <a:buNone/>
            </a:pPr>
            <a:r>
              <a:rPr lang="pt-BR" sz="2400" dirty="0" smtClean="0"/>
              <a:t>IG : 29 sem, Apgar 7 e 8 , Peso Nasc: 1000g , PC 27 cm. Evoluiu bem colocado em CPAP Nasal a 35%  </a:t>
            </a:r>
          </a:p>
        </p:txBody>
      </p:sp>
      <p:sp>
        <p:nvSpPr>
          <p:cNvPr id="20483" name="Rectangle 3"/>
          <p:cNvSpPr>
            <a:spLocks noChangeArrowheads="1"/>
          </p:cNvSpPr>
          <p:nvPr/>
        </p:nvSpPr>
        <p:spPr bwMode="auto">
          <a:xfrm>
            <a:off x="1547813" y="1052513"/>
            <a:ext cx="7272337"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3200" dirty="0">
                <a:latin typeface="Tahoma" panose="020B0604030504040204" pitchFamily="34" charset="0"/>
              </a:rPr>
              <a:t>Alimentação Enteral do RN prematuro </a:t>
            </a:r>
            <a:br>
              <a:rPr lang="en-US" sz="3200" dirty="0">
                <a:latin typeface="Tahoma" panose="020B0604030504040204" pitchFamily="34" charset="0"/>
              </a:rPr>
            </a:br>
            <a:endParaRPr lang="pt-BR" sz="3200" dirty="0">
              <a:latin typeface="Tahoma" panose="020B0604030504040204" pitchFamily="34" charset="0"/>
            </a:endParaRPr>
          </a:p>
        </p:txBody>
      </p:sp>
      <p:sp>
        <p:nvSpPr>
          <p:cNvPr id="20484" name="AutoShape 4"/>
          <p:cNvSpPr>
            <a:spLocks noChangeArrowheads="1"/>
          </p:cNvSpPr>
          <p:nvPr/>
        </p:nvSpPr>
        <p:spPr bwMode="auto">
          <a:xfrm rot="10800000">
            <a:off x="2843213" y="4508500"/>
            <a:ext cx="2736850" cy="1223963"/>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2160 w 21600"/>
              <a:gd name="T13" fmla="*/ 12343 h 21600"/>
              <a:gd name="T14" fmla="*/ 19440 w 21600"/>
              <a:gd name="T15" fmla="*/ 18514 h 21600"/>
            </a:gdLst>
            <a:ahLst/>
            <a:cxnLst>
              <a:cxn ang="T8">
                <a:pos x="T0" y="T1"/>
              </a:cxn>
              <a:cxn ang="T9">
                <a:pos x="T2" y="T3"/>
              </a:cxn>
              <a:cxn ang="T10">
                <a:pos x="T4" y="T5"/>
              </a:cxn>
              <a:cxn ang="T11">
                <a:pos x="T6" y="T7"/>
              </a:cxn>
            </a:cxnLst>
            <a:rect l="T12" t="T13" r="T14" b="T15"/>
            <a:pathLst>
              <a:path w="21600" h="21600">
                <a:moveTo>
                  <a:pt x="10800" y="0"/>
                </a:moveTo>
                <a:lnTo>
                  <a:pt x="6480" y="6171"/>
                </a:lnTo>
                <a:lnTo>
                  <a:pt x="8640" y="6171"/>
                </a:lnTo>
                <a:lnTo>
                  <a:pt x="8640" y="12343"/>
                </a:lnTo>
                <a:lnTo>
                  <a:pt x="4320" y="12343"/>
                </a:lnTo>
                <a:lnTo>
                  <a:pt x="4320" y="9257"/>
                </a:lnTo>
                <a:lnTo>
                  <a:pt x="0" y="15429"/>
                </a:lnTo>
                <a:lnTo>
                  <a:pt x="4320" y="21600"/>
                </a:lnTo>
                <a:lnTo>
                  <a:pt x="4320" y="18514"/>
                </a:lnTo>
                <a:lnTo>
                  <a:pt x="17280" y="18514"/>
                </a:lnTo>
                <a:lnTo>
                  <a:pt x="17280" y="21600"/>
                </a:lnTo>
                <a:lnTo>
                  <a:pt x="21600" y="15429"/>
                </a:lnTo>
                <a:lnTo>
                  <a:pt x="17280" y="9257"/>
                </a:lnTo>
                <a:lnTo>
                  <a:pt x="17280" y="12343"/>
                </a:lnTo>
                <a:lnTo>
                  <a:pt x="12960" y="12343"/>
                </a:lnTo>
                <a:lnTo>
                  <a:pt x="12960" y="6171"/>
                </a:lnTo>
                <a:lnTo>
                  <a:pt x="15120" y="6171"/>
                </a:lnTo>
                <a:close/>
              </a:path>
            </a:pathLst>
          </a:custGeom>
          <a:solidFill>
            <a:srgbClr val="000066"/>
          </a:solidFill>
          <a:ln w="9525">
            <a:solidFill>
              <a:schemeClr val="tx1"/>
            </a:solidFill>
            <a:miter lim="800000"/>
            <a:headEnd/>
            <a:tailEnd/>
          </a:ln>
        </p:spPr>
        <p:txBody>
          <a:bodyPr wrap="none" anchor="ctr"/>
          <a:lstStyle/>
          <a:p>
            <a:endParaRPr lang="pt-BR" dirty="0"/>
          </a:p>
        </p:txBody>
      </p:sp>
      <p:sp>
        <p:nvSpPr>
          <p:cNvPr id="20485" name="Text Box 5"/>
          <p:cNvSpPr txBox="1">
            <a:spLocks noChangeArrowheads="1"/>
          </p:cNvSpPr>
          <p:nvPr/>
        </p:nvSpPr>
        <p:spPr bwMode="auto">
          <a:xfrm>
            <a:off x="250825" y="4581525"/>
            <a:ext cx="18002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pt-BR" dirty="0">
              <a:latin typeface="Tahoma" panose="020B0604030504040204" pitchFamily="34" charset="0"/>
            </a:endParaRPr>
          </a:p>
        </p:txBody>
      </p:sp>
      <p:sp>
        <p:nvSpPr>
          <p:cNvPr id="20486" name="Text Box 6"/>
          <p:cNvSpPr txBox="1">
            <a:spLocks noChangeArrowheads="1"/>
          </p:cNvSpPr>
          <p:nvPr/>
        </p:nvSpPr>
        <p:spPr bwMode="auto">
          <a:xfrm>
            <a:off x="179388" y="4508500"/>
            <a:ext cx="2376487"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pt-BR" dirty="0">
                <a:latin typeface="Tahoma" panose="020B0604030504040204" pitchFamily="34" charset="0"/>
              </a:rPr>
              <a:t>Dieta Zero + SOG aberta HV com AA NPT quando possível</a:t>
            </a:r>
          </a:p>
          <a:p>
            <a:pPr algn="ctr" eaLnBrk="1" hangingPunct="1"/>
            <a:r>
              <a:rPr lang="pt-BR" dirty="0">
                <a:latin typeface="Tahoma" panose="020B0604030504040204" pitchFamily="34" charset="0"/>
              </a:rPr>
              <a:t>Dieta zero por 3 dias </a:t>
            </a:r>
          </a:p>
        </p:txBody>
      </p:sp>
      <p:sp>
        <p:nvSpPr>
          <p:cNvPr id="20487" name="Text Box 9"/>
          <p:cNvSpPr txBox="1">
            <a:spLocks noChangeArrowheads="1"/>
          </p:cNvSpPr>
          <p:nvPr/>
        </p:nvSpPr>
        <p:spPr bwMode="auto">
          <a:xfrm>
            <a:off x="5724525" y="4508500"/>
            <a:ext cx="2376488"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pt-BR" dirty="0">
                <a:latin typeface="Tahoma" panose="020B0604030504040204" pitchFamily="34" charset="0"/>
              </a:rPr>
              <a:t>Dieta Zero + SOG aberta HV + NPT quando possível</a:t>
            </a:r>
          </a:p>
          <a:p>
            <a:pPr algn="ctr" eaLnBrk="1" hangingPunct="1"/>
            <a:r>
              <a:rPr lang="pt-BR" dirty="0">
                <a:latin typeface="Tahoma" panose="020B0604030504040204" pitchFamily="34" charset="0"/>
              </a:rPr>
              <a:t>Dieta zero por 24 h </a:t>
            </a:r>
          </a:p>
        </p:txBody>
      </p:sp>
      <p:sp>
        <p:nvSpPr>
          <p:cNvPr id="20488" name="Text Box 10"/>
          <p:cNvSpPr txBox="1">
            <a:spLocks noChangeArrowheads="1"/>
          </p:cNvSpPr>
          <p:nvPr/>
        </p:nvSpPr>
        <p:spPr bwMode="auto">
          <a:xfrm>
            <a:off x="3059113" y="5667375"/>
            <a:ext cx="2376487"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pt-BR" dirty="0">
                <a:latin typeface="Tahoma" panose="020B0604030504040204" pitchFamily="34" charset="0"/>
              </a:rPr>
              <a:t>Dieta Zero + SOG aberta HV c/ AA + NPT quando possível</a:t>
            </a:r>
          </a:p>
          <a:p>
            <a:pPr algn="ctr" eaLnBrk="1" hangingPunct="1"/>
            <a:r>
              <a:rPr lang="pt-BR" dirty="0">
                <a:latin typeface="Tahoma" panose="020B0604030504040204" pitchFamily="34" charset="0"/>
              </a:rPr>
              <a:t>Dieta zero por 24 h </a:t>
            </a:r>
          </a:p>
        </p:txBody>
      </p:sp>
    </p:spTree>
    <p:extLst>
      <p:ext uri="{BB962C8B-B14F-4D97-AF65-F5344CB8AC3E}">
        <p14:creationId xmlns:p14="http://schemas.microsoft.com/office/powerpoint/2010/main" val="1823468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1619672" y="1988840"/>
            <a:ext cx="7286813" cy="4679510"/>
          </a:xfrm>
          <a:prstGeom prst="rect">
            <a:avLst/>
          </a:prstGeom>
        </p:spPr>
      </p:pic>
    </p:spTree>
    <p:extLst>
      <p:ext uri="{BB962C8B-B14F-4D97-AF65-F5344CB8AC3E}">
        <p14:creationId xmlns:p14="http://schemas.microsoft.com/office/powerpoint/2010/main" val="28899857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451140" y="2132856"/>
            <a:ext cx="8529751" cy="4369971"/>
          </a:xfrm>
          <a:prstGeom prst="rect">
            <a:avLst/>
          </a:prstGeom>
        </p:spPr>
      </p:pic>
    </p:spTree>
    <p:extLst>
      <p:ext uri="{BB962C8B-B14F-4D97-AF65-F5344CB8AC3E}">
        <p14:creationId xmlns:p14="http://schemas.microsoft.com/office/powerpoint/2010/main" val="12718418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1259632" y="2204864"/>
            <a:ext cx="7688251" cy="4350000"/>
          </a:xfrm>
          <a:prstGeom prst="rect">
            <a:avLst/>
          </a:prstGeom>
        </p:spPr>
      </p:pic>
    </p:spTree>
    <p:extLst>
      <p:ext uri="{BB962C8B-B14F-4D97-AF65-F5344CB8AC3E}">
        <p14:creationId xmlns:p14="http://schemas.microsoft.com/office/powerpoint/2010/main" val="711182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1403648" y="1916832"/>
            <a:ext cx="7485703" cy="4752377"/>
          </a:xfrm>
          <a:prstGeom prst="rect">
            <a:avLst/>
          </a:prstGeom>
        </p:spPr>
      </p:pic>
    </p:spTree>
    <p:extLst>
      <p:ext uri="{BB962C8B-B14F-4D97-AF65-F5344CB8AC3E}">
        <p14:creationId xmlns:p14="http://schemas.microsoft.com/office/powerpoint/2010/main" val="3300113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3" name="Imagem 2"/>
          <p:cNvPicPr>
            <a:picLocks noChangeAspect="1"/>
          </p:cNvPicPr>
          <p:nvPr/>
        </p:nvPicPr>
        <p:blipFill>
          <a:blip r:embed="rId3"/>
          <a:stretch>
            <a:fillRect/>
          </a:stretch>
        </p:blipFill>
        <p:spPr>
          <a:xfrm>
            <a:off x="1115616" y="2014515"/>
            <a:ext cx="7803001" cy="4833334"/>
          </a:xfrm>
          <a:prstGeom prst="rect">
            <a:avLst/>
          </a:prstGeom>
        </p:spPr>
      </p:pic>
    </p:spTree>
    <p:extLst>
      <p:ext uri="{BB962C8B-B14F-4D97-AF65-F5344CB8AC3E}">
        <p14:creationId xmlns:p14="http://schemas.microsoft.com/office/powerpoint/2010/main" val="37776368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1403648" y="1988840"/>
            <a:ext cx="7130155" cy="4638529"/>
          </a:xfrm>
          <a:prstGeom prst="rect">
            <a:avLst/>
          </a:prstGeom>
        </p:spPr>
      </p:pic>
    </p:spTree>
    <p:extLst>
      <p:ext uri="{BB962C8B-B14F-4D97-AF65-F5344CB8AC3E}">
        <p14:creationId xmlns:p14="http://schemas.microsoft.com/office/powerpoint/2010/main" val="22733390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3" name="Imagem 2"/>
          <p:cNvPicPr>
            <a:picLocks noChangeAspect="1"/>
          </p:cNvPicPr>
          <p:nvPr/>
        </p:nvPicPr>
        <p:blipFill>
          <a:blip r:embed="rId3"/>
          <a:stretch>
            <a:fillRect/>
          </a:stretch>
        </p:blipFill>
        <p:spPr>
          <a:xfrm>
            <a:off x="1187624" y="2204864"/>
            <a:ext cx="7535251" cy="4446667"/>
          </a:xfrm>
          <a:prstGeom prst="rect">
            <a:avLst/>
          </a:prstGeom>
        </p:spPr>
      </p:pic>
    </p:spTree>
    <p:extLst>
      <p:ext uri="{BB962C8B-B14F-4D97-AF65-F5344CB8AC3E}">
        <p14:creationId xmlns:p14="http://schemas.microsoft.com/office/powerpoint/2010/main" val="25129894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1187624" y="1844824"/>
            <a:ext cx="7726501" cy="4910667"/>
          </a:xfrm>
          <a:prstGeom prst="rect">
            <a:avLst/>
          </a:prstGeom>
        </p:spPr>
      </p:pic>
    </p:spTree>
    <p:extLst>
      <p:ext uri="{BB962C8B-B14F-4D97-AF65-F5344CB8AC3E}">
        <p14:creationId xmlns:p14="http://schemas.microsoft.com/office/powerpoint/2010/main" val="28040131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3" name="Imagem 2"/>
          <p:cNvPicPr>
            <a:picLocks noChangeAspect="1"/>
          </p:cNvPicPr>
          <p:nvPr/>
        </p:nvPicPr>
        <p:blipFill>
          <a:blip r:embed="rId3"/>
          <a:stretch>
            <a:fillRect/>
          </a:stretch>
        </p:blipFill>
        <p:spPr>
          <a:xfrm>
            <a:off x="1043608" y="2132856"/>
            <a:ext cx="7879501" cy="4562667"/>
          </a:xfrm>
          <a:prstGeom prst="rect">
            <a:avLst/>
          </a:prstGeom>
        </p:spPr>
      </p:pic>
    </p:spTree>
    <p:extLst>
      <p:ext uri="{BB962C8B-B14F-4D97-AF65-F5344CB8AC3E}">
        <p14:creationId xmlns:p14="http://schemas.microsoft.com/office/powerpoint/2010/main" val="10440356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4" name="Imagem 3"/>
          <p:cNvPicPr>
            <a:picLocks noChangeAspect="1"/>
          </p:cNvPicPr>
          <p:nvPr/>
        </p:nvPicPr>
        <p:blipFill>
          <a:blip r:embed="rId3"/>
          <a:stretch>
            <a:fillRect/>
          </a:stretch>
        </p:blipFill>
        <p:spPr>
          <a:xfrm>
            <a:off x="971600" y="1628800"/>
            <a:ext cx="7879501" cy="5133001"/>
          </a:xfrm>
          <a:prstGeom prst="rect">
            <a:avLst/>
          </a:prstGeom>
        </p:spPr>
      </p:pic>
    </p:spTree>
    <p:extLst>
      <p:ext uri="{BB962C8B-B14F-4D97-AF65-F5344CB8AC3E}">
        <p14:creationId xmlns:p14="http://schemas.microsoft.com/office/powerpoint/2010/main" val="35529304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4716016" cy="787444"/>
          </a:xfrm>
          <a:solidFill>
            <a:srgbClr val="D7A5A5"/>
          </a:solidFill>
        </p:spPr>
        <p:txBody>
          <a:bodyPr/>
          <a:lstStyle/>
          <a:p>
            <a:r>
              <a:rPr lang="pt-BR" dirty="0" smtClean="0">
                <a:latin typeface="Browallia New" panose="020B0604020202020204" pitchFamily="34" charset="-34"/>
                <a:cs typeface="Browallia New" panose="020B0604020202020204" pitchFamily="34" charset="-34"/>
              </a:rPr>
              <a:t>Nutrição Parenteral</a:t>
            </a:r>
            <a:endParaRPr lang="pt-BR" dirty="0">
              <a:latin typeface="Browallia New" panose="020B0604020202020204" pitchFamily="34" charset="-34"/>
              <a:cs typeface="Browallia New" panose="020B0604020202020204" pitchFamily="34" charset="-34"/>
            </a:endParaRPr>
          </a:p>
        </p:txBody>
      </p:sp>
      <p:pic>
        <p:nvPicPr>
          <p:cNvPr id="3" name="Imagem 2"/>
          <p:cNvPicPr>
            <a:picLocks noChangeAspect="1"/>
          </p:cNvPicPr>
          <p:nvPr/>
        </p:nvPicPr>
        <p:blipFill>
          <a:blip r:embed="rId3"/>
          <a:stretch>
            <a:fillRect/>
          </a:stretch>
        </p:blipFill>
        <p:spPr>
          <a:xfrm>
            <a:off x="1282206" y="2420888"/>
            <a:ext cx="3174750" cy="3760334"/>
          </a:xfrm>
          <a:prstGeom prst="rect">
            <a:avLst/>
          </a:prstGeom>
        </p:spPr>
      </p:pic>
      <p:pic>
        <p:nvPicPr>
          <p:cNvPr id="6" name="Imagem 5"/>
          <p:cNvPicPr>
            <a:picLocks noChangeAspect="1"/>
          </p:cNvPicPr>
          <p:nvPr/>
        </p:nvPicPr>
        <p:blipFill>
          <a:blip r:embed="rId4"/>
          <a:stretch>
            <a:fillRect/>
          </a:stretch>
        </p:blipFill>
        <p:spPr>
          <a:xfrm>
            <a:off x="5580112" y="1916832"/>
            <a:ext cx="3098250" cy="3393000"/>
          </a:xfrm>
          <a:prstGeom prst="rect">
            <a:avLst/>
          </a:prstGeom>
        </p:spPr>
      </p:pic>
    </p:spTree>
    <p:extLst>
      <p:ext uri="{BB962C8B-B14F-4D97-AF65-F5344CB8AC3E}">
        <p14:creationId xmlns:p14="http://schemas.microsoft.com/office/powerpoint/2010/main" val="12954956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0" y="116632"/>
            <a:ext cx="8748464" cy="6741368"/>
          </a:xfrm>
          <a:solidFill>
            <a:srgbClr val="D7A5A5"/>
          </a:solidFill>
        </p:spPr>
        <p:txBody>
          <a:bodyPr>
            <a:normAutofit/>
          </a:bodyPr>
          <a:lstStyle/>
          <a:p>
            <a:r>
              <a:rPr lang="pt-BR" sz="4000" b="1" dirty="0" smtClean="0">
                <a:solidFill>
                  <a:srgbClr val="0070C0"/>
                </a:solidFill>
                <a:latin typeface="Browallia New" panose="020B0604020202020204" pitchFamily="34" charset="-34"/>
                <a:cs typeface="Browallia New" panose="020B0604020202020204" pitchFamily="34" charset="-34"/>
              </a:rPr>
              <a:t>Nota do Editor do site, Dr. Paulo R. Margotto. </a:t>
            </a:r>
            <a:br>
              <a:rPr lang="pt-BR" sz="4000" b="1" dirty="0" smtClean="0">
                <a:solidFill>
                  <a:srgbClr val="0070C0"/>
                </a:solidFill>
                <a:latin typeface="Browallia New" panose="020B0604020202020204" pitchFamily="34" charset="-34"/>
                <a:cs typeface="Browallia New" panose="020B0604020202020204" pitchFamily="34" charset="-34"/>
              </a:rPr>
            </a:br>
            <a:r>
              <a:rPr lang="pt-BR" sz="4000" b="1" dirty="0" smtClean="0">
                <a:solidFill>
                  <a:srgbClr val="0070C0"/>
                </a:solidFill>
                <a:latin typeface="Browallia New" panose="020B0604020202020204" pitchFamily="34" charset="-34"/>
                <a:cs typeface="Browallia New" panose="020B0604020202020204" pitchFamily="34" charset="-34"/>
              </a:rPr>
              <a:t>Consultem também</a:t>
            </a:r>
            <a:br>
              <a:rPr lang="pt-BR" sz="4000" b="1" dirty="0" smtClean="0">
                <a:solidFill>
                  <a:srgbClr val="0070C0"/>
                </a:solidFill>
                <a:latin typeface="Browallia New" panose="020B0604020202020204" pitchFamily="34" charset="-34"/>
                <a:cs typeface="Browallia New" panose="020B0604020202020204" pitchFamily="34" charset="-34"/>
              </a:rPr>
            </a:br>
            <a:r>
              <a:rPr lang="pt-BR" sz="2700" b="1" dirty="0" smtClean="0">
                <a:latin typeface="Times New Roman" panose="02020603050405020304" pitchFamily="18" charset="0"/>
                <a:cs typeface="Times New Roman" panose="02020603050405020304" pitchFamily="18" charset="0"/>
              </a:rPr>
              <a:t>Nutrição Parenteral</a:t>
            </a:r>
            <a:br>
              <a:rPr lang="pt-BR" sz="2700" b="1" dirty="0" smtClean="0">
                <a:latin typeface="Times New Roman" panose="02020603050405020304" pitchFamily="18" charset="0"/>
                <a:cs typeface="Times New Roman" panose="02020603050405020304" pitchFamily="18" charset="0"/>
              </a:rPr>
            </a:br>
            <a:r>
              <a:rPr lang="pt-BR" sz="1300" dirty="0"/>
              <a:t>Fabiana Moreia Pontes, Maria Rita Carvalho Garbi Novaes, Cira Ferreira Antunes Costa, Paulo R. Margotto, Marina Ramthum do </a:t>
            </a:r>
            <a:r>
              <a:rPr lang="pt-BR" sz="1300" dirty="0" smtClean="0"/>
              <a:t>Amaral</a:t>
            </a:r>
            <a:br>
              <a:rPr lang="pt-BR" sz="1300" dirty="0" smtClean="0"/>
            </a:br>
            <a:r>
              <a:rPr lang="pt-BR" sz="1300" dirty="0" smtClean="0"/>
              <a:t>Em: </a:t>
            </a:r>
            <a:r>
              <a:rPr lang="pt-BR" sz="1300" dirty="0" smtClean="0">
                <a:hlinkClick r:id="rId2"/>
              </a:rPr>
              <a:t>www.paulomargotto.com.br</a:t>
            </a:r>
            <a:r>
              <a:rPr lang="pt-BR" sz="1300" dirty="0" smtClean="0"/>
              <a:t> no ítem  </a:t>
            </a:r>
            <a:r>
              <a:rPr lang="pt-BR" sz="1300" b="1" dirty="0" smtClean="0"/>
              <a:t>Nutrição do recém-nascido</a:t>
            </a:r>
            <a:br>
              <a:rPr lang="pt-BR" sz="1300" b="1" dirty="0" smtClean="0"/>
            </a:br>
            <a:r>
              <a:rPr lang="pt-BR" sz="1300" b="1" dirty="0"/>
              <a:t/>
            </a:r>
            <a:br>
              <a:rPr lang="pt-BR" sz="1300" b="1" dirty="0"/>
            </a:br>
            <a:r>
              <a:rPr lang="pt-BR" sz="1300" b="1" dirty="0" smtClean="0"/>
              <a:t/>
            </a:r>
            <a:br>
              <a:rPr lang="pt-BR" sz="1300" b="1" dirty="0" smtClean="0"/>
            </a:br>
            <a:r>
              <a:rPr lang="pt-BR" sz="2700" b="1" dirty="0" smtClean="0">
                <a:latin typeface="Times New Roman" panose="02020603050405020304" pitchFamily="18" charset="0"/>
                <a:cs typeface="Times New Roman" panose="02020603050405020304" pitchFamily="18" charset="0"/>
              </a:rPr>
              <a:t>Doença Metabólica óssea da prematuridade</a:t>
            </a:r>
            <a:r>
              <a:rPr lang="pt-BR" sz="2700" b="1" dirty="0" smtClean="0"/>
              <a:t/>
            </a:r>
            <a:br>
              <a:rPr lang="pt-BR" sz="2700" b="1" dirty="0" smtClean="0"/>
            </a:br>
            <a:r>
              <a:rPr lang="pt-BR" sz="1300" b="1" dirty="0"/>
              <a:t/>
            </a:r>
            <a:br>
              <a:rPr lang="pt-BR" sz="1300" b="1" dirty="0"/>
            </a:br>
            <a:r>
              <a:rPr lang="pt-BR" sz="1400" dirty="0" smtClean="0"/>
              <a:t>Miza </a:t>
            </a:r>
            <a:r>
              <a:rPr lang="pt-BR" sz="1400" dirty="0"/>
              <a:t>Maria B.A.Vidigal, Paulo R. </a:t>
            </a:r>
            <a:r>
              <a:rPr lang="pt-BR" sz="1400" dirty="0" smtClean="0"/>
              <a:t>Margotto</a:t>
            </a:r>
            <a:br>
              <a:rPr lang="pt-BR" sz="1400" dirty="0" smtClean="0"/>
            </a:br>
            <a:r>
              <a:rPr lang="pt-BR" sz="1400" dirty="0" smtClean="0"/>
              <a:t>Em: </a:t>
            </a:r>
            <a:r>
              <a:rPr lang="pt-BR" sz="1400" dirty="0" smtClean="0">
                <a:hlinkClick r:id="rId2"/>
              </a:rPr>
              <a:t>www.paulomargotto.com.br</a:t>
            </a:r>
            <a:r>
              <a:rPr lang="pt-BR" sz="1400" dirty="0" smtClean="0"/>
              <a:t>  no ítem </a:t>
            </a:r>
            <a:r>
              <a:rPr lang="pt-BR" sz="1400" b="1" dirty="0" smtClean="0"/>
              <a:t>Recém-Nascido de baixo peso</a:t>
            </a:r>
            <a:endParaRPr lang="pt-BR" sz="1300" b="1" dirty="0">
              <a:latin typeface="Browallia New" panose="020B0604020202020204" pitchFamily="34" charset="-34"/>
              <a:cs typeface="Browallia New" panose="020B0604020202020204" pitchFamily="34" charset="-34"/>
            </a:endParaRPr>
          </a:p>
        </p:txBody>
      </p:sp>
    </p:spTree>
    <p:extLst>
      <p:ext uri="{BB962C8B-B14F-4D97-AF65-F5344CB8AC3E}">
        <p14:creationId xmlns:p14="http://schemas.microsoft.com/office/powerpoint/2010/main" val="273861524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470541AD-6384-4238-BD6B-E7604213FB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107</TotalTime>
  <Words>1147</Words>
  <Application>Microsoft Office PowerPoint</Application>
  <PresentationFormat>Apresentação na tela (4:3)</PresentationFormat>
  <Paragraphs>181</Paragraphs>
  <Slides>41</Slides>
  <Notes>0</Notes>
  <HiddenSlides>0</HiddenSlides>
  <MMClips>0</MMClips>
  <ScaleCrop>false</ScaleCrop>
  <HeadingPairs>
    <vt:vector size="4" baseType="variant">
      <vt:variant>
        <vt:lpstr>Tema</vt:lpstr>
      </vt:variant>
      <vt:variant>
        <vt:i4>1</vt:i4>
      </vt:variant>
      <vt:variant>
        <vt:lpstr>Títulos de slides</vt:lpstr>
      </vt:variant>
      <vt:variant>
        <vt:i4>41</vt:i4>
      </vt:variant>
    </vt:vector>
  </HeadingPairs>
  <TitlesOfParts>
    <vt:vector size="42" baseType="lpstr">
      <vt:lpstr>Tema do Office</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Apresentação do PowerPoint</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Nutrição Parenteral</vt:lpstr>
      <vt:lpstr>Nota do Editor do site, Dr. Paulo R. Margotto.  Consultem também Nutrição Parenteral Fabiana Moreia Pontes, Maria Rita Carvalho Garbi Novaes, Cira Ferreira Antunes Costa, Paulo R. Margotto, Marina Ramthum do Amaral Em: www.paulomargotto.com.br no ítem  Nutrição do recém-nascido   Doença Metabólica óssea da prematuridade  Miza Maria B.A.Vidigal, Paulo R. Margotto Em: www.paulomargotto.com.br  no ítem Recém-Nascido de baixo peso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Nutrição Parenteral</dc:title>
  <dc:creator>Marta</dc:creator>
  <cp:lastModifiedBy>Paulo</cp:lastModifiedBy>
  <cp:revision>14</cp:revision>
  <dcterms:created xsi:type="dcterms:W3CDTF">2014-02-18T07:43:39Z</dcterms:created>
  <dcterms:modified xsi:type="dcterms:W3CDTF">2014-03-01T23:51:34Z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TC025577119991</vt:lpwstr>
  </property>
</Properties>
</file>