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783" r:id="rId2"/>
  </p:sldMasterIdLst>
  <p:notesMasterIdLst>
    <p:notesMasterId r:id="rId45"/>
  </p:notesMasterIdLst>
  <p:handoutMasterIdLst>
    <p:handoutMasterId r:id="rId46"/>
  </p:handoutMasterIdLst>
  <p:sldIdLst>
    <p:sldId id="273" r:id="rId3"/>
    <p:sldId id="356" r:id="rId4"/>
    <p:sldId id="357" r:id="rId5"/>
    <p:sldId id="358" r:id="rId6"/>
    <p:sldId id="359" r:id="rId7"/>
    <p:sldId id="360" r:id="rId8"/>
    <p:sldId id="389" r:id="rId9"/>
    <p:sldId id="390" r:id="rId10"/>
    <p:sldId id="365" r:id="rId11"/>
    <p:sldId id="370" r:id="rId12"/>
    <p:sldId id="371" r:id="rId13"/>
    <p:sldId id="372" r:id="rId14"/>
    <p:sldId id="391" r:id="rId15"/>
    <p:sldId id="410" r:id="rId16"/>
    <p:sldId id="411" r:id="rId17"/>
    <p:sldId id="393" r:id="rId18"/>
    <p:sldId id="395" r:id="rId19"/>
    <p:sldId id="398" r:id="rId20"/>
    <p:sldId id="399" r:id="rId21"/>
    <p:sldId id="375" r:id="rId22"/>
    <p:sldId id="376" r:id="rId23"/>
    <p:sldId id="377" r:id="rId24"/>
    <p:sldId id="413" r:id="rId25"/>
    <p:sldId id="397" r:id="rId26"/>
    <p:sldId id="378" r:id="rId27"/>
    <p:sldId id="392" r:id="rId28"/>
    <p:sldId id="402" r:id="rId29"/>
    <p:sldId id="406" r:id="rId30"/>
    <p:sldId id="405" r:id="rId31"/>
    <p:sldId id="414" r:id="rId32"/>
    <p:sldId id="408" r:id="rId33"/>
    <p:sldId id="400" r:id="rId34"/>
    <p:sldId id="407" r:id="rId35"/>
    <p:sldId id="381" r:id="rId36"/>
    <p:sldId id="382" r:id="rId37"/>
    <p:sldId id="383" r:id="rId38"/>
    <p:sldId id="386" r:id="rId39"/>
    <p:sldId id="401" r:id="rId40"/>
    <p:sldId id="409" r:id="rId41"/>
    <p:sldId id="387" r:id="rId42"/>
    <p:sldId id="388" r:id="rId43"/>
    <p:sldId id="415" r:id="rId44"/>
  </p:sldIdLst>
  <p:sldSz cx="10080625" cy="7559675"/>
  <p:notesSz cx="6881813" cy="10015538"/>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8" charset="0"/>
      <a:defRPr b="1" kern="1200">
        <a:solidFill>
          <a:schemeClr val="bg1"/>
        </a:solidFill>
        <a:latin typeface="Baskerville Old Face" pitchFamily="18" charset="0"/>
        <a:ea typeface="DejaVu Sans"/>
        <a:cs typeface="DejaVu Sans"/>
      </a:defRPr>
    </a:lvl5pPr>
    <a:lvl6pPr marL="2286000" algn="l" defTabSz="914400" rtl="0" eaLnBrk="1" latinLnBrk="0" hangingPunct="1">
      <a:defRPr b="1" kern="1200">
        <a:solidFill>
          <a:schemeClr val="bg1"/>
        </a:solidFill>
        <a:latin typeface="Baskerville Old Face" pitchFamily="18" charset="0"/>
        <a:ea typeface="DejaVu Sans"/>
        <a:cs typeface="DejaVu Sans"/>
      </a:defRPr>
    </a:lvl6pPr>
    <a:lvl7pPr marL="2743200" algn="l" defTabSz="914400" rtl="0" eaLnBrk="1" latinLnBrk="0" hangingPunct="1">
      <a:defRPr b="1" kern="1200">
        <a:solidFill>
          <a:schemeClr val="bg1"/>
        </a:solidFill>
        <a:latin typeface="Baskerville Old Face" pitchFamily="18" charset="0"/>
        <a:ea typeface="DejaVu Sans"/>
        <a:cs typeface="DejaVu Sans"/>
      </a:defRPr>
    </a:lvl7pPr>
    <a:lvl8pPr marL="3200400" algn="l" defTabSz="914400" rtl="0" eaLnBrk="1" latinLnBrk="0" hangingPunct="1">
      <a:defRPr b="1" kern="1200">
        <a:solidFill>
          <a:schemeClr val="bg1"/>
        </a:solidFill>
        <a:latin typeface="Baskerville Old Face" pitchFamily="18" charset="0"/>
        <a:ea typeface="DejaVu Sans"/>
        <a:cs typeface="DejaVu Sans"/>
      </a:defRPr>
    </a:lvl8pPr>
    <a:lvl9pPr marL="3657600" algn="l" defTabSz="914400" rtl="0" eaLnBrk="1" latinLnBrk="0" hangingPunct="1">
      <a:defRPr b="1" kern="1200">
        <a:solidFill>
          <a:schemeClr val="bg1"/>
        </a:solidFill>
        <a:latin typeface="Baskerville Old Face" pitchFamily="18" charset="0"/>
        <a:ea typeface="DejaVu Sans"/>
        <a:cs typeface="DejaVu San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FF9900"/>
    <a:srgbClr val="FF33CC"/>
    <a:srgbClr val="0066FF"/>
    <a:srgbClr val="FF0000"/>
    <a:srgbClr val="FFFF00"/>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60" autoAdjust="0"/>
    <p:restoredTop sz="94709" autoAdjust="0"/>
  </p:normalViewPr>
  <p:slideViewPr>
    <p:cSldViewPr>
      <p:cViewPr>
        <p:scale>
          <a:sx n="75" d="100"/>
          <a:sy n="75" d="100"/>
        </p:scale>
        <p:origin x="-1320" y="-82"/>
      </p:cViewPr>
      <p:guideLst>
        <p:guide orient="horz" pos="2161"/>
        <p:guide pos="2880"/>
      </p:guideLst>
    </p:cSldViewPr>
  </p:slideViewPr>
  <p:outlineViewPr>
    <p:cViewPr varScale="1">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52" y="-72"/>
      </p:cViewPr>
      <p:guideLst>
        <p:guide orient="horz" pos="2698"/>
        <p:guide pos="196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hdr" sz="quarter"/>
          </p:nvPr>
        </p:nvSpPr>
        <p:spPr bwMode="auto">
          <a:xfrm>
            <a:off x="0" y="0"/>
            <a:ext cx="2982913" cy="500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a:defRPr sz="1200">
                <a:ea typeface="+mn-ea"/>
                <a:cs typeface="+mn-cs"/>
              </a:defRPr>
            </a:lvl1pPr>
          </a:lstStyle>
          <a:p>
            <a:pPr>
              <a:defRPr/>
            </a:pPr>
            <a:endParaRPr lang="pt-BR"/>
          </a:p>
        </p:txBody>
      </p:sp>
      <p:sp>
        <p:nvSpPr>
          <p:cNvPr id="59395" name="Rectangle 3"/>
          <p:cNvSpPr>
            <a:spLocks noGrp="1" noChangeArrowheads="1"/>
          </p:cNvSpPr>
          <p:nvPr>
            <p:ph type="dt" sz="quarter" idx="1"/>
          </p:nvPr>
        </p:nvSpPr>
        <p:spPr bwMode="auto">
          <a:xfrm>
            <a:off x="3897313" y="0"/>
            <a:ext cx="2982912" cy="500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a:defRPr sz="1200">
                <a:ea typeface="+mn-ea"/>
                <a:cs typeface="+mn-cs"/>
              </a:defRPr>
            </a:lvl1pPr>
          </a:lstStyle>
          <a:p>
            <a:pPr>
              <a:defRPr/>
            </a:pPr>
            <a:fld id="{758933BB-A9F3-4EA2-B884-4281958A05F5}" type="datetimeFigureOut">
              <a:rPr lang="pt-BR"/>
              <a:pPr>
                <a:defRPr/>
              </a:pPr>
              <a:t>23/08/2015</a:t>
            </a:fld>
            <a:endParaRPr lang="pt-BR"/>
          </a:p>
        </p:txBody>
      </p:sp>
      <p:sp>
        <p:nvSpPr>
          <p:cNvPr id="59396" name="Rectangle 4"/>
          <p:cNvSpPr>
            <a:spLocks noGrp="1" noChangeArrowheads="1"/>
          </p:cNvSpPr>
          <p:nvPr>
            <p:ph type="ftr" sz="quarter" idx="2"/>
          </p:nvPr>
        </p:nvSpPr>
        <p:spPr bwMode="auto">
          <a:xfrm>
            <a:off x="0" y="9512300"/>
            <a:ext cx="2982913" cy="5016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a:defRPr sz="1200">
                <a:ea typeface="+mn-ea"/>
                <a:cs typeface="+mn-cs"/>
              </a:defRPr>
            </a:lvl1pPr>
          </a:lstStyle>
          <a:p>
            <a:pPr>
              <a:defRPr/>
            </a:pPr>
            <a:endParaRPr lang="pt-BR"/>
          </a:p>
        </p:txBody>
      </p:sp>
      <p:sp>
        <p:nvSpPr>
          <p:cNvPr id="59397" name="Rectangle 5"/>
          <p:cNvSpPr>
            <a:spLocks noGrp="1" noChangeArrowheads="1"/>
          </p:cNvSpPr>
          <p:nvPr>
            <p:ph type="sldNum" sz="quarter" idx="3"/>
          </p:nvPr>
        </p:nvSpPr>
        <p:spPr bwMode="auto">
          <a:xfrm>
            <a:off x="3897313" y="9512300"/>
            <a:ext cx="2982912" cy="5016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a:defRPr sz="1200">
                <a:ea typeface="+mn-ea"/>
                <a:cs typeface="+mn-cs"/>
              </a:defRPr>
            </a:lvl1pPr>
          </a:lstStyle>
          <a:p>
            <a:pPr>
              <a:defRPr/>
            </a:pPr>
            <a:fld id="{B0C61026-9BF5-4C68-87C4-AB63D407A9C6}" type="slidenum">
              <a:rPr lang="pt-BR"/>
              <a:pPr>
                <a:defRPr/>
              </a:pPr>
              <a:t>‹nº›</a:t>
            </a:fld>
            <a:endParaRPr lang="pt-B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AutoShape 1"/>
          <p:cNvSpPr>
            <a:spLocks noChangeArrowheads="1"/>
          </p:cNvSpPr>
          <p:nvPr/>
        </p:nvSpPr>
        <p:spPr bwMode="auto">
          <a:xfrm>
            <a:off x="0" y="0"/>
            <a:ext cx="6881813" cy="10015538"/>
          </a:xfrm>
          <a:prstGeom prst="roundRect">
            <a:avLst>
              <a:gd name="adj" fmla="val 19"/>
            </a:avLst>
          </a:prstGeom>
          <a:solidFill>
            <a:srgbClr val="FFFFFF"/>
          </a:solidFill>
          <a:ln w="9360">
            <a:noFill/>
            <a:miter lim="800000"/>
            <a:headEnd/>
            <a:tailEnd/>
          </a:ln>
        </p:spPr>
        <p:txBody>
          <a:bodyPr wrap="none" lIns="84655" tIns="42328" rIns="84655" bIns="42328" anchor="ctr"/>
          <a:lstStyle/>
          <a:p>
            <a:pPr defTabSz="415925">
              <a:defRPr/>
            </a:pPr>
            <a:endParaRPr lang="pt-BR" sz="1700" b="0">
              <a:latin typeface="Arial" charset="0"/>
              <a:ea typeface="+mn-ea"/>
              <a:cs typeface="+mn-cs"/>
            </a:endParaRPr>
          </a:p>
        </p:txBody>
      </p:sp>
      <p:sp>
        <p:nvSpPr>
          <p:cNvPr id="81923" name="Rectangle 2"/>
          <p:cNvSpPr>
            <a:spLocks noGrp="1" noChangeArrowheads="1"/>
          </p:cNvSpPr>
          <p:nvPr>
            <p:ph type="sldImg"/>
          </p:nvPr>
        </p:nvSpPr>
        <p:spPr bwMode="auto">
          <a:xfrm>
            <a:off x="938213" y="762000"/>
            <a:ext cx="5002212" cy="3751263"/>
          </a:xfrm>
          <a:prstGeom prst="rect">
            <a:avLst/>
          </a:prstGeom>
          <a:noFill/>
          <a:ln w="9525">
            <a:noFill/>
            <a:round/>
            <a:headEnd/>
            <a:tailEnd/>
          </a:ln>
        </p:spPr>
      </p:sp>
      <p:sp>
        <p:nvSpPr>
          <p:cNvPr id="2051" name="Rectangle 3"/>
          <p:cNvSpPr>
            <a:spLocks noGrp="1" noChangeArrowheads="1"/>
          </p:cNvSpPr>
          <p:nvPr>
            <p:ph type="body"/>
          </p:nvPr>
        </p:nvSpPr>
        <p:spPr bwMode="auto">
          <a:xfrm>
            <a:off x="687388" y="4757738"/>
            <a:ext cx="5503862" cy="450373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pt-BR" noProof="0" smtClean="0"/>
          </a:p>
        </p:txBody>
      </p:sp>
      <p:sp>
        <p:nvSpPr>
          <p:cNvPr id="2052" name="Rectangle 4"/>
          <p:cNvSpPr>
            <a:spLocks noGrp="1" noChangeArrowheads="1"/>
          </p:cNvSpPr>
          <p:nvPr>
            <p:ph type="hdr"/>
          </p:nvPr>
        </p:nvSpPr>
        <p:spPr bwMode="auto">
          <a:xfrm>
            <a:off x="0" y="0"/>
            <a:ext cx="2982913" cy="4984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endParaRPr lang="pt-BR"/>
          </a:p>
        </p:txBody>
      </p:sp>
      <p:sp>
        <p:nvSpPr>
          <p:cNvPr id="2053" name="Rectangle 5"/>
          <p:cNvSpPr>
            <a:spLocks noGrp="1" noChangeArrowheads="1"/>
          </p:cNvSpPr>
          <p:nvPr>
            <p:ph type="dt"/>
          </p:nvPr>
        </p:nvSpPr>
        <p:spPr bwMode="auto">
          <a:xfrm>
            <a:off x="3895725" y="0"/>
            <a:ext cx="2982913" cy="4984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endParaRPr lang="pt-BR"/>
          </a:p>
        </p:txBody>
      </p:sp>
      <p:sp>
        <p:nvSpPr>
          <p:cNvPr id="2054" name="Rectangle 6"/>
          <p:cNvSpPr>
            <a:spLocks noGrp="1" noChangeArrowheads="1"/>
          </p:cNvSpPr>
          <p:nvPr>
            <p:ph type="ftr"/>
          </p:nvPr>
        </p:nvSpPr>
        <p:spPr bwMode="auto">
          <a:xfrm>
            <a:off x="0" y="9513888"/>
            <a:ext cx="2982913" cy="498475"/>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endParaRPr lang="pt-BR"/>
          </a:p>
        </p:txBody>
      </p:sp>
      <p:sp>
        <p:nvSpPr>
          <p:cNvPr id="2055" name="Rectangle 7"/>
          <p:cNvSpPr>
            <a:spLocks noGrp="1" noChangeArrowheads="1"/>
          </p:cNvSpPr>
          <p:nvPr>
            <p:ph type="sldNum"/>
          </p:nvPr>
        </p:nvSpPr>
        <p:spPr bwMode="auto">
          <a:xfrm>
            <a:off x="3895725" y="9513888"/>
            <a:ext cx="2982913" cy="498475"/>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defTabSz="415925">
              <a:buClrTx/>
              <a:buFontTx/>
              <a:buNone/>
              <a:tabLst>
                <a:tab pos="0" algn="l"/>
                <a:tab pos="414338" algn="l"/>
                <a:tab pos="830263" algn="l"/>
                <a:tab pos="1246188" algn="l"/>
                <a:tab pos="1662113" algn="l"/>
                <a:tab pos="2078038" algn="l"/>
                <a:tab pos="2493963" algn="l"/>
                <a:tab pos="2909888" algn="l"/>
                <a:tab pos="3325813" algn="l"/>
                <a:tab pos="3741738" algn="l"/>
                <a:tab pos="4157663" algn="l"/>
                <a:tab pos="4573588" algn="l"/>
                <a:tab pos="4989513" algn="l"/>
                <a:tab pos="5405438" algn="l"/>
                <a:tab pos="5821363" algn="l"/>
                <a:tab pos="6237288" algn="l"/>
                <a:tab pos="6653213" algn="l"/>
                <a:tab pos="7069138" algn="l"/>
                <a:tab pos="7485063" algn="l"/>
                <a:tab pos="7900988" algn="l"/>
                <a:tab pos="8316913" algn="l"/>
              </a:tabLst>
              <a:defRPr sz="1300" b="0">
                <a:solidFill>
                  <a:srgbClr val="000000"/>
                </a:solidFill>
                <a:latin typeface="Times New Roman" pitchFamily="18" charset="0"/>
                <a:ea typeface="+mn-ea"/>
                <a:cs typeface="+mn-cs"/>
              </a:defRPr>
            </a:lvl1pPr>
          </a:lstStyle>
          <a:p>
            <a:pPr>
              <a:defRPr/>
            </a:pPr>
            <a:fld id="{1F594B46-3BA7-4A9F-A2AE-34A9762BE77C}"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1"/>
          <p:cNvSpPr>
            <a:spLocks noChangeArrowheads="1" noTextEdit="1"/>
          </p:cNvSpPr>
          <p:nvPr>
            <p:ph type="sldImg"/>
          </p:nvPr>
        </p:nvSpPr>
        <p:spPr>
          <a:xfrm>
            <a:off x="1588" y="0"/>
            <a:ext cx="1587" cy="1588"/>
          </a:xfrm>
          <a:solidFill>
            <a:srgbClr val="FFFFFF"/>
          </a:solidFill>
          <a:ln>
            <a:solidFill>
              <a:srgbClr val="000000"/>
            </a:solidFill>
            <a:miter lim="800000"/>
          </a:ln>
        </p:spPr>
      </p:sp>
      <p:sp>
        <p:nvSpPr>
          <p:cNvPr id="82947" name="Rectangle 2"/>
          <p:cNvSpPr>
            <a:spLocks noChangeArrowheads="1"/>
          </p:cNvSpPr>
          <p:nvPr>
            <p:ph type="body" idx="1"/>
          </p:nvPr>
        </p:nvSpPr>
        <p:spPr>
          <a:xfrm>
            <a:off x="688975" y="4757738"/>
            <a:ext cx="5505450" cy="4506912"/>
          </a:xfrm>
          <a:noFill/>
          <a:ln/>
        </p:spPr>
        <p:txBody>
          <a:bodyPr wrap="none" anchor="ctr"/>
          <a:lstStyle/>
          <a:p>
            <a:pPr defTabSz="914400" eaLnBrk="1" hangingPunct="1"/>
            <a:endParaRPr lang="pt-BR"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2"/>
          <p:cNvSpPr>
            <a:spLocks noChangeArrowheads="1" noTextEdit="1"/>
          </p:cNvSpPr>
          <p:nvPr>
            <p:ph type="sldImg"/>
          </p:nvPr>
        </p:nvSpPr>
        <p:spPr>
          <a:xfrm>
            <a:off x="0" y="331788"/>
            <a:ext cx="0" cy="0"/>
          </a:xfrm>
          <a:solidFill>
            <a:srgbClr val="FFFFFF"/>
          </a:solidFill>
          <a:ln>
            <a:solidFill>
              <a:srgbClr val="000000"/>
            </a:solidFill>
            <a:miter lim="800000"/>
          </a:ln>
        </p:spPr>
      </p:sp>
      <p:sp>
        <p:nvSpPr>
          <p:cNvPr id="83971" name="Rectangle 3"/>
          <p:cNvSpPr>
            <a:spLocks noChangeArrowheads="1"/>
          </p:cNvSpPr>
          <p:nvPr>
            <p:ph type="body" idx="1"/>
          </p:nvPr>
        </p:nvSpPr>
        <p:spPr>
          <a:xfrm>
            <a:off x="504825" y="4727575"/>
            <a:ext cx="5875338" cy="200025"/>
          </a:xfrm>
          <a:noFill/>
          <a:ln/>
        </p:spPr>
        <p:txBody>
          <a:bodyPr>
            <a:spAutoFit/>
          </a:bodyPr>
          <a:lstStyle/>
          <a:p>
            <a:pPr defTabSz="914400" eaLnBrk="1" hangingPunct="1"/>
            <a:endParaRPr lang="pt-BR"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noTextEdit="1"/>
          </p:cNvSpPr>
          <p:nvPr>
            <p:ph type="sldImg"/>
          </p:nvPr>
        </p:nvSpPr>
        <p:spPr/>
      </p:sp>
      <p:sp>
        <p:nvSpPr>
          <p:cNvPr id="134147" name="Rectangle 3"/>
          <p:cNvSpPr>
            <a:spLocks noGrp="1" noChangeArrowheads="1"/>
          </p:cNvSpPr>
          <p:nvPr>
            <p:ph type="body" idx="1"/>
          </p:nvPr>
        </p:nvSpPr>
        <p:spPr>
          <a:noFill/>
          <a:ln/>
        </p:spPr>
        <p:txBody>
          <a:bodyPr/>
          <a:lstStyle/>
          <a:p>
            <a:endParaRPr lang="pt-BR"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0290" name="Rectangle 2"/>
          <p:cNvSpPr>
            <a:spLocks noChangeArrowheads="1" noTextEdit="1"/>
          </p:cNvSpPr>
          <p:nvPr>
            <p:ph type="sldImg"/>
          </p:nvPr>
        </p:nvSpPr>
        <p:spPr>
          <a:xfrm>
            <a:off x="0" y="331788"/>
            <a:ext cx="0" cy="0"/>
          </a:xfrm>
          <a:solidFill>
            <a:srgbClr val="FFFFFF"/>
          </a:solidFill>
          <a:ln>
            <a:solidFill>
              <a:srgbClr val="000000"/>
            </a:solidFill>
            <a:miter lim="800000"/>
          </a:ln>
        </p:spPr>
      </p:sp>
      <p:sp>
        <p:nvSpPr>
          <p:cNvPr id="140291" name="Rectangle 3"/>
          <p:cNvSpPr>
            <a:spLocks noChangeArrowheads="1"/>
          </p:cNvSpPr>
          <p:nvPr>
            <p:ph type="body" idx="1"/>
          </p:nvPr>
        </p:nvSpPr>
        <p:spPr>
          <a:xfrm>
            <a:off x="504825" y="4727575"/>
            <a:ext cx="5875338" cy="200025"/>
          </a:xfrm>
          <a:noFill/>
          <a:ln/>
        </p:spPr>
        <p:txBody>
          <a:bodyPr>
            <a:spAutoFit/>
          </a:bodyPr>
          <a:lstStyle/>
          <a:p>
            <a:pPr defTabSz="914400" eaLnBrk="1" hangingPunct="1"/>
            <a:endParaRPr lang="pt-BR"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pic>
        <p:nvPicPr>
          <p:cNvPr id="4" name="Imagem 6" descr="Heart 2.jpg"/>
          <p:cNvPicPr>
            <a:picLocks noChangeAspect="1"/>
          </p:cNvPicPr>
          <p:nvPr/>
        </p:nvPicPr>
        <p:blipFill>
          <a:blip r:embed="rId2"/>
          <a:srcRect/>
          <a:stretch>
            <a:fillRect/>
          </a:stretch>
        </p:blipFill>
        <p:spPr bwMode="auto">
          <a:xfrm>
            <a:off x="1350963" y="395288"/>
            <a:ext cx="7378700" cy="6769100"/>
          </a:xfrm>
          <a:prstGeom prst="rect">
            <a:avLst/>
          </a:prstGeom>
          <a:noFill/>
          <a:ln w="9525">
            <a:noFill/>
            <a:miter lim="800000"/>
            <a:headEnd/>
            <a:tailEnd/>
          </a:ln>
        </p:spPr>
      </p:pic>
      <p:sp>
        <p:nvSpPr>
          <p:cNvPr id="2" name="Título 1"/>
          <p:cNvSpPr>
            <a:spLocks noGrp="1"/>
          </p:cNvSpPr>
          <p:nvPr>
            <p:ph type="ctrTitle"/>
          </p:nvPr>
        </p:nvSpPr>
        <p:spPr>
          <a:xfrm>
            <a:off x="755650" y="2347913"/>
            <a:ext cx="8569325" cy="1620837"/>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pt-BR"/>
          </a:p>
        </p:txBody>
      </p:sp>
      <p:sp>
        <p:nvSpPr>
          <p:cNvPr id="5" name="Espaço Reservado para Data 3"/>
          <p:cNvSpPr>
            <a:spLocks noGrp="1"/>
          </p:cNvSpPr>
          <p:nvPr>
            <p:ph type="dt" idx="10"/>
          </p:nvPr>
        </p:nvSpPr>
        <p:spPr/>
        <p:txBody>
          <a:bodyPr/>
          <a:lstStyle>
            <a:lvl1pPr>
              <a:defRPr/>
            </a:lvl1pPr>
          </a:lstStyle>
          <a:p>
            <a:pPr>
              <a:defRPr/>
            </a:pPr>
            <a:endParaRPr lang="pt-BR"/>
          </a:p>
        </p:txBody>
      </p:sp>
      <p:sp>
        <p:nvSpPr>
          <p:cNvPr id="6" name="Espaço Reservado para Rodapé 4"/>
          <p:cNvSpPr>
            <a:spLocks noGrp="1"/>
          </p:cNvSpPr>
          <p:nvPr>
            <p:ph type="ftr" idx="11"/>
          </p:nvPr>
        </p:nvSpPr>
        <p:spPr/>
        <p:txBody>
          <a:bodyPr/>
          <a:lstStyle>
            <a:lvl1pPr>
              <a:defRPr/>
            </a:lvl1pPr>
          </a:lstStyle>
          <a:p>
            <a:pPr>
              <a:defRPr/>
            </a:pPr>
            <a:endParaRPr lang="pt-BR"/>
          </a:p>
        </p:txBody>
      </p:sp>
      <p:sp>
        <p:nvSpPr>
          <p:cNvPr id="7" name="Espaço Reservado para Número de Slide 5"/>
          <p:cNvSpPr>
            <a:spLocks noGrp="1"/>
          </p:cNvSpPr>
          <p:nvPr>
            <p:ph type="sldNum" idx="12"/>
          </p:nvPr>
        </p:nvSpPr>
        <p:spPr/>
        <p:txBody>
          <a:bodyPr/>
          <a:lstStyle>
            <a:lvl1pPr>
              <a:defRPr/>
            </a:lvl1pPr>
          </a:lstStyle>
          <a:p>
            <a:pPr>
              <a:defRPr/>
            </a:pPr>
            <a:fld id="{085AF0B7-BABF-4BE4-B870-6473BA0C2CCA}"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D07664B3-1166-47D0-B9FC-91789CE2E531}"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503238" y="1768475"/>
            <a:ext cx="4457700" cy="4986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113338" y="1768475"/>
            <a:ext cx="4457700" cy="4986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B760C92D-8ECE-478C-9836-5DFAACDC9454}"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3213"/>
            <a:ext cx="9072563" cy="1258887"/>
          </a:xfrm>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3"/>
          <p:cNvSpPr>
            <a:spLocks noGrp="1" noChangeArrowheads="1"/>
          </p:cNvSpPr>
          <p:nvPr>
            <p:ph type="dt" idx="10"/>
          </p:nvPr>
        </p:nvSpPr>
        <p:spPr>
          <a:ln/>
        </p:spPr>
        <p:txBody>
          <a:bodyPr/>
          <a:lstStyle>
            <a:lvl1pPr>
              <a:defRPr/>
            </a:lvl1pPr>
          </a:lstStyle>
          <a:p>
            <a:pPr>
              <a:defRPr/>
            </a:pPr>
            <a:endParaRPr lang="pt-BR"/>
          </a:p>
        </p:txBody>
      </p:sp>
      <p:sp>
        <p:nvSpPr>
          <p:cNvPr id="8" name="Rectangle 4"/>
          <p:cNvSpPr>
            <a:spLocks noGrp="1" noChangeArrowheads="1"/>
          </p:cNvSpPr>
          <p:nvPr>
            <p:ph type="ftr" idx="11"/>
          </p:nvPr>
        </p:nvSpPr>
        <p:spPr>
          <a:ln/>
        </p:spPr>
        <p:txBody>
          <a:bodyPr/>
          <a:lstStyle>
            <a:lvl1pPr>
              <a:defRPr/>
            </a:lvl1pPr>
          </a:lstStyle>
          <a:p>
            <a:pPr>
              <a:defRPr/>
            </a:pPr>
            <a:endParaRPr lang="pt-BR"/>
          </a:p>
        </p:txBody>
      </p:sp>
      <p:sp>
        <p:nvSpPr>
          <p:cNvPr id="9" name="Rectangle 5"/>
          <p:cNvSpPr>
            <a:spLocks noGrp="1" noChangeArrowheads="1"/>
          </p:cNvSpPr>
          <p:nvPr>
            <p:ph type="sldNum" idx="12"/>
          </p:nvPr>
        </p:nvSpPr>
        <p:spPr>
          <a:ln/>
        </p:spPr>
        <p:txBody>
          <a:bodyPr/>
          <a:lstStyle>
            <a:lvl1pPr>
              <a:defRPr/>
            </a:lvl1pPr>
          </a:lstStyle>
          <a:p>
            <a:pPr>
              <a:defRPr/>
            </a:pPr>
            <a:fld id="{B583FDF2-C3F8-4F24-8EC7-A7BB85A74C39}"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Rectangle 3"/>
          <p:cNvSpPr>
            <a:spLocks noGrp="1" noChangeArrowheads="1"/>
          </p:cNvSpPr>
          <p:nvPr>
            <p:ph type="dt" idx="10"/>
          </p:nvPr>
        </p:nvSpPr>
        <p:spPr>
          <a:ln/>
        </p:spPr>
        <p:txBody>
          <a:bodyPr/>
          <a:lstStyle>
            <a:lvl1pPr>
              <a:defRPr/>
            </a:lvl1pPr>
          </a:lstStyle>
          <a:p>
            <a:pPr>
              <a:defRPr/>
            </a:pPr>
            <a:endParaRPr lang="pt-BR"/>
          </a:p>
        </p:txBody>
      </p:sp>
      <p:sp>
        <p:nvSpPr>
          <p:cNvPr id="4" name="Rectangle 4"/>
          <p:cNvSpPr>
            <a:spLocks noGrp="1" noChangeArrowheads="1"/>
          </p:cNvSpPr>
          <p:nvPr>
            <p:ph type="ftr" idx="11"/>
          </p:nvPr>
        </p:nvSpPr>
        <p:spPr>
          <a:ln/>
        </p:spPr>
        <p:txBody>
          <a:bodyPr/>
          <a:lstStyle>
            <a:lvl1pPr>
              <a:defRPr/>
            </a:lvl1pPr>
          </a:lstStyle>
          <a:p>
            <a:pPr>
              <a:defRPr/>
            </a:pPr>
            <a:endParaRPr lang="pt-BR"/>
          </a:p>
        </p:txBody>
      </p:sp>
      <p:sp>
        <p:nvSpPr>
          <p:cNvPr id="5" name="Rectangle 5"/>
          <p:cNvSpPr>
            <a:spLocks noGrp="1" noChangeArrowheads="1"/>
          </p:cNvSpPr>
          <p:nvPr>
            <p:ph type="sldNum" idx="12"/>
          </p:nvPr>
        </p:nvSpPr>
        <p:spPr>
          <a:ln/>
        </p:spPr>
        <p:txBody>
          <a:bodyPr/>
          <a:lstStyle>
            <a:lvl1pPr>
              <a:defRPr/>
            </a:lvl1pPr>
          </a:lstStyle>
          <a:p>
            <a:pPr>
              <a:defRPr/>
            </a:pPr>
            <a:fld id="{3BB18777-A68B-4424-9AEF-5F33C652049A}"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pt-BR"/>
          </a:p>
        </p:txBody>
      </p:sp>
      <p:sp>
        <p:nvSpPr>
          <p:cNvPr id="3" name="Rectangle 4"/>
          <p:cNvSpPr>
            <a:spLocks noGrp="1" noChangeArrowheads="1"/>
          </p:cNvSpPr>
          <p:nvPr>
            <p:ph type="ftr" idx="11"/>
          </p:nvPr>
        </p:nvSpPr>
        <p:spPr>
          <a:ln/>
        </p:spPr>
        <p:txBody>
          <a:bodyPr/>
          <a:lstStyle>
            <a:lvl1pPr>
              <a:defRPr/>
            </a:lvl1pPr>
          </a:lstStyle>
          <a:p>
            <a:pPr>
              <a:defRPr/>
            </a:pPr>
            <a:endParaRPr lang="pt-BR"/>
          </a:p>
        </p:txBody>
      </p:sp>
      <p:sp>
        <p:nvSpPr>
          <p:cNvPr id="4" name="Rectangle 5"/>
          <p:cNvSpPr>
            <a:spLocks noGrp="1" noChangeArrowheads="1"/>
          </p:cNvSpPr>
          <p:nvPr>
            <p:ph type="sldNum" idx="12"/>
          </p:nvPr>
        </p:nvSpPr>
        <p:spPr>
          <a:ln/>
        </p:spPr>
        <p:txBody>
          <a:bodyPr/>
          <a:lstStyle>
            <a:lvl1pPr>
              <a:defRPr/>
            </a:lvl1pPr>
          </a:lstStyle>
          <a:p>
            <a:pPr>
              <a:defRPr/>
            </a:pPr>
            <a:fld id="{54CEFF15-5F9C-4EAD-B497-32879CD02B41}"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353CEE20-0E79-4DBB-BEED-8C1079276EE0}"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976438" y="674688"/>
            <a:ext cx="6048375" cy="4537075"/>
          </a:xfrm>
        </p:spPr>
        <p:txBody>
          <a:bodyPr tIns="2808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3"/>
          <p:cNvSpPr>
            <a:spLocks noGrp="1" noChangeArrowheads="1"/>
          </p:cNvSpPr>
          <p:nvPr>
            <p:ph type="dt" idx="10"/>
          </p:nvPr>
        </p:nvSpPr>
        <p:spPr>
          <a:ln/>
        </p:spPr>
        <p:txBody>
          <a:bodyPr/>
          <a:lstStyle>
            <a:lvl1pPr>
              <a:defRPr/>
            </a:lvl1pPr>
          </a:lstStyle>
          <a:p>
            <a:pPr>
              <a:defRPr/>
            </a:pPr>
            <a:endParaRPr lang="pt-BR"/>
          </a:p>
        </p:txBody>
      </p:sp>
      <p:sp>
        <p:nvSpPr>
          <p:cNvPr id="6" name="Rectangle 4"/>
          <p:cNvSpPr>
            <a:spLocks noGrp="1" noChangeArrowheads="1"/>
          </p:cNvSpPr>
          <p:nvPr>
            <p:ph type="ftr" idx="11"/>
          </p:nvPr>
        </p:nvSpPr>
        <p:spPr>
          <a:ln/>
        </p:spPr>
        <p:txBody>
          <a:bodyPr/>
          <a:lstStyle>
            <a:lvl1pPr>
              <a:defRPr/>
            </a:lvl1pPr>
          </a:lstStyle>
          <a:p>
            <a:pPr>
              <a:defRPr/>
            </a:pPr>
            <a:endParaRPr lang="pt-BR"/>
          </a:p>
        </p:txBody>
      </p:sp>
      <p:sp>
        <p:nvSpPr>
          <p:cNvPr id="7" name="Rectangle 5"/>
          <p:cNvSpPr>
            <a:spLocks noGrp="1" noChangeArrowheads="1"/>
          </p:cNvSpPr>
          <p:nvPr>
            <p:ph type="sldNum" idx="12"/>
          </p:nvPr>
        </p:nvSpPr>
        <p:spPr>
          <a:ln/>
        </p:spPr>
        <p:txBody>
          <a:bodyPr/>
          <a:lstStyle>
            <a:lvl1pPr>
              <a:defRPr/>
            </a:lvl1pPr>
          </a:lstStyle>
          <a:p>
            <a:pPr>
              <a:defRPr/>
            </a:pPr>
            <a:fld id="{8566E8E7-AF5A-41FD-B643-5FB045AD0E80}"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114ABD05-B942-413C-B5F4-110DE9D35028}"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04088" y="301625"/>
            <a:ext cx="2266950" cy="6453188"/>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503238" y="301625"/>
            <a:ext cx="6648450" cy="6453188"/>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3"/>
          <p:cNvSpPr>
            <a:spLocks noGrp="1" noChangeArrowheads="1"/>
          </p:cNvSpPr>
          <p:nvPr>
            <p:ph type="dt" idx="10"/>
          </p:nvPr>
        </p:nvSpPr>
        <p:spPr>
          <a:ln/>
        </p:spPr>
        <p:txBody>
          <a:bodyPr/>
          <a:lstStyle>
            <a:lvl1pPr>
              <a:defRPr/>
            </a:lvl1pPr>
          </a:lstStyle>
          <a:p>
            <a:pPr>
              <a:defRPr/>
            </a:pPr>
            <a:endParaRPr lang="pt-BR"/>
          </a:p>
        </p:txBody>
      </p:sp>
      <p:sp>
        <p:nvSpPr>
          <p:cNvPr id="5" name="Rectangle 4"/>
          <p:cNvSpPr>
            <a:spLocks noGrp="1" noChangeArrowheads="1"/>
          </p:cNvSpPr>
          <p:nvPr>
            <p:ph type="ftr" idx="11"/>
          </p:nvPr>
        </p:nvSpPr>
        <p:spPr>
          <a:ln/>
        </p:spPr>
        <p:txBody>
          <a:bodyPr/>
          <a:lstStyle>
            <a:lvl1pPr>
              <a:defRPr/>
            </a:lvl1pPr>
          </a:lstStyle>
          <a:p>
            <a:pPr>
              <a:defRPr/>
            </a:pPr>
            <a:endParaRPr lang="pt-BR"/>
          </a:p>
        </p:txBody>
      </p:sp>
      <p:sp>
        <p:nvSpPr>
          <p:cNvPr id="6" name="Rectangle 5"/>
          <p:cNvSpPr>
            <a:spLocks noGrp="1" noChangeArrowheads="1"/>
          </p:cNvSpPr>
          <p:nvPr>
            <p:ph type="sldNum" idx="12"/>
          </p:nvPr>
        </p:nvSpPr>
        <p:spPr>
          <a:ln/>
        </p:spPr>
        <p:txBody>
          <a:bodyPr/>
          <a:lstStyle>
            <a:lvl1pPr>
              <a:defRPr/>
            </a:lvl1pPr>
          </a:lstStyle>
          <a:p>
            <a:pPr>
              <a:defRPr/>
            </a:pPr>
            <a:fld id="{3D84A443-E779-499A-BCF2-01AB8714104E}"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Layout Personalizado">
    <p:spTree>
      <p:nvGrpSpPr>
        <p:cNvPr id="1" name=""/>
        <p:cNvGrpSpPr/>
        <p:nvPr/>
      </p:nvGrpSpPr>
      <p:grpSpPr>
        <a:xfrm>
          <a:off x="0" y="0"/>
          <a:ext cx="0" cy="0"/>
          <a:chOff x="0" y="0"/>
          <a:chExt cx="0" cy="0"/>
        </a:xfrm>
      </p:grpSpPr>
      <p:sp>
        <p:nvSpPr>
          <p:cNvPr id="2" name="Título 1"/>
          <p:cNvSpPr>
            <a:spLocks noGrp="1"/>
          </p:cNvSpPr>
          <p:nvPr>
            <p:ph type="title"/>
          </p:nvPr>
        </p:nvSpPr>
        <p:spPr>
          <a:xfrm>
            <a:off x="503238" y="301625"/>
            <a:ext cx="9067800" cy="1258888"/>
          </a:xfrm>
        </p:spPr>
        <p:txBody>
          <a:bodyPr/>
          <a:lstStyle/>
          <a:p>
            <a:r>
              <a:rPr lang="pt-BR" smtClean="0"/>
              <a:t>Clique para editar o estilo do título mestre</a:t>
            </a:r>
            <a:endParaRPr lang="pt-BR"/>
          </a:p>
        </p:txBody>
      </p:sp>
      <p:sp>
        <p:nvSpPr>
          <p:cNvPr id="3" name="Rectangle 3"/>
          <p:cNvSpPr>
            <a:spLocks noGrp="1" noChangeArrowheads="1"/>
          </p:cNvSpPr>
          <p:nvPr>
            <p:ph type="dt" idx="10"/>
          </p:nvPr>
        </p:nvSpPr>
        <p:spPr>
          <a:ln/>
        </p:spPr>
        <p:txBody>
          <a:bodyPr/>
          <a:lstStyle>
            <a:lvl1pPr>
              <a:defRPr/>
            </a:lvl1pPr>
          </a:lstStyle>
          <a:p>
            <a:pPr>
              <a:defRPr/>
            </a:pPr>
            <a:endParaRPr lang="pt-BR"/>
          </a:p>
        </p:txBody>
      </p:sp>
      <p:sp>
        <p:nvSpPr>
          <p:cNvPr id="4" name="Rectangle 4"/>
          <p:cNvSpPr>
            <a:spLocks noGrp="1" noChangeArrowheads="1"/>
          </p:cNvSpPr>
          <p:nvPr>
            <p:ph type="ftr" idx="11"/>
          </p:nvPr>
        </p:nvSpPr>
        <p:spPr>
          <a:ln/>
        </p:spPr>
        <p:txBody>
          <a:bodyPr/>
          <a:lstStyle>
            <a:lvl1pPr>
              <a:defRPr/>
            </a:lvl1pPr>
          </a:lstStyle>
          <a:p>
            <a:pPr>
              <a:defRPr/>
            </a:pPr>
            <a:endParaRPr lang="pt-BR"/>
          </a:p>
        </p:txBody>
      </p:sp>
      <p:sp>
        <p:nvSpPr>
          <p:cNvPr id="5" name="Rectangle 5"/>
          <p:cNvSpPr>
            <a:spLocks noGrp="1" noChangeArrowheads="1"/>
          </p:cNvSpPr>
          <p:nvPr>
            <p:ph type="sldNum" idx="12"/>
          </p:nvPr>
        </p:nvSpPr>
        <p:spPr>
          <a:ln/>
        </p:spPr>
        <p:txBody>
          <a:bodyPr/>
          <a:lstStyle>
            <a:lvl1pPr>
              <a:defRPr/>
            </a:lvl1pPr>
          </a:lstStyle>
          <a:p>
            <a:pPr>
              <a:defRPr/>
            </a:pPr>
            <a:fld id="{E35E69C2-6CDC-4BE5-A63C-85E44DEFEF54}"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10077450" cy="7550150"/>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3"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pt-BR"/>
              </a:p>
            </p:txBody>
          </p:sp>
          <p:sp>
            <p:nvSpPr>
              <p:cNvPr id="9" name="Freeform 5"/>
              <p:cNvSpPr>
                <a:spLocks/>
              </p:cNvSpPr>
              <p:nvPr/>
            </p:nvSpPr>
            <p:spPr bwMode="hidden">
              <a:xfrm>
                <a:off x="4170" y="2671"/>
                <a:ext cx="1260"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pt-BR"/>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pt-BR"/>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pt-BR"/>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pt-BR"/>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pt-BR"/>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pt-BR"/>
            </a:p>
          </p:txBody>
        </p:sp>
      </p:grpSp>
      <p:sp>
        <p:nvSpPr>
          <p:cNvPr id="156683" name="Rectangle 11"/>
          <p:cNvSpPr>
            <a:spLocks noGrp="1" noChangeArrowheads="1"/>
          </p:cNvSpPr>
          <p:nvPr>
            <p:ph type="ctrTitle" sz="quarter"/>
          </p:nvPr>
        </p:nvSpPr>
        <p:spPr>
          <a:xfrm>
            <a:off x="755650" y="1914525"/>
            <a:ext cx="8569325" cy="2117725"/>
          </a:xfrm>
        </p:spPr>
        <p:txBody>
          <a:bodyPr/>
          <a:lstStyle>
            <a:lvl1pPr>
              <a:defRPr sz="6600"/>
            </a:lvl1pPr>
          </a:lstStyle>
          <a:p>
            <a:r>
              <a:rPr lang="pt-BR"/>
              <a:t>Clique para editar o estilo do título mestre</a:t>
            </a:r>
          </a:p>
        </p:txBody>
      </p:sp>
      <p:sp>
        <p:nvSpPr>
          <p:cNvPr id="156684" name="Rectangle 12"/>
          <p:cNvSpPr>
            <a:spLocks noGrp="1" noChangeArrowheads="1"/>
          </p:cNvSpPr>
          <p:nvPr>
            <p:ph type="subTitle" sz="quarter" idx="1"/>
          </p:nvPr>
        </p:nvSpPr>
        <p:spPr>
          <a:xfrm>
            <a:off x="1512888" y="4283075"/>
            <a:ext cx="7056437" cy="1931988"/>
          </a:xfrm>
        </p:spPr>
        <p:txBody>
          <a:bodyPr/>
          <a:lstStyle>
            <a:lvl1pPr marL="0" indent="0" algn="ctr">
              <a:buFont typeface="Wingdings" pitchFamily="2" charset="2"/>
              <a:buNone/>
              <a:defRPr/>
            </a:lvl1pPr>
          </a:lstStyle>
          <a:p>
            <a:r>
              <a:rPr lang="pt-BR"/>
              <a:t>Clique para editar o estilo do subtítulo mestre</a:t>
            </a:r>
          </a:p>
        </p:txBody>
      </p:sp>
      <p:sp>
        <p:nvSpPr>
          <p:cNvPr id="13" name="Rectangle 13"/>
          <p:cNvSpPr>
            <a:spLocks noGrp="1" noChangeArrowheads="1"/>
          </p:cNvSpPr>
          <p:nvPr>
            <p:ph type="dt" sz="quarter" idx="10"/>
          </p:nvPr>
        </p:nvSpPr>
        <p:spPr>
          <a:xfrm>
            <a:off x="504825" y="6888163"/>
            <a:ext cx="2351088" cy="523875"/>
          </a:xfrm>
        </p:spPr>
        <p:txBody>
          <a:bodyPr/>
          <a:lstStyle>
            <a:lvl1pPr>
              <a:defRPr/>
            </a:lvl1pPr>
          </a:lstStyle>
          <a:p>
            <a:fld id="{671E4FD1-8F3D-43F0-8302-92C138FD562F}" type="datetimeFigureOut">
              <a:rPr lang="pt-BR"/>
              <a:pPr/>
              <a:t>23/08/2015</a:t>
            </a:fld>
            <a:endParaRPr lang="pt-BR"/>
          </a:p>
        </p:txBody>
      </p:sp>
      <p:sp>
        <p:nvSpPr>
          <p:cNvPr id="14" name="Rectangle 14"/>
          <p:cNvSpPr>
            <a:spLocks noGrp="1" noChangeArrowheads="1"/>
          </p:cNvSpPr>
          <p:nvPr>
            <p:ph type="ftr" sz="quarter" idx="11"/>
          </p:nvPr>
        </p:nvSpPr>
        <p:spPr>
          <a:xfrm>
            <a:off x="3444875" y="6891338"/>
            <a:ext cx="3190875" cy="525462"/>
          </a:xfrm>
        </p:spPr>
        <p:txBody>
          <a:bodyPr/>
          <a:lstStyle>
            <a:lvl1pPr>
              <a:defRPr/>
            </a:lvl1pPr>
          </a:lstStyle>
          <a:p>
            <a:endParaRPr lang="pt-BR"/>
          </a:p>
        </p:txBody>
      </p:sp>
      <p:sp>
        <p:nvSpPr>
          <p:cNvPr id="15" name="Rectangle 15"/>
          <p:cNvSpPr>
            <a:spLocks noGrp="1" noChangeArrowheads="1"/>
          </p:cNvSpPr>
          <p:nvPr>
            <p:ph type="sldNum" sz="quarter" idx="12"/>
          </p:nvPr>
        </p:nvSpPr>
        <p:spPr>
          <a:xfrm>
            <a:off x="7224713" y="6894513"/>
            <a:ext cx="2352675" cy="525462"/>
          </a:xfrm>
        </p:spPr>
        <p:txBody>
          <a:bodyPr/>
          <a:lstStyle>
            <a:lvl1pPr>
              <a:defRPr/>
            </a:lvl1pPr>
          </a:lstStyle>
          <a:p>
            <a:fld id="{DB97157D-2D80-4FD9-88B2-E27D14ECE70F}" type="slidenum">
              <a:rPr lang="pt-B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2"/>
          <p:cNvSpPr>
            <a:spLocks noGrp="1" noChangeArrowheads="1"/>
          </p:cNvSpPr>
          <p:nvPr>
            <p:ph type="dt" sz="half" idx="10"/>
          </p:nvPr>
        </p:nvSpPr>
        <p:spPr>
          <a:ln/>
        </p:spPr>
        <p:txBody>
          <a:bodyPr/>
          <a:lstStyle>
            <a:lvl1pPr>
              <a:defRPr/>
            </a:lvl1pPr>
          </a:lstStyle>
          <a:p>
            <a:fld id="{B52BD3E7-6D7D-4360-918B-F28E94E3A762}" type="datetimeFigureOut">
              <a:rPr lang="pt-BR"/>
              <a:pPr/>
              <a:t>23/08/2015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AB905CD8-42F0-4C73-A0BF-58396DA2DFFB}"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96925" y="4857750"/>
            <a:ext cx="8567738" cy="15017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BR" smtClean="0"/>
              <a:t>Clique para editar os estilos do texto mestre</a:t>
            </a:r>
          </a:p>
        </p:txBody>
      </p:sp>
      <p:sp>
        <p:nvSpPr>
          <p:cNvPr id="4" name="Rectangle 2"/>
          <p:cNvSpPr>
            <a:spLocks noGrp="1" noChangeArrowheads="1"/>
          </p:cNvSpPr>
          <p:nvPr>
            <p:ph type="dt" sz="half" idx="10"/>
          </p:nvPr>
        </p:nvSpPr>
        <p:spPr>
          <a:ln/>
        </p:spPr>
        <p:txBody>
          <a:bodyPr/>
          <a:lstStyle>
            <a:lvl1pPr>
              <a:defRPr/>
            </a:lvl1pPr>
          </a:lstStyle>
          <a:p>
            <a:fld id="{1EFA6D44-38AB-4BD9-91CB-545F2F7E1035}" type="datetimeFigureOut">
              <a:rPr lang="pt-BR"/>
              <a:pPr/>
              <a:t>23/08/2015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C67AC8FE-30C4-4EBA-A567-1A09047F87B4}"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504825" y="1763713"/>
            <a:ext cx="4459288" cy="4989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116513" y="1763713"/>
            <a:ext cx="4460875" cy="49895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Rectangle 2"/>
          <p:cNvSpPr>
            <a:spLocks noGrp="1" noChangeArrowheads="1"/>
          </p:cNvSpPr>
          <p:nvPr>
            <p:ph type="dt" sz="half" idx="10"/>
          </p:nvPr>
        </p:nvSpPr>
        <p:spPr>
          <a:ln/>
        </p:spPr>
        <p:txBody>
          <a:bodyPr/>
          <a:lstStyle>
            <a:lvl1pPr>
              <a:defRPr/>
            </a:lvl1pPr>
          </a:lstStyle>
          <a:p>
            <a:fld id="{EFD9FCDC-83FE-4C89-8A18-39C53353BC1B}" type="datetimeFigureOut">
              <a:rPr lang="pt-BR"/>
              <a:pPr/>
              <a:t>23/08/2015</a:t>
            </a:fld>
            <a:endParaRPr lang="pt-BR"/>
          </a:p>
        </p:txBody>
      </p:sp>
      <p:sp>
        <p:nvSpPr>
          <p:cNvPr id="6" name="Rectangle 3"/>
          <p:cNvSpPr>
            <a:spLocks noGrp="1" noChangeArrowheads="1"/>
          </p:cNvSpPr>
          <p:nvPr>
            <p:ph type="sldNum" sz="quarter" idx="11"/>
          </p:nvPr>
        </p:nvSpPr>
        <p:spPr>
          <a:ln/>
        </p:spPr>
        <p:txBody>
          <a:bodyPr/>
          <a:lstStyle>
            <a:lvl1pPr>
              <a:defRPr/>
            </a:lvl1pPr>
          </a:lstStyle>
          <a:p>
            <a:fld id="{500F0592-5D0C-4B8A-95A5-268C60C13DD4}" type="slidenum">
              <a:rPr lang="pt-BR"/>
              <a:pPr/>
              <a:t>‹nº›</a:t>
            </a:fld>
            <a:endParaRPr lang="pt-BR"/>
          </a:p>
        </p:txBody>
      </p:sp>
      <p:sp>
        <p:nvSpPr>
          <p:cNvPr id="7"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Rectangle 2"/>
          <p:cNvSpPr>
            <a:spLocks noGrp="1" noChangeArrowheads="1"/>
          </p:cNvSpPr>
          <p:nvPr>
            <p:ph type="dt" sz="half" idx="10"/>
          </p:nvPr>
        </p:nvSpPr>
        <p:spPr>
          <a:ln/>
        </p:spPr>
        <p:txBody>
          <a:bodyPr/>
          <a:lstStyle>
            <a:lvl1pPr>
              <a:defRPr/>
            </a:lvl1pPr>
          </a:lstStyle>
          <a:p>
            <a:fld id="{0E366EAF-653B-4492-A5F7-69DCB6E67955}" type="datetimeFigureOut">
              <a:rPr lang="pt-BR"/>
              <a:pPr/>
              <a:t>23/08/2015</a:t>
            </a:fld>
            <a:endParaRPr lang="pt-BR"/>
          </a:p>
        </p:txBody>
      </p:sp>
      <p:sp>
        <p:nvSpPr>
          <p:cNvPr id="8" name="Rectangle 3"/>
          <p:cNvSpPr>
            <a:spLocks noGrp="1" noChangeArrowheads="1"/>
          </p:cNvSpPr>
          <p:nvPr>
            <p:ph type="sldNum" sz="quarter" idx="11"/>
          </p:nvPr>
        </p:nvSpPr>
        <p:spPr>
          <a:ln/>
        </p:spPr>
        <p:txBody>
          <a:bodyPr/>
          <a:lstStyle>
            <a:lvl1pPr>
              <a:defRPr/>
            </a:lvl1pPr>
          </a:lstStyle>
          <a:p>
            <a:fld id="{C5D615BB-5122-47F5-8537-47B6A634D4B3}" type="slidenum">
              <a:rPr lang="pt-BR"/>
              <a:pPr/>
              <a:t>‹nº›</a:t>
            </a:fld>
            <a:endParaRPr lang="pt-BR"/>
          </a:p>
        </p:txBody>
      </p:sp>
      <p:sp>
        <p:nvSpPr>
          <p:cNvPr id="9"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Rectangle 2"/>
          <p:cNvSpPr>
            <a:spLocks noGrp="1" noChangeArrowheads="1"/>
          </p:cNvSpPr>
          <p:nvPr>
            <p:ph type="dt" sz="half" idx="10"/>
          </p:nvPr>
        </p:nvSpPr>
        <p:spPr>
          <a:ln/>
        </p:spPr>
        <p:txBody>
          <a:bodyPr/>
          <a:lstStyle>
            <a:lvl1pPr>
              <a:defRPr/>
            </a:lvl1pPr>
          </a:lstStyle>
          <a:p>
            <a:fld id="{898F0483-C614-4F3C-AB92-4DE5979969A5}" type="datetimeFigureOut">
              <a:rPr lang="pt-BR"/>
              <a:pPr/>
              <a:t>23/08/2015</a:t>
            </a:fld>
            <a:endParaRPr lang="pt-BR"/>
          </a:p>
        </p:txBody>
      </p:sp>
      <p:sp>
        <p:nvSpPr>
          <p:cNvPr id="4" name="Rectangle 3"/>
          <p:cNvSpPr>
            <a:spLocks noGrp="1" noChangeArrowheads="1"/>
          </p:cNvSpPr>
          <p:nvPr>
            <p:ph type="sldNum" sz="quarter" idx="11"/>
          </p:nvPr>
        </p:nvSpPr>
        <p:spPr>
          <a:ln/>
        </p:spPr>
        <p:txBody>
          <a:bodyPr/>
          <a:lstStyle>
            <a:lvl1pPr>
              <a:defRPr/>
            </a:lvl1pPr>
          </a:lstStyle>
          <a:p>
            <a:fld id="{E20BD3EF-6D00-40E2-B50F-5C0005E5C40B}" type="slidenum">
              <a:rPr lang="pt-BR"/>
              <a:pPr/>
              <a:t>‹nº›</a:t>
            </a:fld>
            <a:endParaRPr lang="pt-BR"/>
          </a:p>
        </p:txBody>
      </p:sp>
      <p:sp>
        <p:nvSpPr>
          <p:cNvPr id="5"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fld id="{B17C7202-5945-4048-9209-5E35D763401B}" type="datetimeFigureOut">
              <a:rPr lang="pt-BR"/>
              <a:pPr/>
              <a:t>23/08/2015</a:t>
            </a:fld>
            <a:endParaRPr lang="pt-BR"/>
          </a:p>
        </p:txBody>
      </p:sp>
      <p:sp>
        <p:nvSpPr>
          <p:cNvPr id="3" name="Rectangle 3"/>
          <p:cNvSpPr>
            <a:spLocks noGrp="1" noChangeArrowheads="1"/>
          </p:cNvSpPr>
          <p:nvPr>
            <p:ph type="sldNum" sz="quarter" idx="11"/>
          </p:nvPr>
        </p:nvSpPr>
        <p:spPr>
          <a:ln/>
        </p:spPr>
        <p:txBody>
          <a:bodyPr/>
          <a:lstStyle>
            <a:lvl1pPr>
              <a:defRPr/>
            </a:lvl1pPr>
          </a:lstStyle>
          <a:p>
            <a:fld id="{F018D142-65AF-4C51-9CA6-EBC806EC4DDB}" type="slidenum">
              <a:rPr lang="pt-BR"/>
              <a:pPr/>
              <a:t>‹nº›</a:t>
            </a:fld>
            <a:endParaRPr lang="pt-BR"/>
          </a:p>
        </p:txBody>
      </p:sp>
      <p:sp>
        <p:nvSpPr>
          <p:cNvPr id="4"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04825" y="301625"/>
            <a:ext cx="3316288" cy="1279525"/>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2"/>
          <p:cNvSpPr>
            <a:spLocks noGrp="1" noChangeArrowheads="1"/>
          </p:cNvSpPr>
          <p:nvPr>
            <p:ph type="dt" sz="half" idx="10"/>
          </p:nvPr>
        </p:nvSpPr>
        <p:spPr>
          <a:ln/>
        </p:spPr>
        <p:txBody>
          <a:bodyPr/>
          <a:lstStyle>
            <a:lvl1pPr>
              <a:defRPr/>
            </a:lvl1pPr>
          </a:lstStyle>
          <a:p>
            <a:fld id="{4D856DB8-04BC-4860-BC26-25C9B6A14398}" type="datetimeFigureOut">
              <a:rPr lang="pt-BR"/>
              <a:pPr/>
              <a:t>23/08/2015</a:t>
            </a:fld>
            <a:endParaRPr lang="pt-BR"/>
          </a:p>
        </p:txBody>
      </p:sp>
      <p:sp>
        <p:nvSpPr>
          <p:cNvPr id="6" name="Rectangle 3"/>
          <p:cNvSpPr>
            <a:spLocks noGrp="1" noChangeArrowheads="1"/>
          </p:cNvSpPr>
          <p:nvPr>
            <p:ph type="sldNum" sz="quarter" idx="11"/>
          </p:nvPr>
        </p:nvSpPr>
        <p:spPr>
          <a:ln/>
        </p:spPr>
        <p:txBody>
          <a:bodyPr/>
          <a:lstStyle>
            <a:lvl1pPr>
              <a:defRPr/>
            </a:lvl1pPr>
          </a:lstStyle>
          <a:p>
            <a:fld id="{3937ACA4-61AC-4D68-9829-6E45B0342319}" type="slidenum">
              <a:rPr lang="pt-BR"/>
              <a:pPr/>
              <a:t>‹nº›</a:t>
            </a:fld>
            <a:endParaRPr lang="pt-BR"/>
          </a:p>
        </p:txBody>
      </p:sp>
      <p:sp>
        <p:nvSpPr>
          <p:cNvPr id="7"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976438" y="5291138"/>
            <a:ext cx="6048375" cy="625475"/>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smtClean="0"/>
          </a:p>
        </p:txBody>
      </p:sp>
      <p:sp>
        <p:nvSpPr>
          <p:cNvPr id="4" name="Espaço Reservado para Texto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Rectangle 2"/>
          <p:cNvSpPr>
            <a:spLocks noGrp="1" noChangeArrowheads="1"/>
          </p:cNvSpPr>
          <p:nvPr>
            <p:ph type="dt" sz="half" idx="10"/>
          </p:nvPr>
        </p:nvSpPr>
        <p:spPr>
          <a:ln/>
        </p:spPr>
        <p:txBody>
          <a:bodyPr/>
          <a:lstStyle>
            <a:lvl1pPr>
              <a:defRPr/>
            </a:lvl1pPr>
          </a:lstStyle>
          <a:p>
            <a:fld id="{529A4503-D58D-4EEC-98B5-508FBA0A36F5}" type="datetimeFigureOut">
              <a:rPr lang="pt-BR"/>
              <a:pPr/>
              <a:t>23/08/2015</a:t>
            </a:fld>
            <a:endParaRPr lang="pt-BR"/>
          </a:p>
        </p:txBody>
      </p:sp>
      <p:sp>
        <p:nvSpPr>
          <p:cNvPr id="6" name="Rectangle 3"/>
          <p:cNvSpPr>
            <a:spLocks noGrp="1" noChangeArrowheads="1"/>
          </p:cNvSpPr>
          <p:nvPr>
            <p:ph type="sldNum" sz="quarter" idx="11"/>
          </p:nvPr>
        </p:nvSpPr>
        <p:spPr>
          <a:ln/>
        </p:spPr>
        <p:txBody>
          <a:bodyPr/>
          <a:lstStyle>
            <a:lvl1pPr>
              <a:defRPr/>
            </a:lvl1pPr>
          </a:lstStyle>
          <a:p>
            <a:fld id="{684F1E59-6077-4EDD-9E28-A93659D70947}" type="slidenum">
              <a:rPr lang="pt-BR"/>
              <a:pPr/>
              <a:t>‹nº›</a:t>
            </a:fld>
            <a:endParaRPr lang="pt-BR"/>
          </a:p>
        </p:txBody>
      </p:sp>
      <p:sp>
        <p:nvSpPr>
          <p:cNvPr id="7"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2"/>
          <p:cNvSpPr>
            <a:spLocks noGrp="1" noChangeArrowheads="1"/>
          </p:cNvSpPr>
          <p:nvPr>
            <p:ph type="dt" sz="half" idx="10"/>
          </p:nvPr>
        </p:nvSpPr>
        <p:spPr>
          <a:ln/>
        </p:spPr>
        <p:txBody>
          <a:bodyPr/>
          <a:lstStyle>
            <a:lvl1pPr>
              <a:defRPr/>
            </a:lvl1pPr>
          </a:lstStyle>
          <a:p>
            <a:fld id="{644F44FD-79C0-4F91-B08A-E6167F25D48F}" type="datetimeFigureOut">
              <a:rPr lang="pt-BR"/>
              <a:pPr/>
              <a:t>23/08/2015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C5155C02-3F5A-411F-A7C0-FF8A78B39577}"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310438" y="303213"/>
            <a:ext cx="2266950" cy="6450012"/>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504825" y="303213"/>
            <a:ext cx="6653213" cy="6450012"/>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Rectangle 2"/>
          <p:cNvSpPr>
            <a:spLocks noGrp="1" noChangeArrowheads="1"/>
          </p:cNvSpPr>
          <p:nvPr>
            <p:ph type="dt" sz="half" idx="10"/>
          </p:nvPr>
        </p:nvSpPr>
        <p:spPr>
          <a:ln/>
        </p:spPr>
        <p:txBody>
          <a:bodyPr/>
          <a:lstStyle>
            <a:lvl1pPr>
              <a:defRPr/>
            </a:lvl1pPr>
          </a:lstStyle>
          <a:p>
            <a:fld id="{801B73FA-5F07-43A1-9F68-FE357BF65EC5}" type="datetimeFigureOut">
              <a:rPr lang="pt-BR"/>
              <a:pPr/>
              <a:t>23/08/2015</a:t>
            </a:fld>
            <a:endParaRPr lang="pt-BR"/>
          </a:p>
        </p:txBody>
      </p:sp>
      <p:sp>
        <p:nvSpPr>
          <p:cNvPr id="5" name="Rectangle 3"/>
          <p:cNvSpPr>
            <a:spLocks noGrp="1" noChangeArrowheads="1"/>
          </p:cNvSpPr>
          <p:nvPr>
            <p:ph type="sldNum" sz="quarter" idx="11"/>
          </p:nvPr>
        </p:nvSpPr>
        <p:spPr>
          <a:ln/>
        </p:spPr>
        <p:txBody>
          <a:bodyPr/>
          <a:lstStyle>
            <a:lvl1pPr>
              <a:defRPr/>
            </a:lvl1pPr>
          </a:lstStyle>
          <a:p>
            <a:fld id="{9F54F70C-2F18-4FD8-872C-1E8ECA751DB2}" type="slidenum">
              <a:rPr lang="pt-BR"/>
              <a:pPr/>
              <a:t>‹nº›</a:t>
            </a:fld>
            <a:endParaRPr lang="pt-BR"/>
          </a:p>
        </p:txBody>
      </p:sp>
      <p:sp>
        <p:nvSpPr>
          <p:cNvPr id="6" name="Rectangle 14"/>
          <p:cNvSpPr>
            <a:spLocks noGrp="1" noChangeArrowheads="1"/>
          </p:cNvSpPr>
          <p:nvPr>
            <p:ph type="ftr" sz="quarter" idx="12"/>
          </p:nvPr>
        </p:nvSpPr>
        <p:spPr>
          <a:ln/>
        </p:spPr>
        <p:txBody>
          <a:bodyPr/>
          <a:lstStyle>
            <a:lvl1pPr>
              <a:defRPr/>
            </a:lvl1pPr>
          </a:lstStyle>
          <a:p>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504825" y="301625"/>
            <a:ext cx="9066213" cy="1258888"/>
          </a:xfrm>
          <a:prstGeom prst="rect">
            <a:avLst/>
          </a:prstGeom>
          <a:noFill/>
          <a:ln w="9525">
            <a:noFill/>
            <a:round/>
            <a:headEnd/>
            <a:tailEnd/>
          </a:ln>
        </p:spPr>
        <p:txBody>
          <a:bodyPr vert="horz" wrap="square" lIns="0" tIns="0" rIns="0" bIns="0" numCol="1" anchor="ctr" anchorCtr="0" compatLnSpc="1">
            <a:prstTxWarp prst="textNoShape">
              <a:avLst/>
            </a:prstTxWarp>
          </a:bodyPr>
          <a:lstStyle/>
          <a:p>
            <a:pPr lvl="0"/>
            <a:r>
              <a:rPr lang="en-GB" smtClean="0"/>
              <a:t>Clique para editar o formato do texto do título</a:t>
            </a:r>
          </a:p>
        </p:txBody>
      </p:sp>
      <p:sp>
        <p:nvSpPr>
          <p:cNvPr id="2051" name="Rectangle 2"/>
          <p:cNvSpPr>
            <a:spLocks noGrp="1" noChangeArrowheads="1"/>
          </p:cNvSpPr>
          <p:nvPr>
            <p:ph type="body" idx="1"/>
          </p:nvPr>
        </p:nvSpPr>
        <p:spPr bwMode="auto">
          <a:xfrm>
            <a:off x="504825" y="1768475"/>
            <a:ext cx="9066213" cy="4986338"/>
          </a:xfrm>
          <a:prstGeom prst="rect">
            <a:avLst/>
          </a:prstGeom>
          <a:noFill/>
          <a:ln w="9525">
            <a:noFill/>
            <a:round/>
            <a:headEnd/>
            <a:tailEnd/>
          </a:ln>
        </p:spPr>
        <p:txBody>
          <a:bodyPr vert="horz" wrap="square" lIns="0" tIns="28077" rIns="0" bIns="0" numCol="1" anchor="t" anchorCtr="0" compatLnSpc="1">
            <a:prstTxWarp prst="textNoShape">
              <a:avLst/>
            </a:prstTxWarp>
          </a:bodyPr>
          <a:lstStyle/>
          <a:p>
            <a:pPr lvl="0"/>
            <a:r>
              <a:rPr lang="en-GB" smtClean="0"/>
              <a:t>Clique para editar o formato do texto da estrutura de tópicos</a:t>
            </a:r>
          </a:p>
          <a:p>
            <a:pPr lvl="1"/>
            <a:r>
              <a:rPr lang="en-GB" smtClean="0"/>
              <a:t>2º Nível da estrutura de tópicos</a:t>
            </a:r>
          </a:p>
          <a:p>
            <a:pPr lvl="2"/>
            <a:r>
              <a:rPr lang="en-GB" smtClean="0"/>
              <a:t>3º Nível da estrutura de tópicos</a:t>
            </a:r>
          </a:p>
          <a:p>
            <a:pPr lvl="3"/>
            <a:r>
              <a:rPr lang="en-GB" smtClean="0"/>
              <a:t>4º Nível da estrutura de tópicos</a:t>
            </a:r>
          </a:p>
          <a:p>
            <a:pPr lvl="4"/>
            <a:r>
              <a:rPr lang="en-GB" smtClean="0"/>
              <a:t>5º Nível da estrutura de tópicos</a:t>
            </a:r>
          </a:p>
          <a:p>
            <a:pPr lvl="4"/>
            <a:r>
              <a:rPr lang="en-GB" smtClean="0"/>
              <a:t>6º Nível da estrutura de tópicos</a:t>
            </a:r>
          </a:p>
          <a:p>
            <a:pPr lvl="4"/>
            <a:r>
              <a:rPr lang="en-GB" smtClean="0"/>
              <a:t>7º Nível da estrutura de tópicos</a:t>
            </a:r>
          </a:p>
          <a:p>
            <a:pPr lvl="4"/>
            <a:r>
              <a:rPr lang="en-GB" smtClean="0"/>
              <a:t>8º Nível da estrutura de tópicos</a:t>
            </a:r>
          </a:p>
          <a:p>
            <a:pPr lvl="4"/>
            <a:r>
              <a:rPr lang="en-GB" smtClean="0"/>
              <a:t>9º Nível da estrutura de tópicos</a:t>
            </a:r>
          </a:p>
        </p:txBody>
      </p:sp>
      <p:sp>
        <p:nvSpPr>
          <p:cNvPr id="2" name="Rectangle 3"/>
          <p:cNvSpPr>
            <a:spLocks noGrp="1" noChangeArrowheads="1"/>
          </p:cNvSpPr>
          <p:nvPr>
            <p:ph type="dt"/>
          </p:nvPr>
        </p:nvSpPr>
        <p:spPr bwMode="auto">
          <a:xfrm>
            <a:off x="504825" y="6886575"/>
            <a:ext cx="2343150" cy="5175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a:solidFill>
                  <a:srgbClr val="000000"/>
                </a:solidFill>
                <a:latin typeface="Arial" charset="0"/>
                <a:ea typeface="+mn-ea"/>
                <a:cs typeface="+mn-cs"/>
              </a:defRPr>
            </a:lvl1pPr>
          </a:lstStyle>
          <a:p>
            <a:pPr>
              <a:defRPr/>
            </a:pPr>
            <a:endParaRPr lang="pt-BR"/>
          </a:p>
        </p:txBody>
      </p:sp>
      <p:sp>
        <p:nvSpPr>
          <p:cNvPr id="1028" name="Rectangle 4"/>
          <p:cNvSpPr>
            <a:spLocks noGrp="1" noChangeArrowheads="1"/>
          </p:cNvSpPr>
          <p:nvPr>
            <p:ph type="ftr"/>
          </p:nvPr>
        </p:nvSpPr>
        <p:spPr bwMode="auto">
          <a:xfrm>
            <a:off x="3448050" y="6886575"/>
            <a:ext cx="3192463" cy="5175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a:solidFill>
                  <a:srgbClr val="000000"/>
                </a:solidFill>
                <a:latin typeface="Arial" charset="0"/>
                <a:ea typeface="+mn-ea"/>
                <a:cs typeface="+mn-cs"/>
              </a:defRPr>
            </a:lvl1pPr>
          </a:lstStyle>
          <a:p>
            <a:pPr>
              <a:defRPr/>
            </a:pPr>
            <a:endParaRPr lang="pt-BR"/>
          </a:p>
        </p:txBody>
      </p:sp>
      <p:sp>
        <p:nvSpPr>
          <p:cNvPr id="1029" name="Rectangle 5"/>
          <p:cNvSpPr>
            <a:spLocks noGrp="1" noChangeArrowheads="1"/>
          </p:cNvSpPr>
          <p:nvPr>
            <p:ph type="sldNum"/>
          </p:nvPr>
        </p:nvSpPr>
        <p:spPr bwMode="auto">
          <a:xfrm>
            <a:off x="7226300" y="6886575"/>
            <a:ext cx="2344738" cy="51752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b="0">
                <a:solidFill>
                  <a:srgbClr val="000000"/>
                </a:solidFill>
                <a:latin typeface="Arial" charset="0"/>
                <a:ea typeface="+mn-ea"/>
                <a:cs typeface="+mn-cs"/>
              </a:defRPr>
            </a:lvl1pPr>
          </a:lstStyle>
          <a:p>
            <a:pPr>
              <a:defRPr/>
            </a:pPr>
            <a:fld id="{61B23F99-C76E-4B3E-B3BD-220BBF6C4FB4}"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828" r:id="rId1"/>
    <p:sldLayoutId id="2147483817" r:id="rId2"/>
    <p:sldLayoutId id="2147483816" r:id="rId3"/>
    <p:sldLayoutId id="2147483815" r:id="rId4"/>
    <p:sldLayoutId id="2147483814" r:id="rId5"/>
    <p:sldLayoutId id="2147483813" r:id="rId6"/>
    <p:sldLayoutId id="2147483812" r:id="rId7"/>
    <p:sldLayoutId id="2147483811" r:id="rId8"/>
    <p:sldLayoutId id="2147483810" r:id="rId9"/>
    <p:sldLayoutId id="2147483809" r:id="rId10"/>
    <p:sldLayoutId id="2147483808" r:id="rId11"/>
  </p:sldLayoutIdLst>
  <p:timing>
    <p:tnLst>
      <p:par>
        <p:cTn id="1" dur="indefinite" restart="never" nodeType="tmRoot"/>
      </p:par>
    </p:tnLst>
  </p:timing>
  <p:txStyles>
    <p:titleStyle>
      <a:lvl1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2pPr>
      <a:lvl3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3pPr>
      <a:lvl4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4pPr>
      <a:lvl5pPr algn="ctr" defTabSz="449263" rtl="0" eaLnBrk="0" fontAlgn="base" hangingPunct="0">
        <a:lnSpc>
          <a:spcPct val="93000"/>
        </a:lnSpc>
        <a:spcBef>
          <a:spcPct val="0"/>
        </a:spcBef>
        <a:spcAft>
          <a:spcPct val="0"/>
        </a:spcAft>
        <a:buClr>
          <a:srgbClr val="000000"/>
        </a:buClr>
        <a:buSzPct val="100000"/>
        <a:buFont typeface="Times New Roman" pitchFamily="18" charset="0"/>
        <a:defRPr sz="4400">
          <a:solidFill>
            <a:srgbClr val="000000"/>
          </a:solidFill>
          <a:latin typeface="Arial" charset="0"/>
          <a:ea typeface="DejaVu Sans" charset="0"/>
          <a:cs typeface="DejaVu Sans" charset="0"/>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DejaVu Sans" charset="0"/>
          <a:cs typeface="DejaVu Sans" charset="0"/>
        </a:defRPr>
      </a:lvl9pPr>
    </p:titleStyle>
    <p:bodyStyle>
      <a:lvl1pPr marL="342900" indent="-342900" algn="l" defTabSz="449263" rtl="0" eaLnBrk="0" fontAlgn="base" hangingPunct="0">
        <a:lnSpc>
          <a:spcPct val="93000"/>
        </a:lnSpc>
        <a:spcBef>
          <a:spcPct val="0"/>
        </a:spcBef>
        <a:spcAft>
          <a:spcPts val="1425"/>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itchFamily="18" charset="0"/>
        <a:buChar char="–"/>
        <a:defRPr sz="2800">
          <a:solidFill>
            <a:srgbClr val="000000"/>
          </a:solidFill>
          <a:latin typeface="+mn-lt"/>
          <a:ea typeface="+mn-ea"/>
          <a:cs typeface="+mn-cs"/>
        </a:defRPr>
      </a:lvl2pPr>
      <a:lvl3pPr marL="1143000" indent="-230188" algn="l" defTabSz="449263" rtl="0" eaLnBrk="0" fontAlgn="base" hangingPunct="0">
        <a:lnSpc>
          <a:spcPct val="93000"/>
        </a:lnSpc>
        <a:spcBef>
          <a:spcPct val="0"/>
        </a:spcBef>
        <a:spcAft>
          <a:spcPts val="850"/>
        </a:spcAft>
        <a:buClr>
          <a:srgbClr val="000000"/>
        </a:buClr>
        <a:buSzPct val="100000"/>
        <a:buFont typeface="Times New Roman" pitchFamily="18" charset="0"/>
        <a:buChar char="•"/>
        <a:defRPr sz="2400">
          <a:solidFill>
            <a:srgbClr val="000000"/>
          </a:solidFill>
          <a:latin typeface="+mn-lt"/>
          <a:ea typeface="+mn-ea"/>
          <a:cs typeface="+mn-cs"/>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itchFamily="18" charset="0"/>
        <a:buChar char="–"/>
        <a:defRPr sz="2000">
          <a:solidFill>
            <a:srgbClr val="000000"/>
          </a:solidFill>
          <a:latin typeface="+mn-lt"/>
          <a:ea typeface="+mn-ea"/>
          <a:cs typeface="+mn-cs"/>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itchFamily="18" charset="0"/>
        <a:buChar char="»"/>
        <a:defRPr sz="2000">
          <a:solidFill>
            <a:srgbClr val="000000"/>
          </a:solidFill>
          <a:latin typeface="+mn-lt"/>
          <a:ea typeface="+mn-ea"/>
          <a:cs typeface="+mn-cs"/>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5650" name="Rectangle 2"/>
          <p:cNvSpPr>
            <a:spLocks noGrp="1" noChangeArrowheads="1"/>
          </p:cNvSpPr>
          <p:nvPr>
            <p:ph type="dt" sz="half" idx="2"/>
          </p:nvPr>
        </p:nvSpPr>
        <p:spPr bwMode="auto">
          <a:xfrm>
            <a:off x="504825" y="6891338"/>
            <a:ext cx="2351088" cy="525462"/>
          </a:xfrm>
          <a:prstGeom prst="rect">
            <a:avLst/>
          </a:prstGeom>
          <a:noFill/>
          <a:ln w="9525">
            <a:noFill/>
            <a:miter lim="800000"/>
            <a:headEnd/>
            <a:tailEnd/>
          </a:ln>
          <a:effectLst/>
        </p:spPr>
        <p:txBody>
          <a:bodyPr vert="horz" wrap="square" lIns="100794" tIns="50397" rIns="100794" bIns="50397" numCol="1" anchor="b" anchorCtr="0" compatLnSpc="1">
            <a:prstTxWarp prst="textNoShape">
              <a:avLst/>
            </a:prstTxWarp>
          </a:bodyPr>
          <a:lstStyle>
            <a:lvl1pPr hangingPunct="1">
              <a:lnSpc>
                <a:spcPct val="100000"/>
              </a:lnSpc>
              <a:buClrTx/>
              <a:buSzTx/>
              <a:buFontTx/>
              <a:buNone/>
              <a:defRPr sz="1300" b="0">
                <a:solidFill>
                  <a:schemeClr val="tx1"/>
                </a:solidFill>
                <a:latin typeface="Arial" pitchFamily="34" charset="0"/>
              </a:defRPr>
            </a:lvl1pPr>
          </a:lstStyle>
          <a:p>
            <a:fld id="{D88F903C-7A33-4F88-AB51-B79BD4B77CCA}" type="datetimeFigureOut">
              <a:rPr lang="pt-BR"/>
              <a:pPr/>
              <a:t>23/08/2015</a:t>
            </a:fld>
            <a:endParaRPr lang="pt-BR"/>
          </a:p>
        </p:txBody>
      </p:sp>
      <p:sp>
        <p:nvSpPr>
          <p:cNvPr id="155651" name="Rectangle 3"/>
          <p:cNvSpPr>
            <a:spLocks noGrp="1" noChangeArrowheads="1"/>
          </p:cNvSpPr>
          <p:nvPr>
            <p:ph type="sldNum" sz="quarter" idx="4"/>
          </p:nvPr>
        </p:nvSpPr>
        <p:spPr bwMode="auto">
          <a:xfrm>
            <a:off x="7224713" y="6888163"/>
            <a:ext cx="2352675" cy="523875"/>
          </a:xfrm>
          <a:prstGeom prst="rect">
            <a:avLst/>
          </a:prstGeom>
          <a:noFill/>
          <a:ln w="9525">
            <a:noFill/>
            <a:miter lim="800000"/>
            <a:headEnd/>
            <a:tailEnd/>
          </a:ln>
          <a:effectLst/>
        </p:spPr>
        <p:txBody>
          <a:bodyPr vert="horz" wrap="square" lIns="100794" tIns="50397" rIns="100794" bIns="50397" numCol="1" anchor="b" anchorCtr="0" compatLnSpc="1">
            <a:prstTxWarp prst="textNoShape">
              <a:avLst/>
            </a:prstTxWarp>
          </a:bodyPr>
          <a:lstStyle>
            <a:lvl1pPr algn="r" hangingPunct="1">
              <a:lnSpc>
                <a:spcPct val="100000"/>
              </a:lnSpc>
              <a:buClrTx/>
              <a:buSzTx/>
              <a:buFontTx/>
              <a:buNone/>
              <a:defRPr sz="1300" b="0">
                <a:solidFill>
                  <a:schemeClr val="tx1"/>
                </a:solidFill>
                <a:latin typeface="Arial" pitchFamily="34" charset="0"/>
              </a:defRPr>
            </a:lvl1pPr>
          </a:lstStyle>
          <a:p>
            <a:fld id="{4443F4BF-0508-41B0-B841-6F540D146844}" type="slidenum">
              <a:rPr lang="pt-BR"/>
              <a:pPr/>
              <a:t>‹nº›</a:t>
            </a:fld>
            <a:endParaRPr lang="pt-BR"/>
          </a:p>
        </p:txBody>
      </p:sp>
      <p:grpSp>
        <p:nvGrpSpPr>
          <p:cNvPr id="3076" name="Group 4"/>
          <p:cNvGrpSpPr>
            <a:grpSpLocks/>
          </p:cNvGrpSpPr>
          <p:nvPr/>
        </p:nvGrpSpPr>
        <p:grpSpPr bwMode="auto">
          <a:xfrm>
            <a:off x="0" y="0"/>
            <a:ext cx="10077450" cy="7550150"/>
            <a:chOff x="0" y="0"/>
            <a:chExt cx="5758" cy="4315"/>
          </a:xfrm>
        </p:grpSpPr>
        <p:grpSp>
          <p:nvGrpSpPr>
            <p:cNvPr id="3080" name="Group 5"/>
            <p:cNvGrpSpPr>
              <a:grpSpLocks/>
            </p:cNvGrpSpPr>
            <p:nvPr userDrawn="1"/>
          </p:nvGrpSpPr>
          <p:grpSpPr bwMode="auto">
            <a:xfrm>
              <a:off x="1728" y="2230"/>
              <a:ext cx="4027" cy="2085"/>
              <a:chOff x="1728" y="2230"/>
              <a:chExt cx="4027" cy="2085"/>
            </a:xfrm>
          </p:grpSpPr>
          <p:sp>
            <p:nvSpPr>
              <p:cNvPr id="155654" name="Freeform 6"/>
              <p:cNvSpPr>
                <a:spLocks/>
              </p:cNvSpPr>
              <p:nvPr/>
            </p:nvSpPr>
            <p:spPr bwMode="hidden">
              <a:xfrm>
                <a:off x="1728" y="2644"/>
                <a:ext cx="2883"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pt-BR"/>
              </a:p>
            </p:txBody>
          </p:sp>
          <p:sp>
            <p:nvSpPr>
              <p:cNvPr id="155655" name="Freeform 7"/>
              <p:cNvSpPr>
                <a:spLocks/>
              </p:cNvSpPr>
              <p:nvPr/>
            </p:nvSpPr>
            <p:spPr bwMode="hidden">
              <a:xfrm>
                <a:off x="4170" y="2671"/>
                <a:ext cx="1260"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pt-BR"/>
              </a:p>
            </p:txBody>
          </p:sp>
          <p:sp>
            <p:nvSpPr>
              <p:cNvPr id="155656"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pt-BR"/>
              </a:p>
            </p:txBody>
          </p:sp>
          <p:sp>
            <p:nvSpPr>
              <p:cNvPr id="155657"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pt-BR"/>
              </a:p>
            </p:txBody>
          </p:sp>
          <p:sp>
            <p:nvSpPr>
              <p:cNvPr id="155658"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pt-BR"/>
              </a:p>
            </p:txBody>
          </p:sp>
        </p:grpSp>
        <p:sp>
          <p:nvSpPr>
            <p:cNvPr id="155659"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pt-BR"/>
            </a:p>
          </p:txBody>
        </p:sp>
        <p:sp>
          <p:nvSpPr>
            <p:cNvPr id="155660"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pt-BR"/>
            </a:p>
          </p:txBody>
        </p:sp>
      </p:grpSp>
      <p:sp>
        <p:nvSpPr>
          <p:cNvPr id="155661" name="Rectangle 13"/>
          <p:cNvSpPr>
            <a:spLocks noGrp="1" noRot="1" noChangeArrowheads="1"/>
          </p:cNvSpPr>
          <p:nvPr>
            <p:ph type="title"/>
          </p:nvPr>
        </p:nvSpPr>
        <p:spPr bwMode="auto">
          <a:xfrm>
            <a:off x="504825" y="303213"/>
            <a:ext cx="9072563" cy="1258887"/>
          </a:xfrm>
          <a:prstGeom prst="rect">
            <a:avLst/>
          </a:prstGeom>
          <a:noFill/>
          <a:ln w="9525">
            <a:noFill/>
            <a:miter lim="800000"/>
            <a:headEnd/>
            <a:tailEnd/>
          </a:ln>
          <a:effectLst/>
        </p:spPr>
        <p:txBody>
          <a:bodyPr vert="horz" wrap="square" lIns="100794" tIns="50397" rIns="100794" bIns="50397" numCol="1" anchor="ctr" anchorCtr="0" compatLnSpc="1">
            <a:prstTxWarp prst="textNoShape">
              <a:avLst/>
            </a:prstTxWarp>
          </a:bodyPr>
          <a:lstStyle/>
          <a:p>
            <a:pPr lvl="0"/>
            <a:r>
              <a:rPr lang="pt-BR" smtClean="0"/>
              <a:t>Clique para editar o estilo do título mestre</a:t>
            </a:r>
          </a:p>
        </p:txBody>
      </p:sp>
      <p:sp>
        <p:nvSpPr>
          <p:cNvPr id="155662" name="Rectangle 14"/>
          <p:cNvSpPr>
            <a:spLocks noGrp="1" noChangeArrowheads="1"/>
          </p:cNvSpPr>
          <p:nvPr>
            <p:ph type="ftr" sz="quarter" idx="3"/>
          </p:nvPr>
        </p:nvSpPr>
        <p:spPr bwMode="auto">
          <a:xfrm>
            <a:off x="3444875" y="6888163"/>
            <a:ext cx="3190875" cy="523875"/>
          </a:xfrm>
          <a:prstGeom prst="rect">
            <a:avLst/>
          </a:prstGeom>
          <a:noFill/>
          <a:ln w="9525">
            <a:noFill/>
            <a:miter lim="800000"/>
            <a:headEnd/>
            <a:tailEnd/>
          </a:ln>
          <a:effectLst/>
        </p:spPr>
        <p:txBody>
          <a:bodyPr vert="horz" wrap="square" lIns="100794" tIns="50397" rIns="100794" bIns="50397" numCol="1" anchor="b" anchorCtr="0" compatLnSpc="1">
            <a:prstTxWarp prst="textNoShape">
              <a:avLst/>
            </a:prstTxWarp>
          </a:bodyPr>
          <a:lstStyle>
            <a:lvl1pPr algn="ctr" hangingPunct="1">
              <a:lnSpc>
                <a:spcPct val="100000"/>
              </a:lnSpc>
              <a:buClrTx/>
              <a:buSzTx/>
              <a:buFontTx/>
              <a:buNone/>
              <a:defRPr sz="1300" b="0">
                <a:solidFill>
                  <a:schemeClr val="tx1"/>
                </a:solidFill>
                <a:latin typeface="Arial" pitchFamily="34" charset="0"/>
              </a:defRPr>
            </a:lvl1pPr>
          </a:lstStyle>
          <a:p>
            <a:endParaRPr lang="pt-BR"/>
          </a:p>
        </p:txBody>
      </p:sp>
      <p:sp>
        <p:nvSpPr>
          <p:cNvPr id="155663" name="Rectangle 15"/>
          <p:cNvSpPr>
            <a:spLocks noGrp="1" noChangeArrowheads="1"/>
          </p:cNvSpPr>
          <p:nvPr>
            <p:ph type="body" idx="1"/>
          </p:nvPr>
        </p:nvSpPr>
        <p:spPr bwMode="auto">
          <a:xfrm>
            <a:off x="504825" y="1763713"/>
            <a:ext cx="9072563" cy="4989512"/>
          </a:xfrm>
          <a:prstGeom prst="rect">
            <a:avLst/>
          </a:prstGeom>
          <a:noFill/>
          <a:ln w="9525">
            <a:noFill/>
            <a:miter lim="800000"/>
            <a:headEnd/>
            <a:tailEnd/>
          </a:ln>
          <a:effectLst/>
        </p:spPr>
        <p:txBody>
          <a:bodyPr vert="horz" wrap="square" lIns="100794" tIns="50397" rIns="100794" bIns="50397"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Tree>
  </p:cSld>
  <p:clrMap bg1="dk2" tx1="lt1" bg2="dk1" tx2="lt2" accent1="accent1" accent2="accent2" accent3="accent3" accent4="accent4" accent5="accent5" accent6="accent6" hlink="hlink" folHlink="folHlink"/>
  <p:sldLayoutIdLst>
    <p:sldLayoutId id="2147483829" r:id="rId1"/>
    <p:sldLayoutId id="2147483827" r:id="rId2"/>
    <p:sldLayoutId id="2147483826" r:id="rId3"/>
    <p:sldLayoutId id="2147483825" r:id="rId4"/>
    <p:sldLayoutId id="2147483824" r:id="rId5"/>
    <p:sldLayoutId id="2147483823" r:id="rId6"/>
    <p:sldLayoutId id="2147483822" r:id="rId7"/>
    <p:sldLayoutId id="2147483821" r:id="rId8"/>
    <p:sldLayoutId id="2147483820" r:id="rId9"/>
    <p:sldLayoutId id="2147483819" r:id="rId10"/>
    <p:sldLayoutId id="2147483818" r:id="rId11"/>
  </p:sldLayoutIdLst>
  <p:timing>
    <p:tnLst>
      <p:par>
        <p:cTn id="1" dur="indefinite" restart="never" nodeType="tmRoot"/>
      </p:par>
    </p:tnLst>
  </p:timing>
  <p:txStyles>
    <p:titleStyle>
      <a:lvl1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mj-lt"/>
          <a:ea typeface="+mj-ea"/>
          <a:cs typeface="+mj-cs"/>
        </a:defRPr>
      </a:lvl1pPr>
      <a:lvl2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2pPr>
      <a:lvl3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3pPr>
      <a:lvl4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4pPr>
      <a:lvl5pPr algn="ctr" defTabSz="1008063" rtl="0" eaLnBrk="0" fontAlgn="base" hangingPunct="0">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5pPr>
      <a:lvl6pPr marL="4572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6pPr>
      <a:lvl7pPr marL="9144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7pPr>
      <a:lvl8pPr marL="13716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8pPr>
      <a:lvl9pPr marL="1828800" algn="ctr" defTabSz="1008063" rtl="0" fontAlgn="base">
        <a:spcBef>
          <a:spcPct val="0"/>
        </a:spcBef>
        <a:spcAft>
          <a:spcPct val="0"/>
        </a:spcAft>
        <a:defRPr sz="4900" b="1">
          <a:solidFill>
            <a:schemeClr val="tx2"/>
          </a:solidFill>
          <a:effectLst>
            <a:outerShdw blurRad="38100" dist="38100" dir="2700000" algn="tl">
              <a:srgbClr val="000000"/>
            </a:outerShdw>
          </a:effectLst>
          <a:latin typeface="Garamond" pitchFamily="18" charset="0"/>
          <a:cs typeface="Arial" pitchFamily="34" charset="0"/>
        </a:defRPr>
      </a:lvl9pPr>
    </p:titleStyle>
    <p:bodyStyle>
      <a:lvl1pPr marL="377825" indent="-377825" algn="l" defTabSz="1008063" rtl="0" eaLnBrk="0" fontAlgn="base" hangingPunct="0">
        <a:spcBef>
          <a:spcPct val="20000"/>
        </a:spcBef>
        <a:spcAft>
          <a:spcPct val="0"/>
        </a:spcAft>
        <a:buClr>
          <a:schemeClr val="hlink"/>
        </a:buClr>
        <a:buSzPct val="70000"/>
        <a:buFont typeface="Wingdings" pitchFamily="2" charset="2"/>
        <a:buChar char="n"/>
        <a:defRPr sz="3500">
          <a:solidFill>
            <a:schemeClr val="tx1"/>
          </a:solidFill>
          <a:effectLst>
            <a:outerShdw blurRad="38100" dist="38100" dir="2700000" algn="tl">
              <a:srgbClr val="000000"/>
            </a:outerShdw>
          </a:effectLst>
          <a:latin typeface="+mn-lt"/>
          <a:ea typeface="+mn-ea"/>
          <a:cs typeface="+mn-cs"/>
        </a:defRPr>
      </a:lvl1pPr>
      <a:lvl2pPr marL="819150" indent="-315913" algn="l" defTabSz="1008063" rtl="0" eaLnBrk="0" fontAlgn="base" hangingPunct="0">
        <a:spcBef>
          <a:spcPct val="20000"/>
        </a:spcBef>
        <a:spcAft>
          <a:spcPct val="0"/>
        </a:spcAft>
        <a:buClr>
          <a:schemeClr val="accent2"/>
        </a:buClr>
        <a:buSzPct val="70000"/>
        <a:buFont typeface="Wingdings" pitchFamily="2" charset="2"/>
        <a:buChar char="n"/>
        <a:defRPr sz="3100">
          <a:solidFill>
            <a:schemeClr val="tx1"/>
          </a:solidFill>
          <a:effectLst>
            <a:outerShdw blurRad="38100" dist="38100" dir="2700000" algn="tl">
              <a:srgbClr val="000000"/>
            </a:outerShdw>
          </a:effectLst>
          <a:latin typeface="+mn-lt"/>
          <a:cs typeface="+mn-cs"/>
        </a:defRPr>
      </a:lvl2pPr>
      <a:lvl3pPr marL="1260475" indent="-252413" algn="l" defTabSz="1008063" rtl="0" eaLnBrk="0" fontAlgn="base" hangingPunct="0">
        <a:spcBef>
          <a:spcPct val="20000"/>
        </a:spcBef>
        <a:spcAft>
          <a:spcPct val="0"/>
        </a:spcAft>
        <a:buClr>
          <a:schemeClr val="tx2"/>
        </a:buClr>
        <a:buSzPct val="70000"/>
        <a:buFont typeface="Wingdings" pitchFamily="2" charset="2"/>
        <a:buChar char="n"/>
        <a:defRPr sz="2600">
          <a:solidFill>
            <a:schemeClr val="tx1"/>
          </a:solidFill>
          <a:effectLst>
            <a:outerShdw blurRad="38100" dist="38100" dir="2700000" algn="tl">
              <a:srgbClr val="000000"/>
            </a:outerShdw>
          </a:effectLst>
          <a:latin typeface="+mn-lt"/>
          <a:cs typeface="+mn-cs"/>
        </a:defRPr>
      </a:lvl3pPr>
      <a:lvl4pPr marL="1763713" indent="-252413" algn="l" defTabSz="1008063" rtl="0" eaLnBrk="0" fontAlgn="base" hangingPunct="0">
        <a:spcBef>
          <a:spcPct val="20000"/>
        </a:spcBef>
        <a:spcAft>
          <a:spcPct val="0"/>
        </a:spcAft>
        <a:buClr>
          <a:schemeClr val="accent2"/>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4pPr>
      <a:lvl5pPr marL="2268538" indent="-252413" algn="l" defTabSz="1008063" rtl="0" eaLnBrk="0" fontAlgn="base" hangingPunct="0">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5pPr>
      <a:lvl6pPr marL="27257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6pPr>
      <a:lvl7pPr marL="31829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7pPr>
      <a:lvl8pPr marL="36401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8pPr>
      <a:lvl9pPr marL="4097338" indent="-252413" algn="l" defTabSz="1008063" rtl="0" fontAlgn="base">
        <a:spcBef>
          <a:spcPct val="20000"/>
        </a:spcBef>
        <a:spcAft>
          <a:spcPct val="0"/>
        </a:spcAft>
        <a:buClr>
          <a:schemeClr val="hlink"/>
        </a:buClr>
        <a:buSzPct val="70000"/>
        <a:buFont typeface="Wingdings" pitchFamily="2" charset="2"/>
        <a:buChar char="n"/>
        <a:defRPr sz="2200">
          <a:solidFill>
            <a:schemeClr val="tx1"/>
          </a:solidFill>
          <a:effectLst>
            <a:outerShdw blurRad="38100" dist="38100" dir="2700000" algn="tl">
              <a:srgbClr val="000000"/>
            </a:outerShdw>
          </a:effectLst>
          <a:latin typeface="+mn-lt"/>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mailto:pmargotto@gmail.com" TargetMode="External"/><Relationship Id="rId7" Type="http://schemas.openxmlformats.org/officeDocument/2006/relationships/image" Target="../media/image5.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8.xml"/><Relationship Id="rId1" Type="http://schemas.openxmlformats.org/officeDocument/2006/relationships/vmlDrawing" Target="../drawings/vmlDrawing1.vml"/><Relationship Id="rId6" Type="http://schemas.openxmlformats.org/officeDocument/2006/relationships/hyperlink" Target="http://www.paulomargotto.com.br/documentos/PecNutri.doc" TargetMode="External"/><Relationship Id="rId5" Type="http://schemas.openxmlformats.org/officeDocument/2006/relationships/image" Target="../media/image10.jpeg"/><Relationship Id="rId4" Type="http://schemas.openxmlformats.org/officeDocument/2006/relationships/hyperlink" Target="http://www.paulomargotto.com.br/documentos/nutricaoedanocerebral.doc"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Nutricao_pre_termo.doc" TargetMode="Externa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Proteolise_nutricao_enteral.ppt" TargetMode="Externa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8" Type="http://schemas.openxmlformats.org/officeDocument/2006/relationships/hyperlink" Target="http://www.paulomargotto.com.br/documentos/Nutric_enteral-precoc_versus_tard.ppt" TargetMode="External"/><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hyperlink" Target="http://www.paulomargotto.com.br/documentos/Nutricao_ROP.ppt" TargetMode="External"/><Relationship Id="rId5" Type="http://schemas.openxmlformats.org/officeDocument/2006/relationships/image" Target="../media/image14.png"/><Relationship Id="rId10" Type="http://schemas.openxmlformats.org/officeDocument/2006/relationships/image" Target="../media/image10.jpeg"/><Relationship Id="rId4" Type="http://schemas.openxmlformats.org/officeDocument/2006/relationships/image" Target="../media/image13.png"/><Relationship Id="rId9" Type="http://schemas.openxmlformats.org/officeDocument/2006/relationships/hyperlink" Target="http://www.paulomargotto.com.br/documentos/NPT_PIG_colestase.ppt"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www.paulomargotto.com.br/documentos/Nutricao_enteral_minim-vant.ppt" TargetMode="External"/><Relationship Id="rId2" Type="http://schemas.openxmlformats.org/officeDocument/2006/relationships/image" Target="../media/image16.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hyperlink" Target="http://www.paulomargotto.com.br/documentos/Nutric_enteral-precoc_versus_tard.ppt" TargetMode="Externa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18.xml"/><Relationship Id="rId5" Type="http://schemas.openxmlformats.org/officeDocument/2006/relationships/image" Target="../media/image15.png"/><Relationship Id="rId4" Type="http://schemas.openxmlformats.org/officeDocument/2006/relationships/hyperlink" Target="http://www.paulomargotto.com.br/documentos/Nutric_enteral-precoc_versus_tard.ppt"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paulomargotto.com.br/documentos/nutricao%20neonatal_fisiologia%20pulmonar.ppt" TargetMode="External"/><Relationship Id="rId2" Type="http://schemas.openxmlformats.org/officeDocument/2006/relationships/image" Target="../media/image18.pn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20.png"/><Relationship Id="rId7" Type="http://schemas.openxmlformats.org/officeDocument/2006/relationships/hyperlink" Target="http://www.paulomargotto.com.br/documentos/Estrategias_nutric_PT_2012.doc" TargetMode="External"/><Relationship Id="rId2" Type="http://schemas.openxmlformats.org/officeDocument/2006/relationships/image" Target="../media/image19.png"/><Relationship Id="rId1" Type="http://schemas.openxmlformats.org/officeDocument/2006/relationships/slideLayout" Target="../slideLayouts/slideLayout18.xml"/><Relationship Id="rId6" Type="http://schemas.openxmlformats.org/officeDocument/2006/relationships/image" Target="../media/image15.png"/><Relationship Id="rId5" Type="http://schemas.openxmlformats.org/officeDocument/2006/relationships/hyperlink" Target="http://www.paulomargotto.com.br/documentos/Nutricao_Displasia_broncopul.ppt" TargetMode="Externa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hyperlink" Target="http://www.paulomargotto.com.br/documentos/Nutricao_Displasia_broncopul.ppt" TargetMode="External"/><Relationship Id="rId2" Type="http://schemas.openxmlformats.org/officeDocument/2006/relationships/image" Target="../media/image22.pn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10.jpeg"/><Relationship Id="rId2" Type="http://schemas.openxmlformats.org/officeDocument/2006/relationships/image" Target="../media/image23.png"/><Relationship Id="rId1" Type="http://schemas.openxmlformats.org/officeDocument/2006/relationships/slideLayout" Target="../slideLayouts/slideLayout13.xml"/><Relationship Id="rId6" Type="http://schemas.openxmlformats.org/officeDocument/2006/relationships/hyperlink" Target="http://www.paulomargotto.com.br/documentos/Nutricao-DBP.pptx" TargetMode="External"/><Relationship Id="rId5" Type="http://schemas.openxmlformats.org/officeDocument/2006/relationships/image" Target="../media/image15.png"/><Relationship Id="rId4" Type="http://schemas.openxmlformats.org/officeDocument/2006/relationships/hyperlink" Target="http://www.paulomargotto.com.br/documentos/nutricao%20neonatal_fisiologia%20pulmonar.ppt"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DBP-alterac_estrut_cerebro_2015.ppt" TargetMode="External"/><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hyperlink" Target="http://www.paulomargotto.com.br/documentos/nutricao%20neonatal_fisiologia%20pulmonar.ppt"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paulomargotto.com.br/documentos/DBP-FLUIDOS%20E%20NUTRICAO-2015.doc" TargetMode="External"/><Relationship Id="rId2" Type="http://schemas.openxmlformats.org/officeDocument/2006/relationships/image" Target="../media/image25.wmf"/><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Fortificante_LH_2012.ppt" TargetMode="External"/><Relationship Id="rId1" Type="http://schemas.openxmlformats.org/officeDocument/2006/relationships/slideLayout" Target="../slideLayouts/slideLayout13.xml"/><Relationship Id="rId4" Type="http://schemas.openxmlformats.org/officeDocument/2006/relationships/hyperlink" Target="http://www.paulomargotto.com.br/documentos/Fortifi_liquido_LH_2012.ppt"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3.xml"/><Relationship Id="rId5" Type="http://schemas.openxmlformats.org/officeDocument/2006/relationships/image" Target="../media/image10.jpeg"/><Relationship Id="rId4" Type="http://schemas.openxmlformats.org/officeDocument/2006/relationships/hyperlink" Target="http://www.paulomargotto.com.br/documentos/Enteroc_necros_monocitopenia.ppt"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5.png"/><Relationship Id="rId2" Type="http://schemas.openxmlformats.org/officeDocument/2006/relationships/hyperlink" Target="http://www.paulomargotto.com.br/documentos/Residuo_gastrico_valor.ppt" TargetMode="External"/><Relationship Id="rId1" Type="http://schemas.openxmlformats.org/officeDocument/2006/relationships/slideLayout" Target="../slideLayouts/slideLayout18.xml"/><Relationship Id="rId6" Type="http://schemas.openxmlformats.org/officeDocument/2006/relationships/hyperlink" Target="http://www.paulomargotto.com.br/documentos/30052003_residuo.doc" TargetMode="External"/><Relationship Id="rId5" Type="http://schemas.openxmlformats.org/officeDocument/2006/relationships/hyperlink" Target="http://www.paulomargotto.com.br/documentos/Estrategias_nutric_PT_2012.doc" TargetMode="External"/><Relationship Id="rId4" Type="http://schemas.openxmlformats.org/officeDocument/2006/relationships/hyperlink" Target="http://www.paulomargotto.com.br/documentos/Nutric-microprematuro_2013.ppt"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15.png"/><Relationship Id="rId4" Type="http://schemas.openxmlformats.org/officeDocument/2006/relationships/hyperlink" Target="http://www.paulomargotto.com.br/documentos/aliment14082002.doc"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Enterc_necros_transf_dieta.ppt" TargetMode="Externa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Nutric_Enter_RIUC_abaixo_29sem_2014.ppt" TargetMode="Externa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Enteroc_transf_sang_dieta_2014.ppt" TargetMode="Externa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Estrategias_nutric_PT_2012.doc" TargetMode="Externa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hyperlink" Target="http://www.paulomargotto.com.br/documentos/Sonda%20naso_orogastrica_dieta.ppt" TargetMode="External"/><Relationship Id="rId2" Type="http://schemas.openxmlformats.org/officeDocument/2006/relationships/image" Target="../media/image30.pn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27.xml.rels><?xml version="1.0" encoding="UTF-8" standalone="yes"?>
<Relationships xmlns="http://schemas.openxmlformats.org/package/2006/relationships"><Relationship Id="rId3" Type="http://schemas.openxmlformats.org/officeDocument/2006/relationships/hyperlink" Target="http://www.paulomargotto.com.br/documentos/Probioticos_ECN_2014.ppt" TargetMode="External"/><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28.xml.rels><?xml version="1.0" encoding="UTF-8" standalone="yes"?>
<Relationships xmlns="http://schemas.openxmlformats.org/package/2006/relationships"><Relationship Id="rId3" Type="http://schemas.openxmlformats.org/officeDocument/2006/relationships/hyperlink" Target="http://www.paulomargotto.com.br/documentos/Probiot_ECN.ppt" TargetMode="External"/><Relationship Id="rId2" Type="http://schemas.openxmlformats.org/officeDocument/2006/relationships/image" Target="../media/image31.jpeg"/><Relationship Id="rId1" Type="http://schemas.openxmlformats.org/officeDocument/2006/relationships/slideLayout" Target="../slideLayouts/slideLayout18.xml"/><Relationship Id="rId4" Type="http://schemas.openxmlformats.org/officeDocument/2006/relationships/image" Target="../media/image10.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hyperlink" Target="http://www.ncbi.nlm.nih.gov/pubmed/21178821" TargetMode="External"/><Relationship Id="rId2" Type="http://schemas.openxmlformats.org/officeDocument/2006/relationships/image" Target="../media/image32.png"/><Relationship Id="rId1" Type="http://schemas.openxmlformats.org/officeDocument/2006/relationships/slideLayout" Target="../slideLayouts/slideLayout18.xml"/><Relationship Id="rId5" Type="http://schemas.openxmlformats.org/officeDocument/2006/relationships/image" Target="../media/image10.jpeg"/><Relationship Id="rId4" Type="http://schemas.openxmlformats.org/officeDocument/2006/relationships/hyperlink" Target="http://www.paulomargotto.com.br/documentos/Leite_mater_Hipert_Pulm_ECN.doc"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8" Type="http://schemas.openxmlformats.org/officeDocument/2006/relationships/hyperlink" Target="http://www.paulomargotto.com.br/documentos/Colostroterapia_random-control_2015.ppt" TargetMode="External"/><Relationship Id="rId3" Type="http://schemas.openxmlformats.org/officeDocument/2006/relationships/image" Target="../media/image10.jpeg"/><Relationship Id="rId7" Type="http://schemas.openxmlformats.org/officeDocument/2006/relationships/hyperlink" Target="http://www.paulomargotto.com.br/documentos/Colostroterapia.ppt" TargetMode="External"/><Relationship Id="rId2" Type="http://schemas.openxmlformats.org/officeDocument/2006/relationships/hyperlink" Target="http://www.paulomargotto.com.br/documentos/Colostroterapia-PROTOCOLO_2014.doc" TargetMode="External"/><Relationship Id="rId1" Type="http://schemas.openxmlformats.org/officeDocument/2006/relationships/slideLayout" Target="../slideLayouts/slideLayout13.xml"/><Relationship Id="rId6" Type="http://schemas.openxmlformats.org/officeDocument/2006/relationships/image" Target="../media/image34.png"/><Relationship Id="rId11" Type="http://schemas.openxmlformats.org/officeDocument/2006/relationships/hyperlink" Target="http://www.paulomargotto.com.br/documentos/Nutric_enteral_prec_2014.ppt" TargetMode="External"/><Relationship Id="rId5" Type="http://schemas.openxmlformats.org/officeDocument/2006/relationships/image" Target="../media/image33.png"/><Relationship Id="rId10" Type="http://schemas.openxmlformats.org/officeDocument/2006/relationships/image" Target="../media/image15.png"/><Relationship Id="rId4" Type="http://schemas.openxmlformats.org/officeDocument/2006/relationships/image" Target="../media/image4.png"/><Relationship Id="rId9" Type="http://schemas.openxmlformats.org/officeDocument/2006/relationships/hyperlink" Target="http://www.paulomargotto.com.br/documentos/Colostroterapia_2014.ppt"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hyperlink" Target="http://www.paulomargotto.com.br/documentos/Leite_humano_aditivo.ppt" TargetMode="External"/><Relationship Id="rId2" Type="http://schemas.openxmlformats.org/officeDocument/2006/relationships/image" Target="../media/image36.png"/><Relationship Id="rId1" Type="http://schemas.openxmlformats.org/officeDocument/2006/relationships/slideLayout" Target="../slideLayouts/slideLayout18.xml"/><Relationship Id="rId4" Type="http://schemas.openxmlformats.org/officeDocument/2006/relationships/image" Target="../media/image10.jpeg"/></Relationships>
</file>

<file path=ppt/slides/_rels/slide35.xml.rels><?xml version="1.0" encoding="UTF-8" standalone="yes"?>
<Relationships xmlns="http://schemas.openxmlformats.org/package/2006/relationships"><Relationship Id="rId3" Type="http://schemas.openxmlformats.org/officeDocument/2006/relationships/hyperlink" Target="http://www.paulomargotto.com.br/documentos/Leite_humano_aditivo.ppt" TargetMode="External"/><Relationship Id="rId2" Type="http://schemas.openxmlformats.org/officeDocument/2006/relationships/image" Target="../media/image37.png"/><Relationship Id="rId1" Type="http://schemas.openxmlformats.org/officeDocument/2006/relationships/slideLayout" Target="../slideLayouts/slideLayout18.xml"/><Relationship Id="rId4" Type="http://schemas.openxmlformats.org/officeDocument/2006/relationships/image" Target="../media/image10.jpeg"/></Relationships>
</file>

<file path=ppt/slides/_rels/slide3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Leite_humano_aditivo.ppt" TargetMode="Externa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documentos/Normas_Aditivo_Leite_Humano.doc" TargetMode="Externa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8.xml"/><Relationship Id="rId5" Type="http://schemas.openxmlformats.org/officeDocument/2006/relationships/image" Target="../media/image41.png"/><Relationship Id="rId4" Type="http://schemas.openxmlformats.org/officeDocument/2006/relationships/hyperlink" Target="http://www.paulomargotto.com.br/"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47700" y="1547813"/>
            <a:ext cx="8567738" cy="1620837"/>
          </a:xfrm>
        </p:spPr>
        <p:txBody>
          <a:bodyPr/>
          <a:lstStyle/>
          <a:p>
            <a:pPr eaLnBrk="1"/>
            <a:r>
              <a:rPr lang="en-US" sz="3200" b="1" smtClean="0">
                <a:solidFill>
                  <a:srgbClr val="00B0F0"/>
                </a:solidFill>
                <a:latin typeface="Baskerville Old Face" pitchFamily="18" charset="0"/>
              </a:rPr>
              <a:t>   </a:t>
            </a:r>
            <a:r>
              <a:rPr lang="en-US" sz="3200" b="1" smtClean="0">
                <a:solidFill>
                  <a:srgbClr val="FFFF00"/>
                </a:solidFill>
                <a:latin typeface="Baskerville Old Face" pitchFamily="18" charset="0"/>
              </a:rPr>
              <a:t>NUTRIÇÃO ENTERAL NEONATAL</a:t>
            </a:r>
            <a:br>
              <a:rPr lang="en-US" sz="3200" b="1" smtClean="0">
                <a:solidFill>
                  <a:srgbClr val="FFFF00"/>
                </a:solidFill>
                <a:latin typeface="Baskerville Old Face" pitchFamily="18" charset="0"/>
              </a:rPr>
            </a:br>
            <a:r>
              <a:rPr lang="en-US" sz="3200" b="1" smtClean="0">
                <a:solidFill>
                  <a:srgbClr val="FFFF00"/>
                </a:solidFill>
                <a:latin typeface="Baskerville Old Face" pitchFamily="18" charset="0"/>
              </a:rPr>
              <a:t>(PRÉ-TERMOS)</a:t>
            </a:r>
            <a:br>
              <a:rPr lang="en-US" sz="3200" b="1" smtClean="0">
                <a:solidFill>
                  <a:srgbClr val="FFFF00"/>
                </a:solidFill>
                <a:latin typeface="Baskerville Old Face" pitchFamily="18" charset="0"/>
              </a:rPr>
            </a:br>
            <a:r>
              <a:rPr lang="en-US" sz="3200" b="1" smtClean="0">
                <a:solidFill>
                  <a:srgbClr val="FFFF00"/>
                </a:solidFill>
                <a:latin typeface="Baskerville Old Face" pitchFamily="18" charset="0"/>
              </a:rPr>
              <a:t>Tarefa  desafiante!</a:t>
            </a:r>
            <a:endParaRPr lang="pt-BR" sz="2600" smtClean="0">
              <a:solidFill>
                <a:srgbClr val="FFC000"/>
              </a:solidFill>
              <a:latin typeface="Baskerville Old Face" pitchFamily="18" charset="0"/>
            </a:endParaRPr>
          </a:p>
        </p:txBody>
      </p:sp>
      <p:sp>
        <p:nvSpPr>
          <p:cNvPr id="6147" name="Subtítulo 7"/>
          <p:cNvSpPr>
            <a:spLocks noGrp="1"/>
          </p:cNvSpPr>
          <p:nvPr>
            <p:ph type="subTitle" idx="1"/>
          </p:nvPr>
        </p:nvSpPr>
        <p:spPr>
          <a:xfrm>
            <a:off x="1584325" y="3059113"/>
            <a:ext cx="7200900" cy="2449512"/>
          </a:xfrm>
        </p:spPr>
        <p:txBody>
          <a:bodyPr/>
          <a:lstStyle/>
          <a:p>
            <a:pPr>
              <a:lnSpc>
                <a:spcPct val="73000"/>
              </a:lnSpc>
            </a:pPr>
            <a:r>
              <a:rPr lang="pt-BR" sz="1800" smtClean="0">
                <a:solidFill>
                  <a:srgbClr val="FFFF00"/>
                </a:solidFill>
              </a:rPr>
              <a:t>Paulo R. Margotto</a:t>
            </a:r>
          </a:p>
          <a:p>
            <a:pPr>
              <a:lnSpc>
                <a:spcPct val="73000"/>
              </a:lnSpc>
            </a:pPr>
            <a:r>
              <a:rPr lang="pt-BR" sz="1600" b="1" smtClean="0">
                <a:solidFill>
                  <a:schemeClr val="hlink"/>
                </a:solidFill>
              </a:rPr>
              <a:t>IX Simpósio de Perinatologia do Nordeste</a:t>
            </a:r>
          </a:p>
          <a:p>
            <a:pPr>
              <a:lnSpc>
                <a:spcPct val="73000"/>
              </a:lnSpc>
            </a:pPr>
            <a:r>
              <a:rPr lang="pt-BR" sz="1600" b="1" smtClean="0">
                <a:solidFill>
                  <a:schemeClr val="hlink"/>
                </a:solidFill>
              </a:rPr>
              <a:t>(12 a 14 de agosto de 2015)- Fortaleza (CE)</a:t>
            </a:r>
            <a:endParaRPr lang="pt-BR" sz="1600" smtClean="0">
              <a:solidFill>
                <a:srgbClr val="FFFF00"/>
              </a:solidFill>
            </a:endParaRPr>
          </a:p>
          <a:p>
            <a:pPr>
              <a:lnSpc>
                <a:spcPct val="73000"/>
              </a:lnSpc>
            </a:pPr>
            <a:r>
              <a:rPr lang="pt-BR" sz="1600" smtClean="0">
                <a:solidFill>
                  <a:srgbClr val="FFFF00"/>
                </a:solidFill>
                <a:hlinkClick r:id="rId2"/>
              </a:rPr>
              <a:t>www.paulomargotto.com.br</a:t>
            </a:r>
            <a:endParaRPr lang="pt-BR" sz="1600" smtClean="0">
              <a:solidFill>
                <a:srgbClr val="FFFF00"/>
              </a:solidFill>
            </a:endParaRPr>
          </a:p>
          <a:p>
            <a:pPr>
              <a:lnSpc>
                <a:spcPct val="73000"/>
              </a:lnSpc>
            </a:pPr>
            <a:r>
              <a:rPr lang="pt-BR" sz="1600" smtClean="0">
                <a:solidFill>
                  <a:srgbClr val="FFFF00"/>
                </a:solidFill>
                <a:hlinkClick r:id="rId3"/>
              </a:rPr>
              <a:t>pmargotto@gmail.com</a:t>
            </a:r>
            <a:endParaRPr lang="pt-BR" sz="1600" smtClean="0">
              <a:solidFill>
                <a:srgbClr val="FFFF00"/>
              </a:solidFill>
            </a:endParaRPr>
          </a:p>
          <a:p>
            <a:pPr>
              <a:lnSpc>
                <a:spcPct val="73000"/>
              </a:lnSpc>
            </a:pPr>
            <a:r>
              <a:rPr lang="pt-BR" sz="1600" b="1" smtClean="0">
                <a:solidFill>
                  <a:schemeClr val="bg1"/>
                </a:solidFill>
              </a:rPr>
              <a:t>            Prof. de Neonatologia da Faculdade de</a:t>
            </a:r>
          </a:p>
          <a:p>
            <a:pPr>
              <a:lnSpc>
                <a:spcPct val="73000"/>
              </a:lnSpc>
            </a:pPr>
            <a:r>
              <a:rPr lang="pt-BR" sz="1600" b="1" smtClean="0">
                <a:solidFill>
                  <a:schemeClr val="bg1"/>
                </a:solidFill>
              </a:rPr>
              <a:t>Medicina da Universidade Católica de Brasília  </a:t>
            </a:r>
          </a:p>
        </p:txBody>
      </p:sp>
      <p:pic>
        <p:nvPicPr>
          <p:cNvPr id="6148" name="Picture 6"/>
          <p:cNvPicPr>
            <a:picLocks noChangeAspect="1" noChangeArrowheads="1"/>
          </p:cNvPicPr>
          <p:nvPr/>
        </p:nvPicPr>
        <p:blipFill>
          <a:blip r:embed="rId4">
            <a:lum bright="18000"/>
          </a:blip>
          <a:srcRect/>
          <a:stretch>
            <a:fillRect/>
          </a:stretch>
        </p:blipFill>
        <p:spPr bwMode="auto">
          <a:xfrm>
            <a:off x="0" y="0"/>
            <a:ext cx="8424863" cy="1057275"/>
          </a:xfrm>
          <a:prstGeom prst="rect">
            <a:avLst/>
          </a:prstGeom>
          <a:noFill/>
          <a:ln w="9525">
            <a:noFill/>
            <a:miter lim="800000"/>
            <a:headEnd/>
            <a:tailEnd/>
          </a:ln>
        </p:spPr>
      </p:pic>
      <p:pic>
        <p:nvPicPr>
          <p:cNvPr id="6151" name="Picture 7"/>
          <p:cNvPicPr>
            <a:picLocks noChangeAspect="1" noChangeArrowheads="1"/>
          </p:cNvPicPr>
          <p:nvPr/>
        </p:nvPicPr>
        <p:blipFill>
          <a:blip r:embed="rId5"/>
          <a:srcRect/>
          <a:stretch>
            <a:fillRect/>
          </a:stretch>
        </p:blipFill>
        <p:spPr bwMode="auto">
          <a:xfrm>
            <a:off x="0" y="5294313"/>
            <a:ext cx="2303463" cy="2265362"/>
          </a:xfrm>
          <a:prstGeom prst="rect">
            <a:avLst/>
          </a:prstGeom>
          <a:noFill/>
          <a:ln w="9525">
            <a:noFill/>
            <a:miter lim="800000"/>
            <a:headEnd/>
            <a:tailEnd/>
          </a:ln>
          <a:effectLst/>
        </p:spPr>
      </p:pic>
      <p:pic>
        <p:nvPicPr>
          <p:cNvPr id="6153" name="Picture 2"/>
          <p:cNvPicPr>
            <a:picLocks noChangeAspect="1" noChangeArrowheads="1"/>
          </p:cNvPicPr>
          <p:nvPr/>
        </p:nvPicPr>
        <p:blipFill>
          <a:blip r:embed="rId6"/>
          <a:srcRect/>
          <a:stretch>
            <a:fillRect/>
          </a:stretch>
        </p:blipFill>
        <p:spPr bwMode="auto">
          <a:xfrm>
            <a:off x="0" y="1042988"/>
            <a:ext cx="1655763" cy="1223962"/>
          </a:xfrm>
          <a:prstGeom prst="rect">
            <a:avLst/>
          </a:prstGeom>
          <a:noFill/>
          <a:ln w="9525">
            <a:noFill/>
            <a:miter lim="800000"/>
            <a:headEnd/>
            <a:tailEnd/>
          </a:ln>
        </p:spPr>
      </p:pic>
      <p:pic>
        <p:nvPicPr>
          <p:cNvPr id="6154" name="Picture 10"/>
          <p:cNvPicPr>
            <a:picLocks noChangeAspect="1" noChangeArrowheads="1"/>
          </p:cNvPicPr>
          <p:nvPr/>
        </p:nvPicPr>
        <p:blipFill>
          <a:blip r:embed="rId7"/>
          <a:srcRect/>
          <a:stretch>
            <a:fillRect/>
          </a:stretch>
        </p:blipFill>
        <p:spPr bwMode="auto">
          <a:xfrm>
            <a:off x="8318500" y="1116013"/>
            <a:ext cx="1762125" cy="1368425"/>
          </a:xfrm>
          <a:prstGeom prst="rect">
            <a:avLst/>
          </a:prstGeom>
          <a:noFill/>
          <a:ln w="9525">
            <a:noFill/>
            <a:miter lim="800000"/>
            <a:headEnd/>
            <a:tailEnd/>
          </a:ln>
          <a:effectLst/>
        </p:spPr>
      </p:pic>
      <p:pic>
        <p:nvPicPr>
          <p:cNvPr id="6155" name="Picture 11"/>
          <p:cNvPicPr>
            <a:picLocks noChangeAspect="1" noChangeArrowheads="1"/>
          </p:cNvPicPr>
          <p:nvPr/>
        </p:nvPicPr>
        <p:blipFill>
          <a:blip r:embed="rId8"/>
          <a:srcRect/>
          <a:stretch>
            <a:fillRect/>
          </a:stretch>
        </p:blipFill>
        <p:spPr bwMode="auto">
          <a:xfrm>
            <a:off x="7416800" y="3924300"/>
            <a:ext cx="2663825" cy="1679575"/>
          </a:xfrm>
          <a:prstGeom prst="rect">
            <a:avLst/>
          </a:prstGeom>
          <a:noFill/>
        </p:spPr>
      </p:pic>
      <p:pic>
        <p:nvPicPr>
          <p:cNvPr id="6156" name="Picture 12"/>
          <p:cNvPicPr>
            <a:picLocks noChangeAspect="1" noChangeArrowheads="1"/>
          </p:cNvPicPr>
          <p:nvPr/>
        </p:nvPicPr>
        <p:blipFill>
          <a:blip r:embed="rId9"/>
          <a:srcRect/>
          <a:stretch>
            <a:fillRect/>
          </a:stretch>
        </p:blipFill>
        <p:spPr bwMode="auto">
          <a:xfrm>
            <a:off x="2592388" y="5641975"/>
            <a:ext cx="4632325" cy="1917700"/>
          </a:xfrm>
          <a:prstGeom prst="rect">
            <a:avLst/>
          </a:prstGeom>
          <a:noFill/>
        </p:spPr>
      </p:pic>
      <p:pic>
        <p:nvPicPr>
          <p:cNvPr id="6157" name="Picture 13" descr="DSC04598"/>
          <p:cNvPicPr>
            <a:picLocks noChangeAspect="1" noChangeArrowheads="1"/>
          </p:cNvPicPr>
          <p:nvPr/>
        </p:nvPicPr>
        <p:blipFill>
          <a:blip r:embed="rId10" cstate="print"/>
          <a:srcRect/>
          <a:stretch>
            <a:fillRect/>
          </a:stretch>
        </p:blipFill>
        <p:spPr bwMode="auto">
          <a:xfrm>
            <a:off x="7272338" y="5595938"/>
            <a:ext cx="2808287" cy="1963737"/>
          </a:xfrm>
          <a:prstGeom prst="rect">
            <a:avLst/>
          </a:prstGeom>
          <a:noFill/>
        </p:spPr>
      </p:pic>
      <p:sp>
        <p:nvSpPr>
          <p:cNvPr id="6158" name="Text Box 14"/>
          <p:cNvSpPr txBox="1">
            <a:spLocks noChangeArrowheads="1"/>
          </p:cNvSpPr>
          <p:nvPr/>
        </p:nvSpPr>
        <p:spPr bwMode="auto">
          <a:xfrm>
            <a:off x="8404225" y="222250"/>
            <a:ext cx="1487488" cy="603250"/>
          </a:xfrm>
          <a:prstGeom prst="rect">
            <a:avLst/>
          </a:prstGeom>
          <a:noFill/>
          <a:ln w="9525">
            <a:noFill/>
            <a:miter lim="800000"/>
            <a:headEnd/>
            <a:tailEnd/>
          </a:ln>
          <a:effectLst/>
        </p:spPr>
        <p:txBody>
          <a:bodyPr wrap="none">
            <a:spAutoFit/>
          </a:bodyPr>
          <a:lstStyle/>
          <a:p>
            <a:r>
              <a:rPr lang="pt-BR">
                <a:solidFill>
                  <a:srgbClr val="0066FF"/>
                </a:solidFill>
              </a:rPr>
              <a:t>UTI Neonatal</a:t>
            </a:r>
          </a:p>
          <a:p>
            <a:r>
              <a:rPr lang="pt-BR">
                <a:solidFill>
                  <a:srgbClr val="0066FF"/>
                </a:solidFill>
              </a:rPr>
              <a:t>HRAS/HMIB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1588" y="36513"/>
          <a:ext cx="10079037" cy="7559675"/>
        </p:xfrm>
        <a:graphic>
          <a:graphicData uri="http://schemas.openxmlformats.org/presentationml/2006/ole">
            <p:oleObj spid="_x0000_s1026" name="Slide" r:id="rId3" imgW="5120799" imgH="3840433" progId="PowerPoint.Slide.8">
              <p:embed/>
            </p:oleObj>
          </a:graphicData>
        </a:graphic>
      </p:graphicFrame>
      <p:sp>
        <p:nvSpPr>
          <p:cNvPr id="1027" name="Rectangle 3"/>
          <p:cNvSpPr>
            <a:spLocks noChangeArrowheads="1"/>
          </p:cNvSpPr>
          <p:nvPr/>
        </p:nvSpPr>
        <p:spPr bwMode="auto">
          <a:xfrm>
            <a:off x="911225" y="6350"/>
            <a:ext cx="8567738" cy="1471613"/>
          </a:xfrm>
          <a:prstGeom prst="rect">
            <a:avLst/>
          </a:prstGeom>
          <a:noFill/>
          <a:ln w="9525">
            <a:noFill/>
            <a:miter lim="800000"/>
            <a:headEnd/>
            <a:tailEnd/>
          </a:ln>
        </p:spPr>
        <p:txBody>
          <a:bodyPr lIns="101577" tIns="50788" rIns="101577" bIns="50788" anchor="ctr"/>
          <a:lstStyle/>
          <a:p>
            <a:pPr defTabSz="1008063" eaLnBrk="0">
              <a:lnSpc>
                <a:spcPct val="100000"/>
              </a:lnSpc>
              <a:buClrTx/>
              <a:buSzTx/>
              <a:buFontTx/>
              <a:buNone/>
            </a:pPr>
            <a:endParaRPr lang="pt-BR" sz="5100" b="0">
              <a:solidFill>
                <a:schemeClr val="tx1"/>
              </a:solidFill>
              <a:latin typeface="Franklin Gothic Book" pitchFamily="34" charset="0"/>
            </a:endParaRPr>
          </a:p>
        </p:txBody>
      </p:sp>
      <p:pic>
        <p:nvPicPr>
          <p:cNvPr id="1033" name="Picture 9" descr="link2">
            <a:hlinkClick r:id="rId4"/>
          </p:cNvPr>
          <p:cNvPicPr>
            <a:picLocks noChangeAspect="1" noChangeArrowheads="1"/>
          </p:cNvPicPr>
          <p:nvPr/>
        </p:nvPicPr>
        <p:blipFill>
          <a:blip r:embed="rId5"/>
          <a:srcRect/>
          <a:stretch>
            <a:fillRect/>
          </a:stretch>
        </p:blipFill>
        <p:spPr bwMode="auto">
          <a:xfrm>
            <a:off x="9728200" y="7019925"/>
            <a:ext cx="352425" cy="285750"/>
          </a:xfrm>
          <a:prstGeom prst="rect">
            <a:avLst/>
          </a:prstGeom>
          <a:noFill/>
        </p:spPr>
      </p:pic>
      <p:pic>
        <p:nvPicPr>
          <p:cNvPr id="1046" name="Picture 22" descr="link2">
            <a:hlinkClick r:id="rId6"/>
          </p:cNvPr>
          <p:cNvPicPr>
            <a:picLocks noChangeAspect="1" noChangeArrowheads="1"/>
          </p:cNvPicPr>
          <p:nvPr/>
        </p:nvPicPr>
        <p:blipFill>
          <a:blip r:embed="rId5"/>
          <a:srcRect/>
          <a:stretch>
            <a:fillRect/>
          </a:stretch>
        </p:blipFill>
        <p:spPr bwMode="auto">
          <a:xfrm>
            <a:off x="9361488" y="7273925"/>
            <a:ext cx="352425" cy="28575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3"/>
          <p:cNvSpPr>
            <a:spLocks noGrp="1"/>
          </p:cNvSpPr>
          <p:nvPr>
            <p:ph type="body" idx="4294967295"/>
          </p:nvPr>
        </p:nvSpPr>
        <p:spPr>
          <a:xfrm>
            <a:off x="504825" y="1716088"/>
            <a:ext cx="8231188" cy="4989512"/>
          </a:xfrm>
        </p:spPr>
        <p:txBody>
          <a:bodyPr lIns="100783" tIns="50392" rIns="100783" bIns="50392"/>
          <a:lstStyle/>
          <a:p>
            <a:pPr marL="417513" indent="-381000" algn="ctr" defTabSz="912813" eaLnBrk="1" hangingPunct="1">
              <a:lnSpc>
                <a:spcPct val="90000"/>
              </a:lnSpc>
            </a:pPr>
            <a:r>
              <a:rPr lang="pt-BR" sz="3100" b="1" smtClean="0"/>
              <a:t>Todos os neonatologistas sabem como alimentar os RN pré-termos. </a:t>
            </a:r>
          </a:p>
          <a:p>
            <a:pPr marL="417513" indent="-381000" algn="ctr" defTabSz="912813" eaLnBrk="1" hangingPunct="1">
              <a:lnSpc>
                <a:spcPct val="90000"/>
              </a:lnSpc>
            </a:pPr>
            <a:endParaRPr lang="pt-BR" sz="3100" b="1" smtClean="0"/>
          </a:p>
          <a:p>
            <a:pPr marL="417513" indent="-381000" algn="ctr" defTabSz="912813" eaLnBrk="1" hangingPunct="1">
              <a:lnSpc>
                <a:spcPct val="90000"/>
              </a:lnSpc>
            </a:pPr>
            <a:r>
              <a:rPr lang="pt-BR" sz="3100" b="1" smtClean="0">
                <a:solidFill>
                  <a:srgbClr val="FF0000"/>
                </a:solidFill>
              </a:rPr>
              <a:t>Resultado</a:t>
            </a:r>
            <a:r>
              <a:rPr lang="pt-BR" sz="3100" b="1" smtClean="0"/>
              <a:t>: 99% dos RN pré-termos de muito baixo peso  estão  abaixo do percentil 10 na Idade gestacional pós-concepção de 36 semanas</a:t>
            </a:r>
          </a:p>
          <a:p>
            <a:pPr marL="417513" indent="-381000" algn="ctr" defTabSz="912813" eaLnBrk="1" hangingPunct="1">
              <a:lnSpc>
                <a:spcPct val="90000"/>
              </a:lnSpc>
            </a:pPr>
            <a:r>
              <a:rPr lang="pt-BR" sz="3100" b="1" smtClean="0"/>
              <a:t>Nutrição Adequada e Segura: uma das tarefas mais desafiantes para o neonatologista</a:t>
            </a:r>
            <a:endParaRPr lang="pt-BR" sz="3100" smtClean="0"/>
          </a:p>
        </p:txBody>
      </p:sp>
      <p:sp>
        <p:nvSpPr>
          <p:cNvPr id="104451" name="Rectangle 4"/>
          <p:cNvSpPr>
            <a:spLocks noGrp="1"/>
          </p:cNvSpPr>
          <p:nvPr>
            <p:ph type="title" idx="4294967295"/>
          </p:nvPr>
        </p:nvSpPr>
        <p:spPr>
          <a:xfrm>
            <a:off x="1139825" y="388938"/>
            <a:ext cx="8078788" cy="1003300"/>
          </a:xfrm>
        </p:spPr>
        <p:txBody>
          <a:bodyPr lIns="50392" tIns="50392" rIns="50392" bIns="50392"/>
          <a:lstStyle/>
          <a:p>
            <a:pPr eaLnBrk="1" hangingPunct="1"/>
            <a:r>
              <a:rPr lang="pt-BR" sz="3500" smtClean="0">
                <a:solidFill>
                  <a:srgbClr val="FFCC00"/>
                </a:solidFill>
                <a:latin typeface="Franklin Gothic Book" pitchFamily="34" charset="0"/>
              </a:rPr>
              <a:t>Nutrição Enteral Neonatal</a:t>
            </a:r>
          </a:p>
        </p:txBody>
      </p:sp>
      <p:sp>
        <p:nvSpPr>
          <p:cNvPr id="9220" name="AutoShape 5"/>
          <p:cNvSpPr>
            <a:spLocks noChangeArrowheads="1"/>
          </p:cNvSpPr>
          <p:nvPr/>
        </p:nvSpPr>
        <p:spPr bwMode="auto">
          <a:xfrm>
            <a:off x="215900" y="1908175"/>
            <a:ext cx="720725" cy="1655763"/>
          </a:xfrm>
          <a:prstGeom prst="curvedRightArrow">
            <a:avLst>
              <a:gd name="adj1" fmla="val 45947"/>
              <a:gd name="adj2" fmla="val 91894"/>
              <a:gd name="adj3" fmla="val 33333"/>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9221" name="Text Box 6"/>
          <p:cNvSpPr txBox="1">
            <a:spLocks noChangeArrowheads="1"/>
          </p:cNvSpPr>
          <p:nvPr/>
        </p:nvSpPr>
        <p:spPr bwMode="auto">
          <a:xfrm>
            <a:off x="4895850" y="7153275"/>
            <a:ext cx="5137150"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 Tillman S, 2012;Cooker R, Fanaro S, 2013 </a:t>
            </a:r>
          </a:p>
        </p:txBody>
      </p:sp>
      <p:pic>
        <p:nvPicPr>
          <p:cNvPr id="9227" name="Picture 11" descr="link2">
            <a:hlinkClick r:id="rId2"/>
          </p:cNvPr>
          <p:cNvPicPr>
            <a:picLocks noChangeAspect="1" noChangeArrowheads="1"/>
          </p:cNvPicPr>
          <p:nvPr/>
        </p:nvPicPr>
        <p:blipFill>
          <a:blip r:embed="rId3"/>
          <a:srcRect/>
          <a:stretch>
            <a:fillRect/>
          </a:stretch>
        </p:blipFill>
        <p:spPr bwMode="auto">
          <a:xfrm>
            <a:off x="7200900" y="6875463"/>
            <a:ext cx="352425" cy="28575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p:cNvSpPr>
          <p:nvPr>
            <p:ph type="body" idx="4294967295"/>
          </p:nvPr>
        </p:nvSpPr>
        <p:spPr>
          <a:xfrm>
            <a:off x="515938" y="1001713"/>
            <a:ext cx="9072562" cy="5413375"/>
          </a:xfrm>
        </p:spPr>
        <p:txBody>
          <a:bodyPr lIns="100783" tIns="50392" rIns="100783" bIns="50392"/>
          <a:lstStyle/>
          <a:p>
            <a:pPr marL="273050" indent="-273050" algn="ctr" defTabSz="912813" eaLnBrk="1" hangingPunct="1">
              <a:lnSpc>
                <a:spcPct val="80000"/>
              </a:lnSpc>
              <a:buFont typeface="Wingdings" pitchFamily="2" charset="2"/>
              <a:buNone/>
              <a:defRPr/>
            </a:pPr>
            <a:r>
              <a:rPr lang="pt-BR" sz="2900" b="1" smtClean="0">
                <a:solidFill>
                  <a:srgbClr val="27F72C"/>
                </a:solidFill>
              </a:rPr>
              <a:t>É possível reduzir a restrição do crescimento pós natal nos recém-nascidos de muito baixo peso?</a:t>
            </a:r>
          </a:p>
          <a:p>
            <a:pPr marL="273050" indent="-273050" defTabSz="912813" eaLnBrk="1" hangingPunct="1">
              <a:lnSpc>
                <a:spcPct val="80000"/>
              </a:lnSpc>
              <a:defRPr/>
            </a:pPr>
            <a:r>
              <a:rPr lang="pt-BR" sz="2900" smtClean="0"/>
              <a:t>Para PREVENIR O ESTADO CATABÓLICO</a:t>
            </a:r>
            <a:br>
              <a:rPr lang="pt-BR" sz="2900" smtClean="0"/>
            </a:br>
            <a:endParaRPr lang="pt-BR" sz="2900" smtClean="0"/>
          </a:p>
          <a:p>
            <a:pPr marL="273050" indent="-273050" defTabSz="912813" eaLnBrk="1" hangingPunct="1">
              <a:lnSpc>
                <a:spcPct val="80000"/>
              </a:lnSpc>
              <a:defRPr/>
            </a:pPr>
            <a:endParaRPr lang="pt-BR" sz="2900" smtClean="0"/>
          </a:p>
          <a:p>
            <a:pPr marL="273050" indent="-273050" defTabSz="912813" eaLnBrk="1" hangingPunct="1">
              <a:lnSpc>
                <a:spcPct val="80000"/>
              </a:lnSpc>
              <a:defRPr/>
            </a:pPr>
            <a:r>
              <a:rPr lang="pt-BR" sz="2900" smtClean="0"/>
              <a:t>  UMA ABORDAGEM NUTRICIONAL “AGRESSIVA” </a:t>
            </a:r>
            <a:r>
              <a:rPr lang="pt-BR" sz="2900" i="1" smtClean="0"/>
              <a:t>(“agressive” nutritional approach)</a:t>
            </a:r>
            <a:endParaRPr lang="pt-BR" sz="2900" smtClean="0"/>
          </a:p>
          <a:p>
            <a:pPr marL="273050" indent="-273050" defTabSz="912813" eaLnBrk="1" hangingPunct="1">
              <a:lnSpc>
                <a:spcPct val="80000"/>
              </a:lnSpc>
              <a:defRPr/>
            </a:pPr>
            <a:endParaRPr lang="pt-BR" sz="2900" smtClean="0"/>
          </a:p>
          <a:p>
            <a:pPr marL="273050" indent="-273050" defTabSz="912813" eaLnBrk="1" hangingPunct="1">
              <a:lnSpc>
                <a:spcPct val="80000"/>
              </a:lnSpc>
              <a:defRPr/>
            </a:pPr>
            <a:endParaRPr lang="pt-BR" sz="2900" smtClean="0"/>
          </a:p>
          <a:p>
            <a:pPr marL="273050" indent="-273050" defTabSz="912813" eaLnBrk="1" hangingPunct="1">
              <a:lnSpc>
                <a:spcPct val="80000"/>
              </a:lnSpc>
              <a:defRPr/>
            </a:pPr>
            <a:r>
              <a:rPr lang="pt-BR" sz="2900" smtClean="0">
                <a:solidFill>
                  <a:srgbClr val="FF9900"/>
                </a:solidFill>
              </a:rPr>
              <a:t>-iniciar  em torno de 2g/kg de aminoácidos no primeiro dia de vida:</a:t>
            </a:r>
            <a:r>
              <a:rPr lang="pt-BR" sz="2900" smtClean="0"/>
              <a:t> vai</a:t>
            </a:r>
            <a:r>
              <a:rPr lang="pt-BR" sz="2900" smtClean="0">
                <a:solidFill>
                  <a:schemeClr val="bg1"/>
                </a:solidFill>
              </a:rPr>
              <a:t> </a:t>
            </a:r>
            <a:r>
              <a:rPr lang="pt-BR" sz="2900" smtClean="0"/>
              <a:t> aumentar a secreção de insulina e evitar a hiperglicemia) </a:t>
            </a:r>
          </a:p>
          <a:p>
            <a:pPr marL="273050" indent="-273050" defTabSz="912813" eaLnBrk="1" hangingPunct="1">
              <a:lnSpc>
                <a:spcPct val="80000"/>
              </a:lnSpc>
              <a:defRPr/>
            </a:pPr>
            <a:r>
              <a:rPr lang="pt-BR" sz="2900" smtClean="0">
                <a:solidFill>
                  <a:srgbClr val="FF9900"/>
                </a:solidFill>
              </a:rPr>
              <a:t>-lipídio: 0,5-1g/kg/dia) no primeiro dia de vida e aumentar rapidamente até 3g/kg/dia</a:t>
            </a:r>
          </a:p>
          <a:p>
            <a:pPr marL="273050" indent="-273050" defTabSz="912813" eaLnBrk="1" hangingPunct="1">
              <a:lnSpc>
                <a:spcPct val="80000"/>
              </a:lnSpc>
              <a:defRPr/>
            </a:pPr>
            <a:r>
              <a:rPr lang="pt-BR" sz="2900" smtClean="0">
                <a:solidFill>
                  <a:srgbClr val="FF9900"/>
                </a:solidFill>
              </a:rPr>
              <a:t>-glicose:4-5mg/kg/min (evitar a hpoglicemia:&lt;50mg% e hiperglicemia (&lt;150mg%)</a:t>
            </a:r>
          </a:p>
          <a:p>
            <a:pPr marL="273050" indent="-273050" algn="ctr" defTabSz="912813" eaLnBrk="1" hangingPunct="1">
              <a:lnSpc>
                <a:spcPct val="80000"/>
              </a:lnSpc>
              <a:buFont typeface="Wingdings" pitchFamily="2" charset="2"/>
              <a:buNone/>
              <a:defRPr/>
            </a:pPr>
            <a:r>
              <a:rPr lang="pt-BR" sz="2900" smtClean="0"/>
              <a:t>             </a:t>
            </a:r>
            <a:endParaRPr lang="pt-BR" sz="2900" b="1" smtClean="0"/>
          </a:p>
        </p:txBody>
      </p:sp>
      <p:sp>
        <p:nvSpPr>
          <p:cNvPr id="10243" name="AutoShape 8"/>
          <p:cNvSpPr>
            <a:spLocks noChangeArrowheads="1"/>
          </p:cNvSpPr>
          <p:nvPr/>
        </p:nvSpPr>
        <p:spPr bwMode="auto">
          <a:xfrm>
            <a:off x="2897188" y="2111375"/>
            <a:ext cx="1190625" cy="636588"/>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0244" name="AutoShape 9"/>
          <p:cNvSpPr>
            <a:spLocks noChangeArrowheads="1"/>
          </p:cNvSpPr>
          <p:nvPr/>
        </p:nvSpPr>
        <p:spPr bwMode="auto">
          <a:xfrm flipH="1">
            <a:off x="5437188" y="3303588"/>
            <a:ext cx="976312"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0245" name="Text Box 10"/>
          <p:cNvSpPr txBox="1">
            <a:spLocks noChangeArrowheads="1"/>
          </p:cNvSpPr>
          <p:nvPr/>
        </p:nvSpPr>
        <p:spPr bwMode="auto">
          <a:xfrm>
            <a:off x="8128000" y="7154863"/>
            <a:ext cx="1963738"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De Curtis, 2012</a:t>
            </a:r>
          </a:p>
        </p:txBody>
      </p:sp>
      <p:sp>
        <p:nvSpPr>
          <p:cNvPr id="10246" name="Rectangle 11"/>
          <p:cNvSpPr>
            <a:spLocks/>
          </p:cNvSpPr>
          <p:nvPr/>
        </p:nvSpPr>
        <p:spPr bwMode="auto">
          <a:xfrm>
            <a:off x="1071563" y="0"/>
            <a:ext cx="8232775" cy="1260475"/>
          </a:xfrm>
          <a:prstGeom prst="rect">
            <a:avLst/>
          </a:prstGeom>
          <a:noFill/>
          <a:ln w="9525">
            <a:noFill/>
            <a:miter lim="800000"/>
            <a:headEnd/>
            <a:tailEnd/>
          </a:ln>
        </p:spPr>
        <p:txBody>
          <a:bodyPr lIns="50392" tIns="50392" rIns="50392" bIns="50392" anchor="ctr"/>
          <a:lstStyle/>
          <a:p>
            <a:pPr defTabSz="1008063" eaLnBrk="0">
              <a:lnSpc>
                <a:spcPct val="100000"/>
              </a:lnSpc>
              <a:buClrTx/>
              <a:buSzTx/>
              <a:buFontTx/>
              <a:buNone/>
            </a:pPr>
            <a:r>
              <a:rPr lang="pt-BR" sz="3500" b="0">
                <a:solidFill>
                  <a:srgbClr val="FFCC00"/>
                </a:solidFill>
                <a:latin typeface="Franklin Gothic Book" pitchFamily="34" charset="0"/>
              </a:rPr>
              <a:t>Nutrição Enteral Enteral Neonatal</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3"/>
          <p:cNvSpPr>
            <a:spLocks noGrp="1"/>
          </p:cNvSpPr>
          <p:nvPr>
            <p:ph type="body" idx="4294967295"/>
          </p:nvPr>
        </p:nvSpPr>
        <p:spPr>
          <a:xfrm>
            <a:off x="595313" y="1319213"/>
            <a:ext cx="8232775" cy="4989512"/>
          </a:xfrm>
        </p:spPr>
        <p:txBody>
          <a:bodyPr lIns="100783" tIns="50392" rIns="100783" bIns="50392"/>
          <a:lstStyle/>
          <a:p>
            <a:pPr marL="417513" indent="-381000" algn="ctr" defTabSz="912813" eaLnBrk="1" hangingPunct="1">
              <a:buFont typeface="Wingdings" pitchFamily="2" charset="2"/>
              <a:buNone/>
              <a:defRPr/>
            </a:pPr>
            <a:r>
              <a:rPr lang="pt-BR" smtClean="0">
                <a:solidFill>
                  <a:srgbClr val="27F72C"/>
                </a:solidFill>
              </a:rPr>
              <a:t>Nutrição Parenteral x Nutrição Enteral</a:t>
            </a:r>
          </a:p>
          <a:p>
            <a:pPr marL="417513" indent="-381000" defTabSz="912813" eaLnBrk="1" hangingPunct="1">
              <a:buFont typeface="Wingdings" pitchFamily="2" charset="2"/>
              <a:buNone/>
              <a:defRPr/>
            </a:pPr>
            <a:r>
              <a:rPr lang="pt-BR" smtClean="0">
                <a:solidFill>
                  <a:srgbClr val="FF9900"/>
                </a:solidFill>
              </a:rPr>
              <a:t>                       </a:t>
            </a:r>
            <a:r>
              <a:rPr lang="pt-BR" b="1" smtClean="0">
                <a:solidFill>
                  <a:srgbClr val="FF9900"/>
                </a:solidFill>
              </a:rPr>
              <a:t>PROTEÓLISE</a:t>
            </a:r>
          </a:p>
          <a:p>
            <a:pPr marL="417513" indent="-381000" defTabSz="912813" eaLnBrk="1" hangingPunct="1">
              <a:defRPr/>
            </a:pPr>
            <a:endParaRPr lang="pt-BR" b="1" smtClean="0">
              <a:solidFill>
                <a:srgbClr val="FF9900"/>
              </a:solidFill>
            </a:endParaRPr>
          </a:p>
        </p:txBody>
      </p:sp>
      <p:sp>
        <p:nvSpPr>
          <p:cNvPr id="11267" name="Espaço Reservado para Conteúdo 2"/>
          <p:cNvSpPr>
            <a:spLocks/>
          </p:cNvSpPr>
          <p:nvPr/>
        </p:nvSpPr>
        <p:spPr bwMode="auto">
          <a:xfrm>
            <a:off x="0" y="2827338"/>
            <a:ext cx="10080625" cy="4533900"/>
          </a:xfrm>
          <a:prstGeom prst="rect">
            <a:avLst/>
          </a:prstGeom>
          <a:noFill/>
          <a:ln w="9525">
            <a:noFill/>
            <a:miter lim="800000"/>
            <a:headEnd/>
            <a:tailEnd/>
          </a:ln>
        </p:spPr>
        <p:txBody>
          <a:bodyPr lIns="100783" tIns="50392" rIns="100783" bIns="50392"/>
          <a:lstStyle/>
          <a:p>
            <a:pPr marL="301625" indent="-301625" algn="ctr" defTabSz="1008063" eaLnBrk="0">
              <a:lnSpc>
                <a:spcPct val="100000"/>
              </a:lnSpc>
              <a:spcBef>
                <a:spcPct val="20000"/>
              </a:spcBef>
              <a:buClr>
                <a:schemeClr val="accent1"/>
              </a:buClr>
              <a:buSzPct val="80000"/>
              <a:buFont typeface="Wingdings 2" pitchFamily="18" charset="2"/>
              <a:buChar char=""/>
            </a:pPr>
            <a:r>
              <a:rPr lang="pt-BR" sz="2200">
                <a:solidFill>
                  <a:schemeClr val="tx1"/>
                </a:solidFill>
                <a:latin typeface="Arial" pitchFamily="34" charset="0"/>
              </a:rPr>
              <a:t>Característica  metabólica do pré-termo extremo</a:t>
            </a:r>
            <a:r>
              <a:rPr lang="pt-BR" sz="2200" b="0">
                <a:solidFill>
                  <a:schemeClr val="tx1"/>
                </a:solidFill>
                <a:latin typeface="Arial" pitchFamily="34" charset="0"/>
              </a:rPr>
              <a:t>:             </a:t>
            </a:r>
            <a:r>
              <a:rPr lang="pt-BR" sz="2200">
                <a:solidFill>
                  <a:srgbClr val="FF9900"/>
                </a:solidFill>
                <a:latin typeface="Arial" pitchFamily="34" charset="0"/>
              </a:rPr>
              <a:t>intensa proteólise</a:t>
            </a:r>
            <a:r>
              <a:rPr lang="pt-BR" sz="2200">
                <a:solidFill>
                  <a:schemeClr val="tx1"/>
                </a:solidFill>
                <a:latin typeface="Arial" pitchFamily="34" charset="0"/>
              </a:rPr>
              <a:t> (catabolismo intenso):</a:t>
            </a:r>
            <a:r>
              <a:rPr lang="pt-BR" sz="2200" b="0">
                <a:solidFill>
                  <a:schemeClr val="tx1"/>
                </a:solidFill>
                <a:latin typeface="Arial" pitchFamily="34" charset="0"/>
              </a:rPr>
              <a:t> o dobro comparado em adultos saudáveis.</a:t>
            </a:r>
          </a:p>
          <a:p>
            <a:pPr marL="301625" indent="-301625" algn="ctr" defTabSz="1008063" eaLnBrk="0">
              <a:lnSpc>
                <a:spcPct val="100000"/>
              </a:lnSpc>
              <a:spcBef>
                <a:spcPct val="20000"/>
              </a:spcBef>
              <a:buClr>
                <a:schemeClr val="accent1"/>
              </a:buClr>
              <a:buSzPct val="80000"/>
              <a:buFont typeface="Wingdings 2" pitchFamily="18" charset="2"/>
              <a:buChar char=""/>
            </a:pPr>
            <a:endParaRPr lang="pt-BR" sz="2200" b="0">
              <a:solidFill>
                <a:schemeClr val="tx1"/>
              </a:solidFill>
              <a:latin typeface="Arial" pitchFamily="34" charset="0"/>
            </a:endParaRPr>
          </a:p>
          <a:p>
            <a:pPr marL="301625" indent="-301625" algn="ctr" defTabSz="1008063" eaLnBrk="0">
              <a:lnSpc>
                <a:spcPct val="100000"/>
              </a:lnSpc>
              <a:spcBef>
                <a:spcPct val="20000"/>
              </a:spcBef>
              <a:buClr>
                <a:schemeClr val="accent1"/>
              </a:buClr>
              <a:buSzPct val="80000"/>
              <a:buFont typeface="Wingdings 2" pitchFamily="18" charset="2"/>
              <a:buChar char=""/>
            </a:pPr>
            <a:r>
              <a:rPr lang="pt-BR" sz="2200">
                <a:solidFill>
                  <a:srgbClr val="FFFF00"/>
                </a:solidFill>
                <a:latin typeface="Arial" pitchFamily="34" charset="0"/>
              </a:rPr>
              <a:t>Quando se atinge a nutrição parenteral (NP) plena, 17% dos RN termo conseguem suprimir a proteólise, mas nos prematuros praticamente não se tem resposta</a:t>
            </a:r>
          </a:p>
          <a:p>
            <a:pPr marL="301625" indent="-301625" algn="ctr" defTabSz="1008063" eaLnBrk="0">
              <a:lnSpc>
                <a:spcPct val="100000"/>
              </a:lnSpc>
              <a:spcBef>
                <a:spcPct val="20000"/>
              </a:spcBef>
              <a:buClr>
                <a:schemeClr val="accent1"/>
              </a:buClr>
              <a:buSzPct val="80000"/>
              <a:buFont typeface="Wingdings 2" pitchFamily="18" charset="2"/>
              <a:buChar char=""/>
            </a:pPr>
            <a:endParaRPr lang="pt-BR" sz="1700">
              <a:solidFill>
                <a:srgbClr val="FFFF00"/>
              </a:solidFill>
              <a:latin typeface="Arial" pitchFamily="34" charset="0"/>
            </a:endParaRPr>
          </a:p>
        </p:txBody>
      </p:sp>
      <p:sp>
        <p:nvSpPr>
          <p:cNvPr id="11268" name="AutoShape 6"/>
          <p:cNvSpPr>
            <a:spLocks noChangeArrowheads="1"/>
          </p:cNvSpPr>
          <p:nvPr/>
        </p:nvSpPr>
        <p:spPr bwMode="auto">
          <a:xfrm>
            <a:off x="7659688" y="2747963"/>
            <a:ext cx="477837" cy="455612"/>
          </a:xfrm>
          <a:custGeom>
            <a:avLst/>
            <a:gdLst>
              <a:gd name="T0" fmla="*/ 144272964 w 21600"/>
              <a:gd name="T1" fmla="*/ 0 h 21600"/>
              <a:gd name="T2" fmla="*/ 0 w 21600"/>
              <a:gd name="T3" fmla="*/ 83823740 h 21600"/>
              <a:gd name="T4" fmla="*/ 144272964 w 21600"/>
              <a:gd name="T5" fmla="*/ 167647479 h 21600"/>
              <a:gd name="T6" fmla="*/ 192364099 w 21600"/>
              <a:gd name="T7" fmla="*/ 83823740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06501" name="Rectangle 8"/>
          <p:cNvSpPr>
            <a:spLocks noGrp="1"/>
          </p:cNvSpPr>
          <p:nvPr>
            <p:ph type="title" idx="4294967295"/>
          </p:nvPr>
        </p:nvSpPr>
        <p:spPr>
          <a:xfrm>
            <a:off x="1139825" y="382588"/>
            <a:ext cx="8078788" cy="1003300"/>
          </a:xfrm>
        </p:spPr>
        <p:txBody>
          <a:bodyPr lIns="50392" tIns="50392" rIns="50392" bIns="50392"/>
          <a:lstStyle/>
          <a:p>
            <a:pPr eaLnBrk="1" hangingPunct="1"/>
            <a:r>
              <a:rPr lang="pt-BR" sz="3500" smtClean="0">
                <a:solidFill>
                  <a:srgbClr val="FFCC00"/>
                </a:solidFill>
                <a:latin typeface="Franklin Gothic Book" pitchFamily="34" charset="0"/>
              </a:rPr>
              <a:t>Nutrição Enteral Neonatal</a:t>
            </a:r>
          </a:p>
        </p:txBody>
      </p:sp>
      <p:sp>
        <p:nvSpPr>
          <p:cNvPr id="11270" name="Rectangle 11"/>
          <p:cNvSpPr>
            <a:spLocks noChangeArrowheads="1"/>
          </p:cNvSpPr>
          <p:nvPr/>
        </p:nvSpPr>
        <p:spPr bwMode="auto">
          <a:xfrm>
            <a:off x="8169275" y="7154863"/>
            <a:ext cx="192087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Scott  C Denne</a:t>
            </a:r>
          </a:p>
        </p:txBody>
      </p:sp>
      <p:pic>
        <p:nvPicPr>
          <p:cNvPr id="11275" name="Picture 11" descr="link2">
            <a:hlinkClick r:id="rId2"/>
          </p:cNvPr>
          <p:cNvPicPr>
            <a:picLocks noChangeAspect="1" noChangeArrowheads="1"/>
          </p:cNvPicPr>
          <p:nvPr/>
        </p:nvPicPr>
        <p:blipFill>
          <a:blip r:embed="rId3"/>
          <a:srcRect/>
          <a:stretch>
            <a:fillRect/>
          </a:stretch>
        </p:blipFill>
        <p:spPr bwMode="auto">
          <a:xfrm>
            <a:off x="8928100" y="6804025"/>
            <a:ext cx="352425" cy="2857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4"/>
          <p:cNvSpPr>
            <a:spLocks noGrp="1"/>
          </p:cNvSpPr>
          <p:nvPr>
            <p:ph type="title" idx="4294967295"/>
          </p:nvPr>
        </p:nvSpPr>
        <p:spPr>
          <a:xfrm>
            <a:off x="1149350" y="58738"/>
            <a:ext cx="8232775" cy="1260475"/>
          </a:xfrm>
        </p:spPr>
        <p:txBody>
          <a:bodyPr lIns="50392" tIns="50392" rIns="50392" bIns="50392"/>
          <a:lstStyle/>
          <a:p>
            <a:pPr eaLnBrk="1" hangingPunct="1"/>
            <a:r>
              <a:rPr lang="pt-BR" sz="3900" smtClean="0">
                <a:solidFill>
                  <a:schemeClr val="accent2"/>
                </a:solidFill>
                <a:latin typeface="Franklin Gothic Book" pitchFamily="34" charset="0"/>
              </a:rPr>
              <a:t>Nutrição Enteral Neonatal</a:t>
            </a:r>
          </a:p>
        </p:txBody>
      </p:sp>
      <p:sp>
        <p:nvSpPr>
          <p:cNvPr id="107523" name="Título 1"/>
          <p:cNvSpPr>
            <a:spLocks noGrp="1"/>
          </p:cNvSpPr>
          <p:nvPr>
            <p:ph type="body" idx="4294967295"/>
          </p:nvPr>
        </p:nvSpPr>
        <p:spPr>
          <a:xfrm>
            <a:off x="515938" y="1001713"/>
            <a:ext cx="8232775" cy="5348287"/>
          </a:xfrm>
        </p:spPr>
        <p:txBody>
          <a:bodyPr lIns="100783" tIns="50392" rIns="100783" bIns="50392"/>
          <a:lstStyle/>
          <a:p>
            <a:pPr marL="417513" indent="-381000" algn="ctr" defTabSz="912813" eaLnBrk="1" hangingPunct="1">
              <a:buFont typeface="Wingdings" pitchFamily="2" charset="2"/>
              <a:buNone/>
              <a:defRPr/>
            </a:pPr>
            <a:r>
              <a:rPr lang="pt-BR" sz="3900" smtClean="0">
                <a:solidFill>
                  <a:srgbClr val="27F72C"/>
                </a:solidFill>
              </a:rPr>
              <a:t>NUTRIÇÃO ENTERAL(NE) E PROTEÓLISE</a:t>
            </a:r>
          </a:p>
          <a:p>
            <a:pPr marL="417513" indent="-381000" defTabSz="912813" eaLnBrk="1" hangingPunct="1">
              <a:defRPr/>
            </a:pPr>
            <a:r>
              <a:rPr lang="pt-BR" sz="2900" smtClean="0"/>
              <a:t>A Nutrição Enteral (NE) é muito mais efetiva que a Nutrição Parenteral (NP) na diminuição do efeito da proteólise e aumenta a incorporação proteica.</a:t>
            </a:r>
          </a:p>
          <a:p>
            <a:pPr marL="417513" indent="-381000" defTabSz="912813" eaLnBrk="1" hangingPunct="1">
              <a:defRPr/>
            </a:pPr>
            <a:r>
              <a:rPr lang="pt-BR" sz="2900" smtClean="0"/>
              <a:t>proteólise foi 40% menor  durante a NE plena e o balanço protéico total significante maior</a:t>
            </a:r>
          </a:p>
          <a:p>
            <a:pPr marL="417513" indent="-381000" algn="ctr" defTabSz="912813" eaLnBrk="1" hangingPunct="1">
              <a:buFont typeface="Wingdings" pitchFamily="2" charset="2"/>
              <a:buNone/>
              <a:defRPr/>
            </a:pPr>
            <a:r>
              <a:rPr lang="pt-BR" sz="2900" b="1" smtClean="0">
                <a:solidFill>
                  <a:srgbClr val="FF9900"/>
                </a:solidFill>
              </a:rPr>
              <a:t>Prematuros extremos não alcançam NE plena por um período de semanas sendo proveitoso combinar NP e NE, podendo assim diminuir proteólise  e aumentar incorporação proteica</a:t>
            </a:r>
          </a:p>
        </p:txBody>
      </p:sp>
      <p:sp>
        <p:nvSpPr>
          <p:cNvPr id="12292" name="Rectangle 7"/>
          <p:cNvSpPr>
            <a:spLocks noChangeArrowheads="1"/>
          </p:cNvSpPr>
          <p:nvPr/>
        </p:nvSpPr>
        <p:spPr bwMode="auto">
          <a:xfrm>
            <a:off x="7342188" y="7154863"/>
            <a:ext cx="2513012"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Van der Schoor et al</a:t>
            </a:r>
          </a:p>
        </p:txBody>
      </p:sp>
      <p:sp>
        <p:nvSpPr>
          <p:cNvPr id="12293" name="AutoShape 8"/>
          <p:cNvSpPr>
            <a:spLocks noChangeArrowheads="1"/>
          </p:cNvSpPr>
          <p:nvPr/>
        </p:nvSpPr>
        <p:spPr bwMode="auto">
          <a:xfrm>
            <a:off x="0" y="3462338"/>
            <a:ext cx="1008063"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2294" name="AutoShape 9"/>
          <p:cNvSpPr>
            <a:spLocks noChangeArrowheads="1"/>
          </p:cNvSpPr>
          <p:nvPr/>
        </p:nvSpPr>
        <p:spPr bwMode="auto">
          <a:xfrm flipH="1">
            <a:off x="8770938" y="3541713"/>
            <a:ext cx="952500" cy="1190625"/>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ChangeArrowheads="1"/>
          </p:cNvSpPr>
          <p:nvPr>
            <p:ph type="body" idx="1"/>
          </p:nvPr>
        </p:nvSpPr>
        <p:spPr>
          <a:xfrm>
            <a:off x="503238" y="1547813"/>
            <a:ext cx="9074150" cy="5205412"/>
          </a:xfrm>
          <a:noFill/>
          <a:ln/>
        </p:spPr>
        <p:txBody>
          <a:bodyPr/>
          <a:lstStyle/>
          <a:p>
            <a:r>
              <a:rPr lang="pt-BR" sz="3100" b="1" smtClean="0">
                <a:solidFill>
                  <a:schemeClr val="hlink"/>
                </a:solidFill>
                <a:effectLst/>
              </a:rPr>
              <a:t>Menos sepse nosocomial</a:t>
            </a:r>
          </a:p>
          <a:p>
            <a:endParaRPr lang="pt-BR" sz="3100" smtClean="0">
              <a:effectLst/>
            </a:endParaRPr>
          </a:p>
          <a:p>
            <a:endParaRPr lang="pt-BR" sz="3100" smtClean="0">
              <a:effectLst/>
            </a:endParaRPr>
          </a:p>
          <a:p>
            <a:endParaRPr lang="pt-BR" sz="3100" smtClean="0">
              <a:effectLst/>
            </a:endParaRPr>
          </a:p>
          <a:p>
            <a:r>
              <a:rPr lang="pt-BR" sz="3100" b="1" smtClean="0">
                <a:solidFill>
                  <a:schemeClr val="hlink"/>
                </a:solidFill>
              </a:rPr>
              <a:t>Retinopatia da prematuridade</a:t>
            </a:r>
            <a:r>
              <a:rPr lang="pt-BR" sz="3100" smtClean="0"/>
              <a:t>  </a:t>
            </a:r>
          </a:p>
          <a:p>
            <a:pPr>
              <a:buFont typeface="Wingdings" pitchFamily="2" charset="2"/>
              <a:buNone/>
            </a:pPr>
            <a:r>
              <a:rPr lang="pt-BR" sz="1600" smtClean="0"/>
              <a:t>                - </a:t>
            </a:r>
            <a:r>
              <a:rPr lang="pt-BR" sz="1800" smtClean="0"/>
              <a:t>Porcelli, 2010: </a:t>
            </a:r>
            <a:r>
              <a:rPr lang="pt-BR" sz="1800" b="1" smtClean="0">
                <a:solidFill>
                  <a:schemeClr val="hlink"/>
                </a:solidFill>
              </a:rPr>
              <a:t>menos cirurgia</a:t>
            </a:r>
            <a:r>
              <a:rPr lang="pt-BR" sz="1800" smtClean="0"/>
              <a:t> com maior consumo de leite</a:t>
            </a:r>
            <a:endParaRPr lang="pt-BR" sz="1800" smtClean="0">
              <a:effectLst/>
            </a:endParaRPr>
          </a:p>
          <a:p>
            <a:r>
              <a:rPr lang="pt-BR" sz="3100" b="1" smtClean="0">
                <a:solidFill>
                  <a:schemeClr val="hlink"/>
                </a:solidFill>
                <a:effectLst/>
              </a:rPr>
              <a:t>Menos colestase</a:t>
            </a:r>
          </a:p>
          <a:p>
            <a:pPr>
              <a:buFont typeface="Wingdings" pitchFamily="2" charset="2"/>
              <a:buNone/>
            </a:pPr>
            <a:r>
              <a:rPr lang="pt-BR" sz="1600" smtClean="0"/>
              <a:t>         Leaf A et al, 2012 (RR:0,58 ;0,37-0,91);Costa S et al (2010):</a:t>
            </a:r>
            <a:endParaRPr lang="pt-BR" sz="1600" smtClean="0">
              <a:effectLst/>
            </a:endParaRPr>
          </a:p>
          <a:p>
            <a:pPr>
              <a:buFont typeface="Wingdings" pitchFamily="2" charset="2"/>
              <a:buNone/>
            </a:pPr>
            <a:endParaRPr lang="pt-BR" sz="3100" smtClean="0">
              <a:effectLst/>
            </a:endParaRPr>
          </a:p>
          <a:p>
            <a:pPr>
              <a:buFont typeface="Wingdings" pitchFamily="2" charset="2"/>
              <a:buNone/>
            </a:pPr>
            <a:r>
              <a:rPr lang="pt-BR" sz="3100" smtClean="0">
                <a:effectLst/>
              </a:rPr>
              <a:t> </a:t>
            </a:r>
            <a:r>
              <a:rPr lang="pt-BR" sz="3100" smtClean="0"/>
              <a:t> </a:t>
            </a:r>
          </a:p>
          <a:p>
            <a:endParaRPr lang="pt-BR" sz="3100" smtClean="0">
              <a:effectLst/>
            </a:endParaRPr>
          </a:p>
        </p:txBody>
      </p:sp>
      <p:sp>
        <p:nvSpPr>
          <p:cNvPr id="107522" name="Rectangle 4"/>
          <p:cNvSpPr>
            <a:spLocks/>
          </p:cNvSpPr>
          <p:nvPr/>
        </p:nvSpPr>
        <p:spPr bwMode="auto">
          <a:xfrm>
            <a:off x="1149350" y="58738"/>
            <a:ext cx="8232775" cy="1260475"/>
          </a:xfrm>
          <a:prstGeom prst="rect">
            <a:avLst/>
          </a:prstGeom>
          <a:noFill/>
          <a:ln w="9525">
            <a:noFill/>
            <a:miter lim="800000"/>
            <a:headEnd/>
            <a:tailEnd/>
          </a:ln>
        </p:spPr>
        <p:txBody>
          <a:bodyPr lIns="50392" tIns="50392" rIns="50392" bIns="50392" anchor="ctr"/>
          <a:lstStyle/>
          <a:p>
            <a:pPr algn="ctr" defTabSz="1008063" hangingPunct="1">
              <a:lnSpc>
                <a:spcPct val="100000"/>
              </a:lnSpc>
              <a:buClrTx/>
              <a:buSzTx/>
              <a:buFontTx/>
              <a:buNone/>
            </a:pPr>
            <a:r>
              <a:rPr lang="pt-BR" sz="3900">
                <a:solidFill>
                  <a:schemeClr val="accent2"/>
                </a:solidFill>
                <a:effectLst>
                  <a:outerShdw blurRad="38100" dist="38100" dir="2700000" algn="tl">
                    <a:srgbClr val="000000"/>
                  </a:outerShdw>
                </a:effectLst>
                <a:latin typeface="Franklin Gothic Book" pitchFamily="34" charset="0"/>
                <a:cs typeface="Arial" pitchFamily="34" charset="0"/>
              </a:rPr>
              <a:t>Nutrição Enteral Neonatal</a:t>
            </a:r>
            <a:br>
              <a:rPr lang="pt-BR" sz="3900">
                <a:solidFill>
                  <a:schemeClr val="accent2"/>
                </a:solidFill>
                <a:effectLst>
                  <a:outerShdw blurRad="38100" dist="38100" dir="2700000" algn="tl">
                    <a:srgbClr val="000000"/>
                  </a:outerShdw>
                </a:effectLst>
                <a:latin typeface="Franklin Gothic Book" pitchFamily="34" charset="0"/>
                <a:cs typeface="Arial" pitchFamily="34" charset="0"/>
              </a:rPr>
            </a:br>
            <a:r>
              <a:rPr lang="pt-BR" sz="3900">
                <a:solidFill>
                  <a:schemeClr val="accent2"/>
                </a:solidFill>
                <a:effectLst>
                  <a:outerShdw blurRad="38100" dist="38100" dir="2700000" algn="tl">
                    <a:srgbClr val="000000"/>
                  </a:outerShdw>
                </a:effectLst>
                <a:latin typeface="Franklin Gothic Book" pitchFamily="34" charset="0"/>
                <a:cs typeface="Arial" pitchFamily="34" charset="0"/>
              </a:rPr>
              <a:t>Efeito do início precoce</a:t>
            </a:r>
          </a:p>
        </p:txBody>
      </p:sp>
      <p:pic>
        <p:nvPicPr>
          <p:cNvPr id="110597" name="Picture 7"/>
          <p:cNvPicPr>
            <a:picLocks noChangeAspect="1" noChangeArrowheads="1"/>
          </p:cNvPicPr>
          <p:nvPr/>
        </p:nvPicPr>
        <p:blipFill>
          <a:blip r:embed="rId2"/>
          <a:srcRect/>
          <a:stretch>
            <a:fillRect/>
          </a:stretch>
        </p:blipFill>
        <p:spPr bwMode="auto">
          <a:xfrm>
            <a:off x="5832475" y="1619250"/>
            <a:ext cx="4248150" cy="2130425"/>
          </a:xfrm>
          <a:prstGeom prst="rect">
            <a:avLst/>
          </a:prstGeom>
          <a:noFill/>
          <a:ln w="9525">
            <a:noFill/>
            <a:miter lim="800000"/>
            <a:headEnd/>
            <a:tailEnd/>
          </a:ln>
        </p:spPr>
      </p:pic>
      <p:sp>
        <p:nvSpPr>
          <p:cNvPr id="110598" name="Rectangle 6"/>
          <p:cNvSpPr>
            <a:spLocks noChangeArrowheads="1"/>
          </p:cNvSpPr>
          <p:nvPr/>
        </p:nvSpPr>
        <p:spPr bwMode="auto">
          <a:xfrm>
            <a:off x="863600" y="2051050"/>
            <a:ext cx="4781550" cy="2136775"/>
          </a:xfrm>
          <a:prstGeom prst="rect">
            <a:avLst/>
          </a:prstGeom>
          <a:noFill/>
          <a:ln w="9525">
            <a:noFill/>
            <a:miter lim="800000"/>
            <a:headEnd/>
            <a:tailEnd/>
          </a:ln>
          <a:effectLst/>
        </p:spPr>
        <p:txBody>
          <a:bodyPr wrap="none">
            <a:spAutoFit/>
          </a:bodyPr>
          <a:lstStyle/>
          <a:p>
            <a:r>
              <a:rPr lang="pt-BR" b="0">
                <a:solidFill>
                  <a:schemeClr val="tx1"/>
                </a:solidFill>
                <a:effectLst>
                  <a:outerShdw blurRad="38100" dist="38100" dir="2700000" algn="tl">
                    <a:srgbClr val="000000"/>
                  </a:outerShdw>
                </a:effectLst>
              </a:rPr>
              <a:t>Fidel-Rimom,  2004 (Israel):início dieta (r</a:t>
            </a:r>
            <a:r>
              <a:rPr lang="pt-BR" b="0" baseline="30000">
                <a:solidFill>
                  <a:schemeClr val="tx1"/>
                </a:solidFill>
                <a:effectLst>
                  <a:outerShdw blurRad="38100" dist="38100" dir="2700000" algn="tl">
                    <a:srgbClr val="000000"/>
                  </a:outerShdw>
                </a:effectLst>
              </a:rPr>
              <a:t>2</a:t>
            </a:r>
            <a:r>
              <a:rPr lang="pt-BR" b="0">
                <a:solidFill>
                  <a:schemeClr val="tx1"/>
                </a:solidFill>
                <a:effectLst>
                  <a:outerShdw blurRad="38100" dist="38100" dir="2700000" algn="tl">
                    <a:srgbClr val="000000"/>
                  </a:outerShdw>
                </a:effectLst>
              </a:rPr>
              <a:t>=0,89)</a:t>
            </a:r>
          </a:p>
          <a:p>
            <a:r>
              <a:rPr lang="pt-BR" b="0">
                <a:solidFill>
                  <a:schemeClr val="tx1"/>
                </a:solidFill>
                <a:effectLst>
                  <a:outerShdw blurRad="38100" dist="38100" dir="2700000" algn="tl">
                    <a:srgbClr val="000000"/>
                  </a:outerShdw>
                </a:effectLst>
              </a:rPr>
              <a:t>Rochow N et al, 2012 (Alemanha):precoce x tardio</a:t>
            </a:r>
          </a:p>
          <a:p>
            <a:r>
              <a:rPr lang="pt-BR" b="0">
                <a:solidFill>
                  <a:srgbClr val="FF9900"/>
                </a:solidFill>
                <a:effectLst>
                  <a:outerShdw blurRad="38100" dist="38100" dir="2700000" algn="tl">
                    <a:srgbClr val="000000"/>
                  </a:outerShdw>
                </a:effectLst>
              </a:rPr>
              <a:t>       Sepse  tardia:</a:t>
            </a:r>
            <a:r>
              <a:rPr lang="pt-BR" b="0">
                <a:solidFill>
                  <a:schemeClr val="tx1"/>
                </a:solidFill>
                <a:effectLst>
                  <a:outerShdw blurRad="38100" dist="38100" dir="2700000" algn="tl">
                    <a:srgbClr val="000000"/>
                  </a:outerShdw>
                </a:effectLst>
              </a:rPr>
              <a:t> </a:t>
            </a:r>
            <a:r>
              <a:rPr lang="pt-BR">
                <a:solidFill>
                  <a:srgbClr val="EAF925"/>
                </a:solidFill>
                <a:effectLst>
                  <a:outerShdw blurRad="38100" dist="38100" dir="2700000" algn="tl">
                    <a:srgbClr val="000000"/>
                  </a:outerShdw>
                </a:effectLst>
              </a:rPr>
              <a:t>5,7% x 15,7%</a:t>
            </a:r>
          </a:p>
          <a:p>
            <a:r>
              <a:rPr lang="pt-BR">
                <a:solidFill>
                  <a:srgbClr val="EAF925"/>
                </a:solidFill>
                <a:effectLst>
                  <a:outerShdw blurRad="38100" dist="38100" dir="2700000" algn="tl">
                    <a:srgbClr val="000000"/>
                  </a:outerShdw>
                </a:effectLst>
              </a:rPr>
              <a:t>                                </a:t>
            </a:r>
            <a:r>
              <a:rPr lang="pt-BR" b="0">
                <a:solidFill>
                  <a:srgbClr val="27F72C"/>
                </a:solidFill>
                <a:effectLst>
                  <a:outerShdw blurRad="38100" dist="38100" dir="2700000" algn="tl">
                    <a:srgbClr val="000000"/>
                  </a:outerShdw>
                </a:effectLst>
              </a:rPr>
              <a:t>≤25 sem:5% x 37,5%</a:t>
            </a:r>
          </a:p>
          <a:p>
            <a:r>
              <a:rPr lang="pt-BR" b="0">
                <a:solidFill>
                  <a:schemeClr val="tx1"/>
                </a:solidFill>
                <a:effectLst>
                  <a:outerShdw blurRad="38100" dist="38100" dir="2700000" algn="tl">
                    <a:srgbClr val="000000"/>
                  </a:outerShdw>
                </a:effectLst>
              </a:rPr>
              <a:t>                                26-27 sem:14,8% x 21,8%</a:t>
            </a:r>
          </a:p>
          <a:p>
            <a:r>
              <a:rPr lang="pt-BR" b="0">
                <a:solidFill>
                  <a:srgbClr val="27F72C"/>
                </a:solidFill>
                <a:effectLst>
                  <a:outerShdw blurRad="38100" dist="38100" dir="2700000" algn="tl">
                    <a:srgbClr val="000000"/>
                  </a:outerShdw>
                </a:effectLst>
              </a:rPr>
              <a:t>                                28-29sem:0% x 17,4%</a:t>
            </a:r>
            <a:endParaRPr lang="pt-BR">
              <a:solidFill>
                <a:srgbClr val="EAF925"/>
              </a:solidFill>
              <a:effectLst>
                <a:outerShdw blurRad="38100" dist="38100" dir="2700000" algn="tl">
                  <a:srgbClr val="000000"/>
                </a:outerShdw>
              </a:effectLst>
            </a:endParaRPr>
          </a:p>
          <a:p>
            <a:r>
              <a:rPr lang="pt-BR">
                <a:solidFill>
                  <a:srgbClr val="EAF925"/>
                </a:solidFill>
                <a:effectLst>
                  <a:outerShdw blurRad="38100" dist="38100" dir="2700000" algn="tl">
                    <a:srgbClr val="000000"/>
                  </a:outerShdw>
                </a:effectLst>
              </a:rPr>
              <a:t>               </a:t>
            </a:r>
            <a:endParaRPr lang="pt-BR" b="0">
              <a:solidFill>
                <a:schemeClr val="tx1"/>
              </a:solidFill>
              <a:effectLst>
                <a:outerShdw blurRad="38100" dist="38100" dir="2700000" algn="tl">
                  <a:srgbClr val="000000"/>
                </a:outerShdw>
              </a:effectLst>
            </a:endParaRPr>
          </a:p>
          <a:p>
            <a:endParaRPr lang="pt-BR" b="0">
              <a:solidFill>
                <a:schemeClr val="tx1"/>
              </a:solidFill>
              <a:effectLst>
                <a:outerShdw blurRad="38100" dist="38100" dir="2700000" algn="tl">
                  <a:srgbClr val="000000"/>
                </a:outerShdw>
              </a:effectLst>
            </a:endParaRPr>
          </a:p>
        </p:txBody>
      </p:sp>
      <p:pic>
        <p:nvPicPr>
          <p:cNvPr id="110600" name="Picture 8"/>
          <p:cNvPicPr>
            <a:picLocks noChangeAspect="1" noChangeArrowheads="1"/>
          </p:cNvPicPr>
          <p:nvPr/>
        </p:nvPicPr>
        <p:blipFill>
          <a:blip r:embed="rId3"/>
          <a:srcRect/>
          <a:stretch>
            <a:fillRect/>
          </a:stretch>
        </p:blipFill>
        <p:spPr bwMode="auto">
          <a:xfrm>
            <a:off x="936625" y="5815013"/>
            <a:ext cx="4381500" cy="1744662"/>
          </a:xfrm>
          <a:prstGeom prst="rect">
            <a:avLst/>
          </a:prstGeom>
          <a:noFill/>
        </p:spPr>
      </p:pic>
      <p:pic>
        <p:nvPicPr>
          <p:cNvPr id="110604" name="Picture 5"/>
          <p:cNvPicPr>
            <a:picLocks noChangeAspect="1" noChangeArrowheads="1"/>
          </p:cNvPicPr>
          <p:nvPr/>
        </p:nvPicPr>
        <p:blipFill>
          <a:blip r:embed="rId4"/>
          <a:srcRect/>
          <a:stretch>
            <a:fillRect/>
          </a:stretch>
        </p:blipFill>
        <p:spPr bwMode="auto">
          <a:xfrm>
            <a:off x="7421563" y="3938588"/>
            <a:ext cx="2659062" cy="3621087"/>
          </a:xfrm>
          <a:prstGeom prst="rect">
            <a:avLst/>
          </a:prstGeom>
          <a:noFill/>
          <a:ln w="9525">
            <a:noFill/>
            <a:miter lim="800000"/>
            <a:headEnd/>
            <a:tailEnd/>
          </a:ln>
        </p:spPr>
      </p:pic>
      <p:sp>
        <p:nvSpPr>
          <p:cNvPr id="110606" name="Line 14"/>
          <p:cNvSpPr>
            <a:spLocks noChangeShapeType="1"/>
          </p:cNvSpPr>
          <p:nvPr/>
        </p:nvSpPr>
        <p:spPr bwMode="auto">
          <a:xfrm flipH="1">
            <a:off x="4535488" y="5508625"/>
            <a:ext cx="288925" cy="288925"/>
          </a:xfrm>
          <a:prstGeom prst="line">
            <a:avLst/>
          </a:prstGeom>
          <a:noFill/>
          <a:ln w="76200">
            <a:solidFill>
              <a:srgbClr val="FFFF00"/>
            </a:solidFill>
            <a:round/>
            <a:headEnd/>
            <a:tailEnd type="triangle" w="med" len="med"/>
          </a:ln>
          <a:effectLst/>
        </p:spPr>
        <p:txBody>
          <a:bodyPr/>
          <a:lstStyle/>
          <a:p>
            <a:endParaRPr lang="pt-BR"/>
          </a:p>
        </p:txBody>
      </p:sp>
      <p:pic>
        <p:nvPicPr>
          <p:cNvPr id="110607" name="Picture 6"/>
          <p:cNvPicPr>
            <a:picLocks noChangeAspect="1" noChangeArrowheads="1"/>
          </p:cNvPicPr>
          <p:nvPr/>
        </p:nvPicPr>
        <p:blipFill>
          <a:blip r:embed="rId5"/>
          <a:srcRect/>
          <a:stretch>
            <a:fillRect/>
          </a:stretch>
        </p:blipFill>
        <p:spPr bwMode="auto">
          <a:xfrm>
            <a:off x="5761038" y="4859338"/>
            <a:ext cx="1666875" cy="427037"/>
          </a:xfrm>
          <a:prstGeom prst="rect">
            <a:avLst/>
          </a:prstGeom>
          <a:noFill/>
          <a:ln w="9525">
            <a:noFill/>
            <a:miter lim="800000"/>
            <a:headEnd/>
            <a:tailEnd/>
          </a:ln>
        </p:spPr>
      </p:pic>
      <p:sp>
        <p:nvSpPr>
          <p:cNvPr id="110608" name="Line 16"/>
          <p:cNvSpPr>
            <a:spLocks noChangeShapeType="1"/>
          </p:cNvSpPr>
          <p:nvPr/>
        </p:nvSpPr>
        <p:spPr bwMode="auto">
          <a:xfrm>
            <a:off x="6840538" y="4572000"/>
            <a:ext cx="431800" cy="0"/>
          </a:xfrm>
          <a:prstGeom prst="line">
            <a:avLst/>
          </a:prstGeom>
          <a:noFill/>
          <a:ln w="57150">
            <a:solidFill>
              <a:srgbClr val="FFFF00"/>
            </a:solidFill>
            <a:round/>
            <a:headEnd/>
            <a:tailEnd type="triangle" w="med" len="med"/>
          </a:ln>
          <a:effectLst/>
        </p:spPr>
        <p:txBody>
          <a:bodyPr/>
          <a:lstStyle/>
          <a:p>
            <a:endParaRPr lang="pt-BR"/>
          </a:p>
        </p:txBody>
      </p:sp>
      <p:sp>
        <p:nvSpPr>
          <p:cNvPr id="110609" name="Line 17"/>
          <p:cNvSpPr>
            <a:spLocks noChangeShapeType="1"/>
          </p:cNvSpPr>
          <p:nvPr/>
        </p:nvSpPr>
        <p:spPr bwMode="auto">
          <a:xfrm>
            <a:off x="5400675" y="2266950"/>
            <a:ext cx="431800" cy="0"/>
          </a:xfrm>
          <a:prstGeom prst="line">
            <a:avLst/>
          </a:prstGeom>
          <a:noFill/>
          <a:ln w="57150">
            <a:solidFill>
              <a:srgbClr val="FFFF00"/>
            </a:solidFill>
            <a:round/>
            <a:headEnd/>
            <a:tailEnd type="triangle" w="med" len="med"/>
          </a:ln>
          <a:effectLst/>
        </p:spPr>
        <p:txBody>
          <a:bodyPr/>
          <a:lstStyle/>
          <a:p>
            <a:endParaRPr lang="pt-BR"/>
          </a:p>
        </p:txBody>
      </p:sp>
      <p:pic>
        <p:nvPicPr>
          <p:cNvPr id="110617" name="Picture 25" descr="Clique aqui para ver o artigo">
            <a:hlinkClick r:id="rId6"/>
          </p:cNvPr>
          <p:cNvPicPr>
            <a:picLocks noChangeAspect="1" noChangeArrowheads="1"/>
          </p:cNvPicPr>
          <p:nvPr/>
        </p:nvPicPr>
        <p:blipFill>
          <a:blip r:embed="rId7"/>
          <a:srcRect/>
          <a:stretch>
            <a:fillRect/>
          </a:stretch>
        </p:blipFill>
        <p:spPr bwMode="auto">
          <a:xfrm>
            <a:off x="1008063" y="4356100"/>
            <a:ext cx="371475" cy="371475"/>
          </a:xfrm>
          <a:prstGeom prst="rect">
            <a:avLst/>
          </a:prstGeom>
          <a:noFill/>
        </p:spPr>
      </p:pic>
      <p:pic>
        <p:nvPicPr>
          <p:cNvPr id="110638" name="Picture 46" descr="Clique aqui para ver o artigo">
            <a:hlinkClick r:id="rId8"/>
          </p:cNvPr>
          <p:cNvPicPr>
            <a:picLocks noChangeAspect="1" noChangeArrowheads="1"/>
          </p:cNvPicPr>
          <p:nvPr/>
        </p:nvPicPr>
        <p:blipFill>
          <a:blip r:embed="rId7"/>
          <a:srcRect/>
          <a:stretch>
            <a:fillRect/>
          </a:stretch>
        </p:blipFill>
        <p:spPr bwMode="auto">
          <a:xfrm>
            <a:off x="576263" y="5219700"/>
            <a:ext cx="371475" cy="371475"/>
          </a:xfrm>
          <a:prstGeom prst="rect">
            <a:avLst/>
          </a:prstGeom>
          <a:noFill/>
        </p:spPr>
      </p:pic>
      <p:pic>
        <p:nvPicPr>
          <p:cNvPr id="110658" name="Picture 66" descr="link2">
            <a:hlinkClick r:id="rId9"/>
          </p:cNvPr>
          <p:cNvPicPr>
            <a:picLocks noChangeAspect="1" noChangeArrowheads="1"/>
          </p:cNvPicPr>
          <p:nvPr/>
        </p:nvPicPr>
        <p:blipFill>
          <a:blip r:embed="rId10"/>
          <a:srcRect/>
          <a:stretch>
            <a:fillRect/>
          </a:stretch>
        </p:blipFill>
        <p:spPr bwMode="auto">
          <a:xfrm>
            <a:off x="4752975" y="5003800"/>
            <a:ext cx="352425" cy="2857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noChangeArrowheads="1"/>
          </p:cNvSpPr>
          <p:nvPr>
            <p:ph type="body" idx="1"/>
          </p:nvPr>
        </p:nvSpPr>
        <p:spPr>
          <a:xfrm>
            <a:off x="503238" y="1258888"/>
            <a:ext cx="9577387" cy="4989512"/>
          </a:xfrm>
          <a:noFill/>
          <a:ln/>
        </p:spPr>
        <p:txBody>
          <a:bodyPr/>
          <a:lstStyle/>
          <a:p>
            <a:r>
              <a:rPr lang="pt-BR" b="1" smtClean="0">
                <a:solidFill>
                  <a:schemeClr val="hlink"/>
                </a:solidFill>
                <a:effectLst/>
              </a:rPr>
              <a:t>Maior perímetro cefálico</a:t>
            </a:r>
            <a:r>
              <a:rPr lang="pt-BR" smtClean="0">
                <a:effectLst/>
              </a:rPr>
              <a:t> </a:t>
            </a:r>
          </a:p>
          <a:p>
            <a:pPr>
              <a:buFont typeface="Wingdings" pitchFamily="2" charset="2"/>
              <a:buNone/>
            </a:pPr>
            <a:r>
              <a:rPr lang="pt-BR" sz="1800" smtClean="0"/>
              <a:t>       Rochow N et al, 2012 (Alemanha):precoce x tardio:28 semanas:&gt;PC (1,4 cm)</a:t>
            </a:r>
          </a:p>
          <a:p>
            <a:r>
              <a:rPr lang="pt-BR" b="1" smtClean="0">
                <a:solidFill>
                  <a:schemeClr val="hlink"/>
                </a:solidFill>
              </a:rPr>
              <a:t>Dieta enteral plena mais precoce;menos sepse</a:t>
            </a:r>
          </a:p>
          <a:p>
            <a:pPr eaLnBrk="1" hangingPunct="1">
              <a:buFont typeface="Wingdings" pitchFamily="2" charset="2"/>
              <a:buNone/>
            </a:pPr>
            <a:r>
              <a:rPr lang="pt-BR" sz="1800" smtClean="0"/>
              <a:t>       Leaf A et al, 2012: HRc </a:t>
            </a:r>
            <a:r>
              <a:rPr lang="pt-BR" sz="1800" b="1" smtClean="0"/>
              <a:t>1,36 [IC95%: 1,11 – 1.67]. P= 0,003</a:t>
            </a:r>
            <a:r>
              <a:rPr lang="pt-BR" smtClean="0">
                <a:effectLst/>
              </a:rPr>
              <a:t> </a:t>
            </a:r>
            <a:endParaRPr lang="pt-BR" sz="1800" smtClean="0"/>
          </a:p>
          <a:p>
            <a:pPr eaLnBrk="1" hangingPunct="1">
              <a:buFont typeface="Wingdings" pitchFamily="2" charset="2"/>
              <a:buNone/>
            </a:pPr>
            <a:r>
              <a:rPr lang="pt-BR" sz="1800" smtClean="0"/>
              <a:t>       Rochow N et al, 2012 (Alemanha):precoce x tardio: 5 dias antes</a:t>
            </a:r>
          </a:p>
          <a:p>
            <a:pPr eaLnBrk="1" hangingPunct="1">
              <a:buFont typeface="Wingdings" pitchFamily="2" charset="2"/>
              <a:buNone/>
            </a:pPr>
            <a:r>
              <a:rPr lang="pt-BR" sz="1800" smtClean="0"/>
              <a:t>       Terrin, 2009 (Itália)</a:t>
            </a:r>
            <a:endParaRPr lang="pt-BR" smtClean="0"/>
          </a:p>
          <a:p>
            <a:endParaRPr lang="pt-BR" b="1" smtClean="0">
              <a:solidFill>
                <a:schemeClr val="hlink"/>
              </a:solidFill>
            </a:endParaRPr>
          </a:p>
          <a:p>
            <a:endParaRPr lang="pt-BR" b="1" smtClean="0">
              <a:solidFill>
                <a:schemeClr val="hlink"/>
              </a:solidFill>
            </a:endParaRPr>
          </a:p>
          <a:p>
            <a:endParaRPr lang="pt-BR" b="1" smtClean="0">
              <a:solidFill>
                <a:schemeClr val="hlink"/>
              </a:solidFill>
            </a:endParaRPr>
          </a:p>
          <a:p>
            <a:endParaRPr lang="pt-BR" sz="1800" b="1" smtClean="0">
              <a:solidFill>
                <a:schemeClr val="hlink"/>
              </a:solidFill>
              <a:effectLst/>
            </a:endParaRPr>
          </a:p>
          <a:p>
            <a:endParaRPr lang="pt-BR" sz="1800" smtClean="0">
              <a:effectLst/>
            </a:endParaRPr>
          </a:p>
        </p:txBody>
      </p:sp>
      <p:sp>
        <p:nvSpPr>
          <p:cNvPr id="107522" name="Rectangle 4"/>
          <p:cNvSpPr>
            <a:spLocks/>
          </p:cNvSpPr>
          <p:nvPr/>
        </p:nvSpPr>
        <p:spPr bwMode="auto">
          <a:xfrm>
            <a:off x="1149350" y="58738"/>
            <a:ext cx="8232775" cy="1260475"/>
          </a:xfrm>
          <a:prstGeom prst="rect">
            <a:avLst/>
          </a:prstGeom>
          <a:noFill/>
          <a:ln w="9525">
            <a:noFill/>
            <a:miter lim="800000"/>
            <a:headEnd/>
            <a:tailEnd/>
          </a:ln>
        </p:spPr>
        <p:txBody>
          <a:bodyPr lIns="50392" tIns="50392" rIns="50392" bIns="50392" anchor="ctr"/>
          <a:lstStyle/>
          <a:p>
            <a:pPr algn="ctr" defTabSz="1008063" hangingPunct="1">
              <a:lnSpc>
                <a:spcPct val="100000"/>
              </a:lnSpc>
              <a:buClrTx/>
              <a:buSzTx/>
              <a:buFontTx/>
              <a:buNone/>
            </a:pPr>
            <a:r>
              <a:rPr lang="pt-BR" sz="3900">
                <a:solidFill>
                  <a:schemeClr val="accent2"/>
                </a:solidFill>
                <a:effectLst>
                  <a:outerShdw blurRad="38100" dist="38100" dir="2700000" algn="tl">
                    <a:srgbClr val="000000"/>
                  </a:outerShdw>
                </a:effectLst>
                <a:latin typeface="Franklin Gothic Book" pitchFamily="34" charset="0"/>
                <a:cs typeface="Arial" pitchFamily="34" charset="0"/>
              </a:rPr>
              <a:t>Nutrição Enteral Neonatal</a:t>
            </a:r>
            <a:br>
              <a:rPr lang="pt-BR" sz="3900">
                <a:solidFill>
                  <a:schemeClr val="accent2"/>
                </a:solidFill>
                <a:effectLst>
                  <a:outerShdw blurRad="38100" dist="38100" dir="2700000" algn="tl">
                    <a:srgbClr val="000000"/>
                  </a:outerShdw>
                </a:effectLst>
                <a:latin typeface="Franklin Gothic Book" pitchFamily="34" charset="0"/>
                <a:cs typeface="Arial" pitchFamily="34" charset="0"/>
              </a:rPr>
            </a:br>
            <a:r>
              <a:rPr lang="pt-BR" sz="3900">
                <a:solidFill>
                  <a:schemeClr val="accent2"/>
                </a:solidFill>
                <a:effectLst>
                  <a:outerShdw blurRad="38100" dist="38100" dir="2700000" algn="tl">
                    <a:srgbClr val="000000"/>
                  </a:outerShdw>
                </a:effectLst>
                <a:latin typeface="Franklin Gothic Book" pitchFamily="34" charset="0"/>
                <a:cs typeface="Arial" pitchFamily="34" charset="0"/>
              </a:rPr>
              <a:t>Efeito do início precoce</a:t>
            </a:r>
          </a:p>
        </p:txBody>
      </p:sp>
      <p:pic>
        <p:nvPicPr>
          <p:cNvPr id="111622" name="Picture 6"/>
          <p:cNvPicPr>
            <a:picLocks noChangeAspect="1" noChangeArrowheads="1"/>
          </p:cNvPicPr>
          <p:nvPr/>
        </p:nvPicPr>
        <p:blipFill>
          <a:blip r:embed="rId2"/>
          <a:srcRect/>
          <a:stretch>
            <a:fillRect/>
          </a:stretch>
        </p:blipFill>
        <p:spPr bwMode="auto">
          <a:xfrm>
            <a:off x="3240088" y="3744913"/>
            <a:ext cx="5260975" cy="3676650"/>
          </a:xfrm>
          <a:prstGeom prst="rect">
            <a:avLst/>
          </a:prstGeom>
          <a:noFill/>
        </p:spPr>
      </p:pic>
      <p:sp>
        <p:nvSpPr>
          <p:cNvPr id="111623" name="Oval 7"/>
          <p:cNvSpPr>
            <a:spLocks noChangeArrowheads="1"/>
          </p:cNvSpPr>
          <p:nvPr/>
        </p:nvSpPr>
        <p:spPr bwMode="auto">
          <a:xfrm>
            <a:off x="2016125" y="4716463"/>
            <a:ext cx="914400" cy="914400"/>
          </a:xfrm>
          <a:prstGeom prst="ellipse">
            <a:avLst/>
          </a:prstGeom>
          <a:solidFill>
            <a:srgbClr val="00B8FF"/>
          </a:solidFill>
          <a:ln w="9525">
            <a:solidFill>
              <a:schemeClr val="tx1"/>
            </a:solidFill>
            <a:round/>
            <a:headEnd/>
            <a:tailEnd/>
          </a:ln>
          <a:effectLst/>
        </p:spPr>
        <p:txBody>
          <a:bodyPr wrap="none" anchor="ctr"/>
          <a:lstStyle/>
          <a:p>
            <a:pPr algn="ctr"/>
            <a:r>
              <a:rPr lang="pt-BR"/>
              <a:t>NPT</a:t>
            </a:r>
          </a:p>
          <a:p>
            <a:pPr algn="ctr"/>
            <a:r>
              <a:rPr lang="pt-BR"/>
              <a:t>NP + NE</a:t>
            </a:r>
          </a:p>
        </p:txBody>
      </p:sp>
      <p:sp>
        <p:nvSpPr>
          <p:cNvPr id="111624" name="Text Box 8"/>
          <p:cNvSpPr txBox="1">
            <a:spLocks noChangeArrowheads="1"/>
          </p:cNvSpPr>
          <p:nvPr/>
        </p:nvSpPr>
        <p:spPr bwMode="auto">
          <a:xfrm>
            <a:off x="8261350" y="6343650"/>
            <a:ext cx="1500188" cy="858838"/>
          </a:xfrm>
          <a:prstGeom prst="rect">
            <a:avLst/>
          </a:prstGeom>
          <a:noFill/>
          <a:ln w="9525">
            <a:noFill/>
            <a:miter lim="800000"/>
            <a:headEnd/>
            <a:tailEnd/>
          </a:ln>
          <a:effectLst/>
        </p:spPr>
        <p:txBody>
          <a:bodyPr wrap="none">
            <a:spAutoFit/>
          </a:bodyPr>
          <a:lstStyle/>
          <a:p>
            <a:pPr algn="ctr"/>
            <a:r>
              <a:rPr lang="pt-BR">
                <a:solidFill>
                  <a:srgbClr val="FFFF00"/>
                </a:solidFill>
              </a:rPr>
              <a:t>Alta hospitalar</a:t>
            </a:r>
          </a:p>
          <a:p>
            <a:pPr algn="ctr"/>
            <a:r>
              <a:rPr lang="pt-BR">
                <a:solidFill>
                  <a:srgbClr val="FFFF00"/>
                </a:solidFill>
              </a:rPr>
              <a:t>mais cedo</a:t>
            </a:r>
          </a:p>
          <a:p>
            <a:pPr algn="ctr"/>
            <a:r>
              <a:rPr lang="pt-BR">
                <a:solidFill>
                  <a:srgbClr val="FFFF00"/>
                </a:solidFill>
              </a:rPr>
              <a:t>(Grupo 1)</a:t>
            </a:r>
          </a:p>
        </p:txBody>
      </p:sp>
      <p:pic>
        <p:nvPicPr>
          <p:cNvPr id="111629" name="Picture 13" descr="link2">
            <a:hlinkClick r:id="rId3"/>
          </p:cNvPr>
          <p:cNvPicPr>
            <a:picLocks noChangeAspect="1" noChangeArrowheads="1"/>
          </p:cNvPicPr>
          <p:nvPr/>
        </p:nvPicPr>
        <p:blipFill>
          <a:blip r:embed="rId4"/>
          <a:srcRect/>
          <a:stretch>
            <a:fillRect/>
          </a:stretch>
        </p:blipFill>
        <p:spPr bwMode="auto">
          <a:xfrm>
            <a:off x="647700" y="3851275"/>
            <a:ext cx="352425" cy="285750"/>
          </a:xfrm>
          <a:prstGeom prst="rect">
            <a:avLst/>
          </a:prstGeom>
          <a:noFill/>
        </p:spPr>
      </p:pic>
      <p:pic>
        <p:nvPicPr>
          <p:cNvPr id="111643" name="Picture 27" descr="Clique aqui para ver o artigo">
            <a:hlinkClick r:id="rId5"/>
          </p:cNvPr>
          <p:cNvPicPr>
            <a:picLocks noChangeAspect="1" noChangeArrowheads="1"/>
          </p:cNvPicPr>
          <p:nvPr/>
        </p:nvPicPr>
        <p:blipFill>
          <a:blip r:embed="rId6"/>
          <a:srcRect/>
          <a:stretch>
            <a:fillRect/>
          </a:stretch>
        </p:blipFill>
        <p:spPr bwMode="auto">
          <a:xfrm>
            <a:off x="576263" y="3059113"/>
            <a:ext cx="371475" cy="371475"/>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1"/>
          <p:cNvPicPr>
            <a:picLocks noChangeAspect="1" noChangeArrowheads="1"/>
          </p:cNvPicPr>
          <p:nvPr/>
        </p:nvPicPr>
        <p:blipFill>
          <a:blip r:embed="rId3"/>
          <a:srcRect/>
          <a:stretch>
            <a:fillRect/>
          </a:stretch>
        </p:blipFill>
        <p:spPr bwMode="auto">
          <a:xfrm>
            <a:off x="1387475" y="0"/>
            <a:ext cx="8177213" cy="2717800"/>
          </a:xfrm>
          <a:prstGeom prst="rect">
            <a:avLst/>
          </a:prstGeom>
          <a:noFill/>
          <a:ln w="9525">
            <a:noFill/>
            <a:round/>
            <a:headEnd/>
            <a:tailEnd/>
          </a:ln>
        </p:spPr>
      </p:pic>
      <p:sp>
        <p:nvSpPr>
          <p:cNvPr id="17411" name="Text Box 3"/>
          <p:cNvSpPr txBox="1">
            <a:spLocks noChangeArrowheads="1"/>
          </p:cNvSpPr>
          <p:nvPr/>
        </p:nvSpPr>
        <p:spPr bwMode="auto">
          <a:xfrm>
            <a:off x="436563" y="3541713"/>
            <a:ext cx="10479087" cy="2844800"/>
          </a:xfrm>
          <a:prstGeom prst="rect">
            <a:avLst/>
          </a:prstGeom>
          <a:noFill/>
          <a:ln w="9525">
            <a:noFill/>
            <a:miter lim="800000"/>
            <a:headEnd/>
            <a:tailEnd/>
          </a:ln>
        </p:spPr>
        <p:txBody>
          <a:bodyPr lIns="100783" tIns="50392" rIns="100783" bIns="50392">
            <a:spAutoFit/>
          </a:bodyPr>
          <a:lstStyle/>
          <a:p>
            <a:pPr defTabSz="1008063" hangingPunct="1">
              <a:lnSpc>
                <a:spcPct val="100000"/>
              </a:lnSpc>
            </a:pPr>
            <a:r>
              <a:rPr lang="pt-BR" sz="2000">
                <a:solidFill>
                  <a:srgbClr val="27F72C"/>
                </a:solidFill>
                <a:latin typeface="Arial" pitchFamily="34" charset="0"/>
              </a:rPr>
              <a:t>O que é conhecido a respeito do tema</a:t>
            </a:r>
            <a:r>
              <a:rPr lang="pt-BR" sz="2000" b="0">
                <a:solidFill>
                  <a:schemeClr val="accent2"/>
                </a:solidFill>
                <a:latin typeface="Arial" pitchFamily="34" charset="0"/>
              </a:rPr>
              <a:t>:  prematuros com  crescimento intrauterino </a:t>
            </a:r>
          </a:p>
          <a:p>
            <a:pPr defTabSz="1008063" hangingPunct="1">
              <a:lnSpc>
                <a:spcPct val="100000"/>
              </a:lnSpc>
            </a:pPr>
            <a:r>
              <a:rPr lang="pt-BR" sz="2000" b="0">
                <a:solidFill>
                  <a:schemeClr val="accent2"/>
                </a:solidFill>
                <a:latin typeface="Arial" pitchFamily="34" charset="0"/>
              </a:rPr>
              <a:t>restrito apresentam  alto risco de enterocolite necrosante (ECN). A  ECN </a:t>
            </a:r>
          </a:p>
          <a:p>
            <a:pPr defTabSz="1008063" hangingPunct="1">
              <a:lnSpc>
                <a:spcPct val="100000"/>
              </a:lnSpc>
            </a:pPr>
            <a:r>
              <a:rPr lang="pt-BR" sz="2000" b="0">
                <a:solidFill>
                  <a:schemeClr val="accent2"/>
                </a:solidFill>
                <a:latin typeface="Arial" pitchFamily="34" charset="0"/>
              </a:rPr>
              <a:t>ocorre mais freqüentemente em crianças que receberam NUTRIÇÃO ENTERAL.</a:t>
            </a:r>
          </a:p>
          <a:p>
            <a:pPr defTabSz="1008063" hangingPunct="1">
              <a:lnSpc>
                <a:spcPct val="100000"/>
              </a:lnSpc>
            </a:pPr>
            <a:r>
              <a:rPr lang="pt-BR" sz="2000" b="0">
                <a:solidFill>
                  <a:schemeClr val="accent2"/>
                </a:solidFill>
                <a:latin typeface="Arial" pitchFamily="34" charset="0"/>
              </a:rPr>
              <a:t> É comum a prática de atrasar introdução de nutrição enteral</a:t>
            </a:r>
            <a:br>
              <a:rPr lang="pt-BR" sz="2000" b="0">
                <a:solidFill>
                  <a:schemeClr val="accent2"/>
                </a:solidFill>
                <a:latin typeface="Arial" pitchFamily="34" charset="0"/>
              </a:rPr>
            </a:br>
            <a:r>
              <a:rPr lang="pt-BR" sz="2000" b="0">
                <a:solidFill>
                  <a:schemeClr val="accent2"/>
                </a:solidFill>
                <a:latin typeface="Arial" pitchFamily="34" charset="0"/>
              </a:rPr>
              <a:t>nessas crianças. </a:t>
            </a:r>
          </a:p>
          <a:p>
            <a:pPr defTabSz="1008063" hangingPunct="1">
              <a:lnSpc>
                <a:spcPct val="100000"/>
              </a:lnSpc>
            </a:pPr>
            <a:r>
              <a:rPr lang="pt-BR" sz="2000">
                <a:solidFill>
                  <a:srgbClr val="27F72C"/>
                </a:solidFill>
                <a:latin typeface="Arial" pitchFamily="34" charset="0"/>
              </a:rPr>
              <a:t>O que este estudo nos informa</a:t>
            </a:r>
            <a:r>
              <a:rPr lang="pt-BR" sz="2000" b="0">
                <a:solidFill>
                  <a:schemeClr val="accent2"/>
                </a:solidFill>
                <a:latin typeface="Arial" pitchFamily="34" charset="0"/>
              </a:rPr>
              <a:t>: </a:t>
            </a:r>
            <a:r>
              <a:rPr lang="pt-PT" sz="2000" b="0">
                <a:solidFill>
                  <a:schemeClr val="accent2"/>
                </a:solidFill>
                <a:latin typeface="Arial" pitchFamily="34" charset="0"/>
              </a:rPr>
              <a:t>A introdução precoce de nutrição enteral</a:t>
            </a:r>
            <a:br>
              <a:rPr lang="pt-PT" sz="2000" b="0">
                <a:solidFill>
                  <a:schemeClr val="accent2"/>
                </a:solidFill>
                <a:latin typeface="Arial" pitchFamily="34" charset="0"/>
              </a:rPr>
            </a:br>
            <a:r>
              <a:rPr lang="pt-PT" sz="2000" b="0">
                <a:solidFill>
                  <a:schemeClr val="accent2"/>
                </a:solidFill>
                <a:latin typeface="Arial" pitchFamily="34" charset="0"/>
              </a:rPr>
              <a:t>resulta em se alcançar mais cedo a nutrição enteral plena (NEP). A nutrição  enteral </a:t>
            </a:r>
          </a:p>
          <a:p>
            <a:pPr defTabSz="1008063" hangingPunct="1">
              <a:lnSpc>
                <a:spcPct val="100000"/>
              </a:lnSpc>
            </a:pPr>
            <a:r>
              <a:rPr lang="pt-PT" sz="2000" b="0">
                <a:solidFill>
                  <a:schemeClr val="accent2"/>
                </a:solidFill>
                <a:latin typeface="Arial" pitchFamily="34" charset="0"/>
              </a:rPr>
              <a:t>precoce não se associa a um maior risco de enterocolite necrosante. O retardo do</a:t>
            </a:r>
          </a:p>
          <a:p>
            <a:pPr defTabSz="1008063" hangingPunct="1">
              <a:lnSpc>
                <a:spcPct val="100000"/>
              </a:lnSpc>
            </a:pPr>
            <a:r>
              <a:rPr lang="pt-PT" sz="2000" b="0">
                <a:solidFill>
                  <a:schemeClr val="accent2"/>
                </a:solidFill>
                <a:latin typeface="Arial" pitchFamily="34" charset="0"/>
              </a:rPr>
              <a:t> início da nutrição enteral associa-se a um maior risco de colestase.</a:t>
            </a:r>
            <a:endParaRPr lang="pt-BR" sz="2000" b="0">
              <a:solidFill>
                <a:schemeClr val="accent2"/>
              </a:solidFill>
              <a:latin typeface="Arial" pitchFamily="34" charset="0"/>
            </a:endParaRPr>
          </a:p>
        </p:txBody>
      </p:sp>
      <p:sp>
        <p:nvSpPr>
          <p:cNvPr id="143370" name="Line 10"/>
          <p:cNvSpPr>
            <a:spLocks noChangeShapeType="1"/>
          </p:cNvSpPr>
          <p:nvPr/>
        </p:nvSpPr>
        <p:spPr bwMode="auto">
          <a:xfrm flipH="1" flipV="1">
            <a:off x="8064500" y="6300788"/>
            <a:ext cx="431800" cy="71437"/>
          </a:xfrm>
          <a:prstGeom prst="line">
            <a:avLst/>
          </a:prstGeom>
          <a:noFill/>
          <a:ln w="76200">
            <a:solidFill>
              <a:srgbClr val="3399FF"/>
            </a:solidFill>
            <a:round/>
            <a:headEnd/>
            <a:tailEnd type="triangle" w="med" len="med"/>
          </a:ln>
        </p:spPr>
        <p:txBody>
          <a:bodyPr/>
          <a:lstStyle/>
          <a:p>
            <a:endParaRPr lang="pt-BR"/>
          </a:p>
        </p:txBody>
      </p:sp>
      <p:sp>
        <p:nvSpPr>
          <p:cNvPr id="17416" name="Rectangle 11"/>
          <p:cNvSpPr>
            <a:spLocks noChangeArrowheads="1"/>
          </p:cNvSpPr>
          <p:nvPr/>
        </p:nvSpPr>
        <p:spPr bwMode="auto">
          <a:xfrm>
            <a:off x="3929063" y="2747963"/>
            <a:ext cx="3006725" cy="711200"/>
          </a:xfrm>
          <a:prstGeom prst="rect">
            <a:avLst/>
          </a:prstGeom>
          <a:noFill/>
          <a:ln w="9525">
            <a:noFill/>
            <a:miter lim="800000"/>
            <a:headEnd/>
            <a:tailEnd/>
          </a:ln>
        </p:spPr>
        <p:txBody>
          <a:bodyPr wrap="none" lIns="100783" tIns="50392" rIns="100783" bIns="50392">
            <a:spAutoFit/>
          </a:bodyPr>
          <a:lstStyle/>
          <a:p>
            <a:pPr algn="ctr" defTabSz="1008063" hangingPunct="1">
              <a:lnSpc>
                <a:spcPct val="100000"/>
              </a:lnSpc>
              <a:buClrTx/>
              <a:buSzTx/>
              <a:buFontTx/>
              <a:buNone/>
            </a:pPr>
            <a:r>
              <a:rPr lang="pt-BR" sz="2000">
                <a:solidFill>
                  <a:srgbClr val="D60093"/>
                </a:solidFill>
                <a:latin typeface="Arial" pitchFamily="34" charset="0"/>
              </a:rPr>
              <a:t>Pediatrics 2012;129:1-9</a:t>
            </a:r>
          </a:p>
          <a:p>
            <a:pPr algn="ctr" defTabSz="1008063" hangingPunct="1">
              <a:lnSpc>
                <a:spcPct val="100000"/>
              </a:lnSpc>
              <a:buClrTx/>
              <a:buSzTx/>
              <a:buFontTx/>
              <a:buNone/>
            </a:pPr>
            <a:r>
              <a:rPr lang="pt-BR" sz="2000">
                <a:solidFill>
                  <a:srgbClr val="D60093"/>
                </a:solidFill>
                <a:latin typeface="Arial" pitchFamily="34" charset="0"/>
              </a:rPr>
              <a:t>Leaf A et al</a:t>
            </a:r>
          </a:p>
        </p:txBody>
      </p:sp>
      <p:sp>
        <p:nvSpPr>
          <p:cNvPr id="17418" name="Rectangle 10"/>
          <p:cNvSpPr>
            <a:spLocks noChangeArrowheads="1"/>
          </p:cNvSpPr>
          <p:nvPr/>
        </p:nvSpPr>
        <p:spPr bwMode="auto">
          <a:xfrm>
            <a:off x="0" y="6732588"/>
            <a:ext cx="2151063" cy="696912"/>
          </a:xfrm>
          <a:prstGeom prst="rect">
            <a:avLst/>
          </a:prstGeom>
          <a:noFill/>
          <a:ln w="9525">
            <a:noFill/>
            <a:miter lim="800000"/>
            <a:headEnd/>
            <a:tailEnd/>
          </a:ln>
          <a:effectLst/>
        </p:spPr>
        <p:txBody>
          <a:bodyPr wrap="none">
            <a:spAutoFit/>
          </a:bodyPr>
          <a:lstStyle/>
          <a:p>
            <a:pPr algn="ctr" hangingPunct="1">
              <a:lnSpc>
                <a:spcPct val="100000"/>
              </a:lnSpc>
              <a:spcBef>
                <a:spcPct val="20000"/>
              </a:spcBef>
              <a:buClr>
                <a:schemeClr val="hlink"/>
              </a:buClr>
              <a:buSzPct val="70000"/>
              <a:buFont typeface="Wingdings" pitchFamily="2" charset="2"/>
              <a:buNone/>
            </a:pPr>
            <a:r>
              <a:rPr lang="pt-BR" b="0">
                <a:solidFill>
                  <a:schemeClr val="tx1"/>
                </a:solidFill>
                <a:effectLst>
                  <a:outerShdw blurRad="38100" dist="38100" dir="2700000" algn="tl">
                    <a:srgbClr val="000000"/>
                  </a:outerShdw>
                </a:effectLst>
              </a:rPr>
              <a:t>Se não alcançar NEP </a:t>
            </a:r>
          </a:p>
          <a:p>
            <a:pPr algn="ctr" hangingPunct="1">
              <a:lnSpc>
                <a:spcPct val="100000"/>
              </a:lnSpc>
              <a:spcBef>
                <a:spcPct val="20000"/>
              </a:spcBef>
              <a:buClr>
                <a:schemeClr val="hlink"/>
              </a:buClr>
              <a:buSzPct val="70000"/>
              <a:buFont typeface="Wingdings" pitchFamily="2" charset="2"/>
              <a:buNone/>
            </a:pPr>
            <a:r>
              <a:rPr lang="pt-BR" b="0">
                <a:solidFill>
                  <a:schemeClr val="tx1"/>
                </a:solidFill>
                <a:effectLst>
                  <a:outerShdw blurRad="38100" dist="38100" dir="2700000" algn="tl">
                    <a:srgbClr val="000000"/>
                  </a:outerShdw>
                </a:effectLst>
              </a:rPr>
              <a:t>com 14 dias</a:t>
            </a:r>
          </a:p>
        </p:txBody>
      </p:sp>
      <p:sp>
        <p:nvSpPr>
          <p:cNvPr id="17419" name="AutoShape 7"/>
          <p:cNvSpPr>
            <a:spLocks noChangeArrowheads="1"/>
          </p:cNvSpPr>
          <p:nvPr/>
        </p:nvSpPr>
        <p:spPr bwMode="auto">
          <a:xfrm>
            <a:off x="2016125" y="6310313"/>
            <a:ext cx="8243888" cy="1249362"/>
          </a:xfrm>
          <a:prstGeom prst="irregularSeal1">
            <a:avLst/>
          </a:prstGeom>
          <a:solidFill>
            <a:schemeClr val="accent1"/>
          </a:solidFill>
          <a:ln w="9525">
            <a:solidFill>
              <a:srgbClr val="FF0000"/>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a:solidFill>
                  <a:srgbClr val="2503F3"/>
                </a:solidFill>
                <a:latin typeface="Arial" pitchFamily="34" charset="0"/>
              </a:rPr>
              <a:t>Risco para sepse tardia:3,7 (IC A 95%:2,0-6,9</a:t>
            </a:r>
            <a:r>
              <a:rPr lang="pt-BR" sz="2000" b="0">
                <a:solidFill>
                  <a:srgbClr val="2503F3"/>
                </a:solidFill>
                <a:latin typeface="Arial" pitchFamily="34" charset="0"/>
              </a:rPr>
              <a:t>)</a:t>
            </a:r>
          </a:p>
        </p:txBody>
      </p:sp>
      <p:sp>
        <p:nvSpPr>
          <p:cNvPr id="17420" name="Rectangle 12"/>
          <p:cNvSpPr>
            <a:spLocks noChangeArrowheads="1"/>
          </p:cNvSpPr>
          <p:nvPr/>
        </p:nvSpPr>
        <p:spPr bwMode="auto">
          <a:xfrm>
            <a:off x="7297738" y="7240588"/>
            <a:ext cx="2782887" cy="319087"/>
          </a:xfrm>
          <a:prstGeom prst="rect">
            <a:avLst/>
          </a:prstGeom>
          <a:noFill/>
          <a:ln w="9525">
            <a:noFill/>
            <a:miter lim="800000"/>
            <a:headEnd/>
            <a:tailEnd/>
          </a:ln>
          <a:effectLst/>
        </p:spPr>
        <p:txBody>
          <a:bodyPr wrap="none">
            <a:spAutoFit/>
          </a:bodyPr>
          <a:lstStyle/>
          <a:p>
            <a:r>
              <a:rPr lang="pt-BR" sz="1600" b="0">
                <a:solidFill>
                  <a:schemeClr val="tx1"/>
                </a:solidFill>
                <a:effectLst>
                  <a:outerShdw blurRad="38100" dist="38100" dir="2700000" algn="tl">
                    <a:srgbClr val="000000"/>
                  </a:outerShdw>
                </a:effectLst>
              </a:rPr>
              <a:t>Rennestad et al, 2005 (Noruega)</a:t>
            </a:r>
          </a:p>
        </p:txBody>
      </p:sp>
      <p:sp>
        <p:nvSpPr>
          <p:cNvPr id="17421" name="AutoShape 13"/>
          <p:cNvSpPr>
            <a:spLocks noChangeArrowheads="1"/>
          </p:cNvSpPr>
          <p:nvPr/>
        </p:nvSpPr>
        <p:spPr bwMode="auto">
          <a:xfrm>
            <a:off x="0" y="6156325"/>
            <a:ext cx="769938" cy="625475"/>
          </a:xfrm>
          <a:prstGeom prst="lightningBolt">
            <a:avLst/>
          </a:prstGeom>
          <a:solidFill>
            <a:srgbClr val="FF0000"/>
          </a:solidFill>
          <a:ln w="57150">
            <a:solidFill>
              <a:srgbClr val="FFFF00"/>
            </a:solidFill>
            <a:miter lim="800000"/>
            <a:headEnd/>
            <a:tailEnd/>
          </a:ln>
          <a:effectLst/>
        </p:spPr>
        <p:txBody>
          <a:bodyPr wrap="none" anchor="ctr"/>
          <a:lstStyle/>
          <a:p>
            <a:endParaRPr lang="pt-BR"/>
          </a:p>
        </p:txBody>
      </p:sp>
      <p:pic>
        <p:nvPicPr>
          <p:cNvPr id="17423" name="Picture 15" descr="Clique aqui para ver o artigo">
            <a:hlinkClick r:id="rId4"/>
          </p:cNvPr>
          <p:cNvPicPr>
            <a:picLocks noChangeAspect="1" noChangeArrowheads="1"/>
          </p:cNvPicPr>
          <p:nvPr/>
        </p:nvPicPr>
        <p:blipFill>
          <a:blip r:embed="rId5"/>
          <a:srcRect/>
          <a:stretch>
            <a:fillRect/>
          </a:stretch>
        </p:blipFill>
        <p:spPr bwMode="auto">
          <a:xfrm>
            <a:off x="6192838" y="3059113"/>
            <a:ext cx="371475" cy="371475"/>
          </a:xfrm>
          <a:prstGeom prst="rect">
            <a:avLst/>
          </a:prstGeom>
          <a:noFill/>
        </p:spPr>
      </p:pic>
    </p:spTree>
  </p:cSld>
  <p:clrMapOvr>
    <a:masterClrMapping/>
  </p:clrMapOvr>
  <p:transition spd="med"/>
  <p:timing>
    <p:tnLst>
      <p:par>
        <p:cTn id="1" dur="indefinite"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3370"/>
                                        </p:tgtEl>
                                        <p:attrNameLst>
                                          <p:attrName>style.visibility</p:attrName>
                                        </p:attrNameLst>
                                      </p:cBhvr>
                                      <p:to>
                                        <p:strVal val="visible"/>
                                      </p:to>
                                    </p:set>
                                    <p:anim calcmode="lin" valueType="num">
                                      <p:cBhvr additive="base">
                                        <p:cTn id="7" dur="500" fill="hold"/>
                                        <p:tgtEl>
                                          <p:spTgt spid="143370"/>
                                        </p:tgtEl>
                                        <p:attrNameLst>
                                          <p:attrName>ppt_x</p:attrName>
                                        </p:attrNameLst>
                                      </p:cBhvr>
                                      <p:tavLst>
                                        <p:tav tm="0">
                                          <p:val>
                                            <p:strVal val="#ppt_x"/>
                                          </p:val>
                                        </p:tav>
                                        <p:tav tm="100000">
                                          <p:val>
                                            <p:strVal val="#ppt_x"/>
                                          </p:val>
                                        </p:tav>
                                      </p:tavLst>
                                    </p:anim>
                                    <p:anim calcmode="lin" valueType="num">
                                      <p:cBhvr additive="base">
                                        <p:cTn id="8" dur="500" fill="hold"/>
                                        <p:tgtEl>
                                          <p:spTgt spid="1433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7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3"/>
          <p:cNvSpPr>
            <a:spLocks noGrp="1"/>
          </p:cNvSpPr>
          <p:nvPr>
            <p:ph type="body" idx="4294967295"/>
          </p:nvPr>
        </p:nvSpPr>
        <p:spPr>
          <a:xfrm>
            <a:off x="198438" y="1160463"/>
            <a:ext cx="9882187" cy="4989512"/>
          </a:xfrm>
        </p:spPr>
        <p:txBody>
          <a:bodyPr lIns="100783" tIns="50392" rIns="100783" bIns="50392"/>
          <a:lstStyle/>
          <a:p>
            <a:pPr marL="417513" indent="-381000" algn="ctr" defTabSz="912813" eaLnBrk="1" hangingPunct="1">
              <a:buFont typeface="Wingdings" pitchFamily="2" charset="2"/>
              <a:buNone/>
              <a:defRPr/>
            </a:pPr>
            <a:r>
              <a:rPr lang="pt-BR" smtClean="0">
                <a:solidFill>
                  <a:srgbClr val="27F72C"/>
                </a:solidFill>
              </a:rPr>
              <a:t>Displasia broncopulmonar</a:t>
            </a:r>
          </a:p>
          <a:p>
            <a:pPr marL="417513" indent="-381000" defTabSz="912813" eaLnBrk="1" hangingPunct="1">
              <a:buFont typeface="Wingdings" pitchFamily="2" charset="2"/>
              <a:buNone/>
              <a:defRPr/>
            </a:pPr>
            <a:r>
              <a:rPr lang="pt-BR" smtClean="0"/>
              <a:t>A) Estudos experimentais</a:t>
            </a:r>
          </a:p>
          <a:p>
            <a:pPr marL="417513" indent="-381000" defTabSz="912813" eaLnBrk="1" hangingPunct="1">
              <a:buFont typeface="Wingdings" pitchFamily="2" charset="2"/>
              <a:buNone/>
              <a:defRPr/>
            </a:pPr>
            <a:r>
              <a:rPr lang="pt-BR" smtClean="0"/>
              <a:t>    -ratos: Massaro et al (2004)</a:t>
            </a:r>
          </a:p>
          <a:p>
            <a:pPr marL="417513" indent="-381000" defTabSz="912813" eaLnBrk="1" hangingPunct="1">
              <a:defRPr/>
            </a:pPr>
            <a:endParaRPr lang="pt-BR" smtClean="0"/>
          </a:p>
          <a:p>
            <a:pPr marL="417513" indent="-381000" defTabSz="912813" eaLnBrk="1" hangingPunct="1">
              <a:defRPr/>
            </a:pPr>
            <a:endParaRPr lang="pt-BR" smtClean="0"/>
          </a:p>
          <a:p>
            <a:pPr marL="417513" indent="-381000" defTabSz="912813" eaLnBrk="1" hangingPunct="1">
              <a:defRPr/>
            </a:pPr>
            <a:endParaRPr lang="pt-BR" smtClean="0"/>
          </a:p>
          <a:p>
            <a:pPr marL="417513" indent="-381000" defTabSz="912813" eaLnBrk="1" hangingPunct="1">
              <a:defRPr/>
            </a:pPr>
            <a:endParaRPr lang="pt-BR" smtClean="0"/>
          </a:p>
          <a:p>
            <a:pPr marL="417513" indent="-381000" defTabSz="912813" eaLnBrk="1" hangingPunct="1">
              <a:defRPr/>
            </a:pPr>
            <a:r>
              <a:rPr lang="pt-BR" smtClean="0"/>
              <a:t>-coelhos:Mataloun, 2006</a:t>
            </a:r>
          </a:p>
        </p:txBody>
      </p:sp>
      <p:sp>
        <p:nvSpPr>
          <p:cNvPr id="22531" name="Rectangle 4"/>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pic>
        <p:nvPicPr>
          <p:cNvPr id="22532" name="Picture 5" descr="pulm01"/>
          <p:cNvPicPr>
            <a:picLocks noChangeAspect="1" noChangeArrowheads="1"/>
          </p:cNvPicPr>
          <p:nvPr/>
        </p:nvPicPr>
        <p:blipFill>
          <a:blip r:embed="rId2"/>
          <a:srcRect/>
          <a:stretch>
            <a:fillRect/>
          </a:stretch>
        </p:blipFill>
        <p:spPr bwMode="auto">
          <a:xfrm>
            <a:off x="7977188" y="842963"/>
            <a:ext cx="2103437" cy="1700212"/>
          </a:xfrm>
          <a:prstGeom prst="rect">
            <a:avLst/>
          </a:prstGeom>
          <a:noFill/>
          <a:ln w="9525">
            <a:noFill/>
            <a:miter lim="800000"/>
            <a:headEnd/>
            <a:tailEnd/>
          </a:ln>
        </p:spPr>
      </p:pic>
      <p:sp>
        <p:nvSpPr>
          <p:cNvPr id="133126" name="Rectangle 6"/>
          <p:cNvSpPr>
            <a:spLocks noChangeArrowheads="1"/>
          </p:cNvSpPr>
          <p:nvPr/>
        </p:nvSpPr>
        <p:spPr bwMode="auto">
          <a:xfrm>
            <a:off x="515938" y="2986088"/>
            <a:ext cx="8970962" cy="2111375"/>
          </a:xfrm>
          <a:prstGeom prst="rect">
            <a:avLst/>
          </a:prstGeom>
          <a:noFill/>
          <a:ln w="9525">
            <a:noFill/>
            <a:miter lim="800000"/>
            <a:headEnd/>
            <a:tailEnd/>
          </a:ln>
        </p:spPr>
        <p:txBody>
          <a:bodyPr lIns="100783" tIns="50392" rIns="100783" bIns="50392">
            <a:spAutoFit/>
          </a:bodyPr>
          <a:lstStyle/>
          <a:p>
            <a:pPr defTabSz="1008063" hangingPunct="1">
              <a:lnSpc>
                <a:spcPct val="100000"/>
              </a:lnSpc>
              <a:buClrTx/>
              <a:buSzTx/>
              <a:buFontTx/>
              <a:buNone/>
            </a:pPr>
            <a:r>
              <a:rPr lang="pt-BR" sz="2000">
                <a:solidFill>
                  <a:schemeClr val="tx1"/>
                </a:solidFill>
                <a:effectLst>
                  <a:outerShdw blurRad="38100" dist="38100" dir="2700000" algn="tl">
                    <a:srgbClr val="000000"/>
                  </a:outerShdw>
                </a:effectLst>
                <a:latin typeface="Arial" pitchFamily="34" charset="0"/>
              </a:rPr>
              <a:t>-</a:t>
            </a:r>
            <a:r>
              <a:rPr lang="pt-BR" sz="2200">
                <a:solidFill>
                  <a:schemeClr val="hlink"/>
                </a:solidFill>
                <a:effectLst>
                  <a:outerShdw blurRad="38100" dist="38100" dir="2700000" algn="tl">
                    <a:srgbClr val="000000"/>
                  </a:outerShdw>
                </a:effectLst>
                <a:latin typeface="Times New Roman" pitchFamily="18" charset="0"/>
              </a:rPr>
              <a:t>Uma restrição calórica de 33% dos valores normais reduziu o número de alvéolos em 55% (perda ou destruição) e da área de superfície alveolar em 25%.</a:t>
            </a:r>
          </a:p>
          <a:p>
            <a:pPr defTabSz="1008063" hangingPunct="1">
              <a:lnSpc>
                <a:spcPct val="100000"/>
              </a:lnSpc>
              <a:buClrTx/>
              <a:buSzTx/>
              <a:buFontTx/>
              <a:buNone/>
            </a:pPr>
            <a:endParaRPr lang="pt-BR" sz="2200">
              <a:solidFill>
                <a:schemeClr val="hlink"/>
              </a:solidFill>
              <a:effectLst>
                <a:outerShdw blurRad="38100" dist="38100" dir="2700000" algn="tl">
                  <a:srgbClr val="000000"/>
                </a:outerShdw>
              </a:effectLst>
              <a:latin typeface="Times New Roman" pitchFamily="18" charset="0"/>
            </a:endParaRPr>
          </a:p>
          <a:p>
            <a:pPr defTabSz="1008063" hangingPunct="1">
              <a:lnSpc>
                <a:spcPct val="100000"/>
              </a:lnSpc>
              <a:buClrTx/>
              <a:buSzTx/>
              <a:buFontTx/>
              <a:buNone/>
            </a:pPr>
            <a:r>
              <a:rPr lang="pt-BR" sz="2200">
                <a:solidFill>
                  <a:schemeClr val="hlink"/>
                </a:solidFill>
                <a:effectLst>
                  <a:outerShdw blurRad="38100" dist="38100" dir="2700000" algn="tl">
                    <a:srgbClr val="000000"/>
                  </a:outerShdw>
                </a:effectLst>
                <a:latin typeface="Times New Roman" pitchFamily="18" charset="0"/>
              </a:rPr>
              <a:t> -Após 72 horas de alimentação,os pulmões dos ratos tinham um número de alvéolos maior  e superfícies normais.</a:t>
            </a:r>
          </a:p>
        </p:txBody>
      </p:sp>
      <p:sp>
        <p:nvSpPr>
          <p:cNvPr id="133128" name="Rectangle 8"/>
          <p:cNvSpPr>
            <a:spLocks noChangeArrowheads="1"/>
          </p:cNvSpPr>
          <p:nvPr/>
        </p:nvSpPr>
        <p:spPr bwMode="auto">
          <a:xfrm>
            <a:off x="673100" y="6161088"/>
            <a:ext cx="8731250" cy="1074737"/>
          </a:xfrm>
          <a:prstGeom prst="rect">
            <a:avLst/>
          </a:prstGeom>
          <a:noFill/>
          <a:ln w="9525">
            <a:noFill/>
            <a:miter lim="800000"/>
            <a:headEnd/>
            <a:tailEnd/>
          </a:ln>
        </p:spPr>
        <p:txBody>
          <a:bodyPr lIns="100783" tIns="50392" rIns="100783" bIns="50392">
            <a:spAutoFit/>
          </a:bodyPr>
          <a:lstStyle/>
          <a:p>
            <a:pPr defTabSz="1008063" hangingPunct="1">
              <a:lnSpc>
                <a:spcPct val="80000"/>
              </a:lnSpc>
              <a:spcBef>
                <a:spcPct val="50000"/>
              </a:spcBef>
              <a:buClr>
                <a:schemeClr val="hlink"/>
              </a:buClr>
              <a:buSzTx/>
              <a:buFont typeface="Wingdings" pitchFamily="2" charset="2"/>
              <a:buNone/>
              <a:defRPr/>
            </a:pPr>
            <a:r>
              <a:rPr lang="pt-BR" sz="2200" b="0">
                <a:solidFill>
                  <a:schemeClr val="hlink"/>
                </a:solidFill>
                <a:effectLst>
                  <a:outerShdw blurRad="38100" dist="38100" dir="2700000" algn="tl">
                    <a:srgbClr val="000000"/>
                  </a:outerShdw>
                </a:effectLst>
                <a:latin typeface="Times New Roman" pitchFamily="18" charset="0"/>
              </a:rPr>
              <a:t>A restrição nutricional associada à hiperoxia intensificou a redução do número de alvéolos (p &lt; 0,001) e do  depósito de colágeno (p &lt; 0,001).</a:t>
            </a:r>
          </a:p>
          <a:p>
            <a:pPr defTabSz="1008063" hangingPunct="1">
              <a:lnSpc>
                <a:spcPct val="80000"/>
              </a:lnSpc>
              <a:spcBef>
                <a:spcPct val="50000"/>
              </a:spcBef>
              <a:buClr>
                <a:schemeClr val="hlink"/>
              </a:buClr>
              <a:buSzTx/>
              <a:buFont typeface="Wingdings" pitchFamily="2" charset="2"/>
              <a:buNone/>
              <a:defRPr/>
            </a:pPr>
            <a:endParaRPr lang="pt-BR" sz="2200" b="0">
              <a:solidFill>
                <a:schemeClr val="tx1"/>
              </a:solidFill>
              <a:effectLst>
                <a:outerShdw blurRad="38100" dist="38100" dir="2700000" algn="tl">
                  <a:srgbClr val="000000"/>
                </a:outerShdw>
              </a:effectLst>
              <a:latin typeface="Times New Roman" pitchFamily="18" charset="0"/>
            </a:endParaRPr>
          </a:p>
        </p:txBody>
      </p:sp>
      <p:pic>
        <p:nvPicPr>
          <p:cNvPr id="22541" name="Picture 13" descr="Clique aqui para ver o artigo">
            <a:hlinkClick r:id="rId3"/>
          </p:cNvPr>
          <p:cNvPicPr>
            <a:picLocks noChangeAspect="1" noChangeArrowheads="1"/>
          </p:cNvPicPr>
          <p:nvPr/>
        </p:nvPicPr>
        <p:blipFill>
          <a:blip r:embed="rId4"/>
          <a:srcRect/>
          <a:stretch>
            <a:fillRect/>
          </a:stretch>
        </p:blipFill>
        <p:spPr bwMode="auto">
          <a:xfrm>
            <a:off x="5040313" y="5795963"/>
            <a:ext cx="371475" cy="371475"/>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p:cNvPicPr>
            <a:picLocks noChangeAspect="1" noChangeArrowheads="1"/>
          </p:cNvPicPr>
          <p:nvPr/>
        </p:nvPicPr>
        <p:blipFill>
          <a:blip r:embed="rId2"/>
          <a:srcRect/>
          <a:stretch>
            <a:fillRect/>
          </a:stretch>
        </p:blipFill>
        <p:spPr bwMode="auto">
          <a:xfrm>
            <a:off x="5029200" y="3768725"/>
            <a:ext cx="22225" cy="22225"/>
          </a:xfrm>
          <a:prstGeom prst="rect">
            <a:avLst/>
          </a:prstGeom>
          <a:noFill/>
          <a:ln w="9525">
            <a:noFill/>
            <a:miter lim="800000"/>
            <a:headEnd/>
            <a:tailEnd/>
          </a:ln>
        </p:spPr>
      </p:pic>
      <p:sp>
        <p:nvSpPr>
          <p:cNvPr id="23555" name="Rectangle 5"/>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
        <p:nvSpPr>
          <p:cNvPr id="119812" name="Rectangle 6"/>
          <p:cNvSpPr>
            <a:spLocks noGrp="1"/>
          </p:cNvSpPr>
          <p:nvPr>
            <p:ph type="body" idx="4294967295"/>
          </p:nvPr>
        </p:nvSpPr>
        <p:spPr>
          <a:xfrm>
            <a:off x="198438" y="1160463"/>
            <a:ext cx="9882187" cy="4989512"/>
          </a:xfrm>
        </p:spPr>
        <p:txBody>
          <a:bodyPr lIns="100783" tIns="50392" rIns="100783" bIns="50392"/>
          <a:lstStyle/>
          <a:p>
            <a:pPr marL="417513" indent="-381000" defTabSz="912813" eaLnBrk="1" hangingPunct="1">
              <a:buFont typeface="Wingdings" pitchFamily="2" charset="2"/>
              <a:buNone/>
            </a:pPr>
            <a:r>
              <a:rPr lang="pt-BR" smtClean="0">
                <a:solidFill>
                  <a:srgbClr val="27F72C"/>
                </a:solidFill>
              </a:rPr>
              <a:t>               Displasia broncopulmonar</a:t>
            </a:r>
          </a:p>
          <a:p>
            <a:pPr marL="417513" indent="-381000" defTabSz="912813" eaLnBrk="1" hangingPunct="1">
              <a:buFont typeface="Wingdings" pitchFamily="2" charset="2"/>
              <a:buNone/>
            </a:pPr>
            <a:r>
              <a:rPr lang="pt-BR" smtClean="0"/>
              <a:t>Estudos em humanos: Wemhöner, 2011</a:t>
            </a:r>
          </a:p>
          <a:p>
            <a:pPr marL="417513" indent="-381000" defTabSz="912813" eaLnBrk="1" hangingPunct="1">
              <a:buFont typeface="Wingdings" pitchFamily="2" charset="2"/>
              <a:buNone/>
            </a:pPr>
            <a:r>
              <a:rPr lang="pt-BR" sz="2500" smtClean="0"/>
              <a:t>           (95 TN &lt;1500g e &lt;31 semanas:10s 14 dias vida)</a:t>
            </a:r>
          </a:p>
          <a:p>
            <a:pPr marL="417513" indent="-381000" defTabSz="912813" eaLnBrk="1" hangingPunct="1">
              <a:buFont typeface="Wingdings" pitchFamily="2" charset="2"/>
              <a:buNone/>
            </a:pPr>
            <a:endParaRPr lang="pt-BR" sz="2500" smtClean="0"/>
          </a:p>
          <a:p>
            <a:pPr marL="417513" indent="-381000" defTabSz="912813" eaLnBrk="1" hangingPunct="1">
              <a:buFont typeface="Wingdings" pitchFamily="2" charset="2"/>
              <a:buNone/>
            </a:pPr>
            <a:r>
              <a:rPr lang="pt-BR" smtClean="0"/>
              <a:t>    </a:t>
            </a:r>
          </a:p>
          <a:p>
            <a:pPr marL="417513" indent="-381000" defTabSz="912813" eaLnBrk="1" hangingPunct="1"/>
            <a:endParaRPr lang="pt-BR" smtClean="0"/>
          </a:p>
          <a:p>
            <a:pPr marL="417513" indent="-381000" defTabSz="912813" eaLnBrk="1" hangingPunct="1"/>
            <a:endParaRPr lang="pt-BR" smtClean="0"/>
          </a:p>
          <a:p>
            <a:pPr marL="417513" indent="-381000" defTabSz="912813" eaLnBrk="1" hangingPunct="1">
              <a:buFont typeface="Wingdings" pitchFamily="2" charset="2"/>
              <a:buNone/>
            </a:pPr>
            <a:endParaRPr lang="pt-BR" smtClean="0"/>
          </a:p>
        </p:txBody>
      </p:sp>
      <p:sp>
        <p:nvSpPr>
          <p:cNvPr id="148487" name="Text Box 7"/>
          <p:cNvSpPr txBox="1">
            <a:spLocks noChangeArrowheads="1"/>
          </p:cNvSpPr>
          <p:nvPr/>
        </p:nvSpPr>
        <p:spPr bwMode="auto">
          <a:xfrm>
            <a:off x="1865313" y="7024688"/>
            <a:ext cx="200025" cy="7112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spcBef>
                <a:spcPct val="20000"/>
              </a:spcBef>
              <a:buClr>
                <a:schemeClr val="hlink"/>
              </a:buClr>
              <a:buSzTx/>
              <a:buFont typeface="Wingdings" pitchFamily="2" charset="2"/>
              <a:buNone/>
              <a:defRPr/>
            </a:pPr>
            <a:endParaRPr lang="pt-BR" sz="2000" b="0">
              <a:solidFill>
                <a:schemeClr val="hlink"/>
              </a:solidFill>
              <a:effectLst>
                <a:outerShdw blurRad="38100" dist="38100" dir="2700000" algn="tl">
                  <a:srgbClr val="000000"/>
                </a:outerShdw>
              </a:effectLst>
              <a:latin typeface="Arial" pitchFamily="34" charset="0"/>
            </a:endParaRPr>
          </a:p>
          <a:p>
            <a:pPr defTabSz="1008063" hangingPunct="1">
              <a:lnSpc>
                <a:spcPct val="100000"/>
              </a:lnSpc>
              <a:buClrTx/>
              <a:buSzTx/>
              <a:buFontTx/>
              <a:buNone/>
              <a:defRPr/>
            </a:pPr>
            <a:endParaRPr lang="pt-BR" sz="2000" b="0">
              <a:solidFill>
                <a:schemeClr val="tx1"/>
              </a:solidFill>
              <a:latin typeface="Arial" pitchFamily="34" charset="0"/>
            </a:endParaRPr>
          </a:p>
        </p:txBody>
      </p:sp>
      <p:pic>
        <p:nvPicPr>
          <p:cNvPr id="23558" name="Picture 8"/>
          <p:cNvPicPr>
            <a:picLocks noChangeAspect="1" noChangeArrowheads="1"/>
          </p:cNvPicPr>
          <p:nvPr/>
        </p:nvPicPr>
        <p:blipFill>
          <a:blip r:embed="rId3"/>
          <a:srcRect/>
          <a:stretch>
            <a:fillRect/>
          </a:stretch>
        </p:blipFill>
        <p:spPr bwMode="auto">
          <a:xfrm>
            <a:off x="276225" y="3436938"/>
            <a:ext cx="6308725" cy="4122737"/>
          </a:xfrm>
          <a:prstGeom prst="rect">
            <a:avLst/>
          </a:prstGeom>
          <a:noFill/>
          <a:ln w="9525">
            <a:noFill/>
            <a:miter lim="800000"/>
            <a:headEnd/>
            <a:tailEnd/>
          </a:ln>
        </p:spPr>
      </p:pic>
      <p:sp>
        <p:nvSpPr>
          <p:cNvPr id="23559" name="Text Box 9"/>
          <p:cNvSpPr txBox="1">
            <a:spLocks noChangeArrowheads="1"/>
          </p:cNvSpPr>
          <p:nvPr/>
        </p:nvSpPr>
        <p:spPr bwMode="auto">
          <a:xfrm>
            <a:off x="276225" y="2986088"/>
            <a:ext cx="6272213" cy="406400"/>
          </a:xfrm>
          <a:prstGeom prst="rect">
            <a:avLst/>
          </a:prstGeom>
          <a:noFill/>
          <a:ln w="9525">
            <a:noFill/>
            <a:miter lim="800000"/>
            <a:headEnd/>
            <a:tailEnd/>
          </a:ln>
        </p:spPr>
        <p:txBody>
          <a:bodyPr lIns="100783" tIns="50392" rIns="100783" bIns="50392">
            <a:spAutoFit/>
          </a:bodyPr>
          <a:lstStyle/>
          <a:p>
            <a:pPr defTabSz="1008063" hangingPunct="1">
              <a:lnSpc>
                <a:spcPct val="100000"/>
              </a:lnSpc>
              <a:buClrTx/>
              <a:buSzTx/>
              <a:buFontTx/>
              <a:buNone/>
            </a:pPr>
            <a:r>
              <a:rPr lang="pt-BR" sz="2000">
                <a:solidFill>
                  <a:srgbClr val="FF9900"/>
                </a:solidFill>
                <a:latin typeface="Arial" pitchFamily="34" charset="0"/>
              </a:rPr>
              <a:t>Quantidade cumulativa de nutrição enteral: </a:t>
            </a:r>
          </a:p>
        </p:txBody>
      </p:sp>
      <p:pic>
        <p:nvPicPr>
          <p:cNvPr id="23560" name="Picture 10"/>
          <p:cNvPicPr>
            <a:picLocks noChangeAspect="1" noChangeArrowheads="1"/>
          </p:cNvPicPr>
          <p:nvPr/>
        </p:nvPicPr>
        <p:blipFill>
          <a:blip r:embed="rId4"/>
          <a:srcRect/>
          <a:stretch>
            <a:fillRect/>
          </a:stretch>
        </p:blipFill>
        <p:spPr bwMode="auto">
          <a:xfrm>
            <a:off x="2659063" y="3303588"/>
            <a:ext cx="1887537" cy="3111500"/>
          </a:xfrm>
          <a:prstGeom prst="rect">
            <a:avLst/>
          </a:prstGeom>
          <a:noFill/>
          <a:ln w="9525">
            <a:noFill/>
            <a:miter lim="800000"/>
            <a:headEnd/>
            <a:tailEnd/>
          </a:ln>
        </p:spPr>
      </p:pic>
      <p:sp>
        <p:nvSpPr>
          <p:cNvPr id="23561" name="Text Box 11"/>
          <p:cNvSpPr txBox="1">
            <a:spLocks noChangeArrowheads="1"/>
          </p:cNvSpPr>
          <p:nvPr/>
        </p:nvSpPr>
        <p:spPr bwMode="auto">
          <a:xfrm>
            <a:off x="8034338" y="4435475"/>
            <a:ext cx="20002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148492" name="Text Box 12"/>
          <p:cNvSpPr txBox="1">
            <a:spLocks noChangeArrowheads="1"/>
          </p:cNvSpPr>
          <p:nvPr/>
        </p:nvSpPr>
        <p:spPr bwMode="auto">
          <a:xfrm>
            <a:off x="6384925" y="3462338"/>
            <a:ext cx="3695700" cy="1784350"/>
          </a:xfrm>
          <a:prstGeom prst="rect">
            <a:avLst/>
          </a:prstGeom>
          <a:noFill/>
          <a:ln w="9525">
            <a:noFill/>
            <a:miter lim="800000"/>
            <a:headEnd/>
            <a:tailEnd/>
          </a:ln>
        </p:spPr>
        <p:txBody>
          <a:bodyPr lIns="100783" tIns="50392" rIns="100783" bIns="50392"/>
          <a:lstStyle/>
          <a:p>
            <a:pPr marL="461963" indent="-422275" algn="just" defTabSz="1008063" eaLnBrk="0">
              <a:lnSpc>
                <a:spcPct val="80000"/>
              </a:lnSpc>
              <a:spcBef>
                <a:spcPct val="20000"/>
              </a:spcBef>
              <a:buClr>
                <a:schemeClr val="accent1"/>
              </a:buClr>
              <a:buSzPct val="80000"/>
              <a:buFont typeface="Wingdings 2" pitchFamily="18" charset="2"/>
              <a:buNone/>
            </a:pPr>
            <a:r>
              <a:rPr lang="pt-BR" sz="2200">
                <a:solidFill>
                  <a:srgbClr val="FF9900"/>
                </a:solidFill>
                <a:effectLst>
                  <a:outerShdw blurRad="38100" dist="38100" dir="2700000" algn="tl">
                    <a:srgbClr val="000000"/>
                  </a:outerShdw>
                </a:effectLst>
                <a:latin typeface="Arial" pitchFamily="34" charset="0"/>
              </a:rPr>
              <a:t>    doença inflamatória que leva  a proteólise</a:t>
            </a:r>
            <a:r>
              <a:rPr lang="pt-BR" sz="2200" b="0">
                <a:solidFill>
                  <a:srgbClr val="FF9900"/>
                </a:solidFill>
                <a:effectLst>
                  <a:outerShdw blurRad="38100" dist="38100" dir="2700000" algn="tl">
                    <a:srgbClr val="000000"/>
                  </a:outerShdw>
                </a:effectLst>
                <a:latin typeface="Arial" pitchFamily="34" charset="0"/>
              </a:rPr>
              <a:t>  e a única forma de contrabalancear, além de outros controles,  é dar a eles mais  proteína para que eles aumentem a síntese proteica  de maneira a contrabalançar esta perda de proteína pela via inflamatória.</a:t>
            </a:r>
            <a:r>
              <a:rPr lang="pt-BR" sz="2200" b="0">
                <a:solidFill>
                  <a:srgbClr val="FF9900"/>
                </a:solidFill>
                <a:latin typeface="Arial" pitchFamily="34" charset="0"/>
              </a:rPr>
              <a:t> </a:t>
            </a:r>
          </a:p>
        </p:txBody>
      </p:sp>
      <p:sp>
        <p:nvSpPr>
          <p:cNvPr id="23563" name="Text Box 13"/>
          <p:cNvSpPr txBox="1">
            <a:spLocks noChangeArrowheads="1"/>
          </p:cNvSpPr>
          <p:nvPr/>
        </p:nvSpPr>
        <p:spPr bwMode="auto">
          <a:xfrm>
            <a:off x="7897813" y="6716713"/>
            <a:ext cx="166687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Ray W, 2012</a:t>
            </a:r>
          </a:p>
        </p:txBody>
      </p:sp>
      <p:pic>
        <p:nvPicPr>
          <p:cNvPr id="23572" name="Picture 20" descr="Clique aqui para ver o artigo">
            <a:hlinkClick r:id="rId5"/>
          </p:cNvPr>
          <p:cNvPicPr>
            <a:picLocks noChangeAspect="1" noChangeArrowheads="1"/>
          </p:cNvPicPr>
          <p:nvPr/>
        </p:nvPicPr>
        <p:blipFill>
          <a:blip r:embed="rId6"/>
          <a:srcRect/>
          <a:stretch>
            <a:fillRect/>
          </a:stretch>
        </p:blipFill>
        <p:spPr bwMode="auto">
          <a:xfrm>
            <a:off x="7272338" y="1979613"/>
            <a:ext cx="371475" cy="371475"/>
          </a:xfrm>
          <a:prstGeom prst="rect">
            <a:avLst/>
          </a:prstGeom>
          <a:noFill/>
        </p:spPr>
      </p:pic>
      <p:pic>
        <p:nvPicPr>
          <p:cNvPr id="23590" name="Picture 38" descr="link2">
            <a:hlinkClick r:id="rId7"/>
          </p:cNvPr>
          <p:cNvPicPr>
            <a:picLocks noChangeAspect="1" noChangeArrowheads="1"/>
          </p:cNvPicPr>
          <p:nvPr/>
        </p:nvPicPr>
        <p:blipFill>
          <a:blip r:embed="rId8"/>
          <a:srcRect/>
          <a:stretch>
            <a:fillRect/>
          </a:stretch>
        </p:blipFill>
        <p:spPr bwMode="auto">
          <a:xfrm>
            <a:off x="9577388" y="6732588"/>
            <a:ext cx="352425"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ítulo 1"/>
          <p:cNvSpPr>
            <a:spLocks noGrp="1"/>
          </p:cNvSpPr>
          <p:nvPr>
            <p:ph type="title" idx="4294967295"/>
          </p:nvPr>
        </p:nvSpPr>
        <p:spPr>
          <a:xfrm>
            <a:off x="506413" y="303213"/>
            <a:ext cx="9070975" cy="1258887"/>
          </a:xfrm>
        </p:spPr>
        <p:txBody>
          <a:bodyPr lIns="50392" tIns="50392" rIns="50392" bIns="50392" anchor="b"/>
          <a:lstStyle/>
          <a:p>
            <a:pPr eaLnBrk="1" hangingPunct="1">
              <a:defRPr/>
            </a:pPr>
            <a:r>
              <a:rPr lang="pt-BR" sz="2300" b="0" smtClean="0">
                <a:solidFill>
                  <a:srgbClr val="FF9900"/>
                </a:solidFill>
                <a:latin typeface="Franklin Gothic Book"/>
              </a:rPr>
              <a:t>Manejo cumulativo da nutrição enteral nas primeiras 2 semanas de vida:</a:t>
            </a:r>
            <a:endParaRPr lang="en-US" sz="2300" b="0" smtClean="0">
              <a:solidFill>
                <a:srgbClr val="FF9900"/>
              </a:solidFill>
              <a:latin typeface="Franklin Gothic Book"/>
            </a:endParaRPr>
          </a:p>
        </p:txBody>
      </p:sp>
      <p:pic>
        <p:nvPicPr>
          <p:cNvPr id="24579" name="Picture 3"/>
          <p:cNvPicPr>
            <a:picLocks noGrp="1" noChangeAspect="1" noChangeArrowheads="1"/>
          </p:cNvPicPr>
          <p:nvPr>
            <p:ph sz="quarter" idx="4294967295"/>
          </p:nvPr>
        </p:nvPicPr>
        <p:blipFill>
          <a:blip r:embed="rId2"/>
          <a:srcRect/>
          <a:stretch>
            <a:fillRect/>
          </a:stretch>
        </p:blipFill>
        <p:spPr>
          <a:xfrm>
            <a:off x="276225" y="2430463"/>
            <a:ext cx="9324975" cy="4697412"/>
          </a:xfrm>
        </p:spPr>
      </p:pic>
      <p:sp>
        <p:nvSpPr>
          <p:cNvPr id="24580" name="Texto explicativo em forma de nuvem 6"/>
          <p:cNvSpPr>
            <a:spLocks noChangeArrowheads="1"/>
          </p:cNvSpPr>
          <p:nvPr/>
        </p:nvSpPr>
        <p:spPr bwMode="auto">
          <a:xfrm>
            <a:off x="7977188" y="1001713"/>
            <a:ext cx="2103437" cy="1984375"/>
          </a:xfrm>
          <a:prstGeom prst="cloudCallout">
            <a:avLst>
              <a:gd name="adj1" fmla="val -8481"/>
              <a:gd name="adj2" fmla="val 72505"/>
            </a:avLst>
          </a:prstGeom>
          <a:solidFill>
            <a:schemeClr val="accent1"/>
          </a:solidFill>
          <a:ln w="25400" algn="ctr">
            <a:solidFill>
              <a:srgbClr val="BB6126"/>
            </a:solidFill>
            <a:round/>
            <a:headEnd/>
            <a:tailEnd/>
          </a:ln>
        </p:spPr>
        <p:txBody>
          <a:bodyPr lIns="100783" tIns="50392" rIns="100783" bIns="50392" anchor="ctr"/>
          <a:lstStyle/>
          <a:p>
            <a:pPr algn="ctr" defTabSz="1008063" hangingPunct="1">
              <a:lnSpc>
                <a:spcPct val="100000"/>
              </a:lnSpc>
              <a:buClrTx/>
              <a:buSzTx/>
              <a:buFontTx/>
              <a:buNone/>
            </a:pPr>
            <a:r>
              <a:rPr lang="pt-BR" b="0">
                <a:solidFill>
                  <a:srgbClr val="FFFFFF"/>
                </a:solidFill>
                <a:latin typeface="Century Schoolbook"/>
              </a:rPr>
              <a:t>O grupo com DBP ingeriu menos nutrientes!</a:t>
            </a:r>
            <a:endParaRPr lang="en-US" b="0">
              <a:solidFill>
                <a:srgbClr val="FFFFFF"/>
              </a:solidFill>
              <a:latin typeface="Century Schoolbook"/>
            </a:endParaRPr>
          </a:p>
        </p:txBody>
      </p:sp>
      <p:sp>
        <p:nvSpPr>
          <p:cNvPr id="24581" name="Rectangle 8"/>
          <p:cNvSpPr>
            <a:spLocks noChangeArrowheads="1"/>
          </p:cNvSpPr>
          <p:nvPr/>
        </p:nvSpPr>
        <p:spPr bwMode="auto">
          <a:xfrm>
            <a:off x="1309688" y="3222625"/>
            <a:ext cx="1508125" cy="398463"/>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b="0">
                <a:solidFill>
                  <a:schemeClr val="tx1"/>
                </a:solidFill>
                <a:latin typeface="Arial" pitchFamily="34" charset="0"/>
              </a:rPr>
              <a:t>carboidratos</a:t>
            </a:r>
          </a:p>
        </p:txBody>
      </p:sp>
      <p:sp>
        <p:nvSpPr>
          <p:cNvPr id="24582" name="Rectangle 9"/>
          <p:cNvSpPr>
            <a:spLocks noChangeArrowheads="1"/>
          </p:cNvSpPr>
          <p:nvPr/>
        </p:nvSpPr>
        <p:spPr bwMode="auto">
          <a:xfrm>
            <a:off x="4405313" y="3303588"/>
            <a:ext cx="1508125" cy="396875"/>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b="0">
                <a:solidFill>
                  <a:schemeClr val="tx1"/>
                </a:solidFill>
                <a:latin typeface="Arial" pitchFamily="34" charset="0"/>
              </a:rPr>
              <a:t>proteínas</a:t>
            </a:r>
          </a:p>
        </p:txBody>
      </p:sp>
      <p:sp>
        <p:nvSpPr>
          <p:cNvPr id="24583" name="Rectangle 10"/>
          <p:cNvSpPr>
            <a:spLocks noChangeArrowheads="1"/>
          </p:cNvSpPr>
          <p:nvPr/>
        </p:nvSpPr>
        <p:spPr bwMode="auto">
          <a:xfrm>
            <a:off x="7262813" y="3222625"/>
            <a:ext cx="1508125" cy="398463"/>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pPr>
            <a:r>
              <a:rPr lang="pt-BR" sz="2000" b="0">
                <a:solidFill>
                  <a:schemeClr val="tx1"/>
                </a:solidFill>
                <a:latin typeface="Arial" pitchFamily="34" charset="0"/>
              </a:rPr>
              <a:t>calorias</a:t>
            </a:r>
          </a:p>
        </p:txBody>
      </p:sp>
      <p:sp>
        <p:nvSpPr>
          <p:cNvPr id="24584" name="Rectangle 11"/>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
        <p:nvSpPr>
          <p:cNvPr id="24585" name="Rectangle 12"/>
          <p:cNvSpPr>
            <a:spLocks noChangeArrowheads="1"/>
          </p:cNvSpPr>
          <p:nvPr/>
        </p:nvSpPr>
        <p:spPr bwMode="auto">
          <a:xfrm>
            <a:off x="1974850" y="1473200"/>
            <a:ext cx="5810250" cy="6350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3500">
                <a:solidFill>
                  <a:srgbClr val="27F72C"/>
                </a:solidFill>
                <a:latin typeface="Arial" pitchFamily="34" charset="0"/>
              </a:rPr>
              <a:t>Displasia broncopulmonar</a:t>
            </a:r>
          </a:p>
        </p:txBody>
      </p:sp>
      <p:sp>
        <p:nvSpPr>
          <p:cNvPr id="24586" name="Rectangle 13"/>
          <p:cNvSpPr>
            <a:spLocks noChangeArrowheads="1"/>
          </p:cNvSpPr>
          <p:nvPr/>
        </p:nvSpPr>
        <p:spPr bwMode="auto">
          <a:xfrm>
            <a:off x="8593138" y="7256463"/>
            <a:ext cx="1470025" cy="300037"/>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1300" b="0">
                <a:solidFill>
                  <a:schemeClr val="tx1"/>
                </a:solidFill>
                <a:latin typeface="Arial" pitchFamily="34" charset="0"/>
              </a:rPr>
              <a:t>Wemhöner, 2011</a:t>
            </a:r>
          </a:p>
        </p:txBody>
      </p:sp>
      <p:sp>
        <p:nvSpPr>
          <p:cNvPr id="150542" name="Rectangle 14"/>
          <p:cNvSpPr>
            <a:spLocks noChangeArrowheads="1"/>
          </p:cNvSpPr>
          <p:nvPr/>
        </p:nvSpPr>
        <p:spPr bwMode="auto">
          <a:xfrm>
            <a:off x="276225" y="6557963"/>
            <a:ext cx="8335963" cy="1001712"/>
          </a:xfrm>
          <a:prstGeom prst="rect">
            <a:avLst/>
          </a:prstGeom>
          <a:solidFill>
            <a:schemeClr val="accent1"/>
          </a:solidFill>
          <a:ln w="9525">
            <a:solidFill>
              <a:schemeClr val="tx1"/>
            </a:solidFill>
            <a:miter lim="800000"/>
            <a:headEnd/>
            <a:tailEnd/>
          </a:ln>
        </p:spPr>
        <p:txBody>
          <a:bodyPr wrap="none" lIns="100783" tIns="50392" rIns="100783" bIns="50392" anchor="ctr"/>
          <a:lstStyle/>
          <a:p>
            <a:pPr algn="ctr" defTabSz="1008063" hangingPunct="1">
              <a:lnSpc>
                <a:spcPct val="100000"/>
              </a:lnSpc>
              <a:buClrTx/>
              <a:buSzTx/>
              <a:buFontTx/>
              <a:buNone/>
              <a:defRPr/>
            </a:pPr>
            <a:r>
              <a:rPr lang="pt-BR" sz="2600" b="0">
                <a:solidFill>
                  <a:srgbClr val="EAF925"/>
                </a:solidFill>
                <a:effectLst>
                  <a:outerShdw blurRad="38100" dist="38100" dir="2700000" algn="tl">
                    <a:srgbClr val="000000"/>
                  </a:outerShdw>
                </a:effectLst>
                <a:latin typeface="Times New Roman" pitchFamily="18" charset="0"/>
              </a:rPr>
              <a:t>A nutrição neonatal precoce pode ter um papel modulador na </a:t>
            </a:r>
          </a:p>
          <a:p>
            <a:pPr algn="ctr" defTabSz="1008063" hangingPunct="1">
              <a:lnSpc>
                <a:spcPct val="100000"/>
              </a:lnSpc>
              <a:buClrTx/>
              <a:buSzTx/>
              <a:buFontTx/>
              <a:buNone/>
              <a:defRPr/>
            </a:pPr>
            <a:r>
              <a:rPr lang="pt-BR" sz="2600" b="0">
                <a:solidFill>
                  <a:srgbClr val="EAF925"/>
                </a:solidFill>
                <a:effectLst>
                  <a:outerShdw blurRad="38100" dist="38100" dir="2700000" algn="tl">
                    <a:srgbClr val="000000"/>
                  </a:outerShdw>
                </a:effectLst>
                <a:latin typeface="Times New Roman" pitchFamily="18" charset="0"/>
              </a:rPr>
              <a:t>lesão pulmonar causada pela hiperoxia</a:t>
            </a:r>
          </a:p>
        </p:txBody>
      </p:sp>
      <p:pic>
        <p:nvPicPr>
          <p:cNvPr id="24590" name="Picture 14" descr="Clique aqui para ver o artigo">
            <a:hlinkClick r:id="rId3"/>
          </p:cNvPr>
          <p:cNvPicPr>
            <a:picLocks noChangeAspect="1" noChangeArrowheads="1"/>
          </p:cNvPicPr>
          <p:nvPr/>
        </p:nvPicPr>
        <p:blipFill>
          <a:blip r:embed="rId4"/>
          <a:srcRect/>
          <a:stretch>
            <a:fillRect/>
          </a:stretch>
        </p:blipFill>
        <p:spPr bwMode="auto">
          <a:xfrm>
            <a:off x="9709150" y="6875463"/>
            <a:ext cx="371475" cy="37147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p:cNvSpPr>
            <a:spLocks noGrp="1" noChangeArrowheads="1"/>
          </p:cNvSpPr>
          <p:nvPr>
            <p:ph type="body" idx="1"/>
          </p:nvPr>
        </p:nvSpPr>
        <p:spPr>
          <a:xfrm>
            <a:off x="503238" y="1116013"/>
            <a:ext cx="9072562" cy="4989512"/>
          </a:xfrm>
          <a:noFill/>
          <a:ln/>
        </p:spPr>
        <p:txBody>
          <a:bodyPr/>
          <a:lstStyle/>
          <a:p>
            <a:r>
              <a:rPr lang="pt-BR" sz="2400" smtClean="0">
                <a:effectLst/>
              </a:rPr>
              <a:t>Uma nutrição adequada desempenha um papel importante na modulação desenvolvimento e maturação pulmonar (Jobe, 2006)</a:t>
            </a:r>
            <a:endParaRPr lang="pt-BR" sz="2400" baseline="30000" smtClean="0">
              <a:effectLst/>
            </a:endParaRPr>
          </a:p>
          <a:p>
            <a:pPr eaLnBrk="1" hangingPunct="1">
              <a:spcBef>
                <a:spcPts val="500"/>
              </a:spcBef>
              <a:buFont typeface="Wingdings" pitchFamily="2" charset="2"/>
              <a:buNone/>
            </a:pPr>
            <a:r>
              <a:rPr lang="pt-BR" sz="2400" smtClean="0">
                <a:effectLst/>
              </a:rPr>
              <a:t>               Gianni ML et al, 2014 (Itália):   </a:t>
            </a:r>
            <a:r>
              <a:rPr lang="pt-BR" sz="2800" b="1" smtClean="0">
                <a:solidFill>
                  <a:srgbClr val="FFFF00"/>
                </a:solidFill>
                <a:effectLst/>
              </a:rPr>
              <a:t>ingesta energética</a:t>
            </a:r>
          </a:p>
          <a:p>
            <a:pPr eaLnBrk="1" hangingPunct="1">
              <a:spcBef>
                <a:spcPts val="500"/>
              </a:spcBef>
            </a:pPr>
            <a:r>
              <a:rPr lang="pt-BR" sz="2400" smtClean="0">
                <a:effectLst/>
              </a:rPr>
              <a:t>57 RN (intervenção) x 77 RN (controles histórico)</a:t>
            </a:r>
          </a:p>
          <a:p>
            <a:pPr eaLnBrk="1" hangingPunct="1">
              <a:spcBef>
                <a:spcPts val="500"/>
              </a:spcBef>
            </a:pPr>
            <a:r>
              <a:rPr lang="pt-BR" sz="2400" smtClean="0">
                <a:effectLst/>
              </a:rPr>
              <a:t>&lt;32 sem; peso nasc &lt;1500g; dependência de O2 aos 28 dias</a:t>
            </a:r>
          </a:p>
          <a:p>
            <a:pPr eaLnBrk="1" hangingPunct="1">
              <a:spcBef>
                <a:spcPts val="500"/>
              </a:spcBef>
            </a:pPr>
            <a:endParaRPr lang="pt-BR" sz="2400" smtClean="0">
              <a:effectLst/>
            </a:endParaRPr>
          </a:p>
          <a:p>
            <a:endParaRPr lang="pt-BR" sz="2400" baseline="30000" smtClean="0">
              <a:effectLst/>
            </a:endParaRPr>
          </a:p>
        </p:txBody>
      </p:sp>
      <p:sp>
        <p:nvSpPr>
          <p:cNvPr id="116740" name="Rectangle 5"/>
          <p:cNvSpPr>
            <a:spLocks/>
          </p:cNvSpPr>
          <p:nvPr/>
        </p:nvSpPr>
        <p:spPr bwMode="auto">
          <a:xfrm>
            <a:off x="287338" y="3238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3500" b="0">
                <a:solidFill>
                  <a:srgbClr val="FF9900"/>
                </a:solidFill>
                <a:latin typeface="Franklin Gothic Book" pitchFamily="34" charset="0"/>
              </a:rPr>
              <a:t>Displasia broncopulmonar</a:t>
            </a:r>
          </a:p>
        </p:txBody>
      </p:sp>
      <p:sp>
        <p:nvSpPr>
          <p:cNvPr id="116741" name="AutoShape 5"/>
          <p:cNvSpPr>
            <a:spLocks noChangeArrowheads="1"/>
          </p:cNvSpPr>
          <p:nvPr/>
        </p:nvSpPr>
        <p:spPr bwMode="auto">
          <a:xfrm>
            <a:off x="5256213" y="1979613"/>
            <a:ext cx="215900" cy="288925"/>
          </a:xfrm>
          <a:prstGeom prst="upArrow">
            <a:avLst>
              <a:gd name="adj1" fmla="val 50000"/>
              <a:gd name="adj2" fmla="val 33456"/>
            </a:avLst>
          </a:prstGeom>
          <a:solidFill>
            <a:srgbClr val="00B8FF"/>
          </a:solidFill>
          <a:ln w="9525">
            <a:solidFill>
              <a:schemeClr val="tx1"/>
            </a:solidFill>
            <a:miter lim="800000"/>
            <a:headEnd/>
            <a:tailEnd/>
          </a:ln>
          <a:effectLst/>
        </p:spPr>
        <p:txBody>
          <a:bodyPr vert="eaVert" wrap="none" anchor="ctr"/>
          <a:lstStyle/>
          <a:p>
            <a:endParaRPr lang="pt-BR"/>
          </a:p>
        </p:txBody>
      </p:sp>
      <p:pic>
        <p:nvPicPr>
          <p:cNvPr id="116742" name="Picture 6"/>
          <p:cNvPicPr>
            <a:picLocks noChangeAspect="1" noChangeArrowheads="1"/>
          </p:cNvPicPr>
          <p:nvPr/>
        </p:nvPicPr>
        <p:blipFill>
          <a:blip r:embed="rId2"/>
          <a:srcRect/>
          <a:stretch>
            <a:fillRect/>
          </a:stretch>
        </p:blipFill>
        <p:spPr bwMode="auto">
          <a:xfrm>
            <a:off x="5184775" y="4491038"/>
            <a:ext cx="4895850" cy="3068637"/>
          </a:xfrm>
          <a:prstGeom prst="rect">
            <a:avLst/>
          </a:prstGeom>
          <a:noFill/>
          <a:ln w="38100">
            <a:solidFill>
              <a:schemeClr val="folHlink"/>
            </a:solidFill>
            <a:miter lim="800000"/>
            <a:headEnd/>
            <a:tailEnd/>
          </a:ln>
        </p:spPr>
      </p:pic>
      <p:pic>
        <p:nvPicPr>
          <p:cNvPr id="116743" name="Picture 7"/>
          <p:cNvPicPr>
            <a:picLocks noChangeAspect="1" noChangeArrowheads="1"/>
          </p:cNvPicPr>
          <p:nvPr/>
        </p:nvPicPr>
        <p:blipFill>
          <a:blip r:embed="rId3"/>
          <a:srcRect/>
          <a:stretch>
            <a:fillRect/>
          </a:stretch>
        </p:blipFill>
        <p:spPr bwMode="auto">
          <a:xfrm>
            <a:off x="0" y="3348038"/>
            <a:ext cx="5184775" cy="2830512"/>
          </a:xfrm>
          <a:prstGeom prst="rect">
            <a:avLst/>
          </a:prstGeom>
          <a:noFill/>
          <a:ln w="38100">
            <a:solidFill>
              <a:schemeClr val="folHlink"/>
            </a:solidFill>
            <a:miter lim="800000"/>
            <a:headEnd/>
            <a:tailEnd/>
          </a:ln>
        </p:spPr>
      </p:pic>
      <p:sp>
        <p:nvSpPr>
          <p:cNvPr id="116744" name="Oval 8"/>
          <p:cNvSpPr>
            <a:spLocks noChangeArrowheads="1"/>
          </p:cNvSpPr>
          <p:nvPr/>
        </p:nvSpPr>
        <p:spPr bwMode="auto">
          <a:xfrm>
            <a:off x="5761038" y="3348038"/>
            <a:ext cx="3671887" cy="914400"/>
          </a:xfrm>
          <a:prstGeom prst="ellipse">
            <a:avLst/>
          </a:prstGeom>
          <a:solidFill>
            <a:srgbClr val="00B8FF"/>
          </a:solidFill>
          <a:ln w="9525">
            <a:solidFill>
              <a:schemeClr val="tx1"/>
            </a:solidFill>
            <a:round/>
            <a:headEnd/>
            <a:tailEnd/>
          </a:ln>
          <a:effectLst/>
        </p:spPr>
        <p:txBody>
          <a:bodyPr wrap="none" anchor="ctr"/>
          <a:lstStyle/>
          <a:p>
            <a:pPr algn="ctr"/>
            <a:r>
              <a:rPr lang="pt-BR"/>
              <a:t>Resultados com 36 semanas de </a:t>
            </a:r>
          </a:p>
          <a:p>
            <a:pPr algn="ctr"/>
            <a:r>
              <a:rPr lang="pt-BR"/>
              <a:t>Idade gestacional</a:t>
            </a:r>
          </a:p>
        </p:txBody>
      </p:sp>
      <p:sp>
        <p:nvSpPr>
          <p:cNvPr id="116745" name="AutoShape 9"/>
          <p:cNvSpPr>
            <a:spLocks noChangeArrowheads="1"/>
          </p:cNvSpPr>
          <p:nvPr/>
        </p:nvSpPr>
        <p:spPr bwMode="auto">
          <a:xfrm>
            <a:off x="5400675" y="3779838"/>
            <a:ext cx="360363" cy="638175"/>
          </a:xfrm>
          <a:prstGeom prst="curvedRightArrow">
            <a:avLst>
              <a:gd name="adj1" fmla="val 35418"/>
              <a:gd name="adj2" fmla="val 70837"/>
              <a:gd name="adj3" fmla="val 33333"/>
            </a:avLst>
          </a:prstGeom>
          <a:solidFill>
            <a:srgbClr val="00B8FF"/>
          </a:solidFill>
          <a:ln w="9525">
            <a:solidFill>
              <a:schemeClr val="tx1"/>
            </a:solidFill>
            <a:miter lim="800000"/>
            <a:headEnd/>
            <a:tailEnd/>
          </a:ln>
          <a:effectLst/>
        </p:spPr>
        <p:txBody>
          <a:bodyPr wrap="none" anchor="ctr"/>
          <a:lstStyle/>
          <a:p>
            <a:endParaRPr lang="pt-BR"/>
          </a:p>
        </p:txBody>
      </p:sp>
      <p:sp>
        <p:nvSpPr>
          <p:cNvPr id="116746" name="Line 10"/>
          <p:cNvSpPr>
            <a:spLocks noChangeShapeType="1"/>
          </p:cNvSpPr>
          <p:nvPr/>
        </p:nvSpPr>
        <p:spPr bwMode="auto">
          <a:xfrm>
            <a:off x="6985000" y="5148263"/>
            <a:ext cx="288925" cy="360362"/>
          </a:xfrm>
          <a:prstGeom prst="line">
            <a:avLst/>
          </a:prstGeom>
          <a:noFill/>
          <a:ln w="57150">
            <a:solidFill>
              <a:srgbClr val="FF33CC"/>
            </a:solidFill>
            <a:round/>
            <a:headEnd/>
            <a:tailEnd type="triangle" w="med" len="med"/>
          </a:ln>
          <a:effectLst/>
        </p:spPr>
        <p:txBody>
          <a:bodyPr/>
          <a:lstStyle/>
          <a:p>
            <a:endParaRPr lang="pt-BR"/>
          </a:p>
        </p:txBody>
      </p:sp>
      <p:sp>
        <p:nvSpPr>
          <p:cNvPr id="116747" name="Text Box 11"/>
          <p:cNvSpPr txBox="1">
            <a:spLocks noChangeArrowheads="1"/>
          </p:cNvSpPr>
          <p:nvPr/>
        </p:nvSpPr>
        <p:spPr bwMode="auto">
          <a:xfrm>
            <a:off x="700088" y="6351588"/>
            <a:ext cx="3632200" cy="771525"/>
          </a:xfrm>
          <a:prstGeom prst="rect">
            <a:avLst/>
          </a:prstGeom>
          <a:noFill/>
          <a:ln w="9525">
            <a:noFill/>
            <a:miter lim="800000"/>
            <a:headEnd/>
            <a:tailEnd/>
          </a:ln>
          <a:effectLst/>
        </p:spPr>
        <p:txBody>
          <a:bodyPr wrap="none">
            <a:spAutoFit/>
          </a:bodyPr>
          <a:lstStyle/>
          <a:p>
            <a:pPr algn="ctr"/>
            <a:r>
              <a:rPr lang="pt-BR" sz="2400">
                <a:solidFill>
                  <a:srgbClr val="FFFF00"/>
                </a:solidFill>
              </a:rPr>
              <a:t>Temos que nutrir o pulmão!</a:t>
            </a:r>
          </a:p>
          <a:p>
            <a:pPr algn="ctr"/>
            <a:r>
              <a:rPr lang="pt-BR" sz="2400">
                <a:solidFill>
                  <a:srgbClr val="FFFF00"/>
                </a:solidFill>
              </a:rPr>
              <a:t>(Jobe, 2006)</a:t>
            </a:r>
          </a:p>
        </p:txBody>
      </p:sp>
      <p:pic>
        <p:nvPicPr>
          <p:cNvPr id="116752" name="Picture 16" descr="Clique aqui para ver o artigo">
            <a:hlinkClick r:id="rId4"/>
          </p:cNvPr>
          <p:cNvPicPr>
            <a:picLocks noChangeAspect="1" noChangeArrowheads="1"/>
          </p:cNvPicPr>
          <p:nvPr/>
        </p:nvPicPr>
        <p:blipFill>
          <a:blip r:embed="rId5"/>
          <a:srcRect/>
          <a:stretch>
            <a:fillRect/>
          </a:stretch>
        </p:blipFill>
        <p:spPr bwMode="auto">
          <a:xfrm>
            <a:off x="3455988" y="6804025"/>
            <a:ext cx="371475" cy="371475"/>
          </a:xfrm>
          <a:prstGeom prst="rect">
            <a:avLst/>
          </a:prstGeom>
          <a:noFill/>
        </p:spPr>
      </p:pic>
      <p:pic>
        <p:nvPicPr>
          <p:cNvPr id="116753" name="Picture 17" descr="link2">
            <a:hlinkClick r:id="rId6"/>
          </p:cNvPr>
          <p:cNvPicPr>
            <a:picLocks noChangeAspect="1" noChangeArrowheads="1"/>
          </p:cNvPicPr>
          <p:nvPr/>
        </p:nvPicPr>
        <p:blipFill>
          <a:blip r:embed="rId7"/>
          <a:srcRect/>
          <a:stretch>
            <a:fillRect/>
          </a:stretch>
        </p:blipFill>
        <p:spPr bwMode="auto">
          <a:xfrm>
            <a:off x="8353425" y="2051050"/>
            <a:ext cx="352425"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3" name="Rectangle 3"/>
          <p:cNvSpPr>
            <a:spLocks noGrp="1" noChangeArrowheads="1"/>
          </p:cNvSpPr>
          <p:nvPr>
            <p:ph type="body" idx="1"/>
          </p:nvPr>
        </p:nvSpPr>
        <p:spPr>
          <a:noFill/>
          <a:ln/>
        </p:spPr>
        <p:txBody>
          <a:bodyPr/>
          <a:lstStyle/>
          <a:p>
            <a:pPr algn="ctr">
              <a:lnSpc>
                <a:spcPct val="90000"/>
              </a:lnSpc>
              <a:buFont typeface="Wingdings" pitchFamily="2" charset="2"/>
              <a:buNone/>
            </a:pPr>
            <a:r>
              <a:rPr lang="pt-BR" sz="2600" b="1" smtClean="0">
                <a:solidFill>
                  <a:srgbClr val="FFFF00"/>
                </a:solidFill>
                <a:effectLst/>
              </a:rPr>
              <a:t>Como restringir líquido sem restrição da ingesta de nutrientes?</a:t>
            </a:r>
          </a:p>
          <a:p>
            <a:pPr>
              <a:lnSpc>
                <a:spcPct val="90000"/>
              </a:lnSpc>
            </a:pPr>
            <a:r>
              <a:rPr lang="pt-BR" sz="2600" smtClean="0">
                <a:effectLst/>
              </a:rPr>
              <a:t>A má nutrição arrasa o crescimento somático e o desenvolvimento de novos alvéolos (Jobe, 2006)</a:t>
            </a:r>
          </a:p>
          <a:p>
            <a:pPr>
              <a:lnSpc>
                <a:spcPct val="90000"/>
              </a:lnSpc>
            </a:pPr>
            <a:r>
              <a:rPr lang="pt-BR" sz="2600" smtClean="0">
                <a:effectLst/>
              </a:rPr>
              <a:t>DBP:atraso na maturação estrutural do cérebro (4 X)</a:t>
            </a:r>
          </a:p>
          <a:p>
            <a:pPr>
              <a:lnSpc>
                <a:spcPct val="90000"/>
              </a:lnSpc>
              <a:buFont typeface="Wingdings" pitchFamily="2" charset="2"/>
              <a:buNone/>
            </a:pPr>
            <a:r>
              <a:rPr lang="pt-BR" sz="2600" smtClean="0">
                <a:effectLst/>
              </a:rPr>
              <a:t>    Neubauer, 2015</a:t>
            </a:r>
          </a:p>
          <a:p>
            <a:pPr>
              <a:lnSpc>
                <a:spcPct val="90000"/>
              </a:lnSpc>
            </a:pPr>
            <a:r>
              <a:rPr lang="pt-BR" sz="2600" smtClean="0">
                <a:effectLst/>
              </a:rPr>
              <a:t>Suprimento subótimo de nutrientes: deficiente crescimento cerebral</a:t>
            </a:r>
          </a:p>
          <a:p>
            <a:pPr>
              <a:lnSpc>
                <a:spcPct val="90000"/>
              </a:lnSpc>
            </a:pPr>
            <a:r>
              <a:rPr lang="pt-BR" sz="2600" smtClean="0">
                <a:effectLst/>
              </a:rPr>
              <a:t>Adolescência: correlação entre consumo de proteínas e caloria e tamanho do cérebro (RM)</a:t>
            </a:r>
          </a:p>
          <a:p>
            <a:pPr>
              <a:lnSpc>
                <a:spcPct val="90000"/>
              </a:lnSpc>
            </a:pPr>
            <a:endParaRPr lang="pt-BR" sz="2600" smtClean="0">
              <a:effectLst/>
            </a:endParaRPr>
          </a:p>
          <a:p>
            <a:pPr>
              <a:lnSpc>
                <a:spcPct val="90000"/>
              </a:lnSpc>
            </a:pPr>
            <a:r>
              <a:rPr lang="pt-BR" sz="2600" smtClean="0">
                <a:effectLst/>
              </a:rPr>
              <a:t>Neubauer, 2015; Jobe A, 2006; Isaacs, </a:t>
            </a:r>
          </a:p>
        </p:txBody>
      </p:sp>
      <p:sp>
        <p:nvSpPr>
          <p:cNvPr id="143364" name="Rectangle 5"/>
          <p:cNvSpPr>
            <a:spLocks/>
          </p:cNvSpPr>
          <p:nvPr/>
        </p:nvSpPr>
        <p:spPr bwMode="auto">
          <a:xfrm>
            <a:off x="287338" y="9715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3500" b="0">
                <a:solidFill>
                  <a:srgbClr val="FF9900"/>
                </a:solidFill>
                <a:latin typeface="Franklin Gothic Book" pitchFamily="34" charset="0"/>
              </a:rPr>
              <a:t>Displasia broncopulmonar</a:t>
            </a:r>
          </a:p>
          <a:p>
            <a:pPr algn="ctr" defTabSz="1008063" eaLnBrk="0">
              <a:lnSpc>
                <a:spcPct val="100000"/>
              </a:lnSpc>
              <a:buClrTx/>
              <a:buSzTx/>
              <a:buFontTx/>
              <a:buNone/>
            </a:pPr>
            <a:endParaRPr lang="pt-BR" sz="3500" b="0">
              <a:solidFill>
                <a:srgbClr val="FF9900"/>
              </a:solidFill>
              <a:latin typeface="Franklin Gothic Book" pitchFamily="34" charset="0"/>
            </a:endParaRPr>
          </a:p>
        </p:txBody>
      </p:sp>
      <p:pic>
        <p:nvPicPr>
          <p:cNvPr id="143368" name="Picture 8" descr="link2">
            <a:hlinkClick r:id="rId2"/>
          </p:cNvPr>
          <p:cNvPicPr>
            <a:picLocks noChangeAspect="1" noChangeArrowheads="1"/>
          </p:cNvPicPr>
          <p:nvPr/>
        </p:nvPicPr>
        <p:blipFill>
          <a:blip r:embed="rId3"/>
          <a:srcRect/>
          <a:stretch>
            <a:fillRect/>
          </a:stretch>
        </p:blipFill>
        <p:spPr bwMode="auto">
          <a:xfrm>
            <a:off x="1584325" y="5651500"/>
            <a:ext cx="352425" cy="285750"/>
          </a:xfrm>
          <a:prstGeom prst="rect">
            <a:avLst/>
          </a:prstGeom>
          <a:noFill/>
          <a:ln w="9525">
            <a:noFill/>
            <a:miter lim="800000"/>
            <a:headEnd/>
            <a:tailEnd/>
          </a:ln>
        </p:spPr>
      </p:pic>
      <p:pic>
        <p:nvPicPr>
          <p:cNvPr id="143369" name="Picture 9" descr="Clique aqui para ver o artigo">
            <a:hlinkClick r:id="rId4"/>
          </p:cNvPr>
          <p:cNvPicPr>
            <a:picLocks noChangeAspect="1" noChangeArrowheads="1"/>
          </p:cNvPicPr>
          <p:nvPr/>
        </p:nvPicPr>
        <p:blipFill>
          <a:blip r:embed="rId5"/>
          <a:srcRect/>
          <a:stretch>
            <a:fillRect/>
          </a:stretch>
        </p:blipFill>
        <p:spPr bwMode="auto">
          <a:xfrm>
            <a:off x="3527425" y="5651500"/>
            <a:ext cx="300038" cy="30003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Rectangle 3"/>
          <p:cNvSpPr>
            <a:spLocks noGrp="1" noChangeArrowheads="1"/>
          </p:cNvSpPr>
          <p:nvPr>
            <p:ph type="body" idx="1"/>
          </p:nvPr>
        </p:nvSpPr>
        <p:spPr>
          <a:xfrm>
            <a:off x="0" y="1476375"/>
            <a:ext cx="10080625" cy="5494338"/>
          </a:xfrm>
          <a:noFill/>
          <a:ln/>
        </p:spPr>
        <p:txBody>
          <a:bodyPr/>
          <a:lstStyle/>
          <a:p>
            <a:pPr algn="ctr">
              <a:lnSpc>
                <a:spcPct val="90000"/>
              </a:lnSpc>
              <a:buFont typeface="Wingdings" pitchFamily="2" charset="2"/>
              <a:buNone/>
            </a:pPr>
            <a:r>
              <a:rPr lang="pt-BR" sz="2600" b="1" smtClean="0">
                <a:solidFill>
                  <a:srgbClr val="FFFF00"/>
                </a:solidFill>
                <a:effectLst/>
              </a:rPr>
              <a:t>Taxa hídrica (máxima):150ml/kg</a:t>
            </a: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endParaRPr lang="pt-BR" sz="2600" smtClean="0">
              <a:effectLst/>
            </a:endParaRPr>
          </a:p>
          <a:p>
            <a:pPr algn="ctr">
              <a:lnSpc>
                <a:spcPct val="90000"/>
              </a:lnSpc>
              <a:buFont typeface="Wingdings" pitchFamily="2" charset="2"/>
              <a:buNone/>
            </a:pPr>
            <a:r>
              <a:rPr lang="pt-BR" sz="2600" smtClean="0">
                <a:effectLst/>
              </a:rPr>
              <a:t>Exemplo: RN com 30 dias de vida; Peso nasc:750g/Peso atual:900g - DBP grave</a:t>
            </a:r>
          </a:p>
          <a:p>
            <a:pPr>
              <a:lnSpc>
                <a:spcPct val="90000"/>
              </a:lnSpc>
            </a:pPr>
            <a:r>
              <a:rPr lang="en-US" sz="2600" smtClean="0">
                <a:effectLst/>
              </a:rPr>
              <a:t>±</a:t>
            </a:r>
            <a:r>
              <a:rPr lang="pt-BR" sz="2600" smtClean="0">
                <a:effectLst/>
              </a:rPr>
              <a:t>150ml/kg=135 ml Com fazer:</a:t>
            </a:r>
          </a:p>
          <a:p>
            <a:pPr algn="ctr">
              <a:lnSpc>
                <a:spcPct val="90000"/>
              </a:lnSpc>
              <a:buFont typeface="Wingdings" pitchFamily="2" charset="2"/>
              <a:buNone/>
            </a:pPr>
            <a:r>
              <a:rPr lang="pt-BR" sz="2600" smtClean="0">
                <a:effectLst/>
              </a:rPr>
              <a:t>     -20 ml LM fortificado x 4=80 ml (Prot:80 x </a:t>
            </a:r>
            <a:r>
              <a:rPr lang="pt-BR" sz="2600" b="1" smtClean="0">
                <a:solidFill>
                  <a:srgbClr val="FFFF00"/>
                </a:solidFill>
                <a:effectLst/>
              </a:rPr>
              <a:t>0,022</a:t>
            </a:r>
            <a:r>
              <a:rPr lang="pt-BR" sz="2600" smtClean="0">
                <a:effectLst/>
              </a:rPr>
              <a:t>=1,76g ; cal: 80 x 0,85=68 cal</a:t>
            </a:r>
          </a:p>
          <a:p>
            <a:pPr algn="ctr">
              <a:lnSpc>
                <a:spcPct val="90000"/>
              </a:lnSpc>
              <a:buFont typeface="Wingdings" pitchFamily="2" charset="2"/>
              <a:buNone/>
            </a:pPr>
            <a:r>
              <a:rPr lang="pt-BR" sz="2600" smtClean="0">
                <a:effectLst/>
              </a:rPr>
              <a:t>            -15 ml fórmula pré-termo x 4=60 ml (Prot: 60 x </a:t>
            </a:r>
            <a:r>
              <a:rPr lang="pt-BR" sz="2600" b="1" smtClean="0">
                <a:solidFill>
                  <a:srgbClr val="FFFF00"/>
                </a:solidFill>
                <a:effectLst/>
              </a:rPr>
              <a:t>0,025</a:t>
            </a:r>
            <a:r>
              <a:rPr lang="pt-BR" sz="2600" smtClean="0">
                <a:effectLst/>
              </a:rPr>
              <a:t>=1,5g; cal:60 x 0,80=48 cal</a:t>
            </a:r>
          </a:p>
          <a:p>
            <a:pPr>
              <a:lnSpc>
                <a:spcPct val="90000"/>
              </a:lnSpc>
            </a:pPr>
            <a:r>
              <a:rPr lang="pt-BR" sz="2600" smtClean="0">
                <a:effectLst/>
              </a:rPr>
              <a:t>Total:proteína:3,6g/kg/dia – Calorias: 129 cal/kg – TH total:155ml/kg</a:t>
            </a:r>
          </a:p>
        </p:txBody>
      </p:sp>
      <p:sp>
        <p:nvSpPr>
          <p:cNvPr id="144388" name="Rectangle 5"/>
          <p:cNvSpPr>
            <a:spLocks/>
          </p:cNvSpPr>
          <p:nvPr/>
        </p:nvSpPr>
        <p:spPr bwMode="auto">
          <a:xfrm>
            <a:off x="0" y="755650"/>
            <a:ext cx="9409113"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3500" b="0">
                <a:solidFill>
                  <a:srgbClr val="FF9900"/>
                </a:solidFill>
                <a:latin typeface="Franklin Gothic Book" pitchFamily="34" charset="0"/>
              </a:rPr>
              <a:t>Displasia broncopulmonar</a:t>
            </a:r>
          </a:p>
          <a:p>
            <a:pPr algn="ctr" defTabSz="1008063" eaLnBrk="0">
              <a:lnSpc>
                <a:spcPct val="100000"/>
              </a:lnSpc>
              <a:buClrTx/>
              <a:buSzTx/>
              <a:buFontTx/>
              <a:buNone/>
            </a:pPr>
            <a:endParaRPr lang="pt-BR" sz="3500" b="0">
              <a:solidFill>
                <a:srgbClr val="FF9900"/>
              </a:solidFill>
              <a:latin typeface="Franklin Gothic Book" pitchFamily="34" charset="0"/>
            </a:endParaRPr>
          </a:p>
        </p:txBody>
      </p:sp>
      <p:sp>
        <p:nvSpPr>
          <p:cNvPr id="144389" name="Oval 5"/>
          <p:cNvSpPr>
            <a:spLocks noChangeArrowheads="1"/>
          </p:cNvSpPr>
          <p:nvPr/>
        </p:nvSpPr>
        <p:spPr bwMode="auto">
          <a:xfrm>
            <a:off x="215900" y="1908175"/>
            <a:ext cx="7200900" cy="914400"/>
          </a:xfrm>
          <a:prstGeom prst="ellipse">
            <a:avLst/>
          </a:prstGeom>
          <a:solidFill>
            <a:srgbClr val="00B8FF"/>
          </a:solidFill>
          <a:ln w="9525">
            <a:solidFill>
              <a:schemeClr val="tx1"/>
            </a:solidFill>
            <a:round/>
            <a:headEnd/>
            <a:tailEnd/>
          </a:ln>
          <a:effectLst/>
        </p:spPr>
        <p:txBody>
          <a:bodyPr wrap="none" anchor="ctr"/>
          <a:lstStyle/>
          <a:p>
            <a:pPr algn="ctr"/>
            <a:r>
              <a:rPr lang="pt-BR" b="0">
                <a:solidFill>
                  <a:schemeClr val="tx1"/>
                </a:solidFill>
              </a:rPr>
              <a:t>2 mamadas com fórmula pré-termo e demais LM fortificado</a:t>
            </a:r>
          </a:p>
          <a:p>
            <a:pPr algn="ctr"/>
            <a:r>
              <a:rPr lang="pt-BR" b="0">
                <a:solidFill>
                  <a:schemeClr val="tx1"/>
                </a:solidFill>
              </a:rPr>
              <a:t>Sem crescimento: 4 mamadas com fórmula/4 LH fortificado</a:t>
            </a:r>
          </a:p>
        </p:txBody>
      </p:sp>
      <p:pic>
        <p:nvPicPr>
          <p:cNvPr id="144390" name="Picture 6"/>
          <p:cNvPicPr>
            <a:picLocks noChangeAspect="1" noChangeArrowheads="1"/>
          </p:cNvPicPr>
          <p:nvPr/>
        </p:nvPicPr>
        <p:blipFill>
          <a:blip r:embed="rId2"/>
          <a:srcRect/>
          <a:stretch>
            <a:fillRect/>
          </a:stretch>
        </p:blipFill>
        <p:spPr bwMode="auto">
          <a:xfrm>
            <a:off x="7542213" y="0"/>
            <a:ext cx="2538412" cy="3636963"/>
          </a:xfrm>
          <a:prstGeom prst="rect">
            <a:avLst/>
          </a:prstGeom>
          <a:noFill/>
          <a:ln w="38100">
            <a:solidFill>
              <a:srgbClr val="FF33CC"/>
            </a:solidFill>
            <a:miter lim="800000"/>
            <a:headEnd/>
            <a:tailEnd/>
          </a:ln>
        </p:spPr>
      </p:pic>
      <p:sp>
        <p:nvSpPr>
          <p:cNvPr id="144391" name="Line 7"/>
          <p:cNvSpPr>
            <a:spLocks noChangeShapeType="1"/>
          </p:cNvSpPr>
          <p:nvPr/>
        </p:nvSpPr>
        <p:spPr bwMode="auto">
          <a:xfrm>
            <a:off x="8064500" y="3203575"/>
            <a:ext cx="0" cy="0"/>
          </a:xfrm>
          <a:prstGeom prst="line">
            <a:avLst/>
          </a:prstGeom>
          <a:noFill/>
          <a:ln w="9525">
            <a:solidFill>
              <a:schemeClr val="tx1"/>
            </a:solidFill>
            <a:round/>
            <a:headEnd/>
            <a:tailEnd/>
          </a:ln>
          <a:effectLst/>
        </p:spPr>
        <p:txBody>
          <a:bodyPr/>
          <a:lstStyle/>
          <a:p>
            <a:endParaRPr lang="pt-BR"/>
          </a:p>
        </p:txBody>
      </p:sp>
      <p:sp>
        <p:nvSpPr>
          <p:cNvPr id="144393" name="AutoShape 9">
            <a:hlinkClick r:id="" action="ppaction://noaction" highlightClick="1"/>
          </p:cNvPr>
          <p:cNvSpPr>
            <a:spLocks noChangeArrowheads="1"/>
          </p:cNvSpPr>
          <p:nvPr/>
        </p:nvSpPr>
        <p:spPr bwMode="auto">
          <a:xfrm>
            <a:off x="9793288" y="1619250"/>
            <a:ext cx="144462" cy="106363"/>
          </a:xfrm>
          <a:prstGeom prst="actionButtonBlank">
            <a:avLst/>
          </a:prstGeom>
          <a:solidFill>
            <a:schemeClr val="bg1"/>
          </a:solidFill>
          <a:ln w="9525">
            <a:noFill/>
            <a:miter lim="800000"/>
            <a:headEnd/>
            <a:tailEnd/>
          </a:ln>
          <a:effectLst/>
        </p:spPr>
        <p:txBody>
          <a:bodyPr wrap="none" anchor="ctr"/>
          <a:lstStyle/>
          <a:p>
            <a:endParaRPr lang="pt-BR"/>
          </a:p>
        </p:txBody>
      </p:sp>
      <p:sp>
        <p:nvSpPr>
          <p:cNvPr id="144394" name="Line 10"/>
          <p:cNvSpPr>
            <a:spLocks noChangeShapeType="1"/>
          </p:cNvSpPr>
          <p:nvPr/>
        </p:nvSpPr>
        <p:spPr bwMode="auto">
          <a:xfrm>
            <a:off x="9720263" y="1403350"/>
            <a:ext cx="142875" cy="215900"/>
          </a:xfrm>
          <a:prstGeom prst="line">
            <a:avLst/>
          </a:prstGeom>
          <a:noFill/>
          <a:ln w="38100">
            <a:solidFill>
              <a:schemeClr val="bg1"/>
            </a:solidFill>
            <a:round/>
            <a:headEnd/>
            <a:tailEnd type="triangle" w="med" len="med"/>
          </a:ln>
          <a:effectLst/>
        </p:spPr>
        <p:txBody>
          <a:bodyPr/>
          <a:lstStyle/>
          <a:p>
            <a:endParaRPr lang="pt-BR"/>
          </a:p>
        </p:txBody>
      </p:sp>
      <p:sp>
        <p:nvSpPr>
          <p:cNvPr id="144396" name="AutoShape 12">
            <a:hlinkClick r:id="" action="ppaction://noaction" highlightClick="1"/>
          </p:cNvPr>
          <p:cNvSpPr>
            <a:spLocks noChangeArrowheads="1"/>
          </p:cNvSpPr>
          <p:nvPr/>
        </p:nvSpPr>
        <p:spPr bwMode="auto">
          <a:xfrm>
            <a:off x="7920038" y="2195513"/>
            <a:ext cx="144462" cy="106362"/>
          </a:xfrm>
          <a:prstGeom prst="actionButtonBlank">
            <a:avLst/>
          </a:prstGeom>
          <a:solidFill>
            <a:srgbClr val="FF0000"/>
          </a:solidFill>
          <a:ln w="9525">
            <a:solidFill>
              <a:srgbClr val="FF0000"/>
            </a:solidFill>
            <a:miter lim="800000"/>
            <a:headEnd/>
            <a:tailEnd/>
          </a:ln>
          <a:effectLst/>
        </p:spPr>
        <p:txBody>
          <a:bodyPr wrap="none" anchor="ctr"/>
          <a:lstStyle/>
          <a:p>
            <a:pPr algn="ctr"/>
            <a:endParaRPr lang="pt-BR">
              <a:solidFill>
                <a:srgbClr val="FF0000"/>
              </a:solidFill>
            </a:endParaRPr>
          </a:p>
        </p:txBody>
      </p:sp>
      <p:sp>
        <p:nvSpPr>
          <p:cNvPr id="144397" name="Text Box 13"/>
          <p:cNvSpPr txBox="1">
            <a:spLocks noChangeArrowheads="1"/>
          </p:cNvSpPr>
          <p:nvPr/>
        </p:nvSpPr>
        <p:spPr bwMode="auto">
          <a:xfrm>
            <a:off x="6335713" y="3132138"/>
            <a:ext cx="1123950" cy="261937"/>
          </a:xfrm>
          <a:prstGeom prst="rect">
            <a:avLst/>
          </a:prstGeom>
          <a:noFill/>
          <a:ln w="9525">
            <a:noFill/>
            <a:miter lim="800000"/>
            <a:headEnd/>
            <a:tailEnd/>
          </a:ln>
          <a:effectLst/>
        </p:spPr>
        <p:txBody>
          <a:bodyPr wrap="none">
            <a:spAutoFit/>
          </a:bodyPr>
          <a:lstStyle/>
          <a:p>
            <a:r>
              <a:rPr lang="pt-BR" sz="1200">
                <a:solidFill>
                  <a:schemeClr val="tx1"/>
                </a:solidFill>
              </a:rPr>
              <a:t>Pauls e cl, 1998</a:t>
            </a:r>
          </a:p>
        </p:txBody>
      </p:sp>
      <p:sp>
        <p:nvSpPr>
          <p:cNvPr id="144398" name="Text Box 14"/>
          <p:cNvSpPr txBox="1">
            <a:spLocks noChangeArrowheads="1"/>
          </p:cNvSpPr>
          <p:nvPr/>
        </p:nvSpPr>
        <p:spPr bwMode="auto">
          <a:xfrm>
            <a:off x="7488238" y="7092950"/>
            <a:ext cx="1781175" cy="347663"/>
          </a:xfrm>
          <a:prstGeom prst="rect">
            <a:avLst/>
          </a:prstGeom>
          <a:noFill/>
          <a:ln w="9525">
            <a:noFill/>
            <a:miter lim="800000"/>
            <a:headEnd/>
            <a:tailEnd/>
          </a:ln>
          <a:effectLst/>
        </p:spPr>
        <p:txBody>
          <a:bodyPr wrap="none">
            <a:spAutoFit/>
          </a:bodyPr>
          <a:lstStyle/>
          <a:p>
            <a:r>
              <a:rPr lang="pt-BR">
                <a:solidFill>
                  <a:schemeClr val="tx1"/>
                </a:solidFill>
              </a:rPr>
              <a:t>Margotto PR et al</a:t>
            </a:r>
          </a:p>
        </p:txBody>
      </p:sp>
      <p:pic>
        <p:nvPicPr>
          <p:cNvPr id="144401" name="Picture 17" descr="link2">
            <a:hlinkClick r:id="rId3"/>
          </p:cNvPr>
          <p:cNvPicPr>
            <a:picLocks noChangeAspect="1" noChangeArrowheads="1"/>
          </p:cNvPicPr>
          <p:nvPr/>
        </p:nvPicPr>
        <p:blipFill>
          <a:blip r:embed="rId4"/>
          <a:srcRect/>
          <a:stretch>
            <a:fillRect/>
          </a:stretch>
        </p:blipFill>
        <p:spPr bwMode="auto">
          <a:xfrm>
            <a:off x="9288463" y="7092950"/>
            <a:ext cx="352425" cy="28575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Rectangle 3"/>
          <p:cNvSpPr>
            <a:spLocks noGrp="1" noChangeArrowheads="1"/>
          </p:cNvSpPr>
          <p:nvPr>
            <p:ph type="body" idx="1"/>
          </p:nvPr>
        </p:nvSpPr>
        <p:spPr>
          <a:xfrm>
            <a:off x="0" y="1619250"/>
            <a:ext cx="9936163" cy="5940425"/>
          </a:xfrm>
          <a:noFill/>
          <a:ln/>
        </p:spPr>
        <p:txBody>
          <a:bodyPr/>
          <a:lstStyle/>
          <a:p>
            <a:pPr algn="ctr">
              <a:lnSpc>
                <a:spcPct val="80000"/>
              </a:lnSpc>
              <a:buFont typeface="Wingdings" pitchFamily="2" charset="2"/>
              <a:buNone/>
            </a:pPr>
            <a:r>
              <a:rPr lang="pt-BR" sz="2600" b="1" smtClean="0">
                <a:solidFill>
                  <a:srgbClr val="FFFF00"/>
                </a:solidFill>
                <a:effectLst/>
              </a:rPr>
              <a:t>IA: alto volume de resíduo gástrico-VRG- (50%), vômitos e distensão abdominal; fisiopatologia pouca conhecida</a:t>
            </a:r>
          </a:p>
          <a:p>
            <a:pPr>
              <a:lnSpc>
                <a:spcPct val="80000"/>
              </a:lnSpc>
            </a:pPr>
            <a:r>
              <a:rPr lang="pt-BR" sz="2600" smtClean="0">
                <a:effectLst/>
              </a:rPr>
              <a:t>Consequências: &gt; hospitalização, &gt;sepse, complicações sérias da prolongada nutrição parenteral e do neurodesenvolvimento (Oposto da nutrição enteral mínima!).</a:t>
            </a:r>
          </a:p>
          <a:p>
            <a:pPr>
              <a:lnSpc>
                <a:spcPct val="80000"/>
              </a:lnSpc>
            </a:pPr>
            <a:r>
              <a:rPr lang="pt-BR" sz="2600" smtClean="0">
                <a:effectLst/>
              </a:rPr>
              <a:t>Estratégias: a) </a:t>
            </a:r>
            <a:r>
              <a:rPr lang="pt-BR" sz="2600" b="1" smtClean="0">
                <a:solidFill>
                  <a:srgbClr val="FF6600"/>
                </a:solidFill>
                <a:effectLst/>
              </a:rPr>
              <a:t>leite humano fortificado</a:t>
            </a:r>
            <a:r>
              <a:rPr lang="pt-BR" sz="2600" smtClean="0">
                <a:effectLst/>
              </a:rPr>
              <a:t> (o hidrolisado de proteína do leite de vaca-fortificante líquido - provê 20% mais de proteína em relação ao fortificante em pó; no entanto: mais complicações em relação ao pó: mais acidemia, mais enterocolite e menor ganho de peso)</a:t>
            </a:r>
          </a:p>
          <a:p>
            <a:pPr>
              <a:lnSpc>
                <a:spcPct val="80000"/>
              </a:lnSpc>
              <a:buFont typeface="Wingdings" pitchFamily="2" charset="2"/>
              <a:buNone/>
            </a:pPr>
            <a:r>
              <a:rPr lang="pt-BR" sz="2600" smtClean="0">
                <a:effectLst/>
              </a:rPr>
              <a:t>                   b) </a:t>
            </a:r>
            <a:r>
              <a:rPr lang="pt-BR" sz="2600" b="1" smtClean="0">
                <a:solidFill>
                  <a:srgbClr val="FF6600"/>
                </a:solidFill>
                <a:effectLst/>
              </a:rPr>
              <a:t>hidrolisados proteicos</a:t>
            </a:r>
            <a:r>
              <a:rPr lang="pt-BR" sz="2600" smtClean="0">
                <a:effectLst/>
              </a:rPr>
              <a:t>:  signific do VRG&gt;5ml/kg</a:t>
            </a:r>
          </a:p>
          <a:p>
            <a:pPr algn="ctr">
              <a:lnSpc>
                <a:spcPct val="80000"/>
              </a:lnSpc>
              <a:buFont typeface="Wingdings" pitchFamily="2" charset="2"/>
              <a:buNone/>
            </a:pPr>
            <a:r>
              <a:rPr lang="pt-BR" sz="2600" smtClean="0">
                <a:effectLst/>
              </a:rPr>
              <a:t>                Preocupação: inapropiados para  necessidades nutricionais dos RN de muito baixo peso</a:t>
            </a:r>
          </a:p>
          <a:p>
            <a:pPr>
              <a:lnSpc>
                <a:spcPct val="80000"/>
              </a:lnSpc>
            </a:pPr>
            <a:endParaRPr lang="pt-BR" sz="2600" smtClean="0">
              <a:effectLst/>
            </a:endParaRPr>
          </a:p>
          <a:p>
            <a:pPr>
              <a:lnSpc>
                <a:spcPct val="80000"/>
              </a:lnSpc>
            </a:pPr>
            <a:r>
              <a:rPr lang="pt-BR" sz="2600" smtClean="0">
                <a:effectLst/>
              </a:rPr>
              <a:t>Moya F, 2012; Tillman S, 2012; Raimondi F, 2012; Fanaro S, 2013; </a:t>
            </a:r>
            <a:r>
              <a:rPr lang="en-US" altLang="ko-KR" sz="2600" smtClean="0">
                <a:effectLst/>
              </a:rPr>
              <a:t>Thoene M, 2014</a:t>
            </a:r>
            <a:r>
              <a:rPr lang="pt-BR" altLang="ko-KR" sz="3600" smtClean="0">
                <a:effectLst/>
              </a:rPr>
              <a:t> </a:t>
            </a:r>
            <a:endParaRPr lang="pt-BR" sz="3600" smtClean="0">
              <a:effectLst/>
            </a:endParaRPr>
          </a:p>
        </p:txBody>
      </p:sp>
      <p:sp>
        <p:nvSpPr>
          <p:cNvPr id="119812" name="Rectangle 6"/>
          <p:cNvSpPr>
            <a:spLocks/>
          </p:cNvSpPr>
          <p:nvPr/>
        </p:nvSpPr>
        <p:spPr bwMode="auto">
          <a:xfrm>
            <a:off x="287338"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3500" b="0">
                <a:solidFill>
                  <a:srgbClr val="FF9900"/>
                </a:solidFill>
                <a:latin typeface="Franklin Gothic Book" pitchFamily="34" charset="0"/>
              </a:rPr>
              <a:t>Intolerância Alimentar (IA)</a:t>
            </a:r>
          </a:p>
        </p:txBody>
      </p:sp>
      <p:sp>
        <p:nvSpPr>
          <p:cNvPr id="119813" name="Text Box 5"/>
          <p:cNvSpPr txBox="1">
            <a:spLocks noChangeArrowheads="1"/>
          </p:cNvSpPr>
          <p:nvPr/>
        </p:nvSpPr>
        <p:spPr bwMode="auto">
          <a:xfrm>
            <a:off x="1492250" y="1663700"/>
            <a:ext cx="184150" cy="347663"/>
          </a:xfrm>
          <a:prstGeom prst="rect">
            <a:avLst/>
          </a:prstGeom>
          <a:noFill/>
          <a:ln w="9525">
            <a:noFill/>
            <a:miter lim="800000"/>
            <a:headEnd/>
            <a:tailEnd/>
          </a:ln>
          <a:effectLst/>
        </p:spPr>
        <p:txBody>
          <a:bodyPr wrap="none">
            <a:spAutoFit/>
          </a:bodyPr>
          <a:lstStyle/>
          <a:p>
            <a:endParaRPr lang="pt-BR"/>
          </a:p>
        </p:txBody>
      </p:sp>
      <p:pic>
        <p:nvPicPr>
          <p:cNvPr id="119814" name="Picture 7" descr="link2">
            <a:hlinkClick r:id="rId2"/>
          </p:cNvPr>
          <p:cNvPicPr>
            <a:picLocks noChangeAspect="1" noChangeArrowheads="1"/>
          </p:cNvPicPr>
          <p:nvPr/>
        </p:nvPicPr>
        <p:blipFill>
          <a:blip r:embed="rId3"/>
          <a:srcRect/>
          <a:stretch>
            <a:fillRect/>
          </a:stretch>
        </p:blipFill>
        <p:spPr bwMode="auto">
          <a:xfrm>
            <a:off x="3240088" y="6011863"/>
            <a:ext cx="352425" cy="285750"/>
          </a:xfrm>
          <a:prstGeom prst="rect">
            <a:avLst/>
          </a:prstGeom>
          <a:noFill/>
          <a:ln w="9525">
            <a:noFill/>
            <a:miter lim="800000"/>
            <a:headEnd/>
            <a:tailEnd/>
          </a:ln>
        </p:spPr>
      </p:pic>
      <p:sp>
        <p:nvSpPr>
          <p:cNvPr id="119815" name="Line 7"/>
          <p:cNvSpPr>
            <a:spLocks noChangeShapeType="1"/>
          </p:cNvSpPr>
          <p:nvPr/>
        </p:nvSpPr>
        <p:spPr bwMode="auto">
          <a:xfrm>
            <a:off x="5256213" y="4787900"/>
            <a:ext cx="0" cy="287338"/>
          </a:xfrm>
          <a:prstGeom prst="line">
            <a:avLst/>
          </a:prstGeom>
          <a:noFill/>
          <a:ln w="57150">
            <a:solidFill>
              <a:srgbClr val="FFFF00"/>
            </a:solidFill>
            <a:round/>
            <a:headEnd/>
            <a:tailEnd type="triangle" w="med" len="med"/>
          </a:ln>
          <a:effectLst/>
        </p:spPr>
        <p:txBody>
          <a:bodyPr/>
          <a:lstStyle/>
          <a:p>
            <a:endParaRPr lang="pt-BR"/>
          </a:p>
        </p:txBody>
      </p:sp>
      <p:sp>
        <p:nvSpPr>
          <p:cNvPr id="119816" name="Line 8"/>
          <p:cNvSpPr>
            <a:spLocks noChangeShapeType="1"/>
          </p:cNvSpPr>
          <p:nvPr/>
        </p:nvSpPr>
        <p:spPr bwMode="auto">
          <a:xfrm>
            <a:off x="1295400" y="5075238"/>
            <a:ext cx="288925" cy="215900"/>
          </a:xfrm>
          <a:prstGeom prst="line">
            <a:avLst/>
          </a:prstGeom>
          <a:noFill/>
          <a:ln w="57150">
            <a:solidFill>
              <a:srgbClr val="FF0000"/>
            </a:solidFill>
            <a:round/>
            <a:headEnd/>
            <a:tailEnd type="triangle" w="med" len="med"/>
          </a:ln>
          <a:effectLst/>
        </p:spPr>
        <p:txBody>
          <a:bodyPr/>
          <a:lstStyle/>
          <a:p>
            <a:endParaRPr lang="pt-BR"/>
          </a:p>
        </p:txBody>
      </p:sp>
      <p:pic>
        <p:nvPicPr>
          <p:cNvPr id="119819" name="Picture 11" descr="link2">
            <a:hlinkClick r:id="rId4"/>
          </p:cNvPr>
          <p:cNvPicPr>
            <a:picLocks noChangeAspect="1" noChangeArrowheads="1"/>
          </p:cNvPicPr>
          <p:nvPr/>
        </p:nvPicPr>
        <p:blipFill>
          <a:blip r:embed="rId3"/>
          <a:srcRect/>
          <a:stretch>
            <a:fillRect/>
          </a:stretch>
        </p:blipFill>
        <p:spPr bwMode="auto">
          <a:xfrm>
            <a:off x="863600" y="6011863"/>
            <a:ext cx="352425" cy="28575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noChangeArrowheads="1"/>
          </p:cNvSpPr>
          <p:nvPr>
            <p:ph type="body" idx="1"/>
          </p:nvPr>
        </p:nvSpPr>
        <p:spPr>
          <a:xfrm>
            <a:off x="144463" y="1547813"/>
            <a:ext cx="9791700" cy="5832475"/>
          </a:xfrm>
          <a:noFill/>
          <a:ln/>
        </p:spPr>
        <p:txBody>
          <a:bodyPr/>
          <a:lstStyle/>
          <a:p>
            <a:pPr>
              <a:lnSpc>
                <a:spcPct val="90000"/>
              </a:lnSpc>
            </a:pPr>
            <a:r>
              <a:rPr lang="pt-BR" sz="2800" smtClean="0">
                <a:effectLst/>
              </a:rPr>
              <a:t>Estratégias: c) </a:t>
            </a:r>
            <a:r>
              <a:rPr lang="pt-BR" sz="2800" smtClean="0">
                <a:solidFill>
                  <a:srgbClr val="FFFF00"/>
                </a:solidFill>
                <a:effectLst/>
              </a:rPr>
              <a:t>agentes procinéticos (Gounari A,2010;Lamm HS, 2011) </a:t>
            </a:r>
          </a:p>
          <a:p>
            <a:pPr algn="r">
              <a:lnSpc>
                <a:spcPct val="90000"/>
              </a:lnSpc>
              <a:buFont typeface="Wingdings" pitchFamily="2" charset="2"/>
              <a:buNone/>
            </a:pPr>
            <a:r>
              <a:rPr lang="pt-BR" sz="2800" smtClean="0">
                <a:effectLst/>
              </a:rPr>
              <a:t>              domperidona (antagonista do receptor  de dopamina (D2):0,3mg/kg/ 8/8h VO)</a:t>
            </a:r>
          </a:p>
          <a:p>
            <a:pPr>
              <a:lnSpc>
                <a:spcPct val="90000"/>
              </a:lnSpc>
              <a:buFont typeface="Wingdings" pitchFamily="2" charset="2"/>
              <a:buNone/>
            </a:pPr>
            <a:r>
              <a:rPr lang="pt-BR" sz="2800" smtClean="0">
                <a:effectLst/>
              </a:rPr>
              <a:t>                            eritromicina (agonista competitivo da motilina);</a:t>
            </a:r>
            <a:r>
              <a:rPr lang="pt-BR" sz="2800" smtClean="0">
                <a:solidFill>
                  <a:srgbClr val="FF6600"/>
                </a:solidFill>
                <a:effectLst/>
              </a:rPr>
              <a:t>tratamento de resgate (severa;persistênia IA em pré-termos de alto risco</a:t>
            </a:r>
            <a:r>
              <a:rPr lang="pt-BR" sz="2800" smtClean="0">
                <a:effectLst/>
              </a:rPr>
              <a:t>: 10mg/g/dose 8/8h-7 dias a 14 dias)</a:t>
            </a:r>
          </a:p>
          <a:p>
            <a:pPr>
              <a:lnSpc>
                <a:spcPct val="90000"/>
              </a:lnSpc>
              <a:buFont typeface="Wingdings" pitchFamily="2" charset="2"/>
              <a:buNone/>
            </a:pPr>
            <a:r>
              <a:rPr lang="pt-BR" sz="2800" smtClean="0">
                <a:effectLst/>
              </a:rPr>
              <a:t>                      d) </a:t>
            </a:r>
            <a:r>
              <a:rPr lang="pt-BR" sz="2800" smtClean="0">
                <a:solidFill>
                  <a:srgbClr val="FFFF00"/>
                </a:solidFill>
                <a:effectLst/>
              </a:rPr>
              <a:t>massagem abdominal</a:t>
            </a:r>
            <a:r>
              <a:rPr lang="pt-BR" sz="2800" smtClean="0">
                <a:effectLst/>
              </a:rPr>
              <a:t> (Tekgünduz KS, 2015) </a:t>
            </a:r>
          </a:p>
          <a:p>
            <a:pPr algn="ctr">
              <a:lnSpc>
                <a:spcPct val="90000"/>
              </a:lnSpc>
              <a:buFont typeface="Wingdings" pitchFamily="2" charset="2"/>
              <a:buNone/>
            </a:pPr>
            <a:r>
              <a:rPr lang="pt-BR" sz="2800" smtClean="0">
                <a:solidFill>
                  <a:srgbClr val="FF6600"/>
                </a:solidFill>
                <a:effectLst/>
              </a:rPr>
              <a:t>15min, 2x/dia antes da dieta por 5 dias</a:t>
            </a:r>
            <a:r>
              <a:rPr lang="pt-BR" sz="2800" smtClean="0">
                <a:effectLst/>
              </a:rPr>
              <a:t>: redução signific. do excesso do VGR  e distensão abdominal e maior ganho de peso</a:t>
            </a:r>
          </a:p>
          <a:p>
            <a:pPr>
              <a:lnSpc>
                <a:spcPct val="90000"/>
              </a:lnSpc>
              <a:buFont typeface="Wingdings" pitchFamily="2" charset="2"/>
              <a:buNone/>
            </a:pPr>
            <a:r>
              <a:rPr lang="pt-BR" sz="2800" smtClean="0">
                <a:effectLst/>
              </a:rPr>
              <a:t>                Mecanismo: aumenta níveis de serotonina; atividade vagal; motilidade gástrica; regula o sono; reduz ataques de cólica</a:t>
            </a:r>
          </a:p>
        </p:txBody>
      </p:sp>
      <p:sp>
        <p:nvSpPr>
          <p:cNvPr id="121860" name="Rectangle 6"/>
          <p:cNvSpPr>
            <a:spLocks/>
          </p:cNvSpPr>
          <p:nvPr/>
        </p:nvSpPr>
        <p:spPr bwMode="auto">
          <a:xfrm>
            <a:off x="287338"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3500" b="0">
                <a:solidFill>
                  <a:srgbClr val="FF9900"/>
                </a:solidFill>
                <a:latin typeface="Franklin Gothic Book" pitchFamily="34" charset="0"/>
              </a:rPr>
              <a:t>Intolerância Alimentar (IA)</a:t>
            </a:r>
          </a:p>
        </p:txBody>
      </p:sp>
      <p:pic>
        <p:nvPicPr>
          <p:cNvPr id="121864" name="Picture 8" descr="link2"/>
          <p:cNvPicPr>
            <a:picLocks noChangeAspect="1" noChangeArrowheads="1"/>
          </p:cNvPicPr>
          <p:nvPr/>
        </p:nvPicPr>
        <p:blipFill>
          <a:blip r:embed="rId2"/>
          <a:srcRect/>
          <a:stretch>
            <a:fillRect/>
          </a:stretch>
        </p:blipFill>
        <p:spPr bwMode="auto">
          <a:xfrm>
            <a:off x="6480175" y="1403350"/>
            <a:ext cx="352425" cy="28575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noChangeArrowheads="1"/>
          </p:cNvSpPr>
          <p:nvPr>
            <p:ph type="body" idx="1"/>
          </p:nvPr>
        </p:nvSpPr>
        <p:spPr>
          <a:noFill/>
          <a:ln/>
        </p:spPr>
        <p:txBody>
          <a:bodyPr/>
          <a:lstStyle/>
          <a:p>
            <a:r>
              <a:rPr lang="pt-BR" smtClean="0">
                <a:effectLst/>
              </a:rPr>
              <a:t>Ramon J et al, 2014:</a:t>
            </a:r>
          </a:p>
        </p:txBody>
      </p:sp>
      <p:sp>
        <p:nvSpPr>
          <p:cNvPr id="124932" name="Rectangle 6"/>
          <p:cNvSpPr>
            <a:spLocks/>
          </p:cNvSpPr>
          <p:nvPr/>
        </p:nvSpPr>
        <p:spPr bwMode="auto">
          <a:xfrm>
            <a:off x="360363" y="250825"/>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3500" b="0">
                <a:solidFill>
                  <a:srgbClr val="FF9900"/>
                </a:solidFill>
                <a:latin typeface="Franklin Gothic Book" pitchFamily="34" charset="0"/>
              </a:rPr>
              <a:t>Intolerância Alimentar (IA)</a:t>
            </a:r>
          </a:p>
        </p:txBody>
      </p:sp>
      <p:pic>
        <p:nvPicPr>
          <p:cNvPr id="124933" name="Picture 5"/>
          <p:cNvPicPr>
            <a:picLocks noChangeAspect="1" noChangeArrowheads="1"/>
          </p:cNvPicPr>
          <p:nvPr/>
        </p:nvPicPr>
        <p:blipFill>
          <a:blip r:embed="rId2"/>
          <a:srcRect/>
          <a:stretch>
            <a:fillRect/>
          </a:stretch>
        </p:blipFill>
        <p:spPr bwMode="auto">
          <a:xfrm>
            <a:off x="431800" y="1042988"/>
            <a:ext cx="9169400" cy="719137"/>
          </a:xfrm>
          <a:prstGeom prst="rect">
            <a:avLst/>
          </a:prstGeom>
          <a:noFill/>
          <a:ln w="9525">
            <a:noFill/>
            <a:miter lim="800000"/>
            <a:headEnd/>
            <a:tailEnd/>
          </a:ln>
          <a:effectLst/>
        </p:spPr>
      </p:pic>
      <p:pic>
        <p:nvPicPr>
          <p:cNvPr id="124934" name="Picture 6"/>
          <p:cNvPicPr>
            <a:picLocks noChangeAspect="1" noChangeArrowheads="1"/>
          </p:cNvPicPr>
          <p:nvPr/>
        </p:nvPicPr>
        <p:blipFill>
          <a:blip r:embed="rId3"/>
          <a:srcRect/>
          <a:stretch>
            <a:fillRect/>
          </a:stretch>
        </p:blipFill>
        <p:spPr bwMode="auto">
          <a:xfrm>
            <a:off x="360363" y="2484438"/>
            <a:ext cx="9001125" cy="5075237"/>
          </a:xfrm>
          <a:prstGeom prst="rect">
            <a:avLst/>
          </a:prstGeom>
          <a:noFill/>
        </p:spPr>
      </p:pic>
      <p:pic>
        <p:nvPicPr>
          <p:cNvPr id="124939" name="Picture 11" descr="link2">
            <a:hlinkClick r:id="rId4"/>
          </p:cNvPr>
          <p:cNvPicPr>
            <a:picLocks noChangeAspect="1" noChangeArrowheads="1"/>
          </p:cNvPicPr>
          <p:nvPr/>
        </p:nvPicPr>
        <p:blipFill>
          <a:blip r:embed="rId5"/>
          <a:srcRect/>
          <a:stretch>
            <a:fillRect/>
          </a:stretch>
        </p:blipFill>
        <p:spPr bwMode="auto">
          <a:xfrm>
            <a:off x="4535488" y="1979613"/>
            <a:ext cx="352425" cy="28575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6" name="Picture 4"/>
          <p:cNvPicPr>
            <a:picLocks noChangeAspect="1" noChangeArrowheads="1"/>
          </p:cNvPicPr>
          <p:nvPr>
            <p:ph type="body" idx="1"/>
          </p:nvPr>
        </p:nvPicPr>
        <p:blipFill>
          <a:blip r:embed="rId2"/>
          <a:srcRect/>
          <a:stretch>
            <a:fillRect/>
          </a:stretch>
        </p:blipFill>
        <p:spPr>
          <a:xfrm>
            <a:off x="5184775" y="4773613"/>
            <a:ext cx="4521200" cy="2882900"/>
          </a:xfrm>
          <a:noFill/>
        </p:spPr>
      </p:pic>
      <p:sp>
        <p:nvSpPr>
          <p:cNvPr id="125957" name="Rectangle 5"/>
          <p:cNvSpPr>
            <a:spLocks noChangeArrowheads="1"/>
          </p:cNvSpPr>
          <p:nvPr/>
        </p:nvSpPr>
        <p:spPr bwMode="auto">
          <a:xfrm>
            <a:off x="215900" y="1619250"/>
            <a:ext cx="5184775" cy="3667125"/>
          </a:xfrm>
          <a:prstGeom prst="rect">
            <a:avLst/>
          </a:prstGeom>
          <a:noFill/>
          <a:ln w="9525">
            <a:noFill/>
            <a:miter lim="800000"/>
            <a:headEnd/>
            <a:tailEnd/>
          </a:ln>
          <a:effectLst/>
        </p:spPr>
        <p:txBody>
          <a:bodyPr>
            <a:spAutoFit/>
          </a:bodyPr>
          <a:lstStyle/>
          <a:p>
            <a:pPr algn="ctr"/>
            <a:r>
              <a:rPr lang="pt-BR" b="0">
                <a:solidFill>
                  <a:schemeClr val="tx1"/>
                </a:solidFill>
              </a:rPr>
              <a:t>Histopatologicamente, a ECN é caracterizada por presença de infiltrado leucocitário rico em macrófagos</a:t>
            </a:r>
          </a:p>
          <a:p>
            <a:pPr algn="ctr"/>
            <a:r>
              <a:rPr lang="pt-BR" b="0">
                <a:solidFill>
                  <a:schemeClr val="tx1"/>
                </a:solidFill>
              </a:rPr>
              <a:t> intestinais; os macrófagos  são normalmente mantidas em recrutamento contínuo e diferenciação </a:t>
            </a:r>
            <a:r>
              <a:rPr lang="pt-BR" b="0" i="1">
                <a:solidFill>
                  <a:schemeClr val="tx1"/>
                </a:solidFill>
              </a:rPr>
              <a:t>in situ </a:t>
            </a:r>
            <a:r>
              <a:rPr lang="pt-BR" b="0">
                <a:solidFill>
                  <a:schemeClr val="tx1"/>
                </a:solidFill>
              </a:rPr>
              <a:t>de monócitos circulantes na lâmina própria</a:t>
            </a:r>
          </a:p>
          <a:p>
            <a:r>
              <a:rPr lang="pt-BR" b="0">
                <a:solidFill>
                  <a:srgbClr val="FF9900"/>
                </a:solidFill>
              </a:rPr>
              <a:t>os autores especulam que maciço influxo de monócitos circulantes para o intestino durante a ECN no pré-termo → queda aguda na contagem de monócitos em sangue periférico, podeo diferenciar  ECN precoce de outras causas de  intolerância alimentar</a:t>
            </a:r>
          </a:p>
          <a:p>
            <a:pPr algn="ctr"/>
            <a:r>
              <a:rPr lang="pt-BR" sz="2400" b="0">
                <a:solidFill>
                  <a:srgbClr val="FFFF00"/>
                </a:solidFill>
              </a:rPr>
              <a:t>69 RN com ECN X 257 RN controles (episódios de intolerância alimentar sem ECN)</a:t>
            </a:r>
          </a:p>
        </p:txBody>
      </p:sp>
      <p:sp>
        <p:nvSpPr>
          <p:cNvPr id="125958" name="Rectangle 6"/>
          <p:cNvSpPr>
            <a:spLocks/>
          </p:cNvSpPr>
          <p:nvPr>
            <p:ph type="title"/>
          </p:nvPr>
        </p:nvSpPr>
        <p:spPr>
          <a:noFill/>
          <a:ln/>
        </p:spPr>
        <p:txBody>
          <a:bodyPr/>
          <a:lstStyle/>
          <a:p>
            <a:r>
              <a:rPr lang="pt-BR" sz="4500" b="0" smtClean="0">
                <a:effectLst/>
              </a:rPr>
              <a:t>Nutrição Enteral Neonatal</a:t>
            </a:r>
            <a:br>
              <a:rPr lang="pt-BR" sz="4500" b="0" smtClean="0">
                <a:effectLst/>
              </a:rPr>
            </a:br>
            <a:r>
              <a:rPr lang="pt-BR" sz="4500" b="0" smtClean="0">
                <a:effectLst/>
              </a:rPr>
              <a:t>Intolerância Alimentar (IA)</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3"/>
          <p:cNvSpPr>
            <a:spLocks noGrp="1"/>
          </p:cNvSpPr>
          <p:nvPr>
            <p:ph type="body" idx="4294967295"/>
          </p:nvPr>
        </p:nvSpPr>
        <p:spPr>
          <a:xfrm>
            <a:off x="360363" y="755650"/>
            <a:ext cx="9577387" cy="6429375"/>
          </a:xfrm>
        </p:spPr>
        <p:txBody>
          <a:bodyPr lIns="100783" tIns="50392" rIns="100783" bIns="50392"/>
          <a:lstStyle/>
          <a:p>
            <a:pPr marL="417513" indent="-381000" algn="ctr" defTabSz="912813" eaLnBrk="1" hangingPunct="1">
              <a:lnSpc>
                <a:spcPct val="90000"/>
              </a:lnSpc>
              <a:buFont typeface="Wingdings" pitchFamily="2" charset="2"/>
              <a:buNone/>
            </a:pPr>
            <a:r>
              <a:rPr lang="pt-BR" sz="3200" smtClean="0">
                <a:solidFill>
                  <a:srgbClr val="27F72C"/>
                </a:solidFill>
              </a:rPr>
              <a:t>   Causas das suspensões de dieta           </a:t>
            </a:r>
            <a:r>
              <a:rPr lang="pt-BR" sz="3200" b="1" smtClean="0">
                <a:solidFill>
                  <a:srgbClr val="27F72C"/>
                </a:solidFill>
              </a:rPr>
              <a:t>INÚMERAS!</a:t>
            </a:r>
          </a:p>
          <a:p>
            <a:pPr marL="417513" indent="-381000" algn="ctr" defTabSz="912813" eaLnBrk="1" hangingPunct="1">
              <a:lnSpc>
                <a:spcPct val="90000"/>
              </a:lnSpc>
            </a:pPr>
            <a:r>
              <a:rPr lang="pt-BR" sz="2500" b="1" smtClean="0">
                <a:solidFill>
                  <a:srgbClr val="27F72C"/>
                </a:solidFill>
              </a:rPr>
              <a:t>-distensão abdominal</a:t>
            </a:r>
            <a:r>
              <a:rPr lang="pt-BR" sz="2500" b="1" smtClean="0"/>
              <a:t>: todo RN prematuro em algum momento apresenta alguma distensão abdominal</a:t>
            </a:r>
          </a:p>
          <a:p>
            <a:pPr marL="417513" indent="-381000" defTabSz="912813" eaLnBrk="1" hangingPunct="1">
              <a:lnSpc>
                <a:spcPct val="90000"/>
              </a:lnSpc>
            </a:pPr>
            <a:r>
              <a:rPr lang="pt-BR" sz="2500" b="1" smtClean="0">
                <a:solidFill>
                  <a:srgbClr val="27F72C"/>
                </a:solidFill>
              </a:rPr>
              <a:t>-aspirado verde</a:t>
            </a:r>
            <a:r>
              <a:rPr lang="pt-BR" sz="2500" b="1" smtClean="0"/>
              <a:t>: (função pilórica deficiente) e todas eles, em um momento ou outro vão ter um aspirado gástrico verde. Isto não é contra-indicação para a suspensão da dieta oral</a:t>
            </a:r>
          </a:p>
          <a:p>
            <a:pPr marL="417513" indent="-381000" defTabSz="912813" eaLnBrk="1" hangingPunct="1">
              <a:lnSpc>
                <a:spcPct val="90000"/>
              </a:lnSpc>
            </a:pPr>
            <a:r>
              <a:rPr lang="pt-BR" sz="2500" b="1" smtClean="0">
                <a:solidFill>
                  <a:srgbClr val="27F72C"/>
                </a:solidFill>
              </a:rPr>
              <a:t>Resíduo gástrico (RG)</a:t>
            </a:r>
            <a:r>
              <a:rPr lang="pt-BR" sz="2500" b="1" smtClean="0"/>
              <a:t>: subestimação de até 25% do RG de acordo com técnica de aspiração do RG! (delicada massagem abdominal-ponta cateter pode estar aderido á parede do estômago!)</a:t>
            </a:r>
          </a:p>
          <a:p>
            <a:pPr marL="417513" indent="-381000" algn="ctr" defTabSz="912813" eaLnBrk="1" hangingPunct="1">
              <a:lnSpc>
                <a:spcPct val="90000"/>
              </a:lnSpc>
              <a:buFont typeface="Wingdings" pitchFamily="2" charset="2"/>
              <a:buNone/>
            </a:pPr>
            <a:r>
              <a:rPr lang="pt-BR" sz="2500" b="1" smtClean="0"/>
              <a:t>       Definição de RG: mais da metade do que se administra? </a:t>
            </a:r>
            <a:r>
              <a:rPr lang="pt-BR" sz="2500" b="1" smtClean="0">
                <a:solidFill>
                  <a:srgbClr val="FF9900"/>
                </a:solidFill>
              </a:rPr>
              <a:t>NÃO DEVE SER DESCARTADO!</a:t>
            </a:r>
          </a:p>
          <a:p>
            <a:pPr marL="417513" indent="-381000" algn="ctr" defTabSz="912813" eaLnBrk="1" hangingPunct="1">
              <a:lnSpc>
                <a:spcPct val="90000"/>
              </a:lnSpc>
              <a:buFont typeface="Wingdings" pitchFamily="2" charset="2"/>
              <a:buNone/>
            </a:pPr>
            <a:r>
              <a:rPr lang="pt-BR" sz="2500" b="1" smtClean="0">
                <a:solidFill>
                  <a:srgbClr val="FF9900"/>
                </a:solidFill>
              </a:rPr>
              <a:t>Torraza RM (2015): questiona a necessidade de aspiração gástrica antes da dieta (prática desnecessária!): diminui o tempo de acesso venoso (7 dias) e o tempo para atingir dieta plena</a:t>
            </a:r>
          </a:p>
          <a:p>
            <a:pPr marL="417513" indent="-381000" algn="ctr" defTabSz="912813" eaLnBrk="1" hangingPunct="1">
              <a:lnSpc>
                <a:spcPct val="90000"/>
              </a:lnSpc>
              <a:buFont typeface="Wingdings" pitchFamily="2" charset="2"/>
              <a:buNone/>
            </a:pPr>
            <a:r>
              <a:rPr lang="pt-BR" sz="2500" b="1" smtClean="0">
                <a:solidFill>
                  <a:srgbClr val="FF9900"/>
                </a:solidFill>
              </a:rPr>
              <a:t>Não devem interferir na alimentação dos pré-termos (</a:t>
            </a:r>
            <a:r>
              <a:rPr lang="pt-BR" sz="2400" b="1" smtClean="0"/>
              <a:t>Tudehope D)</a:t>
            </a:r>
            <a:r>
              <a:rPr lang="pt-BR" sz="2400" smtClean="0">
                <a:effectLst/>
              </a:rPr>
              <a:t> </a:t>
            </a:r>
            <a:endParaRPr lang="pt-BR" sz="2400" b="1" smtClean="0">
              <a:solidFill>
                <a:srgbClr val="FF9900"/>
              </a:solidFill>
            </a:endParaRPr>
          </a:p>
          <a:p>
            <a:pPr marL="417513" indent="-381000" defTabSz="912813" eaLnBrk="1" hangingPunct="1">
              <a:lnSpc>
                <a:spcPct val="90000"/>
              </a:lnSpc>
            </a:pPr>
            <a:r>
              <a:rPr lang="pt-BR" sz="2500" b="1" smtClean="0">
                <a:solidFill>
                  <a:srgbClr val="27F72C"/>
                </a:solidFill>
              </a:rPr>
              <a:t>-uso de cateter:</a:t>
            </a:r>
            <a:r>
              <a:rPr lang="pt-BR" sz="2500" b="1" smtClean="0"/>
              <a:t> não é motivo para suspender a nutrição</a:t>
            </a:r>
          </a:p>
        </p:txBody>
      </p:sp>
      <p:sp>
        <p:nvSpPr>
          <p:cNvPr id="27651" name="Rectangle 6"/>
          <p:cNvSpPr>
            <a:spLocks/>
          </p:cNvSpPr>
          <p:nvPr/>
        </p:nvSpPr>
        <p:spPr bwMode="auto">
          <a:xfrm>
            <a:off x="431800" y="-180975"/>
            <a:ext cx="9409113"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
        <p:nvSpPr>
          <p:cNvPr id="27652" name="Text Box 7"/>
          <p:cNvSpPr txBox="1">
            <a:spLocks noChangeArrowheads="1"/>
          </p:cNvSpPr>
          <p:nvPr/>
        </p:nvSpPr>
        <p:spPr bwMode="auto">
          <a:xfrm>
            <a:off x="6321425" y="7213600"/>
            <a:ext cx="3759200" cy="346075"/>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1600" b="0">
                <a:solidFill>
                  <a:schemeClr val="tx1"/>
                </a:solidFill>
                <a:latin typeface="Arial" pitchFamily="34" charset="0"/>
              </a:rPr>
              <a:t>Ray W, 2012;Neu, 2011; </a:t>
            </a:r>
            <a:r>
              <a:rPr lang="en-US" sz="1600" b="0">
                <a:solidFill>
                  <a:schemeClr val="tx1"/>
                </a:solidFill>
                <a:latin typeface="Arial" pitchFamily="34" charset="0"/>
              </a:rPr>
              <a:t>Mihatsh</a:t>
            </a:r>
            <a:r>
              <a:rPr lang="pt-BR" sz="1600" b="0">
                <a:solidFill>
                  <a:schemeClr val="tx1"/>
                </a:solidFill>
                <a:latin typeface="Arial" pitchFamily="34" charset="0"/>
              </a:rPr>
              <a:t>, 2003</a:t>
            </a:r>
          </a:p>
        </p:txBody>
      </p:sp>
      <p:pic>
        <p:nvPicPr>
          <p:cNvPr id="27664" name="Picture 16" descr="link2">
            <a:hlinkClick r:id="rId2"/>
          </p:cNvPr>
          <p:cNvPicPr>
            <a:picLocks noChangeAspect="1" noChangeArrowheads="1"/>
          </p:cNvPicPr>
          <p:nvPr/>
        </p:nvPicPr>
        <p:blipFill>
          <a:blip r:embed="rId3"/>
          <a:srcRect/>
          <a:stretch>
            <a:fillRect/>
          </a:stretch>
        </p:blipFill>
        <p:spPr bwMode="auto">
          <a:xfrm>
            <a:off x="1655763" y="4716463"/>
            <a:ext cx="352425" cy="285750"/>
          </a:xfrm>
          <a:prstGeom prst="rect">
            <a:avLst/>
          </a:prstGeom>
          <a:noFill/>
        </p:spPr>
      </p:pic>
      <p:pic>
        <p:nvPicPr>
          <p:cNvPr id="27677" name="Picture 29" descr="link2">
            <a:hlinkClick r:id="rId4"/>
          </p:cNvPr>
          <p:cNvPicPr>
            <a:picLocks noChangeAspect="1" noChangeArrowheads="1"/>
          </p:cNvPicPr>
          <p:nvPr/>
        </p:nvPicPr>
        <p:blipFill>
          <a:blip r:embed="rId3"/>
          <a:srcRect/>
          <a:stretch>
            <a:fillRect/>
          </a:stretch>
        </p:blipFill>
        <p:spPr bwMode="auto">
          <a:xfrm>
            <a:off x="9728200" y="6156325"/>
            <a:ext cx="352425" cy="285750"/>
          </a:xfrm>
          <a:prstGeom prst="rect">
            <a:avLst/>
          </a:prstGeom>
          <a:noFill/>
        </p:spPr>
      </p:pic>
      <p:pic>
        <p:nvPicPr>
          <p:cNvPr id="27688" name="Picture 40" descr="link2">
            <a:hlinkClick r:id="rId5"/>
          </p:cNvPr>
          <p:cNvPicPr>
            <a:picLocks noChangeAspect="1" noChangeArrowheads="1"/>
          </p:cNvPicPr>
          <p:nvPr/>
        </p:nvPicPr>
        <p:blipFill>
          <a:blip r:embed="rId3"/>
          <a:srcRect/>
          <a:stretch>
            <a:fillRect/>
          </a:stretch>
        </p:blipFill>
        <p:spPr bwMode="auto">
          <a:xfrm>
            <a:off x="7200900" y="6948488"/>
            <a:ext cx="352425" cy="285750"/>
          </a:xfrm>
          <a:prstGeom prst="rect">
            <a:avLst/>
          </a:prstGeom>
          <a:noFill/>
          <a:ln w="9525">
            <a:noFill/>
            <a:miter lim="800000"/>
            <a:headEnd/>
            <a:tailEnd/>
          </a:ln>
        </p:spPr>
      </p:pic>
      <p:pic>
        <p:nvPicPr>
          <p:cNvPr id="27692" name="Picture 44" descr="Clique aqui para ver o artigo">
            <a:hlinkClick r:id="rId6"/>
          </p:cNvPr>
          <p:cNvPicPr>
            <a:picLocks noChangeAspect="1" noChangeArrowheads="1"/>
          </p:cNvPicPr>
          <p:nvPr/>
        </p:nvPicPr>
        <p:blipFill>
          <a:blip r:embed="rId7"/>
          <a:srcRect/>
          <a:stretch>
            <a:fillRect/>
          </a:stretch>
        </p:blipFill>
        <p:spPr bwMode="auto">
          <a:xfrm>
            <a:off x="9072563" y="6804025"/>
            <a:ext cx="371475" cy="371475"/>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169863" y="1692275"/>
            <a:ext cx="9910762" cy="4573588"/>
          </a:xfrm>
          <a:prstGeom prst="rect">
            <a:avLst/>
          </a:prstGeom>
          <a:noFill/>
          <a:ln w="9525">
            <a:noFill/>
            <a:miter lim="800000"/>
            <a:headEnd/>
            <a:tailEnd/>
          </a:ln>
        </p:spPr>
        <p:txBody>
          <a:bodyPr lIns="101577" tIns="50788" rIns="101577" bIns="50788">
            <a:spAutoFit/>
          </a:bodyPr>
          <a:lstStyle/>
          <a:p>
            <a:pPr defTabSz="1008063" eaLnBrk="0">
              <a:lnSpc>
                <a:spcPts val="2888"/>
              </a:lnSpc>
              <a:buClrTx/>
              <a:buSzPct val="99000"/>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100" b="0">
                <a:solidFill>
                  <a:srgbClr val="FFFFFF"/>
                </a:solidFill>
                <a:latin typeface="Arial" pitchFamily="34" charset="0"/>
              </a:rPr>
              <a:t>- </a:t>
            </a:r>
            <a:r>
              <a:rPr lang="en-GB" sz="2900" b="0">
                <a:solidFill>
                  <a:srgbClr val="FFFFFF"/>
                </a:solidFill>
                <a:latin typeface="Arial" pitchFamily="34" charset="0"/>
              </a:rPr>
              <a:t>Sob </a:t>
            </a:r>
            <a:r>
              <a:rPr lang="en-GB" sz="2900">
                <a:solidFill>
                  <a:srgbClr val="FF9900"/>
                </a:solidFill>
                <a:latin typeface="Arial" pitchFamily="34" charset="0"/>
              </a:rPr>
              <a:t>cateter arterial umbilical baixo</a:t>
            </a:r>
            <a:r>
              <a:rPr lang="en-GB" sz="2900" b="0">
                <a:solidFill>
                  <a:srgbClr val="FFFFFF"/>
                </a:solidFill>
                <a:latin typeface="Arial" pitchFamily="34" charset="0"/>
              </a:rPr>
              <a:t>: (Davey AM, 1994)</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a:t>
            </a:r>
            <a:r>
              <a:rPr lang="en-GB" sz="2600" b="0">
                <a:solidFill>
                  <a:srgbClr val="27F72C"/>
                </a:solidFill>
                <a:latin typeface="Arial" pitchFamily="34" charset="0"/>
              </a:rPr>
              <a:t>Sem diferenças na incidência de enterocolite necrosante</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31 RN - </a:t>
            </a:r>
            <a:r>
              <a:rPr lang="en-GB" sz="2900" b="0" i="1">
                <a:solidFill>
                  <a:srgbClr val="FFFFFF"/>
                </a:solidFill>
                <a:latin typeface="Arial" pitchFamily="34" charset="0"/>
              </a:rPr>
              <a:t>Dieta oral assim que estável</a:t>
            </a:r>
            <a:r>
              <a:rPr lang="en-GB" sz="2900" b="0">
                <a:solidFill>
                  <a:srgbClr val="FFFFFF"/>
                </a:solidFill>
                <a:latin typeface="Arial" pitchFamily="34" charset="0"/>
              </a:rPr>
              <a:t> ( média 2 º dia)</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a:t>
            </a:r>
            <a:r>
              <a:rPr lang="en-GB" sz="2900" b="0">
                <a:solidFill>
                  <a:srgbClr val="27F72C"/>
                </a:solidFill>
                <a:latin typeface="Arial" pitchFamily="34" charset="0"/>
              </a:rPr>
              <a:t>sepse</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tempo de NPT (nutrição parenteral total)</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fototerapia</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Tempo de PICC* </a:t>
            </a:r>
          </a:p>
          <a:p>
            <a:pPr defTabSz="1008063" eaLnBrk="0">
              <a:lnSpc>
                <a:spcPct val="9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31 RN – </a:t>
            </a:r>
            <a:r>
              <a:rPr lang="en-GB" sz="2900" b="0" i="1">
                <a:solidFill>
                  <a:srgbClr val="FFFFFF"/>
                </a:solidFill>
                <a:latin typeface="Arial" pitchFamily="34" charset="0"/>
              </a:rPr>
              <a:t>dieta oral 24 h após remoção cateter/média 5º</a:t>
            </a:r>
            <a:r>
              <a:rPr lang="en-GB" sz="2900" b="0">
                <a:solidFill>
                  <a:srgbClr val="FFFFFF"/>
                </a:solidFill>
                <a:latin typeface="Arial" pitchFamily="34" charset="0"/>
              </a:rPr>
              <a:t> dia</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    episódios de dieta oral zero </a:t>
            </a:r>
          </a:p>
          <a:p>
            <a:pPr defTabSz="1008063" eaLnBrk="0">
              <a:lnSpc>
                <a:spcPct val="120000"/>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2900" b="0">
                <a:solidFill>
                  <a:srgbClr val="FFFFFF"/>
                </a:solidFill>
                <a:latin typeface="Arial" pitchFamily="34" charset="0"/>
              </a:rPr>
              <a:t>	        (maior tempo de NPT)</a:t>
            </a:r>
          </a:p>
        </p:txBody>
      </p:sp>
      <p:sp>
        <p:nvSpPr>
          <p:cNvPr id="28675" name="Line 3"/>
          <p:cNvSpPr>
            <a:spLocks noChangeShapeType="1"/>
          </p:cNvSpPr>
          <p:nvPr/>
        </p:nvSpPr>
        <p:spPr bwMode="auto">
          <a:xfrm>
            <a:off x="1627188" y="3382963"/>
            <a:ext cx="0" cy="1270000"/>
          </a:xfrm>
          <a:prstGeom prst="line">
            <a:avLst/>
          </a:prstGeom>
          <a:noFill/>
          <a:ln w="38160">
            <a:solidFill>
              <a:srgbClr val="FF0000"/>
            </a:solidFill>
            <a:round/>
            <a:headEnd/>
            <a:tailEnd type="triangle" w="lg" len="lg"/>
          </a:ln>
        </p:spPr>
        <p:txBody>
          <a:bodyPr/>
          <a:lstStyle/>
          <a:p>
            <a:endParaRPr lang="pt-BR"/>
          </a:p>
        </p:txBody>
      </p:sp>
      <p:sp>
        <p:nvSpPr>
          <p:cNvPr id="28676" name="Line 4"/>
          <p:cNvSpPr>
            <a:spLocks noChangeShapeType="1"/>
          </p:cNvSpPr>
          <p:nvPr/>
        </p:nvSpPr>
        <p:spPr bwMode="auto">
          <a:xfrm flipV="1">
            <a:off x="1655763" y="5364163"/>
            <a:ext cx="0" cy="671512"/>
          </a:xfrm>
          <a:prstGeom prst="line">
            <a:avLst/>
          </a:prstGeom>
          <a:noFill/>
          <a:ln w="38160">
            <a:solidFill>
              <a:srgbClr val="FF0000"/>
            </a:solidFill>
            <a:round/>
            <a:headEnd/>
            <a:tailEnd type="triangle" w="lg" len="lg"/>
          </a:ln>
        </p:spPr>
        <p:txBody>
          <a:bodyPr/>
          <a:lstStyle/>
          <a:p>
            <a:endParaRPr lang="pt-BR"/>
          </a:p>
        </p:txBody>
      </p:sp>
      <p:pic>
        <p:nvPicPr>
          <p:cNvPr id="28677" name="Picture 6" descr="ecn 3"/>
          <p:cNvPicPr>
            <a:picLocks noChangeAspect="1" noChangeArrowheads="1"/>
          </p:cNvPicPr>
          <p:nvPr/>
        </p:nvPicPr>
        <p:blipFill>
          <a:blip r:embed="rId3"/>
          <a:srcRect/>
          <a:stretch>
            <a:fillRect/>
          </a:stretch>
        </p:blipFill>
        <p:spPr bwMode="auto">
          <a:xfrm>
            <a:off x="0" y="0"/>
            <a:ext cx="1784350" cy="1489075"/>
          </a:xfrm>
          <a:prstGeom prst="rect">
            <a:avLst/>
          </a:prstGeom>
          <a:noFill/>
          <a:ln w="38100">
            <a:solidFill>
              <a:schemeClr val="tx1"/>
            </a:solidFill>
            <a:miter lim="800000"/>
            <a:headEnd/>
            <a:tailEnd/>
          </a:ln>
        </p:spPr>
      </p:pic>
      <p:sp>
        <p:nvSpPr>
          <p:cNvPr id="28679" name="Rectangle 8"/>
          <p:cNvSpPr>
            <a:spLocks/>
          </p:cNvSpPr>
          <p:nvPr/>
        </p:nvSpPr>
        <p:spPr bwMode="auto">
          <a:xfrm>
            <a:off x="671513"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1500" b="0">
                <a:solidFill>
                  <a:srgbClr val="FF9900"/>
                </a:solidFill>
                <a:latin typeface="Franklin Gothic Book" pitchFamily="34" charset="0"/>
              </a:rPr>
              <a:t> </a:t>
            </a:r>
            <a:r>
              <a:rPr lang="pt-BR" sz="2600" b="0">
                <a:solidFill>
                  <a:srgbClr val="27F72C"/>
                </a:solidFill>
                <a:latin typeface="Franklin Gothic Book" pitchFamily="34" charset="0"/>
              </a:rPr>
              <a:t>Causas das suspensões de dieta</a:t>
            </a:r>
            <a:br>
              <a:rPr lang="pt-BR" sz="2600" b="0">
                <a:solidFill>
                  <a:srgbClr val="27F72C"/>
                </a:solidFill>
                <a:latin typeface="Franklin Gothic Book" pitchFamily="34" charset="0"/>
              </a:rPr>
            </a:br>
            <a:r>
              <a:rPr lang="pt-BR" sz="2600" b="0">
                <a:solidFill>
                  <a:srgbClr val="27F72C"/>
                </a:solidFill>
                <a:latin typeface="Franklin Gothic Book" pitchFamily="34" charset="0"/>
              </a:rPr>
              <a:t> Uso do cateter arterial umbilical</a:t>
            </a:r>
            <a:endParaRPr lang="pt-BR" sz="2600">
              <a:solidFill>
                <a:srgbClr val="27F72C"/>
              </a:solidFill>
              <a:latin typeface="Franklin Gothic Book" pitchFamily="34" charset="0"/>
            </a:endParaRPr>
          </a:p>
        </p:txBody>
      </p:sp>
      <p:sp>
        <p:nvSpPr>
          <p:cNvPr id="28681" name="Text Box 9"/>
          <p:cNvSpPr txBox="1">
            <a:spLocks noChangeArrowheads="1"/>
          </p:cNvSpPr>
          <p:nvPr/>
        </p:nvSpPr>
        <p:spPr bwMode="auto">
          <a:xfrm>
            <a:off x="1727200" y="6804025"/>
            <a:ext cx="6826250" cy="347663"/>
          </a:xfrm>
          <a:prstGeom prst="rect">
            <a:avLst/>
          </a:prstGeom>
          <a:noFill/>
          <a:ln w="9525">
            <a:noFill/>
            <a:miter lim="800000"/>
            <a:headEnd/>
            <a:tailEnd/>
          </a:ln>
          <a:effectLst/>
        </p:spPr>
        <p:txBody>
          <a:bodyPr wrap="none">
            <a:spAutoFit/>
          </a:bodyPr>
          <a:lstStyle/>
          <a:p>
            <a:r>
              <a:rPr lang="pt-BR">
                <a:solidFill>
                  <a:schemeClr val="tx1"/>
                </a:solidFill>
              </a:rPr>
              <a:t>PICC:</a:t>
            </a:r>
            <a:r>
              <a:rPr lang="pt-BR"/>
              <a:t> </a:t>
            </a:r>
            <a:r>
              <a:rPr lang="pt-BR">
                <a:solidFill>
                  <a:schemeClr val="tx1"/>
                </a:solidFill>
              </a:rPr>
              <a:t>cateter central de insrção periférica; NPT: nutrição parenteral total</a:t>
            </a:r>
          </a:p>
        </p:txBody>
      </p:sp>
      <p:pic>
        <p:nvPicPr>
          <p:cNvPr id="28685" name="Picture 13" descr="Clique aqui para ver o artigo">
            <a:hlinkClick r:id="rId4"/>
          </p:cNvPr>
          <p:cNvPicPr>
            <a:picLocks noChangeAspect="1" noChangeArrowheads="1"/>
          </p:cNvPicPr>
          <p:nvPr/>
        </p:nvPicPr>
        <p:blipFill>
          <a:blip r:embed="rId5"/>
          <a:srcRect/>
          <a:stretch>
            <a:fillRect/>
          </a:stretch>
        </p:blipFill>
        <p:spPr bwMode="auto">
          <a:xfrm>
            <a:off x="8208963" y="1331913"/>
            <a:ext cx="371475" cy="371475"/>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p:cNvSpPr>
          <p:nvPr>
            <p:ph type="body" idx="4294967295"/>
          </p:nvPr>
        </p:nvSpPr>
        <p:spPr>
          <a:xfrm>
            <a:off x="754063" y="1874838"/>
            <a:ext cx="8567737" cy="5080000"/>
          </a:xfrm>
        </p:spPr>
        <p:txBody>
          <a:bodyPr lIns="100783" tIns="50392" rIns="100783" bIns="50392"/>
          <a:lstStyle/>
          <a:p>
            <a:pPr eaLnBrk="1" hangingPunct="1">
              <a:lnSpc>
                <a:spcPct val="90000"/>
              </a:lnSpc>
            </a:pPr>
            <a:r>
              <a:rPr lang="pt-BR" sz="2800" smtClean="0">
                <a:solidFill>
                  <a:srgbClr val="27F72C"/>
                </a:solidFill>
              </a:rPr>
              <a:t>Canal arterial</a:t>
            </a:r>
            <a:r>
              <a:rPr lang="pt-BR" sz="2800" smtClean="0">
                <a:solidFill>
                  <a:srgbClr val="FFCC00"/>
                </a:solidFill>
              </a:rPr>
              <a:t>  </a:t>
            </a:r>
            <a:r>
              <a:rPr lang="pt-BR" sz="2800" smtClean="0"/>
              <a:t>com  repercussão hemodinâmica (suspender)</a:t>
            </a:r>
          </a:p>
          <a:p>
            <a:pPr eaLnBrk="1" hangingPunct="1">
              <a:lnSpc>
                <a:spcPct val="90000"/>
              </a:lnSpc>
              <a:buFont typeface="Wingdings" pitchFamily="2" charset="2"/>
              <a:buNone/>
            </a:pPr>
            <a:r>
              <a:rPr lang="pt-BR" sz="2800" smtClean="0"/>
              <a:t>        (Não suspender devido o uso de indometacina!) </a:t>
            </a:r>
          </a:p>
          <a:p>
            <a:pPr eaLnBrk="1" hangingPunct="1">
              <a:lnSpc>
                <a:spcPct val="90000"/>
              </a:lnSpc>
            </a:pPr>
            <a:r>
              <a:rPr lang="pt-BR" sz="2800" smtClean="0">
                <a:solidFill>
                  <a:srgbClr val="27F72C"/>
                </a:solidFill>
              </a:rPr>
              <a:t>RN infectado</a:t>
            </a:r>
            <a:r>
              <a:rPr lang="pt-BR" sz="2800" smtClean="0"/>
              <a:t>: suspender se presença de </a:t>
            </a:r>
            <a:r>
              <a:rPr lang="pt-BR" sz="2800" smtClean="0">
                <a:solidFill>
                  <a:srgbClr val="27F72C"/>
                </a:solidFill>
              </a:rPr>
              <a:t>íleo</a:t>
            </a:r>
          </a:p>
          <a:p>
            <a:pPr eaLnBrk="1" hangingPunct="1">
              <a:lnSpc>
                <a:spcPct val="90000"/>
              </a:lnSpc>
            </a:pPr>
            <a:r>
              <a:rPr lang="pt-BR" sz="2800" smtClean="0">
                <a:solidFill>
                  <a:srgbClr val="27F72C"/>
                </a:solidFill>
              </a:rPr>
              <a:t>RN com diástole reversa ou zero</a:t>
            </a:r>
            <a:r>
              <a:rPr lang="pt-BR" sz="2800" smtClean="0"/>
              <a:t> (fluxo sang. artérias umbilical pré-natal): suspender por 48-72 horas se </a:t>
            </a:r>
            <a:r>
              <a:rPr lang="pt-BR" sz="2800" smtClean="0">
                <a:solidFill>
                  <a:srgbClr val="27F72C"/>
                </a:solidFill>
              </a:rPr>
              <a:t>ASFIXIA!</a:t>
            </a:r>
          </a:p>
          <a:p>
            <a:pPr eaLnBrk="1" hangingPunct="1">
              <a:lnSpc>
                <a:spcPct val="90000"/>
              </a:lnSpc>
            </a:pPr>
            <a:r>
              <a:rPr lang="pt-BR" sz="2800" smtClean="0">
                <a:solidFill>
                  <a:srgbClr val="27F72C"/>
                </a:solidFill>
              </a:rPr>
              <a:t>RN em transfusão sanguínea</a:t>
            </a:r>
            <a:r>
              <a:rPr lang="pt-BR" sz="2800" smtClean="0"/>
              <a:t>:</a:t>
            </a:r>
          </a:p>
          <a:p>
            <a:pPr eaLnBrk="1" hangingPunct="1">
              <a:lnSpc>
                <a:spcPct val="90000"/>
              </a:lnSpc>
              <a:buFont typeface="Wingdings" pitchFamily="2" charset="2"/>
              <a:buNone/>
            </a:pPr>
            <a:r>
              <a:rPr lang="pt-BR" sz="2800" smtClean="0"/>
              <a:t>        -Neu (2010): não suspender (controverso)</a:t>
            </a:r>
          </a:p>
          <a:p>
            <a:pPr eaLnBrk="1" hangingPunct="1">
              <a:lnSpc>
                <a:spcPct val="90000"/>
              </a:lnSpc>
              <a:buFont typeface="Wingdings" pitchFamily="2" charset="2"/>
              <a:buNone/>
            </a:pPr>
            <a:r>
              <a:rPr lang="pt-BR" sz="2800" smtClean="0"/>
              <a:t>        -El-Dib (2011): suspender</a:t>
            </a:r>
          </a:p>
          <a:p>
            <a:pPr eaLnBrk="1" hangingPunct="1">
              <a:lnSpc>
                <a:spcPct val="90000"/>
              </a:lnSpc>
              <a:buFont typeface="Wingdings" pitchFamily="2" charset="2"/>
              <a:buNone/>
            </a:pPr>
            <a:r>
              <a:rPr lang="pt-BR" sz="2800" smtClean="0"/>
              <a:t>                enterocolite necrosante (5.3 a 1.3% - p&lt;0.047)</a:t>
            </a:r>
          </a:p>
          <a:p>
            <a:pPr eaLnBrk="1" hangingPunct="1">
              <a:lnSpc>
                <a:spcPct val="90000"/>
              </a:lnSpc>
            </a:pPr>
            <a:endParaRPr lang="pt-BR" sz="2800" smtClean="0"/>
          </a:p>
        </p:txBody>
      </p:sp>
      <p:sp>
        <p:nvSpPr>
          <p:cNvPr id="29699" name="AutoShape 4"/>
          <p:cNvSpPr>
            <a:spLocks noChangeArrowheads="1"/>
          </p:cNvSpPr>
          <p:nvPr/>
        </p:nvSpPr>
        <p:spPr bwMode="auto">
          <a:xfrm>
            <a:off x="1944688" y="6300788"/>
            <a:ext cx="238125" cy="474662"/>
          </a:xfrm>
          <a:prstGeom prst="downArrow">
            <a:avLst>
              <a:gd name="adj1" fmla="val 50000"/>
              <a:gd name="adj2" fmla="val 49833"/>
            </a:avLst>
          </a:prstGeom>
          <a:solidFill>
            <a:srgbClr val="00B8FF"/>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pic>
        <p:nvPicPr>
          <p:cNvPr id="29703" name="Picture 12" descr="link2">
            <a:hlinkClick r:id="rId2"/>
          </p:cNvPr>
          <p:cNvPicPr>
            <a:picLocks noChangeAspect="1" noChangeArrowheads="1"/>
          </p:cNvPicPr>
          <p:nvPr/>
        </p:nvPicPr>
        <p:blipFill>
          <a:blip r:embed="rId3"/>
          <a:srcRect/>
          <a:stretch>
            <a:fillRect/>
          </a:stretch>
        </p:blipFill>
        <p:spPr bwMode="auto">
          <a:xfrm>
            <a:off x="1152525" y="5940425"/>
            <a:ext cx="387350" cy="315913"/>
          </a:xfrm>
          <a:prstGeom prst="rect">
            <a:avLst/>
          </a:prstGeom>
          <a:noFill/>
          <a:ln w="9525">
            <a:noFill/>
            <a:miter lim="800000"/>
            <a:headEnd/>
            <a:tailEnd/>
          </a:ln>
        </p:spPr>
      </p:pic>
      <p:sp>
        <p:nvSpPr>
          <p:cNvPr id="29704" name="Rectangle 15"/>
          <p:cNvSpPr>
            <a:spLocks/>
          </p:cNvSpPr>
          <p:nvPr/>
        </p:nvSpPr>
        <p:spPr bwMode="auto">
          <a:xfrm>
            <a:off x="671513"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pitchFamily="34" charset="0"/>
              </a:rPr>
              <a:t>Nutrição Enteral Neonatal</a:t>
            </a:r>
            <a:r>
              <a:rPr lang="pt-BR" sz="1500" b="0">
                <a:solidFill>
                  <a:srgbClr val="FF9900"/>
                </a:solidFill>
                <a:latin typeface="Franklin Gothic Book" pitchFamily="34" charset="0"/>
              </a:rPr>
              <a:t/>
            </a:r>
            <a:br>
              <a:rPr lang="pt-BR" sz="1500" b="0">
                <a:solidFill>
                  <a:srgbClr val="FF9900"/>
                </a:solidFill>
                <a:latin typeface="Franklin Gothic Book" pitchFamily="34" charset="0"/>
              </a:rPr>
            </a:br>
            <a:r>
              <a:rPr lang="pt-BR" sz="1500" b="0">
                <a:solidFill>
                  <a:srgbClr val="FF9900"/>
                </a:solidFill>
                <a:latin typeface="Franklin Gothic Book" pitchFamily="34" charset="0"/>
              </a:rPr>
              <a:t> </a:t>
            </a:r>
            <a:r>
              <a:rPr lang="pt-BR" sz="2600" b="0">
                <a:solidFill>
                  <a:srgbClr val="27F72C"/>
                </a:solidFill>
                <a:latin typeface="Franklin Gothic Book" pitchFamily="34" charset="0"/>
              </a:rPr>
              <a:t>Causas das suspensões de dieta</a:t>
            </a:r>
            <a:br>
              <a:rPr lang="pt-BR" sz="2600" b="0">
                <a:solidFill>
                  <a:srgbClr val="27F72C"/>
                </a:solidFill>
                <a:latin typeface="Franklin Gothic Book" pitchFamily="34" charset="0"/>
              </a:rPr>
            </a:br>
            <a:endParaRPr lang="pt-BR" sz="2600">
              <a:solidFill>
                <a:srgbClr val="27F72C"/>
              </a:solidFill>
              <a:latin typeface="Franklin Gothic Book"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Rectangle 3"/>
          <p:cNvSpPr>
            <a:spLocks noGrp="1" noChangeArrowheads="1"/>
          </p:cNvSpPr>
          <p:nvPr>
            <p:ph type="body" idx="1"/>
          </p:nvPr>
        </p:nvSpPr>
        <p:spPr>
          <a:xfrm>
            <a:off x="431800" y="1116013"/>
            <a:ext cx="9072563" cy="6264275"/>
          </a:xfrm>
          <a:noFill/>
          <a:ln/>
        </p:spPr>
        <p:txBody>
          <a:bodyPr/>
          <a:lstStyle/>
          <a:p>
            <a:pPr algn="ctr">
              <a:lnSpc>
                <a:spcPct val="80000"/>
              </a:lnSpc>
              <a:buFont typeface="Wingdings" pitchFamily="2" charset="2"/>
              <a:buNone/>
            </a:pPr>
            <a:r>
              <a:rPr lang="pt-BR" sz="2600" smtClean="0">
                <a:effectLst/>
              </a:rPr>
              <a:t> </a:t>
            </a:r>
            <a:r>
              <a:rPr lang="pt-BR" sz="2400" b="1" smtClean="0">
                <a:solidFill>
                  <a:srgbClr val="FF9900"/>
                </a:solidFill>
                <a:effectLst/>
              </a:rPr>
              <a:t>A introdução precoce de nutrientes via enteral em recém-nascidos com restrição do crescimento intrauterino apresentando Doppler anormal, resulta em alcançar mais rapidamente a dieta enteral plena sem aumentar o risco de enterocolite necrosante</a:t>
            </a:r>
          </a:p>
          <a:p>
            <a:pPr algn="ctr">
              <a:lnSpc>
                <a:spcPct val="80000"/>
              </a:lnSpc>
              <a:buFont typeface="Wingdings" pitchFamily="2" charset="2"/>
              <a:buNone/>
            </a:pPr>
            <a:r>
              <a:rPr lang="pt-BR" sz="2400" smtClean="0">
                <a:effectLst/>
              </a:rPr>
              <a:t>   </a:t>
            </a:r>
            <a:r>
              <a:rPr lang="pt-BR" sz="2400" b="1" smtClean="0">
                <a:solidFill>
                  <a:srgbClr val="FFFF00"/>
                </a:solidFill>
                <a:effectLst/>
              </a:rPr>
              <a:t>No entanto: RN&lt;29 sem com CIUR e Doppler pré-natal anormal</a:t>
            </a:r>
          </a:p>
          <a:p>
            <a:pPr>
              <a:lnSpc>
                <a:spcPct val="80000"/>
              </a:lnSpc>
              <a:buFont typeface="Wingdings" pitchFamily="2" charset="2"/>
              <a:buNone/>
            </a:pPr>
            <a:r>
              <a:rPr lang="pt-BR" sz="2400" smtClean="0">
                <a:effectLst/>
              </a:rPr>
              <a:t>                                     (fluxo diastólico final ausente ou reverso)</a:t>
            </a:r>
          </a:p>
          <a:p>
            <a:pPr algn="ctr">
              <a:lnSpc>
                <a:spcPct val="80000"/>
              </a:lnSpc>
              <a:buFont typeface="Wingdings" pitchFamily="2" charset="2"/>
              <a:buNone/>
            </a:pPr>
            <a:endParaRPr lang="pt-BR" sz="2400" b="1" smtClean="0">
              <a:solidFill>
                <a:srgbClr val="FFFF00"/>
              </a:solidFill>
              <a:effectLst/>
            </a:endParaRPr>
          </a:p>
          <a:p>
            <a:pPr>
              <a:lnSpc>
                <a:spcPct val="80000"/>
              </a:lnSpc>
              <a:buFont typeface="Wingdings" pitchFamily="2" charset="2"/>
              <a:buNone/>
            </a:pPr>
            <a:r>
              <a:rPr lang="pt-BR" sz="2400" smtClean="0">
                <a:effectLst/>
              </a:rPr>
              <a:t>                    </a:t>
            </a:r>
            <a:r>
              <a:rPr lang="pt-BR" sz="2400" b="1" smtClean="0">
                <a:effectLst/>
              </a:rPr>
              <a:t>Kempley S et al, 2014: 54 Centros Neonatais</a:t>
            </a:r>
            <a:r>
              <a:rPr lang="pt-BR" sz="2400" smtClean="0">
                <a:effectLst/>
              </a:rPr>
              <a:t> </a:t>
            </a:r>
          </a:p>
          <a:p>
            <a:pPr>
              <a:lnSpc>
                <a:spcPct val="80000"/>
              </a:lnSpc>
              <a:buFont typeface="Wingdings" pitchFamily="2" charset="2"/>
              <a:buNone/>
            </a:pPr>
            <a:r>
              <a:rPr lang="pt-BR" sz="2400" smtClean="0">
                <a:effectLst/>
              </a:rPr>
              <a:t>        -83 RN&lt;29 semanas x  312 RN≥29 semanas. </a:t>
            </a:r>
          </a:p>
          <a:p>
            <a:pPr>
              <a:lnSpc>
                <a:spcPct val="80000"/>
              </a:lnSpc>
              <a:buFont typeface="Wingdings" pitchFamily="2" charset="2"/>
              <a:buNone/>
            </a:pPr>
            <a:r>
              <a:rPr lang="pt-BR" sz="2400" smtClean="0">
                <a:effectLst/>
              </a:rPr>
              <a:t>                               </a:t>
            </a:r>
            <a:r>
              <a:rPr lang="pt-BR" sz="2400" b="1" smtClean="0">
                <a:solidFill>
                  <a:srgbClr val="FFFF00"/>
                </a:solidFill>
                <a:effectLst/>
              </a:rPr>
              <a:t>Para os &lt;29 semanas:</a:t>
            </a:r>
          </a:p>
          <a:p>
            <a:pPr>
              <a:lnSpc>
                <a:spcPct val="80000"/>
              </a:lnSpc>
            </a:pPr>
            <a:r>
              <a:rPr lang="pt-BR" sz="2400" b="1" smtClean="0">
                <a:effectLst/>
              </a:rPr>
              <a:t>Atraso para atingir dieta enteral plena</a:t>
            </a:r>
            <a:r>
              <a:rPr lang="pt-BR" sz="2400" smtClean="0">
                <a:effectLst/>
              </a:rPr>
              <a:t> (</a:t>
            </a:r>
            <a:r>
              <a:rPr lang="pt-BR" sz="2400" b="1" smtClean="0">
                <a:effectLst/>
              </a:rPr>
              <a:t>28 d</a:t>
            </a:r>
            <a:r>
              <a:rPr lang="pt-BR" sz="2400" smtClean="0">
                <a:effectLst/>
              </a:rPr>
              <a:t> x 19 dias)</a:t>
            </a:r>
          </a:p>
          <a:p>
            <a:pPr>
              <a:lnSpc>
                <a:spcPct val="80000"/>
              </a:lnSpc>
            </a:pPr>
            <a:r>
              <a:rPr lang="pt-BR" sz="2400" b="1" smtClean="0">
                <a:effectLst/>
              </a:rPr>
              <a:t>Maior intolerância alimentar</a:t>
            </a:r>
            <a:r>
              <a:rPr lang="pt-BR" sz="2400" smtClean="0">
                <a:effectLst/>
              </a:rPr>
              <a:t> (90% x 58%): </a:t>
            </a:r>
            <a:r>
              <a:rPr lang="pt-PT" sz="2400" b="1" smtClean="0">
                <a:effectLst/>
              </a:rPr>
              <a:t>RR 1,6, IC 95% 1,4 a 1,8</a:t>
            </a:r>
            <a:r>
              <a:rPr lang="pt-BR" sz="2400" smtClean="0">
                <a:effectLst/>
              </a:rPr>
              <a:t> </a:t>
            </a:r>
          </a:p>
          <a:p>
            <a:pPr>
              <a:lnSpc>
                <a:spcPct val="80000"/>
              </a:lnSpc>
            </a:pPr>
            <a:r>
              <a:rPr lang="pt-BR" sz="2400" smtClean="0">
                <a:effectLst/>
              </a:rPr>
              <a:t>Risco de </a:t>
            </a:r>
            <a:r>
              <a:rPr lang="pt-BR" sz="2400" b="1" smtClean="0">
                <a:solidFill>
                  <a:srgbClr val="FF33CC"/>
                </a:solidFill>
                <a:effectLst/>
              </a:rPr>
              <a:t>Enterocolite Necrosante: </a:t>
            </a:r>
            <a:r>
              <a:rPr lang="pt-PT" sz="2400" b="1" smtClean="0">
                <a:effectLst/>
              </a:rPr>
              <a:t>RR 3,7 , IC de 95 % 2,4-5,7 (cirúrgica: RR 3.1, IC 95 % 1,6-5,9)</a:t>
            </a:r>
          </a:p>
          <a:p>
            <a:pPr algn="ctr">
              <a:lnSpc>
                <a:spcPct val="80000"/>
              </a:lnSpc>
              <a:buFont typeface="Wingdings" pitchFamily="2" charset="2"/>
              <a:buNone/>
            </a:pPr>
            <a:r>
              <a:rPr lang="pt-BR" sz="2400" smtClean="0">
                <a:effectLst/>
              </a:rPr>
              <a:t>      </a:t>
            </a:r>
            <a:r>
              <a:rPr lang="pt-BR" sz="2400" b="1" smtClean="0">
                <a:solidFill>
                  <a:srgbClr val="FFFF00"/>
                </a:solidFill>
                <a:effectLst/>
              </a:rPr>
              <a:t>PORTANTO: Os  RN &lt;29 semanas  com RCIU com Doppler pré-natal alterado, PODEM EXIGIR:</a:t>
            </a:r>
          </a:p>
          <a:p>
            <a:pPr>
              <a:lnSpc>
                <a:spcPct val="80000"/>
              </a:lnSpc>
              <a:buFont typeface="Wingdings" pitchFamily="2" charset="2"/>
              <a:buNone/>
            </a:pPr>
            <a:r>
              <a:rPr lang="pt-PT" sz="2400" smtClean="0">
                <a:effectLst/>
              </a:rPr>
              <a:t> </a:t>
            </a:r>
            <a:endParaRPr lang="pt-BR" sz="2400" smtClean="0">
              <a:effectLst/>
            </a:endParaRPr>
          </a:p>
        </p:txBody>
      </p:sp>
      <p:sp>
        <p:nvSpPr>
          <p:cNvPr id="147460" name="Rectangle 15"/>
          <p:cNvSpPr>
            <a:spLocks/>
          </p:cNvSpPr>
          <p:nvPr/>
        </p:nvSpPr>
        <p:spPr bwMode="auto">
          <a:xfrm>
            <a:off x="503238" y="1793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pitchFamily="34" charset="0"/>
              </a:rPr>
              <a:t>Nutrição Enteral Neonatal</a:t>
            </a:r>
            <a:r>
              <a:rPr lang="pt-BR" sz="1500" b="0">
                <a:solidFill>
                  <a:srgbClr val="FF9900"/>
                </a:solidFill>
                <a:latin typeface="Franklin Gothic Book" pitchFamily="34" charset="0"/>
              </a:rPr>
              <a:t/>
            </a:r>
            <a:br>
              <a:rPr lang="pt-BR" sz="1500" b="0">
                <a:solidFill>
                  <a:srgbClr val="FF9900"/>
                </a:solidFill>
                <a:latin typeface="Franklin Gothic Book" pitchFamily="34" charset="0"/>
              </a:rPr>
            </a:br>
            <a:r>
              <a:rPr lang="pt-BR" sz="1500" b="0">
                <a:solidFill>
                  <a:srgbClr val="FF9900"/>
                </a:solidFill>
                <a:latin typeface="Franklin Gothic Book" pitchFamily="34" charset="0"/>
              </a:rPr>
              <a:t> </a:t>
            </a:r>
            <a:r>
              <a:rPr lang="pt-BR" sz="2600" b="0">
                <a:solidFill>
                  <a:srgbClr val="27F72C"/>
                </a:solidFill>
                <a:latin typeface="Franklin Gothic Book" pitchFamily="34" charset="0"/>
              </a:rPr>
              <a:t>Doppler pré-natal (RN&lt;29 semanas) alterado e dieta</a:t>
            </a:r>
            <a:endParaRPr lang="pt-BR" sz="2600">
              <a:solidFill>
                <a:srgbClr val="27F72C"/>
              </a:solidFill>
              <a:latin typeface="Franklin Gothic Book" pitchFamily="34" charset="0"/>
            </a:endParaRPr>
          </a:p>
        </p:txBody>
      </p:sp>
      <p:sp>
        <p:nvSpPr>
          <p:cNvPr id="147461" name="Oval 5"/>
          <p:cNvSpPr>
            <a:spLocks noChangeArrowheads="1"/>
          </p:cNvSpPr>
          <p:nvPr/>
        </p:nvSpPr>
        <p:spPr bwMode="auto">
          <a:xfrm>
            <a:off x="144463" y="6646863"/>
            <a:ext cx="9720262" cy="912812"/>
          </a:xfrm>
          <a:prstGeom prst="ellipse">
            <a:avLst/>
          </a:prstGeom>
          <a:solidFill>
            <a:srgbClr val="00B8FF"/>
          </a:solidFill>
          <a:ln w="9525">
            <a:solidFill>
              <a:schemeClr val="tx1"/>
            </a:solidFill>
            <a:round/>
            <a:headEnd/>
            <a:tailEnd/>
          </a:ln>
          <a:effectLst/>
        </p:spPr>
        <p:txBody>
          <a:bodyPr wrap="none" anchor="ctr"/>
          <a:lstStyle/>
          <a:p>
            <a:pPr algn="ctr"/>
            <a:endParaRPr lang="pt-PT" sz="2400">
              <a:solidFill>
                <a:srgbClr val="FF33CC"/>
              </a:solidFill>
            </a:endParaRPr>
          </a:p>
          <a:p>
            <a:pPr algn="ctr"/>
            <a:r>
              <a:rPr lang="pt-PT" sz="2400"/>
              <a:t>aumento na duração da nutrição enteral mínima </a:t>
            </a:r>
          </a:p>
          <a:p>
            <a:pPr algn="ctr"/>
            <a:r>
              <a:rPr lang="pt-PT" sz="2400"/>
              <a:t> taxa mais lenta de avanço da alimentação</a:t>
            </a:r>
            <a:r>
              <a:rPr lang="pt-BR" sz="2400"/>
              <a:t> </a:t>
            </a:r>
          </a:p>
          <a:p>
            <a:pPr algn="ctr"/>
            <a:endParaRPr lang="pt-BR" sz="2400"/>
          </a:p>
        </p:txBody>
      </p:sp>
      <p:pic>
        <p:nvPicPr>
          <p:cNvPr id="147466" name="Picture 10" descr="link2">
            <a:hlinkClick r:id="rId2"/>
          </p:cNvPr>
          <p:cNvPicPr>
            <a:picLocks noChangeAspect="1" noChangeArrowheads="1"/>
          </p:cNvPicPr>
          <p:nvPr/>
        </p:nvPicPr>
        <p:blipFill>
          <a:blip r:embed="rId3"/>
          <a:srcRect/>
          <a:stretch>
            <a:fillRect/>
          </a:stretch>
        </p:blipFill>
        <p:spPr bwMode="auto">
          <a:xfrm>
            <a:off x="7704138" y="3492500"/>
            <a:ext cx="352425" cy="28575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body" idx="1"/>
          </p:nvPr>
        </p:nvSpPr>
        <p:spPr>
          <a:xfrm>
            <a:off x="576263" y="1476375"/>
            <a:ext cx="9075737" cy="4703763"/>
          </a:xfrm>
          <a:noFill/>
          <a:ln/>
        </p:spPr>
        <p:txBody>
          <a:bodyPr/>
          <a:lstStyle/>
          <a:p>
            <a:pPr>
              <a:buFont typeface="Wingdings" pitchFamily="2" charset="2"/>
              <a:buNone/>
            </a:pPr>
            <a:r>
              <a:rPr lang="pt-BR" sz="2800" smtClean="0">
                <a:effectLst/>
              </a:rPr>
              <a:t>Marin T (2014): 17 RN transfundidos (IG&lt;33semanas ao nascer)</a:t>
            </a:r>
          </a:p>
          <a:p>
            <a:pPr>
              <a:buFont typeface="Wingdings" pitchFamily="2" charset="2"/>
              <a:buNone/>
            </a:pPr>
            <a:r>
              <a:rPr lang="pt-BR" sz="2800" smtClean="0">
                <a:effectLst/>
              </a:rPr>
              <a:t>                                 9 alimentados x 8 não alimentados</a:t>
            </a:r>
          </a:p>
          <a:p>
            <a:pPr>
              <a:buFont typeface="Wingdings" pitchFamily="2" charset="2"/>
              <a:buNone/>
            </a:pPr>
            <a:r>
              <a:rPr lang="pt-BR" sz="2800" smtClean="0">
                <a:effectLst/>
              </a:rPr>
              <a:t>                                 Avaliação da oxigenação tecidual mesentérica (rSO2): 48 h após</a:t>
            </a:r>
          </a:p>
          <a:p>
            <a:pPr>
              <a:buFont typeface="Wingdings" pitchFamily="2" charset="2"/>
              <a:buNone/>
            </a:pPr>
            <a:r>
              <a:rPr lang="pt-BR" sz="2800" smtClean="0">
                <a:effectLst/>
              </a:rPr>
              <a:t>Durante a transfusão de ambos os grupos: sem diferença na rSO2</a:t>
            </a:r>
          </a:p>
          <a:p>
            <a:pPr>
              <a:buFont typeface="Wingdings" pitchFamily="2" charset="2"/>
              <a:buNone/>
            </a:pPr>
            <a:r>
              <a:rPr lang="pt-BR" sz="2800" smtClean="0">
                <a:effectLst/>
              </a:rPr>
              <a:t>No entanto, 15 h após a transfusão:oxigenação mesentérica pós-prandial     significativamente nos alimentados durante a transfusão</a:t>
            </a:r>
          </a:p>
          <a:p>
            <a:pPr>
              <a:buFont typeface="Wingdings" pitchFamily="2" charset="2"/>
              <a:buNone/>
            </a:pPr>
            <a:endParaRPr lang="pt-BR" sz="2400" smtClean="0">
              <a:effectLst/>
            </a:endParaRPr>
          </a:p>
          <a:p>
            <a:endParaRPr lang="pt-BR" sz="2400" smtClean="0">
              <a:effectLst/>
            </a:endParaRPr>
          </a:p>
          <a:p>
            <a:pPr>
              <a:buFont typeface="Wingdings" pitchFamily="2" charset="2"/>
              <a:buNone/>
            </a:pPr>
            <a:endParaRPr lang="pt-BR" sz="2000" smtClean="0">
              <a:effectLst/>
            </a:endParaRPr>
          </a:p>
        </p:txBody>
      </p:sp>
      <p:sp>
        <p:nvSpPr>
          <p:cNvPr id="123908" name="Line 4"/>
          <p:cNvSpPr>
            <a:spLocks noChangeShapeType="1"/>
          </p:cNvSpPr>
          <p:nvPr/>
        </p:nvSpPr>
        <p:spPr bwMode="auto">
          <a:xfrm>
            <a:off x="2376488" y="5364163"/>
            <a:ext cx="0" cy="336550"/>
          </a:xfrm>
          <a:prstGeom prst="line">
            <a:avLst/>
          </a:prstGeom>
          <a:noFill/>
          <a:ln w="57150">
            <a:solidFill>
              <a:srgbClr val="FF3300"/>
            </a:solidFill>
            <a:round/>
            <a:headEnd/>
            <a:tailEnd type="triangle" w="med" len="med"/>
          </a:ln>
          <a:effectLst/>
        </p:spPr>
        <p:txBody>
          <a:bodyPr/>
          <a:lstStyle/>
          <a:p>
            <a:endParaRPr lang="pt-BR"/>
          </a:p>
        </p:txBody>
      </p:sp>
      <p:sp>
        <p:nvSpPr>
          <p:cNvPr id="123910" name="Text Box 6"/>
          <p:cNvSpPr txBox="1">
            <a:spLocks noChangeArrowheads="1"/>
          </p:cNvSpPr>
          <p:nvPr/>
        </p:nvSpPr>
        <p:spPr bwMode="auto">
          <a:xfrm>
            <a:off x="360363" y="6156325"/>
            <a:ext cx="8996362" cy="1247775"/>
          </a:xfrm>
          <a:prstGeom prst="rect">
            <a:avLst/>
          </a:prstGeom>
          <a:noFill/>
          <a:ln w="57150">
            <a:solidFill>
              <a:srgbClr val="FF6600"/>
            </a:solidFill>
            <a:miter lim="800000"/>
            <a:headEnd/>
            <a:tailEnd/>
          </a:ln>
          <a:effectLst/>
        </p:spPr>
        <p:txBody>
          <a:bodyPr>
            <a:spAutoFit/>
          </a:bodyPr>
          <a:lstStyle/>
          <a:p>
            <a:pPr algn="ctr" hangingPunct="1">
              <a:lnSpc>
                <a:spcPct val="100000"/>
              </a:lnSpc>
              <a:buClrTx/>
              <a:buSzTx/>
              <a:buFontTx/>
              <a:buNone/>
            </a:pPr>
            <a:r>
              <a:rPr lang="pt-BR" b="0">
                <a:solidFill>
                  <a:srgbClr val="FFFF00"/>
                </a:solidFill>
                <a:latin typeface="Arial" pitchFamily="34" charset="0"/>
                <a:cs typeface="Arial" pitchFamily="34" charset="0"/>
              </a:rPr>
              <a:t>Dieta durante a transfusão sanguínea pode aumentar o risco de isquemia mesentérica e o</a:t>
            </a:r>
          </a:p>
          <a:p>
            <a:pPr algn="ctr" hangingPunct="1">
              <a:lnSpc>
                <a:spcPct val="100000"/>
              </a:lnSpc>
              <a:buClrTx/>
              <a:buSzTx/>
              <a:buFontTx/>
              <a:buNone/>
            </a:pPr>
            <a:r>
              <a:rPr lang="pt-BR" b="0">
                <a:solidFill>
                  <a:srgbClr val="FFFF00"/>
                </a:solidFill>
                <a:latin typeface="Arial" pitchFamily="34" charset="0"/>
                <a:cs typeface="Arial" pitchFamily="34" charset="0"/>
              </a:rPr>
              <a:t> desenvolvimento de ECN relacionado </a:t>
            </a:r>
          </a:p>
          <a:p>
            <a:pPr algn="ctr" hangingPunct="1">
              <a:lnSpc>
                <a:spcPct val="100000"/>
              </a:lnSpc>
              <a:buClrTx/>
              <a:buSzTx/>
              <a:buFontTx/>
              <a:buNone/>
            </a:pPr>
            <a:r>
              <a:rPr lang="pt-BR" b="0">
                <a:solidFill>
                  <a:srgbClr val="FFFF00"/>
                </a:solidFill>
                <a:latin typeface="Arial" pitchFamily="34" charset="0"/>
                <a:cs typeface="Arial" pitchFamily="34" charset="0"/>
              </a:rPr>
              <a:t>à transfusão</a:t>
            </a:r>
          </a:p>
        </p:txBody>
      </p:sp>
      <p:graphicFrame>
        <p:nvGraphicFramePr>
          <p:cNvPr id="123912" name="Group 8"/>
          <p:cNvGraphicFramePr>
            <a:graphicFrameLocks noGrp="1"/>
          </p:cNvGraphicFramePr>
          <p:nvPr/>
        </p:nvGraphicFramePr>
        <p:xfrm>
          <a:off x="2998788" y="3025775"/>
          <a:ext cx="4084637" cy="1509713"/>
        </p:xfrm>
        <a:graphic>
          <a:graphicData uri="http://schemas.openxmlformats.org/drawingml/2006/table">
            <a:tbl>
              <a:tblPr/>
              <a:tblGrid>
                <a:gridCol w="4084637"/>
              </a:tblGrid>
              <a:tr h="1004888">
                <a:tc>
                  <a:txBody>
                    <a:bodyPr/>
                    <a:lstStyle/>
                    <a:p>
                      <a:pPr marL="0" marR="0" lvl="0" indent="0" algn="l" defTabSz="914400" rtl="0" eaLnBrk="0" fontAlgn="base" latinLnBrk="0" hangingPunct="0">
                        <a:lnSpc>
                          <a:spcPct val="100000"/>
                        </a:lnSpc>
                        <a:spcBef>
                          <a:spcPct val="20000"/>
                        </a:spcBef>
                        <a:spcAft>
                          <a:spcPct val="0"/>
                        </a:spcAft>
                        <a:buClr>
                          <a:schemeClr val="hlink"/>
                        </a:buClr>
                        <a:buSzPct val="70000"/>
                        <a:buFont typeface="Wingdings" pitchFamily="2" charset="2"/>
                        <a:buNone/>
                        <a:tabLst/>
                      </a:pPr>
                      <a:endParaRPr kumimoji="0" lang="pt-BR" sz="3100" b="0" i="0" u="none" strike="noStrike" cap="none" normalizeH="0" baseline="0" smtClean="0">
                        <a:ln>
                          <a:noFill/>
                        </a:ln>
                        <a:solidFill>
                          <a:schemeClr val="tx1"/>
                        </a:solidFill>
                        <a:effectLst/>
                        <a:latin typeface="Garamond" pitchFamily="18" charset="0"/>
                        <a:cs typeface="Arial" pitchFamily="34" charset="0"/>
                      </a:endParaRPr>
                    </a:p>
                  </a:txBody>
                  <a:tcPr horzOverflow="overflow">
                    <a:lnL cap="flat">
                      <a:noFill/>
                    </a:lnL>
                    <a:lnR cap="flat">
                      <a:noFill/>
                    </a:lnR>
                    <a:lnT cap="flat">
                      <a:noFill/>
                    </a:lnT>
                    <a:lnB>
                      <a:noFill/>
                    </a:lnB>
                    <a:lnTlToBr>
                      <a:noFill/>
                    </a:lnTlToBr>
                    <a:lnBlToTr>
                      <a:noFill/>
                    </a:lnBlToTr>
                    <a:noFill/>
                  </a:tcPr>
                </a:tc>
              </a:tr>
              <a:tr h="0">
                <a:tc>
                  <a:txBody>
                    <a:bodyPr/>
                    <a:lstStyle/>
                    <a:p>
                      <a:pPr marL="0" marR="0" lvl="0" indent="0" algn="l" defTabSz="914400" rtl="0" eaLnBrk="0" fontAlgn="base" latinLnBrk="0" hangingPunct="0">
                        <a:lnSpc>
                          <a:spcPct val="100000"/>
                        </a:lnSpc>
                        <a:spcBef>
                          <a:spcPct val="20000"/>
                        </a:spcBef>
                        <a:spcAft>
                          <a:spcPct val="0"/>
                        </a:spcAft>
                        <a:buClr>
                          <a:schemeClr val="hlink"/>
                        </a:buClr>
                        <a:buSzPct val="70000"/>
                        <a:buFont typeface="Wingdings" pitchFamily="2" charset="2"/>
                        <a:buNone/>
                        <a:tabLst/>
                      </a:pPr>
                      <a:endParaRPr kumimoji="0" lang="pt-BR" sz="3100" b="0" i="0" u="none" strike="noStrike" cap="none" normalizeH="0" baseline="0" smtClean="0">
                        <a:ln>
                          <a:noFill/>
                        </a:ln>
                        <a:solidFill>
                          <a:schemeClr val="tx1"/>
                        </a:solidFill>
                        <a:effectLst/>
                        <a:latin typeface="Garamond" pitchFamily="18" charset="0"/>
                        <a:cs typeface="Arial" pitchFamily="34" charset="0"/>
                      </a:endParaRPr>
                    </a:p>
                  </a:txBody>
                  <a:tcPr horzOverflow="overflow">
                    <a:lnL cap="flat">
                      <a:noFill/>
                    </a:lnL>
                    <a:lnR cap="flat">
                      <a:noFill/>
                    </a:lnR>
                    <a:lnT>
                      <a:noFill/>
                    </a:lnT>
                    <a:lnB cap="flat">
                      <a:noFill/>
                    </a:lnB>
                    <a:lnTlToBr>
                      <a:noFill/>
                    </a:lnTlToBr>
                    <a:lnBlToTr>
                      <a:noFill/>
                    </a:lnBlToTr>
                    <a:noFill/>
                  </a:tcPr>
                </a:tc>
              </a:tr>
            </a:tbl>
          </a:graphicData>
        </a:graphic>
      </p:graphicFrame>
      <p:graphicFrame>
        <p:nvGraphicFramePr>
          <p:cNvPr id="123919" name="Group 15"/>
          <p:cNvGraphicFramePr>
            <a:graphicFrameLocks noGrp="1"/>
          </p:cNvGraphicFramePr>
          <p:nvPr/>
        </p:nvGraphicFramePr>
        <p:xfrm>
          <a:off x="3006725" y="3036888"/>
          <a:ext cx="4068763" cy="1096962"/>
        </p:xfrm>
        <a:graphic>
          <a:graphicData uri="http://schemas.openxmlformats.org/drawingml/2006/table">
            <a:tbl>
              <a:tblPr/>
              <a:tblGrid>
                <a:gridCol w="4068763"/>
              </a:tblGrid>
              <a:tr h="1004888">
                <a:tc>
                  <a:txBody>
                    <a:bodyPr/>
                    <a:lstStyle/>
                    <a:p>
                      <a:pPr marL="0" marR="0" lvl="0" indent="0" algn="l" defTabSz="914400" rtl="0" eaLnBrk="0" fontAlgn="base" latinLnBrk="0" hangingPunct="0">
                        <a:lnSpc>
                          <a:spcPct val="100000"/>
                        </a:lnSpc>
                        <a:spcBef>
                          <a:spcPct val="20000"/>
                        </a:spcBef>
                        <a:spcAft>
                          <a:spcPct val="0"/>
                        </a:spcAft>
                        <a:buClr>
                          <a:schemeClr val="hlink"/>
                        </a:buClr>
                        <a:buSzPct val="70000"/>
                        <a:buFont typeface="Wingdings" pitchFamily="2" charset="2"/>
                        <a:buNone/>
                        <a:tabLst/>
                      </a:pPr>
                      <a:endParaRPr kumimoji="0" lang="pt-BR" sz="3100" b="0" i="0" u="none" strike="noStrike" cap="none" normalizeH="0" baseline="0" smtClean="0">
                        <a:ln>
                          <a:noFill/>
                        </a:ln>
                        <a:solidFill>
                          <a:schemeClr val="tx1"/>
                        </a:solidFill>
                        <a:effectLst/>
                        <a:latin typeface="Garamond" pitchFamily="18" charset="0"/>
                        <a:cs typeface="Arial" pitchFamily="34"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sp>
        <p:nvSpPr>
          <p:cNvPr id="123937" name="Rectangle 15"/>
          <p:cNvSpPr>
            <a:spLocks/>
          </p:cNvSpPr>
          <p:nvPr/>
        </p:nvSpPr>
        <p:spPr bwMode="auto">
          <a:xfrm>
            <a:off x="215900" y="971550"/>
            <a:ext cx="9409113"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pitchFamily="34" charset="0"/>
              </a:rPr>
              <a:t>Nutrição Enteral Neonatal</a:t>
            </a:r>
            <a:r>
              <a:rPr lang="pt-BR" sz="1500" b="0">
                <a:solidFill>
                  <a:srgbClr val="FF9900"/>
                </a:solidFill>
                <a:latin typeface="Franklin Gothic Book" pitchFamily="34" charset="0"/>
              </a:rPr>
              <a:t/>
            </a:r>
            <a:br>
              <a:rPr lang="pt-BR" sz="1500" b="0">
                <a:solidFill>
                  <a:srgbClr val="FF9900"/>
                </a:solidFill>
                <a:latin typeface="Franklin Gothic Book" pitchFamily="34" charset="0"/>
              </a:rPr>
            </a:br>
            <a:r>
              <a:rPr lang="pt-BR" sz="1500" b="0">
                <a:solidFill>
                  <a:srgbClr val="FF9900"/>
                </a:solidFill>
                <a:latin typeface="Franklin Gothic Book" pitchFamily="34" charset="0"/>
              </a:rPr>
              <a:t> </a:t>
            </a:r>
            <a:r>
              <a:rPr lang="pt-BR" sz="2600" b="0">
                <a:solidFill>
                  <a:srgbClr val="27F72C"/>
                </a:solidFill>
                <a:latin typeface="Franklin Gothic Book" pitchFamily="34" charset="0"/>
              </a:rPr>
              <a:t>Transfusão sanguínea e dieta concomitante</a:t>
            </a:r>
          </a:p>
          <a:p>
            <a:pPr algn="ctr" defTabSz="1008063" eaLnBrk="0">
              <a:lnSpc>
                <a:spcPct val="100000"/>
              </a:lnSpc>
              <a:buClrTx/>
              <a:buSzTx/>
              <a:buFontTx/>
              <a:buNone/>
            </a:pPr>
            <a:r>
              <a:rPr lang="pt-BR" sz="2600" b="0">
                <a:solidFill>
                  <a:srgbClr val="27F72C"/>
                </a:solidFill>
                <a:latin typeface="Franklin Gothic Book" pitchFamily="34" charset="0"/>
              </a:rPr>
              <a:t>Risco de enterocolite necrosante</a:t>
            </a:r>
            <a:br>
              <a:rPr lang="pt-BR" sz="2600" b="0">
                <a:solidFill>
                  <a:srgbClr val="27F72C"/>
                </a:solidFill>
                <a:latin typeface="Franklin Gothic Book" pitchFamily="34" charset="0"/>
              </a:rPr>
            </a:br>
            <a:endParaRPr lang="pt-BR" sz="2600">
              <a:solidFill>
                <a:srgbClr val="27F72C"/>
              </a:solidFill>
              <a:latin typeface="Franklin Gothic Book" pitchFamily="34" charset="0"/>
            </a:endParaRPr>
          </a:p>
        </p:txBody>
      </p:sp>
      <p:sp>
        <p:nvSpPr>
          <p:cNvPr id="123938" name="AutoShape 34"/>
          <p:cNvSpPr>
            <a:spLocks noChangeArrowheads="1"/>
          </p:cNvSpPr>
          <p:nvPr/>
        </p:nvSpPr>
        <p:spPr bwMode="auto">
          <a:xfrm>
            <a:off x="0" y="5148263"/>
            <a:ext cx="914400" cy="914400"/>
          </a:xfrm>
          <a:prstGeom prst="lightningBolt">
            <a:avLst/>
          </a:prstGeom>
          <a:solidFill>
            <a:srgbClr val="FF0000"/>
          </a:solidFill>
          <a:ln w="38100">
            <a:solidFill>
              <a:srgbClr val="FFFF00"/>
            </a:solidFill>
            <a:miter lim="800000"/>
            <a:headEnd/>
            <a:tailEnd/>
          </a:ln>
          <a:effectLst/>
        </p:spPr>
        <p:txBody>
          <a:bodyPr wrap="none" anchor="ctr"/>
          <a:lstStyle/>
          <a:p>
            <a:pPr algn="ctr"/>
            <a:endParaRPr lang="pt-BR">
              <a:solidFill>
                <a:srgbClr val="FF0000"/>
              </a:solidFill>
            </a:endParaRPr>
          </a:p>
        </p:txBody>
      </p:sp>
      <p:pic>
        <p:nvPicPr>
          <p:cNvPr id="123943" name="Picture 39" descr="link2">
            <a:hlinkClick r:id="rId2"/>
          </p:cNvPr>
          <p:cNvPicPr>
            <a:picLocks noChangeAspect="1" noChangeArrowheads="1"/>
          </p:cNvPicPr>
          <p:nvPr/>
        </p:nvPicPr>
        <p:blipFill>
          <a:blip r:embed="rId3"/>
          <a:srcRect/>
          <a:stretch>
            <a:fillRect/>
          </a:stretch>
        </p:blipFill>
        <p:spPr bwMode="auto">
          <a:xfrm>
            <a:off x="2160588" y="2051050"/>
            <a:ext cx="352425" cy="285750"/>
          </a:xfrm>
          <a:prstGeom prst="rect">
            <a:avLst/>
          </a:prstGeom>
          <a:noFill/>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p:cNvSpPr>
          <p:nvPr>
            <p:ph type="body" idx="4294967295"/>
          </p:nvPr>
        </p:nvSpPr>
        <p:spPr>
          <a:xfrm>
            <a:off x="992188" y="1477963"/>
            <a:ext cx="8232775" cy="4989512"/>
          </a:xfrm>
        </p:spPr>
        <p:txBody>
          <a:bodyPr lIns="100783" tIns="50392" rIns="100783" bIns="50392"/>
          <a:lstStyle/>
          <a:p>
            <a:pPr marL="417513" indent="-381000" defTabSz="912813" eaLnBrk="1" hangingPunct="1">
              <a:buFont typeface="Wingdings" pitchFamily="2" charset="2"/>
              <a:buNone/>
              <a:defRPr/>
            </a:pPr>
            <a:r>
              <a:rPr lang="pt-BR" sz="3100" b="1" smtClean="0">
                <a:solidFill>
                  <a:srgbClr val="27F72C"/>
                </a:solidFill>
              </a:rPr>
              <a:t>-Outros</a:t>
            </a:r>
            <a:r>
              <a:rPr lang="pt-BR" sz="3100" b="1" smtClean="0"/>
              <a:t>: apnéia, insuficiência cardíaca, icterícia, irritação na pele, alto nível de uréia, hiperglicemia, medo de sepse, hipotermia (medo de sepse), anomalia eletrolítica, episódio trombótico, baixo gasto energético, policitemia, talvez tenha indicação de cirurgia, baixos níveis de saturação de oxigênio, está no ventilador, o recém-nascido não parece estar bem e outras desculpas que continuam amontanhando-se</a:t>
            </a:r>
            <a:r>
              <a:rPr lang="pt-BR" sz="3100" smtClean="0"/>
              <a:t> </a:t>
            </a:r>
          </a:p>
          <a:p>
            <a:pPr marL="417513" indent="-381000" defTabSz="912813" eaLnBrk="1" hangingPunct="1">
              <a:defRPr/>
            </a:pPr>
            <a:endParaRPr lang="pt-BR" sz="3100" smtClean="0"/>
          </a:p>
        </p:txBody>
      </p:sp>
      <p:sp>
        <p:nvSpPr>
          <p:cNvPr id="30723" name="Rectangle 6"/>
          <p:cNvSpPr>
            <a:spLocks/>
          </p:cNvSpPr>
          <p:nvPr/>
        </p:nvSpPr>
        <p:spPr bwMode="auto">
          <a:xfrm>
            <a:off x="671513" y="684213"/>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1500" b="0">
                <a:solidFill>
                  <a:srgbClr val="FF9900"/>
                </a:solidFill>
                <a:latin typeface="Franklin Gothic Book" pitchFamily="34" charset="0"/>
              </a:rPr>
              <a:t> </a:t>
            </a:r>
            <a:r>
              <a:rPr lang="pt-BR" sz="2600" b="0">
                <a:solidFill>
                  <a:srgbClr val="27F72C"/>
                </a:solidFill>
                <a:latin typeface="Franklin Gothic Book" pitchFamily="34" charset="0"/>
              </a:rPr>
              <a:t>Causas das suspensões de dieta</a:t>
            </a:r>
            <a:br>
              <a:rPr lang="pt-BR" sz="2600" b="0">
                <a:solidFill>
                  <a:srgbClr val="27F72C"/>
                </a:solidFill>
                <a:latin typeface="Franklin Gothic Book" pitchFamily="34" charset="0"/>
              </a:rPr>
            </a:br>
            <a:endParaRPr lang="pt-BR" sz="2600">
              <a:solidFill>
                <a:srgbClr val="27F72C"/>
              </a:solidFill>
              <a:latin typeface="Franklin Gothic Book" pitchFamily="34" charset="0"/>
            </a:endParaRPr>
          </a:p>
        </p:txBody>
      </p:sp>
      <p:sp>
        <p:nvSpPr>
          <p:cNvPr id="30724" name="Text Box 7"/>
          <p:cNvSpPr txBox="1">
            <a:spLocks noChangeArrowheads="1"/>
          </p:cNvSpPr>
          <p:nvPr/>
        </p:nvSpPr>
        <p:spPr bwMode="auto">
          <a:xfrm>
            <a:off x="7637463" y="6657975"/>
            <a:ext cx="1666875" cy="406400"/>
          </a:xfrm>
          <a:prstGeom prst="rect">
            <a:avLst/>
          </a:prstGeom>
          <a:noFill/>
          <a:ln w="9525">
            <a:noFill/>
            <a:miter lim="800000"/>
            <a:headEnd/>
            <a:tailEnd/>
          </a:ln>
        </p:spPr>
        <p:txBody>
          <a:bodyPr wrap="none" lIns="100783" tIns="50392" rIns="100783" bIns="50392">
            <a:spAutoFit/>
          </a:bodyPr>
          <a:lstStyle/>
          <a:p>
            <a:pPr defTabSz="1008063" hangingPunct="1">
              <a:lnSpc>
                <a:spcPct val="100000"/>
              </a:lnSpc>
              <a:buClrTx/>
              <a:buSzTx/>
              <a:buFontTx/>
              <a:buNone/>
            </a:pPr>
            <a:r>
              <a:rPr lang="pt-BR" sz="2000" b="0">
                <a:solidFill>
                  <a:schemeClr val="tx1"/>
                </a:solidFill>
                <a:latin typeface="Arial" pitchFamily="34" charset="0"/>
              </a:rPr>
              <a:t>Hay W, 2012</a:t>
            </a:r>
          </a:p>
        </p:txBody>
      </p:sp>
      <p:pic>
        <p:nvPicPr>
          <p:cNvPr id="30726" name="Picture 6" descr="link2">
            <a:hlinkClick r:id="rId2"/>
          </p:cNvPr>
          <p:cNvPicPr>
            <a:picLocks noChangeAspect="1" noChangeArrowheads="1"/>
          </p:cNvPicPr>
          <p:nvPr/>
        </p:nvPicPr>
        <p:blipFill>
          <a:blip r:embed="rId3"/>
          <a:srcRect/>
          <a:stretch>
            <a:fillRect/>
          </a:stretch>
        </p:blipFill>
        <p:spPr bwMode="auto">
          <a:xfrm>
            <a:off x="8280400" y="6300788"/>
            <a:ext cx="352425" cy="28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Grp="1" noChangeArrowheads="1"/>
          </p:cNvSpPr>
          <p:nvPr>
            <p:ph type="body" idx="1"/>
          </p:nvPr>
        </p:nvSpPr>
        <p:spPr>
          <a:xfrm>
            <a:off x="503238" y="900113"/>
            <a:ext cx="9072562" cy="4989512"/>
          </a:xfrm>
          <a:noFill/>
          <a:ln/>
        </p:spPr>
        <p:txBody>
          <a:bodyPr/>
          <a:lstStyle/>
          <a:p>
            <a:pPr algn="ctr">
              <a:buFont typeface="Wingdings" pitchFamily="2" charset="2"/>
              <a:buNone/>
            </a:pPr>
            <a:r>
              <a:rPr lang="pt-BR" smtClean="0">
                <a:effectLst/>
              </a:rPr>
              <a:t>Bohnhorst B et al: SNG (menor narina) ou SOG</a:t>
            </a:r>
          </a:p>
          <a:p>
            <a:pPr>
              <a:buFont typeface="Wingdings" pitchFamily="2" charset="2"/>
              <a:buNone/>
            </a:pPr>
            <a:r>
              <a:rPr lang="pt-BR" sz="2000" smtClean="0">
                <a:effectLst/>
              </a:rPr>
              <a:t>                       </a:t>
            </a:r>
            <a:r>
              <a:rPr lang="pt-BR" sz="2000" b="1" smtClean="0">
                <a:solidFill>
                  <a:srgbClr val="FF33CC"/>
                </a:solidFill>
                <a:effectLst/>
              </a:rPr>
              <a:t>SOG: previne risco de apnéia;bradicadia/dessaturação ?</a:t>
            </a:r>
          </a:p>
          <a:p>
            <a:r>
              <a:rPr lang="pt-BR" sz="2000" smtClean="0">
                <a:effectLst/>
              </a:rPr>
              <a:t>Estudados 32 RN&lt;32 semanas (IGPc&lt;36 sem)</a:t>
            </a:r>
          </a:p>
          <a:p>
            <a:r>
              <a:rPr lang="pt-BR" sz="2000" smtClean="0">
                <a:effectLst/>
              </a:rPr>
              <a:t>13 com SNG e 19 com SOG (sonda orogástrica)</a:t>
            </a:r>
          </a:p>
          <a:p>
            <a:r>
              <a:rPr lang="pt-BR" sz="2000" b="1" smtClean="0">
                <a:solidFill>
                  <a:srgbClr val="FFFF00"/>
                </a:solidFill>
                <a:effectLst/>
              </a:rPr>
              <a:t>A colocação da  SOG está associado a um maior risco de provocar bradicardia durante a colocação do tubo, e um maior risco de deslocamento; seu uso prolongado associa-se com  deformidade no pálato </a:t>
            </a:r>
          </a:p>
          <a:p>
            <a:endParaRPr lang="pt-BR" sz="2000" b="1" smtClean="0">
              <a:solidFill>
                <a:srgbClr val="FFFF00"/>
              </a:solidFill>
              <a:effectLst/>
            </a:endParaRPr>
          </a:p>
          <a:p>
            <a:endParaRPr lang="pt-BR" sz="2000" b="1" smtClean="0">
              <a:solidFill>
                <a:srgbClr val="FFFF00"/>
              </a:solidFill>
              <a:effectLst/>
            </a:endParaRPr>
          </a:p>
        </p:txBody>
      </p:sp>
      <p:pic>
        <p:nvPicPr>
          <p:cNvPr id="118788" name="Picture 2"/>
          <p:cNvPicPr>
            <a:picLocks noChangeAspect="1" noChangeArrowheads="1"/>
          </p:cNvPicPr>
          <p:nvPr/>
        </p:nvPicPr>
        <p:blipFill>
          <a:blip r:embed="rId2"/>
          <a:srcRect/>
          <a:stretch>
            <a:fillRect/>
          </a:stretch>
        </p:blipFill>
        <p:spPr bwMode="auto">
          <a:xfrm>
            <a:off x="1152525" y="3708400"/>
            <a:ext cx="7704138" cy="2917825"/>
          </a:xfrm>
          <a:prstGeom prst="rect">
            <a:avLst/>
          </a:prstGeom>
          <a:noFill/>
          <a:ln w="9525">
            <a:noFill/>
            <a:miter lim="800000"/>
            <a:headEnd/>
            <a:tailEnd/>
          </a:ln>
        </p:spPr>
      </p:pic>
      <p:sp>
        <p:nvSpPr>
          <p:cNvPr id="118789" name="Rectangle 5"/>
          <p:cNvSpPr>
            <a:spLocks noChangeArrowheads="1"/>
          </p:cNvSpPr>
          <p:nvPr/>
        </p:nvSpPr>
        <p:spPr bwMode="auto">
          <a:xfrm>
            <a:off x="1368425" y="6700838"/>
            <a:ext cx="7477125" cy="915987"/>
          </a:xfrm>
          <a:prstGeom prst="rect">
            <a:avLst/>
          </a:prstGeom>
          <a:noFill/>
          <a:ln w="57150">
            <a:solidFill>
              <a:srgbClr val="FF33CC"/>
            </a:solidFill>
            <a:miter lim="800000"/>
            <a:headEnd/>
            <a:tailEnd/>
          </a:ln>
          <a:effectLst/>
        </p:spPr>
        <p:txBody>
          <a:bodyPr>
            <a:spAutoFit/>
          </a:bodyPr>
          <a:lstStyle/>
          <a:p>
            <a:pPr algn="ctr"/>
            <a:r>
              <a:rPr lang="pt-BR" b="0">
                <a:solidFill>
                  <a:srgbClr val="FFFF00"/>
                </a:solidFill>
              </a:rPr>
              <a:t>Os resultados não apóiam a crença amplamente difundida de que a rota nasal para a colocação dos tubos de alimentação prejudica a estabilidade respiratória em prematuros</a:t>
            </a:r>
          </a:p>
        </p:txBody>
      </p:sp>
      <p:sp>
        <p:nvSpPr>
          <p:cNvPr id="118790" name="Rectangle 6"/>
          <p:cNvSpPr>
            <a:spLocks/>
          </p:cNvSpPr>
          <p:nvPr/>
        </p:nvSpPr>
        <p:spPr bwMode="auto">
          <a:xfrm>
            <a:off x="503238" y="1079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100" b="0">
                <a:solidFill>
                  <a:srgbClr val="FF9900"/>
                </a:solidFill>
                <a:latin typeface="Franklin Gothic Book" pitchFamily="34" charset="0"/>
              </a:rPr>
              <a:t>Nutrição Enteral Neonatal</a:t>
            </a:r>
          </a:p>
          <a:p>
            <a:pPr algn="ctr" defTabSz="1008063" eaLnBrk="0">
              <a:lnSpc>
                <a:spcPct val="100000"/>
              </a:lnSpc>
              <a:buClrTx/>
              <a:buSzTx/>
              <a:buFontTx/>
              <a:buNone/>
            </a:pPr>
            <a:r>
              <a:rPr lang="pt-BR" b="0">
                <a:solidFill>
                  <a:srgbClr val="FF9900"/>
                </a:solidFill>
                <a:latin typeface="Franklin Gothic Book" pitchFamily="34" charset="0"/>
              </a:rPr>
              <a:t>Sonda orogástrica (SOG) OU Sonda nasogástrica (SNG)</a:t>
            </a:r>
            <a:endParaRPr lang="pt-BR">
              <a:solidFill>
                <a:srgbClr val="27F72C"/>
              </a:solidFill>
              <a:latin typeface="Franklin Gothic Book" pitchFamily="34" charset="0"/>
            </a:endParaRPr>
          </a:p>
        </p:txBody>
      </p:sp>
      <p:pic>
        <p:nvPicPr>
          <p:cNvPr id="118797" name="Picture 13" descr="link2">
            <a:hlinkClick r:id="rId3"/>
          </p:cNvPr>
          <p:cNvPicPr>
            <a:picLocks noChangeAspect="1" noChangeArrowheads="1"/>
          </p:cNvPicPr>
          <p:nvPr/>
        </p:nvPicPr>
        <p:blipFill>
          <a:blip r:embed="rId4"/>
          <a:srcRect/>
          <a:stretch>
            <a:fillRect/>
          </a:stretch>
        </p:blipFill>
        <p:spPr bwMode="auto">
          <a:xfrm>
            <a:off x="9288463" y="1042988"/>
            <a:ext cx="352425" cy="28575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body" idx="1"/>
          </p:nvPr>
        </p:nvSpPr>
        <p:spPr>
          <a:xfrm>
            <a:off x="144463" y="1258888"/>
            <a:ext cx="9936162" cy="4989512"/>
          </a:xfrm>
          <a:noFill/>
          <a:ln/>
        </p:spPr>
        <p:txBody>
          <a:bodyPr/>
          <a:lstStyle/>
          <a:p>
            <a:pPr>
              <a:buFont typeface="Wingdings" pitchFamily="2" charset="2"/>
              <a:buNone/>
            </a:pPr>
            <a:r>
              <a:rPr lang="pt-BR" sz="3100" smtClean="0">
                <a:effectLst/>
              </a:rPr>
              <a:t>                   </a:t>
            </a:r>
            <a:r>
              <a:rPr lang="pt-BR" sz="2400" b="1" smtClean="0">
                <a:effectLst/>
              </a:rPr>
              <a:t>Athalye-Jape et al, 2014 (Austrália)</a:t>
            </a:r>
          </a:p>
          <a:p>
            <a:pPr>
              <a:buFont typeface="Wingdings" pitchFamily="2" charset="2"/>
              <a:buNone/>
            </a:pPr>
            <a:r>
              <a:rPr lang="pt-BR" sz="2400" smtClean="0">
                <a:effectLst/>
              </a:rPr>
              <a:t>                       Metanálise com 4527 RN &lt;37sem ou &lt;2500g:</a:t>
            </a:r>
          </a:p>
          <a:p>
            <a:r>
              <a:rPr lang="pt-BR" sz="2400" smtClean="0">
                <a:effectLst/>
              </a:rPr>
              <a:t>Redução do tempo para Nutrição enteral plena</a:t>
            </a:r>
          </a:p>
          <a:p>
            <a:pPr>
              <a:buFont typeface="Wingdings" pitchFamily="2" charset="2"/>
              <a:buNone/>
            </a:pPr>
            <a:r>
              <a:rPr lang="pt-BR" sz="2400" smtClean="0">
                <a:effectLst/>
              </a:rPr>
              <a:t>       (3,4 dias mais rápido no grupo do probiótico)</a:t>
            </a:r>
          </a:p>
          <a:p>
            <a:r>
              <a:rPr lang="pt-BR" sz="2400" smtClean="0">
                <a:effectLst/>
              </a:rPr>
              <a:t>No entanto: I</a:t>
            </a:r>
            <a:r>
              <a:rPr lang="pt-BR" sz="2400" baseline="30000" smtClean="0">
                <a:effectLst/>
              </a:rPr>
              <a:t>2</a:t>
            </a:r>
            <a:r>
              <a:rPr lang="pt-BR" sz="2400" smtClean="0">
                <a:effectLst/>
              </a:rPr>
              <a:t> de 93% (alta heterogeneidade!)</a:t>
            </a:r>
          </a:p>
          <a:p>
            <a:pPr>
              <a:buFont typeface="Wingdings" pitchFamily="2" charset="2"/>
              <a:buNone/>
            </a:pPr>
            <a:r>
              <a:rPr lang="pt-BR" sz="2400" smtClean="0">
                <a:effectLst/>
              </a:rPr>
              <a:t>                </a:t>
            </a:r>
            <a:r>
              <a:rPr lang="pt-BR" sz="2400" b="1" smtClean="0">
                <a:solidFill>
                  <a:schemeClr val="hlink"/>
                </a:solidFill>
                <a:effectLst/>
              </a:rPr>
              <a:t>Podemos confiar nestes resultados?É HORA DE MUDAR?</a:t>
            </a:r>
          </a:p>
          <a:p>
            <a:pPr algn="ctr">
              <a:buFont typeface="Wingdings" pitchFamily="2" charset="2"/>
              <a:buNone/>
            </a:pPr>
            <a:r>
              <a:rPr lang="pt-BR" sz="2400" b="1" smtClean="0">
                <a:solidFill>
                  <a:srgbClr val="FF0000"/>
                </a:solidFill>
                <a:effectLst/>
              </a:rPr>
              <a:t>Não!</a:t>
            </a:r>
            <a:r>
              <a:rPr lang="pt-BR" sz="2400" b="1" smtClean="0">
                <a:solidFill>
                  <a:srgbClr val="FFFF00"/>
                </a:solidFill>
                <a:effectLst/>
              </a:rPr>
              <a:t> É HORA DE CONFIRMAÇÃO!!!*</a:t>
            </a:r>
          </a:p>
          <a:p>
            <a:pPr algn="ctr"/>
            <a:r>
              <a:rPr lang="pt-BR" sz="2400" b="1" smtClean="0">
                <a:solidFill>
                  <a:srgbClr val="FFFF00"/>
                </a:solidFill>
                <a:effectLst/>
              </a:rPr>
              <a:t>Na    da Enterocolite Necrosante, </a:t>
            </a:r>
            <a:r>
              <a:rPr lang="pt-BR" sz="2400" b="1" smtClean="0">
                <a:solidFill>
                  <a:srgbClr val="FF0000"/>
                </a:solidFill>
                <a:effectLst/>
              </a:rPr>
              <a:t>EVITAR</a:t>
            </a:r>
            <a:r>
              <a:rPr lang="pt-BR" sz="2400" b="1" smtClean="0">
                <a:solidFill>
                  <a:srgbClr val="FFFF00"/>
                </a:solidFill>
                <a:effectLst/>
              </a:rPr>
              <a:t>:</a:t>
            </a:r>
          </a:p>
          <a:p>
            <a:pPr algn="ctr"/>
            <a:r>
              <a:rPr lang="pt-BR" sz="2400" b="1" smtClean="0">
                <a:solidFill>
                  <a:srgbClr val="FFFF00"/>
                </a:solidFill>
                <a:effectLst/>
              </a:rPr>
              <a:t>Antibioticoterapia empírica &gt;5dias (disbiose intestinal)/bloqueadores</a:t>
            </a:r>
          </a:p>
          <a:p>
            <a:pPr algn="ctr">
              <a:buFont typeface="Wingdings" pitchFamily="2" charset="2"/>
              <a:buNone/>
            </a:pPr>
            <a:r>
              <a:rPr lang="pt-BR" sz="2400" b="1" smtClean="0">
                <a:solidFill>
                  <a:srgbClr val="FFFF00"/>
                </a:solidFill>
                <a:effectLst/>
              </a:rPr>
              <a:t>de H2 (ranitidina) e USAR LEITE HUMANO CRU</a:t>
            </a:r>
          </a:p>
        </p:txBody>
      </p:sp>
      <p:sp>
        <p:nvSpPr>
          <p:cNvPr id="133123"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3500" b="0">
                <a:solidFill>
                  <a:srgbClr val="FF9900"/>
                </a:solidFill>
                <a:latin typeface="Franklin Gothic Book" pitchFamily="34" charset="0"/>
              </a:rPr>
              <a:t>Probiótios/Prebióticos na nutrição enteral?</a:t>
            </a:r>
          </a:p>
        </p:txBody>
      </p:sp>
      <p:sp>
        <p:nvSpPr>
          <p:cNvPr id="133124" name="Text Box 4"/>
          <p:cNvSpPr txBox="1">
            <a:spLocks noChangeArrowheads="1"/>
          </p:cNvSpPr>
          <p:nvPr/>
        </p:nvSpPr>
        <p:spPr bwMode="auto">
          <a:xfrm>
            <a:off x="4968875" y="7212013"/>
            <a:ext cx="4960938" cy="347662"/>
          </a:xfrm>
          <a:prstGeom prst="rect">
            <a:avLst/>
          </a:prstGeom>
          <a:noFill/>
          <a:ln w="9525">
            <a:noFill/>
            <a:miter lim="800000"/>
            <a:headEnd/>
            <a:tailEnd/>
          </a:ln>
          <a:effectLst/>
        </p:spPr>
        <p:txBody>
          <a:bodyPr wrap="none">
            <a:spAutoFit/>
          </a:bodyPr>
          <a:lstStyle/>
          <a:p>
            <a:r>
              <a:rPr lang="pt-BR" sz="1600" b="0">
                <a:solidFill>
                  <a:schemeClr val="tx1"/>
                </a:solidFill>
              </a:rPr>
              <a:t>Leone, C, 2014;Szajewska H, 2014; </a:t>
            </a:r>
            <a:r>
              <a:rPr lang="en-US" sz="1600" b="0">
                <a:solidFill>
                  <a:schemeClr val="tx1"/>
                </a:solidFill>
              </a:rPr>
              <a:t>Abrahamsson T, 2014</a:t>
            </a:r>
            <a:r>
              <a:rPr lang="pt-BR"/>
              <a:t> </a:t>
            </a:r>
          </a:p>
        </p:txBody>
      </p:sp>
      <p:sp>
        <p:nvSpPr>
          <p:cNvPr id="133125" name="AutoShape 5"/>
          <p:cNvSpPr>
            <a:spLocks noChangeArrowheads="1"/>
          </p:cNvSpPr>
          <p:nvPr/>
        </p:nvSpPr>
        <p:spPr bwMode="auto">
          <a:xfrm>
            <a:off x="2952750" y="4500563"/>
            <a:ext cx="196850" cy="257175"/>
          </a:xfrm>
          <a:prstGeom prst="downArrow">
            <a:avLst>
              <a:gd name="adj1" fmla="val 50000"/>
              <a:gd name="adj2" fmla="val 32661"/>
            </a:avLst>
          </a:prstGeom>
          <a:solidFill>
            <a:srgbClr val="00B8FF"/>
          </a:solidFill>
          <a:ln w="9525">
            <a:solidFill>
              <a:schemeClr val="tx1"/>
            </a:solidFill>
            <a:miter lim="800000"/>
            <a:headEnd/>
            <a:tailEnd/>
          </a:ln>
          <a:effectLst/>
        </p:spPr>
        <p:txBody>
          <a:bodyPr vert="eaVert" wrap="none" anchor="ctr"/>
          <a:lstStyle/>
          <a:p>
            <a:endParaRPr lang="pt-BR"/>
          </a:p>
        </p:txBody>
      </p:sp>
      <p:sp>
        <p:nvSpPr>
          <p:cNvPr id="133126" name="Oval 6"/>
          <p:cNvSpPr>
            <a:spLocks noChangeArrowheads="1"/>
          </p:cNvSpPr>
          <p:nvPr/>
        </p:nvSpPr>
        <p:spPr bwMode="auto">
          <a:xfrm>
            <a:off x="0" y="5651500"/>
            <a:ext cx="1944688" cy="698500"/>
          </a:xfrm>
          <a:prstGeom prst="ellipse">
            <a:avLst/>
          </a:prstGeom>
          <a:solidFill>
            <a:srgbClr val="00B8FF"/>
          </a:solidFill>
          <a:ln w="9525">
            <a:solidFill>
              <a:schemeClr val="tx1"/>
            </a:solidFill>
            <a:round/>
            <a:headEnd/>
            <a:tailEnd/>
          </a:ln>
          <a:effectLst/>
        </p:spPr>
        <p:txBody>
          <a:bodyPr wrap="none" anchor="ctr"/>
          <a:lstStyle/>
          <a:p>
            <a:pPr algn="ctr"/>
            <a:r>
              <a:rPr lang="pt-BR"/>
              <a:t>*FDA não aprova!</a:t>
            </a:r>
          </a:p>
        </p:txBody>
      </p:sp>
      <p:sp>
        <p:nvSpPr>
          <p:cNvPr id="133127" name="Text Box 7"/>
          <p:cNvSpPr txBox="1">
            <a:spLocks noChangeArrowheads="1"/>
          </p:cNvSpPr>
          <p:nvPr/>
        </p:nvSpPr>
        <p:spPr bwMode="auto">
          <a:xfrm>
            <a:off x="1903413" y="5795963"/>
            <a:ext cx="8177212" cy="603250"/>
          </a:xfrm>
          <a:prstGeom prst="rect">
            <a:avLst/>
          </a:prstGeom>
          <a:noFill/>
          <a:ln w="9525">
            <a:noFill/>
            <a:miter lim="800000"/>
            <a:headEnd/>
            <a:tailEnd/>
          </a:ln>
          <a:effectLst/>
        </p:spPr>
        <p:txBody>
          <a:bodyPr wrap="none">
            <a:spAutoFit/>
          </a:bodyPr>
          <a:lstStyle/>
          <a:p>
            <a:pPr algn="ctr"/>
            <a:r>
              <a:rPr lang="pt-BR">
                <a:solidFill>
                  <a:schemeClr val="tx1"/>
                </a:solidFill>
              </a:rPr>
              <a:t>-Qual Produto? Dose? Esquema? Qualidade? Segurança para RN&lt;1000g/&lt;28 semanas?</a:t>
            </a:r>
          </a:p>
          <a:p>
            <a:pPr algn="ctr"/>
            <a:r>
              <a:rPr lang="pt-BR">
                <a:solidFill>
                  <a:schemeClr val="tx1"/>
                </a:solidFill>
              </a:rPr>
              <a:t>Faltam normas regulatórias</a:t>
            </a:r>
          </a:p>
        </p:txBody>
      </p:sp>
      <p:sp>
        <p:nvSpPr>
          <p:cNvPr id="133128" name="Text Box 8"/>
          <p:cNvSpPr txBox="1">
            <a:spLocks noChangeArrowheads="1"/>
          </p:cNvSpPr>
          <p:nvPr/>
        </p:nvSpPr>
        <p:spPr bwMode="auto">
          <a:xfrm>
            <a:off x="4392613" y="6372225"/>
            <a:ext cx="3429000" cy="347663"/>
          </a:xfrm>
          <a:prstGeom prst="rect">
            <a:avLst/>
          </a:prstGeom>
          <a:noFill/>
          <a:ln w="9525">
            <a:noFill/>
            <a:miter lim="800000"/>
            <a:headEnd/>
            <a:tailEnd/>
          </a:ln>
          <a:effectLst/>
        </p:spPr>
        <p:txBody>
          <a:bodyPr wrap="none">
            <a:spAutoFit/>
          </a:bodyPr>
          <a:lstStyle/>
          <a:p>
            <a:r>
              <a:rPr lang="pt-BR">
                <a:solidFill>
                  <a:srgbClr val="FF33CC"/>
                </a:solidFill>
              </a:rPr>
              <a:t>Não há nenhum produto aprovado!</a:t>
            </a:r>
          </a:p>
        </p:txBody>
      </p:sp>
      <p:sp>
        <p:nvSpPr>
          <p:cNvPr id="133130" name="Rectangle 10"/>
          <p:cNvSpPr>
            <a:spLocks noChangeArrowheads="1"/>
          </p:cNvSpPr>
          <p:nvPr/>
        </p:nvSpPr>
        <p:spPr bwMode="auto">
          <a:xfrm>
            <a:off x="0" y="6732588"/>
            <a:ext cx="9267825" cy="420687"/>
          </a:xfrm>
          <a:prstGeom prst="rect">
            <a:avLst/>
          </a:prstGeom>
          <a:noFill/>
          <a:ln w="9525">
            <a:noFill/>
            <a:miter lim="800000"/>
            <a:headEnd/>
            <a:tailEnd/>
          </a:ln>
          <a:effectLst/>
        </p:spPr>
        <p:txBody>
          <a:bodyPr wrap="none">
            <a:spAutoFit/>
          </a:bodyPr>
          <a:lstStyle/>
          <a:p>
            <a:pPr algn="ctr" eaLnBrk="0">
              <a:lnSpc>
                <a:spcPct val="90000"/>
              </a:lnSpc>
              <a:spcBef>
                <a:spcPct val="20000"/>
              </a:spcBef>
              <a:buClr>
                <a:schemeClr val="hlink"/>
              </a:buClr>
              <a:buSzPct val="70000"/>
              <a:buFont typeface="Wingdings" pitchFamily="2" charset="2"/>
              <a:buNone/>
            </a:pPr>
            <a:r>
              <a:rPr lang="pt-BR" sz="2400" b="0">
                <a:solidFill>
                  <a:srgbClr val="FFFF00"/>
                </a:solidFill>
              </a:rPr>
              <a:t>                      Prebióticos </a:t>
            </a:r>
            <a:r>
              <a:rPr lang="pt-BR" sz="2400" b="0">
                <a:solidFill>
                  <a:schemeClr val="tx1"/>
                </a:solidFill>
              </a:rPr>
              <a:t>seriam a solução?</a:t>
            </a:r>
            <a:r>
              <a:rPr lang="pt-BR" b="0">
                <a:solidFill>
                  <a:schemeClr val="tx1"/>
                </a:solidFill>
              </a:rPr>
              <a:t> Sem efeitos na ECN-Estudos insuficientes</a:t>
            </a:r>
          </a:p>
        </p:txBody>
      </p:sp>
      <p:pic>
        <p:nvPicPr>
          <p:cNvPr id="133133" name="Picture 13" descr="link2">
            <a:hlinkClick r:id="rId3"/>
          </p:cNvPr>
          <p:cNvPicPr>
            <a:picLocks noChangeAspect="1" noChangeArrowheads="1"/>
          </p:cNvPicPr>
          <p:nvPr/>
        </p:nvPicPr>
        <p:blipFill>
          <a:blip r:embed="rId4"/>
          <a:srcRect/>
          <a:stretch>
            <a:fillRect/>
          </a:stretch>
        </p:blipFill>
        <p:spPr bwMode="auto">
          <a:xfrm>
            <a:off x="7848600" y="4067175"/>
            <a:ext cx="352425" cy="28575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4294967295"/>
          </p:nvPr>
        </p:nvSpPr>
        <p:spPr>
          <a:xfrm>
            <a:off x="595313" y="2565400"/>
            <a:ext cx="9072562" cy="4994275"/>
          </a:xfrm>
          <a:noFill/>
          <a:ln/>
        </p:spPr>
        <p:txBody>
          <a:bodyPr/>
          <a:lstStyle/>
          <a:p>
            <a:pPr algn="ctr">
              <a:buFont typeface="Wingdings" pitchFamily="2" charset="2"/>
              <a:buNone/>
            </a:pPr>
            <a:r>
              <a:rPr lang="pt-PT" b="1" smtClean="0">
                <a:solidFill>
                  <a:srgbClr val="0000FF"/>
                </a:solidFill>
              </a:rPr>
              <a:t>   </a:t>
            </a:r>
            <a:r>
              <a:rPr lang="pt-PT" b="1" smtClean="0">
                <a:solidFill>
                  <a:srgbClr val="FFFF00"/>
                </a:solidFill>
              </a:rPr>
              <a:t>Muito mais precisa ser aprendido sobre a flora intestinal  e suas interações com o desenvolvimento do trato intestinal antes de podermos rotineiramente manipular o</a:t>
            </a:r>
            <a:br>
              <a:rPr lang="pt-PT" b="1" smtClean="0">
                <a:solidFill>
                  <a:srgbClr val="FFFF00"/>
                </a:solidFill>
              </a:rPr>
            </a:br>
            <a:r>
              <a:rPr lang="pt-PT" b="1" smtClean="0">
                <a:solidFill>
                  <a:srgbClr val="FFFF00"/>
                </a:solidFill>
              </a:rPr>
              <a:t>ecossistema microbiano intestinal.</a:t>
            </a:r>
          </a:p>
          <a:p>
            <a:pPr algn="ctr">
              <a:buFont typeface="Wingdings" pitchFamily="2" charset="2"/>
              <a:buNone/>
            </a:pPr>
            <a:r>
              <a:rPr lang="pt-BR" b="1" smtClean="0"/>
              <a:t> Após estes esclarecimentos, no futuro talvez venhamos usar probióticos!</a:t>
            </a:r>
          </a:p>
        </p:txBody>
      </p:sp>
      <p:pic>
        <p:nvPicPr>
          <p:cNvPr id="138243" name="Picture 4"/>
          <p:cNvPicPr>
            <a:picLocks noChangeAspect="1" noChangeArrowheads="1"/>
          </p:cNvPicPr>
          <p:nvPr/>
        </p:nvPicPr>
        <p:blipFill>
          <a:blip r:embed="rId2"/>
          <a:srcRect/>
          <a:stretch>
            <a:fillRect/>
          </a:stretch>
        </p:blipFill>
        <p:spPr bwMode="auto">
          <a:xfrm>
            <a:off x="3095625" y="107950"/>
            <a:ext cx="3732213" cy="2574925"/>
          </a:xfrm>
          <a:prstGeom prst="rect">
            <a:avLst/>
          </a:prstGeom>
          <a:noFill/>
          <a:ln w="9525">
            <a:noFill/>
            <a:miter lim="800000"/>
            <a:headEnd/>
            <a:tailEnd/>
          </a:ln>
        </p:spPr>
      </p:pic>
      <p:sp>
        <p:nvSpPr>
          <p:cNvPr id="138244" name="Text Box 5"/>
          <p:cNvSpPr txBox="1">
            <a:spLocks noChangeArrowheads="1"/>
          </p:cNvSpPr>
          <p:nvPr/>
        </p:nvSpPr>
        <p:spPr bwMode="auto">
          <a:xfrm>
            <a:off x="7718425" y="7131050"/>
            <a:ext cx="1536700" cy="404813"/>
          </a:xfrm>
          <a:prstGeom prst="rect">
            <a:avLst/>
          </a:prstGeom>
          <a:noFill/>
          <a:ln w="9525">
            <a:noFill/>
            <a:miter lim="800000"/>
            <a:headEnd/>
            <a:tailEnd/>
          </a:ln>
        </p:spPr>
        <p:txBody>
          <a:bodyPr wrap="none" lIns="100794" tIns="50397" rIns="100794" bIns="50397">
            <a:spAutoFit/>
          </a:bodyPr>
          <a:lstStyle/>
          <a:p>
            <a:pPr defTabSz="1008063" hangingPunct="1">
              <a:lnSpc>
                <a:spcPct val="100000"/>
              </a:lnSpc>
              <a:buClrTx/>
              <a:buSzTx/>
              <a:buFontTx/>
              <a:buNone/>
            </a:pPr>
            <a:r>
              <a:rPr lang="pt-BR" sz="2000" b="0">
                <a:solidFill>
                  <a:schemeClr val="tx1"/>
                </a:solidFill>
                <a:latin typeface="Tahoma" pitchFamily="34" charset="0"/>
                <a:cs typeface="Arial" pitchFamily="34" charset="0"/>
              </a:rPr>
              <a:t>Neu J, 2014</a:t>
            </a:r>
          </a:p>
        </p:txBody>
      </p:sp>
      <p:pic>
        <p:nvPicPr>
          <p:cNvPr id="138247" name="Picture 7" descr="link2">
            <a:hlinkClick r:id="rId3"/>
          </p:cNvPr>
          <p:cNvPicPr>
            <a:picLocks noChangeAspect="1" noChangeArrowheads="1"/>
          </p:cNvPicPr>
          <p:nvPr/>
        </p:nvPicPr>
        <p:blipFill>
          <a:blip r:embed="rId4"/>
          <a:srcRect/>
          <a:stretch>
            <a:fillRect/>
          </a:stretch>
        </p:blipFill>
        <p:spPr bwMode="auto">
          <a:xfrm>
            <a:off x="7920038" y="6804025"/>
            <a:ext cx="352425" cy="285750"/>
          </a:xfrm>
          <a:prstGeom prst="rect">
            <a:avLst/>
          </a:prstGeom>
          <a:noFill/>
        </p:spPr>
      </p:pic>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9" name="Rectangle 3"/>
          <p:cNvSpPr>
            <a:spLocks noGrp="1" noChangeArrowheads="1"/>
          </p:cNvSpPr>
          <p:nvPr>
            <p:ph type="body" idx="1"/>
          </p:nvPr>
        </p:nvSpPr>
        <p:spPr>
          <a:noFill/>
          <a:ln/>
        </p:spPr>
        <p:txBody>
          <a:bodyPr/>
          <a:lstStyle/>
          <a:p>
            <a:r>
              <a:rPr lang="pt-BR" sz="2800" smtClean="0">
                <a:effectLst/>
              </a:rPr>
              <a:t>Urbaniak C et al (2014): </a:t>
            </a:r>
          </a:p>
          <a:p>
            <a:pPr>
              <a:buFont typeface="Wingdings" pitchFamily="2" charset="2"/>
              <a:buNone/>
            </a:pPr>
            <a:r>
              <a:rPr lang="pt-BR" sz="2800" smtClean="0">
                <a:effectLst/>
              </a:rPr>
              <a:t>         -presença microbiana no leite humano, </a:t>
            </a:r>
          </a:p>
          <a:p>
            <a:pPr>
              <a:buFont typeface="Wingdings" pitchFamily="2" charset="2"/>
              <a:buNone/>
            </a:pPr>
            <a:r>
              <a:rPr lang="pt-BR" sz="2800" smtClean="0">
                <a:effectLst/>
              </a:rPr>
              <a:t>         -micróbios estão presentes no tecido da mama,      (</a:t>
            </a:r>
            <a:r>
              <a:rPr lang="pt-BR" sz="2800" smtClean="0">
                <a:solidFill>
                  <a:srgbClr val="FFFF00"/>
                </a:solidFill>
                <a:effectLst/>
              </a:rPr>
              <a:t>microbioma mamário): </a:t>
            </a:r>
            <a:r>
              <a:rPr lang="pt-BR" sz="2800" smtClean="0">
                <a:effectLst/>
              </a:rPr>
              <a:t>contribui para a manutenção do tecido mamário saudável, estimulando células imunes residentes</a:t>
            </a:r>
          </a:p>
          <a:p>
            <a:pPr algn="ctr">
              <a:buFont typeface="Wingdings" pitchFamily="2" charset="2"/>
              <a:buNone/>
            </a:pPr>
            <a:r>
              <a:rPr lang="pt-BR" sz="2800" smtClean="0">
                <a:effectLst/>
              </a:rPr>
              <a:t>      </a:t>
            </a:r>
            <a:r>
              <a:rPr lang="pt-BR" sz="2800" smtClean="0">
                <a:solidFill>
                  <a:srgbClr val="FFFF00"/>
                </a:solidFill>
                <a:effectLst/>
              </a:rPr>
              <a:t>Por que não se multiplicam levando à infecção?</a:t>
            </a:r>
            <a:r>
              <a:rPr lang="pt-BR" sz="2800" smtClean="0">
                <a:effectLst/>
              </a:rPr>
              <a:t> Hipótese: </a:t>
            </a:r>
            <a:r>
              <a:rPr lang="pt-BR" sz="2800" smtClean="0">
                <a:solidFill>
                  <a:srgbClr val="FF33CC"/>
                </a:solidFill>
                <a:effectLst/>
              </a:rPr>
              <a:t>propõe-se um sistema sensorial microbiano alinhado com uma expressão gênica antibacteriana</a:t>
            </a:r>
          </a:p>
          <a:p>
            <a:r>
              <a:rPr lang="pt-BR" sz="2800" smtClean="0">
                <a:solidFill>
                  <a:srgbClr val="FFFF00"/>
                </a:solidFill>
                <a:effectLst/>
              </a:rPr>
              <a:t>Rogier EW et al (2014): </a:t>
            </a:r>
            <a:r>
              <a:rPr lang="pt-BR" sz="2800" b="1" smtClean="0"/>
              <a:t>SIgA no LM:</a:t>
            </a:r>
          </a:p>
          <a:p>
            <a:pPr>
              <a:buFont typeface="Wingdings" pitchFamily="2" charset="2"/>
              <a:buNone/>
            </a:pPr>
            <a:r>
              <a:rPr lang="pt-BR" sz="2800" b="1" smtClean="0"/>
              <a:t>      -altera os tipos de bactérias que colonizam o intestino</a:t>
            </a:r>
          </a:p>
          <a:p>
            <a:pPr>
              <a:buFont typeface="Wingdings" pitchFamily="2" charset="2"/>
              <a:buNone/>
            </a:pPr>
            <a:r>
              <a:rPr lang="pt-BR" sz="2800" b="1" smtClean="0"/>
              <a:t>      -regula genes ligados a doença intestinal</a:t>
            </a:r>
          </a:p>
          <a:p>
            <a:endParaRPr lang="pt-BR" sz="2800" smtClean="0">
              <a:effectLst/>
            </a:endParaRPr>
          </a:p>
          <a:p>
            <a:endParaRPr lang="pt-BR" sz="2800" smtClean="0">
              <a:effectLst/>
            </a:endParaRPr>
          </a:p>
          <a:p>
            <a:endParaRPr lang="pt-BR" sz="1800" smtClean="0">
              <a:solidFill>
                <a:srgbClr val="FFFF00"/>
              </a:solidFill>
              <a:effectLst/>
            </a:endParaRPr>
          </a:p>
        </p:txBody>
      </p:sp>
      <p:sp>
        <p:nvSpPr>
          <p:cNvPr id="137220"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3500" b="0">
                <a:solidFill>
                  <a:srgbClr val="FF9900"/>
                </a:solidFill>
                <a:latin typeface="Franklin Gothic Book" pitchFamily="34" charset="0"/>
              </a:rPr>
              <a:t>Qual leite?LEITE HUMANO!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3"/>
          <p:cNvSpPr>
            <a:spLocks noGrp="1" noChangeArrowheads="1"/>
          </p:cNvSpPr>
          <p:nvPr>
            <p:ph type="body" idx="4294967295"/>
          </p:nvPr>
        </p:nvSpPr>
        <p:spPr>
          <a:xfrm>
            <a:off x="515938" y="1160463"/>
            <a:ext cx="9072562" cy="4994275"/>
          </a:xfrm>
          <a:noFill/>
          <a:ln/>
        </p:spPr>
        <p:txBody>
          <a:bodyPr/>
          <a:lstStyle/>
          <a:p>
            <a:pPr>
              <a:lnSpc>
                <a:spcPct val="90000"/>
              </a:lnSpc>
              <a:buFont typeface="Wingdings" pitchFamily="2" charset="2"/>
              <a:buNone/>
            </a:pPr>
            <a:r>
              <a:rPr lang="pt-BR" sz="2000" smtClean="0">
                <a:effectLst/>
              </a:rPr>
              <a:t>                   </a:t>
            </a:r>
            <a:endParaRPr lang="pt-BR" sz="2200" smtClean="0">
              <a:solidFill>
                <a:srgbClr val="FFFF00"/>
              </a:solidFill>
              <a:effectLst/>
            </a:endParaRPr>
          </a:p>
          <a:p>
            <a:pPr algn="ctr">
              <a:lnSpc>
                <a:spcPct val="90000"/>
              </a:lnSpc>
              <a:buFont typeface="Wingdings" pitchFamily="2" charset="2"/>
              <a:buNone/>
            </a:pPr>
            <a:r>
              <a:rPr lang="pt-BR" sz="2200" b="1" smtClean="0">
                <a:solidFill>
                  <a:srgbClr val="FFFF00"/>
                </a:solidFill>
                <a:effectLst/>
              </a:rPr>
              <a:t>Enterocolite necrosante (ECN): devido a isquemia com translocação bacteriana ou translocação bacteriana levando a isquemia?Talvez os dois </a:t>
            </a:r>
          </a:p>
          <a:p>
            <a:pPr>
              <a:lnSpc>
                <a:spcPct val="90000"/>
              </a:lnSpc>
            </a:pPr>
            <a:r>
              <a:rPr lang="pt-BR" altLang="ja-JP" sz="2000" smtClean="0">
                <a:effectLst/>
                <a:ea typeface="MS PGothic" pitchFamily="34" charset="-128"/>
              </a:rPr>
              <a:t>Vasoconstrição e isquemia: elementos importantes </a:t>
            </a:r>
          </a:p>
          <a:p>
            <a:pPr>
              <a:lnSpc>
                <a:spcPct val="90000"/>
              </a:lnSpc>
            </a:pPr>
            <a:r>
              <a:rPr lang="pt-BR" sz="2000" b="1" smtClean="0">
                <a:solidFill>
                  <a:srgbClr val="FFFF00"/>
                </a:solidFill>
                <a:effectLst/>
              </a:rPr>
              <a:t>BH4 (</a:t>
            </a:r>
            <a:r>
              <a:rPr lang="pt-BR" altLang="ja-JP" sz="2000" b="1" smtClean="0">
                <a:solidFill>
                  <a:srgbClr val="FFFF00"/>
                </a:solidFill>
                <a:effectLst/>
                <a:ea typeface="MS PGothic" pitchFamily="34" charset="-128"/>
              </a:rPr>
              <a:t>tetrahidrobiopterina</a:t>
            </a:r>
            <a:r>
              <a:rPr lang="pt-BR" altLang="ja-JP" sz="2000" smtClean="0">
                <a:effectLst/>
                <a:ea typeface="MS PGothic" pitchFamily="34" charset="-128"/>
              </a:rPr>
              <a:t>): cofator fundamental da </a:t>
            </a:r>
            <a:r>
              <a:rPr lang="pt-BR" altLang="ja-JP" sz="2000" i="1" smtClean="0">
                <a:effectLst/>
                <a:ea typeface="MS PGothic" pitchFamily="34" charset="-128"/>
              </a:rPr>
              <a:t>endotelial sintetase</a:t>
            </a:r>
            <a:r>
              <a:rPr lang="pt-BR" altLang="ja-JP" sz="2000" smtClean="0">
                <a:effectLst/>
                <a:ea typeface="MS PGothic" pitchFamily="34" charset="-128"/>
              </a:rPr>
              <a:t> para gerar óxido nítrico      vasodilatação</a:t>
            </a:r>
          </a:p>
          <a:p>
            <a:pPr>
              <a:lnSpc>
                <a:spcPct val="90000"/>
              </a:lnSpc>
              <a:buFont typeface="Wingdings" pitchFamily="2" charset="2"/>
              <a:buNone/>
            </a:pPr>
            <a:r>
              <a:rPr lang="pt-BR" altLang="ja-JP" sz="2000" smtClean="0">
                <a:effectLst/>
                <a:ea typeface="MS PGothic" pitchFamily="34" charset="-128"/>
              </a:rPr>
              <a:t>                (na ausência: estresse oxidativo     vasoconstrição)</a:t>
            </a:r>
          </a:p>
          <a:p>
            <a:pPr>
              <a:lnSpc>
                <a:spcPct val="90000"/>
              </a:lnSpc>
            </a:pPr>
            <a:r>
              <a:rPr lang="pt-BR" altLang="ja-JP" sz="2000" smtClean="0">
                <a:effectLst/>
                <a:ea typeface="MS PGothic" pitchFamily="34" charset="-128"/>
              </a:rPr>
              <a:t>Leite humano: 500 vezes mais BH4 em relação às fórmulas</a:t>
            </a:r>
          </a:p>
          <a:p>
            <a:pPr>
              <a:lnSpc>
                <a:spcPct val="90000"/>
              </a:lnSpc>
            </a:pPr>
            <a:r>
              <a:rPr lang="pt-BR" altLang="ja-JP" sz="2000" smtClean="0">
                <a:effectLst/>
                <a:ea typeface="MS PGothic" pitchFamily="34" charset="-128"/>
              </a:rPr>
              <a:t>Leite humano: protege da ECN através da vasodilatação intestinal</a:t>
            </a:r>
          </a:p>
          <a:p>
            <a:pPr>
              <a:lnSpc>
                <a:spcPct val="90000"/>
              </a:lnSpc>
            </a:pPr>
            <a:endParaRPr lang="pt-BR" sz="2000" smtClean="0">
              <a:effectLst/>
            </a:endParaRPr>
          </a:p>
        </p:txBody>
      </p:sp>
      <p:pic>
        <p:nvPicPr>
          <p:cNvPr id="148484" name="Picture 5"/>
          <p:cNvPicPr>
            <a:picLocks noChangeAspect="1" noChangeArrowheads="1"/>
          </p:cNvPicPr>
          <p:nvPr/>
        </p:nvPicPr>
        <p:blipFill>
          <a:blip r:embed="rId2"/>
          <a:srcRect/>
          <a:stretch>
            <a:fillRect/>
          </a:stretch>
        </p:blipFill>
        <p:spPr bwMode="auto">
          <a:xfrm>
            <a:off x="0" y="4427538"/>
            <a:ext cx="6283325" cy="2808287"/>
          </a:xfrm>
          <a:prstGeom prst="rect">
            <a:avLst/>
          </a:prstGeom>
          <a:noFill/>
          <a:ln w="9525">
            <a:noFill/>
            <a:miter lim="800000"/>
            <a:headEnd/>
            <a:tailEnd/>
          </a:ln>
        </p:spPr>
      </p:pic>
      <p:sp>
        <p:nvSpPr>
          <p:cNvPr id="148485" name="Rectangle 6"/>
          <p:cNvSpPr>
            <a:spLocks noChangeArrowheads="1"/>
          </p:cNvSpPr>
          <p:nvPr/>
        </p:nvSpPr>
        <p:spPr bwMode="auto">
          <a:xfrm>
            <a:off x="0" y="6862763"/>
            <a:ext cx="6264275" cy="696912"/>
          </a:xfrm>
          <a:prstGeom prst="rect">
            <a:avLst/>
          </a:prstGeom>
          <a:solidFill>
            <a:srgbClr val="FFFFFF"/>
          </a:solidFill>
          <a:ln w="9525">
            <a:noFill/>
            <a:miter lim="800000"/>
            <a:headEnd/>
            <a:tailEnd/>
          </a:ln>
        </p:spPr>
        <p:txBody>
          <a:bodyPr lIns="100794" tIns="50397" rIns="100794" bIns="50397" anchor="ctr">
            <a:spAutoFit/>
          </a:bodyPr>
          <a:lstStyle/>
          <a:p>
            <a:pPr algn="ctr" defTabSz="1008063" hangingPunct="1">
              <a:lnSpc>
                <a:spcPct val="100000"/>
              </a:lnSpc>
              <a:buClrTx/>
              <a:buSzTx/>
              <a:buFontTx/>
              <a:buNone/>
            </a:pPr>
            <a:r>
              <a:rPr lang="pt-BR" sz="1300" b="0">
                <a:latin typeface="Tahoma" pitchFamily="34" charset="0"/>
                <a:cs typeface="Arial" pitchFamily="34" charset="0"/>
                <a:hlinkClick r:id="rId3"/>
              </a:rPr>
              <a:t>Tetrahydrobiopterin is present in high quantity in human milk and has a vasorelaxing effect on newborn rat mesenteric arteries.</a:t>
            </a:r>
            <a:r>
              <a:rPr lang="pt-BR" sz="1300" b="0">
                <a:latin typeface="Tahoma" pitchFamily="34" charset="0"/>
                <a:cs typeface="Arial" pitchFamily="34" charset="0"/>
              </a:rPr>
              <a:t>Artigo Integral!</a:t>
            </a:r>
            <a:r>
              <a:rPr lang="pt-BR" sz="1300" b="0">
                <a:solidFill>
                  <a:schemeClr val="tx1"/>
                </a:solidFill>
                <a:latin typeface="Tahoma" pitchFamily="34" charset="0"/>
                <a:cs typeface="Arial" pitchFamily="34" charset="0"/>
              </a:rPr>
              <a:t> integral</a:t>
            </a:r>
          </a:p>
          <a:p>
            <a:pPr algn="ctr" defTabSz="1008063" hangingPunct="1">
              <a:lnSpc>
                <a:spcPct val="100000"/>
              </a:lnSpc>
              <a:buClrTx/>
              <a:buSzTx/>
              <a:buFontTx/>
              <a:buNone/>
            </a:pPr>
            <a:r>
              <a:rPr lang="pt-BR" sz="1300" b="0">
                <a:solidFill>
                  <a:schemeClr val="accent2"/>
                </a:solidFill>
                <a:latin typeface="Tahoma" pitchFamily="34" charset="0"/>
                <a:cs typeface="Arial" pitchFamily="34" charset="0"/>
              </a:rPr>
              <a:t>Weinmann A, 2011; Belik, 2012</a:t>
            </a:r>
          </a:p>
        </p:txBody>
      </p:sp>
      <p:sp>
        <p:nvSpPr>
          <p:cNvPr id="148487" name="Line 10"/>
          <p:cNvSpPr>
            <a:spLocks noChangeShapeType="1"/>
          </p:cNvSpPr>
          <p:nvPr/>
        </p:nvSpPr>
        <p:spPr bwMode="auto">
          <a:xfrm>
            <a:off x="2376488" y="3275013"/>
            <a:ext cx="158750" cy="0"/>
          </a:xfrm>
          <a:prstGeom prst="line">
            <a:avLst/>
          </a:prstGeom>
          <a:noFill/>
          <a:ln w="57150">
            <a:solidFill>
              <a:srgbClr val="FF33CC"/>
            </a:solidFill>
            <a:round/>
            <a:headEnd/>
            <a:tailEnd type="triangle" w="med" len="med"/>
          </a:ln>
        </p:spPr>
        <p:txBody>
          <a:bodyPr/>
          <a:lstStyle/>
          <a:p>
            <a:endParaRPr lang="pt-BR"/>
          </a:p>
        </p:txBody>
      </p:sp>
      <p:sp>
        <p:nvSpPr>
          <p:cNvPr id="148488"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3500" b="0">
                <a:solidFill>
                  <a:srgbClr val="FF9900"/>
                </a:solidFill>
                <a:latin typeface="Franklin Gothic Book" pitchFamily="34" charset="0"/>
              </a:rPr>
              <a:t>Qual leite?LEITE HUMANO!</a:t>
            </a:r>
          </a:p>
        </p:txBody>
      </p:sp>
      <p:sp>
        <p:nvSpPr>
          <p:cNvPr id="148491" name="Line 10"/>
          <p:cNvSpPr>
            <a:spLocks noChangeShapeType="1"/>
          </p:cNvSpPr>
          <p:nvPr/>
        </p:nvSpPr>
        <p:spPr bwMode="auto">
          <a:xfrm>
            <a:off x="4752975" y="3635375"/>
            <a:ext cx="158750" cy="0"/>
          </a:xfrm>
          <a:prstGeom prst="line">
            <a:avLst/>
          </a:prstGeom>
          <a:noFill/>
          <a:ln w="57150">
            <a:solidFill>
              <a:srgbClr val="FF33CC"/>
            </a:solidFill>
            <a:round/>
            <a:headEnd/>
            <a:tailEnd type="triangle" w="med" len="med"/>
          </a:ln>
        </p:spPr>
        <p:txBody>
          <a:bodyPr/>
          <a:lstStyle/>
          <a:p>
            <a:endParaRPr lang="pt-BR"/>
          </a:p>
        </p:txBody>
      </p:sp>
      <p:sp>
        <p:nvSpPr>
          <p:cNvPr id="148493" name="Rectangle 13"/>
          <p:cNvSpPr>
            <a:spLocks noChangeArrowheads="1"/>
          </p:cNvSpPr>
          <p:nvPr/>
        </p:nvSpPr>
        <p:spPr bwMode="auto">
          <a:xfrm>
            <a:off x="6192838" y="5508625"/>
            <a:ext cx="3382962" cy="792163"/>
          </a:xfrm>
          <a:prstGeom prst="rect">
            <a:avLst/>
          </a:prstGeom>
          <a:noFill/>
          <a:ln w="9525">
            <a:noFill/>
            <a:miter lim="800000"/>
            <a:headEnd/>
            <a:tailEnd/>
          </a:ln>
        </p:spPr>
        <p:txBody>
          <a:bodyPr lIns="100794" tIns="50397" rIns="100794" bIns="50397"/>
          <a:lstStyle/>
          <a:p>
            <a:pPr marL="377825" indent="-377825" defTabSz="1008063" eaLnBrk="0">
              <a:lnSpc>
                <a:spcPct val="90000"/>
              </a:lnSpc>
              <a:spcBef>
                <a:spcPct val="20000"/>
              </a:spcBef>
              <a:buClr>
                <a:schemeClr val="hlink"/>
              </a:buClr>
              <a:buSzPct val="70000"/>
              <a:buFont typeface="Wingdings" pitchFamily="2" charset="2"/>
              <a:buChar char="n"/>
            </a:pPr>
            <a:r>
              <a:rPr lang="pt-BR" altLang="ja-JP" sz="1600" i="1">
                <a:solidFill>
                  <a:schemeClr val="tx1"/>
                </a:solidFill>
                <a:latin typeface="Garamond" pitchFamily="18" charset="0"/>
                <a:ea typeface="MS PGothic" pitchFamily="34" charset="-128"/>
                <a:cs typeface="Arial" pitchFamily="34" charset="0"/>
              </a:rPr>
              <a:t>Leite materno e formula para recém-nascidos a termo. Em (A) tetrahydrobiopterina (BH4-barra branca) e BH2-barra preta). Em (B): taxa de BH4/BH2 (Weinmann, 2011)</a:t>
            </a:r>
            <a:endParaRPr lang="pt-BR" sz="1600" i="1">
              <a:solidFill>
                <a:schemeClr val="tx1"/>
              </a:solidFill>
              <a:latin typeface="Garamond" pitchFamily="18" charset="0"/>
              <a:cs typeface="Arial" pitchFamily="34" charset="0"/>
            </a:endParaRPr>
          </a:p>
        </p:txBody>
      </p:sp>
      <p:sp>
        <p:nvSpPr>
          <p:cNvPr id="148494" name="Line 14"/>
          <p:cNvSpPr>
            <a:spLocks noChangeShapeType="1"/>
          </p:cNvSpPr>
          <p:nvPr/>
        </p:nvSpPr>
        <p:spPr bwMode="auto">
          <a:xfrm>
            <a:off x="1079500" y="5651500"/>
            <a:ext cx="0" cy="360363"/>
          </a:xfrm>
          <a:prstGeom prst="line">
            <a:avLst/>
          </a:prstGeom>
          <a:noFill/>
          <a:ln w="57150">
            <a:solidFill>
              <a:srgbClr val="FF33CC"/>
            </a:solidFill>
            <a:round/>
            <a:headEnd/>
            <a:tailEnd type="triangle" w="med" len="med"/>
          </a:ln>
          <a:effectLst/>
        </p:spPr>
        <p:txBody>
          <a:bodyPr/>
          <a:lstStyle/>
          <a:p>
            <a:endParaRPr lang="pt-BR"/>
          </a:p>
        </p:txBody>
      </p:sp>
      <p:sp>
        <p:nvSpPr>
          <p:cNvPr id="148495" name="Text Box 15"/>
          <p:cNvSpPr txBox="1">
            <a:spLocks noChangeArrowheads="1"/>
          </p:cNvSpPr>
          <p:nvPr/>
        </p:nvSpPr>
        <p:spPr bwMode="auto">
          <a:xfrm>
            <a:off x="915988" y="5364163"/>
            <a:ext cx="636587" cy="347662"/>
          </a:xfrm>
          <a:prstGeom prst="rect">
            <a:avLst/>
          </a:prstGeom>
          <a:noFill/>
          <a:ln w="9525">
            <a:noFill/>
            <a:miter lim="800000"/>
            <a:headEnd/>
            <a:tailEnd/>
          </a:ln>
          <a:effectLst/>
        </p:spPr>
        <p:txBody>
          <a:bodyPr>
            <a:spAutoFit/>
          </a:bodyPr>
          <a:lstStyle/>
          <a:p>
            <a:r>
              <a:rPr lang="pt-BR"/>
              <a:t>BH4</a:t>
            </a:r>
          </a:p>
        </p:txBody>
      </p:sp>
      <p:pic>
        <p:nvPicPr>
          <p:cNvPr id="148496" name="Picture 16" descr="link2">
            <a:hlinkClick r:id="rId4"/>
          </p:cNvPr>
          <p:cNvPicPr>
            <a:picLocks noChangeAspect="1" noChangeArrowheads="1"/>
          </p:cNvPicPr>
          <p:nvPr/>
        </p:nvPicPr>
        <p:blipFill>
          <a:blip r:embed="rId5"/>
          <a:srcRect/>
          <a:stretch>
            <a:fillRect/>
          </a:stretch>
        </p:blipFill>
        <p:spPr bwMode="auto">
          <a:xfrm>
            <a:off x="4319588" y="7331075"/>
            <a:ext cx="280987" cy="228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6" name="Text Box 4"/>
          <p:cNvSpPr txBox="1">
            <a:spLocks noChangeArrowheads="1"/>
          </p:cNvSpPr>
          <p:nvPr>
            <p:ph type="body" idx="1"/>
          </p:nvPr>
        </p:nvSpPr>
        <p:spPr>
          <a:xfrm>
            <a:off x="215900" y="1763713"/>
            <a:ext cx="9648825" cy="4989512"/>
          </a:xfrm>
          <a:noFill/>
          <a:ln w="57150">
            <a:solidFill>
              <a:srgbClr val="FF33CC"/>
            </a:solidFill>
            <a:prstDash val="dashDot"/>
          </a:ln>
        </p:spPr>
        <p:txBody>
          <a:bodyPr/>
          <a:lstStyle/>
          <a:p>
            <a:pPr algn="ctr">
              <a:buFont typeface="Wingdings" pitchFamily="2" charset="2"/>
              <a:buNone/>
            </a:pPr>
            <a:r>
              <a:rPr lang="pt-PT" sz="3600" b="1" smtClean="0">
                <a:effectLst/>
              </a:rPr>
              <a:t>O leite materno é um fluido vivo e contém e transmite células vivas </a:t>
            </a:r>
            <a:r>
              <a:rPr lang="pt-PT" sz="3600" b="1" smtClean="0">
                <a:solidFill>
                  <a:srgbClr val="FFFF00"/>
                </a:solidFill>
                <a:effectLst/>
              </a:rPr>
              <a:t>não requerendo que a mãe  tenha previamente contato com um patógeno</a:t>
            </a:r>
            <a:r>
              <a:rPr lang="pt-PT" sz="3600" b="1" smtClean="0">
                <a:effectLst/>
              </a:rPr>
              <a:t>  preciso, a fim de ativá-los: elas incluem mastócitos, fagócitos e células matadoras naturais que atacam e matam patógenos por fagocitose ou através da produção de substâncias nocivas.</a:t>
            </a:r>
            <a:r>
              <a:rPr lang="pt-BR" sz="3600" smtClean="0">
                <a:effectLst/>
              </a:rPr>
              <a:t> </a:t>
            </a:r>
          </a:p>
        </p:txBody>
      </p:sp>
      <p:sp>
        <p:nvSpPr>
          <p:cNvPr id="141317" name="Rectangle 4"/>
          <p:cNvSpPr>
            <a:spLocks/>
          </p:cNvSpPr>
          <p:nvPr/>
        </p:nvSpPr>
        <p:spPr bwMode="auto">
          <a:xfrm>
            <a:off x="360363" y="395288"/>
            <a:ext cx="9409112" cy="836612"/>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a:p>
            <a:pPr algn="ctr" defTabSz="1008063" eaLnBrk="0">
              <a:lnSpc>
                <a:spcPct val="100000"/>
              </a:lnSpc>
              <a:buClrTx/>
              <a:buSzTx/>
              <a:buFontTx/>
              <a:buNone/>
            </a:pPr>
            <a:r>
              <a:rPr lang="pt-BR" sz="3500" b="0">
                <a:solidFill>
                  <a:srgbClr val="FF9900"/>
                </a:solidFill>
                <a:latin typeface="Franklin Gothic Book" pitchFamily="34" charset="0"/>
              </a:rPr>
              <a:t>Qual leite?LEITE HUMANO!</a:t>
            </a:r>
          </a:p>
        </p:txBody>
      </p:sp>
      <p:sp>
        <p:nvSpPr>
          <p:cNvPr id="141318" name="Text Box 6"/>
          <p:cNvSpPr txBox="1">
            <a:spLocks noChangeArrowheads="1"/>
          </p:cNvSpPr>
          <p:nvPr/>
        </p:nvSpPr>
        <p:spPr bwMode="auto">
          <a:xfrm>
            <a:off x="8332788" y="6991350"/>
            <a:ext cx="1603375" cy="347663"/>
          </a:xfrm>
          <a:prstGeom prst="rect">
            <a:avLst/>
          </a:prstGeom>
          <a:noFill/>
          <a:ln w="9525">
            <a:noFill/>
            <a:miter lim="800000"/>
            <a:headEnd/>
            <a:tailEnd/>
          </a:ln>
          <a:effectLst/>
        </p:spPr>
        <p:txBody>
          <a:bodyPr wrap="none">
            <a:spAutoFit/>
          </a:bodyPr>
          <a:lstStyle/>
          <a:p>
            <a:r>
              <a:rPr lang="pt-BR">
                <a:solidFill>
                  <a:schemeClr val="tx1"/>
                </a:solidFill>
              </a:rPr>
              <a:t>Civardi E, 2014</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80" name="Rectangle 6"/>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
        <p:nvSpPr>
          <p:cNvPr id="92163" name="Rectangle 3"/>
          <p:cNvSpPr>
            <a:spLocks noGrp="1" noChangeArrowheads="1"/>
          </p:cNvSpPr>
          <p:nvPr>
            <p:ph type="body" idx="1"/>
          </p:nvPr>
        </p:nvSpPr>
        <p:spPr>
          <a:xfrm>
            <a:off x="431800" y="755650"/>
            <a:ext cx="9072563" cy="4989513"/>
          </a:xfrm>
          <a:noFill/>
          <a:ln/>
        </p:spPr>
        <p:txBody>
          <a:bodyPr/>
          <a:lstStyle/>
          <a:p>
            <a:pPr>
              <a:buFont typeface="Wingdings" pitchFamily="2" charset="2"/>
              <a:buNone/>
            </a:pPr>
            <a:r>
              <a:rPr lang="pt-BR" b="1" smtClean="0">
                <a:solidFill>
                  <a:srgbClr val="FFFF00"/>
                </a:solidFill>
              </a:rPr>
              <a:t>Colostroterapia nos RN pré-termos extremos</a:t>
            </a:r>
          </a:p>
          <a:p>
            <a:pPr>
              <a:buFont typeface="Wingdings" pitchFamily="2" charset="2"/>
              <a:buNone/>
            </a:pPr>
            <a:r>
              <a:rPr lang="pt-BR" smtClean="0"/>
              <a:t>              (terapia imune imune oral)</a:t>
            </a:r>
          </a:p>
          <a:p>
            <a:pPr>
              <a:buFont typeface="Wingdings" pitchFamily="2" charset="2"/>
              <a:buNone/>
            </a:pPr>
            <a:r>
              <a:rPr lang="pt-BR" sz="2000" smtClean="0"/>
              <a:t>                          Na Unidade Neonatal HRAS/HMIB:Protocolo</a:t>
            </a:r>
          </a:p>
          <a:p>
            <a:r>
              <a:rPr lang="pt-BR" sz="2000" smtClean="0"/>
              <a:t>É a administração do colostro da mãe do RN diretamente na mucosa oral deste, independentemente da administração de dieta via sonda gástrica; O colostro é rico em IgAsecretora, lactoferrinas  e citocinas ani-inflamatórias; Iniciamos depois de 48 h por 7 dias, mesmo em dieta zero</a:t>
            </a:r>
          </a:p>
        </p:txBody>
      </p:sp>
      <p:pic>
        <p:nvPicPr>
          <p:cNvPr id="126982" name="Picture 6" descr="link2">
            <a:hlinkClick r:id="rId2"/>
          </p:cNvPr>
          <p:cNvPicPr>
            <a:picLocks noChangeAspect="1" noChangeArrowheads="1"/>
          </p:cNvPicPr>
          <p:nvPr/>
        </p:nvPicPr>
        <p:blipFill>
          <a:blip r:embed="rId3"/>
          <a:srcRect/>
          <a:stretch>
            <a:fillRect/>
          </a:stretch>
        </p:blipFill>
        <p:spPr bwMode="auto">
          <a:xfrm>
            <a:off x="6911975" y="2051050"/>
            <a:ext cx="365125" cy="285750"/>
          </a:xfrm>
          <a:prstGeom prst="rect">
            <a:avLst/>
          </a:prstGeom>
          <a:noFill/>
        </p:spPr>
      </p:pic>
      <p:pic>
        <p:nvPicPr>
          <p:cNvPr id="126983" name="Picture 2"/>
          <p:cNvPicPr>
            <a:picLocks noChangeAspect="1" noChangeArrowheads="1"/>
          </p:cNvPicPr>
          <p:nvPr/>
        </p:nvPicPr>
        <p:blipFill>
          <a:blip r:embed="rId4"/>
          <a:srcRect/>
          <a:stretch>
            <a:fillRect/>
          </a:stretch>
        </p:blipFill>
        <p:spPr bwMode="auto">
          <a:xfrm>
            <a:off x="287338" y="1258888"/>
            <a:ext cx="1439862" cy="863600"/>
          </a:xfrm>
          <a:prstGeom prst="rect">
            <a:avLst/>
          </a:prstGeom>
          <a:noFill/>
          <a:ln w="9525">
            <a:noFill/>
            <a:miter lim="800000"/>
            <a:headEnd/>
            <a:tailEnd/>
          </a:ln>
        </p:spPr>
      </p:pic>
      <p:sp>
        <p:nvSpPr>
          <p:cNvPr id="126984" name="Text Box 7"/>
          <p:cNvSpPr txBox="1">
            <a:spLocks noChangeArrowheads="1"/>
          </p:cNvSpPr>
          <p:nvPr/>
        </p:nvSpPr>
        <p:spPr bwMode="auto">
          <a:xfrm>
            <a:off x="1079500" y="3779838"/>
            <a:ext cx="7773988" cy="274637"/>
          </a:xfrm>
          <a:prstGeom prst="rect">
            <a:avLst/>
          </a:prstGeom>
          <a:noFill/>
          <a:ln w="9525">
            <a:noFill/>
            <a:miter lim="800000"/>
            <a:headEnd/>
            <a:tailEnd/>
          </a:ln>
        </p:spPr>
        <p:txBody>
          <a:bodyPr>
            <a:spAutoFit/>
          </a:bodyPr>
          <a:lstStyle/>
          <a:p>
            <a:pPr defTabSz="914400" hangingPunct="1">
              <a:lnSpc>
                <a:spcPct val="100000"/>
              </a:lnSpc>
              <a:buClrTx/>
              <a:buSzTx/>
              <a:buFontTx/>
              <a:buNone/>
            </a:pPr>
            <a:r>
              <a:rPr lang="pt-BR" sz="1200" b="0">
                <a:solidFill>
                  <a:schemeClr val="tx1"/>
                </a:solidFill>
                <a:latin typeface="Tahoma" pitchFamily="34" charset="0"/>
                <a:cs typeface="Arial" pitchFamily="34" charset="0"/>
              </a:rPr>
              <a:t>   Rodrigues NA,2010; Abrahamsson T,  2014; Gephart SM, 2014; Hamilton, 2014; </a:t>
            </a:r>
          </a:p>
        </p:txBody>
      </p:sp>
      <p:sp>
        <p:nvSpPr>
          <p:cNvPr id="126988" name="Text Box 12"/>
          <p:cNvSpPr txBox="1">
            <a:spLocks noChangeArrowheads="1"/>
          </p:cNvSpPr>
          <p:nvPr/>
        </p:nvSpPr>
        <p:spPr bwMode="auto">
          <a:xfrm>
            <a:off x="936625" y="4543425"/>
            <a:ext cx="7704138" cy="347663"/>
          </a:xfrm>
          <a:prstGeom prst="rect">
            <a:avLst/>
          </a:prstGeom>
          <a:noFill/>
          <a:ln w="9525">
            <a:noFill/>
            <a:miter lim="800000"/>
            <a:headEnd/>
            <a:tailEnd/>
          </a:ln>
          <a:effectLst/>
        </p:spPr>
        <p:txBody>
          <a:bodyPr>
            <a:spAutoFit/>
          </a:bodyPr>
          <a:lstStyle/>
          <a:p>
            <a:endParaRPr lang="pt-BR"/>
          </a:p>
        </p:txBody>
      </p:sp>
      <p:pic>
        <p:nvPicPr>
          <p:cNvPr id="126989" name="Picture 13"/>
          <p:cNvPicPr>
            <a:picLocks noChangeAspect="1" noChangeArrowheads="1"/>
          </p:cNvPicPr>
          <p:nvPr/>
        </p:nvPicPr>
        <p:blipFill>
          <a:blip r:embed="rId5" cstate="print"/>
          <a:srcRect/>
          <a:stretch>
            <a:fillRect/>
          </a:stretch>
        </p:blipFill>
        <p:spPr bwMode="auto">
          <a:xfrm>
            <a:off x="7777163" y="1331913"/>
            <a:ext cx="1792287" cy="792162"/>
          </a:xfrm>
          <a:prstGeom prst="rect">
            <a:avLst/>
          </a:prstGeom>
          <a:noFill/>
        </p:spPr>
      </p:pic>
      <p:sp>
        <p:nvSpPr>
          <p:cNvPr id="126990" name="Text Box 14"/>
          <p:cNvSpPr txBox="1">
            <a:spLocks noChangeArrowheads="1"/>
          </p:cNvSpPr>
          <p:nvPr/>
        </p:nvSpPr>
        <p:spPr bwMode="auto">
          <a:xfrm>
            <a:off x="576263" y="2051050"/>
            <a:ext cx="727075" cy="319088"/>
          </a:xfrm>
          <a:prstGeom prst="rect">
            <a:avLst/>
          </a:prstGeom>
          <a:noFill/>
          <a:ln w="9525">
            <a:noFill/>
            <a:miter lim="800000"/>
            <a:headEnd/>
            <a:tailEnd/>
          </a:ln>
          <a:effectLst/>
        </p:spPr>
        <p:txBody>
          <a:bodyPr wrap="none">
            <a:spAutoFit/>
          </a:bodyPr>
          <a:lstStyle/>
          <a:p>
            <a:r>
              <a:rPr lang="pt-BR" sz="1600">
                <a:solidFill>
                  <a:srgbClr val="FFFF00"/>
                </a:solidFill>
              </a:rPr>
              <a:t>HRAS</a:t>
            </a:r>
          </a:p>
        </p:txBody>
      </p:sp>
      <p:sp>
        <p:nvSpPr>
          <p:cNvPr id="126991" name="Text Box 15"/>
          <p:cNvSpPr txBox="1">
            <a:spLocks noChangeArrowheads="1"/>
          </p:cNvSpPr>
          <p:nvPr/>
        </p:nvSpPr>
        <p:spPr bwMode="auto">
          <a:xfrm>
            <a:off x="7920038" y="2051050"/>
            <a:ext cx="1463675" cy="347663"/>
          </a:xfrm>
          <a:prstGeom prst="rect">
            <a:avLst/>
          </a:prstGeom>
          <a:noFill/>
          <a:ln w="9525">
            <a:noFill/>
            <a:miter lim="800000"/>
            <a:headEnd/>
            <a:tailEnd/>
          </a:ln>
          <a:effectLst/>
        </p:spPr>
        <p:txBody>
          <a:bodyPr wrap="none">
            <a:spAutoFit/>
          </a:bodyPr>
          <a:lstStyle/>
          <a:p>
            <a:r>
              <a:rPr lang="pt-BR">
                <a:solidFill>
                  <a:srgbClr val="FFFF00"/>
                </a:solidFill>
              </a:rPr>
              <a:t>Coréia (Lee J)</a:t>
            </a:r>
          </a:p>
        </p:txBody>
      </p:sp>
      <p:pic>
        <p:nvPicPr>
          <p:cNvPr id="126992" name="Picture 16"/>
          <p:cNvPicPr>
            <a:picLocks noChangeAspect="1" noChangeArrowheads="1"/>
          </p:cNvPicPr>
          <p:nvPr/>
        </p:nvPicPr>
        <p:blipFill>
          <a:blip r:embed="rId6"/>
          <a:srcRect/>
          <a:stretch>
            <a:fillRect/>
          </a:stretch>
        </p:blipFill>
        <p:spPr bwMode="auto">
          <a:xfrm>
            <a:off x="2519363" y="5127625"/>
            <a:ext cx="4681537" cy="2432050"/>
          </a:xfrm>
          <a:prstGeom prst="rect">
            <a:avLst/>
          </a:prstGeom>
          <a:noFill/>
        </p:spPr>
      </p:pic>
      <p:sp>
        <p:nvSpPr>
          <p:cNvPr id="126993" name="Rectangle 17"/>
          <p:cNvSpPr>
            <a:spLocks noChangeArrowheads="1"/>
          </p:cNvSpPr>
          <p:nvPr/>
        </p:nvSpPr>
        <p:spPr bwMode="auto">
          <a:xfrm>
            <a:off x="360363" y="4211638"/>
            <a:ext cx="9072562" cy="2303462"/>
          </a:xfrm>
          <a:prstGeom prst="rect">
            <a:avLst/>
          </a:prstGeom>
          <a:noFill/>
          <a:ln w="9525">
            <a:noFill/>
            <a:miter lim="800000"/>
            <a:headEnd/>
            <a:tailEnd/>
          </a:ln>
        </p:spPr>
        <p:txBody>
          <a:bodyPr lIns="100794" tIns="50397" rIns="100794" bIns="50397"/>
          <a:lstStyle/>
          <a:p>
            <a:pPr marL="377825" indent="-377825" defTabSz="1008063" eaLnBrk="0">
              <a:lnSpc>
                <a:spcPct val="90000"/>
              </a:lnSpc>
              <a:spcBef>
                <a:spcPct val="20000"/>
              </a:spcBef>
              <a:buClr>
                <a:schemeClr val="hlink"/>
              </a:buClr>
              <a:buSzPct val="70000"/>
              <a:buFont typeface="Wingdings" pitchFamily="2" charset="2"/>
              <a:buChar char="n"/>
            </a:pPr>
            <a:r>
              <a:rPr lang="pt-BR" sz="2000" b="0">
                <a:solidFill>
                  <a:schemeClr val="tx1"/>
                </a:solidFill>
                <a:latin typeface="Garamond" pitchFamily="18" charset="0"/>
                <a:cs typeface="Arial" pitchFamily="34" charset="0"/>
              </a:rPr>
              <a:t>Lee J et al, 2015 (Coréia):48 RN&lt;28 sem</a:t>
            </a:r>
          </a:p>
          <a:p>
            <a:pPr marL="377825" indent="-377825" defTabSz="1008063" eaLnBrk="0">
              <a:lnSpc>
                <a:spcPct val="90000"/>
              </a:lnSpc>
              <a:spcBef>
                <a:spcPct val="20000"/>
              </a:spcBef>
              <a:buClr>
                <a:schemeClr val="hlink"/>
              </a:buClr>
              <a:buSzPct val="70000"/>
              <a:buFont typeface="Wingdings" pitchFamily="2" charset="2"/>
              <a:buChar char="n"/>
            </a:pPr>
            <a:r>
              <a:rPr lang="pt-BR" sz="2000" b="0">
                <a:solidFill>
                  <a:schemeClr val="tx1"/>
                </a:solidFill>
                <a:latin typeface="Garamond" pitchFamily="18" charset="0"/>
                <a:cs typeface="Arial" pitchFamily="34" charset="0"/>
              </a:rPr>
              <a:t>0,2 ml de colostro  (24 RN)ou água estéril (24 RN) na orofaringe  3/3 horas por 3 dias (iniciando com 48 a 96 horas de vida)</a:t>
            </a:r>
          </a:p>
        </p:txBody>
      </p:sp>
      <p:sp>
        <p:nvSpPr>
          <p:cNvPr id="126994" name="Text Box 18"/>
          <p:cNvSpPr txBox="1">
            <a:spLocks noChangeArrowheads="1"/>
          </p:cNvSpPr>
          <p:nvPr/>
        </p:nvSpPr>
        <p:spPr bwMode="auto">
          <a:xfrm>
            <a:off x="0" y="5934075"/>
            <a:ext cx="2614613" cy="1625600"/>
          </a:xfrm>
          <a:prstGeom prst="rect">
            <a:avLst/>
          </a:prstGeom>
          <a:noFill/>
          <a:ln w="9525">
            <a:noFill/>
            <a:miter lim="800000"/>
            <a:headEnd/>
            <a:tailEnd/>
          </a:ln>
          <a:effectLst/>
        </p:spPr>
        <p:txBody>
          <a:bodyPr wrap="none">
            <a:spAutoFit/>
          </a:bodyPr>
          <a:lstStyle/>
          <a:p>
            <a:r>
              <a:rPr lang="pt-BR">
                <a:solidFill>
                  <a:srgbClr val="FFFF00"/>
                </a:solidFill>
              </a:rPr>
              <a:t>Resultados!</a:t>
            </a:r>
          </a:p>
          <a:p>
            <a:r>
              <a:rPr lang="pt-BR">
                <a:solidFill>
                  <a:srgbClr val="FFFF00"/>
                </a:solidFill>
              </a:rPr>
              <a:t>   sepse,</a:t>
            </a:r>
          </a:p>
          <a:p>
            <a:r>
              <a:rPr lang="pt-BR">
                <a:solidFill>
                  <a:srgbClr val="FFFF00"/>
                </a:solidFill>
              </a:rPr>
              <a:t>Inibe secreção de </a:t>
            </a:r>
          </a:p>
          <a:p>
            <a:r>
              <a:rPr lang="pt-BR">
                <a:solidFill>
                  <a:srgbClr val="FFFF00"/>
                </a:solidFill>
              </a:rPr>
              <a:t>citocinas pró-inflamatórias,</a:t>
            </a:r>
          </a:p>
          <a:p>
            <a:r>
              <a:rPr lang="pt-BR">
                <a:solidFill>
                  <a:srgbClr val="FFFF00"/>
                </a:solidFill>
              </a:rPr>
              <a:t>  de fatores imunes</a:t>
            </a:r>
          </a:p>
          <a:p>
            <a:r>
              <a:rPr lang="pt-BR">
                <a:solidFill>
                  <a:srgbClr val="FFFF00"/>
                </a:solidFill>
              </a:rPr>
              <a:t>  protetores  </a:t>
            </a:r>
          </a:p>
        </p:txBody>
      </p:sp>
      <p:sp>
        <p:nvSpPr>
          <p:cNvPr id="126995" name="Line 19"/>
          <p:cNvSpPr>
            <a:spLocks noChangeShapeType="1"/>
          </p:cNvSpPr>
          <p:nvPr/>
        </p:nvSpPr>
        <p:spPr bwMode="auto">
          <a:xfrm flipH="1">
            <a:off x="7127875" y="5795963"/>
            <a:ext cx="504825" cy="360362"/>
          </a:xfrm>
          <a:prstGeom prst="line">
            <a:avLst/>
          </a:prstGeom>
          <a:noFill/>
          <a:ln w="57150">
            <a:solidFill>
              <a:srgbClr val="FF33CC"/>
            </a:solidFill>
            <a:round/>
            <a:headEnd/>
            <a:tailEnd type="triangle" w="med" len="med"/>
          </a:ln>
          <a:effectLst/>
        </p:spPr>
        <p:txBody>
          <a:bodyPr/>
          <a:lstStyle/>
          <a:p>
            <a:endParaRPr lang="pt-BR"/>
          </a:p>
        </p:txBody>
      </p:sp>
      <p:sp>
        <p:nvSpPr>
          <p:cNvPr id="126996" name="Line 20"/>
          <p:cNvSpPr>
            <a:spLocks noChangeShapeType="1"/>
          </p:cNvSpPr>
          <p:nvPr/>
        </p:nvSpPr>
        <p:spPr bwMode="auto">
          <a:xfrm flipH="1">
            <a:off x="7127875" y="5940425"/>
            <a:ext cx="504825" cy="360363"/>
          </a:xfrm>
          <a:prstGeom prst="line">
            <a:avLst/>
          </a:prstGeom>
          <a:noFill/>
          <a:ln w="57150">
            <a:solidFill>
              <a:srgbClr val="FF33CC"/>
            </a:solidFill>
            <a:round/>
            <a:headEnd/>
            <a:tailEnd type="triangle" w="med" len="med"/>
          </a:ln>
          <a:effectLst/>
        </p:spPr>
        <p:txBody>
          <a:bodyPr/>
          <a:lstStyle/>
          <a:p>
            <a:endParaRPr lang="pt-BR"/>
          </a:p>
        </p:txBody>
      </p:sp>
      <p:sp>
        <p:nvSpPr>
          <p:cNvPr id="126999" name="Line 23"/>
          <p:cNvSpPr>
            <a:spLocks noChangeShapeType="1"/>
          </p:cNvSpPr>
          <p:nvPr/>
        </p:nvSpPr>
        <p:spPr bwMode="auto">
          <a:xfrm>
            <a:off x="215900" y="6227763"/>
            <a:ext cx="0" cy="288925"/>
          </a:xfrm>
          <a:prstGeom prst="line">
            <a:avLst/>
          </a:prstGeom>
          <a:noFill/>
          <a:ln w="38100">
            <a:solidFill>
              <a:srgbClr val="FF33CC"/>
            </a:solidFill>
            <a:round/>
            <a:headEnd/>
            <a:tailEnd type="triangle" w="med" len="med"/>
          </a:ln>
          <a:effectLst/>
        </p:spPr>
        <p:txBody>
          <a:bodyPr/>
          <a:lstStyle/>
          <a:p>
            <a:endParaRPr lang="pt-BR"/>
          </a:p>
        </p:txBody>
      </p:sp>
      <p:sp>
        <p:nvSpPr>
          <p:cNvPr id="127001" name="Line 25"/>
          <p:cNvSpPr>
            <a:spLocks noChangeShapeType="1"/>
          </p:cNvSpPr>
          <p:nvPr/>
        </p:nvSpPr>
        <p:spPr bwMode="auto">
          <a:xfrm flipV="1">
            <a:off x="144463" y="7019925"/>
            <a:ext cx="0" cy="215900"/>
          </a:xfrm>
          <a:prstGeom prst="line">
            <a:avLst/>
          </a:prstGeom>
          <a:noFill/>
          <a:ln w="38100">
            <a:solidFill>
              <a:srgbClr val="FF33CC"/>
            </a:solidFill>
            <a:round/>
            <a:headEnd/>
            <a:tailEnd type="triangle" w="med" len="med"/>
          </a:ln>
          <a:effectLst/>
        </p:spPr>
        <p:txBody>
          <a:bodyPr/>
          <a:lstStyle/>
          <a:p>
            <a:endParaRPr lang="pt-BR"/>
          </a:p>
        </p:txBody>
      </p:sp>
      <p:pic>
        <p:nvPicPr>
          <p:cNvPr id="127021" name="Picture 45" descr="link2">
            <a:hlinkClick r:id="rId7"/>
          </p:cNvPr>
          <p:cNvPicPr>
            <a:picLocks noChangeAspect="1" noChangeArrowheads="1"/>
          </p:cNvPicPr>
          <p:nvPr/>
        </p:nvPicPr>
        <p:blipFill>
          <a:blip r:embed="rId3"/>
          <a:srcRect/>
          <a:stretch>
            <a:fillRect/>
          </a:stretch>
        </p:blipFill>
        <p:spPr bwMode="auto">
          <a:xfrm>
            <a:off x="1800225" y="3622675"/>
            <a:ext cx="279400" cy="227013"/>
          </a:xfrm>
          <a:prstGeom prst="rect">
            <a:avLst/>
          </a:prstGeom>
          <a:noFill/>
        </p:spPr>
      </p:pic>
      <p:pic>
        <p:nvPicPr>
          <p:cNvPr id="127034" name="Picture 58" descr="link2">
            <a:hlinkClick r:id="rId8"/>
          </p:cNvPr>
          <p:cNvPicPr>
            <a:picLocks noChangeAspect="1" noChangeArrowheads="1"/>
          </p:cNvPicPr>
          <p:nvPr/>
        </p:nvPicPr>
        <p:blipFill>
          <a:blip r:embed="rId3"/>
          <a:srcRect/>
          <a:stretch>
            <a:fillRect/>
          </a:stretch>
        </p:blipFill>
        <p:spPr bwMode="auto">
          <a:xfrm>
            <a:off x="4895850" y="4211638"/>
            <a:ext cx="352425" cy="285750"/>
          </a:xfrm>
          <a:prstGeom prst="rect">
            <a:avLst/>
          </a:prstGeom>
          <a:noFill/>
        </p:spPr>
      </p:pic>
      <p:pic>
        <p:nvPicPr>
          <p:cNvPr id="127048" name="Picture 72" descr="Clique aqui para ver o artigo">
            <a:hlinkClick r:id="rId9"/>
          </p:cNvPr>
          <p:cNvPicPr>
            <a:picLocks noChangeAspect="1" noChangeArrowheads="1"/>
          </p:cNvPicPr>
          <p:nvPr/>
        </p:nvPicPr>
        <p:blipFill>
          <a:blip r:embed="rId10"/>
          <a:srcRect/>
          <a:stretch>
            <a:fillRect/>
          </a:stretch>
        </p:blipFill>
        <p:spPr bwMode="auto">
          <a:xfrm>
            <a:off x="4679950" y="3635375"/>
            <a:ext cx="228600" cy="228600"/>
          </a:xfrm>
          <a:prstGeom prst="rect">
            <a:avLst/>
          </a:prstGeom>
          <a:noFill/>
        </p:spPr>
      </p:pic>
      <p:pic>
        <p:nvPicPr>
          <p:cNvPr id="127068" name="Picture 92" descr="link2">
            <a:hlinkClick r:id="rId11"/>
          </p:cNvPr>
          <p:cNvPicPr>
            <a:picLocks noChangeAspect="1" noChangeArrowheads="1"/>
          </p:cNvPicPr>
          <p:nvPr/>
        </p:nvPicPr>
        <p:blipFill>
          <a:blip r:embed="rId3"/>
          <a:srcRect/>
          <a:stretch>
            <a:fillRect/>
          </a:stretch>
        </p:blipFill>
        <p:spPr bwMode="auto">
          <a:xfrm>
            <a:off x="5976938" y="3622675"/>
            <a:ext cx="279400" cy="227013"/>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 Box 2"/>
          <p:cNvSpPr txBox="1">
            <a:spLocks noChangeArrowheads="1"/>
          </p:cNvSpPr>
          <p:nvPr/>
        </p:nvSpPr>
        <p:spPr bwMode="auto">
          <a:xfrm>
            <a:off x="515938" y="922338"/>
            <a:ext cx="9239250" cy="6550025"/>
          </a:xfrm>
          <a:prstGeom prst="rect">
            <a:avLst/>
          </a:prstGeom>
          <a:noFill/>
          <a:ln w="9525">
            <a:noFill/>
            <a:miter lim="800000"/>
            <a:headEnd/>
            <a:tailEnd/>
          </a:ln>
        </p:spPr>
        <p:txBody>
          <a:bodyPr lIns="101577" tIns="50788" rIns="101577" bIns="50788">
            <a:spAutoFit/>
          </a:bodyPr>
          <a:lstStyle/>
          <a:p>
            <a:pPr algn="ctr" defTabSz="1008063" eaLnBrk="0">
              <a:lnSpc>
                <a:spcPts val="6463"/>
              </a:lnSpc>
              <a:buClrTx/>
              <a:buSzPct val="99000"/>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27F72C"/>
                </a:solidFill>
                <a:latin typeface="Arial" pitchFamily="34" charset="0"/>
              </a:rPr>
              <a:t>Início da via digestiva:LEITE HUMANO CRU</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9900"/>
                </a:solidFill>
                <a:latin typeface="Arial" pitchFamily="34" charset="0"/>
              </a:rPr>
              <a:t>        O MAIS PRECOCE POSSÍVEL</a:t>
            </a:r>
            <a:r>
              <a:rPr lang="en-GB" sz="3500" b="0">
                <a:solidFill>
                  <a:srgbClr val="FFFFFF"/>
                </a:solidFill>
                <a:latin typeface="Arial" pitchFamily="34" charset="0"/>
              </a:rPr>
              <a:t>  </a:t>
            </a:r>
          </a:p>
          <a:p>
            <a:pPr algn="ctr" defTabSz="1008063" eaLnBrk="0">
              <a:lnSpc>
                <a:spcPts val="5538"/>
              </a:lnSpc>
              <a:buClrTx/>
              <a:buFontTx/>
              <a:buChar char="-"/>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8ml/kg a   12-24ml/kg com aumento lento na primeira semana</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-&lt;1000g:  1-2 ml cada 4-6 horas</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-&gt;=1000g: 2-3 ml cada 4-6 horas</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a:t>
            </a:r>
            <a:r>
              <a:rPr lang="en-GB" sz="3500" b="0">
                <a:solidFill>
                  <a:srgbClr val="FF9900"/>
                </a:solidFill>
                <a:latin typeface="Arial" pitchFamily="34" charset="0"/>
              </a:rPr>
              <a:t>A partir do 7º dia, aumentar</a:t>
            </a:r>
            <a:r>
              <a:rPr lang="en-GB" sz="3500" b="0">
                <a:solidFill>
                  <a:srgbClr val="FFFFFF"/>
                </a:solidFill>
                <a:latin typeface="Arial" pitchFamily="34" charset="0"/>
              </a:rPr>
              <a:t>:</a:t>
            </a:r>
          </a:p>
          <a:p>
            <a:pP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500" b="0">
                <a:solidFill>
                  <a:srgbClr val="FFFFFF"/>
                </a:solidFill>
                <a:latin typeface="Arial" pitchFamily="34" charset="0"/>
              </a:rPr>
              <a:t> </a:t>
            </a:r>
            <a:r>
              <a:rPr lang="en-GB" sz="3100" b="0">
                <a:solidFill>
                  <a:srgbClr val="FFFFFF"/>
                </a:solidFill>
                <a:latin typeface="Arial" pitchFamily="34" charset="0"/>
              </a:rPr>
              <a:t>10ml/kg/dia (&lt;800g) a 20ml/kg/dia (&gt;=800g)</a:t>
            </a:r>
          </a:p>
          <a:p>
            <a:pPr algn="ctr" defTabSz="1008063" eaLnBrk="0">
              <a:lnSpc>
                <a:spcPts val="5538"/>
              </a:lnSpc>
              <a:buClrTx/>
              <a:buFontTx/>
              <a:buNone/>
              <a:tabLst>
                <a:tab pos="0" algn="l"/>
                <a:tab pos="1008063" algn="l"/>
                <a:tab pos="2016125" algn="l"/>
                <a:tab pos="3024188" algn="l"/>
                <a:tab pos="4032250" algn="l"/>
                <a:tab pos="5040313" algn="l"/>
                <a:tab pos="6048375" algn="l"/>
                <a:tab pos="7053263" algn="l"/>
                <a:tab pos="8061325" algn="l"/>
                <a:tab pos="9069388" algn="l"/>
                <a:tab pos="10077450" algn="l"/>
                <a:tab pos="11085513" algn="l"/>
              </a:tabLst>
            </a:pPr>
            <a:r>
              <a:rPr lang="en-GB" sz="3100" b="0">
                <a:solidFill>
                  <a:srgbClr val="FFFFFF"/>
                </a:solidFill>
                <a:latin typeface="Arial" pitchFamily="34" charset="0"/>
              </a:rPr>
              <a:t>Objetivo: NEP aos 14 dias (100-120cals/kg/dia)</a:t>
            </a:r>
          </a:p>
        </p:txBody>
      </p:sp>
      <p:pic>
        <p:nvPicPr>
          <p:cNvPr id="139267" name="Picture 4" descr="premie2"/>
          <p:cNvPicPr>
            <a:picLocks noChangeAspect="1" noChangeArrowheads="1"/>
          </p:cNvPicPr>
          <p:nvPr/>
        </p:nvPicPr>
        <p:blipFill>
          <a:blip r:embed="rId3"/>
          <a:srcRect/>
          <a:stretch>
            <a:fillRect/>
          </a:stretch>
        </p:blipFill>
        <p:spPr bwMode="auto">
          <a:xfrm>
            <a:off x="7897813" y="3492500"/>
            <a:ext cx="2182812" cy="1636713"/>
          </a:xfrm>
          <a:prstGeom prst="rect">
            <a:avLst/>
          </a:prstGeom>
          <a:noFill/>
          <a:ln w="9525">
            <a:noFill/>
            <a:miter lim="800000"/>
            <a:headEnd/>
            <a:tailEnd/>
          </a:ln>
        </p:spPr>
      </p:pic>
      <p:sp>
        <p:nvSpPr>
          <p:cNvPr id="139268" name="Rectangle 6"/>
          <p:cNvSpPr>
            <a:spLocks/>
          </p:cNvSpPr>
          <p:nvPr/>
        </p:nvSpPr>
        <p:spPr bwMode="auto">
          <a:xfrm>
            <a:off x="357188" y="6350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ítulo 1"/>
          <p:cNvSpPr>
            <a:spLocks noGrp="1"/>
          </p:cNvSpPr>
          <p:nvPr>
            <p:ph type="title" idx="4294967295"/>
          </p:nvPr>
        </p:nvSpPr>
        <p:spPr>
          <a:xfrm>
            <a:off x="0" y="525463"/>
            <a:ext cx="9072563" cy="1258887"/>
          </a:xfrm>
        </p:spPr>
        <p:txBody>
          <a:bodyPr lIns="50392" tIns="50392" rIns="50392" bIns="50392"/>
          <a:lstStyle/>
          <a:p>
            <a:pPr eaLnBrk="1" hangingPunct="1"/>
            <a:r>
              <a:rPr lang="nn-NO" sz="2400" smtClean="0"/>
              <a:t>Evelyn C. Martins, 2009:</a:t>
            </a:r>
            <a:r>
              <a:rPr lang="pt-BR" sz="2400" b="0" smtClean="0">
                <a:solidFill>
                  <a:srgbClr val="FF9900"/>
                </a:solidFill>
                <a:latin typeface="Franklin Gothic Book" pitchFamily="34" charset="0"/>
              </a:rPr>
              <a:t> Leite humano fortificado - Resultados</a:t>
            </a:r>
            <a:br>
              <a:rPr lang="pt-BR" sz="2400" b="0" smtClean="0">
                <a:solidFill>
                  <a:srgbClr val="FF9900"/>
                </a:solidFill>
                <a:latin typeface="Franklin Gothic Book" pitchFamily="34" charset="0"/>
              </a:rPr>
            </a:br>
            <a:r>
              <a:rPr lang="pt-BR" sz="2400" b="0" smtClean="0">
                <a:solidFill>
                  <a:srgbClr val="FFFF00"/>
                </a:solidFill>
                <a:latin typeface="Franklin Gothic Book" pitchFamily="34" charset="0"/>
              </a:rPr>
              <a:t>Resultados (a partir de 15 dias de vida ou quando ingesta oral atingir 100mg/k)</a:t>
            </a:r>
          </a:p>
        </p:txBody>
      </p:sp>
      <p:pic>
        <p:nvPicPr>
          <p:cNvPr id="33795" name="Picture 2"/>
          <p:cNvPicPr>
            <a:picLocks noChangeAspect="1" noChangeArrowheads="1"/>
          </p:cNvPicPr>
          <p:nvPr/>
        </p:nvPicPr>
        <p:blipFill>
          <a:blip r:embed="rId2"/>
          <a:srcRect/>
          <a:stretch>
            <a:fillRect/>
          </a:stretch>
        </p:blipFill>
        <p:spPr bwMode="auto">
          <a:xfrm>
            <a:off x="0" y="1835150"/>
            <a:ext cx="10317163" cy="5724525"/>
          </a:xfrm>
          <a:prstGeom prst="rect">
            <a:avLst/>
          </a:prstGeom>
          <a:noFill/>
          <a:ln w="9525">
            <a:noFill/>
            <a:miter lim="800000"/>
            <a:headEnd/>
            <a:tailEnd/>
          </a:ln>
        </p:spPr>
      </p:pic>
      <p:sp>
        <p:nvSpPr>
          <p:cNvPr id="33796" name="Retângulo 19"/>
          <p:cNvSpPr>
            <a:spLocks noChangeArrowheads="1"/>
          </p:cNvSpPr>
          <p:nvPr/>
        </p:nvSpPr>
        <p:spPr bwMode="auto">
          <a:xfrm>
            <a:off x="8496300" y="2987675"/>
            <a:ext cx="738188" cy="215900"/>
          </a:xfrm>
          <a:prstGeom prst="rect">
            <a:avLst/>
          </a:prstGeom>
          <a:noFill/>
          <a:ln w="19050" algn="ctr">
            <a:solidFill>
              <a:srgbClr val="FF0000"/>
            </a:solidFill>
            <a:miter lim="800000"/>
            <a:headEnd/>
            <a:tailEnd/>
          </a:ln>
        </p:spPr>
        <p:txBody>
          <a:bodyPr lIns="100783" tIns="50392" rIns="100783" bIns="50392" anchor="ctr"/>
          <a:lstStyle/>
          <a:p>
            <a:pPr algn="ctr" defTabSz="1008063" hangingPunct="1">
              <a:lnSpc>
                <a:spcPct val="100000"/>
              </a:lnSpc>
              <a:buClrTx/>
              <a:buSzTx/>
              <a:buFontTx/>
              <a:buNone/>
            </a:pPr>
            <a:endParaRPr lang="pt-BR" sz="2000" b="0">
              <a:solidFill>
                <a:srgbClr val="FFFFFF"/>
              </a:solidFill>
              <a:latin typeface="Arial" pitchFamily="34" charset="0"/>
            </a:endParaRPr>
          </a:p>
        </p:txBody>
      </p:sp>
      <p:sp>
        <p:nvSpPr>
          <p:cNvPr id="33798" name="Text Box 16"/>
          <p:cNvSpPr txBox="1">
            <a:spLocks noChangeArrowheads="1"/>
          </p:cNvSpPr>
          <p:nvPr/>
        </p:nvSpPr>
        <p:spPr bwMode="auto">
          <a:xfrm>
            <a:off x="8283575" y="7223125"/>
            <a:ext cx="1771650" cy="330200"/>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1500" b="0">
                <a:solidFill>
                  <a:schemeClr val="bg2"/>
                </a:solidFill>
                <a:latin typeface="Times New Roman" pitchFamily="18" charset="0"/>
              </a:rPr>
              <a:t>Martins, Krebs,2009</a:t>
            </a:r>
          </a:p>
        </p:txBody>
      </p:sp>
      <p:sp>
        <p:nvSpPr>
          <p:cNvPr id="33799" name="Rectangle 17"/>
          <p:cNvSpPr>
            <a:spLocks/>
          </p:cNvSpPr>
          <p:nvPr/>
        </p:nvSpPr>
        <p:spPr bwMode="auto">
          <a:xfrm>
            <a:off x="671513" y="-252413"/>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
        <p:nvSpPr>
          <p:cNvPr id="33801" name="AutoShape 19"/>
          <p:cNvSpPr>
            <a:spLocks noChangeArrowheads="1"/>
          </p:cNvSpPr>
          <p:nvPr/>
        </p:nvSpPr>
        <p:spPr bwMode="auto">
          <a:xfrm flipH="1">
            <a:off x="2232025" y="2555875"/>
            <a:ext cx="398463" cy="557213"/>
          </a:xfrm>
          <a:prstGeom prst="lightningBolt">
            <a:avLst/>
          </a:prstGeom>
          <a:solidFill>
            <a:srgbClr val="FF0000"/>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33802" name="AutoShape 20"/>
          <p:cNvSpPr>
            <a:spLocks noChangeArrowheads="1"/>
          </p:cNvSpPr>
          <p:nvPr/>
        </p:nvSpPr>
        <p:spPr bwMode="auto">
          <a:xfrm>
            <a:off x="7272338" y="3059113"/>
            <a:ext cx="1076325" cy="534987"/>
          </a:xfrm>
          <a:custGeom>
            <a:avLst/>
            <a:gdLst>
              <a:gd name="T0" fmla="*/ 1649203966 w 21600"/>
              <a:gd name="T1" fmla="*/ 0 h 21600"/>
              <a:gd name="T2" fmla="*/ 0 w 21600"/>
              <a:gd name="T3" fmla="*/ 135293457 h 21600"/>
              <a:gd name="T4" fmla="*/ 1649203966 w 21600"/>
              <a:gd name="T5" fmla="*/ 270586320 h 21600"/>
              <a:gd name="T6" fmla="*/ 2147483647 w 21600"/>
              <a:gd name="T7" fmla="*/ 13529345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33804" name="AutoShape 19"/>
          <p:cNvSpPr>
            <a:spLocks noChangeArrowheads="1"/>
          </p:cNvSpPr>
          <p:nvPr/>
        </p:nvSpPr>
        <p:spPr bwMode="auto">
          <a:xfrm flipH="1">
            <a:off x="2160588" y="3059113"/>
            <a:ext cx="398462" cy="557212"/>
          </a:xfrm>
          <a:prstGeom prst="lightningBolt">
            <a:avLst/>
          </a:prstGeom>
          <a:solidFill>
            <a:srgbClr val="FF0000"/>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
        <p:nvSpPr>
          <p:cNvPr id="33805" name="Retângulo 19"/>
          <p:cNvSpPr>
            <a:spLocks noChangeArrowheads="1"/>
          </p:cNvSpPr>
          <p:nvPr/>
        </p:nvSpPr>
        <p:spPr bwMode="auto">
          <a:xfrm>
            <a:off x="8496300" y="3492500"/>
            <a:ext cx="865188" cy="234950"/>
          </a:xfrm>
          <a:prstGeom prst="rect">
            <a:avLst/>
          </a:prstGeom>
          <a:noFill/>
          <a:ln w="19050" algn="ctr">
            <a:solidFill>
              <a:srgbClr val="FF0000"/>
            </a:solidFill>
            <a:miter lim="800000"/>
            <a:headEnd/>
            <a:tailEnd/>
          </a:ln>
        </p:spPr>
        <p:txBody>
          <a:bodyPr lIns="100783" tIns="50392" rIns="100783" bIns="50392" anchor="ctr"/>
          <a:lstStyle/>
          <a:p>
            <a:pPr algn="ctr" defTabSz="1008063" hangingPunct="1">
              <a:lnSpc>
                <a:spcPct val="100000"/>
              </a:lnSpc>
              <a:buClrTx/>
              <a:buSzTx/>
              <a:buFontTx/>
              <a:buNone/>
            </a:pPr>
            <a:endParaRPr lang="pt-BR" sz="2000" b="0">
              <a:solidFill>
                <a:srgbClr val="FFFFFF"/>
              </a:solidFill>
              <a:latin typeface="Arial" pitchFamily="34" charset="0"/>
            </a:endParaRPr>
          </a:p>
        </p:txBody>
      </p:sp>
      <p:pic>
        <p:nvPicPr>
          <p:cNvPr id="33809" name="Picture 17" descr="link2">
            <a:hlinkClick r:id="rId3"/>
          </p:cNvPr>
          <p:cNvPicPr>
            <a:picLocks noChangeAspect="1" noChangeArrowheads="1"/>
          </p:cNvPicPr>
          <p:nvPr/>
        </p:nvPicPr>
        <p:blipFill>
          <a:blip r:embed="rId4"/>
          <a:srcRect/>
          <a:stretch>
            <a:fillRect/>
          </a:stretch>
        </p:blipFill>
        <p:spPr bwMode="auto">
          <a:xfrm>
            <a:off x="1584325" y="323850"/>
            <a:ext cx="352425" cy="28575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srcRect/>
          <a:stretch>
            <a:fillRect/>
          </a:stretch>
        </p:blipFill>
        <p:spPr bwMode="auto">
          <a:xfrm>
            <a:off x="0" y="2827338"/>
            <a:ext cx="10080625" cy="3779837"/>
          </a:xfrm>
          <a:prstGeom prst="rect">
            <a:avLst/>
          </a:prstGeom>
          <a:noFill/>
          <a:ln w="9525">
            <a:noFill/>
            <a:miter lim="800000"/>
            <a:headEnd/>
            <a:tailEnd/>
          </a:ln>
        </p:spPr>
      </p:pic>
      <p:sp>
        <p:nvSpPr>
          <p:cNvPr id="34819" name="Text Box 4"/>
          <p:cNvSpPr txBox="1">
            <a:spLocks noChangeArrowheads="1"/>
          </p:cNvSpPr>
          <p:nvPr/>
        </p:nvSpPr>
        <p:spPr bwMode="auto">
          <a:xfrm>
            <a:off x="357188" y="1241425"/>
            <a:ext cx="9447212" cy="1463675"/>
          </a:xfrm>
          <a:prstGeom prst="rect">
            <a:avLst/>
          </a:prstGeom>
          <a:noFill/>
          <a:ln w="9525">
            <a:noFill/>
            <a:miter lim="800000"/>
            <a:headEnd/>
            <a:tailEnd/>
          </a:ln>
        </p:spPr>
        <p:txBody>
          <a:bodyPr lIns="100783" tIns="50392" rIns="100783" bIns="50392">
            <a:spAutoFit/>
          </a:bodyPr>
          <a:lstStyle/>
          <a:p>
            <a:pPr algn="ctr" defTabSz="1008063" hangingPunct="1">
              <a:lnSpc>
                <a:spcPct val="100000"/>
              </a:lnSpc>
              <a:spcBef>
                <a:spcPct val="50000"/>
              </a:spcBef>
              <a:buClrTx/>
              <a:buSzTx/>
              <a:buFontTx/>
              <a:buNone/>
            </a:pPr>
            <a:r>
              <a:rPr lang="pt-BR" sz="2000">
                <a:solidFill>
                  <a:srgbClr val="FF9900"/>
                </a:solidFill>
                <a:latin typeface="Arial" pitchFamily="34" charset="0"/>
                <a:cs typeface="Arial" pitchFamily="34" charset="0"/>
              </a:rPr>
              <a:t>Sem diferenças estatisticamente significativas quanto as complicações: </a:t>
            </a:r>
            <a:r>
              <a:rPr lang="pt-BR" sz="2000">
                <a:solidFill>
                  <a:srgbClr val="FF3399"/>
                </a:solidFill>
                <a:latin typeface="Arial" pitchFamily="34" charset="0"/>
                <a:cs typeface="Arial" pitchFamily="34" charset="0"/>
              </a:rPr>
              <a:t>INFECÇÃO, INTOLERÂNCIA DIGESTIVA, DISTENSÃO ABDOMINAL. HIPERNATREMIA E ICTERÍCIA</a:t>
            </a:r>
          </a:p>
          <a:p>
            <a:pPr algn="ctr" defTabSz="1008063" hangingPunct="1">
              <a:lnSpc>
                <a:spcPct val="100000"/>
              </a:lnSpc>
              <a:spcBef>
                <a:spcPct val="50000"/>
              </a:spcBef>
              <a:buClrTx/>
              <a:buSzTx/>
              <a:buFontTx/>
              <a:buNone/>
            </a:pPr>
            <a:r>
              <a:rPr lang="pt-BR" sz="2000" b="0">
                <a:solidFill>
                  <a:schemeClr val="tx1"/>
                </a:solidFill>
                <a:latin typeface="Arial" pitchFamily="34" charset="0"/>
                <a:cs typeface="Arial" pitchFamily="34" charset="0"/>
              </a:rPr>
              <a:t>.</a:t>
            </a:r>
          </a:p>
        </p:txBody>
      </p:sp>
      <p:sp>
        <p:nvSpPr>
          <p:cNvPr id="34820" name="Rectangle 5"/>
          <p:cNvSpPr>
            <a:spLocks noChangeArrowheads="1"/>
          </p:cNvSpPr>
          <p:nvPr/>
        </p:nvSpPr>
        <p:spPr bwMode="auto">
          <a:xfrm>
            <a:off x="8693150" y="3938588"/>
            <a:ext cx="714375" cy="1827212"/>
          </a:xfrm>
          <a:prstGeom prst="rect">
            <a:avLst/>
          </a:prstGeom>
          <a:noFill/>
          <a:ln w="9525">
            <a:solidFill>
              <a:srgbClr val="008080"/>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cs typeface="Arial" pitchFamily="34" charset="0"/>
            </a:endParaRPr>
          </a:p>
        </p:txBody>
      </p:sp>
      <p:sp>
        <p:nvSpPr>
          <p:cNvPr id="34821" name="AutoShape 6"/>
          <p:cNvSpPr>
            <a:spLocks noChangeArrowheads="1"/>
          </p:cNvSpPr>
          <p:nvPr/>
        </p:nvSpPr>
        <p:spPr bwMode="auto">
          <a:xfrm>
            <a:off x="-200025" y="366713"/>
            <a:ext cx="1008063"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cs typeface="Arial" pitchFamily="34" charset="0"/>
            </a:endParaRPr>
          </a:p>
        </p:txBody>
      </p:sp>
      <p:sp>
        <p:nvSpPr>
          <p:cNvPr id="34823" name="Rectangle 9"/>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
        <p:nvSpPr>
          <p:cNvPr id="34825" name="Rectangle 9"/>
          <p:cNvSpPr>
            <a:spLocks noChangeArrowheads="1"/>
          </p:cNvSpPr>
          <p:nvPr/>
        </p:nvSpPr>
        <p:spPr bwMode="auto">
          <a:xfrm>
            <a:off x="7764463" y="7019925"/>
            <a:ext cx="2316162" cy="347663"/>
          </a:xfrm>
          <a:prstGeom prst="rect">
            <a:avLst/>
          </a:prstGeom>
          <a:noFill/>
          <a:ln w="9525">
            <a:noFill/>
            <a:miter lim="800000"/>
            <a:headEnd/>
            <a:tailEnd/>
          </a:ln>
          <a:effectLst/>
        </p:spPr>
        <p:txBody>
          <a:bodyPr wrap="none">
            <a:spAutoFit/>
          </a:bodyPr>
          <a:lstStyle/>
          <a:p>
            <a:r>
              <a:rPr lang="nn-NO" b="0">
                <a:solidFill>
                  <a:schemeClr val="tx2"/>
                </a:solidFill>
                <a:effectLst>
                  <a:outerShdw blurRad="38100" dist="38100" dir="2700000" algn="tl">
                    <a:srgbClr val="000000"/>
                  </a:outerShdw>
                </a:effectLst>
              </a:rPr>
              <a:t>Evelyn C. Martins,2009</a:t>
            </a:r>
            <a:endParaRPr lang="pt-BR" b="0">
              <a:solidFill>
                <a:schemeClr val="tx2"/>
              </a:solidFill>
              <a:effectLst>
                <a:outerShdw blurRad="38100" dist="38100" dir="2700000" algn="tl">
                  <a:srgbClr val="000000"/>
                </a:outerShdw>
              </a:effectLst>
            </a:endParaRPr>
          </a:p>
        </p:txBody>
      </p:sp>
      <p:pic>
        <p:nvPicPr>
          <p:cNvPr id="34826" name="Picture 10" descr="link2">
            <a:hlinkClick r:id="rId3"/>
          </p:cNvPr>
          <p:cNvPicPr>
            <a:picLocks noChangeAspect="1" noChangeArrowheads="1"/>
          </p:cNvPicPr>
          <p:nvPr/>
        </p:nvPicPr>
        <p:blipFill>
          <a:blip r:embed="rId4"/>
          <a:srcRect/>
          <a:stretch>
            <a:fillRect/>
          </a:stretch>
        </p:blipFill>
        <p:spPr bwMode="auto">
          <a:xfrm>
            <a:off x="8712200" y="6732588"/>
            <a:ext cx="352425" cy="28575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Espaço Reservado para Conteúdo 2"/>
          <p:cNvSpPr>
            <a:spLocks noGrp="1"/>
          </p:cNvSpPr>
          <p:nvPr>
            <p:ph idx="4294967295"/>
          </p:nvPr>
        </p:nvSpPr>
        <p:spPr>
          <a:xfrm>
            <a:off x="1071563" y="922338"/>
            <a:ext cx="8232775" cy="4989512"/>
          </a:xfrm>
        </p:spPr>
        <p:txBody>
          <a:bodyPr lIns="100783" tIns="50392" rIns="100783" bIns="50392"/>
          <a:lstStyle/>
          <a:p>
            <a:pPr marL="417513" indent="-381000" algn="ctr" defTabSz="912813" eaLnBrk="1" hangingPunct="1">
              <a:lnSpc>
                <a:spcPct val="90000"/>
              </a:lnSpc>
              <a:defRPr/>
            </a:pPr>
            <a:r>
              <a:rPr lang="pt-BR" sz="2600" smtClean="0"/>
              <a:t>Sem diferenças entre os grupos quanto as complicações clínicas</a:t>
            </a:r>
          </a:p>
          <a:p>
            <a:pPr marL="417513" indent="-381000" algn="ctr" defTabSz="912813" eaLnBrk="1" hangingPunct="1">
              <a:lnSpc>
                <a:spcPct val="90000"/>
              </a:lnSpc>
              <a:buFont typeface="Wingdings" pitchFamily="2" charset="2"/>
              <a:buNone/>
              <a:defRPr/>
            </a:pPr>
            <a:r>
              <a:rPr lang="pt-BR" sz="2600" b="1" smtClean="0">
                <a:solidFill>
                  <a:srgbClr val="FF9900"/>
                </a:solidFill>
              </a:rPr>
              <a:t>Existe Risco de enterocolite necrosante  por aumento da osmolaridade?</a:t>
            </a:r>
          </a:p>
          <a:p>
            <a:pPr marL="417513" indent="-381000" defTabSz="912813" eaLnBrk="1" hangingPunct="1">
              <a:lnSpc>
                <a:spcPct val="90000"/>
              </a:lnSpc>
              <a:buFont typeface="Wingdings" pitchFamily="2" charset="2"/>
              <a:buNone/>
              <a:defRPr/>
            </a:pPr>
            <a:r>
              <a:rPr lang="pt-BR" sz="2600" smtClean="0"/>
              <a:t>     -Risco embasado na literatura, porém &lt; que fórmula.</a:t>
            </a:r>
          </a:p>
          <a:p>
            <a:pPr marL="417513" indent="-381000" defTabSz="912813" eaLnBrk="1" hangingPunct="1">
              <a:lnSpc>
                <a:spcPct val="90000"/>
              </a:lnSpc>
              <a:buFont typeface="Wingdings" pitchFamily="2" charset="2"/>
              <a:buNone/>
              <a:defRPr/>
            </a:pPr>
            <a:r>
              <a:rPr lang="pt-BR" sz="2600" smtClean="0"/>
              <a:t>     -Oferta imediata diminui o risco - osmolaridade mais baixa, razão pela qual este estudo não teve aumento de enterocolite necrosante</a:t>
            </a:r>
          </a:p>
          <a:p>
            <a:pPr marL="417513" indent="-381000" defTabSz="912813" eaLnBrk="1" hangingPunct="1">
              <a:lnSpc>
                <a:spcPct val="90000"/>
              </a:lnSpc>
              <a:buFont typeface="Wingdings" pitchFamily="2" charset="2"/>
              <a:buNone/>
              <a:defRPr/>
            </a:pPr>
            <a:r>
              <a:rPr lang="pt-BR" sz="2600" smtClean="0"/>
              <a:t>     -</a:t>
            </a:r>
            <a:r>
              <a:rPr lang="pt-BR" sz="2600" smtClean="0">
                <a:solidFill>
                  <a:srgbClr val="FFFF00"/>
                </a:solidFill>
              </a:rPr>
              <a:t>A osmolaridade do leite humano fortificado aumenta a medida que se aumenta o tempo de armazenamento do leite fortificado</a:t>
            </a:r>
          </a:p>
          <a:p>
            <a:pPr marL="417513" indent="-381000" defTabSz="912813" eaLnBrk="1" hangingPunct="1">
              <a:lnSpc>
                <a:spcPct val="90000"/>
              </a:lnSpc>
              <a:buFont typeface="Wingdings" pitchFamily="2" charset="2"/>
              <a:buNone/>
              <a:defRPr/>
            </a:pPr>
            <a:endParaRPr lang="pt-BR" sz="2600" smtClean="0">
              <a:solidFill>
                <a:srgbClr val="FFFF00"/>
              </a:solidFill>
            </a:endParaRPr>
          </a:p>
        </p:txBody>
      </p:sp>
      <p:sp>
        <p:nvSpPr>
          <p:cNvPr id="35843" name="AutoShape 6"/>
          <p:cNvSpPr>
            <a:spLocks noChangeArrowheads="1"/>
          </p:cNvSpPr>
          <p:nvPr/>
        </p:nvSpPr>
        <p:spPr bwMode="auto">
          <a:xfrm>
            <a:off x="673100" y="4097338"/>
            <a:ext cx="874713" cy="1030287"/>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cs typeface="Arial" pitchFamily="34" charset="0"/>
            </a:endParaRPr>
          </a:p>
        </p:txBody>
      </p:sp>
      <p:sp>
        <p:nvSpPr>
          <p:cNvPr id="35844" name="Título 1"/>
          <p:cNvSpPr>
            <a:spLocks/>
          </p:cNvSpPr>
          <p:nvPr/>
        </p:nvSpPr>
        <p:spPr bwMode="auto">
          <a:xfrm>
            <a:off x="1071563" y="5526088"/>
            <a:ext cx="8232775" cy="1260475"/>
          </a:xfrm>
          <a:prstGeom prst="rect">
            <a:avLst/>
          </a:prstGeom>
          <a:noFill/>
          <a:ln w="9525">
            <a:noFill/>
            <a:miter lim="800000"/>
            <a:headEnd/>
            <a:tailEnd/>
          </a:ln>
        </p:spPr>
        <p:txBody>
          <a:bodyPr lIns="50392" tIns="50392" rIns="50392" bIns="50392" anchor="ctr"/>
          <a:lstStyle/>
          <a:p>
            <a:pPr algn="ctr" defTabSz="1008063" hangingPunct="1">
              <a:lnSpc>
                <a:spcPct val="100000"/>
              </a:lnSpc>
              <a:buClrTx/>
              <a:buSzTx/>
              <a:buFontTx/>
              <a:buNone/>
            </a:pPr>
            <a:r>
              <a:rPr lang="pt-BR" sz="4600" b="0">
                <a:solidFill>
                  <a:schemeClr val="tx1"/>
                </a:solidFill>
                <a:latin typeface="Franklin Gothic Book" pitchFamily="34" charset="0"/>
              </a:rPr>
              <a:t>              </a:t>
            </a:r>
            <a:r>
              <a:rPr lang="pt-BR" sz="4600" b="0">
                <a:solidFill>
                  <a:srgbClr val="FFFF00"/>
                </a:solidFill>
                <a:latin typeface="Franklin Gothic Book" pitchFamily="34" charset="0"/>
              </a:rPr>
              <a:t>Conclusão</a:t>
            </a:r>
            <a:br>
              <a:rPr lang="pt-BR" sz="4600" b="0">
                <a:solidFill>
                  <a:srgbClr val="FFFF00"/>
                </a:solidFill>
                <a:latin typeface="Franklin Gothic Book" pitchFamily="34" charset="0"/>
              </a:rPr>
            </a:br>
            <a:r>
              <a:rPr lang="pt-BR" sz="3100" b="0">
                <a:solidFill>
                  <a:schemeClr val="hlink"/>
                </a:solidFill>
                <a:latin typeface="Franklin Gothic Book" pitchFamily="34" charset="0"/>
              </a:rPr>
              <a:t>Com o uso de ativo no leite humano , observou-se incremento significativo no crescimento do prematuro de muito baixo peso</a:t>
            </a:r>
          </a:p>
        </p:txBody>
      </p:sp>
      <p:sp>
        <p:nvSpPr>
          <p:cNvPr id="35846" name="Rectangle 7"/>
          <p:cNvSpPr>
            <a:spLocks/>
          </p:cNvSpPr>
          <p:nvPr/>
        </p:nvSpPr>
        <p:spPr bwMode="auto">
          <a:xfrm>
            <a:off x="357188" y="6350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
        <p:nvSpPr>
          <p:cNvPr id="35848" name="Rectangle 8"/>
          <p:cNvSpPr>
            <a:spLocks noChangeArrowheads="1"/>
          </p:cNvSpPr>
          <p:nvPr/>
        </p:nvSpPr>
        <p:spPr bwMode="auto">
          <a:xfrm>
            <a:off x="7416800" y="7212013"/>
            <a:ext cx="2316163" cy="347662"/>
          </a:xfrm>
          <a:prstGeom prst="rect">
            <a:avLst/>
          </a:prstGeom>
          <a:noFill/>
          <a:ln w="9525">
            <a:noFill/>
            <a:miter lim="800000"/>
            <a:headEnd/>
            <a:tailEnd/>
          </a:ln>
          <a:effectLst/>
        </p:spPr>
        <p:txBody>
          <a:bodyPr wrap="none">
            <a:spAutoFit/>
          </a:bodyPr>
          <a:lstStyle/>
          <a:p>
            <a:r>
              <a:rPr lang="nn-NO" b="0">
                <a:solidFill>
                  <a:schemeClr val="tx2"/>
                </a:solidFill>
                <a:effectLst>
                  <a:outerShdw blurRad="38100" dist="38100" dir="2700000" algn="tl">
                    <a:srgbClr val="000000"/>
                  </a:outerShdw>
                </a:effectLst>
              </a:rPr>
              <a:t>Evelyn C. Martins,2009</a:t>
            </a:r>
            <a:endParaRPr lang="pt-BR" b="0">
              <a:solidFill>
                <a:schemeClr val="tx2"/>
              </a:solidFill>
              <a:effectLst>
                <a:outerShdw blurRad="38100" dist="38100" dir="2700000" algn="tl">
                  <a:srgbClr val="000000"/>
                </a:outerShdw>
              </a:effectLst>
            </a:endParaRPr>
          </a:p>
        </p:txBody>
      </p:sp>
      <p:pic>
        <p:nvPicPr>
          <p:cNvPr id="35849" name="Picture 9" descr="link2">
            <a:hlinkClick r:id="rId2"/>
          </p:cNvPr>
          <p:cNvPicPr>
            <a:picLocks noChangeAspect="1" noChangeArrowheads="1"/>
          </p:cNvPicPr>
          <p:nvPr/>
        </p:nvPicPr>
        <p:blipFill>
          <a:blip r:embed="rId3"/>
          <a:srcRect/>
          <a:stretch>
            <a:fillRect/>
          </a:stretch>
        </p:blipFill>
        <p:spPr bwMode="auto">
          <a:xfrm>
            <a:off x="9728200" y="7273925"/>
            <a:ext cx="352425" cy="28575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3"/>
          <p:cNvSpPr>
            <a:spLocks noGrp="1"/>
          </p:cNvSpPr>
          <p:nvPr>
            <p:ph type="body" idx="4294967295"/>
          </p:nvPr>
        </p:nvSpPr>
        <p:spPr>
          <a:xfrm>
            <a:off x="506413" y="1763713"/>
            <a:ext cx="9070975" cy="4989512"/>
          </a:xfrm>
        </p:spPr>
        <p:txBody>
          <a:bodyPr lIns="100783" tIns="50392" rIns="100783" bIns="50392"/>
          <a:lstStyle/>
          <a:p>
            <a:pPr marL="417513" indent="-381000" defTabSz="912813" eaLnBrk="1" hangingPunct="1">
              <a:buFont typeface="Wingdings" pitchFamily="2" charset="2"/>
              <a:buNone/>
              <a:defRPr/>
            </a:pPr>
            <a:r>
              <a:rPr lang="pt-BR" sz="3100" smtClean="0"/>
              <a:t>                </a:t>
            </a:r>
            <a:r>
              <a:rPr lang="pt-BR" sz="3100" smtClean="0">
                <a:solidFill>
                  <a:srgbClr val="27F72C"/>
                </a:solidFill>
              </a:rPr>
              <a:t>Leite humano fortificado:</a:t>
            </a:r>
          </a:p>
          <a:p>
            <a:pPr marL="417513" indent="-381000" defTabSz="912813" eaLnBrk="1" hangingPunct="1">
              <a:buFont typeface="Wingdings" pitchFamily="2" charset="2"/>
              <a:buNone/>
              <a:defRPr/>
            </a:pPr>
            <a:r>
              <a:rPr lang="pt-BR" sz="3100" smtClean="0"/>
              <a:t>      Thomaz (2012)(Mato Grosso do Sul)</a:t>
            </a:r>
          </a:p>
          <a:p>
            <a:pPr marL="417513" indent="-381000" algn="ctr" defTabSz="912813" eaLnBrk="1" hangingPunct="1">
              <a:buFont typeface="Wingdings" pitchFamily="2" charset="2"/>
              <a:buNone/>
              <a:defRPr/>
            </a:pPr>
            <a:r>
              <a:rPr lang="pt-BR" sz="3100" b="1" smtClean="0">
                <a:solidFill>
                  <a:srgbClr val="FF9900"/>
                </a:solidFill>
              </a:rPr>
              <a:t>-proteína homóloga/proteína heteróloga</a:t>
            </a:r>
          </a:p>
          <a:p>
            <a:pPr marL="417513" indent="-381000" algn="ctr" defTabSz="912813" eaLnBrk="1" hangingPunct="1">
              <a:buFont typeface="Wingdings" pitchFamily="2" charset="2"/>
              <a:buNone/>
              <a:defRPr/>
            </a:pPr>
            <a:endParaRPr lang="pt-BR" sz="3100" b="1" smtClean="0">
              <a:solidFill>
                <a:srgbClr val="FF9900"/>
              </a:solidFill>
            </a:endParaRPr>
          </a:p>
          <a:p>
            <a:pPr marL="417513" indent="-381000" defTabSz="912813" eaLnBrk="1" hangingPunct="1">
              <a:buClr>
                <a:srgbClr val="FFFFFF"/>
              </a:buClr>
              <a:buSzPct val="171000"/>
              <a:defRPr/>
            </a:pPr>
            <a:r>
              <a:rPr lang="en-US" sz="2600" smtClean="0"/>
              <a:t>Melhores em qualidade do que o aditivo comercial.</a:t>
            </a:r>
          </a:p>
          <a:p>
            <a:pPr marL="417513" indent="-381000" defTabSz="912813" eaLnBrk="1" hangingPunct="1">
              <a:buClr>
                <a:srgbClr val="FFFFFF"/>
              </a:buClr>
              <a:buSzPct val="171000"/>
              <a:defRPr/>
            </a:pPr>
            <a:r>
              <a:rPr lang="en-US" sz="2600" smtClean="0"/>
              <a:t>Bem indicados como aditivos do leite humano dentro do contexto socio-econômico nacional e custo-benefício</a:t>
            </a:r>
          </a:p>
          <a:p>
            <a:pPr marL="417513" indent="-381000" defTabSz="912813" eaLnBrk="1" hangingPunct="1">
              <a:buClr>
                <a:srgbClr val="FFFFFF"/>
              </a:buClr>
              <a:buSzPct val="171000"/>
              <a:defRPr/>
            </a:pPr>
            <a:r>
              <a:rPr lang="en-US" sz="2600" smtClean="0"/>
              <a:t>Melhor qualidade dos aminoácidos ofertados pelo suplemento homólogo</a:t>
            </a:r>
          </a:p>
          <a:p>
            <a:pPr marL="417513" indent="-381000" defTabSz="912813" eaLnBrk="1" hangingPunct="1">
              <a:buClr>
                <a:srgbClr val="FFFFFF"/>
              </a:buClr>
              <a:buSzPct val="171000"/>
              <a:defRPr/>
            </a:pPr>
            <a:r>
              <a:rPr lang="en-US" sz="2600" smtClean="0"/>
              <a:t>Benefícios para o crescimento do perímetro cefálico</a:t>
            </a:r>
          </a:p>
          <a:p>
            <a:pPr marL="417513" indent="-381000" defTabSz="912813" eaLnBrk="1" hangingPunct="1">
              <a:defRPr/>
            </a:pPr>
            <a:endParaRPr lang="pt-BR" sz="3100" smtClean="0"/>
          </a:p>
        </p:txBody>
      </p:sp>
      <p:sp>
        <p:nvSpPr>
          <p:cNvPr id="38915" name="Rectangle 4"/>
          <p:cNvSpPr>
            <a:spLocks/>
          </p:cNvSpPr>
          <p:nvPr/>
        </p:nvSpPr>
        <p:spPr bwMode="auto">
          <a:xfrm>
            <a:off x="287338" y="53975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body" idx="1"/>
          </p:nvPr>
        </p:nvSpPr>
        <p:spPr>
          <a:xfrm>
            <a:off x="287338" y="1908175"/>
            <a:ext cx="9072562" cy="6356350"/>
          </a:xfrm>
          <a:noFill/>
          <a:ln/>
        </p:spPr>
        <p:txBody>
          <a:bodyPr/>
          <a:lstStyle/>
          <a:p>
            <a:pPr marL="666750" indent="-666750">
              <a:lnSpc>
                <a:spcPct val="80000"/>
              </a:lnSpc>
            </a:pPr>
            <a:r>
              <a:rPr lang="pt-BR" sz="1500" smtClean="0">
                <a:effectLst/>
              </a:rPr>
              <a:t>O ADITIVO DIETÉTICO do leite humano será  liberado apenas mediante prescrição médica diária do médico assistente da Unidade Neonatal. </a:t>
            </a:r>
          </a:p>
          <a:p>
            <a:pPr marL="666750" indent="-666750">
              <a:lnSpc>
                <a:spcPct val="80000"/>
              </a:lnSpc>
            </a:pPr>
            <a:r>
              <a:rPr lang="pt-BR" sz="1500" smtClean="0">
                <a:effectLst/>
              </a:rPr>
              <a:t>Na primeira vez em que for prescrito, uma  ficha  para solicitação do uso do aditivo (anexo 1) deverá ser preenchida,  assinada e carimbada pelo médico assistente da Unidade de Neonatologia e encaminhada ao Serviço de Nutrição/Lactário do Hospital.  </a:t>
            </a:r>
          </a:p>
          <a:p>
            <a:pPr marL="666750" indent="-666750">
              <a:lnSpc>
                <a:spcPct val="80000"/>
              </a:lnSpc>
            </a:pPr>
            <a:r>
              <a:rPr lang="pt-BR" sz="1500" smtClean="0">
                <a:effectLst/>
              </a:rPr>
              <a:t>O Banco de Leite Humano do hospital deverá ser informado diariamente quais recém-nascidos estão recebendo o aditivo.</a:t>
            </a:r>
            <a:endParaRPr lang="pt-BR" sz="1500" b="1" smtClean="0">
              <a:effectLst/>
            </a:endParaRPr>
          </a:p>
          <a:p>
            <a:pPr marL="666750" indent="-666750">
              <a:lnSpc>
                <a:spcPct val="80000"/>
              </a:lnSpc>
            </a:pPr>
            <a:r>
              <a:rPr lang="pt-BR" sz="1500" b="1" smtClean="0">
                <a:effectLst/>
              </a:rPr>
              <a:t>Indicação: recém-nascidos prematuros (IG &lt;32 semanas) de muito baixo peso (&lt;1500g) ao nascer, </a:t>
            </a:r>
            <a:r>
              <a:rPr lang="pt-BR" sz="1500" smtClean="0">
                <a:effectLst/>
              </a:rPr>
              <a:t>especialmente aqueles com complicações clínicas, como  uso prolongado de nutrição parenteral, displasia broncopulmonar, terapia com esteroide e restrição hídrica. </a:t>
            </a:r>
          </a:p>
          <a:p>
            <a:pPr marL="666750" indent="-666750">
              <a:lnSpc>
                <a:spcPct val="80000"/>
              </a:lnSpc>
            </a:pPr>
            <a:r>
              <a:rPr lang="pt-BR" sz="1500" smtClean="0">
                <a:effectLst/>
              </a:rPr>
              <a:t>Casos excepcionais, que não se enquadrem na indicação do item 4, deverão ser discutidos pela equipe da Unidade Neonatal e a ficha de solicitação deverá ser carimbada por dois médicos da equipe. </a:t>
            </a:r>
            <a:endParaRPr lang="pt-BR" sz="1500" b="1" smtClean="0">
              <a:effectLst/>
            </a:endParaRPr>
          </a:p>
          <a:p>
            <a:pPr marL="666750" indent="-666750">
              <a:lnSpc>
                <a:spcPct val="80000"/>
              </a:lnSpc>
            </a:pPr>
            <a:r>
              <a:rPr lang="pt-BR" sz="1500" b="1" smtClean="0">
                <a:effectLst/>
              </a:rPr>
              <a:t>A quantidade de aditivo será de 1grama para cada 20 (vinte) ml de leite humano. </a:t>
            </a:r>
            <a:endParaRPr lang="pt-BR" sz="1500" smtClean="0">
              <a:effectLst/>
            </a:endParaRPr>
          </a:p>
          <a:p>
            <a:pPr marL="666750" indent="-666750">
              <a:lnSpc>
                <a:spcPct val="80000"/>
              </a:lnSpc>
            </a:pPr>
            <a:r>
              <a:rPr lang="pt-BR" sz="1500" smtClean="0">
                <a:effectLst/>
              </a:rPr>
              <a:t>Nos cinco primeiros dias de uso, o aditivo deverá ser prescrito em horários intercalados da dieta, de modo a ser oferecido apenas 50% das necessidades diárias.  </a:t>
            </a:r>
          </a:p>
          <a:p>
            <a:pPr marL="666750" indent="-666750">
              <a:lnSpc>
                <a:spcPct val="80000"/>
              </a:lnSpc>
            </a:pPr>
            <a:r>
              <a:rPr lang="pt-BR" sz="1500" smtClean="0">
                <a:effectLst/>
              </a:rPr>
              <a:t>Início do uso: a partir de 15 dias de vida e ingesta oral mínima de 100ml/kg/dia.</a:t>
            </a:r>
          </a:p>
          <a:p>
            <a:pPr marL="666750" indent="-666750">
              <a:lnSpc>
                <a:spcPct val="80000"/>
              </a:lnSpc>
            </a:pPr>
            <a:r>
              <a:rPr lang="pt-BR" sz="1500" smtClean="0">
                <a:effectLst/>
              </a:rPr>
              <a:t>Término do uso: quando o recém-nascido estiver mamando predominantemente no seio materno, com complementação de leite humano igual ou menor do que 20ml/dieta.</a:t>
            </a:r>
          </a:p>
          <a:p>
            <a:pPr marL="666750" indent="-666750">
              <a:lnSpc>
                <a:spcPct val="80000"/>
              </a:lnSpc>
            </a:pPr>
            <a:r>
              <a:rPr lang="pt-BR" sz="1500" smtClean="0">
                <a:effectLst/>
              </a:rPr>
              <a:t>A distribuição do aditivo para a Unidade Neonatal  será feita diariamente pelo Serviço de Nutrição do Hospital, mediante   prescrição e   ficha de solicitação, conforme estabelecido nos itens 1 e 2. </a:t>
            </a:r>
          </a:p>
          <a:p>
            <a:pPr marL="666750" indent="-666750">
              <a:lnSpc>
                <a:spcPct val="80000"/>
              </a:lnSpc>
            </a:pPr>
            <a:r>
              <a:rPr lang="pt-BR" sz="1500" smtClean="0">
                <a:effectLst/>
              </a:rPr>
              <a:t>A mistura do aditivo do leite humano deve ser feita pela enfermeira ou técnica de enfermagem, dentro da Unidade Neonatal,  no momento da administração da dieta ao recém-nascido. </a:t>
            </a:r>
          </a:p>
          <a:p>
            <a:pPr marL="666750" indent="-666750">
              <a:lnSpc>
                <a:spcPct val="80000"/>
              </a:lnSpc>
            </a:pPr>
            <a:r>
              <a:rPr lang="pt-BR" sz="1500" smtClean="0">
                <a:effectLst/>
              </a:rPr>
              <a:t>Durante o período de uso do aditivo, o recém-nascido não deverá receber outra suplementação de cálcio ou fósforo.</a:t>
            </a:r>
          </a:p>
          <a:p>
            <a:pPr marL="666750" indent="-666750">
              <a:lnSpc>
                <a:spcPct val="80000"/>
              </a:lnSpc>
            </a:pPr>
            <a:r>
              <a:rPr lang="pt-BR" sz="1500" smtClean="0">
                <a:effectLst/>
              </a:rPr>
              <a:t>Após a interrupção do uso do aditivo, manter suplementação oral de cálcio e fósforo até completar 40-45 semanas de idade pós-concepcional.</a:t>
            </a:r>
          </a:p>
        </p:txBody>
      </p:sp>
      <p:graphicFrame>
        <p:nvGraphicFramePr>
          <p:cNvPr id="130051" name="Group 3"/>
          <p:cNvGraphicFramePr>
            <a:graphicFrameLocks noGrp="1"/>
          </p:cNvGraphicFramePr>
          <p:nvPr/>
        </p:nvGraphicFramePr>
        <p:xfrm>
          <a:off x="1295400" y="900113"/>
          <a:ext cx="7343775" cy="939800"/>
        </p:xfrm>
        <a:graphic>
          <a:graphicData uri="http://schemas.openxmlformats.org/drawingml/2006/table">
            <a:tbl>
              <a:tblPr/>
              <a:tblGrid>
                <a:gridCol w="6567488"/>
                <a:gridCol w="776287"/>
              </a:tblGrid>
              <a:tr h="434975">
                <a:tc>
                  <a:txBody>
                    <a:bodyPr/>
                    <a:lstStyle/>
                    <a:p>
                      <a:pPr marL="0" marR="0" lvl="0" indent="0" algn="ctr" defTabSz="449263" rtl="0" eaLnBrk="0" fontAlgn="base" latinLnBrk="0" hangingPunct="0">
                        <a:lnSpc>
                          <a:spcPct val="93000"/>
                        </a:lnSpc>
                        <a:spcBef>
                          <a:spcPct val="0"/>
                        </a:spcBef>
                        <a:spcAft>
                          <a:spcPct val="0"/>
                        </a:spcAft>
                        <a:buClr>
                          <a:srgbClr val="000000"/>
                        </a:buClr>
                        <a:buSzPct val="100000"/>
                        <a:buFont typeface="Times New Roman" pitchFamily="18" charset="0"/>
                        <a:buNone/>
                        <a:tabLst/>
                      </a:pPr>
                      <a:r>
                        <a:rPr kumimoji="0" lang="en-GB" sz="1200" b="1" i="0" u="none" strike="noStrike" cap="none" normalizeH="0" baseline="0" smtClean="0">
                          <a:ln>
                            <a:noFill/>
                          </a:ln>
                          <a:solidFill>
                            <a:srgbClr val="999999"/>
                          </a:solidFill>
                          <a:effectLst/>
                          <a:latin typeface="Verdana" pitchFamily="34" charset="0"/>
                          <a:ea typeface="DejaVu Sans"/>
                          <a:cs typeface="Times New Roman" pitchFamily="18" charset="0"/>
                        </a:rPr>
                        <a:t>Normas para o uso do aditivo diet</a:t>
                      </a:r>
                      <a:r>
                        <a:rPr kumimoji="0" lang="en-GB" sz="1200" b="1" i="0" u="none" strike="noStrike" cap="none" normalizeH="0" baseline="0" smtClean="0">
                          <a:ln>
                            <a:noFill/>
                          </a:ln>
                          <a:solidFill>
                            <a:srgbClr val="999999"/>
                          </a:solidFill>
                          <a:effectLst/>
                          <a:latin typeface="Baskerville Old Face"/>
                          <a:ea typeface="DejaVu Sans"/>
                          <a:cs typeface="Times New Roman" pitchFamily="18" charset="0"/>
                        </a:rPr>
                        <a:t>é</a:t>
                      </a:r>
                      <a:r>
                        <a:rPr kumimoji="0" lang="en-GB" sz="1200" b="1" i="0" u="none" strike="noStrike" cap="none" normalizeH="0" baseline="0" smtClean="0">
                          <a:ln>
                            <a:noFill/>
                          </a:ln>
                          <a:solidFill>
                            <a:srgbClr val="999999"/>
                          </a:solidFill>
                          <a:effectLst/>
                          <a:latin typeface="Verdana" pitchFamily="34" charset="0"/>
                          <a:ea typeface="DejaVu Sans"/>
                          <a:cs typeface="Times New Roman" pitchFamily="18" charset="0"/>
                        </a:rPr>
                        <a:t>tico do leite humano</a:t>
                      </a:r>
                      <a:r>
                        <a:rPr kumimoji="0" lang="en-GB" sz="1200" b="0" i="0" u="none" strike="noStrike" cap="none" normalizeH="0" baseline="0" smtClean="0">
                          <a:ln>
                            <a:noFill/>
                          </a:ln>
                          <a:solidFill>
                            <a:srgbClr val="000000"/>
                          </a:solidFill>
                          <a:effectLst/>
                          <a:latin typeface="Times New Roman" pitchFamily="18" charset="0"/>
                          <a:ea typeface="DejaVu Sans"/>
                          <a:cs typeface="Times New Roman" pitchFamily="18" charset="0"/>
                        </a:rPr>
                        <a:t/>
                      </a:r>
                      <a:br>
                        <a:rPr kumimoji="0" lang="en-GB" sz="1200" b="0" i="0" u="none" strike="noStrike" cap="none" normalizeH="0" baseline="0" smtClean="0">
                          <a:ln>
                            <a:noFill/>
                          </a:ln>
                          <a:solidFill>
                            <a:srgbClr val="000000"/>
                          </a:solidFill>
                          <a:effectLst/>
                          <a:latin typeface="Times New Roman" pitchFamily="18" charset="0"/>
                          <a:ea typeface="DejaVu Sans"/>
                          <a:cs typeface="Times New Roman" pitchFamily="18" charset="0"/>
                        </a:rPr>
                      </a:b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Autor(es): Coordena</a:t>
                      </a:r>
                      <a:r>
                        <a:rPr kumimoji="0" lang="en-GB" sz="1200" b="0" i="0" u="none" strike="noStrike" cap="none" normalizeH="0" baseline="0" smtClean="0">
                          <a:ln>
                            <a:noFill/>
                          </a:ln>
                          <a:solidFill>
                            <a:srgbClr val="999999"/>
                          </a:solidFill>
                          <a:effectLst/>
                          <a:latin typeface="Baskerville Old Face"/>
                          <a:ea typeface="DejaVu Sans"/>
                          <a:cs typeface="Times New Roman" pitchFamily="18" charset="0"/>
                        </a:rPr>
                        <a:t>ç</a:t>
                      </a: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ão de Banco de Leite Humano/NUSC/DCVPIS/SAPS, Coordena</a:t>
                      </a:r>
                      <a:r>
                        <a:rPr kumimoji="0" lang="en-GB" sz="1200" b="0" i="0" u="none" strike="noStrike" cap="none" normalizeH="0" baseline="0" smtClean="0">
                          <a:ln>
                            <a:noFill/>
                          </a:ln>
                          <a:solidFill>
                            <a:srgbClr val="999999"/>
                          </a:solidFill>
                          <a:effectLst/>
                          <a:latin typeface="Baskerville Old Face"/>
                          <a:ea typeface="DejaVu Sans"/>
                          <a:cs typeface="Times New Roman" pitchFamily="18" charset="0"/>
                        </a:rPr>
                        <a:t>ç</a:t>
                      </a: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ão de Neonatologia/DIASE/SAS; Banco de Leite Humano/HMIB, Banco de Leite Humano/ HRT, Unidade de Neonatologia/ HMIB, Gerência de Nutri</a:t>
                      </a:r>
                      <a:r>
                        <a:rPr kumimoji="0" lang="en-GB" sz="1200" b="0" i="0" u="none" strike="noStrike" cap="none" normalizeH="0" baseline="0" smtClean="0">
                          <a:ln>
                            <a:noFill/>
                          </a:ln>
                          <a:solidFill>
                            <a:srgbClr val="999999"/>
                          </a:solidFill>
                          <a:effectLst/>
                          <a:latin typeface="Baskerville Old Face"/>
                          <a:ea typeface="DejaVu Sans"/>
                          <a:cs typeface="Times New Roman" pitchFamily="18" charset="0"/>
                        </a:rPr>
                        <a:t>ç</a:t>
                      </a:r>
                      <a:r>
                        <a:rPr kumimoji="0" lang="en-GB" sz="1200" b="0" i="0" u="none" strike="noStrike" cap="none" normalizeH="0" baseline="0" smtClean="0">
                          <a:ln>
                            <a:noFill/>
                          </a:ln>
                          <a:solidFill>
                            <a:srgbClr val="999999"/>
                          </a:solidFill>
                          <a:effectLst/>
                          <a:latin typeface="Verdana" pitchFamily="34" charset="0"/>
                          <a:ea typeface="DejaVu Sans"/>
                          <a:cs typeface="Times New Roman" pitchFamily="18" charset="0"/>
                        </a:rPr>
                        <a:t>ão/HMIB, Prof. Dr. Paulo Margotto</a:t>
                      </a:r>
                      <a:endParaRPr kumimoji="0" lang="en-GB" sz="1200" b="1" i="0" u="none" strike="noStrike" cap="none" normalizeH="0" baseline="0" smtClean="0">
                        <a:ln>
                          <a:noFill/>
                        </a:ln>
                        <a:solidFill>
                          <a:schemeClr val="bg1"/>
                        </a:solidFill>
                        <a:effectLst/>
                        <a:latin typeface="Baskerville Old Face" pitchFamily="18" charset="0"/>
                        <a:ea typeface="DejaVu Sans"/>
                        <a:cs typeface="Times New Roman" pitchFamily="18"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449263" rtl="0" eaLnBrk="0" fontAlgn="base" latinLnBrk="0" hangingPunct="0">
                        <a:lnSpc>
                          <a:spcPct val="93000"/>
                        </a:lnSpc>
                        <a:spcBef>
                          <a:spcPct val="0"/>
                        </a:spcBef>
                        <a:spcAft>
                          <a:spcPct val="0"/>
                        </a:spcAft>
                        <a:buClr>
                          <a:srgbClr val="000000"/>
                        </a:buClr>
                        <a:buSzPct val="100000"/>
                        <a:buFont typeface="Times New Roman" pitchFamily="18" charset="0"/>
                        <a:buNone/>
                        <a:tabLst/>
                      </a:pPr>
                      <a:r>
                        <a:rPr kumimoji="0" lang="en-GB" sz="1800" b="0" i="0" u="none" strike="noStrike" cap="none" normalizeH="0" baseline="0" smtClean="0">
                          <a:ln>
                            <a:noFill/>
                          </a:ln>
                          <a:solidFill>
                            <a:srgbClr val="000000"/>
                          </a:solidFill>
                          <a:effectLst/>
                          <a:latin typeface="Times New Roman" pitchFamily="18" charset="0"/>
                          <a:ea typeface="DejaVu Sans"/>
                          <a:cs typeface="Times New Roman" pitchFamily="18" charset="0"/>
                          <a:hlinkClick r:id="rId2"/>
                        </a:rPr>
                        <a:t>  </a:t>
                      </a:r>
                      <a:r>
                        <a:rPr kumimoji="0" lang="en-GB" sz="1800" b="0" i="0" u="none" strike="noStrike" cap="none" normalizeH="0" baseline="0" smtClean="0">
                          <a:ln>
                            <a:noFill/>
                          </a:ln>
                          <a:solidFill>
                            <a:srgbClr val="000000"/>
                          </a:solidFill>
                          <a:effectLst/>
                          <a:latin typeface="Baskerville Old Face"/>
                          <a:ea typeface="DejaVu Sans"/>
                          <a:cs typeface="Times New Roman" pitchFamily="18" charset="0"/>
                        </a:rPr>
                        <a:t>      </a:t>
                      </a:r>
                      <a:endParaRPr kumimoji="0" lang="en-GB" sz="1800" b="0" i="0" u="none" strike="noStrike" cap="none" normalizeH="0" baseline="0" smtClean="0">
                        <a:ln>
                          <a:noFill/>
                        </a:ln>
                        <a:solidFill>
                          <a:srgbClr val="000000"/>
                        </a:solidFill>
                        <a:effectLst/>
                        <a:latin typeface="Times New Roman" pitchFamily="18" charset="0"/>
                        <a:ea typeface="DejaVu Sans"/>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130058" name="Picture 10" descr="link2">
            <a:hlinkClick r:id="rId2"/>
          </p:cNvPr>
          <p:cNvPicPr>
            <a:picLocks noChangeAspect="1" noChangeArrowheads="1"/>
          </p:cNvPicPr>
          <p:nvPr/>
        </p:nvPicPr>
        <p:blipFill>
          <a:blip r:embed="rId3"/>
          <a:srcRect/>
          <a:stretch>
            <a:fillRect/>
          </a:stretch>
        </p:blipFill>
        <p:spPr bwMode="auto">
          <a:xfrm>
            <a:off x="7993063" y="1116013"/>
            <a:ext cx="352425" cy="285750"/>
          </a:xfrm>
          <a:prstGeom prst="rect">
            <a:avLst/>
          </a:prstGeom>
          <a:noFill/>
        </p:spPr>
      </p:pic>
      <p:sp>
        <p:nvSpPr>
          <p:cNvPr id="130059" name="Rectangle 7"/>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noChangeArrowheads="1"/>
          </p:cNvSpPr>
          <p:nvPr>
            <p:ph type="body" idx="1"/>
          </p:nvPr>
        </p:nvSpPr>
        <p:spPr>
          <a:xfrm>
            <a:off x="144463" y="1763713"/>
            <a:ext cx="9432925" cy="4989512"/>
          </a:xfrm>
          <a:noFill/>
          <a:ln/>
        </p:spPr>
        <p:txBody>
          <a:bodyPr/>
          <a:lstStyle/>
          <a:p>
            <a:r>
              <a:rPr lang="pt-BR" sz="2400" smtClean="0">
                <a:effectLst/>
              </a:rPr>
              <a:t>Metanálise de Lima AH et al (2014): 29 publicações</a:t>
            </a:r>
          </a:p>
          <a:p>
            <a:pPr>
              <a:buFont typeface="Wingdings" pitchFamily="2" charset="2"/>
              <a:buNone/>
            </a:pPr>
            <a:r>
              <a:rPr lang="pt-BR" sz="2400" smtClean="0">
                <a:effectLst/>
              </a:rPr>
              <a:t>          </a:t>
            </a:r>
            <a:r>
              <a:rPr lang="pt-BR" sz="2400" b="1" smtClean="0">
                <a:solidFill>
                  <a:srgbClr val="FFFF00"/>
                </a:solidFill>
                <a:effectLst/>
              </a:rPr>
              <a:t>Ponto positivo: estimulação do sistema sensório motor oral</a:t>
            </a:r>
          </a:p>
          <a:p>
            <a:endParaRPr lang="pt-BR" sz="2400" b="1" smtClean="0">
              <a:solidFill>
                <a:srgbClr val="FFFF00"/>
              </a:solidFill>
              <a:effectLst/>
            </a:endParaRPr>
          </a:p>
        </p:txBody>
      </p:sp>
      <p:sp>
        <p:nvSpPr>
          <p:cNvPr id="142340" name="Rectangle 7"/>
          <p:cNvSpPr>
            <a:spLocks/>
          </p:cNvSpPr>
          <p:nvPr/>
        </p:nvSpPr>
        <p:spPr bwMode="auto">
          <a:xfrm>
            <a:off x="287338" y="-180975"/>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
        <p:nvSpPr>
          <p:cNvPr id="142341" name="Text Box 5"/>
          <p:cNvSpPr txBox="1">
            <a:spLocks noChangeArrowheads="1"/>
          </p:cNvSpPr>
          <p:nvPr/>
        </p:nvSpPr>
        <p:spPr bwMode="auto">
          <a:xfrm>
            <a:off x="576263" y="684213"/>
            <a:ext cx="8375650" cy="915987"/>
          </a:xfrm>
          <a:prstGeom prst="rect">
            <a:avLst/>
          </a:prstGeom>
          <a:noFill/>
          <a:ln w="9525">
            <a:noFill/>
            <a:miter lim="800000"/>
            <a:headEnd/>
            <a:tailEnd/>
          </a:ln>
          <a:effectLst/>
        </p:spPr>
        <p:txBody>
          <a:bodyPr wrap="none">
            <a:spAutoFit/>
          </a:bodyPr>
          <a:lstStyle/>
          <a:p>
            <a:pPr algn="ctr"/>
            <a:r>
              <a:rPr lang="pt-BR" sz="2000">
                <a:solidFill>
                  <a:srgbClr val="FFFF00"/>
                </a:solidFill>
              </a:rPr>
              <a:t>Transição  da alimentação por sonda orogástrica para a oral</a:t>
            </a:r>
          </a:p>
          <a:p>
            <a:pPr algn="ctr"/>
            <a:r>
              <a:rPr lang="pt-BR" sz="2000">
                <a:solidFill>
                  <a:srgbClr val="FFFF00"/>
                </a:solidFill>
              </a:rPr>
              <a:t>Grande desafio:&gt;30% dos pré-termos tem dificuldades!</a:t>
            </a:r>
          </a:p>
          <a:p>
            <a:pPr algn="ctr"/>
            <a:r>
              <a:rPr lang="pt-BR">
                <a:solidFill>
                  <a:srgbClr val="FF9900"/>
                </a:solidFill>
              </a:rPr>
              <a:t>Peso nasc&gt;1500g e Idad.Gest &gt; 33semanas , com  reflexo de sucção/deglutição adequados</a:t>
            </a:r>
            <a:r>
              <a:rPr lang="pt-BR">
                <a:solidFill>
                  <a:srgbClr val="FFFF00"/>
                </a:solidFill>
              </a:rPr>
              <a:t> </a:t>
            </a:r>
          </a:p>
        </p:txBody>
      </p:sp>
      <p:sp>
        <p:nvSpPr>
          <p:cNvPr id="142343" name="AutoShape 7"/>
          <p:cNvSpPr>
            <a:spLocks noChangeArrowheads="1"/>
          </p:cNvSpPr>
          <p:nvPr/>
        </p:nvSpPr>
        <p:spPr bwMode="auto">
          <a:xfrm>
            <a:off x="144463" y="1908175"/>
            <a:ext cx="360362" cy="709613"/>
          </a:xfrm>
          <a:prstGeom prst="curvedRightArrow">
            <a:avLst>
              <a:gd name="adj1" fmla="val 39383"/>
              <a:gd name="adj2" fmla="val 78767"/>
              <a:gd name="adj3" fmla="val 33333"/>
            </a:avLst>
          </a:prstGeom>
          <a:solidFill>
            <a:srgbClr val="00B8FF"/>
          </a:solidFill>
          <a:ln w="9525">
            <a:solidFill>
              <a:schemeClr val="tx1"/>
            </a:solidFill>
            <a:miter lim="800000"/>
            <a:headEnd/>
            <a:tailEnd/>
          </a:ln>
          <a:effectLst/>
        </p:spPr>
        <p:txBody>
          <a:bodyPr wrap="none" anchor="ctr"/>
          <a:lstStyle/>
          <a:p>
            <a:endParaRPr lang="pt-BR"/>
          </a:p>
        </p:txBody>
      </p:sp>
      <p:pic>
        <p:nvPicPr>
          <p:cNvPr id="142344" name="Picture 8"/>
          <p:cNvPicPr>
            <a:picLocks noChangeAspect="1" noChangeArrowheads="1"/>
          </p:cNvPicPr>
          <p:nvPr/>
        </p:nvPicPr>
        <p:blipFill>
          <a:blip r:embed="rId2"/>
          <a:srcRect/>
          <a:stretch>
            <a:fillRect/>
          </a:stretch>
        </p:blipFill>
        <p:spPr bwMode="auto">
          <a:xfrm>
            <a:off x="1079500" y="2676525"/>
            <a:ext cx="7273925" cy="484505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p:cNvSpPr>
          <p:nvPr>
            <p:ph type="body" idx="4294967295"/>
          </p:nvPr>
        </p:nvSpPr>
        <p:spPr>
          <a:xfrm>
            <a:off x="833438" y="1716088"/>
            <a:ext cx="8566150" cy="4533900"/>
          </a:xfrm>
        </p:spPr>
        <p:txBody>
          <a:bodyPr lIns="100783" tIns="50392" rIns="100783" bIns="50392"/>
          <a:lstStyle/>
          <a:p>
            <a:pPr marL="417513" indent="-381000" defTabSz="912813" eaLnBrk="1" hangingPunct="1">
              <a:defRPr/>
            </a:pPr>
            <a:r>
              <a:rPr lang="pt-BR" smtClean="0"/>
              <a:t>Intrautero:</a:t>
            </a:r>
            <a:r>
              <a:rPr lang="pt-BR" smtClean="0">
                <a:solidFill>
                  <a:schemeClr val="bg1"/>
                </a:solidFill>
              </a:rPr>
              <a:t> </a:t>
            </a:r>
            <a:r>
              <a:rPr lang="pt-BR" b="1" smtClean="0">
                <a:solidFill>
                  <a:srgbClr val="FF3300"/>
                </a:solidFill>
              </a:rPr>
              <a:t>crescem 6cm/mês!</a:t>
            </a:r>
            <a:r>
              <a:rPr lang="pt-BR" smtClean="0">
                <a:solidFill>
                  <a:schemeClr val="bg1"/>
                </a:solidFill>
              </a:rPr>
              <a:t> </a:t>
            </a:r>
          </a:p>
          <a:p>
            <a:pPr marL="417513" indent="-381000" algn="ctr" defTabSz="912813" eaLnBrk="1" hangingPunct="1">
              <a:buFont typeface="Wingdings" pitchFamily="2" charset="2"/>
              <a:buNone/>
              <a:defRPr/>
            </a:pPr>
            <a:r>
              <a:rPr lang="pt-BR" smtClean="0"/>
              <a:t>(a termo: 3cm/mês)</a:t>
            </a:r>
          </a:p>
          <a:p>
            <a:pPr marL="417513" indent="-381000" defTabSz="912813" eaLnBrk="1" hangingPunct="1">
              <a:defRPr/>
            </a:pPr>
            <a:r>
              <a:rPr lang="pt-BR" smtClean="0"/>
              <a:t>Adolescente: estirão chega a 10cm/ano</a:t>
            </a:r>
          </a:p>
        </p:txBody>
      </p:sp>
      <p:sp>
        <p:nvSpPr>
          <p:cNvPr id="39939" name="Text Box 4"/>
          <p:cNvSpPr txBox="1">
            <a:spLocks noChangeArrowheads="1"/>
          </p:cNvSpPr>
          <p:nvPr/>
        </p:nvSpPr>
        <p:spPr bwMode="auto">
          <a:xfrm>
            <a:off x="0" y="1001713"/>
            <a:ext cx="9869488" cy="503237"/>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a:solidFill>
                  <a:srgbClr val="27F72C"/>
                </a:solidFill>
                <a:latin typeface="Times New Roman" pitchFamily="18" charset="0"/>
              </a:rPr>
              <a:t>RECÉM-NASCIDO PRÉ-TERMO EXTREMO: 22 -28 SEMANAS</a:t>
            </a:r>
          </a:p>
        </p:txBody>
      </p:sp>
      <p:sp>
        <p:nvSpPr>
          <p:cNvPr id="39940" name="Line 5"/>
          <p:cNvSpPr>
            <a:spLocks noChangeShapeType="1"/>
          </p:cNvSpPr>
          <p:nvPr/>
        </p:nvSpPr>
        <p:spPr bwMode="auto">
          <a:xfrm>
            <a:off x="436563" y="3382963"/>
            <a:ext cx="1270000" cy="476250"/>
          </a:xfrm>
          <a:prstGeom prst="line">
            <a:avLst/>
          </a:prstGeom>
          <a:noFill/>
          <a:ln w="76200">
            <a:solidFill>
              <a:srgbClr val="FFCC00"/>
            </a:solidFill>
            <a:round/>
            <a:headEnd/>
            <a:tailEnd type="triangle" w="med" len="med"/>
          </a:ln>
        </p:spPr>
        <p:txBody>
          <a:bodyPr wrap="none" anchor="ctr"/>
          <a:lstStyle/>
          <a:p>
            <a:endParaRPr lang="pt-BR"/>
          </a:p>
        </p:txBody>
      </p:sp>
      <p:sp>
        <p:nvSpPr>
          <p:cNvPr id="39941" name="Text Box 6"/>
          <p:cNvSpPr txBox="1">
            <a:spLocks noChangeArrowheads="1"/>
          </p:cNvSpPr>
          <p:nvPr/>
        </p:nvSpPr>
        <p:spPr bwMode="auto">
          <a:xfrm>
            <a:off x="1706563" y="3621088"/>
            <a:ext cx="6183312" cy="503237"/>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a:solidFill>
                  <a:srgbClr val="27F72C"/>
                </a:solidFill>
                <a:latin typeface="Times New Roman" pitchFamily="18" charset="0"/>
              </a:rPr>
              <a:t>Maior necessidade de oferta de nutrientes</a:t>
            </a:r>
          </a:p>
        </p:txBody>
      </p:sp>
      <p:sp>
        <p:nvSpPr>
          <p:cNvPr id="39942" name="Line 7"/>
          <p:cNvSpPr>
            <a:spLocks noChangeShapeType="1"/>
          </p:cNvSpPr>
          <p:nvPr/>
        </p:nvSpPr>
        <p:spPr bwMode="auto">
          <a:xfrm flipH="1">
            <a:off x="8058150" y="3222625"/>
            <a:ext cx="1031875" cy="715963"/>
          </a:xfrm>
          <a:prstGeom prst="line">
            <a:avLst/>
          </a:prstGeom>
          <a:noFill/>
          <a:ln w="76200">
            <a:solidFill>
              <a:srgbClr val="FFCC00"/>
            </a:solidFill>
            <a:round/>
            <a:headEnd/>
            <a:tailEnd type="triangle" w="med" len="med"/>
          </a:ln>
        </p:spPr>
        <p:txBody>
          <a:bodyPr wrap="none" anchor="ctr"/>
          <a:lstStyle/>
          <a:p>
            <a:endParaRPr lang="pt-BR"/>
          </a:p>
        </p:txBody>
      </p:sp>
      <p:sp>
        <p:nvSpPr>
          <p:cNvPr id="39943" name="Text Box 8"/>
          <p:cNvSpPr txBox="1">
            <a:spLocks noChangeArrowheads="1"/>
          </p:cNvSpPr>
          <p:nvPr/>
        </p:nvSpPr>
        <p:spPr bwMode="auto">
          <a:xfrm>
            <a:off x="1547813" y="4097338"/>
            <a:ext cx="6929437" cy="503237"/>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b="0">
                <a:solidFill>
                  <a:srgbClr val="FFCC00"/>
                </a:solidFill>
                <a:latin typeface="Times New Roman" pitchFamily="18" charset="0"/>
              </a:rPr>
              <a:t>Muitos  destes RN AIG ao nascer, são PIG na alta</a:t>
            </a:r>
          </a:p>
        </p:txBody>
      </p:sp>
      <p:sp>
        <p:nvSpPr>
          <p:cNvPr id="39944" name="Text Box 9"/>
          <p:cNvSpPr txBox="1">
            <a:spLocks noChangeArrowheads="1"/>
          </p:cNvSpPr>
          <p:nvPr/>
        </p:nvSpPr>
        <p:spPr bwMode="auto">
          <a:xfrm>
            <a:off x="1468438" y="5207000"/>
            <a:ext cx="1568450" cy="504825"/>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a:solidFill>
                  <a:srgbClr val="FFFF00"/>
                </a:solidFill>
                <a:latin typeface="Times New Roman" pitchFamily="18" charset="0"/>
              </a:rPr>
              <a:t>RISCOS:</a:t>
            </a:r>
          </a:p>
        </p:txBody>
      </p:sp>
      <p:sp>
        <p:nvSpPr>
          <p:cNvPr id="39945" name="Text Box 10"/>
          <p:cNvSpPr txBox="1">
            <a:spLocks noChangeArrowheads="1"/>
          </p:cNvSpPr>
          <p:nvPr/>
        </p:nvSpPr>
        <p:spPr bwMode="auto">
          <a:xfrm>
            <a:off x="1443038" y="4573588"/>
            <a:ext cx="6607175" cy="2085975"/>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2600" b="0">
                <a:solidFill>
                  <a:srgbClr val="FFCC00"/>
                </a:solidFill>
                <a:latin typeface="Times New Roman" pitchFamily="18" charset="0"/>
              </a:rPr>
              <a:t>                  -displasia broncopulmonar</a:t>
            </a:r>
          </a:p>
          <a:p>
            <a:pPr algn="ctr" defTabSz="1008063" eaLnBrk="0">
              <a:lnSpc>
                <a:spcPct val="100000"/>
              </a:lnSpc>
              <a:buClrTx/>
              <a:buSzTx/>
              <a:buFontTx/>
              <a:buNone/>
            </a:pPr>
            <a:r>
              <a:rPr lang="pt-BR" sz="2600" b="0">
                <a:solidFill>
                  <a:srgbClr val="FFCC00"/>
                </a:solidFill>
                <a:latin typeface="Times New Roman" pitchFamily="18" charset="0"/>
              </a:rPr>
              <a:t>                       -hemorragia intraventricular</a:t>
            </a:r>
          </a:p>
          <a:p>
            <a:pPr algn="ctr" defTabSz="1008063" eaLnBrk="0">
              <a:lnSpc>
                <a:spcPct val="100000"/>
              </a:lnSpc>
              <a:buClrTx/>
              <a:buSzTx/>
              <a:buFontTx/>
              <a:buNone/>
            </a:pPr>
            <a:r>
              <a:rPr lang="pt-BR" sz="2600" b="0">
                <a:solidFill>
                  <a:srgbClr val="FFCC00"/>
                </a:solidFill>
                <a:latin typeface="Times New Roman" pitchFamily="18" charset="0"/>
              </a:rPr>
              <a:t>                 -enterocolite necrosante</a:t>
            </a:r>
          </a:p>
          <a:p>
            <a:pPr algn="ctr" defTabSz="1008063" eaLnBrk="0">
              <a:lnSpc>
                <a:spcPct val="100000"/>
              </a:lnSpc>
              <a:buClrTx/>
              <a:buSzTx/>
              <a:buFontTx/>
              <a:buNone/>
            </a:pPr>
            <a:r>
              <a:rPr lang="pt-BR" sz="2600" b="0">
                <a:solidFill>
                  <a:srgbClr val="FFCC00"/>
                </a:solidFill>
                <a:latin typeface="Times New Roman" pitchFamily="18" charset="0"/>
              </a:rPr>
              <a:t>-sepse tardia</a:t>
            </a:r>
          </a:p>
          <a:p>
            <a:pPr algn="ctr" defTabSz="1008063" eaLnBrk="0">
              <a:lnSpc>
                <a:spcPct val="100000"/>
              </a:lnSpc>
              <a:buClrTx/>
              <a:buSzTx/>
              <a:buFontTx/>
              <a:buNone/>
            </a:pPr>
            <a:r>
              <a:rPr lang="pt-BR" sz="2600" b="0">
                <a:solidFill>
                  <a:srgbClr val="FFCC00"/>
                </a:solidFill>
                <a:latin typeface="Times New Roman" pitchFamily="18" charset="0"/>
              </a:rPr>
              <a:t>                             -Retinopatia da prematuridade</a:t>
            </a:r>
          </a:p>
        </p:txBody>
      </p:sp>
      <p:sp>
        <p:nvSpPr>
          <p:cNvPr id="39946" name="Rectangle 11"/>
          <p:cNvSpPr>
            <a:spLocks/>
          </p:cNvSpPr>
          <p:nvPr/>
        </p:nvSpPr>
        <p:spPr bwMode="auto">
          <a:xfrm>
            <a:off x="357188" y="0"/>
            <a:ext cx="9409112" cy="836613"/>
          </a:xfrm>
          <a:prstGeom prst="rect">
            <a:avLst/>
          </a:prstGeom>
          <a:noFill/>
          <a:ln w="9525">
            <a:noFill/>
            <a:miter lim="800000"/>
            <a:headEnd/>
            <a:tailEnd/>
          </a:ln>
        </p:spPr>
        <p:txBody>
          <a:bodyPr lIns="100783" tIns="50392" rIns="100783" bIns="50392" anchor="b"/>
          <a:lstStyle/>
          <a:p>
            <a:pPr algn="ctr" defTabSz="1008063" eaLnBrk="0">
              <a:lnSpc>
                <a:spcPct val="100000"/>
              </a:lnSpc>
              <a:buClrTx/>
              <a:buSzTx/>
              <a:buFontTx/>
              <a:buNone/>
            </a:pPr>
            <a:r>
              <a:rPr lang="pt-BR" sz="3500" b="0">
                <a:solidFill>
                  <a:srgbClr val="FF9900"/>
                </a:solidFill>
                <a:latin typeface="Franklin Gothic Book" pitchFamily="34" charset="0"/>
              </a:rPr>
              <a:t>Nutrição Enteral Neonatal</a:t>
            </a:r>
          </a:p>
        </p:txBody>
      </p:sp>
      <p:sp>
        <p:nvSpPr>
          <p:cNvPr id="39947" name="Text Box 12"/>
          <p:cNvSpPr txBox="1">
            <a:spLocks noChangeArrowheads="1"/>
          </p:cNvSpPr>
          <p:nvPr/>
        </p:nvSpPr>
        <p:spPr bwMode="auto">
          <a:xfrm>
            <a:off x="1566863" y="6662738"/>
            <a:ext cx="7412037" cy="771525"/>
          </a:xfrm>
          <a:prstGeom prst="rect">
            <a:avLst/>
          </a:prstGeom>
          <a:noFill/>
          <a:ln w="9525">
            <a:noFill/>
            <a:miter lim="800000"/>
            <a:headEnd/>
            <a:tailEnd/>
          </a:ln>
        </p:spPr>
        <p:txBody>
          <a:bodyPr wrap="none" lIns="100783" tIns="50392" rIns="100783" bIns="50392">
            <a:spAutoFit/>
          </a:bodyPr>
          <a:lstStyle/>
          <a:p>
            <a:pPr algn="ctr" defTabSz="1008063" hangingPunct="1">
              <a:lnSpc>
                <a:spcPct val="100000"/>
              </a:lnSpc>
              <a:buClrTx/>
              <a:buSzTx/>
              <a:buFontTx/>
              <a:buNone/>
            </a:pPr>
            <a:r>
              <a:rPr lang="pt-BR">
                <a:solidFill>
                  <a:srgbClr val="EAF925"/>
                </a:solidFill>
                <a:latin typeface="Arial" pitchFamily="34" charset="0"/>
              </a:rPr>
              <a:t>O </a:t>
            </a:r>
            <a:r>
              <a:rPr lang="pt-BR" sz="2200">
                <a:solidFill>
                  <a:srgbClr val="EAF925"/>
                </a:solidFill>
                <a:latin typeface="Arial" pitchFamily="34" charset="0"/>
              </a:rPr>
              <a:t>atraso no início da nutrição enteral  associa-se com </a:t>
            </a:r>
          </a:p>
          <a:p>
            <a:pPr algn="ctr" defTabSz="1008063" hangingPunct="1">
              <a:lnSpc>
                <a:spcPct val="100000"/>
              </a:lnSpc>
              <a:buClrTx/>
              <a:buSzTx/>
              <a:buFontTx/>
              <a:buNone/>
            </a:pPr>
            <a:r>
              <a:rPr lang="pt-BR" sz="2200">
                <a:solidFill>
                  <a:srgbClr val="EAF925"/>
                </a:solidFill>
                <a:latin typeface="Arial" pitchFamily="34" charset="0"/>
              </a:rPr>
              <a:t>agravamento destas condições</a:t>
            </a:r>
          </a:p>
        </p:txBody>
      </p:sp>
      <p:sp>
        <p:nvSpPr>
          <p:cNvPr id="39948" name="AutoShape 13"/>
          <p:cNvSpPr>
            <a:spLocks noChangeArrowheads="1"/>
          </p:cNvSpPr>
          <p:nvPr/>
        </p:nvSpPr>
        <p:spPr bwMode="auto">
          <a:xfrm>
            <a:off x="595313" y="5764213"/>
            <a:ext cx="1008062" cy="1008062"/>
          </a:xfrm>
          <a:prstGeom prst="lightningBolt">
            <a:avLst/>
          </a:prstGeom>
          <a:solidFill>
            <a:schemeClr val="accent1"/>
          </a:solidFill>
          <a:ln w="9525">
            <a:solidFill>
              <a:schemeClr val="tx1"/>
            </a:solidFill>
            <a:miter lim="800000"/>
            <a:headEnd/>
            <a:tailEnd/>
          </a:ln>
        </p:spPr>
        <p:txBody>
          <a:bodyPr wrap="none" lIns="100783" tIns="50392" rIns="100783" bIns="50392" anchor="ctr"/>
          <a:lstStyle/>
          <a:p>
            <a:pPr defTabSz="1008063" hangingPunct="1">
              <a:lnSpc>
                <a:spcPct val="100000"/>
              </a:lnSpc>
              <a:buClrTx/>
              <a:buSzTx/>
              <a:buFontTx/>
              <a:buNone/>
            </a:pPr>
            <a:endParaRPr lang="pt-BR" sz="2000" b="0">
              <a:solidFill>
                <a:schemeClr val="tx1"/>
              </a:solidFill>
              <a:latin typeface="Arial"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3"/>
          <p:cNvSpPr txBox="1">
            <a:spLocks noChangeArrowheads="1"/>
          </p:cNvSpPr>
          <p:nvPr/>
        </p:nvSpPr>
        <p:spPr bwMode="auto">
          <a:xfrm>
            <a:off x="7104063" y="3621088"/>
            <a:ext cx="2166937" cy="638175"/>
          </a:xfrm>
          <a:prstGeom prst="rect">
            <a:avLst/>
          </a:prstGeom>
          <a:noFill/>
          <a:ln w="9525">
            <a:noFill/>
            <a:miter lim="800000"/>
            <a:headEnd/>
            <a:tailEnd/>
          </a:ln>
        </p:spPr>
        <p:txBody>
          <a:bodyPr wrap="none" lIns="100783" tIns="50392" rIns="100783" bIns="50392">
            <a:spAutoFit/>
          </a:bodyPr>
          <a:lstStyle/>
          <a:p>
            <a:pPr algn="ctr" defTabSz="1008063" eaLnBrk="0">
              <a:lnSpc>
                <a:spcPct val="100000"/>
              </a:lnSpc>
              <a:buClrTx/>
              <a:buSzTx/>
              <a:buFontTx/>
              <a:buNone/>
            </a:pPr>
            <a:r>
              <a:rPr lang="pt-BR" sz="3500" b="0">
                <a:solidFill>
                  <a:srgbClr val="27F72C"/>
                </a:solidFill>
                <a:latin typeface="Arial" pitchFamily="34" charset="0"/>
              </a:rPr>
              <a:t>Obrigado!</a:t>
            </a:r>
          </a:p>
        </p:txBody>
      </p:sp>
      <p:pic>
        <p:nvPicPr>
          <p:cNvPr id="40963" name="Picture 3" descr="fg9"/>
          <p:cNvPicPr>
            <a:picLocks noChangeAspect="1" noChangeArrowheads="1"/>
          </p:cNvPicPr>
          <p:nvPr/>
        </p:nvPicPr>
        <p:blipFill>
          <a:blip r:embed="rId2"/>
          <a:srcRect/>
          <a:stretch>
            <a:fillRect/>
          </a:stretch>
        </p:blipFill>
        <p:spPr bwMode="auto">
          <a:xfrm>
            <a:off x="144463" y="1763713"/>
            <a:ext cx="5156200" cy="5287962"/>
          </a:xfrm>
          <a:prstGeom prst="rect">
            <a:avLst/>
          </a:prstGeom>
          <a:noFill/>
          <a:ln w="9525">
            <a:noFill/>
            <a:miter lim="800000"/>
            <a:headEnd/>
            <a:tailEnd/>
          </a:ln>
        </p:spPr>
      </p:pic>
      <p:sp>
        <p:nvSpPr>
          <p:cNvPr id="40964" name="AutoShape 4"/>
          <p:cNvSpPr>
            <a:spLocks noChangeArrowheads="1"/>
          </p:cNvSpPr>
          <p:nvPr/>
        </p:nvSpPr>
        <p:spPr bwMode="auto">
          <a:xfrm>
            <a:off x="2232025" y="179388"/>
            <a:ext cx="7400925" cy="1352550"/>
          </a:xfrm>
          <a:prstGeom prst="cloudCallout">
            <a:avLst>
              <a:gd name="adj1" fmla="val -38245"/>
              <a:gd name="adj2" fmla="val 157278"/>
            </a:avLst>
          </a:prstGeom>
          <a:solidFill>
            <a:schemeClr val="accent1"/>
          </a:solidFill>
          <a:ln w="9525">
            <a:solidFill>
              <a:schemeClr val="tx1"/>
            </a:solidFill>
            <a:round/>
            <a:headEnd/>
            <a:tailEnd/>
          </a:ln>
        </p:spPr>
        <p:txBody>
          <a:bodyPr lIns="100783" tIns="50392" rIns="100783" bIns="50392"/>
          <a:lstStyle/>
          <a:p>
            <a:pPr algn="ctr" defTabSz="495300" hangingPunct="1">
              <a:lnSpc>
                <a:spcPct val="100000"/>
              </a:lnSpc>
              <a:buClrTx/>
              <a:buSzTx/>
              <a:buFontTx/>
              <a:buNone/>
            </a:pPr>
            <a:endParaRPr lang="pt-BR" sz="2000" b="0">
              <a:solidFill>
                <a:schemeClr val="tx1"/>
              </a:solidFill>
              <a:latin typeface="Arial" pitchFamily="34" charset="0"/>
            </a:endParaRPr>
          </a:p>
        </p:txBody>
      </p:sp>
      <p:sp>
        <p:nvSpPr>
          <p:cNvPr id="40965" name="Text Box 5"/>
          <p:cNvSpPr txBox="1">
            <a:spLocks noChangeArrowheads="1"/>
          </p:cNvSpPr>
          <p:nvPr/>
        </p:nvSpPr>
        <p:spPr bwMode="auto">
          <a:xfrm>
            <a:off x="3240088" y="395288"/>
            <a:ext cx="5913437" cy="895350"/>
          </a:xfrm>
          <a:prstGeom prst="rect">
            <a:avLst/>
          </a:prstGeom>
          <a:noFill/>
          <a:ln w="9525">
            <a:noFill/>
            <a:miter lim="800000"/>
            <a:headEnd/>
            <a:tailEnd/>
          </a:ln>
        </p:spPr>
        <p:txBody>
          <a:bodyPr wrap="none" lIns="100783" tIns="50392" rIns="100783" bIns="50392">
            <a:spAutoFit/>
          </a:bodyPr>
          <a:lstStyle/>
          <a:p>
            <a:pPr algn="ctr" defTabSz="495300" hangingPunct="1">
              <a:lnSpc>
                <a:spcPct val="100000"/>
              </a:lnSpc>
              <a:buClrTx/>
              <a:buSzTx/>
              <a:buFontTx/>
              <a:buNone/>
            </a:pPr>
            <a:r>
              <a:rPr lang="pt-BR" sz="2600">
                <a:solidFill>
                  <a:srgbClr val="FFFF00"/>
                </a:solidFill>
                <a:latin typeface="Arial" pitchFamily="34" charset="0"/>
              </a:rPr>
              <a:t>Nutrição enteral adequada e segura:</a:t>
            </a:r>
          </a:p>
          <a:p>
            <a:pPr algn="ctr" defTabSz="495300" hangingPunct="1">
              <a:lnSpc>
                <a:spcPct val="100000"/>
              </a:lnSpc>
              <a:buClrTx/>
              <a:buSzTx/>
              <a:buFontTx/>
              <a:buNone/>
            </a:pPr>
            <a:r>
              <a:rPr lang="pt-BR" sz="2600">
                <a:solidFill>
                  <a:srgbClr val="FFFF00"/>
                </a:solidFill>
                <a:latin typeface="Arial" pitchFamily="34" charset="0"/>
              </a:rPr>
              <a:t>tarefa desafiante</a:t>
            </a:r>
          </a:p>
        </p:txBody>
      </p:sp>
      <p:pic>
        <p:nvPicPr>
          <p:cNvPr id="40966" name="Picture 2" descr="gato de capacete"/>
          <p:cNvPicPr>
            <a:picLocks noChangeAspect="1" noChangeArrowheads="1"/>
          </p:cNvPicPr>
          <p:nvPr/>
        </p:nvPicPr>
        <p:blipFill>
          <a:blip r:embed="rId3"/>
          <a:srcRect/>
          <a:stretch>
            <a:fillRect/>
          </a:stretch>
        </p:blipFill>
        <p:spPr bwMode="auto">
          <a:xfrm>
            <a:off x="5976938" y="4356100"/>
            <a:ext cx="3810000" cy="2514600"/>
          </a:xfrm>
          <a:prstGeom prst="rect">
            <a:avLst/>
          </a:prstGeom>
          <a:noFill/>
          <a:ln w="9525">
            <a:noFill/>
            <a:miter lim="800000"/>
            <a:headEnd/>
            <a:tailEnd/>
          </a:ln>
        </p:spPr>
      </p:pic>
      <p:sp>
        <p:nvSpPr>
          <p:cNvPr id="40967" name="Text Box 7"/>
          <p:cNvSpPr txBox="1">
            <a:spLocks noChangeArrowheads="1"/>
          </p:cNvSpPr>
          <p:nvPr/>
        </p:nvSpPr>
        <p:spPr bwMode="auto">
          <a:xfrm>
            <a:off x="6553200" y="6875463"/>
            <a:ext cx="3289300" cy="711200"/>
          </a:xfrm>
          <a:prstGeom prst="rect">
            <a:avLst/>
          </a:prstGeom>
          <a:noFill/>
          <a:ln w="9525">
            <a:noFill/>
            <a:miter lim="800000"/>
            <a:headEnd/>
            <a:tailEnd/>
          </a:ln>
        </p:spPr>
        <p:txBody>
          <a:bodyPr wrap="none" lIns="100783" tIns="50392" rIns="100783" bIns="50392">
            <a:spAutoFit/>
          </a:bodyPr>
          <a:lstStyle/>
          <a:p>
            <a:pPr defTabSz="495300" hangingPunct="1">
              <a:lnSpc>
                <a:spcPct val="100000"/>
              </a:lnSpc>
              <a:buClrTx/>
              <a:buSzTx/>
              <a:buFontTx/>
              <a:buNone/>
            </a:pPr>
            <a:r>
              <a:rPr lang="pt-BR" sz="2000" b="0">
                <a:solidFill>
                  <a:schemeClr val="tx1"/>
                </a:solidFill>
                <a:latin typeface="Arial" pitchFamily="34" charset="0"/>
                <a:hlinkClick r:id="rId4"/>
              </a:rPr>
              <a:t>www.paulomargotto.com.br</a:t>
            </a:r>
            <a:endParaRPr lang="pt-BR" sz="2000" b="0">
              <a:solidFill>
                <a:schemeClr val="tx1"/>
              </a:solidFill>
              <a:latin typeface="Arial" pitchFamily="34" charset="0"/>
            </a:endParaRPr>
          </a:p>
          <a:p>
            <a:pPr defTabSz="495300" hangingPunct="1">
              <a:lnSpc>
                <a:spcPct val="100000"/>
              </a:lnSpc>
              <a:buClrTx/>
              <a:buSzTx/>
              <a:buFontTx/>
              <a:buNone/>
            </a:pPr>
            <a:r>
              <a:rPr lang="pt-BR" sz="2000" b="0">
                <a:solidFill>
                  <a:schemeClr val="tx1"/>
                </a:solidFill>
                <a:latin typeface="Arial" pitchFamily="34" charset="0"/>
              </a:rPr>
              <a:t>Passe por lá... </a:t>
            </a:r>
          </a:p>
        </p:txBody>
      </p:sp>
      <p:pic>
        <p:nvPicPr>
          <p:cNvPr id="40969" name="pasted-image.tif"/>
          <p:cNvPicPr>
            <a:picLocks noChangeAspect="1" noChangeArrowheads="1"/>
          </p:cNvPicPr>
          <p:nvPr/>
        </p:nvPicPr>
        <p:blipFill>
          <a:blip r:embed="rId5"/>
          <a:srcRect/>
          <a:stretch>
            <a:fillRect/>
          </a:stretch>
        </p:blipFill>
        <p:spPr bwMode="auto">
          <a:xfrm>
            <a:off x="5903913" y="1619250"/>
            <a:ext cx="4032250" cy="2881313"/>
          </a:xfrm>
          <a:prstGeom prst="rect">
            <a:avLst/>
          </a:prstGeom>
          <a:noFill/>
          <a:ln w="12700">
            <a:noFill/>
            <a:miter lim="4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rrowheads="1"/>
          </p:cNvSpPr>
          <p:nvPr>
            <p:ph type="title"/>
          </p:nvPr>
        </p:nvSpPr>
        <p:spPr>
          <a:noFill/>
          <a:ln/>
        </p:spPr>
        <p:txBody>
          <a:bodyPr/>
          <a:lstStyle/>
          <a:p>
            <a:r>
              <a:rPr lang="pt-BR" smtClean="0">
                <a:effectLst/>
              </a:rPr>
              <a:t>Portanto...</a:t>
            </a:r>
          </a:p>
        </p:txBody>
      </p:sp>
      <p:sp>
        <p:nvSpPr>
          <p:cNvPr id="150531" name="Rectangle 3"/>
          <p:cNvSpPr>
            <a:spLocks noGrp="1" noChangeArrowheads="1"/>
          </p:cNvSpPr>
          <p:nvPr>
            <p:ph type="body" idx="1"/>
          </p:nvPr>
        </p:nvSpPr>
        <p:spPr>
          <a:noFill/>
          <a:ln/>
        </p:spPr>
        <p:txBody>
          <a:bodyPr/>
          <a:lstStyle/>
          <a:p>
            <a:pPr>
              <a:lnSpc>
                <a:spcPct val="80000"/>
              </a:lnSpc>
            </a:pPr>
            <a:r>
              <a:rPr lang="pt-BR" sz="2600" smtClean="0">
                <a:effectLst/>
              </a:rPr>
              <a:t>Nesta Apresentação, abordamos a importância da nutrição enteral mínima (reduz a sepse, displasia broncopulmonar, colestase, retinopatia da prematuridade); a intolerância alimentar (difícil definição, chamamos a atenção para o uso de hidrolisados proteicos, devido ao baixo teor proteico); como nutrir o recém-nascido com displasia broncopulmonar restringindo líquido sem restrição proteico-calórica; colostroterapia (terapia imune com evidência atual que diminui citocinas pró-inflamatórias e aumenta fatores protetores); a intolerância alimentar, chamando atenção para o uso de hidrolisados proteicos, devido ao seu menor conteúdo proteico; as inúmeras causas de suspensão da dieta; o uso do leite humano (</a:t>
            </a:r>
            <a:r>
              <a:rPr lang="pt-PT" sz="2600" smtClean="0">
                <a:effectLst/>
              </a:rPr>
              <a:t>um fluido vivo e contém e transmite células vivas não requerendo que a mãe  tenha previamente contato com um patógeno  preciso, a fim de ativá-los!)</a:t>
            </a:r>
            <a:r>
              <a:rPr lang="pt-BR" sz="2600" smtClean="0">
                <a:effectLst/>
              </a:rPr>
              <a:t> </a:t>
            </a:r>
          </a:p>
        </p:txBody>
      </p:sp>
    </p:spTree>
  </p:cSld>
  <p:clrMapOvr>
    <a:masterClrMapping/>
  </p:clrMapOvr>
</p:sld>
</file>

<file path=ppt/theme/theme1.xml><?xml version="1.0" encoding="utf-8"?>
<a:theme xmlns:a="http://schemas.openxmlformats.org/drawingml/2006/main" name="Tema do Office">
  <a:themeElements>
    <a:clrScheme name="Tema do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o Office">
      <a:majorFont>
        <a:latin typeface="Arial"/>
        <a:ea typeface="DejaVu Sans"/>
        <a:cs typeface="DejaVu Sans"/>
      </a:majorFont>
      <a:minorFont>
        <a:latin typeface="Arial"/>
        <a:ea typeface="DejaVu Sans"/>
        <a:cs typeface="DejaVu Sans"/>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defRPr>
        </a:defPPr>
      </a:lstStyle>
    </a:lnDef>
  </a:objectDefaults>
  <a:extraClrSchemeLst>
    <a:extraClrScheme>
      <a:clrScheme name="Tema do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o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o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o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o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o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o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Fluxo">
  <a:themeElements>
    <a:clrScheme name="Fluxo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Fluxo">
      <a:majorFont>
        <a:latin typeface="Garamond"/>
        <a:ea typeface=""/>
        <a:cs typeface="Arial"/>
      </a:majorFont>
      <a:minorFont>
        <a:latin typeface="Garamond"/>
        <a:ea typeface=""/>
        <a:cs typeface="Arial"/>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luxo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Fluxo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Fluxo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Fluxo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Fluxo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Fluxo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Fluxo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Fluxo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Fluxo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6911</TotalTime>
  <Words>3547</Words>
  <Application>Microsoft Office PowerPoint</Application>
  <PresentationFormat>Personalizar</PresentationFormat>
  <Paragraphs>393</Paragraphs>
  <Slides>42</Slides>
  <Notes>4</Notes>
  <HiddenSlides>0</HiddenSlides>
  <MMClips>0</MMClips>
  <ScaleCrop>false</ScaleCrop>
  <HeadingPairs>
    <vt:vector size="8" baseType="variant">
      <vt:variant>
        <vt:lpstr>Fontes usadas</vt:lpstr>
      </vt:variant>
      <vt:variant>
        <vt:i4>12</vt:i4>
      </vt:variant>
      <vt:variant>
        <vt:lpstr>Tema</vt:lpstr>
      </vt:variant>
      <vt:variant>
        <vt:i4>2</vt:i4>
      </vt:variant>
      <vt:variant>
        <vt:lpstr>Servidores OLE incorporados</vt:lpstr>
      </vt:variant>
      <vt:variant>
        <vt:i4>1</vt:i4>
      </vt:variant>
      <vt:variant>
        <vt:lpstr>Títulos de slides</vt:lpstr>
      </vt:variant>
      <vt:variant>
        <vt:i4>42</vt:i4>
      </vt:variant>
    </vt:vector>
  </HeadingPairs>
  <TitlesOfParts>
    <vt:vector size="57" baseType="lpstr">
      <vt:lpstr>Baskerville Old Face</vt:lpstr>
      <vt:lpstr>DejaVu Sans</vt:lpstr>
      <vt:lpstr>Times New Roman</vt:lpstr>
      <vt:lpstr>Arial</vt:lpstr>
      <vt:lpstr>Garamond</vt:lpstr>
      <vt:lpstr>Wingdings</vt:lpstr>
      <vt:lpstr>Franklin Gothic Book</vt:lpstr>
      <vt:lpstr>Wingdings 2</vt:lpstr>
      <vt:lpstr>Century Schoolbook</vt:lpstr>
      <vt:lpstr>Tahoma</vt:lpstr>
      <vt:lpstr>MS PGothic</vt:lpstr>
      <vt:lpstr>Verdana</vt:lpstr>
      <vt:lpstr>Tema do Office</vt:lpstr>
      <vt:lpstr>Fluxo</vt:lpstr>
      <vt:lpstr>Slide do Microsoft Office PowerPoint 97-2003</vt:lpstr>
      <vt:lpstr>   NUTRIÇÃO ENTERAL NEONATAL (PRÉ-TERMOS) Tarefa  desafiante!</vt:lpstr>
      <vt:lpstr>Slide 2</vt:lpstr>
      <vt:lpstr>Nutrição Enteral Neonatal</vt:lpstr>
      <vt:lpstr>Slide 4</vt:lpstr>
      <vt:lpstr>Nutrição Enteral Neonatal</vt:lpstr>
      <vt:lpstr>Nutrição Enteral Neonatal</vt:lpstr>
      <vt:lpstr>Slide 7</vt:lpstr>
      <vt:lpstr>Slide 8</vt:lpstr>
      <vt:lpstr>Slide 9</vt:lpstr>
      <vt:lpstr>Slide 10</vt:lpstr>
      <vt:lpstr>Slide 11</vt:lpstr>
      <vt:lpstr>Manejo cumulativo da nutrição enteral nas primeiras 2 semanas de vida:</vt:lpstr>
      <vt:lpstr>Slide 13</vt:lpstr>
      <vt:lpstr>Slide 14</vt:lpstr>
      <vt:lpstr>Slide 15</vt:lpstr>
      <vt:lpstr>Slide 16</vt:lpstr>
      <vt:lpstr>Slide 17</vt:lpstr>
      <vt:lpstr>Slide 18</vt:lpstr>
      <vt:lpstr>Nutrição Enteral Neonatal Intolerância Alimentar (IA)</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Evelyn C. Martins, 2009: Leite humano fortificado - Resultados Resultados (a partir de 15 dias de vida ou quando ingesta oral atingir 100mg/k)</vt:lpstr>
      <vt:lpstr>Slide 35</vt:lpstr>
      <vt:lpstr>Slide 36</vt:lpstr>
      <vt:lpstr>Slide 37</vt:lpstr>
      <vt:lpstr>Slide 38</vt:lpstr>
      <vt:lpstr>Slide 39</vt:lpstr>
      <vt:lpstr>Slide 40</vt:lpstr>
      <vt:lpstr>Slide 41</vt:lpstr>
      <vt:lpstr>Portanto...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Definicion of a hemodynamic sigficant duct in radomised controlled trials, a systematic literature review.</dc:title>
  <dc:creator>pedro</dc:creator>
  <cp:lastModifiedBy>Paulo</cp:lastModifiedBy>
  <cp:revision>100</cp:revision>
  <cp:lastPrinted>1601-01-01T00:00:00Z</cp:lastPrinted>
  <dcterms:created xsi:type="dcterms:W3CDTF">2011-10-01T20:01:02Z</dcterms:created>
  <dcterms:modified xsi:type="dcterms:W3CDTF">2015-08-23T15:33:58Z</dcterms:modified>
</cp:coreProperties>
</file>