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3"/>
  </p:notesMasterIdLst>
  <p:sldIdLst>
    <p:sldId id="256" r:id="rId2"/>
    <p:sldId id="30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98" r:id="rId23"/>
    <p:sldId id="299" r:id="rId24"/>
    <p:sldId id="300" r:id="rId25"/>
    <p:sldId id="301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85" r:id="rId45"/>
    <p:sldId id="302" r:id="rId46"/>
    <p:sldId id="286" r:id="rId47"/>
    <p:sldId id="287" r:id="rId48"/>
    <p:sldId id="271" r:id="rId49"/>
    <p:sldId id="303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34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105A123-0CD7-4E59-B591-5FA1F8EA05A1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139B4C4-1DC4-4999-B276-ABEC57C6F0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Que surgem a partir da placenta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448D68-829C-421A-BD2C-27B8024241D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Alguns estudos encontraram uma associação com BPD, mas outros não </a:t>
            </a: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AA6C67-A47F-4854-8940-B2AACE95220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Foi definida como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BB3AC2-CF6B-47DD-A7BA-857D5C87ADF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Foi definida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D21487-0C7A-49BA-A54F-C1CD00FAEAE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Foi definido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56421E-DB63-4C74-8499-6C886232F48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[hemólise, elevação das enzimas hepáticas e baixa contagem de plaquetas]</a:t>
            </a: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25760A-C43C-4511-92D3-44C9E05E53B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hape 57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hape 58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hape 63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hape 6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Modelo C: para entender melhor o seu papel nessas associações.</a:t>
            </a:r>
          </a:p>
          <a:p>
            <a:pPr>
              <a:spcBef>
                <a:spcPct val="0"/>
              </a:spcBef>
            </a:pPr>
            <a:r>
              <a:rPr lang="pt-BR" smtClean="0"/>
              <a:t>Modelo D: eventos pós natais incluídos no final do modelo.</a:t>
            </a:r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BDE233-9048-4DF2-A49B-A66632EB3B7D}" type="slidenum">
              <a:rPr lang="pt-BR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Esse gráfico mostra que as variáveis continuas são resumidas como medianas e intervalos inter-quartis </a:t>
            </a:r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D22B95-17D7-4D51-9B17-CE35F3142278}" type="slidenum">
              <a:rPr lang="pt-BR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pt-BR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hape 6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/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Shape 7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914400"/>
            <a:fld id="{8A203DD2-513B-469E-8E7B-346831DBC37E}" type="slidenum">
              <a:rPr lang="pt-BR" sz="1200">
                <a:ea typeface="MS PGothic" pitchFamily="34" charset="-128"/>
              </a:rPr>
              <a:pPr algn="r" defTabSz="914400"/>
              <a:t>55</a:t>
            </a:fld>
            <a:endParaRPr lang="pt-BR" sz="1200">
              <a:ea typeface="MS PGothic" pitchFamily="34" charset="-128"/>
            </a:endParaRPr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68825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/>
            <a:r>
              <a:rPr lang="pt-BR" smtClean="0"/>
              <a:t>In addition, to account for any temporal changes in</a:t>
            </a:r>
          </a:p>
          <a:p>
            <a:pPr defTabSz="914400"/>
            <a:r>
              <a:rPr lang="pt-BR" smtClean="0"/>
              <a:t>mortality, all analyses were adjusted for year of birth.</a:t>
            </a:r>
          </a:p>
          <a:p>
            <a:pPr defTabSz="914400"/>
            <a:endParaRPr lang="pt-BR" smtClean="0"/>
          </a:p>
          <a:p>
            <a:pPr defTabSz="914400"/>
            <a:r>
              <a:rPr lang="pt-BR" smtClean="0"/>
              <a:t>Circunferência abdominal(até 95% de sensibilidade) e peso fetal estimado(até 89% de sensibilidade),</a:t>
            </a:r>
          </a:p>
          <a:p>
            <a:pPr defTabSz="914400"/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9D91-D452-4417-8C1D-E62FB8B22172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71922-9A11-4C0D-B156-F70C67AF13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24889-0685-458C-BA65-9ECEC699D069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AA5E5-7497-4E24-A8E9-34A679EF5C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84040-3E35-496A-996E-109CF8BA3344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C6D14-E609-497D-A7FA-283CDDE168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15997-805A-4CEB-85B8-B9E94ADA2BE8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1D2E3-F1EC-4F9D-88BD-48C5A5DA18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4FFC-1C42-40FD-B692-4486A5C81D56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B2D60-4569-462E-B376-7972A79F0B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61300-B25D-4C45-979B-66F24BDBD375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3A500-8648-44E3-86EF-E76505B32E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A517E-C5B1-42EB-9957-85F02CD27769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84695-0201-4F55-A482-A7E9107C61D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E835E-D1EE-480D-8CDC-328AA2AFB8B2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24B73-758F-425E-889E-4D29D00A4A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C794A-282B-4323-8BFE-27387EE8CD5F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CCA71-A026-4F96-BAAF-8870199F7F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A8C50-7146-45DE-BAB3-8A007638F526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CB75A-40C8-4D7D-AEE9-3F16454109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EC224-BBA8-465A-8D9C-A049431919F6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729BB-71DB-4B8F-8CF7-E2F2F834EB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600"/>
          </a:xfrm>
          <a:prstGeom prst="rect">
            <a:avLst/>
          </a:prstGeom>
        </p:spPr>
        <p:txBody>
          <a:bodyPr lIns="91425" tIns="91425" rIns="91425" bIns="91425" anchor="t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lIns="91425" tIns="91425" rIns="91425" b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19"/>
          <p:cNvSpPr txBox="1">
            <a:spLocks noGrp="1"/>
          </p:cNvSpPr>
          <p:nvPr>
            <p:ph type="sldNum" idx="10"/>
          </p:nvPr>
        </p:nvSpPr>
        <p:spPr>
          <a:xfrm>
            <a:off x="8472488" y="6218238"/>
            <a:ext cx="549275" cy="523875"/>
          </a:xfrm>
        </p:spPr>
        <p:txBody>
          <a:bodyPr lIns="91425" tIns="91425" rIns="91425" bIns="91425" anchorCtr="0">
            <a:noAutofit/>
          </a:bodyPr>
          <a:lstStyle>
            <a:lvl1pPr>
              <a:defRPr/>
            </a:lvl1pPr>
          </a:lstStyle>
          <a:p>
            <a:pPr>
              <a:defRPr/>
            </a:pPr>
            <a:fld id="{C25CAA15-93E5-490E-96A4-11B0EA2E6A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3" name="Shape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5CEB3-AAAF-43C0-B67E-D33A515FE9F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lIns="64291" tIns="32145" rIns="64291" bIns="32145" rtlCol="0">
            <a:noAutofit/>
          </a:bodyPr>
          <a:lstStyle/>
          <a:p>
            <a:pPr lvl="0"/>
            <a:endParaRPr noProof="0"/>
          </a:p>
        </p:txBody>
      </p:sp>
      <p:sp>
        <p:nvSpPr>
          <p:cNvPr id="3" name="Shape 10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7588D-0DAA-477D-982A-1B7EC19CC14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D5FD35-4BAB-4FBC-85C4-DB1C2C21944D}" type="datetimeFigureOut">
              <a:rPr lang="en-US"/>
              <a:pPr>
                <a:defRPr/>
              </a:pPr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EB0532-6276-4ECD-BF87-19503501FE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aulomargotto.com.br/documentos/PIG_CIUR.ppt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aulomargotto.com.br/documentos/crescimentointrauterinotese.doc" TargetMode="Externa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14689030" TargetMode="External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valiacao_Idade_gestacional.doc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1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aulomargotto.com.br/documentos/Hipertensao_materna_DBP.ppt" TargetMode="Externa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20303437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paulomargotto.com.br/documentos/DISPLASIA_BRONCOPULMONAR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i="1" dirty="0" err="1" smtClean="0">
                <a:solidFill>
                  <a:schemeClr val="hlink"/>
                </a:solidFill>
              </a:rPr>
              <a:t>Complicações</a:t>
            </a:r>
            <a:r>
              <a:rPr lang="en-US" sz="2800" i="1" dirty="0" smtClean="0">
                <a:solidFill>
                  <a:schemeClr val="hlink"/>
                </a:solidFill>
              </a:rPr>
              <a:t> </a:t>
            </a:r>
            <a:r>
              <a:rPr lang="en-US" sz="2800" i="1" dirty="0" err="1" smtClean="0">
                <a:solidFill>
                  <a:schemeClr val="hlink"/>
                </a:solidFill>
              </a:rPr>
              <a:t>placentárias</a:t>
            </a:r>
            <a:r>
              <a:rPr lang="en-US" sz="2800" i="1" dirty="0" smtClean="0">
                <a:solidFill>
                  <a:schemeClr val="hlink"/>
                </a:solidFill>
              </a:rPr>
              <a:t> e </a:t>
            </a:r>
            <a:r>
              <a:rPr lang="en-US" sz="2800" i="1" dirty="0" err="1" smtClean="0">
                <a:solidFill>
                  <a:schemeClr val="hlink"/>
                </a:solidFill>
              </a:rPr>
              <a:t>displasia</a:t>
            </a:r>
            <a:r>
              <a:rPr lang="en-US" sz="2800" i="1" dirty="0" smtClean="0">
                <a:solidFill>
                  <a:schemeClr val="hlink"/>
                </a:solidFill>
              </a:rPr>
              <a:t> broncopulmonar: </a:t>
            </a:r>
            <a:r>
              <a:rPr lang="en-US" sz="2800" i="1" dirty="0" err="1" smtClean="0">
                <a:solidFill>
                  <a:schemeClr val="hlink"/>
                </a:solidFill>
              </a:rPr>
              <a:t>Estudo</a:t>
            </a:r>
            <a:r>
              <a:rPr lang="en-US" sz="2800" i="1" dirty="0" smtClean="0">
                <a:solidFill>
                  <a:schemeClr val="hlink"/>
                </a:solidFill>
              </a:rPr>
              <a:t> de </a:t>
            </a:r>
            <a:r>
              <a:rPr lang="en-US" sz="2800" i="1" dirty="0" err="1" smtClean="0">
                <a:solidFill>
                  <a:schemeClr val="hlink"/>
                </a:solidFill>
              </a:rPr>
              <a:t>Coorte</a:t>
            </a:r>
            <a:r>
              <a:rPr lang="en-US" sz="2800" i="1" dirty="0" smtClean="0">
                <a:solidFill>
                  <a:schemeClr val="hlink"/>
                </a:solidFill>
              </a:rPr>
              <a:t> EPIPAGE-2</a:t>
            </a:r>
            <a:br>
              <a:rPr lang="en-US" sz="2800" i="1" dirty="0" smtClean="0">
                <a:solidFill>
                  <a:schemeClr val="hlink"/>
                </a:solidFill>
              </a:rPr>
            </a:br>
            <a:r>
              <a:rPr lang="en-US" sz="1800" i="1" dirty="0" smtClean="0"/>
              <a:t>Placental Complications and </a:t>
            </a:r>
            <a:br>
              <a:rPr lang="en-US" sz="1800" i="1" dirty="0" smtClean="0"/>
            </a:br>
            <a:r>
              <a:rPr lang="en-US" sz="1800" i="1" dirty="0" err="1" smtClean="0"/>
              <a:t>Bronchopulmonary</a:t>
            </a:r>
            <a:r>
              <a:rPr lang="en-US" sz="1800" i="1" dirty="0" smtClean="0"/>
              <a:t> Dysplasia: </a:t>
            </a:r>
            <a:br>
              <a:rPr lang="en-US" sz="1800" i="1" dirty="0" smtClean="0"/>
            </a:br>
            <a:r>
              <a:rPr lang="en-US" sz="1800" i="1" dirty="0" smtClean="0"/>
              <a:t>EPIPAGE-2 Cohort Study</a:t>
            </a:r>
            <a:r>
              <a:rPr lang="en-US" sz="1800" dirty="0" smtClean="0"/>
              <a:t> </a:t>
            </a:r>
            <a:br>
              <a:rPr lang="en-US" sz="1800" dirty="0" smtClean="0"/>
            </a:br>
            <a:endParaRPr lang="en-US" sz="1800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43350"/>
            <a:ext cx="6605588" cy="245903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1500" dirty="0" err="1" smtClean="0">
                <a:solidFill>
                  <a:srgbClr val="898989"/>
                </a:solidFill>
              </a:rPr>
              <a:t>Héloïse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  <a:r>
              <a:rPr lang="en-US" sz="1500" dirty="0" err="1" smtClean="0">
                <a:solidFill>
                  <a:srgbClr val="898989"/>
                </a:solidFill>
              </a:rPr>
              <a:t>Torchin</a:t>
            </a:r>
            <a:r>
              <a:rPr lang="en-US" sz="1500" dirty="0" smtClean="0">
                <a:solidFill>
                  <a:srgbClr val="898989"/>
                </a:solidFill>
              </a:rPr>
              <a:t>, Pierre-Yves </a:t>
            </a:r>
            <a:r>
              <a:rPr lang="en-US" sz="1500" dirty="0" err="1" smtClean="0">
                <a:solidFill>
                  <a:srgbClr val="898989"/>
                </a:solidFill>
              </a:rPr>
              <a:t>Ancel</a:t>
            </a:r>
            <a:r>
              <a:rPr lang="en-US" sz="1500" dirty="0" smtClean="0">
                <a:solidFill>
                  <a:srgbClr val="898989"/>
                </a:solidFill>
              </a:rPr>
              <a:t>, </a:t>
            </a:r>
            <a:r>
              <a:rPr lang="en-US" sz="1500" dirty="0" err="1" smtClean="0">
                <a:solidFill>
                  <a:srgbClr val="898989"/>
                </a:solidFill>
              </a:rPr>
              <a:t>François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  <a:r>
              <a:rPr lang="en-US" sz="1500" dirty="0" err="1" smtClean="0">
                <a:solidFill>
                  <a:srgbClr val="898989"/>
                </a:solidFill>
              </a:rPr>
              <a:t>Goffinet</a:t>
            </a:r>
            <a:r>
              <a:rPr lang="en-US" sz="1500" dirty="0" smtClean="0">
                <a:solidFill>
                  <a:srgbClr val="898989"/>
                </a:solidFill>
              </a:rPr>
              <a:t>, Jean-Michel </a:t>
            </a:r>
            <a:r>
              <a:rPr lang="en-US" sz="1500" dirty="0" err="1" smtClean="0">
                <a:solidFill>
                  <a:srgbClr val="898989"/>
                </a:solidFill>
              </a:rPr>
              <a:t>Hascoët</a:t>
            </a:r>
            <a:r>
              <a:rPr lang="en-US" sz="1500" dirty="0" smtClean="0">
                <a:solidFill>
                  <a:srgbClr val="898989"/>
                </a:solidFill>
              </a:rPr>
              <a:t>, Patrick </a:t>
            </a:r>
            <a:r>
              <a:rPr lang="en-US" sz="1500" dirty="0" err="1" smtClean="0">
                <a:solidFill>
                  <a:srgbClr val="898989"/>
                </a:solidFill>
              </a:rPr>
              <a:t>Truffert</a:t>
            </a:r>
            <a:r>
              <a:rPr lang="en-US" sz="1500" dirty="0" smtClean="0">
                <a:solidFill>
                  <a:srgbClr val="898989"/>
                </a:solidFill>
              </a:rPr>
              <a:t>, </a:t>
            </a:r>
            <a:r>
              <a:rPr lang="en-US" sz="1500" dirty="0" err="1" smtClean="0">
                <a:solidFill>
                  <a:srgbClr val="898989"/>
                </a:solidFill>
              </a:rPr>
              <a:t>Diep</a:t>
            </a:r>
            <a:r>
              <a:rPr lang="en-US" sz="1500" dirty="0" smtClean="0">
                <a:solidFill>
                  <a:srgbClr val="898989"/>
                </a:solidFill>
              </a:rPr>
              <a:t> Tran, </a:t>
            </a:r>
            <a:r>
              <a:rPr lang="en-US" sz="1500" dirty="0" err="1" smtClean="0">
                <a:solidFill>
                  <a:srgbClr val="898989"/>
                </a:solidFill>
              </a:rPr>
              <a:t>Cécile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  <a:r>
              <a:rPr lang="en-US" sz="1500" dirty="0" err="1" smtClean="0">
                <a:solidFill>
                  <a:srgbClr val="898989"/>
                </a:solidFill>
              </a:rPr>
              <a:t>Lebeaux</a:t>
            </a:r>
            <a:r>
              <a:rPr lang="en-US" sz="1500" dirty="0" smtClean="0">
                <a:solidFill>
                  <a:srgbClr val="898989"/>
                </a:solidFill>
              </a:rPr>
              <a:t>, a Pierre-Henri </a:t>
            </a:r>
            <a:r>
              <a:rPr lang="en-US" sz="1500" dirty="0" err="1" smtClean="0">
                <a:solidFill>
                  <a:srgbClr val="898989"/>
                </a:solidFill>
              </a:rPr>
              <a:t>Jarreau</a:t>
            </a:r>
            <a:endParaRPr lang="en-US" sz="1500" dirty="0" smtClean="0">
              <a:solidFill>
                <a:srgbClr val="89898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500" dirty="0" err="1" smtClean="0">
                <a:solidFill>
                  <a:srgbClr val="898989"/>
                </a:solidFill>
              </a:rPr>
              <a:t>Apresentação</a:t>
            </a:r>
            <a:r>
              <a:rPr lang="en-US" sz="1500" dirty="0" smtClean="0">
                <a:solidFill>
                  <a:srgbClr val="898989"/>
                </a:solidFill>
              </a:rPr>
              <a:t>: </a:t>
            </a:r>
            <a:r>
              <a:rPr lang="pt-BR" sz="1400" dirty="0" smtClean="0">
                <a:solidFill>
                  <a:schemeClr val="tx1"/>
                </a:solidFill>
              </a:rPr>
              <a:t>Vinicius Lourenço de Farias,</a:t>
            </a:r>
          </a:p>
          <a:p>
            <a:pPr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Camila Valadares Santana </a:t>
            </a:r>
            <a:r>
              <a:rPr lang="pt-BR" sz="1400" dirty="0" err="1" smtClean="0">
                <a:solidFill>
                  <a:schemeClr val="tx1"/>
                </a:solidFill>
              </a:rPr>
              <a:t>Recch</a:t>
            </a:r>
            <a:r>
              <a:rPr lang="pt-BR" sz="1400" dirty="0" smtClean="0">
                <a:solidFill>
                  <a:schemeClr val="tx1"/>
                </a:solidFill>
              </a:rPr>
              <a:t>,          </a:t>
            </a:r>
          </a:p>
          <a:p>
            <a:pPr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Sylvia Telles </a:t>
            </a:r>
            <a:r>
              <a:rPr lang="pt-BR" sz="1400" dirty="0" err="1" smtClean="0">
                <a:solidFill>
                  <a:schemeClr val="tx1"/>
                </a:solidFill>
              </a:rPr>
              <a:t>Chicarino</a:t>
            </a:r>
            <a:endParaRPr lang="pt-BR" sz="1400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400" dirty="0" smtClean="0">
                <a:solidFill>
                  <a:schemeClr val="tx1"/>
                </a:solidFill>
              </a:rPr>
              <a:t>Internato-6ª Série-Faculdade de Medicina da Universidade Católica de Brasília</a:t>
            </a:r>
          </a:p>
          <a:p>
            <a:pPr>
              <a:lnSpc>
                <a:spcPct val="80000"/>
              </a:lnSpc>
            </a:pPr>
            <a:r>
              <a:rPr lang="en-US" sz="1500" dirty="0" err="1" smtClean="0">
                <a:solidFill>
                  <a:srgbClr val="898989"/>
                </a:solidFill>
              </a:rPr>
              <a:t>Coordenação</a:t>
            </a:r>
            <a:r>
              <a:rPr lang="en-US" sz="1500" dirty="0" smtClean="0">
                <a:solidFill>
                  <a:srgbClr val="898989"/>
                </a:solidFill>
              </a:rPr>
              <a:t>: Paulo R. Margotto</a:t>
            </a:r>
          </a:p>
          <a:p>
            <a:pPr>
              <a:lnSpc>
                <a:spcPct val="80000"/>
              </a:lnSpc>
            </a:pPr>
            <a:r>
              <a:rPr lang="en-US" sz="1500" dirty="0" smtClean="0">
                <a:solidFill>
                  <a:srgbClr val="898989"/>
                </a:solidFill>
              </a:rPr>
              <a:t>Brasília, e de </a:t>
            </a:r>
            <a:r>
              <a:rPr lang="en-US" sz="1500" dirty="0" err="1" smtClean="0">
                <a:solidFill>
                  <a:srgbClr val="898989"/>
                </a:solidFill>
              </a:rPr>
              <a:t>julho</a:t>
            </a:r>
            <a:r>
              <a:rPr lang="en-US" sz="1500" dirty="0" smtClean="0">
                <a:solidFill>
                  <a:srgbClr val="898989"/>
                </a:solidFill>
              </a:rPr>
              <a:t> de 2016</a:t>
            </a:r>
            <a:br>
              <a:rPr lang="en-US" sz="1500" dirty="0" smtClean="0">
                <a:solidFill>
                  <a:srgbClr val="898989"/>
                </a:solidFill>
              </a:rPr>
            </a:br>
            <a:endParaRPr lang="en-US" sz="1500" dirty="0" smtClean="0">
              <a:solidFill>
                <a:srgbClr val="89898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500" dirty="0" smtClean="0">
                <a:solidFill>
                  <a:srgbClr val="898989"/>
                </a:solidFill>
                <a:hlinkClick r:id="rId2"/>
              </a:rPr>
              <a:t>www.paulomargotto.com.br</a:t>
            </a:r>
            <a:r>
              <a:rPr lang="en-US" sz="1500" dirty="0" smtClean="0">
                <a:solidFill>
                  <a:srgbClr val="898989"/>
                </a:solidFill>
              </a:rPr>
              <a:t>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874963" y="3600450"/>
            <a:ext cx="3600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>Pediatrics  2016;137: e 20152163</a:t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endParaRPr lang="en-US"/>
          </a:p>
        </p:txBody>
      </p:sp>
      <p:pic>
        <p:nvPicPr>
          <p:cNvPr id="5128" name="Picture 8" descr="20160623_123542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0" y="5241925"/>
            <a:ext cx="2874963" cy="1616075"/>
          </a:xfrm>
          <a:prstGeom prst="rect">
            <a:avLst/>
          </a:prstGeom>
          <a:noFill/>
        </p:spPr>
      </p:pic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874963" y="6488113"/>
            <a:ext cx="18653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1400"/>
              <a:t>HRAS/HMIB/SES/DF</a:t>
            </a:r>
          </a:p>
        </p:txBody>
      </p:sp>
      <p:pic>
        <p:nvPicPr>
          <p:cNvPr id="5130" name="Picture 10" descr="20160217_155859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79800" cy="1957388"/>
          </a:xfrm>
          <a:prstGeom prst="rect">
            <a:avLst/>
          </a:prstGeom>
          <a:noFill/>
        </p:spPr>
      </p:pic>
      <p:pic>
        <p:nvPicPr>
          <p:cNvPr id="5131" name="Picture 11" descr="20160217_1601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41988" y="0"/>
            <a:ext cx="3402012" cy="1914525"/>
          </a:xfrm>
          <a:prstGeom prst="rect">
            <a:avLst/>
          </a:prstGeom>
          <a:noFill/>
        </p:spPr>
      </p:pic>
      <p:pic>
        <p:nvPicPr>
          <p:cNvPr id="5132" name="Picture 12" descr="20160301_1249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79800" y="255588"/>
            <a:ext cx="2262188" cy="1273175"/>
          </a:xfrm>
          <a:prstGeom prst="rect">
            <a:avLst/>
          </a:prstGeom>
          <a:noFill/>
        </p:spPr>
      </p:pic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751263" y="1493838"/>
            <a:ext cx="162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200"/>
              <a:t>Unidade Neonatal</a:t>
            </a:r>
          </a:p>
          <a:p>
            <a:pPr algn="ctr" defTabSz="914400"/>
            <a:r>
              <a:rPr lang="pt-BR" sz="1200"/>
              <a:t>HRAS/HMIB/SES/DF</a:t>
            </a:r>
          </a:p>
        </p:txBody>
      </p:sp>
      <p:pic>
        <p:nvPicPr>
          <p:cNvPr id="5134" name="Picture 14" descr="20160217_133534(0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72213" y="5243513"/>
            <a:ext cx="2871787" cy="1614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>
          <a:xfrm>
            <a:off x="457200" y="24161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>
                <a:solidFill>
                  <a:schemeClr val="hlink"/>
                </a:solidFill>
              </a:rPr>
              <a:t>       O que é conhecido sobre este assunto</a:t>
            </a:r>
            <a:r>
              <a:rPr lang="pt-BR" smtClean="0"/>
              <a:t>: </a:t>
            </a:r>
          </a:p>
          <a:p>
            <a:pPr algn="ctr">
              <a:buFont typeface="Arial" pitchFamily="34" charset="0"/>
              <a:buNone/>
            </a:pPr>
            <a:r>
              <a:rPr lang="pt-BR" smtClean="0"/>
              <a:t>Baixa idade  gestacional e baixo peso ao nascer para a idade gestacional são fatores de risco conhecidos para a displasia broncopulmonar. Se complicações na gravidez mediada pela placenta estão relacionadas com a displasia broncopulmonar em crianças prematuras é debatido.</a:t>
            </a: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2063" y="117475"/>
            <a:ext cx="6583362" cy="2298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Displasia broncopulmonar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smtClean="0"/>
              <a:t>Parece resultar de um interrompimento do desenvolvimento alveolar e vascular nos pulmões.  (1,2)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Ela permanece uma complicação comum de nascimento prematuro com morbidade de curto e longo prazo.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Crianças com essa experiência tem maior risco de distúrbios respiratórios durante a infância (3) e tem pior função pulmonar quando adultos em comparação com aqueles sem displasia broncopulmonar (DBP).(4)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Está associada a um deficiente desenvolvimento neurológico. (5)</a:t>
            </a:r>
            <a:endParaRPr lang="en-US" sz="27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Displasia broncopulmonar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342900" lvl="1" indent="-3429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/>
              <a:t>Fatores de </a:t>
            </a:r>
            <a:r>
              <a:rPr lang="pt-BR" dirty="0"/>
              <a:t>risco </a:t>
            </a:r>
            <a:r>
              <a:rPr lang="pt-BR" dirty="0" smtClean="0"/>
              <a:t>(6,8,9,10,12,13,14): 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baixa </a:t>
            </a:r>
            <a:r>
              <a:rPr lang="pt-BR" dirty="0"/>
              <a:t>idade gestacional ao nascimento e baixo peso para a idade </a:t>
            </a:r>
            <a:r>
              <a:rPr lang="pt-BR" dirty="0" smtClean="0"/>
              <a:t>gestacional 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ventilação mecânica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</a:t>
            </a:r>
            <a:r>
              <a:rPr lang="pt-BR" dirty="0" err="1" smtClean="0"/>
              <a:t>oxigenoterapia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</a:t>
            </a:r>
            <a:r>
              <a:rPr lang="pt-BR" dirty="0"/>
              <a:t>persistência do canal </a:t>
            </a:r>
            <a:r>
              <a:rPr lang="pt-BR" dirty="0" smtClean="0"/>
              <a:t>arterial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</a:t>
            </a:r>
            <a:r>
              <a:rPr lang="pt-BR" dirty="0"/>
              <a:t>infecção </a:t>
            </a:r>
            <a:r>
              <a:rPr lang="pt-BR" dirty="0" smtClean="0"/>
              <a:t>neonatal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sexo masculino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fatores genéticos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Displasia broncopulmonar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Complicações da gravidez placenta-mediadas foram recentemente sugeridas para serem associadas com a DBP: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distúrbios maternos decorrentes de disfunção placentária (hipertensão gestacional e pré-eclâmpsia);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distúrbios fetais (restrição do crescimento fetal, que pode ocorrer sem hipertensão materna).(15)</a:t>
            </a:r>
          </a:p>
          <a:p>
            <a:pPr lvl="1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lvl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Níveis de fatores anti-angiogênicos no sangue materno são aumentados nestes distúrbios. (16-18)</a:t>
            </a:r>
          </a:p>
        </p:txBody>
      </p:sp>
      <p:sp>
        <p:nvSpPr>
          <p:cNvPr id="4" name="Down Arrow 3"/>
          <p:cNvSpPr/>
          <p:nvPr/>
        </p:nvSpPr>
        <p:spPr>
          <a:xfrm>
            <a:off x="3929063" y="5130800"/>
            <a:ext cx="473075" cy="423863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DBP e as </a:t>
            </a:r>
            <a:r>
              <a:rPr lang="en-US" dirty="0" err="1" smtClean="0"/>
              <a:t>complicações</a:t>
            </a:r>
            <a:r>
              <a:rPr lang="en-US" dirty="0" smtClean="0"/>
              <a:t> </a:t>
            </a:r>
            <a:r>
              <a:rPr lang="en-US" dirty="0" err="1" smtClean="0"/>
              <a:t>mediadas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placenta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O paradigma atual sugere que o desequilíbrio de fatores pró-angiogênicos e antiangiogênicos circulantes poderia prejudicar a vasculogênese em pulmões do feto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distúrbios gerais no desenvolvimento pulmonar. (2,19,20)</a:t>
            </a:r>
          </a:p>
          <a:p>
            <a:pPr>
              <a:lnSpc>
                <a:spcPct val="90000"/>
              </a:lnSpc>
            </a:pPr>
            <a:r>
              <a:rPr lang="pt-BR" smtClean="0"/>
              <a:t>No entanto, os resultados são conflitantes a respeito da relação entre a complicações da gravidez placenta-mediadas e DBP. Alguns estudos encontraram associação (21-23) e outros, não. ( 10,24,25)</a:t>
            </a: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28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smtClean="0"/>
              <a:t>A maioria dos estudos focou nas alterações maternas, mas não olharam para as consequências fetais dessas complicações. 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 As gestações foram caracterizadas de acordo com as características clínicas maternas e fetais de disfunção placentária. 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A hipótese dos autores e  que as complicações da gravidez mediadas por placenta aumentaria o risco de DBP e que seria maior quando ambos as mães e os fetos tiveram repercussões clínicas de disfunção placentária.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700" b="1" smtClean="0">
                <a:solidFill>
                  <a:schemeClr val="hlink"/>
                </a:solidFill>
              </a:rPr>
              <a:t>Este estudo teve como objetivo determinar a associação de complicações mediadas pela placenta com DBP em uma coorte de prematuros extremos</a:t>
            </a:r>
          </a:p>
          <a:p>
            <a:pPr algn="ctr">
              <a:lnSpc>
                <a:spcPct val="80000"/>
              </a:lnSpc>
            </a:pPr>
            <a:endParaRPr lang="en-US" sz="2700" b="1" smtClean="0">
              <a:solidFill>
                <a:schemeClr val="hlink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DBP e as </a:t>
            </a:r>
            <a:r>
              <a:rPr lang="en-US" dirty="0" err="1" smtClean="0"/>
              <a:t>complicações</a:t>
            </a:r>
            <a:r>
              <a:rPr lang="en-US" dirty="0" smtClean="0"/>
              <a:t> </a:t>
            </a:r>
            <a:r>
              <a:rPr lang="en-US" dirty="0" err="1" smtClean="0"/>
              <a:t>mediadas</a:t>
            </a:r>
            <a:r>
              <a:rPr lang="en-US" dirty="0" smtClean="0"/>
              <a:t> </a:t>
            </a:r>
            <a:r>
              <a:rPr lang="en-US" dirty="0" err="1" smtClean="0"/>
              <a:t>pela</a:t>
            </a:r>
            <a:r>
              <a:rPr lang="en-US" dirty="0" smtClean="0"/>
              <a:t> placenta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US" u="sng" smtClean="0"/>
              <a:t>ESTUDO DA POPULAÇÃO</a:t>
            </a:r>
          </a:p>
          <a:p>
            <a:pPr marL="0" indent="0">
              <a:lnSpc>
                <a:spcPct val="90000"/>
              </a:lnSpc>
            </a:pPr>
            <a:r>
              <a:rPr lang="pt-BR" smtClean="0"/>
              <a:t>Este estudo incluiu os </a:t>
            </a:r>
            <a:r>
              <a:rPr lang="pt-BR" b="1" smtClean="0">
                <a:solidFill>
                  <a:schemeClr val="hlink"/>
                </a:solidFill>
              </a:rPr>
              <a:t>2697 nascimentos</a:t>
            </a:r>
            <a:r>
              <a:rPr lang="pt-BR" smtClean="0"/>
              <a:t> únicos vivos entre </a:t>
            </a:r>
            <a:r>
              <a:rPr lang="pt-BR" b="1" smtClean="0">
                <a:solidFill>
                  <a:schemeClr val="hlink"/>
                </a:solidFill>
              </a:rPr>
              <a:t>22 e 31 semanas</a:t>
            </a:r>
            <a:r>
              <a:rPr lang="pt-BR" smtClean="0"/>
              <a:t> completas de gestação a partir da coorte EPIPAGE-2 (26)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estudo prospectivo de base populacional realizado em 25 regiões na França em 2011, que incluiu todas os fetos de 22 a 31 semanas completas de gestação e uma amostra de nascimentos de </a:t>
            </a:r>
            <a:r>
              <a:rPr lang="pt-BR" smtClean="0">
                <a:solidFill>
                  <a:schemeClr val="hlink"/>
                </a:solidFill>
              </a:rPr>
              <a:t>32 a 34 semanas</a:t>
            </a:r>
            <a:r>
              <a:rPr lang="pt-BR" smtClean="0"/>
              <a:t>. </a:t>
            </a:r>
            <a:endParaRPr 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err="1" smtClean="0"/>
              <a:t>Excluídos</a:t>
            </a:r>
            <a:r>
              <a:rPr lang="en-US" dirty="0" smtClean="0"/>
              <a:t>: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/>
              <a:t>Gravidezes múltiplas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/>
              <a:t>D</a:t>
            </a:r>
            <a:r>
              <a:rPr lang="pt-BR" dirty="0" smtClean="0"/>
              <a:t>efeitos </a:t>
            </a:r>
            <a:r>
              <a:rPr lang="pt-BR" dirty="0"/>
              <a:t>congênitos que podem levar a distúrbios respiratórios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cardiopatias </a:t>
            </a:r>
            <a:r>
              <a:rPr lang="pt-BR" dirty="0"/>
              <a:t>congênitas graves, defeitos traqueais e pulmonares, </a:t>
            </a:r>
            <a:r>
              <a:rPr lang="pt-BR" dirty="0" err="1"/>
              <a:t>atresia</a:t>
            </a:r>
            <a:r>
              <a:rPr lang="pt-BR" dirty="0"/>
              <a:t> de esôfago, hérnia diafragmática congênita, </a:t>
            </a:r>
            <a:r>
              <a:rPr lang="pt-BR" dirty="0" err="1"/>
              <a:t>miopatias</a:t>
            </a:r>
            <a:r>
              <a:rPr lang="pt-BR" dirty="0"/>
              <a:t> </a:t>
            </a:r>
            <a:r>
              <a:rPr lang="pt-BR" dirty="0" smtClean="0"/>
              <a:t>congênitas</a:t>
            </a:r>
            <a:r>
              <a:rPr lang="pt-BR" dirty="0"/>
              <a:t> </a:t>
            </a:r>
            <a:r>
              <a:rPr lang="pt-BR" dirty="0" smtClean="0">
                <a:sym typeface="Wingdings"/>
              </a:rPr>
              <a:t> N=25.</a:t>
            </a:r>
            <a:r>
              <a:rPr lang="pt-BR" dirty="0" smtClean="0"/>
              <a:t> </a:t>
            </a:r>
            <a:endParaRPr lang="pt-BR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pt-BR" dirty="0" smtClean="0"/>
              <a:t> </a:t>
            </a:r>
            <a:r>
              <a:rPr lang="pt-BR" dirty="0"/>
              <a:t>A</a:t>
            </a:r>
            <a:r>
              <a:rPr lang="pt-BR" dirty="0" smtClean="0"/>
              <a:t>berrações </a:t>
            </a:r>
            <a:r>
              <a:rPr lang="pt-BR" dirty="0"/>
              <a:t>cromossômicas, toxoplasmose congênita, e </a:t>
            </a:r>
            <a:r>
              <a:rPr lang="pt-BR" dirty="0" smtClean="0"/>
              <a:t>infecção congênita por citomegalovírus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pt-BR" dirty="0" smtClean="0"/>
              <a:t> Podem </a:t>
            </a:r>
            <a:r>
              <a:rPr lang="pt-BR" dirty="0"/>
              <a:t>alterar o crescimento fetal independentemente da função placentária </a:t>
            </a:r>
            <a:r>
              <a:rPr lang="pt-BR" dirty="0" smtClean="0"/>
              <a:t> </a:t>
            </a:r>
            <a:r>
              <a:rPr lang="pt-BR" dirty="0" smtClean="0">
                <a:sym typeface="Wingdings"/>
              </a:rPr>
              <a:t> N=15.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O status de BPD não estava disponível para 68 das 2193 crianças vivas às 36 semanas de idade pela data da ultima menstruação; </a:t>
            </a:r>
          </a:p>
          <a:p>
            <a:pPr>
              <a:lnSpc>
                <a:spcPct val="90000"/>
              </a:lnSpc>
            </a:pPr>
            <a:r>
              <a:rPr lang="pt-BR" smtClean="0"/>
              <a:t>Complicações na gravidez mediadas pela placenta não poderia ser afirmada para 14 das crianças remanescentes. </a:t>
            </a:r>
          </a:p>
          <a:p>
            <a:pPr>
              <a:lnSpc>
                <a:spcPct val="90000"/>
              </a:lnSpc>
            </a:pPr>
            <a:r>
              <a:rPr lang="pt-BR" smtClean="0"/>
              <a:t>Como resultado, houve dados sobre complicações na gravidez placenta-mediadas e DBP para </a:t>
            </a:r>
            <a:r>
              <a:rPr lang="pt-BR" b="1" smtClean="0">
                <a:solidFill>
                  <a:schemeClr val="hlink"/>
                </a:solidFill>
              </a:rPr>
              <a:t>2111</a:t>
            </a:r>
            <a:r>
              <a:rPr lang="pt-BR" smtClean="0"/>
              <a:t> </a:t>
            </a:r>
            <a:r>
              <a:rPr lang="pt-BR" b="1" smtClean="0">
                <a:solidFill>
                  <a:schemeClr val="hlink"/>
                </a:solidFill>
              </a:rPr>
              <a:t>crianças.</a:t>
            </a:r>
          </a:p>
          <a:p>
            <a:pPr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itchFamily="34" charset="0"/>
              <a:buNone/>
            </a:pPr>
            <a:r>
              <a:rPr lang="en-US" u="sng" smtClean="0"/>
              <a:t>DISPLASIA BRONCOPULMONAR</a:t>
            </a:r>
          </a:p>
          <a:p>
            <a:pPr marL="0" indent="0">
              <a:buFont typeface="Arial" pitchFamily="34" charset="0"/>
              <a:buNone/>
            </a:pPr>
            <a:endParaRPr lang="en-US" u="sng" smtClean="0"/>
          </a:p>
          <a:p>
            <a:pPr marL="0" indent="0"/>
            <a:r>
              <a:rPr lang="en-US" smtClean="0"/>
              <a:t>Doença grave a moderada:</a:t>
            </a:r>
          </a:p>
          <a:p>
            <a:pPr lvl="1"/>
            <a:r>
              <a:rPr lang="en-US" smtClean="0"/>
              <a:t>necessidade de oxigênio por um período mínimo de 28 dias e necessidade constante de oxigênio ou suporte ventilatório (ventilação mecânica ou pressão positiva). (27)</a:t>
            </a:r>
            <a:endParaRPr lang="pt-BR" smtClean="0"/>
          </a:p>
          <a:p>
            <a:pPr marL="0" indent="0"/>
            <a:endParaRPr lang="en-US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52525"/>
            <a:ext cx="8229600" cy="570547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US" sz="2700" u="sng" smtClean="0"/>
              <a:t>COMPLICAÇÕES DA GRAVIDEZ PLACENTA-MEDIADAS</a:t>
            </a:r>
            <a:r>
              <a:rPr lang="pt-BR" sz="2700" u="sng" smtClean="0"/>
              <a:t/>
            </a:r>
            <a:br>
              <a:rPr lang="pt-BR" sz="2700" u="sng" smtClean="0"/>
            </a:br>
            <a:endParaRPr lang="en-US" sz="2700" u="sng" smtClean="0"/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Complicações na gravidez foram coletados prospectivamente no estudo EPIPAGE-2.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Hipertensão gestacional: pressão arterial sistólica ≥140 mmHg ou pressão arterial diastólica ≥90 mmHg ocorrendo após a 20a semana gestacional.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Pré-eclâmpsia: hipertensão gestacional com proteinúria ≥0,3g/24h.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Eclâmpsia: pré-eclâmpsia com convulsões durante a gravidez ou logo após o parto. </a:t>
            </a:r>
          </a:p>
          <a:p>
            <a:pPr marL="0" indent="0">
              <a:lnSpc>
                <a:spcPct val="90000"/>
              </a:lnSpc>
            </a:pPr>
            <a:r>
              <a:rPr lang="en-US" sz="2700" smtClean="0"/>
              <a:t>Hipertensão crônica, sem pré-eclâmpsia não foi considerada como uma complicação mediada por placenta.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MÉTODOS</a:t>
            </a:r>
            <a:r>
              <a:rPr lang="pt-BR" dirty="0"/>
              <a:t/>
            </a:r>
            <a:br>
              <a:rPr lang="pt-B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90588"/>
            <a:ext cx="8229600" cy="5257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000" smtClean="0"/>
              <a:t>Suspeita pré-natal de CIUR (crescimento intrauterino restrito): peso fetal estimado &lt; do percentil 10 (de acordo com a curva de referência) com ≥1 dos seguintes: </a:t>
            </a:r>
          </a:p>
          <a:p>
            <a:pPr lvl="1">
              <a:lnSpc>
                <a:spcPct val="80000"/>
              </a:lnSpc>
            </a:pPr>
            <a:r>
              <a:rPr lang="en-US" sz="2600" smtClean="0"/>
              <a:t>achados anormais no Doppler fetal (fluxo diastólico final da artéria umbilical reduzido, ausente, ou revertido; aumento da média do fluxo diastólico final da artéria cerebral ou processo de redistribuição cerebral; ou fluxo do ducto venoso reduzido, ausente ou revertido)</a:t>
            </a:r>
          </a:p>
          <a:p>
            <a:pPr lvl="1">
              <a:lnSpc>
                <a:spcPct val="80000"/>
              </a:lnSpc>
            </a:pPr>
            <a:r>
              <a:rPr lang="en-US" sz="2600" smtClean="0"/>
              <a:t>parada do crescimento, hipertensão gestacional ou pré-eclâmpsia. </a:t>
            </a:r>
          </a:p>
          <a:p>
            <a:pPr>
              <a:lnSpc>
                <a:spcPct val="80000"/>
              </a:lnSpc>
            </a:pPr>
            <a:r>
              <a:rPr lang="en-US" sz="3000" smtClean="0"/>
              <a:t>A parada do crescimento com o Doppler fetal anormal foi considerado suspeita de CIUR independentemente do peso fetal estimado.</a:t>
            </a:r>
            <a:r>
              <a:rPr lang="pt-BR" sz="3000" smtClean="0"/>
              <a:t> </a:t>
            </a:r>
            <a:endParaRPr lang="en-US" sz="30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MÉTODOS</a:t>
            </a:r>
            <a:r>
              <a:rPr lang="pt-BR" dirty="0"/>
              <a:t/>
            </a:r>
            <a:br>
              <a:rPr lang="pt-BR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700" smtClean="0"/>
              <a:t>Foram identificados quatro grupos de complicações na gravidez placenta-mediadas: 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Transtornos maternos isolados</a:t>
            </a:r>
            <a:r>
              <a:rPr lang="en-US" sz="2400" smtClean="0"/>
              <a:t> (hipertensão gestacional, pré-eclâmpsia, síndrome HELLP, ou eclâmpsia sem suspeita pré-natal de RCF);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Distúrbios fetais isolados</a:t>
            </a:r>
            <a:r>
              <a:rPr lang="en-US" sz="2400" smtClean="0"/>
              <a:t> (suspeita de RCF no pré-natal sem transtornos maternos); 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Transtornos maternos e fetais</a:t>
            </a:r>
            <a:r>
              <a:rPr lang="en-US" sz="2400" smtClean="0"/>
              <a:t> (doenças maternas com suspeita de RCF no pré-natal); 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solidFill>
                  <a:srgbClr val="FF00FF"/>
                </a:solidFill>
              </a:rPr>
              <a:t>Grupo de controle</a:t>
            </a:r>
            <a:r>
              <a:rPr lang="en-US" sz="2400" smtClean="0"/>
              <a:t> (nenhum destes distúrbios vasculares). </a:t>
            </a:r>
            <a:r>
              <a:rPr lang="en-US" sz="2400" smtClean="0">
                <a:sym typeface="Wingdings" pitchFamily="2" charset="2"/>
              </a:rPr>
              <a:t></a:t>
            </a:r>
            <a:r>
              <a:rPr lang="en-US" sz="2400" smtClean="0"/>
              <a:t> mulheres que deram à luz após o parto pré-termo idiopático, ruptura prematura de membranas, corioamnionite, e hemorragia.</a:t>
            </a:r>
            <a:endParaRPr lang="pt-BR" sz="2400" smtClean="0"/>
          </a:p>
          <a:p>
            <a:pPr>
              <a:lnSpc>
                <a:spcPct val="80000"/>
              </a:lnSpc>
            </a:pPr>
            <a:endParaRPr lang="en-US" sz="27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hape 60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smtClean="0"/>
              <a:t>MÉTODOS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-42863" y="1536700"/>
            <a:ext cx="9144001" cy="5235575"/>
          </a:xfrm>
        </p:spPr>
        <p:txBody>
          <a:bodyPr>
            <a:noAutofit/>
          </a:bodyPr>
          <a:lstStyle/>
          <a:p>
            <a:pPr marL="228600" indent="0" algn="just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pt-BR" u="sng" smtClean="0"/>
              <a:t>CARACTERÍSTICAS DA MÃE E DO RN</a:t>
            </a:r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endParaRPr lang="pt-BR" sz="2800" smtClean="0"/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r>
              <a:rPr lang="pt-BR" sz="2800" smtClean="0"/>
              <a:t>Os dados sobre as características maternas (idade,IMC, paridade, tabagismo,condições crônicas) e eventos de gravidez (Diabetes gestacional, placentária,descolamento, cesariana) foram extraídos de prontuários.</a:t>
            </a:r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r>
              <a:rPr lang="pt-BR" sz="2800" smtClean="0"/>
              <a:t>Corticóide pré-natal foi considerado se a mãe tomou ao menos uma injeção do medicamento.</a:t>
            </a:r>
          </a:p>
          <a:p>
            <a:pPr marL="228600" indent="0" algn="just">
              <a:lnSpc>
                <a:spcPct val="90000"/>
              </a:lnSpc>
              <a:spcBef>
                <a:spcPct val="0"/>
              </a:spcBef>
            </a:pPr>
            <a:r>
              <a:rPr lang="pt-BR" sz="2800" smtClean="0"/>
              <a:t>Idade gestacional em semanas completas foi estimada combinando dados da  primeira ultrassonografia (USG) trimestal concomitantemente com a data da última menstruação(DUM).</a:t>
            </a:r>
          </a:p>
          <a:p>
            <a:pPr marL="228600" indent="0">
              <a:lnSpc>
                <a:spcPct val="90000"/>
              </a:lnSpc>
              <a:spcBef>
                <a:spcPct val="0"/>
              </a:spcBef>
            </a:pPr>
            <a:endParaRPr lang="pt-BR" sz="2800" smtClean="0"/>
          </a:p>
          <a:p>
            <a:pPr marL="228600" indent="0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</a:pPr>
            <a:endParaRPr lang="pt-BR" sz="28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hape 66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smtClean="0"/>
              <a:t>MÉTODOS</a:t>
            </a:r>
          </a:p>
        </p:txBody>
      </p:sp>
      <p:sp>
        <p:nvSpPr>
          <p:cNvPr id="19459" name="Shape 67"/>
          <p:cNvSpPr>
            <a:spLocks noGrp="1"/>
          </p:cNvSpPr>
          <p:nvPr>
            <p:ph type="body" idx="1"/>
          </p:nvPr>
        </p:nvSpPr>
        <p:spPr>
          <a:xfrm>
            <a:off x="311150" y="1365250"/>
            <a:ext cx="8521700" cy="6183313"/>
          </a:xfrm>
        </p:spPr>
        <p:txBody>
          <a:bodyPr/>
          <a:lstStyle/>
          <a:p>
            <a:pPr marL="514350" indent="-285750">
              <a:spcBef>
                <a:spcPct val="0"/>
              </a:spcBef>
            </a:pPr>
            <a:r>
              <a:rPr lang="pt-BR" sz="2400" smtClean="0">
                <a:solidFill>
                  <a:srgbClr val="000000"/>
                </a:solidFill>
              </a:rPr>
              <a:t>O peso ao nascer foi expresso com percentis e escores z de curvas de crescimento intra-uterino de Gardosi (28) corrigida para sexo e idade gestacional </a:t>
            </a:r>
          </a:p>
          <a:p>
            <a:pPr marL="514350" indent="-285750">
              <a:spcBef>
                <a:spcPct val="0"/>
              </a:spcBef>
            </a:pPr>
            <a:r>
              <a:rPr lang="pt-BR" sz="2400" smtClean="0">
                <a:solidFill>
                  <a:srgbClr val="000000"/>
                </a:solidFill>
              </a:rPr>
              <a:t>a Persistência do canal arterial foi diagnosticado por sintomas clínicos e ecocardiograma. Infecções neonatais foram definidas por ≥1 hemocultura positiva para patógenos comuns ou ≥2 positiva hemoculturas stafilococos.</a:t>
            </a:r>
          </a:p>
          <a:p>
            <a:pPr marL="514350" indent="-285750">
              <a:spcBef>
                <a:spcPct val="0"/>
              </a:spcBef>
            </a:pPr>
            <a:r>
              <a:rPr lang="pt-BR" sz="2400" smtClean="0">
                <a:solidFill>
                  <a:srgbClr val="000000"/>
                </a:solidFill>
              </a:rPr>
              <a:t>Outros critérios também foram estabelecidos para enterocolite necrosante (estágio de Bell ≥2</a:t>
            </a:r>
            <a:r>
              <a:rPr lang="pt-BR" sz="2400" baseline="30000" smtClean="0">
                <a:solidFill>
                  <a:srgbClr val="000000"/>
                </a:solidFill>
              </a:rPr>
              <a:t>29</a:t>
            </a:r>
            <a:r>
              <a:rPr lang="pt-BR" sz="2400" smtClean="0">
                <a:solidFill>
                  <a:srgbClr val="000000"/>
                </a:solidFill>
              </a:rPr>
              <a:t>e também lesões cerebrais graves( hemorragia parenquimatosa, leucomalácia periventricular, e dilatação ventricular)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As variáveis categóricas foram comparadas pelo teste do qyiquadrado</a:t>
            </a:r>
          </a:p>
          <a:p>
            <a:pPr algn="just"/>
            <a:r>
              <a:rPr lang="pt-BR" sz="2000" smtClean="0"/>
              <a:t>As variáveis contínuas são resumidas como medianas e IQRs (amplitude interquartil) e foram comparados por testes de rank sum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Bebês 22 a 26 semanas -&gt; análise de 8 meses</a:t>
            </a:r>
          </a:p>
          <a:p>
            <a:pPr algn="just"/>
            <a:r>
              <a:rPr lang="pt-BR" sz="2000" smtClean="0"/>
              <a:t>Bebês 27 a 31 semanas -&gt; análise de 6 meses (26)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Análise estatística envolveu o uso de SAS software versão 9.3 (SAS Institute, Inc, Cary, NC)</a:t>
            </a:r>
          </a:p>
          <a:p>
            <a:pPr algn="just"/>
            <a:endParaRPr lang="pt-BR" sz="2000" smtClean="0"/>
          </a:p>
          <a:p>
            <a:endParaRPr lang="pt-BR" sz="200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Associações entre complicações da gravidez mediadas por placenta e DBP moderada a grave foram primeiro analisadas por análises bivariadas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Fatores potenciais de confusão foram identificados como características associadas com moderada a grave DBP na amostra ou como fatores relevantes para a literatura</a:t>
            </a:r>
          </a:p>
          <a:p>
            <a:endParaRPr lang="pt-BR" sz="20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Análise Estatística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Em seguida, essas associações foram analisadas por uma regressão logística multivariada:</a:t>
            </a:r>
          </a:p>
          <a:p>
            <a:pPr algn="just"/>
            <a:r>
              <a:rPr lang="pt-BR" sz="2000" smtClean="0"/>
              <a:t>Modelo A: ajustado pela idade gestacional, que é a principal preditora de DBP</a:t>
            </a:r>
          </a:p>
          <a:p>
            <a:pPr algn="just"/>
            <a:r>
              <a:rPr lang="pt-BR" sz="2000" smtClean="0"/>
              <a:t>Modelo B:  ajustado para potenciais fatores de confusão pré-natais</a:t>
            </a:r>
          </a:p>
          <a:p>
            <a:pPr algn="just"/>
            <a:r>
              <a:rPr lang="pt-BR" sz="2000" smtClean="0"/>
              <a:t>Modelo C: o peso ao nascer foi introduzido no modelo logístico</a:t>
            </a:r>
          </a:p>
          <a:p>
            <a:pPr algn="just"/>
            <a:r>
              <a:rPr lang="pt-BR" sz="2000" smtClean="0"/>
              <a:t>Modelo D: eventos pós natais incluídos</a:t>
            </a:r>
          </a:p>
          <a:p>
            <a:pPr algn="just"/>
            <a:endParaRPr lang="pt-BR" smtClean="0"/>
          </a:p>
          <a:p>
            <a:pPr algn="just"/>
            <a:r>
              <a:rPr lang="pt-BR" sz="2000" smtClean="0"/>
              <a:t>Os resultados são relatados como OR (odds ratio) com 95% de intervalo de confiança</a:t>
            </a:r>
          </a:p>
          <a:p>
            <a:pPr algn="just"/>
            <a:r>
              <a:rPr lang="pt-BR" sz="2000" smtClean="0"/>
              <a:t>Significância foi estabelecida em P ≤ 0,05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000" smtClean="0"/>
              <a:t>Entre os RN nascidos vivos com </a:t>
            </a:r>
            <a:r>
              <a:rPr lang="pt-BR" sz="2000" smtClean="0">
                <a:solidFill>
                  <a:srgbClr val="FF0000"/>
                </a:solidFill>
              </a:rPr>
              <a:t>22 a 23 semanas</a:t>
            </a:r>
            <a:r>
              <a:rPr lang="pt-BR" sz="2000" smtClean="0"/>
              <a:t> de gestação, </a:t>
            </a:r>
            <a:r>
              <a:rPr lang="pt-BR" sz="2000" smtClean="0">
                <a:solidFill>
                  <a:srgbClr val="FF0000"/>
                </a:solidFill>
              </a:rPr>
              <a:t>todos, exceto 1, morreram antes da 36 semana.</a:t>
            </a:r>
          </a:p>
          <a:p>
            <a:pPr algn="just"/>
            <a:endParaRPr lang="pt-BR" sz="2000" smtClean="0">
              <a:solidFill>
                <a:srgbClr val="FF0000"/>
              </a:solidFill>
            </a:endParaRPr>
          </a:p>
          <a:p>
            <a:pPr algn="just"/>
            <a:r>
              <a:rPr lang="pt-BR" sz="2000" smtClean="0"/>
              <a:t>Em geral, 445 de 2638 (</a:t>
            </a:r>
            <a:r>
              <a:rPr lang="pt-BR" sz="2000" smtClean="0">
                <a:solidFill>
                  <a:srgbClr val="FF0000"/>
                </a:solidFill>
              </a:rPr>
              <a:t>14,7%)</a:t>
            </a:r>
            <a:r>
              <a:rPr lang="pt-BR" sz="2000" smtClean="0"/>
              <a:t> nascidos vivos (sem defeito congênito ou infecções congênitas) </a:t>
            </a:r>
            <a:r>
              <a:rPr lang="pt-BR" sz="2000" smtClean="0">
                <a:solidFill>
                  <a:srgbClr val="FF0000"/>
                </a:solidFill>
              </a:rPr>
              <a:t>morreram antes da 36 semana. </a:t>
            </a:r>
            <a:r>
              <a:rPr lang="pt-BR" sz="2000" smtClean="0">
                <a:solidFill>
                  <a:schemeClr val="hlink"/>
                </a:solidFill>
              </a:rPr>
              <a:t>(Tabela 1)</a:t>
            </a:r>
          </a:p>
          <a:p>
            <a:pPr algn="just"/>
            <a:endParaRPr lang="pt-BR" sz="2000" smtClean="0">
              <a:solidFill>
                <a:schemeClr val="hlink"/>
              </a:solidFill>
            </a:endParaRPr>
          </a:p>
          <a:p>
            <a:pPr algn="just"/>
            <a:r>
              <a:rPr lang="pt-BR" sz="2000" smtClean="0"/>
              <a:t>As taxas de mortalidade intra-hospitalar  variaram de 6,3% a 17,8% de acordo com o grupo de complicação da gravidez </a:t>
            </a:r>
          </a:p>
          <a:p>
            <a:pPr algn="just"/>
            <a:endParaRPr lang="pt-BR" sz="2000" smtClean="0"/>
          </a:p>
          <a:p>
            <a:pPr algn="just"/>
            <a:r>
              <a:rPr lang="pt-BR" sz="2000" smtClean="0"/>
              <a:t>As taxas de mortalidade ajustada para a IG não diferiram de forma significativa entre os 4 grupos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24579" name="Espaço Reservado para Conteúdo 3" descr="tabela 1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916113"/>
            <a:ext cx="8088312" cy="3889375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pt-BR" sz="2000" smtClean="0">
                <a:solidFill>
                  <a:schemeClr val="hlink"/>
                </a:solidFill>
              </a:rPr>
              <a:t>Tabela 2</a:t>
            </a:r>
            <a:r>
              <a:rPr lang="pt-BR" sz="2000" smtClean="0"/>
              <a:t> resume as características maternas e neonatais por complicações na gravidez mediadas por placenta.</a:t>
            </a:r>
          </a:p>
          <a:p>
            <a:pPr algn="just">
              <a:lnSpc>
                <a:spcPct val="90000"/>
              </a:lnSpc>
            </a:pPr>
            <a:endParaRPr lang="pt-BR" sz="2000" smtClean="0"/>
          </a:p>
          <a:p>
            <a:pPr algn="just">
              <a:lnSpc>
                <a:spcPct val="90000"/>
              </a:lnSpc>
            </a:pPr>
            <a:r>
              <a:rPr lang="pt-BR" sz="2000" smtClean="0"/>
              <a:t>A mediana da IG foi menor no grupo controle (29,6 semanas gestação), em comparação com grupos com desordens maternas ou fetais (gestação de 30,1 semanas, P &lt;0,001).</a:t>
            </a:r>
          </a:p>
          <a:p>
            <a:pPr algn="just">
              <a:lnSpc>
                <a:spcPct val="90000"/>
              </a:lnSpc>
            </a:pPr>
            <a:endParaRPr lang="pt-BR" sz="2000" smtClean="0"/>
          </a:p>
          <a:p>
            <a:pPr algn="just">
              <a:lnSpc>
                <a:spcPct val="90000"/>
              </a:lnSpc>
            </a:pPr>
            <a:r>
              <a:rPr lang="pt-BR" sz="2000" smtClean="0"/>
              <a:t>O peso ao nascer para a IG foi menor nos dois grupos com complicação mediada por placenta associada a RCIU no pré-natal quando comparado com os grupos com transtornos maternos isolados e o grupo controle.</a:t>
            </a:r>
          </a:p>
          <a:p>
            <a:pPr algn="just">
              <a:lnSpc>
                <a:spcPct val="90000"/>
              </a:lnSpc>
            </a:pPr>
            <a:endParaRPr lang="pt-BR" sz="2000" smtClean="0"/>
          </a:p>
          <a:p>
            <a:pPr algn="just">
              <a:lnSpc>
                <a:spcPct val="90000"/>
              </a:lnSpc>
            </a:pPr>
            <a:r>
              <a:rPr lang="pt-BR" sz="2000" smtClean="0"/>
              <a:t>O sexo fetal, o IMC materno, paridade, tabagismo durante gravidez, diabetes, administração de esteróides pré-natais, cesarianas e local de nascimento também diferiram entre os 4 grupos.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26627" name="Espaço Reservado para Conteúdo 3" descr="tabela 2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484313"/>
            <a:ext cx="9037638" cy="537368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27651" name="Espaço Reservado para Conteúdo 3" descr="tabela 2 marcaDA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341438"/>
            <a:ext cx="9144000" cy="551656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Resultados</a:t>
            </a:r>
          </a:p>
        </p:txBody>
      </p:sp>
      <p:pic>
        <p:nvPicPr>
          <p:cNvPr id="28675" name="Content Placeholder 3" descr="tabela 2 marcada segundo jeito.png"/>
          <p:cNvPicPr>
            <a:picLocks noGrp="1" noChangeAspect="1"/>
          </p:cNvPicPr>
          <p:nvPr>
            <p:ph idx="1"/>
          </p:nvPr>
        </p:nvPicPr>
        <p:blipFill>
          <a:blip r:embed="rId2"/>
          <a:srcRect t="1521" b="1521"/>
          <a:stretch>
            <a:fillRect/>
          </a:stretch>
        </p:blipFill>
        <p:spPr>
          <a:xfrm>
            <a:off x="457200" y="1600200"/>
            <a:ext cx="8229600" cy="52578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287338" indent="-287338" algn="just" defTabSz="377825">
              <a:lnSpc>
                <a:spcPct val="90000"/>
              </a:lnSpc>
              <a:spcBef>
                <a:spcPts val="2675"/>
              </a:spcBef>
            </a:pPr>
            <a:r>
              <a:rPr lang="pt-BR" sz="2800" smtClean="0"/>
              <a:t>No total, 259 de 2111 bebês (11,1%, mostraram moderada a severa DBP. </a:t>
            </a:r>
            <a:r>
              <a:rPr lang="pt-BR" sz="2800" smtClean="0">
                <a:solidFill>
                  <a:schemeClr val="hlink"/>
                </a:solidFill>
              </a:rPr>
              <a:t>(Tabela 3)</a:t>
            </a:r>
          </a:p>
          <a:p>
            <a:pPr marL="287338" indent="-287338" algn="just" defTabSz="377825">
              <a:lnSpc>
                <a:spcPct val="90000"/>
              </a:lnSpc>
              <a:spcBef>
                <a:spcPts val="2675"/>
              </a:spcBef>
            </a:pPr>
            <a:r>
              <a:rPr lang="pt-BR" sz="2800" smtClean="0"/>
              <a:t>As </a:t>
            </a:r>
            <a:r>
              <a:rPr lang="pt-BR" sz="2800" smtClean="0">
                <a:solidFill>
                  <a:schemeClr val="hlink"/>
                </a:solidFill>
              </a:rPr>
              <a:t>taxas de moderada a severa DBP diminuíram de </a:t>
            </a:r>
            <a:r>
              <a:rPr lang="pt-BR" sz="2800" smtClean="0">
                <a:solidFill>
                  <a:srgbClr val="FF0000"/>
                </a:solidFill>
              </a:rPr>
              <a:t>64,7% (entre 23 e 24 semanas de gestação</a:t>
            </a:r>
            <a:r>
              <a:rPr lang="pt-BR" sz="2800" smtClean="0">
                <a:solidFill>
                  <a:schemeClr val="hlink"/>
                </a:solidFill>
              </a:rPr>
              <a:t>) para 3,2% (em 31 semanas de gestação) (P&lt;0,001).</a:t>
            </a:r>
          </a:p>
          <a:p>
            <a:pPr marL="287338" indent="-287338" algn="just" defTabSz="377825">
              <a:lnSpc>
                <a:spcPct val="90000"/>
              </a:lnSpc>
              <a:spcBef>
                <a:spcPts val="2675"/>
              </a:spcBef>
            </a:pPr>
            <a:r>
              <a:rPr lang="pt-BR" sz="2800" smtClean="0"/>
              <a:t>Estas </a:t>
            </a:r>
            <a:r>
              <a:rPr lang="pt-BR" sz="2800" smtClean="0">
                <a:solidFill>
                  <a:srgbClr val="FF0000"/>
                </a:solidFill>
              </a:rPr>
              <a:t>taxas dependiam do peso ao nascer para a idade gestacional: </a:t>
            </a:r>
            <a:r>
              <a:rPr lang="pt-BR" sz="2800" b="1" smtClean="0">
                <a:solidFill>
                  <a:srgbClr val="FF0000"/>
                </a:solidFill>
              </a:rPr>
              <a:t>14,7% para as crianças com percentil &lt;10</a:t>
            </a:r>
            <a:r>
              <a:rPr lang="pt-BR" sz="2800" smtClean="0"/>
              <a:t>, 11,5% para os de percentil entre 10 e 25, e 9,0% para os de percentil entre 25 e 75 (P = 0,002).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23" name="Shape 123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296863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A </a:t>
            </a:r>
            <a:r>
              <a:rPr lang="pt-BR" sz="2900" smtClean="0">
                <a:solidFill>
                  <a:srgbClr val="FF0000"/>
                </a:solidFill>
              </a:rPr>
              <a:t>proporção de crianças com moderada a grave DBP</a:t>
            </a:r>
            <a:r>
              <a:rPr lang="pt-BR" sz="2900" smtClean="0"/>
              <a:t> </a:t>
            </a:r>
            <a:r>
              <a:rPr lang="pt-BR" sz="2900" smtClean="0">
                <a:solidFill>
                  <a:srgbClr val="FF0000"/>
                </a:solidFill>
              </a:rPr>
              <a:t>diferiram de acordo com grupos de complicação da gravidez mediada por placenta</a:t>
            </a:r>
            <a:r>
              <a:rPr lang="pt-BR" sz="2900" smtClean="0"/>
              <a:t> (P &lt;0,001): 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8,3% no grupo com transtornos apenas maternos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>
                <a:solidFill>
                  <a:srgbClr val="FF0000"/>
                </a:solidFill>
              </a:rPr>
              <a:t>22,5% no grupo com distúrbios apenas fetais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15,4% no grupo com doenças maternas e fetais</a:t>
            </a:r>
          </a:p>
          <a:p>
            <a:pPr marL="890588" lvl="2" indent="-296863" algn="just" defTabSz="388938">
              <a:lnSpc>
                <a:spcPct val="90000"/>
              </a:lnSpc>
              <a:spcBef>
                <a:spcPts val="2738"/>
              </a:spcBef>
            </a:pPr>
            <a:r>
              <a:rPr lang="pt-BR" sz="2900" smtClean="0"/>
              <a:t>9,2% no grupo controle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hape 1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31747" name="Captura de Tela 2016-06-07 às 22.13.1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0075" y="1738313"/>
            <a:ext cx="5403850" cy="46132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pt-BR" sz="3000" smtClean="0"/>
              <a:t>Características perinatais de lactentes com e sem moderada a severa DBP são comparados na </a:t>
            </a:r>
            <a:r>
              <a:rPr lang="pt-BR" sz="3000" smtClean="0">
                <a:solidFill>
                  <a:schemeClr val="hlink"/>
                </a:solidFill>
              </a:rPr>
              <a:t>Tabela 4.</a:t>
            </a:r>
          </a:p>
          <a:p>
            <a:pPr algn="just">
              <a:spcBef>
                <a:spcPct val="0"/>
              </a:spcBef>
            </a:pPr>
            <a:r>
              <a:rPr lang="pt-BR" sz="3000" smtClean="0"/>
              <a:t>A </a:t>
            </a:r>
            <a:r>
              <a:rPr lang="pt-BR" sz="3000" smtClean="0">
                <a:solidFill>
                  <a:srgbClr val="FF0000"/>
                </a:solidFill>
              </a:rPr>
              <a:t>proporção de partos cesáreos, persistência do canal arterial e infecções neonatais foi maior entre as crianças com DBP moderada a grave</a:t>
            </a:r>
            <a:r>
              <a:rPr lang="pt-BR" sz="3000" smtClean="0"/>
              <a:t> do que aqueles com nenhum ou DBP leve.</a:t>
            </a:r>
          </a:p>
          <a:p>
            <a:pPr algn="just">
              <a:spcBef>
                <a:spcPct val="0"/>
              </a:spcBef>
            </a:pPr>
            <a:r>
              <a:rPr lang="pt-BR" sz="3000" smtClean="0">
                <a:solidFill>
                  <a:srgbClr val="FF0000"/>
                </a:solidFill>
              </a:rPr>
              <a:t>Crianças com moderada a grave DBP, receberam mais vezes surfactante e esteróides pós-natais</a:t>
            </a: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Captura de Tela 2016-06-07 às 22.20.1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4188"/>
            <a:ext cx="9144000" cy="53451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34" name="Shape 134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  <a:buFont typeface="Arial" pitchFamily="34" charset="0"/>
              <a:buNone/>
            </a:pPr>
            <a:r>
              <a:rPr lang="pt-BR" sz="2600" smtClean="0">
                <a:solidFill>
                  <a:schemeClr val="bg2"/>
                </a:solidFill>
              </a:rPr>
              <a:t>   </a:t>
            </a:r>
            <a:r>
              <a:rPr lang="pt-BR" sz="2600" b="1" smtClean="0"/>
              <a:t>A </a:t>
            </a:r>
            <a:r>
              <a:rPr lang="pt-BR" sz="2600" b="1" smtClean="0">
                <a:solidFill>
                  <a:schemeClr val="hlink"/>
                </a:solidFill>
              </a:rPr>
              <a:t>Tabela 5</a:t>
            </a:r>
            <a:r>
              <a:rPr lang="pt-BR" sz="2600" b="1" smtClean="0"/>
              <a:t> apresenta os resultados da análise multivariada</a:t>
            </a:r>
          </a:p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</a:pPr>
            <a:r>
              <a:rPr lang="pt-BR" sz="2600" b="1" smtClean="0">
                <a:solidFill>
                  <a:srgbClr val="FF0000"/>
                </a:solidFill>
              </a:rPr>
              <a:t>A associação de moderada a grave DBP foi significativa para todos os grupos de complicação decorrente da placenta</a:t>
            </a:r>
            <a:r>
              <a:rPr lang="pt-BR" sz="2600" smtClean="0"/>
              <a:t> quando controlado para a idade gestacional (modelo A)</a:t>
            </a:r>
          </a:p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</a:pPr>
            <a:r>
              <a:rPr lang="pt-BR" sz="2600" smtClean="0"/>
              <a:t>As OR's foram apenas ligeiramente modificadas após ajuste para características maternas, intercorrências durante a gravidez e fatores modificáveis/hábitos na gravidez (modelo B). </a:t>
            </a:r>
          </a:p>
          <a:p>
            <a:pPr marL="284163" indent="-284163" algn="just" defTabSz="373063">
              <a:lnSpc>
                <a:spcPct val="80000"/>
              </a:lnSpc>
              <a:spcBef>
                <a:spcPts val="2675"/>
              </a:spcBef>
            </a:pPr>
            <a:r>
              <a:rPr lang="pt-BR" sz="2600" smtClean="0"/>
              <a:t>O z-score do peso ao nascer diminuiu a OR (modelo C).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137" name="Shape 137"/>
          <p:cNvSpPr>
            <a:spLocks noGrp="1"/>
          </p:cNvSpPr>
          <p:nvPr>
            <p:ph type="body" idx="1"/>
          </p:nvPr>
        </p:nvSpPr>
        <p:spPr>
          <a:xfrm>
            <a:off x="311150" y="1536700"/>
            <a:ext cx="8521700" cy="4554538"/>
          </a:xfrm>
        </p:spPr>
        <p:txBody>
          <a:bodyPr>
            <a:normAutofit/>
          </a:bodyPr>
          <a:lstStyle/>
          <a:p>
            <a:pPr marL="301625" indent="-301625" algn="just" defTabSz="396875">
              <a:lnSpc>
                <a:spcPct val="80000"/>
              </a:lnSpc>
              <a:spcBef>
                <a:spcPts val="2813"/>
              </a:spcBef>
            </a:pPr>
            <a:r>
              <a:rPr lang="pt-BR" sz="2700" smtClean="0"/>
              <a:t>Ajustes adicionais sobre os acontecimentos pós-natais (ou seja, persistência do canal arterial e infecções neonatais) não alterou as OR’s (modelo D).</a:t>
            </a:r>
          </a:p>
          <a:p>
            <a:pPr marL="301625" indent="-301625" algn="just" defTabSz="396875">
              <a:lnSpc>
                <a:spcPct val="80000"/>
              </a:lnSpc>
              <a:spcBef>
                <a:spcPts val="2813"/>
              </a:spcBef>
            </a:pPr>
            <a:r>
              <a:rPr lang="pt-BR" sz="2700" smtClean="0">
                <a:solidFill>
                  <a:srgbClr val="FF0000"/>
                </a:solidFill>
              </a:rPr>
              <a:t>O risco de moderada a severa DBP</a:t>
            </a:r>
            <a:r>
              <a:rPr lang="pt-BR" sz="2700" smtClean="0"/>
              <a:t>, não diferiu entre as crianças com apenas distúrbios maternos e o grupo controle, mas </a:t>
            </a:r>
            <a:r>
              <a:rPr lang="pt-BR" sz="2700" smtClean="0">
                <a:solidFill>
                  <a:srgbClr val="FF0000"/>
                </a:solidFill>
              </a:rPr>
              <a:t>permaneceu significativamente maior para aqueles com apenas distúrbios fetais (OR = 4,2; 95% CI, 2,1-8,6)</a:t>
            </a:r>
            <a:r>
              <a:rPr lang="pt-BR" sz="2700" smtClean="0"/>
              <a:t> </a:t>
            </a:r>
            <a:r>
              <a:rPr lang="pt-BR" sz="2700" smtClean="0">
                <a:solidFill>
                  <a:srgbClr val="FF0000"/>
                </a:solidFill>
              </a:rPr>
              <a:t>e ambas as doenças maternas e fetais (OR = 2,1; IC95%, 1,1-3,9).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hape 1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pic>
        <p:nvPicPr>
          <p:cNvPr id="36867" name="Captura de Tela 2016-06-07 às 22.41.5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738" y="1535113"/>
            <a:ext cx="8518525" cy="39481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hape 142"/>
          <p:cNvSpPr>
            <a:spLocks noGrp="1"/>
          </p:cNvSpPr>
          <p:nvPr>
            <p:ph type="title"/>
          </p:nvPr>
        </p:nvSpPr>
        <p:spPr>
          <a:xfrm>
            <a:off x="311150" y="69850"/>
            <a:ext cx="8521700" cy="763588"/>
          </a:xfrm>
        </p:spPr>
        <p:txBody>
          <a:bodyPr/>
          <a:lstStyle/>
          <a:p>
            <a:pPr defTabSz="490538">
              <a:spcBef>
                <a:spcPct val="0"/>
              </a:spcBef>
            </a:pPr>
            <a:r>
              <a:rPr lang="pt-BR" sz="4800" smtClean="0"/>
              <a:t>Comparação entre não analisados e analisados</a:t>
            </a:r>
          </a:p>
        </p:txBody>
      </p:sp>
      <p:sp>
        <p:nvSpPr>
          <p:cNvPr id="143" name="Shape 143"/>
          <p:cNvSpPr>
            <a:spLocks noGrp="1"/>
          </p:cNvSpPr>
          <p:nvPr>
            <p:ph type="body" idx="1"/>
          </p:nvPr>
        </p:nvSpPr>
        <p:spPr>
          <a:xfrm>
            <a:off x="311150" y="1795463"/>
            <a:ext cx="8521700" cy="4554537"/>
          </a:xfrm>
        </p:spPr>
        <p:txBody>
          <a:bodyPr>
            <a:normAutofit/>
          </a:bodyPr>
          <a:lstStyle/>
          <a:p>
            <a:pPr marL="171450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Entre 2193 crianças sobreviventes (</a:t>
            </a:r>
            <a:r>
              <a:rPr lang="pt-BR" sz="1800" smtClean="0">
                <a:solidFill>
                  <a:schemeClr val="hlink"/>
                </a:solidFill>
              </a:rPr>
              <a:t>Figura 1</a:t>
            </a:r>
            <a:r>
              <a:rPr lang="pt-BR" sz="1800" smtClean="0"/>
              <a:t>), </a:t>
            </a:r>
            <a:r>
              <a:rPr lang="pt-BR" sz="2000" b="1" smtClean="0"/>
              <a:t>82 não foram analisadas devido à falta de condição respiratória</a:t>
            </a:r>
            <a:r>
              <a:rPr lang="pt-BR" sz="1800" smtClean="0"/>
              <a:t> (n = 68)</a:t>
            </a:r>
          </a:p>
          <a:p>
            <a:pPr marL="171450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Não pôde determinar se houve complicações na gravidez por transtornos da placenta (n = 14)</a:t>
            </a:r>
          </a:p>
          <a:p>
            <a:pPr marL="171450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>
                <a:solidFill>
                  <a:srgbClr val="FF0000"/>
                </a:solidFill>
              </a:rPr>
              <a:t>Em comparação com crianças analisadas</a:t>
            </a:r>
            <a:r>
              <a:rPr lang="pt-BR" sz="1800" smtClean="0"/>
              <a:t>: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Tiveram menor idade gestacional (média de 28,3 semanas, P &lt;.001)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Tiveram maiores taxas de descolamento prematuro da placenta (15,0% vs 7,6 %, P = 0,02)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Eram menos propensas a nascer em maternidades nível 3 (77,4% vs 84,7%, P = 0,08)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Eram mais propensas a ser transferidas após o nascimento (26,0% vs 12,7%, P &lt;. 001)</a:t>
            </a:r>
          </a:p>
          <a:p>
            <a:pPr marL="514350" lvl="2" indent="-171450" algn="just" defTabSz="225425">
              <a:lnSpc>
                <a:spcPct val="80000"/>
              </a:lnSpc>
              <a:spcBef>
                <a:spcPts val="1613"/>
              </a:spcBef>
            </a:pPr>
            <a:r>
              <a:rPr lang="pt-BR" sz="1800" smtClean="0"/>
              <a:t>Receberam um número ligeiramente menor de esteróides pré-natais (73,7% vs 82,7%, P = 0,05).</a:t>
            </a: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hape 145"/>
          <p:cNvSpPr>
            <a:spLocks noGrp="1"/>
          </p:cNvSpPr>
          <p:nvPr>
            <p:ph type="title"/>
          </p:nvPr>
        </p:nvSpPr>
        <p:spPr>
          <a:xfrm>
            <a:off x="311150" y="211138"/>
            <a:ext cx="8521700" cy="763587"/>
          </a:xfrm>
        </p:spPr>
        <p:txBody>
          <a:bodyPr/>
          <a:lstStyle/>
          <a:p>
            <a:pPr defTabSz="490538">
              <a:spcBef>
                <a:spcPct val="0"/>
              </a:spcBef>
            </a:pPr>
            <a:r>
              <a:rPr lang="pt-BR" sz="4800" smtClean="0"/>
              <a:t>Comparação entre não analisados e analisados</a:t>
            </a:r>
          </a:p>
        </p:txBody>
      </p:sp>
      <p:sp>
        <p:nvSpPr>
          <p:cNvPr id="38915" name="Shape 146"/>
          <p:cNvSpPr>
            <a:spLocks noGrp="1"/>
          </p:cNvSpPr>
          <p:nvPr>
            <p:ph type="body" idx="1"/>
          </p:nvPr>
        </p:nvSpPr>
        <p:spPr>
          <a:xfrm>
            <a:off x="311150" y="2100263"/>
            <a:ext cx="8521700" cy="4556125"/>
          </a:xfrm>
        </p:spPr>
        <p:txBody>
          <a:bodyPr/>
          <a:lstStyle/>
          <a:p>
            <a:pPr algn="just">
              <a:spcBef>
                <a:spcPct val="0"/>
              </a:spcBef>
            </a:pPr>
            <a:r>
              <a:rPr lang="pt-BR" smtClean="0"/>
              <a:t>No entanto, eles não diferiram em peso ao nascer para a idade gestacional (P = 0,83), os partos por cesariana e as características maternas (idade, IMC, paridade).</a:t>
            </a: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z="2700" smtClean="0"/>
              <a:t>Foi encontrada uma </a:t>
            </a:r>
            <a:r>
              <a:rPr lang="pt-PT" sz="2700" smtClean="0">
                <a:solidFill>
                  <a:srgbClr val="FF0000"/>
                </a:solidFill>
              </a:rPr>
              <a:t>associação entre complicações na gravidez mediada pela placenta e a Displasia Broncopulmonar (DBP) moderada a grave</a:t>
            </a:r>
            <a:r>
              <a:rPr lang="pt-PT" sz="2700" smtClean="0"/>
              <a:t>, </a:t>
            </a:r>
            <a:r>
              <a:rPr lang="pt-PT" sz="2700" b="1" smtClean="0">
                <a:solidFill>
                  <a:srgbClr val="FF0000"/>
                </a:solidFill>
              </a:rPr>
              <a:t>e se tiveram consequências fetais durante a gravidez.</a:t>
            </a:r>
          </a:p>
          <a:p>
            <a:pPr>
              <a:lnSpc>
                <a:spcPct val="90000"/>
              </a:lnSpc>
            </a:pPr>
            <a:r>
              <a:rPr lang="pt-PT" sz="2700" smtClean="0"/>
              <a:t>De fato, </a:t>
            </a:r>
            <a:r>
              <a:rPr lang="pt-PT" sz="2700" smtClean="0">
                <a:solidFill>
                  <a:srgbClr val="FF0000"/>
                </a:solidFill>
              </a:rPr>
              <a:t>as crianças de ambos os grupos de complicações mediadas pela placenta com pré-natal com suspeita de restrição do crescimento intrauterino (RCIU) tinham um risco maior de DBP moderada a severa</a:t>
            </a:r>
            <a:r>
              <a:rPr lang="pt-PT" sz="2700" smtClean="0"/>
              <a:t>, enquanto as taxas de DBP em grupo com transtornos maternos só não diferiram do grupo controle.</a:t>
            </a:r>
            <a:endParaRPr lang="pt-BR" sz="27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52525"/>
            <a:ext cx="8229600" cy="4525963"/>
          </a:xfrm>
        </p:spPr>
        <p:txBody>
          <a:bodyPr/>
          <a:lstStyle/>
          <a:p>
            <a:r>
              <a:rPr lang="pt-PT" sz="2800" smtClean="0"/>
              <a:t>Os pontos fortes do estudo EPIPAGE-2 incluem o desenho prospectivo e a base populacional coorte.</a:t>
            </a:r>
          </a:p>
          <a:p>
            <a:r>
              <a:rPr lang="pt-PT" sz="2800" smtClean="0"/>
              <a:t>Foram consideradas complicações na gravidez mediada pela placenta, tais como a hipertensão arterial sistêmica de início recente e pré-eclâmpsia.</a:t>
            </a:r>
          </a:p>
          <a:p>
            <a:r>
              <a:rPr lang="pt-PT" sz="2800" smtClean="0"/>
              <a:t>A histologia da placenta seria de grande importância na identificação das lesões vasculares, no entanto, esteve disponível me um número limitado de pacientes, não sendo assim usada. </a:t>
            </a:r>
            <a:endParaRPr lang="pt-BR" sz="280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z="3000" smtClean="0"/>
              <a:t>O conceito mais usado pra conceituar RCIU é o peso abaixo do percentil 10 no nascimento. No entanto, esta definição levanta algumas dificuldades.</a:t>
            </a:r>
          </a:p>
          <a:p>
            <a:pPr>
              <a:lnSpc>
                <a:spcPct val="90000"/>
              </a:lnSpc>
            </a:pPr>
            <a:r>
              <a:rPr lang="pt-PT" sz="3000" smtClean="0"/>
              <a:t>Primeiro, ele agrupa em fetos com RCIU que não atingem seu potencial de crescimento e apresentam anormalidades no Doppler ou sinais de degradação fetal(30,31) e fetos constitucionalmente  pequenos para a idade gestacional (PIG constitucional). </a:t>
            </a:r>
          </a:p>
          <a:p>
            <a:pPr>
              <a:lnSpc>
                <a:spcPct val="90000"/>
              </a:lnSpc>
            </a:pPr>
            <a:r>
              <a:rPr lang="pt-PT" sz="3000" smtClean="0"/>
              <a:t>Estudos têm demonstrado que os resultados neonatais são melhores para PIG constitucionais do que para RCIU.(31) </a:t>
            </a:r>
            <a:endParaRPr lang="pt-BR" sz="3000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smtClean="0"/>
              <a:t>Além disso, algumas crianças com peso acima do Percentil 10 apresentam, na verdade, restrição do crescimento intrauterino.</a:t>
            </a:r>
          </a:p>
          <a:p>
            <a:r>
              <a:rPr lang="pt-PT" smtClean="0"/>
              <a:t>Informações de ultrassom detalhado permitiu aos autores  distinguir entre RCIU e fetos PIG constitucionais, usando critérios pré-natais (ou seja, o peso estimado fetal, parada do crescimento, e Doppler anormais).</a:t>
            </a:r>
            <a:endParaRPr lang="pt-BR" smtClean="0">
              <a:solidFill>
                <a:srgbClr val="FF0000"/>
              </a:solidFill>
            </a:endParaRPr>
          </a:p>
          <a:p>
            <a:endParaRPr lang="pt-B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mtClean="0"/>
              <a:t>Nesta coorte, o peso ao nascer foi abaixo do percentil 10 em 92% das crianças em ambos os grupos com suspeita de RCIU pré-natal; e acima do percentil 10 para 93% das crianças no grupo de controle.</a:t>
            </a:r>
          </a:p>
          <a:p>
            <a:pPr>
              <a:lnSpc>
                <a:spcPct val="90000"/>
              </a:lnSpc>
            </a:pPr>
            <a:r>
              <a:rPr lang="pt-PT" smtClean="0"/>
              <a:t>Os autores construíram os grupos com base nos dados pré-natais, somente.</a:t>
            </a:r>
          </a:p>
          <a:p>
            <a:pPr>
              <a:lnSpc>
                <a:spcPct val="90000"/>
              </a:lnSpc>
            </a:pPr>
            <a:r>
              <a:rPr lang="pt-PT" smtClean="0"/>
              <a:t>48% das crianças com transtornos maternos só mostrou o peso de nascimento abaixo do percentil 10, enquanto o RCIU não foi diagnosticado durante a gravidez. </a:t>
            </a:r>
            <a:endParaRPr lang="pt-BR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mtClean="0"/>
              <a:t>Cerca de 7% das crianças elegíveis não participou no estudo EPIPAGE-2 por causa da recusa dos pais. Mas a sua idade gestacional, peso ao nascer e </a:t>
            </a:r>
            <a:r>
              <a:rPr lang="pt-PT" i="1" smtClean="0"/>
              <a:t>status</a:t>
            </a:r>
            <a:r>
              <a:rPr lang="pt-PT" smtClean="0"/>
              <a:t> vital estavam disponíveis e não diferiram significativamente dos RN participantes.(32) </a:t>
            </a:r>
          </a:p>
          <a:p>
            <a:pPr>
              <a:lnSpc>
                <a:spcPct val="90000"/>
              </a:lnSpc>
            </a:pPr>
            <a:r>
              <a:rPr lang="pt-PT" smtClean="0"/>
              <a:t>Ainda, 82 crianças (3,7%) cujos pais concordaram em participar não foram analisadas devido a falta de dados.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mtClean="0"/>
              <a:t>Administração de surfactante, duração da ventilação mecânica e não invasiva, e uso pós-natal de corticosteróides, não foram consideradas nas análises, variáveis fortemente associadas à DBP.</a:t>
            </a:r>
          </a:p>
          <a:p>
            <a:pPr>
              <a:lnSpc>
                <a:spcPct val="90000"/>
              </a:lnSpc>
            </a:pPr>
            <a:r>
              <a:rPr lang="pt-PT" smtClean="0"/>
              <a:t>Mortes precoces ocorrem com freqüência em lactentes muito prematuros e afetam as associações entre os eventos da gravidez e BPD. No entanto, no presente  estudo, as taxas de mortalidade não diferiram entre os grupos.</a:t>
            </a:r>
            <a:endParaRPr lang="pt-BR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>
          <a:xfrm>
            <a:off x="457200" y="-136525"/>
            <a:ext cx="8229600" cy="1143000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400" smtClean="0"/>
              <a:t>Este é o primeiro estudo avaliando os efeitos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de gravidez mediada por complicações  placentárias na DBP moderada a severa,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separadamente as consequências materna ou fetal.</a:t>
            </a:r>
          </a:p>
          <a:p>
            <a:pPr>
              <a:lnSpc>
                <a:spcPct val="90000"/>
              </a:lnSpc>
            </a:pPr>
            <a:r>
              <a:rPr lang="pt-PT" sz="2400" smtClean="0"/>
              <a:t>Um resultado importante é que </a:t>
            </a:r>
            <a:r>
              <a:rPr lang="pt-PT" sz="2400" smtClean="0">
                <a:solidFill>
                  <a:srgbClr val="FF00FF"/>
                </a:solidFill>
              </a:rPr>
              <a:t>o risco de moderada a severa DBP é alto em gestações com distúrbios fetais,</a:t>
            </a:r>
            <a:r>
              <a:rPr lang="pt-PT" sz="2400" smtClean="0"/>
              <a:t> </a:t>
            </a:r>
            <a:r>
              <a:rPr lang="pt-PT" sz="2400" smtClean="0">
                <a:solidFill>
                  <a:schemeClr val="hlink"/>
                </a:solidFill>
              </a:rPr>
              <a:t>mas </a:t>
            </a:r>
            <a:r>
              <a:rPr lang="pt-PT" sz="2400" u="sng" smtClean="0">
                <a:solidFill>
                  <a:schemeClr val="hlink"/>
                </a:solidFill>
              </a:rPr>
              <a:t>não</a:t>
            </a:r>
            <a:r>
              <a:rPr lang="pt-PT" sz="2400" smtClean="0">
                <a:solidFill>
                  <a:schemeClr val="hlink"/>
                </a:solidFill>
              </a:rPr>
              <a:t> é comum nos com apenas desordens maternas</a:t>
            </a:r>
            <a:r>
              <a:rPr lang="pt-PT" sz="2400" smtClean="0"/>
              <a:t>.</a:t>
            </a:r>
          </a:p>
          <a:p>
            <a:pPr>
              <a:lnSpc>
                <a:spcPct val="90000"/>
              </a:lnSpc>
            </a:pPr>
            <a:r>
              <a:rPr lang="pt-PT" sz="2400" smtClean="0"/>
              <a:t>Porém, não eram os resultados esperados e pode ajudar a explicar os resultados contraditórios na literatura. </a:t>
            </a:r>
          </a:p>
          <a:p>
            <a:pPr>
              <a:lnSpc>
                <a:spcPct val="90000"/>
              </a:lnSpc>
            </a:pPr>
            <a:r>
              <a:rPr lang="pt-PT" sz="2400" smtClean="0"/>
              <a:t>Estudos anteriores encontraram uma associação positiva (21,23,33) ou nenhuma associação (10,25,34) entre as complicações mediadas pela placenta e BPD.</a:t>
            </a:r>
            <a:br>
              <a:rPr lang="pt-PT" sz="2400" smtClean="0"/>
            </a:br>
            <a:endParaRPr lang="pt-BR" sz="2400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smtClean="0"/>
              <a:t>Bose et al (11) descreveram  uma associação positiva entre pré-eclâmpsia materna com RCIU e DBP e e nenhuma associação entre pré-eclâmpsia materna sem RCIU e DBP.</a:t>
            </a:r>
          </a:p>
          <a:p>
            <a:r>
              <a:rPr lang="pt-BR" sz="2000" smtClean="0"/>
              <a:t>Em contraste à presente  análise, os fetos foram classificados com RCIU no grupo de controle se suas mães não desenvolveram pré-eclâmpsia. </a:t>
            </a:r>
          </a:p>
          <a:p>
            <a:r>
              <a:rPr lang="pt-BR" sz="2000" smtClean="0"/>
              <a:t>Além disso, procurou-se esclarecer a parte de restrição de crescimento na relação entre complicações placentárias distúrbios fetais e DBP, controlando para o peso ao nascer para gestacional</a:t>
            </a:r>
          </a:p>
          <a:p>
            <a:r>
              <a:rPr lang="pt-BR" sz="2000" smtClean="0"/>
              <a:t>Como esperado, o peso do nascimento para idade gestacional foi associado com moderada a severa DBP e explicando em parte a associação entre complicações mediadas pela placenta e moderada a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grave DBP. </a:t>
            </a:r>
          </a:p>
          <a:p>
            <a:r>
              <a:rPr lang="pt-BR" sz="2000" smtClean="0"/>
              <a:t>No entanto, permaneceu uma associação estatisticamente  significativa, o que sugere um impacto independente    das complicações  mediadas pela placenta com distúrbios fetais sobre o risco de moderada a grave DBP.</a:t>
            </a:r>
          </a:p>
          <a:p>
            <a:endParaRPr lang="pt-BR" sz="2000" smtClean="0"/>
          </a:p>
          <a:p>
            <a:endParaRPr lang="pt-PT" sz="200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PT" sz="2800" smtClean="0"/>
              <a:t>A hipótese inicial dos autores  era de que todas as complicações na gestação mediada pela placenta, aumentaria o risco de moderada a severa DBP, mas esta hipótese não foi confirmada.</a:t>
            </a:r>
          </a:p>
          <a:p>
            <a:pPr>
              <a:lnSpc>
                <a:spcPct val="80000"/>
              </a:lnSpc>
            </a:pPr>
            <a:r>
              <a:rPr lang="pt-PT" sz="2800" smtClean="0"/>
              <a:t>Gestações com complicações mediadas pela placenta apresentam um desequilíbrio entre fatores angiogênicos e anti-angiogênicos, (16,17) que pode ser responsável pelo mal desenvolvimento pulmonar na criança.(19) </a:t>
            </a:r>
            <a:endParaRPr lang="pt-BR" sz="2800" smtClean="0"/>
          </a:p>
          <a:p>
            <a:endParaRPr lang="pt-BR" smtClean="0"/>
          </a:p>
        </p:txBody>
      </p:sp>
      <p:sp>
        <p:nvSpPr>
          <p:cNvPr id="78852" name="Título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4400">
                <a:latin typeface="Calibri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PT" sz="2700" smtClean="0"/>
              <a:t>Não é claro se o padrão angiogênico é semelhante nas diferentes apresentações de complicações maternas; Mas, alguns estudos encontraram poucas diferenças nos níveis séricos maternos de fatores antiangiogênicos entre mulheres com pré-eclâmpsia com e sem RCIU(18).</a:t>
            </a:r>
          </a:p>
          <a:p>
            <a:pPr>
              <a:lnSpc>
                <a:spcPct val="80000"/>
              </a:lnSpc>
            </a:pPr>
            <a:r>
              <a:rPr lang="pt-PT" sz="2700" smtClean="0"/>
              <a:t>Nos resultados do presente estudo, estes 2 grupos apresentaram riscos diferentes para moderada a grave DBP. </a:t>
            </a:r>
            <a:r>
              <a:rPr lang="pt-PT" b="1" smtClean="0"/>
              <a:t>Portanto, a hipótese antiangiogenica não é suportada pelos presentes  resultados</a:t>
            </a:r>
            <a:r>
              <a:rPr lang="pt-PT" sz="2700" smtClean="0"/>
              <a:t>. </a:t>
            </a:r>
          </a:p>
          <a:p>
            <a:pPr>
              <a:lnSpc>
                <a:spcPct val="80000"/>
              </a:lnSpc>
            </a:pPr>
            <a:r>
              <a:rPr lang="pt-PT" sz="2700" smtClean="0"/>
              <a:t>Em contraste, o risco para moderada a severa DBP foi mais elevado em ambos os grupos com distúrbios fetais (isolada ou associada com desordens maternas). </a:t>
            </a:r>
            <a:endParaRPr lang="pt-BR" sz="270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sz="2400" smtClean="0"/>
              <a:t>Investigações adicionais são necessários para elucidar os mecanismos que ligam a gravidez a eventos com distúrbios fetais e DBP.</a:t>
            </a:r>
          </a:p>
          <a:p>
            <a:r>
              <a:rPr lang="pt-PT" sz="2400" smtClean="0"/>
              <a:t>Um deles pode ser o chamado </a:t>
            </a:r>
            <a:r>
              <a:rPr lang="pt-PT" sz="2400" b="1" smtClean="0">
                <a:solidFill>
                  <a:schemeClr val="hlink"/>
                </a:solidFill>
              </a:rPr>
              <a:t>fenômeno de programação do feto</a:t>
            </a:r>
            <a:r>
              <a:rPr lang="pt-PT" sz="2400" smtClean="0"/>
              <a:t>, isto é, as alterações induzidas por epigenética, o ambiente em que os fetos se desenvolvem durante a gravidez.</a:t>
            </a:r>
          </a:p>
          <a:p>
            <a:r>
              <a:rPr lang="pt-PT" sz="2400" smtClean="0"/>
              <a:t> E</a:t>
            </a:r>
            <a:r>
              <a:rPr lang="pt-BR" sz="2400" smtClean="0"/>
              <a:t>ste fenômeno é um dos mecanismos-chave para o desenvolvimento de distúrbios  metabólicos durante a idade adulta nas crianças com RCIU(35,36) e poderia ter muitas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   outras consequências.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hape 72"/>
          <p:cNvSpPr>
            <a:spLocks noGrp="1"/>
          </p:cNvSpPr>
          <p:nvPr>
            <p:ph type="title"/>
          </p:nvPr>
        </p:nvSpPr>
        <p:spPr>
          <a:xfrm>
            <a:off x="311150" y="593725"/>
            <a:ext cx="8521700" cy="7635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smtClean="0"/>
              <a:t>Conclusão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0" y="1630363"/>
            <a:ext cx="9480550" cy="4556125"/>
          </a:xfrm>
        </p:spPr>
        <p:txBody>
          <a:bodyPr>
            <a:noAutofit/>
          </a:bodyPr>
          <a:lstStyle/>
          <a:p>
            <a:pPr marL="514350" indent="-285750">
              <a:spcBef>
                <a:spcPct val="0"/>
              </a:spcBef>
            </a:pPr>
            <a:r>
              <a:rPr lang="pt-BR" sz="2800" smtClean="0">
                <a:solidFill>
                  <a:srgbClr val="FF0000"/>
                </a:solidFill>
              </a:rPr>
              <a:t>Gravidez mediada por complicações placentárias está associado com desenvolvimento de quadro moderado a grave de DBP, independentemente da idade gestacional e do peso ao nascer.</a:t>
            </a:r>
          </a:p>
          <a:p>
            <a:pPr marL="514350" indent="-285750">
              <a:spcBef>
                <a:spcPct val="0"/>
              </a:spcBef>
            </a:pPr>
            <a:r>
              <a:rPr lang="pt-BR" sz="2800" smtClean="0">
                <a:solidFill>
                  <a:srgbClr val="000000"/>
                </a:solidFill>
              </a:rPr>
              <a:t>Em contraste, </a:t>
            </a:r>
            <a:r>
              <a:rPr lang="pt-BR" sz="2800" smtClean="0">
                <a:solidFill>
                  <a:schemeClr val="hlink"/>
                </a:solidFill>
              </a:rPr>
              <a:t>desordens maternas </a:t>
            </a:r>
            <a:r>
              <a:rPr lang="pt-BR" b="1" smtClean="0">
                <a:solidFill>
                  <a:schemeClr val="hlink"/>
                </a:solidFill>
              </a:rPr>
              <a:t>sem consequências fetais</a:t>
            </a:r>
            <a:r>
              <a:rPr lang="pt-BR" sz="2800" smtClean="0">
                <a:solidFill>
                  <a:schemeClr val="hlink"/>
                </a:solidFill>
              </a:rPr>
              <a:t> não estão associadas ao risco de se desenvolver quadros de maior gravidade na BPD.</a:t>
            </a:r>
          </a:p>
          <a:p>
            <a:pPr marL="514350" indent="-285750">
              <a:spcBef>
                <a:spcPct val="20000"/>
              </a:spcBef>
            </a:pPr>
            <a:r>
              <a:rPr lang="pt-BR" sz="2800" smtClean="0">
                <a:solidFill>
                  <a:srgbClr val="000000"/>
                </a:solidFill>
              </a:rPr>
              <a:t>Estes resultados levantam novas questões sobre os mecanismos relacionados aos distúrbios vasculares placentários e a DBP, sugerindo </a:t>
            </a:r>
            <a:r>
              <a:rPr lang="pt-BR" b="1" smtClean="0">
                <a:solidFill>
                  <a:srgbClr val="FF0000"/>
                </a:solidFill>
              </a:rPr>
              <a:t>a programação fetal para desenvolvimento pulmonar</a:t>
            </a:r>
            <a:endParaRPr lang="pt-BR" sz="28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6900" y="904875"/>
            <a:ext cx="8288338" cy="5262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77788"/>
            <a:ext cx="6475413" cy="6780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0" y="327025"/>
            <a:ext cx="8623300" cy="6194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2532063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/>
            </a:r>
            <a:br>
              <a:rPr lang="pt-BR" sz="2400" smtClean="0"/>
            </a:br>
            <a:r>
              <a:rPr lang="pt-BR" sz="2400" smtClean="0"/>
              <a:t>                         </a:t>
            </a:r>
            <a:r>
              <a:rPr lang="pt-PT" sz="2400" smtClean="0">
                <a:solidFill>
                  <a:schemeClr val="hlink"/>
                </a:solidFill>
              </a:rPr>
              <a:t>O que este estudo acrescenta</a:t>
            </a:r>
            <a:r>
              <a:rPr lang="pt-PT" sz="2400" smtClean="0"/>
              <a:t>: 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PT" sz="2400" smtClean="0"/>
              <a:t>Complicações mediadas pela placenta  com consequências fetais estão associados</a:t>
            </a:r>
            <a:br>
              <a:rPr lang="pt-PT" sz="2400" smtClean="0"/>
            </a:br>
            <a:r>
              <a:rPr lang="pt-PT" sz="2400" smtClean="0"/>
              <a:t>com displasia broncopulmonar em muitas crianças  prematuras, mas distúrbios hipertensivos maternos isolados</a:t>
            </a:r>
            <a:br>
              <a:rPr lang="pt-PT" sz="2400" smtClean="0"/>
            </a:br>
            <a:r>
              <a:rPr lang="pt-PT" sz="2400" smtClean="0"/>
              <a:t>não são. Restrição do crescimento intrauterino  poderia desempenhar um papel na</a:t>
            </a:r>
            <a:br>
              <a:rPr lang="pt-PT" sz="2400" smtClean="0"/>
            </a:br>
            <a:r>
              <a:rPr lang="pt-PT" sz="2400" smtClean="0"/>
              <a:t>desenvolvimento deficiente dos pulmões independentemente do peso de nascimento</a:t>
            </a:r>
            <a:br>
              <a:rPr lang="pt-PT" sz="2400" smtClean="0"/>
            </a:br>
            <a:r>
              <a:rPr lang="pt-PT" sz="2400" smtClean="0"/>
              <a:t>peso.</a:t>
            </a:r>
            <a:endParaRPr lang="pt-BR" sz="2400" smtClean="0"/>
          </a:p>
        </p:txBody>
      </p:sp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44463"/>
            <a:ext cx="5770563" cy="2254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 idx="4294967295"/>
          </p:nvPr>
        </p:nvSpPr>
        <p:spPr>
          <a:xfrm>
            <a:off x="933450" y="2341563"/>
            <a:ext cx="7583488" cy="1044575"/>
          </a:xfrm>
        </p:spPr>
        <p:txBody>
          <a:bodyPr anchor="b"/>
          <a:lstStyle/>
          <a:p>
            <a:r>
              <a:rPr lang="pt-BR" sz="2800" b="1" smtClean="0">
                <a:solidFill>
                  <a:srgbClr val="FF00FF"/>
                </a:solidFill>
              </a:rPr>
              <a:t>Nota do Editor do site, Dr. Paulo R. Margotto.</a:t>
            </a:r>
            <a:br>
              <a:rPr lang="pt-BR" sz="2800" b="1" smtClean="0">
                <a:solidFill>
                  <a:srgbClr val="FF00FF"/>
                </a:solidFill>
              </a:rPr>
            </a:br>
            <a:r>
              <a:rPr lang="pt-BR" sz="2800" b="1" smtClean="0">
                <a:solidFill>
                  <a:srgbClr val="FF00FF"/>
                </a:solidFill>
              </a:rPr>
              <a:t>Consultem também! Aqui! e Agora!</a:t>
            </a:r>
            <a:br>
              <a:rPr lang="pt-BR" sz="2800" b="1" smtClean="0">
                <a:solidFill>
                  <a:srgbClr val="FF00FF"/>
                </a:solidFill>
              </a:rPr>
            </a:br>
            <a:r>
              <a:rPr lang="pt-BR" sz="2800" b="1" smtClean="0">
                <a:solidFill>
                  <a:schemeClr val="hlink"/>
                </a:solidFill>
              </a:rPr>
              <a:t>ESTUDANDO JUNTOS!</a:t>
            </a:r>
          </a:p>
        </p:txBody>
      </p:sp>
      <p:graphicFrame>
        <p:nvGraphicFramePr>
          <p:cNvPr id="86036" name="Group 20"/>
          <p:cNvGraphicFramePr>
            <a:graphicFrameLocks noGrp="1"/>
          </p:cNvGraphicFramePr>
          <p:nvPr/>
        </p:nvGraphicFramePr>
        <p:xfrm>
          <a:off x="933450" y="3517900"/>
          <a:ext cx="6773863" cy="2224088"/>
        </p:xfrm>
        <a:graphic>
          <a:graphicData uri="http://schemas.openxmlformats.org/drawingml/2006/table">
            <a:tbl>
              <a:tblPr/>
              <a:tblGrid>
                <a:gridCol w="2257425"/>
                <a:gridCol w="2259013"/>
                <a:gridCol w="2257425"/>
              </a:tblGrid>
              <a:tr h="16986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Distinguindo o pequeno para a idade gestacional patol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gico do constitucional em estudos com base populacional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Ananth CV, Vintzileos AM. Apresenta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ão: Stela C. Pires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Paulo R. Marfgotto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          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6029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250" y="4233863"/>
            <a:ext cx="58737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0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7503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4" name="Pictur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875"/>
            <a:ext cx="2438400" cy="180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82575" indent="-282575" defTabSz="914400">
              <a:lnSpc>
                <a:spcPct val="80000"/>
              </a:lnSpc>
            </a:pPr>
            <a:r>
              <a:rPr lang="pt-BR" sz="25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Feto pequeno para idade gestacional é consequência de dois processos distintos( na ausência de cromossomopatia ou mal formações congênitas):</a:t>
            </a:r>
          </a:p>
          <a:p>
            <a:pPr marL="282575" indent="-282575" defTabSz="914400">
              <a:lnSpc>
                <a:spcPct val="80000"/>
              </a:lnSpc>
              <a:buFont typeface="Arial" pitchFamily="34" charset="0"/>
              <a:buNone/>
            </a:pPr>
            <a:endParaRPr lang="pt-BR" sz="25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77850" lvl="1" indent="-295275" defTabSz="914400">
              <a:lnSpc>
                <a:spcPct val="8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Feto pequeno constitucional</a:t>
            </a:r>
          </a:p>
          <a:p>
            <a:pPr marL="577850" lvl="1" indent="-295275" defTabSz="914400">
              <a:lnSpc>
                <a:spcPct val="8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Restrição de crescimento patológica</a:t>
            </a:r>
          </a:p>
          <a:p>
            <a:pPr marL="860425" lvl="2" indent="-282575" defTabSz="914400">
              <a:lnSpc>
                <a:spcPct val="80000"/>
              </a:lnSpc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Maior morbidade e mortalidade em CIUR</a:t>
            </a:r>
          </a:p>
          <a:p>
            <a:pPr marL="282575" indent="-282575" algn="ctr" defTabSz="914400">
              <a:lnSpc>
                <a:spcPct val="80000"/>
              </a:lnSpc>
              <a:buFont typeface="Arial" pitchFamily="34" charset="0"/>
              <a:buNone/>
            </a:pPr>
            <a:r>
              <a:rPr lang="pt-BR" sz="25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presentes autores acreditam que RN pré-termos  PIG- são mais prováveis apresentarem restrição do crescimento patológico, enquanto RN PIG a termos tem maior probabilidade de serem constitucionalmente pequenos</a:t>
            </a:r>
            <a:r>
              <a:rPr lang="pt-BR" sz="25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282575" indent="-282575" algn="ctr" defTabSz="914400">
              <a:lnSpc>
                <a:spcPct val="80000"/>
              </a:lnSpc>
              <a:buFont typeface="Arial" pitchFamily="34" charset="0"/>
              <a:buNone/>
            </a:pPr>
            <a:r>
              <a:rPr lang="pt-BR" sz="2500" smtClean="0"/>
              <a:t>Sugere-se que </a:t>
            </a:r>
            <a:r>
              <a:rPr lang="pt-BR" sz="2500" b="1" smtClean="0">
                <a:solidFill>
                  <a:schemeClr val="accent2"/>
                </a:solidFill>
              </a:rPr>
              <a:t>em gestações pré-termo mais precoces a definição de PIG pode ser definida como CIUR</a:t>
            </a:r>
            <a:endParaRPr lang="pt-BR" sz="25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82575" indent="-282575" defTabSz="914400">
              <a:lnSpc>
                <a:spcPct val="80000"/>
              </a:lnSpc>
            </a:pPr>
            <a:endParaRPr lang="pt-BR" sz="25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860425" lvl="2" indent="-282575" defTabSz="914400">
              <a:lnSpc>
                <a:spcPct val="80000"/>
              </a:lnSpc>
              <a:buFont typeface="Arial" pitchFamily="34" charset="0"/>
              <a:buNone/>
            </a:pPr>
            <a:endParaRPr lang="pt-BR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25463" y="573088"/>
            <a:ext cx="8229600" cy="5184775"/>
          </a:xfrm>
        </p:spPr>
        <p:txBody>
          <a:bodyPr/>
          <a:lstStyle/>
          <a:p>
            <a:pPr marL="609600" indent="-609600" algn="ctr" defTabSz="914400">
              <a:lnSpc>
                <a:spcPct val="80000"/>
              </a:lnSpc>
              <a:buFont typeface="Arial" pitchFamily="34" charset="0"/>
              <a:buNone/>
            </a:pPr>
            <a:r>
              <a:rPr lang="pt-BR" sz="27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PIG SIMÉTRICO X PIG ASSIMÉTRICO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b="1" smtClean="0">
                <a:solidFill>
                  <a:schemeClr val="accent2"/>
                </a:solidFill>
              </a:rPr>
              <a:t>PIG assimétricos</a:t>
            </a:r>
            <a:r>
              <a:rPr lang="pt-BR" sz="2400" b="1" smtClean="0"/>
              <a:t>:</a:t>
            </a:r>
            <a:r>
              <a:rPr lang="pt-BR" sz="2400" smtClean="0"/>
              <a:t> </a:t>
            </a:r>
            <a:r>
              <a:rPr lang="en-GB" sz="2400" smtClean="0"/>
              <a:t>Circunferência cefálica preservada (C.C.)</a:t>
            </a:r>
            <a:r>
              <a:rPr lang="ar-SA" sz="2400" smtClean="0"/>
              <a:t>‏</a:t>
            </a:r>
            <a:r>
              <a:rPr lang="pt-BR" sz="2400" smtClean="0"/>
              <a:t>/</a:t>
            </a:r>
            <a:r>
              <a:rPr lang="en-GB" sz="2400" smtClean="0"/>
              <a:t>Circunferência abdominal diminuída (CA)</a:t>
            </a:r>
            <a:r>
              <a:rPr lang="ar-SA" sz="2400" smtClean="0"/>
              <a:t>‏</a:t>
            </a:r>
            <a:r>
              <a:rPr lang="pt-BR" sz="2400" smtClean="0"/>
              <a:t> .São quase sempre patológicos supostamente devido a insuficiência útero-placentária que são um sinal tardio na gestação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b="1" smtClean="0">
                <a:solidFill>
                  <a:schemeClr val="accent2"/>
                </a:solidFill>
              </a:rPr>
              <a:t>PIG. simétricos</a:t>
            </a:r>
            <a:r>
              <a:rPr lang="pt-BR" sz="2400" b="1" smtClean="0"/>
              <a:t>:</a:t>
            </a:r>
            <a:r>
              <a:rPr lang="pt-BR" sz="2400" smtClean="0"/>
              <a:t> </a:t>
            </a:r>
            <a:r>
              <a:rPr lang="en-GB" sz="2400" smtClean="0"/>
              <a:t>Circunferência cefálica diminuída e circunferência abdominal diminuída</a:t>
            </a:r>
            <a:r>
              <a:rPr lang="pt-BR" sz="2400" smtClean="0"/>
              <a:t> podem também serem patológico( devido a insuficiência útero-pacentária precoce) ou pequeno constitucionalmente 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smtClean="0"/>
              <a:t>Uso de termos assimétrico e simétrico para PIG tem resultado em algumas confusões, o que tem feito os pequisadores abandonarem esses termos, preferindo a classificação de restrição do crescimento com base patológica ou constitucional</a:t>
            </a:r>
          </a:p>
          <a:p>
            <a:pPr marL="609600" indent="-609600" defTabSz="914400">
              <a:lnSpc>
                <a:spcPct val="80000"/>
              </a:lnSpc>
            </a:pPr>
            <a:r>
              <a:rPr lang="pt-BR" sz="2400" smtClean="0"/>
              <a:t>Estudos descobriram nenhuma diferença entre o desenvolvimento do cérebro de fetos simétricos e assiméticos</a:t>
            </a:r>
          </a:p>
          <a:p>
            <a:pPr marL="609600" indent="-609600" defTabSz="914400">
              <a:lnSpc>
                <a:spcPct val="80000"/>
              </a:lnSpc>
              <a:buFont typeface="Arial" pitchFamily="34" charset="0"/>
              <a:buNone/>
            </a:pPr>
            <a:endParaRPr lang="pt-BR" sz="24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8067" name="Text Box 4"/>
          <p:cNvSpPr txBox="1">
            <a:spLocks noChangeArrowheads="1"/>
          </p:cNvSpPr>
          <p:nvPr/>
        </p:nvSpPr>
        <p:spPr bwMode="auto">
          <a:xfrm>
            <a:off x="2251075" y="5897563"/>
            <a:ext cx="3217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endParaRPr lang="pt-BR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>
                <a:solidFill>
                  <a:schemeClr val="hlink"/>
                </a:solidFill>
              </a:rPr>
              <a:t>MENSAGEM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82575" indent="-282575" algn="ctr" defTabSz="914400">
              <a:lnSpc>
                <a:spcPct val="90000"/>
              </a:lnSpc>
              <a:buFont typeface="Arial" pitchFamily="34" charset="0"/>
              <a:buNone/>
            </a:pPr>
            <a:r>
              <a:rPr lang="pt-BR" sz="4000" b="1" smtClean="0">
                <a:solidFill>
                  <a:schemeClr val="accent2"/>
                </a:solidFill>
              </a:rPr>
              <a:t>Nem todo RN com CIUR é PIG e nem todo RN PIG tem CIUR</a:t>
            </a:r>
          </a:p>
          <a:p>
            <a:pPr marL="282575" indent="-282575" algn="ctr" defTabSz="914400">
              <a:lnSpc>
                <a:spcPct val="90000"/>
              </a:lnSpc>
              <a:buFont typeface="Arial" pitchFamily="34" charset="0"/>
              <a:buNone/>
            </a:pPr>
            <a:r>
              <a:rPr lang="pt-BR" sz="2900" b="1" smtClean="0">
                <a:solidFill>
                  <a:schemeClr val="accent2"/>
                </a:solidFill>
              </a:rPr>
              <a:t>(a condição CIUR é definida como um deficiente crescimento e desenvolvimento do embrião/feto durante a gravidez, sendo detectado pela diminuição da velocidade do crescimento detectada pelo ultrassom seriado)</a:t>
            </a:r>
          </a:p>
          <a:p>
            <a:pPr marL="282575" indent="-282575" defTabSz="914400">
              <a:lnSpc>
                <a:spcPct val="90000"/>
              </a:lnSpc>
            </a:pPr>
            <a:endParaRPr lang="pt-BR" sz="4000" smtClean="0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2832100" y="4827588"/>
            <a:ext cx="3155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chemeClr val="bg1"/>
                </a:solidFill>
                <a:ea typeface="MS PGothic" pitchFamily="34" charset="-128"/>
              </a:rPr>
              <a:t>Lee PA, 2003;Costa S, 2010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145" name="Group 9"/>
          <p:cNvGraphicFramePr>
            <a:graphicFrameLocks noGrp="1"/>
          </p:cNvGraphicFramePr>
          <p:nvPr/>
        </p:nvGraphicFramePr>
        <p:xfrm>
          <a:off x="1481138" y="1325563"/>
          <a:ext cx="6202362" cy="1579562"/>
        </p:xfrm>
        <a:graphic>
          <a:graphicData uri="http://schemas.openxmlformats.org/drawingml/2006/table">
            <a:tbl>
              <a:tblPr/>
              <a:tblGrid>
                <a:gridCol w="5368925"/>
                <a:gridCol w="833437"/>
              </a:tblGrid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TESE DE DOUTORADO (Centro Latinoamericano de Perinatologia e Desenvolvimento Humano-CLAP/ OPS / OMS, Montevideo, Uruguai) CRESCIMENTO INTRA-UTERINO: Percentis de peso, estatura e per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metro cef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lico ao nascer de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m-nascidos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ú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nicos de gesta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 pitchFamily="34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ões normais 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114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5800" y="1954213"/>
            <a:ext cx="4318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2" name="Rectangle 20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2997200"/>
            <a:ext cx="7067550" cy="3128963"/>
          </a:xfrm>
          <a:noFill/>
        </p:spPr>
        <p:txBody>
          <a:bodyPr/>
          <a:lstStyle/>
          <a:p>
            <a:pPr marL="282575" indent="-282575" defTabSz="914400">
              <a:lnSpc>
                <a:spcPct val="90000"/>
              </a:lnSpc>
            </a:pPr>
            <a:r>
              <a:rPr lang="pt-BR" sz="2500" smtClean="0">
                <a:solidFill>
                  <a:schemeClr val="accent2"/>
                </a:solidFill>
              </a:rPr>
              <a:t>É importante também assinalar que um RN com peso abaixo do P10 não necessariamente é um RN com CIUR, pois pode corresponder a um RN normal, porém com baixo potencial de crescimento. Também não é verdade que todo RN com peso entre o P 10 e P90 corresponde a um RN com crescimento normal (pode corresponder a um produto com crescimento no P90 que desacelerou para o P15). </a:t>
            </a:r>
          </a:p>
        </p:txBody>
      </p:sp>
      <p:sp>
        <p:nvSpPr>
          <p:cNvPr id="91143" name="AutoShape 21"/>
          <p:cNvSpPr>
            <a:spLocks noChangeArrowheads="1"/>
          </p:cNvSpPr>
          <p:nvPr/>
        </p:nvSpPr>
        <p:spPr bwMode="auto">
          <a:xfrm>
            <a:off x="179388" y="1773238"/>
            <a:ext cx="1008062" cy="3168650"/>
          </a:xfrm>
          <a:prstGeom prst="curvedRightArrow">
            <a:avLst>
              <a:gd name="adj1" fmla="val 62866"/>
              <a:gd name="adj2" fmla="val 125732"/>
              <a:gd name="adj3" fmla="val 3333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400"/>
            <a:endParaRPr lang="pt-BR">
              <a:ea typeface="MS PGothic" pitchFamily="34" charset="-128"/>
            </a:endParaRPr>
          </a:p>
        </p:txBody>
      </p:sp>
      <p:sp>
        <p:nvSpPr>
          <p:cNvPr id="91144" name="AutoShape 22"/>
          <p:cNvSpPr>
            <a:spLocks noChangeArrowheads="1"/>
          </p:cNvSpPr>
          <p:nvPr/>
        </p:nvSpPr>
        <p:spPr bwMode="auto">
          <a:xfrm>
            <a:off x="468313" y="2852738"/>
            <a:ext cx="719137" cy="576262"/>
          </a:xfrm>
          <a:prstGeom prst="lightningBol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endParaRPr lang="pt-BR">
              <a:solidFill>
                <a:srgbClr val="FFFF00"/>
              </a:solidFill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 idx="4294967295"/>
          </p:nvPr>
        </p:nvSpPr>
        <p:spPr>
          <a:xfrm>
            <a:off x="817563" y="3152775"/>
            <a:ext cx="7583487" cy="1044575"/>
          </a:xfrm>
        </p:spPr>
        <p:txBody>
          <a:bodyPr anchor="b"/>
          <a:lstStyle/>
          <a:p>
            <a:r>
              <a:rPr lang="pt-BR" sz="4000" smtClean="0">
                <a:solidFill>
                  <a:schemeClr val="hlink"/>
                </a:solidFill>
              </a:rPr>
              <a:t>Na Unidade de Neonatologia do HMIB, classificamos os RN (PIG/AIG/GIG), utilizando as Curvas de Crescimento de Margotto PR (1995)</a:t>
            </a:r>
          </a:p>
        </p:txBody>
      </p:sp>
      <p:sp>
        <p:nvSpPr>
          <p:cNvPr id="92163" name="Rectangle 4"/>
          <p:cNvSpPr>
            <a:spLocks noChangeArrowheads="1"/>
          </p:cNvSpPr>
          <p:nvPr/>
        </p:nvSpPr>
        <p:spPr bwMode="auto">
          <a:xfrm>
            <a:off x="400050" y="4441825"/>
            <a:ext cx="8618538" cy="19224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>
                <a:latin typeface="Trebuchet MS" pitchFamily="34" charset="0"/>
                <a:ea typeface="MS PGothic" pitchFamily="34" charset="-128"/>
                <a:hlinkClick r:id="rId2"/>
              </a:rPr>
              <a:t>[Intrauterine growth curves: study of 4413 single live births of normal pregnancies].</a:t>
            </a:r>
            <a:endParaRPr lang="en-US">
              <a:latin typeface="Trebuchet MS" pitchFamily="34" charset="0"/>
              <a:ea typeface="MS PGothic" pitchFamily="34" charset="-128"/>
            </a:endParaRPr>
          </a:p>
          <a:p>
            <a:pPr algn="ctr"/>
            <a:r>
              <a:rPr lang="en-US" b="1">
                <a:latin typeface="Trebuchet MS" pitchFamily="34" charset="0"/>
                <a:ea typeface="MS PGothic" pitchFamily="34" charset="-128"/>
              </a:rPr>
              <a:t>Margotto PR</a:t>
            </a:r>
            <a:r>
              <a:rPr lang="en-US">
                <a:latin typeface="Trebuchet MS" pitchFamily="34" charset="0"/>
                <a:ea typeface="MS PGothic" pitchFamily="34" charset="-128"/>
              </a:rPr>
              <a:t>.</a:t>
            </a:r>
          </a:p>
          <a:p>
            <a:pPr algn="ctr"/>
            <a:r>
              <a:rPr lang="en-US">
                <a:latin typeface="Trebuchet MS" pitchFamily="34" charset="0"/>
                <a:ea typeface="MS PGothic" pitchFamily="34" charset="-128"/>
              </a:rPr>
              <a:t>J Pediatr (Rio J). 1995 Jan-Feb;71(1):11-21. Portuguese.</a:t>
            </a:r>
          </a:p>
          <a:p>
            <a:pPr algn="ctr"/>
            <a:r>
              <a:rPr lang="en-US">
                <a:latin typeface="Trebuchet MS" pitchFamily="34" charset="0"/>
                <a:ea typeface="MS PGothic" pitchFamily="34" charset="-128"/>
              </a:rPr>
              <a:t>PMID:</a:t>
            </a:r>
          </a:p>
          <a:p>
            <a:pPr lvl="1" algn="ctr"/>
            <a:r>
              <a:rPr lang="en-US">
                <a:latin typeface="Trebuchet MS" pitchFamily="34" charset="0"/>
                <a:ea typeface="MS PGothic" pitchFamily="34" charset="-128"/>
              </a:rPr>
              <a:t> 14689030</a:t>
            </a:r>
          </a:p>
          <a:p>
            <a:pPr algn="ctr"/>
            <a:r>
              <a:rPr lang="en-US">
                <a:latin typeface="Trebuchet MS" pitchFamily="34" charset="0"/>
                <a:ea typeface="MS PGothic" pitchFamily="34" charset="-128"/>
              </a:rPr>
              <a:t> </a:t>
            </a:r>
          </a:p>
          <a:p>
            <a:pPr algn="ctr"/>
            <a:r>
              <a:rPr lang="en-US" b="1">
                <a:latin typeface="Trebuchet MS" pitchFamily="34" charset="0"/>
                <a:ea typeface="MS PGothic" pitchFamily="34" charset="-128"/>
                <a:hlinkClick r:id="rId2"/>
              </a:rPr>
              <a:t>Free Article</a:t>
            </a:r>
            <a:endParaRPr lang="en-US" b="1">
              <a:latin typeface="Trebuchet MS" pitchFamily="34" charset="0"/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3413" y="0"/>
            <a:ext cx="4411662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2" name="Text Box 7"/>
          <p:cNvSpPr txBox="1">
            <a:spLocks noChangeArrowheads="1"/>
          </p:cNvSpPr>
          <p:nvPr/>
        </p:nvSpPr>
        <p:spPr bwMode="auto">
          <a:xfrm>
            <a:off x="5699125" y="3541713"/>
            <a:ext cx="214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latin typeface="Trebuchet MS" pitchFamily="34" charset="0"/>
                <a:ea typeface="MS PGothic" pitchFamily="34" charset="-128"/>
              </a:rPr>
              <a:t>Margotto, PR, 1995</a:t>
            </a:r>
          </a:p>
        </p:txBody>
      </p:sp>
      <p:graphicFrame>
        <p:nvGraphicFramePr>
          <p:cNvPr id="94226" name="Group 18"/>
          <p:cNvGraphicFramePr>
            <a:graphicFrameLocks noGrp="1"/>
          </p:cNvGraphicFramePr>
          <p:nvPr/>
        </p:nvGraphicFramePr>
        <p:xfrm>
          <a:off x="1101725" y="4627563"/>
          <a:ext cx="5737225" cy="2006600"/>
        </p:xfrm>
        <a:graphic>
          <a:graphicData uri="http://schemas.openxmlformats.org/drawingml/2006/table">
            <a:tbl>
              <a:tblPr/>
              <a:tblGrid>
                <a:gridCol w="1912938"/>
                <a:gridCol w="1911350"/>
                <a:gridCol w="1912937"/>
              </a:tblGrid>
              <a:tr h="20066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Avalia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ão da Idade Gestacional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R. Margotto / Alessandra de C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á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ssia Gon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alves Moreira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         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4223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52133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24" name="Picture 32"/>
          <p:cNvPicPr>
            <a:picLocks noChangeAspect="1" noChangeArrowheads="1"/>
          </p:cNvPicPr>
          <p:nvPr/>
        </p:nvPicPr>
        <p:blipFill>
          <a:blip r:embed="rId5">
            <a:lum bright="6000" contrast="-6000"/>
          </a:blip>
          <a:srcRect/>
          <a:stretch>
            <a:fillRect/>
          </a:stretch>
        </p:blipFill>
        <p:spPr bwMode="auto">
          <a:xfrm>
            <a:off x="6838950" y="4627563"/>
            <a:ext cx="1471613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25" name="Text Box 33"/>
          <p:cNvSpPr txBox="1">
            <a:spLocks noChangeArrowheads="1"/>
          </p:cNvSpPr>
          <p:nvPr/>
        </p:nvSpPr>
        <p:spPr bwMode="auto">
          <a:xfrm>
            <a:off x="1801813" y="5992813"/>
            <a:ext cx="50180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chemeClr val="bg1"/>
                </a:solidFill>
                <a:latin typeface="Trebuchet MS" pitchFamily="34" charset="0"/>
                <a:ea typeface="MS PGothic" pitchFamily="34" charset="-128"/>
              </a:rPr>
              <a:t>Margotto PR. Assistência ao Recém-Nascido de </a:t>
            </a:r>
          </a:p>
          <a:p>
            <a:pPr algn="ctr" defTabSz="914400"/>
            <a:r>
              <a:rPr lang="pt-BR">
                <a:solidFill>
                  <a:schemeClr val="bg1"/>
                </a:solidFill>
                <a:latin typeface="Trebuchet MS" pitchFamily="34" charset="0"/>
                <a:ea typeface="MS PGothic" pitchFamily="34" charset="-128"/>
              </a:rPr>
              <a:t>Risco, ESCS, Brasília, 3ª Edição, 2013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BR" sz="1800" smtClean="0"/>
              <a:t>A pré-eclampsia parece ser uma doença mediada por um estado angiogênico alterado.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BR" sz="1800" smtClean="0"/>
              <a:t>Altos níveis de fatores  antiangiogênicos (sVEGFR-1,também conhecido como sFLT-1 e solúvel endoglin) e os baixos níveis funcionais da circulação de fatores angiogênicos, incluindo o  VEGF materno livre e fator de crescimento placentário (PlGF) estão associados com pré-eclâmpsia.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pt-BR" sz="1800" smtClean="0"/>
              <a:t>Os níveis de VEGP e PlGF são diminuídos no sangue do cordão e os níveis de sVEGFR-1 são elevados nos recém-nascidos de mães com pré-eclâmpsia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pt-BR" sz="1800" smtClean="0">
                <a:solidFill>
                  <a:schemeClr val="hlink"/>
                </a:solidFill>
              </a:rPr>
              <a:t>Um estado adequado angiogênico é necessário para o desenvolvimento vascular pulmonar normal e ramificação das vias aéreas.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endParaRPr lang="pt-BR" sz="1800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endParaRPr lang="pt-BR" sz="1800" smtClean="0">
              <a:solidFill>
                <a:schemeClr val="hlink"/>
              </a:solidFill>
            </a:endParaRPr>
          </a:p>
        </p:txBody>
      </p:sp>
      <p:graphicFrame>
        <p:nvGraphicFramePr>
          <p:cNvPr id="99398" name="Group 70"/>
          <p:cNvGraphicFramePr>
            <a:graphicFrameLocks noGrp="1"/>
          </p:cNvGraphicFramePr>
          <p:nvPr/>
        </p:nvGraphicFramePr>
        <p:xfrm>
          <a:off x="782638" y="993775"/>
          <a:ext cx="8099425" cy="587375"/>
        </p:xfrm>
        <a:graphic>
          <a:graphicData uri="http://schemas.openxmlformats.org/drawingml/2006/table">
            <a:tbl>
              <a:tblPr/>
              <a:tblGrid>
                <a:gridCol w="2700337"/>
                <a:gridCol w="2698750"/>
                <a:gridCol w="2700338"/>
              </a:tblGrid>
              <a:tr h="5873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Pr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-eclampsia materna prediz o desenvolvimento de displasia broncopulmonar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Hansen AR et al. Apresenta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Wilian Pires Oliveira Jr, Camila Falcão, Diogo Lima,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9377" name="Picture 4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1688" y="1008063"/>
            <a:ext cx="517525" cy="517525"/>
          </a:xfrm>
          <a:prstGeom prst="rect">
            <a:avLst/>
          </a:prstGeom>
          <a:noFill/>
        </p:spPr>
      </p:pic>
      <p:sp>
        <p:nvSpPr>
          <p:cNvPr id="99397" name="Rectangle 69"/>
          <p:cNvSpPr>
            <a:spLocks noChangeArrowheads="1"/>
          </p:cNvSpPr>
          <p:nvPr/>
        </p:nvSpPr>
        <p:spPr bwMode="auto">
          <a:xfrm>
            <a:off x="0" y="0"/>
            <a:ext cx="9144000" cy="628650"/>
          </a:xfrm>
          <a:prstGeom prst="rect">
            <a:avLst/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/>
            <a:r>
              <a:rPr lang="pt-BR">
                <a:solidFill>
                  <a:srgbClr val="FFFF00"/>
                </a:solidFill>
              </a:rPr>
              <a:t>Qual seria a explicação da associação entre pré-eclâmpsia e a displasia broncopulmonar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pt-BR" sz="2600" smtClean="0"/>
              <a:t>O ambiente antiangiogênico compartilhado com o feto aumenta o risco de um desenvolvimento pulmonar inadequado e de displasia broncopulmonar (DBP)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pt-BR" sz="2600" smtClean="0"/>
              <a:t>Os RN que desenvolvem DBP apresentam menores concentrações de VEGF no aspirado</a:t>
            </a:r>
            <a:r>
              <a:rPr lang="pt-BR" sz="2600" smtClean="0">
                <a:solidFill>
                  <a:srgbClr val="FFFFFF"/>
                </a:solidFill>
              </a:rPr>
              <a:t> traqueal</a:t>
            </a:r>
            <a:endParaRPr lang="pt-BR" sz="2600" smtClean="0"/>
          </a:p>
          <a:p>
            <a:pPr algn="ctr">
              <a:lnSpc>
                <a:spcPct val="150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pt-BR" sz="2600" b="1" smtClean="0"/>
              <a:t>(Adequada sinalização do VEGF é necessário para manter a estrutura alveolar dos pulmões).</a:t>
            </a:r>
          </a:p>
          <a:p>
            <a:pPr algn="ctr"/>
            <a:endParaRPr lang="pt-BR" b="1" smtClean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/>
          </p:cNvSpPr>
          <p:nvPr>
            <p:ph type="body" idx="4294967295"/>
          </p:nvPr>
        </p:nvSpPr>
        <p:spPr>
          <a:xfrm>
            <a:off x="615950" y="219075"/>
            <a:ext cx="8229600" cy="4525963"/>
          </a:xfrm>
        </p:spPr>
        <p:txBody>
          <a:bodyPr/>
          <a:lstStyle/>
          <a:p>
            <a:r>
              <a:rPr lang="pt-BR" smtClean="0"/>
              <a:t>No presente estudo, a regressão logística multivariada mostrou:OR para DBP após gestação complicada por pré-eclâmpsia neste modelo foi  notavelmente maior: </a:t>
            </a:r>
            <a:r>
              <a:rPr lang="pt-BR" b="1" smtClean="0">
                <a:solidFill>
                  <a:srgbClr val="FF0000"/>
                </a:solidFill>
              </a:rPr>
              <a:t>18.7;IC: 2.44-144.76 P=0.005)</a:t>
            </a:r>
          </a:p>
          <a:p>
            <a:endParaRPr lang="pt-BR" b="1" smtClean="0">
              <a:solidFill>
                <a:srgbClr val="FF0000"/>
              </a:solidFill>
            </a:endParaRPr>
          </a:p>
        </p:txBody>
      </p:sp>
      <p:pic>
        <p:nvPicPr>
          <p:cNvPr id="1013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60638" y="2825750"/>
            <a:ext cx="45974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1381" name="Line 5"/>
          <p:cNvSpPr>
            <a:spLocks noChangeShapeType="1"/>
          </p:cNvSpPr>
          <p:nvPr/>
        </p:nvSpPr>
        <p:spPr bwMode="auto">
          <a:xfrm>
            <a:off x="2341563" y="3703638"/>
            <a:ext cx="438150" cy="3556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1104900" y="5227638"/>
            <a:ext cx="682625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lnSpc>
                <a:spcPct val="150000"/>
              </a:lnSpc>
              <a:buSzPct val="100000"/>
              <a:buFontTx/>
              <a:buChar char="-"/>
            </a:pPr>
            <a:r>
              <a:rPr lang="pt-BR">
                <a:solidFill>
                  <a:srgbClr val="FF0000"/>
                </a:solidFill>
              </a:rPr>
              <a:t>a pré-eclâmpsia materna com seu estado antiangiogênico, prejudica o desenvolvimento intra-útero e pulmonar neonatal, diminuindo a longo prazo a função pulmonar.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4"/>
          <p:cNvSpPr txBox="1">
            <a:spLocks noChangeArrowheads="1"/>
          </p:cNvSpPr>
          <p:nvPr/>
        </p:nvSpPr>
        <p:spPr bwMode="auto">
          <a:xfrm>
            <a:off x="557213" y="188913"/>
            <a:ext cx="7740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Ctr="1">
            <a:spAutoFit/>
          </a:bodyPr>
          <a:lstStyle/>
          <a:p>
            <a:pPr algn="ctr" defTabSz="914400"/>
            <a:r>
              <a:rPr lang="pt-BR" sz="2400">
                <a:solidFill>
                  <a:srgbClr val="FF9900"/>
                </a:solidFill>
                <a:latin typeface="Times New Roman" pitchFamily="18" charset="0"/>
              </a:rPr>
              <a:t>EDITORIAL:</a:t>
            </a:r>
          </a:p>
          <a:p>
            <a:pPr algn="ctr" defTabSz="914400"/>
            <a:r>
              <a:rPr lang="pt-BR" sz="2000" b="1">
                <a:solidFill>
                  <a:schemeClr val="hlink"/>
                </a:solidFill>
                <a:latin typeface="Times New Roman" pitchFamily="18" charset="0"/>
              </a:rPr>
              <a:t>A HIPÓTESE VASCULAR DA DISPLASIA BRONCOPULMONAR</a:t>
            </a:r>
          </a:p>
        </p:txBody>
      </p:sp>
      <p:pic>
        <p:nvPicPr>
          <p:cNvPr id="102403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1820863"/>
            <a:ext cx="8858251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4" name="Rectangle 6"/>
          <p:cNvSpPr>
            <a:spLocks noChangeArrowheads="1"/>
          </p:cNvSpPr>
          <p:nvPr/>
        </p:nvSpPr>
        <p:spPr bwMode="auto">
          <a:xfrm>
            <a:off x="755650" y="2925763"/>
            <a:ext cx="78486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algn="ctr" defTabSz="914400"/>
            <a:r>
              <a:rPr lang="en-US">
                <a:latin typeface="Times New Roman" pitchFamily="18" charset="0"/>
              </a:rPr>
              <a:t>Bernard Thébaud, MD, PhD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Thierry Lacaze-Masmonteil, MD, PhD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Department of Pediatrics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Northern Alberta Neonatal Program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Women and Children’s Health Research Institute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University of Alberta</a:t>
            </a:r>
          </a:p>
          <a:p>
            <a:pPr algn="ctr" defTabSz="914400"/>
            <a:r>
              <a:rPr lang="en-US">
                <a:latin typeface="Times New Roman" pitchFamily="18" charset="0"/>
              </a:rPr>
              <a:t>Edmonton, Alberta, Canada</a:t>
            </a:r>
          </a:p>
          <a:p>
            <a:pPr algn="ctr" defTabSz="914400"/>
            <a:r>
              <a:rPr lang="en-US" b="1">
                <a:latin typeface="Times New Roman" pitchFamily="18" charset="0"/>
              </a:rPr>
              <a:t>J Pediatr 2010;156:521-522</a:t>
            </a:r>
          </a:p>
          <a:p>
            <a:pPr algn="ctr" defTabSz="914400"/>
            <a:r>
              <a:rPr lang="pt-BR">
                <a:hlinkClick r:id="rId3"/>
              </a:rPr>
              <a:t>If your placenta doesn't have it, chances are your lungs don't have it either: the "vascular hypothesis" of bronchopulmonary dysplasia starts in utero.</a:t>
            </a:r>
            <a:endParaRPr lang="pt-BR"/>
          </a:p>
          <a:p>
            <a:pPr algn="ctr" defTabSz="914400"/>
            <a:r>
              <a:rPr lang="pt-BR"/>
              <a:t>Thébaud B, Lacaze-Masmonteil T.</a:t>
            </a:r>
          </a:p>
          <a:p>
            <a:pPr algn="ctr" defTabSz="914400"/>
            <a:r>
              <a:rPr lang="pt-BR"/>
              <a:t>J Pediatr. 2010 Apr;156(4):521-3. </a:t>
            </a:r>
            <a:r>
              <a:rPr lang="pt-BR" b="1">
                <a:solidFill>
                  <a:schemeClr val="hlink"/>
                </a:solidFill>
              </a:rPr>
              <a:t>Artigo Integral!</a:t>
            </a:r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690563" y="990600"/>
            <a:ext cx="7664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Se a sua placenta não o tem, as chances são seus pulmões não tê-lo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</a:rPr>
              <a:t>Ou: A “hipótese vascular” da displasia broncopulmonar Inicia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</a:rPr>
              <a:t>no útero</a:t>
            </a:r>
          </a:p>
        </p:txBody>
      </p:sp>
      <p:sp>
        <p:nvSpPr>
          <p:cNvPr id="102407" name="Line 7"/>
          <p:cNvSpPr>
            <a:spLocks noChangeShapeType="1"/>
          </p:cNvSpPr>
          <p:nvPr/>
        </p:nvSpPr>
        <p:spPr bwMode="auto">
          <a:xfrm>
            <a:off x="354013" y="4702175"/>
            <a:ext cx="514350" cy="48577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103188" y="4303713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/>
              <a:t>Clicar aqui!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le 1"/>
          <p:cNvSpPr>
            <a:spLocks noGrp="1"/>
          </p:cNvSpPr>
          <p:nvPr>
            <p:ph type="title" idx="4294967295"/>
          </p:nvPr>
        </p:nvSpPr>
        <p:spPr>
          <a:xfrm>
            <a:off x="395288" y="-571500"/>
            <a:ext cx="8229600" cy="1143000"/>
          </a:xfrm>
        </p:spPr>
        <p:txBody>
          <a:bodyPr lIns="0" rIns="0" bIns="0" anchor="b" anchorCtr="1"/>
          <a:lstStyle/>
          <a:p>
            <a:r>
              <a:rPr lang="pt-BR" sz="3600" smtClean="0">
                <a:solidFill>
                  <a:srgbClr val="FFFFFF"/>
                </a:solidFill>
              </a:rPr>
              <a:t>Displasia Broncopulmonar</a:t>
            </a:r>
          </a:p>
        </p:txBody>
      </p:sp>
      <p:sp>
        <p:nvSpPr>
          <p:cNvPr id="103427" name="Content Placeholder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71463" indent="-271463" defTabSz="914400">
              <a:lnSpc>
                <a:spcPct val="80000"/>
              </a:lnSpc>
              <a:spcBef>
                <a:spcPts val="500"/>
              </a:spcBef>
            </a:pPr>
            <a:r>
              <a:rPr lang="pt-BR" sz="2200" smtClean="0"/>
              <a:t>A Displasia broncopulmonar (DBP) é consequente ao suporte ventilatório e terapia com o oxigênio,  </a:t>
            </a:r>
            <a:br>
              <a:rPr lang="pt-BR" sz="2200" smtClean="0"/>
            </a:br>
            <a:r>
              <a:rPr lang="pt-BR" sz="2200" smtClean="0"/>
              <a:t>permanece uma das principais complicações devido a sua falta de efetivo tratamento.</a:t>
            </a:r>
          </a:p>
          <a:p>
            <a:pPr marL="271463" indent="-271463" defTabSz="914400">
              <a:lnSpc>
                <a:spcPct val="80000"/>
              </a:lnSpc>
              <a:spcBef>
                <a:spcPts val="500"/>
              </a:spcBef>
            </a:pPr>
            <a:r>
              <a:rPr lang="pt-BR" sz="2200" smtClean="0"/>
              <a:t>Distúrbios que levam ao parto prematuro hoje são basicamente divididas em dois grupos:</a:t>
            </a:r>
          </a:p>
          <a:p>
            <a:pPr marL="271463" indent="-271463" defTabSz="914400">
              <a:lnSpc>
                <a:spcPct val="80000"/>
              </a:lnSpc>
              <a:spcBef>
                <a:spcPts val="500"/>
              </a:spcBef>
              <a:buFont typeface="Arial" pitchFamily="34" charset="0"/>
              <a:buNone/>
            </a:pPr>
            <a:r>
              <a:rPr lang="pt-BR" sz="2200" smtClean="0"/>
              <a:t>   -aquelas associados a inflamação intra-uterina</a:t>
            </a:r>
          </a:p>
          <a:p>
            <a:pPr marL="271463" indent="-271463" defTabSz="914400">
              <a:lnSpc>
                <a:spcPct val="80000"/>
              </a:lnSpc>
              <a:spcBef>
                <a:spcPts val="500"/>
              </a:spcBef>
              <a:buFont typeface="Arial" pitchFamily="34" charset="0"/>
              <a:buNone/>
            </a:pPr>
            <a:r>
              <a:rPr lang="pt-BR" sz="2200" smtClean="0"/>
              <a:t>   -anormalidades placentárias (pré-eclampsia e restrição do crescimento intra-uterino)</a:t>
            </a:r>
          </a:p>
          <a:p>
            <a:pPr marL="271463" indent="-271463" algn="ctr" defTabSz="914400">
              <a:lnSpc>
                <a:spcPct val="80000"/>
              </a:lnSpc>
              <a:spcBef>
                <a:spcPts val="500"/>
              </a:spcBef>
              <a:buFont typeface="Arial" pitchFamily="34" charset="0"/>
              <a:buNone/>
            </a:pPr>
            <a:r>
              <a:rPr lang="pt-BR" sz="2200" smtClean="0"/>
              <a:t>Em 2009, os pré-termos de risco para DBP são aqueles abaixo de 28 semanas (500-1000g) no  estágio canalicular do desenvolvimento pulmonar</a:t>
            </a:r>
          </a:p>
          <a:p>
            <a:pPr marL="271463" indent="-271463" algn="ctr" defTabSz="914400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</a:pPr>
            <a:r>
              <a:rPr lang="pt-BR" sz="2200" smtClean="0"/>
              <a:t>(justamente quando as vias aéreas tornam-se justapostas a vasculatura pulmonar e quando a troca</a:t>
            </a:r>
            <a:r>
              <a:rPr lang="pt-BR" sz="2600" smtClean="0"/>
              <a:t> </a:t>
            </a:r>
            <a:r>
              <a:rPr lang="pt-BR" sz="2200" smtClean="0"/>
              <a:t>gasosa é possível</a:t>
            </a:r>
            <a:r>
              <a:rPr lang="pt-BR" sz="2600" smtClean="0"/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3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spcBef>
                <a:spcPts val="700"/>
              </a:spcBef>
            </a:pPr>
            <a:r>
              <a:rPr lang="pt-BR" sz="2800" smtClean="0"/>
              <a:t>As conseqüências de DBP não param na infância, há aumento significativo de casos de hipertensão pulmonar e enfisema pulmonar em pacientes que sofreram DBP.</a:t>
            </a:r>
          </a:p>
          <a:p>
            <a:pPr>
              <a:spcBef>
                <a:spcPts val="700"/>
              </a:spcBef>
            </a:pPr>
            <a:r>
              <a:rPr lang="pt-BR" sz="2800" smtClean="0"/>
              <a:t>A lesão perinatal do pulmão rompe a seqüência normal do desenvolvimento pulmonar, resultando o padrão histológico de simplificação alveolar</a:t>
            </a:r>
          </a:p>
          <a:p>
            <a:endParaRPr lang="pt-B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1"/>
          <p:cNvSpPr>
            <a:spLocks noGrp="1"/>
          </p:cNvSpPr>
          <p:nvPr>
            <p:ph type="title" idx="4294967295"/>
          </p:nvPr>
        </p:nvSpPr>
        <p:spPr>
          <a:xfrm>
            <a:off x="468313" y="-315913"/>
            <a:ext cx="8229600" cy="1143001"/>
          </a:xfrm>
        </p:spPr>
        <p:txBody>
          <a:bodyPr lIns="0" rIns="0" bIns="0" anchor="b" anchorCtr="1"/>
          <a:lstStyle/>
          <a:p>
            <a:r>
              <a:rPr lang="pt-BR" smtClean="0">
                <a:solidFill>
                  <a:srgbClr val="FFFFFF"/>
                </a:solidFill>
              </a:rPr>
              <a:t>Teoria</a:t>
            </a:r>
          </a:p>
        </p:txBody>
      </p:sp>
      <p:sp>
        <p:nvSpPr>
          <p:cNvPr id="105475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29600" cy="4525962"/>
          </a:xfrm>
        </p:spPr>
        <p:txBody>
          <a:bodyPr/>
          <a:lstStyle/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O desenvolvimento vascular acompanha o desenvolvimento alveolar.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Há evidência sugerindo que os vasos sanguíneos pulmonares promovem ativamente o crescimento alveolar e contribuem com o desenvolvimento das estruturas alveolares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Hipótese em andamento: o rompimento da  angiogênese durante o desenvolvimento pulmonar piora a alveolarização, contribuindo com a DBP; a preservação do crescimento vascular promove e mantém a arquitetura do espaço aéreo distal.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A retirada dos fatores de crescimento angiogênico, como o VEFG e o óxido nítrico rompe o crescimento vascular e piora a alveolarização em ratos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/>
          <p:cNvSpPr>
            <a:spLocks noGrp="1"/>
          </p:cNvSpPr>
          <p:nvPr>
            <p:ph idx="4294967295"/>
          </p:nvPr>
        </p:nvSpPr>
        <p:spPr>
          <a:xfrm>
            <a:off x="223838" y="549275"/>
            <a:ext cx="8462962" cy="6103938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O deficiente desenvolvimento alveolar em modelos animais de DBP e estudos de autópsia em humanos que morreram por DBP demonstram redução redução do número de artérias e uma anormal distribuição dos vasos pulmonares. Isto é associado a uma redução da expressão do VEGF.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Este estudos comprovam a hipófise vascular da DBP, propiciando novas terapias para proteger ou regenerar novos alvéolos e prevenir/reverter a DBP estabelecida, pelo aumento da aniogênese.</a:t>
            </a:r>
          </a:p>
          <a:p>
            <a:pPr>
              <a:lnSpc>
                <a:spcPct val="80000"/>
              </a:lnSpc>
              <a:spcBef>
                <a:spcPts val="400"/>
              </a:spcBef>
              <a:buFont typeface="Arial" pitchFamily="34" charset="0"/>
              <a:buNone/>
            </a:pPr>
            <a:endParaRPr lang="pt-BR" sz="2200" smtClean="0"/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Em estudo com mães com pré-eclampsia, autores dizem que fatores antiangiogênicos uterinos afetam o desenvolvimento pulmonar fetal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endParaRPr lang="pt-BR" sz="2200" smtClean="0"/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O  estudo de Hansen et al com mães com pré-eclampsia, evidenciaram maior risco dos RN prematuros destas mães para o desenvolvimento da DBP.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O ambiente antiangiogênico no útero das mães com pré-eclampsia afeta o feto e prejudica o desenvolvimento pulmonar, aumentando o risco de DBP (aumento de 3 vezes mais o risco de DBP, em análise bivariada).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r>
              <a:rPr lang="pt-BR" sz="2200" smtClean="0"/>
              <a:t>-A corioamnionite clinica não aumentou o risco de DBP.</a:t>
            </a:r>
          </a:p>
          <a:p>
            <a:pPr>
              <a:lnSpc>
                <a:spcPct val="80000"/>
              </a:lnSpc>
              <a:spcBef>
                <a:spcPts val="400"/>
              </a:spcBef>
            </a:pPr>
            <a:endParaRPr lang="pt-BR" sz="2200" smtClean="0"/>
          </a:p>
          <a:p>
            <a:pPr>
              <a:lnSpc>
                <a:spcPct val="80000"/>
              </a:lnSpc>
              <a:spcBef>
                <a:spcPts val="400"/>
              </a:spcBef>
            </a:pPr>
            <a:endParaRPr lang="pt-BR" sz="22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/>
          <p:cNvSpPr>
            <a:spLocks noGrp="1"/>
          </p:cNvSpPr>
          <p:nvPr>
            <p:ph idx="4294967295"/>
          </p:nvPr>
        </p:nvSpPr>
        <p:spPr>
          <a:xfrm>
            <a:off x="457200" y="714375"/>
            <a:ext cx="8229600" cy="4525963"/>
          </a:xfrm>
        </p:spPr>
        <p:txBody>
          <a:bodyPr/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pt-BR" sz="3600" smtClean="0"/>
              <a:t>Recentes evidências apontam maior risco de DBP </a:t>
            </a:r>
            <a:r>
              <a:rPr lang="pt-BR" sz="3600" b="1" smtClean="0">
                <a:solidFill>
                  <a:srgbClr val="FF0000"/>
                </a:solidFill>
              </a:rPr>
              <a:t>somente nos RN de mães com pré-eclâmpsia que apresentam restrição do crescimento intra-uterino</a:t>
            </a:r>
            <a:r>
              <a:rPr lang="pt-BR" sz="3600" smtClean="0"/>
              <a:t>, sugerindo  que uma angiogênese anormal no pulmão fetal ocorre na grave pré-eclampsia.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</a:pPr>
            <a:endParaRPr lang="pt-BR" sz="3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1"/>
          <p:cNvSpPr>
            <a:spLocks noGrp="1"/>
          </p:cNvSpPr>
          <p:nvPr>
            <p:ph type="title" idx="4294967295"/>
          </p:nvPr>
        </p:nvSpPr>
        <p:spPr>
          <a:xfrm>
            <a:off x="468313" y="-315913"/>
            <a:ext cx="8229600" cy="1143001"/>
          </a:xfrm>
        </p:spPr>
        <p:txBody>
          <a:bodyPr lIns="0" rIns="0" bIns="0" anchor="b" anchorCtr="1"/>
          <a:lstStyle/>
          <a:p>
            <a:r>
              <a:rPr lang="pt-BR" b="1" smtClean="0">
                <a:solidFill>
                  <a:srgbClr val="FF9900"/>
                </a:solidFill>
              </a:rPr>
              <a:t>Relevância Clinica</a:t>
            </a:r>
          </a:p>
        </p:txBody>
      </p:sp>
      <p:sp>
        <p:nvSpPr>
          <p:cNvPr id="108547" name="Content Placeholder 2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29600" cy="4525962"/>
          </a:xfrm>
        </p:spPr>
        <p:txBody>
          <a:bodyPr/>
          <a:lstStyle/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Estudos recentes confirmam a falta de correlação entre infecção/inflamação intra-uterina e o desenvolvimento de DBP (provavelmente devido ao uso de esteróide pré-natal/antibiótico)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Então, somos conduzidos a segunda maior causa da prematuridade (distúrbios na placenta):</a:t>
            </a:r>
            <a:r>
              <a:rPr lang="pt-BR" sz="2400" smtClean="0">
                <a:solidFill>
                  <a:srgbClr val="FFFFFF"/>
                </a:solidFill>
              </a:rPr>
              <a:t> </a:t>
            </a:r>
            <a:r>
              <a:rPr lang="pt-BR" sz="2800" smtClean="0">
                <a:solidFill>
                  <a:srgbClr val="FF0000"/>
                </a:solidFill>
              </a:rPr>
              <a:t>pré-eclampsia;restrição do crescimento intra-uterino</a:t>
            </a:r>
          </a:p>
          <a:p>
            <a:pPr marL="271463" indent="-271463" defTabSz="914400">
              <a:spcBef>
                <a:spcPts val="600"/>
              </a:spcBef>
            </a:pPr>
            <a:r>
              <a:rPr lang="pt-BR" sz="2400" smtClean="0"/>
              <a:t>Há então expectativas que haja novas terapias ajudando a melhorar a ANGIOGÊNESE/ /PERFUSÃO  PLACENTÁRIA e crescimento fetal, melhorando o prognóstico neonatal.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Grp="1"/>
          </p:cNvSpPr>
          <p:nvPr>
            <p:ph type="body" idx="4294967295"/>
          </p:nvPr>
        </p:nvSpPr>
        <p:spPr>
          <a:xfrm>
            <a:off x="793750" y="2332038"/>
            <a:ext cx="8229600" cy="4525962"/>
          </a:xfrm>
        </p:spPr>
        <p:txBody>
          <a:bodyPr/>
          <a:lstStyle/>
          <a:p>
            <a:r>
              <a:rPr lang="pt-BR" smtClean="0"/>
              <a:t>É importante que saibamos raciocinar o que ocorreu antes de recebermos o bebê às mãos. Precisamos dos dados pré-natais para interpretar o que pode ocorre depois. A variável pré-natal é importante. Guarde como reflexão. </a:t>
            </a:r>
            <a:r>
              <a:rPr lang="pt-BR" smtClean="0">
                <a:solidFill>
                  <a:schemeClr val="hlink"/>
                </a:solidFill>
              </a:rPr>
              <a:t>Quantos de nós solicitamos a histologia da placenta? </a:t>
            </a:r>
          </a:p>
        </p:txBody>
      </p:sp>
      <p:graphicFrame>
        <p:nvGraphicFramePr>
          <p:cNvPr id="111642" name="Group 26"/>
          <p:cNvGraphicFramePr>
            <a:graphicFrameLocks noGrp="1"/>
          </p:cNvGraphicFramePr>
          <p:nvPr/>
        </p:nvGraphicFramePr>
        <p:xfrm>
          <a:off x="793750" y="682625"/>
          <a:ext cx="5645150" cy="484188"/>
        </p:xfrm>
        <a:graphic>
          <a:graphicData uri="http://schemas.openxmlformats.org/drawingml/2006/table">
            <a:tbl>
              <a:tblPr/>
              <a:tblGrid>
                <a:gridCol w="1881188"/>
                <a:gridCol w="1882775"/>
                <a:gridCol w="1881187"/>
              </a:tblGrid>
              <a:tr h="4841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DISPLASIA BRONCOPULMONAR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Dr. Paulo R. Margotto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         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11623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4675" y="682625"/>
            <a:ext cx="487363" cy="487363"/>
          </a:xfrm>
          <a:prstGeom prst="rect">
            <a:avLst/>
          </a:prstGeom>
          <a:noFill/>
        </p:spPr>
      </p:pic>
      <p:sp>
        <p:nvSpPr>
          <p:cNvPr id="111643" name="Text Box 27"/>
          <p:cNvSpPr txBox="1">
            <a:spLocks noChangeArrowheads="1"/>
          </p:cNvSpPr>
          <p:nvPr/>
        </p:nvSpPr>
        <p:spPr bwMode="auto">
          <a:xfrm>
            <a:off x="1282700" y="1220788"/>
            <a:ext cx="51371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400"/>
              <a:t>(Capítulo do Livro  </a:t>
            </a:r>
            <a:r>
              <a:rPr lang="pt-BR" sz="1400" b="1"/>
              <a:t>Assistência ao Recém-Nascido de Risco</a:t>
            </a:r>
            <a:r>
              <a:rPr lang="pt-BR" sz="1400"/>
              <a:t>,</a:t>
            </a:r>
          </a:p>
          <a:p>
            <a:pPr algn="ctr" defTabSz="914400"/>
            <a:r>
              <a:rPr lang="pt-BR" sz="1400"/>
              <a:t> ESCS, </a:t>
            </a:r>
          </a:p>
          <a:p>
            <a:pPr algn="ctr" defTabSz="914400"/>
            <a:r>
              <a:rPr lang="pt-BR" sz="1400"/>
              <a:t>Brasília, 3ª Edição, 2016)</a:t>
            </a:r>
          </a:p>
        </p:txBody>
      </p:sp>
      <p:pic>
        <p:nvPicPr>
          <p:cNvPr id="111645" name="Picture 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75500" y="20638"/>
            <a:ext cx="1698625" cy="2400300"/>
          </a:xfrm>
          <a:prstGeom prst="rect">
            <a:avLst/>
          </a:prstGeom>
          <a:noFill/>
        </p:spPr>
      </p:pic>
      <p:sp>
        <p:nvSpPr>
          <p:cNvPr id="111646" name="Text Box 30"/>
          <p:cNvSpPr txBox="1">
            <a:spLocks noChangeArrowheads="1"/>
          </p:cNvSpPr>
          <p:nvPr/>
        </p:nvSpPr>
        <p:spPr bwMode="auto">
          <a:xfrm>
            <a:off x="2014538" y="5788025"/>
            <a:ext cx="6153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b="1">
                <a:solidFill>
                  <a:srgbClr val="FF0000"/>
                </a:solidFill>
              </a:rPr>
              <a:t>(e quando solicitamos, quanto de nós  vamos buscar o</a:t>
            </a:r>
          </a:p>
          <a:p>
            <a:pPr algn="ctr" defTabSz="914400"/>
            <a:r>
              <a:rPr lang="pt-BR" b="1">
                <a:solidFill>
                  <a:srgbClr val="FF0000"/>
                </a:solidFill>
              </a:rPr>
              <a:t>laudo?)</a:t>
            </a:r>
          </a:p>
        </p:txBody>
      </p:sp>
      <p:sp>
        <p:nvSpPr>
          <p:cNvPr id="111647" name="Text Box 31"/>
          <p:cNvSpPr txBox="1">
            <a:spLocks noChangeArrowheads="1"/>
          </p:cNvSpPr>
          <p:nvPr/>
        </p:nvSpPr>
        <p:spPr bwMode="auto">
          <a:xfrm>
            <a:off x="6821488" y="6384925"/>
            <a:ext cx="177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/>
              <a:t>Alan Jobe,2004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/>
          </p:cNvSpPr>
          <p:nvPr>
            <p:ph type="title" idx="4294967295"/>
          </p:nvPr>
        </p:nvSpPr>
        <p:spPr>
          <a:xfrm>
            <a:off x="549275" y="5715000"/>
            <a:ext cx="8229600" cy="1143000"/>
          </a:xfrm>
        </p:spPr>
        <p:txBody>
          <a:bodyPr/>
          <a:lstStyle/>
          <a:p>
            <a:r>
              <a:rPr lang="pt-BR" sz="2000" smtClean="0">
                <a:solidFill>
                  <a:schemeClr val="hlink"/>
                </a:solidFill>
              </a:rPr>
              <a:t>Ddos. Camila, Brenner, Felipe, Vinicius,(Dr. Paulo R. Margotto), Leonardo Kenso e Sylvia</a:t>
            </a:r>
            <a:br>
              <a:rPr lang="pt-BR" sz="2000" smtClean="0">
                <a:solidFill>
                  <a:schemeClr val="hlink"/>
                </a:solidFill>
              </a:rPr>
            </a:br>
            <a:r>
              <a:rPr lang="pt-BR" sz="2000" smtClean="0">
                <a:solidFill>
                  <a:schemeClr val="hlink"/>
                </a:solidFill>
              </a:rPr>
              <a:t>Faculdade de Medicina da Universidade Católica de Brasília</a:t>
            </a:r>
          </a:p>
        </p:txBody>
      </p:sp>
      <p:sp>
        <p:nvSpPr>
          <p:cNvPr id="112645" name="Text Box 5"/>
          <p:cNvSpPr txBox="1">
            <a:spLocks noChangeArrowheads="1"/>
          </p:cNvSpPr>
          <p:nvPr/>
        </p:nvSpPr>
        <p:spPr bwMode="auto">
          <a:xfrm>
            <a:off x="793750" y="114300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chemeClr val="hlink"/>
                </a:solidFill>
              </a:rPr>
              <a:t>OBRIGADO!</a:t>
            </a:r>
          </a:p>
        </p:txBody>
      </p:sp>
      <p:pic>
        <p:nvPicPr>
          <p:cNvPr id="112647" name="Picture 7" descr="20160623_123659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457200"/>
            <a:ext cx="8715375" cy="525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2215</TotalTime>
  <Words>4668</Words>
  <Application>Microsoft Macintosh PowerPoint</Application>
  <PresentationFormat>Apresentação na tela (4:3)</PresentationFormat>
  <Paragraphs>351</Paragraphs>
  <Slides>71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71</vt:i4>
      </vt:variant>
    </vt:vector>
  </HeadingPairs>
  <TitlesOfParts>
    <vt:vector size="80" baseType="lpstr">
      <vt:lpstr>Calibri</vt:lpstr>
      <vt:lpstr>Arial</vt:lpstr>
      <vt:lpstr>Wingdings</vt:lpstr>
      <vt:lpstr>Times New Roman</vt:lpstr>
      <vt:lpstr>Geneva</vt:lpstr>
      <vt:lpstr>MS PGothic</vt:lpstr>
      <vt:lpstr>Verdana</vt:lpstr>
      <vt:lpstr>Trebuchet MS</vt:lpstr>
      <vt:lpstr>Office Theme</vt:lpstr>
      <vt:lpstr>Complicações placentárias e displasia broncopulmonar: Estudo de Coorte EPIPAGE-2 Placental Complications and  Bronchopulmonary Dysplasia:  EPIPAGE-2 Cohort Study  </vt:lpstr>
      <vt:lpstr>Slide 2</vt:lpstr>
      <vt:lpstr>Displasia broncopulmonar</vt:lpstr>
      <vt:lpstr>Displasia broncopulmonar</vt:lpstr>
      <vt:lpstr>Displasia broncopulmonar</vt:lpstr>
      <vt:lpstr>DBP e as complicações mediadas pela placenta </vt:lpstr>
      <vt:lpstr>DBP e as complicações mediadas pela placenta </vt:lpstr>
      <vt:lpstr>MÉTODOS</vt:lpstr>
      <vt:lpstr>MÉTODOS</vt:lpstr>
      <vt:lpstr>MÉTODOS</vt:lpstr>
      <vt:lpstr>MÉTODOS</vt:lpstr>
      <vt:lpstr>MÉTODOS</vt:lpstr>
      <vt:lpstr>MÉTODOS </vt:lpstr>
      <vt:lpstr>MÉTODOS </vt:lpstr>
      <vt:lpstr>MÉTODOS</vt:lpstr>
      <vt:lpstr>MÉTODOS</vt:lpstr>
      <vt:lpstr>Análise Estatística</vt:lpstr>
      <vt:lpstr>Análise Estatística</vt:lpstr>
      <vt:lpstr>Análise Estatística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Slide 30</vt:lpstr>
      <vt:lpstr>Resultados</vt:lpstr>
      <vt:lpstr>Resultados</vt:lpstr>
      <vt:lpstr>Resultados</vt:lpstr>
      <vt:lpstr>Comparação entre não analisados e analisados</vt:lpstr>
      <vt:lpstr>Comparação entre não analisados e analisados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Slide 45</vt:lpstr>
      <vt:lpstr>Discussão</vt:lpstr>
      <vt:lpstr>Discussão</vt:lpstr>
      <vt:lpstr>Conclusão</vt:lpstr>
      <vt:lpstr>Slide 49</vt:lpstr>
      <vt:lpstr>Slide 50</vt:lpstr>
      <vt:lpstr>Slide 51</vt:lpstr>
      <vt:lpstr>Slide 52</vt:lpstr>
      <vt:lpstr>Nota do Editor do site, Dr. Paulo R. Margotto. Consultem também! Aqui! e Agora! ESTUDANDO JUNTOS!</vt:lpstr>
      <vt:lpstr>Slide 54</vt:lpstr>
      <vt:lpstr>Slide 55</vt:lpstr>
      <vt:lpstr>MENSAGEM</vt:lpstr>
      <vt:lpstr>Slide 57</vt:lpstr>
      <vt:lpstr>Na Unidade de Neonatologia do HMIB, classificamos os RN (PIG/AIG/GIG), utilizando as Curvas de Crescimento de Margotto PR (1995)</vt:lpstr>
      <vt:lpstr>Slide 59</vt:lpstr>
      <vt:lpstr>Slide 60</vt:lpstr>
      <vt:lpstr>Slide 61</vt:lpstr>
      <vt:lpstr>Slide 62</vt:lpstr>
      <vt:lpstr>Slide 63</vt:lpstr>
      <vt:lpstr>Displasia Broncopulmonar</vt:lpstr>
      <vt:lpstr>Slide 65</vt:lpstr>
      <vt:lpstr>Teoria</vt:lpstr>
      <vt:lpstr>Slide 67</vt:lpstr>
      <vt:lpstr>Slide 68</vt:lpstr>
      <vt:lpstr>Relevância Clinica</vt:lpstr>
      <vt:lpstr>Slide 70</vt:lpstr>
      <vt:lpstr>Ddos. Camila, Brenner, Felipe, Vinicius,(Dr. Paulo R. Margotto), Leonardo Kenso e Sylvia Faculdade de Medicina da Universidade Católica de Brasília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Placental Complications and  Bronchopulmonary Dysplasia:  EPIPAGE-2 Cohort Study</dc:title>
  <dc:creator>Berta Vaz</dc:creator>
  <cp:lastModifiedBy>Paulo</cp:lastModifiedBy>
  <cp:revision>38</cp:revision>
  <dcterms:created xsi:type="dcterms:W3CDTF">2016-06-06T23:22:23Z</dcterms:created>
  <dcterms:modified xsi:type="dcterms:W3CDTF">2016-07-06T22:35:58Z</dcterms:modified>
</cp:coreProperties>
</file>