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9.xml" ContentType="application/vnd.openxmlformats-officedocument.presentationml.slide+xml"/>
  <Override PartName="/ppt/slides/slide9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9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9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9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1"/>
  </p:notesMasterIdLst>
  <p:sldIdLst>
    <p:sldId id="405" r:id="rId2"/>
    <p:sldId id="406" r:id="rId3"/>
    <p:sldId id="407" r:id="rId4"/>
    <p:sldId id="408" r:id="rId5"/>
    <p:sldId id="409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  <p:sldId id="433" r:id="rId30"/>
    <p:sldId id="434" r:id="rId31"/>
    <p:sldId id="435" r:id="rId32"/>
    <p:sldId id="436" r:id="rId33"/>
    <p:sldId id="437" r:id="rId34"/>
    <p:sldId id="438" r:id="rId35"/>
    <p:sldId id="439" r:id="rId36"/>
    <p:sldId id="440" r:id="rId37"/>
    <p:sldId id="441" r:id="rId38"/>
    <p:sldId id="442" r:id="rId39"/>
    <p:sldId id="443" r:id="rId40"/>
    <p:sldId id="444" r:id="rId41"/>
    <p:sldId id="445" r:id="rId42"/>
    <p:sldId id="446" r:id="rId43"/>
    <p:sldId id="256" r:id="rId44"/>
    <p:sldId id="277" r:id="rId45"/>
    <p:sldId id="353" r:id="rId46"/>
    <p:sldId id="331" r:id="rId47"/>
    <p:sldId id="356" r:id="rId48"/>
    <p:sldId id="357" r:id="rId49"/>
    <p:sldId id="358" r:id="rId50"/>
    <p:sldId id="355" r:id="rId51"/>
    <p:sldId id="332" r:id="rId52"/>
    <p:sldId id="333" r:id="rId53"/>
    <p:sldId id="334" r:id="rId54"/>
    <p:sldId id="335" r:id="rId55"/>
    <p:sldId id="336" r:id="rId56"/>
    <p:sldId id="359" r:id="rId57"/>
    <p:sldId id="337" r:id="rId58"/>
    <p:sldId id="360" r:id="rId59"/>
    <p:sldId id="338" r:id="rId60"/>
    <p:sldId id="339" r:id="rId61"/>
    <p:sldId id="361" r:id="rId62"/>
    <p:sldId id="366" r:id="rId63"/>
    <p:sldId id="362" r:id="rId64"/>
    <p:sldId id="340" r:id="rId65"/>
    <p:sldId id="363" r:id="rId66"/>
    <p:sldId id="367" r:id="rId67"/>
    <p:sldId id="394" r:id="rId68"/>
    <p:sldId id="364" r:id="rId69"/>
    <p:sldId id="368" r:id="rId70"/>
    <p:sldId id="369" r:id="rId71"/>
    <p:sldId id="365" r:id="rId72"/>
    <p:sldId id="401" r:id="rId73"/>
    <p:sldId id="370" r:id="rId74"/>
    <p:sldId id="371" r:id="rId75"/>
    <p:sldId id="398" r:id="rId76"/>
    <p:sldId id="372" r:id="rId77"/>
    <p:sldId id="373" r:id="rId78"/>
    <p:sldId id="400" r:id="rId79"/>
    <p:sldId id="403" r:id="rId80"/>
    <p:sldId id="386" r:id="rId81"/>
    <p:sldId id="375" r:id="rId82"/>
    <p:sldId id="376" r:id="rId83"/>
    <p:sldId id="378" r:id="rId84"/>
    <p:sldId id="379" r:id="rId85"/>
    <p:sldId id="388" r:id="rId86"/>
    <p:sldId id="390" r:id="rId87"/>
    <p:sldId id="383" r:id="rId88"/>
    <p:sldId id="387" r:id="rId89"/>
    <p:sldId id="380" r:id="rId90"/>
    <p:sldId id="385" r:id="rId91"/>
    <p:sldId id="397" r:id="rId92"/>
    <p:sldId id="399" r:id="rId93"/>
    <p:sldId id="377" r:id="rId94"/>
    <p:sldId id="374" r:id="rId95"/>
    <p:sldId id="391" r:id="rId96"/>
    <p:sldId id="392" r:id="rId97"/>
    <p:sldId id="404" r:id="rId98"/>
    <p:sldId id="342" r:id="rId99"/>
    <p:sldId id="343" r:id="rId100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FF"/>
    <a:srgbClr val="00CC00"/>
    <a:srgbClr val="6600CC"/>
    <a:srgbClr val="FF9900"/>
    <a:srgbClr val="FFFF00"/>
    <a:srgbClr val="FF3300"/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169" autoAdjust="0"/>
    <p:restoredTop sz="97213" autoAdjust="0"/>
  </p:normalViewPr>
  <p:slideViewPr>
    <p:cSldViewPr>
      <p:cViewPr>
        <p:scale>
          <a:sx n="75" d="100"/>
          <a:sy n="75" d="100"/>
        </p:scale>
        <p:origin x="-1584" y="-34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4987F7-F31B-4F43-8CA7-7D286338519B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B9DEB55-461D-4FBB-8187-8BF507D97E3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35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16E296-BE50-4396-AE57-46849FFCB47F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43</a:t>
            </a:fld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50097-5EDF-4B61-9350-BAA6A3B704CF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36A12C-8617-4361-AC35-BF9B0A4F51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0E2497-FB37-4E31-A299-EAF70E488CCC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1B407-B914-4A60-8F1F-67D6F1B834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321B7-C1AC-447B-B442-F3501B438600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7D447-5CB6-4E1F-BD18-9D20D8DF759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21345-CEE6-4EB0-ACFF-9ECAD17B1CA9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32A375-6B22-4E75-B0C1-654143CFA3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D4EF8-5948-4501-86FA-ADF55AE1A889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2AC0CF-7914-4853-B8D4-628CC722C7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B9751-F3EA-4B06-8C3F-BFC33A1D4804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F54BDF-5B66-4AC8-B32C-82F8F898C3D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4C2EF-5E45-4874-A129-04A082BA54BD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2330FB-CFE6-4FA5-988E-D667FA9C1B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BFE272-5D56-4EC5-B8F6-83DCF71C1410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E7AC9-3903-484F-A6CA-CFA52F9ADE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1C246B-157F-4564-9ECC-B67FA5B85E02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CF696-953A-4B09-ACE1-E1C0FBD862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0B7CF4-1AB5-4609-94DA-EEEFA12C3F6F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66634-C804-4A49-A68F-105A893FDC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022336-646C-4108-8971-0BEC90C80BF8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4F982C-9670-446A-B35B-45B496A0466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0B9F9-28B6-46B1-8D7F-D485B9C5C401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25011-9624-48A3-A08D-3A03EDB61CA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FD73A61-D2E8-486F-B784-D4078FAF8D94}" type="datetimeFigureOut">
              <a:rPr lang="pt-BR"/>
              <a:pPr>
                <a:defRPr/>
              </a:pPr>
              <a:t>11/06/2015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BD1A12C-966F-47C3-8780-3E51A8B4360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_Diafragm_Desafio_2015.ppt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7" Type="http://schemas.openxmlformats.org/officeDocument/2006/relationships/image" Target="../media/image2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hyperlink" Target="http://www.paulomargotto.com.br/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_Diafragm_evidencias_2015.pptx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aulomargotto.com.br/documentos/Anat_Hernia_diafrag.ppt" TargetMode="Externa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hyperlink" Target="http://www.paulomargotto.com.br/documentos/hernia_crescimento%20pulmonar.doc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nat_Hernia_diafrag.ppt" TargetMode="External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Tamponamento_cardiaco_PICC.ppt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png"/><Relationship Id="rId4" Type="http://schemas.openxmlformats.org/officeDocument/2006/relationships/image" Target="../media/image26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essao_Anat_Clin.Hern_diafrag.pdf" TargetMode="Externa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_Diafrag_Cong_Controv-2014.ppt" TargetMode="Externa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ichd.nih.gov/cochrane_data/finern_01/finern_01.html" TargetMode="Externa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_diafrag_Prostaglan_E1.ppt" TargetMode="External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hyperlink" Target="http://www.paulomargotto.com.br/documentos/Hipertens_pulmonar_RN_Avancos.ppt" TargetMode="External"/><Relationship Id="rId4" Type="http://schemas.openxmlformats.org/officeDocument/2006/relationships/image" Target="../media/image43.png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IPERTENSAO%20PULMONAR%20PERSISTENTE.doc" TargetMode="Externa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Choque_septico_norepinefrina.ppt" TargetMode="Externa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ipert_Pulmonar_Vasopressina.ppsx" TargetMode="Externa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ipertensao_pulmonar_Uso%20do%20Bosentan_2011.doc" TargetMode="Externa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%20DIAFRAGMATICA-2012.doc" TargetMode="External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ernia_diafragm_DRENO.ppt" TargetMode="External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cbi.nlm.nih.gov/pubmed/22498374" TargetMode="Externa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Hipertensao_pulmonar_Sildenafil_2013.ppt" TargetMode="External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hyperlink" Target="http://www.paulomargotto.com.br/documentos/Hipertensao_pulmonar_Sildenafil_2013.ppt" TargetMode="Externa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hyperlink" Target="http://www.paulomargotto.com.br/documentos/Protocolo_iNO_24-10-2014.docx" TargetMode="Externa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gif"/><Relationship Id="rId4" Type="http://schemas.openxmlformats.org/officeDocument/2006/relationships/image" Target="../media/image56.png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0" y="1557338"/>
            <a:ext cx="9144000" cy="3600450"/>
          </a:xfrm>
        </p:spPr>
        <p:txBody>
          <a:bodyPr>
            <a:normAutofit/>
          </a:bodyPr>
          <a:lstStyle/>
          <a:p>
            <a:r>
              <a:rPr lang="en-US" sz="3600" b="1" smtClean="0">
                <a:solidFill>
                  <a:srgbClr val="FFFF00"/>
                </a:solidFill>
              </a:rPr>
              <a:t>Sessão de Anatomia Clínica HRAS/HMIB </a:t>
            </a:r>
            <a:br>
              <a:rPr lang="en-US" sz="3600" b="1" smtClean="0">
                <a:solidFill>
                  <a:srgbClr val="FFFF00"/>
                </a:solidFill>
              </a:rPr>
            </a:br>
            <a:r>
              <a:rPr lang="en-US" sz="3600" b="1" smtClean="0">
                <a:solidFill>
                  <a:srgbClr val="FFFF00"/>
                </a:solidFill>
              </a:rPr>
              <a:t>Unidade de Neonatologia</a:t>
            </a:r>
            <a:r>
              <a:rPr lang="en-US" sz="3600" b="1" smtClean="0">
                <a:solidFill>
                  <a:schemeClr val="tx2"/>
                </a:solidFill>
              </a:rPr>
              <a:t/>
            </a:r>
            <a:br>
              <a:rPr lang="en-US" sz="3600" b="1" smtClean="0">
                <a:solidFill>
                  <a:schemeClr val="tx2"/>
                </a:solidFill>
              </a:rPr>
            </a:br>
            <a:r>
              <a:rPr lang="en-US" sz="2000" b="1" smtClean="0">
                <a:solidFill>
                  <a:srgbClr val="CCFF33"/>
                </a:solidFill>
              </a:rPr>
              <a:t/>
            </a:r>
            <a:br>
              <a:rPr lang="en-US" sz="2000" b="1" smtClean="0">
                <a:solidFill>
                  <a:srgbClr val="CCFF33"/>
                </a:solidFill>
              </a:rPr>
            </a:br>
            <a:r>
              <a:rPr lang="en-US" sz="1800" smtClean="0"/>
              <a:t>Apresentação: Aline D. C. Cardoso –R4 UTIN HRAS/HMIB</a:t>
            </a:r>
            <a:br>
              <a:rPr lang="en-US" sz="1800" smtClean="0"/>
            </a:br>
            <a:r>
              <a:rPr lang="en-US" sz="1800" smtClean="0"/>
              <a:t>                        </a:t>
            </a:r>
            <a:br>
              <a:rPr lang="en-US" sz="1800" smtClean="0"/>
            </a:br>
            <a:r>
              <a:rPr lang="en-US" sz="1800" smtClean="0"/>
              <a:t>Patologista: </a:t>
            </a:r>
            <a:r>
              <a:rPr lang="it-IT" sz="1800" smtClean="0"/>
              <a:t>Melissa Iole Cás Vita</a:t>
            </a:r>
            <a:br>
              <a:rPr lang="it-IT" sz="1800" smtClean="0"/>
            </a:br>
            <a:r>
              <a:rPr lang="en-US" sz="1800" smtClean="0"/>
              <a:t/>
            </a:r>
            <a:br>
              <a:rPr lang="en-US" sz="1800" smtClean="0"/>
            </a:br>
            <a:r>
              <a:rPr lang="en-US" sz="1800" smtClean="0"/>
              <a:t>Coordenação Geral: Marta David Rocha de Moura</a:t>
            </a:r>
            <a:br>
              <a:rPr lang="en-US" sz="1800" smtClean="0"/>
            </a:br>
            <a:r>
              <a:rPr lang="en-US" sz="1800" smtClean="0"/>
              <a:t/>
            </a:r>
            <a:br>
              <a:rPr lang="en-US" sz="1800" smtClean="0"/>
            </a:br>
            <a:r>
              <a:rPr lang="en-US" sz="1800" smtClean="0"/>
              <a:t>Brasília, 10 de junho de 2015</a:t>
            </a:r>
            <a:br>
              <a:rPr lang="en-US" sz="1800" smtClean="0"/>
            </a:br>
            <a:r>
              <a:rPr lang="en-US" sz="1800" smtClean="0">
                <a:hlinkClick r:id="rId2"/>
              </a:rPr>
              <a:t>www.paulomargotto.com.br</a:t>
            </a:r>
            <a:r>
              <a:rPr lang="en-US" sz="1800" smtClean="0"/>
              <a:t> </a:t>
            </a:r>
            <a:endParaRPr lang="pt-BR" sz="3800" smtClean="0"/>
          </a:p>
        </p:txBody>
      </p:sp>
      <p:pic>
        <p:nvPicPr>
          <p:cNvPr id="177155" name="Picture 5" descr="Imagem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250"/>
            <a:ext cx="16192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500688"/>
            <a:ext cx="91440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7157" name="Picture 5"/>
          <p:cNvPicPr>
            <a:picLocks noChangeAspect="1" noChangeArrowheads="1"/>
          </p:cNvPicPr>
          <p:nvPr/>
        </p:nvPicPr>
        <p:blipFill>
          <a:blip r:embed="rId5">
            <a:lum bright="12000"/>
          </a:blip>
          <a:srcRect/>
          <a:stretch>
            <a:fillRect/>
          </a:stretch>
        </p:blipFill>
        <p:spPr bwMode="auto">
          <a:xfrm>
            <a:off x="0" y="-171450"/>
            <a:ext cx="9156700" cy="16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9" name="Espaço Reservado para Conteúdo 5"/>
          <p:cNvSpPr>
            <a:spLocks noGrp="1"/>
          </p:cNvSpPr>
          <p:nvPr>
            <p:ph idx="4294967295"/>
          </p:nvPr>
        </p:nvSpPr>
        <p:spPr>
          <a:xfrm>
            <a:off x="271463" y="1285875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b="1" u="sng" smtClean="0"/>
              <a:t>Identificação</a:t>
            </a:r>
            <a:r>
              <a:rPr lang="pt-BR" b="1" smtClean="0"/>
              <a:t>: </a:t>
            </a:r>
          </a:p>
          <a:p>
            <a:endParaRPr lang="pt-BR" sz="1100" i="1" smtClean="0"/>
          </a:p>
          <a:p>
            <a:r>
              <a:rPr lang="pt-BR" smtClean="0"/>
              <a:t>Filho de V.S.O</a:t>
            </a:r>
          </a:p>
          <a:p>
            <a:r>
              <a:rPr lang="pt-BR" smtClean="0"/>
              <a:t>DN: 18/05/2014 às 23:05h -  HMIB</a:t>
            </a:r>
          </a:p>
          <a:p>
            <a:r>
              <a:rPr lang="pt-BR" smtClean="0"/>
              <a:t>Idade: 3 dias de vida</a:t>
            </a:r>
          </a:p>
          <a:p>
            <a:r>
              <a:rPr lang="pt-BR" smtClean="0"/>
              <a:t>Sexo: feminino</a:t>
            </a:r>
          </a:p>
          <a:p>
            <a:r>
              <a:rPr lang="pt-BR" smtClean="0"/>
              <a:t>TS: O positivo</a:t>
            </a:r>
          </a:p>
          <a:p>
            <a:pPr>
              <a:buFont typeface="Arial" pitchFamily="34" charset="0"/>
              <a:buNone/>
            </a:pPr>
            <a:endParaRPr lang="pt-BR" smtClean="0"/>
          </a:p>
        </p:txBody>
      </p:sp>
      <p:grpSp>
        <p:nvGrpSpPr>
          <p:cNvPr id="178180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9203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79207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189038"/>
            <a:ext cx="8643937" cy="4525962"/>
          </a:xfrm>
        </p:spPr>
        <p:txBody>
          <a:bodyPr/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Dados maternos: </a:t>
            </a:r>
          </a:p>
          <a:p>
            <a:pPr algn="just"/>
            <a:r>
              <a:rPr lang="pt-BR" sz="2400" smtClean="0"/>
              <a:t>Idade: 25 anos</a:t>
            </a:r>
          </a:p>
          <a:p>
            <a:pPr algn="just"/>
            <a:r>
              <a:rPr lang="pt-BR" sz="2400" smtClean="0"/>
              <a:t>G1P0A0</a:t>
            </a:r>
          </a:p>
          <a:p>
            <a:pPr algn="just"/>
            <a:r>
              <a:rPr lang="pt-BR" sz="2400" smtClean="0"/>
              <a:t>Pré natal:  6 consultas</a:t>
            </a:r>
          </a:p>
          <a:p>
            <a:pPr algn="just"/>
            <a:r>
              <a:rPr lang="pt-BR" sz="2400" smtClean="0"/>
              <a:t>Bolsa rota: 4 dias</a:t>
            </a:r>
          </a:p>
          <a:p>
            <a:pPr algn="just"/>
            <a:r>
              <a:rPr lang="pt-BR" sz="2400" smtClean="0"/>
              <a:t>Sorologias: negativas</a:t>
            </a:r>
          </a:p>
          <a:p>
            <a:pPr algn="just"/>
            <a:r>
              <a:rPr lang="pt-BR" sz="2400" smtClean="0"/>
              <a:t>TS: A positivo</a:t>
            </a:r>
          </a:p>
          <a:p>
            <a:pPr algn="just"/>
            <a:r>
              <a:rPr lang="pt-BR" sz="2400" smtClean="0"/>
              <a:t>Intercorrências na gestação:</a:t>
            </a:r>
          </a:p>
          <a:p>
            <a:pPr lvl="1" algn="just">
              <a:buFont typeface="Arial" pitchFamily="34" charset="0"/>
              <a:buChar char="•"/>
            </a:pPr>
            <a:r>
              <a:rPr lang="pt-BR" sz="2400" smtClean="0"/>
              <a:t>DHEG;</a:t>
            </a:r>
          </a:p>
          <a:p>
            <a:pPr lvl="1" algn="just">
              <a:buFont typeface="Arial" pitchFamily="34" charset="0"/>
              <a:buChar char="•"/>
            </a:pPr>
            <a:r>
              <a:rPr lang="pt-BR" sz="2400" smtClean="0"/>
              <a:t>Ecografia gestacional em 02/2014 (21 sem + 6 dias): normal;</a:t>
            </a:r>
          </a:p>
          <a:p>
            <a:pPr lvl="1" algn="just">
              <a:buFont typeface="Arial" pitchFamily="34" charset="0"/>
              <a:buChar char="•"/>
            </a:pPr>
            <a:r>
              <a:rPr lang="pt-BR" sz="2400" smtClean="0">
                <a:solidFill>
                  <a:srgbClr val="FF0000"/>
                </a:solidFill>
              </a:rPr>
              <a:t>Ecografia gestacional com 35 sem+6 dias evidenciou Hérnia Diafragmática à esquerda</a:t>
            </a:r>
            <a:r>
              <a:rPr lang="pt-BR" sz="2400" smtClean="0"/>
              <a:t>. </a:t>
            </a:r>
          </a:p>
          <a:p>
            <a:pPr>
              <a:buFont typeface="Arial" pitchFamily="34" charset="0"/>
              <a:buNone/>
            </a:pPr>
            <a:r>
              <a:rPr lang="pt-BR" sz="2400" smtClean="0"/>
              <a:t>       </a:t>
            </a:r>
            <a:br>
              <a:rPr lang="pt-BR" sz="2400" smtClean="0"/>
            </a:br>
            <a:endParaRPr lang="pt-BR" sz="2400" smtClean="0"/>
          </a:p>
        </p:txBody>
      </p:sp>
      <p:pic>
        <p:nvPicPr>
          <p:cNvPr id="10" name="Picture 2" descr="http://www.paisefilhos.pt/images/stories/GRAVIDEZ/Gestacao/Ecografiasnaoconvemabus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38" y="1500188"/>
            <a:ext cx="3500437" cy="2571750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0227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285875"/>
            <a:ext cx="8643937" cy="5072063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  <a:buFont typeface="Arial" pitchFamily="34" charset="0"/>
              <a:buNone/>
            </a:pPr>
            <a:r>
              <a:rPr lang="pt-BR" sz="2500" b="1" u="sng" smtClean="0"/>
              <a:t>Dados do parto</a:t>
            </a:r>
            <a:r>
              <a:rPr lang="pt-BR" sz="2500" smtClean="0"/>
              <a:t>:</a:t>
            </a:r>
          </a:p>
          <a:p>
            <a:pPr>
              <a:lnSpc>
                <a:spcPct val="70000"/>
              </a:lnSpc>
            </a:pPr>
            <a:endParaRPr lang="pt-BR" sz="800" smtClean="0"/>
          </a:p>
          <a:p>
            <a:pPr>
              <a:lnSpc>
                <a:spcPct val="140000"/>
              </a:lnSpc>
            </a:pPr>
            <a:r>
              <a:rPr lang="pt-BR" sz="2500" smtClean="0"/>
              <a:t>Parto cesárea por Hérnia Diafragmática Congênita;</a:t>
            </a:r>
          </a:p>
          <a:p>
            <a:pPr>
              <a:lnSpc>
                <a:spcPct val="140000"/>
              </a:lnSpc>
            </a:pPr>
            <a:r>
              <a:rPr lang="pt-BR" sz="2500" smtClean="0"/>
              <a:t>IG: 36 semanas e 2 dias (Capurro);</a:t>
            </a:r>
          </a:p>
          <a:p>
            <a:pPr>
              <a:lnSpc>
                <a:spcPct val="140000"/>
              </a:lnSpc>
            </a:pPr>
            <a:r>
              <a:rPr lang="pt-BR" sz="2500" smtClean="0"/>
              <a:t>Classificação: RNPT tardio, AIG; </a:t>
            </a:r>
          </a:p>
          <a:p>
            <a:pPr>
              <a:lnSpc>
                <a:spcPct val="140000"/>
              </a:lnSpc>
            </a:pPr>
            <a:r>
              <a:rPr lang="pt-BR" sz="2500" smtClean="0"/>
              <a:t>Peso de nascimento: 2628 g;</a:t>
            </a:r>
          </a:p>
          <a:p>
            <a:pPr>
              <a:lnSpc>
                <a:spcPct val="140000"/>
              </a:lnSpc>
            </a:pPr>
            <a:r>
              <a:rPr lang="pt-BR" sz="2500" smtClean="0"/>
              <a:t>APGAR: 7/8;</a:t>
            </a:r>
            <a:endParaRPr lang="pt-BR" sz="2500" smtClean="0">
              <a:solidFill>
                <a:srgbClr val="0000FF"/>
              </a:solidFill>
            </a:endParaRPr>
          </a:p>
          <a:p>
            <a:pPr>
              <a:lnSpc>
                <a:spcPct val="140000"/>
              </a:lnSpc>
            </a:pPr>
            <a:r>
              <a:rPr lang="pt-BR" sz="2500" smtClean="0"/>
              <a:t>Líquido claro;</a:t>
            </a:r>
          </a:p>
          <a:p>
            <a:pPr>
              <a:lnSpc>
                <a:spcPct val="140000"/>
              </a:lnSpc>
            </a:pPr>
            <a:r>
              <a:rPr lang="pt-BR" sz="2500" smtClean="0"/>
              <a:t>Reanimação em sala de parto: IOT.</a:t>
            </a:r>
          </a:p>
        </p:txBody>
      </p:sp>
      <p:pic>
        <p:nvPicPr>
          <p:cNvPr id="16" name="Picture 13" descr="C:\Users\hmib\Desktop\hq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2708275"/>
            <a:ext cx="2808288" cy="2770188"/>
          </a:xfrm>
          <a:prstGeom prst="rect">
            <a:avLst/>
          </a:prstGeom>
          <a:noFill/>
          <a:ln w="9525">
            <a:solidFill>
              <a:srgbClr val="10253F"/>
            </a:solidFill>
            <a:miter lim="800000"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5795963" cy="928688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>Evolução Clínica</a:t>
            </a:r>
          </a:p>
        </p:txBody>
      </p:sp>
      <p:grpSp>
        <p:nvGrpSpPr>
          <p:cNvPr id="181251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8125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85750" y="1071563"/>
            <a:ext cx="8786813" cy="4929187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300" smtClean="0"/>
              <a:t>Admissão UTI NEO:  19/05/14 (00:35h)</a:t>
            </a:r>
          </a:p>
          <a:p>
            <a:pPr>
              <a:buFont typeface="Arial" pitchFamily="34" charset="0"/>
              <a:buNone/>
            </a:pPr>
            <a:r>
              <a:rPr lang="pt-BR" sz="2300" smtClean="0"/>
              <a:t>Idd: 1h 30min de vida</a:t>
            </a:r>
          </a:p>
          <a:p>
            <a:pPr>
              <a:buFontTx/>
              <a:buChar char="-"/>
            </a:pPr>
            <a:r>
              <a:rPr lang="pt-BR" sz="2300" b="1" u="sng" smtClean="0"/>
              <a:t>Ao exame físico</a:t>
            </a:r>
            <a:r>
              <a:rPr lang="pt-BR" sz="2300" smtClean="0"/>
              <a:t>:</a:t>
            </a:r>
          </a:p>
          <a:p>
            <a:pPr>
              <a:buFont typeface="Arial" pitchFamily="34" charset="0"/>
              <a:buNone/>
            </a:pPr>
            <a:r>
              <a:rPr lang="pt-BR" sz="2300" smtClean="0"/>
              <a:t>REG, acrocianose,dispnéico, bem perfundido .</a:t>
            </a:r>
          </a:p>
          <a:p>
            <a:pPr>
              <a:buFont typeface="Arial" pitchFamily="34" charset="0"/>
              <a:buNone/>
            </a:pPr>
            <a:r>
              <a:rPr lang="pt-BR" sz="2300" smtClean="0"/>
              <a:t>AR: MV rude, com roncos</a:t>
            </a:r>
          </a:p>
          <a:p>
            <a:pPr>
              <a:buFont typeface="Arial" pitchFamily="34" charset="0"/>
              <a:buNone/>
            </a:pPr>
            <a:r>
              <a:rPr lang="pt-BR" sz="2300" smtClean="0"/>
              <a:t>ACV: RCR 2T BNF sem sopros. Pulsos palpáveis e simétricos </a:t>
            </a:r>
          </a:p>
          <a:p>
            <a:pPr>
              <a:buFont typeface="Arial" pitchFamily="34" charset="0"/>
              <a:buNone/>
            </a:pPr>
            <a:r>
              <a:rPr lang="pt-BR" sz="2300" smtClean="0"/>
              <a:t>Abdome: flácido</a:t>
            </a:r>
          </a:p>
          <a:p>
            <a:pPr>
              <a:buFont typeface="Wingdings" pitchFamily="2" charset="2"/>
              <a:buChar char="Ø"/>
            </a:pPr>
            <a:r>
              <a:rPr lang="pt-BR" sz="2300" smtClean="0"/>
              <a:t>Acoplado à VM, realizado cateterismo umbilical sem intercorrências;</a:t>
            </a:r>
          </a:p>
          <a:p>
            <a:pPr>
              <a:buFont typeface="Wingdings" pitchFamily="2" charset="2"/>
              <a:buChar char="Ø"/>
            </a:pPr>
            <a:r>
              <a:rPr lang="pt-BR" sz="2300" smtClean="0"/>
              <a:t>Hidratação Venosa;</a:t>
            </a:r>
          </a:p>
          <a:p>
            <a:pPr>
              <a:buFont typeface="Wingdings" pitchFamily="2" charset="2"/>
              <a:buChar char="Ø"/>
            </a:pPr>
            <a:r>
              <a:rPr lang="pt-BR" sz="2300" smtClean="0"/>
              <a:t>Sedação: Fentanil (1,0);</a:t>
            </a:r>
          </a:p>
          <a:p>
            <a:pPr>
              <a:buFont typeface="Wingdings" pitchFamily="2" charset="2"/>
              <a:buChar char="Ø"/>
            </a:pPr>
            <a:r>
              <a:rPr lang="pt-BR" sz="2300" smtClean="0"/>
              <a:t>Droga vasoativa (DVA): Dobutamina (5,0);</a:t>
            </a:r>
          </a:p>
          <a:p>
            <a:pPr>
              <a:buFont typeface="Wingdings" pitchFamily="2" charset="2"/>
              <a:buChar char="Ø"/>
            </a:pPr>
            <a:r>
              <a:rPr lang="pt-BR" sz="2300" smtClean="0"/>
              <a:t>Antibioticoterapia (Ampicilina + Gentamicina);</a:t>
            </a:r>
          </a:p>
          <a:p>
            <a:pPr>
              <a:buFont typeface="Wingdings" pitchFamily="2" charset="2"/>
              <a:buChar char="Ø"/>
            </a:pPr>
            <a:r>
              <a:rPr lang="pt-BR" sz="2300" smtClean="0"/>
              <a:t>Solicitado Rx de tórax e abdome.</a:t>
            </a:r>
            <a:br>
              <a:rPr lang="pt-BR" sz="2300" smtClean="0"/>
            </a:br>
            <a:endParaRPr lang="pt-BR" sz="23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5795963" cy="928688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>Evolução Clínica</a:t>
            </a:r>
          </a:p>
        </p:txBody>
      </p:sp>
      <p:grpSp>
        <p:nvGrpSpPr>
          <p:cNvPr id="182275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8227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85750" y="1046163"/>
            <a:ext cx="8643938" cy="4525962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600" b="1" u="sng" smtClean="0"/>
              <a:t>Exames complementares (19/05/14)</a:t>
            </a:r>
          </a:p>
          <a:p>
            <a:pPr>
              <a:buFontTx/>
              <a:buChar char="-"/>
            </a:pPr>
            <a:r>
              <a:rPr lang="pt-BR" sz="2600" smtClean="0"/>
              <a:t>Rx tórax/abdome: Presença de hérnia diafragmática volumosa com desvio de mediastino.</a:t>
            </a:r>
          </a:p>
          <a:p>
            <a:pPr>
              <a:buFontTx/>
              <a:buChar char="-"/>
            </a:pPr>
            <a:r>
              <a:rPr lang="pt-BR" sz="2600" smtClean="0"/>
              <a:t>Gasometria:  </a:t>
            </a:r>
          </a:p>
          <a:p>
            <a:pPr>
              <a:buFont typeface="Arial" pitchFamily="34" charset="0"/>
              <a:buNone/>
            </a:pPr>
            <a:r>
              <a:rPr lang="pt-BR" sz="2600" smtClean="0"/>
              <a:t>	FiO2: 90%, FR: 45/90, Tins: 0,35, Pi: 27+5, PEEP: 5,0 </a:t>
            </a:r>
          </a:p>
          <a:p>
            <a:pPr>
              <a:buFont typeface="Arial" pitchFamily="34" charset="0"/>
              <a:buNone/>
            </a:pPr>
            <a:r>
              <a:rPr lang="pt-BR" sz="2600" smtClean="0"/>
              <a:t>	pH: 7,28</a:t>
            </a:r>
          </a:p>
          <a:p>
            <a:pPr>
              <a:buFont typeface="Arial" pitchFamily="34" charset="0"/>
              <a:buNone/>
            </a:pPr>
            <a:r>
              <a:rPr lang="pt-BR" sz="2600" smtClean="0"/>
              <a:t>	pCO2: 30,3</a:t>
            </a:r>
          </a:p>
          <a:p>
            <a:pPr>
              <a:buFont typeface="Arial" pitchFamily="34" charset="0"/>
              <a:buNone/>
            </a:pPr>
            <a:r>
              <a:rPr lang="pt-BR" sz="2600" smtClean="0"/>
              <a:t>	pO2: 44,2</a:t>
            </a:r>
          </a:p>
          <a:p>
            <a:pPr>
              <a:buFont typeface="Arial" pitchFamily="34" charset="0"/>
              <a:buNone/>
            </a:pPr>
            <a:r>
              <a:rPr lang="pt-BR" sz="2600" smtClean="0"/>
              <a:t>	Hb: 17</a:t>
            </a:r>
          </a:p>
          <a:p>
            <a:pPr>
              <a:buFont typeface="Arial" pitchFamily="34" charset="0"/>
              <a:buNone/>
            </a:pPr>
            <a:r>
              <a:rPr lang="pt-BR" sz="2600" smtClean="0"/>
              <a:t>	HCO3: 16</a:t>
            </a:r>
          </a:p>
          <a:p>
            <a:pPr>
              <a:buFont typeface="Arial" pitchFamily="34" charset="0"/>
              <a:buNone/>
            </a:pPr>
            <a:r>
              <a:rPr lang="pt-BR" sz="2600" smtClean="0"/>
              <a:t>	BE: -11,2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/>
            </a:r>
            <a:br>
              <a:rPr lang="pt-BR" sz="2800" smtClean="0"/>
            </a:br>
            <a:endParaRPr lang="pt-B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115888"/>
            <a:ext cx="5940425" cy="928687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>Evolução Clínica</a:t>
            </a:r>
          </a:p>
        </p:txBody>
      </p:sp>
      <p:grpSp>
        <p:nvGrpSpPr>
          <p:cNvPr id="183299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8330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00125"/>
            <a:ext cx="8358187" cy="4525963"/>
          </a:xfrm>
        </p:spPr>
        <p:txBody>
          <a:bodyPr/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pt-BR" sz="2600" b="1" u="sng" smtClean="0"/>
              <a:t>19/05/14 - Manhã</a:t>
            </a:r>
          </a:p>
          <a:p>
            <a:pPr algn="just">
              <a:lnSpc>
                <a:spcPct val="150000"/>
              </a:lnSpc>
              <a:buFont typeface="Arial" pitchFamily="34" charset="0"/>
              <a:buNone/>
            </a:pPr>
            <a:r>
              <a:rPr lang="pt-BR" sz="2600" smtClean="0"/>
              <a:t>- Desconforto respiratório moderado;</a:t>
            </a:r>
          </a:p>
          <a:p>
            <a:pPr algn="just">
              <a:lnSpc>
                <a:spcPct val="150000"/>
              </a:lnSpc>
              <a:buFont typeface="Arial" pitchFamily="34" charset="0"/>
              <a:buNone/>
            </a:pPr>
            <a:r>
              <a:rPr lang="pt-BR" sz="2600" smtClean="0"/>
              <a:t>- SatO2 pré-ductal 98% e pós-ductal 90%;</a:t>
            </a:r>
          </a:p>
          <a:p>
            <a:pPr algn="just">
              <a:lnSpc>
                <a:spcPct val="150000"/>
              </a:lnSpc>
              <a:buFont typeface="Arial" pitchFamily="34" charset="0"/>
              <a:buNone/>
            </a:pPr>
            <a:r>
              <a:rPr lang="pt-BR" sz="2600" smtClean="0"/>
              <a:t>- Discreta cianose em abdome inferior e MMII.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pt-BR" sz="2600" smtClean="0"/>
              <a:t>Optou-se por aumentar DVA (Dobutamina 5,0 -&gt;</a:t>
            </a:r>
            <a:r>
              <a:rPr lang="pt-BR" sz="2600" smtClean="0">
                <a:sym typeface="Wingdings" pitchFamily="2" charset="2"/>
              </a:rPr>
              <a:t>10);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pt-BR" sz="2600" smtClean="0"/>
              <a:t>Midazolam (1,0) e Fentanil (1,0 -&gt; 1,5);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pt-BR" sz="2600" smtClean="0"/>
              <a:t>Bicarbonato de Na (0,5mcg/kg/min).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5651500" cy="928688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>Evolução Clínica</a:t>
            </a:r>
          </a:p>
        </p:txBody>
      </p:sp>
      <p:grpSp>
        <p:nvGrpSpPr>
          <p:cNvPr id="184323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00125"/>
            <a:ext cx="8643937" cy="4525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Arial" pitchFamily="34" charset="0"/>
              <a:buNone/>
            </a:pPr>
            <a:r>
              <a:rPr lang="pt-BR" sz="2600" b="1" u="sng" smtClean="0"/>
              <a:t>19/05/14 – Tarde</a:t>
            </a:r>
          </a:p>
          <a:p>
            <a:pPr algn="just">
              <a:lnSpc>
                <a:spcPct val="150000"/>
              </a:lnSpc>
              <a:buFont typeface="Arial" pitchFamily="34" charset="0"/>
              <a:buNone/>
            </a:pPr>
            <a:r>
              <a:rPr lang="pt-BR" sz="2600" smtClean="0"/>
              <a:t>- Piora clínica com má perfusão periférica (TEC 4-5 seg), dispneia e manutenção de acrocianose.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t-BR" sz="2600" smtClean="0"/>
              <a:t>Iniciado Prostin (Alprostadil)  0,05mcg/kg/min.</a:t>
            </a:r>
            <a:r>
              <a:rPr lang="pt-BR" sz="2800" smtClean="0"/>
              <a:t/>
            </a:r>
            <a:br>
              <a:rPr lang="pt-BR" sz="2800" smtClean="0"/>
            </a:br>
            <a:r>
              <a:rPr lang="pt-BR" sz="2800" smtClean="0"/>
              <a:t/>
            </a:r>
            <a:br>
              <a:rPr lang="pt-BR" sz="2800" smtClean="0"/>
            </a:br>
            <a:endParaRPr lang="pt-B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5724525" cy="928688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>Evolução Clínica</a:t>
            </a:r>
          </a:p>
        </p:txBody>
      </p:sp>
      <p:grpSp>
        <p:nvGrpSpPr>
          <p:cNvPr id="185347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8535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515350" cy="3429000"/>
          </a:xfrm>
        </p:spPr>
        <p:txBody>
          <a:bodyPr/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19/05/14 – Noite (18:30h)</a:t>
            </a:r>
          </a:p>
          <a:p>
            <a:pPr algn="just">
              <a:buFont typeface="Arial" pitchFamily="34" charset="0"/>
              <a:buNone/>
            </a:pPr>
            <a:r>
              <a:rPr lang="pt-BR" sz="2400" smtClean="0"/>
              <a:t>- Evoluiu com quadro de hipoxemia refratária às medidas realizadas: </a:t>
            </a:r>
          </a:p>
          <a:p>
            <a:pPr algn="just">
              <a:buFont typeface="Arial" pitchFamily="34" charset="0"/>
              <a:buNone/>
            </a:pPr>
            <a:r>
              <a:rPr lang="pt-BR" sz="2400" smtClean="0"/>
              <a:t>	Sat O2 56% às custas de parâmetros ventilatórios  altos; </a:t>
            </a:r>
          </a:p>
          <a:p>
            <a:pPr algn="just">
              <a:buFont typeface="Arial" pitchFamily="34" charset="0"/>
              <a:buNone/>
            </a:pPr>
            <a:r>
              <a:rPr lang="pt-BR" sz="2400" smtClean="0"/>
              <a:t>	VM modo A/C Pi=30,PEEP=05,FR=60,Ti=0,35,MAP=12;</a:t>
            </a:r>
          </a:p>
          <a:p>
            <a:pPr algn="just">
              <a:buFontTx/>
              <a:buChar char="-"/>
            </a:pPr>
            <a:r>
              <a:rPr lang="pt-BR" sz="2400" smtClean="0"/>
              <a:t>PAM indetectável .</a:t>
            </a:r>
          </a:p>
          <a:p>
            <a:pPr algn="just">
              <a:buFontTx/>
              <a:buChar char="-"/>
            </a:pPr>
            <a:endParaRPr lang="pt-BR" sz="1000" smtClean="0"/>
          </a:p>
          <a:p>
            <a:pPr algn="just">
              <a:buFont typeface="Wingdings" pitchFamily="2" charset="2"/>
              <a:buChar char="Ø"/>
            </a:pPr>
            <a:r>
              <a:rPr lang="pt-BR" sz="2400" smtClean="0"/>
              <a:t>Feito um push de sedação</a:t>
            </a:r>
          </a:p>
          <a:p>
            <a:pPr algn="just">
              <a:buFont typeface="Wingdings" pitchFamily="2" charset="2"/>
              <a:buChar char="Ø"/>
            </a:pPr>
            <a:r>
              <a:rPr lang="pt-BR" sz="2400" smtClean="0"/>
              <a:t>Associado noradrenalina 0,2 mcg/kg/min.</a:t>
            </a:r>
          </a:p>
          <a:p>
            <a:pPr algn="just">
              <a:buFont typeface="Wingdings" pitchFamily="2" charset="2"/>
              <a:buChar char="Ø"/>
            </a:pPr>
            <a:endParaRPr lang="pt-BR" sz="1000" smtClean="0"/>
          </a:p>
          <a:p>
            <a:pPr algn="just">
              <a:buFontTx/>
              <a:buChar char="-"/>
            </a:pPr>
            <a:r>
              <a:rPr lang="pt-BR" sz="2400" smtClean="0"/>
              <a:t>Melhora da SpO2 até 80-85% (pré-ductal).</a:t>
            </a:r>
          </a:p>
          <a:p>
            <a:pPr algn="just">
              <a:buFontTx/>
              <a:buChar char="-"/>
            </a:pPr>
            <a:r>
              <a:rPr lang="pt-BR" sz="2400" smtClean="0"/>
              <a:t>PAM:  33 mmHg. </a:t>
            </a:r>
          </a:p>
          <a:p>
            <a:pPr algn="just">
              <a:buFont typeface="Arial" pitchFamily="34" charset="0"/>
              <a:buNone/>
            </a:pPr>
            <a:r>
              <a:rPr lang="pt-BR" sz="2400" smtClean="0"/>
              <a:t/>
            </a:r>
            <a:br>
              <a:rPr lang="pt-BR" sz="2400" smtClean="0"/>
            </a:b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5724525" cy="928688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>Evolução Clínica</a:t>
            </a:r>
          </a:p>
        </p:txBody>
      </p:sp>
      <p:grpSp>
        <p:nvGrpSpPr>
          <p:cNvPr id="186371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8637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643937" cy="4525962"/>
          </a:xfrm>
        </p:spPr>
        <p:txBody>
          <a:bodyPr/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19/05/14 – Noite (23:30h)</a:t>
            </a:r>
          </a:p>
          <a:p>
            <a:pPr algn="just"/>
            <a:r>
              <a:rPr lang="pt-BR" sz="2400" smtClean="0"/>
              <a:t>Paciente gravíssimo, saturando no máximo 72%, fazendo gasping, saliva espessa,pulsos finos e perfusão periférica lenta;</a:t>
            </a:r>
          </a:p>
          <a:p>
            <a:pPr algn="just"/>
            <a:r>
              <a:rPr lang="pt-BR" sz="2400" smtClean="0"/>
              <a:t>PAM: 25mmHg;</a:t>
            </a:r>
          </a:p>
          <a:p>
            <a:pPr algn="just"/>
            <a:r>
              <a:rPr lang="pt-BR" sz="2400" smtClean="0"/>
              <a:t>Gasometria:</a:t>
            </a:r>
          </a:p>
          <a:p>
            <a:pPr algn="just">
              <a:buFont typeface="Arial" pitchFamily="34" charset="0"/>
              <a:buNone/>
            </a:pPr>
            <a:r>
              <a:rPr lang="pt-BR" sz="2400" smtClean="0"/>
              <a:t>	pH=7,04;pCO2=108;pO2=9;HCO3=28;BE=-7,0</a:t>
            </a:r>
          </a:p>
          <a:p>
            <a:pPr algn="just">
              <a:buFont typeface="Arial" pitchFamily="34" charset="0"/>
              <a:buNone/>
            </a:pPr>
            <a:endParaRPr lang="pt-BR" sz="2400" smtClean="0"/>
          </a:p>
          <a:p>
            <a:pPr algn="just">
              <a:buFont typeface="Wingdings" pitchFamily="2" charset="2"/>
              <a:buChar char="Ø"/>
            </a:pPr>
            <a:r>
              <a:rPr lang="pt-BR" sz="2400" smtClean="0"/>
              <a:t>Foi suspenso  Bicarbonato de Na. </a:t>
            </a:r>
          </a:p>
          <a:p>
            <a:pPr algn="just">
              <a:buFont typeface="Arial" pitchFamily="34" charset="0"/>
              <a:buNone/>
            </a:pPr>
            <a:r>
              <a:rPr lang="pt-BR" sz="2400" smtClean="0"/>
              <a:t/>
            </a:r>
            <a:br>
              <a:rPr lang="pt-BR" sz="2400" smtClean="0"/>
            </a:b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115888"/>
            <a:ext cx="5651500" cy="928687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>Evolução Clínica</a:t>
            </a:r>
          </a:p>
        </p:txBody>
      </p:sp>
      <p:grpSp>
        <p:nvGrpSpPr>
          <p:cNvPr id="187395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0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117600"/>
            <a:ext cx="8858250" cy="4525963"/>
          </a:xfrm>
        </p:spPr>
        <p:txBody>
          <a:bodyPr>
            <a:noAutofit/>
          </a:bodyPr>
          <a:lstStyle/>
          <a:p>
            <a:pPr>
              <a:buFont typeface="Arial" pitchFamily="34" charset="0"/>
              <a:buNone/>
            </a:pPr>
            <a:r>
              <a:rPr lang="pt-BR" sz="2400" b="1" u="sng" smtClean="0"/>
              <a:t>20/05/14 - Manhã</a:t>
            </a:r>
          </a:p>
          <a:p>
            <a:pPr>
              <a:buFontTx/>
              <a:buChar char="-"/>
            </a:pPr>
            <a:r>
              <a:rPr lang="pt-BR" sz="2400" smtClean="0"/>
              <a:t>Gravíssimo, parâmetros ventilatórios elevados, mantendo PAM baixa, pulsos finos, cianose;</a:t>
            </a:r>
          </a:p>
          <a:p>
            <a:pPr>
              <a:buFont typeface="Arial" pitchFamily="34" charset="0"/>
              <a:buNone/>
            </a:pPr>
            <a:endParaRPr lang="pt-BR" sz="2400" smtClean="0"/>
          </a:p>
          <a:p>
            <a:pPr>
              <a:buFont typeface="Wingdings" pitchFamily="2" charset="2"/>
              <a:buChar char="Ø"/>
            </a:pPr>
            <a:r>
              <a:rPr lang="pt-BR" sz="2400" smtClean="0"/>
              <a:t>Aumento noradrenalina (0,8);</a:t>
            </a:r>
          </a:p>
          <a:p>
            <a:pPr>
              <a:buFont typeface="Wingdings" pitchFamily="2" charset="2"/>
              <a:buChar char="Ø"/>
            </a:pPr>
            <a:r>
              <a:rPr lang="pt-BR" sz="2400" smtClean="0"/>
              <a:t>Dipirona de 6/6h SOS.</a:t>
            </a:r>
          </a:p>
          <a:p>
            <a:pPr>
              <a:buFont typeface="Wingdings" pitchFamily="2" charset="2"/>
              <a:buChar char="Ø"/>
            </a:pPr>
            <a:endParaRPr lang="pt-BR" sz="2400" smtClean="0"/>
          </a:p>
          <a:p>
            <a:pPr>
              <a:buFont typeface="Arial" pitchFamily="34" charset="0"/>
              <a:buNone/>
            </a:pPr>
            <a:r>
              <a:rPr lang="pt-BR" sz="2400" u="sng" smtClean="0"/>
              <a:t>Resultado:</a:t>
            </a:r>
          </a:p>
          <a:p>
            <a:pPr>
              <a:buFont typeface="Arial" pitchFamily="34" charset="0"/>
              <a:buNone/>
            </a:pPr>
            <a:r>
              <a:rPr lang="pt-BR" sz="2400" smtClean="0"/>
              <a:t>-Melhora na SatO2 pré-ductal ( 86-87%)</a:t>
            </a:r>
          </a:p>
          <a:p>
            <a:pPr>
              <a:buFont typeface="Arial" pitchFamily="34" charset="0"/>
              <a:buNone/>
            </a:pPr>
            <a:r>
              <a:rPr lang="pt-BR" sz="2400" smtClean="0"/>
              <a:t>-PAM=42 mmHg</a:t>
            </a:r>
          </a:p>
          <a:p>
            <a:pPr>
              <a:buFont typeface="Arial" pitchFamily="34" charset="0"/>
              <a:buNone/>
            </a:pPr>
            <a:endParaRPr lang="pt-BR" sz="2400" smtClean="0"/>
          </a:p>
          <a:p>
            <a:pPr>
              <a:buFont typeface="Wingdings" pitchFamily="2" charset="2"/>
              <a:buChar char="Ø"/>
            </a:pPr>
            <a:r>
              <a:rPr lang="pt-BR" sz="2400" smtClean="0"/>
              <a:t>Reduzido Prostin (0,02)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5364163" cy="928688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>Evolução Clínica</a:t>
            </a:r>
          </a:p>
        </p:txBody>
      </p:sp>
      <p:grpSp>
        <p:nvGrpSpPr>
          <p:cNvPr id="188419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8842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189038"/>
            <a:ext cx="8643937" cy="4525962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400" b="1" u="sng" smtClean="0"/>
              <a:t>Ecocardiograma 20/05/14</a:t>
            </a:r>
            <a:r>
              <a:rPr lang="pt-BR" sz="2400" smtClean="0"/>
              <a:t>:</a:t>
            </a:r>
          </a:p>
          <a:p>
            <a:r>
              <a:rPr lang="pt-BR" sz="2400" smtClean="0"/>
              <a:t>Dilatação das câmaras cardíacas direitas e hipertrofia de VD. </a:t>
            </a:r>
          </a:p>
          <a:p>
            <a:r>
              <a:rPr lang="pt-BR" sz="2400" smtClean="0"/>
              <a:t>Sinais de disfunção sistólica de ambos os ventrículos.</a:t>
            </a:r>
          </a:p>
          <a:p>
            <a:r>
              <a:rPr lang="pt-BR" sz="2400" smtClean="0"/>
              <a:t>Hipertensão pulmonar acentuada;</a:t>
            </a:r>
          </a:p>
          <a:p>
            <a:r>
              <a:rPr lang="pt-BR" sz="2400" smtClean="0"/>
              <a:t>Não foi possível aferir a pressão pulmonar.</a:t>
            </a:r>
          </a:p>
          <a:p>
            <a:r>
              <a:rPr lang="pt-BR" sz="2400" smtClean="0"/>
              <a:t>PCA. </a:t>
            </a:r>
            <a:br>
              <a:rPr lang="pt-BR" sz="2400" smtClean="0"/>
            </a:b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5508625" cy="928688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>Evolução Clínica</a:t>
            </a:r>
          </a:p>
        </p:txBody>
      </p:sp>
      <p:grpSp>
        <p:nvGrpSpPr>
          <p:cNvPr id="189443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89447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85750" y="1071563"/>
            <a:ext cx="8443913" cy="3429000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200" b="1" u="sng" smtClean="0"/>
              <a:t>20/05/14 – Tarde:</a:t>
            </a:r>
          </a:p>
          <a:p>
            <a:pPr>
              <a:buFontTx/>
              <a:buChar char="-"/>
            </a:pPr>
            <a:r>
              <a:rPr lang="pt-BR" sz="2200" smtClean="0"/>
              <a:t>Piora clínica, hipotensão, queda de saturação;</a:t>
            </a:r>
          </a:p>
          <a:p>
            <a:pPr>
              <a:buFontTx/>
              <a:buChar char="-"/>
            </a:pPr>
            <a:r>
              <a:rPr lang="pt-BR" sz="2200" smtClean="0"/>
              <a:t>Anúria;</a:t>
            </a:r>
          </a:p>
          <a:p>
            <a:pPr>
              <a:buFontTx/>
              <a:buChar char="-"/>
            </a:pPr>
            <a:endParaRPr lang="pt-BR" sz="800" smtClean="0"/>
          </a:p>
          <a:p>
            <a:pPr>
              <a:buFont typeface="Wingdings" pitchFamily="2" charset="2"/>
              <a:buChar char="Ø"/>
            </a:pPr>
            <a:r>
              <a:rPr lang="pt-BR" sz="2200" smtClean="0"/>
              <a:t>Aumento de DVA : Nora ( 1,0) e Dobutamina (20).</a:t>
            </a:r>
          </a:p>
          <a:p>
            <a:pPr>
              <a:buFont typeface="Arial" pitchFamily="34" charset="0"/>
              <a:buNone/>
            </a:pPr>
            <a:endParaRPr lang="pt-BR" sz="800" smtClean="0"/>
          </a:p>
          <a:p>
            <a:pPr>
              <a:buFont typeface="Arial" pitchFamily="34" charset="0"/>
              <a:buNone/>
            </a:pPr>
            <a:r>
              <a:rPr lang="pt-BR" sz="2200" u="sng" smtClean="0"/>
              <a:t>Resultado:</a:t>
            </a:r>
          </a:p>
          <a:p>
            <a:pPr>
              <a:buFontTx/>
              <a:buChar char="-"/>
            </a:pPr>
            <a:r>
              <a:rPr lang="pt-BR" sz="2200" smtClean="0"/>
              <a:t>PAM 39mmHg, discreta melhora na SatO2.</a:t>
            </a:r>
          </a:p>
          <a:p>
            <a:pPr>
              <a:buFont typeface="Arial" pitchFamily="34" charset="0"/>
              <a:buNone/>
            </a:pPr>
            <a:endParaRPr lang="pt-BR" sz="2200" smtClean="0"/>
          </a:p>
          <a:p>
            <a:pPr>
              <a:buFont typeface="Arial" pitchFamily="34" charset="0"/>
              <a:buNone/>
            </a:pPr>
            <a:endParaRPr lang="pt-BR" sz="2200" smtClean="0"/>
          </a:p>
          <a:p>
            <a:pPr>
              <a:buFont typeface="Arial" pitchFamily="34" charset="0"/>
              <a:buNone/>
            </a:pPr>
            <a:endParaRPr lang="pt-BR" sz="2200" smtClean="0"/>
          </a:p>
          <a:p>
            <a:pPr>
              <a:buFont typeface="Arial" pitchFamily="34" charset="0"/>
              <a:buNone/>
            </a:pPr>
            <a:r>
              <a:rPr lang="pt-BR" sz="2200" smtClean="0"/>
              <a:t/>
            </a:r>
            <a:br>
              <a:rPr lang="pt-BR" sz="2200" smtClean="0"/>
            </a:br>
            <a:endParaRPr lang="pt-BR" sz="2200" smtClean="0"/>
          </a:p>
        </p:txBody>
      </p:sp>
      <p:sp>
        <p:nvSpPr>
          <p:cNvPr id="189448" name="Retângulo 13"/>
          <p:cNvSpPr>
            <a:spLocks noChangeArrowheads="1"/>
          </p:cNvSpPr>
          <p:nvPr/>
        </p:nvSpPr>
        <p:spPr bwMode="auto">
          <a:xfrm>
            <a:off x="285750" y="3995738"/>
            <a:ext cx="8858250" cy="257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pt-BR" sz="2200" b="1" u="sng">
                <a:latin typeface="Calibri" pitchFamily="34" charset="0"/>
              </a:rPr>
              <a:t>20/05/14 – Noite:</a:t>
            </a:r>
            <a:r>
              <a:rPr lang="pt-BR" sz="2200">
                <a:latin typeface="Calibri" pitchFamily="34" charset="0"/>
              </a:rPr>
              <a:t/>
            </a:r>
            <a:br>
              <a:rPr lang="pt-BR" sz="2200">
                <a:latin typeface="Calibri" pitchFamily="34" charset="0"/>
              </a:rPr>
            </a:br>
            <a:r>
              <a:rPr lang="pt-BR" sz="2200">
                <a:latin typeface="Calibri" pitchFamily="34" charset="0"/>
              </a:rPr>
              <a:t>RN gravíssimo, anúrico, PAM indetectável.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t-BR" sz="2200">
                <a:latin typeface="Calibri" pitchFamily="34" charset="0"/>
              </a:rPr>
              <a:t>Iniciado infusão de adrenalina 0,2 mcg/kg/min </a:t>
            </a:r>
            <a:r>
              <a:rPr lang="pt-BR" sz="2200">
                <a:latin typeface="Calibri" pitchFamily="34" charset="0"/>
                <a:sym typeface="Wingdings" pitchFamily="2" charset="2"/>
              </a:rPr>
              <a:t>  1mcg/kg/min</a:t>
            </a:r>
            <a:endParaRPr lang="pt-BR" sz="2200">
              <a:latin typeface="Calibri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t-BR" sz="2200">
                <a:latin typeface="Calibri" pitchFamily="34" charset="0"/>
              </a:rPr>
              <a:t>Feito dose de sildenafil (1 mg/kg) e iniciado hidrocortisona;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pt-BR" sz="2200">
                <a:latin typeface="Calibri" pitchFamily="34" charset="0"/>
              </a:rPr>
              <a:t>Instalado monitorização de PAi.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115888"/>
            <a:ext cx="5724525" cy="928687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>Evolução Clínica</a:t>
            </a:r>
          </a:p>
        </p:txBody>
      </p:sp>
      <p:grpSp>
        <p:nvGrpSpPr>
          <p:cNvPr id="190467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9047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143000"/>
            <a:ext cx="8501062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400" b="1" u="sng" smtClean="0"/>
              <a:t>20/05/14 – Noite</a:t>
            </a:r>
            <a:r>
              <a:rPr lang="pt-BR" sz="2400" u="sng" smtClean="0"/>
              <a:t>:</a:t>
            </a:r>
          </a:p>
          <a:p>
            <a:r>
              <a:rPr lang="pt-BR" sz="2400" smtClean="0"/>
              <a:t>Mantendo instabilidade hemodinâmica, evoluindo com hipotensão refratária - risco de óbito iminente.</a:t>
            </a:r>
          </a:p>
          <a:p>
            <a:pPr>
              <a:buFont typeface="Arial" pitchFamily="34" charset="0"/>
              <a:buNone/>
            </a:pPr>
            <a:r>
              <a:rPr lang="pt-BR" sz="2400" smtClean="0"/>
              <a:t>	</a:t>
            </a:r>
          </a:p>
          <a:p>
            <a:pPr>
              <a:buFont typeface="Wingdings" pitchFamily="2" charset="2"/>
              <a:buChar char="Ø"/>
            </a:pPr>
            <a:r>
              <a:rPr lang="pt-BR" sz="2400" smtClean="0"/>
              <a:t>Expansão volêmica com albumina 5%;</a:t>
            </a:r>
          </a:p>
          <a:p>
            <a:pPr>
              <a:buFont typeface="Wingdings" pitchFamily="2" charset="2"/>
              <a:buChar char="Ø"/>
            </a:pPr>
            <a:r>
              <a:rPr lang="pt-BR" sz="2400" smtClean="0"/>
              <a:t>Iniciado Vasopressina (0,04 unidades/kg/hora) .</a:t>
            </a:r>
            <a:br>
              <a:rPr lang="pt-BR" sz="2400" smtClean="0"/>
            </a:br>
            <a:r>
              <a:rPr lang="pt-BR" sz="2400" smtClean="0"/>
              <a:t/>
            </a:r>
            <a:br>
              <a:rPr lang="pt-BR" sz="2400" smtClean="0"/>
            </a:br>
            <a:r>
              <a:rPr lang="pt-BR" sz="2400" smtClean="0"/>
              <a:t/>
            </a:r>
            <a:br>
              <a:rPr lang="pt-BR" sz="2400" smtClean="0"/>
            </a:br>
            <a:r>
              <a:rPr lang="pt-BR" sz="2400" smtClean="0"/>
              <a:t/>
            </a:r>
            <a:br>
              <a:rPr lang="pt-BR" sz="2400" smtClean="0"/>
            </a:br>
            <a:endParaRPr lang="pt-BR" sz="2400" smtClean="0"/>
          </a:p>
          <a:p>
            <a:endParaRPr lang="pt-BR" sz="2400" smtClean="0"/>
          </a:p>
          <a:p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0" y="142875"/>
            <a:ext cx="4932363" cy="928688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>Evolução Clínica</a:t>
            </a:r>
          </a:p>
        </p:txBody>
      </p:sp>
      <p:grpSp>
        <p:nvGrpSpPr>
          <p:cNvPr id="191491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19149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117600"/>
            <a:ext cx="8443912" cy="4525963"/>
          </a:xfrm>
        </p:spPr>
        <p:txBody>
          <a:bodyPr/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21/05/14 – 03:30h:</a:t>
            </a:r>
          </a:p>
          <a:p>
            <a:pPr algn="just">
              <a:buFont typeface="Arial" pitchFamily="34" charset="0"/>
              <a:buNone/>
            </a:pPr>
            <a:endParaRPr lang="pt-BR" sz="800" b="1" u="sng" smtClean="0"/>
          </a:p>
          <a:p>
            <a:pPr algn="just">
              <a:buFontTx/>
              <a:buChar char="-"/>
            </a:pPr>
            <a:r>
              <a:rPr lang="pt-BR" sz="2400" smtClean="0"/>
              <a:t>RN sem resposta às terapêuticas instituídas;</a:t>
            </a:r>
          </a:p>
          <a:p>
            <a:pPr algn="just">
              <a:buFontTx/>
              <a:buChar char="-"/>
            </a:pPr>
            <a:r>
              <a:rPr lang="pt-BR" sz="2400" smtClean="0"/>
              <a:t>Hipertermia (38,5°C), edemaciado, cianótico, pulsos filiformes, perfusão capilar lenta.</a:t>
            </a:r>
          </a:p>
          <a:p>
            <a:pPr algn="just">
              <a:buFontTx/>
              <a:buChar char="-"/>
            </a:pPr>
            <a:endParaRPr lang="pt-BR" sz="800" smtClean="0"/>
          </a:p>
          <a:p>
            <a:pPr algn="just">
              <a:buFont typeface="Wingdings" pitchFamily="2" charset="2"/>
              <a:buChar char="Ø"/>
            </a:pPr>
            <a:r>
              <a:rPr lang="pt-BR" sz="2400" smtClean="0"/>
              <a:t>Foi reduzida temperatura do berço.</a:t>
            </a:r>
          </a:p>
          <a:p>
            <a:pPr algn="just">
              <a:buFont typeface="Arial" pitchFamily="34" charset="0"/>
              <a:buNone/>
            </a:pPr>
            <a:r>
              <a:rPr lang="pt-BR" sz="2400" smtClean="0"/>
              <a:t/>
            </a:r>
            <a:br>
              <a:rPr lang="pt-BR" sz="2400" smtClean="0"/>
            </a:br>
            <a:endParaRPr lang="pt-BR" sz="2400" smtClean="0"/>
          </a:p>
        </p:txBody>
      </p:sp>
      <p:sp>
        <p:nvSpPr>
          <p:cNvPr id="10" name="Retângulo 9"/>
          <p:cNvSpPr/>
          <p:nvPr/>
        </p:nvSpPr>
        <p:spPr>
          <a:xfrm>
            <a:off x="214313" y="3735388"/>
            <a:ext cx="8786812" cy="39084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u="sng" dirty="0">
                <a:solidFill>
                  <a:srgbClr val="FF0000"/>
                </a:solidFill>
                <a:latin typeface="+mn-lt"/>
                <a:cs typeface="+mn-cs"/>
              </a:rPr>
              <a:t>21/05/14 – Manhã: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800" b="1" u="sng" dirty="0">
              <a:latin typeface="+mn-lt"/>
              <a:cs typeface="+mn-cs"/>
            </a:endParaRPr>
          </a:p>
          <a:p>
            <a:pPr marL="355600" indent="-3556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400" dirty="0">
                <a:latin typeface="+mn-lt"/>
                <a:cs typeface="+mn-cs"/>
              </a:rPr>
              <a:t>Extremamente grave; </a:t>
            </a:r>
          </a:p>
          <a:p>
            <a:pPr marL="355600" indent="-3556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400" dirty="0">
                <a:latin typeface="+mn-lt"/>
                <a:cs typeface="+mn-cs"/>
              </a:rPr>
              <a:t>FC em torno de 60 </a:t>
            </a:r>
            <a:r>
              <a:rPr lang="pt-BR" sz="2400" dirty="0" err="1">
                <a:latin typeface="+mn-lt"/>
                <a:cs typeface="+mn-cs"/>
              </a:rPr>
              <a:t>bpm</a:t>
            </a:r>
            <a:r>
              <a:rPr lang="pt-BR" sz="2400" dirty="0">
                <a:latin typeface="+mn-lt"/>
                <a:cs typeface="+mn-cs"/>
              </a:rPr>
              <a:t>, SatO2 35%, perfusão </a:t>
            </a:r>
            <a:r>
              <a:rPr lang="pt-BR" sz="2400" dirty="0" err="1">
                <a:latin typeface="+mn-lt"/>
                <a:cs typeface="+mn-cs"/>
              </a:rPr>
              <a:t>lentificada</a:t>
            </a:r>
            <a:r>
              <a:rPr lang="pt-BR" sz="2400" dirty="0">
                <a:latin typeface="+mn-lt"/>
                <a:cs typeface="+mn-cs"/>
              </a:rPr>
              <a:t>.</a:t>
            </a:r>
          </a:p>
          <a:p>
            <a:pPr marL="355600" indent="-3556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pt-BR" sz="2400" dirty="0">
              <a:latin typeface="+mn-lt"/>
              <a:cs typeface="+mn-cs"/>
            </a:endParaRPr>
          </a:p>
          <a:p>
            <a:pPr marL="355600" indent="-35560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pt-BR" sz="2400" dirty="0">
                <a:latin typeface="+mn-lt"/>
                <a:cs typeface="+mn-cs"/>
              </a:rPr>
              <a:t>Recebeu adrenalina (duas doses), MCE</a:t>
            </a:r>
            <a:r>
              <a:rPr lang="pt-BR" sz="2400" dirty="0">
                <a:latin typeface="+mn-lt"/>
                <a:cs typeface="+mn-cs"/>
                <a:sym typeface="Wingdings" pitchFamily="2" charset="2"/>
              </a:rPr>
              <a:t></a:t>
            </a:r>
            <a:r>
              <a:rPr lang="pt-BR" sz="2400" dirty="0">
                <a:latin typeface="+mn-lt"/>
                <a:cs typeface="+mn-cs"/>
              </a:rPr>
              <a:t> sem resposta</a:t>
            </a:r>
            <a:br>
              <a:rPr lang="pt-BR" sz="2400" dirty="0">
                <a:latin typeface="+mn-lt"/>
                <a:cs typeface="+mn-cs"/>
              </a:rPr>
            </a:br>
            <a:endParaRPr lang="pt-BR" sz="2400" dirty="0">
              <a:latin typeface="+mn-lt"/>
              <a:cs typeface="+mn-cs"/>
            </a:endParaRPr>
          </a:p>
          <a:p>
            <a:pPr marL="355600" indent="-355600" algn="just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pt-BR" sz="2400" dirty="0">
                <a:solidFill>
                  <a:srgbClr val="FF0000"/>
                </a:solidFill>
                <a:latin typeface="+mn-lt"/>
                <a:cs typeface="+mn-cs"/>
              </a:rPr>
              <a:t>Óbito constatado às 10h  - solicitado necropsia.</a:t>
            </a:r>
          </a:p>
          <a:p>
            <a:pPr marL="355600" indent="-355600" algn="just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dirty="0">
              <a:solidFill>
                <a:srgbClr val="FF00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dirty="0">
              <a:solidFill>
                <a:srgbClr val="FF000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dirty="0">
              <a:solidFill>
                <a:srgbClr val="FF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 idx="4294967295"/>
          </p:nvPr>
        </p:nvSpPr>
        <p:spPr>
          <a:xfrm>
            <a:off x="1042988" y="765175"/>
            <a:ext cx="7416800" cy="1873250"/>
          </a:xfrm>
        </p:spPr>
        <p:txBody>
          <a:bodyPr anchor="b">
            <a:normAutofit/>
          </a:bodyPr>
          <a:lstStyle/>
          <a:p>
            <a:r>
              <a:rPr lang="pt-BR" sz="4000" smtClean="0">
                <a:solidFill>
                  <a:srgbClr val="FFFF00"/>
                </a:solidFill>
              </a:rPr>
              <a:t>Sessão Anátomo-clínica</a:t>
            </a:r>
            <a:br>
              <a:rPr lang="pt-BR" sz="4000" smtClean="0">
                <a:solidFill>
                  <a:srgbClr val="FFFF00"/>
                </a:solidFill>
              </a:rPr>
            </a:br>
            <a:r>
              <a:rPr lang="pt-BR" sz="4000" smtClean="0">
                <a:solidFill>
                  <a:srgbClr val="FFFF00"/>
                </a:solidFill>
              </a:rPr>
              <a:t>A 041 - 14</a:t>
            </a:r>
          </a:p>
        </p:txBody>
      </p:sp>
      <p:sp>
        <p:nvSpPr>
          <p:cNvPr id="192515" name="Subtítulo 4"/>
          <p:cNvSpPr>
            <a:spLocks noGrp="1"/>
          </p:cNvSpPr>
          <p:nvPr>
            <p:ph type="subTitle" idx="4294967295"/>
          </p:nvPr>
        </p:nvSpPr>
        <p:spPr>
          <a:xfrm>
            <a:off x="1619250" y="3860800"/>
            <a:ext cx="6119813" cy="1439863"/>
          </a:xfrm>
        </p:spPr>
        <p:txBody>
          <a:bodyPr/>
          <a:lstStyle/>
          <a:p>
            <a:pPr marL="63500" indent="0" algn="ctr">
              <a:buFont typeface="Arial" pitchFamily="34" charset="0"/>
              <a:buNone/>
            </a:pPr>
            <a:r>
              <a:rPr lang="pt-BR" sz="2800" smtClean="0">
                <a:solidFill>
                  <a:srgbClr val="FF9900"/>
                </a:solidFill>
              </a:rPr>
              <a:t>Dra. Melissa Iole Da Cás Vita</a:t>
            </a:r>
          </a:p>
          <a:p>
            <a:pPr marL="63500" indent="0" algn="ctr">
              <a:buFont typeface="Arial" pitchFamily="34" charset="0"/>
              <a:buNone/>
            </a:pPr>
            <a:r>
              <a:rPr lang="pt-BR" sz="2800" smtClean="0">
                <a:solidFill>
                  <a:srgbClr val="FF9900"/>
                </a:solidFill>
              </a:rPr>
              <a:t>Núcleo de Anatomia Patológica/HMIB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Título 2"/>
          <p:cNvSpPr>
            <a:spLocks noGrp="1"/>
          </p:cNvSpPr>
          <p:nvPr>
            <p:ph type="title" idx="4294967295"/>
          </p:nvPr>
        </p:nvSpPr>
        <p:spPr>
          <a:xfrm>
            <a:off x="611188" y="115888"/>
            <a:ext cx="8229600" cy="1069975"/>
          </a:xfrm>
        </p:spPr>
        <p:txBody>
          <a:bodyPr/>
          <a:lstStyle/>
          <a:p>
            <a:r>
              <a:rPr lang="pt-BR" sz="4000" smtClean="0">
                <a:solidFill>
                  <a:schemeClr val="accent2"/>
                </a:solidFill>
              </a:rPr>
              <a:t>A041-14: exame externo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idx="4294967295"/>
          </p:nvPr>
        </p:nvSpPr>
        <p:spPr>
          <a:xfrm>
            <a:off x="611188" y="1052513"/>
            <a:ext cx="7848600" cy="4251325"/>
          </a:xfrm>
        </p:spPr>
        <p:txBody>
          <a:bodyPr>
            <a:normAutofit/>
          </a:bodyPr>
          <a:lstStyle/>
          <a:p>
            <a:pPr marL="109538" indent="0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Ectoscopia: </a:t>
            </a:r>
          </a:p>
          <a:p>
            <a:pPr marL="109538" indent="0">
              <a:lnSpc>
                <a:spcPct val="90000"/>
              </a:lnSpc>
            </a:pPr>
            <a:r>
              <a:rPr lang="pt-BR" smtClean="0"/>
              <a:t>Recém-nascido, sexo feminino, edema generalizado, predomiante em membros,  cianose de extremidades e lábio</a:t>
            </a:r>
          </a:p>
          <a:p>
            <a:pPr marL="109538" indent="0">
              <a:lnSpc>
                <a:spcPct val="90000"/>
              </a:lnSpc>
            </a:pPr>
            <a:endParaRPr lang="pt-BR" smtClean="0"/>
          </a:p>
          <a:p>
            <a:pPr marL="109538" indent="0">
              <a:lnSpc>
                <a:spcPct val="90000"/>
              </a:lnSpc>
            </a:pPr>
            <a:r>
              <a:rPr lang="pt-BR" smtClean="0"/>
              <a:t>Ausência de mal-formações externas </a:t>
            </a:r>
          </a:p>
          <a:p>
            <a:pPr marL="109538" indent="0">
              <a:lnSpc>
                <a:spcPct val="90000"/>
              </a:lnSpc>
            </a:pPr>
            <a:endParaRPr lang="pt-BR" smtClean="0"/>
          </a:p>
          <a:p>
            <a:pPr marL="109538" indent="0">
              <a:lnSpc>
                <a:spcPct val="90000"/>
              </a:lnSpc>
            </a:pPr>
            <a:r>
              <a:rPr lang="pt-BR" smtClean="0"/>
              <a:t>Medidas antropométricas </a:t>
            </a:r>
          </a:p>
          <a:p>
            <a:pPr marL="109538" indent="0"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Peso: 3150g, Ctotal: 48 cm, Ccaudal: 35 cm, Ccef.: 36 cm, Cabd: 34 cm e eixo plantar 7,0 cm</a:t>
            </a:r>
          </a:p>
          <a:p>
            <a:pPr marL="392113" lvl="1" indent="0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marL="109538" indent="0">
              <a:lnSpc>
                <a:spcPct val="90000"/>
              </a:lnSpc>
            </a:pPr>
            <a:endParaRPr lang="pt-BR" smtClean="0"/>
          </a:p>
          <a:p>
            <a:pPr marL="392113" lvl="1" indent="0"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Título 1"/>
          <p:cNvSpPr>
            <a:spLocks noGrp="1"/>
          </p:cNvSpPr>
          <p:nvPr>
            <p:ph type="title" idx="4294967295"/>
          </p:nvPr>
        </p:nvSpPr>
        <p:spPr>
          <a:xfrm>
            <a:off x="468313" y="260350"/>
            <a:ext cx="8229600" cy="1066800"/>
          </a:xfrm>
        </p:spPr>
        <p:txBody>
          <a:bodyPr/>
          <a:lstStyle/>
          <a:p>
            <a:r>
              <a:rPr lang="pt-BR" sz="4000" smtClean="0">
                <a:solidFill>
                  <a:schemeClr val="accent2"/>
                </a:solidFill>
              </a:rPr>
              <a:t>A041-15: exame interno (macroscopia)</a:t>
            </a:r>
          </a:p>
        </p:txBody>
      </p:sp>
      <p:sp>
        <p:nvSpPr>
          <p:cNvPr id="19456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395288" y="1484313"/>
            <a:ext cx="8364537" cy="4525962"/>
          </a:xfrm>
        </p:spPr>
        <p:txBody>
          <a:bodyPr/>
          <a:lstStyle/>
          <a:p>
            <a:pPr marL="657225" lvl="1" indent="-246063">
              <a:buFont typeface="Arial" pitchFamily="34" charset="0"/>
              <a:buChar char="•"/>
            </a:pPr>
            <a:r>
              <a:rPr lang="pt-BR" smtClean="0"/>
              <a:t>Volumosa hérnia diafragmática (ausência das porções membranácea e muscular do diafragma à esquerda)</a:t>
            </a:r>
          </a:p>
          <a:p>
            <a:pPr marL="657225" lvl="1" indent="-246063">
              <a:buFont typeface="Arial" pitchFamily="34" charset="0"/>
              <a:buChar char="•"/>
            </a:pPr>
            <a:r>
              <a:rPr lang="pt-BR" smtClean="0"/>
              <a:t>Deslocamento de pulmão esquerdo, coração e porção do timo à direita</a:t>
            </a:r>
          </a:p>
          <a:p>
            <a:pPr marL="657225" lvl="1" indent="-246063">
              <a:buFont typeface="Arial" pitchFamily="34" charset="0"/>
              <a:buChar char="•"/>
            </a:pPr>
            <a:r>
              <a:rPr lang="pt-BR" smtClean="0"/>
              <a:t>Deslocamento para o tórax de órgãos abdominais (estômago, lobo esquerdo do fígado, baço, porção de intestino delgado e grosso)</a:t>
            </a:r>
          </a:p>
          <a:p>
            <a:pPr marL="657225" lvl="1" indent="-246063">
              <a:buFont typeface="Arial" pitchFamily="34" charset="0"/>
              <a:buChar char="•"/>
            </a:pPr>
            <a:r>
              <a:rPr lang="pt-BR" smtClean="0"/>
              <a:t>Distensão de alças intestinais</a:t>
            </a:r>
          </a:p>
          <a:p>
            <a:pPr marL="657225" lvl="1" indent="-246063">
              <a:buFont typeface="Arial" pitchFamily="34" charset="0"/>
              <a:buChar char="•"/>
            </a:pPr>
            <a:r>
              <a:rPr lang="pt-BR" smtClean="0"/>
              <a:t>Coração: CIA, sem outras anomalias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6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98488"/>
            <a:ext cx="3641725" cy="605631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558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725488"/>
            <a:ext cx="3736975" cy="592931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Seta para baixo 4"/>
          <p:cNvSpPr/>
          <p:nvPr/>
        </p:nvSpPr>
        <p:spPr>
          <a:xfrm rot="1988821">
            <a:off x="6875463" y="2908300"/>
            <a:ext cx="560387" cy="581025"/>
          </a:xfrm>
          <a:prstGeom prst="downArrow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>
              <a:solidFill>
                <a:srgbClr val="FFFF00"/>
              </a:solidFill>
            </a:endParaRPr>
          </a:p>
        </p:txBody>
      </p:sp>
      <p:sp>
        <p:nvSpPr>
          <p:cNvPr id="6" name="Seta para baixo 5"/>
          <p:cNvSpPr/>
          <p:nvPr/>
        </p:nvSpPr>
        <p:spPr>
          <a:xfrm rot="1988821">
            <a:off x="3100388" y="2659063"/>
            <a:ext cx="560387" cy="581025"/>
          </a:xfrm>
          <a:prstGeom prst="downArrow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457200" y="692150"/>
            <a:ext cx="8229600" cy="1066800"/>
          </a:xfrm>
        </p:spPr>
        <p:txBody>
          <a:bodyPr>
            <a:normAutofit/>
          </a:bodyPr>
          <a:lstStyle/>
          <a:p>
            <a:r>
              <a:rPr lang="pt-BR" sz="4000" smtClean="0">
                <a:solidFill>
                  <a:schemeClr val="accent2"/>
                </a:solidFill>
              </a:rPr>
              <a:t>A041-14: exame interno (macroscopia)</a:t>
            </a:r>
          </a:p>
        </p:txBody>
      </p:sp>
      <p:pic>
        <p:nvPicPr>
          <p:cNvPr id="196611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2473325"/>
            <a:ext cx="3240088" cy="412432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6612" name="Espaço Reservado para Conteúdo 7"/>
          <p:cNvPicPr>
            <a:picLocks noGrp="1" noChangeAspect="1"/>
          </p:cNvPicPr>
          <p:nvPr>
            <p:ph idx="4294967295"/>
          </p:nvPr>
        </p:nvPicPr>
        <p:blipFill>
          <a:blip r:embed="rId3"/>
          <a:srcRect/>
          <a:stretch>
            <a:fillRect/>
          </a:stretch>
        </p:blipFill>
        <p:spPr>
          <a:xfrm>
            <a:off x="785813" y="1984375"/>
            <a:ext cx="4222750" cy="4613275"/>
          </a:xfrm>
          <a:ln w="19050">
            <a:solidFill>
              <a:schemeClr val="tx2"/>
            </a:solidFill>
          </a:ln>
        </p:spPr>
      </p:pic>
      <p:sp>
        <p:nvSpPr>
          <p:cNvPr id="9" name="Seta para baixo 8"/>
          <p:cNvSpPr/>
          <p:nvPr/>
        </p:nvSpPr>
        <p:spPr>
          <a:xfrm rot="1988821">
            <a:off x="8010525" y="3798888"/>
            <a:ext cx="179388" cy="536575"/>
          </a:xfrm>
          <a:prstGeom prst="downArrow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>
              <a:solidFill>
                <a:srgbClr val="FFFF00"/>
              </a:solidFill>
            </a:endParaRPr>
          </a:p>
        </p:txBody>
      </p:sp>
      <p:sp>
        <p:nvSpPr>
          <p:cNvPr id="10" name="Seta para baixo 9"/>
          <p:cNvSpPr/>
          <p:nvPr/>
        </p:nvSpPr>
        <p:spPr>
          <a:xfrm rot="20158482">
            <a:off x="6019800" y="3814763"/>
            <a:ext cx="195263" cy="450850"/>
          </a:xfrm>
          <a:prstGeom prst="dow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/>
          </a:p>
        </p:txBody>
      </p:sp>
      <p:sp>
        <p:nvSpPr>
          <p:cNvPr id="12" name="Seta para baixo 11"/>
          <p:cNvSpPr/>
          <p:nvPr/>
        </p:nvSpPr>
        <p:spPr>
          <a:xfrm rot="1988821">
            <a:off x="2860675" y="3297238"/>
            <a:ext cx="280988" cy="674687"/>
          </a:xfrm>
          <a:prstGeom prst="downArrow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>
              <a:solidFill>
                <a:srgbClr val="FFFF00"/>
              </a:solidFill>
            </a:endParaRPr>
          </a:p>
        </p:txBody>
      </p:sp>
      <p:sp>
        <p:nvSpPr>
          <p:cNvPr id="196616" name="CaixaDeTexto 12"/>
          <p:cNvSpPr txBox="1">
            <a:spLocks noChangeArrowheads="1"/>
          </p:cNvSpPr>
          <p:nvPr/>
        </p:nvSpPr>
        <p:spPr bwMode="auto">
          <a:xfrm>
            <a:off x="5148263" y="1836738"/>
            <a:ext cx="367188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>
                <a:latin typeface="Georgia" pitchFamily="18" charset="0"/>
              </a:rPr>
              <a:t>Primeiro monobloco: órgãos torácicos (rotação e redução de timo e pulmões)</a:t>
            </a:r>
          </a:p>
        </p:txBody>
      </p:sp>
      <p:sp>
        <p:nvSpPr>
          <p:cNvPr id="196617" name="CaixaDeTexto 1"/>
          <p:cNvSpPr txBox="1">
            <a:spLocks noChangeArrowheads="1"/>
          </p:cNvSpPr>
          <p:nvPr/>
        </p:nvSpPr>
        <p:spPr bwMode="auto">
          <a:xfrm>
            <a:off x="5305425" y="3486150"/>
            <a:ext cx="10810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chemeClr val="bg1"/>
                </a:solidFill>
                <a:latin typeface="Georgia" pitchFamily="18" charset="0"/>
              </a:rPr>
              <a:t>PD: 14,0g</a:t>
            </a:r>
          </a:p>
        </p:txBody>
      </p:sp>
      <p:sp>
        <p:nvSpPr>
          <p:cNvPr id="196618" name="CaixaDeTexto 3"/>
          <p:cNvSpPr txBox="1">
            <a:spLocks noChangeArrowheads="1"/>
          </p:cNvSpPr>
          <p:nvPr/>
        </p:nvSpPr>
        <p:spPr bwMode="auto">
          <a:xfrm>
            <a:off x="7507288" y="3424238"/>
            <a:ext cx="1547812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 b="1">
                <a:solidFill>
                  <a:schemeClr val="bg1"/>
                </a:solidFill>
                <a:latin typeface="Georgia" pitchFamily="18" charset="0"/>
              </a:rPr>
              <a:t>PE:  5,5g</a:t>
            </a:r>
          </a:p>
          <a:p>
            <a:endParaRPr lang="pt-BR" sz="1800">
              <a:latin typeface="Georgia" pitchFamily="18" charset="0"/>
            </a:endParaRPr>
          </a:p>
        </p:txBody>
      </p:sp>
      <p:sp>
        <p:nvSpPr>
          <p:cNvPr id="2" name="Título 2"/>
          <p:cNvSpPr>
            <a:spLocks/>
          </p:cNvSpPr>
          <p:nvPr/>
        </p:nvSpPr>
        <p:spPr bwMode="auto">
          <a:xfrm>
            <a:off x="468313" y="69215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t-BR" sz="4000">
                <a:solidFill>
                  <a:srgbClr val="FFFF00"/>
                </a:solidFill>
              </a:rPr>
              <a:t>A041-14: exame interno (macroscopia)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/>
        <p:txBody>
          <a:bodyPr>
            <a:normAutofit/>
          </a:bodyPr>
          <a:lstStyle/>
          <a:p>
            <a:r>
              <a:rPr lang="pt-BR" sz="4000" smtClean="0">
                <a:solidFill>
                  <a:schemeClr val="accent2"/>
                </a:solidFill>
              </a:rPr>
              <a:t>A041-14: Exame interno (microscopia)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idx="4294967295"/>
          </p:nvPr>
        </p:nvSpPr>
        <p:spPr/>
        <p:txBody>
          <a:bodyPr>
            <a:normAutofit/>
          </a:bodyPr>
          <a:lstStyle/>
          <a:p>
            <a:pPr marL="657225" lvl="1" indent="-246063">
              <a:buFont typeface="Arial" pitchFamily="34" charset="0"/>
              <a:buChar char="•"/>
            </a:pPr>
            <a:r>
              <a:rPr lang="pt-BR" sz="2600" smtClean="0"/>
              <a:t>Pulmões: </a:t>
            </a:r>
          </a:p>
          <a:p>
            <a:pPr marL="922338" lvl="2" indent="-219075"/>
            <a:r>
              <a:rPr lang="pt-BR" sz="1800" smtClean="0"/>
              <a:t>hipoplasia pulmonar bilateral, mais acentuada à esquerda</a:t>
            </a:r>
          </a:p>
          <a:p>
            <a:pPr marL="922338" lvl="2" indent="-219075"/>
            <a:r>
              <a:rPr lang="pt-BR" sz="1800" smtClean="0"/>
              <a:t>atelectasia</a:t>
            </a:r>
          </a:p>
          <a:p>
            <a:pPr marL="922338" lvl="2" indent="-219075"/>
            <a:r>
              <a:rPr lang="pt-BR" sz="1800" smtClean="0"/>
              <a:t>Dano alveolar com formação de membranas hialinas</a:t>
            </a:r>
          </a:p>
          <a:p>
            <a:pPr marL="922338" lvl="2" indent="-219075"/>
            <a:r>
              <a:rPr lang="pt-BR" sz="1800" smtClean="0"/>
              <a:t>imaturidade pulmonar</a:t>
            </a:r>
          </a:p>
          <a:p>
            <a:pPr marL="657225" lvl="1" indent="-246063">
              <a:buFont typeface="Arial" pitchFamily="34" charset="0"/>
              <a:buChar char="•"/>
            </a:pPr>
            <a:r>
              <a:rPr lang="pt-BR" sz="2600" smtClean="0"/>
              <a:t>Coração: congestão vascular</a:t>
            </a:r>
          </a:p>
          <a:p>
            <a:pPr marL="657225" lvl="1" indent="-246063">
              <a:buFont typeface="Arial" pitchFamily="34" charset="0"/>
              <a:buChar char="•"/>
            </a:pPr>
            <a:r>
              <a:rPr lang="pt-BR" sz="2600" smtClean="0"/>
              <a:t>Timo: hipoplasia tímica, com frequente cistificação de corpúsculos de Hassal</a:t>
            </a:r>
          </a:p>
          <a:p>
            <a:pPr marL="657225" lvl="1" indent="-246063">
              <a:buFont typeface="Arial" pitchFamily="34" charset="0"/>
              <a:buChar char="•"/>
            </a:pPr>
            <a:r>
              <a:rPr lang="pt-BR" sz="2600" smtClean="0"/>
              <a:t>Fígado: congestão e hemorragia </a:t>
            </a:r>
          </a:p>
          <a:p>
            <a:pPr marL="657225" lvl="1" indent="-246063">
              <a:buFont typeface="Arial" pitchFamily="34" charset="0"/>
              <a:buChar char="•"/>
            </a:pPr>
            <a:r>
              <a:rPr lang="pt-BR" sz="2600" smtClean="0"/>
              <a:t>Rim: imaturos, com persistencia de zonas nefrogênicas</a:t>
            </a:r>
          </a:p>
          <a:p>
            <a:pPr marL="657225" lvl="1" indent="-246063">
              <a:buFont typeface="Arial" pitchFamily="34" charset="0"/>
              <a:buChar char="•"/>
            </a:pPr>
            <a:r>
              <a:rPr lang="pt-BR" sz="2600" smtClean="0"/>
              <a:t>Cérebro: congestão</a:t>
            </a:r>
          </a:p>
        </p:txBody>
      </p:sp>
      <p:sp>
        <p:nvSpPr>
          <p:cNvPr id="4" name="Título 2"/>
          <p:cNvSpPr>
            <a:spLocks/>
          </p:cNvSpPr>
          <p:nvPr/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t-BR" sz="4000">
                <a:solidFill>
                  <a:srgbClr val="FFFF00"/>
                </a:solidFill>
              </a:rPr>
              <a:t>A041-14: Exame interno (microscopia)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658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696913"/>
            <a:ext cx="7693025" cy="575468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98659" name="CaixaDeTexto 1"/>
          <p:cNvSpPr txBox="1">
            <a:spLocks noChangeArrowheads="1"/>
          </p:cNvSpPr>
          <p:nvPr/>
        </p:nvSpPr>
        <p:spPr bwMode="auto">
          <a:xfrm>
            <a:off x="930275" y="5661025"/>
            <a:ext cx="4248150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chemeClr val="accent2"/>
                </a:solidFill>
                <a:latin typeface="Georgia" pitchFamily="18" charset="0"/>
              </a:rPr>
              <a:t>Bronquios e bronquíolos muito próximos à pleura, poucos espaços alveolares e colabados (menos de 5 alvéolos)</a:t>
            </a:r>
          </a:p>
        </p:txBody>
      </p:sp>
      <p:cxnSp>
        <p:nvCxnSpPr>
          <p:cNvPr id="8" name="Conector de seta reta 7"/>
          <p:cNvCxnSpPr/>
          <p:nvPr/>
        </p:nvCxnSpPr>
        <p:spPr>
          <a:xfrm flipV="1">
            <a:off x="3054350" y="4294188"/>
            <a:ext cx="3095625" cy="1008062"/>
          </a:xfrm>
          <a:prstGeom prst="straightConnector1">
            <a:avLst/>
          </a:prstGeom>
          <a:ln w="38100">
            <a:solidFill>
              <a:schemeClr val="accent2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682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712788"/>
            <a:ext cx="7921625" cy="5924550"/>
          </a:xfrm>
          <a:prstGeom prst="rect">
            <a:avLst/>
          </a:prstGeom>
          <a:solidFill>
            <a:schemeClr val="accent2"/>
          </a:solidFill>
          <a:ln w="19050">
            <a:solidFill>
              <a:schemeClr val="accent2"/>
            </a:solidFill>
            <a:miter lim="800000"/>
            <a:headEnd/>
            <a:tailEnd/>
          </a:ln>
        </p:spPr>
      </p:pic>
      <p:sp>
        <p:nvSpPr>
          <p:cNvPr id="4" name="Seta para a direita 3"/>
          <p:cNvSpPr/>
          <p:nvPr/>
        </p:nvSpPr>
        <p:spPr>
          <a:xfrm rot="2258178">
            <a:off x="5888038" y="1531938"/>
            <a:ext cx="909637" cy="139700"/>
          </a:xfrm>
          <a:prstGeom prst="rightArrow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/>
          </a:p>
        </p:txBody>
      </p:sp>
      <p:sp>
        <p:nvSpPr>
          <p:cNvPr id="199684" name="CaixaDeTexto 5"/>
          <p:cNvSpPr txBox="1">
            <a:spLocks noChangeArrowheads="1"/>
          </p:cNvSpPr>
          <p:nvPr/>
        </p:nvSpPr>
        <p:spPr bwMode="auto">
          <a:xfrm>
            <a:off x="788988" y="6165850"/>
            <a:ext cx="51831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 b="1">
                <a:solidFill>
                  <a:schemeClr val="accent2"/>
                </a:solidFill>
                <a:latin typeface="Georgia" pitchFamily="18" charset="0"/>
              </a:rPr>
              <a:t>Espessamento da musculatura lisa das artérias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706" name="Imagem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9575" y="520700"/>
            <a:ext cx="4065588" cy="3043238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0707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67238" y="3644900"/>
            <a:ext cx="4084637" cy="30543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0708" name="Imagem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520700"/>
            <a:ext cx="4032250" cy="30162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00709" name="Imagem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3644900"/>
            <a:ext cx="4079875" cy="3052763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0710" name="CaixaDeTexto 6"/>
          <p:cNvSpPr txBox="1">
            <a:spLocks noChangeArrowheads="1"/>
          </p:cNvSpPr>
          <p:nvPr/>
        </p:nvSpPr>
        <p:spPr bwMode="auto">
          <a:xfrm>
            <a:off x="611188" y="3213100"/>
            <a:ext cx="19446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latin typeface="Georgia" pitchFamily="18" charset="0"/>
              </a:rPr>
              <a:t>Membranas hialinas</a:t>
            </a:r>
          </a:p>
        </p:txBody>
      </p:sp>
      <p:sp>
        <p:nvSpPr>
          <p:cNvPr id="8" name="Seta para baixo 7"/>
          <p:cNvSpPr/>
          <p:nvPr/>
        </p:nvSpPr>
        <p:spPr>
          <a:xfrm rot="19561904">
            <a:off x="1897063" y="1082675"/>
            <a:ext cx="261937" cy="509588"/>
          </a:xfrm>
          <a:prstGeom prst="downArrow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>
              <a:solidFill>
                <a:srgbClr val="FFFF00"/>
              </a:solidFill>
            </a:endParaRPr>
          </a:p>
        </p:txBody>
      </p:sp>
      <p:sp>
        <p:nvSpPr>
          <p:cNvPr id="200712" name="CaixaDeTexto 8"/>
          <p:cNvSpPr txBox="1">
            <a:spLocks noChangeArrowheads="1"/>
          </p:cNvSpPr>
          <p:nvPr/>
        </p:nvSpPr>
        <p:spPr bwMode="auto">
          <a:xfrm>
            <a:off x="323850" y="6308725"/>
            <a:ext cx="43195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solidFill>
                  <a:srgbClr val="FFFF00"/>
                </a:solidFill>
                <a:latin typeface="Georgia" pitchFamily="18" charset="0"/>
              </a:rPr>
              <a:t>Expansão irregular, bronquios dilatados, atelectasia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1730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916113"/>
            <a:ext cx="4140200" cy="3097212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1731" name="CaixaDeTexto 2"/>
          <p:cNvSpPr txBox="1">
            <a:spLocks noChangeArrowheads="1"/>
          </p:cNvSpPr>
          <p:nvPr/>
        </p:nvSpPr>
        <p:spPr bwMode="auto">
          <a:xfrm>
            <a:off x="398463" y="5251450"/>
            <a:ext cx="43211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>
                <a:solidFill>
                  <a:srgbClr val="FFFF00"/>
                </a:solidFill>
                <a:latin typeface="Georgia" pitchFamily="18" charset="0"/>
              </a:rPr>
              <a:t>Congestão vascular e hemorragia</a:t>
            </a:r>
          </a:p>
        </p:txBody>
      </p:sp>
      <p:pic>
        <p:nvPicPr>
          <p:cNvPr id="201732" name="Imagem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7888" y="1916113"/>
            <a:ext cx="4132262" cy="3092450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1733" name="CaixaDeTexto 4"/>
          <p:cNvSpPr txBox="1">
            <a:spLocks noChangeArrowheads="1"/>
          </p:cNvSpPr>
          <p:nvPr/>
        </p:nvSpPr>
        <p:spPr bwMode="auto">
          <a:xfrm>
            <a:off x="398463" y="1484313"/>
            <a:ext cx="12938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800">
                <a:solidFill>
                  <a:srgbClr val="FFFF00"/>
                </a:solidFill>
                <a:latin typeface="Georgia" pitchFamily="18" charset="0"/>
              </a:rPr>
              <a:t>Fígado</a:t>
            </a:r>
          </a:p>
        </p:txBody>
      </p:sp>
      <p:sp>
        <p:nvSpPr>
          <p:cNvPr id="201734" name="CaixaDeTexto 5"/>
          <p:cNvSpPr txBox="1">
            <a:spLocks noChangeArrowheads="1"/>
          </p:cNvSpPr>
          <p:nvPr/>
        </p:nvSpPr>
        <p:spPr bwMode="auto">
          <a:xfrm>
            <a:off x="4643438" y="1484313"/>
            <a:ext cx="1441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800">
                <a:solidFill>
                  <a:srgbClr val="FFFF00"/>
                </a:solidFill>
                <a:latin typeface="Georgia" pitchFamily="18" charset="0"/>
              </a:rPr>
              <a:t>Baço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754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963613"/>
            <a:ext cx="6650038" cy="4973637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2755" name="CaixaDeTexto 2"/>
          <p:cNvSpPr txBox="1">
            <a:spLocks noChangeArrowheads="1"/>
          </p:cNvSpPr>
          <p:nvPr/>
        </p:nvSpPr>
        <p:spPr bwMode="auto">
          <a:xfrm>
            <a:off x="1116013" y="6092825"/>
            <a:ext cx="31686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>
                <a:solidFill>
                  <a:srgbClr val="FFFF00"/>
                </a:solidFill>
                <a:latin typeface="Georgia" pitchFamily="18" charset="0"/>
              </a:rPr>
              <a:t>Timo: depleção linfocítica</a:t>
            </a:r>
          </a:p>
        </p:txBody>
      </p:sp>
      <p:sp>
        <p:nvSpPr>
          <p:cNvPr id="4" name="Seta para baixo 3"/>
          <p:cNvSpPr/>
          <p:nvPr/>
        </p:nvSpPr>
        <p:spPr>
          <a:xfrm rot="1988821">
            <a:off x="5989638" y="2146300"/>
            <a:ext cx="211137" cy="544513"/>
          </a:xfrm>
          <a:prstGeom prst="downArrow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778" name="Imagem 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8888" y="976313"/>
            <a:ext cx="6659562" cy="4981575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Seta para baixo 2"/>
          <p:cNvSpPr/>
          <p:nvPr/>
        </p:nvSpPr>
        <p:spPr>
          <a:xfrm rot="1988821">
            <a:off x="7212013" y="2738438"/>
            <a:ext cx="261937" cy="517525"/>
          </a:xfrm>
          <a:prstGeom prst="downArrow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>
              <a:solidFill>
                <a:srgbClr val="FFFF00"/>
              </a:solidFill>
            </a:endParaRPr>
          </a:p>
        </p:txBody>
      </p:sp>
      <p:sp>
        <p:nvSpPr>
          <p:cNvPr id="203780" name="CaixaDeTexto 3"/>
          <p:cNvSpPr txBox="1">
            <a:spLocks noChangeArrowheads="1"/>
          </p:cNvSpPr>
          <p:nvPr/>
        </p:nvSpPr>
        <p:spPr bwMode="auto">
          <a:xfrm>
            <a:off x="1258888" y="6092825"/>
            <a:ext cx="648176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solidFill>
                  <a:srgbClr val="FFFF00"/>
                </a:solidFill>
                <a:latin typeface="Georgia" pitchFamily="18" charset="0"/>
              </a:rPr>
              <a:t>Imaturidade renal: glomérulos imaturos; zonas nefrogênicas </a:t>
            </a:r>
          </a:p>
          <a:p>
            <a:r>
              <a:rPr lang="pt-BR" sz="1400">
                <a:solidFill>
                  <a:srgbClr val="FFFF00"/>
                </a:solidFill>
                <a:latin typeface="Georgia" pitchFamily="18" charset="0"/>
              </a:rPr>
              <a:t>(desaparecimento 32 a 36 semanas)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2"/>
          <p:cNvSpPr>
            <a:spLocks noGrp="1"/>
          </p:cNvSpPr>
          <p:nvPr>
            <p:ph type="title" idx="4294967295"/>
          </p:nvPr>
        </p:nvSpPr>
        <p:spPr>
          <a:xfrm>
            <a:off x="457200" y="1143000"/>
            <a:ext cx="8939213" cy="917575"/>
          </a:xfrm>
        </p:spPr>
        <p:txBody>
          <a:bodyPr>
            <a:normAutofit/>
          </a:bodyPr>
          <a:lstStyle/>
          <a:p>
            <a:r>
              <a:rPr lang="pt-BR" sz="4000" smtClean="0">
                <a:solidFill>
                  <a:srgbClr val="FFFF00"/>
                </a:solidFill>
              </a:rPr>
              <a:t>A041-14: Diagnóstico </a:t>
            </a:r>
            <a:br>
              <a:rPr lang="pt-BR" sz="4000" smtClean="0">
                <a:solidFill>
                  <a:srgbClr val="FFFF00"/>
                </a:solidFill>
              </a:rPr>
            </a:br>
            <a:r>
              <a:rPr lang="pt-BR" sz="4000" smtClean="0">
                <a:solidFill>
                  <a:srgbClr val="FFFF00"/>
                </a:solidFill>
              </a:rPr>
              <a:t>anatomopatológico final</a:t>
            </a:r>
            <a:r>
              <a:rPr lang="pt-BR" sz="4000" smtClean="0">
                <a:solidFill>
                  <a:srgbClr val="A04DA3"/>
                </a:solidFill>
              </a:rPr>
              <a:t/>
            </a:r>
            <a:br>
              <a:rPr lang="pt-BR" sz="4000" smtClean="0">
                <a:solidFill>
                  <a:srgbClr val="A04DA3"/>
                </a:solidFill>
              </a:rPr>
            </a:br>
            <a:endParaRPr lang="pt-BR" sz="4000" smtClean="0"/>
          </a:p>
        </p:txBody>
      </p:sp>
      <p:sp>
        <p:nvSpPr>
          <p:cNvPr id="204803" name="CaixaDeTexto 6"/>
          <p:cNvSpPr txBox="1">
            <a:spLocks noChangeArrowheads="1"/>
          </p:cNvSpPr>
          <p:nvPr/>
        </p:nvSpPr>
        <p:spPr bwMode="auto">
          <a:xfrm>
            <a:off x="3203575" y="2135188"/>
            <a:ext cx="2520950" cy="64611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>
                <a:latin typeface="Georgia" pitchFamily="18" charset="0"/>
              </a:rPr>
              <a:t>Hérnia diafragmática à esquerda (Bodalech)</a:t>
            </a:r>
          </a:p>
        </p:txBody>
      </p:sp>
      <p:sp>
        <p:nvSpPr>
          <p:cNvPr id="204804" name="CaixaDeTexto 7"/>
          <p:cNvSpPr txBox="1">
            <a:spLocks noChangeArrowheads="1"/>
          </p:cNvSpPr>
          <p:nvPr/>
        </p:nvSpPr>
        <p:spPr bwMode="auto">
          <a:xfrm>
            <a:off x="3563938" y="2806700"/>
            <a:ext cx="1800225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800">
                <a:latin typeface="Georgia" pitchFamily="18" charset="0"/>
              </a:rPr>
              <a:t>Prematuridade</a:t>
            </a:r>
          </a:p>
        </p:txBody>
      </p:sp>
      <p:sp>
        <p:nvSpPr>
          <p:cNvPr id="204805" name="CaixaDeTexto 8"/>
          <p:cNvSpPr txBox="1">
            <a:spLocks noChangeArrowheads="1"/>
          </p:cNvSpPr>
          <p:nvPr/>
        </p:nvSpPr>
        <p:spPr bwMode="auto">
          <a:xfrm>
            <a:off x="827088" y="3714750"/>
            <a:ext cx="3086100" cy="369888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800">
                <a:latin typeface="Georgia" pitchFamily="18" charset="0"/>
              </a:rPr>
              <a:t>Hipoplasia pulmonar severa</a:t>
            </a:r>
          </a:p>
        </p:txBody>
      </p:sp>
      <p:sp>
        <p:nvSpPr>
          <p:cNvPr id="204806" name="CaixaDeTexto 9"/>
          <p:cNvSpPr txBox="1">
            <a:spLocks noChangeArrowheads="1"/>
          </p:cNvSpPr>
          <p:nvPr/>
        </p:nvSpPr>
        <p:spPr bwMode="auto">
          <a:xfrm>
            <a:off x="5076825" y="3735388"/>
            <a:ext cx="2663825" cy="369887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>
                <a:latin typeface="Georgia" pitchFamily="18" charset="0"/>
              </a:rPr>
              <a:t>Imaturidade pulmonar</a:t>
            </a:r>
          </a:p>
        </p:txBody>
      </p:sp>
      <p:sp>
        <p:nvSpPr>
          <p:cNvPr id="204807" name="CaixaDeTexto 10"/>
          <p:cNvSpPr txBox="1">
            <a:spLocks noChangeArrowheads="1"/>
          </p:cNvSpPr>
          <p:nvPr/>
        </p:nvSpPr>
        <p:spPr bwMode="auto">
          <a:xfrm>
            <a:off x="3527425" y="4581525"/>
            <a:ext cx="2305050" cy="646113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>
                <a:latin typeface="Georgia" pitchFamily="18" charset="0"/>
              </a:rPr>
              <a:t>Dano alveolar, com membranas hialinas</a:t>
            </a:r>
          </a:p>
        </p:txBody>
      </p:sp>
      <p:sp>
        <p:nvSpPr>
          <p:cNvPr id="12" name="Seta para baixo 11"/>
          <p:cNvSpPr/>
          <p:nvPr/>
        </p:nvSpPr>
        <p:spPr>
          <a:xfrm>
            <a:off x="4200525" y="3195638"/>
            <a:ext cx="431800" cy="3952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/>
          </a:p>
        </p:txBody>
      </p:sp>
      <p:sp>
        <p:nvSpPr>
          <p:cNvPr id="13" name="Seta para baixo 12"/>
          <p:cNvSpPr/>
          <p:nvPr/>
        </p:nvSpPr>
        <p:spPr>
          <a:xfrm>
            <a:off x="4297363" y="4224338"/>
            <a:ext cx="333375" cy="2841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/>
          </a:p>
        </p:txBody>
      </p:sp>
      <p:sp>
        <p:nvSpPr>
          <p:cNvPr id="204810" name="CaixaDeTexto 13"/>
          <p:cNvSpPr txBox="1">
            <a:spLocks noChangeArrowheads="1"/>
          </p:cNvSpPr>
          <p:nvPr/>
        </p:nvSpPr>
        <p:spPr bwMode="auto">
          <a:xfrm>
            <a:off x="3203575" y="5589588"/>
            <a:ext cx="2808288" cy="64611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800">
                <a:latin typeface="Georgia" pitchFamily="18" charset="0"/>
              </a:rPr>
              <a:t>Insuficiência respiratória </a:t>
            </a:r>
          </a:p>
          <a:p>
            <a:pPr algn="ctr"/>
            <a:r>
              <a:rPr lang="pt-BR" sz="1800">
                <a:latin typeface="Georgia" pitchFamily="18" charset="0"/>
              </a:rPr>
              <a:t>Aguda (CM)</a:t>
            </a:r>
          </a:p>
        </p:txBody>
      </p:sp>
      <p:sp>
        <p:nvSpPr>
          <p:cNvPr id="17" name="Seta para a direita 16"/>
          <p:cNvSpPr/>
          <p:nvPr/>
        </p:nvSpPr>
        <p:spPr>
          <a:xfrm>
            <a:off x="4090988" y="3787775"/>
            <a:ext cx="720725" cy="112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/>
          </a:p>
        </p:txBody>
      </p:sp>
      <p:sp>
        <p:nvSpPr>
          <p:cNvPr id="18" name="Seta para a direita 17"/>
          <p:cNvSpPr/>
          <p:nvPr/>
        </p:nvSpPr>
        <p:spPr>
          <a:xfrm rot="10800000">
            <a:off x="4052888" y="3946525"/>
            <a:ext cx="720725" cy="11271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/>
          </a:p>
        </p:txBody>
      </p:sp>
      <p:sp>
        <p:nvSpPr>
          <p:cNvPr id="19" name="Seta para baixo 18"/>
          <p:cNvSpPr/>
          <p:nvPr/>
        </p:nvSpPr>
        <p:spPr>
          <a:xfrm>
            <a:off x="4330700" y="5197475"/>
            <a:ext cx="334963" cy="28416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1187450" y="0"/>
            <a:ext cx="5940425" cy="928688"/>
          </a:xfrm>
        </p:spPr>
        <p:txBody>
          <a:bodyPr>
            <a:normAutofit/>
          </a:bodyPr>
          <a:lstStyle/>
          <a:p>
            <a:r>
              <a:rPr lang="pt-BR" sz="3600" b="1" smtClean="0">
                <a:solidFill>
                  <a:srgbClr val="FFFF00"/>
                </a:solidFill>
              </a:rPr>
              <a:t/>
            </a:r>
            <a:br>
              <a:rPr lang="pt-BR" sz="3600" b="1" smtClean="0">
                <a:solidFill>
                  <a:srgbClr val="FFFF00"/>
                </a:solidFill>
              </a:rPr>
            </a:br>
            <a:r>
              <a:rPr lang="pt-BR" sz="3600" b="1" smtClean="0">
                <a:solidFill>
                  <a:srgbClr val="FFFF00"/>
                </a:solidFill>
              </a:rPr>
              <a:t>Discussão Clínica</a:t>
            </a:r>
          </a:p>
        </p:txBody>
      </p:sp>
      <p:sp>
        <p:nvSpPr>
          <p:cNvPr id="205827" name="Espaço Reservado para Conteúdo 5"/>
          <p:cNvSpPr>
            <a:spLocks noGrp="1"/>
          </p:cNvSpPr>
          <p:nvPr>
            <p:ph idx="4294967295"/>
          </p:nvPr>
        </p:nvSpPr>
        <p:spPr>
          <a:xfrm>
            <a:off x="414338" y="2643188"/>
            <a:ext cx="8229600" cy="642937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sz="5400" b="1" smtClean="0"/>
              <a:t>Hérnia Diafragmática Congênita</a:t>
            </a:r>
            <a:endParaRPr lang="pt-BR" sz="5400" smtClean="0"/>
          </a:p>
          <a:p>
            <a:pPr>
              <a:buFont typeface="Arial" pitchFamily="34" charset="0"/>
              <a:buNone/>
            </a:pPr>
            <a:endParaRPr lang="pt-BR" sz="5400" smtClean="0"/>
          </a:p>
        </p:txBody>
      </p:sp>
      <p:grpSp>
        <p:nvGrpSpPr>
          <p:cNvPr id="205828" name="Grupo 9"/>
          <p:cNvGrpSpPr>
            <a:grpSpLocks/>
          </p:cNvGrpSpPr>
          <p:nvPr/>
        </p:nvGrpSpPr>
        <p:grpSpPr bwMode="auto">
          <a:xfrm>
            <a:off x="323850" y="83661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 idx="4294967295"/>
          </p:nvPr>
        </p:nvSpPr>
        <p:spPr>
          <a:xfrm>
            <a:off x="684213" y="0"/>
            <a:ext cx="6429375" cy="928688"/>
          </a:xfrm>
        </p:spPr>
        <p:txBody>
          <a:bodyPr>
            <a:normAutofit/>
          </a:bodyPr>
          <a:lstStyle/>
          <a:p>
            <a:r>
              <a:rPr lang="pt-BR" sz="3200" b="1" smtClean="0">
                <a:solidFill>
                  <a:srgbClr val="FFFF00"/>
                </a:solidFill>
              </a:rPr>
              <a:t>Hérnia Diafragmática Congênita</a:t>
            </a:r>
          </a:p>
        </p:txBody>
      </p:sp>
      <p:grpSp>
        <p:nvGrpSpPr>
          <p:cNvPr id="206851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206855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643937" cy="4525962"/>
          </a:xfrm>
        </p:spPr>
        <p:txBody>
          <a:bodyPr/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Definição: </a:t>
            </a:r>
          </a:p>
          <a:p>
            <a:pPr algn="just">
              <a:buFontTx/>
              <a:buChar char="-"/>
            </a:pPr>
            <a:r>
              <a:rPr lang="pt-BR" sz="2400" smtClean="0"/>
              <a:t>Defeito no fechamento dos canais pleuroperitoneais, resultando em uma grande abertura (Forame de Bochdalek) na região póstero-lateral do diafragma.</a:t>
            </a:r>
          </a:p>
          <a:p>
            <a:pPr algn="just">
              <a:lnSpc>
                <a:spcPct val="90000"/>
              </a:lnSpc>
              <a:buFontTx/>
              <a:buChar char="-"/>
            </a:pPr>
            <a:endParaRPr lang="pt-BR" sz="2800" smtClean="0"/>
          </a:p>
          <a:p>
            <a:pPr lvl="1" algn="just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lvl="1" algn="just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algn="just"/>
            <a:endParaRPr lang="pt-BR" sz="2800" smtClean="0"/>
          </a:p>
          <a:p>
            <a:pPr algn="just"/>
            <a:endParaRPr lang="pt-BR" sz="2800" smtClean="0"/>
          </a:p>
        </p:txBody>
      </p:sp>
      <p:pic>
        <p:nvPicPr>
          <p:cNvPr id="206856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3286125"/>
            <a:ext cx="3929062" cy="308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857" name="Picture 2" descr="http://www.uchicagokidshospital.org/images/gs/si_0129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8" y="3071813"/>
            <a:ext cx="4476750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7875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20787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643937" cy="4525962"/>
          </a:xfrm>
        </p:spPr>
        <p:txBody>
          <a:bodyPr/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Definição: </a:t>
            </a:r>
          </a:p>
          <a:p>
            <a:pPr algn="just">
              <a:buFontTx/>
              <a:buChar char="-"/>
            </a:pPr>
            <a:r>
              <a:rPr lang="pt-BR" sz="2400" smtClean="0"/>
              <a:t>Corresponde a 8% das malformações dos neonatos.</a:t>
            </a:r>
          </a:p>
          <a:p>
            <a:pPr algn="just">
              <a:buFontTx/>
              <a:buChar char="-"/>
            </a:pPr>
            <a:r>
              <a:rPr lang="pt-BR" sz="2400" smtClean="0"/>
              <a:t>80% são do lado esquerdo; 15% do lado direito e 2% bilateral.</a:t>
            </a:r>
          </a:p>
          <a:p>
            <a:pPr algn="just">
              <a:buFontTx/>
              <a:buChar char="-"/>
            </a:pPr>
            <a:r>
              <a:rPr lang="pt-BR" sz="2400" smtClean="0"/>
              <a:t>Predominância no sexo masculino.</a:t>
            </a:r>
          </a:p>
          <a:p>
            <a:pPr algn="just">
              <a:buFontTx/>
              <a:buChar char="-"/>
            </a:pPr>
            <a:r>
              <a:rPr lang="pt-BR" sz="2400" smtClean="0"/>
              <a:t>Está associada com anomalias cardíacas, gastrintestinal, geniturinária, esquelética e trissomias.</a:t>
            </a:r>
          </a:p>
          <a:p>
            <a:pPr algn="just">
              <a:lnSpc>
                <a:spcPct val="90000"/>
              </a:lnSpc>
              <a:buFontTx/>
              <a:buChar char="-"/>
            </a:pPr>
            <a:endParaRPr lang="pt-BR" sz="2800" smtClean="0"/>
          </a:p>
          <a:p>
            <a:pPr lvl="1" algn="just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lvl="1" algn="just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algn="just"/>
            <a:endParaRPr lang="pt-BR" sz="2800" smtClean="0"/>
          </a:p>
          <a:p>
            <a:pPr algn="just"/>
            <a:endParaRPr lang="pt-B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899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20890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643937" cy="4525962"/>
          </a:xfrm>
        </p:spPr>
        <p:txBody>
          <a:bodyPr/>
          <a:lstStyle/>
          <a:p>
            <a:pPr algn="just">
              <a:buFontTx/>
              <a:buChar char="-"/>
            </a:pPr>
            <a:r>
              <a:rPr lang="pt-BR" sz="2400" smtClean="0"/>
              <a:t>Incidência: 1 a cada 3000 nascimentos.</a:t>
            </a:r>
          </a:p>
          <a:p>
            <a:pPr algn="just">
              <a:buFontTx/>
              <a:buChar char="-"/>
            </a:pPr>
            <a:r>
              <a:rPr lang="pt-BR" sz="2400" smtClean="0"/>
              <a:t>Malformação potencialmente letal.</a:t>
            </a:r>
          </a:p>
          <a:p>
            <a:pPr algn="just">
              <a:buFontTx/>
              <a:buChar char="-"/>
            </a:pPr>
            <a:r>
              <a:rPr lang="pt-BR" sz="2400" smtClean="0"/>
              <a:t>Gravidade da Insuficiência Respiratória/Prognóstico:</a:t>
            </a:r>
          </a:p>
          <a:p>
            <a:pPr lvl="1" algn="just">
              <a:buFontTx/>
              <a:buChar char="-"/>
            </a:pPr>
            <a:r>
              <a:rPr lang="pt-BR" sz="2400" smtClean="0"/>
              <a:t>Hipoplasia Pulmonar;</a:t>
            </a:r>
          </a:p>
          <a:p>
            <a:pPr lvl="1" algn="just">
              <a:buFontTx/>
              <a:buChar char="-"/>
            </a:pPr>
            <a:r>
              <a:rPr lang="pt-BR" sz="2400" smtClean="0"/>
              <a:t>Hipertensão Pulmonar.</a:t>
            </a:r>
          </a:p>
          <a:p>
            <a:pPr algn="just">
              <a:buFontTx/>
              <a:buChar char="-"/>
            </a:pPr>
            <a:r>
              <a:rPr lang="pt-BR" sz="2400" smtClean="0"/>
              <a:t>Mortalidade: </a:t>
            </a:r>
          </a:p>
          <a:p>
            <a:pPr lvl="1" algn="just">
              <a:buFontTx/>
              <a:buChar char="-"/>
            </a:pPr>
            <a:r>
              <a:rPr lang="pt-BR" sz="2400" smtClean="0"/>
              <a:t>13 a 65% ( na ausência de malformações associadas);</a:t>
            </a:r>
          </a:p>
          <a:p>
            <a:pPr lvl="1" algn="just">
              <a:buFontTx/>
              <a:buChar char="-"/>
            </a:pPr>
            <a:r>
              <a:rPr lang="pt-BR" sz="2400" smtClean="0"/>
              <a:t>90% na presença de anomalias;</a:t>
            </a:r>
          </a:p>
          <a:p>
            <a:pPr lvl="1" algn="just">
              <a:buFontTx/>
              <a:buChar char="-"/>
            </a:pPr>
            <a:r>
              <a:rPr lang="pt-BR" sz="2400" smtClean="0"/>
              <a:t>100% se diagnosticada até 25ª sem.</a:t>
            </a:r>
          </a:p>
          <a:p>
            <a:pPr algn="just">
              <a:buFontTx/>
              <a:buChar char="-"/>
            </a:pPr>
            <a:r>
              <a:rPr lang="pt-BR" sz="2400" smtClean="0"/>
              <a:t>Sobrevida maior quando ocorre à esquerda (68% x 63%).</a:t>
            </a:r>
          </a:p>
          <a:p>
            <a:pPr algn="just">
              <a:lnSpc>
                <a:spcPct val="90000"/>
              </a:lnSpc>
              <a:buFontTx/>
              <a:buChar char="-"/>
            </a:pPr>
            <a:endParaRPr lang="pt-BR" sz="2800" smtClean="0"/>
          </a:p>
          <a:p>
            <a:pPr lvl="1" algn="just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lvl="1" algn="just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algn="just"/>
            <a:endParaRPr lang="pt-BR" sz="2800" smtClean="0"/>
          </a:p>
          <a:p>
            <a:pPr algn="just"/>
            <a:endParaRPr lang="pt-B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9923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209927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4357687" cy="4525962"/>
          </a:xfrm>
        </p:spPr>
        <p:txBody>
          <a:bodyPr/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Diagnóstico Pré-natal: </a:t>
            </a:r>
          </a:p>
          <a:p>
            <a:pPr algn="just">
              <a:buFont typeface="Arial" pitchFamily="34" charset="0"/>
              <a:buNone/>
            </a:pPr>
            <a:endParaRPr lang="pt-BR" sz="800" b="1" u="sng" smtClean="0"/>
          </a:p>
          <a:p>
            <a:pPr algn="just">
              <a:buFontTx/>
              <a:buChar char="-"/>
            </a:pPr>
            <a:r>
              <a:rPr lang="pt-BR" sz="2400" smtClean="0"/>
              <a:t>US Gestacional: vísceras abdominais na cavidade torácica, desvio do mediastino, polidramnia.</a:t>
            </a:r>
          </a:p>
          <a:p>
            <a:pPr algn="just">
              <a:buFontTx/>
              <a:buChar char="-"/>
            </a:pPr>
            <a:r>
              <a:rPr lang="pt-BR" sz="2400" smtClean="0"/>
              <a:t> Doppler nas artérias pulmonares fetais: hipoplasia pulmonar.</a:t>
            </a:r>
          </a:p>
          <a:p>
            <a:pPr algn="just">
              <a:buFontTx/>
              <a:buChar char="-"/>
            </a:pPr>
            <a:r>
              <a:rPr lang="pt-BR" sz="2400" smtClean="0"/>
              <a:t> Ressonância magnética:  avalia a posição do fígado, o volume dos pulmões e distingue de outras malformações.</a:t>
            </a:r>
          </a:p>
          <a:p>
            <a:pPr algn="just">
              <a:lnSpc>
                <a:spcPct val="90000"/>
              </a:lnSpc>
              <a:buFontTx/>
              <a:buChar char="-"/>
            </a:pPr>
            <a:endParaRPr lang="pt-BR" sz="2800" smtClean="0"/>
          </a:p>
          <a:p>
            <a:pPr lvl="1" algn="just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lvl="1" algn="just">
              <a:lnSpc>
                <a:spcPct val="90000"/>
              </a:lnSpc>
              <a:buFont typeface="Arial" pitchFamily="34" charset="0"/>
              <a:buNone/>
            </a:pPr>
            <a:endParaRPr lang="pt-BR" smtClean="0"/>
          </a:p>
          <a:p>
            <a:pPr algn="just"/>
            <a:endParaRPr lang="pt-BR" sz="2800" smtClean="0"/>
          </a:p>
          <a:p>
            <a:pPr algn="just"/>
            <a:endParaRPr lang="pt-BR" sz="2800" smtClean="0"/>
          </a:p>
        </p:txBody>
      </p:sp>
      <p:pic>
        <p:nvPicPr>
          <p:cNvPr id="8" name="Picture 2" descr="Ampliar imag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1643063"/>
            <a:ext cx="4108450" cy="3857625"/>
          </a:xfrm>
          <a:prstGeom prst="rect">
            <a:avLst/>
          </a:prstGeom>
          <a:noFill/>
          <a:ln>
            <a:solidFill>
              <a:schemeClr val="accent1">
                <a:lumMod val="7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09929" name="CaixaDeTexto 9"/>
          <p:cNvSpPr txBox="1">
            <a:spLocks noChangeArrowheads="1"/>
          </p:cNvSpPr>
          <p:nvPr/>
        </p:nvSpPr>
        <p:spPr bwMode="auto">
          <a:xfrm>
            <a:off x="4857750" y="5572125"/>
            <a:ext cx="4214813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i="1">
                <a:latin typeface="Calibri" pitchFamily="34" charset="0"/>
              </a:rPr>
              <a:t>Ressonância magnética : hérnia à direita com ascenção do figado, estômago e alças intestinais. </a:t>
            </a:r>
            <a:endParaRPr lang="pt-BR" sz="1600" i="1">
              <a:latin typeface="Calibri" pitchFamily="34" charset="0"/>
            </a:endParaRPr>
          </a:p>
          <a:p>
            <a:endParaRPr lang="pt-BR" sz="1600" i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0947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210951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501062" cy="4525962"/>
          </a:xfrm>
        </p:spPr>
        <p:txBody>
          <a:bodyPr/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Exame de imagem: </a:t>
            </a:r>
          </a:p>
          <a:p>
            <a:pPr algn="just">
              <a:buFont typeface="Arial" pitchFamily="34" charset="0"/>
              <a:buNone/>
            </a:pPr>
            <a:endParaRPr lang="pt-BR" sz="300" b="1" u="sng" smtClean="0"/>
          </a:p>
          <a:p>
            <a:pPr algn="just">
              <a:buFontTx/>
              <a:buChar char="-"/>
            </a:pPr>
            <a:r>
              <a:rPr lang="pt-BR" sz="2400" smtClean="0"/>
              <a:t>Lateralidade do defeito;</a:t>
            </a:r>
          </a:p>
          <a:p>
            <a:pPr algn="just">
              <a:buFontTx/>
              <a:buChar char="-"/>
            </a:pPr>
            <a:r>
              <a:rPr lang="pt-BR" sz="2400" smtClean="0"/>
              <a:t>Hérnia de fígado (</a:t>
            </a:r>
            <a:r>
              <a:rPr lang="pt-BR" sz="2400" i="1" smtClean="0"/>
              <a:t>liver up </a:t>
            </a:r>
            <a:r>
              <a:rPr lang="pt-BR" sz="2400" smtClean="0"/>
              <a:t>ou </a:t>
            </a:r>
            <a:r>
              <a:rPr lang="pt-BR" sz="2400" i="1" smtClean="0"/>
              <a:t>liver down</a:t>
            </a:r>
            <a:r>
              <a:rPr lang="pt-BR" sz="2400" smtClean="0"/>
              <a:t>);</a:t>
            </a:r>
          </a:p>
          <a:p>
            <a:pPr algn="just">
              <a:buFontTx/>
              <a:buChar char="-"/>
            </a:pPr>
            <a:endParaRPr lang="pt-BR" sz="2400" smtClean="0"/>
          </a:p>
          <a:p>
            <a:pPr algn="just">
              <a:buFontTx/>
              <a:buChar char="-"/>
            </a:pPr>
            <a:endParaRPr lang="pt-BR" sz="2400" smtClean="0"/>
          </a:p>
          <a:p>
            <a:pPr algn="just">
              <a:buFontTx/>
              <a:buChar char="-"/>
            </a:pPr>
            <a:endParaRPr lang="pt-BR" sz="2400" smtClean="0"/>
          </a:p>
          <a:p>
            <a:pPr algn="just">
              <a:buFontTx/>
              <a:buChar char="-"/>
            </a:pPr>
            <a:endParaRPr lang="pt-BR" sz="2400" smtClean="0"/>
          </a:p>
          <a:p>
            <a:pPr algn="just">
              <a:buFontTx/>
              <a:buChar char="-"/>
            </a:pPr>
            <a:endParaRPr lang="pt-BR" sz="2400" smtClean="0"/>
          </a:p>
          <a:p>
            <a:pPr algn="just">
              <a:buFontTx/>
              <a:buChar char="-"/>
            </a:pPr>
            <a:r>
              <a:rPr lang="pt-BR" sz="2400" smtClean="0"/>
              <a:t>Estômago no tórax;</a:t>
            </a:r>
          </a:p>
          <a:p>
            <a:pPr algn="just">
              <a:buFontTx/>
              <a:buChar char="-"/>
            </a:pPr>
            <a:r>
              <a:rPr lang="pt-BR" sz="2400" smtClean="0"/>
              <a:t>Razão entre a área do pulmão contralateral à HDC e a circunferência craniana (relação pulmão / cabeça – RPC)  Observado / Esperado – dados em fetos sem HDC;</a:t>
            </a:r>
          </a:p>
          <a:p>
            <a:pPr algn="just">
              <a:buFontTx/>
              <a:buChar char="-"/>
            </a:pPr>
            <a:r>
              <a:rPr lang="pt-BR" sz="2400" smtClean="0"/>
              <a:t>Volume do pulmão – mensurar o crescimento pulmonar.</a:t>
            </a:r>
            <a:endParaRPr lang="pt-BR" smtClean="0"/>
          </a:p>
          <a:p>
            <a:pPr algn="just"/>
            <a:endParaRPr lang="pt-BR" sz="2800" smtClean="0"/>
          </a:p>
          <a:p>
            <a:pPr algn="just"/>
            <a:endParaRPr lang="pt-BR" sz="2800" smtClean="0"/>
          </a:p>
        </p:txBody>
      </p:sp>
      <p:pic>
        <p:nvPicPr>
          <p:cNvPr id="14" name="Diagram 4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4075" y="2614613"/>
            <a:ext cx="7242175" cy="19573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1971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501062" cy="4525962"/>
          </a:xfrm>
        </p:spPr>
        <p:txBody>
          <a:bodyPr>
            <a:noAutofit/>
          </a:bodyPr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Diagnóstico no pós-parto</a:t>
            </a:r>
          </a:p>
          <a:p>
            <a:pPr algn="just">
              <a:buFont typeface="Arial" pitchFamily="34" charset="0"/>
              <a:buNone/>
            </a:pPr>
            <a:endParaRPr lang="pt-BR" sz="800" b="1" u="sng" smtClean="0"/>
          </a:p>
          <a:p>
            <a:pPr algn="just">
              <a:buFont typeface="Arial" pitchFamily="34" charset="0"/>
              <a:buNone/>
            </a:pPr>
            <a:r>
              <a:rPr lang="pt-BR" sz="2400" smtClean="0">
                <a:solidFill>
                  <a:srgbClr val="FF0000"/>
                </a:solidFill>
              </a:rPr>
              <a:t>A despeito da imagem pré-natal, 20-30% dos pacientes com HDC não são diagnosticados.</a:t>
            </a:r>
          </a:p>
          <a:p>
            <a:pPr algn="just">
              <a:buFont typeface="Arial" pitchFamily="34" charset="0"/>
              <a:buNone/>
            </a:pPr>
            <a:endParaRPr lang="pt-BR" sz="800" smtClean="0"/>
          </a:p>
          <a:p>
            <a:pPr algn="just">
              <a:buFontTx/>
              <a:buChar char="-"/>
            </a:pPr>
            <a:r>
              <a:rPr lang="pt-BR" sz="2400" smtClean="0"/>
              <a:t>Tais casos podem se apresentar no período neonatal imediato ou nos primeiros dias de vida;</a:t>
            </a:r>
          </a:p>
          <a:p>
            <a:pPr algn="just">
              <a:buFontTx/>
              <a:buChar char="-"/>
            </a:pPr>
            <a:endParaRPr lang="pt-BR" sz="800" smtClean="0"/>
          </a:p>
          <a:p>
            <a:pPr algn="just">
              <a:buFontTx/>
              <a:buChar char="-"/>
            </a:pPr>
            <a:r>
              <a:rPr lang="pt-BR" sz="2400" smtClean="0"/>
              <a:t>Assintomáticos por mais tempo:</a:t>
            </a:r>
          </a:p>
          <a:p>
            <a:pPr marL="400050" lvl="1" indent="539750" algn="just">
              <a:buFontTx/>
              <a:buChar char="-"/>
            </a:pPr>
            <a:r>
              <a:rPr lang="pt-BR" sz="2400" smtClean="0"/>
              <a:t>Desconforto respiratório leve;</a:t>
            </a:r>
          </a:p>
          <a:p>
            <a:pPr marL="400050" lvl="1" indent="539750" algn="just">
              <a:buFontTx/>
              <a:buChar char="-"/>
            </a:pPr>
            <a:r>
              <a:rPr lang="pt-BR" sz="2400" smtClean="0"/>
              <a:t>Problemas de alimentação;</a:t>
            </a:r>
          </a:p>
          <a:p>
            <a:pPr marL="400050" lvl="1" indent="539750" algn="just">
              <a:buFontTx/>
              <a:buChar char="-"/>
            </a:pPr>
            <a:r>
              <a:rPr lang="pt-BR" sz="2400" smtClean="0"/>
              <a:t>Risco potencial para o infarto do intestino por encarceramento das vísceras em tórax</a:t>
            </a:r>
          </a:p>
          <a:p>
            <a:pPr algn="just">
              <a:buFont typeface="Arial" pitchFamily="34" charset="0"/>
              <a:buNone/>
            </a:pP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2995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21299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5214937" cy="5286375"/>
          </a:xfrm>
        </p:spPr>
        <p:txBody>
          <a:bodyPr/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Diagnóstico Pós-natal: </a:t>
            </a:r>
          </a:p>
          <a:p>
            <a:pPr algn="just">
              <a:buFontTx/>
              <a:buChar char="-"/>
            </a:pPr>
            <a:r>
              <a:rPr lang="pt-BR" sz="2400" smtClean="0"/>
              <a:t>Abdome escavado;</a:t>
            </a:r>
          </a:p>
          <a:p>
            <a:pPr algn="just">
              <a:buFontTx/>
              <a:buChar char="-"/>
            </a:pPr>
            <a:r>
              <a:rPr lang="pt-BR" sz="2400" smtClean="0"/>
              <a:t>Ruídos hidroaéreos no tórax;</a:t>
            </a:r>
          </a:p>
          <a:p>
            <a:pPr algn="just">
              <a:buFontTx/>
              <a:buChar char="-"/>
            </a:pPr>
            <a:r>
              <a:rPr lang="pt-BR" sz="2400" smtClean="0"/>
              <a:t>Desvio do </a:t>
            </a:r>
            <a:r>
              <a:rPr lang="pt-BR" sz="2400" i="1" smtClean="0"/>
              <a:t>ictus</a:t>
            </a:r>
            <a:r>
              <a:rPr lang="pt-BR" sz="2400" smtClean="0"/>
              <a:t> cardíaco;</a:t>
            </a:r>
          </a:p>
          <a:p>
            <a:pPr algn="just">
              <a:buFontTx/>
              <a:buChar char="-"/>
            </a:pPr>
            <a:r>
              <a:rPr lang="pt-BR" sz="2400" smtClean="0"/>
              <a:t>Grave insuficiência respiratória;</a:t>
            </a:r>
          </a:p>
          <a:p>
            <a:pPr algn="just">
              <a:buFontTx/>
              <a:buChar char="-"/>
            </a:pPr>
            <a:r>
              <a:rPr lang="pt-BR" sz="2400" smtClean="0"/>
              <a:t>RX de Tórax: Hemitórax com estruturas semelhantes a cistos (alças intestinais)</a:t>
            </a:r>
          </a:p>
          <a:p>
            <a:pPr algn="just">
              <a:buFont typeface="Arial" pitchFamily="34" charset="0"/>
              <a:buNone/>
            </a:pPr>
            <a:endParaRPr lang="pt-BR" sz="2400" b="1" u="sng" smtClean="0"/>
          </a:p>
          <a:p>
            <a:pPr algn="just">
              <a:buFont typeface="Arial" pitchFamily="34" charset="0"/>
              <a:buNone/>
            </a:pPr>
            <a:r>
              <a:rPr lang="pt-BR" sz="2400" b="1" u="sng" smtClean="0"/>
              <a:t>Diagnóstico diferencial:</a:t>
            </a:r>
          </a:p>
          <a:p>
            <a:pPr algn="just">
              <a:buFontTx/>
              <a:buChar char="-"/>
            </a:pPr>
            <a:r>
              <a:rPr lang="pt-BR" sz="2400" smtClean="0"/>
              <a:t>Malformação adenomatóide cística (à direita).</a:t>
            </a:r>
          </a:p>
          <a:p>
            <a:pPr algn="just">
              <a:buFontTx/>
              <a:buChar char="-"/>
            </a:pPr>
            <a:endParaRPr lang="pt-BR" sz="2400" smtClean="0"/>
          </a:p>
          <a:p>
            <a:pPr algn="just">
              <a:buFont typeface="Arial" pitchFamily="34" charset="0"/>
              <a:buNone/>
            </a:pPr>
            <a:endParaRPr lang="pt-BR" sz="2400" smtClean="0"/>
          </a:p>
        </p:txBody>
      </p:sp>
      <p:pic>
        <p:nvPicPr>
          <p:cNvPr id="8" name="Imagem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857375"/>
            <a:ext cx="3211512" cy="3214688"/>
          </a:xfrm>
          <a:prstGeom prst="rect">
            <a:avLst/>
          </a:prstGeom>
          <a:noFill/>
          <a:ln w="9525">
            <a:solidFill>
              <a:srgbClr val="376092"/>
            </a:solidFill>
            <a:miter lim="800000"/>
            <a:headEnd/>
            <a:tailEnd/>
          </a:ln>
          <a:effectLst>
            <a:outerShdw dist="38100" dir="2700000" algn="tl" rotWithShape="0">
              <a:srgbClr val="000000">
                <a:alpha val="39999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4019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214023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429625" cy="5286375"/>
          </a:xfrm>
        </p:spPr>
        <p:txBody>
          <a:bodyPr/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Evolução:</a:t>
            </a:r>
          </a:p>
          <a:p>
            <a:pPr algn="just">
              <a:buFontTx/>
              <a:buChar char="-"/>
            </a:pPr>
            <a:r>
              <a:rPr lang="pt-BR" sz="2400" smtClean="0"/>
              <a:t>Com o  avançar da idade gestacional há piora progressiva da hipoplasia pulmonar.</a:t>
            </a:r>
          </a:p>
          <a:p>
            <a:pPr algn="just">
              <a:buFontTx/>
              <a:buChar char="-"/>
            </a:pPr>
            <a:r>
              <a:rPr lang="pt-BR" sz="2400" smtClean="0"/>
              <a:t>A compressão exercida pelas vísceras herniadas, especialmente o fígado, expressa seu efeito nocivo tanto no desenvolvimento alveolar como vascular.</a:t>
            </a:r>
          </a:p>
          <a:p>
            <a:pPr algn="just">
              <a:buFontTx/>
              <a:buChar char="-"/>
            </a:pPr>
            <a:endParaRPr lang="pt-BR" sz="2400" smtClean="0"/>
          </a:p>
          <a:p>
            <a:pPr algn="just">
              <a:buFont typeface="Arial" pitchFamily="34" charset="0"/>
              <a:buNone/>
            </a:pP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43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429625" cy="5286375"/>
          </a:xfrm>
        </p:spPr>
        <p:txBody>
          <a:bodyPr>
            <a:noAutofit/>
          </a:bodyPr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Condutas imediatas:</a:t>
            </a:r>
          </a:p>
          <a:p>
            <a:pPr algn="just">
              <a:buFont typeface="Arial" pitchFamily="34" charset="0"/>
              <a:buNone/>
            </a:pPr>
            <a:endParaRPr lang="pt-BR" sz="800" b="1" u="sng" smtClean="0"/>
          </a:p>
          <a:p>
            <a:pPr algn="just">
              <a:buFont typeface="Calibri" pitchFamily="34" charset="0"/>
              <a:buAutoNum type="arabicPeriod"/>
            </a:pPr>
            <a:r>
              <a:rPr lang="pt-BR" sz="2400" smtClean="0"/>
              <a:t>IOT: O RN deve ser intubado imediatamente após o nascimento, sem ventilação por máscara facial.</a:t>
            </a:r>
          </a:p>
          <a:p>
            <a:pPr algn="just">
              <a:buFont typeface="Calibri" pitchFamily="34" charset="0"/>
              <a:buAutoNum type="arabicPeriod"/>
            </a:pPr>
            <a:r>
              <a:rPr lang="pt-BR" sz="2400" smtClean="0"/>
              <a:t>Elevação do decúbito, colocando o paciente de preferência sobre o lado afetado.</a:t>
            </a:r>
          </a:p>
          <a:p>
            <a:pPr algn="just">
              <a:buFont typeface="Calibri" pitchFamily="34" charset="0"/>
              <a:buAutoNum type="arabicPeriod"/>
            </a:pPr>
            <a:r>
              <a:rPr lang="pt-BR" sz="2400" smtClean="0"/>
              <a:t>Descompressão do estômago e alças intestinais: SOG n° 8 aberta.</a:t>
            </a:r>
          </a:p>
          <a:p>
            <a:pPr algn="just">
              <a:buFont typeface="Calibri" pitchFamily="34" charset="0"/>
              <a:buAutoNum type="arabicPeriod"/>
            </a:pPr>
            <a:r>
              <a:rPr lang="pt-BR" sz="2400" smtClean="0"/>
              <a:t>Cateterismo Umbilical (artéria e veia).</a:t>
            </a:r>
          </a:p>
          <a:p>
            <a:pPr algn="just">
              <a:buFont typeface="Calibri" pitchFamily="34" charset="0"/>
              <a:buAutoNum type="arabicPeriod"/>
            </a:pPr>
            <a:r>
              <a:rPr lang="pt-BR" sz="2400" smtClean="0"/>
              <a:t>Monitorização da PA:  manter PAM em níveis normais, de acordo com a IG. </a:t>
            </a:r>
          </a:p>
          <a:p>
            <a:pPr algn="just">
              <a:buFont typeface="Calibri" pitchFamily="34" charset="0"/>
              <a:buAutoNum type="arabicPeriod"/>
            </a:pPr>
            <a:r>
              <a:rPr lang="pt-BR" sz="2400" smtClean="0"/>
              <a:t>Rx de tórax confirma o diagnóstico e Ecocardiograma precoce ( avaliar HP, falência de VD e o tamanho do VE--&gt; quanto menor o VE, pior o prognóstico).</a:t>
            </a:r>
          </a:p>
          <a:p>
            <a:pPr algn="just">
              <a:buFontTx/>
              <a:buChar char="-"/>
            </a:pPr>
            <a:endParaRPr lang="pt-BR" sz="2400" smtClean="0"/>
          </a:p>
          <a:p>
            <a:pPr algn="just">
              <a:buFont typeface="Arial" pitchFamily="34" charset="0"/>
              <a:buNone/>
            </a:pP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6067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429625" cy="5286375"/>
          </a:xfrm>
        </p:spPr>
        <p:txBody>
          <a:bodyPr>
            <a:noAutofit/>
          </a:bodyPr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Condutas imediatas:</a:t>
            </a:r>
          </a:p>
          <a:p>
            <a:pPr algn="just">
              <a:buFont typeface="Arial" pitchFamily="34" charset="0"/>
              <a:buNone/>
            </a:pPr>
            <a:endParaRPr lang="pt-BR" sz="800" b="1" u="sng" smtClean="0"/>
          </a:p>
          <a:p>
            <a:pPr algn="just">
              <a:buFont typeface="Calibri" pitchFamily="34" charset="0"/>
              <a:buAutoNum type="arabicPeriod" startAt="7"/>
            </a:pPr>
            <a:r>
              <a:rPr lang="pt-BR" sz="2400" smtClean="0"/>
              <a:t>Manuseio mínimo, manter bem sedado.</a:t>
            </a:r>
          </a:p>
          <a:p>
            <a:pPr algn="just">
              <a:buFont typeface="Calibri" pitchFamily="34" charset="0"/>
              <a:buAutoNum type="arabicPeriod" startAt="7"/>
            </a:pPr>
            <a:r>
              <a:rPr lang="pt-BR" sz="2400" b="1" u="sng" smtClean="0"/>
              <a:t>Prostaglandina</a:t>
            </a:r>
            <a:r>
              <a:rPr lang="pt-BR" sz="2400" smtClean="0"/>
              <a:t>: usar em casos de hipertensão pulmonar severa refratária, principalmente em situações que não se dispõe da combinação NOi e ventilação de alta frequência e após a avaliação da ecocardiografia evidenciando disfunção ventricular direita.</a:t>
            </a:r>
          </a:p>
          <a:p>
            <a:pPr algn="just">
              <a:buFont typeface="Calibri" pitchFamily="34" charset="0"/>
              <a:buAutoNum type="arabicPeriod" startAt="7"/>
            </a:pPr>
            <a:r>
              <a:rPr lang="pt-BR" sz="2400" b="1" u="sng" smtClean="0"/>
              <a:t>Óxido Nítrico </a:t>
            </a:r>
            <a:r>
              <a:rPr lang="pt-BR" sz="2400" smtClean="0"/>
              <a:t>: Considerar uso de NOi se houver evidências de shunt D-E extra-pulmonar (INDICE DE OXIGENAÇÃO &gt; 20; diferença de saturação pré e pós-ductal &gt; 10%). Resposta reservada (a cada 10 RN, 2 respondem). </a:t>
            </a:r>
          </a:p>
          <a:p>
            <a:pPr algn="just">
              <a:buFont typeface="Calibri" pitchFamily="34" charset="0"/>
              <a:buAutoNum type="arabicPeriod" startAt="7"/>
            </a:pPr>
            <a:r>
              <a:rPr lang="pt-BR" sz="2400" b="1" u="sng" smtClean="0"/>
              <a:t>Sildenafil</a:t>
            </a:r>
            <a:r>
              <a:rPr lang="pt-BR" sz="2400" smtClean="0"/>
              <a:t>: em situações de hipertensão pulmonar não responsível ao NOi.</a:t>
            </a:r>
          </a:p>
          <a:p>
            <a:pPr algn="just">
              <a:buFont typeface="Calibri" pitchFamily="34" charset="0"/>
              <a:buAutoNum type="arabicPeriod" startAt="7"/>
            </a:pPr>
            <a:endParaRPr lang="pt-BR" sz="2400" smtClean="0"/>
          </a:p>
          <a:p>
            <a:pPr algn="just">
              <a:buFont typeface="Arial" pitchFamily="34" charset="0"/>
              <a:buNone/>
            </a:pP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7091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429625" cy="5286375"/>
          </a:xfrm>
        </p:spPr>
        <p:txBody>
          <a:bodyPr>
            <a:noAutofit/>
          </a:bodyPr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Cirurgia:</a:t>
            </a:r>
          </a:p>
          <a:p>
            <a:pPr algn="just">
              <a:buFont typeface="Arial" pitchFamily="34" charset="0"/>
              <a:buNone/>
            </a:pPr>
            <a:endParaRPr lang="pt-BR" sz="800" b="1" u="sng" smtClean="0"/>
          </a:p>
          <a:p>
            <a:pPr algn="just">
              <a:buFontTx/>
              <a:buChar char="-"/>
            </a:pPr>
            <a:r>
              <a:rPr lang="pt-BR" sz="2400" smtClean="0"/>
              <a:t>A estabilização pré-operatória é de grande importância.       </a:t>
            </a:r>
          </a:p>
          <a:p>
            <a:pPr algn="just">
              <a:buFontTx/>
              <a:buChar char="-"/>
            </a:pPr>
            <a:r>
              <a:rPr lang="pt-BR" sz="2400" smtClean="0"/>
              <a:t>A cirurgia clássica apresenta-se com uma incisão subcostal com o conteúdo herniário retornando para a cavidade abdominal e consequente reparação do defeito diafragmático.</a:t>
            </a:r>
          </a:p>
          <a:p>
            <a:pPr algn="just">
              <a:buFontTx/>
              <a:buChar char="-"/>
            </a:pPr>
            <a:r>
              <a:rPr lang="pt-BR" sz="2400" smtClean="0"/>
              <a:t>Em 60% a 70% dos casos, fechamento primário do diafragma pode ser realizado.</a:t>
            </a:r>
          </a:p>
          <a:p>
            <a:pPr algn="just">
              <a:buFontTx/>
              <a:buChar char="-"/>
            </a:pPr>
            <a:r>
              <a:rPr lang="pt-BR" sz="2400" smtClean="0"/>
              <a:t>Nos demais pacientes, utiliza-se uma prótese para correção do defeito.</a:t>
            </a:r>
          </a:p>
          <a:p>
            <a:pPr algn="just">
              <a:buFontTx/>
              <a:buChar char="-"/>
            </a:pPr>
            <a:r>
              <a:rPr lang="pt-BR" sz="2400" smtClean="0"/>
              <a:t>Há necessidade de reparação da prótese em mais de 50% dos pacientes.</a:t>
            </a:r>
          </a:p>
          <a:p>
            <a:pPr algn="just">
              <a:buFontTx/>
              <a:buChar char="-"/>
            </a:pPr>
            <a:endParaRPr lang="pt-BR" sz="2400" smtClean="0"/>
          </a:p>
          <a:p>
            <a:pPr algn="just">
              <a:buFont typeface="Arial" pitchFamily="34" charset="0"/>
              <a:buNone/>
            </a:pP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8115" name="Grupo 9"/>
          <p:cNvGrpSpPr>
            <a:grpSpLocks/>
          </p:cNvGrpSpPr>
          <p:nvPr/>
        </p:nvGrpSpPr>
        <p:grpSpPr bwMode="auto">
          <a:xfrm>
            <a:off x="285750" y="500063"/>
            <a:ext cx="8643938" cy="449262"/>
            <a:chOff x="285720" y="1168703"/>
            <a:chExt cx="8643998" cy="448628"/>
          </a:xfrm>
        </p:grpSpPr>
        <p:sp>
          <p:nvSpPr>
            <p:cNvPr id="11" name="Retângulo de cantos arredondados 10"/>
            <p:cNvSpPr/>
            <p:nvPr/>
          </p:nvSpPr>
          <p:spPr>
            <a:xfrm>
              <a:off x="285720" y="1571359"/>
              <a:ext cx="864399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2" name="Retângulo de cantos arredondados 11"/>
            <p:cNvSpPr/>
            <p:nvPr/>
          </p:nvSpPr>
          <p:spPr>
            <a:xfrm>
              <a:off x="6572264" y="1357348"/>
              <a:ext cx="2357454" cy="45973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0">
              <a:solidFill>
                <a:schemeClr val="accent3">
                  <a:lumMod val="75000"/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  <p:sp>
          <p:nvSpPr>
            <p:cNvPr id="13" name="Retângulo de cantos arredondados 12"/>
            <p:cNvSpPr/>
            <p:nvPr/>
          </p:nvSpPr>
          <p:spPr>
            <a:xfrm>
              <a:off x="7072330" y="1168703"/>
              <a:ext cx="1857388" cy="45972"/>
            </a:xfrm>
            <a:prstGeom prst="roundRect">
              <a:avLst/>
            </a:prstGeom>
            <a:solidFill>
              <a:schemeClr val="tx2"/>
            </a:solidFill>
            <a:ln w="0">
              <a:solidFill>
                <a:schemeClr val="tx2">
                  <a:alpha val="61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sz="1800"/>
            </a:p>
          </p:txBody>
        </p:sp>
      </p:grpSp>
      <p:sp>
        <p:nvSpPr>
          <p:cNvPr id="9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214313" y="1071563"/>
            <a:ext cx="8429625" cy="5286375"/>
          </a:xfrm>
        </p:spPr>
        <p:txBody>
          <a:bodyPr>
            <a:noAutofit/>
          </a:bodyPr>
          <a:lstStyle/>
          <a:p>
            <a:pPr algn="just">
              <a:buFont typeface="Arial" pitchFamily="34" charset="0"/>
              <a:buNone/>
            </a:pPr>
            <a:r>
              <a:rPr lang="pt-BR" sz="2400" b="1" u="sng" smtClean="0"/>
              <a:t>Morbidade:</a:t>
            </a:r>
          </a:p>
          <a:p>
            <a:pPr algn="just">
              <a:buFont typeface="Arial" pitchFamily="34" charset="0"/>
              <a:buNone/>
            </a:pPr>
            <a:endParaRPr lang="pt-BR" sz="800" b="1" u="sng" smtClean="0"/>
          </a:p>
          <a:p>
            <a:pPr algn="just">
              <a:buFontTx/>
              <a:buChar char="-"/>
            </a:pPr>
            <a:r>
              <a:rPr lang="pt-BR" sz="2400" b="1" smtClean="0"/>
              <a:t>Quilotórax </a:t>
            </a:r>
            <a:r>
              <a:rPr lang="pt-BR" sz="2400" smtClean="0"/>
              <a:t>→ complicação precoce pós-operatória mais comum;</a:t>
            </a:r>
          </a:p>
          <a:p>
            <a:pPr algn="just">
              <a:buFontTx/>
              <a:buChar char="-"/>
            </a:pPr>
            <a:r>
              <a:rPr lang="pt-BR" sz="2400" b="1" smtClean="0"/>
              <a:t>Pneumótorax</a:t>
            </a:r>
            <a:r>
              <a:rPr lang="pt-BR" sz="2400" smtClean="0"/>
              <a:t> → se apresenta com deterioração súbita cardiorrespiratória. </a:t>
            </a:r>
          </a:p>
          <a:p>
            <a:pPr algn="just">
              <a:buFontTx/>
              <a:buChar char="-"/>
            </a:pPr>
            <a:r>
              <a:rPr lang="pt-BR" sz="2400" b="1" smtClean="0"/>
              <a:t>Sindrome Compartimental Abdominal (SCA):</a:t>
            </a:r>
            <a:r>
              <a:rPr lang="pt-BR" sz="2400" smtClean="0"/>
              <a:t> risco pode ser minimizado com a redução da Pressão Intra-abdominal através de uma correção na parede abdominal. </a:t>
            </a:r>
          </a:p>
          <a:p>
            <a:pPr algn="just">
              <a:buFont typeface="Arial" pitchFamily="34" charset="0"/>
              <a:buNone/>
            </a:pPr>
            <a:endParaRPr lang="pt-BR" sz="2400" smtClean="0"/>
          </a:p>
          <a:p>
            <a:pPr algn="just">
              <a:buFont typeface="Arial" pitchFamily="34" charset="0"/>
              <a:buNone/>
            </a:pPr>
            <a:endParaRPr lang="pt-BR" sz="24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4000" smtClean="0">
                <a:solidFill>
                  <a:srgbClr val="FFFF00"/>
                </a:solidFill>
              </a:rPr>
              <a:t>NOTA DO EDITOR DO SITE</a:t>
            </a:r>
            <a:br>
              <a:rPr lang="pt-BR" sz="4000" smtClean="0">
                <a:solidFill>
                  <a:srgbClr val="FFFF00"/>
                </a:solidFill>
              </a:rPr>
            </a:br>
            <a:r>
              <a:rPr lang="pt-BR" sz="4000" smtClean="0">
                <a:solidFill>
                  <a:srgbClr val="FFFF00"/>
                </a:solidFill>
              </a:rPr>
              <a:t>Dr. Paulo R. Margotto</a:t>
            </a:r>
          </a:p>
        </p:txBody>
      </p:sp>
      <p:sp>
        <p:nvSpPr>
          <p:cNvPr id="2191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      </a:t>
            </a:r>
            <a:r>
              <a:rPr lang="pt-BR" smtClean="0">
                <a:solidFill>
                  <a:srgbClr val="FFFF00"/>
                </a:solidFill>
              </a:rPr>
              <a:t>Consultem também!Aqui e Agora!</a:t>
            </a:r>
          </a:p>
        </p:txBody>
      </p:sp>
      <p:graphicFrame>
        <p:nvGraphicFramePr>
          <p:cNvPr id="219155" name="Group 19"/>
          <p:cNvGraphicFramePr>
            <a:graphicFrameLocks noGrp="1"/>
          </p:cNvGraphicFramePr>
          <p:nvPr/>
        </p:nvGraphicFramePr>
        <p:xfrm>
          <a:off x="971550" y="3573463"/>
          <a:ext cx="6913563" cy="1189037"/>
        </p:xfrm>
        <a:graphic>
          <a:graphicData uri="http://schemas.openxmlformats.org/drawingml/2006/table">
            <a:tbl>
              <a:tblPr/>
              <a:tblGrid>
                <a:gridCol w="6181725"/>
                <a:gridCol w="731838"/>
              </a:tblGrid>
              <a:tr h="39687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 congênita, ainda um desafio (hipertensão pulmonar) (Encontro em Fortaleza, 26/3/2015)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219142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3716338"/>
            <a:ext cx="352425" cy="285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>
          <a:xfrm>
            <a:off x="539750" y="188913"/>
            <a:ext cx="7988300" cy="2882900"/>
          </a:xfrm>
          <a:ln cap="flat">
            <a:solidFill>
              <a:srgbClr val="FF00FF"/>
            </a:solidFill>
            <a:prstDash val="sysDot"/>
          </a:ln>
        </p:spPr>
        <p:txBody>
          <a:bodyPr/>
          <a:lstStyle/>
          <a:p>
            <a:pPr eaLnBrk="1" hangingPunct="1"/>
            <a:r>
              <a:rPr lang="pt-BR" altLang="pt-BR" sz="4000" b="1" smtClean="0">
                <a:solidFill>
                  <a:srgbClr val="FFFF00"/>
                </a:solidFill>
              </a:rPr>
              <a:t>Hérnia diafragmática congênita (HDC), ainda um desafio</a:t>
            </a:r>
            <a:r>
              <a:rPr lang="pt-BR" altLang="pt-BR" sz="5400" b="1" smtClean="0">
                <a:solidFill>
                  <a:srgbClr val="FFFF00"/>
                </a:solidFill>
              </a:rPr>
              <a:t/>
            </a:r>
            <a:br>
              <a:rPr lang="pt-BR" altLang="pt-BR" sz="5400" b="1" smtClean="0">
                <a:solidFill>
                  <a:srgbClr val="FFFF00"/>
                </a:solidFill>
              </a:rPr>
            </a:br>
            <a:r>
              <a:rPr lang="pt-BR" altLang="pt-BR" sz="3600" b="1" smtClean="0">
                <a:solidFill>
                  <a:srgbClr val="FFFF00"/>
                </a:solidFill>
              </a:rPr>
              <a:t>(hipertensão pulmonar)</a:t>
            </a:r>
            <a:br>
              <a:rPr lang="pt-BR" altLang="pt-BR" sz="3600" b="1" smtClean="0">
                <a:solidFill>
                  <a:srgbClr val="FFFF00"/>
                </a:solidFill>
              </a:rPr>
            </a:br>
            <a:r>
              <a:rPr lang="pt-BR" altLang="pt-BR" sz="3600" b="1" smtClean="0">
                <a:solidFill>
                  <a:srgbClr val="FFFF00"/>
                </a:solidFill>
              </a:rPr>
              <a:t/>
            </a:r>
            <a:br>
              <a:rPr lang="pt-BR" altLang="pt-BR" sz="3600" b="1" smtClean="0">
                <a:solidFill>
                  <a:srgbClr val="FFFF00"/>
                </a:solidFill>
              </a:rPr>
            </a:br>
            <a:r>
              <a:rPr lang="pt-BR" sz="2800" smtClean="0">
                <a:solidFill>
                  <a:srgbClr val="FFFFFF"/>
                </a:solidFill>
              </a:rPr>
              <a:t>Encontro em Fortaleza, 26 de março de 2015</a:t>
            </a:r>
            <a:br>
              <a:rPr lang="pt-BR" sz="2800" smtClean="0">
                <a:solidFill>
                  <a:srgbClr val="FFFFFF"/>
                </a:solidFill>
              </a:rPr>
            </a:br>
            <a:endParaRPr lang="pt-BR" altLang="pt-BR" sz="2800" smtClean="0">
              <a:solidFill>
                <a:srgbClr val="FFFFFF"/>
              </a:solidFill>
            </a:endParaRPr>
          </a:p>
        </p:txBody>
      </p:sp>
      <p:sp>
        <p:nvSpPr>
          <p:cNvPr id="2051" name="Subtítulo 2"/>
          <p:cNvSpPr>
            <a:spLocks noGrp="1"/>
          </p:cNvSpPr>
          <p:nvPr>
            <p:ph type="subTitle" idx="1"/>
          </p:nvPr>
        </p:nvSpPr>
        <p:spPr>
          <a:xfrm>
            <a:off x="714375" y="3071813"/>
            <a:ext cx="7200900" cy="3600450"/>
          </a:xfrm>
        </p:spPr>
        <p:txBody>
          <a:bodyPr/>
          <a:lstStyle/>
          <a:p>
            <a:pPr eaLnBrk="1" hangingPunct="1"/>
            <a:r>
              <a:rPr lang="pt-BR" sz="2400" smtClean="0">
                <a:solidFill>
                  <a:srgbClr val="FFFFFF"/>
                </a:solidFill>
              </a:rPr>
              <a:t>Paulo  R. Margotto</a:t>
            </a: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</a:rPr>
              <a:t>Prof. Da Faculdade de Medicina da Universidade Católica de Brasília</a:t>
            </a: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  <a:hlinkClick r:id="rId3"/>
              </a:rPr>
              <a:t>pmargotto@gmail.com</a:t>
            </a:r>
            <a:endParaRPr lang="pt-BR" sz="2400" smtClean="0">
              <a:solidFill>
                <a:srgbClr val="FFFFFF"/>
              </a:solidFill>
            </a:endParaRPr>
          </a:p>
          <a:p>
            <a:pPr eaLnBrk="1" hangingPunct="1"/>
            <a:r>
              <a:rPr lang="pt-BR" sz="2400" smtClean="0">
                <a:solidFill>
                  <a:srgbClr val="FFFFFF"/>
                </a:solidFill>
                <a:hlinkClick r:id="rId4"/>
              </a:rPr>
              <a:t>www.paulomargotto.com.br</a:t>
            </a:r>
            <a:r>
              <a:rPr lang="pt-BR" sz="2400" smtClean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2052" name="Picture 6" descr="Figura1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64388" y="5157788"/>
            <a:ext cx="1728787" cy="14605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</p:pic>
      <p:pic>
        <p:nvPicPr>
          <p:cNvPr id="2053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79388" y="5084763"/>
            <a:ext cx="2109787" cy="1512887"/>
          </a:xfrm>
          <a:prstGeom prst="rect">
            <a:avLst/>
          </a:prstGeom>
          <a:noFill/>
          <a:ln w="12700">
            <a:solidFill>
              <a:srgbClr val="FF00FF"/>
            </a:solidFill>
            <a:prstDash val="sysDot"/>
            <a:miter lim="800000"/>
            <a:headEnd type="none" w="sm" len="sm"/>
            <a:tailEnd type="none" w="sm" len="sm"/>
          </a:ln>
        </p:spPr>
      </p:pic>
      <p:pic>
        <p:nvPicPr>
          <p:cNvPr id="2054" name="Picture 9" descr="46241_wallpaper280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786188" y="5214938"/>
            <a:ext cx="1785937" cy="133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>
          <a:xfrm>
            <a:off x="539750" y="-100013"/>
            <a:ext cx="8229600" cy="1143001"/>
          </a:xfrm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3075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79388" y="1755775"/>
            <a:ext cx="8286750" cy="5102225"/>
          </a:xfrm>
        </p:spPr>
        <p:txBody>
          <a:bodyPr/>
          <a:lstStyle/>
          <a:p>
            <a:pPr eaLnBrk="1" hangingPunct="1"/>
            <a:r>
              <a:rPr lang="pt-BR" sz="2800" smtClean="0"/>
              <a:t>a definição de HDC grave pelos critérios  pré-natal e pós-natal, </a:t>
            </a:r>
          </a:p>
          <a:p>
            <a:pPr eaLnBrk="1" hangingPunct="1"/>
            <a:r>
              <a:rPr lang="pt-BR" sz="2800" smtClean="0"/>
              <a:t>intervenção cirúrgica fetal,</a:t>
            </a:r>
          </a:p>
          <a:p>
            <a:pPr eaLnBrk="1" hangingPunct="1"/>
            <a:r>
              <a:rPr lang="pt-BR" sz="2800" smtClean="0"/>
              <a:t>manejo do  ventilador, </a:t>
            </a:r>
          </a:p>
          <a:p>
            <a:pPr eaLnBrk="1" hangingPunct="1"/>
            <a:r>
              <a:rPr lang="pt-BR" sz="2800" smtClean="0"/>
              <a:t>o controle da </a:t>
            </a:r>
            <a:r>
              <a:rPr lang="pt-BR" sz="3600" b="1" smtClean="0">
                <a:solidFill>
                  <a:srgbClr val="FF9900"/>
                </a:solidFill>
              </a:rPr>
              <a:t>hipertensão pulmonar</a:t>
            </a:r>
            <a:r>
              <a:rPr lang="pt-BR" sz="2800" smtClean="0"/>
              <a:t>,</a:t>
            </a:r>
          </a:p>
          <a:p>
            <a:pPr eaLnBrk="1" hangingPunct="1"/>
            <a:r>
              <a:rPr lang="pt-BR" sz="2800" smtClean="0"/>
              <a:t> o uso de oxigenação por membrana extracorpórea, </a:t>
            </a:r>
          </a:p>
          <a:p>
            <a:pPr eaLnBrk="1" hangingPunct="1"/>
            <a:r>
              <a:rPr lang="pt-BR" sz="2800" smtClean="0"/>
              <a:t>considerações cirúrgicas e o </a:t>
            </a:r>
          </a:p>
          <a:p>
            <a:pPr eaLnBrk="1" hangingPunct="1"/>
            <a:r>
              <a:rPr lang="pt-BR" sz="2800" smtClean="0"/>
              <a:t>seguimento a longo prazo.</a:t>
            </a:r>
            <a:endParaRPr lang="pt-BR" altLang="pt-BR" sz="2800" smtClean="0"/>
          </a:p>
        </p:txBody>
      </p:sp>
      <p:sp>
        <p:nvSpPr>
          <p:cNvPr id="3076" name="Text Box 6"/>
          <p:cNvSpPr txBox="1">
            <a:spLocks noChangeArrowheads="1"/>
          </p:cNvSpPr>
          <p:nvPr/>
        </p:nvSpPr>
        <p:spPr bwMode="auto">
          <a:xfrm>
            <a:off x="6623050" y="6491288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</a:t>
            </a:r>
          </a:p>
        </p:txBody>
      </p:sp>
      <p:sp>
        <p:nvSpPr>
          <p:cNvPr id="3077" name="Rectangle 7"/>
          <p:cNvSpPr>
            <a:spLocks noChangeArrowheads="1"/>
          </p:cNvSpPr>
          <p:nvPr/>
        </p:nvSpPr>
        <p:spPr bwMode="auto">
          <a:xfrm>
            <a:off x="2411413" y="1125538"/>
            <a:ext cx="3789362" cy="5286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pt-BR" sz="2800">
                <a:solidFill>
                  <a:srgbClr val="FF9900"/>
                </a:solidFill>
              </a:rPr>
              <a:t>Controvérsias incluem</a:t>
            </a:r>
            <a:r>
              <a:rPr lang="pt-BR">
                <a:solidFill>
                  <a:srgbClr val="FF9900"/>
                </a:solidFill>
              </a:rPr>
              <a:t>:</a:t>
            </a:r>
          </a:p>
        </p:txBody>
      </p:sp>
      <p:pic>
        <p:nvPicPr>
          <p:cNvPr id="3078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Text Box 8"/>
          <p:cNvSpPr txBox="1">
            <a:spLocks noChangeArrowheads="1"/>
          </p:cNvSpPr>
          <p:nvPr/>
        </p:nvSpPr>
        <p:spPr bwMode="auto">
          <a:xfrm>
            <a:off x="1331913" y="620713"/>
            <a:ext cx="69230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Ocorre:1/2500-3500 nasc / Mortalidade:em torno de 50%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468313" y="836613"/>
            <a:ext cx="8229600" cy="1143000"/>
          </a:xfrm>
          <a:ln cap="flat">
            <a:solidFill>
              <a:srgbClr val="FF00FF"/>
            </a:solidFill>
            <a:prstDash val="sysDot"/>
          </a:ln>
        </p:spPr>
        <p:txBody>
          <a:bodyPr/>
          <a:lstStyle/>
          <a:p>
            <a:r>
              <a:rPr lang="en-US" sz="3200" smtClean="0"/>
              <a:t>Preditores pré-natais de gravidade</a:t>
            </a:r>
            <a:endParaRPr lang="pt-BR" sz="3200" smtClean="0"/>
          </a:p>
        </p:txBody>
      </p:sp>
      <p:sp>
        <p:nvSpPr>
          <p:cNvPr id="4099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179388" y="1916113"/>
            <a:ext cx="9144000" cy="4495800"/>
          </a:xfrm>
        </p:spPr>
        <p:txBody>
          <a:bodyPr/>
          <a:lstStyle/>
          <a:p>
            <a:pPr marL="514350" indent="-514350">
              <a:buFont typeface="Tw Cen MT"/>
              <a:buNone/>
            </a:pPr>
            <a:r>
              <a:rPr lang="en-US" b="1" smtClean="0">
                <a:solidFill>
                  <a:srgbClr val="FF9900"/>
                </a:solidFill>
              </a:rPr>
              <a:t>                     Posição do fígado</a:t>
            </a:r>
          </a:p>
          <a:p>
            <a:pPr marL="914400" lvl="1" indent="-514350"/>
            <a:r>
              <a:rPr lang="en-US" sz="2600" smtClean="0"/>
              <a:t>Indicador isolado mais confiável de gravidade e mortalidade.</a:t>
            </a:r>
          </a:p>
          <a:p>
            <a:pPr marL="914400" lvl="1" indent="-514350"/>
            <a:r>
              <a:rPr lang="en-US" sz="2600" smtClean="0"/>
              <a:t>Determinado por ultrassonografia (USG) ou ressonância magnética (RM).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FF9900"/>
                </a:solidFill>
              </a:rPr>
              <a:t>Fígado intratorácico + HDC Esq: defeito grande + herniação precoce </a:t>
            </a:r>
            <a:r>
              <a:rPr lang="en-US" sz="2600" smtClean="0">
                <a:solidFill>
                  <a:srgbClr val="FF9900"/>
                </a:solidFill>
                <a:sym typeface="Wingdings" pitchFamily="2" charset="2"/>
              </a:rPr>
              <a:t> </a:t>
            </a:r>
            <a:r>
              <a:rPr lang="en-US" sz="2600" b="1" smtClean="0">
                <a:solidFill>
                  <a:srgbClr val="FF9900"/>
                </a:solidFill>
                <a:sym typeface="Wingdings" pitchFamily="2" charset="2"/>
              </a:rPr>
              <a:t>hipoplasia pulmonar grave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FFFF00"/>
                </a:solidFill>
                <a:sym typeface="Wingdings" pitchFamily="2" charset="2"/>
              </a:rPr>
              <a:t>Em relação com fígado abaixo do diafragma</a:t>
            </a:r>
            <a:endParaRPr lang="en-US" sz="2600" smtClean="0">
              <a:solidFill>
                <a:srgbClr val="FF9900"/>
              </a:solidFill>
              <a:sym typeface="Wingdings" pitchFamily="2" charset="2"/>
            </a:endParaRP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00CC00"/>
                </a:solidFill>
                <a:sym typeface="Wingdings" pitchFamily="2" charset="2"/>
              </a:rPr>
              <a:t>mortalidade: 65% x 7%</a:t>
            </a:r>
          </a:p>
          <a:p>
            <a:pPr marL="914400" lvl="1" indent="-514350" algn="ctr">
              <a:buFont typeface="Arial" pitchFamily="34" charset="0"/>
              <a:buNone/>
            </a:pPr>
            <a:r>
              <a:rPr lang="en-US" sz="2600" smtClean="0">
                <a:solidFill>
                  <a:srgbClr val="00CC00"/>
                </a:solidFill>
                <a:sym typeface="Wingdings" pitchFamily="2" charset="2"/>
              </a:rPr>
              <a:t>           ECMO: 80% x 25%</a:t>
            </a:r>
          </a:p>
          <a:p>
            <a:pPr marL="914400" lvl="1" indent="-514350"/>
            <a:endParaRPr lang="pt-BR" sz="2600" smtClean="0">
              <a:solidFill>
                <a:srgbClr val="00CC00"/>
              </a:solidFill>
            </a:endParaRPr>
          </a:p>
        </p:txBody>
      </p:sp>
      <p:sp>
        <p:nvSpPr>
          <p:cNvPr id="4100" name="Título 1"/>
          <p:cNvSpPr>
            <a:spLocks/>
          </p:cNvSpPr>
          <p:nvPr/>
        </p:nvSpPr>
        <p:spPr bwMode="auto">
          <a:xfrm>
            <a:off x="539750" y="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t-BR" altLang="pt-BR" sz="2400" b="1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4101" name="Text Box 6"/>
          <p:cNvSpPr txBox="1">
            <a:spLocks noChangeArrowheads="1"/>
          </p:cNvSpPr>
          <p:nvPr/>
        </p:nvSpPr>
        <p:spPr bwMode="auto">
          <a:xfrm>
            <a:off x="6623050" y="6491288"/>
            <a:ext cx="25209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</a:t>
            </a:r>
          </a:p>
        </p:txBody>
      </p:sp>
      <p:pic>
        <p:nvPicPr>
          <p:cNvPr id="4102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61658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lnSpc>
                <a:spcPct val="80000"/>
              </a:lnSpc>
              <a:buFont typeface="Tw Cen MT"/>
              <a:buNone/>
            </a:pPr>
            <a:r>
              <a:rPr lang="en-US" smtClean="0"/>
              <a:t>            </a:t>
            </a:r>
            <a:r>
              <a:rPr lang="en-US" smtClean="0">
                <a:solidFill>
                  <a:srgbClr val="FF9900"/>
                </a:solidFill>
              </a:rPr>
              <a:t>Medida do volume pulmonar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Feita com USG</a:t>
            </a: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Medida da área pulmonar / circunferência da cabeça (</a:t>
            </a:r>
            <a:r>
              <a:rPr lang="en-US" sz="2400" b="1" smtClean="0">
                <a:sym typeface="Wingdings" pitchFamily="2" charset="2"/>
              </a:rPr>
              <a:t>RLH</a:t>
            </a:r>
            <a:r>
              <a:rPr lang="en-US" sz="2400" smtClean="0">
                <a:sym typeface="Wingdings" pitchFamily="2" charset="2"/>
              </a:rPr>
              <a:t>- </a:t>
            </a:r>
            <a:r>
              <a:rPr lang="en-US" sz="2400" b="1" smtClean="0">
                <a:sym typeface="Wingdings" pitchFamily="2" charset="2"/>
              </a:rPr>
              <a:t>R</a:t>
            </a:r>
            <a:r>
              <a:rPr lang="en-US" sz="2400" smtClean="0">
                <a:sym typeface="Wingdings" pitchFamily="2" charset="2"/>
              </a:rPr>
              <a:t> de ratio;  L de </a:t>
            </a:r>
            <a:r>
              <a:rPr lang="en-US" sz="2400" b="1" smtClean="0">
                <a:sym typeface="Wingdings" pitchFamily="2" charset="2"/>
              </a:rPr>
              <a:t>L</a:t>
            </a:r>
            <a:r>
              <a:rPr lang="en-US" sz="2400" smtClean="0">
                <a:sym typeface="Wingdings" pitchFamily="2" charset="2"/>
              </a:rPr>
              <a:t>ung-</a:t>
            </a:r>
            <a:r>
              <a:rPr lang="en-US" sz="2400" i="1" smtClean="0">
                <a:sym typeface="Wingdings" pitchFamily="2" charset="2"/>
              </a:rPr>
              <a:t>pulmão</a:t>
            </a:r>
            <a:r>
              <a:rPr lang="en-US" sz="2400" smtClean="0">
                <a:sym typeface="Wingdings" pitchFamily="2" charset="2"/>
              </a:rPr>
              <a:t>; </a:t>
            </a:r>
            <a:r>
              <a:rPr lang="en-US" sz="2400" b="1" smtClean="0">
                <a:sym typeface="Wingdings" pitchFamily="2" charset="2"/>
              </a:rPr>
              <a:t>H</a:t>
            </a:r>
            <a:r>
              <a:rPr lang="en-US" sz="2400" smtClean="0">
                <a:sym typeface="Wingdings" pitchFamily="2" charset="2"/>
              </a:rPr>
              <a:t> de </a:t>
            </a:r>
            <a:r>
              <a:rPr lang="en-US" sz="2400" i="1" smtClean="0">
                <a:sym typeface="Wingdings" pitchFamily="2" charset="2"/>
              </a:rPr>
              <a:t>Head</a:t>
            </a:r>
            <a:r>
              <a:rPr lang="en-US" sz="2400" smtClean="0">
                <a:sym typeface="Wingdings" pitchFamily="2" charset="2"/>
              </a:rPr>
              <a:t>- cabeça).</a:t>
            </a:r>
          </a:p>
          <a:p>
            <a:pPr marL="990600" lvl="1" indent="-533400" algn="ctr">
              <a:lnSpc>
                <a:spcPct val="80000"/>
              </a:lnSpc>
            </a:pPr>
            <a:endParaRPr lang="pt-BR" sz="2000" smtClean="0">
              <a:solidFill>
                <a:srgbClr val="FF9900"/>
              </a:solidFill>
              <a:sym typeface="Wingdings" pitchFamily="2" charset="2"/>
            </a:endParaRPr>
          </a:p>
          <a:p>
            <a:pPr marL="990600" lvl="1" indent="-5334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  <a:sym typeface="Wingdings" pitchFamily="2" charset="2"/>
              </a:rPr>
              <a:t>sobrevivência de 100% com LHR &gt;1,4 e 100% de mortalidade  de 100% com RLH &lt;1. Assim, quanto maior esta relação melhor será a sobrevida</a:t>
            </a:r>
          </a:p>
          <a:p>
            <a:pPr marL="990600" lvl="1" indent="-533400" algn="ctr">
              <a:lnSpc>
                <a:spcPct val="80000"/>
              </a:lnSpc>
              <a:buFont typeface="Arial" pitchFamily="34" charset="0"/>
              <a:buNone/>
            </a:pPr>
            <a:endParaRPr lang="en-US" sz="2400" smtClean="0">
              <a:solidFill>
                <a:srgbClr val="FF9900"/>
              </a:solidFill>
              <a:sym typeface="Wingdings" pitchFamily="2" charset="2"/>
            </a:endParaRPr>
          </a:p>
          <a:p>
            <a:pPr marL="990600" lvl="1" indent="-533400">
              <a:lnSpc>
                <a:spcPct val="80000"/>
              </a:lnSpc>
            </a:pPr>
            <a:r>
              <a:rPr lang="en-US" sz="2400" smtClean="0">
                <a:sym typeface="Wingdings" pitchFamily="2" charset="2"/>
              </a:rPr>
              <a:t>Pontos negativos: observador dependente; métodos diferentes; pode subestimar valores pela presença de compressão por vísceras, tamanho da cabeça depende da idade gestacional</a:t>
            </a:r>
          </a:p>
          <a:p>
            <a:pPr marL="990600" lvl="1" indent="-533400">
              <a:lnSpc>
                <a:spcPct val="80000"/>
              </a:lnSpc>
              <a:buFont typeface="Arial" pitchFamily="34" charset="0"/>
              <a:buNone/>
            </a:pPr>
            <a:endParaRPr lang="en-US" sz="2400" smtClean="0">
              <a:sym typeface="Wingdings" pitchFamily="2" charset="2"/>
            </a:endParaRPr>
          </a:p>
          <a:p>
            <a:pPr marL="990600" lvl="1" indent="-533400">
              <a:lnSpc>
                <a:spcPct val="80000"/>
              </a:lnSpc>
            </a:pPr>
            <a:endParaRPr lang="en-US" sz="2400" smtClean="0">
              <a:sym typeface="Wingdings" pitchFamily="2" charset="2"/>
            </a:endParaRPr>
          </a:p>
          <a:p>
            <a:pPr marL="609600" indent="-609600">
              <a:lnSpc>
                <a:spcPct val="80000"/>
              </a:lnSpc>
            </a:pPr>
            <a:endParaRPr lang="pt-BR" sz="2400" smtClean="0"/>
          </a:p>
        </p:txBody>
      </p:sp>
      <p:sp>
        <p:nvSpPr>
          <p:cNvPr id="5123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1116013" y="908050"/>
            <a:ext cx="6416675" cy="588963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/>
              <a:t>Preditores pré-natais de gravidade</a:t>
            </a:r>
            <a:endParaRPr lang="pt-BR" sz="3200"/>
          </a:p>
        </p:txBody>
      </p:sp>
      <p:sp>
        <p:nvSpPr>
          <p:cNvPr id="5125" name="Text Box 7"/>
          <p:cNvSpPr txBox="1">
            <a:spLocks noChangeArrowheads="1"/>
          </p:cNvSpPr>
          <p:nvPr/>
        </p:nvSpPr>
        <p:spPr bwMode="auto">
          <a:xfrm>
            <a:off x="4716463" y="6491288"/>
            <a:ext cx="39052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/>
              <a:t>Danzer e Hedrick,2014; Laudy, 1996</a:t>
            </a:r>
          </a:p>
        </p:txBody>
      </p:sp>
      <p:pic>
        <p:nvPicPr>
          <p:cNvPr id="5126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150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/>
          </p:cNvSpPr>
          <p:nvPr>
            <p:ph type="body" idx="1"/>
          </p:nvPr>
        </p:nvSpPr>
        <p:spPr>
          <a:xfrm>
            <a:off x="684213" y="981075"/>
            <a:ext cx="8229600" cy="568801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b="1" smtClean="0">
                <a:solidFill>
                  <a:srgbClr val="FF9900"/>
                </a:solidFill>
              </a:rPr>
              <a:t>     O QUE NÃO PODERIA OCORRER!</a:t>
            </a:r>
          </a:p>
          <a:p>
            <a:r>
              <a:rPr lang="pt-BR" sz="2400" b="1" smtClean="0"/>
              <a:t>Última ecografia: (há 10 dias): </a:t>
            </a:r>
            <a:r>
              <a:rPr lang="pt-BR" sz="2400" b="1" smtClean="0">
                <a:solidFill>
                  <a:srgbClr val="FF9900"/>
                </a:solidFill>
              </a:rPr>
              <a:t>não há alterações relatadas</a:t>
            </a:r>
          </a:p>
          <a:p>
            <a:r>
              <a:rPr lang="pt-BR" sz="2400" b="1" smtClean="0"/>
              <a:t>Nasceu hipotônico, cianótico, com movimentos respiratórios irregulares e FC em torno de 100 bpm</a:t>
            </a:r>
          </a:p>
          <a:p>
            <a:r>
              <a:rPr lang="pt-BR" sz="2400" b="1" smtClean="0"/>
              <a:t>O2 sob máscara após aspiração de pouca secreção clara das VAS, sem melhora</a:t>
            </a:r>
          </a:p>
          <a:p>
            <a:r>
              <a:rPr lang="pt-BR" sz="2400" b="1" smtClean="0"/>
              <a:t>O2 com CFR com melhora discreta da cianose e manutenção da FC</a:t>
            </a:r>
          </a:p>
          <a:p>
            <a:pPr algn="ctr">
              <a:buFont typeface="Arial" pitchFamily="34" charset="0"/>
              <a:buNone/>
            </a:pPr>
            <a:r>
              <a:rPr lang="pt-BR" sz="2400" b="1" smtClean="0"/>
              <a:t>Óbito com 1 hora de vida: </a:t>
            </a:r>
            <a:r>
              <a:rPr lang="pt-BR" sz="2400" b="1" smtClean="0">
                <a:solidFill>
                  <a:srgbClr val="FFFF00"/>
                </a:solidFill>
              </a:rPr>
              <a:t>Asfixia perinatal grave/cardiopatia congênita</a:t>
            </a:r>
          </a:p>
          <a:p>
            <a:pPr algn="ctr">
              <a:buFont typeface="Arial" pitchFamily="34" charset="0"/>
              <a:buNone/>
            </a:pPr>
            <a:r>
              <a:rPr lang="pt-BR" sz="2400" b="1" smtClean="0">
                <a:solidFill>
                  <a:srgbClr val="FFFF00"/>
                </a:solidFill>
              </a:rPr>
              <a:t>No entanto.... </a:t>
            </a:r>
            <a:r>
              <a:rPr lang="pt-BR" sz="2400" b="1" smtClean="0"/>
              <a:t>A despeito da imagem pré-natal, 20-30% dos pacientes com CDH não são diagnosticados! (20-30%) (Losty, 2014      )</a:t>
            </a:r>
          </a:p>
        </p:txBody>
      </p:sp>
      <p:sp>
        <p:nvSpPr>
          <p:cNvPr id="6147" name="Título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614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63817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2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11255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765175"/>
            <a:ext cx="3995738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ítulo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717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4663" y="765175"/>
            <a:ext cx="3687762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73463"/>
            <a:ext cx="4427538" cy="266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356100" y="3644900"/>
            <a:ext cx="4572000" cy="2520950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800" b="1" smtClean="0"/>
              <a:t> A severidade da HDC se deve a </a:t>
            </a:r>
            <a:r>
              <a:rPr lang="pt-BR" sz="2800" b="1" smtClean="0">
                <a:solidFill>
                  <a:srgbClr val="FFFF00"/>
                </a:solidFill>
              </a:rPr>
              <a:t>hipoplasia pulmonar (20 milhões de alvéolos para 1,2 milhões)</a:t>
            </a:r>
            <a:r>
              <a:rPr lang="pt-BR" sz="2800" b="1" smtClean="0"/>
              <a:t>, devido à compressão do pulmão e ao seu deficiente desenvolvimento pelas vísceras deslocadas para o tórax;</a:t>
            </a:r>
          </a:p>
          <a:p>
            <a:pPr>
              <a:lnSpc>
                <a:spcPct val="90000"/>
              </a:lnSpc>
            </a:pPr>
            <a:r>
              <a:rPr lang="pt-BR" sz="2800" b="1" smtClean="0"/>
              <a:t>O fígado é particularmente nocivo ao crescimento do pulmão. </a:t>
            </a:r>
          </a:p>
          <a:p>
            <a:pPr>
              <a:lnSpc>
                <a:spcPct val="90000"/>
              </a:lnSpc>
            </a:pPr>
            <a:r>
              <a:rPr lang="pt-BR" sz="2800" b="1" smtClean="0"/>
              <a:t>Os efeitos da compressão afetam tanto o </a:t>
            </a:r>
            <a:r>
              <a:rPr lang="pt-BR" sz="2800" b="1" smtClean="0">
                <a:solidFill>
                  <a:srgbClr val="FFFF00"/>
                </a:solidFill>
              </a:rPr>
              <a:t>parênquima alveolar</a:t>
            </a:r>
            <a:r>
              <a:rPr lang="pt-BR" sz="2800" b="1" smtClean="0"/>
              <a:t> como o </a:t>
            </a:r>
            <a:r>
              <a:rPr lang="pt-BR" sz="2800" b="1" smtClean="0">
                <a:solidFill>
                  <a:srgbClr val="FFFF00"/>
                </a:solidFill>
              </a:rPr>
              <a:t>aumento da espessura da parede dos vasos</a:t>
            </a:r>
            <a:r>
              <a:rPr lang="pt-BR" sz="2800" smtClean="0">
                <a:solidFill>
                  <a:srgbClr val="FFFF00"/>
                </a:solidFill>
              </a:rPr>
              <a:t> </a:t>
            </a:r>
            <a:endParaRPr lang="pt-BR" sz="2800" b="1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800" smtClean="0"/>
          </a:p>
        </p:txBody>
      </p:sp>
      <p:sp>
        <p:nvSpPr>
          <p:cNvPr id="8195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323850" y="760413"/>
            <a:ext cx="8829675" cy="3762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pic>
        <p:nvPicPr>
          <p:cNvPr id="8197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6550" y="60928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7504113" y="6380163"/>
            <a:ext cx="12287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 PR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/>
          <p:cNvSpPr>
            <a:spLocks noGrp="1"/>
          </p:cNvSpPr>
          <p:nvPr>
            <p:ph type="body" idx="1"/>
          </p:nvPr>
        </p:nvSpPr>
        <p:spPr>
          <a:xfrm>
            <a:off x="611188" y="1196975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mtClean="0"/>
              <a:t>Bargy F et al avaliaram AO LONGO DE 15 ANOS o padrão das lesões pulmonares dos fetos com HDC ao longo da gestação. </a:t>
            </a:r>
          </a:p>
          <a:p>
            <a:pPr>
              <a:lnSpc>
                <a:spcPct val="90000"/>
              </a:lnSpc>
            </a:pPr>
            <a:r>
              <a:rPr lang="pt-BR" smtClean="0"/>
              <a:t>Este estudo morfológico foi conduzido em 134 fetos humanos com idade gestacional entre 22 a 40 semanas. Cada feto foi dissecado dentro de 2 horas pós-morte</a:t>
            </a:r>
          </a:p>
          <a:p>
            <a:pPr>
              <a:lnSpc>
                <a:spcPct val="90000"/>
              </a:lnSpc>
            </a:pPr>
            <a:r>
              <a:rPr lang="pt-BR" smtClean="0"/>
              <a:t>Foram estudados os pulmões tanto direito como esquerdo</a:t>
            </a:r>
          </a:p>
          <a:p>
            <a:pPr>
              <a:lnSpc>
                <a:spcPct val="90000"/>
              </a:lnSpc>
            </a:pPr>
            <a:endParaRPr lang="pt-BR" smtClean="0"/>
          </a:p>
        </p:txBody>
      </p:sp>
      <p:sp>
        <p:nvSpPr>
          <p:cNvPr id="9219" name="Título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323850" y="760413"/>
            <a:ext cx="8829675" cy="376237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graphicFrame>
        <p:nvGraphicFramePr>
          <p:cNvPr id="73758" name="Group 30"/>
          <p:cNvGraphicFramePr>
            <a:graphicFrameLocks noGrp="1"/>
          </p:cNvGraphicFramePr>
          <p:nvPr/>
        </p:nvGraphicFramePr>
        <p:xfrm>
          <a:off x="684213" y="5516563"/>
          <a:ext cx="8280400" cy="822325"/>
        </p:xfrm>
        <a:graphic>
          <a:graphicData uri="http://schemas.openxmlformats.org/drawingml/2006/table">
            <a:tbl>
              <a:tblPr/>
              <a:tblGrid>
                <a:gridCol w="2760662"/>
                <a:gridCol w="2759075"/>
                <a:gridCol w="2760663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Crescimento do pulmão fetal na hérnia diafragmática congênita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Bargy F, Beaudoin S, Barbet P (França)</a:t>
                      </a:r>
                      <a:endParaRPr kumimoji="0" lang="pt-BR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  <a:hlinkClick r:id="rId2"/>
                        </a:rPr>
                        <a:t>  </a:t>
                      </a:r>
                      <a:r>
                        <a:rPr kumimoji="0" lang="pt-BR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231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58054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sp>
        <p:nvSpPr>
          <p:cNvPr id="10243" name="Rectangle 6"/>
          <p:cNvSpPr>
            <a:spLocks noChangeArrowheads="1"/>
          </p:cNvSpPr>
          <p:nvPr/>
        </p:nvSpPr>
        <p:spPr bwMode="auto">
          <a:xfrm>
            <a:off x="314325" y="765175"/>
            <a:ext cx="8829675" cy="376238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just" eaLnBrk="0" hangingPunct="0"/>
            <a:r>
              <a:rPr lang="pt-BR" sz="1800" b="1">
                <a:solidFill>
                  <a:srgbClr val="FF9900"/>
                </a:solidFill>
              </a:rPr>
              <a:t>CRESCIMENTO PULMONAR FETAL NA HERNIA DIAFRAGMÁTICA CONGÊNITA</a:t>
            </a:r>
          </a:p>
        </p:txBody>
      </p:sp>
      <p:pic>
        <p:nvPicPr>
          <p:cNvPr id="10244" name="Picture 7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lum bright="-12000"/>
          </a:blip>
          <a:srcRect/>
          <a:stretch>
            <a:fillRect/>
          </a:stretch>
        </p:blipFill>
        <p:spPr>
          <a:xfrm>
            <a:off x="971550" y="1268413"/>
            <a:ext cx="7489825" cy="2963862"/>
          </a:xfrm>
        </p:spPr>
      </p:pic>
      <p:sp>
        <p:nvSpPr>
          <p:cNvPr id="10245" name="Rectangle 9"/>
          <p:cNvSpPr>
            <a:spLocks noChangeArrowheads="1"/>
          </p:cNvSpPr>
          <p:nvPr/>
        </p:nvSpPr>
        <p:spPr bwMode="auto">
          <a:xfrm>
            <a:off x="468313" y="4149725"/>
            <a:ext cx="8424862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800" b="1" i="1"/>
              <a:t>Comparação entre os grupos com Hérnia diafragmática congênita e o grupo controle. Na cor cinza, os fetos com hérnia diafragmática congênita</a:t>
            </a:r>
            <a:r>
              <a:rPr lang="pt-BR" sz="1800"/>
              <a:t> </a:t>
            </a:r>
          </a:p>
          <a:p>
            <a:r>
              <a:rPr lang="pt-BR" sz="1800">
                <a:solidFill>
                  <a:srgbClr val="FFFF00"/>
                </a:solidFill>
              </a:rPr>
              <a:t>Observem:</a:t>
            </a:r>
            <a:r>
              <a:rPr lang="pt-BR" sz="1800"/>
              <a:t>  -sem diferenças entre os pesos dos pulmões entre os dois grupos entre 22-26 semanas se idade gestacional.</a:t>
            </a:r>
          </a:p>
          <a:p>
            <a:r>
              <a:rPr lang="pt-BR" sz="1800" b="1"/>
              <a:t>                    -a partir de </a:t>
            </a:r>
            <a:r>
              <a:rPr lang="pt-BR" sz="1800" b="1">
                <a:solidFill>
                  <a:srgbClr val="FF9900"/>
                </a:solidFill>
              </a:rPr>
              <a:t>30 semanas</a:t>
            </a:r>
            <a:r>
              <a:rPr lang="pt-BR" sz="1800" b="1"/>
              <a:t> de gestação, o peso do pulmão direito tornou-se significativamente menor no grupo com HDC em relação ao grupo controle</a:t>
            </a:r>
            <a:r>
              <a:rPr lang="pt-BR" sz="1800"/>
              <a:t> </a:t>
            </a:r>
          </a:p>
          <a:p>
            <a:pPr algn="ctr"/>
            <a:r>
              <a:rPr lang="pt-BR" sz="1800" b="1">
                <a:solidFill>
                  <a:srgbClr val="FF9900"/>
                </a:solidFill>
              </a:rPr>
              <a:t>Em outras palavras, a hipoplasia pulmonar seria relativamente menos severa com 34 semanas do que com 40 semanas para a mesma forma anatômica.</a:t>
            </a:r>
          </a:p>
        </p:txBody>
      </p:sp>
      <p:sp>
        <p:nvSpPr>
          <p:cNvPr id="10246" name="Line 10"/>
          <p:cNvSpPr>
            <a:spLocks noChangeShapeType="1"/>
          </p:cNvSpPr>
          <p:nvPr/>
        </p:nvSpPr>
        <p:spPr bwMode="auto">
          <a:xfrm>
            <a:off x="2555875" y="2133600"/>
            <a:ext cx="215900" cy="6477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0247" name="Line 11"/>
          <p:cNvSpPr>
            <a:spLocks noChangeShapeType="1"/>
          </p:cNvSpPr>
          <p:nvPr/>
        </p:nvSpPr>
        <p:spPr bwMode="auto">
          <a:xfrm>
            <a:off x="6300788" y="2205038"/>
            <a:ext cx="215900" cy="6477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/>
          </p:cNvSpPr>
          <p:nvPr>
            <p:ph type="body" idx="1"/>
          </p:nvPr>
        </p:nvSpPr>
        <p:spPr>
          <a:xfrm>
            <a:off x="611188" y="836613"/>
            <a:ext cx="8229600" cy="4525962"/>
          </a:xfrm>
        </p:spPr>
        <p:txBody>
          <a:bodyPr/>
          <a:lstStyle/>
          <a:p>
            <a:r>
              <a:rPr lang="pt-BR" smtClean="0"/>
              <a:t>Idade Gestacional </a:t>
            </a:r>
            <a:r>
              <a:rPr lang="pt-BR" smtClean="0">
                <a:solidFill>
                  <a:srgbClr val="FF9900"/>
                </a:solidFill>
              </a:rPr>
              <a:t>38 semanas</a:t>
            </a:r>
            <a:r>
              <a:rPr lang="pt-BR" smtClean="0"/>
              <a:t> 2 dias </a:t>
            </a:r>
          </a:p>
        </p:txBody>
      </p:sp>
      <p:sp>
        <p:nvSpPr>
          <p:cNvPr id="11267" name="Título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  <a:noFill/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FF00"/>
                </a:solidFill>
              </a:rPr>
              <a:t>Hérnia diafragmática congênita, ainda um desafio</a:t>
            </a:r>
          </a:p>
        </p:txBody>
      </p:sp>
      <p:pic>
        <p:nvPicPr>
          <p:cNvPr id="11268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2098675"/>
            <a:ext cx="6923087" cy="3605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7"/>
          <p:cNvSpPr txBox="1">
            <a:spLocks noChangeArrowheads="1"/>
          </p:cNvSpPr>
          <p:nvPr/>
        </p:nvSpPr>
        <p:spPr bwMode="auto">
          <a:xfrm>
            <a:off x="1671638" y="6040438"/>
            <a:ext cx="7448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Causas do óbito: asfixia perinatal grave / óbito com 1 hora de vida</a:t>
            </a:r>
            <a:r>
              <a:rPr lang="pt-BR" sz="1800"/>
              <a:t>/</a:t>
            </a:r>
          </a:p>
          <a:p>
            <a:r>
              <a:rPr lang="pt-BR" sz="1800"/>
              <a:t>                      </a:t>
            </a:r>
            <a:r>
              <a:rPr lang="pt-BR" sz="1800">
                <a:solidFill>
                  <a:srgbClr val="FFFF00"/>
                </a:solidFill>
              </a:rPr>
              <a:t>SEM DIAGNÓSTICO PRÉ-NATAL</a:t>
            </a:r>
          </a:p>
        </p:txBody>
      </p:sp>
      <p:graphicFrame>
        <p:nvGraphicFramePr>
          <p:cNvPr id="51226" name="Group 26"/>
          <p:cNvGraphicFramePr>
            <a:graphicFrameLocks noGrp="1"/>
          </p:cNvGraphicFramePr>
          <p:nvPr/>
        </p:nvGraphicFramePr>
        <p:xfrm>
          <a:off x="1116013" y="1557338"/>
          <a:ext cx="6840537" cy="517525"/>
        </p:xfrm>
        <a:graphic>
          <a:graphicData uri="http://schemas.openxmlformats.org/drawingml/2006/table">
            <a:tbl>
              <a:tblPr/>
              <a:tblGrid>
                <a:gridCol w="6116637"/>
                <a:gridCol w="723900"/>
              </a:tblGrid>
              <a:tr h="376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Anatomia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 H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Marina Barbosa, Raquel C. Almeida,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1273" name="Picture 12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5825" y="170021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/>
          </p:cNvSpPr>
          <p:nvPr>
            <p:ph type="body" idx="1"/>
          </p:nvPr>
        </p:nvSpPr>
        <p:spPr>
          <a:xfrm>
            <a:off x="755650" y="692150"/>
            <a:ext cx="8229600" cy="4886325"/>
          </a:xfrm>
        </p:spPr>
        <p:txBody>
          <a:bodyPr/>
          <a:lstStyle/>
          <a:p>
            <a:r>
              <a:rPr lang="pt-BR" b="1" smtClean="0"/>
              <a:t>Idade Gestacional: </a:t>
            </a:r>
            <a:r>
              <a:rPr lang="pt-BR" b="1" smtClean="0">
                <a:solidFill>
                  <a:srgbClr val="FF9900"/>
                </a:solidFill>
              </a:rPr>
              <a:t>33 semanas</a:t>
            </a:r>
          </a:p>
        </p:txBody>
      </p:sp>
      <p:sp>
        <p:nvSpPr>
          <p:cNvPr id="12291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pic>
        <p:nvPicPr>
          <p:cNvPr id="12292" name="Picture 5" descr="pulmoes hip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2133600"/>
            <a:ext cx="5472113" cy="425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Text Box 6"/>
          <p:cNvSpPr txBox="1">
            <a:spLocks noChangeArrowheads="1"/>
          </p:cNvSpPr>
          <p:nvPr/>
        </p:nvSpPr>
        <p:spPr bwMode="auto">
          <a:xfrm>
            <a:off x="1547813" y="6491288"/>
            <a:ext cx="5289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 do óbito: perfuração cardíaca pelo PICC</a:t>
            </a:r>
          </a:p>
        </p:txBody>
      </p:sp>
      <p:sp>
        <p:nvSpPr>
          <p:cNvPr id="12294" name="Text Box 7"/>
          <p:cNvSpPr txBox="1">
            <a:spLocks noChangeArrowheads="1"/>
          </p:cNvSpPr>
          <p:nvPr/>
        </p:nvSpPr>
        <p:spPr bwMode="auto">
          <a:xfrm>
            <a:off x="7208838" y="3573463"/>
            <a:ext cx="19351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>
                <a:solidFill>
                  <a:srgbClr val="FFFF00"/>
                </a:solidFill>
              </a:rPr>
              <a:t>Correção cirúrgica </a:t>
            </a:r>
          </a:p>
          <a:p>
            <a:r>
              <a:rPr lang="pt-BR" sz="1600">
                <a:solidFill>
                  <a:srgbClr val="FFFF00"/>
                </a:solidFill>
              </a:rPr>
              <a:t>com 4 dias de vida!</a:t>
            </a:r>
          </a:p>
        </p:txBody>
      </p:sp>
      <p:graphicFrame>
        <p:nvGraphicFramePr>
          <p:cNvPr id="52248" name="Group 24"/>
          <p:cNvGraphicFramePr>
            <a:graphicFrameLocks noGrp="1"/>
          </p:cNvGraphicFramePr>
          <p:nvPr/>
        </p:nvGraphicFramePr>
        <p:xfrm>
          <a:off x="1476375" y="1484313"/>
          <a:ext cx="6192838" cy="944562"/>
        </p:xfrm>
        <a:graphic>
          <a:graphicData uri="http://schemas.openxmlformats.org/drawingml/2006/table">
            <a:tbl>
              <a:tblPr/>
              <a:tblGrid>
                <a:gridCol w="5537200"/>
                <a:gridCol w="655638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tomo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 Tamponamento card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aco com o uso do cat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ter central de inser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 perif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rica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Francisco Pereira, Julio Cesar Albernaz Guimarães e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2298" name="Picture 10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6287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Picture 2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51725" y="5962650"/>
            <a:ext cx="1192213" cy="89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0" name="Line 23"/>
          <p:cNvSpPr>
            <a:spLocks noChangeShapeType="1"/>
          </p:cNvSpPr>
          <p:nvPr/>
        </p:nvSpPr>
        <p:spPr bwMode="auto">
          <a:xfrm>
            <a:off x="6877050" y="6669088"/>
            <a:ext cx="574675" cy="0"/>
          </a:xfrm>
          <a:prstGeom prst="line">
            <a:avLst/>
          </a:prstGeom>
          <a:noFill/>
          <a:ln w="7620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/>
          </p:cNvSpPr>
          <p:nvPr>
            <p:ph type="body" idx="1"/>
          </p:nvPr>
        </p:nvSpPr>
        <p:spPr>
          <a:xfrm>
            <a:off x="611188" y="692150"/>
            <a:ext cx="8229600" cy="4525963"/>
          </a:xfrm>
        </p:spPr>
        <p:txBody>
          <a:bodyPr/>
          <a:lstStyle/>
          <a:p>
            <a:r>
              <a:rPr lang="pt-BR" smtClean="0"/>
              <a:t>Idade gestacional: </a:t>
            </a:r>
            <a:r>
              <a:rPr lang="pt-BR" smtClean="0">
                <a:solidFill>
                  <a:srgbClr val="FF9900"/>
                </a:solidFill>
              </a:rPr>
              <a:t>34 semanas e 4 dias</a:t>
            </a:r>
            <a:r>
              <a:rPr lang="pt-BR" smtClean="0"/>
              <a:t> </a:t>
            </a:r>
          </a:p>
        </p:txBody>
      </p:sp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2133600"/>
            <a:ext cx="4467225" cy="428148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</p:spPr>
      </p:pic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3317" name="Text Box 6"/>
          <p:cNvSpPr txBox="1">
            <a:spLocks noChangeArrowheads="1"/>
          </p:cNvSpPr>
          <p:nvPr/>
        </p:nvSpPr>
        <p:spPr bwMode="auto">
          <a:xfrm>
            <a:off x="2051050" y="6491288"/>
            <a:ext cx="5276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 b="1">
                <a:solidFill>
                  <a:srgbClr val="FF9900"/>
                </a:solidFill>
              </a:rPr>
              <a:t>Causa do óbito: complicações pós-operatórias</a:t>
            </a:r>
          </a:p>
        </p:txBody>
      </p:sp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6991350" y="3573463"/>
            <a:ext cx="21526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>
                <a:solidFill>
                  <a:srgbClr val="FFFF00"/>
                </a:solidFill>
              </a:rPr>
              <a:t>Correção cirúrgica </a:t>
            </a:r>
          </a:p>
          <a:p>
            <a:r>
              <a:rPr lang="pt-BR" sz="1800">
                <a:solidFill>
                  <a:srgbClr val="FFFF00"/>
                </a:solidFill>
              </a:rPr>
              <a:t>com 2 dias de vida!</a:t>
            </a:r>
          </a:p>
        </p:txBody>
      </p:sp>
      <p:graphicFrame>
        <p:nvGraphicFramePr>
          <p:cNvPr id="53284" name="Group 36"/>
          <p:cNvGraphicFramePr>
            <a:graphicFrameLocks noGrp="1"/>
          </p:cNvGraphicFramePr>
          <p:nvPr/>
        </p:nvGraphicFramePr>
        <p:xfrm>
          <a:off x="755650" y="1412875"/>
          <a:ext cx="6985000" cy="731838"/>
        </p:xfrm>
        <a:graphic>
          <a:graphicData uri="http://schemas.openxmlformats.org/drawingml/2006/table">
            <a:tbl>
              <a:tblPr/>
              <a:tblGrid>
                <a:gridCol w="6245225"/>
                <a:gridCol w="7397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Sessão de Anatomia Cl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í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nica:H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 congênita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Tatiane Melo de Oliveira, Fernanda Laiza, Paulo R. Margotto, Ana Quirino, Regina Maria de Ara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ú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jo Fr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3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3322" name="Picture 22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19925" y="15573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body" idx="1"/>
          </p:nvPr>
        </p:nvSpPr>
        <p:spPr>
          <a:xfrm>
            <a:off x="395288" y="1341438"/>
            <a:ext cx="8229600" cy="4525962"/>
          </a:xfrm>
        </p:spPr>
        <p:txBody>
          <a:bodyPr/>
          <a:lstStyle/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>
                <a:solidFill>
                  <a:srgbClr val="FF9900"/>
                </a:solidFill>
              </a:rPr>
              <a:t>Tamanho do defeito e necessidade de retalho cirúrgico</a:t>
            </a:r>
          </a:p>
          <a:p>
            <a:pPr marL="609600" indent="-609600" algn="ctr">
              <a:lnSpc>
                <a:spcPct val="80000"/>
              </a:lnSpc>
              <a:buFont typeface="Tw Cen MT"/>
              <a:buNone/>
            </a:pPr>
            <a:r>
              <a:rPr lang="en-US" sz="2400" smtClean="0">
                <a:solidFill>
                  <a:schemeClr val="bg1"/>
                </a:solidFill>
              </a:rPr>
              <a:t>(segundo</a:t>
            </a:r>
            <a:r>
              <a:rPr lang="en-US" sz="2400" smtClean="0">
                <a:solidFill>
                  <a:srgbClr val="FF9900"/>
                </a:solidFill>
              </a:rPr>
              <a:t> </a:t>
            </a:r>
            <a:r>
              <a:rPr lang="pt-BR" sz="2400" i="1" smtClean="0"/>
              <a:t>The CDH Study Group: Lally KP et al,2007)</a:t>
            </a:r>
            <a:r>
              <a:rPr lang="pt-BR" smtClean="0"/>
              <a:t/>
            </a:r>
            <a:br>
              <a:rPr lang="pt-BR" smtClean="0"/>
            </a:br>
            <a:r>
              <a:rPr lang="pt-BR" sz="2400" b="1" smtClean="0">
                <a:solidFill>
                  <a:srgbClr val="FFFF00"/>
                </a:solidFill>
              </a:rPr>
              <a:t>Com retalho versos correção primária</a:t>
            </a:r>
            <a:endParaRPr lang="en-US" sz="2400" b="1" smtClean="0">
              <a:solidFill>
                <a:srgbClr val="FFFF00"/>
              </a:solidFill>
            </a:endParaRP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Mortalidade: 21% x 5%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/>
              <a:t>  </a:t>
            </a:r>
            <a:r>
              <a:rPr lang="en-US" sz="1800" b="1" smtClean="0"/>
              <a:t>OR para a morte: </a:t>
            </a:r>
            <a:r>
              <a:rPr lang="pt-BR" sz="1800" b="1" smtClean="0"/>
              <a:t>14;95% IC: 10.35‒19.13;</a:t>
            </a:r>
            <a:br>
              <a:rPr lang="pt-BR" sz="1800" b="1" smtClean="0"/>
            </a:br>
            <a:r>
              <a:rPr lang="pt-BR" sz="1800" b="1" smtClean="0"/>
              <a:t>P &lt; 0.001</a:t>
            </a:r>
            <a:br>
              <a:rPr lang="pt-BR" sz="1800" b="1" smtClean="0"/>
            </a:br>
            <a:r>
              <a:rPr lang="en-US" sz="2400" smtClean="0"/>
              <a:t>Maior tempo de Ventilação Mecânica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Maior tempo de internação em UTI Neonatal</a:t>
            </a:r>
          </a:p>
          <a:p>
            <a:pPr marL="609600" indent="-609600">
              <a:lnSpc>
                <a:spcPct val="80000"/>
              </a:lnSpc>
            </a:pPr>
            <a:r>
              <a:rPr lang="en-US" sz="2400" smtClean="0"/>
              <a:t>Maior necessidade de ECMO, dificuldade de alimentação, doença do refluxo, necessidade prolongada de O2 (P&lt;0.01)</a:t>
            </a:r>
          </a:p>
          <a:p>
            <a:pPr marL="609600" indent="-609600">
              <a:lnSpc>
                <a:spcPct val="80000"/>
              </a:lnSpc>
              <a:buFont typeface="Arial" pitchFamily="34" charset="0"/>
              <a:buNone/>
            </a:pPr>
            <a:r>
              <a:rPr lang="en-US" sz="2400" smtClean="0"/>
              <a:t>                  </a:t>
            </a:r>
            <a:r>
              <a:rPr lang="en-US" sz="2400" smtClean="0">
                <a:solidFill>
                  <a:srgbClr val="FF9900"/>
                </a:solidFill>
              </a:rPr>
              <a:t>Tempo do início do defeito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O achado de hérnia diafragmática fetal por volta da 25ª sem</a:t>
            </a:r>
          </a:p>
          <a:p>
            <a:pPr marL="609600" indent="-609600"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de gestação está associado a 100% de mortalidade </a:t>
            </a:r>
            <a:endParaRPr lang="en-US" sz="1800" smtClean="0">
              <a:solidFill>
                <a:srgbClr val="FF9900"/>
              </a:solidFill>
            </a:endParaRPr>
          </a:p>
          <a:p>
            <a:pPr marL="609600" indent="-609600" algn="ctr">
              <a:lnSpc>
                <a:spcPct val="80000"/>
              </a:lnSpc>
            </a:pPr>
            <a:endParaRPr lang="pt-BR" sz="1800" smtClean="0"/>
          </a:p>
        </p:txBody>
      </p:sp>
      <p:sp>
        <p:nvSpPr>
          <p:cNvPr id="14339" name="Rectangle 5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4340" name="AutoShape 8"/>
          <p:cNvSpPr>
            <a:spLocks noChangeArrowheads="1"/>
          </p:cNvSpPr>
          <p:nvPr/>
        </p:nvSpPr>
        <p:spPr bwMode="auto">
          <a:xfrm>
            <a:off x="6877050" y="5445125"/>
            <a:ext cx="2484438" cy="1412875"/>
          </a:xfrm>
          <a:prstGeom prst="cloudCallout">
            <a:avLst>
              <a:gd name="adj1" fmla="val -57921"/>
              <a:gd name="adj2" fmla="val -166403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r>
              <a:rPr lang="pt-BR" b="1">
                <a:solidFill>
                  <a:srgbClr val="6600CC"/>
                </a:solidFill>
              </a:rPr>
              <a:t>Reflexo da</a:t>
            </a:r>
          </a:p>
          <a:p>
            <a:r>
              <a:rPr lang="pt-BR" b="1">
                <a:solidFill>
                  <a:srgbClr val="6600CC"/>
                </a:solidFill>
              </a:rPr>
              <a:t>Hipoplasia</a:t>
            </a:r>
          </a:p>
          <a:p>
            <a:r>
              <a:rPr lang="pt-BR" b="1">
                <a:solidFill>
                  <a:srgbClr val="6600CC"/>
                </a:solidFill>
              </a:rPr>
              <a:t>pulmonar</a:t>
            </a:r>
          </a:p>
        </p:txBody>
      </p:sp>
      <p:sp>
        <p:nvSpPr>
          <p:cNvPr id="14341" name="Text Box 9"/>
          <p:cNvSpPr txBox="1">
            <a:spLocks noChangeArrowheads="1"/>
          </p:cNvSpPr>
          <p:nvPr/>
        </p:nvSpPr>
        <p:spPr bwMode="auto">
          <a:xfrm>
            <a:off x="8101013" y="4941888"/>
            <a:ext cx="17287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/>
          </a:p>
        </p:txBody>
      </p:sp>
      <p:sp>
        <p:nvSpPr>
          <p:cNvPr id="14342" name="Rectangle 10"/>
          <p:cNvSpPr>
            <a:spLocks noChangeArrowheads="1"/>
          </p:cNvSpPr>
          <p:nvPr/>
        </p:nvSpPr>
        <p:spPr bwMode="auto">
          <a:xfrm>
            <a:off x="2411413" y="836613"/>
            <a:ext cx="4130675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Preditores pós-natais de gravidade</a:t>
            </a:r>
            <a:endParaRPr lang="pt-BR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/>
          </p:cNvSpPr>
          <p:nvPr>
            <p:ph type="body" idx="1"/>
          </p:nvPr>
        </p:nvSpPr>
        <p:spPr>
          <a:xfrm>
            <a:off x="468313" y="908050"/>
            <a:ext cx="8229600" cy="489585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en-US" sz="24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en-US" sz="24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</a:rPr>
              <a:t>Na experiência de Santos e cl, os RN com HDC com prognóstico ruim foram aqueles RN que necessitaram de: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intubação antes de 6 horas de vida,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a não obtenção de PaO2 maior que 100mmHg (100% de mortalidade)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 aqueles que apresentaram Apgar menor ou igual a 6 no 5º  minuto de vida.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000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en-US" sz="1600" smtClean="0">
                <a:solidFill>
                  <a:schemeClr val="bg1"/>
                </a:solidFill>
              </a:rPr>
              <a:t>            </a:t>
            </a:r>
            <a:r>
              <a:rPr lang="en-US" sz="2000" smtClean="0">
                <a:solidFill>
                  <a:srgbClr val="FF9900"/>
                </a:solidFill>
              </a:rPr>
              <a:t>Segundo </a:t>
            </a:r>
            <a:r>
              <a:rPr lang="pt-BR" sz="2000" i="1" smtClean="0">
                <a:solidFill>
                  <a:srgbClr val="FF9900"/>
                </a:solidFill>
              </a:rPr>
              <a:t>The CDH Study Group: Brindle LE et al et al,2014</a:t>
            </a: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smtClean="0"/>
              <a:t>Presença de cromossopatia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cardiopatia congênita grave (26% sobrevivência x 73% sem defeito cardíaco)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FFFF00"/>
                </a:solidFill>
              </a:rPr>
              <a:t>hipertensão pulmonar</a:t>
            </a:r>
            <a:r>
              <a:rPr lang="pt-BR" sz="2000" smtClean="0"/>
              <a:t> (o mais importante fator - Dillon et al, 2004) 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2627313" y="5661025"/>
            <a:ext cx="4572000" cy="1063625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lvl="2"/>
            <a:r>
              <a:rPr lang="en-US"/>
              <a:t>Leve: mortalidade 1%</a:t>
            </a:r>
          </a:p>
          <a:p>
            <a:pPr lvl="2"/>
            <a:r>
              <a:rPr lang="en-US"/>
              <a:t>Moderada: mortalidade 7%</a:t>
            </a:r>
          </a:p>
          <a:p>
            <a:pPr lvl="2"/>
            <a:r>
              <a:rPr lang="en-US"/>
              <a:t>Grave: mortalidade 56%</a:t>
            </a:r>
            <a:endParaRPr lang="pt-BR"/>
          </a:p>
        </p:txBody>
      </p:sp>
      <p:sp>
        <p:nvSpPr>
          <p:cNvPr id="15365" name="Rectangle 8"/>
          <p:cNvSpPr>
            <a:spLocks noChangeArrowheads="1"/>
          </p:cNvSpPr>
          <p:nvPr/>
        </p:nvSpPr>
        <p:spPr bwMode="auto">
          <a:xfrm>
            <a:off x="2268538" y="836613"/>
            <a:ext cx="442595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Preditores pós-natais de gravidade</a:t>
            </a:r>
            <a:endParaRPr lang="pt-BR" b="1"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0" y="1627188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0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b="1" smtClean="0">
                <a:solidFill>
                  <a:srgbClr val="FFFF00"/>
                </a:solidFill>
              </a:rPr>
              <a:t>   Intubação imediata</a:t>
            </a:r>
            <a:r>
              <a:rPr lang="pt-BR" sz="2000" smtClean="0"/>
              <a:t>: </a:t>
            </a:r>
            <a:r>
              <a:rPr lang="pt-BR" sz="2000" b="1" smtClean="0">
                <a:solidFill>
                  <a:srgbClr val="FF9900"/>
                </a:solidFill>
              </a:rPr>
              <a:t>É contra-indicado o uso de máscara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000" smtClean="0"/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FF9900"/>
                </a:solidFill>
              </a:rPr>
              <a:t>Ventilação por pressão positiva</a:t>
            </a:r>
            <a:r>
              <a:rPr lang="pt-BR" sz="2000" smtClean="0"/>
              <a:t> a 100% (a asfixia piora a hipertensão pulmonar):PIM máxima de 25cmH20 e FR de 30-40/min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>
                <a:solidFill>
                  <a:srgbClr val="FF9900"/>
                </a:solidFill>
              </a:rPr>
              <a:t>                                             Objetivar: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-SatO2 pré-ductal : 85% - 95% e pós-ductal &gt;70%.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(Em situações individualizadas, manter a saturação pré-ductal &gt;80%, desde que se mantenha boa perfusão tissular).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-Manter a  PaCO2 entre 55-60mmHg. Vigorosa hiperventilação        à injúria pulmonar relacionada ao respirador.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rgbClr val="FF9900"/>
                </a:solidFill>
              </a:rPr>
              <a:t>Surfactante pulmonar</a:t>
            </a:r>
            <a:r>
              <a:rPr lang="pt-BR" sz="2000" smtClean="0"/>
              <a:t>: não indicado de forma rotineira para todo recém-nascido</a:t>
            </a: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smtClean="0"/>
              <a:t>Elevação do decúbito, colocando-se o paciente de preferência sobre o lado afetado (facilita a expansão do lado normal).</a:t>
            </a: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3779838" y="836613"/>
            <a:ext cx="1946275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/>
              <a:t>REANIMAÇÃO</a:t>
            </a:r>
          </a:p>
        </p:txBody>
      </p:sp>
      <p:sp>
        <p:nvSpPr>
          <p:cNvPr id="16389" name="AutoShape 6"/>
          <p:cNvSpPr>
            <a:spLocks noChangeArrowheads="1"/>
          </p:cNvSpPr>
          <p:nvPr/>
        </p:nvSpPr>
        <p:spPr bwMode="auto">
          <a:xfrm>
            <a:off x="2339975" y="5013325"/>
            <a:ext cx="255588" cy="198438"/>
          </a:xfrm>
          <a:prstGeom prst="right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6390" name="Text Box 7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6391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308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/>
          </p:cNvSpPr>
          <p:nvPr>
            <p:ph type="body" idx="1"/>
          </p:nvPr>
        </p:nvSpPr>
        <p:spPr>
          <a:xfrm>
            <a:off x="457200" y="981075"/>
            <a:ext cx="8229600" cy="561657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300" b="1" smtClean="0">
                <a:solidFill>
                  <a:srgbClr val="FF9900"/>
                </a:solidFill>
              </a:rPr>
              <a:t>Descompressão do estômago e alças intestinais</a:t>
            </a:r>
            <a:r>
              <a:rPr lang="pt-BR" sz="2300" smtClean="0"/>
              <a:t>: aspirar o conteúdo gástrico com SOG nº 8 e a seguir, deixá-la aberta para descompressão do estômago e alças intestinais que estão na caixa torácica. Se necessário: manter aspiração contínua.</a:t>
            </a:r>
            <a:endParaRPr lang="pt-BR" sz="2300" b="1" smtClean="0"/>
          </a:p>
          <a:p>
            <a:pPr>
              <a:lnSpc>
                <a:spcPct val="80000"/>
              </a:lnSpc>
            </a:pPr>
            <a:r>
              <a:rPr lang="pt-BR" sz="2300" b="1" smtClean="0"/>
              <a:t> </a:t>
            </a:r>
            <a:r>
              <a:rPr lang="pt-BR" sz="2300" b="1" smtClean="0">
                <a:solidFill>
                  <a:srgbClr val="FF9900"/>
                </a:solidFill>
              </a:rPr>
              <a:t>Cateterismo de vasos umbilicais</a:t>
            </a:r>
            <a:r>
              <a:rPr lang="pt-BR" sz="2300" smtClean="0"/>
              <a:t>: a PaO2 obtida do cateter arterial umbilical reflete a oxigenação do sangue pós-ductal. É essencial a monitorização da PaO2 pré-ductal (oxímetro no membro superior direito).</a:t>
            </a:r>
            <a:endParaRPr lang="pt-BR" sz="2300" b="1" smtClean="0"/>
          </a:p>
          <a:p>
            <a:pPr>
              <a:lnSpc>
                <a:spcPct val="80000"/>
              </a:lnSpc>
            </a:pPr>
            <a:r>
              <a:rPr lang="pt-BR" sz="2300" b="1" smtClean="0">
                <a:solidFill>
                  <a:srgbClr val="FF9900"/>
                </a:solidFill>
              </a:rPr>
              <a:t>Monitorização da pressão arterial</a:t>
            </a:r>
            <a:r>
              <a:rPr lang="pt-BR" sz="2300" smtClean="0"/>
              <a:t>: Manter a PAM (pressão arterial média) em níveis normais, de acordo com a idade gestacional.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       Se </a:t>
            </a:r>
            <a:r>
              <a:rPr lang="pt-BR" sz="2300" smtClean="0">
                <a:solidFill>
                  <a:srgbClr val="FF9900"/>
                </a:solidFill>
              </a:rPr>
              <a:t>hipotensão arterial</a:t>
            </a:r>
            <a:r>
              <a:rPr lang="pt-BR" sz="2300" smtClean="0"/>
              <a:t> (de forma geral &lt;30mmHg em pré-termos e &lt;50mmHg em RN a termo) </a:t>
            </a:r>
            <a:r>
              <a:rPr lang="pt-BR" sz="2300" smtClean="0">
                <a:solidFill>
                  <a:srgbClr val="FF9900"/>
                </a:solidFill>
              </a:rPr>
              <a:t>associada à saturação pré-ductal &lt;80%,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</a:t>
            </a:r>
            <a:r>
              <a:rPr lang="pt-BR" sz="2300" smtClean="0">
                <a:solidFill>
                  <a:schemeClr val="bg1"/>
                </a:solidFill>
              </a:rPr>
              <a:t>avaliar</a:t>
            </a:r>
            <a:r>
              <a:rPr lang="pt-BR" sz="2300" smtClean="0">
                <a:solidFill>
                  <a:srgbClr val="FF9900"/>
                </a:solidFill>
              </a:rPr>
              <a:t> : - função cardíaca</a:t>
            </a:r>
            <a:r>
              <a:rPr lang="pt-BR" sz="2300" smtClean="0"/>
              <a:t> com ecocardiografia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300" smtClean="0"/>
              <a:t>               - </a:t>
            </a:r>
            <a:r>
              <a:rPr lang="pt-BR" sz="2300" smtClean="0">
                <a:solidFill>
                  <a:srgbClr val="FF9900"/>
                </a:solidFill>
              </a:rPr>
              <a:t>em caso de hipovolemia</a:t>
            </a:r>
            <a:r>
              <a:rPr lang="pt-BR" sz="2300" smtClean="0"/>
              <a:t>,   aplicar 10-20ml/kg de soro fisiológico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es-ES_tradnl" sz="2300" smtClean="0"/>
              <a:t>               - </a:t>
            </a:r>
            <a:r>
              <a:rPr lang="es-ES_tradnl" sz="2300" smtClean="0">
                <a:solidFill>
                  <a:srgbClr val="FF9900"/>
                </a:solidFill>
              </a:rPr>
              <a:t>considerar drogas vasoativas</a:t>
            </a: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7412" name="Text Box 5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7413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308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99745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FF9900"/>
                </a:solidFill>
              </a:rPr>
              <a:t>Analgesia/sedação/manipulação mínima</a:t>
            </a:r>
            <a:r>
              <a:rPr lang="pt-BR" sz="2400" smtClean="0"/>
              <a:t>: estes RN apresentam grande labilidade na oxigenação arterial (punções arteriais e venosas): o exame clínico e a aspiração traqueal aumentam o shunt D-E, agravando a hipoxemia. Manipular o estritamente necessário. Manter calmo e silencioso o ambiente ao redor do paciente; recomenda-se o uso de drogas analgésicas e sedativas: Fentanil e Midazolam  (vide Capítulo de Dor Neonatal) </a:t>
            </a:r>
          </a:p>
          <a:p>
            <a:pPr>
              <a:lnSpc>
                <a:spcPct val="90000"/>
              </a:lnSpc>
            </a:pPr>
            <a:r>
              <a:rPr lang="pt-BR" sz="2400" b="1" smtClean="0">
                <a:solidFill>
                  <a:srgbClr val="FF9900"/>
                </a:solidFill>
              </a:rPr>
              <a:t>Paralisia muscular</a:t>
            </a:r>
            <a:r>
              <a:rPr lang="pt-BR" sz="2400" smtClean="0"/>
              <a:t>: </a:t>
            </a:r>
            <a:r>
              <a:rPr lang="pt-BR" sz="2800" b="1" smtClean="0"/>
              <a:t>não deve ser usado</a:t>
            </a:r>
            <a:r>
              <a:rPr lang="pt-BR" sz="2400" smtClean="0"/>
              <a:t>, devido a conseqüências indesejáveis na mecânica ventilatória.</a:t>
            </a:r>
          </a:p>
          <a:p>
            <a:pPr algn="ctr">
              <a:lnSpc>
                <a:spcPct val="90000"/>
              </a:lnSpc>
            </a:pPr>
            <a:r>
              <a:rPr lang="pt-BR" sz="2400" b="1" smtClean="0">
                <a:solidFill>
                  <a:srgbClr val="FFFF00"/>
                </a:solidFill>
              </a:rPr>
              <a:t>Ecocardiograma (inicial com 24 horas de vida e seriado): avaliação da hipertensão pulmonar e da função ventricular direita. Ventrículo esquerdo pequeno complica a evolução destes pacientes.</a:t>
            </a: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8436" name="Text Box 5"/>
          <p:cNvSpPr txBox="1">
            <a:spLocks noChangeArrowheads="1"/>
          </p:cNvSpPr>
          <p:nvPr/>
        </p:nvSpPr>
        <p:spPr bwMode="auto">
          <a:xfrm>
            <a:off x="7521575" y="6553200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8437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883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type="body" idx="1"/>
          </p:nvPr>
        </p:nvSpPr>
        <p:spPr>
          <a:xfrm>
            <a:off x="468313" y="1125538"/>
            <a:ext cx="8229600" cy="4525962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FF00"/>
                </a:solidFill>
              </a:rPr>
              <a:t>Ventilar o RN com pressões menos agressivas, devido ao maior risco de barotrauma.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200" b="1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200" smtClean="0"/>
              <a:t>Parâmetros iniciais: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-PIP 20-25 cmH2O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-PEEP 5 cm H2O, FR 30-40/min;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endParaRPr lang="pt-BR" sz="2200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Para os RN com : -grave hipóxia e/ou hipercapnia refratária (falha da ventilação convencional)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                - PIP &gt;25cm H2O em ventilação convencional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                           </a:t>
            </a:r>
            <a:r>
              <a:rPr lang="pt-BR" sz="2200" smtClean="0">
                <a:solidFill>
                  <a:srgbClr val="FFFF00"/>
                </a:solidFill>
              </a:rPr>
              <a:t>ventilação de alta frequência: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(MAP de 13-17, FR de  10Hz, amplitude 30-50, em acordo com a vibração torácica)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200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FF00"/>
                </a:solidFill>
              </a:rPr>
              <a:t>Após estabilização, reduzir FiO2 se saturação pré-ductal &gt;95%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>
                <a:solidFill>
                  <a:srgbClr val="FF00FF"/>
                </a:solidFill>
              </a:rPr>
              <a:t>(Alvo de saturação:85%)</a:t>
            </a:r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19460" name="Text Box 5"/>
          <p:cNvSpPr txBox="1">
            <a:spLocks noChangeArrowheads="1"/>
          </p:cNvSpPr>
          <p:nvPr/>
        </p:nvSpPr>
        <p:spPr bwMode="auto">
          <a:xfrm>
            <a:off x="3059113" y="765175"/>
            <a:ext cx="3125787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00"/>
                </a:solidFill>
              </a:rPr>
              <a:t>Estratégias ventilatórias</a:t>
            </a:r>
          </a:p>
        </p:txBody>
      </p:sp>
      <p:sp>
        <p:nvSpPr>
          <p:cNvPr id="19461" name="Line 6"/>
          <p:cNvSpPr>
            <a:spLocks noChangeShapeType="1"/>
          </p:cNvSpPr>
          <p:nvPr/>
        </p:nvSpPr>
        <p:spPr bwMode="auto">
          <a:xfrm>
            <a:off x="3419475" y="4581525"/>
            <a:ext cx="504825" cy="1428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9462" name="Text Box 7"/>
          <p:cNvSpPr txBox="1">
            <a:spLocks noChangeArrowheads="1"/>
          </p:cNvSpPr>
          <p:nvPr/>
        </p:nvSpPr>
        <p:spPr bwMode="auto">
          <a:xfrm>
            <a:off x="7521575" y="6524625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19463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459788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/>
          </p:cNvSpPr>
          <p:nvPr>
            <p:ph type="body" idx="1"/>
          </p:nvPr>
        </p:nvSpPr>
        <p:spPr>
          <a:xfrm>
            <a:off x="468313" y="1268413"/>
            <a:ext cx="8229600" cy="4525962"/>
          </a:xfrm>
        </p:spPr>
        <p:txBody>
          <a:bodyPr/>
          <a:lstStyle/>
          <a:p>
            <a:r>
              <a:rPr lang="pt-BR" smtClean="0"/>
              <a:t>Evitar PIP &gt;25 cm H2O</a:t>
            </a:r>
          </a:p>
          <a:p>
            <a:r>
              <a:rPr lang="pt-BR" smtClean="0"/>
              <a:t>Manter FR entre 25-40</a:t>
            </a:r>
          </a:p>
          <a:p>
            <a:r>
              <a:rPr lang="pt-BR" smtClean="0"/>
              <a:t>Tolerar SatO2 pré-ductal de 85%</a:t>
            </a:r>
          </a:p>
          <a:p>
            <a:r>
              <a:rPr lang="pt-BR" smtClean="0"/>
              <a:t>Tolerar certo grau de hipercapnia:50-55mm-60mmHg</a:t>
            </a:r>
          </a:p>
          <a:p>
            <a:r>
              <a:rPr lang="pt-BR" smtClean="0"/>
              <a:t>Evitar hipocapnia:  do fluxo sanguíneo cerebral / desvio curva Hb para a direita </a:t>
            </a:r>
          </a:p>
          <a:p>
            <a:pPr>
              <a:buFont typeface="Arial" pitchFamily="34" charset="0"/>
              <a:buNone/>
            </a:pPr>
            <a:r>
              <a:rPr lang="pt-BR" smtClean="0"/>
              <a:t>                                  agrava hipoxia tecidual                            </a:t>
            </a:r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0484" name="Text Box 5"/>
          <p:cNvSpPr txBox="1">
            <a:spLocks noChangeArrowheads="1"/>
          </p:cNvSpPr>
          <p:nvPr/>
        </p:nvSpPr>
        <p:spPr bwMode="auto">
          <a:xfrm>
            <a:off x="3059113" y="765175"/>
            <a:ext cx="3125787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00"/>
                </a:solidFill>
              </a:rPr>
              <a:t>Estratégias ventilatórias</a:t>
            </a:r>
          </a:p>
        </p:txBody>
      </p:sp>
      <p:sp>
        <p:nvSpPr>
          <p:cNvPr id="20485" name="Line 6"/>
          <p:cNvSpPr>
            <a:spLocks noChangeShapeType="1"/>
          </p:cNvSpPr>
          <p:nvPr/>
        </p:nvSpPr>
        <p:spPr bwMode="auto">
          <a:xfrm>
            <a:off x="3635375" y="5229225"/>
            <a:ext cx="647700" cy="215900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0486" name="Text Box 8"/>
          <p:cNvSpPr txBox="1">
            <a:spLocks noChangeArrowheads="1"/>
          </p:cNvSpPr>
          <p:nvPr/>
        </p:nvSpPr>
        <p:spPr bwMode="auto">
          <a:xfrm>
            <a:off x="7521575" y="6308725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  <p:pic>
        <p:nvPicPr>
          <p:cNvPr id="20487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6913" y="59499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539750" y="1916113"/>
            <a:ext cx="8229600" cy="4525962"/>
          </a:xfrm>
          <a:ln w="76200" cmpd="tri">
            <a:solidFill>
              <a:srgbClr val="FF00FF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4000" b="1" smtClean="0">
                <a:solidFill>
                  <a:srgbClr val="FFFF00"/>
                </a:solidFill>
              </a:rPr>
              <a:t>Hipoplasia pulmonar</a:t>
            </a:r>
            <a:r>
              <a:rPr lang="pt-BR" sz="4000" smtClean="0">
                <a:solidFill>
                  <a:srgbClr val="FFFF00"/>
                </a:solidFill>
              </a:rPr>
              <a:t>, </a:t>
            </a:r>
          </a:p>
          <a:p>
            <a:pPr algn="ctr">
              <a:lnSpc>
                <a:spcPct val="90000"/>
              </a:lnSpc>
            </a:pPr>
            <a:r>
              <a:rPr lang="pt-BR" sz="4000" b="1" smtClean="0">
                <a:solidFill>
                  <a:srgbClr val="FFFF00"/>
                </a:solidFill>
              </a:rPr>
              <a:t>Aumento da  resistência vascular pulmonar</a:t>
            </a:r>
            <a:r>
              <a:rPr lang="pt-BR" sz="4000" smtClean="0">
                <a:solidFill>
                  <a:srgbClr val="FFFF00"/>
                </a:solidFill>
              </a:rPr>
              <a:t> </a:t>
            </a:r>
          </a:p>
          <a:p>
            <a:pPr algn="ctr">
              <a:lnSpc>
                <a:spcPct val="90000"/>
              </a:lnSpc>
            </a:pPr>
            <a:r>
              <a:rPr lang="pt-BR" sz="4000" smtClean="0">
                <a:solidFill>
                  <a:srgbClr val="FFFF00"/>
                </a:solidFill>
              </a:rPr>
              <a:t> </a:t>
            </a:r>
            <a:r>
              <a:rPr lang="pt-BR" sz="4000" b="1" smtClean="0">
                <a:solidFill>
                  <a:srgbClr val="FFFF00"/>
                </a:solidFill>
              </a:rPr>
              <a:t>Insuficiência cardíaca</a:t>
            </a:r>
            <a:r>
              <a:rPr lang="pt-BR" sz="4000" b="1" smtClean="0"/>
              <a:t> 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endParaRPr lang="pt-BR" sz="4000" b="1" smtClean="0"/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4000" smtClean="0"/>
              <a:t>Determinam a fisiopatologia da hérnia diafragmática congênita. </a:t>
            </a:r>
          </a:p>
          <a:p>
            <a:pPr algn="ctr">
              <a:lnSpc>
                <a:spcPct val="90000"/>
              </a:lnSpc>
            </a:pPr>
            <a:endParaRPr lang="pt-BR" sz="4000" smtClean="0"/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1619250" y="3079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1508" name="AutoShape 5"/>
          <p:cNvSpPr>
            <a:spLocks noChangeArrowheads="1"/>
          </p:cNvSpPr>
          <p:nvPr/>
        </p:nvSpPr>
        <p:spPr bwMode="auto">
          <a:xfrm>
            <a:off x="4140200" y="4365625"/>
            <a:ext cx="609600" cy="914400"/>
          </a:xfrm>
          <a:prstGeom prst="downArrowCallout">
            <a:avLst>
              <a:gd name="adj1" fmla="val 25000"/>
              <a:gd name="adj2" fmla="val 25000"/>
              <a:gd name="adj3" fmla="val 25000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/>
          </p:cNvSpPr>
          <p:nvPr>
            <p:ph type="body" idx="1"/>
          </p:nvPr>
        </p:nvSpPr>
        <p:spPr>
          <a:xfrm>
            <a:off x="0" y="2060575"/>
            <a:ext cx="8686800" cy="4525963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Ecocardiograma com 24 h de vida e seriado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   (semanalmente)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Avaliação de: -</a:t>
            </a:r>
            <a:r>
              <a:rPr lang="pt-BR" sz="2400" smtClean="0">
                <a:solidFill>
                  <a:srgbClr val="FFFF00"/>
                </a:solidFill>
              </a:rPr>
              <a:t>hipertensão pulmonar (HP)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        -</a:t>
            </a:r>
            <a:r>
              <a:rPr lang="pt-BR" sz="2400" b="1" smtClean="0">
                <a:solidFill>
                  <a:srgbClr val="FFFF00"/>
                </a:solidFill>
              </a:rPr>
              <a:t>DISFUNÇÃO VD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Predição  prognóstica a curto prazo: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-a maioria da HP  resolve entre 1-3 semanas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-severa hipertensão HP com </a:t>
            </a:r>
            <a:r>
              <a:rPr lang="pt-BR" sz="2400" smtClean="0">
                <a:solidFill>
                  <a:srgbClr val="FF9900"/>
                </a:solidFill>
              </a:rPr>
              <a:t>2 semanas</a:t>
            </a:r>
            <a:r>
              <a:rPr lang="pt-BR" sz="2400" smtClean="0"/>
              <a:t>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biomarcador de severa doença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preditor de mortalidade e morbidade pulmonar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  <a:p>
            <a:pPr>
              <a:lnSpc>
                <a:spcPct val="90000"/>
              </a:lnSpc>
            </a:pPr>
            <a:endParaRPr lang="pt-BR" sz="2400" smtClean="0"/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2532" name="Text Box 5"/>
          <p:cNvSpPr txBox="1">
            <a:spLocks noChangeArrowheads="1"/>
          </p:cNvSpPr>
          <p:nvPr/>
        </p:nvSpPr>
        <p:spPr bwMode="auto">
          <a:xfrm>
            <a:off x="139700" y="647700"/>
            <a:ext cx="900430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pt-BR"/>
          </a:p>
          <a:p>
            <a:pPr algn="ctr"/>
            <a:r>
              <a:rPr lang="pt-BR"/>
              <a:t>A melhora da HP é um objetivo crucial a ser conseguido no manuseio da HDC</a:t>
            </a:r>
            <a:endParaRPr lang="pt-BR" sz="2800">
              <a:solidFill>
                <a:srgbClr val="FF9900"/>
              </a:solidFill>
            </a:endParaRPr>
          </a:p>
          <a:p>
            <a:pPr algn="ctr"/>
            <a:r>
              <a:rPr lang="pt-BR" sz="2800">
                <a:solidFill>
                  <a:srgbClr val="FF9900"/>
                </a:solidFill>
              </a:rPr>
              <a:t>(</a:t>
            </a:r>
            <a:r>
              <a:rPr lang="en-US">
                <a:solidFill>
                  <a:srgbClr val="FF9900"/>
                </a:solidFill>
              </a:rPr>
              <a:t>O CALCANHAR DE ACHILLES</a:t>
            </a:r>
            <a:r>
              <a:rPr lang="en-US" sz="2800">
                <a:solidFill>
                  <a:srgbClr val="FF9900"/>
                </a:solidFill>
              </a:rPr>
              <a:t>)</a:t>
            </a:r>
            <a:endParaRPr lang="pt-BR" sz="2800">
              <a:solidFill>
                <a:srgbClr val="FF9900"/>
              </a:solidFill>
            </a:endParaRPr>
          </a:p>
        </p:txBody>
      </p:sp>
      <p:sp>
        <p:nvSpPr>
          <p:cNvPr id="22533" name="Text Box 6"/>
          <p:cNvSpPr txBox="1">
            <a:spLocks noChangeArrowheads="1"/>
          </p:cNvSpPr>
          <p:nvPr/>
        </p:nvSpPr>
        <p:spPr bwMode="auto">
          <a:xfrm>
            <a:off x="4787900" y="6308725"/>
            <a:ext cx="42322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Lusk, 2015; Danzer e Hedrick, 2014</a:t>
            </a:r>
          </a:p>
        </p:txBody>
      </p:sp>
      <p:sp>
        <p:nvSpPr>
          <p:cNvPr id="22534" name="Rectangle 7"/>
          <p:cNvSpPr>
            <a:spLocks noChangeArrowheads="1"/>
          </p:cNvSpPr>
          <p:nvPr/>
        </p:nvSpPr>
        <p:spPr bwMode="auto">
          <a:xfrm>
            <a:off x="3059113" y="549275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22535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825" y="60928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9900"/>
                </a:solidFill>
              </a:rPr>
              <a:t>-Impacto na sobrevivência e prognóstico funcional a longo prazo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9900"/>
                </a:solidFill>
              </a:rPr>
              <a:t>-A mais frequente indicação de ECMO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/>
              <a:t>Por que frequentemente não responde às drogas habitualmente usadas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massa pulmonar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quantidade de terminações da árvore respiratória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quantidade de bronquíolos terminais e alvéolos</a:t>
            </a:r>
          </a:p>
          <a:p>
            <a:pPr>
              <a:lnSpc>
                <a:spcPct val="80000"/>
              </a:lnSpc>
            </a:pPr>
            <a:r>
              <a:rPr lang="en-US" sz="2800" smtClean="0"/>
              <a:t>Menor superfície de troca alveolar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3556" name="Rectangle 5"/>
          <p:cNvSpPr>
            <a:spLocks noChangeArrowheads="1"/>
          </p:cNvSpPr>
          <p:nvPr/>
        </p:nvSpPr>
        <p:spPr bwMode="auto">
          <a:xfrm>
            <a:off x="3059113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3557" name="Rectangle 7"/>
          <p:cNvSpPr>
            <a:spLocks noChangeArrowheads="1"/>
          </p:cNvSpPr>
          <p:nvPr/>
        </p:nvSpPr>
        <p:spPr bwMode="auto">
          <a:xfrm>
            <a:off x="5292725" y="6237288"/>
            <a:ext cx="3851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Danzer e Hedrick, 2014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</a:t>
            </a:r>
          </a:p>
        </p:txBody>
      </p:sp>
      <p:pic>
        <p:nvPicPr>
          <p:cNvPr id="23558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AutoShape 8"/>
          <p:cNvSpPr>
            <a:spLocks noChangeArrowheads="1"/>
          </p:cNvSpPr>
          <p:nvPr/>
        </p:nvSpPr>
        <p:spPr bwMode="auto">
          <a:xfrm>
            <a:off x="2627313" y="692150"/>
            <a:ext cx="288925" cy="1008063"/>
          </a:xfrm>
          <a:prstGeom prst="curvedRightArrow">
            <a:avLst>
              <a:gd name="adj1" fmla="val 69780"/>
              <a:gd name="adj2" fmla="val 139561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0" y="1600200"/>
            <a:ext cx="9144000" cy="4495800"/>
          </a:xfrm>
        </p:spPr>
        <p:txBody>
          <a:bodyPr/>
          <a:lstStyle/>
          <a:p>
            <a:pPr marL="319088" indent="-319088"/>
            <a:r>
              <a:rPr lang="en-US" sz="2800" smtClean="0"/>
              <a:t>Maior camada muscular das artérias  pulmonares</a:t>
            </a:r>
          </a:p>
          <a:p>
            <a:pPr marL="319088" indent="-319088"/>
            <a:r>
              <a:rPr lang="en-US" sz="2800" smtClean="0"/>
              <a:t>Resistência vascular aumentada persistentemente</a:t>
            </a:r>
          </a:p>
          <a:p>
            <a:pPr marL="319088" indent="-319088"/>
            <a:r>
              <a:rPr lang="en-US" sz="2800" smtClean="0"/>
              <a:t>Maior reatividade e labilidade</a:t>
            </a:r>
          </a:p>
          <a:p>
            <a:pPr marL="319088" indent="-319088"/>
            <a:r>
              <a:rPr lang="en-US" sz="2800" smtClean="0"/>
              <a:t>Hipoxemia e acidose geram vasoespasmo pulmonar</a:t>
            </a:r>
          </a:p>
          <a:p>
            <a:pPr marL="319088" indent="-319088"/>
            <a:r>
              <a:rPr lang="en-US" sz="2800" smtClean="0"/>
              <a:t>Rápida piora do paciente e dificuldade na ventilação mecânica (VM)</a:t>
            </a:r>
          </a:p>
          <a:p>
            <a:pPr marL="319088" indent="-319088"/>
            <a:r>
              <a:rPr lang="en-US" sz="2800" b="1" smtClean="0">
                <a:solidFill>
                  <a:srgbClr val="FFFF00"/>
                </a:solidFill>
              </a:rPr>
              <a:t>Ventrículo esquerdo pouco desenvolvido</a:t>
            </a:r>
            <a:r>
              <a:rPr lang="en-US" sz="2800" smtClean="0"/>
              <a:t>: disfunção ventricular esquerda e baixo débito cardíaco, piorando a desrregulação da vasculatura pulmonar</a:t>
            </a:r>
            <a:endParaRPr lang="pt-BR" sz="2800" smtClean="0"/>
          </a:p>
          <a:p>
            <a:pPr marL="319088" indent="-319088"/>
            <a:endParaRPr lang="pt-BR" sz="2800" smtClean="0"/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4580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5292725" y="6237288"/>
            <a:ext cx="38512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Danzer e Hedrick, 2014</a:t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r>
              <a:rPr lang="pt-BR"/>
              <a:t> </a:t>
            </a:r>
          </a:p>
        </p:txBody>
      </p:sp>
      <p:pic>
        <p:nvPicPr>
          <p:cNvPr id="24582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72450" y="62372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body" idx="1"/>
          </p:nvPr>
        </p:nvSpPr>
        <p:spPr>
          <a:xfrm>
            <a:off x="395288" y="1125538"/>
            <a:ext cx="8229600" cy="4525962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/>
              <a:t>             </a:t>
            </a:r>
            <a:r>
              <a:rPr lang="pt-BR" sz="2400" b="1" smtClean="0">
                <a:solidFill>
                  <a:srgbClr val="FFFF00"/>
                </a:solidFill>
              </a:rPr>
              <a:t>iNO (óxido nítrico inalado)</a:t>
            </a:r>
            <a:endParaRPr lang="pt-BR" sz="2400" b="1" smtClean="0"/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000" smtClean="0"/>
              <a:t>padrão ouro no tratamento da hipertensão pulmonar</a:t>
            </a:r>
          </a:p>
          <a:p>
            <a:pPr>
              <a:lnSpc>
                <a:spcPct val="90000"/>
              </a:lnSpc>
            </a:pPr>
            <a:r>
              <a:rPr lang="pt-BR" sz="2800" smtClean="0">
                <a:solidFill>
                  <a:srgbClr val="FF9900"/>
                </a:solidFill>
              </a:rPr>
              <a:t>Sem demonstração de benefício na HDC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000" smtClean="0"/>
              <a:t>      (devido ao aumento da fosfodiesterase 5 que inativa o óxido nítrico) Belik,2014</a:t>
            </a:r>
          </a:p>
          <a:p>
            <a:pPr>
              <a:lnSpc>
                <a:spcPct val="90000"/>
              </a:lnSpc>
            </a:pPr>
            <a:r>
              <a:rPr lang="en-US" sz="2800" smtClean="0">
                <a:solidFill>
                  <a:srgbClr val="FF9900"/>
                </a:solidFill>
              </a:rPr>
              <a:t>Revisão da COCHRANE:aumento da necessidade de ECMO e contraindicou o uso do iNO.</a:t>
            </a:r>
          </a:p>
          <a:p>
            <a:pPr algn="ctr">
              <a:lnSpc>
                <a:spcPct val="90000"/>
              </a:lnSpc>
            </a:pPr>
            <a:r>
              <a:rPr lang="pt-BR" sz="2000" smtClean="0"/>
              <a:t>A causa, em parte,  da falta de resposta ao iNO: </a:t>
            </a:r>
            <a:r>
              <a:rPr lang="pt-BR" sz="2400" smtClean="0">
                <a:solidFill>
                  <a:srgbClr val="FFFF00"/>
                </a:solidFill>
              </a:rPr>
              <a:t>disfunção ventricular esquerda</a:t>
            </a:r>
            <a:r>
              <a:rPr lang="pt-BR" sz="2400" smtClean="0"/>
              <a:t> observada na HDC, causando </a:t>
            </a:r>
            <a:r>
              <a:rPr lang="pt-BR" sz="2400" smtClean="0">
                <a:solidFill>
                  <a:srgbClr val="FFFF00"/>
                </a:solidFill>
              </a:rPr>
              <a:t>circulação sistêmica  dependente do </a:t>
            </a:r>
            <a:r>
              <a:rPr lang="pt-BR" sz="2800" smtClean="0">
                <a:solidFill>
                  <a:srgbClr val="FFFF00"/>
                </a:solidFill>
              </a:rPr>
              <a:t>ventrículo direito</a:t>
            </a:r>
            <a:r>
              <a:rPr lang="pt-BR" sz="2400" smtClean="0">
                <a:solidFill>
                  <a:srgbClr val="FFFF00"/>
                </a:solidFill>
              </a:rPr>
              <a:t> </a:t>
            </a:r>
            <a:br>
              <a:rPr lang="pt-BR" sz="2400" smtClean="0">
                <a:solidFill>
                  <a:srgbClr val="FFFF00"/>
                </a:solidFill>
              </a:rPr>
            </a:br>
            <a:endParaRPr lang="pt-BR" sz="2400" smtClean="0">
              <a:solidFill>
                <a:srgbClr val="FFFF00"/>
              </a:solidFill>
            </a:endParaRPr>
          </a:p>
          <a:p>
            <a:pPr algn="ctr">
              <a:lnSpc>
                <a:spcPct val="90000"/>
              </a:lnSpc>
            </a:pPr>
            <a:endParaRPr lang="pt-BR" sz="2400" smtClean="0">
              <a:solidFill>
                <a:srgbClr val="FF9900"/>
              </a:solidFill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373688"/>
            <a:ext cx="9144000" cy="148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6" name="Line 6"/>
          <p:cNvSpPr>
            <a:spLocks noChangeShapeType="1"/>
          </p:cNvSpPr>
          <p:nvPr/>
        </p:nvSpPr>
        <p:spPr bwMode="auto">
          <a:xfrm flipH="1">
            <a:off x="1258888" y="6165850"/>
            <a:ext cx="433387" cy="215900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5607" name="Line 7"/>
          <p:cNvSpPr>
            <a:spLocks noChangeShapeType="1"/>
          </p:cNvSpPr>
          <p:nvPr/>
        </p:nvSpPr>
        <p:spPr bwMode="auto">
          <a:xfrm>
            <a:off x="250825" y="3213100"/>
            <a:ext cx="0" cy="2087563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5608" name="Line 8"/>
          <p:cNvSpPr>
            <a:spLocks noChangeShapeType="1"/>
          </p:cNvSpPr>
          <p:nvPr/>
        </p:nvSpPr>
        <p:spPr bwMode="auto">
          <a:xfrm>
            <a:off x="250825" y="3213100"/>
            <a:ext cx="217488" cy="0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57338"/>
            <a:ext cx="914400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5"/>
          <p:cNvSpPr>
            <a:spLocks noChangeArrowheads="1"/>
          </p:cNvSpPr>
          <p:nvPr/>
        </p:nvSpPr>
        <p:spPr bwMode="auto">
          <a:xfrm>
            <a:off x="2771775" y="5876925"/>
            <a:ext cx="45720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spcBef>
                <a:spcPct val="5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r>
              <a:rPr lang="pt-BR" u="sng">
                <a:hlinkClick r:id="rId3"/>
              </a:rPr>
              <a:t>Nitric oxide for respiratory failure in infants born at or near term</a:t>
            </a:r>
            <a:endParaRPr lang="pt-BR"/>
          </a:p>
          <a:p>
            <a:pPr lvl="1">
              <a:spcBef>
                <a:spcPct val="5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endParaRPr lang="pt-BR">
              <a:latin typeface="Tw Cen MT"/>
            </a:endParaRPr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6629" name="Rectangle 7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6630" name="Rectangle 8"/>
          <p:cNvSpPr>
            <a:spLocks noChangeArrowheads="1"/>
          </p:cNvSpPr>
          <p:nvPr/>
        </p:nvSpPr>
        <p:spPr bwMode="auto">
          <a:xfrm>
            <a:off x="2916238" y="1125538"/>
            <a:ext cx="33543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iNO (óxido nítrico inalado)</a:t>
            </a:r>
          </a:p>
        </p:txBody>
      </p:sp>
      <p:sp>
        <p:nvSpPr>
          <p:cNvPr id="26631" name="Line 9"/>
          <p:cNvSpPr>
            <a:spLocks noChangeShapeType="1"/>
          </p:cNvSpPr>
          <p:nvPr/>
        </p:nvSpPr>
        <p:spPr bwMode="auto">
          <a:xfrm flipH="1">
            <a:off x="1258888" y="2565400"/>
            <a:ext cx="433387" cy="215900"/>
          </a:xfrm>
          <a:prstGeom prst="line">
            <a:avLst/>
          </a:prstGeom>
          <a:noFill/>
          <a:ln w="57150">
            <a:solidFill>
              <a:srgbClr val="FF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type="body" idx="1"/>
          </p:nvPr>
        </p:nvSpPr>
        <p:spPr>
          <a:xfrm>
            <a:off x="457200" y="1125538"/>
            <a:ext cx="8229600" cy="5732462"/>
          </a:xfrm>
        </p:spPr>
        <p:txBody>
          <a:bodyPr/>
          <a:lstStyle/>
          <a:p>
            <a:pPr algn="ctr">
              <a:lnSpc>
                <a:spcPct val="90000"/>
              </a:lnSpc>
            </a:pPr>
            <a:r>
              <a:rPr lang="pt-BR" sz="2400" smtClean="0">
                <a:solidFill>
                  <a:srgbClr val="FF9900"/>
                </a:solidFill>
              </a:rPr>
              <a:t>Por quê da relativa hipoplasia ventricular esquerda</a:t>
            </a:r>
            <a:r>
              <a:rPr lang="pt-BR" sz="2400" smtClean="0"/>
              <a:t> 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(os pulmões hipoplásicos levam a uma falta de pré-carga ventricular esquerda e subseqüentemente, inibe o desenvolvimento ventricular) </a:t>
            </a:r>
          </a:p>
          <a:p>
            <a:pPr algn="ctr">
              <a:lnSpc>
                <a:spcPct val="90000"/>
              </a:lnSpc>
            </a:pPr>
            <a:r>
              <a:rPr lang="pt-BR" sz="2400" smtClean="0"/>
              <a:t>maior determinante de hipertensão pulmonar (venosa) e a falta de resposta ao óxido nítrico.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 Esta importante disfunção do ventrículo esquerdo pode levar a </a:t>
            </a:r>
            <a:r>
              <a:rPr lang="pt-BR" sz="2400" smtClean="0">
                <a:solidFill>
                  <a:srgbClr val="FFFF00"/>
                </a:solidFill>
              </a:rPr>
              <a:t>dependência do ventrículo direito (VD) para a adequada perfusão sistêmica. </a:t>
            </a:r>
          </a:p>
          <a:p>
            <a:pPr>
              <a:lnSpc>
                <a:spcPct val="90000"/>
              </a:lnSpc>
            </a:pPr>
            <a:r>
              <a:rPr lang="pt-BR" sz="2400" smtClean="0">
                <a:solidFill>
                  <a:srgbClr val="FFFF00"/>
                </a:solidFill>
              </a:rPr>
              <a:t>A Insuficiência cardíaca pode surgir da excessiva pós-carga do VD      com deficiente enchimento do VE e perfusão sistêmica</a:t>
            </a:r>
          </a:p>
          <a:p>
            <a:pPr>
              <a:lnSpc>
                <a:spcPct val="90000"/>
              </a:lnSpc>
            </a:pPr>
            <a:endParaRPr lang="pt-BR" sz="2400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                       </a:t>
            </a:r>
            <a:endParaRPr lang="pt-BR" sz="2600" smtClean="0">
              <a:solidFill>
                <a:srgbClr val="FFFF00"/>
              </a:solidFill>
            </a:endParaRPr>
          </a:p>
          <a:p>
            <a:pPr algn="ctr">
              <a:lnSpc>
                <a:spcPct val="90000"/>
              </a:lnSpc>
            </a:pPr>
            <a:endParaRPr lang="pt-BR" sz="2400" smtClean="0">
              <a:solidFill>
                <a:srgbClr val="FFFF00"/>
              </a:solidFill>
            </a:endParaRP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619250" y="260350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7652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00FF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7653" name="Line 6"/>
          <p:cNvSpPr>
            <a:spLocks noChangeShapeType="1"/>
          </p:cNvSpPr>
          <p:nvPr/>
        </p:nvSpPr>
        <p:spPr bwMode="auto">
          <a:xfrm flipV="1">
            <a:off x="539750" y="2349500"/>
            <a:ext cx="647700" cy="503238"/>
          </a:xfrm>
          <a:prstGeom prst="line">
            <a:avLst/>
          </a:prstGeom>
          <a:noFill/>
          <a:ln w="76200">
            <a:solidFill>
              <a:srgbClr val="FF3300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7654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7655" name="Picture 12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pt-PT" sz="4000" smtClean="0"/>
              <a:t>Portanto, uma  PCA servirá como um </a:t>
            </a:r>
            <a:r>
              <a:rPr lang="pt-PT" sz="4000" smtClean="0">
                <a:solidFill>
                  <a:srgbClr val="FFFF00"/>
                </a:solidFill>
              </a:rPr>
              <a:t>respiradouro</a:t>
            </a:r>
            <a:r>
              <a:rPr lang="pt-PT" sz="4000" smtClean="0"/>
              <a:t> para o ventrículo direito, permitindo que o sangue ignore o pulmão particularmente em momentos de pico da hipertensão pulmonar, ao custo de desaturação sistêmica.</a:t>
            </a:r>
          </a:p>
          <a:p>
            <a:endParaRPr lang="pt-BR" smtClean="0"/>
          </a:p>
        </p:txBody>
      </p:sp>
      <p:sp>
        <p:nvSpPr>
          <p:cNvPr id="28675" name="Rectangle 4"/>
          <p:cNvSpPr>
            <a:spLocks noChangeArrowheads="1"/>
          </p:cNvSpPr>
          <p:nvPr/>
        </p:nvSpPr>
        <p:spPr bwMode="auto">
          <a:xfrm>
            <a:off x="1547813" y="115888"/>
            <a:ext cx="6176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8676" name="Rectangle 6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8677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867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sz="2600" smtClean="0"/>
              <a:t>Na presença de </a:t>
            </a:r>
            <a:r>
              <a:rPr lang="pt-BR" sz="2600" smtClean="0">
                <a:solidFill>
                  <a:srgbClr val="FFFF00"/>
                </a:solidFill>
              </a:rPr>
              <a:t>severa hipertensão pulmonar</a:t>
            </a:r>
            <a:r>
              <a:rPr lang="pt-BR" sz="2600" smtClean="0"/>
              <a:t> a insuficiência cardíaca direita frequentemente torna-se eminente no momento do fechamento do canal arterial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smtClean="0"/>
              <a:t>          </a:t>
            </a:r>
            <a:r>
              <a:rPr lang="pt-BR" sz="2600" b="1" smtClean="0">
                <a:solidFill>
                  <a:srgbClr val="FF9900"/>
                </a:solidFill>
              </a:rPr>
              <a:t>Suspeita do fechamento da PCA: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Sinais e sintomas de insuficiência ventricular direita, 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aumento da dessaturação pré-ductal com ou sem estreitamento da diferença pré e pós-ductal </a:t>
            </a:r>
          </a:p>
          <a:p>
            <a:pPr>
              <a:lnSpc>
                <a:spcPct val="90000"/>
              </a:lnSpc>
            </a:pPr>
            <a:r>
              <a:rPr lang="pt-BR" sz="2600" smtClean="0"/>
              <a:t>e hipotensão arterial e sinais de deficiente perfusão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smtClean="0"/>
              <a:t>              </a:t>
            </a:r>
            <a:r>
              <a:rPr lang="pt-BR" sz="2600" b="1" smtClean="0">
                <a:solidFill>
                  <a:srgbClr val="FFFF00"/>
                </a:solidFill>
              </a:rPr>
              <a:t>Confirmar com a ecocardiografia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600" b="1" smtClean="0">
                <a:solidFill>
                  <a:srgbClr val="FFFF00"/>
                </a:solidFill>
              </a:rPr>
              <a:t>                        (disfunção do VD)</a:t>
            </a:r>
          </a:p>
        </p:txBody>
      </p:sp>
      <p:sp>
        <p:nvSpPr>
          <p:cNvPr id="29699" name="Rectangle 5"/>
          <p:cNvSpPr>
            <a:spLocks noChangeArrowheads="1"/>
          </p:cNvSpPr>
          <p:nvPr/>
        </p:nvSpPr>
        <p:spPr bwMode="auto">
          <a:xfrm>
            <a:off x="1547813" y="115888"/>
            <a:ext cx="61769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29700" name="Rectangle 6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29701" name="Rectangle 7"/>
          <p:cNvSpPr>
            <a:spLocks noChangeArrowheads="1"/>
          </p:cNvSpPr>
          <p:nvPr/>
        </p:nvSpPr>
        <p:spPr bwMode="auto">
          <a:xfrm>
            <a:off x="6877050" y="6021388"/>
            <a:ext cx="13843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Buss,2006</a:t>
            </a:r>
            <a:endParaRPr lang="pt-BR"/>
          </a:p>
        </p:txBody>
      </p:sp>
      <p:pic>
        <p:nvPicPr>
          <p:cNvPr id="29702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80288" y="57340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type="body" idx="1"/>
          </p:nvPr>
        </p:nvSpPr>
        <p:spPr>
          <a:xfrm>
            <a:off x="539750" y="1125538"/>
            <a:ext cx="8229600" cy="4525962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</a:rPr>
              <a:t>Então...</a:t>
            </a:r>
          </a:p>
          <a:p>
            <a:pPr algn="ctr">
              <a:buFont typeface="Arial" pitchFamily="34" charset="0"/>
              <a:buNone/>
            </a:pPr>
            <a:r>
              <a:rPr lang="pt-BR" sz="3000" smtClean="0"/>
              <a:t>Neste contexto, </a:t>
            </a:r>
            <a:r>
              <a:rPr lang="pt-BR" sz="3000" b="1" smtClean="0">
                <a:solidFill>
                  <a:srgbClr val="FFFF00"/>
                </a:solidFill>
              </a:rPr>
              <a:t>a manutenção da patência ductal</a:t>
            </a:r>
            <a:r>
              <a:rPr lang="pt-BR" sz="3000" smtClean="0"/>
              <a:t> com o uso da prostaglandina E-1 </a:t>
            </a:r>
            <a:r>
              <a:rPr lang="pt-BR" sz="3000" smtClean="0">
                <a:solidFill>
                  <a:srgbClr val="FFFF00"/>
                </a:solidFill>
              </a:rPr>
              <a:t>aumenta a contribuição do ventrículo direito para o fluxo sistêmico</a:t>
            </a:r>
          </a:p>
          <a:p>
            <a:pPr algn="ctr">
              <a:buFont typeface="Arial" pitchFamily="34" charset="0"/>
              <a:buNone/>
            </a:pPr>
            <a:r>
              <a:rPr lang="pt-BR" sz="3000" smtClean="0">
                <a:solidFill>
                  <a:srgbClr val="FFFF00"/>
                </a:solidFill>
              </a:rPr>
              <a:t>No entanto: faltam estudos randomizados e controlados</a:t>
            </a:r>
          </a:p>
          <a:p>
            <a:pPr algn="ctr">
              <a:buFont typeface="Arial" pitchFamily="34" charset="0"/>
              <a:buNone/>
            </a:pPr>
            <a:r>
              <a:rPr lang="pt-BR" sz="2800" smtClean="0">
                <a:solidFill>
                  <a:srgbClr val="FF9900"/>
                </a:solidFill>
              </a:rPr>
              <a:t>"</a:t>
            </a:r>
            <a:r>
              <a:rPr lang="pt-BR" sz="2800" b="1" smtClean="0">
                <a:solidFill>
                  <a:srgbClr val="FF9900"/>
                </a:solidFill>
              </a:rPr>
              <a:t>A ausência da evidência não significa evidência da ausência</a:t>
            </a:r>
            <a:r>
              <a:rPr lang="pt-BR" sz="2800" smtClean="0">
                <a:solidFill>
                  <a:srgbClr val="FF9900"/>
                </a:solidFill>
              </a:rPr>
              <a:t>" (Carl Sagan). </a:t>
            </a:r>
          </a:p>
          <a:p>
            <a:pPr lvl="1"/>
            <a:endParaRPr lang="pt-BR" sz="2400" smtClean="0">
              <a:solidFill>
                <a:srgbClr val="FF9900"/>
              </a:solidFill>
            </a:endParaRPr>
          </a:p>
          <a:p>
            <a:pPr algn="ctr">
              <a:buFont typeface="Arial" pitchFamily="34" charset="0"/>
              <a:buNone/>
            </a:pPr>
            <a:endParaRPr lang="pt-BR" sz="3000" smtClean="0">
              <a:solidFill>
                <a:srgbClr val="FFFF00"/>
              </a:solidFill>
            </a:endParaRPr>
          </a:p>
          <a:p>
            <a:endParaRPr lang="pt-BR" sz="2800" smtClean="0"/>
          </a:p>
        </p:txBody>
      </p:sp>
      <p:sp>
        <p:nvSpPr>
          <p:cNvPr id="3072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0724" name="Rectangle 5"/>
          <p:cNvSpPr>
            <a:spLocks noChangeArrowheads="1"/>
          </p:cNvSpPr>
          <p:nvPr/>
        </p:nvSpPr>
        <p:spPr bwMode="auto">
          <a:xfrm>
            <a:off x="3203575" y="692150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sp>
        <p:nvSpPr>
          <p:cNvPr id="30725" name="Rectangle 5"/>
          <p:cNvSpPr>
            <a:spLocks/>
          </p:cNvSpPr>
          <p:nvPr/>
        </p:nvSpPr>
        <p:spPr bwMode="auto">
          <a:xfrm>
            <a:off x="539750" y="5516563"/>
            <a:ext cx="8229600" cy="1341437"/>
          </a:xfrm>
          <a:prstGeom prst="rect">
            <a:avLst/>
          </a:prstGeom>
          <a:noFill/>
          <a:ln w="57150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/>
          <a:lstStyle/>
          <a:p>
            <a:pPr marL="273050" indent="-273050" eaLnBrk="0" hangingPunct="0">
              <a:lnSpc>
                <a:spcPct val="90000"/>
              </a:lnSpc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Char char=""/>
            </a:pPr>
            <a:r>
              <a:rPr lang="pt-BR" sz="1500">
                <a:latin typeface="Constantia" pitchFamily="18" charset="0"/>
              </a:rPr>
              <a:t>Prostin</a:t>
            </a:r>
            <a:r>
              <a:rPr lang="pt-BR" sz="1500" baseline="30000">
                <a:latin typeface="Constantia" pitchFamily="18" charset="0"/>
              </a:rPr>
              <a:t>R </a:t>
            </a:r>
            <a:r>
              <a:rPr lang="pt-BR" sz="1500">
                <a:latin typeface="Constantia" pitchFamily="18" charset="0"/>
              </a:rPr>
              <a:t>(Prostaglandina E1) EV contínua </a:t>
            </a:r>
            <a:r>
              <a:rPr lang="pt-BR" sz="1500">
                <a:latin typeface="Constantia" pitchFamily="18" charset="0"/>
                <a:sym typeface="Symbol" pitchFamily="18" charset="2"/>
              </a:rPr>
              <a:t></a:t>
            </a:r>
            <a:r>
              <a:rPr lang="pt-BR" sz="1500">
                <a:latin typeface="Constantia" pitchFamily="18" charset="0"/>
              </a:rPr>
              <a:t> 0,05 até 0,1 1mcg/kg/min; dose máxima: 0,4 mcg/kg/min. Obtendo-se aumento da PaO2 e do pH, deve-se diminuir a dose até 0,01 mcg/Kg/min para evitar efeitos colaterais como apnéia  (12%)  febre (14%)  rubor (15%).Os efeitos colaterais menos comuns são taquicardia ou bradicardia, hipotensão  arterial e parada cardíaca. Monitorizar acidose metabólica.          Prostin: 1 ml=500mcg - Como usar: </a:t>
            </a:r>
            <a:r>
              <a:rPr lang="pt-BR" sz="1500" u="sng">
                <a:latin typeface="Constantia" pitchFamily="18" charset="0"/>
              </a:rPr>
              <a:t>peso x dose x 1440/500</a:t>
            </a:r>
            <a:endParaRPr lang="pt-BR" sz="1500">
              <a:latin typeface="Constantia" pitchFamily="18" charset="0"/>
            </a:endParaRPr>
          </a:p>
          <a:p>
            <a:pPr marL="273050" indent="-273050" eaLnBrk="0" hangingPunct="0">
              <a:lnSpc>
                <a:spcPct val="90000"/>
              </a:lnSpc>
              <a:spcBef>
                <a:spcPts val="600"/>
              </a:spcBef>
              <a:buClr>
                <a:schemeClr val="accent2"/>
              </a:buClr>
              <a:buSzPct val="85000"/>
              <a:buFont typeface="Wingdings 2" pitchFamily="18" charset="2"/>
              <a:buNone/>
            </a:pPr>
            <a:r>
              <a:rPr lang="pt-BR" sz="1600">
                <a:latin typeface="Constantia" pitchFamily="18" charset="0"/>
              </a:rPr>
              <a:t>                                                                                  </a:t>
            </a:r>
          </a:p>
        </p:txBody>
      </p:sp>
      <p:sp>
        <p:nvSpPr>
          <p:cNvPr id="30726" name="Rectangle 7"/>
          <p:cNvSpPr>
            <a:spLocks noChangeArrowheads="1"/>
          </p:cNvSpPr>
          <p:nvPr/>
        </p:nvSpPr>
        <p:spPr bwMode="auto">
          <a:xfrm>
            <a:off x="7812088" y="4149725"/>
            <a:ext cx="9017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/>
              <a:t>Buss,2006</a:t>
            </a:r>
            <a:endParaRPr lang="pt-BR" sz="1200"/>
          </a:p>
        </p:txBody>
      </p:sp>
      <p:pic>
        <p:nvPicPr>
          <p:cNvPr id="30727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75688" y="414972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/>
          </p:cNvSpPr>
          <p:nvPr>
            <p:ph type="body" idx="1"/>
          </p:nvPr>
        </p:nvSpPr>
        <p:spPr>
          <a:xfrm>
            <a:off x="323850" y="908050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smtClean="0">
                <a:solidFill>
                  <a:srgbClr val="FFFF00"/>
                </a:solidFill>
              </a:rPr>
              <a:t>Disfunção do ventrículo direito (VD)</a:t>
            </a:r>
          </a:p>
          <a:p>
            <a:r>
              <a:rPr lang="pt-BR" sz="1800" smtClean="0"/>
              <a:t>A HP se caracteriza quando o VD não  consegue superar à alta resistência vascular pulmonar (RVP):</a:t>
            </a:r>
          </a:p>
          <a:p>
            <a:r>
              <a:rPr lang="pt-BR" sz="1800" smtClean="0"/>
              <a:t>-o canal arterial (shunt D-E) protege aliviando o VD</a:t>
            </a:r>
          </a:p>
          <a:p>
            <a:r>
              <a:rPr lang="pt-BR" sz="1800" smtClean="0"/>
              <a:t>-em situações de alta RVP: VD não consegue e ocorre shunt D-E pelo foramen oval (não detectado  pela diferença pré e pós-ductal)</a:t>
            </a:r>
          </a:p>
        </p:txBody>
      </p:sp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3203575" y="549275"/>
            <a:ext cx="2692400" cy="4064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9900"/>
                </a:solidFill>
              </a:rPr>
              <a:t>Hipertensão pulmonar</a:t>
            </a:r>
          </a:p>
        </p:txBody>
      </p:sp>
      <p:pic>
        <p:nvPicPr>
          <p:cNvPr id="31749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68638"/>
            <a:ext cx="2511425" cy="26289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175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87675" y="2997200"/>
            <a:ext cx="2501900" cy="262890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175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888" y="3070225"/>
            <a:ext cx="2620962" cy="2592388"/>
          </a:xfrm>
          <a:prstGeom prst="rect">
            <a:avLst/>
          </a:prstGeom>
          <a:noFill/>
          <a:ln w="76200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31752" name="Rectangle 9"/>
          <p:cNvSpPr>
            <a:spLocks noChangeArrowheads="1"/>
          </p:cNvSpPr>
          <p:nvPr/>
        </p:nvSpPr>
        <p:spPr bwMode="auto">
          <a:xfrm>
            <a:off x="250825" y="5775325"/>
            <a:ext cx="8356600" cy="1082675"/>
          </a:xfrm>
          <a:prstGeom prst="rect">
            <a:avLst/>
          </a:prstGeom>
          <a:noFill/>
          <a:ln w="76200" cap="rnd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b="1">
                <a:solidFill>
                  <a:srgbClr val="FF3300"/>
                </a:solidFill>
              </a:rPr>
              <a:t> </a:t>
            </a:r>
            <a:r>
              <a:rPr lang="pt-BR" b="1">
                <a:solidFill>
                  <a:srgbClr val="FFFF00"/>
                </a:solidFill>
              </a:rPr>
              <a:t>A HP ocorre da inabilidade do VD de bombar contra esta alta resistência pulmonar levando ao shunt a nível do forame oval e com a presença do canal arterial que caracteriza a síndrome </a:t>
            </a:r>
          </a:p>
        </p:txBody>
      </p:sp>
      <p:sp>
        <p:nvSpPr>
          <p:cNvPr id="31753" name="Oval 10"/>
          <p:cNvSpPr>
            <a:spLocks noChangeArrowheads="1"/>
          </p:cNvSpPr>
          <p:nvPr/>
        </p:nvSpPr>
        <p:spPr bwMode="auto">
          <a:xfrm>
            <a:off x="5148263" y="3933825"/>
            <a:ext cx="1706562" cy="696913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400" b="1">
                <a:solidFill>
                  <a:srgbClr val="FFFF00"/>
                </a:solidFill>
              </a:rPr>
              <a:t>Cuidado</a:t>
            </a:r>
          </a:p>
          <a:p>
            <a:pPr algn="ctr"/>
            <a:r>
              <a:rPr lang="pt-BR" sz="1400" b="1">
                <a:solidFill>
                  <a:srgbClr val="FFFF00"/>
                </a:solidFill>
              </a:rPr>
              <a:t>Com expansão</a:t>
            </a:r>
            <a:r>
              <a:rPr lang="pt-BR" b="1">
                <a:solidFill>
                  <a:srgbClr val="FFFF00"/>
                </a:solidFill>
              </a:rPr>
              <a:t>!</a:t>
            </a:r>
          </a:p>
        </p:txBody>
      </p:sp>
      <p:sp>
        <p:nvSpPr>
          <p:cNvPr id="31754" name="Text Box 11"/>
          <p:cNvSpPr txBox="1">
            <a:spLocks noChangeArrowheads="1"/>
          </p:cNvSpPr>
          <p:nvPr/>
        </p:nvSpPr>
        <p:spPr bwMode="auto">
          <a:xfrm>
            <a:off x="7962900" y="2708275"/>
            <a:ext cx="1181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Cabral,Belik,2013</a:t>
            </a:r>
          </a:p>
        </p:txBody>
      </p:sp>
      <p:pic>
        <p:nvPicPr>
          <p:cNvPr id="31755" name="Picture 16" descr="link2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388350" y="24209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3"/>
          <p:cNvSpPr>
            <a:spLocks noGrp="1"/>
          </p:cNvSpPr>
          <p:nvPr>
            <p:ph type="body"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1800" smtClean="0"/>
              <a:t>     Existem dois caminhos que levam ao relaxamento da musculatura lisa</a:t>
            </a:r>
          </a:p>
          <a:p>
            <a:pPr>
              <a:buFont typeface="Arial" pitchFamily="34" charset="0"/>
              <a:buNone/>
            </a:pPr>
            <a:endParaRPr lang="pt-BR" sz="1800" smtClean="0"/>
          </a:p>
          <a:p>
            <a:r>
              <a:rPr lang="pt-BR" sz="1400" b="1" smtClean="0">
                <a:solidFill>
                  <a:srgbClr val="00CC00"/>
                </a:solidFill>
              </a:rPr>
              <a:t>Prostaglandina que estimula o AMP cíclico (cAMP</a:t>
            </a:r>
            <a:r>
              <a:rPr lang="pt-BR" sz="1400" smtClean="0"/>
              <a:t>), que é inativado pela </a:t>
            </a:r>
            <a:r>
              <a:rPr lang="pt-BR" sz="1400" smtClean="0">
                <a:solidFill>
                  <a:srgbClr val="FF00FF"/>
                </a:solidFill>
              </a:rPr>
              <a:t>fosfodiestease 3</a:t>
            </a:r>
            <a:r>
              <a:rPr lang="pt-BR" sz="1400" smtClean="0"/>
              <a:t> </a:t>
            </a:r>
          </a:p>
          <a:p>
            <a:pPr>
              <a:buFont typeface="Arial" pitchFamily="34" charset="0"/>
              <a:buNone/>
            </a:pPr>
            <a:r>
              <a:rPr lang="pt-BR" sz="1400" smtClean="0"/>
              <a:t>                                                                                                                         </a:t>
            </a:r>
            <a:r>
              <a:rPr lang="pt-BR" sz="1400" smtClean="0">
                <a:solidFill>
                  <a:srgbClr val="00CC00"/>
                </a:solidFill>
              </a:rPr>
              <a:t>MILRINONA BLOQUEIA</a:t>
            </a:r>
          </a:p>
          <a:p>
            <a:r>
              <a:rPr lang="pt-BR" sz="1400" b="1" smtClean="0">
                <a:solidFill>
                  <a:srgbClr val="FFFF00"/>
                </a:solidFill>
              </a:rPr>
              <a:t>Óxido nítrico (NO) que estimula o GMP cíclico (cGMP),</a:t>
            </a:r>
            <a:r>
              <a:rPr lang="pt-BR" sz="1400" smtClean="0"/>
              <a:t> que é inativado pela </a:t>
            </a:r>
            <a:r>
              <a:rPr lang="pt-BR" sz="1400" smtClean="0">
                <a:solidFill>
                  <a:srgbClr val="FF00FF"/>
                </a:solidFill>
              </a:rPr>
              <a:t>fosfodiestease 5</a:t>
            </a:r>
          </a:p>
          <a:p>
            <a:pPr>
              <a:buFont typeface="Arial" pitchFamily="34" charset="0"/>
              <a:buNone/>
            </a:pPr>
            <a:r>
              <a:rPr lang="pt-BR" sz="1400" smtClean="0"/>
              <a:t>                                                                                                                          </a:t>
            </a:r>
            <a:r>
              <a:rPr lang="pt-BR" sz="1400" smtClean="0">
                <a:solidFill>
                  <a:srgbClr val="FFFF00"/>
                </a:solidFill>
              </a:rPr>
              <a:t>SILDENAFIL BOQUEIA</a:t>
            </a:r>
            <a:r>
              <a:rPr lang="pt-BR" sz="1400" smtClean="0"/>
              <a:t> </a:t>
            </a:r>
          </a:p>
        </p:txBody>
      </p:sp>
      <p:sp>
        <p:nvSpPr>
          <p:cNvPr id="32771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2772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32773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213100"/>
            <a:ext cx="6623050" cy="3313113"/>
          </a:xfrm>
          <a:prstGeom prst="rect">
            <a:avLst/>
          </a:prstGeom>
          <a:noFill/>
          <a:ln w="57150">
            <a:solidFill>
              <a:srgbClr val="FF00FF"/>
            </a:solidFill>
            <a:prstDash val="sysDot"/>
            <a:miter lim="800000"/>
            <a:headEnd/>
            <a:tailEnd/>
          </a:ln>
        </p:spPr>
      </p:pic>
      <p:sp>
        <p:nvSpPr>
          <p:cNvPr id="32774" name="Text Box 7"/>
          <p:cNvSpPr txBox="1">
            <a:spLocks noChangeArrowheads="1"/>
          </p:cNvSpPr>
          <p:nvPr/>
        </p:nvSpPr>
        <p:spPr bwMode="auto">
          <a:xfrm>
            <a:off x="1187450" y="4365625"/>
            <a:ext cx="1158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rgbClr val="FF00FF"/>
                </a:solidFill>
              </a:rPr>
              <a:t>FDE-3 inativa</a:t>
            </a:r>
          </a:p>
        </p:txBody>
      </p:sp>
      <p:sp>
        <p:nvSpPr>
          <p:cNvPr id="32775" name="Text Box 8"/>
          <p:cNvSpPr txBox="1">
            <a:spLocks noChangeArrowheads="1"/>
          </p:cNvSpPr>
          <p:nvPr/>
        </p:nvSpPr>
        <p:spPr bwMode="auto">
          <a:xfrm>
            <a:off x="3132138" y="4365625"/>
            <a:ext cx="1158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200" b="1">
                <a:solidFill>
                  <a:srgbClr val="FF00FF"/>
                </a:solidFill>
              </a:rPr>
              <a:t>FDE-5 inativa</a:t>
            </a:r>
          </a:p>
        </p:txBody>
      </p:sp>
      <p:sp>
        <p:nvSpPr>
          <p:cNvPr id="32776" name="Text Box 9"/>
          <p:cNvSpPr txBox="1">
            <a:spLocks noChangeArrowheads="1"/>
          </p:cNvSpPr>
          <p:nvPr/>
        </p:nvSpPr>
        <p:spPr bwMode="auto">
          <a:xfrm>
            <a:off x="7772400" y="6461125"/>
            <a:ext cx="1371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Belik,2014</a:t>
            </a:r>
          </a:p>
        </p:txBody>
      </p:sp>
      <p:sp>
        <p:nvSpPr>
          <p:cNvPr id="32777" name="Text Box 10"/>
          <p:cNvSpPr txBox="1">
            <a:spLocks noChangeArrowheads="1"/>
          </p:cNvSpPr>
          <p:nvPr/>
        </p:nvSpPr>
        <p:spPr bwMode="auto">
          <a:xfrm>
            <a:off x="3276600" y="6583363"/>
            <a:ext cx="203993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b="1" i="1"/>
              <a:t>FDE:FOSFODIESTERASE</a:t>
            </a:r>
          </a:p>
        </p:txBody>
      </p:sp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>
            <a:spLocks noGrp="1"/>
          </p:cNvSpPr>
          <p:nvPr>
            <p:ph type="body" idx="1"/>
          </p:nvPr>
        </p:nvSpPr>
        <p:spPr>
          <a:xfrm>
            <a:off x="0" y="1844675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   Sildenafil e Milrinona: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b="1" smtClean="0">
                <a:solidFill>
                  <a:srgbClr val="FF9900"/>
                </a:solidFill>
              </a:rPr>
              <a:t>São excelentes drogas inotrópicas</a:t>
            </a:r>
          </a:p>
          <a:p>
            <a:pPr>
              <a:lnSpc>
                <a:spcPct val="90000"/>
              </a:lnSpc>
            </a:pPr>
            <a:r>
              <a:rPr lang="pt-BR" smtClean="0">
                <a:solidFill>
                  <a:srgbClr val="FFFF00"/>
                </a:solidFill>
              </a:rPr>
              <a:t>Milrinona</a:t>
            </a:r>
            <a:r>
              <a:rPr lang="pt-BR" smtClean="0"/>
              <a:t>:inibidor seletivo da fosfodiesterase (FDE) 3: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nos </a:t>
            </a:r>
            <a:r>
              <a:rPr lang="pt-BR" smtClean="0">
                <a:solidFill>
                  <a:srgbClr val="FF9900"/>
                </a:solidFill>
              </a:rPr>
              <a:t>miócitos cardíacos</a:t>
            </a:r>
            <a:r>
              <a:rPr lang="pt-BR" smtClean="0"/>
              <a:t> e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          nos </a:t>
            </a:r>
            <a:r>
              <a:rPr lang="pt-BR" smtClean="0">
                <a:solidFill>
                  <a:srgbClr val="FF9900"/>
                </a:solidFill>
              </a:rPr>
              <a:t>músculos lisos dos vasos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mtClean="0"/>
              <a:t> </a:t>
            </a:r>
          </a:p>
          <a:p>
            <a:pPr algn="ctr">
              <a:lnSpc>
                <a:spcPct val="90000"/>
              </a:lnSpc>
            </a:pPr>
            <a:r>
              <a:rPr lang="pt-BR" sz="2800" smtClean="0"/>
              <a:t>produz melhora da oxigenação nos recém-nascidos com HP não responsíveis ao iNO </a:t>
            </a:r>
          </a:p>
        </p:txBody>
      </p:sp>
      <p:sp>
        <p:nvSpPr>
          <p:cNvPr id="3379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379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3797" name="AutoShape 6"/>
          <p:cNvSpPr>
            <a:spLocks noChangeArrowheads="1"/>
          </p:cNvSpPr>
          <p:nvPr/>
        </p:nvSpPr>
        <p:spPr bwMode="auto">
          <a:xfrm>
            <a:off x="3851275" y="4941888"/>
            <a:ext cx="393700" cy="554037"/>
          </a:xfrm>
          <a:prstGeom prst="downArrowCallout">
            <a:avLst>
              <a:gd name="adj1" fmla="val 25000"/>
              <a:gd name="adj2" fmla="val 25000"/>
              <a:gd name="adj3" fmla="val 23454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33798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88125" y="2852738"/>
            <a:ext cx="2555875" cy="171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9" name="Rectangle 11"/>
          <p:cNvSpPr>
            <a:spLocks noChangeArrowheads="1"/>
          </p:cNvSpPr>
          <p:nvPr/>
        </p:nvSpPr>
        <p:spPr bwMode="auto">
          <a:xfrm>
            <a:off x="7092950" y="4581525"/>
            <a:ext cx="1838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Lakshminrusimha, 2009 </a:t>
            </a:r>
          </a:p>
        </p:txBody>
      </p:sp>
      <p:sp>
        <p:nvSpPr>
          <p:cNvPr id="33800" name="Text Box 12"/>
          <p:cNvSpPr txBox="1">
            <a:spLocks noChangeArrowheads="1"/>
          </p:cNvSpPr>
          <p:nvPr/>
        </p:nvSpPr>
        <p:spPr bwMode="auto">
          <a:xfrm>
            <a:off x="6465888" y="6553200"/>
            <a:ext cx="267811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McNamara PJ,2006;</a:t>
            </a:r>
            <a:r>
              <a:rPr lang="pt-BR" sz="1400"/>
              <a:t> Belik,2014</a:t>
            </a:r>
          </a:p>
        </p:txBody>
      </p:sp>
      <p:sp>
        <p:nvSpPr>
          <p:cNvPr id="33801" name="Rectangle 13"/>
          <p:cNvSpPr>
            <a:spLocks noChangeArrowheads="1"/>
          </p:cNvSpPr>
          <p:nvPr/>
        </p:nvSpPr>
        <p:spPr bwMode="auto">
          <a:xfrm>
            <a:off x="611188" y="6276975"/>
            <a:ext cx="73802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600"/>
              <a:t>dose inicial de 0.33 µg/kg/minuto, com aumento de 0,33 a um máximo de 0,99 µg/kg/minuto </a:t>
            </a:r>
          </a:p>
        </p:txBody>
      </p:sp>
      <p:sp>
        <p:nvSpPr>
          <p:cNvPr id="33802" name="Rectangle 14"/>
          <p:cNvSpPr>
            <a:spLocks noChangeArrowheads="1"/>
          </p:cNvSpPr>
          <p:nvPr/>
        </p:nvSpPr>
        <p:spPr bwMode="auto">
          <a:xfrm>
            <a:off x="1116013" y="1484313"/>
            <a:ext cx="69834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FF00"/>
                </a:solidFill>
              </a:rPr>
              <a:t>É importante conhecer a hemodinâmica cardiopulmonar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body" idx="1"/>
          </p:nvPr>
        </p:nvSpPr>
        <p:spPr>
          <a:xfrm>
            <a:off x="0" y="1628775"/>
            <a:ext cx="8229600" cy="4525963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                                  </a:t>
            </a:r>
            <a:r>
              <a:rPr lang="pt-BR" sz="2400" b="1" smtClean="0">
                <a:solidFill>
                  <a:srgbClr val="FFFF00"/>
                </a:solidFill>
              </a:rPr>
              <a:t>Milrinona</a:t>
            </a:r>
            <a:endParaRPr lang="pt-BR" sz="2400" b="1" smtClean="0"/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/>
              <a:t>     </a:t>
            </a:r>
            <a:endParaRPr lang="pt-BR" sz="2400" b="1" smtClean="0">
              <a:solidFill>
                <a:srgbClr val="FF99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FF00"/>
                </a:solidFill>
              </a:rPr>
              <a:t>Milrinona        no </a:t>
            </a:r>
            <a:r>
              <a:rPr lang="pt-BR" b="1" smtClean="0">
                <a:solidFill>
                  <a:srgbClr val="FF00FF"/>
                </a:solidFill>
              </a:rPr>
              <a:t>ventrículo direito</a:t>
            </a:r>
            <a:r>
              <a:rPr lang="pt-BR" sz="2400" smtClean="0">
                <a:solidFill>
                  <a:srgbClr val="FFFF00"/>
                </a:solidFill>
              </a:rPr>
              <a:t>, melhora: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9900"/>
                </a:solidFill>
              </a:rPr>
              <a:t>A função sistólica (efeito inotrópico)</a:t>
            </a:r>
          </a:p>
          <a:p>
            <a:pPr>
              <a:lnSpc>
                <a:spcPct val="80000"/>
              </a:lnSpc>
            </a:pPr>
            <a:r>
              <a:rPr lang="pt-BR" sz="2400" smtClean="0">
                <a:solidFill>
                  <a:srgbClr val="FF9900"/>
                </a:solidFill>
              </a:rPr>
              <a:t>A função diastólica (efeito lusitrópico</a:t>
            </a:r>
            <a:r>
              <a:rPr lang="pt-BR" sz="2400" smtClean="0">
                <a:solidFill>
                  <a:srgbClr val="FFFF00"/>
                </a:solidFill>
              </a:rPr>
              <a:t>)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9900"/>
                </a:solidFill>
              </a:rPr>
              <a:t>                           E atua como VASODILATADOR PULMONAR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A melhora ocorre com 12-14 h com significância estatística em 48-72h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 </a:t>
            </a:r>
          </a:p>
          <a:p>
            <a:pPr algn="ctr">
              <a:lnSpc>
                <a:spcPct val="80000"/>
              </a:lnSpc>
            </a:pPr>
            <a:r>
              <a:rPr lang="pt-BR" sz="2000" smtClean="0"/>
              <a:t>produz melhora da oxigenação nos recém-nascidos com HP não responsíveis ao iNO </a:t>
            </a:r>
          </a:p>
          <a:p>
            <a:pPr algn="ctr"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34819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4821" name="AutoShape 5"/>
          <p:cNvSpPr>
            <a:spLocks noChangeArrowheads="1"/>
          </p:cNvSpPr>
          <p:nvPr/>
        </p:nvSpPr>
        <p:spPr bwMode="auto">
          <a:xfrm>
            <a:off x="3995738" y="4868863"/>
            <a:ext cx="249237" cy="409575"/>
          </a:xfrm>
          <a:prstGeom prst="downArrowCallout">
            <a:avLst>
              <a:gd name="adj1" fmla="val 25000"/>
              <a:gd name="adj2" fmla="val 25000"/>
              <a:gd name="adj3" fmla="val 27389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4822" name="Text Box 8"/>
          <p:cNvSpPr txBox="1">
            <a:spLocks noChangeArrowheads="1"/>
          </p:cNvSpPr>
          <p:nvPr/>
        </p:nvSpPr>
        <p:spPr bwMode="auto">
          <a:xfrm>
            <a:off x="3995738" y="6553200"/>
            <a:ext cx="46688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/>
              <a:t>McNamara PJ,2006;</a:t>
            </a:r>
            <a:r>
              <a:rPr lang="pt-BR" sz="1400"/>
              <a:t> Patel, 2012;Sehgal,2012;Belik,2014</a:t>
            </a:r>
          </a:p>
        </p:txBody>
      </p:sp>
      <p:sp>
        <p:nvSpPr>
          <p:cNvPr id="34823" name="Rectangle 9"/>
          <p:cNvSpPr>
            <a:spLocks noChangeArrowheads="1"/>
          </p:cNvSpPr>
          <p:nvPr/>
        </p:nvSpPr>
        <p:spPr bwMode="auto">
          <a:xfrm>
            <a:off x="1042988" y="5949950"/>
            <a:ext cx="7380287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1600"/>
              <a:t>dose inicial de 0.33 µg/kg/minuto, com aumento de 0,33 a um máximo de 0,99 µg/kg/minuto </a:t>
            </a:r>
          </a:p>
        </p:txBody>
      </p:sp>
      <p:sp>
        <p:nvSpPr>
          <p:cNvPr id="34824" name="AutoShape 10"/>
          <p:cNvSpPr>
            <a:spLocks noChangeArrowheads="1"/>
          </p:cNvSpPr>
          <p:nvPr/>
        </p:nvSpPr>
        <p:spPr bwMode="auto">
          <a:xfrm>
            <a:off x="1835150" y="2565400"/>
            <a:ext cx="401638" cy="269875"/>
          </a:xfrm>
          <a:prstGeom prst="rightArrow">
            <a:avLst>
              <a:gd name="adj1" fmla="val 50000"/>
              <a:gd name="adj2" fmla="val 3720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/>
          <p:cNvSpPr>
            <a:spLocks noGrp="1"/>
          </p:cNvSpPr>
          <p:nvPr>
            <p:ph type="body" idx="1"/>
          </p:nvPr>
        </p:nvSpPr>
        <p:spPr>
          <a:xfrm>
            <a:off x="-107950" y="1341438"/>
            <a:ext cx="8229600" cy="4525962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</a:t>
            </a:r>
            <a:r>
              <a:rPr lang="pt-BR" smtClean="0">
                <a:solidFill>
                  <a:srgbClr val="FF9900"/>
                </a:solidFill>
              </a:rPr>
              <a:t> </a:t>
            </a:r>
            <a:r>
              <a:rPr lang="pt-BR" sz="2800" smtClean="0">
                <a:solidFill>
                  <a:srgbClr val="FFFF00"/>
                </a:solidFill>
              </a:rPr>
              <a:t>Sildenafil</a:t>
            </a:r>
            <a:r>
              <a:rPr lang="pt-BR" sz="2800" smtClean="0"/>
              <a:t>:inibidor seletivo da FDE 5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  </a:t>
            </a:r>
            <a:r>
              <a:rPr lang="pt-BR" sz="2800" b="1" smtClean="0">
                <a:solidFill>
                  <a:srgbClr val="FF9900"/>
                </a:solidFill>
              </a:rPr>
              <a:t>Na hipertrofia do  VENTRÍCULO DIREITO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      Tem aspecto inotrópico via cAMP</a:t>
            </a:r>
          </a:p>
          <a:p>
            <a:r>
              <a:rPr lang="pt-BR" sz="2800" smtClean="0"/>
              <a:t>Ao bloquear a FDE 5 aumenta o cGMP que bloqueia a FD3 e aumenta o cAMP</a:t>
            </a:r>
          </a:p>
        </p:txBody>
      </p:sp>
      <p:sp>
        <p:nvSpPr>
          <p:cNvPr id="3584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584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3584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23075" y="3357563"/>
            <a:ext cx="2320925" cy="3500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6" name="Rectangle 7"/>
          <p:cNvSpPr>
            <a:spLocks noChangeArrowheads="1"/>
          </p:cNvSpPr>
          <p:nvPr/>
        </p:nvSpPr>
        <p:spPr bwMode="auto">
          <a:xfrm>
            <a:off x="468313" y="4724400"/>
            <a:ext cx="5795962" cy="73977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  <a:buFont typeface="Arial" pitchFamily="34" charset="0"/>
              <a:buNone/>
            </a:pPr>
            <a:r>
              <a:rPr lang="pt-BR" i="1">
                <a:solidFill>
                  <a:srgbClr val="FFFF00"/>
                </a:solidFill>
              </a:rPr>
              <a:t>a inibição da fosfodiestease pode ser um novo meio de melhorar a função do ventrículo direito</a:t>
            </a:r>
            <a:r>
              <a:rPr lang="pt-BR"/>
              <a:t> </a:t>
            </a:r>
          </a:p>
        </p:txBody>
      </p:sp>
      <p:sp>
        <p:nvSpPr>
          <p:cNvPr id="35847" name="Text Box 8"/>
          <p:cNvSpPr txBox="1">
            <a:spLocks noChangeArrowheads="1"/>
          </p:cNvSpPr>
          <p:nvPr/>
        </p:nvSpPr>
        <p:spPr bwMode="auto">
          <a:xfrm>
            <a:off x="3059113" y="5516563"/>
            <a:ext cx="361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/>
              <a:t>+</a:t>
            </a:r>
          </a:p>
        </p:txBody>
      </p:sp>
      <p:sp>
        <p:nvSpPr>
          <p:cNvPr id="35848" name="Rectangle 9"/>
          <p:cNvSpPr>
            <a:spLocks noChangeArrowheads="1"/>
          </p:cNvSpPr>
          <p:nvPr/>
        </p:nvSpPr>
        <p:spPr bwMode="auto">
          <a:xfrm>
            <a:off x="1187450" y="6021388"/>
            <a:ext cx="4465638" cy="739775"/>
          </a:xfrm>
          <a:prstGeom prst="rect">
            <a:avLst/>
          </a:prstGeom>
          <a:noFill/>
          <a:ln w="3810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i="1">
                <a:solidFill>
                  <a:srgbClr val="FFFF00"/>
                </a:solidFill>
              </a:rPr>
              <a:t>melhora de perfusão coronariana</a:t>
            </a:r>
          </a:p>
          <a:p>
            <a:pPr eaLnBrk="0" hangingPunct="0"/>
            <a:r>
              <a:rPr lang="pt-BR" i="1">
                <a:solidFill>
                  <a:srgbClr val="FFFF00"/>
                </a:solidFill>
              </a:rPr>
              <a:t>(</a:t>
            </a:r>
            <a:r>
              <a:rPr lang="pt-BR">
                <a:solidFill>
                  <a:srgbClr val="FFFF00"/>
                </a:solidFill>
              </a:rPr>
              <a:t> com melhora da perfusão pulmonar)</a:t>
            </a:r>
          </a:p>
        </p:txBody>
      </p:sp>
      <p:sp>
        <p:nvSpPr>
          <p:cNvPr id="35849" name="Rectangle 10"/>
          <p:cNvSpPr>
            <a:spLocks noChangeArrowheads="1"/>
          </p:cNvSpPr>
          <p:nvPr/>
        </p:nvSpPr>
        <p:spPr bwMode="auto">
          <a:xfrm>
            <a:off x="3708400" y="5589588"/>
            <a:ext cx="31003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400"/>
              <a:t>Nagendran J et al, 2007, Belik ,2014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6867" name="Rectangle 7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6868" name="Rectangle 8"/>
          <p:cNvSpPr>
            <a:spLocks noGrp="1"/>
          </p:cNvSpPr>
          <p:nvPr>
            <p:ph type="body" idx="1"/>
          </p:nvPr>
        </p:nvSpPr>
        <p:spPr>
          <a:xfrm>
            <a:off x="0" y="1628775"/>
            <a:ext cx="9432925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z="2800" smtClean="0"/>
              <a:t>                        </a:t>
            </a:r>
            <a:r>
              <a:rPr lang="pt-BR" sz="2800" b="1" smtClean="0">
                <a:solidFill>
                  <a:srgbClr val="FF9900"/>
                </a:solidFill>
              </a:rPr>
              <a:t>A perfusão coronariana</a:t>
            </a:r>
          </a:p>
          <a:p>
            <a:pPr>
              <a:buFont typeface="Arial" pitchFamily="34" charset="0"/>
              <a:buNone/>
            </a:pPr>
            <a:r>
              <a:rPr lang="pt-BR" sz="2800" smtClean="0"/>
              <a:t> </a:t>
            </a:r>
            <a:r>
              <a:rPr lang="pt-BR" sz="2700" smtClean="0"/>
              <a:t>Depende basicamente da pressão diastólica sistêmica.</a:t>
            </a:r>
          </a:p>
          <a:p>
            <a:pPr>
              <a:buFont typeface="Arial" pitchFamily="34" charset="0"/>
              <a:buNone/>
            </a:pPr>
            <a:r>
              <a:rPr lang="pt-BR" sz="2700" smtClean="0"/>
              <a:t>  (é durante a diástole que ocorre a perfusão coronariana). </a:t>
            </a:r>
          </a:p>
          <a:p>
            <a:r>
              <a:rPr lang="pt-BR" sz="2700" smtClean="0"/>
              <a:t>Na HP existe hipertrofia do ventrículo direito (VD), diminuição do fluxo sanguíneo pulmonar, queda da pós-carga do ventrículo esquerdo (VE) e a piora da perfusão coronariana</a:t>
            </a:r>
          </a:p>
          <a:p>
            <a:r>
              <a:rPr lang="pt-BR" sz="2700" smtClean="0"/>
              <a:t>Estudos animais: melhora da perfusão coronariana      a contração  do VD com    da resistência vascular pulmonar</a:t>
            </a:r>
          </a:p>
        </p:txBody>
      </p:sp>
      <p:sp>
        <p:nvSpPr>
          <p:cNvPr id="36869" name="AutoShape 9"/>
          <p:cNvSpPr>
            <a:spLocks noChangeArrowheads="1"/>
          </p:cNvSpPr>
          <p:nvPr/>
        </p:nvSpPr>
        <p:spPr bwMode="auto">
          <a:xfrm>
            <a:off x="8243888" y="4941888"/>
            <a:ext cx="342900" cy="328612"/>
          </a:xfrm>
          <a:prstGeom prst="up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36870" name="AutoShape 10"/>
          <p:cNvSpPr>
            <a:spLocks noChangeArrowheads="1"/>
          </p:cNvSpPr>
          <p:nvPr/>
        </p:nvSpPr>
        <p:spPr bwMode="auto">
          <a:xfrm>
            <a:off x="3851275" y="5373688"/>
            <a:ext cx="269875" cy="328612"/>
          </a:xfrm>
          <a:prstGeom prst="downArrow">
            <a:avLst>
              <a:gd name="adj1" fmla="val 50000"/>
              <a:gd name="adj2" fmla="val 3044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36871" name="Rectangle 11"/>
          <p:cNvSpPr>
            <a:spLocks noChangeArrowheads="1"/>
          </p:cNvSpPr>
          <p:nvPr/>
        </p:nvSpPr>
        <p:spPr bwMode="auto">
          <a:xfrm>
            <a:off x="7885113" y="5516563"/>
            <a:ext cx="12588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de-DE" sz="1200"/>
              <a:t>Brooks H,1971</a:t>
            </a:r>
            <a:r>
              <a:rPr lang="pt-BR"/>
              <a:t> </a:t>
            </a:r>
          </a:p>
        </p:txBody>
      </p:sp>
      <p:sp>
        <p:nvSpPr>
          <p:cNvPr id="36872" name="Rectangle 12"/>
          <p:cNvSpPr>
            <a:spLocks noChangeArrowheads="1"/>
          </p:cNvSpPr>
          <p:nvPr/>
        </p:nvSpPr>
        <p:spPr bwMode="auto">
          <a:xfrm>
            <a:off x="209550" y="5878513"/>
            <a:ext cx="88709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800"/>
              <a:t>Dose: (EV)-ataque de 0,4mg/kg por 3 horas, seguida de manutenção de 1,6mg/kg/dia</a:t>
            </a:r>
          </a:p>
          <a:p>
            <a:pPr eaLnBrk="0" hangingPunct="0"/>
            <a:endParaRPr lang="pt-BR" sz="1800"/>
          </a:p>
          <a:p>
            <a:pPr eaLnBrk="0" hangingPunct="0"/>
            <a:r>
              <a:rPr lang="pt-BR" sz="1800"/>
              <a:t>           (Oral)-</a:t>
            </a:r>
            <a:r>
              <a:rPr lang="pt-BR" sz="1400" b="1"/>
              <a:t>0,5mg/Kg/dose de 8/8 horas, aumentando para 1-2mg/kg/dose de 4/4 horas</a:t>
            </a:r>
            <a:r>
              <a:rPr lang="pt-BR"/>
              <a:t> </a:t>
            </a:r>
          </a:p>
        </p:txBody>
      </p:sp>
      <p:sp>
        <p:nvSpPr>
          <p:cNvPr id="36873" name="Rectangle 13"/>
          <p:cNvSpPr>
            <a:spLocks noChangeArrowheads="1"/>
          </p:cNvSpPr>
          <p:nvPr/>
        </p:nvSpPr>
        <p:spPr bwMode="auto">
          <a:xfrm>
            <a:off x="7888288" y="6165850"/>
            <a:ext cx="1255712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Steinhorn,2009 </a:t>
            </a:r>
          </a:p>
        </p:txBody>
      </p:sp>
      <p:sp>
        <p:nvSpPr>
          <p:cNvPr id="36874" name="Rectangle 14"/>
          <p:cNvSpPr>
            <a:spLocks noChangeArrowheads="1"/>
          </p:cNvSpPr>
          <p:nvPr/>
        </p:nvSpPr>
        <p:spPr bwMode="auto">
          <a:xfrm>
            <a:off x="7888288" y="6583363"/>
            <a:ext cx="12065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200"/>
              <a:t>Margotto,2013 </a:t>
            </a:r>
          </a:p>
        </p:txBody>
      </p:sp>
      <p:pic>
        <p:nvPicPr>
          <p:cNvPr id="36875" name="Picture 1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934450" y="6453188"/>
            <a:ext cx="209550" cy="16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body" idx="1"/>
          </p:nvPr>
        </p:nvSpPr>
        <p:spPr>
          <a:xfrm>
            <a:off x="179388" y="1484313"/>
            <a:ext cx="8964612" cy="4525962"/>
          </a:xfrm>
        </p:spPr>
        <p:txBody>
          <a:bodyPr/>
          <a:lstStyle/>
          <a:p>
            <a:r>
              <a:rPr lang="pt-BR" smtClean="0"/>
              <a:t>Anja Bialkowski et al, 2013 (Austrália):</a:t>
            </a:r>
            <a:br>
              <a:rPr lang="pt-BR" smtClean="0"/>
            </a:br>
            <a:r>
              <a:rPr lang="pt-BR" smtClean="0"/>
              <a:t>   </a:t>
            </a:r>
            <a:r>
              <a:rPr lang="pt-BR" sz="1800" b="1" smtClean="0"/>
              <a:t>100 to 290 μg/kg/h após reparo, antes do início da dieta (9 RN)</a:t>
            </a:r>
          </a:p>
          <a:p>
            <a:pPr>
              <a:buFont typeface="Arial" pitchFamily="34" charset="0"/>
              <a:buNone/>
            </a:pPr>
            <a:r>
              <a:rPr lang="pt-BR" sz="1800" smtClean="0"/>
              <a:t>    (</a:t>
            </a:r>
            <a:r>
              <a:rPr lang="pt-BR" sz="1800" smtClean="0">
                <a:solidFill>
                  <a:srgbClr val="FFFF00"/>
                </a:solidFill>
              </a:rPr>
              <a:t>dieta zero não contra-indica o sildenafil oral; pode alterar a bioavaliabilidade</a:t>
            </a:r>
            <a:r>
              <a:rPr lang="pt-BR" sz="1800" smtClean="0"/>
              <a:t> )</a:t>
            </a:r>
          </a:p>
          <a:p>
            <a:r>
              <a:rPr lang="pt-BR" sz="1800" smtClean="0"/>
              <a:t>Pacientes recebendo vários vasodilatadores pulmonares e agentes cardiotrópicos:</a:t>
            </a:r>
          </a:p>
          <a:p>
            <a:pPr>
              <a:buFont typeface="Arial" pitchFamily="34" charset="0"/>
              <a:buNone/>
            </a:pPr>
            <a:r>
              <a:rPr lang="pt-BR" sz="1800" smtClean="0"/>
              <a:t>                  (</a:t>
            </a:r>
            <a:r>
              <a:rPr lang="pt-BR" sz="1800" smtClean="0">
                <a:solidFill>
                  <a:srgbClr val="FFFF00"/>
                </a:solidFill>
              </a:rPr>
              <a:t>Reflexo da complexidade hemodinâmica da HDC</a:t>
            </a:r>
            <a:r>
              <a:rPr lang="pt-BR" sz="1800" smtClean="0"/>
              <a:t>)</a:t>
            </a:r>
          </a:p>
        </p:txBody>
      </p:sp>
      <p:sp>
        <p:nvSpPr>
          <p:cNvPr id="37891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EV contínuo</a:t>
            </a:r>
          </a:p>
        </p:txBody>
      </p:sp>
      <p:pic>
        <p:nvPicPr>
          <p:cNvPr id="37893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633788"/>
            <a:ext cx="7993062" cy="322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4" name="Line 8"/>
          <p:cNvSpPr>
            <a:spLocks noChangeShapeType="1"/>
          </p:cNvSpPr>
          <p:nvPr/>
        </p:nvSpPr>
        <p:spPr bwMode="auto">
          <a:xfrm>
            <a:off x="250825" y="3860800"/>
            <a:ext cx="288925" cy="36036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7895" name="Line 9"/>
          <p:cNvSpPr>
            <a:spLocks noChangeShapeType="1"/>
          </p:cNvSpPr>
          <p:nvPr/>
        </p:nvSpPr>
        <p:spPr bwMode="auto">
          <a:xfrm>
            <a:off x="179388" y="4149725"/>
            <a:ext cx="288925" cy="360363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7896" name="Line 10"/>
          <p:cNvSpPr>
            <a:spLocks noChangeShapeType="1"/>
          </p:cNvSpPr>
          <p:nvPr/>
        </p:nvSpPr>
        <p:spPr bwMode="auto">
          <a:xfrm>
            <a:off x="468313" y="5589588"/>
            <a:ext cx="1223962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7" name="Line 11"/>
          <p:cNvSpPr>
            <a:spLocks noChangeShapeType="1"/>
          </p:cNvSpPr>
          <p:nvPr/>
        </p:nvSpPr>
        <p:spPr bwMode="auto">
          <a:xfrm flipV="1">
            <a:off x="1692275" y="5373688"/>
            <a:ext cx="0" cy="21590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8" name="Line 12"/>
          <p:cNvSpPr>
            <a:spLocks noChangeShapeType="1"/>
          </p:cNvSpPr>
          <p:nvPr/>
        </p:nvSpPr>
        <p:spPr bwMode="auto">
          <a:xfrm flipH="1">
            <a:off x="468313" y="5373688"/>
            <a:ext cx="1223962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899" name="Line 13"/>
          <p:cNvSpPr>
            <a:spLocks noChangeShapeType="1"/>
          </p:cNvSpPr>
          <p:nvPr/>
        </p:nvSpPr>
        <p:spPr bwMode="auto">
          <a:xfrm>
            <a:off x="468313" y="5373688"/>
            <a:ext cx="0" cy="215900"/>
          </a:xfrm>
          <a:prstGeom prst="line">
            <a:avLst/>
          </a:prstGeom>
          <a:noFill/>
          <a:ln w="28575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37900" name="Line 14"/>
          <p:cNvSpPr>
            <a:spLocks noChangeShapeType="1"/>
          </p:cNvSpPr>
          <p:nvPr/>
        </p:nvSpPr>
        <p:spPr bwMode="auto">
          <a:xfrm>
            <a:off x="5292725" y="5589588"/>
            <a:ext cx="1008063" cy="0"/>
          </a:xfrm>
          <a:prstGeom prst="line">
            <a:avLst/>
          </a:prstGeom>
          <a:noFill/>
          <a:ln w="38100">
            <a:solidFill>
              <a:srgbClr val="FF00FF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body" idx="1"/>
          </p:nvPr>
        </p:nvSpPr>
        <p:spPr>
          <a:xfrm>
            <a:off x="0" y="1600200"/>
            <a:ext cx="9144000" cy="5573713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b="1" smtClean="0"/>
              <a:t>37sem6d-3210g-Apgar 4/7/7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1800" b="1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/>
              <a:t>Hérnia diafragmática E:detectada na eco com 20 semanas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000" b="1" smtClean="0"/>
          </a:p>
          <a:p>
            <a:pPr>
              <a:lnSpc>
                <a:spcPct val="80000"/>
              </a:lnSpc>
            </a:pPr>
            <a:r>
              <a:rPr lang="pt-BR" sz="2000" smtClean="0"/>
              <a:t>Ecocárdio com 24 h de vida: :Pressão arterial pulmonar (</a:t>
            </a:r>
            <a:r>
              <a:rPr lang="pt-BR" sz="2000" smtClean="0">
                <a:solidFill>
                  <a:srgbClr val="FFFF00"/>
                </a:solidFill>
              </a:rPr>
              <a:t>PAP):73mmHg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                                               PCA/Forame oval (FO): shunt bidirecional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Cirurgia:com 3 dias de vida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Ecocárdio com 31 dias vida: PAP normal</a:t>
            </a:r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chemeClr val="bg1"/>
                </a:solidFill>
              </a:rPr>
              <a:t>FO shunt E-D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                                      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2ª cirurgia (1 mês após):deiscência do reparo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endParaRPr lang="pt-BR" sz="2400" b="1" smtClean="0">
              <a:solidFill>
                <a:srgbClr val="FF9900"/>
              </a:solidFill>
            </a:endParaRP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Ecocárdio após: </a:t>
            </a:r>
            <a:r>
              <a:rPr lang="pt-BR" sz="2400" smtClean="0">
                <a:solidFill>
                  <a:srgbClr val="FFFF00"/>
                </a:solidFill>
              </a:rPr>
              <a:t>PAP 100mmHg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00FF"/>
                </a:solidFill>
              </a:rPr>
              <a:t>FO patente com shunt D/E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9900"/>
                </a:solidFill>
              </a:rPr>
              <a:t>Sildenafil</a:t>
            </a:r>
            <a:r>
              <a:rPr lang="pt-BR" sz="2400" smtClean="0"/>
              <a:t>-1mg/kg/dose de 6/6 horas</a:t>
            </a:r>
            <a:r>
              <a:rPr lang="pt-BR" sz="2400" b="1" smtClean="0">
                <a:solidFill>
                  <a:srgbClr val="FF9900"/>
                </a:solidFill>
              </a:rPr>
              <a:t> </a:t>
            </a:r>
            <a:r>
              <a:rPr lang="pt-BR" sz="2400" b="1" smtClean="0">
                <a:solidFill>
                  <a:srgbClr val="FFFF00"/>
                </a:solidFill>
              </a:rPr>
              <a:t>VO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/>
              <a:t>Extubado com 4 dias de vida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8916" name="Text Box 4"/>
          <p:cNvSpPr txBox="1">
            <a:spLocks noChangeArrowheads="1"/>
          </p:cNvSpPr>
          <p:nvPr/>
        </p:nvSpPr>
        <p:spPr bwMode="auto">
          <a:xfrm>
            <a:off x="755650" y="765175"/>
            <a:ext cx="69961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FF"/>
                </a:solidFill>
              </a:rPr>
              <a:t>Caso Clínico: hipertensão pulmonar pré- e pós-cirúrgico</a:t>
            </a:r>
          </a:p>
        </p:txBody>
      </p:sp>
      <p:sp>
        <p:nvSpPr>
          <p:cNvPr id="38917" name="Line 5"/>
          <p:cNvSpPr>
            <a:spLocks noChangeShapeType="1"/>
          </p:cNvSpPr>
          <p:nvPr/>
        </p:nvSpPr>
        <p:spPr bwMode="auto">
          <a:xfrm>
            <a:off x="1692275" y="5013325"/>
            <a:ext cx="504825" cy="358775"/>
          </a:xfrm>
          <a:prstGeom prst="line">
            <a:avLst/>
          </a:prstGeom>
          <a:noFill/>
          <a:ln w="76200">
            <a:solidFill>
              <a:srgbClr val="FF00FF"/>
            </a:solidFill>
            <a:prstDash val="sysDot"/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8918" name="AutoShape 6"/>
          <p:cNvSpPr>
            <a:spLocks noChangeArrowheads="1"/>
          </p:cNvSpPr>
          <p:nvPr/>
        </p:nvSpPr>
        <p:spPr bwMode="auto">
          <a:xfrm>
            <a:off x="755650" y="6038850"/>
            <a:ext cx="976313" cy="485775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/>
          <p:cNvSpPr>
            <a:spLocks noGrp="1"/>
          </p:cNvSpPr>
          <p:nvPr>
            <p:ph type="body" idx="1"/>
          </p:nvPr>
        </p:nvSpPr>
        <p:spPr>
          <a:xfrm>
            <a:off x="468313" y="2332038"/>
            <a:ext cx="8229600" cy="4525962"/>
          </a:xfrm>
        </p:spPr>
        <p:txBody>
          <a:bodyPr/>
          <a:lstStyle/>
          <a:p>
            <a:r>
              <a:rPr lang="pt-BR" smtClean="0"/>
              <a:t>O sildenafil e a milrinona talvez sejam muito mais efetivas como inotrópicos nos RN com HP do que em outros aspectos. </a:t>
            </a:r>
          </a:p>
        </p:txBody>
      </p:sp>
      <p:sp>
        <p:nvSpPr>
          <p:cNvPr id="3993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39940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sp>
        <p:nvSpPr>
          <p:cNvPr id="39941" name="Text Box 6"/>
          <p:cNvSpPr txBox="1">
            <a:spLocks noChangeArrowheads="1"/>
          </p:cNvSpPr>
          <p:nvPr/>
        </p:nvSpPr>
        <p:spPr bwMode="auto">
          <a:xfrm>
            <a:off x="6711950" y="5943600"/>
            <a:ext cx="14414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Belik, 2014</a:t>
            </a: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3"/>
          <p:cNvSpPr>
            <a:spLocks noGrp="1"/>
          </p:cNvSpPr>
          <p:nvPr>
            <p:ph type="body" idx="1"/>
          </p:nvPr>
        </p:nvSpPr>
        <p:spPr>
          <a:xfrm>
            <a:off x="468313" y="1412875"/>
            <a:ext cx="8229600" cy="4525963"/>
          </a:xfrm>
        </p:spPr>
        <p:txBody>
          <a:bodyPr/>
          <a:lstStyle/>
          <a:p>
            <a:pPr>
              <a:buFont typeface="Arial" pitchFamily="34" charset="0"/>
              <a:buNone/>
            </a:pPr>
            <a:r>
              <a:rPr lang="pt-BR" smtClean="0"/>
              <a:t>        Como funciona a combinação?</a:t>
            </a:r>
          </a:p>
          <a:p>
            <a:pPr>
              <a:buFont typeface="Arial" pitchFamily="34" charset="0"/>
              <a:buNone/>
            </a:pPr>
            <a:r>
              <a:rPr lang="pt-BR" sz="2000" smtClean="0"/>
              <a:t>                      </a:t>
            </a:r>
            <a:r>
              <a:rPr lang="pt-BR" sz="2000" b="1" smtClean="0">
                <a:solidFill>
                  <a:srgbClr val="FF9900"/>
                </a:solidFill>
              </a:rPr>
              <a:t>Sildenafil + iNO e sildenafil+ milrinona</a:t>
            </a:r>
          </a:p>
          <a:p>
            <a:r>
              <a:rPr lang="pt-BR" sz="2000" smtClean="0"/>
              <a:t>expondo estes animais ao iNO por 24-48 horas e dar qualquer outro composto para aumentar o cGMP, o  que ocorre é a </a:t>
            </a:r>
            <a:r>
              <a:rPr lang="pt-BR" sz="2400" smtClean="0">
                <a:solidFill>
                  <a:srgbClr val="FFFF00"/>
                </a:solidFill>
              </a:rPr>
              <a:t>diminuição da resposta</a:t>
            </a:r>
            <a:r>
              <a:rPr lang="pt-BR" sz="2000" smtClean="0"/>
              <a:t> desta enzima (dissensibilização) e a outros agentes que agem também no cAMP. </a:t>
            </a:r>
          </a:p>
        </p:txBody>
      </p:sp>
      <p:sp>
        <p:nvSpPr>
          <p:cNvPr id="4096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096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>
                <a:solidFill>
                  <a:srgbClr val="FF9900"/>
                </a:solidFill>
              </a:rPr>
              <a:t>Uso de vasodilatador alternativo ao iNO: </a:t>
            </a:r>
            <a:r>
              <a:rPr lang="pt-BR" b="1">
                <a:solidFill>
                  <a:srgbClr val="FFFF00"/>
                </a:solidFill>
              </a:rPr>
              <a:t>Sildenafil / Milrinona</a:t>
            </a:r>
          </a:p>
        </p:txBody>
      </p:sp>
      <p:pic>
        <p:nvPicPr>
          <p:cNvPr id="4096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65325" y="3716338"/>
            <a:ext cx="2203450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6" name="Rectangle 7"/>
          <p:cNvSpPr>
            <a:spLocks noChangeArrowheads="1"/>
          </p:cNvSpPr>
          <p:nvPr/>
        </p:nvSpPr>
        <p:spPr bwMode="auto">
          <a:xfrm>
            <a:off x="0" y="6521450"/>
            <a:ext cx="17145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/>
              <a:t>Enomoto M et al, 2014</a:t>
            </a:r>
          </a:p>
        </p:txBody>
      </p:sp>
      <p:sp>
        <p:nvSpPr>
          <p:cNvPr id="40967" name="Rectangle 8"/>
          <p:cNvSpPr>
            <a:spLocks noChangeArrowheads="1"/>
          </p:cNvSpPr>
          <p:nvPr/>
        </p:nvSpPr>
        <p:spPr bwMode="auto">
          <a:xfrm>
            <a:off x="4067175" y="4398963"/>
            <a:ext cx="49323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 sz="2400" b="1">
                <a:solidFill>
                  <a:srgbClr val="FFFF00"/>
                </a:solidFill>
              </a:rPr>
              <a:t>A associação de drogas diminui a resposta (resistência vascular </a:t>
            </a:r>
          </a:p>
          <a:p>
            <a:pPr algn="ctr" eaLnBrk="0" hangingPunct="0"/>
            <a:r>
              <a:rPr lang="pt-BR" sz="2400" b="1">
                <a:solidFill>
                  <a:srgbClr val="FFFF00"/>
                </a:solidFill>
              </a:rPr>
              <a:t>pulmonar – PVR)</a:t>
            </a: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/>
          </p:cNvSpPr>
          <p:nvPr>
            <p:ph type="body" idx="1"/>
          </p:nvPr>
        </p:nvSpPr>
        <p:spPr>
          <a:xfrm>
            <a:off x="457200" y="1557338"/>
            <a:ext cx="8229600" cy="5300662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ts val="2400"/>
              </a:spcBef>
              <a:buFontTx/>
              <a:buNone/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               </a:t>
            </a:r>
            <a:r>
              <a:rPr lang="pt-BR" sz="1800" smtClean="0">
                <a:solidFill>
                  <a:srgbClr val="FF9900"/>
                </a:solidFill>
                <a:cs typeface="Arial" pitchFamily="34" charset="0"/>
                <a:sym typeface="Symbol" pitchFamily="18" charset="2"/>
              </a:rPr>
              <a:t>Hipertensão Pulmonar  com disfunção cardíaca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Tourneux P et al  (agosto/2008)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18 RN (37 ± 3 sem); 2800 ± 700g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Norefinefrina diluída em SG 5% : (1 ml = 100µg) EV (cateter central): 0,5 µg/Kg/min com aumento a cada 30 seg até atingir PAM desejável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Resultados: 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- ↑ da PAM, ↑ Débito cardíaco, ↑  PSaO</a:t>
            </a:r>
            <a:r>
              <a:rPr lang="pt-BR" sz="1800" baseline="-250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2</a:t>
            </a: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 (saturação de O</a:t>
            </a:r>
            <a:r>
              <a:rPr lang="pt-BR" sz="1800" baseline="-250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2</a:t>
            </a:r>
            <a:r>
              <a:rPr lang="pt-BR" sz="1800" smtClean="0">
                <a:solidFill>
                  <a:srgbClr val="FFFF99"/>
                </a:solidFill>
                <a:cs typeface="Arial" pitchFamily="34" charset="0"/>
                <a:sym typeface="Symbol" pitchFamily="18" charset="2"/>
              </a:rPr>
              <a:t>)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</a:pPr>
            <a:r>
              <a:rPr lang="pt-BR" sz="1800" smtClean="0">
                <a:solidFill>
                  <a:schemeClr val="accent1"/>
                </a:solidFill>
                <a:cs typeface="Arial" pitchFamily="34" charset="0"/>
                <a:sym typeface="Symbol" pitchFamily="18" charset="2"/>
              </a:rPr>
              <a:t>Diminuição da relação pressão pulmonar/pressão sistêmica e melhora da performance cardíaca</a:t>
            </a:r>
          </a:p>
          <a:p>
            <a:pPr eaLnBrk="1" hangingPunct="1">
              <a:lnSpc>
                <a:spcPct val="80000"/>
              </a:lnSpc>
              <a:spcBef>
                <a:spcPts val="2400"/>
              </a:spcBef>
              <a:buFont typeface="Arial" pitchFamily="34" charset="0"/>
              <a:buNone/>
            </a:pPr>
            <a:r>
              <a:rPr lang="pt-BR" sz="1800" smtClean="0">
                <a:solidFill>
                  <a:srgbClr val="FFFF00"/>
                </a:solidFill>
                <a:cs typeface="Arial" pitchFamily="34" charset="0"/>
                <a:sym typeface="Symbol" pitchFamily="18" charset="2"/>
              </a:rPr>
              <a:t>NORADRENALINA</a:t>
            </a:r>
            <a:r>
              <a:rPr lang="pt-BR" sz="1800" smtClean="0">
                <a:solidFill>
                  <a:schemeClr val="accent1"/>
                </a:solidFill>
                <a:cs typeface="Arial" pitchFamily="34" charset="0"/>
                <a:sym typeface="Symbol" pitchFamily="18" charset="2"/>
              </a:rPr>
              <a:t>:</a:t>
            </a:r>
          </a:p>
          <a:p>
            <a:pPr lvl="3" algn="just">
              <a:lnSpc>
                <a:spcPct val="90000"/>
              </a:lnSpc>
            </a:pPr>
            <a:r>
              <a:rPr lang="pt-BR" sz="1300" smtClean="0"/>
              <a:t>ativa receptor alfa 2, diminui resistência vascular pulmonar com aumento de fluxo pulmonar em fetos de carneiros</a:t>
            </a:r>
          </a:p>
          <a:p>
            <a:pPr lvl="3" algn="just">
              <a:lnSpc>
                <a:spcPct val="90000"/>
              </a:lnSpc>
            </a:pPr>
            <a:r>
              <a:rPr lang="pt-BR" sz="1300" smtClean="0"/>
              <a:t>Neonatos de carneiros aumenta pressão arterial sistêmica e conseqüentemente o fluxo pulmonar</a:t>
            </a: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1988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Norepinefrina</a:t>
            </a:r>
          </a:p>
        </p:txBody>
      </p:sp>
      <p:pic>
        <p:nvPicPr>
          <p:cNvPr id="41989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1638" y="20605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>
                <a:solidFill>
                  <a:srgbClr val="FF9900"/>
                </a:solidFill>
              </a:rPr>
              <a:t>Produz vasoconstrição sistêmica e vasodilatação pulmonar</a:t>
            </a:r>
          </a:p>
          <a:p>
            <a:pPr algn="ctr">
              <a:buFont typeface="Arial" pitchFamily="34" charset="0"/>
              <a:buNone/>
            </a:pPr>
            <a:r>
              <a:rPr lang="pt-BR" smtClean="0"/>
              <a:t>(Na dose: 0,0002±0,0002U/kg/min por 49 horas, houve aumento da PA sistêmica)                                                                              </a:t>
            </a:r>
            <a:r>
              <a:rPr lang="pt-BR" sz="1600" smtClean="0"/>
              <a:t>Mohamed A,2014</a:t>
            </a:r>
          </a:p>
          <a:p>
            <a:r>
              <a:rPr lang="pt-BR" smtClean="0">
                <a:solidFill>
                  <a:srgbClr val="FF9900"/>
                </a:solidFill>
              </a:rPr>
              <a:t>Aumenta diretamente a perfusão coronariana</a:t>
            </a:r>
            <a:r>
              <a:rPr lang="pt-BR" smtClean="0"/>
              <a:t> e assim melhora a função do VD e melhora a perfusão pulmonar </a:t>
            </a:r>
          </a:p>
          <a:p>
            <a:pPr>
              <a:buFont typeface="Arial" pitchFamily="34" charset="0"/>
              <a:buNone/>
            </a:pPr>
            <a:r>
              <a:rPr lang="es-ES" sz="1400" smtClean="0"/>
              <a:t>                                                                    Enomoto M, 2014</a:t>
            </a:r>
            <a:r>
              <a:rPr lang="pt-BR" sz="1400" smtClean="0"/>
              <a:t> </a:t>
            </a:r>
          </a:p>
        </p:txBody>
      </p:sp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3012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112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Vasopressina</a:t>
            </a:r>
          </a:p>
        </p:txBody>
      </p:sp>
      <p:pic>
        <p:nvPicPr>
          <p:cNvPr id="43013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80063" y="36449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/>
              <a:t>A </a:t>
            </a:r>
            <a:r>
              <a:rPr lang="pt-BR" sz="2000" smtClean="0">
                <a:solidFill>
                  <a:srgbClr val="FFFF00"/>
                </a:solidFill>
              </a:rPr>
              <a:t>endotelina</a:t>
            </a:r>
            <a:r>
              <a:rPr lang="pt-BR" sz="2000" smtClean="0"/>
              <a:t>: ação predominante vasoconstritora e provavelmente é um dos mais potentes vasoconstritores da musculatura pulmonar;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 Tem ação mitogênica, ou seja, aumenta a proliferação  muscular.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</a:t>
            </a:r>
            <a:r>
              <a:rPr lang="en-US" sz="2800" b="1" smtClean="0">
                <a:solidFill>
                  <a:srgbClr val="FFFF00"/>
                </a:solidFill>
                <a:latin typeface="Times New Roman" pitchFamily="18" charset="0"/>
              </a:rPr>
              <a:t>A severidade da HP nestes RN foi associada com maiores níveis de endotelina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en-US" sz="2800" b="1" smtClean="0">
                <a:solidFill>
                  <a:srgbClr val="FFFF00"/>
                </a:solidFill>
                <a:latin typeface="Times New Roman" pitchFamily="18" charset="0"/>
              </a:rPr>
              <a:t>(BIOMARCADOR) Keller, 2010</a:t>
            </a:r>
          </a:p>
          <a:p>
            <a:pPr algn="ctr">
              <a:lnSpc>
                <a:spcPct val="80000"/>
              </a:lnSpc>
            </a:pPr>
            <a:endParaRPr lang="pt-BR" sz="20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000" smtClean="0"/>
              <a:t>Mohamed e Ismail (estudo randomizado, controlado por placebo)</a:t>
            </a:r>
          </a:p>
          <a:p>
            <a:pPr>
              <a:lnSpc>
                <a:spcPct val="80000"/>
              </a:lnSpc>
            </a:pPr>
            <a:r>
              <a:rPr lang="pt-PT" sz="2000" smtClean="0"/>
              <a:t>A solução de Bosentam(</a:t>
            </a:r>
            <a:r>
              <a:rPr lang="pt-BR" sz="2000" smtClean="0"/>
              <a:t>Tracleer</a:t>
            </a:r>
            <a:r>
              <a:rPr lang="pt-BR" sz="2000" baseline="30000" smtClean="0"/>
              <a:t>R </a:t>
            </a:r>
            <a:r>
              <a:rPr lang="pt-BR" sz="2000" smtClean="0"/>
              <a:t>) </a:t>
            </a:r>
            <a:r>
              <a:rPr lang="pt-PT" sz="2000" smtClean="0"/>
              <a:t> foi preparada a partir de um comprimido de 125 mg, que foi dividido em  um quarto e então dissolvido em água estéril de 10 ml (3 mg em 1 ml).</a:t>
            </a:r>
            <a:r>
              <a:rPr lang="pt-BR" sz="2000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2000" smtClean="0"/>
              <a:t>Dose: SOG:</a:t>
            </a:r>
            <a:r>
              <a:rPr lang="pt-PT" sz="2000" smtClean="0"/>
              <a:t>1mg/kg duas vezes ao dia</a:t>
            </a:r>
          </a:p>
          <a:p>
            <a:pPr>
              <a:lnSpc>
                <a:spcPct val="80000"/>
              </a:lnSpc>
            </a:pPr>
            <a:endParaRPr lang="pt-PT" sz="2000" smtClean="0"/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Houve uma resposta favorável no grupo tratado em 87,5% versus 20% no grupo placebo </a:t>
            </a:r>
          </a:p>
        </p:txBody>
      </p:sp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403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771525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Hipertensão pulmonar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Bosentan-Bloqueador da </a:t>
            </a:r>
            <a:r>
              <a:rPr lang="pt-BR" sz="2400" b="1">
                <a:solidFill>
                  <a:srgbClr val="FFFF00"/>
                </a:solidFill>
              </a:rPr>
              <a:t>ENDOTELINA</a:t>
            </a:r>
          </a:p>
        </p:txBody>
      </p:sp>
      <p:pic>
        <p:nvPicPr>
          <p:cNvPr id="44037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400526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mtClean="0">
                <a:solidFill>
                  <a:srgbClr val="FFFF00"/>
                </a:solidFill>
              </a:rPr>
              <a:t>         O objetivo</a:t>
            </a:r>
            <a:r>
              <a:rPr lang="pt-BR" sz="2100" smtClean="0"/>
              <a:t>: </a:t>
            </a:r>
            <a:r>
              <a:rPr lang="pt-BR" sz="2400" smtClean="0"/>
              <a:t>estabilização pulmonar pré-operatória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O momento da correção cirúrgica depende do grau da estabilidade ou labilidade do leito vascular pulmonar: 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       -recém-nascidos tolerando bem a ventilação gentil, sob mínima quantidade de NOi,  PAM igual a IG, saturação pré-ductal 85-95 sob FiO2 &lt;50%, lactato &lt;3 mmol/l e débito urinário &gt;2ml/kg/h</a:t>
            </a:r>
          </a:p>
          <a:p>
            <a:pPr>
              <a:lnSpc>
                <a:spcPct val="80000"/>
              </a:lnSpc>
            </a:pPr>
            <a:r>
              <a:rPr lang="pt-BR" sz="2400" smtClean="0"/>
              <a:t>Aqueles pacientes que podem ser tratados  com ventilação convencional com oxigenação adequada e sem shunt ductal, podem ter a correção feita entre 12 a 48hs. A maioria das correções hoje é feita entre o primeiro e o quinto dia de vida (um número considerável de bebês sofrem a correção após o quinto dia de vida).</a:t>
            </a:r>
          </a:p>
          <a:p>
            <a:pPr>
              <a:lnSpc>
                <a:spcPct val="80000"/>
              </a:lnSpc>
            </a:pPr>
            <a:endParaRPr lang="pt-BR" sz="2400" smtClean="0"/>
          </a:p>
        </p:txBody>
      </p:sp>
      <p:sp>
        <p:nvSpPr>
          <p:cNvPr id="4505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5060" name="Rectangle 5"/>
          <p:cNvSpPr>
            <a:spLocks noChangeArrowheads="1"/>
          </p:cNvSpPr>
          <p:nvPr/>
        </p:nvSpPr>
        <p:spPr bwMode="auto">
          <a:xfrm>
            <a:off x="2843213" y="666750"/>
            <a:ext cx="3492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Intervenção cirúrgica</a:t>
            </a:r>
            <a:endParaRPr lang="pt-BR" sz="2800"/>
          </a:p>
        </p:txBody>
      </p:sp>
      <p:pic>
        <p:nvPicPr>
          <p:cNvPr id="45061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4531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2" name="Text Box 7"/>
          <p:cNvSpPr txBox="1">
            <a:spLocks noChangeArrowheads="1"/>
          </p:cNvSpPr>
          <p:nvPr/>
        </p:nvSpPr>
        <p:spPr bwMode="auto">
          <a:xfrm>
            <a:off x="6659563" y="6453188"/>
            <a:ext cx="162242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Margotto,PR,2013</a:t>
            </a: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3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578850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2000" smtClean="0">
                <a:solidFill>
                  <a:srgbClr val="FFFF00"/>
                </a:solidFill>
              </a:rPr>
              <a:t>Não aplicar dreno torácico de rotina</a:t>
            </a:r>
            <a:r>
              <a:rPr lang="pt-BR" sz="2000" smtClean="0"/>
              <a:t>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(o espaço será preenchido aos poucos e imperceptívelmente, por líquido).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No com  piora clinica associada a velamento de hemitórax com desvio de mediastino:  derrame descompensador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-quilotórax na maior parte dos casos.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               - punção evacuadora e diagnóstica.NÃO DRENO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b="1" smtClean="0">
                <a:solidFill>
                  <a:srgbClr val="FFFF00"/>
                </a:solidFill>
              </a:rPr>
              <a:t>Só depois de três punções que se colocaria  o dreno</a:t>
            </a:r>
            <a:r>
              <a:rPr lang="pt-BR" sz="2000" smtClean="0"/>
              <a:t>. 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000" smtClean="0"/>
              <a:t>Segundo Casaccia et al,  o quilotórax pode aparecer sem lesão cirúrgica do ducto, mas por pequenos linfáticos que se rompem quando a pleura se expande.</a:t>
            </a: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4608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6084" name="Rectangle 5"/>
          <p:cNvSpPr>
            <a:spLocks noChangeArrowheads="1"/>
          </p:cNvSpPr>
          <p:nvPr/>
        </p:nvSpPr>
        <p:spPr bwMode="auto">
          <a:xfrm>
            <a:off x="2843213" y="666750"/>
            <a:ext cx="34925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/>
              <a:t>Intervenção cirúrgica</a:t>
            </a:r>
            <a:endParaRPr lang="pt-BR" sz="2800"/>
          </a:p>
        </p:txBody>
      </p:sp>
      <p:graphicFrame>
        <p:nvGraphicFramePr>
          <p:cNvPr id="109605" name="Group 37"/>
          <p:cNvGraphicFramePr>
            <a:graphicFrameLocks noGrp="1"/>
          </p:cNvGraphicFramePr>
          <p:nvPr/>
        </p:nvGraphicFramePr>
        <p:xfrm>
          <a:off x="611188" y="5229225"/>
          <a:ext cx="7921625" cy="822325"/>
        </p:xfrm>
        <a:graphic>
          <a:graphicData uri="http://schemas.openxmlformats.org/drawingml/2006/table">
            <a:tbl>
              <a:tblPr/>
              <a:tblGrid>
                <a:gridCol w="7083425"/>
                <a:gridCol w="838200"/>
              </a:tblGrid>
              <a:tr h="3667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Efusão pleural requerendo drenagem na h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rnia diafragm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á</a:t>
                      </a: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tica congênita: Incidência, etiologia e tratamento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Autor(es): G. Casaccia, F. Crescenzi, S. Palamides, O. A. Catalano, P. Bagolan. Apresenta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ão: Isabel Cristina Leal, Paulo R.Margotto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 pitchFamily="18" charset="0"/>
                        </a:rPr>
                        <a:t>      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46088" name="Picture 24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5113" y="54483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/>
          <p:cNvSpPr>
            <a:spLocks noGrp="1"/>
          </p:cNvSpPr>
          <p:nvPr>
            <p:ph type="title" idx="4294967295"/>
          </p:nvPr>
        </p:nvSpPr>
        <p:spPr>
          <a:xfrm>
            <a:off x="539750" y="692150"/>
            <a:ext cx="8229600" cy="1143000"/>
          </a:xfrm>
        </p:spPr>
        <p:txBody>
          <a:bodyPr/>
          <a:lstStyle/>
          <a:p>
            <a:r>
              <a:rPr lang="en-US" sz="2800" smtClean="0"/>
              <a:t>Intervenção cirúrgica e resultados</a:t>
            </a:r>
            <a:endParaRPr lang="pt-BR" sz="2800" smtClean="0"/>
          </a:p>
        </p:txBody>
      </p:sp>
      <p:sp>
        <p:nvSpPr>
          <p:cNvPr id="47107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250825" y="1844675"/>
            <a:ext cx="9144000" cy="4495800"/>
          </a:xfrm>
        </p:spPr>
        <p:txBody>
          <a:bodyPr/>
          <a:lstStyle/>
          <a:p>
            <a:pPr marL="319088" indent="-319088"/>
            <a:r>
              <a:rPr lang="en-US" smtClean="0">
                <a:solidFill>
                  <a:srgbClr val="FF9900"/>
                </a:solidFill>
              </a:rPr>
              <a:t>Retalho cirúrgico sintético x rafia primária</a:t>
            </a:r>
          </a:p>
          <a:p>
            <a:pPr marL="319088" indent="-319088" algn="ctr">
              <a:buFont typeface="Arial" pitchFamily="34" charset="0"/>
              <a:buNone/>
            </a:pPr>
            <a:r>
              <a:rPr lang="en-US" smtClean="0"/>
              <a:t>Com o reparo cirúrgico sintético, observaram-se:</a:t>
            </a:r>
          </a:p>
          <a:p>
            <a:pPr marL="639763" lvl="1" indent="-273050"/>
            <a:r>
              <a:rPr lang="en-US" sz="2600" smtClean="0"/>
              <a:t>Maior índice de recorrência (14-50%)</a:t>
            </a:r>
          </a:p>
          <a:p>
            <a:pPr marL="639763" lvl="1" indent="-273050"/>
            <a:r>
              <a:rPr lang="en-US" sz="2600" smtClean="0"/>
              <a:t>Deformidade da caixa torácica (20-40%)</a:t>
            </a:r>
          </a:p>
          <a:p>
            <a:pPr marL="639763" lvl="1" indent="-273050"/>
            <a:r>
              <a:rPr lang="pt-BR" sz="2600" smtClean="0"/>
              <a:t>No entanto, estudo mais recente não mostrou diferenças entre retalho cirúrgico e rafia primária 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Patch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repair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 for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congenital diaphragmatic hernia</a:t>
            </a:r>
            <a:r>
              <a:rPr lang="pt-BR" sz="2000" smtClean="0">
                <a:solidFill>
                  <a:srgbClr val="FFFF00"/>
                </a:solidFill>
                <a:hlinkClick r:id="rId2"/>
              </a:rPr>
              <a:t>: is it really a </a:t>
            </a:r>
            <a:r>
              <a:rPr lang="pt-BR" sz="2000" b="1" smtClean="0">
                <a:solidFill>
                  <a:srgbClr val="FFFF00"/>
                </a:solidFill>
                <a:hlinkClick r:id="rId2"/>
              </a:rPr>
              <a:t>problem?</a:t>
            </a:r>
            <a:r>
              <a:rPr lang="pt-BR" sz="2000" b="1" smtClean="0"/>
              <a:t> </a:t>
            </a:r>
            <a:r>
              <a:rPr lang="pt-BR" sz="2000" smtClean="0"/>
              <a:t>Tsai J, Sulkowski J, Adzick NS, et al.J Pediatr Surg. 2012 Apr;47(4):637-41</a:t>
            </a:r>
            <a:r>
              <a:rPr lang="pt-BR" sz="2600" smtClean="0"/>
              <a:t>)</a:t>
            </a:r>
            <a:r>
              <a:rPr lang="pt-BR" sz="2000" smtClean="0"/>
              <a:t> </a:t>
            </a:r>
            <a:br>
              <a:rPr lang="pt-BR" sz="2000" smtClean="0"/>
            </a:br>
            <a:r>
              <a:rPr lang="pt-BR" sz="2000" smtClean="0"/>
              <a:t/>
            </a:r>
            <a:br>
              <a:rPr lang="pt-BR" sz="2000" smtClean="0"/>
            </a:br>
            <a:endParaRPr lang="pt-BR" sz="2000" smtClean="0"/>
          </a:p>
        </p:txBody>
      </p:sp>
      <p:sp>
        <p:nvSpPr>
          <p:cNvPr id="47108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</p:spPr>
        <p:txBody>
          <a:bodyPr/>
          <a:lstStyle/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>
                <a:solidFill>
                  <a:srgbClr val="FFFF00"/>
                </a:solidFill>
              </a:rPr>
              <a:t>Necessário seguimento  multidisciplinar com pediatras especializados em pneumologia, neurologia, gastroenterologia e em patologias musculoesqueléticas.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Conforti e Losty (2006) relataram: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         -a ocorrência de </a:t>
            </a:r>
            <a:r>
              <a:rPr lang="pt-BR" sz="1800" b="1" smtClean="0">
                <a:solidFill>
                  <a:srgbClr val="FF9900"/>
                </a:solidFill>
              </a:rPr>
              <a:t>refluxo gastroesofágico em 89%,</a:t>
            </a:r>
            <a:r>
              <a:rPr lang="pt-BR" sz="1800" smtClean="0"/>
              <a:t> provavelmente relacionado à disfunção do diafragma, sendo que a maioria requereu correção. 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1800" smtClean="0"/>
              <a:t>          -</a:t>
            </a:r>
            <a:r>
              <a:rPr lang="pt-BR" sz="1800" smtClean="0">
                <a:solidFill>
                  <a:srgbClr val="FF9900"/>
                </a:solidFill>
              </a:rPr>
              <a:t>insuficiência respiratória crônica (48% dos casos</a:t>
            </a:r>
            <a:r>
              <a:rPr lang="pt-BR" sz="1800" smtClean="0"/>
              <a:t>), devido à hipoplasia pulmonar e a lesão pulmonar.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Mais de </a:t>
            </a:r>
            <a:r>
              <a:rPr lang="pt-BR" sz="1800" smtClean="0">
                <a:solidFill>
                  <a:srgbClr val="FF9900"/>
                </a:solidFill>
              </a:rPr>
              <a:t>40% dos sobreviventes</a:t>
            </a:r>
            <a:r>
              <a:rPr lang="pt-BR" sz="1800" smtClean="0"/>
              <a:t> apresentam deformidades da parede torácica como </a:t>
            </a:r>
            <a:r>
              <a:rPr lang="pt-BR" sz="1800" i="1" smtClean="0"/>
              <a:t>pectus excavatum</a:t>
            </a:r>
            <a:r>
              <a:rPr lang="pt-BR" sz="1800" smtClean="0"/>
              <a:t> e deformidades da coluna, incluindo escoliose. </a:t>
            </a:r>
          </a:p>
          <a:p>
            <a:pPr>
              <a:lnSpc>
                <a:spcPct val="80000"/>
              </a:lnSpc>
            </a:pPr>
            <a:r>
              <a:rPr lang="en-US" sz="2100" smtClean="0"/>
              <a:t>Atraso no desenvolvimento neuropsicomotor alterações cognitivas, comportamentais, atraso no aprendizado, deficiências auditivas.</a:t>
            </a:r>
          </a:p>
          <a:p>
            <a:pPr>
              <a:lnSpc>
                <a:spcPct val="80000"/>
              </a:lnSpc>
            </a:pPr>
            <a:r>
              <a:rPr lang="en-US" sz="2100" smtClean="0"/>
              <a:t>Muitas crianças na idade pré-escolar necessitam de  necessitam de intervenção precoce, como terapia ocupacional e terapia de fala.</a:t>
            </a:r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  <p:sp>
        <p:nvSpPr>
          <p:cNvPr id="48131" name="Title 1"/>
          <p:cNvSpPr>
            <a:spLocks noGrp="1"/>
          </p:cNvSpPr>
          <p:nvPr>
            <p:ph type="title"/>
          </p:nvPr>
        </p:nvSpPr>
        <p:spPr>
          <a:xfrm>
            <a:off x="323850" y="549275"/>
            <a:ext cx="8229600" cy="1143000"/>
          </a:xfrm>
        </p:spPr>
        <p:txBody>
          <a:bodyPr/>
          <a:lstStyle/>
          <a:p>
            <a:r>
              <a:rPr lang="en-US" sz="2800" smtClean="0"/>
              <a:t>Acompanhamento a longo prazo</a:t>
            </a:r>
            <a:endParaRPr lang="pt-BR" sz="2800" smtClean="0"/>
          </a:p>
        </p:txBody>
      </p:sp>
      <p:sp>
        <p:nvSpPr>
          <p:cNvPr id="48132" name="Rectangle 5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/>
          </p:cNvSpPr>
          <p:nvPr>
            <p:ph type="body" idx="1"/>
          </p:nvPr>
        </p:nvSpPr>
        <p:spPr>
          <a:xfrm>
            <a:off x="323850" y="1989138"/>
            <a:ext cx="8229600" cy="45259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sz="2800" smtClean="0">
                <a:latin typeface="Times New Roman" pitchFamily="18" charset="0"/>
              </a:rPr>
              <a:t>Na hérnia diafragmática congênita fetal induzida experimentalmente, sildenafil pré-natal administrado a ratas grávidas do dia embrionário 11,5 ao dia embrionário 20,5 atravessou a placenta, aumentou o GMP cíclico do pulmão fetal e diminuiu a  fosfodiesterase 5. </a:t>
            </a:r>
            <a:endParaRPr lang="pt-BR" sz="280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pt-PT" sz="2800" smtClean="0">
                <a:solidFill>
                  <a:srgbClr val="FFFF00"/>
                </a:solidFill>
                <a:latin typeface="Times New Roman" pitchFamily="18" charset="0"/>
              </a:rPr>
              <a:t>Sildenafil pré-natal melhorou a estrutura pulmonar, aumentou a densidade pulmonar de vasos, reduziu a hipertrofia ventricular direita e melhorou o efeito do óxido nítrico pós-natal. </a:t>
            </a:r>
            <a:endParaRPr lang="pt-BR" sz="2800" smtClean="0">
              <a:solidFill>
                <a:srgbClr val="FFFF00"/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r>
              <a:rPr lang="pt-PT" sz="2800" smtClean="0">
                <a:latin typeface="Times New Roman" pitchFamily="18" charset="0"/>
              </a:rPr>
              <a:t>Sildenafil pré-natal não se associou com efeitos adversos na estrutura / função da retina nem no desenvolvimento cerebral. </a:t>
            </a:r>
          </a:p>
          <a:p>
            <a:pPr>
              <a:lnSpc>
                <a:spcPct val="80000"/>
              </a:lnSpc>
            </a:pPr>
            <a:endParaRPr lang="pt-BR" sz="2800" smtClean="0">
              <a:latin typeface="Times New Roman" pitchFamily="18" charset="0"/>
            </a:endParaRPr>
          </a:p>
        </p:txBody>
      </p:sp>
      <p:sp>
        <p:nvSpPr>
          <p:cNvPr id="49155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49156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 NO PRÉ-NATAL</a:t>
            </a:r>
          </a:p>
        </p:txBody>
      </p:sp>
      <p:sp>
        <p:nvSpPr>
          <p:cNvPr id="49157" name="Rectangle 6"/>
          <p:cNvSpPr>
            <a:spLocks noChangeArrowheads="1"/>
          </p:cNvSpPr>
          <p:nvPr/>
        </p:nvSpPr>
        <p:spPr bwMode="auto">
          <a:xfrm>
            <a:off x="6443663" y="6461125"/>
            <a:ext cx="1849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Luong C, 2011</a:t>
            </a:r>
          </a:p>
        </p:txBody>
      </p:sp>
      <p:pic>
        <p:nvPicPr>
          <p:cNvPr id="49158" name="Picture 10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43888" y="65722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/>
          </p:cNvSpPr>
          <p:nvPr>
            <p:ph type="body" idx="1"/>
          </p:nvPr>
        </p:nvSpPr>
        <p:spPr>
          <a:xfrm>
            <a:off x="395288" y="1989138"/>
            <a:ext cx="8229600" cy="4525962"/>
          </a:xfrm>
        </p:spPr>
        <p:txBody>
          <a:bodyPr/>
          <a:lstStyle/>
          <a:p>
            <a:pPr algn="ctr"/>
            <a:r>
              <a:rPr lang="pt-PT" sz="2400" smtClean="0">
                <a:latin typeface="Times New Roman" pitchFamily="18" charset="0"/>
              </a:rPr>
              <a:t>Os autores concluíram que o sildenafil pré-natal melhora características patológicas da hipertensão pulmonar do recém-nascido na hérnia diafragmática congênita experimental e não altera o desenvolvimento de outros órgãos que expressam a fosfodiesterase 5.</a:t>
            </a:r>
          </a:p>
          <a:p>
            <a:pPr algn="ctr"/>
            <a:endParaRPr lang="pt-BR" sz="2400" smtClean="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50179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0180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 NO PRÉ-NATAL</a:t>
            </a:r>
          </a:p>
        </p:txBody>
      </p:sp>
      <p:pic>
        <p:nvPicPr>
          <p:cNvPr id="50181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2763" y="3860800"/>
            <a:ext cx="25019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7164388" y="6165850"/>
            <a:ext cx="18494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Luong C, 2011</a:t>
            </a:r>
          </a:p>
        </p:txBody>
      </p:sp>
      <p:pic>
        <p:nvPicPr>
          <p:cNvPr id="50183" name="Picture 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5445125"/>
            <a:ext cx="2767013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4" name="Line 9"/>
          <p:cNvSpPr>
            <a:spLocks noChangeShapeType="1"/>
          </p:cNvSpPr>
          <p:nvPr/>
        </p:nvSpPr>
        <p:spPr bwMode="auto">
          <a:xfrm>
            <a:off x="2411413" y="5157788"/>
            <a:ext cx="504825" cy="431800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0185" name="Text Box 11"/>
          <p:cNvSpPr txBox="1">
            <a:spLocks noChangeArrowheads="1"/>
          </p:cNvSpPr>
          <p:nvPr/>
        </p:nvSpPr>
        <p:spPr bwMode="auto">
          <a:xfrm>
            <a:off x="1311275" y="4864100"/>
            <a:ext cx="1879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Densidade dos</a:t>
            </a:r>
          </a:p>
          <a:p>
            <a:r>
              <a:rPr lang="pt-BR"/>
              <a:t>vasos</a:t>
            </a:r>
          </a:p>
        </p:txBody>
      </p:sp>
      <p:sp>
        <p:nvSpPr>
          <p:cNvPr id="50186" name="AutoShape 12"/>
          <p:cNvSpPr>
            <a:spLocks noChangeArrowheads="1"/>
          </p:cNvSpPr>
          <p:nvPr/>
        </p:nvSpPr>
        <p:spPr bwMode="auto">
          <a:xfrm>
            <a:off x="1187450" y="4941888"/>
            <a:ext cx="198438" cy="257175"/>
          </a:xfrm>
          <a:prstGeom prst="upArrow">
            <a:avLst>
              <a:gd name="adj1" fmla="val 50000"/>
              <a:gd name="adj2" fmla="val 324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0187" name="Text Box 13"/>
          <p:cNvSpPr txBox="1">
            <a:spLocks noChangeArrowheads="1"/>
          </p:cNvSpPr>
          <p:nvPr/>
        </p:nvSpPr>
        <p:spPr bwMode="auto">
          <a:xfrm>
            <a:off x="6640513" y="4719638"/>
            <a:ext cx="2540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a espessura</a:t>
            </a:r>
          </a:p>
          <a:p>
            <a:r>
              <a:rPr lang="pt-BR"/>
              <a:t>da parede dos vasos</a:t>
            </a:r>
          </a:p>
        </p:txBody>
      </p:sp>
      <p:sp>
        <p:nvSpPr>
          <p:cNvPr id="50188" name="AutoShape 14"/>
          <p:cNvSpPr>
            <a:spLocks noChangeArrowheads="1"/>
          </p:cNvSpPr>
          <p:nvPr/>
        </p:nvSpPr>
        <p:spPr bwMode="auto">
          <a:xfrm>
            <a:off x="6443663" y="4797425"/>
            <a:ext cx="198437" cy="327025"/>
          </a:xfrm>
          <a:prstGeom prst="downArrow">
            <a:avLst>
              <a:gd name="adj1" fmla="val 50000"/>
              <a:gd name="adj2" fmla="val 41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0189" name="Line 15"/>
          <p:cNvSpPr>
            <a:spLocks noChangeShapeType="1"/>
          </p:cNvSpPr>
          <p:nvPr/>
        </p:nvSpPr>
        <p:spPr bwMode="auto">
          <a:xfrm>
            <a:off x="5940425" y="4652963"/>
            <a:ext cx="431800" cy="576262"/>
          </a:xfrm>
          <a:prstGeom prst="line">
            <a:avLst/>
          </a:prstGeom>
          <a:noFill/>
          <a:ln w="57150">
            <a:solidFill>
              <a:srgbClr val="FFFF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50190" name="Picture 16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243888" y="65722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/>
          </p:cNvSpPr>
          <p:nvPr>
            <p:ph type="body" idx="1"/>
          </p:nvPr>
        </p:nvSpPr>
        <p:spPr>
          <a:xfrm>
            <a:off x="395288" y="1916113"/>
            <a:ext cx="8229600" cy="4525962"/>
          </a:xfrm>
        </p:spPr>
        <p:txBody>
          <a:bodyPr/>
          <a:lstStyle/>
          <a:p>
            <a:pPr algn="ctr"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Lemus-Varella et al, 2014(México):estudo experimental</a:t>
            </a:r>
          </a:p>
          <a:p>
            <a:pPr algn="ctr">
              <a:lnSpc>
                <a:spcPct val="90000"/>
              </a:lnSpc>
              <a:buFont typeface="Arial" pitchFamily="34" charset="0"/>
              <a:buNone/>
            </a:pPr>
            <a:endParaRPr lang="pt-BR" sz="2400" smtClean="0"/>
          </a:p>
          <a:p>
            <a:pPr>
              <a:lnSpc>
                <a:spcPct val="90000"/>
              </a:lnSpc>
            </a:pPr>
            <a:r>
              <a:rPr lang="pt-BR" sz="2400" smtClean="0"/>
              <a:t>O </a:t>
            </a:r>
            <a:r>
              <a:rPr lang="pt-BR" sz="2400" smtClean="0">
                <a:solidFill>
                  <a:srgbClr val="FF9900"/>
                </a:solidFill>
              </a:rPr>
              <a:t>sildenafil pré-natal atenua a remodelação vascular</a:t>
            </a:r>
          </a:p>
          <a:p>
            <a:pPr>
              <a:lnSpc>
                <a:spcPct val="90000"/>
              </a:lnSpc>
            </a:pPr>
            <a:r>
              <a:rPr lang="pt-BR" sz="2400" smtClean="0"/>
              <a:t>O bosentan promove o desenvolvimento de bronquíolos terminais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</a:t>
            </a:r>
            <a:r>
              <a:rPr lang="pt-BR" sz="2400" smtClean="0">
                <a:solidFill>
                  <a:srgbClr val="FFFF00"/>
                </a:solidFill>
              </a:rPr>
              <a:t>A combinação de ambos</a:t>
            </a:r>
            <a:r>
              <a:rPr lang="pt-BR" sz="2400" smtClean="0"/>
              <a:t>:</a:t>
            </a:r>
          </a:p>
          <a:p>
            <a:pPr algn="ctr">
              <a:lnSpc>
                <a:spcPct val="90000"/>
              </a:lnSpc>
            </a:pPr>
            <a:r>
              <a:rPr lang="pt-BR" sz="2400" b="1" smtClean="0"/>
              <a:t>Promove a formação de vias aéreas respiratórias terminais e atenua o aumento do espessamento da parede </a:t>
            </a:r>
            <a:br>
              <a:rPr lang="pt-BR" sz="2400" b="1" smtClean="0"/>
            </a:br>
            <a:endParaRPr lang="pt-BR" sz="2400" b="1" smtClean="0"/>
          </a:p>
        </p:txBody>
      </p:sp>
      <p:sp>
        <p:nvSpPr>
          <p:cNvPr id="51203" name="Rectangle 4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1204" name="Rectangle 5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DO SILDENAFIL/BOSENTAN NO PRÉ-NATAL</a:t>
            </a:r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body" idx="1"/>
          </p:nvPr>
        </p:nvSpPr>
        <p:spPr>
          <a:xfrm>
            <a:off x="0" y="1916113"/>
            <a:ext cx="9396413" cy="4525962"/>
          </a:xfrm>
        </p:spPr>
        <p:txBody>
          <a:bodyPr/>
          <a:lstStyle/>
          <a:p>
            <a:pPr algn="ctr">
              <a:buFont typeface="Arial" pitchFamily="34" charset="0"/>
              <a:buNone/>
            </a:pPr>
            <a:r>
              <a:rPr lang="pt-BR" sz="1800" smtClean="0"/>
              <a:t>Makanga M et al, 2015 (Bélgica):estudo experimental em tatos)</a:t>
            </a:r>
            <a:br>
              <a:rPr lang="pt-BR" sz="1800" smtClean="0"/>
            </a:br>
            <a:r>
              <a:rPr lang="pt-BR" sz="1800" smtClean="0"/>
              <a:t>         A simvastatina pré-natal</a:t>
            </a:r>
          </a:p>
          <a:p>
            <a:r>
              <a:rPr lang="pt-BR" sz="1800" smtClean="0"/>
              <a:t>restaurou a densidade vascular pulmonar e o diâmetro externo</a:t>
            </a:r>
          </a:p>
          <a:p>
            <a:r>
              <a:rPr lang="pt-BR" sz="1800" smtClean="0"/>
              <a:t>a remodelação arteriolar pulmonar </a:t>
            </a:r>
          </a:p>
          <a:p>
            <a:r>
              <a:rPr lang="pt-BR" sz="1800" smtClean="0"/>
              <a:t>os precursores da endotelina (receptores  tipo A e B, </a:t>
            </a:r>
          </a:p>
          <a:p>
            <a:r>
              <a:rPr lang="pt-BR" sz="1800" smtClean="0"/>
              <a:t>induziu a sintetase endotelial do óxido nítrico </a:t>
            </a:r>
          </a:p>
          <a:p>
            <a:r>
              <a:rPr lang="pt-BR" sz="1800" smtClean="0"/>
              <a:t>restaurou a ativação do processo  apoptótico pulmonar principalmente no endotélio.</a:t>
            </a:r>
            <a:br>
              <a:rPr lang="pt-BR" sz="1800" smtClean="0"/>
            </a:br>
            <a:r>
              <a:rPr lang="pt-BR" smtClean="0"/>
              <a:t/>
            </a:r>
            <a:br>
              <a:rPr lang="pt-BR" smtClean="0"/>
            </a:br>
            <a:r>
              <a:rPr lang="pt-BR" smtClean="0"/>
              <a:t/>
            </a:r>
            <a:br>
              <a:rPr lang="pt-BR" smtClean="0"/>
            </a:br>
            <a:endParaRPr lang="pt-BR" smtClean="0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619250" y="188913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611188" y="692150"/>
            <a:ext cx="7777162" cy="1016000"/>
          </a:xfrm>
          <a:prstGeom prst="rect">
            <a:avLst/>
          </a:prstGeom>
          <a:noFill/>
          <a:ln w="9525">
            <a:solidFill>
              <a:srgbClr val="FF3300"/>
            </a:solidFill>
            <a:prstDash val="sysDot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9900"/>
                </a:solidFill>
              </a:rPr>
              <a:t>PREVENÇÃO DAS ALTERAÇÕES PULMONARES NO PRÉ-NATAL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O PAPEL DA SIMVASTATINA NO PRÉ-NATAL</a:t>
            </a:r>
          </a:p>
        </p:txBody>
      </p:sp>
      <p:sp>
        <p:nvSpPr>
          <p:cNvPr id="52229" name="AutoShape 5"/>
          <p:cNvSpPr>
            <a:spLocks noChangeArrowheads="1"/>
          </p:cNvSpPr>
          <p:nvPr/>
        </p:nvSpPr>
        <p:spPr bwMode="auto">
          <a:xfrm>
            <a:off x="6443663" y="2276475"/>
            <a:ext cx="322262" cy="265113"/>
          </a:xfrm>
          <a:prstGeom prst="downArrowCallout">
            <a:avLst>
              <a:gd name="adj1" fmla="val 30389"/>
              <a:gd name="adj2" fmla="val 30389"/>
              <a:gd name="adj3" fmla="val 16667"/>
              <a:gd name="adj4" fmla="val 6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0" name="AutoShape 7"/>
          <p:cNvSpPr>
            <a:spLocks noChangeArrowheads="1"/>
          </p:cNvSpPr>
          <p:nvPr/>
        </p:nvSpPr>
        <p:spPr bwMode="auto">
          <a:xfrm>
            <a:off x="468313" y="4149725"/>
            <a:ext cx="395287" cy="792163"/>
          </a:xfrm>
          <a:prstGeom prst="curvedRightArrow">
            <a:avLst>
              <a:gd name="adj1" fmla="val 40080"/>
              <a:gd name="adj2" fmla="val 80161"/>
              <a:gd name="adj3" fmla="val 33333"/>
            </a:avLst>
          </a:prstGeom>
          <a:solidFill>
            <a:srgbClr val="00CC00"/>
          </a:solidFill>
          <a:ln w="57150">
            <a:solidFill>
              <a:srgbClr val="FF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1" name="Text Box 8"/>
          <p:cNvSpPr txBox="1">
            <a:spLocks noChangeArrowheads="1"/>
          </p:cNvSpPr>
          <p:nvPr/>
        </p:nvSpPr>
        <p:spPr bwMode="auto">
          <a:xfrm>
            <a:off x="803275" y="4149725"/>
            <a:ext cx="83407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FF00"/>
                </a:solidFill>
              </a:rPr>
              <a:t>Tal como o sildenafil pré-natal, melhorou as características pulmonares</a:t>
            </a:r>
          </a:p>
          <a:p>
            <a:r>
              <a:rPr lang="pt-BR">
                <a:solidFill>
                  <a:srgbClr val="FFFF00"/>
                </a:solidFill>
              </a:rPr>
              <a:t> da hipoplasia pulmonar e hipertensão pulmonar na hérnia diafragmática</a:t>
            </a:r>
          </a:p>
        </p:txBody>
      </p:sp>
      <p:pic>
        <p:nvPicPr>
          <p:cNvPr id="52232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3350" y="4797425"/>
            <a:ext cx="1873250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3" name="Picture 1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9838" y="4941888"/>
            <a:ext cx="2965450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4" name="Picture 1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462838" y="4852988"/>
            <a:ext cx="1681162" cy="2005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35" name="AutoShape 12"/>
          <p:cNvSpPr>
            <a:spLocks noChangeArrowheads="1"/>
          </p:cNvSpPr>
          <p:nvPr/>
        </p:nvSpPr>
        <p:spPr bwMode="auto">
          <a:xfrm>
            <a:off x="6804025" y="5661025"/>
            <a:ext cx="544513" cy="34131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673319036 h 21600"/>
              <a:gd name="T4" fmla="*/ 2147483647 w 21600"/>
              <a:gd name="T5" fmla="*/ 1346634026 h 21600"/>
              <a:gd name="T6" fmla="*/ 2147483647 w 21600"/>
              <a:gd name="T7" fmla="*/ 673319036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52236" name="Text Box 13"/>
          <p:cNvSpPr txBox="1">
            <a:spLocks noChangeArrowheads="1"/>
          </p:cNvSpPr>
          <p:nvPr/>
        </p:nvSpPr>
        <p:spPr bwMode="auto">
          <a:xfrm>
            <a:off x="3708400" y="6491288"/>
            <a:ext cx="3498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800">
                <a:solidFill>
                  <a:srgbClr val="FFFF00"/>
                </a:solidFill>
              </a:rPr>
              <a:t>Espessamento do septo alveolar</a:t>
            </a:r>
          </a:p>
        </p:txBody>
      </p:sp>
      <p:sp>
        <p:nvSpPr>
          <p:cNvPr id="52237" name="AutoShape 14"/>
          <p:cNvSpPr>
            <a:spLocks noChangeArrowheads="1"/>
          </p:cNvSpPr>
          <p:nvPr/>
        </p:nvSpPr>
        <p:spPr bwMode="auto">
          <a:xfrm>
            <a:off x="3635375" y="6602413"/>
            <a:ext cx="198438" cy="255587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38" name="Text Box 15"/>
          <p:cNvSpPr txBox="1">
            <a:spLocks noChangeArrowheads="1"/>
          </p:cNvSpPr>
          <p:nvPr/>
        </p:nvSpPr>
        <p:spPr bwMode="auto">
          <a:xfrm>
            <a:off x="107950" y="5661025"/>
            <a:ext cx="1368425" cy="63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200" b="1">
                <a:solidFill>
                  <a:srgbClr val="FFFF00"/>
                </a:solidFill>
              </a:rPr>
              <a:t>Espessamento</a:t>
            </a:r>
          </a:p>
          <a:p>
            <a:pPr algn="ctr"/>
            <a:r>
              <a:rPr lang="pt-BR" sz="1200" b="1">
                <a:solidFill>
                  <a:srgbClr val="FFFF00"/>
                </a:solidFill>
              </a:rPr>
              <a:t>da parede </a:t>
            </a:r>
          </a:p>
          <a:p>
            <a:pPr algn="ctr"/>
            <a:r>
              <a:rPr lang="pt-BR" sz="1200" b="1">
                <a:solidFill>
                  <a:srgbClr val="FFFF00"/>
                </a:solidFill>
              </a:rPr>
              <a:t>vascular</a:t>
            </a:r>
          </a:p>
        </p:txBody>
      </p:sp>
      <p:sp>
        <p:nvSpPr>
          <p:cNvPr id="52239" name="AutoShape 16"/>
          <p:cNvSpPr>
            <a:spLocks noChangeArrowheads="1"/>
          </p:cNvSpPr>
          <p:nvPr/>
        </p:nvSpPr>
        <p:spPr bwMode="auto">
          <a:xfrm>
            <a:off x="0" y="5661025"/>
            <a:ext cx="198438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40" name="AutoShape 17"/>
          <p:cNvSpPr>
            <a:spLocks noChangeArrowheads="1"/>
          </p:cNvSpPr>
          <p:nvPr/>
        </p:nvSpPr>
        <p:spPr bwMode="auto">
          <a:xfrm>
            <a:off x="179388" y="2924175"/>
            <a:ext cx="198437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52241" name="AutoShape 18"/>
          <p:cNvSpPr>
            <a:spLocks noChangeArrowheads="1"/>
          </p:cNvSpPr>
          <p:nvPr/>
        </p:nvSpPr>
        <p:spPr bwMode="auto">
          <a:xfrm>
            <a:off x="179388" y="3213100"/>
            <a:ext cx="198437" cy="255588"/>
          </a:xfrm>
          <a:prstGeom prst="downArrow">
            <a:avLst>
              <a:gd name="adj1" fmla="val 50000"/>
              <a:gd name="adj2" fmla="val 322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>
            <a:spLocks noChangeArrowheads="1"/>
          </p:cNvSpPr>
          <p:nvPr/>
        </p:nvSpPr>
        <p:spPr bwMode="auto">
          <a:xfrm>
            <a:off x="1476375" y="7651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3251" name="Text Box 7"/>
          <p:cNvSpPr txBox="1">
            <a:spLocks noChangeArrowheads="1"/>
          </p:cNvSpPr>
          <p:nvPr/>
        </p:nvSpPr>
        <p:spPr bwMode="auto">
          <a:xfrm>
            <a:off x="539750" y="2276475"/>
            <a:ext cx="7127875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3600" b="1">
                <a:solidFill>
                  <a:srgbClr val="FF9900"/>
                </a:solidFill>
              </a:rPr>
              <a:t>Dada à complexidade </a:t>
            </a:r>
          </a:p>
          <a:p>
            <a:pPr algn="ctr"/>
            <a:r>
              <a:rPr lang="pt-BR" sz="3600" b="1">
                <a:solidFill>
                  <a:srgbClr val="FF9900"/>
                </a:solidFill>
              </a:rPr>
              <a:t>dinâmica do processo, </a:t>
            </a:r>
          </a:p>
          <a:p>
            <a:pPr algn="ctr"/>
            <a:r>
              <a:rPr lang="pt-BR" sz="3600" b="1">
                <a:solidFill>
                  <a:srgbClr val="FF9900"/>
                </a:solidFill>
              </a:rPr>
              <a:t>um possível resumo...</a:t>
            </a:r>
          </a:p>
        </p:txBody>
      </p:sp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/>
          </p:cNvSpPr>
          <p:nvPr>
            <p:ph type="body" idx="1"/>
          </p:nvPr>
        </p:nvSpPr>
        <p:spPr>
          <a:xfrm>
            <a:off x="539750" y="692150"/>
            <a:ext cx="8229600" cy="5030788"/>
          </a:xfrm>
        </p:spPr>
        <p:txBody>
          <a:bodyPr/>
          <a:lstStyle/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1)</a:t>
            </a:r>
            <a:r>
              <a:rPr lang="pt-BR" sz="2200" smtClean="0">
                <a:solidFill>
                  <a:srgbClr val="FFFF00"/>
                </a:solidFill>
              </a:rPr>
              <a:t> </a:t>
            </a:r>
            <a:r>
              <a:rPr lang="pt-BR" sz="2200" b="1" smtClean="0">
                <a:solidFill>
                  <a:srgbClr val="FFFF00"/>
                </a:solidFill>
              </a:rPr>
              <a:t>Reanimação</a:t>
            </a:r>
            <a:r>
              <a:rPr lang="pt-BR" sz="2200" smtClean="0"/>
              <a:t>: intubação imediata/100% de O2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2) </a:t>
            </a:r>
            <a:r>
              <a:rPr lang="pt-BR" sz="2200" b="1" smtClean="0">
                <a:solidFill>
                  <a:srgbClr val="FFFF00"/>
                </a:solidFill>
              </a:rPr>
              <a:t>Descompressão do estômago e alças intestinais</a:t>
            </a:r>
            <a:r>
              <a:rPr lang="pt-BR" sz="2200" smtClean="0"/>
              <a:t>: SOG aberta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3) </a:t>
            </a:r>
            <a:r>
              <a:rPr lang="pt-BR" sz="2200" b="1" smtClean="0">
                <a:solidFill>
                  <a:srgbClr val="FFFF00"/>
                </a:solidFill>
              </a:rPr>
              <a:t>Ventilação mecânica gentil</a:t>
            </a:r>
            <a:r>
              <a:rPr lang="pt-BR" sz="2200" smtClean="0"/>
              <a:t>: PIM máxima de 25cmH20 e FR de 30-40/min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Objetivos: SatO2 pré-ductal&gt;85%/Pós-ductal&gt;70%; PaCO2;55-60mmHg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4) </a:t>
            </a:r>
            <a:r>
              <a:rPr lang="pt-BR" sz="2200" b="1" smtClean="0">
                <a:solidFill>
                  <a:srgbClr val="FFFF00"/>
                </a:solidFill>
              </a:rPr>
              <a:t>Analgesia/sedação/manipulação mínima</a:t>
            </a:r>
            <a:endParaRPr lang="pt-BR" sz="22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b="1" smtClean="0"/>
              <a:t>5)</a:t>
            </a:r>
            <a:r>
              <a:rPr lang="pt-BR" sz="2200" b="1" smtClean="0">
                <a:solidFill>
                  <a:srgbClr val="FF9900"/>
                </a:solidFill>
              </a:rPr>
              <a:t> </a:t>
            </a:r>
            <a:r>
              <a:rPr lang="pt-BR" sz="2200" b="1" smtClean="0">
                <a:solidFill>
                  <a:srgbClr val="FFFF00"/>
                </a:solidFill>
              </a:rPr>
              <a:t>Monitorização da pressão arterial</a:t>
            </a:r>
            <a:r>
              <a:rPr lang="pt-BR" sz="2200" smtClean="0"/>
              <a:t>: Manter a PAM (pressão arterial média) em níveis normais, de acordo com a idade gestacional.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-se  </a:t>
            </a:r>
            <a:r>
              <a:rPr lang="pt-BR" sz="2200" smtClean="0">
                <a:solidFill>
                  <a:srgbClr val="FF9900"/>
                </a:solidFill>
              </a:rPr>
              <a:t>hipotensão arterial</a:t>
            </a:r>
            <a:r>
              <a:rPr lang="pt-BR" sz="2200" smtClean="0"/>
              <a:t> (de forma geral &lt;30mmHg em pré-termos e &lt;50mmHg em RN a termo) </a:t>
            </a:r>
            <a:r>
              <a:rPr lang="pt-BR" sz="2200" smtClean="0">
                <a:solidFill>
                  <a:srgbClr val="FF9900"/>
                </a:solidFill>
              </a:rPr>
              <a:t>associada à saturação pré-ductal &lt;80%:</a:t>
            </a:r>
            <a:r>
              <a:rPr lang="pt-BR" sz="2200" smtClean="0"/>
              <a:t>   </a:t>
            </a:r>
            <a:r>
              <a:rPr lang="pt-BR" sz="2200" smtClean="0">
                <a:solidFill>
                  <a:schemeClr val="bg1"/>
                </a:solidFill>
              </a:rPr>
              <a:t>Avaliar</a:t>
            </a:r>
            <a:r>
              <a:rPr lang="pt-BR" sz="2200" smtClean="0">
                <a:solidFill>
                  <a:srgbClr val="FF9900"/>
                </a:solidFill>
              </a:rPr>
              <a:t>  </a:t>
            </a: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>
                <a:solidFill>
                  <a:srgbClr val="FF9900"/>
                </a:solidFill>
              </a:rPr>
              <a:t>                    - função cardíaca</a:t>
            </a:r>
            <a:r>
              <a:rPr lang="pt-BR" sz="2200" smtClean="0"/>
              <a:t> com ecocardiografia</a:t>
            </a:r>
          </a:p>
          <a:p>
            <a:pPr algn="ctr">
              <a:lnSpc>
                <a:spcPct val="80000"/>
              </a:lnSpc>
              <a:buFont typeface="Arial" pitchFamily="34" charset="0"/>
              <a:buNone/>
            </a:pPr>
            <a:r>
              <a:rPr lang="pt-BR" sz="2200" smtClean="0"/>
              <a:t>                 - </a:t>
            </a:r>
            <a:r>
              <a:rPr lang="pt-BR" sz="2200" smtClean="0">
                <a:solidFill>
                  <a:srgbClr val="FF9900"/>
                </a:solidFill>
              </a:rPr>
              <a:t>em caso de hipovolemia</a:t>
            </a:r>
            <a:r>
              <a:rPr lang="pt-BR" sz="2200" smtClean="0"/>
              <a:t>,   aplicar 10-20ml/kg de soro     fisiológico</a:t>
            </a:r>
          </a:p>
          <a:p>
            <a:pPr algn="r">
              <a:lnSpc>
                <a:spcPct val="80000"/>
              </a:lnSpc>
              <a:buFont typeface="Arial" pitchFamily="34" charset="0"/>
              <a:buNone/>
            </a:pPr>
            <a:r>
              <a:rPr lang="es-ES_tradnl" sz="2200" smtClean="0"/>
              <a:t>                     - considerar drogas vasoativas</a:t>
            </a:r>
            <a:r>
              <a:rPr lang="es-ES_tradnl" sz="2200" smtClean="0">
                <a:solidFill>
                  <a:srgbClr val="FF9900"/>
                </a:solidFill>
              </a:rPr>
              <a:t>:                           </a:t>
            </a:r>
            <a:r>
              <a:rPr lang="es-ES_tradnl" sz="2200" smtClean="0">
                <a:solidFill>
                  <a:srgbClr val="FFFF00"/>
                </a:solidFill>
              </a:rPr>
              <a:t>Dobutamina,Noradrenalina</a:t>
            </a:r>
          </a:p>
          <a:p>
            <a:pPr algn="r">
              <a:lnSpc>
                <a:spcPct val="80000"/>
              </a:lnSpc>
            </a:pPr>
            <a:endParaRPr lang="pt-BR" sz="2200" smtClean="0">
              <a:solidFill>
                <a:srgbClr val="FFFF00"/>
              </a:solidFill>
            </a:endParaRPr>
          </a:p>
          <a:p>
            <a:pPr>
              <a:lnSpc>
                <a:spcPct val="80000"/>
              </a:lnSpc>
            </a:pPr>
            <a:endParaRPr lang="pt-BR" sz="2200" smtClean="0"/>
          </a:p>
          <a:p>
            <a:pPr>
              <a:lnSpc>
                <a:spcPct val="80000"/>
              </a:lnSpc>
            </a:pPr>
            <a:endParaRPr lang="pt-BR" sz="2200" smtClean="0"/>
          </a:p>
        </p:txBody>
      </p:sp>
      <p:sp>
        <p:nvSpPr>
          <p:cNvPr id="54275" name="Rectangle 4"/>
          <p:cNvSpPr>
            <a:spLocks noChangeArrowheads="1"/>
          </p:cNvSpPr>
          <p:nvPr/>
        </p:nvSpPr>
        <p:spPr bwMode="auto">
          <a:xfrm>
            <a:off x="1619250" y="115888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4276" name="Text Box 5"/>
          <p:cNvSpPr txBox="1">
            <a:spLocks noChangeArrowheads="1"/>
          </p:cNvSpPr>
          <p:nvPr/>
        </p:nvSpPr>
        <p:spPr bwMode="auto">
          <a:xfrm>
            <a:off x="2392363" y="687388"/>
            <a:ext cx="184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pt-BR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6) Diagnosticar a hipertensão pulmonar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            </a:t>
            </a:r>
            <a:r>
              <a:rPr lang="pt-BR" sz="2400" smtClean="0">
                <a:solidFill>
                  <a:srgbClr val="FF9900"/>
                </a:solidFill>
              </a:rPr>
              <a:t>Ecocardiografia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</a:t>
            </a:r>
            <a:r>
              <a:rPr lang="pt-BR" sz="2400" smtClean="0">
                <a:solidFill>
                  <a:srgbClr val="FFFF00"/>
                </a:solidFill>
              </a:rPr>
              <a:t>óxido nítrico</a:t>
            </a:r>
            <a:r>
              <a:rPr lang="pt-BR" sz="2400" smtClean="0"/>
              <a:t> (vide Protocolo)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/>
              <a:t>       -não responsível        </a:t>
            </a:r>
            <a:r>
              <a:rPr lang="pt-BR" sz="2400" smtClean="0">
                <a:solidFill>
                  <a:srgbClr val="FFFF00"/>
                </a:solidFill>
              </a:rPr>
              <a:t>sildenafil EV (se possível)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Não associar iNO com sildenafil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chemeClr val="bg1"/>
                </a:solidFill>
              </a:rPr>
              <a:t>7)</a:t>
            </a:r>
            <a:r>
              <a:rPr lang="pt-BR" sz="2400" smtClean="0">
                <a:solidFill>
                  <a:srgbClr val="FFFF00"/>
                </a:solidFill>
              </a:rPr>
              <a:t> </a:t>
            </a:r>
            <a:r>
              <a:rPr lang="pt-BR" sz="2400" smtClean="0">
                <a:solidFill>
                  <a:schemeClr val="bg1"/>
                </a:solidFill>
              </a:rPr>
              <a:t>Ecografia funcional com disfunção ventricular direita/</a:t>
            </a:r>
            <a:r>
              <a:rPr lang="pt-BR" sz="2400" b="1" smtClean="0">
                <a:solidFill>
                  <a:srgbClr val="FF9900"/>
                </a:solidFill>
              </a:rPr>
              <a:t>piora</a:t>
            </a:r>
            <a:r>
              <a:rPr lang="pt-BR" sz="2400" smtClean="0">
                <a:solidFill>
                  <a:schemeClr val="bg1"/>
                </a:solidFill>
              </a:rPr>
              <a:t> </a:t>
            </a:r>
            <a:r>
              <a:rPr lang="pt-BR" sz="2400" b="1" smtClean="0">
                <a:solidFill>
                  <a:srgbClr val="FF9900"/>
                </a:solidFill>
              </a:rPr>
              <a:t>clínica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-canal arterial aberto: 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     -</a:t>
            </a:r>
            <a:r>
              <a:rPr lang="pt-BR" sz="2400" smtClean="0">
                <a:solidFill>
                  <a:srgbClr val="FFFF00"/>
                </a:solidFill>
              </a:rPr>
              <a:t>Milrinona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b="1" smtClean="0">
                <a:solidFill>
                  <a:srgbClr val="FF9900"/>
                </a:solidFill>
              </a:rPr>
              <a:t>                -canal arterial fechado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400" smtClean="0">
                <a:solidFill>
                  <a:srgbClr val="FFFF00"/>
                </a:solidFill>
              </a:rPr>
              <a:t>                    -Prostaglandina-E1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endParaRPr lang="pt-BR" sz="2400" smtClean="0">
              <a:solidFill>
                <a:srgbClr val="FFFF00"/>
              </a:solidFill>
            </a:endParaRPr>
          </a:p>
        </p:txBody>
      </p:sp>
      <p:sp>
        <p:nvSpPr>
          <p:cNvPr id="55299" name="Rectangle 4"/>
          <p:cNvSpPr>
            <a:spLocks noChangeArrowheads="1"/>
          </p:cNvSpPr>
          <p:nvPr/>
        </p:nvSpPr>
        <p:spPr bwMode="auto">
          <a:xfrm>
            <a:off x="1476375" y="5492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  <p:sp>
        <p:nvSpPr>
          <p:cNvPr id="55300" name="AutoShape 5"/>
          <p:cNvSpPr>
            <a:spLocks noChangeArrowheads="1"/>
          </p:cNvSpPr>
          <p:nvPr/>
        </p:nvSpPr>
        <p:spPr bwMode="auto">
          <a:xfrm>
            <a:off x="3492500" y="2924175"/>
            <a:ext cx="481013" cy="249238"/>
          </a:xfrm>
          <a:prstGeom prst="rightArrowCallout">
            <a:avLst>
              <a:gd name="adj1" fmla="val 25000"/>
              <a:gd name="adj2" fmla="val 25000"/>
              <a:gd name="adj3" fmla="val 32166"/>
              <a:gd name="adj4" fmla="val 66667"/>
            </a:avLst>
          </a:prstGeom>
          <a:solidFill>
            <a:srgbClr val="00CC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55301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8263" y="2492375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/>
              <a:t>   8) </a:t>
            </a:r>
            <a:r>
              <a:rPr lang="pt-BR" sz="2800" smtClean="0">
                <a:solidFill>
                  <a:srgbClr val="FFFF00"/>
                </a:solidFill>
              </a:rPr>
              <a:t>Intervenção cirúrgica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3000" smtClean="0"/>
              <a:t>   recém-nascidos tolerando bem a ventilação gentil, sob mínima quantidade de NOi,  PAM igual a IG, saturação pré-ductal 85-95 sob FiO2 &lt;50%, lactato &lt;3 mmol/l e débito urinário &gt;2ml/kg/h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>
                <a:solidFill>
                  <a:srgbClr val="FFFF00"/>
                </a:solidFill>
              </a:rPr>
              <a:t>   </a:t>
            </a:r>
            <a:r>
              <a:rPr lang="pt-BR" sz="2800" smtClean="0"/>
              <a:t>9)</a:t>
            </a:r>
            <a:r>
              <a:rPr lang="pt-BR" sz="2800" smtClean="0">
                <a:solidFill>
                  <a:srgbClr val="FFFF00"/>
                </a:solidFill>
              </a:rPr>
              <a:t> Punção torácica</a:t>
            </a:r>
            <a:r>
              <a:rPr lang="pt-BR" sz="2800" smtClean="0"/>
              <a:t>: </a:t>
            </a:r>
            <a:r>
              <a:rPr lang="pt-BR" smtClean="0"/>
              <a:t>piora clinica associada a velamento de hemitórax com desvio de mediastino</a:t>
            </a:r>
          </a:p>
          <a:p>
            <a:pPr>
              <a:lnSpc>
                <a:spcPct val="90000"/>
              </a:lnSpc>
              <a:buFont typeface="Arial" pitchFamily="34" charset="0"/>
              <a:buNone/>
            </a:pPr>
            <a:r>
              <a:rPr lang="pt-BR" sz="2800" smtClean="0"/>
              <a:t>  10) </a:t>
            </a:r>
            <a:r>
              <a:rPr lang="pt-BR" sz="2800" smtClean="0">
                <a:solidFill>
                  <a:srgbClr val="FFFF00"/>
                </a:solidFill>
              </a:rPr>
              <a:t>Dreno torácico</a:t>
            </a:r>
            <a:r>
              <a:rPr lang="pt-BR" sz="2800" smtClean="0"/>
              <a:t>: só após 3 punções</a:t>
            </a:r>
          </a:p>
          <a:p>
            <a:pPr>
              <a:lnSpc>
                <a:spcPct val="90000"/>
              </a:lnSpc>
            </a:pPr>
            <a:endParaRPr lang="pt-BR" sz="2800" smtClean="0"/>
          </a:p>
          <a:p>
            <a:pPr>
              <a:lnSpc>
                <a:spcPct val="90000"/>
              </a:lnSpc>
            </a:pPr>
            <a:endParaRPr lang="pt-BR" sz="2800" smtClean="0"/>
          </a:p>
        </p:txBody>
      </p:sp>
      <p:sp>
        <p:nvSpPr>
          <p:cNvPr id="56323" name="Rectangle 4"/>
          <p:cNvSpPr>
            <a:spLocks noChangeArrowheads="1"/>
          </p:cNvSpPr>
          <p:nvPr/>
        </p:nvSpPr>
        <p:spPr bwMode="auto">
          <a:xfrm>
            <a:off x="1692275" y="549275"/>
            <a:ext cx="61769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692150"/>
            <a:ext cx="9144000" cy="6165850"/>
          </a:xfrm>
          <a:ln w="76200" cap="flat">
            <a:solidFill>
              <a:srgbClr val="FF00FF"/>
            </a:solidFill>
            <a:prstDash val="sysDot"/>
          </a:ln>
        </p:spPr>
        <p:txBody>
          <a:bodyPr lIns="0" tIns="0" rIns="0" bIns="0"/>
          <a:lstStyle/>
          <a:p>
            <a:pPr marL="571500" indent="-571500" defTabSz="584200" eaLnBrk="1">
              <a:buFont typeface="Arial" pitchFamily="34" charset="0"/>
              <a:buNone/>
            </a:pPr>
            <a:r>
              <a:rPr lang="pt-BR" sz="2900" b="1" smtClean="0"/>
              <a:t>                     </a:t>
            </a:r>
            <a:r>
              <a:rPr lang="pt-BR" sz="2900" b="1" smtClean="0">
                <a:solidFill>
                  <a:srgbClr val="FF9900"/>
                </a:solidFill>
              </a:rPr>
              <a:t>Suporte hemodinâmico</a:t>
            </a:r>
          </a:p>
          <a:p>
            <a:pPr marL="571500" indent="-571500" algn="ctr" defTabSz="584200" eaLnBrk="1">
              <a:buFont typeface="Arial" pitchFamily="34" charset="0"/>
              <a:buNone/>
            </a:pPr>
            <a:r>
              <a:rPr lang="pt-BR" sz="2800" smtClean="0"/>
              <a:t>A atividade miocárdica comumente está comprometida</a:t>
            </a:r>
            <a:endParaRPr lang="pt-BR" sz="2800" b="1" smtClean="0">
              <a:solidFill>
                <a:srgbClr val="FF9900"/>
              </a:solidFill>
            </a:endParaRP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Disfunção do VE</a:t>
            </a:r>
            <a:r>
              <a:rPr lang="pt-BR" smtClean="0"/>
              <a:t>: considerar </a:t>
            </a:r>
            <a:r>
              <a:rPr lang="pt-BR" b="1" smtClean="0">
                <a:solidFill>
                  <a:srgbClr val="FF9900"/>
                </a:solidFill>
              </a:rPr>
              <a:t>DOBUTAMINA / NORADRENALINA</a:t>
            </a: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Shunt pelo foramen oval indicando</a:t>
            </a:r>
            <a:r>
              <a:rPr lang="pt-BR" smtClean="0">
                <a:solidFill>
                  <a:srgbClr val="FF9900"/>
                </a:solidFill>
              </a:rPr>
              <a:t> </a:t>
            </a:r>
            <a:r>
              <a:rPr lang="pt-BR" b="1" smtClean="0">
                <a:solidFill>
                  <a:srgbClr val="FF9900"/>
                </a:solidFill>
              </a:rPr>
              <a:t>disfunção do ventrículo direito: considerar Sildenafil / Milrinona </a:t>
            </a:r>
          </a:p>
          <a:p>
            <a:pPr marL="914400" lvl="1" indent="-571500" defTabSz="584200" eaLnBrk="1">
              <a:buFont typeface="Arial" pitchFamily="34" charset="0"/>
              <a:buChar char="•"/>
            </a:pPr>
            <a:r>
              <a:rPr lang="pt-BR" smtClean="0">
                <a:solidFill>
                  <a:srgbClr val="FFFF00"/>
                </a:solidFill>
              </a:rPr>
              <a:t>O uso de correção rápida com soluções colóides ou cristalóides</a:t>
            </a:r>
            <a:r>
              <a:rPr lang="pt-BR" smtClean="0"/>
              <a:t>, a não ser quando exista evidência de depleção intravascular, </a:t>
            </a:r>
            <a:r>
              <a:rPr lang="pt-BR" smtClean="0">
                <a:solidFill>
                  <a:srgbClr val="FF9900"/>
                </a:solidFill>
              </a:rPr>
              <a:t>está contraindicado</a:t>
            </a:r>
            <a:r>
              <a:rPr lang="pt-BR" sz="2500" smtClean="0"/>
              <a:t>.</a:t>
            </a:r>
          </a:p>
          <a:p>
            <a:pPr marL="914400" lvl="1" indent="-571500" defTabSz="584200">
              <a:buFont typeface="Arial" pitchFamily="34" charset="0"/>
              <a:buNone/>
            </a:pPr>
            <a:r>
              <a:rPr lang="pt-BR" sz="1800" smtClean="0"/>
              <a:t>(Isto porque a pressão do átrio direito geralmente está elevada , devido ao aumento da resistência vascular pulmonar e disfunção de ventrículo direito. Administração excessiva de fluidos nestas circunstâncias resulta em aumento ainda maior da pressão de átrio direito e exacerbação do  shunt direito-esquerdo no nível do forame oval e hipoxemia)</a:t>
            </a: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179388" y="188913"/>
            <a:ext cx="78835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altLang="pt-BR" b="1">
                <a:solidFill>
                  <a:srgbClr val="FFFF00"/>
                </a:solidFill>
              </a:rPr>
              <a:t>PORTANTO....Hérnia diafragmática congênita, ainda um desafio</a:t>
            </a:r>
            <a:endParaRPr lang="pt-BR" b="1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Finalizando...</a:t>
            </a:r>
          </a:p>
        </p:txBody>
      </p:sp>
      <p:sp>
        <p:nvSpPr>
          <p:cNvPr id="58371" name="Rectangle 3"/>
          <p:cNvSpPr>
            <a:spLocks noGrp="1"/>
          </p:cNvSpPr>
          <p:nvPr>
            <p:ph type="body" idx="1"/>
          </p:nvPr>
        </p:nvSpPr>
        <p:spPr>
          <a:xfrm>
            <a:off x="428625" y="1143000"/>
            <a:ext cx="8229600" cy="4525963"/>
          </a:xfrm>
        </p:spPr>
        <p:txBody>
          <a:bodyPr/>
          <a:lstStyle/>
          <a:p>
            <a:r>
              <a:rPr lang="pt-BR" b="1" i="1" smtClean="0"/>
              <a:t>“eu fui inundado com tantas dúvidas e tantos erros e aparentemente o único benefício que tive  através da educação e instrução, é que cada vez mais eu continuo a descobrir a minha própria ignorância” </a:t>
            </a:r>
            <a:r>
              <a:rPr lang="pt-BR" smtClean="0"/>
              <a:t>Augusto Sola</a:t>
            </a:r>
          </a:p>
        </p:txBody>
      </p:sp>
      <p:pic>
        <p:nvPicPr>
          <p:cNvPr id="58372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94350" y="4500563"/>
            <a:ext cx="3549650" cy="235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3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572000"/>
            <a:ext cx="3446463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4" name="Text Box 7"/>
          <p:cNvSpPr txBox="1">
            <a:spLocks noChangeArrowheads="1"/>
          </p:cNvSpPr>
          <p:nvPr/>
        </p:nvSpPr>
        <p:spPr bwMode="auto">
          <a:xfrm>
            <a:off x="3616325" y="5151438"/>
            <a:ext cx="14097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FF00FF"/>
                </a:solidFill>
              </a:rPr>
              <a:t>Brasília</a:t>
            </a:r>
          </a:p>
          <a:p>
            <a:pPr algn="ctr"/>
            <a:r>
              <a:rPr lang="pt-BR">
                <a:solidFill>
                  <a:srgbClr val="FF00FF"/>
                </a:solidFill>
              </a:rPr>
              <a:t>“fervendo”!</a:t>
            </a:r>
          </a:p>
        </p:txBody>
      </p:sp>
      <p:pic>
        <p:nvPicPr>
          <p:cNvPr id="58375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192213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76" name="Picture 8" descr="nene021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642225" y="0"/>
            <a:ext cx="1303338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/>
          </p:cNvSpPr>
          <p:nvPr>
            <p:ph type="title"/>
          </p:nvPr>
        </p:nvSpPr>
        <p:spPr>
          <a:xfrm>
            <a:off x="-2628900" y="-242888"/>
            <a:ext cx="8229600" cy="1143001"/>
          </a:xfrm>
        </p:spPr>
        <p:txBody>
          <a:bodyPr/>
          <a:lstStyle/>
          <a:p>
            <a:r>
              <a:rPr lang="pt-BR" sz="2800" smtClean="0">
                <a:solidFill>
                  <a:srgbClr val="FFFF00"/>
                </a:solidFill>
              </a:rPr>
              <a:t>OBRIGADO!</a:t>
            </a:r>
          </a:p>
        </p:txBody>
      </p:sp>
      <p:pic>
        <p:nvPicPr>
          <p:cNvPr id="59398" name="Picture 6"/>
          <p:cNvPicPr>
            <a:picLocks noChangeAspect="1" noChangeArrowheads="1"/>
          </p:cNvPicPr>
          <p:nvPr/>
        </p:nvPicPr>
        <p:blipFill>
          <a:blip r:embed="rId2" cstate="print">
            <a:lum bright="-12000"/>
          </a:blip>
          <a:srcRect/>
          <a:stretch>
            <a:fillRect/>
          </a:stretch>
        </p:blipFill>
        <p:spPr bwMode="auto">
          <a:xfrm>
            <a:off x="900113" y="530225"/>
            <a:ext cx="7559675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9399" name="Text Box 7"/>
          <p:cNvSpPr txBox="1">
            <a:spLocks noChangeArrowheads="1"/>
          </p:cNvSpPr>
          <p:nvPr/>
        </p:nvSpPr>
        <p:spPr bwMode="auto">
          <a:xfrm>
            <a:off x="468313" y="6156325"/>
            <a:ext cx="84724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pt-BR">
                <a:solidFill>
                  <a:srgbClr val="FFFF00"/>
                </a:solidFill>
              </a:rPr>
              <a:t>Drs. Marta Moura, Melissa Cás Vita, Paulo R. Margotto, Márcia Pimentel, </a:t>
            </a:r>
          </a:p>
          <a:p>
            <a:pPr algn="ctr"/>
            <a:r>
              <a:rPr lang="pt-BR">
                <a:solidFill>
                  <a:srgbClr val="FFFF00"/>
                </a:solidFill>
              </a:rPr>
              <a:t>Aline, Li, Gabriela e Marília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ngue">
  <a:themeElements>
    <a:clrScheme name="Personalizada 2">
      <a:dk1>
        <a:srgbClr val="FFFFFF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Dengue</Template>
  <TotalTime>2302</TotalTime>
  <Words>6216</Words>
  <Application>Microsoft Office PowerPoint</Application>
  <PresentationFormat>Apresentação na tela (4:3)</PresentationFormat>
  <Paragraphs>830</Paragraphs>
  <Slides>99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99</vt:i4>
      </vt:variant>
    </vt:vector>
  </HeadingPairs>
  <TitlesOfParts>
    <vt:vector size="110" baseType="lpstr">
      <vt:lpstr>Arial</vt:lpstr>
      <vt:lpstr>Calibri</vt:lpstr>
      <vt:lpstr>Wingdings</vt:lpstr>
      <vt:lpstr>Georgia</vt:lpstr>
      <vt:lpstr>Times New Roman</vt:lpstr>
      <vt:lpstr>Verdana</vt:lpstr>
      <vt:lpstr>Tw Cen MT</vt:lpstr>
      <vt:lpstr>Wingdings 2</vt:lpstr>
      <vt:lpstr>Constantia</vt:lpstr>
      <vt:lpstr>Symbol</vt:lpstr>
      <vt:lpstr>Dengue</vt:lpstr>
      <vt:lpstr>Sessão de Anatomia Clínica HRAS/HMIB  Unidade de Neonatologia  Apresentação: Aline D. C. Cardoso –R4 UTIN HRAS/HMIB                          Patologista: Melissa Iole Cás Vita  Coordenação Geral: Marta David Rocha de Moura  Brasília, 10 de junho de 2015 www.paulomargotto.com.br </vt:lpstr>
      <vt:lpstr>Slide 2</vt:lpstr>
      <vt:lpstr>Slide 3</vt:lpstr>
      <vt:lpstr>Slide 4</vt:lpstr>
      <vt:lpstr>Evolução Clínica</vt:lpstr>
      <vt:lpstr>Evolução Clínica</vt:lpstr>
      <vt:lpstr>Evolução Clínica</vt:lpstr>
      <vt:lpstr>Evolução Clínica</vt:lpstr>
      <vt:lpstr>Evolução Clínica</vt:lpstr>
      <vt:lpstr>Evolução Clínica</vt:lpstr>
      <vt:lpstr>Evolução Clínica</vt:lpstr>
      <vt:lpstr>Evolução Clínica</vt:lpstr>
      <vt:lpstr>Evolução Clínica</vt:lpstr>
      <vt:lpstr>Evolução Clínica</vt:lpstr>
      <vt:lpstr>Evolução Clínica</vt:lpstr>
      <vt:lpstr>Sessão Anátomo-clínica A 041 - 14</vt:lpstr>
      <vt:lpstr>A041-14: exame externo</vt:lpstr>
      <vt:lpstr>A041-15: exame interno (macroscopia)</vt:lpstr>
      <vt:lpstr>Slide 19</vt:lpstr>
      <vt:lpstr>A041-14: exame interno (macroscopia)</vt:lpstr>
      <vt:lpstr>A041-14: Exame interno (microscopia)</vt:lpstr>
      <vt:lpstr>Slide 22</vt:lpstr>
      <vt:lpstr>Slide 23</vt:lpstr>
      <vt:lpstr>Slide 24</vt:lpstr>
      <vt:lpstr>Slide 25</vt:lpstr>
      <vt:lpstr>Slide 26</vt:lpstr>
      <vt:lpstr>Slide 27</vt:lpstr>
      <vt:lpstr>A041-14: Diagnóstico  anatomopatológico final </vt:lpstr>
      <vt:lpstr> Discussão Clínica</vt:lpstr>
      <vt:lpstr>Hérnia Diafragmática Congênita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NOTA DO EDITOR DO SITE Dr. Paulo R. Margotto</vt:lpstr>
      <vt:lpstr>Hérnia diafragmática congênita (HDC), ainda um desafio (hipertensão pulmonar)  Encontro em Fortaleza, 26 de março de 2015 </vt:lpstr>
      <vt:lpstr>Hérnia diafragmática congênita, ainda um desafio</vt:lpstr>
      <vt:lpstr>Preditores pré-natais de gravidade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Hérnia diafragmática congênita, ainda um desafio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Intervenção cirúrgica e resultados</vt:lpstr>
      <vt:lpstr>Acompanhamento a longo prazo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Finalizando...</vt:lpstr>
      <vt:lpstr>OBRIGADO!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Constipação</dc:title>
  <dc:creator>user</dc:creator>
  <cp:lastModifiedBy>Paulo</cp:lastModifiedBy>
  <cp:revision>85</cp:revision>
  <dcterms:created xsi:type="dcterms:W3CDTF">2014-09-21T17:44:16Z</dcterms:created>
  <dcterms:modified xsi:type="dcterms:W3CDTF">2015-06-11T21:12:31Z</dcterms:modified>
</cp:coreProperties>
</file>