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43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7" r:id="rId17"/>
    <p:sldId id="291" r:id="rId18"/>
    <p:sldId id="273" r:id="rId19"/>
    <p:sldId id="274" r:id="rId20"/>
    <p:sldId id="292" r:id="rId21"/>
    <p:sldId id="276" r:id="rId22"/>
    <p:sldId id="279" r:id="rId23"/>
    <p:sldId id="280" r:id="rId24"/>
    <p:sldId id="281" r:id="rId25"/>
    <p:sldId id="282" r:id="rId26"/>
    <p:sldId id="283" r:id="rId27"/>
    <p:sldId id="284" r:id="rId28"/>
    <p:sldId id="287" r:id="rId29"/>
    <p:sldId id="288" r:id="rId30"/>
    <p:sldId id="289" r:id="rId31"/>
    <p:sldId id="290" r:id="rId32"/>
    <p:sldId id="302" r:id="rId33"/>
    <p:sldId id="286" r:id="rId34"/>
    <p:sldId id="294" r:id="rId35"/>
    <p:sldId id="295" r:id="rId36"/>
    <p:sldId id="296" r:id="rId37"/>
    <p:sldId id="297" r:id="rId38"/>
    <p:sldId id="298" r:id="rId39"/>
    <p:sldId id="299" r:id="rId40"/>
    <p:sldId id="293" r:id="rId41"/>
    <p:sldId id="301" r:id="rId4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33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7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CABBCF-3132-4A0D-9F96-C035F2E89462}" type="doc">
      <dgm:prSet loTypeId="urn:microsoft.com/office/officeart/2005/8/layout/arrow2" loCatId="process" qsTypeId="urn:microsoft.com/office/officeart/2005/8/quickstyle/3d1" qsCatId="3D" csTypeId="urn:microsoft.com/office/officeart/2005/8/colors/accent1_2#1" csCatId="accent1" phldr="1"/>
      <dgm:spPr/>
      <dgm:t>
        <a:bodyPr/>
        <a:lstStyle/>
        <a:p>
          <a:endParaRPr lang="pt-BR"/>
        </a:p>
      </dgm:t>
    </dgm:pt>
    <dgm:pt modelId="{E5B53B16-E788-4CFD-9ABE-486012BBAA60}">
      <dgm:prSet phldrT="[Texto]"/>
      <dgm:spPr/>
      <dgm:t>
        <a:bodyPr/>
        <a:lstStyle/>
        <a:p>
          <a:r>
            <a:rPr lang="pt-PT" dirty="0" smtClean="0"/>
            <a:t>23 a 25 semanas</a:t>
          </a:r>
          <a:endParaRPr lang="pt-BR" dirty="0"/>
        </a:p>
      </dgm:t>
    </dgm:pt>
    <dgm:pt modelId="{CB34149A-43E6-434F-A1CE-29FFD67419BC}" type="parTrans" cxnId="{BADC8899-B7BA-4281-B2AE-016439216A52}">
      <dgm:prSet/>
      <dgm:spPr/>
      <dgm:t>
        <a:bodyPr/>
        <a:lstStyle/>
        <a:p>
          <a:endParaRPr lang="pt-BR"/>
        </a:p>
      </dgm:t>
    </dgm:pt>
    <dgm:pt modelId="{F6A442EE-51D7-4986-9BF8-73C8DC7D89C4}" type="sibTrans" cxnId="{BADC8899-B7BA-4281-B2AE-016439216A52}">
      <dgm:prSet/>
      <dgm:spPr/>
      <dgm:t>
        <a:bodyPr/>
        <a:lstStyle/>
        <a:p>
          <a:endParaRPr lang="pt-BR"/>
        </a:p>
      </dgm:t>
    </dgm:pt>
    <dgm:pt modelId="{95FA3F56-CE97-4889-A2AB-84930118566D}">
      <dgm:prSet/>
      <dgm:spPr/>
      <dgm:t>
        <a:bodyPr/>
        <a:lstStyle/>
        <a:p>
          <a:r>
            <a:rPr lang="pt-PT" dirty="0" smtClean="0"/>
            <a:t>26 a 28 semanas</a:t>
          </a:r>
        </a:p>
      </dgm:t>
    </dgm:pt>
    <dgm:pt modelId="{DC1E371B-161D-4565-981A-689FA869AF8F}" type="parTrans" cxnId="{B58774F3-5AB4-4D0D-A7BF-79304B352818}">
      <dgm:prSet/>
      <dgm:spPr/>
      <dgm:t>
        <a:bodyPr/>
        <a:lstStyle/>
        <a:p>
          <a:endParaRPr lang="pt-BR"/>
        </a:p>
      </dgm:t>
    </dgm:pt>
    <dgm:pt modelId="{CAFA8B11-05B1-4A95-B7E1-63066677199F}" type="sibTrans" cxnId="{B58774F3-5AB4-4D0D-A7BF-79304B352818}">
      <dgm:prSet/>
      <dgm:spPr/>
      <dgm:t>
        <a:bodyPr/>
        <a:lstStyle/>
        <a:p>
          <a:endParaRPr lang="pt-BR"/>
        </a:p>
      </dgm:t>
    </dgm:pt>
    <dgm:pt modelId="{E6D8DF0C-E7BA-4BA6-9B6D-9DF88687428C}">
      <dgm:prSet/>
      <dgm:spPr/>
      <dgm:t>
        <a:bodyPr/>
        <a:lstStyle/>
        <a:p>
          <a:r>
            <a:rPr lang="pt-PT" dirty="0" smtClean="0"/>
            <a:t>29 a 31 semanas</a:t>
          </a:r>
        </a:p>
      </dgm:t>
    </dgm:pt>
    <dgm:pt modelId="{35CE8F6F-95A5-4C36-92FF-ACE6CC73C25F}" type="parTrans" cxnId="{961E1BAF-577D-4909-ADDB-6776EDB4A07D}">
      <dgm:prSet/>
      <dgm:spPr/>
      <dgm:t>
        <a:bodyPr/>
        <a:lstStyle/>
        <a:p>
          <a:endParaRPr lang="pt-BR"/>
        </a:p>
      </dgm:t>
    </dgm:pt>
    <dgm:pt modelId="{D473D475-BC7B-4339-9027-5EE1F5BA3229}" type="sibTrans" cxnId="{961E1BAF-577D-4909-ADDB-6776EDB4A07D}">
      <dgm:prSet/>
      <dgm:spPr/>
      <dgm:t>
        <a:bodyPr/>
        <a:lstStyle/>
        <a:p>
          <a:endParaRPr lang="pt-BR"/>
        </a:p>
      </dgm:t>
    </dgm:pt>
    <dgm:pt modelId="{BD504C73-21A6-4BAC-8081-179B90B747A3}">
      <dgm:prSet/>
      <dgm:spPr/>
      <dgm:t>
        <a:bodyPr/>
        <a:lstStyle/>
        <a:p>
          <a:r>
            <a:rPr lang="pt-PT" dirty="0" smtClean="0"/>
            <a:t>32 a 34 semanas</a:t>
          </a:r>
          <a:endParaRPr lang="pt-BR" dirty="0"/>
        </a:p>
      </dgm:t>
    </dgm:pt>
    <dgm:pt modelId="{EE2E93C2-B67B-4DC5-A01B-6349F823CE9C}" type="parTrans" cxnId="{9D072556-AC7C-4A63-88CD-97D19D7AD8AD}">
      <dgm:prSet/>
      <dgm:spPr/>
      <dgm:t>
        <a:bodyPr/>
        <a:lstStyle/>
        <a:p>
          <a:endParaRPr lang="pt-BR"/>
        </a:p>
      </dgm:t>
    </dgm:pt>
    <dgm:pt modelId="{36219F26-9958-43F1-8926-417E8D3FEC6F}" type="sibTrans" cxnId="{9D072556-AC7C-4A63-88CD-97D19D7AD8AD}">
      <dgm:prSet/>
      <dgm:spPr/>
      <dgm:t>
        <a:bodyPr/>
        <a:lstStyle/>
        <a:p>
          <a:endParaRPr lang="pt-BR"/>
        </a:p>
      </dgm:t>
    </dgm:pt>
    <dgm:pt modelId="{D273D995-CFB6-49C7-A766-C2D0E731822D}">
      <dgm:prSet phldrT="[Texto]"/>
      <dgm:spPr/>
      <dgm:t>
        <a:bodyPr/>
        <a:lstStyle/>
        <a:p>
          <a:r>
            <a:rPr lang="pt-PT" smtClean="0"/>
            <a:t>(n = 12 595);</a:t>
          </a:r>
          <a:endParaRPr lang="pt-BR" dirty="0"/>
        </a:p>
      </dgm:t>
    </dgm:pt>
    <dgm:pt modelId="{B7EB5674-4027-4F79-AA3D-4EB69F011DB7}" type="parTrans" cxnId="{97FA40EA-6A72-408D-A5E9-780220EFAB0C}">
      <dgm:prSet/>
      <dgm:spPr/>
      <dgm:t>
        <a:bodyPr/>
        <a:lstStyle/>
        <a:p>
          <a:endParaRPr lang="pt-BR"/>
        </a:p>
      </dgm:t>
    </dgm:pt>
    <dgm:pt modelId="{926B868C-7AC9-487E-A080-D22C3BA6B6A9}" type="sibTrans" cxnId="{97FA40EA-6A72-408D-A5E9-780220EFAB0C}">
      <dgm:prSet/>
      <dgm:spPr/>
      <dgm:t>
        <a:bodyPr/>
        <a:lstStyle/>
        <a:p>
          <a:endParaRPr lang="pt-BR"/>
        </a:p>
      </dgm:t>
    </dgm:pt>
    <dgm:pt modelId="{94874D96-3FFF-4742-9DF6-1E530924D104}">
      <dgm:prSet/>
      <dgm:spPr/>
      <dgm:t>
        <a:bodyPr/>
        <a:lstStyle/>
        <a:p>
          <a:r>
            <a:rPr lang="pt-PT" smtClean="0"/>
            <a:t>(</a:t>
          </a:r>
          <a:r>
            <a:rPr lang="pt-PT" dirty="0" smtClean="0"/>
            <a:t>n = 24 459); </a:t>
          </a:r>
        </a:p>
      </dgm:t>
    </dgm:pt>
    <dgm:pt modelId="{F35D3BC1-C80C-4958-840B-AF1FAE66D07E}" type="parTrans" cxnId="{22E0240A-4285-4DC6-8708-303502042627}">
      <dgm:prSet/>
      <dgm:spPr/>
      <dgm:t>
        <a:bodyPr/>
        <a:lstStyle/>
        <a:p>
          <a:endParaRPr lang="pt-BR"/>
        </a:p>
      </dgm:t>
    </dgm:pt>
    <dgm:pt modelId="{1AC600B4-576F-422B-BB4B-9E19A78D7F04}" type="sibTrans" cxnId="{22E0240A-4285-4DC6-8708-303502042627}">
      <dgm:prSet/>
      <dgm:spPr/>
      <dgm:t>
        <a:bodyPr/>
        <a:lstStyle/>
        <a:p>
          <a:endParaRPr lang="pt-BR"/>
        </a:p>
      </dgm:t>
    </dgm:pt>
    <dgm:pt modelId="{5EFB14BD-D581-4F4E-ABDC-EF402A6E7399}">
      <dgm:prSet/>
      <dgm:spPr/>
      <dgm:t>
        <a:bodyPr/>
        <a:lstStyle/>
        <a:p>
          <a:r>
            <a:rPr lang="pt-PT" dirty="0" smtClean="0"/>
            <a:t>(n = 4 949); </a:t>
          </a:r>
        </a:p>
      </dgm:t>
    </dgm:pt>
    <dgm:pt modelId="{0D81045F-7119-423B-B5EA-2A815722AEA7}" type="parTrans" cxnId="{DC572940-1553-4686-B416-A6FC56192287}">
      <dgm:prSet/>
      <dgm:spPr/>
      <dgm:t>
        <a:bodyPr/>
        <a:lstStyle/>
        <a:p>
          <a:endParaRPr lang="pt-BR"/>
        </a:p>
      </dgm:t>
    </dgm:pt>
    <dgm:pt modelId="{0EC8AF65-D938-4F0C-AF48-4AA7BD7E95F2}" type="sibTrans" cxnId="{DC572940-1553-4686-B416-A6FC56192287}">
      <dgm:prSet/>
      <dgm:spPr/>
      <dgm:t>
        <a:bodyPr/>
        <a:lstStyle/>
        <a:p>
          <a:endParaRPr lang="pt-BR"/>
        </a:p>
      </dgm:t>
    </dgm:pt>
    <dgm:pt modelId="{455C9726-6EA5-4565-B268-6FBF4CC70107}">
      <dgm:prSet/>
      <dgm:spPr/>
      <dgm:t>
        <a:bodyPr/>
        <a:lstStyle/>
        <a:p>
          <a:r>
            <a:rPr lang="pt-PT" dirty="0" smtClean="0"/>
            <a:t>(n = 153 263);</a:t>
          </a:r>
          <a:endParaRPr lang="pt-BR" dirty="0"/>
        </a:p>
      </dgm:t>
    </dgm:pt>
    <dgm:pt modelId="{9E2B07FE-9912-430F-B4D1-1ACBCF79887A}" type="parTrans" cxnId="{F4288357-BD75-4339-9C48-335F9784FB17}">
      <dgm:prSet/>
      <dgm:spPr/>
      <dgm:t>
        <a:bodyPr/>
        <a:lstStyle/>
        <a:p>
          <a:endParaRPr lang="pt-BR"/>
        </a:p>
      </dgm:t>
    </dgm:pt>
    <dgm:pt modelId="{3F85B971-5F35-4CBB-9E31-7D3D2023E038}" type="sibTrans" cxnId="{F4288357-BD75-4339-9C48-335F9784FB17}">
      <dgm:prSet/>
      <dgm:spPr/>
      <dgm:t>
        <a:bodyPr/>
        <a:lstStyle/>
        <a:p>
          <a:endParaRPr lang="pt-BR"/>
        </a:p>
      </dgm:t>
    </dgm:pt>
    <dgm:pt modelId="{A022168C-0898-405F-BBF2-C879AB42FA07}" type="pres">
      <dgm:prSet presAssocID="{3ACABBCF-3132-4A0D-9F96-C035F2E89462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E43C1328-DA5A-4ABE-9644-83F3D99AA862}" type="pres">
      <dgm:prSet presAssocID="{3ACABBCF-3132-4A0D-9F96-C035F2E89462}" presName="arrow" presStyleLbl="bgShp" presStyleIdx="0" presStyleCnt="1"/>
      <dgm:spPr/>
    </dgm:pt>
    <dgm:pt modelId="{EA859242-9346-4416-A8FE-AF71C1005839}" type="pres">
      <dgm:prSet presAssocID="{3ACABBCF-3132-4A0D-9F96-C035F2E89462}" presName="arrowDiagram4" presStyleCnt="0"/>
      <dgm:spPr/>
    </dgm:pt>
    <dgm:pt modelId="{21873032-4490-4009-8391-0464883D1F73}" type="pres">
      <dgm:prSet presAssocID="{E5B53B16-E788-4CFD-9ABE-486012BBAA60}" presName="bullet4a" presStyleLbl="node1" presStyleIdx="0" presStyleCnt="4"/>
      <dgm:spPr/>
    </dgm:pt>
    <dgm:pt modelId="{D9377101-4D4B-4700-9844-77463DD4E990}" type="pres">
      <dgm:prSet presAssocID="{E5B53B16-E788-4CFD-9ABE-486012BBAA60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F67636E-337A-4AAB-B5A6-B249629E9820}" type="pres">
      <dgm:prSet presAssocID="{95FA3F56-CE97-4889-A2AB-84930118566D}" presName="bullet4b" presStyleLbl="node1" presStyleIdx="1" presStyleCnt="4"/>
      <dgm:spPr/>
    </dgm:pt>
    <dgm:pt modelId="{3DF242BC-180D-46EB-A9B7-CFF6CEC66431}" type="pres">
      <dgm:prSet presAssocID="{95FA3F56-CE97-4889-A2AB-84930118566D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FBDEB32-3829-443F-A5C8-97E459CFD0F4}" type="pres">
      <dgm:prSet presAssocID="{E6D8DF0C-E7BA-4BA6-9B6D-9DF88687428C}" presName="bullet4c" presStyleLbl="node1" presStyleIdx="2" presStyleCnt="4"/>
      <dgm:spPr/>
    </dgm:pt>
    <dgm:pt modelId="{BA0610C1-9209-4690-AF91-4AFDC0FF7E90}" type="pres">
      <dgm:prSet presAssocID="{E6D8DF0C-E7BA-4BA6-9B6D-9DF88687428C}" presName="textBox4c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3763F00-B4EE-4A57-8243-ADA7879299B9}" type="pres">
      <dgm:prSet presAssocID="{BD504C73-21A6-4BAC-8081-179B90B747A3}" presName="bullet4d" presStyleLbl="node1" presStyleIdx="3" presStyleCnt="4"/>
      <dgm:spPr/>
    </dgm:pt>
    <dgm:pt modelId="{294FF4F9-419D-43AC-B7AB-915C5F104F92}" type="pres">
      <dgm:prSet presAssocID="{BD504C73-21A6-4BAC-8081-179B90B747A3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58774F3-5AB4-4D0D-A7BF-79304B352818}" srcId="{3ACABBCF-3132-4A0D-9F96-C035F2E89462}" destId="{95FA3F56-CE97-4889-A2AB-84930118566D}" srcOrd="1" destOrd="0" parTransId="{DC1E371B-161D-4565-981A-689FA869AF8F}" sibTransId="{CAFA8B11-05B1-4A95-B7E1-63066677199F}"/>
    <dgm:cxn modelId="{FD279509-296B-4D57-9053-2BF1ADBE249C}" type="presOf" srcId="{E5B53B16-E788-4CFD-9ABE-486012BBAA60}" destId="{D9377101-4D4B-4700-9844-77463DD4E990}" srcOrd="0" destOrd="0" presId="urn:microsoft.com/office/officeart/2005/8/layout/arrow2"/>
    <dgm:cxn modelId="{A162BE5E-8D67-4EDA-A53C-3C52541F50DE}" type="presOf" srcId="{455C9726-6EA5-4565-B268-6FBF4CC70107}" destId="{294FF4F9-419D-43AC-B7AB-915C5F104F92}" srcOrd="0" destOrd="1" presId="urn:microsoft.com/office/officeart/2005/8/layout/arrow2"/>
    <dgm:cxn modelId="{6A94A6ED-8031-41FA-8401-9EF5A03CE5F3}" type="presOf" srcId="{95FA3F56-CE97-4889-A2AB-84930118566D}" destId="{3DF242BC-180D-46EB-A9B7-CFF6CEC66431}" srcOrd="0" destOrd="0" presId="urn:microsoft.com/office/officeart/2005/8/layout/arrow2"/>
    <dgm:cxn modelId="{9EA46637-2E81-4C60-AA02-0AF1D40E95AC}" type="presOf" srcId="{5EFB14BD-D581-4F4E-ABDC-EF402A6E7399}" destId="{BA0610C1-9209-4690-AF91-4AFDC0FF7E90}" srcOrd="0" destOrd="1" presId="urn:microsoft.com/office/officeart/2005/8/layout/arrow2"/>
    <dgm:cxn modelId="{CA1C9656-8D39-43E7-B297-0CA5510246AC}" type="presOf" srcId="{3ACABBCF-3132-4A0D-9F96-C035F2E89462}" destId="{A022168C-0898-405F-BBF2-C879AB42FA07}" srcOrd="0" destOrd="0" presId="urn:microsoft.com/office/officeart/2005/8/layout/arrow2"/>
    <dgm:cxn modelId="{DC572940-1553-4686-B416-A6FC56192287}" srcId="{E6D8DF0C-E7BA-4BA6-9B6D-9DF88687428C}" destId="{5EFB14BD-D581-4F4E-ABDC-EF402A6E7399}" srcOrd="0" destOrd="0" parTransId="{0D81045F-7119-423B-B5EA-2A815722AEA7}" sibTransId="{0EC8AF65-D938-4F0C-AF48-4AA7BD7E95F2}"/>
    <dgm:cxn modelId="{677DC880-2923-45FB-8BD6-4ACA5DF13C0B}" type="presOf" srcId="{D273D995-CFB6-49C7-A766-C2D0E731822D}" destId="{D9377101-4D4B-4700-9844-77463DD4E990}" srcOrd="0" destOrd="1" presId="urn:microsoft.com/office/officeart/2005/8/layout/arrow2"/>
    <dgm:cxn modelId="{AA24CFB5-5EB8-4C08-AEC0-E7D9E8B2F317}" type="presOf" srcId="{E6D8DF0C-E7BA-4BA6-9B6D-9DF88687428C}" destId="{BA0610C1-9209-4690-AF91-4AFDC0FF7E90}" srcOrd="0" destOrd="0" presId="urn:microsoft.com/office/officeart/2005/8/layout/arrow2"/>
    <dgm:cxn modelId="{9D072556-AC7C-4A63-88CD-97D19D7AD8AD}" srcId="{3ACABBCF-3132-4A0D-9F96-C035F2E89462}" destId="{BD504C73-21A6-4BAC-8081-179B90B747A3}" srcOrd="3" destOrd="0" parTransId="{EE2E93C2-B67B-4DC5-A01B-6349F823CE9C}" sibTransId="{36219F26-9958-43F1-8926-417E8D3FEC6F}"/>
    <dgm:cxn modelId="{97FA40EA-6A72-408D-A5E9-780220EFAB0C}" srcId="{E5B53B16-E788-4CFD-9ABE-486012BBAA60}" destId="{D273D995-CFB6-49C7-A766-C2D0E731822D}" srcOrd="0" destOrd="0" parTransId="{B7EB5674-4027-4F79-AA3D-4EB69F011DB7}" sibTransId="{926B868C-7AC9-487E-A080-D22C3BA6B6A9}"/>
    <dgm:cxn modelId="{22E0240A-4285-4DC6-8708-303502042627}" srcId="{95FA3F56-CE97-4889-A2AB-84930118566D}" destId="{94874D96-3FFF-4742-9DF6-1E530924D104}" srcOrd="0" destOrd="0" parTransId="{F35D3BC1-C80C-4958-840B-AF1FAE66D07E}" sibTransId="{1AC600B4-576F-422B-BB4B-9E19A78D7F04}"/>
    <dgm:cxn modelId="{E4BC6F18-5125-4A60-8ABC-AA76FB39ADA2}" type="presOf" srcId="{BD504C73-21A6-4BAC-8081-179B90B747A3}" destId="{294FF4F9-419D-43AC-B7AB-915C5F104F92}" srcOrd="0" destOrd="0" presId="urn:microsoft.com/office/officeart/2005/8/layout/arrow2"/>
    <dgm:cxn modelId="{BADC8899-B7BA-4281-B2AE-016439216A52}" srcId="{3ACABBCF-3132-4A0D-9F96-C035F2E89462}" destId="{E5B53B16-E788-4CFD-9ABE-486012BBAA60}" srcOrd="0" destOrd="0" parTransId="{CB34149A-43E6-434F-A1CE-29FFD67419BC}" sibTransId="{F6A442EE-51D7-4986-9BF8-73C8DC7D89C4}"/>
    <dgm:cxn modelId="{12538ABE-6707-4A0B-9B97-26FC2B1B80A7}" type="presOf" srcId="{94874D96-3FFF-4742-9DF6-1E530924D104}" destId="{3DF242BC-180D-46EB-A9B7-CFF6CEC66431}" srcOrd="0" destOrd="1" presId="urn:microsoft.com/office/officeart/2005/8/layout/arrow2"/>
    <dgm:cxn modelId="{961E1BAF-577D-4909-ADDB-6776EDB4A07D}" srcId="{3ACABBCF-3132-4A0D-9F96-C035F2E89462}" destId="{E6D8DF0C-E7BA-4BA6-9B6D-9DF88687428C}" srcOrd="2" destOrd="0" parTransId="{35CE8F6F-95A5-4C36-92FF-ACE6CC73C25F}" sibTransId="{D473D475-BC7B-4339-9027-5EE1F5BA3229}"/>
    <dgm:cxn modelId="{F4288357-BD75-4339-9C48-335F9784FB17}" srcId="{BD504C73-21A6-4BAC-8081-179B90B747A3}" destId="{455C9726-6EA5-4565-B268-6FBF4CC70107}" srcOrd="0" destOrd="0" parTransId="{9E2B07FE-9912-430F-B4D1-1ACBCF79887A}" sibTransId="{3F85B971-5F35-4CBB-9E31-7D3D2023E038}"/>
    <dgm:cxn modelId="{D01AAB22-8CAF-41DF-9E71-5182FC5991C0}" type="presParOf" srcId="{A022168C-0898-405F-BBF2-C879AB42FA07}" destId="{E43C1328-DA5A-4ABE-9644-83F3D99AA862}" srcOrd="0" destOrd="0" presId="urn:microsoft.com/office/officeart/2005/8/layout/arrow2"/>
    <dgm:cxn modelId="{A93B7CC0-2522-4EC5-8E5E-56C0BF6FF273}" type="presParOf" srcId="{A022168C-0898-405F-BBF2-C879AB42FA07}" destId="{EA859242-9346-4416-A8FE-AF71C1005839}" srcOrd="1" destOrd="0" presId="urn:microsoft.com/office/officeart/2005/8/layout/arrow2"/>
    <dgm:cxn modelId="{5C315CBF-2F06-49F7-873B-027E5A1DB36F}" type="presParOf" srcId="{EA859242-9346-4416-A8FE-AF71C1005839}" destId="{21873032-4490-4009-8391-0464883D1F73}" srcOrd="0" destOrd="0" presId="urn:microsoft.com/office/officeart/2005/8/layout/arrow2"/>
    <dgm:cxn modelId="{8D5A4457-6A6D-4430-A933-C9D085A4945E}" type="presParOf" srcId="{EA859242-9346-4416-A8FE-AF71C1005839}" destId="{D9377101-4D4B-4700-9844-77463DD4E990}" srcOrd="1" destOrd="0" presId="urn:microsoft.com/office/officeart/2005/8/layout/arrow2"/>
    <dgm:cxn modelId="{8E7D0F99-08BF-43C0-9BED-BBFCE1927FCE}" type="presParOf" srcId="{EA859242-9346-4416-A8FE-AF71C1005839}" destId="{4F67636E-337A-4AAB-B5A6-B249629E9820}" srcOrd="2" destOrd="0" presId="urn:microsoft.com/office/officeart/2005/8/layout/arrow2"/>
    <dgm:cxn modelId="{C3B6EC25-8E3A-4D1B-9AD2-E04ED931369D}" type="presParOf" srcId="{EA859242-9346-4416-A8FE-AF71C1005839}" destId="{3DF242BC-180D-46EB-A9B7-CFF6CEC66431}" srcOrd="3" destOrd="0" presId="urn:microsoft.com/office/officeart/2005/8/layout/arrow2"/>
    <dgm:cxn modelId="{58A388CF-14FC-4C96-B667-C1BC8450A509}" type="presParOf" srcId="{EA859242-9346-4416-A8FE-AF71C1005839}" destId="{0FBDEB32-3829-443F-A5C8-97E459CFD0F4}" srcOrd="4" destOrd="0" presId="urn:microsoft.com/office/officeart/2005/8/layout/arrow2"/>
    <dgm:cxn modelId="{8D94D67D-3A0F-4F9B-B3C4-974D383C6D4B}" type="presParOf" srcId="{EA859242-9346-4416-A8FE-AF71C1005839}" destId="{BA0610C1-9209-4690-AF91-4AFDC0FF7E90}" srcOrd="5" destOrd="0" presId="urn:microsoft.com/office/officeart/2005/8/layout/arrow2"/>
    <dgm:cxn modelId="{5D2F5F16-D724-4835-A028-D837FFCA7FEB}" type="presParOf" srcId="{EA859242-9346-4416-A8FE-AF71C1005839}" destId="{C3763F00-B4EE-4A57-8243-ADA7879299B9}" srcOrd="6" destOrd="0" presId="urn:microsoft.com/office/officeart/2005/8/layout/arrow2"/>
    <dgm:cxn modelId="{7E6F98B3-31C5-47C4-8BB2-212FF3AA4A20}" type="presParOf" srcId="{EA859242-9346-4416-A8FE-AF71C1005839}" destId="{294FF4F9-419D-43AC-B7AB-915C5F104F92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0D2D14-4D52-4613-B277-A2C922CCF415}" type="doc">
      <dgm:prSet loTypeId="urn:microsoft.com/office/officeart/2005/8/layout/default" loCatId="list" qsTypeId="urn:microsoft.com/office/officeart/2005/8/quickstyle/simple1#1" qsCatId="simple" csTypeId="urn:microsoft.com/office/officeart/2005/8/colors/colorful5" csCatId="colorful" phldr="1"/>
      <dgm:spPr/>
      <dgm:t>
        <a:bodyPr/>
        <a:lstStyle/>
        <a:p>
          <a:endParaRPr lang="pt-BR"/>
        </a:p>
      </dgm:t>
    </dgm:pt>
    <dgm:pt modelId="{8684C477-EF19-4D59-954C-C5B1DDC085D9}">
      <dgm:prSet phldrT="[Texto]"/>
      <dgm:spPr/>
      <dgm:t>
        <a:bodyPr/>
        <a:lstStyle/>
        <a:p>
          <a:r>
            <a:rPr lang="pt-PT" dirty="0" smtClean="0"/>
            <a:t>Ligeiramente menos maduros </a:t>
          </a:r>
        </a:p>
        <a:p>
          <a:r>
            <a:rPr lang="pt-PT" dirty="0" smtClean="0"/>
            <a:t>(32 vs 33 semanas), </a:t>
          </a:r>
          <a:endParaRPr lang="pt-BR" dirty="0"/>
        </a:p>
      </dgm:t>
    </dgm:pt>
    <dgm:pt modelId="{A716FE45-3984-4D67-A6A4-FF35D905D5E5}" type="parTrans" cxnId="{DB64757F-777B-4A9B-8176-254CF531BE1C}">
      <dgm:prSet/>
      <dgm:spPr/>
      <dgm:t>
        <a:bodyPr/>
        <a:lstStyle/>
        <a:p>
          <a:endParaRPr lang="pt-BR"/>
        </a:p>
      </dgm:t>
    </dgm:pt>
    <dgm:pt modelId="{148361E3-25F2-425C-B265-287512CAD107}" type="sibTrans" cxnId="{DB64757F-777B-4A9B-8176-254CF531BE1C}">
      <dgm:prSet/>
      <dgm:spPr/>
      <dgm:t>
        <a:bodyPr/>
        <a:lstStyle/>
        <a:p>
          <a:endParaRPr lang="pt-BR"/>
        </a:p>
      </dgm:t>
    </dgm:pt>
    <dgm:pt modelId="{6BF6BE0E-BF84-4321-8EF5-DD27C602C392}">
      <dgm:prSet/>
      <dgm:spPr/>
      <dgm:t>
        <a:bodyPr/>
        <a:lstStyle/>
        <a:p>
          <a:r>
            <a:rPr lang="pt-PT" dirty="0" smtClean="0"/>
            <a:t>Minimamente </a:t>
          </a:r>
        </a:p>
        <a:p>
          <a:r>
            <a:rPr lang="pt-PT" dirty="0" smtClean="0"/>
            <a:t>menor es</a:t>
          </a:r>
        </a:p>
        <a:p>
          <a:r>
            <a:rPr lang="pt-PT" dirty="0" smtClean="0"/>
            <a:t> (1,78 vs 1,79 kg), </a:t>
          </a:r>
        </a:p>
      </dgm:t>
    </dgm:pt>
    <dgm:pt modelId="{95C6C758-B868-4AA7-B9FA-118C4ECD0B04}" type="parTrans" cxnId="{8D442D2E-1110-4D44-BC67-91EAE2968314}">
      <dgm:prSet/>
      <dgm:spPr/>
      <dgm:t>
        <a:bodyPr/>
        <a:lstStyle/>
        <a:p>
          <a:endParaRPr lang="pt-BR"/>
        </a:p>
      </dgm:t>
    </dgm:pt>
    <dgm:pt modelId="{6F29CB07-C3BE-4736-A41F-0BA73732E02F}" type="sibTrans" cxnId="{8D442D2E-1110-4D44-BC67-91EAE2968314}">
      <dgm:prSet/>
      <dgm:spPr/>
      <dgm:t>
        <a:bodyPr/>
        <a:lstStyle/>
        <a:p>
          <a:endParaRPr lang="pt-BR"/>
        </a:p>
      </dgm:t>
    </dgm:pt>
    <dgm:pt modelId="{4021859E-1095-4348-BBE1-ACC34DFD6D7C}">
      <dgm:prSet/>
      <dgm:spPr/>
      <dgm:t>
        <a:bodyPr/>
        <a:lstStyle/>
        <a:p>
          <a:r>
            <a:rPr lang="pt-PT" dirty="0" smtClean="0"/>
            <a:t>Maior frequência  de exposição a corticoterapia pré-natal (81% vs 62%),</a:t>
          </a:r>
        </a:p>
      </dgm:t>
    </dgm:pt>
    <dgm:pt modelId="{430FF277-0CE3-4943-91CD-908578ECAA1D}" type="parTrans" cxnId="{6C6B0671-01DD-45F2-AF67-FB3319206A4A}">
      <dgm:prSet/>
      <dgm:spPr/>
      <dgm:t>
        <a:bodyPr/>
        <a:lstStyle/>
        <a:p>
          <a:endParaRPr lang="pt-BR"/>
        </a:p>
      </dgm:t>
    </dgm:pt>
    <dgm:pt modelId="{D40445DB-23A6-449B-B510-E30EF985A286}" type="sibTrans" cxnId="{6C6B0671-01DD-45F2-AF67-FB3319206A4A}">
      <dgm:prSet/>
      <dgm:spPr/>
      <dgm:t>
        <a:bodyPr/>
        <a:lstStyle/>
        <a:p>
          <a:endParaRPr lang="pt-BR"/>
        </a:p>
      </dgm:t>
    </dgm:pt>
    <dgm:pt modelId="{69B62BC0-E349-4BEC-AC6B-3C9468A3D1D8}">
      <dgm:prSet/>
      <dgm:spPr/>
      <dgm:t>
        <a:bodyPr/>
        <a:lstStyle/>
        <a:p>
          <a:r>
            <a:rPr lang="pt-PT" dirty="0" smtClean="0"/>
            <a:t>Mais frequentemente um nascimento únicos  (87% vs 64%) </a:t>
          </a:r>
        </a:p>
      </dgm:t>
    </dgm:pt>
    <dgm:pt modelId="{EE5C297B-E057-4096-A75D-1D64ECD56DB2}" type="parTrans" cxnId="{89D65626-5C19-43DA-81E1-130739AD7FF7}">
      <dgm:prSet/>
      <dgm:spPr/>
      <dgm:t>
        <a:bodyPr/>
        <a:lstStyle/>
        <a:p>
          <a:endParaRPr lang="pt-BR"/>
        </a:p>
      </dgm:t>
    </dgm:pt>
    <dgm:pt modelId="{355B6931-ACFC-4223-9B4D-881B5BB433B9}" type="sibTrans" cxnId="{89D65626-5C19-43DA-81E1-130739AD7FF7}">
      <dgm:prSet/>
      <dgm:spPr/>
      <dgm:t>
        <a:bodyPr/>
        <a:lstStyle/>
        <a:p>
          <a:endParaRPr lang="pt-BR"/>
        </a:p>
      </dgm:t>
    </dgm:pt>
    <dgm:pt modelId="{3B31A861-3801-4AD9-9B9C-BA8E48FA4C93}">
      <dgm:prSet/>
      <dgm:spPr/>
      <dgm:t>
        <a:bodyPr/>
        <a:lstStyle/>
        <a:p>
          <a:r>
            <a:rPr lang="pt-PT" dirty="0" smtClean="0"/>
            <a:t>Menos entregues por cesariana</a:t>
          </a:r>
        </a:p>
        <a:p>
          <a:r>
            <a:rPr lang="pt-PT" dirty="0" smtClean="0"/>
            <a:t> (43% vs 67%). </a:t>
          </a:r>
          <a:endParaRPr lang="pt-BR" dirty="0"/>
        </a:p>
      </dgm:t>
    </dgm:pt>
    <dgm:pt modelId="{7980667B-3639-4E85-B8BA-CED3D7AE4448}" type="parTrans" cxnId="{1547C635-8E96-4820-B276-C3F21F55ED7D}">
      <dgm:prSet/>
      <dgm:spPr/>
      <dgm:t>
        <a:bodyPr/>
        <a:lstStyle/>
        <a:p>
          <a:endParaRPr lang="pt-BR"/>
        </a:p>
      </dgm:t>
    </dgm:pt>
    <dgm:pt modelId="{E8B956D7-2FDD-4AB7-B40B-45E0DBD21FD2}" type="sibTrans" cxnId="{1547C635-8E96-4820-B276-C3F21F55ED7D}">
      <dgm:prSet/>
      <dgm:spPr/>
      <dgm:t>
        <a:bodyPr/>
        <a:lstStyle/>
        <a:p>
          <a:endParaRPr lang="pt-BR"/>
        </a:p>
      </dgm:t>
    </dgm:pt>
    <dgm:pt modelId="{D0F20119-E110-4810-BBD3-D95260557D9B}" type="pres">
      <dgm:prSet presAssocID="{AA0D2D14-4D52-4613-B277-A2C922CCF41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0E291E3-EB03-4F26-85EC-CC38244E2828}" type="pres">
      <dgm:prSet presAssocID="{8684C477-EF19-4D59-954C-C5B1DDC085D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10CA145-E4B6-46F6-AF87-7697FA2E66F2}" type="pres">
      <dgm:prSet presAssocID="{148361E3-25F2-425C-B265-287512CAD107}" presName="sibTrans" presStyleCnt="0"/>
      <dgm:spPr/>
    </dgm:pt>
    <dgm:pt modelId="{51E0C3BF-4329-4FEC-992B-3A12867AE8B6}" type="pres">
      <dgm:prSet presAssocID="{6BF6BE0E-BF84-4321-8EF5-DD27C602C39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EF0C670-DBCD-45B7-AE9B-321AE991B08B}" type="pres">
      <dgm:prSet presAssocID="{6F29CB07-C3BE-4736-A41F-0BA73732E02F}" presName="sibTrans" presStyleCnt="0"/>
      <dgm:spPr/>
    </dgm:pt>
    <dgm:pt modelId="{3659D4F5-B410-4440-9C82-3789A02FAA59}" type="pres">
      <dgm:prSet presAssocID="{4021859E-1095-4348-BBE1-ACC34DFD6D7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F989AEE-ECCA-4D2C-B9D6-E472C1477EB1}" type="pres">
      <dgm:prSet presAssocID="{D40445DB-23A6-449B-B510-E30EF985A286}" presName="sibTrans" presStyleCnt="0"/>
      <dgm:spPr/>
    </dgm:pt>
    <dgm:pt modelId="{9B35F4BD-3411-4218-9E63-DE93569BDDE5}" type="pres">
      <dgm:prSet presAssocID="{69B62BC0-E349-4BEC-AC6B-3C9468A3D1D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E3E3CF5-95C0-4A25-85A5-C545DEE8A2A2}" type="pres">
      <dgm:prSet presAssocID="{355B6931-ACFC-4223-9B4D-881B5BB433B9}" presName="sibTrans" presStyleCnt="0"/>
      <dgm:spPr/>
    </dgm:pt>
    <dgm:pt modelId="{2C346259-FDDC-417A-A7E6-0723ED631885}" type="pres">
      <dgm:prSet presAssocID="{3B31A861-3801-4AD9-9B9C-BA8E48FA4C9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DB64757F-777B-4A9B-8176-254CF531BE1C}" srcId="{AA0D2D14-4D52-4613-B277-A2C922CCF415}" destId="{8684C477-EF19-4D59-954C-C5B1DDC085D9}" srcOrd="0" destOrd="0" parTransId="{A716FE45-3984-4D67-A6A4-FF35D905D5E5}" sibTransId="{148361E3-25F2-425C-B265-287512CAD107}"/>
    <dgm:cxn modelId="{8D442D2E-1110-4D44-BC67-91EAE2968314}" srcId="{AA0D2D14-4D52-4613-B277-A2C922CCF415}" destId="{6BF6BE0E-BF84-4321-8EF5-DD27C602C392}" srcOrd="1" destOrd="0" parTransId="{95C6C758-B868-4AA7-B9FA-118C4ECD0B04}" sibTransId="{6F29CB07-C3BE-4736-A41F-0BA73732E02F}"/>
    <dgm:cxn modelId="{39B3EE1C-D673-4D24-B1ED-AF168D138A67}" type="presOf" srcId="{AA0D2D14-4D52-4613-B277-A2C922CCF415}" destId="{D0F20119-E110-4810-BBD3-D95260557D9B}" srcOrd="0" destOrd="0" presId="urn:microsoft.com/office/officeart/2005/8/layout/default"/>
    <dgm:cxn modelId="{6C6B0671-01DD-45F2-AF67-FB3319206A4A}" srcId="{AA0D2D14-4D52-4613-B277-A2C922CCF415}" destId="{4021859E-1095-4348-BBE1-ACC34DFD6D7C}" srcOrd="2" destOrd="0" parTransId="{430FF277-0CE3-4943-91CD-908578ECAA1D}" sibTransId="{D40445DB-23A6-449B-B510-E30EF985A286}"/>
    <dgm:cxn modelId="{5C9C0A75-A59D-44ED-836A-8F366A85B4FD}" type="presOf" srcId="{8684C477-EF19-4D59-954C-C5B1DDC085D9}" destId="{20E291E3-EB03-4F26-85EC-CC38244E2828}" srcOrd="0" destOrd="0" presId="urn:microsoft.com/office/officeart/2005/8/layout/default"/>
    <dgm:cxn modelId="{B3C14962-D079-476E-A698-82448F27ED79}" type="presOf" srcId="{3B31A861-3801-4AD9-9B9C-BA8E48FA4C93}" destId="{2C346259-FDDC-417A-A7E6-0723ED631885}" srcOrd="0" destOrd="0" presId="urn:microsoft.com/office/officeart/2005/8/layout/default"/>
    <dgm:cxn modelId="{89D65626-5C19-43DA-81E1-130739AD7FF7}" srcId="{AA0D2D14-4D52-4613-B277-A2C922CCF415}" destId="{69B62BC0-E349-4BEC-AC6B-3C9468A3D1D8}" srcOrd="3" destOrd="0" parTransId="{EE5C297B-E057-4096-A75D-1D64ECD56DB2}" sibTransId="{355B6931-ACFC-4223-9B4D-881B5BB433B9}"/>
    <dgm:cxn modelId="{1547C635-8E96-4820-B276-C3F21F55ED7D}" srcId="{AA0D2D14-4D52-4613-B277-A2C922CCF415}" destId="{3B31A861-3801-4AD9-9B9C-BA8E48FA4C93}" srcOrd="4" destOrd="0" parTransId="{7980667B-3639-4E85-B8BA-CED3D7AE4448}" sibTransId="{E8B956D7-2FDD-4AB7-B40B-45E0DBD21FD2}"/>
    <dgm:cxn modelId="{87217C1C-599D-4C8F-B174-1D35E2EF70DC}" type="presOf" srcId="{4021859E-1095-4348-BBE1-ACC34DFD6D7C}" destId="{3659D4F5-B410-4440-9C82-3789A02FAA59}" srcOrd="0" destOrd="0" presId="urn:microsoft.com/office/officeart/2005/8/layout/default"/>
    <dgm:cxn modelId="{F1625595-7680-43B5-9C9B-1C1BE989469F}" type="presOf" srcId="{6BF6BE0E-BF84-4321-8EF5-DD27C602C392}" destId="{51E0C3BF-4329-4FEC-992B-3A12867AE8B6}" srcOrd="0" destOrd="0" presId="urn:microsoft.com/office/officeart/2005/8/layout/default"/>
    <dgm:cxn modelId="{52B2D716-7CEB-448A-9E32-9068DA8AD991}" type="presOf" srcId="{69B62BC0-E349-4BEC-AC6B-3C9468A3D1D8}" destId="{9B35F4BD-3411-4218-9E63-DE93569BDDE5}" srcOrd="0" destOrd="0" presId="urn:microsoft.com/office/officeart/2005/8/layout/default"/>
    <dgm:cxn modelId="{39D8F455-7F0D-41F8-83B6-45AAC01622B5}" type="presParOf" srcId="{D0F20119-E110-4810-BBD3-D95260557D9B}" destId="{20E291E3-EB03-4F26-85EC-CC38244E2828}" srcOrd="0" destOrd="0" presId="urn:microsoft.com/office/officeart/2005/8/layout/default"/>
    <dgm:cxn modelId="{4F4ADE4B-D14E-4A10-8F51-E86AD713F0BD}" type="presParOf" srcId="{D0F20119-E110-4810-BBD3-D95260557D9B}" destId="{010CA145-E4B6-46F6-AF87-7697FA2E66F2}" srcOrd="1" destOrd="0" presId="urn:microsoft.com/office/officeart/2005/8/layout/default"/>
    <dgm:cxn modelId="{ED4FE18F-DDA3-40CF-99D1-6A1946418E24}" type="presParOf" srcId="{D0F20119-E110-4810-BBD3-D95260557D9B}" destId="{51E0C3BF-4329-4FEC-992B-3A12867AE8B6}" srcOrd="2" destOrd="0" presId="urn:microsoft.com/office/officeart/2005/8/layout/default"/>
    <dgm:cxn modelId="{6ED989EB-9247-469F-9E9C-5F0DE8F22D8C}" type="presParOf" srcId="{D0F20119-E110-4810-BBD3-D95260557D9B}" destId="{FEF0C670-DBCD-45B7-AE9B-321AE991B08B}" srcOrd="3" destOrd="0" presId="urn:microsoft.com/office/officeart/2005/8/layout/default"/>
    <dgm:cxn modelId="{24CE639F-A958-4AC0-968B-EDF922E4CEE7}" type="presParOf" srcId="{D0F20119-E110-4810-BBD3-D95260557D9B}" destId="{3659D4F5-B410-4440-9C82-3789A02FAA59}" srcOrd="4" destOrd="0" presId="urn:microsoft.com/office/officeart/2005/8/layout/default"/>
    <dgm:cxn modelId="{F13D1A0D-4247-450D-8EA9-E3D55F464FC5}" type="presParOf" srcId="{D0F20119-E110-4810-BBD3-D95260557D9B}" destId="{5F989AEE-ECCA-4D2C-B9D6-E472C1477EB1}" srcOrd="5" destOrd="0" presId="urn:microsoft.com/office/officeart/2005/8/layout/default"/>
    <dgm:cxn modelId="{4EA51285-C67C-4B5B-AECC-6E0EDAF6AE22}" type="presParOf" srcId="{D0F20119-E110-4810-BBD3-D95260557D9B}" destId="{9B35F4BD-3411-4218-9E63-DE93569BDDE5}" srcOrd="6" destOrd="0" presId="urn:microsoft.com/office/officeart/2005/8/layout/default"/>
    <dgm:cxn modelId="{5E4ADCC9-9788-4065-8AF7-D5CBD805DD48}" type="presParOf" srcId="{D0F20119-E110-4810-BBD3-D95260557D9B}" destId="{7E3E3CF5-95C0-4A25-85A5-C545DEE8A2A2}" srcOrd="7" destOrd="0" presId="urn:microsoft.com/office/officeart/2005/8/layout/default"/>
    <dgm:cxn modelId="{41CB6381-5972-4B2E-B752-009E6B4AF300}" type="presParOf" srcId="{D0F20119-E110-4810-BBD3-D95260557D9B}" destId="{2C346259-FDDC-417A-A7E6-0723ED631885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42E548A-9087-4A69-B524-CF1D6CAA86D5}" type="doc">
      <dgm:prSet loTypeId="urn:microsoft.com/office/officeart/2005/8/layout/bProcess2" loCatId="process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pt-BR"/>
        </a:p>
      </dgm:t>
    </dgm:pt>
    <dgm:pt modelId="{6D1987D3-1D55-4735-96E1-21EBFCABF950}">
      <dgm:prSet/>
      <dgm:spPr/>
      <dgm:t>
        <a:bodyPr/>
        <a:lstStyle/>
        <a:p>
          <a:pPr rtl="0"/>
          <a:r>
            <a:rPr lang="pt-PT" dirty="0" smtClean="0"/>
            <a:t>mortalidade de 3,5% vs 3,9%; AOR = 0,8; intervalo de confiança (CI) = 0,7 a 0,9; P &lt;0,001; </a:t>
          </a:r>
          <a:endParaRPr lang="pt-BR" dirty="0"/>
        </a:p>
      </dgm:t>
    </dgm:pt>
    <dgm:pt modelId="{C96E5536-1792-4053-93F2-9B8138EAA602}" type="parTrans" cxnId="{DC7EE5F9-B8A8-4EC2-92E6-C1A78EBB5C95}">
      <dgm:prSet/>
      <dgm:spPr/>
      <dgm:t>
        <a:bodyPr/>
        <a:lstStyle/>
        <a:p>
          <a:endParaRPr lang="pt-BR"/>
        </a:p>
      </dgm:t>
    </dgm:pt>
    <dgm:pt modelId="{6E95CC68-582F-435B-A0A0-B12E76AC8465}" type="sibTrans" cxnId="{DC7EE5F9-B8A8-4EC2-92E6-C1A78EBB5C95}">
      <dgm:prSet/>
      <dgm:spPr/>
      <dgm:t>
        <a:bodyPr/>
        <a:lstStyle/>
        <a:p>
          <a:endParaRPr lang="pt-BR"/>
        </a:p>
      </dgm:t>
    </dgm:pt>
    <dgm:pt modelId="{E86124CE-FC4F-41DF-AC48-8D53091823C7}">
      <dgm:prSet/>
      <dgm:spPr/>
      <dgm:t>
        <a:bodyPr/>
        <a:lstStyle/>
        <a:p>
          <a:pPr rtl="0"/>
          <a:r>
            <a:rPr lang="pt-PT" dirty="0" smtClean="0"/>
            <a:t>sobrevivência sem morbidade 86% vs 85%, </a:t>
          </a:r>
          <a:endParaRPr lang="pt-BR" dirty="0"/>
        </a:p>
      </dgm:t>
    </dgm:pt>
    <dgm:pt modelId="{1D42C0C8-BC3C-4D56-A2B5-344F5B2804E1}" type="parTrans" cxnId="{1EEBF696-87A8-4A71-92B1-9132EEBA60A7}">
      <dgm:prSet/>
      <dgm:spPr/>
      <dgm:t>
        <a:bodyPr/>
        <a:lstStyle/>
        <a:p>
          <a:endParaRPr lang="pt-BR"/>
        </a:p>
      </dgm:t>
    </dgm:pt>
    <dgm:pt modelId="{CA0CD954-4DEA-4135-9F1A-E0EDB88EE1DF}" type="sibTrans" cxnId="{1EEBF696-87A8-4A71-92B1-9132EEBA60A7}">
      <dgm:prSet/>
      <dgm:spPr/>
      <dgm:t>
        <a:bodyPr/>
        <a:lstStyle/>
        <a:p>
          <a:endParaRPr lang="pt-BR"/>
        </a:p>
      </dgm:t>
    </dgm:pt>
    <dgm:pt modelId="{B95B4420-0927-4F6E-B648-8FA1310BD7BA}">
      <dgm:prSet/>
      <dgm:spPr/>
      <dgm:t>
        <a:bodyPr/>
        <a:lstStyle/>
        <a:p>
          <a:pPr rtl="0"/>
          <a:r>
            <a:rPr lang="pt-PT" dirty="0" smtClean="0"/>
            <a:t>AOR = 1,13, IC = 1,07-1,19; P &lt;0,01.</a:t>
          </a:r>
          <a:endParaRPr lang="pt-BR" dirty="0"/>
        </a:p>
      </dgm:t>
    </dgm:pt>
    <dgm:pt modelId="{A4523FAF-AF4E-4415-B3F0-129FF6B83A89}" type="parTrans" cxnId="{4091853E-399A-4C29-A896-ABE60159D31F}">
      <dgm:prSet/>
      <dgm:spPr/>
      <dgm:t>
        <a:bodyPr/>
        <a:lstStyle/>
        <a:p>
          <a:endParaRPr lang="pt-BR"/>
        </a:p>
      </dgm:t>
    </dgm:pt>
    <dgm:pt modelId="{48DBB60D-3105-44A0-8339-F5D8233F1285}" type="sibTrans" cxnId="{4091853E-399A-4C29-A896-ABE60159D31F}">
      <dgm:prSet/>
      <dgm:spPr/>
      <dgm:t>
        <a:bodyPr/>
        <a:lstStyle/>
        <a:p>
          <a:endParaRPr lang="pt-BR"/>
        </a:p>
      </dgm:t>
    </dgm:pt>
    <dgm:pt modelId="{EFE88BE2-97A7-4D4F-9529-0D44FB997A9B}">
      <dgm:prSet/>
      <dgm:spPr/>
      <dgm:t>
        <a:bodyPr/>
        <a:lstStyle/>
        <a:p>
          <a:pPr rtl="0"/>
          <a:r>
            <a:rPr lang="pt-PT" dirty="0" smtClean="0"/>
            <a:t>Tendências semelhantes em cada grupo de idade gestacional.</a:t>
          </a:r>
          <a:endParaRPr lang="pt-BR" dirty="0"/>
        </a:p>
      </dgm:t>
    </dgm:pt>
    <dgm:pt modelId="{015BFC4D-2DA8-4821-9DFA-F7AA9781D835}" type="parTrans" cxnId="{5BCE7C39-1233-4E26-AE1F-6FE6F522FAAB}">
      <dgm:prSet/>
      <dgm:spPr/>
      <dgm:t>
        <a:bodyPr/>
        <a:lstStyle/>
        <a:p>
          <a:endParaRPr lang="pt-BR"/>
        </a:p>
      </dgm:t>
    </dgm:pt>
    <dgm:pt modelId="{58DF5831-3EFB-4F0F-AD68-3D7646778ED2}" type="sibTrans" cxnId="{5BCE7C39-1233-4E26-AE1F-6FE6F522FAAB}">
      <dgm:prSet/>
      <dgm:spPr/>
      <dgm:t>
        <a:bodyPr/>
        <a:lstStyle/>
        <a:p>
          <a:endParaRPr lang="pt-BR"/>
        </a:p>
      </dgm:t>
    </dgm:pt>
    <dgm:pt modelId="{47FD56DC-2CCC-45FF-94B6-40A7B496AD76}">
      <dgm:prSet/>
      <dgm:spPr/>
      <dgm:t>
        <a:bodyPr/>
        <a:lstStyle/>
        <a:p>
          <a:pPr rtl="0"/>
          <a:r>
            <a:rPr lang="pt-PT" dirty="0" smtClean="0"/>
            <a:t>Diferenças absolutas </a:t>
          </a:r>
          <a:br>
            <a:rPr lang="pt-PT" dirty="0" smtClean="0"/>
          </a:br>
          <a:r>
            <a:rPr lang="pt-PT" dirty="0" smtClean="0"/>
            <a:t>foram pequenas:</a:t>
          </a:r>
          <a:endParaRPr lang="pt-BR" dirty="0"/>
        </a:p>
      </dgm:t>
    </dgm:pt>
    <dgm:pt modelId="{347100A3-0800-41EB-9927-37B7EF437292}" type="parTrans" cxnId="{63B378E3-2DFC-4C7A-BC5A-1095FD092233}">
      <dgm:prSet/>
      <dgm:spPr/>
      <dgm:t>
        <a:bodyPr/>
        <a:lstStyle/>
        <a:p>
          <a:endParaRPr lang="pt-BR"/>
        </a:p>
      </dgm:t>
    </dgm:pt>
    <dgm:pt modelId="{8DE9AD07-6059-4D07-919F-418863B450CB}" type="sibTrans" cxnId="{63B378E3-2DFC-4C7A-BC5A-1095FD092233}">
      <dgm:prSet/>
      <dgm:spPr/>
      <dgm:t>
        <a:bodyPr/>
        <a:lstStyle/>
        <a:p>
          <a:endParaRPr lang="pt-BR"/>
        </a:p>
      </dgm:t>
    </dgm:pt>
    <dgm:pt modelId="{AE6F1BD3-4D73-40E0-95BA-0E1EB3677E46}" type="pres">
      <dgm:prSet presAssocID="{542E548A-9087-4A69-B524-CF1D6CAA86D5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pt-BR"/>
        </a:p>
      </dgm:t>
    </dgm:pt>
    <dgm:pt modelId="{A2FDA7D7-3BF8-44FD-AA47-BFA4E1F7E04F}" type="pres">
      <dgm:prSet presAssocID="{47FD56DC-2CCC-45FF-94B6-40A7B496AD76}" presName="firs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0A4C29EA-3FD5-456B-97D3-7B03F3A11495}" type="presOf" srcId="{E86124CE-FC4F-41DF-AC48-8D53091823C7}" destId="{A2FDA7D7-3BF8-44FD-AA47-BFA4E1F7E04F}" srcOrd="0" destOrd="2" presId="urn:microsoft.com/office/officeart/2005/8/layout/bProcess2"/>
    <dgm:cxn modelId="{5BCE7C39-1233-4E26-AE1F-6FE6F522FAAB}" srcId="{47FD56DC-2CCC-45FF-94B6-40A7B496AD76}" destId="{EFE88BE2-97A7-4D4F-9529-0D44FB997A9B}" srcOrd="3" destOrd="0" parTransId="{015BFC4D-2DA8-4821-9DFA-F7AA9781D835}" sibTransId="{58DF5831-3EFB-4F0F-AD68-3D7646778ED2}"/>
    <dgm:cxn modelId="{DC7EE5F9-B8A8-4EC2-92E6-C1A78EBB5C95}" srcId="{47FD56DC-2CCC-45FF-94B6-40A7B496AD76}" destId="{6D1987D3-1D55-4735-96E1-21EBFCABF950}" srcOrd="0" destOrd="0" parTransId="{C96E5536-1792-4053-93F2-9B8138EAA602}" sibTransId="{6E95CC68-582F-435B-A0A0-B12E76AC8465}"/>
    <dgm:cxn modelId="{CE8E0D34-C129-4805-9798-D52620F380EA}" type="presOf" srcId="{EFE88BE2-97A7-4D4F-9529-0D44FB997A9B}" destId="{A2FDA7D7-3BF8-44FD-AA47-BFA4E1F7E04F}" srcOrd="0" destOrd="4" presId="urn:microsoft.com/office/officeart/2005/8/layout/bProcess2"/>
    <dgm:cxn modelId="{159F78CD-BE49-4F97-BA86-D3C17DA39CD6}" type="presOf" srcId="{47FD56DC-2CCC-45FF-94B6-40A7B496AD76}" destId="{A2FDA7D7-3BF8-44FD-AA47-BFA4E1F7E04F}" srcOrd="0" destOrd="0" presId="urn:microsoft.com/office/officeart/2005/8/layout/bProcess2"/>
    <dgm:cxn modelId="{E139E6A3-EBF8-424C-ADA5-CB22D6AA2A67}" type="presOf" srcId="{6D1987D3-1D55-4735-96E1-21EBFCABF950}" destId="{A2FDA7D7-3BF8-44FD-AA47-BFA4E1F7E04F}" srcOrd="0" destOrd="1" presId="urn:microsoft.com/office/officeart/2005/8/layout/bProcess2"/>
    <dgm:cxn modelId="{27572C47-D076-4C04-8637-C3FC926DF0E8}" type="presOf" srcId="{B95B4420-0927-4F6E-B648-8FA1310BD7BA}" destId="{A2FDA7D7-3BF8-44FD-AA47-BFA4E1F7E04F}" srcOrd="0" destOrd="3" presId="urn:microsoft.com/office/officeart/2005/8/layout/bProcess2"/>
    <dgm:cxn modelId="{63B378E3-2DFC-4C7A-BC5A-1095FD092233}" srcId="{542E548A-9087-4A69-B524-CF1D6CAA86D5}" destId="{47FD56DC-2CCC-45FF-94B6-40A7B496AD76}" srcOrd="0" destOrd="0" parTransId="{347100A3-0800-41EB-9927-37B7EF437292}" sibTransId="{8DE9AD07-6059-4D07-919F-418863B450CB}"/>
    <dgm:cxn modelId="{1EEBF696-87A8-4A71-92B1-9132EEBA60A7}" srcId="{47FD56DC-2CCC-45FF-94B6-40A7B496AD76}" destId="{E86124CE-FC4F-41DF-AC48-8D53091823C7}" srcOrd="1" destOrd="0" parTransId="{1D42C0C8-BC3C-4D56-A2B5-344F5B2804E1}" sibTransId="{CA0CD954-4DEA-4135-9F1A-E0EDB88EE1DF}"/>
    <dgm:cxn modelId="{9B359231-8766-4053-A1DC-046C4861453B}" type="presOf" srcId="{542E548A-9087-4A69-B524-CF1D6CAA86D5}" destId="{AE6F1BD3-4D73-40E0-95BA-0E1EB3677E46}" srcOrd="0" destOrd="0" presId="urn:microsoft.com/office/officeart/2005/8/layout/bProcess2"/>
    <dgm:cxn modelId="{4091853E-399A-4C29-A896-ABE60159D31F}" srcId="{47FD56DC-2CCC-45FF-94B6-40A7B496AD76}" destId="{B95B4420-0927-4F6E-B648-8FA1310BD7BA}" srcOrd="2" destOrd="0" parTransId="{A4523FAF-AF4E-4415-B3F0-129FF6B83A89}" sibTransId="{48DBB60D-3105-44A0-8339-F5D8233F1285}"/>
    <dgm:cxn modelId="{EE140B0E-41ED-4C02-B677-99CBACC3EDDE}" type="presParOf" srcId="{AE6F1BD3-4D73-40E0-95BA-0E1EB3677E46}" destId="{A2FDA7D7-3BF8-44FD-AA47-BFA4E1F7E04F}" srcOrd="0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D498C82-9A4A-44C7-8BAF-C36D2C9F0FDD}" type="doc">
      <dgm:prSet loTypeId="urn:microsoft.com/office/officeart/2005/8/layout/matrix3" loCatId="matrix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pt-BR"/>
        </a:p>
      </dgm:t>
    </dgm:pt>
    <dgm:pt modelId="{01B5A91E-4E69-4D63-A24A-60100227750A}">
      <dgm:prSet/>
      <dgm:spPr/>
      <dgm:t>
        <a:bodyPr/>
        <a:lstStyle/>
        <a:p>
          <a:pPr rtl="0"/>
          <a:r>
            <a:rPr lang="pt-PT" dirty="0" smtClean="0"/>
            <a:t>Menores (1,68 vs 1,82 kg), </a:t>
          </a:r>
          <a:endParaRPr lang="pt-PT" dirty="0"/>
        </a:p>
      </dgm:t>
    </dgm:pt>
    <dgm:pt modelId="{9C02EFF7-4AAD-4003-AE9A-F412BEB1A917}" type="parTrans" cxnId="{704C15A0-B112-40EA-BBD1-8D0D0ACB8C85}">
      <dgm:prSet/>
      <dgm:spPr/>
      <dgm:t>
        <a:bodyPr/>
        <a:lstStyle/>
        <a:p>
          <a:endParaRPr lang="pt-BR"/>
        </a:p>
      </dgm:t>
    </dgm:pt>
    <dgm:pt modelId="{54281812-9824-418B-9BBD-2E3045114512}" type="sibTrans" cxnId="{704C15A0-B112-40EA-BBD1-8D0D0ACB8C85}">
      <dgm:prSet/>
      <dgm:spPr/>
      <dgm:t>
        <a:bodyPr/>
        <a:lstStyle/>
        <a:p>
          <a:endParaRPr lang="pt-BR"/>
        </a:p>
      </dgm:t>
    </dgm:pt>
    <dgm:pt modelId="{F70426B0-166D-492B-953E-C83D0A78FF64}">
      <dgm:prSet/>
      <dgm:spPr/>
      <dgm:t>
        <a:bodyPr/>
        <a:lstStyle/>
        <a:p>
          <a:pPr rtl="0"/>
          <a:r>
            <a:rPr lang="pt-PT" dirty="0" smtClean="0"/>
            <a:t>Frequentemente  mais expostos a esteróides pré-natais (89% vs 77%) </a:t>
          </a:r>
          <a:endParaRPr lang="pt-BR" dirty="0"/>
        </a:p>
      </dgm:t>
    </dgm:pt>
    <dgm:pt modelId="{44B6C6D9-77E8-4F9C-9AA7-BB90D9E18CE3}" type="parTrans" cxnId="{40C6100E-51DA-4292-AA1D-EF92D6C67415}">
      <dgm:prSet/>
      <dgm:spPr/>
      <dgm:t>
        <a:bodyPr/>
        <a:lstStyle/>
        <a:p>
          <a:endParaRPr lang="pt-BR"/>
        </a:p>
      </dgm:t>
    </dgm:pt>
    <dgm:pt modelId="{909D7378-20A4-4F69-8A7A-FA6A5D2B02A7}" type="sibTrans" cxnId="{40C6100E-51DA-4292-AA1D-EF92D6C67415}">
      <dgm:prSet/>
      <dgm:spPr/>
      <dgm:t>
        <a:bodyPr/>
        <a:lstStyle/>
        <a:p>
          <a:endParaRPr lang="pt-BR"/>
        </a:p>
      </dgm:t>
    </dgm:pt>
    <dgm:pt modelId="{2D0D7255-DADB-4D8B-B9CE-3611F0C0102D}">
      <dgm:prSet/>
      <dgm:spPr/>
      <dgm:t>
        <a:bodyPr/>
        <a:lstStyle/>
        <a:p>
          <a:pPr rtl="0"/>
          <a:r>
            <a:rPr lang="pt-PT" dirty="0" smtClean="0"/>
            <a:t>Frequentemente  menos entregues por  cesariana (40% vs 49%)</a:t>
          </a:r>
          <a:endParaRPr lang="pt-BR" dirty="0"/>
        </a:p>
      </dgm:t>
    </dgm:pt>
    <dgm:pt modelId="{31263D68-9235-4271-9857-B9909AEFD7AC}" type="parTrans" cxnId="{71ED573C-5986-40C0-A3AA-94BDB4BD1825}">
      <dgm:prSet/>
      <dgm:spPr/>
      <dgm:t>
        <a:bodyPr/>
        <a:lstStyle/>
        <a:p>
          <a:endParaRPr lang="pt-BR"/>
        </a:p>
      </dgm:t>
    </dgm:pt>
    <dgm:pt modelId="{9BD6BEE4-8159-48D6-8281-5A6C946F74A4}" type="sibTrans" cxnId="{71ED573C-5986-40C0-A3AA-94BDB4BD1825}">
      <dgm:prSet/>
      <dgm:spPr/>
      <dgm:t>
        <a:bodyPr/>
        <a:lstStyle/>
        <a:p>
          <a:endParaRPr lang="pt-BR"/>
        </a:p>
      </dgm:t>
    </dgm:pt>
    <dgm:pt modelId="{450B1C2E-0B76-4BE9-865F-7B6493A2FAD9}">
      <dgm:prSet/>
      <dgm:spPr/>
      <dgm:t>
        <a:bodyPr/>
        <a:lstStyle/>
        <a:p>
          <a:pPr rtl="0"/>
          <a:r>
            <a:rPr lang="pt-PT" dirty="0" smtClean="0"/>
            <a:t>PPROM 1 A 7 DIAS</a:t>
          </a:r>
          <a:endParaRPr lang="pt-PT" dirty="0"/>
        </a:p>
      </dgm:t>
    </dgm:pt>
    <dgm:pt modelId="{92DC03EE-51DE-4434-B31A-DE237441D4E8}" type="parTrans" cxnId="{F182D0D1-0DDA-41E0-A9B1-863483C7E620}">
      <dgm:prSet/>
      <dgm:spPr/>
    </dgm:pt>
    <dgm:pt modelId="{B351B2BC-AD83-4F4D-9333-44ED0B7536D4}" type="sibTrans" cxnId="{F182D0D1-0DDA-41E0-A9B1-863483C7E620}">
      <dgm:prSet/>
      <dgm:spPr/>
    </dgm:pt>
    <dgm:pt modelId="{4EA12508-C80A-4FCC-B455-FA34ADBA72D5}" type="pres">
      <dgm:prSet presAssocID="{9D498C82-9A4A-44C7-8BAF-C36D2C9F0FDD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EC18E9C7-E919-4546-8C96-4A0439301750}" type="pres">
      <dgm:prSet presAssocID="{9D498C82-9A4A-44C7-8BAF-C36D2C9F0FDD}" presName="diamond" presStyleLbl="bgShp" presStyleIdx="0" presStyleCnt="1"/>
      <dgm:spPr/>
    </dgm:pt>
    <dgm:pt modelId="{56FCFE0D-4680-4CE5-8A3E-6687AE0D529D}" type="pres">
      <dgm:prSet presAssocID="{9D498C82-9A4A-44C7-8BAF-C36D2C9F0FDD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7B1B6FA-C06F-4DD4-B60F-FBE52471752F}" type="pres">
      <dgm:prSet presAssocID="{9D498C82-9A4A-44C7-8BAF-C36D2C9F0FDD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BBDEC63-21AE-4923-9D7E-B57EED2037B9}" type="pres">
      <dgm:prSet presAssocID="{9D498C82-9A4A-44C7-8BAF-C36D2C9F0FDD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C435DBB-329A-40F8-9ACF-1DF7022E7285}" type="pres">
      <dgm:prSet presAssocID="{9D498C82-9A4A-44C7-8BAF-C36D2C9F0FDD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F182D0D1-0DDA-41E0-A9B1-863483C7E620}" srcId="{9D498C82-9A4A-44C7-8BAF-C36D2C9F0FDD}" destId="{450B1C2E-0B76-4BE9-865F-7B6493A2FAD9}" srcOrd="0" destOrd="0" parTransId="{92DC03EE-51DE-4434-B31A-DE237441D4E8}" sibTransId="{B351B2BC-AD83-4F4D-9333-44ED0B7536D4}"/>
    <dgm:cxn modelId="{7B508B1F-3BDC-4017-ADEA-7DFC0362B173}" type="presOf" srcId="{01B5A91E-4E69-4D63-A24A-60100227750A}" destId="{B7B1B6FA-C06F-4DD4-B60F-FBE52471752F}" srcOrd="0" destOrd="0" presId="urn:microsoft.com/office/officeart/2005/8/layout/matrix3"/>
    <dgm:cxn modelId="{40C6100E-51DA-4292-AA1D-EF92D6C67415}" srcId="{9D498C82-9A4A-44C7-8BAF-C36D2C9F0FDD}" destId="{F70426B0-166D-492B-953E-C83D0A78FF64}" srcOrd="2" destOrd="0" parTransId="{44B6C6D9-77E8-4F9C-9AA7-BB90D9E18CE3}" sibTransId="{909D7378-20A4-4F69-8A7A-FA6A5D2B02A7}"/>
    <dgm:cxn modelId="{71ED573C-5986-40C0-A3AA-94BDB4BD1825}" srcId="{9D498C82-9A4A-44C7-8BAF-C36D2C9F0FDD}" destId="{2D0D7255-DADB-4D8B-B9CE-3611F0C0102D}" srcOrd="3" destOrd="0" parTransId="{31263D68-9235-4271-9857-B9909AEFD7AC}" sibTransId="{9BD6BEE4-8159-48D6-8281-5A6C946F74A4}"/>
    <dgm:cxn modelId="{41B4FE3A-8BCA-4F2C-A24F-132D29F84A4F}" type="presOf" srcId="{F70426B0-166D-492B-953E-C83D0A78FF64}" destId="{BBBDEC63-21AE-4923-9D7E-B57EED2037B9}" srcOrd="0" destOrd="0" presId="urn:microsoft.com/office/officeart/2005/8/layout/matrix3"/>
    <dgm:cxn modelId="{F26EC429-C14B-40EE-9BF2-195F4EEBE976}" type="presOf" srcId="{9D498C82-9A4A-44C7-8BAF-C36D2C9F0FDD}" destId="{4EA12508-C80A-4FCC-B455-FA34ADBA72D5}" srcOrd="0" destOrd="0" presId="urn:microsoft.com/office/officeart/2005/8/layout/matrix3"/>
    <dgm:cxn modelId="{22677D2F-2DA1-4CAB-8CF5-9811C497B4D1}" type="presOf" srcId="{450B1C2E-0B76-4BE9-865F-7B6493A2FAD9}" destId="{56FCFE0D-4680-4CE5-8A3E-6687AE0D529D}" srcOrd="0" destOrd="0" presId="urn:microsoft.com/office/officeart/2005/8/layout/matrix3"/>
    <dgm:cxn modelId="{E01E4BE9-73B7-426E-8A9B-5CAF1A88D121}" type="presOf" srcId="{2D0D7255-DADB-4D8B-B9CE-3611F0C0102D}" destId="{DC435DBB-329A-40F8-9ACF-1DF7022E7285}" srcOrd="0" destOrd="0" presId="urn:microsoft.com/office/officeart/2005/8/layout/matrix3"/>
    <dgm:cxn modelId="{704C15A0-B112-40EA-BBD1-8D0D0ACB8C85}" srcId="{9D498C82-9A4A-44C7-8BAF-C36D2C9F0FDD}" destId="{01B5A91E-4E69-4D63-A24A-60100227750A}" srcOrd="1" destOrd="0" parTransId="{9C02EFF7-4AAD-4003-AE9A-F412BEB1A917}" sibTransId="{54281812-9824-418B-9BBD-2E3045114512}"/>
    <dgm:cxn modelId="{2B578C91-0CDE-45C2-9EF8-7EEACBA1F2F3}" type="presParOf" srcId="{4EA12508-C80A-4FCC-B455-FA34ADBA72D5}" destId="{EC18E9C7-E919-4546-8C96-4A0439301750}" srcOrd="0" destOrd="0" presId="urn:microsoft.com/office/officeart/2005/8/layout/matrix3"/>
    <dgm:cxn modelId="{FC7C6CB2-0B44-4753-A691-DCC774D48519}" type="presParOf" srcId="{4EA12508-C80A-4FCC-B455-FA34ADBA72D5}" destId="{56FCFE0D-4680-4CE5-8A3E-6687AE0D529D}" srcOrd="1" destOrd="0" presId="urn:microsoft.com/office/officeart/2005/8/layout/matrix3"/>
    <dgm:cxn modelId="{E3574955-025D-45E4-A47C-9772D6132F77}" type="presParOf" srcId="{4EA12508-C80A-4FCC-B455-FA34ADBA72D5}" destId="{B7B1B6FA-C06F-4DD4-B60F-FBE52471752F}" srcOrd="2" destOrd="0" presId="urn:microsoft.com/office/officeart/2005/8/layout/matrix3"/>
    <dgm:cxn modelId="{D55B9D44-4FFC-4C60-A310-3C8EE966A40D}" type="presParOf" srcId="{4EA12508-C80A-4FCC-B455-FA34ADBA72D5}" destId="{BBBDEC63-21AE-4923-9D7E-B57EED2037B9}" srcOrd="3" destOrd="0" presId="urn:microsoft.com/office/officeart/2005/8/layout/matrix3"/>
    <dgm:cxn modelId="{520BBF63-A0C3-4C12-A3BD-7C7AA5867688}" type="presParOf" srcId="{4EA12508-C80A-4FCC-B455-FA34ADBA72D5}" destId="{DC435DBB-329A-40F8-9ACF-1DF7022E7285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865B660-FE80-4239-B8BD-5EB62641ACD6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D1911ED-AE74-49A1-A6C2-4B2D5BAF6A1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789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0CD2C3-0795-4550-9213-B752B3AF34FB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41988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BE896F76-4C42-4D9B-953A-5EA4B578EF5F}" type="slidenum">
              <a:rPr lang="pt-BR" sz="1200">
                <a:latin typeface="+mn-lt"/>
                <a:cs typeface="+mn-cs"/>
              </a:rPr>
              <a:pPr algn="r">
                <a:defRPr/>
              </a:pPr>
              <a:t>37</a:t>
            </a:fld>
            <a:endParaRPr lang="pt-BR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overOverlay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6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3B75032-0BE3-41CC-BDF5-E7AC0F8DE65B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C1FE94A-A6DE-44AA-9E45-0168DBF5E1F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12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3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4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1AE0C-4D5D-4923-A4BC-99093A4E2DF0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5C3BE-A904-4F92-A364-3A77B07945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overOverlay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173163" y="2887663"/>
            <a:ext cx="6778625" cy="914400"/>
            <a:chOff x="1172584" y="1381459"/>
            <a:chExt cx="6779110" cy="913811"/>
          </a:xfrm>
        </p:grpSpPr>
        <p:sp>
          <p:nvSpPr>
            <p:cNvPr id="6" name="TextBox 8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2033" y="1927207"/>
              <a:ext cx="3119661" cy="1586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71D63-7FE2-4B26-855F-8D33DE304027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70EDB-C649-479C-A61E-4443CE8626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6" name="TextBox 13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560F9-45C4-4825-9D8D-94CD76BA59D8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0A2FB-1835-401D-8B44-AFFE488875B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8" name="TextBox 15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9" name="Straight Connector 16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7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F52D5-6D54-4A99-A0CD-41487DA913D1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C1D06-A95F-498C-ABA0-4E58BF397A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4" name="TextBox 13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5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84A2F-78A8-4D83-97F0-A0BE90C84098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EA52A-6662-4651-B894-0B5A8182F17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13BEA-A3A3-4830-A879-8A57337526A6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A28E8-6852-43E2-BD4F-93F839FFAD0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BF808-AF5E-49DB-A2E0-3112B7A801B7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584AB-6CE8-40A7-A442-C72D1AB5A2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23DD7-46BA-45A6-AB91-D7AB5853B3B7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29054-8B1B-4410-AC6B-79436CDA70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5" name="TextBox 14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5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6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7482D-3410-45E7-A11C-72E139CD2FA3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091DB-274E-43EF-B130-1200806376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 rot="5400000">
            <a:off x="3912394" y="2885282"/>
            <a:ext cx="5481637" cy="914400"/>
            <a:chOff x="1815339" y="1383048"/>
            <a:chExt cx="5480154" cy="915384"/>
          </a:xfrm>
        </p:grpSpPr>
        <p:sp>
          <p:nvSpPr>
            <p:cNvPr id="5" name="TextBox 11"/>
            <p:cNvSpPr txBox="1"/>
            <p:nvPr/>
          </p:nvSpPr>
          <p:spPr>
            <a:xfrm>
              <a:off x="4148332" y="1383047"/>
              <a:ext cx="869715" cy="91538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2"/>
            <p:cNvCxnSpPr/>
            <p:nvPr/>
          </p:nvCxnSpPr>
          <p:spPr>
            <a:xfrm flipH="1" flipV="1">
              <a:off x="1815339" y="1929735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 rot="10800000">
              <a:off x="4826011" y="1932914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99B79-3B20-4C5E-86C3-897B9A96C260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06EBF-4926-46B0-BF52-7F33E638833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8975" y="569913"/>
            <a:ext cx="7756525" cy="1054100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3878263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A3B34-417C-4B8C-966B-3CB877BD2519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AED8E-C6C3-4BA9-9B0A-435AF86510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688975" y="569913"/>
            <a:ext cx="77565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98500" y="2247900"/>
            <a:ext cx="7747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63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1C62F30-FFC9-4B46-B5CF-2CA9BE833270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08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8925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130AD70-6EB6-4A88-AC02-D46101E53D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2" r:id="rId7"/>
    <p:sldLayoutId id="2147483791" r:id="rId8"/>
    <p:sldLayoutId id="2147483790" r:id="rId9"/>
    <p:sldLayoutId id="2147483799" r:id="rId10"/>
    <p:sldLayoutId id="2147483800" r:id="rId11"/>
    <p:sldLayoutId id="214748378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125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76288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"/>
        <a:defRPr sz="2200" kern="1200">
          <a:solidFill>
            <a:srgbClr val="262626"/>
          </a:solidFill>
          <a:latin typeface="+mn-lt"/>
          <a:ea typeface="+mn-ea"/>
          <a:cs typeface="+mn-cs"/>
        </a:defRPr>
      </a:lvl2pPr>
      <a:lvl3pPr marL="1143000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 kern="1200">
          <a:solidFill>
            <a:srgbClr val="262626"/>
          </a:solidFill>
          <a:latin typeface="+mn-lt"/>
          <a:ea typeface="+mn-ea"/>
          <a:cs typeface="+mn-cs"/>
        </a:defRPr>
      </a:lvl3pPr>
      <a:lvl4pPr marL="1508125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kern="1200">
          <a:solidFill>
            <a:srgbClr val="262626"/>
          </a:solidFill>
          <a:latin typeface="+mn-lt"/>
          <a:ea typeface="+mn-ea"/>
          <a:cs typeface="+mn-cs"/>
        </a:defRPr>
      </a:lvl4pPr>
      <a:lvl5pPr marL="1828800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entrez/query.fcgi?holding=npg&amp;amp;cmd=Retrieve&amp;amp;db=PubMed&amp;amp;list_uids=18177778&amp;amp;dopt=Abstract" TargetMode="External"/><Relationship Id="rId13" Type="http://schemas.openxmlformats.org/officeDocument/2006/relationships/hyperlink" Target="http://dx.doi.org/10.1016/j.ajog.2009.06.049" TargetMode="External"/><Relationship Id="rId3" Type="http://schemas.openxmlformats.org/officeDocument/2006/relationships/hyperlink" Target="http://www.ncbi.nlm.nih.gov/entrez/query.fcgi?holding=npg&amp;amp;cmd=Retrieve&amp;amp;db=PubMed&amp;amp;list_uids=17190687&amp;amp;dopt=Abstract" TargetMode="External"/><Relationship Id="rId7" Type="http://schemas.openxmlformats.org/officeDocument/2006/relationships/hyperlink" Target="http://dx.doi.org/10.1016/S0140-6736(08)60074-4" TargetMode="External"/><Relationship Id="rId12" Type="http://schemas.openxmlformats.org/officeDocument/2006/relationships/hyperlink" Target="http://www.ncbi.nlm.nih.gov/entrez/query.fcgi?holding=npg&amp;amp;cmd=Retrieve&amp;amp;db=PubMed&amp;amp;list_uids=19108959&amp;amp;dopt=Abstract" TargetMode="External"/><Relationship Id="rId2" Type="http://schemas.openxmlformats.org/officeDocument/2006/relationships/hyperlink" Target="http://dx.doi.org/10.1080/1476705060096588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cbi.nlm.nih.gov/entrez/query.fcgi?holding=npg&amp;amp;cmd=Retrieve&amp;amp;db=PubMed&amp;amp;list_uids=18701929&amp;amp;dopt=Abstract" TargetMode="External"/><Relationship Id="rId11" Type="http://schemas.openxmlformats.org/officeDocument/2006/relationships/hyperlink" Target="http://dx.doi.org/10.1016/j.earlhumdev.2008.11.003" TargetMode="External"/><Relationship Id="rId5" Type="http://schemas.openxmlformats.org/officeDocument/2006/relationships/hyperlink" Target="http://www.ncbi.nlm.nih.gov/entrez/query.fcgi?holding=npg&amp;amp;cmd=Retrieve&amp;amp;db=PubMed&amp;amp;list_uids=17014813&amp;amp;dopt=Abstract" TargetMode="External"/><Relationship Id="rId15" Type="http://schemas.openxmlformats.org/officeDocument/2006/relationships/hyperlink" Target="http://www.ncbi.nlm.nih.gov/entrez/query.fcgi?holding=npg&amp;amp;cmd=Retrieve&amp;amp;db=PubMed&amp;amp;list_uids=6333658&amp;amp;dopt=Abstract" TargetMode="External"/><Relationship Id="rId10" Type="http://schemas.openxmlformats.org/officeDocument/2006/relationships/hyperlink" Target="http://www.ncbi.nlm.nih.gov/entrez/query.fcgi?holding=npg&amp;amp;cmd=Retrieve&amp;amp;db=PubMed&amp;amp;list_uids=22773281&amp;amp;dopt=Abstract" TargetMode="External"/><Relationship Id="rId4" Type="http://schemas.openxmlformats.org/officeDocument/2006/relationships/hyperlink" Target="http://dx.doi.org/10.1016/j.ajog.2006.05.021" TargetMode="External"/><Relationship Id="rId9" Type="http://schemas.openxmlformats.org/officeDocument/2006/relationships/hyperlink" Target="http://links.isiglobalnet2.com/gateway/Gateway.cgi?&amp;amp;GWVersion=2&amp;amp;SrcAuth=Nature&amp;amp;SrcApp=Nature&amp;amp;DestLinkType=FullRecord&amp;amp;KeyUT=000252192600033&amp;amp;DestApp=WOS_CPL" TargetMode="External"/><Relationship Id="rId14" Type="http://schemas.openxmlformats.org/officeDocument/2006/relationships/hyperlink" Target="http://www.ncbi.nlm.nih.gov/entrez/query.fcgi?holding=npg&amp;amp;cmd=Retrieve&amp;amp;db=PubMed&amp;amp;list_uids=19733274&amp;amp;dopt=Abstract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dx.doi.org/10.1016/j.earlhumdev.2012.09.011" TargetMode="External"/><Relationship Id="rId13" Type="http://schemas.openxmlformats.org/officeDocument/2006/relationships/hyperlink" Target="http://www.ncbi.nlm.nih.gov/entrez/query.fcgi?holding=npg&amp;amp;cmd=Retrieve&amp;amp;db=PubMed&amp;amp;list_uids=22309119&amp;amp;dopt=Abstract" TargetMode="External"/><Relationship Id="rId18" Type="http://schemas.openxmlformats.org/officeDocument/2006/relationships/hyperlink" Target="http://www.ncbi.nlm.nih.gov/entrez/query.fcgi?holding=npg&amp;amp;cmd=Retrieve&amp;amp;db=PubMed&amp;amp;list_uids=20528214&amp;amp;dopt=Abstract" TargetMode="External"/><Relationship Id="rId3" Type="http://schemas.openxmlformats.org/officeDocument/2006/relationships/hyperlink" Target="http://www.ncbi.nlm.nih.gov/entrez/query.fcgi?holding=npg&amp;amp;cmd=Retrieve&amp;amp;db=PubMed&amp;amp;list_uids=17660215&amp;amp;dopt=Abstract" TargetMode="External"/><Relationship Id="rId7" Type="http://schemas.openxmlformats.org/officeDocument/2006/relationships/hyperlink" Target="http://www.ncbi.nlm.nih.gov/entrez/query.fcgi?holding=npg&amp;amp;cmd=Retrieve&amp;amp;db=PubMed&amp;amp;list_uids=20687063&amp;amp;dopt=Abstract" TargetMode="External"/><Relationship Id="rId12" Type="http://schemas.openxmlformats.org/officeDocument/2006/relationships/hyperlink" Target="http://dx.doi.org/10.3109/14767058.2012.663161" TargetMode="External"/><Relationship Id="rId17" Type="http://schemas.openxmlformats.org/officeDocument/2006/relationships/hyperlink" Target="http://dx.doi.org/10.3109/09513590.2010.487619" TargetMode="External"/><Relationship Id="rId2" Type="http://schemas.openxmlformats.org/officeDocument/2006/relationships/hyperlink" Target="http://dx.doi.org/10.1136/adc.2007.118711" TargetMode="External"/><Relationship Id="rId16" Type="http://schemas.openxmlformats.org/officeDocument/2006/relationships/hyperlink" Target="http://www.ncbi.nlm.nih.gov/entrez/query.fcgi?holding=npg&amp;amp;cmd=Retrieve&amp;amp;db=PubMed&amp;amp;list_uids=22958008&amp;amp;dopt=Abstrac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cbi.nlm.nih.gov/entrez/query.fcgi?holding=npg&amp;amp;cmd=Retrieve&amp;amp;db=PubMed&amp;amp;list_uids=20220762&amp;amp;dopt=Abstract" TargetMode="External"/><Relationship Id="rId11" Type="http://schemas.openxmlformats.org/officeDocument/2006/relationships/hyperlink" Target="http://www.ncbi.nlm.nih.gov/entrez/query.fcgi?holding=npg&amp;amp;cmd=Retrieve&amp;amp;db=PubMed&amp;amp;list_uids=22907714&amp;amp;dopt=Abstract" TargetMode="External"/><Relationship Id="rId5" Type="http://schemas.openxmlformats.org/officeDocument/2006/relationships/hyperlink" Target="http://www.nature.com/doifinder/10.1038/jp.2010.11" TargetMode="External"/><Relationship Id="rId15" Type="http://schemas.openxmlformats.org/officeDocument/2006/relationships/hyperlink" Target="http://www.ncbi.nlm.nih.gov/entrez/query.fcgi?holding=npg&amp;amp;cmd=Retrieve&amp;amp;db=PubMed&amp;amp;list_uids=22682965&amp;amp;dopt=Abstract" TargetMode="External"/><Relationship Id="rId10" Type="http://schemas.openxmlformats.org/officeDocument/2006/relationships/hyperlink" Target="http://dx.doi.org/10.1159/000339577" TargetMode="External"/><Relationship Id="rId4" Type="http://schemas.openxmlformats.org/officeDocument/2006/relationships/hyperlink" Target="http://chemport.cas.org/cgi-bin/sdcgi?APP=ftslink&amp;action=reflink&amp;origin=npg&amp;version=1.0&amp;coi=1:STN:280:DC+D1c3msVegsA==&amp;pissn=0743-8346&amp;pyear=2014&amp;md5=01d12899a22c1d998ae6c0fe49af7aa3" TargetMode="External"/><Relationship Id="rId9" Type="http://schemas.openxmlformats.org/officeDocument/2006/relationships/hyperlink" Target="http://www.ncbi.nlm.nih.gov/entrez/query.fcgi?holding=npg&amp;amp;cmd=Retrieve&amp;amp;db=PubMed&amp;amp;list_uids=23078831&amp;amp;dopt=Abstract" TargetMode="External"/><Relationship Id="rId14" Type="http://schemas.openxmlformats.org/officeDocument/2006/relationships/hyperlink" Target="http://dx.doi.org/10.1016/j.ejogrb.2012.05.012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dx.doi.org/10.1016/j.ajog.2010.08.021" TargetMode="External"/><Relationship Id="rId13" Type="http://schemas.openxmlformats.org/officeDocument/2006/relationships/hyperlink" Target="http://www.ncbi.nlm.nih.gov/entrez/query.fcgi?holding=npg&amp;amp;cmd=Retrieve&amp;amp;db=PubMed&amp;amp;list_uids=16446024&amp;amp;dopt=Abstract" TargetMode="External"/><Relationship Id="rId3" Type="http://schemas.openxmlformats.org/officeDocument/2006/relationships/hyperlink" Target="http://www.ncbi.nlm.nih.gov/entrez/query.fcgi?holding=npg&amp;amp;cmd=Retrieve&amp;amp;db=PubMed&amp;amp;list_uids=19788972&amp;amp;dopt=Abstract" TargetMode="External"/><Relationship Id="rId7" Type="http://schemas.openxmlformats.org/officeDocument/2006/relationships/hyperlink" Target="http://www.ncbi.nlm.nih.gov/entrez/query.fcgi?holding=npg&amp;amp;cmd=Retrieve&amp;amp;db=PubMed&amp;amp;list_uids=21508700&amp;amp;dopt=Abstract" TargetMode="External"/><Relationship Id="rId12" Type="http://schemas.openxmlformats.org/officeDocument/2006/relationships/hyperlink" Target="http://dx.doi.org/10.1016/j.ejogrb.2005.12.005" TargetMode="External"/><Relationship Id="rId17" Type="http://schemas.openxmlformats.org/officeDocument/2006/relationships/hyperlink" Target="http://www.ncbi.nlm.nih.gov/entrez/query.fcgi?holding=npg&amp;amp;cmd=Retrieve&amp;amp;db=PubMed&amp;amp;list_uids=23490036&amp;amp;dopt=Abstract" TargetMode="External"/><Relationship Id="rId2" Type="http://schemas.openxmlformats.org/officeDocument/2006/relationships/hyperlink" Target="http://dx.doi.org/10.1016/j.ajog.2009.07.045" TargetMode="External"/><Relationship Id="rId16" Type="http://schemas.openxmlformats.org/officeDocument/2006/relationships/hyperlink" Target="http://dx.doi.org/10.1016/j.jpeds.2013.01.03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x.doi.org/10.1097/GRF.0b013e318217d4d3" TargetMode="External"/><Relationship Id="rId11" Type="http://schemas.openxmlformats.org/officeDocument/2006/relationships/hyperlink" Target="http://www.ncbi.nlm.nih.gov/entrez/query.fcgi?holding=npg&amp;amp;cmd=Retrieve&amp;amp;db=PubMed&amp;amp;list_uids=22000668&amp;amp;dopt=Abstract" TargetMode="External"/><Relationship Id="rId5" Type="http://schemas.openxmlformats.org/officeDocument/2006/relationships/hyperlink" Target="http://www.ncbi.nlm.nih.gov/entrez/query.fcgi?holding=npg&amp;amp;cmd=Retrieve&amp;amp;db=PubMed&amp;amp;list_uids=19900043&amp;amp;dopt=Abstract" TargetMode="External"/><Relationship Id="rId15" Type="http://schemas.openxmlformats.org/officeDocument/2006/relationships/hyperlink" Target="http://www.ncbi.nlm.nih.gov/entrez/query.fcgi?holding=npg&amp;amp;cmd=Retrieve&amp;amp;db=PubMed&amp;amp;list_uids=9145355&amp;amp;dopt=Abstract" TargetMode="External"/><Relationship Id="rId10" Type="http://schemas.openxmlformats.org/officeDocument/2006/relationships/hyperlink" Target="http://dx.doi.org/10.1016/j.ajog.2011.08.028" TargetMode="External"/><Relationship Id="rId4" Type="http://schemas.openxmlformats.org/officeDocument/2006/relationships/hyperlink" Target="http://dx.doi.org/10.3109/14767050903019650" TargetMode="External"/><Relationship Id="rId9" Type="http://schemas.openxmlformats.org/officeDocument/2006/relationships/hyperlink" Target="http://www.ncbi.nlm.nih.gov/entrez/query.fcgi?holding=npg&amp;amp;cmd=Retrieve&amp;amp;db=PubMed&amp;amp;list_uids=21074135&amp;amp;dopt=Abstract" TargetMode="External"/><Relationship Id="rId14" Type="http://schemas.openxmlformats.org/officeDocument/2006/relationships/hyperlink" Target="http://dx.doi.org/10.1111/j.1440-1754.1997.tb01014.x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Amniorrexe_%20prematu_pre-term.ppt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767138"/>
            <a:ext cx="6584950" cy="254158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pt-BR" sz="20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Apresentação: Danielle Levino</a:t>
            </a:r>
          </a:p>
          <a:p>
            <a:pPr eaLnBrk="1" hangingPunct="1">
              <a:defRPr/>
            </a:pPr>
            <a:r>
              <a:rPr lang="pt-BR" sz="20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Denise Costa</a:t>
            </a:r>
          </a:p>
          <a:p>
            <a:pPr eaLnBrk="1" hangingPunct="1">
              <a:defRPr/>
            </a:pPr>
            <a:r>
              <a:rPr lang="pt-BR" sz="20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Coordenação: Márcia Pimentel de Castro/Paulo R. Margotto</a:t>
            </a:r>
          </a:p>
          <a:p>
            <a:pPr eaLnBrk="1" hangingPunct="1">
              <a:defRPr/>
            </a:pPr>
            <a:r>
              <a:rPr lang="pt-BR" sz="20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Internato ESCS – 6º ano – Medicina -2014</a:t>
            </a:r>
          </a:p>
          <a:p>
            <a:pPr eaLnBrk="1" hangingPunct="1">
              <a:defRPr/>
            </a:pPr>
            <a:r>
              <a:rPr lang="pt-BR" sz="2000" smtClean="0">
                <a:effectLst>
                  <a:outerShdw blurRad="38100" dist="38100" dir="2700000" algn="tl">
                    <a:srgbClr val="895D1D"/>
                  </a:outerShdw>
                </a:effectLst>
                <a:hlinkClick r:id="rId2"/>
              </a:rPr>
              <a:t>www.paulomargotto.com.br</a:t>
            </a:r>
            <a:endParaRPr lang="pt-BR" sz="2000" smtClean="0">
              <a:effectLst>
                <a:outerShdw blurRad="38100" dist="38100" dir="2700000" algn="tl">
                  <a:srgbClr val="895D1D"/>
                </a:outerShdw>
              </a:effectLst>
            </a:endParaRPr>
          </a:p>
          <a:p>
            <a:pPr eaLnBrk="1" hangingPunct="1">
              <a:defRPr/>
            </a:pPr>
            <a:r>
              <a:rPr lang="pt-BR" sz="20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Brasília, 12 de outubro de 2014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/>
          <a:srcRect l="6914" t="29156" r="27226" b="50172"/>
          <a:stretch>
            <a:fillRect/>
          </a:stretch>
        </p:blipFill>
        <p:spPr bwMode="auto">
          <a:xfrm>
            <a:off x="395288" y="981075"/>
            <a:ext cx="85693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3"/>
          <a:srcRect l="40610" t="14391" r="23354" b="75880"/>
          <a:stretch>
            <a:fillRect/>
          </a:stretch>
        </p:blipFill>
        <p:spPr bwMode="auto">
          <a:xfrm>
            <a:off x="2339975" y="2492375"/>
            <a:ext cx="4689475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5" descr="DSC001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71450"/>
            <a:ext cx="9144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Imagem 3" descr="escs2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2924175"/>
            <a:ext cx="2286000" cy="1679575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</p:pic>
      <p:sp>
        <p:nvSpPr>
          <p:cNvPr id="15366" name="Rectangle 19"/>
          <p:cNvSpPr>
            <a:spLocks noChangeArrowheads="1"/>
          </p:cNvSpPr>
          <p:nvPr/>
        </p:nvSpPr>
        <p:spPr bwMode="auto">
          <a:xfrm>
            <a:off x="250825" y="3213100"/>
            <a:ext cx="8642350" cy="285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Impacto da duração da ruptura de membranas nos resultados  em pré-termos</a:t>
            </a:r>
          </a:p>
        </p:txBody>
      </p:sp>
      <p:sp>
        <p:nvSpPr>
          <p:cNvPr id="15367" name="Rectangle 20"/>
          <p:cNvSpPr>
            <a:spLocks noChangeArrowheads="1"/>
          </p:cNvSpPr>
          <p:nvPr/>
        </p:nvSpPr>
        <p:spPr bwMode="auto">
          <a:xfrm>
            <a:off x="250825" y="3213100"/>
            <a:ext cx="8642350" cy="285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Impacto da duração da ruptura de membranas nos resultados  em pré-termos</a:t>
            </a:r>
          </a:p>
        </p:txBody>
      </p:sp>
      <p:sp>
        <p:nvSpPr>
          <p:cNvPr id="2" name="Subtítulo 2"/>
          <p:cNvSpPr>
            <a:spLocks/>
          </p:cNvSpPr>
          <p:nvPr/>
        </p:nvSpPr>
        <p:spPr bwMode="auto">
          <a:xfrm>
            <a:off x="1371600" y="3767138"/>
            <a:ext cx="6584950" cy="254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Apresentação: Danielle Levino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Denise Costa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Coordenação: Márcia Pimentel de Castro/Paulo R. Margotto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Internato ESCS – 6º ano – Medicina -2014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  <a:hlinkClick r:id="rId2"/>
              </a:rPr>
              <a:t>www.paulomargotto.com.br</a:t>
            </a:r>
            <a:endParaRPr lang="pt-BR" sz="2000">
              <a:effectLst>
                <a:outerShdw blurRad="38100" dist="38100" dir="2700000" algn="tl">
                  <a:srgbClr val="895D1D"/>
                </a:outerShdw>
              </a:effectLst>
              <a:latin typeface="Book Antiqua" pitchFamily="18" charset="0"/>
            </a:endParaRP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Brasília, 12 de outubro de 2014</a:t>
            </a:r>
          </a:p>
        </p:txBody>
      </p:sp>
      <p:sp>
        <p:nvSpPr>
          <p:cNvPr id="15369" name="Rectangle 29"/>
          <p:cNvSpPr>
            <a:spLocks noChangeArrowheads="1"/>
          </p:cNvSpPr>
          <p:nvPr/>
        </p:nvSpPr>
        <p:spPr bwMode="auto">
          <a:xfrm>
            <a:off x="250825" y="3213100"/>
            <a:ext cx="8642350" cy="285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Impacto da duração da ruptura de membranas nos resultados  em pré-termos</a:t>
            </a:r>
          </a:p>
        </p:txBody>
      </p:sp>
      <p:sp>
        <p:nvSpPr>
          <p:cNvPr id="4" name="Subtítulo 2"/>
          <p:cNvSpPr>
            <a:spLocks/>
          </p:cNvSpPr>
          <p:nvPr/>
        </p:nvSpPr>
        <p:spPr bwMode="auto">
          <a:xfrm>
            <a:off x="1371600" y="3767138"/>
            <a:ext cx="6584950" cy="254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Apresentação: Danielle Levino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Denise Costa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Coordenação: Márcia Pimentel de Castro/Paulo R. Margotto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Internato ESCS – 6º ano – Medicina -2014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  <a:hlinkClick r:id="rId2"/>
              </a:rPr>
              <a:t>www.paulomargotto.com.br</a:t>
            </a:r>
            <a:endParaRPr lang="pt-BR" sz="2000">
              <a:effectLst>
                <a:outerShdw blurRad="38100" dist="38100" dir="2700000" algn="tl">
                  <a:srgbClr val="895D1D"/>
                </a:outerShdw>
              </a:effectLst>
              <a:latin typeface="Book Antiqua" pitchFamily="18" charset="0"/>
            </a:endParaRP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Brasília, 12 de outubro de 2014</a:t>
            </a:r>
          </a:p>
        </p:txBody>
      </p:sp>
      <p:sp>
        <p:nvSpPr>
          <p:cNvPr id="15371" name="Rectangle 31"/>
          <p:cNvSpPr>
            <a:spLocks noChangeArrowheads="1"/>
          </p:cNvSpPr>
          <p:nvPr/>
        </p:nvSpPr>
        <p:spPr bwMode="auto">
          <a:xfrm>
            <a:off x="250825" y="3213100"/>
            <a:ext cx="8642350" cy="285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Impacto da duração da ruptura de membranas nos resultados  em pré-termos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z="2000" smtClean="0"/>
              <a:t>Ruptura prematura das membranas fetais antes da idade gestacional de 37 semanas (PPROM) é uma ocorrência relativamente comum durante a gravidez</a:t>
            </a:r>
            <a:r>
              <a:rPr lang="pt-PT" sz="2000" baseline="30000" smtClean="0"/>
              <a:t>1-5</a:t>
            </a:r>
            <a:r>
              <a:rPr lang="pt-PT" sz="2000" smtClean="0"/>
              <a:t>.</a:t>
            </a:r>
          </a:p>
          <a:p>
            <a:pPr algn="just" eaLnBrk="1" hangingPunct="1">
              <a:lnSpc>
                <a:spcPct val="90000"/>
              </a:lnSpc>
            </a:pPr>
            <a:endParaRPr lang="pt-PT" sz="2000" smtClean="0"/>
          </a:p>
          <a:p>
            <a:pPr algn="just" eaLnBrk="1" hangingPunct="1">
              <a:lnSpc>
                <a:spcPct val="90000"/>
              </a:lnSpc>
            </a:pPr>
            <a:r>
              <a:rPr lang="pt-PT" sz="2000" smtClean="0"/>
              <a:t>2-4% de todas as gestações únicas e 7 a 20% de gestações gemelares nos EUA: COMPLICAM</a:t>
            </a:r>
            <a:r>
              <a:rPr lang="pt-PT" sz="2000" baseline="30000" smtClean="0"/>
              <a:t>1-5</a:t>
            </a:r>
            <a:r>
              <a:rPr lang="pt-PT" sz="2000" smtClean="0"/>
              <a:t>.</a:t>
            </a:r>
          </a:p>
          <a:p>
            <a:pPr algn="just" eaLnBrk="1" hangingPunct="1">
              <a:lnSpc>
                <a:spcPct val="90000"/>
              </a:lnSpc>
            </a:pPr>
            <a:endParaRPr lang="pt-PT" sz="2000" smtClean="0"/>
          </a:p>
          <a:p>
            <a:pPr algn="just" eaLnBrk="1" hangingPunct="1">
              <a:lnSpc>
                <a:spcPct val="90000"/>
              </a:lnSpc>
            </a:pPr>
            <a:r>
              <a:rPr lang="pt-PT" sz="2000" smtClean="0"/>
              <a:t>&lt; IG – piores resultados (maior risco de corioamnionite e/ou nascimento pré-termo)</a:t>
            </a:r>
            <a:r>
              <a:rPr lang="pt-PT" sz="2000" baseline="30000" smtClean="0"/>
              <a:t>11-17</a:t>
            </a:r>
            <a:r>
              <a:rPr lang="pt-PT" sz="2000" smtClean="0"/>
              <a:t>. </a:t>
            </a:r>
          </a:p>
          <a:p>
            <a:pPr algn="just" eaLnBrk="1" hangingPunct="1">
              <a:lnSpc>
                <a:spcPct val="90000"/>
              </a:lnSpc>
            </a:pPr>
            <a:endParaRPr lang="pt-PT" sz="2000" smtClean="0"/>
          </a:p>
          <a:p>
            <a:pPr algn="just" eaLnBrk="1" hangingPunct="1">
              <a:lnSpc>
                <a:spcPct val="90000"/>
              </a:lnSpc>
            </a:pPr>
            <a:r>
              <a:rPr lang="pt-PT" sz="2000" smtClean="0"/>
              <a:t>Período de latência – PPROM até início do trabalho de parto (TP)</a:t>
            </a:r>
          </a:p>
        </p:txBody>
      </p:sp>
      <p:sp>
        <p:nvSpPr>
          <p:cNvPr id="16386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solidFill>
                  <a:srgbClr val="0033CC"/>
                </a:solidFill>
              </a:rPr>
              <a:t>RPPM em gestações com IG entre </a:t>
            </a:r>
            <a:r>
              <a:rPr lang="pt-BR" b="1" smtClean="0">
                <a:solidFill>
                  <a:srgbClr val="0033CC"/>
                </a:solidFill>
              </a:rPr>
              <a:t>32 e 34 semanas</a:t>
            </a:r>
            <a:r>
              <a:rPr lang="pt-BR" smtClean="0"/>
              <a:t> = pode-se tentar prolongar latência.</a:t>
            </a:r>
          </a:p>
          <a:p>
            <a:pPr lvl="1" algn="just" eaLnBrk="1" hangingPunct="1"/>
            <a:r>
              <a:rPr lang="pt-BR" smtClean="0"/>
              <a:t>Melhora o prognóstico</a:t>
            </a:r>
          </a:p>
          <a:p>
            <a:pPr lvl="1" algn="just" eaLnBrk="1" hangingPunct="1"/>
            <a:r>
              <a:rPr lang="pt-BR" smtClean="0"/>
              <a:t>Tempo para instituir a corticoterapia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Risco de prolongamento de latência: </a:t>
            </a:r>
            <a:r>
              <a:rPr lang="pt-BR" smtClean="0">
                <a:solidFill>
                  <a:srgbClr val="FF3300"/>
                </a:solidFill>
              </a:rPr>
              <a:t>desenvolvimento de corioamnionite</a:t>
            </a:r>
          </a:p>
        </p:txBody>
      </p:sp>
      <p:sp>
        <p:nvSpPr>
          <p:cNvPr id="17410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O objetivo deste trabalho foi examinar um grande estudo multicêntrico, um banco de dados de vários anos para fornecer uma avaliação de risco mais acurada dos resultados, incluindo a mortalidade e morbidade associados a crianças internadas em unidades americanas de terapia intensiva neonatal, que nasceram de mães com diferentes durações de </a:t>
            </a:r>
            <a:r>
              <a:rPr lang="pt-PT" smtClean="0"/>
              <a:t>(PPROM) </a:t>
            </a:r>
            <a:r>
              <a:rPr lang="pt-BR" smtClean="0"/>
              <a:t>.</a:t>
            </a:r>
          </a:p>
        </p:txBody>
      </p:sp>
      <p:sp>
        <p:nvSpPr>
          <p:cNvPr id="18434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PT" smtClean="0"/>
              <a:t>Grupo de participantes: RN </a:t>
            </a:r>
            <a:r>
              <a:rPr lang="pt-PT" u="sng" smtClean="0"/>
              <a:t>&lt;</a:t>
            </a:r>
            <a:r>
              <a:rPr lang="pt-PT" smtClean="0"/>
              <a:t> 34 semanas</a:t>
            </a:r>
          </a:p>
          <a:p>
            <a:pPr eaLnBrk="1" hangingPunct="1">
              <a:buFont typeface="Wingdings" pitchFamily="2" charset="2"/>
              <a:buNone/>
            </a:pPr>
            <a:endParaRPr lang="pt-PT" smtClean="0"/>
          </a:p>
          <a:p>
            <a:pPr algn="just" eaLnBrk="1" hangingPunct="1"/>
            <a:r>
              <a:rPr lang="pt-PT" smtClean="0">
                <a:solidFill>
                  <a:srgbClr val="0033CC"/>
                </a:solidFill>
              </a:rPr>
              <a:t>O objetivo primário do estudo foi determinar como o risco de resultados adversos estava relacionada com a duração do período de latência e idade gestacional ao nascimento</a:t>
            </a:r>
            <a:endParaRPr lang="pt-BR" smtClean="0">
              <a:solidFill>
                <a:srgbClr val="0033CC"/>
              </a:solidFill>
            </a:endParaRPr>
          </a:p>
          <a:p>
            <a:pPr eaLnBrk="1" hangingPunct="1"/>
            <a:endParaRPr lang="pt-BR" smtClean="0">
              <a:solidFill>
                <a:srgbClr val="0033CC"/>
              </a:solidFill>
            </a:endParaRPr>
          </a:p>
        </p:txBody>
      </p:sp>
      <p:sp>
        <p:nvSpPr>
          <p:cNvPr id="19458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O estudo incluiu uma análise descritiva das crianças a partir de uma rede de 330  UTIN nos Estados Unidos que relatou ao </a:t>
            </a:r>
            <a:r>
              <a:rPr lang="pt-BR" i="1" smtClean="0"/>
              <a:t>Pediatrix Clinical Data Warehouse</a:t>
            </a:r>
          </a:p>
          <a:p>
            <a:pPr algn="just" eaLnBrk="1" hangingPunct="1"/>
            <a:endParaRPr lang="pt-PT" i="1" smtClean="0"/>
          </a:p>
          <a:p>
            <a:pPr algn="just" eaLnBrk="1" hangingPunct="1"/>
            <a:r>
              <a:rPr lang="pt-PT" smtClean="0"/>
              <a:t>Foi usado um Sistema de software (BabySteps, Mednax, Sunrise, FL) para gerar admissão clínica, progresso diário e outras notas.</a:t>
            </a:r>
            <a:endParaRPr lang="pt-BR" smtClean="0"/>
          </a:p>
        </p:txBody>
      </p:sp>
      <p:sp>
        <p:nvSpPr>
          <p:cNvPr id="20482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mtClean="0"/>
              <a:t>Duração da ruptura de membranas para todas as crianças foi avaliada com base na revisão dos prontuários maternos. </a:t>
            </a:r>
          </a:p>
          <a:p>
            <a:pPr algn="just" eaLnBrk="1" hangingPunct="1">
              <a:lnSpc>
                <a:spcPct val="90000"/>
              </a:lnSpc>
            </a:pPr>
            <a:endParaRPr lang="pt-PT" smtClean="0"/>
          </a:p>
          <a:p>
            <a:pPr algn="just" eaLnBrk="1" hangingPunct="1">
              <a:lnSpc>
                <a:spcPct val="90000"/>
              </a:lnSpc>
            </a:pPr>
            <a:r>
              <a:rPr lang="pt-PT" smtClean="0"/>
              <a:t>Dados sobre a idade gestacional (IG), comorbidades, efeitos adversos de tratamentos, tratamentos concomitantes, outros procedimentos e suporte respiratório para os recém-nascidos (RN).</a:t>
            </a:r>
          </a:p>
          <a:p>
            <a:pPr algn="just" eaLnBrk="1" hangingPunct="1">
              <a:lnSpc>
                <a:spcPct val="90000"/>
              </a:lnSpc>
            </a:pPr>
            <a:endParaRPr lang="pt-PT" smtClean="0"/>
          </a:p>
          <a:p>
            <a:pPr algn="just" eaLnBrk="1" hangingPunct="1">
              <a:lnSpc>
                <a:spcPct val="90000"/>
              </a:lnSpc>
            </a:pPr>
            <a:r>
              <a:rPr lang="pt-PT" smtClean="0"/>
              <a:t>Uso de vasopressores nos primeiros 3 dias [como marcador de doença pós-natal significativa]</a:t>
            </a:r>
          </a:p>
        </p:txBody>
      </p:sp>
      <p:sp>
        <p:nvSpPr>
          <p:cNvPr id="21506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PT" b="1" i="1" smtClean="0"/>
              <a:t>Seleção de dados  </a:t>
            </a:r>
            <a:endParaRPr lang="pt-BR" smtClean="0"/>
          </a:p>
          <a:p>
            <a:pPr lvl="1" algn="just" eaLnBrk="1" hangingPunct="1"/>
            <a:r>
              <a:rPr lang="pt-PT" smtClean="0"/>
              <a:t>Foram incluídos RN com idade gestacional estimada ao nascer entre </a:t>
            </a:r>
            <a:r>
              <a:rPr lang="pt-PT" b="1" smtClean="0">
                <a:solidFill>
                  <a:srgbClr val="0033CC"/>
                </a:solidFill>
              </a:rPr>
              <a:t>23 e 34</a:t>
            </a:r>
            <a:r>
              <a:rPr lang="pt-PT" smtClean="0"/>
              <a:t> semanas completas que receberam alta do hospital de nascimento entre 1 de Janeiro de 1997 e 01 de julho de 2012.</a:t>
            </a:r>
          </a:p>
          <a:p>
            <a:pPr lvl="1" algn="just" eaLnBrk="1" hangingPunct="1"/>
            <a:endParaRPr lang="pt-PT" smtClean="0"/>
          </a:p>
          <a:p>
            <a:pPr lvl="1" algn="just" eaLnBrk="1" hangingPunct="1"/>
            <a:r>
              <a:rPr lang="pt-PT" smtClean="0"/>
              <a:t> Foram excluídos RN transferidos de outro Hospital, os bebês transferidos do Hospital de nascimento e bebês com anomalias importantes. </a:t>
            </a:r>
            <a:endParaRPr lang="pt-BR" smtClean="0"/>
          </a:p>
        </p:txBody>
      </p:sp>
      <p:sp>
        <p:nvSpPr>
          <p:cNvPr id="22530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000" b="1" i="1" smtClean="0"/>
              <a:t>Análise de dados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As comparações de variáveis ​​contínuas (por exemplo, a idade gestacional) foram avaliados pela análise de variância.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As variáveis ​​categóricas (por exemplo, raça e sexo) foram avaliados com testes χ2 (quiquadrado) bicaudal ou o teste exato de Fisher.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 Os dados não paramétricos foram avaliados por análise de variância Kruskal-Wallis.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Foram realizados o teste de tendência linear e o teste de tendência de Cochran-Armitage para avaliar as mudanças relacionadas ao tempo. 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Regressão logística multivariada foi utilizada para calcular os índices ajustados odds Ratio (AOR) e intervalos de confiança de 95% (IC) para as variáveis ​​associadas com um maior risco de mortalidade ou morbidade.</a:t>
            </a:r>
            <a:endParaRPr lang="pt-BR" sz="1900" smtClean="0"/>
          </a:p>
        </p:txBody>
      </p:sp>
      <p:sp>
        <p:nvSpPr>
          <p:cNvPr id="23554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z="2200" smtClean="0"/>
              <a:t>A mortalidade é uma variável competindo com morbidade;  uma OR para cada morbidade indivíduo não foi calculada.</a:t>
            </a:r>
          </a:p>
          <a:p>
            <a:pPr algn="just" eaLnBrk="1" hangingPunct="1">
              <a:lnSpc>
                <a:spcPct val="90000"/>
              </a:lnSpc>
            </a:pPr>
            <a:endParaRPr lang="pt-PT" sz="2200" smtClean="0"/>
          </a:p>
          <a:p>
            <a:pPr algn="just" eaLnBrk="1" hangingPunct="1">
              <a:lnSpc>
                <a:spcPct val="90000"/>
              </a:lnSpc>
            </a:pPr>
            <a:r>
              <a:rPr lang="pt-PT" sz="2200" smtClean="0"/>
              <a:t>Ao invés, foi criado a variável para a </a:t>
            </a:r>
            <a:r>
              <a:rPr lang="pt-PT" sz="2200" b="1" smtClean="0"/>
              <a:t>sobrevivência sem grande morbidade</a:t>
            </a:r>
            <a:r>
              <a:rPr lang="pt-PT" sz="2200" smtClean="0"/>
              <a:t> (estágio 3 ou 4 retinopatia da prematuridade , de grau 3 ou 4 hemorragia intraventricular, enterocolite necrosante, que necessitou de tratamento médico ou cirúrgico, uso de oxigênio com 36 semanas de idade corrigida para os recém-nascidos com 32 semanas ou menos e aos 28 dias para crianças&gt; 32 semanas) e as OR de sobrevivência sem morbidade foram determinadas.</a:t>
            </a:r>
            <a:endParaRPr lang="pt-BR" sz="2200" smtClean="0"/>
          </a:p>
        </p:txBody>
      </p:sp>
      <p:sp>
        <p:nvSpPr>
          <p:cNvPr id="24578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mtClean="0"/>
              <a:t>As variáveis ​​do modelo de cálculo das OR incluíram: idade estimada gestacional, peso de nascimento, sexo, múltiplos ou simples, relatou exposição  pré-natal  aos esteróides, ano de ruptura e duração da latência em cada grupo PPROM. </a:t>
            </a:r>
          </a:p>
          <a:p>
            <a:pPr algn="just" eaLnBrk="1" hangingPunct="1">
              <a:lnSpc>
                <a:spcPct val="90000"/>
              </a:lnSpc>
            </a:pPr>
            <a:endParaRPr lang="pt-PT" smtClean="0"/>
          </a:p>
          <a:p>
            <a:pPr algn="just" eaLnBrk="1" hangingPunct="1">
              <a:lnSpc>
                <a:spcPct val="90000"/>
              </a:lnSpc>
            </a:pPr>
            <a:r>
              <a:rPr lang="pt-PT" smtClean="0"/>
              <a:t>Para os dados nos quadros suplementares, o modelo logístico  de avaliar OR para a morte e a sobrevivência sem morbidade em cada grupo de idade gestacional foi considerada uma população amostra independente.</a:t>
            </a:r>
            <a:r>
              <a:rPr lang="pt-BR" smtClean="0"/>
              <a:t> </a:t>
            </a:r>
          </a:p>
        </p:txBody>
      </p:sp>
      <p:sp>
        <p:nvSpPr>
          <p:cNvPr id="25602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z="2200" smtClean="0"/>
              <a:t>No projeto original, foram utilizados dois grupos de referência para o cálculo das probabilidades de morte e as chances de sobrevivência sem morbidade: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PT" sz="2000" b="1" smtClean="0">
                <a:solidFill>
                  <a:srgbClr val="0033CC"/>
                </a:solidFill>
              </a:rPr>
              <a:t>PPROM &lt;24 h e ao PPROM grupo 1 a 7 dias.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PT" sz="2000" smtClean="0"/>
              <a:t>Razão para usar dois grupos de referência: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pt-PT" sz="1900" smtClean="0"/>
              <a:t>Bebês nascidos de mães com amniorrexe &lt; 24 h foram significativamente diferentes das crianças com a ruptura das membranas 24 h ou mais. </a:t>
            </a:r>
          </a:p>
          <a:p>
            <a:pPr algn="just" eaLnBrk="1" hangingPunct="1">
              <a:lnSpc>
                <a:spcPct val="90000"/>
              </a:lnSpc>
            </a:pPr>
            <a:endParaRPr lang="pt-PT" sz="2200" smtClean="0"/>
          </a:p>
          <a:p>
            <a:pPr algn="just" eaLnBrk="1" hangingPunct="1">
              <a:lnSpc>
                <a:spcPct val="90000"/>
              </a:lnSpc>
            </a:pPr>
            <a:r>
              <a:rPr lang="pt-PT" sz="2200" smtClean="0"/>
              <a:t>No entanto, no banco de dados nem sempre pode definir a razão exata por trás  de cada parto.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pt-BR" sz="2200" smtClean="0"/>
          </a:p>
          <a:p>
            <a:pPr algn="just" eaLnBrk="1" hangingPunct="1">
              <a:lnSpc>
                <a:spcPct val="90000"/>
              </a:lnSpc>
            </a:pPr>
            <a:endParaRPr lang="pt-BR" sz="2200" smtClean="0"/>
          </a:p>
        </p:txBody>
      </p:sp>
      <p:sp>
        <p:nvSpPr>
          <p:cNvPr id="26626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1"/>
          <p:cNvSpPr>
            <a:spLocks noGrp="1"/>
          </p:cNvSpPr>
          <p:nvPr>
            <p:ph type="title"/>
          </p:nvPr>
        </p:nvSpPr>
        <p:spPr>
          <a:xfrm>
            <a:off x="688975" y="476250"/>
            <a:ext cx="7756525" cy="1054100"/>
          </a:xfrm>
        </p:spPr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Coleta:  janeiro de 1997 a julho de 2012</a:t>
            </a: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Participantes: 239 808 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Crianças normais, idade gestacional 23 a 34 semanas;</a:t>
            </a:r>
          </a:p>
          <a:p>
            <a:pPr lvl="2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37 233 (15,5%) foram relatados ruptura de membranas &gt; 24 horas antes do parto.</a:t>
            </a: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Subgrupos -  impactos específicos  da duração da ruptura de membranas no interior  idade gestacional  ao nascer:</a:t>
            </a: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331913" y="1341438"/>
            <a:ext cx="590391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- </a:t>
            </a:r>
            <a:r>
              <a:rPr lang="pt-PT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População de estudo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- </a:t>
            </a:r>
            <a:r>
              <a:rPr lang="pt-PT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/>
            </a:r>
            <a:br>
              <a:rPr lang="pt-PT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</a:br>
            <a:endParaRPr lang="pt-BR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5" name="Diagrama 4"/>
          <p:cNvGraphicFramePr/>
          <p:nvPr/>
        </p:nvGraphicFramePr>
        <p:xfrm>
          <a:off x="1547664" y="4221088"/>
          <a:ext cx="6552728" cy="2636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28674" name="Espaço Reservado para Conteúdo 2"/>
          <p:cNvSpPr>
            <a:spLocks noGrp="1"/>
          </p:cNvSpPr>
          <p:nvPr>
            <p:ph sz="half" idx="13"/>
          </p:nvPr>
        </p:nvSpPr>
        <p:spPr>
          <a:xfrm>
            <a:off x="685800" y="2239963"/>
            <a:ext cx="7702550" cy="38766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PT" smtClean="0"/>
              <a:t>Subgrupos de prematuros (23 a 34 semanas)</a:t>
            </a:r>
          </a:p>
          <a:p>
            <a:pPr lvl="1" eaLnBrk="1" hangingPunct="1">
              <a:lnSpc>
                <a:spcPct val="90000"/>
              </a:lnSpc>
            </a:pPr>
            <a:r>
              <a:rPr lang="pt-PT" smtClean="0"/>
              <a:t>avaliação pela duração da ruptura das membranas;</a:t>
            </a:r>
          </a:p>
          <a:p>
            <a:pPr lvl="1" eaLnBrk="1" hangingPunct="1">
              <a:lnSpc>
                <a:spcPct val="90000"/>
              </a:lnSpc>
            </a:pPr>
            <a:r>
              <a:rPr lang="pt-PT" smtClean="0"/>
              <a:t>em análise multivariada , </a:t>
            </a:r>
            <a:r>
              <a:rPr lang="pt-PT" b="1" smtClean="0">
                <a:solidFill>
                  <a:srgbClr val="0033CC"/>
                </a:solidFill>
              </a:rPr>
              <a:t>o grupo de 1 a 7 dias</a:t>
            </a:r>
            <a:r>
              <a:rPr lang="pt-PT" smtClean="0"/>
              <a:t>, foi usado como o grupo de referência.</a:t>
            </a:r>
            <a:endParaRPr lang="pt-BR" smtClean="0"/>
          </a:p>
          <a:p>
            <a:pPr lvl="1" eaLnBrk="1" hangingPunct="1"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200" smtClean="0"/>
              <a:t> Tempo de ruptura </a:t>
            </a:r>
            <a:r>
              <a:rPr lang="pt-PT" sz="2200" smtClean="0"/>
              <a:t>&lt;24 h  vs  ≥24 h. Os RN com ≥:</a:t>
            </a:r>
          </a:p>
          <a:p>
            <a:pPr lvl="1" algn="just" eaLnBrk="1" hangingPunct="1"/>
            <a:endParaRPr lang="pt-PT" sz="2000" smtClean="0"/>
          </a:p>
          <a:p>
            <a:pPr algn="just" eaLnBrk="1" hangingPunct="1"/>
            <a:endParaRPr lang="pt-BR" sz="2200" smtClean="0"/>
          </a:p>
          <a:p>
            <a:pPr algn="just" eaLnBrk="1" hangingPunct="1"/>
            <a:endParaRPr lang="pt-BR" sz="2200" smtClean="0"/>
          </a:p>
          <a:p>
            <a:pPr algn="just" eaLnBrk="1" hangingPunct="1"/>
            <a:endParaRPr lang="pt-BR" sz="2200" smtClean="0"/>
          </a:p>
          <a:p>
            <a:pPr algn="just" eaLnBrk="1" hangingPunct="1"/>
            <a:endParaRPr lang="pt-BR" sz="2200" smtClean="0"/>
          </a:p>
          <a:p>
            <a:pPr algn="just" eaLnBrk="1" hangingPunct="1"/>
            <a:endParaRPr lang="pt-BR" sz="2200" smtClean="0"/>
          </a:p>
          <a:p>
            <a:pPr algn="just" eaLnBrk="1" hangingPunct="1"/>
            <a:r>
              <a:rPr lang="pt-BR" sz="2200" smtClean="0"/>
              <a:t>Características demográficas </a:t>
            </a:r>
            <a:r>
              <a:rPr lang="pt-PT" sz="2200" smtClean="0"/>
              <a:t>dos pacientes com </a:t>
            </a:r>
            <a:br>
              <a:rPr lang="pt-PT" sz="2200" smtClean="0"/>
            </a:br>
            <a:r>
              <a:rPr lang="pt-PT" sz="2200" smtClean="0"/>
              <a:t>ruptura de membranas &lt;24 h eram tão distintas que os autores optaram por não usá-las no grupo de referência.</a:t>
            </a:r>
            <a:endParaRPr lang="pt-BR" sz="2200" smtClean="0"/>
          </a:p>
          <a:p>
            <a:pPr algn="just" eaLnBrk="1" hangingPunct="1"/>
            <a:endParaRPr lang="pt-PT" sz="2200" smtClean="0"/>
          </a:p>
        </p:txBody>
      </p:sp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403350" y="1341438"/>
            <a:ext cx="65532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- I</a:t>
            </a:r>
            <a:r>
              <a:rPr lang="pt-PT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dade gestacional e tempo de ruptura das membranas - </a:t>
            </a:r>
            <a:endParaRPr lang="pt-BR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19" name="Diagrama 18"/>
          <p:cNvGraphicFramePr/>
          <p:nvPr/>
        </p:nvGraphicFramePr>
        <p:xfrm>
          <a:off x="1259632" y="2708920"/>
          <a:ext cx="7344816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9701" name="AutoShape 8"/>
          <p:cNvSpPr>
            <a:spLocks noChangeArrowheads="1"/>
          </p:cNvSpPr>
          <p:nvPr/>
        </p:nvSpPr>
        <p:spPr bwMode="auto">
          <a:xfrm>
            <a:off x="7380288" y="2349500"/>
            <a:ext cx="412750" cy="328613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ítulo 5"/>
          <p:cNvSpPr>
            <a:spLocks noGrp="1"/>
          </p:cNvSpPr>
          <p:nvPr>
            <p:ph type="title"/>
          </p:nvPr>
        </p:nvSpPr>
        <p:spPr>
          <a:xfrm>
            <a:off x="468313" y="1844675"/>
            <a:ext cx="7767637" cy="644525"/>
          </a:xfrm>
        </p:spPr>
        <p:txBody>
          <a:bodyPr/>
          <a:lstStyle/>
          <a:p>
            <a:pPr eaLnBrk="1" hangingPunct="1"/>
            <a:r>
              <a:rPr lang="pt-BR" sz="3200" smtClean="0"/>
              <a:t>Impacto da PPROM sobre as chances de mortalidade (a) e de sobrevivência sem morbidade (b) dentro de cada grupo de idade gestacional.</a:t>
            </a:r>
          </a:p>
        </p:txBody>
      </p:sp>
      <p:sp>
        <p:nvSpPr>
          <p:cNvPr id="30722" name="Espaço Reservado para Texto 6"/>
          <p:cNvSpPr>
            <a:spLocks noGrp="1"/>
          </p:cNvSpPr>
          <p:nvPr>
            <p:ph type="body" sz="half" idx="2"/>
          </p:nvPr>
        </p:nvSpPr>
        <p:spPr>
          <a:xfrm>
            <a:off x="503238" y="2924175"/>
            <a:ext cx="8640762" cy="8048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800" smtClean="0"/>
              <a:t>Dentro de cada grupo de idade gestacional, o impacto de cada grupo PPROM sobre os resultados são comparados com o grupo de referência PPROM 1-7 dias. (a) para a mortalidade por AOR duração de ruptura de membranas no interior de cada grupo de idade gestacional. (b) AOR para a sobrevivência sem morbidade (estágio 3 ou 4 retinopatia da prematuridade, de grau 3 ou 4 hemorragia intraventricular, enterocolite necrosante, que necessitou de tratamento médico ou cirúrgico, uso de oxigênio com 36 semanas de idade corrigida para os recém-nascidos com 32 semanas ou menos e em 28 dias para crianças&gt; 32 semanas) por duração da ruptura das membranas dentro de cada grupo de idade gestacional. No modelo logístico, cada grupo de idade gestacional foi considerada uma população amostra independente. As variáveis ​​do modelo para calcular as AOR para cada desfecho foram idade gestacional, peso de nascimento, sexo, múltiplos, esteróides pré-natais, ano de descarga e a duração do grupo PPROM (</a:t>
            </a:r>
            <a:r>
              <a:rPr lang="pt-BR" sz="1800" smtClean="0">
                <a:solidFill>
                  <a:srgbClr val="0033CC"/>
                </a:solidFill>
              </a:rPr>
              <a:t>Figura 1a/Figura 1b</a:t>
            </a:r>
            <a:r>
              <a:rPr lang="pt-BR" sz="1800" smtClean="0"/>
              <a:t>)</a:t>
            </a:r>
          </a:p>
          <a:p>
            <a:pPr eaLnBrk="1" hangingPunct="1">
              <a:lnSpc>
                <a:spcPct val="80000"/>
              </a:lnSpc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9425" y="692150"/>
            <a:ext cx="8664575" cy="538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Text Box 6"/>
          <p:cNvSpPr txBox="1">
            <a:spLocks noChangeArrowheads="1"/>
          </p:cNvSpPr>
          <p:nvPr/>
        </p:nvSpPr>
        <p:spPr bwMode="auto">
          <a:xfrm>
            <a:off x="2176463" y="111125"/>
            <a:ext cx="4432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rgbClr val="0033CC"/>
                </a:solidFill>
              </a:rPr>
              <a:t>OR ajustada para a MORTALIDADE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13"/>
          </p:nvPr>
        </p:nvSpPr>
        <p:spPr>
          <a:xfrm>
            <a:off x="685800" y="2239963"/>
            <a:ext cx="3803650" cy="3876675"/>
          </a:xfrm>
        </p:spPr>
        <p:txBody>
          <a:bodyPr rtlCol="0">
            <a:normAutofit lnSpcReduction="10000"/>
          </a:bodyPr>
          <a:lstStyle/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Mortalidade geral  - reduzida;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Sobrevivência sem morbidade </a:t>
            </a:r>
          </a:p>
          <a:p>
            <a:pPr lvl="2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maior em crianças com PPROM  &gt; 24 h porém &lt;7 dias,</a:t>
            </a:r>
          </a:p>
          <a:p>
            <a:pPr lvl="2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em comparação com crianças cujas membranas foram rompidas &lt;24 h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11" name="Espaço Reservado para Conteúdo 10"/>
          <p:cNvGraphicFramePr>
            <a:graphicFrameLocks noGrp="1"/>
          </p:cNvGraphicFramePr>
          <p:nvPr>
            <p:ph sz="half" idx="14"/>
          </p:nvPr>
        </p:nvGraphicFramePr>
        <p:xfrm>
          <a:off x="4499992" y="2239963"/>
          <a:ext cx="3803650" cy="3876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1403350" y="1341438"/>
            <a:ext cx="65532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- I</a:t>
            </a:r>
            <a:r>
              <a:rPr lang="pt-PT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dade gestacional e tempo de ruptura das membranas - </a:t>
            </a:r>
            <a:endParaRPr lang="pt-BR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2772" name="Título 1"/>
          <p:cNvSpPr>
            <a:spLocks noGrp="1"/>
          </p:cNvSpPr>
          <p:nvPr>
            <p:ph type="title"/>
          </p:nvPr>
        </p:nvSpPr>
        <p:spPr>
          <a:xfrm>
            <a:off x="688975" y="476250"/>
            <a:ext cx="7756525" cy="1054100"/>
          </a:xfrm>
        </p:spPr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32773" name="CaixaDeTexto 11"/>
          <p:cNvSpPr txBox="1">
            <a:spLocks noChangeArrowheads="1"/>
          </p:cNvSpPr>
          <p:nvPr/>
        </p:nvSpPr>
        <p:spPr bwMode="auto">
          <a:xfrm>
            <a:off x="2268538" y="2060575"/>
            <a:ext cx="56165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>
                <a:latin typeface="Book Antiqua" pitchFamily="18" charset="0"/>
              </a:rPr>
              <a:t>Tempo de ruptura </a:t>
            </a:r>
            <a:r>
              <a:rPr lang="pt-PT" sz="2000">
                <a:latin typeface="Book Antiqua" pitchFamily="18" charset="0"/>
              </a:rPr>
              <a:t>&lt;24 h  vs  ≥24 h</a:t>
            </a:r>
          </a:p>
          <a:p>
            <a:endParaRPr lang="pt-BR" sz="2000"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graphicFrame>
        <p:nvGraphicFramePr>
          <p:cNvPr id="11" name="Espaço Reservado para Conteúdo 10"/>
          <p:cNvGraphicFramePr>
            <a:graphicFrameLocks noGrp="1"/>
          </p:cNvGraphicFramePr>
          <p:nvPr>
            <p:ph sz="half" idx="13"/>
          </p:nvPr>
        </p:nvGraphicFramePr>
        <p:xfrm>
          <a:off x="336302" y="2432645"/>
          <a:ext cx="3803650" cy="3876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Espaço Reservado para Conteúdo 3"/>
          <p:cNvSpPr>
            <a:spLocks noGrp="1"/>
          </p:cNvSpPr>
          <p:nvPr>
            <p:ph sz="half" idx="14"/>
          </p:nvPr>
        </p:nvSpPr>
        <p:spPr>
          <a:xfrm>
            <a:off x="4645025" y="2239963"/>
            <a:ext cx="3803650" cy="3876675"/>
          </a:xfrm>
        </p:spPr>
        <p:txBody>
          <a:bodyPr rtlCol="0">
            <a:normAutofit fontScale="85000" lnSpcReduction="20000"/>
          </a:bodyPr>
          <a:lstStyle/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Semelhanças:</a:t>
            </a:r>
          </a:p>
          <a:p>
            <a:pPr lvl="2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Idade gestacional (32 vs 32) e  nascimento  único (89% vs 86%);</a:t>
            </a:r>
          </a:p>
          <a:p>
            <a:pPr lvl="2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Dados demográficos e características maternas 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Diferenças pequenas em comparação com o outro PPROM grupos </a:t>
            </a:r>
          </a:p>
          <a:p>
            <a:pPr lvl="2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Por este motivo, utilizou-se o PPROM 1-7 dias como o grupo de referência. 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403350" y="1341438"/>
            <a:ext cx="65532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- I</a:t>
            </a:r>
            <a:r>
              <a:rPr lang="pt-PT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dade gestacional e tempo de ruptura das membranas - </a:t>
            </a:r>
            <a:endParaRPr lang="pt-BR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3797" name="CaixaDeTexto 9"/>
          <p:cNvSpPr txBox="1">
            <a:spLocks noChangeArrowheads="1"/>
          </p:cNvSpPr>
          <p:nvPr/>
        </p:nvSpPr>
        <p:spPr bwMode="auto">
          <a:xfrm>
            <a:off x="2124075" y="2051050"/>
            <a:ext cx="5256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latin typeface="Book Antiqua" pitchFamily="18" charset="0"/>
              </a:rPr>
              <a:t>RN  com PPROM 1 a 7 dias  vs  PPROM&gt; 7 dias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788" y="836613"/>
            <a:ext cx="8939212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Text Box 3"/>
          <p:cNvSpPr txBox="1">
            <a:spLocks noChangeArrowheads="1"/>
          </p:cNvSpPr>
          <p:nvPr/>
        </p:nvSpPr>
        <p:spPr bwMode="auto">
          <a:xfrm>
            <a:off x="179388" y="260350"/>
            <a:ext cx="858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0033CC"/>
                </a:solidFill>
              </a:rPr>
              <a:t>OR ajustada para sobrevivência sem grandes morbidades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PT" sz="2000" smtClean="0"/>
              <a:t>RN com PPROM 1 a 7 dias vs crianças com PPROM&gt; 7 dias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Correção da idade gestacional, peso ao nascer,  gênero, múltiplos, esteróides pré-natais usando modelagem logística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PPROM &gt; 7 dias: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700" smtClean="0"/>
              <a:t>mais frequentemente tratada com vasopressores (11% vs 6%, AOR = 1,8, IC de 95% da telha = 1,7-2,0);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700" smtClean="0"/>
              <a:t>ventilação mecânica com mais frequência exigido (37% vs 24%, AOR = 1.7, 95% CI  = 1,6 a 1,8) 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700" smtClean="0"/>
              <a:t>foram mais frequentemente  tratados com agentes tensoativos (35% vs 23%, AOR = 1,6, IC de 95% da telha = 1,5 a 1,7).</a:t>
            </a:r>
            <a:endParaRPr lang="pt-BR" sz="1700" smtClean="0"/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As diferenças de tratamento são mais pronunciadas em lactentes mais maduros - idade gestacional (&gt; 26 semanas), e nas crianças expostas à ruptura das membranas&gt; 28 dias.</a:t>
            </a:r>
            <a:endParaRPr lang="pt-BR" sz="1900" smtClean="0"/>
          </a:p>
          <a:p>
            <a:pPr lvl="1" algn="just" eaLnBrk="1" hangingPunct="1">
              <a:lnSpc>
                <a:spcPct val="80000"/>
              </a:lnSpc>
            </a:pPr>
            <a:endParaRPr lang="pt-PT" sz="1900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-</a:t>
            </a:r>
            <a:r>
              <a:rPr lang="pt-BR" sz="2200" dirty="0" smtClean="0"/>
              <a:t>  Medicamentos e apoio </a:t>
            </a:r>
            <a:r>
              <a:rPr lang="pt-BR" dirty="0" smtClean="0"/>
              <a:t>-</a:t>
            </a:r>
            <a:r>
              <a:rPr lang="pt-BR" sz="2200" dirty="0" smtClean="0"/>
              <a:t> </a:t>
            </a:r>
            <a:endParaRPr lang="pt-BR" sz="2200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841375" y="549275"/>
            <a:ext cx="7756525" cy="10541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Resultados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684213" y="2247900"/>
            <a:ext cx="7761287" cy="4276725"/>
          </a:xfrm>
        </p:spPr>
        <p:txBody>
          <a:bodyPr rtlCol="0">
            <a:normAutofit fontScale="70000" lnSpcReduction="20000"/>
          </a:bodyPr>
          <a:lstStyle/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Comparado com o lactentes com PPROM 1 a 7 dias 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Corrigido para  idade gestacional, peso de nascimento, sexo, múltiplos, esteróides pré-natais  e ano de descarga.</a:t>
            </a: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Crianças com ruptura mais prolongado de  membranas eram mais propensos a morrer: 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15 a 21 dias (4,7% vs 3,0%, AOR = 1,5, IC = 1,2-1,8); 22-28 dia (5,5% vs  3,0%, AOR = 1,6, IC = 1,2-2,2) e 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&gt; 28 dias (12,6% vs 3,0%,  AOR = 5,7, IC = 4,7-6,9). </a:t>
            </a: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Sem diferença significativa em mortalidade de recém-nascidos com PPROM 1 a 7 dias em comparação com aqueles PPROM com 8 a 14 dias (3,8% vs 3.0%). </a:t>
            </a: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maior diferença de mortalidade foi observada quando se comparam crianças com PPROM de </a:t>
            </a:r>
            <a:b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1-7 dias com aqueles com PPROM&gt; 28 dias  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em todas as idades gestacionais.</a:t>
            </a:r>
          </a:p>
        </p:txBody>
      </p:sp>
      <p:sp>
        <p:nvSpPr>
          <p:cNvPr id="368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403350" y="1341438"/>
            <a:ext cx="65532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- </a:t>
            </a:r>
            <a:r>
              <a:rPr lang="pt-PT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A mortalidade e sobrevivência, sem morbidade - </a:t>
            </a:r>
            <a:endParaRPr lang="pt-BR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Conteúdo 1"/>
          <p:cNvSpPr>
            <a:spLocks noGrp="1"/>
          </p:cNvSpPr>
          <p:nvPr>
            <p:ph idx="1"/>
          </p:nvPr>
        </p:nvSpPr>
        <p:spPr>
          <a:xfrm>
            <a:off x="684213" y="2247900"/>
            <a:ext cx="7761287" cy="442118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Quanto aos prematuros internados nas UTIN do estudo, ao longo dos últimos 15 anos: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Aproximadamente 15% apresentaram ruptura prolongada das membranas,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Apenas 33% dessas crianças apresentaram PPROM &gt; 7 dias (3,1% do total da amostra). </a:t>
            </a:r>
          </a:p>
          <a:p>
            <a:pPr algn="just" eaLnBrk="1" hangingPunct="1">
              <a:lnSpc>
                <a:spcPct val="80000"/>
              </a:lnSpc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Dentro de todos os grupos de gestação: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melhores resultados foram nos pacientes com PPROM de 1 a 7 dias. </a:t>
            </a:r>
          </a:p>
          <a:p>
            <a:pPr algn="just" eaLnBrk="1" hangingPunct="1">
              <a:lnSpc>
                <a:spcPct val="80000"/>
              </a:lnSpc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700" smtClean="0">
                <a:solidFill>
                  <a:srgbClr val="0033CC"/>
                </a:solidFill>
              </a:rPr>
              <a:t>Latência de &gt; 24 horas e menos de uma semana apareceu para proporcionar o maior benefício no grupo mais imaturo</a:t>
            </a:r>
            <a:r>
              <a:rPr lang="pt-PT" sz="1700" smtClean="0"/>
              <a:t>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Como ruptura prolongada das membranas prosseguir para </a:t>
            </a:r>
            <a:r>
              <a:rPr lang="pt-PT" sz="1500" smtClean="0">
                <a:solidFill>
                  <a:srgbClr val="FF3300"/>
                </a:solidFill>
              </a:rPr>
              <a:t>além de 21 dias</a:t>
            </a:r>
            <a:r>
              <a:rPr lang="pt-PT" sz="1500" smtClean="0"/>
              <a:t>, esses benefícios começaram a desaparecer e mortalidade e morbidade ou morte começou a aumentar significativamente.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Estes resultados estão de acôrdo comos da literatura (prolongamento da latência 1-7dias)</a:t>
            </a:r>
            <a:r>
              <a:rPr lang="pt-PT" sz="1500" baseline="30000" smtClean="0"/>
              <a:t>11,20</a:t>
            </a:r>
            <a:r>
              <a:rPr lang="pt-PT" sz="1500" smtClean="0"/>
              <a:t>.</a:t>
            </a:r>
          </a:p>
          <a:p>
            <a:pPr algn="just" eaLnBrk="1" hangingPunct="1">
              <a:lnSpc>
                <a:spcPct val="80000"/>
              </a:lnSpc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Em todos os grupos de idade gestacional, </a:t>
            </a:r>
            <a:r>
              <a:rPr lang="pt-PT" sz="1700" smtClean="0">
                <a:solidFill>
                  <a:srgbClr val="FF3300"/>
                </a:solidFill>
              </a:rPr>
              <a:t>a sobrevivência e a sobrevivência sem a mortalidade foram menores naquelas crianças onde PPROM foi &gt; 28 dias. </a:t>
            </a:r>
          </a:p>
        </p:txBody>
      </p:sp>
      <p:sp>
        <p:nvSpPr>
          <p:cNvPr id="37890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smtClean="0"/>
              <a:t>Discussão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PT" sz="2000" smtClean="0"/>
              <a:t>Importante 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o risco de displasia broncopulmonar, infecção neonatal transmissão vertical e tempo de permanência hospitalar não pareceu aumentar a duração PPROM estendida para duas semanas. </a:t>
            </a:r>
          </a:p>
          <a:p>
            <a:pPr algn="just" eaLnBrk="1" hangingPunct="1">
              <a:lnSpc>
                <a:spcPct val="80000"/>
              </a:lnSpc>
            </a:pPr>
            <a:r>
              <a:rPr lang="pt-PT" sz="2000" smtClean="0"/>
              <a:t>Os dados do estudo não permitem determinar se os melhores resultados destas crianças é devido a um efeito de tratamento ou a diferença na saúde materna e razão para a entrega. </a:t>
            </a:r>
          </a:p>
          <a:p>
            <a:pPr algn="just" eaLnBrk="1" hangingPunct="1">
              <a:lnSpc>
                <a:spcPct val="80000"/>
              </a:lnSpc>
            </a:pPr>
            <a:r>
              <a:rPr lang="pt-PT" sz="2000" smtClean="0"/>
              <a:t>Hipótese: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“auto-seleção" 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700" smtClean="0"/>
              <a:t>gestações que são capazes de evoluir para morbidade e mortalidade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700" smtClean="0"/>
              <a:t>resultados equivalentes ou melhores na maioria dos nossos prematuros com períodos de latência relativamente longo (7 a 21 dias), diferente de outros autores</a:t>
            </a:r>
            <a:r>
              <a:rPr lang="pt-PT" sz="1700" baseline="30000" smtClean="0"/>
              <a:t>18,21-24</a:t>
            </a:r>
            <a:r>
              <a:rPr lang="pt-PT" sz="1700" smtClean="0"/>
              <a:t>.</a:t>
            </a:r>
          </a:p>
        </p:txBody>
      </p:sp>
      <p:sp>
        <p:nvSpPr>
          <p:cNvPr id="39938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smtClean="0"/>
              <a:t>Discussão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Mura et al</a:t>
            </a:r>
            <a:r>
              <a:rPr lang="pt-PT" sz="1700" baseline="30000" smtClean="0"/>
              <a:t>25</a:t>
            </a:r>
            <a:r>
              <a:rPr lang="pt-PT" sz="1700" smtClean="0"/>
              <a:t> , diferente de outros autores concluíram  que  bebês nascidos após PPROM não estão em maior risco de deterioração cognitiva em comparação com crianças nascidas pré-termo,  devido a outra causa.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Conclusão foi apoiada pela constatação de um aumento do risco de déficit cognitivo em  crianças nascidas após PPROM com um período de latência curta (&lt;3 dias). </a:t>
            </a:r>
          </a:p>
          <a:p>
            <a:pPr lvl="1" algn="just" eaLnBrk="1" hangingPunct="1">
              <a:lnSpc>
                <a:spcPct val="80000"/>
              </a:lnSpc>
            </a:pPr>
            <a:endParaRPr lang="pt-PT" sz="15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Resultados do estudo: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Apóiam a sugestão feita por Mura et al</a:t>
            </a:r>
            <a:r>
              <a:rPr lang="pt-PT" sz="1500" baseline="30000" smtClean="0"/>
              <a:t>25</a:t>
            </a:r>
            <a:r>
              <a:rPr lang="pt-PT" sz="1500" smtClean="0"/>
              <a:t>;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Decisões relacionadas com a indução precoce do trabalho de parto ou cesariana em mulheres  com ruptura prematura de membranas são complexos e precisam considerar a idade gestacional, o bem-estar fetal e a saúde materna como indicadores primários para a entrega.</a:t>
            </a:r>
          </a:p>
          <a:p>
            <a:pPr lvl="1" algn="just" eaLnBrk="1" hangingPunct="1">
              <a:lnSpc>
                <a:spcPct val="80000"/>
              </a:lnSpc>
            </a:pPr>
            <a:endParaRPr lang="pt-PT" sz="15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Estudos atuais não podem facilmente informar quanto tempo é muito longo, mas os presentes   dados sugerem que&gt; 28 dias em todos os grupos de idade gestacional está associada a maus resultados.</a:t>
            </a:r>
          </a:p>
        </p:txBody>
      </p:sp>
      <p:sp>
        <p:nvSpPr>
          <p:cNvPr id="40962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smtClean="0"/>
              <a:t>Discussão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ço Reservado para Conteúdo 1"/>
          <p:cNvSpPr>
            <a:spLocks noGrp="1"/>
          </p:cNvSpPr>
          <p:nvPr>
            <p:ph idx="1"/>
          </p:nvPr>
        </p:nvSpPr>
        <p:spPr>
          <a:xfrm>
            <a:off x="611188" y="2247900"/>
            <a:ext cx="8353425" cy="434975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PT" sz="1900" smtClean="0"/>
              <a:t> A força principal deste estudo é o tamanho da amostra.</a:t>
            </a:r>
          </a:p>
          <a:p>
            <a:pPr algn="just" eaLnBrk="1" hangingPunct="1">
              <a:lnSpc>
                <a:spcPct val="80000"/>
              </a:lnSpc>
            </a:pPr>
            <a:r>
              <a:rPr lang="pt-PT" sz="1900" smtClean="0"/>
              <a:t>Problemas: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700" smtClean="0"/>
              <a:t>Incapacidade de explicar a variabilidade local 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600" smtClean="0"/>
              <a:t>gerenciamento de Sala de Parto nos limites de viabilidade,  estratégias pós-natal de suporte de vida, etc., pequenas populações de pacientes nos extremos da viabilidade e/ou ruptura prematura muito prolongada das membranas e incapacidade de captar fetos ou recém-nascidos não UTIN-admitidos que podem ter morrido de natimorto, aborto ou morte no sala de parto. 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600" smtClean="0"/>
              <a:t>Os autores não tem  dados sobre a incidência de anidrania ou oligoamnia; </a:t>
            </a:r>
          </a:p>
          <a:p>
            <a:pPr lvl="1" algn="just" eaLnBrk="1" hangingPunct="1">
              <a:lnSpc>
                <a:spcPct val="80000"/>
              </a:lnSpc>
            </a:pPr>
            <a:endParaRPr lang="pt-PT" sz="1700" smtClean="0"/>
          </a:p>
          <a:p>
            <a:pPr lvl="1" algn="just" eaLnBrk="1" hangingPunct="1">
              <a:lnSpc>
                <a:spcPct val="80000"/>
              </a:lnSpc>
            </a:pPr>
            <a:r>
              <a:rPr lang="pt-PT" sz="1700" smtClean="0"/>
              <a:t>Poliidrâmnio e outras comorbidades maternas/obstétricas que possam afetar os resultados não foram obtidos para a análise.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700" smtClean="0"/>
              <a:t>Observações feitas nesse grupo de crianças prematuras com PPROM parecem ser importantes para determinar a estratégia de gestão ideal e para o aconselhamento de famílias.</a:t>
            </a:r>
          </a:p>
        </p:txBody>
      </p:sp>
      <p:sp>
        <p:nvSpPr>
          <p:cNvPr id="41986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smtClean="0"/>
              <a:t>Discussão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Espaço Reservado para Conteúdo 1"/>
          <p:cNvSpPr>
            <a:spLocks noGrp="1"/>
          </p:cNvSpPr>
          <p:nvPr>
            <p:ph idx="1"/>
          </p:nvPr>
        </p:nvSpPr>
        <p:spPr>
          <a:xfrm>
            <a:off x="684213" y="2247900"/>
            <a:ext cx="7761287" cy="40608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PT" sz="1900" smtClean="0"/>
              <a:t>       </a:t>
            </a:r>
            <a:r>
              <a:rPr lang="pt-PT" sz="1900" b="1" smtClean="0">
                <a:solidFill>
                  <a:srgbClr val="0033CC"/>
                </a:solidFill>
              </a:rPr>
              <a:t>Esta grande série retrospectiva de prematuros &lt;34 com PPROM</a:t>
            </a:r>
            <a:r>
              <a:rPr lang="pt-PT" sz="1900" smtClean="0"/>
              <a:t>: </a:t>
            </a:r>
          </a:p>
          <a:p>
            <a:pPr algn="just" eaLnBrk="1" hangingPunct="1">
              <a:lnSpc>
                <a:spcPct val="80000"/>
              </a:lnSpc>
            </a:pPr>
            <a:endParaRPr lang="pt-PT" sz="19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Demonstrou que a maioria dos bebês com períodos de latência prolongados seguintes PPROM </a:t>
            </a:r>
            <a:r>
              <a:rPr lang="pt-PT" sz="1700" b="1" smtClean="0">
                <a:solidFill>
                  <a:srgbClr val="0033CC"/>
                </a:solidFill>
              </a:rPr>
              <a:t>NÃO</a:t>
            </a:r>
            <a:r>
              <a:rPr lang="pt-PT" sz="1700" b="1" smtClean="0">
                <a:solidFill>
                  <a:srgbClr val="65281B"/>
                </a:solidFill>
              </a:rPr>
              <a:t> </a:t>
            </a:r>
            <a:r>
              <a:rPr lang="pt-PT" sz="1700" smtClean="0"/>
              <a:t>têm um aumento da morbidade e </a:t>
            </a:r>
            <a:br>
              <a:rPr lang="pt-PT" sz="1700" smtClean="0"/>
            </a:br>
            <a:r>
              <a:rPr lang="pt-PT" sz="1700" smtClean="0"/>
              <a:t>risco de mortalidade em UTI neonatal em comparação com a idade gestacional semelhante recém-nascidos de mães com  PPROM&lt;24 h .</a:t>
            </a:r>
          </a:p>
          <a:p>
            <a:pPr algn="just" eaLnBrk="1" hangingPunct="1">
              <a:lnSpc>
                <a:spcPct val="80000"/>
              </a:lnSpc>
            </a:pPr>
            <a:endParaRPr lang="pt-PT" sz="19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900" smtClean="0"/>
              <a:t>Aumento do risco de morbidade e mortalidade em crianças em todas as idades gestacionais nascidos de mães com PPROM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700" smtClean="0">
                <a:solidFill>
                  <a:srgbClr val="FF3300"/>
                </a:solidFill>
              </a:rPr>
              <a:t>No entanto, clinicamente significativo com PPROM que se estendeu por mais de 28 dias</a:t>
            </a:r>
            <a:r>
              <a:rPr lang="pt-PT" sz="1700" smtClean="0"/>
              <a:t>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700" smtClean="0"/>
              <a:t>No entanto, a otimização da gestão materno-fetal conservadora em relação ao prolongamento da gravidez tanto quanto possível parece (mesmo em situações previáveis de  PPROM) pragmática.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700" smtClean="0"/>
              <a:t>Mais estudos prospectivos e análise de resultados de desenvolvimento a longo prazo são garantidos neste grupo  pacientes de alto risco .</a:t>
            </a:r>
            <a:endParaRPr lang="pt-BR" sz="1700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pt-BR" sz="1900" smtClean="0"/>
          </a:p>
        </p:txBody>
      </p:sp>
      <p:sp>
        <p:nvSpPr>
          <p:cNvPr id="43010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b="1" smtClean="0"/>
              <a:t>Conclusões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05038"/>
            <a:ext cx="9144000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Text Box 5"/>
          <p:cNvSpPr txBox="1">
            <a:spLocks noChangeArrowheads="1"/>
          </p:cNvSpPr>
          <p:nvPr/>
        </p:nvSpPr>
        <p:spPr bwMode="auto">
          <a:xfrm>
            <a:off x="3203575" y="692150"/>
            <a:ext cx="2419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 b="1">
                <a:solidFill>
                  <a:srgbClr val="0033CC"/>
                </a:solidFill>
              </a:rPr>
              <a:t>ABSTRACT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Referências com </a:t>
            </a:r>
            <a:r>
              <a:rPr lang="pt-BR" i="1" smtClean="0"/>
              <a:t>links</a:t>
            </a:r>
            <a:r>
              <a:rPr lang="pt-BR" smtClean="0"/>
              <a:t>!</a:t>
            </a:r>
          </a:p>
        </p:txBody>
      </p:sp>
      <p:sp>
        <p:nvSpPr>
          <p:cNvPr id="45058" name="Rectangle 3"/>
          <p:cNvSpPr>
            <a:spLocks noGrp="1"/>
          </p:cNvSpPr>
          <p:nvPr>
            <p:ph type="body" idx="4294967295"/>
          </p:nvPr>
        </p:nvSpPr>
        <p:spPr>
          <a:xfrm>
            <a:off x="684213" y="2133600"/>
            <a:ext cx="7747000" cy="5213350"/>
          </a:xfrm>
        </p:spPr>
        <p:txBody>
          <a:bodyPr/>
          <a:lstStyle/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1-Ananth CV, Vintzileos AM. Epidemiology of preterm birth and its clinical subtypes. </a:t>
            </a:r>
            <a:r>
              <a:rPr lang="pt-BR" sz="1600" i="1" smtClean="0"/>
              <a:t>J Matern-Fetal Neonatal Med</a:t>
            </a:r>
            <a:r>
              <a:rPr lang="pt-BR" sz="1600" smtClean="0"/>
              <a:t> 2006; </a:t>
            </a:r>
            <a:r>
              <a:rPr lang="pt-BR" sz="1600" b="1" smtClean="0"/>
              <a:t>19</a:t>
            </a:r>
            <a:r>
              <a:rPr lang="pt-BR" sz="1600" smtClean="0"/>
              <a:t>: 773–782. | </a:t>
            </a:r>
            <a:r>
              <a:rPr lang="pt-BR" sz="1600" smtClean="0">
                <a:hlinkClick r:id="rId2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3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2-Ananth CV, Vintzileos AM. Maternal–fetal conditions necessitating a medical intervention resulting in preterm birth. </a:t>
            </a:r>
            <a:r>
              <a:rPr lang="pt-BR" sz="1600" i="1" smtClean="0"/>
              <a:t>Am J Obstet Gynecol</a:t>
            </a:r>
            <a:r>
              <a:rPr lang="pt-BR" sz="1600" smtClean="0"/>
              <a:t> 2006; </a:t>
            </a:r>
            <a:r>
              <a:rPr lang="pt-BR" sz="1600" b="1" smtClean="0"/>
              <a:t>195</a:t>
            </a:r>
            <a:r>
              <a:rPr lang="pt-BR" sz="1600" smtClean="0"/>
              <a:t>: 1557–1563. | </a:t>
            </a:r>
            <a:r>
              <a:rPr lang="pt-BR" sz="1600" smtClean="0">
                <a:hlinkClick r:id="rId4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5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3-Caughey AB, Robinson JN, Norwitz ER. Contemporary diagnosis and management of preterm premature rupture of membranes. </a:t>
            </a:r>
            <a:r>
              <a:rPr lang="pt-BR" sz="1600" i="1" smtClean="0"/>
              <a:t>Rev Obstet Gynecol</a:t>
            </a:r>
            <a:r>
              <a:rPr lang="pt-BR" sz="1600" smtClean="0"/>
              <a:t> 2008; </a:t>
            </a:r>
            <a:r>
              <a:rPr lang="pt-BR" sz="1600" b="1" smtClean="0"/>
              <a:t>1</a:t>
            </a:r>
            <a:r>
              <a:rPr lang="pt-BR" sz="1600" smtClean="0"/>
              <a:t>: 11–22. | </a:t>
            </a:r>
            <a:r>
              <a:rPr lang="pt-BR" sz="1600" smtClean="0">
                <a:hlinkClick r:id="rId6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4-Goldenberg RL, Culhane JF, Iams JD, Romero R. Epidemiology and causes of preterm birth. </a:t>
            </a:r>
            <a:r>
              <a:rPr lang="pt-BR" sz="1600" i="1" smtClean="0"/>
              <a:t>Lancet</a:t>
            </a:r>
            <a:r>
              <a:rPr lang="pt-BR" sz="1600" smtClean="0"/>
              <a:t> 2008; </a:t>
            </a:r>
            <a:r>
              <a:rPr lang="pt-BR" sz="1600" b="1" smtClean="0"/>
              <a:t>371</a:t>
            </a:r>
            <a:r>
              <a:rPr lang="pt-BR" sz="1600" smtClean="0"/>
              <a:t>: 75–84. | </a:t>
            </a:r>
            <a:r>
              <a:rPr lang="pt-BR" sz="1600" smtClean="0">
                <a:hlinkClick r:id="rId7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8" tooltip="Article on PubMed - "/>
              </a:rPr>
              <a:t>PubMed</a:t>
            </a:r>
            <a:r>
              <a:rPr lang="pt-BR" sz="1600" smtClean="0"/>
              <a:t> | </a:t>
            </a:r>
            <a:r>
              <a:rPr lang="pt-BR" sz="1600" smtClean="0">
                <a:hlinkClick r:id="rId9" tooltip="Article on ISI - "/>
              </a:rPr>
              <a:t>ISI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5-Pakrashi T, Defranco EA. The relative proportion of preterm births complicated by premature rupture of membranes in multifetal gestations: a population-based study. </a:t>
            </a:r>
            <a:r>
              <a:rPr lang="pt-BR" sz="1600" i="1" smtClean="0"/>
              <a:t>Am J Perinatol</a:t>
            </a:r>
            <a:r>
              <a:rPr lang="pt-BR" sz="1600" smtClean="0"/>
              <a:t> 2013; </a:t>
            </a:r>
            <a:r>
              <a:rPr lang="pt-BR" sz="1600" b="1" smtClean="0"/>
              <a:t>30</a:t>
            </a:r>
            <a:r>
              <a:rPr lang="pt-BR" sz="1600" smtClean="0"/>
              <a:t>: 69–74. | </a:t>
            </a:r>
            <a:r>
              <a:rPr lang="pt-BR" sz="1600" smtClean="0">
                <a:hlinkClick r:id="rId10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6-Williams O, Hutchings G, Debieve F, Debauche C. Contemporary neonatal outcome following rupture of membranes prior to 25 weeks with prolonged oligohydramnios. </a:t>
            </a:r>
            <a:r>
              <a:rPr lang="pt-BR" sz="1600" i="1" smtClean="0"/>
              <a:t>Early Hum Dev</a:t>
            </a:r>
            <a:r>
              <a:rPr lang="pt-BR" sz="1600" smtClean="0"/>
              <a:t> 2009; </a:t>
            </a:r>
            <a:r>
              <a:rPr lang="pt-BR" sz="1600" b="1" smtClean="0"/>
              <a:t>85</a:t>
            </a:r>
            <a:r>
              <a:rPr lang="pt-BR" sz="1600" smtClean="0"/>
              <a:t>: 273–277. | </a:t>
            </a:r>
            <a:r>
              <a:rPr lang="pt-BR" sz="1600" smtClean="0">
                <a:hlinkClick r:id="rId11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2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7-Waters TP, Mercer BM. The management of preterm premature rupture of the membranes near the limit of fetal viability. </a:t>
            </a:r>
            <a:r>
              <a:rPr lang="pt-BR" sz="1600" i="1" smtClean="0"/>
              <a:t>Am J Obstet Gynecol</a:t>
            </a:r>
            <a:r>
              <a:rPr lang="pt-BR" sz="1600" smtClean="0"/>
              <a:t> 2009; </a:t>
            </a:r>
            <a:r>
              <a:rPr lang="pt-BR" sz="1600" b="1" smtClean="0"/>
              <a:t>201</a:t>
            </a:r>
            <a:r>
              <a:rPr lang="pt-BR" sz="1600" smtClean="0"/>
              <a:t>: 230–240. | </a:t>
            </a:r>
            <a:r>
              <a:rPr lang="pt-BR" sz="1600" smtClean="0">
                <a:hlinkClick r:id="rId13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4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8-Taylor J, Garite TJ. Premature rupture of membranes before fetal viability.</a:t>
            </a:r>
            <a:r>
              <a:rPr lang="pt-BR" sz="1600" i="1" smtClean="0"/>
              <a:t>Obstet Gynecol</a:t>
            </a:r>
            <a:r>
              <a:rPr lang="pt-BR" sz="1600" smtClean="0"/>
              <a:t> 1984; </a:t>
            </a:r>
            <a:r>
              <a:rPr lang="pt-BR" sz="1600" b="1" smtClean="0"/>
              <a:t>64</a:t>
            </a:r>
            <a:r>
              <a:rPr lang="pt-BR" sz="1600" smtClean="0"/>
              <a:t>: 615–620. | </a:t>
            </a:r>
            <a:r>
              <a:rPr lang="pt-BR" sz="1600" smtClean="0">
                <a:hlinkClick r:id="rId15" tooltip="Article on PubMed - "/>
              </a:rPr>
              <a:t>PubMed</a:t>
            </a:r>
            <a:r>
              <a:rPr lang="pt-BR" sz="1600" smtClean="0"/>
              <a:t> |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3"/>
          <p:cNvSpPr>
            <a:spLocks noGrp="1"/>
          </p:cNvSpPr>
          <p:nvPr>
            <p:ph type="body" idx="4294967295"/>
          </p:nvPr>
        </p:nvSpPr>
        <p:spPr>
          <a:xfrm>
            <a:off x="755650" y="2205038"/>
            <a:ext cx="7747000" cy="5605462"/>
          </a:xfrm>
        </p:spPr>
        <p:txBody>
          <a:bodyPr/>
          <a:lstStyle/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9-Everest NJ, Jacobs SE, Davis PG, Begg L, Rogerson S. Outcomes following prolonged preterm premature rupture of the membranes. </a:t>
            </a:r>
            <a:r>
              <a:rPr lang="pt-BR" sz="1200" i="1" smtClean="0"/>
              <a:t>Arch Dis Child Fetal Neonatal Ed</a:t>
            </a:r>
            <a:r>
              <a:rPr lang="pt-BR" sz="1200" smtClean="0"/>
              <a:t> 2008; </a:t>
            </a:r>
            <a:r>
              <a:rPr lang="pt-BR" sz="1200" b="1" smtClean="0"/>
              <a:t>93</a:t>
            </a:r>
            <a:r>
              <a:rPr lang="pt-BR" sz="1200" smtClean="0"/>
              <a:t>: F207–F211. | </a:t>
            </a:r>
            <a:r>
              <a:rPr lang="pt-BR" sz="1200" smtClean="0">
                <a:hlinkClick r:id="rId2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3" tooltip="Article on PubMed - "/>
              </a:rPr>
              <a:t>PubMed</a:t>
            </a:r>
            <a:r>
              <a:rPr lang="pt-BR" sz="1200" smtClean="0"/>
              <a:t> | </a:t>
            </a:r>
            <a:r>
              <a:rPr lang="pt-BR" sz="1200" smtClean="0">
                <a:hlinkClick r:id="rId4" tooltip="Article on CAS - "/>
              </a:rPr>
              <a:t>CAS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10-Soylu H, Jefferies A, Diambomba Y, Windrim R, Shah PS. Rupture of membranes before the age of viability and birth after the age of viability: comparison of outcomes in a matched cohort study. </a:t>
            </a:r>
            <a:r>
              <a:rPr lang="pt-BR" sz="1200" i="1" smtClean="0"/>
              <a:t>J Perinatol</a:t>
            </a:r>
            <a:r>
              <a:rPr lang="pt-BR" sz="1200" smtClean="0"/>
              <a:t> 2010; </a:t>
            </a:r>
            <a:r>
              <a:rPr lang="pt-BR" sz="1200" b="1" smtClean="0"/>
              <a:t>30</a:t>
            </a:r>
            <a:r>
              <a:rPr lang="pt-BR" sz="1200" smtClean="0"/>
              <a:t>: 645–649. | </a:t>
            </a:r>
            <a:r>
              <a:rPr lang="pt-BR" sz="1200" smtClean="0">
                <a:hlinkClick r:id="rId5" tooltip="Article on Article - 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6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11-Kenyon S, Boulvain M, Neilson JP. Antibiotics for preterm rupture of membranes. </a:t>
            </a:r>
            <a:r>
              <a:rPr lang="pt-BR" sz="1200" i="1" smtClean="0"/>
              <a:t>Cochrane Database Syst Rev</a:t>
            </a:r>
            <a:r>
              <a:rPr lang="pt-BR" sz="1200" smtClean="0"/>
              <a:t> 2010; </a:t>
            </a:r>
            <a:r>
              <a:rPr lang="pt-BR" sz="1200" b="1" smtClean="0"/>
              <a:t>8</a:t>
            </a:r>
            <a:r>
              <a:rPr lang="pt-BR" sz="1200" smtClean="0"/>
              <a:t>: CD001058. | </a:t>
            </a:r>
            <a:r>
              <a:rPr lang="pt-BR" sz="1200" smtClean="0">
                <a:hlinkClick r:id="rId7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12-Kuypers E, Ophelders D, Jellema RK, Kunzmann S, Gavilanes AW, Kramer BW. White matter injury following fetal inflammatory response syndrome induced by chorioamnionitis and fetal sepsis: lessons from experimental ovine models. </a:t>
            </a:r>
            <a:r>
              <a:rPr lang="pt-BR" sz="1200" i="1" smtClean="0"/>
              <a:t>Early Hum Dev</a:t>
            </a:r>
            <a:r>
              <a:rPr lang="pt-BR" sz="1200" smtClean="0"/>
              <a:t> 2012; </a:t>
            </a:r>
            <a:r>
              <a:rPr lang="pt-BR" sz="1200" b="1" smtClean="0"/>
              <a:t>88</a:t>
            </a:r>
            <a:r>
              <a:rPr lang="pt-BR" sz="1200" smtClean="0"/>
              <a:t>: 931–936. | </a:t>
            </a:r>
            <a:r>
              <a:rPr lang="pt-BR" sz="1200" smtClean="0">
                <a:hlinkClick r:id="rId8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9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13-Ahn HM, Park EA, Cho SJ, Kim YJ, Park HS. The association of histological chorioamnionitis and antenatal steroids on neonatal outcome in preterm infants born at less than thirty-four weeks' gestation. </a:t>
            </a:r>
            <a:r>
              <a:rPr lang="pt-BR" sz="1200" i="1" smtClean="0"/>
              <a:t>Neonatology</a:t>
            </a:r>
            <a:r>
              <a:rPr lang="pt-BR" sz="1200" smtClean="0"/>
              <a:t> 2012;</a:t>
            </a:r>
            <a:r>
              <a:rPr lang="pt-BR" sz="1200" b="1" smtClean="0"/>
              <a:t>102</a:t>
            </a:r>
            <a:r>
              <a:rPr lang="pt-BR" sz="1200" smtClean="0"/>
              <a:t>: 259–264. | </a:t>
            </a:r>
            <a:r>
              <a:rPr lang="pt-BR" sz="1200" smtClean="0">
                <a:hlinkClick r:id="rId10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11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14-Bersani I, Thomas W, Speer CP. Chorioamnionitis—the good or the evil for neonatal outcome? </a:t>
            </a:r>
            <a:r>
              <a:rPr lang="pt-BR" sz="1200" i="1" smtClean="0"/>
              <a:t>J Matern-Fetal Neonatal Med</a:t>
            </a:r>
            <a:r>
              <a:rPr lang="pt-BR" sz="1200" smtClean="0"/>
              <a:t> 2012; </a:t>
            </a:r>
            <a:r>
              <a:rPr lang="pt-BR" sz="1200" b="1" smtClean="0"/>
              <a:t>25</a:t>
            </a:r>
            <a:r>
              <a:rPr lang="pt-BR" sz="1200" smtClean="0"/>
              <a:t>(Suppl 1): 12–16. | </a:t>
            </a:r>
            <a:r>
              <a:rPr lang="pt-BR" sz="1200" smtClean="0">
                <a:hlinkClick r:id="rId12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13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15-Horvath B, Grasselly M, Bodecs T, Boncz I, Bodis J. Histological chorioamnionitis is associated with cerebral palsy in preterm neonates. </a:t>
            </a:r>
            <a:r>
              <a:rPr lang="pt-BR" sz="1200" i="1" smtClean="0"/>
              <a:t>Eur J Obstet Gynecol Reprod Biol</a:t>
            </a:r>
            <a:r>
              <a:rPr lang="pt-BR" sz="1200" smtClean="0"/>
              <a:t> 2012; </a:t>
            </a:r>
            <a:r>
              <a:rPr lang="pt-BR" sz="1200" b="1" smtClean="0"/>
              <a:t>163</a:t>
            </a:r>
            <a:r>
              <a:rPr lang="pt-BR" sz="1200" smtClean="0"/>
              <a:t>: 160–164. | </a:t>
            </a:r>
            <a:r>
              <a:rPr lang="pt-BR" sz="1200" smtClean="0">
                <a:hlinkClick r:id="rId14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15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16-Martinelli P, Sarno L, Maruotti GM, Paludetto R. Chorioamnionitis and prematurity: a critical review. </a:t>
            </a:r>
            <a:r>
              <a:rPr lang="pt-BR" sz="1200" i="1" smtClean="0"/>
              <a:t>J Matern-Fetal Neonatal Med</a:t>
            </a:r>
            <a:r>
              <a:rPr lang="pt-BR" sz="1200" smtClean="0"/>
              <a:t> 2012; </a:t>
            </a:r>
            <a:r>
              <a:rPr lang="pt-BR" sz="1200" b="1" smtClean="0"/>
              <a:t>25</a:t>
            </a:r>
            <a:r>
              <a:rPr lang="pt-BR" sz="1200" smtClean="0"/>
              <a:t>(Suppl 4): 29–31. | </a:t>
            </a:r>
            <a:r>
              <a:rPr lang="pt-BR" sz="1200" smtClean="0">
                <a:hlinkClick r:id="rId16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17-Moscuzza F, Belcari F, Nardini V, Bartoli A, Domenici C, Cuttano A, </a:t>
            </a:r>
            <a:r>
              <a:rPr lang="pt-BR" sz="1200" i="1" smtClean="0"/>
              <a:t>et al</a:t>
            </a:r>
            <a:r>
              <a:rPr lang="pt-BR" sz="1200" smtClean="0"/>
              <a:t>. Correlation between placental histopathology and fetal/neonatal outcome: chorioamnionitis and funisitis are associated to intraventricular haemorrage and retinopathy of prematurity in preterm newborns. </a:t>
            </a:r>
            <a:r>
              <a:rPr lang="pt-BR" sz="1200" i="1" smtClean="0"/>
              <a:t>Gynecol Endocrinol</a:t>
            </a:r>
            <a:r>
              <a:rPr lang="pt-BR" sz="1200" smtClean="0"/>
              <a:t>2011; </a:t>
            </a:r>
            <a:r>
              <a:rPr lang="pt-BR" sz="1200" b="1" smtClean="0"/>
              <a:t>27</a:t>
            </a:r>
            <a:r>
              <a:rPr lang="pt-BR" sz="1200" smtClean="0"/>
              <a:t>: 319–323. | </a:t>
            </a:r>
            <a:r>
              <a:rPr lang="pt-BR" sz="1200" smtClean="0">
                <a:hlinkClick r:id="rId17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18" tooltip="Article on PubMed - "/>
              </a:rPr>
              <a:t>PubMed</a:t>
            </a:r>
            <a:r>
              <a:rPr lang="pt-BR" sz="1200" smtClean="0"/>
              <a:t> |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3"/>
          <p:cNvSpPr>
            <a:spLocks noGrp="1"/>
          </p:cNvSpPr>
          <p:nvPr>
            <p:ph type="body" idx="4294967295"/>
          </p:nvPr>
        </p:nvSpPr>
        <p:spPr>
          <a:xfrm>
            <a:off x="698500" y="2247900"/>
            <a:ext cx="7747000" cy="4494213"/>
          </a:xfrm>
        </p:spPr>
        <p:txBody>
          <a:bodyPr/>
          <a:lstStyle/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18-Manuck TA, Maclean CC, Silver RM, Varner MW. Preterm premature rupture of membranes: does the duration of latency influence perinatal outcomes?</a:t>
            </a:r>
            <a:r>
              <a:rPr lang="pt-BR" sz="1400" i="1" smtClean="0"/>
              <a:t>Am J Obstet Gynecol</a:t>
            </a:r>
            <a:r>
              <a:rPr lang="pt-BR" sz="1400" smtClean="0"/>
              <a:t> 2009; </a:t>
            </a:r>
            <a:r>
              <a:rPr lang="pt-BR" sz="1400" b="1" smtClean="0"/>
              <a:t>201</a:t>
            </a:r>
            <a:r>
              <a:rPr lang="pt-BR" sz="1400" smtClean="0"/>
              <a:t>: 414–416. | </a:t>
            </a:r>
            <a:r>
              <a:rPr lang="pt-BR" sz="1400" smtClean="0">
                <a:hlinkClick r:id="rId2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3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19-Melamed N, Hadar E, Ben-Haroush A, Kaplan B, Yogev Y. Factors affecting the duration of the latency period in preterm premature rupture of membranes. </a:t>
            </a:r>
            <a:r>
              <a:rPr lang="pt-BR" sz="1400" i="1" smtClean="0"/>
              <a:t>J Matern-Fetal Neonatal Med</a:t>
            </a:r>
            <a:r>
              <a:rPr lang="pt-BR" sz="1400" smtClean="0"/>
              <a:t> 2009; </a:t>
            </a:r>
            <a:r>
              <a:rPr lang="pt-BR" sz="1400" b="1" smtClean="0"/>
              <a:t>22</a:t>
            </a:r>
            <a:r>
              <a:rPr lang="pt-BR" sz="1400" smtClean="0"/>
              <a:t>: 1051–1056. | </a:t>
            </a:r>
            <a:r>
              <a:rPr lang="pt-BR" sz="1400" smtClean="0">
                <a:hlinkClick r:id="rId4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5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20-Waters TP, Mercer B. Preterm PROM: prediction, prevention, principles. </a:t>
            </a:r>
            <a:r>
              <a:rPr lang="pt-BR" sz="1400" i="1" smtClean="0"/>
              <a:t>Clin Obstet Gynecol</a:t>
            </a:r>
            <a:r>
              <a:rPr lang="pt-BR" sz="1400" smtClean="0"/>
              <a:t> 2011; </a:t>
            </a:r>
            <a:r>
              <a:rPr lang="pt-BR" sz="1400" b="1" smtClean="0"/>
              <a:t>54</a:t>
            </a:r>
            <a:r>
              <a:rPr lang="pt-BR" sz="1400" smtClean="0"/>
              <a:t>: 307–312. | </a:t>
            </a:r>
            <a:r>
              <a:rPr lang="pt-BR" sz="1400" smtClean="0">
                <a:hlinkClick r:id="rId6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7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21-Melamed N, Ben-Haroush A, Pardo J, Chen R, Hadar E, Hod M, </a:t>
            </a:r>
            <a:r>
              <a:rPr lang="pt-BR" sz="1400" i="1" smtClean="0"/>
              <a:t>et al</a:t>
            </a:r>
            <a:r>
              <a:rPr lang="pt-BR" sz="1400" smtClean="0"/>
              <a:t>. Expectant management of preterm premature rupture of membranes: is it all about gestational age? </a:t>
            </a:r>
            <a:r>
              <a:rPr lang="pt-BR" sz="1400" i="1" smtClean="0"/>
              <a:t>Am J Obstet Gynecol</a:t>
            </a:r>
            <a:r>
              <a:rPr lang="pt-BR" sz="1400" smtClean="0"/>
              <a:t> 2011; </a:t>
            </a:r>
            <a:r>
              <a:rPr lang="pt-BR" sz="1400" b="1" smtClean="0"/>
              <a:t>204</a:t>
            </a:r>
            <a:r>
              <a:rPr lang="pt-BR" sz="1400" smtClean="0"/>
              <a:t>: 48. | </a:t>
            </a:r>
            <a:r>
              <a:rPr lang="pt-BR" sz="1400" smtClean="0">
                <a:hlinkClick r:id="rId8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9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22-Mercer BM, Crouse DT, Goldenberg RL, Miodovnik M, Mapp DC, Meis PJ, </a:t>
            </a:r>
            <a:r>
              <a:rPr lang="pt-BR" sz="1400" i="1" smtClean="0"/>
              <a:t>et al</a:t>
            </a:r>
            <a:r>
              <a:rPr lang="pt-BR" sz="1400" smtClean="0"/>
              <a:t>. The antibiotic treatment of PPROM study: systemic maternal and fetal markers and perinatal outcomes. </a:t>
            </a:r>
            <a:r>
              <a:rPr lang="pt-BR" sz="1400" i="1" smtClean="0"/>
              <a:t>Am J Obstet Gynecol</a:t>
            </a:r>
            <a:r>
              <a:rPr lang="pt-BR" sz="1400" smtClean="0"/>
              <a:t> 2012; </a:t>
            </a:r>
            <a:r>
              <a:rPr lang="pt-BR" sz="1400" b="1" smtClean="0"/>
              <a:t>206</a:t>
            </a:r>
            <a:r>
              <a:rPr lang="pt-BR" sz="1400" smtClean="0"/>
              <a:t>: 145–149. | </a:t>
            </a:r>
            <a:r>
              <a:rPr lang="pt-BR" sz="1400" smtClean="0">
                <a:hlinkClick r:id="rId10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11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23-Verma U, Goharkhay N, Beydoun S. Conservative management of preterm premature rupture of membranes between 18 and 23 weeks of gestation—maternal and neonatal outcome. </a:t>
            </a:r>
            <a:r>
              <a:rPr lang="pt-BR" sz="1400" i="1" smtClean="0"/>
              <a:t>Eur J Obstet Gynecol Reprod Biol</a:t>
            </a:r>
            <a:r>
              <a:rPr lang="pt-BR" sz="1400" smtClean="0"/>
              <a:t> 2006;</a:t>
            </a:r>
            <a:r>
              <a:rPr lang="pt-BR" sz="1400" b="1" smtClean="0"/>
              <a:t>128</a:t>
            </a:r>
            <a:r>
              <a:rPr lang="pt-BR" sz="1400" smtClean="0"/>
              <a:t>: 119–124. | </a:t>
            </a:r>
            <a:r>
              <a:rPr lang="pt-BR" sz="1400" smtClean="0">
                <a:hlinkClick r:id="rId12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13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24-Nourse CB, Steer PA. Perinatal outcome following conservative management of mid-trimester pre-labour rupture of the membranes. </a:t>
            </a:r>
            <a:r>
              <a:rPr lang="pt-BR" sz="1400" i="1" smtClean="0"/>
              <a:t>J Paediatr Child Health</a:t>
            </a:r>
            <a:r>
              <a:rPr lang="pt-BR" sz="1400" smtClean="0"/>
              <a:t> 1997; </a:t>
            </a:r>
            <a:r>
              <a:rPr lang="pt-BR" sz="1400" b="1" smtClean="0"/>
              <a:t>33</a:t>
            </a:r>
            <a:r>
              <a:rPr lang="pt-BR" sz="1400" smtClean="0"/>
              <a:t>: 125–130. | </a:t>
            </a:r>
            <a:r>
              <a:rPr lang="pt-BR" sz="1400" smtClean="0">
                <a:hlinkClick r:id="rId14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15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25-Mura T, Picaud JC, Larroque B, Galtier F, Marret S, Roze JC, </a:t>
            </a:r>
            <a:r>
              <a:rPr lang="pt-BR" sz="1400" i="1" smtClean="0"/>
              <a:t>et al</a:t>
            </a:r>
            <a:r>
              <a:rPr lang="pt-BR" sz="1400" smtClean="0"/>
              <a:t>. Cognitive impairment at age 5 years in very preterm infants born following premature rupture of membranes. </a:t>
            </a:r>
            <a:r>
              <a:rPr lang="pt-BR" sz="1400" i="1" smtClean="0"/>
              <a:t>J Pediatr</a:t>
            </a:r>
            <a:r>
              <a:rPr lang="pt-BR" sz="1400" smtClean="0"/>
              <a:t> 2013; </a:t>
            </a:r>
            <a:r>
              <a:rPr lang="pt-BR" sz="1400" b="1" smtClean="0"/>
              <a:t>163</a:t>
            </a:r>
            <a:r>
              <a:rPr lang="pt-BR" sz="1400" smtClean="0"/>
              <a:t>: 435–440. | </a:t>
            </a:r>
            <a:r>
              <a:rPr lang="pt-BR" sz="1400" smtClean="0">
                <a:hlinkClick r:id="rId16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17" tooltip="Article on PubMed - "/>
              </a:rPr>
              <a:t>PubMed</a:t>
            </a:r>
            <a:r>
              <a:rPr lang="pt-BR" sz="1400" smtClean="0"/>
              <a:t> |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sz="4000" smtClean="0">
                <a:solidFill>
                  <a:srgbClr val="0033CC"/>
                </a:solidFill>
              </a:rPr>
              <a:t>Nota do Editor do site, Dr. Paulo R. Margotto</a:t>
            </a:r>
          </a:p>
          <a:p>
            <a:pPr algn="ctr">
              <a:buFont typeface="Wingdings" pitchFamily="2" charset="2"/>
              <a:buNone/>
            </a:pPr>
            <a:r>
              <a:rPr lang="pt-BR" sz="4000" smtClean="0">
                <a:solidFill>
                  <a:srgbClr val="0033CC"/>
                </a:solidFill>
              </a:rPr>
              <a:t>Consultem também, </a:t>
            </a:r>
          </a:p>
          <a:p>
            <a:pPr algn="ctr">
              <a:buFont typeface="Wingdings" pitchFamily="2" charset="2"/>
              <a:buNone/>
            </a:pPr>
            <a:r>
              <a:rPr lang="pt-BR" sz="4000" b="1" smtClean="0">
                <a:solidFill>
                  <a:srgbClr val="0033CC"/>
                </a:solidFill>
              </a:rPr>
              <a:t>Aqui e Agora</a:t>
            </a:r>
            <a:r>
              <a:rPr lang="pt-BR" sz="4000" smtClean="0">
                <a:solidFill>
                  <a:srgbClr val="0033CC"/>
                </a:solidFill>
              </a:rPr>
              <a:t>!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742950" lvl="1" indent="-285750">
              <a:buFont typeface="Wingdings" pitchFamily="2" charset="2"/>
              <a:buNone/>
              <a:defRPr/>
            </a:pPr>
            <a:r>
              <a:rPr lang="pt-B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pt-BR" b="1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DEFINIÇÕES</a:t>
            </a:r>
          </a:p>
          <a:p>
            <a:pPr marL="742950" lvl="1" indent="-285750">
              <a:defRPr/>
            </a:pPr>
            <a:r>
              <a:rPr lang="pt-B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Amniorrexe Prematura</a:t>
            </a: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rotura das membranas corioamnióticas antes da deflagração do trabalho de parto, independente da idade gestacional.</a:t>
            </a:r>
            <a:endParaRPr lang="pt-BR" smtClean="0"/>
          </a:p>
          <a:p>
            <a:pPr marL="742950" lvl="1" indent="-285750">
              <a:defRPr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Amniorrexe Prematura Pré-termo</a:t>
            </a: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rotura das membranas antes do termo.</a:t>
            </a:r>
            <a:endParaRPr lang="pt-BR" smtClean="0"/>
          </a:p>
          <a:p>
            <a:pPr marL="742950" lvl="1" indent="-285750">
              <a:defRPr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Período de Latência</a:t>
            </a: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intervalo entre a rotura das membranas e o início do trabalho de parto.</a:t>
            </a:r>
            <a:endParaRPr lang="pt-BR" smtClean="0"/>
          </a:p>
          <a:p>
            <a:pPr marL="742950" lvl="1" indent="-285750">
              <a:defRPr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Tende a ser maior nas idades gestacionais menores</a:t>
            </a:r>
            <a:endParaRPr lang="pt-BR" smtClean="0"/>
          </a:p>
          <a:p>
            <a:pPr marL="742950" lvl="1" indent="-285750">
              <a:defRPr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Permite administrar corticosteróide e antibióticos</a:t>
            </a:r>
          </a:p>
        </p:txBody>
      </p:sp>
      <p:graphicFrame>
        <p:nvGraphicFramePr>
          <p:cNvPr id="49159" name="Group 7"/>
          <p:cNvGraphicFramePr>
            <a:graphicFrameLocks noGrp="1"/>
          </p:cNvGraphicFramePr>
          <p:nvPr/>
        </p:nvGraphicFramePr>
        <p:xfrm>
          <a:off x="684213" y="549275"/>
          <a:ext cx="7775575" cy="944563"/>
        </p:xfrm>
        <a:graphic>
          <a:graphicData uri="http://schemas.openxmlformats.org/drawingml/2006/table">
            <a:tbl>
              <a:tblPr/>
              <a:tblGrid>
                <a:gridCol w="6953250"/>
                <a:gridCol w="822325"/>
              </a:tblGrid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Amniorrexe prematura no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 pr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-termo: visão do neonatologista (XV Jornada Cient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fica dos M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dicos Residentes do HRAS/HMIB/SES/DF-21 a 23/2/2013)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9157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6921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404813"/>
            <a:ext cx="9144000" cy="45259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z="2000" smtClean="0">
                <a:solidFill>
                  <a:srgbClr val="FF0000"/>
                </a:solidFill>
              </a:rPr>
              <a:t>        Período de latência e resultados neonatais</a:t>
            </a:r>
          </a:p>
          <a:p>
            <a:pPr>
              <a:buFont typeface="Wingdings" pitchFamily="2" charset="2"/>
              <a:buNone/>
            </a:pPr>
            <a:r>
              <a:rPr lang="pt-BR" sz="2000" smtClean="0"/>
              <a:t>                     </a:t>
            </a:r>
            <a:r>
              <a:rPr lang="pt-BR" sz="1400" smtClean="0">
                <a:solidFill>
                  <a:srgbClr val="0000CC"/>
                </a:solidFill>
                <a:cs typeface="Arial" charset="0"/>
              </a:rPr>
              <a:t>≤</a:t>
            </a:r>
            <a:r>
              <a:rPr lang="pt-BR" sz="1400" smtClean="0">
                <a:solidFill>
                  <a:srgbClr val="0000CC"/>
                </a:solidFill>
              </a:rPr>
              <a:t> 72 h x &gt;72 h</a:t>
            </a:r>
          </a:p>
          <a:p>
            <a:pPr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</a:rPr>
              <a:t>-&gt;34 sem</a:t>
            </a:r>
            <a:r>
              <a:rPr lang="pt-BR" sz="1400" smtClean="0"/>
              <a:t>: </a:t>
            </a:r>
            <a:r>
              <a:rPr lang="pt-BR" sz="1400" b="1" smtClean="0">
                <a:solidFill>
                  <a:srgbClr val="0000CC"/>
                </a:solidFill>
              </a:rPr>
              <a:t>sem benefício do manuseio expectante</a:t>
            </a:r>
          </a:p>
          <a:p>
            <a:pPr>
              <a:buFont typeface="Wingdings" pitchFamily="2" charset="2"/>
              <a:buNone/>
            </a:pPr>
            <a:endParaRPr lang="pt-BR" sz="1400" b="1" smtClean="0">
              <a:solidFill>
                <a:srgbClr val="0000CC"/>
              </a:solidFill>
            </a:endParaRPr>
          </a:p>
          <a:p>
            <a:pPr>
              <a:buFont typeface="Wingdings" pitchFamily="2" charset="2"/>
              <a:buNone/>
            </a:pPr>
            <a:endParaRPr lang="pt-BR" sz="1400" b="1" smtClean="0">
              <a:solidFill>
                <a:srgbClr val="0000CC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</a:rPr>
              <a:t>-&lt;32</a:t>
            </a:r>
            <a:r>
              <a:rPr lang="pt-BR" sz="1400" b="1" smtClean="0">
                <a:solidFill>
                  <a:srgbClr val="0000CC"/>
                </a:solidFill>
              </a:rPr>
              <a:t> </a:t>
            </a:r>
            <a:r>
              <a:rPr lang="pt-BR" sz="1400" b="1" smtClean="0">
                <a:solidFill>
                  <a:srgbClr val="FF0000"/>
                </a:solidFill>
              </a:rPr>
              <a:t>sem</a:t>
            </a:r>
            <a:r>
              <a:rPr lang="pt-BR" sz="1400" b="1" smtClean="0">
                <a:solidFill>
                  <a:srgbClr val="0000CC"/>
                </a:solidFill>
              </a:rPr>
              <a:t>-latência </a:t>
            </a:r>
            <a:r>
              <a:rPr lang="pt-BR" sz="1400" b="1" smtClean="0">
                <a:solidFill>
                  <a:srgbClr val="0000CC"/>
                </a:solidFill>
                <a:cs typeface="Arial" charset="0"/>
              </a:rPr>
              <a:t>≤72 hs: &gt;2x de severa morbidade neonatal</a:t>
            </a:r>
          </a:p>
          <a:p>
            <a:pPr>
              <a:buFont typeface="Wingdings" pitchFamily="2" charset="2"/>
              <a:buNone/>
            </a:pPr>
            <a:endParaRPr lang="pt-BR" sz="1400" b="1" smtClean="0">
              <a:solidFill>
                <a:srgbClr val="0000CC"/>
              </a:solidFill>
              <a:cs typeface="Arial" charset="0"/>
            </a:endParaRPr>
          </a:p>
          <a:p>
            <a:pPr>
              <a:buFont typeface="Wingdings" pitchFamily="2" charset="2"/>
              <a:buNone/>
            </a:pPr>
            <a:endParaRPr lang="pt-BR" sz="1400" b="1" smtClean="0">
              <a:solidFill>
                <a:srgbClr val="0000CC"/>
              </a:solidFill>
              <a:cs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  <a:cs typeface="Arial" charset="0"/>
              </a:rPr>
              <a:t>-29-34 sem</a:t>
            </a:r>
            <a:r>
              <a:rPr lang="pt-BR" sz="1400" b="1" smtClean="0">
                <a:solidFill>
                  <a:srgbClr val="0000CC"/>
                </a:solidFill>
                <a:cs typeface="Arial" charset="0"/>
              </a:rPr>
              <a:t>-latência ≤72 hs:&gt; incidência de moderada morbidade  neonatal</a:t>
            </a:r>
          </a:p>
          <a:p>
            <a:pPr>
              <a:buFont typeface="Wingdings" pitchFamily="2" charset="2"/>
              <a:buNone/>
            </a:pPr>
            <a:endParaRPr lang="pt-BR" sz="1400" b="1" smtClean="0">
              <a:solidFill>
                <a:srgbClr val="0000CC"/>
              </a:solidFill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539750" y="-3873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BR" sz="28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Amniorrexe Prematura Pré-termo</a:t>
            </a:r>
          </a:p>
        </p:txBody>
      </p:sp>
      <p:sp>
        <p:nvSpPr>
          <p:cNvPr id="50179" name="Rectangle 6"/>
          <p:cNvSpPr>
            <a:spLocks noChangeArrowheads="1"/>
          </p:cNvSpPr>
          <p:nvPr/>
        </p:nvSpPr>
        <p:spPr bwMode="auto">
          <a:xfrm>
            <a:off x="4211638" y="1341438"/>
            <a:ext cx="3743325" cy="361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>
                <a:solidFill>
                  <a:schemeClr val="bg1"/>
                </a:solidFill>
              </a:rPr>
              <a:t>Aumento significativo de ECN, dias de internação</a:t>
            </a:r>
          </a:p>
        </p:txBody>
      </p:sp>
      <p:sp>
        <p:nvSpPr>
          <p:cNvPr id="50180" name="Rectangle 10"/>
          <p:cNvSpPr>
            <a:spLocks noChangeArrowheads="1"/>
          </p:cNvSpPr>
          <p:nvPr/>
        </p:nvSpPr>
        <p:spPr bwMode="auto">
          <a:xfrm>
            <a:off x="4643438" y="6208713"/>
            <a:ext cx="1944687" cy="6492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>
                <a:solidFill>
                  <a:schemeClr val="bg1"/>
                </a:solidFill>
              </a:rPr>
              <a:t>Very preterm: 25-28 sem</a:t>
            </a:r>
          </a:p>
          <a:p>
            <a:pPr algn="ctr"/>
            <a:r>
              <a:rPr lang="pt-BR" sz="1200">
                <a:solidFill>
                  <a:schemeClr val="bg1"/>
                </a:solidFill>
              </a:rPr>
              <a:t>Preterm: 29-32 sem</a:t>
            </a:r>
          </a:p>
          <a:p>
            <a:pPr algn="ctr"/>
            <a:r>
              <a:rPr lang="pt-BR" sz="1200"/>
              <a:t>Late preterm: 33-36 sem</a:t>
            </a:r>
          </a:p>
        </p:txBody>
      </p:sp>
      <p:sp>
        <p:nvSpPr>
          <p:cNvPr id="50181" name="Rectangle 11"/>
          <p:cNvSpPr>
            <a:spLocks noChangeArrowheads="1"/>
          </p:cNvSpPr>
          <p:nvPr/>
        </p:nvSpPr>
        <p:spPr bwMode="auto">
          <a:xfrm>
            <a:off x="4787900" y="2133600"/>
            <a:ext cx="4033838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>
                <a:solidFill>
                  <a:schemeClr val="bg1"/>
                </a:solidFill>
              </a:rPr>
              <a:t>HIV,SDR, Baixo peso,&gt;dias internação hospitalar,ROP,DBP</a:t>
            </a:r>
          </a:p>
        </p:txBody>
      </p:sp>
      <p:pic>
        <p:nvPicPr>
          <p:cNvPr id="50182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2954338"/>
            <a:ext cx="4503738" cy="3595687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50183" name="AutoShape 14"/>
          <p:cNvSpPr>
            <a:spLocks noChangeArrowheads="1"/>
          </p:cNvSpPr>
          <p:nvPr/>
        </p:nvSpPr>
        <p:spPr bwMode="auto">
          <a:xfrm>
            <a:off x="4859338" y="4005263"/>
            <a:ext cx="4284662" cy="1800225"/>
          </a:xfrm>
          <a:prstGeom prst="irregularSeal2">
            <a:avLst/>
          </a:prstGeom>
          <a:solidFill>
            <a:schemeClr val="accent1"/>
          </a:solidFill>
          <a:ln w="9525">
            <a:solidFill>
              <a:srgbClr val="0000FF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 b="1">
                <a:solidFill>
                  <a:schemeClr val="bg1"/>
                </a:solidFill>
              </a:rPr>
              <a:t>Até 32 semanas: manuseio conservador</a:t>
            </a:r>
          </a:p>
          <a:p>
            <a:pPr algn="ctr"/>
            <a:r>
              <a:rPr lang="pt-BR" sz="1200" b="1">
                <a:solidFill>
                  <a:schemeClr val="bg1"/>
                </a:solidFill>
              </a:rPr>
              <a:t>32-34 sem: zona cinzenta</a:t>
            </a:r>
          </a:p>
          <a:p>
            <a:pPr algn="ctr"/>
            <a:endParaRPr lang="pt-BR" sz="1200">
              <a:solidFill>
                <a:schemeClr val="bg1"/>
              </a:solidFill>
            </a:endParaRPr>
          </a:p>
        </p:txBody>
      </p:sp>
      <p:sp>
        <p:nvSpPr>
          <p:cNvPr id="50184" name="Text Box 15"/>
          <p:cNvSpPr txBox="1">
            <a:spLocks noChangeArrowheads="1"/>
          </p:cNvSpPr>
          <p:nvPr/>
        </p:nvSpPr>
        <p:spPr bwMode="auto">
          <a:xfrm>
            <a:off x="6927850" y="6256338"/>
            <a:ext cx="1644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Nayot D, 2012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844675"/>
            <a:ext cx="8686800" cy="452596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cs typeface="Arial" charset="0"/>
              </a:rPr>
              <a:t>   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cs typeface="Arial" charset="0"/>
              </a:rPr>
              <a:t>                  </a:t>
            </a:r>
            <a:r>
              <a:rPr lang="pt-BR" sz="1800" b="1" smtClean="0">
                <a:solidFill>
                  <a:srgbClr val="0000CC"/>
                </a:solidFill>
                <a:cs typeface="Arial" charset="0"/>
              </a:rPr>
              <a:t>Maiores riscos de complicações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pt-BR" sz="1800" b="1" smtClean="0">
              <a:solidFill>
                <a:srgbClr val="0000CC"/>
              </a:solidFill>
              <a:cs typeface="Arial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cs typeface="Arial" charset="0"/>
              </a:rPr>
              <a:t>      -compressão do cordão umbilical; prolapso de cordão, descolamento prematura de placenta,  </a:t>
            </a:r>
            <a:r>
              <a:rPr lang="pt-BR" sz="1800" b="1" smtClean="0">
                <a:solidFill>
                  <a:srgbClr val="0000CC"/>
                </a:solidFill>
                <a:cs typeface="Arial" charset="0"/>
              </a:rPr>
              <a:t>CORIOAMNIONITE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rgbClr val="0000CC"/>
                </a:solidFill>
                <a:cs typeface="Arial" charset="0"/>
              </a:rPr>
              <a:t>     -infecção neonatal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rgbClr val="0000CC"/>
                </a:solidFill>
                <a:cs typeface="Arial" charset="0"/>
              </a:rPr>
              <a:t>     -displasia broncopulmonar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rgbClr val="0000CC"/>
                </a:solidFill>
                <a:cs typeface="Arial" charset="0"/>
              </a:rPr>
              <a:t>     -lesão cerebral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rgbClr val="0000CC"/>
                </a:solidFill>
                <a:cs typeface="Arial" charset="0"/>
              </a:rPr>
              <a:t>     -enterocolite necrosante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rgbClr val="0000CC"/>
                </a:solidFill>
                <a:cs typeface="Arial" charset="0"/>
              </a:rPr>
              <a:t>     -retinopatia da prematuridade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rgbClr val="0000CC"/>
                </a:solidFill>
                <a:cs typeface="Arial" charset="0"/>
              </a:rPr>
              <a:t>     -Autismo!!!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pt-BR" sz="1800" smtClean="0">
              <a:solidFill>
                <a:srgbClr val="0000CC"/>
              </a:solidFill>
              <a:cs typeface="Arial" charset="0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53975"/>
            <a:ext cx="89646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BR" sz="44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Amniorrexe Prematura Pré-termo</a:t>
            </a:r>
          </a:p>
        </p:txBody>
      </p:sp>
      <p:sp>
        <p:nvSpPr>
          <p:cNvPr id="51203" name="Text Box 5"/>
          <p:cNvSpPr txBox="1">
            <a:spLocks noChangeArrowheads="1"/>
          </p:cNvSpPr>
          <p:nvPr/>
        </p:nvSpPr>
        <p:spPr bwMode="auto">
          <a:xfrm>
            <a:off x="1187450" y="981075"/>
            <a:ext cx="6588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800" b="1">
                <a:solidFill>
                  <a:srgbClr val="0000CC"/>
                </a:solidFill>
              </a:rPr>
              <a:t>~25-30% dos nascimentos pré-termos</a:t>
            </a:r>
          </a:p>
        </p:txBody>
      </p:sp>
      <p:sp>
        <p:nvSpPr>
          <p:cNvPr id="51204" name="Text Box 6"/>
          <p:cNvSpPr txBox="1">
            <a:spLocks noChangeArrowheads="1"/>
          </p:cNvSpPr>
          <p:nvPr/>
        </p:nvSpPr>
        <p:spPr bwMode="auto">
          <a:xfrm>
            <a:off x="6927850" y="6184900"/>
            <a:ext cx="2139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Nayot D et al, 2012</a:t>
            </a:r>
          </a:p>
        </p:txBody>
      </p:sp>
      <p:sp>
        <p:nvSpPr>
          <p:cNvPr id="51205" name="AutoShape 7"/>
          <p:cNvSpPr>
            <a:spLocks noChangeArrowheads="1"/>
          </p:cNvSpPr>
          <p:nvPr/>
        </p:nvSpPr>
        <p:spPr bwMode="auto">
          <a:xfrm>
            <a:off x="4572000" y="2924175"/>
            <a:ext cx="733425" cy="1214438"/>
          </a:xfrm>
          <a:prstGeom prst="curvedLeftArrow">
            <a:avLst>
              <a:gd name="adj1" fmla="val 33117"/>
              <a:gd name="adj2" fmla="val 66234"/>
              <a:gd name="adj3" fmla="val 33333"/>
            </a:avLst>
          </a:prstGeom>
          <a:solidFill>
            <a:srgbClr val="FF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128713" y="2312988"/>
            <a:ext cx="7029450" cy="1501775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pt-BR" sz="2000" u="sng" smtClean="0"/>
              <a:t>Análise da Regressão Logística Multivariada</a:t>
            </a:r>
          </a:p>
        </p:txBody>
      </p:sp>
      <p:pic>
        <p:nvPicPr>
          <p:cNvPr id="522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205038"/>
            <a:ext cx="8001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Rectangle 5"/>
          <p:cNvSpPr>
            <a:spLocks noChangeArrowheads="1"/>
          </p:cNvSpPr>
          <p:nvPr/>
        </p:nvSpPr>
        <p:spPr bwMode="auto">
          <a:xfrm>
            <a:off x="457200" y="4114800"/>
            <a:ext cx="8077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52228" name="Rectangle 6"/>
          <p:cNvSpPr>
            <a:spLocks noChangeArrowheads="1"/>
          </p:cNvSpPr>
          <p:nvPr/>
        </p:nvSpPr>
        <p:spPr bwMode="auto">
          <a:xfrm>
            <a:off x="457200" y="41910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52229" name="Rectangle 7"/>
          <p:cNvSpPr>
            <a:spLocks noChangeArrowheads="1"/>
          </p:cNvSpPr>
          <p:nvPr/>
        </p:nvSpPr>
        <p:spPr bwMode="auto">
          <a:xfrm>
            <a:off x="457200" y="3810000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52230" name="Rectangle 8"/>
          <p:cNvSpPr>
            <a:spLocks noChangeArrowheads="1"/>
          </p:cNvSpPr>
          <p:nvPr/>
        </p:nvSpPr>
        <p:spPr bwMode="auto">
          <a:xfrm>
            <a:off x="684213" y="3573463"/>
            <a:ext cx="8001000" cy="1150937"/>
          </a:xfrm>
          <a:prstGeom prst="rect">
            <a:avLst/>
          </a:prstGeom>
          <a:noFill/>
          <a:ln w="44450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pt-BR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79388" y="0"/>
            <a:ext cx="8964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BR" sz="36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Amniorrexe Prematura Pré-termo</a:t>
            </a:r>
            <a:br>
              <a:rPr lang="pt-BR" sz="36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</a:br>
            <a:r>
              <a:rPr lang="pt-BR" sz="3600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Corioamnionite e Screening para Autismo</a:t>
            </a:r>
          </a:p>
        </p:txBody>
      </p:sp>
      <p:sp>
        <p:nvSpPr>
          <p:cNvPr id="52232" name="Text Box 11"/>
          <p:cNvSpPr txBox="1">
            <a:spLocks noChangeArrowheads="1"/>
          </p:cNvSpPr>
          <p:nvPr/>
        </p:nvSpPr>
        <p:spPr bwMode="auto">
          <a:xfrm>
            <a:off x="1258888" y="1268413"/>
            <a:ext cx="7207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Limperopoulos, 2008:  91 RN (23-30sem;460g a 140g) aos 18 meses</a:t>
            </a:r>
          </a:p>
        </p:txBody>
      </p:sp>
      <p:sp>
        <p:nvSpPr>
          <p:cNvPr id="52233" name="Line 12"/>
          <p:cNvSpPr>
            <a:spLocks noChangeShapeType="1"/>
          </p:cNvSpPr>
          <p:nvPr/>
        </p:nvSpPr>
        <p:spPr bwMode="auto">
          <a:xfrm>
            <a:off x="107950" y="3573463"/>
            <a:ext cx="611188" cy="50323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52234" name="Text Box 13"/>
          <p:cNvSpPr txBox="1">
            <a:spLocks noChangeArrowheads="1"/>
          </p:cNvSpPr>
          <p:nvPr/>
        </p:nvSpPr>
        <p:spPr bwMode="auto">
          <a:xfrm>
            <a:off x="2051050" y="5562600"/>
            <a:ext cx="5256213" cy="12954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pt-BR" sz="1600" b="1"/>
              <a:t>Os resultados desse estudo sugerem que o rastreamento precoce para sinais de autismo são justificados em uma população de prematuros extremos seguido por um teste definitivo para autismo naqueles com teste inicial positivo.</a:t>
            </a:r>
          </a:p>
        </p:txBody>
      </p:sp>
      <p:pic>
        <p:nvPicPr>
          <p:cNvPr id="52235" name="Picture 15" descr="Clique aqui para ver o arti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1196975"/>
            <a:ext cx="527050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420938"/>
            <a:ext cx="4859338" cy="415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Picture 3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/>
          <a:srcRect/>
          <a:stretch>
            <a:fillRect/>
          </a:stretch>
        </p:blipFill>
        <p:spPr>
          <a:xfrm>
            <a:off x="4932363" y="4365625"/>
            <a:ext cx="4211637" cy="2427288"/>
          </a:xfrm>
        </p:spPr>
      </p:pic>
      <p:cxnSp>
        <p:nvCxnSpPr>
          <p:cNvPr id="6" name="Conector reto 5"/>
          <p:cNvCxnSpPr/>
          <p:nvPr/>
        </p:nvCxnSpPr>
        <p:spPr>
          <a:xfrm>
            <a:off x="0" y="2708275"/>
            <a:ext cx="47879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>
            <a:off x="4859338" y="4581525"/>
            <a:ext cx="421322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79388" y="260350"/>
            <a:ext cx="8964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BR" sz="28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Amniorrexe Prematura Pré-termo</a:t>
            </a:r>
            <a:br>
              <a:rPr lang="pt-BR" sz="28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</a:br>
            <a:r>
              <a:rPr lang="pt-BR" sz="2800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Corioamnionite e Lesão Cerebral</a:t>
            </a:r>
            <a:br>
              <a:rPr lang="pt-BR" sz="2800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</a:br>
            <a:r>
              <a:rPr lang="pt-BR" sz="28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Sorasisham, 2013:384 RN &lt;29 sem (51% com CH); seguimento aos 30-42 semanas corrigidas</a:t>
            </a:r>
          </a:p>
        </p:txBody>
      </p:sp>
      <p:grpSp>
        <p:nvGrpSpPr>
          <p:cNvPr id="2" name="CaixaDeTexto 9"/>
          <p:cNvGrpSpPr>
            <a:grpSpLocks/>
          </p:cNvGrpSpPr>
          <p:nvPr/>
        </p:nvGrpSpPr>
        <p:grpSpPr bwMode="auto">
          <a:xfrm>
            <a:off x="4787900" y="1844675"/>
            <a:ext cx="4356100" cy="2122488"/>
            <a:chOff x="1152" y="1701"/>
            <a:chExt cx="3229" cy="1095"/>
          </a:xfrm>
        </p:grpSpPr>
        <p:pic>
          <p:nvPicPr>
            <p:cNvPr id="53261" name="CaixaDeTexto 9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152" y="1701"/>
              <a:ext cx="3229" cy="10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3262" name="Text Box 10"/>
            <p:cNvSpPr txBox="1">
              <a:spLocks noChangeArrowheads="1"/>
            </p:cNvSpPr>
            <p:nvPr/>
          </p:nvSpPr>
          <p:spPr bwMode="auto">
            <a:xfrm>
              <a:off x="1201" y="1752"/>
              <a:ext cx="3085" cy="9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pt-BR" sz="2400" b="1">
                  <a:solidFill>
                    <a:srgbClr val="000000"/>
                  </a:solidFill>
                  <a:latin typeface="Gill Sans MT"/>
                </a:rPr>
                <a:t>A CH tem relação apenas com Paralisia Cerebral, sendo maior o risco quanto maior a gravidade da inflamação.</a:t>
              </a:r>
              <a:endParaRPr lang="pt-BR" sz="2400">
                <a:solidFill>
                  <a:srgbClr val="000000"/>
                </a:solidFill>
                <a:latin typeface="Gill Sans MT"/>
              </a:endParaRPr>
            </a:p>
          </p:txBody>
        </p:sp>
      </p:grpSp>
      <p:sp>
        <p:nvSpPr>
          <p:cNvPr id="53255" name="Text Box 11"/>
          <p:cNvSpPr txBox="1">
            <a:spLocks noChangeArrowheads="1"/>
          </p:cNvSpPr>
          <p:nvPr/>
        </p:nvSpPr>
        <p:spPr bwMode="auto">
          <a:xfrm>
            <a:off x="592138" y="1792288"/>
            <a:ext cx="327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CH: corioamnionite histológica</a:t>
            </a:r>
          </a:p>
        </p:txBody>
      </p:sp>
      <p:sp>
        <p:nvSpPr>
          <p:cNvPr id="53256" name="Line 12"/>
          <p:cNvSpPr>
            <a:spLocks noChangeShapeType="1"/>
          </p:cNvSpPr>
          <p:nvPr/>
        </p:nvSpPr>
        <p:spPr bwMode="auto">
          <a:xfrm>
            <a:off x="179388" y="3213100"/>
            <a:ext cx="215900" cy="4318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53257" name="Line 13"/>
          <p:cNvSpPr>
            <a:spLocks noChangeShapeType="1"/>
          </p:cNvSpPr>
          <p:nvPr/>
        </p:nvSpPr>
        <p:spPr bwMode="auto">
          <a:xfrm>
            <a:off x="3635375" y="3860800"/>
            <a:ext cx="576263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3258" name="Oval 14"/>
          <p:cNvSpPr>
            <a:spLocks noChangeArrowheads="1"/>
          </p:cNvSpPr>
          <p:nvPr/>
        </p:nvSpPr>
        <p:spPr bwMode="auto">
          <a:xfrm>
            <a:off x="3132138" y="3573463"/>
            <a:ext cx="431800" cy="3381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2,45</a:t>
            </a:r>
          </a:p>
        </p:txBody>
      </p:sp>
      <p:sp>
        <p:nvSpPr>
          <p:cNvPr id="53259" name="Line 15"/>
          <p:cNvSpPr>
            <a:spLocks noChangeShapeType="1"/>
          </p:cNvSpPr>
          <p:nvPr/>
        </p:nvSpPr>
        <p:spPr bwMode="auto">
          <a:xfrm>
            <a:off x="3708400" y="2997200"/>
            <a:ext cx="576263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53260" name="Picture 17" descr="Clique aqui para ver o artigo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56550" y="1196975"/>
            <a:ext cx="4794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41313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pt-BR" sz="3600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Amniorrexe Prematura Pré-termo</a:t>
            </a:r>
            <a:br>
              <a:rPr lang="pt-BR" sz="3600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</a:br>
            <a:r>
              <a:rPr lang="pt-BR" sz="3600" u="sng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Corioamnionite e Lesão Cerebral</a:t>
            </a:r>
          </a:p>
        </p:txBody>
      </p:sp>
      <p:sp>
        <p:nvSpPr>
          <p:cNvPr id="5529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rgbClr val="7030A0"/>
              </a:buClr>
              <a:buFont typeface="Wingdings" pitchFamily="2" charset="2"/>
              <a:buNone/>
            </a:pPr>
            <a:r>
              <a:rPr lang="pt-BR" sz="2600" b="1" smtClean="0">
                <a:solidFill>
                  <a:srgbClr val="FF0000"/>
                </a:solidFill>
              </a:rPr>
              <a:t>            </a:t>
            </a:r>
            <a:r>
              <a:rPr lang="pt-BR" sz="2600" b="1" smtClean="0">
                <a:solidFill>
                  <a:srgbClr val="0000CC"/>
                </a:solidFill>
              </a:rPr>
              <a:t>Corioamnionite grave</a:t>
            </a:r>
            <a:r>
              <a:rPr lang="pt-BR" sz="2600" smtClean="0">
                <a:solidFill>
                  <a:schemeClr val="tx2"/>
                </a:solidFill>
              </a:rPr>
              <a:t> </a:t>
            </a:r>
          </a:p>
          <a:p>
            <a:pPr eaLnBrk="1" hangingPunct="1">
              <a:lnSpc>
                <a:spcPct val="80000"/>
              </a:lnSpc>
              <a:buClr>
                <a:srgbClr val="7030A0"/>
              </a:buClr>
              <a:buFont typeface="Wingdings" pitchFamily="2" charset="2"/>
              <a:buNone/>
            </a:pPr>
            <a:r>
              <a:rPr lang="pt-BR" sz="2600" smtClean="0">
                <a:solidFill>
                  <a:schemeClr val="tx2"/>
                </a:solidFill>
              </a:rPr>
              <a:t>(altos níveis de citocinas).  </a:t>
            </a:r>
          </a:p>
          <a:p>
            <a:pPr eaLnBrk="1" hangingPunct="1">
              <a:lnSpc>
                <a:spcPct val="80000"/>
              </a:lnSpc>
              <a:buClr>
                <a:srgbClr val="7030A0"/>
              </a:buClr>
              <a:buFontTx/>
              <a:buChar char="-"/>
            </a:pPr>
            <a:r>
              <a:rPr lang="pt-BR" sz="2600" smtClean="0">
                <a:solidFill>
                  <a:schemeClr val="tx2"/>
                </a:solidFill>
              </a:rPr>
              <a:t>no SNC inibe a proliferação de precursores neuronais, </a:t>
            </a:r>
          </a:p>
          <a:p>
            <a:pPr eaLnBrk="1" hangingPunct="1">
              <a:lnSpc>
                <a:spcPct val="80000"/>
              </a:lnSpc>
              <a:buClr>
                <a:srgbClr val="7030A0"/>
              </a:buClr>
              <a:buFontTx/>
              <a:buChar char="-"/>
            </a:pPr>
            <a:r>
              <a:rPr lang="pt-BR" sz="2600" smtClean="0">
                <a:solidFill>
                  <a:schemeClr val="tx2"/>
                </a:solidFill>
              </a:rPr>
              <a:t>ativa a astrogliose e</a:t>
            </a:r>
          </a:p>
          <a:p>
            <a:pPr eaLnBrk="1" hangingPunct="1">
              <a:lnSpc>
                <a:spcPct val="80000"/>
              </a:lnSpc>
              <a:buClr>
                <a:srgbClr val="7030A0"/>
              </a:buClr>
              <a:buFontTx/>
              <a:buChar char="-"/>
            </a:pPr>
            <a:r>
              <a:rPr lang="pt-BR" sz="2600" smtClean="0">
                <a:solidFill>
                  <a:schemeClr val="tx2"/>
                </a:solidFill>
              </a:rPr>
              <a:t> estimula a morte de oligodendrócitos, aumentando o risco de </a:t>
            </a:r>
            <a:r>
              <a:rPr lang="pt-BR" sz="2600" smtClean="0">
                <a:solidFill>
                  <a:srgbClr val="FF0000"/>
                </a:solidFill>
              </a:rPr>
              <a:t>lesão na substância branca.</a:t>
            </a:r>
          </a:p>
          <a:p>
            <a:endParaRPr lang="pt-BR" smtClean="0">
              <a:solidFill>
                <a:srgbClr val="FF0000"/>
              </a:solidFill>
            </a:endParaRPr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5076825" y="5949950"/>
            <a:ext cx="2025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Sorasisham, 2013</a:t>
            </a:r>
          </a:p>
        </p:txBody>
      </p:sp>
      <p:pic>
        <p:nvPicPr>
          <p:cNvPr id="55300" name="Picture 6" descr="Clique aqui para ver o arti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5805488"/>
            <a:ext cx="4064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Espaço Reservado para Conteúdo 2"/>
          <p:cNvSpPr>
            <a:spLocks noGrp="1"/>
          </p:cNvSpPr>
          <p:nvPr>
            <p:ph type="body" idx="4294967295"/>
          </p:nvPr>
        </p:nvSpPr>
        <p:spPr>
          <a:xfrm>
            <a:off x="395288" y="1844675"/>
            <a:ext cx="8229600" cy="4525963"/>
          </a:xfrm>
        </p:spPr>
        <p:txBody>
          <a:bodyPr/>
          <a:lstStyle/>
          <a:p>
            <a:pPr marL="273050" indent="-273050">
              <a:lnSpc>
                <a:spcPct val="90000"/>
              </a:lnSpc>
            </a:pPr>
            <a:endParaRPr lang="pt-BR" sz="2000" smtClean="0"/>
          </a:p>
          <a:p>
            <a:pPr marL="273050" indent="-273050" algn="ctr">
              <a:lnSpc>
                <a:spcPct val="90000"/>
              </a:lnSpc>
              <a:buFont typeface="Wingdings" pitchFamily="2" charset="2"/>
              <a:buNone/>
            </a:pPr>
            <a:r>
              <a:rPr lang="pt-BR" sz="2000" b="1" smtClean="0">
                <a:solidFill>
                  <a:srgbClr val="FF0000"/>
                </a:solidFill>
              </a:rPr>
              <a:t>Corioamnionite </a:t>
            </a:r>
            <a:r>
              <a:rPr lang="pt-BR" sz="2000" b="1" i="1" smtClean="0">
                <a:solidFill>
                  <a:srgbClr val="FF0000"/>
                </a:solidFill>
              </a:rPr>
              <a:t>vs</a:t>
            </a:r>
            <a:r>
              <a:rPr lang="pt-BR" sz="2000" b="1" smtClean="0">
                <a:solidFill>
                  <a:srgbClr val="FF0000"/>
                </a:solidFill>
              </a:rPr>
              <a:t> Paralisia Cerebral</a:t>
            </a:r>
            <a:r>
              <a:rPr lang="pt-BR" sz="2000" smtClean="0"/>
              <a:t>:                              Mecanismos</a:t>
            </a:r>
          </a:p>
          <a:p>
            <a:pPr marL="547688" lvl="1" indent="-273050">
              <a:lnSpc>
                <a:spcPct val="90000"/>
              </a:lnSpc>
            </a:pPr>
            <a:r>
              <a:rPr lang="pt-BR" sz="2000" smtClean="0"/>
              <a:t>Lesão celular direta</a:t>
            </a:r>
          </a:p>
          <a:p>
            <a:pPr marL="547688" lvl="1" indent="-273050">
              <a:lnSpc>
                <a:spcPct val="90000"/>
              </a:lnSpc>
            </a:pPr>
            <a:r>
              <a:rPr lang="pt-BR" sz="2000" smtClean="0"/>
              <a:t>Interrupção da troca gasosa e fluxo sanguíneo placentários, com hipóxia cerebral fetal</a:t>
            </a:r>
          </a:p>
          <a:p>
            <a:pPr marL="547688" lvl="1" indent="-273050">
              <a:lnSpc>
                <a:spcPct val="90000"/>
              </a:lnSpc>
            </a:pPr>
            <a:r>
              <a:rPr lang="pt-BR" sz="2000" smtClean="0"/>
              <a:t>Febre materna, aumentando a temperatura fetal que atrapalha o desenvolvimento cerebral, podendo causar isquemia</a:t>
            </a:r>
          </a:p>
          <a:p>
            <a:pPr marL="547688" lvl="1" indent="-273050">
              <a:lnSpc>
                <a:spcPct val="90000"/>
              </a:lnSpc>
            </a:pPr>
            <a:r>
              <a:rPr lang="pt-BR" sz="2000" smtClean="0"/>
              <a:t>Infecção dos tecidos neurológicos fetais, embora seja raro.</a:t>
            </a:r>
          </a:p>
        </p:txBody>
      </p:sp>
      <p:sp>
        <p:nvSpPr>
          <p:cNvPr id="118789" name="Rectangle 5"/>
          <p:cNvSpPr>
            <a:spLocks noChangeArrowheads="1"/>
          </p:cNvSpPr>
          <p:nvPr/>
        </p:nvSpPr>
        <p:spPr bwMode="auto">
          <a:xfrm>
            <a:off x="6300788" y="6165850"/>
            <a:ext cx="2025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Sorasisham, 2013</a:t>
            </a:r>
          </a:p>
        </p:txBody>
      </p:sp>
      <p:sp>
        <p:nvSpPr>
          <p:cNvPr id="118790" name="Rectangle 6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pt-BR" sz="4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Amniorrexe Prematura Pré-termo</a:t>
            </a:r>
            <a:br>
              <a:rPr lang="pt-BR" sz="4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pt-BR" sz="4000" u="sng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Corioamnionite e Lesão Cerebral</a:t>
            </a:r>
          </a:p>
        </p:txBody>
      </p:sp>
      <p:pic>
        <p:nvPicPr>
          <p:cNvPr id="56324" name="Picture 8" descr="Clique aqui para ver o arti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5963" y="5949950"/>
            <a:ext cx="4794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2332038"/>
            <a:ext cx="8229600" cy="45259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b="1" smtClean="0">
                <a:solidFill>
                  <a:srgbClr val="0000CC"/>
                </a:solidFill>
              </a:rPr>
              <a:t>  Os corticosteróides diminuem a síntese de interleucinas 1, 2, 4, 6 e 10, fator </a:t>
            </a:r>
            <a:r>
              <a:rPr lang="el-GR" b="1" smtClean="0">
                <a:solidFill>
                  <a:srgbClr val="0000CC"/>
                </a:solidFill>
                <a:latin typeface="Book Antiqua" pitchFamily="18" charset="0"/>
                <a:cs typeface="Arial" charset="0"/>
              </a:rPr>
              <a:t>α</a:t>
            </a:r>
            <a:r>
              <a:rPr lang="pt-BR" b="1" smtClean="0">
                <a:solidFill>
                  <a:srgbClr val="0000CC"/>
                </a:solidFill>
                <a:cs typeface="Arial" charset="0"/>
              </a:rPr>
              <a:t> de necrose tumoral e interferon tanto in vitro como em vivo. Assim, postula-se  que os esteróides suprimem a produção de citocinas neurotóxicas e assim, podem prevenir a leucomalácia no contexto da inflamação intraútero.</a:t>
            </a:r>
            <a:endParaRPr lang="el-GR" b="1" smtClean="0">
              <a:solidFill>
                <a:srgbClr val="0000CC"/>
              </a:solidFill>
              <a:latin typeface="Book Antiqua" pitchFamily="18" charset="0"/>
              <a:cs typeface="Arial" charset="0"/>
            </a:endParaRPr>
          </a:p>
        </p:txBody>
      </p:sp>
      <p:sp>
        <p:nvSpPr>
          <p:cNvPr id="124935" name="Rectangle 7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pt-BR" sz="28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Amniorrexe Prematura Pré-termo</a:t>
            </a:r>
            <a:br>
              <a:rPr lang="pt-BR" sz="28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pt-BR" sz="280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Corticosteróide pré-natal e resultados neonatais após corioamnionite</a:t>
            </a:r>
          </a:p>
        </p:txBody>
      </p:sp>
      <p:sp>
        <p:nvSpPr>
          <p:cNvPr id="57347" name="Text Box 8"/>
          <p:cNvSpPr txBox="1">
            <a:spLocks noChangeArrowheads="1"/>
          </p:cNvSpPr>
          <p:nvPr/>
        </p:nvSpPr>
        <p:spPr bwMode="auto">
          <a:xfrm>
            <a:off x="7854950" y="6165850"/>
            <a:ext cx="128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Kent, 2005</a:t>
            </a: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ítulo 2"/>
          <p:cNvSpPr>
            <a:spLocks noGrp="1"/>
          </p:cNvSpPr>
          <p:nvPr>
            <p:ph type="title" idx="4294967295"/>
          </p:nvPr>
        </p:nvSpPr>
        <p:spPr>
          <a:xfrm>
            <a:off x="-180975" y="0"/>
            <a:ext cx="7756525" cy="1054100"/>
          </a:xfrm>
        </p:spPr>
        <p:txBody>
          <a:bodyPr/>
          <a:lstStyle/>
          <a:p>
            <a:pPr eaLnBrk="1" hangingPunct="1"/>
            <a:r>
              <a:rPr lang="pt-BR" smtClean="0"/>
              <a:t>Obrigada!</a:t>
            </a:r>
          </a:p>
        </p:txBody>
      </p:sp>
      <p:pic>
        <p:nvPicPr>
          <p:cNvPr id="5837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981075"/>
            <a:ext cx="7272337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1" name="Text Box 5"/>
          <p:cNvSpPr txBox="1">
            <a:spLocks noChangeArrowheads="1"/>
          </p:cNvSpPr>
          <p:nvPr/>
        </p:nvSpPr>
        <p:spPr bwMode="auto">
          <a:xfrm>
            <a:off x="298450" y="6165850"/>
            <a:ext cx="86407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400" b="1">
                <a:solidFill>
                  <a:srgbClr val="0033CC"/>
                </a:solidFill>
              </a:rPr>
              <a:t>Ddo Gustavo, Ddo Thiago, Dr. Paulo R. Margotto, Dda Denise, Dda Danielle e Ddo Hélis</a:t>
            </a:r>
          </a:p>
          <a:p>
            <a:pPr algn="ctr"/>
            <a:r>
              <a:rPr lang="pt-BR" sz="1400" b="1">
                <a:solidFill>
                  <a:srgbClr val="008000"/>
                </a:solidFill>
              </a:rPr>
              <a:t>Escola Superior de Ciências da Saúde e Faculdade de Medicina da Universidade Católica de Brasília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a Dura">
  <a:themeElements>
    <a:clrScheme name="Capa Dura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Capa Dura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pa Dura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apa Dura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783</TotalTime>
  <Words>3296</Words>
  <Application>Microsoft Office PowerPoint</Application>
  <PresentationFormat>Apresentação na tela (4:3)</PresentationFormat>
  <Paragraphs>301</Paragraphs>
  <Slides>41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Modelo de design</vt:lpstr>
      </vt:variant>
      <vt:variant>
        <vt:i4>9</vt:i4>
      </vt:variant>
      <vt:variant>
        <vt:lpstr>Títulos de slides</vt:lpstr>
      </vt:variant>
      <vt:variant>
        <vt:i4>41</vt:i4>
      </vt:variant>
    </vt:vector>
  </HeadingPairs>
  <TitlesOfParts>
    <vt:vector size="58" baseType="lpstr">
      <vt:lpstr>Arial</vt:lpstr>
      <vt:lpstr>Book Antiqua</vt:lpstr>
      <vt:lpstr>Wingdings</vt:lpstr>
      <vt:lpstr>Calibri</vt:lpstr>
      <vt:lpstr>Verdana</vt:lpstr>
      <vt:lpstr>Times New Roman</vt:lpstr>
      <vt:lpstr>Palatino Linotype</vt:lpstr>
      <vt:lpstr>Gill Sans MT</vt:lpstr>
      <vt:lpstr>Capa Dura</vt:lpstr>
      <vt:lpstr>Capa Dura</vt:lpstr>
      <vt:lpstr>Capa Dura</vt:lpstr>
      <vt:lpstr>Capa Dura</vt:lpstr>
      <vt:lpstr>Capa Dura</vt:lpstr>
      <vt:lpstr>Capa Dura</vt:lpstr>
      <vt:lpstr>Capa Dura</vt:lpstr>
      <vt:lpstr>Capa Dura</vt:lpstr>
      <vt:lpstr>Capa Dura</vt:lpstr>
      <vt:lpstr>Slide 1</vt:lpstr>
      <vt:lpstr>Introdução</vt:lpstr>
      <vt:lpstr>Introdução</vt:lpstr>
      <vt:lpstr>Introdução</vt:lpstr>
      <vt:lpstr>Introdução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Resultados</vt:lpstr>
      <vt:lpstr>Resultados</vt:lpstr>
      <vt:lpstr>Resultados</vt:lpstr>
      <vt:lpstr>Impacto da PPROM sobre as chances de mortalidade (a) e de sobrevivência sem morbidade (b) dentro de cada grupo de idade gestacional.</vt:lpstr>
      <vt:lpstr>Slide 17</vt:lpstr>
      <vt:lpstr>Resultados</vt:lpstr>
      <vt:lpstr>Resultados</vt:lpstr>
      <vt:lpstr>Slide 20</vt:lpstr>
      <vt:lpstr> -  Medicamentos e apoio - </vt:lpstr>
      <vt:lpstr>Resultados</vt:lpstr>
      <vt:lpstr>Discussão </vt:lpstr>
      <vt:lpstr>Discussão </vt:lpstr>
      <vt:lpstr>Discussão </vt:lpstr>
      <vt:lpstr>Discussão </vt:lpstr>
      <vt:lpstr>Conclusões</vt:lpstr>
      <vt:lpstr>Slide 28</vt:lpstr>
      <vt:lpstr>Referências com links!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Amniorrexe Prematura Pré-termo Corioamnionite e Lesão Cerebral</vt:lpstr>
      <vt:lpstr>Amniorrexe Prematura Pré-termo Corioamnionite e Lesão Cerebral</vt:lpstr>
      <vt:lpstr>Amniorrexe Prematura Pré-termo Corticosteróide pré-natal e resultados neonatais após corioamnionite</vt:lpstr>
      <vt:lpstr>Obrigada!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</dc:title>
  <dc:creator>Denise</dc:creator>
  <cp:lastModifiedBy>Paulo</cp:lastModifiedBy>
  <cp:revision>32</cp:revision>
  <dcterms:created xsi:type="dcterms:W3CDTF">2014-10-01T02:11:21Z</dcterms:created>
  <dcterms:modified xsi:type="dcterms:W3CDTF">2014-10-27T13:10:02Z</dcterms:modified>
</cp:coreProperties>
</file>