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Override PartName="/ppt/theme/themeOverride4.xml" ContentType="application/vnd.openxmlformats-officedocument.themeOverr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79"/>
  </p:notesMasterIdLst>
  <p:sldIdLst>
    <p:sldId id="319" r:id="rId2"/>
    <p:sldId id="261" r:id="rId3"/>
    <p:sldId id="262" r:id="rId4"/>
    <p:sldId id="264" r:id="rId5"/>
    <p:sldId id="265" r:id="rId6"/>
    <p:sldId id="266" r:id="rId7"/>
    <p:sldId id="267" r:id="rId8"/>
    <p:sldId id="268" r:id="rId9"/>
    <p:sldId id="269" r:id="rId10"/>
    <p:sldId id="324"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301" r:id="rId41"/>
    <p:sldId id="302" r:id="rId42"/>
    <p:sldId id="304" r:id="rId43"/>
    <p:sldId id="306" r:id="rId44"/>
    <p:sldId id="307" r:id="rId45"/>
    <p:sldId id="309" r:id="rId46"/>
    <p:sldId id="310" r:id="rId47"/>
    <p:sldId id="311" r:id="rId48"/>
    <p:sldId id="312" r:id="rId49"/>
    <p:sldId id="323" r:id="rId50"/>
    <p:sldId id="320" r:id="rId51"/>
    <p:sldId id="313" r:id="rId52"/>
    <p:sldId id="314" r:id="rId53"/>
    <p:sldId id="315" r:id="rId54"/>
    <p:sldId id="316" r:id="rId55"/>
    <p:sldId id="317" r:id="rId56"/>
    <p:sldId id="318" r:id="rId57"/>
    <p:sldId id="345" r:id="rId58"/>
    <p:sldId id="326" r:id="rId59"/>
    <p:sldId id="330" r:id="rId60"/>
    <p:sldId id="331" r:id="rId61"/>
    <p:sldId id="332" r:id="rId62"/>
    <p:sldId id="333" r:id="rId63"/>
    <p:sldId id="334" r:id="rId64"/>
    <p:sldId id="335" r:id="rId65"/>
    <p:sldId id="327" r:id="rId66"/>
    <p:sldId id="328" r:id="rId67"/>
    <p:sldId id="329" r:id="rId68"/>
    <p:sldId id="337" r:id="rId69"/>
    <p:sldId id="338" r:id="rId70"/>
    <p:sldId id="339" r:id="rId71"/>
    <p:sldId id="340" r:id="rId72"/>
    <p:sldId id="341" r:id="rId73"/>
    <p:sldId id="336" r:id="rId74"/>
    <p:sldId id="342" r:id="rId75"/>
    <p:sldId id="343" r:id="rId76"/>
    <p:sldId id="347" r:id="rId77"/>
    <p:sldId id="346" r:id="rId78"/>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3300"/>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5" d="100"/>
          <a:sy n="85" d="100"/>
        </p:scale>
        <p:origin x="-1291" y="-254"/>
      </p:cViewPr>
      <p:guideLst>
        <p:guide orient="horz" pos="2160"/>
        <p:guide pos="2880"/>
      </p:guideLst>
    </p:cSldViewPr>
  </p:slideViewPr>
  <p:notesTextViewPr>
    <p:cViewPr>
      <p:scale>
        <a:sx n="1" d="1"/>
        <a:sy n="1" d="1"/>
      </p:scale>
      <p:origin x="0" y="0"/>
    </p:cViewPr>
  </p:notesTextViewPr>
  <p:sorterViewPr>
    <p:cViewPr>
      <p:scale>
        <a:sx n="66" d="100"/>
        <a:sy n="66" d="100"/>
      </p:scale>
      <p:origin x="0" y="318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Lucida Sans Unicode" pitchFamily="34" charset="0"/>
              </a:defRPr>
            </a:lvl1pPr>
          </a:lstStyle>
          <a:p>
            <a:endParaRPr lang="pt-BR"/>
          </a:p>
        </p:txBody>
      </p:sp>
      <p:sp>
        <p:nvSpPr>
          <p:cNvPr id="1044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Lucida Sans Unicode" pitchFamily="34" charset="0"/>
              </a:defRPr>
            </a:lvl1pPr>
          </a:lstStyle>
          <a:p>
            <a:fld id="{0A8C1ACB-8526-4129-9D44-405BE41A1D09}" type="datetimeFigureOut">
              <a:rPr lang="pt-BR"/>
              <a:pPr/>
              <a:t>08/12/2017</a:t>
            </a:fld>
            <a:endParaRPr lang="pt-BR"/>
          </a:p>
        </p:txBody>
      </p:sp>
      <p:sp>
        <p:nvSpPr>
          <p:cNvPr id="1044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44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44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Lucida Sans Unicode" pitchFamily="34" charset="0"/>
              </a:defRPr>
            </a:lvl1pPr>
          </a:lstStyle>
          <a:p>
            <a:endParaRPr lang="pt-BR"/>
          </a:p>
        </p:txBody>
      </p:sp>
      <p:sp>
        <p:nvSpPr>
          <p:cNvPr id="1044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Lucida Sans Unicode" pitchFamily="34" charset="0"/>
              </a:defRPr>
            </a:lvl1pPr>
          </a:lstStyle>
          <a:p>
            <a:fld id="{86650C97-8420-4B88-905B-F98F9BE0E97C}" type="slidenum">
              <a:rPr lang="pt-B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5474" name="Rectangle 7"/>
          <p:cNvSpPr txBox="1">
            <a:spLocks noGrp="1" noChangeArrowheads="1"/>
          </p:cNvSpPr>
          <p:nvPr/>
        </p:nvSpPr>
        <p:spPr bwMode="auto">
          <a:xfrm>
            <a:off x="3884613" y="8685213"/>
            <a:ext cx="2970212" cy="455612"/>
          </a:xfrm>
          <a:prstGeom prst="rect">
            <a:avLst/>
          </a:prstGeom>
          <a:noFill/>
          <a:ln w="9525">
            <a:noFill/>
            <a:round/>
            <a:headEnd/>
            <a:tailEnd/>
          </a:ln>
        </p:spPr>
        <p:txBody>
          <a:bodyPr lIns="90000" tIns="46800" rIns="90000" bIns="46800" anchor="b"/>
          <a:lstStyle/>
          <a:p>
            <a:pPr algn="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75DFAF8-2531-48BD-970B-CEC10D6CABEC}" type="slidenum">
              <a:rPr lang="pt-BR" sz="1200">
                <a:solidFill>
                  <a:srgbClr val="000000"/>
                </a:solidFill>
                <a:latin typeface="Calibri" pitchFamily="34" charset="0"/>
              </a:rPr>
              <a:pPr algn="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68</a:t>
            </a:fld>
            <a:endParaRPr lang="pt-BR" sz="1200">
              <a:solidFill>
                <a:srgbClr val="000000"/>
              </a:solidFill>
              <a:latin typeface="Calibri" pitchFamily="34" charset="0"/>
            </a:endParaRPr>
          </a:p>
        </p:txBody>
      </p:sp>
      <p:sp>
        <p:nvSpPr>
          <p:cNvPr id="105475" name="Rectangle 1"/>
          <p:cNvSpPr>
            <a:spLocks noChangeArrowheads="1" noTextEdit="1"/>
          </p:cNvSpPr>
          <p:nvPr>
            <p:ph type="sldImg"/>
          </p:nvPr>
        </p:nvSpPr>
        <p:spPr>
          <a:ln/>
        </p:spPr>
      </p:sp>
      <p:sp>
        <p:nvSpPr>
          <p:cNvPr id="105476" name="Rectangle 2"/>
          <p:cNvSpPr>
            <a:spLocks noChangeArrowheads="1"/>
          </p:cNvSpPr>
          <p:nvPr>
            <p:ph type="body" idx="1"/>
          </p:nvPr>
        </p:nvSpPr>
        <p:spPr>
          <a:noFill/>
        </p:spPr>
        <p:txBody>
          <a:bodyPr wrap="none" lIns="90000" tIns="46800" rIns="90000" bIns="46800" anchor="ctr"/>
          <a:lstStyle/>
          <a:p>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7522" name="Rectangle 7"/>
          <p:cNvSpPr txBox="1">
            <a:spLocks noGrp="1" noChangeArrowheads="1"/>
          </p:cNvSpPr>
          <p:nvPr/>
        </p:nvSpPr>
        <p:spPr bwMode="auto">
          <a:xfrm>
            <a:off x="3884613" y="8685213"/>
            <a:ext cx="2970212" cy="455612"/>
          </a:xfrm>
          <a:prstGeom prst="rect">
            <a:avLst/>
          </a:prstGeom>
          <a:noFill/>
          <a:ln w="9525">
            <a:noFill/>
            <a:round/>
            <a:headEnd/>
            <a:tailEnd/>
          </a:ln>
        </p:spPr>
        <p:txBody>
          <a:bodyPr lIns="90000" tIns="46800" rIns="90000" bIns="46800" anchor="b"/>
          <a:lstStyle/>
          <a:p>
            <a:pPr algn="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58A9A82-93F9-4D51-8904-A13451FA6B70}" type="slidenum">
              <a:rPr lang="pt-BR" sz="1200">
                <a:solidFill>
                  <a:srgbClr val="000000"/>
                </a:solidFill>
                <a:latin typeface="Calibri" pitchFamily="34" charset="0"/>
              </a:rPr>
              <a:pPr algn="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69</a:t>
            </a:fld>
            <a:endParaRPr lang="pt-BR" sz="1200">
              <a:solidFill>
                <a:srgbClr val="000000"/>
              </a:solidFill>
              <a:latin typeface="Calibri" pitchFamily="34" charset="0"/>
            </a:endParaRPr>
          </a:p>
        </p:txBody>
      </p:sp>
      <p:sp>
        <p:nvSpPr>
          <p:cNvPr id="107523" name="Rectangle 1"/>
          <p:cNvSpPr>
            <a:spLocks noChangeArrowheads="1" noTextEdit="1"/>
          </p:cNvSpPr>
          <p:nvPr>
            <p:ph type="sldImg"/>
          </p:nvPr>
        </p:nvSpPr>
        <p:spPr>
          <a:ln/>
        </p:spPr>
      </p:sp>
      <p:sp>
        <p:nvSpPr>
          <p:cNvPr id="107524" name="Rectangle 2"/>
          <p:cNvSpPr>
            <a:spLocks noChangeArrowheads="1"/>
          </p:cNvSpPr>
          <p:nvPr>
            <p:ph type="body" idx="1"/>
          </p:nvPr>
        </p:nvSpPr>
        <p:spPr>
          <a:noFill/>
        </p:spPr>
        <p:txBody>
          <a:bodyPr wrap="none" lIns="90000" tIns="46800" rIns="90000" bIns="46800" anchor="ctr"/>
          <a:lstStyle/>
          <a:p>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9570" name="Rectangle 7"/>
          <p:cNvSpPr txBox="1">
            <a:spLocks noGrp="1" noChangeArrowheads="1"/>
          </p:cNvSpPr>
          <p:nvPr/>
        </p:nvSpPr>
        <p:spPr bwMode="auto">
          <a:xfrm>
            <a:off x="3884613" y="8685213"/>
            <a:ext cx="2970212" cy="455612"/>
          </a:xfrm>
          <a:prstGeom prst="rect">
            <a:avLst/>
          </a:prstGeom>
          <a:noFill/>
          <a:ln w="9525">
            <a:noFill/>
            <a:round/>
            <a:headEnd/>
            <a:tailEnd/>
          </a:ln>
        </p:spPr>
        <p:txBody>
          <a:bodyPr lIns="90000" tIns="46800" rIns="90000" bIns="46800" anchor="b"/>
          <a:lstStyle/>
          <a:p>
            <a:pPr algn="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5905EF2-3784-4154-A20D-8CB022C321B4}" type="slidenum">
              <a:rPr lang="pt-BR" sz="1200">
                <a:solidFill>
                  <a:srgbClr val="000000"/>
                </a:solidFill>
                <a:latin typeface="Calibri" pitchFamily="34" charset="0"/>
              </a:rPr>
              <a:pPr algn="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70</a:t>
            </a:fld>
            <a:endParaRPr lang="pt-BR" sz="1200">
              <a:solidFill>
                <a:srgbClr val="000000"/>
              </a:solidFill>
              <a:latin typeface="Calibri" pitchFamily="34" charset="0"/>
            </a:endParaRPr>
          </a:p>
        </p:txBody>
      </p:sp>
      <p:sp>
        <p:nvSpPr>
          <p:cNvPr id="109571" name="Rectangle 1"/>
          <p:cNvSpPr>
            <a:spLocks noChangeArrowheads="1" noTextEdit="1"/>
          </p:cNvSpPr>
          <p:nvPr>
            <p:ph type="sldImg"/>
          </p:nvPr>
        </p:nvSpPr>
        <p:spPr>
          <a:ln/>
        </p:spPr>
      </p:sp>
      <p:sp>
        <p:nvSpPr>
          <p:cNvPr id="109572" name="Rectangle 2"/>
          <p:cNvSpPr>
            <a:spLocks noChangeArrowheads="1"/>
          </p:cNvSpPr>
          <p:nvPr>
            <p:ph type="body" idx="1"/>
          </p:nvPr>
        </p:nvSpPr>
        <p:spPr>
          <a:noFill/>
        </p:spPr>
        <p:txBody>
          <a:bodyPr wrap="none" lIns="90000" tIns="46800" rIns="90000" bIns="46800" anchor="ctr"/>
          <a:lstStyle/>
          <a:p>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4F5CD39E-F670-4EF4-8B8A-D5577B57E050}" type="datetimeFigureOut">
              <a:rPr lang="pt-BR"/>
              <a:pPr>
                <a:defRPr/>
              </a:pPr>
              <a:t>08/12/2017</a:t>
            </a:fld>
            <a:endParaRPr lang="pt-BR"/>
          </a:p>
        </p:txBody>
      </p:sp>
      <p:sp>
        <p:nvSpPr>
          <p:cNvPr id="5" name="Footer Placeholder 21"/>
          <p:cNvSpPr>
            <a:spLocks noGrp="1"/>
          </p:cNvSpPr>
          <p:nvPr>
            <p:ph type="ftr" sz="quarter" idx="11"/>
          </p:nvPr>
        </p:nvSpPr>
        <p:spPr/>
        <p:txBody>
          <a:bodyPr/>
          <a:lstStyle>
            <a:lvl1pPr>
              <a:defRPr/>
            </a:lvl1pPr>
          </a:lstStyle>
          <a:p>
            <a:pPr>
              <a:defRPr/>
            </a:pPr>
            <a:endParaRPr lang="pt-BR"/>
          </a:p>
        </p:txBody>
      </p:sp>
      <p:sp>
        <p:nvSpPr>
          <p:cNvPr id="6" name="Slide Number Placeholder 17"/>
          <p:cNvSpPr>
            <a:spLocks noGrp="1"/>
          </p:cNvSpPr>
          <p:nvPr>
            <p:ph type="sldNum" sz="quarter" idx="12"/>
          </p:nvPr>
        </p:nvSpPr>
        <p:spPr/>
        <p:txBody>
          <a:bodyPr/>
          <a:lstStyle>
            <a:lvl1pPr>
              <a:defRPr/>
            </a:lvl1pPr>
          </a:lstStyle>
          <a:p>
            <a:pPr>
              <a:defRPr/>
            </a:pPr>
            <a:fld id="{CD7AD932-BB7B-4259-BB32-45E940CAFE4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Chevron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89AE5083-1CA1-4F4D-A5AF-C04A395E80FE}" type="datetimeFigureOut">
              <a:rPr lang="pt-BR"/>
              <a:pPr>
                <a:defRPr/>
              </a:pPr>
              <a:t>08/12/2017</a:t>
            </a:fld>
            <a:endParaRPr lang="pt-BR"/>
          </a:p>
        </p:txBody>
      </p:sp>
      <p:sp>
        <p:nvSpPr>
          <p:cNvPr id="7" name="Footer Placeholder 4"/>
          <p:cNvSpPr>
            <a:spLocks noGrp="1"/>
          </p:cNvSpPr>
          <p:nvPr>
            <p:ph type="ftr" sz="quarter" idx="11"/>
          </p:nvPr>
        </p:nvSpPr>
        <p:spPr/>
        <p:txBody>
          <a:bodyPr/>
          <a:lstStyle>
            <a:lvl1pPr>
              <a:defRPr/>
            </a:lvl1pPr>
            <a:extLst/>
          </a:lstStyle>
          <a:p>
            <a:pPr>
              <a:defRPr/>
            </a:pPr>
            <a:endParaRPr lang="pt-BR"/>
          </a:p>
        </p:txBody>
      </p:sp>
      <p:sp>
        <p:nvSpPr>
          <p:cNvPr id="8" name="Slide Number Placeholder 5"/>
          <p:cNvSpPr>
            <a:spLocks noGrp="1"/>
          </p:cNvSpPr>
          <p:nvPr>
            <p:ph type="sldNum" sz="quarter" idx="12"/>
          </p:nvPr>
        </p:nvSpPr>
        <p:spPr/>
        <p:txBody>
          <a:bodyPr/>
          <a:lstStyle>
            <a:lvl1pPr>
              <a:defRPr/>
            </a:lvl1pPr>
            <a:extLst/>
          </a:lstStyle>
          <a:p>
            <a:pPr>
              <a:defRPr/>
            </a:pPr>
            <a:fld id="{EB296895-6444-4F30-A4C3-0A7C779D70A5}"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01ED7AFE-F365-4362-BB93-121C9B234534}" type="datetimeFigureOut">
              <a:rPr lang="pt-BR"/>
              <a:pPr>
                <a:defRPr/>
              </a:pPr>
              <a:t>08/12/2017</a:t>
            </a:fld>
            <a:endParaRPr lang="pt-BR"/>
          </a:p>
        </p:txBody>
      </p:sp>
      <p:sp>
        <p:nvSpPr>
          <p:cNvPr id="6" name="Footer Placeholder 5"/>
          <p:cNvSpPr>
            <a:spLocks noGrp="1"/>
          </p:cNvSpPr>
          <p:nvPr>
            <p:ph type="ftr" sz="quarter" idx="11"/>
          </p:nvPr>
        </p:nvSpPr>
        <p:spPr/>
        <p:txBody>
          <a:bodyPr/>
          <a:lstStyle>
            <a:lvl1pPr>
              <a:defRPr/>
            </a:lvl1pPr>
            <a:extLst/>
          </a:lstStyle>
          <a:p>
            <a:pPr>
              <a:defRPr/>
            </a:pPr>
            <a:endParaRPr lang="pt-BR"/>
          </a:p>
        </p:txBody>
      </p:sp>
      <p:sp>
        <p:nvSpPr>
          <p:cNvPr id="7" name="Slide Number Placeholder 6"/>
          <p:cNvSpPr>
            <a:spLocks noGrp="1"/>
          </p:cNvSpPr>
          <p:nvPr>
            <p:ph type="sldNum" sz="quarter" idx="12"/>
          </p:nvPr>
        </p:nvSpPr>
        <p:spPr/>
        <p:txBody>
          <a:bodyPr/>
          <a:lstStyle>
            <a:lvl1pPr>
              <a:defRPr/>
            </a:lvl1pPr>
            <a:extLst/>
          </a:lstStyle>
          <a:p>
            <a:pPr>
              <a:defRPr/>
            </a:pPr>
            <a:fld id="{2BFD60A3-62E7-4848-8160-901E7EA7CDD4}"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FD289F6E-67EC-40EB-BAE5-9390AA4A0EA4}" type="datetimeFigureOut">
              <a:rPr lang="pt-BR"/>
              <a:pPr>
                <a:defRPr/>
              </a:pPr>
              <a:t>08/12/2017</a:t>
            </a:fld>
            <a:endParaRPr lang="pt-BR"/>
          </a:p>
        </p:txBody>
      </p:sp>
      <p:sp>
        <p:nvSpPr>
          <p:cNvPr id="8" name="Footer Placeholder 7"/>
          <p:cNvSpPr>
            <a:spLocks noGrp="1"/>
          </p:cNvSpPr>
          <p:nvPr>
            <p:ph type="ftr" sz="quarter" idx="11"/>
          </p:nvPr>
        </p:nvSpPr>
        <p:spPr/>
        <p:txBody>
          <a:bodyPr/>
          <a:lstStyle>
            <a:lvl1pPr>
              <a:defRPr/>
            </a:lvl1pPr>
            <a:extLst/>
          </a:lstStyle>
          <a:p>
            <a:pPr>
              <a:defRPr/>
            </a:pPr>
            <a:endParaRPr lang="pt-BR"/>
          </a:p>
        </p:txBody>
      </p:sp>
      <p:sp>
        <p:nvSpPr>
          <p:cNvPr id="9" name="Slide Number Placeholder 8"/>
          <p:cNvSpPr>
            <a:spLocks noGrp="1"/>
          </p:cNvSpPr>
          <p:nvPr>
            <p:ph type="sldNum" sz="quarter" idx="12"/>
          </p:nvPr>
        </p:nvSpPr>
        <p:spPr/>
        <p:txBody>
          <a:bodyPr/>
          <a:lstStyle>
            <a:lvl1pPr>
              <a:defRPr/>
            </a:lvl1pPr>
            <a:extLst/>
          </a:lstStyle>
          <a:p>
            <a:pPr>
              <a:defRPr/>
            </a:pPr>
            <a:fld id="{85F75779-B476-4FB9-9D2A-E4DBAB2A7021}"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C42B3E81-9A41-4DDF-83C0-9B7EBA28F4D1}" type="datetimeFigureOut">
              <a:rPr lang="pt-BR"/>
              <a:pPr>
                <a:defRPr/>
              </a:pPr>
              <a:t>08/12/2017</a:t>
            </a:fld>
            <a:endParaRPr lang="pt-BR"/>
          </a:p>
        </p:txBody>
      </p:sp>
      <p:sp>
        <p:nvSpPr>
          <p:cNvPr id="4" name="Footer Placeholder 3"/>
          <p:cNvSpPr>
            <a:spLocks noGrp="1"/>
          </p:cNvSpPr>
          <p:nvPr>
            <p:ph type="ftr" sz="quarter" idx="11"/>
          </p:nvPr>
        </p:nvSpPr>
        <p:spPr/>
        <p:txBody>
          <a:bodyPr/>
          <a:lstStyle>
            <a:lvl1pPr>
              <a:defRPr/>
            </a:lvl1pPr>
            <a:extLst/>
          </a:lstStyle>
          <a:p>
            <a:pPr>
              <a:defRPr/>
            </a:pPr>
            <a:endParaRPr lang="pt-BR"/>
          </a:p>
        </p:txBody>
      </p:sp>
      <p:sp>
        <p:nvSpPr>
          <p:cNvPr id="5" name="Slide Number Placeholder 4"/>
          <p:cNvSpPr>
            <a:spLocks noGrp="1"/>
          </p:cNvSpPr>
          <p:nvPr>
            <p:ph type="sldNum" sz="quarter" idx="12"/>
          </p:nvPr>
        </p:nvSpPr>
        <p:spPr/>
        <p:txBody>
          <a:bodyPr/>
          <a:lstStyle>
            <a:lvl1pPr>
              <a:defRPr/>
            </a:lvl1pPr>
            <a:extLst/>
          </a:lstStyle>
          <a:p>
            <a:pPr>
              <a:defRPr/>
            </a:pPr>
            <a:fld id="{FA9050C2-66AF-43C6-92DD-5D35C061993B}"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E50E1357-2A72-40FA-9168-86605B1538DA}" type="datetimeFigureOut">
              <a:rPr lang="pt-BR"/>
              <a:pPr>
                <a:defRPr/>
              </a:pPr>
              <a:t>08/12/2017</a:t>
            </a:fld>
            <a:endParaRPr lang="pt-BR"/>
          </a:p>
        </p:txBody>
      </p:sp>
      <p:sp>
        <p:nvSpPr>
          <p:cNvPr id="3" name="Footer Placeholder 21"/>
          <p:cNvSpPr>
            <a:spLocks noGrp="1"/>
          </p:cNvSpPr>
          <p:nvPr>
            <p:ph type="ftr" sz="quarter" idx="11"/>
          </p:nvPr>
        </p:nvSpPr>
        <p:spPr/>
        <p:txBody>
          <a:bodyPr/>
          <a:lstStyle>
            <a:lvl1pPr>
              <a:defRPr/>
            </a:lvl1pPr>
          </a:lstStyle>
          <a:p>
            <a:pPr>
              <a:defRPr/>
            </a:pPr>
            <a:endParaRPr lang="pt-BR"/>
          </a:p>
        </p:txBody>
      </p:sp>
      <p:sp>
        <p:nvSpPr>
          <p:cNvPr id="4" name="Slide Number Placeholder 17"/>
          <p:cNvSpPr>
            <a:spLocks noGrp="1"/>
          </p:cNvSpPr>
          <p:nvPr>
            <p:ph type="sldNum" sz="quarter" idx="12"/>
          </p:nvPr>
        </p:nvSpPr>
        <p:spPr/>
        <p:txBody>
          <a:bodyPr/>
          <a:lstStyle>
            <a:lvl1pPr>
              <a:defRPr/>
            </a:lvl1pPr>
          </a:lstStyle>
          <a:p>
            <a:pPr>
              <a:defRPr/>
            </a:pPr>
            <a:fld id="{F62B0833-13E3-404E-9442-75FCCA7BA5F0}"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DC1AFD64-966F-4BCF-8269-2BADAA825C76}" type="datetimeFigureOut">
              <a:rPr lang="pt-BR"/>
              <a:pPr>
                <a:defRPr/>
              </a:pPr>
              <a:t>08/12/2017</a:t>
            </a:fld>
            <a:endParaRPr lang="pt-BR"/>
          </a:p>
        </p:txBody>
      </p:sp>
      <p:sp>
        <p:nvSpPr>
          <p:cNvPr id="6" name="Footer Placeholder 5"/>
          <p:cNvSpPr>
            <a:spLocks noGrp="1"/>
          </p:cNvSpPr>
          <p:nvPr>
            <p:ph type="ftr" sz="quarter" idx="11"/>
          </p:nvPr>
        </p:nvSpPr>
        <p:spPr/>
        <p:txBody>
          <a:bodyPr/>
          <a:lstStyle>
            <a:lvl1pPr>
              <a:defRPr/>
            </a:lvl1pPr>
            <a:extLst/>
          </a:lstStyle>
          <a:p>
            <a:pPr>
              <a:defRPr/>
            </a:pPr>
            <a:endParaRPr lang="pt-BR"/>
          </a:p>
        </p:txBody>
      </p:sp>
      <p:sp>
        <p:nvSpPr>
          <p:cNvPr id="7" name="Slide Number Placeholder 6"/>
          <p:cNvSpPr>
            <a:spLocks noGrp="1"/>
          </p:cNvSpPr>
          <p:nvPr>
            <p:ph type="sldNum" sz="quarter" idx="12"/>
          </p:nvPr>
        </p:nvSpPr>
        <p:spPr/>
        <p:txBody>
          <a:bodyPr/>
          <a:lstStyle>
            <a:lvl1pPr>
              <a:defRPr/>
            </a:lvl1pPr>
            <a:extLst/>
          </a:lstStyle>
          <a:p>
            <a:pPr>
              <a:defRPr/>
            </a:pPr>
            <a:fld id="{37C6A8C9-526C-4390-B37A-95E336909EED}"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Freeform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Right Triangle 9"/>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Chevron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smtClean="0">
                <a:solidFill>
                  <a:schemeClr val="tx1"/>
                </a:solidFill>
              </a:defRPr>
            </a:lvl1pPr>
            <a:extLst/>
          </a:lstStyle>
          <a:p>
            <a:pPr>
              <a:defRPr/>
            </a:pPr>
            <a:fld id="{77AD6284-04EE-44AF-97B5-D981C0008B92}" type="datetimeFigureOut">
              <a:rPr lang="pt-BR"/>
              <a:pPr>
                <a:defRPr/>
              </a:pPr>
              <a:t>08/12/2017</a:t>
            </a:fld>
            <a:endParaRPr lang="pt-BR"/>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pt-BR"/>
          </a:p>
        </p:txBody>
      </p:sp>
      <p:sp>
        <p:nvSpPr>
          <p:cNvPr id="13" name="Slide Number Placeholder 6"/>
          <p:cNvSpPr>
            <a:spLocks noGrp="1"/>
          </p:cNvSpPr>
          <p:nvPr>
            <p:ph type="sldNum" sz="quarter" idx="12"/>
          </p:nvPr>
        </p:nvSpPr>
        <p:spPr/>
        <p:txBody>
          <a:bodyPr/>
          <a:lstStyle>
            <a:lvl1pPr>
              <a:defRPr smtClean="0">
                <a:solidFill>
                  <a:schemeClr val="tx1"/>
                </a:solidFill>
              </a:defRPr>
            </a:lvl1pPr>
            <a:extLst/>
          </a:lstStyle>
          <a:p>
            <a:pPr>
              <a:defRPr/>
            </a:pPr>
            <a:fld id="{65A4EA38-86B1-4BAC-A6E7-9286891BD30C}"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28FCB8C6-CB93-4D80-8145-FF3E93BFA0A7}" type="datetimeFigureOut">
              <a:rPr lang="pt-BR"/>
              <a:pPr>
                <a:defRPr/>
              </a:pPr>
              <a:t>08/12/2017</a:t>
            </a:fld>
            <a:endParaRPr lang="pt-BR"/>
          </a:p>
        </p:txBody>
      </p:sp>
      <p:sp>
        <p:nvSpPr>
          <p:cNvPr id="5" name="Footer Placeholder 21"/>
          <p:cNvSpPr>
            <a:spLocks noGrp="1"/>
          </p:cNvSpPr>
          <p:nvPr>
            <p:ph type="ftr" sz="quarter" idx="11"/>
          </p:nvPr>
        </p:nvSpPr>
        <p:spPr/>
        <p:txBody>
          <a:bodyPr/>
          <a:lstStyle>
            <a:lvl1pPr>
              <a:defRPr/>
            </a:lvl1pPr>
          </a:lstStyle>
          <a:p>
            <a:pPr>
              <a:defRPr/>
            </a:pPr>
            <a:endParaRPr lang="pt-BR"/>
          </a:p>
        </p:txBody>
      </p:sp>
      <p:sp>
        <p:nvSpPr>
          <p:cNvPr id="6" name="Slide Number Placeholder 17"/>
          <p:cNvSpPr>
            <a:spLocks noGrp="1"/>
          </p:cNvSpPr>
          <p:nvPr>
            <p:ph type="sldNum" sz="quarter" idx="12"/>
          </p:nvPr>
        </p:nvSpPr>
        <p:spPr/>
        <p:txBody>
          <a:bodyPr/>
          <a:lstStyle>
            <a:lvl1pPr>
              <a:defRPr/>
            </a:lvl1pPr>
          </a:lstStyle>
          <a:p>
            <a:pPr>
              <a:defRPr/>
            </a:pPr>
            <a:fld id="{39D87132-1C54-479F-BA10-75C27C909729}"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ED738940-4A50-42A9-9CF9-FDEDDE2CA265}" type="datetimeFigureOut">
              <a:rPr lang="pt-BR"/>
              <a:pPr>
                <a:defRPr/>
              </a:pPr>
              <a:t>08/12/2017</a:t>
            </a:fld>
            <a:endParaRPr lang="pt-BR"/>
          </a:p>
        </p:txBody>
      </p:sp>
      <p:sp>
        <p:nvSpPr>
          <p:cNvPr id="5" name="Footer Placeholder 21"/>
          <p:cNvSpPr>
            <a:spLocks noGrp="1"/>
          </p:cNvSpPr>
          <p:nvPr>
            <p:ph type="ftr" sz="quarter" idx="11"/>
          </p:nvPr>
        </p:nvSpPr>
        <p:spPr/>
        <p:txBody>
          <a:bodyPr/>
          <a:lstStyle>
            <a:lvl1pPr>
              <a:defRPr/>
            </a:lvl1pPr>
          </a:lstStyle>
          <a:p>
            <a:pPr>
              <a:defRPr/>
            </a:pPr>
            <a:endParaRPr lang="pt-BR"/>
          </a:p>
        </p:txBody>
      </p:sp>
      <p:sp>
        <p:nvSpPr>
          <p:cNvPr id="6" name="Slide Number Placeholder 17"/>
          <p:cNvSpPr>
            <a:spLocks noGrp="1"/>
          </p:cNvSpPr>
          <p:nvPr>
            <p:ph type="sldNum" sz="quarter" idx="12"/>
          </p:nvPr>
        </p:nvSpPr>
        <p:spPr/>
        <p:txBody>
          <a:bodyPr/>
          <a:lstStyle>
            <a:lvl1pPr>
              <a:defRPr/>
            </a:lvl1pPr>
          </a:lstStyle>
          <a:p>
            <a:pPr>
              <a:defRPr/>
            </a:pPr>
            <a:fld id="{01069819-34F5-4F2C-91CF-D1242ED126B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Freeform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4" name="Right Triangle 13"/>
          <p:cNvSpPr>
            <a:spLocks/>
          </p:cNvSpPr>
          <p:nvPr/>
        </p:nvSpPr>
        <p:spPr bwMode="auto">
          <a:xfrm>
            <a:off x="-6042" y="5791253"/>
            <a:ext cx="3402314" cy="1080868"/>
          </a:xfrm>
          <a:prstGeom prst="rtTriangle">
            <a:avLst/>
          </a:prstGeom>
          <a:blipFill>
            <a:blip r:embed="rId1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cs typeface="+mn-cs"/>
              </a:defRPr>
            </a:lvl1pPr>
            <a:extLst/>
          </a:lstStyle>
          <a:p>
            <a:pPr>
              <a:defRPr/>
            </a:pPr>
            <a:fld id="{5512EE8B-1AA8-4B6A-8D4A-C7F2AF558AD8}" type="datetimeFigureOut">
              <a:rPr lang="pt-BR"/>
              <a:pPr>
                <a:defRPr/>
              </a:pPr>
              <a:t>08/12/2017</a:t>
            </a:fld>
            <a:endParaRPr lang="pt-BR"/>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pt-B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cs typeface="+mn-cs"/>
              </a:defRPr>
            </a:lvl1pPr>
            <a:extLst/>
          </a:lstStyle>
          <a:p>
            <a:pPr>
              <a:defRPr/>
            </a:pPr>
            <a:fld id="{2834ECB4-8A4B-4C6F-84DE-EE175462742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51" r:id="rId1"/>
    <p:sldLayoutId id="2147483755" r:id="rId2"/>
    <p:sldLayoutId id="2147483756" r:id="rId3"/>
    <p:sldLayoutId id="2147483757" r:id="rId4"/>
    <p:sldLayoutId id="2147483758" r:id="rId5"/>
    <p:sldLayoutId id="2147483752" r:id="rId6"/>
    <p:sldLayoutId id="2147483759" r:id="rId7"/>
    <p:sldLayoutId id="2147483760" r:id="rId8"/>
    <p:sldLayoutId id="2147483753" r:id="rId9"/>
    <p:sldLayoutId id="2147483754" r:id="rId10"/>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www.ncbi.nlm.nih.gov/pubmed?linkname=pubmed_pubmed&amp;from_uid=26587818" TargetMode="External"/><Relationship Id="rId7" Type="http://schemas.openxmlformats.org/officeDocument/2006/relationships/image" Target="../media/image4.jpeg"/><Relationship Id="rId2" Type="http://schemas.openxmlformats.org/officeDocument/2006/relationships/hyperlink" Target="https://www.ncbi.nlm.nih.gov/pubmed/26587818"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hyperlink" Target="http://www.paulomargotto.com.br/" TargetMode="External"/><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pmargotto@gmail.com" TargetMode="Externa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58.xml.rels><?xml version="1.0" encoding="UTF-8" standalone="yes"?>
<Relationships xmlns="http://schemas.openxmlformats.org/package/2006/relationships"><Relationship Id="rId3" Type="http://schemas.openxmlformats.org/officeDocument/2006/relationships/hyperlink" Target="http://www.ncbi.nlm.nih.gov/pubmed/23972756" TargetMode="External"/><Relationship Id="rId2" Type="http://schemas.openxmlformats.org/officeDocument/2006/relationships/hyperlink" Target="http://www.ncbi.nlm.nih.gov/pubmed/20091937" TargetMode="Externa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hyperlink" Target="http://www.paulomargotto.com.br/documentos/Opioide_UTI_Neonatal_2016.doc" TargetMode="External"/></Relationships>
</file>

<file path=ppt/slides/_rels/slide59.xml.rels><?xml version="1.0" encoding="UTF-8" standalone="yes"?>
<Relationships xmlns="http://schemas.openxmlformats.org/package/2006/relationships"><Relationship Id="rId2" Type="http://schemas.openxmlformats.org/officeDocument/2006/relationships/hyperlink" Target="http://www.ncbi.nlm.nih.gov/pubmed/15158628" TargetMode="Externa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hyperlink" Target="http://www.ncbi.nlm.nih.gov/pubmed/19531519" TargetMode="Externa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hyperlink" Target="http://www.ncbi.nlm.nih.gov/pubmed/21402444" TargetMode="Externa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hyperlink" Target="http://www.ncbi.nlm.nih.gov/pubmed/25871803" TargetMode="Externa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hyperlink" Target="http://www.ncbi.nlm.nih.gov/pubmed/19307058" TargetMode="Externa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hyperlink" Target="http://www.ncbi.nlm.nih.gov/pubmed/25919729" TargetMode="Externa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hyperlink" Target="http://www.paulomargotto.com.br/documentos/Dor_Neonat_atuacao_2010.doc" TargetMode="External"/><Relationship Id="rId2" Type="http://schemas.openxmlformats.org/officeDocument/2006/relationships/hyperlink" Target="http://www.ncbi.nlm.nih.gov/pubmed/15158628" TargetMode="Externa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66.xml.rels><?xml version="1.0" encoding="UTF-8" standalone="yes"?>
<Relationships xmlns="http://schemas.openxmlformats.org/package/2006/relationships"><Relationship Id="rId2" Type="http://schemas.openxmlformats.org/officeDocument/2006/relationships/hyperlink" Target="http://www.ncbi.nlm.nih.gov/pubmed/16117990" TargetMode="Externa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orfina_cerebelo_defici_neurod.ppt" TargetMode="Externa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hyperlink" Target="http://www.ncbi.nlm.nih.gov/pubmed/20977897"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hyperlink" Target="http://www.ncbi.nlm.nih.gov/pubmed/23037996" TargetMode="Externa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Fentanil_Lesao_cerebral_desenvol.pptx" TargetMode="Externa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7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ChangeArrowheads="1"/>
          </p:cNvSpPr>
          <p:nvPr/>
        </p:nvSpPr>
        <p:spPr bwMode="auto">
          <a:xfrm>
            <a:off x="684213" y="3663950"/>
            <a:ext cx="7848600" cy="1949450"/>
          </a:xfrm>
          <a:prstGeom prst="rect">
            <a:avLst/>
          </a:prstGeom>
          <a:solidFill>
            <a:srgbClr val="FFFFFF"/>
          </a:solidFill>
          <a:ln w="9525">
            <a:noFill/>
            <a:miter lim="800000"/>
            <a:headEnd/>
            <a:tailEnd/>
          </a:ln>
          <a:effectLst/>
        </p:spPr>
        <p:txBody>
          <a:bodyPr lIns="0" tIns="0" rIns="71415" bIns="0" anchor="ctr">
            <a:spAutoFit/>
          </a:bodyPr>
          <a:lstStyle/>
          <a:p>
            <a:pPr algn="ctr"/>
            <a:r>
              <a:rPr lang="pt-BR" sz="1400">
                <a:hlinkClick r:id="rId2"/>
              </a:rPr>
              <a:t>Neurodevelopmental Implications of Neonatal Pain and Morphine Exposure.</a:t>
            </a:r>
            <a:endParaRPr lang="pt-BR" sz="1400"/>
          </a:p>
          <a:p>
            <a:pPr algn="ctr"/>
            <a:r>
              <a:rPr lang="pt-BR" sz="1400"/>
              <a:t>Kesavan </a:t>
            </a:r>
            <a:r>
              <a:rPr lang="pt-BR" sz="1400">
                <a:solidFill>
                  <a:srgbClr val="3333FF"/>
                </a:solidFill>
              </a:rPr>
              <a:t>K.Pediatr Ann. 2015 Nov;44(11):e260-4. doi: 10.3928/00904481-20151112-08</a:t>
            </a:r>
            <a:r>
              <a:rPr lang="pt-BR" sz="1400"/>
              <a:t>. Review.</a:t>
            </a:r>
          </a:p>
          <a:p>
            <a:pPr algn="ctr"/>
            <a:r>
              <a:rPr lang="pt-BR" sz="1400"/>
              <a:t>PMID: 26587818 </a:t>
            </a:r>
            <a:r>
              <a:rPr lang="pt-BR" sz="1400" u="sng">
                <a:hlinkClick r:id="rId3"/>
              </a:rPr>
              <a:t>Similar articles</a:t>
            </a:r>
            <a:endParaRPr lang="pt-BR" sz="1400" u="sng"/>
          </a:p>
          <a:p>
            <a:pPr algn="ctr"/>
            <a:endParaRPr lang="pt-BR" sz="1400" u="sng"/>
          </a:p>
          <a:p>
            <a:pPr algn="ctr"/>
            <a:r>
              <a:rPr lang="pt-BR">
                <a:solidFill>
                  <a:schemeClr val="tx2"/>
                </a:solidFill>
              </a:rPr>
              <a:t>Apresentação: Letícia Rodrigues de Moraes</a:t>
            </a:r>
          </a:p>
          <a:p>
            <a:pPr algn="ctr"/>
            <a:r>
              <a:rPr lang="pt-BR">
                <a:solidFill>
                  <a:schemeClr val="tx2"/>
                </a:solidFill>
              </a:rPr>
              <a:t>Coordenação: Evely Mirela</a:t>
            </a:r>
          </a:p>
          <a:p>
            <a:pPr algn="ctr"/>
            <a:r>
              <a:rPr lang="pt-BR">
                <a:solidFill>
                  <a:schemeClr val="tx2"/>
                </a:solidFill>
                <a:hlinkClick r:id="rId4"/>
              </a:rPr>
              <a:t>www.paulomargotto.com.br</a:t>
            </a:r>
            <a:endParaRPr lang="pt-BR">
              <a:solidFill>
                <a:schemeClr val="tx2"/>
              </a:solidFill>
            </a:endParaRPr>
          </a:p>
          <a:p>
            <a:pPr algn="ctr"/>
            <a:r>
              <a:rPr lang="pt-BR">
                <a:solidFill>
                  <a:schemeClr val="tx2"/>
                </a:solidFill>
              </a:rPr>
              <a:t>Brasília, 9 de dezembro de 2017</a:t>
            </a:r>
          </a:p>
        </p:txBody>
      </p:sp>
      <p:pic>
        <p:nvPicPr>
          <p:cNvPr id="4" name="Title 3"/>
          <p:cNvPicPr>
            <a:picLocks noChangeArrowheads="1"/>
          </p:cNvPicPr>
          <p:nvPr/>
        </p:nvPicPr>
        <p:blipFill>
          <a:blip r:embed="rId5"/>
          <a:srcRect/>
          <a:stretch>
            <a:fillRect/>
          </a:stretch>
        </p:blipFill>
        <p:spPr bwMode="auto">
          <a:xfrm>
            <a:off x="179388" y="1268413"/>
            <a:ext cx="8212137" cy="2212975"/>
          </a:xfrm>
          <a:prstGeom prst="rect">
            <a:avLst/>
          </a:prstGeom>
          <a:noFill/>
          <a:ln w="9525">
            <a:noFill/>
            <a:miter lim="800000"/>
            <a:headEnd/>
            <a:tailEnd/>
          </a:ln>
        </p:spPr>
      </p:pic>
      <p:pic>
        <p:nvPicPr>
          <p:cNvPr id="11271" name="Picture 7" descr="20170508_130129 (1)"/>
          <p:cNvPicPr>
            <a:picLocks noChangeAspect="1" noChangeArrowheads="1"/>
          </p:cNvPicPr>
          <p:nvPr/>
        </p:nvPicPr>
        <p:blipFill>
          <a:blip r:embed="rId6" cstate="print"/>
          <a:srcRect/>
          <a:stretch>
            <a:fillRect/>
          </a:stretch>
        </p:blipFill>
        <p:spPr bwMode="auto">
          <a:xfrm>
            <a:off x="0" y="0"/>
            <a:ext cx="2595563" cy="1460500"/>
          </a:xfrm>
          <a:prstGeom prst="rect">
            <a:avLst/>
          </a:prstGeom>
          <a:noFill/>
        </p:spPr>
      </p:pic>
      <p:pic>
        <p:nvPicPr>
          <p:cNvPr id="11272" name="Picture 8" descr="20170508_130158 (1)"/>
          <p:cNvPicPr>
            <a:picLocks noChangeAspect="1" noChangeArrowheads="1"/>
          </p:cNvPicPr>
          <p:nvPr/>
        </p:nvPicPr>
        <p:blipFill>
          <a:blip r:embed="rId7" cstate="print">
            <a:lum bright="12000"/>
          </a:blip>
          <a:srcRect/>
          <a:stretch>
            <a:fillRect/>
          </a:stretch>
        </p:blipFill>
        <p:spPr bwMode="auto">
          <a:xfrm>
            <a:off x="6516688" y="0"/>
            <a:ext cx="2627312" cy="1477963"/>
          </a:xfrm>
          <a:prstGeom prst="rect">
            <a:avLst/>
          </a:prstGeom>
          <a:noFill/>
        </p:spPr>
      </p:pic>
      <p:pic>
        <p:nvPicPr>
          <p:cNvPr id="11273" name="Picture 5" descr="DORNEO 2"/>
          <p:cNvPicPr>
            <a:picLocks noChangeAspect="1" noChangeArrowheads="1"/>
          </p:cNvPicPr>
          <p:nvPr/>
        </p:nvPicPr>
        <p:blipFill>
          <a:blip r:embed="rId8"/>
          <a:srcRect/>
          <a:stretch>
            <a:fillRect/>
          </a:stretch>
        </p:blipFill>
        <p:spPr bwMode="auto">
          <a:xfrm>
            <a:off x="0" y="4221163"/>
            <a:ext cx="1797050" cy="1470025"/>
          </a:xfrm>
          <a:prstGeom prst="rect">
            <a:avLst/>
          </a:prstGeom>
          <a:noFill/>
          <a:ln w="9525">
            <a:noFill/>
            <a:miter lim="800000"/>
            <a:headEnd/>
            <a:tailEnd/>
          </a:ln>
        </p:spPr>
      </p:pic>
      <p:pic>
        <p:nvPicPr>
          <p:cNvPr id="11274" name="Picture 15" descr="Imagem1klçpo (46)"/>
          <p:cNvPicPr>
            <a:picLocks noChangeAspect="1" noChangeArrowheads="1"/>
          </p:cNvPicPr>
          <p:nvPr/>
        </p:nvPicPr>
        <p:blipFill>
          <a:blip r:embed="rId9"/>
          <a:srcRect/>
          <a:stretch>
            <a:fillRect/>
          </a:stretch>
        </p:blipFill>
        <p:spPr bwMode="auto">
          <a:xfrm>
            <a:off x="7092950" y="4149725"/>
            <a:ext cx="1547813" cy="1503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p:txBody>
          <a:bodyPr/>
          <a:lstStyle/>
          <a:p>
            <a:endParaRPr lang="pt-BR" smtClean="0"/>
          </a:p>
          <a:p>
            <a:endParaRPr lang="pt-BR" smtClean="0"/>
          </a:p>
          <a:p>
            <a:r>
              <a:rPr lang="pt-BR" smtClean="0"/>
              <a:t>Na Unidade de Terapia Intensiva Neonatal, </a:t>
            </a:r>
            <a:r>
              <a:rPr lang="pt-BR" smtClean="0">
                <a:solidFill>
                  <a:srgbClr val="FF3300"/>
                </a:solidFill>
              </a:rPr>
              <a:t>cada neonato pré-termo experimenta cerca de 5 a 15 procedimentos dolorosos por dia</a:t>
            </a:r>
            <a:r>
              <a:rPr lang="pt-BR" smtClean="0"/>
              <a:t>. </a:t>
            </a:r>
          </a:p>
        </p:txBody>
      </p:sp>
      <p:sp>
        <p:nvSpPr>
          <p:cNvPr id="2" name="Title 1"/>
          <p:cNvSpPr>
            <a:spLocks noGrp="1"/>
          </p:cNvSpPr>
          <p:nvPr>
            <p:ph type="title"/>
          </p:nvPr>
        </p:nvSpPr>
        <p:spPr bwMode="auto"/>
        <p:txBody>
          <a:bodyPr wrap="square" lIns="91440" tIns="45720" rIns="91440" bIns="45720" numCol="1" anchorCtr="0" compatLnSpc="1">
            <a:prstTxWarp prst="textNoShape">
              <a:avLst/>
            </a:prstTxWarp>
          </a:bodyPr>
          <a:lstStyle/>
          <a:p>
            <a:r>
              <a:rPr lang="pt-BR" smtClean="0">
                <a:solidFill>
                  <a:srgbClr val="3333FF"/>
                </a:solidFill>
                <a:effectLst>
                  <a:outerShdw blurRad="38100" dist="38100" dir="2700000" algn="tl">
                    <a:srgbClr val="C0C0C0"/>
                  </a:outerShdw>
                </a:effectLst>
              </a:rPr>
              <a:t>Introdução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p:txBody>
          <a:bodyPr/>
          <a:lstStyle/>
          <a:p>
            <a:r>
              <a:rPr lang="pt-BR" smtClean="0"/>
              <a:t>A exposição à dor nos prematuros é multifatorial e pode ser causada pela ventilação mecânica, procedimentos invasivos,  repetidas coletas de sangue e tentativas de punção venosa, dor pós – operatória e decorrentes de doenças agudas como a enterocolite necrosante.</a:t>
            </a:r>
          </a:p>
          <a:p>
            <a:r>
              <a:rPr lang="pt-BR" smtClean="0"/>
              <a:t>Inicialmente acreditava-se que os recém-nascidos tinham baixa percepção à dor devido a imaturidade do seu sistema nervoso central (SNC). </a:t>
            </a:r>
          </a:p>
          <a:p>
            <a:endParaRPr lang="pt-BR" smtClean="0"/>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p:txBody>
          <a:bodyPr/>
          <a:lstStyle/>
          <a:p>
            <a:r>
              <a:rPr lang="pt-BR" smtClean="0"/>
              <a:t>Porém as evidências mostram que os </a:t>
            </a:r>
            <a:r>
              <a:rPr lang="pt-BR" smtClean="0">
                <a:solidFill>
                  <a:srgbClr val="3333FF"/>
                </a:solidFill>
              </a:rPr>
              <a:t>receptores sensoriais e as fibras nervosas aparecem na área perioral já na 7ª semana de gestação,</a:t>
            </a:r>
            <a:r>
              <a:rPr lang="pt-BR" smtClean="0"/>
              <a:t> </a:t>
            </a:r>
            <a:r>
              <a:rPr lang="pt-BR" smtClean="0">
                <a:solidFill>
                  <a:srgbClr val="3333FF"/>
                </a:solidFill>
              </a:rPr>
              <a:t>se espalham para a face, região palmar e plantar até a 11ª semana , para o tronco, braços e pernas até a 15ª semana, e por toda a superfície cutânea até a 20ª semana. </a:t>
            </a:r>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p:cNvSpPr>
            <a:spLocks noGrp="1"/>
          </p:cNvSpPr>
          <p:nvPr>
            <p:ph idx="1"/>
          </p:nvPr>
        </p:nvSpPr>
        <p:spPr/>
        <p:txBody>
          <a:bodyPr/>
          <a:lstStyle/>
          <a:p>
            <a:r>
              <a:rPr lang="pt-BR" smtClean="0">
                <a:solidFill>
                  <a:srgbClr val="3333FF"/>
                </a:solidFill>
              </a:rPr>
              <a:t>Vias nociceptivas integradas são funcionais por volta da 24-28ª semana de gestação</a:t>
            </a:r>
            <a:r>
              <a:rPr lang="pt-BR" smtClean="0"/>
              <a:t>. </a:t>
            </a:r>
          </a:p>
          <a:p>
            <a:r>
              <a:rPr lang="pt-BR" smtClean="0"/>
              <a:t>Estudos recentes usando espectroscopia de infravermelho (NIRS: near-infrared spectroscopy) e eletroencefalograma (EEG) em bebês de 25 semanas demonstraram </a:t>
            </a:r>
            <a:r>
              <a:rPr lang="pt-BR" smtClean="0">
                <a:solidFill>
                  <a:srgbClr val="FF3300"/>
                </a:solidFill>
              </a:rPr>
              <a:t>atividade cortical alterada após estímulos nocivos</a:t>
            </a:r>
            <a:r>
              <a:rPr lang="pt-BR" smtClean="0"/>
              <a:t>. </a:t>
            </a:r>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p:cNvSpPr>
            <a:spLocks noGrp="1"/>
          </p:cNvSpPr>
          <p:nvPr>
            <p:ph idx="1"/>
          </p:nvPr>
        </p:nvSpPr>
        <p:spPr/>
        <p:txBody>
          <a:bodyPr/>
          <a:lstStyle/>
          <a:p>
            <a:r>
              <a:rPr lang="pt-BR" smtClean="0"/>
              <a:t>Recém-nascidos e particularmente </a:t>
            </a:r>
            <a:r>
              <a:rPr lang="pt-BR" b="1" smtClean="0">
                <a:solidFill>
                  <a:srgbClr val="FF3300"/>
                </a:solidFill>
              </a:rPr>
              <a:t>os pré-termos sentem mais dor como resultado  da imaturidade das vias descendentes inibitórias que aparecem apenas por volta da 32ª semana de gestação. </a:t>
            </a:r>
          </a:p>
          <a:p>
            <a:r>
              <a:rPr lang="pt-BR" smtClean="0"/>
              <a:t>Vários estudos mostraram mudanças em fatores fisiológicos e marcadores bioquímicos de estresse após estímulos dolorosos, mesmo em pré-termo. </a:t>
            </a:r>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a:spLocks noGrp="1"/>
          </p:cNvSpPr>
          <p:nvPr>
            <p:ph idx="1"/>
          </p:nvPr>
        </p:nvSpPr>
        <p:spPr/>
        <p:txBody>
          <a:bodyPr/>
          <a:lstStyle/>
          <a:p>
            <a:r>
              <a:rPr lang="pt-BR" smtClean="0"/>
              <a:t>Um crescente número de evidências confirma a necessidade e importância da analgesia e sedação em neonatos. Os opióides são considerados os mais eficazes analgésico-sedativos em pacientes de todas as idades para um efetivo controle da dor moderada a severa. </a:t>
            </a:r>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p:txBody>
          <a:bodyPr/>
          <a:lstStyle/>
          <a:p>
            <a:r>
              <a:rPr lang="pt-BR" smtClean="0"/>
              <a:t>A Morfina mantém-se como o padrão-ouro para o manejo da dor em neonatos, apesar da </a:t>
            </a:r>
            <a:r>
              <a:rPr lang="pt-BR" b="1" smtClean="0">
                <a:solidFill>
                  <a:srgbClr val="FF3300"/>
                </a:solidFill>
              </a:rPr>
              <a:t>falta de eficácia comprovada em neonatos prematuros e apesar do seu efeito colateral indesejável de depressão respiratória. </a:t>
            </a:r>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p:txBody>
          <a:bodyPr/>
          <a:lstStyle/>
          <a:p>
            <a:r>
              <a:rPr lang="pt-BR" smtClean="0"/>
              <a:t>Estudos em animais e humanos demonstraram que </a:t>
            </a:r>
            <a:r>
              <a:rPr lang="pt-BR" b="1" smtClean="0">
                <a:solidFill>
                  <a:srgbClr val="FF3300"/>
                </a:solidFill>
              </a:rPr>
              <a:t>a exposição à Morfina nos períodos pré e pós-natal podem ter efeitos neurológicos adversos a curto e longo prazo, como restrição do crescimento cerebral, indução de apoptose neuronal, alterações no comportamento e resposta à dor ao longo da vida. </a:t>
            </a:r>
          </a:p>
          <a:p>
            <a:pPr>
              <a:buFont typeface="Wingdings 3" pitchFamily="18" charset="2"/>
              <a:buNone/>
            </a:pPr>
            <a:r>
              <a:rPr lang="pt-BR" b="1" smtClean="0">
                <a:solidFill>
                  <a:srgbClr val="FF3300"/>
                </a:solidFill>
              </a:rPr>
              <a:t>                          (</a:t>
            </a:r>
            <a:r>
              <a:rPr lang="pt-BR" b="1" smtClean="0">
                <a:solidFill>
                  <a:srgbClr val="3333FF"/>
                </a:solidFill>
              </a:rPr>
              <a:t>Figura 1</a:t>
            </a:r>
            <a:r>
              <a:rPr lang="pt-BR" b="1" smtClean="0">
                <a:solidFill>
                  <a:srgbClr val="FF3300"/>
                </a:solidFill>
              </a:rPr>
              <a:t>)</a:t>
            </a:r>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p:cNvPicPr>
            <a:picLocks noChangeAspect="1" noChangeArrowheads="1"/>
          </p:cNvPicPr>
          <p:nvPr/>
        </p:nvPicPr>
        <p:blipFill>
          <a:blip r:embed="rId2"/>
          <a:srcRect/>
          <a:stretch>
            <a:fillRect/>
          </a:stretch>
        </p:blipFill>
        <p:spPr bwMode="auto">
          <a:xfrm>
            <a:off x="250825" y="908050"/>
            <a:ext cx="8718550" cy="4984750"/>
          </a:xfrm>
          <a:prstGeom prst="rect">
            <a:avLst/>
          </a:prstGeom>
          <a:noFill/>
          <a:ln w="57150">
            <a:solidFill>
              <a:srgbClr val="3333FF"/>
            </a:solid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p:txBody>
          <a:bodyPr/>
          <a:lstStyle/>
          <a:p>
            <a:endParaRPr lang="pt-BR" smtClean="0"/>
          </a:p>
          <a:p>
            <a:endParaRPr lang="pt-BR" smtClean="0"/>
          </a:p>
          <a:p>
            <a:r>
              <a:rPr lang="pt-BR" smtClean="0"/>
              <a:t>O objetivo do médico é minimizar os riscos dos efeitos deletérios no desenvolvimento neurológico tanto da dor quanto das drogas usadas para a dor. </a:t>
            </a:r>
          </a:p>
        </p:txBody>
      </p:sp>
      <p:sp>
        <p:nvSpPr>
          <p:cNvPr id="2" name="Title 1"/>
          <p:cNvSpPr>
            <a:spLocks/>
          </p:cNvSpPr>
          <p:nvPr/>
        </p:nvSpPr>
        <p:spPr bwMode="auto">
          <a:xfrm>
            <a:off x="457200" y="274638"/>
            <a:ext cx="8229600" cy="1143000"/>
          </a:xfrm>
          <a:prstGeom prst="rect">
            <a:avLst/>
          </a:prstGeom>
          <a:noFill/>
          <a:ln w="9525">
            <a:noFill/>
            <a:miter lim="800000"/>
            <a:headEnd/>
            <a:tailEnd/>
          </a:ln>
        </p:spPr>
        <p:txBody>
          <a:bodyPr anchor="ctr"/>
          <a:lstStyle/>
          <a:p>
            <a:r>
              <a:rPr lang="pt-BR" sz="4100" b="1">
                <a:solidFill>
                  <a:srgbClr val="3333FF"/>
                </a:solidFill>
                <a:effectLst>
                  <a:outerShdw blurRad="38100" dist="38100" dir="2700000" algn="tl">
                    <a:srgbClr val="C0C0C0"/>
                  </a:outerShdw>
                </a:effectLst>
                <a:latin typeface="Lucida Sans Unicode" pitchFamily="34" charset="0"/>
              </a:rPr>
              <a:t>Introdução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p:txBody>
          <a:bodyPr/>
          <a:lstStyle/>
          <a:p>
            <a:r>
              <a:rPr lang="pt-BR" smtClean="0"/>
              <a:t>O </a:t>
            </a:r>
            <a:r>
              <a:rPr lang="pt-BR" smtClean="0">
                <a:solidFill>
                  <a:srgbClr val="3333FF"/>
                </a:solidFill>
              </a:rPr>
              <a:t>controle efetivo da dor</a:t>
            </a:r>
            <a:r>
              <a:rPr lang="pt-BR" smtClean="0"/>
              <a:t> não é importante apenas para reduzir os marcadores agudos do estresse que podem afetar a morbidade imediata de um neonato doente (5), mas também </a:t>
            </a:r>
            <a:r>
              <a:rPr lang="pt-BR" smtClean="0">
                <a:solidFill>
                  <a:srgbClr val="FF3300"/>
                </a:solidFill>
              </a:rPr>
              <a:t>devido aos efeitos a longo prazo e permanentes que estímulos dolorosos repetidos podem ter no desenvolvimento do sistema neurológico. </a:t>
            </a:r>
          </a:p>
        </p:txBody>
      </p:sp>
      <p:sp>
        <p:nvSpPr>
          <p:cNvPr id="2" name="Title 1"/>
          <p:cNvSpPr>
            <a:spLocks noGrp="1"/>
          </p:cNvSpPr>
          <p:nvPr>
            <p:ph type="title"/>
          </p:nvPr>
        </p:nvSpPr>
        <p:spPr>
          <a:xfrm>
            <a:off x="482600" y="268288"/>
            <a:ext cx="8229600" cy="1143000"/>
          </a:xfrm>
        </p:spPr>
        <p:txBody>
          <a:bodyPr>
            <a:normAutofit fontScale="90000"/>
          </a:bodyPr>
          <a:lstStyle/>
          <a:p>
            <a:pPr fontAlgn="auto">
              <a:spcAft>
                <a:spcPts val="0"/>
              </a:spcAft>
              <a:defRPr/>
            </a:pPr>
            <a:r>
              <a:rPr lang="pt-BR" dirty="0" smtClean="0"/>
              <a:t>Impacto da dor neonatal sobre o cérebro em desenvolvimento</a:t>
            </a:r>
            <a:endParaRPr lang="pt-B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a:xfrm>
            <a:off x="395288" y="1773238"/>
            <a:ext cx="8229600" cy="4525962"/>
          </a:xfrm>
        </p:spPr>
        <p:txBody>
          <a:bodyPr/>
          <a:lstStyle/>
          <a:p>
            <a:r>
              <a:rPr lang="pt-BR" smtClean="0">
                <a:solidFill>
                  <a:srgbClr val="FF3300"/>
                </a:solidFill>
              </a:rPr>
              <a:t>Marcadores bioquímicos e fisiológicos de estresse agudo que resultam de estímulos nocivos</a:t>
            </a:r>
            <a:r>
              <a:rPr lang="pt-BR" smtClean="0"/>
              <a:t> podem levar à deficiência de ventilação, alterações nas pressões intratorácicas e arteriais, e </a:t>
            </a:r>
            <a:r>
              <a:rPr lang="pt-BR" smtClean="0">
                <a:solidFill>
                  <a:srgbClr val="FF3300"/>
                </a:solidFill>
              </a:rPr>
              <a:t>podem contribuir para hemorragia intraventricular e leucomalácia periventricular (6).</a:t>
            </a:r>
            <a:r>
              <a:rPr lang="pt-BR" smtClean="0"/>
              <a:t> </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1"/>
          </p:nvPr>
        </p:nvSpPr>
        <p:spPr>
          <a:xfrm>
            <a:off x="468313" y="1773238"/>
            <a:ext cx="8229600" cy="4525962"/>
          </a:xfrm>
        </p:spPr>
        <p:txBody>
          <a:bodyPr/>
          <a:lstStyle/>
          <a:p>
            <a:r>
              <a:rPr lang="pt-BR" smtClean="0"/>
              <a:t>Mudanças nos níveis de atividade neuronal como resultado de um estímulo doloroso podem afetar o desenvolvimento normal do SNC em um organismo em desenvolvimento. </a:t>
            </a:r>
          </a:p>
          <a:p>
            <a:r>
              <a:rPr lang="pt-BR" smtClean="0">
                <a:solidFill>
                  <a:srgbClr val="FF3300"/>
                </a:solidFill>
              </a:rPr>
              <a:t>Estímulos dolorosos repetidos podem alterar  permanentemente o processamento da dor em humanos, e podem levar a problemas de comportamento e emocionais na infância, como ansiedade, depressão e tendências suicidas (7).</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p:cNvSpPr>
            <a:spLocks noGrp="1"/>
          </p:cNvSpPr>
          <p:nvPr>
            <p:ph idx="1"/>
          </p:nvPr>
        </p:nvSpPr>
        <p:spPr>
          <a:xfrm>
            <a:off x="468313" y="2060575"/>
            <a:ext cx="8229600" cy="4525963"/>
          </a:xfrm>
        </p:spPr>
        <p:txBody>
          <a:bodyPr/>
          <a:lstStyle/>
          <a:p>
            <a:r>
              <a:rPr lang="pt-BR" smtClean="0">
                <a:solidFill>
                  <a:srgbClr val="FF3300"/>
                </a:solidFill>
              </a:rPr>
              <a:t>Aumento da exposição a procedimentos dolorosos nos recém-nascidos tem sido associado a um pior desenvolvimento cognitivo e motor, menor maturação  da substância branca e substância cinzenta subcortical, alteração no trato corticoespinhal e comprometimento do crescimento</a:t>
            </a:r>
            <a:r>
              <a:rPr lang="pt-BR" smtClean="0"/>
              <a:t> (8).</a:t>
            </a:r>
          </a:p>
        </p:txBody>
      </p:sp>
      <p:pic>
        <p:nvPicPr>
          <p:cNvPr id="2" name="Title 1"/>
          <p:cNvPicPr>
            <a:picLocks noChangeArrowheads="1"/>
          </p:cNvPicPr>
          <p:nvPr/>
        </p:nvPicPr>
        <p:blipFill>
          <a:blip r:embed="rId2"/>
          <a:srcRect/>
          <a:stretch>
            <a:fillRect/>
          </a:stretch>
        </p:blipFill>
        <p:spPr bwMode="auto">
          <a:xfrm>
            <a:off x="395288"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p:txBody>
          <a:bodyPr/>
          <a:lstStyle/>
          <a:p>
            <a:endParaRPr lang="pt-BR" smtClean="0"/>
          </a:p>
          <a:p>
            <a:r>
              <a:rPr lang="pt-BR" smtClean="0">
                <a:solidFill>
                  <a:srgbClr val="3333FF"/>
                </a:solidFill>
              </a:rPr>
              <a:t>Ressonância magnética funcional</a:t>
            </a:r>
            <a:r>
              <a:rPr lang="pt-BR" smtClean="0"/>
              <a:t> de recém-nascidos (RN) pré-termo mostraram </a:t>
            </a:r>
            <a:r>
              <a:rPr lang="pt-BR" smtClean="0">
                <a:solidFill>
                  <a:srgbClr val="FF3300"/>
                </a:solidFill>
              </a:rPr>
              <a:t>maior ativação de áreas sensoriais em resposta à dor comparado com RN termo</a:t>
            </a:r>
            <a:r>
              <a:rPr lang="pt-BR" smtClean="0"/>
              <a:t> (9).</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p:txBody>
          <a:bodyPr/>
          <a:lstStyle/>
          <a:p>
            <a:endParaRPr lang="pt-BR" smtClean="0"/>
          </a:p>
          <a:p>
            <a:r>
              <a:rPr lang="pt-BR" smtClean="0"/>
              <a:t>Como resultado dessa forte correlação entre a dor neonatal e resultados adversos no desenvolvimento neurológico, </a:t>
            </a:r>
            <a:r>
              <a:rPr lang="pt-BR" smtClean="0">
                <a:solidFill>
                  <a:srgbClr val="3333FF"/>
                </a:solidFill>
              </a:rPr>
              <a:t>a Academia Americana de Pediatria recomenda analgesia preventiva para dores moderadas e severas e para procedimentos invasivos</a:t>
            </a:r>
            <a:r>
              <a:rPr lang="pt-BR" smtClean="0"/>
              <a:t> (10).</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p:cNvSpPr>
            <a:spLocks noGrp="1"/>
          </p:cNvSpPr>
          <p:nvPr>
            <p:ph idx="1"/>
          </p:nvPr>
        </p:nvSpPr>
        <p:spPr/>
        <p:txBody>
          <a:bodyPr/>
          <a:lstStyle/>
          <a:p>
            <a:endParaRPr lang="pt-BR" smtClean="0"/>
          </a:p>
          <a:p>
            <a:r>
              <a:rPr lang="pt-BR" smtClean="0"/>
              <a:t>Portanto, </a:t>
            </a:r>
            <a:r>
              <a:rPr lang="pt-BR" smtClean="0">
                <a:solidFill>
                  <a:srgbClr val="3333FF"/>
                </a:solidFill>
              </a:rPr>
              <a:t>sedoanalgesia tornou-se parte integrante dos cuidados críticos neonatais</a:t>
            </a:r>
            <a:r>
              <a:rPr lang="pt-BR" smtClean="0"/>
              <a:t> para garantir melhores resultados  a longo prazo nesta população vulnerável. </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idx="1"/>
          </p:nvPr>
        </p:nvSpPr>
        <p:spPr/>
        <p:txBody>
          <a:bodyPr/>
          <a:lstStyle/>
          <a:p>
            <a:endParaRPr lang="pt-BR" smtClean="0"/>
          </a:p>
          <a:p>
            <a:r>
              <a:rPr lang="pt-BR" smtClean="0">
                <a:solidFill>
                  <a:srgbClr val="3333FF"/>
                </a:solidFill>
              </a:rPr>
              <a:t>Os analgésicos - sedativos</a:t>
            </a:r>
            <a:r>
              <a:rPr lang="pt-BR" smtClean="0"/>
              <a:t> reduzem a resposta ao estresse que resulta dos estímulos dolorosos, facilitam o suporte ventilatório, melhorando a sincronia ventilatória e assim </a:t>
            </a:r>
            <a:r>
              <a:rPr lang="pt-BR" smtClean="0">
                <a:solidFill>
                  <a:srgbClr val="3333FF"/>
                </a:solidFill>
              </a:rPr>
              <a:t>otimizam o controle da dor. </a:t>
            </a:r>
          </a:p>
        </p:txBody>
      </p:sp>
      <p:sp>
        <p:nvSpPr>
          <p:cNvPr id="2" name="Title 1"/>
          <p:cNvSpPr>
            <a:spLocks noGrp="1"/>
          </p:cNvSpPr>
          <p:nvPr>
            <p:ph type="title"/>
          </p:nvPr>
        </p:nvSpPr>
        <p:spPr>
          <a:xfrm>
            <a:off x="482600" y="268288"/>
            <a:ext cx="8229600" cy="1143000"/>
          </a:xfrm>
        </p:spPr>
        <p:txBody>
          <a:bodyPr>
            <a:normAutofit fontScale="90000"/>
          </a:bodyPr>
          <a:lstStyle/>
          <a:p>
            <a:pPr fontAlgn="auto">
              <a:spcAft>
                <a:spcPts val="0"/>
              </a:spcAft>
              <a:defRPr/>
            </a:pPr>
            <a:r>
              <a:rPr lang="pt-BR" dirty="0" smtClean="0"/>
              <a:t>Benefícios da morfina na dor neonatal</a:t>
            </a:r>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p:cNvSpPr>
            <a:spLocks noGrp="1"/>
          </p:cNvSpPr>
          <p:nvPr>
            <p:ph idx="1"/>
          </p:nvPr>
        </p:nvSpPr>
        <p:spPr/>
        <p:txBody>
          <a:bodyPr/>
          <a:lstStyle/>
          <a:p>
            <a:r>
              <a:rPr lang="pt-BR" smtClean="0"/>
              <a:t>Opiáceos, especificamente a morfina, são as principais drogas utilizadas nos protocolos para controle da dor e sedação em pacientes criticamente doentes incluindo recém-nascidos. </a:t>
            </a:r>
            <a:r>
              <a:rPr lang="pt-BR" smtClean="0">
                <a:solidFill>
                  <a:srgbClr val="3333FF"/>
                </a:solidFill>
              </a:rPr>
              <a:t>Morfina “amortece” a resposta hormonal e comportamental que resulta da dor e é muito eficaz na dor pós-operatória</a:t>
            </a:r>
            <a:r>
              <a:rPr lang="pt-BR" smtClean="0"/>
              <a:t> (11).</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idx="1"/>
          </p:nvPr>
        </p:nvSpPr>
        <p:spPr/>
        <p:txBody>
          <a:bodyPr/>
          <a:lstStyle/>
          <a:p>
            <a:r>
              <a:rPr lang="pt-BR" smtClean="0"/>
              <a:t>A morfina melhora a sincronia com o ventilador, melhorando a oxigenação (12), e efetivamente seda recém-nascidos ventilados (13). </a:t>
            </a:r>
          </a:p>
          <a:p>
            <a:r>
              <a:rPr lang="pt-BR" smtClean="0"/>
              <a:t>Em RN prematuros, a terapia com morfina pode melhorar o desfecho neurológicos (14). </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idx="1"/>
          </p:nvPr>
        </p:nvSpPr>
        <p:spPr/>
        <p:txBody>
          <a:bodyPr/>
          <a:lstStyle/>
          <a:p>
            <a:r>
              <a:rPr lang="pt-PT" smtClean="0">
                <a:solidFill>
                  <a:srgbClr val="3333FF"/>
                </a:solidFill>
              </a:rPr>
              <a:t>Em condições dolorosas, a morfina pode ter efeitos protetores na necrose das células nervosas como demonstrado em ratos recém nascidos</a:t>
            </a:r>
            <a:r>
              <a:rPr lang="pt-PT" smtClean="0"/>
              <a:t> (15).  Morfina também mostrou proteger as células da apoptose, regulando as mudanças na expressão gênica provocadas pelo estresse (16). </a:t>
            </a:r>
            <a:endParaRPr lang="pt-BR" smtClean="0"/>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p:cNvSpPr>
            <a:spLocks noGrp="1"/>
          </p:cNvSpPr>
          <p:nvPr>
            <p:ph idx="1"/>
          </p:nvPr>
        </p:nvSpPr>
        <p:spPr>
          <a:xfrm>
            <a:off x="468313" y="2060575"/>
            <a:ext cx="8229600" cy="4525963"/>
          </a:xfrm>
        </p:spPr>
        <p:txBody>
          <a:bodyPr/>
          <a:lstStyle/>
          <a:p>
            <a:r>
              <a:rPr lang="pt-BR" smtClean="0"/>
              <a:t>Um recente ensaio clínico randomizado demonstrou que </a:t>
            </a:r>
            <a:r>
              <a:rPr lang="pt-BR" smtClean="0">
                <a:solidFill>
                  <a:srgbClr val="FF3300"/>
                </a:solidFill>
              </a:rPr>
              <a:t>menor idade gestacional, maior dor neonatal e maior exposição à morfina foram relacionados a menores volumes cerebrais</a:t>
            </a:r>
            <a:r>
              <a:rPr lang="pt-BR" smtClean="0"/>
              <a:t>, </a:t>
            </a:r>
            <a:r>
              <a:rPr lang="pt-BR" smtClean="0">
                <a:solidFill>
                  <a:srgbClr val="3333FF"/>
                </a:solidFill>
              </a:rPr>
              <a:t>mas não a pior desempenho cognitivo</a:t>
            </a:r>
            <a:r>
              <a:rPr lang="pt-BR" smtClean="0"/>
              <a:t> (17). </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p:txBody>
          <a:bodyPr/>
          <a:lstStyle/>
          <a:p>
            <a:r>
              <a:rPr lang="pt-PT" smtClean="0"/>
              <a:t>Este estudo também relatou nenhuma diferença na espessura cortical; no entanto, as crianças neste estudo tiveram maior mediana de idade gestacional (31 semanas), bem como menor dose de morfina administrado ao grupo da morfina. Analgesia preventiva com morfina pode ser neuroprotetora, no entanto, isto é limitado a condições específicas de dor e estresse (18). </a:t>
            </a:r>
            <a:endParaRPr lang="pt-BR" smtClean="0"/>
          </a:p>
        </p:txBody>
      </p:sp>
      <p:pic>
        <p:nvPicPr>
          <p:cNvPr id="2" name="Title 1"/>
          <p:cNvPicPr>
            <a:picLocks noChangeArrowheads="1"/>
          </p:cNvPicPr>
          <p:nvPr/>
        </p:nvPicPr>
        <p:blipFill>
          <a:blip r:embed="rId2"/>
          <a:srcRect/>
          <a:stretch>
            <a:fillRect/>
          </a:stretch>
        </p:blipFill>
        <p:spPr bwMode="auto">
          <a:xfrm>
            <a:off x="250825" y="142875"/>
            <a:ext cx="8467725" cy="1341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p:cNvSpPr>
            <a:spLocks noGrp="1"/>
          </p:cNvSpPr>
          <p:nvPr>
            <p:ph idx="1"/>
          </p:nvPr>
        </p:nvSpPr>
        <p:spPr/>
        <p:txBody>
          <a:bodyPr/>
          <a:lstStyle/>
          <a:p>
            <a:endParaRPr lang="pt-BR" smtClean="0"/>
          </a:p>
          <a:p>
            <a:endParaRPr lang="pt-BR" smtClean="0"/>
          </a:p>
          <a:p>
            <a:r>
              <a:rPr lang="pt-BR" b="1" smtClean="0">
                <a:solidFill>
                  <a:srgbClr val="3333FF"/>
                </a:solidFill>
              </a:rPr>
              <a:t>O efeito neuroprotetor da morfina parece depender da severidade e duração do stress. </a:t>
            </a:r>
          </a:p>
        </p:txBody>
      </p:sp>
      <p:pic>
        <p:nvPicPr>
          <p:cNvPr id="2" name="Title 1"/>
          <p:cNvPicPr>
            <a:picLocks noChangeArrowheads="1"/>
          </p:cNvPicPr>
          <p:nvPr/>
        </p:nvPicPr>
        <p:blipFill>
          <a:blip r:embed="rId2"/>
          <a:srcRect/>
          <a:stretch>
            <a:fillRect/>
          </a:stretch>
        </p:blipFill>
        <p:spPr bwMode="auto">
          <a:xfrm>
            <a:off x="250825" y="115888"/>
            <a:ext cx="8467725" cy="1341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1"/>
          </p:nvPr>
        </p:nvSpPr>
        <p:spPr>
          <a:xfrm>
            <a:off x="468313" y="1989138"/>
            <a:ext cx="8229600" cy="4525962"/>
          </a:xfrm>
        </p:spPr>
        <p:txBody>
          <a:bodyPr/>
          <a:lstStyle/>
          <a:p>
            <a:pPr algn="ctr">
              <a:buFont typeface="Wingdings 3" pitchFamily="18" charset="2"/>
              <a:buNone/>
            </a:pPr>
            <a:r>
              <a:rPr lang="pt-BR" smtClean="0">
                <a:solidFill>
                  <a:srgbClr val="FF3300"/>
                </a:solidFill>
              </a:rPr>
              <a:t> </a:t>
            </a:r>
            <a:r>
              <a:rPr lang="pt-BR" b="1" smtClean="0">
                <a:solidFill>
                  <a:srgbClr val="FF3300"/>
                </a:solidFill>
              </a:rPr>
              <a:t>RN demonstram ter uma farmacocinética de opióides significativamente alterada</a:t>
            </a:r>
            <a:r>
              <a:rPr lang="pt-BR" b="1" smtClean="0"/>
              <a:t>:</a:t>
            </a:r>
            <a:r>
              <a:rPr lang="pt-BR" smtClean="0"/>
              <a:t> Possuem menor clearance plasmático, maior volume de distribuição, menos proteína de ligação, menor clearance hepático e renal, e uma barreira sangue-cérebro que aumenta os efeitos colaterais dos opiáceos. </a:t>
            </a:r>
          </a:p>
        </p:txBody>
      </p:sp>
      <p:sp>
        <p:nvSpPr>
          <p:cNvPr id="2" name="Title 1"/>
          <p:cNvSpPr>
            <a:spLocks noGrp="1"/>
          </p:cNvSpPr>
          <p:nvPr>
            <p:ph type="title"/>
          </p:nvPr>
        </p:nvSpPr>
        <p:spPr>
          <a:xfrm>
            <a:off x="411163" y="433388"/>
            <a:ext cx="8229600" cy="1143000"/>
          </a:xfrm>
        </p:spPr>
        <p:txBody>
          <a:bodyPr>
            <a:normAutofit fontScale="90000"/>
          </a:bodyPr>
          <a:lstStyle/>
          <a:p>
            <a:pPr fontAlgn="auto">
              <a:spcAft>
                <a:spcPts val="0"/>
              </a:spcAft>
              <a:defRPr/>
            </a:pPr>
            <a:r>
              <a:rPr lang="pt-PT" dirty="0" smtClean="0"/>
              <a:t>FARMACOCINÉTICA E EFEITOS ADVERSOS IMEDIATOS DA MORFINA</a:t>
            </a:r>
            <a:endParaRPr lang="pt-B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p:cNvSpPr>
            <a:spLocks noGrp="1"/>
          </p:cNvSpPr>
          <p:nvPr>
            <p:ph idx="1"/>
          </p:nvPr>
        </p:nvSpPr>
        <p:spPr>
          <a:xfrm>
            <a:off x="250825" y="2332038"/>
            <a:ext cx="8229600" cy="4525962"/>
          </a:xfrm>
        </p:spPr>
        <p:txBody>
          <a:bodyPr/>
          <a:lstStyle/>
          <a:p>
            <a:r>
              <a:rPr lang="pt-BR" smtClean="0">
                <a:solidFill>
                  <a:srgbClr val="3333FF"/>
                </a:solidFill>
              </a:rPr>
              <a:t>RN produzem principalmente a forma “morphine-3-glucuronide” (forma antagonista dos opióides</a:t>
            </a:r>
            <a:r>
              <a:rPr lang="pt-BR" smtClean="0"/>
              <a:t>), em comparação com a “morphine-6-glucuronide” (um potente agonista opióide), como </a:t>
            </a:r>
            <a:r>
              <a:rPr lang="pt-BR" smtClean="0">
                <a:solidFill>
                  <a:srgbClr val="3333FF"/>
                </a:solidFill>
              </a:rPr>
              <a:t>resultado do metabolismo hepático imaturo</a:t>
            </a:r>
            <a:r>
              <a:rPr lang="pt-BR" smtClean="0"/>
              <a:t>, o que </a:t>
            </a:r>
            <a:r>
              <a:rPr lang="pt-BR" smtClean="0">
                <a:solidFill>
                  <a:srgbClr val="3333FF"/>
                </a:solidFill>
              </a:rPr>
              <a:t>pode explicar a tolerância à morfina observada dentro de uma semana após o início da administração </a:t>
            </a:r>
            <a:r>
              <a:rPr lang="pt-BR" smtClean="0"/>
              <a:t>(19). </a:t>
            </a:r>
          </a:p>
        </p:txBody>
      </p:sp>
      <p:pic>
        <p:nvPicPr>
          <p:cNvPr id="2" name="Title 1"/>
          <p:cNvPicPr>
            <a:picLocks noChangeArrowheads="1"/>
          </p:cNvPicPr>
          <p:nvPr/>
        </p:nvPicPr>
        <p:blipFill>
          <a:blip r:embed="rId2"/>
          <a:srcRect/>
          <a:stretch>
            <a:fillRect/>
          </a:stretch>
        </p:blipFill>
        <p:spPr bwMode="auto">
          <a:xfrm>
            <a:off x="395288" y="476250"/>
            <a:ext cx="8467725" cy="1908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395288" y="1989138"/>
            <a:ext cx="8229600" cy="4525962"/>
          </a:xfrm>
        </p:spPr>
        <p:txBody>
          <a:bodyPr/>
          <a:lstStyle/>
          <a:p>
            <a:r>
              <a:rPr lang="pt-BR" smtClean="0">
                <a:solidFill>
                  <a:srgbClr val="FF3300"/>
                </a:solidFill>
              </a:rPr>
              <a:t>Morfina pode causar apnéia</a:t>
            </a:r>
            <a:r>
              <a:rPr lang="pt-BR" smtClean="0"/>
              <a:t> significativa em RN e está associada à </a:t>
            </a:r>
            <a:r>
              <a:rPr lang="pt-BR" smtClean="0">
                <a:solidFill>
                  <a:srgbClr val="FF3300"/>
                </a:solidFill>
              </a:rPr>
              <a:t>convulsões</a:t>
            </a:r>
            <a:r>
              <a:rPr lang="pt-BR" smtClean="0"/>
              <a:t> em RNS (20). </a:t>
            </a:r>
          </a:p>
          <a:p>
            <a:r>
              <a:rPr lang="pt-PT" smtClean="0">
                <a:solidFill>
                  <a:srgbClr val="FF3300"/>
                </a:solidFill>
              </a:rPr>
              <a:t>Exposição pré-natal a morfina</a:t>
            </a:r>
            <a:r>
              <a:rPr lang="pt-PT" smtClean="0"/>
              <a:t> aumenta os receptores opióides na substância negra, núcleo subtalâmico e hipocampo, estruturas envolvidas em convulsões. Isto corresponde ao aumento da atividade elétrica, mudanças de EEG e </a:t>
            </a:r>
            <a:r>
              <a:rPr lang="pt-PT" smtClean="0">
                <a:solidFill>
                  <a:srgbClr val="FF3300"/>
                </a:solidFill>
              </a:rPr>
              <a:t>maior irritabilidade observada em crianças cujas mães faziam uso de opióides. </a:t>
            </a:r>
            <a:endParaRPr lang="pt-BR" smtClean="0">
              <a:solidFill>
                <a:srgbClr val="FF3300"/>
              </a:solidFill>
            </a:endParaRPr>
          </a:p>
        </p:txBody>
      </p:sp>
      <p:pic>
        <p:nvPicPr>
          <p:cNvPr id="2" name="Title 1"/>
          <p:cNvPicPr>
            <a:picLocks noChangeArrowheads="1"/>
          </p:cNvPicPr>
          <p:nvPr/>
        </p:nvPicPr>
        <p:blipFill>
          <a:blip r:embed="rId2"/>
          <a:srcRect/>
          <a:stretch>
            <a:fillRect/>
          </a:stretch>
        </p:blipFill>
        <p:spPr bwMode="auto">
          <a:xfrm>
            <a:off x="539750" y="549275"/>
            <a:ext cx="79629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a:xfrm>
            <a:off x="395288" y="2060575"/>
            <a:ext cx="8229600" cy="4525963"/>
          </a:xfrm>
        </p:spPr>
        <p:txBody>
          <a:bodyPr/>
          <a:lstStyle/>
          <a:p>
            <a:r>
              <a:rPr lang="pt-BR" smtClean="0"/>
              <a:t>O NEOPAIN (</a:t>
            </a:r>
            <a:r>
              <a:rPr lang="pt-BR" i="1" smtClean="0"/>
              <a:t>Neurologic Outcomes and Pre-emptive Analgesia in Neonates</a:t>
            </a:r>
            <a:r>
              <a:rPr lang="pt-BR" smtClean="0"/>
              <a:t>), demonstrou que a </a:t>
            </a:r>
            <a:r>
              <a:rPr lang="pt-BR" smtClean="0">
                <a:solidFill>
                  <a:srgbClr val="FF3300"/>
                </a:solidFill>
              </a:rPr>
              <a:t>exposição de prematuros à morfina teve efeitos colaterais como hipotensão, aumento no tempo de ventilação, e aumento no tempo para atingir dieta oral plena.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p:txBody>
          <a:bodyPr/>
          <a:lstStyle/>
          <a:p>
            <a:endParaRPr lang="pt-BR" smtClean="0"/>
          </a:p>
          <a:p>
            <a:r>
              <a:rPr lang="pt-BR" smtClean="0">
                <a:solidFill>
                  <a:srgbClr val="FF3300"/>
                </a:solidFill>
              </a:rPr>
              <a:t>A depressão respiratória associada a morfina é maior nos recém-nascidos, especialmente nos prematuros,</a:t>
            </a:r>
            <a:r>
              <a:rPr lang="pt-BR" smtClean="0"/>
              <a:t> devido à imaturidade do centro respiratório em responder à hipoxia e hipercarbia. </a:t>
            </a:r>
          </a:p>
        </p:txBody>
      </p:sp>
      <p:pic>
        <p:nvPicPr>
          <p:cNvPr id="2" name="Title 1"/>
          <p:cNvPicPr>
            <a:picLocks noChangeArrowheads="1"/>
          </p:cNvPicPr>
          <p:nvPr/>
        </p:nvPicPr>
        <p:blipFill>
          <a:blip r:embed="rId2"/>
          <a:srcRect/>
          <a:stretch>
            <a:fillRect/>
          </a:stretch>
        </p:blipFill>
        <p:spPr bwMode="auto">
          <a:xfrm>
            <a:off x="539750" y="549275"/>
            <a:ext cx="79629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p:cNvSpPr>
            <a:spLocks noGrp="1"/>
          </p:cNvSpPr>
          <p:nvPr>
            <p:ph idx="1"/>
          </p:nvPr>
        </p:nvSpPr>
        <p:spPr>
          <a:xfrm>
            <a:off x="323850" y="1844675"/>
            <a:ext cx="8229600" cy="4525963"/>
          </a:xfrm>
        </p:spPr>
        <p:txBody>
          <a:bodyPr/>
          <a:lstStyle/>
          <a:p>
            <a:r>
              <a:rPr lang="pt-BR" b="1" smtClean="0"/>
              <a:t>Apesar das alterações farmacocinéticas, o potencial de causar convulsões e do seu efeito colateral de depressão respiratória, a morfina ainda é o opióide mais comumente usado para tratar os estímulos doloroso em recém-nascidos. </a:t>
            </a:r>
          </a:p>
        </p:txBody>
      </p:sp>
      <p:pic>
        <p:nvPicPr>
          <p:cNvPr id="2" name="Title 1"/>
          <p:cNvPicPr>
            <a:picLocks noChangeArrowheads="1"/>
          </p:cNvPicPr>
          <p:nvPr/>
        </p:nvPicPr>
        <p:blipFill>
          <a:blip r:embed="rId2"/>
          <a:srcRect/>
          <a:stretch>
            <a:fillRect/>
          </a:stretch>
        </p:blipFill>
        <p:spPr bwMode="auto">
          <a:xfrm>
            <a:off x="539750" y="549275"/>
            <a:ext cx="79629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2"/>
          <p:cNvSpPr>
            <a:spLocks noGrp="1"/>
          </p:cNvSpPr>
          <p:nvPr>
            <p:ph idx="1"/>
          </p:nvPr>
        </p:nvSpPr>
        <p:spPr>
          <a:xfrm>
            <a:off x="468313" y="1989138"/>
            <a:ext cx="8229600" cy="4525962"/>
          </a:xfrm>
        </p:spPr>
        <p:txBody>
          <a:bodyPr/>
          <a:lstStyle/>
          <a:p>
            <a:endParaRPr lang="pt-BR" smtClean="0"/>
          </a:p>
          <a:p>
            <a:r>
              <a:rPr lang="pt-BR" smtClean="0">
                <a:solidFill>
                  <a:srgbClr val="FF3300"/>
                </a:solidFill>
              </a:rPr>
              <a:t>Sedoanalgesia com morfina pode afetar múltiplos fatores fisiológicos que podem induzir ou exacerbar uma lesão neurológica em um neonato de desenvolvimento vulnerável. </a:t>
            </a:r>
          </a:p>
        </p:txBody>
      </p:sp>
      <p:pic>
        <p:nvPicPr>
          <p:cNvPr id="2" name="Title 1"/>
          <p:cNvPicPr>
            <a:picLocks noChangeArrowheads="1"/>
          </p:cNvPicPr>
          <p:nvPr/>
        </p:nvPicPr>
        <p:blipFill>
          <a:blip r:embed="rId2"/>
          <a:srcRect/>
          <a:stretch>
            <a:fillRect/>
          </a:stretch>
        </p:blipFill>
        <p:spPr bwMode="auto">
          <a:xfrm>
            <a:off x="539750" y="549275"/>
            <a:ext cx="79629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pt-BR" sz="2500" smtClean="0"/>
              <a:t>Os receptores de opióide são expressos precocemente no cérebro em desenvolvimento.</a:t>
            </a:r>
          </a:p>
          <a:p>
            <a:r>
              <a:rPr lang="pt-BR" sz="2500" b="1" smtClean="0"/>
              <a:t>Opiáceos como morfina e fentanil atuam nos receptores mu, kappa e delta</a:t>
            </a:r>
            <a:r>
              <a:rPr lang="pt-BR" sz="2500" smtClean="0"/>
              <a:t> e ativam várias vias intracelulares de sinalização que são responsáveis não só pelos efeitos analgésicos mas também pela modulação na proliferação, sobrevivência e diferenciação de células tronco, neurônios, a células da glia que expressam receptores opióides (23). </a:t>
            </a:r>
          </a:p>
        </p:txBody>
      </p:sp>
      <p:sp>
        <p:nvSpPr>
          <p:cNvPr id="2" name="Title 1"/>
          <p:cNvSpPr>
            <a:spLocks noGrp="1"/>
          </p:cNvSpPr>
          <p:nvPr>
            <p:ph type="title"/>
          </p:nvPr>
        </p:nvSpPr>
        <p:spPr>
          <a:xfrm>
            <a:off x="482600" y="109265"/>
            <a:ext cx="8229600" cy="1228998"/>
          </a:xfrm>
        </p:spPr>
        <p:txBody>
          <a:bodyPr>
            <a:normAutofit fontScale="90000"/>
          </a:bodyPr>
          <a:lstStyle/>
          <a:p>
            <a:pPr fontAlgn="auto">
              <a:spcAft>
                <a:spcPts val="0"/>
              </a:spcAft>
              <a:defRPr/>
            </a:pPr>
            <a:r>
              <a:rPr lang="pt-BR" dirty="0" smtClean="0"/>
              <a:t>Efeitos adversos da morfina na neuromodulação </a:t>
            </a:r>
            <a:endParaRPr lang="pt-B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2"/>
          <p:cNvSpPr>
            <a:spLocks noGrp="1"/>
          </p:cNvSpPr>
          <p:nvPr>
            <p:ph idx="1"/>
          </p:nvPr>
        </p:nvSpPr>
        <p:spPr/>
        <p:txBody>
          <a:bodyPr/>
          <a:lstStyle/>
          <a:p>
            <a:r>
              <a:rPr lang="pt-BR" smtClean="0"/>
              <a:t>A </a:t>
            </a:r>
            <a:r>
              <a:rPr lang="pt-BR" smtClean="0">
                <a:solidFill>
                  <a:srgbClr val="FF3300"/>
                </a:solidFill>
              </a:rPr>
              <a:t>exposição pré – natal à morfina leva a alterações funcionais e estruturais no SNC (24). </a:t>
            </a:r>
          </a:p>
          <a:p>
            <a:r>
              <a:rPr lang="pt-BR" smtClean="0"/>
              <a:t>Animais adultos que foram expostos à morfina no período pré-natal mostraram aumento da atividade locomotora, memória e aprendizagem prejudicadas, e pior adaptabilidade ao estresse (25). </a:t>
            </a:r>
          </a:p>
          <a:p>
            <a:endParaRPr lang="pt-BR" smtClean="0"/>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p:txBody>
          <a:bodyPr/>
          <a:lstStyle/>
          <a:p>
            <a:endParaRPr lang="pt-BR" smtClean="0"/>
          </a:p>
          <a:p>
            <a:r>
              <a:rPr lang="pt-BR" smtClean="0"/>
              <a:t>Exposição pré-natal a morfina aumentou o número de receptores opióides no núcleo acumbens e na amígdala, estruturas do SNC associadas com o sistema de recompensa (25). </a:t>
            </a:r>
          </a:p>
          <a:p>
            <a:endParaRPr lang="pt-BR" smtClean="0"/>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Content Placeholder 2"/>
          <p:cNvSpPr>
            <a:spLocks noGrp="1"/>
          </p:cNvSpPr>
          <p:nvPr>
            <p:ph idx="1"/>
          </p:nvPr>
        </p:nvSpPr>
        <p:spPr/>
        <p:txBody>
          <a:bodyPr/>
          <a:lstStyle/>
          <a:p>
            <a:r>
              <a:rPr lang="pt-BR" smtClean="0">
                <a:solidFill>
                  <a:srgbClr val="FF3300"/>
                </a:solidFill>
              </a:rPr>
              <a:t>Uso de morfina aumentou significativamente apoptose em neurônios e células da glia em humanos através da via “caspase-3” dependente</a:t>
            </a:r>
            <a:r>
              <a:rPr lang="pt-BR" smtClean="0"/>
              <a:t> (26)</a:t>
            </a:r>
          </a:p>
          <a:p>
            <a:r>
              <a:rPr lang="pt-BR" smtClean="0"/>
              <a:t>Em ratos, houve uma </a:t>
            </a:r>
            <a:r>
              <a:rPr lang="pt-BR" smtClean="0">
                <a:solidFill>
                  <a:srgbClr val="FF3300"/>
                </a:solidFill>
              </a:rPr>
              <a:t>significante “up-regulation” dos receptores pró-apoptóticos</a:t>
            </a:r>
            <a:r>
              <a:rPr lang="pt-BR" smtClean="0"/>
              <a:t> e “down – regulation” dos receptores antiapoptóticos com exposição crônica à morfina. </a:t>
            </a:r>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Content Placeholder 2"/>
          <p:cNvSpPr>
            <a:spLocks noGrp="1"/>
          </p:cNvSpPr>
          <p:nvPr>
            <p:ph idx="1"/>
          </p:nvPr>
        </p:nvSpPr>
        <p:spPr/>
        <p:txBody>
          <a:bodyPr/>
          <a:lstStyle/>
          <a:p>
            <a:r>
              <a:rPr lang="pt-BR" smtClean="0">
                <a:solidFill>
                  <a:srgbClr val="FF3300"/>
                </a:solidFill>
              </a:rPr>
              <a:t>Exposição repetida à morfina modifica a neuroplasticidade sináptica nos locais pós-sinápticos do sistema límbico</a:t>
            </a:r>
            <a:r>
              <a:rPr lang="pt-BR" smtClean="0"/>
              <a:t>, o que leva a um permanente efeito de reorganização das conexões sinápticas nas áreas que regulam motivação, recompensa e aprendizagem ao longo da vida adulta. </a:t>
            </a:r>
            <a:r>
              <a:rPr lang="pt-BR" smtClean="0">
                <a:solidFill>
                  <a:srgbClr val="FF3300"/>
                </a:solidFill>
              </a:rPr>
              <a:t>Essas mudanças são permanentes</a:t>
            </a:r>
            <a:r>
              <a:rPr lang="pt-BR" smtClean="0"/>
              <a:t> e permanecem mesmo após a remoção da morfina (27). </a:t>
            </a:r>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Content Placeholder 2"/>
          <p:cNvSpPr>
            <a:spLocks noGrp="1"/>
          </p:cNvSpPr>
          <p:nvPr>
            <p:ph idx="1"/>
          </p:nvPr>
        </p:nvSpPr>
        <p:spPr/>
        <p:txBody>
          <a:bodyPr/>
          <a:lstStyle/>
          <a:p>
            <a:r>
              <a:rPr lang="pt-BR" smtClean="0">
                <a:solidFill>
                  <a:srgbClr val="FF3300"/>
                </a:solidFill>
              </a:rPr>
              <a:t>Tanto a exposição curta (&lt; 5-7 dias) quanto prolongada (&gt;7dias) à morfina causou efeitos deletérios permanentes no cérebro em desenvolvimento. </a:t>
            </a:r>
          </a:p>
          <a:p>
            <a:r>
              <a:rPr lang="pt-BR" smtClean="0"/>
              <a:t>A exposição curta </a:t>
            </a:r>
            <a:r>
              <a:rPr lang="pt-BR" smtClean="0">
                <a:solidFill>
                  <a:srgbClr val="FF3300"/>
                </a:solidFill>
              </a:rPr>
              <a:t>em prematuros</a:t>
            </a:r>
            <a:r>
              <a:rPr lang="pt-BR" smtClean="0"/>
              <a:t> levou a uma </a:t>
            </a:r>
            <a:r>
              <a:rPr lang="pt-BR" smtClean="0">
                <a:solidFill>
                  <a:srgbClr val="FF3300"/>
                </a:solidFill>
              </a:rPr>
              <a:t>pior performance na parte de análise visual da avaliação do QI</a:t>
            </a:r>
            <a:r>
              <a:rPr lang="pt-BR" smtClean="0"/>
              <a:t> (28). </a:t>
            </a:r>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2"/>
          <p:cNvSpPr>
            <a:spLocks noGrp="1"/>
          </p:cNvSpPr>
          <p:nvPr>
            <p:ph idx="1"/>
          </p:nvPr>
        </p:nvSpPr>
        <p:spPr/>
        <p:txBody>
          <a:bodyPr/>
          <a:lstStyle/>
          <a:p>
            <a:r>
              <a:rPr lang="pt-BR" smtClean="0"/>
              <a:t>O </a:t>
            </a:r>
            <a:r>
              <a:rPr lang="pt-BR" smtClean="0">
                <a:solidFill>
                  <a:srgbClr val="FF3300"/>
                </a:solidFill>
              </a:rPr>
              <a:t>estudo “NEOPAIN</a:t>
            </a:r>
            <a:r>
              <a:rPr lang="pt-BR" smtClean="0"/>
              <a:t>”(19), investigou se analgesia com morfina diminuiu as taxas de mortalidade neonatal, de hemorragia intraventricular (HIV) e leucomalácia periventricular (LPV) em prematuros nascidos entre 23 – 32 semanas de gestação.</a:t>
            </a:r>
          </a:p>
          <a:p>
            <a:r>
              <a:rPr lang="pt-BR" smtClean="0"/>
              <a:t> As crianças nesse estudo receberam tanto infusão contínua de morfina quanto doses intermitentes conforme a necessidade por um máximo de 14 dias. </a:t>
            </a:r>
          </a:p>
          <a:p>
            <a:pPr>
              <a:buFont typeface="Wingdings 3" pitchFamily="18" charset="2"/>
              <a:buNone/>
            </a:pPr>
            <a:endParaRPr lang="pt-BR" smtClean="0"/>
          </a:p>
          <a:p>
            <a:pPr>
              <a:buFont typeface="Wingdings 3" pitchFamily="18" charset="2"/>
              <a:buNone/>
            </a:pPr>
            <a:endParaRPr lang="pt-BR" smtClean="0"/>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2"/>
          <p:cNvSpPr>
            <a:spLocks noGrp="1"/>
          </p:cNvSpPr>
          <p:nvPr>
            <p:ph idx="1"/>
          </p:nvPr>
        </p:nvSpPr>
        <p:spPr/>
        <p:txBody>
          <a:bodyPr/>
          <a:lstStyle/>
          <a:p>
            <a:r>
              <a:rPr lang="pt-BR" smtClean="0"/>
              <a:t>Estudos de </a:t>
            </a:r>
            <a:r>
              <a:rPr lang="pt-BR" i="1" smtClean="0"/>
              <a:t>follow-up</a:t>
            </a:r>
            <a:r>
              <a:rPr lang="pt-BR" smtClean="0"/>
              <a:t> do mesmo estudo com </a:t>
            </a:r>
            <a:r>
              <a:rPr lang="pt-BR" smtClean="0">
                <a:solidFill>
                  <a:srgbClr val="3333FF"/>
                </a:solidFill>
              </a:rPr>
              <a:t>idades entre 5 a 7 anos</a:t>
            </a:r>
            <a:r>
              <a:rPr lang="pt-BR" smtClean="0"/>
              <a:t> mostrou alguns efeitos adversos associados à morfina como </a:t>
            </a:r>
            <a:r>
              <a:rPr lang="pt-BR" smtClean="0">
                <a:solidFill>
                  <a:srgbClr val="FF3300"/>
                </a:solidFill>
              </a:rPr>
              <a:t>menor ganho ponderal e menor crescimento do perímetro cerebral, maiores problemas sociais e pior função executiva.</a:t>
            </a:r>
          </a:p>
          <a:p>
            <a:endParaRPr lang="pt-BR" smtClean="0">
              <a:solidFill>
                <a:srgbClr val="FF3300"/>
              </a:solidFill>
            </a:endParaRPr>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p:txBody>
          <a:bodyPr/>
          <a:lstStyle/>
          <a:p>
            <a:endParaRPr lang="pt-BR" smtClean="0"/>
          </a:p>
          <a:p>
            <a:r>
              <a:rPr lang="pt-BR" sz="2400" smtClean="0"/>
              <a:t>Grunau et al (29), investigaram o efeito cumulativo de dor processual e exposição à morfina no desenvolvimento neurológico de pré-termo extremos em comparação com RN de termo.</a:t>
            </a:r>
          </a:p>
          <a:p>
            <a:r>
              <a:rPr lang="pt-BR" sz="2400" smtClean="0"/>
              <a:t> Eles encontraram um </a:t>
            </a:r>
            <a:r>
              <a:rPr lang="pt-BR" sz="2400" smtClean="0">
                <a:solidFill>
                  <a:srgbClr val="FF3300"/>
                </a:solidFill>
              </a:rPr>
              <a:t>pior desenvolvimento motor e cognitivo em prematuros extremos com idade de 8 a 18 meses de idade corrigida</a:t>
            </a:r>
            <a:r>
              <a:rPr lang="pt-BR" sz="2400" smtClean="0"/>
              <a:t> e concluiram que esse achado é multifatorial devendo-se a mais doenças graves, mais procedimentos dolorosos, maior exposição à morfina e maior duração da ventilação mecânica. </a:t>
            </a:r>
          </a:p>
          <a:p>
            <a:endParaRPr lang="pt-BR" sz="2400" smtClean="0"/>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p:txBody>
          <a:bodyPr/>
          <a:lstStyle/>
          <a:p>
            <a:r>
              <a:rPr lang="pt-BR" sz="2400" smtClean="0"/>
              <a:t>Ranger et al (30), se propuseram a examinar se a dor neonatal e a exposição à morfina foram associadas a um aumento de internalização (</a:t>
            </a:r>
            <a:r>
              <a:rPr lang="pt-BR" sz="2400" i="1" smtClean="0"/>
              <a:t>internalizing behavior</a:t>
            </a:r>
            <a:r>
              <a:rPr lang="pt-BR" sz="2400" smtClean="0"/>
              <a:t>) na idade de 7 anos em crianças  prematuras nascidas entre 24 – 32 semanas de idade gestacional, usando a lista de verificação do comportamento infantil e o índice de stress dos pais.</a:t>
            </a:r>
          </a:p>
          <a:p>
            <a:r>
              <a:rPr lang="pt-BR" sz="2400" smtClean="0"/>
              <a:t>Concluíram que </a:t>
            </a:r>
            <a:r>
              <a:rPr lang="pt-BR" sz="2400" smtClean="0">
                <a:solidFill>
                  <a:srgbClr val="FF3300"/>
                </a:solidFill>
              </a:rPr>
              <a:t>maior exposição a morfina foi associada a maiores características de internalização como padrão ansioso/depressivo e triste/depressivo ou problemas somáticos. </a:t>
            </a:r>
          </a:p>
          <a:p>
            <a:endParaRPr lang="pt-BR" sz="2400" smtClean="0">
              <a:solidFill>
                <a:srgbClr val="FF3300"/>
              </a:solidFill>
            </a:endParaRPr>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Content Placeholder 2"/>
          <p:cNvSpPr>
            <a:spLocks noGrp="1"/>
          </p:cNvSpPr>
          <p:nvPr>
            <p:ph idx="1"/>
          </p:nvPr>
        </p:nvSpPr>
        <p:spPr/>
        <p:txBody>
          <a:bodyPr/>
          <a:lstStyle/>
          <a:p>
            <a:endParaRPr lang="pt-BR" smtClean="0"/>
          </a:p>
          <a:p>
            <a:r>
              <a:rPr lang="pt-BR" smtClean="0">
                <a:solidFill>
                  <a:srgbClr val="FF3300"/>
                </a:solidFill>
              </a:rPr>
              <a:t>Isso foi considerado um fator independente dos outros fatores neonatais</a:t>
            </a:r>
            <a:r>
              <a:rPr lang="pt-BR" smtClean="0"/>
              <a:t> para um baixo desenvolvimento tais como idade gestacional, infecções pós- natais, número de cirurgias, e o nível de stress dos pais (30). </a:t>
            </a:r>
          </a:p>
        </p:txBody>
      </p:sp>
      <p:pic>
        <p:nvPicPr>
          <p:cNvPr id="2" name="Title 1"/>
          <p:cNvPicPr>
            <a:picLocks noChangeArrowheads="1"/>
          </p:cNvPicPr>
          <p:nvPr/>
        </p:nvPicPr>
        <p:blipFill>
          <a:blip r:embed="rId2"/>
          <a:srcRect/>
          <a:stretch>
            <a:fillRect/>
          </a:stretch>
        </p:blipFill>
        <p:spPr bwMode="auto">
          <a:xfrm>
            <a:off x="250825" y="0"/>
            <a:ext cx="8467725" cy="1347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Content Placeholder 2"/>
          <p:cNvSpPr>
            <a:spLocks noGrp="1"/>
          </p:cNvSpPr>
          <p:nvPr>
            <p:ph idx="1"/>
          </p:nvPr>
        </p:nvSpPr>
        <p:spPr/>
        <p:txBody>
          <a:bodyPr/>
          <a:lstStyle/>
          <a:p>
            <a:r>
              <a:rPr lang="pt-PT" sz="2400" b="1" smtClean="0">
                <a:solidFill>
                  <a:srgbClr val="3333FF"/>
                </a:solidFill>
              </a:rPr>
              <a:t>O manejo da dor é um indicador importante da qualidade dos cuidados prestados a neonatos</a:t>
            </a:r>
            <a:r>
              <a:rPr lang="pt-PT" sz="2400" b="1" smtClean="0"/>
              <a:t>,</a:t>
            </a:r>
            <a:r>
              <a:rPr lang="pt-PT" sz="2400" smtClean="0"/>
              <a:t> que são submetidos a repetidos estímulos dolorosos que podem alterar as vias nociceptivas durante um período crítico de desenvolvimento neurológico e têm efeitos adversos nos resultados neuropsicológicos.</a:t>
            </a:r>
          </a:p>
          <a:p>
            <a:r>
              <a:rPr lang="pt-BR" sz="2400" smtClean="0"/>
              <a:t>A </a:t>
            </a:r>
            <a:r>
              <a:rPr lang="pt-PT" sz="2400" smtClean="0"/>
              <a:t>maturação de sistemas que modulam a dor em bebês prematuros coincide com a maior freqüência de estímulos nocivos, aumentando assim a sua sensibilidade a longo prazo para dor.</a:t>
            </a:r>
            <a:endParaRPr lang="pt-BR" sz="2400" smtClean="0"/>
          </a:p>
          <a:p>
            <a:endParaRPr lang="pt-BR" sz="2400" smtClean="0"/>
          </a:p>
        </p:txBody>
      </p:sp>
      <p:sp>
        <p:nvSpPr>
          <p:cNvPr id="62469" name="Text Box 5"/>
          <p:cNvSpPr txBox="1">
            <a:spLocks noChangeArrowheads="1"/>
          </p:cNvSpPr>
          <p:nvPr/>
        </p:nvSpPr>
        <p:spPr bwMode="auto">
          <a:xfrm>
            <a:off x="1023938" y="539750"/>
            <a:ext cx="2597150" cy="579438"/>
          </a:xfrm>
          <a:prstGeom prst="rect">
            <a:avLst/>
          </a:prstGeom>
          <a:noFill/>
          <a:ln w="9525">
            <a:noFill/>
            <a:miter lim="800000"/>
            <a:headEnd/>
            <a:tailEnd/>
          </a:ln>
          <a:effectLst/>
        </p:spPr>
        <p:txBody>
          <a:bodyPr wrap="none">
            <a:spAutoFit/>
          </a:bodyPr>
          <a:lstStyle/>
          <a:p>
            <a:r>
              <a:rPr lang="pt-BR" sz="3200">
                <a:solidFill>
                  <a:srgbClr val="3333FF"/>
                </a:solidFill>
              </a:rPr>
              <a:t>Em resumo...</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90000"/>
              </a:lnSpc>
            </a:pPr>
            <a:r>
              <a:rPr lang="pt-BR" smtClean="0"/>
              <a:t>Administração de opióide é uma prática comum nos cuidados intensivos neonatais para manejo da dor. </a:t>
            </a:r>
            <a:r>
              <a:rPr lang="pt-BR" smtClean="0">
                <a:solidFill>
                  <a:srgbClr val="3333FF"/>
                </a:solidFill>
              </a:rPr>
              <a:t>Controle efetivo da dor é baseado na avaliação sistemática da dor, diminuindo a frequência de procedimentos dolorosos e estressores  ambientais, determinando as técnicas ideais para aliviar dor e estresse, seguido de administração titulada do analgésico mais apropriado com reavaliação posterior para se adequar o tratamento</a:t>
            </a:r>
            <a:r>
              <a:rPr lang="pt-BR" smtClean="0"/>
              <a:t> (31). </a:t>
            </a:r>
          </a:p>
        </p:txBody>
      </p:sp>
      <p:sp>
        <p:nvSpPr>
          <p:cNvPr id="64518" name="Rectangle 6"/>
          <p:cNvSpPr>
            <a:spLocks noChangeArrowheads="1"/>
          </p:cNvSpPr>
          <p:nvPr/>
        </p:nvSpPr>
        <p:spPr bwMode="auto">
          <a:xfrm>
            <a:off x="1476375" y="476250"/>
            <a:ext cx="2597150" cy="579438"/>
          </a:xfrm>
          <a:prstGeom prst="rect">
            <a:avLst/>
          </a:prstGeom>
          <a:noFill/>
          <a:ln w="9525">
            <a:noFill/>
            <a:miter lim="800000"/>
            <a:headEnd/>
            <a:tailEnd/>
          </a:ln>
          <a:effectLst/>
        </p:spPr>
        <p:txBody>
          <a:bodyPr wrap="none">
            <a:spAutoFit/>
          </a:bodyPr>
          <a:lstStyle/>
          <a:p>
            <a:r>
              <a:rPr lang="pt-BR" sz="3200">
                <a:solidFill>
                  <a:srgbClr val="3333FF"/>
                </a:solidFill>
              </a:rPr>
              <a:t>Em resumo...</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Content Placeholder 2"/>
          <p:cNvSpPr>
            <a:spLocks noGrp="1"/>
          </p:cNvSpPr>
          <p:nvPr>
            <p:ph idx="1"/>
          </p:nvPr>
        </p:nvSpPr>
        <p:spPr/>
        <p:txBody>
          <a:bodyPr/>
          <a:lstStyle/>
          <a:p>
            <a:r>
              <a:rPr lang="pt-PT" smtClean="0"/>
              <a:t>Durrmeyer et al (23),  propõem uma abordagem escalonada para o manejo da dor e desenvolveu recomendações práticas em diferentes campos como ventilação mecânica, analgesia pós-operatória, intubação endotraqueal, e outros procedimentos invasivos com base em ensaios clínicos randomizados e grandes estudos observacionais.</a:t>
            </a:r>
            <a:endParaRPr lang="pt-BR" smtClean="0"/>
          </a:p>
        </p:txBody>
      </p:sp>
      <p:sp>
        <p:nvSpPr>
          <p:cNvPr id="65541" name="Rectangle 5"/>
          <p:cNvSpPr>
            <a:spLocks noChangeArrowheads="1"/>
          </p:cNvSpPr>
          <p:nvPr/>
        </p:nvSpPr>
        <p:spPr bwMode="auto">
          <a:xfrm>
            <a:off x="1619250" y="303213"/>
            <a:ext cx="2597150" cy="579437"/>
          </a:xfrm>
          <a:prstGeom prst="rect">
            <a:avLst/>
          </a:prstGeom>
          <a:noFill/>
          <a:ln w="9525">
            <a:noFill/>
            <a:miter lim="800000"/>
            <a:headEnd/>
            <a:tailEnd/>
          </a:ln>
          <a:effectLst/>
        </p:spPr>
        <p:txBody>
          <a:bodyPr wrap="none">
            <a:spAutoFit/>
          </a:bodyPr>
          <a:lstStyle/>
          <a:p>
            <a:r>
              <a:rPr lang="pt-BR" sz="3200">
                <a:solidFill>
                  <a:srgbClr val="3333FF"/>
                </a:solidFill>
              </a:rPr>
              <a:t>Em resumo...</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Content Placeholder 2"/>
          <p:cNvSpPr>
            <a:spLocks noGrp="1"/>
          </p:cNvSpPr>
          <p:nvPr>
            <p:ph idx="1"/>
          </p:nvPr>
        </p:nvSpPr>
        <p:spPr/>
        <p:txBody>
          <a:bodyPr/>
          <a:lstStyle/>
          <a:p>
            <a:r>
              <a:rPr lang="pt-PT" smtClean="0">
                <a:solidFill>
                  <a:srgbClr val="3333FF"/>
                </a:solidFill>
              </a:rPr>
              <a:t>O objetivo primário de um ótimo controle da dor é evitar procedimentos dolorosos, tais coletas de sangue/ punções venosas, seguido de progressão para técnicas não farmacológicas como massagem,  administração de glicose e Cuidado Canguru, finalmente, procedendo ao tratamento farmacológico que inclui opiáceos.</a:t>
            </a:r>
            <a:endParaRPr lang="pt-BR" smtClean="0">
              <a:solidFill>
                <a:srgbClr val="3333FF"/>
              </a:solidFill>
            </a:endParaRPr>
          </a:p>
        </p:txBody>
      </p:sp>
      <p:sp>
        <p:nvSpPr>
          <p:cNvPr id="66565" name="Rectangle 5"/>
          <p:cNvSpPr>
            <a:spLocks noChangeArrowheads="1"/>
          </p:cNvSpPr>
          <p:nvPr/>
        </p:nvSpPr>
        <p:spPr bwMode="auto">
          <a:xfrm>
            <a:off x="1619250" y="303213"/>
            <a:ext cx="2597150" cy="579437"/>
          </a:xfrm>
          <a:prstGeom prst="rect">
            <a:avLst/>
          </a:prstGeom>
          <a:noFill/>
          <a:ln w="9525">
            <a:noFill/>
            <a:miter lim="800000"/>
            <a:headEnd/>
            <a:tailEnd/>
          </a:ln>
          <a:effectLst/>
        </p:spPr>
        <p:txBody>
          <a:bodyPr wrap="none">
            <a:spAutoFit/>
          </a:bodyPr>
          <a:lstStyle/>
          <a:p>
            <a:r>
              <a:rPr lang="pt-BR" sz="3200">
                <a:solidFill>
                  <a:srgbClr val="3333FF"/>
                </a:solidFill>
              </a:rPr>
              <a:t>Em resumo...</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Content Placeholder 2"/>
          <p:cNvSpPr>
            <a:spLocks noGrp="1"/>
          </p:cNvSpPr>
          <p:nvPr>
            <p:ph idx="1"/>
          </p:nvPr>
        </p:nvSpPr>
        <p:spPr/>
        <p:txBody>
          <a:bodyPr/>
          <a:lstStyle/>
          <a:p>
            <a:pPr algn="ctr"/>
            <a:r>
              <a:rPr lang="pt-PT" b="1" smtClean="0">
                <a:solidFill>
                  <a:srgbClr val="FF3300"/>
                </a:solidFill>
              </a:rPr>
              <a:t>A exposição neonatal a opióides pode ter implicações duradouras para a estrutura e função do cérebro. </a:t>
            </a:r>
          </a:p>
          <a:p>
            <a:r>
              <a:rPr lang="pt-PT" smtClean="0">
                <a:solidFill>
                  <a:srgbClr val="3333FF"/>
                </a:solidFill>
              </a:rPr>
              <a:t>Tal como acontece com toda decisão clínica, os riscos e benefícios da analgesia com opióides deve ser considerado com cautela.</a:t>
            </a:r>
            <a:r>
              <a:rPr lang="pt-PT" smtClean="0"/>
              <a:t> </a:t>
            </a:r>
            <a:endParaRPr lang="pt-BR" smtClean="0"/>
          </a:p>
        </p:txBody>
      </p:sp>
      <p:sp>
        <p:nvSpPr>
          <p:cNvPr id="67589" name="Rectangle 5"/>
          <p:cNvSpPr>
            <a:spLocks noChangeArrowheads="1"/>
          </p:cNvSpPr>
          <p:nvPr/>
        </p:nvSpPr>
        <p:spPr bwMode="auto">
          <a:xfrm>
            <a:off x="1619250" y="303213"/>
            <a:ext cx="2597150" cy="579437"/>
          </a:xfrm>
          <a:prstGeom prst="rect">
            <a:avLst/>
          </a:prstGeom>
          <a:noFill/>
          <a:ln w="9525">
            <a:noFill/>
            <a:miter lim="800000"/>
            <a:headEnd/>
            <a:tailEnd/>
          </a:ln>
          <a:effectLst/>
        </p:spPr>
        <p:txBody>
          <a:bodyPr wrap="none">
            <a:spAutoFit/>
          </a:bodyPr>
          <a:lstStyle/>
          <a:p>
            <a:r>
              <a:rPr lang="pt-BR" sz="3200">
                <a:solidFill>
                  <a:srgbClr val="3333FF"/>
                </a:solidFill>
              </a:rPr>
              <a:t>Em resumo...</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p:cNvPicPr>
            <a:picLocks noChangeAspect="1" noChangeArrowheads="1"/>
          </p:cNvPicPr>
          <p:nvPr/>
        </p:nvPicPr>
        <p:blipFill>
          <a:blip r:embed="rId2"/>
          <a:srcRect/>
          <a:stretch>
            <a:fillRect/>
          </a:stretch>
        </p:blipFill>
        <p:spPr bwMode="auto">
          <a:xfrm>
            <a:off x="395288" y="1844675"/>
            <a:ext cx="8283575" cy="3186113"/>
          </a:xfrm>
          <a:prstGeom prst="rect">
            <a:avLst/>
          </a:prstGeom>
          <a:noFill/>
          <a:ln w="28575">
            <a:solidFill>
              <a:srgbClr val="3333FF"/>
            </a:solid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Content Placeholder 2"/>
          <p:cNvSpPr>
            <a:spLocks noGrp="1"/>
          </p:cNvSpPr>
          <p:nvPr>
            <p:ph idx="4294967295"/>
          </p:nvPr>
        </p:nvSpPr>
        <p:spPr>
          <a:ln w="38100">
            <a:solidFill>
              <a:srgbClr val="FF0066"/>
            </a:solidFill>
          </a:ln>
        </p:spPr>
        <p:txBody>
          <a:bodyPr/>
          <a:lstStyle/>
          <a:p>
            <a:r>
              <a:rPr lang="pt-PT" sz="2000" smtClean="0">
                <a:solidFill>
                  <a:srgbClr val="3333FF"/>
                </a:solidFill>
              </a:rPr>
              <a:t>O tratamento da dor neonatal evoluiu drasticamente nas últimas décadas. As evidências são claras de que os neonatos experimentam dor. Além disso, estamos cada vez mais conscientes dos prejuízos causados pela dor neonatal não tratada durante um período crítico de maturação neuronal.</a:t>
            </a:r>
          </a:p>
          <a:p>
            <a:r>
              <a:rPr lang="pt-PT" sz="2000" smtClean="0">
                <a:solidFill>
                  <a:srgbClr val="3333FF"/>
                </a:solidFill>
              </a:rPr>
              <a:t>Fornecer um alívio da dor seguro e eficaz é um dos principais objetivos dos neonatologistas para garantir bons resultados. No entanto, há preocupações persistentes quanto aos efeitos nocivos de analgésicos sedativos no cérebro em desenvolvimento. </a:t>
            </a:r>
            <a:endParaRPr lang="pt-BR" sz="2000" smtClean="0">
              <a:solidFill>
                <a:srgbClr val="3333FF"/>
              </a:solidFill>
            </a:endParaRPr>
          </a:p>
          <a:p>
            <a:r>
              <a:rPr lang="pt-PT" sz="2000" smtClean="0">
                <a:solidFill>
                  <a:srgbClr val="3333FF"/>
                </a:solidFill>
              </a:rPr>
              <a:t> Assim, conseguir um bom equilíbrio entre analgesia e evitar efeitos adversos sérios a curto e longo prazo de medicamentos contra a dor continua a ser um grande desafio para os cuidadores. </a:t>
            </a:r>
            <a:endParaRPr lang="pt-BR" sz="2000" smtClean="0">
              <a:solidFill>
                <a:srgbClr val="3333FF"/>
              </a:solidFill>
            </a:endParaRPr>
          </a:p>
          <a:p>
            <a:endParaRPr lang="pt-BR" sz="2000" smtClean="0">
              <a:solidFill>
                <a:srgbClr val="3333FF"/>
              </a:solidFill>
            </a:endParaRPr>
          </a:p>
        </p:txBody>
      </p:sp>
      <p:sp>
        <p:nvSpPr>
          <p:cNvPr id="2" name="Title 1"/>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smtClean="0">
                <a:effectLst>
                  <a:outerShdw blurRad="38100" dist="38100" dir="2700000" algn="tl">
                    <a:srgbClr val="C0C0C0"/>
                  </a:outerShdw>
                </a:effectLst>
              </a:rPr>
              <a:t>Resumo</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365760" indent="-256032" fontAlgn="auto">
              <a:spcAft>
                <a:spcPts val="0"/>
              </a:spcAft>
              <a:buFont typeface="Wingdings 3"/>
              <a:buChar char=""/>
              <a:defRPr/>
            </a:pPr>
            <a:r>
              <a:rPr lang="pt-BR" dirty="0" smtClean="0"/>
              <a:t>1</a:t>
            </a:r>
            <a:r>
              <a:rPr lang="pt-BR" dirty="0"/>
              <a:t>. Humphrey T. Embryology of the central nervous system: with some correlations with functional development. Ala J Med Sci. 1964;1:60-64. </a:t>
            </a:r>
            <a:endParaRPr lang="pt-BR" dirty="0" smtClean="0"/>
          </a:p>
          <a:p>
            <a:pPr marL="365760" indent="-256032" fontAlgn="auto">
              <a:spcAft>
                <a:spcPts val="0"/>
              </a:spcAft>
              <a:buFont typeface="Wingdings 3"/>
              <a:buChar char=""/>
              <a:defRPr/>
            </a:pPr>
            <a:r>
              <a:rPr lang="pt-BR" dirty="0" smtClean="0"/>
              <a:t>2</a:t>
            </a:r>
            <a:r>
              <a:rPr lang="pt-BR" dirty="0"/>
              <a:t>. Anand KJ, Hickey PR. Pain and its effects in the human neonate and fetus. N Engl J Med. 1987;317(21):1321-1329. </a:t>
            </a:r>
            <a:endParaRPr lang="pt-BR" dirty="0" smtClean="0"/>
          </a:p>
          <a:p>
            <a:pPr marL="365760" indent="-256032" fontAlgn="auto">
              <a:spcAft>
                <a:spcPts val="0"/>
              </a:spcAft>
              <a:buFont typeface="Wingdings 3"/>
              <a:buChar char=""/>
              <a:defRPr/>
            </a:pPr>
            <a:r>
              <a:rPr lang="pt-BR" dirty="0" smtClean="0"/>
              <a:t>3</a:t>
            </a:r>
            <a:r>
              <a:rPr lang="pt-BR" dirty="0"/>
              <a:t>. Slater R, Cantarella A, Gallella S, et al. Cortical pain responses in human infants. J Neurosci. 2006;26(14):3662-3666. </a:t>
            </a:r>
            <a:endParaRPr lang="pt-BR" dirty="0" smtClean="0"/>
          </a:p>
          <a:p>
            <a:pPr marL="365760" indent="-256032" fontAlgn="auto">
              <a:spcAft>
                <a:spcPts val="0"/>
              </a:spcAft>
              <a:buFont typeface="Wingdings 3"/>
              <a:buChar char=""/>
              <a:defRPr/>
            </a:pPr>
            <a:r>
              <a:rPr lang="pt-BR" dirty="0" smtClean="0"/>
              <a:t>4</a:t>
            </a:r>
            <a:r>
              <a:rPr lang="pt-BR" dirty="0"/>
              <a:t>. Mancuso T, Burns J. Ethical concerns in the management of pain in the neonate. Paediatr Anaesth. 2009;19(10):953-957. </a:t>
            </a:r>
            <a:endParaRPr lang="pt-BR" dirty="0" smtClean="0"/>
          </a:p>
          <a:p>
            <a:pPr marL="365760" indent="-256032" fontAlgn="auto">
              <a:spcAft>
                <a:spcPts val="0"/>
              </a:spcAft>
              <a:buFont typeface="Wingdings 3"/>
              <a:buChar char=""/>
              <a:defRPr/>
            </a:pPr>
            <a:r>
              <a:rPr lang="pt-BR" dirty="0" smtClean="0"/>
              <a:t>5</a:t>
            </a:r>
            <a:r>
              <a:rPr lang="pt-BR" dirty="0"/>
              <a:t>. Anand KJ. Neonatal stress responses to anesthesia and surgery. Clin Perinatol. 1990;17(1):207-214. </a:t>
            </a:r>
            <a:endParaRPr lang="pt-BR" dirty="0" smtClean="0"/>
          </a:p>
          <a:p>
            <a:pPr marL="365760" indent="-256032" fontAlgn="auto">
              <a:spcAft>
                <a:spcPts val="0"/>
              </a:spcAft>
              <a:buFont typeface="Wingdings 3"/>
              <a:buChar char=""/>
              <a:defRPr/>
            </a:pPr>
            <a:r>
              <a:rPr lang="pt-BR" dirty="0" smtClean="0"/>
              <a:t>6</a:t>
            </a:r>
            <a:r>
              <a:rPr lang="pt-BR" dirty="0"/>
              <a:t>. Taddio A, Katz J. The effects of early pain experience in neonates on pain responses in infancy and childhood. Paediatr </a:t>
            </a:r>
            <a:r>
              <a:rPr lang="pt-BR" dirty="0" smtClean="0"/>
              <a:t>Drugs</a:t>
            </a:r>
            <a:r>
              <a:rPr lang="pt-BR" dirty="0"/>
              <a:t> 2005;7(4):245-257. </a:t>
            </a:r>
          </a:p>
        </p:txBody>
      </p:sp>
      <p:sp>
        <p:nvSpPr>
          <p:cNvPr id="2" name="Title 1"/>
          <p:cNvSpPr>
            <a:spLocks noGrp="1"/>
          </p:cNvSpPr>
          <p:nvPr>
            <p:ph type="title"/>
          </p:nvPr>
        </p:nvSpPr>
        <p:spPr>
          <a:xfrm>
            <a:off x="441325" y="266700"/>
            <a:ext cx="8229600" cy="1143000"/>
          </a:xfrm>
        </p:spPr>
        <p:txBody>
          <a:bodyPr/>
          <a:lstStyle/>
          <a:p>
            <a:pPr fontAlgn="auto">
              <a:spcAft>
                <a:spcPts val="0"/>
              </a:spcAft>
              <a:defRPr/>
            </a:pPr>
            <a:r>
              <a:rPr lang="pt-BR" dirty="0" smtClean="0"/>
              <a:t>Referências: </a:t>
            </a:r>
            <a:endParaRPr lang="pt-BR"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marL="365760" indent="-256032" fontAlgn="auto">
              <a:spcAft>
                <a:spcPts val="0"/>
              </a:spcAft>
              <a:buFont typeface="Wingdings 3"/>
              <a:buChar char=""/>
              <a:defRPr/>
            </a:pPr>
            <a:r>
              <a:rPr lang="pt-BR" dirty="0" smtClean="0"/>
              <a:t>7</a:t>
            </a:r>
            <a:r>
              <a:rPr lang="pt-BR" dirty="0"/>
              <a:t>. Whitfield MF, Grunau RE. Behavior, pain perception, and the extremely lowbirth weight survivor. Clin Perinatol. 2000;27(2):363-379. </a:t>
            </a:r>
            <a:endParaRPr lang="pt-BR" dirty="0" smtClean="0"/>
          </a:p>
          <a:p>
            <a:pPr marL="365760" indent="-256032" fontAlgn="auto">
              <a:spcAft>
                <a:spcPts val="0"/>
              </a:spcAft>
              <a:buFont typeface="Wingdings 3"/>
              <a:buChar char=""/>
              <a:defRPr/>
            </a:pPr>
            <a:r>
              <a:rPr lang="pt-BR" dirty="0" smtClean="0"/>
              <a:t>8</a:t>
            </a:r>
            <a:r>
              <a:rPr lang="pt-BR" dirty="0"/>
              <a:t>. Attarian S, Tran LC, Moore A, Stanton G, Meyer E, Moore RP. The neurodevelopmental impact of neonatal morphine administration. Brain Sci. 2014;4(2):321-334. </a:t>
            </a:r>
            <a:endParaRPr lang="pt-BR" dirty="0" smtClean="0"/>
          </a:p>
          <a:p>
            <a:pPr marL="365760" indent="-256032" fontAlgn="auto">
              <a:spcAft>
                <a:spcPts val="0"/>
              </a:spcAft>
              <a:buFont typeface="Wingdings 3"/>
              <a:buChar char=""/>
              <a:defRPr/>
            </a:pPr>
            <a:r>
              <a:rPr lang="pt-BR" dirty="0" smtClean="0"/>
              <a:t>9</a:t>
            </a:r>
            <a:r>
              <a:rPr lang="pt-BR" dirty="0"/>
              <a:t>. Hohmeister J, Kroll A, Wollgarten-Hadamek I, et al. Cerebral processing of pain in school-aged children with neonatal nociceptive input: an exploratory fMRI study. Pain. 2010;150(2):257-267. </a:t>
            </a:r>
            <a:endParaRPr lang="pt-BR" dirty="0" smtClean="0"/>
          </a:p>
          <a:p>
            <a:pPr marL="365760" indent="-256032" fontAlgn="auto">
              <a:spcAft>
                <a:spcPts val="0"/>
              </a:spcAft>
              <a:buFont typeface="Wingdings 3"/>
              <a:buChar char=""/>
              <a:defRPr/>
            </a:pPr>
            <a:r>
              <a:rPr lang="pt-BR" dirty="0" smtClean="0"/>
              <a:t>10</a:t>
            </a:r>
            <a:r>
              <a:rPr lang="pt-BR" dirty="0"/>
              <a:t>. American Academy of Pediatrics Committee on Fetus and Newborn; American Academy of Pediatrics Section on Surgery; Canadian Paediatric Society Fetus and Newborn Committee, Batton DG, Barrington KJ, Wallman C. Prevention and management of pain in the neonate: an update. Pediatrics. 2006;118(5):2231-2241. </a:t>
            </a:r>
            <a:endParaRPr lang="pt-BR" dirty="0" smtClean="0"/>
          </a:p>
          <a:p>
            <a:pPr marL="365760" indent="-256032" fontAlgn="auto">
              <a:spcAft>
                <a:spcPts val="0"/>
              </a:spcAft>
              <a:buFont typeface="Wingdings 3"/>
              <a:buChar char=""/>
              <a:defRPr/>
            </a:pPr>
            <a:r>
              <a:rPr lang="pt-BR" dirty="0" smtClean="0"/>
              <a:t>11</a:t>
            </a:r>
            <a:r>
              <a:rPr lang="pt-BR" dirty="0"/>
              <a:t>. Bouwmeester NJ, Hop WC, van Dijk M, Anand KJ, van den Anker JN, Tibboel D. Postoperative pain in the neonate: agerelated differences in morphine requirements and metabolism. Intensive Care Med. 2003;29(11):2009-2015. </a:t>
            </a:r>
            <a:endParaRPr lang="pt-BR" dirty="0" smtClean="0"/>
          </a:p>
          <a:p>
            <a:pPr marL="365760" indent="-256032" fontAlgn="auto">
              <a:spcAft>
                <a:spcPts val="0"/>
              </a:spcAft>
              <a:buFont typeface="Wingdings 3"/>
              <a:buChar char=""/>
              <a:defRPr/>
            </a:pPr>
            <a:r>
              <a:rPr lang="pt-BR" dirty="0" smtClean="0"/>
              <a:t>12</a:t>
            </a:r>
            <a:r>
              <a:rPr lang="pt-BR" dirty="0"/>
              <a:t>. Dyke MP, Kohan R, Evans S. Morphine increases synchronous ventilation in preterm infants. J Paediatr Child Health. 1995;31(3):176-179.</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marL="365760" indent="-256032" fontAlgn="auto">
              <a:spcAft>
                <a:spcPts val="0"/>
              </a:spcAft>
              <a:buFont typeface="Wingdings 3"/>
              <a:buChar char=""/>
              <a:defRPr/>
            </a:pPr>
            <a:r>
              <a:rPr lang="pt-BR" dirty="0"/>
              <a:t>13. Quinn MW, Wild J, Dean HG, et al. Randomised double-blind controlled trial of effect of morphine on catecholamine concentrations in ventilated pre-term babies. Lancet. 1993;342(8867):324-327. </a:t>
            </a:r>
            <a:endParaRPr lang="pt-BR" dirty="0" smtClean="0"/>
          </a:p>
          <a:p>
            <a:pPr marL="365760" indent="-256032" fontAlgn="auto">
              <a:spcAft>
                <a:spcPts val="0"/>
              </a:spcAft>
              <a:buFont typeface="Wingdings 3"/>
              <a:buChar char=""/>
              <a:defRPr/>
            </a:pPr>
            <a:r>
              <a:rPr lang="pt-BR" dirty="0" smtClean="0"/>
              <a:t>14</a:t>
            </a:r>
            <a:r>
              <a:rPr lang="pt-BR" dirty="0"/>
              <a:t>. Anand KJ, Barton BA, McIntosh N, et al. Analgesia and sedation in preterm neonates who require ventilatory support: results from the NOPAIN trial. Neonatal Outcome and Prolonged Analgesia in Neonates. Arch Pediatr Adolesc Med. 1999;153(4):331- 338. </a:t>
            </a:r>
            <a:endParaRPr lang="pt-BR" dirty="0" smtClean="0"/>
          </a:p>
          <a:p>
            <a:pPr marL="365760" indent="-256032" fontAlgn="auto">
              <a:spcAft>
                <a:spcPts val="0"/>
              </a:spcAft>
              <a:buFont typeface="Wingdings 3"/>
              <a:buChar char=""/>
              <a:defRPr/>
            </a:pPr>
            <a:r>
              <a:rPr lang="pt-BR" dirty="0" smtClean="0"/>
              <a:t>15</a:t>
            </a:r>
            <a:r>
              <a:rPr lang="pt-BR" dirty="0"/>
              <a:t>. Duhrsen L, Simons SH, Dzietko M, et al. Effects of repetitive exposure to pain and morphine treatment on the neonatal rat brain. Neonatology. 2013;103(1):35-43. </a:t>
            </a:r>
            <a:endParaRPr lang="pt-BR" dirty="0" smtClean="0"/>
          </a:p>
          <a:p>
            <a:pPr marL="365760" indent="-256032" fontAlgn="auto">
              <a:spcAft>
                <a:spcPts val="0"/>
              </a:spcAft>
              <a:buFont typeface="Wingdings 3"/>
              <a:buChar char=""/>
              <a:defRPr/>
            </a:pPr>
            <a:r>
              <a:rPr lang="pt-BR" dirty="0" smtClean="0"/>
              <a:t>16</a:t>
            </a:r>
            <a:r>
              <a:rPr lang="pt-BR" dirty="0"/>
              <a:t>. Zhang Y, Chen Q, Yu LC. Morphine: a protective or destructive role in neurons? Neuroscientist. 2008;14(6):561-570. </a:t>
            </a:r>
            <a:endParaRPr lang="pt-BR" dirty="0" smtClean="0"/>
          </a:p>
          <a:p>
            <a:pPr marL="365760" indent="-256032" fontAlgn="auto">
              <a:spcAft>
                <a:spcPts val="0"/>
              </a:spcAft>
              <a:buFont typeface="Wingdings 3"/>
              <a:buChar char=""/>
              <a:defRPr/>
            </a:pPr>
            <a:r>
              <a:rPr lang="pt-BR" dirty="0" smtClean="0"/>
              <a:t>17</a:t>
            </a:r>
            <a:r>
              <a:rPr lang="pt-BR" dirty="0"/>
              <a:t>. van den Bosch GE, White T, El Marroun H, et al. Prematurity, opioid exposure and neonatal pain: do they affect the developing brain? Neonatology. 2015;108(1):8-15. 18. McAdams RM, McPherson RJ, Beyer RP, Bammler TK, Farin FM, Juul SE. Dosedependent effects of morphine exposure on mRNA and microRNA (miR) expression in hippocampus of stressed neonatal mice.</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marL="365760" indent="-256032" fontAlgn="auto">
              <a:spcAft>
                <a:spcPts val="0"/>
              </a:spcAft>
              <a:buFont typeface="Wingdings 3"/>
              <a:buChar char=""/>
              <a:defRPr/>
            </a:pPr>
            <a:r>
              <a:rPr lang="pt-BR" dirty="0"/>
              <a:t>18. McAdams RM, McPherson RJ, Beyer RP, Bammler TK, Farin FM, Juul SE. Dosedependent effects of morphine exposure on mRNA and microRNA (miR) expression in hippocampus of stressed neonatal mice. PloS One. 2015;10(4):e0123047. </a:t>
            </a:r>
            <a:endParaRPr lang="pt-BR" dirty="0" smtClean="0"/>
          </a:p>
          <a:p>
            <a:pPr marL="365760" indent="-256032" fontAlgn="auto">
              <a:spcAft>
                <a:spcPts val="0"/>
              </a:spcAft>
              <a:buFont typeface="Wingdings 3"/>
              <a:buChar char=""/>
              <a:defRPr/>
            </a:pPr>
            <a:r>
              <a:rPr lang="pt-BR" dirty="0" smtClean="0"/>
              <a:t>19</a:t>
            </a:r>
            <a:r>
              <a:rPr lang="pt-BR" dirty="0"/>
              <a:t>. Knibbe CA, Krekels EH, van den Anker JN, et al. Morphine glucuronidation in preterm neonates, infants and children younger than 3 years. Clin Pharmacokinet. 2009;48(6):371-385. </a:t>
            </a:r>
            <a:endParaRPr lang="pt-BR" dirty="0" smtClean="0"/>
          </a:p>
          <a:p>
            <a:pPr marL="365760" indent="-256032" fontAlgn="auto">
              <a:spcAft>
                <a:spcPts val="0"/>
              </a:spcAft>
              <a:buFont typeface="Wingdings 3"/>
              <a:buChar char=""/>
              <a:defRPr/>
            </a:pPr>
            <a:r>
              <a:rPr lang="pt-BR" dirty="0" smtClean="0"/>
              <a:t>20</a:t>
            </a:r>
            <a:r>
              <a:rPr lang="pt-BR" dirty="0"/>
              <a:t>. Koren G, Butt W, Pape K, Chinyanga H. Morphine-induced seizures in newborn infants. Vet Hum Toxicol. 1985;27(6):519- 520. </a:t>
            </a:r>
            <a:endParaRPr lang="pt-BR" dirty="0" smtClean="0"/>
          </a:p>
          <a:p>
            <a:pPr marL="365760" indent="-256032" fontAlgn="auto">
              <a:spcAft>
                <a:spcPts val="0"/>
              </a:spcAft>
              <a:buFont typeface="Wingdings 3"/>
              <a:buChar char=""/>
              <a:defRPr/>
            </a:pPr>
            <a:r>
              <a:rPr lang="pt-BR" dirty="0" smtClean="0"/>
              <a:t>21</a:t>
            </a:r>
            <a:r>
              <a:rPr lang="pt-BR" dirty="0"/>
              <a:t>. Anand KJ, Hall RW, Desai N, et al. Effects of morphine analgesia in ventilated preterm neonates: primary outcomes from the NEOPAIN randomised trial. Lancet. 2004;363(9422):1673-1682. </a:t>
            </a:r>
            <a:endParaRPr lang="pt-BR" dirty="0" smtClean="0"/>
          </a:p>
          <a:p>
            <a:pPr marL="365760" indent="-256032" fontAlgn="auto">
              <a:spcAft>
                <a:spcPts val="0"/>
              </a:spcAft>
              <a:buFont typeface="Wingdings 3"/>
              <a:buChar char=""/>
              <a:defRPr/>
            </a:pPr>
            <a:r>
              <a:rPr lang="pt-BR" dirty="0" smtClean="0"/>
              <a:t>22</a:t>
            </a:r>
            <a:r>
              <a:rPr lang="pt-BR" dirty="0"/>
              <a:t>. Zhu Y, Hsu MS, Pintar JE. Developmental expression of the mu, kappa, and delta opioid receptor mRNAs in mouse. J Neurosci.1998;18(7):2538-2549. </a:t>
            </a:r>
            <a:endParaRPr lang="pt-BR" dirty="0" smtClean="0"/>
          </a:p>
          <a:p>
            <a:pPr marL="365760" indent="-256032" fontAlgn="auto">
              <a:spcAft>
                <a:spcPts val="0"/>
              </a:spcAft>
              <a:buFont typeface="Wingdings 3"/>
              <a:buChar char=""/>
              <a:defRPr/>
            </a:pPr>
            <a:r>
              <a:rPr lang="pt-BR" dirty="0" smtClean="0"/>
              <a:t>23</a:t>
            </a:r>
            <a:r>
              <a:rPr lang="pt-BR" dirty="0"/>
              <a:t>. Durrmeyer X, Vutskits L, Anand KJ, Rimensberger PC. Use of analgesic and sedative drugs in the NICU: integrating clinical trials and laboratory data. Pediatr Res. 2010;67(2):117-127.</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365760" indent="-256032" fontAlgn="auto">
              <a:spcAft>
                <a:spcPts val="0"/>
              </a:spcAft>
              <a:buFont typeface="Wingdings 3"/>
              <a:buChar char=""/>
              <a:defRPr/>
            </a:pPr>
            <a:r>
              <a:rPr lang="pt-BR" dirty="0"/>
              <a:t>24. Ferguson SA, Ward WL, Paule MG, Hall RW, Anand KJ. A pilot study of preemptive morphine analgesia in preterm neonates: effects on head circumference, social behavior, and response latencies in early childhood. Neurotoxicol Teratol. 2012;34(1):47-55. </a:t>
            </a:r>
            <a:endParaRPr lang="pt-BR" dirty="0" smtClean="0"/>
          </a:p>
          <a:p>
            <a:pPr marL="365760" indent="-256032" fontAlgn="auto">
              <a:spcAft>
                <a:spcPts val="0"/>
              </a:spcAft>
              <a:buFont typeface="Wingdings 3"/>
              <a:buChar char=""/>
              <a:defRPr/>
            </a:pPr>
            <a:r>
              <a:rPr lang="pt-BR" dirty="0" smtClean="0"/>
              <a:t>25</a:t>
            </a:r>
            <a:r>
              <a:rPr lang="pt-BR" dirty="0"/>
              <a:t>. Slamberova R. Drugs in pregnancy: the effects on mother and her progeny. Physiol Res. 2012;61 Suppl 1:S123-135. </a:t>
            </a:r>
            <a:endParaRPr lang="pt-BR" dirty="0" smtClean="0"/>
          </a:p>
          <a:p>
            <a:pPr marL="365760" indent="-256032" fontAlgn="auto">
              <a:spcAft>
                <a:spcPts val="0"/>
              </a:spcAft>
              <a:buFont typeface="Wingdings 3"/>
              <a:buChar char=""/>
              <a:defRPr/>
            </a:pPr>
            <a:r>
              <a:rPr lang="pt-BR" dirty="0" smtClean="0"/>
              <a:t>26</a:t>
            </a:r>
            <a:r>
              <a:rPr lang="pt-BR" dirty="0"/>
              <a:t>. Hu S, Sheng WS, Lokensgard JR, Peterson PK. Morphine induces apoptosis of human microglia and neurons. Neuropharmacology. 2002;42(6):829-836. </a:t>
            </a:r>
            <a:endParaRPr lang="pt-BR" dirty="0" smtClean="0"/>
          </a:p>
          <a:p>
            <a:pPr marL="365760" indent="-256032" fontAlgn="auto">
              <a:spcAft>
                <a:spcPts val="0"/>
              </a:spcAft>
              <a:buFont typeface="Wingdings 3"/>
              <a:buChar char=""/>
              <a:defRPr/>
            </a:pPr>
            <a:r>
              <a:rPr lang="pt-BR" dirty="0" smtClean="0"/>
              <a:t>27</a:t>
            </a:r>
            <a:r>
              <a:rPr lang="pt-BR" dirty="0"/>
              <a:t>. Beltran-Campos V, Silva-Vera M, GarciaCampos ML, Diaz-Cintra S. Effects of morphine on brain plasticity. Neurologia. 2015;30(3):176-180. </a:t>
            </a:r>
            <a:endParaRPr lang="pt-BR" dirty="0" smtClean="0"/>
          </a:p>
          <a:p>
            <a:pPr marL="365760" indent="-256032" fontAlgn="auto">
              <a:spcAft>
                <a:spcPts val="0"/>
              </a:spcAft>
              <a:buFont typeface="Wingdings 3"/>
              <a:buChar char=""/>
              <a:defRPr/>
            </a:pPr>
            <a:r>
              <a:rPr lang="pt-BR" dirty="0" smtClean="0"/>
              <a:t>28</a:t>
            </a:r>
            <a:r>
              <a:rPr lang="pt-BR" dirty="0"/>
              <a:t>. de Graaf J, van Lingen RA, Simons SH, et al. Long-term effects of routine morphine infusion in mechanically ventilated neonates on children’s functioning: five-year followup of a randomized controlled trial. Pain. 2011;152(6):1391-1397.</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365760" indent="-256032" fontAlgn="auto">
              <a:spcAft>
                <a:spcPts val="0"/>
              </a:spcAft>
              <a:buFont typeface="Wingdings 3"/>
              <a:buChar char=""/>
              <a:defRPr/>
            </a:pPr>
            <a:r>
              <a:rPr lang="pt-BR" dirty="0"/>
              <a:t>29. Grunau RE, Whitfield MF, Petrie-Thomas J, et al. Neonatal pain, parenting stress and interaction, in relation to cognitive and motor development at 8 and 18 months in preterm infants. Pain. 2009;143(1-2):138-146. </a:t>
            </a:r>
            <a:endParaRPr lang="pt-BR" dirty="0" smtClean="0"/>
          </a:p>
          <a:p>
            <a:pPr marL="365760" indent="-256032" fontAlgn="auto">
              <a:spcAft>
                <a:spcPts val="0"/>
              </a:spcAft>
              <a:buFont typeface="Wingdings 3"/>
              <a:buChar char=""/>
              <a:defRPr/>
            </a:pPr>
            <a:r>
              <a:rPr lang="pt-BR" dirty="0" smtClean="0"/>
              <a:t>30</a:t>
            </a:r>
            <a:r>
              <a:rPr lang="pt-BR" dirty="0"/>
              <a:t>. Ranger M, Synnes AR, Vinall J, Grunau RE. Internalizing behaviours in school-age children born very preterm are predicted by neonatal pain and morphine exposure. Eur J Pain. 2014;18(6):844-852. </a:t>
            </a:r>
            <a:endParaRPr lang="pt-BR" dirty="0" smtClean="0"/>
          </a:p>
          <a:p>
            <a:pPr marL="365760" indent="-256032" fontAlgn="auto">
              <a:spcAft>
                <a:spcPts val="0"/>
              </a:spcAft>
              <a:buFont typeface="Wingdings 3"/>
              <a:buChar char=""/>
              <a:defRPr/>
            </a:pPr>
            <a:r>
              <a:rPr lang="pt-BR" dirty="0" smtClean="0"/>
              <a:t>31</a:t>
            </a:r>
            <a:r>
              <a:rPr lang="pt-BR" dirty="0"/>
              <a:t>. Allegaert K, Veyckemans F, Tibboel D. Clinical practice: analgesia in neonates. Eur J Pediatr. 2009;168(7):765-770.</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title"/>
          </p:nvPr>
        </p:nvSpPr>
        <p:spPr bwMode="auto">
          <a:noFill/>
        </p:spPr>
        <p:txBody>
          <a:bodyPr wrap="square" lIns="91440" tIns="45720" rIns="91440" bIns="45720" numCol="1" anchorCtr="0" compatLnSpc="1">
            <a:prstTxWarp prst="textNoShape">
              <a:avLst/>
            </a:prstTxWarp>
          </a:bodyPr>
          <a:lstStyle/>
          <a:p>
            <a:pPr algn="ctr"/>
            <a:r>
              <a:rPr lang="pt-BR" sz="2800" b="0" smtClean="0">
                <a:solidFill>
                  <a:srgbClr val="3333FF"/>
                </a:solidFill>
                <a:effectLst/>
              </a:rPr>
              <a:t>Nota do Editor do site, Dr. Paulo R. Margotto. Estudando Juntos! Aqui e Agora!</a:t>
            </a:r>
          </a:p>
        </p:txBody>
      </p:sp>
      <p:sp>
        <p:nvSpPr>
          <p:cNvPr id="115716" name="Text Box 4"/>
          <p:cNvSpPr txBox="1">
            <a:spLocks noChangeArrowheads="1"/>
          </p:cNvSpPr>
          <p:nvPr/>
        </p:nvSpPr>
        <p:spPr bwMode="auto">
          <a:xfrm>
            <a:off x="2124075" y="3284538"/>
            <a:ext cx="5257800" cy="581025"/>
          </a:xfrm>
          <a:prstGeom prst="rect">
            <a:avLst/>
          </a:prstGeom>
          <a:noFill/>
          <a:ln w="9525">
            <a:noFill/>
            <a:miter lim="800000"/>
            <a:headEnd/>
            <a:tailEnd/>
          </a:ln>
          <a:effectLst/>
        </p:spPr>
        <p:txBody>
          <a:bodyPr wrap="none">
            <a:spAutoFit/>
          </a:bodyPr>
          <a:lstStyle/>
          <a:p>
            <a:pPr algn="ctr"/>
            <a:r>
              <a:rPr lang="pt-BR" sz="1600">
                <a:hlinkClick r:id="rId2"/>
              </a:rPr>
              <a:t>pmargotto@gmail.com</a:t>
            </a:r>
            <a:endParaRPr lang="pt-BR" sz="1600"/>
          </a:p>
          <a:p>
            <a:pPr algn="ctr"/>
            <a:r>
              <a:rPr lang="pt-BR" sz="1600"/>
              <a:t>Concluído na Pousada do Rio Quente (GO) - 7/12/2017 </a:t>
            </a:r>
          </a:p>
        </p:txBody>
      </p:sp>
      <p:sp>
        <p:nvSpPr>
          <p:cNvPr id="115717" name="Rectangle 5"/>
          <p:cNvSpPr>
            <a:spLocks noGrp="1"/>
          </p:cNvSpPr>
          <p:nvPr>
            <p:ph type="body" idx="1"/>
          </p:nvPr>
        </p:nvSpPr>
        <p:spPr>
          <a:xfrm>
            <a:off x="1403350" y="3789363"/>
            <a:ext cx="6570663" cy="3416300"/>
          </a:xfrm>
        </p:spPr>
        <p:txBody>
          <a:bodyPr/>
          <a:lstStyle/>
          <a:p>
            <a:pPr algn="ctr">
              <a:buFont typeface="Wingdings 3" pitchFamily="18" charset="2"/>
              <a:buNone/>
            </a:pPr>
            <a:r>
              <a:rPr lang="pt-BR" sz="2000" smtClean="0"/>
              <a:t>Dia </a:t>
            </a:r>
            <a:r>
              <a:rPr lang="pt-BR" sz="2000" smtClean="0">
                <a:solidFill>
                  <a:srgbClr val="FF3399"/>
                </a:solidFill>
              </a:rPr>
              <a:t>7/12/2017</a:t>
            </a:r>
            <a:endParaRPr lang="pt-BR" sz="2000" smtClean="0"/>
          </a:p>
          <a:p>
            <a:pPr algn="ctr">
              <a:buFont typeface="Wingdings 3" pitchFamily="18" charset="2"/>
              <a:buNone/>
            </a:pPr>
            <a:r>
              <a:rPr lang="pt-BR" sz="1600" b="1" smtClean="0">
                <a:solidFill>
                  <a:srgbClr val="0000FF"/>
                </a:solidFill>
              </a:rPr>
              <a:t>Parabéns a Turma 22 da UCB pela Formatura</a:t>
            </a:r>
          </a:p>
          <a:p>
            <a:pPr algn="ctr">
              <a:buFont typeface="Wingdings 3" pitchFamily="18" charset="2"/>
              <a:buNone/>
            </a:pPr>
            <a:r>
              <a:rPr lang="pt-BR" altLang="ja-JP" sz="1600" b="1" smtClean="0">
                <a:solidFill>
                  <a:srgbClr val="FF3399"/>
                </a:solidFill>
              </a:rPr>
              <a:t>Que sejam Felizes nas suas escolhas (é o que mais importa na vida!), lembrando que “Podemos escolher o que plantar, mas somos obrigados a  colher o que semeamos" </a:t>
            </a:r>
            <a:endParaRPr lang="pt-BR" sz="1600" b="1" smtClean="0">
              <a:solidFill>
                <a:srgbClr val="FF3399"/>
              </a:solidFill>
            </a:endParaRPr>
          </a:p>
        </p:txBody>
      </p:sp>
      <p:pic>
        <p:nvPicPr>
          <p:cNvPr id="115718" name="Picture 6"/>
          <p:cNvPicPr>
            <a:picLocks noChangeAspect="1" noChangeArrowheads="1"/>
          </p:cNvPicPr>
          <p:nvPr/>
        </p:nvPicPr>
        <p:blipFill>
          <a:blip r:embed="rId3">
            <a:lum bright="12000" contrast="12000"/>
          </a:blip>
          <a:srcRect/>
          <a:stretch>
            <a:fillRect/>
          </a:stretch>
        </p:blipFill>
        <p:spPr bwMode="auto">
          <a:xfrm>
            <a:off x="2700338" y="1268413"/>
            <a:ext cx="3806825" cy="2087562"/>
          </a:xfrm>
          <a:prstGeom prst="rect">
            <a:avLst/>
          </a:prstGeom>
          <a:noFill/>
          <a:ln w="9525">
            <a:noFill/>
            <a:miter lim="800000"/>
            <a:headEnd/>
            <a:tailEnd/>
          </a:ln>
          <a:effectLst/>
        </p:spPr>
      </p:pic>
      <p:pic>
        <p:nvPicPr>
          <p:cNvPr id="115720" name="Picture 8" descr="Turma%20XXII-UCB-16-2-17"/>
          <p:cNvPicPr>
            <a:picLocks noChangeAspect="1" noChangeArrowheads="1"/>
          </p:cNvPicPr>
          <p:nvPr/>
        </p:nvPicPr>
        <p:blipFill>
          <a:blip r:embed="rId4"/>
          <a:srcRect/>
          <a:stretch>
            <a:fillRect/>
          </a:stretch>
        </p:blipFill>
        <p:spPr bwMode="auto">
          <a:xfrm>
            <a:off x="0" y="5221288"/>
            <a:ext cx="3203575" cy="1636712"/>
          </a:xfrm>
          <a:prstGeom prst="rect">
            <a:avLst/>
          </a:prstGeom>
          <a:noFill/>
        </p:spPr>
      </p:pic>
      <p:pic>
        <p:nvPicPr>
          <p:cNvPr id="115722" name="Picture 10" descr="Turma_XXII_UCB"/>
          <p:cNvPicPr>
            <a:picLocks noChangeAspect="1" noChangeArrowheads="1"/>
          </p:cNvPicPr>
          <p:nvPr/>
        </p:nvPicPr>
        <p:blipFill>
          <a:blip r:embed="rId5"/>
          <a:srcRect/>
          <a:stretch>
            <a:fillRect/>
          </a:stretch>
        </p:blipFill>
        <p:spPr bwMode="auto">
          <a:xfrm>
            <a:off x="6072188" y="5207000"/>
            <a:ext cx="3071812" cy="1651000"/>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a:xfrm>
            <a:off x="179388" y="1484313"/>
            <a:ext cx="8686800" cy="5116512"/>
          </a:xfrm>
        </p:spPr>
        <p:txBody>
          <a:bodyPr/>
          <a:lstStyle/>
          <a:p>
            <a:pPr>
              <a:lnSpc>
                <a:spcPct val="80000"/>
              </a:lnSpc>
            </a:pPr>
            <a:r>
              <a:rPr lang="pt-BR" sz="1600" b="1" smtClean="0"/>
              <a:t>Começando pela morfina</a:t>
            </a:r>
            <a:r>
              <a:rPr lang="pt-BR" sz="1600" smtClean="0"/>
              <a:t>: já sabemos que a morfina não é um bom opióide necessariamente em curto prazo </a:t>
            </a:r>
            <a:r>
              <a:rPr lang="pt-BR" sz="1600" b="1" smtClean="0"/>
              <a:t>nas crianças ventiladas</a:t>
            </a:r>
            <a:r>
              <a:rPr lang="pt-BR" sz="1600" smtClean="0"/>
              <a:t> </a:t>
            </a:r>
            <a:r>
              <a:rPr lang="pt-BR" sz="1600" b="1" smtClean="0"/>
              <a:t>(23 a 32 semanas</a:t>
            </a:r>
            <a:r>
              <a:rPr lang="pt-BR" sz="1600" smtClean="0"/>
              <a:t>); a medição da pontuação da dor em crianças em ventilação mecânica (VM) mostra que ela é inconsistente; aumenta a duração da VM, leva a hipotensão pela liberação de histamina. Em ventilação mecânica há uma grande controversa quanto à sua eficácia e seus efeitos colaterais. Quanto </a:t>
            </a:r>
            <a:r>
              <a:rPr lang="pt-BR" sz="1600" b="1" smtClean="0"/>
              <a:t>ao pós-operatório (&gt;35 semanas)</a:t>
            </a:r>
            <a:r>
              <a:rPr lang="pt-BR" sz="1600" smtClean="0"/>
              <a:t>, não há dúvida que causa analgesia efetiva, embora  em curto prazo há efeitos colaterais como apnéia (se </a:t>
            </a:r>
            <a:r>
              <a:rPr lang="pt-BR" sz="1600" i="1" smtClean="0"/>
              <a:t>bolus</a:t>
            </a:r>
            <a:r>
              <a:rPr lang="pt-BR" sz="1600" smtClean="0"/>
              <a:t>) e efeitos respiratórios e a depressão respiratória que pode durar nos pré-termos 5-7 dias. Na </a:t>
            </a:r>
            <a:r>
              <a:rPr lang="pt-BR" sz="1600" b="1" smtClean="0"/>
              <a:t>intubação eletiva</a:t>
            </a:r>
            <a:r>
              <a:rPr lang="pt-BR" sz="1600" smtClean="0"/>
              <a:t> (25 a 40 semanas), demora para agir e não diminui a hipoxemia e não diminui o número de tentativas, não sendo uma boa opção. Em outros procedimentos (punção capilar, aspiração traqueal) é extremamente inconsistente (RN recebendo morfina deve ser sempre acompanhado). A morfina é  efetiva no PICC (cateter central de inserção periférica), mas aumenta o fluxo sanguíneo cerebral com risco de aumento de hemorragia intraventricular. A morfina é altamente questionada na diminuição de dor em diversos procedimentos. Portanto a morfina, a curto prazo, exceto no pós-operatório, a sua eficácia é questionada e os efeitos colaterais são possíveis  (</a:t>
            </a:r>
            <a:r>
              <a:rPr lang="pt-BR" sz="1600" smtClean="0">
                <a:hlinkClick r:id="rId2"/>
              </a:rPr>
              <a:t>Use of analgesic and sedative drugs in the NICU: integrating clinical trials and laboratory data.</a:t>
            </a:r>
            <a:r>
              <a:rPr lang="pt-BR" sz="1600" smtClean="0"/>
              <a:t> </a:t>
            </a:r>
            <a:r>
              <a:rPr lang="en-US" sz="1600" b="1" smtClean="0"/>
              <a:t>Durrmeyer</a:t>
            </a:r>
            <a:r>
              <a:rPr lang="en-US" sz="1600" smtClean="0"/>
              <a:t> X, Vutskits L, Anand KJ, Rimensberger PC. Pediatr Res. 2010 Feb;67(2):117-27; </a:t>
            </a:r>
            <a:r>
              <a:rPr lang="en-US" sz="1600" smtClean="0">
                <a:hlinkClick r:id="rId3"/>
              </a:rPr>
              <a:t>Sedation and analgesia to facilitate mechanical ventilation.</a:t>
            </a:r>
            <a:r>
              <a:rPr lang="en-US" sz="1600" smtClean="0"/>
              <a:t> Nemergut ME, Yaster M, Colby CE. </a:t>
            </a:r>
            <a:r>
              <a:rPr lang="pt-BR" sz="1600" smtClean="0"/>
              <a:t>Clin Perinatol. 2013 Sep;40(3):539-58).</a:t>
            </a:r>
          </a:p>
        </p:txBody>
      </p:sp>
      <p:graphicFrame>
        <p:nvGraphicFramePr>
          <p:cNvPr id="92179" name="Group 19"/>
          <p:cNvGraphicFramePr>
            <a:graphicFrameLocks noGrp="1"/>
          </p:cNvGraphicFramePr>
          <p:nvPr/>
        </p:nvGraphicFramePr>
        <p:xfrm>
          <a:off x="755650" y="404813"/>
          <a:ext cx="8064500" cy="941387"/>
        </p:xfrm>
        <a:graphic>
          <a:graphicData uri="http://schemas.openxmlformats.org/drawingml/2006/table">
            <a:tbl>
              <a:tblPr/>
              <a:tblGrid>
                <a:gridCol w="7212013"/>
                <a:gridCol w="8524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Opi</a:t>
                      </a:r>
                      <a:r>
                        <a:rPr kumimoji="0" lang="pt-BR" sz="1400" b="1" i="0" u="none" strike="noStrike" cap="none" normalizeH="0" baseline="0" smtClean="0">
                          <a:ln>
                            <a:noFill/>
                          </a:ln>
                          <a:solidFill>
                            <a:srgbClr val="999999"/>
                          </a:solidFill>
                          <a:effectLst/>
                          <a:latin typeface="Lucida Sans Unicode"/>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ide na UTI Neonatal</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Ruth Guinsburg (14o Congresso Brasileiro de Terapia Intensiva Pedi</a:t>
                      </a:r>
                      <a:r>
                        <a:rPr kumimoji="0" lang="pt-BR" sz="1400" b="0" i="0" u="none" strike="noStrike" cap="none" normalizeH="0" baseline="0" smtClean="0">
                          <a:ln>
                            <a:noFill/>
                          </a:ln>
                          <a:solidFill>
                            <a:srgbClr val="999999"/>
                          </a:solidFill>
                          <a:effectLst/>
                          <a:latin typeface="Lucida Sans Unicode"/>
                          <a:cs typeface="Times New Roman" pitchFamily="18" charset="0"/>
                        </a:rPr>
                        <a:t>á</a:t>
                      </a:r>
                      <a:r>
                        <a:rPr kumimoji="0" lang="pt-BR" sz="1400" b="0" i="0" u="none" strike="noStrike" cap="none" normalizeH="0" baseline="0" smtClean="0">
                          <a:ln>
                            <a:noFill/>
                          </a:ln>
                          <a:solidFill>
                            <a:srgbClr val="999999"/>
                          </a:solidFill>
                          <a:effectLst/>
                          <a:latin typeface="Verdana" pitchFamily="34" charset="0"/>
                          <a:cs typeface="Times New Roman" pitchFamily="18" charset="0"/>
                        </a:rPr>
                        <a:t>trica, Bras</a:t>
                      </a:r>
                      <a:r>
                        <a:rPr kumimoji="0" lang="pt-BR" sz="1400" b="0" i="0" u="none" strike="noStrike" cap="none" normalizeH="0" baseline="0" smtClean="0">
                          <a:ln>
                            <a:noFill/>
                          </a:ln>
                          <a:solidFill>
                            <a:srgbClr val="999999"/>
                          </a:solidFill>
                          <a:effectLst/>
                          <a:latin typeface="Lucida Sans Unicode"/>
                          <a:cs typeface="Times New Roman" pitchFamily="18" charset="0"/>
                        </a:rPr>
                        <a:t>í</a:t>
                      </a:r>
                      <a:r>
                        <a:rPr kumimoji="0" lang="pt-BR" sz="1400" b="0" i="0" u="none" strike="noStrike" cap="none" normalizeH="0" baseline="0" smtClean="0">
                          <a:ln>
                            <a:noFill/>
                          </a:ln>
                          <a:solidFill>
                            <a:srgbClr val="999999"/>
                          </a:solidFill>
                          <a:effectLst/>
                          <a:latin typeface="Verdana" pitchFamily="34" charset="0"/>
                          <a:cs typeface="Times New Roman" pitchFamily="18" charset="0"/>
                        </a:rPr>
                        <a:t>lia, 22 a 25 de unho de 2016). Realizado por Paulo R. Margotto</a:t>
                      </a:r>
                      <a:endParaRPr kumimoji="0" lang="pt-BR" sz="14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4"/>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2166" name="Picture 6" descr="link2">
            <a:hlinkClick r:id="rId4"/>
          </p:cNvPr>
          <p:cNvPicPr>
            <a:picLocks noChangeAspect="1" noChangeArrowheads="1"/>
          </p:cNvPicPr>
          <p:nvPr/>
        </p:nvPicPr>
        <p:blipFill>
          <a:blip r:embed="rId5"/>
          <a:srcRect/>
          <a:stretch>
            <a:fillRect/>
          </a:stretch>
        </p:blipFill>
        <p:spPr bwMode="auto">
          <a:xfrm>
            <a:off x="7956550" y="549275"/>
            <a:ext cx="352425" cy="285750"/>
          </a:xfrm>
          <a:prstGeom prst="rect">
            <a:avLst/>
          </a:prstGeom>
          <a:noFill/>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1"/>
          </p:nvPr>
        </p:nvSpPr>
        <p:spPr/>
        <p:txBody>
          <a:bodyPr/>
          <a:lstStyle/>
          <a:p>
            <a:pPr>
              <a:lnSpc>
                <a:spcPct val="80000"/>
              </a:lnSpc>
            </a:pPr>
            <a:r>
              <a:rPr lang="pt-BR" sz="1400" smtClean="0"/>
              <a:t>Em recém-nascidos em ventilação mecânica, que é uma grande preocupação no momento,  temos o grande estudo NEOPAIN  , com hipótese de que o uso da morfina seria protetora para óbito, leucomalácia ou óbito e hemorragia intraventricular (HIV). Quase 500 RN prematuros (23-26 semanas, com média de 27-28 semanas) em cada grupo foram randomizados  para receber morfina  contínua 4 horas pós-natal. É óbvio que não era ético o   médico perceber dor e não fazer nada (ele não sabia em qual grupo o paciente pertencia), sendo então permitido fazer dose adicional seletiva  de morfina. Quanto aos resultados:  o desfecho mais importante ocorreu em mais ou menos em 1/4 das crianças randomizadas. Agora, olhando  os grupos puros (não contaminados), o óbito foi similar, triplicou a HIV e aumentou cerca de 1,5 a possibilidade do desfecho combinado na exposição à morfina. Quando houve contaminação do placebo com morfina, aumentou o óbito, HIV, leucomalácia periventricular (LPV) e o desfecho combinado. Então o que ocorreu se usei a  morfina como protetora e houve piora no desfecho. Ao avaliar, se verificou que quanto mais dose de morfina, maior a hipotensão até 72 horas e controlando a hipotensão, a morfina continuou independemente para a HIV. A partir deste estudo de 2004, paramos  de usar morfina nas crianças ventiladas e </a:t>
            </a:r>
            <a:r>
              <a:rPr lang="pt-BR" sz="1400" b="1" i="1" smtClean="0"/>
              <a:t>quando  usar opióide, temos que ter certeza que a criança esteja estável do ponto de vista hemodinâmico</a:t>
            </a:r>
            <a:r>
              <a:rPr lang="pt-BR" sz="1400" smtClean="0"/>
              <a:t>. Assim, a morfina não é inofensiva. </a:t>
            </a:r>
            <a:r>
              <a:rPr lang="en-US" sz="1400" smtClean="0"/>
              <a:t>Ela pode piorar o prognóstico ((</a:t>
            </a:r>
            <a:r>
              <a:rPr lang="en-US" sz="1400" smtClean="0">
                <a:hlinkClick r:id="rId2"/>
              </a:rPr>
              <a:t>Effects of morphine analgesia in ventilated preterm neonates: primary outcomes from the </a:t>
            </a:r>
            <a:r>
              <a:rPr lang="en-US" sz="1400" b="1" smtClean="0">
                <a:hlinkClick r:id="rId2"/>
              </a:rPr>
              <a:t>NEOPAIN</a:t>
            </a:r>
            <a:r>
              <a:rPr lang="en-US" sz="1400" smtClean="0">
                <a:hlinkClick r:id="rId2"/>
              </a:rPr>
              <a:t>randomised trial.</a:t>
            </a:r>
            <a:r>
              <a:rPr lang="en-US" sz="1400" smtClean="0"/>
              <a:t> </a:t>
            </a:r>
            <a:r>
              <a:rPr lang="en-US" sz="1400" b="1" smtClean="0"/>
              <a:t>Anand</a:t>
            </a:r>
            <a:r>
              <a:rPr lang="en-US" sz="1400" smtClean="0"/>
              <a:t> KJ, Hall RW, Desai N, Shephard B, Bergqvist LL, Young TE, Boyle EM, Carbajal R, Bhutani VK, Moore MB, Kronsberg SS, Barton BA; </a:t>
            </a:r>
            <a:r>
              <a:rPr lang="en-US" sz="1400" b="1" smtClean="0"/>
              <a:t>NEOPAIN</a:t>
            </a:r>
            <a:r>
              <a:rPr lang="en-US" sz="1400" smtClean="0"/>
              <a:t> Trial Investigators Group. </a:t>
            </a:r>
            <a:r>
              <a:rPr lang="pt-BR" sz="1400" smtClean="0"/>
              <a:t>Lancet. 2004 May 22;363(9422):1673-82).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1"/>
          </p:nvPr>
        </p:nvSpPr>
        <p:spPr/>
        <p:txBody>
          <a:bodyPr/>
          <a:lstStyle/>
          <a:p>
            <a:pPr>
              <a:lnSpc>
                <a:spcPct val="90000"/>
              </a:lnSpc>
            </a:pPr>
            <a:r>
              <a:rPr lang="pt-BR" sz="2000" smtClean="0"/>
              <a:t>Quanto se juntaram vários estudos (a última metanálise foi de 2010), em 13 estudos houve redução pequena na escala de dor (não chega a 2 pontos;redução questionável-4 estudos), sem diferenças nos dias de ventilação mecânica, hemorragia intraventricular, leucomalácia periventricular, displasia broncopulmonar, hipotensão arterial (10 estudos), aumento do tempo para atingir a nutrição enteral plena, sem diferença na mortalidade hospitalar (5 estudos) e no desenvolvimento neurológico (2 estudos). </a:t>
            </a:r>
            <a:r>
              <a:rPr lang="en-US" sz="2000" smtClean="0"/>
              <a:t>(</a:t>
            </a:r>
            <a:r>
              <a:rPr lang="en-US" sz="2000" smtClean="0">
                <a:hlinkClick r:id="rId2"/>
              </a:rPr>
              <a:t>Opioids for neonates receiving mechanical ventilation: a systematic review and meta-analysis.</a:t>
            </a:r>
            <a:r>
              <a:rPr lang="en-US" sz="2000" smtClean="0"/>
              <a:t> Bellù R, de Waal K, Zanini R. Arch Dis Child Fetal Neonatal Ed. 2010 Jul;95(4):F241-51. doi: 10.1136/adc.2008.150318. Epub 2009 Jun 15. Review).</a:t>
            </a:r>
            <a:endParaRPr lang="pt-BR" sz="2000" smtClean="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1"/>
          </p:nvPr>
        </p:nvSpPr>
        <p:spPr/>
        <p:txBody>
          <a:bodyPr/>
          <a:lstStyle/>
          <a:p>
            <a:pPr>
              <a:lnSpc>
                <a:spcPct val="80000"/>
              </a:lnSpc>
            </a:pPr>
            <a:r>
              <a:rPr lang="pt-BR" sz="1800" smtClean="0"/>
              <a:t>E em longo prazo, quais são os efeitos da morfina. O  estudo original de Graaf et al compreendeu  150 RN &lt; 3 dias de vida  em ventilação mecânica, randomizados para morfina (</a:t>
            </a:r>
            <a:r>
              <a:rPr lang="pt-BR" sz="1800" i="1" smtClean="0"/>
              <a:t>bolus </a:t>
            </a:r>
            <a:r>
              <a:rPr lang="pt-BR" sz="1800" smtClean="0"/>
              <a:t>de 100mcg/kg + infusão contínua de 10mcg/kg) ou placebo. Morfina extra foi administrada de modo padrão. Aos 5 anos de idade, 90 de 150 crianças foram testadas quanto à inteligência, integração visual-motora, comportamento, dor crônica  e qualidade de vida. A análise univariada mostrou QI menor no grupo da morfina (94±14) verso placebo (100±13) e sem outras alterações.  A análise multivariada ajustada para variáveis clínicas mostrou: subteste visual do QI menor  nos expostos à morfina e ao uso de doses extras de morfina. Os autores concluíram que há uma preocupação para o efeito em longo prazo da morfina nas funções neurocognitivas superiores ((</a:t>
            </a:r>
            <a:r>
              <a:rPr lang="pt-BR" sz="1800" smtClean="0">
                <a:hlinkClick r:id="rId2"/>
              </a:rPr>
              <a:t>Long-term effects of routine morphine infusion in mechanically ventilated neonates on children's functioning: five-year follow-up of a randomized controlled trial.</a:t>
            </a:r>
            <a:r>
              <a:rPr lang="pt-BR" sz="1800" smtClean="0"/>
              <a:t> de </a:t>
            </a:r>
            <a:r>
              <a:rPr lang="pt-BR" sz="1800" b="1" smtClean="0"/>
              <a:t>Graaf</a:t>
            </a:r>
            <a:r>
              <a:rPr lang="pt-BR" sz="1800" smtClean="0"/>
              <a:t> J, van Lingen RA, Simons SH, Anand KJ, Duivenvoorden HJ, Weisglas-Kuperus N, Roofthooft DW, Groot Jebbink LJ, Veenstra RR, Tibboel D, van Dijk M. </a:t>
            </a:r>
            <a:r>
              <a:rPr lang="pt-BR" sz="1800" b="1" smtClean="0"/>
              <a:t>Pain</a:t>
            </a:r>
            <a:r>
              <a:rPr lang="pt-BR" sz="1800" smtClean="0"/>
              <a:t>. 2011 Jun;152(6):1391-7).</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p:cNvSpPr>
          <p:nvPr>
            <p:ph type="body" idx="1"/>
          </p:nvPr>
        </p:nvSpPr>
        <p:spPr/>
        <p:txBody>
          <a:bodyPr/>
          <a:lstStyle/>
          <a:p>
            <a:pPr>
              <a:lnSpc>
                <a:spcPct val="80000"/>
              </a:lnSpc>
            </a:pPr>
            <a:r>
              <a:rPr lang="pt-BR" sz="2000" smtClean="0"/>
              <a:t>O seguimento deste estudo acabou de ser publicado, sendo acompanhado aos 10 anos apenas 19 crianças, com 68% do sexo masculino. Em 11 foi realizada a ressonância magnética para avaliar a morfologia cerebral, havendo correlação entre idade gestacional, número de procedimentos dolorosos até 14 dias e exposição à morfina até 28 dias com diminuição do volume cerebral (IC:0,60-0,85). Lembrem-se que os procedimentos dolorosos também podem diminuir o volume cerebral. A avaliação neuropsicológica em 19 crianças mostrou alterações em dois subtestes (atenção e memória narrativa). O desempenho médio foi similar aos das crianças holandesas. Na sensibilidade térmica (17 crianças): sem correlações com a idade gestacional, número de procedimentos dolorosos e exposição à morfina (</a:t>
            </a:r>
            <a:r>
              <a:rPr lang="pt-BR" sz="2000" smtClean="0">
                <a:hlinkClick r:id="rId2"/>
              </a:rPr>
              <a:t>Prematurity, Opioid Exposure and </a:t>
            </a:r>
            <a:r>
              <a:rPr lang="pt-BR" sz="2000" b="1" smtClean="0">
                <a:hlinkClick r:id="rId2"/>
              </a:rPr>
              <a:t>Neonatal</a:t>
            </a:r>
            <a:r>
              <a:rPr lang="pt-BR" sz="2000" smtClean="0">
                <a:hlinkClick r:id="rId2"/>
              </a:rPr>
              <a:t> </a:t>
            </a:r>
            <a:r>
              <a:rPr lang="pt-BR" sz="2000" b="1" smtClean="0">
                <a:hlinkClick r:id="rId2"/>
              </a:rPr>
              <a:t>Pain</a:t>
            </a:r>
            <a:r>
              <a:rPr lang="pt-BR" sz="2000" smtClean="0">
                <a:hlinkClick r:id="rId2"/>
              </a:rPr>
              <a:t>: Do They Affect the Developing Brain?</a:t>
            </a:r>
            <a:r>
              <a:rPr lang="pt-BR" sz="2000" smtClean="0"/>
              <a:t> </a:t>
            </a:r>
            <a:r>
              <a:rPr lang="es-ES" sz="2000" b="1" smtClean="0"/>
              <a:t>van den Bosch</a:t>
            </a:r>
            <a:r>
              <a:rPr lang="es-ES" sz="2000" smtClean="0"/>
              <a:t> GE, White T, El Marroun H, Simons SH, van der Lugt A, van der Geest JN, Tibboel D, van Dijk M. Neonatology. </a:t>
            </a:r>
            <a:r>
              <a:rPr lang="pt-BR" sz="2000" smtClean="0"/>
              <a:t>2015;108(1):8-15).</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1"/>
          </p:nvPr>
        </p:nvSpPr>
        <p:spPr/>
        <p:txBody>
          <a:bodyPr/>
          <a:lstStyle/>
          <a:p>
            <a:pPr>
              <a:lnSpc>
                <a:spcPct val="80000"/>
              </a:lnSpc>
            </a:pPr>
            <a:r>
              <a:rPr lang="pt-BR" sz="1800" smtClean="0"/>
              <a:t>Outro estudo  de Grunau et al nesta mesma linha (Desenvolvimento motor e cognitivo com 8 e 18 meses de vida) avaliaram  74 RN a termo e 137 RN prematuros (idade gestacional de 29 emanas, peso ao nascer de 1263g, SNAP II de 13, número de procedimentos com lesão de pele 121, ventilação mecânica de 14 dias, uso de morfina por 3 dias). O úmero de procedimentos com lesão de pele do nascimento até 40 semanas controlado para as variáveis de confusão se associaram a desempenho mental e psicomotor (MDI e PD, respectivamente) baixos com 8 e 18 meses. A exposição à morfina EV controlada pelas outras variáveis se associou a PDI baixo com 8 meses (</a:t>
            </a:r>
            <a:r>
              <a:rPr lang="pt-BR" sz="1800" b="1" smtClean="0">
                <a:hlinkClick r:id="rId2"/>
              </a:rPr>
              <a:t>Neonatal</a:t>
            </a:r>
            <a:r>
              <a:rPr lang="pt-BR" sz="1800" smtClean="0">
                <a:hlinkClick r:id="rId2"/>
              </a:rPr>
              <a:t> </a:t>
            </a:r>
            <a:r>
              <a:rPr lang="pt-BR" sz="1800" b="1" smtClean="0">
                <a:hlinkClick r:id="rId2"/>
              </a:rPr>
              <a:t>pain</a:t>
            </a:r>
            <a:r>
              <a:rPr lang="pt-BR" sz="1800" smtClean="0">
                <a:hlinkClick r:id="rId2"/>
              </a:rPr>
              <a:t>, parenting stress and interaction, in relation to cognitive and motor development at 8 and 18 months in preterm infants.</a:t>
            </a:r>
            <a:r>
              <a:rPr lang="pt-BR" sz="1800" smtClean="0"/>
              <a:t> </a:t>
            </a:r>
            <a:r>
              <a:rPr lang="pt-BR" sz="1800" b="1" smtClean="0"/>
              <a:t>Grunau</a:t>
            </a:r>
            <a:r>
              <a:rPr lang="pt-BR" sz="1800" smtClean="0"/>
              <a:t> RE, Whitfield MF, Petrie-Thomas J, Synnes AR, Cepeda IL, Keidar A, Rogers M, Mackay M, Hubber-Richard P, Johannesen D. </a:t>
            </a:r>
            <a:r>
              <a:rPr lang="pt-BR" sz="1800" b="1" smtClean="0"/>
              <a:t>Pain</a:t>
            </a:r>
            <a:r>
              <a:rPr lang="pt-BR" sz="1800" smtClean="0"/>
              <a:t>. 2009 May;143(1-2):138-46. </a:t>
            </a:r>
            <a:r>
              <a:rPr lang="pt-BR" sz="1800" b="1" smtClean="0"/>
              <a:t>Artigo Integral!). </a:t>
            </a:r>
            <a:r>
              <a:rPr lang="pt-BR" sz="1800" smtClean="0"/>
              <a:t>Assim, de novo, preocupação com o que vai ocorrer a longo prazo com o uso da morfina.</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p:cNvSpPr>
          <p:nvPr>
            <p:ph type="body" idx="1"/>
          </p:nvPr>
        </p:nvSpPr>
        <p:spPr/>
        <p:txBody>
          <a:bodyPr/>
          <a:lstStyle/>
          <a:p>
            <a:pPr>
              <a:lnSpc>
                <a:spcPct val="80000"/>
              </a:lnSpc>
            </a:pPr>
            <a:r>
              <a:rPr lang="pt-BR" sz="1600" smtClean="0"/>
              <a:t>Em termos mais recentes, o estudo mais interessante é a de Steinhorn et al, 2015. Foi avaliada uma coorte prospectiva de RN prematuros &lt;30 semanas  e peso ao nascer &lt;1250g, sendo que 52 recebendo morfina com intenção de tratar (dose mediana de 9,79mg/kg,variando entre  0,1-5,3 mg/kg;32 só </a:t>
            </a:r>
            <a:r>
              <a:rPr lang="pt-BR" sz="1600" i="1" smtClean="0"/>
              <a:t>bolus</a:t>
            </a:r>
            <a:r>
              <a:rPr lang="pt-BR" sz="1600" smtClean="0"/>
              <a:t>, 4 só infusão e 21 ambos. 166 RN não receberam qualquer dose de analgésico ou sedativo. A exposição a morfina levou a: diminuição do volume cerebral nas regiões orbitofrontal e subgeniana na idade gestacional de termo e sem alterações aos 7 anos e desrregulação comportamental com 2 anos, mas normalização aos 7 anos. O que vai ocorrer depois, não sabemos. A exposição à morfina em baixas doses na UTI Neonatal levou a alterações precoces da estrutura cerebral e problemas neurocomportamentais que não persistiram durante a infância. Mais uma vez, não sabemos o que vai ocorrer na adolescência. Tratar o RN  doente com dor com morfina com certeza pode ser eventualmente  benéfico, porém, </a:t>
            </a:r>
            <a:r>
              <a:rPr lang="pt-BR" sz="1600" b="1" smtClean="0"/>
              <a:t>o uso de morfina, mesmo em baixas doses de forma rotineira no recém-nascido  sem dor com certeza é maléfico </a:t>
            </a:r>
            <a:r>
              <a:rPr lang="pt-BR" sz="1600" smtClean="0"/>
              <a:t>(</a:t>
            </a:r>
            <a:r>
              <a:rPr lang="pt-BR" sz="1600" smtClean="0">
                <a:hlinkClick r:id="rId2"/>
              </a:rPr>
              <a:t>Neonatal morphine exposure in very preterm infants-cerebral development and outcomes.</a:t>
            </a:r>
            <a:r>
              <a:rPr lang="pt-BR" sz="1600" smtClean="0"/>
              <a:t> Steinhorn R, McPherson C, Anderson PJ, Neil J, Doyle LW, Inder T. J Pediatr. 2015 May;166(5):1200-1207.e4. </a:t>
            </a:r>
            <a:r>
              <a:rPr lang="pt-BR" sz="1600" b="1" smtClean="0"/>
              <a:t>Artigo Integral!</a:t>
            </a:r>
            <a:r>
              <a:rPr lang="pt-BR" sz="1600" smtClean="0"/>
              <a:t>).</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1"/>
          </p:nvPr>
        </p:nvSpPr>
        <p:spPr/>
        <p:txBody>
          <a:bodyPr/>
          <a:lstStyle/>
          <a:p>
            <a:pPr>
              <a:lnSpc>
                <a:spcPct val="80000"/>
              </a:lnSpc>
            </a:pPr>
            <a:r>
              <a:rPr lang="pt-BR" sz="1400" b="1" smtClean="0"/>
              <a:t>-Morfina</a:t>
            </a:r>
            <a:r>
              <a:rPr lang="pt-BR" sz="1400" smtClean="0"/>
              <a:t>: usada há centenas de anos, desde 1600 nos adultos. Nos RN, é um analgésico potente, tem um efeito sedativo, libera histamina com risco de hipotensão. Pode levar a constipação intestinal, resíduos gástricos, intolerância alimentar e a retirada tem que ser lenta. O estudo de Anand et al de  2000, .mostrou que nos grupos que só receberam morfina e placebo, ficamos preocupados, pois aumentou um pouco  o óbito e no   grupo da morfina, aumentou 3x a hemorragia intraventricular	 e quase dobrou o  número de pior prognóstico (morte ou hemorragia intraventricular ou leucomalácia). No placebo contaminado, dobra o óbito, quintuplica a hemorragia intraventricular, dobra a leucomalácia periventricular e dobra o pior prognóstico.  O trabalho foi feito para mostrar que a morfina era protetora e mostrou que pode haver uma piora do prognóstico com o uso da morfina. Os autores foram estudar porque isto ocorreu: entre várias hipóteses, a morfina leva a hipotensão nas primeiras 72 horas e a hipotensão piora a hemorragia intraventricular e está associada ao óbito (</a:t>
            </a:r>
            <a:r>
              <a:rPr lang="pt-BR" sz="1400" smtClean="0">
                <a:hlinkClick r:id="rId2"/>
              </a:rPr>
              <a:t>Effects of morphine analgesia in ventilated preterm neonates: primary outcomes from the NEOPAIN randomised trial.</a:t>
            </a:r>
            <a:r>
              <a:rPr lang="pt-BR" sz="1400" smtClean="0"/>
              <a:t> Anand KJ, Hall RW, Desai N, Shephard B, Bergqvist LL, Young TE, Boyle EM, Carbajal R, Bhutani VK, Moore MB, Kronsberg SS, Barton BA; NEOPAIN Trial Investigators Group. Lancet. 2004 May 22;363(9422):1673-82)</a:t>
            </a:r>
          </a:p>
          <a:p>
            <a:pPr>
              <a:lnSpc>
                <a:spcPct val="80000"/>
              </a:lnSpc>
            </a:pPr>
            <a:r>
              <a:rPr lang="pt-BR" sz="1400" smtClean="0"/>
              <a:t>Assim, individualizar os opióides e ser iniciar </a:t>
            </a:r>
            <a:r>
              <a:rPr lang="pt-BR" sz="1400" b="1" smtClean="0"/>
              <a:t>somente após a estabilização hemodinâmica da criança</a:t>
            </a:r>
            <a:r>
              <a:rPr lang="pt-BR" sz="1400" smtClean="0"/>
              <a:t>. </a:t>
            </a:r>
            <a:r>
              <a:rPr lang="pt-BR" sz="1400" b="1" smtClean="0"/>
              <a:t>Os opióides não podem entrar na receita de bolo: intubou é igual à fentanil. Isto não pode ocorrer mais. Primeiro temos que ter certeza que o RN está  estável hemodinâmico e somente se dor, vamos introduzir o opióde. Caso contrário, vamos piorar o prognóstico do RN</a:t>
            </a:r>
          </a:p>
        </p:txBody>
      </p:sp>
      <p:graphicFrame>
        <p:nvGraphicFramePr>
          <p:cNvPr id="93204" name="Group 20"/>
          <p:cNvGraphicFramePr>
            <a:graphicFrameLocks noGrp="1"/>
          </p:cNvGraphicFramePr>
          <p:nvPr/>
        </p:nvGraphicFramePr>
        <p:xfrm>
          <a:off x="755650" y="404813"/>
          <a:ext cx="7704138" cy="728662"/>
        </p:xfrm>
        <a:graphic>
          <a:graphicData uri="http://schemas.openxmlformats.org/drawingml/2006/table">
            <a:tbl>
              <a:tblPr/>
              <a:tblGrid>
                <a:gridCol w="6889750"/>
                <a:gridCol w="814388"/>
              </a:tblGrid>
              <a:tr h="4476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XX Congresso Brasileiro de Perinatologia (Rio de Janeiro, 21-24/11/2010): Estresse e dor no rec</a:t>
                      </a:r>
                      <a:r>
                        <a:rPr kumimoji="0" lang="pt-BR" sz="1400" b="1" i="0" u="none" strike="noStrike" cap="none" normalizeH="0" baseline="0" smtClean="0">
                          <a:ln>
                            <a:noFill/>
                          </a:ln>
                          <a:solidFill>
                            <a:srgbClr val="999999"/>
                          </a:solidFill>
                          <a:effectLst/>
                          <a:latin typeface="Lucida Sans Unicode"/>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m-nascido: estamos atuando?</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Ruth Guinsburg (SP). Realizado por Paulo R. Margotto</a:t>
                      </a:r>
                      <a:endParaRPr kumimoji="0" lang="pt-BR" sz="14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3"/>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3190" name="Picture 6" descr="link2">
            <a:hlinkClick r:id="rId3"/>
          </p:cNvPr>
          <p:cNvPicPr>
            <a:picLocks noChangeAspect="1" noChangeArrowheads="1"/>
          </p:cNvPicPr>
          <p:nvPr/>
        </p:nvPicPr>
        <p:blipFill>
          <a:blip r:embed="rId4"/>
          <a:srcRect/>
          <a:stretch>
            <a:fillRect/>
          </a:stretch>
        </p:blipFill>
        <p:spPr bwMode="auto">
          <a:xfrm>
            <a:off x="7667625" y="549275"/>
            <a:ext cx="352425" cy="285750"/>
          </a:xfrm>
          <a:prstGeom prst="rect">
            <a:avLst/>
          </a:prstGeom>
          <a:noFill/>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1"/>
          </p:nvPr>
        </p:nvSpPr>
        <p:spPr/>
        <p:txBody>
          <a:bodyPr/>
          <a:lstStyle/>
          <a:p>
            <a:pPr>
              <a:lnSpc>
                <a:spcPct val="80000"/>
              </a:lnSpc>
            </a:pPr>
            <a:r>
              <a:rPr lang="pt-BR" sz="1800" smtClean="0"/>
              <a:t>-</a:t>
            </a:r>
            <a:r>
              <a:rPr lang="pt-BR" sz="1800" b="1" smtClean="0"/>
              <a:t>Fentanil</a:t>
            </a:r>
            <a:r>
              <a:rPr lang="pt-BR" sz="1800" smtClean="0"/>
              <a:t>: é o mais usado no Brasil, pois tem menor efeito hemodinâmico, tem pouco efeito sedativo e tem, como vantagem em relação à morfina, porque menos hipotensão e dá menos tolerância. Toda retirada deve ser lenta. Será que o fentanil está associado a este prognóstico ruim como a morfina? Santa ignorância nossa. Não há estudo grande o suficiente para demonstrar a segurança do fentanil. Do ponto de vista fisiopatológico, temos alguma segurança e orientamos, </a:t>
            </a:r>
            <a:r>
              <a:rPr lang="pt-BR" sz="1800" b="1" smtClean="0"/>
              <a:t>introduzir o fentanil após a estabilização hemodinâmica do RN</a:t>
            </a:r>
            <a:r>
              <a:rPr lang="pt-BR" sz="1800" smtClean="0"/>
              <a:t>. As metanálises do fentanil em ventilação mecânica demonstraram: diminui o escore de dor, leva à discreta bradicardia e aumenta a necessidade de parâmetros ventilatórios (</a:t>
            </a:r>
            <a:r>
              <a:rPr lang="pt-BR" sz="1800" smtClean="0">
                <a:hlinkClick r:id="rId2"/>
              </a:rPr>
              <a:t>Analgesia and sedation during mechanical ventilation in neonates.</a:t>
            </a:r>
            <a:r>
              <a:rPr lang="pt-BR" sz="1800" smtClean="0"/>
              <a:t>Aranda JV, Carlo W, Hummel P, Thomas R, Lehr VT, Anand KJ.Clin Ther. 2005 Jun;27(6):877-99. Review). Usar com cuidado, sabendo a hora de começar e sabendo a hora de retirar com o uso das Escalas de dor e com o bebe sempre estável do ponto de vista hemodinâmico.</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p:cNvSpPr>
          <p:nvPr>
            <p:ph type="body" idx="1"/>
          </p:nvPr>
        </p:nvSpPr>
        <p:spPr/>
        <p:txBody>
          <a:bodyPr/>
          <a:lstStyle/>
          <a:p>
            <a:r>
              <a:rPr lang="pt-BR" sz="2300" smtClean="0"/>
              <a:t>Estudos animais sugerem que </a:t>
            </a:r>
            <a:r>
              <a:rPr lang="pt-BR" sz="2300" smtClean="0">
                <a:solidFill>
                  <a:srgbClr val="3333FF"/>
                </a:solidFill>
              </a:rPr>
              <a:t>morfina pode ser neuroprotetora se administrada em resposta a dor</a:t>
            </a:r>
            <a:r>
              <a:rPr lang="pt-BR" sz="2300" smtClean="0"/>
              <a:t> ou </a:t>
            </a:r>
            <a:r>
              <a:rPr lang="pt-BR" sz="2300" b="1" smtClean="0">
                <a:solidFill>
                  <a:srgbClr val="FF3300"/>
                </a:solidFill>
              </a:rPr>
              <a:t>neurotóxica quando dada na ausência da dor</a:t>
            </a:r>
            <a:r>
              <a:rPr lang="pt-BR" sz="2300" b="1" smtClean="0">
                <a:solidFill>
                  <a:srgbClr val="FF0066"/>
                </a:solidFill>
              </a:rPr>
              <a:t>.</a:t>
            </a:r>
            <a:endParaRPr lang="pt-BR" sz="2300" smtClean="0">
              <a:solidFill>
                <a:srgbClr val="FF0066"/>
              </a:solidFill>
            </a:endParaRPr>
          </a:p>
          <a:p>
            <a:r>
              <a:rPr lang="pt-BR" sz="2300" b="1" smtClean="0"/>
              <a:t>os presentes achados são consistentes com os modelos animais: </a:t>
            </a:r>
            <a:r>
              <a:rPr lang="pt-BR" sz="2300" b="1" smtClean="0">
                <a:solidFill>
                  <a:srgbClr val="FF3300"/>
                </a:solidFill>
              </a:rPr>
              <a:t>efeito específico da morfina nas células de Purkinje do cerebelo e a associação de exposição a opióides com menor crescimento do cerebelo humano</a:t>
            </a:r>
            <a:r>
              <a:rPr lang="pt-BR" sz="2300" smtClean="0">
                <a:solidFill>
                  <a:srgbClr val="FF3300"/>
                </a:solidFill>
              </a:rPr>
              <a:t>.</a:t>
            </a:r>
          </a:p>
          <a:p>
            <a:r>
              <a:rPr lang="pt-BR" sz="2300" smtClean="0"/>
              <a:t> </a:t>
            </a:r>
            <a:r>
              <a:rPr lang="pt-BR" sz="2300" b="1" smtClean="0">
                <a:solidFill>
                  <a:srgbClr val="FF3300"/>
                </a:solidFill>
              </a:rPr>
              <a:t>Morfina em pré-termos</a:t>
            </a:r>
            <a:r>
              <a:rPr lang="pt-BR" sz="2300" smtClean="0">
                <a:solidFill>
                  <a:srgbClr val="FF3300"/>
                </a:solidFill>
              </a:rPr>
              <a:t> neonatos</a:t>
            </a:r>
            <a:r>
              <a:rPr lang="pt-BR" sz="2300" smtClean="0"/>
              <a:t> </a:t>
            </a:r>
            <a:r>
              <a:rPr lang="pt-BR" sz="2300" b="1" smtClean="0">
                <a:solidFill>
                  <a:srgbClr val="FF3300"/>
                </a:solidFill>
              </a:rPr>
              <a:t>associa-se</a:t>
            </a:r>
            <a:r>
              <a:rPr lang="pt-BR" sz="2300" smtClean="0">
                <a:solidFill>
                  <a:srgbClr val="FF3300"/>
                </a:solidFill>
              </a:rPr>
              <a:t>  independentemente ao </a:t>
            </a:r>
            <a:r>
              <a:rPr lang="pt-BR" sz="2300" b="1" smtClean="0">
                <a:solidFill>
                  <a:srgbClr val="FF3300"/>
                </a:solidFill>
              </a:rPr>
              <a:t>crescimento inadequado do cerebelo</a:t>
            </a:r>
            <a:r>
              <a:rPr lang="pt-BR" sz="2300" smtClean="0">
                <a:solidFill>
                  <a:srgbClr val="FF3300"/>
                </a:solidFill>
              </a:rPr>
              <a:t> no período neonatal e ao </a:t>
            </a:r>
            <a:r>
              <a:rPr lang="pt-BR" sz="2300" b="1" smtClean="0">
                <a:solidFill>
                  <a:srgbClr val="FF3300"/>
                </a:solidFill>
              </a:rPr>
              <a:t>pior neurodesenvolvimento no início da infância.</a:t>
            </a:r>
          </a:p>
        </p:txBody>
      </p:sp>
      <p:graphicFrame>
        <p:nvGraphicFramePr>
          <p:cNvPr id="95251" name="Group 19"/>
          <p:cNvGraphicFramePr>
            <a:graphicFrameLocks noGrp="1"/>
          </p:cNvGraphicFramePr>
          <p:nvPr/>
        </p:nvGraphicFramePr>
        <p:xfrm>
          <a:off x="827088" y="404813"/>
          <a:ext cx="7920037" cy="941387"/>
        </p:xfrm>
        <a:graphic>
          <a:graphicData uri="http://schemas.openxmlformats.org/drawingml/2006/table">
            <a:tbl>
              <a:tblPr/>
              <a:tblGrid>
                <a:gridCol w="7083425"/>
                <a:gridCol w="836612"/>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Pequeno crescimento cerebelar e deficiente neurodesenvolvimento em prematuros extremos expostos a morfina neonatal</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Zwicker JC, Miller DP, Grunau RE et al. Apresenta</a:t>
                      </a:r>
                      <a:r>
                        <a:rPr kumimoji="0" lang="pt-BR" sz="1400" b="0" i="0" u="none" strike="noStrike" cap="none" normalizeH="0" baseline="0" smtClean="0">
                          <a:ln>
                            <a:noFill/>
                          </a:ln>
                          <a:solidFill>
                            <a:srgbClr val="999999"/>
                          </a:solidFill>
                          <a:effectLst/>
                          <a:latin typeface="Lucida Sans Unicode"/>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Ana Carolina Boson,Nayara Soares, Paulo R. Margotto</a:t>
                      </a:r>
                      <a:endParaRPr kumimoji="0" lang="pt-BR" sz="14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5238" name="Picture 6" descr="link2">
            <a:hlinkClick r:id="rId2"/>
          </p:cNvPr>
          <p:cNvPicPr>
            <a:picLocks noChangeAspect="1" noChangeArrowheads="1"/>
          </p:cNvPicPr>
          <p:nvPr/>
        </p:nvPicPr>
        <p:blipFill>
          <a:blip r:embed="rId3"/>
          <a:srcRect/>
          <a:stretch>
            <a:fillRect/>
          </a:stretch>
        </p:blipFill>
        <p:spPr bwMode="auto">
          <a:xfrm>
            <a:off x="7885113" y="549275"/>
            <a:ext cx="352425" cy="285750"/>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1"/>
          <p:cNvSpPr txBox="1">
            <a:spLocks noChangeArrowheads="1"/>
          </p:cNvSpPr>
          <p:nvPr/>
        </p:nvSpPr>
        <p:spPr bwMode="auto">
          <a:xfrm>
            <a:off x="457200" y="1600200"/>
            <a:ext cx="8229600" cy="4614863"/>
          </a:xfrm>
          <a:prstGeom prst="rect">
            <a:avLst/>
          </a:prstGeom>
          <a:noFill/>
          <a:ln w="9525">
            <a:noFill/>
            <a:round/>
            <a:headEnd/>
            <a:tailEnd/>
          </a:ln>
        </p:spPr>
        <p:txBody>
          <a:bodyPr/>
          <a:lstStyle/>
          <a:p>
            <a:pPr marL="228600" indent="-228600" defTabSz="449263">
              <a:spcBef>
                <a:spcPts val="5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000">
                <a:solidFill>
                  <a:srgbClr val="000000"/>
                </a:solidFill>
                <a:latin typeface="Calibri" pitchFamily="34" charset="0"/>
              </a:rPr>
              <a:t>A eficácia de morfina na redução da dor no neonatal em animais  já foi demonstrada.</a:t>
            </a:r>
          </a:p>
          <a:p>
            <a:pPr marL="228600" indent="-228600" defTabSz="449263">
              <a:spcBef>
                <a:spcPts val="5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000">
                <a:solidFill>
                  <a:srgbClr val="000000"/>
                </a:solidFill>
                <a:latin typeface="Calibri" pitchFamily="34" charset="0"/>
              </a:rPr>
              <a:t>Embora os mecanismos inibitórios descendentes ainda não estejam  completamente formados até a terceira semana de vida, a morfina e </a:t>
            </a:r>
            <a:r>
              <a:rPr lang="pt-BR" sz="2000">
                <a:latin typeface="Calibri" pitchFamily="34" charset="0"/>
              </a:rPr>
              <a:t>outros opióides agonistas do receptor são analgésicos eficazes durante o início do período neonatal, devido à presença de receptores de opióides espinhais desde</a:t>
            </a:r>
            <a:r>
              <a:rPr lang="pt-BR" sz="2000">
                <a:solidFill>
                  <a:srgbClr val="000000"/>
                </a:solidFill>
                <a:latin typeface="Calibri" pitchFamily="34" charset="0"/>
              </a:rPr>
              <a:t> o nascimento.</a:t>
            </a:r>
          </a:p>
          <a:p>
            <a:pPr marL="228600" indent="-228600" defTabSz="449263">
              <a:spcBef>
                <a:spcPts val="500"/>
              </a:spcBef>
              <a:buClr>
                <a:srgbClr val="FF33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000">
                <a:solidFill>
                  <a:srgbClr val="FF3300"/>
                </a:solidFill>
                <a:latin typeface="Calibri" pitchFamily="34" charset="0"/>
              </a:rPr>
              <a:t>Resultados de estudos em animais indicam que a precoce exposição à morfina  leva ao desenvolvimento de uma alteração da resposta analgésica opióide que pode ser expressa na vida adulta. </a:t>
            </a:r>
          </a:p>
          <a:p>
            <a:pPr marL="228600" indent="-228600" defTabSz="449263">
              <a:spcBef>
                <a:spcPts val="5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000">
                <a:solidFill>
                  <a:srgbClr val="000000"/>
                </a:solidFill>
                <a:latin typeface="Calibri" pitchFamily="34" charset="0"/>
              </a:rPr>
              <a:t>Embora tais efeitos sejam descritos na literatura, os mecanismos precisos que fundamentam as consequências a longo prazo do uso crônico de  </a:t>
            </a:r>
            <a:r>
              <a:rPr lang="pt-BR" sz="2000">
                <a:latin typeface="Calibri" pitchFamily="34" charset="0"/>
              </a:rPr>
              <a:t>opióides no período</a:t>
            </a:r>
            <a:r>
              <a:rPr lang="pt-BR" sz="2000">
                <a:solidFill>
                  <a:srgbClr val="000000"/>
                </a:solidFill>
                <a:latin typeface="Calibri" pitchFamily="34" charset="0"/>
              </a:rPr>
              <a:t> neonatal não foram completamente investigados</a:t>
            </a:r>
          </a:p>
          <a:p>
            <a:pPr marL="228600" indent="-228600" defTabSz="449263">
              <a:spcBef>
                <a:spcPts val="500"/>
              </a:spcBef>
              <a:buClr>
                <a:srgbClr val="000000"/>
              </a:buClr>
              <a:buSzPct val="100000"/>
              <a:buFont typeface="Arial" charset="0"/>
              <a:buNone/>
              <a:tabLst>
                <a:tab pos="798513" algn="l"/>
                <a:tab pos="1712913" algn="l"/>
                <a:tab pos="2627313" algn="l"/>
                <a:tab pos="3541713" algn="l"/>
                <a:tab pos="4456113" algn="l"/>
                <a:tab pos="5370513" algn="l"/>
                <a:tab pos="6284913" algn="l"/>
                <a:tab pos="7199313" algn="l"/>
                <a:tab pos="8113713" algn="l"/>
                <a:tab pos="9028113" algn="l"/>
                <a:tab pos="9942513" algn="l"/>
              </a:tabLst>
            </a:pPr>
            <a:endParaRPr lang="pt-BR" sz="2000">
              <a:solidFill>
                <a:srgbClr val="000000"/>
              </a:solidFill>
              <a:latin typeface="Calibri" pitchFamily="34" charset="0"/>
            </a:endParaRPr>
          </a:p>
        </p:txBody>
      </p:sp>
      <p:sp>
        <p:nvSpPr>
          <p:cNvPr id="103427" name="Rectangle 2"/>
          <p:cNvSpPr>
            <a:spLocks noChangeArrowheads="1"/>
          </p:cNvSpPr>
          <p:nvPr/>
        </p:nvSpPr>
        <p:spPr bwMode="auto">
          <a:xfrm>
            <a:off x="0" y="0"/>
            <a:ext cx="9144000" cy="1465263"/>
          </a:xfrm>
          <a:prstGeom prst="rect">
            <a:avLst/>
          </a:prstGeom>
          <a:solidFill>
            <a:srgbClr val="FFFFFF"/>
          </a:solidFill>
          <a:ln w="9525">
            <a:noFill/>
            <a:round/>
            <a:headEnd/>
            <a:tailEnd/>
          </a:ln>
        </p:spPr>
        <p:txBody>
          <a:bodyPr lIns="90000" tIns="46800" rIns="90000" bIns="46800" anchor="ctr">
            <a:spAutoFit/>
          </a:bodyPr>
          <a:lstStyle/>
          <a:p>
            <a:pPr algn="ct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pt-BR" b="1">
                <a:solidFill>
                  <a:srgbClr val="5F5F5F"/>
                </a:solidFill>
                <a:hlinkClick r:id="rId3"/>
              </a:rPr>
              <a:t>Morphine exposure in early life increases nociceptive behavior in a rat formalin tonic pain model in adult life.</a:t>
            </a:r>
          </a:p>
          <a:p>
            <a:pPr algn="ct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pt-BR" b="1">
                <a:solidFill>
                  <a:srgbClr val="000000"/>
                </a:solidFill>
              </a:rPr>
              <a:t>Rozisky</a:t>
            </a:r>
            <a:r>
              <a:rPr lang="pt-BR">
                <a:solidFill>
                  <a:srgbClr val="000000"/>
                </a:solidFill>
              </a:rPr>
              <a:t> JR, Medeiros LF, Adachi LS, Espinosa J, de Souza A, Neto AS, Bonan CD, Caumo W, Torres IL.</a:t>
            </a:r>
          </a:p>
          <a:p>
            <a:pPr algn="ctr" defTabSz="449263">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pt-BR">
                <a:solidFill>
                  <a:srgbClr val="000000"/>
                </a:solidFill>
              </a:rPr>
              <a:t>Brain Res. 2011 Jan 7;1367:122-9    </a:t>
            </a:r>
            <a:r>
              <a:rPr lang="pt-BR" b="1">
                <a:solidFill>
                  <a:srgbClr val="0033CC"/>
                </a:solidFill>
              </a:rPr>
              <a:t>ARTIGO INTEGRAL!</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1"/>
          <p:cNvSpPr txBox="1">
            <a:spLocks noChangeArrowheads="1"/>
          </p:cNvSpPr>
          <p:nvPr/>
        </p:nvSpPr>
        <p:spPr bwMode="auto">
          <a:xfrm>
            <a:off x="611188" y="1916113"/>
            <a:ext cx="7467600" cy="6284912"/>
          </a:xfrm>
          <a:prstGeom prst="rect">
            <a:avLst/>
          </a:prstGeom>
          <a:noFill/>
          <a:ln w="9525">
            <a:noFill/>
            <a:round/>
            <a:headEnd/>
            <a:tailEnd/>
          </a:ln>
        </p:spPr>
        <p:txBody>
          <a:bodyPr/>
          <a:lstStyle/>
          <a:p>
            <a:pPr marL="228600" indent="-228600" defTabSz="449263">
              <a:spcBef>
                <a:spcPts val="6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400">
                <a:solidFill>
                  <a:srgbClr val="000000"/>
                </a:solidFill>
                <a:latin typeface="Calibri" pitchFamily="34" charset="0"/>
              </a:rPr>
              <a:t>Considerando a relevância do tema, o objetivo deste estudo foi investigar se o uso repetitivo da  morfina no início da vida (1 vez ao dia por 7 dias em ratos de 8 dias de vida) altera a dor neurogênica e inflamatória no curto (P16), médio (P30) e longo prazo (P60).</a:t>
            </a:r>
          </a:p>
          <a:p>
            <a:pPr marL="228600" indent="-228600" defTabSz="449263">
              <a:spcBef>
                <a:spcPts val="6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400">
                <a:solidFill>
                  <a:srgbClr val="000000"/>
                </a:solidFill>
                <a:latin typeface="Calibri" pitchFamily="34" charset="0"/>
              </a:rPr>
              <a:t>Os autores usaram  o teste da formalina para investigar os possíveis  mecanismos envolvidos nestas alterações.</a:t>
            </a:r>
          </a:p>
          <a:p>
            <a:pPr marL="228600" indent="-228600" defTabSz="449263">
              <a:spcBef>
                <a:spcPts val="600"/>
              </a:spcBef>
              <a:buClr>
                <a:srgbClr val="000000"/>
              </a:buClr>
              <a:buSzPct val="100000"/>
              <a:buFont typeface="Arial" charset="0"/>
              <a:buNone/>
              <a:tabLst>
                <a:tab pos="798513" algn="l"/>
                <a:tab pos="1712913" algn="l"/>
                <a:tab pos="2627313" algn="l"/>
                <a:tab pos="3541713" algn="l"/>
                <a:tab pos="4456113" algn="l"/>
                <a:tab pos="5370513" algn="l"/>
                <a:tab pos="6284913" algn="l"/>
                <a:tab pos="7199313" algn="l"/>
                <a:tab pos="8113713" algn="l"/>
                <a:tab pos="9028113" algn="l"/>
                <a:tab pos="9942513" algn="l"/>
              </a:tabLst>
            </a:pPr>
            <a:endParaRPr lang="pt-BR" sz="2400">
              <a:solidFill>
                <a:srgbClr val="000000"/>
              </a:solidFill>
              <a:latin typeface="Calibri" pitchFamily="34" charset="0"/>
            </a:endParaRP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1"/>
          <p:cNvSpPr txBox="1">
            <a:spLocks noChangeArrowheads="1"/>
          </p:cNvSpPr>
          <p:nvPr/>
        </p:nvSpPr>
        <p:spPr bwMode="auto">
          <a:xfrm>
            <a:off x="179388" y="1916113"/>
            <a:ext cx="8075612" cy="5853112"/>
          </a:xfrm>
          <a:prstGeom prst="rect">
            <a:avLst/>
          </a:prstGeom>
          <a:noFill/>
          <a:ln w="9525">
            <a:noFill/>
            <a:round/>
            <a:headEnd/>
            <a:tailEnd/>
          </a:ln>
        </p:spPr>
        <p:txBody>
          <a:bodyPr/>
          <a:lstStyle/>
          <a:p>
            <a:pPr marL="228600" indent="-228600" defTabSz="449263">
              <a:spcBef>
                <a:spcPts val="6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400">
                <a:solidFill>
                  <a:srgbClr val="000000"/>
                </a:solidFill>
                <a:latin typeface="Calibri" pitchFamily="34" charset="0"/>
              </a:rPr>
              <a:t>O grupo da  morfina mostrou nenhuma mudança na resposta nociceptiva em P16, mas em P60 e P30, a resposta nociceptiva resposta foi aumentada.</a:t>
            </a:r>
          </a:p>
          <a:p>
            <a:pPr marL="228600" indent="-228600" defTabSz="449263">
              <a:spcBef>
                <a:spcPts val="6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400">
                <a:solidFill>
                  <a:srgbClr val="000000"/>
                </a:solidFill>
                <a:latin typeface="Calibri" pitchFamily="34" charset="0"/>
              </a:rPr>
              <a:t>O aumento da resposta nociceptiva foi completamente revertida pela ketamina, e parcialmente pela  indometacina</a:t>
            </a:r>
          </a:p>
          <a:p>
            <a:pPr marL="228600" indent="-228600" defTabSz="449263">
              <a:spcBef>
                <a:spcPts val="600"/>
              </a:spcBef>
              <a:buClr>
                <a:srgbClr val="0000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400">
                <a:solidFill>
                  <a:srgbClr val="000000"/>
                </a:solidFill>
                <a:latin typeface="Calibri" pitchFamily="34" charset="0"/>
              </a:rPr>
              <a:t>Estes  resultados indicam que, </a:t>
            </a:r>
            <a:r>
              <a:rPr lang="pt-BR" sz="2400" b="1">
                <a:solidFill>
                  <a:srgbClr val="FF3300"/>
                </a:solidFill>
                <a:latin typeface="Calibri" pitchFamily="34" charset="0"/>
              </a:rPr>
              <a:t>a exposição à morfina no início da vida provoca um aumento na resposta nociceptiva na vida adulta.</a:t>
            </a:r>
          </a:p>
          <a:p>
            <a:pPr marL="228600" indent="-228600" algn="ctr" defTabSz="449263">
              <a:spcBef>
                <a:spcPts val="600"/>
              </a:spcBef>
              <a:buClr>
                <a:srgbClr val="FF3300"/>
              </a:buClr>
              <a:buSzPct val="100000"/>
              <a:buFont typeface="Arial" charset="0"/>
              <a:buChar char="•"/>
              <a:tabLst>
                <a:tab pos="798513" algn="l"/>
                <a:tab pos="1712913" algn="l"/>
                <a:tab pos="2627313" algn="l"/>
                <a:tab pos="3541713" algn="l"/>
                <a:tab pos="4456113" algn="l"/>
                <a:tab pos="5370513" algn="l"/>
                <a:tab pos="6284913" algn="l"/>
                <a:tab pos="7199313" algn="l"/>
                <a:tab pos="8113713" algn="l"/>
                <a:tab pos="9028113" algn="l"/>
                <a:tab pos="9942513" algn="l"/>
              </a:tabLst>
            </a:pPr>
            <a:r>
              <a:rPr lang="pt-BR" sz="2400" i="1">
                <a:solidFill>
                  <a:srgbClr val="FF3300"/>
                </a:solidFill>
                <a:latin typeface="Calibri" pitchFamily="34" charset="0"/>
              </a:rPr>
              <a:t>É possível que este limiar nociceptivo mais baixo é devido ao neuroadaptações em circuitos nociceptivos, tais como o sistema glutamatérgico</a:t>
            </a:r>
          </a:p>
        </p:txBody>
      </p:sp>
      <p:sp>
        <p:nvSpPr>
          <p:cNvPr id="108547" name="AutoShape 2"/>
          <p:cNvSpPr>
            <a:spLocks noChangeArrowheads="1"/>
          </p:cNvSpPr>
          <p:nvPr/>
        </p:nvSpPr>
        <p:spPr bwMode="auto">
          <a:xfrm flipV="1">
            <a:off x="0" y="5805488"/>
            <a:ext cx="1042988" cy="935037"/>
          </a:xfrm>
          <a:prstGeom prst="lightningBolt">
            <a:avLst/>
          </a:prstGeom>
          <a:solidFill>
            <a:srgbClr val="FF3300"/>
          </a:solidFill>
          <a:ln w="38160">
            <a:solidFill>
              <a:srgbClr val="0033CC"/>
            </a:solidFill>
            <a:miter lim="800000"/>
            <a:headEnd/>
            <a:tailEnd/>
          </a:ln>
        </p:spPr>
        <p:txBody>
          <a:bodyPr rot="10800000" wrap="none" anchor="ctr"/>
          <a:lstStyle/>
          <a:p>
            <a:pPr>
              <a:buClr>
                <a:srgbClr val="000000"/>
              </a:buClr>
              <a:buSzPct val="100000"/>
              <a:buFont typeface="Times New Roman" pitchFamily="18" charset="0"/>
              <a:buNone/>
            </a:pPr>
            <a:endParaRPr lang="pt-BR">
              <a:solidFill>
                <a:schemeClr val="bg1"/>
              </a:solidFill>
            </a:endParaRP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3"/>
          <p:cNvSpPr>
            <a:spLocks noGrp="1"/>
          </p:cNvSpPr>
          <p:nvPr>
            <p:ph type="body" idx="4294967295"/>
          </p:nvPr>
        </p:nvSpPr>
        <p:spPr>
          <a:xfrm>
            <a:off x="684213" y="1773238"/>
            <a:ext cx="8229600" cy="4525962"/>
          </a:xfrm>
          <a:solidFill>
            <a:schemeClr val="bg1"/>
          </a:solidFill>
        </p:spPr>
        <p:txBody>
          <a:bodyPr/>
          <a:lstStyle/>
          <a:p>
            <a:pPr marL="228600" indent="-228600">
              <a:lnSpc>
                <a:spcPct val="80000"/>
              </a:lnSpc>
            </a:pPr>
            <a:r>
              <a:rPr lang="pt-BR" altLang="pt-BR" sz="2800" smtClean="0"/>
              <a:t>Tanto a dor neonatal e exposição de opióides são importantes fatores que podem influenciar nas vias  sistema nervoso central e na sobrevivência celular</a:t>
            </a:r>
          </a:p>
          <a:p>
            <a:pPr marL="228600" indent="-228600">
              <a:lnSpc>
                <a:spcPct val="80000"/>
              </a:lnSpc>
            </a:pPr>
            <a:r>
              <a:rPr lang="pt-BR" altLang="pt-BR" sz="2800" smtClean="0">
                <a:solidFill>
                  <a:srgbClr val="FF3300"/>
                </a:solidFill>
              </a:rPr>
              <a:t>No presente estudo, os autores demonstraram morte celular em cérebros de ratos neonatais submetidos a moderada  e grave dor. Este dano provavelmente consiste em neuronal apoptose como mostrado na análise dos cortes histológicos cerebrais . </a:t>
            </a:r>
          </a:p>
          <a:p>
            <a:pPr marL="228600" indent="-228600">
              <a:lnSpc>
                <a:spcPct val="80000"/>
              </a:lnSpc>
            </a:pPr>
            <a:r>
              <a:rPr lang="pt-BR" altLang="pt-BR" sz="2800" smtClean="0"/>
              <a:t>A dor intensa também alterou a expressão das proteínas importantes no neurodesenvolvimento</a:t>
            </a:r>
            <a:endParaRPr lang="pt-BR" sz="2800" smtClean="0"/>
          </a:p>
        </p:txBody>
      </p:sp>
      <p:sp>
        <p:nvSpPr>
          <p:cNvPr id="110595" name="Rectangle 4"/>
          <p:cNvSpPr>
            <a:spLocks noChangeArrowheads="1"/>
          </p:cNvSpPr>
          <p:nvPr/>
        </p:nvSpPr>
        <p:spPr bwMode="auto">
          <a:xfrm>
            <a:off x="1655763" y="85725"/>
            <a:ext cx="6210300" cy="1465263"/>
          </a:xfrm>
          <a:prstGeom prst="rect">
            <a:avLst/>
          </a:prstGeom>
          <a:noFill/>
          <a:ln w="9525">
            <a:noFill/>
            <a:miter lim="800000"/>
            <a:headEnd/>
            <a:tailEnd/>
          </a:ln>
        </p:spPr>
        <p:txBody>
          <a:bodyPr>
            <a:spAutoFit/>
          </a:bodyPr>
          <a:lstStyle/>
          <a:p>
            <a:pPr algn="ctr"/>
            <a:r>
              <a:rPr lang="pt-BR" altLang="pt-BR">
                <a:hlinkClick r:id="rId2"/>
              </a:rPr>
              <a:t>Effects of repetitive exposure to pain and morphine treatment on the neonatal rat brain.</a:t>
            </a:r>
            <a:endParaRPr lang="pt-BR" altLang="pt-BR"/>
          </a:p>
          <a:p>
            <a:pPr algn="ctr"/>
            <a:r>
              <a:rPr lang="pt-BR" altLang="pt-BR"/>
              <a:t>Dührsen L, Simons SH, Dzietko M, Genz K, Bendix I, Boos V, Sifringer M, Tibboel D, Felderhoff-Mueser U.</a:t>
            </a:r>
          </a:p>
          <a:p>
            <a:pPr algn="ctr"/>
            <a:r>
              <a:rPr lang="pt-BR" altLang="pt-BR"/>
              <a:t>Neonatology 2013;103(1):35-43</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3"/>
          <p:cNvSpPr>
            <a:spLocks noGrp="1"/>
          </p:cNvSpPr>
          <p:nvPr>
            <p:ph type="body" idx="4294967295"/>
          </p:nvPr>
        </p:nvSpPr>
        <p:spPr>
          <a:xfrm>
            <a:off x="827088" y="333375"/>
            <a:ext cx="7183437" cy="4999038"/>
          </a:xfrm>
        </p:spPr>
        <p:txBody>
          <a:bodyPr/>
          <a:lstStyle/>
          <a:p>
            <a:pPr marL="228600" indent="-228600" algn="ctr"/>
            <a:r>
              <a:rPr lang="pt-BR" altLang="pt-BR" sz="3600" b="1" smtClean="0">
                <a:solidFill>
                  <a:srgbClr val="FF3300"/>
                </a:solidFill>
              </a:rPr>
              <a:t>Opióides parecem ter efeitos diferentes, na presença ou ausência de dor.</a:t>
            </a:r>
            <a:r>
              <a:rPr lang="pt-BR" altLang="pt-BR" smtClean="0"/>
              <a:t> </a:t>
            </a:r>
          </a:p>
          <a:p>
            <a:pPr marL="228600" indent="-228600"/>
            <a:r>
              <a:rPr lang="pt-BR" altLang="pt-BR" smtClean="0"/>
              <a:t>Em estudos com roedores, onde os animais com certeza estavam com dor,  a morfina impediu algumas mudanças no sistema nociceptivo neonatal causada pela dor </a:t>
            </a:r>
          </a:p>
          <a:p>
            <a:pPr marL="228600" indent="-228600" algn="ctr"/>
            <a:endParaRPr lang="pt-BR" altLang="pt-BR" b="1" smtClean="0">
              <a:solidFill>
                <a:srgbClr val="FF3300"/>
              </a:solidFill>
            </a:endParaRPr>
          </a:p>
          <a:p>
            <a:pPr marL="228600" indent="-228600" algn="ctr">
              <a:buFont typeface="Wingdings" pitchFamily="2" charset="2"/>
              <a:buNone/>
            </a:pPr>
            <a:r>
              <a:rPr lang="pt-BR" altLang="pt-BR" b="1" smtClean="0">
                <a:solidFill>
                  <a:srgbClr val="FF3300"/>
                </a:solidFill>
              </a:rPr>
              <a:t>NO ENTANTO: na ausência de dor, os opióides têm sido mostrados neurotóxicos e  podem prejudicar o desenvolvimento cognitivo e comportamental</a:t>
            </a:r>
          </a:p>
          <a:p>
            <a:pPr marL="228600" indent="-228600"/>
            <a:endParaRPr lang="pt-BR" smtClean="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Rectangle 3"/>
          <p:cNvSpPr>
            <a:spLocks noGrp="1"/>
          </p:cNvSpPr>
          <p:nvPr>
            <p:ph type="body" idx="1"/>
          </p:nvPr>
        </p:nvSpPr>
        <p:spPr>
          <a:xfrm>
            <a:off x="179388" y="2781300"/>
            <a:ext cx="8229600" cy="4525963"/>
          </a:xfrm>
        </p:spPr>
        <p:txBody>
          <a:bodyPr/>
          <a:lstStyle/>
          <a:p>
            <a:r>
              <a:rPr lang="pt-BR" smtClean="0"/>
              <a:t>No presente estudo </a:t>
            </a:r>
            <a:r>
              <a:rPr lang="pt-BR" smtClean="0">
                <a:solidFill>
                  <a:srgbClr val="FF3300"/>
                </a:solidFill>
              </a:rPr>
              <a:t>os pré-termos que receberam altas doses cumulativas de fentanil antes da idade equivalente a termo, exibem acentuada redução de diâmetro cerebelar,</a:t>
            </a:r>
            <a:r>
              <a:rPr lang="pt-BR" smtClean="0"/>
              <a:t> mesmo após controle da hemorragia cerebelar e de outras variáveis clínicas.</a:t>
            </a:r>
          </a:p>
          <a:p>
            <a:r>
              <a:rPr lang="pt-BR" smtClean="0"/>
              <a:t> </a:t>
            </a:r>
            <a:r>
              <a:rPr lang="pt-BR" smtClean="0">
                <a:solidFill>
                  <a:srgbClr val="FF3300"/>
                </a:solidFill>
              </a:rPr>
              <a:t>Modelos animais sugerem vulnerabilidade do desenvolvimento cerebelar a exposição ao opióide.</a:t>
            </a:r>
          </a:p>
        </p:txBody>
      </p:sp>
      <p:graphicFrame>
        <p:nvGraphicFramePr>
          <p:cNvPr id="102419" name="Group 19"/>
          <p:cNvGraphicFramePr>
            <a:graphicFrameLocks noGrp="1"/>
          </p:cNvGraphicFramePr>
          <p:nvPr/>
        </p:nvGraphicFramePr>
        <p:xfrm>
          <a:off x="611188" y="981075"/>
          <a:ext cx="7991475" cy="941388"/>
        </p:xfrm>
        <a:graphic>
          <a:graphicData uri="http://schemas.openxmlformats.org/drawingml/2006/table">
            <a:tbl>
              <a:tblPr/>
              <a:tblGrid>
                <a:gridCol w="7146925"/>
                <a:gridCol w="8445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Lesão cerebral e desenvolvimento em prematuros expostos ao fentanil</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Mcpherson C, Haslam M, Pineda R et al. Apresenta</a:t>
                      </a:r>
                      <a:r>
                        <a:rPr kumimoji="0" lang="pt-BR" sz="1400" b="0" i="0" u="none" strike="noStrike" cap="none" normalizeH="0" baseline="0" smtClean="0">
                          <a:ln>
                            <a:noFill/>
                          </a:ln>
                          <a:solidFill>
                            <a:srgbClr val="999999"/>
                          </a:solidFill>
                          <a:effectLst/>
                          <a:latin typeface="Lucida Sans Unicode"/>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ão:Camila da Gama, J</a:t>
                      </a:r>
                      <a:r>
                        <a:rPr kumimoji="0" lang="pt-BR" sz="1400" b="0" i="0" u="none" strike="noStrike" cap="none" normalizeH="0" baseline="0" smtClean="0">
                          <a:ln>
                            <a:noFill/>
                          </a:ln>
                          <a:solidFill>
                            <a:srgbClr val="999999"/>
                          </a:solidFill>
                          <a:effectLst/>
                          <a:latin typeface="Lucida Sans Unicode"/>
                          <a:cs typeface="Times New Roman" pitchFamily="18" charset="0"/>
                        </a:rPr>
                        <a:t>ú</a:t>
                      </a:r>
                      <a:r>
                        <a:rPr kumimoji="0" lang="pt-BR" sz="1400" b="0" i="0" u="none" strike="noStrike" cap="none" normalizeH="0" baseline="0" smtClean="0">
                          <a:ln>
                            <a:noFill/>
                          </a:ln>
                          <a:solidFill>
                            <a:srgbClr val="999999"/>
                          </a:solidFill>
                          <a:effectLst/>
                          <a:latin typeface="Verdana" pitchFamily="34" charset="0"/>
                          <a:cs typeface="Times New Roman" pitchFamily="18" charset="0"/>
                        </a:rPr>
                        <a:t>lia de Souza, Rafaella Britto, Paulo R. Margotto</a:t>
                      </a:r>
                      <a:endParaRPr kumimoji="0" lang="pt-BR" sz="14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Lucida Sans Unicode"/>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02406" name="Picture 6" descr="link2">
            <a:hlinkClick r:id="rId2"/>
          </p:cNvPr>
          <p:cNvPicPr>
            <a:picLocks noChangeAspect="1" noChangeArrowheads="1"/>
          </p:cNvPicPr>
          <p:nvPr/>
        </p:nvPicPr>
        <p:blipFill>
          <a:blip r:embed="rId3"/>
          <a:srcRect/>
          <a:stretch>
            <a:fillRect/>
          </a:stretch>
        </p:blipFill>
        <p:spPr bwMode="auto">
          <a:xfrm>
            <a:off x="7885113" y="1196975"/>
            <a:ext cx="352425" cy="285750"/>
          </a:xfrm>
          <a:prstGeom prst="rect">
            <a:avLst/>
          </a:prstGeom>
          <a:noFill/>
        </p:spPr>
      </p:pic>
      <p:sp>
        <p:nvSpPr>
          <p:cNvPr id="102420" name="Oval 20"/>
          <p:cNvSpPr>
            <a:spLocks noChangeArrowheads="1"/>
          </p:cNvSpPr>
          <p:nvPr/>
        </p:nvSpPr>
        <p:spPr bwMode="auto">
          <a:xfrm>
            <a:off x="3059113" y="0"/>
            <a:ext cx="2643187" cy="914400"/>
          </a:xfrm>
          <a:prstGeom prst="ellipse">
            <a:avLst/>
          </a:prstGeom>
          <a:solidFill>
            <a:schemeClr val="accent1"/>
          </a:solidFill>
          <a:ln w="9525">
            <a:solidFill>
              <a:schemeClr val="tx1"/>
            </a:solidFill>
            <a:round/>
            <a:headEnd/>
            <a:tailEnd/>
          </a:ln>
          <a:effectLst/>
        </p:spPr>
        <p:txBody>
          <a:bodyPr wrap="none" anchor="ctr"/>
          <a:lstStyle/>
          <a:p>
            <a:pPr algn="ctr"/>
            <a:r>
              <a:rPr lang="pt-BR"/>
              <a:t>E O FENTANIL?</a:t>
            </a:r>
          </a:p>
        </p:txBody>
      </p:sp>
      <p:sp>
        <p:nvSpPr>
          <p:cNvPr id="102421" name="Rectangle 21"/>
          <p:cNvSpPr>
            <a:spLocks/>
          </p:cNvSpPr>
          <p:nvPr/>
        </p:nvSpPr>
        <p:spPr bwMode="auto">
          <a:xfrm>
            <a:off x="179388" y="2781300"/>
            <a:ext cx="8229600" cy="4525963"/>
          </a:xfrm>
          <a:prstGeom prst="rect">
            <a:avLst/>
          </a:prstGeom>
          <a:solidFill>
            <a:schemeClr val="bg1"/>
          </a:solidFill>
          <a:ln w="9525">
            <a:noFill/>
            <a:miter lim="800000"/>
            <a:headEnd/>
            <a:tailEnd/>
          </a:ln>
        </p:spPr>
        <p:txBody>
          <a:bodyPr/>
          <a:lstStyle/>
          <a:p>
            <a:pPr marL="365125" indent="-255588">
              <a:spcBef>
                <a:spcPts val="400"/>
              </a:spcBef>
              <a:buClr>
                <a:schemeClr val="accent1"/>
              </a:buClr>
              <a:buSzPct val="68000"/>
              <a:buFont typeface="Wingdings 3" pitchFamily="18" charset="2"/>
              <a:buChar char=""/>
            </a:pPr>
            <a:r>
              <a:rPr lang="pt-BR" sz="2700">
                <a:latin typeface="Lucida Sans Unicode" pitchFamily="34" charset="0"/>
              </a:rPr>
              <a:t>No presente estudo </a:t>
            </a:r>
            <a:r>
              <a:rPr lang="pt-BR" sz="2700">
                <a:solidFill>
                  <a:srgbClr val="FF3300"/>
                </a:solidFill>
                <a:latin typeface="Lucida Sans Unicode" pitchFamily="34" charset="0"/>
              </a:rPr>
              <a:t>os pré-termos que receberam altas doses cumulativas de fentanil antes da idade equivalente a termo, exibem acentuada redução de diâmetro cerebelar,</a:t>
            </a:r>
            <a:r>
              <a:rPr lang="pt-BR" sz="2700">
                <a:latin typeface="Lucida Sans Unicode" pitchFamily="34" charset="0"/>
              </a:rPr>
              <a:t> mesmo após controle da hemorragia cerebelar e de outras variáveis clínicas.</a:t>
            </a:r>
          </a:p>
          <a:p>
            <a:pPr marL="365125" indent="-255588">
              <a:spcBef>
                <a:spcPts val="400"/>
              </a:spcBef>
              <a:buClr>
                <a:schemeClr val="accent1"/>
              </a:buClr>
              <a:buSzPct val="68000"/>
              <a:buFont typeface="Wingdings 3" pitchFamily="18" charset="2"/>
              <a:buChar char=""/>
            </a:pPr>
            <a:r>
              <a:rPr lang="pt-BR" sz="2700">
                <a:latin typeface="Lucida Sans Unicode" pitchFamily="34" charset="0"/>
              </a:rPr>
              <a:t> </a:t>
            </a:r>
            <a:r>
              <a:rPr lang="pt-BR" sz="2700">
                <a:solidFill>
                  <a:srgbClr val="FF3300"/>
                </a:solidFill>
                <a:latin typeface="Lucida Sans Unicode" pitchFamily="34" charset="0"/>
              </a:rPr>
              <a:t>Modelos animais sugerem vulnerabilidade do desenvolvimento cerebelar a exposição ao opióide.</a:t>
            </a:r>
          </a:p>
        </p:txBody>
      </p:sp>
      <p:sp>
        <p:nvSpPr>
          <p:cNvPr id="102422" name="Rectangle 22"/>
          <p:cNvSpPr>
            <a:spLocks/>
          </p:cNvSpPr>
          <p:nvPr/>
        </p:nvSpPr>
        <p:spPr bwMode="auto">
          <a:xfrm>
            <a:off x="179388" y="2781300"/>
            <a:ext cx="8229600" cy="4525963"/>
          </a:xfrm>
          <a:prstGeom prst="rect">
            <a:avLst/>
          </a:prstGeom>
          <a:solidFill>
            <a:schemeClr val="bg1"/>
          </a:solidFill>
          <a:ln w="9525">
            <a:noFill/>
            <a:miter lim="800000"/>
            <a:headEnd/>
            <a:tailEnd/>
          </a:ln>
        </p:spPr>
        <p:txBody>
          <a:bodyPr/>
          <a:lstStyle/>
          <a:p>
            <a:pPr marL="365125" indent="-255588">
              <a:spcBef>
                <a:spcPts val="400"/>
              </a:spcBef>
              <a:buClr>
                <a:schemeClr val="accent1"/>
              </a:buClr>
              <a:buSzPct val="68000"/>
              <a:buFont typeface="Wingdings 3" pitchFamily="18" charset="2"/>
              <a:buChar char=""/>
            </a:pPr>
            <a:r>
              <a:rPr lang="pt-BR" sz="2700">
                <a:latin typeface="Lucida Sans Unicode" pitchFamily="34" charset="0"/>
              </a:rPr>
              <a:t>No presente estudo </a:t>
            </a:r>
            <a:r>
              <a:rPr lang="pt-BR" sz="2700">
                <a:solidFill>
                  <a:srgbClr val="FF3300"/>
                </a:solidFill>
                <a:latin typeface="Lucida Sans Unicode" pitchFamily="34" charset="0"/>
              </a:rPr>
              <a:t>os pré-termos que receberam altas doses cumulativas de fentanil antes da idade equivalente a termo, exibem acentuada redução de diâmetro cerebelar,</a:t>
            </a:r>
            <a:r>
              <a:rPr lang="pt-BR" sz="2700">
                <a:latin typeface="Lucida Sans Unicode" pitchFamily="34" charset="0"/>
              </a:rPr>
              <a:t> mesmo após controle da hemorragia cerebelar e de outras variáveis clínicas.</a:t>
            </a:r>
          </a:p>
          <a:p>
            <a:pPr marL="365125" indent="-255588">
              <a:spcBef>
                <a:spcPts val="400"/>
              </a:spcBef>
              <a:buClr>
                <a:schemeClr val="accent1"/>
              </a:buClr>
              <a:buSzPct val="68000"/>
              <a:buFont typeface="Wingdings 3" pitchFamily="18" charset="2"/>
              <a:buChar char=""/>
            </a:pPr>
            <a:r>
              <a:rPr lang="pt-BR" sz="2700">
                <a:latin typeface="Lucida Sans Unicode" pitchFamily="34" charset="0"/>
              </a:rPr>
              <a:t> </a:t>
            </a:r>
            <a:r>
              <a:rPr lang="pt-BR" sz="2700">
                <a:solidFill>
                  <a:srgbClr val="FF3300"/>
                </a:solidFill>
                <a:latin typeface="Lucida Sans Unicode" pitchFamily="34" charset="0"/>
              </a:rPr>
              <a:t>Modelos animais sugerem vulnerabilidade do desenvolvimento cerebelar a exposição ao opióide.</a:t>
            </a:r>
          </a:p>
        </p:txBody>
      </p:sp>
      <p:sp>
        <p:nvSpPr>
          <p:cNvPr id="102423" name="Rectangle 23"/>
          <p:cNvSpPr>
            <a:spLocks/>
          </p:cNvSpPr>
          <p:nvPr/>
        </p:nvSpPr>
        <p:spPr bwMode="auto">
          <a:xfrm>
            <a:off x="179388" y="2781300"/>
            <a:ext cx="8229600" cy="4525963"/>
          </a:xfrm>
          <a:prstGeom prst="rect">
            <a:avLst/>
          </a:prstGeom>
          <a:solidFill>
            <a:schemeClr val="bg1"/>
          </a:solidFill>
          <a:ln w="9525">
            <a:noFill/>
            <a:miter lim="800000"/>
            <a:headEnd/>
            <a:tailEnd/>
          </a:ln>
        </p:spPr>
        <p:txBody>
          <a:bodyPr/>
          <a:lstStyle/>
          <a:p>
            <a:pPr marL="365125" indent="-255588">
              <a:spcBef>
                <a:spcPts val="400"/>
              </a:spcBef>
              <a:buClr>
                <a:schemeClr val="accent1"/>
              </a:buClr>
              <a:buSzPct val="68000"/>
              <a:buFont typeface="Wingdings 3" pitchFamily="18" charset="2"/>
              <a:buChar char=""/>
            </a:pPr>
            <a:r>
              <a:rPr lang="pt-BR" sz="2700">
                <a:latin typeface="Lucida Sans Unicode" pitchFamily="34" charset="0"/>
              </a:rPr>
              <a:t>No presente estudo </a:t>
            </a:r>
            <a:r>
              <a:rPr lang="pt-BR" sz="2700">
                <a:solidFill>
                  <a:srgbClr val="FF3300"/>
                </a:solidFill>
                <a:latin typeface="Lucida Sans Unicode" pitchFamily="34" charset="0"/>
              </a:rPr>
              <a:t>os pré-termos que receberam altas doses cumulativas de fentanil antes da idade equivalente a termo, exibem acentuada redução de diâmetro cerebelar,</a:t>
            </a:r>
            <a:r>
              <a:rPr lang="pt-BR" sz="2700">
                <a:latin typeface="Lucida Sans Unicode" pitchFamily="34" charset="0"/>
              </a:rPr>
              <a:t> mesmo após controle da hemorragia cerebelar e de outras variáveis clínicas.</a:t>
            </a:r>
          </a:p>
          <a:p>
            <a:pPr marL="365125" indent="-255588">
              <a:spcBef>
                <a:spcPts val="400"/>
              </a:spcBef>
              <a:buClr>
                <a:schemeClr val="accent1"/>
              </a:buClr>
              <a:buSzPct val="68000"/>
              <a:buFont typeface="Wingdings 3" pitchFamily="18" charset="2"/>
              <a:buChar char=""/>
            </a:pPr>
            <a:r>
              <a:rPr lang="pt-BR" sz="2700">
                <a:latin typeface="Lucida Sans Unicode" pitchFamily="34" charset="0"/>
              </a:rPr>
              <a:t> </a:t>
            </a:r>
            <a:r>
              <a:rPr lang="pt-BR" sz="2700">
                <a:solidFill>
                  <a:srgbClr val="FF3300"/>
                </a:solidFill>
                <a:latin typeface="Lucida Sans Unicode" pitchFamily="34" charset="0"/>
              </a:rPr>
              <a:t>Modelos animais sugerem vulnerabilidade do desenvolvimento cerebelar a exposição ao opióide.</a:t>
            </a:r>
          </a:p>
        </p:txBody>
      </p:sp>
      <p:sp>
        <p:nvSpPr>
          <p:cNvPr id="102424" name="Rectangle 24"/>
          <p:cNvSpPr>
            <a:spLocks/>
          </p:cNvSpPr>
          <p:nvPr/>
        </p:nvSpPr>
        <p:spPr bwMode="auto">
          <a:xfrm>
            <a:off x="179388" y="2565400"/>
            <a:ext cx="8229600" cy="4525963"/>
          </a:xfrm>
          <a:prstGeom prst="rect">
            <a:avLst/>
          </a:prstGeom>
          <a:solidFill>
            <a:schemeClr val="bg1"/>
          </a:solidFill>
          <a:ln w="9525">
            <a:noFill/>
            <a:miter lim="800000"/>
            <a:headEnd/>
            <a:tailEnd/>
          </a:ln>
        </p:spPr>
        <p:txBody>
          <a:bodyPr/>
          <a:lstStyle/>
          <a:p>
            <a:pPr marL="365125" indent="-255588">
              <a:spcBef>
                <a:spcPts val="400"/>
              </a:spcBef>
              <a:buClr>
                <a:schemeClr val="accent1"/>
              </a:buClr>
              <a:buSzPct val="68000"/>
              <a:buFont typeface="Wingdings 3" pitchFamily="18" charset="2"/>
              <a:buChar char=""/>
            </a:pPr>
            <a:r>
              <a:rPr lang="pt-BR" sz="2700">
                <a:latin typeface="Lucida Sans Unicode" pitchFamily="34" charset="0"/>
              </a:rPr>
              <a:t>No presente estudo </a:t>
            </a:r>
            <a:r>
              <a:rPr lang="pt-BR" sz="2700">
                <a:solidFill>
                  <a:srgbClr val="FF3300"/>
                </a:solidFill>
                <a:latin typeface="Lucida Sans Unicode" pitchFamily="34" charset="0"/>
              </a:rPr>
              <a:t>os pré-termos que receberam altas doses cumulativas de fentanil antes da idade equivalente a termo, exibem acentuada redução de diâmetro cerebelar,</a:t>
            </a:r>
            <a:r>
              <a:rPr lang="pt-BR" sz="2700">
                <a:latin typeface="Lucida Sans Unicode" pitchFamily="34" charset="0"/>
              </a:rPr>
              <a:t> mesmo após controle da hemorragia cerebelar e de outras variáveis clínicas.</a:t>
            </a:r>
          </a:p>
          <a:p>
            <a:pPr marL="365125" indent="-255588">
              <a:spcBef>
                <a:spcPts val="400"/>
              </a:spcBef>
              <a:buClr>
                <a:schemeClr val="accent1"/>
              </a:buClr>
              <a:buSzPct val="68000"/>
              <a:buFont typeface="Wingdings 3" pitchFamily="18" charset="2"/>
              <a:buChar char=""/>
            </a:pPr>
            <a:r>
              <a:rPr lang="pt-BR" sz="2700">
                <a:latin typeface="Lucida Sans Unicode" pitchFamily="34" charset="0"/>
              </a:rPr>
              <a:t> </a:t>
            </a:r>
            <a:r>
              <a:rPr lang="pt-BR" sz="2700">
                <a:solidFill>
                  <a:srgbClr val="FF3300"/>
                </a:solidFill>
                <a:latin typeface="Lucida Sans Unicode" pitchFamily="34" charset="0"/>
              </a:rPr>
              <a:t>Modelos animais sugerem vulnerabilidade do desenvolvimento cerebelar a exposição ao opióide.</a:t>
            </a:r>
          </a:p>
        </p:txBody>
      </p:sp>
      <p:sp>
        <p:nvSpPr>
          <p:cNvPr id="102425" name="Rectangle 25"/>
          <p:cNvSpPr>
            <a:spLocks/>
          </p:cNvSpPr>
          <p:nvPr/>
        </p:nvSpPr>
        <p:spPr bwMode="auto">
          <a:xfrm>
            <a:off x="250825" y="2482850"/>
            <a:ext cx="8229600" cy="3825875"/>
          </a:xfrm>
          <a:prstGeom prst="rect">
            <a:avLst/>
          </a:prstGeom>
          <a:solidFill>
            <a:schemeClr val="bg1"/>
          </a:solidFill>
          <a:ln w="9525">
            <a:noFill/>
            <a:miter lim="800000"/>
            <a:headEnd/>
            <a:tailEnd/>
          </a:ln>
        </p:spPr>
        <p:txBody>
          <a:bodyPr/>
          <a:lstStyle/>
          <a:p>
            <a:pPr marL="365125" indent="-255588">
              <a:spcBef>
                <a:spcPts val="400"/>
              </a:spcBef>
              <a:buClr>
                <a:schemeClr val="accent1"/>
              </a:buClr>
              <a:buSzPct val="68000"/>
              <a:buFont typeface="Wingdings 3" pitchFamily="18" charset="2"/>
              <a:buChar char=""/>
            </a:pPr>
            <a:r>
              <a:rPr lang="pt-BR" sz="2700">
                <a:latin typeface="Lucida Sans Unicode" pitchFamily="34" charset="0"/>
              </a:rPr>
              <a:t>No presente estudo </a:t>
            </a:r>
            <a:r>
              <a:rPr lang="pt-BR" sz="2700">
                <a:solidFill>
                  <a:srgbClr val="FF3300"/>
                </a:solidFill>
                <a:latin typeface="Lucida Sans Unicode" pitchFamily="34" charset="0"/>
              </a:rPr>
              <a:t>os pré-termos que receberam altas doses cumulativas de fentanil antes da idade equivalente a termo, exibem acentuada redução de diâmetro cerebelar,</a:t>
            </a:r>
            <a:r>
              <a:rPr lang="pt-BR" sz="2700">
                <a:latin typeface="Lucida Sans Unicode" pitchFamily="34" charset="0"/>
              </a:rPr>
              <a:t> mesmo após controle da hemorragia cerebelar e de outras variáveis clínicas.</a:t>
            </a:r>
          </a:p>
          <a:p>
            <a:pPr marL="365125" indent="-255588">
              <a:spcBef>
                <a:spcPts val="400"/>
              </a:spcBef>
              <a:buClr>
                <a:schemeClr val="accent1"/>
              </a:buClr>
              <a:buSzPct val="68000"/>
              <a:buFont typeface="Wingdings 3" pitchFamily="18" charset="2"/>
              <a:buChar char=""/>
            </a:pPr>
            <a:r>
              <a:rPr lang="pt-BR" sz="2700">
                <a:latin typeface="Lucida Sans Unicode" pitchFamily="34" charset="0"/>
              </a:rPr>
              <a:t> </a:t>
            </a:r>
            <a:r>
              <a:rPr lang="pt-BR" sz="2700">
                <a:solidFill>
                  <a:srgbClr val="FF3300"/>
                </a:solidFill>
                <a:latin typeface="Lucida Sans Unicode" pitchFamily="34" charset="0"/>
              </a:rPr>
              <a:t>Modelos animais sugerem vulnerabilidade do desenvolvimento cerebelar a exposição ao opióide.</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p:cNvSpPr>
          <p:nvPr>
            <p:ph type="body" idx="1"/>
          </p:nvPr>
        </p:nvSpPr>
        <p:spPr/>
        <p:txBody>
          <a:bodyPr/>
          <a:lstStyle/>
          <a:p>
            <a:r>
              <a:rPr lang="pt-BR" sz="2300" smtClean="0"/>
              <a:t>No entanto, enfatiza que </a:t>
            </a:r>
            <a:r>
              <a:rPr lang="pt-BR" sz="2300" b="1" smtClean="0">
                <a:solidFill>
                  <a:srgbClr val="3333FF"/>
                </a:solidFill>
              </a:rPr>
              <a:t>este estudo não sugere suspensão de analgesia apropriada em pré-termos</a:t>
            </a:r>
            <a:r>
              <a:rPr lang="pt-BR" sz="2300" b="1" smtClean="0"/>
              <a:t>.</a:t>
            </a:r>
            <a:endParaRPr lang="pt-BR" sz="2300" smtClean="0"/>
          </a:p>
          <a:p>
            <a:r>
              <a:rPr lang="pt-BR" sz="2300" b="1" smtClean="0">
                <a:solidFill>
                  <a:srgbClr val="3333FF"/>
                </a:solidFill>
              </a:rPr>
              <a:t>Sugere a necessidade de estudos posteriores prospectivos, que avaliem os riscos e benefícios do uso de sedativos e analgésicos mais comuns, particularmente em relação ao crescimento cerebral</a:t>
            </a:r>
            <a:r>
              <a:rPr lang="pt-BR" sz="2300" smtClean="0"/>
              <a:t>. </a:t>
            </a:r>
          </a:p>
          <a:p>
            <a:r>
              <a:rPr lang="pt-BR" sz="2300" smtClean="0"/>
              <a:t>São necessários ainda estudos pré-clínicos que determinem o papel dos receptores opióides no desenvolvimento e na patologia do cérebro neonatal. </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p:cNvSpPr>
          <p:nvPr>
            <p:ph type="title"/>
          </p:nvPr>
        </p:nvSpPr>
        <p:spPr bwMode="auto">
          <a:xfrm>
            <a:off x="250825" y="188913"/>
            <a:ext cx="8229600" cy="1143000"/>
          </a:xfrm>
          <a:noFill/>
        </p:spPr>
        <p:txBody>
          <a:bodyPr wrap="square" lIns="91440" tIns="45720" rIns="91440" bIns="45720" numCol="1" anchorCtr="0" compatLnSpc="1">
            <a:prstTxWarp prst="textNoShape">
              <a:avLst/>
            </a:prstTxWarp>
          </a:bodyPr>
          <a:lstStyle/>
          <a:p>
            <a:r>
              <a:rPr lang="pt-BR" smtClean="0">
                <a:solidFill>
                  <a:srgbClr val="3333FF"/>
                </a:solidFill>
                <a:effectLst/>
              </a:rPr>
              <a:t>Portanto...</a:t>
            </a:r>
          </a:p>
        </p:txBody>
      </p:sp>
      <p:pic>
        <p:nvPicPr>
          <p:cNvPr id="113668" name="Picture 4"/>
          <p:cNvPicPr>
            <a:picLocks noChangeAspect="1" noChangeArrowheads="1"/>
          </p:cNvPicPr>
          <p:nvPr>
            <p:ph type="body" idx="1"/>
          </p:nvPr>
        </p:nvPicPr>
        <p:blipFill>
          <a:blip r:embed="rId2"/>
          <a:srcRect/>
          <a:stretch>
            <a:fillRect/>
          </a:stretch>
        </p:blipFill>
        <p:spPr>
          <a:xfrm>
            <a:off x="250825" y="1268413"/>
            <a:ext cx="8229600" cy="2416175"/>
          </a:xfrm>
          <a:noFill/>
          <a:ln/>
        </p:spPr>
      </p:pic>
      <p:pic>
        <p:nvPicPr>
          <p:cNvPr id="113670" name="Picture 6"/>
          <p:cNvPicPr>
            <a:picLocks noChangeAspect="1" noChangeArrowheads="1"/>
          </p:cNvPicPr>
          <p:nvPr/>
        </p:nvPicPr>
        <p:blipFill>
          <a:blip r:embed="rId3"/>
          <a:srcRect/>
          <a:stretch>
            <a:fillRect/>
          </a:stretch>
        </p:blipFill>
        <p:spPr bwMode="auto">
          <a:xfrm>
            <a:off x="3059113" y="3716338"/>
            <a:ext cx="1868487" cy="2636837"/>
          </a:xfrm>
          <a:prstGeom prst="rect">
            <a:avLst/>
          </a:prstGeom>
          <a:noFill/>
        </p:spPr>
      </p:pic>
      <p:pic>
        <p:nvPicPr>
          <p:cNvPr id="113671" name="Picture 2" descr="http://definicion.mx/wp-content/uploads/2014/08/Neonatologia.jpeg"/>
          <p:cNvPicPr>
            <a:picLocks noChangeAspect="1" noChangeArrowheads="1"/>
          </p:cNvPicPr>
          <p:nvPr/>
        </p:nvPicPr>
        <p:blipFill>
          <a:blip r:embed="rId4"/>
          <a:srcRect/>
          <a:stretch>
            <a:fillRect/>
          </a:stretch>
        </p:blipFill>
        <p:spPr bwMode="auto">
          <a:xfrm>
            <a:off x="4932363" y="4149725"/>
            <a:ext cx="2471737" cy="1878013"/>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p:cNvSpPr>
          <p:nvPr>
            <p:ph type="title"/>
          </p:nvPr>
        </p:nvSpPr>
        <p:spPr bwMode="auto">
          <a:noFill/>
        </p:spPr>
        <p:txBody>
          <a:bodyPr wrap="square" lIns="91440" tIns="45720" rIns="91440" bIns="45720" numCol="1" anchorCtr="0" compatLnSpc="1">
            <a:prstTxWarp prst="textNoShape">
              <a:avLst/>
            </a:prstTxWarp>
          </a:bodyPr>
          <a:lstStyle/>
          <a:p>
            <a:r>
              <a:rPr lang="pt-BR" smtClean="0">
                <a:solidFill>
                  <a:srgbClr val="3333FF"/>
                </a:solidFill>
                <a:effectLst/>
              </a:rPr>
              <a:t>Assim...</a:t>
            </a:r>
          </a:p>
        </p:txBody>
      </p:sp>
      <p:sp>
        <p:nvSpPr>
          <p:cNvPr id="117763" name="Rectangle 3"/>
          <p:cNvSpPr>
            <a:spLocks noGrp="1"/>
          </p:cNvSpPr>
          <p:nvPr>
            <p:ph type="body" idx="1"/>
          </p:nvPr>
        </p:nvSpPr>
        <p:spPr>
          <a:xfrm>
            <a:off x="323850" y="1700213"/>
            <a:ext cx="8229600" cy="4525962"/>
          </a:xfrm>
        </p:spPr>
        <p:txBody>
          <a:bodyPr/>
          <a:lstStyle/>
          <a:p>
            <a:pPr>
              <a:lnSpc>
                <a:spcPct val="80000"/>
              </a:lnSpc>
            </a:pPr>
            <a:r>
              <a:rPr lang="pt-BR" altLang="ja-JP" sz="1600" smtClean="0">
                <a:latin typeface="Times New Roman" pitchFamily="18" charset="0"/>
              </a:rPr>
              <a:t>Os opiáceos como morfina e fentanil atuam nos receptores mu, kappa e delta e ativam várias vias intracelulares de sinalização que são responsáveis não só pelos efeitos analgésicos mas também pela modulação na proliferação, sobrevivência e diferenciação de células tronco, neurônios, a células da glia que expressam receptores opióides. A exposição repetida à morfina, tanto longa (&gt;7 dias) como curta modifica a neuroplasticidade sináptica nos locais pós-sinápticos do sistema límbico, o que leva a um permanente efeito de reorganização das conexões sinápticas nas áreas que regulam motivação, recompensa e aprendizagem ao longo da vida adulta. Essas mudanças são permanentes e permanecem mesmo após a remoção da morfina. A maior exposição à morfina foi associada a maiores características de internalização como padrão ansioso/depressivo e triste/depressivo ou problemas somáticos. A</a:t>
            </a:r>
            <a:r>
              <a:rPr lang="pt-PT" altLang="ja-JP" sz="1600" b="1" smtClean="0">
                <a:latin typeface="Times New Roman" pitchFamily="18" charset="0"/>
              </a:rPr>
              <a:t> exposição neonatal a opióides pode ter implicações duradouras para a estrutura e função do cérebro, PRINCIPALMENTE NA AUSÊNCIA DE DOR. </a:t>
            </a:r>
            <a:r>
              <a:rPr lang="pt-PT" altLang="ja-JP" sz="1600" smtClean="0">
                <a:latin typeface="Times New Roman" pitchFamily="18" charset="0"/>
              </a:rPr>
              <a:t>Tal como acontece com toda decisão clínica, os riscos e benefícios da analgesia com opióides deve ser considerado com cautela. Quano ao fentanil: causa menos hipotensão, menos efeito sedativo, pode causar menor desenvolvimento cerebelar. São necessários e</a:t>
            </a:r>
            <a:r>
              <a:rPr lang="pt-BR" altLang="ja-JP" sz="1600" smtClean="0">
                <a:latin typeface="Times New Roman" pitchFamily="18" charset="0"/>
              </a:rPr>
              <a:t>studos posteriores prospectivos, que avaliem os riscos e benefícios do uso de sedativos e analgésicos mais comuns, particularmente em relação ao crescimento cerebral.Torna-se importante que saibamos avaliar as consequências clínicas de tudo que fazemos na UTI Neonatal, pois tratamos de cérebros, principalmente relacionadas coma precoce administração de opióides nestes vulneráveis pré-termos. Há sugestão da necessidade de um novo projeto de agentes que podem alterar as mudanças neuroplásticas induzidas pelos opiáceos. “</a:t>
            </a:r>
            <a:r>
              <a:rPr lang="pt-BR" altLang="ja-JP" sz="1600" b="1" smtClean="0">
                <a:solidFill>
                  <a:srgbClr val="3333FF"/>
                </a:solidFill>
                <a:latin typeface="Times New Roman" pitchFamily="18" charset="0"/>
              </a:rPr>
              <a:t>NA UTI NEONATAL TODOS OS CAMINHOS CONDUZEM AO CÉREBRO!”</a:t>
            </a:r>
            <a:r>
              <a:rPr lang="pt-BR" altLang="ja-JP" sz="1600" smtClean="0">
                <a:solidFill>
                  <a:srgbClr val="3333FF"/>
                </a:solidFill>
                <a:latin typeface="Times New Roman" pitchFamily="18" charset="0"/>
              </a:rPr>
              <a:t> </a:t>
            </a:r>
            <a:endParaRPr lang="pt-BR" sz="1600" smtClean="0">
              <a:solidFill>
                <a:srgbClr val="3333FF"/>
              </a:solidFill>
              <a:latin typeface="Times New Roman" pitchFamily="18" charset="0"/>
            </a:endParaRPr>
          </a:p>
        </p:txBody>
      </p:sp>
      <p:sp>
        <p:nvSpPr>
          <p:cNvPr id="117764" name="Text Box 4"/>
          <p:cNvSpPr txBox="1">
            <a:spLocks noChangeArrowheads="1"/>
          </p:cNvSpPr>
          <p:nvPr/>
        </p:nvSpPr>
        <p:spPr bwMode="auto">
          <a:xfrm>
            <a:off x="7740650" y="5949950"/>
            <a:ext cx="1008063" cy="214313"/>
          </a:xfrm>
          <a:prstGeom prst="rect">
            <a:avLst/>
          </a:prstGeom>
          <a:noFill/>
          <a:ln w="9525">
            <a:noFill/>
            <a:miter lim="800000"/>
            <a:headEnd/>
            <a:tailEnd/>
          </a:ln>
          <a:effectLst/>
        </p:spPr>
        <p:txBody>
          <a:bodyPr wrap="none">
            <a:spAutoFit/>
          </a:bodyPr>
          <a:lstStyle/>
          <a:p>
            <a:r>
              <a:rPr lang="pt-BR" sz="800"/>
              <a:t>Paulo R. Margotto</a:t>
            </a:r>
          </a:p>
        </p:txBody>
      </p:sp>
      <p:pic>
        <p:nvPicPr>
          <p:cNvPr id="8" name="Espaço Reservado para Conteúdo 7" descr="bebe_orando.jpg"/>
          <p:cNvPicPr>
            <a:picLocks noChangeAspect="1"/>
          </p:cNvPicPr>
          <p:nvPr/>
        </p:nvPicPr>
        <p:blipFill>
          <a:blip r:embed="rId2">
            <a:lum bright="12000" contrast="6000"/>
          </a:blip>
          <a:srcRect/>
          <a:stretch>
            <a:fillRect/>
          </a:stretch>
        </p:blipFill>
        <p:spPr bwMode="auto">
          <a:xfrm>
            <a:off x="3851275" y="115888"/>
            <a:ext cx="1204913" cy="16716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p:cNvSpPr>
          <p:nvPr>
            <p:ph type="title"/>
          </p:nvPr>
        </p:nvSpPr>
        <p:spPr bwMode="auto">
          <a:noFill/>
        </p:spPr>
        <p:txBody>
          <a:bodyPr wrap="square" lIns="91440" tIns="45720" rIns="91440" bIns="45720" numCol="1" anchorCtr="0" compatLnSpc="1">
            <a:prstTxWarp prst="textNoShape">
              <a:avLst/>
            </a:prstTxWarp>
          </a:bodyPr>
          <a:lstStyle/>
          <a:p>
            <a:r>
              <a:rPr lang="pt-BR" smtClean="0">
                <a:solidFill>
                  <a:srgbClr val="3333FF"/>
                </a:solidFill>
                <a:effectLst/>
              </a:rPr>
              <a:t>OBRIGADO!</a:t>
            </a:r>
          </a:p>
        </p:txBody>
      </p:sp>
      <p:pic>
        <p:nvPicPr>
          <p:cNvPr id="116739" name="Picture 3" descr="20171109_090640"/>
          <p:cNvPicPr>
            <a:picLocks noChangeAspect="1" noChangeArrowheads="1"/>
          </p:cNvPicPr>
          <p:nvPr/>
        </p:nvPicPr>
        <p:blipFill>
          <a:blip r:embed="rId2" cstate="print">
            <a:lum bright="6000"/>
          </a:blip>
          <a:srcRect/>
          <a:stretch>
            <a:fillRect/>
          </a:stretch>
        </p:blipFill>
        <p:spPr bwMode="auto">
          <a:xfrm>
            <a:off x="900113" y="1268413"/>
            <a:ext cx="7559675" cy="4251325"/>
          </a:xfrm>
          <a:prstGeom prst="rect">
            <a:avLst/>
          </a:prstGeom>
          <a:noFill/>
          <a:ln w="28575">
            <a:solidFill>
              <a:srgbClr val="FF0066"/>
            </a:solidFill>
            <a:miter lim="800000"/>
            <a:headEnd/>
            <a:tailEnd/>
          </a:ln>
        </p:spPr>
      </p:pic>
      <p:sp>
        <p:nvSpPr>
          <p:cNvPr id="116740" name="Text Box 4"/>
          <p:cNvSpPr txBox="1">
            <a:spLocks noChangeArrowheads="1"/>
          </p:cNvSpPr>
          <p:nvPr/>
        </p:nvSpPr>
        <p:spPr bwMode="auto">
          <a:xfrm>
            <a:off x="1455738" y="5608638"/>
            <a:ext cx="6965950" cy="366712"/>
          </a:xfrm>
          <a:prstGeom prst="rect">
            <a:avLst/>
          </a:prstGeom>
          <a:noFill/>
          <a:ln w="9525">
            <a:noFill/>
            <a:miter lim="800000"/>
            <a:headEnd/>
            <a:tailEnd/>
          </a:ln>
          <a:effectLst/>
        </p:spPr>
        <p:txBody>
          <a:bodyPr wrap="none">
            <a:spAutoFit/>
          </a:bodyPr>
          <a:lstStyle/>
          <a:p>
            <a:r>
              <a:rPr lang="pt-BR">
                <a:solidFill>
                  <a:srgbClr val="0000FF"/>
                </a:solidFill>
              </a:rPr>
              <a:t>Staffs e Residentes da Unidade de Neonatologia do HMIB/SES/DF</a:t>
            </a:r>
          </a:p>
        </p:txBody>
      </p:sp>
      <p:sp>
        <p:nvSpPr>
          <p:cNvPr id="116741" name="Text Box 5"/>
          <p:cNvSpPr txBox="1">
            <a:spLocks noChangeArrowheads="1"/>
          </p:cNvSpPr>
          <p:nvPr/>
        </p:nvSpPr>
        <p:spPr bwMode="auto">
          <a:xfrm>
            <a:off x="4211638" y="3789363"/>
            <a:ext cx="962025" cy="274637"/>
          </a:xfrm>
          <a:prstGeom prst="rect">
            <a:avLst/>
          </a:prstGeom>
          <a:noFill/>
          <a:ln w="9525">
            <a:noFill/>
            <a:miter lim="800000"/>
            <a:headEnd/>
            <a:tailEnd/>
          </a:ln>
          <a:effectLst/>
        </p:spPr>
        <p:txBody>
          <a:bodyPr wrap="none">
            <a:spAutoFit/>
          </a:bodyPr>
          <a:lstStyle/>
          <a:p>
            <a:r>
              <a:rPr lang="pt-BR" sz="1200">
                <a:solidFill>
                  <a:srgbClr val="FFFF00"/>
                </a:solidFill>
              </a:rPr>
              <a:t>Dra. Letícia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761</TotalTime>
  <Words>6426</Words>
  <Application>Microsoft Office PowerPoint</Application>
  <PresentationFormat>Apresentação na tela (4:3)</PresentationFormat>
  <Paragraphs>215</Paragraphs>
  <Slides>77</Slides>
  <Notes>3</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77</vt:i4>
      </vt:variant>
    </vt:vector>
  </HeadingPairs>
  <TitlesOfParts>
    <vt:vector size="87" baseType="lpstr">
      <vt:lpstr>Lucida Sans Unicode</vt:lpstr>
      <vt:lpstr>Arial</vt:lpstr>
      <vt:lpstr>Wingdings 3</vt:lpstr>
      <vt:lpstr>Verdana</vt:lpstr>
      <vt:lpstr>Wingdings 2</vt:lpstr>
      <vt:lpstr>Calibri</vt:lpstr>
      <vt:lpstr>Times New Roman</vt:lpstr>
      <vt:lpstr>Wingdings</vt:lpstr>
      <vt:lpstr>ＭＳ Ｐゴシック</vt:lpstr>
      <vt:lpstr>Concourse</vt:lpstr>
      <vt:lpstr>Slide 1</vt:lpstr>
      <vt:lpstr>Introdução</vt:lpstr>
      <vt:lpstr>Slide 3</vt:lpstr>
      <vt:lpstr>Slide 4</vt:lpstr>
      <vt:lpstr>Slide 5</vt:lpstr>
      <vt:lpstr>Slide 6</vt:lpstr>
      <vt:lpstr>Slide 7</vt:lpstr>
      <vt:lpstr>Slide 8</vt:lpstr>
      <vt:lpstr>Slide 9</vt:lpstr>
      <vt:lpstr>Slide 10</vt:lpstr>
      <vt:lpstr>Slide 11</vt:lpstr>
      <vt:lpstr>Impacto da dor neonatal sobre o cérebro em desenvolvimento</vt:lpstr>
      <vt:lpstr>Slide 13</vt:lpstr>
      <vt:lpstr>Slide 14</vt:lpstr>
      <vt:lpstr>Slide 15</vt:lpstr>
      <vt:lpstr>Slide 16</vt:lpstr>
      <vt:lpstr>Slide 17</vt:lpstr>
      <vt:lpstr>Slide 18</vt:lpstr>
      <vt:lpstr>Benefícios da morfina na dor neonatal</vt:lpstr>
      <vt:lpstr>Slide 20</vt:lpstr>
      <vt:lpstr>Slide 21</vt:lpstr>
      <vt:lpstr>Slide 22</vt:lpstr>
      <vt:lpstr>Slide 23</vt:lpstr>
      <vt:lpstr>Slide 24</vt:lpstr>
      <vt:lpstr>Slide 25</vt:lpstr>
      <vt:lpstr>FARMACOCINÉTICA E EFEITOS ADVERSOS IMEDIATOS DA MORFINA</vt:lpstr>
      <vt:lpstr>Slide 27</vt:lpstr>
      <vt:lpstr>Slide 28</vt:lpstr>
      <vt:lpstr>Slide 29</vt:lpstr>
      <vt:lpstr>Slide 30</vt:lpstr>
      <vt:lpstr>Slide 31</vt:lpstr>
      <vt:lpstr>Slide 32</vt:lpstr>
      <vt:lpstr>Efeitos adversos da morfina na neuromodulação </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Resumo</vt:lpstr>
      <vt:lpstr>Referências: </vt:lpstr>
      <vt:lpstr>Slide 52</vt:lpstr>
      <vt:lpstr>Slide 53</vt:lpstr>
      <vt:lpstr>Slide 54</vt:lpstr>
      <vt:lpstr>Slide 55</vt:lpstr>
      <vt:lpstr>Slide 56</vt:lpstr>
      <vt:lpstr>Nota do Editor do site, Dr. Paulo R. Margotto. Estudando Juntos! Aqui e Agora!</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Portanto...</vt:lpstr>
      <vt:lpstr>Assim...</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Neurodevelopmental Implications of Neonatal Pain and Morphine Exposure</dc:title>
  <dc:creator>Letícia</dc:creator>
  <cp:lastModifiedBy>Paulo</cp:lastModifiedBy>
  <cp:revision>48</cp:revision>
  <dcterms:created xsi:type="dcterms:W3CDTF">2017-11-12T17:30:06Z</dcterms:created>
  <dcterms:modified xsi:type="dcterms:W3CDTF">2017-12-08T22:16:43Z</dcterms:modified>
</cp:coreProperties>
</file>