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72" r:id="rId3"/>
    <p:sldId id="258" r:id="rId4"/>
    <p:sldId id="259" r:id="rId5"/>
    <p:sldId id="260" r:id="rId6"/>
    <p:sldId id="261" r:id="rId7"/>
    <p:sldId id="262" r:id="rId8"/>
    <p:sldId id="274" r:id="rId9"/>
    <p:sldId id="263" r:id="rId10"/>
    <p:sldId id="264" r:id="rId11"/>
    <p:sldId id="277" r:id="rId12"/>
    <p:sldId id="278" r:id="rId13"/>
    <p:sldId id="265" r:id="rId14"/>
    <p:sldId id="266" r:id="rId15"/>
    <p:sldId id="280" r:id="rId16"/>
    <p:sldId id="267" r:id="rId17"/>
    <p:sldId id="268" r:id="rId18"/>
    <p:sldId id="281" r:id="rId19"/>
    <p:sldId id="301" r:id="rId20"/>
    <p:sldId id="302" r:id="rId21"/>
    <p:sldId id="303" r:id="rId22"/>
    <p:sldId id="304" r:id="rId23"/>
    <p:sldId id="284" r:id="rId24"/>
    <p:sldId id="285" r:id="rId25"/>
    <p:sldId id="288" r:id="rId26"/>
    <p:sldId id="290" r:id="rId27"/>
    <p:sldId id="269" r:id="rId28"/>
    <p:sldId id="291" r:id="rId29"/>
    <p:sldId id="292" r:id="rId30"/>
    <p:sldId id="293" r:id="rId31"/>
    <p:sldId id="305" r:id="rId32"/>
    <p:sldId id="298" r:id="rId33"/>
    <p:sldId id="306" r:id="rId34"/>
    <p:sldId id="296" r:id="rId35"/>
    <p:sldId id="307" r:id="rId36"/>
    <p:sldId id="309" r:id="rId37"/>
    <p:sldId id="310" r:id="rId38"/>
    <p:sldId id="311" r:id="rId39"/>
    <p:sldId id="312" r:id="rId40"/>
    <p:sldId id="308" r:id="rId41"/>
    <p:sldId id="316" r:id="rId42"/>
    <p:sldId id="319" r:id="rId43"/>
    <p:sldId id="320" r:id="rId44"/>
    <p:sldId id="321" r:id="rId45"/>
    <p:sldId id="314" r:id="rId46"/>
  </p:sldIdLst>
  <p:sldSz cx="13004800" cy="9753600"/>
  <p:notesSz cx="6858000" cy="9144000"/>
  <p:defaultTextStyle>
    <a:defPPr>
      <a:defRPr lang="pt-BR"/>
    </a:defPPr>
    <a:lvl1pPr algn="l" defTabSz="584200" rtl="0" fontAlgn="base">
      <a:spcBef>
        <a:spcPct val="0"/>
      </a:spcBef>
      <a:spcAft>
        <a:spcPct val="0"/>
      </a:spcAft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1pPr>
    <a:lvl2pPr marL="457200" indent="-228600" algn="l" defTabSz="584200" rtl="0" fontAlgn="base">
      <a:spcBef>
        <a:spcPct val="0"/>
      </a:spcBef>
      <a:spcAft>
        <a:spcPct val="0"/>
      </a:spcAft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2pPr>
    <a:lvl3pPr marL="914400" indent="-457200" algn="l" defTabSz="584200" rtl="0" fontAlgn="base">
      <a:spcBef>
        <a:spcPct val="0"/>
      </a:spcBef>
      <a:spcAft>
        <a:spcPct val="0"/>
      </a:spcAft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3pPr>
    <a:lvl4pPr marL="1371600" indent="-685800" algn="l" defTabSz="584200" rtl="0" fontAlgn="base">
      <a:spcBef>
        <a:spcPct val="0"/>
      </a:spcBef>
      <a:spcAft>
        <a:spcPct val="0"/>
      </a:spcAft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4pPr>
    <a:lvl5pPr marL="1828800" indent="-914400" algn="l" defTabSz="584200" rtl="0" fontAlgn="base">
      <a:spcBef>
        <a:spcPct val="0"/>
      </a:spcBef>
      <a:spcAft>
        <a:spcPct val="0"/>
      </a:spcAft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5pPr>
    <a:lvl6pPr marL="2286000" algn="l" defTabSz="914400" rtl="0" eaLnBrk="1" latinLnBrk="0" hangingPunct="1"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6pPr>
    <a:lvl7pPr marL="2743200" algn="l" defTabSz="914400" rtl="0" eaLnBrk="1" latinLnBrk="0" hangingPunct="1"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7pPr>
    <a:lvl8pPr marL="3200400" algn="l" defTabSz="914400" rtl="0" eaLnBrk="1" latinLnBrk="0" hangingPunct="1"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8pPr>
    <a:lvl9pPr marL="3657600" algn="l" defTabSz="914400" rtl="0" eaLnBrk="1" latinLnBrk="0" hangingPunct="1">
      <a:defRPr sz="4000" kern="1200">
        <a:solidFill>
          <a:srgbClr val="4F5C3F"/>
        </a:solidFill>
        <a:latin typeface="Arial" pitchFamily="34" charset="0"/>
        <a:ea typeface="+mn-ea"/>
        <a:cs typeface="+mn-cs"/>
        <a:sym typeface="Georgia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FFFF"/>
    <a:srgbClr val="3366FF"/>
    <a:srgbClr val="FF6600"/>
    <a:srgbClr val="FF3300"/>
    <a:srgbClr val="FFFF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</a:tcStyle>
    </a:wholeTbl>
    <a:band2H>
      <a:tcTxStyle/>
      <a:tcStyle>
        <a:tcBdr/>
        <a:fill>
          <a:solidFill>
            <a:srgbClr val="E6E5DA">
              <a:alpha val="60000"/>
            </a:srgbClr>
          </a:solidFill>
        </a:fill>
      </a:tcStyle>
    </a:band2H>
    <a:firstCol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</a:tcStyle>
    </a:lastRow>
    <a:firstRow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</a:tcStyle>
    </a:firstRow>
  </a:tblStyle>
  <a:tblStyle styleId="{C7B018BB-80A7-4F77-B60F-C8B233D01FF8}" styleName="">
    <a:tblBg/>
    <a:wholeTbl>
      <a:tcTxStyle b="off" i="off">
        <a:fontRef idx="minor">
          <a:srgbClr val="162732">
            <a:alpha val="80000"/>
          </a:srgbClr>
        </a:fontRef>
        <a:srgbClr val="162732">
          <a:alpha val="80000"/>
        </a:srgb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0CFCA">
              <a:alpha val="75000"/>
            </a:srgbClr>
          </a:solidFill>
        </a:fill>
      </a:tcStyle>
    </a:band2H>
    <a:firstCol>
      <a:tcTxStyle b="off" i="off">
        <a:fontRef idx="minor">
          <a:srgbClr val="162732">
            <a:alpha val="80000"/>
          </a:srgbClr>
        </a:fontRef>
        <a:srgbClr val="162732">
          <a:alpha val="80000"/>
        </a:srgbClr>
      </a:tcTxStyle>
      <a:tcStyle>
        <a:tcBdr>
          <a:left>
            <a:ln w="12700" cap="flat">
              <a:solidFill>
                <a:srgbClr val="162732"/>
              </a:solidFill>
              <a:prstDash val="solid"/>
              <a:miter lim="400000"/>
            </a:ln>
          </a:left>
          <a:right>
            <a:ln w="25400" cap="flat">
              <a:solidFill>
                <a:srgbClr val="16273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162732"/>
              </a:solidFill>
              <a:prstDash val="solid"/>
              <a:miter lim="400000"/>
            </a:ln>
          </a:top>
          <a:bottom>
            <a:ln w="12700" cap="flat">
              <a:solidFill>
                <a:srgbClr val="162732"/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lastRow>
    <a:fir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162732"/>
              </a:solidFill>
              <a:prstDash val="solid"/>
              <a:miter lim="400000"/>
            </a:ln>
          </a:top>
          <a:bottom>
            <a:ln w="25400" cap="flat">
              <a:solidFill>
                <a:srgbClr val="162732"/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DD9AC">
              <a:alpha val="70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162732"/>
              </a:solidFill>
              <a:prstDash val="solid"/>
              <a:miter lim="400000"/>
            </a:ln>
          </a:left>
          <a:right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95C35"/>
              </a:solidFill>
              <a:custDash>
                <a:ds d="200000" sp="200000"/>
              </a:custDash>
              <a:miter lim="400000"/>
            </a:ln>
          </a:insideV>
        </a:tcBdr>
      </a:tcStyle>
    </a:firstCol>
    <a:la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solidFill>
                <a:srgbClr val="DFDBD1"/>
              </a:solidFill>
              <a:prstDash val="solid"/>
              <a:miter lim="400000"/>
            </a:ln>
          </a:left>
          <a:right>
            <a:ln w="12700" cap="flat">
              <a:solidFill>
                <a:srgbClr val="DFDBD1"/>
              </a:solidFill>
              <a:prstDash val="solid"/>
              <a:miter lim="400000"/>
            </a:ln>
          </a:right>
          <a:top>
            <a:ln w="25400" cap="flat">
              <a:solidFill>
                <a:srgbClr val="595C35"/>
              </a:solidFill>
              <a:prstDash val="solid"/>
              <a:miter lim="400000"/>
            </a:ln>
          </a:top>
          <a:bottom>
            <a:ln w="12700" cap="flat">
              <a:solidFill>
                <a:srgbClr val="162732"/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solidFill>
                <a:srgbClr val="DFDBD1"/>
              </a:solidFill>
              <a:prstDash val="solid"/>
              <a:miter lim="400000"/>
            </a:ln>
          </a:insideV>
        </a:tcBdr>
      </a:tcStyle>
    </a:lastRow>
    <a:fir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solidFill>
                <a:srgbClr val="DFDBD1"/>
              </a:solidFill>
              <a:prstDash val="solid"/>
              <a:miter lim="400000"/>
            </a:ln>
          </a:left>
          <a:right>
            <a:ln w="12700" cap="flat">
              <a:solidFill>
                <a:srgbClr val="DFDBD1"/>
              </a:solidFill>
              <a:prstDash val="solid"/>
              <a:miter lim="400000"/>
            </a:ln>
          </a:right>
          <a:top>
            <a:ln w="12700" cap="flat">
              <a:solidFill>
                <a:srgbClr val="162732"/>
              </a:solidFill>
              <a:prstDash val="solid"/>
              <a:miter lim="400000"/>
            </a:ln>
          </a:top>
          <a:bottom>
            <a:ln w="25400" cap="flat">
              <a:solidFill>
                <a:srgbClr val="595C35"/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solidFill>
                <a:srgbClr val="DFDBD1"/>
              </a:solidFill>
              <a:prstDash val="solid"/>
              <a:miter lim="400000"/>
            </a:ln>
          </a:insideV>
        </a:tcBdr>
      </a:tcStyle>
    </a:firstRow>
  </a:tblStyle>
  <a:tblStyle styleId="{CF821DB8-F4EB-4A41-A1BA-3FCAFE7338EE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B07342"/>
              </a:solidFill>
              <a:prstDash val="solid"/>
              <a:miter lim="400000"/>
            </a:ln>
          </a:left>
          <a:right>
            <a:ln w="12700" cap="flat">
              <a:solidFill>
                <a:srgbClr val="B07342"/>
              </a:solidFill>
              <a:prstDash val="solid"/>
              <a:miter lim="400000"/>
            </a:ln>
          </a:right>
          <a:top>
            <a:ln w="12700" cap="flat">
              <a:solidFill>
                <a:srgbClr val="B07342"/>
              </a:solidFill>
              <a:prstDash val="solid"/>
              <a:miter lim="400000"/>
            </a:ln>
          </a:top>
          <a:bottom>
            <a:ln w="12700" cap="flat">
              <a:solidFill>
                <a:srgbClr val="B07342"/>
              </a:solidFill>
              <a:prstDash val="solid"/>
              <a:miter lim="400000"/>
            </a:ln>
          </a:bottom>
          <a:insideH>
            <a:ln w="12700" cap="flat">
              <a:solidFill>
                <a:srgbClr val="B07342"/>
              </a:solidFill>
              <a:prstDash val="solid"/>
              <a:miter lim="400000"/>
            </a:ln>
          </a:insideH>
          <a:insideV>
            <a:ln w="12700" cap="flat">
              <a:solidFill>
                <a:srgbClr val="B0734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DBBD">
              <a:alpha val="55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B0734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B0734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33BA23B1-9221-436E-865A-0063620EA4FD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C9C5BC"/>
              </a:solidFill>
              <a:prstDash val="solid"/>
              <a:miter lim="400000"/>
            </a:ln>
          </a:left>
          <a:right>
            <a:ln w="12700" cap="flat">
              <a:solidFill>
                <a:srgbClr val="C9C5BC"/>
              </a:solidFill>
              <a:prstDash val="solid"/>
              <a:miter lim="400000"/>
            </a:ln>
          </a:right>
          <a:top>
            <a:ln w="12700" cap="flat">
              <a:solidFill>
                <a:srgbClr val="C9C5BC"/>
              </a:solidFill>
              <a:prstDash val="solid"/>
              <a:miter lim="400000"/>
            </a:ln>
          </a:top>
          <a:bottom>
            <a:ln w="12700" cap="flat">
              <a:solidFill>
                <a:srgbClr val="C9C5BC"/>
              </a:solidFill>
              <a:prstDash val="solid"/>
              <a:miter lim="400000"/>
            </a:ln>
          </a:bottom>
          <a:insideH>
            <a:ln w="12700" cap="flat">
              <a:solidFill>
                <a:srgbClr val="C9C5BC"/>
              </a:solidFill>
              <a:prstDash val="solid"/>
              <a:miter lim="400000"/>
            </a:ln>
          </a:insideH>
          <a:insideV>
            <a:ln w="12700" cap="flat">
              <a:solidFill>
                <a:srgbClr val="C9C5B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2DED3">
              <a:alpha val="80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51473B"/>
              </a:solidFill>
              <a:prstDash val="solid"/>
              <a:miter lim="400000"/>
            </a:ln>
          </a:left>
          <a:right>
            <a:ln w="25400" cap="flat">
              <a:solidFill>
                <a:srgbClr val="51473B"/>
              </a:solidFill>
              <a:prstDash val="solid"/>
              <a:miter lim="400000"/>
            </a:ln>
          </a:right>
          <a:top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EDEADB"/>
              </a:solidFill>
              <a:prstDash val="solid"/>
              <a:miter lim="400000"/>
            </a:ln>
          </a:left>
          <a:right>
            <a:ln w="12700" cap="flat">
              <a:solidFill>
                <a:srgbClr val="EDEADB"/>
              </a:solidFill>
              <a:prstDash val="solid"/>
              <a:miter lim="400000"/>
            </a:ln>
          </a:right>
          <a:top>
            <a:ln w="25400" cap="flat">
              <a:solidFill>
                <a:srgbClr val="51473B"/>
              </a:solidFill>
              <a:prstDash val="solid"/>
              <a:miter lim="400000"/>
            </a:ln>
          </a:top>
          <a:bottom>
            <a:ln w="12700" cap="flat">
              <a:solidFill>
                <a:srgbClr val="51473B"/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solidFill>
                <a:srgbClr val="EDEADB"/>
              </a:solidFill>
              <a:prstDash val="solid"/>
              <a:miter lim="400000"/>
            </a:ln>
          </a:insideV>
        </a:tcBdr>
      </a:tcStyle>
    </a:lastRow>
    <a:fir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EDEADB"/>
              </a:solidFill>
              <a:prstDash val="solid"/>
              <a:miter lim="400000"/>
            </a:ln>
          </a:left>
          <a:right>
            <a:ln w="12700" cap="flat">
              <a:solidFill>
                <a:srgbClr val="EDEADB"/>
              </a:solidFill>
              <a:prstDash val="solid"/>
              <a:miter lim="400000"/>
            </a:ln>
          </a:right>
          <a:top>
            <a:ln w="12700" cap="flat">
              <a:solidFill>
                <a:srgbClr val="51473B"/>
              </a:solidFill>
              <a:prstDash val="solid"/>
              <a:miter lim="400000"/>
            </a:ln>
          </a:top>
          <a:bottom>
            <a:ln w="25400" cap="flat">
              <a:solidFill>
                <a:srgbClr val="51473B"/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solidFill>
                <a:srgbClr val="EDEADB"/>
              </a:solidFill>
              <a:prstDash val="solid"/>
              <a:miter lim="400000"/>
            </a:ln>
          </a:insideV>
        </a:tcBdr>
      </a:tcStyle>
    </a:firstRow>
  </a:tblStyle>
  <a:tblStyle styleId="{2708684C-4D16-4618-839F-0558EEFCDFE6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2885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2885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2885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EE3BA">
              <a:alpha val="63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828852"/>
              </a:solidFill>
              <a:prstDash val="solid"/>
              <a:miter lim="400000"/>
            </a:ln>
          </a:right>
          <a:top>
            <a:ln w="12700" cap="flat">
              <a:solidFill>
                <a:srgbClr val="828852">
                  <a:alpha val="60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28852">
                  <a:alpha val="60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28852">
                  <a:alpha val="6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8288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28852">
                  <a:alpha val="6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828852"/>
              </a:solidFill>
              <a:prstDash val="solid"/>
              <a:miter lim="400000"/>
            </a:ln>
          </a:bottom>
          <a:insideH>
            <a:ln w="12700" cap="flat">
              <a:solidFill>
                <a:srgbClr val="828852">
                  <a:alpha val="60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315" y="-77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hape 30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57347" name="Shape 31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hape 153"/>
          <p:cNvSpPr>
            <a:spLocks noGrp="1" noRot="1" noChangeAspect="1" noTextEdit="1"/>
          </p:cNvSpPr>
          <p:nvPr>
            <p:ph type="sldImg" idx="2"/>
          </p:nvPr>
        </p:nvSpPr>
        <p:spPr/>
      </p:sp>
      <p:sp>
        <p:nvSpPr>
          <p:cNvPr id="58371" name="Shape 154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 lIns="91425" tIns="91425" rIns="91425" bIns="91425"/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Sub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825500" y="3048000"/>
            <a:ext cx="11353800" cy="2273300"/>
          </a:xfrm>
          <a:prstGeom prst="rect">
            <a:avLst/>
          </a:prstGeom>
          <a:effectLst>
            <a:outerShdw blurRad="25400" dist="12700" dir="5400000" rotWithShape="0">
              <a:srgbClr val="FFFFFF"/>
            </a:outerShdw>
          </a:effectLst>
        </p:spPr>
        <p:txBody>
          <a:bodyPr anchor="b"/>
          <a:lstStyle>
            <a:lvl1pPr>
              <a:defRPr>
                <a:solidFill>
                  <a:srgbClr val="4F5C3F">
                    <a:alpha val="69000"/>
                  </a:srgbClr>
                </a:solidFill>
                <a:effectLst>
                  <a:outerShdw blurRad="25400" dist="12700" dir="16200000" rotWithShape="0">
                    <a:srgbClr val="3A3A3A">
                      <a:alpha val="35000"/>
                    </a:srgbClr>
                  </a:outerShdw>
                </a:effectLst>
              </a:defRPr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825500" y="5308600"/>
            <a:ext cx="113538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3200" i="1"/>
            </a:lvl1pPr>
            <a:lvl2pPr marL="0" indent="228600" algn="ctr">
              <a:spcBef>
                <a:spcPts val="0"/>
              </a:spcBef>
              <a:buSzTx/>
              <a:buFontTx/>
              <a:buNone/>
              <a:defRPr sz="3200" i="1"/>
            </a:lvl2pPr>
            <a:lvl3pPr marL="0" indent="457200" algn="ctr">
              <a:spcBef>
                <a:spcPts val="0"/>
              </a:spcBef>
              <a:buSzTx/>
              <a:buFontTx/>
              <a:buNone/>
              <a:defRPr sz="3200" i="1"/>
            </a:lvl3pPr>
            <a:lvl4pPr marL="0" indent="685800" algn="ctr">
              <a:spcBef>
                <a:spcPts val="0"/>
              </a:spcBef>
              <a:buSzTx/>
              <a:buFontTx/>
              <a:buNone/>
              <a:defRPr sz="3200" i="1"/>
            </a:lvl4pPr>
            <a:lvl5pPr marL="0" indent="914400" algn="ctr">
              <a:spcBef>
                <a:spcPts val="0"/>
              </a:spcBef>
              <a:buSzTx/>
              <a:buFontTx/>
              <a:buNone/>
              <a:defRPr sz="3200" i="1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825500" y="7137400"/>
            <a:ext cx="11353800" cy="1181100"/>
          </a:xfrm>
          <a:prstGeom prst="rect">
            <a:avLst/>
          </a:prstGeom>
        </p:spPr>
        <p:txBody>
          <a:bodyPr anchor="b"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825500" y="8305800"/>
            <a:ext cx="11353800" cy="889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4300" i="1">
                <a:solidFill>
                  <a:srgbClr val="F6E0AB"/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spcBef>
                <a:spcPts val="0"/>
              </a:spcBef>
              <a:buSzTx/>
              <a:buFontTx/>
              <a:buNone/>
              <a:defRPr sz="4300" i="1">
                <a:solidFill>
                  <a:srgbClr val="F6E0AB"/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spcBef>
                <a:spcPts val="0"/>
              </a:spcBef>
              <a:buSzTx/>
              <a:buFontTx/>
              <a:buNone/>
              <a:defRPr sz="4300" i="1">
                <a:solidFill>
                  <a:srgbClr val="F6E0AB"/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spcBef>
                <a:spcPts val="0"/>
              </a:spcBef>
              <a:buSzTx/>
              <a:buFontTx/>
              <a:buNone/>
              <a:defRPr sz="4300" i="1">
                <a:solidFill>
                  <a:srgbClr val="F6E0AB"/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spcBef>
                <a:spcPts val="0"/>
              </a:spcBef>
              <a:buSzTx/>
              <a:buFontTx/>
              <a:buNone/>
              <a:defRPr sz="4300" i="1">
                <a:solidFill>
                  <a:srgbClr val="F6E0AB"/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825500" y="3733800"/>
            <a:ext cx="11353800" cy="2273300"/>
          </a:xfrm>
          <a:prstGeom prst="rect">
            <a:avLst/>
          </a:prstGeom>
          <a:effectLst>
            <a:outerShdw blurRad="25400" dist="12700" dir="5400000" rotWithShape="0">
              <a:srgbClr val="FFFFFF"/>
            </a:outerShdw>
          </a:effectLst>
        </p:spPr>
        <p:txBody>
          <a:bodyPr/>
          <a:lstStyle>
            <a:lvl1pPr>
              <a:defRPr>
                <a:solidFill>
                  <a:srgbClr val="4F5C3F">
                    <a:alpha val="69000"/>
                  </a:srgbClr>
                </a:solidFill>
                <a:effectLst>
                  <a:outerShdw blurRad="25400" dist="12700" dir="16200000" rotWithShape="0">
                    <a:srgbClr val="3A3A3A">
                      <a:alpha val="35000"/>
                    </a:srgbClr>
                  </a:outerShdw>
                </a:effectLst>
              </a:defRPr>
            </a:lvl1pPr>
          </a:lstStyle>
          <a:p>
            <a:pPr lvl="0"/>
            <a:r>
              <a:rPr/>
              <a:t>Texto do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304800" y="1778000"/>
            <a:ext cx="7327900" cy="3340100"/>
          </a:xfrm>
          <a:prstGeom prst="rect">
            <a:avLst/>
          </a:prstGeom>
          <a:effectLst>
            <a:outerShdw blurRad="25400" dist="12700" dir="5400000" rotWithShape="0">
              <a:srgbClr val="FFFFFF"/>
            </a:outerShdw>
          </a:effectLst>
        </p:spPr>
        <p:txBody>
          <a:bodyPr anchor="b"/>
          <a:lstStyle>
            <a:lvl1pPr>
              <a:defRPr>
                <a:solidFill>
                  <a:srgbClr val="4F5C3F">
                    <a:alpha val="69000"/>
                  </a:srgbClr>
                </a:solidFill>
                <a:effectLst>
                  <a:outerShdw blurRad="25400" dist="12700" dir="16200000" rotWithShape="0">
                    <a:srgbClr val="3A3A3A">
                      <a:alpha val="35000"/>
                    </a:srgbClr>
                  </a:outerShdw>
                </a:effectLst>
              </a:defRPr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304800" y="5168900"/>
            <a:ext cx="7327900" cy="2743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FontTx/>
              <a:buNone/>
              <a:defRPr sz="3200" i="1"/>
            </a:lvl1pPr>
            <a:lvl2pPr marL="0" indent="228600" algn="ctr">
              <a:spcBef>
                <a:spcPts val="0"/>
              </a:spcBef>
              <a:buSzTx/>
              <a:buFontTx/>
              <a:buNone/>
              <a:defRPr sz="3200" i="1"/>
            </a:lvl2pPr>
            <a:lvl3pPr marL="0" indent="457200" algn="ctr">
              <a:spcBef>
                <a:spcPts val="0"/>
              </a:spcBef>
              <a:buSzTx/>
              <a:buFontTx/>
              <a:buNone/>
              <a:defRPr sz="3200" i="1"/>
            </a:lvl3pPr>
            <a:lvl4pPr marL="0" indent="685800" algn="ctr">
              <a:spcBef>
                <a:spcPts val="0"/>
              </a:spcBef>
              <a:buSzTx/>
              <a:buFontTx/>
              <a:buNone/>
              <a:defRPr sz="3200" i="1"/>
            </a:lvl4pPr>
            <a:lvl5pPr marL="0" indent="914400" algn="ctr">
              <a:spcBef>
                <a:spcPts val="0"/>
              </a:spcBef>
              <a:buSzTx/>
              <a:buFontTx/>
              <a:buNone/>
              <a:defRPr sz="3200" i="1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825500" y="2768600"/>
            <a:ext cx="5422900" cy="6184900"/>
          </a:xfrm>
          <a:prstGeom prst="rect">
            <a:avLst/>
          </a:prstGeom>
        </p:spPr>
        <p:txBody>
          <a:bodyPr/>
          <a:lstStyle>
            <a:lvl1pPr marL="406400" indent="-406400">
              <a:spcBef>
                <a:spcPts val="3600"/>
              </a:spcBef>
              <a:buBlip>
                <a:blip r:embed="rId2"/>
              </a:buBlip>
              <a:defRPr sz="3200"/>
            </a:lvl1pPr>
            <a:lvl2pPr marL="812800" indent="-406400">
              <a:spcBef>
                <a:spcPts val="3600"/>
              </a:spcBef>
              <a:buBlip>
                <a:blip r:embed="rId2"/>
              </a:buBlip>
              <a:defRPr sz="3200"/>
            </a:lvl2pPr>
            <a:lvl3pPr marL="1219200" indent="-406400">
              <a:spcBef>
                <a:spcPts val="3600"/>
              </a:spcBef>
              <a:buBlip>
                <a:blip r:embed="rId2"/>
              </a:buBlip>
              <a:defRPr sz="3200"/>
            </a:lvl3pPr>
            <a:lvl4pPr marL="1625600" indent="-406400">
              <a:spcBef>
                <a:spcPts val="3600"/>
              </a:spcBef>
              <a:buBlip>
                <a:blip r:embed="rId2"/>
              </a:buBlip>
              <a:defRPr sz="3200"/>
            </a:lvl4pPr>
            <a:lvl5pPr marL="2032000" indent="-406400">
              <a:spcBef>
                <a:spcPts val="3600"/>
              </a:spcBef>
              <a:buBlip>
                <a:blip r:embed="rId2"/>
              </a:buBlip>
              <a:defRPr sz="32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825500" y="825500"/>
            <a:ext cx="11353800" cy="81026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Acim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mbossed_Background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" y="647700"/>
            <a:ext cx="11747500" cy="84724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5500" y="50800"/>
            <a:ext cx="11353800" cy="2032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5500" y="2705100"/>
            <a:ext cx="11353800" cy="6223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825500" y="50800"/>
            <a:ext cx="11353800" cy="20320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0" tIns="0" rIns="0" bIns="0" anchor="ctr">
            <a:normAutofit/>
          </a:bodyPr>
          <a:lstStyle/>
          <a:p>
            <a:pPr lvl="0"/>
            <a:r>
              <a:rPr/>
              <a:t>Texto do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825500" y="2705100"/>
            <a:ext cx="11353800" cy="62230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0" tIns="0" rIns="0" bIns="0" anchor="ctr">
            <a:normAutofit/>
          </a:bodyPr>
          <a:lstStyle>
            <a:lvl1pPr>
              <a:buBlip>
                <a:blip r:embed="rId16"/>
              </a:buBlip>
            </a:lvl1pPr>
            <a:lvl2pPr>
              <a:buBlip>
                <a:blip r:embed="rId16"/>
              </a:buBlip>
            </a:lvl2pPr>
            <a:lvl3pPr>
              <a:buBlip>
                <a:blip r:embed="rId16"/>
              </a:buBlip>
            </a:lvl3pPr>
            <a:lvl4pPr>
              <a:buBlip>
                <a:blip r:embed="rId16"/>
              </a:buBlip>
            </a:lvl4pPr>
            <a:lvl5pPr>
              <a:buBlip>
                <a:blip r:embed="rId16"/>
              </a:buBlip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695" r:id="rId5"/>
    <p:sldLayoutId id="2147483694" r:id="rId6"/>
    <p:sldLayoutId id="2147483693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692" r:id="rId13"/>
  </p:sldLayoutIdLst>
  <p:transition spd="med"/>
  <p:txStyles>
    <p:titleStyle>
      <a:lvl1pPr algn="ctr" defTabSz="584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1pPr>
      <a:lvl2pPr algn="ctr" defTabSz="584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2pPr>
      <a:lvl3pPr algn="ctr" defTabSz="584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3pPr>
      <a:lvl4pPr algn="ctr" defTabSz="584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4pPr>
      <a:lvl5pPr algn="ctr" defTabSz="584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5pPr>
      <a:lvl6pPr indent="1143000" algn="ctr" defTabSz="584200">
        <a:lnSpc>
          <a:spcPct val="90000"/>
        </a:lnSpc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/>
        </a:defRPr>
      </a:lvl6pPr>
      <a:lvl7pPr indent="1371600" algn="ctr" defTabSz="584200">
        <a:lnSpc>
          <a:spcPct val="90000"/>
        </a:lnSpc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/>
        </a:defRPr>
      </a:lvl7pPr>
      <a:lvl8pPr indent="1600200" algn="ctr" defTabSz="584200">
        <a:lnSpc>
          <a:spcPct val="90000"/>
        </a:lnSpc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/>
        </a:defRPr>
      </a:lvl8pPr>
      <a:lvl9pPr indent="1828800" algn="ctr" defTabSz="584200">
        <a:lnSpc>
          <a:spcPct val="90000"/>
        </a:lnSpc>
        <a:defRPr sz="6400" cap="all" spc="320">
          <a:solidFill>
            <a:srgbClr val="FBF9E6"/>
          </a:solidFill>
          <a:effectLst>
            <a:outerShdw blurRad="25400" dist="25400" dir="16200000" rotWithShape="0">
              <a:srgbClr val="3A3A3A">
                <a:alpha val="70000"/>
              </a:srgbClr>
            </a:outerShdw>
          </a:effectLst>
          <a:latin typeface="+mn-lt"/>
          <a:ea typeface="+mn-ea"/>
          <a:cs typeface="+mn-cs"/>
          <a:sym typeface="Georgia"/>
        </a:defRPr>
      </a:lvl9pPr>
    </p:titleStyle>
    <p:bodyStyle>
      <a:lvl1pPr marL="431800" indent="-431800" algn="l" defTabSz="584200" rtl="0" eaLnBrk="0" fontAlgn="base" hangingPunct="0">
        <a:lnSpc>
          <a:spcPct val="120000"/>
        </a:lnSpc>
        <a:spcBef>
          <a:spcPts val="5200"/>
        </a:spcBef>
        <a:spcAft>
          <a:spcPct val="0"/>
        </a:spcAft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1pPr>
      <a:lvl2pPr marL="863600" indent="-431800" algn="l" defTabSz="584200" rtl="0" eaLnBrk="0" fontAlgn="base" hangingPunct="0">
        <a:lnSpc>
          <a:spcPct val="120000"/>
        </a:lnSpc>
        <a:spcBef>
          <a:spcPts val="5200"/>
        </a:spcBef>
        <a:spcAft>
          <a:spcPct val="0"/>
        </a:spcAft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2pPr>
      <a:lvl3pPr marL="1295400" indent="-431800" algn="l" defTabSz="584200" rtl="0" eaLnBrk="0" fontAlgn="base" hangingPunct="0">
        <a:lnSpc>
          <a:spcPct val="120000"/>
        </a:lnSpc>
        <a:spcBef>
          <a:spcPts val="5200"/>
        </a:spcBef>
        <a:spcAft>
          <a:spcPct val="0"/>
        </a:spcAft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3pPr>
      <a:lvl4pPr marL="1727200" indent="-431800" algn="l" defTabSz="584200" rtl="0" eaLnBrk="0" fontAlgn="base" hangingPunct="0">
        <a:lnSpc>
          <a:spcPct val="120000"/>
        </a:lnSpc>
        <a:spcBef>
          <a:spcPts val="5200"/>
        </a:spcBef>
        <a:spcAft>
          <a:spcPct val="0"/>
        </a:spcAft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4pPr>
      <a:lvl5pPr marL="2159000" indent="-431800" algn="l" defTabSz="584200" rtl="0" eaLnBrk="0" fontAlgn="base" hangingPunct="0">
        <a:lnSpc>
          <a:spcPct val="120000"/>
        </a:lnSpc>
        <a:spcBef>
          <a:spcPts val="5200"/>
        </a:spcBef>
        <a:spcAft>
          <a:spcPct val="0"/>
        </a:spcAft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 pitchFamily="18" charset="0"/>
        </a:defRPr>
      </a:lvl5pPr>
      <a:lvl6pPr marL="2590800" indent="-431800" defTabSz="584200">
        <a:lnSpc>
          <a:spcPct val="120000"/>
        </a:lnSpc>
        <a:spcBef>
          <a:spcPts val="5200"/>
        </a:spcBef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/>
        </a:defRPr>
      </a:lvl6pPr>
      <a:lvl7pPr marL="3022600" indent="-431800" defTabSz="584200">
        <a:lnSpc>
          <a:spcPct val="120000"/>
        </a:lnSpc>
        <a:spcBef>
          <a:spcPts val="5200"/>
        </a:spcBef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/>
        </a:defRPr>
      </a:lvl7pPr>
      <a:lvl8pPr marL="3454400" indent="-431800" defTabSz="584200">
        <a:lnSpc>
          <a:spcPct val="120000"/>
        </a:lnSpc>
        <a:spcBef>
          <a:spcPts val="5200"/>
        </a:spcBef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/>
        </a:defRPr>
      </a:lvl8pPr>
      <a:lvl9pPr marL="3886200" indent="-431800" defTabSz="584200">
        <a:lnSpc>
          <a:spcPct val="120000"/>
        </a:lnSpc>
        <a:spcBef>
          <a:spcPts val="5200"/>
        </a:spcBef>
        <a:buSzPct val="35000"/>
        <a:buFont typeface="Zapf Dingbats"/>
        <a:buBlip>
          <a:blip r:embed="rId16"/>
        </a:buBlip>
        <a:defRPr sz="360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latin typeface="+mn-lt"/>
          <a:ea typeface="+mn-ea"/>
          <a:cs typeface="+mn-cs"/>
          <a:sym typeface="Georgia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translate.google.com.br/translate?hl=pt-BR&amp;sl=en&amp;u=http://sogc.org/wp-content/uploads/2013/01/gui258CPG1106E.pdf&amp;prev=search" TargetMode="External"/><Relationship Id="rId2" Type="http://schemas.openxmlformats.org/officeDocument/2006/relationships/hyperlink" Target="https://www.google.com.br/url?sa=t&amp;rct=j&amp;q=&amp;esrc=s&amp;source=web&amp;cd=1&amp;cad=rja&amp;uact=8&amp;ved=0CCIQFjAAahUKEwjjtafN5_TGAhXCoIAKHbtCAHA&amp;url=http://sogc.org/wp-content/uploads/2013/01/gui258CPG1106E.pdf&amp;ei=P7uyVaOaD8LBggS7hYGABw&amp;usg=AFQjCNEf6j-_skz_UJDaHXF6n2t-lfPENA&amp;sig2=E0H1uqXT5WC5Xy5zaG6e7Q&amp;bvm=bv.98717601,d.eXY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Sulfato-Mg-Neuropro-Fetal.ppt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://www.paulomargotto.com.br/documentos/Neuroprotecao_magnesio.ppt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neuroprotecao.ppt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Neuroprotec_Magnesio_2014.ppt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Magnesio_pre_natal_perfura_intest.ppt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aulomargotto.com.br/documentos/Sulfato_Magnesio_diretrizes.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>
            <a:spLocks noGrp="1"/>
          </p:cNvSpPr>
          <p:nvPr>
            <p:ph type="body" idx="1"/>
          </p:nvPr>
        </p:nvSpPr>
        <p:spPr>
          <a:xfrm>
            <a:off x="1101725" y="8045450"/>
            <a:ext cx="11353800" cy="12954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pt-BR" sz="270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Apresentação:Roberto Faria- R3 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t-BR" sz="270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UTI Pediátrica-HRAS/HMIB/SES/DF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pt-BR" sz="2700" b="1" smtClean="0"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www.paulomargotto.com.br</a:t>
            </a:r>
            <a:r>
              <a:rPr lang="pt-BR" sz="270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11267" name="Imagem 3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1725" y="5524500"/>
            <a:ext cx="4900613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Imagem 35"/>
          <p:cNvPicPr/>
          <p:nvPr/>
        </p:nvPicPr>
        <p:blipFill>
          <a:blip r:embed="rId4"/>
          <a:stretch>
            <a:fillRect/>
          </a:stretch>
        </p:blipFill>
        <p:spPr>
          <a:xfrm>
            <a:off x="1101725" y="2716213"/>
            <a:ext cx="10839450" cy="2760662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957263" y="412750"/>
            <a:ext cx="11131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600" b="1" dirty="0">
                <a:solidFill>
                  <a:srgbClr val="FFFF00"/>
                </a:solidFill>
              </a:rPr>
              <a:t>Sulfato de magnésio pré-natal para </a:t>
            </a:r>
            <a:r>
              <a:rPr lang="pt-BR" sz="3600" b="1" dirty="0" err="1">
                <a:solidFill>
                  <a:srgbClr val="FFFF00"/>
                </a:solidFill>
              </a:rPr>
              <a:t>neuroproteção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5926138" y="6200775"/>
            <a:ext cx="684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/>
              <a:t>J Obstet Gynaecol Can. 2011 May;33(5):516-29. </a:t>
            </a:r>
          </a:p>
        </p:txBody>
      </p:sp>
      <p:sp>
        <p:nvSpPr>
          <p:cNvPr id="11271" name="Text Box 9"/>
          <p:cNvSpPr txBox="1">
            <a:spLocks noChangeArrowheads="1"/>
          </p:cNvSpPr>
          <p:nvPr/>
        </p:nvSpPr>
        <p:spPr bwMode="auto">
          <a:xfrm>
            <a:off x="73025" y="8639175"/>
            <a:ext cx="2727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/>
              <a:t>Brasília, 28/7/2015</a:t>
            </a:r>
          </a:p>
        </p:txBody>
      </p:sp>
      <p:pic>
        <p:nvPicPr>
          <p:cNvPr id="11272" name="Picture 9" descr="Imagem1"/>
          <p:cNvPicPr>
            <a:picLocks noChangeAspect="1" noChangeArrowheads="1"/>
          </p:cNvPicPr>
          <p:nvPr/>
        </p:nvPicPr>
        <p:blipFill>
          <a:blip r:embed="rId5">
            <a:lum bright="12000"/>
          </a:blip>
          <a:srcRect/>
          <a:stretch>
            <a:fillRect/>
          </a:stretch>
        </p:blipFill>
        <p:spPr bwMode="auto">
          <a:xfrm>
            <a:off x="2038350" y="1131888"/>
            <a:ext cx="919956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 idx="4294967295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5800" cap="none" smtClean="0">
                <a:effectLst/>
              </a:rPr>
              <a:t>Consultem o artigo Integral Aqui e Agora!</a:t>
            </a:r>
            <a:br>
              <a:rPr lang="pt-BR" sz="5800" cap="none" smtClean="0">
                <a:effectLst/>
              </a:rPr>
            </a:br>
            <a:r>
              <a:rPr lang="pt-BR" sz="5800" cap="none" smtClean="0">
                <a:effectLst/>
              </a:rPr>
              <a:t>(eslide em Apresentação!)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825500" y="2705100"/>
            <a:ext cx="11580813" cy="4619625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b="1" smtClean="0">
                <a:effectLst/>
              </a:rPr>
              <a:t>[PDF]</a:t>
            </a:r>
            <a:r>
              <a:rPr lang="pt-BR" u="sng" smtClean="0">
                <a:effectLst/>
                <a:hlinkClick r:id="rId2"/>
              </a:rPr>
              <a:t>Magnesium Sulphate for Fetal Neuroprotection - SOGC</a:t>
            </a:r>
            <a:endParaRPr lang="pt-BR" smtClean="0">
              <a:effectLst/>
            </a:endParaRPr>
          </a:p>
          <a:p>
            <a:r>
              <a:rPr lang="pt-BR" b="1" smtClean="0">
                <a:effectLst/>
              </a:rPr>
              <a:t>sogc</a:t>
            </a:r>
            <a:r>
              <a:rPr lang="pt-BR" smtClean="0">
                <a:effectLst/>
              </a:rPr>
              <a:t>.org/wp-content/.../01/gui258CPG1106E.pdf</a:t>
            </a:r>
            <a:endParaRPr lang="pt-BR" smtClean="0">
              <a:effectLst/>
              <a:hlinkClick r:id="rId3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hape 43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13315" name="Shape 44"/>
          <p:cNvSpPr>
            <a:spLocks noGrp="1"/>
          </p:cNvSpPr>
          <p:nvPr>
            <p:ph type="body" idx="1"/>
          </p:nvPr>
        </p:nvSpPr>
        <p:spPr bwMode="auto">
          <a:xfrm>
            <a:off x="825500" y="1898650"/>
            <a:ext cx="11353800" cy="74422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taxa global de nascimento prematuro  canadense atingiu 8,2% dos nascidos vivos em 2004, com idade gestacional (IG) &lt;32 semanas, representando 1,2% dos nascidos vivos no Canadá.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maior sobrevivência se deveu a  corticóides pré-natais e surfactante.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Este RN são de risco para deficiente  neurodesenvolvimento.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Dois padrões de lesão são encontrados nestes recém-nascidos (RN): hemorragia intraventricular e lesão da substância branca.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None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    -</a:t>
            </a:r>
            <a:r>
              <a:rPr lang="pt-BR" sz="2400" smtClean="0">
                <a:solidFill>
                  <a:srgbClr val="FF33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Hemorragia intraventricular</a:t>
            </a: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grave (graus 3 e 4) é detectado por ultrassonografia(USG) e ocorre principalmente entre os que nascem com IG &lt;28 semanas. Embora sua incidência seja mais alta de  24 a 25 semanas, ainda é comum porque há mais nascimentos com 26 a 28 semanas do que em 24 a 25 semanas.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None/>
            </a:pP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     -</a:t>
            </a:r>
            <a:r>
              <a:rPr lang="pt-BR" sz="2400" smtClean="0">
                <a:solidFill>
                  <a:srgbClr val="FF33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lesão da substância branca</a:t>
            </a:r>
            <a:r>
              <a:rPr lang="pt-BR" sz="2400" smtClean="0">
                <a:solidFill>
                  <a:srgbClr val="3A351A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: a ressonância magnética (RM) é necessária para a detecção de lesões da substância branca, que tem um pico de prevalência  às 28 semanas. Sua gravidade está associada com comprometimento motor e cognitivo.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46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14339" name="Shape 47"/>
          <p:cNvSpPr>
            <a:spLocks noGrp="1"/>
          </p:cNvSpPr>
          <p:nvPr>
            <p:ph type="body" idx="1"/>
          </p:nvPr>
        </p:nvSpPr>
        <p:spPr bwMode="auto">
          <a:xfrm>
            <a:off x="825500" y="1182688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24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24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24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mtClean="0">
                <a:solidFill>
                  <a:srgbClr val="FF33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Resultados neurológicos mais frequentes</a:t>
            </a:r>
            <a:r>
              <a:rPr lang="pt-BR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: </a:t>
            </a: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Prejuízo cognitivo e paralisia cerebral</a:t>
            </a: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Outros: cegueira, surdez, retardo de desenvolvimento e / ou outro comprometimento neurológico</a:t>
            </a:r>
          </a:p>
          <a:p>
            <a:pPr marL="0" lvl="1" indent="228600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&gt; 50%  dos recém-nascidos pré-termos extremos  sofrem de déficit de aprendizagem ou deficiências ou dificuldades motoras, em comparação com cerca de 20% dos RN com peso de nascimento normal. 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hape 49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</a:t>
            </a:r>
          </a:p>
        </p:txBody>
      </p:sp>
      <p:sp>
        <p:nvSpPr>
          <p:cNvPr id="15363" name="Shape 50"/>
          <p:cNvSpPr>
            <a:spLocks noGrp="1"/>
          </p:cNvSpPr>
          <p:nvPr>
            <p:ph type="body" idx="1"/>
          </p:nvPr>
        </p:nvSpPr>
        <p:spPr bwMode="auto">
          <a:xfrm>
            <a:off x="741363" y="268288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           </a:t>
            </a:r>
            <a:r>
              <a:rPr lang="pt-BR" smtClean="0">
                <a:solidFill>
                  <a:srgbClr val="FF33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Importância da Paralisia Cerebral ( PC</a:t>
            </a:r>
            <a:r>
              <a:rPr lang="pt-BR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)</a:t>
            </a: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Síndrome de comprometimento motor não progressiva secundária à lesão cerebral ou anomalias que surgem no início desenvolvimento. </a:t>
            </a: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Os sinais típicos da PC incluem espasticidade, distúrbios do movimento, fraqueza muscular, ataxia, rigidez.</a:t>
            </a:r>
          </a:p>
          <a:p>
            <a:pPr marL="0" indent="0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Existem 4 principais tipos de paralisia cerebral:</a:t>
            </a:r>
          </a:p>
          <a:p>
            <a:pPr marL="1535113" lvl="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1. Espástica (aumento do tônus ​​muscular)</a:t>
            </a:r>
          </a:p>
          <a:p>
            <a:pPr marL="1535113" lvl="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2. Atetóica ou discinética (lento, movimentos descontrolados)</a:t>
            </a:r>
          </a:p>
          <a:p>
            <a:pPr marL="1535113" lvl="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3. Atáxica  (problemas com equilíbrio e percepção de profundidade)</a:t>
            </a:r>
          </a:p>
          <a:p>
            <a:pPr marL="1535113" lvl="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3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4. Mista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hape 52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16387" name="Shape 53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 padrão mais comum é a Espástica seguido pela Atetóica.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Prevalência: 2 a 2,5 casos por mil RN vivos.  O risco  é maior em idades gestacionais mais precoces.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Comparação com RNT: recém-nascidos pré-termos têm um risco cerca de 3 vezes superior após 34 a 36 semanas, de 8 a 14 superior se com 30 a 33 semanas, 46 vezes superior com 28 a 30 semanas, e até 80 superior se &lt;28 semanas de idade gestacional. 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 risco está relacionado com muito baixo peso ao nascer (ou seja, &lt;1.500 g) e hemorragia intraventricular.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endParaRPr lang="pt-BR" sz="24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Prevalência: Taxas foram relatadas para ser tanto decrescente quanto crescente, possivelmente porque as taxas de mortalidade perinatal estão diminuindo, de modo que a taxa de "morte ou PC" entre os recém-nascidos em &lt;30 semanas tem se estabilizado.</a:t>
            </a:r>
          </a:p>
          <a:p>
            <a:pPr marL="239713" indent="-239713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4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Gastos: Os Centros dos EUA para Controle e Prevenção de Doenças estimam que o cuidado da vida de saúde, produtividade e custos sociais são US $ 921 000 (2003) por pessoa. Não há cura de modo que as medidas preventivas são de extrema importância. 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hape 55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56" name="Shape 5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4572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1800">
                <a:solidFill>
                  <a:srgbClr val="000000"/>
                </a:solidFill>
                <a:effectLst/>
              </a:defRPr>
            </a:pPr>
            <a:r>
              <a:rPr sz="2400" b="1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Sulfato de Magnésio para Neuroproteção</a:t>
            </a:r>
          </a:p>
          <a:p>
            <a:pPr marL="263877" indent="-263877" defTabSz="4572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9999"/>
              <a:buFontTx/>
              <a:buChar char="•"/>
              <a:defRPr sz="1800">
                <a:solidFill>
                  <a:srgbClr val="000000"/>
                </a:solidFill>
                <a:effectLst/>
              </a:defRPr>
            </a:pPr>
            <a:r>
              <a:rPr sz="220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2 estudos publicados na década de 1980, os RNPT de mulheres com pré-eclâmpsia tiveram uma menor incidência de efeitos adversos SNC do que RN da mesma idade gestacional nascidos de mães sem preeclampsia. </a:t>
            </a:r>
          </a:p>
          <a:p>
            <a:pPr marL="263877" indent="-263877" defTabSz="4572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9999"/>
              <a:buFontTx/>
              <a:buChar char="•"/>
              <a:defRPr sz="1800">
                <a:solidFill>
                  <a:srgbClr val="000000"/>
                </a:solidFill>
                <a:effectLst/>
              </a:defRPr>
            </a:pPr>
            <a:r>
              <a:rPr sz="220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Em 1995, um estudo caso-controle foi realizado:  demonstrou uma associação entre a administração de sulfato de magnésio pré-natal para pre-termos e menos casos de PC entre os recém-nascidos &lt;1.500 g.</a:t>
            </a:r>
          </a:p>
          <a:p>
            <a:pPr marL="263877" indent="-263877" defTabSz="4572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9999"/>
              <a:buFontTx/>
              <a:buChar char="•"/>
              <a:defRPr sz="1800">
                <a:solidFill>
                  <a:srgbClr val="000000"/>
                </a:solidFill>
                <a:effectLst/>
              </a:defRPr>
            </a:pPr>
            <a:r>
              <a:rPr sz="220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Sulfato de magnésio para o tratamento e profilaxia da eclampsia pode ser a base desta associação?? Resultados dos estudos observacionais subseqüentes que investigaram a associação tem sido inconsistentes (continua a haver uma falta de compreensão de como ele pode agir como um neuroprotetor)</a:t>
            </a:r>
          </a:p>
          <a:p>
            <a:pPr marL="263877" indent="-263877" defTabSz="4572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9999"/>
              <a:buFontTx/>
              <a:buChar char="•"/>
              <a:defRPr sz="1800">
                <a:solidFill>
                  <a:srgbClr val="000000"/>
                </a:solidFill>
                <a:effectLst/>
              </a:defRPr>
            </a:pPr>
            <a:r>
              <a:rPr sz="220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Magnésio e suas ações:  vasodilatação cerebral , redução das citocinas inflamatórias e / ou radicais livres de oxigénio, inibição do influxo de cálcio.</a:t>
            </a:r>
          </a:p>
        </p:txBody>
      </p:sp>
    </p:spTree>
  </p:cSld>
  <p:clrMapOvr>
    <a:masterClrMapping/>
  </p:clrMapOvr>
  <p:transition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0" y="844550"/>
            <a:ext cx="13004800" cy="8764588"/>
            <a:chOff x="-127000" y="-88900"/>
            <a:chExt cx="11267562" cy="8065444"/>
          </a:xfrm>
        </p:grpSpPr>
        <p:pic>
          <p:nvPicPr>
            <p:cNvPr id="18435" name="pasted-image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11013563" cy="7735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6" name="Imagem 5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27000" y="-88900"/>
              <a:ext cx="11267563" cy="8065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58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19459" name="Shape 59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algn="ctr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PT" smtClean="0">
                <a:solidFill>
                  <a:schemeClr val="hlink"/>
                </a:solidFill>
                <a:effectLst/>
                <a:sym typeface="Helvetica"/>
              </a:rPr>
              <a:t>O Magnésio atua em muitos processos intracelulares e suas ações incluem vasodilatação cerebral,  redução da citocinas inflamatórias e / ou radicais livres de oxigênio e / ou inibição de influxo  de cálcio nas células. Estudos em animais demonstraram um efeito neuroprotetor</a:t>
            </a:r>
            <a:br>
              <a:rPr lang="pt-PT" smtClean="0">
                <a:solidFill>
                  <a:schemeClr val="hlink"/>
                </a:solidFill>
                <a:effectLst/>
                <a:sym typeface="Helvetica"/>
              </a:rPr>
            </a:br>
            <a:r>
              <a:rPr lang="pt-PT" smtClean="0">
                <a:effectLst/>
                <a:sym typeface="Helvetica"/>
              </a:rPr>
              <a:t>.</a:t>
            </a:r>
            <a:r>
              <a:rPr lang="pt-BR" smtClean="0">
                <a:effectLst/>
                <a:sym typeface="Helvetica"/>
              </a:rPr>
              <a:t> </a:t>
            </a: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De 2002 a 2008, 5 ensaios clínicos randomizados estudaram sulfato de magnésio para a neuroproteção fetal (</a:t>
            </a:r>
            <a:r>
              <a:rPr lang="pt-BR" sz="22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Tabela 2</a:t>
            </a: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).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2009, um marco foi alcançado com a publicação de 3 metanálises: sulfato de magnésio para a neuroproteção fetal diminui o risco de PC.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2400" b="1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2400" b="1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                            </a:t>
            </a:r>
            <a:r>
              <a:rPr lang="pt-BR" sz="3200" b="1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Sulfato de magnésio em Obstetrícia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Profilaxia e tratamento da  eclampsia.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Não é mais recomendado para tocólise, porque é inefetivo.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Este documento resume as evidências relevantes e fornece recomendações de boas práticas relacionadas com a utilização de sulfato de magnésio pré-natal para a neuroproteção fetal em mulheres com parto prematuro iminente. 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endParaRPr lang="pt-BR" sz="11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fill="hold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hape 64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20483" name="Shape 65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</a:t>
            </a:r>
            <a:r>
              <a:rPr lang="pt-BR" sz="22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Tabela 3a</a:t>
            </a: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apresenta os resultados de três metanálises de ensaios relevantes, neuroprotetoras,  e mostra que magnésio pré-natal reduziu o risco de "morte ou PC", "morte ou PC moderada a grave", "qualquer PC," CP moderada a grave ", e" substancial disfunção motora grossa " aos 2 anos de idade.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Resultados foram consistentes entre ensaios e entre as metanálises. Utilização de sulfato de magnésio não foi associada com um aumento na morte pediátrica.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Estes incluíram o efeito de confusão de nascimentos múltiplos, a pontuação baixa qualidade (pontuação Jahad de 2/8 quando os outros ensaios intenção neuroprotetores marcou 7-8 / 8), a falta de um grupo placebo, que cruzado foi permitido, e que 3 dos 8 óbitos neonatais no grupo  sulfato de magnésio foram relacionados com anomalias congênitas (n = 1) ou transfusão feto fetal(n = 2).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800" b="1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Número necessário para tratamento (NNT) para prevenir um caso de morte ou de PC foi de  43.</a:t>
            </a: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Enquanto as três metanálises demonstram resultados significativos que sulfato de magnésio antenatal pode reduzir o risco de morte ou PC, PC moderada-grave, qualquer PC, PC moderada a grave, e disfunção motora grossa substancial aos 2 anos de idade, é importante de notar que nenhum teste demonstrou uma diminuição estatisticamente significativa no resultado combinado de morte ou PC (Tabela 3b).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endParaRPr lang="pt-BR" sz="11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fill="hold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m 65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3004800" cy="9966325"/>
          </a:xfrm>
          <a:prstGeom prst="rect">
            <a:avLst/>
          </a:prstGeom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3004800" cy="974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68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23555" name="Shape 69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Apesar desses resultados favoráveis, falta ainda evidência com respeito a quatro questões clínicas:</a:t>
            </a:r>
          </a:p>
          <a:p>
            <a:pPr marL="695325" lvl="1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idade gestacional abaixo do qual este tratamento deve ser oferecido.</a:t>
            </a:r>
          </a:p>
          <a:p>
            <a:pPr marL="695325" lvl="1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As doses  de manutenção ideais.</a:t>
            </a:r>
          </a:p>
          <a:p>
            <a:pPr marL="695325" lvl="1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Ainda não foi associada com uma diminuição de doenças no sistema nervoso central associadas com PC, como comprometimento cognitivo (ou seja, hemorragia intraventricular ou lesão substância branca - leucomalácia periventricular cística), e outros (por exemplo, atraso no desenvolvimento, comprometimento neurológico, cegueira ou surdez). No entanto, intervalos de confiança eram razoavelmente amplos e compatíveis com qualquer um dos seguintes: um efeito protetor (redução de 38%), o efeito prejudicial (aumento de 13%), ou nenhum efeito. Mais evidências são necessárias.</a:t>
            </a:r>
          </a:p>
          <a:p>
            <a:pPr marL="695325" lvl="1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Não há informações sobre o efeito do sulfato de magnésio sobre dificuldades de aprendizagem, dificuldades escolares, ou outras deficiências comuns em idade escolar, porque nenhum dos relatórios é sobre os resultados além de 2 anos de idade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endParaRPr lang="pt-BR" sz="11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ape 71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24579" name="Shape 72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55588" indent="-255588" defTabSz="442913" eaLnBrk="1" hangingPunct="1"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Há alguma incerteza sobre a idade gestacional em que o sulfato de magnésio deve ser administrado. Cada um dos ensaios tinha um limite de idade gestacional superior diferente. </a:t>
            </a:r>
          </a:p>
          <a:p>
            <a:pPr marL="255588" indent="-255588" defTabSz="442913" eaLnBrk="1" hangingPunct="1"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É incerto se o efeito neuroprotetor depende da idade gestacional ao nascimento. </a:t>
            </a:r>
          </a:p>
          <a:p>
            <a:pPr marL="255588" indent="-255588" defTabSz="442913" eaLnBrk="1" hangingPunct="1"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Tabela 4a</a:t>
            </a: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 apresenta os resultados dos ensaios com a intenção com neuroprotetor. O resultado de morte ou de PC foi significativamente diminuído  quando o tratamento foi administrado em &lt;34 semanas. O resultado do PC  foi significativamente diminuído em todas as idades gestacionais. </a:t>
            </a:r>
          </a:p>
          <a:p>
            <a:pPr marL="255588" indent="-255588" defTabSz="442913" eaLnBrk="1" hangingPunct="1"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Existem duas principais considerações ao determinar uma idade gestacional de corte: (1) o potencial para a modificação do efeito da idade gestacional (ou seja, o potencial de sulfato de magnésio, têm um efeito diferente em diferentes idades gestacionais), e (2) a prevalência basal da CP em diferentes idades gestacionais (desde o NNT será menor com uma prevalência mais elevada da linha de base de uma doença).</a:t>
            </a:r>
          </a:p>
          <a:p>
            <a:pPr marL="255588" indent="-255588" defTabSz="442913" eaLnBrk="1" hangingPunct="1"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 </a:t>
            </a:r>
            <a:r>
              <a:rPr lang="pt-BR" sz="20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Tabela 4a</a:t>
            </a: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(ensaios intenção neuroprotector) e </a:t>
            </a:r>
            <a:r>
              <a:rPr lang="pt-BR" sz="20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Tabela 4b</a:t>
            </a: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(todos os ensaios relevantes) mostram que tanto a estimativa pontual para o efeito de sulfato de magnésio na redução do risco de CP parece ser inferior a &lt;28 semanas. </a:t>
            </a:r>
          </a:p>
          <a:p>
            <a:pPr marL="255588" indent="-255588" algn="ctr" defTabSz="442913" eaLnBrk="1" hangingPunct="1">
              <a:spcBef>
                <a:spcPct val="0"/>
              </a:spcBef>
              <a:buSzPct val="120000"/>
              <a:buFontTx/>
              <a:buNone/>
            </a:pPr>
            <a:r>
              <a:rPr lang="pt-BR" sz="2000" b="1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 NNT para prevenir um caso de CP é baixo em todas as idades gestacionais a &lt;34 semanas</a:t>
            </a: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.</a:t>
            </a:r>
          </a:p>
          <a:p>
            <a:pPr marL="255588" indent="-255588" algn="ctr" defTabSz="442913" eaLnBrk="1" hangingPunct="1">
              <a:spcBef>
                <a:spcPct val="0"/>
              </a:spcBef>
              <a:buSzPct val="120000"/>
              <a:buFontTx/>
              <a:buChar char="•"/>
            </a:pPr>
            <a:endParaRPr lang="pt-BR" sz="20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fill="hold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hape 77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26627" name="Shape 78"/>
          <p:cNvSpPr>
            <a:spLocks noGrp="1"/>
          </p:cNvSpPr>
          <p:nvPr>
            <p:ph type="body" idx="1"/>
          </p:nvPr>
        </p:nvSpPr>
        <p:spPr bwMode="auto">
          <a:xfrm>
            <a:off x="825500" y="2757488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No ensaio  BEAM, as análises foram estratificados por idade gestacional (&lt;28 vs. 28 a 31 semanas).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Nenhuma diferença no efeito de magnésio na taxa de PC por idade gestacional acima de 31 semanas e 6 dias.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Em resumo, o risco de PC é maior em idades gestacionais precoces, mas estes bebês muito prematuros são em menor número. Utilização de sulfato de magnésio em idades gestacionais mais estreitas até 34 semanas tem o potencial de aumentar substancialmente o uso excessivo de sulfato de magnésio para mulheres com ameaçada de trabalho de parto prematuro.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Portanto, o consenso foi alcançado para recomendar uma idade gestacional de corte superior &lt; 32 semanas (ou seja, ≤31 + 6 semanas) para encontrar um equilíbrio entre a utilização adequada de sulfato de magnésio 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200" smtClean="0">
                <a:solidFill>
                  <a:schemeClr val="bg1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</a:t>
            </a:r>
            <a:r>
              <a:rPr lang="pt-BR" sz="22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Tabela 2</a:t>
            </a:r>
            <a:r>
              <a:rPr lang="pt-BR" sz="22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apresenta as características de base de mulheres que foram inscritos nos ensaios clínicos randomizados relevantes. Em 3 dos 4 ensaios  com neuroprotetores, a maioria das mulheres apresentavam trabalho de parto prematuro.</a:t>
            </a:r>
          </a:p>
        </p:txBody>
      </p:sp>
    </p:spTree>
  </p:cSld>
  <p:clrMapOvr>
    <a:masterClrMapping/>
  </p:clrMapOvr>
  <p:transition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80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27651" name="Shape 81"/>
          <p:cNvSpPr>
            <a:spLocks noGrp="1"/>
          </p:cNvSpPr>
          <p:nvPr>
            <p:ph type="body" idx="1"/>
          </p:nvPr>
        </p:nvSpPr>
        <p:spPr bwMode="auto">
          <a:xfrm>
            <a:off x="814388" y="2541588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8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Em todos   os ensaios foram excluídas as mulheres com as contra-indicações habituais para sulfato de magnésio (ou seja, a hipersensibilidade ao medicamento, coma hepático, miastenia gravis) e aqueles cujo feto era improvável para beneficiar de neuroproteção potencial (isto é, malformações fetais graves ou anomalias cromossômicas).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8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Precaução em mulheres que têm insuficiência renal, e os níveis séricos  devem ser monitorados.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8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 sulfato de magnésio para a neuroproteção deve ser administrado independentemente de gestação única ou múltipla.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8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Critérios de inclusão e exclusão dos estudos publicados estão resumidos na </a:t>
            </a:r>
            <a:r>
              <a:rPr lang="pt-BR" sz="2800" smtClean="0">
                <a:solidFill>
                  <a:schemeClr val="hlink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Tabela 5</a:t>
            </a:r>
            <a:r>
              <a:rPr lang="pt-BR" sz="28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. </a:t>
            </a:r>
          </a:p>
        </p:txBody>
      </p:sp>
    </p:spTree>
  </p:cSld>
  <p:clrMapOvr>
    <a:masterClrMapping/>
  </p:clrMapOvr>
  <p:transition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 bwMode="auto">
          <a:xfrm>
            <a:off x="381000" y="2705100"/>
            <a:ext cx="12242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buFont typeface="Zapf Dingbats"/>
              <a:buNone/>
            </a:pPr>
            <a:r>
              <a:rPr lang="pt-PT" sz="3200" smtClean="0">
                <a:solidFill>
                  <a:schemeClr val="hlink"/>
                </a:solidFill>
                <a:effectLst/>
              </a:rPr>
              <a:t>Como mostrado na </a:t>
            </a:r>
            <a:r>
              <a:rPr lang="pt-PT" sz="3200" b="1" smtClean="0">
                <a:solidFill>
                  <a:schemeClr val="hlink"/>
                </a:solidFill>
                <a:effectLst/>
              </a:rPr>
              <a:t>Tabela 6</a:t>
            </a:r>
            <a:r>
              <a:rPr lang="pt-PT" sz="3200" smtClean="0">
                <a:solidFill>
                  <a:schemeClr val="hlink"/>
                </a:solidFill>
                <a:effectLst/>
              </a:rPr>
              <a:t>, 4 ensaios de sulfato de magnésio administraram  uma dose de ataque de 4 g IV ao longo de 20 a 30 min.</a:t>
            </a:r>
            <a:br>
              <a:rPr lang="pt-PT" sz="3200" smtClean="0">
                <a:solidFill>
                  <a:schemeClr val="hlink"/>
                </a:solidFill>
                <a:effectLst/>
              </a:rPr>
            </a:br>
            <a:r>
              <a:rPr lang="pt-PT" sz="3200" smtClean="0">
                <a:effectLst/>
              </a:rPr>
              <a:t>Manutenção    de dosagem variou de nenhuma  a 1 g /  h</a:t>
            </a:r>
            <a:br>
              <a:rPr lang="pt-PT" sz="3200" smtClean="0">
                <a:effectLst/>
              </a:rPr>
            </a:br>
            <a:r>
              <a:rPr lang="pt-PT" sz="3200" smtClean="0">
                <a:effectLst/>
              </a:rPr>
              <a:t> ou 2 g / h por  12 ou 24 h. A dose mediana recebida</a:t>
            </a:r>
            <a:br>
              <a:rPr lang="pt-PT" sz="3200" smtClean="0">
                <a:effectLst/>
              </a:rPr>
            </a:br>
            <a:r>
              <a:rPr lang="pt-PT" sz="3200" smtClean="0">
                <a:effectLst/>
              </a:rPr>
              <a:t>foi tão alta como 31,5 g (IQR de 29,0-44,6), mas esta foi </a:t>
            </a:r>
            <a:br>
              <a:rPr lang="pt-PT" sz="3200" smtClean="0">
                <a:effectLst/>
              </a:rPr>
            </a:br>
            <a:r>
              <a:rPr lang="pt-PT" sz="3200" smtClean="0">
                <a:effectLst/>
              </a:rPr>
              <a:t> principalmente em mulheres que tiveram rotura prematura de membranas sem trabalho e 59,1% das mulheres foram re-tratados quando o nascimento foi considerado novamente eminente.</a:t>
            </a:r>
            <a:br>
              <a:rPr lang="pt-PT" sz="3200" smtClean="0">
                <a:effectLst/>
              </a:rPr>
            </a:br>
            <a:r>
              <a:rPr lang="pt-PT" sz="3200" smtClean="0">
                <a:effectLst/>
              </a:rPr>
              <a:t>A dose média foi muito mais baixa, de 6,5 g (IQR de 4,5 a 14,0 g), quando as mulheres foram inscritas principalmente para trabalho de parto prematuro. </a:t>
            </a:r>
            <a:endParaRPr lang="pt-BR" sz="32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93675" y="0"/>
            <a:ext cx="13198475" cy="9753600"/>
          </a:xfrm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pt-PT" sz="2800" smtClean="0">
                <a:effectLst/>
              </a:rPr>
              <a:t>Não houve comparações diretas de diferentes dosagens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para os esquemas de sulfato de magnésio para a neuroproteção.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Uma dose de ataque de 4 g IV com uma perfusão de manutenção de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1 g / h tem sido recomendada para (1) se assemelhar a atual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prática e protocolos clínicos hospitalares para o sulfato de magnésio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sulfato para a profilaxia e tratamento de eclâmpsia, e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(2) minimizar preocupações sobre a segurança materna, em particular no que os regimes de dosagem mais elevados não têm sido associados com maior neuroproteção. Ensaios que administraram infusões de manutenção o fizeram durante um máximo de 24 horas pré-natais</a:t>
            </a:r>
            <a:endParaRPr lang="pt-BR" sz="28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 bwMode="auto">
          <a:xfrm>
            <a:off x="1173163" y="2644775"/>
            <a:ext cx="10790237" cy="5399088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endParaRPr lang="pt-PT" sz="2000" smtClean="0">
              <a:effectLst/>
            </a:endParaRPr>
          </a:p>
          <a:p>
            <a:pPr>
              <a:lnSpc>
                <a:spcPct val="100000"/>
              </a:lnSpc>
            </a:pPr>
            <a:r>
              <a:rPr lang="pt-PT" sz="2000" smtClean="0">
                <a:effectLst/>
              </a:rPr>
              <a:t>Para as mulheres com parto prematuro planejado, devido a condições fetais ou maternas, recomenda-se que o sulfato de magnésio deve ser iniciado o mais próximo possível de 4 horas antes nascimento. Não   há estudos randomizados com parto prematuro planejado para diferentes durações de terapia com o sulfato de magnésio.</a:t>
            </a:r>
            <a:br>
              <a:rPr lang="pt-PT" sz="2000" smtClean="0">
                <a:effectLst/>
              </a:rPr>
            </a:br>
            <a:endParaRPr lang="pt-PT" sz="2000" smtClean="0">
              <a:effectLst/>
            </a:endParaRPr>
          </a:p>
          <a:p>
            <a:pPr>
              <a:lnSpc>
                <a:spcPct val="100000"/>
              </a:lnSpc>
            </a:pPr>
            <a:r>
              <a:rPr lang="pt-PT" sz="2000" smtClean="0">
                <a:effectLst/>
              </a:rPr>
              <a:t>Risco de erros de medicação pode ser diminuíd0 se o sulfato de magnésio for   preparado na farmácia central em vez de na Sala  de Trabalho de Parto.</a:t>
            </a:r>
          </a:p>
          <a:p>
            <a:pPr>
              <a:lnSpc>
                <a:spcPct val="100000"/>
              </a:lnSpc>
            </a:pPr>
            <a:r>
              <a:rPr lang="pt-PT" sz="2000" smtClean="0">
                <a:effectLst/>
              </a:rPr>
              <a:t/>
            </a:r>
            <a:br>
              <a:rPr lang="pt-PT" sz="2000" smtClean="0">
                <a:effectLst/>
              </a:rPr>
            </a:br>
            <a:r>
              <a:rPr lang="pt-PT" sz="2000" smtClean="0">
                <a:effectLst/>
              </a:rPr>
              <a:t>O sulfato de magnésio para a neuroprotecção fetal deve ser descontinuado no momento do parto.O sulfato de magnésio foi infundido para a intenção Neuroproteção tão rapidamente quanto 20 minutos antes do nascimento.</a:t>
            </a:r>
            <a:r>
              <a:rPr lang="pt-BR" sz="2000" smtClean="0">
                <a:effectLst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pt-PT" sz="2000" smtClean="0">
                <a:effectLst/>
              </a:rPr>
              <a:t>Protocolos existentes desenvolvidos pra a profilaxia e tratamento de  eclâmpsia podem ser usados para mulheres que recebem sulfato de magnésio para  neuroprotecção fetal.Intensa  monitorização da excreção urinária materna não deve ser exigido para o mesmo grau (isto é, sem necessidade de cateter de Foley) quando sulfato de magnésio é dado com a intenção neuroprotetor.</a:t>
            </a:r>
            <a:endParaRPr lang="pt-BR" sz="20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 bwMode="auto">
          <a:xfrm>
            <a:off x="885825" y="1636713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endParaRPr lang="pt-BR" sz="2400" smtClean="0">
              <a:effectLst/>
            </a:endParaRPr>
          </a:p>
          <a:p>
            <a:pPr>
              <a:lnSpc>
                <a:spcPct val="100000"/>
              </a:lnSpc>
            </a:pPr>
            <a:r>
              <a:rPr lang="pt-PT" sz="2400" smtClean="0">
                <a:effectLst/>
              </a:rPr>
              <a:t>O sulfato de magnésio produz vasodilatação periférica</a:t>
            </a:r>
            <a:br>
              <a:rPr lang="pt-PT" sz="2400" smtClean="0">
                <a:effectLst/>
              </a:rPr>
            </a:br>
            <a:r>
              <a:rPr lang="pt-PT" sz="2400" smtClean="0">
                <a:effectLst/>
              </a:rPr>
              <a:t>quando administrada por via intravenosa. Nos ensaios de  intenção de neuroproteção, os efeitos relacionados com a dose eram comuns, particularmente </a:t>
            </a:r>
            <a:r>
              <a:rPr lang="pt-PT" sz="2400" i="1" smtClean="0">
                <a:effectLst/>
              </a:rPr>
              <a:t>flushing</a:t>
            </a:r>
            <a:r>
              <a:rPr lang="pt-PT" sz="2400" smtClean="0">
                <a:effectLst/>
              </a:rPr>
              <a:t>, problemas no local da injeção, transpiração, náuseas e vômitos (</a:t>
            </a:r>
            <a:r>
              <a:rPr lang="pt-PT" sz="2400" smtClean="0">
                <a:solidFill>
                  <a:schemeClr val="hlink"/>
                </a:solidFill>
                <a:effectLst/>
              </a:rPr>
              <a:t>Tabela 7</a:t>
            </a:r>
            <a:r>
              <a:rPr lang="pt-PT" sz="2400" smtClean="0">
                <a:effectLst/>
              </a:rPr>
              <a:t>). </a:t>
            </a:r>
          </a:p>
          <a:p>
            <a:pPr>
              <a:lnSpc>
                <a:spcPct val="100000"/>
              </a:lnSpc>
            </a:pPr>
            <a:r>
              <a:rPr lang="pt-PT" sz="2400" smtClean="0">
                <a:effectLst/>
              </a:rPr>
              <a:t>Graves efeitos colaterais maternos eram incomuns, com apenas hipotensão arterial materna e taquicardia atingindo significância estatística. Poucas mulheres descontinuaram o sulfato de magnésio sulfato de magnésio  por causa de efeitos colaterais. Nem a morte nem a prisão para da cardiorrespiratória materna foram relatadas nos ensaios.</a:t>
            </a:r>
            <a:r>
              <a:rPr lang="pt-BR" sz="2400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body" idx="1"/>
          </p:nvPr>
        </p:nvSpPr>
        <p:spPr bwMode="auto">
          <a:xfrm>
            <a:off x="825500" y="2428875"/>
            <a:ext cx="11353800" cy="6499225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pt-PT" sz="2800" smtClean="0">
                <a:effectLst/>
              </a:rPr>
              <a:t>A monitorização dos níveis séricos de magnésio materno não é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necessária quando o sulfato de magnésio é administrado unicamente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para neuroprotecção fetal. Efeitos adversos maternos são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relacionada com a dose, como parada cardiorrespiratória 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com níveis em excesso de 5 mmol / L. Níveis desta magnitude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não se esperam quando contra-indicações de magnésio são observadas , mas são mais freqüentes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quando a preparação ocorre na Sala de Trabalho de Parto ao invés de na Farmácia </a:t>
            </a:r>
          </a:p>
          <a:p>
            <a:pPr>
              <a:lnSpc>
                <a:spcPct val="110000"/>
              </a:lnSpc>
            </a:pPr>
            <a:r>
              <a:rPr lang="pt-PT" sz="2800" smtClean="0">
                <a:effectLst/>
              </a:rPr>
              <a:t>Devido à sua doença subjacente, as mulheres com iminente parto prematuro exigi a monitorização contínua da frequência cardíaca fetal, de acordo com os guidelines da SOGC de  vigilância fetal. </a:t>
            </a:r>
            <a:endParaRPr lang="pt-BR" sz="28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pt-PT" sz="2800" smtClean="0">
                <a:effectLst/>
              </a:rPr>
              <a:t>Os relevantes ensaios controlados e randomizados  não levantam preocupações  sobre os efeitos adversos neonatais de curto prazo de com a exposição pré-natal e nenhuma avaliação neonatal adicional ou cuidados são necessários. </a:t>
            </a:r>
          </a:p>
          <a:p>
            <a:pPr>
              <a:lnSpc>
                <a:spcPct val="110000"/>
              </a:lnSpc>
            </a:pPr>
            <a:r>
              <a:rPr lang="pt-PT" sz="2800" smtClean="0">
                <a:effectLst/>
              </a:rPr>
              <a:t>Recém-nascidos com hipermagnesemia podem apresentar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com sintomas de apnéia ou hipoventilação, fraqueza, hipotonia, ausente ou reduzidos reflexos profundos do tendão, e estupor ou coma. Este complexo de sintomas tem sido descrito nos recém-nascidos de mães que receberam  grandes doses de IV sulfato de magnésio para eclâmpsia com níveis no soro neonatal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níveis&gt; 4,5 mEq / L.</a:t>
            </a:r>
            <a:r>
              <a:rPr lang="pt-BR" sz="2800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83"/>
          <p:cNvSpPr>
            <a:spLocks noGrp="1"/>
          </p:cNvSpPr>
          <p:nvPr>
            <p:ph type="title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Cenário </a:t>
            </a:r>
          </a:p>
        </p:txBody>
      </p:sp>
      <p:sp>
        <p:nvSpPr>
          <p:cNvPr id="37891" name="Shape 84"/>
          <p:cNvSpPr>
            <a:spLocks noGrp="1"/>
          </p:cNvSpPr>
          <p:nvPr>
            <p:ph type="body" idx="1"/>
          </p:nvPr>
        </p:nvSpPr>
        <p:spPr bwMode="auto">
          <a:xfrm>
            <a:off x="825500" y="2212975"/>
            <a:ext cx="11353800" cy="6715125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No entanto, não afetou a incidência de Apgar  &lt;7 aos 5 minutos se for apenas para neuroprotecao (RR 1,03; IC 95% 0,90-1,18; 3 ensaios, (4.387 crianças), hipotonia neonatal (RR 1,02; IC 95% 0,77-1,36;  2.444 crianças), ou a necessidade de ventilação em curso apoio (RR 0,94; IC 95% 0,89-1,00; 3 ensaios; 4.387 mulheres)..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</a:t>
            </a:r>
            <a:r>
              <a:rPr lang="pt-PT" sz="2000" smtClean="0">
                <a:effectLst/>
                <a:sym typeface="Helvetica"/>
              </a:rPr>
              <a:t>Nenhuma das principais publicações experimentais relataram  a necessidade de reanimação no nascimento,  mas uma sub-análise do estudo BEAM não relatou correlação entre os níveis de magnésio do sangue do cordão e a necessidade de ventilação com balão e máscara, intubação, ou massagem cardíaca.</a:t>
            </a:r>
            <a:br>
              <a:rPr lang="pt-PT" sz="2000" smtClean="0">
                <a:effectLst/>
                <a:sym typeface="Helvetica"/>
              </a:rPr>
            </a:br>
            <a:r>
              <a:rPr lang="pt-PT" sz="2000" smtClean="0">
                <a:effectLst/>
                <a:sym typeface="Helvetica"/>
              </a:rPr>
              <a:t>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PT" sz="2000" smtClean="0">
                <a:effectLst/>
                <a:sym typeface="Helvetica"/>
              </a:rPr>
              <a:t> Desconhece-se se a exposição ao  sulfato de magnésio afetaria a necessidade de ventilação neonatal em Unidades de Terapia Intensiva, utilizando protocolos para minimizar ventilação.</a:t>
            </a: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endParaRPr lang="pt-BR" sz="2000" smtClean="0">
              <a:solidFill>
                <a:srgbClr val="000000"/>
              </a:solidFill>
              <a:effectLst/>
              <a:latin typeface="Helvetica"/>
              <a:ea typeface="Helvetica"/>
              <a:cs typeface="Helvetica"/>
              <a:sym typeface="Helvetica"/>
            </a:endParaRP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PT" sz="2000" smtClean="0">
                <a:effectLst/>
                <a:sym typeface="Helvetica"/>
              </a:rPr>
              <a:t>Ensaios randomizados controlados demonstraram outras  relevante diferenças na morbidade neonatal, incluindo convulsões, síndrome de dificuldade respiratória 9doença da membrana hialina), displasia broncopulmonar ou enterocolite necrosante.</a:t>
            </a:r>
            <a:br>
              <a:rPr lang="pt-PT" sz="2000" smtClean="0">
                <a:effectLst/>
                <a:sym typeface="Helvetica"/>
              </a:rPr>
            </a:br>
            <a:endParaRPr lang="pt-PT" sz="2000" smtClean="0">
              <a:effectLst/>
              <a:sym typeface="Helvetica"/>
            </a:endParaRPr>
          </a:p>
          <a:p>
            <a:pPr marL="263525" indent="-263525" defTabSz="457200"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PT" sz="2000" smtClean="0">
                <a:effectLst/>
                <a:sym typeface="Helvetica"/>
              </a:rPr>
              <a:t>Deve haver um registro contínuo de crianças expostas de sulfato de magnésio pré-natal para a neuroproteção. Isto permitiria avaliar os seguintes aspectos:</a:t>
            </a:r>
            <a:br>
              <a:rPr lang="pt-PT" sz="2000" smtClean="0">
                <a:effectLst/>
                <a:sym typeface="Helvetica"/>
              </a:rPr>
            </a:br>
            <a:r>
              <a:rPr lang="pt-PT" sz="2000" smtClean="0">
                <a:effectLst/>
                <a:sym typeface="Helvetica"/>
              </a:rPr>
              <a:t>1. Efeitos sobre a reanimação na Sala de Parto, especialmente em Unidades com protocolos de ventilação 2. antecipação da  redução da paralisia cerebral</a:t>
            </a:r>
            <a:br>
              <a:rPr lang="pt-PT" sz="2000" smtClean="0">
                <a:effectLst/>
                <a:sym typeface="Helvetica"/>
              </a:rPr>
            </a:br>
            <a:r>
              <a:rPr lang="pt-PT" sz="2000" smtClean="0">
                <a:effectLst/>
                <a:sym typeface="Helvetica"/>
              </a:rPr>
              <a:t>3. Efeito sobre a alta prevalência de morbidades idade escolar entre bebês nascidos de prematuros.</a:t>
            </a:r>
            <a:r>
              <a:rPr lang="pt-BR" sz="2000" smtClean="0">
                <a:effectLst/>
                <a:sym typeface="Helvetica"/>
              </a:rPr>
              <a:t> </a:t>
            </a:r>
          </a:p>
        </p:txBody>
      </p:sp>
    </p:spTree>
  </p:cSld>
  <p:clrMapOvr>
    <a:masterClrMapping/>
  </p:clrMapOvr>
  <p:transition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</a:pPr>
            <a:r>
              <a:rPr lang="pt-PT" sz="2400" smtClean="0">
                <a:solidFill>
                  <a:schemeClr val="hlink"/>
                </a:solidFill>
                <a:effectLst/>
              </a:rPr>
              <a:t>CONSIDERAÇÕES ESPECIAIS RELATIVAS</a:t>
            </a:r>
            <a:br>
              <a:rPr lang="pt-PT" sz="2400" smtClean="0">
                <a:solidFill>
                  <a:schemeClr val="hlink"/>
                </a:solidFill>
                <a:effectLst/>
              </a:rPr>
            </a:br>
            <a:r>
              <a:rPr lang="pt-PT" sz="2400" smtClean="0">
                <a:solidFill>
                  <a:schemeClr val="hlink"/>
                </a:solidFill>
                <a:effectLst/>
              </a:rPr>
              <a:t>O USO DE SULFATO DE MAGNÉSIO PARA </a:t>
            </a:r>
            <a:br>
              <a:rPr lang="pt-PT" sz="2400" smtClean="0">
                <a:solidFill>
                  <a:schemeClr val="hlink"/>
                </a:solidFill>
                <a:effectLst/>
              </a:rPr>
            </a:br>
            <a:r>
              <a:rPr lang="pt-PT" sz="2400" smtClean="0">
                <a:solidFill>
                  <a:schemeClr val="hlink"/>
                </a:solidFill>
                <a:effectLst/>
              </a:rPr>
              <a:t>PARA NEUROPROTEÇÃO FETAL</a:t>
            </a:r>
            <a:br>
              <a:rPr lang="pt-PT" sz="2400" smtClean="0">
                <a:solidFill>
                  <a:schemeClr val="hlink"/>
                </a:solidFill>
                <a:effectLst/>
              </a:rPr>
            </a:br>
            <a:r>
              <a:rPr lang="pt-PT" sz="2400" smtClean="0">
                <a:solidFill>
                  <a:schemeClr val="hlink"/>
                </a:solidFill>
                <a:effectLst/>
              </a:rPr>
              <a:t>NO TRANSPORTE</a:t>
            </a:r>
            <a:br>
              <a:rPr lang="pt-PT" sz="2400" smtClean="0">
                <a:solidFill>
                  <a:schemeClr val="hlink"/>
                </a:solidFill>
                <a:effectLst/>
              </a:rPr>
            </a:br>
            <a:r>
              <a:rPr lang="pt-PT" sz="2400" smtClean="0">
                <a:solidFill>
                  <a:schemeClr val="hlink"/>
                </a:solidFill>
                <a:effectLst/>
              </a:rPr>
              <a:t>MATERNO</a:t>
            </a:r>
          </a:p>
          <a:p>
            <a:pPr algn="ctr">
              <a:lnSpc>
                <a:spcPct val="100000"/>
              </a:lnSpc>
            </a:pPr>
            <a:r>
              <a:rPr lang="pt-PT" sz="2400" smtClean="0">
                <a:effectLst/>
              </a:rPr>
              <a:t>Quando o transporte materna é considerado, a administração de magnésio</a:t>
            </a:r>
            <a:br>
              <a:rPr lang="pt-PT" sz="2400" smtClean="0">
                <a:effectLst/>
              </a:rPr>
            </a:br>
            <a:r>
              <a:rPr lang="pt-PT" sz="2400" smtClean="0">
                <a:effectLst/>
              </a:rPr>
              <a:t>administração deve ser decidida em consulta com</a:t>
            </a:r>
            <a:br>
              <a:rPr lang="pt-PT" sz="2400" smtClean="0">
                <a:effectLst/>
              </a:rPr>
            </a:br>
            <a:r>
              <a:rPr lang="pt-PT" sz="2400" smtClean="0">
                <a:effectLst/>
              </a:rPr>
              <a:t>o centro de recepção, numa base de caso-a-caso.</a:t>
            </a:r>
            <a:br>
              <a:rPr lang="pt-PT" sz="2400" smtClean="0">
                <a:effectLst/>
              </a:rPr>
            </a:br>
            <a:r>
              <a:rPr lang="pt-PT" sz="2400" b="1" smtClean="0">
                <a:solidFill>
                  <a:srgbClr val="FF6600"/>
                </a:solidFill>
                <a:effectLst/>
              </a:rPr>
              <a:t>Interações Medicamentosas</a:t>
            </a:r>
            <a:br>
              <a:rPr lang="pt-PT" sz="2400" b="1" smtClean="0">
                <a:solidFill>
                  <a:srgbClr val="FF6600"/>
                </a:solidFill>
                <a:effectLst/>
              </a:rPr>
            </a:br>
            <a:r>
              <a:rPr lang="pt-PT" sz="2400" smtClean="0">
                <a:effectLst/>
              </a:rPr>
              <a:t>Corticosteróides pré-natais devem ser administrados para a maturação a </a:t>
            </a:r>
            <a:br>
              <a:rPr lang="pt-PT" sz="2400" smtClean="0">
                <a:effectLst/>
              </a:rPr>
            </a:br>
            <a:r>
              <a:rPr lang="pt-PT" sz="2400" smtClean="0">
                <a:effectLst/>
              </a:rPr>
              <a:t>maturação pulmonar.</a:t>
            </a:r>
            <a:br>
              <a:rPr lang="pt-PT" sz="2400" smtClean="0">
                <a:effectLst/>
              </a:rPr>
            </a:br>
            <a:r>
              <a:rPr lang="pt-PT" sz="2400" smtClean="0">
                <a:effectLst/>
              </a:rPr>
              <a:t>Quando tocolysis tem sido utilizada para tentar inibir o trabalho de parto prematuro, o sulfato de magnésio pode ser usado uma vez que a tocólise tem sido descontinuada, devido ao nascimento iminente.</a:t>
            </a:r>
            <a:r>
              <a:rPr lang="pt-BR" sz="2400" smtClean="0">
                <a:effectLst/>
              </a:rPr>
              <a:t> 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 bwMode="auto"/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PT" sz="2800" smtClean="0">
                <a:effectLst/>
              </a:rPr>
              <a:t>Se a nifedipina foi utilizada para a tocolisis ou hipertensão, não há contra-indicação para</a:t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a utilização de sulfato de magnésio para a neuroprotecção fetal. Apesar de relatos de casos têm descrito  bloqueio neuromuscular  com o uso concomitante de sulfato de magnésio e nifedipina ou de outros bloqueadores do canal de cálcio. No entanto, estudo controlado e síntese da literatura não tem demonstrado aumento de risco (</a:t>
            </a:r>
            <a:r>
              <a:rPr lang="pt-PT" sz="2800" b="1" smtClean="0">
                <a:solidFill>
                  <a:schemeClr val="hlink"/>
                </a:solidFill>
                <a:effectLst/>
              </a:rPr>
              <a:t>referência 42</a:t>
            </a:r>
            <a:r>
              <a:rPr lang="pt-PT" sz="2800" smtClean="0">
                <a:effectLst/>
              </a:rPr>
              <a:t>)</a:t>
            </a:r>
          </a:p>
          <a:p>
            <a:pPr>
              <a:lnSpc>
                <a:spcPct val="100000"/>
              </a:lnSpc>
              <a:buFont typeface="Zapf Dingbats"/>
              <a:buNone/>
            </a:pPr>
            <a:r>
              <a:rPr lang="pt-PT" sz="2800" b="1" smtClean="0">
                <a:effectLst/>
              </a:rPr>
              <a:t>                  </a:t>
            </a:r>
            <a:r>
              <a:rPr lang="pt-PT" sz="2800" b="1" smtClean="0">
                <a:solidFill>
                  <a:schemeClr val="hlink"/>
                </a:solidFill>
                <a:effectLst/>
              </a:rPr>
              <a:t>Potenciais resultados obstétricos  adversos</a:t>
            </a:r>
            <a:r>
              <a:rPr lang="pt-PT" sz="2800" smtClean="0">
                <a:effectLst/>
              </a:rPr>
              <a:t/>
            </a:r>
            <a:br>
              <a:rPr lang="pt-PT" sz="2800" smtClean="0">
                <a:effectLst/>
              </a:rPr>
            </a:br>
            <a:r>
              <a:rPr lang="pt-PT" sz="2800" smtClean="0">
                <a:effectLst/>
              </a:rPr>
              <a:t>Na metanálise de Conde-Agudelo e Romero, sulfato de magnésio dado com a intenção de neuroproteção não se associou com aumento de cesariana ou grave hemorragia pó-parto , assim como aumento da duração do trabalho de parto.   </a:t>
            </a:r>
            <a:endParaRPr lang="pt-BR" sz="28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 bwMode="auto">
          <a:xfrm>
            <a:off x="885825" y="2355850"/>
            <a:ext cx="11353800" cy="6223000"/>
          </a:xfrm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</a:pPr>
            <a:r>
              <a:rPr lang="pt-PT" sz="2800" b="1" smtClean="0">
                <a:solidFill>
                  <a:schemeClr val="hlink"/>
                </a:solidFill>
                <a:effectLst/>
              </a:rPr>
              <a:t>Orientações da prática clínica</a:t>
            </a:r>
            <a:br>
              <a:rPr lang="pt-PT" sz="2800" b="1" smtClean="0">
                <a:solidFill>
                  <a:schemeClr val="hlink"/>
                </a:solidFill>
                <a:effectLst/>
              </a:rPr>
            </a:br>
            <a:r>
              <a:rPr lang="pt-PT" sz="2800" b="1" smtClean="0">
                <a:solidFill>
                  <a:schemeClr val="hlink"/>
                </a:solidFill>
                <a:effectLst/>
              </a:rPr>
              <a:t>e Parecer da Comissão</a:t>
            </a:r>
            <a:r>
              <a:rPr lang="pt-PT" sz="1800" smtClean="0">
                <a:effectLst/>
              </a:rPr>
              <a:t/>
            </a:r>
            <a:br>
              <a:rPr lang="pt-PT" sz="1800" smtClean="0">
                <a:effectLst/>
              </a:rPr>
            </a:br>
            <a:endParaRPr lang="pt-PT" sz="1800" smtClean="0">
              <a:effectLst/>
            </a:endParaRPr>
          </a:p>
          <a:p>
            <a:pPr algn="ctr">
              <a:lnSpc>
                <a:spcPct val="100000"/>
              </a:lnSpc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Australian National Clinical Practice </a:t>
            </a:r>
            <a:r>
              <a:rPr lang="pt-BR" sz="2000" i="1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Guidelines</a:t>
            </a: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 recomendaram sulfato de magnésio pré-natal para neuroproteção fetal (excelente prova) na mesma dosagem, tal como recomendado nestas diretrizes.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No entanto, o magnésio foi recomendado apenas em &lt;30 semanas de gestação (boas evidências), com base em duas considerações.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SzPct val="100000"/>
              <a:buFontTx/>
              <a:buAutoNum type="arabicPeriod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Nenhum subgrupo de idade gestacional (&lt;34, &lt;33, &lt;32 e &lt;30 semanas) foi considerado para mostrar um claro benefício, embora  &lt;28 semanas não tenha sido incluído ( rotura prematura de membranas muito comum nessa população de estudo limita generalização para a população-alvo de mulheres com trabalho de parto prematuro iminente) 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SzPct val="100000"/>
              <a:buFontTx/>
              <a:buAutoNum type="arabicPeriod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O Comitê sentiu que era prudente limitar o impacto de suas diretrizes de prática clínica na alocação de recursos.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Pct val="120000"/>
              <a:buFontTx/>
              <a:buChar char="•"/>
            </a:pPr>
            <a:r>
              <a:rPr lang="pt-BR" sz="2000" smtClean="0">
                <a:solidFill>
                  <a:srgbClr val="000000"/>
                </a:solidFill>
                <a:effectLst/>
                <a:latin typeface="Helvetica"/>
                <a:ea typeface="Helvetica"/>
                <a:cs typeface="Helvetica"/>
                <a:sym typeface="Helvetica"/>
              </a:rPr>
              <a:t>Também em março de 2010, o Colégio Americano de Obstetras e Ginecologistas emitiu um parecer sobre sulfato de magnésio para a neuroproteção fetal: "sulfato de magnésio antes do trabalho de parto  reduz o risco de paralisia cerebral  em bebês que sobrevivem."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/>
          </p:nvPr>
        </p:nvSpPr>
        <p:spPr bwMode="auto">
          <a:xfrm>
            <a:off x="957263" y="-452438"/>
            <a:ext cx="11353800" cy="2032001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cap="none" smtClean="0">
                <a:effectLst/>
              </a:rPr>
              <a:t>RECOMEDAÇÕES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8463" y="1204913"/>
            <a:ext cx="4986337" cy="8548687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741363" y="2500313"/>
            <a:ext cx="6502400" cy="5997575"/>
          </a:xfrm>
          <a:prstGeom prst="rect">
            <a:avLst/>
          </a:prstGeom>
          <a:noFill/>
          <a:ln w="57150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PT" sz="3200"/>
              <a:t>"nascimento prematuro iminente" é desafiado como uma alta  probabilidade de nascimento devido a um </a:t>
            </a:r>
            <a:r>
              <a:rPr lang="pt-PT" sz="3200">
                <a:solidFill>
                  <a:schemeClr val="folHlink"/>
                </a:solidFill>
              </a:rPr>
              <a:t>ou</a:t>
            </a:r>
            <a:r>
              <a:rPr lang="pt-PT" sz="3200"/>
              <a:t> ambas as  seguintes condições  (II-2)</a:t>
            </a:r>
            <a:r>
              <a:rPr lang="pt-BR" sz="3200"/>
              <a:t> </a:t>
            </a:r>
          </a:p>
          <a:p>
            <a:pPr defTabSz="914400"/>
            <a:r>
              <a:rPr lang="pt-PT" sz="3200"/>
              <a:t>Trabalho ativo com ≥ 4 cm de dilatação cervical,</a:t>
            </a:r>
            <a:br>
              <a:rPr lang="pt-PT" sz="3200"/>
            </a:br>
            <a:r>
              <a:rPr lang="pt-PT" sz="3200"/>
              <a:t>• com ou sem rotura prematura de membranas.</a:t>
            </a:r>
            <a:br>
              <a:rPr lang="pt-PT" sz="3200"/>
            </a:br>
            <a:r>
              <a:rPr lang="pt-PT" sz="3200"/>
              <a:t>• Planejado nascimento prematuro devido a condições fetal ou materna</a:t>
            </a:r>
            <a:endParaRPr lang="pt-BR" sz="3200"/>
          </a:p>
        </p:txBody>
      </p:sp>
      <p:sp>
        <p:nvSpPr>
          <p:cNvPr id="41989" name="Oval 5"/>
          <p:cNvSpPr>
            <a:spLocks noChangeArrowheads="1"/>
          </p:cNvSpPr>
          <p:nvPr/>
        </p:nvSpPr>
        <p:spPr bwMode="auto">
          <a:xfrm>
            <a:off x="1606550" y="1347788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 sz="3200"/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800"/>
            <a:ext cx="4702175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989013"/>
            <a:ext cx="8289925" cy="840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2088" y="0"/>
            <a:ext cx="10225087" cy="9742488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59463" cy="761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1675" y="6919913"/>
            <a:ext cx="7223125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669925" y="3292475"/>
            <a:ext cx="11353800" cy="2032000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5800" cap="none" smtClean="0">
                <a:solidFill>
                  <a:schemeClr val="hlink"/>
                </a:solidFill>
                <a:effectLst/>
              </a:rPr>
              <a:t>Nota do Editor do site, Dr. Paulo R. Margotto</a:t>
            </a:r>
            <a:br>
              <a:rPr lang="pt-BR" sz="5800" cap="none" smtClean="0">
                <a:solidFill>
                  <a:schemeClr val="hlink"/>
                </a:solidFill>
                <a:effectLst/>
              </a:rPr>
            </a:br>
            <a:r>
              <a:rPr lang="pt-BR" sz="5800" cap="none" smtClean="0">
                <a:solidFill>
                  <a:schemeClr val="hlink"/>
                </a:solidFill>
                <a:effectLst/>
              </a:rPr>
              <a:t>Consultem também, AQUI e AGORA!</a:t>
            </a: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09563" y="2789238"/>
            <a:ext cx="12457112" cy="6264275"/>
          </a:xfrm>
          <a:solidFill>
            <a:schemeClr val="accent1"/>
          </a:solidFill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rgbClr val="FFFFFF"/>
                </a:solidFill>
                <a:effectLst/>
              </a:rPr>
              <a:t>Ataque: 4g (8mL) de MgSO4 50% - velocidade 32mL/h por 15 min.Manutenção: 50mL MgSO4 50% - velocidade 2mL/h.</a:t>
            </a:r>
          </a:p>
          <a:p>
            <a:r>
              <a:rPr lang="pt-BR" smtClean="0">
                <a:solidFill>
                  <a:srgbClr val="FFFFFF"/>
                </a:solidFill>
                <a:effectLst/>
              </a:rPr>
              <a:t>Até o nascimento ou por 24 horas ou o que vier primeiro.</a:t>
            </a:r>
          </a:p>
          <a:p>
            <a:r>
              <a:rPr lang="pt-BR" smtClean="0">
                <a:solidFill>
                  <a:srgbClr val="FFFFFF"/>
                </a:solidFill>
                <a:effectLst/>
              </a:rPr>
              <a:t>Se não ocorrer o parto após a administração e o parto pré-termo (&lt;30sem) se tornar novamente iminente, uma dose repetida do MgSO4 pode ser considerada.</a:t>
            </a:r>
          </a:p>
        </p:txBody>
      </p:sp>
      <p:graphicFrame>
        <p:nvGraphicFramePr>
          <p:cNvPr id="47112" name="Group 8"/>
          <p:cNvGraphicFramePr>
            <a:graphicFrameLocks noGrp="1"/>
          </p:cNvGraphicFramePr>
          <p:nvPr/>
        </p:nvGraphicFramePr>
        <p:xfrm>
          <a:off x="2541588" y="484188"/>
          <a:ext cx="8640762" cy="2071687"/>
        </p:xfrm>
        <a:graphic>
          <a:graphicData uri="http://schemas.openxmlformats.org/drawingml/2006/table">
            <a:tbl>
              <a:tblPr/>
              <a:tblGrid>
                <a:gridCol w="4937125"/>
                <a:gridCol w="3703637"/>
              </a:tblGrid>
              <a:tr h="6762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Sulfato de magn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sio para neuroprote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 fetal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Autor(es): Fabr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í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cio da Silva Costa, Laudelino Lopes, Shaun Brennecke. Apresenta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 Larissa R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á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vila Sacch de Oliveira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Georgia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711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42488" y="1204913"/>
            <a:ext cx="576262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238125" y="2932113"/>
            <a:ext cx="12601575" cy="6408737"/>
          </a:xfrm>
          <a:solidFill>
            <a:schemeClr val="accent1"/>
          </a:solidFill>
          <a:ln w="9525"/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/>
          <a:p>
            <a:pPr marL="447675" indent="-382588" defTabSz="914400">
              <a:defRPr/>
            </a:pPr>
            <a:r>
              <a:rPr lang="en-US" sz="3200" smtClean="0">
                <a:solidFill>
                  <a:srgbClr val="FFFFFF"/>
                </a:solidFill>
                <a:effectLst/>
              </a:rPr>
              <a:t>O NNT (número necessário para tratamento) para prevenir um episódio de eclâmpsia é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400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para mulheres com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pré-eclâmpsia leve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e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71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para mulheres com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pré-eclampsia grave. 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Baseado nos resultados desta metanálise calculou-se que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46-56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fetos (IC 95% 26-187) teriam que ser expostos ao </a:t>
            </a:r>
            <a:r>
              <a:rPr lang="pt-BR" sz="3200" smtClean="0">
                <a:solidFill>
                  <a:srgbClr val="FFFFFF"/>
                </a:solidFill>
                <a:effectLst/>
              </a:rPr>
              <a:t>MgSO4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intraútero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antes de 30 ou 32-34 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semanas de gestação, respectivamente, para prevenir </a:t>
            </a:r>
            <a:r>
              <a:rPr lang="en-US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 caso de paralisia cerebral</a:t>
            </a:r>
            <a:endParaRPr lang="pt-BR" sz="320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47675" indent="-382588" defTabSz="914400">
              <a:defRPr/>
            </a:pPr>
            <a:endParaRPr lang="pt-BR" sz="3200" smtClean="0">
              <a:solidFill>
                <a:srgbClr val="FFFFFF"/>
              </a:solidFill>
              <a:effectLst/>
            </a:endParaRPr>
          </a:p>
        </p:txBody>
      </p:sp>
      <p:graphicFrame>
        <p:nvGraphicFramePr>
          <p:cNvPr id="48143" name="Group 15"/>
          <p:cNvGraphicFramePr>
            <a:graphicFrameLocks noGrp="1"/>
          </p:cNvGraphicFramePr>
          <p:nvPr/>
        </p:nvGraphicFramePr>
        <p:xfrm>
          <a:off x="454025" y="700088"/>
          <a:ext cx="12085638" cy="1589087"/>
        </p:xfrm>
        <a:graphic>
          <a:graphicData uri="http://schemas.openxmlformats.org/drawingml/2006/table">
            <a:tbl>
              <a:tblPr/>
              <a:tblGrid>
                <a:gridCol w="4027488"/>
                <a:gridCol w="4030662"/>
                <a:gridCol w="4027488"/>
              </a:tblGrid>
              <a:tr h="1368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Efeitos da exposi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ç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ão pr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-natal ao sulfato de magn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sio na neuroprote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ç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ão e mortalidade em pr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-termos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Arial" pitchFamily="34" charset="0"/>
                        <a:ea typeface="Geneva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marL="130046" marR="130046" marT="65023" marB="65023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Costantine MM, Weiner SJ. . Apresenta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ç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ão: D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é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bora Raulino, Mariana Mesquita, Sofia J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á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como, Paulo R. Margotto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Arial" pitchFamily="34" charset="0"/>
                        <a:ea typeface="Geneva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marL="130046" marR="130046" marT="65023" marB="65023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 </a:t>
                      </a:r>
                      <a:endParaRPr kumimoji="0" lang="pt-BR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marL="130046" marR="130046" marT="65023" marB="65023"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8141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42713" y="773113"/>
            <a:ext cx="8509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65100" y="3221038"/>
            <a:ext cx="12601575" cy="6192837"/>
          </a:xfrm>
          <a:solidFill>
            <a:schemeClr val="accent1"/>
          </a:solidFill>
          <a:ln w="9525"/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/>
          <a:p>
            <a:pPr marL="447675" indent="-382588" defTabSz="914400">
              <a:lnSpc>
                <a:spcPct val="80000"/>
              </a:lnSpc>
              <a:defRPr/>
            </a:pPr>
            <a:r>
              <a:rPr lang="pt-BR" sz="3200" b="1" smtClean="0">
                <a:solidFill>
                  <a:srgbClr val="FFFFFF"/>
                </a:solidFill>
                <a:effectLst/>
              </a:rPr>
              <a:t>Magnésio:potente antagonista do receptor NMDA e, portanto, bloqueia o influxo neuronal de cálcio durante a evolução da agressão hipóxico-isquêmica, alem de se constituir em antioxidante, vasodilatador cerebral e regulador da concentração cerebral de ATP. </a:t>
            </a:r>
            <a:r>
              <a:rPr lang="pt-BR" sz="3200" smtClean="0">
                <a:solidFill>
                  <a:srgbClr val="FFFFFF"/>
                </a:solidFill>
                <a:effectLst/>
              </a:rPr>
              <a:t>Quando o MgSO4 foi dado </a:t>
            </a:r>
            <a:r>
              <a:rPr lang="pt-BR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exclusivamente para a neuroproteção fetal</a:t>
            </a:r>
            <a:r>
              <a:rPr lang="pt-BR" sz="3200" smtClean="0">
                <a:solidFill>
                  <a:srgbClr val="FFFFFF"/>
                </a:solidFill>
                <a:effectLst/>
              </a:rPr>
              <a:t>, o desfecho composto de paralisia cerebral ou de morte infantil ou perinatal foi </a:t>
            </a:r>
            <a:r>
              <a:rPr lang="pt-BR" sz="3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significativamente reduzido</a:t>
            </a:r>
            <a:r>
              <a:rPr lang="pt-BR" sz="3200" smtClean="0">
                <a:solidFill>
                  <a:srgbClr val="FFFFFF"/>
                </a:solidFill>
                <a:effectLst/>
              </a:rPr>
              <a:t> no grupo alocado com magnésio sem evidência </a:t>
            </a:r>
            <a:r>
              <a:rPr lang="en-US" sz="3200" b="1" smtClean="0">
                <a:solidFill>
                  <a:srgbClr val="FFFFFF"/>
                </a:solidFill>
                <a:effectLst/>
              </a:rPr>
              <a:t>sem aumento  do risco de morte perinatal e infantil ou prematuridade</a:t>
            </a:r>
            <a:r>
              <a:rPr lang="en-US" sz="3200" smtClean="0">
                <a:solidFill>
                  <a:srgbClr val="FFFFFF"/>
                </a:solidFill>
                <a:effectLst/>
              </a:rPr>
              <a:t> </a:t>
            </a:r>
            <a:endParaRPr lang="pt-BR" sz="3200" smtClean="0">
              <a:solidFill>
                <a:srgbClr val="FFFFFF"/>
              </a:solidFill>
              <a:effectLst/>
            </a:endParaRPr>
          </a:p>
          <a:p>
            <a:pPr marL="447675" indent="-382588" defTabSz="914400">
              <a:lnSpc>
                <a:spcPct val="80000"/>
              </a:lnSpc>
              <a:defRPr/>
            </a:pPr>
            <a:endParaRPr lang="pt-BR" sz="3200" smtClean="0">
              <a:solidFill>
                <a:srgbClr val="FFFFFF"/>
              </a:solidFill>
              <a:effectLst/>
            </a:endParaRPr>
          </a:p>
        </p:txBody>
      </p:sp>
      <p:graphicFrame>
        <p:nvGraphicFramePr>
          <p:cNvPr id="60438" name="Group 22"/>
          <p:cNvGraphicFramePr>
            <a:graphicFrameLocks noGrp="1"/>
          </p:cNvGraphicFramePr>
          <p:nvPr/>
        </p:nvGraphicFramePr>
        <p:xfrm>
          <a:off x="1246188" y="773113"/>
          <a:ext cx="11469687" cy="1647825"/>
        </p:xfrm>
        <a:graphic>
          <a:graphicData uri="http://schemas.openxmlformats.org/drawingml/2006/table">
            <a:tbl>
              <a:tblPr/>
              <a:tblGrid>
                <a:gridCol w="10866437"/>
                <a:gridCol w="603250"/>
              </a:tblGrid>
              <a:tr h="1647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:: Neuroprote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ç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ão em UTI Neonatal (4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ª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Jornada de UTI Pedi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á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trica e Neonatal da SPSP , Maternidade Sinh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á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Junqueira, Ribeirão Preto,SP, 29/9/2012 e Congresso de Cooperativismo em Pediatria (12/10 a 13/10/2012, João Pessoa, PB)</a:t>
                      </a:r>
                      <a:r>
                        <a:rPr kumimoji="0" lang="pt-BR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 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/>
                      </a:r>
                      <a:b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</a:b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Autor(es):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sym typeface="Georgia" pitchFamily="18" charset="0"/>
                        </a:rPr>
                        <a:t> </a:t>
                      </a:r>
                      <a:r>
                        <a:rPr kumimoji="0" lang="pt-BR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Paulo R. Margotto</a:t>
                      </a:r>
                      <a:endParaRPr kumimoji="0" lang="pt-BR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Georgia" pitchFamily="18" charset="0"/>
                      </a:endParaRPr>
                    </a:p>
                  </a:txBody>
                  <a:tcPr marL="130046" marR="130046" marT="65023" marB="65023" horzOverflow="overflow">
                    <a:lnL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2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> </a:t>
                      </a:r>
                    </a:p>
                  </a:txBody>
                  <a:tcPr marL="130046" marR="130046" marT="65023" marB="65023" horzOverflow="overflow">
                    <a:lnL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9163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42713" y="1450975"/>
            <a:ext cx="5921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7263" y="484188"/>
            <a:ext cx="11809412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19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2932113"/>
            <a:ext cx="4002088" cy="6821487"/>
          </a:xfrm>
        </p:spPr>
      </p:pic>
      <p:pic>
        <p:nvPicPr>
          <p:cNvPr id="50180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54475" y="2932113"/>
            <a:ext cx="8640763" cy="557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Rectangle 23"/>
          <p:cNvSpPr>
            <a:spLocks noChangeArrowheads="1"/>
          </p:cNvSpPr>
          <p:nvPr/>
        </p:nvSpPr>
        <p:spPr bwMode="auto">
          <a:xfrm>
            <a:off x="3549650" y="8566150"/>
            <a:ext cx="8910638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20000"/>
              </a:lnSpc>
            </a:pPr>
            <a:r>
              <a:rPr lang="pt-PT" sz="1400" b="1">
                <a:solidFill>
                  <a:srgbClr val="0000FF"/>
                </a:solidFill>
              </a:rPr>
              <a:t>Sulfato de magnésio pré-natal para a prevenção da paralisia cerebral em bebês prematuros de gestação inferior a 34 semanas:</a:t>
            </a:r>
          </a:p>
          <a:p>
            <a:pPr algn="ctr" eaLnBrk="0" hangingPunct="0">
              <a:lnSpc>
                <a:spcPct val="120000"/>
              </a:lnSpc>
            </a:pPr>
            <a:r>
              <a:rPr lang="pt-PT" sz="1400" b="1">
                <a:solidFill>
                  <a:srgbClr val="0000FF"/>
                </a:solidFill>
              </a:rPr>
              <a:t> uma revisão sistemática e metanálise..  American Journal of Obstetrics &amp; Gynecology 2009;200:595-609</a:t>
            </a:r>
          </a:p>
        </p:txBody>
      </p:sp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10" name="Group 10"/>
          <p:cNvGraphicFramePr>
            <a:graphicFrameLocks noGrp="1"/>
          </p:cNvGraphicFramePr>
          <p:nvPr/>
        </p:nvGraphicFramePr>
        <p:xfrm>
          <a:off x="1173163" y="555625"/>
          <a:ext cx="11088687" cy="857250"/>
        </p:xfrm>
        <a:graphic>
          <a:graphicData uri="http://schemas.openxmlformats.org/drawingml/2006/table">
            <a:tbl>
              <a:tblPr/>
              <a:tblGrid>
                <a:gridCol w="9907587"/>
                <a:gridCol w="1181100"/>
              </a:tblGrid>
              <a:tr h="676275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Neuroprote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 no RN prematuro :Sulfato de Magn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sio e Via de parto (22Congresso Brasileiro de Perinatologia, 19 a 22/11/2014, Bras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lia)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Autor(es): Silândia Amaral da Silva Freitas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Georgia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 </a:t>
                      </a:r>
                      <a:endParaRPr kumimoji="0" lang="pt-BR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1205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0913" y="700088"/>
            <a:ext cx="5873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6" name="Título 11"/>
          <p:cNvSpPr>
            <a:spLocks/>
          </p:cNvSpPr>
          <p:nvPr/>
        </p:nvSpPr>
        <p:spPr bwMode="auto">
          <a:xfrm>
            <a:off x="508000" y="1708150"/>
            <a:ext cx="12496800" cy="16256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30046" tIns="65023" rIns="130046" bIns="65023" anchor="ctr"/>
          <a:lstStyle/>
          <a:p>
            <a:pPr algn="ctr">
              <a:lnSpc>
                <a:spcPct val="90000"/>
              </a:lnSpc>
            </a:pPr>
            <a:r>
              <a:rPr lang="pt-BR" sz="4700" b="1">
                <a:solidFill>
                  <a:srgbClr val="C00000"/>
                </a:solidFill>
                <a:latin typeface="Georgia" pitchFamily="18" charset="0"/>
              </a:rPr>
              <a:t>SULFATO DE MAGNÉSIO PARA NEUROPROTEÇÃO.</a:t>
            </a:r>
            <a:endParaRPr lang="pt-BR" sz="4700" b="1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51207" name="CaixaDeTexto 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1651000" y="1781175"/>
            <a:ext cx="11353800" cy="6223000"/>
          </a:xfrm>
          <a:noFill/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1300163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US" b="1" smtClean="0">
                <a:effectLst/>
              </a:rPr>
              <a:t>American College of Obstetricians </a:t>
            </a:r>
            <a:r>
              <a:rPr lang="pt-BR" b="1" smtClean="0">
                <a:effectLst/>
              </a:rPr>
              <a:t>and Gynecologists (ACOG) and </a:t>
            </a:r>
            <a:r>
              <a:rPr lang="en-US" b="1" smtClean="0">
                <a:effectLst/>
              </a:rPr>
              <a:t>Society for Maternal-Fetal Medicine - </a:t>
            </a:r>
            <a:r>
              <a:rPr lang="pt-BR" smtClean="0">
                <a:effectLst/>
              </a:rPr>
              <a:t>março 2010.</a:t>
            </a:r>
          </a:p>
        </p:txBody>
      </p:sp>
      <p:sp>
        <p:nvSpPr>
          <p:cNvPr id="51208" name="CaixaDeTexto 3"/>
          <p:cNvSpPr txBox="1">
            <a:spLocks noChangeArrowheads="1"/>
          </p:cNvSpPr>
          <p:nvPr/>
        </p:nvSpPr>
        <p:spPr bwMode="auto">
          <a:xfrm>
            <a:off x="957263" y="6677025"/>
            <a:ext cx="11571287" cy="1958975"/>
          </a:xfrm>
          <a:prstGeom prst="rect">
            <a:avLst/>
          </a:prstGeom>
          <a:solidFill>
            <a:srgbClr val="FFE636"/>
          </a:solidFill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defTabSz="1300163"/>
            <a:r>
              <a:rPr lang="pt-BR">
                <a:solidFill>
                  <a:srgbClr val="002060"/>
                </a:solidFill>
              </a:rPr>
              <a:t>“A evidência disponível sugere que o sulfato de magnésio administrado antes do nascimento prematuro reduz o risco de paralisia cerebral”.</a:t>
            </a: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34" name="Group 10"/>
          <p:cNvGraphicFramePr>
            <a:graphicFrameLocks noGrp="1"/>
          </p:cNvGraphicFramePr>
          <p:nvPr>
            <p:ph idx="4294967295"/>
          </p:nvPr>
        </p:nvGraphicFramePr>
        <p:xfrm>
          <a:off x="1030288" y="2355850"/>
          <a:ext cx="11353800" cy="1112838"/>
        </p:xfrm>
        <a:graphic>
          <a:graphicData uri="http://schemas.openxmlformats.org/drawingml/2006/table">
            <a:tbl>
              <a:tblPr/>
              <a:tblGrid>
                <a:gridCol w="10148887"/>
                <a:gridCol w="1204913"/>
              </a:tblGrid>
              <a:tr h="1081088">
                <a:tc>
                  <a:txBody>
                    <a:bodyPr/>
                    <a:lstStyle/>
                    <a:p>
                      <a:pPr marL="0" marR="0" lvl="0" indent="0" algn="ctr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Sulfato de magn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sio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-natal e perfura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 intestinal espontânea em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m-nascidos menores de 25 semanas de gesta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Autor(es): BN Rattray, DM Kraus, LR Drinker, RN Goldberg, DT Tanaka, CM Cotten.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ão: Aline Saliba, Fabiana M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á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rcia de Alcântara Moraes Altivo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Georgia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842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</a:t>
                      </a:r>
                      <a:r>
                        <a:rPr kumimoji="0" lang="pt-B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 </a:t>
                      </a:r>
                      <a:endParaRPr kumimoji="0" lang="pt-BR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2229" name="Picture 1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0913" y="2716213"/>
            <a:ext cx="496887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Rectangle 14"/>
          <p:cNvSpPr>
            <a:spLocks/>
          </p:cNvSpPr>
          <p:nvPr/>
        </p:nvSpPr>
        <p:spPr bwMode="auto">
          <a:xfrm>
            <a:off x="825500" y="50800"/>
            <a:ext cx="11353800" cy="203200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 eaLnBrk="0" hangingPunct="0">
              <a:lnSpc>
                <a:spcPct val="90000"/>
              </a:lnSpc>
            </a:pPr>
            <a:r>
              <a:rPr lang="pt-BR" b="1">
                <a:solidFill>
                  <a:srgbClr val="FFFF00"/>
                </a:solidFill>
                <a:latin typeface="Georgia" pitchFamily="18" charset="0"/>
              </a:rPr>
              <a:t>SULFATO DE MAGNESIO PARA OS  RN &lt;25 SEMANAS</a:t>
            </a:r>
          </a:p>
        </p:txBody>
      </p:sp>
      <p:sp>
        <p:nvSpPr>
          <p:cNvPr id="52231" name="Rectangle 15"/>
          <p:cNvSpPr>
            <a:spLocks noChangeArrowheads="1"/>
          </p:cNvSpPr>
          <p:nvPr/>
        </p:nvSpPr>
        <p:spPr bwMode="auto">
          <a:xfrm>
            <a:off x="238125" y="3940175"/>
            <a:ext cx="12766675" cy="54530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sz="3200">
                <a:solidFill>
                  <a:srgbClr val="FFFFFF"/>
                </a:solidFill>
              </a:rPr>
              <a:t>A incidência de perfuração intestinal espontânea ocorreu em 30,4%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</a:rPr>
              <a:t> no protocolo do magnésio para neuroproteção, versos 12,9% fora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</a:rPr>
              <a:t> do protocolo, </a:t>
            </a:r>
            <a:r>
              <a:rPr lang="pt-BR" sz="3200" b="1">
                <a:solidFill>
                  <a:srgbClr val="FF3300"/>
                </a:solidFill>
              </a:rPr>
              <a:t>nos recém-nascidos &lt;25 semanas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</a:rPr>
              <a:t>                                       PATOGÊNESE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-O Mg cruza a placenta rapidamente: os níveis séricos do RN são 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proporcionais aos maternos;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-Regulação do tônus muscular:</a:t>
            </a:r>
          </a:p>
          <a:p>
            <a:pPr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     Antagonista competitivo do Ca:</a:t>
            </a:r>
          </a:p>
          <a:p>
            <a:pPr lvl="2"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         -redução do Ca intracelular que favorece a interação </a:t>
            </a:r>
          </a:p>
          <a:p>
            <a:pPr lvl="2"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           actina-miosina16.</a:t>
            </a:r>
          </a:p>
          <a:p>
            <a:pPr lvl="1" defTabSz="914400"/>
            <a:r>
              <a:rPr lang="pt-BR" sz="3200">
                <a:solidFill>
                  <a:srgbClr val="FFFFFF"/>
                </a:solidFill>
                <a:sym typeface="Arial" pitchFamily="34" charset="0"/>
              </a:rPr>
              <a:t>     -Atonia intestinal e impactação fecal</a:t>
            </a:r>
          </a:p>
        </p:txBody>
      </p:sp>
      <p:sp>
        <p:nvSpPr>
          <p:cNvPr id="52232" name="AutoShape 16"/>
          <p:cNvSpPr>
            <a:spLocks noChangeArrowheads="1"/>
          </p:cNvSpPr>
          <p:nvPr/>
        </p:nvSpPr>
        <p:spPr bwMode="auto">
          <a:xfrm>
            <a:off x="11615738" y="8621713"/>
            <a:ext cx="976312" cy="485775"/>
          </a:xfrm>
          <a:custGeom>
            <a:avLst/>
            <a:gdLst>
              <a:gd name="T0" fmla="*/ 732234 w 21600"/>
              <a:gd name="T1" fmla="*/ 0 h 21600"/>
              <a:gd name="T2" fmla="*/ 0 w 21600"/>
              <a:gd name="T3" fmla="*/ 242888 h 21600"/>
              <a:gd name="T4" fmla="*/ 732234 w 21600"/>
              <a:gd name="T5" fmla="*/ 485775 h 21600"/>
              <a:gd name="T6" fmla="*/ 97631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hape 151"/>
          <p:cNvSpPr>
            <a:spLocks noGrp="1"/>
          </p:cNvSpPr>
          <p:nvPr>
            <p:ph type="body" idx="4294967295"/>
          </p:nvPr>
        </p:nvSpPr>
        <p:spPr bwMode="auto">
          <a:xfrm>
            <a:off x="0" y="0"/>
            <a:ext cx="12695238" cy="9753600"/>
          </a:xfrm>
          <a:solidFill>
            <a:schemeClr val="accent1"/>
          </a:solidFill>
          <a:ln w="9525"/>
        </p:spPr>
        <p:txBody>
          <a:bodyPr vert="horz" wrap="square" lIns="145622" tIns="145622" rIns="145622" bIns="145622" numCol="1" anchor="t" anchorCtr="0" compatLnSpc="1">
            <a:prstTxWarp prst="textNoShape">
              <a:avLst/>
            </a:prstTxWarp>
          </a:bodyPr>
          <a:lstStyle/>
          <a:p>
            <a:pPr marL="457200" indent="-419100" defTabSz="914400" eaLnBrk="1" hangingPunct="1">
              <a:lnSpc>
                <a:spcPct val="90000"/>
              </a:lnSpc>
              <a:buClr>
                <a:srgbClr val="000000"/>
              </a:buClr>
              <a:buFont typeface="Arial" pitchFamily="34" charset="0"/>
              <a:buChar char="●"/>
            </a:pPr>
            <a:r>
              <a:rPr lang="pt-BR" sz="3200" smtClean="0">
                <a:solidFill>
                  <a:srgbClr val="FFFFFF"/>
                </a:solidFill>
                <a:effectLst/>
              </a:rPr>
              <a:t>Estudos em animais mostraram que o Mg  causa dilatação das artérias cerebrais e mesentéricas  e reduções dos fluxos mesentérico e renal.</a:t>
            </a:r>
          </a:p>
          <a:p>
            <a:pPr marL="457200" indent="-419100" defTabSz="914400" eaLnBrk="1" hangingPunct="1">
              <a:lnSpc>
                <a:spcPct val="90000"/>
              </a:lnSpc>
              <a:buClr>
                <a:srgbClr val="000000"/>
              </a:buClr>
              <a:buFont typeface="Arial" pitchFamily="34" charset="0"/>
              <a:buChar char="●"/>
            </a:pPr>
            <a:r>
              <a:rPr lang="pt-BR" sz="3200" smtClean="0">
                <a:solidFill>
                  <a:srgbClr val="FFFFFF"/>
                </a:solidFill>
                <a:effectLst/>
              </a:rPr>
              <a:t>Tem sido demonstrado similares reduções do fluxo sanguíneo cerebral  e perfusão nos pré-termos.</a:t>
            </a:r>
          </a:p>
          <a:p>
            <a:pPr marL="457200" indent="-419100" defTabSz="914400" eaLnBrk="1" hangingPunct="1">
              <a:lnSpc>
                <a:spcPct val="90000"/>
              </a:lnSpc>
              <a:buClr>
                <a:srgbClr val="000000"/>
              </a:buClr>
              <a:buFont typeface="Arial" pitchFamily="34" charset="0"/>
              <a:buChar char="●"/>
            </a:pPr>
            <a:r>
              <a:rPr lang="pt-BR" sz="3200" smtClean="0">
                <a:solidFill>
                  <a:srgbClr val="FFFFFF"/>
                </a:solidFill>
                <a:effectLst/>
              </a:rPr>
              <a:t>O Mg reduz a ativação colinérgica na junção mioneural, produzindo hipomotilidade intestinal</a:t>
            </a:r>
            <a:r>
              <a:rPr lang="pt-BR" sz="3200" baseline="30000" smtClean="0">
                <a:solidFill>
                  <a:srgbClr val="FFFFFF"/>
                </a:solidFill>
                <a:effectLst/>
              </a:rPr>
              <a:t> </a:t>
            </a:r>
            <a:r>
              <a:rPr lang="pt-BR" sz="3200" smtClean="0">
                <a:solidFill>
                  <a:srgbClr val="FFFFFF"/>
                </a:solidFill>
                <a:effectLst/>
              </a:rPr>
              <a:t>e esta pode levar a:</a:t>
            </a:r>
          </a:p>
          <a:p>
            <a:pPr marL="1371600" lvl="2" indent="-381000" defTabSz="914400" eaLnBrk="1" hangingPunct="1">
              <a:lnSpc>
                <a:spcPct val="90000"/>
              </a:lnSpc>
              <a:buClr>
                <a:srgbClr val="000000"/>
              </a:buClr>
              <a:buSzPct val="80000"/>
              <a:buFont typeface="Wingdings" pitchFamily="2" charset="2"/>
              <a:buChar char="§"/>
            </a:pPr>
            <a:r>
              <a:rPr lang="pt-BR" sz="3200" smtClean="0">
                <a:solidFill>
                  <a:srgbClr val="FFFFFF"/>
                </a:solidFill>
                <a:effectLst/>
              </a:rPr>
              <a:t>Aumento da absorção de água com a formação de plugs fecais -- Crescimento bacteriano;</a:t>
            </a:r>
          </a:p>
          <a:p>
            <a:pPr marL="1371600" lvl="2" indent="-381000" defTabSz="914400" eaLnBrk="1" hangingPunct="1">
              <a:lnSpc>
                <a:spcPct val="90000"/>
              </a:lnSpc>
              <a:buClr>
                <a:srgbClr val="000000"/>
              </a:buClr>
              <a:buSzPct val="80000"/>
              <a:buFont typeface="Wingdings" pitchFamily="2" charset="2"/>
              <a:buChar char="§"/>
            </a:pPr>
            <a:r>
              <a:rPr lang="pt-BR" sz="3200" smtClean="0">
                <a:solidFill>
                  <a:srgbClr val="FFFFFF"/>
                </a:solidFill>
                <a:effectLst/>
              </a:rPr>
              <a:t>Aumento da pressão intraluminal;</a:t>
            </a:r>
          </a:p>
          <a:p>
            <a:pPr marL="1371600" lvl="2" indent="-381000" defTabSz="914400" eaLnBrk="1" hangingPunct="1">
              <a:lnSpc>
                <a:spcPct val="90000"/>
              </a:lnSpc>
              <a:buClr>
                <a:srgbClr val="000000"/>
              </a:buClr>
              <a:buSzPct val="80000"/>
              <a:buFont typeface="Wingdings" pitchFamily="2" charset="2"/>
              <a:buChar char="§"/>
            </a:pPr>
            <a:r>
              <a:rPr lang="pt-BR" sz="3200" smtClean="0">
                <a:solidFill>
                  <a:srgbClr val="FFFFFF"/>
                </a:solidFill>
                <a:effectLst/>
              </a:rPr>
              <a:t>Exarcebação secundária ao uso de outras medicações</a:t>
            </a:r>
            <a:r>
              <a:rPr lang="pt-BR" sz="1800" smtClean="0">
                <a:solidFill>
                  <a:srgbClr val="FFFFFF"/>
                </a:solidFill>
                <a:effectLst/>
              </a:rPr>
              <a:t> - Morfina.</a:t>
            </a:r>
          </a:p>
        </p:txBody>
      </p:sp>
      <p:sp>
        <p:nvSpPr>
          <p:cNvPr id="53251" name="AutoShape 4"/>
          <p:cNvSpPr>
            <a:spLocks noChangeArrowheads="1"/>
          </p:cNvSpPr>
          <p:nvPr/>
        </p:nvSpPr>
        <p:spPr bwMode="auto">
          <a:xfrm>
            <a:off x="11615738" y="8621713"/>
            <a:ext cx="976312" cy="485775"/>
          </a:xfrm>
          <a:custGeom>
            <a:avLst/>
            <a:gdLst>
              <a:gd name="T0" fmla="*/ 732234 w 21600"/>
              <a:gd name="T1" fmla="*/ 0 h 21600"/>
              <a:gd name="T2" fmla="*/ 0 w 21600"/>
              <a:gd name="T3" fmla="*/ 242888 h 21600"/>
              <a:gd name="T4" fmla="*/ 732234 w 21600"/>
              <a:gd name="T5" fmla="*/ 485775 h 21600"/>
              <a:gd name="T6" fmla="*/ 976312 w 21600"/>
              <a:gd name="T7" fmla="*/ 2428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238125" y="0"/>
            <a:ext cx="12766675" cy="7469188"/>
          </a:xfrm>
          <a:solidFill>
            <a:schemeClr val="accent1"/>
          </a:solidFill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10000"/>
              </a:lnSpc>
              <a:buFont typeface="Zapf Dingbats"/>
              <a:buNone/>
            </a:pPr>
            <a:endParaRPr lang="pt-BR" sz="4400" smtClean="0">
              <a:solidFill>
                <a:srgbClr val="FFFFFF"/>
              </a:solidFill>
              <a:effectLst/>
            </a:endParaRPr>
          </a:p>
          <a:p>
            <a:pPr algn="ctr">
              <a:lnSpc>
                <a:spcPct val="110000"/>
              </a:lnSpc>
              <a:buFont typeface="Zapf Dingbats"/>
              <a:buNone/>
            </a:pPr>
            <a:r>
              <a:rPr lang="pt-BR" sz="4400" smtClean="0">
                <a:solidFill>
                  <a:srgbClr val="FFFFFF"/>
                </a:solidFill>
                <a:effectLst/>
              </a:rPr>
              <a:t>Em resumo os autores demonstram preocupação  quanto à associação entre exposição ao  magnésio e perfuração intestinal espontânea, principalmente </a:t>
            </a:r>
            <a:r>
              <a:rPr lang="pt-BR" sz="4400" b="1" smtClean="0">
                <a:solidFill>
                  <a:srgbClr val="FFFFFF"/>
                </a:solidFill>
                <a:effectLst/>
              </a:rPr>
              <a:t>nos RN com idade gestacional menor que 25 semanas</a:t>
            </a:r>
            <a:r>
              <a:rPr lang="pt-BR" sz="4400" smtClean="0">
                <a:solidFill>
                  <a:srgbClr val="FFFFFF"/>
                </a:solidFill>
                <a:effectLst/>
              </a:rPr>
              <a:t>, tornando-se necessária a análise da exposição a dose cumulativa em  um grande número de pré-termos extremos para verificar a segurança</a:t>
            </a:r>
            <a:r>
              <a:rPr lang="pt-BR" sz="4400" smtClean="0">
                <a:effectLst/>
              </a:rPr>
              <a:t>.</a:t>
            </a:r>
          </a:p>
          <a:p>
            <a:pPr>
              <a:lnSpc>
                <a:spcPct val="110000"/>
              </a:lnSpc>
            </a:pPr>
            <a:endParaRPr lang="pt-BR" sz="2800" smtClean="0">
              <a:effectLst/>
            </a:endParaRP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04" name="Group 8"/>
          <p:cNvGraphicFramePr>
            <a:graphicFrameLocks noGrp="1"/>
          </p:cNvGraphicFramePr>
          <p:nvPr/>
        </p:nvGraphicFramePr>
        <p:xfrm>
          <a:off x="941388" y="430213"/>
          <a:ext cx="11704637" cy="1550965"/>
        </p:xfrm>
        <a:graphic>
          <a:graphicData uri="http://schemas.openxmlformats.org/drawingml/2006/table">
            <a:tbl>
              <a:tblPr/>
              <a:tblGrid>
                <a:gridCol w="10467975"/>
                <a:gridCol w="1236662"/>
              </a:tblGrid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20000"/>
                        </a:lnSpc>
                        <a:spcBef>
                          <a:spcPts val="5200"/>
                        </a:spcBef>
                        <a:spcAft>
                          <a:spcPct val="0"/>
                        </a:spcAft>
                        <a:buClrTx/>
                        <a:buSzPct val="35000"/>
                        <a:buFont typeface="Zapf Dingbats"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Sulfato de Magn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é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sio-Rationale e diretrizes para conduta (I Congresso Paraibano de Sa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ú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de Materno-Infantil, 30/3-1/4/2011)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F5C3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F5C3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  <a:sym typeface="Georgia" pitchFamily="18" charset="0"/>
                        </a:rPr>
                        <a:t>Autor(es): Melania Amorim (PB)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Georgia" pitchFamily="18" charset="0"/>
                        <a:sym typeface="Georgia" pitchFamily="18" charset="0"/>
                      </a:endParaRPr>
                    </a:p>
                  </a:txBody>
                  <a:tcPr marL="145646" marR="145646" marT="72823" marB="728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ts val="5200"/>
                        </a:spcBef>
                        <a:spcAft>
                          <a:spcPct val="0"/>
                        </a:spcAft>
                        <a:buClrTx/>
                        <a:buSzPct val="35000"/>
                        <a:buFont typeface="Zapf Dingbats"/>
                        <a:buNone/>
                        <a:tabLst/>
                      </a:pPr>
                      <a:r>
                        <a:rPr kumimoji="0" lang="pt-BR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F5C3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sym typeface="Georgia" pitchFamily="18" charset="0"/>
                          <a:hlinkClick r:id="rId2"/>
                        </a:rPr>
                        <a:t>  </a:t>
                      </a:r>
                      <a:r>
                        <a:rPr kumimoji="0" lang="pt-BR" sz="4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F5C3F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</a:t>
                      </a:r>
                      <a:r>
                        <a:rPr kumimoji="0" lang="pt-BR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F5C3F"/>
                          </a:solidFill>
                          <a:effectLst/>
                          <a:latin typeface="Georgia" pitchFamily="18" charset="0"/>
                          <a:cs typeface="Times New Roman" pitchFamily="18" charset="0"/>
                          <a:sym typeface="Georgia" pitchFamily="18" charset="0"/>
                        </a:rPr>
                        <a:t>      </a:t>
                      </a:r>
                      <a:endParaRPr kumimoji="0" lang="pt-BR" sz="3600" b="0" i="0" u="none" strike="noStrike" cap="none" normalizeH="0" baseline="0" smtClean="0">
                        <a:ln>
                          <a:noFill/>
                        </a:ln>
                        <a:solidFill>
                          <a:srgbClr val="4F5C3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  <a:sym typeface="Georgia" pitchFamily="18" charset="0"/>
                      </a:endParaRPr>
                    </a:p>
                  </a:txBody>
                  <a:tcPr marL="145646" marR="145646" marT="72823" marB="728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530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98250" y="700088"/>
            <a:ext cx="501650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49425" y="2068513"/>
            <a:ext cx="9504363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hape 89"/>
          <p:cNvSpPr>
            <a:spLocks noGrp="1"/>
          </p:cNvSpPr>
          <p:nvPr>
            <p:ph type="title" idx="4294967295"/>
          </p:nvPr>
        </p:nvSpPr>
        <p:spPr bwMode="auto">
          <a:xfrm>
            <a:off x="825500" y="7137400"/>
            <a:ext cx="11353800" cy="1181100"/>
          </a:xfrm>
          <a:noFill/>
          <a:ln w="9525"/>
        </p:spPr>
        <p:txBody>
          <a:bodyPr vert="horz" wrap="square" numCol="1" anchor="b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800" cap="none" smtClean="0">
                <a:solidFill>
                  <a:srgbClr val="000000"/>
                </a:solidFill>
                <a:effectLst/>
              </a:rPr>
              <a:t>Obrigado!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4294967295"/>
          </p:nvPr>
        </p:nvSpPr>
        <p:spPr>
          <a:xfrm>
            <a:off x="1173163" y="8332788"/>
            <a:ext cx="11353800" cy="889000"/>
          </a:xfrm>
        </p:spPr>
        <p:txBody>
          <a:bodyPr anchor="t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sz="4300" i="1">
              <a:solidFill>
                <a:srgbClr val="F6E0AB"/>
              </a:solidFill>
              <a:effectLst>
                <a:outerShdw blurRad="12700" dist="25400" dir="16200000" rotWithShape="0">
                  <a:srgbClr val="000000">
                    <a:alpha val="30000"/>
                  </a:srgbClr>
                </a:outerShdw>
              </a:effectLst>
              <a:latin typeface="Hoefler Text"/>
              <a:ea typeface="Hoefler Text"/>
              <a:cs typeface="Hoefler Text"/>
              <a:sym typeface="Hoefler Text"/>
            </a:endParaRPr>
          </a:p>
        </p:txBody>
      </p:sp>
      <p:sp>
        <p:nvSpPr>
          <p:cNvPr id="56324" name="Rectangle 5"/>
          <p:cNvSpPr>
            <a:spLocks noChangeArrowheads="1"/>
          </p:cNvSpPr>
          <p:nvPr/>
        </p:nvSpPr>
        <p:spPr bwMode="auto">
          <a:xfrm>
            <a:off x="957263" y="8261350"/>
            <a:ext cx="11593512" cy="1008063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sz="3200">
                <a:solidFill>
                  <a:srgbClr val="FFFF00"/>
                </a:solidFill>
              </a:rPr>
              <a:t>Drs. Joseleide, Márcia Pimentel, Paulo R. Margotto e  Roberto</a:t>
            </a:r>
          </a:p>
        </p:txBody>
      </p:sp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463" y="339725"/>
            <a:ext cx="12025312" cy="786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/>
  </p:transition>
  <p:timing>
    <p:tnLst>
      <p:par>
        <p:cTn id="1" dur="indefinite" restart="never" fill="hold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Kyoto">
  <a:themeElements>
    <a:clrScheme name="Kyoto">
      <a:dk1>
        <a:srgbClr val="4F5C3F"/>
      </a:dk1>
      <a:lt1>
        <a:srgbClr val="3A1D5C"/>
      </a:lt1>
      <a:dk2>
        <a:srgbClr val="585752"/>
      </a:dk2>
      <a:lt2>
        <a:srgbClr val="D0CDBF"/>
      </a:lt2>
      <a:accent1>
        <a:srgbClr val="56758A"/>
      </a:accent1>
      <a:accent2>
        <a:srgbClr val="828852"/>
      </a:accent2>
      <a:accent3>
        <a:srgbClr val="D5B682"/>
      </a:accent3>
      <a:accent4>
        <a:srgbClr val="BB5809"/>
      </a:accent4>
      <a:accent5>
        <a:srgbClr val="AB1701"/>
      </a:accent5>
      <a:accent6>
        <a:srgbClr val="792255"/>
      </a:accent6>
      <a:hlink>
        <a:srgbClr val="0000FF"/>
      </a:hlink>
      <a:folHlink>
        <a:srgbClr val="FF00FF"/>
      </a:folHlink>
    </a:clrScheme>
    <a:fontScheme name="Kyoto">
      <a:majorFont>
        <a:latin typeface="Georgia"/>
        <a:ea typeface="Georgia"/>
        <a:cs typeface="Georgia"/>
      </a:majorFont>
      <a:minorFont>
        <a:latin typeface="Georgia"/>
        <a:ea typeface="Georgia"/>
        <a:cs typeface="Georgia"/>
      </a:minorFont>
    </a:fontScheme>
    <a:fmtScheme name="Kyo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49056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4F5C3F"/>
            </a:solidFill>
            <a:effectLst>
              <a:outerShdw blurRad="25400" dist="12700" rotWithShape="0">
                <a:srgbClr val="FFFFFF">
                  <a:alpha val="45000"/>
                </a:srgbClr>
              </a:outerShdw>
            </a:effectLst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Kyoto">
  <a:themeElements>
    <a:clrScheme name="Kyoto">
      <a:dk1>
        <a:srgbClr val="000000"/>
      </a:dk1>
      <a:lt1>
        <a:srgbClr val="FFFFFF"/>
      </a:lt1>
      <a:dk2>
        <a:srgbClr val="585752"/>
      </a:dk2>
      <a:lt2>
        <a:srgbClr val="D0CDBF"/>
      </a:lt2>
      <a:accent1>
        <a:srgbClr val="56758A"/>
      </a:accent1>
      <a:accent2>
        <a:srgbClr val="828852"/>
      </a:accent2>
      <a:accent3>
        <a:srgbClr val="D5B682"/>
      </a:accent3>
      <a:accent4>
        <a:srgbClr val="BB5809"/>
      </a:accent4>
      <a:accent5>
        <a:srgbClr val="AB1701"/>
      </a:accent5>
      <a:accent6>
        <a:srgbClr val="792255"/>
      </a:accent6>
      <a:hlink>
        <a:srgbClr val="0000FF"/>
      </a:hlink>
      <a:folHlink>
        <a:srgbClr val="FF00FF"/>
      </a:folHlink>
    </a:clrScheme>
    <a:fontScheme name="Kyoto">
      <a:majorFont>
        <a:latin typeface="Georgia"/>
        <a:ea typeface="Georgia"/>
        <a:cs typeface="Georgia"/>
      </a:majorFont>
      <a:minorFont>
        <a:latin typeface="Georgia"/>
        <a:ea typeface="Georgia"/>
        <a:cs typeface="Georgia"/>
      </a:minorFont>
    </a:fontScheme>
    <a:fmtScheme name="Kyo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49056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4F5C3F"/>
            </a:solidFill>
            <a:effectLst>
              <a:outerShdw blurRad="25400" dist="12700" rotWithShape="0">
                <a:srgbClr val="FFFFFF">
                  <a:alpha val="45000"/>
                </a:srgbClr>
              </a:outerShdw>
            </a:effectLst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2710</Words>
  <PresentationFormat>Personalizar</PresentationFormat>
  <Paragraphs>175</Paragraphs>
  <Slides>45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45</vt:i4>
      </vt:variant>
    </vt:vector>
  </HeadingPairs>
  <TitlesOfParts>
    <vt:vector size="46" baseType="lpstr">
      <vt:lpstr>Kyoto</vt:lpstr>
      <vt:lpstr>Slide 1</vt:lpstr>
      <vt:lpstr>Consultem o artigo Integral Aqui e Agora! (eslide em Apresentação!)</vt:lpstr>
      <vt:lpstr>Cenário </vt:lpstr>
      <vt:lpstr>Cenário </vt:lpstr>
      <vt:lpstr>Cenário</vt:lpstr>
      <vt:lpstr>Cenário </vt:lpstr>
      <vt:lpstr>Cenário </vt:lpstr>
      <vt:lpstr>Slide 8</vt:lpstr>
      <vt:lpstr>Cenário </vt:lpstr>
      <vt:lpstr>Cenário </vt:lpstr>
      <vt:lpstr>Slide 11</vt:lpstr>
      <vt:lpstr>Slide 12</vt:lpstr>
      <vt:lpstr>Cenário </vt:lpstr>
      <vt:lpstr>Cenário </vt:lpstr>
      <vt:lpstr>Slide 15</vt:lpstr>
      <vt:lpstr>Cenário </vt:lpstr>
      <vt:lpstr>Cenário 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Cenário </vt:lpstr>
      <vt:lpstr>Slide 28</vt:lpstr>
      <vt:lpstr>Slide 29</vt:lpstr>
      <vt:lpstr>Slide 30</vt:lpstr>
      <vt:lpstr>RECOMEDAÇÕES</vt:lpstr>
      <vt:lpstr>Slide 32</vt:lpstr>
      <vt:lpstr>Slide 33</vt:lpstr>
      <vt:lpstr>Slide 34</vt:lpstr>
      <vt:lpstr>Nota do Editor do site, Dr. Paulo R. Margotto Consultem também, AQUI e AGORA!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Paulo</dc:creator>
  <cp:lastModifiedBy>Paulo</cp:lastModifiedBy>
  <cp:revision>17</cp:revision>
  <dcterms:modified xsi:type="dcterms:W3CDTF">2015-08-03T00:19:27Z</dcterms:modified>
</cp:coreProperties>
</file>