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0" r:id="rId1"/>
  </p:sldMasterIdLst>
  <p:notesMasterIdLst>
    <p:notesMasterId r:id="rId56"/>
  </p:notesMasterIdLst>
  <p:sldIdLst>
    <p:sldId id="256" r:id="rId2"/>
    <p:sldId id="290" r:id="rId3"/>
    <p:sldId id="258" r:id="rId4"/>
    <p:sldId id="260" r:id="rId5"/>
    <p:sldId id="261" r:id="rId6"/>
    <p:sldId id="283" r:id="rId7"/>
    <p:sldId id="284" r:id="rId8"/>
    <p:sldId id="262" r:id="rId9"/>
    <p:sldId id="263" r:id="rId10"/>
    <p:sldId id="264" r:id="rId11"/>
    <p:sldId id="285" r:id="rId12"/>
    <p:sldId id="286" r:id="rId13"/>
    <p:sldId id="287" r:id="rId14"/>
    <p:sldId id="288" r:id="rId15"/>
    <p:sldId id="265" r:id="rId16"/>
    <p:sldId id="298" r:id="rId17"/>
    <p:sldId id="289" r:id="rId18"/>
    <p:sldId id="291" r:id="rId19"/>
    <p:sldId id="293" r:id="rId20"/>
    <p:sldId id="292" r:id="rId21"/>
    <p:sldId id="294" r:id="rId22"/>
    <p:sldId id="295" r:id="rId23"/>
    <p:sldId id="266" r:id="rId24"/>
    <p:sldId id="267" r:id="rId25"/>
    <p:sldId id="268" r:id="rId26"/>
    <p:sldId id="269" r:id="rId27"/>
    <p:sldId id="273" r:id="rId28"/>
    <p:sldId id="274" r:id="rId29"/>
    <p:sldId id="275" r:id="rId30"/>
    <p:sldId id="296" r:id="rId31"/>
    <p:sldId id="270" r:id="rId32"/>
    <p:sldId id="297" r:id="rId33"/>
    <p:sldId id="271" r:id="rId34"/>
    <p:sldId id="272" r:id="rId35"/>
    <p:sldId id="276" r:id="rId36"/>
    <p:sldId id="277" r:id="rId37"/>
    <p:sldId id="278" r:id="rId38"/>
    <p:sldId id="279" r:id="rId39"/>
    <p:sldId id="280" r:id="rId40"/>
    <p:sldId id="281" r:id="rId41"/>
    <p:sldId id="299" r:id="rId42"/>
    <p:sldId id="307" r:id="rId43"/>
    <p:sldId id="309" r:id="rId44"/>
    <p:sldId id="308" r:id="rId45"/>
    <p:sldId id="310" r:id="rId46"/>
    <p:sldId id="312" r:id="rId47"/>
    <p:sldId id="313" r:id="rId48"/>
    <p:sldId id="315" r:id="rId49"/>
    <p:sldId id="314" r:id="rId50"/>
    <p:sldId id="317" r:id="rId51"/>
    <p:sldId id="316" r:id="rId52"/>
    <p:sldId id="319" r:id="rId53"/>
    <p:sldId id="282" r:id="rId54"/>
    <p:sldId id="318" r:id="rId55"/>
  </p:sldIdLst>
  <p:sldSz cx="12192000" cy="6858000"/>
  <p:notesSz cx="6858000" cy="9144000"/>
  <p:defaultTextStyle>
    <a:defPPr>
      <a:defRPr lang="pt-BR"/>
    </a:defPPr>
    <a:lvl1pPr algn="l" rtl="0" fontAlgn="base">
      <a:spcBef>
        <a:spcPct val="0"/>
      </a:spcBef>
      <a:spcAft>
        <a:spcPct val="0"/>
      </a:spcAft>
      <a:defRPr sz="24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sz="2400" kern="1200">
        <a:solidFill>
          <a:schemeClr val="tx1"/>
        </a:solidFill>
        <a:latin typeface="Arial" pitchFamily="34" charset="0"/>
        <a:ea typeface="+mn-ea"/>
        <a:cs typeface="Arial" pitchFamily="34" charset="0"/>
      </a:defRPr>
    </a:lvl2pPr>
    <a:lvl3pPr marL="914400" algn="l" rtl="0" fontAlgn="base">
      <a:spcBef>
        <a:spcPct val="0"/>
      </a:spcBef>
      <a:spcAft>
        <a:spcPct val="0"/>
      </a:spcAft>
      <a:defRPr sz="2400"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sz="2400"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sz="2400" kern="1200">
        <a:solidFill>
          <a:schemeClr val="tx1"/>
        </a:solidFill>
        <a:latin typeface="Arial" pitchFamily="34" charset="0"/>
        <a:ea typeface="+mn-ea"/>
        <a:cs typeface="Arial" pitchFamily="34" charset="0"/>
      </a:defRPr>
    </a:lvl5pPr>
    <a:lvl6pPr marL="2286000" algn="l" defTabSz="914400" rtl="0" eaLnBrk="1" latinLnBrk="0" hangingPunct="1">
      <a:defRPr sz="2400" kern="1200">
        <a:solidFill>
          <a:schemeClr val="tx1"/>
        </a:solidFill>
        <a:latin typeface="Arial" pitchFamily="34" charset="0"/>
        <a:ea typeface="+mn-ea"/>
        <a:cs typeface="Arial" pitchFamily="34" charset="0"/>
      </a:defRPr>
    </a:lvl6pPr>
    <a:lvl7pPr marL="2743200" algn="l" defTabSz="914400" rtl="0" eaLnBrk="1" latinLnBrk="0" hangingPunct="1">
      <a:defRPr sz="2400" kern="1200">
        <a:solidFill>
          <a:schemeClr val="tx1"/>
        </a:solidFill>
        <a:latin typeface="Arial" pitchFamily="34" charset="0"/>
        <a:ea typeface="+mn-ea"/>
        <a:cs typeface="Arial" pitchFamily="34" charset="0"/>
      </a:defRPr>
    </a:lvl7pPr>
    <a:lvl8pPr marL="3200400" algn="l" defTabSz="914400" rtl="0" eaLnBrk="1" latinLnBrk="0" hangingPunct="1">
      <a:defRPr sz="2400" kern="1200">
        <a:solidFill>
          <a:schemeClr val="tx1"/>
        </a:solidFill>
        <a:latin typeface="Arial" pitchFamily="34" charset="0"/>
        <a:ea typeface="+mn-ea"/>
        <a:cs typeface="Arial" pitchFamily="34" charset="0"/>
      </a:defRPr>
    </a:lvl8pPr>
    <a:lvl9pPr marL="3657600" algn="l" defTabSz="914400" rtl="0" eaLnBrk="1" latinLnBrk="0" hangingPunct="1">
      <a:defRPr sz="2400"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FF66"/>
    <a:srgbClr val="FFCC66"/>
    <a:srgbClr val="FF3399"/>
    <a:srgbClr val="FF3300"/>
    <a:srgbClr val="FF6600"/>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20168" autoAdjust="0"/>
    <p:restoredTop sz="97278" autoAdjust="0"/>
  </p:normalViewPr>
  <p:slideViewPr>
    <p:cSldViewPr snapToGrid="0">
      <p:cViewPr varScale="1">
        <p:scale>
          <a:sx n="62" d="100"/>
          <a:sy n="62" d="100"/>
        </p:scale>
        <p:origin x="-101" y="-15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67056FA7-C89D-4CB4-B152-2B8B80309B13}" type="datetimeFigureOut">
              <a:rPr lang="pt-BR"/>
              <a:pPr>
                <a:defRPr/>
              </a:pPr>
              <a:t>07/12/2017</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smtClean="0"/>
              <a:t>Clique para editar 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25B957C0-B71E-43A8-8A5E-3E33A8923D9F}"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198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4198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2E4D121-8E36-4127-926E-2C661354675B}" type="slidenum">
              <a:rPr lang="pt-BR"/>
              <a:pPr fontAlgn="base">
                <a:spcBef>
                  <a:spcPct val="0"/>
                </a:spcBef>
                <a:spcAft>
                  <a:spcPct val="0"/>
                </a:spcAft>
              </a:pPr>
              <a:t>8</a:t>
            </a:fld>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301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A Técnica de Imagens por Tensor de Difusão ou DTI (do inglês, Diffusion Tensor Imaging) em ressonância magnética permite estimar a magnitude e direção de moléculas de água na microestrutura dos tractos cerebrais. </a:t>
            </a:r>
          </a:p>
          <a:p>
            <a:pPr>
              <a:spcBef>
                <a:spcPct val="0"/>
              </a:spcBef>
            </a:pPr>
            <a:r>
              <a:rPr lang="pt-BR" smtClean="0"/>
              <a:t>A técnica de tractografia por RM não demonstra fibra a fibra mas sim um conjunto delas, indicando possíveis trajectos nervosas pela substância branca</a:t>
            </a:r>
          </a:p>
          <a:p>
            <a:pPr>
              <a:spcBef>
                <a:spcPct val="0"/>
              </a:spcBef>
            </a:pPr>
            <a:endParaRPr lang="pt-BR" smtClean="0"/>
          </a:p>
        </p:txBody>
      </p:sp>
      <p:sp>
        <p:nvSpPr>
          <p:cNvPr id="4301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265426F-C6D4-4D0D-BD6A-8B9D63B40F5F}" type="slidenum">
              <a:rPr lang="pt-BR"/>
              <a:pPr fontAlgn="base">
                <a:spcBef>
                  <a:spcPct val="0"/>
                </a:spcBef>
                <a:spcAft>
                  <a:spcPct val="0"/>
                </a:spcAft>
              </a:pPr>
              <a:t>9</a:t>
            </a:fld>
            <a:endParaRPr lang="pt-B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403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4403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0143DC0-B2B6-4816-AFA7-52B69E4A3156}" type="slidenum">
              <a:rPr lang="pt-BR"/>
              <a:pPr fontAlgn="base">
                <a:spcBef>
                  <a:spcPct val="0"/>
                </a:spcBef>
                <a:spcAft>
                  <a:spcPct val="0"/>
                </a:spcAft>
              </a:pPr>
              <a:t>10</a:t>
            </a:fld>
            <a:endParaRPr lang="pt-B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505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4506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A186E00-D183-465C-9038-1557033A0471}" type="slidenum">
              <a:rPr lang="pt-BR"/>
              <a:pPr fontAlgn="base">
                <a:spcBef>
                  <a:spcPct val="0"/>
                </a:spcBef>
                <a:spcAft>
                  <a:spcPct val="0"/>
                </a:spcAft>
              </a:pPr>
              <a:t>23</a:t>
            </a:fld>
            <a:endParaRPr lang="pt-B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608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4608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09FBD50-336B-44EE-ADDF-08A8B46DE0E4}" type="slidenum">
              <a:rPr lang="pt-BR"/>
              <a:pPr fontAlgn="base">
                <a:spcBef>
                  <a:spcPct val="0"/>
                </a:spcBef>
                <a:spcAft>
                  <a:spcPct val="0"/>
                </a:spcAft>
              </a:pPr>
              <a:t>24</a:t>
            </a:fld>
            <a:endParaRPr lang="pt-B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710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4710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EEDCECC-B546-4D9C-9ECA-4BE8CAE5E465}" type="slidenum">
              <a:rPr lang="pt-BR"/>
              <a:pPr fontAlgn="base">
                <a:spcBef>
                  <a:spcPct val="0"/>
                </a:spcBef>
                <a:spcAft>
                  <a:spcPct val="0"/>
                </a:spcAft>
              </a:pPr>
              <a:t>25</a:t>
            </a:fld>
            <a:endParaRPr lang="pt-B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813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4813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52EDEF0-75A4-4EF9-BF8B-DDF0D1235833}" type="slidenum">
              <a:rPr lang="pt-BR"/>
              <a:pPr fontAlgn="base">
                <a:spcBef>
                  <a:spcPct val="0"/>
                </a:spcBef>
                <a:spcAft>
                  <a:spcPct val="0"/>
                </a:spcAft>
              </a:pPr>
              <a:t>26</a:t>
            </a:fld>
            <a:endParaRPr lang="pt-B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915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4915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2DA7D58-F7DE-4BD3-8BB2-6A81A7CE153B}" type="slidenum">
              <a:rPr lang="pt-BR"/>
              <a:pPr fontAlgn="base">
                <a:spcBef>
                  <a:spcPct val="0"/>
                </a:spcBef>
                <a:spcAft>
                  <a:spcPct val="0"/>
                </a:spcAft>
              </a:pPr>
              <a:t>27</a:t>
            </a:fld>
            <a:endParaRPr lang="pt-B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017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5018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9C15A5C-0345-48D9-BC37-91EC1B8F1B72}" type="slidenum">
              <a:rPr lang="pt-BR"/>
              <a:pPr fontAlgn="base">
                <a:spcBef>
                  <a:spcPct val="0"/>
                </a:spcBef>
                <a:spcAft>
                  <a:spcPct val="0"/>
                </a:spcAft>
              </a:pPr>
              <a:t>28</a:t>
            </a:fld>
            <a:endParaRPr lang="pt-B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120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5120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6049AC0-CD7A-47DD-B680-C7ECF8ABE0D5}" type="slidenum">
              <a:rPr lang="pt-BR"/>
              <a:pPr fontAlgn="base">
                <a:spcBef>
                  <a:spcPct val="0"/>
                </a:spcBef>
                <a:spcAft>
                  <a:spcPct val="0"/>
                </a:spcAft>
              </a:pPr>
              <a:t>29</a:t>
            </a:fld>
            <a:endParaRPr lang="pt-B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222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5222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4EA12F4-EF0E-4FD9-9ADE-6082B1CA5B8B}" type="slidenum">
              <a:rPr lang="pt-BR"/>
              <a:pPr fontAlgn="base">
                <a:spcBef>
                  <a:spcPct val="0"/>
                </a:spcBef>
                <a:spcAft>
                  <a:spcPct val="0"/>
                </a:spcAft>
              </a:pPr>
              <a:t>31</a:t>
            </a:fld>
            <a:endParaRPr lang="pt-B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325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5325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6BC7639-E46D-4E2C-A800-647AF0918A39}" type="slidenum">
              <a:rPr lang="pt-BR"/>
              <a:pPr fontAlgn="base">
                <a:spcBef>
                  <a:spcPct val="0"/>
                </a:spcBef>
                <a:spcAft>
                  <a:spcPct val="0"/>
                </a:spcAft>
              </a:pPr>
              <a:t>33</a:t>
            </a:fld>
            <a:endParaRPr lang="pt-B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427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5427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45969AF-6219-4807-B2FB-7B41934715D6}" type="slidenum">
              <a:rPr lang="pt-BR"/>
              <a:pPr fontAlgn="base">
                <a:spcBef>
                  <a:spcPct val="0"/>
                </a:spcBef>
                <a:spcAft>
                  <a:spcPct val="0"/>
                </a:spcAft>
              </a:pPr>
              <a:t>34</a:t>
            </a:fld>
            <a:endParaRPr lang="pt-B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529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5530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F03E743-EFC0-4015-A04B-3DB8FD4D7EF9}" type="slidenum">
              <a:rPr lang="pt-BR"/>
              <a:pPr fontAlgn="base">
                <a:spcBef>
                  <a:spcPct val="0"/>
                </a:spcBef>
                <a:spcAft>
                  <a:spcPct val="0"/>
                </a:spcAft>
              </a:pPr>
              <a:t>35</a:t>
            </a:fld>
            <a:endParaRPr lang="pt-B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632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5632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3B1C4B0-9C4D-4DBB-90AD-8A497A8A1928}" type="slidenum">
              <a:rPr lang="pt-BR"/>
              <a:pPr fontAlgn="base">
                <a:spcBef>
                  <a:spcPct val="0"/>
                </a:spcBef>
                <a:spcAft>
                  <a:spcPct val="0"/>
                </a:spcAft>
              </a:pPr>
              <a:t>36</a:t>
            </a:fld>
            <a:endParaRPr lang="pt-B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734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5734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E7C36C2-9455-4689-92E4-E9B0060FD222}" type="slidenum">
              <a:rPr lang="pt-BR"/>
              <a:pPr fontAlgn="base">
                <a:spcBef>
                  <a:spcPct val="0"/>
                </a:spcBef>
                <a:spcAft>
                  <a:spcPct val="0"/>
                </a:spcAft>
              </a:pPr>
              <a:t>37</a:t>
            </a:fld>
            <a:endParaRPr lang="pt-B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837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5837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7FD6391-1C4A-4628-848B-A7BC4115E8F0}" type="slidenum">
              <a:rPr lang="pt-BR"/>
              <a:pPr fontAlgn="base">
                <a:spcBef>
                  <a:spcPct val="0"/>
                </a:spcBef>
                <a:spcAft>
                  <a:spcPct val="0"/>
                </a:spcAft>
              </a:pPr>
              <a:t>38</a:t>
            </a:fld>
            <a:endParaRPr lang="pt-B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939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5939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81D251C-A202-4226-8771-4C8F5B73408A}" type="slidenum">
              <a:rPr lang="pt-BR"/>
              <a:pPr fontAlgn="base">
                <a:spcBef>
                  <a:spcPct val="0"/>
                </a:spcBef>
                <a:spcAft>
                  <a:spcPct val="0"/>
                </a:spcAft>
              </a:pPr>
              <a:t>39</a:t>
            </a:fld>
            <a:endParaRPr lang="pt-B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041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6042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BEE1784-065D-4204-BAE3-9BB36750F66D}" type="slidenum">
              <a:rPr lang="pt-BR"/>
              <a:pPr fontAlgn="base">
                <a:spcBef>
                  <a:spcPct val="0"/>
                </a:spcBef>
                <a:spcAft>
                  <a:spcPct val="0"/>
                </a:spcAft>
              </a:pPr>
              <a:t>40</a:t>
            </a:fld>
            <a:endParaRPr lang="pt-B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144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6144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DEFD647-B2F0-48F5-82BC-54515D8BBC29}" type="slidenum">
              <a:rPr lang="pt-BR"/>
              <a:pPr fontAlgn="base">
                <a:spcBef>
                  <a:spcPct val="0"/>
                </a:spcBef>
                <a:spcAft>
                  <a:spcPct val="0"/>
                </a:spcAft>
              </a:pPr>
              <a:t>53</a:t>
            </a:fld>
            <a:endParaRPr lang="pt-B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grpSp>
        <p:nvGrpSpPr>
          <p:cNvPr id="4" name="Group 15"/>
          <p:cNvGrpSpPr>
            <a:grpSpLocks/>
          </p:cNvGrpSpPr>
          <p:nvPr/>
        </p:nvGrpSpPr>
        <p:grpSpPr bwMode="auto">
          <a:xfrm>
            <a:off x="0" y="-1588"/>
            <a:ext cx="12192000" cy="6865938"/>
            <a:chOff x="0" y="-2373"/>
            <a:chExt cx="12192000" cy="6867027"/>
          </a:xfrm>
        </p:grpSpPr>
        <p:sp>
          <p:nvSpPr>
            <p:cNvPr id="5" name="Rectangle 7"/>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0"/>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1"/>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2"/>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3"/>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4"/>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2" name="Rectangle 9"/>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1154955" y="2099733"/>
            <a:ext cx="8825658" cy="2677648"/>
          </a:xfrm>
        </p:spPr>
        <p:txBody>
          <a:bodyPr anchor="b"/>
          <a:lstStyle>
            <a:lvl1pPr>
              <a:defRPr sz="5400"/>
            </a:lvl1pPr>
          </a:lstStyle>
          <a:p>
            <a:r>
              <a:rPr lang="pt-BR" smtClean="0"/>
              <a:t>Clique para editar o título mestre</a:t>
            </a:r>
            <a:endParaRPr lang="en-US" dirty="0"/>
          </a:p>
        </p:txBody>
      </p:sp>
      <p:sp>
        <p:nvSpPr>
          <p:cNvPr id="3" name="Subtitle 2"/>
          <p:cNvSpPr>
            <a:spLocks noGrp="1"/>
          </p:cNvSpPr>
          <p:nvPr>
            <p:ph type="subTitle" idx="1"/>
          </p:nvPr>
        </p:nvSpPr>
        <p:spPr>
          <a:xfrm>
            <a:off x="1154955" y="4777380"/>
            <a:ext cx="8825658" cy="861420"/>
          </a:xfrm>
        </p:spPr>
        <p:txBody>
          <a:bodyPr/>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13" name="Date Placeholder 3"/>
          <p:cNvSpPr>
            <a:spLocks noGrp="1"/>
          </p:cNvSpPr>
          <p:nvPr>
            <p:ph type="dt" sz="half" idx="10"/>
          </p:nvPr>
        </p:nvSpPr>
        <p:spPr>
          <a:xfrm rot="5400000">
            <a:off x="10090150" y="1792288"/>
            <a:ext cx="990600" cy="304800"/>
          </a:xfrm>
        </p:spPr>
        <p:txBody>
          <a:bodyPr/>
          <a:lstStyle>
            <a:lvl1pPr algn="l">
              <a:defRPr b="0" i="0" smtClean="0">
                <a:solidFill>
                  <a:schemeClr val="bg1"/>
                </a:solidFill>
              </a:defRPr>
            </a:lvl1pPr>
          </a:lstStyle>
          <a:p>
            <a:pPr>
              <a:defRPr/>
            </a:pPr>
            <a:fld id="{DF6A8F3E-2964-4BCD-BD08-02D737B4D090}" type="datetimeFigureOut">
              <a:rPr lang="pt-BR"/>
              <a:pPr>
                <a:defRPr/>
              </a:pPr>
              <a:t>07/12/2017</a:t>
            </a:fld>
            <a:endParaRPr lang="pt-BR"/>
          </a:p>
        </p:txBody>
      </p:sp>
      <p:sp>
        <p:nvSpPr>
          <p:cNvPr id="14" name="Footer Placeholder 4"/>
          <p:cNvSpPr>
            <a:spLocks noGrp="1"/>
          </p:cNvSpPr>
          <p:nvPr>
            <p:ph type="ftr" sz="quarter" idx="11"/>
          </p:nvPr>
        </p:nvSpPr>
        <p:spPr>
          <a:xfrm rot="5400000">
            <a:off x="8960644" y="3226594"/>
            <a:ext cx="3859212" cy="304800"/>
          </a:xfrm>
        </p:spPr>
        <p:txBody>
          <a:bodyPr/>
          <a:lstStyle>
            <a:lvl1pPr>
              <a:defRPr b="0" i="0">
                <a:solidFill>
                  <a:schemeClr val="bg1"/>
                </a:solidFill>
              </a:defRPr>
            </a:lvl1pPr>
          </a:lstStyle>
          <a:p>
            <a:pPr>
              <a:defRPr/>
            </a:pPr>
            <a:endParaRPr lang="pt-BR"/>
          </a:p>
        </p:txBody>
      </p:sp>
      <p:sp>
        <p:nvSpPr>
          <p:cNvPr id="15" name="Slide Number Placeholder 5"/>
          <p:cNvSpPr>
            <a:spLocks noGrp="1"/>
          </p:cNvSpPr>
          <p:nvPr>
            <p:ph type="sldNum" sz="quarter" idx="12"/>
          </p:nvPr>
        </p:nvSpPr>
        <p:spPr>
          <a:xfrm>
            <a:off x="10350500" y="292100"/>
            <a:ext cx="838200" cy="768350"/>
          </a:xfrm>
        </p:spPr>
        <p:txBody>
          <a:bodyPr/>
          <a:lstStyle>
            <a:lvl1pPr>
              <a:defRPr sz="2800" b="0" i="0" smtClean="0">
                <a:latin typeface="+mj-lt"/>
              </a:defRPr>
            </a:lvl1pPr>
          </a:lstStyle>
          <a:p>
            <a:pPr>
              <a:defRPr/>
            </a:pPr>
            <a:fld id="{4F7FE470-DA12-4B9D-9B4E-8FC814582B1C}"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547FDF45-3D66-407B-960B-F9E7C3E2CDEA}" type="datetimeFigureOut">
              <a:rPr lang="pt-BR"/>
              <a:pPr>
                <a:defRPr/>
              </a:pPr>
              <a:t>07/12/2017</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0E83B705-8BD1-40F6-84B2-E8F6AA36FF3E}"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grpSp>
        <p:nvGrpSpPr>
          <p:cNvPr id="4" name="Group 12"/>
          <p:cNvGrpSpPr>
            <a:grpSpLocks/>
          </p:cNvGrpSpPr>
          <p:nvPr/>
        </p:nvGrpSpPr>
        <p:grpSpPr bwMode="auto">
          <a:xfrm>
            <a:off x="0" y="-1588"/>
            <a:ext cx="12192000" cy="6865938"/>
            <a:chOff x="0" y="-2373"/>
            <a:chExt cx="12192000" cy="6867027"/>
          </a:xfrm>
        </p:grpSpPr>
        <p:sp>
          <p:nvSpPr>
            <p:cNvPr id="5"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6"/>
            <p:cNvSpPr/>
            <p:nvPr/>
          </p:nvSpPr>
          <p:spPr>
            <a:xfrm>
              <a:off x="7289800" y="402504"/>
              <a:ext cx="4478338" cy="605409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a:spLocks noChangeArrowheads="1"/>
            </p:cNvSpPr>
            <p:nvPr/>
          </p:nvSpPr>
          <p:spPr bwMode="gray">
            <a:xfrm rot="-5677511">
              <a:off x="4698352" y="1826078"/>
              <a:ext cx="3299407" cy="440924"/>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endParaRPr lang="pt-BR"/>
            </a:p>
          </p:txBody>
        </p:sp>
        <p:sp>
          <p:nvSpPr>
            <p:cNvPr id="13" name="Freeform 5"/>
            <p:cNvSpPr>
              <a:spLocks noChangeArrowheads="1"/>
            </p:cNvSpPr>
            <p:nvPr/>
          </p:nvSpPr>
          <p:spPr bwMode="gray">
            <a:xfrm rot="-5400000">
              <a:off x="3787244" y="2801721"/>
              <a:ext cx="6053670" cy="1254558"/>
            </a:xfrm>
            <a:custGeom>
              <a:avLst/>
              <a:gdLst>
                <a:gd name="T0" fmla="*/ 0 w 10000"/>
                <a:gd name="T1" fmla="*/ 0 h 8000"/>
                <a:gd name="T2" fmla="*/ 10000 w 10000"/>
                <a:gd name="T3" fmla="*/ 8000 h 8000"/>
              </a:gdLst>
              <a:ahLst/>
              <a:cxnLst/>
              <a:rect l="T0" t="T1" r="T2" b="T3"/>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w="9525">
              <a:noFill/>
              <a:miter lim="800000"/>
              <a:headEnd/>
              <a:tailEnd/>
            </a:ln>
          </p:spPr>
          <p:txBody>
            <a:bodyPr/>
            <a:lstStyle/>
            <a:p>
              <a:endParaRPr lang="pt-BR"/>
            </a:p>
          </p:txBody>
        </p:sp>
        <p:sp>
          <p:nvSpPr>
            <p:cNvPr id="14"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5" name="Rectangle 14"/>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6" y="2677645"/>
            <a:ext cx="4351023" cy="2283824"/>
          </a:xfrm>
        </p:spPr>
        <p:txBody>
          <a:bodyPr/>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6895558" y="2677644"/>
            <a:ext cx="3755379" cy="2283823"/>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16" name="Date Placeholder 3"/>
          <p:cNvSpPr>
            <a:spLocks noGrp="1"/>
          </p:cNvSpPr>
          <p:nvPr>
            <p:ph type="dt" sz="half" idx="10"/>
          </p:nvPr>
        </p:nvSpPr>
        <p:spPr/>
        <p:txBody>
          <a:bodyPr/>
          <a:lstStyle>
            <a:lvl1pPr>
              <a:defRPr/>
            </a:lvl1pPr>
          </a:lstStyle>
          <a:p>
            <a:pPr>
              <a:defRPr/>
            </a:pPr>
            <a:fld id="{3C5F0EB9-6C30-4FB4-AB85-2CB8008DB5BA}" type="datetimeFigureOut">
              <a:rPr lang="pt-BR"/>
              <a:pPr>
                <a:defRPr/>
              </a:pPr>
              <a:t>07/12/2017</a:t>
            </a:fld>
            <a:endParaRPr lang="pt-BR"/>
          </a:p>
        </p:txBody>
      </p:sp>
      <p:sp>
        <p:nvSpPr>
          <p:cNvPr id="17" name="Footer Placeholder 4"/>
          <p:cNvSpPr>
            <a:spLocks noGrp="1"/>
          </p:cNvSpPr>
          <p:nvPr>
            <p:ph type="ftr" sz="quarter" idx="11"/>
          </p:nvPr>
        </p:nvSpPr>
        <p:spPr/>
        <p:txBody>
          <a:bodyPr/>
          <a:lstStyle>
            <a:lvl1pPr>
              <a:defRPr/>
            </a:lvl1pPr>
          </a:lstStyle>
          <a:p>
            <a:pPr>
              <a:defRPr/>
            </a:pPr>
            <a:endParaRPr lang="pt-BR"/>
          </a:p>
        </p:txBody>
      </p:sp>
      <p:sp>
        <p:nvSpPr>
          <p:cNvPr id="18" name="Slide Number Placeholder 5"/>
          <p:cNvSpPr>
            <a:spLocks noGrp="1"/>
          </p:cNvSpPr>
          <p:nvPr>
            <p:ph type="sldNum" sz="quarter" idx="12"/>
          </p:nvPr>
        </p:nvSpPr>
        <p:spPr/>
        <p:txBody>
          <a:bodyPr/>
          <a:lstStyle>
            <a:lvl1pPr>
              <a:defRPr/>
            </a:lvl1pPr>
          </a:lstStyle>
          <a:p>
            <a:pPr>
              <a:defRPr/>
            </a:pPr>
            <a:fld id="{95DBE8BF-9651-4648-8C3A-FFB7074460BE}"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A6EC1D04-66A1-4584-8EFB-FAB7CF496313}" type="datetimeFigureOut">
              <a:rPr lang="pt-BR"/>
              <a:pPr>
                <a:defRPr/>
              </a:pPr>
              <a:t>07/12/2017</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684B7287-B44A-4274-A32C-2BAA818F3FCC}"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6208710" y="3179762"/>
            <a:ext cx="4825159" cy="2840039"/>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0E66916B-A137-4833-944F-8DD81FB26169}" type="datetimeFigureOut">
              <a:rPr lang="pt-BR"/>
              <a:pPr>
                <a:defRPr/>
              </a:pPr>
              <a:t>07/12/2017</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6D08ED5E-377B-4075-8DCD-5E3136A1F97C}"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7B63072D-0DB6-4086-BBDB-12CE1835D942}" type="datetimeFigureOut">
              <a:rPr lang="pt-BR"/>
              <a:pPr>
                <a:defRPr/>
              </a:pPr>
              <a:t>07/12/2017</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C4A4BDD9-1C02-4A69-962E-A93164D8C8C3}"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grpSp>
        <p:nvGrpSpPr>
          <p:cNvPr id="5" name="Group 13"/>
          <p:cNvGrpSpPr>
            <a:grpSpLocks/>
          </p:cNvGrpSpPr>
          <p:nvPr/>
        </p:nvGrpSpPr>
        <p:grpSpPr bwMode="auto">
          <a:xfrm>
            <a:off x="0" y="-1588"/>
            <a:ext cx="12192000" cy="6865938"/>
            <a:chOff x="0" y="-2373"/>
            <a:chExt cx="12192000" cy="6867027"/>
          </a:xfrm>
        </p:grpSpPr>
        <p:sp>
          <p:nvSpPr>
            <p:cNvPr id="6"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5"/>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6"/>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7"/>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8"/>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9"/>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Rectangle 7"/>
            <p:cNvSpPr/>
            <p:nvPr/>
          </p:nvSpPr>
          <p:spPr>
            <a:xfrm>
              <a:off x="5713413" y="402504"/>
              <a:ext cx="6054725" cy="605409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a:spLocks noChangeArrowheads="1"/>
            </p:cNvSpPr>
            <p:nvPr/>
          </p:nvSpPr>
          <p:spPr bwMode="gray">
            <a:xfrm rot="-5677511">
              <a:off x="3140485" y="1826078"/>
              <a:ext cx="3299407" cy="440924"/>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endParaRPr lang="pt-BR"/>
            </a:p>
          </p:txBody>
        </p:sp>
        <p:sp>
          <p:nvSpPr>
            <p:cNvPr id="14" name="Freeform 5"/>
            <p:cNvSpPr>
              <a:spLocks noChangeArrowheads="1"/>
            </p:cNvSpPr>
            <p:nvPr/>
          </p:nvSpPr>
          <p:spPr bwMode="gray">
            <a:xfrm rot="-5400000">
              <a:off x="2229377" y="2801721"/>
              <a:ext cx="6053670" cy="1254558"/>
            </a:xfrm>
            <a:custGeom>
              <a:avLst/>
              <a:gdLst>
                <a:gd name="T0" fmla="*/ 0 w 10000"/>
                <a:gd name="T1" fmla="*/ 0 h 8000"/>
                <a:gd name="T2" fmla="*/ 10000 w 10000"/>
                <a:gd name="T3" fmla="*/ 8000 h 8000"/>
              </a:gdLst>
              <a:ahLst/>
              <a:cxnLst/>
              <a:rect l="T0" t="T1" r="T2" b="T3"/>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w="9525">
              <a:noFill/>
              <a:miter lim="800000"/>
              <a:headEnd/>
              <a:tailEnd/>
            </a:ln>
          </p:spPr>
          <p:txBody>
            <a:bodyPr/>
            <a:lstStyle/>
            <a:p>
              <a:endParaRPr lang="pt-BR"/>
            </a:p>
          </p:txBody>
        </p:sp>
        <p:sp>
          <p:nvSpPr>
            <p:cNvPr id="15"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6" name="Rectangle 14"/>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4" y="1295400"/>
            <a:ext cx="2793159" cy="1600200"/>
          </a:xfrm>
        </p:spPr>
        <p:txBody>
          <a:bodyPr anchor="b"/>
          <a:lstStyle>
            <a:lvl1pPr algn="l">
              <a:defRPr sz="2400" b="0"/>
            </a:lvl1pPr>
          </a:lstStyle>
          <a:p>
            <a:r>
              <a:rPr lang="pt-BR" smtClean="0"/>
              <a:t>Clique para editar o título mestre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bwMode="gray">
          <a:xfrm>
            <a:off x="1154955" y="2895600"/>
            <a:ext cx="2793158" cy="312927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7" name="Date Placeholder 4"/>
          <p:cNvSpPr>
            <a:spLocks noGrp="1"/>
          </p:cNvSpPr>
          <p:nvPr>
            <p:ph type="dt" sz="half" idx="10"/>
          </p:nvPr>
        </p:nvSpPr>
        <p:spPr/>
        <p:txBody>
          <a:bodyPr/>
          <a:lstStyle>
            <a:lvl1pPr>
              <a:defRPr/>
            </a:lvl1pPr>
          </a:lstStyle>
          <a:p>
            <a:pPr>
              <a:defRPr/>
            </a:pPr>
            <a:fld id="{DEC1914C-0CBA-48F6-B715-5BC6465A8CF2}" type="datetimeFigureOut">
              <a:rPr lang="pt-BR"/>
              <a:pPr>
                <a:defRPr/>
              </a:pPr>
              <a:t>07/12/2017</a:t>
            </a:fld>
            <a:endParaRPr lang="pt-BR"/>
          </a:p>
        </p:txBody>
      </p:sp>
      <p:sp>
        <p:nvSpPr>
          <p:cNvPr id="18" name="Footer Placeholder 5"/>
          <p:cNvSpPr>
            <a:spLocks noGrp="1"/>
          </p:cNvSpPr>
          <p:nvPr>
            <p:ph type="ftr" sz="quarter" idx="11"/>
          </p:nvPr>
        </p:nvSpPr>
        <p:spPr/>
        <p:txBody>
          <a:bodyPr/>
          <a:lstStyle>
            <a:lvl1pPr>
              <a:defRPr/>
            </a:lvl1pPr>
          </a:lstStyle>
          <a:p>
            <a:pPr>
              <a:defRPr/>
            </a:pPr>
            <a:endParaRPr lang="pt-BR"/>
          </a:p>
        </p:txBody>
      </p:sp>
      <p:sp>
        <p:nvSpPr>
          <p:cNvPr id="19" name="Slide Number Placeholder 6"/>
          <p:cNvSpPr>
            <a:spLocks noGrp="1"/>
          </p:cNvSpPr>
          <p:nvPr>
            <p:ph type="sldNum" sz="quarter" idx="12"/>
          </p:nvPr>
        </p:nvSpPr>
        <p:spPr/>
        <p:txBody>
          <a:bodyPr/>
          <a:lstStyle>
            <a:lvl1pPr>
              <a:defRPr/>
            </a:lvl1pPr>
          </a:lstStyle>
          <a:p>
            <a:pPr>
              <a:defRPr/>
            </a:pPr>
            <a:fld id="{43C69590-3789-427E-B75C-5B1971FD5481}"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grpSp>
        <p:nvGrpSpPr>
          <p:cNvPr id="5" name="Group 19"/>
          <p:cNvGrpSpPr>
            <a:grpSpLocks/>
          </p:cNvGrpSpPr>
          <p:nvPr/>
        </p:nvGrpSpPr>
        <p:grpSpPr bwMode="auto">
          <a:xfrm>
            <a:off x="0" y="-1588"/>
            <a:ext cx="12192000" cy="6865938"/>
            <a:chOff x="0" y="-2373"/>
            <a:chExt cx="12192000" cy="6867027"/>
          </a:xfrm>
        </p:grpSpPr>
        <p:sp>
          <p:nvSpPr>
            <p:cNvPr id="6"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Rectangle 7"/>
            <p:cNvSpPr/>
            <p:nvPr/>
          </p:nvSpPr>
          <p:spPr>
            <a:xfrm>
              <a:off x="6172200" y="402504"/>
              <a:ext cx="5595938" cy="605409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a:spLocks noChangeArrowheads="1"/>
            </p:cNvSpPr>
            <p:nvPr/>
          </p:nvSpPr>
          <p:spPr bwMode="gray">
            <a:xfrm rot="-5400000">
              <a:off x="3295432" y="2801721"/>
              <a:ext cx="6053670" cy="1254558"/>
            </a:xfrm>
            <a:custGeom>
              <a:avLst/>
              <a:gdLst>
                <a:gd name="T0" fmla="*/ 0 w 10000"/>
                <a:gd name="T1" fmla="*/ 0 h 8000"/>
                <a:gd name="T2" fmla="*/ 10000 w 10000"/>
                <a:gd name="T3" fmla="*/ 8000 h 8000"/>
              </a:gdLst>
              <a:ahLst/>
              <a:cxnLst/>
              <a:rect l="T0" t="T1" r="T2" b="T3"/>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w="9525">
              <a:noFill/>
              <a:miter lim="800000"/>
              <a:headEnd/>
              <a:tailEnd/>
            </a:ln>
          </p:spPr>
          <p:txBody>
            <a:bodyPr/>
            <a:lstStyle/>
            <a:p>
              <a:endParaRPr lang="pt-BR"/>
            </a:p>
          </p:txBody>
        </p:sp>
        <p:sp>
          <p:nvSpPr>
            <p:cNvPr id="14" name="Freeform 5"/>
            <p:cNvSpPr>
              <a:spLocks noChangeArrowheads="1"/>
            </p:cNvSpPr>
            <p:nvPr/>
          </p:nvSpPr>
          <p:spPr bwMode="gray">
            <a:xfrm rot="-5677511">
              <a:off x="4203594" y="1826078"/>
              <a:ext cx="3299407" cy="440924"/>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endParaRPr lang="pt-BR"/>
            </a:p>
          </p:txBody>
        </p:sp>
        <p:sp>
          <p:nvSpPr>
            <p:cNvPr id="15"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6" name="Rectangle 13"/>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3907" y="1693332"/>
            <a:ext cx="3860260" cy="1735668"/>
          </a:xfrm>
        </p:spPr>
        <p:txBody>
          <a:bodyPr anchor="b">
            <a:normAutofit/>
          </a:bodyPr>
          <a:lstStyle>
            <a:lvl1pPr algn="l">
              <a:defRPr sz="36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7" name="Date Placeholder 4"/>
          <p:cNvSpPr>
            <a:spLocks noGrp="1"/>
          </p:cNvSpPr>
          <p:nvPr>
            <p:ph type="dt" sz="half" idx="10"/>
          </p:nvPr>
        </p:nvSpPr>
        <p:spPr/>
        <p:txBody>
          <a:bodyPr/>
          <a:lstStyle>
            <a:lvl1pPr>
              <a:defRPr/>
            </a:lvl1pPr>
          </a:lstStyle>
          <a:p>
            <a:pPr>
              <a:defRPr/>
            </a:pPr>
            <a:fld id="{2F635800-DE28-4DCF-BBD8-93415458BC60}" type="datetimeFigureOut">
              <a:rPr lang="pt-BR"/>
              <a:pPr>
                <a:defRPr/>
              </a:pPr>
              <a:t>07/12/2017</a:t>
            </a:fld>
            <a:endParaRPr lang="pt-BR"/>
          </a:p>
        </p:txBody>
      </p:sp>
      <p:sp>
        <p:nvSpPr>
          <p:cNvPr id="18" name="Footer Placeholder 5"/>
          <p:cNvSpPr>
            <a:spLocks noGrp="1"/>
          </p:cNvSpPr>
          <p:nvPr>
            <p:ph type="ftr" sz="quarter" idx="11"/>
          </p:nvPr>
        </p:nvSpPr>
        <p:spPr/>
        <p:txBody>
          <a:bodyPr/>
          <a:lstStyle>
            <a:lvl1pPr>
              <a:defRPr/>
            </a:lvl1pPr>
          </a:lstStyle>
          <a:p>
            <a:pPr>
              <a:defRPr/>
            </a:pPr>
            <a:endParaRPr lang="pt-BR"/>
          </a:p>
        </p:txBody>
      </p:sp>
      <p:sp>
        <p:nvSpPr>
          <p:cNvPr id="19" name="Slide Number Placeholder 6"/>
          <p:cNvSpPr>
            <a:spLocks noGrp="1"/>
          </p:cNvSpPr>
          <p:nvPr>
            <p:ph type="sldNum" sz="quarter" idx="12"/>
          </p:nvPr>
        </p:nvSpPr>
        <p:spPr/>
        <p:txBody>
          <a:bodyPr/>
          <a:lstStyle>
            <a:lvl1pPr>
              <a:defRPr/>
            </a:lvl1pPr>
          </a:lstStyle>
          <a:p>
            <a:pPr>
              <a:defRPr/>
            </a:pPr>
            <a:fld id="{D74B27CF-EC48-428C-8C3F-1AC626B6261A}"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grpSp>
        <p:nvGrpSpPr>
          <p:cNvPr id="5" name="Group 18"/>
          <p:cNvGrpSpPr>
            <a:grpSpLocks/>
          </p:cNvGrpSpPr>
          <p:nvPr/>
        </p:nvGrpSpPr>
        <p:grpSpPr bwMode="auto">
          <a:xfrm>
            <a:off x="0" y="-1588"/>
            <a:ext cx="12192000" cy="6865938"/>
            <a:chOff x="0" y="-2373"/>
            <a:chExt cx="12192000" cy="6867027"/>
          </a:xfrm>
        </p:grpSpPr>
        <p:sp>
          <p:nvSpPr>
            <p:cNvPr id="6"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a:spLocks noChangeArrowheads="1"/>
            </p:cNvSpPr>
            <p:nvPr/>
          </p:nvSpPr>
          <p:spPr bwMode="gray">
            <a:xfrm rot="10371525">
              <a:off x="263767" y="4438254"/>
              <a:ext cx="3299407" cy="440924"/>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endParaRPr lang="pt-BR"/>
            </a:p>
          </p:txBody>
        </p:sp>
        <p:sp>
          <p:nvSpPr>
            <p:cNvPr id="13" name="Freeform 5"/>
            <p:cNvSpPr>
              <a:spLocks noChangeArrowheads="1"/>
            </p:cNvSpPr>
            <p:nvPr/>
          </p:nvSpPr>
          <p:spPr bwMode="gray">
            <a:xfrm rot="10800000">
              <a:off x="459506" y="321130"/>
              <a:ext cx="11277600" cy="4533900"/>
            </a:xfrm>
            <a:custGeom>
              <a:avLst/>
              <a:gdLst>
                <a:gd name="T0" fmla="*/ 0 w 7104"/>
                <a:gd name="T1" fmla="*/ 0 h 2856"/>
                <a:gd name="T2" fmla="*/ 7104 w 7104"/>
                <a:gd name="T3" fmla="*/ 2856 h 2856"/>
              </a:gdLst>
              <a:ahLst/>
              <a:cxnLst/>
              <a:rect l="T0" t="T1" r="T2" b="T3"/>
              <a:pathLst>
                <a:path w="7104" h="2856">
                  <a:moveTo>
                    <a:pt x="0" y="0"/>
                  </a:moveTo>
                  <a:lnTo>
                    <a:pt x="0" y="2856"/>
                  </a:lnTo>
                  <a:lnTo>
                    <a:pt x="7104" y="2856"/>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close/>
                </a:path>
              </a:pathLst>
            </a:custGeom>
            <a:solidFill>
              <a:schemeClr val="bg1"/>
            </a:solidFill>
            <a:ln w="9525">
              <a:noFill/>
              <a:miter lim="800000"/>
              <a:headEnd/>
              <a:tailEnd/>
            </a:ln>
          </p:spPr>
          <p:txBody>
            <a:bodyPr/>
            <a:lstStyle/>
            <a:p>
              <a:endParaRPr lang="pt-BR"/>
            </a:p>
          </p:txBody>
        </p:sp>
        <p:sp>
          <p:nvSpPr>
            <p:cNvPr id="14"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5" name="Rectangle 12"/>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6" y="4966674"/>
            <a:ext cx="8825657" cy="566738"/>
          </a:xfrm>
        </p:spPr>
        <p:txBody>
          <a:bodyPr anchor="b">
            <a:normAutofit/>
          </a:bodyPr>
          <a:lstStyle>
            <a:lvl1pPr algn="l">
              <a:defRPr sz="24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bwMode="gray">
          <a:xfrm>
            <a:off x="1154956" y="5536665"/>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6" name="Date Placeholder 4"/>
          <p:cNvSpPr>
            <a:spLocks noGrp="1"/>
          </p:cNvSpPr>
          <p:nvPr>
            <p:ph type="dt" sz="half" idx="10"/>
          </p:nvPr>
        </p:nvSpPr>
        <p:spPr/>
        <p:txBody>
          <a:bodyPr/>
          <a:lstStyle>
            <a:lvl1pPr>
              <a:defRPr/>
            </a:lvl1pPr>
          </a:lstStyle>
          <a:p>
            <a:pPr>
              <a:defRPr/>
            </a:pPr>
            <a:fld id="{6784F588-40E2-438E-A5C9-35C235367F4E}" type="datetimeFigureOut">
              <a:rPr lang="pt-BR"/>
              <a:pPr>
                <a:defRPr/>
              </a:pPr>
              <a:t>07/12/2017</a:t>
            </a:fld>
            <a:endParaRPr lang="pt-BR"/>
          </a:p>
        </p:txBody>
      </p:sp>
      <p:sp>
        <p:nvSpPr>
          <p:cNvPr id="17" name="Footer Placeholder 5"/>
          <p:cNvSpPr>
            <a:spLocks noGrp="1"/>
          </p:cNvSpPr>
          <p:nvPr>
            <p:ph type="ftr" sz="quarter" idx="11"/>
          </p:nvPr>
        </p:nvSpPr>
        <p:spPr/>
        <p:txBody>
          <a:bodyPr/>
          <a:lstStyle>
            <a:lvl1pPr>
              <a:defRPr/>
            </a:lvl1pPr>
          </a:lstStyle>
          <a:p>
            <a:pPr>
              <a:defRPr/>
            </a:pPr>
            <a:endParaRPr lang="pt-BR"/>
          </a:p>
        </p:txBody>
      </p:sp>
      <p:sp>
        <p:nvSpPr>
          <p:cNvPr id="18" name="Slide Number Placeholder 6"/>
          <p:cNvSpPr>
            <a:spLocks noGrp="1"/>
          </p:cNvSpPr>
          <p:nvPr>
            <p:ph type="sldNum" sz="quarter" idx="12"/>
          </p:nvPr>
        </p:nvSpPr>
        <p:spPr/>
        <p:txBody>
          <a:bodyPr/>
          <a:lstStyle>
            <a:lvl1pPr>
              <a:defRPr/>
            </a:lvl1pPr>
          </a:lstStyle>
          <a:p>
            <a:pPr>
              <a:defRPr/>
            </a:pPr>
            <a:fld id="{CEC1AB5D-B91C-4C07-843B-7D4E28418598}"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Título e Legenda">
    <p:spTree>
      <p:nvGrpSpPr>
        <p:cNvPr id="1" name=""/>
        <p:cNvGrpSpPr/>
        <p:nvPr/>
      </p:nvGrpSpPr>
      <p:grpSpPr>
        <a:xfrm>
          <a:off x="0" y="0"/>
          <a:ext cx="0" cy="0"/>
          <a:chOff x="0" y="0"/>
          <a:chExt cx="0" cy="0"/>
        </a:xfrm>
      </p:grpSpPr>
      <p:grpSp>
        <p:nvGrpSpPr>
          <p:cNvPr id="4" name="Group 11"/>
          <p:cNvGrpSpPr>
            <a:grpSpLocks/>
          </p:cNvGrpSpPr>
          <p:nvPr/>
        </p:nvGrpSpPr>
        <p:grpSpPr bwMode="auto">
          <a:xfrm>
            <a:off x="0" y="-1588"/>
            <a:ext cx="12192000" cy="6865938"/>
            <a:chOff x="0" y="-2373"/>
            <a:chExt cx="12192000" cy="6867027"/>
          </a:xfrm>
        </p:grpSpPr>
        <p:sp>
          <p:nvSpPr>
            <p:cNvPr id="5"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a:spLocks noChangeArrowheads="1"/>
            </p:cNvSpPr>
            <p:nvPr/>
          </p:nvSpPr>
          <p:spPr bwMode="gray">
            <a:xfrm rot="-589932">
              <a:off x="8490951" y="2714874"/>
              <a:ext cx="3299407" cy="440924"/>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endParaRPr lang="pt-BR"/>
            </a:p>
          </p:txBody>
        </p:sp>
        <p:sp>
          <p:nvSpPr>
            <p:cNvPr id="13" name="Freeform 5"/>
            <p:cNvSpPr>
              <a:spLocks noChangeArrowheads="1"/>
            </p:cNvSpPr>
            <p:nvPr/>
          </p:nvSpPr>
          <p:spPr bwMode="gray">
            <a:xfrm>
              <a:off x="455612" y="2801319"/>
              <a:ext cx="11277600" cy="3602637"/>
            </a:xfrm>
            <a:custGeom>
              <a:avLst/>
              <a:gdLst>
                <a:gd name="T0" fmla="*/ 0 w 10000"/>
                <a:gd name="T1" fmla="*/ 0 h 7946"/>
                <a:gd name="T2" fmla="*/ 10000 w 10000"/>
                <a:gd name="T3" fmla="*/ 7946 h 7946"/>
              </a:gdLst>
              <a:ahLst/>
              <a:cxnLst/>
              <a:rect l="T0" t="T1" r="T2" b="T3"/>
              <a:pathLst>
                <a:path w="10000" h="7946">
                  <a:moveTo>
                    <a:pt x="0" y="0"/>
                  </a:moveTo>
                  <a:lnTo>
                    <a:pt x="0" y="7945"/>
                  </a:lnTo>
                  <a:lnTo>
                    <a:pt x="10000" y="7946"/>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close/>
                </a:path>
              </a:pathLst>
            </a:custGeom>
            <a:solidFill>
              <a:schemeClr val="bg1"/>
            </a:solidFill>
            <a:ln w="9525">
              <a:noFill/>
              <a:miter lim="800000"/>
              <a:headEnd/>
              <a:tailEnd/>
            </a:ln>
          </p:spPr>
          <p:txBody>
            <a:bodyPr/>
            <a:lstStyle/>
            <a:p>
              <a:endParaRPr lang="pt-BR"/>
            </a:p>
          </p:txBody>
        </p:sp>
        <p:sp>
          <p:nvSpPr>
            <p:cNvPr id="14"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5" name="Rectangle 12"/>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4" y="1063416"/>
            <a:ext cx="8825659" cy="1379755"/>
          </a:xfrm>
        </p:spPr>
        <p:txBody>
          <a:bodyPr/>
          <a:lstStyle>
            <a:lvl1pPr>
              <a:defRPr sz="4000"/>
            </a:lvl1pPr>
          </a:lstStyle>
          <a:p>
            <a:r>
              <a:rPr lang="pt-BR" smtClean="0"/>
              <a:t>Clique para editar o título mestre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6" name="Date Placeholder 3"/>
          <p:cNvSpPr>
            <a:spLocks noGrp="1"/>
          </p:cNvSpPr>
          <p:nvPr>
            <p:ph type="dt" sz="half" idx="10"/>
          </p:nvPr>
        </p:nvSpPr>
        <p:spPr/>
        <p:txBody>
          <a:bodyPr/>
          <a:lstStyle>
            <a:lvl1pPr>
              <a:defRPr/>
            </a:lvl1pPr>
          </a:lstStyle>
          <a:p>
            <a:pPr>
              <a:defRPr/>
            </a:pPr>
            <a:fld id="{E7313ACB-065A-4376-BDD5-0D7F07CAE443}" type="datetimeFigureOut">
              <a:rPr lang="pt-BR"/>
              <a:pPr>
                <a:defRPr/>
              </a:pPr>
              <a:t>07/12/2017</a:t>
            </a:fld>
            <a:endParaRPr lang="pt-BR"/>
          </a:p>
        </p:txBody>
      </p:sp>
      <p:sp>
        <p:nvSpPr>
          <p:cNvPr id="17" name="Footer Placeholder 4"/>
          <p:cNvSpPr>
            <a:spLocks noGrp="1"/>
          </p:cNvSpPr>
          <p:nvPr>
            <p:ph type="ftr" sz="quarter" idx="11"/>
          </p:nvPr>
        </p:nvSpPr>
        <p:spPr/>
        <p:txBody>
          <a:bodyPr/>
          <a:lstStyle>
            <a:lvl1pPr>
              <a:defRPr/>
            </a:lvl1pPr>
          </a:lstStyle>
          <a:p>
            <a:pPr>
              <a:defRPr/>
            </a:pPr>
            <a:endParaRPr lang="pt-BR"/>
          </a:p>
        </p:txBody>
      </p:sp>
      <p:sp>
        <p:nvSpPr>
          <p:cNvPr id="18" name="Slide Number Placeholder 5"/>
          <p:cNvSpPr>
            <a:spLocks noGrp="1"/>
          </p:cNvSpPr>
          <p:nvPr>
            <p:ph type="sldNum" sz="quarter" idx="12"/>
          </p:nvPr>
        </p:nvSpPr>
        <p:spPr/>
        <p:txBody>
          <a:bodyPr/>
          <a:lstStyle>
            <a:lvl1pPr>
              <a:defRPr/>
            </a:lvl1pPr>
          </a:lstStyle>
          <a:p>
            <a:pPr>
              <a:defRPr/>
            </a:pPr>
            <a:fld id="{8786437F-EEEA-4F31-97E3-8B3EAEF7DB45}"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Citação com Legenda">
    <p:spTree>
      <p:nvGrpSpPr>
        <p:cNvPr id="1" name=""/>
        <p:cNvGrpSpPr/>
        <p:nvPr/>
      </p:nvGrpSpPr>
      <p:grpSpPr>
        <a:xfrm>
          <a:off x="0" y="0"/>
          <a:ext cx="0" cy="0"/>
          <a:chOff x="0" y="0"/>
          <a:chExt cx="0" cy="0"/>
        </a:xfrm>
      </p:grpSpPr>
      <p:grpSp>
        <p:nvGrpSpPr>
          <p:cNvPr id="5" name="Group 6"/>
          <p:cNvGrpSpPr>
            <a:grpSpLocks/>
          </p:cNvGrpSpPr>
          <p:nvPr/>
        </p:nvGrpSpPr>
        <p:grpSpPr bwMode="auto">
          <a:xfrm>
            <a:off x="0" y="-1588"/>
            <a:ext cx="12192000" cy="6865938"/>
            <a:chOff x="0" y="-2373"/>
            <a:chExt cx="12192000" cy="6867027"/>
          </a:xfrm>
        </p:grpSpPr>
        <p:sp>
          <p:nvSpPr>
            <p:cNvPr id="6" name="Rectangle 14"/>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6"/>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7"/>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8"/>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9"/>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20"/>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a:spLocks noChangeArrowheads="1"/>
            </p:cNvSpPr>
            <p:nvPr/>
          </p:nvSpPr>
          <p:spPr bwMode="gray">
            <a:xfrm rot="-589932">
              <a:off x="8490951" y="4185117"/>
              <a:ext cx="3299407" cy="440924"/>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endParaRPr lang="pt-BR"/>
            </a:p>
          </p:txBody>
        </p:sp>
        <p:sp>
          <p:nvSpPr>
            <p:cNvPr id="15" name="Freeform 5"/>
            <p:cNvSpPr>
              <a:spLocks noChangeArrowheads="1"/>
            </p:cNvSpPr>
            <p:nvPr/>
          </p:nvSpPr>
          <p:spPr bwMode="gray">
            <a:xfrm>
              <a:off x="455612" y="4241801"/>
              <a:ext cx="11277600" cy="2337161"/>
            </a:xfrm>
            <a:custGeom>
              <a:avLst/>
              <a:gdLst>
                <a:gd name="T0" fmla="*/ 0 w 10000"/>
                <a:gd name="T1" fmla="*/ 0 h 8000"/>
                <a:gd name="T2" fmla="*/ 10000 w 10000"/>
                <a:gd name="T3" fmla="*/ 8000 h 8000"/>
              </a:gdLst>
              <a:ahLst/>
              <a:cxnLst/>
              <a:rect l="T0" t="T1" r="T2" b="T3"/>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w="9525">
              <a:noFill/>
              <a:miter lim="800000"/>
              <a:headEnd/>
              <a:tailEnd/>
            </a:ln>
          </p:spPr>
          <p:txBody>
            <a:bodyPr/>
            <a:lstStyle/>
            <a:p>
              <a:endParaRPr lang="pt-BR"/>
            </a:p>
          </p:txBody>
        </p:sp>
        <p:sp>
          <p:nvSpPr>
            <p:cNvPr id="16"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7" name="TextBox 12"/>
          <p:cNvSpPr txBox="1"/>
          <p:nvPr/>
        </p:nvSpPr>
        <p:spPr>
          <a:xfrm>
            <a:off x="9720263" y="2632075"/>
            <a:ext cx="801687" cy="1555750"/>
          </a:xfrm>
          <a:prstGeom prst="rect">
            <a:avLst/>
          </a:prstGeom>
          <a:noFill/>
        </p:spPr>
        <p:txBody>
          <a:bodyPr>
            <a:spAutoFit/>
          </a:bodyPr>
          <a:lstStyle>
            <a:defPPr>
              <a:defRPr lang="en-US"/>
            </a:defPPr>
            <a:lvl1pPr algn="r">
              <a:defRPr sz="12200" b="0" i="0">
                <a:solidFill>
                  <a:schemeClr val="accent1"/>
                </a:solidFill>
                <a:latin typeface="Arial"/>
                <a:cs typeface="Arial"/>
              </a:defRPr>
            </a:lvl1pPr>
          </a:lstStyle>
          <a:p>
            <a:pPr fontAlgn="auto">
              <a:spcBef>
                <a:spcPts val="0"/>
              </a:spcBef>
              <a:spcAft>
                <a:spcPts val="0"/>
              </a:spcAft>
              <a:defRPr/>
            </a:pPr>
            <a:r>
              <a:rPr lang="en-US" sz="9600" dirty="0"/>
              <a:t>”</a:t>
            </a:r>
          </a:p>
        </p:txBody>
      </p:sp>
      <p:sp>
        <p:nvSpPr>
          <p:cNvPr id="18" name="TextBox 8"/>
          <p:cNvSpPr txBox="1"/>
          <p:nvPr/>
        </p:nvSpPr>
        <p:spPr>
          <a:xfrm>
            <a:off x="900113" y="590550"/>
            <a:ext cx="800100" cy="1555750"/>
          </a:xfrm>
          <a:prstGeom prst="rect">
            <a:avLst/>
          </a:prstGeom>
          <a:noFill/>
        </p:spPr>
        <p:txBody>
          <a:bodyPr>
            <a:spAutoFit/>
          </a:bodyPr>
          <a:lstStyle>
            <a:defPPr>
              <a:defRPr lang="en-US"/>
            </a:defPPr>
            <a:lvl1pPr algn="r">
              <a:defRPr sz="12200" b="0" i="0">
                <a:solidFill>
                  <a:schemeClr val="accent1"/>
                </a:solidFill>
                <a:latin typeface="Arial"/>
                <a:cs typeface="Arial"/>
              </a:defRPr>
            </a:lvl1pPr>
          </a:lstStyle>
          <a:p>
            <a:pPr fontAlgn="auto">
              <a:spcBef>
                <a:spcPts val="0"/>
              </a:spcBef>
              <a:spcAft>
                <a:spcPts val="0"/>
              </a:spcAft>
              <a:defRPr/>
            </a:pPr>
            <a:r>
              <a:rPr lang="en-US" sz="9600" dirty="0"/>
              <a:t>“</a:t>
            </a:r>
          </a:p>
        </p:txBody>
      </p:sp>
      <p:sp>
        <p:nvSpPr>
          <p:cNvPr id="19" name="Rectangle 31"/>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581878" y="980517"/>
            <a:ext cx="8453906" cy="2698249"/>
          </a:xfrm>
        </p:spPr>
        <p:txBody>
          <a:bodyPr/>
          <a:lstStyle>
            <a:lvl1pPr>
              <a:defRPr sz="4000"/>
            </a:lvl1pPr>
          </a:lstStyle>
          <a:p>
            <a:r>
              <a:rPr lang="pt-BR" smtClean="0"/>
              <a:t>Clique para editar o título mestre</a:t>
            </a:r>
            <a:endParaRPr lang="en-US" dirty="0"/>
          </a:p>
        </p:txBody>
      </p:sp>
      <p:sp>
        <p:nvSpPr>
          <p:cNvPr id="14" name="Text Placeholder 3"/>
          <p:cNvSpPr>
            <a:spLocks noGrp="1"/>
          </p:cNvSpPr>
          <p:nvPr>
            <p:ph type="body" sz="half" idx="13"/>
          </p:nvPr>
        </p:nvSpPr>
        <p:spPr bwMode="gray">
          <a:xfrm>
            <a:off x="1945945" y="3678766"/>
            <a:ext cx="7725772" cy="342174"/>
          </a:xfrm>
        </p:spPr>
        <p:txBody>
          <a:bodyPr>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20" name="Date Placeholder 3"/>
          <p:cNvSpPr>
            <a:spLocks noGrp="1"/>
          </p:cNvSpPr>
          <p:nvPr>
            <p:ph type="dt" sz="half" idx="14"/>
          </p:nvPr>
        </p:nvSpPr>
        <p:spPr/>
        <p:txBody>
          <a:bodyPr/>
          <a:lstStyle>
            <a:lvl1pPr>
              <a:defRPr/>
            </a:lvl1pPr>
          </a:lstStyle>
          <a:p>
            <a:pPr>
              <a:defRPr/>
            </a:pPr>
            <a:fld id="{093016F6-47AB-4D3E-B5F2-56C997C66466}" type="datetimeFigureOut">
              <a:rPr lang="pt-BR"/>
              <a:pPr>
                <a:defRPr/>
              </a:pPr>
              <a:t>07/12/2017</a:t>
            </a:fld>
            <a:endParaRPr lang="pt-BR"/>
          </a:p>
        </p:txBody>
      </p:sp>
      <p:sp>
        <p:nvSpPr>
          <p:cNvPr id="21" name="Footer Placeholder 4"/>
          <p:cNvSpPr>
            <a:spLocks noGrp="1"/>
          </p:cNvSpPr>
          <p:nvPr>
            <p:ph type="ftr" sz="quarter" idx="15"/>
          </p:nvPr>
        </p:nvSpPr>
        <p:spPr/>
        <p:txBody>
          <a:bodyPr/>
          <a:lstStyle>
            <a:lvl1pPr>
              <a:defRPr/>
            </a:lvl1pPr>
          </a:lstStyle>
          <a:p>
            <a:pPr>
              <a:defRPr/>
            </a:pPr>
            <a:endParaRPr lang="pt-BR"/>
          </a:p>
        </p:txBody>
      </p:sp>
      <p:sp>
        <p:nvSpPr>
          <p:cNvPr id="22" name="Slide Number Placeholder 5"/>
          <p:cNvSpPr>
            <a:spLocks noGrp="1"/>
          </p:cNvSpPr>
          <p:nvPr>
            <p:ph type="sldNum" sz="quarter" idx="16"/>
          </p:nvPr>
        </p:nvSpPr>
        <p:spPr/>
        <p:txBody>
          <a:bodyPr/>
          <a:lstStyle>
            <a:lvl1pPr>
              <a:defRPr/>
            </a:lvl1pPr>
          </a:lstStyle>
          <a:p>
            <a:pPr>
              <a:defRPr/>
            </a:pPr>
            <a:fld id="{92312466-5A4E-4434-90EA-6049C6090B3D}" type="slidenum">
              <a:rPr lang="pt-BR"/>
              <a:pPr>
                <a:defRP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artão de Nome">
    <p:spTree>
      <p:nvGrpSpPr>
        <p:cNvPr id="1" name=""/>
        <p:cNvGrpSpPr/>
        <p:nvPr/>
      </p:nvGrpSpPr>
      <p:grpSpPr>
        <a:xfrm>
          <a:off x="0" y="0"/>
          <a:ext cx="0" cy="0"/>
          <a:chOff x="0" y="0"/>
          <a:chExt cx="0" cy="0"/>
        </a:xfrm>
      </p:grpSpPr>
      <p:grpSp>
        <p:nvGrpSpPr>
          <p:cNvPr id="4" name="Group 17"/>
          <p:cNvGrpSpPr>
            <a:grpSpLocks/>
          </p:cNvGrpSpPr>
          <p:nvPr/>
        </p:nvGrpSpPr>
        <p:grpSpPr bwMode="auto">
          <a:xfrm>
            <a:off x="0" y="-1588"/>
            <a:ext cx="12192000" cy="6865938"/>
            <a:chOff x="0" y="-2373"/>
            <a:chExt cx="12192000" cy="6867027"/>
          </a:xfrm>
        </p:grpSpPr>
        <p:sp>
          <p:nvSpPr>
            <p:cNvPr id="5"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2"/>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3"/>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4"/>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5"/>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6"/>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a:spLocks noChangeArrowheads="1"/>
            </p:cNvSpPr>
            <p:nvPr/>
          </p:nvSpPr>
          <p:spPr bwMode="gray">
            <a:xfrm rot="-589932">
              <a:off x="8490951" y="4193583"/>
              <a:ext cx="3299407" cy="440924"/>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endParaRPr lang="pt-BR"/>
            </a:p>
          </p:txBody>
        </p:sp>
        <p:sp>
          <p:nvSpPr>
            <p:cNvPr id="12" name="Freeform 5"/>
            <p:cNvSpPr>
              <a:spLocks noChangeArrowheads="1"/>
            </p:cNvSpPr>
            <p:nvPr/>
          </p:nvSpPr>
          <p:spPr bwMode="gray">
            <a:xfrm>
              <a:off x="455612" y="4241801"/>
              <a:ext cx="11277600" cy="2337161"/>
            </a:xfrm>
            <a:custGeom>
              <a:avLst/>
              <a:gdLst>
                <a:gd name="T0" fmla="*/ 0 w 10000"/>
                <a:gd name="T1" fmla="*/ 0 h 8000"/>
                <a:gd name="T2" fmla="*/ 10000 w 10000"/>
                <a:gd name="T3" fmla="*/ 8000 h 8000"/>
              </a:gdLst>
              <a:ahLst/>
              <a:cxnLst/>
              <a:rect l="T0" t="T1" r="T2" b="T3"/>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w="9525">
              <a:noFill/>
              <a:miter lim="800000"/>
              <a:headEnd/>
              <a:tailEnd/>
            </a:ln>
          </p:spPr>
          <p:txBody>
            <a:bodyPr/>
            <a:lstStyle/>
            <a:p>
              <a:endParaRPr lang="pt-BR"/>
            </a:p>
          </p:txBody>
        </p:sp>
        <p:sp>
          <p:nvSpPr>
            <p:cNvPr id="13"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4" name="Rectangle 11"/>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154954" y="5033068"/>
            <a:ext cx="8825659" cy="860400"/>
          </a:xfrm>
        </p:spPr>
        <p:txBody>
          <a:bodyPr/>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15" name="Date Placeholder 3"/>
          <p:cNvSpPr>
            <a:spLocks noGrp="1"/>
          </p:cNvSpPr>
          <p:nvPr>
            <p:ph type="dt" sz="half" idx="10"/>
          </p:nvPr>
        </p:nvSpPr>
        <p:spPr/>
        <p:txBody>
          <a:bodyPr/>
          <a:lstStyle>
            <a:lvl1pPr>
              <a:defRPr/>
            </a:lvl1pPr>
          </a:lstStyle>
          <a:p>
            <a:pPr>
              <a:defRPr/>
            </a:pPr>
            <a:fld id="{00CE2233-6441-4EF9-9C98-F476ADF9057C}" type="datetimeFigureOut">
              <a:rPr lang="pt-BR"/>
              <a:pPr>
                <a:defRPr/>
              </a:pPr>
              <a:t>07/12/2017</a:t>
            </a:fld>
            <a:endParaRPr lang="pt-BR"/>
          </a:p>
        </p:txBody>
      </p:sp>
      <p:sp>
        <p:nvSpPr>
          <p:cNvPr id="16" name="Footer Placeholder 4"/>
          <p:cNvSpPr>
            <a:spLocks noGrp="1"/>
          </p:cNvSpPr>
          <p:nvPr>
            <p:ph type="ftr" sz="quarter" idx="11"/>
          </p:nvPr>
        </p:nvSpPr>
        <p:spPr/>
        <p:txBody>
          <a:bodyPr/>
          <a:lstStyle>
            <a:lvl1pPr>
              <a:defRPr/>
            </a:lvl1pPr>
          </a:lstStyle>
          <a:p>
            <a:pPr>
              <a:defRPr/>
            </a:pPr>
            <a:endParaRPr lang="pt-BR"/>
          </a:p>
        </p:txBody>
      </p:sp>
      <p:sp>
        <p:nvSpPr>
          <p:cNvPr id="17" name="Slide Number Placeholder 5"/>
          <p:cNvSpPr>
            <a:spLocks noGrp="1"/>
          </p:cNvSpPr>
          <p:nvPr>
            <p:ph type="sldNum" sz="quarter" idx="12"/>
          </p:nvPr>
        </p:nvSpPr>
        <p:spPr/>
        <p:txBody>
          <a:bodyPr/>
          <a:lstStyle>
            <a:lvl1pPr>
              <a:defRPr/>
            </a:lvl1pPr>
          </a:lstStyle>
          <a:p>
            <a:pPr>
              <a:defRPr/>
            </a:pPr>
            <a:fld id="{A08595DB-E3AF-470C-9983-F7F403CB6672}" type="slidenum">
              <a:rPr lang="pt-BR"/>
              <a:pPr>
                <a:defRPr/>
              </a:pPr>
              <a:t>‹nº›</a:t>
            </a:fld>
            <a:endParaRPr lang="pt-B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cxnSp>
        <p:nvCxnSpPr>
          <p:cNvPr id="9" name="Straight Connector 21"/>
          <p:cNvCxnSpPr/>
          <p:nvPr/>
        </p:nvCxnSpPr>
        <p:spPr>
          <a:xfrm>
            <a:off x="4403725" y="2570163"/>
            <a:ext cx="0" cy="3492500"/>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22"/>
          <p:cNvCxnSpPr/>
          <p:nvPr/>
        </p:nvCxnSpPr>
        <p:spPr>
          <a:xfrm>
            <a:off x="7772400" y="2570163"/>
            <a:ext cx="0" cy="3492500"/>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3600"/>
            </a:lvl1pPr>
          </a:lstStyle>
          <a:p>
            <a:r>
              <a:rPr lang="pt-BR" smtClean="0"/>
              <a:t>Clique para editar o título mestre</a:t>
            </a:r>
            <a:endParaRPr lang="en-US" dirty="0"/>
          </a:p>
        </p:txBody>
      </p:sp>
      <p:sp>
        <p:nvSpPr>
          <p:cNvPr id="3" name="Text Placeholder 2"/>
          <p:cNvSpPr>
            <a:spLocks noGrp="1"/>
          </p:cNvSpPr>
          <p:nvPr>
            <p:ph type="body" idx="1"/>
          </p:nvPr>
        </p:nvSpPr>
        <p:spPr>
          <a:xfrm>
            <a:off x="1154954" y="26172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6" name="Text Placeholder 3"/>
          <p:cNvSpPr>
            <a:spLocks noGrp="1"/>
          </p:cNvSpPr>
          <p:nvPr>
            <p:ph type="body" sz="half" idx="15"/>
          </p:nvPr>
        </p:nvSpPr>
        <p:spPr>
          <a:xfrm>
            <a:off x="1154954" y="3193561"/>
            <a:ext cx="3129168" cy="2833496"/>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Text Placeholder 4"/>
          <p:cNvSpPr>
            <a:spLocks noGrp="1"/>
          </p:cNvSpPr>
          <p:nvPr>
            <p:ph type="body" sz="quarter" idx="3"/>
          </p:nvPr>
        </p:nvSpPr>
        <p:spPr>
          <a:xfrm>
            <a:off x="4512721" y="2603502"/>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9" name="Text Placeholder 3"/>
          <p:cNvSpPr>
            <a:spLocks noGrp="1"/>
          </p:cNvSpPr>
          <p:nvPr>
            <p:ph type="body" sz="half" idx="16"/>
          </p:nvPr>
        </p:nvSpPr>
        <p:spPr>
          <a:xfrm>
            <a:off x="4512721" y="3193561"/>
            <a:ext cx="3145380" cy="2833495"/>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4" name="Text Placeholder 4"/>
          <p:cNvSpPr>
            <a:spLocks noGrp="1"/>
          </p:cNvSpPr>
          <p:nvPr>
            <p:ph type="body" sz="quarter" idx="13"/>
          </p:nvPr>
        </p:nvSpPr>
        <p:spPr>
          <a:xfrm>
            <a:off x="7886700" y="2617299"/>
            <a:ext cx="3161029"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0" name="Text Placeholder 3"/>
          <p:cNvSpPr>
            <a:spLocks noGrp="1"/>
          </p:cNvSpPr>
          <p:nvPr>
            <p:ph type="body" sz="half" idx="17"/>
          </p:nvPr>
        </p:nvSpPr>
        <p:spPr>
          <a:xfrm>
            <a:off x="7886700" y="3193561"/>
            <a:ext cx="3164719" cy="2833493"/>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1" name="Date Placeholder 6"/>
          <p:cNvSpPr>
            <a:spLocks noGrp="1"/>
          </p:cNvSpPr>
          <p:nvPr>
            <p:ph type="dt" sz="half" idx="18"/>
          </p:nvPr>
        </p:nvSpPr>
        <p:spPr/>
        <p:txBody>
          <a:bodyPr/>
          <a:lstStyle>
            <a:lvl1pPr>
              <a:defRPr/>
            </a:lvl1pPr>
          </a:lstStyle>
          <a:p>
            <a:pPr>
              <a:defRPr/>
            </a:pPr>
            <a:fld id="{8EE0074D-55AA-4D8C-99BB-8EABF4170184}" type="datetimeFigureOut">
              <a:rPr lang="pt-BR"/>
              <a:pPr>
                <a:defRPr/>
              </a:pPr>
              <a:t>07/12/2017</a:t>
            </a:fld>
            <a:endParaRPr lang="pt-BR"/>
          </a:p>
        </p:txBody>
      </p:sp>
      <p:sp>
        <p:nvSpPr>
          <p:cNvPr id="12" name="Footer Placeholder 7"/>
          <p:cNvSpPr>
            <a:spLocks noGrp="1"/>
          </p:cNvSpPr>
          <p:nvPr>
            <p:ph type="ftr" sz="quarter" idx="19"/>
          </p:nvPr>
        </p:nvSpPr>
        <p:spPr/>
        <p:txBody>
          <a:bodyPr/>
          <a:lstStyle>
            <a:lvl1pPr>
              <a:defRPr/>
            </a:lvl1pPr>
          </a:lstStyle>
          <a:p>
            <a:pPr>
              <a:defRPr/>
            </a:pPr>
            <a:endParaRPr lang="pt-BR"/>
          </a:p>
        </p:txBody>
      </p:sp>
      <p:sp>
        <p:nvSpPr>
          <p:cNvPr id="13" name="Slide Number Placeholder 8"/>
          <p:cNvSpPr>
            <a:spLocks noGrp="1"/>
          </p:cNvSpPr>
          <p:nvPr>
            <p:ph type="sldNum" sz="quarter" idx="20"/>
          </p:nvPr>
        </p:nvSpPr>
        <p:spPr/>
        <p:txBody>
          <a:bodyPr/>
          <a:lstStyle>
            <a:lvl1pPr>
              <a:defRPr/>
            </a:lvl1pPr>
          </a:lstStyle>
          <a:p>
            <a:pPr>
              <a:defRPr/>
            </a:pPr>
            <a:fld id="{E4DE2930-0708-4C19-8A2C-91CD73380F70}" type="slidenum">
              <a:rPr lang="pt-BR"/>
              <a:pPr>
                <a:defRPr/>
              </a:pPr>
              <a:t>‹nº›</a:t>
            </a:fld>
            <a:endParaRPr lang="pt-B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s de Imagem">
    <p:spTree>
      <p:nvGrpSpPr>
        <p:cNvPr id="1" name=""/>
        <p:cNvGrpSpPr/>
        <p:nvPr/>
      </p:nvGrpSpPr>
      <p:grpSpPr>
        <a:xfrm>
          <a:off x="0" y="0"/>
          <a:ext cx="0" cy="0"/>
          <a:chOff x="0" y="0"/>
          <a:chExt cx="0" cy="0"/>
        </a:xfrm>
      </p:grpSpPr>
      <p:cxnSp>
        <p:nvCxnSpPr>
          <p:cNvPr id="12" name="Straight Connector 16"/>
          <p:cNvCxnSpPr/>
          <p:nvPr/>
        </p:nvCxnSpPr>
        <p:spPr>
          <a:xfrm>
            <a:off x="4387850" y="2603500"/>
            <a:ext cx="0" cy="35179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7"/>
          <p:cNvCxnSpPr/>
          <p:nvPr/>
        </p:nvCxnSpPr>
        <p:spPr>
          <a:xfrm>
            <a:off x="7802563" y="2603500"/>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3600"/>
            </a:lvl1pPr>
          </a:lstStyle>
          <a:p>
            <a:r>
              <a:rPr lang="pt-BR" smtClean="0"/>
              <a:t>Clique para editar o título mestre</a:t>
            </a:r>
            <a:endParaRPr lang="en-US" dirty="0"/>
          </a:p>
        </p:txBody>
      </p:sp>
      <p:sp>
        <p:nvSpPr>
          <p:cNvPr id="3" name="Text Placeholder 2"/>
          <p:cNvSpPr>
            <a:spLocks noGrp="1"/>
          </p:cNvSpPr>
          <p:nvPr>
            <p:ph type="body" idx="1"/>
          </p:nvPr>
        </p:nvSpPr>
        <p:spPr>
          <a:xfrm>
            <a:off x="1154952" y="4532845"/>
            <a:ext cx="30504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9" name="Picture Placeholder 2"/>
          <p:cNvSpPr>
            <a:spLocks noGrp="1" noChangeAspect="1"/>
          </p:cNvSpPr>
          <p:nvPr>
            <p:ph type="pic" idx="15"/>
          </p:nvPr>
        </p:nvSpPr>
        <p:spPr>
          <a:xfrm>
            <a:off x="1334552" y="2603500"/>
            <a:ext cx="2691242" cy="159151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2" name="Text Placeholder 3"/>
          <p:cNvSpPr>
            <a:spLocks noGrp="1"/>
          </p:cNvSpPr>
          <p:nvPr>
            <p:ph type="body" sz="half" idx="18"/>
          </p:nvPr>
        </p:nvSpPr>
        <p:spPr>
          <a:xfrm>
            <a:off x="1154953" y="5109107"/>
            <a:ext cx="3050437" cy="91794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Text Placeholder 4"/>
          <p:cNvSpPr>
            <a:spLocks noGrp="1"/>
          </p:cNvSpPr>
          <p:nvPr>
            <p:ph type="body" sz="quarter" idx="3"/>
          </p:nvPr>
        </p:nvSpPr>
        <p:spPr>
          <a:xfrm>
            <a:off x="4572537" y="4532846"/>
            <a:ext cx="3046766" cy="651156"/>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30" name="Picture Placeholder 2"/>
          <p:cNvSpPr>
            <a:spLocks noGrp="1" noChangeAspect="1"/>
          </p:cNvSpPr>
          <p:nvPr>
            <p:ph type="pic" idx="21"/>
          </p:nvPr>
        </p:nvSpPr>
        <p:spPr>
          <a:xfrm>
            <a:off x="4748463" y="2603500"/>
            <a:ext cx="2691241" cy="159151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3" name="Text Placeholder 3"/>
          <p:cNvSpPr>
            <a:spLocks noGrp="1"/>
          </p:cNvSpPr>
          <p:nvPr>
            <p:ph type="body" sz="half" idx="19"/>
          </p:nvPr>
        </p:nvSpPr>
        <p:spPr>
          <a:xfrm>
            <a:off x="4568865" y="5184002"/>
            <a:ext cx="3050438" cy="843056"/>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4" name="Text Placeholder 4"/>
          <p:cNvSpPr>
            <a:spLocks noGrp="1"/>
          </p:cNvSpPr>
          <p:nvPr>
            <p:ph type="body" sz="quarter" idx="13"/>
          </p:nvPr>
        </p:nvSpPr>
        <p:spPr>
          <a:xfrm>
            <a:off x="7983434" y="4532847"/>
            <a:ext cx="3050438" cy="651154"/>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31"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4" name="Text Placeholder 3"/>
          <p:cNvSpPr>
            <a:spLocks noGrp="1"/>
          </p:cNvSpPr>
          <p:nvPr>
            <p:ph type="body" sz="half" idx="20"/>
          </p:nvPr>
        </p:nvSpPr>
        <p:spPr>
          <a:xfrm>
            <a:off x="7983434" y="5184001"/>
            <a:ext cx="3050437" cy="843054"/>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5" name="Date Placeholder 6"/>
          <p:cNvSpPr>
            <a:spLocks noGrp="1"/>
          </p:cNvSpPr>
          <p:nvPr>
            <p:ph type="dt" sz="half" idx="23"/>
          </p:nvPr>
        </p:nvSpPr>
        <p:spPr/>
        <p:txBody>
          <a:bodyPr/>
          <a:lstStyle>
            <a:lvl1pPr>
              <a:defRPr/>
            </a:lvl1pPr>
          </a:lstStyle>
          <a:p>
            <a:pPr>
              <a:defRPr/>
            </a:pPr>
            <a:fld id="{36FD24D6-18A2-489B-95A9-398E5FD20716}" type="datetimeFigureOut">
              <a:rPr lang="pt-BR"/>
              <a:pPr>
                <a:defRPr/>
              </a:pPr>
              <a:t>07/12/2017</a:t>
            </a:fld>
            <a:endParaRPr lang="pt-BR"/>
          </a:p>
        </p:txBody>
      </p:sp>
      <p:sp>
        <p:nvSpPr>
          <p:cNvPr id="16" name="Footer Placeholder 7"/>
          <p:cNvSpPr>
            <a:spLocks noGrp="1"/>
          </p:cNvSpPr>
          <p:nvPr>
            <p:ph type="ftr" sz="quarter" idx="24"/>
          </p:nvPr>
        </p:nvSpPr>
        <p:spPr/>
        <p:txBody>
          <a:bodyPr/>
          <a:lstStyle>
            <a:lvl1pPr>
              <a:defRPr/>
            </a:lvl1pPr>
          </a:lstStyle>
          <a:p>
            <a:pPr>
              <a:defRPr/>
            </a:pPr>
            <a:endParaRPr lang="pt-BR"/>
          </a:p>
        </p:txBody>
      </p:sp>
      <p:sp>
        <p:nvSpPr>
          <p:cNvPr id="17" name="Slide Number Placeholder 8"/>
          <p:cNvSpPr>
            <a:spLocks noGrp="1"/>
          </p:cNvSpPr>
          <p:nvPr>
            <p:ph type="sldNum" sz="quarter" idx="25"/>
          </p:nvPr>
        </p:nvSpPr>
        <p:spPr/>
        <p:txBody>
          <a:bodyPr/>
          <a:lstStyle>
            <a:lvl1pPr>
              <a:defRPr/>
            </a:lvl1pPr>
          </a:lstStyle>
          <a:p>
            <a:pPr>
              <a:defRPr/>
            </a:pPr>
            <a:fld id="{7CB01CD8-9F67-4678-A791-57021AFB4B8E}" type="slidenum">
              <a:rPr lang="pt-BR"/>
              <a:pPr>
                <a:defRPr/>
              </a:pPr>
              <a:t>‹nº›</a:t>
            </a:fld>
            <a:endParaRPr lang="pt-B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a:xfrm>
            <a:off x="1154953" y="973668"/>
            <a:ext cx="8825660" cy="706964"/>
          </a:xfrm>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42FC50E1-65D3-4346-A0F2-914EC74BB940}" type="datetimeFigureOut">
              <a:rPr lang="pt-BR"/>
              <a:pPr>
                <a:defRPr/>
              </a:pPr>
              <a:t>07/12/2017</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32E5C0BD-3E4F-49E4-88CD-1A5FC688982B}" type="slidenum">
              <a:rPr lang="pt-BR"/>
              <a:pPr>
                <a:defRPr/>
              </a:pPr>
              <a:t>‹nº›</a:t>
            </a:fld>
            <a:endParaRPr lang="pt-B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grpSp>
        <p:nvGrpSpPr>
          <p:cNvPr id="4" name="Group 18"/>
          <p:cNvGrpSpPr>
            <a:grpSpLocks/>
          </p:cNvGrpSpPr>
          <p:nvPr/>
        </p:nvGrpSpPr>
        <p:grpSpPr bwMode="auto">
          <a:xfrm>
            <a:off x="0" y="-1588"/>
            <a:ext cx="12192000" cy="6865938"/>
            <a:chOff x="0" y="-2373"/>
            <a:chExt cx="12192000" cy="6867027"/>
          </a:xfrm>
        </p:grpSpPr>
        <p:sp>
          <p:nvSpPr>
            <p:cNvPr id="5"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a:spLocks noChangeArrowheads="1"/>
            </p:cNvSpPr>
            <p:nvPr/>
          </p:nvSpPr>
          <p:spPr bwMode="gray">
            <a:xfrm rot="5101749">
              <a:off x="6294738" y="4577737"/>
              <a:ext cx="3299407" cy="440924"/>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endParaRPr lang="pt-BR"/>
            </a:p>
          </p:txBody>
        </p:sp>
        <p:sp>
          <p:nvSpPr>
            <p:cNvPr id="12" name="Rectangle 7"/>
            <p:cNvSpPr/>
            <p:nvPr/>
          </p:nvSpPr>
          <p:spPr>
            <a:xfrm>
              <a:off x="414338" y="402504"/>
              <a:ext cx="6511925" cy="605409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a:spLocks noChangeArrowheads="1"/>
            </p:cNvSpPr>
            <p:nvPr/>
          </p:nvSpPr>
          <p:spPr bwMode="gray">
            <a:xfrm rot="5400000">
              <a:off x="4449232" y="2801721"/>
              <a:ext cx="6053670" cy="1254558"/>
            </a:xfrm>
            <a:custGeom>
              <a:avLst/>
              <a:gdLst>
                <a:gd name="T0" fmla="*/ 0 w 10000"/>
                <a:gd name="T1" fmla="*/ 0 h 8000"/>
                <a:gd name="T2" fmla="*/ 10000 w 10000"/>
                <a:gd name="T3" fmla="*/ 8000 h 8000"/>
              </a:gdLst>
              <a:ahLst/>
              <a:cxnLst/>
              <a:rect l="T0" t="T1" r="T2" b="T3"/>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w="9525">
              <a:noFill/>
              <a:miter lim="800000"/>
              <a:headEnd/>
              <a:tailEnd/>
            </a:ln>
          </p:spPr>
          <p:txBody>
            <a:bodyPr/>
            <a:lstStyle/>
            <a:p>
              <a:endParaRPr lang="pt-BR"/>
            </a:p>
          </p:txBody>
        </p:sp>
        <p:sp>
          <p:nvSpPr>
            <p:cNvPr id="14"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5" name="Rectangle 12"/>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576756" y="1278468"/>
            <a:ext cx="1413933" cy="4748589"/>
          </a:xfrm>
        </p:spPr>
        <p:txBody>
          <a:bodyPr vert="eaVert" anchor="b"/>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1154954" y="1278468"/>
            <a:ext cx="6247546" cy="4748590"/>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16" name="Date Placeholder 3"/>
          <p:cNvSpPr>
            <a:spLocks noGrp="1"/>
          </p:cNvSpPr>
          <p:nvPr>
            <p:ph type="dt" sz="half" idx="10"/>
          </p:nvPr>
        </p:nvSpPr>
        <p:spPr/>
        <p:txBody>
          <a:bodyPr/>
          <a:lstStyle>
            <a:lvl1pPr>
              <a:defRPr/>
            </a:lvl1pPr>
          </a:lstStyle>
          <a:p>
            <a:pPr>
              <a:defRPr/>
            </a:pPr>
            <a:fld id="{87DDBADD-0005-4379-8241-3F3629F16918}" type="datetimeFigureOut">
              <a:rPr lang="pt-BR"/>
              <a:pPr>
                <a:defRPr/>
              </a:pPr>
              <a:t>07/12/2017</a:t>
            </a:fld>
            <a:endParaRPr lang="pt-BR"/>
          </a:p>
        </p:txBody>
      </p:sp>
      <p:sp>
        <p:nvSpPr>
          <p:cNvPr id="17" name="Footer Placeholder 4"/>
          <p:cNvSpPr>
            <a:spLocks noGrp="1"/>
          </p:cNvSpPr>
          <p:nvPr>
            <p:ph type="ftr" sz="quarter" idx="11"/>
          </p:nvPr>
        </p:nvSpPr>
        <p:spPr/>
        <p:txBody>
          <a:bodyPr/>
          <a:lstStyle>
            <a:lvl1pPr>
              <a:defRPr/>
            </a:lvl1pPr>
          </a:lstStyle>
          <a:p>
            <a:pPr>
              <a:defRPr/>
            </a:pPr>
            <a:endParaRPr lang="pt-BR"/>
          </a:p>
        </p:txBody>
      </p:sp>
      <p:sp>
        <p:nvSpPr>
          <p:cNvPr id="18" name="Slide Number Placeholder 5"/>
          <p:cNvSpPr>
            <a:spLocks noGrp="1"/>
          </p:cNvSpPr>
          <p:nvPr>
            <p:ph type="sldNum" sz="quarter" idx="12"/>
          </p:nvPr>
        </p:nvSpPr>
        <p:spPr/>
        <p:txBody>
          <a:bodyPr/>
          <a:lstStyle>
            <a:lvl1pPr>
              <a:defRPr/>
            </a:lvl1pPr>
          </a:lstStyle>
          <a:p>
            <a:pPr>
              <a:defRPr/>
            </a:pPr>
            <a:fld id="{403B6465-7A9D-41CF-9213-F184BA96B853}" type="slidenum">
              <a:rPr lang="pt-BR"/>
              <a:pPr>
                <a:defRPr/>
              </a:pPr>
              <a:t>‹nº›</a:t>
            </a:fld>
            <a:endParaRPr lang="pt-B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a:xfrm>
            <a:off x="10650538" y="6394450"/>
            <a:ext cx="990600" cy="304800"/>
          </a:xfrm>
        </p:spPr>
        <p:txBody>
          <a:bodyPr/>
          <a:lstStyle>
            <a:lvl1pPr>
              <a:defRPr/>
            </a:lvl1pPr>
          </a:lstStyle>
          <a:p>
            <a:pPr>
              <a:defRPr/>
            </a:pPr>
            <a:fld id="{15E6EB7B-DA45-4E2A-9BB1-FD509AA46194}" type="datetimeFigureOut">
              <a:rPr lang="pt-BR"/>
              <a:pPr>
                <a:defRPr/>
              </a:pPr>
              <a:t>07/12/2017</a:t>
            </a:fld>
            <a:endParaRPr lang="pt-BR"/>
          </a:p>
        </p:txBody>
      </p:sp>
      <p:sp>
        <p:nvSpPr>
          <p:cNvPr id="3" name="Espaço Reservado para Rodapé 2"/>
          <p:cNvSpPr>
            <a:spLocks noGrp="1"/>
          </p:cNvSpPr>
          <p:nvPr>
            <p:ph type="ftr" sz="quarter" idx="11"/>
          </p:nvPr>
        </p:nvSpPr>
        <p:spPr>
          <a:xfrm>
            <a:off x="528638" y="6391275"/>
            <a:ext cx="3859212" cy="304800"/>
          </a:xfrm>
        </p:spPr>
        <p:txBody>
          <a:bodyPr/>
          <a:lstStyle>
            <a:lvl1pPr>
              <a:defRPr/>
            </a:lvl1pPr>
          </a:lstStyle>
          <a:p>
            <a:pPr>
              <a:defRPr/>
            </a:pPr>
            <a:endParaRPr lang="pt-BR"/>
          </a:p>
        </p:txBody>
      </p:sp>
      <p:sp>
        <p:nvSpPr>
          <p:cNvPr id="4" name="Espaço Reservado para Número de Slide 3"/>
          <p:cNvSpPr>
            <a:spLocks noGrp="1"/>
          </p:cNvSpPr>
          <p:nvPr>
            <p:ph type="sldNum" sz="quarter" idx="12"/>
          </p:nvPr>
        </p:nvSpPr>
        <p:spPr>
          <a:xfrm>
            <a:off x="10352088" y="295275"/>
            <a:ext cx="838200" cy="768350"/>
          </a:xfrm>
        </p:spPr>
        <p:txBody>
          <a:bodyPr/>
          <a:lstStyle>
            <a:lvl1pPr>
              <a:defRPr/>
            </a:lvl1pPr>
          </a:lstStyle>
          <a:p>
            <a:pPr>
              <a:defRPr/>
            </a:pPr>
            <a:fld id="{C7CBEB99-318E-46E4-AED6-C9424B726777}" type="slidenum">
              <a:rPr lang="pt-BR"/>
              <a:pPr>
                <a:defRPr/>
              </a:pPr>
              <a:t>‹nº›</a:t>
            </a:fld>
            <a:endParaRPr lang="pt-B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xAndObj" preserve="1">
  <p:cSld name="Título, text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1155700" y="973138"/>
            <a:ext cx="8761413" cy="708025"/>
          </a:xfrm>
        </p:spPr>
        <p:txBody>
          <a:bodyPr/>
          <a:lstStyle/>
          <a:p>
            <a:r>
              <a:rPr lang="pt-BR" smtClean="0"/>
              <a:t>Clique para editar o estilo do título mestre</a:t>
            </a:r>
            <a:endParaRPr lang="pt-BR"/>
          </a:p>
        </p:txBody>
      </p:sp>
      <p:sp>
        <p:nvSpPr>
          <p:cNvPr id="3" name="Espaço Reservado para Texto 2"/>
          <p:cNvSpPr>
            <a:spLocks noGrp="1"/>
          </p:cNvSpPr>
          <p:nvPr>
            <p:ph type="body" sz="half" idx="1"/>
          </p:nvPr>
        </p:nvSpPr>
        <p:spPr>
          <a:xfrm>
            <a:off x="1155700" y="2603500"/>
            <a:ext cx="4303713" cy="34163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5611813" y="2603500"/>
            <a:ext cx="4305300" cy="34163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a:xfrm>
            <a:off x="10650538" y="6394450"/>
            <a:ext cx="990600" cy="304800"/>
          </a:xfrm>
        </p:spPr>
        <p:txBody>
          <a:bodyPr/>
          <a:lstStyle>
            <a:lvl1pPr>
              <a:defRPr/>
            </a:lvl1pPr>
          </a:lstStyle>
          <a:p>
            <a:pPr>
              <a:defRPr/>
            </a:pPr>
            <a:fld id="{83EEE0D7-E216-4300-AF9A-B49E2F2D5F49}" type="datetimeFigureOut">
              <a:rPr lang="pt-BR"/>
              <a:pPr>
                <a:defRPr/>
              </a:pPr>
              <a:t>07/12/2017</a:t>
            </a:fld>
            <a:endParaRPr lang="pt-BR"/>
          </a:p>
        </p:txBody>
      </p:sp>
      <p:sp>
        <p:nvSpPr>
          <p:cNvPr id="6" name="Espaço Reservado para Rodapé 5"/>
          <p:cNvSpPr>
            <a:spLocks noGrp="1"/>
          </p:cNvSpPr>
          <p:nvPr>
            <p:ph type="ftr" sz="quarter" idx="11"/>
          </p:nvPr>
        </p:nvSpPr>
        <p:spPr>
          <a:xfrm>
            <a:off x="528638" y="6391275"/>
            <a:ext cx="3859212" cy="304800"/>
          </a:xfrm>
        </p:spPr>
        <p:txBody>
          <a:bodyPr/>
          <a:lstStyle>
            <a:lvl1pPr>
              <a:defRPr/>
            </a:lvl1pPr>
          </a:lstStyle>
          <a:p>
            <a:pPr>
              <a:defRPr/>
            </a:pPr>
            <a:endParaRPr lang="pt-BR"/>
          </a:p>
        </p:txBody>
      </p:sp>
      <p:sp>
        <p:nvSpPr>
          <p:cNvPr id="7" name="Espaço Reservado para Número de Slide 6"/>
          <p:cNvSpPr>
            <a:spLocks noGrp="1"/>
          </p:cNvSpPr>
          <p:nvPr>
            <p:ph type="sldNum" sz="quarter" idx="12"/>
          </p:nvPr>
        </p:nvSpPr>
        <p:spPr>
          <a:xfrm>
            <a:off x="10352088" y="295275"/>
            <a:ext cx="838200" cy="768350"/>
          </a:xfrm>
        </p:spPr>
        <p:txBody>
          <a:bodyPr/>
          <a:lstStyle>
            <a:lvl1pPr>
              <a:defRPr/>
            </a:lvl1pPr>
          </a:lstStyle>
          <a:p>
            <a:pPr>
              <a:defRPr/>
            </a:pPr>
            <a:fld id="{B069C469-0694-4368-983F-CDDA63C7A834}"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026" name="Group 8"/>
          <p:cNvGrpSpPr>
            <a:grpSpLocks/>
          </p:cNvGrpSpPr>
          <p:nvPr/>
        </p:nvGrpSpPr>
        <p:grpSpPr bwMode="auto">
          <a:xfrm>
            <a:off x="0" y="-1588"/>
            <a:ext cx="12192000" cy="6865938"/>
            <a:chOff x="0" y="-2373"/>
            <a:chExt cx="12192000" cy="6867027"/>
          </a:xfrm>
        </p:grpSpPr>
        <p:sp>
          <p:nvSpPr>
            <p:cNvPr id="26" name="Rectangle 25"/>
            <p:cNvSpPr/>
            <p:nvPr/>
          </p:nvSpPr>
          <p:spPr>
            <a:xfrm>
              <a:off x="0" y="0"/>
              <a:ext cx="12192000" cy="6858000"/>
            </a:xfrm>
            <a:prstGeom prst="rect">
              <a:avLst/>
            </a:prstGeom>
            <a:blipFill>
              <a:blip r:embed="rId20">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51" name="Freeform 5"/>
            <p:cNvSpPr>
              <a:spLocks noChangeArrowheads="1"/>
            </p:cNvSpPr>
            <p:nvPr/>
          </p:nvSpPr>
          <p:spPr bwMode="gray">
            <a:xfrm rot="-589932">
              <a:off x="8490951" y="1797517"/>
              <a:ext cx="3299407" cy="440924"/>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endParaRPr lang="pt-BR"/>
            </a:p>
          </p:txBody>
        </p:sp>
        <p:sp>
          <p:nvSpPr>
            <p:cNvPr id="1052" name="Freeform 5"/>
            <p:cNvSpPr>
              <a:spLocks noChangeArrowheads="1"/>
            </p:cNvSpPr>
            <p:nvPr/>
          </p:nvSpPr>
          <p:spPr bwMode="gray">
            <a:xfrm>
              <a:off x="459506" y="1866405"/>
              <a:ext cx="11277600" cy="4533900"/>
            </a:xfrm>
            <a:custGeom>
              <a:avLst/>
              <a:gdLst>
                <a:gd name="T0" fmla="*/ 0 w 7104"/>
                <a:gd name="T1" fmla="*/ 0 h 2856"/>
                <a:gd name="T2" fmla="*/ 7104 w 7104"/>
                <a:gd name="T3" fmla="*/ 2856 h 2856"/>
              </a:gdLst>
              <a:ahLst/>
              <a:cxnLst/>
              <a:rect l="T0" t="T1" r="T2" b="T3"/>
              <a:pathLst>
                <a:path w="7104" h="2856">
                  <a:moveTo>
                    <a:pt x="0" y="0"/>
                  </a:moveTo>
                  <a:lnTo>
                    <a:pt x="0" y="2856"/>
                  </a:lnTo>
                  <a:lnTo>
                    <a:pt x="7104" y="2856"/>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close/>
                </a:path>
              </a:pathLst>
            </a:custGeom>
            <a:solidFill>
              <a:schemeClr val="bg1"/>
            </a:solidFill>
            <a:ln w="9525">
              <a:noFill/>
              <a:miter lim="800000"/>
              <a:headEnd/>
              <a:tailEnd/>
            </a:ln>
          </p:spPr>
          <p:txBody>
            <a:bodyPr/>
            <a:lstStyle/>
            <a:p>
              <a:endParaRPr lang="pt-BR"/>
            </a:p>
          </p:txBody>
        </p:sp>
        <p:sp>
          <p:nvSpPr>
            <p:cNvPr id="1053"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027" name="Title Placeholder 1"/>
          <p:cNvSpPr>
            <a:spLocks noGrp="1"/>
          </p:cNvSpPr>
          <p:nvPr>
            <p:ph type="title"/>
          </p:nvPr>
        </p:nvSpPr>
        <p:spPr bwMode="gray">
          <a:xfrm>
            <a:off x="1155700" y="973138"/>
            <a:ext cx="8761413" cy="7080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título mestre</a:t>
            </a:r>
            <a:endParaRPr lang="en-US" smtClean="0"/>
          </a:p>
        </p:txBody>
      </p:sp>
      <p:sp>
        <p:nvSpPr>
          <p:cNvPr id="1028" name="Text Placeholder 2"/>
          <p:cNvSpPr>
            <a:spLocks noGrp="1"/>
          </p:cNvSpPr>
          <p:nvPr>
            <p:ph type="body" idx="1"/>
          </p:nvPr>
        </p:nvSpPr>
        <p:spPr bwMode="auto">
          <a:xfrm>
            <a:off x="1155700" y="2603500"/>
            <a:ext cx="8761413" cy="34163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10650538" y="6394450"/>
            <a:ext cx="990600" cy="304800"/>
          </a:xfrm>
          <a:prstGeom prst="rect">
            <a:avLst/>
          </a:prstGeom>
        </p:spPr>
        <p:txBody>
          <a:bodyPr vert="horz" lIns="91440" tIns="45720" rIns="91440" bIns="45720" rtlCol="0" anchor="t"/>
          <a:lstStyle>
            <a:lvl1pPr algn="r" fontAlgn="auto">
              <a:spcBef>
                <a:spcPts val="0"/>
              </a:spcBef>
              <a:spcAft>
                <a:spcPts val="0"/>
              </a:spcAft>
              <a:defRPr sz="1000" b="1" i="0" smtClean="0">
                <a:solidFill>
                  <a:schemeClr val="accent1"/>
                </a:solidFill>
                <a:latin typeface="+mn-lt"/>
                <a:cs typeface="+mn-cs"/>
              </a:defRPr>
            </a:lvl1pPr>
          </a:lstStyle>
          <a:p>
            <a:pPr>
              <a:defRPr/>
            </a:pPr>
            <a:fld id="{F8875D34-9A20-4797-8B78-9B28E06B90A5}" type="datetimeFigureOut">
              <a:rPr lang="pt-BR"/>
              <a:pPr>
                <a:defRPr/>
              </a:pPr>
              <a:t>07/12/2017</a:t>
            </a:fld>
            <a:endParaRPr lang="pt-BR"/>
          </a:p>
        </p:txBody>
      </p:sp>
      <p:sp>
        <p:nvSpPr>
          <p:cNvPr id="5" name="Footer Placeholder 4"/>
          <p:cNvSpPr>
            <a:spLocks noGrp="1"/>
          </p:cNvSpPr>
          <p:nvPr>
            <p:ph type="ftr" sz="quarter" idx="3"/>
          </p:nvPr>
        </p:nvSpPr>
        <p:spPr>
          <a:xfrm>
            <a:off x="528638" y="6391275"/>
            <a:ext cx="3859212" cy="304800"/>
          </a:xfrm>
          <a:prstGeom prst="rect">
            <a:avLst/>
          </a:prstGeom>
        </p:spPr>
        <p:txBody>
          <a:bodyPr vert="horz" lIns="91440" tIns="45720" rIns="91440" bIns="45720" rtlCol="0" anchor="b"/>
          <a:lstStyle>
            <a:lvl1pPr algn="l" fontAlgn="auto">
              <a:spcBef>
                <a:spcPts val="0"/>
              </a:spcBef>
              <a:spcAft>
                <a:spcPts val="0"/>
              </a:spcAft>
              <a:defRPr sz="1000" b="1" i="0">
                <a:solidFill>
                  <a:schemeClr val="accent1"/>
                </a:solidFill>
                <a:latin typeface="+mn-lt"/>
                <a:cs typeface="+mn-cs"/>
              </a:defRPr>
            </a:lvl1pPr>
          </a:lstStyle>
          <a:p>
            <a:pPr>
              <a:defRPr/>
            </a:pPr>
            <a:endParaRPr lang="pt-BR"/>
          </a:p>
        </p:txBody>
      </p:sp>
      <p:sp>
        <p:nvSpPr>
          <p:cNvPr id="22" name="Rectangle 21"/>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a:xfrm>
            <a:off x="10352088" y="295275"/>
            <a:ext cx="838200" cy="768350"/>
          </a:xfrm>
          <a:prstGeom prst="rect">
            <a:avLst/>
          </a:prstGeom>
        </p:spPr>
        <p:txBody>
          <a:bodyPr vert="horz" lIns="91440" tIns="45720" rIns="91440" bIns="45720" rtlCol="0" anchor="b"/>
          <a:lstStyle>
            <a:lvl1pPr algn="ctr" fontAlgn="auto">
              <a:spcBef>
                <a:spcPts val="0"/>
              </a:spcBef>
              <a:spcAft>
                <a:spcPts val="0"/>
              </a:spcAft>
              <a:defRPr sz="2800" b="0" i="0" smtClean="0">
                <a:solidFill>
                  <a:schemeClr val="bg1"/>
                </a:solidFill>
                <a:latin typeface="+mn-lt"/>
                <a:cs typeface="+mn-cs"/>
              </a:defRPr>
            </a:lvl1pPr>
          </a:lstStyle>
          <a:p>
            <a:pPr>
              <a:defRPr/>
            </a:pPr>
            <a:fld id="{A68F55EE-83C3-42BC-A81B-A32E2D6D30AE}"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907" r:id="rId1"/>
    <p:sldLayoutId id="2147483900" r:id="rId2"/>
    <p:sldLayoutId id="2147483908" r:id="rId3"/>
    <p:sldLayoutId id="2147483901" r:id="rId4"/>
    <p:sldLayoutId id="2147483902" r:id="rId5"/>
    <p:sldLayoutId id="2147483903" r:id="rId6"/>
    <p:sldLayoutId id="2147483909" r:id="rId7"/>
    <p:sldLayoutId id="2147483910" r:id="rId8"/>
    <p:sldLayoutId id="2147483911" r:id="rId9"/>
    <p:sldLayoutId id="2147483912" r:id="rId10"/>
    <p:sldLayoutId id="2147483913" r:id="rId11"/>
    <p:sldLayoutId id="2147483914" r:id="rId12"/>
    <p:sldLayoutId id="2147483915" r:id="rId13"/>
    <p:sldLayoutId id="2147483916" r:id="rId14"/>
    <p:sldLayoutId id="2147483904" r:id="rId15"/>
    <p:sldLayoutId id="2147483917" r:id="rId16"/>
    <p:sldLayoutId id="2147483905" r:id="rId17"/>
    <p:sldLayoutId id="2147483906" r:id="rId18"/>
  </p:sldLayoutIdLst>
  <p:txStyles>
    <p:titleStyle>
      <a:lvl1pPr algn="l" defTabSz="457200" rtl="0" fontAlgn="base">
        <a:spcBef>
          <a:spcPct val="0"/>
        </a:spcBef>
        <a:spcAft>
          <a:spcPct val="0"/>
        </a:spcAft>
        <a:defRPr sz="3600" kern="1200">
          <a:solidFill>
            <a:schemeClr val="bg2"/>
          </a:solidFill>
          <a:latin typeface="+mj-lt"/>
          <a:ea typeface="+mj-ea"/>
          <a:cs typeface="+mj-cs"/>
        </a:defRPr>
      </a:lvl1pPr>
      <a:lvl2pPr algn="l" defTabSz="457200" rtl="0" fontAlgn="base">
        <a:spcBef>
          <a:spcPct val="0"/>
        </a:spcBef>
        <a:spcAft>
          <a:spcPct val="0"/>
        </a:spcAft>
        <a:defRPr sz="3600">
          <a:solidFill>
            <a:schemeClr val="bg2"/>
          </a:solidFill>
          <a:latin typeface="Century Gothic" pitchFamily="34" charset="0"/>
        </a:defRPr>
      </a:lvl2pPr>
      <a:lvl3pPr algn="l" defTabSz="457200" rtl="0" fontAlgn="base">
        <a:spcBef>
          <a:spcPct val="0"/>
        </a:spcBef>
        <a:spcAft>
          <a:spcPct val="0"/>
        </a:spcAft>
        <a:defRPr sz="3600">
          <a:solidFill>
            <a:schemeClr val="bg2"/>
          </a:solidFill>
          <a:latin typeface="Century Gothic" pitchFamily="34" charset="0"/>
        </a:defRPr>
      </a:lvl3pPr>
      <a:lvl4pPr algn="l" defTabSz="457200" rtl="0" fontAlgn="base">
        <a:spcBef>
          <a:spcPct val="0"/>
        </a:spcBef>
        <a:spcAft>
          <a:spcPct val="0"/>
        </a:spcAft>
        <a:defRPr sz="3600">
          <a:solidFill>
            <a:schemeClr val="bg2"/>
          </a:solidFill>
          <a:latin typeface="Century Gothic" pitchFamily="34" charset="0"/>
        </a:defRPr>
      </a:lvl4pPr>
      <a:lvl5pPr algn="l" defTabSz="457200" rtl="0" fontAlgn="base">
        <a:spcBef>
          <a:spcPct val="0"/>
        </a:spcBef>
        <a:spcAft>
          <a:spcPct val="0"/>
        </a:spcAft>
        <a:defRPr sz="3600">
          <a:solidFill>
            <a:schemeClr val="bg2"/>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fontAlgn="base">
        <a:spcBef>
          <a:spcPts val="1000"/>
        </a:spcBef>
        <a:spcAft>
          <a:spcPct val="0"/>
        </a:spcAft>
        <a:buClr>
          <a:schemeClr val="accent1"/>
        </a:buClr>
        <a:buSzPct val="80000"/>
        <a:buFont typeface="Wingdings 3" pitchFamily="18" charset="2"/>
        <a:buChar char=""/>
        <a:defRPr kern="1200">
          <a:solidFill>
            <a:srgbClr val="404040"/>
          </a:solidFill>
          <a:latin typeface="+mn-lt"/>
          <a:ea typeface="+mn-ea"/>
          <a:cs typeface="+mn-cs"/>
        </a:defRPr>
      </a:lvl1pPr>
      <a:lvl2pPr marL="742950" indent="-285750" algn="l" defTabSz="457200" rtl="0" fontAlgn="base">
        <a:spcBef>
          <a:spcPts val="1000"/>
        </a:spcBef>
        <a:spcAft>
          <a:spcPct val="0"/>
        </a:spcAft>
        <a:buClr>
          <a:schemeClr val="accent1"/>
        </a:buClr>
        <a:buSzPct val="80000"/>
        <a:buFont typeface="Wingdings 3" pitchFamily="18" charset="2"/>
        <a:buChar char=""/>
        <a:defRPr sz="1600" kern="1200">
          <a:solidFill>
            <a:srgbClr val="404040"/>
          </a:solidFill>
          <a:latin typeface="+mn-lt"/>
          <a:ea typeface="+mn-ea"/>
          <a:cs typeface="+mn-cs"/>
        </a:defRPr>
      </a:lvl2pPr>
      <a:lvl3pPr marL="1143000" indent="-228600" algn="l" defTabSz="457200" rtl="0" fontAlgn="base">
        <a:spcBef>
          <a:spcPts val="1000"/>
        </a:spcBef>
        <a:spcAft>
          <a:spcPct val="0"/>
        </a:spcAft>
        <a:buClr>
          <a:schemeClr val="accent1"/>
        </a:buClr>
        <a:buSzPct val="80000"/>
        <a:buFont typeface="Wingdings 3" pitchFamily="18" charset="2"/>
        <a:buChar char=""/>
        <a:defRPr sz="1400" kern="1200">
          <a:solidFill>
            <a:srgbClr val="404040"/>
          </a:solidFill>
          <a:latin typeface="+mn-lt"/>
          <a:ea typeface="+mn-ea"/>
          <a:cs typeface="+mn-cs"/>
        </a:defRPr>
      </a:lvl3pPr>
      <a:lvl4pPr marL="1600200" indent="-228600" algn="l" defTabSz="457200" rtl="0" fontAlgn="base">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4pPr>
      <a:lvl5pPr marL="2057400" indent="-228600" algn="l" defTabSz="457200" rtl="0" fontAlgn="base">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ncbi.nlm.nih.gov/pubmed/28956133" TargetMode="Externa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doi.org/10"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5.jpeg"/><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jpeg"/></Relationships>
</file>

<file path=ppt/slides/_rels/slide42.xml.rels><?xml version="1.0" encoding="UTF-8" standalone="yes"?>
<Relationships xmlns="http://schemas.openxmlformats.org/package/2006/relationships"><Relationship Id="rId3" Type="http://schemas.openxmlformats.org/officeDocument/2006/relationships/hyperlink" Target="https://www.ncbi.nlm.nih.gov/pubmed/17765331" TargetMode="External"/><Relationship Id="rId2" Type="http://schemas.openxmlformats.org/officeDocument/2006/relationships/hyperlink" Target="https://www.ncbi.nlm.nih.gov/pubmed/15342899" TargetMode="External"/><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www.paulomargotto.com.br/documentos/Hemorrag_intrav_I-II_prognost_2014.ppt" TargetMode="External"/><Relationship Id="rId1" Type="http://schemas.openxmlformats.org/officeDocument/2006/relationships/slideLayout" Target="../slideLayouts/slideLayout2.xml"/><Relationship Id="rId4" Type="http://schemas.openxmlformats.org/officeDocument/2006/relationships/hyperlink" Target="http://www.ncbi.nlm.nih.gov/pubmed/24379238" TargetMode="External"/></Relationships>
</file>

<file path=ppt/slides/_rels/slide4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www.paulomargotto.com.br/documentos/Hemorragia_cerebelar_PT_extremo.ppt" TargetMode="External"/><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www.paulomargotto.com.br/documentos/HIV_grau%202_cerebelo_desenvolv.pptx"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011238" y="788988"/>
            <a:ext cx="10134600" cy="3671887"/>
          </a:xfrm>
        </p:spPr>
        <p:txBody>
          <a:bodyPr>
            <a:noAutofit/>
          </a:bodyPr>
          <a:lstStyle/>
          <a:p>
            <a:pPr algn="ctr"/>
            <a:r>
              <a:rPr lang="pt-BR" sz="2200" b="1" smtClean="0"/>
              <a:t/>
            </a:r>
            <a:br>
              <a:rPr lang="pt-BR" sz="2200" b="1" smtClean="0"/>
            </a:br>
            <a:r>
              <a:rPr lang="pt-BR" sz="2200" b="1" smtClean="0"/>
              <a:t/>
            </a:r>
            <a:br>
              <a:rPr lang="pt-BR" sz="2200" b="1" smtClean="0"/>
            </a:br>
            <a:r>
              <a:rPr lang="pt-BR" sz="2800" b="1" smtClean="0"/>
              <a:t>Os efeitos da hemorragia intraventricular leve na matriz germinativa no desenvolvimento microestrutural da substância branca de neonatos prematuros: Um estudo DTI.</a:t>
            </a:r>
            <a:r>
              <a:rPr lang="pt-BR" sz="3000" b="1" smtClean="0"/>
              <a:t> </a:t>
            </a:r>
            <a:r>
              <a:rPr lang="pt-BR" sz="2200" smtClean="0"/>
              <a:t/>
            </a:r>
            <a:br>
              <a:rPr lang="pt-BR" sz="2200" smtClean="0"/>
            </a:br>
            <a:r>
              <a:rPr lang="pt-BR" sz="1800" b="1" smtClean="0"/>
              <a:t/>
            </a:r>
            <a:br>
              <a:rPr lang="pt-BR" sz="1800" b="1" smtClean="0"/>
            </a:br>
            <a:endParaRPr lang="pt-BR" sz="1500" b="1" smtClean="0"/>
          </a:p>
        </p:txBody>
      </p:sp>
      <p:sp>
        <p:nvSpPr>
          <p:cNvPr id="3" name="Subtítulo 2"/>
          <p:cNvSpPr>
            <a:spLocks noGrp="1"/>
          </p:cNvSpPr>
          <p:nvPr>
            <p:ph type="subTitle" idx="1"/>
          </p:nvPr>
        </p:nvSpPr>
        <p:spPr>
          <a:xfrm>
            <a:off x="2239963" y="4922838"/>
            <a:ext cx="8891587" cy="1263650"/>
          </a:xfrm>
        </p:spPr>
        <p:txBody>
          <a:bodyPr>
            <a:normAutofit/>
          </a:bodyPr>
          <a:lstStyle/>
          <a:p>
            <a:pPr algn="ctr">
              <a:lnSpc>
                <a:spcPct val="80000"/>
              </a:lnSpc>
            </a:pPr>
            <a:r>
              <a:rPr lang="pt-BR" sz="1400" b="1" cap="none" smtClean="0"/>
              <a:t>UNIVERSIDADE CATÓLICA DE BRASÍLIA- UCB </a:t>
            </a:r>
          </a:p>
          <a:p>
            <a:pPr algn="ctr">
              <a:lnSpc>
                <a:spcPct val="80000"/>
              </a:lnSpc>
            </a:pPr>
            <a:r>
              <a:rPr lang="pt-BR" sz="1400" b="1" cap="none" smtClean="0"/>
              <a:t>INTERNATO DE PEDIATRIA / HMIB-6ª Série-Unidade Neonatal-Turma 23</a:t>
            </a:r>
          </a:p>
          <a:p>
            <a:pPr algn="ctr">
              <a:lnSpc>
                <a:spcPct val="80000"/>
              </a:lnSpc>
            </a:pPr>
            <a:r>
              <a:rPr lang="pt-BR" sz="1400" b="1" cap="none" smtClean="0"/>
              <a:t>Apresentação: Juliana da Luz Araújo e Rayanne Garrido Monteiro de Andrade</a:t>
            </a:r>
          </a:p>
          <a:p>
            <a:pPr algn="ctr">
              <a:lnSpc>
                <a:spcPct val="80000"/>
              </a:lnSpc>
            </a:pPr>
            <a:r>
              <a:rPr lang="pt-BR" sz="1400" b="1" cap="none" smtClean="0"/>
              <a:t>Coordenação: Paulo R. Margotto</a:t>
            </a:r>
          </a:p>
          <a:p>
            <a:pPr algn="ctr">
              <a:lnSpc>
                <a:spcPct val="80000"/>
              </a:lnSpc>
            </a:pPr>
            <a:r>
              <a:rPr lang="pt-BR" sz="1400" b="1" cap="none" smtClean="0"/>
              <a:t>Brasília, 9 de dezembro de 2017</a:t>
            </a:r>
          </a:p>
        </p:txBody>
      </p:sp>
      <p:sp>
        <p:nvSpPr>
          <p:cNvPr id="14340" name="Rectangle 4"/>
          <p:cNvSpPr>
            <a:spLocks noChangeArrowheads="1"/>
          </p:cNvSpPr>
          <p:nvPr/>
        </p:nvSpPr>
        <p:spPr bwMode="auto">
          <a:xfrm>
            <a:off x="533400" y="3887788"/>
            <a:ext cx="11058525" cy="977900"/>
          </a:xfrm>
          <a:prstGeom prst="rect">
            <a:avLst/>
          </a:prstGeom>
          <a:solidFill>
            <a:srgbClr val="FFFFFF"/>
          </a:solidFill>
          <a:ln w="9525">
            <a:noFill/>
            <a:miter lim="800000"/>
            <a:headEnd/>
            <a:tailEnd/>
          </a:ln>
          <a:effectLst/>
        </p:spPr>
        <p:txBody>
          <a:bodyPr lIns="0" tIns="0" rIns="0" bIns="0" anchor="ctr">
            <a:spAutoFit/>
          </a:bodyPr>
          <a:lstStyle/>
          <a:p>
            <a:pPr algn="ctr"/>
            <a:r>
              <a:rPr lang="pt-BR" sz="1600">
                <a:hlinkClick r:id="rId2"/>
              </a:rPr>
              <a:t>The effects of mild germinal matrix-intraventricular haemorrhage on the developmental white matter microstructure of preterm neonates: a DTI study.</a:t>
            </a:r>
            <a:r>
              <a:rPr lang="pt-BR" sz="1600"/>
              <a:t> Tortora D, Martinetti C, Severino M, Uccella S, Malova M, Parodi A, Brera F, Morana G, Ramenghi LA, Rossi </a:t>
            </a:r>
            <a:r>
              <a:rPr lang="pt-BR" sz="1600">
                <a:solidFill>
                  <a:srgbClr val="0000FF"/>
                </a:solidFill>
              </a:rPr>
              <a:t>A.Eur Radiol. 2017 Sep 27</a:t>
            </a:r>
            <a:r>
              <a:rPr lang="pt-BR" sz="1600"/>
              <a:t>. </a:t>
            </a:r>
            <a:r>
              <a:rPr lang="pt-BR" sz="1600">
                <a:solidFill>
                  <a:srgbClr val="0000FF"/>
                </a:solidFill>
              </a:rPr>
              <a:t>doi: 10.1007/s00330-017-5060-0</a:t>
            </a:r>
            <a:r>
              <a:rPr lang="pt-BR" sz="1600"/>
              <a:t>. [Epub ahead of print]PMID: 28956133</a:t>
            </a:r>
          </a:p>
          <a:p>
            <a:pPr algn="ctr" eaLnBrk="0" hangingPunct="0"/>
            <a:endParaRPr lang="pt-BR" sz="1600">
              <a:latin typeface="Century Gothic" pitchFamily="34" charset="0"/>
            </a:endParaRPr>
          </a:p>
        </p:txBody>
      </p:sp>
      <p:pic>
        <p:nvPicPr>
          <p:cNvPr id="14342" name="Picture 6"/>
          <p:cNvPicPr>
            <a:picLocks noChangeAspect="1" noChangeArrowheads="1"/>
          </p:cNvPicPr>
          <p:nvPr/>
        </p:nvPicPr>
        <p:blipFill>
          <a:blip r:embed="rId3"/>
          <a:srcRect/>
          <a:stretch>
            <a:fillRect/>
          </a:stretch>
        </p:blipFill>
        <p:spPr bwMode="auto">
          <a:xfrm>
            <a:off x="1373188" y="5003800"/>
            <a:ext cx="1241425" cy="1227138"/>
          </a:xfrm>
          <a:prstGeom prst="rect">
            <a:avLst/>
          </a:prstGeom>
          <a:noFill/>
          <a:ln w="38100">
            <a:solidFill>
              <a:srgbClr val="0000FF"/>
            </a:solidFill>
            <a:miter lim="800000"/>
            <a:headEnd/>
            <a:tailEnd/>
          </a:ln>
        </p:spPr>
      </p:pic>
      <p:pic>
        <p:nvPicPr>
          <p:cNvPr id="14343" name="Picture 7"/>
          <p:cNvPicPr>
            <a:picLocks noChangeAspect="1" noChangeArrowheads="1"/>
          </p:cNvPicPr>
          <p:nvPr/>
        </p:nvPicPr>
        <p:blipFill>
          <a:blip r:embed="rId4"/>
          <a:srcRect/>
          <a:stretch>
            <a:fillRect/>
          </a:stretch>
        </p:blipFill>
        <p:spPr bwMode="auto">
          <a:xfrm>
            <a:off x="10383838" y="4946650"/>
            <a:ext cx="1247775" cy="1319213"/>
          </a:xfrm>
          <a:prstGeom prst="rect">
            <a:avLst/>
          </a:prstGeom>
          <a:noFill/>
          <a:ln w="38100">
            <a:solidFill>
              <a:srgbClr val="0000FF"/>
            </a:solidFill>
            <a:miter lim="800000"/>
            <a:headEnd/>
            <a:tailEnd/>
          </a:ln>
        </p:spPr>
      </p:pic>
      <p:pic>
        <p:nvPicPr>
          <p:cNvPr id="14344" name="Picture 8" descr="20171128_170915"/>
          <p:cNvPicPr>
            <a:picLocks noChangeAspect="1" noChangeArrowheads="1"/>
          </p:cNvPicPr>
          <p:nvPr/>
        </p:nvPicPr>
        <p:blipFill>
          <a:blip r:embed="rId5" cstate="print">
            <a:lum bright="18000" contrast="42000"/>
          </a:blip>
          <a:srcRect/>
          <a:stretch>
            <a:fillRect/>
          </a:stretch>
        </p:blipFill>
        <p:spPr bwMode="auto">
          <a:xfrm>
            <a:off x="3681413" y="477838"/>
            <a:ext cx="4959350" cy="1771650"/>
          </a:xfrm>
          <a:prstGeom prst="rect">
            <a:avLst/>
          </a:prstGeom>
          <a:noFill/>
          <a:ln w="28575">
            <a:solidFill>
              <a:srgbClr val="0000FF"/>
            </a:solid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p:cNvSpPr>
          <p:nvPr>
            <p:ph type="title" idx="4294967295"/>
          </p:nvPr>
        </p:nvSpPr>
        <p:spPr/>
        <p:txBody>
          <a:bodyPr/>
          <a:lstStyle/>
          <a:p>
            <a:pPr algn="ctr"/>
            <a:r>
              <a:rPr lang="pt-BR" sz="4000" b="1" smtClean="0">
                <a:solidFill>
                  <a:schemeClr val="bg1"/>
                </a:solidFill>
              </a:rPr>
              <a:t>Siglas Usadas</a:t>
            </a:r>
          </a:p>
        </p:txBody>
      </p:sp>
      <p:pic>
        <p:nvPicPr>
          <p:cNvPr id="87045" name="Picture 5"/>
          <p:cNvPicPr>
            <a:picLocks noChangeAspect="1" noChangeArrowheads="1"/>
          </p:cNvPicPr>
          <p:nvPr/>
        </p:nvPicPr>
        <p:blipFill>
          <a:blip r:embed="rId2"/>
          <a:srcRect/>
          <a:stretch>
            <a:fillRect/>
          </a:stretch>
        </p:blipFill>
        <p:spPr bwMode="auto">
          <a:xfrm>
            <a:off x="3041650" y="2073275"/>
            <a:ext cx="4956175" cy="3354388"/>
          </a:xfrm>
          <a:prstGeom prst="rect">
            <a:avLst/>
          </a:prstGeom>
          <a:noFill/>
          <a:ln w="38100">
            <a:solidFill>
              <a:srgbClr val="FF3399"/>
            </a:solid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p:txBody>
          <a:bodyPr/>
          <a:lstStyle/>
          <a:p>
            <a:pPr algn="ctr"/>
            <a:r>
              <a:rPr lang="pt-BR" b="1" smtClean="0"/>
              <a:t>INTRODUÇÃO</a:t>
            </a:r>
          </a:p>
        </p:txBody>
      </p:sp>
      <p:sp>
        <p:nvSpPr>
          <p:cNvPr id="3" name="Espaço Reservado para Conteúdo 2"/>
          <p:cNvSpPr>
            <a:spLocks noGrp="1"/>
          </p:cNvSpPr>
          <p:nvPr>
            <p:ph idx="1"/>
          </p:nvPr>
        </p:nvSpPr>
        <p:spPr>
          <a:xfrm>
            <a:off x="431800" y="2349500"/>
            <a:ext cx="7785100" cy="3873500"/>
          </a:xfrm>
        </p:spPr>
        <p:txBody>
          <a:bodyPr>
            <a:normAutofit/>
          </a:bodyPr>
          <a:lstStyle/>
          <a:p>
            <a:pPr algn="just">
              <a:lnSpc>
                <a:spcPct val="80000"/>
              </a:lnSpc>
            </a:pPr>
            <a:r>
              <a:rPr lang="pt-BR" sz="1700" smtClean="0"/>
              <a:t>A Hemorragia matriz germinal (hemorragia intraventricular </a:t>
            </a:r>
            <a:r>
              <a:rPr lang="pt-BR" sz="1700" b="1" smtClean="0">
                <a:solidFill>
                  <a:srgbClr val="0000FF"/>
                </a:solidFill>
              </a:rPr>
              <a:t>[GMH-IVH]</a:t>
            </a:r>
            <a:r>
              <a:rPr lang="pt-BR" sz="1700" smtClean="0">
                <a:solidFill>
                  <a:srgbClr val="0000FF"/>
                </a:solidFill>
              </a:rPr>
              <a:t>)</a:t>
            </a:r>
            <a:r>
              <a:rPr lang="pt-BR" sz="1700" b="1" smtClean="0">
                <a:solidFill>
                  <a:srgbClr val="FF0000"/>
                </a:solidFill>
              </a:rPr>
              <a:t> </a:t>
            </a:r>
            <a:r>
              <a:rPr lang="pt-BR" sz="1700" smtClean="0"/>
              <a:t>é uma forma característica de hemorragia intracraniana com patogênese multifatorial que ocorre em neonatos prematuros[1-3]. </a:t>
            </a:r>
          </a:p>
          <a:p>
            <a:pPr algn="just">
              <a:lnSpc>
                <a:spcPct val="80000"/>
              </a:lnSpc>
            </a:pPr>
            <a:r>
              <a:rPr lang="pt-BR" sz="1700" smtClean="0"/>
              <a:t>Severidade da GMH-HIV de acôrdo com a classificação modificada de   Papile [4] : </a:t>
            </a:r>
          </a:p>
          <a:p>
            <a:pPr algn="just">
              <a:lnSpc>
                <a:spcPct val="80000"/>
              </a:lnSpc>
              <a:buFont typeface="Wingdings 3" pitchFamily="18" charset="2"/>
              <a:buNone/>
            </a:pPr>
            <a:r>
              <a:rPr lang="pt-BR" sz="1700" smtClean="0"/>
              <a:t>          </a:t>
            </a:r>
            <a:r>
              <a:rPr lang="pt-BR" sz="1700" b="1" smtClean="0"/>
              <a:t>- Grau I: </a:t>
            </a:r>
            <a:r>
              <a:rPr lang="pt-BR" sz="1700" smtClean="0"/>
              <a:t>Hemorragias restritas à matriz germinal (Subependimária);</a:t>
            </a:r>
          </a:p>
          <a:p>
            <a:pPr algn="just">
              <a:lnSpc>
                <a:spcPct val="80000"/>
              </a:lnSpc>
              <a:buFont typeface="Wingdings 3" pitchFamily="18" charset="2"/>
              <a:buNone/>
            </a:pPr>
            <a:r>
              <a:rPr lang="pt-BR" sz="1700" smtClean="0"/>
              <a:t/>
            </a:r>
            <a:br>
              <a:rPr lang="pt-BR" sz="1700" smtClean="0"/>
            </a:br>
            <a:r>
              <a:rPr lang="pt-BR" sz="1700" smtClean="0"/>
              <a:t>    </a:t>
            </a:r>
            <a:r>
              <a:rPr lang="pt-BR" sz="1700" b="1" smtClean="0"/>
              <a:t>-Grau II</a:t>
            </a:r>
            <a:r>
              <a:rPr lang="pt-BR" sz="1700" smtClean="0"/>
              <a:t>: Estende-se para os ventrículos laterais e ocupa &lt;50% do volume ventricular (Sem hidrocefalia);</a:t>
            </a:r>
          </a:p>
          <a:p>
            <a:pPr algn="just">
              <a:lnSpc>
                <a:spcPct val="80000"/>
              </a:lnSpc>
              <a:buFont typeface="Wingdings 3" pitchFamily="18" charset="2"/>
              <a:buNone/>
            </a:pPr>
            <a:r>
              <a:rPr lang="pt-BR" sz="1700" smtClean="0"/>
              <a:t/>
            </a:r>
            <a:br>
              <a:rPr lang="pt-BR" sz="1700" smtClean="0"/>
            </a:br>
            <a:r>
              <a:rPr lang="pt-BR" sz="1700" b="1" smtClean="0"/>
              <a:t>    -Grau III: </a:t>
            </a:r>
            <a:r>
              <a:rPr lang="pt-BR" sz="1700" smtClean="0"/>
              <a:t>Quantidades maiores de sangue intraventricular causando de hidrocefalia;</a:t>
            </a:r>
          </a:p>
          <a:p>
            <a:pPr algn="just">
              <a:lnSpc>
                <a:spcPct val="80000"/>
              </a:lnSpc>
              <a:buFont typeface="Wingdings 3" pitchFamily="18" charset="2"/>
              <a:buNone/>
            </a:pPr>
            <a:r>
              <a:rPr lang="pt-BR" sz="1700" smtClean="0"/>
              <a:t/>
            </a:r>
            <a:br>
              <a:rPr lang="pt-BR" sz="1700" smtClean="0"/>
            </a:br>
            <a:r>
              <a:rPr lang="pt-BR" sz="1700" smtClean="0"/>
              <a:t>    </a:t>
            </a:r>
            <a:r>
              <a:rPr lang="pt-BR" sz="1700" b="1" smtClean="0"/>
              <a:t>-Grau IV: </a:t>
            </a:r>
            <a:r>
              <a:rPr lang="pt-BR" sz="1700" smtClean="0"/>
              <a:t>Complicado por infarto venoso hemorrágico na substância branca periventricular (infarto hemorrágico periventricular [IHPV])</a:t>
            </a:r>
          </a:p>
        </p:txBody>
      </p:sp>
      <p:pic>
        <p:nvPicPr>
          <p:cNvPr id="16388" name="Imagem 3"/>
          <p:cNvPicPr>
            <a:picLocks noChangeAspect="1"/>
          </p:cNvPicPr>
          <p:nvPr/>
        </p:nvPicPr>
        <p:blipFill>
          <a:blip r:embed="rId2"/>
          <a:srcRect/>
          <a:stretch>
            <a:fillRect/>
          </a:stretch>
        </p:blipFill>
        <p:spPr bwMode="auto">
          <a:xfrm>
            <a:off x="8631238" y="2209800"/>
            <a:ext cx="3332162" cy="2235200"/>
          </a:xfrm>
          <a:prstGeom prst="rect">
            <a:avLst/>
          </a:prstGeom>
          <a:noFill/>
          <a:ln w="9525">
            <a:noFill/>
            <a:miter lim="800000"/>
            <a:headEnd/>
            <a:tailEnd/>
          </a:ln>
        </p:spPr>
      </p:pic>
      <p:pic>
        <p:nvPicPr>
          <p:cNvPr id="16389" name="Imagem 4"/>
          <p:cNvPicPr>
            <a:picLocks noChangeAspect="1"/>
          </p:cNvPicPr>
          <p:nvPr/>
        </p:nvPicPr>
        <p:blipFill>
          <a:blip r:embed="rId3"/>
          <a:srcRect/>
          <a:stretch>
            <a:fillRect/>
          </a:stretch>
        </p:blipFill>
        <p:spPr bwMode="auto">
          <a:xfrm>
            <a:off x="8631238" y="4445000"/>
            <a:ext cx="3332162" cy="2105025"/>
          </a:xfrm>
          <a:prstGeom prst="rect">
            <a:avLst/>
          </a:prstGeom>
          <a:noFill/>
          <a:ln w="9525">
            <a:noFill/>
            <a:miter lim="800000"/>
            <a:headEnd/>
            <a:tailEnd/>
          </a:ln>
        </p:spPr>
      </p:pic>
      <p:sp>
        <p:nvSpPr>
          <p:cNvPr id="16390" name="CaixaDeTexto 5"/>
          <p:cNvSpPr txBox="1">
            <a:spLocks noChangeArrowheads="1"/>
          </p:cNvSpPr>
          <p:nvPr/>
        </p:nvSpPr>
        <p:spPr bwMode="auto">
          <a:xfrm>
            <a:off x="8445500" y="6550025"/>
            <a:ext cx="3746500" cy="215900"/>
          </a:xfrm>
          <a:prstGeom prst="rect">
            <a:avLst/>
          </a:prstGeom>
          <a:noFill/>
          <a:ln w="9525">
            <a:noFill/>
            <a:miter lim="800000"/>
            <a:headEnd/>
            <a:tailEnd/>
          </a:ln>
        </p:spPr>
        <p:txBody>
          <a:bodyPr>
            <a:spAutoFit/>
          </a:bodyPr>
          <a:lstStyle/>
          <a:p>
            <a:pPr algn="ctr"/>
            <a:r>
              <a:rPr lang="pt-BR" sz="800">
                <a:latin typeface="Century Gothic" pitchFamily="34" charset="0"/>
              </a:rPr>
              <a:t>Fonte: http://www.raquelzorzi.com.br/hemorragia</a:t>
            </a:r>
          </a:p>
        </p:txBody>
      </p:sp>
      <p:sp>
        <p:nvSpPr>
          <p:cNvPr id="16392" name="Rectangle 8"/>
          <p:cNvSpPr>
            <a:spLocks noChangeArrowheads="1"/>
          </p:cNvSpPr>
          <p:nvPr/>
        </p:nvSpPr>
        <p:spPr bwMode="auto">
          <a:xfrm>
            <a:off x="8921750" y="2571750"/>
            <a:ext cx="623888" cy="325438"/>
          </a:xfrm>
          <a:prstGeom prst="rect">
            <a:avLst/>
          </a:prstGeom>
          <a:solidFill>
            <a:schemeClr val="accent1"/>
          </a:solidFill>
          <a:ln w="9525">
            <a:solidFill>
              <a:schemeClr val="tx1"/>
            </a:solidFill>
            <a:miter lim="800000"/>
            <a:headEnd/>
            <a:tailEnd/>
          </a:ln>
          <a:effectLst/>
        </p:spPr>
        <p:txBody>
          <a:bodyPr wrap="none" anchor="ctr"/>
          <a:lstStyle/>
          <a:p>
            <a:pPr algn="ctr"/>
            <a:r>
              <a:rPr lang="pt-BR" sz="1400"/>
              <a:t>Infarto</a:t>
            </a:r>
          </a:p>
          <a:p>
            <a:pPr algn="ctr"/>
            <a:r>
              <a:rPr lang="pt-BR" sz="1400"/>
              <a:t>HPV</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p:txBody>
          <a:bodyPr/>
          <a:lstStyle/>
          <a:p>
            <a:pPr algn="ctr"/>
            <a:r>
              <a:rPr lang="pt-BR" b="1" smtClean="0"/>
              <a:t>INTRODUÇÃO</a:t>
            </a:r>
            <a:endParaRPr lang="pt-BR" smtClean="0"/>
          </a:p>
        </p:txBody>
      </p:sp>
      <p:sp>
        <p:nvSpPr>
          <p:cNvPr id="3" name="Espaço Reservado para Conteúdo 2"/>
          <p:cNvSpPr>
            <a:spLocks noGrp="1"/>
          </p:cNvSpPr>
          <p:nvPr>
            <p:ph idx="1"/>
          </p:nvPr>
        </p:nvSpPr>
        <p:spPr>
          <a:xfrm>
            <a:off x="1155700" y="2463800"/>
            <a:ext cx="10109200" cy="4064000"/>
          </a:xfrm>
        </p:spPr>
        <p:txBody>
          <a:bodyPr>
            <a:normAutofit/>
          </a:bodyPr>
          <a:lstStyle/>
          <a:p>
            <a:pPr marL="0" indent="0" algn="ctr">
              <a:buFont typeface="Wingdings 3" pitchFamily="18" charset="2"/>
              <a:buNone/>
            </a:pPr>
            <a:r>
              <a:rPr lang="pt-BR" smtClean="0"/>
              <a:t>As melhorias nos cuidados intensivos neonatais</a:t>
            </a:r>
          </a:p>
          <a:p>
            <a:pPr marL="0" indent="0">
              <a:buFont typeface="Wingdings 3" pitchFamily="18" charset="2"/>
              <a:buNone/>
            </a:pPr>
            <a:endParaRPr lang="pt-BR" smtClean="0"/>
          </a:p>
          <a:p>
            <a:pPr marL="0" indent="0" algn="ctr">
              <a:buFont typeface="Wingdings 3" pitchFamily="18" charset="2"/>
              <a:buNone/>
            </a:pPr>
            <a:r>
              <a:rPr lang="pt-BR" smtClean="0"/>
              <a:t> </a:t>
            </a:r>
            <a:br>
              <a:rPr lang="pt-BR" smtClean="0"/>
            </a:br>
            <a:r>
              <a:rPr lang="pt-BR" smtClean="0"/>
              <a:t>Incidência das formas graves de GMH-IVH, PORÉM o número absoluto de casos permanece alto devido ao aumento da sobrevivência de recém-nascidos extremamente </a:t>
            </a:r>
            <a:r>
              <a:rPr lang="pt-BR" i="1" smtClean="0"/>
              <a:t>prematuros</a:t>
            </a:r>
            <a:r>
              <a:rPr lang="pt-BR" i="1" u="sng" smtClean="0"/>
              <a:t> </a:t>
            </a:r>
            <a:r>
              <a:rPr lang="pt-BR" smtClean="0"/>
              <a:t>e a taxa de detecção aumentada de formas menores com a ressonância magnética [7 - 9].</a:t>
            </a:r>
          </a:p>
          <a:p>
            <a:pPr marL="0" indent="0" algn="ctr">
              <a:buFont typeface="Wingdings 3" pitchFamily="18" charset="2"/>
              <a:buNone/>
            </a:pPr>
            <a:endParaRPr lang="pt-BR" smtClean="0"/>
          </a:p>
          <a:p>
            <a:pPr marL="0" indent="0" algn="just">
              <a:buFont typeface="Wingdings" pitchFamily="2" charset="2"/>
              <a:buChar char="Ø"/>
            </a:pPr>
            <a:r>
              <a:rPr lang="pt-BR" smtClean="0"/>
              <a:t>O espectro de anormalidades do desenvolvimento neurológico relacionadas à GMH-IVH tem sido ampliado, </a:t>
            </a:r>
            <a:r>
              <a:rPr lang="pt-BR" b="1" smtClean="0">
                <a:solidFill>
                  <a:srgbClr val="FF3300"/>
                </a:solidFill>
              </a:rPr>
              <a:t>variando de déficits motores e cognitivos, transtornos de coordenação mais leves e menores desempenhos acadêmicos</a:t>
            </a:r>
            <a:r>
              <a:rPr lang="pt-BR" b="1" smtClean="0">
                <a:solidFill>
                  <a:srgbClr val="32BB79"/>
                </a:solidFill>
              </a:rPr>
              <a:t> </a:t>
            </a:r>
            <a:r>
              <a:rPr lang="pt-BR" smtClean="0"/>
              <a:t>dependendo do tipo e gravidade do dano cerebral [10, 11]. </a:t>
            </a:r>
          </a:p>
          <a:p>
            <a:pPr marL="0" indent="0" algn="ctr">
              <a:buFont typeface="Wingdings 3" pitchFamily="18" charset="2"/>
              <a:buNone/>
            </a:pPr>
            <a:endParaRPr lang="pt-BR" smtClean="0"/>
          </a:p>
        </p:txBody>
      </p:sp>
      <p:sp>
        <p:nvSpPr>
          <p:cNvPr id="4" name="Seta para baixo 3"/>
          <p:cNvSpPr/>
          <p:nvPr/>
        </p:nvSpPr>
        <p:spPr>
          <a:xfrm>
            <a:off x="5364163" y="2959100"/>
            <a:ext cx="342900" cy="4318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1800"/>
          </a:p>
        </p:txBody>
      </p:sp>
      <p:sp>
        <p:nvSpPr>
          <p:cNvPr id="5" name="Elipse 4"/>
          <p:cNvSpPr/>
          <p:nvPr/>
        </p:nvSpPr>
        <p:spPr>
          <a:xfrm>
            <a:off x="5867400" y="2959100"/>
            <a:ext cx="2527300" cy="3175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1800" dirty="0"/>
              <a:t>Diminuíram </a:t>
            </a:r>
            <a:endParaRPr lang="pt-BR" sz="18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a:xfrm>
            <a:off x="1155700" y="981075"/>
            <a:ext cx="8761413" cy="708025"/>
          </a:xfrm>
        </p:spPr>
        <p:txBody>
          <a:bodyPr/>
          <a:lstStyle/>
          <a:p>
            <a:pPr algn="ctr"/>
            <a:r>
              <a:rPr lang="pt-BR" b="1" smtClean="0"/>
              <a:t>INTRODUÇÃO</a:t>
            </a:r>
            <a:endParaRPr lang="pt-BR" smtClean="0"/>
          </a:p>
        </p:txBody>
      </p:sp>
      <p:sp>
        <p:nvSpPr>
          <p:cNvPr id="3" name="Espaço Reservado para Conteúdo 2"/>
          <p:cNvSpPr>
            <a:spLocks noGrp="1"/>
          </p:cNvSpPr>
          <p:nvPr>
            <p:ph idx="1"/>
          </p:nvPr>
        </p:nvSpPr>
        <p:spPr>
          <a:xfrm>
            <a:off x="1155700" y="2603500"/>
            <a:ext cx="9969500" cy="3835400"/>
          </a:xfrm>
        </p:spPr>
        <p:txBody>
          <a:bodyPr>
            <a:normAutofit/>
          </a:bodyPr>
          <a:lstStyle/>
          <a:p>
            <a:pPr algn="just"/>
            <a:r>
              <a:rPr lang="pt-BR" smtClean="0"/>
              <a:t>Antigamente acreditava-se que as </a:t>
            </a:r>
            <a:r>
              <a:rPr lang="pt-BR" b="1" smtClean="0">
                <a:solidFill>
                  <a:srgbClr val="0000FF"/>
                </a:solidFill>
              </a:rPr>
              <a:t>leves GMH-IVHs</a:t>
            </a:r>
            <a:r>
              <a:rPr lang="pt-BR" smtClean="0"/>
              <a:t> não aumentavam o risco de comprometimento do desenvolvimento neurológico além do risco relacionado a própria prematuridade [11].</a:t>
            </a:r>
          </a:p>
          <a:p>
            <a:pPr algn="just"/>
            <a:endParaRPr lang="pt-BR" smtClean="0"/>
          </a:p>
          <a:p>
            <a:pPr algn="just">
              <a:buFont typeface="Wingdings 3" pitchFamily="18" charset="2"/>
              <a:buNone/>
            </a:pPr>
            <a:endParaRPr lang="pt-BR" smtClean="0"/>
          </a:p>
          <a:p>
            <a:pPr algn="just">
              <a:buFont typeface="Wingdings 3" pitchFamily="18" charset="2"/>
              <a:buNone/>
            </a:pPr>
            <a:endParaRPr lang="pt-BR" smtClean="0"/>
          </a:p>
          <a:p>
            <a:pPr algn="just"/>
            <a:r>
              <a:rPr lang="pt-BR" smtClean="0"/>
              <a:t>Bolisetty et al. demonstraram em uma grande coorte de prematuros extremos que GMH-IVH de grau I-II estão associados com maiores taxas de comprometimento do desenvolvimento neurológico aos 2-3 anos de idade corrigida [12]. Além de diminuição do volume cortical e crescimento cerebelar reduzido [13, 14]. </a:t>
            </a:r>
          </a:p>
        </p:txBody>
      </p:sp>
      <p:sp>
        <p:nvSpPr>
          <p:cNvPr id="4" name="Elipse 3"/>
          <p:cNvSpPr/>
          <p:nvPr/>
        </p:nvSpPr>
        <p:spPr>
          <a:xfrm>
            <a:off x="4292600" y="3886200"/>
            <a:ext cx="3149600" cy="4318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1800" b="1" dirty="0"/>
              <a:t>PORÉM</a:t>
            </a:r>
            <a:endParaRPr lang="pt-BR" sz="1800" b="1"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5" name="Rectangle 3"/>
          <p:cNvSpPr>
            <a:spLocks noGrp="1"/>
          </p:cNvSpPr>
          <p:nvPr>
            <p:ph type="body" idx="1"/>
          </p:nvPr>
        </p:nvSpPr>
        <p:spPr>
          <a:xfrm>
            <a:off x="703263" y="2587625"/>
            <a:ext cx="10307637" cy="3714750"/>
          </a:xfrm>
        </p:spPr>
        <p:txBody>
          <a:bodyPr/>
          <a:lstStyle/>
          <a:p>
            <a:r>
              <a:rPr lang="pt-BR" smtClean="0"/>
              <a:t> Por outro lado, pouco ainda é conhecido a respeito do substrato anatômico do deficiente resultados  neurocognitivos e motores nas crianças com </a:t>
            </a:r>
            <a:r>
              <a:rPr lang="pt-BR" smtClean="0">
                <a:solidFill>
                  <a:srgbClr val="0000FF"/>
                </a:solidFill>
              </a:rPr>
              <a:t>leve GMH-IVH</a:t>
            </a:r>
            <a:r>
              <a:rPr lang="pt-BR" smtClean="0"/>
              <a:t>.</a:t>
            </a:r>
          </a:p>
          <a:p>
            <a:r>
              <a:rPr lang="pt-BR" smtClean="0"/>
              <a:t> </a:t>
            </a:r>
            <a:r>
              <a:rPr lang="pt-BR" smtClean="0">
                <a:solidFill>
                  <a:srgbClr val="FF3300"/>
                </a:solidFill>
              </a:rPr>
              <a:t>Diminuição do volume cortical e reduzido crescimento cerebelar em idade próximo ao termo foi demonstrado em prematuros extremos  com hemorragia intraventricular não complicada</a:t>
            </a:r>
            <a:r>
              <a:rPr lang="pt-BR" smtClean="0"/>
              <a:t> [13,14]. No entanto, apesar da evidência de ruptura de células precursoras oligodendrogliais em leve GMH-IVH [15,16], nenhum estudo de imagem de tensor de difusão (DTI) explorou a integridade microestrutural da substância branca (WM) nesta condição.</a:t>
            </a:r>
          </a:p>
        </p:txBody>
      </p:sp>
      <p:sp>
        <p:nvSpPr>
          <p:cNvPr id="79876" name="Título 1"/>
          <p:cNvSpPr>
            <a:spLocks/>
          </p:cNvSpPr>
          <p:nvPr/>
        </p:nvSpPr>
        <p:spPr bwMode="gray">
          <a:xfrm>
            <a:off x="1155700" y="973138"/>
            <a:ext cx="8761413" cy="708025"/>
          </a:xfrm>
          <a:prstGeom prst="rect">
            <a:avLst/>
          </a:prstGeom>
          <a:noFill/>
          <a:ln w="9525">
            <a:noFill/>
            <a:miter lim="800000"/>
            <a:headEnd/>
            <a:tailEnd/>
          </a:ln>
        </p:spPr>
        <p:txBody>
          <a:bodyPr anchor="ctr"/>
          <a:lstStyle/>
          <a:p>
            <a:pPr algn="ctr" defTabSz="457200"/>
            <a:r>
              <a:rPr lang="pt-BR" sz="3600" b="1">
                <a:solidFill>
                  <a:schemeClr val="bg2"/>
                </a:solidFill>
                <a:latin typeface="Century Gothic" pitchFamily="34" charset="0"/>
              </a:rPr>
              <a:t>INTRODUÇÃO</a:t>
            </a:r>
            <a:endParaRPr lang="pt-BR" sz="3600">
              <a:solidFill>
                <a:schemeClr val="bg2"/>
              </a:solidFill>
              <a:latin typeface="Century Gothic"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Rectangle 3"/>
          <p:cNvSpPr>
            <a:spLocks noGrp="1"/>
          </p:cNvSpPr>
          <p:nvPr>
            <p:ph type="body" idx="1"/>
          </p:nvPr>
        </p:nvSpPr>
        <p:spPr/>
        <p:txBody>
          <a:bodyPr/>
          <a:lstStyle/>
          <a:p>
            <a:r>
              <a:rPr lang="pt-BR" smtClean="0"/>
              <a:t>DTI fornece medidas úteis de anormalidades microestruturais da WM dependendo da coerência das fibras, densidade axonal e mielinização [17, 18]. </a:t>
            </a:r>
          </a:p>
          <a:p>
            <a:r>
              <a:rPr lang="pt-BR" smtClean="0"/>
              <a:t>As estatísticas espaciais baseadas em tratos (TBSS) são uma abordagem automatizada, independente de observadores para avaliação das diferenças nos parâmetros DTI e tem sido amplamente utilizadas para explorar anormalidades microestruturais da WM em crianças nascidas pré-termo [19].</a:t>
            </a:r>
          </a:p>
          <a:p>
            <a:endParaRPr lang="pt-BR" smtClean="0"/>
          </a:p>
        </p:txBody>
      </p:sp>
      <p:sp>
        <p:nvSpPr>
          <p:cNvPr id="80900" name="Rectangle 4"/>
          <p:cNvSpPr>
            <a:spLocks noChangeArrowheads="1"/>
          </p:cNvSpPr>
          <p:nvPr/>
        </p:nvSpPr>
        <p:spPr bwMode="auto">
          <a:xfrm>
            <a:off x="0" y="5353050"/>
            <a:ext cx="12045950" cy="661988"/>
          </a:xfrm>
          <a:prstGeom prst="rect">
            <a:avLst/>
          </a:prstGeom>
          <a:noFill/>
          <a:ln w="9525">
            <a:noFill/>
            <a:miter lim="800000"/>
            <a:headEnd/>
            <a:tailEnd/>
          </a:ln>
          <a:effectLst/>
        </p:spPr>
        <p:txBody>
          <a:bodyPr wrap="none">
            <a:spAutoFit/>
          </a:bodyPr>
          <a:lstStyle/>
          <a:p>
            <a:pPr algn="ctr" eaLnBrk="0" hangingPunct="0">
              <a:lnSpc>
                <a:spcPct val="80000"/>
              </a:lnSpc>
              <a:spcBef>
                <a:spcPct val="20000"/>
              </a:spcBef>
              <a:spcAft>
                <a:spcPts val="600"/>
              </a:spcAft>
              <a:buClr>
                <a:schemeClr val="tx2"/>
              </a:buClr>
              <a:buFont typeface="Wingdings 2" pitchFamily="18" charset="2"/>
              <a:buNone/>
            </a:pPr>
            <a:r>
              <a:rPr lang="pt-BR" sz="1800" b="1">
                <a:solidFill>
                  <a:srgbClr val="0000FF"/>
                </a:solidFill>
              </a:rPr>
              <a:t>A DTI</a:t>
            </a:r>
            <a:r>
              <a:rPr lang="pt-BR" sz="1800" b="1">
                <a:solidFill>
                  <a:srgbClr val="0033CC"/>
                </a:solidFill>
              </a:rPr>
              <a:t> permite a reconstrução tridimensional da conectividade da substância branca no trato corticoespinhal </a:t>
            </a:r>
          </a:p>
          <a:p>
            <a:pPr algn="ctr" eaLnBrk="0" hangingPunct="0">
              <a:lnSpc>
                <a:spcPct val="80000"/>
              </a:lnSpc>
              <a:spcBef>
                <a:spcPct val="20000"/>
              </a:spcBef>
              <a:spcAft>
                <a:spcPts val="600"/>
              </a:spcAft>
              <a:buClr>
                <a:schemeClr val="tx2"/>
              </a:buClr>
              <a:buFont typeface="Wingdings 2" pitchFamily="18" charset="2"/>
              <a:buNone/>
            </a:pPr>
            <a:r>
              <a:rPr lang="pt-BR" sz="1800" b="1">
                <a:solidFill>
                  <a:srgbClr val="0033CC"/>
                </a:solidFill>
              </a:rPr>
              <a:t>e radiações ópticas que podem tornar uma importante prova para predizer o déficit visual e motor.</a:t>
            </a:r>
            <a:r>
              <a:rPr lang="pt-BR" sz="1800"/>
              <a:t> </a:t>
            </a:r>
          </a:p>
        </p:txBody>
      </p:sp>
      <p:sp>
        <p:nvSpPr>
          <p:cNvPr id="80901" name="Título 1"/>
          <p:cNvSpPr>
            <a:spLocks/>
          </p:cNvSpPr>
          <p:nvPr/>
        </p:nvSpPr>
        <p:spPr bwMode="gray">
          <a:xfrm>
            <a:off x="1155700" y="973138"/>
            <a:ext cx="8761413" cy="708025"/>
          </a:xfrm>
          <a:prstGeom prst="rect">
            <a:avLst/>
          </a:prstGeom>
          <a:noFill/>
          <a:ln w="9525">
            <a:noFill/>
            <a:miter lim="800000"/>
            <a:headEnd/>
            <a:tailEnd/>
          </a:ln>
        </p:spPr>
        <p:txBody>
          <a:bodyPr anchor="ctr"/>
          <a:lstStyle/>
          <a:p>
            <a:pPr algn="ctr" defTabSz="457200"/>
            <a:r>
              <a:rPr lang="pt-BR" sz="3600" b="1">
                <a:solidFill>
                  <a:schemeClr val="bg2"/>
                </a:solidFill>
                <a:latin typeface="Century Gothic" pitchFamily="34" charset="0"/>
              </a:rPr>
              <a:t>INTRODUÇÃO</a:t>
            </a:r>
            <a:endParaRPr lang="pt-BR" sz="3600">
              <a:solidFill>
                <a:schemeClr val="bg2"/>
              </a:solidFill>
              <a:latin typeface="Century Gothic"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p:txBody>
          <a:bodyPr/>
          <a:lstStyle/>
          <a:p>
            <a:pPr algn="ctr"/>
            <a:r>
              <a:rPr lang="pt-BR" b="1" smtClean="0"/>
              <a:t>INTRODUÇÃO</a:t>
            </a:r>
            <a:endParaRPr lang="pt-BR" smtClean="0"/>
          </a:p>
        </p:txBody>
      </p:sp>
      <p:sp>
        <p:nvSpPr>
          <p:cNvPr id="3" name="Espaço Reservado para Conteúdo 2"/>
          <p:cNvSpPr>
            <a:spLocks noGrp="1"/>
          </p:cNvSpPr>
          <p:nvPr>
            <p:ph idx="1"/>
          </p:nvPr>
        </p:nvSpPr>
        <p:spPr>
          <a:xfrm>
            <a:off x="139700" y="2413000"/>
            <a:ext cx="11658600" cy="4229100"/>
          </a:xfrm>
        </p:spPr>
        <p:txBody>
          <a:bodyPr>
            <a:normAutofit/>
          </a:bodyPr>
          <a:lstStyle/>
          <a:p>
            <a:pPr>
              <a:lnSpc>
                <a:spcPct val="90000"/>
              </a:lnSpc>
            </a:pPr>
            <a:r>
              <a:rPr lang="pt-BR" b="1" smtClean="0"/>
              <a:t>Hipóteses:</a:t>
            </a:r>
          </a:p>
          <a:p>
            <a:pPr>
              <a:lnSpc>
                <a:spcPct val="90000"/>
              </a:lnSpc>
              <a:buFont typeface="Wingdings 3" pitchFamily="18" charset="2"/>
              <a:buNone/>
            </a:pPr>
            <a:endParaRPr lang="pt-BR" b="1" smtClean="0"/>
          </a:p>
          <a:p>
            <a:pPr algn="just">
              <a:lnSpc>
                <a:spcPct val="90000"/>
              </a:lnSpc>
              <a:buFont typeface="Wingdings" pitchFamily="2" charset="2"/>
              <a:buChar char="ü"/>
            </a:pPr>
            <a:r>
              <a:rPr lang="pt-BR" smtClean="0"/>
              <a:t>A microestrutura da substância branca dos prematuros (PN) com </a:t>
            </a:r>
            <a:r>
              <a:rPr lang="pt-BR" b="1" smtClean="0">
                <a:solidFill>
                  <a:srgbClr val="0000FF"/>
                </a:solidFill>
              </a:rPr>
              <a:t>leve GMH-IVH</a:t>
            </a:r>
            <a:r>
              <a:rPr lang="pt-BR" smtClean="0"/>
              <a:t> sem nenhuma outra anormalidade na ressonância magnética convencional difere dos prematuros  sem </a:t>
            </a:r>
            <a:r>
              <a:rPr lang="pt-BR" b="1" smtClean="0">
                <a:solidFill>
                  <a:srgbClr val="0000FF"/>
                </a:solidFill>
              </a:rPr>
              <a:t>GMH-IVH</a:t>
            </a:r>
            <a:r>
              <a:rPr lang="pt-BR" smtClean="0"/>
              <a:t>, e que as diferenças podem estar relacionadas à idade gestacional (IG) com um padrão seletivo de vulnerabilidade</a:t>
            </a:r>
          </a:p>
          <a:p>
            <a:pPr algn="just">
              <a:lnSpc>
                <a:spcPct val="90000"/>
              </a:lnSpc>
              <a:buFont typeface="Wingdings" pitchFamily="2" charset="2"/>
              <a:buChar char="ü"/>
            </a:pPr>
            <a:r>
              <a:rPr lang="pt-BR" smtClean="0"/>
              <a:t>                              </a:t>
            </a:r>
            <a:r>
              <a:rPr lang="pt-BR" b="1" smtClean="0">
                <a:solidFill>
                  <a:srgbClr val="FF3399"/>
                </a:solidFill>
              </a:rPr>
              <a:t>Neste estudo retrospectivo os autores investigaram</a:t>
            </a:r>
            <a:r>
              <a:rPr lang="pt-BR" smtClean="0">
                <a:solidFill>
                  <a:srgbClr val="FF3399"/>
                </a:solidFill>
              </a:rPr>
              <a:t>:</a:t>
            </a:r>
          </a:p>
          <a:p>
            <a:pPr algn="just">
              <a:lnSpc>
                <a:spcPct val="90000"/>
              </a:lnSpc>
              <a:buFont typeface="Wingdings" pitchFamily="2" charset="2"/>
              <a:buChar char="ü"/>
            </a:pPr>
            <a:r>
              <a:rPr lang="pt-BR" smtClean="0"/>
              <a:t>1) diferenças microestruturais na WB de      prematuros com </a:t>
            </a:r>
            <a:r>
              <a:rPr lang="pt-BR" b="1" smtClean="0">
                <a:solidFill>
                  <a:srgbClr val="0000FF"/>
                </a:solidFill>
              </a:rPr>
              <a:t>leve GMH-IVH</a:t>
            </a:r>
            <a:r>
              <a:rPr lang="pt-BR" smtClean="0"/>
              <a:t> em comparação com um grupo de controle de prematuro com mesma idade gestacional com ressonância magnética (RM) de cérebro normal. </a:t>
            </a:r>
          </a:p>
          <a:p>
            <a:pPr algn="just">
              <a:lnSpc>
                <a:spcPct val="90000"/>
              </a:lnSpc>
              <a:buFont typeface="Wingdings" pitchFamily="2" charset="2"/>
              <a:buChar char="ü"/>
            </a:pPr>
            <a:r>
              <a:rPr lang="pt-BR" smtClean="0"/>
              <a:t>2)  se a vulnerabilidade seletiva da WM existia entre prematuros extremos (IG &lt;29 semanas) e não extremos (IG ≥ 29 semanas) com </a:t>
            </a:r>
            <a:r>
              <a:rPr lang="pt-BR" b="1" smtClean="0">
                <a:solidFill>
                  <a:srgbClr val="0000FF"/>
                </a:solidFill>
              </a:rPr>
              <a:t>leve GMH-IVH</a:t>
            </a:r>
            <a:r>
              <a:rPr lang="pt-BR" b="1" smtClean="0"/>
              <a:t>.</a:t>
            </a:r>
            <a:r>
              <a:rPr lang="pt-BR" smtClean="0"/>
              <a:t> </a:t>
            </a:r>
          </a:p>
          <a:p>
            <a:pPr algn="just">
              <a:lnSpc>
                <a:spcPct val="90000"/>
              </a:lnSpc>
              <a:buFont typeface="Wingdings" pitchFamily="2" charset="2"/>
              <a:buChar char="ü"/>
            </a:pPr>
            <a:r>
              <a:rPr lang="pt-BR" smtClean="0"/>
              <a:t>3) a relação das anomalias microestruturais da WM com o resultados do desenvolvimento neurológico aos 24 meses de idade.</a:t>
            </a:r>
          </a:p>
          <a:p>
            <a:pPr>
              <a:lnSpc>
                <a:spcPct val="90000"/>
              </a:lnSpc>
            </a:pPr>
            <a:endParaRPr lang="pt-BR"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p:txBody>
          <a:bodyPr/>
          <a:lstStyle/>
          <a:p>
            <a:pPr algn="ctr"/>
            <a:r>
              <a:rPr lang="pt-BR" b="1" smtClean="0"/>
              <a:t>MATERIAIS E MÉTODOS</a:t>
            </a:r>
          </a:p>
        </p:txBody>
      </p:sp>
      <p:sp>
        <p:nvSpPr>
          <p:cNvPr id="3" name="Espaço Reservado para Conteúdo 2"/>
          <p:cNvSpPr>
            <a:spLocks noGrp="1"/>
          </p:cNvSpPr>
          <p:nvPr>
            <p:ph idx="1"/>
          </p:nvPr>
        </p:nvSpPr>
        <p:spPr>
          <a:xfrm>
            <a:off x="317500" y="2603500"/>
            <a:ext cx="11391900" cy="3937000"/>
          </a:xfrm>
        </p:spPr>
        <p:txBody>
          <a:bodyPr>
            <a:normAutofit/>
          </a:bodyPr>
          <a:lstStyle/>
          <a:p>
            <a:pPr algn="just"/>
            <a:r>
              <a:rPr lang="pt-BR" smtClean="0"/>
              <a:t>Todos os prematuros (peso ao nascer &lt;1.500 g) foram submetidos à RM cerebral em idade a termo equivalente entre janeiro de 2014 e dezembro de 2016, em um programa institucional de triagem para identificação de lesões relacionadas à prematuridade.</a:t>
            </a:r>
          </a:p>
          <a:p>
            <a:pPr algn="just">
              <a:buFont typeface="Wingdings 3" pitchFamily="18" charset="2"/>
              <a:buNone/>
            </a:pPr>
            <a:endParaRPr lang="pt-BR" smtClean="0"/>
          </a:p>
          <a:p>
            <a:pPr algn="just">
              <a:buFont typeface="Wingdings 3" pitchFamily="18" charset="2"/>
              <a:buNone/>
            </a:pPr>
            <a:endParaRPr lang="pt-BR" smtClean="0"/>
          </a:p>
          <a:p>
            <a:pPr algn="just">
              <a:buFont typeface="Wingdings 3" pitchFamily="18" charset="2"/>
              <a:buNone/>
            </a:pPr>
            <a:endParaRPr lang="pt-BR" smtClean="0"/>
          </a:p>
          <a:p>
            <a:pPr algn="just"/>
            <a:r>
              <a:rPr lang="pt-BR" smtClean="0"/>
              <a:t>Os recém-nascidos foram submetidos a um estudo de ultrassonografia cerebral inicial (primeira semana pós-natal). Exame de ressonância magnética incluindo convencional, imagens ponderadas por susceptibilidade (SWI) e sequências de Técnica de Imagens por Tensor de Difusão (DTI) .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p:txBody>
          <a:bodyPr/>
          <a:lstStyle/>
          <a:p>
            <a:pPr algn="ctr"/>
            <a:r>
              <a:rPr lang="pt-BR" b="1" smtClean="0"/>
              <a:t>MATERIAIS E MÉTODOS</a:t>
            </a:r>
            <a:endParaRPr lang="pt-BR" smtClean="0"/>
          </a:p>
        </p:txBody>
      </p:sp>
      <p:sp>
        <p:nvSpPr>
          <p:cNvPr id="21507" name="Espaço Reservado para Texto 2"/>
          <p:cNvSpPr>
            <a:spLocks noGrp="1"/>
          </p:cNvSpPr>
          <p:nvPr>
            <p:ph type="body" idx="1"/>
          </p:nvPr>
        </p:nvSpPr>
        <p:spPr>
          <a:xfrm>
            <a:off x="1077913" y="2260600"/>
            <a:ext cx="4824412" cy="576263"/>
          </a:xfrm>
        </p:spPr>
        <p:txBody>
          <a:bodyPr/>
          <a:lstStyle/>
          <a:p>
            <a:r>
              <a:rPr lang="pt-BR" smtClean="0"/>
              <a:t>Aqueles com GMH-IV</a:t>
            </a:r>
          </a:p>
        </p:txBody>
      </p:sp>
      <p:sp>
        <p:nvSpPr>
          <p:cNvPr id="4" name="Espaço Reservado para Conteúdo 3"/>
          <p:cNvSpPr>
            <a:spLocks noGrp="1"/>
          </p:cNvSpPr>
          <p:nvPr>
            <p:ph sz="half" idx="2"/>
          </p:nvPr>
        </p:nvSpPr>
        <p:spPr>
          <a:xfrm>
            <a:off x="1762125" y="3322638"/>
            <a:ext cx="9613900" cy="2840037"/>
          </a:xfrm>
        </p:spPr>
        <p:txBody>
          <a:bodyPr/>
          <a:lstStyle/>
          <a:p>
            <a:r>
              <a:rPr lang="pt-BR" smtClean="0"/>
              <a:t>Três critérios de </a:t>
            </a:r>
            <a:r>
              <a:rPr lang="pt-BR" sz="2000" b="1" smtClean="0">
                <a:solidFill>
                  <a:srgbClr val="FF3300"/>
                </a:solidFill>
              </a:rPr>
              <a:t>exclusão</a:t>
            </a:r>
            <a:r>
              <a:rPr lang="pt-BR" smtClean="0"/>
              <a:t> foram considerados: </a:t>
            </a:r>
          </a:p>
          <a:p>
            <a:pPr>
              <a:buFont typeface="Wingdings 3" pitchFamily="18" charset="2"/>
              <a:buNone/>
            </a:pPr>
            <a:endParaRPr lang="pt-BR" smtClean="0"/>
          </a:p>
          <a:p>
            <a:pPr>
              <a:buFont typeface="Wingdings 3" pitchFamily="18" charset="2"/>
              <a:buAutoNum type="romanLcParenBoth"/>
            </a:pPr>
            <a:r>
              <a:rPr lang="pt-BR" b="1" i="1" smtClean="0"/>
              <a:t>presença de </a:t>
            </a:r>
            <a:r>
              <a:rPr lang="pt-BR" b="1" i="1" smtClean="0">
                <a:solidFill>
                  <a:srgbClr val="0000FF"/>
                </a:solidFill>
              </a:rPr>
              <a:t>GMH-IVH</a:t>
            </a:r>
            <a:r>
              <a:rPr lang="pt-BR" b="1" i="1" smtClean="0"/>
              <a:t> grave, </a:t>
            </a:r>
          </a:p>
          <a:p>
            <a:pPr>
              <a:buFont typeface="Wingdings 3" pitchFamily="18" charset="2"/>
              <a:buAutoNum type="romanLcParenBoth"/>
            </a:pPr>
            <a:r>
              <a:rPr lang="pt-BR" b="1" i="1" smtClean="0"/>
              <a:t>presença de lesões cerebrais além da </a:t>
            </a:r>
            <a:r>
              <a:rPr lang="pt-BR" b="1" i="1" smtClean="0">
                <a:solidFill>
                  <a:srgbClr val="0000FF"/>
                </a:solidFill>
              </a:rPr>
              <a:t>leve GMH-IVH</a:t>
            </a:r>
            <a:r>
              <a:rPr lang="pt-BR" b="1" i="1" smtClean="0"/>
              <a:t>, e</a:t>
            </a:r>
          </a:p>
          <a:p>
            <a:pPr>
              <a:buFont typeface="Wingdings 3" pitchFamily="18" charset="2"/>
              <a:buAutoNum type="romanLcParenBoth"/>
            </a:pPr>
            <a:r>
              <a:rPr lang="pt-BR" b="1" i="1" smtClean="0"/>
              <a:t>má qualidade das imagens de RM.</a:t>
            </a:r>
          </a:p>
          <a:p>
            <a:endParaRPr lang="pt-BR" smtClean="0"/>
          </a:p>
        </p:txBody>
      </p:sp>
      <p:sp>
        <p:nvSpPr>
          <p:cNvPr id="21509" name="Espaço Reservado para Texto 4"/>
          <p:cNvSpPr>
            <a:spLocks noGrp="1"/>
          </p:cNvSpPr>
          <p:nvPr>
            <p:ph type="body" sz="quarter" idx="3"/>
          </p:nvPr>
        </p:nvSpPr>
        <p:spPr>
          <a:xfrm>
            <a:off x="6165850" y="2287588"/>
            <a:ext cx="5424488" cy="576262"/>
          </a:xfrm>
        </p:spPr>
        <p:txBody>
          <a:bodyPr/>
          <a:lstStyle/>
          <a:p>
            <a:r>
              <a:rPr lang="pt-BR" smtClean="0"/>
              <a:t>Aqueles com RM cerebral normal </a:t>
            </a:r>
          </a:p>
        </p:txBody>
      </p:sp>
      <p:sp>
        <p:nvSpPr>
          <p:cNvPr id="7" name="Multiplicar 6"/>
          <p:cNvSpPr/>
          <p:nvPr/>
        </p:nvSpPr>
        <p:spPr>
          <a:xfrm>
            <a:off x="4851400" y="2562225"/>
            <a:ext cx="996950" cy="774700"/>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1800"/>
          </a:p>
        </p:txBody>
      </p:sp>
      <p:sp>
        <p:nvSpPr>
          <p:cNvPr id="21512" name="Rectangle 8"/>
          <p:cNvSpPr>
            <a:spLocks noChangeArrowheads="1"/>
          </p:cNvSpPr>
          <p:nvPr/>
        </p:nvSpPr>
        <p:spPr bwMode="auto">
          <a:xfrm>
            <a:off x="1585913" y="5394325"/>
            <a:ext cx="6096000" cy="1228725"/>
          </a:xfrm>
          <a:prstGeom prst="rect">
            <a:avLst/>
          </a:prstGeom>
          <a:noFill/>
          <a:ln w="38100">
            <a:solidFill>
              <a:srgbClr val="FF3399"/>
            </a:solidFill>
            <a:miter lim="800000"/>
            <a:headEnd/>
            <a:tailEnd/>
          </a:ln>
          <a:effectLst/>
        </p:spPr>
        <p:txBody>
          <a:bodyPr>
            <a:spAutoFit/>
          </a:bodyPr>
          <a:lstStyle/>
          <a:p>
            <a:pPr marL="371475" indent="-371475"/>
            <a:r>
              <a:rPr lang="pt-BR" sz="1800">
                <a:solidFill>
                  <a:srgbClr val="0000FF"/>
                </a:solidFill>
              </a:rPr>
              <a:t>Entre essa população, identificaram-se dois grupos de neonatos: </a:t>
            </a:r>
          </a:p>
          <a:p>
            <a:pPr marL="371475" indent="-371475">
              <a:buFontTx/>
              <a:buAutoNum type="romanLcParenBoth"/>
            </a:pPr>
            <a:r>
              <a:rPr lang="pt-BR" sz="1800">
                <a:solidFill>
                  <a:srgbClr val="0000FF"/>
                </a:solidFill>
              </a:rPr>
              <a:t>aqueles com GMH-IVH, e </a:t>
            </a:r>
          </a:p>
          <a:p>
            <a:pPr marL="371475" indent="-371475">
              <a:buFontTx/>
              <a:buAutoNum type="romanLcParenBoth"/>
            </a:pPr>
            <a:r>
              <a:rPr lang="pt-BR" sz="1800">
                <a:solidFill>
                  <a:srgbClr val="0000FF"/>
                </a:solidFill>
              </a:rPr>
              <a:t>(ii) aqueles com RM cerebral normal</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Rectangle 3"/>
          <p:cNvSpPr>
            <a:spLocks noGrp="1"/>
          </p:cNvSpPr>
          <p:nvPr>
            <p:ph type="body" idx="1"/>
          </p:nvPr>
        </p:nvSpPr>
        <p:spPr/>
        <p:txBody>
          <a:bodyPr/>
          <a:lstStyle/>
          <a:p>
            <a:r>
              <a:rPr lang="pt-BR" sz="1600" smtClean="0"/>
              <a:t>Os estudos de RM foram realizados com um scanner de 1,5T usando uma bobina de cabeça exclusiva neonatal. </a:t>
            </a:r>
          </a:p>
          <a:p>
            <a:r>
              <a:rPr lang="pt-BR" sz="1600" smtClean="0"/>
              <a:t>Os pais forneceram consentimento informado por escrito antes das aquisições.</a:t>
            </a:r>
          </a:p>
          <a:p>
            <a:r>
              <a:rPr lang="pt-BR" sz="1600" smtClean="0"/>
              <a:t>Os pacientes foram alimentados antes do exame de RM para alcançar o sono espontâneo e foram respirando espontaneamente durante o exame. A freqüência cardíaca e a saturação de oxigênio foram monitoradas por oximetria de pulso ao longo do exame</a:t>
            </a:r>
          </a:p>
          <a:p>
            <a:r>
              <a:rPr lang="pt-BR" sz="1600" b="1" smtClean="0">
                <a:solidFill>
                  <a:srgbClr val="0000FF"/>
                </a:solidFill>
              </a:rPr>
              <a:t>Dois neuroradiologistas pediátricos cegos (AR e MS com 22 e 8 anos de experiência em neuroimagem, respectivamente) revisaram em consenso todos os estudos de ressonância magnética</a:t>
            </a:r>
            <a:r>
              <a:rPr lang="pt-BR" sz="1600" smtClean="0"/>
              <a:t> para realizar uma avaliação de qualidade de imagem.</a:t>
            </a:r>
          </a:p>
        </p:txBody>
      </p:sp>
      <p:sp>
        <p:nvSpPr>
          <p:cNvPr id="81924" name="Título 1"/>
          <p:cNvSpPr>
            <a:spLocks/>
          </p:cNvSpPr>
          <p:nvPr/>
        </p:nvSpPr>
        <p:spPr bwMode="gray">
          <a:xfrm>
            <a:off x="1155700" y="973138"/>
            <a:ext cx="8761413" cy="708025"/>
          </a:xfrm>
          <a:prstGeom prst="rect">
            <a:avLst/>
          </a:prstGeom>
          <a:noFill/>
          <a:ln w="9525">
            <a:noFill/>
            <a:miter lim="800000"/>
            <a:headEnd/>
            <a:tailEnd/>
          </a:ln>
        </p:spPr>
        <p:txBody>
          <a:bodyPr anchor="ctr"/>
          <a:lstStyle/>
          <a:p>
            <a:pPr algn="ctr" defTabSz="457200"/>
            <a:r>
              <a:rPr lang="pt-BR" sz="3600" b="1">
                <a:solidFill>
                  <a:schemeClr val="bg2"/>
                </a:solidFill>
                <a:latin typeface="Century Gothic" pitchFamily="34" charset="0"/>
              </a:rPr>
              <a:t>MATERIAIS E MÉTODOS</a:t>
            </a:r>
            <a:endParaRPr lang="pt-BR" sz="3600">
              <a:solidFill>
                <a:schemeClr val="bg2"/>
              </a:solidFill>
              <a:latin typeface="Century Gothic"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8" name="Título 1"/>
          <p:cNvSpPr>
            <a:spLocks/>
          </p:cNvSpPr>
          <p:nvPr/>
        </p:nvSpPr>
        <p:spPr bwMode="gray">
          <a:xfrm>
            <a:off x="1155700" y="973138"/>
            <a:ext cx="8761413" cy="708025"/>
          </a:xfrm>
          <a:prstGeom prst="rect">
            <a:avLst/>
          </a:prstGeom>
          <a:noFill/>
          <a:ln w="9525">
            <a:noFill/>
            <a:miter lim="800000"/>
            <a:headEnd/>
            <a:tailEnd/>
          </a:ln>
        </p:spPr>
        <p:txBody>
          <a:bodyPr anchor="ctr"/>
          <a:lstStyle/>
          <a:p>
            <a:pPr algn="ctr" defTabSz="457200"/>
            <a:r>
              <a:rPr lang="pt-BR" sz="3600" b="1">
                <a:solidFill>
                  <a:schemeClr val="bg2"/>
                </a:solidFill>
                <a:latin typeface="Century Gothic" pitchFamily="34" charset="0"/>
              </a:rPr>
              <a:t>MATERIAIS E MÉTODOS</a:t>
            </a:r>
            <a:endParaRPr lang="pt-BR" sz="3600">
              <a:solidFill>
                <a:schemeClr val="bg2"/>
              </a:solidFill>
              <a:latin typeface="Century Gothic" pitchFamily="34" charset="0"/>
            </a:endParaRPr>
          </a:p>
        </p:txBody>
      </p:sp>
      <p:sp>
        <p:nvSpPr>
          <p:cNvPr id="82950" name="Rectangle 6"/>
          <p:cNvSpPr>
            <a:spLocks noGrp="1"/>
          </p:cNvSpPr>
          <p:nvPr>
            <p:ph type="body" idx="1"/>
          </p:nvPr>
        </p:nvSpPr>
        <p:spPr>
          <a:xfrm>
            <a:off x="1155700" y="2603500"/>
            <a:ext cx="9837738" cy="3416300"/>
          </a:xfrm>
        </p:spPr>
        <p:txBody>
          <a:bodyPr/>
          <a:lstStyle/>
          <a:p>
            <a:r>
              <a:rPr lang="pt-BR" sz="1600" smtClean="0"/>
              <a:t>A avaliação do desenvolvimento neurológico foi realizada aos 24 meses de idade entre janeiro e dezembro de 2016, usando as Escalas de Desenvolvimento Mental de Griffiths - Revisado: Nascimento para 2 anos [25]. </a:t>
            </a:r>
          </a:p>
          <a:p>
            <a:r>
              <a:rPr lang="pt-BR" sz="1600" smtClean="0"/>
              <a:t>Coeficiente de desenvolvimento, locomotor, pessoal-social, audição-fala, coordenação olho-mão e subescalas de resultados de desempenho foram avaliados por dois autores (FB e SU), com 19 e 5 anos de experiência, respectivamente), desconhecendo os achados da imagem cerebral. </a:t>
            </a:r>
          </a:p>
          <a:p>
            <a:r>
              <a:rPr lang="pt-BR" sz="1600" smtClean="0"/>
              <a:t>Para avaliar diferenças nos parâmetros DTI de acordo com o resultado, para cada subescala foi usada uma análise geral do modelo de regressão linear, aplicando uma correção para comparações múltiplas . </a:t>
            </a:r>
          </a:p>
          <a:p>
            <a:r>
              <a:rPr lang="pt-BR" sz="1600" smtClean="0"/>
              <a:t>As pontuações de desenvolvimento neurológico inferiores a 85 foram consideradas anormais [25]</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1" name="Rectangle 3"/>
          <p:cNvSpPr>
            <a:spLocks noGrp="1"/>
          </p:cNvSpPr>
          <p:nvPr>
            <p:ph type="body" idx="1"/>
          </p:nvPr>
        </p:nvSpPr>
        <p:spPr/>
        <p:txBody>
          <a:bodyPr/>
          <a:lstStyle/>
          <a:p>
            <a:pPr>
              <a:buFont typeface="Wingdings 3" pitchFamily="18" charset="2"/>
              <a:buNone/>
            </a:pPr>
            <a:r>
              <a:rPr lang="pt-BR" smtClean="0">
                <a:solidFill>
                  <a:srgbClr val="0000FF"/>
                </a:solidFill>
              </a:rPr>
              <a:t>                                                    </a:t>
            </a:r>
            <a:r>
              <a:rPr lang="pt-BR" b="1" smtClean="0">
                <a:solidFill>
                  <a:srgbClr val="0000FF"/>
                </a:solidFill>
              </a:rPr>
              <a:t>Análise estatística</a:t>
            </a:r>
          </a:p>
          <a:p>
            <a:r>
              <a:rPr lang="pt-BR" smtClean="0"/>
              <a:t>As variáveis contínuas foram resumidas como médias e as variáveis categóricas foram resumidas como freqüências e porcentagens. O teste de classificação de Wilcoxon e o teste de qui-quadrado foram usados para comparar variáveis contínuas e categóricas entre neonatos com </a:t>
            </a:r>
            <a:r>
              <a:rPr lang="pt-BR" smtClean="0">
                <a:solidFill>
                  <a:srgbClr val="0000FF"/>
                </a:solidFill>
              </a:rPr>
              <a:t>GMH-IVH</a:t>
            </a:r>
            <a:r>
              <a:rPr lang="pt-BR" smtClean="0"/>
              <a:t> e com </a:t>
            </a:r>
            <a:r>
              <a:rPr lang="pt-BR" smtClean="0">
                <a:solidFill>
                  <a:srgbClr val="0000FF"/>
                </a:solidFill>
              </a:rPr>
              <a:t>RM cerebral normal</a:t>
            </a:r>
            <a:r>
              <a:rPr lang="pt-BR" smtClean="0"/>
              <a:t>.</a:t>
            </a:r>
          </a:p>
          <a:p>
            <a:r>
              <a:rPr lang="pt-BR" smtClean="0"/>
              <a:t>Uma vez que as alterações na WB relacionadas à prematuridade podem influenciar os resultados do presente estudo, todas as análises TBSS sobre medidas DTI foram ajustados para parâmetros de confusão (sexo, nascimento, idade gestacional e peso, pontuação de Apgar e volumes  totais da WB) usando um modelo de regressão linear geral</a:t>
            </a:r>
          </a:p>
        </p:txBody>
      </p:sp>
      <p:sp>
        <p:nvSpPr>
          <p:cNvPr id="83972" name="Título 1"/>
          <p:cNvSpPr>
            <a:spLocks/>
          </p:cNvSpPr>
          <p:nvPr/>
        </p:nvSpPr>
        <p:spPr bwMode="gray">
          <a:xfrm>
            <a:off x="1155700" y="973138"/>
            <a:ext cx="8761413" cy="708025"/>
          </a:xfrm>
          <a:prstGeom prst="rect">
            <a:avLst/>
          </a:prstGeom>
          <a:noFill/>
          <a:ln w="9525">
            <a:noFill/>
            <a:miter lim="800000"/>
            <a:headEnd/>
            <a:tailEnd/>
          </a:ln>
        </p:spPr>
        <p:txBody>
          <a:bodyPr anchor="ctr"/>
          <a:lstStyle/>
          <a:p>
            <a:pPr algn="ctr" defTabSz="457200"/>
            <a:r>
              <a:rPr lang="pt-BR" sz="3600" b="1">
                <a:solidFill>
                  <a:schemeClr val="bg2"/>
                </a:solidFill>
                <a:latin typeface="Century Gothic" pitchFamily="34" charset="0"/>
              </a:rPr>
              <a:t>MATERIAIS E MÉTODOS</a:t>
            </a:r>
            <a:endParaRPr lang="pt-BR" sz="3600">
              <a:solidFill>
                <a:schemeClr val="bg2"/>
              </a:solidFill>
              <a:latin typeface="Century Gothic"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Rectangle 3"/>
          <p:cNvSpPr>
            <a:spLocks noGrp="1"/>
          </p:cNvSpPr>
          <p:nvPr>
            <p:ph type="body" idx="1"/>
          </p:nvPr>
        </p:nvSpPr>
        <p:spPr>
          <a:xfrm>
            <a:off x="231775" y="2354263"/>
            <a:ext cx="11488738" cy="3425825"/>
          </a:xfrm>
        </p:spPr>
        <p:txBody>
          <a:bodyPr/>
          <a:lstStyle/>
          <a:p>
            <a:pPr>
              <a:lnSpc>
                <a:spcPct val="90000"/>
              </a:lnSpc>
            </a:pPr>
            <a:r>
              <a:rPr lang="pt-BR" sz="1600" smtClean="0"/>
              <a:t>Estudos de RMI cerebral de 248  prematuros  consecutivos foram avaliados retrospectivamente. A sequência DTI foi realizada em 135 neonatos.</a:t>
            </a:r>
          </a:p>
          <a:p>
            <a:pPr>
              <a:lnSpc>
                <a:spcPct val="90000"/>
              </a:lnSpc>
            </a:pPr>
            <a:r>
              <a:rPr lang="pt-BR" sz="1600" smtClean="0"/>
              <a:t>Foram excluídos os estudos de ressonância magnética de 32 pacientes (23,7%): 12 neonatos apresentaram GMH-IVH grave, 14 neonatos apresentaram outras lesões cerebrais (11 lesões pontuais de WM, duas malformações arteriovenosas e uma disgenesia calosa) e nas seis sequências de DTI de recém-nascidos foram afetadas por artefatos de movimento. </a:t>
            </a:r>
            <a:r>
              <a:rPr lang="pt-BR" sz="1600" b="1" smtClean="0">
                <a:solidFill>
                  <a:srgbClr val="0000FF"/>
                </a:solidFill>
              </a:rPr>
              <a:t>Assim, os estudos de ressonância magnética de 103/135 (76,3%) prematuros foram incluídos no estudo, com presença de leve GMH-IVH em 24 casos</a:t>
            </a:r>
            <a:r>
              <a:rPr lang="pt-BR" sz="1600" smtClean="0"/>
              <a:t>. </a:t>
            </a:r>
          </a:p>
          <a:p>
            <a:pPr>
              <a:lnSpc>
                <a:spcPct val="90000"/>
              </a:lnSpc>
            </a:pPr>
            <a:r>
              <a:rPr lang="pt-BR" sz="1600" smtClean="0"/>
              <a:t>Trinta e oito (</a:t>
            </a:r>
            <a:r>
              <a:rPr lang="pt-BR" sz="1600" b="1" smtClean="0"/>
              <a:t>36,9%,</a:t>
            </a:r>
            <a:r>
              <a:rPr lang="pt-BR" sz="1600" smtClean="0"/>
              <a:t> </a:t>
            </a:r>
            <a:r>
              <a:rPr lang="pt-BR" sz="1600" b="1" smtClean="0"/>
              <a:t>38/103</a:t>
            </a:r>
            <a:r>
              <a:rPr lang="pt-BR" sz="1600" smtClean="0"/>
              <a:t>) eram </a:t>
            </a:r>
            <a:r>
              <a:rPr lang="pt-BR" sz="1600" b="1" smtClean="0">
                <a:solidFill>
                  <a:srgbClr val="FF3300"/>
                </a:solidFill>
              </a:rPr>
              <a:t>extremamente prematuros</a:t>
            </a:r>
            <a:r>
              <a:rPr lang="pt-BR" sz="1600" smtClean="0"/>
              <a:t> (20 do sexo feminino, IG média de 26,9 ± 1,8 semanas, 10  com </a:t>
            </a:r>
            <a:r>
              <a:rPr lang="pt-BR" sz="1600" smtClean="0">
                <a:solidFill>
                  <a:srgbClr val="0000FF"/>
                </a:solidFill>
              </a:rPr>
              <a:t>leve GMHIVH</a:t>
            </a:r>
            <a:r>
              <a:rPr lang="pt-BR" sz="1600" smtClean="0"/>
              <a:t>), enquanto 65 (63,1%, </a:t>
            </a:r>
            <a:r>
              <a:rPr lang="pt-BR" sz="1600" b="1" smtClean="0"/>
              <a:t>65/103</a:t>
            </a:r>
            <a:r>
              <a:rPr lang="pt-BR" sz="1600" smtClean="0"/>
              <a:t>) não eram extremamente prematuros ((34 do sexo feminino, média de IG de  31,2 ± 2,1 semanas, 14  com </a:t>
            </a:r>
            <a:r>
              <a:rPr lang="pt-BR" sz="1600" smtClean="0">
                <a:solidFill>
                  <a:srgbClr val="0000FF"/>
                </a:solidFill>
              </a:rPr>
              <a:t>leve GMH-IVH)(Figura 1).</a:t>
            </a:r>
            <a:r>
              <a:rPr lang="pt-BR" sz="1600" smtClean="0"/>
              <a:t> </a:t>
            </a:r>
          </a:p>
          <a:p>
            <a:pPr>
              <a:lnSpc>
                <a:spcPct val="90000"/>
              </a:lnSpc>
            </a:pPr>
            <a:r>
              <a:rPr lang="pt-BR" sz="1600" smtClean="0"/>
              <a:t>No momento da análise, 31 neonatos haviam alcançado 24 meses de idade, dos quais </a:t>
            </a:r>
            <a:r>
              <a:rPr lang="pt-BR" sz="1600" smtClean="0">
                <a:solidFill>
                  <a:srgbClr val="FF3300"/>
                </a:solidFill>
              </a:rPr>
              <a:t>14/31 (45%) foram extremamente</a:t>
            </a:r>
          </a:p>
          <a:p>
            <a:pPr>
              <a:lnSpc>
                <a:spcPct val="90000"/>
              </a:lnSpc>
            </a:pPr>
            <a:r>
              <a:rPr lang="pt-BR" sz="1600" smtClean="0">
                <a:solidFill>
                  <a:srgbClr val="FF3300"/>
                </a:solidFill>
              </a:rPr>
              <a:t>pré-termo</a:t>
            </a:r>
            <a:r>
              <a:rPr lang="pt-BR" sz="1600" smtClean="0"/>
              <a:t> (oito do sexo feminino, IG média de 27,2 ± 1,1 semanas, 7 com </a:t>
            </a:r>
            <a:r>
              <a:rPr lang="pt-BR" sz="1600" smtClean="0">
                <a:solidFill>
                  <a:srgbClr val="0000FF"/>
                </a:solidFill>
              </a:rPr>
              <a:t>leve GMH-IVH</a:t>
            </a:r>
            <a:r>
              <a:rPr lang="pt-BR" sz="1600" smtClean="0"/>
              <a:t>) e 17/31 não eram extremamente prematuros (nove do sexo feminino, média de IG de  30,3 ± 1,8 semanas, 8  com </a:t>
            </a:r>
            <a:r>
              <a:rPr lang="pt-BR" sz="1600" smtClean="0">
                <a:solidFill>
                  <a:srgbClr val="0000FF"/>
                </a:solidFill>
              </a:rPr>
              <a:t>leve GMH-IVH</a:t>
            </a:r>
            <a:r>
              <a:rPr lang="pt-BR" sz="1600" smtClean="0"/>
              <a:t>).</a:t>
            </a:r>
          </a:p>
          <a:p>
            <a:pPr>
              <a:lnSpc>
                <a:spcPct val="90000"/>
              </a:lnSpc>
            </a:pPr>
            <a:r>
              <a:rPr lang="pt-BR" sz="1600" smtClean="0"/>
              <a:t>Na </a:t>
            </a:r>
            <a:r>
              <a:rPr lang="pt-BR" sz="1600" smtClean="0">
                <a:solidFill>
                  <a:srgbClr val="0000FF"/>
                </a:solidFill>
              </a:rPr>
              <a:t>Tabela 2 (Suplemento</a:t>
            </a:r>
            <a:r>
              <a:rPr lang="pt-BR" sz="1600" smtClean="0"/>
              <a:t>), um resumo dos dados clínicos dos pacientes</a:t>
            </a:r>
          </a:p>
        </p:txBody>
      </p:sp>
      <p:sp>
        <p:nvSpPr>
          <p:cNvPr id="84997" name="Título 1"/>
          <p:cNvSpPr>
            <a:spLocks/>
          </p:cNvSpPr>
          <p:nvPr/>
        </p:nvSpPr>
        <p:spPr bwMode="gray">
          <a:xfrm>
            <a:off x="1155700" y="973138"/>
            <a:ext cx="8761413" cy="708025"/>
          </a:xfrm>
          <a:prstGeom prst="rect">
            <a:avLst/>
          </a:prstGeom>
          <a:noFill/>
          <a:ln w="9525">
            <a:noFill/>
            <a:miter lim="800000"/>
            <a:headEnd/>
            <a:tailEnd/>
          </a:ln>
        </p:spPr>
        <p:txBody>
          <a:bodyPr anchor="ctr"/>
          <a:lstStyle/>
          <a:p>
            <a:pPr algn="ctr" defTabSz="457200"/>
            <a:r>
              <a:rPr lang="pt-BR" sz="3600" b="1">
                <a:solidFill>
                  <a:schemeClr val="bg2"/>
                </a:solidFill>
                <a:latin typeface="Century Gothic" pitchFamily="34" charset="0"/>
              </a:rPr>
              <a:t>RESULTADOS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a:xfrm>
            <a:off x="1173163" y="323850"/>
            <a:ext cx="8761412" cy="708025"/>
          </a:xfrm>
        </p:spPr>
        <p:txBody>
          <a:bodyPr/>
          <a:lstStyle/>
          <a:p>
            <a:pPr algn="ctr"/>
            <a:r>
              <a:rPr lang="pt-BR" b="1" smtClean="0"/>
              <a:t>RESULTADOS</a:t>
            </a:r>
          </a:p>
        </p:txBody>
      </p:sp>
      <p:pic>
        <p:nvPicPr>
          <p:cNvPr id="22533" name="Picture 5"/>
          <p:cNvPicPr>
            <a:picLocks noChangeAspect="1" noChangeArrowheads="1"/>
          </p:cNvPicPr>
          <p:nvPr/>
        </p:nvPicPr>
        <p:blipFill>
          <a:blip r:embed="rId2"/>
          <a:srcRect/>
          <a:stretch>
            <a:fillRect/>
          </a:stretch>
        </p:blipFill>
        <p:spPr bwMode="auto">
          <a:xfrm>
            <a:off x="3571875" y="1123950"/>
            <a:ext cx="3665538" cy="5464175"/>
          </a:xfrm>
          <a:prstGeom prst="rect">
            <a:avLst/>
          </a:prstGeom>
          <a:noFill/>
          <a:ln w="38100">
            <a:solidFill>
              <a:srgbClr val="FF3399"/>
            </a:solid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60" name="Picture 4"/>
          <p:cNvPicPr>
            <a:picLocks noChangeAspect="1" noChangeArrowheads="1"/>
          </p:cNvPicPr>
          <p:nvPr/>
        </p:nvPicPr>
        <p:blipFill>
          <a:blip r:embed="rId2"/>
          <a:srcRect/>
          <a:stretch>
            <a:fillRect/>
          </a:stretch>
        </p:blipFill>
        <p:spPr bwMode="auto">
          <a:xfrm>
            <a:off x="958850" y="525463"/>
            <a:ext cx="9556750" cy="6165850"/>
          </a:xfrm>
          <a:prstGeom prst="rect">
            <a:avLst/>
          </a:prstGeom>
          <a:noFill/>
          <a:ln w="38100">
            <a:solidFill>
              <a:srgbClr val="FF3399"/>
            </a:solid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Rectangle 3"/>
          <p:cNvSpPr>
            <a:spLocks noGrp="1"/>
          </p:cNvSpPr>
          <p:nvPr>
            <p:ph type="body" idx="1"/>
          </p:nvPr>
        </p:nvSpPr>
        <p:spPr>
          <a:xfrm>
            <a:off x="1155700" y="2603500"/>
            <a:ext cx="9539288" cy="3416300"/>
          </a:xfrm>
        </p:spPr>
        <p:txBody>
          <a:bodyPr/>
          <a:lstStyle/>
          <a:p>
            <a:pPr algn="ctr">
              <a:buFont typeface="Wingdings 3" pitchFamily="18" charset="2"/>
              <a:buNone/>
            </a:pPr>
            <a:r>
              <a:rPr lang="pt-BR" b="1" smtClean="0">
                <a:solidFill>
                  <a:srgbClr val="FF3300"/>
                </a:solidFill>
              </a:rPr>
              <a:t>Os neonatos afetados apresentaram FA menor, maior RD e MD do corpo caloso, vias  límbicas e tratos cerebelares.</a:t>
            </a:r>
          </a:p>
          <a:p>
            <a:r>
              <a:rPr lang="pt-BR" b="1" smtClean="0">
                <a:solidFill>
                  <a:srgbClr val="0000FF"/>
                </a:solidFill>
              </a:rPr>
              <a:t>Os recém-nascidos extremamente prematuros</a:t>
            </a:r>
            <a:r>
              <a:rPr lang="pt-BR" smtClean="0"/>
              <a:t> (IG &lt;29 semanas) apresentaram </a:t>
            </a:r>
            <a:r>
              <a:rPr lang="pt-BR" smtClean="0">
                <a:solidFill>
                  <a:srgbClr val="FF3300"/>
                </a:solidFill>
              </a:rPr>
              <a:t>mais comprometimento microestrutural severo</a:t>
            </a:r>
            <a:r>
              <a:rPr lang="pt-BR" smtClean="0"/>
              <a:t> (maior RD e MD) </a:t>
            </a:r>
            <a:r>
              <a:rPr lang="pt-BR" smtClean="0">
                <a:solidFill>
                  <a:srgbClr val="FF3300"/>
                </a:solidFill>
              </a:rPr>
              <a:t>em regiões periventriculares. </a:t>
            </a:r>
          </a:p>
          <a:p>
            <a:r>
              <a:rPr lang="pt-BR" b="1" smtClean="0">
                <a:solidFill>
                  <a:srgbClr val="0000FF"/>
                </a:solidFill>
              </a:rPr>
              <a:t>Neonatos com IG ≥ 29 semanas</a:t>
            </a:r>
            <a:r>
              <a:rPr lang="pt-BR" smtClean="0"/>
              <a:t> tiveram </a:t>
            </a:r>
            <a:r>
              <a:rPr lang="pt-BR" smtClean="0">
                <a:solidFill>
                  <a:srgbClr val="0000FF"/>
                </a:solidFill>
              </a:rPr>
              <a:t>alterações na WM mais leves</a:t>
            </a:r>
            <a:r>
              <a:rPr lang="pt-BR" smtClean="0"/>
              <a:t> (FA menor), </a:t>
            </a:r>
            <a:r>
              <a:rPr lang="pt-BR" smtClean="0">
                <a:solidFill>
                  <a:srgbClr val="0000FF"/>
                </a:solidFill>
              </a:rPr>
              <a:t>também na  WM subcortical</a:t>
            </a:r>
            <a:r>
              <a:rPr lang="pt-BR" smtClean="0"/>
              <a:t>.</a:t>
            </a:r>
          </a:p>
          <a:p>
            <a:pPr algn="ctr">
              <a:buFont typeface="Wingdings 3" pitchFamily="18" charset="2"/>
              <a:buNone/>
            </a:pPr>
            <a:r>
              <a:rPr lang="pt-BR" b="1" smtClean="0">
                <a:solidFill>
                  <a:srgbClr val="FF3399"/>
                </a:solidFill>
              </a:rPr>
              <a:t>As anormalidades de DTI foram associadas com uma deficiente coordenação  locomotora e mão-olho e resultados de desempenho em 24 meses</a:t>
            </a:r>
          </a:p>
        </p:txBody>
      </p:sp>
      <p:sp>
        <p:nvSpPr>
          <p:cNvPr id="86020" name="Título 1"/>
          <p:cNvSpPr>
            <a:spLocks/>
          </p:cNvSpPr>
          <p:nvPr/>
        </p:nvSpPr>
        <p:spPr bwMode="gray">
          <a:xfrm>
            <a:off x="1276350" y="879475"/>
            <a:ext cx="8761413" cy="708025"/>
          </a:xfrm>
          <a:prstGeom prst="rect">
            <a:avLst/>
          </a:prstGeom>
          <a:noFill/>
          <a:ln w="9525">
            <a:noFill/>
            <a:miter lim="800000"/>
            <a:headEnd/>
            <a:tailEnd/>
          </a:ln>
        </p:spPr>
        <p:txBody>
          <a:bodyPr anchor="ctr"/>
          <a:lstStyle/>
          <a:p>
            <a:pPr algn="ctr" defTabSz="457200"/>
            <a:r>
              <a:rPr lang="pt-BR" sz="3600" b="1">
                <a:solidFill>
                  <a:schemeClr val="bg2"/>
                </a:solidFill>
                <a:latin typeface="Century Gothic" pitchFamily="34" charset="0"/>
              </a:rPr>
              <a:t>RESULTADOS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7" name="Rectangle 3"/>
          <p:cNvSpPr>
            <a:spLocks noGrp="1"/>
          </p:cNvSpPr>
          <p:nvPr>
            <p:ph type="body" idx="1"/>
          </p:nvPr>
        </p:nvSpPr>
        <p:spPr/>
        <p:txBody>
          <a:bodyPr/>
          <a:lstStyle/>
          <a:p>
            <a:pPr algn="ctr">
              <a:buFont typeface="Wingdings 3" pitchFamily="18" charset="2"/>
              <a:buNone/>
            </a:pPr>
            <a:r>
              <a:rPr lang="pt-BR" b="1" smtClean="0">
                <a:solidFill>
                  <a:srgbClr val="FF3399"/>
                </a:solidFill>
              </a:rPr>
              <a:t>Resultado e correlações do neurodesenvolvimento com parâmetros do DTI</a:t>
            </a:r>
          </a:p>
          <a:p>
            <a:r>
              <a:rPr lang="pt-BR" b="1" smtClean="0">
                <a:solidFill>
                  <a:srgbClr val="FF3300"/>
                </a:solidFill>
              </a:rPr>
              <a:t>O desfecho do desenvolvimento neurológico adverso ocorreu mais freqüentemente em lactentes com leve GMH-IVH (p = 0,048</a:t>
            </a:r>
            <a:r>
              <a:rPr lang="pt-BR" smtClean="0"/>
              <a:t>) (</a:t>
            </a:r>
            <a:r>
              <a:rPr lang="pt-BR" smtClean="0">
                <a:solidFill>
                  <a:srgbClr val="0000FF"/>
                </a:solidFill>
              </a:rPr>
              <a:t>Fig. 4</a:t>
            </a:r>
            <a:r>
              <a:rPr lang="pt-BR" smtClean="0"/>
              <a:t>) (entre os </a:t>
            </a:r>
            <a:r>
              <a:rPr lang="pt-BR" b="1" smtClean="0">
                <a:solidFill>
                  <a:srgbClr val="0000FF"/>
                </a:solidFill>
              </a:rPr>
              <a:t>31 </a:t>
            </a:r>
            <a:r>
              <a:rPr lang="pt-BR" smtClean="0"/>
              <a:t>neonatos disponíveis para avaliação do desenvolvimento neurológico aos 24 meses de idade, </a:t>
            </a:r>
            <a:r>
              <a:rPr lang="pt-BR" smtClean="0">
                <a:solidFill>
                  <a:srgbClr val="FF3300"/>
                </a:solidFill>
              </a:rPr>
              <a:t>17 obtiveram pontuações abaixo do corte em pelo menos um dos seis domínios de desenvolvimento do teste Griffiths</a:t>
            </a:r>
            <a:r>
              <a:rPr lang="pt-BR" smtClean="0"/>
              <a:t> (</a:t>
            </a:r>
            <a:r>
              <a:rPr lang="pt-BR" b="1" smtClean="0">
                <a:solidFill>
                  <a:srgbClr val="FF3300"/>
                </a:solidFill>
              </a:rPr>
              <a:t>11/17 casos com leve GMH-IVH</a:t>
            </a:r>
            <a:r>
              <a:rPr lang="pt-BR" smtClean="0"/>
              <a:t>), enquanto o desempenho das restantes 14 as crianças estavam dentro da média para  a idade em todos os domínios (4/14 casos com  leve GMH-IVH).</a:t>
            </a:r>
          </a:p>
        </p:txBody>
      </p:sp>
      <p:sp>
        <p:nvSpPr>
          <p:cNvPr id="88068" name="Título 1"/>
          <p:cNvSpPr>
            <a:spLocks/>
          </p:cNvSpPr>
          <p:nvPr/>
        </p:nvSpPr>
        <p:spPr bwMode="gray">
          <a:xfrm>
            <a:off x="1276350" y="879475"/>
            <a:ext cx="8761413" cy="708025"/>
          </a:xfrm>
          <a:prstGeom prst="rect">
            <a:avLst/>
          </a:prstGeom>
          <a:noFill/>
          <a:ln w="9525">
            <a:noFill/>
            <a:miter lim="800000"/>
            <a:headEnd/>
            <a:tailEnd/>
          </a:ln>
        </p:spPr>
        <p:txBody>
          <a:bodyPr anchor="ctr"/>
          <a:lstStyle/>
          <a:p>
            <a:pPr algn="ctr" defTabSz="457200"/>
            <a:r>
              <a:rPr lang="pt-BR" sz="3600" b="1">
                <a:solidFill>
                  <a:schemeClr val="bg2"/>
                </a:solidFill>
                <a:latin typeface="Century Gothic" pitchFamily="34" charset="0"/>
              </a:rPr>
              <a:t>RESULTADOS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6" name="Picture 4"/>
          <p:cNvPicPr>
            <a:picLocks noChangeAspect="1" noChangeArrowheads="1"/>
          </p:cNvPicPr>
          <p:nvPr/>
        </p:nvPicPr>
        <p:blipFill>
          <a:blip r:embed="rId2"/>
          <a:srcRect/>
          <a:stretch>
            <a:fillRect/>
          </a:stretch>
        </p:blipFill>
        <p:spPr bwMode="auto">
          <a:xfrm>
            <a:off x="2235200" y="1739900"/>
            <a:ext cx="7772400" cy="4214813"/>
          </a:xfrm>
          <a:prstGeom prst="rect">
            <a:avLst/>
          </a:prstGeom>
          <a:noFill/>
          <a:ln w="38100">
            <a:solidFill>
              <a:srgbClr val="FF3399"/>
            </a:solidFill>
            <a:miter lim="800000"/>
            <a:headEnd/>
            <a:tailEnd/>
          </a:ln>
        </p:spPr>
      </p:pic>
      <p:sp>
        <p:nvSpPr>
          <p:cNvPr id="90117" name="Título 1"/>
          <p:cNvSpPr>
            <a:spLocks/>
          </p:cNvSpPr>
          <p:nvPr/>
        </p:nvSpPr>
        <p:spPr bwMode="gray">
          <a:xfrm>
            <a:off x="1276350" y="879475"/>
            <a:ext cx="8761413" cy="708025"/>
          </a:xfrm>
          <a:prstGeom prst="rect">
            <a:avLst/>
          </a:prstGeom>
          <a:noFill/>
          <a:ln w="9525">
            <a:noFill/>
            <a:miter lim="800000"/>
            <a:headEnd/>
            <a:tailEnd/>
          </a:ln>
        </p:spPr>
        <p:txBody>
          <a:bodyPr anchor="ctr"/>
          <a:lstStyle/>
          <a:p>
            <a:pPr algn="ctr" defTabSz="457200"/>
            <a:r>
              <a:rPr lang="pt-BR" sz="3600" b="1">
                <a:solidFill>
                  <a:schemeClr val="bg2"/>
                </a:solidFill>
                <a:latin typeface="Century Gothic" pitchFamily="34" charset="0"/>
              </a:rPr>
              <a:t>RESULTADOS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Rectangle 3"/>
          <p:cNvSpPr>
            <a:spLocks noGrp="1"/>
          </p:cNvSpPr>
          <p:nvPr>
            <p:ph type="body" idx="1"/>
          </p:nvPr>
        </p:nvSpPr>
        <p:spPr>
          <a:xfrm>
            <a:off x="1095375" y="2936875"/>
            <a:ext cx="10299700" cy="3416300"/>
          </a:xfrm>
        </p:spPr>
        <p:txBody>
          <a:bodyPr/>
          <a:lstStyle/>
          <a:p>
            <a:r>
              <a:rPr lang="pt-BR" smtClean="0"/>
              <a:t>Em maior detalhe, havia dez crianças com quociente de desenvolvimento global adverso (sete com leve MGH-IVH, pontuação média 63,6 ± 4,3), 13 crianças com efeitos adversos nos resultados locomotores (nove com leve MGH-IVH, pontuação média de 79,8 ± 6,2), oito bebês com resultados pessoais-sociais adversos (seis com leve MGH-IVH, pontuação média 63,5 ± 11,2), 13 lactentes com resultados adversos da linguagem (sete com leve MGHIVH, pontuação média 70,2 ± 12,2), dez crianças com resultados adversos de coordenação dos olhos (sete com leve MGH-IVH, média de pontuação 52,1 ± 11,2) e 13 crianças com resultados adversos no desempenho (sete com leve MGH-IVH, pontuação média 66,2 ± 9,2).</a:t>
            </a:r>
          </a:p>
          <a:p>
            <a:r>
              <a:rPr lang="pt-BR" smtClean="0">
                <a:solidFill>
                  <a:srgbClr val="0000FF"/>
                </a:solidFill>
              </a:rPr>
              <a:t>A Tabela 1</a:t>
            </a:r>
            <a:r>
              <a:rPr lang="pt-BR" smtClean="0"/>
              <a:t> relata as regiões da WM onde foram observadas significantes correlações entre subescores de  neurodesenvolvimento e parâmetros de DTI ((</a:t>
            </a:r>
            <a:r>
              <a:rPr lang="pt-BR" smtClean="0">
                <a:solidFill>
                  <a:srgbClr val="0000FF"/>
                </a:solidFill>
              </a:rPr>
              <a:t>Fig. 5</a:t>
            </a:r>
            <a:r>
              <a:rPr lang="pt-BR" smtClean="0"/>
              <a:t>)</a:t>
            </a:r>
          </a:p>
        </p:txBody>
      </p:sp>
      <p:sp>
        <p:nvSpPr>
          <p:cNvPr id="89092" name="Título 1"/>
          <p:cNvSpPr>
            <a:spLocks/>
          </p:cNvSpPr>
          <p:nvPr/>
        </p:nvSpPr>
        <p:spPr bwMode="gray">
          <a:xfrm>
            <a:off x="1276350" y="879475"/>
            <a:ext cx="8761413" cy="708025"/>
          </a:xfrm>
          <a:prstGeom prst="rect">
            <a:avLst/>
          </a:prstGeom>
          <a:noFill/>
          <a:ln w="9525">
            <a:noFill/>
            <a:miter lim="800000"/>
            <a:headEnd/>
            <a:tailEnd/>
          </a:ln>
        </p:spPr>
        <p:txBody>
          <a:bodyPr anchor="ctr"/>
          <a:lstStyle/>
          <a:p>
            <a:pPr algn="ctr" defTabSz="457200"/>
            <a:r>
              <a:rPr lang="pt-BR" sz="3600" b="1">
                <a:solidFill>
                  <a:schemeClr val="bg2"/>
                </a:solidFill>
                <a:latin typeface="Century Gothic" pitchFamily="34" charset="0"/>
              </a:rPr>
              <a:t>RESULTADOS</a:t>
            </a:r>
          </a:p>
        </p:txBody>
      </p:sp>
      <p:sp>
        <p:nvSpPr>
          <p:cNvPr id="89093" name="Rectangle 5"/>
          <p:cNvSpPr>
            <a:spLocks noChangeArrowheads="1"/>
          </p:cNvSpPr>
          <p:nvPr/>
        </p:nvSpPr>
        <p:spPr bwMode="auto">
          <a:xfrm>
            <a:off x="1757363" y="2306638"/>
            <a:ext cx="8350250" cy="366712"/>
          </a:xfrm>
          <a:prstGeom prst="rect">
            <a:avLst/>
          </a:prstGeom>
          <a:noFill/>
          <a:ln w="9525">
            <a:noFill/>
            <a:miter lim="800000"/>
            <a:headEnd/>
            <a:tailEnd/>
          </a:ln>
          <a:effectLst/>
        </p:spPr>
        <p:txBody>
          <a:bodyPr wrap="none">
            <a:spAutoFit/>
          </a:bodyPr>
          <a:lstStyle/>
          <a:p>
            <a:pPr>
              <a:spcBef>
                <a:spcPts val="1000"/>
              </a:spcBef>
              <a:buClr>
                <a:schemeClr val="accent1"/>
              </a:buClr>
              <a:buSzPct val="80000"/>
              <a:buFont typeface="Wingdings 3" pitchFamily="18" charset="2"/>
              <a:buNone/>
            </a:pPr>
            <a:r>
              <a:rPr lang="pt-BR" sz="1800" b="1">
                <a:solidFill>
                  <a:srgbClr val="FF3399"/>
                </a:solidFill>
              </a:rPr>
              <a:t>Resultado e correlações do neurodesenvolvimento com parâmetros do DTI</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40" name="Picture 4"/>
          <p:cNvPicPr>
            <a:picLocks noChangeAspect="1" noChangeArrowheads="1"/>
          </p:cNvPicPr>
          <p:nvPr/>
        </p:nvPicPr>
        <p:blipFill>
          <a:blip r:embed="rId2"/>
          <a:srcRect/>
          <a:stretch>
            <a:fillRect/>
          </a:stretch>
        </p:blipFill>
        <p:spPr bwMode="auto">
          <a:xfrm>
            <a:off x="1989138" y="2606675"/>
            <a:ext cx="7872412" cy="2636838"/>
          </a:xfrm>
          <a:prstGeom prst="rect">
            <a:avLst/>
          </a:prstGeom>
          <a:noFill/>
          <a:ln w="28575">
            <a:solidFill>
              <a:srgbClr val="FF3399"/>
            </a:solidFill>
            <a:miter lim="800000"/>
            <a:headEnd/>
            <a:tailEnd/>
          </a:ln>
        </p:spPr>
      </p:pic>
      <p:sp>
        <p:nvSpPr>
          <p:cNvPr id="91141" name="Título 1"/>
          <p:cNvSpPr>
            <a:spLocks/>
          </p:cNvSpPr>
          <p:nvPr/>
        </p:nvSpPr>
        <p:spPr bwMode="gray">
          <a:xfrm>
            <a:off x="1276350" y="879475"/>
            <a:ext cx="8761413" cy="708025"/>
          </a:xfrm>
          <a:prstGeom prst="rect">
            <a:avLst/>
          </a:prstGeom>
          <a:noFill/>
          <a:ln w="9525">
            <a:noFill/>
            <a:miter lim="800000"/>
            <a:headEnd/>
            <a:tailEnd/>
          </a:ln>
        </p:spPr>
        <p:txBody>
          <a:bodyPr anchor="ctr"/>
          <a:lstStyle/>
          <a:p>
            <a:pPr algn="ctr" defTabSz="457200"/>
            <a:r>
              <a:rPr lang="pt-BR" sz="3600" b="1">
                <a:solidFill>
                  <a:schemeClr val="bg2"/>
                </a:solidFill>
                <a:latin typeface="Century Gothic" pitchFamily="34" charset="0"/>
              </a:rPr>
              <a:t>RESULTADOS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4" name="Título 1"/>
          <p:cNvSpPr>
            <a:spLocks/>
          </p:cNvSpPr>
          <p:nvPr/>
        </p:nvSpPr>
        <p:spPr bwMode="gray">
          <a:xfrm>
            <a:off x="1652588" y="0"/>
            <a:ext cx="8761412" cy="708025"/>
          </a:xfrm>
          <a:prstGeom prst="rect">
            <a:avLst/>
          </a:prstGeom>
          <a:solidFill>
            <a:schemeClr val="bg1"/>
          </a:solidFill>
          <a:ln w="9525">
            <a:noFill/>
            <a:miter lim="800000"/>
            <a:headEnd/>
            <a:tailEnd/>
          </a:ln>
        </p:spPr>
        <p:txBody>
          <a:bodyPr anchor="ctr"/>
          <a:lstStyle/>
          <a:p>
            <a:pPr algn="ctr" defTabSz="457200"/>
            <a:r>
              <a:rPr lang="pt-BR" sz="3600" b="1">
                <a:solidFill>
                  <a:srgbClr val="0000FF"/>
                </a:solidFill>
                <a:latin typeface="Century Gothic" pitchFamily="34" charset="0"/>
              </a:rPr>
              <a:t>RESULTADOS</a:t>
            </a:r>
          </a:p>
        </p:txBody>
      </p:sp>
      <p:pic>
        <p:nvPicPr>
          <p:cNvPr id="92165" name="Picture 5"/>
          <p:cNvPicPr>
            <a:picLocks noChangeAspect="1" noChangeArrowheads="1"/>
          </p:cNvPicPr>
          <p:nvPr/>
        </p:nvPicPr>
        <p:blipFill>
          <a:blip r:embed="rId2">
            <a:lum bright="-12000" contrast="18000"/>
          </a:blip>
          <a:srcRect/>
          <a:stretch>
            <a:fillRect/>
          </a:stretch>
        </p:blipFill>
        <p:spPr bwMode="auto">
          <a:xfrm>
            <a:off x="2316163" y="622300"/>
            <a:ext cx="6386512" cy="4892675"/>
          </a:xfrm>
          <a:prstGeom prst="rect">
            <a:avLst/>
          </a:prstGeom>
          <a:noFill/>
        </p:spPr>
      </p:pic>
      <p:pic>
        <p:nvPicPr>
          <p:cNvPr id="92166" name="Picture 6"/>
          <p:cNvPicPr>
            <a:picLocks noChangeAspect="1" noChangeArrowheads="1"/>
          </p:cNvPicPr>
          <p:nvPr/>
        </p:nvPicPr>
        <p:blipFill>
          <a:blip r:embed="rId3"/>
          <a:srcRect/>
          <a:stretch>
            <a:fillRect/>
          </a:stretch>
        </p:blipFill>
        <p:spPr bwMode="auto">
          <a:xfrm>
            <a:off x="231775" y="5608638"/>
            <a:ext cx="9815513" cy="1249362"/>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a:xfrm>
            <a:off x="1155700" y="981075"/>
            <a:ext cx="8761413" cy="708025"/>
          </a:xfrm>
        </p:spPr>
        <p:txBody>
          <a:bodyPr/>
          <a:lstStyle/>
          <a:p>
            <a:pPr algn="ctr"/>
            <a:r>
              <a:rPr lang="pt-BR" b="1" smtClean="0"/>
              <a:t>DISCUSSÃO</a:t>
            </a:r>
            <a:endParaRPr lang="pt-BR" smtClean="0"/>
          </a:p>
        </p:txBody>
      </p:sp>
      <p:sp>
        <p:nvSpPr>
          <p:cNvPr id="23555" name="Espaço Reservado para Conteúdo 2"/>
          <p:cNvSpPr>
            <a:spLocks noGrp="1"/>
          </p:cNvSpPr>
          <p:nvPr>
            <p:ph idx="1"/>
          </p:nvPr>
        </p:nvSpPr>
        <p:spPr>
          <a:xfrm>
            <a:off x="139700" y="2413000"/>
            <a:ext cx="11658600" cy="4229100"/>
          </a:xfrm>
        </p:spPr>
        <p:txBody>
          <a:bodyPr/>
          <a:lstStyle/>
          <a:p>
            <a:pPr algn="just"/>
            <a:r>
              <a:rPr lang="pt-BR" sz="2500" smtClean="0"/>
              <a:t>Esse estudo de  caso-controle mostra a organização anormal da microestrutura da substância branca em neonatos pré-termos com leve GMH-IVH [26] </a:t>
            </a:r>
          </a:p>
          <a:p>
            <a:pPr algn="just"/>
            <a:r>
              <a:rPr lang="pt-BR" sz="2500" smtClean="0"/>
              <a:t>Há uma relação potencial entre essas anormalidades e o desenvolvimento neurológico em  um subconjunto de bebês com 24 meses [26]    </a:t>
            </a:r>
          </a:p>
          <a:p>
            <a:pPr algn="just"/>
            <a:r>
              <a:rPr lang="pt-BR" sz="2500" smtClean="0"/>
              <a:t>Neonatos com leve GMH-IVH apresentam alteração em medidas de DTI da substância branca supratentorial inicialmente mielinizada quando comparada com controles  [26] </a:t>
            </a:r>
          </a:p>
          <a:p>
            <a:endParaRPr lang="pt-BR"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a:xfrm>
            <a:off x="1155700" y="981075"/>
            <a:ext cx="8761413" cy="708025"/>
          </a:xfrm>
        </p:spPr>
        <p:txBody>
          <a:bodyPr/>
          <a:lstStyle/>
          <a:p>
            <a:pPr algn="ctr"/>
            <a:r>
              <a:rPr lang="pt-BR" b="1" smtClean="0"/>
              <a:t>DISCUSSÃO</a:t>
            </a:r>
            <a:endParaRPr lang="pt-BR" smtClean="0"/>
          </a:p>
        </p:txBody>
      </p:sp>
      <p:sp>
        <p:nvSpPr>
          <p:cNvPr id="24579" name="Espaço Reservado para Conteúdo 2"/>
          <p:cNvSpPr>
            <a:spLocks noGrp="1"/>
          </p:cNvSpPr>
          <p:nvPr>
            <p:ph idx="1"/>
          </p:nvPr>
        </p:nvSpPr>
        <p:spPr>
          <a:xfrm>
            <a:off x="139700" y="2413000"/>
            <a:ext cx="11658600" cy="4229100"/>
          </a:xfrm>
        </p:spPr>
        <p:txBody>
          <a:bodyPr/>
          <a:lstStyle/>
          <a:p>
            <a:pPr algn="just"/>
            <a:r>
              <a:rPr lang="pt-BR" smtClean="0"/>
              <a:t>A matriz germinativa é a principal fonte de células precursoras oligodendrogliais, que mais tarde, no terceiro trimestre, migram para a substância, onde eles se diferenciam e produzem mielina durante os primeiros anos de vida [26]. </a:t>
            </a:r>
          </a:p>
          <a:p>
            <a:pPr algn="just"/>
            <a:r>
              <a:rPr lang="pt-BR" smtClean="0"/>
              <a:t>Estudos histológicos anteriores sobre a  </a:t>
            </a:r>
            <a:r>
              <a:rPr lang="pt-BR" smtClean="0">
                <a:solidFill>
                  <a:schemeClr val="tx1"/>
                </a:solidFill>
              </a:rPr>
              <a:t>MGMH-IVH</a:t>
            </a:r>
            <a:r>
              <a:rPr lang="pt-BR" smtClean="0"/>
              <a:t> mostraram que mesmo pequenas quantidades de produtos sanguíneos e compostos inflamatórios são capazes de suprimir o proliferação e diferenciação do precursor celular oligodendroglial [28].</a:t>
            </a:r>
          </a:p>
          <a:p>
            <a:pPr lvl="1" algn="just"/>
            <a:r>
              <a:rPr lang="pt-BR" sz="1800" smtClean="0"/>
              <a:t>A deposição extracelular de hemoglobina e hemossiderina causa toxicidade celular  devido a geração de espécies reativas de oxigênio com o radical hidroxila. Há lesão de proteínas, DNA, membranas celulares [29,30] e podem  prejudicar diretamente a ativação da via microglial da substância branca [31].</a:t>
            </a:r>
          </a:p>
          <a:p>
            <a:pPr lvl="1" algn="just"/>
            <a:r>
              <a:rPr lang="pt-BR" sz="1800" smtClean="0"/>
              <a:t>Desse modo há o dano inicial a substância branca decorrente da mielinização inadequada, dano axonal, ou incoerências das fibras [32].</a:t>
            </a:r>
          </a:p>
          <a:p>
            <a:pPr lvl="1"/>
            <a:endParaRPr lang="pt-BR" smtClean="0"/>
          </a:p>
          <a:p>
            <a:pPr lvl="1"/>
            <a:endParaRPr lang="pt-BR" smtClean="0"/>
          </a:p>
          <a:p>
            <a:pPr lvl="1"/>
            <a:endParaRPr lang="pt-BR" smtClean="0"/>
          </a:p>
          <a:p>
            <a:pPr lvl="1"/>
            <a:endParaRPr lang="pt-BR" smtClean="0"/>
          </a:p>
          <a:p>
            <a:pPr lvl="1"/>
            <a:endParaRPr lang="pt-BR" smtClean="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ítulo 1"/>
          <p:cNvSpPr>
            <a:spLocks noGrp="1"/>
          </p:cNvSpPr>
          <p:nvPr>
            <p:ph type="title"/>
          </p:nvPr>
        </p:nvSpPr>
        <p:spPr/>
        <p:txBody>
          <a:bodyPr/>
          <a:lstStyle/>
          <a:p>
            <a:pPr algn="ctr"/>
            <a:r>
              <a:rPr lang="pt-BR" b="1" smtClean="0"/>
              <a:t>DISCUSSÃO</a:t>
            </a:r>
            <a:endParaRPr lang="pt-BR" smtClean="0"/>
          </a:p>
        </p:txBody>
      </p:sp>
      <p:sp>
        <p:nvSpPr>
          <p:cNvPr id="3" name="Espaço Reservado para Conteúdo 2"/>
          <p:cNvSpPr>
            <a:spLocks noGrp="1"/>
          </p:cNvSpPr>
          <p:nvPr>
            <p:ph idx="1"/>
          </p:nvPr>
        </p:nvSpPr>
        <p:spPr>
          <a:xfrm>
            <a:off x="139700" y="2413000"/>
            <a:ext cx="11658600" cy="4229100"/>
          </a:xfrm>
        </p:spPr>
        <p:txBody>
          <a:bodyPr>
            <a:normAutofit/>
          </a:bodyPr>
          <a:lstStyle/>
          <a:p>
            <a:pPr algn="just"/>
            <a:r>
              <a:rPr lang="pt-BR" smtClean="0"/>
              <a:t>Nesse estudo foram encontrados padrões distintos de envolvimento da substância branca, definidos por diferentes medidas escalares de DTI de acordo com a idade gestacional.</a:t>
            </a:r>
          </a:p>
          <a:p>
            <a:pPr lvl="1" algn="just"/>
            <a:r>
              <a:rPr lang="pt-BR" b="1" smtClean="0">
                <a:solidFill>
                  <a:srgbClr val="0000FF"/>
                </a:solidFill>
              </a:rPr>
              <a:t>Prematuros extremos</a:t>
            </a:r>
            <a:r>
              <a:rPr lang="pt-BR" smtClean="0"/>
              <a:t> : MD e RD foram aumentados e o AD foi reduzido, sem diferenças em FA </a:t>
            </a:r>
          </a:p>
          <a:p>
            <a:pPr lvl="1" algn="just"/>
            <a:r>
              <a:rPr lang="pt-BR" b="1" smtClean="0">
                <a:solidFill>
                  <a:srgbClr val="0000FF"/>
                </a:solidFill>
              </a:rPr>
              <a:t>Prematuros não extremos</a:t>
            </a:r>
            <a:r>
              <a:rPr lang="pt-BR" smtClean="0"/>
              <a:t>: Redução prevalente de FA em vez de diferenças em MD, RD ou AD</a:t>
            </a:r>
          </a:p>
          <a:p>
            <a:pPr algn="just"/>
            <a:r>
              <a:rPr lang="pt-BR" smtClean="0"/>
              <a:t>O aumento simultâneo do RD é associado a uma diminuição menos pronunciada em AD, observado em outras formas de degeneração WM como resultado de perda axonal, seguido por um aumento na matriz extracelular e células gliais [32].</a:t>
            </a:r>
          </a:p>
          <a:p>
            <a:pPr algn="just"/>
            <a:r>
              <a:rPr lang="pt-BR" smtClean="0"/>
              <a:t>Uma diminuição isolada de FA em prematuros não extremos  sugere diferenças sutis em RD e AD, o que provavelmente reflete alterações microestruturais mais leves, como perda mínima de fibras sem danos grosseiros no tecido[33]. </a:t>
            </a:r>
          </a:p>
          <a:p>
            <a:pPr lvl="1" algn="just">
              <a:buFont typeface="Wingdings 3" pitchFamily="18" charset="2"/>
              <a:buNone/>
            </a:pPr>
            <a:endParaRPr lang="pt-BR" smtClean="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ítulo 1"/>
          <p:cNvSpPr>
            <a:spLocks noGrp="1"/>
          </p:cNvSpPr>
          <p:nvPr>
            <p:ph type="title"/>
          </p:nvPr>
        </p:nvSpPr>
        <p:spPr/>
        <p:txBody>
          <a:bodyPr/>
          <a:lstStyle/>
          <a:p>
            <a:pPr algn="ctr"/>
            <a:r>
              <a:rPr lang="pt-BR" b="1" smtClean="0"/>
              <a:t>DISCUSSÃO</a:t>
            </a:r>
            <a:endParaRPr lang="pt-BR" smtClean="0"/>
          </a:p>
        </p:txBody>
      </p:sp>
      <p:sp>
        <p:nvSpPr>
          <p:cNvPr id="26627" name="Espaço Reservado para Conteúdo 2"/>
          <p:cNvSpPr>
            <a:spLocks noGrp="1"/>
          </p:cNvSpPr>
          <p:nvPr>
            <p:ph idx="1"/>
          </p:nvPr>
        </p:nvSpPr>
        <p:spPr>
          <a:xfrm>
            <a:off x="139700" y="2413000"/>
            <a:ext cx="11658600" cy="4229100"/>
          </a:xfrm>
        </p:spPr>
        <p:txBody>
          <a:bodyPr/>
          <a:lstStyle/>
          <a:p>
            <a:pPr algn="just"/>
            <a:r>
              <a:rPr lang="pt-BR" sz="2300" smtClean="0"/>
              <a:t>O </a:t>
            </a:r>
            <a:r>
              <a:rPr lang="pt-BR" sz="2300" smtClean="0">
                <a:solidFill>
                  <a:srgbClr val="FF3300"/>
                </a:solidFill>
              </a:rPr>
              <a:t>cérebro prematuro extremo,  é populado principalmente por oligodendrócitos pré-mielinizantes e células precursoras  de oligodendrócitos</a:t>
            </a:r>
            <a:r>
              <a:rPr lang="pt-BR" sz="2300" smtClean="0"/>
              <a:t> que mostram maior vulnerabilidade a toxinas e estresse oxidativo em relação aos oligodendrócitos maduros [15]. </a:t>
            </a:r>
          </a:p>
          <a:p>
            <a:pPr algn="just"/>
            <a:r>
              <a:rPr lang="pt-BR" sz="2300" smtClean="0"/>
              <a:t>O estudo acredita que  diferenças nas medidas escalares DTI podem refletir a vulnerabilidade da maturação das células da substância branca dependente da leve GMH-IVH, e isso é resultado, provavelmente, de um comprometimento mais significativo da substância branca em idade gestacional menor.</a:t>
            </a:r>
          </a:p>
          <a:p>
            <a:endParaRPr lang="pt-BR"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ítulo 1"/>
          <p:cNvSpPr>
            <a:spLocks noGrp="1"/>
          </p:cNvSpPr>
          <p:nvPr>
            <p:ph type="title"/>
          </p:nvPr>
        </p:nvSpPr>
        <p:spPr/>
        <p:txBody>
          <a:bodyPr/>
          <a:lstStyle/>
          <a:p>
            <a:pPr algn="ctr"/>
            <a:r>
              <a:rPr lang="pt-BR" b="1" smtClean="0"/>
              <a:t>DISCUSSÃO</a:t>
            </a:r>
            <a:endParaRPr lang="pt-BR" smtClean="0"/>
          </a:p>
        </p:txBody>
      </p:sp>
      <p:sp>
        <p:nvSpPr>
          <p:cNvPr id="3" name="Espaço Reservado para Conteúdo 2"/>
          <p:cNvSpPr>
            <a:spLocks noGrp="1"/>
          </p:cNvSpPr>
          <p:nvPr>
            <p:ph idx="1"/>
          </p:nvPr>
        </p:nvSpPr>
        <p:spPr>
          <a:xfrm>
            <a:off x="139700" y="2413000"/>
            <a:ext cx="11658600" cy="4229100"/>
          </a:xfrm>
        </p:spPr>
        <p:txBody>
          <a:bodyPr>
            <a:normAutofit/>
          </a:bodyPr>
          <a:lstStyle/>
          <a:p>
            <a:pPr algn="just"/>
            <a:r>
              <a:rPr lang="pt-BR" sz="2500" smtClean="0"/>
              <a:t>Um outro resultado importante foi a variação da distribuição de alterações na substância branca entre prematuros extremos e não extremos com leve GMH-IVH</a:t>
            </a:r>
          </a:p>
          <a:p>
            <a:pPr lvl="1" algn="just"/>
            <a:r>
              <a:rPr lang="pt-BR" sz="2500" smtClean="0">
                <a:solidFill>
                  <a:srgbClr val="FF3399"/>
                </a:solidFill>
              </a:rPr>
              <a:t>Prematuros extremos</a:t>
            </a:r>
            <a:r>
              <a:rPr lang="pt-BR" sz="2500" smtClean="0"/>
              <a:t>:  alterações foram encontradas na região posterior profunda da substância cinzenta (esplênio do corpo caloso e regiões peritrigonal)</a:t>
            </a:r>
          </a:p>
          <a:p>
            <a:pPr lvl="1" algn="just"/>
            <a:r>
              <a:rPr lang="pt-BR" sz="2500" smtClean="0">
                <a:solidFill>
                  <a:srgbClr val="0000FF"/>
                </a:solidFill>
              </a:rPr>
              <a:t>Prematuros não extremos</a:t>
            </a:r>
            <a:r>
              <a:rPr lang="pt-BR" sz="2500" smtClean="0"/>
              <a:t>: foi detectado alterações adicionais ao nível do  subcortical da substância cinzenta, no frontal e lobos temporais</a:t>
            </a:r>
          </a:p>
          <a:p>
            <a:pPr algn="just"/>
            <a:endParaRPr lang="pt-BR" smtClean="0"/>
          </a:p>
          <a:p>
            <a:pPr algn="just">
              <a:buFont typeface="Wingdings 3" pitchFamily="18" charset="2"/>
              <a:buNone/>
            </a:pPr>
            <a:endParaRPr lang="pt-BR" smtClean="0"/>
          </a:p>
          <a:p>
            <a:pPr lvl="1" algn="just"/>
            <a:endParaRPr lang="pt-BR" smtClean="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ítulo 1"/>
          <p:cNvSpPr>
            <a:spLocks noGrp="1"/>
          </p:cNvSpPr>
          <p:nvPr>
            <p:ph type="title"/>
          </p:nvPr>
        </p:nvSpPr>
        <p:spPr/>
        <p:txBody>
          <a:bodyPr/>
          <a:lstStyle/>
          <a:p>
            <a:pPr algn="ctr"/>
            <a:r>
              <a:rPr lang="pt-BR" b="1" smtClean="0"/>
              <a:t>DISCUSSÃO</a:t>
            </a:r>
            <a:endParaRPr lang="pt-BR" smtClean="0"/>
          </a:p>
        </p:txBody>
      </p:sp>
      <p:sp>
        <p:nvSpPr>
          <p:cNvPr id="28675" name="Espaço Reservado para Conteúdo 2"/>
          <p:cNvSpPr>
            <a:spLocks noGrp="1"/>
          </p:cNvSpPr>
          <p:nvPr>
            <p:ph idx="1"/>
          </p:nvPr>
        </p:nvSpPr>
        <p:spPr>
          <a:xfrm>
            <a:off x="139700" y="2413000"/>
            <a:ext cx="11658600" cy="4445000"/>
          </a:xfrm>
        </p:spPr>
        <p:txBody>
          <a:bodyPr/>
          <a:lstStyle/>
          <a:p>
            <a:pPr algn="just"/>
            <a:r>
              <a:rPr lang="pt-BR" sz="1900" smtClean="0"/>
              <a:t>As anormalidades da microestrutura da substância branca podem variar de acordo com os estádios maturacionais das células microgliais, que são anormalmente ativadas pela leve  GMH-IVH [31].</a:t>
            </a:r>
          </a:p>
          <a:p>
            <a:pPr marL="742950" lvl="2" indent="-342900" algn="just"/>
            <a:r>
              <a:rPr lang="pt-BR" sz="1900" smtClean="0">
                <a:solidFill>
                  <a:srgbClr val="FF3300"/>
                </a:solidFill>
              </a:rPr>
              <a:t>a ativação microglial pode induzir lesão axonal e apoptose através da produção de neurotoxinas, glutamato, óxido nítrico e citocinas inflamatórias</a:t>
            </a:r>
            <a:r>
              <a:rPr lang="pt-BR" sz="1900" smtClean="0"/>
              <a:t> [31, 34, 35]. </a:t>
            </a:r>
          </a:p>
          <a:p>
            <a:pPr algn="just"/>
            <a:r>
              <a:rPr lang="pt-BR" sz="1900" smtClean="0"/>
              <a:t>Antes da 30ª semana de gestação a densidade de microglia ativada é maior em torno da matriz germinativa e nas zonas subventricular-ventricular[36]. </a:t>
            </a:r>
          </a:p>
          <a:p>
            <a:pPr algn="just"/>
            <a:r>
              <a:rPr lang="pt-BR" sz="1900" smtClean="0"/>
              <a:t>À medida que a gestação avança, as células microgliais migram sequencialmente através do substância branca central até atingir as regiões mais anteriores e periféricas do cérebro [37]. </a:t>
            </a:r>
          </a:p>
          <a:p>
            <a:pPr lvl="1" algn="just"/>
            <a:r>
              <a:rPr lang="pt-BR" sz="1900" smtClean="0">
                <a:solidFill>
                  <a:srgbClr val="FF3300"/>
                </a:solidFill>
              </a:rPr>
              <a:t>Prematuros extremos</a:t>
            </a:r>
            <a:r>
              <a:rPr lang="pt-BR" sz="1900" smtClean="0"/>
              <a:t>: a substância branca periventricular é provavelmente mais suscetível para alterações inflamatórias</a:t>
            </a:r>
          </a:p>
          <a:p>
            <a:pPr lvl="1" algn="just"/>
            <a:r>
              <a:rPr lang="pt-BR" sz="1900" smtClean="0">
                <a:solidFill>
                  <a:srgbClr val="0000FF"/>
                </a:solidFill>
              </a:rPr>
              <a:t>Prematuros não extremos</a:t>
            </a:r>
            <a:r>
              <a:rPr lang="pt-BR" sz="1900" smtClean="0"/>
              <a:t>: a substância cinzenta subcortical é mais afetada</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ítulo 1"/>
          <p:cNvSpPr>
            <a:spLocks noGrp="1"/>
          </p:cNvSpPr>
          <p:nvPr>
            <p:ph type="title"/>
          </p:nvPr>
        </p:nvSpPr>
        <p:spPr/>
        <p:txBody>
          <a:bodyPr/>
          <a:lstStyle/>
          <a:p>
            <a:pPr algn="ctr"/>
            <a:r>
              <a:rPr lang="pt-BR" b="1" smtClean="0"/>
              <a:t>DISCUSSÃO</a:t>
            </a:r>
            <a:endParaRPr lang="pt-BR" smtClean="0"/>
          </a:p>
        </p:txBody>
      </p:sp>
      <p:sp>
        <p:nvSpPr>
          <p:cNvPr id="3" name="Espaço Reservado para Conteúdo 2"/>
          <p:cNvSpPr>
            <a:spLocks noGrp="1"/>
          </p:cNvSpPr>
          <p:nvPr>
            <p:ph idx="1"/>
          </p:nvPr>
        </p:nvSpPr>
        <p:spPr>
          <a:xfrm>
            <a:off x="242888" y="1806575"/>
            <a:ext cx="11658600" cy="4229100"/>
          </a:xfrm>
          <a:solidFill>
            <a:schemeClr val="bg1"/>
          </a:solidFill>
        </p:spPr>
        <p:txBody>
          <a:bodyPr/>
          <a:lstStyle/>
          <a:p>
            <a:pPr algn="just">
              <a:lnSpc>
                <a:spcPct val="90000"/>
              </a:lnSpc>
            </a:pPr>
            <a:r>
              <a:rPr lang="pt-BR" sz="2000" smtClean="0"/>
              <a:t>O estudo demonstrou relação entre a distribuição das alterações microestruturais  na substância branca e deficiências específicas do desenvolvimento aos 24 meses de vida.</a:t>
            </a:r>
          </a:p>
          <a:p>
            <a:pPr lvl="1" algn="just">
              <a:lnSpc>
                <a:spcPct val="90000"/>
              </a:lnSpc>
            </a:pPr>
            <a:r>
              <a:rPr lang="pt-BR" sz="2000" smtClean="0"/>
              <a:t>Alterações de medidas no corpo caloso  foram associadas a um pior desenvolvimento motor e cognitivo, resultado compatível com estudos anteriores [38, 39]</a:t>
            </a:r>
          </a:p>
          <a:p>
            <a:pPr lvl="1" algn="just">
              <a:lnSpc>
                <a:spcPct val="90000"/>
              </a:lnSpc>
            </a:pPr>
            <a:r>
              <a:rPr lang="pt-BR" sz="2000" smtClean="0"/>
              <a:t> </a:t>
            </a:r>
            <a:r>
              <a:rPr lang="pt-BR" sz="2000" smtClean="0">
                <a:solidFill>
                  <a:srgbClr val="FF3300"/>
                </a:solidFill>
              </a:rPr>
              <a:t>Anormalidades nas medidas  da substância cinzenta cerebelar  são encontradas em prematuros  com  leve GMH-IVH</a:t>
            </a:r>
            <a:r>
              <a:rPr lang="pt-BR" sz="2000" smtClean="0"/>
              <a:t> [40]</a:t>
            </a:r>
          </a:p>
          <a:p>
            <a:pPr lvl="1" algn="just">
              <a:lnSpc>
                <a:spcPct val="90000"/>
              </a:lnSpc>
            </a:pPr>
            <a:r>
              <a:rPr lang="pt-BR" sz="2000" smtClean="0">
                <a:solidFill>
                  <a:srgbClr val="FF3300"/>
                </a:solidFill>
              </a:rPr>
              <a:t>No estudo foi encontrado a correlação significativamente entre alterações nas medidas dos pedúnculos cerebelares e alteração  na coordenação olho-mão e, portanto, na coordenação dos movimentos[41</a:t>
            </a:r>
            <a:r>
              <a:rPr lang="pt-BR" sz="2000" smtClean="0"/>
              <a:t>]</a:t>
            </a:r>
          </a:p>
          <a:p>
            <a:pPr lvl="1" algn="just">
              <a:lnSpc>
                <a:spcPct val="90000"/>
              </a:lnSpc>
            </a:pPr>
            <a:r>
              <a:rPr lang="pt-BR" sz="2000" smtClean="0"/>
              <a:t>Também houve uma relação entre alterações no cíngulo e fórnix e o escore obtido  [19]</a:t>
            </a:r>
          </a:p>
          <a:p>
            <a:pPr lvl="1" algn="just">
              <a:lnSpc>
                <a:spcPct val="90000"/>
              </a:lnSpc>
            </a:pPr>
            <a:r>
              <a:rPr lang="pt-BR" sz="2000" smtClean="0"/>
              <a:t>Estudos posteriores nas funções cognitivas das prematuros com leve  GMH-IVH na idade escolar elucidarão se estas alterações na medida do DTI podem ter i impacto no desempenho acadêmico.</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Grp="1"/>
          </p:cNvSpPr>
          <p:nvPr>
            <p:ph type="body" idx="1"/>
          </p:nvPr>
        </p:nvSpPr>
        <p:spPr>
          <a:xfrm>
            <a:off x="1087438" y="2800350"/>
            <a:ext cx="9683750" cy="3416300"/>
          </a:xfrm>
        </p:spPr>
        <p:txBody>
          <a:bodyPr/>
          <a:lstStyle/>
          <a:p>
            <a:pPr>
              <a:lnSpc>
                <a:spcPct val="90000"/>
              </a:lnSpc>
            </a:pPr>
            <a:r>
              <a:rPr lang="pt-BR" smtClean="0"/>
              <a:t>As limitações deste estudo incluem o </a:t>
            </a:r>
            <a:r>
              <a:rPr lang="pt-BR" smtClean="0">
                <a:solidFill>
                  <a:srgbClr val="FF3300"/>
                </a:solidFill>
              </a:rPr>
              <a:t>tamanho de amostra relativamente pequena</a:t>
            </a:r>
            <a:r>
              <a:rPr lang="pt-BR" smtClean="0"/>
              <a:t>, embora justificado pela pequena taxa de incidência de  leve GMH-IVH mGMH-IVH, e </a:t>
            </a:r>
            <a:r>
              <a:rPr lang="pt-BR" smtClean="0">
                <a:solidFill>
                  <a:srgbClr val="FF3300"/>
                </a:solidFill>
              </a:rPr>
              <a:t>curto acompanhamento do neurodesenvolvimento</a:t>
            </a:r>
            <a:r>
              <a:rPr lang="pt-BR" smtClean="0"/>
              <a:t> com 24 meses no momento do o estudo. </a:t>
            </a:r>
          </a:p>
          <a:p>
            <a:pPr>
              <a:lnSpc>
                <a:spcPct val="90000"/>
              </a:lnSpc>
            </a:pPr>
            <a:r>
              <a:rPr lang="pt-BR" smtClean="0">
                <a:solidFill>
                  <a:srgbClr val="FF6600"/>
                </a:solidFill>
              </a:rPr>
              <a:t>Investigações futuras de populações maiores são esperadas para esclarecer as correlações identificadas neste estudo, melhorando a precisão do prognóstico precoce para os prematuros  com  leve GMHIVH.</a:t>
            </a:r>
            <a:r>
              <a:rPr lang="pt-BR" smtClean="0"/>
              <a:t> </a:t>
            </a:r>
          </a:p>
          <a:p>
            <a:pPr>
              <a:lnSpc>
                <a:spcPct val="90000"/>
              </a:lnSpc>
            </a:pPr>
            <a:r>
              <a:rPr lang="pt-BR" smtClean="0"/>
              <a:t>Outra limitação é que os autores foram  obrigados a </a:t>
            </a:r>
            <a:r>
              <a:rPr lang="pt-BR" smtClean="0">
                <a:solidFill>
                  <a:srgbClr val="FF3300"/>
                </a:solidFill>
              </a:rPr>
              <a:t>excluir um número relativamente elevado de neonatos</a:t>
            </a:r>
            <a:r>
              <a:rPr lang="pt-BR" smtClean="0"/>
              <a:t> que, por várias razões (principalmente cessação do sono ou movimento excessivo) não poderia completar o estudo de RM, incluindo uma sequência DTI, potencialmente introduzindo um viés de seleção</a:t>
            </a:r>
          </a:p>
        </p:txBody>
      </p:sp>
      <p:sp>
        <p:nvSpPr>
          <p:cNvPr id="93188" name="Título 1"/>
          <p:cNvSpPr>
            <a:spLocks/>
          </p:cNvSpPr>
          <p:nvPr/>
        </p:nvSpPr>
        <p:spPr bwMode="gray">
          <a:xfrm>
            <a:off x="1155700" y="973138"/>
            <a:ext cx="8761413" cy="708025"/>
          </a:xfrm>
          <a:prstGeom prst="rect">
            <a:avLst/>
          </a:prstGeom>
          <a:noFill/>
          <a:ln w="9525">
            <a:noFill/>
            <a:miter lim="800000"/>
            <a:headEnd/>
            <a:tailEnd/>
          </a:ln>
        </p:spPr>
        <p:txBody>
          <a:bodyPr anchor="ctr"/>
          <a:lstStyle/>
          <a:p>
            <a:pPr algn="ctr" defTabSz="457200"/>
            <a:r>
              <a:rPr lang="pt-BR" sz="3600" b="1">
                <a:solidFill>
                  <a:schemeClr val="bg2"/>
                </a:solidFill>
                <a:latin typeface="Century Gothic" pitchFamily="34" charset="0"/>
              </a:rPr>
              <a:t>DISCUSSÃO</a:t>
            </a:r>
            <a:endParaRPr lang="pt-BR" sz="3600">
              <a:solidFill>
                <a:schemeClr val="bg2"/>
              </a:solidFill>
              <a:latin typeface="Century Gothic" pitchFamily="34" charset="0"/>
            </a:endParaRPr>
          </a:p>
        </p:txBody>
      </p:sp>
      <p:sp>
        <p:nvSpPr>
          <p:cNvPr id="93190" name="Text Box 6"/>
          <p:cNvSpPr txBox="1">
            <a:spLocks noChangeArrowheads="1"/>
          </p:cNvSpPr>
          <p:nvPr/>
        </p:nvSpPr>
        <p:spPr bwMode="auto">
          <a:xfrm>
            <a:off x="4565650" y="2187575"/>
            <a:ext cx="1643063" cy="457200"/>
          </a:xfrm>
          <a:prstGeom prst="rect">
            <a:avLst/>
          </a:prstGeom>
          <a:noFill/>
          <a:ln w="9525">
            <a:noFill/>
            <a:miter lim="800000"/>
            <a:headEnd/>
            <a:tailEnd/>
          </a:ln>
          <a:effectLst/>
        </p:spPr>
        <p:txBody>
          <a:bodyPr wrap="none">
            <a:spAutoFit/>
          </a:bodyPr>
          <a:lstStyle/>
          <a:p>
            <a:r>
              <a:rPr lang="pt-BR">
                <a:solidFill>
                  <a:srgbClr val="FF3300"/>
                </a:solidFill>
              </a:rPr>
              <a:t>Limitações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ítulo 1"/>
          <p:cNvSpPr>
            <a:spLocks noGrp="1"/>
          </p:cNvSpPr>
          <p:nvPr>
            <p:ph type="title"/>
          </p:nvPr>
        </p:nvSpPr>
        <p:spPr/>
        <p:txBody>
          <a:bodyPr/>
          <a:lstStyle/>
          <a:p>
            <a:pPr algn="ctr"/>
            <a:r>
              <a:rPr lang="pt-BR" b="1" smtClean="0"/>
              <a:t>CONCLUSÃO</a:t>
            </a:r>
            <a:endParaRPr lang="pt-BR" smtClean="0"/>
          </a:p>
        </p:txBody>
      </p:sp>
      <p:sp>
        <p:nvSpPr>
          <p:cNvPr id="30723" name="Espaço Reservado para Conteúdo 2"/>
          <p:cNvSpPr>
            <a:spLocks noGrp="1"/>
          </p:cNvSpPr>
          <p:nvPr>
            <p:ph idx="1"/>
          </p:nvPr>
        </p:nvSpPr>
        <p:spPr>
          <a:xfrm>
            <a:off x="139700" y="2413000"/>
            <a:ext cx="11658600" cy="4229100"/>
          </a:xfrm>
        </p:spPr>
        <p:txBody>
          <a:bodyPr/>
          <a:lstStyle/>
          <a:p>
            <a:pPr algn="just"/>
            <a:r>
              <a:rPr lang="pt-BR" sz="2500" b="1" smtClean="0">
                <a:solidFill>
                  <a:srgbClr val="FF3300"/>
                </a:solidFill>
              </a:rPr>
              <a:t>Lesões microscópicas da substância branca podem ocorrer em prematuros  com hemorragia intraventricular leve, mesmo na ausência de sinais convencionais de mudança na RM, com padrões diferentes de envolvimento da substância branca dependendo na idade gestacional. </a:t>
            </a:r>
          </a:p>
          <a:p>
            <a:pPr algn="just"/>
            <a:r>
              <a:rPr lang="pt-BR" sz="2500" b="1" smtClean="0">
                <a:solidFill>
                  <a:srgbClr val="FF3300"/>
                </a:solidFill>
              </a:rPr>
              <a:t>Além disso, a mudança das medida do DTI de regiões da substância branca são provavelmente associadas com déficits de desenvolvimento neurológico aos 24 meses de idade.</a:t>
            </a:r>
          </a:p>
          <a:p>
            <a:pPr algn="just"/>
            <a:endParaRPr lang="pt-BR" b="1" smtClean="0">
              <a:solidFill>
                <a:srgbClr val="FF3300"/>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2"/>
          <p:cNvPicPr>
            <a:picLocks noChangeAspect="1" noChangeArrowheads="1"/>
          </p:cNvPicPr>
          <p:nvPr/>
        </p:nvPicPr>
        <p:blipFill>
          <a:blip r:embed="rId2"/>
          <a:srcRect/>
          <a:stretch>
            <a:fillRect/>
          </a:stretch>
        </p:blipFill>
        <p:spPr bwMode="auto">
          <a:xfrm>
            <a:off x="1095375" y="2032000"/>
            <a:ext cx="10294938" cy="4076700"/>
          </a:xfrm>
          <a:prstGeom prst="rect">
            <a:avLst/>
          </a:prstGeom>
          <a:noFill/>
          <a:ln w="38100">
            <a:solidFill>
              <a:srgbClr val="FF3399"/>
            </a:solid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ítulo 1"/>
          <p:cNvSpPr>
            <a:spLocks noGrp="1"/>
          </p:cNvSpPr>
          <p:nvPr>
            <p:ph type="title"/>
          </p:nvPr>
        </p:nvSpPr>
        <p:spPr/>
        <p:txBody>
          <a:bodyPr/>
          <a:lstStyle/>
          <a:p>
            <a:pPr algn="ctr"/>
            <a:r>
              <a:rPr lang="pt-BR" b="1" smtClean="0"/>
              <a:t>REFERÊNCIAS BIBLIOGRAFICAS</a:t>
            </a:r>
            <a:endParaRPr lang="pt-BR" smtClean="0"/>
          </a:p>
        </p:txBody>
      </p:sp>
      <p:sp>
        <p:nvSpPr>
          <p:cNvPr id="31747" name="Espaço Reservado para Conteúdo 2"/>
          <p:cNvSpPr>
            <a:spLocks noGrp="1"/>
          </p:cNvSpPr>
          <p:nvPr>
            <p:ph idx="1"/>
          </p:nvPr>
        </p:nvSpPr>
        <p:spPr>
          <a:xfrm>
            <a:off x="139700" y="2413000"/>
            <a:ext cx="11658600" cy="4229100"/>
          </a:xfrm>
        </p:spPr>
        <p:txBody>
          <a:bodyPr/>
          <a:lstStyle/>
          <a:p>
            <a:r>
              <a:rPr lang="en-US" smtClean="0"/>
              <a:t>1. Volpe JJ (2008) Neurology of the Newborn, 5th edn. Elsevier, </a:t>
            </a:r>
            <a:r>
              <a:rPr lang="pt-BR" smtClean="0"/>
              <a:t>Philadelphia</a:t>
            </a:r>
          </a:p>
          <a:p>
            <a:r>
              <a:rPr lang="it-IT" smtClean="0"/>
              <a:t>2. Ramenghi LA, Fumagalli M, Groppo M et al (2011) Germinal </a:t>
            </a:r>
            <a:r>
              <a:rPr lang="en-US" smtClean="0"/>
              <a:t>matrix hemorrhage: intraventricular hemorrhage in very-lowbirth- weight infants: the independent role of inherited </a:t>
            </a:r>
            <a:r>
              <a:rPr lang="pt-BR" smtClean="0"/>
              <a:t>thrombophilia. Stroke 42:1889–1893</a:t>
            </a:r>
          </a:p>
          <a:p>
            <a:r>
              <a:rPr lang="it-IT" smtClean="0"/>
              <a:t>3. Tortora D, Severino M, Malova M et al (2017) Differences in </a:t>
            </a:r>
            <a:r>
              <a:rPr lang="en-US" smtClean="0"/>
              <a:t>subependymal vein anatomy may predispose preterm infants to GMH-IVH. Arch Dis Child Fetal Neonatal Ed. </a:t>
            </a:r>
            <a:r>
              <a:rPr lang="en-US" smtClean="0">
                <a:hlinkClick r:id="rId3"/>
              </a:rPr>
              <a:t>https://doi.org/10</a:t>
            </a:r>
            <a:r>
              <a:rPr lang="en-US" smtClean="0"/>
              <a:t>. </a:t>
            </a:r>
            <a:r>
              <a:rPr lang="pt-BR" smtClean="0"/>
              <a:t>1136/archdischild-2017-312710</a:t>
            </a:r>
          </a:p>
          <a:p>
            <a:r>
              <a:rPr lang="pt-BR" smtClean="0"/>
              <a:t>4. Papile LA, Burstein R (1979) Intraventricular hemorrhage and hydrocephalus </a:t>
            </a:r>
            <a:r>
              <a:rPr lang="en-US" smtClean="0"/>
              <a:t>in premature newborns: a prospective study with CT. </a:t>
            </a:r>
            <a:r>
              <a:rPr lang="de-DE" smtClean="0"/>
              <a:t>AJR Am J Roentgenol 132:631–635</a:t>
            </a:r>
          </a:p>
          <a:p>
            <a:r>
              <a:rPr lang="pt-BR" smtClean="0"/>
              <a:t>5. Kidokoro H, Neil JJ, Inder TE (2013) NewMR imaging assessment </a:t>
            </a:r>
            <a:r>
              <a:rPr lang="en-US" smtClean="0"/>
              <a:t>tool to define brain abnormalities in very preterm infants at term. </a:t>
            </a:r>
            <a:r>
              <a:rPr lang="de-DE" smtClean="0"/>
              <a:t>AJNR Am J Neuroradiol 34:2208–2214</a:t>
            </a:r>
            <a:endParaRPr lang="pt-BR" smtClean="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ítulo 1"/>
          <p:cNvSpPr>
            <a:spLocks noGrp="1"/>
          </p:cNvSpPr>
          <p:nvPr>
            <p:ph type="title"/>
          </p:nvPr>
        </p:nvSpPr>
        <p:spPr/>
        <p:txBody>
          <a:bodyPr/>
          <a:lstStyle/>
          <a:p>
            <a:pPr algn="ctr"/>
            <a:r>
              <a:rPr lang="pt-BR" b="1" smtClean="0"/>
              <a:t>REFERÊNCIAS BIBLIOGRAFICAS</a:t>
            </a:r>
            <a:endParaRPr lang="pt-BR" smtClean="0"/>
          </a:p>
        </p:txBody>
      </p:sp>
      <p:sp>
        <p:nvSpPr>
          <p:cNvPr id="32771" name="Espaço Reservado para Conteúdo 2"/>
          <p:cNvSpPr>
            <a:spLocks noGrp="1"/>
          </p:cNvSpPr>
          <p:nvPr>
            <p:ph idx="1"/>
          </p:nvPr>
        </p:nvSpPr>
        <p:spPr>
          <a:xfrm>
            <a:off x="139700" y="2413000"/>
            <a:ext cx="11658600" cy="4229100"/>
          </a:xfrm>
        </p:spPr>
        <p:txBody>
          <a:bodyPr/>
          <a:lstStyle/>
          <a:p>
            <a:r>
              <a:rPr lang="en-US" smtClean="0"/>
              <a:t>6. Volpe JJ (2015) Impaired Neurodevelopmental Outcome After </a:t>
            </a:r>
            <a:r>
              <a:rPr lang="pt-BR" smtClean="0"/>
              <a:t>Mild Germinal Matrix-Intraventricular Hemorrhage. Pediatrics 136:1185–1187</a:t>
            </a:r>
          </a:p>
          <a:p>
            <a:r>
              <a:rPr lang="en-US" smtClean="0"/>
              <a:t>7. Saigal S, Doyle LW (2008) An overview of mortality and sequelae of preterm birth from infancy to adulthood. Lancet 371:261–269</a:t>
            </a:r>
          </a:p>
          <a:p>
            <a:r>
              <a:rPr lang="it-IT" smtClean="0"/>
              <a:t>8. Parodi A, Morana G, Severino MS et al (2015) Low-grade intraventricular </a:t>
            </a:r>
            <a:r>
              <a:rPr lang="en-US" smtClean="0"/>
              <a:t>hemorrhage: is ultrasound good enough? J Matern Fetal </a:t>
            </a:r>
            <a:r>
              <a:rPr lang="pt-BR" smtClean="0"/>
              <a:t>Neonatal Med 28:2261–2264</a:t>
            </a:r>
          </a:p>
          <a:p>
            <a:r>
              <a:rPr lang="it-IT" smtClean="0"/>
              <a:t>9. Sannia A, Natalizia AR, Parodi A et al (2015) Different gestational </a:t>
            </a:r>
            <a:r>
              <a:rPr lang="en-US" smtClean="0"/>
              <a:t>ages and changing vulnerability of the premature brain. J Matern </a:t>
            </a:r>
            <a:r>
              <a:rPr lang="pt-BR" smtClean="0"/>
              <a:t>Fetal Neonatal Med 28:2268–2272</a:t>
            </a:r>
          </a:p>
          <a:p>
            <a:r>
              <a:rPr lang="pt-BR" smtClean="0"/>
              <a:t>10. Ramenghi LA (2015) Germinal Matrix-Intraventricular </a:t>
            </a:r>
            <a:r>
              <a:rPr lang="en-US" smtClean="0"/>
              <a:t>Haemorrhage: still a very important brain lesion in premature infants! </a:t>
            </a:r>
            <a:r>
              <a:rPr lang="pt-BR" smtClean="0"/>
              <a:t>J Matern Fetal Neonatal Med 28:2259–2260</a:t>
            </a:r>
          </a:p>
          <a:p>
            <a:r>
              <a:rPr lang="pt-BR" smtClean="0"/>
              <a:t>11. Mukerji A, Shah V, Shah PS (2015) Periventricular/intraventricular </a:t>
            </a:r>
            <a:r>
              <a:rPr lang="en-US" smtClean="0"/>
              <a:t>hemorrhage and neurodevelopmental outcomes: a meta-analysis. </a:t>
            </a:r>
            <a:r>
              <a:rPr lang="pt-BR" smtClean="0"/>
              <a:t>Pediatrics 136:1132–1143</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ítulo 1"/>
          <p:cNvSpPr>
            <a:spLocks noGrp="1"/>
          </p:cNvSpPr>
          <p:nvPr>
            <p:ph type="title"/>
          </p:nvPr>
        </p:nvSpPr>
        <p:spPr/>
        <p:txBody>
          <a:bodyPr/>
          <a:lstStyle/>
          <a:p>
            <a:pPr algn="ctr"/>
            <a:r>
              <a:rPr lang="pt-BR" b="1" smtClean="0"/>
              <a:t>REFERÊNCIAS BIBLIOGRAFICAS</a:t>
            </a:r>
            <a:endParaRPr lang="pt-BR" smtClean="0"/>
          </a:p>
        </p:txBody>
      </p:sp>
      <p:sp>
        <p:nvSpPr>
          <p:cNvPr id="3" name="Espaço Reservado para Conteúdo 2"/>
          <p:cNvSpPr>
            <a:spLocks noGrp="1"/>
          </p:cNvSpPr>
          <p:nvPr>
            <p:ph idx="1"/>
          </p:nvPr>
        </p:nvSpPr>
        <p:spPr>
          <a:xfrm>
            <a:off x="139700" y="2413000"/>
            <a:ext cx="11658600" cy="4229100"/>
          </a:xfrm>
        </p:spPr>
        <p:txBody>
          <a:bodyPr rtlCol="0">
            <a:normAutofit lnSpcReduction="10000"/>
          </a:bodyPr>
          <a:lstStyle/>
          <a:p>
            <a:pPr fontAlgn="auto">
              <a:spcAft>
                <a:spcPts val="0"/>
              </a:spcAft>
              <a:buFont typeface="Wingdings 3" charset="2"/>
              <a:buChar char=""/>
              <a:defRPr/>
            </a:pPr>
            <a:r>
              <a:rPr lang="pt-BR" dirty="0">
                <a:solidFill>
                  <a:schemeClr val="tx1">
                    <a:lumMod val="75000"/>
                    <a:lumOff val="25000"/>
                  </a:schemeClr>
                </a:solidFill>
              </a:rPr>
              <a:t>12. </a:t>
            </a:r>
            <a:r>
              <a:rPr lang="pt-BR" dirty="0" err="1">
                <a:solidFill>
                  <a:schemeClr val="tx1">
                    <a:lumMod val="75000"/>
                    <a:lumOff val="25000"/>
                  </a:schemeClr>
                </a:solidFill>
              </a:rPr>
              <a:t>Bolisetty</a:t>
            </a:r>
            <a:r>
              <a:rPr lang="pt-BR" dirty="0">
                <a:solidFill>
                  <a:schemeClr val="tx1">
                    <a:lumMod val="75000"/>
                    <a:lumOff val="25000"/>
                  </a:schemeClr>
                </a:solidFill>
              </a:rPr>
              <a:t> S, </a:t>
            </a:r>
            <a:r>
              <a:rPr lang="pt-BR" dirty="0" err="1">
                <a:solidFill>
                  <a:schemeClr val="tx1">
                    <a:lumMod val="75000"/>
                    <a:lumOff val="25000"/>
                  </a:schemeClr>
                </a:solidFill>
              </a:rPr>
              <a:t>Dhawan</a:t>
            </a:r>
            <a:r>
              <a:rPr lang="pt-BR" dirty="0">
                <a:solidFill>
                  <a:schemeClr val="tx1">
                    <a:lumMod val="75000"/>
                    <a:lumOff val="25000"/>
                  </a:schemeClr>
                </a:solidFill>
              </a:rPr>
              <a:t> A, Abdel-</a:t>
            </a:r>
            <a:r>
              <a:rPr lang="pt-BR" dirty="0" err="1">
                <a:solidFill>
                  <a:schemeClr val="tx1">
                    <a:lumMod val="75000"/>
                    <a:lumOff val="25000"/>
                  </a:schemeClr>
                </a:solidFill>
              </a:rPr>
              <a:t>Latif</a:t>
            </a:r>
            <a:r>
              <a:rPr lang="pt-BR" dirty="0">
                <a:solidFill>
                  <a:schemeClr val="tx1">
                    <a:lumMod val="75000"/>
                    <a:lumOff val="25000"/>
                  </a:schemeClr>
                </a:solidFill>
              </a:rPr>
              <a:t> M, </a:t>
            </a:r>
            <a:r>
              <a:rPr lang="pt-BR" dirty="0" err="1">
                <a:solidFill>
                  <a:schemeClr val="tx1">
                    <a:lumMod val="75000"/>
                    <a:lumOff val="25000"/>
                  </a:schemeClr>
                </a:solidFill>
              </a:rPr>
              <a:t>Bajuk</a:t>
            </a:r>
            <a:r>
              <a:rPr lang="pt-BR" dirty="0">
                <a:solidFill>
                  <a:schemeClr val="tx1">
                    <a:lumMod val="75000"/>
                    <a:lumOff val="25000"/>
                  </a:schemeClr>
                </a:solidFill>
              </a:rPr>
              <a:t> B, </a:t>
            </a:r>
            <a:r>
              <a:rPr lang="pt-BR" dirty="0" err="1">
                <a:solidFill>
                  <a:schemeClr val="tx1">
                    <a:lumMod val="75000"/>
                    <a:lumOff val="25000"/>
                  </a:schemeClr>
                </a:solidFill>
              </a:rPr>
              <a:t>Stack</a:t>
            </a:r>
            <a:r>
              <a:rPr lang="pt-BR" dirty="0">
                <a:solidFill>
                  <a:schemeClr val="tx1">
                    <a:lumMod val="75000"/>
                    <a:lumOff val="25000"/>
                  </a:schemeClr>
                </a:solidFill>
              </a:rPr>
              <a:t> J, </a:t>
            </a:r>
            <a:r>
              <a:rPr lang="pt-BR" dirty="0" err="1">
                <a:solidFill>
                  <a:schemeClr val="tx1">
                    <a:lumMod val="75000"/>
                    <a:lumOff val="25000"/>
                  </a:schemeClr>
                </a:solidFill>
              </a:rPr>
              <a:t>Lui</a:t>
            </a:r>
            <a:r>
              <a:rPr lang="pt-BR" dirty="0">
                <a:solidFill>
                  <a:schemeClr val="tx1">
                    <a:lumMod val="75000"/>
                    <a:lumOff val="25000"/>
                  </a:schemeClr>
                </a:solidFill>
              </a:rPr>
              <a:t> </a:t>
            </a:r>
            <a:r>
              <a:rPr lang="pt-BR" dirty="0" smtClean="0">
                <a:solidFill>
                  <a:schemeClr val="tx1">
                    <a:lumMod val="75000"/>
                    <a:lumOff val="25000"/>
                  </a:schemeClr>
                </a:solidFill>
              </a:rPr>
              <a:t>K </a:t>
            </a:r>
            <a:r>
              <a:rPr lang="en-US" dirty="0" smtClean="0">
                <a:solidFill>
                  <a:schemeClr val="tx1">
                    <a:lumMod val="75000"/>
                    <a:lumOff val="25000"/>
                  </a:schemeClr>
                </a:solidFill>
              </a:rPr>
              <a:t>(2014) New </a:t>
            </a:r>
            <a:r>
              <a:rPr lang="en-US" dirty="0" err="1" smtClean="0">
                <a:solidFill>
                  <a:schemeClr val="tx1">
                    <a:lumMod val="75000"/>
                    <a:lumOff val="25000"/>
                  </a:schemeClr>
                </a:solidFill>
              </a:rPr>
              <a:t>SouthWales</a:t>
            </a:r>
            <a:r>
              <a:rPr lang="en-US" dirty="0" smtClean="0">
                <a:solidFill>
                  <a:schemeClr val="tx1">
                    <a:lumMod val="75000"/>
                    <a:lumOff val="25000"/>
                  </a:schemeClr>
                </a:solidFill>
              </a:rPr>
              <a:t> and Australian Capital Territory Neonatal </a:t>
            </a:r>
            <a:r>
              <a:rPr lang="pt-BR" dirty="0" err="1" smtClean="0">
                <a:solidFill>
                  <a:schemeClr val="tx1">
                    <a:lumMod val="75000"/>
                    <a:lumOff val="25000"/>
                  </a:schemeClr>
                </a:solidFill>
              </a:rPr>
              <a:t>Intensive</a:t>
            </a:r>
            <a:r>
              <a:rPr lang="pt-BR" dirty="0" smtClean="0">
                <a:solidFill>
                  <a:schemeClr val="tx1">
                    <a:lumMod val="75000"/>
                    <a:lumOff val="25000"/>
                  </a:schemeClr>
                </a:solidFill>
              </a:rPr>
              <a:t> </a:t>
            </a:r>
            <a:r>
              <a:rPr lang="pt-BR" dirty="0" err="1">
                <a:solidFill>
                  <a:schemeClr val="tx1">
                    <a:lumMod val="75000"/>
                    <a:lumOff val="25000"/>
                  </a:schemeClr>
                </a:solidFill>
              </a:rPr>
              <a:t>Care</a:t>
            </a:r>
            <a:r>
              <a:rPr lang="pt-BR" dirty="0">
                <a:solidFill>
                  <a:schemeClr val="tx1">
                    <a:lumMod val="75000"/>
                    <a:lumOff val="25000"/>
                  </a:schemeClr>
                </a:solidFill>
              </a:rPr>
              <a:t> </a:t>
            </a:r>
            <a:r>
              <a:rPr lang="pt-BR" dirty="0" err="1">
                <a:solidFill>
                  <a:schemeClr val="tx1">
                    <a:lumMod val="75000"/>
                    <a:lumOff val="25000"/>
                  </a:schemeClr>
                </a:solidFill>
              </a:rPr>
              <a:t>Units</a:t>
            </a:r>
            <a:r>
              <a:rPr lang="pt-BR" dirty="0">
                <a:solidFill>
                  <a:schemeClr val="tx1">
                    <a:lumMod val="75000"/>
                    <a:lumOff val="25000"/>
                  </a:schemeClr>
                </a:solidFill>
              </a:rPr>
              <a:t>' Data </a:t>
            </a:r>
            <a:r>
              <a:rPr lang="pt-BR" dirty="0" err="1">
                <a:solidFill>
                  <a:schemeClr val="tx1">
                    <a:lumMod val="75000"/>
                    <a:lumOff val="25000"/>
                  </a:schemeClr>
                </a:solidFill>
              </a:rPr>
              <a:t>Collection</a:t>
            </a:r>
            <a:r>
              <a:rPr lang="pt-BR" dirty="0">
                <a:solidFill>
                  <a:schemeClr val="tx1">
                    <a:lumMod val="75000"/>
                    <a:lumOff val="25000"/>
                  </a:schemeClr>
                </a:solidFill>
              </a:rPr>
              <a:t>. Intraventricular </a:t>
            </a:r>
            <a:r>
              <a:rPr lang="pt-BR" dirty="0" err="1" smtClean="0">
                <a:solidFill>
                  <a:schemeClr val="tx1">
                    <a:lumMod val="75000"/>
                    <a:lumOff val="25000"/>
                  </a:schemeClr>
                </a:solidFill>
              </a:rPr>
              <a:t>hemorrhage</a:t>
            </a:r>
            <a:r>
              <a:rPr lang="pt-BR" dirty="0">
                <a:solidFill>
                  <a:schemeClr val="tx1">
                    <a:lumMod val="75000"/>
                    <a:lumOff val="25000"/>
                  </a:schemeClr>
                </a:solidFill>
              </a:rPr>
              <a:t> </a:t>
            </a:r>
            <a:r>
              <a:rPr lang="en-US" dirty="0" smtClean="0">
                <a:solidFill>
                  <a:schemeClr val="tx1">
                    <a:lumMod val="75000"/>
                    <a:lumOff val="25000"/>
                  </a:schemeClr>
                </a:solidFill>
              </a:rPr>
              <a:t>and </a:t>
            </a:r>
            <a:r>
              <a:rPr lang="en-US" dirty="0">
                <a:solidFill>
                  <a:schemeClr val="tx1">
                    <a:lumMod val="75000"/>
                    <a:lumOff val="25000"/>
                  </a:schemeClr>
                </a:solidFill>
              </a:rPr>
              <a:t>neurodevelopmental outcomes in extreme preterm </a:t>
            </a:r>
            <a:r>
              <a:rPr lang="en-US" dirty="0" smtClean="0">
                <a:solidFill>
                  <a:schemeClr val="tx1">
                    <a:lumMod val="75000"/>
                    <a:lumOff val="25000"/>
                  </a:schemeClr>
                </a:solidFill>
              </a:rPr>
              <a:t>infants. </a:t>
            </a:r>
            <a:r>
              <a:rPr lang="pt-BR" dirty="0" err="1" smtClean="0">
                <a:solidFill>
                  <a:schemeClr val="tx1">
                    <a:lumMod val="75000"/>
                    <a:lumOff val="25000"/>
                  </a:schemeClr>
                </a:solidFill>
              </a:rPr>
              <a:t>Pediatrics</a:t>
            </a:r>
            <a:r>
              <a:rPr lang="pt-BR" dirty="0" smtClean="0">
                <a:solidFill>
                  <a:schemeClr val="tx1">
                    <a:lumMod val="75000"/>
                    <a:lumOff val="25000"/>
                  </a:schemeClr>
                </a:solidFill>
              </a:rPr>
              <a:t> </a:t>
            </a:r>
            <a:r>
              <a:rPr lang="pt-BR" dirty="0">
                <a:solidFill>
                  <a:schemeClr val="tx1">
                    <a:lumMod val="75000"/>
                    <a:lumOff val="25000"/>
                  </a:schemeClr>
                </a:solidFill>
              </a:rPr>
              <a:t>133:55–62</a:t>
            </a:r>
          </a:p>
          <a:p>
            <a:pPr fontAlgn="auto">
              <a:spcAft>
                <a:spcPts val="0"/>
              </a:spcAft>
              <a:buFont typeface="Wingdings 3" charset="2"/>
              <a:buChar char=""/>
              <a:defRPr/>
            </a:pPr>
            <a:r>
              <a:rPr lang="da-DK" dirty="0">
                <a:solidFill>
                  <a:schemeClr val="tx1">
                    <a:lumMod val="75000"/>
                    <a:lumOff val="25000"/>
                  </a:schemeClr>
                </a:solidFill>
              </a:rPr>
              <a:t>13. Vasileiadis GT, Gelman N, Han VK et al (2004) </a:t>
            </a:r>
            <a:r>
              <a:rPr lang="da-DK" dirty="0" smtClean="0">
                <a:solidFill>
                  <a:schemeClr val="tx1">
                    <a:lumMod val="75000"/>
                    <a:lumOff val="25000"/>
                  </a:schemeClr>
                </a:solidFill>
              </a:rPr>
              <a:t>Uncomplicated </a:t>
            </a:r>
            <a:r>
              <a:rPr lang="en-US" dirty="0" err="1" smtClean="0">
                <a:solidFill>
                  <a:schemeClr val="tx1">
                    <a:lumMod val="75000"/>
                    <a:lumOff val="25000"/>
                  </a:schemeClr>
                </a:solidFill>
              </a:rPr>
              <a:t>intraventricular</a:t>
            </a:r>
            <a:r>
              <a:rPr lang="en-US" dirty="0" smtClean="0">
                <a:solidFill>
                  <a:schemeClr val="tx1">
                    <a:lumMod val="75000"/>
                    <a:lumOff val="25000"/>
                  </a:schemeClr>
                </a:solidFill>
              </a:rPr>
              <a:t> </a:t>
            </a:r>
            <a:r>
              <a:rPr lang="en-US" dirty="0">
                <a:solidFill>
                  <a:schemeClr val="tx1">
                    <a:lumMod val="75000"/>
                    <a:lumOff val="25000"/>
                  </a:schemeClr>
                </a:solidFill>
              </a:rPr>
              <a:t>hemorrhage is followed by reduced cortical </a:t>
            </a:r>
            <a:r>
              <a:rPr lang="en-US" dirty="0" smtClean="0">
                <a:solidFill>
                  <a:schemeClr val="tx1">
                    <a:lumMod val="75000"/>
                    <a:lumOff val="25000"/>
                  </a:schemeClr>
                </a:solidFill>
              </a:rPr>
              <a:t>volume at </a:t>
            </a:r>
            <a:r>
              <a:rPr lang="en-US" dirty="0">
                <a:solidFill>
                  <a:schemeClr val="tx1">
                    <a:lumMod val="75000"/>
                    <a:lumOff val="25000"/>
                  </a:schemeClr>
                </a:solidFill>
              </a:rPr>
              <a:t>near-term age. Pediatrics 114:367–372</a:t>
            </a:r>
          </a:p>
          <a:p>
            <a:pPr fontAlgn="auto">
              <a:spcAft>
                <a:spcPts val="0"/>
              </a:spcAft>
              <a:buFont typeface="Wingdings 3" charset="2"/>
              <a:buChar char=""/>
              <a:defRPr/>
            </a:pPr>
            <a:r>
              <a:rPr lang="en-US" dirty="0">
                <a:solidFill>
                  <a:schemeClr val="tx1">
                    <a:lumMod val="75000"/>
                    <a:lumOff val="25000"/>
                  </a:schemeClr>
                </a:solidFill>
              </a:rPr>
              <a:t>14. </a:t>
            </a:r>
            <a:r>
              <a:rPr lang="en-US" dirty="0" err="1">
                <a:solidFill>
                  <a:schemeClr val="tx1">
                    <a:lumMod val="75000"/>
                    <a:lumOff val="25000"/>
                  </a:schemeClr>
                </a:solidFill>
              </a:rPr>
              <a:t>TamEW,Miller</a:t>
            </a:r>
            <a:r>
              <a:rPr lang="en-US" dirty="0">
                <a:solidFill>
                  <a:schemeClr val="tx1">
                    <a:lumMod val="75000"/>
                    <a:lumOff val="25000"/>
                  </a:schemeClr>
                </a:solidFill>
              </a:rPr>
              <a:t> SP, </a:t>
            </a:r>
            <a:r>
              <a:rPr lang="en-US" dirty="0" err="1">
                <a:solidFill>
                  <a:schemeClr val="tx1">
                    <a:lumMod val="75000"/>
                    <a:lumOff val="25000"/>
                  </a:schemeClr>
                </a:solidFill>
              </a:rPr>
              <a:t>Studholme</a:t>
            </a:r>
            <a:r>
              <a:rPr lang="en-US" dirty="0">
                <a:solidFill>
                  <a:schemeClr val="tx1">
                    <a:lumMod val="75000"/>
                    <a:lumOff val="25000"/>
                  </a:schemeClr>
                </a:solidFill>
              </a:rPr>
              <a:t> C et al (2011) Differential effects </a:t>
            </a:r>
            <a:r>
              <a:rPr lang="en-US" dirty="0" smtClean="0">
                <a:solidFill>
                  <a:schemeClr val="tx1">
                    <a:lumMod val="75000"/>
                    <a:lumOff val="25000"/>
                  </a:schemeClr>
                </a:solidFill>
              </a:rPr>
              <a:t>of </a:t>
            </a:r>
            <a:r>
              <a:rPr lang="en-US" dirty="0" err="1" smtClean="0">
                <a:solidFill>
                  <a:schemeClr val="tx1">
                    <a:lumMod val="75000"/>
                    <a:lumOff val="25000"/>
                  </a:schemeClr>
                </a:solidFill>
              </a:rPr>
              <a:t>intraventricular</a:t>
            </a:r>
            <a:r>
              <a:rPr lang="en-US" dirty="0" smtClean="0">
                <a:solidFill>
                  <a:schemeClr val="tx1">
                    <a:lumMod val="75000"/>
                    <a:lumOff val="25000"/>
                  </a:schemeClr>
                </a:solidFill>
              </a:rPr>
              <a:t> </a:t>
            </a:r>
            <a:r>
              <a:rPr lang="en-US" dirty="0">
                <a:solidFill>
                  <a:schemeClr val="tx1">
                    <a:lumMod val="75000"/>
                    <a:lumOff val="25000"/>
                  </a:schemeClr>
                </a:solidFill>
              </a:rPr>
              <a:t>hemorrhage and white matter injury on </a:t>
            </a:r>
            <a:r>
              <a:rPr lang="en-US" dirty="0" smtClean="0">
                <a:solidFill>
                  <a:schemeClr val="tx1">
                    <a:lumMod val="75000"/>
                    <a:lumOff val="25000"/>
                  </a:schemeClr>
                </a:solidFill>
              </a:rPr>
              <a:t>preterm cerebellar </a:t>
            </a:r>
            <a:r>
              <a:rPr lang="en-US" dirty="0">
                <a:solidFill>
                  <a:schemeClr val="tx1">
                    <a:lumMod val="75000"/>
                    <a:lumOff val="25000"/>
                  </a:schemeClr>
                </a:solidFill>
              </a:rPr>
              <a:t>growth. J </a:t>
            </a:r>
            <a:r>
              <a:rPr lang="en-US" dirty="0" err="1">
                <a:solidFill>
                  <a:schemeClr val="tx1">
                    <a:lumMod val="75000"/>
                    <a:lumOff val="25000"/>
                  </a:schemeClr>
                </a:solidFill>
              </a:rPr>
              <a:t>Pediatr</a:t>
            </a:r>
            <a:r>
              <a:rPr lang="en-US" dirty="0">
                <a:solidFill>
                  <a:schemeClr val="tx1">
                    <a:lumMod val="75000"/>
                    <a:lumOff val="25000"/>
                  </a:schemeClr>
                </a:solidFill>
              </a:rPr>
              <a:t> 158:366–371</a:t>
            </a:r>
          </a:p>
          <a:p>
            <a:pPr fontAlgn="auto">
              <a:spcAft>
                <a:spcPts val="0"/>
              </a:spcAft>
              <a:buFont typeface="Wingdings 3" charset="2"/>
              <a:buChar char=""/>
              <a:defRPr/>
            </a:pPr>
            <a:r>
              <a:rPr lang="en-US" dirty="0">
                <a:solidFill>
                  <a:schemeClr val="tx1">
                    <a:lumMod val="75000"/>
                    <a:lumOff val="25000"/>
                  </a:schemeClr>
                </a:solidFill>
              </a:rPr>
              <a:t>15. Volpe JJ (2009) Brain injury in premature infants: a complex </a:t>
            </a:r>
            <a:r>
              <a:rPr lang="en-US" dirty="0" smtClean="0">
                <a:solidFill>
                  <a:schemeClr val="tx1">
                    <a:lumMod val="75000"/>
                    <a:lumOff val="25000"/>
                  </a:schemeClr>
                </a:solidFill>
              </a:rPr>
              <a:t>amalgam of </a:t>
            </a:r>
            <a:r>
              <a:rPr lang="en-US" dirty="0">
                <a:solidFill>
                  <a:schemeClr val="tx1">
                    <a:lumMod val="75000"/>
                    <a:lumOff val="25000"/>
                  </a:schemeClr>
                </a:solidFill>
              </a:rPr>
              <a:t>destructive </a:t>
            </a:r>
            <a:r>
              <a:rPr lang="en-US" dirty="0" smtClean="0">
                <a:solidFill>
                  <a:schemeClr val="tx1">
                    <a:lumMod val="75000"/>
                    <a:lumOff val="25000"/>
                  </a:schemeClr>
                </a:solidFill>
              </a:rPr>
              <a:t>and  developmental </a:t>
            </a:r>
            <a:r>
              <a:rPr lang="en-US" dirty="0">
                <a:solidFill>
                  <a:schemeClr val="tx1">
                    <a:lumMod val="75000"/>
                    <a:lumOff val="25000"/>
                  </a:schemeClr>
                </a:solidFill>
              </a:rPr>
              <a:t>disturbances. Lancet </a:t>
            </a:r>
            <a:r>
              <a:rPr lang="en-US" dirty="0" err="1" smtClean="0">
                <a:solidFill>
                  <a:schemeClr val="tx1">
                    <a:lumMod val="75000"/>
                    <a:lumOff val="25000"/>
                  </a:schemeClr>
                </a:solidFill>
              </a:rPr>
              <a:t>Neurol</a:t>
            </a:r>
            <a:r>
              <a:rPr lang="en-US" dirty="0">
                <a:solidFill>
                  <a:schemeClr val="tx1">
                    <a:lumMod val="75000"/>
                    <a:lumOff val="25000"/>
                  </a:schemeClr>
                </a:solidFill>
              </a:rPr>
              <a:t> </a:t>
            </a:r>
            <a:r>
              <a:rPr lang="pt-BR" dirty="0" smtClean="0">
                <a:solidFill>
                  <a:schemeClr val="tx1">
                    <a:lumMod val="75000"/>
                    <a:lumOff val="25000"/>
                  </a:schemeClr>
                </a:solidFill>
              </a:rPr>
              <a:t>8:110–124</a:t>
            </a:r>
            <a:endParaRPr lang="pt-BR" dirty="0">
              <a:solidFill>
                <a:schemeClr val="tx1">
                  <a:lumMod val="75000"/>
                  <a:lumOff val="25000"/>
                </a:schemeClr>
              </a:solidFill>
            </a:endParaRPr>
          </a:p>
          <a:p>
            <a:pPr fontAlgn="auto">
              <a:spcAft>
                <a:spcPts val="0"/>
              </a:spcAft>
              <a:buFont typeface="Wingdings 3" charset="2"/>
              <a:buChar char=""/>
              <a:defRPr/>
            </a:pPr>
            <a:r>
              <a:rPr lang="en-US" dirty="0">
                <a:solidFill>
                  <a:schemeClr val="tx1">
                    <a:lumMod val="75000"/>
                    <a:lumOff val="25000"/>
                  </a:schemeClr>
                </a:solidFill>
              </a:rPr>
              <a:t>16. </a:t>
            </a:r>
            <a:r>
              <a:rPr lang="en-US" dirty="0" err="1">
                <a:solidFill>
                  <a:schemeClr val="tx1">
                    <a:lumMod val="75000"/>
                    <a:lumOff val="25000"/>
                  </a:schemeClr>
                </a:solidFill>
              </a:rPr>
              <a:t>Ballabh</a:t>
            </a:r>
            <a:r>
              <a:rPr lang="en-US" dirty="0">
                <a:solidFill>
                  <a:schemeClr val="tx1">
                    <a:lumMod val="75000"/>
                    <a:lumOff val="25000"/>
                  </a:schemeClr>
                </a:solidFill>
              </a:rPr>
              <a:t> P (2014) Pathogenesis and Prevention of </a:t>
            </a:r>
            <a:r>
              <a:rPr lang="en-US" dirty="0" err="1" smtClean="0">
                <a:solidFill>
                  <a:schemeClr val="tx1">
                    <a:lumMod val="75000"/>
                    <a:lumOff val="25000"/>
                  </a:schemeClr>
                </a:solidFill>
              </a:rPr>
              <a:t>Intraventricular</a:t>
            </a:r>
            <a:r>
              <a:rPr lang="en-US" dirty="0">
                <a:solidFill>
                  <a:schemeClr val="tx1">
                    <a:lumMod val="75000"/>
                    <a:lumOff val="25000"/>
                  </a:schemeClr>
                </a:solidFill>
              </a:rPr>
              <a:t> </a:t>
            </a:r>
            <a:r>
              <a:rPr lang="pt-BR" dirty="0" err="1" smtClean="0">
                <a:solidFill>
                  <a:schemeClr val="tx1">
                    <a:lumMod val="75000"/>
                    <a:lumOff val="25000"/>
                  </a:schemeClr>
                </a:solidFill>
              </a:rPr>
              <a:t>Hemorrhage</a:t>
            </a:r>
            <a:r>
              <a:rPr lang="pt-BR" dirty="0">
                <a:solidFill>
                  <a:schemeClr val="tx1">
                    <a:lumMod val="75000"/>
                    <a:lumOff val="25000"/>
                  </a:schemeClr>
                </a:solidFill>
              </a:rPr>
              <a:t>. </a:t>
            </a:r>
            <a:r>
              <a:rPr lang="pt-BR" dirty="0" err="1">
                <a:solidFill>
                  <a:schemeClr val="tx1">
                    <a:lumMod val="75000"/>
                    <a:lumOff val="25000"/>
                  </a:schemeClr>
                </a:solidFill>
              </a:rPr>
              <a:t>Clin</a:t>
            </a:r>
            <a:r>
              <a:rPr lang="pt-BR" dirty="0">
                <a:solidFill>
                  <a:schemeClr val="tx1">
                    <a:lumMod val="75000"/>
                    <a:lumOff val="25000"/>
                  </a:schemeClr>
                </a:solidFill>
              </a:rPr>
              <a:t> </a:t>
            </a:r>
            <a:r>
              <a:rPr lang="pt-BR" dirty="0" err="1" smtClean="0">
                <a:solidFill>
                  <a:schemeClr val="tx1">
                    <a:lumMod val="75000"/>
                    <a:lumOff val="25000"/>
                  </a:schemeClr>
                </a:solidFill>
              </a:rPr>
              <a:t>Perinatol</a:t>
            </a:r>
            <a:r>
              <a:rPr lang="pt-BR" dirty="0">
                <a:solidFill>
                  <a:schemeClr val="tx1">
                    <a:lumMod val="75000"/>
                    <a:lumOff val="25000"/>
                  </a:schemeClr>
                </a:solidFill>
              </a:rPr>
              <a:t> </a:t>
            </a:r>
            <a:r>
              <a:rPr lang="pt-BR" dirty="0" smtClean="0">
                <a:solidFill>
                  <a:schemeClr val="tx1">
                    <a:lumMod val="75000"/>
                    <a:lumOff val="25000"/>
                  </a:schemeClr>
                </a:solidFill>
              </a:rPr>
              <a:t>41:47–67</a:t>
            </a:r>
            <a:endParaRPr lang="pt-BR" dirty="0">
              <a:solidFill>
                <a:schemeClr val="tx1">
                  <a:lumMod val="75000"/>
                  <a:lumOff val="25000"/>
                </a:schemeClr>
              </a:solidFill>
            </a:endParaRPr>
          </a:p>
          <a:p>
            <a:pPr fontAlgn="auto">
              <a:spcAft>
                <a:spcPts val="0"/>
              </a:spcAft>
              <a:buFont typeface="Wingdings 3" charset="2"/>
              <a:buChar char=""/>
              <a:defRPr/>
            </a:pPr>
            <a:r>
              <a:rPr lang="en-US" dirty="0">
                <a:solidFill>
                  <a:schemeClr val="tx1">
                    <a:lumMod val="75000"/>
                    <a:lumOff val="25000"/>
                  </a:schemeClr>
                </a:solidFill>
              </a:rPr>
              <a:t>17. Beaulieu C (2002) The basis of anisotropic water diffusion in </a:t>
            </a:r>
            <a:r>
              <a:rPr lang="en-US" dirty="0" smtClean="0">
                <a:solidFill>
                  <a:schemeClr val="tx1">
                    <a:lumMod val="75000"/>
                    <a:lumOff val="25000"/>
                  </a:schemeClr>
                </a:solidFill>
              </a:rPr>
              <a:t>the nervous </a:t>
            </a:r>
            <a:r>
              <a:rPr lang="en-US" dirty="0">
                <a:solidFill>
                  <a:schemeClr val="tx1">
                    <a:lumMod val="75000"/>
                    <a:lumOff val="25000"/>
                  </a:schemeClr>
                </a:solidFill>
              </a:rPr>
              <a:t>system - a technical review. NMR Biomed 15:435–455</a:t>
            </a:r>
            <a:endParaRPr lang="pt-BR" dirty="0">
              <a:solidFill>
                <a:schemeClr val="tx1">
                  <a:lumMod val="75000"/>
                  <a:lumOff val="25000"/>
                </a:schemeClr>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ítulo 1"/>
          <p:cNvSpPr>
            <a:spLocks noGrp="1"/>
          </p:cNvSpPr>
          <p:nvPr>
            <p:ph type="title"/>
          </p:nvPr>
        </p:nvSpPr>
        <p:spPr/>
        <p:txBody>
          <a:bodyPr/>
          <a:lstStyle/>
          <a:p>
            <a:pPr algn="ctr"/>
            <a:r>
              <a:rPr lang="pt-BR" b="1" smtClean="0"/>
              <a:t>REFERÊNCIAS BIBLIOGRAFICAS</a:t>
            </a:r>
            <a:endParaRPr lang="pt-BR" smtClean="0"/>
          </a:p>
        </p:txBody>
      </p:sp>
      <p:sp>
        <p:nvSpPr>
          <p:cNvPr id="34819" name="Espaço Reservado para Conteúdo 2"/>
          <p:cNvSpPr>
            <a:spLocks noGrp="1"/>
          </p:cNvSpPr>
          <p:nvPr>
            <p:ph idx="1"/>
          </p:nvPr>
        </p:nvSpPr>
        <p:spPr>
          <a:xfrm>
            <a:off x="139700" y="2413000"/>
            <a:ext cx="11658600" cy="4229100"/>
          </a:xfrm>
        </p:spPr>
        <p:txBody>
          <a:bodyPr/>
          <a:lstStyle/>
          <a:p>
            <a:r>
              <a:rPr lang="it-IT" smtClean="0"/>
              <a:t>18. Navarra R, Sestieri C, Conte E et al (2016) Perinatal MRI diffusivity </a:t>
            </a:r>
            <a:r>
              <a:rPr lang="en-US" smtClean="0"/>
              <a:t>is related to early assessment of motor performance in preterm </a:t>
            </a:r>
            <a:r>
              <a:rPr lang="pt-BR" smtClean="0"/>
              <a:t>neonates. Neuroradiol J 29:137–145</a:t>
            </a:r>
          </a:p>
          <a:p>
            <a:r>
              <a:rPr lang="en-US" smtClean="0"/>
              <a:t>19. Counsell SJ, Edwards AD, Chew ATM et al (2008) Specific relations between neurodevelopmental abilities and white matter microstructure in children born preterm. Brain 131:3201–3208</a:t>
            </a:r>
          </a:p>
          <a:p>
            <a:r>
              <a:rPr lang="fr-FR" smtClean="0"/>
              <a:t>20. Tournier JD, Mori S, Leemans A (2011) Diffusion tensor imaging </a:t>
            </a:r>
            <a:r>
              <a:rPr lang="pt-BR" smtClean="0"/>
              <a:t>and beyond. Magn Reson Med 65:1532–1556</a:t>
            </a:r>
          </a:p>
          <a:p>
            <a:r>
              <a:rPr lang="fi-FI" smtClean="0"/>
              <a:t>21. Kuklisova-Murgasova M, Aljabar P, Srinivasan L et al (2011) A </a:t>
            </a:r>
            <a:r>
              <a:rPr lang="en-US" smtClean="0"/>
              <a:t>dynamic 4D probabilistic atlas of the developing brain. </a:t>
            </a:r>
            <a:r>
              <a:rPr lang="pt-BR" smtClean="0"/>
              <a:t>NeuroImage 54:2750–2763</a:t>
            </a:r>
          </a:p>
          <a:p>
            <a:r>
              <a:rPr lang="pt-BR" smtClean="0"/>
              <a:t>22. Padilla N, Alexandrou G, Blennow M, Lagercrantz H, Ådén U </a:t>
            </a:r>
            <a:r>
              <a:rPr lang="en-US" smtClean="0"/>
              <a:t>(2015) Brain Growth Gains and Losses in Extremely Preterm Infants at Term. Cereb Cortex 25:1897–1905</a:t>
            </a:r>
            <a:endParaRPr lang="pt-BR" smtClean="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ítulo 1"/>
          <p:cNvSpPr>
            <a:spLocks noGrp="1"/>
          </p:cNvSpPr>
          <p:nvPr>
            <p:ph type="title"/>
          </p:nvPr>
        </p:nvSpPr>
        <p:spPr/>
        <p:txBody>
          <a:bodyPr/>
          <a:lstStyle/>
          <a:p>
            <a:pPr algn="ctr"/>
            <a:r>
              <a:rPr lang="pt-BR" b="1" smtClean="0"/>
              <a:t>REFERÊNCIAS BIBLIOGRAFICAS</a:t>
            </a:r>
            <a:endParaRPr lang="pt-BR" smtClean="0"/>
          </a:p>
        </p:txBody>
      </p:sp>
      <p:sp>
        <p:nvSpPr>
          <p:cNvPr id="35843" name="Espaço Reservado para Conteúdo 2"/>
          <p:cNvSpPr>
            <a:spLocks noGrp="1"/>
          </p:cNvSpPr>
          <p:nvPr>
            <p:ph idx="1"/>
          </p:nvPr>
        </p:nvSpPr>
        <p:spPr>
          <a:xfrm>
            <a:off x="139700" y="2413000"/>
            <a:ext cx="11658600" cy="4229100"/>
          </a:xfrm>
        </p:spPr>
        <p:txBody>
          <a:bodyPr/>
          <a:lstStyle/>
          <a:p>
            <a:r>
              <a:rPr lang="en-US" smtClean="0"/>
              <a:t>23. Ball G, Counsell SJ, AnjariMet al (2010) An optimized tract-based spatial statistics protocol for neonates: applications to prematurity and chronic lung disease. NeuroImage 53:94–102</a:t>
            </a:r>
          </a:p>
          <a:p>
            <a:r>
              <a:rPr lang="pt-BR" smtClean="0"/>
              <a:t>24. Van Tilborg E, Heijnen CJ, Benders MJ et al (2016) Impaired oligodendrocyte </a:t>
            </a:r>
            <a:r>
              <a:rPr lang="en-US" smtClean="0"/>
              <a:t>maturation in preterm infants: potential therapeutic </a:t>
            </a:r>
            <a:r>
              <a:rPr lang="pt-BR" smtClean="0"/>
              <a:t>targets. Prog Neurobiol 136:28–49</a:t>
            </a:r>
          </a:p>
          <a:p>
            <a:r>
              <a:rPr lang="pt-BR" smtClean="0"/>
              <a:t>25. Griffiths R, Huntley M (2007) GMDS-R Griffiths mental development </a:t>
            </a:r>
            <a:r>
              <a:rPr lang="it-IT" smtClean="0"/>
              <a:t>scales-revised 0–2 anni. In: Battaglia FM, Savoini M (eds) </a:t>
            </a:r>
            <a:r>
              <a:rPr lang="pt-BR" smtClean="0"/>
              <a:t>Manuale. Giunti O.S, Firenze</a:t>
            </a:r>
          </a:p>
          <a:p>
            <a:r>
              <a:rPr lang="pt-BR" smtClean="0"/>
              <a:t>26. Back SA, Luo NL, Borenstein NS, Levine JM, Volpe JJ, Kinney </a:t>
            </a:r>
            <a:r>
              <a:rPr lang="en-US" smtClean="0"/>
              <a:t>HC (2001) Late oligodendrocyte progenitors coincide with the developmental window of vulnerability for human perinatal white matter injury. J Neurosci 21:1302–1312</a:t>
            </a:r>
          </a:p>
          <a:p>
            <a:r>
              <a:rPr lang="en-US" smtClean="0"/>
              <a:t>27. Counsell SJ, Shen Y, Boardman JP et al (2006) Axial and radial diffusivity in preterm infants who have diffuse white matter changes on magnetic resonance imaging at term-equivalent age. </a:t>
            </a:r>
            <a:r>
              <a:rPr lang="pt-BR" smtClean="0"/>
              <a:t>Pediatrics 117:376–386</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ítulo 1"/>
          <p:cNvSpPr>
            <a:spLocks noGrp="1"/>
          </p:cNvSpPr>
          <p:nvPr>
            <p:ph type="title"/>
          </p:nvPr>
        </p:nvSpPr>
        <p:spPr/>
        <p:txBody>
          <a:bodyPr/>
          <a:lstStyle/>
          <a:p>
            <a:pPr algn="ctr"/>
            <a:r>
              <a:rPr lang="pt-BR" b="1" smtClean="0"/>
              <a:t>REFERÊNCIAS BIBLIOGRAFICAS</a:t>
            </a:r>
            <a:endParaRPr lang="pt-BR" smtClean="0"/>
          </a:p>
        </p:txBody>
      </p:sp>
      <p:sp>
        <p:nvSpPr>
          <p:cNvPr id="36867" name="Espaço Reservado para Conteúdo 2"/>
          <p:cNvSpPr>
            <a:spLocks noGrp="1"/>
          </p:cNvSpPr>
          <p:nvPr>
            <p:ph idx="1"/>
          </p:nvPr>
        </p:nvSpPr>
        <p:spPr>
          <a:xfrm>
            <a:off x="139700" y="2413000"/>
            <a:ext cx="11658600" cy="4229100"/>
          </a:xfrm>
        </p:spPr>
        <p:txBody>
          <a:bodyPr/>
          <a:lstStyle/>
          <a:p>
            <a:r>
              <a:rPr lang="pt-BR" smtClean="0"/>
              <a:t>28. Juliet PA, Frost EE, Balasubramaniam J, Del Bigio MR (2009)</a:t>
            </a:r>
            <a:r>
              <a:rPr lang="en-US" smtClean="0"/>
              <a:t>Toxic effect of blood components on perinatal rat subventricular </a:t>
            </a:r>
            <a:r>
              <a:rPr lang="pt-BR" smtClean="0"/>
              <a:t>zone cells and oligodendrocyte precursor cell proliferation, differentiation and migration in culture. J Neurochem 109:1285–1299</a:t>
            </a:r>
          </a:p>
          <a:p>
            <a:r>
              <a:rPr lang="en-US" smtClean="0"/>
              <a:t>29. Ley D, Romantsik O, Vallius S et al (2016) High Presence of Extracellular Hemoglobin in the Periventricular White Matter</a:t>
            </a:r>
          </a:p>
          <a:p>
            <a:r>
              <a:rPr lang="en-US" smtClean="0"/>
              <a:t>Following Preterm Intraventricular Hemorrhage. Front Physiol 8 </a:t>
            </a:r>
            <a:r>
              <a:rPr lang="pt-BR" smtClean="0"/>
              <a:t>7:330</a:t>
            </a:r>
          </a:p>
          <a:p>
            <a:r>
              <a:rPr lang="pt-BR" smtClean="0"/>
              <a:t>30. Warner DS, Sheng H, Batinic-Haberle I (2007) Oxidants, antioxidants </a:t>
            </a:r>
            <a:r>
              <a:rPr lang="en-US" smtClean="0"/>
              <a:t>and the ischemic brain. J Exp Biol 18:3221–3231</a:t>
            </a:r>
          </a:p>
          <a:p>
            <a:r>
              <a:rPr lang="pt-BR" smtClean="0"/>
              <a:t>31. Supramaniam V, Vontell R, Srinivasan L, Wyatt-Ashmead J, </a:t>
            </a:r>
            <a:r>
              <a:rPr lang="en-US" smtClean="0"/>
              <a:t>Hagberg H, Rutherford M (2013) Microglia activation in the extremely preterm human brain. Pediatr Res 73:301–309</a:t>
            </a:r>
          </a:p>
          <a:p>
            <a:r>
              <a:rPr lang="pt-BR" smtClean="0"/>
              <a:t>32. Burzynska AZ, Preuschhof C, Bäckman L et al (2010) Age-related </a:t>
            </a:r>
            <a:r>
              <a:rPr lang="en-US" smtClean="0"/>
              <a:t>differences in white matter microstructure: region-specific patterns </a:t>
            </a:r>
            <a:r>
              <a:rPr lang="pt-BR" smtClean="0"/>
              <a:t>of diffusivity. NeuroImage 49:2104–2112</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ítulo 1"/>
          <p:cNvSpPr>
            <a:spLocks noGrp="1"/>
          </p:cNvSpPr>
          <p:nvPr>
            <p:ph type="title"/>
          </p:nvPr>
        </p:nvSpPr>
        <p:spPr/>
        <p:txBody>
          <a:bodyPr/>
          <a:lstStyle/>
          <a:p>
            <a:pPr algn="ctr"/>
            <a:r>
              <a:rPr lang="pt-BR" b="1" smtClean="0"/>
              <a:t>REFERÊNCIAS BIBLIOGRAFICAS</a:t>
            </a:r>
            <a:endParaRPr lang="pt-BR" smtClean="0"/>
          </a:p>
        </p:txBody>
      </p:sp>
      <p:sp>
        <p:nvSpPr>
          <p:cNvPr id="3" name="Espaço Reservado para Conteúdo 2"/>
          <p:cNvSpPr>
            <a:spLocks noGrp="1"/>
          </p:cNvSpPr>
          <p:nvPr>
            <p:ph idx="1"/>
          </p:nvPr>
        </p:nvSpPr>
        <p:spPr>
          <a:xfrm>
            <a:off x="139700" y="2413000"/>
            <a:ext cx="11658600" cy="4229100"/>
          </a:xfrm>
        </p:spPr>
        <p:txBody>
          <a:bodyPr rtlCol="0">
            <a:normAutofit lnSpcReduction="10000"/>
          </a:bodyPr>
          <a:lstStyle/>
          <a:p>
            <a:pPr fontAlgn="auto">
              <a:spcAft>
                <a:spcPts val="0"/>
              </a:spcAft>
              <a:buFont typeface="Wingdings 3" charset="2"/>
              <a:buChar char=""/>
              <a:defRPr/>
            </a:pPr>
            <a:r>
              <a:rPr lang="pt-BR" dirty="0">
                <a:solidFill>
                  <a:schemeClr val="tx1">
                    <a:lumMod val="75000"/>
                    <a:lumOff val="25000"/>
                  </a:schemeClr>
                </a:solidFill>
              </a:rPr>
              <a:t>33. </a:t>
            </a:r>
            <a:r>
              <a:rPr lang="pt-BR" dirty="0" err="1">
                <a:solidFill>
                  <a:schemeClr val="tx1">
                    <a:lumMod val="75000"/>
                    <a:lumOff val="25000"/>
                  </a:schemeClr>
                </a:solidFill>
              </a:rPr>
              <a:t>Sen</a:t>
            </a:r>
            <a:r>
              <a:rPr lang="pt-BR" dirty="0">
                <a:solidFill>
                  <a:schemeClr val="tx1">
                    <a:lumMod val="75000"/>
                    <a:lumOff val="25000"/>
                  </a:schemeClr>
                </a:solidFill>
              </a:rPr>
              <a:t> PN, </a:t>
            </a:r>
            <a:r>
              <a:rPr lang="pt-BR" dirty="0" err="1">
                <a:solidFill>
                  <a:schemeClr val="tx1">
                    <a:lumMod val="75000"/>
                    <a:lumOff val="25000"/>
                  </a:schemeClr>
                </a:solidFill>
              </a:rPr>
              <a:t>Basser</a:t>
            </a:r>
            <a:r>
              <a:rPr lang="pt-BR" dirty="0">
                <a:solidFill>
                  <a:schemeClr val="tx1">
                    <a:lumMod val="75000"/>
                    <a:lumOff val="25000"/>
                  </a:schemeClr>
                </a:solidFill>
              </a:rPr>
              <a:t> PJ (2005) A </a:t>
            </a:r>
            <a:r>
              <a:rPr lang="pt-BR" dirty="0" err="1">
                <a:solidFill>
                  <a:schemeClr val="tx1">
                    <a:lumMod val="75000"/>
                    <a:lumOff val="25000"/>
                  </a:schemeClr>
                </a:solidFill>
              </a:rPr>
              <a:t>model</a:t>
            </a:r>
            <a:r>
              <a:rPr lang="pt-BR" dirty="0">
                <a:solidFill>
                  <a:schemeClr val="tx1">
                    <a:lumMod val="75000"/>
                    <a:lumOff val="25000"/>
                  </a:schemeClr>
                </a:solidFill>
              </a:rPr>
              <a:t> for </a:t>
            </a:r>
            <a:r>
              <a:rPr lang="pt-BR" dirty="0" err="1">
                <a:solidFill>
                  <a:schemeClr val="tx1">
                    <a:lumMod val="75000"/>
                    <a:lumOff val="25000"/>
                  </a:schemeClr>
                </a:solidFill>
              </a:rPr>
              <a:t>diffusion</a:t>
            </a:r>
            <a:r>
              <a:rPr lang="pt-BR" dirty="0">
                <a:solidFill>
                  <a:schemeClr val="tx1">
                    <a:lumMod val="75000"/>
                    <a:lumOff val="25000"/>
                  </a:schemeClr>
                </a:solidFill>
              </a:rPr>
              <a:t> in </a:t>
            </a:r>
            <a:r>
              <a:rPr lang="pt-BR" dirty="0" err="1">
                <a:solidFill>
                  <a:schemeClr val="tx1">
                    <a:lumMod val="75000"/>
                    <a:lumOff val="25000"/>
                  </a:schemeClr>
                </a:solidFill>
              </a:rPr>
              <a:t>white</a:t>
            </a:r>
            <a:r>
              <a:rPr lang="pt-BR" dirty="0">
                <a:solidFill>
                  <a:schemeClr val="tx1">
                    <a:lumMod val="75000"/>
                    <a:lumOff val="25000"/>
                  </a:schemeClr>
                </a:solidFill>
              </a:rPr>
              <a:t> </a:t>
            </a:r>
            <a:r>
              <a:rPr lang="pt-BR" dirty="0" err="1">
                <a:solidFill>
                  <a:schemeClr val="tx1">
                    <a:lumMod val="75000"/>
                    <a:lumOff val="25000"/>
                  </a:schemeClr>
                </a:solidFill>
              </a:rPr>
              <a:t>matter</a:t>
            </a:r>
            <a:r>
              <a:rPr lang="pt-BR" dirty="0">
                <a:solidFill>
                  <a:schemeClr val="tx1">
                    <a:lumMod val="75000"/>
                    <a:lumOff val="25000"/>
                  </a:schemeClr>
                </a:solidFill>
              </a:rPr>
              <a:t> </a:t>
            </a:r>
            <a:r>
              <a:rPr lang="pt-BR" dirty="0" smtClean="0">
                <a:solidFill>
                  <a:schemeClr val="tx1">
                    <a:lumMod val="75000"/>
                    <a:lumOff val="25000"/>
                  </a:schemeClr>
                </a:solidFill>
              </a:rPr>
              <a:t>in </a:t>
            </a:r>
            <a:r>
              <a:rPr lang="en-US" dirty="0" smtClean="0">
                <a:solidFill>
                  <a:schemeClr val="tx1">
                    <a:lumMod val="75000"/>
                    <a:lumOff val="25000"/>
                  </a:schemeClr>
                </a:solidFill>
              </a:rPr>
              <a:t>the </a:t>
            </a:r>
            <a:r>
              <a:rPr lang="en-US" dirty="0">
                <a:solidFill>
                  <a:schemeClr val="tx1">
                    <a:lumMod val="75000"/>
                    <a:lumOff val="25000"/>
                  </a:schemeClr>
                </a:solidFill>
              </a:rPr>
              <a:t>brain. </a:t>
            </a:r>
            <a:r>
              <a:rPr lang="en-US" dirty="0" err="1">
                <a:solidFill>
                  <a:schemeClr val="tx1">
                    <a:lumMod val="75000"/>
                    <a:lumOff val="25000"/>
                  </a:schemeClr>
                </a:solidFill>
              </a:rPr>
              <a:t>Biophys</a:t>
            </a:r>
            <a:r>
              <a:rPr lang="en-US" dirty="0">
                <a:solidFill>
                  <a:schemeClr val="tx1">
                    <a:lumMod val="75000"/>
                    <a:lumOff val="25000"/>
                  </a:schemeClr>
                </a:solidFill>
              </a:rPr>
              <a:t> J 89:2927–2938</a:t>
            </a:r>
          </a:p>
          <a:p>
            <a:pPr fontAlgn="auto">
              <a:spcAft>
                <a:spcPts val="0"/>
              </a:spcAft>
              <a:buFont typeface="Wingdings 3" charset="2"/>
              <a:buChar char=""/>
              <a:defRPr/>
            </a:pPr>
            <a:r>
              <a:rPr lang="pt-BR" dirty="0">
                <a:solidFill>
                  <a:schemeClr val="tx1">
                    <a:lumMod val="75000"/>
                    <a:lumOff val="25000"/>
                  </a:schemeClr>
                </a:solidFill>
              </a:rPr>
              <a:t>34. Liu X-B, </a:t>
            </a:r>
            <a:r>
              <a:rPr lang="pt-BR" dirty="0" err="1">
                <a:solidFill>
                  <a:schemeClr val="tx1">
                    <a:lumMod val="75000"/>
                    <a:lumOff val="25000"/>
                  </a:schemeClr>
                </a:solidFill>
              </a:rPr>
              <a:t>Shen</a:t>
            </a:r>
            <a:r>
              <a:rPr lang="pt-BR" dirty="0">
                <a:solidFill>
                  <a:schemeClr val="tx1">
                    <a:lumMod val="75000"/>
                    <a:lumOff val="25000"/>
                  </a:schemeClr>
                </a:solidFill>
              </a:rPr>
              <a:t> Y, Plane JM, Deng W (2013) </a:t>
            </a:r>
            <a:r>
              <a:rPr lang="pt-BR" dirty="0" err="1">
                <a:solidFill>
                  <a:schemeClr val="tx1">
                    <a:lumMod val="75000"/>
                    <a:lumOff val="25000"/>
                  </a:schemeClr>
                </a:solidFill>
              </a:rPr>
              <a:t>Vulnerability</a:t>
            </a:r>
            <a:r>
              <a:rPr lang="pt-BR" dirty="0">
                <a:solidFill>
                  <a:schemeClr val="tx1">
                    <a:lumMod val="75000"/>
                    <a:lumOff val="25000"/>
                  </a:schemeClr>
                </a:solidFill>
              </a:rPr>
              <a:t> </a:t>
            </a:r>
            <a:r>
              <a:rPr lang="pt-BR" dirty="0" err="1" smtClean="0">
                <a:solidFill>
                  <a:schemeClr val="tx1">
                    <a:lumMod val="75000"/>
                    <a:lumOff val="25000"/>
                  </a:schemeClr>
                </a:solidFill>
              </a:rPr>
              <a:t>of</a:t>
            </a:r>
            <a:r>
              <a:rPr lang="pt-BR" dirty="0">
                <a:solidFill>
                  <a:schemeClr val="tx1">
                    <a:lumMod val="75000"/>
                    <a:lumOff val="25000"/>
                  </a:schemeClr>
                </a:solidFill>
              </a:rPr>
              <a:t> </a:t>
            </a:r>
            <a:r>
              <a:rPr lang="en-US" dirty="0" err="1" smtClean="0">
                <a:solidFill>
                  <a:schemeClr val="tx1">
                    <a:lumMod val="75000"/>
                    <a:lumOff val="25000"/>
                  </a:schemeClr>
                </a:solidFill>
              </a:rPr>
              <a:t>premyelinating</a:t>
            </a:r>
            <a:r>
              <a:rPr lang="en-US" dirty="0" smtClean="0">
                <a:solidFill>
                  <a:schemeClr val="tx1">
                    <a:lumMod val="75000"/>
                    <a:lumOff val="25000"/>
                  </a:schemeClr>
                </a:solidFill>
              </a:rPr>
              <a:t> </a:t>
            </a:r>
            <a:r>
              <a:rPr lang="en-US" dirty="0" err="1">
                <a:solidFill>
                  <a:schemeClr val="tx1">
                    <a:lumMod val="75000"/>
                    <a:lumOff val="25000"/>
                  </a:schemeClr>
                </a:solidFill>
              </a:rPr>
              <a:t>oligodendrocytes</a:t>
            </a:r>
            <a:r>
              <a:rPr lang="en-US" dirty="0">
                <a:solidFill>
                  <a:schemeClr val="tx1">
                    <a:lumMod val="75000"/>
                    <a:lumOff val="25000"/>
                  </a:schemeClr>
                </a:solidFill>
              </a:rPr>
              <a:t> to white-matter damage in </a:t>
            </a:r>
            <a:r>
              <a:rPr lang="en-US" dirty="0" smtClean="0">
                <a:solidFill>
                  <a:schemeClr val="tx1">
                    <a:lumMod val="75000"/>
                    <a:lumOff val="25000"/>
                  </a:schemeClr>
                </a:solidFill>
              </a:rPr>
              <a:t>neonatal brain </a:t>
            </a:r>
            <a:r>
              <a:rPr lang="en-US" dirty="0">
                <a:solidFill>
                  <a:schemeClr val="tx1">
                    <a:lumMod val="75000"/>
                    <a:lumOff val="25000"/>
                  </a:schemeClr>
                </a:solidFill>
              </a:rPr>
              <a:t>injury. </a:t>
            </a:r>
            <a:r>
              <a:rPr lang="en-US" dirty="0" err="1">
                <a:solidFill>
                  <a:schemeClr val="tx1">
                    <a:lumMod val="75000"/>
                    <a:lumOff val="25000"/>
                  </a:schemeClr>
                </a:solidFill>
              </a:rPr>
              <a:t>Neurosci</a:t>
            </a:r>
            <a:r>
              <a:rPr lang="en-US" dirty="0">
                <a:solidFill>
                  <a:schemeClr val="tx1">
                    <a:lumMod val="75000"/>
                    <a:lumOff val="25000"/>
                  </a:schemeClr>
                </a:solidFill>
              </a:rPr>
              <a:t> Bull 29:229–238</a:t>
            </a:r>
          </a:p>
          <a:p>
            <a:pPr fontAlgn="auto">
              <a:spcAft>
                <a:spcPts val="0"/>
              </a:spcAft>
              <a:buFont typeface="Wingdings 3" charset="2"/>
              <a:buChar char=""/>
              <a:defRPr/>
            </a:pPr>
            <a:r>
              <a:rPr lang="en-US" dirty="0">
                <a:solidFill>
                  <a:schemeClr val="tx1">
                    <a:lumMod val="75000"/>
                    <a:lumOff val="25000"/>
                  </a:schemeClr>
                </a:solidFill>
              </a:rPr>
              <a:t>35. Brown GC, </a:t>
            </a:r>
            <a:r>
              <a:rPr lang="en-US" dirty="0" err="1">
                <a:solidFill>
                  <a:schemeClr val="tx1">
                    <a:lumMod val="75000"/>
                    <a:lumOff val="25000"/>
                  </a:schemeClr>
                </a:solidFill>
              </a:rPr>
              <a:t>Bal</a:t>
            </a:r>
            <a:r>
              <a:rPr lang="en-US" dirty="0">
                <a:solidFill>
                  <a:schemeClr val="tx1">
                    <a:lumMod val="75000"/>
                    <a:lumOff val="25000"/>
                  </a:schemeClr>
                </a:solidFill>
              </a:rPr>
              <a:t>-Price A (2003) Inflammatory </a:t>
            </a:r>
            <a:r>
              <a:rPr lang="en-US" dirty="0" err="1" smtClean="0">
                <a:solidFill>
                  <a:schemeClr val="tx1">
                    <a:lumMod val="75000"/>
                    <a:lumOff val="25000"/>
                  </a:schemeClr>
                </a:solidFill>
              </a:rPr>
              <a:t>neurodegeneration</a:t>
            </a:r>
            <a:r>
              <a:rPr lang="en-US" dirty="0">
                <a:solidFill>
                  <a:schemeClr val="tx1">
                    <a:lumMod val="75000"/>
                    <a:lumOff val="25000"/>
                  </a:schemeClr>
                </a:solidFill>
              </a:rPr>
              <a:t> </a:t>
            </a:r>
            <a:r>
              <a:rPr lang="en-US" dirty="0" smtClean="0">
                <a:solidFill>
                  <a:schemeClr val="tx1">
                    <a:lumMod val="75000"/>
                    <a:lumOff val="25000"/>
                  </a:schemeClr>
                </a:solidFill>
              </a:rPr>
              <a:t>mediated </a:t>
            </a:r>
            <a:r>
              <a:rPr lang="en-US" dirty="0">
                <a:solidFill>
                  <a:schemeClr val="tx1">
                    <a:lumMod val="75000"/>
                    <a:lumOff val="25000"/>
                  </a:schemeClr>
                </a:solidFill>
              </a:rPr>
              <a:t>by nitric oxide, glutamate, and mitochondria. </a:t>
            </a:r>
            <a:r>
              <a:rPr lang="en-US" dirty="0" err="1" smtClean="0">
                <a:solidFill>
                  <a:schemeClr val="tx1">
                    <a:lumMod val="75000"/>
                    <a:lumOff val="25000"/>
                  </a:schemeClr>
                </a:solidFill>
              </a:rPr>
              <a:t>Mol</a:t>
            </a:r>
            <a:r>
              <a:rPr lang="en-US" dirty="0">
                <a:solidFill>
                  <a:schemeClr val="tx1">
                    <a:lumMod val="75000"/>
                    <a:lumOff val="25000"/>
                  </a:schemeClr>
                </a:solidFill>
              </a:rPr>
              <a:t> </a:t>
            </a:r>
            <a:r>
              <a:rPr lang="pt-BR" dirty="0" err="1" smtClean="0">
                <a:solidFill>
                  <a:schemeClr val="tx1">
                    <a:lumMod val="75000"/>
                    <a:lumOff val="25000"/>
                  </a:schemeClr>
                </a:solidFill>
              </a:rPr>
              <a:t>Neurobiol</a:t>
            </a:r>
            <a:r>
              <a:rPr lang="pt-BR" dirty="0" smtClean="0">
                <a:solidFill>
                  <a:schemeClr val="tx1">
                    <a:lumMod val="75000"/>
                    <a:lumOff val="25000"/>
                  </a:schemeClr>
                </a:solidFill>
              </a:rPr>
              <a:t> </a:t>
            </a:r>
            <a:r>
              <a:rPr lang="pt-BR" dirty="0">
                <a:solidFill>
                  <a:schemeClr val="tx1">
                    <a:lumMod val="75000"/>
                    <a:lumOff val="25000"/>
                  </a:schemeClr>
                </a:solidFill>
              </a:rPr>
              <a:t>27:325–355</a:t>
            </a:r>
          </a:p>
          <a:p>
            <a:pPr fontAlgn="auto">
              <a:spcAft>
                <a:spcPts val="0"/>
              </a:spcAft>
              <a:buFont typeface="Wingdings 3" charset="2"/>
              <a:buChar char=""/>
              <a:defRPr/>
            </a:pPr>
            <a:r>
              <a:rPr lang="it-IT" dirty="0">
                <a:solidFill>
                  <a:schemeClr val="tx1">
                    <a:lumMod val="75000"/>
                    <a:lumOff val="25000"/>
                  </a:schemeClr>
                </a:solidFill>
              </a:rPr>
              <a:t>36. Monier A, Adle-Biassette H, Delezoide AL, Evrard P, Gressens </a:t>
            </a:r>
            <a:r>
              <a:rPr lang="it-IT" dirty="0" smtClean="0">
                <a:solidFill>
                  <a:schemeClr val="tx1">
                    <a:lumMod val="75000"/>
                    <a:lumOff val="25000"/>
                  </a:schemeClr>
                </a:solidFill>
              </a:rPr>
              <a:t>P, </a:t>
            </a:r>
            <a:r>
              <a:rPr lang="en-US" dirty="0" err="1" smtClean="0">
                <a:solidFill>
                  <a:schemeClr val="tx1">
                    <a:lumMod val="75000"/>
                    <a:lumOff val="25000"/>
                  </a:schemeClr>
                </a:solidFill>
              </a:rPr>
              <a:t>Verney</a:t>
            </a:r>
            <a:r>
              <a:rPr lang="en-US" dirty="0" smtClean="0">
                <a:solidFill>
                  <a:schemeClr val="tx1">
                    <a:lumMod val="75000"/>
                    <a:lumOff val="25000"/>
                  </a:schemeClr>
                </a:solidFill>
              </a:rPr>
              <a:t> </a:t>
            </a:r>
            <a:r>
              <a:rPr lang="en-US" dirty="0">
                <a:solidFill>
                  <a:schemeClr val="tx1">
                    <a:lumMod val="75000"/>
                    <a:lumOff val="25000"/>
                  </a:schemeClr>
                </a:solidFill>
              </a:rPr>
              <a:t>C (2007) Entry and distribution </a:t>
            </a:r>
            <a:r>
              <a:rPr lang="en-US" dirty="0" err="1">
                <a:solidFill>
                  <a:schemeClr val="tx1">
                    <a:lumMod val="75000"/>
                    <a:lumOff val="25000"/>
                  </a:schemeClr>
                </a:solidFill>
              </a:rPr>
              <a:t>ofmicroglial</a:t>
            </a:r>
            <a:r>
              <a:rPr lang="en-US" dirty="0">
                <a:solidFill>
                  <a:schemeClr val="tx1">
                    <a:lumMod val="75000"/>
                    <a:lumOff val="25000"/>
                  </a:schemeClr>
                </a:solidFill>
              </a:rPr>
              <a:t> cells in </a:t>
            </a:r>
            <a:r>
              <a:rPr lang="en-US" dirty="0" smtClean="0">
                <a:solidFill>
                  <a:schemeClr val="tx1">
                    <a:lumMod val="75000"/>
                    <a:lumOff val="25000"/>
                  </a:schemeClr>
                </a:solidFill>
              </a:rPr>
              <a:t>human embryonic </a:t>
            </a:r>
            <a:r>
              <a:rPr lang="en-US" dirty="0">
                <a:solidFill>
                  <a:schemeClr val="tx1">
                    <a:lumMod val="75000"/>
                    <a:lumOff val="25000"/>
                  </a:schemeClr>
                </a:solidFill>
              </a:rPr>
              <a:t>and fetal cerebral cortex. J </a:t>
            </a:r>
            <a:r>
              <a:rPr lang="en-US" dirty="0" err="1">
                <a:solidFill>
                  <a:schemeClr val="tx1">
                    <a:lumMod val="75000"/>
                    <a:lumOff val="25000"/>
                  </a:schemeClr>
                </a:solidFill>
              </a:rPr>
              <a:t>Neuropathol</a:t>
            </a:r>
            <a:r>
              <a:rPr lang="en-US" dirty="0">
                <a:solidFill>
                  <a:schemeClr val="tx1">
                    <a:lumMod val="75000"/>
                    <a:lumOff val="25000"/>
                  </a:schemeClr>
                </a:solidFill>
              </a:rPr>
              <a:t> </a:t>
            </a:r>
            <a:r>
              <a:rPr lang="en-US" dirty="0" err="1">
                <a:solidFill>
                  <a:schemeClr val="tx1">
                    <a:lumMod val="75000"/>
                    <a:lumOff val="25000"/>
                  </a:schemeClr>
                </a:solidFill>
              </a:rPr>
              <a:t>Exp</a:t>
            </a:r>
            <a:r>
              <a:rPr lang="en-US" dirty="0">
                <a:solidFill>
                  <a:schemeClr val="tx1">
                    <a:lumMod val="75000"/>
                    <a:lumOff val="25000"/>
                  </a:schemeClr>
                </a:solidFill>
              </a:rPr>
              <a:t> </a:t>
            </a:r>
            <a:r>
              <a:rPr lang="en-US" dirty="0" err="1">
                <a:solidFill>
                  <a:schemeClr val="tx1">
                    <a:lumMod val="75000"/>
                    <a:lumOff val="25000"/>
                  </a:schemeClr>
                </a:solidFill>
              </a:rPr>
              <a:t>Neurol</a:t>
            </a:r>
            <a:r>
              <a:rPr lang="en-US" dirty="0">
                <a:solidFill>
                  <a:schemeClr val="tx1">
                    <a:lumMod val="75000"/>
                    <a:lumOff val="25000"/>
                  </a:schemeClr>
                </a:solidFill>
              </a:rPr>
              <a:t> </a:t>
            </a:r>
            <a:r>
              <a:rPr lang="en-US" dirty="0" smtClean="0">
                <a:solidFill>
                  <a:schemeClr val="tx1">
                    <a:lumMod val="75000"/>
                    <a:lumOff val="25000"/>
                  </a:schemeClr>
                </a:solidFill>
              </a:rPr>
              <a:t>66: </a:t>
            </a:r>
            <a:r>
              <a:rPr lang="pt-BR" dirty="0" smtClean="0">
                <a:solidFill>
                  <a:schemeClr val="tx1">
                    <a:lumMod val="75000"/>
                    <a:lumOff val="25000"/>
                  </a:schemeClr>
                </a:solidFill>
              </a:rPr>
              <a:t>372–382</a:t>
            </a:r>
            <a:endParaRPr lang="pt-BR" dirty="0">
              <a:solidFill>
                <a:schemeClr val="tx1">
                  <a:lumMod val="75000"/>
                  <a:lumOff val="25000"/>
                </a:schemeClr>
              </a:solidFill>
            </a:endParaRPr>
          </a:p>
          <a:p>
            <a:pPr fontAlgn="auto">
              <a:spcAft>
                <a:spcPts val="0"/>
              </a:spcAft>
              <a:buFont typeface="Wingdings 3" charset="2"/>
              <a:buChar char=""/>
              <a:defRPr/>
            </a:pPr>
            <a:r>
              <a:rPr lang="en-US" dirty="0">
                <a:solidFill>
                  <a:schemeClr val="tx1">
                    <a:lumMod val="75000"/>
                    <a:lumOff val="25000"/>
                  </a:schemeClr>
                </a:solidFill>
              </a:rPr>
              <a:t>37. Billiards SS, Haynes RL, </a:t>
            </a:r>
            <a:r>
              <a:rPr lang="en-US" dirty="0" err="1">
                <a:solidFill>
                  <a:schemeClr val="tx1">
                    <a:lumMod val="75000"/>
                    <a:lumOff val="25000"/>
                  </a:schemeClr>
                </a:solidFill>
              </a:rPr>
              <a:t>Folkerth</a:t>
            </a:r>
            <a:r>
              <a:rPr lang="en-US" dirty="0">
                <a:solidFill>
                  <a:schemeClr val="tx1">
                    <a:lumMod val="75000"/>
                    <a:lumOff val="25000"/>
                  </a:schemeClr>
                </a:solidFill>
              </a:rPr>
              <a:t> RD et al (2006) Development </a:t>
            </a:r>
            <a:r>
              <a:rPr lang="en-US" dirty="0" smtClean="0">
                <a:solidFill>
                  <a:schemeClr val="tx1">
                    <a:lumMod val="75000"/>
                    <a:lumOff val="25000"/>
                  </a:schemeClr>
                </a:solidFill>
              </a:rPr>
              <a:t>of microglia </a:t>
            </a:r>
            <a:r>
              <a:rPr lang="en-US" dirty="0">
                <a:solidFill>
                  <a:schemeClr val="tx1">
                    <a:lumMod val="75000"/>
                    <a:lumOff val="25000"/>
                  </a:schemeClr>
                </a:solidFill>
              </a:rPr>
              <a:t>in the cerebral </a:t>
            </a:r>
            <a:r>
              <a:rPr lang="en-US" dirty="0" smtClean="0">
                <a:solidFill>
                  <a:schemeClr val="tx1">
                    <a:lumMod val="75000"/>
                    <a:lumOff val="25000"/>
                  </a:schemeClr>
                </a:solidFill>
              </a:rPr>
              <a:t>white </a:t>
            </a:r>
            <a:r>
              <a:rPr lang="en-US" dirty="0">
                <a:solidFill>
                  <a:schemeClr val="tx1">
                    <a:lumMod val="75000"/>
                    <a:lumOff val="25000"/>
                  </a:schemeClr>
                </a:solidFill>
              </a:rPr>
              <a:t>matter of the human fetus and </a:t>
            </a:r>
            <a:r>
              <a:rPr lang="en-US" dirty="0" smtClean="0">
                <a:solidFill>
                  <a:schemeClr val="tx1">
                    <a:lumMod val="75000"/>
                    <a:lumOff val="25000"/>
                  </a:schemeClr>
                </a:solidFill>
              </a:rPr>
              <a:t>infant. </a:t>
            </a:r>
            <a:r>
              <a:rPr lang="pt-BR" dirty="0" smtClean="0">
                <a:solidFill>
                  <a:schemeClr val="tx1">
                    <a:lumMod val="75000"/>
                    <a:lumOff val="25000"/>
                  </a:schemeClr>
                </a:solidFill>
              </a:rPr>
              <a:t>J </a:t>
            </a:r>
            <a:r>
              <a:rPr lang="pt-BR" dirty="0" err="1">
                <a:solidFill>
                  <a:schemeClr val="tx1">
                    <a:lumMod val="75000"/>
                    <a:lumOff val="25000"/>
                  </a:schemeClr>
                </a:solidFill>
              </a:rPr>
              <a:t>Comp</a:t>
            </a:r>
            <a:r>
              <a:rPr lang="pt-BR" dirty="0">
                <a:solidFill>
                  <a:schemeClr val="tx1">
                    <a:lumMod val="75000"/>
                    <a:lumOff val="25000"/>
                  </a:schemeClr>
                </a:solidFill>
              </a:rPr>
              <a:t> </a:t>
            </a:r>
            <a:r>
              <a:rPr lang="pt-BR" dirty="0" err="1">
                <a:solidFill>
                  <a:schemeClr val="tx1">
                    <a:lumMod val="75000"/>
                    <a:lumOff val="25000"/>
                  </a:schemeClr>
                </a:solidFill>
              </a:rPr>
              <a:t>Neurol</a:t>
            </a:r>
            <a:r>
              <a:rPr lang="pt-BR" dirty="0">
                <a:solidFill>
                  <a:schemeClr val="tx1">
                    <a:lumMod val="75000"/>
                    <a:lumOff val="25000"/>
                  </a:schemeClr>
                </a:solidFill>
              </a:rPr>
              <a:t> </a:t>
            </a:r>
            <a:r>
              <a:rPr lang="pt-BR" dirty="0" smtClean="0">
                <a:solidFill>
                  <a:schemeClr val="tx1">
                    <a:lumMod val="75000"/>
                    <a:lumOff val="25000"/>
                  </a:schemeClr>
                </a:solidFill>
              </a:rPr>
              <a:t>497:199–208</a:t>
            </a:r>
          </a:p>
          <a:p>
            <a:pPr fontAlgn="auto">
              <a:spcAft>
                <a:spcPts val="0"/>
              </a:spcAft>
              <a:buFont typeface="Wingdings 3" charset="2"/>
              <a:buChar char=""/>
              <a:defRPr/>
            </a:pPr>
            <a:r>
              <a:rPr lang="pt-BR" dirty="0">
                <a:solidFill>
                  <a:schemeClr val="tx1">
                    <a:lumMod val="75000"/>
                    <a:lumOff val="25000"/>
                  </a:schemeClr>
                </a:solidFill>
              </a:rPr>
              <a:t>38. </a:t>
            </a:r>
            <a:r>
              <a:rPr lang="pt-BR" dirty="0" err="1">
                <a:solidFill>
                  <a:schemeClr val="tx1">
                    <a:lumMod val="75000"/>
                    <a:lumOff val="25000"/>
                  </a:schemeClr>
                </a:solidFill>
              </a:rPr>
              <a:t>Malavolti</a:t>
            </a:r>
            <a:r>
              <a:rPr lang="pt-BR" dirty="0">
                <a:solidFill>
                  <a:schemeClr val="tx1">
                    <a:lumMod val="75000"/>
                    <a:lumOff val="25000"/>
                  </a:schemeClr>
                </a:solidFill>
              </a:rPr>
              <a:t> AM, </a:t>
            </a:r>
            <a:r>
              <a:rPr lang="pt-BR" dirty="0" err="1">
                <a:solidFill>
                  <a:schemeClr val="tx1">
                    <a:lumMod val="75000"/>
                    <a:lumOff val="25000"/>
                  </a:schemeClr>
                </a:solidFill>
              </a:rPr>
              <a:t>Chau</a:t>
            </a:r>
            <a:r>
              <a:rPr lang="pt-BR" dirty="0">
                <a:solidFill>
                  <a:schemeClr val="tx1">
                    <a:lumMod val="75000"/>
                    <a:lumOff val="25000"/>
                  </a:schemeClr>
                </a:solidFill>
              </a:rPr>
              <a:t> V, Brown-</a:t>
            </a:r>
            <a:r>
              <a:rPr lang="pt-BR" dirty="0" err="1">
                <a:solidFill>
                  <a:schemeClr val="tx1">
                    <a:lumMod val="75000"/>
                    <a:lumOff val="25000"/>
                  </a:schemeClr>
                </a:solidFill>
              </a:rPr>
              <a:t>Lum</a:t>
            </a:r>
            <a:r>
              <a:rPr lang="pt-BR" dirty="0">
                <a:solidFill>
                  <a:schemeClr val="tx1">
                    <a:lumMod val="75000"/>
                    <a:lumOff val="25000"/>
                  </a:schemeClr>
                </a:solidFill>
              </a:rPr>
              <a:t> M et al (2017) </a:t>
            </a:r>
            <a:r>
              <a:rPr lang="pt-BR" dirty="0" err="1" smtClean="0">
                <a:solidFill>
                  <a:schemeClr val="tx1">
                    <a:lumMod val="75000"/>
                    <a:lumOff val="25000"/>
                  </a:schemeClr>
                </a:solidFill>
              </a:rPr>
              <a:t>Association</a:t>
            </a:r>
            <a:r>
              <a:rPr lang="pt-BR" dirty="0">
                <a:solidFill>
                  <a:schemeClr val="tx1">
                    <a:lumMod val="75000"/>
                    <a:lumOff val="25000"/>
                  </a:schemeClr>
                </a:solidFill>
              </a:rPr>
              <a:t> </a:t>
            </a:r>
            <a:r>
              <a:rPr lang="en-US" dirty="0" smtClean="0">
                <a:solidFill>
                  <a:schemeClr val="tx1">
                    <a:lumMod val="75000"/>
                    <a:lumOff val="25000"/>
                  </a:schemeClr>
                </a:solidFill>
              </a:rPr>
              <a:t>between </a:t>
            </a:r>
            <a:r>
              <a:rPr lang="en-US" dirty="0">
                <a:solidFill>
                  <a:schemeClr val="tx1">
                    <a:lumMod val="75000"/>
                    <a:lumOff val="25000"/>
                  </a:schemeClr>
                </a:solidFill>
              </a:rPr>
              <a:t>corpus callosum development on magnetic resonance </a:t>
            </a:r>
            <a:r>
              <a:rPr lang="en-US" dirty="0" smtClean="0">
                <a:solidFill>
                  <a:schemeClr val="tx1">
                    <a:lumMod val="75000"/>
                    <a:lumOff val="25000"/>
                  </a:schemeClr>
                </a:solidFill>
              </a:rPr>
              <a:t>imaging and </a:t>
            </a:r>
            <a:r>
              <a:rPr lang="en-US" dirty="0">
                <a:solidFill>
                  <a:schemeClr val="tx1">
                    <a:lumMod val="75000"/>
                    <a:lumOff val="25000"/>
                  </a:schemeClr>
                </a:solidFill>
              </a:rPr>
              <a:t>diffusion tensor imaging, and neurodevelopmental </a:t>
            </a:r>
            <a:r>
              <a:rPr lang="en-US" dirty="0" smtClean="0">
                <a:solidFill>
                  <a:schemeClr val="tx1">
                    <a:lumMod val="75000"/>
                    <a:lumOff val="25000"/>
                  </a:schemeClr>
                </a:solidFill>
              </a:rPr>
              <a:t>outcome in </a:t>
            </a:r>
            <a:r>
              <a:rPr lang="en-US" dirty="0">
                <a:solidFill>
                  <a:schemeClr val="tx1">
                    <a:lumMod val="75000"/>
                    <a:lumOff val="25000"/>
                  </a:schemeClr>
                </a:solidFill>
              </a:rPr>
              <a:t>neonates born very preterm. </a:t>
            </a:r>
            <a:r>
              <a:rPr lang="en-US" dirty="0" err="1">
                <a:solidFill>
                  <a:schemeClr val="tx1">
                    <a:lumMod val="75000"/>
                    <a:lumOff val="25000"/>
                  </a:schemeClr>
                </a:solidFill>
              </a:rPr>
              <a:t>Dev</a:t>
            </a:r>
            <a:r>
              <a:rPr lang="en-US" dirty="0">
                <a:solidFill>
                  <a:schemeClr val="tx1">
                    <a:lumMod val="75000"/>
                    <a:lumOff val="25000"/>
                  </a:schemeClr>
                </a:solidFill>
              </a:rPr>
              <a:t> Med Child </a:t>
            </a:r>
            <a:r>
              <a:rPr lang="en-US" dirty="0" err="1">
                <a:solidFill>
                  <a:schemeClr val="tx1">
                    <a:lumMod val="75000"/>
                    <a:lumOff val="25000"/>
                  </a:schemeClr>
                </a:solidFill>
              </a:rPr>
              <a:t>Neurol</a:t>
            </a:r>
            <a:r>
              <a:rPr lang="en-US" dirty="0">
                <a:solidFill>
                  <a:schemeClr val="tx1">
                    <a:lumMod val="75000"/>
                    <a:lumOff val="25000"/>
                  </a:schemeClr>
                </a:solidFill>
              </a:rPr>
              <a:t> </a:t>
            </a:r>
            <a:r>
              <a:rPr lang="en-US" dirty="0" smtClean="0">
                <a:solidFill>
                  <a:schemeClr val="tx1">
                    <a:lumMod val="75000"/>
                    <a:lumOff val="25000"/>
                  </a:schemeClr>
                </a:solidFill>
              </a:rPr>
              <a:t>59: </a:t>
            </a:r>
            <a:r>
              <a:rPr lang="pt-BR" dirty="0" smtClean="0">
                <a:solidFill>
                  <a:schemeClr val="tx1">
                    <a:lumMod val="75000"/>
                    <a:lumOff val="25000"/>
                  </a:schemeClr>
                </a:solidFill>
              </a:rPr>
              <a:t>433–440</a:t>
            </a:r>
            <a:endParaRPr lang="pt-BR" dirty="0">
              <a:solidFill>
                <a:schemeClr val="tx1">
                  <a:lumMod val="75000"/>
                  <a:lumOff val="25000"/>
                </a:schemeClr>
              </a:solidFil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ítulo 1"/>
          <p:cNvSpPr>
            <a:spLocks noGrp="1"/>
          </p:cNvSpPr>
          <p:nvPr>
            <p:ph type="title"/>
          </p:nvPr>
        </p:nvSpPr>
        <p:spPr/>
        <p:txBody>
          <a:bodyPr/>
          <a:lstStyle/>
          <a:p>
            <a:pPr algn="ctr"/>
            <a:r>
              <a:rPr lang="pt-BR" b="1" smtClean="0"/>
              <a:t>REFERÊNCIAS BIBLIOGRAFICAS</a:t>
            </a:r>
            <a:endParaRPr lang="pt-BR" smtClean="0"/>
          </a:p>
        </p:txBody>
      </p:sp>
      <p:sp>
        <p:nvSpPr>
          <p:cNvPr id="38915" name="Espaço Reservado para Conteúdo 2"/>
          <p:cNvSpPr>
            <a:spLocks noGrp="1"/>
          </p:cNvSpPr>
          <p:nvPr>
            <p:ph idx="1"/>
          </p:nvPr>
        </p:nvSpPr>
        <p:spPr>
          <a:xfrm>
            <a:off x="139700" y="2413000"/>
            <a:ext cx="11658600" cy="4229100"/>
          </a:xfrm>
        </p:spPr>
        <p:txBody>
          <a:bodyPr/>
          <a:lstStyle/>
          <a:p>
            <a:r>
              <a:rPr lang="nl-NL" smtClean="0"/>
              <a:t>39. Van Kooji BJM, de Vries LS, Ball G et al (2012) Neonatal Tract- </a:t>
            </a:r>
            <a:r>
              <a:rPr lang="en-US" smtClean="0"/>
              <a:t>Based Spatial Statistics Findings and Outcome in Preterm Infants. </a:t>
            </a:r>
            <a:r>
              <a:rPr lang="de-DE" smtClean="0"/>
              <a:t>AJNR Am J Neuroradiol 33:188–194</a:t>
            </a:r>
          </a:p>
          <a:p>
            <a:r>
              <a:rPr lang="pt-BR" smtClean="0"/>
              <a:t>40. Takashi M, Masafumi M, Kei Y et al (2015) Low-grade intraventricular </a:t>
            </a:r>
            <a:r>
              <a:rPr lang="en-US" smtClean="0"/>
              <a:t>hemorrhage disrupts cerebellar white matter in preterm infants: evidence from diffusion tensor imaging. Neuroradiology 57: </a:t>
            </a:r>
            <a:r>
              <a:rPr lang="pt-BR" smtClean="0"/>
              <a:t>507–514</a:t>
            </a:r>
          </a:p>
          <a:p>
            <a:r>
              <a:rPr lang="en-US" smtClean="0"/>
              <a:t>41. Miall RC, Reckess GZ, Imamizu H (2001) The cerebellum coordinates eye and hand tracking movements. Nat Neurosci 4:638–644</a:t>
            </a:r>
            <a:endParaRPr lang="pt-BR" smtClean="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p:cNvSpPr>
          <p:nvPr>
            <p:ph type="title"/>
          </p:nvPr>
        </p:nvSpPr>
        <p:spPr/>
        <p:txBody>
          <a:bodyPr/>
          <a:lstStyle/>
          <a:p>
            <a:pPr algn="ctr"/>
            <a:r>
              <a:rPr lang="pt-BR" sz="3200" b="1" smtClean="0">
                <a:solidFill>
                  <a:srgbClr val="FFCC66"/>
                </a:solidFill>
              </a:rPr>
              <a:t>Nota do Editor do site, Dr. Paulo R. Margotto. Estudando Juntos! Aqui e Agora!</a:t>
            </a:r>
          </a:p>
        </p:txBody>
      </p:sp>
      <p:pic>
        <p:nvPicPr>
          <p:cNvPr id="97286" name="Picture 6"/>
          <p:cNvPicPr>
            <a:picLocks noChangeAspect="1" noChangeArrowheads="1"/>
          </p:cNvPicPr>
          <p:nvPr/>
        </p:nvPicPr>
        <p:blipFill>
          <a:blip r:embed="rId2">
            <a:lum bright="6000" contrast="12000"/>
          </a:blip>
          <a:srcRect/>
          <a:stretch>
            <a:fillRect/>
          </a:stretch>
        </p:blipFill>
        <p:spPr bwMode="auto">
          <a:xfrm>
            <a:off x="3609975" y="1801813"/>
            <a:ext cx="4625975" cy="2601912"/>
          </a:xfrm>
          <a:prstGeom prst="rect">
            <a:avLst/>
          </a:prstGeom>
          <a:noFill/>
          <a:ln w="9525">
            <a:noFill/>
            <a:miter lim="800000"/>
            <a:headEnd/>
            <a:tailEnd/>
          </a:ln>
          <a:effectLst/>
        </p:spPr>
      </p:pic>
      <p:sp>
        <p:nvSpPr>
          <p:cNvPr id="97287" name="Text Box 7"/>
          <p:cNvSpPr txBox="1">
            <a:spLocks noChangeArrowheads="1"/>
          </p:cNvSpPr>
          <p:nvPr/>
        </p:nvSpPr>
        <p:spPr bwMode="auto">
          <a:xfrm>
            <a:off x="3551238" y="4430713"/>
            <a:ext cx="4606925" cy="517525"/>
          </a:xfrm>
          <a:prstGeom prst="rect">
            <a:avLst/>
          </a:prstGeom>
          <a:noFill/>
          <a:ln w="9525">
            <a:noFill/>
            <a:miter lim="800000"/>
            <a:headEnd/>
            <a:tailEnd/>
          </a:ln>
          <a:effectLst/>
        </p:spPr>
        <p:txBody>
          <a:bodyPr wrap="none">
            <a:spAutoFit/>
          </a:bodyPr>
          <a:lstStyle/>
          <a:p>
            <a:pPr algn="ctr"/>
            <a:r>
              <a:rPr lang="pt-BR" sz="1400">
                <a:hlinkClick r:id="rId3"/>
              </a:rPr>
              <a:t>pmargotto@gmail.com</a:t>
            </a:r>
            <a:endParaRPr lang="pt-BR" sz="1400"/>
          </a:p>
          <a:p>
            <a:pPr algn="ctr"/>
            <a:r>
              <a:rPr lang="pt-BR" sz="1400"/>
              <a:t>Concluído na Pousada do Rio Quente (GO) - 7/12/2017 </a:t>
            </a:r>
          </a:p>
        </p:txBody>
      </p:sp>
      <p:sp>
        <p:nvSpPr>
          <p:cNvPr id="97288" name="Rectangle 8"/>
          <p:cNvSpPr>
            <a:spLocks noGrp="1"/>
          </p:cNvSpPr>
          <p:nvPr>
            <p:ph type="body" idx="1"/>
          </p:nvPr>
        </p:nvSpPr>
        <p:spPr>
          <a:xfrm>
            <a:off x="1441450" y="4992688"/>
            <a:ext cx="8761413" cy="3416300"/>
          </a:xfrm>
        </p:spPr>
        <p:txBody>
          <a:bodyPr/>
          <a:lstStyle/>
          <a:p>
            <a:pPr algn="ctr"/>
            <a:r>
              <a:rPr lang="pt-BR" smtClean="0"/>
              <a:t>Dia </a:t>
            </a:r>
            <a:r>
              <a:rPr lang="pt-BR" smtClean="0">
                <a:solidFill>
                  <a:srgbClr val="FF3399"/>
                </a:solidFill>
              </a:rPr>
              <a:t>7/12/2017</a:t>
            </a:r>
            <a:endParaRPr lang="pt-BR" smtClean="0"/>
          </a:p>
          <a:p>
            <a:pPr algn="ctr">
              <a:buFont typeface="Wingdings 3" pitchFamily="18" charset="2"/>
              <a:buNone/>
            </a:pPr>
            <a:r>
              <a:rPr lang="pt-BR" sz="1600" b="1" smtClean="0">
                <a:solidFill>
                  <a:srgbClr val="0000FF"/>
                </a:solidFill>
              </a:rPr>
              <a:t>Parabéns a Turma 22 da UCB pela Formatura</a:t>
            </a:r>
          </a:p>
          <a:p>
            <a:pPr algn="ctr">
              <a:buFont typeface="Wingdings 3" pitchFamily="18" charset="2"/>
              <a:buNone/>
            </a:pPr>
            <a:r>
              <a:rPr lang="pt-BR" altLang="ja-JP" sz="1600" b="1" smtClean="0">
                <a:solidFill>
                  <a:srgbClr val="FF3399"/>
                </a:solidFill>
                <a:ea typeface="ＭＳ Ｐゴシック" pitchFamily="34" charset="-128"/>
              </a:rPr>
              <a:t>Que sejam Felizes nas suas escolhas (é o que mais importa na vida!), lembrando que “Podemos escolher o que plantar, mas somos obrigados a  colher o que semeamos" </a:t>
            </a:r>
            <a:endParaRPr lang="pt-BR" sz="1600" b="1" smtClean="0">
              <a:solidFill>
                <a:srgbClr val="FF3399"/>
              </a:solidFill>
            </a:endParaRPr>
          </a:p>
        </p:txBody>
      </p:sp>
      <p:pic>
        <p:nvPicPr>
          <p:cNvPr id="97292" name="Picture 12" descr="Turma_XXII_UCB"/>
          <p:cNvPicPr>
            <a:picLocks noChangeAspect="1" noChangeArrowheads="1"/>
          </p:cNvPicPr>
          <p:nvPr/>
        </p:nvPicPr>
        <p:blipFill>
          <a:blip r:embed="rId4">
            <a:lum contrast="6000"/>
          </a:blip>
          <a:srcRect/>
          <a:stretch>
            <a:fillRect/>
          </a:stretch>
        </p:blipFill>
        <p:spPr bwMode="auto">
          <a:xfrm>
            <a:off x="0" y="3762375"/>
            <a:ext cx="3438525" cy="1849438"/>
          </a:xfrm>
          <a:prstGeom prst="rect">
            <a:avLst/>
          </a:prstGeom>
          <a:noFill/>
        </p:spPr>
      </p:pic>
      <p:pic>
        <p:nvPicPr>
          <p:cNvPr id="97293" name="Picture 13" descr="Turma%20XXII-UCB-16-2-17"/>
          <p:cNvPicPr>
            <a:picLocks noChangeAspect="1" noChangeArrowheads="1"/>
          </p:cNvPicPr>
          <p:nvPr/>
        </p:nvPicPr>
        <p:blipFill>
          <a:blip r:embed="rId5">
            <a:lum bright="-6000" contrast="6000"/>
          </a:blip>
          <a:srcRect/>
          <a:stretch>
            <a:fillRect/>
          </a:stretch>
        </p:blipFill>
        <p:spPr bwMode="auto">
          <a:xfrm>
            <a:off x="8686800" y="3870325"/>
            <a:ext cx="3505200" cy="1790700"/>
          </a:xfrm>
          <a:prstGeom prst="rect">
            <a:avLst/>
          </a:prstGeom>
          <a:noFill/>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9" name="Rectangle 3"/>
          <p:cNvSpPr>
            <a:spLocks noGrp="1" noRot="1" noChangeArrowheads="1"/>
          </p:cNvSpPr>
          <p:nvPr>
            <p:ph type="body" idx="4294967295"/>
          </p:nvPr>
        </p:nvSpPr>
        <p:spPr>
          <a:xfrm>
            <a:off x="0" y="0"/>
            <a:ext cx="11790363" cy="6858000"/>
          </a:xfrm>
          <a:solidFill>
            <a:schemeClr val="folHlink"/>
          </a:solidFill>
        </p:spPr>
        <p:txBody>
          <a:bodyPr/>
          <a:lstStyle/>
          <a:p>
            <a:pPr algn="ctr">
              <a:lnSpc>
                <a:spcPct val="80000"/>
              </a:lnSpc>
              <a:buFont typeface="Wingdings 3" pitchFamily="18" charset="2"/>
              <a:buNone/>
            </a:pPr>
            <a:r>
              <a:rPr lang="pt-BR" sz="600" b="1" smtClean="0">
                <a:effectLst>
                  <a:outerShdw blurRad="38100" dist="38100" dir="2700000" algn="tl">
                    <a:srgbClr val="000000"/>
                  </a:outerShdw>
                </a:effectLst>
              </a:rPr>
              <a:t>                             </a:t>
            </a:r>
            <a:r>
              <a:rPr lang="pt-BR" sz="800" b="1" smtClean="0">
                <a:solidFill>
                  <a:srgbClr val="FFFF00"/>
                </a:solidFill>
                <a:effectLst>
                  <a:outerShdw blurRad="38100" dist="38100" dir="2700000" algn="tl">
                    <a:srgbClr val="000000"/>
                  </a:outerShdw>
                </a:effectLst>
              </a:rPr>
              <a:t> </a:t>
            </a:r>
            <a:r>
              <a:rPr lang="pt-BR" sz="2400" smtClean="0">
                <a:solidFill>
                  <a:srgbClr val="FF3399"/>
                </a:solidFill>
                <a:effectLst>
                  <a:outerShdw blurRad="38100" dist="38100" dir="2700000" algn="tl">
                    <a:srgbClr val="000000"/>
                  </a:outerShdw>
                </a:effectLst>
              </a:rPr>
              <a:t>LA LESÃO NEURONAL ACOMPANHA A  LESÃO DA SUBSTÂNCIA BRANCA PERINATAL</a:t>
            </a:r>
          </a:p>
          <a:p>
            <a:pPr algn="ctr">
              <a:lnSpc>
                <a:spcPct val="80000"/>
              </a:lnSpc>
              <a:buFont typeface="Wingdings 3" pitchFamily="18" charset="2"/>
              <a:buNone/>
            </a:pPr>
            <a:endParaRPr lang="pt-BR" sz="2400" smtClean="0">
              <a:solidFill>
                <a:srgbClr val="FF3399"/>
              </a:solidFill>
              <a:effectLst>
                <a:outerShdw blurRad="38100" dist="38100" dir="2700000" algn="tl">
                  <a:srgbClr val="000000"/>
                </a:outerShdw>
              </a:effectLst>
            </a:endParaRPr>
          </a:p>
          <a:p>
            <a:pPr algn="ctr">
              <a:lnSpc>
                <a:spcPct val="80000"/>
              </a:lnSpc>
              <a:buFont typeface="Wingdings 3" pitchFamily="18" charset="2"/>
              <a:buNone/>
            </a:pPr>
            <a:endParaRPr lang="pt-BR" sz="2400" smtClean="0">
              <a:solidFill>
                <a:srgbClr val="FF3399"/>
              </a:solidFill>
              <a:effectLst>
                <a:outerShdw blurRad="38100" dist="38100" dir="2700000" algn="tl">
                  <a:srgbClr val="000000"/>
                </a:outerShdw>
              </a:effectLst>
            </a:endParaRPr>
          </a:p>
          <a:p>
            <a:pPr algn="ctr">
              <a:lnSpc>
                <a:spcPct val="80000"/>
              </a:lnSpc>
              <a:buFont typeface="Wingdings 3" pitchFamily="18" charset="2"/>
              <a:buNone/>
            </a:pPr>
            <a:endParaRPr lang="pt-BR" sz="2400" smtClean="0">
              <a:solidFill>
                <a:srgbClr val="FF3399"/>
              </a:solidFill>
              <a:effectLst>
                <a:outerShdw blurRad="38100" dist="38100" dir="2700000" algn="tl">
                  <a:srgbClr val="000000"/>
                </a:outerShdw>
              </a:effectLst>
            </a:endParaRPr>
          </a:p>
          <a:p>
            <a:pPr>
              <a:lnSpc>
                <a:spcPct val="80000"/>
              </a:lnSpc>
            </a:pPr>
            <a:r>
              <a:rPr lang="pt-BR" sz="1600" smtClean="0">
                <a:effectLst>
                  <a:outerShdw blurRad="38100" dist="38100" dir="2700000" algn="tl">
                    <a:srgbClr val="000000"/>
                  </a:outerShdw>
                </a:effectLst>
                <a:latin typeface="Times New Roman" pitchFamily="18" charset="0"/>
              </a:rPr>
              <a:t>Não está ainda claro quando o ocorre a perda neuronal na lesão da substância branca. Leviton e  Gressens defendem a hipótese que a lesão oligodendrócita e neuronal têm semelhante padrão temporal e geográfico. Talvez o processo que leva a lesão da substância branca também lesa os neurônios que migram através da substância branca que está sendo lesada. O suporte para isto vem de  modelos animais que demonstraram lesão tanto da substância branca como da subplaca.</a:t>
            </a:r>
          </a:p>
          <a:p>
            <a:r>
              <a:rPr lang="pt-BR" sz="1600" smtClean="0">
                <a:effectLst>
                  <a:outerShdw blurRad="38100" dist="38100" dir="2700000" algn="tl">
                    <a:srgbClr val="000000"/>
                  </a:outerShdw>
                </a:effectLst>
                <a:latin typeface="Times New Roman" pitchFamily="18" charset="0"/>
              </a:rPr>
              <a:t>O termo corticoneurogênese compreende o processo de produção, alocação, migração e estabelecimento dos neurônios em localizações próprias dentro da placa com conecções próprias. </a:t>
            </a:r>
            <a:r>
              <a:rPr lang="en-US" sz="1600" smtClean="0">
                <a:effectLst>
                  <a:outerShdw blurRad="38100" dist="38100" dir="2700000" algn="tl">
                    <a:srgbClr val="000000"/>
                  </a:outerShdw>
                </a:effectLst>
                <a:latin typeface="Times New Roman" pitchFamily="18" charset="0"/>
              </a:rPr>
              <a:t>Segundo Vasileiadis et al</a:t>
            </a:r>
            <a:r>
              <a:rPr lang="en-US" sz="1600" b="1" smtClean="0">
                <a:effectLst>
                  <a:outerShdw blurRad="38100" dist="38100" dir="2700000" algn="tl">
                    <a:srgbClr val="000000"/>
                  </a:outerShdw>
                </a:effectLst>
                <a:latin typeface="Times New Roman" pitchFamily="18" charset="0"/>
              </a:rPr>
              <a:t> (</a:t>
            </a:r>
            <a:r>
              <a:rPr lang="pt-BR" sz="1600" smtClean="0">
                <a:effectLst>
                  <a:outerShdw blurRad="38100" dist="38100" dir="2700000" algn="tl">
                    <a:srgbClr val="000000"/>
                  </a:outerShdw>
                </a:effectLst>
                <a:latin typeface="Times New Roman" pitchFamily="18" charset="0"/>
                <a:hlinkClick r:id="rId2"/>
              </a:rPr>
              <a:t>Uncomplicated intraventricular hemorrhage is followed by reduced cortical volume at near-term age.</a:t>
            </a:r>
            <a:r>
              <a:rPr lang="pt-BR" sz="1600" smtClean="0">
                <a:effectLst>
                  <a:outerShdw blurRad="38100" dist="38100" dir="2700000" algn="tl">
                    <a:srgbClr val="000000"/>
                  </a:outerShdw>
                </a:effectLst>
                <a:latin typeface="Times New Roman" pitchFamily="18" charset="0"/>
              </a:rPr>
              <a:t>Vasileiadis GT, Gelman N, Han VK, Williams LA, Mann R, Bureau Y, Thompson RT.Pediatrics. 2004 Sep;114(3):e367-72- </a:t>
            </a:r>
            <a:r>
              <a:rPr lang="pt-BR" sz="1600" b="1" smtClean="0">
                <a:solidFill>
                  <a:srgbClr val="0000FF"/>
                </a:solidFill>
                <a:effectLst>
                  <a:outerShdw blurRad="38100" dist="38100" dir="2700000" algn="tl">
                    <a:srgbClr val="000000"/>
                  </a:outerShdw>
                </a:effectLst>
                <a:latin typeface="Times New Roman" pitchFamily="18" charset="0"/>
              </a:rPr>
              <a:t>ARTIGO INTEGRAL</a:t>
            </a:r>
            <a:r>
              <a:rPr lang="pt-BR" sz="1600" smtClean="0">
                <a:effectLst>
                  <a:outerShdw blurRad="38100" dist="38100" dir="2700000" algn="tl">
                    <a:srgbClr val="000000"/>
                  </a:outerShdw>
                </a:effectLst>
                <a:latin typeface="Times New Roman" pitchFamily="18" charset="0"/>
              </a:rPr>
              <a:t>!</a:t>
            </a:r>
            <a:r>
              <a:rPr lang="pt-BR" sz="1600" b="1" smtClean="0">
                <a:effectLst>
                  <a:outerShdw blurRad="38100" dist="38100" dir="2700000" algn="tl">
                    <a:srgbClr val="000000"/>
                  </a:outerShdw>
                </a:effectLst>
                <a:latin typeface="Times New Roman" pitchFamily="18" charset="0"/>
              </a:rPr>
              <a:t>), </a:t>
            </a:r>
            <a:r>
              <a:rPr lang="pt-BR" sz="1600" smtClean="0">
                <a:effectLst>
                  <a:outerShdw blurRad="38100" dist="38100" dir="2700000" algn="tl">
                    <a:srgbClr val="000000"/>
                  </a:outerShdw>
                </a:effectLst>
                <a:latin typeface="Times New Roman" pitchFamily="18" charset="0"/>
              </a:rPr>
              <a:t> a matriz germinativa representa o remanescente da zona germinativa; entre 10-24 semanas de gestação, esta região celular é a fonte de precursores neuronais; após 24 semanas de gestação, a migração neuronal se completou, mas a matriz germinativa provê precursores gliais que se tornarão oligodendrócitos e astrócitos. Neste estágio tardio da gliogênese, os astrócitos migram às camadas superiores corticais e são cruciais para a sobrevivência neuronal e o desenvolvimento normal do córtex cerebral.</a:t>
            </a:r>
          </a:p>
          <a:p>
            <a:pPr>
              <a:lnSpc>
                <a:spcPct val="80000"/>
              </a:lnSpc>
            </a:pPr>
            <a:r>
              <a:rPr lang="pt-BR" sz="1600" smtClean="0">
                <a:effectLst>
                  <a:outerShdw blurRad="38100" dist="38100" dir="2700000" algn="tl">
                    <a:srgbClr val="000000"/>
                  </a:outerShdw>
                </a:effectLst>
                <a:latin typeface="Times New Roman" pitchFamily="18" charset="0"/>
              </a:rPr>
              <a:t>	Nos humanos, os neurônios neocorticais derivados da neuroepitélio germinativo (zona ventricular e eminência ganglionar) migram para as suas posições adequadas no manto cerebral principalmente durante o segundo trimestre. Os primeiros neurônios pós-mitóticos produzidos no neuroepitélio germinativo migram para formar a pré-placa subpial ou zona plexiforme primitiva.  Os neurônios produzidos subseqüentemente, que formam a placa cortical, migram para a pré-placa, dividido-a em camada molecular superficial e a subplaca profunda. A região da subplaca alcança a espessura máxima, quando se torna 3 vezes mais espessa que a placa cortical, entre 22 e 36 semanas de idade gestacional. Ao termo, os neurônios da subplaca não são mais evidentes.</a:t>
            </a:r>
          </a:p>
        </p:txBody>
      </p:sp>
      <p:sp>
        <p:nvSpPr>
          <p:cNvPr id="105475" name="AutoShape 4"/>
          <p:cNvSpPr>
            <a:spLocks noChangeArrowheads="1"/>
          </p:cNvSpPr>
          <p:nvPr/>
        </p:nvSpPr>
        <p:spPr bwMode="auto">
          <a:xfrm>
            <a:off x="11064875" y="6424613"/>
            <a:ext cx="533400" cy="269875"/>
          </a:xfrm>
          <a:prstGeom prst="rightArrow">
            <a:avLst>
              <a:gd name="adj1" fmla="val 50000"/>
              <a:gd name="adj2" fmla="val 49412"/>
            </a:avLst>
          </a:prstGeom>
          <a:solidFill>
            <a:schemeClr val="accent1"/>
          </a:solidFill>
          <a:ln w="57150">
            <a:solidFill>
              <a:srgbClr val="FF3399"/>
            </a:solidFill>
            <a:miter lim="800000"/>
            <a:headEnd/>
            <a:tailEnd/>
          </a:ln>
        </p:spPr>
        <p:txBody>
          <a:bodyPr wrap="none" anchor="ctr"/>
          <a:lstStyle/>
          <a:p>
            <a:endParaRPr lang="pt-BR" sz="1800"/>
          </a:p>
        </p:txBody>
      </p:sp>
      <p:sp>
        <p:nvSpPr>
          <p:cNvPr id="105476" name="Rectangle 4"/>
          <p:cNvSpPr>
            <a:spLocks noChangeArrowheads="1"/>
          </p:cNvSpPr>
          <p:nvPr/>
        </p:nvSpPr>
        <p:spPr bwMode="auto">
          <a:xfrm>
            <a:off x="1830388" y="795338"/>
            <a:ext cx="7232650" cy="1063625"/>
          </a:xfrm>
          <a:prstGeom prst="rect">
            <a:avLst/>
          </a:prstGeom>
          <a:solidFill>
            <a:srgbClr val="FFFFFF"/>
          </a:solidFill>
          <a:ln w="9525">
            <a:noFill/>
            <a:miter lim="800000"/>
            <a:headEnd/>
            <a:tailEnd/>
          </a:ln>
          <a:effectLst/>
        </p:spPr>
        <p:txBody>
          <a:bodyPr wrap="none" lIns="0" tIns="0" rIns="0" bIns="0" anchor="ctr">
            <a:spAutoFit/>
          </a:bodyPr>
          <a:lstStyle/>
          <a:p>
            <a:pPr algn="ctr"/>
            <a:r>
              <a:rPr lang="pt-BR" sz="1400">
                <a:hlinkClick r:id="rId3"/>
              </a:rPr>
              <a:t>Neuronal damage accompanies perinatal white-matter damage.</a:t>
            </a:r>
            <a:endParaRPr lang="pt-BR" sz="1400"/>
          </a:p>
          <a:p>
            <a:pPr algn="ctr"/>
            <a:r>
              <a:rPr lang="pt-BR" sz="1400"/>
              <a:t>Leviton A, Gressens P.Trends Neurosci. 2007 Sep;30(9):473-8. Epub 2007 Aug 31. Review.</a:t>
            </a:r>
          </a:p>
          <a:p>
            <a:pPr algn="ctr"/>
            <a:r>
              <a:rPr lang="pt-BR" sz="1400"/>
              <a:t>PMID: 17765331</a:t>
            </a:r>
          </a:p>
          <a:p>
            <a:pPr algn="ctr"/>
            <a:r>
              <a:rPr lang="pt-BR" sz="1400"/>
              <a:t>Resumido por Paulo R. Margotto</a:t>
            </a:r>
          </a:p>
          <a:p>
            <a:pPr algn="ctr" eaLnBrk="0" hangingPunct="0"/>
            <a:endParaRPr lang="pt-BR" sz="1400">
              <a:latin typeface="Century Gothic" pitchFamily="34" charset="0"/>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3" name="Rectangle 3"/>
          <p:cNvSpPr>
            <a:spLocks noGrp="1"/>
          </p:cNvSpPr>
          <p:nvPr>
            <p:ph type="body" idx="1"/>
          </p:nvPr>
        </p:nvSpPr>
        <p:spPr>
          <a:xfrm>
            <a:off x="882650" y="2235200"/>
            <a:ext cx="10837863" cy="4622800"/>
          </a:xfrm>
          <a:solidFill>
            <a:schemeClr val="folHlink"/>
          </a:solidFill>
        </p:spPr>
        <p:txBody>
          <a:bodyPr/>
          <a:lstStyle/>
          <a:p>
            <a:pPr>
              <a:lnSpc>
                <a:spcPct val="80000"/>
              </a:lnSpc>
            </a:pPr>
            <a:r>
              <a:rPr lang="pt-BR" sz="2400" smtClean="0">
                <a:effectLst>
                  <a:outerShdw blurRad="38100" dist="38100" dir="2700000" algn="tl">
                    <a:srgbClr val="000000"/>
                  </a:outerShdw>
                </a:effectLst>
                <a:latin typeface="Times New Roman" pitchFamily="18" charset="0"/>
              </a:rPr>
              <a:t>Os neurônios da suplaca expressam uma variedade de neurotransmissores, neuropeptídeos e fatores de crescimento, recebem sinapses e fazem conexões com as estruturas corticais e subcorticais.</a:t>
            </a:r>
          </a:p>
          <a:p>
            <a:pPr>
              <a:lnSpc>
                <a:spcPct val="80000"/>
              </a:lnSpc>
            </a:pPr>
            <a:r>
              <a:rPr lang="pt-BR" sz="2400" smtClean="0">
                <a:effectLst>
                  <a:outerShdw blurRad="38100" dist="38100" dir="2700000" algn="tl">
                    <a:srgbClr val="000000"/>
                  </a:outerShdw>
                </a:effectLst>
                <a:latin typeface="Times New Roman" pitchFamily="18" charset="0"/>
              </a:rPr>
              <a:t>	Alguns dos sintomas clínicos associados com a lesão da substância branca têm sido atribuído à perda de neurônio da subplaca.</a:t>
            </a:r>
          </a:p>
          <a:p>
            <a:pPr>
              <a:lnSpc>
                <a:spcPct val="80000"/>
              </a:lnSpc>
            </a:pPr>
            <a:r>
              <a:rPr lang="pt-BR" sz="2400" smtClean="0">
                <a:effectLst>
                  <a:outerShdw blurRad="38100" dist="38100" dir="2700000" algn="tl">
                    <a:srgbClr val="000000"/>
                  </a:outerShdw>
                </a:effectLst>
                <a:latin typeface="Times New Roman" pitchFamily="18" charset="0"/>
              </a:rPr>
              <a:t>	Leviton e Gressens levantam a possibilidade de que os neurônios destinados a subplaca podem ser lesados em algum lugar entre a as zonas germinativas e o córtex (os neurônios migram através de </a:t>
            </a:r>
            <a:r>
              <a:rPr lang="pt-BR" sz="2400" b="1" smtClean="0">
                <a:effectLst>
                  <a:outerShdw blurRad="38100" dist="38100" dir="2700000" algn="tl">
                    <a:srgbClr val="000000"/>
                  </a:outerShdw>
                </a:effectLst>
                <a:latin typeface="Times New Roman" pitchFamily="18" charset="0"/>
              </a:rPr>
              <a:t>campo minado perigoso da substância branca que está sendo lesada</a:t>
            </a:r>
            <a:r>
              <a:rPr lang="pt-BR" sz="2400" smtClean="0">
                <a:effectLst>
                  <a:outerShdw blurRad="38100" dist="38100" dir="2700000" algn="tl">
                    <a:srgbClr val="000000"/>
                  </a:outerShdw>
                </a:effectLst>
                <a:latin typeface="Times New Roman" pitchFamily="18" charset="0"/>
              </a:rPr>
              <a:t>). Muitas das células apoptóticas vistas na substância branca dos cérebros com lesão na substância branca têm características de neurônios. Os estudos mostram que a perda neuronal e o deficiente guia neuronal acompanham a lesão da substância branca neonatal. Isto dá suporte ao ponto de vista de que algumas das disfunções vistas nos recém-nascidos pré-termos refletem reduzida conectividade entre áreas do cérebro necessárias para a integração da informação.</a:t>
            </a:r>
          </a:p>
          <a:p>
            <a:pPr>
              <a:lnSpc>
                <a:spcPct val="80000"/>
              </a:lnSpc>
            </a:pPr>
            <a:endParaRPr lang="pt-BR" sz="1200" smtClean="0">
              <a:latin typeface="Times New Roman" pitchFamily="18" charset="0"/>
            </a:endParaRPr>
          </a:p>
        </p:txBody>
      </p:sp>
      <p:sp>
        <p:nvSpPr>
          <p:cNvPr id="107524" name="AutoShape 4"/>
          <p:cNvSpPr>
            <a:spLocks noChangeArrowheads="1"/>
          </p:cNvSpPr>
          <p:nvPr/>
        </p:nvSpPr>
        <p:spPr bwMode="auto">
          <a:xfrm>
            <a:off x="11141075" y="6588125"/>
            <a:ext cx="533400" cy="269875"/>
          </a:xfrm>
          <a:prstGeom prst="rightArrow">
            <a:avLst>
              <a:gd name="adj1" fmla="val 50000"/>
              <a:gd name="adj2" fmla="val 49412"/>
            </a:avLst>
          </a:prstGeom>
          <a:solidFill>
            <a:schemeClr val="accent1"/>
          </a:solidFill>
          <a:ln w="57150">
            <a:solidFill>
              <a:srgbClr val="FF3399"/>
            </a:solidFill>
            <a:miter lim="800000"/>
            <a:headEnd/>
            <a:tailEnd/>
          </a:ln>
        </p:spPr>
        <p:txBody>
          <a:bodyPr wrap="none" anchor="ctr"/>
          <a:lstStyle/>
          <a:p>
            <a:endParaRPr lang="pt-BR" sz="180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498" name="Picture 4"/>
          <p:cNvPicPr>
            <a:picLocks noChangeAspect="1" noChangeArrowheads="1"/>
          </p:cNvPicPr>
          <p:nvPr/>
        </p:nvPicPr>
        <p:blipFill>
          <a:blip r:embed="rId2"/>
          <a:srcRect/>
          <a:stretch>
            <a:fillRect/>
          </a:stretch>
        </p:blipFill>
        <p:spPr bwMode="auto">
          <a:xfrm>
            <a:off x="1125538" y="731838"/>
            <a:ext cx="9278937" cy="4787900"/>
          </a:xfrm>
          <a:prstGeom prst="rect">
            <a:avLst/>
          </a:prstGeom>
          <a:noFill/>
          <a:ln w="9525">
            <a:noFill/>
            <a:miter lim="800000"/>
            <a:headEnd/>
            <a:tailEnd/>
          </a:ln>
        </p:spPr>
      </p:pic>
      <p:sp>
        <p:nvSpPr>
          <p:cNvPr id="112646" name="Rectangle 6"/>
          <p:cNvSpPr>
            <a:spLocks noGrp="1" noRot="1" noChangeArrowheads="1"/>
          </p:cNvSpPr>
          <p:nvPr>
            <p:ph type="body" idx="4294967295"/>
          </p:nvPr>
        </p:nvSpPr>
        <p:spPr>
          <a:xfrm>
            <a:off x="0" y="5705475"/>
            <a:ext cx="11387138" cy="1152525"/>
          </a:xfrm>
          <a:noFill/>
        </p:spPr>
        <p:txBody>
          <a:bodyPr/>
          <a:lstStyle/>
          <a:p>
            <a:pPr algn="ctr">
              <a:lnSpc>
                <a:spcPct val="80000"/>
              </a:lnSpc>
              <a:buFont typeface="Wingdings 3" pitchFamily="18" charset="2"/>
              <a:buNone/>
            </a:pPr>
            <a:r>
              <a:rPr lang="pt-BR" sz="1200" smtClean="0">
                <a:solidFill>
                  <a:srgbClr val="0000FF"/>
                </a:solidFill>
                <a:effectLst>
                  <a:outerShdw blurRad="38100" dist="38100" dir="2700000" algn="tl">
                    <a:srgbClr val="C0C0C0"/>
                  </a:outerShdw>
                </a:effectLst>
              </a:rPr>
              <a:t>Vejam a   Migração dos  neurônios da zona germinativa ao córtex sob condições normais (à esquerda) e sob inflamação e/ou condições  excitotóxicas (à direita)</a:t>
            </a:r>
          </a:p>
          <a:p>
            <a:pPr algn="ctr">
              <a:lnSpc>
                <a:spcPct val="80000"/>
              </a:lnSpc>
              <a:buFont typeface="Wingdings 3" pitchFamily="18" charset="2"/>
              <a:buNone/>
            </a:pPr>
            <a:r>
              <a:rPr lang="pt-BR" sz="2400" b="1" smtClean="0">
                <a:solidFill>
                  <a:srgbClr val="FF3300"/>
                </a:solidFill>
                <a:effectLst>
                  <a:outerShdw blurRad="38100" dist="38100" dir="2700000" algn="tl">
                    <a:srgbClr val="C0C0C0"/>
                  </a:outerShdw>
                </a:effectLst>
              </a:rPr>
              <a:t>Migram em um campo minado!</a:t>
            </a:r>
          </a:p>
        </p:txBody>
      </p:sp>
      <p:sp>
        <p:nvSpPr>
          <p:cNvPr id="112647" name="Rectangle 7"/>
          <p:cNvSpPr>
            <a:spLocks noChangeArrowheads="1"/>
          </p:cNvSpPr>
          <p:nvPr/>
        </p:nvSpPr>
        <p:spPr bwMode="auto">
          <a:xfrm>
            <a:off x="8878888" y="6237288"/>
            <a:ext cx="2203450" cy="274637"/>
          </a:xfrm>
          <a:prstGeom prst="rect">
            <a:avLst/>
          </a:prstGeom>
          <a:noFill/>
          <a:ln w="9525">
            <a:noFill/>
            <a:miter lim="800000"/>
            <a:headEnd/>
            <a:tailEnd/>
          </a:ln>
          <a:effectLst/>
        </p:spPr>
        <p:txBody>
          <a:bodyPr wrap="none">
            <a:spAutoFit/>
          </a:bodyPr>
          <a:lstStyle/>
          <a:p>
            <a:pPr>
              <a:defRPr/>
            </a:pPr>
            <a:r>
              <a:rPr lang="pt-BR" sz="1200">
                <a:effectLst>
                  <a:outerShdw blurRad="38100" dist="38100" dir="2700000" algn="tl">
                    <a:srgbClr val="000000"/>
                  </a:outerShdw>
                </a:effectLst>
                <a:latin typeface="Arial" charset="0"/>
                <a:cs typeface="Arial" charset="0"/>
              </a:rPr>
              <a:t>Alan Leviton, Pierre Gressens</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p:cNvSpPr>
          <p:nvPr>
            <p:ph type="body" idx="1"/>
          </p:nvPr>
        </p:nvSpPr>
        <p:spPr>
          <a:xfrm>
            <a:off x="1292225" y="3122613"/>
            <a:ext cx="8761413" cy="3416300"/>
          </a:xfrm>
        </p:spPr>
        <p:txBody>
          <a:bodyPr/>
          <a:lstStyle/>
          <a:p>
            <a:pPr>
              <a:lnSpc>
                <a:spcPct val="80000"/>
              </a:lnSpc>
            </a:pPr>
            <a:r>
              <a:rPr lang="pt-BR" sz="1600" smtClean="0">
                <a:effectLst>
                  <a:outerShdw blurRad="38100" dist="38100" dir="2700000" algn="tl">
                    <a:srgbClr val="C0C0C0"/>
                  </a:outerShdw>
                </a:effectLst>
              </a:rPr>
              <a:t>O estudo foi realizado com recém-nascidos (RN) entre 23-27sem6 dias (pré-termos extremos), acompanhados entre 2-3 anos de idade corrigida pela prematuridade Os ultrassons foram realizados  no   1º ao 4º dia de vida, 10º ao 14º dia de vida, 4a a 8a semana de idade e durante a 36a a 40a semana de idade pós-concepção. O estudo mostra que crianças com IVH de grau I-II foram duas vezes mais propensos a apresentar deficiência neurossensorial moderada a grave (22,0%) e paralisia cerebral (10,4%) em comparação com o grupo que não apresentou IVH (12,1%) e (6,5%) respectivamente. Após controle de fatores de confusão a HIV graus I-II associou-se com disfunção motora moderada a grave em 1,6 vezes (IC a 95%:1,14-2,28). Estes achados preocupantes  na HIV de baixo grau (I-II), nos pré-termos extremos se devem ao comprometimento da migração neuronal tardia, afetando negativamente as funções das áreas subcorticais. Á luz deste e de outros estudos semelhantes, os autores sugerem uma, abordagem mais cautelosa dos médicos em aconselhar estas famílias e destacam a importância à longo prazo da triagem e acompanhamento regular dos efeitos adversos no neurodesenvolvimento desta população.</a:t>
            </a:r>
            <a:r>
              <a:rPr lang="pt-BR" sz="1600" smtClean="0"/>
              <a:t> </a:t>
            </a:r>
          </a:p>
        </p:txBody>
      </p:sp>
      <p:graphicFrame>
        <p:nvGraphicFramePr>
          <p:cNvPr id="108547" name="Group 3"/>
          <p:cNvGraphicFramePr>
            <a:graphicFrameLocks noGrp="1"/>
          </p:cNvGraphicFramePr>
          <p:nvPr/>
        </p:nvGraphicFramePr>
        <p:xfrm>
          <a:off x="1370013" y="931863"/>
          <a:ext cx="8724900" cy="1004887"/>
        </p:xfrm>
        <a:graphic>
          <a:graphicData uri="http://schemas.openxmlformats.org/drawingml/2006/table">
            <a:tbl>
              <a:tblPr/>
              <a:tblGrid>
                <a:gridCol w="2908300"/>
                <a:gridCol w="2908300"/>
                <a:gridCol w="2908300"/>
              </a:tblGrid>
              <a:tr h="5191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Geneva"/>
                          <a:cs typeface="Times New Roman" pitchFamily="18" charset="0"/>
                          <a:hlinkClick r:id="rId2"/>
                        </a:rPr>
                        <a:t>Hemorragia intraventricular e neurodesenvolvimento nos rec</a:t>
                      </a:r>
                      <a:r>
                        <a:rPr kumimoji="0" lang="pt-BR" sz="1000" b="0" i="0" u="none" strike="noStrike" cap="none" normalizeH="0" baseline="0" smtClean="0">
                          <a:ln>
                            <a:noFill/>
                          </a:ln>
                          <a:solidFill>
                            <a:srgbClr val="000066"/>
                          </a:solidFill>
                          <a:effectLst/>
                          <a:latin typeface="Century Gothic"/>
                          <a:cs typeface="Times New Roman" pitchFamily="18" charset="0"/>
                          <a:hlinkClick r:id="rId2"/>
                        </a:rPr>
                        <a:t>é</a:t>
                      </a:r>
                      <a:r>
                        <a:rPr kumimoji="0" lang="pt-BR" sz="1000" b="0" i="0" u="none" strike="noStrike" cap="none" normalizeH="0" baseline="0" smtClean="0">
                          <a:ln>
                            <a:noFill/>
                          </a:ln>
                          <a:solidFill>
                            <a:srgbClr val="000066"/>
                          </a:solidFill>
                          <a:effectLst/>
                          <a:latin typeface="Geneva"/>
                          <a:cs typeface="Times New Roman" pitchFamily="18" charset="0"/>
                          <a:hlinkClick r:id="rId2"/>
                        </a:rPr>
                        <a:t>m-nascidos pr</a:t>
                      </a:r>
                      <a:r>
                        <a:rPr kumimoji="0" lang="pt-BR" sz="1000" b="0" i="0" u="none" strike="noStrike" cap="none" normalizeH="0" baseline="0" smtClean="0">
                          <a:ln>
                            <a:noFill/>
                          </a:ln>
                          <a:solidFill>
                            <a:srgbClr val="000066"/>
                          </a:solidFill>
                          <a:effectLst/>
                          <a:latin typeface="Century Gothic"/>
                          <a:cs typeface="Times New Roman" pitchFamily="18" charset="0"/>
                          <a:hlinkClick r:id="rId2"/>
                        </a:rPr>
                        <a:t>é</a:t>
                      </a:r>
                      <a:r>
                        <a:rPr kumimoji="0" lang="pt-BR" sz="1000" b="0" i="0" u="none" strike="noStrike" cap="none" normalizeH="0" baseline="0" smtClean="0">
                          <a:ln>
                            <a:noFill/>
                          </a:ln>
                          <a:solidFill>
                            <a:srgbClr val="000066"/>
                          </a:solidFill>
                          <a:effectLst/>
                          <a:latin typeface="Geneva"/>
                          <a:cs typeface="Times New Roman" pitchFamily="18" charset="0"/>
                          <a:hlinkClick r:id="rId2"/>
                        </a:rPr>
                        <a:t>-termos extremos (Progn</a:t>
                      </a:r>
                      <a:r>
                        <a:rPr kumimoji="0" lang="pt-BR" sz="1000" b="0" i="0" u="none" strike="noStrike" cap="none" normalizeH="0" baseline="0" smtClean="0">
                          <a:ln>
                            <a:noFill/>
                          </a:ln>
                          <a:solidFill>
                            <a:srgbClr val="000066"/>
                          </a:solidFill>
                          <a:effectLst/>
                          <a:latin typeface="Century Gothic"/>
                          <a:cs typeface="Times New Roman" pitchFamily="18" charset="0"/>
                          <a:hlinkClick r:id="rId2"/>
                        </a:rPr>
                        <a:t>ó</a:t>
                      </a:r>
                      <a:r>
                        <a:rPr kumimoji="0" lang="pt-BR" sz="1000" b="0" i="0" u="none" strike="noStrike" cap="none" normalizeH="0" baseline="0" smtClean="0">
                          <a:ln>
                            <a:noFill/>
                          </a:ln>
                          <a:solidFill>
                            <a:srgbClr val="000066"/>
                          </a:solidFill>
                          <a:effectLst/>
                          <a:latin typeface="Geneva"/>
                          <a:cs typeface="Times New Roman" pitchFamily="18" charset="0"/>
                          <a:hlinkClick r:id="rId2"/>
                        </a:rPr>
                        <a:t>stico da hemorragia intraventricular graus I-II)</a:t>
                      </a:r>
                      <a:endParaRPr kumimoji="0" lang="pt-BR" sz="1800" b="0" i="0" u="none" strike="noStrike" cap="none" normalizeH="0" baseline="0" smtClean="0">
                        <a:ln>
                          <a:noFill/>
                        </a:ln>
                        <a:solidFill>
                          <a:schemeClr val="tx1"/>
                        </a:solidFill>
                        <a:effectLst/>
                        <a:latin typeface="Century Gothic"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Geneva"/>
                          <a:cs typeface="Times New Roman" pitchFamily="18" charset="0"/>
                          <a:hlinkClick r:id="rId2"/>
                        </a:rPr>
                        <a:t>Srinivas Bolisetty, Anjali Dhawan, Mohamed Abdel-Latif et al (Austr</a:t>
                      </a:r>
                      <a:r>
                        <a:rPr kumimoji="0" lang="pt-BR" sz="1000" b="0" i="0" u="none" strike="noStrike" cap="none" normalizeH="0" baseline="0" smtClean="0">
                          <a:ln>
                            <a:noFill/>
                          </a:ln>
                          <a:solidFill>
                            <a:srgbClr val="000066"/>
                          </a:solidFill>
                          <a:effectLst/>
                          <a:latin typeface="Century Gothic"/>
                          <a:cs typeface="Times New Roman" pitchFamily="18" charset="0"/>
                          <a:hlinkClick r:id="rId2"/>
                        </a:rPr>
                        <a:t>á</a:t>
                      </a:r>
                      <a:r>
                        <a:rPr kumimoji="0" lang="pt-BR" sz="1000" b="0" i="0" u="none" strike="noStrike" cap="none" normalizeH="0" baseline="0" smtClean="0">
                          <a:ln>
                            <a:noFill/>
                          </a:ln>
                          <a:solidFill>
                            <a:srgbClr val="000066"/>
                          </a:solidFill>
                          <a:effectLst/>
                          <a:latin typeface="Geneva"/>
                          <a:cs typeface="Times New Roman" pitchFamily="18" charset="0"/>
                          <a:hlinkClick r:id="rId2"/>
                        </a:rPr>
                        <a:t>lia). Apresenta</a:t>
                      </a:r>
                      <a:r>
                        <a:rPr kumimoji="0" lang="pt-BR" sz="1000" b="0" i="0" u="none" strike="noStrike" cap="none" normalizeH="0" baseline="0" smtClean="0">
                          <a:ln>
                            <a:noFill/>
                          </a:ln>
                          <a:solidFill>
                            <a:srgbClr val="000066"/>
                          </a:solidFill>
                          <a:effectLst/>
                          <a:latin typeface="Century Gothic"/>
                          <a:cs typeface="Times New Roman" pitchFamily="18" charset="0"/>
                          <a:hlinkClick r:id="rId2"/>
                        </a:rPr>
                        <a:t>ç</a:t>
                      </a:r>
                      <a:r>
                        <a:rPr kumimoji="0" lang="pt-BR" sz="1000" b="0" i="0" u="none" strike="noStrike" cap="none" normalizeH="0" baseline="0" smtClean="0">
                          <a:ln>
                            <a:noFill/>
                          </a:ln>
                          <a:solidFill>
                            <a:srgbClr val="000066"/>
                          </a:solidFill>
                          <a:effectLst/>
                          <a:latin typeface="Geneva"/>
                          <a:cs typeface="Times New Roman" pitchFamily="18" charset="0"/>
                          <a:hlinkClick r:id="rId2"/>
                        </a:rPr>
                        <a:t>ão:Patr</a:t>
                      </a:r>
                      <a:r>
                        <a:rPr kumimoji="0" lang="pt-BR" sz="1000" b="0" i="0" u="none" strike="noStrike" cap="none" normalizeH="0" baseline="0" smtClean="0">
                          <a:ln>
                            <a:noFill/>
                          </a:ln>
                          <a:solidFill>
                            <a:srgbClr val="000066"/>
                          </a:solidFill>
                          <a:effectLst/>
                          <a:latin typeface="Century Gothic"/>
                          <a:cs typeface="Times New Roman" pitchFamily="18" charset="0"/>
                          <a:hlinkClick r:id="rId2"/>
                        </a:rPr>
                        <a:t>í</a:t>
                      </a:r>
                      <a:r>
                        <a:rPr kumimoji="0" lang="pt-BR" sz="1000" b="0" i="0" u="none" strike="noStrike" cap="none" normalizeH="0" baseline="0" smtClean="0">
                          <a:ln>
                            <a:noFill/>
                          </a:ln>
                          <a:solidFill>
                            <a:srgbClr val="000066"/>
                          </a:solidFill>
                          <a:effectLst/>
                          <a:latin typeface="Geneva"/>
                          <a:cs typeface="Times New Roman" pitchFamily="18" charset="0"/>
                          <a:hlinkClick r:id="rId2"/>
                        </a:rPr>
                        <a:t>cia B.M. Castro, Helena Ara</a:t>
                      </a:r>
                      <a:r>
                        <a:rPr kumimoji="0" lang="pt-BR" sz="1000" b="0" i="0" u="none" strike="noStrike" cap="none" normalizeH="0" baseline="0" smtClean="0">
                          <a:ln>
                            <a:noFill/>
                          </a:ln>
                          <a:solidFill>
                            <a:srgbClr val="000066"/>
                          </a:solidFill>
                          <a:effectLst/>
                          <a:latin typeface="Century Gothic"/>
                          <a:cs typeface="Times New Roman" pitchFamily="18" charset="0"/>
                          <a:hlinkClick r:id="rId2"/>
                        </a:rPr>
                        <a:t>ú</a:t>
                      </a:r>
                      <a:r>
                        <a:rPr kumimoji="0" lang="pt-BR" sz="1000" b="0" i="0" u="none" strike="noStrike" cap="none" normalizeH="0" baseline="0" smtClean="0">
                          <a:ln>
                            <a:noFill/>
                          </a:ln>
                          <a:solidFill>
                            <a:srgbClr val="000066"/>
                          </a:solidFill>
                          <a:effectLst/>
                          <a:latin typeface="Geneva"/>
                          <a:cs typeface="Times New Roman" pitchFamily="18" charset="0"/>
                          <a:hlinkClick r:id="rId2"/>
                        </a:rPr>
                        <a:t>jo Lapa; Danielle Gumieiro, Sarah A. Cardoso e Thales da Silva Antunes, Paulo R. Margotto</a:t>
                      </a:r>
                      <a:endParaRPr kumimoji="0" lang="pt-BR" sz="1800" b="0" i="0" u="none" strike="noStrike" cap="none" normalizeH="0" baseline="0" smtClean="0">
                        <a:ln>
                          <a:noFill/>
                        </a:ln>
                        <a:solidFill>
                          <a:schemeClr val="tx1"/>
                        </a:solidFill>
                        <a:effectLst/>
                        <a:latin typeface="Century Gothic"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2800" b="0" i="0" u="none" strike="noStrike" cap="none" normalizeH="0" baseline="0" smtClean="0">
                          <a:ln>
                            <a:noFill/>
                          </a:ln>
                          <a:solidFill>
                            <a:srgbClr val="000066"/>
                          </a:solidFill>
                          <a:effectLst/>
                          <a:latin typeface="Century Gothic"/>
                          <a:cs typeface="Times New Roman" pitchFamily="18" charset="0"/>
                        </a:rPr>
                        <a:t> </a:t>
                      </a:r>
                      <a:r>
                        <a:rPr kumimoji="0" lang="pt-BR" sz="1000" b="0" i="0" u="none" strike="noStrike" cap="none" normalizeH="0" baseline="0" smtClean="0">
                          <a:ln>
                            <a:noFill/>
                          </a:ln>
                          <a:solidFill>
                            <a:srgbClr val="000066"/>
                          </a:solidFill>
                          <a:effectLst/>
                          <a:latin typeface="Century Gothic"/>
                          <a:cs typeface="Times New Roman" pitchFamily="18" charset="0"/>
                        </a:rPr>
                        <a:t>             </a:t>
                      </a:r>
                      <a:endParaRPr kumimoji="0" lang="pt-BR" sz="10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108557" name="Picture 13" descr="Clique aqui para ver o artigo">
            <a:hlinkClick r:id="rId2"/>
          </p:cNvPr>
          <p:cNvPicPr>
            <a:picLocks noChangeAspect="1" noChangeArrowheads="1"/>
          </p:cNvPicPr>
          <p:nvPr/>
        </p:nvPicPr>
        <p:blipFill>
          <a:blip r:embed="rId3"/>
          <a:srcRect/>
          <a:stretch>
            <a:fillRect/>
          </a:stretch>
        </p:blipFill>
        <p:spPr bwMode="auto">
          <a:xfrm>
            <a:off x="8150225" y="1216025"/>
            <a:ext cx="446088" cy="446088"/>
          </a:xfrm>
          <a:prstGeom prst="rect">
            <a:avLst/>
          </a:prstGeom>
          <a:noFill/>
        </p:spPr>
      </p:pic>
      <p:sp>
        <p:nvSpPr>
          <p:cNvPr id="108558" name="Rectangle 14"/>
          <p:cNvSpPr>
            <a:spLocks noChangeArrowheads="1"/>
          </p:cNvSpPr>
          <p:nvPr/>
        </p:nvSpPr>
        <p:spPr bwMode="auto">
          <a:xfrm>
            <a:off x="547688" y="1952625"/>
            <a:ext cx="10326687" cy="1160463"/>
          </a:xfrm>
          <a:prstGeom prst="rect">
            <a:avLst/>
          </a:prstGeom>
          <a:solidFill>
            <a:schemeClr val="bg1"/>
          </a:solidFill>
          <a:ln w="9525">
            <a:noFill/>
            <a:miter lim="800000"/>
            <a:headEnd/>
            <a:tailEnd/>
          </a:ln>
          <a:effectLst/>
        </p:spPr>
        <p:txBody>
          <a:bodyPr lIns="347553" tIns="96807" bIns="0" anchor="ctr">
            <a:spAutoFit/>
          </a:bodyPr>
          <a:lstStyle/>
          <a:p>
            <a:pPr algn="ctr"/>
            <a:r>
              <a:rPr lang="pt-BR" sz="1400">
                <a:hlinkClick r:id="rId4"/>
              </a:rPr>
              <a:t>Intraventricular hemorrhage and neurodevelopmental outcomes in extreme preterm infants.</a:t>
            </a:r>
            <a:endParaRPr lang="pt-BR" sz="1400"/>
          </a:p>
          <a:p>
            <a:pPr algn="ctr"/>
            <a:r>
              <a:rPr lang="pt-BR" sz="1400"/>
              <a:t>Bolisetty S, Dhawan A, Abdel-Latif M, Bajuk B, Stack J, Lui K; New South Wales and Australian Capital Territory Neonatal Intensive Care Units' Data Collection.Pediatrics. 2014 Jan;133(1):55-62. </a:t>
            </a:r>
            <a:r>
              <a:rPr lang="pt-BR" sz="1400">
                <a:solidFill>
                  <a:srgbClr val="0000FF"/>
                </a:solidFill>
              </a:rPr>
              <a:t>Artigo Integral!</a:t>
            </a:r>
          </a:p>
          <a:p>
            <a:pPr algn="ctr"/>
            <a:endParaRPr lang="pt-BR" sz="1400" b="1"/>
          </a:p>
          <a:p>
            <a:pPr algn="ctr" eaLnBrk="0" hangingPunct="0"/>
            <a:endParaRPr lang="pt-BR" sz="1400">
              <a:latin typeface="Century Gothic" pitchFamily="34" charset="0"/>
            </a:endParaRPr>
          </a:p>
        </p:txBody>
      </p:sp>
      <p:sp>
        <p:nvSpPr>
          <p:cNvPr id="108559" name="AutoShape 4"/>
          <p:cNvSpPr>
            <a:spLocks noChangeArrowheads="1"/>
          </p:cNvSpPr>
          <p:nvPr/>
        </p:nvSpPr>
        <p:spPr bwMode="auto">
          <a:xfrm>
            <a:off x="11191875" y="6229350"/>
            <a:ext cx="533400" cy="269875"/>
          </a:xfrm>
          <a:prstGeom prst="rightArrow">
            <a:avLst>
              <a:gd name="adj1" fmla="val 50000"/>
              <a:gd name="adj2" fmla="val 49412"/>
            </a:avLst>
          </a:prstGeom>
          <a:solidFill>
            <a:schemeClr val="accent1"/>
          </a:solidFill>
          <a:ln w="57150">
            <a:solidFill>
              <a:srgbClr val="FF3399"/>
            </a:solidFill>
            <a:miter lim="800000"/>
            <a:headEnd/>
            <a:tailEnd/>
          </a:ln>
        </p:spPr>
        <p:txBody>
          <a:bodyPr wrap="none" anchor="ctr"/>
          <a:lstStyle/>
          <a:p>
            <a:endParaRPr lang="pt-BR" sz="180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4" name="Picture 4"/>
          <p:cNvPicPr>
            <a:picLocks noChangeAspect="1" noChangeArrowheads="1"/>
          </p:cNvPicPr>
          <p:nvPr/>
        </p:nvPicPr>
        <p:blipFill>
          <a:blip r:embed="rId2"/>
          <a:srcRect/>
          <a:stretch>
            <a:fillRect/>
          </a:stretch>
        </p:blipFill>
        <p:spPr bwMode="auto">
          <a:xfrm>
            <a:off x="1524000" y="122238"/>
            <a:ext cx="9621838" cy="1782762"/>
          </a:xfrm>
          <a:prstGeom prst="rect">
            <a:avLst/>
          </a:prstGeom>
          <a:noFill/>
          <a:ln w="9525">
            <a:noFill/>
            <a:miter lim="800000"/>
            <a:headEnd/>
            <a:tailEnd/>
          </a:ln>
        </p:spPr>
      </p:pic>
      <p:sp>
        <p:nvSpPr>
          <p:cNvPr id="116739" name="Rectangle 3"/>
          <p:cNvSpPr>
            <a:spLocks noRot="1" noChangeArrowheads="1"/>
          </p:cNvSpPr>
          <p:nvPr/>
        </p:nvSpPr>
        <p:spPr bwMode="auto">
          <a:xfrm>
            <a:off x="144463" y="2205038"/>
            <a:ext cx="11868150" cy="4422775"/>
          </a:xfrm>
          <a:prstGeom prst="rect">
            <a:avLst/>
          </a:prstGeom>
          <a:solidFill>
            <a:schemeClr val="folHlink"/>
          </a:solidFill>
          <a:ln w="9525">
            <a:noFill/>
            <a:miter lim="800000"/>
            <a:headEnd/>
            <a:tailEnd/>
          </a:ln>
        </p:spPr>
        <p:txBody>
          <a:bodyPr/>
          <a:lstStyle/>
          <a:p>
            <a:pPr marL="342900" indent="-342900" algn="ctr">
              <a:spcBef>
                <a:spcPct val="20000"/>
              </a:spcBef>
              <a:buFont typeface="Arial" pitchFamily="34" charset="0"/>
              <a:buNone/>
            </a:pPr>
            <a:r>
              <a:rPr lang="pt-BR" altLang="pt-BR" b="1">
                <a:solidFill>
                  <a:srgbClr val="FF3399"/>
                </a:solidFill>
                <a:effectLst>
                  <a:outerShdw blurRad="38100" dist="38100" dir="2700000" algn="tl">
                    <a:srgbClr val="000000"/>
                  </a:outerShdw>
                </a:effectLst>
                <a:latin typeface="Calibri" pitchFamily="34" charset="0"/>
              </a:rPr>
              <a:t>O QUE ESTE ESTUDO ACRESCENTA</a:t>
            </a:r>
          </a:p>
          <a:p>
            <a:pPr marL="342900" indent="-342900" algn="ctr">
              <a:spcBef>
                <a:spcPct val="20000"/>
              </a:spcBef>
              <a:buFont typeface="Arial" pitchFamily="34" charset="0"/>
              <a:buNone/>
            </a:pPr>
            <a:r>
              <a:rPr lang="pt-BR" altLang="pt-BR" sz="2800">
                <a:solidFill>
                  <a:srgbClr val="0000FF"/>
                </a:solidFill>
                <a:effectLst>
                  <a:outerShdw blurRad="38100" dist="38100" dir="2700000" algn="tl">
                    <a:srgbClr val="000000"/>
                  </a:outerShdw>
                </a:effectLst>
                <a:latin typeface="Calibri" pitchFamily="34" charset="0"/>
              </a:rPr>
              <a:t>Os presente autores revisaram o  desenvolvimento neurológico de </a:t>
            </a:r>
            <a:br>
              <a:rPr lang="pt-BR" altLang="pt-BR" sz="2800">
                <a:solidFill>
                  <a:srgbClr val="0000FF"/>
                </a:solidFill>
                <a:effectLst>
                  <a:outerShdw blurRad="38100" dist="38100" dir="2700000" algn="tl">
                    <a:srgbClr val="000000"/>
                  </a:outerShdw>
                </a:effectLst>
                <a:latin typeface="Calibri" pitchFamily="34" charset="0"/>
              </a:rPr>
            </a:br>
            <a:r>
              <a:rPr lang="pt-BR" altLang="pt-BR" sz="2800">
                <a:solidFill>
                  <a:srgbClr val="0000FF"/>
                </a:solidFill>
                <a:effectLst>
                  <a:outerShdw blurRad="38100" dist="38100" dir="2700000" algn="tl">
                    <a:srgbClr val="000000"/>
                  </a:outerShdw>
                </a:effectLst>
                <a:latin typeface="Calibri" pitchFamily="34" charset="0"/>
              </a:rPr>
              <a:t>2414 crianças que nasceram prematuras extremas. Crianças com hemorragia intraventricular graus </a:t>
            </a:r>
            <a:br>
              <a:rPr lang="pt-BR" altLang="pt-BR" sz="2800">
                <a:solidFill>
                  <a:srgbClr val="0000FF"/>
                </a:solidFill>
                <a:effectLst>
                  <a:outerShdw blurRad="38100" dist="38100" dir="2700000" algn="tl">
                    <a:srgbClr val="000000"/>
                  </a:outerShdw>
                </a:effectLst>
                <a:latin typeface="Calibri" pitchFamily="34" charset="0"/>
              </a:rPr>
            </a:br>
            <a:r>
              <a:rPr lang="pt-BR" altLang="pt-BR" sz="2800">
                <a:solidFill>
                  <a:srgbClr val="0000FF"/>
                </a:solidFill>
                <a:effectLst>
                  <a:outerShdw blurRad="38100" dist="38100" dir="2700000" algn="tl">
                    <a:srgbClr val="000000"/>
                  </a:outerShdw>
                </a:effectLst>
                <a:latin typeface="Calibri" pitchFamily="34" charset="0"/>
              </a:rPr>
              <a:t>I e II apresentaram  aumento das  taxas de</a:t>
            </a:r>
            <a:br>
              <a:rPr lang="pt-BR" altLang="pt-BR" sz="2800">
                <a:solidFill>
                  <a:srgbClr val="0000FF"/>
                </a:solidFill>
                <a:effectLst>
                  <a:outerShdw blurRad="38100" dist="38100" dir="2700000" algn="tl">
                    <a:srgbClr val="000000"/>
                  </a:outerShdw>
                </a:effectLst>
                <a:latin typeface="Calibri" pitchFamily="34" charset="0"/>
              </a:rPr>
            </a:br>
            <a:r>
              <a:rPr lang="pt-BR" altLang="pt-BR" sz="2800">
                <a:solidFill>
                  <a:srgbClr val="0000FF"/>
                </a:solidFill>
                <a:effectLst>
                  <a:outerShdw blurRad="38100" dist="38100" dir="2700000" algn="tl">
                    <a:srgbClr val="000000"/>
                  </a:outerShdw>
                </a:effectLst>
                <a:latin typeface="Calibri" pitchFamily="34" charset="0"/>
              </a:rPr>
              <a:t>deficiência neurossensorial, atraso no desenvolvimento, paralisia cerebral e</a:t>
            </a:r>
            <a:br>
              <a:rPr lang="pt-BR" altLang="pt-BR" sz="2800">
                <a:solidFill>
                  <a:srgbClr val="0000FF"/>
                </a:solidFill>
                <a:effectLst>
                  <a:outerShdw blurRad="38100" dist="38100" dir="2700000" algn="tl">
                    <a:srgbClr val="000000"/>
                  </a:outerShdw>
                </a:effectLst>
                <a:latin typeface="Calibri" pitchFamily="34" charset="0"/>
              </a:rPr>
            </a:br>
            <a:r>
              <a:rPr lang="pt-BR" altLang="pt-BR" sz="2800">
                <a:solidFill>
                  <a:srgbClr val="0000FF"/>
                </a:solidFill>
                <a:effectLst>
                  <a:outerShdw blurRad="38100" dist="38100" dir="2700000" algn="tl">
                    <a:srgbClr val="000000"/>
                  </a:outerShdw>
                </a:effectLst>
                <a:latin typeface="Calibri" pitchFamily="34" charset="0"/>
              </a:rPr>
              <a:t>surdez na idade corrigida de 2 a 3 anos.</a:t>
            </a:r>
            <a:br>
              <a:rPr lang="pt-BR" altLang="pt-BR" sz="2800">
                <a:solidFill>
                  <a:srgbClr val="0000FF"/>
                </a:solidFill>
                <a:effectLst>
                  <a:outerShdw blurRad="38100" dist="38100" dir="2700000" algn="tl">
                    <a:srgbClr val="000000"/>
                  </a:outerShdw>
                </a:effectLst>
                <a:latin typeface="Calibri" pitchFamily="34" charset="0"/>
              </a:rPr>
            </a:br>
            <a:endParaRPr lang="pt-BR" altLang="pt-BR" sz="2800">
              <a:solidFill>
                <a:srgbClr val="0000FF"/>
              </a:solidFill>
              <a:effectLst>
                <a:outerShdw blurRad="38100" dist="38100" dir="2700000" algn="tl">
                  <a:srgbClr val="000000"/>
                </a:outerShdw>
              </a:effectLst>
              <a:latin typeface="Calibri" pitchFamily="34" charset="0"/>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3" name="Rectangle 1027"/>
          <p:cNvSpPr>
            <a:spLocks noGrp="1" noChangeArrowheads="1"/>
          </p:cNvSpPr>
          <p:nvPr>
            <p:ph type="subTitle" idx="4294967295"/>
          </p:nvPr>
        </p:nvSpPr>
        <p:spPr>
          <a:xfrm>
            <a:off x="0" y="0"/>
            <a:ext cx="11730038" cy="6858000"/>
          </a:xfrm>
          <a:solidFill>
            <a:schemeClr val="folHlink"/>
          </a:solidFill>
        </p:spPr>
        <p:txBody>
          <a:bodyPr lIns="92075" tIns="46038" rIns="92075" bIns="46038"/>
          <a:lstStyle/>
          <a:p>
            <a:pPr marL="0" indent="0" algn="ctr" defTabSz="914400">
              <a:buFont typeface="Wingdings 3" pitchFamily="18" charset="2"/>
              <a:buNone/>
            </a:pPr>
            <a:endParaRPr lang="pt-BR" sz="1600" smtClean="0">
              <a:solidFill>
                <a:srgbClr val="0000FF"/>
              </a:solidFill>
              <a:effectLst>
                <a:outerShdw blurRad="38100" dist="38100" dir="2700000" algn="tl">
                  <a:srgbClr val="000000"/>
                </a:outerShdw>
              </a:effectLst>
            </a:endParaRPr>
          </a:p>
          <a:p>
            <a:pPr marL="0" indent="0" algn="ctr" defTabSz="914400">
              <a:buFont typeface="Wingdings 3" pitchFamily="18" charset="2"/>
              <a:buNone/>
            </a:pPr>
            <a:r>
              <a:rPr lang="pt-BR" sz="1600" smtClean="0">
                <a:solidFill>
                  <a:srgbClr val="0000FF"/>
                </a:solidFill>
                <a:effectLst>
                  <a:outerShdw blurRad="38100" dist="38100" dir="2700000" algn="tl">
                    <a:srgbClr val="000000"/>
                  </a:outerShdw>
                </a:effectLst>
              </a:rPr>
              <a:t>-A substância branca é o local mais comum do impacto neuropatológico da HIV :           </a:t>
            </a:r>
            <a:r>
              <a:rPr lang="pt-BR" sz="1600" b="1" smtClean="0">
                <a:solidFill>
                  <a:srgbClr val="0000FF"/>
                </a:solidFill>
                <a:effectLst>
                  <a:outerShdw blurRad="38100" dist="38100" dir="2700000" algn="tl">
                    <a:srgbClr val="000000"/>
                  </a:outerShdw>
                </a:effectLst>
              </a:rPr>
              <a:t>destruição da matriz germinativa            deficiente  desenvolvimento cortical</a:t>
            </a:r>
          </a:p>
          <a:p>
            <a:pPr marL="0" indent="0" algn="ctr" defTabSz="914400">
              <a:buFont typeface="Wingdings 3" pitchFamily="18" charset="2"/>
              <a:buNone/>
            </a:pPr>
            <a:r>
              <a:rPr lang="pt-BR" altLang="pt-BR" sz="1600" smtClean="0">
                <a:solidFill>
                  <a:srgbClr val="0000FF"/>
                </a:solidFill>
                <a:effectLst>
                  <a:outerShdw blurRad="38100" dist="38100" dir="2700000" algn="tl">
                    <a:srgbClr val="000000"/>
                  </a:outerShdw>
                </a:effectLst>
              </a:rPr>
              <a:t>-10-24 semanas de gestação, a migração neuronal se completou; </a:t>
            </a:r>
          </a:p>
          <a:p>
            <a:pPr marL="0" indent="0" algn="ctr" defTabSz="914400">
              <a:buFont typeface="Wingdings 3" pitchFamily="18" charset="2"/>
              <a:buNone/>
            </a:pPr>
            <a:r>
              <a:rPr lang="pt-BR" altLang="pt-BR" sz="1600" smtClean="0">
                <a:solidFill>
                  <a:srgbClr val="0000FF"/>
                </a:solidFill>
                <a:effectLst>
                  <a:outerShdw blurRad="38100" dist="38100" dir="2700000" algn="tl">
                    <a:srgbClr val="000000"/>
                  </a:outerShdw>
                </a:effectLst>
              </a:rPr>
              <a:t>-a seguir,  a matriz germinativa provê precursores gliais que se tornarão oligodentrócitos e astrócitos (estágio tardio da gliogênese)</a:t>
            </a:r>
          </a:p>
          <a:p>
            <a:pPr marL="0" indent="0" algn="ctr" defTabSz="914400">
              <a:buFont typeface="Wingdings 3" pitchFamily="18" charset="2"/>
              <a:buNone/>
            </a:pPr>
            <a:r>
              <a:rPr lang="pt-BR" altLang="pt-BR" sz="1600" smtClean="0">
                <a:solidFill>
                  <a:srgbClr val="0000FF"/>
                </a:solidFill>
                <a:effectLst>
                  <a:outerShdw blurRad="38100" dist="38100" dir="2700000" algn="tl">
                    <a:srgbClr val="000000"/>
                  </a:outerShdw>
                </a:effectLst>
              </a:rPr>
              <a:t>-estes astrócitos migram às camadas superiores (cruciais para o desenv. cortical)</a:t>
            </a:r>
          </a:p>
          <a:p>
            <a:pPr marL="0" indent="0" algn="ctr" defTabSz="914400">
              <a:buFont typeface="Wingdings 3" pitchFamily="18" charset="2"/>
              <a:buNone/>
            </a:pPr>
            <a:r>
              <a:rPr lang="pt-BR" altLang="pt-BR" sz="1600" smtClean="0">
                <a:solidFill>
                  <a:srgbClr val="0000FF"/>
                </a:solidFill>
                <a:effectLst>
                  <a:outerShdw blurRad="38100" dist="38100" dir="2700000" algn="tl">
                    <a:srgbClr val="000000"/>
                  </a:outerShdw>
                </a:effectLst>
              </a:rPr>
              <a:t>os astrócitos migram às camadas corticais através de um campo minado!</a:t>
            </a:r>
          </a:p>
          <a:p>
            <a:pPr marL="0" indent="0" algn="ctr" defTabSz="914400">
              <a:buFont typeface="Wingdings 3" pitchFamily="18" charset="2"/>
              <a:buNone/>
            </a:pPr>
            <a:r>
              <a:rPr lang="pt-BR" sz="1600" smtClean="0">
                <a:solidFill>
                  <a:srgbClr val="0000FF"/>
                </a:solidFill>
                <a:effectLst>
                  <a:outerShdw blurRad="38100" dist="38100" dir="2700000" algn="tl">
                    <a:srgbClr val="000000"/>
                  </a:outerShdw>
                </a:effectLst>
              </a:rPr>
              <a:t>                                                                                                                      (Levinton/Gressens, 2007)</a:t>
            </a:r>
            <a:endParaRPr lang="pt-BR" sz="1600" b="1" smtClean="0">
              <a:solidFill>
                <a:srgbClr val="0000FF"/>
              </a:solidFill>
              <a:effectLst>
                <a:outerShdw blurRad="38100" dist="38100" dir="2700000" algn="tl">
                  <a:srgbClr val="000000"/>
                </a:outerShdw>
              </a:effectLst>
            </a:endParaRPr>
          </a:p>
          <a:p>
            <a:pPr marL="0" indent="0" algn="ctr" defTabSz="914400">
              <a:buFont typeface="Wingdings 3" pitchFamily="18" charset="2"/>
              <a:buNone/>
            </a:pPr>
            <a:endParaRPr lang="pt-BR" sz="1600" b="1" smtClean="0">
              <a:solidFill>
                <a:srgbClr val="0000FF"/>
              </a:solidFill>
              <a:effectLst>
                <a:outerShdw blurRad="38100" dist="38100" dir="2700000" algn="tl">
                  <a:srgbClr val="000000"/>
                </a:outerShdw>
              </a:effectLst>
            </a:endParaRPr>
          </a:p>
          <a:p>
            <a:pPr marL="0" indent="0" algn="ctr" defTabSz="914400">
              <a:buFont typeface="Wingdings 3" pitchFamily="18" charset="2"/>
              <a:buNone/>
            </a:pPr>
            <a:endParaRPr lang="pt-BR" sz="1600" b="1" smtClean="0">
              <a:solidFill>
                <a:srgbClr val="0000FF"/>
              </a:solidFill>
              <a:effectLst>
                <a:outerShdw blurRad="38100" dist="38100" dir="2700000" algn="tl">
                  <a:srgbClr val="000000"/>
                </a:outerShdw>
              </a:effectLst>
            </a:endParaRPr>
          </a:p>
          <a:p>
            <a:pPr marL="0" indent="0" algn="ctr" defTabSz="914400">
              <a:buFont typeface="Wingdings 3" pitchFamily="18" charset="2"/>
              <a:buNone/>
            </a:pPr>
            <a:endParaRPr lang="pt-BR" sz="800" b="1" smtClean="0">
              <a:solidFill>
                <a:srgbClr val="FF9900"/>
              </a:solidFill>
              <a:effectLst>
                <a:outerShdw blurRad="38100" dist="38100" dir="2700000" algn="tl">
                  <a:srgbClr val="000000"/>
                </a:outerShdw>
              </a:effectLst>
            </a:endParaRPr>
          </a:p>
          <a:p>
            <a:pPr marL="0" indent="0" algn="ctr" defTabSz="914400">
              <a:buFont typeface="Wingdings 3" pitchFamily="18" charset="2"/>
              <a:buNone/>
            </a:pPr>
            <a:endParaRPr lang="pt-BR" sz="800" b="1" smtClean="0">
              <a:solidFill>
                <a:srgbClr val="FF9900"/>
              </a:solidFill>
              <a:effectLst>
                <a:outerShdw blurRad="38100" dist="38100" dir="2700000" algn="tl">
                  <a:srgbClr val="000000"/>
                </a:outerShdw>
              </a:effectLst>
            </a:endParaRPr>
          </a:p>
          <a:p>
            <a:pPr marL="0" indent="0" algn="ctr" defTabSz="914400">
              <a:buFont typeface="Wingdings 3" pitchFamily="18" charset="2"/>
              <a:buNone/>
            </a:pPr>
            <a:endParaRPr lang="pt-BR" sz="800" b="1" smtClean="0">
              <a:solidFill>
                <a:srgbClr val="FF9900"/>
              </a:solidFill>
              <a:effectLst>
                <a:outerShdw blurRad="38100" dist="38100" dir="2700000" algn="tl">
                  <a:srgbClr val="000000"/>
                </a:outerShdw>
              </a:effectLst>
            </a:endParaRPr>
          </a:p>
          <a:p>
            <a:pPr marL="0" indent="0" defTabSz="914400">
              <a:buFont typeface="Wingdings 3" pitchFamily="18" charset="2"/>
              <a:buNone/>
            </a:pPr>
            <a:endParaRPr lang="pt-BR" sz="800" smtClean="0">
              <a:solidFill>
                <a:srgbClr val="FFFFFF"/>
              </a:solidFill>
              <a:effectLst>
                <a:outerShdw blurRad="38100" dist="38100" dir="2700000" algn="tl">
                  <a:srgbClr val="000000"/>
                </a:outerShdw>
              </a:effectLst>
            </a:endParaRPr>
          </a:p>
        </p:txBody>
      </p:sp>
      <p:sp>
        <p:nvSpPr>
          <p:cNvPr id="111619" name="AutoShape 1031"/>
          <p:cNvSpPr>
            <a:spLocks noChangeArrowheads="1"/>
          </p:cNvSpPr>
          <p:nvPr/>
        </p:nvSpPr>
        <p:spPr bwMode="auto">
          <a:xfrm>
            <a:off x="4425950" y="704850"/>
            <a:ext cx="387350" cy="180975"/>
          </a:xfrm>
          <a:prstGeom prst="rightArrow">
            <a:avLst>
              <a:gd name="adj1" fmla="val 50000"/>
              <a:gd name="adj2" fmla="val 53509"/>
            </a:avLst>
          </a:prstGeom>
          <a:solidFill>
            <a:srgbClr val="FF3300"/>
          </a:solidFill>
          <a:ln w="12700">
            <a:solidFill>
              <a:schemeClr val="tx1"/>
            </a:solidFill>
            <a:miter lim="800000"/>
            <a:headEnd type="none" w="sm" len="sm"/>
            <a:tailEnd type="none" w="sm" len="sm"/>
          </a:ln>
        </p:spPr>
        <p:txBody>
          <a:bodyPr wrap="none" anchor="ctr"/>
          <a:lstStyle/>
          <a:p>
            <a:pPr eaLnBrk="0" hangingPunct="0"/>
            <a:endParaRPr lang="pt-BR" altLang="pt-BR">
              <a:latin typeface="Times New Roman" pitchFamily="18" charset="0"/>
            </a:endParaRPr>
          </a:p>
        </p:txBody>
      </p:sp>
      <p:sp>
        <p:nvSpPr>
          <p:cNvPr id="111620" name="Rectangle 10"/>
          <p:cNvSpPr>
            <a:spLocks noChangeArrowheads="1"/>
          </p:cNvSpPr>
          <p:nvPr/>
        </p:nvSpPr>
        <p:spPr bwMode="auto">
          <a:xfrm>
            <a:off x="862013" y="-169863"/>
            <a:ext cx="10363200" cy="1143001"/>
          </a:xfrm>
          <a:prstGeom prst="rect">
            <a:avLst/>
          </a:prstGeom>
          <a:noFill/>
          <a:ln w="9525">
            <a:noFill/>
            <a:miter lim="800000"/>
            <a:headEnd/>
            <a:tailEnd/>
          </a:ln>
        </p:spPr>
        <p:txBody>
          <a:bodyPr lIns="92075" tIns="46038" rIns="92075" bIns="46038" anchor="ctr"/>
          <a:lstStyle/>
          <a:p>
            <a:pPr algn="ctr" eaLnBrk="0" hangingPunct="0"/>
            <a:r>
              <a:rPr lang="pt-BR" altLang="pt-BR" sz="2000" b="1" i="1">
                <a:solidFill>
                  <a:srgbClr val="FF3300"/>
                </a:solidFill>
                <a:latin typeface="Arial Narrow" pitchFamily="34" charset="0"/>
              </a:rPr>
              <a:t>HEMORRAGIA PERI/INTRAVENTRICULAR NO RN PRÉ-TERMO</a:t>
            </a:r>
          </a:p>
          <a:p>
            <a:pPr algn="ctr" eaLnBrk="0" hangingPunct="0"/>
            <a:endParaRPr lang="pt-BR" altLang="pt-BR" b="1" i="1">
              <a:solidFill>
                <a:schemeClr val="tx2"/>
              </a:solidFill>
              <a:latin typeface="Arial Narrow" pitchFamily="34" charset="0"/>
            </a:endParaRPr>
          </a:p>
        </p:txBody>
      </p:sp>
      <p:sp>
        <p:nvSpPr>
          <p:cNvPr id="112649" name="Text Box 9"/>
          <p:cNvSpPr txBox="1">
            <a:spLocks noChangeArrowheads="1"/>
          </p:cNvSpPr>
          <p:nvPr/>
        </p:nvSpPr>
        <p:spPr bwMode="auto">
          <a:xfrm>
            <a:off x="1406525" y="3024188"/>
            <a:ext cx="9848850" cy="1673225"/>
          </a:xfrm>
          <a:prstGeom prst="rect">
            <a:avLst/>
          </a:prstGeom>
          <a:noFill/>
          <a:ln w="57150">
            <a:solidFill>
              <a:srgbClr val="FF3399"/>
            </a:solidFill>
            <a:miter lim="800000"/>
            <a:headEnd/>
            <a:tailEnd/>
          </a:ln>
        </p:spPr>
        <p:txBody>
          <a:bodyPr wrap="none">
            <a:spAutoFit/>
          </a:bodyPr>
          <a:lstStyle/>
          <a:p>
            <a:r>
              <a:rPr lang="pt-BR" altLang="pt-BR" sz="1400">
                <a:solidFill>
                  <a:srgbClr val="FFFF00"/>
                </a:solidFill>
                <a:effectLst>
                  <a:outerShdw blurRad="38100" dist="38100" dir="2700000" algn="tl">
                    <a:srgbClr val="C0C0C0"/>
                  </a:outerShdw>
                </a:effectLst>
              </a:rPr>
              <a:t>-</a:t>
            </a:r>
            <a:r>
              <a:rPr lang="pt-BR" altLang="pt-BR" sz="2000">
                <a:solidFill>
                  <a:srgbClr val="0000FF"/>
                </a:solidFill>
                <a:effectLst>
                  <a:outerShdw blurRad="38100" dist="38100" dir="2700000" algn="tl">
                    <a:srgbClr val="C0C0C0"/>
                  </a:outerShdw>
                </a:effectLst>
                <a:latin typeface="Verdana" pitchFamily="34" charset="0"/>
              </a:rPr>
              <a:t>Vaseleiadis et al(2004): redução cortical de </a:t>
            </a:r>
            <a:r>
              <a:rPr lang="pt-BR" altLang="pt-BR" sz="2000" b="1">
                <a:solidFill>
                  <a:srgbClr val="0000FF"/>
                </a:solidFill>
                <a:effectLst>
                  <a:outerShdw blurRad="38100" dist="38100" dir="2700000" algn="tl">
                    <a:srgbClr val="C0C0C0"/>
                  </a:outerShdw>
                </a:effectLst>
                <a:latin typeface="Verdana" pitchFamily="34" charset="0"/>
              </a:rPr>
              <a:t>16%</a:t>
            </a:r>
            <a:r>
              <a:rPr lang="pt-BR" altLang="pt-BR" sz="2000">
                <a:solidFill>
                  <a:srgbClr val="0000FF"/>
                </a:solidFill>
                <a:effectLst>
                  <a:outerShdw blurRad="38100" dist="38100" dir="2700000" algn="tl">
                    <a:srgbClr val="C0C0C0"/>
                  </a:outerShdw>
                </a:effectLst>
                <a:latin typeface="Verdana" pitchFamily="34" charset="0"/>
              </a:rPr>
              <a:t>  em HIV não complicada</a:t>
            </a:r>
          </a:p>
          <a:p>
            <a:r>
              <a:rPr lang="pt-BR" sz="2000">
                <a:solidFill>
                  <a:srgbClr val="0000FF"/>
                </a:solidFill>
                <a:effectLst>
                  <a:outerShdw blurRad="38100" dist="38100" dir="2700000" algn="tl">
                    <a:srgbClr val="C0C0C0"/>
                  </a:outerShdw>
                </a:effectLst>
                <a:latin typeface="Verdana" pitchFamily="34" charset="0"/>
              </a:rPr>
              <a:t>                          (deficiente desempenho cognitivo)</a:t>
            </a:r>
          </a:p>
          <a:p>
            <a:pPr>
              <a:buFontTx/>
              <a:buChar char="-"/>
            </a:pPr>
            <a:r>
              <a:rPr lang="pt-BR" sz="2000">
                <a:solidFill>
                  <a:srgbClr val="0000FF"/>
                </a:solidFill>
                <a:effectLst>
                  <a:outerShdw blurRad="38100" dist="38100" dir="2700000" algn="tl">
                    <a:srgbClr val="C0C0C0"/>
                  </a:outerShdw>
                </a:effectLst>
              </a:rPr>
              <a:t>Patra, 2006: HIV grau I e II em RN de 24-29 sem. Aos 2 anos:</a:t>
            </a:r>
          </a:p>
          <a:p>
            <a:r>
              <a:rPr lang="pt-BR" sz="2000">
                <a:solidFill>
                  <a:srgbClr val="0000FF"/>
                </a:solidFill>
              </a:rPr>
              <a:t> </a:t>
            </a:r>
            <a:r>
              <a:rPr lang="pt-BR" sz="2000">
                <a:solidFill>
                  <a:srgbClr val="0000FF"/>
                </a:solidFill>
                <a:effectLst>
                  <a:outerShdw blurRad="38100" dist="38100" dir="2700000" algn="tl">
                    <a:srgbClr val="C0C0C0"/>
                  </a:outerShdw>
                </a:effectLst>
              </a:rPr>
              <a:t>2 x aumento do risco desempenho cognitivo ruim e 2,7 anormalidades motoras</a:t>
            </a:r>
            <a:r>
              <a:rPr lang="pt-BR" sz="2000">
                <a:solidFill>
                  <a:srgbClr val="0000FF"/>
                </a:solidFill>
              </a:rPr>
              <a:t>,  </a:t>
            </a:r>
            <a:endParaRPr lang="pt-BR" sz="2000">
              <a:solidFill>
                <a:srgbClr val="0000FF"/>
              </a:solidFill>
              <a:effectLst>
                <a:outerShdw blurRad="38100" dist="38100" dir="2700000" algn="tl">
                  <a:srgbClr val="C0C0C0"/>
                </a:outerShdw>
              </a:effectLst>
              <a:latin typeface="Verdana" pitchFamily="34" charset="0"/>
            </a:endParaRPr>
          </a:p>
          <a:p>
            <a:endParaRPr lang="pt-BR" sz="2000">
              <a:solidFill>
                <a:srgbClr val="0000FF"/>
              </a:solidFill>
              <a:effectLst>
                <a:outerShdw blurRad="38100" dist="38100" dir="2700000" algn="tl">
                  <a:srgbClr val="C0C0C0"/>
                </a:outerShdw>
              </a:effectLst>
              <a:latin typeface="Verdana" pitchFamily="34" charset="0"/>
            </a:endParaRPr>
          </a:p>
        </p:txBody>
      </p:sp>
      <p:sp>
        <p:nvSpPr>
          <p:cNvPr id="112650" name="Text Box 10"/>
          <p:cNvSpPr txBox="1">
            <a:spLocks noChangeArrowheads="1"/>
          </p:cNvSpPr>
          <p:nvPr/>
        </p:nvSpPr>
        <p:spPr bwMode="auto">
          <a:xfrm>
            <a:off x="128588" y="4740275"/>
            <a:ext cx="11493500" cy="1460500"/>
          </a:xfrm>
          <a:prstGeom prst="rect">
            <a:avLst/>
          </a:prstGeom>
          <a:noFill/>
          <a:ln w="57150">
            <a:solidFill>
              <a:srgbClr val="FF3399"/>
            </a:solidFill>
            <a:miter lim="800000"/>
            <a:headEnd/>
            <a:tailEnd/>
          </a:ln>
        </p:spPr>
        <p:txBody>
          <a:bodyPr>
            <a:spAutoFit/>
          </a:bodyPr>
          <a:lstStyle/>
          <a:p>
            <a:pPr algn="ctr"/>
            <a:r>
              <a:rPr lang="pt-BR" sz="1600" b="1">
                <a:solidFill>
                  <a:srgbClr val="FFFF00"/>
                </a:solidFill>
                <a:latin typeface="Verdana" pitchFamily="34" charset="0"/>
              </a:rPr>
              <a:t>           </a:t>
            </a:r>
          </a:p>
          <a:p>
            <a:pPr algn="ctr">
              <a:lnSpc>
                <a:spcPct val="80000"/>
              </a:lnSpc>
              <a:spcBef>
                <a:spcPct val="20000"/>
              </a:spcBef>
              <a:buClr>
                <a:schemeClr val="hlink"/>
              </a:buClr>
              <a:buFont typeface="Wingdings" pitchFamily="2" charset="2"/>
              <a:buNone/>
            </a:pPr>
            <a:endParaRPr lang="pt-BR" altLang="pt-BR" sz="1400">
              <a:solidFill>
                <a:srgbClr val="0000FF"/>
              </a:solidFill>
              <a:effectLst>
                <a:outerShdw blurRad="38100" dist="38100" dir="2700000" algn="tl">
                  <a:srgbClr val="C0C0C0"/>
                </a:outerShdw>
              </a:effectLst>
              <a:latin typeface="Verdana" pitchFamily="34" charset="0"/>
            </a:endParaRPr>
          </a:p>
          <a:p>
            <a:pPr algn="ctr">
              <a:lnSpc>
                <a:spcPct val="80000"/>
              </a:lnSpc>
              <a:spcBef>
                <a:spcPct val="20000"/>
              </a:spcBef>
              <a:buClr>
                <a:schemeClr val="hlink"/>
              </a:buClr>
              <a:buFont typeface="Wingdings" pitchFamily="2" charset="2"/>
              <a:buNone/>
            </a:pPr>
            <a:r>
              <a:rPr lang="pt-BR" altLang="pt-BR" sz="1800">
                <a:solidFill>
                  <a:srgbClr val="0000FF"/>
                </a:solidFill>
                <a:effectLst>
                  <a:outerShdw blurRad="38100" dist="38100" dir="2700000" algn="tl">
                    <a:srgbClr val="C0C0C0"/>
                  </a:outerShdw>
                </a:effectLst>
                <a:latin typeface="Verdana" pitchFamily="34" charset="0"/>
              </a:rPr>
              <a:t>   -</a:t>
            </a:r>
            <a:r>
              <a:rPr lang="pt-BR" altLang="pt-BR" sz="2000">
                <a:solidFill>
                  <a:srgbClr val="0000FF"/>
                </a:solidFill>
                <a:effectLst>
                  <a:outerShdw blurRad="38100" dist="38100" dir="2700000" algn="tl">
                    <a:srgbClr val="C0C0C0"/>
                  </a:outerShdw>
                </a:effectLst>
                <a:latin typeface="Verdana" pitchFamily="34" charset="0"/>
              </a:rPr>
              <a:t>Vohr(2014):adolescentes ex-prematuros com HIV II: maior risco para deficiências neurocognitivas </a:t>
            </a:r>
            <a:r>
              <a:rPr lang="pt-BR" altLang="pt-BR" sz="2000" b="1">
                <a:solidFill>
                  <a:srgbClr val="0000FF"/>
                </a:solidFill>
                <a:effectLst>
                  <a:outerShdw blurRad="38100" dist="38100" dir="2700000" algn="tl">
                    <a:srgbClr val="C0C0C0"/>
                  </a:outerShdw>
                </a:effectLst>
                <a:latin typeface="Verdana" pitchFamily="34" charset="0"/>
              </a:rPr>
              <a:t>(</a:t>
            </a:r>
            <a:r>
              <a:rPr lang="pt-BR" altLang="pt-BR" sz="2000" b="1">
                <a:solidFill>
                  <a:srgbClr val="0000FF"/>
                </a:solidFill>
                <a:effectLst>
                  <a:outerShdw blurRad="38100" dist="38100" dir="2700000" algn="tl">
                    <a:srgbClr val="C0C0C0"/>
                  </a:outerShdw>
                </a:effectLst>
              </a:rPr>
              <a:t>OR 2.93; CI 1.32–6.53)</a:t>
            </a:r>
            <a:endParaRPr lang="pt-BR" altLang="pt-BR" sz="2000" b="1">
              <a:solidFill>
                <a:srgbClr val="0000FF"/>
              </a:solidFill>
              <a:effectLst>
                <a:outerShdw blurRad="38100" dist="38100" dir="2700000" algn="tl">
                  <a:srgbClr val="C0C0C0"/>
                </a:outerShdw>
              </a:effectLst>
              <a:latin typeface="Verdana" pitchFamily="34" charset="0"/>
            </a:endParaRPr>
          </a:p>
          <a:p>
            <a:pPr algn="ctr">
              <a:lnSpc>
                <a:spcPct val="80000"/>
              </a:lnSpc>
              <a:spcBef>
                <a:spcPct val="20000"/>
              </a:spcBef>
              <a:buClr>
                <a:schemeClr val="hlink"/>
              </a:buClr>
              <a:buFont typeface="Wingdings" pitchFamily="2" charset="2"/>
              <a:buNone/>
            </a:pPr>
            <a:r>
              <a:rPr lang="pt-BR" altLang="pt-BR" sz="2000">
                <a:solidFill>
                  <a:srgbClr val="0000FF"/>
                </a:solidFill>
                <a:effectLst>
                  <a:outerShdw blurRad="38100" dist="38100" dir="2700000" algn="tl">
                    <a:srgbClr val="C0C0C0"/>
                  </a:outerShdw>
                </a:effectLst>
                <a:latin typeface="Verdana" pitchFamily="34" charset="0"/>
              </a:rPr>
              <a:t>    </a:t>
            </a:r>
            <a:endParaRPr lang="pt-BR" sz="2000">
              <a:solidFill>
                <a:srgbClr val="0000FF"/>
              </a:solidFill>
              <a:effectLst>
                <a:outerShdw blurRad="38100" dist="38100" dir="2700000" algn="tl">
                  <a:srgbClr val="C0C0C0"/>
                </a:outerShdw>
              </a:effectLst>
              <a:latin typeface="Verdana" pitchFamily="34" charset="0"/>
            </a:endParaRPr>
          </a:p>
        </p:txBody>
      </p:sp>
      <p:sp>
        <p:nvSpPr>
          <p:cNvPr id="111623" name="Line 7"/>
          <p:cNvSpPr>
            <a:spLocks noChangeShapeType="1"/>
          </p:cNvSpPr>
          <p:nvPr/>
        </p:nvSpPr>
        <p:spPr bwMode="auto">
          <a:xfrm>
            <a:off x="8691563" y="555625"/>
            <a:ext cx="417512" cy="0"/>
          </a:xfrm>
          <a:prstGeom prst="line">
            <a:avLst/>
          </a:prstGeom>
          <a:noFill/>
          <a:ln w="57150">
            <a:solidFill>
              <a:srgbClr val="FF3399"/>
            </a:solidFill>
            <a:round/>
            <a:headEnd/>
            <a:tailEnd type="triangle" w="med" len="med"/>
          </a:ln>
          <a:effectLst/>
        </p:spPr>
        <p:txBody>
          <a:bodyPr/>
          <a:lstStyle/>
          <a:p>
            <a:endParaRPr lang="pt-B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7" name="Rectangle 3"/>
          <p:cNvSpPr>
            <a:spLocks noGrp="1"/>
          </p:cNvSpPr>
          <p:nvPr>
            <p:ph type="body" sz="half" idx="1"/>
          </p:nvPr>
        </p:nvSpPr>
        <p:spPr>
          <a:xfrm>
            <a:off x="1155700" y="2603500"/>
            <a:ext cx="9688513" cy="3416300"/>
          </a:xfrm>
        </p:spPr>
        <p:txBody>
          <a:bodyPr/>
          <a:lstStyle/>
          <a:p>
            <a:pPr>
              <a:buFont typeface="Wingdings 3" pitchFamily="18" charset="2"/>
              <a:buNone/>
            </a:pPr>
            <a:r>
              <a:rPr lang="pt-BR" sz="1600" smtClean="0"/>
              <a:t>                                      </a:t>
            </a:r>
            <a:r>
              <a:rPr lang="pt-BR" sz="3200" b="1" smtClean="0">
                <a:solidFill>
                  <a:srgbClr val="FF3399"/>
                </a:solidFill>
              </a:rPr>
              <a:t>E O CEREBELO?</a:t>
            </a:r>
          </a:p>
          <a:p>
            <a:pPr algn="ctr">
              <a:buFont typeface="Wingdings 3" pitchFamily="18" charset="2"/>
              <a:buNone/>
            </a:pPr>
            <a:r>
              <a:rPr lang="en-US" sz="2400" smtClean="0"/>
              <a:t>Lesão cerebelar ocorrendo durante o período precoce do seu  desenvolvimento  </a:t>
            </a:r>
            <a:r>
              <a:rPr lang="en-US" sz="2400" smtClean="0">
                <a:solidFill>
                  <a:srgbClr val="0000FF"/>
                </a:solidFill>
              </a:rPr>
              <a:t>relaciona-se  ao atraso cognitivo, alteração da linguagem e do comportamento, com ou sem envolvimento motor</a:t>
            </a:r>
            <a:endParaRPr lang="pt-BR" sz="2400" smtClean="0">
              <a:solidFill>
                <a:srgbClr val="0000FF"/>
              </a:solidFill>
            </a:endParaRPr>
          </a:p>
        </p:txBody>
      </p:sp>
      <p:graphicFrame>
        <p:nvGraphicFramePr>
          <p:cNvPr id="113681" name="Group 17"/>
          <p:cNvGraphicFramePr>
            <a:graphicFrameLocks noGrp="1"/>
          </p:cNvGraphicFramePr>
          <p:nvPr>
            <p:ph sz="half" idx="2"/>
          </p:nvPr>
        </p:nvGraphicFramePr>
        <p:xfrm>
          <a:off x="1338263" y="4943475"/>
          <a:ext cx="9236075" cy="941388"/>
        </p:xfrm>
        <a:graphic>
          <a:graphicData uri="http://schemas.openxmlformats.org/drawingml/2006/table">
            <a:tbl>
              <a:tblPr/>
              <a:tblGrid>
                <a:gridCol w="3079750"/>
                <a:gridCol w="3076575"/>
                <a:gridCol w="3079750"/>
              </a:tblGrid>
              <a:tr h="503238">
                <a:tc>
                  <a:txBody>
                    <a:bodyPr/>
                    <a:lstStyle/>
                    <a:p>
                      <a:pPr marL="0" marR="0" lvl="0" indent="0" algn="l" defTabSz="914400" rtl="0" eaLnBrk="1" fontAlgn="base" latinLnBrk="0" hangingPunct="1">
                        <a:lnSpc>
                          <a:spcPct val="100000"/>
                        </a:lnSpc>
                        <a:spcBef>
                          <a:spcPct val="0"/>
                        </a:spcBef>
                        <a:spcAft>
                          <a:spcPct val="0"/>
                        </a:spcAft>
                        <a:buClr>
                          <a:schemeClr val="accent1"/>
                        </a:buClr>
                        <a:buSzPct val="80000"/>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Hemorragia cerebelar: a maior morbidade em pr</a:t>
                      </a:r>
                      <a:r>
                        <a:rPr kumimoji="0" lang="pt-BR" sz="1400" b="0" i="0" u="none" strike="noStrike" cap="none" normalizeH="0" baseline="0" smtClean="0">
                          <a:ln>
                            <a:noFill/>
                          </a:ln>
                          <a:solidFill>
                            <a:srgbClr val="000066"/>
                          </a:solidFill>
                          <a:effectLst/>
                          <a:latin typeface="Century Gothic" pitchFamily="34" charset="0"/>
                          <a:ea typeface="Geneva"/>
                          <a:cs typeface="Times New Roman" pitchFamily="18" charset="0"/>
                          <a:hlinkClick r:id="rId2"/>
                        </a:rPr>
                        <a:t>é</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-termos extremos</a:t>
                      </a:r>
                      <a:endParaRPr kumimoji="0" lang="pt-BR" sz="1400" b="0" i="0" u="none" strike="noStrike" cap="none" normalizeH="0" baseline="0" smtClean="0">
                        <a:ln>
                          <a:noFill/>
                        </a:ln>
                        <a:solidFill>
                          <a:srgbClr val="404040"/>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Pct val="80000"/>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Zayek MM, Benjamin JT, Maertens P et al. Apresenta</a:t>
                      </a:r>
                      <a:r>
                        <a:rPr kumimoji="0" lang="pt-BR" sz="1400" b="0" i="0" u="none" strike="noStrike" cap="none" normalizeH="0" baseline="0" smtClean="0">
                          <a:ln>
                            <a:noFill/>
                          </a:ln>
                          <a:solidFill>
                            <a:srgbClr val="000066"/>
                          </a:solidFill>
                          <a:effectLst/>
                          <a:latin typeface="Century Gothic" pitchFamily="34" charset="0"/>
                          <a:ea typeface="Geneva"/>
                          <a:cs typeface="Times New Roman" pitchFamily="18" charset="0"/>
                          <a:hlinkClick r:id="rId2"/>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Isabel Cristina Leal Firmino, Joseleide G. Castro, Paulo R. Margotto</a:t>
                      </a:r>
                      <a:endParaRPr kumimoji="0" lang="pt-BR" sz="1400" b="0" i="0" u="none" strike="noStrike" cap="none" normalizeH="0" baseline="0" smtClean="0">
                        <a:ln>
                          <a:noFill/>
                        </a:ln>
                        <a:solidFill>
                          <a:srgbClr val="404040"/>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
                          <a:schemeClr val="accent1"/>
                        </a:buClr>
                        <a:buSzPct val="80000"/>
                        <a:buFontTx/>
                        <a:buNone/>
                        <a:tabLst/>
                      </a:pPr>
                      <a:r>
                        <a:rPr kumimoji="0" lang="pt-BR" sz="14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400" b="0" i="0" u="none" strike="noStrike" cap="none" normalizeH="0" baseline="0" smtClean="0">
                          <a:ln>
                            <a:noFill/>
                          </a:ln>
                          <a:solidFill>
                            <a:srgbClr val="000066"/>
                          </a:solidFill>
                          <a:effectLst/>
                          <a:latin typeface="Century Gothic" pitchFamily="34" charset="0"/>
                          <a:cs typeface="Times New Roman" pitchFamily="18" charset="0"/>
                        </a:rPr>
                        <a:t>           </a:t>
                      </a:r>
                      <a:endParaRPr kumimoji="0" lang="pt-BR" sz="14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113680" name="Picture 7" descr="Clique aqui para ver o artigo">
            <a:hlinkClick r:id="rId2"/>
          </p:cNvPr>
          <p:cNvPicPr>
            <a:picLocks noChangeAspect="1" noChangeArrowheads="1"/>
          </p:cNvPicPr>
          <p:nvPr/>
        </p:nvPicPr>
        <p:blipFill>
          <a:blip r:embed="rId3"/>
          <a:srcRect/>
          <a:stretch>
            <a:fillRect/>
          </a:stretch>
        </p:blipFill>
        <p:spPr bwMode="auto">
          <a:xfrm>
            <a:off x="8486775" y="5260975"/>
            <a:ext cx="371475" cy="371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p:cNvSpPr>
          <p:nvPr>
            <p:ph type="body" idx="1"/>
          </p:nvPr>
        </p:nvSpPr>
        <p:spPr/>
        <p:txBody>
          <a:bodyPr/>
          <a:lstStyle/>
          <a:p>
            <a:pPr>
              <a:lnSpc>
                <a:spcPct val="90000"/>
              </a:lnSpc>
            </a:pPr>
            <a:r>
              <a:rPr lang="pt-BR" sz="1600" smtClean="0"/>
              <a:t>É notável que um baixo grau de hemorragia intraventricular (HIV), especificamente HIV grau 2, foi associada com o desenvolvimento do cerebelo prejudicado, mesmo depois de ajustada para fatores de risco clínicos que podem afetar o desenvolvimento do cérebro. </a:t>
            </a:r>
          </a:p>
          <a:p>
            <a:pPr>
              <a:lnSpc>
                <a:spcPct val="90000"/>
              </a:lnSpc>
            </a:pPr>
            <a:r>
              <a:rPr lang="pt-BR" sz="1600" smtClean="0"/>
              <a:t>Vários estudos recentes revelaram correlações significativas entre diminuição do volume cerebelar e lesão da substância branca, HIV grave e infarto hemorrágico.</a:t>
            </a:r>
          </a:p>
          <a:p>
            <a:pPr>
              <a:lnSpc>
                <a:spcPct val="90000"/>
              </a:lnSpc>
            </a:pPr>
            <a:r>
              <a:rPr lang="pt-BR" sz="1600" smtClean="0"/>
              <a:t> No entanto, poucos estudos têm revelado semelhantes achados do presente estudo. Morita et al</a:t>
            </a:r>
            <a:r>
              <a:rPr lang="pt-BR" sz="1600" b="1" smtClean="0"/>
              <a:t> </a:t>
            </a:r>
            <a:r>
              <a:rPr lang="pt-BR" sz="1600" smtClean="0"/>
              <a:t>relataram uma diminuição significativa da FA no SCP em crianças com um baixo grau de HIV e Tam et al observaram que um baixo grau de HIV  levou a reduções de volume do cerebelo. Eles relataram que </a:t>
            </a:r>
            <a:r>
              <a:rPr lang="pt-BR" sz="1600" smtClean="0">
                <a:solidFill>
                  <a:srgbClr val="FF3300"/>
                </a:solidFill>
              </a:rPr>
              <a:t>HIV graus 1 e 2 são associadas com a redução do volume cerebelar  de 1,4 cm</a:t>
            </a:r>
            <a:r>
              <a:rPr lang="pt-BR" sz="1600" baseline="30000" smtClean="0">
                <a:solidFill>
                  <a:srgbClr val="FF3300"/>
                </a:solidFill>
              </a:rPr>
              <a:t>3</a:t>
            </a:r>
            <a:r>
              <a:rPr lang="pt-BR" sz="1600" smtClean="0"/>
              <a:t>, similar aos achados do presente estudo  de uma redução do volume cerebelar de 1,73 cm3 em prematuros com hemorragia intraventricular grau 2</a:t>
            </a:r>
          </a:p>
        </p:txBody>
      </p:sp>
      <p:graphicFrame>
        <p:nvGraphicFramePr>
          <p:cNvPr id="112643" name="Group 3"/>
          <p:cNvGraphicFramePr>
            <a:graphicFrameLocks noGrp="1"/>
          </p:cNvGraphicFramePr>
          <p:nvPr/>
        </p:nvGraphicFramePr>
        <p:xfrm>
          <a:off x="1535113" y="946150"/>
          <a:ext cx="8389937" cy="700088"/>
        </p:xfrm>
        <a:graphic>
          <a:graphicData uri="http://schemas.openxmlformats.org/drawingml/2006/table">
            <a:tbl>
              <a:tblPr/>
              <a:tblGrid>
                <a:gridCol w="2797175"/>
                <a:gridCol w="2795587"/>
                <a:gridCol w="2797175"/>
              </a:tblGrid>
              <a:tr h="5191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Geneva"/>
                          <a:cs typeface="Times New Roman" pitchFamily="18" charset="0"/>
                          <a:hlinkClick r:id="rId2"/>
                        </a:rPr>
                        <a:t>Desenvolvimento cerebelar em crian</a:t>
                      </a:r>
                      <a:r>
                        <a:rPr kumimoji="0" lang="pt-BR" sz="1000" b="0" i="0" u="none" strike="noStrike" cap="none" normalizeH="0" baseline="0" smtClean="0">
                          <a:ln>
                            <a:noFill/>
                          </a:ln>
                          <a:solidFill>
                            <a:srgbClr val="000066"/>
                          </a:solidFill>
                          <a:effectLst/>
                          <a:latin typeface="Century Gothic"/>
                          <a:cs typeface="Times New Roman" pitchFamily="18" charset="0"/>
                          <a:hlinkClick r:id="rId2"/>
                        </a:rPr>
                        <a:t>ç</a:t>
                      </a:r>
                      <a:r>
                        <a:rPr kumimoji="0" lang="pt-BR" sz="1000" b="0" i="0" u="none" strike="noStrike" cap="none" normalizeH="0" baseline="0" smtClean="0">
                          <a:ln>
                            <a:noFill/>
                          </a:ln>
                          <a:solidFill>
                            <a:srgbClr val="000066"/>
                          </a:solidFill>
                          <a:effectLst/>
                          <a:latin typeface="Geneva"/>
                          <a:cs typeface="Times New Roman" pitchFamily="18" charset="0"/>
                          <a:hlinkClick r:id="rId2"/>
                        </a:rPr>
                        <a:t>as prematuras na idade termo equivalente </a:t>
                      </a:r>
                      <a:r>
                        <a:rPr kumimoji="0" lang="pt-BR" sz="1000" b="0" i="0" u="none" strike="noStrike" cap="none" normalizeH="0" baseline="0" smtClean="0">
                          <a:ln>
                            <a:noFill/>
                          </a:ln>
                          <a:solidFill>
                            <a:srgbClr val="000066"/>
                          </a:solidFill>
                          <a:effectLst/>
                          <a:latin typeface="Century Gothic"/>
                          <a:cs typeface="Times New Roman" pitchFamily="18" charset="0"/>
                          <a:hlinkClick r:id="rId2"/>
                        </a:rPr>
                        <a:t>é</a:t>
                      </a:r>
                      <a:r>
                        <a:rPr kumimoji="0" lang="pt-BR" sz="1000" b="0" i="0" u="none" strike="noStrike" cap="none" normalizeH="0" baseline="0" smtClean="0">
                          <a:ln>
                            <a:noFill/>
                          </a:ln>
                          <a:solidFill>
                            <a:srgbClr val="000066"/>
                          </a:solidFill>
                          <a:effectLst/>
                          <a:latin typeface="Geneva"/>
                          <a:cs typeface="Times New Roman" pitchFamily="18" charset="0"/>
                          <a:hlinkClick r:id="rId2"/>
                        </a:rPr>
                        <a:t> prejudicado por hemorragia intraventricular de baixo grau</a:t>
                      </a:r>
                      <a:endParaRPr kumimoji="0" lang="pt-BR" sz="1800" b="0" i="0" u="none" strike="noStrike" cap="none" normalizeH="0" baseline="0" smtClean="0">
                        <a:ln>
                          <a:noFill/>
                        </a:ln>
                        <a:solidFill>
                          <a:schemeClr val="tx1"/>
                        </a:solidFill>
                        <a:effectLst/>
                        <a:latin typeface="Century Gothic"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Geneva"/>
                          <a:cs typeface="Times New Roman" pitchFamily="18" charset="0"/>
                          <a:hlinkClick r:id="rId2"/>
                        </a:rPr>
                        <a:t>Jeong HG et al. Apresenta</a:t>
                      </a:r>
                      <a:r>
                        <a:rPr kumimoji="0" lang="pt-BR" sz="1000" b="0" i="0" u="none" strike="noStrike" cap="none" normalizeH="0" baseline="0" smtClean="0">
                          <a:ln>
                            <a:noFill/>
                          </a:ln>
                          <a:solidFill>
                            <a:srgbClr val="000066"/>
                          </a:solidFill>
                          <a:effectLst/>
                          <a:latin typeface="Century Gothic"/>
                          <a:cs typeface="Times New Roman" pitchFamily="18" charset="0"/>
                          <a:hlinkClick r:id="rId2"/>
                        </a:rPr>
                        <a:t>ç</a:t>
                      </a:r>
                      <a:r>
                        <a:rPr kumimoji="0" lang="pt-BR" sz="1000" b="0" i="0" u="none" strike="noStrike" cap="none" normalizeH="0" baseline="0" smtClean="0">
                          <a:ln>
                            <a:noFill/>
                          </a:ln>
                          <a:solidFill>
                            <a:srgbClr val="000066"/>
                          </a:solidFill>
                          <a:effectLst/>
                          <a:latin typeface="Geneva"/>
                          <a:cs typeface="Times New Roman" pitchFamily="18" charset="0"/>
                          <a:hlinkClick r:id="rId2"/>
                        </a:rPr>
                        <a:t>ão:Ana Cristina, Ana Rosa, Bruno Ritchely, Guilherme Medeiros, Kelma Siqueira . Coordena</a:t>
                      </a:r>
                      <a:r>
                        <a:rPr kumimoji="0" lang="pt-BR" sz="1000" b="0" i="0" u="none" strike="noStrike" cap="none" normalizeH="0" baseline="0" smtClean="0">
                          <a:ln>
                            <a:noFill/>
                          </a:ln>
                          <a:solidFill>
                            <a:srgbClr val="000066"/>
                          </a:solidFill>
                          <a:effectLst/>
                          <a:latin typeface="Century Gothic"/>
                          <a:cs typeface="Times New Roman" pitchFamily="18" charset="0"/>
                          <a:hlinkClick r:id="rId2"/>
                        </a:rPr>
                        <a:t>ç</a:t>
                      </a:r>
                      <a:r>
                        <a:rPr kumimoji="0" lang="pt-BR" sz="1000" b="0" i="0" u="none" strike="noStrike" cap="none" normalizeH="0" baseline="0" smtClean="0">
                          <a:ln>
                            <a:noFill/>
                          </a:ln>
                          <a:solidFill>
                            <a:srgbClr val="000066"/>
                          </a:solidFill>
                          <a:effectLst/>
                          <a:latin typeface="Geneva"/>
                          <a:cs typeface="Times New Roman" pitchFamily="18" charset="0"/>
                          <a:hlinkClick r:id="rId2"/>
                        </a:rPr>
                        <a:t>ão: Paulo R. Margotto</a:t>
                      </a:r>
                      <a:endParaRPr kumimoji="0" lang="pt-BR" sz="1800" b="0" i="0" u="none" strike="noStrike" cap="none" normalizeH="0" baseline="0" smtClean="0">
                        <a:ln>
                          <a:noFill/>
                        </a:ln>
                        <a:solidFill>
                          <a:schemeClr val="tx1"/>
                        </a:solidFill>
                        <a:effectLst/>
                        <a:latin typeface="Century Gothic"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2800" b="0" i="0" u="none" strike="noStrike" cap="none" normalizeH="0" baseline="0" smtClean="0">
                          <a:ln>
                            <a:noFill/>
                          </a:ln>
                          <a:solidFill>
                            <a:srgbClr val="000066"/>
                          </a:solidFill>
                          <a:effectLst/>
                          <a:latin typeface="Century Gothic"/>
                          <a:cs typeface="Times New Roman" pitchFamily="18" charset="0"/>
                        </a:rPr>
                        <a:t> </a:t>
                      </a:r>
                      <a:r>
                        <a:rPr kumimoji="0" lang="pt-BR" sz="1000" b="0" i="0" u="none" strike="noStrike" cap="none" normalizeH="0" baseline="0" smtClean="0">
                          <a:ln>
                            <a:noFill/>
                          </a:ln>
                          <a:solidFill>
                            <a:srgbClr val="000066"/>
                          </a:solidFill>
                          <a:effectLst/>
                          <a:latin typeface="Century Gothic"/>
                          <a:cs typeface="Times New Roman" pitchFamily="18" charset="0"/>
                        </a:rPr>
                        <a:t>             </a:t>
                      </a:r>
                      <a:endParaRPr kumimoji="0" lang="pt-BR" sz="10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112653" name="Picture 13" descr="Clique aqui para ver o artigo">
            <a:hlinkClick r:id="rId2"/>
          </p:cNvPr>
          <p:cNvPicPr>
            <a:picLocks noChangeAspect="1" noChangeArrowheads="1"/>
          </p:cNvPicPr>
          <p:nvPr/>
        </p:nvPicPr>
        <p:blipFill>
          <a:blip r:embed="rId3"/>
          <a:srcRect/>
          <a:stretch>
            <a:fillRect/>
          </a:stretch>
        </p:blipFill>
        <p:spPr bwMode="auto">
          <a:xfrm>
            <a:off x="8020050" y="1062038"/>
            <a:ext cx="446088" cy="446087"/>
          </a:xfrm>
          <a:prstGeom prst="rect">
            <a:avLst/>
          </a:prstGeom>
          <a:noFill/>
        </p:spPr>
      </p:pic>
      <p:sp>
        <p:nvSpPr>
          <p:cNvPr id="112654" name="AutoShape 4"/>
          <p:cNvSpPr>
            <a:spLocks noChangeArrowheads="1"/>
          </p:cNvSpPr>
          <p:nvPr/>
        </p:nvSpPr>
        <p:spPr bwMode="auto">
          <a:xfrm>
            <a:off x="11166475" y="6288088"/>
            <a:ext cx="533400" cy="269875"/>
          </a:xfrm>
          <a:prstGeom prst="rightArrow">
            <a:avLst>
              <a:gd name="adj1" fmla="val 50000"/>
              <a:gd name="adj2" fmla="val 49412"/>
            </a:avLst>
          </a:prstGeom>
          <a:solidFill>
            <a:schemeClr val="accent1"/>
          </a:solidFill>
          <a:ln w="57150">
            <a:solidFill>
              <a:srgbClr val="FF3399"/>
            </a:solidFill>
            <a:miter lim="800000"/>
            <a:headEnd/>
            <a:tailEnd/>
          </a:ln>
        </p:spPr>
        <p:txBody>
          <a:bodyPr wrap="none" anchor="ctr"/>
          <a:lstStyle/>
          <a:p>
            <a:endParaRPr lang="pt-BR" sz="180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5" name="Rectangle 3"/>
          <p:cNvSpPr>
            <a:spLocks noGrp="1"/>
          </p:cNvSpPr>
          <p:nvPr>
            <p:ph type="body" idx="1"/>
          </p:nvPr>
        </p:nvSpPr>
        <p:spPr/>
        <p:txBody>
          <a:bodyPr/>
          <a:lstStyle/>
          <a:p>
            <a:r>
              <a:rPr lang="pt-BR" smtClean="0"/>
              <a:t>Em contraste com a HIV grau 2, os autores não observaram uma correlação significativa entre o desenvolvimento do cerebelo e HIV grau 1.</a:t>
            </a:r>
          </a:p>
          <a:p>
            <a:r>
              <a:rPr lang="pt-BR" smtClean="0"/>
              <a:t>Uma possível razão pode ser que a HIV 2 causa prejuízo cerebelar através de mecanismos semelhantes a grave HIV</a:t>
            </a:r>
          </a:p>
          <a:p>
            <a:r>
              <a:rPr lang="pt-BR" smtClean="0"/>
              <a:t>O coágulo de sangue no ventrículo e no líquido cefalorraquidiano pode estender-se para dentro do fluido em torno do cerebelo próximo as células precursoras da camada externa granular. </a:t>
            </a:r>
          </a:p>
          <a:p>
            <a:r>
              <a:rPr lang="pt-BR" smtClean="0"/>
              <a:t>Este poderia ter efeitos prejudiciais potenciais sobre o desenvolvimento cerebelar adjacente, resultando na redução do volume do cerebelo.</a:t>
            </a:r>
          </a:p>
        </p:txBody>
      </p:sp>
      <p:sp>
        <p:nvSpPr>
          <p:cNvPr id="115716" name="AutoShape 4"/>
          <p:cNvSpPr>
            <a:spLocks noChangeArrowheads="1"/>
          </p:cNvSpPr>
          <p:nvPr/>
        </p:nvSpPr>
        <p:spPr bwMode="auto">
          <a:xfrm>
            <a:off x="11166475" y="6211888"/>
            <a:ext cx="533400" cy="269875"/>
          </a:xfrm>
          <a:prstGeom prst="rightArrow">
            <a:avLst>
              <a:gd name="adj1" fmla="val 50000"/>
              <a:gd name="adj2" fmla="val 49412"/>
            </a:avLst>
          </a:prstGeom>
          <a:solidFill>
            <a:schemeClr val="accent1"/>
          </a:solidFill>
          <a:ln w="57150">
            <a:solidFill>
              <a:srgbClr val="FF3399"/>
            </a:solidFill>
            <a:miter lim="800000"/>
            <a:headEnd/>
            <a:tailEnd/>
          </a:ln>
        </p:spPr>
        <p:txBody>
          <a:bodyPr wrap="none" anchor="ctr"/>
          <a:lstStyle/>
          <a:p>
            <a:endParaRPr lang="pt-BR" sz="180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1" name="Rectangle 3"/>
          <p:cNvSpPr>
            <a:spLocks noGrp="1"/>
          </p:cNvSpPr>
          <p:nvPr>
            <p:ph type="body" idx="1"/>
          </p:nvPr>
        </p:nvSpPr>
        <p:spPr/>
        <p:txBody>
          <a:bodyPr/>
          <a:lstStyle/>
          <a:p>
            <a:pPr algn="ctr">
              <a:lnSpc>
                <a:spcPct val="90000"/>
              </a:lnSpc>
              <a:buFont typeface="Wingdings 3" pitchFamily="18" charset="2"/>
              <a:buNone/>
            </a:pPr>
            <a:r>
              <a:rPr lang="pt-BR" sz="1900" b="1" smtClean="0">
                <a:solidFill>
                  <a:srgbClr val="FF0000"/>
                </a:solidFill>
              </a:rPr>
              <a:t>No presente estudo, os parâmetros de difusão alterados dos pedúnculos  cerebelares implica que a HIV grau 2 </a:t>
            </a:r>
          </a:p>
          <a:p>
            <a:pPr algn="ctr">
              <a:lnSpc>
                <a:spcPct val="90000"/>
              </a:lnSpc>
              <a:buFont typeface="Wingdings 3" pitchFamily="18" charset="2"/>
              <a:buNone/>
            </a:pPr>
            <a:r>
              <a:rPr lang="pt-BR" sz="1900" b="1" smtClean="0">
                <a:solidFill>
                  <a:srgbClr val="FF0000"/>
                </a:solidFill>
              </a:rPr>
              <a:t>está associada com o desenvolvimento interrompido das ligações de entrada e de saída normais</a:t>
            </a:r>
          </a:p>
          <a:p>
            <a:pPr algn="ctr">
              <a:lnSpc>
                <a:spcPct val="90000"/>
              </a:lnSpc>
              <a:buFont typeface="Wingdings 3" pitchFamily="18" charset="2"/>
              <a:buNone/>
            </a:pPr>
            <a:r>
              <a:rPr lang="pt-BR" sz="1900" b="1" smtClean="0">
                <a:solidFill>
                  <a:srgbClr val="FF0000"/>
                </a:solidFill>
              </a:rPr>
              <a:t>entre o cérebro e cerebelo e podem ser responsáveis pela a redução do volume cerebelar</a:t>
            </a:r>
            <a:r>
              <a:rPr lang="pt-BR" sz="1600" smtClean="0">
                <a:solidFill>
                  <a:srgbClr val="FF0000"/>
                </a:solidFill>
              </a:rPr>
              <a:t>. </a:t>
            </a:r>
          </a:p>
          <a:p>
            <a:pPr algn="ctr">
              <a:lnSpc>
                <a:spcPct val="90000"/>
              </a:lnSpc>
              <a:buFont typeface="Wingdings 3" pitchFamily="18" charset="2"/>
              <a:buNone/>
            </a:pPr>
            <a:endParaRPr lang="pt-BR" sz="1600" smtClean="0">
              <a:solidFill>
                <a:srgbClr val="FF0000"/>
              </a:solidFill>
            </a:endParaRPr>
          </a:p>
          <a:p>
            <a:pPr algn="ctr">
              <a:lnSpc>
                <a:spcPct val="90000"/>
              </a:lnSpc>
            </a:pPr>
            <a:r>
              <a:rPr lang="pt-BR" sz="1900" smtClean="0">
                <a:solidFill>
                  <a:srgbClr val="FF0000"/>
                </a:solidFill>
              </a:rPr>
              <a:t>O presente estudo sugere que mesmo um baixo grau de HIV (HIV grau 2) tem efeitos potencialmente prejudiciais sobre o desenvolvimento do cerebelo.</a:t>
            </a:r>
          </a:p>
          <a:p>
            <a:pPr>
              <a:lnSpc>
                <a:spcPct val="90000"/>
              </a:lnSpc>
            </a:pPr>
            <a:endParaRPr lang="pt-BR" smtClean="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p:cNvSpPr>
          <p:nvPr>
            <p:ph type="title"/>
          </p:nvPr>
        </p:nvSpPr>
        <p:spPr/>
        <p:txBody>
          <a:bodyPr/>
          <a:lstStyle/>
          <a:p>
            <a:r>
              <a:rPr lang="pt-BR" b="1" smtClean="0">
                <a:solidFill>
                  <a:srgbClr val="FF3399"/>
                </a:solidFill>
              </a:rPr>
              <a:t>Em resumo, quanto à tratografia...</a:t>
            </a:r>
          </a:p>
        </p:txBody>
      </p:sp>
      <p:sp>
        <p:nvSpPr>
          <p:cNvPr id="118787" name="Rectangle 3"/>
          <p:cNvSpPr>
            <a:spLocks noGrp="1"/>
          </p:cNvSpPr>
          <p:nvPr>
            <p:ph type="body" idx="1"/>
          </p:nvPr>
        </p:nvSpPr>
        <p:spPr>
          <a:xfrm>
            <a:off x="290513" y="2233613"/>
            <a:ext cx="10936287" cy="4452937"/>
          </a:xfrm>
        </p:spPr>
        <p:txBody>
          <a:bodyPr/>
          <a:lstStyle/>
          <a:p>
            <a:pPr algn="ctr">
              <a:lnSpc>
                <a:spcPct val="80000"/>
              </a:lnSpc>
            </a:pPr>
            <a:r>
              <a:rPr lang="pt-BR" altLang="ja-JP" sz="1600" smtClean="0">
                <a:latin typeface="Times New Roman" pitchFamily="18" charset="0"/>
                <a:ea typeface="ＭＳ Ｐゴシック" pitchFamily="34" charset="-128"/>
              </a:rPr>
              <a:t>Antigamente acreditava-se que as leves hemorragias intraventriculares graus I e II </a:t>
            </a:r>
            <a:r>
              <a:rPr lang="pt-BR" altLang="ja-JP" sz="1600" b="1" smtClean="0">
                <a:latin typeface="Times New Roman" pitchFamily="18" charset="0"/>
                <a:ea typeface="ＭＳ Ｐゴシック" pitchFamily="34" charset="-128"/>
              </a:rPr>
              <a:t>(HIV leve) </a:t>
            </a:r>
            <a:r>
              <a:rPr lang="pt-BR" altLang="ja-JP" sz="1600" smtClean="0">
                <a:latin typeface="Times New Roman" pitchFamily="18" charset="0"/>
                <a:ea typeface="ＭＳ Ｐゴシック" pitchFamily="34" charset="-128"/>
              </a:rPr>
              <a:t>não aumentavam o risco de comprometimento do desenvolvimento neurológico além do risco relacionado a própria prematuridade. No entanto, já tem sido evidenciado que a HIV leve associava-se com maiores taxas de comprometimento neurológico aos 2-3 anos de idade corrigida, além de diminuição do volume cortical e crescimento cerebelar reduzido. Por outro lado, pouco ainda é conhecido a respeito do substrato anatômico do deficiente resultados  neurocognitivos e motores nas crianças com HIV leve.No presente estudo italiano de Tortora et al, esta informação é trazida através das estatísticas espaciais baseadas em tratos, para avaliação das diferenças nos parâmetros imagem de  tensor de difusão (DTI), uma abordagem amplamente utilizadas para explorar anormalidades microestruturais da substância branca em crianças nascidas pré-termo. Este estudo de ressonância foi realizado na idade equivalente a termo. Os autores relataram, nos recém-nascidos (RN) &lt;29 semanas com HIV leve mais comprometimento microestrutural severo em regiões periventriculares e nos RN≥29 semanas alterações mais leves  na substância branca e também na substância branca subcortical.</a:t>
            </a:r>
            <a:r>
              <a:rPr lang="pt-BR" altLang="ja-JP" sz="1600" b="1" smtClean="0">
                <a:latin typeface="Times New Roman" pitchFamily="18" charset="0"/>
                <a:ea typeface="ＭＳ Ｐゴシック" pitchFamily="34" charset="-128"/>
              </a:rPr>
              <a:t> </a:t>
            </a:r>
            <a:r>
              <a:rPr lang="pt-BR" altLang="ja-JP" sz="1600" smtClean="0">
                <a:latin typeface="Times New Roman" pitchFamily="18" charset="0"/>
                <a:ea typeface="ＭＳ Ｐゴシック" pitchFamily="34" charset="-128"/>
              </a:rPr>
              <a:t>As anormalidades de DTI foram associadas com uma deficiente coordenação  locomotora e mão-olho e resultados de desempenho em 24 meses.Assim este estudo mostra a organização anormal da microestrutura da substância branca nos pré-termos com HIV leve. Sabemos que a matriz germinativa é a principal fonte de células precursoras oligodendrogliais, que mais tarde, no terceiro trimestre, migram para a substância, onde eles se diferenciam e produzem mielina durante os primeiros anos de vida. Portanto, há o dano inicial à substância branca decorrente da mielinização inadequada, dano axonal, ou incoerências das fibras  e estas alterações são provavelmente associadas com déficits de desenvolvimento neurológico aos 24 meses de idade. Nos links, a </a:t>
            </a:r>
            <a:r>
              <a:rPr lang="pt-BR" altLang="ja-JP" sz="1600" b="1" smtClean="0">
                <a:latin typeface="Times New Roman" pitchFamily="18" charset="0"/>
                <a:ea typeface="ＭＳ Ｐゴシック" pitchFamily="34" charset="-128"/>
              </a:rPr>
              <a:t>discussão da corticoneurogênese</a:t>
            </a:r>
            <a:r>
              <a:rPr lang="pt-BR" altLang="ja-JP" sz="1600" smtClean="0">
                <a:latin typeface="Times New Roman" pitchFamily="18" charset="0"/>
                <a:ea typeface="ＭＳ Ｐゴシック" pitchFamily="34" charset="-128"/>
              </a:rPr>
              <a:t>: a</a:t>
            </a:r>
            <a:r>
              <a:rPr lang="pt-BR" altLang="ja-JP" sz="1600" smtClean="0">
                <a:effectLst>
                  <a:outerShdw blurRad="38100" dist="38100" dir="2700000" algn="tl">
                    <a:srgbClr val="C0C0C0"/>
                  </a:outerShdw>
                </a:effectLst>
                <a:latin typeface="Times New Roman" pitchFamily="18" charset="0"/>
                <a:ea typeface="ＭＳ Ｐゴシック" pitchFamily="34" charset="-128"/>
              </a:rPr>
              <a:t> </a:t>
            </a:r>
            <a:r>
              <a:rPr lang="pt-BR" altLang="ja-JP" sz="1600" smtClean="0">
                <a:latin typeface="Times New Roman" pitchFamily="18" charset="0"/>
                <a:ea typeface="ＭＳ Ｐゴシック" pitchFamily="34" charset="-128"/>
              </a:rPr>
              <a:t>matriz germinativa representa o remanescente da zona germinativa; entre 10-24 semanas de gestação, esta região celular é a fonte de precursores neuronais; após 24 semanas de gestação, a migração neuronal se completou, mas a matriz germinativa provê precursores gliais que se tornarão oligodendrócitos e astrócitos. Neste estágio tardio da gliogênese, os astrócitos migram às camadas superiores corticais e são cruciais para a sobrevivência neuronal e o desenvolvimento normal do córtex cerebral.É importante este conhecimento para melhor  orientação aos país deste prematuros com  HIV leve. </a:t>
            </a:r>
            <a:endParaRPr lang="pt-BR" sz="1600" smtClean="0">
              <a:latin typeface="Times New Roman" pitchFamily="18" charset="0"/>
            </a:endParaRPr>
          </a:p>
        </p:txBody>
      </p:sp>
      <p:sp>
        <p:nvSpPr>
          <p:cNvPr id="118788" name="Text Box 4"/>
          <p:cNvSpPr txBox="1">
            <a:spLocks noChangeArrowheads="1"/>
          </p:cNvSpPr>
          <p:nvPr/>
        </p:nvSpPr>
        <p:spPr bwMode="auto">
          <a:xfrm>
            <a:off x="10990263" y="6613525"/>
            <a:ext cx="1201737" cy="244475"/>
          </a:xfrm>
          <a:prstGeom prst="rect">
            <a:avLst/>
          </a:prstGeom>
          <a:noFill/>
          <a:ln w="9525">
            <a:noFill/>
            <a:miter lim="800000"/>
            <a:headEnd/>
            <a:tailEnd/>
          </a:ln>
          <a:effectLst/>
        </p:spPr>
        <p:txBody>
          <a:bodyPr wrap="none">
            <a:spAutoFit/>
          </a:bodyPr>
          <a:lstStyle/>
          <a:p>
            <a:r>
              <a:rPr lang="pt-BR" sz="1000"/>
              <a:t>Paulo R. Margotto</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Users\User\Desktop\FFOTOS FORMATURA JU\_D2A0361.jpg"/>
          <p:cNvPicPr>
            <a:picLocks noChangeAspect="1" noChangeArrowheads="1"/>
          </p:cNvPicPr>
          <p:nvPr/>
        </p:nvPicPr>
        <p:blipFill>
          <a:blip r:embed="rId3"/>
          <a:srcRect/>
          <a:stretch>
            <a:fillRect/>
          </a:stretch>
        </p:blipFill>
        <p:spPr bwMode="auto">
          <a:xfrm>
            <a:off x="3810000" y="-9525"/>
            <a:ext cx="4572000" cy="6858000"/>
          </a:xfrm>
          <a:prstGeom prst="rect">
            <a:avLst/>
          </a:prstGeom>
          <a:noFill/>
          <a:ln w="38100">
            <a:solidFill>
              <a:srgbClr val="FF3399"/>
            </a:solidFill>
            <a:miter lim="800000"/>
            <a:headEnd/>
            <a:tailEnd/>
          </a:ln>
        </p:spPr>
      </p:pic>
      <p:sp>
        <p:nvSpPr>
          <p:cNvPr id="39939" name="Título 1"/>
          <p:cNvSpPr>
            <a:spLocks noGrp="1"/>
          </p:cNvSpPr>
          <p:nvPr>
            <p:ph type="title"/>
          </p:nvPr>
        </p:nvSpPr>
        <p:spPr>
          <a:xfrm>
            <a:off x="-2513013" y="3598863"/>
            <a:ext cx="8761413" cy="706437"/>
          </a:xfrm>
        </p:spPr>
        <p:txBody>
          <a:bodyPr/>
          <a:lstStyle/>
          <a:p>
            <a:pPr algn="ctr"/>
            <a:r>
              <a:rPr lang="pt-BR" b="1" smtClean="0">
                <a:solidFill>
                  <a:srgbClr val="FF3399"/>
                </a:solidFill>
              </a:rPr>
              <a:t>OBRIGADA!</a:t>
            </a:r>
            <a:endParaRPr lang="pt-BR" smtClean="0">
              <a:solidFill>
                <a:srgbClr val="FF3399"/>
              </a:solidFill>
            </a:endParaRPr>
          </a:p>
        </p:txBody>
      </p:sp>
      <p:sp>
        <p:nvSpPr>
          <p:cNvPr id="39941" name="Rectangle 5"/>
          <p:cNvSpPr>
            <a:spLocks noChangeArrowheads="1"/>
          </p:cNvSpPr>
          <p:nvPr/>
        </p:nvSpPr>
        <p:spPr bwMode="auto">
          <a:xfrm>
            <a:off x="8443913" y="6400800"/>
            <a:ext cx="2843212" cy="457200"/>
          </a:xfrm>
          <a:prstGeom prst="rect">
            <a:avLst/>
          </a:prstGeom>
          <a:noFill/>
          <a:ln w="9525">
            <a:noFill/>
            <a:miter lim="800000"/>
            <a:headEnd/>
            <a:tailEnd/>
          </a:ln>
          <a:effectLst/>
        </p:spPr>
        <p:txBody>
          <a:bodyPr wrap="none">
            <a:spAutoFit/>
          </a:bodyPr>
          <a:lstStyle/>
          <a:p>
            <a:r>
              <a:rPr lang="pt-BR" b="1">
                <a:solidFill>
                  <a:schemeClr val="accent1"/>
                </a:solidFill>
              </a:rPr>
              <a:t>Juliana e Rayanne</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4" name="Título 1"/>
          <p:cNvSpPr>
            <a:spLocks/>
          </p:cNvSpPr>
          <p:nvPr/>
        </p:nvSpPr>
        <p:spPr bwMode="gray">
          <a:xfrm>
            <a:off x="-2239963" y="512763"/>
            <a:ext cx="8761413" cy="706437"/>
          </a:xfrm>
          <a:prstGeom prst="rect">
            <a:avLst/>
          </a:prstGeom>
          <a:noFill/>
          <a:ln w="9525">
            <a:noFill/>
            <a:miter lim="800000"/>
            <a:headEnd/>
            <a:tailEnd/>
          </a:ln>
        </p:spPr>
        <p:txBody>
          <a:bodyPr anchor="ctr"/>
          <a:lstStyle/>
          <a:p>
            <a:pPr algn="ctr" defTabSz="457200"/>
            <a:r>
              <a:rPr lang="pt-BR" sz="3600" b="1">
                <a:solidFill>
                  <a:srgbClr val="FF3399"/>
                </a:solidFill>
                <a:latin typeface="Century Gothic" pitchFamily="34" charset="0"/>
              </a:rPr>
              <a:t>OBRIGADA!</a:t>
            </a:r>
            <a:endParaRPr lang="pt-BR" sz="3600">
              <a:solidFill>
                <a:srgbClr val="FF3399"/>
              </a:solidFill>
              <a:latin typeface="Century Gothic" pitchFamily="34" charset="0"/>
            </a:endParaRPr>
          </a:p>
        </p:txBody>
      </p:sp>
      <p:pic>
        <p:nvPicPr>
          <p:cNvPr id="117766" name="Picture 6"/>
          <p:cNvPicPr>
            <a:picLocks noChangeAspect="1" noChangeArrowheads="1"/>
          </p:cNvPicPr>
          <p:nvPr/>
        </p:nvPicPr>
        <p:blipFill>
          <a:blip r:embed="rId2" cstate="print">
            <a:lum bright="12000" contrast="12000"/>
          </a:blip>
          <a:srcRect/>
          <a:stretch>
            <a:fillRect/>
          </a:stretch>
        </p:blipFill>
        <p:spPr bwMode="auto">
          <a:xfrm>
            <a:off x="3230563" y="1181100"/>
            <a:ext cx="7196137" cy="5160963"/>
          </a:xfrm>
          <a:prstGeom prst="rect">
            <a:avLst/>
          </a:prstGeom>
          <a:noFill/>
          <a:ln w="28575">
            <a:solidFill>
              <a:srgbClr val="0000FF"/>
            </a:solidFill>
            <a:miter lim="800000"/>
            <a:headEnd/>
            <a:tailEnd/>
          </a:ln>
          <a:effectLst/>
        </p:spPr>
      </p:pic>
      <p:sp>
        <p:nvSpPr>
          <p:cNvPr id="117767" name="Text Box 7"/>
          <p:cNvSpPr txBox="1">
            <a:spLocks noChangeArrowheads="1"/>
          </p:cNvSpPr>
          <p:nvPr/>
        </p:nvSpPr>
        <p:spPr bwMode="auto">
          <a:xfrm>
            <a:off x="3565525" y="6416675"/>
            <a:ext cx="6591300" cy="336550"/>
          </a:xfrm>
          <a:prstGeom prst="rect">
            <a:avLst/>
          </a:prstGeom>
          <a:noFill/>
          <a:ln w="9525">
            <a:noFill/>
            <a:miter lim="800000"/>
            <a:headEnd/>
            <a:tailEnd/>
          </a:ln>
          <a:effectLst/>
        </p:spPr>
        <p:txBody>
          <a:bodyPr wrap="none">
            <a:spAutoFit/>
          </a:bodyPr>
          <a:lstStyle/>
          <a:p>
            <a:r>
              <a:rPr lang="pt-BR" sz="1600" b="1">
                <a:solidFill>
                  <a:srgbClr val="0000FF"/>
                </a:solidFill>
              </a:rPr>
              <a:t>Ddos. Rayanne, Mariza, (DR. Paulo R. Margotto), Juliana e Ricardo</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Íon - Sala da Diretoria">
  <a:themeElements>
    <a:clrScheme name="Íon - Sala da Diretoria">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Íon - Sala da Diretoria">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Íon - Sala da Diretoria">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 xmlns:thm15="http://schemas.microsoft.com/office/thememl/2012/main" name="Ion Boardroom" id="{FC33163D-4339-46B1-8EED-24C834239D99}" vid="{A3AB87EF-B655-4FFF-8D05-F333AD7F2789}"/>
    </a:ext>
  </a:ext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1086</TotalTime>
  <Words>5834</Words>
  <Application>Microsoft Office PowerPoint</Application>
  <PresentationFormat>Personalizar</PresentationFormat>
  <Paragraphs>300</Paragraphs>
  <Slides>54</Slides>
  <Notes>20</Notes>
  <HiddenSlides>0</HiddenSlides>
  <MMClips>0</MMClips>
  <ScaleCrop>false</ScaleCrop>
  <HeadingPairs>
    <vt:vector size="6" baseType="variant">
      <vt:variant>
        <vt:lpstr>Fontes usadas</vt:lpstr>
      </vt:variant>
      <vt:variant>
        <vt:i4>11</vt:i4>
      </vt:variant>
      <vt:variant>
        <vt:lpstr>Tema</vt:lpstr>
      </vt:variant>
      <vt:variant>
        <vt:i4>1</vt:i4>
      </vt:variant>
      <vt:variant>
        <vt:lpstr>Títulos de slides</vt:lpstr>
      </vt:variant>
      <vt:variant>
        <vt:i4>54</vt:i4>
      </vt:variant>
    </vt:vector>
  </HeadingPairs>
  <TitlesOfParts>
    <vt:vector size="66" baseType="lpstr">
      <vt:lpstr>Century Gothic</vt:lpstr>
      <vt:lpstr>Arial</vt:lpstr>
      <vt:lpstr>Wingdings 3</vt:lpstr>
      <vt:lpstr>Calibri</vt:lpstr>
      <vt:lpstr>Wingdings</vt:lpstr>
      <vt:lpstr>Wingdings 2</vt:lpstr>
      <vt:lpstr>ＭＳ Ｐゴシック</vt:lpstr>
      <vt:lpstr>Times New Roman</vt:lpstr>
      <vt:lpstr>Geneva</vt:lpstr>
      <vt:lpstr>Arial Narrow</vt:lpstr>
      <vt:lpstr>Verdana</vt:lpstr>
      <vt:lpstr>Íon - Sala da Diretoria</vt:lpstr>
      <vt:lpstr>  Os efeitos da hemorragia intraventricular leve na matriz germinativa no desenvolvimento microestrutural da substância branca de neonatos prematuros: Um estudo DTI.   </vt:lpstr>
      <vt:lpstr>Siglas Usadas</vt:lpstr>
      <vt:lpstr>INTRODUÇÃO</vt:lpstr>
      <vt:lpstr>INTRODUÇÃO</vt:lpstr>
      <vt:lpstr>INTRODUÇÃO</vt:lpstr>
      <vt:lpstr>Slide 6</vt:lpstr>
      <vt:lpstr>Slide 7</vt:lpstr>
      <vt:lpstr>INTRODUÇÃO</vt:lpstr>
      <vt:lpstr>MATERIAIS E MÉTODOS</vt:lpstr>
      <vt:lpstr>MATERIAIS E MÉTODOS</vt:lpstr>
      <vt:lpstr>Slide 11</vt:lpstr>
      <vt:lpstr>Slide 12</vt:lpstr>
      <vt:lpstr>Slide 13</vt:lpstr>
      <vt:lpstr>Slide 14</vt:lpstr>
      <vt:lpstr>RESULTADOS</vt:lpstr>
      <vt:lpstr>Slide 16</vt:lpstr>
      <vt:lpstr>Slide 17</vt:lpstr>
      <vt:lpstr>Slide 18</vt:lpstr>
      <vt:lpstr>Slide 19</vt:lpstr>
      <vt:lpstr>Slide 20</vt:lpstr>
      <vt:lpstr>Slide 21</vt:lpstr>
      <vt:lpstr>Slide 22</vt:lpstr>
      <vt:lpstr>DISCUSSÃO</vt:lpstr>
      <vt:lpstr>DISCUSSÃO</vt:lpstr>
      <vt:lpstr>DISCUSSÃO</vt:lpstr>
      <vt:lpstr>DISCUSSÃO</vt:lpstr>
      <vt:lpstr>DISCUSSÃO</vt:lpstr>
      <vt:lpstr>DISCUSSÃO</vt:lpstr>
      <vt:lpstr>DISCUSSÃO</vt:lpstr>
      <vt:lpstr>Slide 30</vt:lpstr>
      <vt:lpstr>CONCLUSÃO</vt:lpstr>
      <vt:lpstr>Slide 32</vt:lpstr>
      <vt:lpstr>REFERÊNCIAS BIBLIOGRAFICAS</vt:lpstr>
      <vt:lpstr>REFERÊNCIAS BIBLIOGRAFICAS</vt:lpstr>
      <vt:lpstr>REFERÊNCIAS BIBLIOGRAFICAS</vt:lpstr>
      <vt:lpstr>REFERÊNCIAS BIBLIOGRAFICAS</vt:lpstr>
      <vt:lpstr>REFERÊNCIAS BIBLIOGRAFICAS</vt:lpstr>
      <vt:lpstr>REFERÊNCIAS BIBLIOGRAFICAS</vt:lpstr>
      <vt:lpstr>REFERÊNCIAS BIBLIOGRAFICAS</vt:lpstr>
      <vt:lpstr>REFERÊNCIAS BIBLIOGRAFICAS</vt:lpstr>
      <vt:lpstr>Nota do Editor do site, Dr. Paulo R. Margotto. Estudando Juntos! Aqui e Agora!</vt:lpstr>
      <vt:lpstr>Slide 42</vt:lpstr>
      <vt:lpstr>Slide 43</vt:lpstr>
      <vt:lpstr>Slide 44</vt:lpstr>
      <vt:lpstr>Slide 45</vt:lpstr>
      <vt:lpstr>Slide 46</vt:lpstr>
      <vt:lpstr>Slide 47</vt:lpstr>
      <vt:lpstr>Slide 48</vt:lpstr>
      <vt:lpstr>Slide 49</vt:lpstr>
      <vt:lpstr>Slide 50</vt:lpstr>
      <vt:lpstr>Slide 51</vt:lpstr>
      <vt:lpstr>Em resumo, quanto à tratografia...</vt:lpstr>
      <vt:lpstr>OBRIGADA!</vt:lpstr>
      <vt:lpstr>Slide 54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effects of mild germinal matrix-intraventricular haemorrhage on the developmental White matter microsttucture of preterm neonates: a DTI study</dc:title>
  <dc:creator>RAYANNE ANDRADE</dc:creator>
  <cp:lastModifiedBy>Paulo</cp:lastModifiedBy>
  <cp:revision>47</cp:revision>
  <dcterms:created xsi:type="dcterms:W3CDTF">2017-11-28T16:02:04Z</dcterms:created>
  <dcterms:modified xsi:type="dcterms:W3CDTF">2017-12-07T22:39:21Z</dcterms:modified>
</cp:coreProperties>
</file>