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3" r:id="rId2"/>
    <p:sldId id="274" r:id="rId3"/>
    <p:sldId id="275"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56" r:id="rId18"/>
    <p:sldId id="257" r:id="rId19"/>
    <p:sldId id="258" r:id="rId20"/>
    <p:sldId id="259" r:id="rId21"/>
    <p:sldId id="262" r:id="rId22"/>
    <p:sldId id="264" r:id="rId23"/>
    <p:sldId id="266" r:id="rId24"/>
    <p:sldId id="265" r:id="rId25"/>
    <p:sldId id="267" r:id="rId26"/>
    <p:sldId id="268" r:id="rId27"/>
    <p:sldId id="263" r:id="rId28"/>
    <p:sldId id="260" r:id="rId29"/>
    <p:sldId id="261" r:id="rId30"/>
    <p:sldId id="272" r:id="rId31"/>
    <p:sldId id="271" r:id="rId32"/>
    <p:sldId id="269" r:id="rId33"/>
    <p:sldId id="270"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Lst>
  <p:sldSz cx="12192000" cy="6858000"/>
  <p:notesSz cx="7315200" cy="96012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EBEBEB"/>
    <a:srgbClr val="CC0000"/>
    <a:srgbClr val="0000FF"/>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86" d="100"/>
          <a:sy n="86" d="100"/>
        </p:scale>
        <p:origin x="-77" y="-26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22CDB141-20E1-4B93-B6C9-B67259FB43A6}" type="datetimeFigureOut">
              <a:rPr lang="pt-BR"/>
              <a:pPr>
                <a:defRPr/>
              </a:pPr>
              <a:t>11/10/2017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4E7CDC7B-CCB8-45E1-84C9-CF04DB2FBCC6}"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72BD999-FA21-47B0-B0AA-2DA68D3AF5D4}" type="datetimeFigureOut">
              <a:rPr lang="pt-BR"/>
              <a:pPr>
                <a:defRPr/>
              </a:pPr>
              <a:t>11/10/2017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19C1E92-D8A5-4609-8688-9AD15E847260}"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D354070B-F4AA-4BB3-8B56-C0A547CF1354}" type="datetimeFigureOut">
              <a:rPr lang="pt-BR"/>
              <a:pPr>
                <a:defRPr/>
              </a:pPr>
              <a:t>11/10/2017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219000D2-0637-4477-B4B4-43FBB13DB23D}"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57001A50-41CD-42F5-BA7B-E902D45B80D0}" type="datetimeFigureOut">
              <a:rPr lang="pt-BR"/>
              <a:pPr>
                <a:defRPr/>
              </a:pPr>
              <a:t>11/10/2017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690F6DF-9209-41A1-96B4-D4924682CA33}"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39FA46D-8BB6-4DA3-A349-317A71F9C6CB}" type="datetimeFigureOut">
              <a:rPr lang="pt-BR"/>
              <a:pPr>
                <a:defRPr/>
              </a:pPr>
              <a:t>11/10/2017</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3470D0F6-1433-4570-879E-ED6CB5DF26A4}"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16AE333-B335-47AB-B2F0-A7ED94EA457A}" type="datetimeFigureOut">
              <a:rPr lang="pt-BR"/>
              <a:pPr>
                <a:defRPr/>
              </a:pPr>
              <a:t>11/10/2017</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75A0D2AF-B9FE-4085-87FA-8296FD942E91}"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A2D6682-F067-4E9D-9642-79B63F5D47A1}" type="datetimeFigureOut">
              <a:rPr lang="pt-BR"/>
              <a:pPr>
                <a:defRPr/>
              </a:pPr>
              <a:t>11/10/2017</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E196A663-CB92-4D64-957E-FAC51E3513F9}"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B9DA000-4A7F-4EB7-BC48-739D6921DD7E}" type="datetimeFigureOut">
              <a:rPr lang="pt-BR"/>
              <a:pPr>
                <a:defRPr/>
              </a:pPr>
              <a:t>11/10/2017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9B48278-71EE-46C6-8A8B-762F6FDE00F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E3638BA-CA36-42DF-B2AA-6922757B4ED0}" type="datetimeFigureOut">
              <a:rPr lang="pt-BR"/>
              <a:pPr>
                <a:defRPr/>
              </a:pPr>
              <a:t>11/10/2017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0821BAF1-0A2B-4AF9-825B-EBD80CF7ABFC}"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B68C253-4227-400B-94DE-C0127CCD9348}" type="datetimeFigureOut">
              <a:rPr lang="pt-BR"/>
              <a:pPr>
                <a:defRPr/>
              </a:pPr>
              <a:t>11/10/2017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8912B4A6-5F2B-4B69-ADAC-9C358F405C2E}"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DAD7C6F8-2DDC-42C8-B90A-A44708B1D6AB}" type="datetimeFigureOut">
              <a:rPr lang="pt-BR"/>
              <a:pPr>
                <a:defRPr/>
              </a:pPr>
              <a:t>11/10/2017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ABA5CE2-AE8C-4197-8BF9-183513D0AF81}"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pt-BR" smtClean="0"/>
              <a:t>Clique para editar o título mestre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3"/>
          <p:cNvSpPr>
            <a:spLocks noGrp="1"/>
          </p:cNvSpPr>
          <p:nvPr>
            <p:ph type="dt" sz="half" idx="15"/>
          </p:nvPr>
        </p:nvSpPr>
        <p:spPr/>
        <p:txBody>
          <a:bodyPr/>
          <a:lstStyle>
            <a:lvl1pPr>
              <a:defRPr/>
            </a:lvl1pPr>
          </a:lstStyle>
          <a:p>
            <a:pPr>
              <a:defRPr/>
            </a:pPr>
            <a:fld id="{1E495E18-F83B-48E9-A23B-E5BBC7DAAB0A}" type="datetimeFigureOut">
              <a:rPr lang="pt-BR"/>
              <a:pPr>
                <a:defRPr/>
              </a:pPr>
              <a:t>11/10/2017</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23B27111-597A-4909-B708-F2B8529C9DD8}"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9BC89055-BEA8-4CAF-91E0-92D7C9217C27}" type="datetimeFigureOut">
              <a:rPr lang="pt-BR"/>
              <a:pPr>
                <a:defRPr/>
              </a:pPr>
              <a:t>11/10/2017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D02D631-C18C-4F33-AF03-DBE2674CA6FB}"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3"/>
          <p:cNvSpPr>
            <a:spLocks noGrp="1"/>
          </p:cNvSpPr>
          <p:nvPr>
            <p:ph type="dt" sz="half" idx="18"/>
          </p:nvPr>
        </p:nvSpPr>
        <p:spPr/>
        <p:txBody>
          <a:bodyPr/>
          <a:lstStyle>
            <a:lvl1pPr>
              <a:defRPr/>
            </a:lvl1pPr>
          </a:lstStyle>
          <a:p>
            <a:pPr>
              <a:defRPr/>
            </a:pPr>
            <a:fld id="{505AE8F0-2C45-4C95-A73B-BD60300A782C}" type="datetimeFigureOut">
              <a:rPr lang="pt-BR"/>
              <a:pPr>
                <a:defRPr/>
              </a:pPr>
              <a:t>11/10/2017</a:t>
            </a:fld>
            <a:endParaRPr lang="pt-BR"/>
          </a:p>
        </p:txBody>
      </p:sp>
      <p:sp>
        <p:nvSpPr>
          <p:cNvPr id="12" name="Footer Placeholder 4"/>
          <p:cNvSpPr>
            <a:spLocks noGrp="1"/>
          </p:cNvSpPr>
          <p:nvPr>
            <p:ph type="ftr" sz="quarter" idx="19"/>
          </p:nvPr>
        </p:nvSpPr>
        <p:spPr/>
        <p:txBody>
          <a:bodyPr/>
          <a:lstStyle>
            <a:lvl1pPr>
              <a:defRPr/>
            </a:lvl1pPr>
          </a:lstStyle>
          <a:p>
            <a:pPr>
              <a:defRPr/>
            </a:pPr>
            <a:endParaRPr lang="pt-BR"/>
          </a:p>
        </p:txBody>
      </p:sp>
      <p:sp>
        <p:nvSpPr>
          <p:cNvPr id="13" name="Slide Number Placeholder 5"/>
          <p:cNvSpPr>
            <a:spLocks noGrp="1"/>
          </p:cNvSpPr>
          <p:nvPr>
            <p:ph type="sldNum" sz="quarter" idx="20"/>
          </p:nvPr>
        </p:nvSpPr>
        <p:spPr/>
        <p:txBody>
          <a:bodyPr/>
          <a:lstStyle>
            <a:lvl1pPr>
              <a:defRPr/>
            </a:lvl1pPr>
          </a:lstStyle>
          <a:p>
            <a:pPr>
              <a:defRPr/>
            </a:pPr>
            <a:fld id="{7FBFD279-3D3A-400D-8C14-24408FAA5AD7}"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3"/>
          <p:cNvSpPr>
            <a:spLocks noGrp="1"/>
          </p:cNvSpPr>
          <p:nvPr>
            <p:ph type="dt" sz="half" idx="23"/>
          </p:nvPr>
        </p:nvSpPr>
        <p:spPr/>
        <p:txBody>
          <a:bodyPr/>
          <a:lstStyle>
            <a:lvl1pPr>
              <a:defRPr/>
            </a:lvl1pPr>
          </a:lstStyle>
          <a:p>
            <a:pPr>
              <a:defRPr/>
            </a:pPr>
            <a:fld id="{390182CF-E24A-4793-96E7-931430FC2F2D}" type="datetimeFigureOut">
              <a:rPr lang="pt-BR"/>
              <a:pPr>
                <a:defRPr/>
              </a:pPr>
              <a:t>11/10/2017</a:t>
            </a:fld>
            <a:endParaRPr lang="pt-BR"/>
          </a:p>
        </p:txBody>
      </p:sp>
      <p:sp>
        <p:nvSpPr>
          <p:cNvPr id="16" name="Footer Placeholder 4"/>
          <p:cNvSpPr>
            <a:spLocks noGrp="1"/>
          </p:cNvSpPr>
          <p:nvPr>
            <p:ph type="ftr" sz="quarter" idx="24"/>
          </p:nvPr>
        </p:nvSpPr>
        <p:spPr/>
        <p:txBody>
          <a:bodyPr/>
          <a:lstStyle>
            <a:lvl1pPr>
              <a:defRPr/>
            </a:lvl1pPr>
          </a:lstStyle>
          <a:p>
            <a:pPr>
              <a:defRPr/>
            </a:pPr>
            <a:endParaRPr lang="pt-BR"/>
          </a:p>
        </p:txBody>
      </p:sp>
      <p:sp>
        <p:nvSpPr>
          <p:cNvPr id="17" name="Slide Number Placeholder 5"/>
          <p:cNvSpPr>
            <a:spLocks noGrp="1"/>
          </p:cNvSpPr>
          <p:nvPr>
            <p:ph type="sldNum" sz="quarter" idx="25"/>
          </p:nvPr>
        </p:nvSpPr>
        <p:spPr/>
        <p:txBody>
          <a:bodyPr/>
          <a:lstStyle>
            <a:lvl1pPr>
              <a:defRPr/>
            </a:lvl1pPr>
          </a:lstStyle>
          <a:p>
            <a:pPr>
              <a:defRPr/>
            </a:pPr>
            <a:fld id="{8E310EA5-05D0-4FD9-AAFF-EB6B5362A847}"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8794EAA-5017-4143-B0B2-61FB76E513CA}" type="datetimeFigureOut">
              <a:rPr lang="pt-BR"/>
              <a:pPr>
                <a:defRPr/>
              </a:pPr>
              <a:t>11/10/2017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78E364EA-BF75-42F4-A475-B4326E31EF78}"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D25DF75-997D-4509-B84E-DB51D56EA7BA}" type="datetimeFigureOut">
              <a:rPr lang="pt-BR"/>
              <a:pPr>
                <a:defRPr/>
              </a:pPr>
              <a:t>11/10/2017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D4F807F-AD54-4981-93BC-751AB6DAE15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smtClean="0">
                <a:solidFill>
                  <a:schemeClr val="tx1">
                    <a:tint val="75000"/>
                    <a:alpha val="60000"/>
                  </a:schemeClr>
                </a:solidFill>
                <a:latin typeface="+mn-lt"/>
                <a:cs typeface="+mn-cs"/>
              </a:defRPr>
            </a:lvl1pPr>
          </a:lstStyle>
          <a:p>
            <a:pPr>
              <a:defRPr/>
            </a:pPr>
            <a:fld id="{70554E7A-8DE7-49EA-9C24-FC31A61FB6B6}" type="datetimeFigureOut">
              <a:rPr lang="pt-BR"/>
              <a:pPr>
                <a:defRPr/>
              </a:pPr>
              <a:t>11/10/2017</a:t>
            </a:fld>
            <a:endParaRPr lang="pt-BR"/>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tx1">
                    <a:tint val="75000"/>
                  </a:schemeClr>
                </a:solidFill>
                <a:latin typeface="+mn-lt"/>
                <a:cs typeface="+mn-cs"/>
              </a:defRPr>
            </a:lvl1pPr>
          </a:lstStyle>
          <a:p>
            <a:pPr>
              <a:defRPr/>
            </a:pPr>
            <a:fld id="{A5DF1910-2BAD-48C8-ABD2-D1DDCF236989}"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30" r:id="rId1"/>
    <p:sldLayoutId id="2147483729" r:id="rId2"/>
    <p:sldLayoutId id="2147483728" r:id="rId3"/>
    <p:sldLayoutId id="2147483727" r:id="rId4"/>
    <p:sldLayoutId id="2147483726" r:id="rId5"/>
    <p:sldLayoutId id="2147483725" r:id="rId6"/>
    <p:sldLayoutId id="2147483724" r:id="rId7"/>
    <p:sldLayoutId id="2147483723" r:id="rId8"/>
    <p:sldLayoutId id="2147483722" r:id="rId9"/>
    <p:sldLayoutId id="2147483721" r:id="rId10"/>
    <p:sldLayoutId id="2147483720" r:id="rId11"/>
    <p:sldLayoutId id="2147483731" r:id="rId12"/>
    <p:sldLayoutId id="2147483719" r:id="rId13"/>
    <p:sldLayoutId id="2147483732" r:id="rId14"/>
    <p:sldLayoutId id="2147483733" r:id="rId15"/>
    <p:sldLayoutId id="2147483718" r:id="rId16"/>
    <p:sldLayoutId id="2147483717"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paulomargotto.com.br/" TargetMode="Externa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hyperlink" Target="https://drive.google.com/open?id=0B5b9fOW0rJ3SRkRpUFMwVUxJZjA" TargetMode="Externa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www.paulomargoto.com.br/"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hyperlink" Target="http://www.paulomargotto.com.br/documentos/CMV_COLITE_Sess_Anat_Clin_2016.pptx"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www.paulomargotto.com.br/documentos/Protocolo_LH_FRESCO_PT_extremo.doc"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hyperlink" Target="http://www.paulomargotto.com.br/documentos/Neuros_Neonat_Infec_Macrocr.pdf" TargetMode="External"/><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5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s://drive.google.com/open?id=0B5b9fOW0rJ3Sa0pSeFQ3YmVsOU0"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171575" y="2162175"/>
            <a:ext cx="10058400" cy="615950"/>
          </a:xfrm>
        </p:spPr>
        <p:txBody>
          <a:bodyPr anchor="b">
            <a:noAutofit/>
          </a:bodyPr>
          <a:lstStyle/>
          <a:p>
            <a:r>
              <a:rPr lang="pt-BR" sz="3200" dirty="0" smtClean="0"/>
              <a:t>          </a:t>
            </a:r>
            <a:r>
              <a:rPr lang="pt-BR" sz="4000" dirty="0" smtClean="0">
                <a:solidFill>
                  <a:srgbClr val="FFFF00"/>
                </a:solidFill>
              </a:rPr>
              <a:t>Sessão de Anatomia Clínica</a:t>
            </a:r>
            <a:br>
              <a:rPr lang="pt-BR" sz="4000" dirty="0" smtClean="0">
                <a:solidFill>
                  <a:srgbClr val="FFFF00"/>
                </a:solidFill>
              </a:rPr>
            </a:br>
            <a:r>
              <a:rPr lang="pt-BR" sz="3200" dirty="0" smtClean="0"/>
              <a:t>                   </a:t>
            </a:r>
            <a:r>
              <a:rPr lang="pt-BR" sz="3200" b="1" dirty="0" smtClean="0">
                <a:solidFill>
                  <a:srgbClr val="FF0000"/>
                </a:solidFill>
              </a:rPr>
              <a:t>CITOMEGALOVIROSE CONGÊNITA</a:t>
            </a:r>
          </a:p>
        </p:txBody>
      </p:sp>
      <p:sp>
        <p:nvSpPr>
          <p:cNvPr id="3" name="Subtítulo 2"/>
          <p:cNvSpPr>
            <a:spLocks noGrp="1"/>
          </p:cNvSpPr>
          <p:nvPr>
            <p:ph type="subTitle" idx="4294967295"/>
          </p:nvPr>
        </p:nvSpPr>
        <p:spPr>
          <a:xfrm>
            <a:off x="1746250" y="3827463"/>
            <a:ext cx="8201025" cy="2320925"/>
          </a:xfrm>
        </p:spPr>
        <p:txBody>
          <a:bodyPr>
            <a:normAutofit/>
          </a:bodyPr>
          <a:lstStyle/>
          <a:p>
            <a:pPr marL="0" indent="0" algn="ctr" defTabSz="914400">
              <a:buFont typeface="Wingdings 3" pitchFamily="18" charset="2"/>
              <a:buNone/>
            </a:pPr>
            <a:r>
              <a:rPr lang="pt-BR" dirty="0" smtClean="0"/>
              <a:t>Apresentação: Lara Ramos Pereira – R3 Neonatologia (HMIB) </a:t>
            </a:r>
          </a:p>
          <a:p>
            <a:pPr marL="0" indent="0" algn="ctr" defTabSz="914400">
              <a:buFont typeface="Wingdings 3" pitchFamily="18" charset="2"/>
              <a:buNone/>
            </a:pPr>
            <a:r>
              <a:rPr lang="pt-BR" dirty="0" smtClean="0"/>
              <a:t>Patologista:Melissa Iole Da </a:t>
            </a:r>
            <a:r>
              <a:rPr lang="pt-BR" dirty="0" err="1" smtClean="0"/>
              <a:t>Cás</a:t>
            </a:r>
            <a:r>
              <a:rPr lang="pt-BR" dirty="0" smtClean="0"/>
              <a:t> </a:t>
            </a:r>
            <a:r>
              <a:rPr lang="pt-BR" dirty="0" err="1" smtClean="0"/>
              <a:t>Vita</a:t>
            </a:r>
            <a:endParaRPr lang="pt-BR" dirty="0" smtClean="0"/>
          </a:p>
          <a:p>
            <a:pPr marL="0" indent="0" algn="ctr" defTabSz="914400">
              <a:buFont typeface="Wingdings 3" pitchFamily="18" charset="2"/>
              <a:buNone/>
            </a:pPr>
            <a:r>
              <a:rPr lang="pt-BR" dirty="0" smtClean="0"/>
              <a:t>Coordenação: Marta David Rocha de Moura</a:t>
            </a:r>
          </a:p>
          <a:p>
            <a:pPr marL="0" indent="0" algn="ctr" defTabSz="914400">
              <a:buFont typeface="Wingdings 3" pitchFamily="18" charset="2"/>
              <a:buNone/>
            </a:pPr>
            <a:r>
              <a:rPr lang="pt-BR" dirty="0" smtClean="0">
                <a:hlinkClick r:id="rId2"/>
              </a:rPr>
              <a:t>www.paulomargotto.com.br</a:t>
            </a:r>
            <a:endParaRPr lang="pt-BR" dirty="0" smtClean="0"/>
          </a:p>
          <a:p>
            <a:pPr marL="0" indent="0" algn="ctr" defTabSz="914400">
              <a:buFont typeface="Wingdings 3" pitchFamily="18" charset="2"/>
              <a:buNone/>
            </a:pPr>
            <a:r>
              <a:rPr lang="pt-BR" dirty="0" smtClean="0"/>
              <a:t>Brasília, 7 de outubro de 2017 </a:t>
            </a:r>
          </a:p>
          <a:p>
            <a:pPr marL="0" indent="0" algn="ctr" defTabSz="914400">
              <a:buFont typeface="Wingdings 3" pitchFamily="18" charset="2"/>
              <a:buNone/>
            </a:pPr>
            <a:endParaRPr lang="pt-BR" dirty="0" smtClean="0"/>
          </a:p>
        </p:txBody>
      </p:sp>
      <p:sp>
        <p:nvSpPr>
          <p:cNvPr id="39940" name="Text Box 4"/>
          <p:cNvSpPr txBox="1">
            <a:spLocks noChangeArrowheads="1"/>
          </p:cNvSpPr>
          <p:nvPr/>
        </p:nvSpPr>
        <p:spPr bwMode="auto">
          <a:xfrm>
            <a:off x="1652588" y="2992438"/>
            <a:ext cx="8909050" cy="366712"/>
          </a:xfrm>
          <a:prstGeom prst="rect">
            <a:avLst/>
          </a:prstGeom>
          <a:noFill/>
          <a:ln w="9525">
            <a:noFill/>
            <a:miter lim="800000"/>
            <a:headEnd/>
            <a:tailEnd/>
          </a:ln>
          <a:effectLst/>
        </p:spPr>
        <p:txBody>
          <a:bodyPr wrap="none">
            <a:spAutoFit/>
          </a:bodyPr>
          <a:lstStyle/>
          <a:p>
            <a:r>
              <a:rPr lang="pt-BR" b="1"/>
              <a:t>Unidade de Neonatologia do Hospital Materno Infantil de Brasília (HMIB)/SES/DF</a:t>
            </a:r>
          </a:p>
        </p:txBody>
      </p:sp>
      <p:pic>
        <p:nvPicPr>
          <p:cNvPr id="39941" name="Picture 5" descr="20170508_130129 (1)"/>
          <p:cNvPicPr>
            <a:picLocks noChangeAspect="1" noChangeArrowheads="1"/>
          </p:cNvPicPr>
          <p:nvPr/>
        </p:nvPicPr>
        <p:blipFill>
          <a:blip r:embed="rId3" cstate="print"/>
          <a:srcRect/>
          <a:stretch>
            <a:fillRect/>
          </a:stretch>
        </p:blipFill>
        <p:spPr bwMode="auto">
          <a:xfrm>
            <a:off x="0" y="0"/>
            <a:ext cx="2990850" cy="1682750"/>
          </a:xfrm>
          <a:prstGeom prst="rect">
            <a:avLst/>
          </a:prstGeom>
          <a:noFill/>
        </p:spPr>
      </p:pic>
      <p:pic>
        <p:nvPicPr>
          <p:cNvPr id="39942" name="Picture 6" descr="20170508_130158 (1)"/>
          <p:cNvPicPr>
            <a:picLocks noChangeAspect="1" noChangeArrowheads="1"/>
          </p:cNvPicPr>
          <p:nvPr/>
        </p:nvPicPr>
        <p:blipFill>
          <a:blip r:embed="rId4" cstate="print"/>
          <a:srcRect/>
          <a:stretch>
            <a:fillRect/>
          </a:stretch>
        </p:blipFill>
        <p:spPr bwMode="auto">
          <a:xfrm>
            <a:off x="8675688" y="4460875"/>
            <a:ext cx="3373437" cy="189865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CASO CLÍNICO</a:t>
            </a:r>
          </a:p>
        </p:txBody>
      </p:sp>
      <p:sp>
        <p:nvSpPr>
          <p:cNvPr id="3" name="Espaço Reservado para Conteúdo 2"/>
          <p:cNvSpPr>
            <a:spLocks noGrp="1"/>
          </p:cNvSpPr>
          <p:nvPr>
            <p:ph idx="4294967295"/>
          </p:nvPr>
        </p:nvSpPr>
        <p:spPr/>
        <p:txBody>
          <a:bodyPr>
            <a:normAutofit lnSpcReduction="10000"/>
          </a:bodyPr>
          <a:lstStyle/>
          <a:p>
            <a:pPr indent="-228600" defTabSz="914400"/>
            <a:r>
              <a:rPr lang="pt-BR" sz="2200" smtClean="0"/>
              <a:t>ADMISSÃO NA SALA DE PARTO (HMIB):</a:t>
            </a:r>
          </a:p>
          <a:p>
            <a:pPr indent="-228600" defTabSz="914400">
              <a:buFont typeface="Wingdings 3" pitchFamily="18" charset="2"/>
              <a:buNone/>
            </a:pPr>
            <a:r>
              <a:rPr lang="pt-BR" sz="2200" smtClean="0"/>
              <a:t>   - DN: 15/02/17, 15h59.</a:t>
            </a:r>
          </a:p>
          <a:p>
            <a:pPr indent="-228600" defTabSz="914400">
              <a:buFontTx/>
              <a:buChar char="-"/>
            </a:pPr>
            <a:r>
              <a:rPr lang="pt-BR" sz="2200" smtClean="0"/>
              <a:t>Dados Maternos: 24 anos, G1P0A0, TS B-, Pré-natal 6 consultas. </a:t>
            </a:r>
          </a:p>
          <a:p>
            <a:pPr indent="-228600" defTabSz="914400"/>
            <a:r>
              <a:rPr lang="pt-BR" sz="2200" smtClean="0"/>
              <a:t>Patologia Gestação: CIUR, centralização fetal, diástole reversa. Mãe teve ITU no 3°T(31/01), cultura positiva para E coli, fez tratamento. Internada no HMIB desde 13/2, com amniorrexe, EAS ainda alterado em 11/02, fez novo ciclo de antibiótico (em uso de clindamicina e azitromicina, D2 no dia do parto) .</a:t>
            </a:r>
          </a:p>
          <a:p>
            <a:pPr indent="-228600" defTabSz="914400"/>
            <a:r>
              <a:rPr lang="pt-BR" sz="2200" smtClean="0"/>
              <a:t>Corticoterapia completa com betametasona (11 e 12/02).</a:t>
            </a:r>
          </a:p>
          <a:p>
            <a:pPr indent="-228600" defTabSz="914400">
              <a:buFontTx/>
              <a:buChar char="-"/>
            </a:pPr>
            <a:endParaRPr lang="pt-BR" smtClean="0"/>
          </a:p>
          <a:p>
            <a:pPr indent="-228600" defTabSz="914400">
              <a:buFont typeface="Wingdings 3" pitchFamily="18" charset="2"/>
              <a:buNone/>
            </a:pPr>
            <a:endParaRPr lang="pt-BR" smtClean="0"/>
          </a:p>
          <a:p>
            <a:pPr indent="-228600" defTabSz="914400">
              <a:buFont typeface="Wingdings 3" pitchFamily="18" charset="2"/>
              <a:buNone/>
            </a:pPr>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CASO CLÍNICO</a:t>
            </a:r>
          </a:p>
        </p:txBody>
      </p:sp>
      <p:sp>
        <p:nvSpPr>
          <p:cNvPr id="41987" name="Espaço Reservado para Conteúdo 2"/>
          <p:cNvSpPr>
            <a:spLocks noGrp="1"/>
          </p:cNvSpPr>
          <p:nvPr>
            <p:ph idx="4294967295"/>
          </p:nvPr>
        </p:nvSpPr>
        <p:spPr/>
        <p:txBody>
          <a:bodyPr/>
          <a:lstStyle/>
          <a:p>
            <a:pPr indent="-228600" defTabSz="914400"/>
            <a:r>
              <a:rPr lang="pt-BR" sz="2200" smtClean="0"/>
              <a:t>Sorologias maternas: </a:t>
            </a:r>
          </a:p>
          <a:p>
            <a:pPr indent="-228600" defTabSz="914400"/>
            <a:r>
              <a:rPr lang="pt-BR" sz="2200" smtClean="0"/>
              <a:t>HIV: 1ºT (X), 2ºT () e 3ºT ()</a:t>
            </a:r>
          </a:p>
          <a:p>
            <a:pPr indent="-228600" defTabSz="914400"/>
            <a:r>
              <a:rPr lang="pt-BR" sz="2200" smtClean="0"/>
              <a:t>VDRL: 1ºT (x), 2ºT (x) e 3ºT ()</a:t>
            </a:r>
          </a:p>
          <a:p>
            <a:pPr indent="-228600" defTabSz="914400"/>
            <a:r>
              <a:rPr lang="pt-BR" sz="2200" smtClean="0"/>
              <a:t>Hepatite B: neg 1° e 2°T</a:t>
            </a:r>
          </a:p>
          <a:p>
            <a:pPr indent="-228600" defTabSz="914400"/>
            <a:r>
              <a:rPr lang="pt-BR" sz="2200" smtClean="0"/>
              <a:t>Hepatite C: neg 1° e 2° T</a:t>
            </a:r>
          </a:p>
          <a:p>
            <a:pPr indent="-228600" defTabSz="914400"/>
            <a:r>
              <a:rPr lang="pt-BR" sz="2200" smtClean="0"/>
              <a:t>Toxoplasmose: 1°T e  2°T – imune.</a:t>
            </a:r>
          </a:p>
          <a:p>
            <a:pPr indent="-228600" defTabSz="914400"/>
            <a:r>
              <a:rPr lang="pt-BR" sz="2200" smtClean="0"/>
              <a:t>Rubéola: 2°T - imune.</a:t>
            </a:r>
          </a:p>
          <a:p>
            <a:pPr indent="-228600" defTabSz="914400"/>
            <a:r>
              <a:rPr lang="pt-BR" sz="2200" smtClean="0"/>
              <a:t>Chagas: 2° T </a:t>
            </a:r>
          </a:p>
          <a:p>
            <a:pPr indent="-228600" defTabSz="914400"/>
            <a:r>
              <a:rPr lang="pt-BR" sz="2200" smtClean="0"/>
              <a:t>CMV: não realizada.</a:t>
            </a:r>
          </a:p>
          <a:p>
            <a:pPr indent="-228600" defTabSz="914400"/>
            <a:r>
              <a:rPr lang="pt-BR" sz="2200" smtClean="0"/>
              <a:t>-HTLV: 2°T NR</a:t>
            </a:r>
          </a:p>
          <a:p>
            <a:pPr indent="-228600" defTabSz="914400"/>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CASO CLÍNICO</a:t>
            </a:r>
          </a:p>
        </p:txBody>
      </p:sp>
      <p:sp>
        <p:nvSpPr>
          <p:cNvPr id="43011" name="Espaço Reservado para Conteúdo 2"/>
          <p:cNvSpPr>
            <a:spLocks noGrp="1"/>
          </p:cNvSpPr>
          <p:nvPr>
            <p:ph idx="4294967295"/>
          </p:nvPr>
        </p:nvSpPr>
        <p:spPr/>
        <p:txBody>
          <a:bodyPr/>
          <a:lstStyle/>
          <a:p>
            <a:pPr indent="-228600" defTabSz="914400"/>
            <a:r>
              <a:rPr lang="pt-BR" sz="2200" smtClean="0"/>
              <a:t>Dados do RN:</a:t>
            </a:r>
          </a:p>
          <a:p>
            <a:pPr indent="-228600" defTabSz="914400"/>
            <a:r>
              <a:rPr lang="pt-BR" sz="2200" smtClean="0"/>
              <a:t>Sexo feminino, 2° Gemelar</a:t>
            </a:r>
          </a:p>
          <a:p>
            <a:pPr indent="-228600" defTabSz="914400"/>
            <a:r>
              <a:rPr lang="pt-BR" sz="2200" smtClean="0"/>
              <a:t>Parto Cesáreo – Gemelaridade, SFA, Diástole Reversa</a:t>
            </a:r>
          </a:p>
          <a:p>
            <a:pPr indent="-228600" defTabSz="914400"/>
            <a:r>
              <a:rPr lang="pt-BR" sz="2200" smtClean="0"/>
              <a:t>IG (Método): 29 sem + 1 dia (DUM). </a:t>
            </a:r>
          </a:p>
          <a:p>
            <a:pPr indent="-228600" defTabSz="914400"/>
            <a:r>
              <a:rPr lang="pt-BR" sz="2200" smtClean="0"/>
              <a:t>APGAR (1 min): 7 // APGAR (5 min): 9</a:t>
            </a:r>
          </a:p>
          <a:p>
            <a:pPr indent="-228600" defTabSz="914400"/>
            <a:r>
              <a:rPr lang="pt-BR" sz="2200" smtClean="0"/>
              <a:t>Reanimação: não</a:t>
            </a:r>
          </a:p>
          <a:p>
            <a:pPr indent="-228600" defTabSz="914400"/>
            <a:r>
              <a:rPr lang="pt-BR" sz="2200" smtClean="0"/>
              <a:t>Peso: 795g // Estatura: 33cm // Perímetro Cefálico: 24cm.</a:t>
            </a:r>
          </a:p>
          <a:p>
            <a:pPr indent="-228600" defTabSz="914400"/>
            <a:r>
              <a:rPr lang="pt-BR" sz="2200" smtClean="0"/>
              <a:t>Bolsa rota: 2 dias</a:t>
            </a:r>
            <a:r>
              <a:rPr lang="pt-BR" smtClean="0"/>
              <a:t>.</a:t>
            </a:r>
          </a:p>
          <a:p>
            <a:pPr indent="-228600" defTabSz="914400"/>
            <a:endParaRPr lang="pt-B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44035" name="Espaço Reservado para Conteúdo 2"/>
          <p:cNvSpPr>
            <a:spLocks noGrp="1"/>
          </p:cNvSpPr>
          <p:nvPr>
            <p:ph idx="4294967295"/>
          </p:nvPr>
        </p:nvSpPr>
        <p:spPr/>
        <p:txBody>
          <a:bodyPr/>
          <a:lstStyle/>
          <a:p>
            <a:pPr indent="-228600" defTabSz="914400"/>
            <a:r>
              <a:rPr lang="pt-BR" b="1" smtClean="0"/>
              <a:t>16/02</a:t>
            </a:r>
            <a:r>
              <a:rPr lang="pt-BR" smtClean="0"/>
              <a:t>:</a:t>
            </a:r>
          </a:p>
          <a:p>
            <a:pPr indent="-228600" defTabSz="914400"/>
            <a:r>
              <a:rPr lang="pt-BR" smtClean="0"/>
              <a:t>RN ficou inicialmente em CPAP nasal com FiO2 25-21%. Iniciado Dieta Trófica.</a:t>
            </a:r>
          </a:p>
          <a:p>
            <a:pPr indent="-228600" defTabSz="914400"/>
            <a:r>
              <a:rPr lang="pt-BR" smtClean="0"/>
              <a:t>Primeiro hemograma(24horas de vida): Hb: 18,8, Hct: 52,7%, Leuco: 14.400(N40% - 5.800, S40%, Mono 4%, L56%), </a:t>
            </a:r>
            <a:r>
              <a:rPr lang="pt-BR" b="1" smtClean="0"/>
              <a:t>plaq: 44.000</a:t>
            </a:r>
            <a:r>
              <a:rPr lang="pt-BR" smtClean="0"/>
              <a:t>.</a:t>
            </a:r>
          </a:p>
          <a:p>
            <a:pPr indent="-228600" defTabSz="914400"/>
            <a:r>
              <a:rPr lang="pt-BR" b="1" smtClean="0"/>
              <a:t>BT: 7,67, Bd: 1,09, Bi: 6,58. </a:t>
            </a:r>
            <a:r>
              <a:rPr lang="pt-BR" smtClean="0"/>
              <a:t>– iniciado Fototerapia.</a:t>
            </a:r>
          </a:p>
          <a:p>
            <a:pPr indent="-228600" defTabSz="914400"/>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45059" name="Espaço Reservado para Conteúdo 2"/>
          <p:cNvSpPr>
            <a:spLocks noGrp="1"/>
          </p:cNvSpPr>
          <p:nvPr>
            <p:ph idx="4294967295"/>
          </p:nvPr>
        </p:nvSpPr>
        <p:spPr/>
        <p:txBody>
          <a:bodyPr/>
          <a:lstStyle/>
          <a:p>
            <a:pPr indent="-228600" defTabSz="914400"/>
            <a:r>
              <a:rPr lang="pt-BR" sz="2200" b="1" smtClean="0"/>
              <a:t>17/02</a:t>
            </a:r>
            <a:r>
              <a:rPr lang="pt-BR" sz="2200" smtClean="0"/>
              <a:t>:</a:t>
            </a:r>
          </a:p>
          <a:p>
            <a:pPr indent="-228600" defTabSz="914400"/>
            <a:r>
              <a:rPr lang="pt-BR" sz="2200" smtClean="0"/>
              <a:t>Chama atenção hepatoesplenomegalia muito importantes e plaquetopenia – Infecção congênita?</a:t>
            </a:r>
          </a:p>
          <a:p>
            <a:pPr indent="-228600" defTabSz="914400"/>
            <a:r>
              <a:rPr lang="pt-BR" sz="2200" smtClean="0"/>
              <a:t> Novo hemograma com queda das plaquetas em relação ao exame anterior – 21mil. Prescrito concentrado de plaquetas. </a:t>
            </a:r>
          </a:p>
          <a:p>
            <a:pPr indent="-228600" defTabSz="914400"/>
            <a:r>
              <a:rPr lang="pt-BR" sz="2200" smtClean="0"/>
              <a:t>Controle de BT 7,42 / BI 5,45 / </a:t>
            </a:r>
            <a:r>
              <a:rPr lang="pt-BR" sz="2200" b="1" smtClean="0"/>
              <a:t>BD 1,97.</a:t>
            </a:r>
          </a:p>
          <a:p>
            <a:pPr indent="-228600" defTabSz="914400"/>
            <a:endParaRPr lang="pt-BR" sz="22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46083" name="Espaço Reservado para Conteúdo 2"/>
          <p:cNvSpPr>
            <a:spLocks noGrp="1"/>
          </p:cNvSpPr>
          <p:nvPr>
            <p:ph idx="4294967295"/>
          </p:nvPr>
        </p:nvSpPr>
        <p:spPr/>
        <p:txBody>
          <a:bodyPr/>
          <a:lstStyle/>
          <a:p>
            <a:pPr indent="-228600" defTabSz="914400"/>
            <a:r>
              <a:rPr lang="pt-BR" sz="2200" b="1" smtClean="0"/>
              <a:t>18/02-23/02:</a:t>
            </a:r>
          </a:p>
          <a:p>
            <a:pPr indent="-228600" defTabSz="914400"/>
            <a:r>
              <a:rPr lang="pt-BR" sz="2200" smtClean="0"/>
              <a:t>Ajustes de dieta e NPT.</a:t>
            </a:r>
          </a:p>
          <a:p>
            <a:pPr indent="-228600" defTabSz="914400"/>
            <a:r>
              <a:rPr lang="pt-BR" sz="2200" smtClean="0"/>
              <a:t>Retirada do CPAP até O2 livre na incubadora.</a:t>
            </a:r>
          </a:p>
          <a:p>
            <a:pPr indent="-228600" defTabSz="914400"/>
            <a:r>
              <a:rPr lang="pt-BR" sz="2200" b="1" smtClean="0"/>
              <a:t>23/02</a:t>
            </a:r>
            <a:r>
              <a:rPr lang="pt-BR" sz="2200" smtClean="0"/>
              <a:t>: Resultado de exame encaminhado ao LACEN</a:t>
            </a:r>
            <a:r>
              <a:rPr lang="pt-BR" sz="2200" b="1" smtClean="0"/>
              <a:t>: carga viral de CMV na urina em milhões. </a:t>
            </a:r>
          </a:p>
          <a:p>
            <a:pPr indent="-228600" defTabSz="914400"/>
            <a:r>
              <a:rPr lang="pt-BR" sz="2200" b="1" smtClean="0"/>
              <a:t>24/02</a:t>
            </a:r>
            <a:r>
              <a:rPr lang="pt-BR" sz="2200" smtClean="0"/>
              <a:t>: Optado por não iniciar tratamento para CMV.</a:t>
            </a:r>
          </a:p>
          <a:p>
            <a:pPr indent="-228600" defTabSz="914400"/>
            <a:r>
              <a:rPr lang="pt-BR" sz="2200" b="1" smtClean="0"/>
              <a:t>24/02-01/03</a:t>
            </a:r>
            <a:r>
              <a:rPr lang="pt-BR" sz="2200" smtClean="0"/>
              <a:t> – RN evoluiu com estabilidade com ajustes de dieta e NPT.</a:t>
            </a:r>
          </a:p>
          <a:p>
            <a:pPr indent="-228600" defTabSz="914400"/>
            <a:r>
              <a:rPr lang="pt-BR" sz="2200" smtClean="0"/>
              <a:t> </a:t>
            </a:r>
          </a:p>
          <a:p>
            <a:pPr indent="-228600" defTabSz="914400"/>
            <a:endParaRPr lang="pt-BR" sz="2200" b="1"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47107" name="Espaço Reservado para Conteúdo 2"/>
          <p:cNvSpPr>
            <a:spLocks noGrp="1"/>
          </p:cNvSpPr>
          <p:nvPr>
            <p:ph idx="4294967295"/>
          </p:nvPr>
        </p:nvSpPr>
        <p:spPr/>
        <p:txBody>
          <a:bodyPr/>
          <a:lstStyle/>
          <a:p>
            <a:pPr indent="-228600" defTabSz="914400"/>
            <a:r>
              <a:rPr lang="pt-BR" sz="2200" b="1" smtClean="0"/>
              <a:t>01/03</a:t>
            </a:r>
            <a:r>
              <a:rPr lang="pt-BR" sz="2200" smtClean="0"/>
              <a:t>: Apresentou piora da colestase , acolia fecal e distensão abdominal . Foi iniciado Ursacol.</a:t>
            </a:r>
          </a:p>
          <a:p>
            <a:pPr indent="-228600" defTabSz="914400"/>
            <a:r>
              <a:rPr lang="pt-BR" sz="2200" b="1" smtClean="0"/>
              <a:t>06/03</a:t>
            </a:r>
            <a:r>
              <a:rPr lang="pt-BR" sz="2200" smtClean="0"/>
              <a:t>: Nova piora clínica: Apneias e queda de saturação, hipoatividade e piora laboratorial (Anemia, leucocitose com desvio a esquerda, piora da plaquetopenia) – foi para o CPAP, Iniciado Meropenem e Vancomicina. Recebeu concentrado de hemácias.</a:t>
            </a:r>
          </a:p>
          <a:p>
            <a:pPr indent="-228600" defTabSz="914400"/>
            <a:r>
              <a:rPr lang="pt-BR" sz="2200" b="1" smtClean="0"/>
              <a:t>(08/03): </a:t>
            </a:r>
            <a:r>
              <a:rPr lang="pt-BR" sz="2200" smtClean="0"/>
              <a:t>Apresentou sangramento importante nos locais de punção.</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3" name="Espaço Reservado para Conteúdo 2"/>
          <p:cNvSpPr>
            <a:spLocks noGrp="1"/>
          </p:cNvSpPr>
          <p:nvPr>
            <p:ph idx="4294967295"/>
          </p:nvPr>
        </p:nvSpPr>
        <p:spPr>
          <a:xfrm>
            <a:off x="609600" y="1600200"/>
            <a:ext cx="10160000" cy="5141913"/>
          </a:xfrm>
        </p:spPr>
        <p:txBody>
          <a:bodyPr>
            <a:normAutofit/>
          </a:bodyPr>
          <a:lstStyle/>
          <a:p>
            <a:pPr indent="-228600" defTabSz="914400">
              <a:lnSpc>
                <a:spcPct val="80000"/>
              </a:lnSpc>
            </a:pPr>
            <a:r>
              <a:rPr lang="pt-BR" sz="2600" b="1" smtClean="0"/>
              <a:t>(09/03): </a:t>
            </a:r>
            <a:r>
              <a:rPr lang="pt-BR" sz="2600" smtClean="0"/>
              <a:t>Iniciado Ganciclovir – Após nova discussão com infectologia. Iniciado Ganciclovir 6mg/kg de 12/12h.  O paciente mantinha plaquetopenia, hiperbilirrubinemia e hepatite.</a:t>
            </a:r>
          </a:p>
          <a:p>
            <a:pPr indent="-228600" defTabSz="914400">
              <a:lnSpc>
                <a:spcPct val="80000"/>
              </a:lnSpc>
            </a:pPr>
            <a:r>
              <a:rPr lang="pt-BR" sz="2600" b="1" smtClean="0"/>
              <a:t>(10/03): </a:t>
            </a:r>
            <a:r>
              <a:rPr lang="pt-BR" sz="2600" smtClean="0"/>
              <a:t>Swab retal positivo para Serratia multirresistente – isolamento de contato.</a:t>
            </a:r>
          </a:p>
          <a:p>
            <a:pPr indent="-228600" defTabSz="914400">
              <a:lnSpc>
                <a:spcPct val="80000"/>
              </a:lnSpc>
            </a:pPr>
            <a:r>
              <a:rPr lang="pt-BR" sz="2600" b="1" smtClean="0"/>
              <a:t>12/03: </a:t>
            </a:r>
            <a:r>
              <a:rPr lang="pt-BR" sz="2600" smtClean="0"/>
              <a:t>Suspenso o Ganciclovir pela Leucopenia e persistência da plaquetopenia. </a:t>
            </a:r>
          </a:p>
          <a:p>
            <a:pPr indent="-228600" defTabSz="914400">
              <a:lnSpc>
                <a:spcPct val="80000"/>
              </a:lnSpc>
            </a:pPr>
            <a:r>
              <a:rPr lang="pt-BR" sz="2600" b="1" smtClean="0"/>
              <a:t>14/03</a:t>
            </a:r>
            <a:r>
              <a:rPr lang="pt-BR" sz="2600" smtClean="0"/>
              <a:t>: - Reintrodução do Ganciclovir, pois paciente não apresentou Neutrófilos totais &lt;500, houve melhora da plaquetopenia. Piora do padrão respiratorio. Retornou para CPAP nasal.</a:t>
            </a:r>
          </a:p>
          <a:p>
            <a:pPr indent="-228600" defTabSz="914400">
              <a:lnSpc>
                <a:spcPct val="80000"/>
              </a:lnSpc>
            </a:pPr>
            <a:endParaRPr lang="pt-BR" sz="18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49155" name="Espaço Reservado para Conteúdo 2"/>
          <p:cNvSpPr>
            <a:spLocks noGrp="1"/>
          </p:cNvSpPr>
          <p:nvPr>
            <p:ph idx="4294967295"/>
          </p:nvPr>
        </p:nvSpPr>
        <p:spPr/>
        <p:txBody>
          <a:bodyPr/>
          <a:lstStyle/>
          <a:p>
            <a:pPr indent="-228600" defTabSz="914400"/>
            <a:r>
              <a:rPr lang="pt-BR" sz="2200" b="1" smtClean="0"/>
              <a:t>14/03: </a:t>
            </a:r>
            <a:r>
              <a:rPr lang="pt-BR" sz="2200" smtClean="0"/>
              <a:t>Resultado de exames realizado pelo LACEN (COLHIDO EM 03/03): Quantificação de carga viral do citomegalovírus- DNA CMV PCR quantitativo: 22.868.719 cópias/ml. CARGA VIRAL SANGUÍNEA : 684.864cópias/ml </a:t>
            </a:r>
          </a:p>
          <a:p>
            <a:pPr indent="-228600" defTabSz="914400"/>
            <a:r>
              <a:rPr lang="pt-BR" sz="2200" b="1" smtClean="0"/>
              <a:t>17/03: </a:t>
            </a:r>
            <a:r>
              <a:rPr lang="pt-BR" sz="2200" smtClean="0"/>
              <a:t>Piora importante da distensão abdominal, padrão respiratório ruim no CPAP. Dieta zero. Suspenso Meropenem e Vancomicina (06/03 – 17/03).</a:t>
            </a:r>
          </a:p>
          <a:p>
            <a:pPr indent="-228600" defTabSz="914400"/>
            <a:r>
              <a:rPr lang="pt-BR" sz="2200" b="1" smtClean="0"/>
              <a:t>18/03 – 21/03</a:t>
            </a:r>
            <a:r>
              <a:rPr lang="pt-BR" sz="2200" smtClean="0"/>
              <a:t>: Retorno  da dieta e progressão gradual.</a:t>
            </a:r>
          </a:p>
          <a:p>
            <a:pPr indent="-228600" defTabSz="914400"/>
            <a:endParaRPr lang="pt-BR" sz="22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50179" name="Espaço Reservado para Conteúdo 2"/>
          <p:cNvSpPr>
            <a:spLocks noGrp="1"/>
          </p:cNvSpPr>
          <p:nvPr>
            <p:ph idx="4294967295"/>
          </p:nvPr>
        </p:nvSpPr>
        <p:spPr/>
        <p:txBody>
          <a:bodyPr/>
          <a:lstStyle/>
          <a:p>
            <a:pPr indent="-228600" defTabSz="914400"/>
            <a:r>
              <a:rPr lang="pt-BR" sz="2200" b="1" smtClean="0"/>
              <a:t>21/03</a:t>
            </a:r>
            <a:r>
              <a:rPr lang="pt-BR" sz="2200" smtClean="0"/>
              <a:t>: Piora clínica, com anemia e plaquetopenia importantes, recebeu transfusão de concentrado de hemácias e plaquetas.</a:t>
            </a:r>
          </a:p>
          <a:p>
            <a:pPr indent="-228600" defTabSz="914400"/>
            <a:r>
              <a:rPr lang="pt-BR" sz="2200" b="1" smtClean="0"/>
              <a:t>22/03</a:t>
            </a:r>
            <a:r>
              <a:rPr lang="pt-BR" sz="2200" smtClean="0"/>
              <a:t>: Discutido em visita suspensão do Ganciclovir.</a:t>
            </a:r>
          </a:p>
          <a:p>
            <a:pPr indent="-228600" defTabSz="914400"/>
            <a:r>
              <a:rPr lang="pt-BR" sz="2200" b="1" smtClean="0"/>
              <a:t>24/03: </a:t>
            </a:r>
            <a:r>
              <a:rPr lang="pt-BR" sz="2200" smtClean="0"/>
              <a:t>Estava no HOOD e apresentou pausas respiratórias prolongadas com queda da saturação, acrocianose, palidez, taquicardia, hipoatividade e perfusão ruim. Devido anemia grave recebeu concentrado de hemáceas por 3 dias consecutivos. Iniciado Dobutamina. Icterícia colestática 3+/4+. Retornou para CPAP com respiração superficial</a:t>
            </a:r>
            <a:r>
              <a:rPr lang="pt-BR" smtClean="0"/>
              <a:t>.</a:t>
            </a:r>
          </a:p>
          <a:p>
            <a:pPr indent="-228600" defTabSz="914400"/>
            <a:endParaRPr lang="pt-BR"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51203" name="Espaço Reservado para Conteúdo 2"/>
          <p:cNvSpPr>
            <a:spLocks noGrp="1"/>
          </p:cNvSpPr>
          <p:nvPr>
            <p:ph idx="4294967295"/>
          </p:nvPr>
        </p:nvSpPr>
        <p:spPr/>
        <p:txBody>
          <a:bodyPr/>
          <a:lstStyle/>
          <a:p>
            <a:pPr indent="-228600" defTabSz="914400"/>
            <a:r>
              <a:rPr lang="pt-BR" sz="2200" b="1" smtClean="0"/>
              <a:t>25/03: </a:t>
            </a:r>
            <a:r>
              <a:rPr lang="pt-BR" sz="2200" smtClean="0"/>
              <a:t> RN evoluiu com bradicardia – iniciado adrenalina.  Apresentou Hipoglicemia feito push de glicose. Persistiu com bradicardia e dessaturação. Foi intubada, iniciado manobras de reanimação, com melhora após duas doses de Adrenalina. Iniciado Meropenem + Vancomicina</a:t>
            </a:r>
            <a:r>
              <a:rPr lang="pt-BR" smtClean="0"/>
              <a:t>. </a:t>
            </a:r>
          </a:p>
          <a:p>
            <a:pPr indent="-228600" defTabSz="914400"/>
            <a:endParaRPr lang="pt-BR"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EVOLUÇÃO</a:t>
            </a:r>
          </a:p>
        </p:txBody>
      </p:sp>
      <p:sp>
        <p:nvSpPr>
          <p:cNvPr id="52227" name="Espaço Reservado para Conteúdo 2"/>
          <p:cNvSpPr>
            <a:spLocks noGrp="1"/>
          </p:cNvSpPr>
          <p:nvPr>
            <p:ph idx="4294967295"/>
          </p:nvPr>
        </p:nvSpPr>
        <p:spPr/>
        <p:txBody>
          <a:bodyPr/>
          <a:lstStyle/>
          <a:p>
            <a:pPr indent="-228600" defTabSz="914400"/>
            <a:r>
              <a:rPr lang="pt-BR" sz="2200" b="1" smtClean="0"/>
              <a:t>25/03:</a:t>
            </a:r>
            <a:r>
              <a:rPr lang="pt-BR" sz="2200" smtClean="0"/>
              <a:t> Paciente evoluindo com extrema gravidade severo comprometimento neurológico.</a:t>
            </a:r>
          </a:p>
          <a:p>
            <a:pPr indent="-228600" defTabSz="914400"/>
            <a:r>
              <a:rPr lang="pt-BR" sz="2200" smtClean="0"/>
              <a:t>Rn apresentou nova parada sem resposta constatado óbito 15:25.</a:t>
            </a:r>
          </a:p>
          <a:p>
            <a:pPr indent="-228600" defTabSz="914400"/>
            <a:r>
              <a:rPr lang="pt-BR" sz="2200" smtClean="0"/>
              <a:t>CONTROLE DE INFECÇÃO HOSPITALAR(31/03):</a:t>
            </a:r>
          </a:p>
          <a:p>
            <a:pPr indent="-228600" defTabSz="914400"/>
            <a:r>
              <a:rPr lang="pt-BR" sz="2200" smtClean="0"/>
              <a:t>Hemocultura de 25/03/17 com crescimento de Serratia marcescens resistente a cefepime e sensível a meropenem.</a:t>
            </a:r>
          </a:p>
          <a:p>
            <a:pPr indent="-228600" defTabSz="914400"/>
            <a:endParaRPr lang="pt-BR"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RESUMO</a:t>
            </a:r>
          </a:p>
        </p:txBody>
      </p:sp>
      <p:sp>
        <p:nvSpPr>
          <p:cNvPr id="53251" name="Espaço Reservado para Conteúdo 2"/>
          <p:cNvSpPr>
            <a:spLocks noGrp="1"/>
          </p:cNvSpPr>
          <p:nvPr>
            <p:ph idx="4294967295"/>
          </p:nvPr>
        </p:nvSpPr>
        <p:spPr/>
        <p:txBody>
          <a:bodyPr/>
          <a:lstStyle/>
          <a:p>
            <a:pPr indent="-228600" defTabSz="914400"/>
            <a:r>
              <a:rPr lang="pt-BR" sz="2200" smtClean="0"/>
              <a:t>RNPT (29 sem+ 1) / MMBP (795g)</a:t>
            </a:r>
          </a:p>
          <a:p>
            <a:pPr indent="-228600" defTabSz="914400"/>
            <a:r>
              <a:rPr lang="pt-BR" sz="2200" smtClean="0"/>
              <a:t>PC – Gemelar, com SFA, diástole reversa.</a:t>
            </a:r>
          </a:p>
          <a:p>
            <a:pPr indent="-228600" defTabSz="914400"/>
            <a:r>
              <a:rPr lang="pt-BR" sz="2200" smtClean="0"/>
              <a:t>Desconforto respiratório precoce</a:t>
            </a:r>
          </a:p>
          <a:p>
            <a:pPr indent="-228600" defTabSz="914400"/>
            <a:r>
              <a:rPr lang="pt-BR" sz="2200" smtClean="0"/>
              <a:t>Sepse precoce presumida - B.R (h): 2 dias  + ITU – Ampicilina + Gentamicina.</a:t>
            </a:r>
          </a:p>
          <a:p>
            <a:pPr indent="-228600" defTabSz="914400"/>
            <a:r>
              <a:rPr lang="pt-BR" sz="2200" smtClean="0"/>
              <a:t>Icterícia precoce sem incompatibilidade</a:t>
            </a:r>
          </a:p>
          <a:p>
            <a:pPr indent="-228600" defTabSz="914400"/>
            <a:r>
              <a:rPr lang="pt-BR" sz="2200" smtClean="0"/>
              <a:t>Citomegalovirose congênita: Plaquetopenia+ Colestase+carga viral na urina.</a:t>
            </a:r>
          </a:p>
          <a:p>
            <a:pPr indent="-228600" defTabSz="914400"/>
            <a:r>
              <a:rPr lang="pt-BR" sz="2200" smtClean="0"/>
              <a:t>Sepse tardia – Meropenem + Vancomicina (D0: 06/03-17/03).</a:t>
            </a:r>
          </a:p>
          <a:p>
            <a:pPr indent="-228600" defTabSz="914400"/>
            <a:r>
              <a:rPr lang="pt-BR" sz="2200" smtClean="0"/>
              <a:t>Sepse tardia- Meropenem + Vancomicina (25/03 – Óbito).</a:t>
            </a:r>
          </a:p>
          <a:p>
            <a:pPr indent="-228600" defTabSz="914400"/>
            <a:endParaRPr lang="pt-BR" sz="22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RESUMO</a:t>
            </a:r>
          </a:p>
        </p:txBody>
      </p:sp>
      <p:sp>
        <p:nvSpPr>
          <p:cNvPr id="54275" name="Espaço Reservado para Conteúdo 2"/>
          <p:cNvSpPr>
            <a:spLocks noGrp="1"/>
          </p:cNvSpPr>
          <p:nvPr>
            <p:ph idx="4294967295"/>
          </p:nvPr>
        </p:nvSpPr>
        <p:spPr/>
        <p:txBody>
          <a:bodyPr/>
          <a:lstStyle/>
          <a:p>
            <a:pPr indent="-228600" defTabSz="914400"/>
            <a:r>
              <a:rPr lang="pt-BR" sz="2200" smtClean="0"/>
              <a:t>Recebeu concentrado de plaquetas em 17/02</a:t>
            </a:r>
          </a:p>
          <a:p>
            <a:pPr indent="-228600" defTabSz="914400"/>
            <a:r>
              <a:rPr lang="pt-BR" sz="2200" smtClean="0"/>
              <a:t>Recebeu concentrado de hemácias em 21, 22 e 23/03</a:t>
            </a:r>
          </a:p>
          <a:p>
            <a:pPr indent="-228600" defTabSz="914400"/>
            <a:r>
              <a:rPr lang="pt-BR" sz="2200" smtClean="0"/>
              <a:t>Fez fototerapia de 16/02-20/02</a:t>
            </a:r>
          </a:p>
          <a:p>
            <a:pPr indent="-228600" defTabSz="914400"/>
            <a:r>
              <a:rPr lang="pt-BR" sz="2200" smtClean="0"/>
              <a:t>Antibióticos: Ampicilina + Gentamicina(15/02-22/02)</a:t>
            </a:r>
          </a:p>
          <a:p>
            <a:pPr indent="-228600" defTabSz="914400"/>
            <a:r>
              <a:rPr lang="pt-BR" sz="2200" smtClean="0"/>
              <a:t>Meropenem + Vancomicina (06/03– 17/03).</a:t>
            </a:r>
          </a:p>
          <a:p>
            <a:pPr indent="-228600" defTabSz="914400"/>
            <a:r>
              <a:rPr lang="pt-BR" sz="2200" smtClean="0"/>
              <a:t>Meropenem + Vancomicina (25/03 – óbito no mesmo dia). </a:t>
            </a:r>
          </a:p>
          <a:p>
            <a:pPr indent="-228600" defTabSz="914400"/>
            <a:r>
              <a:rPr lang="pt-BR" sz="2200" smtClean="0"/>
              <a:t>Ganciclovir (09/03 – 12/03)// (14/03 – 22/03).</a:t>
            </a:r>
          </a:p>
          <a:p>
            <a:pPr indent="-228600" defTabSz="914400"/>
            <a:r>
              <a:rPr lang="pt-BR" sz="2200" smtClean="0"/>
              <a:t>CVU (15-19/02) /PICC MSD (19/02 – 26/02)/ PICC MIE (26/02 – 25/03).</a:t>
            </a:r>
          </a:p>
          <a:p>
            <a:pPr indent="-228600" defTabSz="914400"/>
            <a:endParaRPr lang="pt-BR"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EXAMES COMPLEMENTARES</a:t>
            </a:r>
          </a:p>
        </p:txBody>
      </p:sp>
      <p:sp>
        <p:nvSpPr>
          <p:cNvPr id="55299" name="Espaço Reservado para Conteúdo 2"/>
          <p:cNvSpPr>
            <a:spLocks noGrp="1"/>
          </p:cNvSpPr>
          <p:nvPr>
            <p:ph idx="4294967295"/>
          </p:nvPr>
        </p:nvSpPr>
        <p:spPr/>
        <p:txBody>
          <a:bodyPr/>
          <a:lstStyle/>
          <a:p>
            <a:pPr indent="-228600" defTabSz="914400"/>
            <a:r>
              <a:rPr lang="pt-BR" sz="2200" b="1" smtClean="0"/>
              <a:t>USTF (18/02</a:t>
            </a:r>
            <a:r>
              <a:rPr lang="pt-BR" sz="2200" smtClean="0"/>
              <a:t>):Ausência de Hemorragia. Colpocefalia. IR:0,51.</a:t>
            </a:r>
          </a:p>
          <a:p>
            <a:pPr indent="-228600" defTabSz="914400"/>
            <a:r>
              <a:rPr lang="pt-BR" sz="2200" b="1" smtClean="0"/>
              <a:t>USTF (07/03/17): </a:t>
            </a:r>
            <a:r>
              <a:rPr lang="pt-BR" sz="2200" smtClean="0"/>
              <a:t>" Hiperecogenicidade + colpocefalia bilateral“.</a:t>
            </a:r>
          </a:p>
          <a:p>
            <a:pPr indent="-228600" defTabSz="914400"/>
            <a:r>
              <a:rPr lang="pt-BR" sz="2200" b="1" smtClean="0"/>
              <a:t>ECOCARDIOGRAMA (21/02)</a:t>
            </a:r>
            <a:r>
              <a:rPr lang="pt-BR" sz="2200" smtClean="0"/>
              <a:t>: FOP.</a:t>
            </a:r>
          </a:p>
          <a:p>
            <a:pPr indent="-228600" defTabSz="914400"/>
            <a:r>
              <a:rPr lang="pt-BR" sz="2200" b="1" smtClean="0"/>
              <a:t>(02/03): </a:t>
            </a:r>
            <a:r>
              <a:rPr lang="pt-BR" sz="2200" smtClean="0"/>
              <a:t>Fundoscopia: Tapete retiniano integro com coloração e brilho preservados . Arcadas vasculares bem distribuidas e sem vasculite no momento. Sem sinais de hemorragia no momento. Nervo óptico e mácula normais. // </a:t>
            </a:r>
            <a:r>
              <a:rPr lang="pt-BR" sz="2200" b="1" smtClean="0"/>
              <a:t>(20/03)</a:t>
            </a:r>
            <a:r>
              <a:rPr lang="pt-BR" sz="2200" smtClean="0"/>
              <a:t> – Fundoscopia: Vascularização incompleta em zona 3, sem linha, sem crista ou sinal de doença. </a:t>
            </a:r>
          </a:p>
          <a:p>
            <a:pPr indent="-228600" defTabSz="914400"/>
            <a:endParaRPr lang="pt-BR" sz="22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1155700" y="1447800"/>
            <a:ext cx="8824913" cy="3328988"/>
          </a:xfrm>
        </p:spPr>
        <p:txBody>
          <a:bodyPr/>
          <a:lstStyle/>
          <a:p>
            <a:r>
              <a:rPr lang="pt-BR" smtClean="0"/>
              <a:t>A19-17</a:t>
            </a:r>
          </a:p>
        </p:txBody>
      </p:sp>
      <p:sp>
        <p:nvSpPr>
          <p:cNvPr id="3" name="Subtítulo 2"/>
          <p:cNvSpPr>
            <a:spLocks noGrp="1"/>
          </p:cNvSpPr>
          <p:nvPr>
            <p:ph type="subTitle" idx="1"/>
          </p:nvPr>
        </p:nvSpPr>
        <p:spPr>
          <a:xfrm>
            <a:off x="1155700" y="4776788"/>
            <a:ext cx="8824913" cy="862012"/>
          </a:xfrm>
        </p:spPr>
        <p:txBody>
          <a:bodyPr rtlCol="0">
            <a:normAutofit/>
          </a:bodyPr>
          <a:lstStyle/>
          <a:p>
            <a:pPr fontAlgn="auto">
              <a:spcAft>
                <a:spcPts val="0"/>
              </a:spcAft>
              <a:buClr>
                <a:schemeClr val="bg2">
                  <a:lumMod val="40000"/>
                  <a:lumOff val="60000"/>
                </a:schemeClr>
              </a:buClr>
              <a:buFont typeface="Wingdings 3" charset="2"/>
              <a:buNone/>
              <a:defRPr/>
            </a:pPr>
            <a:r>
              <a:rPr lang="pt-BR" dirty="0" smtClean="0"/>
              <a:t>Melissa iole da </a:t>
            </a:r>
            <a:r>
              <a:rPr lang="pt-BR" dirty="0" err="1" smtClean="0"/>
              <a:t>cás</a:t>
            </a:r>
            <a:r>
              <a:rPr lang="pt-BR" dirty="0" smtClean="0"/>
              <a:t> </a:t>
            </a:r>
            <a:r>
              <a:rPr lang="pt-BR" dirty="0" err="1" smtClean="0"/>
              <a:t>vita</a:t>
            </a:r>
            <a:endParaRPr lang="pt-BR" dirty="0" smtClean="0"/>
          </a:p>
          <a:p>
            <a:pPr fontAlgn="auto">
              <a:spcAft>
                <a:spcPts val="0"/>
              </a:spcAft>
              <a:buClr>
                <a:schemeClr val="bg2">
                  <a:lumMod val="40000"/>
                  <a:lumOff val="60000"/>
                </a:schemeClr>
              </a:buClr>
              <a:buFont typeface="Wingdings 3" charset="2"/>
              <a:buNone/>
              <a:defRPr/>
            </a:pPr>
            <a:r>
              <a:rPr lang="pt-BR" dirty="0" smtClean="0"/>
              <a:t>Núcleo de anatomia patológica - </a:t>
            </a:r>
            <a:r>
              <a:rPr lang="pt-BR" dirty="0" err="1" smtClean="0"/>
              <a:t>hmib</a:t>
            </a:r>
            <a:endParaRPr lang="pt-B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Autofit/>
          </a:bodyPr>
          <a:lstStyle/>
          <a:p>
            <a:pPr fontAlgn="auto">
              <a:spcAft>
                <a:spcPts val="0"/>
              </a:spcAft>
              <a:defRPr/>
            </a:pPr>
            <a:r>
              <a:rPr lang="pt-BR" dirty="0" smtClean="0">
                <a:solidFill>
                  <a:schemeClr val="bg2">
                    <a:lumMod val="40000"/>
                    <a:lumOff val="60000"/>
                  </a:schemeClr>
                </a:solidFill>
              </a:rPr>
              <a:t>A19-17</a:t>
            </a:r>
            <a:endParaRPr lang="pt-BR" dirty="0">
              <a:solidFill>
                <a:schemeClr val="bg2">
                  <a:lumMod val="40000"/>
                  <a:lumOff val="60000"/>
                </a:schemeClr>
              </a:solidFill>
            </a:endParaRPr>
          </a:p>
        </p:txBody>
      </p:sp>
      <p:sp>
        <p:nvSpPr>
          <p:cNvPr id="3" name="Espaço Reservado para Conteúdo 2"/>
          <p:cNvSpPr>
            <a:spLocks noGrp="1"/>
          </p:cNvSpPr>
          <p:nvPr>
            <p:ph idx="1"/>
          </p:nvPr>
        </p:nvSpPr>
        <p:spPr>
          <a:xfrm>
            <a:off x="1103313" y="2052638"/>
            <a:ext cx="9444037" cy="4373562"/>
          </a:xfrm>
        </p:spPr>
        <p:txBody>
          <a:bodyPr rtlCol="0">
            <a:normAutofit/>
          </a:bodyPr>
          <a:lstStyle/>
          <a:p>
            <a:pPr marL="342900" lvl="1" indent="-342900" fontAlgn="auto">
              <a:spcAft>
                <a:spcPts val="0"/>
              </a:spcAft>
              <a:buClr>
                <a:schemeClr val="bg2">
                  <a:lumMod val="40000"/>
                  <a:lumOff val="60000"/>
                </a:schemeClr>
              </a:buClr>
              <a:buFont typeface="Wingdings 3" charset="2"/>
              <a:buChar char=""/>
              <a:defRPr/>
            </a:pPr>
            <a:r>
              <a:rPr lang="pt-BR" sz="2000" u="sng" dirty="0"/>
              <a:t>Medidas antropométricas</a:t>
            </a:r>
            <a:r>
              <a:rPr lang="pt-BR" sz="2000" dirty="0"/>
              <a:t>: </a:t>
            </a:r>
            <a:endParaRPr lang="pt-BR" sz="2000" dirty="0" smtClean="0"/>
          </a:p>
          <a:p>
            <a:pPr marL="742950" lvl="2" indent="-342900" fontAlgn="auto">
              <a:spcAft>
                <a:spcPts val="0"/>
              </a:spcAft>
              <a:buClr>
                <a:schemeClr val="bg2">
                  <a:lumMod val="40000"/>
                  <a:lumOff val="60000"/>
                </a:schemeClr>
              </a:buClr>
              <a:buFont typeface="Wingdings 3" charset="2"/>
              <a:buChar char=""/>
              <a:defRPr/>
            </a:pPr>
            <a:r>
              <a:rPr lang="pt-BR" sz="2000" dirty="0" smtClean="0"/>
              <a:t>peso</a:t>
            </a:r>
            <a:r>
              <a:rPr lang="pt-BR" sz="2000" dirty="0"/>
              <a:t>: 1150kg, comprimento total 35,0cm, perímetro cefálico 25,0cm, perímetro torácico 25,0 cm, perímetro abdominal 26,0 cm e eixo plantar 3,0 cm</a:t>
            </a:r>
          </a:p>
          <a:p>
            <a:pPr fontAlgn="auto">
              <a:spcAft>
                <a:spcPts val="0"/>
              </a:spcAft>
              <a:buClr>
                <a:schemeClr val="bg2">
                  <a:lumMod val="40000"/>
                  <a:lumOff val="60000"/>
                </a:schemeClr>
              </a:buClr>
              <a:buFont typeface="Wingdings 3" charset="2"/>
              <a:buChar char=""/>
              <a:defRPr/>
            </a:pPr>
            <a:r>
              <a:rPr lang="pt-BR" dirty="0" smtClean="0"/>
              <a:t>Icterícia 4+/4+</a:t>
            </a:r>
          </a:p>
          <a:p>
            <a:pPr fontAlgn="auto">
              <a:spcAft>
                <a:spcPts val="0"/>
              </a:spcAft>
              <a:buClr>
                <a:schemeClr val="bg2">
                  <a:lumMod val="40000"/>
                  <a:lumOff val="60000"/>
                </a:schemeClr>
              </a:buClr>
              <a:buFont typeface="Wingdings 3" charset="2"/>
              <a:buChar char=""/>
              <a:defRPr/>
            </a:pPr>
            <a:r>
              <a:rPr lang="pt-BR" dirty="0" err="1" smtClean="0"/>
              <a:t>Hepatoesplenomegalia</a:t>
            </a:r>
            <a:r>
              <a:rPr lang="pt-BR" dirty="0"/>
              <a:t>, </a:t>
            </a:r>
            <a:endParaRPr lang="pt-BR" dirty="0" smtClean="0"/>
          </a:p>
          <a:p>
            <a:pPr fontAlgn="auto">
              <a:spcAft>
                <a:spcPts val="0"/>
              </a:spcAft>
              <a:buClr>
                <a:schemeClr val="bg2">
                  <a:lumMod val="40000"/>
                  <a:lumOff val="60000"/>
                </a:schemeClr>
              </a:buClr>
              <a:buFont typeface="Wingdings 3" charset="2"/>
              <a:buChar char=""/>
              <a:defRPr/>
            </a:pPr>
            <a:r>
              <a:rPr lang="pt-BR" dirty="0"/>
              <a:t>D</a:t>
            </a:r>
            <a:r>
              <a:rPr lang="pt-BR" dirty="0" smtClean="0"/>
              <a:t>ilatação </a:t>
            </a:r>
            <a:r>
              <a:rPr lang="pt-BR" dirty="0"/>
              <a:t>gástrica e de alças intestinais </a:t>
            </a:r>
            <a:r>
              <a:rPr lang="pt-BR" dirty="0" smtClean="0"/>
              <a:t> </a:t>
            </a:r>
          </a:p>
          <a:p>
            <a:pPr fontAlgn="auto">
              <a:spcAft>
                <a:spcPts val="0"/>
              </a:spcAft>
              <a:buClr>
                <a:schemeClr val="bg2">
                  <a:lumMod val="40000"/>
                  <a:lumOff val="60000"/>
                </a:schemeClr>
              </a:buClr>
              <a:buFont typeface="Wingdings 3" charset="2"/>
              <a:buChar char=""/>
              <a:defRPr/>
            </a:pPr>
            <a:r>
              <a:rPr lang="pt-BR" dirty="0"/>
              <a:t>P</a:t>
            </a:r>
            <a:r>
              <a:rPr lang="pt-BR" dirty="0" smtClean="0"/>
              <a:t>igmentação </a:t>
            </a:r>
            <a:r>
              <a:rPr lang="pt-BR" dirty="0"/>
              <a:t>amarelada (biliar) nas superfícies serosas.</a:t>
            </a:r>
          </a:p>
          <a:p>
            <a:pPr fontAlgn="auto">
              <a:spcAft>
                <a:spcPts val="0"/>
              </a:spcAft>
              <a:buClr>
                <a:schemeClr val="bg2">
                  <a:lumMod val="40000"/>
                  <a:lumOff val="60000"/>
                </a:schemeClr>
              </a:buClr>
              <a:buFont typeface="Wingdings 3" charset="2"/>
              <a:buChar char=""/>
              <a:defRPr/>
            </a:pPr>
            <a:r>
              <a:rPr lang="pt-BR" dirty="0"/>
              <a:t> Coração (9g): </a:t>
            </a:r>
            <a:r>
              <a:rPr lang="pt-BR" dirty="0" smtClean="0"/>
              <a:t>sem </a:t>
            </a:r>
            <a:r>
              <a:rPr lang="pt-BR" dirty="0" err="1" smtClean="0"/>
              <a:t>mal-formações</a:t>
            </a:r>
            <a:r>
              <a:rPr lang="pt-BR" dirty="0" smtClean="0"/>
              <a:t> </a:t>
            </a:r>
            <a:r>
              <a:rPr lang="pt-BR" dirty="0"/>
              <a:t>congênitas </a:t>
            </a:r>
            <a:endParaRPr lang="pt-BR" dirty="0" smtClean="0"/>
          </a:p>
          <a:p>
            <a:pPr fontAlgn="auto">
              <a:spcAft>
                <a:spcPts val="0"/>
              </a:spcAft>
              <a:buClr>
                <a:schemeClr val="bg2">
                  <a:lumMod val="40000"/>
                  <a:lumOff val="60000"/>
                </a:schemeClr>
              </a:buClr>
              <a:buFont typeface="Wingdings 3" charset="2"/>
              <a:buChar char=""/>
              <a:defRPr/>
            </a:pPr>
            <a:endParaRPr lang="pt-BR" dirty="0" smtClean="0"/>
          </a:p>
          <a:p>
            <a:pPr lvl="1" fontAlgn="auto">
              <a:spcAft>
                <a:spcPts val="0"/>
              </a:spcAft>
              <a:buClr>
                <a:schemeClr val="bg2">
                  <a:lumMod val="40000"/>
                  <a:lumOff val="60000"/>
                </a:schemeClr>
              </a:buClr>
              <a:buFont typeface="Wingdings 3" charset="2"/>
              <a:buChar char=""/>
              <a:defRPr/>
            </a:pPr>
            <a:endParaRPr lang="pt-BR" dirty="0"/>
          </a:p>
          <a:p>
            <a:pPr fontAlgn="auto">
              <a:spcAft>
                <a:spcPts val="0"/>
              </a:spcAft>
              <a:buClr>
                <a:schemeClr val="bg2">
                  <a:lumMod val="40000"/>
                  <a:lumOff val="60000"/>
                </a:schemeClr>
              </a:buClr>
              <a:buFont typeface="Wingdings 3" charset="2"/>
              <a:buChar char=""/>
              <a:defRPr/>
            </a:pPr>
            <a:endParaRPr lang="pt-B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m 3"/>
          <p:cNvPicPr>
            <a:picLocks noChangeAspect="1"/>
          </p:cNvPicPr>
          <p:nvPr/>
        </p:nvPicPr>
        <p:blipFill>
          <a:blip r:embed="rId2"/>
          <a:srcRect l="16243" t="7895" r="6010" b="-17"/>
          <a:stretch>
            <a:fillRect/>
          </a:stretch>
        </p:blipFill>
        <p:spPr bwMode="auto">
          <a:xfrm>
            <a:off x="7469188" y="657225"/>
            <a:ext cx="3709987" cy="5859463"/>
          </a:xfrm>
          <a:prstGeom prst="rect">
            <a:avLst/>
          </a:prstGeom>
          <a:noFill/>
          <a:ln w="9525">
            <a:noFill/>
            <a:miter lim="800000"/>
            <a:headEnd/>
            <a:tailEnd/>
          </a:ln>
        </p:spPr>
      </p:pic>
      <p:sp>
        <p:nvSpPr>
          <p:cNvPr id="7173" name="CaixaDeTexto 4"/>
          <p:cNvSpPr txBox="1">
            <a:spLocks noChangeArrowheads="1"/>
          </p:cNvSpPr>
          <p:nvPr/>
        </p:nvSpPr>
        <p:spPr bwMode="auto">
          <a:xfrm>
            <a:off x="501650" y="471488"/>
            <a:ext cx="4624388" cy="369887"/>
          </a:xfrm>
          <a:prstGeom prst="rect">
            <a:avLst/>
          </a:prstGeom>
          <a:noFill/>
          <a:ln w="9525">
            <a:noFill/>
            <a:miter lim="800000"/>
            <a:headEnd/>
            <a:tailEnd/>
          </a:ln>
        </p:spPr>
        <p:txBody>
          <a:bodyPr>
            <a:spAutoFit/>
          </a:bodyPr>
          <a:lstStyle/>
          <a:p>
            <a:r>
              <a:rPr lang="pt-BR">
                <a:latin typeface="Century Gothic" pitchFamily="34" charset="0"/>
              </a:rPr>
              <a:t>EXAME EXTERNO E INTERNO</a:t>
            </a:r>
          </a:p>
        </p:txBody>
      </p:sp>
      <p:pic>
        <p:nvPicPr>
          <p:cNvPr id="7179" name="Picture 11" descr="Imagem3"/>
          <p:cNvPicPr>
            <a:picLocks noChangeAspect="1" noChangeArrowheads="1"/>
          </p:cNvPicPr>
          <p:nvPr/>
        </p:nvPicPr>
        <p:blipFill>
          <a:blip r:embed="rId3"/>
          <a:srcRect/>
          <a:stretch>
            <a:fillRect/>
          </a:stretch>
        </p:blipFill>
        <p:spPr bwMode="auto">
          <a:xfrm>
            <a:off x="3702050" y="2138363"/>
            <a:ext cx="2293938" cy="2781300"/>
          </a:xfrm>
          <a:prstGeom prst="rect">
            <a:avLst/>
          </a:prstGeom>
          <a:noFill/>
        </p:spPr>
      </p:pic>
      <p:pic>
        <p:nvPicPr>
          <p:cNvPr id="7180" name="Picture 12" descr="Imagem4"/>
          <p:cNvPicPr>
            <a:picLocks noChangeAspect="1" noChangeArrowheads="1"/>
          </p:cNvPicPr>
          <p:nvPr/>
        </p:nvPicPr>
        <p:blipFill>
          <a:blip r:embed="rId4"/>
          <a:srcRect/>
          <a:stretch>
            <a:fillRect/>
          </a:stretch>
        </p:blipFill>
        <p:spPr bwMode="auto">
          <a:xfrm>
            <a:off x="1266825" y="1781175"/>
            <a:ext cx="2209800" cy="3611563"/>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m 3"/>
          <p:cNvPicPr>
            <a:picLocks noChangeAspect="1"/>
          </p:cNvPicPr>
          <p:nvPr/>
        </p:nvPicPr>
        <p:blipFill>
          <a:blip r:embed="rId2"/>
          <a:srcRect/>
          <a:stretch>
            <a:fillRect/>
          </a:stretch>
        </p:blipFill>
        <p:spPr bwMode="auto">
          <a:xfrm>
            <a:off x="747713" y="3398838"/>
            <a:ext cx="5499100" cy="3206750"/>
          </a:xfrm>
          <a:prstGeom prst="rect">
            <a:avLst/>
          </a:prstGeom>
          <a:noFill/>
          <a:ln w="9525">
            <a:noFill/>
            <a:miter lim="800000"/>
            <a:headEnd/>
            <a:tailEnd/>
          </a:ln>
        </p:spPr>
      </p:pic>
      <p:pic>
        <p:nvPicPr>
          <p:cNvPr id="8195" name="Imagem 4"/>
          <p:cNvPicPr>
            <a:picLocks noChangeAspect="1"/>
          </p:cNvPicPr>
          <p:nvPr/>
        </p:nvPicPr>
        <p:blipFill>
          <a:blip r:embed="rId3"/>
          <a:srcRect/>
          <a:stretch>
            <a:fillRect/>
          </a:stretch>
        </p:blipFill>
        <p:spPr bwMode="auto">
          <a:xfrm>
            <a:off x="6319838" y="3475038"/>
            <a:ext cx="3916362" cy="3116262"/>
          </a:xfrm>
          <a:prstGeom prst="rect">
            <a:avLst/>
          </a:prstGeom>
          <a:noFill/>
          <a:ln w="9525">
            <a:noFill/>
            <a:miter lim="800000"/>
            <a:headEnd/>
            <a:tailEnd/>
          </a:ln>
        </p:spPr>
      </p:pic>
      <p:pic>
        <p:nvPicPr>
          <p:cNvPr id="8196" name="Imagem 5"/>
          <p:cNvPicPr>
            <a:picLocks noChangeAspect="1"/>
          </p:cNvPicPr>
          <p:nvPr/>
        </p:nvPicPr>
        <p:blipFill>
          <a:blip r:embed="rId4"/>
          <a:srcRect/>
          <a:stretch>
            <a:fillRect/>
          </a:stretch>
        </p:blipFill>
        <p:spPr bwMode="auto">
          <a:xfrm>
            <a:off x="6246813" y="247650"/>
            <a:ext cx="4005262" cy="3136900"/>
          </a:xfrm>
          <a:prstGeom prst="rect">
            <a:avLst/>
          </a:prstGeom>
          <a:noFill/>
          <a:ln w="9525">
            <a:noFill/>
            <a:miter lim="800000"/>
            <a:headEnd/>
            <a:tailEnd/>
          </a:ln>
        </p:spPr>
      </p:pic>
      <p:sp>
        <p:nvSpPr>
          <p:cNvPr id="8197" name="CaixaDeTexto 2"/>
          <p:cNvSpPr txBox="1">
            <a:spLocks noChangeArrowheads="1"/>
          </p:cNvSpPr>
          <p:nvPr/>
        </p:nvSpPr>
        <p:spPr bwMode="auto">
          <a:xfrm>
            <a:off x="747713" y="446088"/>
            <a:ext cx="5021262" cy="3140075"/>
          </a:xfrm>
          <a:prstGeom prst="rect">
            <a:avLst/>
          </a:prstGeom>
          <a:noFill/>
          <a:ln w="9525">
            <a:noFill/>
            <a:miter lim="800000"/>
            <a:headEnd/>
            <a:tailEnd/>
          </a:ln>
        </p:spPr>
        <p:txBody>
          <a:bodyPr>
            <a:spAutoFit/>
          </a:bodyPr>
          <a:lstStyle/>
          <a:p>
            <a:r>
              <a:rPr lang="pt-BR">
                <a:latin typeface="Century Gothic" pitchFamily="34" charset="0"/>
              </a:rPr>
              <a:t>Pulmões (24,0g, direito e 20,0 esquerdo): consistência densa e borrachosa, </a:t>
            </a:r>
          </a:p>
          <a:p>
            <a:endParaRPr lang="pt-BR">
              <a:latin typeface="Century Gothic" pitchFamily="34" charset="0"/>
            </a:endParaRPr>
          </a:p>
          <a:p>
            <a:r>
              <a:rPr lang="pt-BR">
                <a:latin typeface="Century Gothic" pitchFamily="34" charset="0"/>
              </a:rPr>
              <a:t>Fígado (136g): aspecto mosqueado, coloração ora amarelo-esverdeada ora vermelho-vinhosa, e amolecido</a:t>
            </a:r>
          </a:p>
          <a:p>
            <a:endParaRPr lang="pt-BR">
              <a:latin typeface="Century Gothic" pitchFamily="34" charset="0"/>
            </a:endParaRPr>
          </a:p>
          <a:p>
            <a:r>
              <a:rPr lang="pt-BR">
                <a:latin typeface="Century Gothic" pitchFamily="34" charset="0"/>
              </a:rPr>
              <a:t>Rins (RD + RE 16g): parênquima reduzido, palidez cortical e limite córtico-medular muito evidente</a:t>
            </a:r>
          </a:p>
          <a:p>
            <a:endParaRPr lang="pt-BR">
              <a:latin typeface="Century Gothic"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srcRect/>
          <a:stretch>
            <a:fillRect/>
          </a:stretch>
        </p:blipFill>
        <p:spPr bwMode="auto">
          <a:xfrm>
            <a:off x="452438" y="469900"/>
            <a:ext cx="8096250" cy="5921375"/>
          </a:xfrm>
          <a:prstGeom prst="rect">
            <a:avLst/>
          </a:prstGeom>
          <a:noFill/>
          <a:ln w="9525">
            <a:noFill/>
            <a:miter lim="800000"/>
            <a:headEnd/>
            <a:tailEnd/>
          </a:ln>
        </p:spPr>
      </p:pic>
      <p:pic>
        <p:nvPicPr>
          <p:cNvPr id="3" name="Imagem 2"/>
          <p:cNvPicPr>
            <a:picLocks noChangeAspect="1"/>
          </p:cNvPicPr>
          <p:nvPr/>
        </p:nvPicPr>
        <p:blipFill>
          <a:blip r:embed="rId3"/>
          <a:srcRect/>
          <a:stretch>
            <a:fillRect/>
          </a:stretch>
        </p:blipFill>
        <p:spPr bwMode="auto">
          <a:xfrm>
            <a:off x="471488" y="544513"/>
            <a:ext cx="7673975" cy="5772150"/>
          </a:xfrm>
          <a:prstGeom prst="rect">
            <a:avLst/>
          </a:prstGeom>
          <a:noFill/>
          <a:ln w="9525">
            <a:noFill/>
            <a:miter lim="800000"/>
            <a:headEnd/>
            <a:tailEnd/>
          </a:ln>
        </p:spPr>
      </p:pic>
      <p:pic>
        <p:nvPicPr>
          <p:cNvPr id="4" name="Imagem 3"/>
          <p:cNvPicPr>
            <a:picLocks noChangeAspect="1"/>
          </p:cNvPicPr>
          <p:nvPr/>
        </p:nvPicPr>
        <p:blipFill>
          <a:blip r:embed="rId4"/>
          <a:srcRect/>
          <a:stretch>
            <a:fillRect/>
          </a:stretch>
        </p:blipFill>
        <p:spPr bwMode="auto">
          <a:xfrm>
            <a:off x="722313" y="887413"/>
            <a:ext cx="7172325" cy="5368925"/>
          </a:xfrm>
          <a:prstGeom prst="rect">
            <a:avLst/>
          </a:prstGeom>
          <a:noFill/>
          <a:ln w="9525">
            <a:noFill/>
            <a:miter lim="800000"/>
            <a:headEnd/>
            <a:tailEnd/>
          </a:ln>
        </p:spPr>
      </p:pic>
      <p:pic>
        <p:nvPicPr>
          <p:cNvPr id="5" name="Imagem 4"/>
          <p:cNvPicPr>
            <a:picLocks noChangeAspect="1"/>
          </p:cNvPicPr>
          <p:nvPr/>
        </p:nvPicPr>
        <p:blipFill>
          <a:blip r:embed="rId5"/>
          <a:srcRect/>
          <a:stretch>
            <a:fillRect/>
          </a:stretch>
        </p:blipFill>
        <p:spPr bwMode="auto">
          <a:xfrm>
            <a:off x="1093788" y="949325"/>
            <a:ext cx="7002462" cy="5245100"/>
          </a:xfrm>
          <a:prstGeom prst="rect">
            <a:avLst/>
          </a:prstGeom>
          <a:noFill/>
          <a:ln w="9525">
            <a:noFill/>
            <a:miter lim="800000"/>
            <a:headEnd/>
            <a:tailEnd/>
          </a:ln>
        </p:spPr>
      </p:pic>
      <p:sp>
        <p:nvSpPr>
          <p:cNvPr id="9222" name="CaixaDeTexto 5"/>
          <p:cNvSpPr txBox="1">
            <a:spLocks noChangeArrowheads="1"/>
          </p:cNvSpPr>
          <p:nvPr/>
        </p:nvSpPr>
        <p:spPr bwMode="auto">
          <a:xfrm>
            <a:off x="8647113" y="4760913"/>
            <a:ext cx="3221037" cy="1630362"/>
          </a:xfrm>
          <a:prstGeom prst="rect">
            <a:avLst/>
          </a:prstGeom>
          <a:noFill/>
          <a:ln w="9525">
            <a:noFill/>
            <a:miter lim="800000"/>
            <a:headEnd/>
            <a:tailEnd/>
          </a:ln>
        </p:spPr>
        <p:txBody>
          <a:bodyPr>
            <a:spAutoFit/>
          </a:bodyPr>
          <a:lstStyle/>
          <a:p>
            <a:r>
              <a:rPr lang="pt-BR" sz="2000">
                <a:latin typeface="Century Gothic" pitchFamily="34" charset="0"/>
              </a:rPr>
              <a:t>PULMÃO Broncopneumonia</a:t>
            </a:r>
          </a:p>
          <a:p>
            <a:r>
              <a:rPr lang="pt-BR" sz="2000">
                <a:latin typeface="Century Gothic" pitchFamily="34" charset="0"/>
              </a:rPr>
              <a:t>- Pneumonia, com dano alveolar difuso em fase de organização (CMV)</a:t>
            </a:r>
          </a:p>
        </p:txBody>
      </p:sp>
      <p:sp>
        <p:nvSpPr>
          <p:cNvPr id="8" name="Seta para a direita 7"/>
          <p:cNvSpPr/>
          <p:nvPr/>
        </p:nvSpPr>
        <p:spPr>
          <a:xfrm>
            <a:off x="1866900" y="2851150"/>
            <a:ext cx="503238" cy="579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741363" y="582613"/>
            <a:ext cx="3689350" cy="2955925"/>
          </a:xfrm>
          <a:prstGeom prst="rect">
            <a:avLst/>
          </a:prstGeom>
          <a:noFill/>
        </p:spPr>
        <p:txBody>
          <a:bodyPr>
            <a:spAutoFit/>
          </a:bodyPr>
          <a:lstStyle/>
          <a:p>
            <a:pPr fontAlgn="auto">
              <a:spcBef>
                <a:spcPts val="0"/>
              </a:spcBef>
              <a:spcAft>
                <a:spcPts val="0"/>
              </a:spcAft>
              <a:defRPr/>
            </a:pPr>
            <a:r>
              <a:rPr lang="pt-BR" sz="2400" dirty="0">
                <a:latin typeface="+mn-lt"/>
                <a:cs typeface="+mn-cs"/>
              </a:rPr>
              <a:t>FÍGADO</a:t>
            </a:r>
          </a:p>
          <a:p>
            <a:pPr fontAlgn="auto">
              <a:spcBef>
                <a:spcPts val="0"/>
              </a:spcBef>
              <a:spcAft>
                <a:spcPts val="0"/>
              </a:spcAft>
              <a:defRPr/>
            </a:pPr>
            <a:endParaRPr lang="pt-BR" sz="2400" dirty="0">
              <a:latin typeface="+mn-lt"/>
              <a:cs typeface="+mn-cs"/>
            </a:endParaRPr>
          </a:p>
          <a:p>
            <a:pPr marL="342900" indent="-342900" fontAlgn="auto">
              <a:spcBef>
                <a:spcPts val="0"/>
              </a:spcBef>
              <a:spcAft>
                <a:spcPts val="0"/>
              </a:spcAft>
              <a:buFontTx/>
              <a:buChar char="-"/>
              <a:defRPr/>
            </a:pPr>
            <a:r>
              <a:rPr lang="pt-BR" sz="2400" dirty="0">
                <a:latin typeface="+mn-lt"/>
                <a:cs typeface="+mn-cs"/>
              </a:rPr>
              <a:t>Hepatite por CMV</a:t>
            </a:r>
          </a:p>
          <a:p>
            <a:pPr marL="342900" indent="-342900" fontAlgn="auto">
              <a:spcBef>
                <a:spcPts val="0"/>
              </a:spcBef>
              <a:spcAft>
                <a:spcPts val="0"/>
              </a:spcAft>
              <a:buFontTx/>
              <a:buChar char="-"/>
              <a:defRPr/>
            </a:pPr>
            <a:r>
              <a:rPr lang="pt-BR" sz="2400" dirty="0" err="1">
                <a:latin typeface="+mn-lt"/>
                <a:cs typeface="+mn-cs"/>
              </a:rPr>
              <a:t>Hepatoesplenogalia</a:t>
            </a:r>
            <a:endParaRPr lang="pt-BR" sz="2400" dirty="0">
              <a:latin typeface="+mn-lt"/>
              <a:cs typeface="+mn-cs"/>
            </a:endParaRPr>
          </a:p>
          <a:p>
            <a:pPr marL="342900" indent="-342900" fontAlgn="auto">
              <a:spcBef>
                <a:spcPts val="0"/>
              </a:spcBef>
              <a:spcAft>
                <a:spcPts val="0"/>
              </a:spcAft>
              <a:buFontTx/>
              <a:buChar char="-"/>
              <a:defRPr/>
            </a:pPr>
            <a:r>
              <a:rPr lang="pt-BR" sz="2400" dirty="0" err="1">
                <a:latin typeface="+mn-lt"/>
                <a:cs typeface="+mn-cs"/>
              </a:rPr>
              <a:t>Colestase</a:t>
            </a:r>
            <a:r>
              <a:rPr lang="pt-BR" sz="2400" dirty="0">
                <a:latin typeface="+mn-lt"/>
                <a:cs typeface="+mn-cs"/>
              </a:rPr>
              <a:t> intra-hepática</a:t>
            </a:r>
          </a:p>
          <a:p>
            <a:pPr marL="342900" indent="-342900" fontAlgn="auto">
              <a:spcBef>
                <a:spcPts val="0"/>
              </a:spcBef>
              <a:spcAft>
                <a:spcPts val="0"/>
              </a:spcAft>
              <a:buFontTx/>
              <a:buChar char="-"/>
              <a:defRPr/>
            </a:pPr>
            <a:endParaRPr lang="pt-BR" sz="2400" dirty="0">
              <a:latin typeface="+mn-lt"/>
              <a:cs typeface="+mn-cs"/>
            </a:endParaRPr>
          </a:p>
          <a:p>
            <a:pPr fontAlgn="auto">
              <a:spcBef>
                <a:spcPts val="0"/>
              </a:spcBef>
              <a:spcAft>
                <a:spcPts val="0"/>
              </a:spcAft>
              <a:defRPr/>
            </a:pPr>
            <a:endParaRPr lang="pt-BR" dirty="0">
              <a:latin typeface="+mn-lt"/>
              <a:cs typeface="+mn-cs"/>
            </a:endParaRPr>
          </a:p>
        </p:txBody>
      </p:sp>
      <p:sp>
        <p:nvSpPr>
          <p:cNvPr id="10246" name="CaixaDeTexto 5"/>
          <p:cNvSpPr txBox="1">
            <a:spLocks noChangeArrowheads="1"/>
          </p:cNvSpPr>
          <p:nvPr/>
        </p:nvSpPr>
        <p:spPr bwMode="auto">
          <a:xfrm>
            <a:off x="9553575" y="5610225"/>
            <a:ext cx="1609725" cy="404813"/>
          </a:xfrm>
          <a:prstGeom prst="rect">
            <a:avLst/>
          </a:prstGeom>
          <a:noFill/>
          <a:ln w="38100">
            <a:solidFill>
              <a:schemeClr val="accent1"/>
            </a:solidFill>
            <a:miter lim="800000"/>
            <a:headEnd/>
            <a:tailEnd/>
          </a:ln>
        </p:spPr>
        <p:txBody>
          <a:bodyPr>
            <a:spAutoFit/>
          </a:bodyPr>
          <a:lstStyle/>
          <a:p>
            <a:endParaRPr lang="pt-BR">
              <a:latin typeface="Century Gothic" pitchFamily="34" charset="0"/>
            </a:endParaRPr>
          </a:p>
        </p:txBody>
      </p:sp>
      <p:pic>
        <p:nvPicPr>
          <p:cNvPr id="10248" name="Picture 8" descr="Imagem1"/>
          <p:cNvPicPr>
            <a:picLocks noChangeAspect="1" noChangeArrowheads="1"/>
          </p:cNvPicPr>
          <p:nvPr/>
        </p:nvPicPr>
        <p:blipFill>
          <a:blip r:embed="rId2"/>
          <a:srcRect/>
          <a:stretch>
            <a:fillRect/>
          </a:stretch>
        </p:blipFill>
        <p:spPr bwMode="auto">
          <a:xfrm>
            <a:off x="365125" y="3160713"/>
            <a:ext cx="4362450" cy="3248025"/>
          </a:xfrm>
          <a:prstGeom prst="rect">
            <a:avLst/>
          </a:prstGeom>
          <a:noFill/>
        </p:spPr>
      </p:pic>
      <p:sp>
        <p:nvSpPr>
          <p:cNvPr id="5" name="Seta para a direita 4"/>
          <p:cNvSpPr/>
          <p:nvPr/>
        </p:nvSpPr>
        <p:spPr>
          <a:xfrm rot="1724384">
            <a:off x="3181350" y="4933950"/>
            <a:ext cx="669925" cy="4381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10250" name="Picture 10" descr="Imagem2"/>
          <p:cNvPicPr>
            <a:picLocks noChangeAspect="1" noChangeArrowheads="1"/>
          </p:cNvPicPr>
          <p:nvPr/>
        </p:nvPicPr>
        <p:blipFill>
          <a:blip r:embed="rId3"/>
          <a:srcRect/>
          <a:stretch>
            <a:fillRect/>
          </a:stretch>
        </p:blipFill>
        <p:spPr bwMode="auto">
          <a:xfrm>
            <a:off x="5334000" y="1752600"/>
            <a:ext cx="6858000" cy="5105400"/>
          </a:xfrm>
          <a:prstGeom prst="rect">
            <a:avLst/>
          </a:prstGeom>
          <a:noFill/>
        </p:spPr>
      </p:pic>
      <p:sp>
        <p:nvSpPr>
          <p:cNvPr id="10252" name="Line 12"/>
          <p:cNvSpPr>
            <a:spLocks noChangeShapeType="1"/>
          </p:cNvSpPr>
          <p:nvPr/>
        </p:nvSpPr>
        <p:spPr bwMode="auto">
          <a:xfrm>
            <a:off x="9551988" y="5561013"/>
            <a:ext cx="1670050" cy="7937"/>
          </a:xfrm>
          <a:prstGeom prst="line">
            <a:avLst/>
          </a:prstGeom>
          <a:noFill/>
          <a:ln w="19050">
            <a:solidFill>
              <a:schemeClr val="accent1"/>
            </a:solidFill>
            <a:round/>
            <a:headEnd/>
            <a:tailEnd/>
          </a:ln>
          <a:effectLst/>
        </p:spPr>
        <p:txBody>
          <a:bodyPr/>
          <a:lstStyle/>
          <a:p>
            <a:endParaRPr lang="pt-BR"/>
          </a:p>
        </p:txBody>
      </p:sp>
      <p:sp>
        <p:nvSpPr>
          <p:cNvPr id="10253" name="Line 13"/>
          <p:cNvSpPr>
            <a:spLocks noChangeShapeType="1"/>
          </p:cNvSpPr>
          <p:nvPr/>
        </p:nvSpPr>
        <p:spPr bwMode="auto">
          <a:xfrm>
            <a:off x="9585325" y="6010275"/>
            <a:ext cx="1654175" cy="15875"/>
          </a:xfrm>
          <a:prstGeom prst="line">
            <a:avLst/>
          </a:prstGeom>
          <a:noFill/>
          <a:ln w="19050">
            <a:solidFill>
              <a:schemeClr val="accent1"/>
            </a:solidFill>
            <a:round/>
            <a:headEnd/>
            <a:tailEnd/>
          </a:ln>
          <a:effectLst/>
        </p:spPr>
        <p:txBody>
          <a:bodyPr/>
          <a:lstStyle/>
          <a:p>
            <a:endParaRPr lang="pt-BR"/>
          </a:p>
        </p:txBody>
      </p:sp>
      <p:sp>
        <p:nvSpPr>
          <p:cNvPr id="10254" name="Line 14"/>
          <p:cNvSpPr>
            <a:spLocks noChangeShapeType="1"/>
          </p:cNvSpPr>
          <p:nvPr/>
        </p:nvSpPr>
        <p:spPr bwMode="auto">
          <a:xfrm>
            <a:off x="9585325" y="5561013"/>
            <a:ext cx="15875" cy="457200"/>
          </a:xfrm>
          <a:prstGeom prst="line">
            <a:avLst/>
          </a:prstGeom>
          <a:noFill/>
          <a:ln w="12700">
            <a:solidFill>
              <a:schemeClr val="accent1"/>
            </a:solidFill>
            <a:round/>
            <a:headEnd/>
            <a:tailEnd/>
          </a:ln>
          <a:effectLst/>
        </p:spPr>
        <p:txBody>
          <a:bodyPr/>
          <a:lstStyle/>
          <a:p>
            <a:endParaRPr lang="pt-BR"/>
          </a:p>
        </p:txBody>
      </p:sp>
      <p:sp>
        <p:nvSpPr>
          <p:cNvPr id="10255" name="Line 15"/>
          <p:cNvSpPr>
            <a:spLocks noChangeShapeType="1"/>
          </p:cNvSpPr>
          <p:nvPr/>
        </p:nvSpPr>
        <p:spPr bwMode="auto">
          <a:xfrm flipH="1">
            <a:off x="11196638" y="5578475"/>
            <a:ext cx="9525" cy="473075"/>
          </a:xfrm>
          <a:prstGeom prst="line">
            <a:avLst/>
          </a:prstGeom>
          <a:noFill/>
          <a:ln w="19050">
            <a:solidFill>
              <a:schemeClr val="accent1"/>
            </a:solidFill>
            <a:round/>
            <a:headEnd/>
            <a:tailEnd/>
          </a:ln>
          <a:effectLst/>
        </p:spPr>
        <p:txBody>
          <a:bodyPr/>
          <a:lstStyle/>
          <a:p>
            <a:endParaRPr lang="pt-B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CaixaDeTexto 3"/>
          <p:cNvSpPr txBox="1">
            <a:spLocks noChangeArrowheads="1"/>
          </p:cNvSpPr>
          <p:nvPr/>
        </p:nvSpPr>
        <p:spPr bwMode="auto">
          <a:xfrm>
            <a:off x="771525" y="1017588"/>
            <a:ext cx="3889375" cy="1662112"/>
          </a:xfrm>
          <a:prstGeom prst="rect">
            <a:avLst/>
          </a:prstGeom>
          <a:noFill/>
          <a:ln w="9525">
            <a:noFill/>
            <a:miter lim="800000"/>
            <a:headEnd/>
            <a:tailEnd/>
          </a:ln>
        </p:spPr>
        <p:txBody>
          <a:bodyPr>
            <a:spAutoFit/>
          </a:bodyPr>
          <a:lstStyle/>
          <a:p>
            <a:r>
              <a:rPr lang="pt-BR" sz="2400">
                <a:latin typeface="Century Gothic" pitchFamily="34" charset="0"/>
              </a:rPr>
              <a:t>RIM: </a:t>
            </a:r>
          </a:p>
          <a:p>
            <a:endParaRPr lang="pt-BR">
              <a:latin typeface="Century Gothic" pitchFamily="34" charset="0"/>
            </a:endParaRPr>
          </a:p>
          <a:p>
            <a:endParaRPr lang="pt-BR" sz="2000">
              <a:latin typeface="Century Gothic" pitchFamily="34" charset="0"/>
            </a:endParaRPr>
          </a:p>
          <a:p>
            <a:r>
              <a:rPr lang="pt-BR" sz="2000">
                <a:latin typeface="Century Gothic" pitchFamily="34" charset="0"/>
              </a:rPr>
              <a:t>- Nefrite intersticial linfoplasmocítica</a:t>
            </a:r>
          </a:p>
        </p:txBody>
      </p:sp>
      <p:pic>
        <p:nvPicPr>
          <p:cNvPr id="11270" name="Picture 6" descr="Imagem2"/>
          <p:cNvPicPr>
            <a:picLocks noChangeAspect="1" noChangeArrowheads="1"/>
          </p:cNvPicPr>
          <p:nvPr/>
        </p:nvPicPr>
        <p:blipFill>
          <a:blip r:embed="rId2"/>
          <a:srcRect/>
          <a:stretch>
            <a:fillRect/>
          </a:stretch>
        </p:blipFill>
        <p:spPr bwMode="auto">
          <a:xfrm>
            <a:off x="5446713" y="1430338"/>
            <a:ext cx="6745287" cy="5045075"/>
          </a:xfrm>
          <a:prstGeom prst="rect">
            <a:avLst/>
          </a:prstGeom>
          <a:noFill/>
        </p:spPr>
      </p:pic>
      <p:pic>
        <p:nvPicPr>
          <p:cNvPr id="11271" name="Picture 7" descr="Imagem1"/>
          <p:cNvPicPr>
            <a:picLocks noChangeAspect="1" noChangeArrowheads="1"/>
          </p:cNvPicPr>
          <p:nvPr/>
        </p:nvPicPr>
        <p:blipFill>
          <a:blip r:embed="rId3"/>
          <a:srcRect/>
          <a:stretch>
            <a:fillRect/>
          </a:stretch>
        </p:blipFill>
        <p:spPr bwMode="auto">
          <a:xfrm>
            <a:off x="555625" y="2771775"/>
            <a:ext cx="4533900" cy="340995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m 3"/>
          <p:cNvPicPr>
            <a:picLocks noChangeAspect="1"/>
          </p:cNvPicPr>
          <p:nvPr/>
        </p:nvPicPr>
        <p:blipFill>
          <a:blip r:embed="rId2"/>
          <a:srcRect/>
          <a:stretch>
            <a:fillRect/>
          </a:stretch>
        </p:blipFill>
        <p:spPr bwMode="auto">
          <a:xfrm>
            <a:off x="6475413" y="203200"/>
            <a:ext cx="3478212" cy="2595563"/>
          </a:xfrm>
          <a:prstGeom prst="rect">
            <a:avLst/>
          </a:prstGeom>
          <a:noFill/>
          <a:ln w="9525">
            <a:noFill/>
            <a:miter lim="800000"/>
            <a:headEnd/>
            <a:tailEnd/>
          </a:ln>
        </p:spPr>
      </p:pic>
      <p:pic>
        <p:nvPicPr>
          <p:cNvPr id="12291" name="Imagem 4"/>
          <p:cNvPicPr>
            <a:picLocks noChangeAspect="1"/>
          </p:cNvPicPr>
          <p:nvPr/>
        </p:nvPicPr>
        <p:blipFill>
          <a:blip r:embed="rId3"/>
          <a:srcRect/>
          <a:stretch>
            <a:fillRect/>
          </a:stretch>
        </p:blipFill>
        <p:spPr bwMode="auto">
          <a:xfrm>
            <a:off x="1035050" y="2890838"/>
            <a:ext cx="4937125" cy="3697287"/>
          </a:xfrm>
          <a:prstGeom prst="rect">
            <a:avLst/>
          </a:prstGeom>
          <a:noFill/>
          <a:ln w="9525">
            <a:noFill/>
            <a:miter lim="800000"/>
            <a:headEnd/>
            <a:tailEnd/>
          </a:ln>
        </p:spPr>
      </p:pic>
      <p:pic>
        <p:nvPicPr>
          <p:cNvPr id="12292" name="Imagem 5"/>
          <p:cNvPicPr>
            <a:picLocks noChangeAspect="1"/>
          </p:cNvPicPr>
          <p:nvPr/>
        </p:nvPicPr>
        <p:blipFill>
          <a:blip r:embed="rId4"/>
          <a:srcRect/>
          <a:stretch>
            <a:fillRect/>
          </a:stretch>
        </p:blipFill>
        <p:spPr bwMode="auto">
          <a:xfrm>
            <a:off x="6069013" y="2898775"/>
            <a:ext cx="4924425" cy="3697288"/>
          </a:xfrm>
          <a:prstGeom prst="rect">
            <a:avLst/>
          </a:prstGeom>
          <a:noFill/>
          <a:ln w="9525">
            <a:noFill/>
            <a:miter lim="800000"/>
            <a:headEnd/>
            <a:tailEnd/>
          </a:ln>
        </p:spPr>
      </p:pic>
      <p:sp>
        <p:nvSpPr>
          <p:cNvPr id="7" name="CaixaDeTexto 6"/>
          <p:cNvSpPr txBox="1"/>
          <p:nvPr/>
        </p:nvSpPr>
        <p:spPr>
          <a:xfrm>
            <a:off x="1027113" y="541338"/>
            <a:ext cx="4945062" cy="2122487"/>
          </a:xfrm>
          <a:prstGeom prst="rect">
            <a:avLst/>
          </a:prstGeom>
          <a:noFill/>
        </p:spPr>
        <p:txBody>
          <a:bodyPr>
            <a:spAutoFit/>
          </a:bodyPr>
          <a:lstStyle/>
          <a:p>
            <a:pPr fontAlgn="auto">
              <a:spcBef>
                <a:spcPts val="0"/>
              </a:spcBef>
              <a:spcAft>
                <a:spcPts val="0"/>
              </a:spcAft>
              <a:defRPr/>
            </a:pPr>
            <a:r>
              <a:rPr lang="pt-BR" sz="2400" dirty="0">
                <a:latin typeface="+mn-lt"/>
                <a:cs typeface="+mn-cs"/>
              </a:rPr>
              <a:t>RIM (detalhe):</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Tx/>
              <a:buChar char="-"/>
              <a:defRPr/>
            </a:pPr>
            <a:r>
              <a:rPr lang="pt-BR" dirty="0">
                <a:latin typeface="+mn-lt"/>
                <a:cs typeface="+mn-cs"/>
              </a:rPr>
              <a:t>Nefrite intersticial </a:t>
            </a:r>
            <a:r>
              <a:rPr lang="pt-BR" dirty="0" err="1">
                <a:latin typeface="+mn-lt"/>
                <a:cs typeface="+mn-cs"/>
              </a:rPr>
              <a:t>linfoplasmocítica</a:t>
            </a:r>
            <a:endParaRPr lang="pt-BR" dirty="0">
              <a:latin typeface="+mn-lt"/>
              <a:cs typeface="+mn-cs"/>
            </a:endParaRPr>
          </a:p>
          <a:p>
            <a:pPr marL="285750" indent="-285750" fontAlgn="auto">
              <a:spcBef>
                <a:spcPts val="0"/>
              </a:spcBef>
              <a:spcAft>
                <a:spcPts val="0"/>
              </a:spcAft>
              <a:buFontTx/>
              <a:buChar char="-"/>
              <a:defRPr/>
            </a:pPr>
            <a:r>
              <a:rPr lang="pt-BR" dirty="0">
                <a:latin typeface="+mn-lt"/>
                <a:cs typeface="+mn-cs"/>
              </a:rPr>
              <a:t>Inclusão </a:t>
            </a:r>
            <a:r>
              <a:rPr lang="pt-BR" dirty="0" err="1">
                <a:latin typeface="+mn-lt"/>
                <a:cs typeface="+mn-cs"/>
              </a:rPr>
              <a:t>citomegálica</a:t>
            </a:r>
            <a:endParaRPr lang="pt-BR" dirty="0">
              <a:latin typeface="+mn-lt"/>
              <a:cs typeface="+mn-cs"/>
            </a:endParaRPr>
          </a:p>
          <a:p>
            <a:pPr marL="285750" indent="-285750" fontAlgn="auto">
              <a:spcBef>
                <a:spcPts val="0"/>
              </a:spcBef>
              <a:spcAft>
                <a:spcPts val="0"/>
              </a:spcAft>
              <a:buFontTx/>
              <a:buChar char="-"/>
              <a:defRPr/>
            </a:pPr>
            <a:r>
              <a:rPr lang="pt-BR" dirty="0">
                <a:latin typeface="+mn-lt"/>
                <a:cs typeface="+mn-cs"/>
              </a:rPr>
              <a:t>Atrofia epitelial com acúmulo de pigmento </a:t>
            </a:r>
            <a:r>
              <a:rPr lang="pt-BR" dirty="0" err="1">
                <a:latin typeface="+mn-lt"/>
                <a:cs typeface="+mn-cs"/>
              </a:rPr>
              <a:t>castanh</a:t>
            </a:r>
            <a:r>
              <a:rPr lang="pt-BR" dirty="0">
                <a:latin typeface="+mn-lt"/>
                <a:cs typeface="+mn-cs"/>
              </a:rPr>
              <a:t>-esverdeado </a:t>
            </a:r>
            <a:r>
              <a:rPr lang="pt-BR" dirty="0" err="1">
                <a:latin typeface="+mn-lt"/>
                <a:cs typeface="+mn-cs"/>
              </a:rPr>
              <a:t>intratubular</a:t>
            </a:r>
            <a:r>
              <a:rPr lang="pt-BR" dirty="0">
                <a:latin typeface="+mn-lt"/>
                <a:cs typeface="+mn-cs"/>
              </a:rPr>
              <a:t> </a:t>
            </a:r>
            <a:r>
              <a:rPr lang="pt-BR" dirty="0" err="1">
                <a:latin typeface="+mn-lt"/>
                <a:cs typeface="+mn-cs"/>
              </a:rPr>
              <a:t>colestase</a:t>
            </a:r>
            <a:r>
              <a:rPr lang="pt-BR" dirty="0">
                <a:latin typeface="+mn-lt"/>
                <a:cs typeface="+mn-cs"/>
              </a:rPr>
              <a:t> severa)</a:t>
            </a:r>
          </a:p>
        </p:txBody>
      </p:sp>
      <p:sp>
        <p:nvSpPr>
          <p:cNvPr id="8" name="Seta para a direita 7"/>
          <p:cNvSpPr/>
          <p:nvPr/>
        </p:nvSpPr>
        <p:spPr>
          <a:xfrm>
            <a:off x="4559300" y="4791075"/>
            <a:ext cx="630238" cy="2968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Seta para a direita 8"/>
          <p:cNvSpPr/>
          <p:nvPr/>
        </p:nvSpPr>
        <p:spPr>
          <a:xfrm>
            <a:off x="6169025" y="3748088"/>
            <a:ext cx="488950" cy="3476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0" name="Seta para a direita 9"/>
          <p:cNvSpPr/>
          <p:nvPr/>
        </p:nvSpPr>
        <p:spPr>
          <a:xfrm>
            <a:off x="7740650" y="914400"/>
            <a:ext cx="360363" cy="3095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Seta para a direita 10"/>
          <p:cNvSpPr/>
          <p:nvPr/>
        </p:nvSpPr>
        <p:spPr>
          <a:xfrm>
            <a:off x="7932738" y="5627688"/>
            <a:ext cx="490537" cy="27146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Seta para a direita 11"/>
          <p:cNvSpPr/>
          <p:nvPr/>
        </p:nvSpPr>
        <p:spPr>
          <a:xfrm rot="2432454">
            <a:off x="1287463" y="4738688"/>
            <a:ext cx="463550" cy="34925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m 1"/>
          <p:cNvPicPr>
            <a:picLocks noChangeAspect="1"/>
          </p:cNvPicPr>
          <p:nvPr/>
        </p:nvPicPr>
        <p:blipFill>
          <a:blip r:embed="rId2"/>
          <a:srcRect/>
          <a:stretch>
            <a:fillRect/>
          </a:stretch>
        </p:blipFill>
        <p:spPr bwMode="auto">
          <a:xfrm>
            <a:off x="5003800" y="1336675"/>
            <a:ext cx="6811963" cy="5114925"/>
          </a:xfrm>
          <a:prstGeom prst="rect">
            <a:avLst/>
          </a:prstGeom>
          <a:noFill/>
          <a:ln w="9525">
            <a:noFill/>
            <a:miter lim="800000"/>
            <a:headEnd/>
            <a:tailEnd/>
          </a:ln>
        </p:spPr>
      </p:pic>
      <p:pic>
        <p:nvPicPr>
          <p:cNvPr id="13315" name="Imagem 2"/>
          <p:cNvPicPr>
            <a:picLocks noChangeAspect="1"/>
          </p:cNvPicPr>
          <p:nvPr/>
        </p:nvPicPr>
        <p:blipFill>
          <a:blip r:embed="rId3"/>
          <a:srcRect/>
          <a:stretch>
            <a:fillRect/>
          </a:stretch>
        </p:blipFill>
        <p:spPr bwMode="auto">
          <a:xfrm>
            <a:off x="741363" y="3346450"/>
            <a:ext cx="4140200" cy="3105150"/>
          </a:xfrm>
          <a:prstGeom prst="rect">
            <a:avLst/>
          </a:prstGeom>
          <a:noFill/>
          <a:ln w="9525">
            <a:noFill/>
            <a:miter lim="800000"/>
            <a:headEnd/>
            <a:tailEnd/>
          </a:ln>
        </p:spPr>
      </p:pic>
      <p:sp>
        <p:nvSpPr>
          <p:cNvPr id="13316" name="CaixaDeTexto 3"/>
          <p:cNvSpPr txBox="1">
            <a:spLocks noChangeArrowheads="1"/>
          </p:cNvSpPr>
          <p:nvPr/>
        </p:nvSpPr>
        <p:spPr bwMode="auto">
          <a:xfrm>
            <a:off x="965200" y="1389063"/>
            <a:ext cx="3375025" cy="1476375"/>
          </a:xfrm>
          <a:prstGeom prst="rect">
            <a:avLst/>
          </a:prstGeom>
          <a:noFill/>
          <a:ln w="9525">
            <a:noFill/>
            <a:miter lim="800000"/>
            <a:headEnd/>
            <a:tailEnd/>
          </a:ln>
        </p:spPr>
        <p:txBody>
          <a:bodyPr>
            <a:spAutoFit/>
          </a:bodyPr>
          <a:lstStyle/>
          <a:p>
            <a:r>
              <a:rPr lang="pt-BR">
                <a:latin typeface="Century Gothic" pitchFamily="34" charset="0"/>
              </a:rPr>
              <a:t>INTESTINO DELGADO E GROSSO:</a:t>
            </a:r>
          </a:p>
          <a:p>
            <a:endParaRPr lang="pt-BR">
              <a:latin typeface="Century Gothic" pitchFamily="34" charset="0"/>
            </a:endParaRPr>
          </a:p>
          <a:p>
            <a:r>
              <a:rPr lang="pt-BR">
                <a:latin typeface="Century Gothic" pitchFamily="34" charset="0"/>
              </a:rPr>
              <a:t>- Enterocolite por CMV</a:t>
            </a:r>
          </a:p>
          <a:p>
            <a:endParaRPr lang="pt-BR">
              <a:latin typeface="Century Gothic" pitchFamily="34" charset="0"/>
            </a:endParaRPr>
          </a:p>
        </p:txBody>
      </p:sp>
      <p:sp>
        <p:nvSpPr>
          <p:cNvPr id="5" name="Seta para a direita 4"/>
          <p:cNvSpPr/>
          <p:nvPr/>
        </p:nvSpPr>
        <p:spPr>
          <a:xfrm>
            <a:off x="7315200" y="4559300"/>
            <a:ext cx="438150" cy="2825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Seta para a direita 5"/>
          <p:cNvSpPr/>
          <p:nvPr/>
        </p:nvSpPr>
        <p:spPr>
          <a:xfrm>
            <a:off x="3271838" y="4957763"/>
            <a:ext cx="527050" cy="2460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13319" name="Imagem 6"/>
          <p:cNvPicPr>
            <a:picLocks noChangeAspect="1"/>
          </p:cNvPicPr>
          <p:nvPr/>
        </p:nvPicPr>
        <p:blipFill>
          <a:blip r:embed="rId4"/>
          <a:srcRect/>
          <a:stretch>
            <a:fillRect/>
          </a:stretch>
        </p:blipFill>
        <p:spPr bwMode="auto">
          <a:xfrm>
            <a:off x="7350125" y="3200400"/>
            <a:ext cx="403225" cy="292100"/>
          </a:xfrm>
          <a:prstGeom prst="rect">
            <a:avLst/>
          </a:prstGeom>
          <a:noFill/>
          <a:ln w="9525">
            <a:noFill/>
            <a:miter lim="800000"/>
            <a:headEnd/>
            <a:tailEnd/>
          </a:ln>
        </p:spPr>
      </p:pic>
      <p:sp>
        <p:nvSpPr>
          <p:cNvPr id="13320" name="CaixaDeTexto 8"/>
          <p:cNvSpPr txBox="1">
            <a:spLocks noChangeArrowheads="1"/>
          </p:cNvSpPr>
          <p:nvPr/>
        </p:nvSpPr>
        <p:spPr bwMode="auto">
          <a:xfrm>
            <a:off x="7902575" y="2679700"/>
            <a:ext cx="1763713" cy="1333500"/>
          </a:xfrm>
          <a:prstGeom prst="rect">
            <a:avLst/>
          </a:prstGeom>
          <a:noFill/>
          <a:ln w="9525">
            <a:solidFill>
              <a:srgbClr val="FF0000"/>
            </a:solidFill>
            <a:miter lim="800000"/>
            <a:headEnd/>
            <a:tailEnd/>
          </a:ln>
        </p:spPr>
        <p:txBody>
          <a:bodyPr>
            <a:spAutoFit/>
          </a:bodyPr>
          <a:lstStyle/>
          <a:p>
            <a:endParaRPr lang="pt-BR">
              <a:latin typeface="Century Gothic"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Imagem 3"/>
          <p:cNvPicPr>
            <a:picLocks noChangeAspect="1"/>
          </p:cNvPicPr>
          <p:nvPr/>
        </p:nvPicPr>
        <p:blipFill>
          <a:blip r:embed="rId2"/>
          <a:srcRect/>
          <a:stretch>
            <a:fillRect/>
          </a:stretch>
        </p:blipFill>
        <p:spPr bwMode="auto">
          <a:xfrm>
            <a:off x="7651750" y="3597275"/>
            <a:ext cx="4191000" cy="3128963"/>
          </a:xfrm>
          <a:prstGeom prst="rect">
            <a:avLst/>
          </a:prstGeom>
          <a:noFill/>
          <a:ln w="9525">
            <a:noFill/>
            <a:miter lim="800000"/>
            <a:headEnd/>
            <a:tailEnd/>
          </a:ln>
        </p:spPr>
      </p:pic>
      <p:pic>
        <p:nvPicPr>
          <p:cNvPr id="14340" name="Imagem 5"/>
          <p:cNvPicPr>
            <a:picLocks noChangeAspect="1"/>
          </p:cNvPicPr>
          <p:nvPr/>
        </p:nvPicPr>
        <p:blipFill>
          <a:blip r:embed="rId3"/>
          <a:srcRect/>
          <a:stretch>
            <a:fillRect/>
          </a:stretch>
        </p:blipFill>
        <p:spPr bwMode="auto">
          <a:xfrm>
            <a:off x="7718425" y="355600"/>
            <a:ext cx="4132263" cy="3111500"/>
          </a:xfrm>
          <a:prstGeom prst="rect">
            <a:avLst/>
          </a:prstGeom>
          <a:noFill/>
          <a:ln w="9525">
            <a:noFill/>
            <a:miter lim="800000"/>
            <a:headEnd/>
            <a:tailEnd/>
          </a:ln>
        </p:spPr>
      </p:pic>
      <p:pic>
        <p:nvPicPr>
          <p:cNvPr id="14341" name="Imagem 6"/>
          <p:cNvPicPr>
            <a:picLocks noChangeAspect="1"/>
          </p:cNvPicPr>
          <p:nvPr/>
        </p:nvPicPr>
        <p:blipFill>
          <a:blip r:embed="rId4"/>
          <a:srcRect/>
          <a:stretch>
            <a:fillRect/>
          </a:stretch>
        </p:blipFill>
        <p:spPr bwMode="auto">
          <a:xfrm>
            <a:off x="682625" y="3709988"/>
            <a:ext cx="4672013" cy="2987675"/>
          </a:xfrm>
          <a:prstGeom prst="rect">
            <a:avLst/>
          </a:prstGeom>
          <a:noFill/>
          <a:ln w="9525">
            <a:noFill/>
            <a:miter lim="800000"/>
            <a:headEnd/>
            <a:tailEnd/>
          </a:ln>
        </p:spPr>
      </p:pic>
      <p:sp>
        <p:nvSpPr>
          <p:cNvPr id="8" name="CaixaDeTexto 7"/>
          <p:cNvSpPr txBox="1"/>
          <p:nvPr/>
        </p:nvSpPr>
        <p:spPr>
          <a:xfrm>
            <a:off x="5461000" y="584200"/>
            <a:ext cx="2136775" cy="2740025"/>
          </a:xfrm>
          <a:prstGeom prst="rect">
            <a:avLst/>
          </a:prstGeom>
          <a:noFill/>
        </p:spPr>
        <p:txBody>
          <a:bodyPr>
            <a:spAutoFit/>
          </a:bodyPr>
          <a:lstStyle/>
          <a:p>
            <a:pPr fontAlgn="auto">
              <a:spcBef>
                <a:spcPts val="0"/>
              </a:spcBef>
              <a:spcAft>
                <a:spcPts val="0"/>
              </a:spcAft>
              <a:defRPr/>
            </a:pPr>
            <a:r>
              <a:rPr lang="pt-BR" sz="2800" dirty="0">
                <a:latin typeface="+mn-lt"/>
                <a:cs typeface="+mn-cs"/>
              </a:rPr>
              <a:t>    SNC:</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Tx/>
              <a:buChar char="-"/>
              <a:defRPr/>
            </a:pPr>
            <a:r>
              <a:rPr lang="pt-BR" dirty="0" err="1">
                <a:latin typeface="+mn-lt"/>
                <a:cs typeface="+mn-cs"/>
              </a:rPr>
              <a:t>Meningo</a:t>
            </a:r>
            <a:r>
              <a:rPr lang="pt-BR" dirty="0">
                <a:latin typeface="+mn-lt"/>
                <a:cs typeface="+mn-cs"/>
              </a:rPr>
              <a:t>-encefalite</a:t>
            </a:r>
          </a:p>
          <a:p>
            <a:pPr marL="285750" indent="-285750" fontAlgn="auto">
              <a:spcBef>
                <a:spcPts val="0"/>
              </a:spcBef>
              <a:spcAft>
                <a:spcPts val="0"/>
              </a:spcAft>
              <a:buFontTx/>
              <a:buChar char="-"/>
              <a:defRPr/>
            </a:pPr>
            <a:r>
              <a:rPr lang="pt-BR" dirty="0">
                <a:latin typeface="+mn-lt"/>
                <a:cs typeface="+mn-cs"/>
              </a:rPr>
              <a:t>Infiltrado crônico e agudo</a:t>
            </a:r>
          </a:p>
          <a:p>
            <a:pPr marL="285750" indent="-285750" fontAlgn="auto">
              <a:spcBef>
                <a:spcPts val="0"/>
              </a:spcBef>
              <a:spcAft>
                <a:spcPts val="0"/>
              </a:spcAft>
              <a:buFontTx/>
              <a:buChar char="-"/>
              <a:defRPr/>
            </a:pPr>
            <a:r>
              <a:rPr lang="pt-BR" dirty="0">
                <a:latin typeface="+mn-lt"/>
                <a:cs typeface="+mn-cs"/>
              </a:rPr>
              <a:t>Necrose neuronal</a:t>
            </a:r>
          </a:p>
        </p:txBody>
      </p:sp>
      <p:sp>
        <p:nvSpPr>
          <p:cNvPr id="14343" name="CaixaDeTexto 8"/>
          <p:cNvSpPr txBox="1">
            <a:spLocks noChangeArrowheads="1"/>
          </p:cNvSpPr>
          <p:nvPr/>
        </p:nvSpPr>
        <p:spPr bwMode="auto">
          <a:xfrm>
            <a:off x="5461000" y="5614988"/>
            <a:ext cx="1763713" cy="923925"/>
          </a:xfrm>
          <a:prstGeom prst="rect">
            <a:avLst/>
          </a:prstGeom>
          <a:noFill/>
          <a:ln w="9525">
            <a:noFill/>
            <a:miter lim="800000"/>
            <a:headEnd/>
            <a:tailEnd/>
          </a:ln>
        </p:spPr>
        <p:txBody>
          <a:bodyPr>
            <a:spAutoFit/>
          </a:bodyPr>
          <a:lstStyle/>
          <a:p>
            <a:r>
              <a:rPr lang="pt-BR">
                <a:latin typeface="Century Gothic" pitchFamily="34" charset="0"/>
              </a:rPr>
              <a:t>Inclusões citomegálicas em neurônios</a:t>
            </a:r>
          </a:p>
        </p:txBody>
      </p:sp>
      <p:sp>
        <p:nvSpPr>
          <p:cNvPr id="10" name="Seta para a direita 9"/>
          <p:cNvSpPr/>
          <p:nvPr/>
        </p:nvSpPr>
        <p:spPr>
          <a:xfrm>
            <a:off x="7869238" y="5937250"/>
            <a:ext cx="488950" cy="231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14347" name="Picture 11" descr="Imagem1"/>
          <p:cNvPicPr>
            <a:picLocks noChangeAspect="1" noChangeArrowheads="1"/>
          </p:cNvPicPr>
          <p:nvPr/>
        </p:nvPicPr>
        <p:blipFill>
          <a:blip r:embed="rId5"/>
          <a:srcRect/>
          <a:stretch>
            <a:fillRect/>
          </a:stretch>
        </p:blipFill>
        <p:spPr bwMode="auto">
          <a:xfrm>
            <a:off x="673100" y="295275"/>
            <a:ext cx="4694238" cy="3309938"/>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m 1"/>
          <p:cNvPicPr>
            <a:picLocks noChangeAspect="1"/>
          </p:cNvPicPr>
          <p:nvPr/>
        </p:nvPicPr>
        <p:blipFill>
          <a:blip r:embed="rId2"/>
          <a:srcRect/>
          <a:stretch>
            <a:fillRect/>
          </a:stretch>
        </p:blipFill>
        <p:spPr bwMode="auto">
          <a:xfrm>
            <a:off x="5843588" y="3190875"/>
            <a:ext cx="4676775" cy="3498850"/>
          </a:xfrm>
          <a:prstGeom prst="rect">
            <a:avLst/>
          </a:prstGeom>
          <a:noFill/>
          <a:ln w="9525">
            <a:noFill/>
            <a:miter lim="800000"/>
            <a:headEnd/>
            <a:tailEnd/>
          </a:ln>
        </p:spPr>
      </p:pic>
      <p:pic>
        <p:nvPicPr>
          <p:cNvPr id="15363" name="Imagem 2"/>
          <p:cNvPicPr>
            <a:picLocks noChangeAspect="1"/>
          </p:cNvPicPr>
          <p:nvPr/>
        </p:nvPicPr>
        <p:blipFill>
          <a:blip r:embed="rId3"/>
          <a:srcRect/>
          <a:stretch>
            <a:fillRect/>
          </a:stretch>
        </p:blipFill>
        <p:spPr bwMode="auto">
          <a:xfrm>
            <a:off x="5843588" y="242888"/>
            <a:ext cx="3736975" cy="2806700"/>
          </a:xfrm>
          <a:prstGeom prst="rect">
            <a:avLst/>
          </a:prstGeom>
          <a:noFill/>
          <a:ln w="9525">
            <a:noFill/>
            <a:miter lim="800000"/>
            <a:headEnd/>
            <a:tailEnd/>
          </a:ln>
        </p:spPr>
      </p:pic>
      <p:pic>
        <p:nvPicPr>
          <p:cNvPr id="15364" name="Imagem 5"/>
          <p:cNvPicPr>
            <a:picLocks noChangeAspect="1"/>
          </p:cNvPicPr>
          <p:nvPr/>
        </p:nvPicPr>
        <p:blipFill>
          <a:blip r:embed="rId4"/>
          <a:srcRect/>
          <a:stretch>
            <a:fillRect/>
          </a:stretch>
        </p:blipFill>
        <p:spPr bwMode="auto">
          <a:xfrm>
            <a:off x="981075" y="3190875"/>
            <a:ext cx="4657725" cy="3498850"/>
          </a:xfrm>
          <a:prstGeom prst="rect">
            <a:avLst/>
          </a:prstGeom>
          <a:noFill/>
          <a:ln w="9525">
            <a:noFill/>
            <a:miter lim="800000"/>
            <a:headEnd/>
            <a:tailEnd/>
          </a:ln>
        </p:spPr>
      </p:pic>
      <p:sp>
        <p:nvSpPr>
          <p:cNvPr id="7" name="CaixaDeTexto 6"/>
          <p:cNvSpPr txBox="1"/>
          <p:nvPr/>
        </p:nvSpPr>
        <p:spPr>
          <a:xfrm>
            <a:off x="1327150" y="463550"/>
            <a:ext cx="3463925" cy="2586038"/>
          </a:xfrm>
          <a:prstGeom prst="rect">
            <a:avLst/>
          </a:prstGeom>
          <a:noFill/>
        </p:spPr>
        <p:txBody>
          <a:bodyPr>
            <a:spAutoFit/>
          </a:bodyPr>
          <a:lstStyle/>
          <a:p>
            <a:pPr fontAlgn="auto">
              <a:spcBef>
                <a:spcPts val="0"/>
              </a:spcBef>
              <a:spcAft>
                <a:spcPts val="0"/>
              </a:spcAft>
              <a:defRPr/>
            </a:pPr>
            <a:r>
              <a:rPr lang="pt-BR" dirty="0">
                <a:latin typeface="+mn-lt"/>
                <a:cs typeface="+mn-cs"/>
              </a:rPr>
              <a:t>BAÇO:</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Tx/>
              <a:buChar char="-"/>
              <a:defRPr/>
            </a:pPr>
            <a:r>
              <a:rPr lang="pt-BR" dirty="0">
                <a:latin typeface="+mn-lt"/>
                <a:cs typeface="+mn-cs"/>
              </a:rPr>
              <a:t>Esplenite aguda</a:t>
            </a:r>
          </a:p>
          <a:p>
            <a:pPr marL="285750" indent="-285750" fontAlgn="auto">
              <a:spcBef>
                <a:spcPts val="0"/>
              </a:spcBef>
              <a:spcAft>
                <a:spcPts val="0"/>
              </a:spcAft>
              <a:buFontTx/>
              <a:buChar char="-"/>
              <a:defRPr/>
            </a:pPr>
            <a:r>
              <a:rPr lang="pt-BR" dirty="0">
                <a:latin typeface="+mn-lt"/>
                <a:cs typeface="+mn-cs"/>
              </a:rPr>
              <a:t>Colônias de bactérias</a:t>
            </a:r>
          </a:p>
          <a:p>
            <a:pPr marL="285750" indent="-285750" fontAlgn="auto">
              <a:spcBef>
                <a:spcPts val="0"/>
              </a:spcBef>
              <a:spcAft>
                <a:spcPts val="0"/>
              </a:spcAft>
              <a:buFontTx/>
              <a:buChar char="-"/>
              <a:defRPr/>
            </a:pPr>
            <a:endParaRPr lang="pt-BR" dirty="0">
              <a:latin typeface="+mn-lt"/>
              <a:cs typeface="+mn-cs"/>
            </a:endParaRPr>
          </a:p>
          <a:p>
            <a:pPr fontAlgn="auto">
              <a:spcBef>
                <a:spcPts val="0"/>
              </a:spcBef>
              <a:spcAft>
                <a:spcPts val="0"/>
              </a:spcAft>
              <a:defRPr/>
            </a:pPr>
            <a:r>
              <a:rPr lang="pt-BR" dirty="0">
                <a:latin typeface="+mn-lt"/>
                <a:cs typeface="+mn-cs"/>
              </a:rPr>
              <a:t>CORAÇÃO:</a:t>
            </a:r>
          </a:p>
          <a:p>
            <a:pPr marL="285750" indent="-285750" fontAlgn="auto">
              <a:spcBef>
                <a:spcPts val="0"/>
              </a:spcBef>
              <a:spcAft>
                <a:spcPts val="0"/>
              </a:spcAft>
              <a:buFontTx/>
              <a:buChar char="-"/>
              <a:defRPr/>
            </a:pPr>
            <a:r>
              <a:rPr lang="pt-BR" dirty="0">
                <a:latin typeface="+mn-lt"/>
                <a:cs typeface="+mn-cs"/>
              </a:rPr>
              <a:t>Miocardite</a:t>
            </a:r>
          </a:p>
          <a:p>
            <a:pPr marL="285750" indent="-285750" fontAlgn="auto">
              <a:spcBef>
                <a:spcPts val="0"/>
              </a:spcBef>
              <a:spcAft>
                <a:spcPts val="0"/>
              </a:spcAft>
              <a:buFontTx/>
              <a:buChar char="-"/>
              <a:defRPr/>
            </a:pPr>
            <a:r>
              <a:rPr lang="pt-BR" dirty="0">
                <a:latin typeface="+mn-lt"/>
                <a:cs typeface="+mn-cs"/>
              </a:rPr>
              <a:t>Colônias de bactérias</a:t>
            </a:r>
          </a:p>
          <a:p>
            <a:pPr marL="285750" indent="-285750" fontAlgn="auto">
              <a:spcBef>
                <a:spcPts val="0"/>
              </a:spcBef>
              <a:spcAft>
                <a:spcPts val="0"/>
              </a:spcAft>
              <a:buFontTx/>
              <a:buChar char="-"/>
              <a:defRPr/>
            </a:pPr>
            <a:endParaRPr lang="pt-BR" dirty="0">
              <a:latin typeface="+mn-lt"/>
              <a:cs typeface="+mn-cs"/>
            </a:endParaRPr>
          </a:p>
        </p:txBody>
      </p:sp>
      <p:sp>
        <p:nvSpPr>
          <p:cNvPr id="8" name="Seta para a direita 7"/>
          <p:cNvSpPr/>
          <p:nvPr/>
        </p:nvSpPr>
        <p:spPr>
          <a:xfrm>
            <a:off x="6773863" y="1236663"/>
            <a:ext cx="722312" cy="21907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FFFF00"/>
              </a:solidFill>
            </a:endParaRPr>
          </a:p>
        </p:txBody>
      </p:sp>
      <p:sp>
        <p:nvSpPr>
          <p:cNvPr id="9" name="Seta para a direita 8"/>
          <p:cNvSpPr/>
          <p:nvPr/>
        </p:nvSpPr>
        <p:spPr>
          <a:xfrm>
            <a:off x="1738313" y="4506913"/>
            <a:ext cx="579437" cy="33496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0" name="Seta para a direita 9"/>
          <p:cNvSpPr/>
          <p:nvPr/>
        </p:nvSpPr>
        <p:spPr>
          <a:xfrm>
            <a:off x="7496175" y="5216525"/>
            <a:ext cx="552450" cy="28257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m 1"/>
          <p:cNvPicPr>
            <a:picLocks noChangeAspect="1"/>
          </p:cNvPicPr>
          <p:nvPr/>
        </p:nvPicPr>
        <p:blipFill>
          <a:blip r:embed="rId2"/>
          <a:srcRect/>
          <a:stretch>
            <a:fillRect/>
          </a:stretch>
        </p:blipFill>
        <p:spPr bwMode="auto">
          <a:xfrm>
            <a:off x="5915025" y="312738"/>
            <a:ext cx="5268913" cy="3135312"/>
          </a:xfrm>
          <a:prstGeom prst="rect">
            <a:avLst/>
          </a:prstGeom>
          <a:noFill/>
          <a:ln w="9525">
            <a:noFill/>
            <a:miter lim="800000"/>
            <a:headEnd/>
            <a:tailEnd/>
          </a:ln>
        </p:spPr>
      </p:pic>
      <p:pic>
        <p:nvPicPr>
          <p:cNvPr id="16387" name="Imagem 2"/>
          <p:cNvPicPr>
            <a:picLocks noChangeAspect="1"/>
          </p:cNvPicPr>
          <p:nvPr/>
        </p:nvPicPr>
        <p:blipFill>
          <a:blip r:embed="rId3"/>
          <a:srcRect/>
          <a:stretch>
            <a:fillRect/>
          </a:stretch>
        </p:blipFill>
        <p:spPr bwMode="auto">
          <a:xfrm>
            <a:off x="5915025" y="3597275"/>
            <a:ext cx="5265738" cy="3035300"/>
          </a:xfrm>
          <a:prstGeom prst="rect">
            <a:avLst/>
          </a:prstGeom>
          <a:noFill/>
          <a:ln w="9525">
            <a:noFill/>
            <a:miter lim="800000"/>
            <a:headEnd/>
            <a:tailEnd/>
          </a:ln>
        </p:spPr>
      </p:pic>
      <p:pic>
        <p:nvPicPr>
          <p:cNvPr id="16388" name="Imagem 4"/>
          <p:cNvPicPr>
            <a:picLocks noChangeAspect="1"/>
          </p:cNvPicPr>
          <p:nvPr/>
        </p:nvPicPr>
        <p:blipFill>
          <a:blip r:embed="rId4"/>
          <a:srcRect/>
          <a:stretch>
            <a:fillRect/>
          </a:stretch>
        </p:blipFill>
        <p:spPr bwMode="auto">
          <a:xfrm>
            <a:off x="717550" y="312738"/>
            <a:ext cx="4949825" cy="3087687"/>
          </a:xfrm>
          <a:prstGeom prst="rect">
            <a:avLst/>
          </a:prstGeom>
          <a:noFill/>
          <a:ln w="9525">
            <a:noFill/>
            <a:miter lim="800000"/>
            <a:headEnd/>
            <a:tailEnd/>
          </a:ln>
        </p:spPr>
      </p:pic>
      <p:sp>
        <p:nvSpPr>
          <p:cNvPr id="16390" name="CaixaDeTexto 6"/>
          <p:cNvSpPr txBox="1">
            <a:spLocks noChangeArrowheads="1"/>
          </p:cNvSpPr>
          <p:nvPr/>
        </p:nvSpPr>
        <p:spPr bwMode="auto">
          <a:xfrm>
            <a:off x="849313" y="528638"/>
            <a:ext cx="1997075" cy="368300"/>
          </a:xfrm>
          <a:prstGeom prst="rect">
            <a:avLst/>
          </a:prstGeom>
          <a:noFill/>
          <a:ln w="9525">
            <a:noFill/>
            <a:miter lim="800000"/>
            <a:headEnd/>
            <a:tailEnd/>
          </a:ln>
        </p:spPr>
        <p:txBody>
          <a:bodyPr>
            <a:spAutoFit/>
          </a:bodyPr>
          <a:lstStyle/>
          <a:p>
            <a:r>
              <a:rPr lang="pt-BR" b="1">
                <a:solidFill>
                  <a:srgbClr val="FFFF00"/>
                </a:solidFill>
                <a:latin typeface="Century Gothic" pitchFamily="34" charset="0"/>
              </a:rPr>
              <a:t>COLO UTERINO</a:t>
            </a:r>
          </a:p>
        </p:txBody>
      </p:sp>
      <p:sp>
        <p:nvSpPr>
          <p:cNvPr id="16392" name="CaixaDeTexto 8"/>
          <p:cNvSpPr txBox="1">
            <a:spLocks noChangeArrowheads="1"/>
          </p:cNvSpPr>
          <p:nvPr/>
        </p:nvSpPr>
        <p:spPr bwMode="auto">
          <a:xfrm>
            <a:off x="6078538" y="395288"/>
            <a:ext cx="1403350" cy="368300"/>
          </a:xfrm>
          <a:prstGeom prst="rect">
            <a:avLst/>
          </a:prstGeom>
          <a:noFill/>
          <a:ln w="9525">
            <a:noFill/>
            <a:miter lim="800000"/>
            <a:headEnd/>
            <a:tailEnd/>
          </a:ln>
        </p:spPr>
        <p:txBody>
          <a:bodyPr>
            <a:spAutoFit/>
          </a:bodyPr>
          <a:lstStyle/>
          <a:p>
            <a:r>
              <a:rPr lang="pt-BR" b="1">
                <a:solidFill>
                  <a:srgbClr val="FFFF00"/>
                </a:solidFill>
                <a:latin typeface="Century Gothic" pitchFamily="34" charset="0"/>
              </a:rPr>
              <a:t>TIREÓIDE</a:t>
            </a:r>
          </a:p>
        </p:txBody>
      </p:sp>
      <p:sp>
        <p:nvSpPr>
          <p:cNvPr id="16393" name="CaixaDeTexto 9"/>
          <p:cNvSpPr txBox="1">
            <a:spLocks noChangeArrowheads="1"/>
          </p:cNvSpPr>
          <p:nvPr/>
        </p:nvSpPr>
        <p:spPr bwMode="auto">
          <a:xfrm>
            <a:off x="6078538" y="3676650"/>
            <a:ext cx="1816100" cy="368300"/>
          </a:xfrm>
          <a:prstGeom prst="rect">
            <a:avLst/>
          </a:prstGeom>
          <a:noFill/>
          <a:ln w="9525">
            <a:noFill/>
            <a:miter lim="800000"/>
            <a:headEnd/>
            <a:tailEnd/>
          </a:ln>
        </p:spPr>
        <p:txBody>
          <a:bodyPr>
            <a:spAutoFit/>
          </a:bodyPr>
          <a:lstStyle/>
          <a:p>
            <a:r>
              <a:rPr lang="pt-BR" b="1">
                <a:solidFill>
                  <a:srgbClr val="FFFF00"/>
                </a:solidFill>
                <a:latin typeface="Century Gothic" pitchFamily="34" charset="0"/>
              </a:rPr>
              <a:t>GLD. SALIVAR</a:t>
            </a:r>
          </a:p>
        </p:txBody>
      </p:sp>
      <p:sp>
        <p:nvSpPr>
          <p:cNvPr id="4" name="Seta para a direita 3"/>
          <p:cNvSpPr/>
          <p:nvPr/>
        </p:nvSpPr>
        <p:spPr>
          <a:xfrm>
            <a:off x="2405063" y="1133475"/>
            <a:ext cx="441325" cy="257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Seta para a direita 10"/>
          <p:cNvSpPr/>
          <p:nvPr/>
        </p:nvSpPr>
        <p:spPr>
          <a:xfrm>
            <a:off x="7018338" y="896938"/>
            <a:ext cx="463550" cy="3270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Seta para a direita 11"/>
          <p:cNvSpPr/>
          <p:nvPr/>
        </p:nvSpPr>
        <p:spPr>
          <a:xfrm>
            <a:off x="7894638" y="4173538"/>
            <a:ext cx="347662" cy="2952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16401" name="Picture 17" descr="Imagem1"/>
          <p:cNvPicPr>
            <a:picLocks noChangeAspect="1" noChangeArrowheads="1"/>
          </p:cNvPicPr>
          <p:nvPr/>
        </p:nvPicPr>
        <p:blipFill>
          <a:blip r:embed="rId5"/>
          <a:srcRect/>
          <a:stretch>
            <a:fillRect/>
          </a:stretch>
        </p:blipFill>
        <p:spPr bwMode="auto">
          <a:xfrm>
            <a:off x="1004888" y="3716338"/>
            <a:ext cx="3897312" cy="2908300"/>
          </a:xfrm>
          <a:prstGeom prst="rect">
            <a:avLst/>
          </a:prstGeom>
          <a:noFill/>
        </p:spPr>
      </p:pic>
      <p:sp>
        <p:nvSpPr>
          <p:cNvPr id="16402" name="Rectangle 18"/>
          <p:cNvSpPr>
            <a:spLocks noChangeArrowheads="1"/>
          </p:cNvSpPr>
          <p:nvPr/>
        </p:nvSpPr>
        <p:spPr bwMode="auto">
          <a:xfrm>
            <a:off x="1055688" y="3690938"/>
            <a:ext cx="3863975" cy="504825"/>
          </a:xfrm>
          <a:prstGeom prst="rect">
            <a:avLst/>
          </a:prstGeom>
          <a:solidFill>
            <a:schemeClr val="accent1"/>
          </a:solidFill>
          <a:ln w="9525">
            <a:solidFill>
              <a:schemeClr val="tx1"/>
            </a:solidFill>
            <a:miter lim="800000"/>
            <a:headEnd/>
            <a:tailEnd/>
          </a:ln>
          <a:effectLst/>
        </p:spPr>
        <p:txBody>
          <a:bodyPr wrap="none" anchor="ctr"/>
          <a:lstStyle/>
          <a:p>
            <a:pPr algn="ctr"/>
            <a:r>
              <a:rPr lang="pt-BR">
                <a:solidFill>
                  <a:srgbClr val="FFFF00"/>
                </a:solidFill>
              </a:rPr>
              <a:t>OVÁRIO</a:t>
            </a:r>
          </a:p>
        </p:txBody>
      </p:sp>
      <p:sp>
        <p:nvSpPr>
          <p:cNvPr id="16403" name="AutoShape 19"/>
          <p:cNvSpPr>
            <a:spLocks noChangeArrowheads="1"/>
          </p:cNvSpPr>
          <p:nvPr/>
        </p:nvSpPr>
        <p:spPr bwMode="auto">
          <a:xfrm>
            <a:off x="2628900" y="4746625"/>
            <a:ext cx="427038" cy="328613"/>
          </a:xfrm>
          <a:prstGeom prst="rightArrow">
            <a:avLst>
              <a:gd name="adj1" fmla="val 50000"/>
              <a:gd name="adj2" fmla="val 32488"/>
            </a:avLst>
          </a:prstGeom>
          <a:solidFill>
            <a:schemeClr val="accent1"/>
          </a:solidFill>
          <a:ln w="9525">
            <a:solidFill>
              <a:schemeClr val="tx1"/>
            </a:solidFill>
            <a:miter lim="800000"/>
            <a:headEnd/>
            <a:tailEnd/>
          </a:ln>
          <a:effectLst/>
        </p:spPr>
        <p:txBody>
          <a:bodyPr wrap="none" anchor="ctr"/>
          <a:lstStyle/>
          <a:p>
            <a:endParaRPr lang="pt-BR"/>
          </a:p>
        </p:txBody>
      </p:sp>
      <p:sp>
        <p:nvSpPr>
          <p:cNvPr id="16404" name="AutoShape 20"/>
          <p:cNvSpPr>
            <a:spLocks noChangeArrowheads="1"/>
          </p:cNvSpPr>
          <p:nvPr/>
        </p:nvSpPr>
        <p:spPr bwMode="auto">
          <a:xfrm>
            <a:off x="2178050" y="6278563"/>
            <a:ext cx="427038" cy="182562"/>
          </a:xfrm>
          <a:prstGeom prst="rightArrow">
            <a:avLst>
              <a:gd name="adj1" fmla="val 50000"/>
              <a:gd name="adj2" fmla="val 58478"/>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m 1"/>
          <p:cNvPicPr>
            <a:picLocks noChangeAspect="1"/>
          </p:cNvPicPr>
          <p:nvPr/>
        </p:nvPicPr>
        <p:blipFill>
          <a:blip r:embed="rId2"/>
          <a:srcRect/>
          <a:stretch>
            <a:fillRect/>
          </a:stretch>
        </p:blipFill>
        <p:spPr bwMode="auto">
          <a:xfrm>
            <a:off x="677863" y="2019300"/>
            <a:ext cx="5097462" cy="3827463"/>
          </a:xfrm>
          <a:prstGeom prst="rect">
            <a:avLst/>
          </a:prstGeom>
          <a:noFill/>
          <a:ln w="9525">
            <a:noFill/>
            <a:miter lim="800000"/>
            <a:headEnd/>
            <a:tailEnd/>
          </a:ln>
        </p:spPr>
      </p:pic>
      <p:pic>
        <p:nvPicPr>
          <p:cNvPr id="17411" name="Imagem 2"/>
          <p:cNvPicPr>
            <a:picLocks noChangeAspect="1"/>
          </p:cNvPicPr>
          <p:nvPr/>
        </p:nvPicPr>
        <p:blipFill>
          <a:blip r:embed="rId3"/>
          <a:srcRect/>
          <a:stretch>
            <a:fillRect/>
          </a:stretch>
        </p:blipFill>
        <p:spPr bwMode="auto">
          <a:xfrm>
            <a:off x="6059488" y="2019300"/>
            <a:ext cx="5186362" cy="3883025"/>
          </a:xfrm>
          <a:prstGeom prst="rect">
            <a:avLst/>
          </a:prstGeom>
          <a:noFill/>
          <a:ln w="9525">
            <a:noFill/>
            <a:miter lim="800000"/>
            <a:headEnd/>
            <a:tailEnd/>
          </a:ln>
        </p:spPr>
      </p:pic>
      <p:sp>
        <p:nvSpPr>
          <p:cNvPr id="17412" name="CaixaDeTexto 3"/>
          <p:cNvSpPr txBox="1">
            <a:spLocks noChangeArrowheads="1"/>
          </p:cNvSpPr>
          <p:nvPr/>
        </p:nvSpPr>
        <p:spPr bwMode="auto">
          <a:xfrm>
            <a:off x="677863" y="823913"/>
            <a:ext cx="3979862" cy="923925"/>
          </a:xfrm>
          <a:prstGeom prst="rect">
            <a:avLst/>
          </a:prstGeom>
          <a:noFill/>
          <a:ln w="9525">
            <a:noFill/>
            <a:miter lim="800000"/>
            <a:headEnd/>
            <a:tailEnd/>
          </a:ln>
        </p:spPr>
        <p:txBody>
          <a:bodyPr>
            <a:spAutoFit/>
          </a:bodyPr>
          <a:lstStyle/>
          <a:p>
            <a:r>
              <a:rPr lang="pt-BR">
                <a:latin typeface="Century Gothic" pitchFamily="34" charset="0"/>
              </a:rPr>
              <a:t>TIMO:</a:t>
            </a:r>
          </a:p>
          <a:p>
            <a:endParaRPr lang="pt-BR">
              <a:latin typeface="Century Gothic" pitchFamily="34" charset="0"/>
            </a:endParaRPr>
          </a:p>
          <a:p>
            <a:r>
              <a:rPr lang="pt-BR">
                <a:latin typeface="Century Gothic" pitchFamily="34" charset="0"/>
              </a:rPr>
              <a:t>- Depleção linfocítica acentuada</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CaixaDeTexto 6"/>
          <p:cNvSpPr txBox="1">
            <a:spLocks noChangeArrowheads="1"/>
          </p:cNvSpPr>
          <p:nvPr/>
        </p:nvSpPr>
        <p:spPr bwMode="auto">
          <a:xfrm>
            <a:off x="947738" y="728663"/>
            <a:ext cx="5035550" cy="1938337"/>
          </a:xfrm>
          <a:prstGeom prst="rect">
            <a:avLst/>
          </a:prstGeom>
          <a:noFill/>
          <a:ln w="9525">
            <a:noFill/>
            <a:miter lim="800000"/>
            <a:headEnd/>
            <a:tailEnd/>
          </a:ln>
        </p:spPr>
        <p:txBody>
          <a:bodyPr>
            <a:spAutoFit/>
          </a:bodyPr>
          <a:lstStyle/>
          <a:p>
            <a:r>
              <a:rPr lang="pt-BR">
                <a:latin typeface="Century Gothic" pitchFamily="34" charset="0"/>
              </a:rPr>
              <a:t>PLACENTA GEMELAR</a:t>
            </a:r>
            <a:r>
              <a:rPr lang="pt-BR" sz="2000">
                <a:latin typeface="Century Gothic" pitchFamily="34" charset="0"/>
              </a:rPr>
              <a:t>, dicoriônica e diamniótica, 3º trimestre de gestação,  pequena para a idade gestacional</a:t>
            </a:r>
          </a:p>
          <a:p>
            <a:r>
              <a:rPr lang="pt-BR" sz="2000">
                <a:latin typeface="Century Gothic" pitchFamily="34" charset="0"/>
              </a:rPr>
              <a:t>	* alterações circulatórias relacionadas a hipofluxo útero-placentário (hipoxemia intervilosa), </a:t>
            </a:r>
          </a:p>
        </p:txBody>
      </p:sp>
      <p:pic>
        <p:nvPicPr>
          <p:cNvPr id="18438" name="Picture 6" descr="Imagem1"/>
          <p:cNvPicPr>
            <a:picLocks noChangeAspect="1" noChangeArrowheads="1"/>
          </p:cNvPicPr>
          <p:nvPr/>
        </p:nvPicPr>
        <p:blipFill>
          <a:blip r:embed="rId2"/>
          <a:srcRect/>
          <a:stretch>
            <a:fillRect/>
          </a:stretch>
        </p:blipFill>
        <p:spPr bwMode="auto">
          <a:xfrm>
            <a:off x="698500" y="2670175"/>
            <a:ext cx="4724400" cy="3929063"/>
          </a:xfrm>
          <a:prstGeom prst="rect">
            <a:avLst/>
          </a:prstGeom>
          <a:noFill/>
        </p:spPr>
      </p:pic>
      <p:pic>
        <p:nvPicPr>
          <p:cNvPr id="18439" name="Picture 7" descr="Imagem1"/>
          <p:cNvPicPr>
            <a:picLocks noChangeAspect="1" noChangeArrowheads="1"/>
          </p:cNvPicPr>
          <p:nvPr/>
        </p:nvPicPr>
        <p:blipFill>
          <a:blip r:embed="rId3"/>
          <a:srcRect/>
          <a:stretch>
            <a:fillRect/>
          </a:stretch>
        </p:blipFill>
        <p:spPr bwMode="auto">
          <a:xfrm>
            <a:off x="6500813" y="438150"/>
            <a:ext cx="4743450" cy="59817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m 1"/>
          <p:cNvPicPr>
            <a:picLocks noChangeAspect="1"/>
          </p:cNvPicPr>
          <p:nvPr/>
        </p:nvPicPr>
        <p:blipFill>
          <a:blip r:embed="rId2"/>
          <a:srcRect l="-162" t="10706" r="2" b="93"/>
          <a:stretch>
            <a:fillRect/>
          </a:stretch>
        </p:blipFill>
        <p:spPr bwMode="auto">
          <a:xfrm>
            <a:off x="539750" y="2708275"/>
            <a:ext cx="3124200" cy="3709988"/>
          </a:xfrm>
          <a:prstGeom prst="rect">
            <a:avLst/>
          </a:prstGeom>
          <a:noFill/>
          <a:ln w="9525">
            <a:noFill/>
            <a:miter lim="800000"/>
            <a:headEnd/>
            <a:tailEnd/>
          </a:ln>
        </p:spPr>
      </p:pic>
      <p:pic>
        <p:nvPicPr>
          <p:cNvPr id="19459" name="Imagem 3"/>
          <p:cNvPicPr>
            <a:picLocks noChangeAspect="1"/>
          </p:cNvPicPr>
          <p:nvPr/>
        </p:nvPicPr>
        <p:blipFill>
          <a:blip r:embed="rId3"/>
          <a:srcRect/>
          <a:stretch>
            <a:fillRect/>
          </a:stretch>
        </p:blipFill>
        <p:spPr bwMode="auto">
          <a:xfrm>
            <a:off x="7165975" y="1219200"/>
            <a:ext cx="4108450" cy="5060950"/>
          </a:xfrm>
          <a:prstGeom prst="rect">
            <a:avLst/>
          </a:prstGeom>
          <a:noFill/>
          <a:ln w="9525">
            <a:noFill/>
            <a:miter lim="800000"/>
            <a:headEnd/>
            <a:tailEnd/>
          </a:ln>
        </p:spPr>
      </p:pic>
      <p:sp>
        <p:nvSpPr>
          <p:cNvPr id="19461" name="CaixaDeTexto 9"/>
          <p:cNvSpPr txBox="1">
            <a:spLocks noChangeArrowheads="1"/>
          </p:cNvSpPr>
          <p:nvPr/>
        </p:nvSpPr>
        <p:spPr bwMode="auto">
          <a:xfrm>
            <a:off x="901700" y="927100"/>
            <a:ext cx="5949950" cy="1600200"/>
          </a:xfrm>
          <a:prstGeom prst="rect">
            <a:avLst/>
          </a:prstGeom>
          <a:noFill/>
          <a:ln w="9525">
            <a:noFill/>
            <a:miter lim="800000"/>
            <a:headEnd/>
            <a:tailEnd/>
          </a:ln>
        </p:spPr>
        <p:txBody>
          <a:bodyPr>
            <a:spAutoFit/>
          </a:bodyPr>
          <a:lstStyle/>
          <a:p>
            <a:r>
              <a:rPr lang="pt-BR">
                <a:latin typeface="Century Gothic" pitchFamily="34" charset="0"/>
              </a:rPr>
              <a:t>* </a:t>
            </a:r>
            <a:r>
              <a:rPr lang="pt-BR" sz="2000">
                <a:latin typeface="Century Gothic" pitchFamily="34" charset="0"/>
              </a:rPr>
              <a:t>Múltiplos focos de vilosite crônica linfoplasmocítica, associados à imaturidade vilositária, condizentes com infecção materna hematogênica </a:t>
            </a:r>
          </a:p>
          <a:p>
            <a:endParaRPr lang="pt-BR">
              <a:latin typeface="Century Gothic" pitchFamily="34" charset="0"/>
            </a:endParaRPr>
          </a:p>
        </p:txBody>
      </p:sp>
      <p:pic>
        <p:nvPicPr>
          <p:cNvPr id="19463" name="Picture 7" descr="Imagem1"/>
          <p:cNvPicPr>
            <a:picLocks noChangeAspect="1" noChangeArrowheads="1"/>
          </p:cNvPicPr>
          <p:nvPr/>
        </p:nvPicPr>
        <p:blipFill>
          <a:blip r:embed="rId4"/>
          <a:srcRect/>
          <a:stretch>
            <a:fillRect/>
          </a:stretch>
        </p:blipFill>
        <p:spPr bwMode="auto">
          <a:xfrm>
            <a:off x="3762375" y="2722563"/>
            <a:ext cx="3105150" cy="3571875"/>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aixaDeTexto 1"/>
          <p:cNvSpPr txBox="1">
            <a:spLocks noChangeArrowheads="1"/>
          </p:cNvSpPr>
          <p:nvPr/>
        </p:nvSpPr>
        <p:spPr bwMode="auto">
          <a:xfrm>
            <a:off x="3716338" y="309563"/>
            <a:ext cx="5459412" cy="369887"/>
          </a:xfrm>
          <a:prstGeom prst="rect">
            <a:avLst/>
          </a:prstGeom>
          <a:noFill/>
          <a:ln w="9525">
            <a:noFill/>
            <a:miter lim="800000"/>
            <a:headEnd/>
            <a:tailEnd/>
          </a:ln>
        </p:spPr>
        <p:txBody>
          <a:bodyPr>
            <a:spAutoFit/>
          </a:bodyPr>
          <a:lstStyle/>
          <a:p>
            <a:r>
              <a:rPr lang="pt-BR">
                <a:latin typeface="Century Gothic" pitchFamily="34" charset="0"/>
              </a:rPr>
              <a:t>Infecção materna transplacentária</a:t>
            </a:r>
          </a:p>
        </p:txBody>
      </p:sp>
      <p:sp>
        <p:nvSpPr>
          <p:cNvPr id="3" name="CaixaDeTexto 2"/>
          <p:cNvSpPr txBox="1"/>
          <p:nvPr/>
        </p:nvSpPr>
        <p:spPr>
          <a:xfrm>
            <a:off x="2540000" y="1192213"/>
            <a:ext cx="6934200" cy="585787"/>
          </a:xfrm>
          <a:prstGeom prst="rect">
            <a:avLst/>
          </a:prstGeom>
          <a:noFill/>
        </p:spPr>
        <p:txBody>
          <a:bodyPr>
            <a:spAutoFit/>
          </a:bodyPr>
          <a:lstStyle/>
          <a:p>
            <a:pPr fontAlgn="auto">
              <a:spcBef>
                <a:spcPts val="0"/>
              </a:spcBef>
              <a:spcAft>
                <a:spcPts val="0"/>
              </a:spcAft>
              <a:defRPr/>
            </a:pPr>
            <a:r>
              <a:rPr lang="pt-BR" sz="3200" b="1" dirty="0">
                <a:solidFill>
                  <a:schemeClr val="bg2">
                    <a:lumMod val="60000"/>
                    <a:lumOff val="40000"/>
                  </a:schemeClr>
                </a:solidFill>
                <a:latin typeface="+mn-lt"/>
                <a:cs typeface="+mn-cs"/>
              </a:rPr>
              <a:t>CITOMEGALOVIROSE CONGÊNITA</a:t>
            </a:r>
          </a:p>
        </p:txBody>
      </p:sp>
      <p:sp>
        <p:nvSpPr>
          <p:cNvPr id="4" name="CaixaDeTexto 3"/>
          <p:cNvSpPr txBox="1"/>
          <p:nvPr/>
        </p:nvSpPr>
        <p:spPr>
          <a:xfrm>
            <a:off x="617538" y="2201863"/>
            <a:ext cx="5486400" cy="4248150"/>
          </a:xfrm>
          <a:prstGeom prst="rect">
            <a:avLst/>
          </a:prstGeom>
          <a:noFill/>
        </p:spPr>
        <p:txBody>
          <a:bodyPr>
            <a:spAutoFit/>
          </a:bodyPr>
          <a:lstStyle/>
          <a:p>
            <a:pPr fontAlgn="auto">
              <a:spcBef>
                <a:spcPts val="0"/>
              </a:spcBef>
              <a:spcAft>
                <a:spcPts val="0"/>
              </a:spcAft>
              <a:defRPr/>
            </a:pPr>
            <a:r>
              <a:rPr lang="pt-BR" dirty="0">
                <a:latin typeface="+mn-lt"/>
                <a:cs typeface="+mn-cs"/>
              </a:rPr>
              <a:t>* Lesões inflamatórias sistêmicas:</a:t>
            </a:r>
          </a:p>
          <a:p>
            <a:pPr fontAlgn="auto">
              <a:spcBef>
                <a:spcPts val="0"/>
              </a:spcBef>
              <a:spcAft>
                <a:spcPts val="0"/>
              </a:spcAft>
              <a:defRPr/>
            </a:pPr>
            <a:r>
              <a:rPr lang="pt-BR" dirty="0">
                <a:latin typeface="+mn-lt"/>
                <a:cs typeface="+mn-cs"/>
              </a:rPr>
              <a:t>- </a:t>
            </a:r>
            <a:r>
              <a:rPr lang="pt-BR" dirty="0" err="1">
                <a:latin typeface="+mn-lt"/>
                <a:cs typeface="+mn-cs"/>
              </a:rPr>
              <a:t>Meningoencefalite</a:t>
            </a:r>
            <a:r>
              <a:rPr lang="pt-BR" dirty="0">
                <a:latin typeface="+mn-lt"/>
                <a:cs typeface="+mn-cs"/>
              </a:rPr>
              <a:t> </a:t>
            </a:r>
            <a:r>
              <a:rPr lang="pt-BR" dirty="0" err="1">
                <a:latin typeface="+mn-lt"/>
                <a:cs typeface="+mn-cs"/>
              </a:rPr>
              <a:t>linfoplasmocítica</a:t>
            </a:r>
            <a:r>
              <a:rPr lang="pt-BR" dirty="0">
                <a:latin typeface="+mn-lt"/>
                <a:cs typeface="+mn-cs"/>
              </a:rPr>
              <a:t> e </a:t>
            </a:r>
            <a:r>
              <a:rPr lang="pt-BR" dirty="0" err="1">
                <a:latin typeface="+mn-lt"/>
                <a:cs typeface="+mn-cs"/>
              </a:rPr>
              <a:t>neutrofílica</a:t>
            </a:r>
            <a:endParaRPr lang="pt-BR" dirty="0">
              <a:latin typeface="+mn-lt"/>
              <a:cs typeface="+mn-cs"/>
            </a:endParaRPr>
          </a:p>
          <a:p>
            <a:pPr fontAlgn="auto">
              <a:spcBef>
                <a:spcPts val="0"/>
              </a:spcBef>
              <a:spcAft>
                <a:spcPts val="0"/>
              </a:spcAft>
              <a:defRPr/>
            </a:pPr>
            <a:r>
              <a:rPr lang="pt-BR" dirty="0">
                <a:latin typeface="+mn-lt"/>
                <a:cs typeface="+mn-cs"/>
              </a:rPr>
              <a:t>- Pneumonia, com dano alveolar difuso em fase de organização	</a:t>
            </a:r>
          </a:p>
          <a:p>
            <a:pPr fontAlgn="auto">
              <a:spcBef>
                <a:spcPts val="0"/>
              </a:spcBef>
              <a:spcAft>
                <a:spcPts val="0"/>
              </a:spcAft>
              <a:defRPr/>
            </a:pPr>
            <a:r>
              <a:rPr lang="pt-BR" dirty="0">
                <a:latin typeface="+mn-lt"/>
                <a:cs typeface="+mn-cs"/>
              </a:rPr>
              <a:t>- Hepatite </a:t>
            </a:r>
            <a:r>
              <a:rPr lang="pt-BR" dirty="0" err="1">
                <a:latin typeface="+mn-lt"/>
                <a:cs typeface="+mn-cs"/>
              </a:rPr>
              <a:t>colestática</a:t>
            </a:r>
            <a:r>
              <a:rPr lang="pt-BR" dirty="0">
                <a:latin typeface="+mn-lt"/>
                <a:cs typeface="+mn-cs"/>
              </a:rPr>
              <a:t>, com </a:t>
            </a:r>
            <a:r>
              <a:rPr lang="pt-BR" dirty="0" err="1">
                <a:latin typeface="+mn-lt"/>
                <a:cs typeface="+mn-cs"/>
              </a:rPr>
              <a:t>hepatoesplenomegalia</a:t>
            </a:r>
            <a:r>
              <a:rPr lang="pt-BR" dirty="0">
                <a:latin typeface="+mn-lt"/>
                <a:cs typeface="+mn-cs"/>
              </a:rPr>
              <a:t> e icterícia (4+/4+)</a:t>
            </a:r>
          </a:p>
          <a:p>
            <a:pPr fontAlgn="auto">
              <a:spcBef>
                <a:spcPts val="0"/>
              </a:spcBef>
              <a:spcAft>
                <a:spcPts val="0"/>
              </a:spcAft>
              <a:defRPr/>
            </a:pPr>
            <a:r>
              <a:rPr lang="pt-BR" dirty="0">
                <a:latin typeface="+mn-lt"/>
                <a:cs typeface="+mn-cs"/>
              </a:rPr>
              <a:t>- Tireoidite </a:t>
            </a:r>
            <a:r>
              <a:rPr lang="pt-BR" dirty="0" err="1">
                <a:latin typeface="+mn-lt"/>
                <a:cs typeface="+mn-cs"/>
              </a:rPr>
              <a:t>linfoplasmocítica</a:t>
            </a:r>
            <a:endParaRPr lang="pt-BR" dirty="0">
              <a:latin typeface="+mn-lt"/>
              <a:cs typeface="+mn-cs"/>
            </a:endParaRPr>
          </a:p>
          <a:p>
            <a:pPr fontAlgn="auto">
              <a:spcBef>
                <a:spcPts val="0"/>
              </a:spcBef>
              <a:spcAft>
                <a:spcPts val="0"/>
              </a:spcAft>
              <a:defRPr/>
            </a:pPr>
            <a:r>
              <a:rPr lang="pt-BR" dirty="0">
                <a:latin typeface="+mn-lt"/>
                <a:cs typeface="+mn-cs"/>
              </a:rPr>
              <a:t>- Nefrite intersticial </a:t>
            </a:r>
            <a:r>
              <a:rPr lang="pt-BR" dirty="0" err="1">
                <a:latin typeface="+mn-lt"/>
                <a:cs typeface="+mn-cs"/>
              </a:rPr>
              <a:t>linfoplasmocítica</a:t>
            </a:r>
            <a:endParaRPr lang="pt-BR" dirty="0">
              <a:latin typeface="+mn-lt"/>
              <a:cs typeface="+mn-cs"/>
            </a:endParaRPr>
          </a:p>
          <a:p>
            <a:pPr marL="285750" indent="-285750" fontAlgn="auto">
              <a:spcBef>
                <a:spcPts val="0"/>
              </a:spcBef>
              <a:spcAft>
                <a:spcPts val="0"/>
              </a:spcAft>
              <a:buFontTx/>
              <a:buChar char="-"/>
              <a:defRPr/>
            </a:pPr>
            <a:r>
              <a:rPr lang="pt-BR" dirty="0">
                <a:latin typeface="+mn-lt"/>
                <a:cs typeface="+mn-cs"/>
              </a:rPr>
              <a:t>Enterite </a:t>
            </a:r>
            <a:r>
              <a:rPr lang="pt-BR" dirty="0" err="1">
                <a:latin typeface="+mn-lt"/>
                <a:cs typeface="+mn-cs"/>
              </a:rPr>
              <a:t>linfocítica</a:t>
            </a: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r>
              <a:rPr lang="pt-BR" dirty="0">
                <a:latin typeface="+mn-lt"/>
                <a:cs typeface="+mn-cs"/>
              </a:rPr>
              <a:t>* Inclusões virais sem inflamação associada: glândulas salivares, pâncreas, linfonodos, paredes vasculares, mucosa de colo uterino e ovário</a:t>
            </a:r>
          </a:p>
        </p:txBody>
      </p:sp>
      <p:sp>
        <p:nvSpPr>
          <p:cNvPr id="20485" name="CaixaDeTexto 4"/>
          <p:cNvSpPr txBox="1">
            <a:spLocks noChangeArrowheads="1"/>
          </p:cNvSpPr>
          <p:nvPr/>
        </p:nvSpPr>
        <p:spPr bwMode="auto">
          <a:xfrm>
            <a:off x="6478588" y="2293938"/>
            <a:ext cx="5214937" cy="2032000"/>
          </a:xfrm>
          <a:prstGeom prst="rect">
            <a:avLst/>
          </a:prstGeom>
          <a:noFill/>
          <a:ln w="9525">
            <a:noFill/>
            <a:miter lim="800000"/>
            <a:headEnd/>
            <a:tailEnd/>
          </a:ln>
        </p:spPr>
        <p:txBody>
          <a:bodyPr>
            <a:spAutoFit/>
          </a:bodyPr>
          <a:lstStyle/>
          <a:p>
            <a:r>
              <a:rPr lang="pt-BR">
                <a:latin typeface="Century Gothic" pitchFamily="34" charset="0"/>
              </a:rPr>
              <a:t>* Infecção bacteriana sistêmica secundária:</a:t>
            </a:r>
          </a:p>
          <a:p>
            <a:r>
              <a:rPr lang="pt-BR">
                <a:latin typeface="Century Gothic" pitchFamily="34" charset="0"/>
              </a:rPr>
              <a:t>	- Broncopneumonia </a:t>
            </a:r>
          </a:p>
          <a:p>
            <a:r>
              <a:rPr lang="pt-BR">
                <a:latin typeface="Century Gothic" pitchFamily="34" charset="0"/>
              </a:rPr>
              <a:t>	- Miocardite</a:t>
            </a:r>
          </a:p>
          <a:p>
            <a:r>
              <a:rPr lang="pt-BR">
                <a:latin typeface="Century Gothic" pitchFamily="34" charset="0"/>
              </a:rPr>
              <a:t>* Presença de microtrombos intravasculares de colônias de bacterianas (coração, baço, fígado e rins)</a:t>
            </a:r>
          </a:p>
          <a:p>
            <a:endParaRPr lang="pt-BR">
              <a:latin typeface="Century Gothic" pitchFamily="34" charset="0"/>
            </a:endParaRPr>
          </a:p>
        </p:txBody>
      </p:sp>
      <p:sp>
        <p:nvSpPr>
          <p:cNvPr id="20486" name="CaixaDeTexto 5"/>
          <p:cNvSpPr txBox="1">
            <a:spLocks noChangeArrowheads="1"/>
          </p:cNvSpPr>
          <p:nvPr/>
        </p:nvSpPr>
        <p:spPr bwMode="auto">
          <a:xfrm>
            <a:off x="6877050" y="5208588"/>
            <a:ext cx="4418013" cy="1201737"/>
          </a:xfrm>
          <a:prstGeom prst="rect">
            <a:avLst/>
          </a:prstGeom>
          <a:noFill/>
          <a:ln w="9525">
            <a:noFill/>
            <a:miter lim="800000"/>
            <a:headEnd/>
            <a:tailEnd/>
          </a:ln>
        </p:spPr>
        <p:txBody>
          <a:bodyPr>
            <a:spAutoFit/>
          </a:bodyPr>
          <a:lstStyle/>
          <a:p>
            <a:r>
              <a:rPr lang="pt-BR">
                <a:latin typeface="Century Gothic" pitchFamily="34" charset="0"/>
              </a:rPr>
              <a:t>* Choque séptico:</a:t>
            </a:r>
          </a:p>
          <a:p>
            <a:r>
              <a:rPr lang="pt-BR">
                <a:latin typeface="Century Gothic" pitchFamily="34" charset="0"/>
              </a:rPr>
              <a:t> - Esplenite aguda </a:t>
            </a:r>
          </a:p>
          <a:p>
            <a:r>
              <a:rPr lang="pt-BR">
                <a:latin typeface="Century Gothic" pitchFamily="34" charset="0"/>
              </a:rPr>
              <a:t>- Necrose tubular aguda renal.</a:t>
            </a:r>
          </a:p>
          <a:p>
            <a:endParaRPr lang="pt-BR">
              <a:latin typeface="Century Gothic" pitchFamily="34" charset="0"/>
            </a:endParaRPr>
          </a:p>
        </p:txBody>
      </p:sp>
      <p:sp>
        <p:nvSpPr>
          <p:cNvPr id="7" name="Seta para baixo 6"/>
          <p:cNvSpPr/>
          <p:nvPr/>
        </p:nvSpPr>
        <p:spPr>
          <a:xfrm>
            <a:off x="7947025" y="4159250"/>
            <a:ext cx="204788" cy="8366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0" name="Seta para baixo 9"/>
          <p:cNvSpPr/>
          <p:nvPr/>
        </p:nvSpPr>
        <p:spPr>
          <a:xfrm>
            <a:off x="7843838" y="1822450"/>
            <a:ext cx="204787" cy="3794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Seta para baixo 10"/>
          <p:cNvSpPr/>
          <p:nvPr/>
        </p:nvSpPr>
        <p:spPr>
          <a:xfrm>
            <a:off x="5743575" y="773113"/>
            <a:ext cx="360363" cy="2952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Seta para baixo 11"/>
          <p:cNvSpPr/>
          <p:nvPr/>
        </p:nvSpPr>
        <p:spPr>
          <a:xfrm>
            <a:off x="3940175" y="1822450"/>
            <a:ext cx="219075" cy="3794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p:cNvSpPr txBox="1"/>
          <p:nvPr/>
        </p:nvSpPr>
        <p:spPr>
          <a:xfrm>
            <a:off x="7813675" y="4918075"/>
            <a:ext cx="2974975" cy="1077913"/>
          </a:xfrm>
          <a:prstGeom prst="rect">
            <a:avLst/>
          </a:prstGeom>
          <a:noFill/>
        </p:spPr>
        <p:txBody>
          <a:bodyPr>
            <a:spAutoFit/>
          </a:bodyPr>
          <a:lstStyle/>
          <a:p>
            <a:pPr fontAlgn="auto">
              <a:spcBef>
                <a:spcPts val="0"/>
              </a:spcBef>
              <a:spcAft>
                <a:spcPts val="0"/>
              </a:spcAft>
              <a:defRPr/>
            </a:pPr>
            <a:r>
              <a:rPr lang="pt-BR" sz="3200" b="1" dirty="0">
                <a:solidFill>
                  <a:schemeClr val="accent1">
                    <a:lumMod val="60000"/>
                    <a:lumOff val="40000"/>
                  </a:schemeClr>
                </a:solidFill>
                <a:latin typeface="+mn-lt"/>
                <a:cs typeface="+mn-cs"/>
              </a:rPr>
              <a:t>BOM TRABALHO!!!</a:t>
            </a:r>
          </a:p>
        </p:txBody>
      </p:sp>
      <p:pic>
        <p:nvPicPr>
          <p:cNvPr id="21510" name="Picture 6" descr="Imagem1"/>
          <p:cNvPicPr>
            <a:picLocks noChangeAspect="1" noChangeArrowheads="1"/>
          </p:cNvPicPr>
          <p:nvPr/>
        </p:nvPicPr>
        <p:blipFill>
          <a:blip r:embed="rId2"/>
          <a:srcRect/>
          <a:stretch>
            <a:fillRect/>
          </a:stretch>
        </p:blipFill>
        <p:spPr bwMode="auto">
          <a:xfrm>
            <a:off x="750888" y="1012825"/>
            <a:ext cx="6035675" cy="4503738"/>
          </a:xfrm>
          <a:prstGeom prst="rect">
            <a:avLst/>
          </a:prstGeom>
          <a:noFill/>
        </p:spPr>
      </p:pic>
      <p:pic>
        <p:nvPicPr>
          <p:cNvPr id="21511" name="Picture 7" descr="Imagem1"/>
          <p:cNvPicPr>
            <a:picLocks noChangeAspect="1" noChangeArrowheads="1"/>
          </p:cNvPicPr>
          <p:nvPr/>
        </p:nvPicPr>
        <p:blipFill>
          <a:blip r:embed="rId3"/>
          <a:srcRect/>
          <a:stretch>
            <a:fillRect/>
          </a:stretch>
        </p:blipFill>
        <p:spPr bwMode="auto">
          <a:xfrm>
            <a:off x="7847013" y="3357563"/>
            <a:ext cx="3063875" cy="144145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ctrTitle" idx="4294967295"/>
          </p:nvPr>
        </p:nvSpPr>
        <p:spPr>
          <a:xfrm>
            <a:off x="914400" y="1905000"/>
            <a:ext cx="10058400" cy="2593975"/>
          </a:xfrm>
        </p:spPr>
        <p:txBody>
          <a:bodyPr anchor="b">
            <a:noAutofit/>
          </a:bodyPr>
          <a:lstStyle/>
          <a:p>
            <a:r>
              <a:rPr lang="pt-BR" sz="6000" smtClean="0"/>
              <a:t>CITOMEGALOVÍRUS CONGÊNITO</a:t>
            </a:r>
          </a:p>
        </p:txBody>
      </p:sp>
      <p:sp>
        <p:nvSpPr>
          <p:cNvPr id="5" name="Subtítulo 4"/>
          <p:cNvSpPr>
            <a:spLocks noGrp="1"/>
          </p:cNvSpPr>
          <p:nvPr>
            <p:ph type="subTitle" idx="4294967295"/>
          </p:nvPr>
        </p:nvSpPr>
        <p:spPr>
          <a:xfrm>
            <a:off x="1371600" y="4649788"/>
            <a:ext cx="7586663" cy="931862"/>
          </a:xfrm>
        </p:spPr>
        <p:txBody>
          <a:bodyPr>
            <a:normAutofit/>
          </a:bodyPr>
          <a:lstStyle/>
          <a:p>
            <a:pPr marL="0" indent="0" defTabSz="914400">
              <a:buFont typeface="Wingdings 3" pitchFamily="18" charset="2"/>
              <a:buNone/>
            </a:pPr>
            <a:r>
              <a:rPr lang="pt-BR" sz="1800" smtClean="0">
                <a:solidFill>
                  <a:srgbClr val="898989"/>
                </a:solidFill>
              </a:rPr>
              <a:t>Lara Ramos Pereira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INTRODUÇÃO</a:t>
            </a:r>
          </a:p>
        </p:txBody>
      </p:sp>
      <p:sp>
        <p:nvSpPr>
          <p:cNvPr id="3" name="Espaço Reservado para Conteúdo 2"/>
          <p:cNvSpPr>
            <a:spLocks noGrp="1"/>
          </p:cNvSpPr>
          <p:nvPr>
            <p:ph idx="4294967295"/>
          </p:nvPr>
        </p:nvSpPr>
        <p:spPr>
          <a:xfrm>
            <a:off x="609600" y="1600200"/>
            <a:ext cx="10160000" cy="5068888"/>
          </a:xfrm>
        </p:spPr>
        <p:txBody>
          <a:bodyPr>
            <a:normAutofit/>
          </a:bodyPr>
          <a:lstStyle/>
          <a:p>
            <a:pPr indent="-228600" defTabSz="914400"/>
            <a:r>
              <a:rPr lang="pt-BR" smtClean="0"/>
              <a:t>O Citomegalovírus (CMV) é um vírus que comumente infecta pessoas de todas as idades, de diferentes contextos socioeconômicos, culturais e geográficos. Na maioria das  pessoas as infecções por CMV são assintomáticas ou causam doenças leves, mas em recém-nascidos e crianças imunodeprimidas, o vírus pode causar doença grave.</a:t>
            </a:r>
          </a:p>
          <a:p>
            <a:pPr indent="-228600" defTabSz="914400"/>
            <a:r>
              <a:rPr lang="pt-PT" smtClean="0"/>
              <a:t>CMV é a infecção congênita mais comum em todo o mundo e uma das principais causas de perda auditiva infantil, déficits cognitivos,  e comprometimento da visão.</a:t>
            </a:r>
            <a:endParaRPr lang="pt-BR" smtClean="0"/>
          </a:p>
          <a:p>
            <a:pPr indent="-228600" defTabSz="914400"/>
            <a:r>
              <a:rPr lang="pt-BR" smtClean="0"/>
              <a:t>CMV é um membro da família Herpesvírus, que apresentam  propriedades de ação semelhante, genoma de DNA de fita dupla, um capsídeo e um envelope viral . São vírus que apresentam propriedades biológicas de latência e reativação, que causam infecções recorrentes</a:t>
            </a:r>
            <a:r>
              <a:rPr lang="pt-BR" sz="1800" smtClean="0"/>
              <a: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
            </a:r>
            <a:br>
              <a:rPr lang="pt-BR" smtClean="0"/>
            </a:br>
            <a:r>
              <a:rPr lang="pt-BR" smtClean="0"/>
              <a:t>TRANSMISSÃO</a:t>
            </a:r>
          </a:p>
        </p:txBody>
      </p:sp>
      <p:sp>
        <p:nvSpPr>
          <p:cNvPr id="3" name="Espaço Reservado para Conteúdo 2"/>
          <p:cNvSpPr>
            <a:spLocks noGrp="1"/>
          </p:cNvSpPr>
          <p:nvPr>
            <p:ph idx="4294967295"/>
          </p:nvPr>
        </p:nvSpPr>
        <p:spPr/>
        <p:txBody>
          <a:bodyPr>
            <a:normAutofit lnSpcReduction="10000"/>
          </a:bodyPr>
          <a:lstStyle/>
          <a:p>
            <a:pPr indent="-228600" defTabSz="914400">
              <a:lnSpc>
                <a:spcPct val="90000"/>
              </a:lnSpc>
            </a:pPr>
            <a:r>
              <a:rPr lang="pt-BR" smtClean="0"/>
              <a:t>A  transmissão ocorre de forma direta ou indireta pelo contato interpessoal, transmissão transplacentária, transplante de órgãos e transfusão sanguínea. Os reservatórios do vírus incluem urina, secreção orofaríngea, cervical e vaginal, sêmen, LEITE, lágrimas, sangue e órgãos para transplante.</a:t>
            </a:r>
          </a:p>
          <a:p>
            <a:pPr indent="-228600" defTabSz="914400">
              <a:lnSpc>
                <a:spcPct val="90000"/>
              </a:lnSpc>
            </a:pPr>
            <a:r>
              <a:rPr lang="pt-BR" smtClean="0"/>
              <a:t>A infecção congênita, de transmissão vertical, ocorre com a mesma frequência durante  toda  a gestação, mas a infecção é mais virulenta quando adquirida no primeiro trimestre. Dentre as infecções de transmissão vertical, a citomegalovirose é a de maior prevalência entre os RN.</a:t>
            </a:r>
          </a:p>
          <a:p>
            <a:pPr indent="-228600" defTabSz="914400">
              <a:lnSpc>
                <a:spcPct val="90000"/>
              </a:lnSpc>
            </a:pPr>
            <a:r>
              <a:rPr lang="pt-BR" smtClean="0"/>
              <a:t>Para que haja transmissão ao concepto não é necessária a infecção aguda</a:t>
            </a:r>
            <a:r>
              <a:rPr lang="pt-BR" b="1" smtClean="0"/>
              <a:t> </a:t>
            </a:r>
            <a:r>
              <a:rPr lang="pt-BR" smtClean="0"/>
              <a:t>na gestação, ou seja, mães com infecção adquirida antes da gestação também pode transmitir a doença. A taxa de transmissão da citomagalovirose é de 40 a 50% na infecção materna aguda e 0,5 a 1% na infecção crônica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PATOGÊNESE</a:t>
            </a:r>
          </a:p>
        </p:txBody>
      </p:sp>
      <p:sp>
        <p:nvSpPr>
          <p:cNvPr id="59395" name="Espaço Reservado para Conteúdo 2"/>
          <p:cNvSpPr>
            <a:spLocks noGrp="1"/>
          </p:cNvSpPr>
          <p:nvPr>
            <p:ph idx="4294967295"/>
          </p:nvPr>
        </p:nvSpPr>
        <p:spPr/>
        <p:txBody>
          <a:bodyPr/>
          <a:lstStyle/>
          <a:p>
            <a:pPr indent="-228600" defTabSz="914400"/>
            <a:r>
              <a:rPr lang="pt-BR" sz="2200" smtClean="0"/>
              <a:t>O endotélio vascular é o alvo da infecção viral. A deficiência de suprimento sanguíneo causada pela replicação viral e a resposta inflamatória do hospedeiro resultam em danos em diversos órgãos. O acometimento vascular  concorre para a disseminação da infecção em diversos órgãos como o sistema nervoso central. </a:t>
            </a:r>
          </a:p>
          <a:p>
            <a:pPr indent="-228600" defTabSz="914400"/>
            <a:r>
              <a:rPr lang="pt-BR" sz="2200" smtClean="0"/>
              <a:t>O tropismo do vírus por células localizadas na cóclea e oitavo par craniano é responsável  pela surdez, que é uma complicação frequente da doença congênita.</a:t>
            </a:r>
          </a:p>
          <a:p>
            <a:pPr indent="-228600" defTabSz="914400"/>
            <a:endParaRPr lang="pt-BR"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QUADRO CLÍNICO</a:t>
            </a:r>
          </a:p>
        </p:txBody>
      </p:sp>
      <p:sp>
        <p:nvSpPr>
          <p:cNvPr id="3" name="Espaço Reservado para Conteúdo 2"/>
          <p:cNvSpPr>
            <a:spLocks noGrp="1"/>
          </p:cNvSpPr>
          <p:nvPr>
            <p:ph idx="4294967295"/>
          </p:nvPr>
        </p:nvSpPr>
        <p:spPr/>
        <p:txBody>
          <a:bodyPr>
            <a:normAutofit lnSpcReduction="10000"/>
          </a:bodyPr>
          <a:lstStyle/>
          <a:p>
            <a:pPr indent="-228600" defTabSz="914400"/>
            <a:r>
              <a:rPr lang="pt-BR" sz="2200" smtClean="0"/>
              <a:t>A infecção congênita pelo citomagalovirus (CMV) resulta em 90% de</a:t>
            </a:r>
            <a:r>
              <a:rPr lang="pt-BR" sz="2200" b="1" smtClean="0"/>
              <a:t> </a:t>
            </a:r>
            <a:r>
              <a:rPr lang="pt-BR" sz="2200" smtClean="0"/>
              <a:t>crianças</a:t>
            </a:r>
            <a:r>
              <a:rPr lang="pt-BR" sz="2200" b="1" smtClean="0"/>
              <a:t> </a:t>
            </a:r>
            <a:r>
              <a:rPr lang="pt-BR" sz="2200" smtClean="0"/>
              <a:t>assintomáticas.</a:t>
            </a:r>
          </a:p>
          <a:p>
            <a:pPr indent="-228600" defTabSz="914400"/>
            <a:r>
              <a:rPr lang="pt-BR" sz="2200" smtClean="0"/>
              <a:t>As crianças sintomáticas ao nascer (10%) podem apresentar;:</a:t>
            </a:r>
          </a:p>
          <a:p>
            <a:pPr indent="-228600" defTabSz="914400">
              <a:buFont typeface="Wingdings" pitchFamily="2" charset="2"/>
              <a:buChar char="§"/>
            </a:pPr>
            <a:r>
              <a:rPr lang="pt-BR" sz="2200" smtClean="0"/>
              <a:t>Restrição do crescimento intrauterino/ Prematuridade.</a:t>
            </a:r>
          </a:p>
          <a:p>
            <a:pPr indent="-228600" defTabSz="914400">
              <a:buFont typeface="Wingdings" pitchFamily="2" charset="2"/>
              <a:buChar char="§"/>
            </a:pPr>
            <a:r>
              <a:rPr lang="pt-BR" sz="2200" smtClean="0"/>
              <a:t>Petéquias / Plaquetopenia.</a:t>
            </a:r>
          </a:p>
          <a:p>
            <a:pPr indent="-228600" defTabSz="914400">
              <a:buFont typeface="Wingdings" pitchFamily="2" charset="2"/>
              <a:buChar char="§"/>
            </a:pPr>
            <a:r>
              <a:rPr lang="pt-BR" sz="2200" smtClean="0"/>
              <a:t>Hepatoesplenomegalia.</a:t>
            </a:r>
          </a:p>
          <a:p>
            <a:pPr indent="-228600" defTabSz="914400">
              <a:buFont typeface="Wingdings" pitchFamily="2" charset="2"/>
              <a:buChar char="§"/>
            </a:pPr>
            <a:r>
              <a:rPr lang="pt-BR" sz="2200" smtClean="0"/>
              <a:t> Icterícia associada à colestase (Bd aumentada).</a:t>
            </a:r>
          </a:p>
          <a:p>
            <a:pPr indent="-228600" defTabSz="914400">
              <a:buFont typeface="Wingdings" pitchFamily="2" charset="2"/>
              <a:buChar char="§"/>
            </a:pPr>
            <a:r>
              <a:rPr lang="pt-BR" sz="2200" smtClean="0"/>
              <a:t>Microcefalia / Calcificações periventriculares.</a:t>
            </a:r>
          </a:p>
          <a:p>
            <a:pPr indent="-228600" defTabSz="914400">
              <a:buFont typeface="Wingdings" pitchFamily="2" charset="2"/>
              <a:buChar char="§"/>
            </a:pPr>
            <a:r>
              <a:rPr lang="pt-BR" sz="2200" smtClean="0"/>
              <a:t>Coriorretinite.</a:t>
            </a:r>
          </a:p>
          <a:p>
            <a:pPr indent="-228600" defTabSz="914400">
              <a:buFont typeface="Wingdings" pitchFamily="2" charset="2"/>
              <a:buChar char="§"/>
            </a:pPr>
            <a:r>
              <a:rPr lang="pt-BR" sz="2200" smtClean="0"/>
              <a:t>Perda auditiva neurossensorial.</a:t>
            </a:r>
          </a:p>
          <a:p>
            <a:pPr indent="-228600" defTabSz="914400">
              <a:buFont typeface="Wingdings 3" pitchFamily="18" charset="2"/>
              <a:buNone/>
            </a:pPr>
            <a:endParaRPr lang="pt-BR" smtClean="0"/>
          </a:p>
          <a:p>
            <a:pPr indent="-228600" defTabSz="914400">
              <a:buFont typeface="Wingdings 3" pitchFamily="18" charset="2"/>
              <a:buNone/>
            </a:pPr>
            <a:endParaRPr lang="pt-BR"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QUADRO CLÍNICO</a:t>
            </a:r>
          </a:p>
        </p:txBody>
      </p:sp>
      <p:sp>
        <p:nvSpPr>
          <p:cNvPr id="61443" name="Espaço Reservado para Conteúdo 2"/>
          <p:cNvSpPr>
            <a:spLocks noGrp="1"/>
          </p:cNvSpPr>
          <p:nvPr>
            <p:ph idx="4294967295"/>
          </p:nvPr>
        </p:nvSpPr>
        <p:spPr/>
        <p:txBody>
          <a:bodyPr/>
          <a:lstStyle/>
          <a:p>
            <a:pPr indent="-228600" defTabSz="914400"/>
            <a:r>
              <a:rPr lang="pt-BR" sz="2200" smtClean="0"/>
              <a:t>A gravidade da doença pré-natal é evidenciada pela presença de microcefalia (com ou sem calcificações), crescimento intra-uterino retardado e prematuridade. </a:t>
            </a:r>
          </a:p>
          <a:p>
            <a:pPr indent="-228600" defTabSz="914400"/>
            <a:r>
              <a:rPr lang="pt-BR" sz="2200" smtClean="0"/>
              <a:t>RN sintomáticos ao nascer usualmente apresentam mau prognóstico.  </a:t>
            </a:r>
            <a:r>
              <a:rPr lang="pt-BR" sz="2200" b="1" smtClean="0"/>
              <a:t>A mortalidade em crianças severamente acometidas é de 30% (maioria no período neonatal com disfunção hepática severa, sangramento, coagulação intravascular disseminada e infecção bacteriana secundária).</a:t>
            </a:r>
            <a:endParaRPr lang="pt-BR" sz="220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DIAGNÓSTICO</a:t>
            </a:r>
          </a:p>
        </p:txBody>
      </p:sp>
      <p:sp>
        <p:nvSpPr>
          <p:cNvPr id="62467" name="Espaço Reservado para Conteúdo 2"/>
          <p:cNvSpPr>
            <a:spLocks noGrp="1"/>
          </p:cNvSpPr>
          <p:nvPr>
            <p:ph idx="4294967295"/>
          </p:nvPr>
        </p:nvSpPr>
        <p:spPr/>
        <p:txBody>
          <a:bodyPr/>
          <a:lstStyle/>
          <a:p>
            <a:pPr indent="-228600" defTabSz="914400"/>
            <a:r>
              <a:rPr lang="pt-BR" sz="2200" smtClean="0"/>
              <a:t>É feito na presença de sinais e sintomas sugestivos, associados a presença e vírus na urina ou outra amostra clínica durante as duas primeiras semanas de vida.</a:t>
            </a:r>
          </a:p>
          <a:p>
            <a:pPr indent="-228600" defTabSz="914400"/>
            <a:r>
              <a:rPr lang="pt-BR" sz="2200" smtClean="0"/>
              <a:t>A presença do CMV na urina e/ou na saliva do RN nas primeiras 2 semanas de vida, detectada por isolamento viral ou por identificação de DNA viral pela PCR, é considerada marcador definitivo de infecção congênita pelo CMV. </a:t>
            </a:r>
          </a:p>
          <a:p>
            <a:pPr indent="-228600" defTabSz="914400"/>
            <a:r>
              <a:rPr lang="pt-BR" sz="2200" smtClean="0"/>
              <a:t>Urina e saliva são as amostras clínicas ideais para o diagnóstico de infecção congênita pelo CMV por conterem grandes quantidades do vírus ao nascimento em praticamente 100% das crianças.</a:t>
            </a:r>
          </a:p>
          <a:p>
            <a:pPr indent="-228600" defTabSz="914400"/>
            <a:endParaRPr lang="pt-BR"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DIAGNÓSTICO</a:t>
            </a:r>
          </a:p>
        </p:txBody>
      </p:sp>
      <p:sp>
        <p:nvSpPr>
          <p:cNvPr id="63491" name="Espaço Reservado para Conteúdo 2"/>
          <p:cNvSpPr>
            <a:spLocks noGrp="1"/>
          </p:cNvSpPr>
          <p:nvPr>
            <p:ph idx="4294967295"/>
          </p:nvPr>
        </p:nvSpPr>
        <p:spPr/>
        <p:txBody>
          <a:bodyPr/>
          <a:lstStyle/>
          <a:p>
            <a:pPr indent="-228600" defTabSz="914400"/>
            <a:r>
              <a:rPr lang="pt-BR" sz="2200" smtClean="0"/>
              <a:t>A ausência do vírus na saliva e/ou na urina do nascimento até 2 a 3 semanas de vida exclui o diagnóstico de infecção pelo CMV congênita. A detecção do vírus a partir da quarta até décima segunda semana de vida indica infecção adquirida no período perinatal ou pós-natal precoce. </a:t>
            </a:r>
          </a:p>
          <a:p>
            <a:pPr indent="-228600" defTabSz="914400"/>
            <a:endParaRPr lang="pt-BR" sz="2200"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TRATAMENTO</a:t>
            </a:r>
          </a:p>
        </p:txBody>
      </p:sp>
      <p:sp>
        <p:nvSpPr>
          <p:cNvPr id="64515" name="Espaço Reservado para Conteúdo 2"/>
          <p:cNvSpPr>
            <a:spLocks noGrp="1"/>
          </p:cNvSpPr>
          <p:nvPr>
            <p:ph idx="4294967295"/>
          </p:nvPr>
        </p:nvSpPr>
        <p:spPr/>
        <p:txBody>
          <a:bodyPr/>
          <a:lstStyle/>
          <a:p>
            <a:pPr indent="-228600" defTabSz="914400"/>
            <a:r>
              <a:rPr lang="pt-BR" sz="2200" smtClean="0"/>
              <a:t>Um pequeno grupo de agentes antivirais tem sido testado. Entre eles estão Ganciclovir e Valganciclovir que são licenciados para o tratamento de pacientes imunocomprometidos. </a:t>
            </a:r>
            <a:endParaRPr lang="pt-BR" smtClean="0"/>
          </a:p>
          <a:p>
            <a:pPr indent="-228600" defTabSz="914400"/>
            <a:r>
              <a:rPr lang="pt-BR" sz="2200" smtClean="0"/>
              <a:t>Embora o tratamento da infecção congênita sintomática ainda seja motivo de debates, existem evidências de que o tratamento antiviral possa trazer benefícios em curto prazo nos quadros de síndrome sepsis-like viral, pneumonite e trombocitopenia grave refratária. Essas manifestações geralmente são encontrados nos RN gravemente enfermos.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TRATAMENTO</a:t>
            </a:r>
          </a:p>
        </p:txBody>
      </p:sp>
      <p:sp>
        <p:nvSpPr>
          <p:cNvPr id="3" name="Espaço Reservado para Conteúdo 2"/>
          <p:cNvSpPr>
            <a:spLocks noGrp="1"/>
          </p:cNvSpPr>
          <p:nvPr>
            <p:ph idx="4294967295"/>
          </p:nvPr>
        </p:nvSpPr>
        <p:spPr/>
        <p:txBody>
          <a:bodyPr>
            <a:normAutofit/>
          </a:bodyPr>
          <a:lstStyle/>
          <a:p>
            <a:pPr indent="-228600" defTabSz="914400">
              <a:lnSpc>
                <a:spcPct val="90000"/>
              </a:lnSpc>
            </a:pPr>
            <a:r>
              <a:rPr lang="pt-BR" sz="2200" smtClean="0"/>
              <a:t> A indicação atual do tratamento com ganciclovir em crianças com infecção congênita por CMV está restrita a casos selecionados, ou seja, RN com infecção confirmada, sintomáticos e com evidências de envolvimento do SNC (calcificações intracranianas, microcefalia, atrofia cortical), alteração auditiva e/ou coriorretinite. Devem-se excluir outras etiologias de infecção congênita, especialmente sífilis e toxoplasmose, cujos sinais e sintomas podem ser semelhantes. </a:t>
            </a:r>
          </a:p>
          <a:p>
            <a:pPr indent="-228600" defTabSz="914400">
              <a:lnSpc>
                <a:spcPct val="90000"/>
              </a:lnSpc>
            </a:pPr>
            <a:r>
              <a:rPr lang="pt-BR" sz="2200" smtClean="0"/>
              <a:t>A dose ainda é discutível. No HMIB, usamos </a:t>
            </a:r>
            <a:r>
              <a:rPr lang="pt-BR" sz="2200" b="1" smtClean="0"/>
              <a:t>8 ou 12 mg/Kg de ganciclovir intravenoso a cada 12 horas por 6 semanas. Nas 4 última semanas usamos 3 vezes por semana</a:t>
            </a:r>
            <a:r>
              <a:rPr lang="pt-BR" sz="2200" smtClean="0"/>
              <a:t>.</a:t>
            </a:r>
          </a:p>
          <a:p>
            <a:pPr indent="-228600" defTabSz="914400">
              <a:lnSpc>
                <a:spcPct val="90000"/>
              </a:lnSpc>
            </a:pPr>
            <a:endParaRPr lang="pt-BR" sz="220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TRATAMENTO</a:t>
            </a:r>
          </a:p>
        </p:txBody>
      </p:sp>
      <p:sp>
        <p:nvSpPr>
          <p:cNvPr id="3" name="Espaço Reservado para Conteúdo 2"/>
          <p:cNvSpPr>
            <a:spLocks noGrp="1"/>
          </p:cNvSpPr>
          <p:nvPr>
            <p:ph idx="4294967295"/>
          </p:nvPr>
        </p:nvSpPr>
        <p:spPr/>
        <p:txBody>
          <a:bodyPr>
            <a:normAutofit lnSpcReduction="10000"/>
          </a:bodyPr>
          <a:lstStyle/>
          <a:p>
            <a:pPr indent="-228600" defTabSz="914400">
              <a:lnSpc>
                <a:spcPct val="90000"/>
              </a:lnSpc>
            </a:pPr>
            <a:r>
              <a:rPr lang="pt-BR" sz="2200" smtClean="0"/>
              <a:t>Contraindicações do uso da droga ou modificações da dose quando já estiver em uso:</a:t>
            </a:r>
          </a:p>
          <a:p>
            <a:pPr indent="-228600" defTabSz="914400">
              <a:lnSpc>
                <a:spcPct val="90000"/>
              </a:lnSpc>
              <a:buFont typeface="Wingdings" pitchFamily="2" charset="2"/>
              <a:buChar char="§"/>
            </a:pPr>
            <a:r>
              <a:rPr lang="pt-BR" sz="2200" smtClean="0"/>
              <a:t>Neutropenia (&lt;500 células/mm3) e plaquetopenia (&lt;50.000/mm3): redução da dose para 4 a 6mg/kg/dia</a:t>
            </a:r>
          </a:p>
          <a:p>
            <a:pPr indent="-228600" defTabSz="914400">
              <a:lnSpc>
                <a:spcPct val="90000"/>
              </a:lnSpc>
              <a:buFont typeface="Wingdings" pitchFamily="2" charset="2"/>
              <a:buChar char="§"/>
            </a:pPr>
            <a:r>
              <a:rPr lang="pt-BR" sz="2200" smtClean="0"/>
              <a:t>Creatinina sérica &gt;2,0mg/dL.</a:t>
            </a:r>
          </a:p>
          <a:p>
            <a:pPr indent="-228600" defTabSz="914400">
              <a:lnSpc>
                <a:spcPct val="90000"/>
              </a:lnSpc>
            </a:pPr>
            <a:r>
              <a:rPr lang="pt-BR" sz="2200" smtClean="0"/>
              <a:t>Se essas alterações persistirem por mais de uma semana ou piorarem, a droga deverá ser suspensa até a normalização dos parâmetros laboratoriais.</a:t>
            </a:r>
          </a:p>
          <a:p>
            <a:pPr indent="-228600" defTabSz="914400">
              <a:lnSpc>
                <a:spcPct val="90000"/>
              </a:lnSpc>
            </a:pPr>
            <a:r>
              <a:rPr lang="pt-BR" smtClean="0"/>
              <a:t>Controle laboratorial durante o tratamento:</a:t>
            </a:r>
          </a:p>
          <a:p>
            <a:pPr indent="-228600" defTabSz="914400">
              <a:lnSpc>
                <a:spcPct val="90000"/>
              </a:lnSpc>
              <a:buFont typeface="Wingdings" pitchFamily="2" charset="2"/>
              <a:buChar char="§"/>
            </a:pPr>
            <a:r>
              <a:rPr lang="pt-BR" smtClean="0"/>
              <a:t>Hemograma completo, ureia e creatinina, TGO, bilirrubina total e frações. Monitorização da virúria: coleta de urina para isolamento viral e PCR. Líquor antes do início do tratamento e, se alterado, repetir no dia 42.</a:t>
            </a:r>
          </a:p>
          <a:p>
            <a:pPr indent="-228600" defTabSz="914400">
              <a:lnSpc>
                <a:spcPct val="90000"/>
              </a:lnSpc>
            </a:pPr>
            <a:endParaRPr lang="pt-BR"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TRATAMENTO</a:t>
            </a:r>
          </a:p>
        </p:txBody>
      </p:sp>
      <p:sp>
        <p:nvSpPr>
          <p:cNvPr id="3" name="Espaço Reservado para Conteúdo 2"/>
          <p:cNvSpPr>
            <a:spLocks noGrp="1"/>
          </p:cNvSpPr>
          <p:nvPr>
            <p:ph idx="4294967295"/>
          </p:nvPr>
        </p:nvSpPr>
        <p:spPr/>
        <p:txBody>
          <a:bodyPr>
            <a:normAutofit lnSpcReduction="10000"/>
          </a:bodyPr>
          <a:lstStyle/>
          <a:p>
            <a:pPr indent="-228600" defTabSz="914400">
              <a:lnSpc>
                <a:spcPct val="90000"/>
              </a:lnSpc>
            </a:pPr>
            <a:r>
              <a:rPr lang="pt-BR" sz="2200" smtClean="0">
                <a:solidFill>
                  <a:srgbClr val="FFFF00"/>
                </a:solidFill>
              </a:rPr>
              <a:t>A</a:t>
            </a:r>
            <a:r>
              <a:rPr lang="pt-BR" sz="2200" smtClean="0">
                <a:solidFill>
                  <a:srgbClr val="000000"/>
                </a:solidFill>
              </a:rPr>
              <a:t> </a:t>
            </a:r>
            <a:r>
              <a:rPr lang="pt-BR" sz="2200" smtClean="0">
                <a:solidFill>
                  <a:srgbClr val="FFFF00"/>
                </a:solidFill>
              </a:rPr>
              <a:t>estabilização ou melhora do prognóstico auditivo ao longo dos anos seria o objetivo principal do uso do antiviral, uma vez que a perda auditiva pode aparecer após o período neonatal ou se tornar progressivamente mais grave</a:t>
            </a:r>
            <a:r>
              <a:rPr lang="pt-BR" sz="2200" smtClean="0">
                <a:solidFill>
                  <a:srgbClr val="000000"/>
                </a:solidFill>
              </a:rPr>
              <a:t>.</a:t>
            </a:r>
            <a:r>
              <a:rPr lang="pt-BR" sz="2200" smtClean="0"/>
              <a:t> Controle laboratorial durante o tratamento:</a:t>
            </a:r>
          </a:p>
          <a:p>
            <a:pPr indent="-228600" defTabSz="914400">
              <a:lnSpc>
                <a:spcPct val="90000"/>
              </a:lnSpc>
            </a:pPr>
            <a:r>
              <a:rPr lang="pt-BR" sz="2200" smtClean="0"/>
              <a:t>	Hemograma completo com plaquetas, ureia e creatinina, TGO, bilirrubina total e frações,</a:t>
            </a:r>
          </a:p>
          <a:p>
            <a:pPr indent="-228600" defTabSz="914400">
              <a:lnSpc>
                <a:spcPct val="90000"/>
              </a:lnSpc>
            </a:pPr>
            <a:r>
              <a:rPr lang="pt-BR" sz="2200" smtClean="0"/>
              <a:t>nos dias 3, 5, 7, 10, 14, 17, 21, 28, 35, 42 e 49 de tratamento</a:t>
            </a:r>
          </a:p>
          <a:p>
            <a:pPr indent="-228600" defTabSz="914400">
              <a:lnSpc>
                <a:spcPct val="90000"/>
              </a:lnSpc>
            </a:pPr>
            <a:r>
              <a:rPr lang="pt-BR" sz="2200" smtClean="0"/>
              <a:t>	Monitorização da virúria: coleta de urina para isolamento viral e PCR nas semanas 1, 2, 4, 6, 8, 10 e 12.</a:t>
            </a:r>
          </a:p>
          <a:p>
            <a:pPr indent="-228600" defTabSz="914400">
              <a:lnSpc>
                <a:spcPct val="90000"/>
              </a:lnSpc>
            </a:pPr>
            <a:r>
              <a:rPr lang="pt-BR" sz="2200" smtClean="0"/>
              <a:t>	Líquor antes do início do tratamento e, se alterado, repetir no dia 42.</a:t>
            </a:r>
          </a:p>
          <a:p>
            <a:pPr indent="-228600" defTabSz="914400">
              <a:lnSpc>
                <a:spcPct val="90000"/>
              </a:lnSpc>
              <a:buClr>
                <a:srgbClr val="7A7A7A"/>
              </a:buClr>
            </a:pPr>
            <a:endParaRPr lang="pt-BR" sz="2200" smtClean="0">
              <a:solidFill>
                <a:srgbClr val="000000"/>
              </a:solidFill>
            </a:endParaRPr>
          </a:p>
          <a:p>
            <a:pPr indent="-228600" defTabSz="914400">
              <a:lnSpc>
                <a:spcPct val="90000"/>
              </a:lnSpc>
            </a:pPr>
            <a:endParaRPr lang="pt-BR"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PREVENÇÃO</a:t>
            </a:r>
          </a:p>
        </p:txBody>
      </p:sp>
      <p:sp>
        <p:nvSpPr>
          <p:cNvPr id="68611" name="Espaço Reservado para Conteúdo 2"/>
          <p:cNvSpPr>
            <a:spLocks noGrp="1"/>
          </p:cNvSpPr>
          <p:nvPr>
            <p:ph idx="4294967295"/>
          </p:nvPr>
        </p:nvSpPr>
        <p:spPr/>
        <p:txBody>
          <a:bodyPr/>
          <a:lstStyle/>
          <a:p>
            <a:pPr indent="-228600" defTabSz="914400"/>
            <a:r>
              <a:rPr lang="pt-BR" smtClean="0"/>
              <a:t>A principal fonte de CMV são crianças infectadas e o contato sexual. As gestantes susceptíveis que trabalham em contato íntimo com crianças(creches) formam um grupo de alto risco. Medidas de higiene como a simples lavagem das mãos devem ser instituídas. </a:t>
            </a:r>
          </a:p>
          <a:p>
            <a:pPr indent="-228600" defTabSz="914400"/>
            <a:r>
              <a:rPr lang="pt-BR" smtClean="0"/>
              <a:t>A transmissão perinatal pelo leite materno não é uma questão preocupante, especialmente em relação ao RN a termo. Já os prematuros que não receberam quantidade suficiente de anticorpos transplacentários estão em maior risco de morbidade.</a:t>
            </a:r>
          </a:p>
          <a:p>
            <a:pPr indent="-228600" defTabSz="914400"/>
            <a:endParaRPr lang="pt-BR"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PREVENÇÃO</a:t>
            </a:r>
          </a:p>
        </p:txBody>
      </p:sp>
      <p:sp>
        <p:nvSpPr>
          <p:cNvPr id="69635" name="Espaço Reservado para Conteúdo 2"/>
          <p:cNvSpPr>
            <a:spLocks noGrp="1"/>
          </p:cNvSpPr>
          <p:nvPr>
            <p:ph idx="4294967295"/>
          </p:nvPr>
        </p:nvSpPr>
        <p:spPr/>
        <p:txBody>
          <a:bodyPr/>
          <a:lstStyle/>
          <a:p>
            <a:pPr indent="-228600" defTabSz="914400"/>
            <a:r>
              <a:rPr lang="pt-BR" smtClean="0"/>
              <a:t>Pensando nos prematuros extremos foi elaborado, nesse ano de 2017, um </a:t>
            </a:r>
            <a:r>
              <a:rPr lang="pt-BR" b="1" smtClean="0"/>
              <a:t>Protocolo do uso de Leite Humano Fresco para os Pré-termos extremos (&lt;28 semanas de idade gestacional ao nascer)</a:t>
            </a:r>
            <a:r>
              <a:rPr lang="pt-BR" smtClean="0"/>
              <a:t> - preparado a partir da discussão com a Coordenação da Neonatologia da Secretaria de Saúde do DF com demais outras Coordenações com o objetivo de oferta leite humano fresco com segurança, dada a preocupações com a infecção pós-natal pelo CMV.</a:t>
            </a:r>
          </a:p>
          <a:p>
            <a:pPr indent="-228600" defTabSz="914400"/>
            <a:endParaRPr lang="pt-BR"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PREVENÇÃO</a:t>
            </a:r>
          </a:p>
        </p:txBody>
      </p:sp>
      <p:sp>
        <p:nvSpPr>
          <p:cNvPr id="70659" name="Espaço Reservado para Conteúdo 2"/>
          <p:cNvSpPr>
            <a:spLocks noGrp="1"/>
          </p:cNvSpPr>
          <p:nvPr>
            <p:ph idx="4294967295"/>
          </p:nvPr>
        </p:nvSpPr>
        <p:spPr>
          <a:xfrm>
            <a:off x="609600" y="1341438"/>
            <a:ext cx="10287000" cy="5327650"/>
          </a:xfrm>
        </p:spPr>
        <p:txBody>
          <a:bodyPr/>
          <a:lstStyle/>
          <a:p>
            <a:pPr indent="-228600" defTabSz="914400"/>
            <a:r>
              <a:rPr lang="pt-BR" sz="2200" b="1" smtClean="0"/>
              <a:t>Proposta para o uso de leite humano fresco:</a:t>
            </a:r>
            <a:r>
              <a:rPr lang="pt-BR" sz="2200" smtClean="0"/>
              <a:t> </a:t>
            </a:r>
          </a:p>
          <a:p>
            <a:pPr indent="-228600" defTabSz="914400"/>
            <a:r>
              <a:rPr lang="pt-PT" sz="2200" smtClean="0"/>
              <a:t>Segundo a Academia Americana de Pediatria (2012), o valor da alimentação rotineira de leite humano fresco de mães soropositivas para o CMV aos recém-nascidos  prematuros supera os riscos de doença clínica, especialmente porque não tem sido relatadas anormalidades no neurodesenvolvimento. Assim, o leite materno fresco é preferível para alimentar rotineiramente todos os prematuros.</a:t>
            </a:r>
            <a:endParaRPr lang="pt-BR" sz="2200" smtClean="0"/>
          </a:p>
          <a:p>
            <a:pPr indent="-228600" defTabSz="914400"/>
            <a:r>
              <a:rPr lang="pt-PT" sz="2200" b="1" smtClean="0"/>
              <a:t>No entanto, face a evidências atuais propõem-se, para os pré-termos extremos (&lt;28 semanas):</a:t>
            </a:r>
            <a:endParaRPr lang="pt-BR" sz="2200" smtClean="0"/>
          </a:p>
          <a:p>
            <a:pPr indent="-228600" defTabSz="914400"/>
            <a:r>
              <a:rPr lang="pt-PT" sz="2200" smtClean="0"/>
              <a:t>- </a:t>
            </a:r>
            <a:r>
              <a:rPr lang="pt-BR" sz="2200" smtClean="0"/>
              <a:t>verificar no site específico do Hospital o resultado da coleta em papel de filtro do pré-natal;</a:t>
            </a:r>
          </a:p>
          <a:p>
            <a:pPr indent="-228600" defTabSz="914400"/>
            <a:r>
              <a:rPr lang="pt-BR" sz="2200" smtClean="0"/>
              <a:t>- se não foi colhido, colher na Sala de Parto. </a:t>
            </a:r>
          </a:p>
          <a:p>
            <a:pPr indent="-228600" defTabSz="914400"/>
            <a:endParaRPr lang="pt-BR" sz="220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PREVENÇÃO</a:t>
            </a:r>
          </a:p>
        </p:txBody>
      </p:sp>
      <p:sp>
        <p:nvSpPr>
          <p:cNvPr id="71683" name="Espaço Reservado para Conteúdo 2"/>
          <p:cNvSpPr>
            <a:spLocks noGrp="1"/>
          </p:cNvSpPr>
          <p:nvPr>
            <p:ph idx="4294967295"/>
          </p:nvPr>
        </p:nvSpPr>
        <p:spPr/>
        <p:txBody>
          <a:bodyPr/>
          <a:lstStyle/>
          <a:p>
            <a:pPr indent="-228600" defTabSz="914400"/>
            <a:r>
              <a:rPr lang="pt-BR" smtClean="0"/>
              <a:t>- Caso não se tenha informação sobre o </a:t>
            </a:r>
            <a:r>
              <a:rPr lang="pt-BR" i="1" smtClean="0"/>
              <a:t>status </a:t>
            </a:r>
            <a:r>
              <a:rPr lang="pt-BR" smtClean="0"/>
              <a:t>do CMV materno ou que a mãe apresente IgG+ e IgM- (infecção crônica) ou IgM+ e IgG- (infecção  aguda), manter a colostroterapia (7 dias) e após, leite humano congelado (-20</a:t>
            </a:r>
            <a:r>
              <a:rPr lang="pt-BR" baseline="30000" smtClean="0"/>
              <a:t>o</a:t>
            </a:r>
            <a:r>
              <a:rPr lang="pt-BR" smtClean="0"/>
              <a:t>C por 72 horas da própria mãe; reduz a carga viral) ou pasteurizado, por 8 semanas. </a:t>
            </a:r>
          </a:p>
          <a:p>
            <a:pPr indent="-228600" defTabSz="914400"/>
            <a:r>
              <a:rPr lang="pt-BR" smtClean="0"/>
              <a:t>-Para as mães IgG-  e IgM-, usar leite fresco sem riscos.</a:t>
            </a:r>
          </a:p>
          <a:p>
            <a:pPr indent="-228600" defTabSz="914400"/>
            <a:endParaRPr lang="pt-BR"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pPr algn="ctr"/>
            <a:r>
              <a:rPr lang="pt-BR" sz="2000" b="1" smtClean="0">
                <a:solidFill>
                  <a:srgbClr val="FFFF00"/>
                </a:solidFill>
              </a:rPr>
              <a:t>Manejo do Uso de Leite Humano em prematuros menores 28 semanas diante do risco do CMV</a:t>
            </a:r>
            <a:r>
              <a:rPr lang="pt-BR" b="1" smtClean="0">
                <a:solidFill>
                  <a:srgbClr val="FFFF00"/>
                </a:solidFill>
              </a:rPr>
              <a:t/>
            </a:r>
            <a:br>
              <a:rPr lang="pt-BR" b="1" smtClean="0">
                <a:solidFill>
                  <a:srgbClr val="FFFF00"/>
                </a:solidFill>
              </a:rPr>
            </a:br>
            <a:endParaRPr lang="pt-BR" b="1" smtClean="0">
              <a:solidFill>
                <a:srgbClr val="FFFF00"/>
              </a:solidFill>
            </a:endParaRPr>
          </a:p>
        </p:txBody>
      </p:sp>
      <p:pic>
        <p:nvPicPr>
          <p:cNvPr id="72711" name="Picture 7" descr="Imagem1"/>
          <p:cNvPicPr>
            <a:picLocks noChangeAspect="1" noChangeArrowheads="1"/>
          </p:cNvPicPr>
          <p:nvPr/>
        </p:nvPicPr>
        <p:blipFill>
          <a:blip r:embed="rId2"/>
          <a:srcRect/>
          <a:stretch>
            <a:fillRect/>
          </a:stretch>
        </p:blipFill>
        <p:spPr bwMode="auto">
          <a:xfrm>
            <a:off x="2268538" y="1079500"/>
            <a:ext cx="6773862" cy="5546725"/>
          </a:xfrm>
          <a:prstGeom prst="rect">
            <a:avLst/>
          </a:prstGeom>
          <a:noFill/>
          <a:ln w="57150">
            <a:solidFill>
              <a:srgbClr val="0000FF"/>
            </a:solid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r>
              <a:rPr lang="pt-BR" smtClean="0"/>
              <a:t>REFERÊNCIAS</a:t>
            </a:r>
          </a:p>
        </p:txBody>
      </p:sp>
      <p:sp>
        <p:nvSpPr>
          <p:cNvPr id="73731" name="Espaço Reservado para Conteúdo 2"/>
          <p:cNvSpPr>
            <a:spLocks noGrp="1"/>
          </p:cNvSpPr>
          <p:nvPr>
            <p:ph idx="4294967295"/>
          </p:nvPr>
        </p:nvSpPr>
        <p:spPr>
          <a:xfrm>
            <a:off x="928688" y="1004888"/>
            <a:ext cx="8947150" cy="4195762"/>
          </a:xfrm>
        </p:spPr>
        <p:txBody>
          <a:bodyPr/>
          <a:lstStyle/>
          <a:p>
            <a:pPr indent="-228600" defTabSz="914400"/>
            <a:r>
              <a:rPr lang="pt-BR" sz="2200" smtClean="0">
                <a:latin typeface="Times New Roman" pitchFamily="18" charset="0"/>
                <a:cs typeface="Times New Roman" pitchFamily="18" charset="0"/>
                <a:sym typeface="Times New Roman" pitchFamily="18" charset="0"/>
              </a:rPr>
              <a:t>Atenção à Saúde do Recém-Nascido: Guia para os Profissionais de Saúde. Conteúdo: v. 2. Intervenções comuns, icterícia e infecções. Infecção pelo Citomegalovírus – Brasília : Ministério da Saúde, 2011.</a:t>
            </a:r>
          </a:p>
          <a:p>
            <a:pPr indent="-228600" defTabSz="914400"/>
            <a:r>
              <a:rPr lang="pt-BR" sz="2200" smtClean="0">
                <a:latin typeface="Times New Roman" pitchFamily="18" charset="0"/>
                <a:cs typeface="Times New Roman" pitchFamily="18" charset="0"/>
                <a:sym typeface="Times New Roman" pitchFamily="18" charset="0"/>
              </a:rPr>
              <a:t>Porto CL: Citomegalovirose .In. Margotto PR. Assistência ao Recém-Nascido de Risco, ESCS, Brasília, 2013, pg.3ª Edição, 482-487.</a:t>
            </a:r>
          </a:p>
          <a:p>
            <a:pPr indent="-228600" defTabSz="914400"/>
            <a:endParaRPr lang="pt-BR" sz="2200" smtClean="0">
              <a:latin typeface="Times New Roman" pitchFamily="18" charset="0"/>
              <a:cs typeface="Times New Roman" pitchFamily="18" charset="0"/>
              <a:sym typeface="Times New Roman" pitchFamily="18" charset="0"/>
            </a:endParaRPr>
          </a:p>
          <a:p>
            <a:pPr indent="-228600" defTabSz="914400"/>
            <a:endParaRPr lang="pt-BR" sz="2200" smtClean="0">
              <a:solidFill>
                <a:srgbClr val="000000"/>
              </a:solidFill>
              <a:latin typeface="Times New Roman" pitchFamily="18" charset="0"/>
              <a:cs typeface="Times New Roman" pitchFamily="18" charset="0"/>
              <a:sym typeface="Times New Roman" pitchFamily="18" charset="0"/>
            </a:endParaRPr>
          </a:p>
          <a:p>
            <a:pPr indent="-228600" defTabSz="914400"/>
            <a:endParaRPr lang="pt-BR" smtClean="0"/>
          </a:p>
        </p:txBody>
      </p:sp>
      <p:sp>
        <p:nvSpPr>
          <p:cNvPr id="73733" name="Rectangle 5"/>
          <p:cNvSpPr>
            <a:spLocks noChangeArrowheads="1"/>
          </p:cNvSpPr>
          <p:nvPr/>
        </p:nvSpPr>
        <p:spPr bwMode="auto">
          <a:xfrm>
            <a:off x="4414838" y="4946650"/>
            <a:ext cx="7518400" cy="641350"/>
          </a:xfrm>
          <a:prstGeom prst="rect">
            <a:avLst/>
          </a:prstGeom>
          <a:noFill/>
          <a:ln w="9525">
            <a:noFill/>
            <a:miter lim="800000"/>
            <a:headEnd/>
            <a:tailEnd/>
          </a:ln>
          <a:effectLst/>
        </p:spPr>
        <p:txBody>
          <a:bodyPr wrap="none" anchor="ctr">
            <a:spAutoFit/>
          </a:bodyPr>
          <a:lstStyle/>
          <a:p>
            <a:pPr algn="ctr"/>
            <a:r>
              <a:rPr lang="pt-BR" i="1"/>
              <a:t>Link Para Download:</a:t>
            </a:r>
            <a:endParaRPr lang="pt-BR" i="1">
              <a:hlinkClick r:id="rId2"/>
            </a:endParaRPr>
          </a:p>
          <a:p>
            <a:pPr algn="ctr"/>
            <a:r>
              <a:rPr lang="pt-BR" i="1">
                <a:hlinkClick r:id="rId2"/>
              </a:rPr>
              <a:t>https://drive.google.com/open?id=0B5b9fOW0rJ3SRkRpUFMwVUxJZjA</a:t>
            </a:r>
            <a:r>
              <a:rPr lang="pt-BR"/>
              <a:t> </a:t>
            </a:r>
          </a:p>
        </p:txBody>
      </p:sp>
      <p:sp>
        <p:nvSpPr>
          <p:cNvPr id="73734" name="Text Box 6"/>
          <p:cNvSpPr txBox="1">
            <a:spLocks noChangeArrowheads="1"/>
          </p:cNvSpPr>
          <p:nvPr/>
        </p:nvSpPr>
        <p:spPr bwMode="auto">
          <a:xfrm>
            <a:off x="6126163" y="5724525"/>
            <a:ext cx="3270250" cy="366713"/>
          </a:xfrm>
          <a:prstGeom prst="rect">
            <a:avLst/>
          </a:prstGeom>
          <a:noFill/>
          <a:ln w="9525">
            <a:noFill/>
            <a:miter lim="800000"/>
            <a:headEnd/>
            <a:tailEnd/>
          </a:ln>
          <a:effectLst/>
        </p:spPr>
        <p:txBody>
          <a:bodyPr wrap="none">
            <a:spAutoFit/>
          </a:bodyPr>
          <a:lstStyle/>
          <a:p>
            <a:r>
              <a:rPr lang="pt-BR">
                <a:solidFill>
                  <a:srgbClr val="FFFF00"/>
                </a:solidFill>
              </a:rPr>
              <a:t>Baixe para o seu Smartphone!</a:t>
            </a:r>
          </a:p>
        </p:txBody>
      </p:sp>
      <p:sp>
        <p:nvSpPr>
          <p:cNvPr id="73737" name="AutoShape 9"/>
          <p:cNvSpPr>
            <a:spLocks noChangeArrowheads="1"/>
          </p:cNvSpPr>
          <p:nvPr/>
        </p:nvSpPr>
        <p:spPr bwMode="auto">
          <a:xfrm>
            <a:off x="5767388" y="5576888"/>
            <a:ext cx="358775" cy="641350"/>
          </a:xfrm>
          <a:prstGeom prst="curvedRightArrow">
            <a:avLst>
              <a:gd name="adj1" fmla="val 35752"/>
              <a:gd name="adj2" fmla="val 71504"/>
              <a:gd name="adj3" fmla="val 33333"/>
            </a:avLst>
          </a:prstGeom>
          <a:solidFill>
            <a:srgbClr val="FFFF00"/>
          </a:solidFill>
          <a:ln w="57150">
            <a:solidFill>
              <a:srgbClr val="0000FF"/>
            </a:solidFill>
            <a:miter lim="800000"/>
            <a:headEnd/>
            <a:tailEnd/>
          </a:ln>
          <a:effectLst/>
        </p:spPr>
        <p:txBody>
          <a:bodyPr wrap="none" anchor="ctr"/>
          <a:lstStyle/>
          <a:p>
            <a:endParaRPr lang="pt-BR"/>
          </a:p>
        </p:txBody>
      </p:sp>
      <p:pic>
        <p:nvPicPr>
          <p:cNvPr id="73738" name="Picture 10" descr="Imagem1"/>
          <p:cNvPicPr>
            <a:picLocks noChangeAspect="1" noChangeArrowheads="1"/>
          </p:cNvPicPr>
          <p:nvPr/>
        </p:nvPicPr>
        <p:blipFill>
          <a:blip r:embed="rId3"/>
          <a:srcRect/>
          <a:stretch>
            <a:fillRect/>
          </a:stretch>
        </p:blipFill>
        <p:spPr bwMode="auto">
          <a:xfrm>
            <a:off x="169863" y="2892425"/>
            <a:ext cx="3840162" cy="3852863"/>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p:txBody>
          <a:bodyPr/>
          <a:lstStyle/>
          <a:p>
            <a:pPr algn="ctr"/>
            <a:r>
              <a:rPr lang="pt-BR" sz="3800" smtClean="0"/>
              <a:t>Nota do Editor o site </a:t>
            </a:r>
            <a:r>
              <a:rPr lang="pt-BR" sz="3800" smtClean="0">
                <a:hlinkClick r:id="rId2"/>
              </a:rPr>
              <a:t>www.paulomargoto.com.br</a:t>
            </a:r>
            <a:r>
              <a:rPr lang="pt-BR" sz="3800" smtClean="0"/>
              <a:t>. Consultem também! Aqui e Agora! </a:t>
            </a:r>
            <a:r>
              <a:rPr lang="pt-BR" sz="3800" smtClean="0">
                <a:solidFill>
                  <a:srgbClr val="FFFF00"/>
                </a:solidFill>
              </a:rPr>
              <a:t>Estudando Juntos!</a:t>
            </a:r>
          </a:p>
        </p:txBody>
      </p:sp>
      <p:sp>
        <p:nvSpPr>
          <p:cNvPr id="74755" name="Rectangle 3"/>
          <p:cNvSpPr>
            <a:spLocks noGrp="1"/>
          </p:cNvSpPr>
          <p:nvPr>
            <p:ph type="body" idx="1"/>
          </p:nvPr>
        </p:nvSpPr>
        <p:spPr>
          <a:xfrm>
            <a:off x="1203325" y="3000375"/>
            <a:ext cx="8947150" cy="4195763"/>
          </a:xfrm>
        </p:spPr>
        <p:txBody>
          <a:bodyPr/>
          <a:lstStyle/>
          <a:p>
            <a:r>
              <a:rPr lang="pt-BR" altLang="ko-KR" sz="1600" b="1" smtClean="0">
                <a:solidFill>
                  <a:srgbClr val="FFFF00"/>
                </a:solidFill>
                <a:ea typeface="굴림" charset="-127"/>
              </a:rPr>
              <a:t>Colite pelo citomegalovírus</a:t>
            </a:r>
          </a:p>
          <a:p>
            <a:r>
              <a:rPr lang="pt-BR" b="1" smtClean="0"/>
              <a:t>Uso da colostroterapia e leite fresco</a:t>
            </a:r>
            <a:endParaRPr lang="pt-BR" smtClean="0"/>
          </a:p>
          <a:p>
            <a:r>
              <a:rPr lang="pt-BR" smtClean="0"/>
              <a:t>Aspectos ultrassonográficos da citomegalovirose</a:t>
            </a:r>
          </a:p>
        </p:txBody>
      </p:sp>
      <p:pic>
        <p:nvPicPr>
          <p:cNvPr id="74756" name="Picture 4" descr="20161108_135635"/>
          <p:cNvPicPr>
            <a:picLocks noChangeAspect="1" noChangeArrowheads="1"/>
          </p:cNvPicPr>
          <p:nvPr/>
        </p:nvPicPr>
        <p:blipFill>
          <a:blip r:embed="rId3" cstate="print"/>
          <a:srcRect/>
          <a:stretch>
            <a:fillRect/>
          </a:stretch>
        </p:blipFill>
        <p:spPr bwMode="auto">
          <a:xfrm>
            <a:off x="7804150" y="2625725"/>
            <a:ext cx="4265613" cy="3094038"/>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a:xfrm>
            <a:off x="785813" y="1143000"/>
            <a:ext cx="10242550" cy="5715000"/>
          </a:xfrm>
        </p:spPr>
        <p:txBody>
          <a:bodyPr/>
          <a:lstStyle/>
          <a:p>
            <a:pPr>
              <a:lnSpc>
                <a:spcPct val="80000"/>
              </a:lnSpc>
            </a:pPr>
            <a:r>
              <a:rPr lang="pt-BR" altLang="ko-KR" sz="1600" smtClean="0">
                <a:ea typeface="굴림" charset="-127"/>
              </a:rPr>
              <a:t>Trata-se de uma criança com 1m3dias, 35sem5dias, 2420g, sem avaliação de estatura e perímetro cefálico, portadora de cardiopatia congênita e suspeita de Síndrome de Down; foi transferida a Unidade Neonatal do HMIB para avaliação da Cirurgia Pediátrica com história de </a:t>
            </a:r>
            <a:r>
              <a:rPr lang="pt-BR" altLang="ko-KR" sz="1600" b="1" smtClean="0">
                <a:solidFill>
                  <a:srgbClr val="FFFF00"/>
                </a:solidFill>
                <a:ea typeface="굴림" charset="-127"/>
              </a:rPr>
              <a:t>dismotilidade gástrica, dificuldade de progressão da dieta e distensão abdominal</a:t>
            </a:r>
            <a:r>
              <a:rPr lang="pt-BR" altLang="ko-KR" sz="1600" smtClean="0">
                <a:ea typeface="굴림" charset="-127"/>
              </a:rPr>
              <a:t>. Estudo contrastado do trânsito intestinal, com 24 horas,  mostrou grande distensão de alça intestinal, sem contraste no reto. O paciente foi submetido à laparotomia exploradora que evidenciou distensão difusa do cólon, sendo confeccionada ileostomia com fístula mucosa e colhidos fragmentos d cólon em diversos segmentos para pesquisa de aganlionose. A criança  apresentou agravamento do quadro clínico após a acesso venoso (subclávia), vindo a óbito. Na autópsia, o exame microscópio do cólon evidenciou colite por CMV. A avaliação do perímetro cefálico  (30 cm) mostrou microcefalia.  Na discussão, </a:t>
            </a:r>
            <a:r>
              <a:rPr lang="pt-BR" altLang="ko-KR" sz="1600" b="1" smtClean="0">
                <a:solidFill>
                  <a:srgbClr val="FFFF00"/>
                </a:solidFill>
                <a:ea typeface="굴림" charset="-127"/>
              </a:rPr>
              <a:t>os estudos sugerem que a infecção pelo  CMV do cólon pode, em alguns pacientes, ser a base para desordens de motilidade do cólon que foram anteriormente classificados como hipoganglionose e ganglionose segmentar e que uma base viral para doença de Hirschsprung continua a ser uma consideração</a:t>
            </a:r>
            <a:r>
              <a:rPr lang="pt-BR" altLang="ko-KR" sz="1600" smtClean="0">
                <a:solidFill>
                  <a:srgbClr val="CC0000"/>
                </a:solidFill>
                <a:ea typeface="굴림" charset="-127"/>
              </a:rPr>
              <a:t>.</a:t>
            </a:r>
            <a:r>
              <a:rPr lang="pt-BR" altLang="ko-KR" sz="1600" smtClean="0">
                <a:ea typeface="굴림" charset="-127"/>
              </a:rPr>
              <a:t> Assim, durante o período neonatal e infância, a infecção pelo CMV pode induzir hipoganglionose adquirida levando a dismotilidade sugestiva de doença de Hirschsprung. O CMV pode inclusive levar à íleo meconial fetal e perfuração ileal na infância. A colite deve ser adicionada como manifestação gastrintestinal da infecção pelo CMV, principalmente se obstrução intestinal, podendo coexistir com uma pseudodoença de Hirschsprung.Uma estenose inflamatória do intestino grosso no neonato sem história de enterocolite necrosante deve ser exaustivamente investigada para a infecção pelo CMV. Discutimos também: devido a esta importante infecção perinatal crônica </a:t>
            </a:r>
            <a:r>
              <a:rPr lang="pt-BR" altLang="ko-KR" sz="1600" b="1" smtClean="0">
                <a:ea typeface="굴림" charset="-127"/>
              </a:rPr>
              <a:t>com potencial de tratamento</a:t>
            </a:r>
            <a:r>
              <a:rPr lang="pt-BR" altLang="ko-KR" sz="1600" smtClean="0">
                <a:ea typeface="굴림" charset="-127"/>
              </a:rPr>
              <a:t>, a gigantesca dificuldade em diagnosticá-la em nosso meio, </a:t>
            </a:r>
            <a:r>
              <a:rPr lang="pt-BR" altLang="ko-KR" sz="1600" b="1" smtClean="0">
                <a:ea typeface="굴림" charset="-127"/>
              </a:rPr>
              <a:t>por quê não incluí-la no teste do pezinho a exemplo da toxoplasmose? </a:t>
            </a:r>
            <a:r>
              <a:rPr lang="pt-BR" altLang="ko-KR" sz="1600" smtClean="0">
                <a:ea typeface="굴림" charset="-127"/>
              </a:rPr>
              <a:t>A cada ano estima-se o nascimento de 40.000 crianças com infecção congênita pelo CMV, sendo a maioria sem sinais clínicos, mas 15% tem perda auditiva (com o diagnóstico precoce poderíamos auxiliar estas crianças melhorando a terapia da fala!); o papel do CMV na displasia broncopulmonar requer mais estudos, apesar do risco independente relatado por Kelly et al em 1995 (odds ratio de 1,3 com IC a 95% de 1,19-1,50). </a:t>
            </a:r>
            <a:endParaRPr lang="pt-BR" sz="1600" smtClean="0"/>
          </a:p>
        </p:txBody>
      </p:sp>
      <p:graphicFrame>
        <p:nvGraphicFramePr>
          <p:cNvPr id="75794" name="Group 18"/>
          <p:cNvGraphicFramePr>
            <a:graphicFrameLocks noGrp="1"/>
          </p:cNvGraphicFramePr>
          <p:nvPr/>
        </p:nvGraphicFramePr>
        <p:xfrm>
          <a:off x="752475" y="193675"/>
          <a:ext cx="10639425" cy="914400"/>
        </p:xfrm>
        <a:graphic>
          <a:graphicData uri="http://schemas.openxmlformats.org/drawingml/2006/table">
            <a:tbl>
              <a:tblPr/>
              <a:tblGrid>
                <a:gridCol w="9513888"/>
                <a:gridCol w="1125537"/>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Century Gothic" pitchFamily="34" charset="0"/>
                        </a:rPr>
                        <a:t>Sessão de Anatomia Clínica: Colite por citomegalovírus</a:t>
                      </a:r>
                      <a:r>
                        <a:rPr kumimoji="0" lang="pt-BR" sz="1800" b="0" i="0" u="none" strike="noStrike" cap="none" normalizeH="0" baseline="0" smtClean="0">
                          <a:ln>
                            <a:noFill/>
                          </a:ln>
                          <a:solidFill>
                            <a:schemeClr val="tx1"/>
                          </a:solidFill>
                          <a:effectLst/>
                          <a:latin typeface="Century Gothic" pitchFamily="34" charset="0"/>
                        </a:rPr>
                        <a:t/>
                      </a:r>
                      <a:br>
                        <a:rPr kumimoji="0" lang="pt-BR" sz="1800" b="0" i="0" u="none" strike="noStrike" cap="none" normalizeH="0" baseline="0" smtClean="0">
                          <a:ln>
                            <a:noFill/>
                          </a:ln>
                          <a:solidFill>
                            <a:schemeClr val="tx1"/>
                          </a:solidFill>
                          <a:effectLst/>
                          <a:latin typeface="Century Gothic" pitchFamily="34" charset="0"/>
                        </a:rPr>
                      </a:br>
                      <a:r>
                        <a:rPr kumimoji="0" lang="pt-BR" sz="1800" b="0" i="0" u="none" strike="noStrike" cap="none" normalizeH="0" baseline="0" smtClean="0">
                          <a:ln>
                            <a:noFill/>
                          </a:ln>
                          <a:solidFill>
                            <a:schemeClr val="tx1"/>
                          </a:solidFill>
                          <a:effectLst/>
                          <a:latin typeface="Century Gothic" pitchFamily="34" charset="0"/>
                        </a:rPr>
                        <a:t>Autor(es): Ana Carolina Lopes Rabelo, Marta Davi Rocha de Moura, Melissa Iole Da Cás Vita</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entury Gothic" pitchFamily="34" charset="0"/>
                          <a:hlinkClick r:id="rId2"/>
                        </a:rPr>
                        <a:t>  </a:t>
                      </a:r>
                      <a:r>
                        <a:rPr kumimoji="0" lang="pt-BR" sz="1800" b="0" i="0" u="none" strike="noStrike" cap="none" normalizeH="0" baseline="0" smtClean="0">
                          <a:ln>
                            <a:noFill/>
                          </a:ln>
                          <a:solidFill>
                            <a:schemeClr val="tx1"/>
                          </a:solidFill>
                          <a:effectLst/>
                          <a:latin typeface="Century Gothic" pitchFamily="34"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5782" name="Picture 6" descr="link2">
            <a:hlinkClick r:id="rId2"/>
          </p:cNvPr>
          <p:cNvPicPr>
            <a:picLocks noChangeAspect="1" noChangeArrowheads="1"/>
          </p:cNvPicPr>
          <p:nvPr/>
        </p:nvPicPr>
        <p:blipFill>
          <a:blip r:embed="rId3"/>
          <a:srcRect/>
          <a:stretch>
            <a:fillRect/>
          </a:stretch>
        </p:blipFill>
        <p:spPr bwMode="auto">
          <a:xfrm>
            <a:off x="10404475" y="682625"/>
            <a:ext cx="352425" cy="285750"/>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a:xfrm>
            <a:off x="1103313" y="1397000"/>
            <a:ext cx="10291762" cy="5341938"/>
          </a:xfrm>
        </p:spPr>
        <p:txBody>
          <a:bodyPr/>
          <a:lstStyle/>
          <a:p>
            <a:pPr>
              <a:lnSpc>
                <a:spcPct val="80000"/>
              </a:lnSpc>
            </a:pPr>
            <a:r>
              <a:rPr lang="pt-PT" sz="1700" smtClean="0"/>
              <a:t>As taxas de soropositividade materna para o CMV podem variar de 51,6% a 100% e, mais de 96% dessas gestantes, podem ter reativação viral durante a lactação com CMV transmitido no leite materno. </a:t>
            </a:r>
            <a:r>
              <a:rPr lang="pt-BR" sz="1700" smtClean="0"/>
              <a:t> O estudo nacional (Martins-Celini FB) submetido à publicação, em bebê abaixo de 30 semanas, mostrou um percentual de recém-nascidos (RN) infectados de mães CMV+ de 15,3% (estimadamente com 50 dias ou 36 semanas  de idade  pós-concepção) com maior risco nos RN de menor idade gestacional (2,32 vezes entre 23-26 semanas com IC de 1,01-5,34, sendo 8 vezes mais nos RN entre 23-24 semanas versos os RN de 29-30 semanas) e proporcional à carga viral do leite materno (2 vezes a cada aumento de 1 unidade na carga viral).A retinopatia da prematuridade (estágio 2-3)  ocorreu 2,51 vezes mais (IC de 1,07-5,9) nas crianças CMV+. Já o estudo de Jim WT mostrou em 14 RN infectados versos 41 não infectados &lt;1500g e  ≤35 semanas não haver efeitos adversos importantes nos desfechos clínicos, antropométricos, neurológicos e auditivos até os 24 meses de idade. Os autores recomendam a realização e grandes estudos de coorte prospectivos, bem controlados e a longo prazo, necessários para aprofundar as questões relacionadas  ao CMV pelo leite humano. Segundo a Academia Americana de Pediatria (AAP-2012), </a:t>
            </a:r>
            <a:r>
              <a:rPr lang="pt-PT" sz="1700" smtClean="0"/>
              <a:t>o valor de alimentação rotineira de leite humano (fresco) de mães soropositivas (CMV) a pré-termo supera os riscos de doença clínica, especialmente porque não tem sido relatadas anormalidades no neurodesenvolvimento. </a:t>
            </a:r>
            <a:r>
              <a:rPr lang="pt-BR" sz="1700" smtClean="0"/>
              <a:t>Nos links abordamos vários outros estudos. Segundo Hamprecht K (2017), o </a:t>
            </a:r>
            <a:r>
              <a:rPr lang="pt-BR" sz="1700" b="1" smtClean="0"/>
              <a:t>derramamento do DNA viral e virolactia</a:t>
            </a:r>
            <a:r>
              <a:rPr lang="pt-BR" sz="1700" smtClean="0"/>
              <a:t> podem ser detectados já </a:t>
            </a:r>
            <a:r>
              <a:rPr lang="pt-BR" sz="1700" b="1" smtClean="0"/>
              <a:t>no colostro</a:t>
            </a:r>
            <a:r>
              <a:rPr lang="pt-BR" sz="1700" smtClean="0"/>
              <a:t> e terminam normalmente após cerca de 3 meses após o nascimento. No entanto </a:t>
            </a:r>
            <a:r>
              <a:rPr lang="pt-BR" sz="1700" b="1" smtClean="0">
                <a:solidFill>
                  <a:srgbClr val="FFFF00"/>
                </a:solidFill>
              </a:rPr>
              <a:t>o início da excreção viral pode começar com baixa carga viral (&lt;1000 Cópias / mL) e baixa infectividade (sem núcleos de fibroblastos infectados detectáveis em microcultura a curto prazo) dentro de 10 dias pós-parto</a:t>
            </a:r>
            <a:r>
              <a:rPr lang="pt-BR" sz="1700" smtClean="0"/>
              <a:t>. Segundo Hayashi S et al(2011), </a:t>
            </a:r>
            <a:r>
              <a:rPr lang="pt-PT" sz="1700" b="1" smtClean="0"/>
              <a:t>a reativação do CMV durante a lactação independe da idade gestacional e começa de 1 a 2 semanas pós-parto e termina antes de 10 semanas pós-parto</a:t>
            </a:r>
            <a:r>
              <a:rPr lang="pt-BR" sz="1700" smtClean="0"/>
              <a:t>. </a:t>
            </a:r>
          </a:p>
        </p:txBody>
      </p:sp>
      <p:graphicFrame>
        <p:nvGraphicFramePr>
          <p:cNvPr id="76827" name="Group 27"/>
          <p:cNvGraphicFramePr>
            <a:graphicFrameLocks noGrp="1"/>
          </p:cNvGraphicFramePr>
          <p:nvPr/>
        </p:nvGraphicFramePr>
        <p:xfrm>
          <a:off x="0" y="88900"/>
          <a:ext cx="11526838" cy="1188720"/>
        </p:xfrm>
        <a:graphic>
          <a:graphicData uri="http://schemas.openxmlformats.org/drawingml/2006/table">
            <a:tbl>
              <a:tblPr/>
              <a:tblGrid>
                <a:gridCol w="3843338"/>
                <a:gridCol w="3840162"/>
                <a:gridCol w="3843338"/>
              </a:tblGrid>
              <a:tr h="9159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Century Gothic" pitchFamily="34" charset="0"/>
                          <a:hlinkClick r:id="rId2"/>
                        </a:rPr>
                        <a:t>Protocolo para o uso do leite humano (fresco) nos prematuros extremos (&lt;28 semanas)</a:t>
                      </a:r>
                      <a:endParaRPr kumimoji="0" lang="pt-BR" sz="12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Century Gothic" pitchFamily="34" charset="0"/>
                          <a:hlinkClick r:id="rId2"/>
                        </a:rPr>
                        <a:t>Paulo R. Margotto, Marta Rocha Moura Liú, Campello, Felipe T. de M. Freitas,Carla Pacheco de Brito, Miriam Oliveira dos Santos, Eliana Bicudo, André Albernaz Ferreira, Fernanda Sena, Jorge Antônio Chamon Júnior,Ana Célia dos Santos Brito </a:t>
                      </a:r>
                      <a:endParaRPr kumimoji="0" lang="pt-BR" sz="12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entury Gothic" pitchFamily="34" charset="0"/>
                          <a:hlinkClick r:id="rId2"/>
                        </a:rPr>
                        <a:t>  </a:t>
                      </a:r>
                      <a:r>
                        <a:rPr kumimoji="0" lang="pt-BR" sz="2300" b="0" i="0" u="none" strike="noStrike" cap="none" normalizeH="0" baseline="0" smtClean="0">
                          <a:ln>
                            <a:noFill/>
                          </a:ln>
                          <a:solidFill>
                            <a:schemeClr val="tx1"/>
                          </a:solidFill>
                          <a:effectLst/>
                          <a:latin typeface="Century Gothic" pitchFamily="34" charset="0"/>
                        </a:rPr>
                        <a:t> </a:t>
                      </a:r>
                      <a:r>
                        <a:rPr kumimoji="0" lang="pt-BR" sz="1800" b="0" i="0" u="none" strike="noStrike" cap="none" normalizeH="0" baseline="0" smtClean="0">
                          <a:ln>
                            <a:noFill/>
                          </a:ln>
                          <a:solidFill>
                            <a:schemeClr val="tx1"/>
                          </a:solidFill>
                          <a:effectLst/>
                          <a:latin typeface="Century Gothic"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6807" name="Picture 7" descr="Clique aqui para ver o artigo">
            <a:hlinkClick r:id="rId2"/>
          </p:cNvPr>
          <p:cNvPicPr>
            <a:picLocks noChangeAspect="1" noChangeArrowheads="1"/>
          </p:cNvPicPr>
          <p:nvPr/>
        </p:nvPicPr>
        <p:blipFill>
          <a:blip r:embed="rId3"/>
          <a:srcRect/>
          <a:stretch>
            <a:fillRect/>
          </a:stretch>
        </p:blipFill>
        <p:spPr bwMode="auto">
          <a:xfrm>
            <a:off x="9247188" y="552450"/>
            <a:ext cx="371475" cy="371475"/>
          </a:xfrm>
          <a:prstGeom prst="rect">
            <a:avLst/>
          </a:prstGeom>
          <a:noFill/>
        </p:spPr>
      </p:pic>
      <p:sp>
        <p:nvSpPr>
          <p:cNvPr id="76828" name="AutoShape 28"/>
          <p:cNvSpPr>
            <a:spLocks noChangeArrowheads="1"/>
          </p:cNvSpPr>
          <p:nvPr/>
        </p:nvSpPr>
        <p:spPr bwMode="auto">
          <a:xfrm>
            <a:off x="11215688" y="6372225"/>
            <a:ext cx="976312" cy="485775"/>
          </a:xfrm>
          <a:prstGeom prst="rightArrow">
            <a:avLst>
              <a:gd name="adj1" fmla="val 50000"/>
              <a:gd name="adj2" fmla="val 50245"/>
            </a:avLst>
          </a:prstGeom>
          <a:solidFill>
            <a:srgbClr val="0000FF"/>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1077913" y="606425"/>
            <a:ext cx="9612312" cy="4703763"/>
          </a:xfrm>
        </p:spPr>
        <p:txBody>
          <a:bodyPr/>
          <a:lstStyle/>
          <a:p>
            <a:pPr>
              <a:lnSpc>
                <a:spcPct val="80000"/>
              </a:lnSpc>
            </a:pPr>
            <a:r>
              <a:rPr lang="pt-BR" sz="1700" smtClean="0"/>
              <a:t>Assim, segundo Yoo HS et al(2015), </a:t>
            </a:r>
            <a:r>
              <a:rPr lang="pt-PT" sz="1700" b="1" smtClean="0"/>
              <a:t>a alimentação com colostro pode não ser bastante infecciosa</a:t>
            </a:r>
            <a:r>
              <a:rPr lang="pt-PT" sz="1700" smtClean="0"/>
              <a:t>, independentemente do congelamento–descongelamento ou pasteurização, no entanto,nos pre-termos extremos, </a:t>
            </a:r>
            <a:r>
              <a:rPr lang="pt-PT" sz="1700" b="1" smtClean="0"/>
              <a:t>proceder a pasteurização do leite humano a partir da segunda semana por 8 semanas</a:t>
            </a:r>
            <a:r>
              <a:rPr lang="pt-PT" sz="1700" smtClean="0"/>
              <a:t>. Como prevenir esta transmissão: pasteurização elimina o vírus (no entanto </a:t>
            </a:r>
            <a:r>
              <a:rPr lang="pt-BR" sz="1700" smtClean="0"/>
              <a:t>afeta negativamente a qualidade do leite pela destruição parcial de imunocomponentes e perda parcial da atividade bactericida), congelamento-descongelamento (diminui significativamente a transmissão), aquecimento no microonda por 30 segundos elimina o virus (mas não se sabe os efeitos sobre as propriedade do leite humano). Há um ensaio randomizado multicêntrico (5 UTI nos EUA) com uma amostra de 498 RN &lt;1250g) em andamento, avaliando o uso de leite fresco versos água estéril no orofaringe para a avaliação da sepse tardia, com término previsto para o final de 2018 (Rodrigues NA,2017) e segundo informações obtidas diretamente com os autores, estão também avaliando a transmissão do CMV. Juntamente com colegas </a:t>
            </a:r>
            <a:r>
              <a:rPr lang="pt-BR" sz="1700" i="1" smtClean="0"/>
              <a:t>experts</a:t>
            </a:r>
            <a:r>
              <a:rPr lang="pt-BR" sz="1700" smtClean="0"/>
              <a:t> sobre o tema  da SES/DF estamos elaborando um </a:t>
            </a:r>
            <a:r>
              <a:rPr lang="pt-BR" sz="1700" b="1" smtClean="0">
                <a:solidFill>
                  <a:srgbClr val="FFFF00"/>
                </a:solidFill>
              </a:rPr>
              <a:t>Protocolo do Uso do Leite Cru para os Pré-termos</a:t>
            </a:r>
            <a:r>
              <a:rPr lang="pt-BR" sz="1700" smtClean="0">
                <a:solidFill>
                  <a:srgbClr val="FFFF00"/>
                </a:solidFill>
              </a:rPr>
              <a:t> (principalmente aqueles </a:t>
            </a:r>
            <a:r>
              <a:rPr lang="pt-BR" sz="1700" b="1" smtClean="0">
                <a:solidFill>
                  <a:srgbClr val="FFFF00"/>
                </a:solidFill>
              </a:rPr>
              <a:t>&lt;28 semanas</a:t>
            </a:r>
            <a:r>
              <a:rPr lang="pt-BR" sz="1700" smtClean="0">
                <a:solidFill>
                  <a:srgbClr val="FFFF00"/>
                </a:solidFill>
              </a:rPr>
              <a:t>), com base nas evidências da literatura cercadas de controversas para a nossa população de gestante assistidas nas quais </a:t>
            </a:r>
            <a:r>
              <a:rPr lang="pt-BR" sz="1700" b="1" smtClean="0">
                <a:solidFill>
                  <a:srgbClr val="FFFF00"/>
                </a:solidFill>
              </a:rPr>
              <a:t>não se dispõe efetivamente</a:t>
            </a:r>
            <a:r>
              <a:rPr lang="pt-BR" sz="1700" smtClean="0">
                <a:solidFill>
                  <a:srgbClr val="FFFF00"/>
                </a:solidFill>
              </a:rPr>
              <a:t> na expressiva maioria de avaliação sorológica e PCR-CMV na urina e saliva. Priorizar o leite fresco,segundo a AAP, incluindo de mães soropositivas para o CMV para o pré-termo supera os risco de doença clínica pelo CMV, mas estamos cientes que estes RN devam ter acesso ao PCR na urina ou saliva para avaliar quadros de sepse-</a:t>
            </a:r>
            <a:r>
              <a:rPr lang="pt-BR" sz="1700" i="1" smtClean="0">
                <a:solidFill>
                  <a:srgbClr val="FFFF00"/>
                </a:solidFill>
              </a:rPr>
              <a:t>like </a:t>
            </a:r>
            <a:r>
              <a:rPr lang="pt-BR" sz="1700" smtClean="0">
                <a:solidFill>
                  <a:srgbClr val="FFFF00"/>
                </a:solidFill>
              </a:rPr>
              <a:t>e que para este pré-termos extremos, </a:t>
            </a:r>
            <a:r>
              <a:rPr lang="pt-BR" sz="1700" b="1" smtClean="0">
                <a:solidFill>
                  <a:srgbClr val="FFFF00"/>
                </a:solidFill>
              </a:rPr>
              <a:t>a partir da segunda semana</a:t>
            </a:r>
            <a:r>
              <a:rPr lang="pt-BR" sz="1700" smtClean="0">
                <a:solidFill>
                  <a:srgbClr val="FFFF00"/>
                </a:solidFill>
              </a:rPr>
              <a:t>, </a:t>
            </a:r>
            <a:r>
              <a:rPr lang="pt-BR" sz="1700" b="1" smtClean="0">
                <a:solidFill>
                  <a:srgbClr val="FFFF00"/>
                </a:solidFill>
              </a:rPr>
              <a:t>a pasteurização do leite por 8 semanas,</a:t>
            </a:r>
            <a:r>
              <a:rPr lang="pt-BR" sz="1700" smtClean="0">
                <a:solidFill>
                  <a:srgbClr val="FFFF00"/>
                </a:solidFill>
              </a:rPr>
              <a:t> </a:t>
            </a:r>
            <a:r>
              <a:rPr lang="pt-BR" sz="1700" b="1" smtClean="0">
                <a:solidFill>
                  <a:srgbClr val="FFFF00"/>
                </a:solidFill>
              </a:rPr>
              <a:t>no entanto, mantendo a colostroterapia (primeiros 7 dias de vida).</a:t>
            </a:r>
            <a:r>
              <a:rPr lang="pt-BR" sz="1700" smtClean="0">
                <a:solidFill>
                  <a:srgbClr val="FFFF00"/>
                </a:solidFill>
              </a:rPr>
              <a:t> </a:t>
            </a:r>
          </a:p>
          <a:p>
            <a:pPr>
              <a:lnSpc>
                <a:spcPct val="80000"/>
              </a:lnSpc>
            </a:pPr>
            <a:endParaRPr lang="pt-BR" sz="1700" smtClean="0">
              <a:solidFill>
                <a:srgbClr val="FFFF00"/>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p:cNvSpPr>
          <p:nvPr>
            <p:ph type="body" idx="1"/>
          </p:nvPr>
        </p:nvSpPr>
        <p:spPr>
          <a:xfrm>
            <a:off x="1111250" y="1096963"/>
            <a:ext cx="8947150" cy="4195762"/>
          </a:xfrm>
        </p:spPr>
        <p:txBody>
          <a:bodyPr/>
          <a:lstStyle/>
          <a:p>
            <a:r>
              <a:rPr lang="pt-BR" sz="1200" smtClean="0"/>
              <a:t>A infecção pelo citomegalovirus (CMV) produz um processo inflamatório necrosante com predileção para a matriz germinativa subependimal, além de atividade teratogênica, com manifestações de </a:t>
            </a:r>
            <a:r>
              <a:rPr lang="pt-BR" sz="1200" smtClean="0">
                <a:solidFill>
                  <a:srgbClr val="FFFF00"/>
                </a:solidFill>
              </a:rPr>
              <a:t>distúrbios da migração neuronal (polimicrogiria).</a:t>
            </a:r>
            <a:r>
              <a:rPr lang="pt-BR" sz="1200" smtClean="0"/>
              <a:t> Pode também ocasionar </a:t>
            </a:r>
            <a:r>
              <a:rPr lang="pt-BR" sz="1200" smtClean="0">
                <a:solidFill>
                  <a:srgbClr val="FFFF00"/>
                </a:solidFill>
              </a:rPr>
              <a:t>periventriculite</a:t>
            </a:r>
            <a:r>
              <a:rPr lang="pt-BR" sz="1200" smtClean="0"/>
              <a:t>, com aspecto ultrassonográfico que lembra hemorragia intraventricular</a:t>
            </a:r>
          </a:p>
          <a:p>
            <a:r>
              <a:rPr lang="pt-BR" sz="1200" smtClean="0"/>
              <a:t/>
            </a:r>
            <a:br>
              <a:rPr lang="pt-BR" sz="1200" smtClean="0"/>
            </a:br>
            <a:endParaRPr lang="pt-BR" sz="1200" smtClean="0"/>
          </a:p>
        </p:txBody>
      </p:sp>
      <p:graphicFrame>
        <p:nvGraphicFramePr>
          <p:cNvPr id="78866" name="Group 18"/>
          <p:cNvGraphicFramePr>
            <a:graphicFrameLocks noGrp="1"/>
          </p:cNvGraphicFramePr>
          <p:nvPr/>
        </p:nvGraphicFramePr>
        <p:xfrm>
          <a:off x="1143000" y="411163"/>
          <a:ext cx="8769350" cy="641350"/>
        </p:xfrm>
        <a:graphic>
          <a:graphicData uri="http://schemas.openxmlformats.org/drawingml/2006/table">
            <a:tbl>
              <a:tblPr/>
              <a:tblGrid>
                <a:gridCol w="7840663"/>
                <a:gridCol w="928687"/>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Century Gothic" pitchFamily="34" charset="0"/>
                        </a:rPr>
                        <a:t>Neurossonografia Neonatal (Capítulo VII): Infecções/Macrocrania</a:t>
                      </a:r>
                      <a:r>
                        <a:rPr kumimoji="0" lang="pt-BR" sz="1800" b="0" i="0" u="none" strike="noStrike" cap="none" normalizeH="0" baseline="0" smtClean="0">
                          <a:ln>
                            <a:noFill/>
                          </a:ln>
                          <a:solidFill>
                            <a:schemeClr val="tx1"/>
                          </a:solidFill>
                          <a:effectLst/>
                          <a:latin typeface="Century Gothic" pitchFamily="34" charset="0"/>
                        </a:rPr>
                        <a:t/>
                      </a:r>
                      <a:br>
                        <a:rPr kumimoji="0" lang="pt-BR" sz="1800" b="0" i="0" u="none" strike="noStrike" cap="none" normalizeH="0" baseline="0" smtClean="0">
                          <a:ln>
                            <a:noFill/>
                          </a:ln>
                          <a:solidFill>
                            <a:schemeClr val="tx1"/>
                          </a:solidFill>
                          <a:effectLst/>
                          <a:latin typeface="Century Gothic" pitchFamily="34" charset="0"/>
                        </a:rPr>
                      </a:br>
                      <a:r>
                        <a:rPr kumimoji="0" lang="pt-BR" sz="1800" b="0" i="0" u="none" strike="noStrike" cap="none" normalizeH="0" baseline="0" smtClean="0">
                          <a:ln>
                            <a:noFill/>
                          </a:ln>
                          <a:solidFill>
                            <a:schemeClr val="tx1"/>
                          </a:solidFill>
                          <a:effectLst/>
                          <a:latin typeface="Century Gothic" pitchFamily="34" charset="0"/>
                        </a:rPr>
                        <a:t>Autor(es):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entury Gothic" pitchFamily="34" charset="0"/>
                          <a:hlinkClick r:id="rId2"/>
                        </a:rPr>
                        <a:t>  </a:t>
                      </a:r>
                      <a:r>
                        <a:rPr kumimoji="0" lang="pt-BR" sz="1800" b="0" i="0" u="none" strike="noStrike" cap="none" normalizeH="0" baseline="0" smtClean="0">
                          <a:ln>
                            <a:noFill/>
                          </a:ln>
                          <a:solidFill>
                            <a:schemeClr val="tx1"/>
                          </a:solidFill>
                          <a:effectLst/>
                          <a:latin typeface="Century Gothic" pitchFamily="34"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8854" name="Picture 6" descr="link2">
            <a:hlinkClick r:id="rId2"/>
          </p:cNvPr>
          <p:cNvPicPr>
            <a:picLocks noChangeAspect="1" noChangeArrowheads="1"/>
          </p:cNvPicPr>
          <p:nvPr/>
        </p:nvPicPr>
        <p:blipFill>
          <a:blip r:embed="rId3"/>
          <a:srcRect/>
          <a:stretch>
            <a:fillRect/>
          </a:stretch>
        </p:blipFill>
        <p:spPr bwMode="auto">
          <a:xfrm>
            <a:off x="8983663" y="549275"/>
            <a:ext cx="352425" cy="285750"/>
          </a:xfrm>
          <a:prstGeom prst="rect">
            <a:avLst/>
          </a:prstGeom>
          <a:noFill/>
        </p:spPr>
      </p:pic>
      <p:sp>
        <p:nvSpPr>
          <p:cNvPr id="78869" name="Line 21"/>
          <p:cNvSpPr>
            <a:spLocks noChangeShapeType="1"/>
          </p:cNvSpPr>
          <p:nvPr/>
        </p:nvSpPr>
        <p:spPr bwMode="auto">
          <a:xfrm>
            <a:off x="7124700" y="1938338"/>
            <a:ext cx="582613" cy="231775"/>
          </a:xfrm>
          <a:prstGeom prst="line">
            <a:avLst/>
          </a:prstGeom>
          <a:noFill/>
          <a:ln w="76200">
            <a:solidFill>
              <a:srgbClr val="CC0000"/>
            </a:solidFill>
            <a:round/>
            <a:headEnd/>
            <a:tailEnd type="triangle" w="med" len="med"/>
          </a:ln>
          <a:effectLst/>
        </p:spPr>
        <p:txBody>
          <a:bodyPr/>
          <a:lstStyle/>
          <a:p>
            <a:endParaRPr lang="pt-BR"/>
          </a:p>
        </p:txBody>
      </p:sp>
      <p:sp>
        <p:nvSpPr>
          <p:cNvPr id="78870" name="Text Box 22"/>
          <p:cNvSpPr txBox="1">
            <a:spLocks noChangeArrowheads="1"/>
          </p:cNvSpPr>
          <p:nvPr/>
        </p:nvSpPr>
        <p:spPr bwMode="auto">
          <a:xfrm>
            <a:off x="4359275" y="2208213"/>
            <a:ext cx="3232150" cy="641350"/>
          </a:xfrm>
          <a:prstGeom prst="rect">
            <a:avLst/>
          </a:prstGeom>
          <a:noFill/>
          <a:ln w="9525">
            <a:noFill/>
            <a:miter lim="800000"/>
            <a:headEnd/>
            <a:tailEnd/>
          </a:ln>
          <a:effectLst/>
        </p:spPr>
        <p:txBody>
          <a:bodyPr wrap="none">
            <a:spAutoFit/>
          </a:bodyPr>
          <a:lstStyle/>
          <a:p>
            <a:pPr algn="ctr"/>
            <a:r>
              <a:rPr lang="pt-BR" b="1"/>
              <a:t>Diagnóstico diferencial com</a:t>
            </a:r>
          </a:p>
          <a:p>
            <a:pPr algn="ctr"/>
            <a:r>
              <a:rPr lang="pt-BR" b="1"/>
              <a:t>Parvovirose</a:t>
            </a:r>
          </a:p>
        </p:txBody>
      </p:sp>
      <p:sp>
        <p:nvSpPr>
          <p:cNvPr id="78873" name="AutoShape 25"/>
          <p:cNvSpPr>
            <a:spLocks noChangeArrowheads="1"/>
          </p:cNvSpPr>
          <p:nvPr/>
        </p:nvSpPr>
        <p:spPr bwMode="auto">
          <a:xfrm>
            <a:off x="10450513" y="5383213"/>
            <a:ext cx="976312" cy="485775"/>
          </a:xfrm>
          <a:prstGeom prst="rightArrow">
            <a:avLst>
              <a:gd name="adj1" fmla="val 50000"/>
              <a:gd name="adj2" fmla="val 50245"/>
            </a:avLst>
          </a:prstGeom>
          <a:solidFill>
            <a:srgbClr val="0000FF"/>
          </a:solidFill>
          <a:ln w="57150">
            <a:solidFill>
              <a:srgbClr val="FFFF00"/>
            </a:solidFill>
            <a:miter lim="800000"/>
            <a:headEnd/>
            <a:tailEnd/>
          </a:ln>
          <a:effectLst/>
        </p:spPr>
        <p:txBody>
          <a:bodyPr wrap="none" anchor="ctr"/>
          <a:lstStyle/>
          <a:p>
            <a:endParaRPr lang="pt-BR"/>
          </a:p>
        </p:txBody>
      </p:sp>
      <p:sp>
        <p:nvSpPr>
          <p:cNvPr id="78874" name="Text Box 26"/>
          <p:cNvSpPr txBox="1">
            <a:spLocks noChangeArrowheads="1"/>
          </p:cNvSpPr>
          <p:nvPr/>
        </p:nvSpPr>
        <p:spPr bwMode="auto">
          <a:xfrm>
            <a:off x="8936038" y="5891213"/>
            <a:ext cx="3143250" cy="641350"/>
          </a:xfrm>
          <a:prstGeom prst="rect">
            <a:avLst/>
          </a:prstGeom>
          <a:noFill/>
          <a:ln w="9525">
            <a:noFill/>
            <a:miter lim="800000"/>
            <a:headEnd/>
            <a:tailEnd/>
          </a:ln>
          <a:effectLst/>
        </p:spPr>
        <p:txBody>
          <a:bodyPr wrap="none">
            <a:spAutoFit/>
          </a:bodyPr>
          <a:lstStyle/>
          <a:p>
            <a:pPr algn="ctr"/>
            <a:r>
              <a:rPr lang="pt-BR">
                <a:solidFill>
                  <a:srgbClr val="FFFF00"/>
                </a:solidFill>
              </a:rPr>
              <a:t>Consultem Neurossonografia</a:t>
            </a:r>
          </a:p>
          <a:p>
            <a:pPr algn="ctr"/>
            <a:r>
              <a:rPr lang="pt-BR">
                <a:solidFill>
                  <a:srgbClr val="FFFF00"/>
                </a:solidFill>
              </a:rPr>
              <a:t>Neonatal!</a:t>
            </a:r>
          </a:p>
        </p:txBody>
      </p:sp>
      <p:pic>
        <p:nvPicPr>
          <p:cNvPr id="78875" name="Picture 27" descr="Imagem1"/>
          <p:cNvPicPr>
            <a:picLocks noChangeAspect="1" noChangeArrowheads="1"/>
          </p:cNvPicPr>
          <p:nvPr/>
        </p:nvPicPr>
        <p:blipFill>
          <a:blip r:embed="rId4"/>
          <a:srcRect/>
          <a:stretch>
            <a:fillRect/>
          </a:stretch>
        </p:blipFill>
        <p:spPr bwMode="auto">
          <a:xfrm>
            <a:off x="-247650" y="2008188"/>
            <a:ext cx="4243388" cy="2359025"/>
          </a:xfrm>
          <a:prstGeom prst="rect">
            <a:avLst/>
          </a:prstGeom>
          <a:noFill/>
        </p:spPr>
      </p:pic>
      <p:pic>
        <p:nvPicPr>
          <p:cNvPr id="78876" name="Picture 28" descr="Imagem1"/>
          <p:cNvPicPr>
            <a:picLocks noChangeAspect="1" noChangeArrowheads="1"/>
          </p:cNvPicPr>
          <p:nvPr/>
        </p:nvPicPr>
        <p:blipFill>
          <a:blip r:embed="rId5"/>
          <a:srcRect/>
          <a:stretch>
            <a:fillRect/>
          </a:stretch>
        </p:blipFill>
        <p:spPr bwMode="auto">
          <a:xfrm>
            <a:off x="4184650" y="2927350"/>
            <a:ext cx="3157538" cy="3644900"/>
          </a:xfrm>
          <a:prstGeom prst="rect">
            <a:avLst/>
          </a:prstGeom>
          <a:noFill/>
        </p:spPr>
      </p:pic>
      <p:pic>
        <p:nvPicPr>
          <p:cNvPr id="78877" name="Picture 29" descr="Imagem1"/>
          <p:cNvPicPr>
            <a:picLocks noChangeAspect="1" noChangeArrowheads="1"/>
          </p:cNvPicPr>
          <p:nvPr/>
        </p:nvPicPr>
        <p:blipFill>
          <a:blip r:embed="rId6"/>
          <a:srcRect/>
          <a:stretch>
            <a:fillRect/>
          </a:stretch>
        </p:blipFill>
        <p:spPr bwMode="auto">
          <a:xfrm>
            <a:off x="7816850" y="1897063"/>
            <a:ext cx="2944813" cy="2517775"/>
          </a:xfrm>
          <a:prstGeom prst="rect">
            <a:avLst/>
          </a:prstGeom>
          <a:noFill/>
        </p:spPr>
      </p:pic>
      <p:sp>
        <p:nvSpPr>
          <p:cNvPr id="78878" name="Line 30"/>
          <p:cNvSpPr>
            <a:spLocks noChangeShapeType="1"/>
          </p:cNvSpPr>
          <p:nvPr/>
        </p:nvSpPr>
        <p:spPr bwMode="auto">
          <a:xfrm>
            <a:off x="4297363" y="2635250"/>
            <a:ext cx="582612" cy="231775"/>
          </a:xfrm>
          <a:prstGeom prst="line">
            <a:avLst/>
          </a:prstGeom>
          <a:noFill/>
          <a:ln w="76200">
            <a:solidFill>
              <a:srgbClr val="CC0000"/>
            </a:solidFill>
            <a:round/>
            <a:headEnd/>
            <a:tailEnd type="triangle" w="med" len="med"/>
          </a:ln>
          <a:effectLst/>
        </p:spPr>
        <p:txBody>
          <a:bodyP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7" name="Rectangle 5"/>
          <p:cNvSpPr>
            <a:spLocks noChangeArrowheads="1"/>
          </p:cNvSpPr>
          <p:nvPr/>
        </p:nvSpPr>
        <p:spPr bwMode="auto">
          <a:xfrm>
            <a:off x="5915025" y="2995613"/>
            <a:ext cx="6276975" cy="915987"/>
          </a:xfrm>
          <a:prstGeom prst="rect">
            <a:avLst/>
          </a:prstGeom>
          <a:noFill/>
          <a:ln w="9525">
            <a:noFill/>
            <a:miter lim="800000"/>
            <a:headEnd/>
            <a:tailEnd/>
          </a:ln>
          <a:effectLst/>
        </p:spPr>
        <p:txBody>
          <a:bodyPr anchor="ctr">
            <a:spAutoFit/>
          </a:bodyPr>
          <a:lstStyle/>
          <a:p>
            <a:pPr algn="ctr"/>
            <a:r>
              <a:rPr lang="pt-BR" i="1"/>
              <a:t>Link para Download:</a:t>
            </a:r>
            <a:endParaRPr lang="pt-BR" i="1">
              <a:hlinkClick r:id="rId2"/>
            </a:endParaRPr>
          </a:p>
          <a:p>
            <a:pPr algn="ctr"/>
            <a:r>
              <a:rPr lang="pt-BR" i="1">
                <a:hlinkClick r:id="rId2"/>
              </a:rPr>
              <a:t>https://drive.google.com/open?id=0B5b9fOW0rJ3Sa0pSeFQ3YmVsOU0</a:t>
            </a:r>
            <a:r>
              <a:rPr lang="pt-BR"/>
              <a:t> </a:t>
            </a:r>
          </a:p>
        </p:txBody>
      </p:sp>
      <p:sp>
        <p:nvSpPr>
          <p:cNvPr id="79878" name="Text Box 6"/>
          <p:cNvSpPr txBox="1">
            <a:spLocks noChangeArrowheads="1"/>
          </p:cNvSpPr>
          <p:nvPr/>
        </p:nvSpPr>
        <p:spPr bwMode="auto">
          <a:xfrm>
            <a:off x="7439025" y="4445000"/>
            <a:ext cx="3270250" cy="366713"/>
          </a:xfrm>
          <a:prstGeom prst="rect">
            <a:avLst/>
          </a:prstGeom>
          <a:noFill/>
          <a:ln w="9525">
            <a:noFill/>
            <a:miter lim="800000"/>
            <a:headEnd/>
            <a:tailEnd/>
          </a:ln>
          <a:effectLst/>
        </p:spPr>
        <p:txBody>
          <a:bodyPr wrap="none">
            <a:spAutoFit/>
          </a:bodyPr>
          <a:lstStyle/>
          <a:p>
            <a:r>
              <a:rPr lang="pt-BR">
                <a:solidFill>
                  <a:srgbClr val="FFFF00"/>
                </a:solidFill>
              </a:rPr>
              <a:t>Baixe para o seu Smartphone!</a:t>
            </a:r>
          </a:p>
        </p:txBody>
      </p:sp>
      <p:sp>
        <p:nvSpPr>
          <p:cNvPr id="79879" name="AutoShape 7"/>
          <p:cNvSpPr>
            <a:spLocks noChangeArrowheads="1"/>
          </p:cNvSpPr>
          <p:nvPr/>
        </p:nvSpPr>
        <p:spPr bwMode="auto">
          <a:xfrm>
            <a:off x="7205663" y="3790950"/>
            <a:ext cx="358775" cy="641350"/>
          </a:xfrm>
          <a:prstGeom prst="curvedRightArrow">
            <a:avLst>
              <a:gd name="adj1" fmla="val 35752"/>
              <a:gd name="adj2" fmla="val 71504"/>
              <a:gd name="adj3" fmla="val 33333"/>
            </a:avLst>
          </a:prstGeom>
          <a:solidFill>
            <a:srgbClr val="FFFF00"/>
          </a:solidFill>
          <a:ln w="57150">
            <a:solidFill>
              <a:srgbClr val="0000FF"/>
            </a:solidFill>
            <a:miter lim="800000"/>
            <a:headEnd/>
            <a:tailEnd/>
          </a:ln>
          <a:effectLst/>
        </p:spPr>
        <p:txBody>
          <a:bodyPr wrap="none" anchor="ctr"/>
          <a:lstStyle/>
          <a:p>
            <a:endParaRPr lang="pt-BR"/>
          </a:p>
        </p:txBody>
      </p:sp>
      <p:pic>
        <p:nvPicPr>
          <p:cNvPr id="79880" name="Picture 8" descr="Imagem1"/>
          <p:cNvPicPr>
            <a:picLocks noChangeAspect="1" noChangeArrowheads="1"/>
          </p:cNvPicPr>
          <p:nvPr/>
        </p:nvPicPr>
        <p:blipFill>
          <a:blip r:embed="rId3"/>
          <a:srcRect/>
          <a:stretch>
            <a:fillRect/>
          </a:stretch>
        </p:blipFill>
        <p:spPr bwMode="auto">
          <a:xfrm>
            <a:off x="503238" y="279400"/>
            <a:ext cx="4986337" cy="6315075"/>
          </a:xfrm>
          <a:prstGeom prst="rect">
            <a:avLst/>
          </a:prstGeom>
          <a:noFill/>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title"/>
          </p:nvPr>
        </p:nvSpPr>
        <p:spPr/>
        <p:txBody>
          <a:bodyPr/>
          <a:lstStyle/>
          <a:p>
            <a:r>
              <a:rPr lang="pt-BR" smtClean="0">
                <a:solidFill>
                  <a:srgbClr val="FFFF00"/>
                </a:solidFill>
              </a:rPr>
              <a:t>OBRIGADO!</a:t>
            </a:r>
          </a:p>
        </p:txBody>
      </p:sp>
      <p:pic>
        <p:nvPicPr>
          <p:cNvPr id="80900" name="Picture 4" descr="20170927_090841"/>
          <p:cNvPicPr>
            <a:picLocks noChangeAspect="1" noChangeArrowheads="1"/>
          </p:cNvPicPr>
          <p:nvPr/>
        </p:nvPicPr>
        <p:blipFill>
          <a:blip r:embed="rId2" cstate="print">
            <a:lum bright="18000" contrast="12000"/>
          </a:blip>
          <a:srcRect/>
          <a:stretch>
            <a:fillRect/>
          </a:stretch>
        </p:blipFill>
        <p:spPr bwMode="auto">
          <a:xfrm>
            <a:off x="1798638" y="1296988"/>
            <a:ext cx="8016875" cy="4508500"/>
          </a:xfrm>
          <a:prstGeom prst="rect">
            <a:avLst/>
          </a:prstGeom>
          <a:noFill/>
        </p:spPr>
      </p:pic>
      <p:sp>
        <p:nvSpPr>
          <p:cNvPr id="80901" name="Text Box 5"/>
          <p:cNvSpPr txBox="1">
            <a:spLocks noChangeArrowheads="1"/>
          </p:cNvSpPr>
          <p:nvPr/>
        </p:nvSpPr>
        <p:spPr bwMode="auto">
          <a:xfrm>
            <a:off x="549275" y="6024563"/>
            <a:ext cx="10902950" cy="366712"/>
          </a:xfrm>
          <a:prstGeom prst="rect">
            <a:avLst/>
          </a:prstGeom>
          <a:noFill/>
          <a:ln w="9525">
            <a:noFill/>
            <a:miter lim="800000"/>
            <a:headEnd/>
            <a:tailEnd/>
          </a:ln>
          <a:effectLst/>
        </p:spPr>
        <p:txBody>
          <a:bodyPr wrap="none">
            <a:spAutoFit/>
          </a:bodyPr>
          <a:lstStyle/>
          <a:p>
            <a:r>
              <a:rPr lang="pt-BR">
                <a:solidFill>
                  <a:srgbClr val="FFFF00"/>
                </a:solidFill>
              </a:rPr>
              <a:t>Drs. Lara Ramos Pereira, Marta DR de Moura, Sandra Lins, Paulo R. Margotto e Melissa Iole Da Cás Vita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Í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514</TotalTime>
  <Words>4071</Words>
  <Application>Microsoft Office PowerPoint</Application>
  <PresentationFormat>Personalizar</PresentationFormat>
  <Paragraphs>277</Paragraphs>
  <Slides>58</Slides>
  <Notes>0</Notes>
  <HiddenSlides>0</HiddenSlides>
  <MMClips>0</MMClips>
  <ScaleCrop>false</ScaleCrop>
  <HeadingPairs>
    <vt:vector size="4" baseType="variant">
      <vt:variant>
        <vt:lpstr>Tema</vt:lpstr>
      </vt:variant>
      <vt:variant>
        <vt:i4>1</vt:i4>
      </vt:variant>
      <vt:variant>
        <vt:lpstr>Títulos de slides</vt:lpstr>
      </vt:variant>
      <vt:variant>
        <vt:i4>58</vt:i4>
      </vt:variant>
    </vt:vector>
  </HeadingPairs>
  <TitlesOfParts>
    <vt:vector size="59" baseType="lpstr">
      <vt:lpstr>Íon</vt:lpstr>
      <vt:lpstr>          Sessão de Anatomia Clínica                    CITOMEGALOVIROSE CONGÊNITA</vt:lpstr>
      <vt:lpstr>CASO CLÍNICO</vt:lpstr>
      <vt:lpstr>CASO CLÍNICO</vt:lpstr>
      <vt:lpstr>CASO CLÍNICO</vt:lpstr>
      <vt:lpstr>EVOLUÇÃO</vt:lpstr>
      <vt:lpstr>EVOLUÇÃO</vt:lpstr>
      <vt:lpstr>EVOLUÇÃO</vt:lpstr>
      <vt:lpstr>EVOLUÇÃO</vt:lpstr>
      <vt:lpstr>EVOLUÇÃO</vt:lpstr>
      <vt:lpstr>EVOLUÇÃO</vt:lpstr>
      <vt:lpstr>EVOLUÇÃO</vt:lpstr>
      <vt:lpstr>EVOLUÇÃO</vt:lpstr>
      <vt:lpstr>EVOLUÇÃO</vt:lpstr>
      <vt:lpstr>RESUMO</vt:lpstr>
      <vt:lpstr>RESUMO</vt:lpstr>
      <vt:lpstr>EXAMES COMPLEMENTARES</vt:lpstr>
      <vt:lpstr>A19-17</vt:lpstr>
      <vt:lpstr>A19-17</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CITOMEGALOVÍRUS CONGÊNITO</vt:lpstr>
      <vt:lpstr>INTRODUÇÃO</vt:lpstr>
      <vt:lpstr> TRANSMISSÃO</vt:lpstr>
      <vt:lpstr>PATOGÊNESE</vt:lpstr>
      <vt:lpstr>QUADRO CLÍNICO</vt:lpstr>
      <vt:lpstr>QUADRO CLÍNICO</vt:lpstr>
      <vt:lpstr>DIAGNÓSTICO</vt:lpstr>
      <vt:lpstr>DIAGNÓSTICO</vt:lpstr>
      <vt:lpstr>TRATAMENTO</vt:lpstr>
      <vt:lpstr>TRATAMENTO</vt:lpstr>
      <vt:lpstr>TRATAMENTO</vt:lpstr>
      <vt:lpstr>TRATAMENTO</vt:lpstr>
      <vt:lpstr>PREVENÇÃO</vt:lpstr>
      <vt:lpstr>PREVENÇÃO</vt:lpstr>
      <vt:lpstr>PREVENÇÃO</vt:lpstr>
      <vt:lpstr>PREVENÇÃO</vt:lpstr>
      <vt:lpstr>Manejo do Uso de Leite Humano em prematuros menores 28 semanas diante do risco do CMV </vt:lpstr>
      <vt:lpstr>REFERÊNCIAS</vt:lpstr>
      <vt:lpstr>Nota do Editor o site www.paulomargoto.com.br. Consultem também! Aqui e Agora! Estudando Juntos!</vt:lpstr>
      <vt:lpstr>Slide 53</vt:lpstr>
      <vt:lpstr>Slide 54</vt:lpstr>
      <vt:lpstr>Slide 55</vt:lpstr>
      <vt:lpstr>Slide 56</vt:lpstr>
      <vt:lpstr>Slide 57</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A19-17</dc:title>
  <dc:creator>Melissa Iole De Cas Vita</dc:creator>
  <cp:lastModifiedBy>Paulo</cp:lastModifiedBy>
  <cp:revision>37</cp:revision>
  <dcterms:created xsi:type="dcterms:W3CDTF">2017-09-22T13:12:37Z</dcterms:created>
  <dcterms:modified xsi:type="dcterms:W3CDTF">2017-10-11T21:28:54Z</dcterms:modified>
</cp:coreProperties>
</file>