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sldIdLst>
    <p:sldId id="327" r:id="rId2"/>
    <p:sldId id="328" r:id="rId3"/>
    <p:sldId id="329" r:id="rId4"/>
    <p:sldId id="331" r:id="rId5"/>
    <p:sldId id="330" r:id="rId6"/>
    <p:sldId id="332" r:id="rId7"/>
    <p:sldId id="333" r:id="rId8"/>
    <p:sldId id="334" r:id="rId9"/>
    <p:sldId id="335" r:id="rId10"/>
    <p:sldId id="336" r:id="rId11"/>
    <p:sldId id="337" r:id="rId12"/>
    <p:sldId id="338" r:id="rId13"/>
    <p:sldId id="339" r:id="rId14"/>
    <p:sldId id="340" r:id="rId15"/>
    <p:sldId id="341" r:id="rId16"/>
    <p:sldId id="342" r:id="rId17"/>
    <p:sldId id="343" r:id="rId18"/>
    <p:sldId id="344" r:id="rId19"/>
    <p:sldId id="345" r:id="rId20"/>
    <p:sldId id="346" r:id="rId21"/>
    <p:sldId id="347" r:id="rId22"/>
    <p:sldId id="348" r:id="rId23"/>
    <p:sldId id="349" r:id="rId24"/>
    <p:sldId id="350" r:id="rId25"/>
    <p:sldId id="351" r:id="rId26"/>
    <p:sldId id="352" r:id="rId27"/>
    <p:sldId id="265" r:id="rId28"/>
    <p:sldId id="259" r:id="rId29"/>
    <p:sldId id="260" r:id="rId30"/>
    <p:sldId id="324" r:id="rId31"/>
    <p:sldId id="320" r:id="rId32"/>
    <p:sldId id="319" r:id="rId33"/>
    <p:sldId id="322" r:id="rId34"/>
    <p:sldId id="321" r:id="rId35"/>
    <p:sldId id="323" r:id="rId36"/>
    <p:sldId id="325" r:id="rId37"/>
    <p:sldId id="326" r:id="rId38"/>
    <p:sldId id="263" r:id="rId39"/>
    <p:sldId id="264" r:id="rId40"/>
    <p:sldId id="354" r:id="rId41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FF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5" d="100"/>
          <a:sy n="85" d="100"/>
        </p:scale>
        <p:origin x="-1368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8"/>
          <p:cNvSpPr/>
          <p:nvPr/>
        </p:nvSpPr>
        <p:spPr>
          <a:xfrm>
            <a:off x="9001125" y="4846638"/>
            <a:ext cx="142875" cy="2011362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Rectangle 9"/>
          <p:cNvSpPr/>
          <p:nvPr/>
        </p:nvSpPr>
        <p:spPr>
          <a:xfrm>
            <a:off x="9001125" y="0"/>
            <a:ext cx="142875" cy="484663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228600"/>
            <a:ext cx="7772400" cy="4571999"/>
          </a:xfrm>
        </p:spPr>
        <p:txBody>
          <a:bodyPr anchor="ctr">
            <a:noAutofit/>
          </a:bodyPr>
          <a:lstStyle>
            <a:lvl1pPr>
              <a:lnSpc>
                <a:spcPct val="100000"/>
              </a:lnSpc>
              <a:defRPr sz="8800" spc="-80" baseline="0">
                <a:solidFill>
                  <a:schemeClr val="tx1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4800600"/>
            <a:ext cx="6858000" cy="914400"/>
          </a:xfrm>
        </p:spPr>
        <p:txBody>
          <a:bodyPr/>
          <a:lstStyle>
            <a:lvl1pPr marL="0" indent="0" algn="l">
              <a:buNone/>
              <a:defRPr b="0" cap="all" spc="12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CBBCC5-FC96-4F50-8835-50F16141F1CF}" type="datetimeFigureOut">
              <a:rPr lang="pt-BR"/>
              <a:pPr>
                <a:defRPr/>
              </a:pPr>
              <a:t>08/11/2015</a:t>
            </a:fld>
            <a:endParaRPr lang="pt-BR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80AB135D-9E37-4BB0-ABF3-77E999E7347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8219256" cy="1371600"/>
          </a:xfrm>
        </p:spPr>
        <p:txBody>
          <a:bodyPr anchor="t" anchorCtr="0"/>
          <a:lstStyle>
            <a:lvl1pPr algn="ctr">
              <a:defRPr/>
            </a:lvl1pPr>
          </a:lstStyle>
          <a:p>
            <a:r>
              <a:rPr lang="pt-BR" dirty="0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52600"/>
            <a:ext cx="8219256" cy="4844752"/>
          </a:xfrm>
        </p:spPr>
        <p:txBody>
          <a:bodyPr/>
          <a:lstStyle/>
          <a:p>
            <a:pPr lvl="0"/>
            <a:r>
              <a:rPr lang="pt-BR" dirty="0" smtClean="0"/>
              <a:t>Clique para editar o texto mestre</a:t>
            </a:r>
          </a:p>
          <a:p>
            <a:pPr lvl="1"/>
            <a:r>
              <a:rPr lang="pt-BR" dirty="0" smtClean="0"/>
              <a:t>Segundo nível</a:t>
            </a:r>
          </a:p>
          <a:p>
            <a:pPr lvl="2"/>
            <a:r>
              <a:rPr lang="pt-BR" dirty="0" smtClean="0"/>
              <a:t>Terceiro nível</a:t>
            </a:r>
          </a:p>
          <a:p>
            <a:pPr lvl="3"/>
            <a:r>
              <a:rPr lang="pt-BR" dirty="0" smtClean="0"/>
              <a:t>Quarto nível</a:t>
            </a:r>
          </a:p>
          <a:p>
            <a:pPr lvl="4"/>
            <a:r>
              <a:rPr lang="pt-BR" dirty="0" smtClean="0"/>
              <a:t>Quinto nível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447800"/>
            <a:ext cx="7772400" cy="4321175"/>
          </a:xfrm>
        </p:spPr>
        <p:txBody>
          <a:bodyPr anchor="ctr">
            <a:noAutofit/>
          </a:bodyPr>
          <a:lstStyle>
            <a:lvl1pPr algn="l">
              <a:lnSpc>
                <a:spcPct val="100000"/>
              </a:lnSpc>
              <a:defRPr sz="8800" b="0" cap="all" spc="-80" baseline="0">
                <a:solidFill>
                  <a:schemeClr val="tx1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28601"/>
            <a:ext cx="7772400" cy="1066800"/>
          </a:xfrm>
        </p:spPr>
        <p:txBody>
          <a:bodyPr anchor="b"/>
          <a:lstStyle>
            <a:lvl1pPr marL="0" indent="0">
              <a:buNone/>
              <a:defRPr sz="2000" b="0" cap="all" spc="12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8B9BAF-6050-4BDB-AB40-2557CE6294E3}" type="datetimeFigureOut">
              <a:rPr lang="pt-BR"/>
              <a:pPr>
                <a:defRPr/>
              </a:pPr>
              <a:t>08/11/2015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6AA2B1-C212-4DD2-8AC8-48A1636CEC82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630680" y="1574800"/>
            <a:ext cx="32918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90160" y="1574800"/>
            <a:ext cx="32918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7A7571-E6D0-49D5-B7D4-3D91C1C7BD3A}" type="datetimeFigureOut">
              <a:rPr lang="pt-BR"/>
              <a:pPr>
                <a:defRPr/>
              </a:pPr>
              <a:t>08/11/2015</a:t>
            </a:fld>
            <a:endParaRPr lang="pt-B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0A1AEE-C3AD-4CFA-BE3F-1B8468B0DAE5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27632" y="1572768"/>
            <a:ext cx="3291840" cy="639762"/>
          </a:xfrm>
        </p:spPr>
        <p:txBody>
          <a:bodyPr anchor="b">
            <a:noAutofit/>
          </a:bodyPr>
          <a:lstStyle>
            <a:lvl1pPr marL="0" indent="0">
              <a:buNone/>
              <a:defRPr sz="1800" b="0" cap="all" spc="100" baseline="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627632" y="2259366"/>
            <a:ext cx="3291840" cy="384048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93208" y="1572768"/>
            <a:ext cx="3291840" cy="639762"/>
          </a:xfrm>
        </p:spPr>
        <p:txBody>
          <a:bodyPr anchor="b">
            <a:noAutofit/>
          </a:bodyPr>
          <a:lstStyle>
            <a:lvl1pPr marL="0" indent="0">
              <a:buNone/>
              <a:defRPr lang="en-US" sz="1800" b="0" kern="1200" cap="all" spc="100" baseline="0" dirty="0" smtClean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93208" y="2259366"/>
            <a:ext cx="3291840" cy="384048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2DFAFE-C203-4F9A-B5B8-CAFDABEA7490}" type="datetimeFigureOut">
              <a:rPr lang="pt-BR"/>
              <a:pPr>
                <a:defRPr/>
              </a:pPr>
              <a:t>08/11/2015</a:t>
            </a:fld>
            <a:endParaRPr lang="pt-BR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8B5D05-E527-4D60-B964-A7DE8945A62C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91A73C-8B9E-4448-9C64-7AA96F49CCB5}" type="datetimeFigureOut">
              <a:rPr lang="pt-BR"/>
              <a:pPr>
                <a:defRPr/>
              </a:pPr>
              <a:t>08/11/2015</a:t>
            </a:fld>
            <a:endParaRPr lang="pt-BR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26C915-8EAC-485A-B631-7EC677A685ED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896270-0D8F-46B9-A014-53E3B45DF774}" type="datetimeFigureOut">
              <a:rPr lang="pt-BR"/>
              <a:pPr>
                <a:defRPr/>
              </a:pPr>
              <a:t>08/11/2015</a:t>
            </a:fld>
            <a:endParaRPr lang="pt-BR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3A139B-F4E7-4904-AD82-3D8B9C393119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600200"/>
            <a:ext cx="5111750" cy="44805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600200"/>
            <a:ext cx="3008313" cy="4480560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DAE0C5-BC79-4AA5-BC38-EFDA0851E8EE}" type="datetimeFigureOut">
              <a:rPr lang="pt-BR"/>
              <a:pPr>
                <a:defRPr/>
              </a:pPr>
              <a:t>08/11/2015</a:t>
            </a:fld>
            <a:endParaRPr lang="pt-B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DAEEB5-4843-4F52-A5FB-2C15041767EB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8"/>
          <p:cNvSpPr/>
          <p:nvPr/>
        </p:nvSpPr>
        <p:spPr>
          <a:xfrm>
            <a:off x="9001125" y="4846638"/>
            <a:ext cx="142875" cy="2011362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ectangle 9"/>
          <p:cNvSpPr/>
          <p:nvPr/>
        </p:nvSpPr>
        <p:spPr>
          <a:xfrm>
            <a:off x="9001125" y="0"/>
            <a:ext cx="142875" cy="484663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-1" y="0"/>
            <a:ext cx="9000877" cy="4846320"/>
          </a:xfrm>
          <a:solidFill>
            <a:schemeClr val="bg1">
              <a:lumMod val="75000"/>
            </a:schemeClr>
          </a:solidFill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 smtClean="0"/>
              <a:t>Clique no ícone para adicionar uma imagem</a:t>
            </a:r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5715000"/>
            <a:ext cx="8153400" cy="4572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457200" y="4953000"/>
            <a:ext cx="8153400" cy="762000"/>
          </a:xfrm>
        </p:spPr>
        <p:txBody>
          <a:bodyPr anchor="t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FB144F-86B7-49F9-B16F-E321A1741122}" type="datetimeFigureOut">
              <a:rPr lang="pt-BR"/>
              <a:pPr>
                <a:defRPr/>
              </a:pPr>
              <a:t>08/11/2015</a:t>
            </a:fld>
            <a:endParaRPr lang="pt-BR"/>
          </a:p>
        </p:txBody>
      </p:sp>
      <p:sp>
        <p:nvSpPr>
          <p:cNvPr id="9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0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B8F96AEE-5E58-43BF-B90B-B7A7FD63FA80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86A779-568A-4C25-8361-0BDFEA2F2213}" type="datetimeFigureOut">
              <a:rPr lang="pt-BR"/>
              <a:pPr>
                <a:defRPr/>
              </a:pPr>
              <a:t>08/11/2015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390A78-665A-456D-8D31-C7837A19EFA3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3CE495-9E01-4FDD-84E2-F8B8C6434ACA}" type="datetimeFigureOut">
              <a:rPr lang="pt-BR"/>
              <a:pPr>
                <a:defRPr/>
              </a:pPr>
              <a:t>08/11/2015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B94A30-84A5-4AA9-9C9F-944F67EF9D50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5791200" cy="1371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752600"/>
            <a:ext cx="7620000" cy="4373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172200"/>
            <a:ext cx="3429000" cy="304800"/>
          </a:xfrm>
          <a:prstGeom prst="rect">
            <a:avLst/>
          </a:prstGeom>
        </p:spPr>
        <p:txBody>
          <a:bodyPr vert="horz" lIns="91440" tIns="45720" rIns="91440" bIns="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000">
                <a:solidFill>
                  <a:schemeClr val="tx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E589E4B-592D-45AF-98A0-0B27EA0F4F38}" type="datetimeFigureOut">
              <a:rPr lang="pt-BR"/>
              <a:pPr>
                <a:defRPr/>
              </a:pPr>
              <a:t>08/11/2015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200" y="6492875"/>
            <a:ext cx="3429000" cy="284163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 fontAlgn="auto">
              <a:spcBef>
                <a:spcPts val="0"/>
              </a:spcBef>
              <a:spcAft>
                <a:spcPts val="0"/>
              </a:spcAft>
              <a:defRPr sz="1000">
                <a:solidFill>
                  <a:schemeClr val="tx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 rot="16200000">
            <a:off x="8227219" y="5885656"/>
            <a:ext cx="13160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2400" b="1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7AA95B6-8E5D-44FC-B113-C3D593C214BC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  <p:sp>
        <p:nvSpPr>
          <p:cNvPr id="7" name="Rectangle 6"/>
          <p:cNvSpPr/>
          <p:nvPr/>
        </p:nvSpPr>
        <p:spPr>
          <a:xfrm>
            <a:off x="9001125" y="0"/>
            <a:ext cx="142875" cy="13716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9001125" y="1371600"/>
            <a:ext cx="142875" cy="54864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9" r:id="rId1"/>
    <p:sldLayoutId id="2147483820" r:id="rId2"/>
    <p:sldLayoutId id="2147483811" r:id="rId3"/>
    <p:sldLayoutId id="2147483812" r:id="rId4"/>
    <p:sldLayoutId id="2147483813" r:id="rId5"/>
    <p:sldLayoutId id="2147483814" r:id="rId6"/>
    <p:sldLayoutId id="2147483815" r:id="rId7"/>
    <p:sldLayoutId id="2147483816" r:id="rId8"/>
    <p:sldLayoutId id="2147483821" r:id="rId9"/>
    <p:sldLayoutId id="2147483817" r:id="rId10"/>
    <p:sldLayoutId id="2147483818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 kern="1200" cap="all" spc="-6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 Black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 Black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 Black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 Black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 Black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 Black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 Black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 Black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ts val="600"/>
        </a:spcAft>
        <a:buFont typeface="Arial" pitchFamily="34" charset="0"/>
        <a:buChar char="•"/>
        <a:defRPr sz="20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563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://www.paulomargotto.com.br/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ítulo 1"/>
          <p:cNvSpPr>
            <a:spLocks noGrp="1"/>
          </p:cNvSpPr>
          <p:nvPr>
            <p:ph type="ctrTitle" idx="4294967295"/>
          </p:nvPr>
        </p:nvSpPr>
        <p:spPr bwMode="auto">
          <a:xfrm>
            <a:off x="539750" y="1628775"/>
            <a:ext cx="7772400" cy="1470025"/>
          </a:xfrm>
        </p:spPr>
        <p:txBody>
          <a:bodyPr wrap="square" numCol="1" anchor="ctr" anchorCtr="0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r>
              <a:rPr lang="pt-BR" sz="2400" b="1" cap="none" smtClean="0">
                <a:latin typeface="Times New Roman" pitchFamily="18" charset="0"/>
              </a:rPr>
              <a:t>                      </a:t>
            </a:r>
            <a:r>
              <a:rPr lang="pt-BR" b="1" cap="none" smtClean="0">
                <a:solidFill>
                  <a:srgbClr val="0000FF"/>
                </a:solidFill>
                <a:latin typeface="Times New Roman" pitchFamily="18" charset="0"/>
              </a:rPr>
              <a:t>Sessão de Anatomia Clínica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4294967295"/>
          </p:nvPr>
        </p:nvSpPr>
        <p:spPr>
          <a:xfrm>
            <a:off x="1258888" y="3789363"/>
            <a:ext cx="5927725" cy="2211387"/>
          </a:xfrm>
        </p:spPr>
        <p:txBody>
          <a:bodyPr>
            <a:normAutofit fontScale="92500"/>
          </a:bodyPr>
          <a:lstStyle/>
          <a:p>
            <a:pPr marL="0" indent="0" algn="ctr" eaLnBrk="1" hangingPunct="1">
              <a:lnSpc>
                <a:spcPct val="80000"/>
              </a:lnSpc>
              <a:buFont typeface="Arial" pitchFamily="34" charset="0"/>
              <a:buNone/>
              <a:defRPr/>
            </a:pPr>
            <a:r>
              <a:rPr lang="pt-BR" dirty="0" smtClean="0">
                <a:solidFill>
                  <a:srgbClr val="898989"/>
                </a:solidFill>
              </a:rPr>
              <a:t>Apresentação:Lara Ramos Pereira</a:t>
            </a:r>
          </a:p>
          <a:p>
            <a:pPr marL="0" indent="0" algn="ctr" eaLnBrk="1" hangingPunct="1">
              <a:lnSpc>
                <a:spcPct val="80000"/>
              </a:lnSpc>
              <a:buFont typeface="Arial" pitchFamily="34" charset="0"/>
              <a:buNone/>
              <a:defRPr/>
            </a:pPr>
            <a:r>
              <a:rPr lang="pt-BR" dirty="0" smtClean="0">
                <a:solidFill>
                  <a:srgbClr val="898989"/>
                </a:solidFill>
              </a:rPr>
              <a:t>(R1 </a:t>
            </a:r>
            <a:r>
              <a:rPr lang="pt-BR" dirty="0" err="1" smtClean="0">
                <a:solidFill>
                  <a:srgbClr val="898989"/>
                </a:solidFill>
              </a:rPr>
              <a:t>Pediatria-HRAS</a:t>
            </a:r>
            <a:r>
              <a:rPr lang="pt-BR" dirty="0" smtClean="0">
                <a:solidFill>
                  <a:srgbClr val="898989"/>
                </a:solidFill>
              </a:rPr>
              <a:t>/HMIB/SES/DF)</a:t>
            </a:r>
          </a:p>
          <a:p>
            <a:pPr marL="0" indent="0" algn="ctr" eaLnBrk="1" hangingPunct="1">
              <a:lnSpc>
                <a:spcPct val="80000"/>
              </a:lnSpc>
              <a:buFont typeface="Arial" pitchFamily="34" charset="0"/>
              <a:buNone/>
              <a:defRPr/>
            </a:pPr>
            <a:r>
              <a:rPr lang="pt-BR" dirty="0" smtClean="0">
                <a:solidFill>
                  <a:srgbClr val="898989"/>
                </a:solidFill>
              </a:rPr>
              <a:t>Coordenação: Marcos </a:t>
            </a:r>
            <a:r>
              <a:rPr lang="pt-BR" dirty="0" err="1" smtClean="0">
                <a:solidFill>
                  <a:srgbClr val="898989"/>
                </a:solidFill>
              </a:rPr>
              <a:t>E.A.</a:t>
            </a:r>
            <a:r>
              <a:rPr lang="pt-BR" dirty="0" smtClean="0">
                <a:solidFill>
                  <a:srgbClr val="898989"/>
                </a:solidFill>
              </a:rPr>
              <a:t> Segura (Patologista),</a:t>
            </a:r>
          </a:p>
          <a:p>
            <a:pPr marL="0" indent="0" algn="ctr" eaLnBrk="1" hangingPunct="1">
              <a:lnSpc>
                <a:spcPct val="80000"/>
              </a:lnSpc>
              <a:buFont typeface="Arial" pitchFamily="34" charset="0"/>
              <a:buNone/>
              <a:defRPr/>
            </a:pPr>
            <a:r>
              <a:rPr lang="pt-BR" dirty="0" smtClean="0">
                <a:solidFill>
                  <a:srgbClr val="898989"/>
                </a:solidFill>
              </a:rPr>
              <a:t> Marta David Rocha de Moura</a:t>
            </a:r>
          </a:p>
          <a:p>
            <a:pPr marL="0" indent="0" algn="ctr" eaLnBrk="1" hangingPunct="1">
              <a:lnSpc>
                <a:spcPct val="80000"/>
              </a:lnSpc>
              <a:buFont typeface="Arial" pitchFamily="34" charset="0"/>
              <a:buNone/>
              <a:defRPr/>
            </a:pPr>
            <a:r>
              <a:rPr lang="pt-BR" dirty="0" smtClean="0">
                <a:solidFill>
                  <a:srgbClr val="898989"/>
                </a:solidFill>
                <a:hlinkClick r:id="rId2"/>
              </a:rPr>
              <a:t>www.paulomargotto.com.br</a:t>
            </a:r>
            <a:endParaRPr lang="pt-BR" dirty="0" smtClean="0">
              <a:solidFill>
                <a:srgbClr val="898989"/>
              </a:solidFill>
            </a:endParaRPr>
          </a:p>
          <a:p>
            <a:pPr marL="0" indent="0" algn="ctr" eaLnBrk="1" hangingPunct="1">
              <a:lnSpc>
                <a:spcPct val="80000"/>
              </a:lnSpc>
              <a:buFont typeface="Arial" pitchFamily="34" charset="0"/>
              <a:buNone/>
              <a:defRPr/>
            </a:pPr>
            <a:r>
              <a:rPr lang="pt-BR" dirty="0" smtClean="0">
                <a:solidFill>
                  <a:srgbClr val="898989"/>
                </a:solidFill>
              </a:rPr>
              <a:t>Brasília, 6 de novembro de 2015 </a:t>
            </a:r>
          </a:p>
        </p:txBody>
      </p:sp>
      <p:sp>
        <p:nvSpPr>
          <p:cNvPr id="5124" name="Text Box 4"/>
          <p:cNvSpPr txBox="1">
            <a:spLocks noChangeArrowheads="1"/>
          </p:cNvSpPr>
          <p:nvPr/>
        </p:nvSpPr>
        <p:spPr bwMode="auto">
          <a:xfrm>
            <a:off x="971550" y="2852738"/>
            <a:ext cx="7151688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3200">
                <a:solidFill>
                  <a:srgbClr val="FF3300"/>
                </a:solidFill>
              </a:rPr>
              <a:t>Síndrome de Waterhouse Friderichsen</a:t>
            </a:r>
          </a:p>
        </p:txBody>
      </p:sp>
      <p:pic>
        <p:nvPicPr>
          <p:cNvPr id="5125" name="Picture 2"/>
          <p:cNvPicPr>
            <a:picLocks noChangeAspect="1" noChangeArrowheads="1"/>
          </p:cNvPicPr>
          <p:nvPr/>
        </p:nvPicPr>
        <p:blipFill>
          <a:blip r:embed="rId3">
            <a:lum bright="6000"/>
          </a:blip>
          <a:srcRect/>
          <a:stretch>
            <a:fillRect/>
          </a:stretch>
        </p:blipFill>
        <p:spPr bwMode="auto">
          <a:xfrm>
            <a:off x="179388" y="0"/>
            <a:ext cx="8496300" cy="1484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6" name="Picture 5" descr="Imagem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5670550"/>
            <a:ext cx="1619250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7" name="Picture 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000875" y="5400675"/>
            <a:ext cx="1979613" cy="1457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ítulo 1"/>
          <p:cNvSpPr>
            <a:spLocks noGrp="1"/>
          </p:cNvSpPr>
          <p:nvPr>
            <p:ph type="title" idx="4294967295"/>
          </p:nvPr>
        </p:nvSpPr>
        <p:spPr bwMode="auto"/>
        <p:txBody>
          <a:bodyPr wrap="square" numCol="1" anchor="ctr" anchorCtr="0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r>
              <a:rPr lang="pt-BR" cap="none" smtClean="0"/>
              <a:t>Caso Clínico</a:t>
            </a:r>
          </a:p>
        </p:txBody>
      </p:sp>
      <p:sp>
        <p:nvSpPr>
          <p:cNvPr id="6147" name="Espaço Reservado para Conteúdo 2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marL="0" indent="0" eaLnBrk="1" hangingPunct="1">
              <a:buFont typeface="Arial" pitchFamily="34" charset="0"/>
              <a:buNone/>
            </a:pPr>
            <a:r>
              <a:rPr lang="pt-BR" smtClean="0"/>
              <a:t>Identificação:</a:t>
            </a:r>
          </a:p>
          <a:p>
            <a:pPr marL="0" indent="0" eaLnBrk="1" hangingPunct="1">
              <a:buFont typeface="Arial" pitchFamily="34" charset="0"/>
              <a:buNone/>
            </a:pPr>
            <a:r>
              <a:rPr lang="pt-BR" smtClean="0"/>
              <a:t>A.B.L.S, feminino</a:t>
            </a:r>
          </a:p>
          <a:p>
            <a:pPr marL="0" indent="0" eaLnBrk="1" hangingPunct="1">
              <a:buFont typeface="Arial" pitchFamily="34" charset="0"/>
              <a:buNone/>
            </a:pPr>
            <a:r>
              <a:rPr lang="pt-BR" smtClean="0">
                <a:solidFill>
                  <a:srgbClr val="FF3300"/>
                </a:solidFill>
              </a:rPr>
              <a:t>5 meses</a:t>
            </a:r>
          </a:p>
          <a:p>
            <a:pPr marL="0" indent="0" eaLnBrk="1" hangingPunct="1">
              <a:buFont typeface="Arial" pitchFamily="34" charset="0"/>
              <a:buNone/>
            </a:pPr>
            <a:r>
              <a:rPr lang="pt-BR" smtClean="0"/>
              <a:t>Procedente de Luziânia-GO</a:t>
            </a:r>
          </a:p>
          <a:p>
            <a:pPr marL="0" indent="0" eaLnBrk="1" hangingPunct="1">
              <a:buFont typeface="Arial" pitchFamily="34" charset="0"/>
              <a:buNone/>
            </a:pPr>
            <a:r>
              <a:rPr lang="pt-BR" smtClean="0"/>
              <a:t>Data de Nascimento: 21/11/14. </a:t>
            </a:r>
          </a:p>
          <a:p>
            <a:pPr marL="0" indent="0" eaLnBrk="1" hangingPunct="1">
              <a:buFont typeface="Arial" pitchFamily="34" charset="0"/>
              <a:buNone/>
            </a:pPr>
            <a:r>
              <a:rPr lang="pt-BR" smtClean="0"/>
              <a:t>Data do Óbito: 22/04/15.</a:t>
            </a:r>
          </a:p>
          <a:p>
            <a:pPr marL="0" indent="0" eaLnBrk="1" hangingPunct="1">
              <a:buFont typeface="Arial" pitchFamily="34" charset="0"/>
              <a:buNone/>
            </a:pPr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ítulo 1"/>
          <p:cNvSpPr>
            <a:spLocks noGrp="1"/>
          </p:cNvSpPr>
          <p:nvPr>
            <p:ph type="title" idx="4294967295"/>
          </p:nvPr>
        </p:nvSpPr>
        <p:spPr bwMode="auto">
          <a:xfrm>
            <a:off x="468313" y="44450"/>
            <a:ext cx="5791200" cy="1371600"/>
          </a:xfrm>
        </p:spPr>
        <p:txBody>
          <a:bodyPr wrap="square" numCol="1" anchor="ctr" anchorCtr="0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r>
              <a:rPr lang="pt-BR" cap="none" smtClean="0"/>
              <a:t>Acolhimento</a:t>
            </a:r>
          </a:p>
        </p:txBody>
      </p:sp>
      <p:sp>
        <p:nvSpPr>
          <p:cNvPr id="7171" name="Espaço Reservado para Conteúdo 2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marL="0" indent="0" eaLnBrk="1" hangingPunct="1">
              <a:buFont typeface="Arial" pitchFamily="34" charset="0"/>
              <a:buNone/>
            </a:pPr>
            <a:r>
              <a:rPr lang="pt-BR" smtClean="0"/>
              <a:t>Peso: 6,7Kg.</a:t>
            </a:r>
          </a:p>
          <a:p>
            <a:pPr marL="0" indent="0" eaLnBrk="1" hangingPunct="1">
              <a:buFont typeface="Arial" pitchFamily="34" charset="0"/>
              <a:buNone/>
            </a:pPr>
            <a:r>
              <a:rPr lang="pt-BR" smtClean="0">
                <a:solidFill>
                  <a:srgbClr val="FF3300"/>
                </a:solidFill>
              </a:rPr>
              <a:t>Febre alta desde ontem</a:t>
            </a:r>
            <a:r>
              <a:rPr lang="pt-BR" smtClean="0"/>
              <a:t>, dificuldade de respirar, sem alimentar-se desde ontem. Eliminações presentes. Relata que </a:t>
            </a:r>
            <a:r>
              <a:rPr lang="pt-BR" smtClean="0">
                <a:solidFill>
                  <a:srgbClr val="FF3300"/>
                </a:solidFill>
              </a:rPr>
              <a:t>fez a ficha, criança estava “roxinha” e foi para a sala de reanimação.</a:t>
            </a:r>
          </a:p>
          <a:p>
            <a:pPr marL="0" indent="0" eaLnBrk="1" hangingPunct="1">
              <a:buFont typeface="Arial" pitchFamily="34" charset="0"/>
              <a:buNone/>
            </a:pPr>
            <a:r>
              <a:rPr lang="pt-BR" smtClean="0"/>
              <a:t>Exame físico: </a:t>
            </a:r>
            <a:r>
              <a:rPr lang="pt-BR" smtClean="0">
                <a:solidFill>
                  <a:srgbClr val="FF3300"/>
                </a:solidFill>
              </a:rPr>
              <a:t>Criança não reativa</a:t>
            </a:r>
            <a:r>
              <a:rPr lang="pt-BR" smtClean="0"/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ítulo 1"/>
          <p:cNvSpPr>
            <a:spLocks noGrp="1"/>
          </p:cNvSpPr>
          <p:nvPr>
            <p:ph type="title" idx="4294967295"/>
          </p:nvPr>
        </p:nvSpPr>
        <p:spPr bwMode="auto"/>
        <p:txBody>
          <a:bodyPr wrap="square" numCol="1" anchor="ctr" anchorCtr="0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r>
              <a:rPr lang="pt-BR" cap="none" smtClean="0"/>
              <a:t>Caso Clínico</a:t>
            </a:r>
          </a:p>
        </p:txBody>
      </p:sp>
      <p:sp>
        <p:nvSpPr>
          <p:cNvPr id="8195" name="Espaço Reservado para Conteúdo 2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marL="0" indent="0" eaLnBrk="1" hangingPunct="1">
              <a:lnSpc>
                <a:spcPct val="90000"/>
              </a:lnSpc>
              <a:buFont typeface="Arial" pitchFamily="34" charset="0"/>
              <a:buNone/>
            </a:pPr>
            <a:r>
              <a:rPr lang="pt-BR" smtClean="0"/>
              <a:t>Tratamento: Foram realizadas </a:t>
            </a:r>
            <a:r>
              <a:rPr lang="pt-BR" smtClean="0">
                <a:solidFill>
                  <a:srgbClr val="FF3300"/>
                </a:solidFill>
              </a:rPr>
              <a:t>manobras de reanimação cardiopulmonar, sem sucesso.</a:t>
            </a:r>
          </a:p>
          <a:p>
            <a:pPr marL="0" indent="0" eaLnBrk="1" hangingPunct="1">
              <a:lnSpc>
                <a:spcPct val="90000"/>
              </a:lnSpc>
              <a:buFont typeface="Arial" pitchFamily="34" charset="0"/>
              <a:buNone/>
            </a:pPr>
            <a:r>
              <a:rPr lang="pt-BR" smtClean="0"/>
              <a:t>Antecedentes obstétricos e perinatais: </a:t>
            </a:r>
            <a:br>
              <a:rPr lang="pt-BR" smtClean="0"/>
            </a:br>
            <a:r>
              <a:rPr lang="pt-BR" smtClean="0"/>
              <a:t>Sem intercorrências, segundo a mãe. Sem necessidade de UTI neonatal.</a:t>
            </a:r>
          </a:p>
          <a:p>
            <a:pPr marL="0" indent="0" eaLnBrk="1" hangingPunct="1">
              <a:lnSpc>
                <a:spcPct val="90000"/>
              </a:lnSpc>
              <a:buFont typeface="Arial" pitchFamily="34" charset="0"/>
              <a:buNone/>
            </a:pPr>
            <a:r>
              <a:rPr lang="pt-BR" smtClean="0"/>
              <a:t>Vacinas: </a:t>
            </a:r>
            <a:r>
              <a:rPr lang="pt-BR" smtClean="0">
                <a:solidFill>
                  <a:srgbClr val="0000FF"/>
                </a:solidFill>
              </a:rPr>
              <a:t>Recebeu a primeira dose da vacina meningocócica</a:t>
            </a:r>
            <a:r>
              <a:rPr lang="pt-BR" smtClean="0"/>
              <a:t>, </a:t>
            </a:r>
            <a:r>
              <a:rPr lang="pt-BR" smtClean="0">
                <a:solidFill>
                  <a:srgbClr val="FF3300"/>
                </a:solidFill>
              </a:rPr>
              <a:t>a segunda dose estava programada para 23/04/15</a:t>
            </a:r>
            <a:r>
              <a:rPr lang="pt-BR" smtClean="0"/>
              <a:t>. Sem outros dados.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ítulo 1"/>
          <p:cNvSpPr>
            <a:spLocks noGrp="1"/>
          </p:cNvSpPr>
          <p:nvPr>
            <p:ph type="title" idx="4294967295"/>
          </p:nvPr>
        </p:nvSpPr>
        <p:spPr bwMode="auto"/>
        <p:txBody>
          <a:bodyPr wrap="square" numCol="1" anchor="ctr" anchorCtr="0" compatLnSpc="1">
            <a:prstTxWarp prst="textNoShape">
              <a:avLst/>
            </a:prstTxWarp>
          </a:bodyPr>
          <a:lstStyle/>
          <a:p>
            <a:pPr algn="ctr" eaLnBrk="1" hangingPunct="1">
              <a:defRPr/>
            </a:pPr>
            <a:r>
              <a:rPr lang="pt-BR" cap="none" smtClean="0"/>
              <a:t>Dados do pedido de Necrópsia</a:t>
            </a:r>
          </a:p>
        </p:txBody>
      </p:sp>
      <p:sp>
        <p:nvSpPr>
          <p:cNvPr id="9219" name="Espaço Reservado para Conteúdo 2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marL="0" indent="0" eaLnBrk="1" hangingPunct="1">
              <a:lnSpc>
                <a:spcPct val="90000"/>
              </a:lnSpc>
              <a:buFont typeface="Arial" pitchFamily="34" charset="0"/>
              <a:buNone/>
            </a:pPr>
            <a:r>
              <a:rPr lang="pt-BR" smtClean="0"/>
              <a:t>HMA: Paciente com história de </a:t>
            </a:r>
            <a:r>
              <a:rPr lang="pt-BR" smtClean="0">
                <a:solidFill>
                  <a:srgbClr val="FF3300"/>
                </a:solidFill>
              </a:rPr>
              <a:t>febre, há 24 horas</a:t>
            </a:r>
            <a:r>
              <a:rPr lang="pt-BR" smtClean="0"/>
              <a:t>, sem outras queixas relacionadas a quadro respiratório, vômitos ou diarréia. Refere também </a:t>
            </a:r>
            <a:r>
              <a:rPr lang="pt-BR" smtClean="0">
                <a:solidFill>
                  <a:srgbClr val="FF3300"/>
                </a:solidFill>
              </a:rPr>
              <a:t>manchas arroxeadas em face</a:t>
            </a:r>
            <a:r>
              <a:rPr lang="pt-BR" smtClean="0"/>
              <a:t>. Procurou atendimento inicialmente no PS de Luziânia, foi atendida por clínico geral que orientou a mãe a procurar o HMIB. </a:t>
            </a:r>
            <a:r>
              <a:rPr lang="pt-BR" smtClean="0">
                <a:solidFill>
                  <a:srgbClr val="FF3300"/>
                </a:solidFill>
              </a:rPr>
              <a:t>Deu entrada no PS do HMIB já sem pulso, sem frequência cardíaca e sem drive respiratório. Apresentava equimoses difusas.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ítulo 1"/>
          <p:cNvSpPr>
            <a:spLocks noGrp="1"/>
          </p:cNvSpPr>
          <p:nvPr>
            <p:ph type="title" idx="4294967295"/>
          </p:nvPr>
        </p:nvSpPr>
        <p:spPr bwMode="auto"/>
        <p:txBody>
          <a:bodyPr wrap="square" numCol="1" anchor="ctr" anchorCtr="0" compatLnSpc="1">
            <a:prstTxWarp prst="textNoShape">
              <a:avLst/>
            </a:prstTxWarp>
          </a:bodyPr>
          <a:lstStyle/>
          <a:p>
            <a:pPr algn="ctr" eaLnBrk="1" hangingPunct="1">
              <a:defRPr/>
            </a:pPr>
            <a:r>
              <a:rPr lang="pt-BR" cap="none" smtClean="0"/>
              <a:t>Hipóteses Diagnósticas</a:t>
            </a:r>
          </a:p>
        </p:txBody>
      </p:sp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357563" y="2143125"/>
            <a:ext cx="2581275" cy="350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 idx="4294967295"/>
          </p:nvPr>
        </p:nvSpPr>
        <p:spPr/>
        <p:txBody>
          <a:bodyPr wrap="square" numCol="1" anchor="ctr" anchorCtr="0" compatLnSpc="1">
            <a:prstTxWarp prst="textNoShape">
              <a:avLst/>
            </a:prstTxWarp>
          </a:bodyPr>
          <a:lstStyle/>
          <a:p>
            <a:pPr algn="ctr" eaLnBrk="1" hangingPunct="1">
              <a:defRPr/>
            </a:pPr>
            <a:r>
              <a:rPr lang="pt-BR" sz="3200" cap="none" smtClean="0"/>
              <a:t>Discussão do Diagnóstico Diferencial</a:t>
            </a:r>
          </a:p>
        </p:txBody>
      </p:sp>
      <p:sp>
        <p:nvSpPr>
          <p:cNvPr id="11267" name="Espaço Reservado para Conteúdo 2"/>
          <p:cNvSpPr>
            <a:spLocks noGrp="1"/>
          </p:cNvSpPr>
          <p:nvPr>
            <p:ph idx="4294967295"/>
          </p:nvPr>
        </p:nvSpPr>
        <p:spPr>
          <a:xfrm>
            <a:off x="457200" y="1752600"/>
            <a:ext cx="7620000" cy="1698625"/>
          </a:xfrm>
        </p:spPr>
        <p:txBody>
          <a:bodyPr/>
          <a:lstStyle/>
          <a:p>
            <a:pPr marL="0" indent="0" eaLnBrk="1" hangingPunct="1">
              <a:buFont typeface="Arial" pitchFamily="34" charset="0"/>
              <a:buNone/>
            </a:pPr>
            <a:r>
              <a:rPr lang="pt-BR" smtClean="0"/>
              <a:t>Síndrome febril + equimoses no corpo, com evolução para óbito em algumas horas.</a:t>
            </a:r>
          </a:p>
          <a:p>
            <a:pPr marL="0" indent="0" eaLnBrk="1" hangingPunct="1">
              <a:buFont typeface="Arial" pitchFamily="34" charset="0"/>
              <a:buNone/>
            </a:pPr>
            <a:endParaRPr lang="pt-BR" smtClean="0"/>
          </a:p>
          <a:p>
            <a:pPr marL="0" indent="0" eaLnBrk="1" hangingPunct="1">
              <a:buFont typeface="Arial" pitchFamily="34" charset="0"/>
              <a:buNone/>
            </a:pPr>
            <a:endParaRPr lang="pt-BR" smtClean="0"/>
          </a:p>
          <a:p>
            <a:pPr marL="0" indent="0" eaLnBrk="1" hangingPunct="1">
              <a:buFont typeface="Arial" pitchFamily="34" charset="0"/>
              <a:buNone/>
            </a:pPr>
            <a:endParaRPr lang="pt-BR" smtClean="0"/>
          </a:p>
        </p:txBody>
      </p:sp>
      <p:pic>
        <p:nvPicPr>
          <p:cNvPr id="11268" name="Picture 2" descr="http://img.medscapestatic.com/pi/meds/ckb/11/37311t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4213" y="3716338"/>
            <a:ext cx="3619500" cy="240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9" name="Picture 4" descr="http://img.medscapestatic.com/pi/meds/ckb/16/37316tn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29188" y="3716338"/>
            <a:ext cx="3730625" cy="2474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ítulo 1"/>
          <p:cNvSpPr>
            <a:spLocks noGrp="1"/>
          </p:cNvSpPr>
          <p:nvPr>
            <p:ph type="title" idx="4294967295"/>
          </p:nvPr>
        </p:nvSpPr>
        <p:spPr bwMode="auto"/>
        <p:txBody>
          <a:bodyPr wrap="square" numCol="1" anchor="ctr" anchorCtr="0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r>
              <a:rPr lang="pt-BR" cap="none" smtClean="0"/>
              <a:t>Sepse</a:t>
            </a:r>
          </a:p>
        </p:txBody>
      </p:sp>
      <p:sp>
        <p:nvSpPr>
          <p:cNvPr id="12291" name="Espaço Reservado para Conteúdo 2"/>
          <p:cNvSpPr>
            <a:spLocks noGrp="1"/>
          </p:cNvSpPr>
          <p:nvPr>
            <p:ph idx="4294967295"/>
          </p:nvPr>
        </p:nvSpPr>
        <p:spPr>
          <a:xfrm>
            <a:off x="457200" y="1752600"/>
            <a:ext cx="7620000" cy="2595563"/>
          </a:xfrm>
        </p:spPr>
        <p:txBody>
          <a:bodyPr/>
          <a:lstStyle/>
          <a:p>
            <a:pPr marL="0" indent="0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pt-BR" sz="1200" smtClean="0"/>
              <a:t>Conceitos:</a:t>
            </a:r>
          </a:p>
          <a:p>
            <a:pPr marL="0" indent="0" eaLnBrk="1" hangingPunct="1">
              <a:lnSpc>
                <a:spcPct val="80000"/>
              </a:lnSpc>
              <a:buFont typeface="Arial" pitchFamily="34" charset="0"/>
              <a:buNone/>
            </a:pPr>
            <a:r>
              <a:rPr lang="pt-BR" sz="1200" smtClean="0"/>
              <a:t>Sepse é uma resposta inflamatória sistêmica (SRIS) do hospedeiro à infecção.</a:t>
            </a:r>
          </a:p>
          <a:p>
            <a:pPr marL="0" indent="0" eaLnBrk="1" hangingPunct="1">
              <a:lnSpc>
                <a:spcPct val="80000"/>
              </a:lnSpc>
              <a:buFont typeface="Arial" pitchFamily="34" charset="0"/>
              <a:buNone/>
            </a:pPr>
            <a:r>
              <a:rPr lang="pt-BR" sz="1200" smtClean="0"/>
              <a:t> A SRIS é caracterizada pela presença de no mínimo 2 dos 4 seguintes critérios, em que, um dos quais deverá ser a temperatura ou leucometria anormal: </a:t>
            </a:r>
          </a:p>
          <a:p>
            <a:pPr marL="0" indent="0" eaLnBrk="1" hangingPunct="1">
              <a:lnSpc>
                <a:spcPct val="80000"/>
              </a:lnSpc>
              <a:buFont typeface="Courier New" pitchFamily="49" charset="0"/>
              <a:buNone/>
            </a:pPr>
            <a:r>
              <a:rPr lang="pt-BR" sz="1200" smtClean="0"/>
              <a:t>Temperatura central &gt; 38,5 o.C ou &lt; 36,0 o.C (estimar temperatura axilar – 0,5 o.C); </a:t>
            </a:r>
          </a:p>
          <a:p>
            <a:pPr marL="0" indent="0" eaLnBrk="1" hangingPunct="1">
              <a:lnSpc>
                <a:spcPct val="80000"/>
              </a:lnSpc>
              <a:buFont typeface="Courier New" pitchFamily="49" charset="0"/>
              <a:buNone/>
            </a:pPr>
            <a:r>
              <a:rPr lang="pt-BR" sz="1200" smtClean="0"/>
              <a:t>Taquicardia (FC &gt; 2 desvio padrão (DP) para idade) ou bradicardia (FC &lt; percentil para idade);</a:t>
            </a:r>
          </a:p>
          <a:p>
            <a:pPr marL="0" indent="0" eaLnBrk="1" hangingPunct="1">
              <a:lnSpc>
                <a:spcPct val="80000"/>
              </a:lnSpc>
              <a:buFont typeface="Courier New" pitchFamily="49" charset="0"/>
              <a:buNone/>
            </a:pPr>
            <a:r>
              <a:rPr lang="pt-BR" sz="1200" smtClean="0"/>
              <a:t>Taquipneia (FR &gt; DP para idade)</a:t>
            </a:r>
          </a:p>
          <a:p>
            <a:pPr marL="0" indent="0" eaLnBrk="1" hangingPunct="1">
              <a:lnSpc>
                <a:spcPct val="80000"/>
              </a:lnSpc>
              <a:buFont typeface="Courier New" pitchFamily="49" charset="0"/>
              <a:buNone/>
            </a:pPr>
            <a:r>
              <a:rPr lang="pt-BR" sz="1200" smtClean="0"/>
              <a:t>leucocitose ou leucopenia ou neutrófilos imaturos &gt; 10%.</a:t>
            </a:r>
          </a:p>
          <a:p>
            <a:pPr marL="0" indent="0" eaLnBrk="1" hangingPunct="1">
              <a:lnSpc>
                <a:spcPct val="80000"/>
              </a:lnSpc>
              <a:buFont typeface="Arial" pitchFamily="34" charset="0"/>
              <a:buNone/>
            </a:pPr>
            <a:endParaRPr lang="pt-BR" sz="1200" smtClean="0"/>
          </a:p>
        </p:txBody>
      </p:sp>
      <p:sp>
        <p:nvSpPr>
          <p:cNvPr id="12292" name="CaixaDeTexto 3"/>
          <p:cNvSpPr txBox="1">
            <a:spLocks noChangeArrowheads="1"/>
          </p:cNvSpPr>
          <p:nvPr/>
        </p:nvSpPr>
        <p:spPr bwMode="auto">
          <a:xfrm>
            <a:off x="428625" y="5286375"/>
            <a:ext cx="107156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>
                <a:latin typeface="Calibri" pitchFamily="34" charset="0"/>
              </a:rPr>
              <a:t>Infecção</a:t>
            </a:r>
          </a:p>
        </p:txBody>
      </p:sp>
      <p:sp>
        <p:nvSpPr>
          <p:cNvPr id="12293" name="CaixaDeTexto 4"/>
          <p:cNvSpPr txBox="1">
            <a:spLocks noChangeArrowheads="1"/>
          </p:cNvSpPr>
          <p:nvPr/>
        </p:nvSpPr>
        <p:spPr bwMode="auto">
          <a:xfrm>
            <a:off x="2357438" y="5286375"/>
            <a:ext cx="92868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>
                <a:latin typeface="Calibri" pitchFamily="34" charset="0"/>
              </a:rPr>
              <a:t>Sepse</a:t>
            </a:r>
          </a:p>
        </p:txBody>
      </p:sp>
      <p:sp>
        <p:nvSpPr>
          <p:cNvPr id="12294" name="CaixaDeTexto 5"/>
          <p:cNvSpPr txBox="1">
            <a:spLocks noChangeArrowheads="1"/>
          </p:cNvSpPr>
          <p:nvPr/>
        </p:nvSpPr>
        <p:spPr bwMode="auto">
          <a:xfrm>
            <a:off x="4143375" y="5286375"/>
            <a:ext cx="15716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>
                <a:latin typeface="Calibri" pitchFamily="34" charset="0"/>
              </a:rPr>
              <a:t>Sepse grave</a:t>
            </a:r>
          </a:p>
        </p:txBody>
      </p:sp>
      <p:sp>
        <p:nvSpPr>
          <p:cNvPr id="12295" name="CaixaDeTexto 6"/>
          <p:cNvSpPr txBox="1">
            <a:spLocks noChangeArrowheads="1"/>
          </p:cNvSpPr>
          <p:nvPr/>
        </p:nvSpPr>
        <p:spPr bwMode="auto">
          <a:xfrm>
            <a:off x="6357938" y="5286375"/>
            <a:ext cx="21431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>
                <a:latin typeface="Calibri" pitchFamily="34" charset="0"/>
              </a:rPr>
              <a:t>Choque séptico</a:t>
            </a:r>
          </a:p>
        </p:txBody>
      </p:sp>
      <p:sp>
        <p:nvSpPr>
          <p:cNvPr id="8" name="Seta para a direita listrada 7"/>
          <p:cNvSpPr/>
          <p:nvPr/>
        </p:nvSpPr>
        <p:spPr>
          <a:xfrm>
            <a:off x="1500188" y="5286375"/>
            <a:ext cx="500062" cy="357188"/>
          </a:xfrm>
          <a:prstGeom prst="strip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9" name="Seta para a direita listrada 8"/>
          <p:cNvSpPr/>
          <p:nvPr/>
        </p:nvSpPr>
        <p:spPr>
          <a:xfrm>
            <a:off x="3286125" y="5286375"/>
            <a:ext cx="692150" cy="341313"/>
          </a:xfrm>
          <a:prstGeom prst="strip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10" name="Seta para a direita listrada 9"/>
          <p:cNvSpPr/>
          <p:nvPr/>
        </p:nvSpPr>
        <p:spPr>
          <a:xfrm>
            <a:off x="5643563" y="5286375"/>
            <a:ext cx="620712" cy="341313"/>
          </a:xfrm>
          <a:prstGeom prst="strip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ítulo 1"/>
          <p:cNvSpPr>
            <a:spLocks noGrp="1"/>
          </p:cNvSpPr>
          <p:nvPr>
            <p:ph type="title" idx="4294967295"/>
          </p:nvPr>
        </p:nvSpPr>
        <p:spPr bwMode="auto"/>
        <p:txBody>
          <a:bodyPr wrap="square" numCol="1" anchor="ctr" anchorCtr="0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r>
              <a:rPr lang="pt-BR" cap="none" smtClean="0"/>
              <a:t>Sepse</a:t>
            </a:r>
          </a:p>
        </p:txBody>
      </p:sp>
      <p:sp>
        <p:nvSpPr>
          <p:cNvPr id="13315" name="Espaço Reservado para Conteúdo 2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marL="0" indent="0" eaLnBrk="1" hangingPunct="1">
              <a:buFont typeface="Arial" pitchFamily="34" charset="0"/>
              <a:buNone/>
            </a:pPr>
            <a:r>
              <a:rPr lang="pt-BR" smtClean="0"/>
              <a:t>A Sepse pode evoluir para sepse grave (disfunção aguda de órgãos secundária à infecção documentada ou suspeitada). </a:t>
            </a:r>
          </a:p>
          <a:p>
            <a:pPr marL="0" indent="0" eaLnBrk="1" hangingPunct="1">
              <a:buFont typeface="Arial" pitchFamily="34" charset="0"/>
              <a:buNone/>
            </a:pPr>
            <a:r>
              <a:rPr lang="pt-BR" smtClean="0"/>
              <a:t>A sepse grave pode levar ao choque séptico que é definido como hipotensão(PA&lt;2xDesvio padrão para a idade) induzida por sepse persistente apesar da ressuscitação fluida adequada. </a:t>
            </a:r>
          </a:p>
          <a:p>
            <a:pPr marL="0" indent="0" eaLnBrk="1" hangingPunct="1">
              <a:buFont typeface="Arial" pitchFamily="34" charset="0"/>
              <a:buNone/>
            </a:pPr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ítulo 1"/>
          <p:cNvSpPr>
            <a:spLocks noGrp="1"/>
          </p:cNvSpPr>
          <p:nvPr>
            <p:ph type="title" idx="4294967295"/>
          </p:nvPr>
        </p:nvSpPr>
        <p:spPr bwMode="auto"/>
        <p:txBody>
          <a:bodyPr wrap="square" numCol="1" anchor="ctr" anchorCtr="0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r>
              <a:rPr lang="pt-BR" cap="none" smtClean="0"/>
              <a:t>Choque Séptico</a:t>
            </a:r>
          </a:p>
        </p:txBody>
      </p:sp>
      <p:pic>
        <p:nvPicPr>
          <p:cNvPr id="14339" name="Picture 2" descr="http://www.blogdoodi.com.br/imagens/15305026072012BALANA~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08175" y="2133600"/>
            <a:ext cx="4157663" cy="2824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40" name="CaixaDeTexto 4"/>
          <p:cNvSpPr txBox="1">
            <a:spLocks noChangeArrowheads="1"/>
          </p:cNvSpPr>
          <p:nvPr/>
        </p:nvSpPr>
        <p:spPr bwMode="auto">
          <a:xfrm>
            <a:off x="5143500" y="2000250"/>
            <a:ext cx="121443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>
                <a:latin typeface="Calibri" pitchFamily="34" charset="0"/>
              </a:rPr>
              <a:t>Consumo</a:t>
            </a:r>
          </a:p>
        </p:txBody>
      </p:sp>
      <p:sp>
        <p:nvSpPr>
          <p:cNvPr id="14341" name="CaixaDeTexto 5"/>
          <p:cNvSpPr txBox="1">
            <a:spLocks noChangeArrowheads="1"/>
          </p:cNvSpPr>
          <p:nvPr/>
        </p:nvSpPr>
        <p:spPr bwMode="auto">
          <a:xfrm>
            <a:off x="1071563" y="4500563"/>
            <a:ext cx="92868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>
                <a:latin typeface="Calibri" pitchFamily="34" charset="0"/>
              </a:rPr>
              <a:t>Oferta</a:t>
            </a:r>
          </a:p>
        </p:txBody>
      </p:sp>
      <p:sp>
        <p:nvSpPr>
          <p:cNvPr id="14342" name="CaixaDeTexto 6"/>
          <p:cNvSpPr txBox="1">
            <a:spLocks noChangeArrowheads="1"/>
          </p:cNvSpPr>
          <p:nvPr/>
        </p:nvSpPr>
        <p:spPr bwMode="auto">
          <a:xfrm>
            <a:off x="7072313" y="4214813"/>
            <a:ext cx="178593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>
                <a:latin typeface="Calibri" pitchFamily="34" charset="0"/>
              </a:rPr>
              <a:t>Acidose Lática</a:t>
            </a:r>
          </a:p>
        </p:txBody>
      </p:sp>
      <p:sp>
        <p:nvSpPr>
          <p:cNvPr id="14343" name="CaixaDeTexto 7"/>
          <p:cNvSpPr txBox="1">
            <a:spLocks noChangeArrowheads="1"/>
          </p:cNvSpPr>
          <p:nvPr/>
        </p:nvSpPr>
        <p:spPr bwMode="auto">
          <a:xfrm>
            <a:off x="6929438" y="2214563"/>
            <a:ext cx="17145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>
                <a:latin typeface="Calibri" pitchFamily="34" charset="0"/>
              </a:rPr>
              <a:t>Hipóxia tecidual</a:t>
            </a:r>
          </a:p>
        </p:txBody>
      </p:sp>
      <p:sp>
        <p:nvSpPr>
          <p:cNvPr id="14344" name="CaixaDeTexto 8"/>
          <p:cNvSpPr txBox="1">
            <a:spLocks noChangeArrowheads="1"/>
          </p:cNvSpPr>
          <p:nvPr/>
        </p:nvSpPr>
        <p:spPr bwMode="auto">
          <a:xfrm>
            <a:off x="6500813" y="3357563"/>
            <a:ext cx="264318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>
                <a:latin typeface="Calibri" pitchFamily="34" charset="0"/>
              </a:rPr>
              <a:t>Metabolismo anaeróbico</a:t>
            </a:r>
          </a:p>
        </p:txBody>
      </p:sp>
      <p:sp>
        <p:nvSpPr>
          <p:cNvPr id="14345" name="CaixaDeTexto 9"/>
          <p:cNvSpPr txBox="1">
            <a:spLocks noChangeArrowheads="1"/>
          </p:cNvSpPr>
          <p:nvPr/>
        </p:nvSpPr>
        <p:spPr bwMode="auto">
          <a:xfrm>
            <a:off x="1071563" y="5500688"/>
            <a:ext cx="742950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>
                <a:latin typeface="Calibri" pitchFamily="34" charset="0"/>
              </a:rPr>
              <a:t>Incapacidade do corpo fornecer O2 para satisfazer as demandas metabólicas dos órgãos e tecidos vitais.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Título 1"/>
          <p:cNvSpPr>
            <a:spLocks noGrp="1"/>
          </p:cNvSpPr>
          <p:nvPr>
            <p:ph type="title" idx="4294967295"/>
          </p:nvPr>
        </p:nvSpPr>
        <p:spPr bwMode="auto"/>
        <p:txBody>
          <a:bodyPr wrap="square" numCol="1" anchor="ctr" anchorCtr="0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r>
              <a:rPr lang="pt-BR" cap="none" smtClean="0"/>
              <a:t>Choque séptico</a:t>
            </a:r>
          </a:p>
        </p:txBody>
      </p:sp>
      <p:sp>
        <p:nvSpPr>
          <p:cNvPr id="15363" name="Espaço Reservado para Conteúdo 2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marL="0" indent="0" eaLnBrk="1" hangingPunct="1">
              <a:lnSpc>
                <a:spcPct val="80000"/>
              </a:lnSpc>
              <a:buFont typeface="Arial" pitchFamily="34" charset="0"/>
              <a:buNone/>
            </a:pPr>
            <a:r>
              <a:rPr lang="pt-BR" sz="1800" smtClean="0"/>
              <a:t>Diagnóstico:</a:t>
            </a:r>
          </a:p>
          <a:p>
            <a:pPr marL="0" indent="0" eaLnBrk="1" hangingPunct="1">
              <a:lnSpc>
                <a:spcPct val="80000"/>
              </a:lnSpc>
              <a:buFont typeface="Arial" pitchFamily="34" charset="0"/>
              <a:buNone/>
            </a:pPr>
            <a:r>
              <a:rPr lang="pt-BR" sz="1800" smtClean="0"/>
              <a:t>Clínico:</a:t>
            </a:r>
          </a:p>
          <a:p>
            <a:pPr marL="0" indent="0" eaLnBrk="1" hangingPunct="1">
              <a:lnSpc>
                <a:spcPct val="80000"/>
              </a:lnSpc>
              <a:buFont typeface="Arial" pitchFamily="34" charset="0"/>
              <a:buNone/>
            </a:pPr>
            <a:r>
              <a:rPr lang="pt-BR" sz="1800" smtClean="0"/>
              <a:t>Rebaixamento do nível de consciência</a:t>
            </a:r>
          </a:p>
          <a:p>
            <a:pPr marL="0" indent="0" eaLnBrk="1" hangingPunct="1">
              <a:lnSpc>
                <a:spcPct val="80000"/>
              </a:lnSpc>
              <a:buFont typeface="Arial" pitchFamily="34" charset="0"/>
              <a:buNone/>
            </a:pPr>
            <a:r>
              <a:rPr lang="pt-BR" sz="1800" smtClean="0"/>
              <a:t>Débito urinário reduzido(&lt;1ml/Kg/h)</a:t>
            </a:r>
          </a:p>
          <a:p>
            <a:pPr marL="0" indent="0" eaLnBrk="1" hangingPunct="1">
              <a:lnSpc>
                <a:spcPct val="80000"/>
              </a:lnSpc>
              <a:buFont typeface="Arial" pitchFamily="34" charset="0"/>
              <a:buNone/>
            </a:pPr>
            <a:r>
              <a:rPr lang="pt-BR" sz="1800" smtClean="0"/>
              <a:t>Pulsos periféricos finos (choque frio) ou amplos (choque quente).</a:t>
            </a:r>
          </a:p>
          <a:p>
            <a:pPr marL="0" indent="0" eaLnBrk="1" hangingPunct="1">
              <a:lnSpc>
                <a:spcPct val="80000"/>
              </a:lnSpc>
              <a:buFont typeface="Arial" pitchFamily="34" charset="0"/>
              <a:buNone/>
            </a:pPr>
            <a:r>
              <a:rPr lang="pt-BR" sz="1800" smtClean="0"/>
              <a:t>Taquicardia</a:t>
            </a:r>
          </a:p>
          <a:p>
            <a:pPr marL="0" indent="0" eaLnBrk="1" hangingPunct="1">
              <a:lnSpc>
                <a:spcPct val="80000"/>
              </a:lnSpc>
              <a:buFont typeface="Arial" pitchFamily="34" charset="0"/>
              <a:buNone/>
            </a:pPr>
            <a:r>
              <a:rPr lang="pt-BR" sz="1800" smtClean="0"/>
              <a:t>Hipotermia ou hipertermia</a:t>
            </a:r>
          </a:p>
          <a:p>
            <a:pPr marL="0" indent="0" eaLnBrk="1" hangingPunct="1">
              <a:lnSpc>
                <a:spcPct val="80000"/>
              </a:lnSpc>
              <a:buFont typeface="Arial" pitchFamily="34" charset="0"/>
              <a:buNone/>
            </a:pPr>
            <a:r>
              <a:rPr lang="pt-BR" sz="1800" smtClean="0"/>
              <a:t>Extremidades frias</a:t>
            </a:r>
          </a:p>
          <a:p>
            <a:pPr marL="0" indent="0" eaLnBrk="1" hangingPunct="1">
              <a:lnSpc>
                <a:spcPct val="80000"/>
              </a:lnSpc>
              <a:buFont typeface="Arial" pitchFamily="34" charset="0"/>
              <a:buNone/>
            </a:pPr>
            <a:r>
              <a:rPr lang="pt-BR" sz="1800" smtClean="0"/>
              <a:t>Hipotensão, aparece tardiamente, não se deve esperar a hipotensão para o diagnóstico.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Título 1"/>
          <p:cNvSpPr>
            <a:spLocks noGrp="1"/>
          </p:cNvSpPr>
          <p:nvPr>
            <p:ph type="title" idx="4294967295"/>
          </p:nvPr>
        </p:nvSpPr>
        <p:spPr bwMode="auto"/>
        <p:txBody>
          <a:bodyPr wrap="square" numCol="1" anchor="ctr" anchorCtr="0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r>
              <a:rPr lang="pt-BR" cap="none" smtClean="0"/>
              <a:t>Choque Séptico</a:t>
            </a:r>
          </a:p>
        </p:txBody>
      </p:sp>
      <p:sp>
        <p:nvSpPr>
          <p:cNvPr id="16387" name="Espaço Reservado para Conteúdo 2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marL="0" indent="0" eaLnBrk="1" hangingPunct="1">
              <a:buFont typeface="Arial" pitchFamily="34" charset="0"/>
              <a:buNone/>
            </a:pPr>
            <a:r>
              <a:rPr lang="pt-BR" smtClean="0"/>
              <a:t>Tratamento:</a:t>
            </a:r>
          </a:p>
          <a:p>
            <a:pPr marL="0" indent="0" eaLnBrk="1" hangingPunct="1">
              <a:buFont typeface="Wingdings" pitchFamily="2" charset="2"/>
              <a:buNone/>
            </a:pPr>
            <a:r>
              <a:rPr lang="pt-BR" smtClean="0"/>
              <a:t> Medidas de suporte (hemodinâmico, ventilatório, nutricional, analgesia)</a:t>
            </a:r>
          </a:p>
          <a:p>
            <a:pPr marL="0" indent="0" eaLnBrk="1" hangingPunct="1">
              <a:buFont typeface="Wingdings" pitchFamily="2" charset="2"/>
              <a:buNone/>
            </a:pPr>
            <a:r>
              <a:rPr lang="pt-BR" smtClean="0"/>
              <a:t>Controle do foco infeccioso com início de antibiótico empírico precocemente, tentar colher hemocultura antes, se possível.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CaixaDeTexto 3"/>
          <p:cNvSpPr txBox="1">
            <a:spLocks noChangeArrowheads="1"/>
          </p:cNvSpPr>
          <p:nvPr/>
        </p:nvSpPr>
        <p:spPr bwMode="auto">
          <a:xfrm>
            <a:off x="2071688" y="142875"/>
            <a:ext cx="4572000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>
                <a:latin typeface="Calibri" pitchFamily="34" charset="0"/>
              </a:rPr>
              <a:t>Alteração da consciência e da perfusão:</a:t>
            </a:r>
          </a:p>
          <a:p>
            <a:r>
              <a:rPr lang="pt-BR">
                <a:latin typeface="Calibri" pitchFamily="34" charset="0"/>
              </a:rPr>
              <a:t>O2 + Acesso Intravenoso ou intra-ósseo</a:t>
            </a:r>
          </a:p>
          <a:p>
            <a:endParaRPr lang="pt-BR">
              <a:latin typeface="Calibri" pitchFamily="34" charset="0"/>
            </a:endParaRPr>
          </a:p>
        </p:txBody>
      </p:sp>
      <p:sp>
        <p:nvSpPr>
          <p:cNvPr id="6" name="Seta para baixo 5"/>
          <p:cNvSpPr/>
          <p:nvPr/>
        </p:nvSpPr>
        <p:spPr>
          <a:xfrm>
            <a:off x="4214813" y="785813"/>
            <a:ext cx="285750" cy="42862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17412" name="CaixaDeTexto 6"/>
          <p:cNvSpPr txBox="1">
            <a:spLocks noChangeArrowheads="1"/>
          </p:cNvSpPr>
          <p:nvPr/>
        </p:nvSpPr>
        <p:spPr bwMode="auto">
          <a:xfrm>
            <a:off x="2214563" y="1214438"/>
            <a:ext cx="4500562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>
                <a:latin typeface="Calibri" pitchFamily="34" charset="0"/>
              </a:rPr>
              <a:t>Ressuscitação inicial: </a:t>
            </a:r>
          </a:p>
          <a:p>
            <a:pPr>
              <a:buFont typeface="Arial" pitchFamily="34" charset="0"/>
              <a:buChar char="•"/>
            </a:pPr>
            <a:r>
              <a:rPr lang="pt-BR">
                <a:latin typeface="Calibri" pitchFamily="34" charset="0"/>
              </a:rPr>
              <a:t> 20ml/Kg de Cristalóide ou colóide, até melhora da perfusão ou aparecimento de sinais de sobrecarga hídrica.</a:t>
            </a:r>
          </a:p>
          <a:p>
            <a:pPr>
              <a:buFont typeface="Arial" pitchFamily="34" charset="0"/>
              <a:buChar char="•"/>
            </a:pPr>
            <a:r>
              <a:rPr lang="pt-BR">
                <a:latin typeface="Calibri" pitchFamily="34" charset="0"/>
              </a:rPr>
              <a:t> Corrigir hipoglicemia e hipocalcemia.</a:t>
            </a:r>
          </a:p>
          <a:p>
            <a:pPr>
              <a:buFont typeface="Arial" pitchFamily="34" charset="0"/>
              <a:buChar char="•"/>
            </a:pPr>
            <a:r>
              <a:rPr lang="pt-BR">
                <a:latin typeface="Calibri" pitchFamily="34" charset="0"/>
              </a:rPr>
              <a:t>Iniciar Antibiótico!</a:t>
            </a:r>
          </a:p>
          <a:p>
            <a:endParaRPr lang="pt-BR">
              <a:latin typeface="Calibri" pitchFamily="34" charset="0"/>
            </a:endParaRPr>
          </a:p>
          <a:p>
            <a:endParaRPr lang="pt-BR">
              <a:latin typeface="Calibri" pitchFamily="34" charset="0"/>
            </a:endParaRPr>
          </a:p>
        </p:txBody>
      </p:sp>
      <p:sp>
        <p:nvSpPr>
          <p:cNvPr id="8" name="Seta para baixo 7"/>
          <p:cNvSpPr/>
          <p:nvPr/>
        </p:nvSpPr>
        <p:spPr>
          <a:xfrm>
            <a:off x="4357688" y="2857500"/>
            <a:ext cx="285750" cy="42862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17414" name="CaixaDeTexto 8"/>
          <p:cNvSpPr txBox="1">
            <a:spLocks noChangeArrowheads="1"/>
          </p:cNvSpPr>
          <p:nvPr/>
        </p:nvSpPr>
        <p:spPr bwMode="auto">
          <a:xfrm>
            <a:off x="2786063" y="3286125"/>
            <a:ext cx="35718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>
                <a:solidFill>
                  <a:srgbClr val="FF0000"/>
                </a:solidFill>
                <a:latin typeface="Calibri" pitchFamily="34" charset="0"/>
              </a:rPr>
              <a:t>CHOQUE NÃO REVERTIDO??</a:t>
            </a:r>
          </a:p>
        </p:txBody>
      </p:sp>
      <p:sp>
        <p:nvSpPr>
          <p:cNvPr id="17415" name="CaixaDeTexto 9"/>
          <p:cNvSpPr txBox="1">
            <a:spLocks noChangeArrowheads="1"/>
          </p:cNvSpPr>
          <p:nvPr/>
        </p:nvSpPr>
        <p:spPr bwMode="auto">
          <a:xfrm>
            <a:off x="2428875" y="4143375"/>
            <a:ext cx="4429125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>
                <a:latin typeface="Calibri" pitchFamily="34" charset="0"/>
              </a:rPr>
              <a:t>Sedar para obter acesso central e via aérea se necessário e iniciar INOTRÓPICOS!</a:t>
            </a:r>
          </a:p>
          <a:p>
            <a:pPr>
              <a:buFontTx/>
              <a:buChar char="-"/>
            </a:pPr>
            <a:r>
              <a:rPr lang="pt-BR">
                <a:latin typeface="Calibri" pitchFamily="34" charset="0"/>
              </a:rPr>
              <a:t>Choque Frio = Dopamina ou Epinefrina</a:t>
            </a:r>
          </a:p>
          <a:p>
            <a:pPr>
              <a:buFontTx/>
              <a:buChar char="-"/>
            </a:pPr>
            <a:r>
              <a:rPr lang="pt-BR">
                <a:latin typeface="Calibri" pitchFamily="34" charset="0"/>
              </a:rPr>
              <a:t> Choque Quente = Norepinefrina</a:t>
            </a:r>
          </a:p>
        </p:txBody>
      </p:sp>
      <p:sp>
        <p:nvSpPr>
          <p:cNvPr id="11" name="Seta para baixo 10"/>
          <p:cNvSpPr/>
          <p:nvPr/>
        </p:nvSpPr>
        <p:spPr>
          <a:xfrm>
            <a:off x="4286250" y="3643313"/>
            <a:ext cx="357188" cy="42862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12" name="Seta para baixo 11"/>
          <p:cNvSpPr/>
          <p:nvPr/>
        </p:nvSpPr>
        <p:spPr>
          <a:xfrm>
            <a:off x="4286250" y="5429250"/>
            <a:ext cx="285750" cy="500063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17418" name="CaixaDeTexto 12"/>
          <p:cNvSpPr txBox="1">
            <a:spLocks noChangeArrowheads="1"/>
          </p:cNvSpPr>
          <p:nvPr/>
        </p:nvSpPr>
        <p:spPr bwMode="auto">
          <a:xfrm>
            <a:off x="2643188" y="6000750"/>
            <a:ext cx="37147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>
                <a:solidFill>
                  <a:srgbClr val="FF0000"/>
                </a:solidFill>
                <a:latin typeface="Calibri" pitchFamily="34" charset="0"/>
              </a:rPr>
              <a:t>CHOQUE NÃO REVERTIDO??</a:t>
            </a:r>
          </a:p>
        </p:txBody>
      </p:sp>
      <p:sp>
        <p:nvSpPr>
          <p:cNvPr id="14" name="Chave direita 13"/>
          <p:cNvSpPr/>
          <p:nvPr/>
        </p:nvSpPr>
        <p:spPr>
          <a:xfrm>
            <a:off x="6858000" y="285750"/>
            <a:ext cx="285750" cy="914400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17420" name="CaixaDeTexto 14"/>
          <p:cNvSpPr txBox="1">
            <a:spLocks noChangeArrowheads="1"/>
          </p:cNvSpPr>
          <p:nvPr/>
        </p:nvSpPr>
        <p:spPr bwMode="auto">
          <a:xfrm>
            <a:off x="7286625" y="571500"/>
            <a:ext cx="15716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>
                <a:latin typeface="Calibri" pitchFamily="34" charset="0"/>
              </a:rPr>
              <a:t>0 – 5 minutos</a:t>
            </a:r>
          </a:p>
        </p:txBody>
      </p:sp>
      <p:sp>
        <p:nvSpPr>
          <p:cNvPr id="16" name="Chave direita 15"/>
          <p:cNvSpPr/>
          <p:nvPr/>
        </p:nvSpPr>
        <p:spPr>
          <a:xfrm>
            <a:off x="6929438" y="1428750"/>
            <a:ext cx="285750" cy="1928813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17422" name="CaixaDeTexto 16"/>
          <p:cNvSpPr txBox="1">
            <a:spLocks noChangeArrowheads="1"/>
          </p:cNvSpPr>
          <p:nvPr/>
        </p:nvSpPr>
        <p:spPr bwMode="auto">
          <a:xfrm>
            <a:off x="7358063" y="2214563"/>
            <a:ext cx="157638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>
                <a:latin typeface="Calibri" pitchFamily="34" charset="0"/>
              </a:rPr>
              <a:t>5 – 15 minutos</a:t>
            </a:r>
          </a:p>
        </p:txBody>
      </p:sp>
      <p:sp>
        <p:nvSpPr>
          <p:cNvPr id="18" name="Chave direita 17"/>
          <p:cNvSpPr/>
          <p:nvPr/>
        </p:nvSpPr>
        <p:spPr>
          <a:xfrm>
            <a:off x="6786563" y="3643313"/>
            <a:ext cx="500062" cy="2714625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17424" name="CaixaDeTexto 18"/>
          <p:cNvSpPr txBox="1">
            <a:spLocks noChangeArrowheads="1"/>
          </p:cNvSpPr>
          <p:nvPr/>
        </p:nvSpPr>
        <p:spPr bwMode="auto">
          <a:xfrm>
            <a:off x="7358063" y="4786313"/>
            <a:ext cx="178593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>
                <a:latin typeface="Calibri" pitchFamily="34" charset="0"/>
              </a:rPr>
              <a:t>15 – 60 minutos</a:t>
            </a:r>
          </a:p>
        </p:txBody>
      </p:sp>
      <p:sp>
        <p:nvSpPr>
          <p:cNvPr id="20" name="Retângulo 19"/>
          <p:cNvSpPr/>
          <p:nvPr/>
        </p:nvSpPr>
        <p:spPr>
          <a:xfrm>
            <a:off x="714375" y="71438"/>
            <a:ext cx="642938" cy="67151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17426" name="CaixaDeTexto 20"/>
          <p:cNvSpPr txBox="1">
            <a:spLocks noChangeArrowheads="1"/>
          </p:cNvSpPr>
          <p:nvPr/>
        </p:nvSpPr>
        <p:spPr bwMode="auto">
          <a:xfrm>
            <a:off x="857250" y="142875"/>
            <a:ext cx="500063" cy="6494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1600">
                <a:latin typeface="Calibri" pitchFamily="34" charset="0"/>
              </a:rPr>
              <a:t>D</a:t>
            </a:r>
          </a:p>
          <a:p>
            <a:r>
              <a:rPr lang="pt-BR" sz="1600">
                <a:latin typeface="Calibri" pitchFamily="34" charset="0"/>
              </a:rPr>
              <a:t>E</a:t>
            </a:r>
          </a:p>
          <a:p>
            <a:r>
              <a:rPr lang="pt-BR" sz="1600">
                <a:latin typeface="Calibri" pitchFamily="34" charset="0"/>
              </a:rPr>
              <a:t>P</a:t>
            </a:r>
          </a:p>
          <a:p>
            <a:r>
              <a:rPr lang="pt-BR" sz="1600">
                <a:latin typeface="Calibri" pitchFamily="34" charset="0"/>
              </a:rPr>
              <a:t>A</a:t>
            </a:r>
          </a:p>
          <a:p>
            <a:r>
              <a:rPr lang="pt-BR" sz="1600">
                <a:latin typeface="Calibri" pitchFamily="34" charset="0"/>
              </a:rPr>
              <a:t>R</a:t>
            </a:r>
          </a:p>
          <a:p>
            <a:r>
              <a:rPr lang="pt-BR" sz="1600">
                <a:latin typeface="Calibri" pitchFamily="34" charset="0"/>
              </a:rPr>
              <a:t>T</a:t>
            </a:r>
          </a:p>
          <a:p>
            <a:r>
              <a:rPr lang="pt-BR" sz="1600">
                <a:latin typeface="Calibri" pitchFamily="34" charset="0"/>
              </a:rPr>
              <a:t>A</a:t>
            </a:r>
          </a:p>
          <a:p>
            <a:r>
              <a:rPr lang="pt-BR" sz="1600">
                <a:latin typeface="Calibri" pitchFamily="34" charset="0"/>
              </a:rPr>
              <a:t>M</a:t>
            </a:r>
          </a:p>
          <a:p>
            <a:r>
              <a:rPr lang="pt-BR" sz="1600">
                <a:latin typeface="Calibri" pitchFamily="34" charset="0"/>
              </a:rPr>
              <a:t>E</a:t>
            </a:r>
          </a:p>
          <a:p>
            <a:r>
              <a:rPr lang="pt-BR" sz="1600">
                <a:latin typeface="Calibri" pitchFamily="34" charset="0"/>
              </a:rPr>
              <a:t>N</a:t>
            </a:r>
          </a:p>
          <a:p>
            <a:r>
              <a:rPr lang="pt-BR" sz="1600">
                <a:latin typeface="Calibri" pitchFamily="34" charset="0"/>
              </a:rPr>
              <a:t>T</a:t>
            </a:r>
          </a:p>
          <a:p>
            <a:r>
              <a:rPr lang="pt-BR" sz="1600">
                <a:latin typeface="Calibri" pitchFamily="34" charset="0"/>
              </a:rPr>
              <a:t>O</a:t>
            </a:r>
          </a:p>
          <a:p>
            <a:endParaRPr lang="pt-BR" sz="1600">
              <a:latin typeface="Calibri" pitchFamily="34" charset="0"/>
            </a:endParaRPr>
          </a:p>
          <a:p>
            <a:r>
              <a:rPr lang="pt-BR" sz="1600">
                <a:latin typeface="Calibri" pitchFamily="34" charset="0"/>
              </a:rPr>
              <a:t>D</a:t>
            </a:r>
          </a:p>
          <a:p>
            <a:r>
              <a:rPr lang="pt-BR" sz="1600">
                <a:latin typeface="Calibri" pitchFamily="34" charset="0"/>
              </a:rPr>
              <a:t>E</a:t>
            </a:r>
          </a:p>
          <a:p>
            <a:endParaRPr lang="pt-BR" sz="1600">
              <a:latin typeface="Calibri" pitchFamily="34" charset="0"/>
            </a:endParaRPr>
          </a:p>
          <a:p>
            <a:r>
              <a:rPr lang="pt-BR" sz="1600">
                <a:latin typeface="Calibri" pitchFamily="34" charset="0"/>
              </a:rPr>
              <a:t>E</a:t>
            </a:r>
          </a:p>
          <a:p>
            <a:r>
              <a:rPr lang="pt-BR" sz="1600">
                <a:latin typeface="Calibri" pitchFamily="34" charset="0"/>
              </a:rPr>
              <a:t>M</a:t>
            </a:r>
          </a:p>
          <a:p>
            <a:r>
              <a:rPr lang="pt-BR" sz="1600">
                <a:latin typeface="Calibri" pitchFamily="34" charset="0"/>
              </a:rPr>
              <a:t>E</a:t>
            </a:r>
          </a:p>
          <a:p>
            <a:r>
              <a:rPr lang="pt-BR" sz="1600">
                <a:latin typeface="Calibri" pitchFamily="34" charset="0"/>
              </a:rPr>
              <a:t>R</a:t>
            </a:r>
          </a:p>
          <a:p>
            <a:r>
              <a:rPr lang="pt-BR" sz="1600">
                <a:latin typeface="Calibri" pitchFamily="34" charset="0"/>
              </a:rPr>
              <a:t>G</a:t>
            </a:r>
          </a:p>
          <a:p>
            <a:r>
              <a:rPr lang="pt-BR" sz="1600">
                <a:latin typeface="Calibri" pitchFamily="34" charset="0"/>
              </a:rPr>
              <a:t>Ê</a:t>
            </a:r>
          </a:p>
          <a:p>
            <a:r>
              <a:rPr lang="pt-BR" sz="1600">
                <a:latin typeface="Calibri" pitchFamily="34" charset="0"/>
              </a:rPr>
              <a:t>N</a:t>
            </a:r>
          </a:p>
          <a:p>
            <a:r>
              <a:rPr lang="pt-BR" sz="1600">
                <a:latin typeface="Calibri" pitchFamily="34" charset="0"/>
              </a:rPr>
              <a:t>C</a:t>
            </a:r>
          </a:p>
          <a:p>
            <a:r>
              <a:rPr lang="pt-BR" sz="1600">
                <a:latin typeface="Calibri" pitchFamily="34" charset="0"/>
              </a:rPr>
              <a:t>I</a:t>
            </a:r>
          </a:p>
          <a:p>
            <a:r>
              <a:rPr lang="pt-BR" sz="1600">
                <a:latin typeface="Calibri" pitchFamily="34" charset="0"/>
              </a:rPr>
              <a:t>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eta para baixo 4"/>
          <p:cNvSpPr/>
          <p:nvPr/>
        </p:nvSpPr>
        <p:spPr>
          <a:xfrm>
            <a:off x="4357688" y="1000125"/>
            <a:ext cx="357187" cy="35718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6" name="Retângulo 5"/>
          <p:cNvSpPr/>
          <p:nvPr/>
        </p:nvSpPr>
        <p:spPr>
          <a:xfrm>
            <a:off x="285750" y="714375"/>
            <a:ext cx="714375" cy="564356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18436" name="CaixaDeTexto 6"/>
          <p:cNvSpPr txBox="1">
            <a:spLocks noChangeArrowheads="1"/>
          </p:cNvSpPr>
          <p:nvPr/>
        </p:nvSpPr>
        <p:spPr bwMode="auto">
          <a:xfrm>
            <a:off x="500063" y="2786063"/>
            <a:ext cx="357187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>
                <a:latin typeface="Calibri" pitchFamily="34" charset="0"/>
              </a:rPr>
              <a:t>UT</a:t>
            </a:r>
          </a:p>
          <a:p>
            <a:r>
              <a:rPr lang="pt-BR">
                <a:latin typeface="Calibri" pitchFamily="34" charset="0"/>
              </a:rPr>
              <a:t> I</a:t>
            </a:r>
          </a:p>
        </p:txBody>
      </p:sp>
      <p:sp>
        <p:nvSpPr>
          <p:cNvPr id="9" name="Retângulo 8"/>
          <p:cNvSpPr/>
          <p:nvPr/>
        </p:nvSpPr>
        <p:spPr>
          <a:xfrm>
            <a:off x="2643188" y="142875"/>
            <a:ext cx="3643312" cy="3571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18438" name="CaixaDeTexto 9"/>
          <p:cNvSpPr txBox="1">
            <a:spLocks noChangeArrowheads="1"/>
          </p:cNvSpPr>
          <p:nvPr/>
        </p:nvSpPr>
        <p:spPr bwMode="auto">
          <a:xfrm>
            <a:off x="2857500" y="142875"/>
            <a:ext cx="52863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>
                <a:latin typeface="Calibri" pitchFamily="34" charset="0"/>
              </a:rPr>
              <a:t>Choque resistente a catecolaminas</a:t>
            </a:r>
          </a:p>
        </p:txBody>
      </p:sp>
      <p:sp>
        <p:nvSpPr>
          <p:cNvPr id="18439" name="CaixaDeTexto 11"/>
          <p:cNvSpPr txBox="1">
            <a:spLocks noChangeArrowheads="1"/>
          </p:cNvSpPr>
          <p:nvPr/>
        </p:nvSpPr>
        <p:spPr bwMode="auto">
          <a:xfrm>
            <a:off x="2000250" y="571500"/>
            <a:ext cx="564356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>
                <a:solidFill>
                  <a:srgbClr val="FF0000"/>
                </a:solidFill>
                <a:latin typeface="Calibri" pitchFamily="34" charset="0"/>
              </a:rPr>
              <a:t>Iniciar Hidrocortisona se risco de Insuficiência adrenal</a:t>
            </a:r>
          </a:p>
        </p:txBody>
      </p:sp>
      <p:sp>
        <p:nvSpPr>
          <p:cNvPr id="18440" name="CaixaDeTexto 12"/>
          <p:cNvSpPr txBox="1">
            <a:spLocks noChangeArrowheads="1"/>
          </p:cNvSpPr>
          <p:nvPr/>
        </p:nvSpPr>
        <p:spPr bwMode="auto">
          <a:xfrm>
            <a:off x="1357313" y="1357313"/>
            <a:ext cx="664368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>
                <a:latin typeface="Calibri" pitchFamily="34" charset="0"/>
              </a:rPr>
              <a:t>Monitorizar PVC, alcançar pressão de perfusão normal e SvcO2&gt;70%</a:t>
            </a:r>
          </a:p>
        </p:txBody>
      </p:sp>
      <p:sp>
        <p:nvSpPr>
          <p:cNvPr id="14" name="Seta para baixo 13"/>
          <p:cNvSpPr/>
          <p:nvPr/>
        </p:nvSpPr>
        <p:spPr>
          <a:xfrm>
            <a:off x="4357688" y="1785938"/>
            <a:ext cx="357187" cy="357187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pic>
        <p:nvPicPr>
          <p:cNvPr id="1844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14438" y="2214563"/>
            <a:ext cx="6686550" cy="2266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Seta para baixo 16"/>
          <p:cNvSpPr/>
          <p:nvPr/>
        </p:nvSpPr>
        <p:spPr>
          <a:xfrm>
            <a:off x="4357688" y="4500563"/>
            <a:ext cx="357187" cy="357187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18444" name="CaixaDeTexto 17"/>
          <p:cNvSpPr txBox="1">
            <a:spLocks noChangeArrowheads="1"/>
          </p:cNvSpPr>
          <p:nvPr/>
        </p:nvSpPr>
        <p:spPr bwMode="auto">
          <a:xfrm>
            <a:off x="2143125" y="4857750"/>
            <a:ext cx="50006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>
                <a:latin typeface="Calibri" pitchFamily="34" charset="0"/>
              </a:rPr>
              <a:t>Choque resistente a catecolaminas persistente</a:t>
            </a:r>
          </a:p>
        </p:txBody>
      </p:sp>
      <p:sp>
        <p:nvSpPr>
          <p:cNvPr id="19" name="Seta para baixo 18"/>
          <p:cNvSpPr/>
          <p:nvPr/>
        </p:nvSpPr>
        <p:spPr>
          <a:xfrm>
            <a:off x="4500563" y="5214938"/>
            <a:ext cx="285750" cy="357187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18446" name="CaixaDeTexto 19"/>
          <p:cNvSpPr txBox="1">
            <a:spLocks noChangeArrowheads="1"/>
          </p:cNvSpPr>
          <p:nvPr/>
        </p:nvSpPr>
        <p:spPr bwMode="auto">
          <a:xfrm>
            <a:off x="1571625" y="5572125"/>
            <a:ext cx="6072188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>
                <a:latin typeface="Calibri" pitchFamily="34" charset="0"/>
              </a:rPr>
              <a:t>Derrame pericárdico? Pneumotórax? Pressão intra – abdominal</a:t>
            </a:r>
          </a:p>
          <a:p>
            <a:r>
              <a:rPr lang="pt-BR">
                <a:latin typeface="Calibri" pitchFamily="34" charset="0"/>
              </a:rPr>
              <a:t>Monitorar o débito cardíaco para ajustar a terapeutica, se não melhorar – Oxigenação por membrana extracorpórea ou terapia de substituição renal(diálise).</a:t>
            </a:r>
          </a:p>
        </p:txBody>
      </p:sp>
      <p:cxnSp>
        <p:nvCxnSpPr>
          <p:cNvPr id="22" name="Conector de seta reta 21"/>
          <p:cNvCxnSpPr/>
          <p:nvPr/>
        </p:nvCxnSpPr>
        <p:spPr>
          <a:xfrm rot="5400000" flipH="1" flipV="1">
            <a:off x="7430294" y="5714206"/>
            <a:ext cx="28575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Título 1"/>
          <p:cNvSpPr>
            <a:spLocks noGrp="1"/>
          </p:cNvSpPr>
          <p:nvPr>
            <p:ph type="title" idx="4294967295"/>
          </p:nvPr>
        </p:nvSpPr>
        <p:spPr bwMode="auto"/>
        <p:txBody>
          <a:bodyPr wrap="square" numCol="1" anchor="ctr" anchorCtr="0" compatLnSpc="1">
            <a:prstTxWarp prst="textNoShape">
              <a:avLst/>
            </a:prstTxWarp>
          </a:bodyPr>
          <a:lstStyle/>
          <a:p>
            <a:pPr algn="ctr" eaLnBrk="1" hangingPunct="1">
              <a:defRPr/>
            </a:pPr>
            <a:r>
              <a:rPr lang="pt-BR" cap="none" smtClean="0"/>
              <a:t>De volta ao caso clínico...</a:t>
            </a:r>
          </a:p>
        </p:txBody>
      </p:sp>
      <p:sp>
        <p:nvSpPr>
          <p:cNvPr id="19459" name="Espaço Reservado para Conteúdo 2"/>
          <p:cNvSpPr>
            <a:spLocks noGrp="1"/>
          </p:cNvSpPr>
          <p:nvPr>
            <p:ph idx="4294967295"/>
          </p:nvPr>
        </p:nvSpPr>
        <p:spPr>
          <a:xfrm>
            <a:off x="457200" y="1752600"/>
            <a:ext cx="7620000" cy="1214438"/>
          </a:xfrm>
        </p:spPr>
        <p:txBody>
          <a:bodyPr/>
          <a:lstStyle/>
          <a:p>
            <a:pPr marL="0" indent="0" eaLnBrk="1" hangingPunct="1">
              <a:buFont typeface="Arial" pitchFamily="34" charset="0"/>
              <a:buNone/>
            </a:pPr>
            <a:r>
              <a:rPr lang="pt-BR" smtClean="0"/>
              <a:t>Provável foco infeccioso que desencadeou o choque séptico = SNC.</a:t>
            </a:r>
          </a:p>
          <a:p>
            <a:pPr marL="0" indent="0" eaLnBrk="1" hangingPunct="1">
              <a:buFont typeface="Arial" pitchFamily="34" charset="0"/>
              <a:buNone/>
            </a:pPr>
            <a:endParaRPr lang="pt-BR" smtClean="0"/>
          </a:p>
        </p:txBody>
      </p:sp>
      <p:sp>
        <p:nvSpPr>
          <p:cNvPr id="19460" name="CaixaDeTexto 4"/>
          <p:cNvSpPr txBox="1">
            <a:spLocks noChangeArrowheads="1"/>
          </p:cNvSpPr>
          <p:nvPr/>
        </p:nvSpPr>
        <p:spPr bwMode="auto">
          <a:xfrm>
            <a:off x="2071688" y="3286125"/>
            <a:ext cx="42862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3600" b="1">
                <a:solidFill>
                  <a:srgbClr val="FF0000"/>
                </a:solidFill>
                <a:latin typeface="Calibri" pitchFamily="34" charset="0"/>
              </a:rPr>
              <a:t>MENINGOCOCCEMIA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Título 1"/>
          <p:cNvSpPr>
            <a:spLocks noGrp="1"/>
          </p:cNvSpPr>
          <p:nvPr>
            <p:ph type="title" idx="4294967295"/>
          </p:nvPr>
        </p:nvSpPr>
        <p:spPr bwMode="auto"/>
        <p:txBody>
          <a:bodyPr wrap="square" numCol="1" anchor="ctr" anchorCtr="0" compatLnSpc="1">
            <a:prstTxWarp prst="textNoShape">
              <a:avLst/>
            </a:prstTxWarp>
          </a:bodyPr>
          <a:lstStyle/>
          <a:p>
            <a:pPr algn="ctr" eaLnBrk="1" hangingPunct="1">
              <a:defRPr/>
            </a:pPr>
            <a:r>
              <a:rPr lang="pt-BR" cap="none" smtClean="0"/>
              <a:t>Meningococcemia</a:t>
            </a:r>
          </a:p>
        </p:txBody>
      </p:sp>
      <p:sp>
        <p:nvSpPr>
          <p:cNvPr id="20483" name="Espaço Reservado para Conteúdo 2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marL="0" indent="0" eaLnBrk="1" hangingPunct="1">
              <a:lnSpc>
                <a:spcPct val="90000"/>
              </a:lnSpc>
              <a:buFont typeface="Arial" pitchFamily="34" charset="0"/>
              <a:buNone/>
            </a:pPr>
            <a:r>
              <a:rPr lang="pt-BR" smtClean="0"/>
              <a:t>Etiologia:</a:t>
            </a:r>
          </a:p>
          <a:p>
            <a:pPr lvl="1" eaLnBrk="1" hangingPunct="1">
              <a:lnSpc>
                <a:spcPct val="90000"/>
              </a:lnSpc>
              <a:buFont typeface="Wingdings" pitchFamily="2" charset="2"/>
              <a:buChar char="§"/>
            </a:pPr>
            <a:r>
              <a:rPr lang="pt-BR" i="1" smtClean="0"/>
              <a:t>Neisseria meningitidis </a:t>
            </a:r>
            <a:r>
              <a:rPr lang="pt-BR" smtClean="0"/>
              <a:t>(meningococo), diplococo, gram-negativo, comensal na nasofarínge de humanos, 10% ou mais da população. Em alguns casos, muito dificilmente, o organismo entra na corrente sanguínea e pode causar doença devastadora. Ainda não se conhece bem ao certo porque a doença meningocócica invasiva ocorre em alguns indivíduos expostos. Fatores genéticos do hospedeiro parecem afetar o risco e a gravidade da doença meningocócica.</a:t>
            </a:r>
            <a:endParaRPr lang="pt-BR" i="1" smtClean="0"/>
          </a:p>
        </p:txBody>
      </p:sp>
      <p:sp>
        <p:nvSpPr>
          <p:cNvPr id="20484" name="AutoShape 2" descr="data:image/jpeg;base64,/9j/4AAQSkZJRgABAQAAAQABAAD/2wBDAAkGBwgHBgkIBwgKCgkLDRYPDQwMDRsUFRAWIB0iIiAdHx8kKDQsJCYxJx8fLT0tMTU3Ojo6Iys/RD84QzQ5Ojf/2wBDAQoKCg0MDRoPDxo3JR8lNzc3Nzc3Nzc3Nzc3Nzc3Nzc3Nzc3Nzc3Nzc3Nzc3Nzc3Nzc3Nzc3Nzc3Nzc3Nzc3Nzf/wAARCADNAOYDASIAAhEBAxEB/8QAHAAAAgIDAQEAAAAAAAAAAAAAAgMABAEFBgcI/8QAORAAAgEDAwMDAwIFAwQBBQAAAQIDAAQREiExBRNBIlFhBjJxBxQjQoGRoRVSwTNisdHwJCVDcuH/xAAaAQEAAwEBAQAAAAAAAAAAAAAAAQIEAwUG/8QAJBEBAQACAgEEAgMBAAAAAAAAAAECEQMhBBITMUEyUQUiYRT/2gAMAwEAAhEDEQA/APPCwUHWpPt80DEugOkDfGMUxVMgC5HxqrISTfK4iXIJB5r12MtjhAygA8Yo1yAp0kN5JG5/FZOgtqjYaVHPt80KEMSNLaj7HfFBhSJJSrOwyOT4FNmj7W4Hc/rgf2oXQMSqhcgbgiiGrQ4JHuozQVzIygZIH4oDHoYO5GT5FMRMktIi/wD6+3zQsoPqUYHkjfFADOoGADU/iBleTOnGT70fbV1Y5y44HmpblopdbZbHGBnFBImVnXTqyBkkmnwp3WKozBkOzE7ZpTS+r7F3OSNOM1lZJNRRcID4xtQOnP8AEbukOyjSyrxQwiRiSiDUTnS3BoQy7LrBbGckb5qPdMTnRsowTigyO4SjHCkNlsD/ABTXkSZn17swINAnoOe7pUrvtSlYkhItyTyd9vmgZ3AFCLgKD5optSaXEoJx9opLxghjpXUPY0Q0uTgklSKCFAU59WePemAFYO0JCG544pb4yzZAyfBzuKNZGMpdiH2xQRF1EDXgncsKNfTDIUU6m8n2qLE0+mVHRBxk8AUx4FVWYbZ4OdvzQVslckSaTq/uKycomsOoI9xzT1SIosUp9KryRvVdo1ByN9sjJzQMWR9OpptJH2rjdqCUdsDUxOo4JHiskiQAZxjyOBQZAkXSpkHGKAclRpJbHn2NF3C7qrMSOBvtV6yiiuLyNbhtCBt8jgVd+qYumQyQnpx0sFw6g5BNBp541lxGtwYmXnbOalZYNEqnQDq81KBQJTJD5I8H3qd1u3pznzvtUaTSpBQM22KxICVVmGd9weKBkbqqduRQdQ3B8VI9Dayxyy/aAc0L6ttLbtyB4osFTsCABvjk0GWMZjLae27H1E8mlDKHJIK74GDxWYArvpd2X2JOc0c6mLPbVWBz6yaAZEK57pUZ4CjikAgMVLkJjnPNZLtkDUATsMGpoWLbJbOd1HNAcYQKW9Ws/aaO3jkdUAkwzn1CqzsDso3+DuKbCzW9wksqdwKQ2nPP5oLt5YtaYCyxyBtxo9/Y1SY9wnPoUefc0276lJe3DTSRBQo0pGgyBR9O6de38scNrB3JHY6UQZJonVvwWXR2AALBRj8VdsLC/wCq4t7OxeZEBBKLmvQ+i/pzZWdmkvXJHe5c5Mcb4UD2zXS2zJ06Boej9Gj7KeUcYqnr/TZxeHll+Ty61+hPqC8lKxdOeFV5MjhQTWwT9NOuL6h+21NyO7g/jiu9PWJmdQXaJidwgyPxir1xc93trFdRxzj7gDjA/rVLnm0XwJPl5Rc/Qf1DaK0hs1mwP/xsDt+K0s3Trm2UvPaTwoTgmSMqM/mvZ7W8vj1AQ3EcrRE4GF1BvnNXJZZ7iRreeK3e3zhVcFt/Y1b12dVHJ4WM6leACNc6mRlffK58UdttH9yqDnIbzXs119NdE63GzS2sNvOp05g9Gf8AG9ct9T/p3H021M/R5pJmALNFINyP+01M5JWbk8TPH4cGwYo0ccp0caDgqayEKkR5CIMH3FVSyoy5XDBt/fPmmGZpAASoGCNuSKuyWaFowGZj6pDke5FArIWUNldsUaSRJGRM+wGEpEpIAAbUw96C1FBxHE4K45NLLyQzaGA/h542pWs9wBCQcc06Uaoi5my5H2kUAtcOX7mkhCcFs1HQzSKFIHnLmsBmeIxoqgAjO2KyXAClmVjsGA4olliithWd0x5PmpTLi3jUq8BL6huobGmpRBTJmQAqQRzmomRITKMoOAnJo3kWSXL6j522zQHtqxKKcHzQGMJKMjHc+wYqOI1QvIrKFbkAnNYWV1tuc543okkmUKuoKzckcCgQ0isSx2XOxO1CJ23DHWq8YFFKxYkFssTyN81Ixg4jBJQevHA+KDCMAgkIDq3tSiA8rGMhSN+ahlUnITAztiliTKSKwBHjfg0BR4OA5TUx2NFDM9sxUaSW2JIpJPbOGwCBnIOf81iNXlkVcDU7bLjeiZHT/Rv0ve/UN47W76IYyO5Jj0gf8mvXul9M6Z9LQBOn25muWGGkO7N+T4Faz6Zso/p/ogsmkPcI7ty2MYY8Cl9Vu2d4VMwSHdpd8be3/iudxueWvp7Hi+H8bW+qdTs5rrtXFvcMzbthvT/ita/1Da2j/senCQPnJ9WME/5rR3XXJu4YrcdrJwpA5pP+t2drIizQLLdJu8yry2K0Y8Ek7ezj40k7jobjqXXAEa2/bSlti2BqT80EPUXjU/6jeWpk86EzoP5rjrrrD3UjCPVrc+NqtdMhsZumtDcOyzTN93+0+BV/aknbp7OMnbtei9S6j3DDLDEkZGVmiGQ4+N6tt1JwGilkAlVg6TMMqR7H2rhJLPqPSYkkW8LpGwPbTPpGea6Lo/VJb4lh2u0FzKVUZf49q558U+Y4cnjz8o6DtJcQK9xGkTyHUvbk0M34Iqx0bqUUsYST06Q2pHBJ2/NaK76h05LKK3nSUKkmx4Zc+RTDcy27LeQRx3QZSNS7Pj5Hn81xvHuds94rlO2q+p/oiO97/VegtG5b1PABn86f/VeatG1tM/eQBgcBWUjB9sV7lbOEijMaJbzzDWg1bHB3GK5X9SuiwzL/AKvbxyC5DaZo9PjH3VXHLV1Xk+V42v7YvNMNKHYjYHG+1YIiEhXTqzwSM03vwyYSOAR6V0sw8n3oBqKqRhGVsgjyK6vOLaPGwGCdsnxWSdKgMoAHJUefemLI3qcaSGYjcbUcEohUpOo1ke21BWjlAOcAhuM+aIoG9IAGfbxWHaP1h2YNnYEbUMakfzf1oGJKsSDuZyfYVKiMIziVyBj0hqlAURMkwClVTj1Y/qadc6UkUW7IY8er3zVdWXRoVdOSdW29LQMAXK4XfB80DGjbuGMYRsBgM+KAyFtQR9+CQeKd+4cKFx6h/MfFSaSQgdxw2RnagrSOAF0ENtjC+fmmLc9tG0rpLfd80CAKupiRn4xWXAkfScasYI/NAgfYdOrJIwBUlmOggA4G2OajuFYrjBB8UrvAxHc6wdidqJjBzoUSLjPA96330PYDqH1FZwvGShfU2ecLviuf1AhWuVOcHGa6z9NbrT9T26rn7HAI99NL8OnFJc5K9TuwJJhEihgW7rE7bA/+q5LrR/f3rW9tKcassSOB+a33VLn9v0tQW/iy5w58LnYVyCvIlvKMjvSk6j7AeM114Mft9b42F1tWuWjg6lEoLFVXRqHg45oHhg7WLUGWVDlvzVCOOW7lYs+mND6nJ4q6Wtenxr23eWVzknjFadtso+nTQRTtPdiJniG0ajBJpXVbiSY962QKjsMBfBpduIRdTSMQzFSUHG/zVCS5ljk3yCp2xxVbqdovXdXllvNaM0mpkH/TG/8Aer8HV+1DiERwpydPLGtb0+fFwGMhRz/MPetgtpaz3qNJoilP+wZWT5+DS60WTTYJ1lL22x1Cz1dpfSxOGPxVvpPXrQyx20lr2441JHqIZCTxmtF1e0miuAQCkcaj7ttXzRzTW97F3l0pdDHcVf5x8fNVuEsUvHjlHo6Qwz2wmhKOi4MLSHcH2/rWxtg838MkMwOh4WGQBjcfiuK+k5pHR7KcmMhhJGGPHsDXWWebO/uJ2UxSMRqUnIJNYeXD02x5fPx+i3F5Z9f/AE+v0/1uT9srC1mPcjQDjPj+hrnisnbSNFBYnJPsK9J/V2KaQ2EjhFUowBHJII2rzBHKsSjMrKNx8VbC7xj53mx9Odh0cohOqOTW3G67CgfUDl11Kc5bOMU6xeAEmVSVb32C0jXrLdoHBYkewFWcmQNMSSatmOMeVxWwuEg7SdrGcZNakhmBKsTv/wDBTEZyDk7AY25oMs5Y/cp+GapUUK7epRsPNSgjTa3JO7Z8CozsQuttsZA4rBGDnSAh5Pz7ViQAsFH3fPgUBhFC+ncYyfJFCoLplDueDjioAzMdGM+Sai6iuN8DjFAKtqdVb04OTnyKzNpZeGJBzsOaYwBbQQA2DnHJpUshCqEIx/3HOPxQJcKsmXGx5NJuJAoWNBkDg5rMp1+gEArVeQerTvRMZdiVUu2R4HNdL+ndwU+r7PACBsoAfJIxXLk4cNj0gDnbJp3Sr17G+iulfEiOGVv60rrhdZSvdOqWwmWOSU6Y41KyJjyK4fqC57trCrxu0hZyR4+K9E70HX/p1b22I/jL68cq2N//ABXIfUSkiFjhWkiGrG29dPHy31X1Xh8szmnPdGt/3UV1ajOsjUPjFV51S0wzsJJBsq44q30hpbK4AjwS7YYe4qp1OIfu5iAQFyfV4rT23dyERXMasZjgP/txWLm6ikIJiGrzSrcJLldOJMZB96DUAWyAT5qm7pT1XSRkl17ZKn3qw0sxwm5dDlSKSVd1XUwA8Cthbp+3s5biYkMcKm/JqYYtxZdTWTphTqSD2jY7k1Oq2kP721a1iEYFurlVHJOa52a8klWL0gCMYz71006tedNsb6NWF0GEBXwy/wDw06l6OpejoC7H/VJFeJU0r2kOM/Jrt7C4W96j/FUmKeJJEz4Irj+9DfXckOv/AOmiiAlA4JHNdT0K4thYxTqGLwv2osnkGs/P8b0y+V3jvTnv1fuGki6bCDhtLNj23FeaOcNIrYJXgkV2n6u3rSfUKQgDEESgf13rhVdpJNbMBjAIPFcsJrF8pz98lMiDS5TVs3PxTGDhmXUSQv8AerjpavCWQBZQMnTv/iqBwUBWMmTO+eas4jZhHHGzLpY/y1hVOolTyMb0wPIMsgXIGD70DSsQdYCk8gb7UEYpj1OVx7VKwqA7RvhR5xzUoCVNQzq9ONWc70vc4L7Ace5p4SGRlR1b1ZKncce+Kw57UrAYJ4JoIQoQAZ1HfANAj4YEDJOdhwKcgiETRqwMjb8ePiloNAJbZRzn5oMlfDbu3nzVaVMyEjcAY3HAxVjSJJR9wZdyPeqsjpiUBiGJwAKBMikgsqGQjbPsKXKNOythvc1lmIXTpICjOxoWXBHcfc4IFFiJWzoGosQPA2pR9OGDc+PamljkqBp33xXa/SP6aX/Xbf8AdTy/trVh6Wdd2+QPaq5WTuumGNyuon6a/V0HRp5bTqUjLaTLjJGQre9d11uxW9ghubd45GA9IDel1+Ko2f6cdLtIFiMX76YMf40rFE/sOavJ9O9Ra3mSNlghC6YVXdM/HtVsLJd7e54OOXFN5XTnJOnO9xJJEewYwD6qDrlkhgM6So+oAMV3was9R6J1+wCE3cM85z3IxJ/L8k1r7i46x0a0P7uzjW3lJ0eQD+R/zWn3Jft6/uy/bVG2KwR3KowGrBPg0t7Nixlj0yLzhTkir3+uSxRwpc2arA4yVCYEg8kfPzTtfR5Ji0Vy0AOMegn/AMVO8atMsa1y2UroZGGFOwzUjspzIsZLaBk4PA+a6W6ht7zpzx2UySqi5Y6TqJ/BFWG6bN+wWGGeBSVAYFhrx7VO4neLSdMsba+Gkahg539viuit1a3tpmuY2FtDuujx4BFU4LAw9Rj0F9EEaqVjPLHxmt3PaXvU7hreXFtaRDAjQaixPk1TPJzzzm/8an6Ssof3NwvcEkUqMH+B4/rXZdCgtoenTrOmi3gJdZGOM4qv0joljaxMIgSI3wRsAWx5xWl/Uz6itbLprdFtJA1zKP4ujhF5x+TWblz9d1HmeZ5OOrY8++tOsJ136guL2DKRfYq55A2BrSo2Axckgcgc0kEkB3OnB2BG9P0a5QxO+NsVMmnzuVtu6baOqS41E6zinzIIZQsMZyT93xVVGCMkmg6kY5PvVm7umuGHpVQR6QPPxRQ8LAkBmMupycBc1XVlD+o6WHAFYhttWFUrrAyB/wAUM8TLLkoysOTQGVbUzaxvjapWDqK5IGPxUoHI8mSEfDjz7ViTL4ZgMkElh5NLYAHBJA38c1jX4GoEDfNAaur7lA2PJrOte3285X/b74odgRqkK+RtxRY0EAapFG+QMUAvIBECXk7hPpC81TZHVdO7sDnGKtmeNgNZK+2PNUWYBnbU2onY+9ExgozbygBhyDwBSiV0kbav5TWSxABYk6jvgbUaQrJJHoJJf+UeKVMeifpZ9K2N9HP1bqsXcWBwsaN9pOOTXqXUbpun2/bQrvucD0ovwK1fRLFekfTlna20ag6VebVyXIzvWp+pOoSTyQW082iHSO84OCfgVymN5M/8e74nj703HSb5OrW9xdSM8KI2hHB2I/FUr3rcRmnZnZobZQEXP3E+a115fw9Osz060LLG65yx3Qn5rUdOS1hge4vbhriZlDdkDCr7ZPmu2PFN216GHjzdyvx9LR+oO+6x2kYieSQKXcaic87mmdQ6lrIt+0kqhsssx5+a00fUxNctdkJHFECIQPLHzVK2vY5Lpnux3MN6Rj/JrROOfpqnDj9R0PVp+lywwwdS0EKQy4H+BjgVrZrLoVy6abVIkbYMjsN/mjWOIO0rTxSyvkqhX0r8VrIbyGOYxXFqFAOWC7ZNJhDHjjZ9F+nL23v5WQ6IiP4aOc619xVNpmtvq/sJbrIqvpQMTjjc1uujdRkkzChCLGwaLUSCo+DW9e5s7mWQRhf3CjJDICrNj38VzyuWN0455Z43X0rW3UoR1dLcWelvu1SD05/p5qL1mFrme3mvrOLQ2X/iY29vmr14iTWrie17eYtw+2RwcGvJfqz6SvuhxN1CFmn6e52kY+pM8A1yur2weTzZYY+rDF2v1D+oHTundNez6CoeVzhpguFH/uvLGu5Juom5nLyMzam1HJNUf5TvnPijhYIh/wBxP9qiTTw+Xly5O8qv3V0t1KpSIBeD5xRQoHBWLCuRyRVdhiNXXGobYHmmq2lQFVlY84NS4naY0ZYtZORksaLuLI67Z2zke1SBFMbl2ACj7z4qCN2UMXBz6ckgEjxRVmF2RtSLlj4PmjlaXPelfSTsSSTSwigk/wAViNsAefinwyquI7gag22k8igwXcfbjR4PvUqKIu2I1DDQcZJqUEO5Z9RJO2PahExEZEjAgnGMVEJWTVgn332rHcR5QVjAOc0BmMyJrGNjnBNCjOuWLDdsaB7ViRHK538kk+aJFCBO5lgRqJB8+1Ai7jhGWViCxyq+xqudWP4iFUXbJHJp8skbuxA+0be9KyX2YejG5zvRMJYaRgqBjfGa3n0RZx3v1J0+KRV0d5SSeDjxWouxbBh2WLbYIzxW5+g5Ik+qunm4YpGJQdj/AG/4qL8L8f5R7F1aWadboW2xSYA/GBXN/UK21hHbRyJJcNGAzSEkjf8A9VvuqyND1aKO3wReNpb2O25/pWg6uh6l1ZLWCUxwwriV9OwAHAq/DNWPqvHmtfprOo3EhjEvZWRblQ7azgAeBvWviE8DNM7xBHXT2s5wKsfUs0TW0aWzvIp2GRjGPFaxwI7eCZpAGZcFfetWPcb8fgk27TXfbt2UoxyN+KDVLDLJEpDAbZFZ7q2/cZMgyLgNVSWRm0tgh/ilukW+lbMsiQCVn9RcY332q9azwdyS7lTuSZ9KnitUJSY0yckNnBrDXBBKY0jzTc+0+qfboZpLm4uFvLEqwUAMoO4rbyyzSRLcRqsbFRr+TXM9HlGiZFch3T0nHmtl02X9nLbySh2Wc4OptqizcRZK7LojS9Y6bcWV67RhhlHJ3GN6tCC0nDdEvT3o9AUlhlWB3/55rnej9Qmi6hKl6hRHyikDZc8V0NrB/wDdRdC4WVGKoygcbVk5MdWvP5uPVsvw8L6709ul9UurRlUdmVlAPOM7f4rXr92GGxH4r2D9YPpqE2sXXrZAJVws2kfcPDV5EQFA5Gearjdzb5rkw9GWluG4SK0MSorOTy3tQq7lj7ZGc7CkqvpYrgjwc1bijLWYJG4qzlVyWBEiGliI23MZ5qoiaVOD6QNvcVmF5FXSWDZ/3eKyzKUCFjld1GMUVWQ2mMKJRnYkA5/+GgWRdRl0q0gO2dqlr2Cp7uNR8E8VJREhYRDUr7Dbk0BWk2h3YxK4JqU+1vohAIWADA52qUCO23bLg4/5qARguQDuMYIphUEqqpudySdlFA+QPtUE7kg5waB0arGpEis+V9BB8/ikMcKAwPPBqzqMrak0kgZUE43pbiQLmSSMvjgDbNBQeKMGQrguvgc4pMpwcRghWHncU64TtvnHr5yPIpRwdLeoe2fNEwhwu4xuDzVixmaG7jKp9hB1543zS8BG7hJIBzpYc1iWaKSUvGpUngCi0/b36Jo+pRWjY0o0KSLKPDbVzX1Ms0Vmj2+pe3JlgM771Z/TPqcXWOgP0xwO5bOPV5K//wAor4zjrEfTXlIjkkcb7jJ4zTi/J9J4XL68ZXKdTJkljktkLw3Q1FOcNwcVrb+2WBFDOWA9vHxXXdf6MLN4obOVw8Klxj+bPOK4y7meecoyIpBySBitcsuO49XHKZY7ipKdRBB4G3xTBhmVkYHI3980+eK3LBjLgnkIM0F3bC3ZGUEKRkfIqNVGrLsoSAsUdcjPPmjjQSyaHGrO2oVWJOSQCasQk8R5D8UndRLu9rFtJ+2lIGCm4J9623X5QttZ2NuCSqCUk85PFayUMiQNImCh4P8ANWzjt/3nVreeJiYpwC4P8uOR/irXp0sbrodxmweK/YZK/wANz4YcCt39FrHN3IpmkzGzOzHgVyBa6vOrRW8SfwBJlFVfANdz06yi6fZXcUsuh7hDsOVHJJ+Kz83U0yeTqY2ftsPql45vpHqQHqgFuTGceBXzo4jaYnJIBwAfFfRPXryKw+kb2RQHgFuAurznavCb6LuQrdwLGIidwBvWfi+K+Y8vrNq9Olx6NIztVkOwTbLbjK5paYYAL6d8jVvTFKliQMOPvGMCujKIrlMSs5UnbA/xR6sr6icL5o4zmFiNfp3wByaBgX5zg/cT4oqgVDGZGVtB29PvTIYmMgQHBIyP+0fNKBOkjIKDam6xo0YIHkjnFBnS3kMGzuwPNSsoHkGFOByMe1SgYxUqqnVg/djmjtjCqv3YyI8YAIpaxM5GlAW877GomSzAYJ4IzxQOs5hGmogOrbDJxilSsDu2dzsAdqmkYI/nDcE7UGoMDqyvnFAiZzPI67bYUD2FLnSJYwkMxdseacyxSK25BBAHjVSolUOyFRrA2omKzdoxKE1dwbNkeaGJlifWwznYj2puh2clY/Uu7ZpAAZiTx7DxRLo/oj6kH091j9yqmWFvTInkg+RXrHUre1vIrTrFmdTgB1GcE/mvAUysgEQ9XNeg/p79XyW1xB0u6w1uzHS779tj7fHxUfe43+H5HtZadT9U290RBNaqGkiXU4VsspO/9q5HrFtC0S3qDts5xIgHDfFeg9agK9RjZ2/gvjTKhxoPt+PauevbXsdRli6gjLb3AwsoGQreDXfiy/rI+k4eSemRxUcaJHhwfVuDV+yuIbmBrS6OJE3jc+R7Vav+kX8EgWUI0WdmjGRVe26fMbospRWIxpc4P9K7dfTR9TSv/pV28p027aPcDmmxdPuFLSSOluoBwXxn+wpF4syTnuiZQDjJaraCziidyk0p07OOM1OjSdJ6cl71FU/cCRBlnYZ8VsHvzb3f7aJI0g3GhRuF+T70X09a9qGSa2DyO6lV2xgn3qtHF+xutTp+6vWJyTusf59zVZe0T5bLpcd88TRmNYYP5pkHqYHgA11vSeh3lx35LuQapItKjjb5FJ+n7CWQRy3bMw3k0ttk4228AV0SXEXTOnT3l0FSOBdROeT8Z5rHzct3rF53leRrcjhP1W6lDadIg6LFMGmOnuLngD3ryiNykZiZyy84rZde6jP1fq93fSISZWJGd8DxWvsbZ7hWbYYBzmmM1HzfNye5naCNgIwuDrznPtTmJdWyVBPPtSsMu+gDHzRBAVLEYPzUuOz48sgwwCD35NYy3qKkkZ3A80vL7Z324o4tn2wAfNEGG3cOAy41bk54+KkidwFIyQi7cUQYyBmY7qNsDc1Itec53HIFBhJWiAwuRjFSjREMjqZMYxgVKB0bq+iI6owM+sGmNE3b1RpH2vYHBPzVTTlQUyw1ePNG5kUiESkJtt7UABSGAGcAb780xQhkcyN6VXPuTQBAj4JyQc5PFRmUDX21TP8AtPNBWaP06yv3HO5xSQGB3GTwD7VfkMAgSOINrz6s1V0gHKsWbOME0CsuudLDIGWJPJpaBpGCoC3liKssqqjRunrJ5HmrC3ENsgZIyzacNtRLVF+yGBGWJ3J8UKu0chdWPvtVgNGTI8keAwOKRIgOGBB1DOaLR6f9H/V1re2K2PW5gvawAz+R+RXZzQQXUHdtWM0Sr/01cFWHvivn+3leBzIqjYfzVu+i/VvUekzarOYqh+6JvUv9qjX6b+DzcsNTL4el31s9qxRZzCkoAEcgJVwfYjitHffStxC6yqzjWcgsfsq10z9RrW6gEV9HHAw+1yupf7ciuig6v0u5gLSXtvhx5lH+AeKvOTLF7HH52NnVjlH6LOFBvTNcHB2i3Df1qzBcw27rbzdJ7KFcRgNqLH/u9q3vUut9FSEQw9Yhi0AEIgzq+Diqk/Xfp9Y1duoxgqMkxA5q3vbnbp/3cdn9qr9PsZricxfvXibc9i3XZR7Vvk6ZaWUaxwWkks5IDErkL+a4zqH1/bWMcidFssu4wssxOSPxXPXX111m6t2iSVYARhjHtn+tc8sssqw838lhb1XqvW/q6z6JAolmiEir/wBCLDu35PAry36k+ruo/UF44bWIMHEQOFUVzTO8pdpSwzvkjNMg1AMcgKVxjg1XHGTt5HL5GXJ/kPs7t42MUaZDjcseDUVB60t5AZScEJxSYbZ5Yu4w1gH7s42qyIkstkOJeSORVmdWeNlGkltS8ip68hNWoAZwKaHZZda5ZmGWzxmsQeuclmCtRAAh1hQ2PJNGmhpdL5IU+OKiws8pQMAMnfxTI4iJQpYAA+PNAbqTIQmcH5qdwrrEZDAckfzGjYMWk7PqZTspo2syLbvBlBOAFHvQOt3WSIa9OocmpVTSijKlwfPtUoHRyiIntfxEGftFYWEyQkRgEp9wbk1lYyQqQkIpbLjHAoJGbuv43IOPFAoqFjQaBlm8b0JT+JpK6fP4p0aJJuz9sLn+9Lcer0sX2oJMGKgsp3GM1hWhLa5QG2K59jUcKF7as+F3bb/xQoU0r6Q7ZJGfPxQAUBU86h9re4paBtUhKnG3nNWZ1D8KY8+M8VWYMGKnIH4oFSxKozkkHwBvWXYNbqAgDgjkeKcWKqpzlvnxQzhAqsG9THjPii21edGBOSASOR7VWcHO5q48ahSpXJzuc0DRqrAjJyDtmhshlCjGMtTGkYMo1krjbesEM7AEE7YzjejVQU3jYkbHBxiidk9xi2SWxjNRpHKgE422xVgR7KqImOfUd6WsWQO5hSTpA4oBRHkIX1MxAHPFOWM6nikYAryCeTTQ/YYxxaWYD2rCMhy8q5c7kkbmiNsyyPJGqxgCPGNXnNAF1KGcD2JPNFHpZsqxQONh7Ux1fubjVhRjG3mgK2eTQ8eSufGfOKFgcspDiXHrUiorZYOuvIbirN5cxzGNkA1acMf91EUFrFJPKqQRl2G3NDJEYmburoZSRv4+KbZTyQyalUAFs4Pis3rLJO833dw5ODg5+aIViHTk8jII8063YuRnnON6FGLDSEU+wIzTIdSEawu+4+KA0V2LGUhBkkMvJoclhp1OQpzxzWYnLLqdcgHG21EVdgXEvJ+3GwFALBHXRI0gAORpNShYAHcAk7k1KC2XQuG4bG4ND3ZAQihDGM5J5BpchYya8jbbigCkDVq/sMUBMQzlZVB08fNAeS2SgH8o4rEmTgAnf33oXck788ZoGvOzQEqR6tuNzSjtpIQnzkncVhBrbSSQCDneimGgO2ScY2oI7iXHeYZHGeaVLpaTU49fufNEfUMHB3FYJIOTuc+aATHI4bSFyBscbGsSxYC9wrnyKe0j62VCERVBwByaQ2WdSxyeR8UC3UjdWyxIA2potyUdm0kngA70Wg6iQ2CRk7VYZVR9agAiPH5onbWlWHqVSCfGaKONymVf1Hc7U5iP2cRxuFzn3qQqGZRwEXJx/Nn3obVhH6VdwSDwPNOUI7x93ZM8fFZVu7H6gNK5AA8VjT2yrE6ifehtGSGSZpACEU7Nnc+M0Mia2Jiy2+Nx71kEvHnggeKzbj1quds+NqGzrWDQknfKqyDbJoFZjHnJ7hOQR5p5t0LtzzVdnIkA/wBuwNA6A6GZlzgrsp4J/NYVoy4kKdsOMAEcUMIDvpOcAg4B2opJHDsoPOFB9gaIYZijaefORWVAcBtOhc7tTxbB+xGGxqyScZrEztG62owUU8kc0CoRHFKSRqQcHPNMLRuxCZzkYJ9qKS2CwtMGwQcYA2qdgqzHWSdOQccbUANqZyADpU7g+aOCHvCRnRSqDJXXgijgiDnSx4UEnyTRnIaZQcDj+lAlBqYrGgwOXJ5+KlSIlFDqSC3NSg/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pt-BR">
              <a:latin typeface="Calibri" pitchFamily="34" charset="0"/>
            </a:endParaRPr>
          </a:p>
        </p:txBody>
      </p:sp>
      <p:sp>
        <p:nvSpPr>
          <p:cNvPr id="20485" name="AutoShape 4" descr="data:image/jpeg;base64,/9j/4AAQSkZJRgABAQAAAQABAAD/2wBDAAkGBwgHBgkIBwgKCgkLDRYPDQwMDRsUFRAWIB0iIiAdHx8kKDQsJCYxJx8fLT0tMTU3Ojo6Iys/RD84QzQ5Ojf/2wBDAQoKCg0MDRoPDxo3JR8lNzc3Nzc3Nzc3Nzc3Nzc3Nzc3Nzc3Nzc3Nzc3Nzc3Nzc3Nzc3Nzc3Nzc3Nzc3Nzc3Nzf/wAARCADNAOYDASIAAhEBAxEB/8QAHAAAAgIDAQEAAAAAAAAAAAAAAgMABAEFBgcI/8QAORAAAgEDAwMDAwIFAwQBBQAAAQIDAAQREiExBRNBIlFhBjJxBxQjQoGRoRVSwTNisdHwJCVDcuH/xAAaAQEAAwEBAQAAAAAAAAAAAAAAAQIEAwUG/8QAJBEBAQACAgEEAgMBAAAAAAAAAAECEQMhBBITMUEyUQUiYRT/2gAMAwEAAhEDEQA/APPCwUHWpPt80DEugOkDfGMUxVMgC5HxqrISTfK4iXIJB5r12MtjhAygA8Yo1yAp0kN5JG5/FZOgtqjYaVHPt80KEMSNLaj7HfFBhSJJSrOwyOT4FNmj7W4Hc/rgf2oXQMSqhcgbgiiGrQ4JHuozQVzIygZIH4oDHoYO5GT5FMRMktIi/wD6+3zQsoPqUYHkjfFADOoGADU/iBleTOnGT70fbV1Y5y44HmpblopdbZbHGBnFBImVnXTqyBkkmnwp3WKozBkOzE7ZpTS+r7F3OSNOM1lZJNRRcID4xtQOnP8AEbukOyjSyrxQwiRiSiDUTnS3BoQy7LrBbGckb5qPdMTnRsowTigyO4SjHCkNlsD/ABTXkSZn17swINAnoOe7pUrvtSlYkhItyTyd9vmgZ3AFCLgKD5optSaXEoJx9opLxghjpXUPY0Q0uTgklSKCFAU59WePemAFYO0JCG544pb4yzZAyfBzuKNZGMpdiH2xQRF1EDXgncsKNfTDIUU6m8n2qLE0+mVHRBxk8AUx4FVWYbZ4OdvzQVslckSaTq/uKycomsOoI9xzT1SIosUp9KryRvVdo1ByN9sjJzQMWR9OpptJH2rjdqCUdsDUxOo4JHiskiQAZxjyOBQZAkXSpkHGKAclRpJbHn2NF3C7qrMSOBvtV6yiiuLyNbhtCBt8jgVd+qYumQyQnpx0sFw6g5BNBp541lxGtwYmXnbOalZYNEqnQDq81KBQJTJD5I8H3qd1u3pznzvtUaTSpBQM22KxICVVmGd9weKBkbqqduRQdQ3B8VI9Dayxyy/aAc0L6ttLbtyB4osFTsCABvjk0GWMZjLae27H1E8mlDKHJIK74GDxWYArvpd2X2JOc0c6mLPbVWBz6yaAZEK57pUZ4CjikAgMVLkJjnPNZLtkDUATsMGpoWLbJbOd1HNAcYQKW9Ws/aaO3jkdUAkwzn1CqzsDso3+DuKbCzW9wksqdwKQ2nPP5oLt5YtaYCyxyBtxo9/Y1SY9wnPoUefc0276lJe3DTSRBQo0pGgyBR9O6de38scNrB3JHY6UQZJonVvwWXR2AALBRj8VdsLC/wCq4t7OxeZEBBKLmvQ+i/pzZWdmkvXJHe5c5Mcb4UD2zXS2zJ06Boej9Gj7KeUcYqnr/TZxeHll+Ty61+hPqC8lKxdOeFV5MjhQTWwT9NOuL6h+21NyO7g/jiu9PWJmdQXaJidwgyPxir1xc93trFdRxzj7gDjA/rVLnm0XwJPl5Rc/Qf1DaK0hs1mwP/xsDt+K0s3Trm2UvPaTwoTgmSMqM/mvZ7W8vj1AQ3EcrRE4GF1BvnNXJZZ7iRreeK3e3zhVcFt/Y1b12dVHJ4WM6leACNc6mRlffK58UdttH9yqDnIbzXs119NdE63GzS2sNvOp05g9Gf8AG9ct9T/p3H021M/R5pJmALNFINyP+01M5JWbk8TPH4cGwYo0ccp0caDgqayEKkR5CIMH3FVSyoy5XDBt/fPmmGZpAASoGCNuSKuyWaFowGZj6pDke5FArIWUNldsUaSRJGRM+wGEpEpIAAbUw96C1FBxHE4K45NLLyQzaGA/h542pWs9wBCQcc06Uaoi5my5H2kUAtcOX7mkhCcFs1HQzSKFIHnLmsBmeIxoqgAjO2KyXAClmVjsGA4olliithWd0x5PmpTLi3jUq8BL6huobGmpRBTJmQAqQRzmomRITKMoOAnJo3kWSXL6j522zQHtqxKKcHzQGMJKMjHc+wYqOI1QvIrKFbkAnNYWV1tuc543okkmUKuoKzckcCgQ0isSx2XOxO1CJ23DHWq8YFFKxYkFssTyN81Ixg4jBJQevHA+KDCMAgkIDq3tSiA8rGMhSN+ahlUnITAztiliTKSKwBHjfg0BR4OA5TUx2NFDM9sxUaSW2JIpJPbOGwCBnIOf81iNXlkVcDU7bLjeiZHT/Rv0ve/UN47W76IYyO5Jj0gf8mvXul9M6Z9LQBOn25muWGGkO7N+T4Faz6Zso/p/ogsmkPcI7ty2MYY8Cl9Vu2d4VMwSHdpd8be3/iudxueWvp7Hi+H8bW+qdTs5rrtXFvcMzbthvT/ita/1Da2j/senCQPnJ9WME/5rR3XXJu4YrcdrJwpA5pP+t2drIizQLLdJu8yry2K0Y8Ek7ezj40k7jobjqXXAEa2/bSlti2BqT80EPUXjU/6jeWpk86EzoP5rjrrrD3UjCPVrc+NqtdMhsZumtDcOyzTN93+0+BV/aknbp7OMnbtei9S6j3DDLDEkZGVmiGQ4+N6tt1JwGilkAlVg6TMMqR7H2rhJLPqPSYkkW8LpGwPbTPpGea6Lo/VJb4lh2u0FzKVUZf49q558U+Y4cnjz8o6DtJcQK9xGkTyHUvbk0M34Iqx0bqUUsYST06Q2pHBJ2/NaK76h05LKK3nSUKkmx4Zc+RTDcy27LeQRx3QZSNS7Pj5Hn81xvHuds94rlO2q+p/oiO97/VegtG5b1PABn86f/VeatG1tM/eQBgcBWUjB9sV7lbOEijMaJbzzDWg1bHB3GK5X9SuiwzL/AKvbxyC5DaZo9PjH3VXHLV1Xk+V42v7YvNMNKHYjYHG+1YIiEhXTqzwSM03vwyYSOAR6V0sw8n3oBqKqRhGVsgjyK6vOLaPGwGCdsnxWSdKgMoAHJUefemLI3qcaSGYjcbUcEohUpOo1ke21BWjlAOcAhuM+aIoG9IAGfbxWHaP1h2YNnYEbUMakfzf1oGJKsSDuZyfYVKiMIziVyBj0hqlAURMkwClVTj1Y/qadc6UkUW7IY8er3zVdWXRoVdOSdW29LQMAXK4XfB80DGjbuGMYRsBgM+KAyFtQR9+CQeKd+4cKFx6h/MfFSaSQgdxw2RnagrSOAF0ENtjC+fmmLc9tG0rpLfd80CAKupiRn4xWXAkfScasYI/NAgfYdOrJIwBUlmOggA4G2OajuFYrjBB8UrvAxHc6wdidqJjBzoUSLjPA96330PYDqH1FZwvGShfU2ecLviuf1AhWuVOcHGa6z9NbrT9T26rn7HAI99NL8OnFJc5K9TuwJJhEihgW7rE7bA/+q5LrR/f3rW9tKcassSOB+a33VLn9v0tQW/iy5w58LnYVyCvIlvKMjvSk6j7AeM114Mft9b42F1tWuWjg6lEoLFVXRqHg45oHhg7WLUGWVDlvzVCOOW7lYs+mND6nJ4q6Wtenxr23eWVzknjFadtso+nTQRTtPdiJniG0ajBJpXVbiSY962QKjsMBfBpduIRdTSMQzFSUHG/zVCS5ljk3yCp2xxVbqdovXdXllvNaM0mpkH/TG/8Aer8HV+1DiERwpydPLGtb0+fFwGMhRz/MPetgtpaz3qNJoilP+wZWT5+DS60WTTYJ1lL22x1Cz1dpfSxOGPxVvpPXrQyx20lr2441JHqIZCTxmtF1e0miuAQCkcaj7ttXzRzTW97F3l0pdDHcVf5x8fNVuEsUvHjlHo6Qwz2wmhKOi4MLSHcH2/rWxtg838MkMwOh4WGQBjcfiuK+k5pHR7KcmMhhJGGPHsDXWWebO/uJ2UxSMRqUnIJNYeXD02x5fPx+i3F5Z9f/AE+v0/1uT9srC1mPcjQDjPj+hrnisnbSNFBYnJPsK9J/V2KaQ2EjhFUowBHJII2rzBHKsSjMrKNx8VbC7xj53mx9Odh0cohOqOTW3G67CgfUDl11Kc5bOMU6xeAEmVSVb32C0jXrLdoHBYkewFWcmQNMSSatmOMeVxWwuEg7SdrGcZNakhmBKsTv/wDBTEZyDk7AY25oMs5Y/cp+GapUUK7epRsPNSgjTa3JO7Z8CozsQuttsZA4rBGDnSAh5Pz7ViQAsFH3fPgUBhFC+ncYyfJFCoLplDueDjioAzMdGM+Sai6iuN8DjFAKtqdVb04OTnyKzNpZeGJBzsOaYwBbQQA2DnHJpUshCqEIx/3HOPxQJcKsmXGx5NJuJAoWNBkDg5rMp1+gEArVeQerTvRMZdiVUu2R4HNdL+ndwU+r7PACBsoAfJIxXLk4cNj0gDnbJp3Sr17G+iulfEiOGVv60rrhdZSvdOqWwmWOSU6Y41KyJjyK4fqC57trCrxu0hZyR4+K9E70HX/p1b22I/jL68cq2N//ABXIfUSkiFjhWkiGrG29dPHy31X1Xh8szmnPdGt/3UV1ajOsjUPjFV51S0wzsJJBsq44q30hpbK4AjwS7YYe4qp1OIfu5iAQFyfV4rT23dyERXMasZjgP/txWLm6ikIJiGrzSrcJLldOJMZB96DUAWyAT5qm7pT1XSRkl17ZKn3qw0sxwm5dDlSKSVd1XUwA8Cthbp+3s5biYkMcKm/JqYYtxZdTWTphTqSD2jY7k1Oq2kP721a1iEYFurlVHJOa52a8klWL0gCMYz71006tedNsb6NWF0GEBXwy/wDw06l6OpejoC7H/VJFeJU0r2kOM/Jrt7C4W96j/FUmKeJJEz4Irj+9DfXckOv/AOmiiAlA4JHNdT0K4thYxTqGLwv2osnkGs/P8b0y+V3jvTnv1fuGki6bCDhtLNj23FeaOcNIrYJXgkV2n6u3rSfUKQgDEESgf13rhVdpJNbMBjAIPFcsJrF8pz98lMiDS5TVs3PxTGDhmXUSQv8AerjpavCWQBZQMnTv/iqBwUBWMmTO+eas4jZhHHGzLpY/y1hVOolTyMb0wPIMsgXIGD70DSsQdYCk8gb7UEYpj1OVx7VKwqA7RvhR5xzUoCVNQzq9ONWc70vc4L7Ace5p4SGRlR1b1ZKncce+Kw57UrAYJ4JoIQoQAZ1HfANAj4YEDJOdhwKcgiETRqwMjb8ePiloNAJbZRzn5oMlfDbu3nzVaVMyEjcAY3HAxVjSJJR9wZdyPeqsjpiUBiGJwAKBMikgsqGQjbPsKXKNOythvc1lmIXTpICjOxoWXBHcfc4IFFiJWzoGosQPA2pR9OGDc+PamljkqBp33xXa/SP6aX/Xbf8AdTy/trVh6Wdd2+QPaq5WTuumGNyuon6a/V0HRp5bTqUjLaTLjJGQre9d11uxW9ghubd45GA9IDel1+Ko2f6cdLtIFiMX76YMf40rFE/sOavJ9O9Ra3mSNlghC6YVXdM/HtVsLJd7e54OOXFN5XTnJOnO9xJJEewYwD6qDrlkhgM6So+oAMV3was9R6J1+wCE3cM85z3IxJ/L8k1r7i46x0a0P7uzjW3lJ0eQD+R/zWn3Jft6/uy/bVG2KwR3KowGrBPg0t7Nixlj0yLzhTkir3+uSxRwpc2arA4yVCYEg8kfPzTtfR5Ji0Vy0AOMegn/AMVO8atMsa1y2UroZGGFOwzUjspzIsZLaBk4PA+a6W6ht7zpzx2UySqi5Y6TqJ/BFWG6bN+wWGGeBSVAYFhrx7VO4neLSdMsba+Gkahg539viuit1a3tpmuY2FtDuujx4BFU4LAw9Rj0F9EEaqVjPLHxmt3PaXvU7hreXFtaRDAjQaixPk1TPJzzzm/8an6Ssof3NwvcEkUqMH+B4/rXZdCgtoenTrOmi3gJdZGOM4qv0joljaxMIgSI3wRsAWx5xWl/Uz6itbLprdFtJA1zKP4ujhF5x+TWblz9d1HmeZ5OOrY8++tOsJ136guL2DKRfYq55A2BrSo2Axckgcgc0kEkB3OnB2BG9P0a5QxO+NsVMmnzuVtu6baOqS41E6zinzIIZQsMZyT93xVVGCMkmg6kY5PvVm7umuGHpVQR6QPPxRQ8LAkBmMupycBc1XVlD+o6WHAFYhttWFUrrAyB/wAUM8TLLkoysOTQGVbUzaxvjapWDqK5IGPxUoHI8mSEfDjz7ViTL4ZgMkElh5NLYAHBJA38c1jX4GoEDfNAaur7lA2PJrOte3285X/b74odgRqkK+RtxRY0EAapFG+QMUAvIBECXk7hPpC81TZHVdO7sDnGKtmeNgNZK+2PNUWYBnbU2onY+9ExgozbygBhyDwBSiV0kbav5TWSxABYk6jvgbUaQrJJHoJJf+UeKVMeifpZ9K2N9HP1bqsXcWBwsaN9pOOTXqXUbpun2/bQrvucD0ovwK1fRLFekfTlna20ag6VebVyXIzvWp+pOoSTyQW082iHSO84OCfgVymN5M/8e74nj703HSb5OrW9xdSM8KI2hHB2I/FUr3rcRmnZnZobZQEXP3E+a115fw9Osz060LLG65yx3Qn5rUdOS1hge4vbhriZlDdkDCr7ZPmu2PFN216GHjzdyvx9LR+oO+6x2kYieSQKXcaic87mmdQ6lrIt+0kqhsssx5+a00fUxNctdkJHFECIQPLHzVK2vY5Lpnux3MN6Rj/JrROOfpqnDj9R0PVp+lywwwdS0EKQy4H+BjgVrZrLoVy6abVIkbYMjsN/mjWOIO0rTxSyvkqhX0r8VrIbyGOYxXFqFAOWC7ZNJhDHjjZ9F+nL23v5WQ6IiP4aOc619xVNpmtvq/sJbrIqvpQMTjjc1uujdRkkzChCLGwaLUSCo+DW9e5s7mWQRhf3CjJDICrNj38VzyuWN0455Z43X0rW3UoR1dLcWelvu1SD05/p5qL1mFrme3mvrOLQ2X/iY29vmr14iTWrie17eYtw+2RwcGvJfqz6SvuhxN1CFmn6e52kY+pM8A1yur2weTzZYY+rDF2v1D+oHTundNez6CoeVzhpguFH/uvLGu5Juom5nLyMzam1HJNUf5TvnPijhYIh/wBxP9qiTTw+Xly5O8qv3V0t1KpSIBeD5xRQoHBWLCuRyRVdhiNXXGobYHmmq2lQFVlY84NS4naY0ZYtZORksaLuLI67Z2zke1SBFMbl2ACj7z4qCN2UMXBz6ckgEjxRVmF2RtSLlj4PmjlaXPelfSTsSSTSwigk/wAViNsAefinwyquI7gag22k8igwXcfbjR4PvUqKIu2I1DDQcZJqUEO5Z9RJO2PahExEZEjAgnGMVEJWTVgn332rHcR5QVjAOc0BmMyJrGNjnBNCjOuWLDdsaB7ViRHK538kk+aJFCBO5lgRqJB8+1Ai7jhGWViCxyq+xqudWP4iFUXbJHJp8skbuxA+0be9KyX2YejG5zvRMJYaRgqBjfGa3n0RZx3v1J0+KRV0d5SSeDjxWouxbBh2WLbYIzxW5+g5Ik+qunm4YpGJQdj/AG/4qL8L8f5R7F1aWadboW2xSYA/GBXN/UK21hHbRyJJcNGAzSEkjf8A9VvuqyND1aKO3wReNpb2O25/pWg6uh6l1ZLWCUxwwriV9OwAHAq/DNWPqvHmtfprOo3EhjEvZWRblQ7azgAeBvWviE8DNM7xBHXT2s5wKsfUs0TW0aWzvIp2GRjGPFaxwI7eCZpAGZcFfetWPcb8fgk27TXfbt2UoxyN+KDVLDLJEpDAbZFZ7q2/cZMgyLgNVSWRm0tgh/ilukW+lbMsiQCVn9RcY332q9azwdyS7lTuSZ9KnitUJSY0yckNnBrDXBBKY0jzTc+0+qfboZpLm4uFvLEqwUAMoO4rbyyzSRLcRqsbFRr+TXM9HlGiZFch3T0nHmtl02X9nLbySh2Wc4OptqizcRZK7LojS9Y6bcWV67RhhlHJ3GN6tCC0nDdEvT3o9AUlhlWB3/55rnej9Qmi6hKl6hRHyikDZc8V0NrB/wDdRdC4WVGKoygcbVk5MdWvP5uPVsvw8L6709ul9UurRlUdmVlAPOM7f4rXr92GGxH4r2D9YPpqE2sXXrZAJVws2kfcPDV5EQFA5Gearjdzb5rkw9GWluG4SK0MSorOTy3tQq7lj7ZGc7CkqvpYrgjwc1bijLWYJG4qzlVyWBEiGliI23MZ5qoiaVOD6QNvcVmF5FXSWDZ/3eKyzKUCFjld1GMUVWQ2mMKJRnYkA5/+GgWRdRl0q0gO2dqlr2Cp7uNR8E8VJREhYRDUr7Dbk0BWk2h3YxK4JqU+1vohAIWADA52qUCO23bLg4/5qARguQDuMYIphUEqqpudySdlFA+QPtUE7kg5waB0arGpEis+V9BB8/ikMcKAwPPBqzqMrak0kgZUE43pbiQLmSSMvjgDbNBQeKMGQrguvgc4pMpwcRghWHncU64TtvnHr5yPIpRwdLeoe2fNEwhwu4xuDzVixmaG7jKp9hB1543zS8BG7hJIBzpYc1iWaKSUvGpUngCi0/b36Jo+pRWjY0o0KSLKPDbVzX1Ms0Vmj2+pe3JlgM771Z/TPqcXWOgP0xwO5bOPV5K//wAor4zjrEfTXlIjkkcb7jJ4zTi/J9J4XL68ZXKdTJkljktkLw3Q1FOcNwcVrb+2WBFDOWA9vHxXXdf6MLN4obOVw8Klxj+bPOK4y7meecoyIpBySBitcsuO49XHKZY7ipKdRBB4G3xTBhmVkYHI3980+eK3LBjLgnkIM0F3bC3ZGUEKRkfIqNVGrLsoSAsUdcjPPmjjQSyaHGrO2oVWJOSQCasQk8R5D8UndRLu9rFtJ+2lIGCm4J9623X5QttZ2NuCSqCUk85PFayUMiQNImCh4P8ANWzjt/3nVreeJiYpwC4P8uOR/irXp0sbrodxmweK/YZK/wANz4YcCt39FrHN3IpmkzGzOzHgVyBa6vOrRW8SfwBJlFVfANdz06yi6fZXcUsuh7hDsOVHJJ+Kz83U0yeTqY2ftsPql45vpHqQHqgFuTGceBXzo4jaYnJIBwAfFfRPXryKw+kb2RQHgFuAurznavCb6LuQrdwLGIidwBvWfi+K+Y8vrNq9Olx6NIztVkOwTbLbjK5paYYAL6d8jVvTFKliQMOPvGMCujKIrlMSs5UnbA/xR6sr6icL5o4zmFiNfp3wByaBgX5zg/cT4oqgVDGZGVtB29PvTIYmMgQHBIyP+0fNKBOkjIKDam6xo0YIHkjnFBnS3kMGzuwPNSsoHkGFOByMe1SgYxUqqnVg/djmjtjCqv3YyI8YAIpaxM5GlAW877GomSzAYJ4IzxQOs5hGmogOrbDJxilSsDu2dzsAdqmkYI/nDcE7UGoMDqyvnFAiZzPI67bYUD2FLnSJYwkMxdseacyxSK25BBAHjVSolUOyFRrA2omKzdoxKE1dwbNkeaGJlifWwznYj2puh2clY/Uu7ZpAAZiTx7DxRLo/oj6kH091j9yqmWFvTInkg+RXrHUre1vIrTrFmdTgB1GcE/mvAUysgEQ9XNeg/p79XyW1xB0u6w1uzHS779tj7fHxUfe43+H5HtZadT9U290RBNaqGkiXU4VsspO/9q5HrFtC0S3qDts5xIgHDfFeg9agK9RjZ2/gvjTKhxoPt+PauevbXsdRli6gjLb3AwsoGQreDXfiy/rI+k4eSemRxUcaJHhwfVuDV+yuIbmBrS6OJE3jc+R7Vav+kX8EgWUI0WdmjGRVe26fMbospRWIxpc4P9K7dfTR9TSv/pV28p027aPcDmmxdPuFLSSOluoBwXxn+wpF4syTnuiZQDjJaraCziidyk0p07OOM1OjSdJ6cl71FU/cCRBlnYZ8VsHvzb3f7aJI0g3GhRuF+T70X09a9qGSa2DyO6lV2xgn3qtHF+xutTp+6vWJyTusf59zVZe0T5bLpcd88TRmNYYP5pkHqYHgA11vSeh3lx35LuQapItKjjb5FJ+n7CWQRy3bMw3k0ttk4228AV0SXEXTOnT3l0FSOBdROeT8Z5rHzct3rF53leRrcjhP1W6lDadIg6LFMGmOnuLngD3ryiNykZiZyy84rZde6jP1fq93fSISZWJGd8DxWvsbZ7hWbYYBzmmM1HzfNye5naCNgIwuDrznPtTmJdWyVBPPtSsMu+gDHzRBAVLEYPzUuOz48sgwwCD35NYy3qKkkZ3A80vL7Z324o4tn2wAfNEGG3cOAy41bk54+KkidwFIyQi7cUQYyBmY7qNsDc1Itec53HIFBhJWiAwuRjFSjREMjqZMYxgVKB0bq+iI6owM+sGmNE3b1RpH2vYHBPzVTTlQUyw1ePNG5kUiESkJtt7UABSGAGcAb780xQhkcyN6VXPuTQBAj4JyQc5PFRmUDX21TP8AtPNBWaP06yv3HO5xSQGB3GTwD7VfkMAgSOINrz6s1V0gHKsWbOME0CsuudLDIGWJPJpaBpGCoC3liKssqqjRunrJ5HmrC3ENsgZIyzacNtRLVF+yGBGWJ3J8UKu0chdWPvtVgNGTI8keAwOKRIgOGBB1DOaLR6f9H/V1re2K2PW5gvawAz+R+RXZzQQXUHdtWM0Sr/01cFWHvivn+3leBzIqjYfzVu+i/VvUekzarOYqh+6JvUv9qjX6b+DzcsNTL4el31s9qxRZzCkoAEcgJVwfYjitHffStxC6yqzjWcgsfsq10z9RrW6gEV9HHAw+1yupf7ciuig6v0u5gLSXtvhx5lH+AeKvOTLF7HH52NnVjlH6LOFBvTNcHB2i3Df1qzBcw27rbzdJ7KFcRgNqLH/u9q3vUut9FSEQw9Yhi0AEIgzq+Diqk/Xfp9Y1duoxgqMkxA5q3vbnbp/3cdn9qr9PsZricxfvXibc9i3XZR7Vvk6ZaWUaxwWkks5IDErkL+a4zqH1/bWMcidFssu4wssxOSPxXPXX111m6t2iSVYARhjHtn+tc8sssqw838lhb1XqvW/q6z6JAolmiEir/wBCLDu35PAry36k+ruo/UF44bWIMHEQOFUVzTO8pdpSwzvkjNMg1AMcgKVxjg1XHGTt5HL5GXJ/kPs7t42MUaZDjcseDUVB60t5AZScEJxSYbZ5Yu4w1gH7s42qyIkstkOJeSORVmdWeNlGkltS8ip68hNWoAZwKaHZZda5ZmGWzxmsQeuclmCtRAAh1hQ2PJNGmhpdL5IU+OKiws8pQMAMnfxTI4iJQpYAA+PNAbqTIQmcH5qdwrrEZDAckfzGjYMWk7PqZTspo2syLbvBlBOAFHvQOt3WSIa9OocmpVTSijKlwfPtUoHRyiIntfxEGftFYWEyQkRgEp9wbk1lYyQqQkIpbLjHAoJGbuv43IOPFAoqFjQaBlm8b0JT+JpK6fP4p0aJJuz9sLn+9Lcer0sX2oJMGKgsp3GM1hWhLa5QG2K59jUcKF7as+F3bb/xQoU0r6Q7ZJGfPxQAUBU86h9re4paBtUhKnG3nNWZ1D8KY8+M8VWYMGKnIH4oFSxKozkkHwBvWXYNbqAgDgjkeKcWKqpzlvnxQzhAqsG9THjPii21edGBOSASOR7VWcHO5q48ahSpXJzuc0DRqrAjJyDtmhshlCjGMtTGkYMo1krjbesEM7AEE7YzjejVQU3jYkbHBxiidk9xi2SWxjNRpHKgE422xVgR7KqImOfUd6WsWQO5hSTpA4oBRHkIX1MxAHPFOWM6nikYAryCeTTQ/YYxxaWYD2rCMhy8q5c7kkbmiNsyyPJGqxgCPGNXnNAF1KGcD2JPNFHpZsqxQONh7Ux1fubjVhRjG3mgK2eTQ8eSufGfOKFgcspDiXHrUiorZYOuvIbirN5cxzGNkA1acMf91EUFrFJPKqQRl2G3NDJEYmburoZSRv4+KbZTyQyalUAFs4Pis3rLJO833dw5ODg5+aIViHTk8jII8063YuRnnON6FGLDSEU+wIzTIdSEawu+4+KA0V2LGUhBkkMvJoclhp1OQpzxzWYnLLqdcgHG21EVdgXEvJ+3GwFALBHXRI0gAORpNShYAHcAk7k1KC2XQuG4bG4ND3ZAQihDGM5J5BpchYya8jbbigCkDVq/sMUBMQzlZVB08fNAeS2SgH8o4rEmTgAnf33oXck788ZoGvOzQEqR6tuNzSjtpIQnzkncVhBrbSSQCDneimGgO2ScY2oI7iXHeYZHGeaVLpaTU49fufNEfUMHB3FYJIOTuc+aATHI4bSFyBscbGsSxYC9wrnyKe0j62VCERVBwByaQ2WdSxyeR8UC3UjdWyxIA2potyUdm0kngA70Wg6iQ2CRk7VYZVR9agAiPH5onbWlWHqVSCfGaKONymVf1Hc7U5iP2cRxuFzn3qQqGZRwEXJx/Nn3obVhH6VdwSDwPNOUI7x93ZM8fFZVu7H6gNK5AA8VjT2yrE6ifehtGSGSZpACEU7Nnc+M0Mia2Jiy2+Nx71kEvHnggeKzbj1quds+NqGzrWDQknfKqyDbJoFZjHnJ7hOQR5p5t0LtzzVdnIkA/wBuwNA6A6GZlzgrsp4J/NYVoy4kKdsOMAEcUMIDvpOcAg4B2opJHDsoPOFB9gaIYZijaefORWVAcBtOhc7tTxbB+xGGxqyScZrEztG62owUU8kc0CoRHFKSRqQcHPNMLRuxCZzkYJ9qKS2CwtMGwQcYA2qdgqzHWSdOQccbUANqZyADpU7g+aOCHvCRnRSqDJXXgijgiDnSx4UEnyTRnIaZQcDj+lAlBqYrGgwOXJ5+KlSIlFDqSC3NSg/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pt-BR">
              <a:latin typeface="Calibri" pitchFamily="34" charset="0"/>
            </a:endParaRPr>
          </a:p>
        </p:txBody>
      </p:sp>
      <p:pic>
        <p:nvPicPr>
          <p:cNvPr id="20486" name="Picture 6" descr="http://vacunasaep.org/sites/vacunasaep.org/files/meningococo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235825" y="404813"/>
            <a:ext cx="1795463" cy="1601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Título 1"/>
          <p:cNvSpPr>
            <a:spLocks noGrp="1"/>
          </p:cNvSpPr>
          <p:nvPr>
            <p:ph type="title" idx="4294967295"/>
          </p:nvPr>
        </p:nvSpPr>
        <p:spPr bwMode="auto"/>
        <p:txBody>
          <a:bodyPr wrap="square" numCol="1" anchor="ctr" anchorCtr="0" compatLnSpc="1">
            <a:prstTxWarp prst="textNoShape">
              <a:avLst/>
            </a:prstTxWarp>
          </a:bodyPr>
          <a:lstStyle/>
          <a:p>
            <a:pPr algn="ctr" eaLnBrk="1" hangingPunct="1">
              <a:defRPr/>
            </a:pPr>
            <a:r>
              <a:rPr lang="pt-BR" cap="none" smtClean="0"/>
              <a:t>Meningococcemia</a:t>
            </a:r>
          </a:p>
        </p:txBody>
      </p:sp>
      <p:sp>
        <p:nvSpPr>
          <p:cNvPr id="21507" name="Espaço Reservado para Conteúdo 2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marL="0" indent="0" eaLnBrk="1" hangingPunct="1">
              <a:lnSpc>
                <a:spcPct val="90000"/>
              </a:lnSpc>
              <a:buFont typeface="Arial" pitchFamily="34" charset="0"/>
              <a:buNone/>
            </a:pPr>
            <a:r>
              <a:rPr lang="pt-BR" sz="1900" smtClean="0"/>
              <a:t>Epidemiologia:</a:t>
            </a:r>
          </a:p>
          <a:p>
            <a:pPr lvl="1" eaLnBrk="1" hangingPunct="1">
              <a:lnSpc>
                <a:spcPct val="90000"/>
              </a:lnSpc>
              <a:buFont typeface="Wingdings" pitchFamily="2" charset="2"/>
              <a:buChar char="§"/>
            </a:pPr>
            <a:r>
              <a:rPr lang="pt-BR" smtClean="0"/>
              <a:t>Meningococos são transmitidos por gotículas de saliva e aerossol ou através do contato com secreções respiratórias. </a:t>
            </a:r>
          </a:p>
          <a:p>
            <a:pPr lvl="1" eaLnBrk="1" hangingPunct="1">
              <a:lnSpc>
                <a:spcPct val="90000"/>
              </a:lnSpc>
              <a:buFont typeface="Wingdings" pitchFamily="2" charset="2"/>
              <a:buChar char="§"/>
            </a:pPr>
            <a:r>
              <a:rPr lang="pt-BR" smtClean="0"/>
              <a:t>Infecções respiratórias e exposição à fumaça estão associados a aumento de transmissão da doença meningocócica.</a:t>
            </a:r>
          </a:p>
          <a:p>
            <a:pPr lvl="1" eaLnBrk="1" hangingPunct="1">
              <a:lnSpc>
                <a:spcPct val="90000"/>
              </a:lnSpc>
              <a:buFont typeface="Wingdings" pitchFamily="2" charset="2"/>
              <a:buChar char="§"/>
            </a:pPr>
            <a:r>
              <a:rPr lang="pt-BR" smtClean="0"/>
              <a:t>Maior incidência etária da doença: menores de 1 ano de idade, provavelmente por imaturidade das vias do complemento alternativas e pela falta de anticorpos séricos. Segundo pico em adolescentes (aglomerados)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Título 1"/>
          <p:cNvSpPr>
            <a:spLocks noGrp="1"/>
          </p:cNvSpPr>
          <p:nvPr>
            <p:ph type="title" idx="4294967295"/>
          </p:nvPr>
        </p:nvSpPr>
        <p:spPr bwMode="auto"/>
        <p:txBody>
          <a:bodyPr wrap="square" numCol="1" anchor="ctr" anchorCtr="0" compatLnSpc="1">
            <a:prstTxWarp prst="textNoShape">
              <a:avLst/>
            </a:prstTxWarp>
          </a:bodyPr>
          <a:lstStyle/>
          <a:p>
            <a:pPr algn="ctr" eaLnBrk="1" hangingPunct="1">
              <a:defRPr/>
            </a:pPr>
            <a:r>
              <a:rPr lang="pt-BR" cap="none" smtClean="0"/>
              <a:t>Meningococcemia</a:t>
            </a:r>
          </a:p>
        </p:txBody>
      </p:sp>
      <p:sp>
        <p:nvSpPr>
          <p:cNvPr id="22531" name="Espaço Reservado para Conteúdo 2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marL="0" indent="0" eaLnBrk="1" hangingPunct="1">
              <a:lnSpc>
                <a:spcPct val="90000"/>
              </a:lnSpc>
              <a:buFont typeface="Arial" pitchFamily="34" charset="0"/>
              <a:buNone/>
            </a:pPr>
            <a:r>
              <a:rPr lang="pt-BR" sz="1800" smtClean="0"/>
              <a:t>Patogênese:</a:t>
            </a:r>
          </a:p>
          <a:p>
            <a:pPr lvl="1" eaLnBrk="1" hangingPunct="1">
              <a:lnSpc>
                <a:spcPct val="90000"/>
              </a:lnSpc>
              <a:buFont typeface="Wingdings" pitchFamily="2" charset="2"/>
              <a:buChar char="§"/>
            </a:pPr>
            <a:r>
              <a:rPr lang="pt-BR" sz="1800" smtClean="0"/>
              <a:t>Vasculite difusa e CIVD são comuns na meningococcemia. Coágulos de fibrina ricos em leucócitos são vistos em pequenos vasos. </a:t>
            </a:r>
          </a:p>
          <a:p>
            <a:pPr lvl="1" eaLnBrk="1" hangingPunct="1">
              <a:lnSpc>
                <a:spcPct val="90000"/>
              </a:lnSpc>
              <a:buFont typeface="Wingdings" pitchFamily="2" charset="2"/>
              <a:buChar char="§"/>
            </a:pPr>
            <a:r>
              <a:rPr lang="pt-BR" sz="1800" smtClean="0"/>
              <a:t>Hemorragias e necroses focais resultantes que inicialmente se manifestem como púrpura na pele, podem ocorrer em qualquer órgão.</a:t>
            </a:r>
          </a:p>
          <a:p>
            <a:pPr lvl="1" eaLnBrk="1" hangingPunct="1">
              <a:lnSpc>
                <a:spcPct val="90000"/>
              </a:lnSpc>
              <a:buFont typeface="Wingdings" pitchFamily="2" charset="2"/>
              <a:buChar char="§"/>
            </a:pPr>
            <a:r>
              <a:rPr lang="pt-BR" sz="1800" smtClean="0"/>
              <a:t>Coração, SNC, pele, mucosas, adrenais são afetados na maioria dos casos graves.</a:t>
            </a:r>
          </a:p>
          <a:p>
            <a:pPr lvl="1" eaLnBrk="1" hangingPunct="1">
              <a:lnSpc>
                <a:spcPct val="90000"/>
              </a:lnSpc>
              <a:buFont typeface="Wingdings" pitchFamily="2" charset="2"/>
              <a:buChar char="§"/>
            </a:pPr>
            <a:r>
              <a:rPr lang="pt-BR" sz="1800" smtClean="0"/>
              <a:t>Miocardite está presente em mais de 50% dos casos fatais.</a:t>
            </a:r>
          </a:p>
          <a:p>
            <a:pPr lvl="1" eaLnBrk="1" hangingPunct="1">
              <a:lnSpc>
                <a:spcPct val="90000"/>
              </a:lnSpc>
              <a:buFont typeface="Wingdings" pitchFamily="2" charset="2"/>
              <a:buChar char="§"/>
            </a:pPr>
            <a:r>
              <a:rPr lang="pt-BR" sz="1800" smtClean="0"/>
              <a:t>Hemorragia adrenal difusa é comum nos casos fulminantes.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Título 1"/>
          <p:cNvSpPr>
            <a:spLocks noGrp="1"/>
          </p:cNvSpPr>
          <p:nvPr>
            <p:ph type="title" idx="4294967295"/>
          </p:nvPr>
        </p:nvSpPr>
        <p:spPr bwMode="auto"/>
        <p:txBody>
          <a:bodyPr wrap="square" numCol="1" anchor="ctr" anchorCtr="0" compatLnSpc="1">
            <a:prstTxWarp prst="textNoShape">
              <a:avLst/>
            </a:prstTxWarp>
          </a:bodyPr>
          <a:lstStyle/>
          <a:p>
            <a:pPr algn="ctr" eaLnBrk="1" hangingPunct="1">
              <a:defRPr/>
            </a:pPr>
            <a:r>
              <a:rPr lang="pt-BR" cap="none" smtClean="0"/>
              <a:t>Meningococcemia</a:t>
            </a:r>
          </a:p>
        </p:txBody>
      </p:sp>
      <p:sp>
        <p:nvSpPr>
          <p:cNvPr id="23555" name="Espaço Reservado para Conteúdo 2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marL="0" indent="0" eaLnBrk="1" hangingPunct="1">
              <a:buFont typeface="Arial" pitchFamily="34" charset="0"/>
              <a:buNone/>
            </a:pPr>
            <a:r>
              <a:rPr lang="pt-BR" smtClean="0"/>
              <a:t>Patogênese:</a:t>
            </a:r>
          </a:p>
          <a:p>
            <a:pPr lvl="1" eaLnBrk="1" hangingPunct="1">
              <a:buFont typeface="Wingdings" pitchFamily="2" charset="2"/>
              <a:buChar char="§"/>
            </a:pPr>
            <a:r>
              <a:rPr lang="pt-BR" smtClean="0"/>
              <a:t>A meningite é caracterizada por células agudas inflamatórias nas leptomeninges e nos espaços perivasculares. Cerebrite focal é incomum.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Título 1"/>
          <p:cNvSpPr>
            <a:spLocks noGrp="1"/>
          </p:cNvSpPr>
          <p:nvPr>
            <p:ph type="title" idx="4294967295"/>
          </p:nvPr>
        </p:nvSpPr>
        <p:spPr bwMode="auto"/>
        <p:txBody>
          <a:bodyPr wrap="square" numCol="1" anchor="ctr" anchorCtr="0" compatLnSpc="1">
            <a:prstTxWarp prst="textNoShape">
              <a:avLst/>
            </a:prstTxWarp>
          </a:bodyPr>
          <a:lstStyle/>
          <a:p>
            <a:pPr algn="ctr" eaLnBrk="1" hangingPunct="1">
              <a:defRPr/>
            </a:pPr>
            <a:r>
              <a:rPr lang="pt-BR" cap="none" smtClean="0"/>
              <a:t>Meningococcemia</a:t>
            </a:r>
          </a:p>
        </p:txBody>
      </p:sp>
      <p:sp>
        <p:nvSpPr>
          <p:cNvPr id="24579" name="Espaço Reservado para Conteúdo 2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marL="0" indent="0" eaLnBrk="1" hangingPunct="1">
              <a:buFont typeface="Arial" pitchFamily="34" charset="0"/>
              <a:buNone/>
            </a:pPr>
            <a:r>
              <a:rPr lang="pt-BR" smtClean="0"/>
              <a:t>Manifestações Clínicas:</a:t>
            </a:r>
          </a:p>
          <a:p>
            <a:pPr lvl="1" eaLnBrk="1" hangingPunct="1">
              <a:buFont typeface="Wingdings" pitchFamily="2" charset="2"/>
              <a:buChar char="§"/>
            </a:pPr>
            <a:r>
              <a:rPr lang="pt-BR" smtClean="0"/>
              <a:t>Pode inicialmente imitar doenças causadas por vírus ou outras bactérias, causando faringite, febre, mialgia, fraqueza, vômito, cefaléia.</a:t>
            </a:r>
          </a:p>
          <a:p>
            <a:pPr lvl="1" eaLnBrk="1" hangingPunct="1">
              <a:buFont typeface="Wingdings" pitchFamily="2" charset="2"/>
              <a:buChar char="§"/>
            </a:pPr>
            <a:r>
              <a:rPr lang="pt-BR" smtClean="0"/>
              <a:t>Erupção cutânea maculopapular fina é evidente em 7% dos casos, com início precoce na evolução dos sintomas.</a:t>
            </a:r>
          </a:p>
          <a:p>
            <a:pPr lvl="1" eaLnBrk="1" hangingPunct="1">
              <a:buFont typeface="Wingdings" pitchFamily="2" charset="2"/>
              <a:buChar char="§"/>
            </a:pPr>
            <a:r>
              <a:rPr lang="pt-BR" smtClean="0"/>
              <a:t>Mãos e pés frios, alteração na coloração da pele também são sinais precoces.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Título 1"/>
          <p:cNvSpPr>
            <a:spLocks noGrp="1"/>
          </p:cNvSpPr>
          <p:nvPr>
            <p:ph type="title" idx="4294967295"/>
          </p:nvPr>
        </p:nvSpPr>
        <p:spPr bwMode="auto"/>
        <p:txBody>
          <a:bodyPr wrap="square" numCol="1" anchor="ctr" anchorCtr="0" compatLnSpc="1">
            <a:prstTxWarp prst="textNoShape">
              <a:avLst/>
            </a:prstTxWarp>
          </a:bodyPr>
          <a:lstStyle/>
          <a:p>
            <a:pPr algn="ctr" eaLnBrk="1" hangingPunct="1">
              <a:defRPr/>
            </a:pPr>
            <a:r>
              <a:rPr lang="pt-BR" cap="none" smtClean="0"/>
              <a:t>Meningococemia</a:t>
            </a:r>
          </a:p>
        </p:txBody>
      </p:sp>
      <p:sp>
        <p:nvSpPr>
          <p:cNvPr id="25603" name="Espaço Reservado para Conteúdo 2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marL="0" indent="0" eaLnBrk="1" hangingPunct="1">
              <a:buFont typeface="Arial" pitchFamily="34" charset="0"/>
              <a:buNone/>
            </a:pPr>
            <a:r>
              <a:rPr lang="pt-BR" smtClean="0"/>
              <a:t>Manifestações clínicas:</a:t>
            </a:r>
          </a:p>
          <a:p>
            <a:pPr lvl="1" eaLnBrk="1" hangingPunct="1">
              <a:buFont typeface="Wingdings" pitchFamily="2" charset="2"/>
              <a:buChar char="§"/>
            </a:pPr>
            <a:r>
              <a:rPr lang="pt-BR" smtClean="0"/>
              <a:t>Na meningococcemia fulminante a doença progride rapidamente ao longo de várias horas de febre sem outros sinais de choque séptico caracterizado por petéquias e púrpura fulminante, hipotensão, CIVD, acidose, hemorragia adrenal, insuficiência miocárdica e coma.</a:t>
            </a:r>
          </a:p>
          <a:p>
            <a:pPr lvl="1" eaLnBrk="1" hangingPunct="1">
              <a:buFont typeface="Wingdings" pitchFamily="2" charset="2"/>
              <a:buChar char="§"/>
            </a:pPr>
            <a:r>
              <a:rPr lang="pt-BR" smtClean="0"/>
              <a:t>A meningite pode ou não estar presente.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Título 1"/>
          <p:cNvSpPr>
            <a:spLocks noGrp="1"/>
          </p:cNvSpPr>
          <p:nvPr>
            <p:ph type="title" idx="4294967295"/>
          </p:nvPr>
        </p:nvSpPr>
        <p:spPr bwMode="auto"/>
        <p:txBody>
          <a:bodyPr wrap="square" numCol="1" anchor="ctr" anchorCtr="0" compatLnSpc="1">
            <a:prstTxWarp prst="textNoShape">
              <a:avLst/>
            </a:prstTxWarp>
          </a:bodyPr>
          <a:lstStyle/>
          <a:p>
            <a:pPr algn="ctr" eaLnBrk="1" hangingPunct="1">
              <a:defRPr/>
            </a:pPr>
            <a:r>
              <a:rPr lang="pt-BR" cap="none" smtClean="0"/>
              <a:t>Meningococcemia</a:t>
            </a:r>
          </a:p>
        </p:txBody>
      </p:sp>
      <p:sp>
        <p:nvSpPr>
          <p:cNvPr id="26627" name="Espaço Reservado para Conteúdo 2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marL="0" indent="0" eaLnBrk="1" hangingPunct="1">
              <a:lnSpc>
                <a:spcPct val="90000"/>
              </a:lnSpc>
              <a:buFont typeface="Arial" pitchFamily="34" charset="0"/>
              <a:buNone/>
            </a:pPr>
            <a:r>
              <a:rPr lang="pt-BR" sz="1900" smtClean="0"/>
              <a:t>Diagnóstico:</a:t>
            </a:r>
          </a:p>
          <a:p>
            <a:pPr lvl="1" eaLnBrk="1" hangingPunct="1">
              <a:lnSpc>
                <a:spcPct val="90000"/>
              </a:lnSpc>
              <a:buFont typeface="Wingdings" pitchFamily="2" charset="2"/>
              <a:buChar char="§"/>
            </a:pPr>
            <a:r>
              <a:rPr lang="pt-BR" smtClean="0"/>
              <a:t>Definitivo é estabelecido pela identificação do </a:t>
            </a:r>
            <a:r>
              <a:rPr lang="pt-BR" i="1" smtClean="0"/>
              <a:t>N. meningitidis, </a:t>
            </a:r>
            <a:r>
              <a:rPr lang="pt-BR" smtClean="0"/>
              <a:t>a partir de um fluido corporal normalmente estéril, como o sangue, o LCR ou líquido sinovial.</a:t>
            </a:r>
          </a:p>
          <a:p>
            <a:pPr lvl="1" eaLnBrk="1" hangingPunct="1">
              <a:lnSpc>
                <a:spcPct val="90000"/>
              </a:lnSpc>
              <a:buFont typeface="Wingdings" pitchFamily="2" charset="2"/>
              <a:buChar char="§"/>
            </a:pPr>
            <a:r>
              <a:rPr lang="pt-BR" smtClean="0"/>
              <a:t>Outros</a:t>
            </a:r>
            <a:r>
              <a:rPr lang="pt-BR" i="1" smtClean="0"/>
              <a:t> </a:t>
            </a:r>
            <a:r>
              <a:rPr lang="pt-BR" smtClean="0"/>
              <a:t>achados laboratoriais incluem: leucocitose ou leucopenia, com predomínio de neutrófilos e desvio à esquerda, trombocitopenia, proteinúria, hematúria, aumento do VHS e PCR</a:t>
            </a:r>
            <a:r>
              <a:rPr lang="pt-BR" i="1" smtClean="0"/>
              <a:t>,</a:t>
            </a:r>
            <a:r>
              <a:rPr lang="pt-BR" smtClean="0"/>
              <a:t> hipoalbuminemia, acidose metabólica, aumento do lactato, tempo de coagulação prolongado.</a:t>
            </a:r>
            <a:r>
              <a:rPr lang="pt-BR" i="1" smtClean="0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Título 1"/>
          <p:cNvSpPr>
            <a:spLocks noGrp="1"/>
          </p:cNvSpPr>
          <p:nvPr>
            <p:ph type="title" idx="4294967295"/>
          </p:nvPr>
        </p:nvSpPr>
        <p:spPr bwMode="auto"/>
        <p:txBody>
          <a:bodyPr wrap="square" numCol="1" anchor="ctr" anchorCtr="0" compatLnSpc="1">
            <a:prstTxWarp prst="textNoShape">
              <a:avLst/>
            </a:prstTxWarp>
          </a:bodyPr>
          <a:lstStyle/>
          <a:p>
            <a:pPr algn="ctr" eaLnBrk="1" hangingPunct="1">
              <a:defRPr/>
            </a:pPr>
            <a:r>
              <a:rPr lang="pt-BR" cap="none" smtClean="0"/>
              <a:t>Meningococcemia</a:t>
            </a:r>
          </a:p>
        </p:txBody>
      </p:sp>
      <p:sp>
        <p:nvSpPr>
          <p:cNvPr id="27651" name="Espaço Reservado para Conteúdo 2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marL="0" indent="0" eaLnBrk="1" hangingPunct="1">
              <a:buFont typeface="Arial" pitchFamily="34" charset="0"/>
              <a:buNone/>
            </a:pPr>
            <a:r>
              <a:rPr lang="pt-BR" smtClean="0"/>
              <a:t>Tratamento:</a:t>
            </a:r>
          </a:p>
          <a:p>
            <a:pPr lvl="1" eaLnBrk="1" hangingPunct="1">
              <a:buFont typeface="Wingdings" pitchFamily="2" charset="2"/>
              <a:buChar char="§"/>
            </a:pPr>
            <a:r>
              <a:rPr lang="pt-BR" smtClean="0"/>
              <a:t>Suporte de acordo com a gravidade do caso.</a:t>
            </a:r>
          </a:p>
          <a:p>
            <a:pPr lvl="1" eaLnBrk="1" hangingPunct="1">
              <a:buFont typeface="Wingdings" pitchFamily="2" charset="2"/>
              <a:buChar char="§"/>
            </a:pPr>
            <a:r>
              <a:rPr lang="pt-BR" smtClean="0"/>
              <a:t>O tratamento antibiótico empírico deve ser iniciado imediatamente. Os antibióticos betalactâmicos são as drogas de escolha (Ampicilina, Cefotaxima ,Ceftriaxona, Penicilina, com ou sem Vancomicina – associar Vancomicina se suspeita de S. pneumoniae resistente).</a:t>
            </a:r>
          </a:p>
          <a:p>
            <a:pPr lvl="1" eaLnBrk="1" hangingPunct="1">
              <a:buFont typeface="Arial" pitchFamily="34" charset="0"/>
              <a:buNone/>
            </a:pPr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Espaço Reservado para Conteúdo 2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marL="342900" lvl="1" indent="-342900" eaLnBrk="1" hangingPunct="1"/>
            <a:r>
              <a:rPr lang="pt-BR" smtClean="0"/>
              <a:t>Tratamento:</a:t>
            </a:r>
          </a:p>
          <a:p>
            <a:pPr marL="342900" lvl="1" indent="-342900" eaLnBrk="1" hangingPunct="1"/>
            <a:r>
              <a:rPr lang="pt-BR" smtClean="0"/>
              <a:t>O benefício do uso de corticóide na doença meningocócica ainda não foi bem estabelecido. Os casos graves, que respondem mal aos inotrópicos podem ter insuficiência adrenal e se beneficiar da suplementação com hidrocortisona.</a:t>
            </a:r>
          </a:p>
          <a:p>
            <a:pPr eaLnBrk="1" hangingPunct="1">
              <a:buFont typeface="Arial" pitchFamily="34" charset="0"/>
              <a:buNone/>
            </a:pPr>
            <a:endParaRPr lang="pt-BR" smtClean="0"/>
          </a:p>
        </p:txBody>
      </p:sp>
      <p:sp>
        <p:nvSpPr>
          <p:cNvPr id="28675" name="Título 1"/>
          <p:cNvSpPr>
            <a:spLocks/>
          </p:cNvSpPr>
          <p:nvPr/>
        </p:nvSpPr>
        <p:spPr bwMode="auto">
          <a:xfrm>
            <a:off x="457200" y="152400"/>
            <a:ext cx="57912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pt-BR" sz="3600">
                <a:solidFill>
                  <a:schemeClr val="tx2"/>
                </a:solidFill>
                <a:latin typeface="Arial Black" pitchFamily="34" charset="0"/>
              </a:rPr>
              <a:t>Meningococcemia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Título 1"/>
          <p:cNvSpPr>
            <a:spLocks noGrp="1"/>
          </p:cNvSpPr>
          <p:nvPr>
            <p:ph type="title" idx="4294967295"/>
          </p:nvPr>
        </p:nvSpPr>
        <p:spPr bwMode="auto"/>
        <p:txBody>
          <a:bodyPr wrap="square" numCol="1" anchor="ctr" anchorCtr="0" compatLnSpc="1">
            <a:prstTxWarp prst="textNoShape">
              <a:avLst/>
            </a:prstTxWarp>
          </a:bodyPr>
          <a:lstStyle/>
          <a:p>
            <a:pPr algn="ctr" eaLnBrk="1" hangingPunct="1">
              <a:defRPr/>
            </a:pPr>
            <a:r>
              <a:rPr lang="pt-BR" cap="none" smtClean="0"/>
              <a:t>Meningococcemia</a:t>
            </a:r>
          </a:p>
        </p:txBody>
      </p:sp>
      <p:sp>
        <p:nvSpPr>
          <p:cNvPr id="29699" name="Espaço Reservado para Conteúdo 2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marL="0" indent="0" eaLnBrk="1" hangingPunct="1">
              <a:lnSpc>
                <a:spcPct val="90000"/>
              </a:lnSpc>
              <a:buFont typeface="Arial" pitchFamily="34" charset="0"/>
              <a:buNone/>
            </a:pPr>
            <a:r>
              <a:rPr lang="pt-BR" sz="1800" smtClean="0"/>
              <a:t>Prevenção – Profilaxia antibiótica: </a:t>
            </a:r>
          </a:p>
          <a:p>
            <a:pPr marL="0" indent="0"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pt-BR" sz="1800" smtClean="0"/>
              <a:t>Contatos próximos (domiciliares, creches, escolinha ou contato com secreções orais do paciente) durante 7 dias antes do início da enfermidade.</a:t>
            </a:r>
          </a:p>
          <a:p>
            <a:pPr marL="0" indent="0"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pt-BR" sz="1800" smtClean="0"/>
              <a:t>Oferecer a profilaxia de preferência em 24h do diagnóstico do paciente.</a:t>
            </a:r>
          </a:p>
          <a:p>
            <a:pPr marL="0" indent="0"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pt-BR" sz="1800" smtClean="0"/>
              <a:t>Profissionais de saúde se contato com secreção, aspiração, boca-boca, antes do início do antibiótico para o paciente.</a:t>
            </a:r>
          </a:p>
          <a:p>
            <a:pPr marL="0" indent="0"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pt-BR" sz="1800" smtClean="0"/>
              <a:t>Rifanpicina ou Ceftriaxona (adultos), ciprofloxacino também é opção para maiores de 18anos.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Título 1"/>
          <p:cNvSpPr>
            <a:spLocks noGrp="1"/>
          </p:cNvSpPr>
          <p:nvPr>
            <p:ph type="title" idx="4294967295"/>
          </p:nvPr>
        </p:nvSpPr>
        <p:spPr bwMode="auto"/>
        <p:txBody>
          <a:bodyPr wrap="square" numCol="1" anchor="ctr" anchorCtr="0" compatLnSpc="1">
            <a:prstTxWarp prst="textNoShape">
              <a:avLst/>
            </a:prstTxWarp>
          </a:bodyPr>
          <a:lstStyle/>
          <a:p>
            <a:pPr algn="ctr" eaLnBrk="1" hangingPunct="1">
              <a:defRPr/>
            </a:pPr>
            <a:r>
              <a:rPr lang="pt-BR" cap="none" smtClean="0"/>
              <a:t>Meningococcemia</a:t>
            </a:r>
          </a:p>
        </p:txBody>
      </p:sp>
      <p:sp>
        <p:nvSpPr>
          <p:cNvPr id="30723" name="Espaço Reservado para Conteúdo 2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marL="0" indent="0" eaLnBrk="1" hangingPunct="1">
              <a:lnSpc>
                <a:spcPct val="90000"/>
              </a:lnSpc>
              <a:buFont typeface="Arial" pitchFamily="34" charset="0"/>
              <a:buNone/>
            </a:pPr>
            <a:r>
              <a:rPr lang="pt-BR" sz="1900" smtClean="0"/>
              <a:t>Vacinas:</a:t>
            </a:r>
          </a:p>
          <a:p>
            <a:pPr marL="0" indent="0" eaLnBrk="1" hangingPunct="1">
              <a:lnSpc>
                <a:spcPct val="90000"/>
              </a:lnSpc>
              <a:buFont typeface="Arial" pitchFamily="34" charset="0"/>
              <a:buNone/>
            </a:pPr>
            <a:r>
              <a:rPr lang="pt-BR" sz="1900" smtClean="0"/>
              <a:t> Uso rotineiro da Meningo conjugada para maiores de 2 meses, crianças e adolescentes. No primeiro ano de vida, a vacina é a meningo conjugada C (duas doses, aos 3 e 5 meses). Após o primeiro ano é a Meningo ACWY-TT conjugada ao toxóide tetânico ou a Meningo ACWY-CRM conjugada ao mutante diftérico (dose de reforço entre 12 e 15 meses). Novos reforços devem ser feitos entre 5 e 6 anos e a partir dos 11 anos.</a:t>
            </a:r>
          </a:p>
          <a:p>
            <a:pPr marL="0" indent="0" eaLnBrk="1" hangingPunct="1">
              <a:lnSpc>
                <a:spcPct val="90000"/>
              </a:lnSpc>
              <a:buFont typeface="Arial" pitchFamily="34" charset="0"/>
              <a:buNone/>
            </a:pPr>
            <a:endParaRPr lang="pt-BR" sz="19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4213" y="115888"/>
            <a:ext cx="7772400" cy="1368425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t-BR" dirty="0" smtClean="0"/>
              <a:t>A 029/14</a:t>
            </a:r>
            <a:endParaRPr lang="pt-BR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2124075" y="1628775"/>
            <a:ext cx="4895850" cy="1008063"/>
          </a:xfrm>
        </p:spPr>
        <p:txBody>
          <a:bodyPr rtlCol="0">
            <a:normAutofit/>
          </a:bodyPr>
          <a:lstStyle/>
          <a:p>
            <a:pPr algn="ctr" eaLnBrk="1" fontAlgn="auto" hangingPunct="1">
              <a:defRPr/>
            </a:pPr>
            <a:r>
              <a:rPr lang="pt-BR" sz="1800" dirty="0" smtClean="0"/>
              <a:t>Marcos </a:t>
            </a:r>
            <a:r>
              <a:rPr lang="pt-BR" sz="1800" dirty="0" err="1" smtClean="0"/>
              <a:t>e.a</a:t>
            </a:r>
            <a:r>
              <a:rPr lang="pt-BR" sz="1800" dirty="0" smtClean="0"/>
              <a:t>. segura</a:t>
            </a:r>
          </a:p>
          <a:p>
            <a:pPr algn="ctr" eaLnBrk="1" fontAlgn="auto" hangingPunct="1">
              <a:defRPr/>
            </a:pPr>
            <a:r>
              <a:rPr lang="pt-BR" sz="1400" i="1" dirty="0" smtClean="0"/>
              <a:t>     Médico patologista</a:t>
            </a:r>
          </a:p>
        </p:txBody>
      </p:sp>
      <p:pic>
        <p:nvPicPr>
          <p:cNvPr id="3174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51050" y="2781300"/>
            <a:ext cx="5008563" cy="3778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2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18488" cy="13716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ECTOSCOPIA</a:t>
            </a:r>
            <a:endParaRPr lang="pt-BR" dirty="0"/>
          </a:p>
        </p:txBody>
      </p:sp>
      <p:sp>
        <p:nvSpPr>
          <p:cNvPr id="32771" name="Espaço Reservado para Conteúdo 1"/>
          <p:cNvSpPr>
            <a:spLocks noGrp="1"/>
          </p:cNvSpPr>
          <p:nvPr>
            <p:ph idx="1"/>
          </p:nvPr>
        </p:nvSpPr>
        <p:spPr>
          <a:xfrm>
            <a:off x="457200" y="1752600"/>
            <a:ext cx="8218488" cy="4845050"/>
          </a:xfrm>
        </p:spPr>
        <p:txBody>
          <a:bodyPr/>
          <a:lstStyle/>
          <a:p>
            <a:pPr eaLnBrk="1" hangingPunct="1"/>
            <a:r>
              <a:rPr lang="pt-BR" smtClean="0"/>
              <a:t>Lactente</a:t>
            </a:r>
          </a:p>
          <a:p>
            <a:pPr eaLnBrk="1" hangingPunct="1"/>
            <a:r>
              <a:rPr lang="pt-BR" smtClean="0"/>
              <a:t>Sexo feminino</a:t>
            </a:r>
          </a:p>
          <a:p>
            <a:pPr eaLnBrk="1" hangingPunct="1"/>
            <a:r>
              <a:rPr lang="pt-BR" smtClean="0"/>
              <a:t>Trófica</a:t>
            </a:r>
          </a:p>
          <a:p>
            <a:pPr eaLnBrk="1" hangingPunct="1"/>
            <a:r>
              <a:rPr lang="pt-BR" smtClean="0"/>
              <a:t>Pele com manchas violáceas disseminadas, com predominância em face</a:t>
            </a:r>
          </a:p>
          <a:p>
            <a:pPr eaLnBrk="1" hangingPunct="1"/>
            <a:r>
              <a:rPr lang="pt-BR" smtClean="0"/>
              <a:t>Morte 22/04/15 10h25</a:t>
            </a:r>
          </a:p>
          <a:p>
            <a:pPr eaLnBrk="1" hangingPunct="1"/>
            <a:r>
              <a:rPr lang="pt-BR" smtClean="0"/>
              <a:t>Autópsia 23/04/15 10h30</a:t>
            </a:r>
          </a:p>
          <a:p>
            <a:pPr eaLnBrk="1" hangingPunct="1"/>
            <a:endParaRPr lang="pt-BR" smtClean="0"/>
          </a:p>
          <a:p>
            <a:pPr eaLnBrk="1" hangingPunct="1"/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18488" cy="13716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SNC</a:t>
            </a:r>
            <a:endParaRPr lang="pt-BR" dirty="0"/>
          </a:p>
        </p:txBody>
      </p:sp>
      <p:graphicFrame>
        <p:nvGraphicFramePr>
          <p:cNvPr id="4" name="Group 26"/>
          <p:cNvGraphicFramePr>
            <a:graphicFrameLocks noGrp="1"/>
          </p:cNvGraphicFramePr>
          <p:nvPr/>
        </p:nvGraphicFramePr>
        <p:xfrm>
          <a:off x="323850" y="1700213"/>
          <a:ext cx="8461375" cy="4725987"/>
        </p:xfrm>
        <a:graphic>
          <a:graphicData uri="http://schemas.openxmlformats.org/drawingml/2006/table">
            <a:tbl>
              <a:tblPr/>
              <a:tblGrid>
                <a:gridCol w="4230501">
                  <a:extLst>
                    <a:ext uri="{9D8B030D-6E8A-4147-A177-3AD203B41FA5}"/>
                  </a:extLst>
                </a:gridCol>
                <a:gridCol w="4230501">
                  <a:extLst>
                    <a:ext uri="{9D8B030D-6E8A-4147-A177-3AD203B41FA5}"/>
                  </a:extLst>
                </a:gridCol>
              </a:tblGrid>
              <a:tr h="389865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Franklin Gothic Book" pitchFamily="34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1">
                      <a:blip r:embed="rId2">
                        <a:extLst>
                          <a:ext uri="{28A0092B-C50C-407E-A947-70E740481C1C}"/>
                        </a:extLst>
                      </a:blip>
                      <a:srcRect/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Franklin Gothic Book" pitchFamily="34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1">
                      <a:blip r:embed="rId3">
                        <a:extLst>
                          <a:ext uri="{28A0092B-C50C-407E-A947-70E740481C1C}"/>
                        </a:extLst>
                      </a:blip>
                      <a:srcRect/>
                      <a:stretch>
                        <a:fillRect/>
                      </a:stretch>
                    </a:blipFill>
                  </a:tcPr>
                </a:tc>
                <a:extLst>
                  <a:ext uri="{0D108BD9-81ED-4DB2-BD59-A6C34878D82A}"/>
                </a:extLst>
              </a:tr>
              <a:tr h="82762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</a:rPr>
                        <a:t>Meninges espessas com coleções purulentas perivasculares (seta).</a:t>
                      </a: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</a:rPr>
                        <a:t>Corte. Parênquima dentro dos padrões da normalidade. Meninges espessas.</a:t>
                      </a: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/>
                </a:extLst>
              </a:tr>
            </a:tbl>
          </a:graphicData>
        </a:graphic>
      </p:graphicFrame>
      <p:sp>
        <p:nvSpPr>
          <p:cNvPr id="33806" name="Seta para a direita 7"/>
          <p:cNvSpPr>
            <a:spLocks noChangeArrowheads="1"/>
          </p:cNvSpPr>
          <p:nvPr/>
        </p:nvSpPr>
        <p:spPr bwMode="auto">
          <a:xfrm>
            <a:off x="457200" y="2781300"/>
            <a:ext cx="642938" cy="214313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tx2"/>
          </a:solidFill>
          <a:ln w="9525" algn="ctr">
            <a:noFill/>
            <a:round/>
            <a:headEnd/>
            <a:tailEnd/>
          </a:ln>
        </p:spPr>
        <p:txBody>
          <a:bodyPr vert="eaVert"/>
          <a:lstStyle/>
          <a:p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18488" cy="13716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SNC</a:t>
            </a:r>
            <a:endParaRPr lang="pt-BR" dirty="0"/>
          </a:p>
        </p:txBody>
      </p:sp>
      <p:graphicFrame>
        <p:nvGraphicFramePr>
          <p:cNvPr id="4" name="Group 26"/>
          <p:cNvGraphicFramePr>
            <a:graphicFrameLocks noGrp="1"/>
          </p:cNvGraphicFramePr>
          <p:nvPr/>
        </p:nvGraphicFramePr>
        <p:xfrm>
          <a:off x="323850" y="1700213"/>
          <a:ext cx="8461375" cy="4725987"/>
        </p:xfrm>
        <a:graphic>
          <a:graphicData uri="http://schemas.openxmlformats.org/drawingml/2006/table">
            <a:tbl>
              <a:tblPr/>
              <a:tblGrid>
                <a:gridCol w="4230501">
                  <a:extLst>
                    <a:ext uri="{9D8B030D-6E8A-4147-A177-3AD203B41FA5}"/>
                  </a:extLst>
                </a:gridCol>
                <a:gridCol w="4230501">
                  <a:extLst>
                    <a:ext uri="{9D8B030D-6E8A-4147-A177-3AD203B41FA5}"/>
                  </a:extLst>
                </a:gridCol>
              </a:tblGrid>
              <a:tr h="389865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Franklin Gothic Book" pitchFamily="34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1">
                      <a:blip r:embed="rId2">
                        <a:extLst>
                          <a:ext uri="{28A0092B-C50C-407E-A947-70E740481C1C}"/>
                        </a:extLst>
                      </a:blip>
                      <a:srcRect/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Franklin Gothic Book" pitchFamily="34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1">
                      <a:blip r:embed="rId3">
                        <a:extLst>
                          <a:ext uri="{28A0092B-C50C-407E-A947-70E740481C1C}"/>
                        </a:extLst>
                      </a:blip>
                      <a:srcRect/>
                      <a:stretch>
                        <a:fillRect/>
                      </a:stretch>
                    </a:blipFill>
                  </a:tcPr>
                </a:tc>
                <a:extLst>
                  <a:ext uri="{0D108BD9-81ED-4DB2-BD59-A6C34878D82A}"/>
                </a:extLst>
              </a:tr>
              <a:tr h="827626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</a:rPr>
                        <a:t>Espaço </a:t>
                      </a:r>
                      <a:r>
                        <a:rPr kumimoji="0" lang="pt-BR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</a:rPr>
                        <a:t>subaracnóide</a:t>
                      </a:r>
                      <a:r>
                        <a:rPr kumimoji="0" lang="pt-B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</a:rPr>
                        <a:t> preenchido por infiltrado </a:t>
                      </a:r>
                      <a:r>
                        <a:rPr kumimoji="0" lang="pt-BR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</a:rPr>
                        <a:t>polimorfonuclear</a:t>
                      </a:r>
                      <a:r>
                        <a:rPr kumimoji="0" lang="pt-B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</a:rPr>
                        <a:t>. MENINGITE PURULENTA.</a:t>
                      </a: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/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Content Placeholder 2"/>
          <p:cNvSpPr>
            <a:spLocks noGrp="1"/>
          </p:cNvSpPr>
          <p:nvPr>
            <p:ph idx="1"/>
          </p:nvPr>
        </p:nvSpPr>
        <p:spPr>
          <a:xfrm>
            <a:off x="457200" y="1752600"/>
            <a:ext cx="8218488" cy="4845050"/>
          </a:xfrm>
        </p:spPr>
        <p:txBody>
          <a:bodyPr/>
          <a:lstStyle/>
          <a:p>
            <a:pPr eaLnBrk="1" hangingPunct="1"/>
            <a:r>
              <a:rPr lang="pt-BR" smtClean="0"/>
              <a:t>Meningite purulenta</a:t>
            </a:r>
          </a:p>
          <a:p>
            <a:pPr marL="800100" lvl="1" indent="-342900" eaLnBrk="1" hangingPunct="1"/>
            <a:endParaRPr lang="en-US" smtClean="0"/>
          </a:p>
        </p:txBody>
      </p:sp>
      <p:sp>
        <p:nvSpPr>
          <p:cNvPr id="4" name="Título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18488" cy="13716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err="1" smtClean="0"/>
              <a:t>snc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18488" cy="13716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ADRENAL</a:t>
            </a:r>
            <a:endParaRPr lang="pt-BR" dirty="0"/>
          </a:p>
        </p:txBody>
      </p:sp>
      <p:graphicFrame>
        <p:nvGraphicFramePr>
          <p:cNvPr id="4" name="Group 26"/>
          <p:cNvGraphicFramePr>
            <a:graphicFrameLocks noGrp="1"/>
          </p:cNvGraphicFramePr>
          <p:nvPr/>
        </p:nvGraphicFramePr>
        <p:xfrm>
          <a:off x="323850" y="1700213"/>
          <a:ext cx="8461375" cy="4725987"/>
        </p:xfrm>
        <a:graphic>
          <a:graphicData uri="http://schemas.openxmlformats.org/drawingml/2006/table">
            <a:tbl>
              <a:tblPr/>
              <a:tblGrid>
                <a:gridCol w="4230501">
                  <a:extLst>
                    <a:ext uri="{9D8B030D-6E8A-4147-A177-3AD203B41FA5}"/>
                  </a:extLst>
                </a:gridCol>
                <a:gridCol w="4230501">
                  <a:extLst>
                    <a:ext uri="{9D8B030D-6E8A-4147-A177-3AD203B41FA5}"/>
                  </a:extLst>
                </a:gridCol>
              </a:tblGrid>
              <a:tr h="389865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Franklin Gothic Book" pitchFamily="34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1">
                      <a:blip r:embed="rId2" cstate="print">
                        <a:extLst>
                          <a:ext uri="{28A0092B-C50C-407E-A947-70E740481C1C}"/>
                        </a:extLst>
                      </a:blip>
                      <a:srcRect/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Franklin Gothic Book" pitchFamily="34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1">
                      <a:blip r:embed="rId3">
                        <a:extLst>
                          <a:ext uri="{28A0092B-C50C-407E-A947-70E740481C1C}"/>
                        </a:extLst>
                      </a:blip>
                      <a:srcRect/>
                      <a:stretch>
                        <a:fillRect/>
                      </a:stretch>
                    </a:blipFill>
                  </a:tcPr>
                </a:tc>
                <a:extLst>
                  <a:ext uri="{0D108BD9-81ED-4DB2-BD59-A6C34878D82A}"/>
                </a:extLst>
              </a:tr>
              <a:tr h="82762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</a:rPr>
                        <a:t>Adrenais com superfície hemorrágica. Córtex renal empalidecido.</a:t>
                      </a: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</a:rPr>
                        <a:t>Detalhe da superfície hemorrágica da adrenal.</a:t>
                      </a: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/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18488" cy="13716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ADRENAL</a:t>
            </a:r>
            <a:endParaRPr lang="pt-BR" dirty="0"/>
          </a:p>
        </p:txBody>
      </p:sp>
      <p:graphicFrame>
        <p:nvGraphicFramePr>
          <p:cNvPr id="4" name="Group 26"/>
          <p:cNvGraphicFramePr>
            <a:graphicFrameLocks noGrp="1"/>
          </p:cNvGraphicFramePr>
          <p:nvPr/>
        </p:nvGraphicFramePr>
        <p:xfrm>
          <a:off x="323850" y="1700213"/>
          <a:ext cx="8461375" cy="4725987"/>
        </p:xfrm>
        <a:graphic>
          <a:graphicData uri="http://schemas.openxmlformats.org/drawingml/2006/table">
            <a:tbl>
              <a:tblPr/>
              <a:tblGrid>
                <a:gridCol w="4230501">
                  <a:extLst>
                    <a:ext uri="{9D8B030D-6E8A-4147-A177-3AD203B41FA5}"/>
                  </a:extLst>
                </a:gridCol>
                <a:gridCol w="4230501">
                  <a:extLst>
                    <a:ext uri="{9D8B030D-6E8A-4147-A177-3AD203B41FA5}"/>
                  </a:extLst>
                </a:gridCol>
              </a:tblGrid>
              <a:tr h="389865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Franklin Gothic Book" pitchFamily="34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1">
                      <a:blip r:embed="rId2">
                        <a:extLst>
                          <a:ext uri="{28A0092B-C50C-407E-A947-70E740481C1C}"/>
                        </a:extLst>
                      </a:blip>
                      <a:srcRect/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Franklin Gothic Book" pitchFamily="34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1">
                      <a:blip r:embed="rId3">
                        <a:extLst>
                          <a:ext uri="{28A0092B-C50C-407E-A947-70E740481C1C}"/>
                        </a:extLst>
                      </a:blip>
                      <a:srcRect/>
                      <a:stretch>
                        <a:fillRect/>
                      </a:stretch>
                    </a:blipFill>
                  </a:tcPr>
                </a:tc>
                <a:extLst>
                  <a:ext uri="{0D108BD9-81ED-4DB2-BD59-A6C34878D82A}"/>
                </a:extLst>
              </a:tr>
              <a:tr h="82762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</a:rPr>
                        <a:t>Menor aumento demonstrando hemorragia parenquimatosa de suprarrenal.</a:t>
                      </a: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</a:rPr>
                        <a:t>Células remanescentes do córtex da adrenal com hemorragia parenquimatosa.</a:t>
                      </a: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/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Espaço Reservado para Conteúdo 2"/>
          <p:cNvSpPr>
            <a:spLocks noGrp="1"/>
          </p:cNvSpPr>
          <p:nvPr>
            <p:ph idx="1"/>
          </p:nvPr>
        </p:nvSpPr>
        <p:spPr>
          <a:xfrm>
            <a:off x="468313" y="404813"/>
            <a:ext cx="8218487" cy="5976937"/>
          </a:xfrm>
        </p:spPr>
        <p:txBody>
          <a:bodyPr/>
          <a:lstStyle/>
          <a:p>
            <a:pPr marL="0" indent="0" algn="ctr" eaLnBrk="1" hangingPunct="1">
              <a:buFont typeface="Arial" pitchFamily="34" charset="0"/>
              <a:buNone/>
            </a:pPr>
            <a:r>
              <a:rPr lang="en-US" sz="4400" smtClean="0">
                <a:solidFill>
                  <a:srgbClr val="FF3300"/>
                </a:solidFill>
              </a:rPr>
              <a:t>MENINGITE PURULENTA </a:t>
            </a:r>
          </a:p>
          <a:p>
            <a:pPr marL="0" indent="0" algn="ctr" eaLnBrk="1" hangingPunct="1">
              <a:buFont typeface="Arial" pitchFamily="34" charset="0"/>
              <a:buNone/>
            </a:pPr>
            <a:r>
              <a:rPr lang="en-US" sz="4400" smtClean="0">
                <a:solidFill>
                  <a:srgbClr val="FF3300"/>
                </a:solidFill>
              </a:rPr>
              <a:t>+</a:t>
            </a:r>
          </a:p>
          <a:p>
            <a:pPr marL="0" indent="0" algn="ctr" eaLnBrk="1" hangingPunct="1">
              <a:buFont typeface="Arial" pitchFamily="34" charset="0"/>
              <a:buNone/>
            </a:pPr>
            <a:r>
              <a:rPr lang="en-US" sz="4400" smtClean="0">
                <a:solidFill>
                  <a:srgbClr val="FF3300"/>
                </a:solidFill>
              </a:rPr>
              <a:t> HEMORRAGIA DE ADRENAL</a:t>
            </a:r>
          </a:p>
          <a:p>
            <a:pPr marL="0" indent="0" algn="ctr" eaLnBrk="1" hangingPunct="1">
              <a:buFont typeface="Arial" pitchFamily="34" charset="0"/>
              <a:buNone/>
            </a:pPr>
            <a:r>
              <a:rPr lang="en-US" sz="4400" smtClean="0">
                <a:solidFill>
                  <a:srgbClr val="FF3300"/>
                </a:solidFill>
              </a:rPr>
              <a:t>+</a:t>
            </a:r>
          </a:p>
          <a:p>
            <a:pPr marL="0" indent="0" algn="ctr" eaLnBrk="1" hangingPunct="1">
              <a:buFont typeface="Arial" pitchFamily="34" charset="0"/>
              <a:buNone/>
            </a:pPr>
            <a:r>
              <a:rPr lang="en-US" sz="4400" smtClean="0">
                <a:solidFill>
                  <a:srgbClr val="FF3300"/>
                </a:solidFill>
              </a:rPr>
              <a:t>CHOQUE </a:t>
            </a:r>
          </a:p>
          <a:p>
            <a:pPr marL="0" indent="0" algn="ctr" eaLnBrk="1" hangingPunct="1">
              <a:buFont typeface="Arial" pitchFamily="34" charset="0"/>
              <a:buNone/>
            </a:pPr>
            <a:r>
              <a:rPr lang="en-US" sz="4400" smtClean="0">
                <a:solidFill>
                  <a:srgbClr val="FF3300"/>
                </a:solidFill>
              </a:rPr>
              <a:t>+</a:t>
            </a:r>
          </a:p>
          <a:p>
            <a:pPr marL="0" indent="0" algn="ctr" eaLnBrk="1" hangingPunct="1">
              <a:buFont typeface="Arial" pitchFamily="34" charset="0"/>
              <a:buNone/>
            </a:pPr>
            <a:r>
              <a:rPr lang="en-US" sz="4400" smtClean="0">
                <a:solidFill>
                  <a:srgbClr val="FF3300"/>
                </a:solidFill>
              </a:rPr>
              <a:t>MORTE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18488" cy="13716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err="1" smtClean="0"/>
              <a:t>sind</a:t>
            </a:r>
            <a:r>
              <a:rPr lang="en-US" dirty="0" smtClean="0"/>
              <a:t>. Waterhouse </a:t>
            </a:r>
            <a:r>
              <a:rPr lang="en-US" dirty="0" err="1" smtClean="0"/>
              <a:t>friderichsen</a:t>
            </a:r>
            <a:endParaRPr lang="en-US" dirty="0"/>
          </a:p>
        </p:txBody>
      </p:sp>
      <p:sp>
        <p:nvSpPr>
          <p:cNvPr id="4" name="Estrela de 8 Pontas 3"/>
          <p:cNvSpPr/>
          <p:nvPr/>
        </p:nvSpPr>
        <p:spPr>
          <a:xfrm>
            <a:off x="457200" y="3644900"/>
            <a:ext cx="2447925" cy="1439863"/>
          </a:xfrm>
          <a:prstGeom prst="star8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 err="1"/>
              <a:t>Hemorragia</a:t>
            </a:r>
            <a:r>
              <a:rPr lang="en-US" dirty="0"/>
              <a:t>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/>
              <a:t>Adrenal</a:t>
            </a:r>
          </a:p>
        </p:txBody>
      </p:sp>
      <p:sp>
        <p:nvSpPr>
          <p:cNvPr id="6" name="Retângulo 5"/>
          <p:cNvSpPr/>
          <p:nvPr/>
        </p:nvSpPr>
        <p:spPr>
          <a:xfrm>
            <a:off x="398463" y="5202238"/>
            <a:ext cx="2519362" cy="720725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 err="1"/>
              <a:t>Insuficiência</a:t>
            </a:r>
            <a:r>
              <a:rPr lang="en-US" dirty="0"/>
              <a:t> Adrenal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 err="1"/>
              <a:t>Aguda</a:t>
            </a:r>
            <a:endParaRPr lang="en-US" dirty="0"/>
          </a:p>
        </p:txBody>
      </p:sp>
      <p:sp>
        <p:nvSpPr>
          <p:cNvPr id="7" name="Retângulo 6"/>
          <p:cNvSpPr/>
          <p:nvPr/>
        </p:nvSpPr>
        <p:spPr>
          <a:xfrm>
            <a:off x="395288" y="6092825"/>
            <a:ext cx="2520950" cy="720725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 err="1"/>
              <a:t>Choque</a:t>
            </a:r>
            <a:endParaRPr lang="en-US" dirty="0"/>
          </a:p>
        </p:txBody>
      </p:sp>
      <p:sp>
        <p:nvSpPr>
          <p:cNvPr id="8" name="Retângulo 7"/>
          <p:cNvSpPr/>
          <p:nvPr/>
        </p:nvSpPr>
        <p:spPr>
          <a:xfrm>
            <a:off x="503238" y="1379538"/>
            <a:ext cx="2305050" cy="865187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/>
              <a:t>N. </a:t>
            </a:r>
            <a:r>
              <a:rPr lang="en-US" dirty="0" err="1"/>
              <a:t>Meningitidis</a:t>
            </a:r>
            <a:endParaRPr lang="en-US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100" dirty="0"/>
              <a:t>Pseudomonas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100" dirty="0" err="1"/>
              <a:t>Pneumococos</a:t>
            </a:r>
            <a:endParaRPr lang="en-US" sz="1100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100" dirty="0"/>
              <a:t>H. </a:t>
            </a:r>
            <a:r>
              <a:rPr lang="en-US" sz="1100" dirty="0" err="1"/>
              <a:t>influenzae</a:t>
            </a:r>
            <a:endParaRPr lang="en-US" sz="1100" dirty="0"/>
          </a:p>
        </p:txBody>
      </p:sp>
      <p:sp>
        <p:nvSpPr>
          <p:cNvPr id="11" name="Retângulo 10"/>
          <p:cNvSpPr/>
          <p:nvPr/>
        </p:nvSpPr>
        <p:spPr>
          <a:xfrm>
            <a:off x="2303463" y="2914650"/>
            <a:ext cx="936625" cy="6572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dirty="0" err="1"/>
              <a:t>Vasculite</a:t>
            </a:r>
            <a:endParaRPr lang="en-US" sz="1400" dirty="0"/>
          </a:p>
        </p:txBody>
      </p:sp>
      <p:sp>
        <p:nvSpPr>
          <p:cNvPr id="39944" name="CaixaDeTexto 12"/>
          <p:cNvSpPr txBox="1">
            <a:spLocks noChangeArrowheads="1"/>
          </p:cNvSpPr>
          <p:nvPr/>
        </p:nvSpPr>
        <p:spPr bwMode="auto">
          <a:xfrm>
            <a:off x="1393825" y="2224088"/>
            <a:ext cx="287338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3600" b="1"/>
              <a:t>?</a:t>
            </a:r>
          </a:p>
        </p:txBody>
      </p:sp>
      <p:sp>
        <p:nvSpPr>
          <p:cNvPr id="14" name="Retângulo 13"/>
          <p:cNvSpPr/>
          <p:nvPr/>
        </p:nvSpPr>
        <p:spPr>
          <a:xfrm>
            <a:off x="169863" y="2914650"/>
            <a:ext cx="935037" cy="6492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00" dirty="0" err="1"/>
              <a:t>Lesao</a:t>
            </a:r>
            <a:r>
              <a:rPr lang="en-US" sz="1200" dirty="0"/>
              <a:t> </a:t>
            </a:r>
            <a:r>
              <a:rPr lang="en-US" sz="1200" dirty="0" err="1"/>
              <a:t>Endotelial</a:t>
            </a:r>
            <a:r>
              <a:rPr lang="en-US" sz="1200" dirty="0"/>
              <a:t> </a:t>
            </a:r>
            <a:r>
              <a:rPr lang="en-US" sz="1200" dirty="0" err="1"/>
              <a:t>direta</a:t>
            </a:r>
            <a:endParaRPr lang="en-US" sz="1200" dirty="0"/>
          </a:p>
        </p:txBody>
      </p:sp>
      <p:sp>
        <p:nvSpPr>
          <p:cNvPr id="15" name="Retângulo 14"/>
          <p:cNvSpPr/>
          <p:nvPr/>
        </p:nvSpPr>
        <p:spPr>
          <a:xfrm>
            <a:off x="1212850" y="2914650"/>
            <a:ext cx="936625" cy="65881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dirty="0"/>
              <a:t>CIVD</a:t>
            </a:r>
          </a:p>
        </p:txBody>
      </p:sp>
      <p:cxnSp>
        <p:nvCxnSpPr>
          <p:cNvPr id="17" name="Conector de Seta Reta 16"/>
          <p:cNvCxnSpPr/>
          <p:nvPr/>
        </p:nvCxnSpPr>
        <p:spPr>
          <a:xfrm flipV="1">
            <a:off x="1706563" y="2708275"/>
            <a:ext cx="468312" cy="206375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8" name="CaixaDeTexto 17"/>
          <p:cNvSpPr txBox="1">
            <a:spLocks noChangeArrowheads="1"/>
          </p:cNvSpPr>
          <p:nvPr/>
        </p:nvSpPr>
        <p:spPr bwMode="auto">
          <a:xfrm>
            <a:off x="2138363" y="2497138"/>
            <a:ext cx="1319212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/>
              <a:t>Manchas</a:t>
            </a:r>
          </a:p>
        </p:txBody>
      </p:sp>
      <p:pic>
        <p:nvPicPr>
          <p:cNvPr id="39949" name="Picture 15" descr="Imagem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140200" y="1285875"/>
            <a:ext cx="3743325" cy="557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18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18488" cy="13716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/>
              <a:t>DEMAIS ACHADOS</a:t>
            </a:r>
            <a:endParaRPr lang="en-US" dirty="0"/>
          </a:p>
        </p:txBody>
      </p:sp>
      <p:sp>
        <p:nvSpPr>
          <p:cNvPr id="4096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752600"/>
            <a:ext cx="8218488" cy="4845050"/>
          </a:xfrm>
        </p:spPr>
        <p:txBody>
          <a:bodyPr/>
          <a:lstStyle/>
          <a:p>
            <a:pPr eaLnBrk="1" hangingPunct="1"/>
            <a:r>
              <a:rPr lang="en-US" smtClean="0"/>
              <a:t>Hiperplasia linfóide em timo e TGI</a:t>
            </a:r>
          </a:p>
          <a:p>
            <a:pPr eaLnBrk="1" hangingPunct="1"/>
            <a:r>
              <a:rPr lang="en-US" smtClean="0"/>
              <a:t>Infiltrado portal inespecícifo</a:t>
            </a:r>
          </a:p>
          <a:p>
            <a:pPr eaLnBrk="1" hangingPunct="1"/>
            <a:r>
              <a:rPr lang="en-US" smtClean="0"/>
              <a:t>Sinais secundários de choque</a:t>
            </a:r>
          </a:p>
          <a:p>
            <a:pPr eaLnBrk="1" hangingPunct="1">
              <a:buFontTx/>
              <a:buChar char="-"/>
            </a:pPr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18488" cy="13716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err="1" smtClean="0"/>
              <a:t>Vigilância</a:t>
            </a:r>
            <a:r>
              <a:rPr lang="en-US" dirty="0" smtClean="0"/>
              <a:t> </a:t>
            </a:r>
            <a:r>
              <a:rPr lang="en-US" dirty="0" err="1" smtClean="0"/>
              <a:t>epidemiológica</a:t>
            </a:r>
            <a:endParaRPr lang="en-US" dirty="0"/>
          </a:p>
        </p:txBody>
      </p:sp>
      <p:sp>
        <p:nvSpPr>
          <p:cNvPr id="41987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752600"/>
            <a:ext cx="8218488" cy="4845050"/>
          </a:xfrm>
        </p:spPr>
        <p:txBody>
          <a:bodyPr/>
          <a:lstStyle/>
          <a:p>
            <a:pPr eaLnBrk="1" hangingPunct="1"/>
            <a:r>
              <a:rPr lang="en-US" smtClean="0"/>
              <a:t>Após investigação o caso foi confirmado como MENINGITE MENINGOCÓCCICA por critérios clínicos</a:t>
            </a:r>
          </a:p>
          <a:p>
            <a:pPr eaLnBrk="1" hangingPunct="1"/>
            <a:r>
              <a:rPr lang="en-US" smtClean="0"/>
              <a:t>Não foi colhido amostras para exame microbiológico</a:t>
            </a:r>
          </a:p>
          <a:p>
            <a:pPr eaLnBrk="1" hangingPunct="1"/>
            <a:endParaRPr lang="en-US" smtClean="0"/>
          </a:p>
          <a:p>
            <a:pPr eaLnBrk="1" hangingPunct="1"/>
            <a:r>
              <a:rPr lang="en-US" smtClean="0"/>
              <a:t>Quimioprofilaxia dos familiares, contatos e profissionais de saúde (inclusive eu)</a:t>
            </a:r>
          </a:p>
          <a:p>
            <a:pPr eaLnBrk="1" hangingPunct="1">
              <a:buFontTx/>
              <a:buChar char="-"/>
            </a:pPr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/>
          </p:cNvSpPr>
          <p:nvPr>
            <p:ph type="title"/>
          </p:nvPr>
        </p:nvSpPr>
        <p:spPr bwMode="auto">
          <a:xfrm>
            <a:off x="457200" y="152400"/>
            <a:ext cx="8218488" cy="1120775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sz="3200" dirty="0" smtClean="0"/>
              <a:t>Conclusões – Causa mortis e Doença Principal</a:t>
            </a:r>
          </a:p>
        </p:txBody>
      </p:sp>
      <p:sp>
        <p:nvSpPr>
          <p:cNvPr id="43011" name="Explosão 2 3"/>
          <p:cNvSpPr>
            <a:spLocks noChangeArrowheads="1"/>
          </p:cNvSpPr>
          <p:nvPr/>
        </p:nvSpPr>
        <p:spPr bwMode="auto">
          <a:xfrm>
            <a:off x="3413125" y="4910138"/>
            <a:ext cx="3071813" cy="1928812"/>
          </a:xfrm>
          <a:prstGeom prst="irregularSeal2">
            <a:avLst/>
          </a:prstGeom>
          <a:solidFill>
            <a:schemeClr val="tx2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anchor="ctr"/>
          <a:lstStyle/>
          <a:p>
            <a:pPr algn="ctr"/>
            <a:r>
              <a:rPr lang="pt-BR" sz="1600" b="1"/>
              <a:t>CHOQUE</a:t>
            </a:r>
            <a:endParaRPr lang="pt-BR" sz="1100" b="1"/>
          </a:p>
        </p:txBody>
      </p:sp>
      <p:sp>
        <p:nvSpPr>
          <p:cNvPr id="5" name="Retângulo 4"/>
          <p:cNvSpPr/>
          <p:nvPr/>
        </p:nvSpPr>
        <p:spPr bwMode="auto">
          <a:xfrm>
            <a:off x="3059113" y="1274763"/>
            <a:ext cx="3348037" cy="500062"/>
          </a:xfrm>
          <a:prstGeom prst="rect">
            <a:avLst/>
          </a:prstGeom>
          <a:solidFill>
            <a:schemeClr val="tx1">
              <a:lumMod val="50000"/>
            </a:schemeClr>
          </a:solidFill>
          <a:ln w="57150" cap="flat" cmpd="sng" algn="ctr">
            <a:solidFill>
              <a:schemeClr val="tx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dirty="0">
                <a:solidFill>
                  <a:schemeClr val="bg1"/>
                </a:solidFill>
                <a:latin typeface="+mn-lt"/>
                <a:cs typeface="+mn-cs"/>
              </a:rPr>
              <a:t>MENINGOCOCCEMIA</a:t>
            </a:r>
          </a:p>
        </p:txBody>
      </p:sp>
      <p:sp>
        <p:nvSpPr>
          <p:cNvPr id="6" name="Retângulo 5"/>
          <p:cNvSpPr>
            <a:spLocks noChangeArrowheads="1"/>
          </p:cNvSpPr>
          <p:nvPr/>
        </p:nvSpPr>
        <p:spPr bwMode="auto">
          <a:xfrm>
            <a:off x="3260725" y="2289175"/>
            <a:ext cx="846138" cy="639763"/>
          </a:xfrm>
          <a:prstGeom prst="rect">
            <a:avLst/>
          </a:prstGeom>
          <a:solidFill>
            <a:schemeClr val="tx1"/>
          </a:solidFill>
          <a:ln w="22225" algn="ctr">
            <a:noFill/>
            <a:round/>
            <a:headEnd/>
            <a:tailEnd/>
          </a:ln>
        </p:spPr>
        <p:txBody>
          <a:bodyPr anchor="ctr"/>
          <a:lstStyle/>
          <a:p>
            <a:pPr algn="ctr"/>
            <a:r>
              <a:rPr lang="pt-BR">
                <a:solidFill>
                  <a:schemeClr val="bg1"/>
                </a:solidFill>
              </a:rPr>
              <a:t>LED</a:t>
            </a:r>
          </a:p>
        </p:txBody>
      </p:sp>
      <p:sp>
        <p:nvSpPr>
          <p:cNvPr id="8" name="Retângulo 7"/>
          <p:cNvSpPr>
            <a:spLocks noChangeArrowheads="1"/>
          </p:cNvSpPr>
          <p:nvPr/>
        </p:nvSpPr>
        <p:spPr bwMode="auto">
          <a:xfrm>
            <a:off x="3394075" y="4235450"/>
            <a:ext cx="2736850" cy="647700"/>
          </a:xfrm>
          <a:prstGeom prst="rect">
            <a:avLst/>
          </a:prstGeom>
          <a:solidFill>
            <a:schemeClr val="tx1"/>
          </a:solidFill>
          <a:ln w="22225" algn="ctr">
            <a:noFill/>
            <a:round/>
            <a:headEnd/>
            <a:tailEnd/>
          </a:ln>
        </p:spPr>
        <p:txBody>
          <a:bodyPr/>
          <a:lstStyle/>
          <a:p>
            <a:pPr algn="ctr"/>
            <a:r>
              <a:rPr lang="pt-BR">
                <a:solidFill>
                  <a:schemeClr val="bg1"/>
                </a:solidFill>
              </a:rPr>
              <a:t>INSUFICIÊNCIA ADRENAL</a:t>
            </a:r>
          </a:p>
        </p:txBody>
      </p:sp>
      <p:cxnSp>
        <p:nvCxnSpPr>
          <p:cNvPr id="23564" name="Conector de seta reta 15"/>
          <p:cNvCxnSpPr>
            <a:cxnSpLocks noChangeShapeType="1"/>
            <a:stCxn id="8" idx="2"/>
            <a:endCxn id="43011" idx="0"/>
          </p:cNvCxnSpPr>
          <p:nvPr/>
        </p:nvCxnSpPr>
        <p:spPr bwMode="auto">
          <a:xfrm>
            <a:off x="4762500" y="4883150"/>
            <a:ext cx="33338" cy="195263"/>
          </a:xfrm>
          <a:prstGeom prst="straightConnector1">
            <a:avLst/>
          </a:prstGeom>
          <a:noFill/>
          <a:ln w="28575" algn="ctr">
            <a:solidFill>
              <a:srgbClr val="FF0000"/>
            </a:solidFill>
            <a:round/>
            <a:headEnd/>
            <a:tailEnd type="arrow" w="med" len="med"/>
          </a:ln>
        </p:spPr>
      </p:cxnSp>
      <p:cxnSp>
        <p:nvCxnSpPr>
          <p:cNvPr id="23565" name="Conector de seta reta 17"/>
          <p:cNvCxnSpPr>
            <a:cxnSpLocks noChangeShapeType="1"/>
            <a:stCxn id="42" idx="2"/>
            <a:endCxn id="8" idx="0"/>
          </p:cNvCxnSpPr>
          <p:nvPr/>
        </p:nvCxnSpPr>
        <p:spPr bwMode="auto">
          <a:xfrm flipH="1">
            <a:off x="4762500" y="3944938"/>
            <a:ext cx="0" cy="290512"/>
          </a:xfrm>
          <a:prstGeom prst="straightConnector1">
            <a:avLst/>
          </a:prstGeom>
          <a:noFill/>
          <a:ln w="28575" algn="ctr">
            <a:solidFill>
              <a:srgbClr val="FF0000"/>
            </a:solidFill>
            <a:round/>
            <a:headEnd/>
            <a:tailEnd type="arrow" w="med" len="med"/>
          </a:ln>
        </p:spPr>
      </p:cxnSp>
      <p:cxnSp>
        <p:nvCxnSpPr>
          <p:cNvPr id="23566" name="Conector de seta reta 19"/>
          <p:cNvCxnSpPr>
            <a:cxnSpLocks noChangeShapeType="1"/>
            <a:stCxn id="5" idx="2"/>
            <a:endCxn id="6" idx="0"/>
          </p:cNvCxnSpPr>
          <p:nvPr/>
        </p:nvCxnSpPr>
        <p:spPr bwMode="auto">
          <a:xfrm flipH="1">
            <a:off x="3684588" y="1774825"/>
            <a:ext cx="1049337" cy="514350"/>
          </a:xfrm>
          <a:prstGeom prst="straightConnector1">
            <a:avLst/>
          </a:prstGeom>
          <a:noFill/>
          <a:ln w="28575" algn="ctr">
            <a:solidFill>
              <a:srgbClr val="FF0000"/>
            </a:solidFill>
            <a:round/>
            <a:headEnd/>
            <a:tailEnd type="arrow" w="med" len="med"/>
          </a:ln>
        </p:spPr>
      </p:cxnSp>
      <p:sp>
        <p:nvSpPr>
          <p:cNvPr id="42" name="Retângulo 7"/>
          <p:cNvSpPr>
            <a:spLocks noChangeArrowheads="1"/>
          </p:cNvSpPr>
          <p:nvPr/>
        </p:nvSpPr>
        <p:spPr bwMode="auto">
          <a:xfrm>
            <a:off x="3709988" y="3306763"/>
            <a:ext cx="2105025" cy="638175"/>
          </a:xfrm>
          <a:prstGeom prst="rect">
            <a:avLst/>
          </a:prstGeom>
          <a:solidFill>
            <a:schemeClr val="tx1"/>
          </a:solidFill>
          <a:ln w="22225" algn="ctr">
            <a:noFill/>
            <a:round/>
            <a:headEnd/>
            <a:tailEnd/>
          </a:ln>
        </p:spPr>
        <p:txBody>
          <a:bodyPr/>
          <a:lstStyle/>
          <a:p>
            <a:pPr algn="ctr"/>
            <a:r>
              <a:rPr lang="pt-BR">
                <a:solidFill>
                  <a:schemeClr val="bg1"/>
                </a:solidFill>
              </a:rPr>
              <a:t>HEMORRAGIA ADRENAL</a:t>
            </a:r>
          </a:p>
        </p:txBody>
      </p:sp>
      <p:cxnSp>
        <p:nvCxnSpPr>
          <p:cNvPr id="43" name="Conector de seta reta 17"/>
          <p:cNvCxnSpPr>
            <a:cxnSpLocks noChangeShapeType="1"/>
            <a:stCxn id="6" idx="2"/>
            <a:endCxn id="42" idx="0"/>
          </p:cNvCxnSpPr>
          <p:nvPr/>
        </p:nvCxnSpPr>
        <p:spPr bwMode="auto">
          <a:xfrm>
            <a:off x="3684588" y="2928938"/>
            <a:ext cx="1077912" cy="377825"/>
          </a:xfrm>
          <a:prstGeom prst="straightConnector1">
            <a:avLst/>
          </a:prstGeom>
          <a:noFill/>
          <a:ln w="28575" algn="ctr">
            <a:solidFill>
              <a:srgbClr val="FF0000"/>
            </a:solidFill>
            <a:round/>
            <a:headEnd/>
            <a:tailEnd type="arrow" w="med" len="med"/>
          </a:ln>
        </p:spPr>
      </p:cxnSp>
      <p:sp>
        <p:nvSpPr>
          <p:cNvPr id="34" name="Retângulo 33"/>
          <p:cNvSpPr>
            <a:spLocks noChangeArrowheads="1"/>
          </p:cNvSpPr>
          <p:nvPr/>
        </p:nvSpPr>
        <p:spPr bwMode="auto">
          <a:xfrm>
            <a:off x="4368800" y="2268538"/>
            <a:ext cx="846138" cy="639762"/>
          </a:xfrm>
          <a:prstGeom prst="rect">
            <a:avLst/>
          </a:prstGeom>
          <a:solidFill>
            <a:schemeClr val="tx1"/>
          </a:solidFill>
          <a:ln w="22225" algn="ctr">
            <a:noFill/>
            <a:round/>
            <a:headEnd/>
            <a:tailEnd/>
          </a:ln>
        </p:spPr>
        <p:txBody>
          <a:bodyPr anchor="ctr"/>
          <a:lstStyle/>
          <a:p>
            <a:pPr algn="ctr"/>
            <a:r>
              <a:rPr lang="pt-BR">
                <a:solidFill>
                  <a:schemeClr val="bg1"/>
                </a:solidFill>
              </a:rPr>
              <a:t>CIVD</a:t>
            </a:r>
          </a:p>
        </p:txBody>
      </p:sp>
      <p:sp>
        <p:nvSpPr>
          <p:cNvPr id="35" name="Retângulo 34"/>
          <p:cNvSpPr>
            <a:spLocks noChangeArrowheads="1"/>
          </p:cNvSpPr>
          <p:nvPr/>
        </p:nvSpPr>
        <p:spPr bwMode="auto">
          <a:xfrm>
            <a:off x="5475288" y="2276475"/>
            <a:ext cx="846137" cy="639763"/>
          </a:xfrm>
          <a:prstGeom prst="rect">
            <a:avLst/>
          </a:prstGeom>
          <a:solidFill>
            <a:schemeClr val="tx1"/>
          </a:solidFill>
          <a:ln w="22225" algn="ctr">
            <a:noFill/>
            <a:round/>
            <a:headEnd/>
            <a:tailEnd/>
          </a:ln>
        </p:spPr>
        <p:txBody>
          <a:bodyPr anchor="ctr"/>
          <a:lstStyle/>
          <a:p>
            <a:pPr algn="ctr"/>
            <a:r>
              <a:rPr lang="pt-BR">
                <a:solidFill>
                  <a:schemeClr val="bg1"/>
                </a:solidFill>
              </a:rPr>
              <a:t>VASC</a:t>
            </a:r>
          </a:p>
        </p:txBody>
      </p:sp>
      <p:sp>
        <p:nvSpPr>
          <p:cNvPr id="36" name="Retângulo 35"/>
          <p:cNvSpPr>
            <a:spLocks noChangeArrowheads="1"/>
          </p:cNvSpPr>
          <p:nvPr/>
        </p:nvSpPr>
        <p:spPr bwMode="auto">
          <a:xfrm>
            <a:off x="684213" y="2360613"/>
            <a:ext cx="1584325" cy="455612"/>
          </a:xfrm>
          <a:prstGeom prst="rect">
            <a:avLst/>
          </a:prstGeom>
          <a:solidFill>
            <a:schemeClr val="tx1"/>
          </a:solidFill>
          <a:ln w="22225" algn="ctr">
            <a:noFill/>
            <a:round/>
            <a:headEnd/>
            <a:tailEnd/>
          </a:ln>
        </p:spPr>
        <p:txBody>
          <a:bodyPr/>
          <a:lstStyle/>
          <a:p>
            <a:pPr algn="ctr"/>
            <a:r>
              <a:rPr lang="pt-BR">
                <a:solidFill>
                  <a:schemeClr val="bg1"/>
                </a:solidFill>
              </a:rPr>
              <a:t>MENINGITE</a:t>
            </a:r>
          </a:p>
        </p:txBody>
      </p:sp>
      <p:cxnSp>
        <p:nvCxnSpPr>
          <p:cNvPr id="53" name="Conector de seta reta 19"/>
          <p:cNvCxnSpPr>
            <a:cxnSpLocks noChangeShapeType="1"/>
            <a:stCxn id="5" idx="2"/>
            <a:endCxn id="34" idx="0"/>
          </p:cNvCxnSpPr>
          <p:nvPr/>
        </p:nvCxnSpPr>
        <p:spPr bwMode="auto">
          <a:xfrm>
            <a:off x="4733925" y="1774825"/>
            <a:ext cx="57150" cy="493713"/>
          </a:xfrm>
          <a:prstGeom prst="straightConnector1">
            <a:avLst/>
          </a:prstGeom>
          <a:noFill/>
          <a:ln w="28575" algn="ctr">
            <a:solidFill>
              <a:srgbClr val="FF0000"/>
            </a:solidFill>
            <a:round/>
            <a:headEnd/>
            <a:tailEnd type="arrow" w="med" len="med"/>
          </a:ln>
        </p:spPr>
      </p:cxnSp>
      <p:cxnSp>
        <p:nvCxnSpPr>
          <p:cNvPr id="56" name="Conector de seta reta 19"/>
          <p:cNvCxnSpPr>
            <a:cxnSpLocks noChangeShapeType="1"/>
            <a:stCxn id="5" idx="2"/>
            <a:endCxn id="35" idx="0"/>
          </p:cNvCxnSpPr>
          <p:nvPr/>
        </p:nvCxnSpPr>
        <p:spPr bwMode="auto">
          <a:xfrm>
            <a:off x="4733925" y="1774825"/>
            <a:ext cx="1165225" cy="501650"/>
          </a:xfrm>
          <a:prstGeom prst="straightConnector1">
            <a:avLst/>
          </a:prstGeom>
          <a:noFill/>
          <a:ln w="28575" algn="ctr">
            <a:solidFill>
              <a:srgbClr val="FF0000"/>
            </a:solidFill>
            <a:round/>
            <a:headEnd/>
            <a:tailEnd type="arrow" w="med" len="med"/>
          </a:ln>
        </p:spPr>
      </p:cxnSp>
      <p:cxnSp>
        <p:nvCxnSpPr>
          <p:cNvPr id="59" name="Conector de seta reta 19"/>
          <p:cNvCxnSpPr>
            <a:cxnSpLocks noChangeShapeType="1"/>
            <a:stCxn id="34" idx="2"/>
            <a:endCxn id="42" idx="0"/>
          </p:cNvCxnSpPr>
          <p:nvPr/>
        </p:nvCxnSpPr>
        <p:spPr bwMode="auto">
          <a:xfrm flipH="1">
            <a:off x="4762500" y="2908300"/>
            <a:ext cx="28575" cy="398463"/>
          </a:xfrm>
          <a:prstGeom prst="straightConnector1">
            <a:avLst/>
          </a:prstGeom>
          <a:noFill/>
          <a:ln w="28575" algn="ctr">
            <a:solidFill>
              <a:srgbClr val="FF0000"/>
            </a:solidFill>
            <a:round/>
            <a:headEnd/>
            <a:tailEnd type="arrow" w="med" len="med"/>
          </a:ln>
        </p:spPr>
      </p:cxnSp>
      <p:cxnSp>
        <p:nvCxnSpPr>
          <p:cNvPr id="64" name="Conector de seta reta 19"/>
          <p:cNvCxnSpPr>
            <a:cxnSpLocks noChangeShapeType="1"/>
            <a:stCxn id="35" idx="2"/>
            <a:endCxn id="42" idx="0"/>
          </p:cNvCxnSpPr>
          <p:nvPr/>
        </p:nvCxnSpPr>
        <p:spPr bwMode="auto">
          <a:xfrm flipH="1">
            <a:off x="4762500" y="2916238"/>
            <a:ext cx="1136650" cy="390525"/>
          </a:xfrm>
          <a:prstGeom prst="straightConnector1">
            <a:avLst/>
          </a:prstGeom>
          <a:noFill/>
          <a:ln w="28575" algn="ctr">
            <a:solidFill>
              <a:srgbClr val="FF0000"/>
            </a:solidFill>
            <a:round/>
            <a:headEnd/>
            <a:tailEnd type="arrow" w="med" len="med"/>
          </a:ln>
        </p:spPr>
      </p:cxnSp>
      <p:cxnSp>
        <p:nvCxnSpPr>
          <p:cNvPr id="78" name="Conector de seta reta 19"/>
          <p:cNvCxnSpPr>
            <a:cxnSpLocks noChangeShapeType="1"/>
            <a:stCxn id="5" idx="1"/>
            <a:endCxn id="36" idx="0"/>
          </p:cNvCxnSpPr>
          <p:nvPr/>
        </p:nvCxnSpPr>
        <p:spPr bwMode="auto">
          <a:xfrm flipH="1">
            <a:off x="1476375" y="1525588"/>
            <a:ext cx="1582738" cy="835025"/>
          </a:xfrm>
          <a:prstGeom prst="straightConnector1">
            <a:avLst/>
          </a:prstGeom>
          <a:noFill/>
          <a:ln w="28575" algn="ctr">
            <a:solidFill>
              <a:srgbClr val="FF0000"/>
            </a:solidFill>
            <a:round/>
            <a:headEnd/>
            <a:tailEnd type="arrow" w="med" len="med"/>
          </a:ln>
        </p:spPr>
      </p:cxnSp>
      <p:cxnSp>
        <p:nvCxnSpPr>
          <p:cNvPr id="81" name="Conector de seta reta 19"/>
          <p:cNvCxnSpPr>
            <a:cxnSpLocks noChangeShapeType="1"/>
            <a:stCxn id="36" idx="2"/>
            <a:endCxn id="43011" idx="1"/>
          </p:cNvCxnSpPr>
          <p:nvPr/>
        </p:nvCxnSpPr>
        <p:spPr bwMode="auto">
          <a:xfrm>
            <a:off x="1476375" y="2816225"/>
            <a:ext cx="1936750" cy="3243263"/>
          </a:xfrm>
          <a:prstGeom prst="straightConnector1">
            <a:avLst/>
          </a:prstGeom>
          <a:noFill/>
          <a:ln w="28575" algn="ctr">
            <a:solidFill>
              <a:srgbClr val="FF0000"/>
            </a:solidFill>
            <a:prstDash val="sysDot"/>
            <a:round/>
            <a:headEnd/>
            <a:tailEnd type="arrow" w="med" len="med"/>
          </a:ln>
        </p:spPr>
      </p:cxnSp>
    </p:spTree>
  </p:cSld>
  <p:clrMapOvr>
    <a:masterClrMapping/>
  </p:clrMapOvr>
  <p:transition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8" grpId="0" animBg="1"/>
      <p:bldP spid="42" grpId="0" animBg="1"/>
      <p:bldP spid="34" grpId="0" animBg="1"/>
      <p:bldP spid="35" grpId="0" animBg="1"/>
      <p:bldP spid="36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/>
          </p:cNvSpPr>
          <p:nvPr>
            <p:ph type="title"/>
          </p:nvPr>
        </p:nvSpPr>
        <p:spPr bwMode="auto">
          <a:xfrm>
            <a:off x="457200" y="152400"/>
            <a:ext cx="8218488" cy="1371600"/>
          </a:xfrm>
          <a:extLst>
            <a:ext uri="{909E8E84-426E-40DD-AFC4-6F175D3DCCD1}"/>
          </a:extLst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smtClean="0"/>
              <a:t>Preenchimento da Declaração de Óbito</a:t>
            </a:r>
          </a:p>
        </p:txBody>
      </p:sp>
      <p:pic>
        <p:nvPicPr>
          <p:cNvPr id="44035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492375"/>
            <a:ext cx="8964613" cy="2716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6088" name="Text Box 8"/>
          <p:cNvSpPr txBox="1">
            <a:spLocks noChangeArrowheads="1"/>
          </p:cNvSpPr>
          <p:nvPr/>
        </p:nvSpPr>
        <p:spPr bwMode="auto">
          <a:xfrm>
            <a:off x="2484438" y="2701925"/>
            <a:ext cx="48958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t-BR" b="1">
                <a:solidFill>
                  <a:srgbClr val="030EE7"/>
                </a:solidFill>
                <a:latin typeface="Pristina"/>
              </a:rPr>
              <a:t>Choque</a:t>
            </a:r>
          </a:p>
        </p:txBody>
      </p:sp>
      <p:sp>
        <p:nvSpPr>
          <p:cNvPr id="46089" name="Text Box 9"/>
          <p:cNvSpPr txBox="1">
            <a:spLocks noChangeArrowheads="1"/>
          </p:cNvSpPr>
          <p:nvPr/>
        </p:nvSpPr>
        <p:spPr bwMode="auto">
          <a:xfrm>
            <a:off x="2484438" y="3133725"/>
            <a:ext cx="48958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t-BR" b="1">
                <a:solidFill>
                  <a:srgbClr val="030EE7"/>
                </a:solidFill>
                <a:latin typeface="Pristina"/>
              </a:rPr>
              <a:t>Insuficiência Adrenal</a:t>
            </a:r>
          </a:p>
        </p:txBody>
      </p:sp>
      <p:sp>
        <p:nvSpPr>
          <p:cNvPr id="46090" name="Text Box 10"/>
          <p:cNvSpPr txBox="1">
            <a:spLocks noChangeArrowheads="1"/>
          </p:cNvSpPr>
          <p:nvPr/>
        </p:nvSpPr>
        <p:spPr bwMode="auto">
          <a:xfrm>
            <a:off x="2484438" y="3573463"/>
            <a:ext cx="48958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t-BR" b="1">
                <a:solidFill>
                  <a:srgbClr val="030EE7"/>
                </a:solidFill>
                <a:latin typeface="Pristina"/>
              </a:rPr>
              <a:t>Hemorragia Adrenal</a:t>
            </a:r>
          </a:p>
        </p:txBody>
      </p:sp>
      <p:sp>
        <p:nvSpPr>
          <p:cNvPr id="46091" name="Text Box 11"/>
          <p:cNvSpPr txBox="1">
            <a:spLocks noChangeArrowheads="1"/>
          </p:cNvSpPr>
          <p:nvPr/>
        </p:nvSpPr>
        <p:spPr bwMode="auto">
          <a:xfrm>
            <a:off x="2484438" y="3998913"/>
            <a:ext cx="48958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t-BR" b="1">
                <a:solidFill>
                  <a:srgbClr val="030EE7"/>
                </a:solidFill>
                <a:latin typeface="Pristina"/>
              </a:rPr>
              <a:t>Meningococcemia</a:t>
            </a:r>
          </a:p>
        </p:txBody>
      </p:sp>
      <p:sp>
        <p:nvSpPr>
          <p:cNvPr id="46093" name="Text Box 13"/>
          <p:cNvSpPr txBox="1">
            <a:spLocks noChangeArrowheads="1"/>
          </p:cNvSpPr>
          <p:nvPr/>
        </p:nvSpPr>
        <p:spPr bwMode="auto">
          <a:xfrm>
            <a:off x="2484438" y="4430713"/>
            <a:ext cx="48958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t-BR" b="1">
                <a:solidFill>
                  <a:srgbClr val="030EE7"/>
                </a:solidFill>
                <a:latin typeface="Pristina"/>
              </a:rPr>
              <a:t>Meningite Purulenta</a:t>
            </a:r>
          </a:p>
        </p:txBody>
      </p:sp>
    </p:spTree>
  </p:cSld>
  <p:clrMapOvr>
    <a:masterClrMapping/>
  </p:clrMapOvr>
  <p:transition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088" grpId="0"/>
      <p:bldP spid="46093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Text Box 5"/>
          <p:cNvSpPr txBox="1">
            <a:spLocks noChangeArrowheads="1"/>
          </p:cNvSpPr>
          <p:nvPr/>
        </p:nvSpPr>
        <p:spPr bwMode="auto">
          <a:xfrm>
            <a:off x="447675" y="6256338"/>
            <a:ext cx="81089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pt-BR">
                <a:solidFill>
                  <a:srgbClr val="0000FF"/>
                </a:solidFill>
              </a:rPr>
              <a:t>Dra, Yana, Dra.Marta D. Rocha de Moura, Dr. Paulo R. Margotto, Dar. Marcos</a:t>
            </a:r>
          </a:p>
          <a:p>
            <a:pPr algn="ctr"/>
            <a:r>
              <a:rPr lang="pt-BR">
                <a:solidFill>
                  <a:srgbClr val="0000FF"/>
                </a:solidFill>
              </a:rPr>
              <a:t>E. A. Segura e Dra. Lara R. Ferreira  </a:t>
            </a:r>
          </a:p>
        </p:txBody>
      </p:sp>
      <p:pic>
        <p:nvPicPr>
          <p:cNvPr id="45059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63" y="142875"/>
            <a:ext cx="8143875" cy="6108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5060" name="Picture 2" descr="http://image.slidesharecdn.com/meningites-pediatria-150407193911-conversion-gate01/95/meningites-em-pediatria-37-638.jpg?cb=142843571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2286000" cy="1717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ssencial">
  <a:themeElements>
    <a:clrScheme name="Essencial">
      <a:dk1>
        <a:srgbClr val="000000"/>
      </a:dk1>
      <a:lt1>
        <a:srgbClr val="FFFFFF"/>
      </a:lt1>
      <a:dk2>
        <a:srgbClr val="D1282E"/>
      </a:dk2>
      <a:lt2>
        <a:srgbClr val="C8C8B1"/>
      </a:lt2>
      <a:accent1>
        <a:srgbClr val="7A7A7A"/>
      </a:accent1>
      <a:accent2>
        <a:srgbClr val="F5C201"/>
      </a:accent2>
      <a:accent3>
        <a:srgbClr val="526DB0"/>
      </a:accent3>
      <a:accent4>
        <a:srgbClr val="989AAC"/>
      </a:accent4>
      <a:accent5>
        <a:srgbClr val="DC5924"/>
      </a:accent5>
      <a:accent6>
        <a:srgbClr val="B4B392"/>
      </a:accent6>
      <a:hlink>
        <a:srgbClr val="CC9900"/>
      </a:hlink>
      <a:folHlink>
        <a:srgbClr val="969696"/>
      </a:folHlink>
    </a:clrScheme>
    <a:fontScheme name="Essencial">
      <a:majorFont>
        <a:latin typeface="Arial Black"/>
        <a:ea typeface=""/>
        <a:cs typeface=""/>
        <a:font script="Jpan" typeface="ＭＳ Ｐゴシック"/>
        <a:font script="Hang" typeface="HY견고딕"/>
        <a:font script="Hans" typeface="微软雅黑"/>
        <a:font script="Hant" typeface="微軟正黑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sencial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250000"/>
              </a:schemeClr>
            </a:gs>
            <a:gs pos="35000">
              <a:schemeClr val="phClr">
                <a:tint val="47000"/>
                <a:satMod val="275000"/>
              </a:schemeClr>
            </a:gs>
            <a:gs pos="100000">
              <a:schemeClr val="phClr">
                <a:tint val="25000"/>
                <a:satMod val="300000"/>
              </a:schemeClr>
            </a:gs>
          </a:gsLst>
          <a:lin ang="16200000" scaled="1"/>
        </a:gradFill>
        <a:solidFill>
          <a:schemeClr val="phClr">
            <a:satMod val="110000"/>
          </a:schemeClr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4127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9999" dist="23000" algn="bl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19050" algn="bl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l"/>
          </a:scene3d>
          <a:sp3d prstMaterial="plastic">
            <a:bevelT w="38100" h="31750"/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6000"/>
              </a:schemeClr>
              <a:schemeClr val="phClr">
                <a:shade val="94000"/>
              </a:schemeClr>
            </a:duotone>
          </a:blip>
          <a:tile tx="0" ty="0" sx="100000" sy="100000" flip="none" algn="tl"/>
        </a:blipFill>
        <a:gradFill rotWithShape="1">
          <a:gsLst>
            <a:gs pos="0">
              <a:schemeClr val="phClr">
                <a:tint val="84000"/>
                <a:satMod val="110000"/>
              </a:schemeClr>
            </a:gs>
            <a:gs pos="44000">
              <a:schemeClr val="phClr">
                <a:tint val="93000"/>
                <a:satMod val="115000"/>
              </a:schemeClr>
            </a:gs>
            <a:gs pos="100000">
              <a:schemeClr val="phClr">
                <a:tint val="100000"/>
                <a:shade val="59000"/>
                <a:satMod val="120000"/>
              </a:schemeClr>
            </a:gs>
          </a:gsLst>
          <a:path path="circle">
            <a:fillToRect l="40000" t="60000" r="60000" b="4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Essential</Template>
  <TotalTime>768</TotalTime>
  <Words>1649</Words>
  <Application>Microsoft Office PowerPoint</Application>
  <PresentationFormat>Apresentação na tela (4:3)</PresentationFormat>
  <Paragraphs>234</Paragraphs>
  <Slides>40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40</vt:i4>
      </vt:variant>
    </vt:vector>
  </HeadingPairs>
  <TitlesOfParts>
    <vt:vector size="41" baseType="lpstr">
      <vt:lpstr>Essencial</vt:lpstr>
      <vt:lpstr>                      Sessão de Anatomia Clínica</vt:lpstr>
      <vt:lpstr>Caso Clínico</vt:lpstr>
      <vt:lpstr>Acolhimento</vt:lpstr>
      <vt:lpstr>Caso Clínico</vt:lpstr>
      <vt:lpstr>Dados do pedido de Necrópsia</vt:lpstr>
      <vt:lpstr>Hipóteses Diagnósticas</vt:lpstr>
      <vt:lpstr>Discussão do Diagnóstico Diferencial</vt:lpstr>
      <vt:lpstr>Sepse</vt:lpstr>
      <vt:lpstr>Sepse</vt:lpstr>
      <vt:lpstr>Choque Séptico</vt:lpstr>
      <vt:lpstr>Choque séptico</vt:lpstr>
      <vt:lpstr>Choque Séptico</vt:lpstr>
      <vt:lpstr>Slide 13</vt:lpstr>
      <vt:lpstr>Slide 14</vt:lpstr>
      <vt:lpstr>De volta ao caso clínico...</vt:lpstr>
      <vt:lpstr>Meningococcemia</vt:lpstr>
      <vt:lpstr>Meningococcemia</vt:lpstr>
      <vt:lpstr>Meningococcemia</vt:lpstr>
      <vt:lpstr>Meningococcemia</vt:lpstr>
      <vt:lpstr>Meningococcemia</vt:lpstr>
      <vt:lpstr>Meningococemia</vt:lpstr>
      <vt:lpstr>Meningococcemia</vt:lpstr>
      <vt:lpstr>Meningococcemia</vt:lpstr>
      <vt:lpstr>Slide 24</vt:lpstr>
      <vt:lpstr>Meningococcemia</vt:lpstr>
      <vt:lpstr>Meningococcemia</vt:lpstr>
      <vt:lpstr>A 029/14</vt:lpstr>
      <vt:lpstr>ECTOSCOPIA</vt:lpstr>
      <vt:lpstr>SNC</vt:lpstr>
      <vt:lpstr>SNC</vt:lpstr>
      <vt:lpstr>snc</vt:lpstr>
      <vt:lpstr>ADRENAL</vt:lpstr>
      <vt:lpstr>ADRENAL</vt:lpstr>
      <vt:lpstr>Slide 34</vt:lpstr>
      <vt:lpstr>sind. Waterhouse friderichsen</vt:lpstr>
      <vt:lpstr>DEMAIS ACHADOS</vt:lpstr>
      <vt:lpstr>Vigilância epidemiológica</vt:lpstr>
      <vt:lpstr>Conclusões – Causa mortis e Doença Principal</vt:lpstr>
      <vt:lpstr>Preenchimento da Declaração de Óbito</vt:lpstr>
      <vt:lpstr>Slide 40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Marcos</dc:creator>
  <cp:lastModifiedBy>Paulo</cp:lastModifiedBy>
  <cp:revision>58</cp:revision>
  <dcterms:created xsi:type="dcterms:W3CDTF">2012-08-14T12:12:48Z</dcterms:created>
  <dcterms:modified xsi:type="dcterms:W3CDTF">2015-11-08T23:58:20Z</dcterms:modified>
</cp:coreProperties>
</file>