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68"/>
  </p:notesMasterIdLst>
  <p:sldIdLst>
    <p:sldId id="256" r:id="rId2"/>
    <p:sldId id="257" r:id="rId3"/>
    <p:sldId id="287" r:id="rId4"/>
    <p:sldId id="288" r:id="rId5"/>
    <p:sldId id="261" r:id="rId6"/>
    <p:sldId id="284" r:id="rId7"/>
    <p:sldId id="263" r:id="rId8"/>
    <p:sldId id="264" r:id="rId9"/>
    <p:sldId id="265" r:id="rId10"/>
    <p:sldId id="266" r:id="rId11"/>
    <p:sldId id="268" r:id="rId12"/>
    <p:sldId id="269" r:id="rId13"/>
    <p:sldId id="270" r:id="rId14"/>
    <p:sldId id="271" r:id="rId15"/>
    <p:sldId id="281" r:id="rId16"/>
    <p:sldId id="272" r:id="rId17"/>
    <p:sldId id="274" r:id="rId18"/>
    <p:sldId id="275" r:id="rId19"/>
    <p:sldId id="273" r:id="rId20"/>
    <p:sldId id="276" r:id="rId21"/>
    <p:sldId id="277" r:id="rId22"/>
    <p:sldId id="278" r:id="rId23"/>
    <p:sldId id="279" r:id="rId24"/>
    <p:sldId id="280" r:id="rId25"/>
    <p:sldId id="283" r:id="rId26"/>
    <p:sldId id="286" r:id="rId27"/>
    <p:sldId id="289" r:id="rId28"/>
    <p:sldId id="290" r:id="rId29"/>
    <p:sldId id="292" r:id="rId30"/>
    <p:sldId id="291" r:id="rId31"/>
    <p:sldId id="293" r:id="rId32"/>
    <p:sldId id="294" r:id="rId33"/>
    <p:sldId id="318" r:id="rId34"/>
    <p:sldId id="295" r:id="rId35"/>
    <p:sldId id="296" r:id="rId36"/>
    <p:sldId id="297" r:id="rId37"/>
    <p:sldId id="298" r:id="rId38"/>
    <p:sldId id="299" r:id="rId39"/>
    <p:sldId id="300" r:id="rId40"/>
    <p:sldId id="301" r:id="rId41"/>
    <p:sldId id="302" r:id="rId42"/>
    <p:sldId id="303" r:id="rId43"/>
    <p:sldId id="304" r:id="rId44"/>
    <p:sldId id="305" r:id="rId45"/>
    <p:sldId id="306" r:id="rId46"/>
    <p:sldId id="307" r:id="rId47"/>
    <p:sldId id="308" r:id="rId48"/>
    <p:sldId id="309" r:id="rId49"/>
    <p:sldId id="310" r:id="rId50"/>
    <p:sldId id="311" r:id="rId51"/>
    <p:sldId id="312" r:id="rId52"/>
    <p:sldId id="313" r:id="rId53"/>
    <p:sldId id="314" r:id="rId54"/>
    <p:sldId id="315" r:id="rId55"/>
    <p:sldId id="316" r:id="rId56"/>
    <p:sldId id="317" r:id="rId57"/>
    <p:sldId id="322" r:id="rId58"/>
    <p:sldId id="320" r:id="rId59"/>
    <p:sldId id="325" r:id="rId60"/>
    <p:sldId id="323" r:id="rId61"/>
    <p:sldId id="326" r:id="rId62"/>
    <p:sldId id="327" r:id="rId63"/>
    <p:sldId id="328" r:id="rId64"/>
    <p:sldId id="330" r:id="rId65"/>
    <p:sldId id="331" r:id="rId66"/>
    <p:sldId id="319" r:id="rId6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9749" autoAdjust="0"/>
  </p:normalViewPr>
  <p:slideViewPr>
    <p:cSldViewPr>
      <p:cViewPr varScale="1">
        <p:scale>
          <a:sx n="54" d="100"/>
          <a:sy n="54" d="100"/>
        </p:scale>
        <p:origin x="-161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9438CB9-DF64-41B6-AF9D-114485E673F1}" type="doc">
      <dgm:prSet loTypeId="urn:microsoft.com/office/officeart/2005/8/layout/process2" loCatId="process" qsTypeId="urn:microsoft.com/office/officeart/2005/8/quickstyle/simple5" qsCatId="simple" csTypeId="urn:microsoft.com/office/officeart/2005/8/colors/colorful4" csCatId="colorful" phldr="1"/>
      <dgm:spPr/>
    </dgm:pt>
    <dgm:pt modelId="{43620A90-5DD9-4A13-9D1B-C143A5F61309}">
      <dgm:prSet phldrT="[Text]"/>
      <dgm:spPr/>
      <dgm:t>
        <a:bodyPr/>
        <a:lstStyle/>
        <a:p>
          <a:r>
            <a:rPr lang="pt-BR" dirty="0" smtClean="0"/>
            <a:t>Hipertrofia Miocárdica</a:t>
          </a:r>
          <a:endParaRPr lang="en-US" dirty="0"/>
        </a:p>
      </dgm:t>
    </dgm:pt>
    <dgm:pt modelId="{E4D1E47C-B71D-4E3A-8B86-D20F7048F570}" type="parTrans" cxnId="{298BA414-03BC-4996-8AB2-E54ADA249CF8}">
      <dgm:prSet/>
      <dgm:spPr/>
      <dgm:t>
        <a:bodyPr/>
        <a:lstStyle/>
        <a:p>
          <a:endParaRPr lang="en-US"/>
        </a:p>
      </dgm:t>
    </dgm:pt>
    <dgm:pt modelId="{F1E20F51-A0BE-4F79-B0D5-6C35C3C0B3A1}" type="sibTrans" cxnId="{298BA414-03BC-4996-8AB2-E54ADA249CF8}">
      <dgm:prSet/>
      <dgm:spPr/>
      <dgm:t>
        <a:bodyPr/>
        <a:lstStyle/>
        <a:p>
          <a:endParaRPr lang="en-US" dirty="0"/>
        </a:p>
      </dgm:t>
    </dgm:pt>
    <dgm:pt modelId="{2BFCB31A-F022-4083-A23A-00AB7BF459C0}">
      <dgm:prSet phldrT="[Text]"/>
      <dgm:spPr/>
      <dgm:t>
        <a:bodyPr/>
        <a:lstStyle/>
        <a:p>
          <a:r>
            <a:rPr lang="pt-BR" dirty="0" smtClean="0"/>
            <a:t>VE com baixa complacência</a:t>
          </a:r>
          <a:endParaRPr lang="en-US" dirty="0"/>
        </a:p>
      </dgm:t>
    </dgm:pt>
    <dgm:pt modelId="{D757A6BA-2192-4E85-9F97-611F93AB2E9A}" type="parTrans" cxnId="{A277B058-07D5-44CA-8643-7EABC715942B}">
      <dgm:prSet/>
      <dgm:spPr/>
      <dgm:t>
        <a:bodyPr/>
        <a:lstStyle/>
        <a:p>
          <a:endParaRPr lang="en-US"/>
        </a:p>
      </dgm:t>
    </dgm:pt>
    <dgm:pt modelId="{B83C3EB8-925B-48CF-AF1D-2738B6FDFD9A}" type="sibTrans" cxnId="{A277B058-07D5-44CA-8643-7EABC715942B}">
      <dgm:prSet/>
      <dgm:spPr/>
      <dgm:t>
        <a:bodyPr/>
        <a:lstStyle/>
        <a:p>
          <a:endParaRPr lang="en-US" dirty="0"/>
        </a:p>
      </dgm:t>
    </dgm:pt>
    <dgm:pt modelId="{3572BA61-A968-4F76-8721-31D6C13F329C}">
      <dgm:prSet phldrT="[Text]"/>
      <dgm:spPr/>
      <dgm:t>
        <a:bodyPr/>
        <a:lstStyle/>
        <a:p>
          <a:r>
            <a:rPr lang="pt-BR" dirty="0" smtClean="0"/>
            <a:t>Enchimento diastólico deficiente</a:t>
          </a:r>
          <a:endParaRPr lang="en-US" dirty="0"/>
        </a:p>
      </dgm:t>
    </dgm:pt>
    <dgm:pt modelId="{52141541-9BBE-49B0-9581-0D15B63D3633}" type="parTrans" cxnId="{58768376-0FC2-4E96-BA82-B34DC00889A8}">
      <dgm:prSet/>
      <dgm:spPr/>
      <dgm:t>
        <a:bodyPr/>
        <a:lstStyle/>
        <a:p>
          <a:endParaRPr lang="en-US"/>
        </a:p>
      </dgm:t>
    </dgm:pt>
    <dgm:pt modelId="{8693BC3A-622E-4D12-8CD4-F2E9455B1E45}" type="sibTrans" cxnId="{58768376-0FC2-4E96-BA82-B34DC00889A8}">
      <dgm:prSet/>
      <dgm:spPr/>
      <dgm:t>
        <a:bodyPr/>
        <a:lstStyle/>
        <a:p>
          <a:endParaRPr lang="en-US"/>
        </a:p>
      </dgm:t>
    </dgm:pt>
    <dgm:pt modelId="{0A8B2C7C-3AA5-40FD-914B-A8C8952133AE}" type="pres">
      <dgm:prSet presAssocID="{F9438CB9-DF64-41B6-AF9D-114485E673F1}" presName="linearFlow" presStyleCnt="0">
        <dgm:presLayoutVars>
          <dgm:resizeHandles val="exact"/>
        </dgm:presLayoutVars>
      </dgm:prSet>
      <dgm:spPr/>
    </dgm:pt>
    <dgm:pt modelId="{19995141-D264-417D-8752-737F86E74616}" type="pres">
      <dgm:prSet presAssocID="{43620A90-5DD9-4A13-9D1B-C143A5F61309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9221CC-9E19-47CA-9431-0B670CFD47D5}" type="pres">
      <dgm:prSet presAssocID="{F1E20F51-A0BE-4F79-B0D5-6C35C3C0B3A1}" presName="sibTrans" presStyleLbl="sibTrans2D1" presStyleIdx="0" presStyleCnt="2"/>
      <dgm:spPr/>
      <dgm:t>
        <a:bodyPr/>
        <a:lstStyle/>
        <a:p>
          <a:endParaRPr lang="pt-BR"/>
        </a:p>
      </dgm:t>
    </dgm:pt>
    <dgm:pt modelId="{0D781B7F-0158-4F74-ABAF-2369CE0BDB5D}" type="pres">
      <dgm:prSet presAssocID="{F1E20F51-A0BE-4F79-B0D5-6C35C3C0B3A1}" presName="connectorText" presStyleLbl="sibTrans2D1" presStyleIdx="0" presStyleCnt="2"/>
      <dgm:spPr/>
      <dgm:t>
        <a:bodyPr/>
        <a:lstStyle/>
        <a:p>
          <a:endParaRPr lang="pt-BR"/>
        </a:p>
      </dgm:t>
    </dgm:pt>
    <dgm:pt modelId="{222AB512-F94A-4E3C-93A2-AB40FBB06FC9}" type="pres">
      <dgm:prSet presAssocID="{2BFCB31A-F022-4083-A23A-00AB7BF459C0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595CAF4-E480-4D53-A63D-B2D32612E85B}" type="pres">
      <dgm:prSet presAssocID="{B83C3EB8-925B-48CF-AF1D-2738B6FDFD9A}" presName="sibTrans" presStyleLbl="sibTrans2D1" presStyleIdx="1" presStyleCnt="2"/>
      <dgm:spPr/>
      <dgm:t>
        <a:bodyPr/>
        <a:lstStyle/>
        <a:p>
          <a:endParaRPr lang="pt-BR"/>
        </a:p>
      </dgm:t>
    </dgm:pt>
    <dgm:pt modelId="{EC6ED3FD-7786-40F1-BBB7-250737CFBAB6}" type="pres">
      <dgm:prSet presAssocID="{B83C3EB8-925B-48CF-AF1D-2738B6FDFD9A}" presName="connectorText" presStyleLbl="sibTrans2D1" presStyleIdx="1" presStyleCnt="2"/>
      <dgm:spPr/>
      <dgm:t>
        <a:bodyPr/>
        <a:lstStyle/>
        <a:p>
          <a:endParaRPr lang="pt-BR"/>
        </a:p>
      </dgm:t>
    </dgm:pt>
    <dgm:pt modelId="{6028C75A-C639-4E5B-B7DA-E842A57ECE87}" type="pres">
      <dgm:prSet presAssocID="{3572BA61-A968-4F76-8721-31D6C13F329C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298BA414-03BC-4996-8AB2-E54ADA249CF8}" srcId="{F9438CB9-DF64-41B6-AF9D-114485E673F1}" destId="{43620A90-5DD9-4A13-9D1B-C143A5F61309}" srcOrd="0" destOrd="0" parTransId="{E4D1E47C-B71D-4E3A-8B86-D20F7048F570}" sibTransId="{F1E20F51-A0BE-4F79-B0D5-6C35C3C0B3A1}"/>
    <dgm:cxn modelId="{D57ED454-A2AC-41F1-B127-FCB0EFCDEEE3}" type="presOf" srcId="{F1E20F51-A0BE-4F79-B0D5-6C35C3C0B3A1}" destId="{B39221CC-9E19-47CA-9431-0B670CFD47D5}" srcOrd="0" destOrd="0" presId="urn:microsoft.com/office/officeart/2005/8/layout/process2"/>
    <dgm:cxn modelId="{58768376-0FC2-4E96-BA82-B34DC00889A8}" srcId="{F9438CB9-DF64-41B6-AF9D-114485E673F1}" destId="{3572BA61-A968-4F76-8721-31D6C13F329C}" srcOrd="2" destOrd="0" parTransId="{52141541-9BBE-49B0-9581-0D15B63D3633}" sibTransId="{8693BC3A-622E-4D12-8CD4-F2E9455B1E45}"/>
    <dgm:cxn modelId="{2620FBE3-C280-42AE-8265-CFECA0CF8C15}" type="presOf" srcId="{3572BA61-A968-4F76-8721-31D6C13F329C}" destId="{6028C75A-C639-4E5B-B7DA-E842A57ECE87}" srcOrd="0" destOrd="0" presId="urn:microsoft.com/office/officeart/2005/8/layout/process2"/>
    <dgm:cxn modelId="{2D69DE1B-B7B5-432C-B699-8AEEDC781CAC}" type="presOf" srcId="{F1E20F51-A0BE-4F79-B0D5-6C35C3C0B3A1}" destId="{0D781B7F-0158-4F74-ABAF-2369CE0BDB5D}" srcOrd="1" destOrd="0" presId="urn:microsoft.com/office/officeart/2005/8/layout/process2"/>
    <dgm:cxn modelId="{25A0103E-BE16-45EF-9056-E940E727055C}" type="presOf" srcId="{43620A90-5DD9-4A13-9D1B-C143A5F61309}" destId="{19995141-D264-417D-8752-737F86E74616}" srcOrd="0" destOrd="0" presId="urn:microsoft.com/office/officeart/2005/8/layout/process2"/>
    <dgm:cxn modelId="{A277B058-07D5-44CA-8643-7EABC715942B}" srcId="{F9438CB9-DF64-41B6-AF9D-114485E673F1}" destId="{2BFCB31A-F022-4083-A23A-00AB7BF459C0}" srcOrd="1" destOrd="0" parTransId="{D757A6BA-2192-4E85-9F97-611F93AB2E9A}" sibTransId="{B83C3EB8-925B-48CF-AF1D-2738B6FDFD9A}"/>
    <dgm:cxn modelId="{EB2BFF3D-D57D-414C-A4DB-C6D284BAB7EF}" type="presOf" srcId="{F9438CB9-DF64-41B6-AF9D-114485E673F1}" destId="{0A8B2C7C-3AA5-40FD-914B-A8C8952133AE}" srcOrd="0" destOrd="0" presId="urn:microsoft.com/office/officeart/2005/8/layout/process2"/>
    <dgm:cxn modelId="{F4215CEC-D122-4D08-8A20-9F54CECA6F19}" type="presOf" srcId="{B83C3EB8-925B-48CF-AF1D-2738B6FDFD9A}" destId="{4595CAF4-E480-4D53-A63D-B2D32612E85B}" srcOrd="0" destOrd="0" presId="urn:microsoft.com/office/officeart/2005/8/layout/process2"/>
    <dgm:cxn modelId="{A6B644AC-182F-41EB-B9A9-E0DCBE35BA10}" type="presOf" srcId="{2BFCB31A-F022-4083-A23A-00AB7BF459C0}" destId="{222AB512-F94A-4E3C-93A2-AB40FBB06FC9}" srcOrd="0" destOrd="0" presId="urn:microsoft.com/office/officeart/2005/8/layout/process2"/>
    <dgm:cxn modelId="{A2D43FB8-C4FD-4025-B2CF-01DBC8F2EDBB}" type="presOf" srcId="{B83C3EB8-925B-48CF-AF1D-2738B6FDFD9A}" destId="{EC6ED3FD-7786-40F1-BBB7-250737CFBAB6}" srcOrd="1" destOrd="0" presId="urn:microsoft.com/office/officeart/2005/8/layout/process2"/>
    <dgm:cxn modelId="{DBB872A9-BF67-454F-98F4-282C28D0DA80}" type="presParOf" srcId="{0A8B2C7C-3AA5-40FD-914B-A8C8952133AE}" destId="{19995141-D264-417D-8752-737F86E74616}" srcOrd="0" destOrd="0" presId="urn:microsoft.com/office/officeart/2005/8/layout/process2"/>
    <dgm:cxn modelId="{28387421-BD3B-4D2D-9748-9C2030452B58}" type="presParOf" srcId="{0A8B2C7C-3AA5-40FD-914B-A8C8952133AE}" destId="{B39221CC-9E19-47CA-9431-0B670CFD47D5}" srcOrd="1" destOrd="0" presId="urn:microsoft.com/office/officeart/2005/8/layout/process2"/>
    <dgm:cxn modelId="{A93ECD3B-B195-413D-9867-E7F52830F11B}" type="presParOf" srcId="{B39221CC-9E19-47CA-9431-0B670CFD47D5}" destId="{0D781B7F-0158-4F74-ABAF-2369CE0BDB5D}" srcOrd="0" destOrd="0" presId="urn:microsoft.com/office/officeart/2005/8/layout/process2"/>
    <dgm:cxn modelId="{F18A97E8-E0ED-4D9B-818B-6146FD201C41}" type="presParOf" srcId="{0A8B2C7C-3AA5-40FD-914B-A8C8952133AE}" destId="{222AB512-F94A-4E3C-93A2-AB40FBB06FC9}" srcOrd="2" destOrd="0" presId="urn:microsoft.com/office/officeart/2005/8/layout/process2"/>
    <dgm:cxn modelId="{6F3CD5B8-91D4-4B68-A769-FA43AD861CAE}" type="presParOf" srcId="{0A8B2C7C-3AA5-40FD-914B-A8C8952133AE}" destId="{4595CAF4-E480-4D53-A63D-B2D32612E85B}" srcOrd="3" destOrd="0" presId="urn:microsoft.com/office/officeart/2005/8/layout/process2"/>
    <dgm:cxn modelId="{BCDB333A-EA0D-40C8-9704-6802C78D2F8E}" type="presParOf" srcId="{4595CAF4-E480-4D53-A63D-B2D32612E85B}" destId="{EC6ED3FD-7786-40F1-BBB7-250737CFBAB6}" srcOrd="0" destOrd="0" presId="urn:microsoft.com/office/officeart/2005/8/layout/process2"/>
    <dgm:cxn modelId="{717D466A-D288-4348-80F5-BD256437A113}" type="presParOf" srcId="{0A8B2C7C-3AA5-40FD-914B-A8C8952133AE}" destId="{6028C75A-C639-4E5B-B7DA-E842A57ECE87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94C49D5-F2EA-4B10-8125-1720E0D01C32}" type="doc">
      <dgm:prSet loTypeId="urn:microsoft.com/office/officeart/2005/8/layout/process2" loCatId="process" qsTypeId="urn:microsoft.com/office/officeart/2005/8/quickstyle/3d1" qsCatId="3D" csTypeId="urn:microsoft.com/office/officeart/2005/8/colors/colorful4" csCatId="colorful" phldr="1"/>
      <dgm:spPr/>
    </dgm:pt>
    <dgm:pt modelId="{703872AD-6D07-4E3A-AF27-41743B4E0BD8}">
      <dgm:prSet phldrT="[Text]"/>
      <dgm:spPr/>
      <dgm:t>
        <a:bodyPr/>
        <a:lstStyle/>
        <a:p>
          <a:r>
            <a:rPr lang="pt-BR" dirty="0" smtClean="0"/>
            <a:t>Hipertrofia do miocárdio</a:t>
          </a:r>
          <a:endParaRPr lang="en-US" dirty="0"/>
        </a:p>
      </dgm:t>
    </dgm:pt>
    <dgm:pt modelId="{9CBE2251-CB60-4617-B3F2-064B197407AE}" type="parTrans" cxnId="{8D683D0E-0608-4863-B97D-028724F8286A}">
      <dgm:prSet/>
      <dgm:spPr/>
      <dgm:t>
        <a:bodyPr/>
        <a:lstStyle/>
        <a:p>
          <a:endParaRPr lang="en-US"/>
        </a:p>
      </dgm:t>
    </dgm:pt>
    <dgm:pt modelId="{B6ABD04F-079D-448D-B482-FE805DFB8395}" type="sibTrans" cxnId="{8D683D0E-0608-4863-B97D-028724F8286A}">
      <dgm:prSet/>
      <dgm:spPr/>
      <dgm:t>
        <a:bodyPr/>
        <a:lstStyle/>
        <a:p>
          <a:endParaRPr lang="en-US" dirty="0"/>
        </a:p>
      </dgm:t>
    </dgm:pt>
    <dgm:pt modelId="{78CBE5C9-C843-4EF8-855A-DF38B17E8440}">
      <dgm:prSet phldrT="[Text]"/>
      <dgm:spPr/>
      <dgm:t>
        <a:bodyPr/>
        <a:lstStyle/>
        <a:p>
          <a:r>
            <a:rPr lang="pt-BR" dirty="0" smtClean="0"/>
            <a:t>Maior necessidade de suprimento sanguíneo</a:t>
          </a:r>
          <a:endParaRPr lang="en-US" dirty="0"/>
        </a:p>
      </dgm:t>
    </dgm:pt>
    <dgm:pt modelId="{1EB3919C-C490-484D-9FBD-281DF7E1C910}" type="parTrans" cxnId="{6CCA8210-B7C2-4469-A55E-FC39151F34B5}">
      <dgm:prSet/>
      <dgm:spPr/>
      <dgm:t>
        <a:bodyPr/>
        <a:lstStyle/>
        <a:p>
          <a:endParaRPr lang="en-US"/>
        </a:p>
      </dgm:t>
    </dgm:pt>
    <dgm:pt modelId="{12F1B08B-A7FB-4387-9A61-6DB81CE9FA8C}" type="sibTrans" cxnId="{6CCA8210-B7C2-4469-A55E-FC39151F34B5}">
      <dgm:prSet/>
      <dgm:spPr/>
      <dgm:t>
        <a:bodyPr/>
        <a:lstStyle/>
        <a:p>
          <a:endParaRPr lang="en-US" dirty="0"/>
        </a:p>
      </dgm:t>
    </dgm:pt>
    <dgm:pt modelId="{CB71EC4F-6091-4958-B654-E01AFDC152A5}">
      <dgm:prSet phldrT="[Text]"/>
      <dgm:spPr/>
      <dgm:t>
        <a:bodyPr/>
        <a:lstStyle/>
        <a:p>
          <a:r>
            <a:rPr lang="pt-BR" dirty="0" smtClean="0"/>
            <a:t>Predisposição à isquemia do miocárdio</a:t>
          </a:r>
          <a:endParaRPr lang="en-US" dirty="0"/>
        </a:p>
      </dgm:t>
    </dgm:pt>
    <dgm:pt modelId="{1A60DEA3-843E-480D-938C-0CD4FB0B5DAE}" type="parTrans" cxnId="{3FF732A3-790C-4593-B654-5C8D3F5C148E}">
      <dgm:prSet/>
      <dgm:spPr/>
      <dgm:t>
        <a:bodyPr/>
        <a:lstStyle/>
        <a:p>
          <a:endParaRPr lang="en-US"/>
        </a:p>
      </dgm:t>
    </dgm:pt>
    <dgm:pt modelId="{2FEF306B-8EF6-4D1C-91EF-B0191AD73789}" type="sibTrans" cxnId="{3FF732A3-790C-4593-B654-5C8D3F5C148E}">
      <dgm:prSet/>
      <dgm:spPr/>
      <dgm:t>
        <a:bodyPr/>
        <a:lstStyle/>
        <a:p>
          <a:endParaRPr lang="en-US"/>
        </a:p>
      </dgm:t>
    </dgm:pt>
    <dgm:pt modelId="{083AC9D8-ABD0-4C0B-9AAC-ABF3CC5611A8}" type="pres">
      <dgm:prSet presAssocID="{A94C49D5-F2EA-4B10-8125-1720E0D01C32}" presName="linearFlow" presStyleCnt="0">
        <dgm:presLayoutVars>
          <dgm:resizeHandles val="exact"/>
        </dgm:presLayoutVars>
      </dgm:prSet>
      <dgm:spPr/>
    </dgm:pt>
    <dgm:pt modelId="{92554256-95D7-4239-AB0C-A4DE3CDE4F82}" type="pres">
      <dgm:prSet presAssocID="{703872AD-6D07-4E3A-AF27-41743B4E0BD8}" presName="node" presStyleLbl="node1" presStyleIdx="0" presStyleCnt="3" custScaleX="17225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BED5DF3-6EC3-4061-8116-ABED13C46C45}" type="pres">
      <dgm:prSet presAssocID="{B6ABD04F-079D-448D-B482-FE805DFB8395}" presName="sibTrans" presStyleLbl="sibTrans2D1" presStyleIdx="0" presStyleCnt="2"/>
      <dgm:spPr/>
      <dgm:t>
        <a:bodyPr/>
        <a:lstStyle/>
        <a:p>
          <a:endParaRPr lang="pt-BR"/>
        </a:p>
      </dgm:t>
    </dgm:pt>
    <dgm:pt modelId="{E080C75F-83BB-4B3B-8CBC-F3093F007563}" type="pres">
      <dgm:prSet presAssocID="{B6ABD04F-079D-448D-B482-FE805DFB8395}" presName="connectorText" presStyleLbl="sibTrans2D1" presStyleIdx="0" presStyleCnt="2"/>
      <dgm:spPr/>
      <dgm:t>
        <a:bodyPr/>
        <a:lstStyle/>
        <a:p>
          <a:endParaRPr lang="pt-BR"/>
        </a:p>
      </dgm:t>
    </dgm:pt>
    <dgm:pt modelId="{EA7E3D47-D42A-41D6-B68A-05E70EB5E27F}" type="pres">
      <dgm:prSet presAssocID="{78CBE5C9-C843-4EF8-855A-DF38B17E8440}" presName="node" presStyleLbl="node1" presStyleIdx="1" presStyleCnt="3" custScaleX="17225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36A2FE0-6AEC-4247-AA1E-D521E937706D}" type="pres">
      <dgm:prSet presAssocID="{12F1B08B-A7FB-4387-9A61-6DB81CE9FA8C}" presName="sibTrans" presStyleLbl="sibTrans2D1" presStyleIdx="1" presStyleCnt="2"/>
      <dgm:spPr/>
      <dgm:t>
        <a:bodyPr/>
        <a:lstStyle/>
        <a:p>
          <a:endParaRPr lang="pt-BR"/>
        </a:p>
      </dgm:t>
    </dgm:pt>
    <dgm:pt modelId="{B2BC975A-1BE5-4E8B-9F3A-6137B69EB5E7}" type="pres">
      <dgm:prSet presAssocID="{12F1B08B-A7FB-4387-9A61-6DB81CE9FA8C}" presName="connectorText" presStyleLbl="sibTrans2D1" presStyleIdx="1" presStyleCnt="2"/>
      <dgm:spPr/>
      <dgm:t>
        <a:bodyPr/>
        <a:lstStyle/>
        <a:p>
          <a:endParaRPr lang="pt-BR"/>
        </a:p>
      </dgm:t>
    </dgm:pt>
    <dgm:pt modelId="{4FAE51D2-AD7F-4386-B766-6C298282A6A7}" type="pres">
      <dgm:prSet presAssocID="{CB71EC4F-6091-4958-B654-E01AFDC152A5}" presName="node" presStyleLbl="node1" presStyleIdx="2" presStyleCnt="3" custScaleX="17225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7C1576C6-31CB-41A7-9723-59700F0C4DD8}" type="presOf" srcId="{CB71EC4F-6091-4958-B654-E01AFDC152A5}" destId="{4FAE51D2-AD7F-4386-B766-6C298282A6A7}" srcOrd="0" destOrd="0" presId="urn:microsoft.com/office/officeart/2005/8/layout/process2"/>
    <dgm:cxn modelId="{6CCA8210-B7C2-4469-A55E-FC39151F34B5}" srcId="{A94C49D5-F2EA-4B10-8125-1720E0D01C32}" destId="{78CBE5C9-C843-4EF8-855A-DF38B17E8440}" srcOrd="1" destOrd="0" parTransId="{1EB3919C-C490-484D-9FBD-281DF7E1C910}" sibTransId="{12F1B08B-A7FB-4387-9A61-6DB81CE9FA8C}"/>
    <dgm:cxn modelId="{1198F0BD-24A2-4053-ABE9-A5E36F83BF73}" type="presOf" srcId="{78CBE5C9-C843-4EF8-855A-DF38B17E8440}" destId="{EA7E3D47-D42A-41D6-B68A-05E70EB5E27F}" srcOrd="0" destOrd="0" presId="urn:microsoft.com/office/officeart/2005/8/layout/process2"/>
    <dgm:cxn modelId="{856C16DB-A9CB-4000-AEE1-4CD9116B515E}" type="presOf" srcId="{12F1B08B-A7FB-4387-9A61-6DB81CE9FA8C}" destId="{B2BC975A-1BE5-4E8B-9F3A-6137B69EB5E7}" srcOrd="1" destOrd="0" presId="urn:microsoft.com/office/officeart/2005/8/layout/process2"/>
    <dgm:cxn modelId="{BBDBDA85-DC89-43D3-ABBE-D013D6681FF8}" type="presOf" srcId="{B6ABD04F-079D-448D-B482-FE805DFB8395}" destId="{CBED5DF3-6EC3-4061-8116-ABED13C46C45}" srcOrd="0" destOrd="0" presId="urn:microsoft.com/office/officeart/2005/8/layout/process2"/>
    <dgm:cxn modelId="{5AE0D565-B9B4-4E14-B0E8-B719D98C649C}" type="presOf" srcId="{703872AD-6D07-4E3A-AF27-41743B4E0BD8}" destId="{92554256-95D7-4239-AB0C-A4DE3CDE4F82}" srcOrd="0" destOrd="0" presId="urn:microsoft.com/office/officeart/2005/8/layout/process2"/>
    <dgm:cxn modelId="{0521E862-56DD-451A-9550-CDF9898446F6}" type="presOf" srcId="{B6ABD04F-079D-448D-B482-FE805DFB8395}" destId="{E080C75F-83BB-4B3B-8CBC-F3093F007563}" srcOrd="1" destOrd="0" presId="urn:microsoft.com/office/officeart/2005/8/layout/process2"/>
    <dgm:cxn modelId="{3FF732A3-790C-4593-B654-5C8D3F5C148E}" srcId="{A94C49D5-F2EA-4B10-8125-1720E0D01C32}" destId="{CB71EC4F-6091-4958-B654-E01AFDC152A5}" srcOrd="2" destOrd="0" parTransId="{1A60DEA3-843E-480D-938C-0CD4FB0B5DAE}" sibTransId="{2FEF306B-8EF6-4D1C-91EF-B0191AD73789}"/>
    <dgm:cxn modelId="{8F48F150-183D-42BA-9036-5933D76E3FEA}" type="presOf" srcId="{A94C49D5-F2EA-4B10-8125-1720E0D01C32}" destId="{083AC9D8-ABD0-4C0B-9AAC-ABF3CC5611A8}" srcOrd="0" destOrd="0" presId="urn:microsoft.com/office/officeart/2005/8/layout/process2"/>
    <dgm:cxn modelId="{8D683D0E-0608-4863-B97D-028724F8286A}" srcId="{A94C49D5-F2EA-4B10-8125-1720E0D01C32}" destId="{703872AD-6D07-4E3A-AF27-41743B4E0BD8}" srcOrd="0" destOrd="0" parTransId="{9CBE2251-CB60-4617-B3F2-064B197407AE}" sibTransId="{B6ABD04F-079D-448D-B482-FE805DFB8395}"/>
    <dgm:cxn modelId="{7F971C24-BD93-4583-8B08-45424847BB5F}" type="presOf" srcId="{12F1B08B-A7FB-4387-9A61-6DB81CE9FA8C}" destId="{036A2FE0-6AEC-4247-AA1E-D521E937706D}" srcOrd="0" destOrd="0" presId="urn:microsoft.com/office/officeart/2005/8/layout/process2"/>
    <dgm:cxn modelId="{A2629883-6267-4051-8EEA-D7FD9D4DE405}" type="presParOf" srcId="{083AC9D8-ABD0-4C0B-9AAC-ABF3CC5611A8}" destId="{92554256-95D7-4239-AB0C-A4DE3CDE4F82}" srcOrd="0" destOrd="0" presId="urn:microsoft.com/office/officeart/2005/8/layout/process2"/>
    <dgm:cxn modelId="{3CC7074D-6942-440A-9F5B-146133C01AD6}" type="presParOf" srcId="{083AC9D8-ABD0-4C0B-9AAC-ABF3CC5611A8}" destId="{CBED5DF3-6EC3-4061-8116-ABED13C46C45}" srcOrd="1" destOrd="0" presId="urn:microsoft.com/office/officeart/2005/8/layout/process2"/>
    <dgm:cxn modelId="{8A37B012-3AD4-4B20-91E4-114350A5719D}" type="presParOf" srcId="{CBED5DF3-6EC3-4061-8116-ABED13C46C45}" destId="{E080C75F-83BB-4B3B-8CBC-F3093F007563}" srcOrd="0" destOrd="0" presId="urn:microsoft.com/office/officeart/2005/8/layout/process2"/>
    <dgm:cxn modelId="{AF938EA5-C2F6-4CCC-AFD5-BD52D0680B21}" type="presParOf" srcId="{083AC9D8-ABD0-4C0B-9AAC-ABF3CC5611A8}" destId="{EA7E3D47-D42A-41D6-B68A-05E70EB5E27F}" srcOrd="2" destOrd="0" presId="urn:microsoft.com/office/officeart/2005/8/layout/process2"/>
    <dgm:cxn modelId="{6F827E67-7EB7-4593-AF14-B41C03EA3A7C}" type="presParOf" srcId="{083AC9D8-ABD0-4C0B-9AAC-ABF3CC5611A8}" destId="{036A2FE0-6AEC-4247-AA1E-D521E937706D}" srcOrd="3" destOrd="0" presId="urn:microsoft.com/office/officeart/2005/8/layout/process2"/>
    <dgm:cxn modelId="{BE7AD4F1-49F9-4148-911D-12AB4481154A}" type="presParOf" srcId="{036A2FE0-6AEC-4247-AA1E-D521E937706D}" destId="{B2BC975A-1BE5-4E8B-9F3A-6137B69EB5E7}" srcOrd="0" destOrd="0" presId="urn:microsoft.com/office/officeart/2005/8/layout/process2"/>
    <dgm:cxn modelId="{3AFD6245-15F3-4D5E-B3F2-043E2F43BF12}" type="presParOf" srcId="{083AC9D8-ABD0-4C0B-9AAC-ABF3CC5611A8}" destId="{4FAE51D2-AD7F-4386-B766-6C298282A6A7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B2E11E-472A-46A9-82E4-3F62DA651F8F}" type="datetimeFigureOut">
              <a:rPr lang="pt-BR" smtClean="0"/>
              <a:pPr/>
              <a:t>24/09/2013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38B32F-C3F0-498D-B923-A07FD6328063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106807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Cálculo retirado media aproximadamente</a:t>
            </a:r>
            <a:r>
              <a:rPr lang="pt-BR" baseline="0" dirty="0" smtClean="0"/>
              <a:t> </a:t>
            </a:r>
            <a:r>
              <a:rPr lang="fi-FI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7 x 5 x 3 mm. </a:t>
            </a:r>
            <a:r>
              <a:rPr lang="pt-B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Laudo analítico do cálculo = CARBONATO "puro" (não há associação com</a:t>
            </a:r>
          </a:p>
          <a:p>
            <a:r>
              <a:rPr lang="pt-B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cálcio).</a:t>
            </a:r>
            <a:endParaRPr lang="pt-BR" dirty="0" smtClean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38B32F-C3F0-498D-B923-A07FD6328063}" type="slidenum">
              <a:rPr lang="pt-BR" smtClean="0"/>
              <a:pPr/>
              <a:t>6</a:t>
            </a:fld>
            <a:endParaRPr lang="pt-BR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Paciente</a:t>
            </a:r>
            <a:r>
              <a:rPr lang="pt-BR" baseline="0" dirty="0" smtClean="0"/>
              <a:t> fazia uso de metoprolol 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38B32F-C3F0-498D-B923-A07FD6328063}" type="slidenum">
              <a:rPr lang="pt-BR" smtClean="0"/>
              <a:pPr/>
              <a:t>13</a:t>
            </a:fld>
            <a:endParaRPr lang="pt-BR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*Orientações da CIPE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38B32F-C3F0-498D-B923-A07FD6328063}" type="slidenum">
              <a:rPr lang="pt-BR" smtClean="0"/>
              <a:pPr/>
              <a:t>16</a:t>
            </a:fld>
            <a:endParaRPr lang="pt-BR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Estava recebendo</a:t>
            </a:r>
            <a:r>
              <a:rPr lang="pt-BR" baseline="0" dirty="0" smtClean="0"/>
              <a:t> reposições de perdas gástricas.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38B32F-C3F0-498D-B923-A07FD6328063}" type="slidenum">
              <a:rPr lang="pt-BR" smtClean="0"/>
              <a:pPr/>
              <a:t>23</a:t>
            </a:fld>
            <a:endParaRPr lang="pt-BR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38B32F-C3F0-498D-B923-A07FD6328063}" type="slidenum">
              <a:rPr lang="pt-BR" smtClean="0"/>
              <a:pPr/>
              <a:t>31</a:t>
            </a:fld>
            <a:endParaRPr lang="pt-BR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ítulo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22" name="Subtítulo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3AFC8-BC25-4728-8034-B706C6BB54D0}" type="datetimeFigureOut">
              <a:rPr lang="pt-BR" smtClean="0"/>
              <a:pPr/>
              <a:t>24/09/2013</a:t>
            </a:fld>
            <a:endParaRPr lang="pt-BR" dirty="0"/>
          </a:p>
        </p:txBody>
      </p:sp>
      <p:sp>
        <p:nvSpPr>
          <p:cNvPr id="20" name="Espaço Reservado para Rodapé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10" name="Espaço Reservado para Número de Slide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D43A28B-1102-48A1-8F66-761A35E0936B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8" name="Elipse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Elipse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3AFC8-BC25-4728-8034-B706C6BB54D0}" type="datetimeFigureOut">
              <a:rPr lang="pt-BR" smtClean="0"/>
              <a:pPr/>
              <a:t>24/09/2013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D43A28B-1102-48A1-8F66-761A35E0936B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3AFC8-BC25-4728-8034-B706C6BB54D0}" type="datetimeFigureOut">
              <a:rPr lang="pt-BR" smtClean="0"/>
              <a:pPr/>
              <a:t>24/09/2013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D43A28B-1102-48A1-8F66-761A35E0936B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10" name="Retângulo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Elipse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Elipse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3AFC8-BC25-4728-8034-B706C6BB54D0}" type="datetimeFigureOut">
              <a:rPr lang="pt-BR" smtClean="0"/>
              <a:pPr/>
              <a:t>24/09/2013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D43A28B-1102-48A1-8F66-761A35E0936B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3AFC8-BC25-4728-8034-B706C6BB54D0}" type="datetimeFigureOut">
              <a:rPr lang="pt-BR" smtClean="0"/>
              <a:pPr/>
              <a:t>24/09/2013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D43A28B-1102-48A1-8F66-761A35E0936B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3AFC8-BC25-4728-8034-B706C6BB54D0}" type="datetimeFigureOut">
              <a:rPr lang="pt-BR" smtClean="0"/>
              <a:pPr/>
              <a:t>24/09/2013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D43A28B-1102-48A1-8F66-761A35E0936B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3AFC8-BC25-4728-8034-B706C6BB54D0}" type="datetimeFigureOut">
              <a:rPr lang="pt-BR" smtClean="0"/>
              <a:pPr/>
              <a:t>24/09/2013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D43A28B-1102-48A1-8F66-761A35E0936B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6" name="Retângulo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3AFC8-BC25-4728-8034-B706C6BB54D0}" type="datetimeFigureOut">
              <a:rPr lang="pt-BR" smtClean="0"/>
              <a:pPr/>
              <a:t>24/09/2013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D43A28B-1102-48A1-8F66-761A35E0936B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3AFC8-BC25-4728-8034-B706C6BB54D0}" type="datetimeFigureOut">
              <a:rPr lang="pt-BR" smtClean="0"/>
              <a:pPr/>
              <a:t>24/09/2013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D43A28B-1102-48A1-8F66-761A35E0936B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8" name="Retângulo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9" name="Fluxograma: Processo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Fluxograma: Processo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3AFC8-BC25-4728-8034-B706C6BB54D0}" type="datetimeFigureOut">
              <a:rPr lang="pt-BR" smtClean="0"/>
              <a:pPr/>
              <a:t>24/09/2013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D43A28B-1102-48A1-8F66-761A35E0936B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3AFC8-BC25-4728-8034-B706C6BB54D0}" type="datetimeFigureOut">
              <a:rPr lang="pt-BR" smtClean="0"/>
              <a:pPr/>
              <a:t>24/09/2013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D43A28B-1102-48A1-8F66-761A35E0936B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zza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Elipse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Rosca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tângulo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5" name="Espaço Reservado para Título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9" name="Espaço Reservado para Texto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24" name="Espaço Reservado para Data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46B3AFC8-BC25-4728-8034-B706C6BB54D0}" type="datetimeFigureOut">
              <a:rPr lang="pt-BR" smtClean="0"/>
              <a:pPr/>
              <a:t>24/09/2013</a:t>
            </a:fld>
            <a:endParaRPr lang="pt-BR" dirty="0"/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pt-BR" dirty="0"/>
          </a:p>
        </p:txBody>
      </p:sp>
      <p:sp>
        <p:nvSpPr>
          <p:cNvPr id="22" name="Espaço Reservado para Número de Slide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D43A28B-1102-48A1-8F66-761A35E0936B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15" name="Retângulo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www.paulomargotto.com.br/documentos/Caso-Clinico-Pancreatite-Aguda.ppt" TargetMode="Externa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hyperlink" Target="http://www.paulomargotto.com.br/documentos/Caso_Clinico_miocard_hipertrofic.ppt" TargetMode="Externa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hyperlink" Target="http://www.paulomargotto.com.br/documentos/Anat_Clinic_Miocar_hipertr.ppt" TargetMode="Externa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4891304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pt-BR" sz="4600" dirty="0" smtClean="0"/>
              <a:t>Sessão de Anatomia Clínica</a:t>
            </a:r>
          </a:p>
          <a:p>
            <a:pPr algn="ctr"/>
            <a:r>
              <a:rPr lang="pt-BR" sz="4600" b="1" dirty="0" smtClean="0">
                <a:solidFill>
                  <a:srgbClr val="FF0000"/>
                </a:solidFill>
              </a:rPr>
              <a:t>Pancreatite pós-cirúrgica</a:t>
            </a:r>
          </a:p>
          <a:p>
            <a:pPr algn="ctr"/>
            <a:r>
              <a:rPr lang="pt-BR" sz="4600" b="1" dirty="0" smtClean="0">
                <a:solidFill>
                  <a:srgbClr val="FF0000"/>
                </a:solidFill>
              </a:rPr>
              <a:t>Miocardiopatia hipertrófica (Cirurgia: </a:t>
            </a:r>
            <a:r>
              <a:rPr lang="pt-BR" sz="4600" b="1" dirty="0" err="1" smtClean="0">
                <a:solidFill>
                  <a:srgbClr val="FF0000"/>
                </a:solidFill>
              </a:rPr>
              <a:t>fundoplicatura</a:t>
            </a:r>
            <a:r>
              <a:rPr lang="pt-BR" sz="4600" b="1" dirty="0" smtClean="0">
                <a:solidFill>
                  <a:srgbClr val="FF0000"/>
                </a:solidFill>
              </a:rPr>
              <a:t>)</a:t>
            </a:r>
          </a:p>
          <a:p>
            <a:endParaRPr lang="pt-BR" sz="4600" dirty="0" smtClean="0"/>
          </a:p>
          <a:p>
            <a:pPr algn="ctr"/>
            <a:r>
              <a:rPr lang="pt-BR" dirty="0" smtClean="0"/>
              <a:t>Unidade de Terapia Intensiva Pediátrica – HRAS/HMIB</a:t>
            </a:r>
          </a:p>
          <a:p>
            <a:pPr algn="ctr"/>
            <a:r>
              <a:rPr lang="pt-BR" sz="2200" dirty="0" smtClean="0"/>
              <a:t>Apresentação: Alessandra Severiano; Roberta Bonfim – R3 UTI Pediátrica </a:t>
            </a:r>
          </a:p>
          <a:p>
            <a:pPr algn="ctr"/>
            <a:r>
              <a:rPr lang="pt-BR" sz="2200" dirty="0" smtClean="0"/>
              <a:t>Coordenação: Sandra Soares, Marcos EA Segura (Patologista)</a:t>
            </a:r>
          </a:p>
          <a:p>
            <a:pPr algn="ctr"/>
            <a:endParaRPr lang="pt-BR" sz="2200" dirty="0" smtClean="0"/>
          </a:p>
          <a:p>
            <a:pPr algn="ctr"/>
            <a:r>
              <a:rPr lang="pt-BR" sz="2200" dirty="0" smtClean="0"/>
              <a:t>Coordenador das Sessões de Anatomia Clínica do HRAS/HMIB: Dr. Paulo R. Margotto (ESCS/SES/DF)</a:t>
            </a:r>
          </a:p>
          <a:p>
            <a:pPr algn="ctr"/>
            <a:r>
              <a:rPr lang="pt-BR" sz="2200" dirty="0" smtClean="0">
                <a:hlinkClick r:id="rId2"/>
              </a:rPr>
              <a:t>www.paulomargotto.com.br</a:t>
            </a:r>
            <a:endParaRPr lang="pt-BR" sz="2200" dirty="0" smtClean="0"/>
          </a:p>
          <a:p>
            <a:pPr algn="ctr"/>
            <a:r>
              <a:rPr lang="pt-BR" sz="2200" dirty="0" smtClean="0"/>
              <a:t>Brasília, 20 de setembro de 2013</a:t>
            </a:r>
          </a:p>
        </p:txBody>
      </p:sp>
      <p:pic>
        <p:nvPicPr>
          <p:cNvPr id="102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6700" cy="1484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Identificação:</a:t>
            </a:r>
          </a:p>
          <a:p>
            <a:pPr lvl="1"/>
            <a:r>
              <a:rPr lang="pt-BR" dirty="0" smtClean="0"/>
              <a:t>T. A.O</a:t>
            </a:r>
          </a:p>
          <a:p>
            <a:pPr lvl="1"/>
            <a:r>
              <a:rPr lang="pt-BR" dirty="0" smtClean="0"/>
              <a:t>Gênero feminino</a:t>
            </a:r>
          </a:p>
          <a:p>
            <a:pPr lvl="1"/>
            <a:r>
              <a:rPr lang="pt-BR" dirty="0"/>
              <a:t>6</a:t>
            </a:r>
            <a:r>
              <a:rPr lang="pt-BR" dirty="0" smtClean="0"/>
              <a:t> anos</a:t>
            </a:r>
          </a:p>
          <a:p>
            <a:pPr lvl="1"/>
            <a:r>
              <a:rPr lang="pt-BR" dirty="0" smtClean="0"/>
              <a:t>P: 18kg</a:t>
            </a:r>
          </a:p>
          <a:p>
            <a:pPr lvl="1"/>
            <a:r>
              <a:rPr lang="pt-BR" dirty="0" smtClean="0"/>
              <a:t>Admitida UTI Pediátrica (UTIP) do  HRAS/HMIB em 20/04/2013</a:t>
            </a:r>
          </a:p>
          <a:p>
            <a:pPr lvl="1"/>
            <a:r>
              <a:rPr lang="pt-BR" dirty="0" smtClean="0"/>
              <a:t>Procedência: UTIP – Hospital Regional de Taquatinga (HRT)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Resumo clínico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t-BR" dirty="0" smtClean="0"/>
              <a:t>Paciente portadora de encefalopatia crônica encontrava-se internada no HRT desde janeiro devido, inicialmente, a quadro convulsivo. </a:t>
            </a:r>
          </a:p>
          <a:p>
            <a:r>
              <a:rPr lang="pt-BR" dirty="0" smtClean="0"/>
              <a:t>Evoluiu com intercursos infecciosos (pneumonias, ITU) tratados com diferentes esquemas antibióticos, inclusive com antifúngicos. </a:t>
            </a:r>
          </a:p>
          <a:p>
            <a:pPr lvl="1"/>
            <a:r>
              <a:rPr lang="pt-BR" dirty="0" smtClean="0"/>
              <a:t>Apresentou instabilidade hemodinâmica em dois episódios recebendo, inclusive, drogas vasoativas.</a:t>
            </a:r>
          </a:p>
          <a:p>
            <a:r>
              <a:rPr lang="pt-BR" dirty="0" smtClean="0"/>
              <a:t>Necessitou, ainda, de ventilação mecânica e apresentou falhas de extubação. </a:t>
            </a:r>
            <a:endParaRPr lang="pt-BR" dirty="0" smtClean="0">
              <a:solidFill>
                <a:srgbClr val="FF0000"/>
              </a:solidFill>
            </a:endParaRPr>
          </a:p>
          <a:p>
            <a:endParaRPr lang="pt-BR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t-BR" dirty="0" smtClean="0"/>
              <a:t>Último esquema antibiótico no HRT foi para tratamento de provável ITU, com meropenem e anfotericina B (posteriormente substituída por fluconazol).</a:t>
            </a:r>
          </a:p>
          <a:p>
            <a:r>
              <a:rPr lang="pt-BR" dirty="0" smtClean="0"/>
              <a:t>Estava intubada e em ventilação mecânica desde o dia 30/03/13.</a:t>
            </a:r>
          </a:p>
          <a:p>
            <a:r>
              <a:rPr lang="pt-BR" dirty="0" smtClean="0"/>
              <a:t>Evoluiu apresentando picos febris esporádicos sendo iniciado vancomicina em 19/04.</a:t>
            </a:r>
          </a:p>
          <a:p>
            <a:r>
              <a:rPr lang="pt-BR" dirty="0" smtClean="0"/>
              <a:t>Apresentava, também diagnóstico de refluxo gastroesofágico (EED).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Internação UTIP – HRASHMIB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925416"/>
          </a:xfrm>
        </p:spPr>
        <p:txBody>
          <a:bodyPr>
            <a:normAutofit/>
          </a:bodyPr>
          <a:lstStyle/>
          <a:p>
            <a:r>
              <a:rPr lang="pt-BR" dirty="0" smtClean="0"/>
              <a:t>Admissão UTIP HRAS/ HMIB: 20/04/2013</a:t>
            </a:r>
          </a:p>
          <a:p>
            <a:r>
              <a:rPr lang="pt-BR" dirty="0" smtClean="0"/>
              <a:t>Motivo da internação:</a:t>
            </a:r>
          </a:p>
          <a:p>
            <a:pPr lvl="1"/>
            <a:r>
              <a:rPr lang="pt-BR" dirty="0" smtClean="0"/>
              <a:t>Realização de gastrostomia e traqueostomia.</a:t>
            </a:r>
          </a:p>
          <a:p>
            <a:r>
              <a:rPr lang="pt-BR" dirty="0" smtClean="0"/>
              <a:t>Diagnósticos:</a:t>
            </a:r>
          </a:p>
          <a:p>
            <a:pPr lvl="1"/>
            <a:r>
              <a:rPr lang="pt-BR" dirty="0" smtClean="0"/>
              <a:t>ECNP (asfixia perinatal)</a:t>
            </a:r>
            <a:endParaRPr lang="pt-BR" dirty="0"/>
          </a:p>
          <a:p>
            <a:pPr lvl="1"/>
            <a:r>
              <a:rPr lang="pt-BR" dirty="0" smtClean="0"/>
              <a:t>Falhas </a:t>
            </a:r>
            <a:r>
              <a:rPr lang="pt-BR" dirty="0"/>
              <a:t>de </a:t>
            </a:r>
            <a:r>
              <a:rPr lang="pt-BR" dirty="0" smtClean="0"/>
              <a:t>extubação</a:t>
            </a:r>
          </a:p>
          <a:p>
            <a:pPr lvl="1"/>
            <a:r>
              <a:rPr lang="pt-BR" dirty="0" smtClean="0"/>
              <a:t>Infecção?</a:t>
            </a:r>
          </a:p>
          <a:p>
            <a:endParaRPr lang="pt-BR" dirty="0"/>
          </a:p>
          <a:p>
            <a:endParaRPr lang="pt-BR" dirty="0"/>
          </a:p>
        </p:txBody>
      </p:sp>
      <p:sp>
        <p:nvSpPr>
          <p:cNvPr id="5" name="Retângulo de cantos arredondados 4"/>
          <p:cNvSpPr/>
          <p:nvPr/>
        </p:nvSpPr>
        <p:spPr>
          <a:xfrm>
            <a:off x="6876256" y="5229200"/>
            <a:ext cx="2016224" cy="1412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6876256" y="5301208"/>
            <a:ext cx="2123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20/04/13 - Manhã</a:t>
            </a:r>
          </a:p>
          <a:p>
            <a:r>
              <a:rPr lang="pt-BR" b="1" dirty="0" smtClean="0"/>
              <a:t>1º DIH HIMB</a:t>
            </a:r>
          </a:p>
          <a:p>
            <a:r>
              <a:rPr lang="pt-BR" b="1" dirty="0" smtClean="0"/>
              <a:t>Mero D22</a:t>
            </a:r>
          </a:p>
          <a:p>
            <a:r>
              <a:rPr lang="pt-BR" b="1" dirty="0" smtClean="0"/>
              <a:t>Vanco D1</a:t>
            </a:r>
            <a:endParaRPr lang="pt-BR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de cantos arredondados 4"/>
          <p:cNvSpPr/>
          <p:nvPr/>
        </p:nvSpPr>
        <p:spPr>
          <a:xfrm>
            <a:off x="6876256" y="5157192"/>
            <a:ext cx="2016224" cy="1412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pt-BR" dirty="0" smtClean="0"/>
              <a:t>Medicações em uso:</a:t>
            </a:r>
          </a:p>
          <a:p>
            <a:pPr lvl="1"/>
            <a:r>
              <a:rPr lang="pt-BR" dirty="0" smtClean="0"/>
              <a:t>Meropenem D22</a:t>
            </a:r>
          </a:p>
          <a:p>
            <a:pPr lvl="1"/>
            <a:r>
              <a:rPr lang="pt-BR" dirty="0" smtClean="0"/>
              <a:t>Vancomicina D1</a:t>
            </a:r>
          </a:p>
          <a:p>
            <a:pPr lvl="1"/>
            <a:r>
              <a:rPr lang="pt-BR" dirty="0" smtClean="0"/>
              <a:t>Midazolam (0,15)</a:t>
            </a:r>
          </a:p>
          <a:p>
            <a:pPr lvl="1"/>
            <a:r>
              <a:rPr lang="pt-BR" dirty="0" smtClean="0"/>
              <a:t>Fentanil (1)</a:t>
            </a:r>
          </a:p>
          <a:p>
            <a:pPr lvl="1"/>
            <a:r>
              <a:rPr lang="pt-BR" dirty="0" smtClean="0"/>
              <a:t>Fenobarbital</a:t>
            </a:r>
          </a:p>
          <a:p>
            <a:pPr lvl="1"/>
            <a:r>
              <a:rPr lang="pt-BR" dirty="0" smtClean="0"/>
              <a:t>Omeprazol</a:t>
            </a:r>
          </a:p>
          <a:p>
            <a:pPr lvl="1"/>
            <a:r>
              <a:rPr lang="pt-BR" dirty="0" smtClean="0"/>
              <a:t>Valproato de sódio</a:t>
            </a:r>
          </a:p>
          <a:p>
            <a:pPr lvl="1"/>
            <a:r>
              <a:rPr lang="pt-BR" dirty="0" smtClean="0"/>
              <a:t>Oxcarbazepina</a:t>
            </a:r>
          </a:p>
          <a:p>
            <a:pPr lvl="1"/>
            <a:r>
              <a:rPr lang="pt-BR" dirty="0" smtClean="0"/>
              <a:t>Metoprolol</a:t>
            </a:r>
          </a:p>
          <a:p>
            <a:r>
              <a:rPr lang="pt-BR" dirty="0" smtClean="0"/>
              <a:t>Antecedentes:</a:t>
            </a:r>
          </a:p>
          <a:p>
            <a:pPr lvl="1"/>
            <a:r>
              <a:rPr lang="pt-BR" dirty="0" smtClean="0"/>
              <a:t>Cardiopatia hipertrófica de VE; </a:t>
            </a:r>
          </a:p>
          <a:p>
            <a:pPr lvl="1"/>
            <a:r>
              <a:rPr lang="pt-BR" dirty="0" smtClean="0"/>
              <a:t>Nefrolitíase e ITU de repetição;</a:t>
            </a:r>
          </a:p>
          <a:p>
            <a:pPr lvl="1"/>
            <a:r>
              <a:rPr lang="pt-BR" dirty="0" smtClean="0"/>
              <a:t>Pielolitotomia à esquerda em julho de 2012;</a:t>
            </a:r>
          </a:p>
          <a:p>
            <a:pPr lvl="1"/>
            <a:r>
              <a:rPr lang="pt-BR" dirty="0" smtClean="0"/>
              <a:t>Fundoplicatura em 2009;</a:t>
            </a:r>
          </a:p>
          <a:p>
            <a:endParaRPr lang="pt-BR" dirty="0" smtClean="0"/>
          </a:p>
          <a:p>
            <a:endParaRPr lang="pt-BR" dirty="0" smtClean="0"/>
          </a:p>
          <a:p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6911752" y="5301208"/>
            <a:ext cx="22322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/>
              <a:t>20/04/13 - Manhã</a:t>
            </a:r>
          </a:p>
          <a:p>
            <a:r>
              <a:rPr lang="pt-BR" b="1" dirty="0" smtClean="0"/>
              <a:t>1º DIH HIMB</a:t>
            </a:r>
          </a:p>
          <a:p>
            <a:r>
              <a:rPr lang="pt-BR" b="1" dirty="0" smtClean="0"/>
              <a:t>Mero D22</a:t>
            </a:r>
          </a:p>
          <a:p>
            <a:r>
              <a:rPr lang="pt-BR" b="1" dirty="0" smtClean="0"/>
              <a:t>Vanco D1</a:t>
            </a:r>
            <a:endParaRPr lang="pt-BR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925416"/>
          </a:xfrm>
        </p:spPr>
        <p:txBody>
          <a:bodyPr>
            <a:normAutofit fontScale="77500" lnSpcReduction="20000"/>
          </a:bodyPr>
          <a:lstStyle/>
          <a:p>
            <a:r>
              <a:rPr lang="pt-BR" dirty="0" smtClean="0"/>
              <a:t>Exame físico à admissão</a:t>
            </a:r>
            <a:endParaRPr lang="pt-BR" dirty="0"/>
          </a:p>
          <a:p>
            <a:pPr lvl="1"/>
            <a:r>
              <a:rPr lang="pt-BR" dirty="0"/>
              <a:t>REG, corada, hidratada, anictérica, acianótica, ativa e reativa. </a:t>
            </a:r>
            <a:r>
              <a:rPr lang="pt-BR" dirty="0" smtClean="0"/>
              <a:t>Afebril.</a:t>
            </a:r>
            <a:endParaRPr lang="pt-BR" dirty="0"/>
          </a:p>
          <a:p>
            <a:pPr lvl="1"/>
            <a:r>
              <a:rPr lang="pt-BR" dirty="0"/>
              <a:t>FC: 128 bpm SatO2 90%.</a:t>
            </a:r>
          </a:p>
          <a:p>
            <a:pPr lvl="1"/>
            <a:r>
              <a:rPr lang="pt-BR" dirty="0"/>
              <a:t>AC: RCR 2T, </a:t>
            </a:r>
            <a:r>
              <a:rPr lang="pt-BR" dirty="0" smtClean="0"/>
              <a:t>BNF, </a:t>
            </a:r>
            <a:r>
              <a:rPr lang="pt-BR" dirty="0"/>
              <a:t>sem </a:t>
            </a:r>
            <a:r>
              <a:rPr lang="pt-BR" dirty="0" smtClean="0"/>
              <a:t>sopros.</a:t>
            </a:r>
            <a:endParaRPr lang="pt-BR" dirty="0"/>
          </a:p>
          <a:p>
            <a:pPr lvl="1"/>
            <a:r>
              <a:rPr lang="pt-BR" dirty="0"/>
              <a:t>AR: MV rude com presença de </a:t>
            </a:r>
            <a:r>
              <a:rPr lang="pt-BR" b="1" dirty="0" smtClean="0"/>
              <a:t>crepitações </a:t>
            </a:r>
            <a:r>
              <a:rPr lang="pt-BR" b="1" dirty="0"/>
              <a:t>em base de Htx E e </a:t>
            </a:r>
            <a:r>
              <a:rPr lang="pt-BR" b="1" dirty="0" smtClean="0"/>
              <a:t>roncos difusos</a:t>
            </a:r>
            <a:r>
              <a:rPr lang="pt-BR" dirty="0"/>
              <a:t>.</a:t>
            </a:r>
          </a:p>
          <a:p>
            <a:pPr lvl="1"/>
            <a:r>
              <a:rPr lang="pt-BR" dirty="0"/>
              <a:t>Abd: Globoso, </a:t>
            </a:r>
            <a:r>
              <a:rPr lang="pt-BR" dirty="0" smtClean="0"/>
              <a:t>RHA+, </a:t>
            </a:r>
            <a:r>
              <a:rPr lang="pt-BR" dirty="0"/>
              <a:t>normotenso. Fígado a 1cm </a:t>
            </a:r>
            <a:r>
              <a:rPr lang="pt-BR" dirty="0" smtClean="0"/>
              <a:t>do RCD.</a:t>
            </a:r>
            <a:endParaRPr lang="pt-BR" dirty="0"/>
          </a:p>
          <a:p>
            <a:pPr lvl="1"/>
            <a:r>
              <a:rPr lang="pt-BR" dirty="0"/>
              <a:t>Pele: Sem exantemas.</a:t>
            </a:r>
          </a:p>
          <a:p>
            <a:pPr lvl="1"/>
            <a:r>
              <a:rPr lang="pt-BR" dirty="0"/>
              <a:t>Extremidades: pulsos amplos, </a:t>
            </a:r>
            <a:r>
              <a:rPr lang="pt-BR" dirty="0" smtClean="0"/>
              <a:t>TEC </a:t>
            </a:r>
            <a:r>
              <a:rPr lang="pt-BR" dirty="0"/>
              <a:t>2seg</a:t>
            </a:r>
          </a:p>
          <a:p>
            <a:pPr lvl="1"/>
            <a:r>
              <a:rPr lang="pt-BR" dirty="0"/>
              <a:t>SN: Sem sinais meníngeos</a:t>
            </a:r>
            <a:r>
              <a:rPr lang="pt-BR" dirty="0" smtClean="0"/>
              <a:t>.</a:t>
            </a:r>
            <a:endParaRPr lang="pt-BR" dirty="0"/>
          </a:p>
        </p:txBody>
      </p:sp>
      <p:sp>
        <p:nvSpPr>
          <p:cNvPr id="5" name="Retângulo de cantos arredondados 4"/>
          <p:cNvSpPr/>
          <p:nvPr/>
        </p:nvSpPr>
        <p:spPr>
          <a:xfrm>
            <a:off x="6876256" y="5229200"/>
            <a:ext cx="2016224" cy="1412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6876256" y="5380672"/>
            <a:ext cx="22677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20/04/13 – Manhã</a:t>
            </a:r>
          </a:p>
          <a:p>
            <a:r>
              <a:rPr lang="pt-BR" b="1" dirty="0" smtClean="0"/>
              <a:t>1º DIH HIMB</a:t>
            </a:r>
          </a:p>
          <a:p>
            <a:r>
              <a:rPr lang="pt-BR" b="1" dirty="0" smtClean="0"/>
              <a:t>Mero D22</a:t>
            </a:r>
          </a:p>
          <a:p>
            <a:r>
              <a:rPr lang="pt-BR" b="1" dirty="0" smtClean="0"/>
              <a:t>Vanco D1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4069432"/>
          </a:xfrm>
        </p:spPr>
        <p:txBody>
          <a:bodyPr>
            <a:normAutofit fontScale="92500" lnSpcReduction="20000"/>
          </a:bodyPr>
          <a:lstStyle/>
          <a:p>
            <a:r>
              <a:rPr lang="pt-BR" sz="2700" dirty="0" smtClean="0"/>
              <a:t>Dispositivos:</a:t>
            </a:r>
          </a:p>
          <a:p>
            <a:pPr lvl="1"/>
            <a:r>
              <a:rPr lang="pt-BR" sz="2700" dirty="0" smtClean="0"/>
              <a:t>SNE</a:t>
            </a:r>
            <a:endParaRPr lang="pt-BR" sz="2700" dirty="0"/>
          </a:p>
          <a:p>
            <a:pPr lvl="1"/>
            <a:r>
              <a:rPr lang="pt-BR" sz="2700" dirty="0" smtClean="0"/>
              <a:t>VM </a:t>
            </a:r>
            <a:r>
              <a:rPr lang="pt-BR" sz="2700" dirty="0"/>
              <a:t>com </a:t>
            </a:r>
            <a:r>
              <a:rPr lang="pt-BR" sz="2700" dirty="0" smtClean="0"/>
              <a:t>parâmetros moderados</a:t>
            </a:r>
            <a:endParaRPr lang="pt-BR" sz="2700" dirty="0"/>
          </a:p>
          <a:p>
            <a:pPr lvl="1"/>
            <a:r>
              <a:rPr lang="pt-BR" sz="2700" dirty="0" smtClean="0"/>
              <a:t>Acesso </a:t>
            </a:r>
            <a:r>
              <a:rPr lang="pt-BR" sz="2700" dirty="0"/>
              <a:t>em VSCE </a:t>
            </a:r>
            <a:r>
              <a:rPr lang="pt-BR" sz="2700" dirty="0" smtClean="0"/>
              <a:t>(D7)</a:t>
            </a:r>
          </a:p>
          <a:p>
            <a:r>
              <a:rPr lang="pt-BR" sz="2700" dirty="0" smtClean="0"/>
              <a:t>Colhido sangue para exames:</a:t>
            </a:r>
          </a:p>
          <a:p>
            <a:pPr lvl="1"/>
            <a:r>
              <a:rPr lang="pt-BR" sz="2700" dirty="0"/>
              <a:t>Na:135 Ca:9,0 K:4,8 Mg:1,1</a:t>
            </a:r>
          </a:p>
          <a:p>
            <a:pPr lvl="1"/>
            <a:r>
              <a:rPr lang="en-US" sz="2700" dirty="0"/>
              <a:t>Ur:33 Cr:0,3</a:t>
            </a:r>
            <a:endParaRPr lang="pt-BR" sz="2700" dirty="0"/>
          </a:p>
          <a:p>
            <a:pPr lvl="1"/>
            <a:r>
              <a:rPr lang="pt-BR" sz="2700" dirty="0"/>
              <a:t>Hb:10 Hct:32,2</a:t>
            </a:r>
          </a:p>
          <a:p>
            <a:pPr lvl="1"/>
            <a:r>
              <a:rPr lang="pt-BR" sz="2700" dirty="0"/>
              <a:t>Leuco: 10800 (seg82/ bast2/ eos3/ mono2/ linf11)</a:t>
            </a:r>
          </a:p>
          <a:p>
            <a:pPr lvl="1"/>
            <a:r>
              <a:rPr lang="pt-BR" sz="2700" dirty="0"/>
              <a:t>Plaq:317000</a:t>
            </a:r>
          </a:p>
          <a:p>
            <a:pPr lvl="1"/>
            <a:endParaRPr lang="pt-BR" dirty="0" smtClean="0"/>
          </a:p>
        </p:txBody>
      </p:sp>
      <p:sp>
        <p:nvSpPr>
          <p:cNvPr id="5" name="Retângulo de cantos arredondados 4"/>
          <p:cNvSpPr/>
          <p:nvPr/>
        </p:nvSpPr>
        <p:spPr>
          <a:xfrm>
            <a:off x="6876256" y="5229200"/>
            <a:ext cx="2016224" cy="1412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6911752" y="5373216"/>
            <a:ext cx="22322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20/04/13 – Manhã</a:t>
            </a:r>
          </a:p>
          <a:p>
            <a:r>
              <a:rPr lang="pt-BR" b="1" dirty="0" smtClean="0"/>
              <a:t>1º DIH HIMB</a:t>
            </a:r>
          </a:p>
          <a:p>
            <a:r>
              <a:rPr lang="pt-BR" b="1" dirty="0" smtClean="0"/>
              <a:t>Mero D22</a:t>
            </a:r>
          </a:p>
          <a:p>
            <a:r>
              <a:rPr lang="pt-BR" b="1" dirty="0" smtClean="0"/>
              <a:t>Vanco D1</a:t>
            </a:r>
            <a:endParaRPr lang="pt-BR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781400"/>
          </a:xfrm>
        </p:spPr>
        <p:txBody>
          <a:bodyPr>
            <a:normAutofit/>
          </a:bodyPr>
          <a:lstStyle/>
          <a:p>
            <a:r>
              <a:rPr lang="pt-BR" sz="2500" dirty="0" smtClean="0"/>
              <a:t>Segundo relato materno, estava apresentando febre diária há 3 dias. </a:t>
            </a:r>
          </a:p>
          <a:p>
            <a:r>
              <a:rPr lang="pt-BR" sz="2500" dirty="0" smtClean="0"/>
              <a:t>Foi transferida para a UTIP-HMIB em jejum para realização dos procedimentos.</a:t>
            </a:r>
          </a:p>
          <a:p>
            <a:r>
              <a:rPr lang="pt-BR" sz="2500" dirty="0" smtClean="0"/>
              <a:t>Devido quadro infeccioso, optado por liberar a dieta e adiar os procedimentos.</a:t>
            </a:r>
          </a:p>
          <a:p>
            <a:r>
              <a:rPr lang="pt-BR" sz="2500" dirty="0" smtClean="0"/>
              <a:t>Colhido hemocultura, urocultura e EAS</a:t>
            </a:r>
            <a:r>
              <a:rPr lang="pt-BR" sz="2600" dirty="0" smtClean="0"/>
              <a:t>.</a:t>
            </a:r>
          </a:p>
          <a:p>
            <a:r>
              <a:rPr lang="pt-BR" sz="2600" dirty="0" smtClean="0"/>
              <a:t>Solicitada radiografia de tórax.</a:t>
            </a:r>
            <a:endParaRPr lang="pt-BR" sz="2600" dirty="0"/>
          </a:p>
        </p:txBody>
      </p:sp>
      <p:sp>
        <p:nvSpPr>
          <p:cNvPr id="5" name="Retângulo de cantos arredondados 4"/>
          <p:cNvSpPr/>
          <p:nvPr/>
        </p:nvSpPr>
        <p:spPr>
          <a:xfrm>
            <a:off x="6876256" y="5229200"/>
            <a:ext cx="2016224" cy="1412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6804248" y="5373216"/>
            <a:ext cx="20882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20/04/13 – Manhã</a:t>
            </a:r>
          </a:p>
          <a:p>
            <a:r>
              <a:rPr lang="pt-BR" b="1" dirty="0" smtClean="0"/>
              <a:t>1º DIH HIMB</a:t>
            </a:r>
          </a:p>
          <a:p>
            <a:r>
              <a:rPr lang="pt-BR" b="1" dirty="0" smtClean="0"/>
              <a:t>Mero D22</a:t>
            </a:r>
          </a:p>
          <a:p>
            <a:r>
              <a:rPr lang="pt-BR" b="1" dirty="0" smtClean="0"/>
              <a:t>Vanco D1</a:t>
            </a:r>
            <a:endParaRPr lang="pt-BR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925416"/>
          </a:xfrm>
        </p:spPr>
        <p:txBody>
          <a:bodyPr>
            <a:normAutofit/>
          </a:bodyPr>
          <a:lstStyle/>
          <a:p>
            <a:r>
              <a:rPr lang="pt-BR" sz="2400" dirty="0"/>
              <a:t>EAS por sondagem </a:t>
            </a:r>
            <a:r>
              <a:rPr lang="pt-BR" sz="2400" dirty="0" smtClean="0"/>
              <a:t>vesical:</a:t>
            </a:r>
            <a:endParaRPr lang="pt-BR" sz="2400" dirty="0"/>
          </a:p>
          <a:p>
            <a:pPr lvl="1"/>
            <a:r>
              <a:rPr lang="pt-BR" sz="2400" dirty="0" smtClean="0"/>
              <a:t>DU:1020</a:t>
            </a:r>
            <a:r>
              <a:rPr lang="pt-BR" sz="2400" dirty="0"/>
              <a:t> </a:t>
            </a:r>
            <a:r>
              <a:rPr lang="pt-BR" sz="2400" dirty="0" smtClean="0"/>
              <a:t>pH:6,0</a:t>
            </a:r>
            <a:endParaRPr lang="pt-BR" sz="2400" dirty="0"/>
          </a:p>
          <a:p>
            <a:pPr lvl="1"/>
            <a:r>
              <a:rPr lang="pt-BR" sz="2400" dirty="0" smtClean="0"/>
              <a:t>células:3p/c</a:t>
            </a:r>
            <a:endParaRPr lang="pt-BR" sz="2400" dirty="0"/>
          </a:p>
          <a:p>
            <a:pPr lvl="1"/>
            <a:r>
              <a:rPr lang="pt-BR" sz="2400" b="1" dirty="0" smtClean="0"/>
              <a:t>leuc:numerosos</a:t>
            </a:r>
            <a:endParaRPr lang="pt-BR" sz="2400" b="1" dirty="0"/>
          </a:p>
          <a:p>
            <a:pPr lvl="1"/>
            <a:r>
              <a:rPr lang="pt-BR" sz="2400" dirty="0" smtClean="0"/>
              <a:t>hemáceas </a:t>
            </a:r>
            <a:r>
              <a:rPr lang="pt-BR" sz="2400" dirty="0"/>
              <a:t>3p/c</a:t>
            </a:r>
          </a:p>
          <a:p>
            <a:pPr lvl="1"/>
            <a:r>
              <a:rPr lang="pt-BR" sz="2400" dirty="0" smtClean="0"/>
              <a:t>flora (++) muco(+)</a:t>
            </a:r>
          </a:p>
          <a:p>
            <a:r>
              <a:rPr lang="pt-BR" sz="2400" dirty="0"/>
              <a:t>Optado em suspender Vancomicina, Meropenem e iniciar </a:t>
            </a:r>
            <a:r>
              <a:rPr lang="pt-BR" sz="2400" dirty="0" smtClean="0"/>
              <a:t>Ciprofloxacino. </a:t>
            </a:r>
          </a:p>
          <a:p>
            <a:r>
              <a:rPr lang="pt-BR" sz="2400" dirty="0" smtClean="0"/>
              <a:t>Colhida nova urocultura.</a:t>
            </a:r>
            <a:endParaRPr lang="pt-BR" sz="2400" dirty="0"/>
          </a:p>
          <a:p>
            <a:endParaRPr lang="pt-BR" sz="2400" dirty="0"/>
          </a:p>
          <a:p>
            <a:endParaRPr lang="pt-BR" dirty="0"/>
          </a:p>
        </p:txBody>
      </p:sp>
      <p:sp>
        <p:nvSpPr>
          <p:cNvPr id="5" name="Retângulo de cantos arredondados 4"/>
          <p:cNvSpPr/>
          <p:nvPr/>
        </p:nvSpPr>
        <p:spPr>
          <a:xfrm>
            <a:off x="6732240" y="5157192"/>
            <a:ext cx="2160240" cy="14847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6732240" y="5229200"/>
            <a:ext cx="25557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21/04/13</a:t>
            </a:r>
          </a:p>
          <a:p>
            <a:r>
              <a:rPr lang="pt-BR" b="1" dirty="0" smtClean="0"/>
              <a:t>2º DIH HIMB</a:t>
            </a:r>
          </a:p>
          <a:p>
            <a:r>
              <a:rPr lang="pt-BR" b="1" dirty="0" smtClean="0"/>
              <a:t>Vanco e mero suspensos</a:t>
            </a:r>
          </a:p>
          <a:p>
            <a:r>
              <a:rPr lang="pt-BR" b="1" dirty="0" smtClean="0"/>
              <a:t>Cipro – D0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de cantos arredondados 4"/>
          <p:cNvSpPr/>
          <p:nvPr/>
        </p:nvSpPr>
        <p:spPr>
          <a:xfrm>
            <a:off x="6876256" y="5229200"/>
            <a:ext cx="2016224" cy="1412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4069432"/>
          </a:xfrm>
        </p:spPr>
        <p:txBody>
          <a:bodyPr>
            <a:normAutofit/>
          </a:bodyPr>
          <a:lstStyle/>
          <a:p>
            <a:r>
              <a:rPr lang="pt-BR" sz="2600" dirty="0" smtClean="0"/>
              <a:t>Equipe </a:t>
            </a:r>
            <a:r>
              <a:rPr lang="pt-BR" sz="2600" dirty="0"/>
              <a:t>da UTIP-HRT entrou em contato e informou </a:t>
            </a:r>
            <a:r>
              <a:rPr lang="pt-BR" sz="2600" dirty="0" smtClean="0"/>
              <a:t>crescimento de Pseudomonas </a:t>
            </a:r>
            <a:r>
              <a:rPr lang="pt-BR" sz="2600" dirty="0"/>
              <a:t>na secreção traqueal colhida em </a:t>
            </a:r>
            <a:r>
              <a:rPr lang="pt-BR" sz="2600" dirty="0" smtClean="0"/>
              <a:t>18/04.</a:t>
            </a:r>
          </a:p>
          <a:p>
            <a:pPr>
              <a:buNone/>
            </a:pPr>
            <a:endParaRPr lang="pt-BR" dirty="0"/>
          </a:p>
          <a:p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6911752" y="5373216"/>
            <a:ext cx="22322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22/04/13</a:t>
            </a:r>
          </a:p>
          <a:p>
            <a:r>
              <a:rPr lang="pt-BR" b="1" dirty="0" smtClean="0"/>
              <a:t>3º DIH HIMB</a:t>
            </a:r>
          </a:p>
          <a:p>
            <a:r>
              <a:rPr lang="pt-BR" b="1" dirty="0" smtClean="0"/>
              <a:t>Cipro – D1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925416"/>
          </a:xfrm>
        </p:spPr>
        <p:txBody>
          <a:bodyPr>
            <a:normAutofit fontScale="85000" lnSpcReduction="10000"/>
          </a:bodyPr>
          <a:lstStyle/>
          <a:p>
            <a:r>
              <a:rPr lang="pt-BR" dirty="0" smtClean="0"/>
              <a:t>Uroculturas </a:t>
            </a:r>
            <a:r>
              <a:rPr lang="pt-BR" dirty="0"/>
              <a:t>colhidas em 20 e 21/04: negativas. </a:t>
            </a:r>
            <a:endParaRPr lang="pt-BR" dirty="0" smtClean="0"/>
          </a:p>
          <a:p>
            <a:r>
              <a:rPr lang="pt-BR" dirty="0" smtClean="0"/>
              <a:t>Discutido caso com equipe da CCIH que diante de uroculturas negativas e cultura de secreção traqueal </a:t>
            </a:r>
            <a:r>
              <a:rPr lang="pt-BR" dirty="0"/>
              <a:t>positiva para Pseudomonas, sensível </a:t>
            </a:r>
            <a:r>
              <a:rPr lang="pt-BR" dirty="0" smtClean="0"/>
              <a:t>a ciprofloxacina </a:t>
            </a:r>
            <a:r>
              <a:rPr lang="pt-BR" dirty="0"/>
              <a:t>e resistente a </a:t>
            </a:r>
            <a:r>
              <a:rPr lang="pt-BR" dirty="0" smtClean="0"/>
              <a:t>meropenem</a:t>
            </a:r>
            <a:r>
              <a:rPr lang="pt-BR" dirty="0"/>
              <a:t>,</a:t>
            </a:r>
            <a:r>
              <a:rPr lang="pt-BR" dirty="0" smtClean="0"/>
              <a:t> orientou trocar ciprofloxacina </a:t>
            </a:r>
            <a:r>
              <a:rPr lang="pt-BR" dirty="0"/>
              <a:t>por </a:t>
            </a:r>
            <a:r>
              <a:rPr lang="pt-BR" dirty="0" smtClean="0"/>
              <a:t>levofloxacina.</a:t>
            </a:r>
            <a:endParaRPr lang="pt-BR" dirty="0"/>
          </a:p>
          <a:p>
            <a:r>
              <a:rPr lang="pt-BR" dirty="0" smtClean="0"/>
              <a:t>Prescrita </a:t>
            </a:r>
            <a:r>
              <a:rPr lang="pt-BR" dirty="0"/>
              <a:t>dieta zero a partir da meia noite para realização </a:t>
            </a:r>
            <a:r>
              <a:rPr lang="pt-BR" dirty="0" smtClean="0"/>
              <a:t>de traqueostomia </a:t>
            </a:r>
            <a:r>
              <a:rPr lang="pt-BR" dirty="0"/>
              <a:t>e </a:t>
            </a:r>
            <a:r>
              <a:rPr lang="pt-BR" dirty="0" smtClean="0"/>
              <a:t>gastrostomia no dia seguinte.</a:t>
            </a:r>
            <a:endParaRPr lang="pt-BR" dirty="0"/>
          </a:p>
        </p:txBody>
      </p:sp>
      <p:sp>
        <p:nvSpPr>
          <p:cNvPr id="5" name="Retângulo de cantos arredondados 4"/>
          <p:cNvSpPr/>
          <p:nvPr/>
        </p:nvSpPr>
        <p:spPr>
          <a:xfrm>
            <a:off x="6516216" y="5229200"/>
            <a:ext cx="2376264" cy="1412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6444208" y="5373216"/>
            <a:ext cx="2520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24/04/13</a:t>
            </a:r>
          </a:p>
          <a:p>
            <a:r>
              <a:rPr lang="pt-BR" b="1" dirty="0" smtClean="0"/>
              <a:t>5º DIH HIMB</a:t>
            </a:r>
          </a:p>
          <a:p>
            <a:r>
              <a:rPr lang="pt-BR" b="1" dirty="0" smtClean="0"/>
              <a:t>Cipro D3 -Suspensa</a:t>
            </a:r>
          </a:p>
          <a:p>
            <a:r>
              <a:rPr lang="pt-BR" b="1" dirty="0" smtClean="0"/>
              <a:t>Levo D1</a:t>
            </a:r>
            <a:endParaRPr lang="pt-BR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709392"/>
          </a:xfrm>
        </p:spPr>
        <p:txBody>
          <a:bodyPr>
            <a:normAutofit fontScale="92500"/>
          </a:bodyPr>
          <a:lstStyle/>
          <a:p>
            <a:r>
              <a:rPr lang="pt-BR" sz="2400" dirty="0" smtClean="0"/>
              <a:t>Devido antecedente de cardiopatia foi realizado ecocardiograma com a seguinte conclusão:</a:t>
            </a:r>
          </a:p>
          <a:p>
            <a:pPr lvl="1"/>
            <a:r>
              <a:rPr lang="pt-BR" sz="2400" dirty="0" smtClean="0"/>
              <a:t>“Hipertrofia septal de grau discreto.</a:t>
            </a:r>
          </a:p>
          <a:p>
            <a:pPr lvl="1"/>
            <a:r>
              <a:rPr lang="pt-BR" sz="2400" dirty="0" smtClean="0"/>
              <a:t>Disfunção diastólica de VE tipo alteração do relaxamento.”</a:t>
            </a:r>
          </a:p>
          <a:p>
            <a:r>
              <a:rPr lang="pt-BR" sz="2400" dirty="0" smtClean="0"/>
              <a:t>Parecer cardiologista pediatra:</a:t>
            </a:r>
          </a:p>
          <a:p>
            <a:pPr lvl="1"/>
            <a:r>
              <a:rPr lang="pt-BR" sz="2400" dirty="0" smtClean="0"/>
              <a:t>Trata-se de uma miocardiopatia sem repercussão hemodinâmica e de baixo risco anestésico.</a:t>
            </a:r>
          </a:p>
          <a:p>
            <a:pPr lvl="1"/>
            <a:r>
              <a:rPr lang="pt-BR" sz="2400" dirty="0" smtClean="0"/>
              <a:t>CD: Manter paciente monitorizada durante o procedimento cirúrgico. Manter metoprolol.</a:t>
            </a:r>
          </a:p>
          <a:p>
            <a:endParaRPr lang="pt-BR" dirty="0"/>
          </a:p>
        </p:txBody>
      </p:sp>
      <p:sp>
        <p:nvSpPr>
          <p:cNvPr id="5" name="Retângulo de cantos arredondados 4"/>
          <p:cNvSpPr/>
          <p:nvPr/>
        </p:nvSpPr>
        <p:spPr>
          <a:xfrm>
            <a:off x="6372200" y="5157192"/>
            <a:ext cx="2448272" cy="1412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6372200" y="5229200"/>
            <a:ext cx="2592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24/04/13</a:t>
            </a:r>
          </a:p>
          <a:p>
            <a:r>
              <a:rPr lang="pt-BR" b="1" dirty="0" smtClean="0"/>
              <a:t>5º DIH HIMB</a:t>
            </a:r>
          </a:p>
          <a:p>
            <a:r>
              <a:rPr lang="pt-BR" b="1" dirty="0" smtClean="0"/>
              <a:t>Cipro  D3  - Suspensa</a:t>
            </a:r>
          </a:p>
          <a:p>
            <a:r>
              <a:rPr lang="pt-BR" b="1" dirty="0" smtClean="0"/>
              <a:t>Levo D1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de cantos arredondados 4"/>
          <p:cNvSpPr/>
          <p:nvPr/>
        </p:nvSpPr>
        <p:spPr>
          <a:xfrm>
            <a:off x="6876256" y="5229200"/>
            <a:ext cx="2016224" cy="1412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6876256" y="5229200"/>
            <a:ext cx="19442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25/04/13 - Tarde</a:t>
            </a:r>
          </a:p>
          <a:p>
            <a:r>
              <a:rPr lang="pt-BR" b="1" dirty="0" smtClean="0"/>
              <a:t>6º DIH HIMB</a:t>
            </a:r>
          </a:p>
          <a:p>
            <a:r>
              <a:rPr lang="pt-BR" b="1" dirty="0" smtClean="0"/>
              <a:t>POI imediato</a:t>
            </a:r>
          </a:p>
          <a:p>
            <a:r>
              <a:rPr lang="pt-BR" b="1" dirty="0" smtClean="0"/>
              <a:t>Levo D2</a:t>
            </a:r>
          </a:p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4213448"/>
          </a:xfrm>
        </p:spPr>
        <p:txBody>
          <a:bodyPr>
            <a:normAutofit/>
          </a:bodyPr>
          <a:lstStyle/>
          <a:p>
            <a:r>
              <a:rPr lang="pt-BR" sz="2400" dirty="0" smtClean="0"/>
              <a:t>Paciente foi submetida a traqueostomia (cânula n°5) e gastrostomia com fundoplicatura, retornando à UTIP por volta das 18h30.</a:t>
            </a:r>
          </a:p>
          <a:p>
            <a:r>
              <a:rPr lang="pt-BR" sz="2400" dirty="0" smtClean="0"/>
              <a:t>Relato cirúrgico de dificuldades durante o procedimento, pois criança já havia sido submetida à fundoplicatura. Recebeu um concentrado de hemácias durante o procedimento.</a:t>
            </a:r>
          </a:p>
          <a:p>
            <a:r>
              <a:rPr lang="pt-BR" sz="2400" dirty="0" smtClean="0"/>
              <a:t>POI imediato: hemodinâmica estável, porém sem diurese. Recebeu expansão com SF0,9% 250ml com boa resposta.</a:t>
            </a:r>
            <a:endParaRPr lang="pt-BR" sz="2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pt-BR" dirty="0" smtClean="0"/>
              <a:t>1- DDH, SOB ANESTESIA GERAL</a:t>
            </a:r>
          </a:p>
          <a:p>
            <a:r>
              <a:rPr lang="pt-BR" dirty="0" smtClean="0"/>
              <a:t>2- ASSEPSIA + ANTISSEPSIA + CCE</a:t>
            </a:r>
          </a:p>
          <a:p>
            <a:r>
              <a:rPr lang="pt-BR" dirty="0" smtClean="0"/>
              <a:t>3- INCISÃO SUBCOSTAL ESQUERDA + ABERTURA POR PLANOS </a:t>
            </a:r>
          </a:p>
          <a:p>
            <a:r>
              <a:rPr lang="pt-BR" dirty="0" smtClean="0"/>
              <a:t>4- ACHADO: ESTOMAGO ADERIDO EM BAÇO/FIGADO/TRANSVERSO + PONTOS DE FUNDO GASTRICO COM ESOFAGO DISTAL DE FUNDOPLICATURA PREVIA QUE SE DESFIZERAM. </a:t>
            </a:r>
          </a:p>
          <a:p>
            <a:r>
              <a:rPr lang="pt-BR" dirty="0" smtClean="0"/>
              <a:t>5- REALIZADO</a:t>
            </a:r>
            <a:r>
              <a:rPr lang="pt-BR" b="1" dirty="0" smtClean="0"/>
              <a:t>: LIBERAÇÃO DE ADERENCIAS (COM DIFICULDADE) E DOS PONTOS DE FIXAÇÃO ENTRE ESTOMAGO/ESOFAGO PREVIOS. DURANTE A LIBERAÇÃO HOUVE PERFURAÇÃO DE ESTOMAGO QUE FOI PRONTAMENTE RAFIADO. CONFECÇÃO DE NOVA FUNDOPLICATURA A NISSEN COM APROXIMAÇÃO DOS PILARES DIFRAGMATICO DO HIATO</a:t>
            </a:r>
            <a:r>
              <a:rPr lang="pt-BR" dirty="0" smtClean="0"/>
              <a:t>. </a:t>
            </a:r>
          </a:p>
          <a:p>
            <a:r>
              <a:rPr lang="pt-BR" dirty="0" smtClean="0"/>
              <a:t>6- REALIZADO GASTROSTOMIA PELA TECNICA DE STAMM  + LAVAGEM EXAUSTIVA DA CAVIDADE COM SORO MORNO + REVISÃO DE HEMOSTASIA </a:t>
            </a:r>
          </a:p>
          <a:p>
            <a:r>
              <a:rPr lang="pt-BR" dirty="0" smtClean="0"/>
              <a:t>7- FECHAMENTO POR PLANOS</a:t>
            </a:r>
          </a:p>
          <a:p>
            <a:r>
              <a:rPr lang="pt-BR" dirty="0" smtClean="0"/>
              <a:t>8- REALIZADO TAMBÉM TRAQUEOSTOMIA CONVENCIONAL APÓS ASSEPSIA, ANTISSEPSIA E CCE EM REGIÃO CERVICAL. CANULA Nº 5.0.</a:t>
            </a:r>
          </a:p>
          <a:p>
            <a:r>
              <a:rPr lang="pt-BR" dirty="0" smtClean="0"/>
              <a:t>ATO SEM INTERCORRÊNCIAS</a:t>
            </a:r>
          </a:p>
          <a:p>
            <a:pPr>
              <a:buNone/>
            </a:pPr>
            <a:endParaRPr lang="pt-BR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925416"/>
          </a:xfrm>
        </p:spPr>
        <p:txBody>
          <a:bodyPr>
            <a:normAutofit fontScale="77500" lnSpcReduction="20000"/>
          </a:bodyPr>
          <a:lstStyle/>
          <a:p>
            <a:r>
              <a:rPr lang="pt-BR" sz="2800" dirty="0" smtClean="0"/>
              <a:t>Sonda de gastrostomia aberta, drenando 40ml de secreção amarelada nas primeiras 12 horas.</a:t>
            </a:r>
          </a:p>
          <a:p>
            <a:r>
              <a:rPr lang="pt-BR" sz="2800" dirty="0" smtClean="0"/>
              <a:t>Apresentou hipotensão (PAS de 77mmHg): nova expansão com SF0,9% 250ml.</a:t>
            </a:r>
          </a:p>
          <a:p>
            <a:r>
              <a:rPr lang="pt-BR" sz="2800" dirty="0" smtClean="0"/>
              <a:t>Um pico febril.</a:t>
            </a:r>
          </a:p>
          <a:p>
            <a:r>
              <a:rPr lang="pt-BR" sz="2800" dirty="0" smtClean="0"/>
              <a:t>Exame do abdome: Globoso, doloroso a palpação difusa, RHA diminuídos.</a:t>
            </a:r>
          </a:p>
          <a:p>
            <a:r>
              <a:rPr lang="pt-BR" sz="2800" dirty="0" smtClean="0"/>
              <a:t>Cirurgião ressaltou que criança corria risco de sangramento, pois poderia ter havido lesão do baço durante o procedimento cirúrgico, devido aderências.</a:t>
            </a:r>
          </a:p>
          <a:p>
            <a:r>
              <a:rPr lang="pt-BR" sz="2800" dirty="0" smtClean="0"/>
              <a:t>Orientações: Dieta zero por 72h, USG de abdome no leito, exames laboratoriais de controle.</a:t>
            </a:r>
          </a:p>
          <a:p>
            <a:endParaRPr lang="pt-BR" dirty="0"/>
          </a:p>
        </p:txBody>
      </p:sp>
      <p:sp>
        <p:nvSpPr>
          <p:cNvPr id="5" name="Retângulo de cantos arredondados 4"/>
          <p:cNvSpPr/>
          <p:nvPr/>
        </p:nvSpPr>
        <p:spPr>
          <a:xfrm>
            <a:off x="6876256" y="5229200"/>
            <a:ext cx="2016224" cy="1412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6876256" y="5229200"/>
            <a:ext cx="20162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26/04/13 - Manhã</a:t>
            </a:r>
          </a:p>
          <a:p>
            <a:r>
              <a:rPr lang="pt-BR" b="1" dirty="0" smtClean="0"/>
              <a:t>7º DIH HIMB</a:t>
            </a:r>
          </a:p>
          <a:p>
            <a:r>
              <a:rPr lang="pt-BR" b="1" dirty="0" smtClean="0"/>
              <a:t>1º DPO</a:t>
            </a:r>
          </a:p>
          <a:p>
            <a:r>
              <a:rPr lang="pt-BR" b="1" dirty="0" smtClean="0"/>
              <a:t>Levo D3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997424"/>
          </a:xfrm>
        </p:spPr>
        <p:txBody>
          <a:bodyPr>
            <a:normAutofit lnSpcReduction="10000"/>
          </a:bodyPr>
          <a:lstStyle/>
          <a:p>
            <a:r>
              <a:rPr lang="pt-BR" dirty="0" smtClean="0"/>
              <a:t>USG de abdome evidenciou apenas rim esquerdo hipoplásico, com 2 cálculos no sistema pielocalicial, sem dilatação. Sem outros achados.</a:t>
            </a:r>
          </a:p>
          <a:p>
            <a:r>
              <a:rPr lang="pt-BR" dirty="0" smtClean="0"/>
              <a:t>À tarde criança apresenta nova hipotensão (PAS 71mmHg), sem distúrbio de perfusão. Recebeu nova expansão com SF0,9%.</a:t>
            </a:r>
          </a:p>
          <a:p>
            <a:endParaRPr lang="pt-BR" dirty="0" smtClean="0"/>
          </a:p>
          <a:p>
            <a:endParaRPr lang="pt-BR" dirty="0"/>
          </a:p>
        </p:txBody>
      </p:sp>
      <p:sp>
        <p:nvSpPr>
          <p:cNvPr id="5" name="Retângulo de cantos arredondados 4"/>
          <p:cNvSpPr/>
          <p:nvPr/>
        </p:nvSpPr>
        <p:spPr>
          <a:xfrm>
            <a:off x="6876256" y="5229200"/>
            <a:ext cx="2016224" cy="1412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6876256" y="5301208"/>
            <a:ext cx="20162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26/04/13 - Tarde</a:t>
            </a:r>
          </a:p>
          <a:p>
            <a:r>
              <a:rPr lang="pt-BR" b="1" dirty="0" smtClean="0"/>
              <a:t>7º DIH HIMB</a:t>
            </a:r>
          </a:p>
          <a:p>
            <a:r>
              <a:rPr lang="pt-BR" b="1" dirty="0" smtClean="0"/>
              <a:t>1º DPO</a:t>
            </a:r>
          </a:p>
          <a:p>
            <a:r>
              <a:rPr lang="pt-BR" b="1" dirty="0" smtClean="0"/>
              <a:t>Levo D3</a:t>
            </a:r>
            <a:endParaRPr lang="pt-BR" b="1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853408"/>
          </a:xfrm>
        </p:spPr>
        <p:txBody>
          <a:bodyPr>
            <a:normAutofit/>
          </a:bodyPr>
          <a:lstStyle/>
          <a:p>
            <a:r>
              <a:rPr lang="pt-BR" dirty="0" smtClean="0"/>
              <a:t>Exames:</a:t>
            </a:r>
          </a:p>
          <a:p>
            <a:pPr lvl="1"/>
            <a:r>
              <a:rPr lang="pt-BR" b="1" dirty="0" smtClean="0"/>
              <a:t>Hb:11</a:t>
            </a:r>
            <a:r>
              <a:rPr lang="pt-BR" dirty="0" smtClean="0"/>
              <a:t> Hct:31,5</a:t>
            </a:r>
          </a:p>
          <a:p>
            <a:pPr lvl="1"/>
            <a:r>
              <a:rPr lang="pt-BR" dirty="0" smtClean="0"/>
              <a:t>Leuco:14300 (bast 5/ seg92/ mono1/ linf2)</a:t>
            </a:r>
          </a:p>
          <a:p>
            <a:pPr lvl="1"/>
            <a:r>
              <a:rPr lang="pt-BR" dirty="0" smtClean="0"/>
              <a:t>Plaquetas: 185000</a:t>
            </a:r>
          </a:p>
          <a:p>
            <a:pPr lvl="1"/>
            <a:r>
              <a:rPr lang="pt-BR" dirty="0" smtClean="0"/>
              <a:t>Na:136 / K:6,1 (hemólise) / Mg:1,2 / Cr:0,8 / Ur:46 / PT:4,7 / Albumina:2,3 / Globulina:2,4.</a:t>
            </a:r>
          </a:p>
          <a:p>
            <a:pPr lvl="2"/>
            <a:r>
              <a:rPr lang="pt-BR" dirty="0" smtClean="0"/>
              <a:t>Reposição de Mg</a:t>
            </a:r>
          </a:p>
          <a:p>
            <a:endParaRPr lang="pt-BR" dirty="0"/>
          </a:p>
        </p:txBody>
      </p:sp>
      <p:sp>
        <p:nvSpPr>
          <p:cNvPr id="5" name="Retângulo de cantos arredondados 4"/>
          <p:cNvSpPr/>
          <p:nvPr/>
        </p:nvSpPr>
        <p:spPr>
          <a:xfrm>
            <a:off x="6876256" y="5229200"/>
            <a:ext cx="2016224" cy="1412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6876256" y="5373216"/>
            <a:ext cx="20162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26/04/13 - Tarde</a:t>
            </a:r>
          </a:p>
          <a:p>
            <a:r>
              <a:rPr lang="pt-BR" b="1" dirty="0" smtClean="0"/>
              <a:t>7º DIH HIMB</a:t>
            </a:r>
          </a:p>
          <a:p>
            <a:r>
              <a:rPr lang="pt-BR" b="1" dirty="0" smtClean="0"/>
              <a:t>1º DPO</a:t>
            </a:r>
          </a:p>
          <a:p>
            <a:r>
              <a:rPr lang="pt-BR" b="1" dirty="0" smtClean="0"/>
              <a:t>Levo D3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997424"/>
          </a:xfrm>
        </p:spPr>
        <p:txBody>
          <a:bodyPr>
            <a:normAutofit/>
          </a:bodyPr>
          <a:lstStyle/>
          <a:p>
            <a:r>
              <a:rPr lang="pt-BR" dirty="0" smtClean="0"/>
              <a:t>Paciente evoluiu sem diurese. Nova expansão com SF0,9% 20ml/kg seguida de dose de furosemida.</a:t>
            </a:r>
          </a:p>
          <a:p>
            <a:r>
              <a:rPr lang="pt-BR" dirty="0" smtClean="0"/>
              <a:t>Manteve anúria após furosemida. Passada SVD, urinando em grande quantidade - aferido 150mL na fralda + diurese não contabilizada no lençol. </a:t>
            </a:r>
          </a:p>
          <a:p>
            <a:endParaRPr lang="pt-BR" dirty="0"/>
          </a:p>
        </p:txBody>
      </p:sp>
      <p:sp>
        <p:nvSpPr>
          <p:cNvPr id="5" name="Retângulo de cantos arredondados 4"/>
          <p:cNvSpPr/>
          <p:nvPr/>
        </p:nvSpPr>
        <p:spPr>
          <a:xfrm>
            <a:off x="6876256" y="5229200"/>
            <a:ext cx="2016224" cy="1412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6876256" y="5373216"/>
            <a:ext cx="19442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26/04/13 - Noite</a:t>
            </a:r>
          </a:p>
          <a:p>
            <a:r>
              <a:rPr lang="pt-BR" b="1" dirty="0" smtClean="0"/>
              <a:t>7º DIH HIMB</a:t>
            </a:r>
          </a:p>
          <a:p>
            <a:r>
              <a:rPr lang="pt-BR" b="1" dirty="0" smtClean="0"/>
              <a:t>1º DPO</a:t>
            </a:r>
          </a:p>
          <a:p>
            <a:r>
              <a:rPr lang="pt-BR" b="1" dirty="0" smtClean="0"/>
              <a:t>Levo D3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03648" y="1484784"/>
            <a:ext cx="7498080" cy="3744416"/>
          </a:xfrm>
        </p:spPr>
        <p:txBody>
          <a:bodyPr>
            <a:normAutofit fontScale="85000" lnSpcReduction="10000"/>
          </a:bodyPr>
          <a:lstStyle/>
          <a:p>
            <a:r>
              <a:rPr lang="pt-BR" dirty="0" smtClean="0"/>
              <a:t>Criança mantinha hipotensão, porém, sem distúrbio de perfusão, a despeito das expansões durante a noite. Fechou com diurese baixa de 0,9ml/kg/h, e com balanço hídrico bem positivo.  </a:t>
            </a:r>
          </a:p>
          <a:p>
            <a:r>
              <a:rPr lang="pt-BR" dirty="0" smtClean="0"/>
              <a:t>Confortável na VM, em dieta zero, com sonda gástrica aberta, drenando secreção escura (352ml/24h). </a:t>
            </a:r>
          </a:p>
          <a:p>
            <a:r>
              <a:rPr lang="pt-BR" dirty="0" smtClean="0"/>
              <a:t>Abd: Globoso, doloroso a palpação difusa, RHA+ diminuídos</a:t>
            </a:r>
          </a:p>
        </p:txBody>
      </p:sp>
      <p:sp>
        <p:nvSpPr>
          <p:cNvPr id="5" name="Retângulo de cantos arredondados 4"/>
          <p:cNvSpPr/>
          <p:nvPr/>
        </p:nvSpPr>
        <p:spPr>
          <a:xfrm>
            <a:off x="6876256" y="5229200"/>
            <a:ext cx="2016224" cy="1412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6804248" y="5229200"/>
            <a:ext cx="208823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27/04/13 – Manhã</a:t>
            </a:r>
          </a:p>
          <a:p>
            <a:r>
              <a:rPr lang="pt-BR" b="1" dirty="0" smtClean="0"/>
              <a:t>8º DIH HIMB</a:t>
            </a:r>
          </a:p>
          <a:p>
            <a:r>
              <a:rPr lang="pt-BR" b="1" dirty="0" smtClean="0"/>
              <a:t>2º DPO</a:t>
            </a:r>
          </a:p>
          <a:p>
            <a:r>
              <a:rPr lang="pt-BR" b="1" dirty="0" smtClean="0"/>
              <a:t>Levo D4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781400"/>
          </a:xfrm>
        </p:spPr>
        <p:txBody>
          <a:bodyPr>
            <a:normAutofit fontScale="85000" lnSpcReduction="10000"/>
          </a:bodyPr>
          <a:lstStyle/>
          <a:p>
            <a:r>
              <a:rPr lang="pt-BR" dirty="0" smtClean="0"/>
              <a:t>Paciente mantendo tendência a hipotensão arterial, com pulsos radiais palpáveis com intensidade e amplitude diminuídas, TEC 3seg, com urina concentrada e oligúria. </a:t>
            </a:r>
          </a:p>
          <a:p>
            <a:r>
              <a:rPr lang="pt-BR" dirty="0" smtClean="0"/>
              <a:t>Acoplada à VM com parâmetros moderados, com sonda gástrica aberta drenando secreção escura. </a:t>
            </a:r>
          </a:p>
          <a:p>
            <a:r>
              <a:rPr lang="pt-BR" dirty="0" smtClean="0"/>
              <a:t>Sem febre.</a:t>
            </a:r>
          </a:p>
          <a:p>
            <a:r>
              <a:rPr lang="pt-BR" dirty="0" smtClean="0"/>
              <a:t>PAS 75mmHg</a:t>
            </a:r>
          </a:p>
          <a:p>
            <a:r>
              <a:rPr lang="pt-BR" dirty="0" smtClean="0"/>
              <a:t>Iniciada dobutamina 5mcg/kg/min</a:t>
            </a:r>
          </a:p>
          <a:p>
            <a:pPr>
              <a:buNone/>
            </a:pPr>
            <a:endParaRPr lang="pt-BR" dirty="0"/>
          </a:p>
        </p:txBody>
      </p:sp>
      <p:sp>
        <p:nvSpPr>
          <p:cNvPr id="5" name="Retângulo de cantos arredondados 4"/>
          <p:cNvSpPr/>
          <p:nvPr/>
        </p:nvSpPr>
        <p:spPr>
          <a:xfrm>
            <a:off x="6876256" y="5229200"/>
            <a:ext cx="2016224" cy="1412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6876256" y="5373216"/>
            <a:ext cx="19442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27/04/13 – Tarde</a:t>
            </a:r>
          </a:p>
          <a:p>
            <a:r>
              <a:rPr lang="pt-BR" b="1" dirty="0" smtClean="0"/>
              <a:t>8º DIH HIMB</a:t>
            </a:r>
          </a:p>
          <a:p>
            <a:r>
              <a:rPr lang="pt-BR" b="1" dirty="0" smtClean="0"/>
              <a:t>2º DPO</a:t>
            </a:r>
          </a:p>
          <a:p>
            <a:r>
              <a:rPr lang="pt-BR" b="1" dirty="0" smtClean="0"/>
              <a:t>Levo D4</a:t>
            </a:r>
            <a:endParaRPr lang="pt-BR" b="1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781400"/>
          </a:xfrm>
        </p:spPr>
        <p:txBody>
          <a:bodyPr>
            <a:normAutofit fontScale="62500" lnSpcReduction="20000"/>
          </a:bodyPr>
          <a:lstStyle/>
          <a:p>
            <a:r>
              <a:rPr lang="pt-BR" dirty="0" smtClean="0"/>
              <a:t>Apresentando queda de SpO2 e bradicardia. Havia recebido dose de metoprolol pouco tempo antes.</a:t>
            </a:r>
          </a:p>
          <a:p>
            <a:r>
              <a:rPr lang="pt-BR" dirty="0" smtClean="0"/>
              <a:t>Diurese diminuída. </a:t>
            </a:r>
          </a:p>
          <a:p>
            <a:r>
              <a:rPr lang="pt-BR" dirty="0" smtClean="0"/>
              <a:t>Ao exame:</a:t>
            </a:r>
          </a:p>
          <a:p>
            <a:pPr lvl="1"/>
            <a:r>
              <a:rPr lang="pt-BR" dirty="0" smtClean="0"/>
              <a:t> dormindo, edema palpebral e de mãos, boa perfusão, hidratada.</a:t>
            </a:r>
          </a:p>
          <a:p>
            <a:pPr lvl="1"/>
            <a:r>
              <a:rPr lang="pt-BR" dirty="0" smtClean="0"/>
              <a:t>ACV: RCR 2T sem sopros.</a:t>
            </a:r>
          </a:p>
          <a:p>
            <a:pPr lvl="1"/>
            <a:r>
              <a:rPr lang="pt-BR" dirty="0" smtClean="0"/>
              <a:t>AR: escape pela TQT, roncos de transmissão. MV diminuído em HTE com estertores bolhosos.</a:t>
            </a:r>
          </a:p>
          <a:p>
            <a:pPr lvl="1"/>
            <a:r>
              <a:rPr lang="pt-BR" dirty="0" smtClean="0"/>
              <a:t>Abd: tenso, moderadamente globoso, RHA diminuídos.</a:t>
            </a:r>
          </a:p>
          <a:p>
            <a:r>
              <a:rPr lang="pt-BR" dirty="0" smtClean="0"/>
              <a:t>ID Atelectasia? Hipervolemia? Metoprolol?</a:t>
            </a:r>
          </a:p>
          <a:p>
            <a:r>
              <a:rPr lang="pt-BR" dirty="0" smtClean="0"/>
              <a:t>Foi ventilada com ambu com melhora do MV em HTE e da saturação. </a:t>
            </a:r>
            <a:endParaRPr lang="pt-BR" dirty="0"/>
          </a:p>
        </p:txBody>
      </p:sp>
      <p:sp>
        <p:nvSpPr>
          <p:cNvPr id="6" name="Retângulo de cantos arredondados 5"/>
          <p:cNvSpPr/>
          <p:nvPr/>
        </p:nvSpPr>
        <p:spPr>
          <a:xfrm>
            <a:off x="6876256" y="5229200"/>
            <a:ext cx="2016224" cy="1412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6876256" y="5373216"/>
            <a:ext cx="20162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27/04/13 – Noite</a:t>
            </a:r>
          </a:p>
          <a:p>
            <a:r>
              <a:rPr lang="pt-BR" b="1" dirty="0" smtClean="0"/>
              <a:t>8º DIH HIMB</a:t>
            </a:r>
          </a:p>
          <a:p>
            <a:r>
              <a:rPr lang="pt-BR" b="1" dirty="0" smtClean="0"/>
              <a:t>2º DPO</a:t>
            </a:r>
          </a:p>
          <a:p>
            <a:r>
              <a:rPr lang="pt-BR" b="1" dirty="0" smtClean="0"/>
              <a:t>Levo D4</a:t>
            </a:r>
            <a:endParaRPr lang="pt-BR" b="1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853408"/>
          </a:xfrm>
        </p:spPr>
        <p:txBody>
          <a:bodyPr>
            <a:noAutofit/>
          </a:bodyPr>
          <a:lstStyle/>
          <a:p>
            <a:r>
              <a:rPr lang="pt-BR" sz="1700" dirty="0" smtClean="0"/>
              <a:t>EXAME FÍSICO:</a:t>
            </a:r>
          </a:p>
          <a:p>
            <a:pPr lvl="1"/>
            <a:r>
              <a:rPr lang="pt-BR" sz="1700" dirty="0" smtClean="0"/>
              <a:t>REG, sincrônica com respirador, corada, hidratada, sedada, edemaciada, perfusão lentificada, pulsos finos, extremidades frias.</a:t>
            </a:r>
          </a:p>
          <a:p>
            <a:pPr lvl="1"/>
            <a:r>
              <a:rPr lang="pt-BR" sz="1700" dirty="0" smtClean="0"/>
              <a:t>ACV: NDN / AR: MV rude, abolido na base do HTD</a:t>
            </a:r>
          </a:p>
          <a:p>
            <a:pPr lvl="1"/>
            <a:r>
              <a:rPr lang="pt-BR" sz="1700" dirty="0" smtClean="0"/>
              <a:t>Abdome bastante distendido com dificuldade de palpação visceral. RHA ausentes. Cicatriz umbilical retificada. Edema de parede.</a:t>
            </a:r>
          </a:p>
          <a:p>
            <a:pPr lvl="1"/>
            <a:r>
              <a:rPr lang="pt-BR" sz="1700" dirty="0" smtClean="0"/>
              <a:t>FC: 133 bpm; PA: 97x45mmHg; FR: 25ipm; SatO2: 98%</a:t>
            </a:r>
          </a:p>
          <a:p>
            <a:r>
              <a:rPr lang="pt-BR" sz="1700" dirty="0" smtClean="0"/>
              <a:t>CD: Expansão com SF0,9% seguida de furosemida: houve melhora do quadro perfusional e urina ficou clara. No decorrer da manhã houve novamente redução da perfusão- repetida expansão SF com boa resposta. Solicitado Rx de tórax e abdome e colhidos exames de controle.</a:t>
            </a:r>
          </a:p>
        </p:txBody>
      </p:sp>
      <p:sp>
        <p:nvSpPr>
          <p:cNvPr id="5" name="Retângulo de cantos arredondados 4"/>
          <p:cNvSpPr/>
          <p:nvPr/>
        </p:nvSpPr>
        <p:spPr>
          <a:xfrm>
            <a:off x="6876256" y="5373216"/>
            <a:ext cx="2016224" cy="11967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6839744" y="5373216"/>
            <a:ext cx="23042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28/04/13 – Manhã</a:t>
            </a:r>
          </a:p>
          <a:p>
            <a:r>
              <a:rPr lang="pt-BR" b="1" dirty="0" smtClean="0"/>
              <a:t>9º DIH HIMB</a:t>
            </a:r>
          </a:p>
          <a:p>
            <a:r>
              <a:rPr lang="pt-BR" b="1" dirty="0" smtClean="0"/>
              <a:t>3º DPO</a:t>
            </a:r>
          </a:p>
          <a:p>
            <a:r>
              <a:rPr lang="pt-BR" b="1" dirty="0" smtClean="0"/>
              <a:t>Levo D5</a:t>
            </a:r>
            <a:endParaRPr lang="pt-B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de cantos arredondados 4"/>
          <p:cNvSpPr/>
          <p:nvPr/>
        </p:nvSpPr>
        <p:spPr>
          <a:xfrm>
            <a:off x="6876256" y="5229200"/>
            <a:ext cx="2016224" cy="1412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781400"/>
          </a:xfrm>
        </p:spPr>
        <p:txBody>
          <a:bodyPr>
            <a:normAutofit fontScale="77500" lnSpcReduction="20000"/>
          </a:bodyPr>
          <a:lstStyle/>
          <a:p>
            <a:r>
              <a:rPr lang="pt-BR" dirty="0" smtClean="0"/>
              <a:t>Exames:</a:t>
            </a:r>
          </a:p>
          <a:p>
            <a:pPr lvl="1"/>
            <a:r>
              <a:rPr lang="pt-BR" dirty="0" smtClean="0"/>
              <a:t>Na:129 K:5,9 Cl:99 Ca:8,6 Mg:2,8</a:t>
            </a:r>
          </a:p>
          <a:p>
            <a:pPr lvl="1"/>
            <a:r>
              <a:rPr lang="pt-BR" dirty="0" smtClean="0"/>
              <a:t>Ur:53 Cr:0,9 TGO:29 TGP:61 Triglicerídeos:128</a:t>
            </a:r>
          </a:p>
          <a:p>
            <a:pPr lvl="1"/>
            <a:r>
              <a:rPr lang="en-US" dirty="0" smtClean="0"/>
              <a:t>Prot tot:3,9 Alb:2,0 Glob1,9</a:t>
            </a:r>
            <a:endParaRPr lang="pt-BR" dirty="0" smtClean="0"/>
          </a:p>
          <a:p>
            <a:pPr lvl="1"/>
            <a:r>
              <a:rPr lang="en-US" b="1" dirty="0" smtClean="0"/>
              <a:t>Hb:10,2</a:t>
            </a:r>
            <a:r>
              <a:rPr lang="en-US" dirty="0" smtClean="0"/>
              <a:t> Hct:29,3</a:t>
            </a:r>
            <a:endParaRPr lang="pt-BR" dirty="0" smtClean="0"/>
          </a:p>
          <a:p>
            <a:pPr lvl="1"/>
            <a:r>
              <a:rPr lang="pt-BR" b="1" dirty="0" smtClean="0"/>
              <a:t>Leuco:30000 </a:t>
            </a:r>
            <a:r>
              <a:rPr lang="pt-BR" dirty="0" smtClean="0"/>
              <a:t>(seg70/ bast15/eos2/mono4/linf9)</a:t>
            </a:r>
          </a:p>
          <a:p>
            <a:pPr lvl="1"/>
            <a:r>
              <a:rPr lang="pt-BR" dirty="0" smtClean="0"/>
              <a:t>Plaq:163000</a:t>
            </a:r>
          </a:p>
          <a:p>
            <a:r>
              <a:rPr lang="pt-BR" dirty="0" smtClean="0"/>
              <a:t>Rx de tórax : opacidade em base D -Atelectasia e Rx de abdome com Velamento difuso. Discutido com a equipe da CIPE ainda pela manhã = Íleo adinâmico. A conduta foi mantida.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6876256" y="5301208"/>
            <a:ext cx="20882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28/04/13 – manhã</a:t>
            </a:r>
          </a:p>
          <a:p>
            <a:r>
              <a:rPr lang="pt-BR" b="1" dirty="0" smtClean="0"/>
              <a:t>9º DIH HIMB</a:t>
            </a:r>
          </a:p>
          <a:p>
            <a:r>
              <a:rPr lang="pt-BR" b="1" dirty="0" smtClean="0"/>
              <a:t>3º DPO</a:t>
            </a:r>
          </a:p>
          <a:p>
            <a:r>
              <a:rPr lang="pt-BR" b="1" dirty="0" smtClean="0"/>
              <a:t>Levo D5</a:t>
            </a:r>
            <a:endParaRPr lang="pt-B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781400"/>
          </a:xfrm>
        </p:spPr>
        <p:txBody>
          <a:bodyPr>
            <a:noAutofit/>
          </a:bodyPr>
          <a:lstStyle/>
          <a:p>
            <a:r>
              <a:rPr lang="pt-BR" sz="1800" dirty="0" smtClean="0"/>
              <a:t>14:00h: queda de saturação, atendida pela fisioterapia com manobras e aspiração da cânula de traqueostomia com saída de pequena quantidade de secreção, sem melhora do quadro mesmo após aumento dos parâmetros do ventilador mecânico; verificado sinais de choque novamente com pulsos finos, extremidades frias e TEC= 5", PAS: 87mmHg. </a:t>
            </a:r>
          </a:p>
          <a:p>
            <a:r>
              <a:rPr lang="pt-BR" sz="1800" dirty="0" smtClean="0"/>
              <a:t>Recebeu expansão com albumina a 20% na dose de 0,5g/kg diluída 1:3, infundida em 1 hora e furosemida 1 mg/kg/dose após. </a:t>
            </a:r>
          </a:p>
          <a:p>
            <a:r>
              <a:rPr lang="pt-BR" sz="1800" dirty="0" smtClean="0"/>
              <a:t>Trocado Levofloxacino por Meropenem.</a:t>
            </a:r>
          </a:p>
          <a:p>
            <a:r>
              <a:rPr lang="pt-BR" sz="1800" dirty="0" smtClean="0"/>
              <a:t>Não houve melhora e foi iniciada Norepinefrina contínua a 0,2mcg/kg/min. </a:t>
            </a:r>
          </a:p>
        </p:txBody>
      </p:sp>
      <p:sp>
        <p:nvSpPr>
          <p:cNvPr id="5" name="Retângulo de cantos arredondados 4"/>
          <p:cNvSpPr/>
          <p:nvPr/>
        </p:nvSpPr>
        <p:spPr>
          <a:xfrm>
            <a:off x="6876256" y="5229200"/>
            <a:ext cx="2016224" cy="1412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6948264" y="5373216"/>
            <a:ext cx="19442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/>
              <a:t>28/04/13 – Tarde</a:t>
            </a:r>
          </a:p>
          <a:p>
            <a:r>
              <a:rPr lang="pt-BR" b="1" dirty="0" smtClean="0"/>
              <a:t>9º DIH HIMB</a:t>
            </a:r>
          </a:p>
          <a:p>
            <a:r>
              <a:rPr lang="pt-BR" b="1" dirty="0" smtClean="0"/>
              <a:t>3º DPO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997424"/>
          </a:xfrm>
        </p:spPr>
        <p:txBody>
          <a:bodyPr>
            <a:normAutofit fontScale="85000" lnSpcReduction="20000"/>
          </a:bodyPr>
          <a:lstStyle/>
          <a:p>
            <a:r>
              <a:rPr lang="pt-BR" dirty="0" smtClean="0"/>
              <a:t>Evoluiu para PCR com atendimento imediato de RCP e cinco doses de Epinefrina e 1 dose de bicarbonato de sódio com reversão do quadro após 15 minutos. </a:t>
            </a:r>
          </a:p>
          <a:p>
            <a:r>
              <a:rPr lang="pt-BR" dirty="0" smtClean="0"/>
              <a:t>Aumentadas Dobutamina para 10mcg/kg/min e Norepinefrina até 1 mcg/kg/min. </a:t>
            </a:r>
          </a:p>
          <a:p>
            <a:r>
              <a:rPr lang="pt-BR" dirty="0" smtClean="0"/>
              <a:t>Às 15:15h nova PCR e RCP sem êxito. Óbito constatado às 16:50h.</a:t>
            </a:r>
          </a:p>
          <a:p>
            <a:r>
              <a:rPr lang="pt-BR" dirty="0" smtClean="0"/>
              <a:t>HD: </a:t>
            </a:r>
            <a:r>
              <a:rPr lang="pt-BR" b="1" dirty="0" smtClean="0">
                <a:solidFill>
                  <a:srgbClr val="C00000"/>
                </a:solidFill>
              </a:rPr>
              <a:t>Choque séptico refratário</a:t>
            </a:r>
            <a:r>
              <a:rPr lang="pt-BR" dirty="0" smtClean="0"/>
              <a:t>.</a:t>
            </a:r>
          </a:p>
          <a:p>
            <a:r>
              <a:rPr lang="pt-BR" dirty="0" smtClean="0"/>
              <a:t>Solicitada necropsia.</a:t>
            </a:r>
          </a:p>
        </p:txBody>
      </p:sp>
      <p:sp>
        <p:nvSpPr>
          <p:cNvPr id="4" name="Retângulo de cantos arredondados 3"/>
          <p:cNvSpPr/>
          <p:nvPr/>
        </p:nvSpPr>
        <p:spPr>
          <a:xfrm>
            <a:off x="6876256" y="5229200"/>
            <a:ext cx="2016224" cy="1412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6876256" y="5445224"/>
            <a:ext cx="20162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/>
              <a:t>28/04/13 – Tarde</a:t>
            </a:r>
          </a:p>
          <a:p>
            <a:r>
              <a:rPr lang="pt-BR" b="1" dirty="0" smtClean="0"/>
              <a:t>9º DIH HIMB</a:t>
            </a:r>
          </a:p>
          <a:p>
            <a:r>
              <a:rPr lang="pt-BR" b="1" dirty="0" smtClean="0"/>
              <a:t>3º DPO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45920" y="2924944"/>
            <a:ext cx="7498080" cy="1143000"/>
          </a:xfrm>
        </p:spPr>
        <p:txBody>
          <a:bodyPr/>
          <a:lstStyle/>
          <a:p>
            <a:r>
              <a:rPr lang="pt-BR" dirty="0" smtClean="0"/>
              <a:t>Hipóteses diagnósticas?</a:t>
            </a:r>
            <a:endParaRPr lang="pt-BR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>
                <a:solidFill>
                  <a:srgbClr val="FF0000"/>
                </a:solidFill>
              </a:rPr>
              <a:t>Fundoplicatura</a:t>
            </a: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t-PT" dirty="0" smtClean="0"/>
              <a:t>Cirurgia que parece ser bem sucedida no controle do refluxo em muitos pacientes refratários ao tratamento clínico.</a:t>
            </a:r>
          </a:p>
          <a:p>
            <a:r>
              <a:rPr lang="pt-PT" dirty="0" smtClean="0"/>
              <a:t>Em geral, é considerada para os pacientes com doença pulmonar devido à aspiração de material refluído. Pode ser indicada também para pacientes com déficit de crescimento que não respondem à alimentação por sonda, ou esofagite e vômitos intratáveis clinicamente.</a:t>
            </a: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203848" y="6165304"/>
            <a:ext cx="54726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Management of gastroesophageal reflux disease in children and adolescents – Up To Date Jun, 2013</a:t>
            </a:r>
            <a:endParaRPr lang="pt-BR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>
                <a:solidFill>
                  <a:srgbClr val="FF0000"/>
                </a:solidFill>
              </a:rPr>
              <a:t>Fundoplicatura</a:t>
            </a: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Complicações:</a:t>
            </a:r>
          </a:p>
          <a:p>
            <a:pPr lvl="1"/>
            <a:r>
              <a:rPr lang="pt-PT" dirty="0" smtClean="0"/>
              <a:t>Obstrução de intestino delgado (1-11%)</a:t>
            </a:r>
          </a:p>
          <a:p>
            <a:pPr lvl="1"/>
            <a:r>
              <a:rPr lang="pt-PT" dirty="0" smtClean="0"/>
              <a:t>“Síndrome da bolha/ distensão gasosa” (2-8%): a cirurgia pode alterar a capacidade mecânica de eliminar o ar engolido por eructação, levando a um acumulo de gás no estômago ou no intestino delgado, podendo causar cólicas e dores abdominais frequentes.</a:t>
            </a: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3275856" y="5934670"/>
            <a:ext cx="55801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Management of gastroesophageal reflux disease in children and adolescents – Up To Date. Jun, 2013</a:t>
            </a:r>
            <a:endParaRPr lang="pt-BR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>
                <a:solidFill>
                  <a:srgbClr val="FF0000"/>
                </a:solidFill>
              </a:rPr>
              <a:t>Fundoplicatura</a:t>
            </a: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pt-BR" dirty="0" smtClean="0"/>
              <a:t>Infecção (1 - 9%);</a:t>
            </a:r>
          </a:p>
          <a:p>
            <a:pPr lvl="1"/>
            <a:r>
              <a:rPr lang="pt-BR" dirty="0" smtClean="0"/>
              <a:t>Atelectasia ou pneumonia (4 -13%);</a:t>
            </a:r>
          </a:p>
          <a:p>
            <a:pPr lvl="1"/>
            <a:r>
              <a:rPr lang="pt-BR" dirty="0" smtClean="0"/>
              <a:t>Perfuração (2 - 4%);</a:t>
            </a:r>
          </a:p>
          <a:p>
            <a:pPr lvl="1"/>
            <a:r>
              <a:rPr lang="pt-BR" dirty="0" smtClean="0"/>
              <a:t>Estenose persistente do esôfago (1 - 9%);</a:t>
            </a:r>
          </a:p>
          <a:p>
            <a:pPr lvl="1"/>
            <a:r>
              <a:rPr lang="pt-BR" dirty="0" smtClean="0"/>
              <a:t>Obstrução esofágica (1 - 9%).</a:t>
            </a:r>
          </a:p>
          <a:p>
            <a:pPr lvl="1"/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3419872" y="5949280"/>
            <a:ext cx="54360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Management of gastroesophageal reflux disease in children and adolescents – Up To Date. Jun, 2013</a:t>
            </a:r>
            <a:endParaRPr lang="pt-BR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>
                <a:solidFill>
                  <a:srgbClr val="FF0000"/>
                </a:solidFill>
              </a:rPr>
              <a:t>Fundoplicatura</a:t>
            </a: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Complicações menos frequentes:</a:t>
            </a:r>
          </a:p>
          <a:p>
            <a:pPr lvl="1"/>
            <a:r>
              <a:rPr lang="pt-BR" dirty="0" smtClean="0"/>
              <a:t>Síndrome de Dumping;</a:t>
            </a:r>
          </a:p>
          <a:p>
            <a:pPr lvl="1"/>
            <a:r>
              <a:rPr lang="pt-BR" dirty="0" smtClean="0"/>
              <a:t>Hérnia incisional;</a:t>
            </a:r>
          </a:p>
          <a:p>
            <a:pPr lvl="1"/>
            <a:r>
              <a:rPr lang="pt-BR" dirty="0" smtClean="0"/>
              <a:t>Gastroparesia.</a:t>
            </a: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3131840" y="5877272"/>
            <a:ext cx="56166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Management of gastroesophageal reflux disease in children and adolescents – Up To Date. Jun, 2013</a:t>
            </a:r>
            <a:endParaRPr lang="pt-BR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>
                <a:solidFill>
                  <a:srgbClr val="FF0000"/>
                </a:solidFill>
              </a:rPr>
              <a:t>Fundoplicatura</a:t>
            </a: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Reoperação é necessária em 3 a 19% dos pacientes.</a:t>
            </a:r>
          </a:p>
          <a:p>
            <a:r>
              <a:rPr lang="pt-BR" dirty="0" smtClean="0"/>
              <a:t>Mortalidade operatória varia de 0 a 5%.</a:t>
            </a:r>
          </a:p>
          <a:p>
            <a:r>
              <a:rPr lang="pt-BR" dirty="0" smtClean="0"/>
              <a:t>Pacientes com doenças neurológicas que necessitam de uma segunda operação antirrefluxo parecem ter uma frequência um pouco mais elevada de complicações.</a:t>
            </a: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3203848" y="6165304"/>
            <a:ext cx="56166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Management of gastroesophageal reflux disease in children and adolescents – Up To Date. Jun, 2013</a:t>
            </a:r>
            <a:endParaRPr lang="pt-BR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3568" y="116632"/>
            <a:ext cx="7772400" cy="1368151"/>
          </a:xfrm>
        </p:spPr>
        <p:txBody>
          <a:bodyPr/>
          <a:lstStyle/>
          <a:p>
            <a:pPr algn="ctr"/>
            <a:r>
              <a:rPr lang="pt-BR" dirty="0" smtClean="0"/>
              <a:t>A 041/13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123728" y="1578496"/>
            <a:ext cx="4896544" cy="914400"/>
          </a:xfrm>
        </p:spPr>
        <p:txBody>
          <a:bodyPr>
            <a:normAutofit lnSpcReduction="10000"/>
          </a:bodyPr>
          <a:lstStyle/>
          <a:p>
            <a:pPr algn="ctr"/>
            <a:r>
              <a:rPr lang="pt-BR" sz="2800" dirty="0" smtClean="0"/>
              <a:t>Marcos E.A. Segura</a:t>
            </a:r>
          </a:p>
          <a:p>
            <a:pPr algn="ctr"/>
            <a:r>
              <a:rPr lang="pt-BR" i="1" dirty="0" smtClean="0"/>
              <a:t>     Médico patologista</a:t>
            </a:r>
            <a:endParaRPr lang="pt-BR" i="1" dirty="0"/>
          </a:p>
        </p:txBody>
      </p:sp>
      <p:pic>
        <p:nvPicPr>
          <p:cNvPr id="4098" name="Picture 2" descr="C:\Users\paulo\Desktop\Imagem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845615"/>
            <a:ext cx="5005387" cy="3779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4481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ABERTURA DAS CAVIDADES</a:t>
            </a:r>
            <a:endParaRPr lang="pt-BR" dirty="0"/>
          </a:p>
        </p:txBody>
      </p:sp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itchFamily="34" charset="0"/>
              <a:buChar char="•"/>
            </a:pPr>
            <a:r>
              <a:rPr lang="pt-BR" dirty="0" smtClean="0"/>
              <a:t>Grande quantidade de tecido adiposo subcutâneo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pt-BR" dirty="0" smtClean="0"/>
              <a:t>Alças distendidas com conteúdo líquido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pt-BR" dirty="0" smtClean="0"/>
              <a:t>Aderências comprometendo estomago, fígado, pâncreas e baço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26322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ECTOSCOPIA</a:t>
            </a:r>
            <a:endParaRPr lang="pt-BR" dirty="0"/>
          </a:p>
        </p:txBody>
      </p:sp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itchFamily="34" charset="0"/>
              <a:buChar char="•"/>
            </a:pPr>
            <a:r>
              <a:rPr lang="pt-BR" dirty="0"/>
              <a:t>Sexo </a:t>
            </a:r>
            <a:r>
              <a:rPr lang="pt-BR" dirty="0" smtClean="0"/>
              <a:t>feminino</a:t>
            </a:r>
            <a:endParaRPr lang="pt-BR" dirty="0"/>
          </a:p>
          <a:p>
            <a:pPr marL="342900" indent="-342900">
              <a:buFont typeface="Arial" pitchFamily="34" charset="0"/>
              <a:buChar char="•"/>
            </a:pPr>
            <a:r>
              <a:rPr lang="pt-BR" dirty="0" smtClean="0"/>
              <a:t>Fáscies sindrômica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pt-BR" dirty="0" smtClean="0"/>
              <a:t>Cicatriz cirúrgica linear em flanco esquerdo com sonda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pt-BR" dirty="0" smtClean="0"/>
              <a:t>Bom estado nutricional</a:t>
            </a:r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86136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Sistema cardiovascular</a:t>
            </a:r>
            <a:endParaRPr lang="pt-BR" dirty="0"/>
          </a:p>
        </p:txBody>
      </p:sp>
      <p:graphicFrame>
        <p:nvGraphicFramePr>
          <p:cNvPr id="4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5959766"/>
              </p:ext>
            </p:extLst>
          </p:nvPr>
        </p:nvGraphicFramePr>
        <p:xfrm>
          <a:off x="323528" y="1412776"/>
          <a:ext cx="8461002" cy="4813058"/>
        </p:xfrm>
        <a:graphic>
          <a:graphicData uri="http://schemas.openxmlformats.org/drawingml/2006/table">
            <a:tbl>
              <a:tblPr/>
              <a:tblGrid>
                <a:gridCol w="4230501"/>
                <a:gridCol w="4230501"/>
              </a:tblGrid>
              <a:tr h="38986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Coração: Aumentado de tamanho.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VD: normal.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VE:1,5cm.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76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Parede anterior do VE foi rebatida mostrando luz comprimida, parede espessada e abaulamento subaórtico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6210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Sistema cardiovascular</a:t>
            </a:r>
            <a:endParaRPr lang="pt-BR" dirty="0"/>
          </a:p>
        </p:txBody>
      </p:sp>
      <p:graphicFrame>
        <p:nvGraphicFramePr>
          <p:cNvPr id="4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357496"/>
              </p:ext>
            </p:extLst>
          </p:nvPr>
        </p:nvGraphicFramePr>
        <p:xfrm>
          <a:off x="323528" y="1700808"/>
          <a:ext cx="8461002" cy="4726284"/>
        </p:xfrm>
        <a:graphic>
          <a:graphicData uri="http://schemas.openxmlformats.org/drawingml/2006/table">
            <a:tbl>
              <a:tblPr/>
              <a:tblGrid>
                <a:gridCol w="4230501"/>
                <a:gridCol w="4230501"/>
              </a:tblGrid>
              <a:tr h="38986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</a:tr>
              <a:tr h="8276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Miocárdio com hipertrofia de fibras cardíacas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Áreas de infarto.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Seta para a direita 7"/>
          <p:cNvSpPr>
            <a:spLocks noChangeArrowheads="1"/>
          </p:cNvSpPr>
          <p:nvPr/>
        </p:nvSpPr>
        <p:spPr bwMode="auto">
          <a:xfrm rot="16200000">
            <a:off x="4827235" y="3931344"/>
            <a:ext cx="642937" cy="214313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 vert="eaVert"/>
          <a:lstStyle/>
          <a:p>
            <a:endParaRPr lang="pt-BR" dirty="0"/>
          </a:p>
        </p:txBody>
      </p:sp>
      <p:sp>
        <p:nvSpPr>
          <p:cNvPr id="7" name="Seta para a direita 7"/>
          <p:cNvSpPr>
            <a:spLocks noChangeArrowheads="1"/>
          </p:cNvSpPr>
          <p:nvPr/>
        </p:nvSpPr>
        <p:spPr bwMode="auto">
          <a:xfrm rot="16200000">
            <a:off x="5544964" y="3787328"/>
            <a:ext cx="642937" cy="214313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 vert="eaVert"/>
          <a:lstStyle/>
          <a:p>
            <a:endParaRPr lang="pt-BR" dirty="0"/>
          </a:p>
        </p:txBody>
      </p:sp>
      <p:sp>
        <p:nvSpPr>
          <p:cNvPr id="8" name="Seta para a direita 7"/>
          <p:cNvSpPr>
            <a:spLocks noChangeArrowheads="1"/>
          </p:cNvSpPr>
          <p:nvPr/>
        </p:nvSpPr>
        <p:spPr bwMode="auto">
          <a:xfrm rot="16200000">
            <a:off x="6301904" y="3609874"/>
            <a:ext cx="642937" cy="214313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 vert="eaVert"/>
          <a:lstStyle/>
          <a:p>
            <a:endParaRPr lang="pt-BR" dirty="0"/>
          </a:p>
        </p:txBody>
      </p:sp>
      <p:sp>
        <p:nvSpPr>
          <p:cNvPr id="9" name="Seta para a direita 7"/>
          <p:cNvSpPr>
            <a:spLocks noChangeArrowheads="1"/>
          </p:cNvSpPr>
          <p:nvPr/>
        </p:nvSpPr>
        <p:spPr bwMode="auto">
          <a:xfrm rot="16200000">
            <a:off x="6877968" y="3288406"/>
            <a:ext cx="642937" cy="214313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 vert="eaVert"/>
          <a:lstStyle/>
          <a:p>
            <a:endParaRPr lang="pt-BR" dirty="0"/>
          </a:p>
        </p:txBody>
      </p:sp>
      <p:sp>
        <p:nvSpPr>
          <p:cNvPr id="10" name="Seta para a direita 7"/>
          <p:cNvSpPr>
            <a:spLocks noChangeArrowheads="1"/>
          </p:cNvSpPr>
          <p:nvPr/>
        </p:nvSpPr>
        <p:spPr bwMode="auto">
          <a:xfrm rot="16200000">
            <a:off x="7382024" y="3025864"/>
            <a:ext cx="642937" cy="214313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 vert="eaVert"/>
          <a:lstStyle/>
          <a:p>
            <a:endParaRPr lang="pt-BR" dirty="0"/>
          </a:p>
        </p:txBody>
      </p:sp>
      <p:sp>
        <p:nvSpPr>
          <p:cNvPr id="11" name="Seta para a direita 7"/>
          <p:cNvSpPr>
            <a:spLocks noChangeArrowheads="1"/>
          </p:cNvSpPr>
          <p:nvPr/>
        </p:nvSpPr>
        <p:spPr bwMode="auto">
          <a:xfrm rot="16200000">
            <a:off x="7958088" y="2961470"/>
            <a:ext cx="642937" cy="214313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 vert="eaVert"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10841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Sistema cardiovascular</a:t>
            </a:r>
            <a:endParaRPr lang="pt-BR" dirty="0"/>
          </a:p>
        </p:txBody>
      </p:sp>
      <p:graphicFrame>
        <p:nvGraphicFramePr>
          <p:cNvPr id="4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5534721"/>
              </p:ext>
            </p:extLst>
          </p:nvPr>
        </p:nvGraphicFramePr>
        <p:xfrm>
          <a:off x="323528" y="1700808"/>
          <a:ext cx="8461002" cy="4726284"/>
        </p:xfrm>
        <a:graphic>
          <a:graphicData uri="http://schemas.openxmlformats.org/drawingml/2006/table">
            <a:tbl>
              <a:tblPr/>
              <a:tblGrid>
                <a:gridCol w="4230501"/>
                <a:gridCol w="4230501"/>
              </a:tblGrid>
              <a:tr h="38986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</a:tr>
              <a:tr h="827626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Área de infarto demonstra fibras musculares coaguladas (setas vermelhas) edema e infiltrado.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Seta para a direita 7"/>
          <p:cNvSpPr>
            <a:spLocks noChangeArrowheads="1"/>
          </p:cNvSpPr>
          <p:nvPr/>
        </p:nvSpPr>
        <p:spPr bwMode="auto">
          <a:xfrm rot="16200000">
            <a:off x="2485480" y="4003352"/>
            <a:ext cx="642937" cy="214313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2"/>
          </a:solidFill>
          <a:ln w="9525" algn="ctr">
            <a:noFill/>
            <a:round/>
            <a:headEnd/>
            <a:tailEnd/>
          </a:ln>
        </p:spPr>
        <p:txBody>
          <a:bodyPr vert="eaVert"/>
          <a:lstStyle/>
          <a:p>
            <a:endParaRPr lang="pt-BR" dirty="0"/>
          </a:p>
        </p:txBody>
      </p:sp>
      <p:sp>
        <p:nvSpPr>
          <p:cNvPr id="7" name="Seta para a direita 7"/>
          <p:cNvSpPr>
            <a:spLocks noChangeArrowheads="1"/>
          </p:cNvSpPr>
          <p:nvPr/>
        </p:nvSpPr>
        <p:spPr bwMode="auto">
          <a:xfrm rot="16200000">
            <a:off x="5509816" y="4155752"/>
            <a:ext cx="642937" cy="214313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2"/>
          </a:solidFill>
          <a:ln w="9525" algn="ctr">
            <a:noFill/>
            <a:round/>
            <a:headEnd/>
            <a:tailEnd/>
          </a:ln>
        </p:spPr>
        <p:txBody>
          <a:bodyPr vert="eaVert"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66485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Cardiomiopatia hipertrófica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 smtClean="0"/>
          </a:p>
          <a:p>
            <a:pPr marL="342900" indent="-342900"/>
            <a:endParaRPr lang="pt-BR" dirty="0" smtClean="0"/>
          </a:p>
          <a:p>
            <a:pPr marL="342900" indent="-342900"/>
            <a:endParaRPr lang="pt-BR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137868763"/>
              </p:ext>
            </p:extLst>
          </p:nvPr>
        </p:nvGraphicFramePr>
        <p:xfrm>
          <a:off x="-1404664" y="1628800"/>
          <a:ext cx="6096000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3419872" y="1628800"/>
            <a:ext cx="5408984" cy="51209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itchFamily="34" charset="0"/>
              <a:buChar char="•"/>
            </a:pPr>
            <a:r>
              <a:rPr lang="pt-BR" dirty="0" smtClean="0">
                <a:solidFill>
                  <a:schemeClr val="accent3">
                    <a:lumMod val="50000"/>
                  </a:schemeClr>
                </a:solidFill>
              </a:rPr>
              <a:t>Doença primária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pt-BR" dirty="0" smtClean="0">
                <a:solidFill>
                  <a:schemeClr val="accent3">
                    <a:lumMod val="50000"/>
                  </a:schemeClr>
                </a:solidFill>
              </a:rPr>
              <a:t>Causada por mutações em genes que codificam proteínas sarcoméricas</a:t>
            </a:r>
          </a:p>
          <a:p>
            <a:pPr marL="342900" indent="-342900">
              <a:buFont typeface="Arial" pitchFamily="34" charset="0"/>
              <a:buChar char="•"/>
            </a:pPr>
            <a:endParaRPr lang="pt-BR" dirty="0"/>
          </a:p>
          <a:p>
            <a:pPr marL="342900" indent="-342900">
              <a:buFont typeface="Arial" pitchFamily="34" charset="0"/>
              <a:buChar char="•"/>
            </a:pPr>
            <a:endParaRPr lang="pt-BR" dirty="0" smtClean="0"/>
          </a:p>
          <a:p>
            <a:pPr marL="342900" indent="-342900">
              <a:buFont typeface="Arial" pitchFamily="34" charset="0"/>
              <a:buChar char="•"/>
            </a:pPr>
            <a:endParaRPr lang="pt-BR" dirty="0"/>
          </a:p>
          <a:p>
            <a:pPr marL="342900" indent="-342900">
              <a:buFont typeface="Arial" pitchFamily="34" charset="0"/>
              <a:buChar char="•"/>
            </a:pPr>
            <a:endParaRPr lang="pt-BR" dirty="0" smtClean="0"/>
          </a:p>
          <a:p>
            <a:pPr marL="342900" indent="-342900">
              <a:buFont typeface="Arial" pitchFamily="34" charset="0"/>
              <a:buChar char="•"/>
            </a:pPr>
            <a:endParaRPr lang="pt-BR" dirty="0"/>
          </a:p>
          <a:p>
            <a:pPr marL="342900" indent="-342900">
              <a:buFont typeface="Arial" pitchFamily="34" charset="0"/>
              <a:buChar char="•"/>
            </a:pPr>
            <a:r>
              <a:rPr lang="pt-BR" dirty="0" smtClean="0">
                <a:solidFill>
                  <a:schemeClr val="accent5">
                    <a:lumMod val="75000"/>
                  </a:schemeClr>
                </a:solidFill>
              </a:rPr>
              <a:t>Necessidade de exclusão de outras doenças que podem levar a uma hipertrofia miocárdica secundária	</a:t>
            </a:r>
          </a:p>
          <a:p>
            <a:pPr marL="342900" indent="-342900"/>
            <a:endParaRPr lang="pt-BR" dirty="0" smtClean="0"/>
          </a:p>
          <a:p>
            <a:pPr marL="342900" indent="-342900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56737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Cardiomiopatia hipertrófica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 smtClean="0"/>
          </a:p>
          <a:p>
            <a:pPr marL="342900" indent="-342900"/>
            <a:endParaRPr lang="pt-BR" dirty="0" smtClean="0"/>
          </a:p>
          <a:p>
            <a:pPr marL="342900" indent="-342900"/>
            <a:endParaRPr lang="pt-BR" dirty="0"/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4499992" y="2420888"/>
            <a:ext cx="4328864" cy="32403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itchFamily="34" charset="0"/>
              <a:buChar char="•"/>
            </a:pPr>
            <a:r>
              <a:rPr lang="pt-BR" dirty="0" smtClean="0">
                <a:solidFill>
                  <a:schemeClr val="accent3">
                    <a:lumMod val="50000"/>
                  </a:schemeClr>
                </a:solidFill>
              </a:rPr>
              <a:t>MORFOLOGIA</a:t>
            </a:r>
          </a:p>
          <a:p>
            <a:pPr marL="800100" lvl="1" indent="-342900"/>
            <a:r>
              <a:rPr lang="pt-BR" dirty="0" smtClean="0">
                <a:solidFill>
                  <a:schemeClr val="accent3">
                    <a:lumMod val="50000"/>
                  </a:schemeClr>
                </a:solidFill>
              </a:rPr>
              <a:t>Hipertrofia do miocárdio sem dilatação </a:t>
            </a:r>
          </a:p>
          <a:p>
            <a:pPr marL="800100" lvl="1" indent="-342900"/>
            <a:r>
              <a:rPr lang="pt-BR" dirty="0" smtClean="0">
                <a:solidFill>
                  <a:schemeClr val="accent3">
                    <a:lumMod val="50000"/>
                  </a:schemeClr>
                </a:solidFill>
              </a:rPr>
              <a:t>Aumento desproporcional do septo ventricular </a:t>
            </a:r>
          </a:p>
          <a:p>
            <a:pPr marL="800100" lvl="1" indent="-342900"/>
            <a:r>
              <a:rPr lang="pt-BR" dirty="0" smtClean="0">
                <a:solidFill>
                  <a:schemeClr val="accent3">
                    <a:lumMod val="50000"/>
                  </a:schemeClr>
                </a:solidFill>
              </a:rPr>
              <a:t>Cavidade ventricular perde sua característica ovóide e adiquire aspecto comprimido (banana)</a:t>
            </a:r>
          </a:p>
          <a:p>
            <a:pPr marL="342900" indent="-342900">
              <a:buFont typeface="Arial" pitchFamily="34" charset="0"/>
              <a:buChar char="•"/>
            </a:pPr>
            <a:endParaRPr lang="pt-BR" dirty="0"/>
          </a:p>
          <a:p>
            <a:pPr marL="342900" indent="-342900"/>
            <a:endParaRPr lang="pt-BR" dirty="0" smtClean="0"/>
          </a:p>
          <a:p>
            <a:pPr marL="342900" indent="-342900"/>
            <a:endParaRPr lang="pt-BR" dirty="0"/>
          </a:p>
        </p:txBody>
      </p:sp>
      <p:pic>
        <p:nvPicPr>
          <p:cNvPr id="5122" name="Picture 2" descr="C:\Users\paulo\Desktop\Imagem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196752"/>
            <a:ext cx="3816350" cy="5208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5153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infarto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4027295"/>
              </p:ext>
            </p:extLst>
          </p:nvPr>
        </p:nvGraphicFramePr>
        <p:xfrm>
          <a:off x="179512" y="1628800"/>
          <a:ext cx="4330824" cy="48450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8" name="Group 7"/>
          <p:cNvGrpSpPr/>
          <p:nvPr/>
        </p:nvGrpSpPr>
        <p:grpSpPr>
          <a:xfrm>
            <a:off x="4499992" y="1844823"/>
            <a:ext cx="4248472" cy="3416320"/>
            <a:chOff x="4499992" y="1844823"/>
            <a:chExt cx="4248472" cy="3416320"/>
          </a:xfrm>
        </p:grpSpPr>
        <p:sp>
          <p:nvSpPr>
            <p:cNvPr id="5" name="TextBox 4"/>
            <p:cNvSpPr txBox="1"/>
            <p:nvPr/>
          </p:nvSpPr>
          <p:spPr>
            <a:xfrm>
              <a:off x="4499992" y="1844823"/>
              <a:ext cx="4248472" cy="34163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3200" dirty="0" smtClean="0"/>
                <a:t>Desequilíbrio</a:t>
              </a:r>
            </a:p>
            <a:p>
              <a:endParaRPr lang="pt-BR" dirty="0" smtClean="0"/>
            </a:p>
            <a:p>
              <a:endParaRPr lang="pt-BR" dirty="0"/>
            </a:p>
            <a:p>
              <a:endParaRPr lang="pt-BR" dirty="0" smtClean="0"/>
            </a:p>
            <a:p>
              <a:endParaRPr lang="pt-BR" dirty="0"/>
            </a:p>
            <a:p>
              <a:endParaRPr lang="pt-BR" dirty="0" smtClean="0"/>
            </a:p>
            <a:p>
              <a:endParaRPr lang="pt-BR" dirty="0"/>
            </a:p>
            <a:p>
              <a:pPr algn="ctr"/>
              <a:r>
                <a:rPr lang="pt-BR" sz="2800" dirty="0" smtClean="0">
                  <a:solidFill>
                    <a:schemeClr val="accent3">
                      <a:lumMod val="75000"/>
                    </a:schemeClr>
                  </a:solidFill>
                </a:rPr>
                <a:t>oferta</a:t>
              </a:r>
            </a:p>
            <a:p>
              <a:pPr algn="ctr"/>
              <a:r>
                <a:rPr lang="pt-BR" sz="4800" dirty="0" smtClean="0">
                  <a:solidFill>
                    <a:schemeClr val="tx2">
                      <a:lumMod val="75000"/>
                    </a:schemeClr>
                  </a:solidFill>
                </a:rPr>
                <a:t>DEMANDA</a:t>
              </a:r>
              <a:endParaRPr lang="en-US" sz="4800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cxnSp>
          <p:nvCxnSpPr>
            <p:cNvPr id="7" name="Straight Connector 6"/>
            <p:cNvCxnSpPr/>
            <p:nvPr/>
          </p:nvCxnSpPr>
          <p:spPr>
            <a:xfrm>
              <a:off x="4932040" y="4509120"/>
              <a:ext cx="3312368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453032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Sistema cardiovascular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itchFamily="34" charset="0"/>
              <a:buChar char="•"/>
            </a:pPr>
            <a:r>
              <a:rPr lang="pt-BR" dirty="0" smtClean="0"/>
              <a:t>Miocardiopatia hipertrófica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pt-BR" dirty="0" smtClean="0"/>
              <a:t>Infarto recente (compatível com 1 dia)		</a:t>
            </a:r>
          </a:p>
          <a:p>
            <a:pPr marL="342900" indent="-342900"/>
            <a:endParaRPr lang="pt-BR" dirty="0" smtClean="0"/>
          </a:p>
          <a:p>
            <a:pPr marL="342900" indent="-342900"/>
            <a:endParaRPr lang="pt-BR" dirty="0"/>
          </a:p>
        </p:txBody>
      </p:sp>
      <p:pic>
        <p:nvPicPr>
          <p:cNvPr id="6146" name="Picture 2" descr="C:\Users\paulo\Desktop\Imagem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645024"/>
            <a:ext cx="5667375" cy="2505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6030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Sistema respiratório</a:t>
            </a:r>
            <a:endParaRPr lang="pt-BR" dirty="0"/>
          </a:p>
        </p:txBody>
      </p:sp>
      <p:graphicFrame>
        <p:nvGraphicFramePr>
          <p:cNvPr id="4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7253598"/>
              </p:ext>
            </p:extLst>
          </p:nvPr>
        </p:nvGraphicFramePr>
        <p:xfrm>
          <a:off x="323528" y="1700808"/>
          <a:ext cx="8461002" cy="4726284"/>
        </p:xfrm>
        <a:graphic>
          <a:graphicData uri="http://schemas.openxmlformats.org/drawingml/2006/table">
            <a:tbl>
              <a:tblPr/>
              <a:tblGrid>
                <a:gridCol w="8461002"/>
              </a:tblGrid>
              <a:tr h="47262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Taquéia: Conteúdo mucoso abundante.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Orifício de traqueostomia medindo 2,0cm, pérveo.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Pulmões borrachosos.</a:t>
                      </a:r>
                      <a:endParaRPr kumimoji="0" lang="pt-B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5781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Sistema respiratório</a:t>
            </a:r>
            <a:endParaRPr lang="pt-BR" dirty="0"/>
          </a:p>
        </p:txBody>
      </p:sp>
      <p:graphicFrame>
        <p:nvGraphicFramePr>
          <p:cNvPr id="4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4238775"/>
              </p:ext>
            </p:extLst>
          </p:nvPr>
        </p:nvGraphicFramePr>
        <p:xfrm>
          <a:off x="323528" y="1700808"/>
          <a:ext cx="8461002" cy="4726284"/>
        </p:xfrm>
        <a:graphic>
          <a:graphicData uri="http://schemas.openxmlformats.org/drawingml/2006/table">
            <a:tbl>
              <a:tblPr/>
              <a:tblGrid>
                <a:gridCol w="4230501"/>
                <a:gridCol w="4230501"/>
              </a:tblGrid>
              <a:tr h="38986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</a:tr>
              <a:tr h="8276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Septos espessos comprimindo espaços alveolares.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Septo alveolar edemaciado com discreto infiltrado linfocítico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7854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Sistema respiratório</a:t>
            </a:r>
            <a:endParaRPr lang="pt-BR" dirty="0"/>
          </a:p>
        </p:txBody>
      </p:sp>
      <p:graphicFrame>
        <p:nvGraphicFramePr>
          <p:cNvPr id="4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4105111"/>
              </p:ext>
            </p:extLst>
          </p:nvPr>
        </p:nvGraphicFramePr>
        <p:xfrm>
          <a:off x="323528" y="1700808"/>
          <a:ext cx="8461002" cy="4726284"/>
        </p:xfrm>
        <a:graphic>
          <a:graphicData uri="http://schemas.openxmlformats.org/drawingml/2006/table">
            <a:tbl>
              <a:tblPr/>
              <a:tblGrid>
                <a:gridCol w="4230501"/>
                <a:gridCol w="4230501"/>
              </a:tblGrid>
              <a:tr h="38986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Falência de VE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↓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Aumento da pressão hidroestática na circulação pulmonar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↓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Edema e extravazamento de eritrócitos para a luz alvéolar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↓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Fagocitose dos eritrócitos por macrófagos (células do vício cardíaco)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76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Histiócitos com hemácias fagocitadas 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Curved Left Arrow 2"/>
          <p:cNvSpPr/>
          <p:nvPr/>
        </p:nvSpPr>
        <p:spPr>
          <a:xfrm rot="19424277">
            <a:off x="1631613" y="2191649"/>
            <a:ext cx="576064" cy="1152128"/>
          </a:xfrm>
          <a:prstGeom prst="curved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Curved Left Arrow 6"/>
          <p:cNvSpPr/>
          <p:nvPr/>
        </p:nvSpPr>
        <p:spPr>
          <a:xfrm rot="12359679">
            <a:off x="1528355" y="3787534"/>
            <a:ext cx="576064" cy="1152128"/>
          </a:xfrm>
          <a:prstGeom prst="curved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0050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Sistema respiratório</a:t>
            </a:r>
            <a:endParaRPr lang="pt-BR" dirty="0"/>
          </a:p>
        </p:txBody>
      </p:sp>
      <p:graphicFrame>
        <p:nvGraphicFramePr>
          <p:cNvPr id="4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4437567"/>
              </p:ext>
            </p:extLst>
          </p:nvPr>
        </p:nvGraphicFramePr>
        <p:xfrm>
          <a:off x="323528" y="1700808"/>
          <a:ext cx="8461002" cy="4726284"/>
        </p:xfrm>
        <a:graphic>
          <a:graphicData uri="http://schemas.openxmlformats.org/drawingml/2006/table">
            <a:tbl>
              <a:tblPr/>
              <a:tblGrid>
                <a:gridCol w="4230501"/>
                <a:gridCol w="4230501"/>
              </a:tblGrid>
              <a:tr h="38986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Infiltrado polimorfonuclear em luz brônquica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76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6875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Sistema </a:t>
            </a:r>
            <a:r>
              <a:rPr lang="pt-BR" dirty="0" smtClean="0"/>
              <a:t>respiratório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itchFamily="34" charset="0"/>
              <a:buChar char="•"/>
            </a:pPr>
            <a:r>
              <a:rPr lang="pt-BR" dirty="0" smtClean="0"/>
              <a:t>Sinais de congestão passiva de vasos pulmonares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pt-BR" dirty="0" smtClean="0"/>
              <a:t>Broncopneumonia	</a:t>
            </a:r>
          </a:p>
          <a:p>
            <a:pPr marL="342900" indent="-342900"/>
            <a:endParaRPr lang="pt-BR" dirty="0" smtClean="0"/>
          </a:p>
          <a:p>
            <a:pPr marL="342900" indent="-342900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63340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Sistema GASTROINTESTINAL</a:t>
            </a:r>
            <a:endParaRPr lang="pt-BR" dirty="0"/>
          </a:p>
        </p:txBody>
      </p:sp>
      <p:graphicFrame>
        <p:nvGraphicFramePr>
          <p:cNvPr id="4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0016108"/>
              </p:ext>
            </p:extLst>
          </p:nvPr>
        </p:nvGraphicFramePr>
        <p:xfrm>
          <a:off x="323528" y="1700808"/>
          <a:ext cx="8461002" cy="4726284"/>
        </p:xfrm>
        <a:graphic>
          <a:graphicData uri="http://schemas.openxmlformats.org/drawingml/2006/table">
            <a:tbl>
              <a:tblPr/>
              <a:tblGrid>
                <a:gridCol w="4230501"/>
                <a:gridCol w="4230501"/>
              </a:tblGrid>
              <a:tr h="38986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Aderências em estômago, fígado, pâncreas e baço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76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Visão posterior do fígado e alças intestinais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25766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pâncreas</a:t>
            </a:r>
            <a:endParaRPr lang="pt-BR" dirty="0"/>
          </a:p>
        </p:txBody>
      </p:sp>
      <p:graphicFrame>
        <p:nvGraphicFramePr>
          <p:cNvPr id="4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4842127"/>
              </p:ext>
            </p:extLst>
          </p:nvPr>
        </p:nvGraphicFramePr>
        <p:xfrm>
          <a:off x="323528" y="1700808"/>
          <a:ext cx="8461002" cy="4726284"/>
        </p:xfrm>
        <a:graphic>
          <a:graphicData uri="http://schemas.openxmlformats.org/drawingml/2006/table">
            <a:tbl>
              <a:tblPr/>
              <a:tblGrid>
                <a:gridCol w="4230501"/>
                <a:gridCol w="4230501"/>
              </a:tblGrid>
              <a:tr h="38986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Lesões em pingo de vela nos tecidos peripancreáticos (seta vermelha)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Seta preta: duodeno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76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Seta para a direita 7"/>
          <p:cNvSpPr>
            <a:spLocks noChangeArrowheads="1"/>
          </p:cNvSpPr>
          <p:nvPr/>
        </p:nvSpPr>
        <p:spPr bwMode="auto">
          <a:xfrm rot="13417575">
            <a:off x="2840216" y="3972635"/>
            <a:ext cx="642937" cy="214313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2"/>
          </a:solidFill>
          <a:ln w="9525" algn="ctr">
            <a:noFill/>
            <a:round/>
            <a:headEnd/>
            <a:tailEnd/>
          </a:ln>
        </p:spPr>
        <p:txBody>
          <a:bodyPr vert="eaVert"/>
          <a:lstStyle/>
          <a:p>
            <a:endParaRPr lang="pt-BR" dirty="0"/>
          </a:p>
        </p:txBody>
      </p:sp>
      <p:sp>
        <p:nvSpPr>
          <p:cNvPr id="6" name="Seta para a direita 7"/>
          <p:cNvSpPr>
            <a:spLocks noChangeArrowheads="1"/>
          </p:cNvSpPr>
          <p:nvPr/>
        </p:nvSpPr>
        <p:spPr bwMode="auto">
          <a:xfrm rot="20611973">
            <a:off x="1160141" y="3819326"/>
            <a:ext cx="642937" cy="214313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 vert="eaVert"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2958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pâncreas</a:t>
            </a:r>
            <a:endParaRPr lang="pt-BR" dirty="0"/>
          </a:p>
        </p:txBody>
      </p:sp>
      <p:graphicFrame>
        <p:nvGraphicFramePr>
          <p:cNvPr id="4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5277915"/>
              </p:ext>
            </p:extLst>
          </p:nvPr>
        </p:nvGraphicFramePr>
        <p:xfrm>
          <a:off x="323528" y="1700808"/>
          <a:ext cx="8461002" cy="4726284"/>
        </p:xfrm>
        <a:graphic>
          <a:graphicData uri="http://schemas.openxmlformats.org/drawingml/2006/table">
            <a:tbl>
              <a:tblPr/>
              <a:tblGrid>
                <a:gridCol w="4230501"/>
                <a:gridCol w="4230501"/>
              </a:tblGrid>
              <a:tr h="38986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</a:tr>
              <a:tr h="8276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Parênquima pancreático envolto por área degenerada (pingo de vela)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Tecido degenerado é constituído por necrose adiposa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7734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pâncreas</a:t>
            </a:r>
            <a:endParaRPr lang="pt-BR" dirty="0"/>
          </a:p>
        </p:txBody>
      </p:sp>
      <p:graphicFrame>
        <p:nvGraphicFramePr>
          <p:cNvPr id="4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4752946"/>
              </p:ext>
            </p:extLst>
          </p:nvPr>
        </p:nvGraphicFramePr>
        <p:xfrm>
          <a:off x="323528" y="1700808"/>
          <a:ext cx="8461002" cy="4726284"/>
        </p:xfrm>
        <a:graphic>
          <a:graphicData uri="http://schemas.openxmlformats.org/drawingml/2006/table">
            <a:tbl>
              <a:tblPr/>
              <a:tblGrid>
                <a:gridCol w="4230501"/>
                <a:gridCol w="4230501"/>
              </a:tblGrid>
              <a:tr h="38986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</a:tr>
              <a:tr h="827626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Necrose adiposa secundária a pancreatite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28723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paulo\Desktop\Imagem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02824"/>
            <a:ext cx="6859172" cy="653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5919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SISTEMA GASTROINTESTINAL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itchFamily="34" charset="0"/>
              <a:buChar char="•"/>
            </a:pPr>
            <a:r>
              <a:rPr lang="pt-BR" dirty="0" smtClean="0"/>
              <a:t>Aderências de alças, estomago, baço e fígado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pt-BR" dirty="0" smtClean="0"/>
              <a:t>Pancreatite aguda</a:t>
            </a:r>
          </a:p>
          <a:p>
            <a:pPr marL="800100" lvl="1" indent="-342900"/>
            <a:r>
              <a:rPr lang="pt-BR" dirty="0" smtClean="0"/>
              <a:t>Pós cirurgia		</a:t>
            </a:r>
          </a:p>
          <a:p>
            <a:pPr marL="342900" indent="-342900"/>
            <a:endParaRPr lang="pt-BR" dirty="0" smtClean="0"/>
          </a:p>
          <a:p>
            <a:pPr marL="342900" indent="-342900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55861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Sistema urinário</a:t>
            </a:r>
            <a:endParaRPr lang="pt-BR" dirty="0"/>
          </a:p>
        </p:txBody>
      </p:sp>
      <p:graphicFrame>
        <p:nvGraphicFramePr>
          <p:cNvPr id="4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2851578"/>
              </p:ext>
            </p:extLst>
          </p:nvPr>
        </p:nvGraphicFramePr>
        <p:xfrm>
          <a:off x="323528" y="1700808"/>
          <a:ext cx="8461002" cy="4726284"/>
        </p:xfrm>
        <a:graphic>
          <a:graphicData uri="http://schemas.openxmlformats.org/drawingml/2006/table">
            <a:tbl>
              <a:tblPr/>
              <a:tblGrid>
                <a:gridCol w="4230501"/>
                <a:gridCol w="4230501"/>
              </a:tblGrid>
              <a:tr h="38986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</a:tr>
              <a:tr h="827626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Limites córtico-medulares evidentes (Rim de choque)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3739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/>
          </p:cNvSpPr>
          <p:nvPr>
            <p:ph type="title"/>
          </p:nvPr>
        </p:nvSpPr>
        <p:spPr bwMode="auto">
          <a:xfrm>
            <a:off x="457200" y="152718"/>
            <a:ext cx="8219256" cy="1120457"/>
          </a:xfrm>
        </p:spPr>
        <p:txBody>
          <a:bodyPr/>
          <a:lstStyle/>
          <a:p>
            <a:pPr>
              <a:defRPr/>
            </a:pPr>
            <a:r>
              <a:rPr lang="pt-BR" sz="3200" dirty="0" smtClean="0"/>
              <a:t>Conclusões – Causa mortis e Doença Principal</a:t>
            </a:r>
          </a:p>
        </p:txBody>
      </p:sp>
      <p:sp>
        <p:nvSpPr>
          <p:cNvPr id="4" name="Explosão 2 3"/>
          <p:cNvSpPr>
            <a:spLocks noChangeArrowheads="1"/>
          </p:cNvSpPr>
          <p:nvPr/>
        </p:nvSpPr>
        <p:spPr bwMode="auto">
          <a:xfrm>
            <a:off x="347663" y="4797425"/>
            <a:ext cx="3071812" cy="1928813"/>
          </a:xfrm>
          <a:prstGeom prst="irregularSeal2">
            <a:avLst/>
          </a:prstGeom>
          <a:solidFill>
            <a:schemeClr val="tx2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pt-BR" sz="2000" b="1" dirty="0" smtClean="0"/>
              <a:t>CHOQUE </a:t>
            </a:r>
            <a:endParaRPr lang="pt-BR" sz="1100" b="1" dirty="0"/>
          </a:p>
        </p:txBody>
      </p:sp>
      <p:sp>
        <p:nvSpPr>
          <p:cNvPr id="5" name="Retângulo 4"/>
          <p:cNvSpPr/>
          <p:nvPr/>
        </p:nvSpPr>
        <p:spPr bwMode="auto">
          <a:xfrm>
            <a:off x="71438" y="1273175"/>
            <a:ext cx="3348037" cy="932829"/>
          </a:xfrm>
          <a:prstGeom prst="rect">
            <a:avLst/>
          </a:prstGeom>
          <a:solidFill>
            <a:schemeClr val="tx1">
              <a:lumMod val="50000"/>
            </a:schemeClr>
          </a:solidFill>
          <a:ln w="57150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r>
              <a:rPr lang="pt-BR" sz="2400" dirty="0" smtClean="0">
                <a:solidFill>
                  <a:schemeClr val="bg1"/>
                </a:solidFill>
              </a:rPr>
              <a:t>PANCREATITE </a:t>
            </a:r>
          </a:p>
          <a:p>
            <a:pPr algn="ctr">
              <a:defRPr/>
            </a:pPr>
            <a:r>
              <a:rPr lang="pt-BR" sz="2400" dirty="0" smtClean="0">
                <a:solidFill>
                  <a:schemeClr val="bg1"/>
                </a:solidFill>
              </a:rPr>
              <a:t>PÓS-CIRÚRGICA</a:t>
            </a:r>
            <a:endParaRPr lang="pt-BR" sz="2400" dirty="0">
              <a:solidFill>
                <a:schemeClr val="bg1"/>
              </a:solidFill>
            </a:endParaRPr>
          </a:p>
        </p:txBody>
      </p:sp>
      <p:sp>
        <p:nvSpPr>
          <p:cNvPr id="10" name="Retângulo 9"/>
          <p:cNvSpPr/>
          <p:nvPr/>
        </p:nvSpPr>
        <p:spPr bwMode="auto">
          <a:xfrm>
            <a:off x="3158604" y="6206053"/>
            <a:ext cx="2349500" cy="607323"/>
          </a:xfrm>
          <a:prstGeom prst="rect">
            <a:avLst/>
          </a:prstGeom>
          <a:solidFill>
            <a:schemeClr val="tx2">
              <a:lumMod val="75000"/>
            </a:schemeClr>
          </a:solidFill>
          <a:ln w="222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r>
              <a:rPr lang="pt-BR" b="1" dirty="0" smtClean="0">
                <a:solidFill>
                  <a:schemeClr val="bg1"/>
                </a:solidFill>
              </a:rPr>
              <a:t>SÉPTICO</a:t>
            </a:r>
          </a:p>
          <a:p>
            <a:pPr algn="ctr">
              <a:defRPr/>
            </a:pPr>
            <a:r>
              <a:rPr lang="pt-BR" b="1" dirty="0" smtClean="0">
                <a:solidFill>
                  <a:schemeClr val="bg1"/>
                </a:solidFill>
              </a:rPr>
              <a:t>CARDIOGÊNICO</a:t>
            </a:r>
          </a:p>
        </p:txBody>
      </p:sp>
      <p:cxnSp>
        <p:nvCxnSpPr>
          <p:cNvPr id="23566" name="Conector de seta reta 19"/>
          <p:cNvCxnSpPr>
            <a:cxnSpLocks noChangeShapeType="1"/>
            <a:stCxn id="5" idx="2"/>
            <a:endCxn id="4" idx="0"/>
          </p:cNvCxnSpPr>
          <p:nvPr/>
        </p:nvCxnSpPr>
        <p:spPr bwMode="auto">
          <a:xfrm flipH="1">
            <a:off x="1730263" y="2206004"/>
            <a:ext cx="15194" cy="2759924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5" name="Retângulo 34"/>
          <p:cNvSpPr/>
          <p:nvPr/>
        </p:nvSpPr>
        <p:spPr bwMode="auto">
          <a:xfrm>
            <a:off x="3767558" y="1268760"/>
            <a:ext cx="2460626" cy="714374"/>
          </a:xfrm>
          <a:prstGeom prst="rect">
            <a:avLst/>
          </a:prstGeom>
          <a:solidFill>
            <a:schemeClr val="tx1"/>
          </a:solidFill>
          <a:ln w="222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r>
              <a:rPr lang="pt-BR" dirty="0" smtClean="0">
                <a:solidFill>
                  <a:schemeClr val="bg1"/>
                </a:solidFill>
              </a:rPr>
              <a:t>MIOCARDIOPATIA HIPERTRÓFICA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36" name="Retângulo 35"/>
          <p:cNvSpPr/>
          <p:nvPr/>
        </p:nvSpPr>
        <p:spPr bwMode="auto">
          <a:xfrm>
            <a:off x="4127598" y="2428874"/>
            <a:ext cx="1785938" cy="679451"/>
          </a:xfrm>
          <a:prstGeom prst="rect">
            <a:avLst/>
          </a:prstGeom>
          <a:solidFill>
            <a:schemeClr val="tx1"/>
          </a:solidFill>
          <a:ln w="222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r>
              <a:rPr lang="pt-BR" dirty="0" smtClean="0">
                <a:solidFill>
                  <a:schemeClr val="bg1"/>
                </a:solidFill>
              </a:rPr>
              <a:t>DISFUNÇÃO DIASTÓLICA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37" name="Retângulo 36"/>
          <p:cNvSpPr/>
          <p:nvPr/>
        </p:nvSpPr>
        <p:spPr bwMode="auto">
          <a:xfrm>
            <a:off x="4487638" y="3572693"/>
            <a:ext cx="994234" cy="360363"/>
          </a:xfrm>
          <a:prstGeom prst="rect">
            <a:avLst/>
          </a:prstGeom>
          <a:solidFill>
            <a:schemeClr val="tx1"/>
          </a:solidFill>
          <a:ln w="222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r>
              <a:rPr lang="pt-BR" dirty="0" smtClean="0">
                <a:solidFill>
                  <a:schemeClr val="bg1"/>
                </a:solidFill>
              </a:rPr>
              <a:t>ICC</a:t>
            </a:r>
            <a:endParaRPr lang="pt-BR" dirty="0">
              <a:solidFill>
                <a:schemeClr val="bg1"/>
              </a:solidFill>
            </a:endParaRPr>
          </a:p>
        </p:txBody>
      </p:sp>
      <p:cxnSp>
        <p:nvCxnSpPr>
          <p:cNvPr id="38" name="Conector de seta reta 19"/>
          <p:cNvCxnSpPr>
            <a:cxnSpLocks noChangeShapeType="1"/>
            <a:stCxn id="35" idx="2"/>
            <a:endCxn id="36" idx="0"/>
          </p:cNvCxnSpPr>
          <p:nvPr/>
        </p:nvCxnSpPr>
        <p:spPr bwMode="auto">
          <a:xfrm>
            <a:off x="4997871" y="1983134"/>
            <a:ext cx="22696" cy="445740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" name="Conector de seta reta 19"/>
          <p:cNvCxnSpPr>
            <a:cxnSpLocks noChangeShapeType="1"/>
            <a:stCxn id="36" idx="2"/>
            <a:endCxn id="37" idx="0"/>
          </p:cNvCxnSpPr>
          <p:nvPr/>
        </p:nvCxnSpPr>
        <p:spPr bwMode="auto">
          <a:xfrm flipH="1">
            <a:off x="4984755" y="3108325"/>
            <a:ext cx="35812" cy="464368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4" name="Conector de seta reta 19"/>
          <p:cNvCxnSpPr>
            <a:cxnSpLocks noChangeShapeType="1"/>
          </p:cNvCxnSpPr>
          <p:nvPr/>
        </p:nvCxnSpPr>
        <p:spPr bwMode="auto">
          <a:xfrm flipH="1">
            <a:off x="3203848" y="3933056"/>
            <a:ext cx="1762099" cy="1512168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29" name="Group 28"/>
          <p:cNvGrpSpPr/>
          <p:nvPr/>
        </p:nvGrpSpPr>
        <p:grpSpPr>
          <a:xfrm>
            <a:off x="6012160" y="1556792"/>
            <a:ext cx="1008112" cy="2349525"/>
            <a:chOff x="6012160" y="1556792"/>
            <a:chExt cx="1008112" cy="2349525"/>
          </a:xfrm>
        </p:grpSpPr>
        <p:sp>
          <p:nvSpPr>
            <p:cNvPr id="23" name="Curved Left Arrow 22"/>
            <p:cNvSpPr/>
            <p:nvPr/>
          </p:nvSpPr>
          <p:spPr>
            <a:xfrm>
              <a:off x="6012160" y="1556792"/>
              <a:ext cx="576064" cy="2349525"/>
            </a:xfrm>
            <a:prstGeom prst="curvedLef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084168" y="2636912"/>
              <a:ext cx="936104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pt-BR" dirty="0" smtClean="0"/>
                <a:t>IAM</a:t>
              </a:r>
              <a:endParaRPr lang="en-US" dirty="0"/>
            </a:p>
          </p:txBody>
        </p:sp>
      </p:grpSp>
      <p:sp>
        <p:nvSpPr>
          <p:cNvPr id="41" name="Retângulo 34"/>
          <p:cNvSpPr/>
          <p:nvPr/>
        </p:nvSpPr>
        <p:spPr bwMode="auto">
          <a:xfrm>
            <a:off x="5677757" y="4478806"/>
            <a:ext cx="2685029" cy="470561"/>
          </a:xfrm>
          <a:prstGeom prst="rect">
            <a:avLst/>
          </a:prstGeom>
          <a:solidFill>
            <a:schemeClr val="tx1"/>
          </a:solidFill>
          <a:ln w="222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r>
              <a:rPr lang="pt-BR" dirty="0" smtClean="0">
                <a:solidFill>
                  <a:schemeClr val="bg1"/>
                </a:solidFill>
              </a:rPr>
              <a:t>BRONCOPNEUMONIA</a:t>
            </a:r>
            <a:endParaRPr lang="pt-BR" dirty="0">
              <a:solidFill>
                <a:schemeClr val="bg1"/>
              </a:solidFill>
            </a:endParaRPr>
          </a:p>
        </p:txBody>
      </p:sp>
      <p:cxnSp>
        <p:nvCxnSpPr>
          <p:cNvPr id="42" name="Conector de seta reta 19"/>
          <p:cNvCxnSpPr>
            <a:cxnSpLocks noChangeShapeType="1"/>
            <a:stCxn id="41" idx="1"/>
          </p:cNvCxnSpPr>
          <p:nvPr/>
        </p:nvCxnSpPr>
        <p:spPr bwMode="auto">
          <a:xfrm flipH="1">
            <a:off x="3356249" y="4714087"/>
            <a:ext cx="2321508" cy="731137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1531648208"/>
      </p:ext>
    </p:extLst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0" grpId="0" animBg="1"/>
      <p:bldP spid="35" grpId="0" animBg="1"/>
      <p:bldP spid="36" grpId="0" animBg="1"/>
      <p:bldP spid="37" grpId="0" animBg="1"/>
      <p:bldP spid="41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normAutofit fontScale="90000"/>
          </a:bodyPr>
          <a:lstStyle/>
          <a:p>
            <a:r>
              <a:rPr lang="pt-BR" dirty="0" smtClean="0">
                <a:effectLst/>
              </a:rPr>
              <a:t>Preenchimento da Declaração de Óbito</a:t>
            </a:r>
          </a:p>
        </p:txBody>
      </p:sp>
      <p:pic>
        <p:nvPicPr>
          <p:cNvPr id="819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92350"/>
            <a:ext cx="8964488" cy="271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8" name="Text Box 8"/>
          <p:cNvSpPr txBox="1">
            <a:spLocks noChangeArrowheads="1"/>
          </p:cNvSpPr>
          <p:nvPr/>
        </p:nvSpPr>
        <p:spPr bwMode="auto">
          <a:xfrm>
            <a:off x="2484438" y="2701900"/>
            <a:ext cx="48958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pt-BR" b="1" dirty="0" smtClean="0">
                <a:solidFill>
                  <a:srgbClr val="030EE7"/>
                </a:solidFill>
                <a:latin typeface="Pristina" pitchFamily="66" charset="0"/>
              </a:rPr>
              <a:t>Choque Séptico</a:t>
            </a:r>
            <a:endParaRPr lang="pt-BR" b="1" dirty="0">
              <a:solidFill>
                <a:srgbClr val="030EE7"/>
              </a:solidFill>
              <a:latin typeface="Pristina" pitchFamily="66" charset="0"/>
            </a:endParaRPr>
          </a:p>
        </p:txBody>
      </p:sp>
      <p:sp>
        <p:nvSpPr>
          <p:cNvPr id="46089" name="Text Box 9"/>
          <p:cNvSpPr txBox="1">
            <a:spLocks noChangeArrowheads="1"/>
          </p:cNvSpPr>
          <p:nvPr/>
        </p:nvSpPr>
        <p:spPr bwMode="auto">
          <a:xfrm>
            <a:off x="2484438" y="3133700"/>
            <a:ext cx="48958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pt-BR" b="1" dirty="0" smtClean="0">
                <a:solidFill>
                  <a:srgbClr val="030EE7"/>
                </a:solidFill>
                <a:latin typeface="Pristina" pitchFamily="66" charset="0"/>
              </a:rPr>
              <a:t>Pancreatite Aguda</a:t>
            </a:r>
            <a:endParaRPr lang="pt-BR" b="1" dirty="0">
              <a:solidFill>
                <a:srgbClr val="030EE7"/>
              </a:solidFill>
              <a:latin typeface="Pristina" pitchFamily="66" charset="0"/>
            </a:endParaRPr>
          </a:p>
        </p:txBody>
      </p:sp>
      <p:sp>
        <p:nvSpPr>
          <p:cNvPr id="46090" name="Text Box 10"/>
          <p:cNvSpPr txBox="1">
            <a:spLocks noChangeArrowheads="1"/>
          </p:cNvSpPr>
          <p:nvPr/>
        </p:nvSpPr>
        <p:spPr bwMode="auto">
          <a:xfrm>
            <a:off x="2484438" y="3573437"/>
            <a:ext cx="48958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pt-BR" b="1" dirty="0">
                <a:solidFill>
                  <a:srgbClr val="030EE7"/>
                </a:solidFill>
                <a:latin typeface="Pristina" pitchFamily="66" charset="0"/>
              </a:rPr>
              <a:t>-----------  X   </a:t>
            </a:r>
            <a:r>
              <a:rPr lang="pt-BR" b="1" dirty="0" smtClean="0">
                <a:solidFill>
                  <a:srgbClr val="030EE7"/>
                </a:solidFill>
                <a:latin typeface="Pristina" pitchFamily="66" charset="0"/>
              </a:rPr>
              <a:t>-------------</a:t>
            </a:r>
            <a:endParaRPr lang="pt-BR" b="1" dirty="0">
              <a:solidFill>
                <a:srgbClr val="030EE7"/>
              </a:solidFill>
              <a:latin typeface="Pristina" pitchFamily="66" charset="0"/>
            </a:endParaRPr>
          </a:p>
        </p:txBody>
      </p:sp>
      <p:sp>
        <p:nvSpPr>
          <p:cNvPr id="46091" name="Text Box 11"/>
          <p:cNvSpPr txBox="1">
            <a:spLocks noChangeArrowheads="1"/>
          </p:cNvSpPr>
          <p:nvPr/>
        </p:nvSpPr>
        <p:spPr bwMode="auto">
          <a:xfrm>
            <a:off x="2484438" y="3998887"/>
            <a:ext cx="48958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pt-BR" b="1" dirty="0">
                <a:solidFill>
                  <a:srgbClr val="030EE7"/>
                </a:solidFill>
                <a:latin typeface="Pristina" pitchFamily="66" charset="0"/>
              </a:rPr>
              <a:t>-----------  X   -------------</a:t>
            </a:r>
          </a:p>
        </p:txBody>
      </p:sp>
      <p:sp>
        <p:nvSpPr>
          <p:cNvPr id="46092" name="Text Box 12"/>
          <p:cNvSpPr txBox="1">
            <a:spLocks noChangeArrowheads="1"/>
          </p:cNvSpPr>
          <p:nvPr/>
        </p:nvSpPr>
        <p:spPr bwMode="auto">
          <a:xfrm>
            <a:off x="2484438" y="4430687"/>
            <a:ext cx="48958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pt-BR" b="1" dirty="0" smtClean="0">
                <a:solidFill>
                  <a:srgbClr val="030EE7"/>
                </a:solidFill>
                <a:latin typeface="Pristina" pitchFamily="66" charset="0"/>
              </a:rPr>
              <a:t>Miocardiopatia Hipertrófica</a:t>
            </a:r>
            <a:endParaRPr lang="pt-BR" b="1" dirty="0">
              <a:solidFill>
                <a:srgbClr val="030EE7"/>
              </a:solidFill>
              <a:latin typeface="Pristina" pitchFamily="66" charset="0"/>
            </a:endParaRPr>
          </a:p>
        </p:txBody>
      </p:sp>
      <p:sp>
        <p:nvSpPr>
          <p:cNvPr id="46093" name="Text Box 13"/>
          <p:cNvSpPr txBox="1">
            <a:spLocks noChangeArrowheads="1"/>
          </p:cNvSpPr>
          <p:nvPr/>
        </p:nvSpPr>
        <p:spPr bwMode="auto">
          <a:xfrm>
            <a:off x="2484438" y="4862487"/>
            <a:ext cx="48958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pt-BR" b="1" dirty="0" smtClean="0">
                <a:solidFill>
                  <a:srgbClr val="030EE7"/>
                </a:solidFill>
                <a:latin typeface="Pristina" pitchFamily="66" charset="0"/>
              </a:rPr>
              <a:t>Infarto agudo do Miocárdio</a:t>
            </a:r>
            <a:endParaRPr lang="pt-BR" b="1" dirty="0">
              <a:solidFill>
                <a:srgbClr val="030EE7"/>
              </a:solidFill>
              <a:latin typeface="Pristin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4604078"/>
      </p:ext>
    </p:extLst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8" grpId="0"/>
      <p:bldP spid="46092" grpId="0"/>
      <p:bldP spid="46093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"/>
          <p:cNvSpPr>
            <a:spLocks noGrp="1"/>
          </p:cNvSpPr>
          <p:nvPr>
            <p:ph type="title"/>
          </p:nvPr>
        </p:nvSpPr>
        <p:spPr bwMode="auto">
          <a:xfrm>
            <a:off x="323528" y="1916832"/>
            <a:ext cx="8676456" cy="161967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normAutofit fontScale="90000"/>
          </a:bodyPr>
          <a:lstStyle/>
          <a:p>
            <a:pPr algn="ctr"/>
            <a:r>
              <a:rPr lang="pt-BR" b="1" dirty="0" smtClean="0">
                <a:solidFill>
                  <a:srgbClr val="0000FF"/>
                </a:solidFill>
                <a:effectLst/>
              </a:rPr>
              <a:t>Nota do Editor do site, </a:t>
            </a:r>
            <a:br>
              <a:rPr lang="pt-BR" b="1" dirty="0" smtClean="0">
                <a:solidFill>
                  <a:srgbClr val="0000FF"/>
                </a:solidFill>
                <a:effectLst/>
              </a:rPr>
            </a:br>
            <a:r>
              <a:rPr lang="pt-BR" b="1" dirty="0" smtClean="0">
                <a:solidFill>
                  <a:srgbClr val="0000FF"/>
                </a:solidFill>
                <a:effectLst/>
              </a:rPr>
              <a:t>Dr. Paulo R. Margotto</a:t>
            </a:r>
            <a:br>
              <a:rPr lang="pt-BR" b="1" dirty="0" smtClean="0">
                <a:solidFill>
                  <a:srgbClr val="0000FF"/>
                </a:solidFill>
                <a:effectLst/>
              </a:rPr>
            </a:br>
            <a:r>
              <a:rPr lang="pt-BR" b="1" dirty="0" smtClean="0">
                <a:solidFill>
                  <a:srgbClr val="0000FF"/>
                </a:solidFill>
                <a:effectLst/>
              </a:rPr>
              <a:t>Consultem também</a:t>
            </a:r>
            <a:r>
              <a:rPr lang="pt-BR" dirty="0" smtClean="0">
                <a:solidFill>
                  <a:srgbClr val="0000FF"/>
                </a:solidFill>
                <a:effectLst/>
              </a:rPr>
              <a:t>!</a:t>
            </a:r>
            <a:br>
              <a:rPr lang="pt-BR" dirty="0" smtClean="0">
                <a:solidFill>
                  <a:srgbClr val="0000FF"/>
                </a:solidFill>
                <a:effectLst/>
              </a:rPr>
            </a:br>
            <a:r>
              <a:rPr lang="pt-BR" dirty="0" smtClean="0">
                <a:effectLst/>
              </a:rPr>
              <a:t/>
            </a:r>
            <a:br>
              <a:rPr lang="pt-BR" dirty="0" smtClean="0">
                <a:effectLst/>
              </a:rPr>
            </a:br>
            <a:r>
              <a:rPr lang="pt-BR" dirty="0" smtClean="0">
                <a:solidFill>
                  <a:srgbClr val="FF0000"/>
                </a:solidFill>
                <a:effectLst/>
              </a:rPr>
              <a:t>PACREATITE AGUDA </a:t>
            </a:r>
            <a:br>
              <a:rPr lang="pt-BR" dirty="0" smtClean="0">
                <a:solidFill>
                  <a:srgbClr val="FF0000"/>
                </a:solidFill>
                <a:effectLst/>
              </a:rPr>
            </a:br>
            <a:r>
              <a:rPr lang="pt-BR" dirty="0" smtClean="0">
                <a:solidFill>
                  <a:srgbClr val="FF0000"/>
                </a:solidFill>
                <a:effectLst/>
              </a:rPr>
              <a:t>MIOCARDIOPATIA HIPERTRÓFICA</a:t>
            </a:r>
          </a:p>
        </p:txBody>
      </p:sp>
    </p:spTree>
    <p:extLst>
      <p:ext uri="{BB962C8B-B14F-4D97-AF65-F5344CB8AC3E}">
        <p14:creationId xmlns:p14="http://schemas.microsoft.com/office/powerpoint/2010/main" val="2591953533"/>
      </p:ext>
    </p:extLst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ço Reservado para Conteúdo 2"/>
          <p:cNvSpPr>
            <a:spLocks noGrp="1"/>
          </p:cNvSpPr>
          <p:nvPr>
            <p:ph idx="1"/>
          </p:nvPr>
        </p:nvSpPr>
        <p:spPr>
          <a:xfrm>
            <a:off x="1187624" y="2057400"/>
            <a:ext cx="7498080" cy="4800600"/>
          </a:xfrm>
        </p:spPr>
        <p:txBody>
          <a:bodyPr/>
          <a:lstStyle/>
          <a:p>
            <a:pPr marL="342900" indent="-342900"/>
            <a:endParaRPr lang="pt-BR" dirty="0" smtClean="0"/>
          </a:p>
          <a:p>
            <a:pPr marL="342900" indent="-342900"/>
            <a:endParaRPr lang="pt-BR" dirty="0"/>
          </a:p>
        </p:txBody>
      </p:sp>
      <p:sp>
        <p:nvSpPr>
          <p:cNvPr id="2" name="Retângulo 1"/>
          <p:cNvSpPr/>
          <p:nvPr/>
        </p:nvSpPr>
        <p:spPr>
          <a:xfrm>
            <a:off x="971600" y="1772816"/>
            <a:ext cx="741682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dirty="0" smtClean="0"/>
              <a:t>                                                   </a:t>
            </a:r>
            <a:r>
              <a:rPr lang="en-US" b="1" dirty="0" smtClean="0">
                <a:solidFill>
                  <a:srgbClr val="FF0000"/>
                </a:solidFill>
              </a:rPr>
              <a:t>Patogênese</a:t>
            </a:r>
          </a:p>
          <a:p>
            <a:pPr algn="just">
              <a:buFont typeface="Arial" pitchFamily="34" charset="0"/>
              <a:buChar char="•"/>
              <a:defRPr/>
            </a:pPr>
            <a:r>
              <a:rPr lang="en-US" dirty="0" smtClean="0"/>
              <a:t>Reação </a:t>
            </a:r>
            <a:r>
              <a:rPr lang="en-US" dirty="0"/>
              <a:t>inflamatória aguda difusa do pâncreas associada a áreas de necrose gordurosa, formando nos casos mais graves,extensas áreas de necrose de tecido glandular em meio a ruptura vascular e focos de hemorragia.</a:t>
            </a:r>
          </a:p>
          <a:p>
            <a:pPr algn="just">
              <a:buFont typeface="Arial" pitchFamily="34" charset="0"/>
              <a:buChar char="•"/>
              <a:defRPr/>
            </a:pPr>
            <a:endParaRPr lang="en-US" dirty="0"/>
          </a:p>
          <a:p>
            <a:pPr algn="just">
              <a:buFont typeface="Arial" pitchFamily="34" charset="0"/>
              <a:buChar char="•"/>
              <a:defRPr/>
            </a:pPr>
            <a:r>
              <a:rPr lang="en-US" dirty="0"/>
              <a:t>Células acinares </a:t>
            </a:r>
            <a:r>
              <a:rPr lang="en-US" dirty="0">
                <a:sym typeface="Wingdings" pitchFamily="2" charset="2"/>
              </a:rPr>
              <a:t> função exócrina  enzimas pancreáticas (zimogênios).</a:t>
            </a:r>
          </a:p>
          <a:p>
            <a:pPr algn="just">
              <a:buFont typeface="Arial" pitchFamily="34" charset="0"/>
              <a:buChar char="•"/>
              <a:defRPr/>
            </a:pPr>
            <a:endParaRPr lang="en-US" dirty="0">
              <a:sym typeface="Wingdings" pitchFamily="2" charset="2"/>
            </a:endParaRPr>
          </a:p>
          <a:p>
            <a:pPr algn="just">
              <a:buFont typeface="Arial" pitchFamily="34" charset="0"/>
              <a:buChar char="•"/>
              <a:defRPr/>
            </a:pPr>
            <a:r>
              <a:rPr lang="en-US" dirty="0">
                <a:sym typeface="Wingdings" pitchFamily="2" charset="2"/>
              </a:rPr>
              <a:t>Estímulo lesivo  fusão dos zimogênios com vesículas lisossomais  liberação de enzimas ativas no interstício  auto-digestão (fosfolipase A, lipase e elastase).</a:t>
            </a:r>
          </a:p>
          <a:p>
            <a:pPr algn="just">
              <a:buFont typeface="Arial" pitchFamily="34" charset="0"/>
              <a:buChar char="•"/>
              <a:defRPr/>
            </a:pPr>
            <a:endParaRPr lang="en-US" dirty="0">
              <a:sym typeface="Wingdings" pitchFamily="2" charset="2"/>
            </a:endParaRPr>
          </a:p>
          <a:p>
            <a:pPr algn="just">
              <a:buFont typeface="Arial" pitchFamily="34" charset="0"/>
              <a:buChar char="•"/>
              <a:defRPr/>
            </a:pPr>
            <a:r>
              <a:rPr lang="en-US" dirty="0">
                <a:sym typeface="Wingdings" pitchFamily="2" charset="2"/>
              </a:rPr>
              <a:t>Outras enzimas ativam uma cascata de fatores, ativando sistema de coagulação e mediadores inflamatórios  SIRS.</a:t>
            </a:r>
          </a:p>
          <a:p>
            <a:pPr algn="just">
              <a:buFont typeface="Arial" pitchFamily="34" charset="0"/>
              <a:buChar char="•"/>
              <a:defRPr/>
            </a:pPr>
            <a:endParaRPr lang="en-US" dirty="0">
              <a:sym typeface="Wingdings" pitchFamily="2" charset="2"/>
            </a:endParaRPr>
          </a:p>
          <a:p>
            <a:pPr algn="just">
              <a:buFont typeface="Arial" pitchFamily="34" charset="0"/>
              <a:buChar char="•"/>
              <a:defRPr/>
            </a:pPr>
            <a:r>
              <a:rPr lang="en-US" dirty="0">
                <a:sym typeface="Wingdings" pitchFamily="2" charset="2"/>
              </a:rPr>
              <a:t>Todos esses fenômenos  aumento da permeabilidade capilar e edema da glândula</a:t>
            </a:r>
            <a:endParaRPr lang="pt-BR" dirty="0"/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6852124"/>
              </p:ext>
            </p:extLst>
          </p:nvPr>
        </p:nvGraphicFramePr>
        <p:xfrm>
          <a:off x="971600" y="692696"/>
          <a:ext cx="6768752" cy="33604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052696"/>
                <a:gridCol w="716056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850">
                          <a:effectLst/>
                        </a:rPr>
                        <a:t>Caso Clínico:Pacreatite aguda</a:t>
                      </a:r>
                      <a:r>
                        <a:rPr lang="pt-BR" sz="1200">
                          <a:effectLst/>
                        </a:rPr>
                        <a:t/>
                      </a:r>
                      <a:br>
                        <a:rPr lang="pt-BR" sz="1200">
                          <a:effectLst/>
                        </a:rPr>
                      </a:br>
                      <a:r>
                        <a:rPr lang="pt-BR" sz="850">
                          <a:effectLst/>
                        </a:rPr>
                        <a:t>Autor(es): Daniel Pinheiro Lima, Guilherme Ferreira de Almeida, Guilherme Prata, Paulo Ferraresi, Luciana Sugai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9050" marR="19050" marT="19050" marB="19050"/>
                </a:tc>
              </a:tr>
            </a:tbl>
          </a:graphicData>
        </a:graphic>
      </p:graphicFrame>
      <p:pic>
        <p:nvPicPr>
          <p:cNvPr id="3073" name="Imagem 2" descr="http://www.paulomargotto.com.br/images/link2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764704"/>
            <a:ext cx="352425" cy="28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5001451"/>
      </p:ext>
    </p:extLst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22338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b="1" dirty="0">
                <a:solidFill>
                  <a:srgbClr val="C00000"/>
                </a:solidFill>
              </a:rPr>
              <a:t>D</a:t>
            </a:r>
            <a:r>
              <a:rPr lang="en-US" b="1" dirty="0" smtClean="0">
                <a:solidFill>
                  <a:srgbClr val="C00000"/>
                </a:solidFill>
              </a:rPr>
              <a:t>iagnóstico</a:t>
            </a:r>
            <a:endParaRPr lang="pt-BR" b="1" dirty="0">
              <a:solidFill>
                <a:srgbClr val="C000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4294967295"/>
          </p:nvPr>
        </p:nvSpPr>
        <p:spPr>
          <a:xfrm>
            <a:off x="611560" y="980728"/>
            <a:ext cx="8212832" cy="6480720"/>
          </a:xfrm>
          <a:prstGeom prst="rect">
            <a:avLst/>
          </a:prstGeom>
        </p:spPr>
        <p:txBody>
          <a:bodyPr/>
          <a:lstStyle/>
          <a:p>
            <a:pPr algn="just" eaLnBrk="1" fontAlgn="auto" hangingPunct="1">
              <a:buFont typeface="Arial" pitchFamily="34" charset="0"/>
              <a:buChar char="•"/>
              <a:defRPr/>
            </a:pPr>
            <a:r>
              <a:rPr lang="en-US" b="1" dirty="0" smtClean="0"/>
              <a:t>Combinação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b="1" i="1" dirty="0"/>
              <a:t>história clínica  + exames bioquímicos + </a:t>
            </a:r>
            <a:r>
              <a:rPr lang="en-US" b="1" i="1" dirty="0" smtClean="0"/>
              <a:t>imagem.</a:t>
            </a:r>
          </a:p>
          <a:p>
            <a:pPr algn="just" eaLnBrk="1" fontAlgn="auto" hangingPunct="1">
              <a:buFont typeface="Arial" pitchFamily="34" charset="0"/>
              <a:buChar char="•"/>
              <a:defRPr/>
            </a:pPr>
            <a:r>
              <a:rPr lang="en-US" sz="1800" b="1" i="1" dirty="0" smtClean="0"/>
              <a:t>Enzimas pancreáticas:</a:t>
            </a:r>
          </a:p>
          <a:p>
            <a:pPr algn="just" eaLnBrk="1" fontAlgn="auto" hangingPunct="1">
              <a:buFont typeface="Courier New" pitchFamily="49" charset="0"/>
              <a:buChar char="o"/>
              <a:defRPr/>
            </a:pPr>
            <a:r>
              <a:rPr lang="en-US" sz="1800" dirty="0" smtClean="0">
                <a:sym typeface="Wingdings" pitchFamily="2" charset="2"/>
              </a:rPr>
              <a:t>limitações diagnósticas;</a:t>
            </a:r>
          </a:p>
          <a:p>
            <a:pPr algn="just" eaLnBrk="1" fontAlgn="auto" hangingPunct="1">
              <a:buFont typeface="Courier New" pitchFamily="49" charset="0"/>
              <a:buChar char="o"/>
              <a:defRPr/>
            </a:pPr>
            <a:r>
              <a:rPr lang="en-US" sz="1800" dirty="0" smtClean="0">
                <a:sym typeface="Wingdings" pitchFamily="2" charset="2"/>
              </a:rPr>
              <a:t>Falso-positivos;</a:t>
            </a:r>
          </a:p>
          <a:p>
            <a:pPr algn="just" eaLnBrk="1" fontAlgn="auto" hangingPunct="1">
              <a:buFont typeface="Courier New" pitchFamily="49" charset="0"/>
              <a:buChar char="o"/>
              <a:defRPr/>
            </a:pPr>
            <a:r>
              <a:rPr lang="en-US" sz="1800" dirty="0" smtClean="0">
                <a:sym typeface="Wingdings" pitchFamily="2" charset="2"/>
              </a:rPr>
              <a:t>Amilase  50 a 85%; Lipase  Quase 100% (3-5x o valor de referência).</a:t>
            </a:r>
          </a:p>
          <a:p>
            <a:pPr algn="just" eaLnBrk="1" fontAlgn="auto" hangingPunct="1">
              <a:buFont typeface="Courier New" pitchFamily="49" charset="0"/>
              <a:buChar char="o"/>
              <a:defRPr/>
            </a:pPr>
            <a:endParaRPr lang="en-US" sz="1800" dirty="0">
              <a:sym typeface="Wingdings" pitchFamily="2" charset="2"/>
            </a:endParaRPr>
          </a:p>
          <a:p>
            <a:pPr algn="just" eaLnBrk="1" fontAlgn="auto" hangingPunct="1">
              <a:buFont typeface="Arial" pitchFamily="34" charset="0"/>
              <a:buChar char="•"/>
              <a:defRPr/>
            </a:pPr>
            <a:r>
              <a:rPr lang="en-US" sz="1800" dirty="0" smtClean="0">
                <a:sym typeface="Wingdings" pitchFamily="2" charset="2"/>
              </a:rPr>
              <a:t>Imagem  Ultrassom (US), tomografia computadorizada TC), ressonância magnética</a:t>
            </a:r>
            <a:r>
              <a:rPr lang="en-US" sz="1800" dirty="0">
                <a:sym typeface="Wingdings" pitchFamily="2" charset="2"/>
              </a:rPr>
              <a:t> </a:t>
            </a:r>
            <a:r>
              <a:rPr lang="en-US" sz="1800" dirty="0" smtClean="0">
                <a:sym typeface="Wingdings" pitchFamily="2" charset="2"/>
              </a:rPr>
              <a:t>( RNM)</a:t>
            </a:r>
          </a:p>
          <a:p>
            <a:pPr algn="just" eaLnBrk="1" fontAlgn="auto" hangingPunct="1">
              <a:buFont typeface="Courier New" pitchFamily="49" charset="0"/>
              <a:buChar char="o"/>
              <a:defRPr/>
            </a:pPr>
            <a:r>
              <a:rPr lang="en-US" sz="1800" dirty="0" smtClean="0">
                <a:sym typeface="Wingdings" pitchFamily="2" charset="2"/>
              </a:rPr>
              <a:t>US: Exame inicial. Pode ter baixa sensibilidade para PA e necrose pancreática;</a:t>
            </a:r>
          </a:p>
          <a:p>
            <a:pPr algn="just" eaLnBrk="1" fontAlgn="auto" hangingPunct="1">
              <a:buFont typeface="Courier New" pitchFamily="49" charset="0"/>
              <a:buChar char="o"/>
              <a:defRPr/>
            </a:pPr>
            <a:r>
              <a:rPr lang="en-US" sz="1800" b="1" i="1" dirty="0" smtClean="0">
                <a:sym typeface="Wingdings" pitchFamily="2" charset="2"/>
              </a:rPr>
              <a:t>TC: Maior sensibilidade, principalmente nos estágios iniciais. Poderá evidenciar aumento do pâncreas, borramento da gordura peripancreática, coleções líquidas e áreas de necrose</a:t>
            </a:r>
            <a:r>
              <a:rPr lang="en-US" sz="1800" dirty="0" smtClean="0">
                <a:sym typeface="Wingdings" pitchFamily="2" charset="2"/>
              </a:rPr>
              <a:t>.</a:t>
            </a:r>
          </a:p>
          <a:p>
            <a:pPr algn="just" eaLnBrk="1" fontAlgn="auto" hangingPunct="1">
              <a:buFont typeface="Courier New" pitchFamily="49" charset="0"/>
              <a:buChar char="o"/>
              <a:defRPr/>
            </a:pPr>
            <a:r>
              <a:rPr lang="en-US" sz="1800" dirty="0" smtClean="0">
                <a:sym typeface="Wingdings" pitchFamily="2" charset="2"/>
              </a:rPr>
              <a:t>RNM: Melhor visualização. Porém grande dificuldade de realizar em crianças.</a:t>
            </a:r>
          </a:p>
        </p:txBody>
      </p:sp>
    </p:spTree>
    <p:extLst>
      <p:ext uri="{BB962C8B-B14F-4D97-AF65-F5344CB8AC3E}">
        <p14:creationId xmlns:p14="http://schemas.microsoft.com/office/powerpoint/2010/main" val="2640685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"/>
          <p:cNvSpPr>
            <a:spLocks noGrp="1"/>
          </p:cNvSpPr>
          <p:nvPr>
            <p:ph type="title"/>
          </p:nvPr>
        </p:nvSpPr>
        <p:spPr bwMode="auto">
          <a:xfrm>
            <a:off x="899592" y="1700808"/>
            <a:ext cx="7956376" cy="385192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3100" dirty="0" smtClean="0"/>
              <a:t/>
            </a:r>
            <a:br>
              <a:rPr lang="en-US" sz="3100" dirty="0" smtClean="0"/>
            </a:br>
            <a:r>
              <a:rPr lang="en-US" sz="3100" dirty="0" smtClean="0"/>
              <a:t>                           </a:t>
            </a:r>
            <a:r>
              <a:rPr lang="en-US" sz="3100" b="1" dirty="0" smtClean="0">
                <a:solidFill>
                  <a:srgbClr val="C00000"/>
                </a:solidFill>
              </a:rPr>
              <a:t>Complicações</a:t>
            </a:r>
            <a:r>
              <a:rPr lang="en-US" sz="3100" dirty="0" smtClean="0"/>
              <a:t/>
            </a:r>
            <a:br>
              <a:rPr lang="en-US" sz="3100" dirty="0" smtClean="0"/>
            </a:br>
            <a:r>
              <a:rPr lang="en-US" sz="3100" b="1" dirty="0" smtClean="0">
                <a:solidFill>
                  <a:srgbClr val="C00000"/>
                </a:solidFill>
              </a:rPr>
              <a:t>Precoces</a:t>
            </a:r>
            <a:r>
              <a:rPr lang="en-US" sz="3100" dirty="0"/>
              <a:t>:</a:t>
            </a:r>
            <a:br>
              <a:rPr lang="en-US" sz="3100" dirty="0"/>
            </a:br>
            <a:r>
              <a:rPr lang="en-US" sz="3100" b="1" dirty="0">
                <a:solidFill>
                  <a:srgbClr val="C00000"/>
                </a:solidFill>
              </a:rPr>
              <a:t>Choque hipovolêmico</a:t>
            </a:r>
            <a:r>
              <a:rPr lang="en-US" sz="3100" dirty="0"/>
              <a:t>;</a:t>
            </a:r>
            <a:br>
              <a:rPr lang="en-US" sz="3100" dirty="0"/>
            </a:br>
            <a:r>
              <a:rPr lang="en-US" sz="3100" dirty="0">
                <a:solidFill>
                  <a:srgbClr val="C00000"/>
                </a:solidFill>
              </a:rPr>
              <a:t>Choque séptico</a:t>
            </a:r>
            <a:r>
              <a:rPr lang="en-US" sz="3100" dirty="0"/>
              <a:t>;</a:t>
            </a:r>
            <a:br>
              <a:rPr lang="en-US" sz="3100" dirty="0"/>
            </a:br>
            <a:r>
              <a:rPr lang="en-US" sz="3100" dirty="0"/>
              <a:t>Disfunção renal (pré-renal);</a:t>
            </a:r>
            <a:br>
              <a:rPr lang="en-US" sz="3100" dirty="0"/>
            </a:br>
            <a:r>
              <a:rPr lang="en-US" sz="3100" dirty="0"/>
              <a:t>Derrames </a:t>
            </a:r>
            <a:r>
              <a:rPr lang="en-US" sz="3100" dirty="0" smtClean="0"/>
              <a:t>cavitários</a:t>
            </a:r>
            <a:br>
              <a:rPr lang="en-US" sz="3100" dirty="0" smtClean="0"/>
            </a:br>
            <a:r>
              <a:rPr lang="en-US" sz="3100" dirty="0" smtClean="0">
                <a:solidFill>
                  <a:srgbClr val="C00000"/>
                </a:solidFill>
              </a:rPr>
              <a:t>Tardias</a:t>
            </a:r>
            <a:r>
              <a:rPr lang="en-US" sz="3100" dirty="0" smtClean="0"/>
              <a:t> </a:t>
            </a:r>
            <a:r>
              <a:rPr lang="en-US" sz="3100" dirty="0">
                <a:sym typeface="Wingdings" pitchFamily="2" charset="2"/>
              </a:rPr>
              <a:t> </a:t>
            </a:r>
            <a:r>
              <a:rPr lang="en-US" sz="3100" b="1" dirty="0"/>
              <a:t>Pseudocisto</a:t>
            </a:r>
            <a:r>
              <a:rPr lang="en-US" sz="3100" dirty="0">
                <a:sym typeface="Wingdings" pitchFamily="2" charset="2"/>
              </a:rPr>
              <a:t>:</a:t>
            </a:r>
            <a:br>
              <a:rPr lang="en-US" sz="3100" dirty="0">
                <a:sym typeface="Wingdings" pitchFamily="2" charset="2"/>
              </a:rPr>
            </a:br>
            <a:r>
              <a:rPr lang="en-US" sz="3100" dirty="0">
                <a:sym typeface="Wingdings" pitchFamily="2" charset="2"/>
              </a:rPr>
              <a:t>Coleção líquida não infectada envolvida por cápsula de fibrose, que se manteve ou se instalou após 4 semanas do </a:t>
            </a:r>
            <a:r>
              <a:rPr lang="en-US" sz="3100" dirty="0" smtClean="0">
                <a:sym typeface="Wingdings" pitchFamily="2" charset="2"/>
              </a:rPr>
              <a:t>ínício </a:t>
            </a:r>
            <a:r>
              <a:rPr lang="en-US" sz="3100" dirty="0">
                <a:sym typeface="Wingdings" pitchFamily="2" charset="2"/>
              </a:rPr>
              <a:t>do quadro de </a:t>
            </a:r>
            <a:r>
              <a:rPr lang="en-US" sz="3100" dirty="0" smtClean="0">
                <a:sym typeface="Wingdings" pitchFamily="2" charset="2"/>
              </a:rPr>
              <a:t>pancreatite aguda (PA);</a:t>
            </a:r>
            <a:r>
              <a:rPr lang="en-US" sz="3100" dirty="0">
                <a:sym typeface="Wingdings" pitchFamily="2" charset="2"/>
              </a:rPr>
              <a:t/>
            </a:r>
            <a:br>
              <a:rPr lang="en-US" sz="3100" dirty="0">
                <a:sym typeface="Wingdings" pitchFamily="2" charset="2"/>
              </a:rPr>
            </a:br>
            <a:r>
              <a:rPr lang="en-US" sz="3100" dirty="0">
                <a:sym typeface="Wingdings" pitchFamily="2" charset="2"/>
              </a:rPr>
              <a:t> Assintomático e sem complicações, não há intervenção cirúrgica. Se  </a:t>
            </a:r>
            <a:r>
              <a:rPr lang="en-US" sz="3100" dirty="0" smtClean="0">
                <a:sym typeface="Wingdings" pitchFamily="2" charset="2"/>
              </a:rPr>
              <a:t>infectado </a:t>
            </a:r>
            <a:r>
              <a:rPr lang="en-US" sz="3100" dirty="0">
                <a:sym typeface="Wingdings" pitchFamily="2" charset="2"/>
              </a:rPr>
              <a:t> abscesso pancreático  tratamento intervencionista (drenagem).</a:t>
            </a:r>
            <a:br>
              <a:rPr lang="en-US" sz="3100" dirty="0">
                <a:sym typeface="Wingdings" pitchFamily="2" charset="2"/>
              </a:rPr>
            </a:br>
            <a:r>
              <a:rPr lang="en-US" dirty="0" smtClean="0"/>
              <a:t/>
            </a:r>
            <a:br>
              <a:rPr lang="en-US" dirty="0" smtClean="0"/>
            </a:br>
            <a:endParaRPr lang="pt-BR" dirty="0" smtClean="0">
              <a:solidFill>
                <a:srgbClr val="FF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042974557"/>
      </p:ext>
    </p:extLst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9377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rgbClr val="C00000"/>
                </a:solidFill>
              </a:rPr>
              <a:t>T</a:t>
            </a:r>
            <a:r>
              <a:rPr lang="en-US" dirty="0" smtClean="0">
                <a:solidFill>
                  <a:srgbClr val="C00000"/>
                </a:solidFill>
              </a:rPr>
              <a:t>ratamento</a:t>
            </a:r>
            <a:endParaRPr lang="pt-BR" dirty="0">
              <a:solidFill>
                <a:srgbClr val="C000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4294967295"/>
          </p:nvPr>
        </p:nvSpPr>
        <p:spPr>
          <a:xfrm>
            <a:off x="1183428" y="260648"/>
            <a:ext cx="7924800" cy="7488733"/>
          </a:xfrm>
          <a:prstGeom prst="rect">
            <a:avLst/>
          </a:prstGeom>
        </p:spPr>
        <p:txBody>
          <a:bodyPr/>
          <a:lstStyle/>
          <a:p>
            <a:pPr algn="just" eaLnBrk="1" fontAlgn="auto" hangingPunct="1">
              <a:buFont typeface="Arial" pitchFamily="34" charset="0"/>
              <a:buChar char="•"/>
              <a:defRPr/>
            </a:pPr>
            <a:endParaRPr lang="en-US" dirty="0" smtClean="0"/>
          </a:p>
          <a:p>
            <a:pPr algn="just" eaLnBrk="1" fontAlgn="auto" hangingPunct="1">
              <a:buFont typeface="Arial" pitchFamily="34" charset="0"/>
              <a:buChar char="•"/>
              <a:defRPr/>
            </a:pPr>
            <a:r>
              <a:rPr lang="en-US" sz="2400" dirty="0" smtClean="0"/>
              <a:t>Abordagem inicial </a:t>
            </a:r>
            <a:r>
              <a:rPr lang="en-US" sz="2400" dirty="0" smtClean="0">
                <a:sym typeface="Wingdings" pitchFamily="2" charset="2"/>
              </a:rPr>
              <a:t> </a:t>
            </a:r>
            <a:r>
              <a:rPr lang="en-US" sz="2400" b="1" dirty="0" smtClean="0">
                <a:solidFill>
                  <a:srgbClr val="0000FF"/>
                </a:solidFill>
                <a:sym typeface="Wingdings" pitchFamily="2" charset="2"/>
              </a:rPr>
              <a:t>Reposição volêmica</a:t>
            </a:r>
            <a:r>
              <a:rPr lang="en-US" sz="2400" dirty="0" smtClean="0">
                <a:sym typeface="Wingdings" pitchFamily="2" charset="2"/>
              </a:rPr>
              <a:t>, analgesia e dieta enteral zero. Definir se forma leve ou grave.</a:t>
            </a:r>
            <a:endParaRPr lang="en-US" sz="2400" dirty="0" smtClean="0"/>
          </a:p>
          <a:p>
            <a:pPr marL="0" indent="0" algn="just" eaLnBrk="1" fontAlgn="auto" hangingPunct="1">
              <a:buFont typeface="Arial" pitchFamily="34" charset="0"/>
              <a:buNone/>
              <a:defRPr/>
            </a:pPr>
            <a:endParaRPr lang="en-US" sz="2400" dirty="0"/>
          </a:p>
          <a:p>
            <a:pPr algn="just" eaLnBrk="1" fontAlgn="auto" hangingPunct="1">
              <a:buFont typeface="Arial" pitchFamily="34" charset="0"/>
              <a:buChar char="•"/>
              <a:defRPr/>
            </a:pPr>
            <a:r>
              <a:rPr lang="en-US" sz="2400" dirty="0" smtClean="0"/>
              <a:t>Forma leve (edematosa): Medidas gerais </a:t>
            </a:r>
            <a:r>
              <a:rPr lang="en-US" sz="2400" dirty="0" smtClean="0">
                <a:sym typeface="Wingdings" pitchFamily="2" charset="2"/>
              </a:rPr>
              <a:t> Hidratação, analgesia e nutrição.</a:t>
            </a:r>
          </a:p>
          <a:p>
            <a:pPr algn="just" eaLnBrk="1" fontAlgn="auto" hangingPunct="1">
              <a:buFont typeface="Arial" pitchFamily="34" charset="0"/>
              <a:buChar char="•"/>
              <a:defRPr/>
            </a:pPr>
            <a:endParaRPr lang="en-US" sz="2400" dirty="0">
              <a:sym typeface="Wingdings" pitchFamily="2" charset="2"/>
            </a:endParaRPr>
          </a:p>
          <a:p>
            <a:pPr algn="just" eaLnBrk="1" fontAlgn="auto" hangingPunct="1">
              <a:buFont typeface="Arial" pitchFamily="34" charset="0"/>
              <a:buChar char="•"/>
              <a:defRPr/>
            </a:pPr>
            <a:r>
              <a:rPr lang="en-US" sz="2400" dirty="0" smtClean="0">
                <a:sym typeface="Wingdings" pitchFamily="2" charset="2"/>
              </a:rPr>
              <a:t>Formas mais graves:</a:t>
            </a:r>
          </a:p>
          <a:p>
            <a:pPr algn="just" eaLnBrk="1" fontAlgn="auto" hangingPunct="1">
              <a:buFont typeface="Arial" pitchFamily="34" charset="0"/>
              <a:buChar char="•"/>
              <a:defRPr/>
            </a:pPr>
            <a:endParaRPr lang="en-US" sz="2400" dirty="0">
              <a:sym typeface="Wingdings" pitchFamily="2" charset="2"/>
            </a:endParaRPr>
          </a:p>
          <a:p>
            <a:pPr algn="just" eaLnBrk="1" fontAlgn="auto" hangingPunct="1">
              <a:buFont typeface="Courier New" pitchFamily="49" charset="0"/>
              <a:buChar char="o"/>
              <a:defRPr/>
            </a:pPr>
            <a:r>
              <a:rPr lang="en-US" sz="2400" dirty="0" smtClean="0">
                <a:sym typeface="Wingdings" pitchFamily="2" charset="2"/>
              </a:rPr>
              <a:t>Hipovolemia:  SF 0,9%, 20ml/Kg a cada 20-30 minutos, até que seja revertido sinais de desidratação.</a:t>
            </a:r>
          </a:p>
          <a:p>
            <a:pPr algn="just" eaLnBrk="1" fontAlgn="auto" hangingPunct="1">
              <a:buFont typeface="Arial" pitchFamily="34" charset="0"/>
              <a:buChar char="•"/>
              <a:defRPr/>
            </a:pPr>
            <a:endParaRPr lang="en-US" sz="2400" dirty="0">
              <a:sym typeface="Wingdings" pitchFamily="2" charset="2"/>
            </a:endParaRPr>
          </a:p>
          <a:p>
            <a:pPr algn="just" eaLnBrk="1" fontAlgn="auto" hangingPunct="1">
              <a:buFont typeface="Courier New" pitchFamily="49" charset="0"/>
              <a:buChar char="o"/>
              <a:defRPr/>
            </a:pPr>
            <a:r>
              <a:rPr lang="en-US" sz="2400" dirty="0" smtClean="0">
                <a:sym typeface="Wingdings" pitchFamily="2" charset="2"/>
              </a:rPr>
              <a:t>Anlagesia: Comuns podem ser insuficientes. Normalmente opiáceos podem ser necessários.</a:t>
            </a:r>
            <a:endParaRPr lang="en-US" sz="2400" dirty="0">
              <a:sym typeface="Wingdings" pitchFamily="2" charset="2"/>
            </a:endParaRPr>
          </a:p>
          <a:p>
            <a:pPr eaLnBrk="1" fontAlgn="auto" hangingPunct="1">
              <a:buFont typeface="Arial" pitchFamily="34" charset="0"/>
              <a:buChar char="•"/>
              <a:defRPr/>
            </a:pPr>
            <a:endParaRPr lang="en-US" sz="2400" dirty="0" smtClean="0">
              <a:sym typeface="Wingdings" pitchFamily="2" charset="2"/>
            </a:endParaRPr>
          </a:p>
          <a:p>
            <a:pPr eaLnBrk="1" fontAlgn="auto" hangingPunct="1">
              <a:buFont typeface="Courier New" pitchFamily="49" charset="0"/>
              <a:buChar char="o"/>
              <a:defRPr/>
            </a:pPr>
            <a:endParaRPr lang="en-US" sz="2400" dirty="0" smtClean="0"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208138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49313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rgbClr val="C00000"/>
                </a:solidFill>
              </a:rPr>
              <a:t>T</a:t>
            </a:r>
            <a:r>
              <a:rPr lang="en-US" dirty="0" smtClean="0">
                <a:solidFill>
                  <a:srgbClr val="C00000"/>
                </a:solidFill>
              </a:rPr>
              <a:t>ratamento</a:t>
            </a:r>
            <a:endParaRPr lang="pt-BR" dirty="0">
              <a:solidFill>
                <a:srgbClr val="C000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4294967295"/>
          </p:nvPr>
        </p:nvSpPr>
        <p:spPr>
          <a:xfrm>
            <a:off x="611188" y="1052513"/>
            <a:ext cx="7924800" cy="7345039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sz="1800" dirty="0" smtClean="0">
              <a:sym typeface="Wingdings" pitchFamily="2" charset="2"/>
            </a:endParaRPr>
          </a:p>
          <a:p>
            <a:pPr algn="just" eaLnBrk="1" fontAlgn="auto" hangingPunct="1">
              <a:buFont typeface="Arial" pitchFamily="34" charset="0"/>
              <a:buChar char="•"/>
              <a:defRPr/>
            </a:pPr>
            <a:r>
              <a:rPr lang="en-US" sz="1800" dirty="0" smtClean="0">
                <a:solidFill>
                  <a:srgbClr val="0000FF"/>
                </a:solidFill>
                <a:sym typeface="Wingdings" pitchFamily="2" charset="2"/>
              </a:rPr>
              <a:t>Nutricional:</a:t>
            </a:r>
            <a:endParaRPr lang="en-US" sz="1800" dirty="0">
              <a:solidFill>
                <a:srgbClr val="0000FF"/>
              </a:solidFill>
              <a:sym typeface="Wingdings" pitchFamily="2" charset="2"/>
            </a:endParaRPr>
          </a:p>
          <a:p>
            <a:pPr algn="just" eaLnBrk="1" fontAlgn="auto" hangingPunct="1">
              <a:buFont typeface="Courier New" pitchFamily="49" charset="0"/>
              <a:buChar char="o"/>
              <a:defRPr/>
            </a:pPr>
            <a:r>
              <a:rPr lang="en-US" sz="1800" dirty="0">
                <a:sym typeface="Wingdings" pitchFamily="2" charset="2"/>
              </a:rPr>
              <a:t>Estado </a:t>
            </a:r>
            <a:r>
              <a:rPr lang="en-US" sz="1800" dirty="0" smtClean="0">
                <a:sym typeface="Wingdings" pitchFamily="2" charset="2"/>
              </a:rPr>
              <a:t>hipercatabólico;</a:t>
            </a:r>
            <a:endParaRPr lang="en-US" sz="1800" dirty="0">
              <a:sym typeface="Wingdings" pitchFamily="2" charset="2"/>
            </a:endParaRPr>
          </a:p>
          <a:p>
            <a:pPr algn="just" eaLnBrk="1" fontAlgn="auto" hangingPunct="1">
              <a:buFont typeface="Courier New" pitchFamily="49" charset="0"/>
              <a:buChar char="o"/>
              <a:defRPr/>
            </a:pPr>
            <a:r>
              <a:rPr lang="en-US" sz="1800" dirty="0"/>
              <a:t>Jejum prolongado</a:t>
            </a:r>
            <a:r>
              <a:rPr lang="en-US" sz="1800" dirty="0" smtClean="0"/>
              <a:t>?;</a:t>
            </a:r>
            <a:endParaRPr lang="en-US" sz="1800" dirty="0"/>
          </a:p>
          <a:p>
            <a:pPr algn="just" eaLnBrk="1" fontAlgn="auto" hangingPunct="1">
              <a:buFont typeface="Courier New" pitchFamily="49" charset="0"/>
              <a:buChar char="o"/>
              <a:defRPr/>
            </a:pPr>
            <a:r>
              <a:rPr lang="en-US" sz="1800" dirty="0" smtClean="0">
                <a:solidFill>
                  <a:srgbClr val="C00000"/>
                </a:solidFill>
              </a:rPr>
              <a:t>Nutrição parenteral </a:t>
            </a:r>
            <a:r>
              <a:rPr lang="en-US" sz="1800" dirty="0" smtClean="0">
                <a:solidFill>
                  <a:srgbClr val="C00000"/>
                </a:solidFill>
                <a:sym typeface="Wingdings" pitchFamily="2" charset="2"/>
              </a:rPr>
              <a:t> prejudica </a:t>
            </a:r>
            <a:r>
              <a:rPr lang="en-US" sz="1800" dirty="0">
                <a:solidFill>
                  <a:srgbClr val="C00000"/>
                </a:solidFill>
                <a:sym typeface="Wingdings" pitchFamily="2" charset="2"/>
              </a:rPr>
              <a:t>resposta imune, translocação e taxas de </a:t>
            </a:r>
            <a:r>
              <a:rPr lang="en-US" sz="1800" dirty="0" smtClean="0">
                <a:solidFill>
                  <a:srgbClr val="C00000"/>
                </a:solidFill>
                <a:sym typeface="Wingdings" pitchFamily="2" charset="2"/>
              </a:rPr>
              <a:t>infecção;</a:t>
            </a:r>
            <a:endParaRPr lang="en-US" sz="1800" dirty="0">
              <a:solidFill>
                <a:srgbClr val="C00000"/>
              </a:solidFill>
              <a:sym typeface="Wingdings" pitchFamily="2" charset="2"/>
            </a:endParaRPr>
          </a:p>
          <a:p>
            <a:pPr algn="just" eaLnBrk="1" fontAlgn="auto" hangingPunct="1">
              <a:buFont typeface="Courier New" pitchFamily="49" charset="0"/>
              <a:buChar char="o"/>
              <a:defRPr/>
            </a:pPr>
            <a:r>
              <a:rPr lang="en-US" sz="1800" dirty="0" smtClean="0"/>
              <a:t>Nutrição enteral </a:t>
            </a:r>
            <a:r>
              <a:rPr lang="en-US" sz="1800" dirty="0" smtClean="0">
                <a:sym typeface="Wingdings" pitchFamily="2" charset="2"/>
              </a:rPr>
              <a:t> introdução </a:t>
            </a:r>
            <a:r>
              <a:rPr lang="en-US" sz="1800" dirty="0">
                <a:sym typeface="Wingdings" pitchFamily="2" charset="2"/>
              </a:rPr>
              <a:t>precoce evita atrofia da mucosa, supercrescimento bacteriano, aumento da permeabilidade intestinal e translocação </a:t>
            </a:r>
            <a:r>
              <a:rPr lang="en-US" sz="1800" dirty="0" smtClean="0">
                <a:sym typeface="Wingdings" pitchFamily="2" charset="2"/>
              </a:rPr>
              <a:t>bacteriana;</a:t>
            </a:r>
          </a:p>
          <a:p>
            <a:pPr algn="just" eaLnBrk="1" fontAlgn="auto" hangingPunct="1">
              <a:buFont typeface="Courier New" pitchFamily="49" charset="0"/>
              <a:buChar char="o"/>
              <a:defRPr/>
            </a:pPr>
            <a:r>
              <a:rPr lang="en-US" sz="1800" dirty="0"/>
              <a:t>Fórmula enteral ideal: fórmulas elementares mais </a:t>
            </a:r>
            <a:r>
              <a:rPr lang="en-US" sz="1800" dirty="0" smtClean="0"/>
              <a:t>recomendadas. Possuem </a:t>
            </a:r>
            <a:r>
              <a:rPr lang="en-US" sz="1800" dirty="0"/>
              <a:t>melhor absorção intestinal e menor estímulo para a secreção exócrina </a:t>
            </a:r>
            <a:r>
              <a:rPr lang="en-US" sz="1800" dirty="0" smtClean="0"/>
              <a:t>pancreática;</a:t>
            </a:r>
            <a:endParaRPr lang="en-US" sz="1800" dirty="0"/>
          </a:p>
          <a:p>
            <a:pPr algn="just" eaLnBrk="1" fontAlgn="auto" hangingPunct="1">
              <a:buFont typeface="Courier New" pitchFamily="49" charset="0"/>
              <a:buChar char="o"/>
              <a:defRPr/>
            </a:pPr>
            <a:r>
              <a:rPr lang="en-US" sz="1800" dirty="0"/>
              <a:t>Recomenda-se dieta enteral no máximo </a:t>
            </a:r>
            <a:r>
              <a:rPr lang="en-US" sz="1800" dirty="0" smtClean="0"/>
              <a:t>48-72h </a:t>
            </a:r>
            <a:r>
              <a:rPr lang="en-US" sz="1800" dirty="0"/>
              <a:t>após diagnóstico de </a:t>
            </a:r>
            <a:r>
              <a:rPr lang="en-US" sz="1800" dirty="0" smtClean="0"/>
              <a:t>pancreatite aguda (PA);</a:t>
            </a:r>
            <a:endParaRPr lang="en-US" sz="1800" dirty="0"/>
          </a:p>
          <a:p>
            <a:pPr algn="just" eaLnBrk="1" fontAlgn="auto" hangingPunct="1">
              <a:buFont typeface="Courier New" pitchFamily="49" charset="0"/>
              <a:buChar char="o"/>
              <a:defRPr/>
            </a:pPr>
            <a:r>
              <a:rPr lang="en-US" sz="1800" dirty="0"/>
              <a:t>Preferência por via oral. Se não possível, alimentação via </a:t>
            </a:r>
            <a:r>
              <a:rPr lang="en-US" sz="1800" dirty="0" smtClean="0"/>
              <a:t>sonda</a:t>
            </a:r>
            <a:r>
              <a:rPr lang="en-US" sz="1800" dirty="0"/>
              <a:t> </a:t>
            </a:r>
            <a:r>
              <a:rPr lang="en-US" sz="1800" dirty="0" smtClean="0"/>
              <a:t>em jejuno, depois por sonda gástrica;</a:t>
            </a:r>
            <a:endParaRPr lang="en-US" sz="1800" dirty="0"/>
          </a:p>
          <a:p>
            <a:pPr algn="just" eaLnBrk="1" fontAlgn="auto" hangingPunct="1">
              <a:buFont typeface="Courier New" pitchFamily="49" charset="0"/>
              <a:buChar char="o"/>
              <a:defRPr/>
            </a:pPr>
            <a:r>
              <a:rPr lang="en-US" sz="1800" dirty="0" smtClean="0"/>
              <a:t>Não </a:t>
            </a:r>
            <a:r>
              <a:rPr lang="en-US" sz="1800" dirty="0"/>
              <a:t>há recomendação exata sobre volume inicial e modo de progressão, devendo cada caso ser </a:t>
            </a:r>
            <a:r>
              <a:rPr lang="en-US" sz="1800" dirty="0" smtClean="0"/>
              <a:t>analisado.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4271612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rgbClr val="C00000"/>
                </a:solidFill>
              </a:rPr>
              <a:t>T</a:t>
            </a:r>
            <a:r>
              <a:rPr lang="en-US" dirty="0" smtClean="0">
                <a:solidFill>
                  <a:srgbClr val="C00000"/>
                </a:solidFill>
              </a:rPr>
              <a:t>ratamento</a:t>
            </a:r>
            <a:endParaRPr lang="pt-BR" dirty="0">
              <a:solidFill>
                <a:srgbClr val="C000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4294967295"/>
          </p:nvPr>
        </p:nvSpPr>
        <p:spPr>
          <a:xfrm>
            <a:off x="609600" y="1196975"/>
            <a:ext cx="7924800" cy="5472113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sz="1800" dirty="0" smtClean="0"/>
          </a:p>
          <a:p>
            <a:pPr algn="just" eaLnBrk="1" fontAlgn="auto" hangingPunct="1">
              <a:buFont typeface="Arial" pitchFamily="34" charset="0"/>
              <a:buChar char="•"/>
              <a:defRPr/>
            </a:pPr>
            <a:r>
              <a:rPr lang="en-US" sz="1800" dirty="0" smtClean="0"/>
              <a:t>Antibiótico: Não é recomendado nas formas leves e nem em formas graves, desde que não haja sinal de necrose pancreática infectada.</a:t>
            </a:r>
          </a:p>
          <a:p>
            <a:pPr marL="0" indent="0" algn="just" eaLnBrk="1" fontAlgn="auto" hangingPunct="1">
              <a:buFont typeface="Arial" pitchFamily="34" charset="0"/>
              <a:buNone/>
              <a:defRPr/>
            </a:pPr>
            <a:endParaRPr lang="en-US" sz="1800" dirty="0"/>
          </a:p>
          <a:p>
            <a:pPr algn="just" eaLnBrk="1" fontAlgn="auto" hangingPunct="1">
              <a:buFont typeface="Arial" pitchFamily="34" charset="0"/>
              <a:buChar char="•"/>
              <a:defRPr/>
            </a:pPr>
            <a:r>
              <a:rPr lang="en-US" sz="1800" dirty="0" smtClean="0"/>
              <a:t>Pancreatite aguda com mais de 30% de necrose na TC tem uma chance de 40% de infecção do tecido necrosado.</a:t>
            </a:r>
          </a:p>
          <a:p>
            <a:pPr algn="just" eaLnBrk="1" fontAlgn="auto" hangingPunct="1">
              <a:buFont typeface="Arial" pitchFamily="34" charset="0"/>
              <a:buChar char="•"/>
              <a:defRPr/>
            </a:pPr>
            <a:endParaRPr lang="en-US" sz="1800" dirty="0"/>
          </a:p>
          <a:p>
            <a:pPr algn="just" eaLnBrk="1" fontAlgn="auto" hangingPunct="1">
              <a:buFont typeface="Arial" pitchFamily="34" charset="0"/>
              <a:buChar char="•"/>
              <a:defRPr/>
            </a:pPr>
            <a:r>
              <a:rPr lang="en-US" sz="1800" dirty="0" smtClean="0"/>
              <a:t>Normalmente a infecção ocorre 10 dias após o caso de PA (piora do quadro).</a:t>
            </a:r>
          </a:p>
          <a:p>
            <a:pPr algn="just" eaLnBrk="1" fontAlgn="auto" hangingPunct="1">
              <a:buFont typeface="Arial" pitchFamily="34" charset="0"/>
              <a:buChar char="•"/>
              <a:defRPr/>
            </a:pPr>
            <a:endParaRPr lang="en-US" sz="1800" dirty="0"/>
          </a:p>
          <a:p>
            <a:pPr algn="just" eaLnBrk="1" fontAlgn="auto" hangingPunct="1">
              <a:buFont typeface="Arial" pitchFamily="34" charset="0"/>
              <a:buChar char="•"/>
              <a:defRPr/>
            </a:pPr>
            <a:r>
              <a:rPr lang="en-US" sz="1800" dirty="0" smtClean="0"/>
              <a:t>Confirmação </a:t>
            </a:r>
            <a:r>
              <a:rPr lang="en-US" sz="1800" dirty="0" smtClean="0">
                <a:sym typeface="Wingdings" pitchFamily="2" charset="2"/>
              </a:rPr>
              <a:t> TC</a:t>
            </a:r>
            <a:endParaRPr lang="en-US" sz="1800" dirty="0" smtClean="0"/>
          </a:p>
          <a:p>
            <a:pPr algn="just" eaLnBrk="1" fontAlgn="auto" hangingPunct="1">
              <a:buFont typeface="Arial" pitchFamily="34" charset="0"/>
              <a:buChar char="•"/>
              <a:defRPr/>
            </a:pPr>
            <a:endParaRPr lang="en-US" sz="1800" dirty="0"/>
          </a:p>
          <a:p>
            <a:pPr algn="just" eaLnBrk="1" fontAlgn="auto" hangingPunct="1">
              <a:buFont typeface="Arial" pitchFamily="34" charset="0"/>
              <a:buChar char="•"/>
              <a:defRPr/>
            </a:pPr>
            <a:r>
              <a:rPr lang="en-US" sz="1800" dirty="0" smtClean="0"/>
              <a:t>Conduta </a:t>
            </a:r>
            <a:r>
              <a:rPr lang="en-US" sz="1800" dirty="0" smtClean="0">
                <a:sym typeface="Wingdings" pitchFamily="2" charset="2"/>
              </a:rPr>
              <a:t> ATB + necrosectomia.</a:t>
            </a:r>
            <a:endParaRPr lang="en-US" sz="1800" dirty="0">
              <a:sym typeface="Wingdings" pitchFamily="2" charset="2"/>
            </a:endParaRPr>
          </a:p>
          <a:p>
            <a:pPr algn="just" eaLnBrk="1" fontAlgn="auto" hangingPunct="1">
              <a:buFont typeface="Arial" pitchFamily="34" charset="0"/>
              <a:buChar char="•"/>
              <a:defRPr/>
            </a:pPr>
            <a:endParaRPr lang="en-US" sz="1800" dirty="0" smtClean="0">
              <a:sym typeface="Wingdings" pitchFamily="2" charset="2"/>
            </a:endParaRPr>
          </a:p>
          <a:p>
            <a:pPr marL="82296" indent="0" algn="just" eaLnBrk="1" fontAlgn="auto" hangingPunct="1">
              <a:buNone/>
              <a:defRPr/>
            </a:pPr>
            <a:r>
              <a:rPr lang="en-US" sz="1800" b="1" dirty="0" smtClean="0">
                <a:solidFill>
                  <a:srgbClr val="0000FF"/>
                </a:solidFill>
              </a:rPr>
              <a:t>                        Antibiótico </a:t>
            </a:r>
            <a:r>
              <a:rPr lang="en-US" sz="1800" b="1" dirty="0">
                <a:solidFill>
                  <a:srgbClr val="0000FF"/>
                </a:solidFill>
              </a:rPr>
              <a:t>recomendado: </a:t>
            </a:r>
            <a:r>
              <a:rPr lang="en-US" sz="1800" b="1" dirty="0" smtClean="0">
                <a:solidFill>
                  <a:srgbClr val="0000FF"/>
                </a:solidFill>
              </a:rPr>
              <a:t>carbapenêmicos, </a:t>
            </a:r>
            <a:r>
              <a:rPr lang="en-US" sz="1800" b="1" dirty="0">
                <a:solidFill>
                  <a:srgbClr val="0000FF"/>
                </a:solidFill>
              </a:rPr>
              <a:t>14-21 </a:t>
            </a:r>
            <a:r>
              <a:rPr lang="en-US" sz="1800" b="1" dirty="0" smtClean="0">
                <a:solidFill>
                  <a:srgbClr val="0000FF"/>
                </a:solidFill>
              </a:rPr>
              <a:t>dias.</a:t>
            </a:r>
            <a:endParaRPr lang="en-US" sz="18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3062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Conteúdo 2"/>
          <p:cNvSpPr txBox="1">
            <a:spLocks/>
          </p:cNvSpPr>
          <p:nvPr/>
        </p:nvSpPr>
        <p:spPr>
          <a:xfrm>
            <a:off x="890315" y="1600200"/>
            <a:ext cx="8229600" cy="4924425"/>
          </a:xfrm>
          <a:prstGeom prst="rect">
            <a:avLst/>
          </a:prstGeom>
        </p:spPr>
        <p:txBody>
          <a:bodyPr>
            <a:normAutofit fontScale="70000" lnSpcReduction="20000"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109728" indent="0">
              <a:buNone/>
              <a:defRPr/>
            </a:pPr>
            <a:r>
              <a:rPr lang="pt-BR" sz="5100" b="1" dirty="0" smtClean="0">
                <a:solidFill>
                  <a:srgbClr val="0000FF"/>
                </a:solidFill>
              </a:rPr>
              <a:t>                       </a:t>
            </a:r>
            <a:r>
              <a:rPr lang="pt-BR" sz="5100" b="1" dirty="0" smtClean="0">
                <a:solidFill>
                  <a:srgbClr val="C00000"/>
                </a:solidFill>
              </a:rPr>
              <a:t>Definição</a:t>
            </a:r>
          </a:p>
          <a:p>
            <a:pPr indent="-256032">
              <a:buFont typeface="Wingdings 3"/>
              <a:buChar char=""/>
              <a:defRPr/>
            </a:pPr>
            <a:r>
              <a:rPr lang="pt-BR" dirty="0" smtClean="0"/>
              <a:t>Doença miocárdica primária caracterizada pela presença de hipertrofia ventricular, acometendo com maior prevalência o VE, podendo ser este envolvimento simétrico (concêntrica) ou assimétrico (mais frequente).</a:t>
            </a:r>
          </a:p>
          <a:p>
            <a:pPr indent="-256032">
              <a:buFont typeface="Wingdings 3"/>
              <a:buNone/>
              <a:defRPr/>
            </a:pPr>
            <a:endParaRPr lang="pt-BR" dirty="0" smtClean="0"/>
          </a:p>
          <a:p>
            <a:pPr indent="-256032">
              <a:buFont typeface="Wingdings 3"/>
              <a:buChar char=""/>
              <a:defRPr/>
            </a:pPr>
            <a:r>
              <a:rPr lang="pt-BR" dirty="0" smtClean="0"/>
              <a:t>Ausência de condições associadas que possam produzir tal alteração.</a:t>
            </a:r>
          </a:p>
          <a:p>
            <a:pPr indent="-256032">
              <a:buFont typeface="Wingdings 3"/>
              <a:buChar char=""/>
              <a:defRPr/>
            </a:pPr>
            <a:endParaRPr lang="pt-BR" dirty="0" smtClean="0"/>
          </a:p>
          <a:p>
            <a:pPr indent="-256032">
              <a:buFont typeface="Wingdings 3"/>
              <a:buChar char=""/>
              <a:defRPr/>
            </a:pPr>
            <a:r>
              <a:rPr lang="pt-BR" dirty="0" smtClean="0"/>
              <a:t>prevalência: 0,2% (1:500); acomete igualmente ambos os sexos; sua apresentação pode variar desde a forma assintomática até formas mais graves.</a:t>
            </a:r>
          </a:p>
          <a:p>
            <a:pPr indent="-256032">
              <a:buFont typeface="Wingdings 3"/>
              <a:buNone/>
              <a:defRPr/>
            </a:pPr>
            <a:endParaRPr lang="pt-BR" dirty="0" smtClean="0"/>
          </a:p>
          <a:p>
            <a:pPr indent="-256032">
              <a:buFont typeface="Wingdings 3"/>
              <a:buChar char=""/>
              <a:defRPr/>
            </a:pPr>
            <a:r>
              <a:rPr lang="pt-BR" dirty="0" smtClean="0"/>
              <a:t>Causa principal de morte súbita em adolescentes e adultos jovens</a:t>
            </a:r>
          </a:p>
          <a:p>
            <a:pPr indent="-256032">
              <a:buFont typeface="Wingdings 3"/>
              <a:buChar char=""/>
              <a:defRPr/>
            </a:pPr>
            <a:endParaRPr lang="pt-BR" dirty="0"/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5945039"/>
              </p:ext>
            </p:extLst>
          </p:nvPr>
        </p:nvGraphicFramePr>
        <p:xfrm>
          <a:off x="1403648" y="476672"/>
          <a:ext cx="7560840" cy="59016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90490"/>
                <a:gridCol w="2885175"/>
                <a:gridCol w="2885175"/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50" dirty="0">
                          <a:effectLst/>
                          <a:hlinkClick r:id="rId2"/>
                        </a:rPr>
                        <a:t>Caso Clinico: </a:t>
                      </a:r>
                      <a:r>
                        <a:rPr lang="pt-BR" sz="1050" dirty="0" err="1">
                          <a:effectLst/>
                          <a:hlinkClick r:id="rId2"/>
                        </a:rPr>
                        <a:t>Miocardiopatia</a:t>
                      </a:r>
                      <a:r>
                        <a:rPr lang="pt-BR" sz="1050" dirty="0">
                          <a:effectLst/>
                          <a:hlinkClick r:id="rId2"/>
                        </a:rPr>
                        <a:t> hipertrófica no recém-nascido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50">
                          <a:effectLst/>
                          <a:hlinkClick r:id="rId2"/>
                        </a:rPr>
                        <a:t>Alex Corcino Rodrigo Lim, Sueli R. Falcão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9050" marR="19050" marT="19050" marB="19050" anchor="ctr"/>
                </a:tc>
              </a:tr>
            </a:tbl>
          </a:graphicData>
        </a:graphic>
      </p:graphicFrame>
      <p:pic>
        <p:nvPicPr>
          <p:cNvPr id="1026" name="Imagem 1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548680"/>
            <a:ext cx="371475" cy="37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1319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755576" y="404664"/>
            <a:ext cx="8229600" cy="6336704"/>
          </a:xfrm>
          <a:prstGeom prst="rect">
            <a:avLst/>
          </a:prstGeom>
        </p:spPr>
        <p:txBody>
          <a:bodyPr/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>
              <a:lnSpc>
                <a:spcPct val="80000"/>
              </a:lnSpc>
            </a:pPr>
            <a:endParaRPr lang="pt-BR" sz="2500" dirty="0" smtClean="0"/>
          </a:p>
          <a:p>
            <a:pPr marL="82296" indent="0">
              <a:lnSpc>
                <a:spcPct val="80000"/>
              </a:lnSpc>
              <a:buNone/>
            </a:pPr>
            <a:r>
              <a:rPr lang="pt-BR" sz="2500" dirty="0" smtClean="0"/>
              <a:t>                                </a:t>
            </a:r>
            <a:r>
              <a:rPr lang="pt-BR" b="1" dirty="0" smtClean="0">
                <a:solidFill>
                  <a:srgbClr val="C00000"/>
                </a:solidFill>
              </a:rPr>
              <a:t>Fisiopatologia</a:t>
            </a:r>
          </a:p>
          <a:p>
            <a:pPr>
              <a:lnSpc>
                <a:spcPct val="80000"/>
              </a:lnSpc>
            </a:pPr>
            <a:r>
              <a:rPr lang="pt-BR" sz="2500" dirty="0" smtClean="0"/>
              <a:t>Hipertrofia assimétrica do VE, acometendo preferencialmente o septo interventricular → hipodiastolia;</a:t>
            </a:r>
          </a:p>
          <a:p>
            <a:pPr>
              <a:lnSpc>
                <a:spcPct val="80000"/>
              </a:lnSpc>
            </a:pPr>
            <a:endParaRPr lang="pt-BR" sz="2500" dirty="0" smtClean="0"/>
          </a:p>
          <a:p>
            <a:pPr>
              <a:lnSpc>
                <a:spcPct val="80000"/>
              </a:lnSpc>
            </a:pPr>
            <a:r>
              <a:rPr lang="pt-BR" sz="2500" dirty="0" smtClean="0"/>
              <a:t>Gradiente de pressão dinâmico do trato de saída do VE. </a:t>
            </a:r>
          </a:p>
          <a:p>
            <a:pPr lvl="1">
              <a:lnSpc>
                <a:spcPct val="80000"/>
              </a:lnSpc>
            </a:pPr>
            <a:r>
              <a:rPr lang="pt-BR" sz="2100" dirty="0" smtClean="0"/>
              <a:t>Efeito Venturi: aposição da cúspide anterior da valva mitral contra o septo hipertrófico durante a sístole → estreitamento da área subaórtica → obstrução do trato de saída;</a:t>
            </a:r>
          </a:p>
          <a:p>
            <a:pPr lvl="1">
              <a:lnSpc>
                <a:spcPct val="80000"/>
              </a:lnSpc>
            </a:pPr>
            <a:r>
              <a:rPr lang="pt-BR" sz="2100" dirty="0" smtClean="0"/>
              <a:t>↑gradiente pressórico: ↑contratilidade VE (exercícios, digitálicos), ↓pré-carga (Valsalva, nitrato), ↓pós-carga.</a:t>
            </a:r>
          </a:p>
          <a:p>
            <a:pPr lvl="1">
              <a:lnSpc>
                <a:spcPct val="80000"/>
              </a:lnSpc>
              <a:buFont typeface="Verdana" pitchFamily="34" charset="0"/>
              <a:buNone/>
            </a:pPr>
            <a:endParaRPr lang="pt-BR" sz="2100" dirty="0" smtClean="0"/>
          </a:p>
          <a:p>
            <a:pPr>
              <a:lnSpc>
                <a:spcPct val="80000"/>
              </a:lnSpc>
            </a:pPr>
            <a:r>
              <a:rPr lang="pt-BR" sz="2500" dirty="0" smtClean="0"/>
              <a:t>Insuficiência mitral;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1331640" y="5085184"/>
            <a:ext cx="1443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Veja também!</a:t>
            </a:r>
            <a:endParaRPr lang="pt-BR" dirty="0"/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9663849"/>
              </p:ext>
            </p:extLst>
          </p:nvPr>
        </p:nvGraphicFramePr>
        <p:xfrm>
          <a:off x="1043608" y="5661249"/>
          <a:ext cx="7410450" cy="9387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70150"/>
                <a:gridCol w="2470150"/>
                <a:gridCol w="2470150"/>
              </a:tblGrid>
              <a:tr h="93871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50">
                          <a:effectLst/>
                          <a:hlinkClick r:id="rId2"/>
                        </a:rPr>
                        <a:t>Anatomia Clinica: Miocardiopatia hipertrófica no recém-nascido de mãe diabética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50">
                          <a:effectLst/>
                          <a:hlinkClick r:id="rId2"/>
                        </a:rPr>
                        <a:t>Jalal Nasser, Sueli R. Falcão, Marcos E.A.Segura, Paulo R. Margotto 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9050" marR="19050" marT="19050" marB="19050" anchor="ctr"/>
                </a:tc>
              </a:tr>
            </a:tbl>
          </a:graphicData>
        </a:graphic>
      </p:graphicFrame>
      <p:pic>
        <p:nvPicPr>
          <p:cNvPr id="2050" name="Imagem 1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7531" y="5979566"/>
            <a:ext cx="371475" cy="37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5823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30" y="801967"/>
            <a:ext cx="8185846" cy="4713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1608255" y="67271"/>
            <a:ext cx="347563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400" b="1" i="1" dirty="0" smtClean="0">
                <a:solidFill>
                  <a:srgbClr val="0000FF"/>
                </a:solidFill>
              </a:rPr>
              <a:t>OBRIGADO!</a:t>
            </a:r>
            <a:endParaRPr lang="pt-BR" sz="4400" b="1" i="1" dirty="0">
              <a:solidFill>
                <a:srgbClr val="0000FF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971600" y="5515827"/>
            <a:ext cx="797378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rgbClr val="0000FF"/>
                </a:solidFill>
              </a:rPr>
              <a:t>Drs. Sandra Soares, Juliana Diniz, Alessandra Severiano, Roberta Bonfim, Paulo</a:t>
            </a:r>
          </a:p>
          <a:p>
            <a:pPr algn="ctr"/>
            <a:r>
              <a:rPr lang="pt-BR" dirty="0" smtClean="0">
                <a:solidFill>
                  <a:srgbClr val="0000FF"/>
                </a:solidFill>
              </a:rPr>
              <a:t>R. Margotto, Márcia Pimentel, Marcos EA Segura, Felipe Vasconcelos,</a:t>
            </a:r>
          </a:p>
          <a:p>
            <a:pPr algn="ctr"/>
            <a:r>
              <a:rPr lang="pt-BR" dirty="0" smtClean="0">
                <a:solidFill>
                  <a:srgbClr val="0000FF"/>
                </a:solidFill>
              </a:rPr>
              <a:t> Marta David Rocha Moura, Melissa I. Cás Vita (Patologista)</a:t>
            </a:r>
          </a:p>
          <a:p>
            <a:pPr algn="ctr"/>
            <a:endParaRPr lang="pt-BR" dirty="0" smtClean="0">
              <a:solidFill>
                <a:srgbClr val="0000FF"/>
              </a:solidFill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78834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ício">
  <a:themeElements>
    <a:clrScheme name="Origem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Solstício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ício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1032</TotalTime>
  <Words>3310</Words>
  <Application>Microsoft Office PowerPoint</Application>
  <PresentationFormat>Apresentação na tela (4:3)</PresentationFormat>
  <Paragraphs>512</Paragraphs>
  <Slides>66</Slides>
  <Notes>5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66</vt:i4>
      </vt:variant>
    </vt:vector>
  </HeadingPairs>
  <TitlesOfParts>
    <vt:vector size="67" baseType="lpstr">
      <vt:lpstr>Solstício</vt:lpstr>
      <vt:lpstr>Apresentação do PowerPoint</vt:lpstr>
      <vt:lpstr>Apresentação do PowerPoint</vt:lpstr>
      <vt:lpstr>Resumo clínico</vt:lpstr>
      <vt:lpstr>Apresentação do PowerPoint</vt:lpstr>
      <vt:lpstr>Internação UTIP – HRASHMIB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Hipóteses diagnósticas?</vt:lpstr>
      <vt:lpstr>Fundoplicatura</vt:lpstr>
      <vt:lpstr>Fundoplicatura</vt:lpstr>
      <vt:lpstr>Fundoplicatura</vt:lpstr>
      <vt:lpstr>Fundoplicatura</vt:lpstr>
      <vt:lpstr>Fundoplicatura</vt:lpstr>
      <vt:lpstr>A 041/13</vt:lpstr>
      <vt:lpstr>ABERTURA DAS CAVIDADES</vt:lpstr>
      <vt:lpstr>ECTOSCOPIA</vt:lpstr>
      <vt:lpstr>Sistema cardiovascular</vt:lpstr>
      <vt:lpstr>Sistema cardiovascular</vt:lpstr>
      <vt:lpstr>Sistema cardiovascular</vt:lpstr>
      <vt:lpstr>Cardiomiopatia hipertrófica</vt:lpstr>
      <vt:lpstr>Cardiomiopatia hipertrófica</vt:lpstr>
      <vt:lpstr>infarto</vt:lpstr>
      <vt:lpstr>Sistema cardiovascular</vt:lpstr>
      <vt:lpstr>Sistema respiratório</vt:lpstr>
      <vt:lpstr>Sistema respiratório</vt:lpstr>
      <vt:lpstr>Sistema respiratório</vt:lpstr>
      <vt:lpstr>Sistema respiratório</vt:lpstr>
      <vt:lpstr>Sistema respiratório</vt:lpstr>
      <vt:lpstr>Sistema GASTROINTESTINAL</vt:lpstr>
      <vt:lpstr>pâncreas</vt:lpstr>
      <vt:lpstr>pâncreas</vt:lpstr>
      <vt:lpstr>pâncreas</vt:lpstr>
      <vt:lpstr>Apresentação do PowerPoint</vt:lpstr>
      <vt:lpstr>SISTEMA GASTROINTESTINAL</vt:lpstr>
      <vt:lpstr>Sistema urinário</vt:lpstr>
      <vt:lpstr>Conclusões – Causa mortis e Doença Principal</vt:lpstr>
      <vt:lpstr>Preenchimento da Declaração de Óbito</vt:lpstr>
      <vt:lpstr>Nota do Editor do site,  Dr. Paulo R. Margotto Consultem também!  PACREATITE AGUDA  MIOCARDIOPATIA HIPERTRÓFICA</vt:lpstr>
      <vt:lpstr>Apresentação do PowerPoint</vt:lpstr>
      <vt:lpstr>Diagnóstico</vt:lpstr>
      <vt:lpstr>                            Complicações Precoces: Choque hipovolêmico; Choque séptico; Disfunção renal (pré-renal); Derrames cavitários Tardias  Pseudocisto: Coleção líquida não infectada envolvida por cápsula de fibrose, que se manteve ou se instalou após 4 semanas do ínício do quadro de pancreatite aguda (PA);  Assintomático e sem complicações, não há intervenção cirúrgica. Se  infectado  abscesso pancreático  tratamento intervencionista (drenagem).  </vt:lpstr>
      <vt:lpstr>Tratamento</vt:lpstr>
      <vt:lpstr>Tratamento</vt:lpstr>
      <vt:lpstr>Tratamento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Ale</dc:creator>
  <cp:lastModifiedBy>paulo</cp:lastModifiedBy>
  <cp:revision>183</cp:revision>
  <dcterms:created xsi:type="dcterms:W3CDTF">2013-08-19T00:49:34Z</dcterms:created>
  <dcterms:modified xsi:type="dcterms:W3CDTF">2013-09-25T01:24:51Z</dcterms:modified>
</cp:coreProperties>
</file>