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theme/themeOverride1.xml" ContentType="application/vnd.openxmlformats-officedocument.themeOverr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36" r:id="rId1"/>
  </p:sldMasterIdLst>
  <p:notesMasterIdLst>
    <p:notesMasterId r:id="rId57"/>
  </p:notesMasterIdLst>
  <p:sldIdLst>
    <p:sldId id="256" r:id="rId2"/>
    <p:sldId id="257" r:id="rId3"/>
    <p:sldId id="258" r:id="rId4"/>
    <p:sldId id="287" r:id="rId5"/>
    <p:sldId id="259" r:id="rId6"/>
    <p:sldId id="260" r:id="rId7"/>
    <p:sldId id="261" r:id="rId8"/>
    <p:sldId id="269" r:id="rId9"/>
    <p:sldId id="262" r:id="rId10"/>
    <p:sldId id="270" r:id="rId11"/>
    <p:sldId id="284" r:id="rId12"/>
    <p:sldId id="263" r:id="rId13"/>
    <p:sldId id="265" r:id="rId14"/>
    <p:sldId id="264" r:id="rId15"/>
    <p:sldId id="268" r:id="rId16"/>
    <p:sldId id="271" r:id="rId17"/>
    <p:sldId id="283" r:id="rId18"/>
    <p:sldId id="266" r:id="rId19"/>
    <p:sldId id="272" r:id="rId20"/>
    <p:sldId id="273" r:id="rId21"/>
    <p:sldId id="274" r:id="rId22"/>
    <p:sldId id="275" r:id="rId23"/>
    <p:sldId id="276" r:id="rId24"/>
    <p:sldId id="277" r:id="rId25"/>
    <p:sldId id="278" r:id="rId26"/>
    <p:sldId id="279" r:id="rId27"/>
    <p:sldId id="281" r:id="rId28"/>
    <p:sldId id="282" r:id="rId29"/>
    <p:sldId id="288" r:id="rId30"/>
    <p:sldId id="285" r:id="rId31"/>
    <p:sldId id="286" r:id="rId32"/>
    <p:sldId id="289" r:id="rId33"/>
    <p:sldId id="290" r:id="rId34"/>
    <p:sldId id="291" r:id="rId35"/>
    <p:sldId id="292" r:id="rId36"/>
    <p:sldId id="293" r:id="rId37"/>
    <p:sldId id="294" r:id="rId38"/>
    <p:sldId id="295" r:id="rId39"/>
    <p:sldId id="296" r:id="rId40"/>
    <p:sldId id="311" r:id="rId41"/>
    <p:sldId id="297" r:id="rId42"/>
    <p:sldId id="298" r:id="rId43"/>
    <p:sldId id="299" r:id="rId44"/>
    <p:sldId id="301" r:id="rId45"/>
    <p:sldId id="300" r:id="rId46"/>
    <p:sldId id="302" r:id="rId47"/>
    <p:sldId id="303" r:id="rId48"/>
    <p:sldId id="304" r:id="rId49"/>
    <p:sldId id="305" r:id="rId50"/>
    <p:sldId id="306" r:id="rId51"/>
    <p:sldId id="307" r:id="rId52"/>
    <p:sldId id="308" r:id="rId53"/>
    <p:sldId id="309" r:id="rId54"/>
    <p:sldId id="312" r:id="rId55"/>
    <p:sldId id="310" r:id="rId56"/>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CC00"/>
    <a:srgbClr val="FFFF99"/>
    <a:srgbClr val="FF3399"/>
    <a:srgbClr val="FF3300"/>
    <a:srgbClr val="FF66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8" d="100"/>
          <a:sy n="88" d="100"/>
        </p:scale>
        <p:origin x="-1195" y="-72"/>
      </p:cViewPr>
      <p:guideLst>
        <p:guide orient="horz" pos="2160"/>
        <p:guide pos="2880"/>
      </p:guideLst>
    </p:cSldViewPr>
  </p:slideViewPr>
  <p:notesTextViewPr>
    <p:cViewPr>
      <p:scale>
        <a:sx n="3" d="2"/>
        <a:sy n="3" d="2"/>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61"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26B099F6-C621-4868-8D31-BB45FA0C8649}" type="datetimeFigureOut">
              <a:rPr lang="pt-BR"/>
              <a:pPr>
                <a:defRPr/>
              </a:pPr>
              <a:t>20/04/2018</a:t>
            </a:fld>
            <a:endParaRPr lang="pt-BR"/>
          </a:p>
        </p:txBody>
      </p:sp>
      <p:sp>
        <p:nvSpPr>
          <p:cNvPr id="4" name="Espaço Reservado para Imagem de Slide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pt-BR" noProof="0" smtClean="0"/>
              <a:t>Clique para editar 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endParaRPr lang="pt-BR" noProof="0"/>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368AEF74-4349-45F9-BA09-7A0AA11A4F9E}" type="slidenum">
              <a:rPr lang="pt-BR"/>
              <a:pPr>
                <a:defRPr/>
              </a:pPr>
              <a:t>‹nº›</a:t>
            </a:fld>
            <a:endParaRPr lang="pt-B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6144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38916"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6D7F46DC-EAA0-413D-B248-AE9416169FDD}" type="slidenum">
              <a:rPr lang="pt-BR" smtClean="0"/>
              <a:pPr fontAlgn="base">
                <a:spcBef>
                  <a:spcPct val="0"/>
                </a:spcBef>
                <a:spcAft>
                  <a:spcPct val="0"/>
                </a:spcAft>
                <a:defRPr/>
              </a:pPr>
              <a:t>2</a:t>
            </a:fld>
            <a:endParaRPr lang="pt-BR"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cxnSp>
        <p:nvCxnSpPr>
          <p:cNvPr id="4" name="Straight Connector 7"/>
          <p:cNvCxnSpPr/>
          <p:nvPr/>
        </p:nvCxnSpPr>
        <p:spPr>
          <a:xfrm>
            <a:off x="685800" y="3398838"/>
            <a:ext cx="7848600" cy="1587"/>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ctrTitle"/>
          </p:nvPr>
        </p:nvSpPr>
        <p:spPr>
          <a:xfrm>
            <a:off x="685800" y="1371600"/>
            <a:ext cx="7848600" cy="1927225"/>
          </a:xfrm>
        </p:spPr>
        <p:txBody>
          <a:bodyPr anchor="b">
            <a:noAutofit/>
          </a:bodyPr>
          <a:lstStyle>
            <a:lvl1pPr>
              <a:defRPr sz="5400" cap="all" baseline="0"/>
            </a:lvl1pPr>
          </a:lstStyle>
          <a:p>
            <a:r>
              <a:rPr lang="pt-BR" smtClean="0"/>
              <a:t>Clique para editar o título mestre</a:t>
            </a:r>
            <a:endParaRPr lang="en-US" dirty="0"/>
          </a:p>
        </p:txBody>
      </p:sp>
      <p:sp>
        <p:nvSpPr>
          <p:cNvPr id="3" name="Subtitle 2"/>
          <p:cNvSpPr>
            <a:spLocks noGrp="1"/>
          </p:cNvSpPr>
          <p:nvPr>
            <p:ph type="subTitle" idx="1"/>
          </p:nvPr>
        </p:nvSpPr>
        <p:spPr>
          <a:xfrm>
            <a:off x="685800" y="3505200"/>
            <a:ext cx="6400800" cy="1752600"/>
          </a:xfrm>
        </p:spPr>
        <p:txBody>
          <a:bodyPr/>
          <a:lstStyle>
            <a:lvl1pPr marL="0" indent="0" algn="l">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en-US" dirty="0"/>
          </a:p>
        </p:txBody>
      </p:sp>
      <p:sp>
        <p:nvSpPr>
          <p:cNvPr id="5" name="Date Placeholder 3"/>
          <p:cNvSpPr>
            <a:spLocks noGrp="1"/>
          </p:cNvSpPr>
          <p:nvPr>
            <p:ph type="dt" sz="half" idx="10"/>
          </p:nvPr>
        </p:nvSpPr>
        <p:spPr/>
        <p:txBody>
          <a:bodyPr/>
          <a:lstStyle>
            <a:lvl1pPr>
              <a:defRPr/>
            </a:lvl1pPr>
          </a:lstStyle>
          <a:p>
            <a:pPr>
              <a:defRPr/>
            </a:pPr>
            <a:fld id="{7E62A9E2-5F97-4604-A99A-EC156E0F46C9}" type="datetimeFigureOut">
              <a:rPr lang="pt-BR"/>
              <a:pPr>
                <a:defRPr/>
              </a:pPr>
              <a:t>20/04/2018</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604D99FD-BD00-4077-95B9-E9859CBD988C}" type="slidenum">
              <a:rPr lang="pt-BR"/>
              <a:pPr>
                <a:defRP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a:p>
        </p:txBody>
      </p:sp>
      <p:sp>
        <p:nvSpPr>
          <p:cNvPr id="3" name="Content Placeholder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Date Placeholder 3"/>
          <p:cNvSpPr>
            <a:spLocks noGrp="1"/>
          </p:cNvSpPr>
          <p:nvPr>
            <p:ph type="dt" sz="half" idx="10"/>
          </p:nvPr>
        </p:nvSpPr>
        <p:spPr/>
        <p:txBody>
          <a:bodyPr/>
          <a:lstStyle>
            <a:lvl1pPr>
              <a:defRPr/>
            </a:lvl1pPr>
          </a:lstStyle>
          <a:p>
            <a:pPr>
              <a:defRPr/>
            </a:pPr>
            <a:fld id="{F13F2B9E-B2E0-44C6-8539-1960A09C2A8A}" type="datetimeFigureOut">
              <a:rPr lang="pt-BR"/>
              <a:pPr>
                <a:defRPr/>
              </a:pPr>
              <a:t>20/04/2018</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12736F92-7960-4EF5-AE93-561134E32105}"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bg>
      <p:bgRef idx="1001">
        <a:schemeClr val="bg2"/>
      </p:bgRef>
    </p:bg>
    <p:spTree>
      <p:nvGrpSpPr>
        <p:cNvPr id="1" name=""/>
        <p:cNvGrpSpPr/>
        <p:nvPr/>
      </p:nvGrpSpPr>
      <p:grpSpPr>
        <a:xfrm>
          <a:off x="0" y="0"/>
          <a:ext cx="0" cy="0"/>
          <a:chOff x="0" y="0"/>
          <a:chExt cx="0" cy="0"/>
        </a:xfrm>
      </p:grpSpPr>
      <p:cxnSp>
        <p:nvCxnSpPr>
          <p:cNvPr id="4" name="Straight Connector 6"/>
          <p:cNvCxnSpPr/>
          <p:nvPr/>
        </p:nvCxnSpPr>
        <p:spPr>
          <a:xfrm>
            <a:off x="731838" y="4598988"/>
            <a:ext cx="7848600" cy="1587"/>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722313" y="2362200"/>
            <a:ext cx="7772400" cy="2200275"/>
          </a:xfrm>
        </p:spPr>
        <p:txBody>
          <a:bodyPr anchor="b"/>
          <a:lstStyle>
            <a:lvl1pPr algn="l">
              <a:defRPr sz="4800" b="0" cap="all"/>
            </a:lvl1pPr>
          </a:lstStyle>
          <a:p>
            <a:r>
              <a:rPr lang="pt-BR" smtClean="0"/>
              <a:t>Clique para editar o título mestre</a:t>
            </a:r>
            <a:endParaRPr lang="en-US" dirty="0"/>
          </a:p>
        </p:txBody>
      </p:sp>
      <p:sp>
        <p:nvSpPr>
          <p:cNvPr id="3" name="Text Placeholder 2"/>
          <p:cNvSpPr>
            <a:spLocks noGrp="1"/>
          </p:cNvSpPr>
          <p:nvPr>
            <p:ph type="body" idx="1"/>
          </p:nvPr>
        </p:nvSpPr>
        <p:spPr>
          <a:xfrm>
            <a:off x="722313" y="4626864"/>
            <a:ext cx="7772400" cy="1500187"/>
          </a:xfrm>
        </p:spPr>
        <p:txBody>
          <a:bodyPr>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39D88F57-B788-499E-AE1B-52B1083CFAD0}" type="datetimeFigureOut">
              <a:rPr lang="pt-BR"/>
              <a:pPr>
                <a:defRPr/>
              </a:pPr>
              <a:t>20/04/2018</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3EB94ABA-84F3-4E9D-BC08-8AD53A42B4A5}" type="slidenum">
              <a:rPr lang="pt-BR"/>
              <a:pPr>
                <a:defRPr/>
              </a:pPr>
              <a:t>‹nº›</a:t>
            </a:fld>
            <a:endParaRPr lang="pt-B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a:p>
        </p:txBody>
      </p:sp>
      <p:sp>
        <p:nvSpPr>
          <p:cNvPr id="3" name="Content Placeholder 2"/>
          <p:cNvSpPr>
            <a:spLocks noGrp="1"/>
          </p:cNvSpPr>
          <p:nvPr>
            <p:ph sz="half" idx="1"/>
          </p:nvPr>
        </p:nvSpPr>
        <p:spPr>
          <a:xfrm>
            <a:off x="457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4648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1AF69C21-E31E-45CF-A807-78F5CD3A6441}" type="datetimeFigureOut">
              <a:rPr lang="pt-BR"/>
              <a:pPr>
                <a:defRPr/>
              </a:pPr>
              <a:t>20/04/2018</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6E2256C4-EBDE-4892-9614-CB0DAB745846}"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cxnSp>
        <p:nvCxnSpPr>
          <p:cNvPr id="7" name="Straight Connector 10"/>
          <p:cNvCxnSpPr/>
          <p:nvPr/>
        </p:nvCxnSpPr>
        <p:spPr>
          <a:xfrm rot="5400000">
            <a:off x="2218531" y="4045744"/>
            <a:ext cx="4708525"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p:txBody>
          <a:bodyPr/>
          <a:lstStyle>
            <a:lvl1pPr>
              <a:defRPr/>
            </a:lvl1pPr>
          </a:lstStyle>
          <a:p>
            <a:r>
              <a:rPr lang="pt-BR" smtClean="0"/>
              <a:t>Clique para editar o título mestre</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8" name="Date Placeholder 6"/>
          <p:cNvSpPr>
            <a:spLocks noGrp="1"/>
          </p:cNvSpPr>
          <p:nvPr>
            <p:ph type="dt" sz="half" idx="10"/>
          </p:nvPr>
        </p:nvSpPr>
        <p:spPr/>
        <p:txBody>
          <a:bodyPr/>
          <a:lstStyle>
            <a:lvl1pPr>
              <a:defRPr/>
            </a:lvl1pPr>
          </a:lstStyle>
          <a:p>
            <a:pPr>
              <a:defRPr/>
            </a:pPr>
            <a:fld id="{DD624664-722D-4BEF-961C-3E8F44BDEE08}" type="datetimeFigureOut">
              <a:rPr lang="pt-BR"/>
              <a:pPr>
                <a:defRPr/>
              </a:pPr>
              <a:t>20/04/2018</a:t>
            </a:fld>
            <a:endParaRPr lang="pt-BR"/>
          </a:p>
        </p:txBody>
      </p:sp>
      <p:sp>
        <p:nvSpPr>
          <p:cNvPr id="9" name="Footer Placeholder 7"/>
          <p:cNvSpPr>
            <a:spLocks noGrp="1"/>
          </p:cNvSpPr>
          <p:nvPr>
            <p:ph type="ftr" sz="quarter" idx="11"/>
          </p:nvPr>
        </p:nvSpPr>
        <p:spPr/>
        <p:txBody>
          <a:bodyPr/>
          <a:lstStyle>
            <a:lvl1pPr>
              <a:defRPr/>
            </a:lvl1pPr>
          </a:lstStyle>
          <a:p>
            <a:pPr>
              <a:defRPr/>
            </a:pPr>
            <a:endParaRPr lang="pt-BR"/>
          </a:p>
        </p:txBody>
      </p:sp>
      <p:sp>
        <p:nvSpPr>
          <p:cNvPr id="10" name="Slide Number Placeholder 8"/>
          <p:cNvSpPr>
            <a:spLocks noGrp="1"/>
          </p:cNvSpPr>
          <p:nvPr>
            <p:ph type="sldNum" sz="quarter" idx="12"/>
          </p:nvPr>
        </p:nvSpPr>
        <p:spPr/>
        <p:txBody>
          <a:bodyPr/>
          <a:lstStyle>
            <a:lvl1pPr>
              <a:defRPr/>
            </a:lvl1pPr>
          </a:lstStyle>
          <a:p>
            <a:pPr>
              <a:defRPr/>
            </a:pPr>
            <a:fld id="{4BE80924-915A-4CE0-9E31-A6247C711C9C}"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a:p>
        </p:txBody>
      </p:sp>
      <p:sp>
        <p:nvSpPr>
          <p:cNvPr id="3" name="Date Placeholder 3"/>
          <p:cNvSpPr>
            <a:spLocks noGrp="1"/>
          </p:cNvSpPr>
          <p:nvPr>
            <p:ph type="dt" sz="half" idx="10"/>
          </p:nvPr>
        </p:nvSpPr>
        <p:spPr/>
        <p:txBody>
          <a:bodyPr/>
          <a:lstStyle>
            <a:lvl1pPr>
              <a:defRPr/>
            </a:lvl1pPr>
          </a:lstStyle>
          <a:p>
            <a:pPr>
              <a:defRPr/>
            </a:pPr>
            <a:fld id="{A02C6C48-4FB6-4017-BD24-50BEE92571F0}" type="datetimeFigureOut">
              <a:rPr lang="pt-BR"/>
              <a:pPr>
                <a:defRPr/>
              </a:pPr>
              <a:t>20/04/2018</a:t>
            </a:fld>
            <a:endParaRPr lang="pt-BR"/>
          </a:p>
        </p:txBody>
      </p:sp>
      <p:sp>
        <p:nvSpPr>
          <p:cNvPr id="4" name="Footer Placeholder 4"/>
          <p:cNvSpPr>
            <a:spLocks noGrp="1"/>
          </p:cNvSpPr>
          <p:nvPr>
            <p:ph type="ftr" sz="quarter" idx="11"/>
          </p:nvPr>
        </p:nvSpPr>
        <p:spPr/>
        <p:txBody>
          <a:bodyPr/>
          <a:lstStyle>
            <a:lvl1pPr>
              <a:defRPr/>
            </a:lvl1pPr>
          </a:lstStyle>
          <a:p>
            <a:pPr>
              <a:defRPr/>
            </a:pPr>
            <a:endParaRPr lang="pt-BR"/>
          </a:p>
        </p:txBody>
      </p:sp>
      <p:sp>
        <p:nvSpPr>
          <p:cNvPr id="5" name="Slide Number Placeholder 5"/>
          <p:cNvSpPr>
            <a:spLocks noGrp="1"/>
          </p:cNvSpPr>
          <p:nvPr>
            <p:ph type="sldNum" sz="quarter" idx="12"/>
          </p:nvPr>
        </p:nvSpPr>
        <p:spPr/>
        <p:txBody>
          <a:bodyPr/>
          <a:lstStyle>
            <a:lvl1pPr>
              <a:defRPr/>
            </a:lvl1pPr>
          </a:lstStyle>
          <a:p>
            <a:pPr>
              <a:defRPr/>
            </a:pPr>
            <a:fld id="{0C3B8D38-9583-49C0-9474-A08D818FBDD7}"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AC3B34F7-FF70-4A03-965A-A8D885D52533}" type="datetimeFigureOut">
              <a:rPr lang="pt-BR"/>
              <a:pPr>
                <a:defRPr/>
              </a:pPr>
              <a:t>20/04/2018</a:t>
            </a:fld>
            <a:endParaRPr lang="pt-BR"/>
          </a:p>
        </p:txBody>
      </p:sp>
      <p:sp>
        <p:nvSpPr>
          <p:cNvPr id="3" name="Footer Placeholder 4"/>
          <p:cNvSpPr>
            <a:spLocks noGrp="1"/>
          </p:cNvSpPr>
          <p:nvPr>
            <p:ph type="ftr" sz="quarter" idx="11"/>
          </p:nvPr>
        </p:nvSpPr>
        <p:spPr/>
        <p:txBody>
          <a:bodyPr/>
          <a:lstStyle>
            <a:lvl1pPr>
              <a:defRPr/>
            </a:lvl1pPr>
          </a:lstStyle>
          <a:p>
            <a:pPr>
              <a:defRPr/>
            </a:pPr>
            <a:endParaRPr lang="pt-BR"/>
          </a:p>
        </p:txBody>
      </p:sp>
      <p:sp>
        <p:nvSpPr>
          <p:cNvPr id="4" name="Slide Number Placeholder 5"/>
          <p:cNvSpPr>
            <a:spLocks noGrp="1"/>
          </p:cNvSpPr>
          <p:nvPr>
            <p:ph type="sldNum" sz="quarter" idx="12"/>
          </p:nvPr>
        </p:nvSpPr>
        <p:spPr/>
        <p:txBody>
          <a:bodyPr/>
          <a:lstStyle>
            <a:lvl1pPr>
              <a:defRPr/>
            </a:lvl1pPr>
          </a:lstStyle>
          <a:p>
            <a:pPr>
              <a:defRPr/>
            </a:pPr>
            <a:fld id="{787C57BC-650D-4A9F-96CA-043252E1591C}"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cxnSp>
        <p:nvCxnSpPr>
          <p:cNvPr id="5" name="Straight Connector 8"/>
          <p:cNvCxnSpPr/>
          <p:nvPr/>
        </p:nvCxnSpPr>
        <p:spPr>
          <a:xfrm rot="5400000">
            <a:off x="-13494" y="3580607"/>
            <a:ext cx="5578475"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457200" y="792080"/>
            <a:ext cx="2139696" cy="1261872"/>
          </a:xfrm>
        </p:spPr>
        <p:txBody>
          <a:bodyPr anchor="b">
            <a:noAutofit/>
          </a:bodyPr>
          <a:lstStyle>
            <a:lvl1pPr algn="l">
              <a:defRPr sz="2400" b="0"/>
            </a:lvl1pPr>
          </a:lstStyle>
          <a:p>
            <a:r>
              <a:rPr lang="pt-BR" smtClean="0"/>
              <a:t>Clique para editar o título mestre</a:t>
            </a:r>
            <a:endParaRPr lang="en-US" dirty="0"/>
          </a:p>
        </p:txBody>
      </p:sp>
      <p:sp>
        <p:nvSpPr>
          <p:cNvPr id="3" name="Content Placeholder 2"/>
          <p:cNvSpPr>
            <a:spLocks noGrp="1"/>
          </p:cNvSpPr>
          <p:nvPr>
            <p:ph idx="1"/>
          </p:nvPr>
        </p:nvSpPr>
        <p:spPr>
          <a:xfrm>
            <a:off x="2971800" y="792080"/>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457201" y="2130552"/>
            <a:ext cx="2139696"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6" name="Date Placeholder 4"/>
          <p:cNvSpPr>
            <a:spLocks noGrp="1"/>
          </p:cNvSpPr>
          <p:nvPr>
            <p:ph type="dt" sz="half" idx="10"/>
          </p:nvPr>
        </p:nvSpPr>
        <p:spPr/>
        <p:txBody>
          <a:bodyPr/>
          <a:lstStyle>
            <a:lvl1pPr>
              <a:defRPr/>
            </a:lvl1pPr>
          </a:lstStyle>
          <a:p>
            <a:pPr>
              <a:defRPr/>
            </a:pPr>
            <a:fld id="{BFFA6A8C-4FD2-4EFD-873C-E43F9DC6D53E}" type="datetimeFigureOut">
              <a:rPr lang="pt-BR"/>
              <a:pPr>
                <a:defRPr/>
              </a:pPr>
              <a:t>20/04/2018</a:t>
            </a:fld>
            <a:endParaRPr lang="pt-BR"/>
          </a:p>
        </p:txBody>
      </p:sp>
      <p:sp>
        <p:nvSpPr>
          <p:cNvPr id="7" name="Footer Placeholder 5"/>
          <p:cNvSpPr>
            <a:spLocks noGrp="1"/>
          </p:cNvSpPr>
          <p:nvPr>
            <p:ph type="ftr" sz="quarter" idx="11"/>
          </p:nvPr>
        </p:nvSpPr>
        <p:spPr/>
        <p:txBody>
          <a:bodyPr/>
          <a:lstStyle>
            <a:lvl1pPr>
              <a:defRPr/>
            </a:lvl1pPr>
          </a:lstStyle>
          <a:p>
            <a:pPr>
              <a:defRPr/>
            </a:pPr>
            <a:endParaRPr lang="pt-BR"/>
          </a:p>
        </p:txBody>
      </p:sp>
      <p:sp>
        <p:nvSpPr>
          <p:cNvPr id="8" name="Slide Number Placeholder 6"/>
          <p:cNvSpPr>
            <a:spLocks noGrp="1"/>
          </p:cNvSpPr>
          <p:nvPr>
            <p:ph type="sldNum" sz="quarter" idx="12"/>
          </p:nvPr>
        </p:nvSpPr>
        <p:spPr/>
        <p:txBody>
          <a:bodyPr/>
          <a:lstStyle>
            <a:lvl1pPr>
              <a:defRPr/>
            </a:lvl1pPr>
          </a:lstStyle>
          <a:p>
            <a:pPr>
              <a:defRPr/>
            </a:pPr>
            <a:fld id="{F20AF2BA-61F0-4DC2-8640-5B4B84BB098E}"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457200" y="792480"/>
            <a:ext cx="2142680" cy="1264920"/>
          </a:xfrm>
        </p:spPr>
        <p:txBody>
          <a:bodyPr anchor="b"/>
          <a:lstStyle>
            <a:lvl1pPr algn="l">
              <a:defRPr sz="2400" b="0"/>
            </a:lvl1pPr>
          </a:lstStyle>
          <a:p>
            <a:r>
              <a:rPr lang="pt-BR" smtClean="0"/>
              <a:t>Clique para editar o título mestre</a:t>
            </a:r>
            <a:endParaRPr lang="en-US" dirty="0"/>
          </a:p>
        </p:txBody>
      </p:sp>
      <p:sp>
        <p:nvSpPr>
          <p:cNvPr id="3" name="Picture Placeholder 2"/>
          <p:cNvSpPr>
            <a:spLocks noGrp="1"/>
          </p:cNvSpPr>
          <p:nvPr>
            <p:ph type="pic" idx="1"/>
          </p:nvPr>
        </p:nvSpPr>
        <p:spPr>
          <a:xfrm>
            <a:off x="2858610" y="838201"/>
            <a:ext cx="590439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457200" y="2133600"/>
            <a:ext cx="2139696" cy="42428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AD4CB9F0-D6AB-4256-B68B-179FE82F3615}" type="datetimeFigureOut">
              <a:rPr lang="pt-BR"/>
              <a:pPr>
                <a:defRPr/>
              </a:pPr>
              <a:t>20/04/2018</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74EBAD36-E2F2-4B31-83BA-F5592375EB31}" type="slidenum">
              <a:rPr lang="pt-BR"/>
              <a:pPr>
                <a:defRP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a:p>
        </p:txBody>
      </p:sp>
      <p:sp>
        <p:nvSpPr>
          <p:cNvPr id="3" name="Vertical Text Placeholder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Date Placeholder 3"/>
          <p:cNvSpPr>
            <a:spLocks noGrp="1"/>
          </p:cNvSpPr>
          <p:nvPr>
            <p:ph type="dt" sz="half" idx="10"/>
          </p:nvPr>
        </p:nvSpPr>
        <p:spPr/>
        <p:txBody>
          <a:bodyPr/>
          <a:lstStyle>
            <a:lvl1pPr>
              <a:defRPr/>
            </a:lvl1pPr>
          </a:lstStyle>
          <a:p>
            <a:pPr>
              <a:defRPr/>
            </a:pPr>
            <a:fld id="{8F1FAFDC-F7DE-40A5-9741-F79DC6700775}" type="datetimeFigureOut">
              <a:rPr lang="pt-BR"/>
              <a:pPr>
                <a:defRPr/>
              </a:pPr>
              <a:t>20/04/2018</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DB6F9FC7-A250-4976-A4D6-BE4C2C0F4699}"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867400"/>
          </a:xfrm>
        </p:spPr>
        <p:txBody>
          <a:bodyPr vert="eaVert" anchor="b"/>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457200" y="609600"/>
            <a:ext cx="6019800" cy="5867400"/>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2A343097-A6C5-48FC-B100-506238DC1264}" type="datetimeFigureOut">
              <a:rPr lang="pt-BR"/>
              <a:pPr>
                <a:defRPr/>
              </a:pPr>
              <a:t>20/04/2018</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CD0B45DE-BF27-4299-8E1E-89AB685EE7BF}"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0" y="220663"/>
            <a:ext cx="9144000" cy="228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Title Placeholder 1"/>
          <p:cNvSpPr>
            <a:spLocks noGrp="1"/>
          </p:cNvSpPr>
          <p:nvPr>
            <p:ph type="title"/>
          </p:nvPr>
        </p:nvSpPr>
        <p:spPr>
          <a:xfrm>
            <a:off x="457200" y="533400"/>
            <a:ext cx="8229600" cy="990600"/>
          </a:xfrm>
          <a:prstGeom prst="rect">
            <a:avLst/>
          </a:prstGeom>
        </p:spPr>
        <p:txBody>
          <a:bodyPr vert="horz" lIns="91440" tIns="45720" rIns="91440" bIns="45720" rtlCol="0" anchor="ctr">
            <a:normAutofit/>
          </a:bodyPr>
          <a:lstStyle/>
          <a:p>
            <a:r>
              <a:rPr lang="pt-BR" smtClean="0"/>
              <a:t>Clique para editar o título mestre</a:t>
            </a:r>
            <a:endParaRPr lang="en-US" dirty="0"/>
          </a:p>
        </p:txBody>
      </p:sp>
      <p:sp>
        <p:nvSpPr>
          <p:cNvPr id="1028" name="Text Placeholder 2"/>
          <p:cNvSpPr>
            <a:spLocks noGrp="1"/>
          </p:cNvSpPr>
          <p:nvPr>
            <p:ph type="body" idx="1"/>
          </p:nvPr>
        </p:nvSpPr>
        <p:spPr bwMode="auto">
          <a:xfrm>
            <a:off x="457200" y="1600200"/>
            <a:ext cx="8229600" cy="4876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7" name="Rectangle 6"/>
          <p:cNvSpPr/>
          <p:nvPr/>
        </p:nvSpPr>
        <p:spPr>
          <a:xfrm>
            <a:off x="0" y="0"/>
            <a:ext cx="9144000" cy="3651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4" name="Date Placeholder 3"/>
          <p:cNvSpPr>
            <a:spLocks noGrp="1"/>
          </p:cNvSpPr>
          <p:nvPr>
            <p:ph type="dt" sz="half" idx="2"/>
          </p:nvPr>
        </p:nvSpPr>
        <p:spPr>
          <a:xfrm>
            <a:off x="457200" y="19050"/>
            <a:ext cx="2895600" cy="328613"/>
          </a:xfrm>
          <a:prstGeom prst="rect">
            <a:avLst/>
          </a:prstGeom>
        </p:spPr>
        <p:txBody>
          <a:bodyPr vert="horz" lIns="91440" tIns="45720" rIns="91440" bIns="45720" rtlCol="0" anchor="ctr"/>
          <a:lstStyle>
            <a:lvl1pPr algn="l" fontAlgn="auto">
              <a:spcBef>
                <a:spcPts val="0"/>
              </a:spcBef>
              <a:spcAft>
                <a:spcPts val="0"/>
              </a:spcAft>
              <a:defRPr sz="1200">
                <a:solidFill>
                  <a:srgbClr val="FFFFFF"/>
                </a:solidFill>
                <a:latin typeface="+mn-lt"/>
                <a:cs typeface="+mn-cs"/>
              </a:defRPr>
            </a:lvl1pPr>
          </a:lstStyle>
          <a:p>
            <a:pPr>
              <a:defRPr/>
            </a:pPr>
            <a:fld id="{8CCFC6B6-BBDE-4383-8366-1E806D3D7353}" type="datetimeFigureOut">
              <a:rPr lang="pt-BR"/>
              <a:pPr>
                <a:defRPr/>
              </a:pPr>
              <a:t>20/04/2018</a:t>
            </a:fld>
            <a:endParaRPr lang="pt-BR"/>
          </a:p>
        </p:txBody>
      </p:sp>
      <p:sp>
        <p:nvSpPr>
          <p:cNvPr id="5" name="Footer Placeholder 4"/>
          <p:cNvSpPr>
            <a:spLocks noGrp="1"/>
          </p:cNvSpPr>
          <p:nvPr>
            <p:ph type="ftr" sz="quarter" idx="3"/>
          </p:nvPr>
        </p:nvSpPr>
        <p:spPr>
          <a:xfrm>
            <a:off x="3429000" y="19050"/>
            <a:ext cx="4114800" cy="328613"/>
          </a:xfrm>
          <a:prstGeom prst="rect">
            <a:avLst/>
          </a:prstGeom>
        </p:spPr>
        <p:txBody>
          <a:bodyPr vert="horz" lIns="91440" tIns="45720" rIns="91440" bIns="45720" rtlCol="0" anchor="ctr"/>
          <a:lstStyle>
            <a:lvl1pPr algn="ctr" fontAlgn="auto">
              <a:spcBef>
                <a:spcPts val="0"/>
              </a:spcBef>
              <a:spcAft>
                <a:spcPts val="0"/>
              </a:spcAft>
              <a:defRPr sz="1200">
                <a:solidFill>
                  <a:srgbClr val="FFFFFF"/>
                </a:solidFill>
                <a:latin typeface="+mn-lt"/>
                <a:cs typeface="+mn-cs"/>
              </a:defRPr>
            </a:lvl1pPr>
          </a:lstStyle>
          <a:p>
            <a:pPr>
              <a:defRPr/>
            </a:pPr>
            <a:endParaRPr lang="pt-BR"/>
          </a:p>
        </p:txBody>
      </p:sp>
      <p:sp>
        <p:nvSpPr>
          <p:cNvPr id="6" name="Slide Number Placeholder 5"/>
          <p:cNvSpPr>
            <a:spLocks noGrp="1"/>
          </p:cNvSpPr>
          <p:nvPr>
            <p:ph type="sldNum" sz="quarter" idx="4"/>
          </p:nvPr>
        </p:nvSpPr>
        <p:spPr>
          <a:xfrm>
            <a:off x="7620000" y="19050"/>
            <a:ext cx="1066800" cy="328613"/>
          </a:xfrm>
          <a:prstGeom prst="rect">
            <a:avLst/>
          </a:prstGeom>
        </p:spPr>
        <p:txBody>
          <a:bodyPr vert="horz" lIns="91440" tIns="45720" rIns="91440" bIns="45720" rtlCol="0" anchor="ctr"/>
          <a:lstStyle>
            <a:lvl1pPr algn="l" fontAlgn="auto">
              <a:spcBef>
                <a:spcPts val="0"/>
              </a:spcBef>
              <a:spcAft>
                <a:spcPts val="0"/>
              </a:spcAft>
              <a:defRPr sz="1400" b="1">
                <a:solidFill>
                  <a:srgbClr val="FFFFFF"/>
                </a:solidFill>
                <a:latin typeface="+mn-lt"/>
                <a:cs typeface="+mn-cs"/>
              </a:defRPr>
            </a:lvl1pPr>
          </a:lstStyle>
          <a:p>
            <a:pPr>
              <a:defRPr/>
            </a:pPr>
            <a:fld id="{6E1EB89E-CD9E-47CC-952D-B005514C7D26}"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974" r:id="rId1"/>
    <p:sldLayoutId id="2147483967" r:id="rId2"/>
    <p:sldLayoutId id="2147483975" r:id="rId3"/>
    <p:sldLayoutId id="2147483968" r:id="rId4"/>
    <p:sldLayoutId id="2147483976" r:id="rId5"/>
    <p:sldLayoutId id="2147483969" r:id="rId6"/>
    <p:sldLayoutId id="2147483970" r:id="rId7"/>
    <p:sldLayoutId id="2147483977" r:id="rId8"/>
    <p:sldLayoutId id="2147483971" r:id="rId9"/>
    <p:sldLayoutId id="2147483972" r:id="rId10"/>
    <p:sldLayoutId id="2147483973" r:id="rId11"/>
  </p:sldLayoutIdLst>
  <p:txStyles>
    <p:titleStyle>
      <a:lvl1pPr algn="l" rtl="0" eaLnBrk="0" fontAlgn="base" hangingPunct="0">
        <a:spcBef>
          <a:spcPct val="0"/>
        </a:spcBef>
        <a:spcAft>
          <a:spcPct val="0"/>
        </a:spcAft>
        <a:defRPr sz="4000" kern="1200" spc="-1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Arial" pitchFamily="34" charset="0"/>
        </a:defRPr>
      </a:lvl2pPr>
      <a:lvl3pPr algn="l" rtl="0" eaLnBrk="0" fontAlgn="base" hangingPunct="0">
        <a:spcBef>
          <a:spcPct val="0"/>
        </a:spcBef>
        <a:spcAft>
          <a:spcPct val="0"/>
        </a:spcAft>
        <a:defRPr sz="4000">
          <a:solidFill>
            <a:schemeClr val="tx2"/>
          </a:solidFill>
          <a:latin typeface="Arial" pitchFamily="34" charset="0"/>
        </a:defRPr>
      </a:lvl3pPr>
      <a:lvl4pPr algn="l" rtl="0" eaLnBrk="0" fontAlgn="base" hangingPunct="0">
        <a:spcBef>
          <a:spcPct val="0"/>
        </a:spcBef>
        <a:spcAft>
          <a:spcPct val="0"/>
        </a:spcAft>
        <a:defRPr sz="4000">
          <a:solidFill>
            <a:schemeClr val="tx2"/>
          </a:solidFill>
          <a:latin typeface="Arial" pitchFamily="34" charset="0"/>
        </a:defRPr>
      </a:lvl4pPr>
      <a:lvl5pPr algn="l" rtl="0" eaLnBrk="0" fontAlgn="base" hangingPunct="0">
        <a:spcBef>
          <a:spcPct val="0"/>
        </a:spcBef>
        <a:spcAft>
          <a:spcPct val="0"/>
        </a:spcAft>
        <a:defRPr sz="4000">
          <a:solidFill>
            <a:schemeClr val="tx2"/>
          </a:solidFill>
          <a:latin typeface="Arial" pitchFamily="34" charset="0"/>
        </a:defRPr>
      </a:lvl5pPr>
      <a:lvl6pPr marL="457200" algn="l" rtl="0" fontAlgn="base">
        <a:spcBef>
          <a:spcPct val="0"/>
        </a:spcBef>
        <a:spcAft>
          <a:spcPct val="0"/>
        </a:spcAft>
        <a:defRPr sz="4000">
          <a:solidFill>
            <a:schemeClr val="tx2"/>
          </a:solidFill>
          <a:latin typeface="Arial" pitchFamily="34" charset="0"/>
        </a:defRPr>
      </a:lvl6pPr>
      <a:lvl7pPr marL="914400" algn="l" rtl="0" fontAlgn="base">
        <a:spcBef>
          <a:spcPct val="0"/>
        </a:spcBef>
        <a:spcAft>
          <a:spcPct val="0"/>
        </a:spcAft>
        <a:defRPr sz="4000">
          <a:solidFill>
            <a:schemeClr val="tx2"/>
          </a:solidFill>
          <a:latin typeface="Arial" pitchFamily="34" charset="0"/>
        </a:defRPr>
      </a:lvl7pPr>
      <a:lvl8pPr marL="1371600" algn="l" rtl="0" fontAlgn="base">
        <a:spcBef>
          <a:spcPct val="0"/>
        </a:spcBef>
        <a:spcAft>
          <a:spcPct val="0"/>
        </a:spcAft>
        <a:defRPr sz="4000">
          <a:solidFill>
            <a:schemeClr val="tx2"/>
          </a:solidFill>
          <a:latin typeface="Arial" pitchFamily="34" charset="0"/>
        </a:defRPr>
      </a:lvl8pPr>
      <a:lvl9pPr marL="1828800" algn="l" rtl="0" fontAlgn="base">
        <a:spcBef>
          <a:spcPct val="0"/>
        </a:spcBef>
        <a:spcAft>
          <a:spcPct val="0"/>
        </a:spcAft>
        <a:defRPr sz="4000">
          <a:solidFill>
            <a:schemeClr val="tx2"/>
          </a:solidFill>
          <a:latin typeface="Arial" pitchFamily="34" charset="0"/>
        </a:defRPr>
      </a:lvl9pPr>
    </p:titleStyle>
    <p:bodyStyle>
      <a:lvl1pPr marL="182563" indent="-182563" algn="l" rtl="0" eaLnBrk="0" fontAlgn="base" hangingPunct="0">
        <a:spcBef>
          <a:spcPct val="20000"/>
        </a:spcBef>
        <a:spcAft>
          <a:spcPct val="0"/>
        </a:spcAft>
        <a:buClr>
          <a:schemeClr val="accent1"/>
        </a:buClr>
        <a:buSzPct val="85000"/>
        <a:buFont typeface="Arial" charset="0"/>
        <a:buChar char="•"/>
        <a:defRPr sz="2400" kern="1200">
          <a:solidFill>
            <a:schemeClr val="tx1"/>
          </a:solidFill>
          <a:latin typeface="+mn-lt"/>
          <a:ea typeface="+mn-ea"/>
          <a:cs typeface="+mn-cs"/>
        </a:defRPr>
      </a:lvl1pPr>
      <a:lvl2pPr marL="457200" indent="-182563" algn="l" rtl="0" eaLnBrk="0" fontAlgn="base" hangingPunct="0">
        <a:spcBef>
          <a:spcPct val="20000"/>
        </a:spcBef>
        <a:spcAft>
          <a:spcPct val="0"/>
        </a:spcAft>
        <a:buClr>
          <a:schemeClr val="accent1"/>
        </a:buClr>
        <a:buSzPct val="85000"/>
        <a:buFont typeface="Arial" charset="0"/>
        <a:buChar char="•"/>
        <a:defRPr sz="2000" kern="1200">
          <a:solidFill>
            <a:schemeClr val="tx1"/>
          </a:solidFill>
          <a:latin typeface="+mn-lt"/>
          <a:ea typeface="+mn-ea"/>
          <a:cs typeface="+mn-cs"/>
        </a:defRPr>
      </a:lvl2pPr>
      <a:lvl3pPr marL="730250" indent="-182563" algn="l" rtl="0" eaLnBrk="0" fontAlgn="base" hangingPunct="0">
        <a:spcBef>
          <a:spcPct val="20000"/>
        </a:spcBef>
        <a:spcAft>
          <a:spcPct val="0"/>
        </a:spcAft>
        <a:buClr>
          <a:schemeClr val="accent1"/>
        </a:buClr>
        <a:buSzPct val="90000"/>
        <a:buFont typeface="Arial" charset="0"/>
        <a:buChar char="•"/>
        <a:defRPr sz="2400" kern="1200">
          <a:solidFill>
            <a:schemeClr val="tx1"/>
          </a:solidFill>
          <a:latin typeface="+mn-lt"/>
          <a:ea typeface="+mn-ea"/>
          <a:cs typeface="+mn-cs"/>
        </a:defRPr>
      </a:lvl3pPr>
      <a:lvl4pPr marL="1004888" indent="-182563" algn="l" rtl="0" eaLnBrk="0" fontAlgn="base" hangingPunct="0">
        <a:spcBef>
          <a:spcPct val="20000"/>
        </a:spcBef>
        <a:spcAft>
          <a:spcPct val="0"/>
        </a:spcAft>
        <a:buClr>
          <a:schemeClr val="accent1"/>
        </a:buClr>
        <a:buFont typeface="Arial" charset="0"/>
        <a:buChar char="•"/>
        <a:defRPr sz="1600" kern="1200">
          <a:solidFill>
            <a:schemeClr val="tx1"/>
          </a:solidFill>
          <a:latin typeface="+mn-lt"/>
          <a:ea typeface="+mn-ea"/>
          <a:cs typeface="+mn-cs"/>
        </a:defRPr>
      </a:lvl4pPr>
      <a:lvl5pPr marL="1187450" indent="-136525" algn="l" rtl="0" eaLnBrk="0" fontAlgn="base" hangingPunct="0">
        <a:spcBef>
          <a:spcPct val="20000"/>
        </a:spcBef>
        <a:spcAft>
          <a:spcPct val="0"/>
        </a:spcAft>
        <a:buClr>
          <a:schemeClr val="accent1"/>
        </a:buClr>
        <a:buSzPct val="100000"/>
        <a:buFont typeface="Arial" charset="0"/>
        <a:buChar char="•"/>
        <a:defRPr sz="1400" kern="120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eg"/><Relationship Id="rId13" Type="http://schemas.openxmlformats.org/officeDocument/2006/relationships/image" Target="../media/image10.jpeg"/><Relationship Id="rId3" Type="http://schemas.openxmlformats.org/officeDocument/2006/relationships/hyperlink" Target="https://www.ncbi.nlm.nih.gov/pubmed?linkname=pubmed_pubmed&amp;from_uid=29605395" TargetMode="External"/><Relationship Id="rId7" Type="http://schemas.openxmlformats.org/officeDocument/2006/relationships/image" Target="../media/image4.jpeg"/><Relationship Id="rId12" Type="http://schemas.openxmlformats.org/officeDocument/2006/relationships/image" Target="../media/image9.jpeg"/><Relationship Id="rId2" Type="http://schemas.openxmlformats.org/officeDocument/2006/relationships/hyperlink" Target="https://www.ncbi.nlm.nih.gov/pubmed/29605395" TargetMode="External"/><Relationship Id="rId1" Type="http://schemas.openxmlformats.org/officeDocument/2006/relationships/slideLayout" Target="../slideLayouts/slideLayout1.xml"/><Relationship Id="rId6" Type="http://schemas.openxmlformats.org/officeDocument/2006/relationships/image" Target="../media/image3.jpeg"/><Relationship Id="rId11" Type="http://schemas.openxmlformats.org/officeDocument/2006/relationships/image" Target="../media/image8.jpeg"/><Relationship Id="rId5" Type="http://schemas.openxmlformats.org/officeDocument/2006/relationships/image" Target="../media/image2.png"/><Relationship Id="rId10" Type="http://schemas.openxmlformats.org/officeDocument/2006/relationships/image" Target="../media/image7.jpeg"/><Relationship Id="rId4" Type="http://schemas.openxmlformats.org/officeDocument/2006/relationships/hyperlink" Target="http://www.paulomargotto.com.br/" TargetMode="External"/><Relationship Id="rId9" Type="http://schemas.openxmlformats.org/officeDocument/2006/relationships/image" Target="../media/image6.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3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https://www.google.com.br/search?ei=8j3VWsHqOsr6wQSHsKSICQ&amp;q=o+que+s%C3%A3o+estudos+quase+experimentais+&amp;oq=o+que+s%C3%A3o+estudos+quase+experimentais+&amp;gs_l=psy-ab.3..0i30k1.54178.58218.0.62235.11.11.0.0.0.0.274.1224.0j5j2.7.0....0...1c.1.64.psy-ab..6.5.865...0j0i22i30k1j0i7i30k1j0i13k1j0i13i30k1.0.j_zpT4C9DX8" TargetMode="External"/><Relationship Id="rId1" Type="http://schemas.openxmlformats.org/officeDocument/2006/relationships/slideLayout" Target="../slideLayouts/slideLayout2.xml"/><Relationship Id="rId6" Type="http://schemas.openxmlformats.org/officeDocument/2006/relationships/hyperlink" Target="https://prezi.com/wszubkktmkz9/metodo-quase-experimental/" TargetMode="External"/><Relationship Id="rId5" Type="http://schemas.openxmlformats.org/officeDocument/2006/relationships/image" Target="../media/image23.png"/><Relationship Id="rId4" Type="http://schemas.openxmlformats.org/officeDocument/2006/relationships/image" Target="../media/image22.png"/></Relationships>
</file>

<file path=ppt/slides/_rels/slide3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hyperlink" Target="http://paulomargotto.com.br/disturbios-metabolicos-2018/" TargetMode="Externa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hyperlink" Target="https://www.ncbi.nlm.nih.gov/pubmed?linkname=pubmed_pubmed&amp;from_uid=26369574" TargetMode="External"/><Relationship Id="rId2" Type="http://schemas.openxmlformats.org/officeDocument/2006/relationships/hyperlink" Target="https://www.ncbi.nlm.nih.gov/pubmed/26369574" TargetMode="Externa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hyperlink" Target="http://paulomargotto.com.br/documentos/3967" TargetMode="External"/><Relationship Id="rId1" Type="http://schemas.openxmlformats.org/officeDocument/2006/relationships/slideLayout" Target="../slideLayouts/slideLayout2.xml"/><Relationship Id="rId4" Type="http://schemas.openxmlformats.org/officeDocument/2006/relationships/hyperlink" Target="https://www.ncbi.nlm.nih.gov/pubmed/28916591" TargetMode="External"/></Relationships>
</file>

<file path=ppt/slides/_rels/slide4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hyperlink" Target="https://www.ncbi.nlm.nih.gov/pubmed/27203555" TargetMode="Externa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hyperlink" Target="https://www.ncbi.nlm.nih.gov/pubmed/29051825" TargetMode="Externa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hyperlink" Target="http://paulomargotto.com.br/hipoglicemia-neonatal-fatos-ficcao-e-estado-da-arte-e-da-ciencia-neonatal-hypoglycemia-facts-fiction-and-state-of-the-art-and-science/" TargetMode="External"/><Relationship Id="rId2" Type="http://schemas.openxmlformats.org/officeDocument/2006/relationships/image" Target="../media/image29.jpeg"/><Relationship Id="rId1" Type="http://schemas.openxmlformats.org/officeDocument/2006/relationships/slideLayout" Target="../slideLayouts/slideLayout7.xml"/><Relationship Id="rId5" Type="http://schemas.openxmlformats.org/officeDocument/2006/relationships/image" Target="../media/image30.png"/><Relationship Id="rId4" Type="http://schemas.openxmlformats.org/officeDocument/2006/relationships/hyperlink" Target="http://paulomargotto.com.br/documentos/11120" TargetMode="External"/></Relationships>
</file>

<file path=ppt/slides/_rels/slide51.xml.rels><?xml version="1.0" encoding="UTF-8" standalone="yes"?>
<Relationships xmlns="http://schemas.openxmlformats.org/package/2006/relationships"><Relationship Id="rId3" Type="http://schemas.openxmlformats.org/officeDocument/2006/relationships/hyperlink" Target="https://www.ncbi.nlm.nih.gov/pubmed?linkname=pubmed_pubmed&amp;from_uid=29579758" TargetMode="External"/><Relationship Id="rId2" Type="http://schemas.openxmlformats.org/officeDocument/2006/relationships/hyperlink" Target="https://www.ncbi.nlm.nih.gov/pubmed/29579758" TargetMode="Externa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hyperlink" Target="https://www.ncbi.nlm.nih.gov/pubmed/27142842" TargetMode="Externa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000100" y="1357298"/>
            <a:ext cx="7848600" cy="1927225"/>
          </a:xfrm>
        </p:spPr>
        <p:txBody>
          <a:bodyPr wrap="square" numCol="1" anchorCtr="0" compatLnSpc="1">
            <a:prstTxWarp prst="textNoShape">
              <a:avLst/>
            </a:prstTxWarp>
            <a:normAutofit/>
          </a:bodyPr>
          <a:lstStyle/>
          <a:p>
            <a:pPr algn="ctr" eaLnBrk="1" hangingPunct="1">
              <a:defRPr/>
            </a:pPr>
            <a:r>
              <a:rPr lang="pt-BR" sz="1800" b="1" cap="none" dirty="0" smtClean="0">
                <a:solidFill>
                  <a:schemeClr val="hlink"/>
                </a:solidFill>
              </a:rPr>
              <a:t>GEL DE DEXTROSE PROFILÁTICO NÃO PREVINE HIPOGLICEMIA NEONATAL:</a:t>
            </a:r>
            <a:br>
              <a:rPr lang="pt-BR" sz="1800" b="1" cap="none" dirty="0" smtClean="0">
                <a:solidFill>
                  <a:schemeClr val="hlink"/>
                </a:solidFill>
              </a:rPr>
            </a:br>
            <a:r>
              <a:rPr lang="pt-BR" sz="1800" b="1" cap="none" dirty="0" smtClean="0">
                <a:solidFill>
                  <a:schemeClr val="hlink"/>
                </a:solidFill>
              </a:rPr>
              <a:t>UM ESTUDO PILOTO QUASE-EXPERIMENTAL</a:t>
            </a:r>
          </a:p>
        </p:txBody>
      </p:sp>
      <p:sp>
        <p:nvSpPr>
          <p:cNvPr id="6147" name="Subtítulo 2"/>
          <p:cNvSpPr>
            <a:spLocks noGrp="1"/>
          </p:cNvSpPr>
          <p:nvPr>
            <p:ph type="subTitle" idx="1"/>
          </p:nvPr>
        </p:nvSpPr>
        <p:spPr>
          <a:xfrm>
            <a:off x="685800" y="3505200"/>
            <a:ext cx="8207375" cy="1752600"/>
          </a:xfrm>
        </p:spPr>
        <p:txBody>
          <a:bodyPr/>
          <a:lstStyle/>
          <a:p>
            <a:pPr algn="ctr" eaLnBrk="1" hangingPunct="1"/>
            <a:r>
              <a:rPr lang="pt-BR" sz="1600" smtClean="0">
                <a:solidFill>
                  <a:schemeClr val="tx1"/>
                </a:solidFill>
                <a:hlinkClick r:id="rId2"/>
              </a:rPr>
              <a:t>Prophylactic Dextrose Gel Does Not Prevent Neonatal Hypoglycemia: A Quasi-Experimental Pilot Study.</a:t>
            </a:r>
            <a:r>
              <a:rPr lang="pt-BR" sz="1600" smtClean="0">
                <a:solidFill>
                  <a:schemeClr val="tx1"/>
                </a:solidFill>
              </a:rPr>
              <a:t> Coors SM, Cousin JJ, Hagan JL, Kaiser JR. J Pediatr. 2018 Mar 28. pii: S0022-3476(18)30213-0. doi: 10.1016/j.jpeds.2018.02.025. [Epub ahead of print] PMID:  29605395. </a:t>
            </a:r>
            <a:r>
              <a:rPr lang="pt-BR" sz="1600" u="sng" smtClean="0">
                <a:solidFill>
                  <a:schemeClr val="tx1"/>
                </a:solidFill>
                <a:hlinkClick r:id="rId3"/>
              </a:rPr>
              <a:t>Similar articles</a:t>
            </a:r>
            <a:endParaRPr lang="pt-BR" sz="1600" u="sng" smtClean="0">
              <a:solidFill>
                <a:schemeClr val="tx1"/>
              </a:solidFill>
            </a:endParaRPr>
          </a:p>
        </p:txBody>
      </p:sp>
      <p:sp>
        <p:nvSpPr>
          <p:cNvPr id="6148" name="CaixaDeTexto 3"/>
          <p:cNvSpPr txBox="1">
            <a:spLocks noChangeArrowheads="1"/>
          </p:cNvSpPr>
          <p:nvPr/>
        </p:nvSpPr>
        <p:spPr bwMode="auto">
          <a:xfrm>
            <a:off x="684213" y="4508500"/>
            <a:ext cx="8459787" cy="1314450"/>
          </a:xfrm>
          <a:prstGeom prst="rect">
            <a:avLst/>
          </a:prstGeom>
          <a:noFill/>
          <a:ln w="9525">
            <a:noFill/>
            <a:miter lim="800000"/>
            <a:headEnd/>
            <a:tailEnd/>
          </a:ln>
        </p:spPr>
        <p:txBody>
          <a:bodyPr>
            <a:spAutoFit/>
          </a:bodyPr>
          <a:lstStyle/>
          <a:p>
            <a:pPr algn="ctr"/>
            <a:r>
              <a:rPr lang="pt-BR" sz="1600"/>
              <a:t>Apresentação:Fernanda Reginatto Bau (R4), Daniela Megumi R.Yoshimoto (R3)</a:t>
            </a:r>
          </a:p>
          <a:p>
            <a:pPr algn="ctr"/>
            <a:r>
              <a:rPr lang="pt-BR" sz="1600"/>
              <a:t>Coordenação: Joseleide de Castro Gomes, Paulo R. Margotto. Unidade de Neonatologia do Hospital Materno Infantil de Brasília/SES/DF</a:t>
            </a:r>
          </a:p>
          <a:p>
            <a:pPr algn="ctr"/>
            <a:r>
              <a:rPr lang="pt-BR" sz="1600">
                <a:hlinkClick r:id="rId4"/>
              </a:rPr>
              <a:t>www.paulomargotto.com.br</a:t>
            </a:r>
            <a:r>
              <a:rPr lang="pt-BR" sz="1600"/>
              <a:t> </a:t>
            </a:r>
          </a:p>
          <a:p>
            <a:pPr algn="ctr"/>
            <a:r>
              <a:rPr lang="pt-BR" sz="1600" b="1">
                <a:solidFill>
                  <a:srgbClr val="FF66FF"/>
                </a:solidFill>
              </a:rPr>
              <a:t>Brasília, 21 de abril de 2018</a:t>
            </a:r>
          </a:p>
        </p:txBody>
      </p:sp>
      <p:pic>
        <p:nvPicPr>
          <p:cNvPr id="6149" name="Picture 2"/>
          <p:cNvPicPr>
            <a:picLocks noChangeAspect="1" noChangeArrowheads="1"/>
          </p:cNvPicPr>
          <p:nvPr/>
        </p:nvPicPr>
        <p:blipFill>
          <a:blip r:embed="rId5"/>
          <a:srcRect/>
          <a:stretch>
            <a:fillRect/>
          </a:stretch>
        </p:blipFill>
        <p:spPr bwMode="auto">
          <a:xfrm>
            <a:off x="4067175" y="5876925"/>
            <a:ext cx="1258888" cy="981075"/>
          </a:xfrm>
          <a:prstGeom prst="rect">
            <a:avLst/>
          </a:prstGeom>
          <a:noFill/>
          <a:ln w="38100">
            <a:solidFill>
              <a:srgbClr val="FF66FF"/>
            </a:solidFill>
            <a:miter lim="800000"/>
            <a:headEnd/>
            <a:tailEnd/>
          </a:ln>
        </p:spPr>
      </p:pic>
      <p:pic>
        <p:nvPicPr>
          <p:cNvPr id="6150" name="Picture 10" descr="Resultado de imagem para BRASÃLIA"/>
          <p:cNvPicPr>
            <a:picLocks noChangeAspect="1" noChangeArrowheads="1"/>
          </p:cNvPicPr>
          <p:nvPr/>
        </p:nvPicPr>
        <p:blipFill>
          <a:blip r:embed="rId6"/>
          <a:srcRect/>
          <a:stretch>
            <a:fillRect/>
          </a:stretch>
        </p:blipFill>
        <p:spPr bwMode="auto">
          <a:xfrm>
            <a:off x="6588125" y="5524500"/>
            <a:ext cx="2555875" cy="1333500"/>
          </a:xfrm>
          <a:prstGeom prst="rect">
            <a:avLst/>
          </a:prstGeom>
          <a:noFill/>
          <a:ln w="9525">
            <a:noFill/>
            <a:miter lim="800000"/>
            <a:headEnd/>
            <a:tailEnd/>
          </a:ln>
        </p:spPr>
      </p:pic>
      <p:pic>
        <p:nvPicPr>
          <p:cNvPr id="6151" name="Picture 12" descr="Resultado de imagem para BRASÃLIA"/>
          <p:cNvPicPr>
            <a:picLocks noChangeAspect="1" noChangeArrowheads="1"/>
          </p:cNvPicPr>
          <p:nvPr/>
        </p:nvPicPr>
        <p:blipFill>
          <a:blip r:embed="rId7"/>
          <a:srcRect/>
          <a:stretch>
            <a:fillRect/>
          </a:stretch>
        </p:blipFill>
        <p:spPr bwMode="auto">
          <a:xfrm>
            <a:off x="2555875" y="0"/>
            <a:ext cx="4176713" cy="1946275"/>
          </a:xfrm>
          <a:prstGeom prst="rect">
            <a:avLst/>
          </a:prstGeom>
          <a:noFill/>
          <a:ln w="9525">
            <a:noFill/>
            <a:miter lim="800000"/>
            <a:headEnd/>
            <a:tailEnd/>
          </a:ln>
        </p:spPr>
      </p:pic>
      <p:pic>
        <p:nvPicPr>
          <p:cNvPr id="6152" name="Picture 14" descr="Resultado de imagem para BRASÃLIA"/>
          <p:cNvPicPr>
            <a:picLocks noChangeAspect="1" noChangeArrowheads="1"/>
          </p:cNvPicPr>
          <p:nvPr/>
        </p:nvPicPr>
        <p:blipFill>
          <a:blip r:embed="rId8"/>
          <a:srcRect/>
          <a:stretch>
            <a:fillRect/>
          </a:stretch>
        </p:blipFill>
        <p:spPr bwMode="auto">
          <a:xfrm>
            <a:off x="0" y="5373688"/>
            <a:ext cx="2484438" cy="1484312"/>
          </a:xfrm>
          <a:prstGeom prst="rect">
            <a:avLst/>
          </a:prstGeom>
          <a:noFill/>
          <a:ln w="9525">
            <a:noFill/>
            <a:miter lim="800000"/>
            <a:headEnd/>
            <a:tailEnd/>
          </a:ln>
        </p:spPr>
      </p:pic>
      <p:sp>
        <p:nvSpPr>
          <p:cNvPr id="6153" name="Text Box 15"/>
          <p:cNvSpPr txBox="1">
            <a:spLocks noChangeArrowheads="1"/>
          </p:cNvSpPr>
          <p:nvPr/>
        </p:nvSpPr>
        <p:spPr bwMode="auto">
          <a:xfrm>
            <a:off x="3563938" y="1916113"/>
            <a:ext cx="2520950" cy="366712"/>
          </a:xfrm>
          <a:prstGeom prst="rect">
            <a:avLst/>
          </a:prstGeom>
          <a:noFill/>
          <a:ln w="9525">
            <a:noFill/>
            <a:miter lim="800000"/>
            <a:headEnd/>
            <a:tailEnd/>
          </a:ln>
        </p:spPr>
        <p:txBody>
          <a:bodyPr wrap="none">
            <a:spAutoFit/>
          </a:bodyPr>
          <a:lstStyle/>
          <a:p>
            <a:r>
              <a:rPr lang="pt-BR" b="1">
                <a:solidFill>
                  <a:srgbClr val="FF66FF"/>
                </a:solidFill>
              </a:rPr>
              <a:t>Brasília, aos 58 anos!</a:t>
            </a:r>
          </a:p>
        </p:txBody>
      </p:sp>
      <p:pic>
        <p:nvPicPr>
          <p:cNvPr id="6154" name="Picture 16" descr="Brasilia-50ANOS"/>
          <p:cNvPicPr>
            <a:picLocks noChangeAspect="1" noChangeArrowheads="1"/>
          </p:cNvPicPr>
          <p:nvPr/>
        </p:nvPicPr>
        <p:blipFill>
          <a:blip r:embed="rId9"/>
          <a:srcRect/>
          <a:stretch>
            <a:fillRect/>
          </a:stretch>
        </p:blipFill>
        <p:spPr bwMode="auto">
          <a:xfrm>
            <a:off x="0" y="0"/>
            <a:ext cx="2555875" cy="1438275"/>
          </a:xfrm>
          <a:prstGeom prst="rect">
            <a:avLst/>
          </a:prstGeom>
          <a:noFill/>
          <a:ln w="9525">
            <a:noFill/>
            <a:miter lim="800000"/>
            <a:headEnd/>
            <a:tailEnd/>
          </a:ln>
        </p:spPr>
      </p:pic>
      <p:sp>
        <p:nvSpPr>
          <p:cNvPr id="6155" name="Text Box 17"/>
          <p:cNvSpPr txBox="1">
            <a:spLocks noChangeArrowheads="1"/>
          </p:cNvSpPr>
          <p:nvPr/>
        </p:nvSpPr>
        <p:spPr bwMode="auto">
          <a:xfrm>
            <a:off x="735013" y="1360488"/>
            <a:ext cx="692150" cy="366712"/>
          </a:xfrm>
          <a:prstGeom prst="rect">
            <a:avLst/>
          </a:prstGeom>
          <a:noFill/>
          <a:ln w="9525">
            <a:noFill/>
            <a:miter lim="800000"/>
            <a:headEnd/>
            <a:tailEnd/>
          </a:ln>
        </p:spPr>
        <p:txBody>
          <a:bodyPr>
            <a:spAutoFit/>
          </a:bodyPr>
          <a:lstStyle/>
          <a:p>
            <a:r>
              <a:rPr lang="pt-BR" b="1"/>
              <a:t>1960</a:t>
            </a:r>
          </a:p>
        </p:txBody>
      </p:sp>
      <p:pic>
        <p:nvPicPr>
          <p:cNvPr id="6156" name="Picture 18" descr="Brasilia-50%20ANOS"/>
          <p:cNvPicPr>
            <a:picLocks noChangeAspect="1" noChangeArrowheads="1"/>
          </p:cNvPicPr>
          <p:nvPr/>
        </p:nvPicPr>
        <p:blipFill>
          <a:blip r:embed="rId10"/>
          <a:srcRect/>
          <a:stretch>
            <a:fillRect/>
          </a:stretch>
        </p:blipFill>
        <p:spPr bwMode="auto">
          <a:xfrm>
            <a:off x="6732588" y="0"/>
            <a:ext cx="2411412" cy="1484313"/>
          </a:xfrm>
          <a:prstGeom prst="rect">
            <a:avLst/>
          </a:prstGeom>
          <a:noFill/>
          <a:ln w="9525">
            <a:noFill/>
            <a:miter lim="800000"/>
            <a:headEnd/>
            <a:tailEnd/>
          </a:ln>
        </p:spPr>
      </p:pic>
      <p:sp>
        <p:nvSpPr>
          <p:cNvPr id="6157" name="Text Box 19"/>
          <p:cNvSpPr txBox="1">
            <a:spLocks noChangeArrowheads="1"/>
          </p:cNvSpPr>
          <p:nvPr/>
        </p:nvSpPr>
        <p:spPr bwMode="auto">
          <a:xfrm>
            <a:off x="7380288" y="1484313"/>
            <a:ext cx="692150" cy="366712"/>
          </a:xfrm>
          <a:prstGeom prst="rect">
            <a:avLst/>
          </a:prstGeom>
          <a:noFill/>
          <a:ln w="9525">
            <a:noFill/>
            <a:miter lim="800000"/>
            <a:headEnd/>
            <a:tailEnd/>
          </a:ln>
        </p:spPr>
        <p:txBody>
          <a:bodyPr>
            <a:spAutoFit/>
          </a:bodyPr>
          <a:lstStyle/>
          <a:p>
            <a:r>
              <a:rPr lang="pt-BR" b="1"/>
              <a:t>1960</a:t>
            </a:r>
          </a:p>
        </p:txBody>
      </p:sp>
      <p:pic>
        <p:nvPicPr>
          <p:cNvPr id="6161" name="Picture 17" descr="Resultado de imagem para flor do cerrado brasilia"/>
          <p:cNvPicPr>
            <a:picLocks noChangeAspect="1" noChangeArrowheads="1"/>
          </p:cNvPicPr>
          <p:nvPr/>
        </p:nvPicPr>
        <p:blipFill>
          <a:blip r:embed="rId11" cstate="print"/>
          <a:srcRect/>
          <a:stretch>
            <a:fillRect/>
          </a:stretch>
        </p:blipFill>
        <p:spPr bwMode="auto">
          <a:xfrm>
            <a:off x="8215338" y="2708275"/>
            <a:ext cx="928662" cy="646113"/>
          </a:xfrm>
          <a:prstGeom prst="rect">
            <a:avLst/>
          </a:prstGeom>
          <a:noFill/>
        </p:spPr>
      </p:pic>
      <p:pic>
        <p:nvPicPr>
          <p:cNvPr id="6162" name="Picture 18" descr="Resultado de imagem para flor do cerrado brasilia"/>
          <p:cNvPicPr>
            <a:picLocks noChangeAspect="1" noChangeArrowheads="1"/>
          </p:cNvPicPr>
          <p:nvPr/>
        </p:nvPicPr>
        <p:blipFill>
          <a:blip r:embed="rId12" cstate="print"/>
          <a:srcRect/>
          <a:stretch>
            <a:fillRect/>
          </a:stretch>
        </p:blipFill>
        <p:spPr bwMode="auto">
          <a:xfrm>
            <a:off x="8215338" y="2035175"/>
            <a:ext cx="928662" cy="727075"/>
          </a:xfrm>
          <a:prstGeom prst="rect">
            <a:avLst/>
          </a:prstGeom>
          <a:noFill/>
        </p:spPr>
      </p:pic>
      <p:pic>
        <p:nvPicPr>
          <p:cNvPr id="6164" name="Picture 20" descr="Resultado de imagem para flor do cerrado brasilia"/>
          <p:cNvPicPr>
            <a:picLocks noChangeAspect="1" noChangeArrowheads="1"/>
          </p:cNvPicPr>
          <p:nvPr/>
        </p:nvPicPr>
        <p:blipFill>
          <a:blip r:embed="rId13"/>
          <a:srcRect/>
          <a:stretch>
            <a:fillRect/>
          </a:stretch>
        </p:blipFill>
        <p:spPr bwMode="auto">
          <a:xfrm>
            <a:off x="0" y="2116739"/>
            <a:ext cx="1500166" cy="1223488"/>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p:txBody>
          <a:bodyPr wrap="square" numCol="1" anchorCtr="0" compatLnSpc="1">
            <a:prstTxWarp prst="textNoShape">
              <a:avLst/>
            </a:prstTxWarp>
          </a:bodyPr>
          <a:lstStyle/>
          <a:p>
            <a:pPr eaLnBrk="1" hangingPunct="1">
              <a:defRPr/>
            </a:pPr>
            <a:r>
              <a:rPr lang="pt-BR" smtClean="0">
                <a:solidFill>
                  <a:schemeClr val="hlink"/>
                </a:solidFill>
              </a:rPr>
              <a:t>Introdução</a:t>
            </a:r>
          </a:p>
        </p:txBody>
      </p:sp>
      <p:sp>
        <p:nvSpPr>
          <p:cNvPr id="7171" name="Espaço Reservado para Conteúdo 1"/>
          <p:cNvSpPr>
            <a:spLocks noGrp="1"/>
          </p:cNvSpPr>
          <p:nvPr>
            <p:ph idx="1"/>
          </p:nvPr>
        </p:nvSpPr>
        <p:spPr/>
        <p:txBody>
          <a:bodyPr/>
          <a:lstStyle/>
          <a:p>
            <a:pPr algn="just" eaLnBrk="1" hangingPunct="1">
              <a:lnSpc>
                <a:spcPct val="80000"/>
              </a:lnSpc>
            </a:pPr>
            <a:r>
              <a:rPr lang="pt-BR" sz="1900" smtClean="0"/>
              <a:t>A hipoglicemia neonatal transitória afeta até 15% dos recém-nascidos saudáveis</a:t>
            </a:r>
            <a:r>
              <a:rPr lang="pt-BR" sz="1900" baseline="30000" smtClean="0"/>
              <a:t>1-4</a:t>
            </a:r>
            <a:r>
              <a:rPr lang="pt-BR" sz="1900" smtClean="0"/>
              <a:t> ​​e mais de 50% dos neonatos em certas populações de risco.</a:t>
            </a:r>
            <a:r>
              <a:rPr lang="pt-BR" sz="1900" baseline="30000" smtClean="0"/>
              <a:t>5</a:t>
            </a:r>
          </a:p>
          <a:p>
            <a:pPr algn="just" eaLnBrk="1" hangingPunct="1">
              <a:lnSpc>
                <a:spcPct val="80000"/>
              </a:lnSpc>
            </a:pPr>
            <a:r>
              <a:rPr lang="pt-BR" sz="1900" smtClean="0"/>
              <a:t>Aqueles em risco incluem recém-nascidos prematuros tardios, pequenos para a idade gestacional (SGA) ou grandes para a idade gestacional (LGA) e filhos de mães com diabetes (FMD).</a:t>
            </a:r>
          </a:p>
          <a:p>
            <a:pPr algn="just" eaLnBrk="1" hangingPunct="1">
              <a:lnSpc>
                <a:spcPct val="80000"/>
              </a:lnSpc>
            </a:pPr>
            <a:r>
              <a:rPr lang="pt-BR" sz="1900" smtClean="0"/>
              <a:t>A definição e a importância no neurodesenvolvimento a longo prazo da hipoglicemia neonatal transitória são controversos; muitos estudos recentes se concentraram em seus efeitos potencialmente adversos e relataram resultados conflitantes.</a:t>
            </a:r>
            <a:r>
              <a:rPr lang="pt-BR" sz="1900" baseline="30000" smtClean="0"/>
              <a:t>6-9</a:t>
            </a:r>
            <a:endParaRPr lang="pt-BR" sz="1900" smtClean="0"/>
          </a:p>
          <a:p>
            <a:pPr algn="just" eaLnBrk="1" hangingPunct="1">
              <a:lnSpc>
                <a:spcPct val="80000"/>
              </a:lnSpc>
            </a:pPr>
            <a:r>
              <a:rPr lang="pt-BR" sz="1900" smtClean="0"/>
              <a:t>Recentemente, a Sociedade de Endocrinologia Pediátrica recomendou metas mais conservadoras de tratamento de glicose em comparação com as da Academia Americana de Pediatria.</a:t>
            </a:r>
          </a:p>
          <a:p>
            <a:pPr algn="just" eaLnBrk="1" hangingPunct="1">
              <a:lnSpc>
                <a:spcPct val="80000"/>
              </a:lnSpc>
            </a:pPr>
            <a:r>
              <a:rPr lang="pt-BR" sz="1900" smtClean="0"/>
              <a:t>Acredita-se que a hipoglicemia neonatal transitória seja uma hipoglicemia hipocetótica, devido às vias imaturas de contra-regulação que se assemelham à hiperinsulinemia durante as primeiras 48 a 72 horas. Está associada a um limiar de glicose reduzido para a supressão da secreção de insulina e preservação inadequada dos estoques de glicose no fígado.</a:t>
            </a:r>
            <a:r>
              <a:rPr lang="pt-BR" sz="1900" baseline="30000" smtClean="0"/>
              <a:t>12</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Espaço Reservado para Conteúdo 2"/>
          <p:cNvSpPr>
            <a:spLocks noGrp="1"/>
          </p:cNvSpPr>
          <p:nvPr>
            <p:ph idx="1"/>
          </p:nvPr>
        </p:nvSpPr>
        <p:spPr>
          <a:xfrm>
            <a:off x="395288" y="1628775"/>
            <a:ext cx="8229600" cy="5543550"/>
          </a:xfrm>
        </p:spPr>
        <p:txBody>
          <a:bodyPr/>
          <a:lstStyle/>
          <a:p>
            <a:pPr algn="just" eaLnBrk="1" hangingPunct="1">
              <a:lnSpc>
                <a:spcPct val="80000"/>
              </a:lnSpc>
              <a:spcBef>
                <a:spcPts val="450"/>
              </a:spcBef>
            </a:pPr>
            <a:r>
              <a:rPr lang="pt-BR" sz="2000" smtClean="0"/>
              <a:t>Não está claro se a hipoglicemia transitória é uma resposta fisiológica neonatal normal mediada por mecanismos contra-reguladores ou se pode estar associada a danos a longo prazo se for grave ou prolongada. </a:t>
            </a:r>
          </a:p>
          <a:p>
            <a:pPr algn="just" eaLnBrk="1" hangingPunct="1">
              <a:lnSpc>
                <a:spcPct val="80000"/>
              </a:lnSpc>
              <a:spcBef>
                <a:spcPts val="450"/>
              </a:spcBef>
            </a:pPr>
            <a:r>
              <a:rPr lang="pt-BR" sz="2000" smtClean="0"/>
              <a:t>Isso é importante porque o cérebro do recém-nascido usa predominantemente glicose como energia quando outros substratos energéticos são suprimidos, e recém-nascidos são particularmente vulneráveis ​​à privação de glicose. A tolerância do cérebro do recém-nascido a concentrações de glicose reduzidas não é clara.</a:t>
            </a:r>
            <a:r>
              <a:rPr lang="pt-BR" sz="1900" baseline="30000" smtClean="0"/>
              <a:t>10,12</a:t>
            </a:r>
          </a:p>
          <a:p>
            <a:pPr algn="just" eaLnBrk="1" hangingPunct="1">
              <a:lnSpc>
                <a:spcPct val="80000"/>
              </a:lnSpc>
              <a:spcBef>
                <a:spcPts val="450"/>
              </a:spcBef>
            </a:pPr>
            <a:endParaRPr lang="pt-BR" sz="2000" smtClean="0"/>
          </a:p>
          <a:p>
            <a:pPr algn="just" eaLnBrk="1" hangingPunct="1">
              <a:lnSpc>
                <a:spcPct val="80000"/>
              </a:lnSpc>
              <a:spcBef>
                <a:spcPts val="450"/>
              </a:spcBef>
            </a:pPr>
            <a:r>
              <a:rPr lang="pt-BR" sz="2000" smtClean="0"/>
              <a:t>O gel de dextrose (40%) aplicado à mucosa bucal como tratamento para hipoglicemia neonatal transitória demonstrou, em estudos randomizados e não randomizados, reduzir com segurança as internações em unidade de terapia intensiva neonatal (UTIN) por hipoglicemia pela metade.</a:t>
            </a:r>
            <a:r>
              <a:rPr lang="pt-BR" sz="1900" baseline="30000" smtClean="0"/>
              <a:t>13-17</a:t>
            </a:r>
            <a:endParaRPr lang="pt-BR" sz="2000"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p:cNvSpPr>
          <p:nvPr>
            <p:ph type="title"/>
          </p:nvPr>
        </p:nvSpPr>
        <p:spPr bwMode="auto"/>
        <p:txBody>
          <a:bodyPr wrap="square" numCol="1" anchorCtr="0" compatLnSpc="1">
            <a:prstTxWarp prst="textNoShape">
              <a:avLst/>
            </a:prstTxWarp>
          </a:bodyPr>
          <a:lstStyle/>
          <a:p>
            <a:pPr eaLnBrk="1" hangingPunct="1">
              <a:defRPr/>
            </a:pPr>
            <a:r>
              <a:rPr lang="pt-BR" smtClean="0"/>
              <a:t>           </a:t>
            </a:r>
            <a:r>
              <a:rPr lang="pt-BR" smtClean="0">
                <a:solidFill>
                  <a:schemeClr val="hlink"/>
                </a:solidFill>
              </a:rPr>
              <a:t>OBJETIVO DO ESTUDO</a:t>
            </a:r>
          </a:p>
        </p:txBody>
      </p:sp>
      <p:sp>
        <p:nvSpPr>
          <p:cNvPr id="9219" name="Rectangle 3"/>
          <p:cNvSpPr>
            <a:spLocks noGrp="1"/>
          </p:cNvSpPr>
          <p:nvPr>
            <p:ph type="body" idx="1"/>
          </p:nvPr>
        </p:nvSpPr>
        <p:spPr/>
        <p:txBody>
          <a:bodyPr/>
          <a:lstStyle/>
          <a:p>
            <a:pPr algn="just" eaLnBrk="1" hangingPunct="1">
              <a:lnSpc>
                <a:spcPct val="80000"/>
              </a:lnSpc>
              <a:spcBef>
                <a:spcPts val="450"/>
              </a:spcBef>
            </a:pPr>
            <a:r>
              <a:rPr lang="pt-BR" sz="2000" smtClean="0"/>
              <a:t>Dada a sua facilidade, segurança e sucesso no tratamento da hipoglicemia neonatal transitória estabelecida, o objetivo deste estudo foi</a:t>
            </a:r>
          </a:p>
          <a:p>
            <a:pPr algn="just" eaLnBrk="1" hangingPunct="1">
              <a:lnSpc>
                <a:spcPct val="80000"/>
              </a:lnSpc>
              <a:spcBef>
                <a:spcPts val="450"/>
              </a:spcBef>
            </a:pPr>
            <a:endParaRPr lang="pt-BR" sz="2000" smtClean="0"/>
          </a:p>
          <a:p>
            <a:pPr algn="ctr" eaLnBrk="1" hangingPunct="1">
              <a:lnSpc>
                <a:spcPct val="80000"/>
              </a:lnSpc>
              <a:spcBef>
                <a:spcPts val="450"/>
              </a:spcBef>
              <a:buFont typeface="Arial" charset="0"/>
              <a:buNone/>
            </a:pPr>
            <a:r>
              <a:rPr lang="pt-BR" sz="3200" b="1" smtClean="0">
                <a:solidFill>
                  <a:srgbClr val="FF66FF"/>
                </a:solidFill>
              </a:rPr>
              <a:t>avaliar se o uso profilático do gel de dextrose em recém-nascidos de risco após a primeira alimentação com leite diminuiria a incidência de hipoglicemia e reduziria as internações na UTIN para tratamento com glicose intravenosa (IV).</a:t>
            </a:r>
          </a:p>
          <a:p>
            <a:pPr algn="ctr" eaLnBrk="1" hangingPunct="1"/>
            <a:endParaRPr lang="pt-BR" sz="3200" b="1" smtClean="0">
              <a:solidFill>
                <a:srgbClr val="FF66FF"/>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pPr eaLnBrk="1" hangingPunct="1">
              <a:defRPr/>
            </a:pPr>
            <a:r>
              <a:rPr lang="pt-BR" smtClean="0">
                <a:solidFill>
                  <a:schemeClr val="hlink"/>
                </a:solidFill>
              </a:rPr>
              <a:t>Métodos</a:t>
            </a:r>
          </a:p>
        </p:txBody>
      </p:sp>
      <p:sp>
        <p:nvSpPr>
          <p:cNvPr id="10243" name="Espaço Reservado para Conteúdo 2"/>
          <p:cNvSpPr>
            <a:spLocks noGrp="1"/>
          </p:cNvSpPr>
          <p:nvPr>
            <p:ph idx="1"/>
          </p:nvPr>
        </p:nvSpPr>
        <p:spPr/>
        <p:txBody>
          <a:bodyPr/>
          <a:lstStyle/>
          <a:p>
            <a:pPr algn="just" eaLnBrk="1" hangingPunct="1">
              <a:lnSpc>
                <a:spcPct val="80000"/>
              </a:lnSpc>
              <a:spcBef>
                <a:spcPts val="450"/>
              </a:spcBef>
            </a:pPr>
            <a:r>
              <a:rPr lang="pt-BR" sz="1800" smtClean="0"/>
              <a:t>Este estudo utilizou uma abordagem quase-experimental.</a:t>
            </a:r>
          </a:p>
          <a:p>
            <a:pPr algn="just" eaLnBrk="1" hangingPunct="1">
              <a:lnSpc>
                <a:spcPct val="80000"/>
              </a:lnSpc>
              <a:spcBef>
                <a:spcPts val="450"/>
              </a:spcBef>
            </a:pPr>
            <a:r>
              <a:rPr lang="pt-BR" sz="1800" smtClean="0"/>
              <a:t>Quando os pesquisadores estavam disponíveis, o consentimento informado foi obtido no período pré-natal de pais falantes de inglês ou espanhol de crianças com prematuridade tardia, peso fetal estimado &lt;2500 ou &gt;4000 g e FMD; esses bebês receberam gel de dextrose profilático.</a:t>
            </a:r>
          </a:p>
          <a:p>
            <a:pPr algn="just" eaLnBrk="1" hangingPunct="1">
              <a:lnSpc>
                <a:spcPct val="80000"/>
              </a:lnSpc>
              <a:spcBef>
                <a:spcPts val="450"/>
              </a:spcBef>
            </a:pPr>
            <a:r>
              <a:rPr lang="pt-BR" sz="1800" smtClean="0"/>
              <a:t>O grupo controle consistiu em bebês de risco nascidos durante o mesmo período em que os pesquisadores não estavam disponíveis.</a:t>
            </a:r>
          </a:p>
          <a:p>
            <a:pPr algn="just" eaLnBrk="1" hangingPunct="1">
              <a:lnSpc>
                <a:spcPct val="80000"/>
              </a:lnSpc>
              <a:spcBef>
                <a:spcPts val="450"/>
              </a:spcBef>
            </a:pPr>
            <a:r>
              <a:rPr lang="pt-BR" sz="1800" smtClean="0"/>
              <a:t>O estudo foi aprovado pelo Comitê de Revisão Institucional da Faculdade de Medicina de Baylor e pelos Programas de Pesquisa e Patrocínio do Harris Health Ben Taub Hospital (HHBTH), um hospital afiliado do Baylor College of Medicine.</a:t>
            </a:r>
          </a:p>
          <a:p>
            <a:pPr algn="just" eaLnBrk="1" hangingPunct="1">
              <a:lnSpc>
                <a:spcPct val="80000"/>
              </a:lnSpc>
              <a:spcBef>
                <a:spcPts val="450"/>
              </a:spcBef>
            </a:pPr>
            <a:r>
              <a:rPr lang="pt-BR" sz="1800" smtClean="0"/>
              <a:t>O julgamento foi registrado em </a:t>
            </a:r>
            <a:r>
              <a:rPr lang="pt-BR" sz="1800" i="1" smtClean="0"/>
              <a:t>ClinicalTrials.gov (NCT02523222</a:t>
            </a:r>
            <a:r>
              <a:rPr lang="pt-BR" sz="1800" smtClean="0"/>
              <a:t>).</a:t>
            </a:r>
          </a:p>
          <a:p>
            <a:pPr algn="just" eaLnBrk="1" hangingPunct="1">
              <a:lnSpc>
                <a:spcPct val="80000"/>
              </a:lnSpc>
              <a:spcBef>
                <a:spcPts val="450"/>
              </a:spcBef>
            </a:pPr>
            <a:r>
              <a:rPr lang="pt-BR" sz="1800" b="1" smtClean="0">
                <a:solidFill>
                  <a:schemeClr val="hlink"/>
                </a:solidFill>
              </a:rPr>
              <a:t>Recém-nascidos de risco, incluindo prematuros tardios (35 0/7 – 36 6/7 semanas de gestação), recém-nascidos com peso ao nascer (PN) &lt;2500 ou &gt;4000g, e crianças nascidas no HHBTH foram elegíveis, de acordo com o protocolo de hipoglicemia do hospital.</a:t>
            </a:r>
          </a:p>
          <a:p>
            <a:pPr algn="just" eaLnBrk="1" hangingPunct="1">
              <a:lnSpc>
                <a:spcPct val="80000"/>
              </a:lnSpc>
              <a:spcBef>
                <a:spcPts val="450"/>
              </a:spcBef>
            </a:pPr>
            <a:r>
              <a:rPr lang="pt-BR" sz="1800" smtClean="0"/>
              <a:t>Os bebês que eram PIG ou GIG, mas não atendiam aos critérios de PN, não eram elegíveis.</a:t>
            </a:r>
          </a:p>
          <a:p>
            <a:pPr algn="just" eaLnBrk="1" hangingPunct="1">
              <a:lnSpc>
                <a:spcPct val="80000"/>
              </a:lnSpc>
              <a:spcBef>
                <a:spcPts val="450"/>
              </a:spcBef>
            </a:pPr>
            <a:r>
              <a:rPr lang="pt-BR" sz="1800" smtClean="0"/>
              <a:t>HHBTH é um Hospital Amigo da Criança.</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Espaço Reservado para Conteúdo 2"/>
          <p:cNvSpPr>
            <a:spLocks noGrp="1"/>
          </p:cNvSpPr>
          <p:nvPr>
            <p:ph idx="1"/>
          </p:nvPr>
        </p:nvSpPr>
        <p:spPr/>
        <p:txBody>
          <a:bodyPr/>
          <a:lstStyle/>
          <a:p>
            <a:pPr algn="just" eaLnBrk="1" hangingPunct="1">
              <a:lnSpc>
                <a:spcPct val="80000"/>
              </a:lnSpc>
              <a:spcBef>
                <a:spcPts val="450"/>
              </a:spcBef>
              <a:buFont typeface="Arial" charset="0"/>
              <a:buNone/>
            </a:pPr>
            <a:r>
              <a:rPr lang="pt-BR" sz="2000" smtClean="0"/>
              <a:t>            </a:t>
            </a:r>
            <a:r>
              <a:rPr lang="pt-BR" sz="2000" smtClean="0">
                <a:solidFill>
                  <a:srgbClr val="FF3300"/>
                </a:solidFill>
              </a:rPr>
              <a:t>Os bebês foram excluídos após o nascimento se fossem</a:t>
            </a:r>
            <a:r>
              <a:rPr lang="pt-BR" sz="2000" smtClean="0"/>
              <a:t>:</a:t>
            </a:r>
          </a:p>
          <a:p>
            <a:pPr algn="just" eaLnBrk="1" hangingPunct="1">
              <a:lnSpc>
                <a:spcPct val="80000"/>
              </a:lnSpc>
              <a:spcBef>
                <a:spcPts val="450"/>
              </a:spcBef>
            </a:pPr>
            <a:r>
              <a:rPr lang="pt-BR" sz="2000" smtClean="0"/>
              <a:t> sintomáticos, </a:t>
            </a:r>
          </a:p>
          <a:p>
            <a:pPr algn="just" eaLnBrk="1" hangingPunct="1">
              <a:lnSpc>
                <a:spcPct val="80000"/>
              </a:lnSpc>
              <a:spcBef>
                <a:spcPts val="450"/>
              </a:spcBef>
            </a:pPr>
            <a:r>
              <a:rPr lang="pt-BR" sz="2000" smtClean="0"/>
              <a:t>não atendessem aos critérios de idade gestacional ou peso de nascimento, e não apresentassem outros fatores de risco, como prematuridade ou diabetes materno. </a:t>
            </a:r>
          </a:p>
          <a:p>
            <a:pPr algn="just" eaLnBrk="1" hangingPunct="1">
              <a:lnSpc>
                <a:spcPct val="80000"/>
              </a:lnSpc>
              <a:spcBef>
                <a:spcPts val="450"/>
              </a:spcBef>
            </a:pPr>
            <a:r>
              <a:rPr lang="pt-BR" sz="2000" smtClean="0"/>
              <a:t>se tivessem anormalidades cromossômicas, anomalias congênitas, distúrbios hiperinsulinêmicos, </a:t>
            </a:r>
          </a:p>
          <a:p>
            <a:pPr algn="just" eaLnBrk="1" hangingPunct="1">
              <a:lnSpc>
                <a:spcPct val="80000"/>
              </a:lnSpc>
              <a:spcBef>
                <a:spcPts val="450"/>
              </a:spcBef>
            </a:pPr>
            <a:r>
              <a:rPr lang="pt-BR" sz="2000" smtClean="0"/>
              <a:t>se receberam tratamento de hipoglicemia após 72 horas, </a:t>
            </a:r>
          </a:p>
          <a:p>
            <a:pPr algn="just" eaLnBrk="1" hangingPunct="1">
              <a:lnSpc>
                <a:spcPct val="80000"/>
              </a:lnSpc>
              <a:spcBef>
                <a:spcPts val="450"/>
              </a:spcBef>
            </a:pPr>
            <a:r>
              <a:rPr lang="pt-BR" sz="2000" smtClean="0"/>
              <a:t>se foram transferidos para a UTIN antes da primeira alimentação,</a:t>
            </a:r>
          </a:p>
          <a:p>
            <a:pPr algn="just" eaLnBrk="1" hangingPunct="1">
              <a:lnSpc>
                <a:spcPct val="80000"/>
              </a:lnSpc>
              <a:spcBef>
                <a:spcPts val="450"/>
              </a:spcBef>
            </a:pPr>
            <a:r>
              <a:rPr lang="pt-BR" sz="2000" smtClean="0"/>
              <a:t>se receberam fluidos IV precoces sem alimentação ou  </a:t>
            </a:r>
          </a:p>
          <a:p>
            <a:pPr algn="just" eaLnBrk="1" hangingPunct="1">
              <a:lnSpc>
                <a:spcPct val="80000"/>
              </a:lnSpc>
              <a:spcBef>
                <a:spcPts val="450"/>
              </a:spcBef>
            </a:pPr>
            <a:r>
              <a:rPr lang="pt-BR" sz="2000" smtClean="0"/>
              <a:t>se os bebês em que os tempos de alimentação não foram documentados.</a:t>
            </a:r>
          </a:p>
          <a:p>
            <a:pPr algn="just" eaLnBrk="1" hangingPunct="1">
              <a:lnSpc>
                <a:spcPct val="80000"/>
              </a:lnSpc>
              <a:spcBef>
                <a:spcPts val="450"/>
              </a:spcBef>
              <a:buFont typeface="Arial" charset="0"/>
              <a:buNone/>
            </a:pPr>
            <a:r>
              <a:rPr lang="pt-BR" sz="2000" smtClean="0"/>
              <a:t>          Os bebês que preencheram os critérios, mas foram transferidos para a UTIN intermediária (UCIN2) para antibióticos ou prematuridade, não foram excluídos.</a:t>
            </a:r>
          </a:p>
          <a:p>
            <a:pPr algn="just" eaLnBrk="1" hangingPunct="1">
              <a:lnSpc>
                <a:spcPct val="80000"/>
              </a:lnSpc>
              <a:spcBef>
                <a:spcPts val="450"/>
              </a:spcBef>
              <a:buFont typeface="Arial" charset="0"/>
              <a:buNone/>
            </a:pPr>
            <a:r>
              <a:rPr lang="pt-BR" sz="2000" smtClean="0"/>
              <a:t>	        No HHBTH, todas as crianças ≤35 6/7 semanas de idade gestacional e/ou PN &lt;2250g são admitidas na UCIN2 para monitoramento contínuo.</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pPr algn="ctr" eaLnBrk="1" hangingPunct="1">
              <a:defRPr/>
            </a:pPr>
            <a:r>
              <a:rPr lang="pt-BR" sz="3600" b="1" smtClean="0">
                <a:solidFill>
                  <a:schemeClr val="tx1"/>
                </a:solidFill>
              </a:rPr>
              <a:t>Protocolo de Hipoglicemia do HHBTH</a:t>
            </a:r>
          </a:p>
        </p:txBody>
      </p:sp>
      <p:sp>
        <p:nvSpPr>
          <p:cNvPr id="3" name="Espaço Reservado para Conteúdo 2"/>
          <p:cNvSpPr>
            <a:spLocks noGrp="1"/>
          </p:cNvSpPr>
          <p:nvPr>
            <p:ph idx="1"/>
          </p:nvPr>
        </p:nvSpPr>
        <p:spPr/>
        <p:txBody>
          <a:bodyPr rtlCol="0">
            <a:normAutofit fontScale="85000" lnSpcReduction="20000"/>
          </a:bodyPr>
          <a:lstStyle/>
          <a:p>
            <a:pPr marL="182880" indent="-182880" algn="just" eaLnBrk="1" fontAlgn="auto" hangingPunct="1">
              <a:spcAft>
                <a:spcPts val="0"/>
              </a:spcAft>
              <a:buFont typeface="Arial" pitchFamily="34" charset="0"/>
              <a:buChar char="•"/>
              <a:defRPr/>
            </a:pPr>
            <a:r>
              <a:rPr lang="pt-BR" dirty="0"/>
              <a:t>O protocolo de 2013 foi adaptado das diretrizes da Academia Americana de Pediatria e padronizado usando </a:t>
            </a:r>
            <a:r>
              <a:rPr lang="pt-BR" dirty="0" smtClean="0"/>
              <a:t>como pontos </a:t>
            </a:r>
            <a:r>
              <a:rPr lang="pt-BR" dirty="0"/>
              <a:t>de corte </a:t>
            </a:r>
            <a:r>
              <a:rPr lang="pt-BR" dirty="0" smtClean="0"/>
              <a:t>o PN </a:t>
            </a:r>
            <a:r>
              <a:rPr lang="pt-BR" dirty="0"/>
              <a:t>em vez de pontos de corte com base no peso para a idade gestacional se o bebê não era </a:t>
            </a:r>
            <a:r>
              <a:rPr lang="pt-BR" dirty="0" err="1"/>
              <a:t>pré</a:t>
            </a:r>
            <a:r>
              <a:rPr lang="pt-BR" dirty="0"/>
              <a:t>-termo ou </a:t>
            </a:r>
            <a:r>
              <a:rPr lang="pt-BR" dirty="0" smtClean="0"/>
              <a:t>FMD</a:t>
            </a:r>
            <a:r>
              <a:rPr lang="pt-BR" dirty="0"/>
              <a:t>.</a:t>
            </a:r>
          </a:p>
          <a:p>
            <a:pPr marL="182880" indent="-182880" algn="just" eaLnBrk="1" fontAlgn="auto" hangingPunct="1">
              <a:spcAft>
                <a:spcPts val="0"/>
              </a:spcAft>
              <a:buFont typeface="Arial" pitchFamily="34" charset="0"/>
              <a:buChar char="•"/>
              <a:defRPr/>
            </a:pPr>
            <a:r>
              <a:rPr lang="pt-BR" dirty="0"/>
              <a:t>O protocolo ditava que a alimentação era iniciada logo após o nascimento, e uma concentração de glicose no sangue era obtida 30 minutos após o término da alimentação. Durante as primeiras 4 horas, a meta de concentração de glicose </a:t>
            </a:r>
            <a:r>
              <a:rPr lang="pt-BR" dirty="0" smtClean="0"/>
              <a:t>foi &gt;40 mg/</a:t>
            </a:r>
            <a:r>
              <a:rPr lang="pt-BR" dirty="0" err="1" smtClean="0"/>
              <a:t>dL</a:t>
            </a:r>
            <a:r>
              <a:rPr lang="pt-BR" dirty="0"/>
              <a:t>; depois disso </a:t>
            </a:r>
            <a:r>
              <a:rPr lang="pt-BR" dirty="0" smtClean="0"/>
              <a:t>foi &gt;45 mg/</a:t>
            </a:r>
            <a:r>
              <a:rPr lang="pt-BR" dirty="0" err="1" smtClean="0"/>
              <a:t>dL</a:t>
            </a:r>
            <a:r>
              <a:rPr lang="pt-BR" dirty="0"/>
              <a:t>. Recém-nascidos assintomáticos em risco também tiveram rastreio de glicose às 2 horas e 6 horas; os prematuros tardios tiveram </a:t>
            </a:r>
            <a:r>
              <a:rPr lang="pt-BR" dirty="0" smtClean="0"/>
              <a:t>duas medidas adicionais </a:t>
            </a:r>
            <a:r>
              <a:rPr lang="pt-BR" dirty="0"/>
              <a:t>às 12 e </a:t>
            </a:r>
            <a:r>
              <a:rPr lang="pt-BR" dirty="0" smtClean="0"/>
              <a:t>18 horas</a:t>
            </a:r>
            <a:r>
              <a:rPr lang="pt-BR" dirty="0"/>
              <a:t>.</a:t>
            </a:r>
          </a:p>
          <a:p>
            <a:pPr marL="182880" indent="-182880" algn="just" eaLnBrk="1" fontAlgn="auto" hangingPunct="1">
              <a:spcAft>
                <a:spcPts val="0"/>
              </a:spcAft>
              <a:buFont typeface="Arial" pitchFamily="34" charset="0"/>
              <a:buChar char="•"/>
              <a:defRPr/>
            </a:pPr>
            <a:r>
              <a:rPr lang="pt-BR" dirty="0"/>
              <a:t>Se a concentração inicial de glicose fosse &lt;25 </a:t>
            </a:r>
            <a:r>
              <a:rPr lang="pt-BR" dirty="0" smtClean="0"/>
              <a:t>mg/</a:t>
            </a:r>
            <a:r>
              <a:rPr lang="pt-BR" dirty="0" err="1" smtClean="0"/>
              <a:t>dL</a:t>
            </a:r>
            <a:r>
              <a:rPr lang="pt-BR" dirty="0"/>
              <a:t>, o enfermeiro obtinha </a:t>
            </a:r>
            <a:r>
              <a:rPr lang="pt-BR" dirty="0" smtClean="0"/>
              <a:t>uma concentração </a:t>
            </a:r>
            <a:r>
              <a:rPr lang="pt-BR" dirty="0"/>
              <a:t>sérica de glicose, assegurava que a criança era alimentada </a:t>
            </a:r>
            <a:r>
              <a:rPr lang="pt-BR" dirty="0" smtClean="0"/>
              <a:t>ao seio ou </a:t>
            </a:r>
            <a:r>
              <a:rPr lang="pt-BR" dirty="0"/>
              <a:t>mamadeira e repetia a concentração de glicose 30 minutos depois. Se a concentração de glicose permanecesse &lt;25 </a:t>
            </a:r>
            <a:r>
              <a:rPr lang="pt-BR" dirty="0" smtClean="0"/>
              <a:t>mg/</a:t>
            </a:r>
            <a:r>
              <a:rPr lang="pt-BR" dirty="0" err="1" smtClean="0"/>
              <a:t>dL</a:t>
            </a:r>
            <a:r>
              <a:rPr lang="pt-BR" dirty="0"/>
              <a:t>, a criança </a:t>
            </a:r>
            <a:r>
              <a:rPr lang="pt-BR" dirty="0" smtClean="0"/>
              <a:t>era </a:t>
            </a:r>
            <a:r>
              <a:rPr lang="pt-BR" dirty="0"/>
              <a:t>transferida para a </a:t>
            </a:r>
            <a:r>
              <a:rPr lang="pt-BR" dirty="0" smtClean="0"/>
              <a:t>UCIN2 </a:t>
            </a:r>
            <a:r>
              <a:rPr lang="pt-BR" dirty="0"/>
              <a:t>para </a:t>
            </a:r>
            <a:r>
              <a:rPr lang="pt-BR" dirty="0" smtClean="0"/>
              <a:t>glicose </a:t>
            </a:r>
            <a:r>
              <a:rPr lang="pt-BR" dirty="0"/>
              <a:t>IV</a:t>
            </a:r>
            <a:r>
              <a:rPr lang="pt-BR" dirty="0" smtClean="0"/>
              <a:t>.</a:t>
            </a:r>
            <a:endParaRPr lang="pt-BR"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Espaço Reservado para Conteúdo 2"/>
          <p:cNvSpPr>
            <a:spLocks noGrp="1"/>
          </p:cNvSpPr>
          <p:nvPr>
            <p:ph idx="1"/>
          </p:nvPr>
        </p:nvSpPr>
        <p:spPr/>
        <p:txBody>
          <a:bodyPr/>
          <a:lstStyle/>
          <a:p>
            <a:pPr algn="just" eaLnBrk="1" hangingPunct="1">
              <a:lnSpc>
                <a:spcPct val="80000"/>
              </a:lnSpc>
              <a:spcBef>
                <a:spcPts val="450"/>
              </a:spcBef>
            </a:pPr>
            <a:r>
              <a:rPr lang="pt-BR" sz="2000" smtClean="0"/>
              <a:t>Se a triagem inicial estava entre 25 e 40 mg/dL, a mãe alimentava a criança novamente e a concentração de glicose era novamente verificada 30 minutos depois. Se a concentração de glicose fosse &lt;25 mg/dL na segunda medida, a criança era transferida para a UCIN2 para glicose IV.</a:t>
            </a:r>
          </a:p>
          <a:p>
            <a:pPr algn="just" eaLnBrk="1" hangingPunct="1">
              <a:lnSpc>
                <a:spcPct val="80000"/>
              </a:lnSpc>
              <a:spcBef>
                <a:spcPts val="450"/>
              </a:spcBef>
            </a:pPr>
            <a:r>
              <a:rPr lang="pt-BR" sz="2000" smtClean="0"/>
              <a:t>Após 4 horas, se a concentração de glicose fosse &lt;35 mg/dL, a criança era transferida para a UCIN2 para glicose IV.</a:t>
            </a:r>
          </a:p>
          <a:p>
            <a:pPr algn="just" eaLnBrk="1" hangingPunct="1">
              <a:lnSpc>
                <a:spcPct val="80000"/>
              </a:lnSpc>
              <a:spcBef>
                <a:spcPts val="450"/>
              </a:spcBef>
            </a:pPr>
            <a:r>
              <a:rPr lang="pt-BR" sz="2000" smtClean="0"/>
              <a:t>Um glicosímetro à beira do leito (Abbott Precision XceedPro, Alameda, Califórnia) foi usado para as medidas iniciais de glicose. Os espécimes de glicose foram obtidos pelo calcanhar, realizado por enfermeiras de beira de leito na Sala de Parto, no andar de pós-parto e na UCIN2.</a:t>
            </a:r>
          </a:p>
          <a:p>
            <a:pPr eaLnBrk="1" hangingPunct="1"/>
            <a:endParaRPr lang="pt-BR" smtClean="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pPr algn="ctr" eaLnBrk="1" hangingPunct="1">
              <a:defRPr/>
            </a:pPr>
            <a:r>
              <a:rPr lang="pt-BR" sz="3600" b="1" smtClean="0">
                <a:solidFill>
                  <a:schemeClr val="tx1"/>
                </a:solidFill>
              </a:rPr>
              <a:t>Procedimento Experimental de Gel de Dextrose</a:t>
            </a:r>
          </a:p>
        </p:txBody>
      </p:sp>
      <p:sp>
        <p:nvSpPr>
          <p:cNvPr id="14339" name="Espaço Reservado para Conteúdo 2"/>
          <p:cNvSpPr>
            <a:spLocks noGrp="1"/>
          </p:cNvSpPr>
          <p:nvPr>
            <p:ph idx="1"/>
          </p:nvPr>
        </p:nvSpPr>
        <p:spPr>
          <a:xfrm>
            <a:off x="457200" y="1916113"/>
            <a:ext cx="8229600" cy="4560887"/>
          </a:xfrm>
        </p:spPr>
        <p:txBody>
          <a:bodyPr/>
          <a:lstStyle/>
          <a:p>
            <a:pPr algn="just" eaLnBrk="1" hangingPunct="1"/>
            <a:r>
              <a:rPr lang="pt-BR" sz="2200" smtClean="0"/>
              <a:t>Para lactentes com consentimento dos pais para o gel de dextrose profilático, após a pesagem, a enfermeira obteve uma ordem para o gel de dextrose.</a:t>
            </a:r>
          </a:p>
          <a:p>
            <a:pPr algn="just" eaLnBrk="1" hangingPunct="1"/>
            <a:r>
              <a:rPr lang="pt-BR" sz="2200" smtClean="0"/>
              <a:t>O provedor de pedidos verificou o consentimento e que o bebê preenchia os critérios para o gel de dextrose.</a:t>
            </a:r>
          </a:p>
          <a:p>
            <a:pPr algn="just" eaLnBrk="1" hangingPunct="1"/>
            <a:r>
              <a:rPr lang="pt-BR" sz="2200" smtClean="0">
                <a:solidFill>
                  <a:schemeClr val="hlink"/>
                </a:solidFill>
              </a:rPr>
              <a:t>Insta-Glucose</a:t>
            </a:r>
            <a:r>
              <a:rPr lang="pt-BR" sz="2200" smtClean="0"/>
              <a:t> (Valeant Pharmaceuticals North America LLC, Bridgewater, Nova Jersey) 0,5 mL/kg foi esfregado na mucosa bucal após o término da primeira alimentação. </a:t>
            </a:r>
            <a:r>
              <a:rPr lang="pt-BR" sz="2200" smtClean="0">
                <a:solidFill>
                  <a:schemeClr val="hlink"/>
                </a:solidFill>
              </a:rPr>
              <a:t>Insta-Glucose</a:t>
            </a:r>
            <a:r>
              <a:rPr lang="pt-BR" sz="2200" smtClean="0"/>
              <a:t> é um gel de dextrose usado para o tratamento rápido da hipoglicemia em adultos e está no formulário do Hospital.</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Espaço Reservado para Conteúdo 2"/>
          <p:cNvSpPr>
            <a:spLocks noGrp="1"/>
          </p:cNvSpPr>
          <p:nvPr>
            <p:ph idx="1"/>
          </p:nvPr>
        </p:nvSpPr>
        <p:spPr>
          <a:xfrm>
            <a:off x="457200" y="1341438"/>
            <a:ext cx="8229600" cy="5183187"/>
          </a:xfrm>
        </p:spPr>
        <p:txBody>
          <a:bodyPr/>
          <a:lstStyle/>
          <a:p>
            <a:pPr algn="just" eaLnBrk="1" hangingPunct="1">
              <a:lnSpc>
                <a:spcPct val="80000"/>
              </a:lnSpc>
              <a:spcBef>
                <a:spcPts val="450"/>
              </a:spcBef>
            </a:pPr>
            <a:r>
              <a:rPr lang="pt-BR" sz="2200" smtClean="0"/>
              <a:t>Dados extraídos do registro de recém-nascidos e do banco de dados incluíram nome, data e horário de nascimento, PN e percentil, idade gestacional estimada, tamanho para idade gestacional, sexo, escores de Apgar, nascimento único ou múltiplos, tipo de parto, dados de alimentação (tipo [seio/fórmula], volume [fórmula], duração [amamentação], datas e horários), concentrações de glicose (datas e horas), data e hora da administração do gel, tipo de alimentação na alta e se o bebê foi ou não transferido para a UCIN para dextrose IV.</a:t>
            </a:r>
          </a:p>
          <a:p>
            <a:pPr algn="just" eaLnBrk="1" hangingPunct="1">
              <a:lnSpc>
                <a:spcPct val="80000"/>
              </a:lnSpc>
              <a:spcBef>
                <a:spcPts val="450"/>
              </a:spcBef>
            </a:pPr>
            <a:r>
              <a:rPr lang="pt-BR" sz="2200" smtClean="0"/>
              <a:t>Os dados extraídos do registro da mãe incluíam nome, idade, condições associadas à gravidez e obstétricos, tipo de diabetes e tipo de tratamento (dieta, antidiabéticos orais ou insulina). Os dados foram armazenados usando o </a:t>
            </a:r>
            <a:r>
              <a:rPr lang="pt-BR" sz="2200" i="1" smtClean="0"/>
              <a:t>Research Electronic Data Capture</a:t>
            </a:r>
            <a:r>
              <a:rPr lang="pt-BR" sz="2200" smtClean="0"/>
              <a:t> (Faculdade de Medicina Baylor, Houston, Texas).</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Espaço Reservado para Conteúdo 2"/>
          <p:cNvSpPr>
            <a:spLocks noGrp="1"/>
          </p:cNvSpPr>
          <p:nvPr>
            <p:ph idx="1"/>
          </p:nvPr>
        </p:nvSpPr>
        <p:spPr/>
        <p:txBody>
          <a:bodyPr/>
          <a:lstStyle/>
          <a:p>
            <a:pPr algn="just" eaLnBrk="1" hangingPunct="1">
              <a:lnSpc>
                <a:spcPct val="80000"/>
              </a:lnSpc>
              <a:spcBef>
                <a:spcPts val="450"/>
              </a:spcBef>
            </a:pPr>
            <a:r>
              <a:rPr lang="pt-BR" b="1" smtClean="0">
                <a:solidFill>
                  <a:srgbClr val="FF66FF"/>
                </a:solidFill>
              </a:rPr>
              <a:t>O resultado primário</a:t>
            </a:r>
            <a:r>
              <a:rPr lang="pt-BR" b="1" smtClean="0">
                <a:solidFill>
                  <a:schemeClr val="hlink"/>
                </a:solidFill>
              </a:rPr>
              <a:t> foi a concentração de glicose 30 minutos após a primeira administração de leite (controles) ou administração de gel de dextrose (indivíduos profiláticos).</a:t>
            </a:r>
          </a:p>
          <a:p>
            <a:pPr algn="just" eaLnBrk="1" hangingPunct="1">
              <a:lnSpc>
                <a:spcPct val="80000"/>
              </a:lnSpc>
              <a:spcBef>
                <a:spcPts val="450"/>
              </a:spcBef>
            </a:pPr>
            <a:endParaRPr lang="pt-BR" b="1" smtClean="0">
              <a:solidFill>
                <a:schemeClr val="hlink"/>
              </a:solidFill>
            </a:endParaRPr>
          </a:p>
          <a:p>
            <a:pPr algn="just" eaLnBrk="1" hangingPunct="1">
              <a:lnSpc>
                <a:spcPct val="80000"/>
              </a:lnSpc>
              <a:spcBef>
                <a:spcPts val="450"/>
              </a:spcBef>
            </a:pPr>
            <a:r>
              <a:rPr lang="pt-BR" smtClean="0">
                <a:solidFill>
                  <a:srgbClr val="FF66FF"/>
                </a:solidFill>
              </a:rPr>
              <a:t>O resultado secundário</a:t>
            </a:r>
            <a:r>
              <a:rPr lang="pt-BR" b="1" smtClean="0">
                <a:solidFill>
                  <a:schemeClr val="hlink"/>
                </a:solidFill>
              </a:rPr>
              <a:t> foi a taxa de internação em UCIN para glicose IV.</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pPr eaLnBrk="1" hangingPunct="1">
              <a:defRPr/>
            </a:pPr>
            <a:r>
              <a:rPr lang="pt-BR" smtClean="0">
                <a:solidFill>
                  <a:schemeClr val="hlink"/>
                </a:solidFill>
              </a:rPr>
              <a:t>Análise estatística</a:t>
            </a:r>
          </a:p>
        </p:txBody>
      </p:sp>
      <p:sp>
        <p:nvSpPr>
          <p:cNvPr id="17411" name="Espaço Reservado para Conteúdo 2"/>
          <p:cNvSpPr>
            <a:spLocks noGrp="1"/>
          </p:cNvSpPr>
          <p:nvPr>
            <p:ph idx="1"/>
          </p:nvPr>
        </p:nvSpPr>
        <p:spPr/>
        <p:txBody>
          <a:bodyPr/>
          <a:lstStyle/>
          <a:p>
            <a:pPr algn="just" eaLnBrk="1" hangingPunct="1">
              <a:lnSpc>
                <a:spcPct val="80000"/>
              </a:lnSpc>
            </a:pPr>
            <a:r>
              <a:rPr lang="pt-BR" sz="2000" b="1" smtClean="0">
                <a:solidFill>
                  <a:schemeClr val="hlink"/>
                </a:solidFill>
              </a:rPr>
              <a:t>Para as análises bivariadas</a:t>
            </a:r>
            <a:r>
              <a:rPr lang="pt-BR" sz="2000" b="1" smtClean="0"/>
              <a:t> entre os grupos, o </a:t>
            </a:r>
            <a:r>
              <a:rPr lang="pt-BR" sz="2000" b="1" smtClean="0">
                <a:solidFill>
                  <a:schemeClr val="hlink"/>
                </a:solidFill>
              </a:rPr>
              <a:t>teste exato de Fisher</a:t>
            </a:r>
            <a:r>
              <a:rPr lang="pt-BR" sz="2000" b="1" smtClean="0"/>
              <a:t> e o </a:t>
            </a:r>
            <a:r>
              <a:rPr lang="pt-BR" sz="2000" b="1" smtClean="0">
                <a:solidFill>
                  <a:schemeClr val="hlink"/>
                </a:solidFill>
              </a:rPr>
              <a:t>teste de Wilcoxon</a:t>
            </a:r>
            <a:r>
              <a:rPr lang="pt-BR" sz="2000" b="1" smtClean="0"/>
              <a:t> foram usados ​​para variáveis ​​categóricas e quantitativas, respectivamente</a:t>
            </a:r>
            <a:r>
              <a:rPr lang="pt-BR" sz="2000" smtClean="0"/>
              <a:t>. </a:t>
            </a:r>
          </a:p>
          <a:p>
            <a:pPr algn="just" eaLnBrk="1" hangingPunct="1">
              <a:lnSpc>
                <a:spcPct val="80000"/>
              </a:lnSpc>
            </a:pPr>
            <a:r>
              <a:rPr lang="pt-BR" sz="2000" smtClean="0">
                <a:solidFill>
                  <a:schemeClr val="hlink"/>
                </a:solidFill>
              </a:rPr>
              <a:t>A </a:t>
            </a:r>
            <a:r>
              <a:rPr lang="pt-BR" sz="2000" b="1" smtClean="0">
                <a:solidFill>
                  <a:schemeClr val="hlink"/>
                </a:solidFill>
              </a:rPr>
              <a:t>regressão linear múltipla</a:t>
            </a:r>
            <a:r>
              <a:rPr lang="pt-BR" sz="2000" smtClean="0"/>
              <a:t> foi usada </a:t>
            </a:r>
            <a:r>
              <a:rPr lang="pt-BR" sz="2000" b="1" smtClean="0">
                <a:solidFill>
                  <a:srgbClr val="FF66FF"/>
                </a:solidFill>
              </a:rPr>
              <a:t>para comparar as primeiras concentrações de glicose dos grupos, após controle para fatores de risco e idade da primeira amostra de glicose</a:t>
            </a:r>
            <a:r>
              <a:rPr lang="pt-BR" sz="2000" b="1" smtClean="0"/>
              <a:t>.</a:t>
            </a:r>
          </a:p>
          <a:p>
            <a:pPr algn="just" eaLnBrk="1" hangingPunct="1">
              <a:lnSpc>
                <a:spcPct val="80000"/>
              </a:lnSpc>
            </a:pPr>
            <a:r>
              <a:rPr lang="pt-BR" sz="2000" smtClean="0"/>
              <a:t>Para determinar se a relação entre a </a:t>
            </a:r>
            <a:r>
              <a:rPr lang="pt-BR" sz="2000" smtClean="0">
                <a:solidFill>
                  <a:schemeClr val="hlink"/>
                </a:solidFill>
              </a:rPr>
              <a:t>profilaxia com gel dextrose e a primeira concentração de glicose diferia entre os fatores de risco, um modelo de regressão foi ajustado usando grupo, fator de risco e um  de termo de interação de grupo por fator de risco como variáveis ​​independentes</a:t>
            </a:r>
            <a:r>
              <a:rPr lang="pt-BR" sz="2000" smtClean="0"/>
              <a:t>, sendo a primeira glicose a variável resposta. Um modelo de regressão separado foi adequado para cada fator de risco.</a:t>
            </a:r>
          </a:p>
          <a:p>
            <a:pPr algn="just" eaLnBrk="1" hangingPunct="1">
              <a:lnSpc>
                <a:spcPct val="80000"/>
              </a:lnSpc>
            </a:pPr>
            <a:r>
              <a:rPr lang="pt-BR" sz="2000" b="1" smtClean="0"/>
              <a:t>Se o termo de interação do grupo por fator de risco não for significativo, isso implica que a falta de efeito da profilaxia com gel de dextrose é generalizável porque seu efeito não depende se o fator de risco está presente ou não</a:t>
            </a:r>
            <a:r>
              <a:rPr lang="pt-BR" sz="2000" smtClean="0"/>
              <a:t>. Utilizou-se o software SAS v 9.4 (SAS Institute Inc, Cary, Carolina do Norte).</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pPr eaLnBrk="1" hangingPunct="1">
              <a:defRPr/>
            </a:pPr>
            <a:r>
              <a:rPr lang="pt-BR" smtClean="0">
                <a:solidFill>
                  <a:schemeClr val="hlink"/>
                </a:solidFill>
              </a:rPr>
              <a:t>Resultados</a:t>
            </a:r>
          </a:p>
        </p:txBody>
      </p:sp>
      <p:sp>
        <p:nvSpPr>
          <p:cNvPr id="3" name="Espaço Reservado para Conteúdo 2"/>
          <p:cNvSpPr>
            <a:spLocks noGrp="1"/>
          </p:cNvSpPr>
          <p:nvPr>
            <p:ph idx="1"/>
          </p:nvPr>
        </p:nvSpPr>
        <p:spPr/>
        <p:txBody>
          <a:bodyPr rtlCol="0">
            <a:normAutofit fontScale="85000" lnSpcReduction="10000"/>
          </a:bodyPr>
          <a:lstStyle/>
          <a:p>
            <a:pPr marL="182880" indent="-182880" algn="just" eaLnBrk="1" fontAlgn="auto" hangingPunct="1">
              <a:spcAft>
                <a:spcPts val="0"/>
              </a:spcAft>
              <a:buFont typeface="Arial" pitchFamily="34" charset="0"/>
              <a:buChar char="•"/>
              <a:defRPr/>
            </a:pPr>
            <a:r>
              <a:rPr lang="pt-BR" dirty="0"/>
              <a:t>O estudo foi realizado entre os dias 15 de junho e 21 de outubro de 2016, finalizando por indisponibilidade do </a:t>
            </a:r>
            <a:r>
              <a:rPr lang="pt-BR" dirty="0" smtClean="0"/>
              <a:t>pesquisador.</a:t>
            </a:r>
          </a:p>
          <a:p>
            <a:pPr marL="182880" indent="-182880" algn="just" eaLnBrk="1" fontAlgn="auto" hangingPunct="1">
              <a:spcAft>
                <a:spcPts val="0"/>
              </a:spcAft>
              <a:buFont typeface="Arial" pitchFamily="34" charset="0"/>
              <a:buChar char="•"/>
              <a:defRPr/>
            </a:pPr>
            <a:r>
              <a:rPr lang="pt-BR" dirty="0" smtClean="0"/>
              <a:t>Havia </a:t>
            </a:r>
            <a:r>
              <a:rPr lang="pt-BR" dirty="0"/>
              <a:t>325 indivíduos elegíveis (3 se recusaram a participar); 104 consentiram em receber gel de dextrose profilática e 218 foram alocados como controles. Vinte e cinco crianças com consentimento pré-natal para receber gel de dextrose profilática não cumpriram os critérios de inclusão após o nascimento. Um adicional de 7 crianças foram excluídos da análise como o protocolo do estudo não foi seguido ou tempo de alimentação / duração não foi anotada; deixando 72 crianças que receberam gel profilático de dextrose para </a:t>
            </a:r>
            <a:r>
              <a:rPr lang="pt-BR" dirty="0" smtClean="0"/>
              <a:t>análise.</a:t>
            </a:r>
          </a:p>
          <a:p>
            <a:pPr marL="182880" indent="-182880" algn="just" eaLnBrk="1" fontAlgn="auto" hangingPunct="1">
              <a:spcAft>
                <a:spcPts val="0"/>
              </a:spcAft>
              <a:buFont typeface="Arial" pitchFamily="34" charset="0"/>
              <a:buChar char="•"/>
              <a:defRPr/>
            </a:pPr>
            <a:r>
              <a:rPr lang="pt-BR" dirty="0" smtClean="0"/>
              <a:t>No </a:t>
            </a:r>
            <a:r>
              <a:rPr lang="pt-BR" dirty="0"/>
              <a:t>geral, 54 crianças de controle foram excluídas da análise porque não cumpriram os critérios de inclusão no período pós-natal ou não tiveram tempo / duração de alimentação anotados; deixando 164 controles para </a:t>
            </a:r>
            <a:r>
              <a:rPr lang="pt-BR" dirty="0" smtClean="0"/>
              <a:t>análise </a:t>
            </a:r>
            <a:r>
              <a:rPr lang="pt-BR" dirty="0"/>
              <a:t>(Figura). Nenhum dos lactentes recebeu dextrose IV após 72 horas ou medicamentos </a:t>
            </a:r>
            <a:r>
              <a:rPr lang="pt-BR" dirty="0" err="1" smtClean="0"/>
              <a:t>anti-hipoglicêmicos</a:t>
            </a:r>
            <a:r>
              <a:rPr lang="pt-BR" dirty="0"/>
              <a:t>, nem foram avaliados para distúrbios hiperinsulinêmicos congênitos</a:t>
            </a:r>
            <a:r>
              <a:rPr lang="pt-BR" dirty="0" smtClean="0"/>
              <a:t>.</a:t>
            </a:r>
            <a:endParaRPr lang="pt-BR" dirty="0"/>
          </a:p>
        </p:txBody>
      </p:sp>
      <p:sp>
        <p:nvSpPr>
          <p:cNvPr id="18436" name="Text Box 5"/>
          <p:cNvSpPr txBox="1">
            <a:spLocks noChangeArrowheads="1"/>
          </p:cNvSpPr>
          <p:nvPr/>
        </p:nvSpPr>
        <p:spPr bwMode="auto">
          <a:xfrm>
            <a:off x="4427538" y="6491288"/>
            <a:ext cx="831850" cy="366712"/>
          </a:xfrm>
          <a:prstGeom prst="rect">
            <a:avLst/>
          </a:prstGeom>
          <a:noFill/>
          <a:ln w="9525">
            <a:noFill/>
            <a:miter lim="800000"/>
            <a:headEnd/>
            <a:tailEnd/>
          </a:ln>
        </p:spPr>
        <p:txBody>
          <a:bodyPr wrap="none">
            <a:spAutoFit/>
          </a:bodyPr>
          <a:lstStyle/>
          <a:p>
            <a:r>
              <a:rPr lang="pt-BR">
                <a:solidFill>
                  <a:schemeClr val="hlink"/>
                </a:solidFill>
              </a:rPr>
              <a:t>Figura</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p:cNvPicPr>
            <a:picLocks noChangeAspect="1" noChangeArrowheads="1"/>
          </p:cNvPicPr>
          <p:nvPr/>
        </p:nvPicPr>
        <p:blipFill>
          <a:blip r:embed="rId2"/>
          <a:srcRect/>
          <a:stretch>
            <a:fillRect/>
          </a:stretch>
        </p:blipFill>
        <p:spPr bwMode="auto">
          <a:xfrm>
            <a:off x="1746250" y="65088"/>
            <a:ext cx="5651500" cy="6727825"/>
          </a:xfrm>
          <a:prstGeom prst="rect">
            <a:avLst/>
          </a:prstGeom>
          <a:noFill/>
          <a:ln w="9525">
            <a:noFill/>
            <a:miter lim="800000"/>
            <a:headEnd/>
            <a:tailEnd/>
          </a:ln>
        </p:spPr>
      </p:pic>
      <p:sp>
        <p:nvSpPr>
          <p:cNvPr id="19459" name="CaixaDeTexto 3"/>
          <p:cNvSpPr txBox="1">
            <a:spLocks noChangeArrowheads="1"/>
          </p:cNvSpPr>
          <p:nvPr/>
        </p:nvSpPr>
        <p:spPr bwMode="auto">
          <a:xfrm>
            <a:off x="323850" y="6165850"/>
            <a:ext cx="3455988" cy="581025"/>
          </a:xfrm>
          <a:prstGeom prst="rect">
            <a:avLst/>
          </a:prstGeom>
          <a:noFill/>
          <a:ln w="9525">
            <a:noFill/>
            <a:miter lim="800000"/>
            <a:headEnd/>
            <a:tailEnd/>
          </a:ln>
        </p:spPr>
        <p:txBody>
          <a:bodyPr>
            <a:spAutoFit/>
          </a:bodyPr>
          <a:lstStyle/>
          <a:p>
            <a:r>
              <a:rPr lang="pt-BR" sz="1600">
                <a:solidFill>
                  <a:schemeClr val="hlink"/>
                </a:solidFill>
              </a:rPr>
              <a:t>Figura: Diagrama de fluxo de consórcio dos sujeitos do estudo</a:t>
            </a:r>
            <a:r>
              <a:rPr lang="pt-BR" sz="1600"/>
              <a:t>.</a:t>
            </a:r>
          </a:p>
        </p:txBody>
      </p:sp>
      <p:sp>
        <p:nvSpPr>
          <p:cNvPr id="19460" name="Título 1"/>
          <p:cNvSpPr>
            <a:spLocks/>
          </p:cNvSpPr>
          <p:nvPr/>
        </p:nvSpPr>
        <p:spPr bwMode="auto">
          <a:xfrm>
            <a:off x="457200" y="533400"/>
            <a:ext cx="8229600" cy="990600"/>
          </a:xfrm>
          <a:prstGeom prst="rect">
            <a:avLst/>
          </a:prstGeom>
          <a:noFill/>
          <a:ln w="9525">
            <a:noFill/>
            <a:miter lim="800000"/>
            <a:headEnd/>
            <a:tailEnd/>
          </a:ln>
        </p:spPr>
        <p:txBody>
          <a:bodyPr anchor="ctr"/>
          <a:lstStyle/>
          <a:p>
            <a:r>
              <a:rPr lang="pt-BR" sz="4000">
                <a:solidFill>
                  <a:schemeClr val="hlink"/>
                </a:solidFill>
              </a:rPr>
              <a:t>Resultados</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Espaço Reservado para Conteúdo 2"/>
          <p:cNvSpPr>
            <a:spLocks noGrp="1"/>
          </p:cNvSpPr>
          <p:nvPr>
            <p:ph idx="1"/>
          </p:nvPr>
        </p:nvSpPr>
        <p:spPr>
          <a:xfrm>
            <a:off x="468313" y="1700213"/>
            <a:ext cx="8229600" cy="4824412"/>
          </a:xfrm>
        </p:spPr>
        <p:txBody>
          <a:bodyPr/>
          <a:lstStyle/>
          <a:p>
            <a:pPr algn="just" eaLnBrk="1" hangingPunct="1">
              <a:lnSpc>
                <a:spcPct val="80000"/>
              </a:lnSpc>
              <a:spcBef>
                <a:spcPts val="450"/>
              </a:spcBef>
            </a:pPr>
            <a:r>
              <a:rPr lang="pt-BR" sz="2000" smtClean="0">
                <a:solidFill>
                  <a:srgbClr val="FF3300"/>
                </a:solidFill>
              </a:rPr>
              <a:t>O uso profilático de gel de dextrose em crianças com risco de hipoglicemia não melhorou a primeira concentração de glicose em comparação com crianças controle</a:t>
            </a:r>
            <a:r>
              <a:rPr lang="pt-BR" sz="2000" smtClean="0"/>
              <a:t> (52,1 ± 17,1 vs 50,5 ± 15,3 mg/dL, P = 0,69).</a:t>
            </a:r>
          </a:p>
          <a:p>
            <a:pPr algn="just" eaLnBrk="1" hangingPunct="1">
              <a:lnSpc>
                <a:spcPct val="80000"/>
              </a:lnSpc>
              <a:spcBef>
                <a:spcPts val="450"/>
              </a:spcBef>
            </a:pPr>
            <a:r>
              <a:rPr lang="pt-BR" sz="2000" smtClean="0"/>
              <a:t>A concentração inicial de glicose no grupo profilático variou de 25 a 125 mg/dL.</a:t>
            </a:r>
          </a:p>
          <a:p>
            <a:pPr algn="just" eaLnBrk="1" hangingPunct="1">
              <a:lnSpc>
                <a:spcPct val="80000"/>
              </a:lnSpc>
              <a:spcBef>
                <a:spcPts val="450"/>
              </a:spcBef>
            </a:pPr>
            <a:r>
              <a:rPr lang="pt-BR" sz="2000" smtClean="0">
                <a:solidFill>
                  <a:srgbClr val="FF3300"/>
                </a:solidFill>
              </a:rPr>
              <a:t>Admissão na UTIN para glicose IV</a:t>
            </a:r>
            <a:r>
              <a:rPr lang="pt-BR" sz="2000" smtClean="0"/>
              <a:t> (7 de 72 = 9,7% para o grupo profilático vs 24 de 164 = 14,6% para controles, P = 0,40) </a:t>
            </a:r>
            <a:r>
              <a:rPr lang="pt-BR" sz="2000" smtClean="0">
                <a:solidFill>
                  <a:srgbClr val="FF3300"/>
                </a:solidFill>
              </a:rPr>
              <a:t>não foi diferente entre os grupos.</a:t>
            </a:r>
          </a:p>
          <a:p>
            <a:pPr algn="just" eaLnBrk="1" hangingPunct="1">
              <a:lnSpc>
                <a:spcPct val="80000"/>
              </a:lnSpc>
              <a:spcBef>
                <a:spcPts val="450"/>
              </a:spcBef>
            </a:pPr>
            <a:r>
              <a:rPr lang="pt-BR" sz="2000" smtClean="0"/>
              <a:t>Em comparação com os bebês do grupo de controle, uma proporção maior de bebês no grupo profilático tinha uma mãe com diabetes. Indivíduos no grupo profilático também tiveram uma menor média de peso ao nascimento, menor idade gestacional e um tempo mais tardio da primeira concentração de glicose (</a:t>
            </a:r>
            <a:r>
              <a:rPr lang="pt-BR" sz="2000" smtClean="0">
                <a:solidFill>
                  <a:schemeClr val="hlink"/>
                </a:solidFill>
              </a:rPr>
              <a:t>Tabela</a:t>
            </a:r>
            <a:r>
              <a:rPr lang="pt-BR" sz="2000" smtClean="0"/>
              <a:t>).</a:t>
            </a:r>
          </a:p>
          <a:p>
            <a:pPr algn="ctr" eaLnBrk="1" hangingPunct="1">
              <a:lnSpc>
                <a:spcPct val="80000"/>
              </a:lnSpc>
              <a:spcBef>
                <a:spcPts val="450"/>
              </a:spcBef>
            </a:pPr>
            <a:r>
              <a:rPr lang="pt-BR" sz="2000" b="1" smtClean="0">
                <a:solidFill>
                  <a:srgbClr val="FF3300"/>
                </a:solidFill>
              </a:rPr>
              <a:t>Na análise multivariada, a primeira concentração de glicose não foi diferente (P = 0,18) para crianças no grupo de profilaxia em comparação com o grupo controle após o controle de fatores de risco e a idade na primeira medição de glicose.</a:t>
            </a:r>
          </a:p>
        </p:txBody>
      </p:sp>
      <p:sp>
        <p:nvSpPr>
          <p:cNvPr id="20483" name="Título 1"/>
          <p:cNvSpPr>
            <a:spLocks/>
          </p:cNvSpPr>
          <p:nvPr/>
        </p:nvSpPr>
        <p:spPr bwMode="auto">
          <a:xfrm>
            <a:off x="457200" y="533400"/>
            <a:ext cx="8229600" cy="990600"/>
          </a:xfrm>
          <a:prstGeom prst="rect">
            <a:avLst/>
          </a:prstGeom>
          <a:noFill/>
          <a:ln w="9525">
            <a:noFill/>
            <a:miter lim="800000"/>
            <a:headEnd/>
            <a:tailEnd/>
          </a:ln>
        </p:spPr>
        <p:txBody>
          <a:bodyPr anchor="ctr"/>
          <a:lstStyle/>
          <a:p>
            <a:r>
              <a:rPr lang="pt-BR" sz="4000">
                <a:solidFill>
                  <a:schemeClr val="hlink"/>
                </a:solidFill>
              </a:rPr>
              <a:t>Resultados</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Espaço Reservado para Conteúdo 2"/>
          <p:cNvSpPr>
            <a:spLocks noGrp="1"/>
          </p:cNvSpPr>
          <p:nvPr>
            <p:ph idx="1"/>
          </p:nvPr>
        </p:nvSpPr>
        <p:spPr>
          <a:xfrm>
            <a:off x="457200" y="1125538"/>
            <a:ext cx="8229600" cy="5351462"/>
          </a:xfrm>
        </p:spPr>
        <p:txBody>
          <a:bodyPr/>
          <a:lstStyle/>
          <a:p>
            <a:pPr algn="just" eaLnBrk="1" hangingPunct="1">
              <a:lnSpc>
                <a:spcPct val="80000"/>
              </a:lnSpc>
              <a:spcBef>
                <a:spcPts val="450"/>
              </a:spcBef>
            </a:pPr>
            <a:r>
              <a:rPr lang="pt-BR" sz="2000" smtClean="0">
                <a:solidFill>
                  <a:srgbClr val="FF3300"/>
                </a:solidFill>
              </a:rPr>
              <a:t>Quando os modelos de regressão linear foram ajustados para examinar a interação do grupo com fatores de risco, a profilaxia com gel de dextrose não interagiu com o estado pré-termo tardio</a:t>
            </a:r>
            <a:r>
              <a:rPr lang="pt-BR" sz="2000" smtClean="0"/>
              <a:t> (P = 0,70), </a:t>
            </a:r>
            <a:r>
              <a:rPr lang="pt-BR" sz="2000" smtClean="0">
                <a:solidFill>
                  <a:srgbClr val="FF3300"/>
                </a:solidFill>
              </a:rPr>
              <a:t>PN &lt;2500g</a:t>
            </a:r>
            <a:r>
              <a:rPr lang="pt-BR" sz="2000" smtClean="0"/>
              <a:t> (P = 0,74), </a:t>
            </a:r>
            <a:r>
              <a:rPr lang="pt-BR" sz="2000" smtClean="0">
                <a:solidFill>
                  <a:srgbClr val="FF3300"/>
                </a:solidFill>
              </a:rPr>
              <a:t>PN &gt;4000g</a:t>
            </a:r>
            <a:r>
              <a:rPr lang="pt-BR" sz="2000" smtClean="0"/>
              <a:t> (P = 0.14), ou </a:t>
            </a:r>
            <a:r>
              <a:rPr lang="pt-BR" sz="2000" smtClean="0">
                <a:solidFill>
                  <a:srgbClr val="FF3300"/>
                </a:solidFill>
              </a:rPr>
              <a:t>FMD </a:t>
            </a:r>
            <a:r>
              <a:rPr lang="pt-BR" sz="2000" smtClean="0"/>
              <a:t>(P = 0.60), e a </a:t>
            </a:r>
            <a:r>
              <a:rPr lang="pt-BR" sz="2000" smtClean="0">
                <a:solidFill>
                  <a:srgbClr val="FF3300"/>
                </a:solidFill>
              </a:rPr>
              <a:t>profilaxia não foi associada à primeira concentração de glicose em nenhum desses modelos de regressão</a:t>
            </a:r>
            <a:r>
              <a:rPr lang="pt-BR" sz="2000" smtClean="0"/>
              <a:t> (P&gt; 0,05). </a:t>
            </a:r>
          </a:p>
          <a:p>
            <a:pPr algn="ctr" eaLnBrk="1" hangingPunct="1">
              <a:lnSpc>
                <a:spcPct val="80000"/>
              </a:lnSpc>
              <a:spcBef>
                <a:spcPts val="450"/>
              </a:spcBef>
            </a:pPr>
            <a:r>
              <a:rPr lang="pt-BR" sz="2000" b="1" smtClean="0">
                <a:solidFill>
                  <a:srgbClr val="FF3300"/>
                </a:solidFill>
              </a:rPr>
              <a:t>Isto indica que a falta de um efeito significativo da profilaxia com gel de dextrose na primeira concentração de glicose pode ser generalizada independentemente da presença de fatores de risco específicos.</a:t>
            </a:r>
          </a:p>
          <a:p>
            <a:pPr algn="just" eaLnBrk="1" hangingPunct="1">
              <a:lnSpc>
                <a:spcPct val="80000"/>
              </a:lnSpc>
              <a:spcBef>
                <a:spcPts val="450"/>
              </a:spcBef>
            </a:pPr>
            <a:r>
              <a:rPr lang="pt-BR" sz="2000" smtClean="0"/>
              <a:t>Quando uma </a:t>
            </a:r>
            <a:r>
              <a:rPr lang="pt-BR" sz="2000" smtClean="0">
                <a:solidFill>
                  <a:srgbClr val="FF3300"/>
                </a:solidFill>
              </a:rPr>
              <a:t>análise de subgrupo</a:t>
            </a:r>
            <a:r>
              <a:rPr lang="pt-BR" sz="2000" smtClean="0"/>
              <a:t> foi feita restringindo a coorte analítica aos </a:t>
            </a:r>
            <a:r>
              <a:rPr lang="pt-BR" sz="2000" smtClean="0">
                <a:solidFill>
                  <a:srgbClr val="FF3300"/>
                </a:solidFill>
              </a:rPr>
              <a:t>FMD</a:t>
            </a:r>
            <a:r>
              <a:rPr lang="pt-BR" sz="2000" smtClean="0"/>
              <a:t> (o fator de risco mais comum), </a:t>
            </a:r>
            <a:r>
              <a:rPr lang="pt-BR" sz="2000" smtClean="0">
                <a:solidFill>
                  <a:srgbClr val="FF3300"/>
                </a:solidFill>
              </a:rPr>
              <a:t>não houve diferença</a:t>
            </a:r>
            <a:r>
              <a:rPr lang="pt-BR" sz="2000" smtClean="0"/>
              <a:t> (P = 0,45) </a:t>
            </a:r>
            <a:r>
              <a:rPr lang="pt-BR" sz="2000" smtClean="0">
                <a:solidFill>
                  <a:srgbClr val="FF3300"/>
                </a:solidFill>
              </a:rPr>
              <a:t>na primeira concentração de glicose para as</a:t>
            </a:r>
            <a:r>
              <a:rPr lang="pt-BR" sz="2000" smtClean="0"/>
              <a:t> 54 </a:t>
            </a:r>
            <a:r>
              <a:rPr lang="pt-BR" sz="2000" smtClean="0">
                <a:solidFill>
                  <a:srgbClr val="FF3300"/>
                </a:solidFill>
              </a:rPr>
              <a:t>crianças com profilaxia</a:t>
            </a:r>
            <a:r>
              <a:rPr lang="pt-BR" sz="2000" smtClean="0"/>
              <a:t> (49,8 ± 15,7 mg/dL) vs os 70 </a:t>
            </a:r>
            <a:r>
              <a:rPr lang="pt-BR" sz="2000" smtClean="0">
                <a:solidFill>
                  <a:srgbClr val="FF3300"/>
                </a:solidFill>
              </a:rPr>
              <a:t>lactentes do grupo controle</a:t>
            </a:r>
            <a:r>
              <a:rPr lang="pt-BR" sz="2000" smtClean="0"/>
              <a:t> (46,6 ± 13,6 mg/dL). </a:t>
            </a:r>
          </a:p>
          <a:p>
            <a:pPr algn="just" eaLnBrk="1" hangingPunct="1">
              <a:lnSpc>
                <a:spcPct val="80000"/>
              </a:lnSpc>
              <a:spcBef>
                <a:spcPts val="450"/>
              </a:spcBef>
            </a:pPr>
            <a:r>
              <a:rPr lang="pt-BR" sz="2000" smtClean="0">
                <a:solidFill>
                  <a:srgbClr val="FF3300"/>
                </a:solidFill>
              </a:rPr>
              <a:t>Quando este subgrupo foi restringido ainda mais para excluir bebês com qualquer outro fator de risco (ou seja, prematuro tardio, peso &lt;2500g e peso&gt; 4000g), ainda não houve diferença</a:t>
            </a:r>
            <a:r>
              <a:rPr lang="pt-BR" sz="2000" smtClean="0"/>
              <a:t> (p = 0,66) </a:t>
            </a:r>
            <a:r>
              <a:rPr lang="pt-BR" sz="2000" smtClean="0">
                <a:solidFill>
                  <a:srgbClr val="FF3300"/>
                </a:solidFill>
              </a:rPr>
              <a:t>na primeira concentração de glicose para o 37 lactentes com profilaxia</a:t>
            </a:r>
            <a:r>
              <a:rPr lang="pt-BR" sz="2000" smtClean="0"/>
              <a:t> (48,9 ± 14,4 mg/dL) vs 42 </a:t>
            </a:r>
            <a:r>
              <a:rPr lang="pt-BR" sz="2000" smtClean="0">
                <a:solidFill>
                  <a:srgbClr val="FF3300"/>
                </a:solidFill>
              </a:rPr>
              <a:t>lactentes no grupo controle</a:t>
            </a:r>
            <a:r>
              <a:rPr lang="pt-BR" sz="2000" smtClean="0"/>
              <a:t> (49,3 ± 13,2 mg/dL).</a:t>
            </a:r>
          </a:p>
        </p:txBody>
      </p:sp>
      <p:sp>
        <p:nvSpPr>
          <p:cNvPr id="21507" name="Título 1"/>
          <p:cNvSpPr>
            <a:spLocks/>
          </p:cNvSpPr>
          <p:nvPr/>
        </p:nvSpPr>
        <p:spPr bwMode="auto">
          <a:xfrm>
            <a:off x="468313" y="260350"/>
            <a:ext cx="8229600" cy="990600"/>
          </a:xfrm>
          <a:prstGeom prst="rect">
            <a:avLst/>
          </a:prstGeom>
          <a:noFill/>
          <a:ln w="9525">
            <a:noFill/>
            <a:miter lim="800000"/>
            <a:headEnd/>
            <a:tailEnd/>
          </a:ln>
        </p:spPr>
        <p:txBody>
          <a:bodyPr anchor="ctr"/>
          <a:lstStyle/>
          <a:p>
            <a:r>
              <a:rPr lang="pt-BR" sz="4000">
                <a:solidFill>
                  <a:schemeClr val="hlink"/>
                </a:solidFill>
              </a:rPr>
              <a:t>Resultados</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Espaço Reservado para Conteúdo 2"/>
          <p:cNvSpPr>
            <a:spLocks noGrp="1"/>
          </p:cNvSpPr>
          <p:nvPr>
            <p:ph idx="1"/>
          </p:nvPr>
        </p:nvSpPr>
        <p:spPr/>
        <p:txBody>
          <a:bodyPr/>
          <a:lstStyle/>
          <a:p>
            <a:pPr algn="just" eaLnBrk="1" hangingPunct="1">
              <a:lnSpc>
                <a:spcPct val="80000"/>
              </a:lnSpc>
              <a:spcBef>
                <a:spcPts val="450"/>
              </a:spcBef>
            </a:pPr>
            <a:r>
              <a:rPr lang="pt-BR" sz="2200" smtClean="0"/>
              <a:t>A </a:t>
            </a:r>
            <a:r>
              <a:rPr lang="pt-BR" sz="2200" smtClean="0">
                <a:solidFill>
                  <a:schemeClr val="hlink"/>
                </a:solidFill>
              </a:rPr>
              <a:t>Tabela</a:t>
            </a:r>
            <a:r>
              <a:rPr lang="pt-BR" sz="2200" smtClean="0"/>
              <a:t> mostra o tipo, o tempo e o volume das alimentações dos dois grupos. O tipo inicial de alimentação e a idade de início da alimentação não foram diferentes entre os grupos. No grupo profilático, o tempo desde o final da alimentação até a avaliação da glicose foi de 3,4 minutos a mais do que no grupo controle.</a:t>
            </a:r>
          </a:p>
          <a:p>
            <a:pPr algn="just" eaLnBrk="1" hangingPunct="1">
              <a:lnSpc>
                <a:spcPct val="80000"/>
              </a:lnSpc>
              <a:spcBef>
                <a:spcPts val="450"/>
              </a:spcBef>
            </a:pPr>
            <a:r>
              <a:rPr lang="pt-BR" sz="2200" smtClean="0"/>
              <a:t>O volume da fórmula foi maior no grupo controle, enquanto o tempo de amamentação foi maior para o grupo profilático.</a:t>
            </a:r>
          </a:p>
          <a:p>
            <a:pPr algn="just" eaLnBrk="1" hangingPunct="1">
              <a:lnSpc>
                <a:spcPct val="80000"/>
              </a:lnSpc>
              <a:spcBef>
                <a:spcPts val="450"/>
              </a:spcBef>
            </a:pPr>
            <a:r>
              <a:rPr lang="pt-BR" sz="2200" smtClean="0"/>
              <a:t>Havia 3 bebês que receberam somente leite materno e 6 (4 controles e 2 indivíduos profiláticos) que amamentaram e receberam fórmula.</a:t>
            </a:r>
          </a:p>
        </p:txBody>
      </p:sp>
      <p:sp>
        <p:nvSpPr>
          <p:cNvPr id="22531" name="Título 1"/>
          <p:cNvSpPr>
            <a:spLocks/>
          </p:cNvSpPr>
          <p:nvPr/>
        </p:nvSpPr>
        <p:spPr bwMode="auto">
          <a:xfrm>
            <a:off x="457200" y="533400"/>
            <a:ext cx="8229600" cy="990600"/>
          </a:xfrm>
          <a:prstGeom prst="rect">
            <a:avLst/>
          </a:prstGeom>
          <a:noFill/>
          <a:ln w="9525">
            <a:noFill/>
            <a:miter lim="800000"/>
            <a:headEnd/>
            <a:tailEnd/>
          </a:ln>
        </p:spPr>
        <p:txBody>
          <a:bodyPr anchor="ctr"/>
          <a:lstStyle/>
          <a:p>
            <a:r>
              <a:rPr lang="pt-BR" sz="4000">
                <a:solidFill>
                  <a:schemeClr val="hlink"/>
                </a:solidFill>
              </a:rPr>
              <a:t>Resultados</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p:cNvPicPr>
            <a:picLocks noChangeAspect="1" noChangeArrowheads="1"/>
          </p:cNvPicPr>
          <p:nvPr/>
        </p:nvPicPr>
        <p:blipFill>
          <a:blip r:embed="rId2"/>
          <a:srcRect/>
          <a:stretch>
            <a:fillRect/>
          </a:stretch>
        </p:blipFill>
        <p:spPr bwMode="auto">
          <a:xfrm>
            <a:off x="4572000" y="0"/>
            <a:ext cx="4022725" cy="6858000"/>
          </a:xfrm>
          <a:prstGeom prst="rect">
            <a:avLst/>
          </a:prstGeom>
          <a:noFill/>
          <a:ln w="9525">
            <a:noFill/>
            <a:miter lim="800000"/>
            <a:headEnd/>
            <a:tailEnd/>
          </a:ln>
        </p:spPr>
      </p:pic>
      <p:sp>
        <p:nvSpPr>
          <p:cNvPr id="23555" name="Título 1"/>
          <p:cNvSpPr>
            <a:spLocks/>
          </p:cNvSpPr>
          <p:nvPr/>
        </p:nvSpPr>
        <p:spPr bwMode="auto">
          <a:xfrm>
            <a:off x="457200" y="533400"/>
            <a:ext cx="8229600" cy="990600"/>
          </a:xfrm>
          <a:prstGeom prst="rect">
            <a:avLst/>
          </a:prstGeom>
          <a:noFill/>
          <a:ln w="9525">
            <a:noFill/>
            <a:miter lim="800000"/>
            <a:headEnd/>
            <a:tailEnd/>
          </a:ln>
        </p:spPr>
        <p:txBody>
          <a:bodyPr anchor="ctr"/>
          <a:lstStyle/>
          <a:p>
            <a:r>
              <a:rPr lang="pt-BR" sz="4000">
                <a:solidFill>
                  <a:schemeClr val="hlink"/>
                </a:solidFill>
              </a:rPr>
              <a:t>Resultados</a:t>
            </a:r>
          </a:p>
        </p:txBody>
      </p:sp>
      <p:pic>
        <p:nvPicPr>
          <p:cNvPr id="23556" name="Picture 5"/>
          <p:cNvPicPr>
            <a:picLocks noChangeAspect="1" noChangeArrowheads="1"/>
          </p:cNvPicPr>
          <p:nvPr/>
        </p:nvPicPr>
        <p:blipFill>
          <a:blip r:embed="rId3"/>
          <a:srcRect/>
          <a:stretch>
            <a:fillRect/>
          </a:stretch>
        </p:blipFill>
        <p:spPr bwMode="auto">
          <a:xfrm>
            <a:off x="0" y="6308725"/>
            <a:ext cx="4275138" cy="5492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pPr eaLnBrk="1" hangingPunct="1">
              <a:defRPr/>
            </a:pPr>
            <a:r>
              <a:rPr lang="pt-BR" smtClean="0">
                <a:solidFill>
                  <a:schemeClr val="hlink"/>
                </a:solidFill>
              </a:rPr>
              <a:t>Discussão</a:t>
            </a:r>
          </a:p>
        </p:txBody>
      </p:sp>
      <p:sp>
        <p:nvSpPr>
          <p:cNvPr id="24579" name="Espaço Reservado para Conteúdo 2"/>
          <p:cNvSpPr>
            <a:spLocks noGrp="1"/>
          </p:cNvSpPr>
          <p:nvPr>
            <p:ph idx="1"/>
          </p:nvPr>
        </p:nvSpPr>
        <p:spPr>
          <a:xfrm>
            <a:off x="468313" y="1647825"/>
            <a:ext cx="8229600" cy="4876800"/>
          </a:xfrm>
        </p:spPr>
        <p:txBody>
          <a:bodyPr/>
          <a:lstStyle/>
          <a:p>
            <a:pPr algn="just" eaLnBrk="1" hangingPunct="1"/>
            <a:r>
              <a:rPr lang="pt-BR" smtClean="0"/>
              <a:t>Hipoglicemia transitória: 50% das crianças de risco.</a:t>
            </a:r>
            <a:r>
              <a:rPr lang="pt-BR" baseline="30000" smtClean="0"/>
              <a:t>22</a:t>
            </a:r>
          </a:p>
          <a:p>
            <a:pPr lvl="1" algn="just" eaLnBrk="1" hangingPunct="1"/>
            <a:r>
              <a:rPr lang="pt-BR" smtClean="0"/>
              <a:t>Devido a maioria assintomática </a:t>
            </a:r>
            <a:r>
              <a:rPr lang="pt-BR" smtClean="0">
                <a:sym typeface="Wingdings" pitchFamily="2" charset="2"/>
              </a:rPr>
              <a:t>foram estabelecidos   algoritmos de triagem e tratamento.</a:t>
            </a:r>
            <a:r>
              <a:rPr lang="pt-BR" baseline="30000" smtClean="0"/>
              <a:t>10,11</a:t>
            </a:r>
            <a:endParaRPr lang="pt-BR" smtClean="0">
              <a:sym typeface="Wingdings" pitchFamily="2" charset="2"/>
            </a:endParaRPr>
          </a:p>
          <a:p>
            <a:pPr lvl="1" algn="just" eaLnBrk="1" hangingPunct="1"/>
            <a:r>
              <a:rPr lang="pt-BR" smtClean="0">
                <a:sym typeface="Wingdings" pitchFamily="2" charset="2"/>
              </a:rPr>
              <a:t>Se hipoglicemia apesar da dieta   UTIN para hidratação venosa</a:t>
            </a:r>
          </a:p>
          <a:p>
            <a:pPr lvl="1" algn="just" eaLnBrk="1" hangingPunct="1"/>
            <a:r>
              <a:rPr lang="pt-BR" smtClean="0">
                <a:sym typeface="Wingdings" pitchFamily="2" charset="2"/>
              </a:rPr>
              <a:t>Alternativa: gel de dextrose na mucosa oral  reduz internações em UTIN para hidratação venosa.</a:t>
            </a:r>
            <a:r>
              <a:rPr lang="pt-BR" baseline="30000" smtClean="0"/>
              <a:t>13-17</a:t>
            </a:r>
            <a:r>
              <a:rPr lang="pt-BR" smtClean="0">
                <a:sym typeface="Wingdings" pitchFamily="2" charset="2"/>
              </a:rPr>
              <a:t> </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Espaço Reservado para Conteúdo 2"/>
          <p:cNvSpPr>
            <a:spLocks noGrp="1"/>
          </p:cNvSpPr>
          <p:nvPr>
            <p:ph idx="1"/>
          </p:nvPr>
        </p:nvSpPr>
        <p:spPr/>
        <p:txBody>
          <a:bodyPr/>
          <a:lstStyle/>
          <a:p>
            <a:pPr eaLnBrk="1" hangingPunct="1"/>
            <a:r>
              <a:rPr lang="pt-BR" smtClean="0"/>
              <a:t>Dado o sucesso do gel de dextrose no tratamento de hipoglicemia neonatal transitória estabelecida, este estudo foi realizado em recém-nascidos de risco raciocinando que a profilaxia com o gel de dextrose reduziria a incidência de hipoglicemia neonatal transitória.</a:t>
            </a:r>
          </a:p>
          <a:p>
            <a:pPr algn="ctr" eaLnBrk="1" hangingPunct="1"/>
            <a:r>
              <a:rPr lang="pt-BR" smtClean="0"/>
              <a:t> </a:t>
            </a:r>
            <a:r>
              <a:rPr lang="pt-BR" smtClean="0">
                <a:solidFill>
                  <a:srgbClr val="FF3300"/>
                </a:solidFill>
              </a:rPr>
              <a:t>No entanto, neste estudo  quase experimental,os autores relataram que o gel de dextrose profilático não reduziu a hipoglicemia e nem diminuiu as admissões em UTI para tratamento.</a:t>
            </a:r>
          </a:p>
          <a:p>
            <a:pPr algn="ctr" eaLnBrk="1" hangingPunct="1">
              <a:buFont typeface="Arial" charset="0"/>
              <a:buNone/>
            </a:pPr>
            <a:endParaRPr lang="pt-BR" smtClean="0">
              <a:solidFill>
                <a:srgbClr val="FF3300"/>
              </a:solidFill>
            </a:endParaRPr>
          </a:p>
          <a:p>
            <a:pPr algn="just" eaLnBrk="1" hangingPunct="1"/>
            <a:r>
              <a:rPr lang="pt-BR" b="1" smtClean="0">
                <a:solidFill>
                  <a:srgbClr val="FF3300"/>
                </a:solidFill>
              </a:rPr>
              <a:t>Conclusão: o gel de dextrose profilático NÃO reduziu as internações de UTIN para seu tratamento.</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Espaço Reservado para Conteúdo 2"/>
          <p:cNvSpPr>
            <a:spLocks noGrp="1"/>
          </p:cNvSpPr>
          <p:nvPr>
            <p:ph idx="1"/>
          </p:nvPr>
        </p:nvSpPr>
        <p:spPr/>
        <p:txBody>
          <a:bodyPr/>
          <a:lstStyle/>
          <a:p>
            <a:pPr algn="just" eaLnBrk="1" hangingPunct="1"/>
            <a:r>
              <a:rPr lang="pt-BR" smtClean="0"/>
              <a:t>Alimentação inicial:</a:t>
            </a:r>
          </a:p>
          <a:p>
            <a:pPr lvl="1" algn="just" eaLnBrk="1" hangingPunct="1"/>
            <a:r>
              <a:rPr lang="pt-BR" sz="2200" smtClean="0"/>
              <a:t>Grupo controle: recebeu um volume maior de fórmula do que o grupo profilático.</a:t>
            </a:r>
          </a:p>
          <a:p>
            <a:pPr lvl="1" algn="just" eaLnBrk="1" hangingPunct="1"/>
            <a:r>
              <a:rPr lang="pt-BR" sz="2200" smtClean="0"/>
              <a:t>Grupo profilático:  amamentaram mais do que o do grupo controle.</a:t>
            </a:r>
          </a:p>
          <a:p>
            <a:pPr lvl="1" algn="just" eaLnBrk="1" hangingPunct="1"/>
            <a:r>
              <a:rPr lang="pt-BR" sz="2200" smtClean="0"/>
              <a:t>A proporção do bebês que amamentaram exclusivamente não foi diferente entre os grupos.</a:t>
            </a:r>
          </a:p>
          <a:p>
            <a:pPr lvl="1" algn="just" eaLnBrk="1" hangingPunct="1"/>
            <a:r>
              <a:rPr lang="pt-BR" sz="2200" smtClean="0"/>
              <a:t>Estudo anterior: concentrações iniciais de glicose não eram diferentes entre crianças amamentadas com leite humano ou fórmula.</a:t>
            </a:r>
            <a:r>
              <a:rPr lang="pt-BR" sz="2200" baseline="30000" smtClean="0"/>
              <a:t>23</a:t>
            </a:r>
          </a:p>
          <a:p>
            <a:pPr lvl="2" algn="just" eaLnBrk="1" hangingPunct="1"/>
            <a:r>
              <a:rPr lang="pt-BR" sz="2000" smtClean="0"/>
              <a:t>Não está claro se o tipo de alimentação afeta a glicemia inicial dos RN.</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Espaço Reservado para Conteúdo 2"/>
          <p:cNvSpPr>
            <a:spLocks noGrp="1"/>
          </p:cNvSpPr>
          <p:nvPr>
            <p:ph idx="1"/>
          </p:nvPr>
        </p:nvSpPr>
        <p:spPr>
          <a:xfrm>
            <a:off x="457200" y="1647825"/>
            <a:ext cx="8229600" cy="4876800"/>
          </a:xfrm>
        </p:spPr>
        <p:txBody>
          <a:bodyPr/>
          <a:lstStyle/>
          <a:p>
            <a:pPr algn="just" eaLnBrk="1" hangingPunct="1"/>
            <a:r>
              <a:rPr lang="pt-BR" b="1" smtClean="0"/>
              <a:t>Hegarty et al na Nova Zelândia:</a:t>
            </a:r>
            <a:r>
              <a:rPr lang="pt-BR" b="1" baseline="30000" smtClean="0"/>
              <a:t>34</a:t>
            </a:r>
            <a:r>
              <a:rPr lang="pt-BR" b="1" smtClean="0"/>
              <a:t> </a:t>
            </a:r>
          </a:p>
          <a:p>
            <a:pPr lvl="1" algn="just" eaLnBrk="1" hangingPunct="1"/>
            <a:r>
              <a:rPr lang="pt-BR" smtClean="0"/>
              <a:t>Ensaio randomizado controlado para determinação da dose do gel de dextrose profilático </a:t>
            </a:r>
            <a:r>
              <a:rPr lang="pt-BR" smtClean="0">
                <a:sym typeface="Wingdings" pitchFamily="2" charset="2"/>
              </a:rPr>
              <a:t> dose única de gel de dextrose profilático à 40% (200mg/kg)  reduziu hipoglicemia durante as 1ªs 48 horas de vida e reduziu as internações em UTIN</a:t>
            </a:r>
          </a:p>
          <a:p>
            <a:pPr lvl="1" algn="just" eaLnBrk="1" hangingPunct="1"/>
            <a:r>
              <a:rPr lang="pt-BR" smtClean="0">
                <a:sym typeface="Wingdings" pitchFamily="2" charset="2"/>
              </a:rPr>
              <a:t>Avaliaram hipoglicemia </a:t>
            </a:r>
            <a:r>
              <a:rPr lang="pt-BR" smtClean="0">
                <a:solidFill>
                  <a:schemeClr val="hlink"/>
                </a:solidFill>
                <a:sym typeface="Wingdings" pitchFamily="2" charset="2"/>
              </a:rPr>
              <a:t>(&lt;47mg/dl</a:t>
            </a:r>
            <a:r>
              <a:rPr lang="pt-BR" smtClean="0">
                <a:sym typeface="Wingdings" pitchFamily="2" charset="2"/>
              </a:rPr>
              <a:t>) durante as </a:t>
            </a:r>
            <a:r>
              <a:rPr lang="pt-BR" smtClean="0">
                <a:solidFill>
                  <a:schemeClr val="hlink"/>
                </a:solidFill>
                <a:sym typeface="Wingdings" pitchFamily="2" charset="2"/>
              </a:rPr>
              <a:t>1ªs 48 horas de vida</a:t>
            </a:r>
            <a:r>
              <a:rPr lang="pt-BR" smtClean="0">
                <a:sym typeface="Wingdings" pitchFamily="2" charset="2"/>
              </a:rPr>
              <a:t> </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Espaço Reservado para Conteúdo 2"/>
          <p:cNvSpPr>
            <a:spLocks noGrp="1"/>
          </p:cNvSpPr>
          <p:nvPr>
            <p:ph idx="1"/>
          </p:nvPr>
        </p:nvSpPr>
        <p:spPr>
          <a:xfrm>
            <a:off x="457200" y="1412875"/>
            <a:ext cx="8229600" cy="5064125"/>
          </a:xfrm>
        </p:spPr>
        <p:txBody>
          <a:bodyPr/>
          <a:lstStyle/>
          <a:p>
            <a:pPr algn="ctr" eaLnBrk="1" hangingPunct="1"/>
            <a:r>
              <a:rPr lang="pt-BR" smtClean="0">
                <a:solidFill>
                  <a:srgbClr val="FF3300"/>
                </a:solidFill>
              </a:rPr>
              <a:t>O presente  estudo </a:t>
            </a:r>
            <a:r>
              <a:rPr lang="pt-BR" smtClean="0">
                <a:solidFill>
                  <a:srgbClr val="FF3300"/>
                </a:solidFill>
                <a:sym typeface="Wingdings" pitchFamily="2" charset="2"/>
              </a:rPr>
              <a:t>avaliou a influência do gel de dextrose profilático  restrospectivamente</a:t>
            </a:r>
          </a:p>
          <a:p>
            <a:pPr lvl="1" algn="ctr" eaLnBrk="1" hangingPunct="1"/>
            <a:r>
              <a:rPr lang="pt-BR" sz="2200" smtClean="0">
                <a:solidFill>
                  <a:srgbClr val="FF3300"/>
                </a:solidFill>
                <a:sym typeface="Wingdings" pitchFamily="2" charset="2"/>
              </a:rPr>
              <a:t>Utilização de 4 limiares glicêmicos diferentes: &lt; 35, &lt; 40, &lt;45 e &lt; 47mg/dL</a:t>
            </a:r>
          </a:p>
          <a:p>
            <a:pPr lvl="1" algn="ctr" eaLnBrk="1" hangingPunct="1"/>
            <a:r>
              <a:rPr lang="pt-BR" sz="2200" smtClean="0">
                <a:solidFill>
                  <a:srgbClr val="FF3300"/>
                </a:solidFill>
                <a:sym typeface="Wingdings" pitchFamily="2" charset="2"/>
              </a:rPr>
              <a:t>NÃO houve diferença na incidência entre os dois grupos nas primeiras 48 horas.</a:t>
            </a:r>
          </a:p>
          <a:p>
            <a:pPr lvl="1" algn="just" eaLnBrk="1" hangingPunct="1"/>
            <a:r>
              <a:rPr lang="pt-BR" sz="2200" smtClean="0">
                <a:solidFill>
                  <a:schemeClr val="hlink"/>
                </a:solidFill>
                <a:sym typeface="Wingdings" pitchFamily="2" charset="2"/>
              </a:rPr>
              <a:t>Diferença do resultado pode ser:</a:t>
            </a:r>
          </a:p>
          <a:p>
            <a:pPr lvl="2" algn="just" eaLnBrk="1" hangingPunct="1"/>
            <a:r>
              <a:rPr lang="pt-BR" sz="2000" smtClean="0">
                <a:sym typeface="Wingdings" pitchFamily="2" charset="2"/>
              </a:rPr>
              <a:t>Desenho do estudo diferente</a:t>
            </a:r>
          </a:p>
          <a:p>
            <a:pPr lvl="2" algn="just" eaLnBrk="1" hangingPunct="1"/>
            <a:r>
              <a:rPr lang="pt-BR" sz="2000" smtClean="0">
                <a:sym typeface="Wingdings" pitchFamily="2" charset="2"/>
              </a:rPr>
              <a:t>Horários pré-determinados da glicemia capilar</a:t>
            </a:r>
          </a:p>
          <a:p>
            <a:pPr lvl="2" algn="just" eaLnBrk="1" hangingPunct="1"/>
            <a:r>
              <a:rPr lang="pt-BR" sz="2000" smtClean="0">
                <a:sym typeface="Wingdings" pitchFamily="2" charset="2"/>
              </a:rPr>
              <a:t>Gel de dextrose diferentes (outro: sem aromatizantes ou conservantes)</a:t>
            </a:r>
          </a:p>
          <a:p>
            <a:pPr lvl="2" algn="just" eaLnBrk="1" hangingPunct="1"/>
            <a:r>
              <a:rPr lang="pt-BR" sz="2000" smtClean="0">
                <a:sym typeface="Wingdings" pitchFamily="2" charset="2"/>
              </a:rPr>
              <a:t>Peso de nascimento: &gt;4.000 (outro &lt;4.500g)</a:t>
            </a:r>
          </a:p>
          <a:p>
            <a:pPr eaLnBrk="1" hangingPunct="1"/>
            <a:endParaRPr lang="pt-BR" smtClean="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Espaço Reservado para Conteúdo 2"/>
          <p:cNvSpPr>
            <a:spLocks noGrp="1"/>
          </p:cNvSpPr>
          <p:nvPr>
            <p:ph idx="1"/>
          </p:nvPr>
        </p:nvSpPr>
        <p:spPr/>
        <p:txBody>
          <a:bodyPr/>
          <a:lstStyle/>
          <a:p>
            <a:pPr algn="just" eaLnBrk="1" hangingPunct="1">
              <a:buFont typeface="Arial" charset="0"/>
              <a:buNone/>
            </a:pPr>
            <a:r>
              <a:rPr lang="pt-BR" smtClean="0"/>
              <a:t>                               No presente estudo</a:t>
            </a:r>
          </a:p>
          <a:p>
            <a:pPr algn="just" eaLnBrk="1" hangingPunct="1"/>
            <a:r>
              <a:rPr lang="pt-BR" smtClean="0"/>
              <a:t>Equipe de enfermeiros devidamente treinada.</a:t>
            </a:r>
          </a:p>
          <a:p>
            <a:pPr algn="just" eaLnBrk="1" hangingPunct="1"/>
            <a:r>
              <a:rPr lang="pt-BR" smtClean="0"/>
              <a:t>Administração do gel de dextrose profilático enquanto os RN faziam contato pele-pele com a mãe.</a:t>
            </a:r>
          </a:p>
          <a:p>
            <a:pPr lvl="1" algn="just" eaLnBrk="1" hangingPunct="1"/>
            <a:r>
              <a:rPr lang="pt-BR" smtClean="0"/>
              <a:t>Simplificar a administração caso fosse implementada na prática.</a:t>
            </a:r>
          </a:p>
          <a:p>
            <a:pPr algn="just" eaLnBrk="1" hangingPunct="1"/>
            <a:r>
              <a:rPr lang="pt-BR" smtClean="0"/>
              <a:t> Nenhum RN profilático tornou-se hiperglicêmico após a administração do gel de dextrose profilático.</a:t>
            </a:r>
          </a:p>
          <a:p>
            <a:pPr eaLnBrk="1" hangingPunct="1"/>
            <a:endParaRPr lang="pt-BR" smtClean="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Espaço Reservado para Conteúdo 2"/>
          <p:cNvSpPr>
            <a:spLocks noGrp="1"/>
          </p:cNvSpPr>
          <p:nvPr>
            <p:ph idx="1"/>
          </p:nvPr>
        </p:nvSpPr>
        <p:spPr/>
        <p:txBody>
          <a:bodyPr/>
          <a:lstStyle/>
          <a:p>
            <a:pPr algn="just" eaLnBrk="1" hangingPunct="1">
              <a:buFont typeface="Arial" charset="0"/>
              <a:buNone/>
            </a:pPr>
            <a:r>
              <a:rPr lang="pt-BR" smtClean="0">
                <a:solidFill>
                  <a:srgbClr val="FF3300"/>
                </a:solidFill>
              </a:rPr>
              <a:t>                                 Limitações do estudo</a:t>
            </a:r>
            <a:endParaRPr lang="pt-BR" smtClean="0"/>
          </a:p>
          <a:p>
            <a:pPr lvl="1" algn="just" eaLnBrk="1" hangingPunct="1"/>
            <a:r>
              <a:rPr lang="pt-BR" sz="2200" smtClean="0"/>
              <a:t>Restrições no tempo na equipe de pesquisa </a:t>
            </a:r>
            <a:r>
              <a:rPr lang="pt-BR" sz="2200" smtClean="0">
                <a:sym typeface="Wingdings" pitchFamily="2" charset="2"/>
              </a:rPr>
              <a:t> levaram desenho do estudo quase-experimental.</a:t>
            </a:r>
          </a:p>
          <a:p>
            <a:pPr lvl="2" algn="just" eaLnBrk="1" hangingPunct="1"/>
            <a:r>
              <a:rPr lang="pt-BR" sz="2000" smtClean="0"/>
              <a:t>Viés: falta de designação aleatórias dos sujeitos.</a:t>
            </a:r>
          </a:p>
          <a:p>
            <a:pPr lvl="2" algn="just" eaLnBrk="1" hangingPunct="1"/>
            <a:r>
              <a:rPr lang="pt-BR" sz="2000" smtClean="0"/>
              <a:t>Alguns profissionais já tinham se aproximado da família, outros não.</a:t>
            </a:r>
            <a:endParaRPr lang="pt-BR" sz="2000" smtClean="0">
              <a:sym typeface="Wingdings" pitchFamily="2" charset="2"/>
            </a:endParaRPr>
          </a:p>
          <a:p>
            <a:pPr lvl="1" algn="just" eaLnBrk="1" hangingPunct="1"/>
            <a:r>
              <a:rPr lang="pt-BR" sz="2200" smtClean="0">
                <a:sym typeface="Wingdings" pitchFamily="2" charset="2"/>
              </a:rPr>
              <a:t>Os RN que receberam o gel profilático  eram menores, menos maduros e mais comumente filhos de mãe diabética  </a:t>
            </a:r>
            <a:r>
              <a:rPr lang="pt-BR" sz="2200" b="1" smtClean="0">
                <a:sym typeface="Wingdings" pitchFamily="2" charset="2"/>
              </a:rPr>
              <a:t>esses fatores NÃO foram preditores para concentração inicial de glicose</a:t>
            </a:r>
            <a:r>
              <a:rPr lang="pt-BR" sz="2200" smtClean="0">
                <a:sym typeface="Wingdings" pitchFamily="2" charset="2"/>
              </a:rPr>
              <a:t>.</a:t>
            </a:r>
          </a:p>
          <a:p>
            <a:pPr eaLnBrk="1" hangingPunct="1"/>
            <a:endParaRPr lang="pt-BR" smtClean="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Espaço Reservado para Conteúdo 2"/>
          <p:cNvSpPr>
            <a:spLocks noGrp="1"/>
          </p:cNvSpPr>
          <p:nvPr>
            <p:ph idx="1"/>
          </p:nvPr>
        </p:nvSpPr>
        <p:spPr>
          <a:xfrm>
            <a:off x="457200" y="1412875"/>
            <a:ext cx="8229600" cy="4876800"/>
          </a:xfrm>
        </p:spPr>
        <p:txBody>
          <a:bodyPr/>
          <a:lstStyle/>
          <a:p>
            <a:pPr algn="just" eaLnBrk="1" hangingPunct="1">
              <a:buFont typeface="Arial" charset="0"/>
              <a:buNone/>
            </a:pPr>
            <a:r>
              <a:rPr lang="pt-BR" smtClean="0">
                <a:solidFill>
                  <a:srgbClr val="FF3300"/>
                </a:solidFill>
              </a:rPr>
              <a:t>                            Limitações do estudo</a:t>
            </a:r>
            <a:endParaRPr lang="pt-BR" smtClean="0"/>
          </a:p>
          <a:p>
            <a:pPr lvl="1" algn="just" eaLnBrk="1" hangingPunct="1"/>
            <a:r>
              <a:rPr lang="pt-BR" sz="2200" smtClean="0"/>
              <a:t>Escolha do produto de gel de dextrose escolhido:</a:t>
            </a:r>
          </a:p>
          <a:p>
            <a:pPr lvl="2" algn="just" eaLnBrk="1" hangingPunct="1"/>
            <a:r>
              <a:rPr lang="pt-BR" sz="2000" smtClean="0"/>
              <a:t>Possui conservantes, </a:t>
            </a:r>
            <a:r>
              <a:rPr lang="pt-BR" sz="2000" b="1" smtClean="0">
                <a:solidFill>
                  <a:srgbClr val="FF3300"/>
                </a:solidFill>
              </a:rPr>
              <a:t>77%</a:t>
            </a:r>
            <a:r>
              <a:rPr lang="pt-BR" sz="2000" smtClean="0"/>
              <a:t> de carboidrato </a:t>
            </a:r>
            <a:r>
              <a:rPr lang="pt-BR" sz="2000" smtClean="0">
                <a:sym typeface="Wingdings" pitchFamily="2" charset="2"/>
              </a:rPr>
              <a:t> Fabricante não especifica a quantidade exata de dextrose no produto.</a:t>
            </a:r>
          </a:p>
          <a:p>
            <a:pPr lvl="2" algn="just" eaLnBrk="1" hangingPunct="1"/>
            <a:r>
              <a:rPr lang="pt-BR" sz="2000" smtClean="0">
                <a:sym typeface="Wingdings" pitchFamily="2" charset="2"/>
              </a:rPr>
              <a:t>Resultados deste estudo não demonstraram benefício significativo com uso do gel de dextrose profilático, como demonstrado  no estudo de Hegarty et al </a:t>
            </a:r>
            <a:r>
              <a:rPr lang="pt-BR" sz="2000" baseline="30000" smtClean="0">
                <a:sym typeface="Wingdings" pitchFamily="2" charset="2"/>
              </a:rPr>
              <a:t>24</a:t>
            </a:r>
            <a:r>
              <a:rPr lang="pt-BR" sz="2000" smtClean="0">
                <a:sym typeface="Wingdings" pitchFamily="2" charset="2"/>
              </a:rPr>
              <a:t> quando foi usado  dose dobrada (400mg/kg/dose) ao invés de 200mg/kg/dose. </a:t>
            </a:r>
            <a:r>
              <a:rPr lang="pt-BR" sz="2000" smtClean="0">
                <a:solidFill>
                  <a:srgbClr val="FF3300"/>
                </a:solidFill>
                <a:sym typeface="Wingdings" pitchFamily="2" charset="2"/>
              </a:rPr>
              <a:t>Talvez a maior concentração de carboidratos do gel utilizado (77%), comparado com a dose mais efetiva de 200mg/kg/dose</a:t>
            </a:r>
            <a:r>
              <a:rPr lang="pt-BR" sz="2000" baseline="30000" smtClean="0">
                <a:solidFill>
                  <a:srgbClr val="FF3300"/>
                </a:solidFill>
                <a:sym typeface="Wingdings" pitchFamily="2" charset="2"/>
              </a:rPr>
              <a:t>24</a:t>
            </a:r>
            <a:r>
              <a:rPr lang="pt-BR" sz="2000" smtClean="0">
                <a:solidFill>
                  <a:srgbClr val="FF3300"/>
                </a:solidFill>
                <a:sym typeface="Wingdings" pitchFamily="2" charset="2"/>
              </a:rPr>
              <a:t>  causou resposta hiperinsulinêmica e não preveniu a hipoglicemia com o seu uso profilático. </a:t>
            </a:r>
            <a:endParaRPr lang="pt-BR" sz="1800" smtClean="0">
              <a:solidFill>
                <a:srgbClr val="FF3300"/>
              </a:solidFill>
            </a:endParaRPr>
          </a:p>
        </p:txBody>
      </p:sp>
      <p:sp>
        <p:nvSpPr>
          <p:cNvPr id="31747" name="Rectangle 4"/>
          <p:cNvSpPr>
            <a:spLocks noChangeArrowheads="1"/>
          </p:cNvSpPr>
          <p:nvPr/>
        </p:nvSpPr>
        <p:spPr bwMode="auto">
          <a:xfrm>
            <a:off x="468313" y="5589588"/>
            <a:ext cx="8489950" cy="641350"/>
          </a:xfrm>
          <a:prstGeom prst="rect">
            <a:avLst/>
          </a:prstGeom>
          <a:noFill/>
          <a:ln w="9525">
            <a:noFill/>
            <a:miter lim="800000"/>
            <a:headEnd/>
            <a:tailEnd/>
          </a:ln>
        </p:spPr>
        <p:txBody>
          <a:bodyPr wrap="none">
            <a:spAutoFit/>
          </a:bodyPr>
          <a:lstStyle/>
          <a:p>
            <a:r>
              <a:rPr lang="pt-BR">
                <a:solidFill>
                  <a:srgbClr val="FF3300"/>
                </a:solidFill>
              </a:rPr>
              <a:t>                                            </a:t>
            </a:r>
            <a:r>
              <a:rPr lang="pt-BR" b="1">
                <a:solidFill>
                  <a:srgbClr val="FF3300"/>
                </a:solidFill>
              </a:rPr>
              <a:t>Outra limitação</a:t>
            </a:r>
            <a:endParaRPr lang="pt-BR" b="1"/>
          </a:p>
          <a:p>
            <a:r>
              <a:rPr lang="pt-BR"/>
              <a:t>Glicosímetro: menor precisão e sensibilidade em baixas concentrações de glicose</a:t>
            </a:r>
          </a:p>
        </p:txBody>
      </p:sp>
      <p:sp>
        <p:nvSpPr>
          <p:cNvPr id="31748" name="AutoShape 6"/>
          <p:cNvSpPr>
            <a:spLocks/>
          </p:cNvSpPr>
          <p:nvPr/>
        </p:nvSpPr>
        <p:spPr bwMode="auto">
          <a:xfrm>
            <a:off x="1042988" y="4292600"/>
            <a:ext cx="144462" cy="1152525"/>
          </a:xfrm>
          <a:prstGeom prst="leftBrace">
            <a:avLst>
              <a:gd name="adj1" fmla="val 66484"/>
              <a:gd name="adj2" fmla="val 50000"/>
            </a:avLst>
          </a:prstGeom>
          <a:noFill/>
          <a:ln w="38100">
            <a:solidFill>
              <a:schemeClr val="hlink"/>
            </a:solidFill>
            <a:round/>
            <a:headEnd/>
            <a:tailEnd/>
          </a:ln>
        </p:spPr>
        <p:txBody>
          <a:bodyPr wrap="none" anchor="ctr"/>
          <a:lstStyle/>
          <a:p>
            <a:endParaRPr lang="pt-BR"/>
          </a:p>
        </p:txBody>
      </p:sp>
      <p:sp>
        <p:nvSpPr>
          <p:cNvPr id="31749" name="Line 7"/>
          <p:cNvSpPr>
            <a:spLocks noChangeShapeType="1"/>
          </p:cNvSpPr>
          <p:nvPr/>
        </p:nvSpPr>
        <p:spPr bwMode="auto">
          <a:xfrm>
            <a:off x="250825" y="4508500"/>
            <a:ext cx="649288" cy="360363"/>
          </a:xfrm>
          <a:prstGeom prst="line">
            <a:avLst/>
          </a:prstGeom>
          <a:noFill/>
          <a:ln w="76200">
            <a:solidFill>
              <a:schemeClr val="hlink"/>
            </a:solidFill>
            <a:round/>
            <a:headEnd/>
            <a:tailEnd type="triangle" w="med" len="med"/>
          </a:ln>
        </p:spPr>
        <p:txBody>
          <a:bodyPr/>
          <a:lstStyle/>
          <a:p>
            <a:endParaRPr lang="pt-B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Espaço Reservado para Conteúdo 2"/>
          <p:cNvSpPr>
            <a:spLocks noGrp="1"/>
          </p:cNvSpPr>
          <p:nvPr>
            <p:ph idx="1"/>
          </p:nvPr>
        </p:nvSpPr>
        <p:spPr/>
        <p:txBody>
          <a:bodyPr/>
          <a:lstStyle/>
          <a:p>
            <a:pPr algn="just" eaLnBrk="1" hangingPunct="1">
              <a:buFont typeface="Arial" charset="0"/>
              <a:buNone/>
            </a:pPr>
            <a:r>
              <a:rPr lang="pt-BR" smtClean="0"/>
              <a:t>                                </a:t>
            </a:r>
            <a:r>
              <a:rPr lang="pt-BR" b="1" smtClean="0">
                <a:solidFill>
                  <a:schemeClr val="hlink"/>
                </a:solidFill>
              </a:rPr>
              <a:t>Conclusões</a:t>
            </a:r>
          </a:p>
          <a:p>
            <a:pPr lvl="1" algn="just" eaLnBrk="1" hangingPunct="1"/>
            <a:r>
              <a:rPr lang="pt-BR" smtClean="0"/>
              <a:t>Concentrações iniciais de glicose não foram diferentes entre RN que utilizaram o gel profiláticos e os que foram apenas alimentados.</a:t>
            </a:r>
          </a:p>
          <a:p>
            <a:pPr lvl="1" algn="just" eaLnBrk="1" hangingPunct="1"/>
            <a:r>
              <a:rPr lang="pt-BR" smtClean="0"/>
              <a:t> A taxa de internação na UTIN também não foram diferentes nesses grupos.</a:t>
            </a:r>
          </a:p>
          <a:p>
            <a:pPr lvl="1" eaLnBrk="1" hangingPunct="1"/>
            <a:r>
              <a:rPr lang="pt-BR" smtClean="0"/>
              <a:t>Estes resultados são consistente com estudo recente que relatou que a alimentação precoce não aumentou as concentrações de glicose em comparação com o jejum.</a:t>
            </a:r>
            <a:r>
              <a:rPr lang="pt-BR" baseline="30000" smtClean="0"/>
              <a:t>23</a:t>
            </a:r>
          </a:p>
          <a:p>
            <a:pPr lvl="1" eaLnBrk="1" hangingPunct="1"/>
            <a:r>
              <a:rPr lang="pt-BR" smtClean="0"/>
              <a:t>Talvez a glicose exógena influencie minimamente a homeostase da glicose durante as primeiras horas após o nascimento.</a:t>
            </a:r>
          </a:p>
          <a:p>
            <a:pPr lvl="1" algn="just" eaLnBrk="1" hangingPunct="1"/>
            <a:r>
              <a:rPr lang="pt-BR" smtClean="0"/>
              <a:t>.</a:t>
            </a:r>
          </a:p>
          <a:p>
            <a:pPr eaLnBrk="1" hangingPunct="1">
              <a:buFont typeface="Arial" charset="0"/>
              <a:buNone/>
            </a:pPr>
            <a:endParaRPr lang="pt-BR" smtClean="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Espaço Reservado para Conteúdo 2"/>
          <p:cNvSpPr>
            <a:spLocks noGrp="1"/>
          </p:cNvSpPr>
          <p:nvPr>
            <p:ph idx="1"/>
          </p:nvPr>
        </p:nvSpPr>
        <p:spPr>
          <a:xfrm>
            <a:off x="107950" y="1600200"/>
            <a:ext cx="8928100" cy="4876800"/>
          </a:xfrm>
        </p:spPr>
        <p:txBody>
          <a:bodyPr/>
          <a:lstStyle/>
          <a:p>
            <a:pPr algn="just" eaLnBrk="1" hangingPunct="1">
              <a:buFont typeface="Arial" charset="0"/>
              <a:buNone/>
            </a:pPr>
            <a:r>
              <a:rPr lang="pt-BR" b="1" smtClean="0">
                <a:solidFill>
                  <a:schemeClr val="hlink"/>
                </a:solidFill>
              </a:rPr>
              <a:t>                                         Conclusões:</a:t>
            </a:r>
          </a:p>
          <a:p>
            <a:pPr lvl="1" algn="just" eaLnBrk="1" hangingPunct="1">
              <a:buFont typeface="Arial" charset="0"/>
              <a:buNone/>
            </a:pPr>
            <a:r>
              <a:rPr lang="pt-BR" smtClean="0"/>
              <a:t>                    </a:t>
            </a:r>
            <a:r>
              <a:rPr lang="pt-BR" smtClean="0">
                <a:solidFill>
                  <a:schemeClr val="hlink"/>
                </a:solidFill>
              </a:rPr>
              <a:t>Mais estudos devem ser realizados para</a:t>
            </a:r>
          </a:p>
          <a:p>
            <a:pPr lvl="1" algn="just" eaLnBrk="1" hangingPunct="1"/>
            <a:r>
              <a:rPr lang="pt-BR" smtClean="0"/>
              <a:t> verificar os achados positivos no estudo da Nova Zelândia:</a:t>
            </a:r>
            <a:r>
              <a:rPr lang="pt-BR" baseline="30000" smtClean="0"/>
              <a:t>24</a:t>
            </a:r>
          </a:p>
          <a:p>
            <a:pPr lvl="1" algn="just" eaLnBrk="1" hangingPunct="1"/>
            <a:r>
              <a:rPr lang="pt-BR" smtClean="0"/>
              <a:t>determinar se as consequências no neurodesenvolvimento a longo prazo podem ser amenizadas caso a hipoglicemia neonatal transitória for evitada.</a:t>
            </a:r>
          </a:p>
          <a:p>
            <a:pPr lvl="1" eaLnBrk="1" hangingPunct="1"/>
            <a:r>
              <a:rPr lang="pt-BR" smtClean="0"/>
              <a:t>Estudos futuros devem ser randomizados e controlados, incluindo </a:t>
            </a:r>
          </a:p>
          <a:p>
            <a:pPr lvl="1" eaLnBrk="1" hangingPunct="1"/>
            <a:r>
              <a:rPr lang="pt-BR" smtClean="0"/>
              <a:t>Prematuros tardios, recém-nascidos pequenos e grandes para a idade gestacional</a:t>
            </a:r>
          </a:p>
          <a:p>
            <a:pPr lvl="1" eaLnBrk="1" hangingPunct="1"/>
            <a:r>
              <a:rPr lang="pt-BR" smtClean="0"/>
              <a:t>Idealmente, os estudos devem usar analisadores de glicose que empregam o método da glicose oxidase. </a:t>
            </a:r>
          </a:p>
          <a:p>
            <a:pPr lvl="1" eaLnBrk="1" hangingPunct="1"/>
            <a:r>
              <a:rPr lang="pt-BR" smtClean="0"/>
              <a:t>A avaliação de hormônios contrarregulatórios e outros substratos energéticos seria informativa para o entendimento da trajetória da hipoglicemia transitória  neonatal transitória</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p:cNvSpPr>
          <p:nvPr>
            <p:ph type="title"/>
          </p:nvPr>
        </p:nvSpPr>
        <p:spPr bwMode="auto">
          <a:xfrm>
            <a:off x="468313" y="260350"/>
            <a:ext cx="8229600" cy="990600"/>
          </a:xfrm>
        </p:spPr>
        <p:txBody>
          <a:bodyPr wrap="square" numCol="1" anchorCtr="0" compatLnSpc="1">
            <a:prstTxWarp prst="textNoShape">
              <a:avLst/>
            </a:prstTxWarp>
          </a:bodyPr>
          <a:lstStyle/>
          <a:p>
            <a:pPr eaLnBrk="1" hangingPunct="1">
              <a:defRPr/>
            </a:pPr>
            <a:r>
              <a:rPr lang="pt-BR" smtClean="0"/>
              <a:t>ABSTRACT</a:t>
            </a:r>
          </a:p>
        </p:txBody>
      </p:sp>
      <p:sp>
        <p:nvSpPr>
          <p:cNvPr id="34819" name="Rectangle 3"/>
          <p:cNvSpPr>
            <a:spLocks noGrp="1"/>
          </p:cNvSpPr>
          <p:nvPr>
            <p:ph type="body" idx="1"/>
          </p:nvPr>
        </p:nvSpPr>
        <p:spPr>
          <a:xfrm>
            <a:off x="611188" y="2276475"/>
            <a:ext cx="8229600" cy="4876800"/>
          </a:xfrm>
        </p:spPr>
        <p:txBody>
          <a:bodyPr/>
          <a:lstStyle/>
          <a:p>
            <a:pPr eaLnBrk="1" hangingPunct="1"/>
            <a:endParaRPr lang="pt-BR" smtClean="0"/>
          </a:p>
        </p:txBody>
      </p:sp>
      <p:pic>
        <p:nvPicPr>
          <p:cNvPr id="34820" name="Picture 4"/>
          <p:cNvPicPr>
            <a:picLocks noChangeAspect="1" noChangeArrowheads="1"/>
          </p:cNvPicPr>
          <p:nvPr/>
        </p:nvPicPr>
        <p:blipFill>
          <a:blip r:embed="rId2"/>
          <a:srcRect/>
          <a:stretch>
            <a:fillRect/>
          </a:stretch>
        </p:blipFill>
        <p:spPr bwMode="auto">
          <a:xfrm>
            <a:off x="438150" y="1052513"/>
            <a:ext cx="8705850" cy="4337050"/>
          </a:xfrm>
          <a:prstGeom prst="rect">
            <a:avLst/>
          </a:prstGeom>
          <a:noFill/>
          <a:ln w="9525">
            <a:noFill/>
            <a:miter lim="800000"/>
            <a:headEnd/>
            <a:tailEnd/>
          </a:ln>
        </p:spPr>
      </p:pic>
      <p:sp>
        <p:nvSpPr>
          <p:cNvPr id="34821" name="Rectangle 5"/>
          <p:cNvSpPr>
            <a:spLocks noChangeArrowheads="1"/>
          </p:cNvSpPr>
          <p:nvPr/>
        </p:nvSpPr>
        <p:spPr bwMode="auto">
          <a:xfrm>
            <a:off x="179388" y="5589588"/>
            <a:ext cx="8964612" cy="1193800"/>
          </a:xfrm>
          <a:prstGeom prst="rect">
            <a:avLst/>
          </a:prstGeom>
          <a:noFill/>
          <a:ln w="38100">
            <a:solidFill>
              <a:srgbClr val="FF3399"/>
            </a:solidFill>
            <a:miter lim="800000"/>
            <a:headEnd/>
            <a:tailEnd/>
          </a:ln>
        </p:spPr>
        <p:txBody>
          <a:bodyPr>
            <a:spAutoFit/>
          </a:bodyPr>
          <a:lstStyle/>
          <a:p>
            <a:pPr algn="ctr"/>
            <a:r>
              <a:rPr lang="pt-BR" sz="1400">
                <a:solidFill>
                  <a:srgbClr val="FF3300"/>
                </a:solidFill>
              </a:rPr>
              <a:t>Conclusões: O gel profilático de dextrose não reduziu a hipoglicemia neonatal transitória ou as internações na UTIN por hipoglicemia. A concentração de carboidratos da Insta-Glicose (77%) pode ter causado uma resposta hiperinsulinêmica ou, alternativamente, a dextrose entérica exógena influencia minimamente a homeostase da glicose durante os primeiros horas em que os mecanismos de contrarregulação são especialmente ativos.</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Referências</a:t>
            </a:r>
            <a:endParaRPr lang="pt-BR" dirty="0"/>
          </a:p>
        </p:txBody>
      </p:sp>
      <p:sp>
        <p:nvSpPr>
          <p:cNvPr id="3" name="Espaço Reservado para Conteúdo 2"/>
          <p:cNvSpPr>
            <a:spLocks noGrp="1"/>
          </p:cNvSpPr>
          <p:nvPr>
            <p:ph idx="1"/>
          </p:nvPr>
        </p:nvSpPr>
        <p:spPr>
          <a:xfrm>
            <a:off x="457200" y="1484313"/>
            <a:ext cx="8229600" cy="4992687"/>
          </a:xfrm>
        </p:spPr>
        <p:txBody>
          <a:bodyPr>
            <a:noAutofit/>
          </a:bodyPr>
          <a:lstStyle/>
          <a:p>
            <a:pPr marL="0" indent="0" algn="just" eaLnBrk="1" hangingPunct="1">
              <a:buFont typeface="Arial" charset="0"/>
              <a:buNone/>
            </a:pPr>
            <a:r>
              <a:rPr lang="pt-BR" sz="1100" smtClean="0"/>
              <a:t>1. Harris DL, Weston PJ, Battin MR, Harding JE. A survey of the manage-ment of neonatal hypoglycaemia within the Australian and New Zealand Neonatal Network. J Paediatr Child Health 2014;50:E55-62.</a:t>
            </a:r>
          </a:p>
          <a:p>
            <a:pPr marL="0" indent="0" algn="just" eaLnBrk="1" hangingPunct="1">
              <a:buFont typeface="Arial" charset="0"/>
              <a:buNone/>
            </a:pPr>
            <a:r>
              <a:rPr lang="pt-BR" sz="1100" smtClean="0"/>
              <a:t>2. Cornblath M, Hawdon JM, Williams AF, Aynsley-Green A, Ward-Platt MP, Schwartz R, et al. Controversies regarding definition of neonatal hy-poglycemia: suggested operational thresholds. Pediatrics 2000;105:1141-5.</a:t>
            </a:r>
          </a:p>
          <a:p>
            <a:pPr marL="0" indent="0" algn="just" eaLnBrk="1" hangingPunct="1">
              <a:buFont typeface="Arial" charset="0"/>
              <a:buNone/>
            </a:pPr>
            <a:r>
              <a:rPr lang="pt-BR" sz="1100" smtClean="0"/>
              <a:t>3. Hay WW Jr, Raju TN, Higgins RD, Kalhan SC, Devaskar SU. Knowl-edge gaps and research needs for understanding and treating neonatal hy-poglycemia: workshop report from Eunice Kennedy Shriver National Institute of Child Health and Human Development. J Pediatr 2009;155:612-7.</a:t>
            </a:r>
          </a:p>
          <a:p>
            <a:pPr marL="0" indent="0" algn="just" eaLnBrk="1" hangingPunct="1">
              <a:buFont typeface="Arial" charset="0"/>
              <a:buNone/>
            </a:pPr>
            <a:r>
              <a:rPr lang="pt-BR" sz="1100" smtClean="0"/>
              <a:t>4. Samayam P, Ranganathan PK, Kotari UD, Balasundaram R. Study of as-ymptomatic hypoglycemia in full term exclusively breastfed neonates in first 48 hours of life. J Clin Diagn Res 2015;9:SC7-10.</a:t>
            </a:r>
          </a:p>
          <a:p>
            <a:pPr marL="0" indent="0" algn="just" eaLnBrk="1" hangingPunct="1">
              <a:buFont typeface="Arial" charset="0"/>
              <a:buNone/>
            </a:pPr>
            <a:r>
              <a:rPr lang="pt-BR" sz="1100" smtClean="0"/>
              <a:t>5. Lubchenco LO, Bard H. Incidence of hypoglycemia in newborn infants classified by birth weight and gestational age. Pediatrics 1971;47:831-8.</a:t>
            </a:r>
          </a:p>
          <a:p>
            <a:pPr marL="0" indent="0" algn="just" eaLnBrk="1" hangingPunct="1">
              <a:buFont typeface="Arial" charset="0"/>
              <a:buNone/>
            </a:pPr>
            <a:r>
              <a:rPr lang="pt-BR" sz="1100" smtClean="0"/>
              <a:t>6. Kaiser JR, Bai S, Gibson N, Holland G, Lin TM, Swearingen CJ, et al. Association between transient newborn hypoglycemia and fourth-grade achievement test proficiency: a population-based study. JAMA Pediatr 2015;169:913-21.</a:t>
            </a:r>
          </a:p>
          <a:p>
            <a:pPr marL="0" indent="0" algn="just" eaLnBrk="1" hangingPunct="1">
              <a:buFont typeface="Arial" charset="0"/>
              <a:buNone/>
            </a:pPr>
            <a:r>
              <a:rPr lang="pt-BR" sz="1100" smtClean="0"/>
              <a:t>7. Goode RH, Rettiganti M, Li J, Lyle RE, Whiteside-Mansell L, Barrett KW, et al. Developmental outcomes of preterm infants with neonatal hypo-glycemia. Pediatrics 2016;138:e20161424.</a:t>
            </a:r>
          </a:p>
          <a:p>
            <a:pPr marL="0" indent="0" algn="just" eaLnBrk="1" hangingPunct="1">
              <a:buFont typeface="Arial" charset="0"/>
              <a:buNone/>
            </a:pPr>
            <a:r>
              <a:rPr lang="pt-BR" sz="1100" smtClean="0"/>
              <a:t>8. McKinlay CJ, Alsweiler JM, Ansell JM, Anstice NS, Chase JG, Gamble GD, et al. Neonatal glycemia and neurodevelopmental outcomes at 2 years. N Engl J Med 2015;373:1507-18.</a:t>
            </a:r>
          </a:p>
          <a:p>
            <a:pPr marL="0" indent="0" algn="just" eaLnBrk="1" hangingPunct="1">
              <a:buFont typeface="Arial" charset="0"/>
              <a:buNone/>
            </a:pPr>
            <a:r>
              <a:rPr lang="pt-BR" sz="1100" smtClean="0"/>
              <a:t>9. Harris DL, Alsweiler JM, Ansell JM, Gamble GD, Thompson B, Wouldes TA, et al. Outcome at 2 years after dextrose gel treatment for neonatal hypoglycemia: follow-up of a randomized trial. J Pediatr 2016;170:54-9, e1-2.</a:t>
            </a:r>
          </a:p>
          <a:p>
            <a:pPr marL="0" indent="0" algn="just" eaLnBrk="1" hangingPunct="1">
              <a:buFont typeface="Arial" charset="0"/>
              <a:buNone/>
            </a:pPr>
            <a:r>
              <a:rPr lang="pt-BR" sz="1100" smtClean="0"/>
              <a:t>10. Thornton PS, Stanley CA, De Leon DD, Harris D, Haymond MW, Hussain K, et al. Recommendations from the Pediatric Endocrine Society for evaluation and management of persistent hypoglycemia in neonates, infants, and children. J Pediatr 2015;166:1520-5.</a:t>
            </a:r>
          </a:p>
          <a:p>
            <a:pPr marL="0" indent="0" algn="just" eaLnBrk="1" hangingPunct="1">
              <a:buFont typeface="Arial" charset="0"/>
              <a:buNone/>
            </a:pPr>
            <a:r>
              <a:rPr lang="pt-BR" sz="1100" smtClean="0"/>
              <a:t>11. Adamkin DH. Postnatal glucose homeostasis in late-preterm and term infants, Vol. 127. Committee on Fetus and Newborn; 2011. p. 575-9.</a:t>
            </a:r>
          </a:p>
          <a:p>
            <a:pPr marL="0" indent="0" algn="just" eaLnBrk="1" hangingPunct="1">
              <a:buFont typeface="Arial" charset="0"/>
              <a:buNone/>
            </a:pPr>
            <a:r>
              <a:rPr lang="pt-BR" sz="1100" smtClean="0"/>
              <a:t>12. Stanley CA, Rozance PJ, Thornton PS, De Leon DD, Harris D, Haymond MW, et al. Re-evaluating “transitional neonatal hypoglycemia”: mecha-nism and implications for management. J Pediatr 2015;166:1520-5, e1.</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Espaço Reservado para Conteúdo 2"/>
          <p:cNvSpPr>
            <a:spLocks noGrp="1"/>
          </p:cNvSpPr>
          <p:nvPr>
            <p:ph idx="1"/>
          </p:nvPr>
        </p:nvSpPr>
        <p:spPr>
          <a:xfrm>
            <a:off x="457200" y="692150"/>
            <a:ext cx="8229600" cy="5784850"/>
          </a:xfrm>
        </p:spPr>
        <p:txBody>
          <a:bodyPr/>
          <a:lstStyle/>
          <a:p>
            <a:pPr marL="0" indent="0" algn="just" eaLnBrk="1" hangingPunct="1">
              <a:buFont typeface="Arial" charset="0"/>
              <a:buNone/>
            </a:pPr>
            <a:r>
              <a:rPr lang="pt-BR" sz="1200" smtClean="0"/>
              <a:t>13. Stewart CE, Maitland Sage EL, Reynolds P. Supporting ‘Baby Friendly’: a quality improvement initiative for the management of transitional neo-natal hypoglycemia. Arch Dis Child Fetal Neonatal Ed 2015;101:F344-7.</a:t>
            </a:r>
          </a:p>
          <a:p>
            <a:pPr marL="0" indent="0" algn="just" eaLnBrk="1" hangingPunct="1">
              <a:buFont typeface="Arial" charset="0"/>
              <a:buNone/>
            </a:pPr>
            <a:r>
              <a:rPr lang="pt-BR" sz="1200" smtClean="0"/>
              <a:t>14. Bennett C, Fagan E, Chaharbakhshi E, Zamfirova I, Flicker J. Implement-ing a protocol using glucose gel to treat neonatal hypoglycemia. Nurs Womens Health 2016;20:64-74.</a:t>
            </a:r>
          </a:p>
          <a:p>
            <a:pPr marL="0" indent="0" algn="just" eaLnBrk="1" hangingPunct="1">
              <a:buFont typeface="Arial" charset="0"/>
              <a:buNone/>
            </a:pPr>
            <a:r>
              <a:rPr lang="pt-BR" sz="1200" smtClean="0"/>
              <a:t>15. Ter M, Halibullah I, Leung L, Jacobs S. Implementation of dextrose gel in the management of neonatal hypoglycaemia. J Paediatr Child Health 2016;53:408-11.</a:t>
            </a:r>
          </a:p>
          <a:p>
            <a:pPr marL="0" indent="0" algn="just" eaLnBrk="1" hangingPunct="1">
              <a:buFont typeface="Arial" charset="0"/>
              <a:buNone/>
            </a:pPr>
            <a:r>
              <a:rPr lang="pt-BR" sz="1200" smtClean="0"/>
              <a:t>16. Rawat M, Chandrasekharan P, Turkovich S, Barclay N, Perry K, Schro-eder E, et al. Oral dextrose gel reduces the need for intravenous dextrose therapy in neonatal hypoglycemia. Biomed Hub 2016;1:e448511.</a:t>
            </a:r>
          </a:p>
          <a:p>
            <a:pPr marL="0" indent="0" algn="just" eaLnBrk="1" hangingPunct="1">
              <a:buFont typeface="Arial" charset="0"/>
              <a:buNone/>
            </a:pPr>
            <a:r>
              <a:rPr lang="pt-BR" sz="1200" smtClean="0"/>
              <a:t>17. Harris DL, Weston PJ, Signal M, Chase JG, Harding JE. Dextrose gel for neonatal hypoglycaemia (the Sugar Babies Study): a randomised, double-blind, placebo-controlled trial. Lancet 2013;382:2077-83.</a:t>
            </a:r>
          </a:p>
          <a:p>
            <a:pPr marL="0" indent="0" algn="just" eaLnBrk="1" hangingPunct="1">
              <a:buFont typeface="Arial" charset="0"/>
              <a:buNone/>
            </a:pPr>
            <a:r>
              <a:rPr lang="pt-BR" sz="1200" smtClean="0"/>
              <a:t>18. Naylor AJ. Baby-Friendly Hospital Initiative. Protecting, promoting, and supporting breastfeeding in the twenty-first century. Pediatr Clin North Am 2001;48:475-83.</a:t>
            </a:r>
          </a:p>
          <a:p>
            <a:pPr marL="0" indent="0" algn="just" eaLnBrk="1" hangingPunct="1">
              <a:buFont typeface="Arial" charset="0"/>
              <a:buNone/>
            </a:pPr>
            <a:r>
              <a:rPr lang="pt-BR" sz="1200" smtClean="0"/>
              <a:t>19. Olsen IE, Groveman SA, Lawson ML, Clark RH, Zemel BS. New intra-uterine growth curves based on United States data. Pediatrics 2010;125:e214-24.</a:t>
            </a:r>
          </a:p>
          <a:p>
            <a:pPr marL="0" indent="0" algn="just" eaLnBrk="1" hangingPunct="1">
              <a:buFont typeface="Arial" charset="0"/>
              <a:buNone/>
            </a:pPr>
            <a:r>
              <a:rPr lang="pt-BR" sz="1200" smtClean="0"/>
              <a:t>20. W. H. O. Multicentre Growth Reference Study Group. WHO child growth standards based on length/height, weight and age. Acta Paediatr Suppl 2006;450:76-85.</a:t>
            </a:r>
          </a:p>
          <a:p>
            <a:pPr marL="0" indent="0" algn="just" eaLnBrk="1" hangingPunct="1">
              <a:buFont typeface="Arial" charset="0"/>
              <a:buNone/>
            </a:pPr>
            <a:r>
              <a:rPr lang="pt-BR" sz="1200" smtClean="0"/>
              <a:t>21. Harris PA, Taylor R, Thielke R, Payne J, Gonzalez N, Conde JG. Re-search electronic data capture (REDCap)–a metadata-driven methodol-ogy and workflow process for providing translational research informatics support. J Biomed Inform 2009;42:377-81.</a:t>
            </a:r>
          </a:p>
          <a:p>
            <a:pPr marL="0" indent="0" algn="just" eaLnBrk="1" hangingPunct="1">
              <a:buFont typeface="Arial" charset="0"/>
              <a:buNone/>
            </a:pPr>
            <a:r>
              <a:rPr lang="pt-BR" sz="1200" smtClean="0"/>
              <a:t>22. Harris DL, Weston PJ, Harding JE. Incidence of neonatal hypoglycemia in babies identified as at risk. J Pediatr 2012;161:787-91.</a:t>
            </a:r>
          </a:p>
          <a:p>
            <a:pPr marL="0" indent="0" algn="just" eaLnBrk="1" hangingPunct="1">
              <a:buFont typeface="Arial" charset="0"/>
              <a:buNone/>
            </a:pPr>
            <a:r>
              <a:rPr lang="pt-BR" sz="1200" smtClean="0"/>
              <a:t>23. Zhou Y, Bai S, Bornhorst JA, Elhassan NO, Kaiser JR. The effect of early feeding on initial glucose concentrations in term newborns. J Pediatr 2017;181:112-5.</a:t>
            </a:r>
          </a:p>
          <a:p>
            <a:pPr marL="0" indent="0" algn="just" eaLnBrk="1" hangingPunct="1">
              <a:buFont typeface="Arial" charset="0"/>
              <a:buNone/>
            </a:pPr>
            <a:r>
              <a:rPr lang="pt-BR" sz="1200" smtClean="0"/>
              <a:t>24. Hegarty JE, Harding JE, Gamble GD, Crowther CA, Edlin R, Alsweiler JM. Prophylactic oral dextrose gel for newborn babies at risk of neona-tal hypoglycaemia: a randomised controlled dose-finding trial (the Pre-hPOD Study). PLoS Med 2016;13:e1002155.</a:t>
            </a:r>
          </a:p>
          <a:p>
            <a:pPr marL="0" indent="0" algn="just" eaLnBrk="1" hangingPunct="1">
              <a:buFont typeface="Arial" charset="0"/>
              <a:buNone/>
            </a:pPr>
            <a:r>
              <a:rPr lang="pt-BR" sz="1200" smtClean="0"/>
              <a:t>25. Beardsall K. Measurement of glucose levels in the newborn. Early Hum Dev 2010;86:263-7.</a:t>
            </a:r>
          </a:p>
          <a:p>
            <a:pPr marL="0" indent="0" algn="just" eaLnBrk="1" hangingPunct="1">
              <a:buFont typeface="Arial" charset="0"/>
              <a:buNone/>
            </a:pPr>
            <a:r>
              <a:rPr lang="pt-BR" sz="1200" smtClean="0"/>
              <a:t>26. Tonyushkina K, Nichols JH. Glucose meters: a review of technical chal-lenges to obtaining accurate results. J Diabetes Sci Technol 2009;3:971-80.</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p:cNvSpPr>
          <p:nvPr>
            <p:ph type="title"/>
          </p:nvPr>
        </p:nvSpPr>
        <p:spPr bwMode="auto"/>
        <p:txBody>
          <a:bodyPr wrap="square" numCol="1" anchorCtr="0" compatLnSpc="1">
            <a:prstTxWarp prst="textNoShape">
              <a:avLst/>
            </a:prstTxWarp>
          </a:bodyPr>
          <a:lstStyle/>
          <a:p>
            <a:pPr algn="ctr" eaLnBrk="1" hangingPunct="1">
              <a:defRPr/>
            </a:pPr>
            <a:r>
              <a:rPr lang="pt-BR" sz="2800" smtClean="0">
                <a:solidFill>
                  <a:schemeClr val="hlink"/>
                </a:solidFill>
              </a:rPr>
              <a:t>Nota do Editor do site, Dr. Paulo R. Margotto. Consultem também! Aqui e  Agora! Estudando Juntos</a:t>
            </a:r>
          </a:p>
        </p:txBody>
      </p:sp>
      <p:sp>
        <p:nvSpPr>
          <p:cNvPr id="37891" name="Rectangle 3"/>
          <p:cNvSpPr>
            <a:spLocks noGrp="1"/>
          </p:cNvSpPr>
          <p:nvPr>
            <p:ph type="body" idx="1"/>
          </p:nvPr>
        </p:nvSpPr>
        <p:spPr>
          <a:xfrm>
            <a:off x="468313" y="1628775"/>
            <a:ext cx="8229600" cy="4876800"/>
          </a:xfrm>
        </p:spPr>
        <p:txBody>
          <a:bodyPr/>
          <a:lstStyle/>
          <a:p>
            <a:pPr algn="ctr" eaLnBrk="1" hangingPunct="1"/>
            <a:r>
              <a:rPr lang="pt-BR" sz="1400" b="1" smtClean="0">
                <a:solidFill>
                  <a:srgbClr val="FF3399"/>
                </a:solidFill>
              </a:rPr>
              <a:t>Entendendo um estudo quase experimental</a:t>
            </a:r>
          </a:p>
          <a:p>
            <a:pPr algn="ctr" eaLnBrk="1" hangingPunct="1"/>
            <a:r>
              <a:rPr lang="pt-BR" sz="1400" b="1" smtClean="0">
                <a:solidFill>
                  <a:srgbClr val="FF3399"/>
                </a:solidFill>
              </a:rPr>
              <a:t>Entendendo a homeostase da glicose durante os primeiros horas em que os mecanismos de contrarregulação são especialmente ativos.</a:t>
            </a:r>
          </a:p>
          <a:p>
            <a:pPr algn="ctr" eaLnBrk="1" hangingPunct="1"/>
            <a:r>
              <a:rPr lang="pt-BR" sz="1400" b="1" smtClean="0">
                <a:solidFill>
                  <a:srgbClr val="FF3399"/>
                </a:solidFill>
              </a:rPr>
              <a:t> Qual é a glicemia normal?</a:t>
            </a:r>
          </a:p>
          <a:p>
            <a:pPr algn="ctr" eaLnBrk="1" hangingPunct="1"/>
            <a:r>
              <a:rPr lang="pt-BR" sz="1400" b="1" smtClean="0">
                <a:solidFill>
                  <a:srgbClr val="FF3399"/>
                </a:solidFill>
              </a:rPr>
              <a:t>Uso do gel de dextrose (40%? 77%?)</a:t>
            </a:r>
          </a:p>
          <a:p>
            <a:pPr algn="ctr" eaLnBrk="1" hangingPunct="1"/>
            <a:r>
              <a:rPr lang="pt-BR" sz="1400" b="1" smtClean="0">
                <a:solidFill>
                  <a:srgbClr val="FF3399"/>
                </a:solidFill>
              </a:rPr>
              <a:t>Monitorização contínua da glicemia com titulação</a:t>
            </a:r>
          </a:p>
          <a:p>
            <a:pPr algn="ctr" eaLnBrk="1" hangingPunct="1"/>
            <a:endParaRPr lang="pt-BR" sz="1400" b="1" smtClean="0">
              <a:solidFill>
                <a:srgbClr val="FF3399"/>
              </a:solidFill>
            </a:endParaRPr>
          </a:p>
        </p:txBody>
      </p:sp>
      <p:pic>
        <p:nvPicPr>
          <p:cNvPr id="37892" name="Picture 5"/>
          <p:cNvPicPr>
            <a:picLocks noChangeAspect="1" noChangeArrowheads="1"/>
          </p:cNvPicPr>
          <p:nvPr/>
        </p:nvPicPr>
        <p:blipFill>
          <a:blip r:embed="rId2">
            <a:lum bright="6000" contrast="12000"/>
          </a:blip>
          <a:srcRect/>
          <a:stretch>
            <a:fillRect/>
          </a:stretch>
        </p:blipFill>
        <p:spPr bwMode="auto">
          <a:xfrm>
            <a:off x="2627313" y="3213100"/>
            <a:ext cx="3970337" cy="2903538"/>
          </a:xfrm>
          <a:prstGeom prst="rect">
            <a:avLst/>
          </a:prstGeom>
          <a:noFill/>
          <a:ln w="9525">
            <a:noFill/>
            <a:miter lim="800000"/>
            <a:headEnd/>
            <a:tailEnd/>
          </a:ln>
        </p:spPr>
      </p:pic>
      <p:sp>
        <p:nvSpPr>
          <p:cNvPr id="37893" name="Text Box 6"/>
          <p:cNvSpPr txBox="1">
            <a:spLocks noChangeArrowheads="1"/>
          </p:cNvSpPr>
          <p:nvPr/>
        </p:nvSpPr>
        <p:spPr bwMode="auto">
          <a:xfrm>
            <a:off x="1187450" y="6092825"/>
            <a:ext cx="6521450" cy="641350"/>
          </a:xfrm>
          <a:prstGeom prst="rect">
            <a:avLst/>
          </a:prstGeom>
          <a:noFill/>
          <a:ln w="9525">
            <a:noFill/>
            <a:miter lim="800000"/>
            <a:headEnd/>
            <a:tailEnd/>
          </a:ln>
        </p:spPr>
        <p:txBody>
          <a:bodyPr wrap="none">
            <a:spAutoFit/>
          </a:bodyPr>
          <a:lstStyle/>
          <a:p>
            <a:pPr algn="ctr"/>
            <a:r>
              <a:rPr lang="pt-BR"/>
              <a:t>Drs.José Dias Rego (Rio de Janeiro) e Paulo R. Margotto (DF)</a:t>
            </a:r>
          </a:p>
          <a:p>
            <a:pPr algn="ctr"/>
            <a:r>
              <a:rPr lang="pt-BR">
                <a:hlinkClick r:id="rId3"/>
              </a:rPr>
              <a:t>pmargotto@gmail.com</a:t>
            </a:r>
            <a:r>
              <a:rPr lang="pt-BR"/>
              <a:t> </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AutoShape 5" descr="H+Hfi1Cw7LYAQAAAABJRU5ErkJggg=="/>
          <p:cNvSpPr>
            <a:spLocks noChangeAspect="1" noChangeArrowheads="1"/>
          </p:cNvSpPr>
          <p:nvPr/>
        </p:nvSpPr>
        <p:spPr bwMode="auto">
          <a:xfrm>
            <a:off x="155575" y="46038"/>
            <a:ext cx="304800" cy="304800"/>
          </a:xfrm>
          <a:prstGeom prst="rect">
            <a:avLst/>
          </a:prstGeom>
          <a:noFill/>
          <a:ln w="9525">
            <a:noFill/>
            <a:miter lim="800000"/>
            <a:headEnd/>
            <a:tailEnd/>
          </a:ln>
        </p:spPr>
        <p:txBody>
          <a:bodyPr/>
          <a:lstStyle/>
          <a:p>
            <a:endParaRPr lang="pt-BR"/>
          </a:p>
        </p:txBody>
      </p:sp>
      <p:sp>
        <p:nvSpPr>
          <p:cNvPr id="38915" name="AutoShape 7" descr="H+Hfi1Cw7LYAQAAAABJRU5ErkJggg=="/>
          <p:cNvSpPr>
            <a:spLocks noChangeAspect="1" noChangeArrowheads="1"/>
          </p:cNvSpPr>
          <p:nvPr/>
        </p:nvSpPr>
        <p:spPr bwMode="auto">
          <a:xfrm>
            <a:off x="4419600" y="3276600"/>
            <a:ext cx="304800" cy="304800"/>
          </a:xfrm>
          <a:prstGeom prst="rect">
            <a:avLst/>
          </a:prstGeom>
          <a:noFill/>
          <a:ln w="9525">
            <a:noFill/>
            <a:miter lim="800000"/>
            <a:headEnd/>
            <a:tailEnd/>
          </a:ln>
        </p:spPr>
        <p:txBody>
          <a:bodyPr/>
          <a:lstStyle/>
          <a:p>
            <a:endParaRPr lang="pt-BR"/>
          </a:p>
        </p:txBody>
      </p:sp>
      <p:sp>
        <p:nvSpPr>
          <p:cNvPr id="38916" name="AutoShape 9" descr="xuunhxUAAAAASUVORK5CYII="/>
          <p:cNvSpPr>
            <a:spLocks noChangeAspect="1" noChangeArrowheads="1"/>
          </p:cNvSpPr>
          <p:nvPr/>
        </p:nvSpPr>
        <p:spPr bwMode="auto">
          <a:xfrm>
            <a:off x="4419600" y="3276600"/>
            <a:ext cx="304800" cy="304800"/>
          </a:xfrm>
          <a:prstGeom prst="rect">
            <a:avLst/>
          </a:prstGeom>
          <a:noFill/>
          <a:ln w="9525">
            <a:noFill/>
            <a:miter lim="800000"/>
            <a:headEnd/>
            <a:tailEnd/>
          </a:ln>
        </p:spPr>
        <p:txBody>
          <a:bodyPr/>
          <a:lstStyle/>
          <a:p>
            <a:endParaRPr lang="pt-BR"/>
          </a:p>
        </p:txBody>
      </p:sp>
      <p:pic>
        <p:nvPicPr>
          <p:cNvPr id="38917" name="Picture 10"/>
          <p:cNvPicPr>
            <a:picLocks noChangeAspect="1" noChangeArrowheads="1"/>
          </p:cNvPicPr>
          <p:nvPr/>
        </p:nvPicPr>
        <p:blipFill>
          <a:blip r:embed="rId2"/>
          <a:srcRect/>
          <a:stretch>
            <a:fillRect/>
          </a:stretch>
        </p:blipFill>
        <p:spPr bwMode="auto">
          <a:xfrm>
            <a:off x="0" y="0"/>
            <a:ext cx="3482975" cy="1630363"/>
          </a:xfrm>
          <a:prstGeom prst="rect">
            <a:avLst/>
          </a:prstGeom>
          <a:noFill/>
          <a:ln w="28575">
            <a:solidFill>
              <a:schemeClr val="hlink"/>
            </a:solidFill>
            <a:miter lim="800000"/>
            <a:headEnd/>
            <a:tailEnd/>
          </a:ln>
        </p:spPr>
      </p:pic>
      <p:pic>
        <p:nvPicPr>
          <p:cNvPr id="38918" name="Picture 11"/>
          <p:cNvPicPr>
            <a:picLocks noChangeAspect="1" noChangeArrowheads="1"/>
          </p:cNvPicPr>
          <p:nvPr/>
        </p:nvPicPr>
        <p:blipFill>
          <a:blip r:embed="rId3"/>
          <a:srcRect/>
          <a:stretch>
            <a:fillRect/>
          </a:stretch>
        </p:blipFill>
        <p:spPr bwMode="auto">
          <a:xfrm>
            <a:off x="5508625" y="0"/>
            <a:ext cx="3482975" cy="1660525"/>
          </a:xfrm>
          <a:prstGeom prst="rect">
            <a:avLst/>
          </a:prstGeom>
          <a:noFill/>
          <a:ln w="19050">
            <a:solidFill>
              <a:schemeClr val="hlink"/>
            </a:solidFill>
            <a:miter lim="800000"/>
            <a:headEnd/>
            <a:tailEnd/>
          </a:ln>
        </p:spPr>
      </p:pic>
      <p:sp>
        <p:nvSpPr>
          <p:cNvPr id="38919" name="Text Box 12"/>
          <p:cNvSpPr txBox="1">
            <a:spLocks noChangeArrowheads="1"/>
          </p:cNvSpPr>
          <p:nvPr/>
        </p:nvSpPr>
        <p:spPr bwMode="auto">
          <a:xfrm>
            <a:off x="3563938" y="549275"/>
            <a:ext cx="1914525" cy="669925"/>
          </a:xfrm>
          <a:prstGeom prst="rect">
            <a:avLst/>
          </a:prstGeom>
          <a:noFill/>
          <a:ln w="28575">
            <a:solidFill>
              <a:srgbClr val="FF3399"/>
            </a:solidFill>
            <a:miter lim="800000"/>
            <a:headEnd/>
            <a:tailEnd/>
          </a:ln>
        </p:spPr>
        <p:txBody>
          <a:bodyPr wrap="none">
            <a:spAutoFit/>
          </a:bodyPr>
          <a:lstStyle/>
          <a:p>
            <a:pPr algn="ctr"/>
            <a:r>
              <a:rPr lang="pt-BR"/>
              <a:t>e se</a:t>
            </a:r>
          </a:p>
          <a:p>
            <a:pPr algn="ctr"/>
            <a:r>
              <a:rPr lang="pt-BR"/>
              <a:t>caracterizam por</a:t>
            </a:r>
          </a:p>
        </p:txBody>
      </p:sp>
      <p:pic>
        <p:nvPicPr>
          <p:cNvPr id="38920" name="Picture 14"/>
          <p:cNvPicPr>
            <a:picLocks noChangeAspect="1" noChangeArrowheads="1"/>
          </p:cNvPicPr>
          <p:nvPr/>
        </p:nvPicPr>
        <p:blipFill>
          <a:blip r:embed="rId4"/>
          <a:srcRect/>
          <a:stretch>
            <a:fillRect/>
          </a:stretch>
        </p:blipFill>
        <p:spPr bwMode="auto">
          <a:xfrm>
            <a:off x="3059113" y="1700213"/>
            <a:ext cx="2743200" cy="2819400"/>
          </a:xfrm>
          <a:prstGeom prst="rect">
            <a:avLst/>
          </a:prstGeom>
          <a:noFill/>
          <a:ln w="28575">
            <a:solidFill>
              <a:schemeClr val="hlink"/>
            </a:solidFill>
            <a:miter lim="800000"/>
            <a:headEnd/>
            <a:tailEnd/>
          </a:ln>
        </p:spPr>
      </p:pic>
      <p:pic>
        <p:nvPicPr>
          <p:cNvPr id="38921" name="Picture 15"/>
          <p:cNvPicPr>
            <a:picLocks noChangeAspect="1" noChangeArrowheads="1"/>
          </p:cNvPicPr>
          <p:nvPr/>
        </p:nvPicPr>
        <p:blipFill>
          <a:blip r:embed="rId5"/>
          <a:srcRect/>
          <a:stretch>
            <a:fillRect/>
          </a:stretch>
        </p:blipFill>
        <p:spPr bwMode="auto">
          <a:xfrm>
            <a:off x="44450" y="3357563"/>
            <a:ext cx="2835275" cy="3203575"/>
          </a:xfrm>
          <a:prstGeom prst="rect">
            <a:avLst/>
          </a:prstGeom>
          <a:noFill/>
          <a:ln w="28575">
            <a:solidFill>
              <a:schemeClr val="hlink"/>
            </a:solidFill>
            <a:miter lim="800000"/>
            <a:headEnd/>
            <a:tailEnd/>
          </a:ln>
        </p:spPr>
      </p:pic>
      <p:pic>
        <p:nvPicPr>
          <p:cNvPr id="38922" name="Picture 16"/>
          <p:cNvPicPr>
            <a:picLocks noChangeAspect="1" noChangeArrowheads="1"/>
          </p:cNvPicPr>
          <p:nvPr/>
        </p:nvPicPr>
        <p:blipFill>
          <a:blip r:embed="rId6"/>
          <a:srcRect/>
          <a:stretch>
            <a:fillRect/>
          </a:stretch>
        </p:blipFill>
        <p:spPr bwMode="auto">
          <a:xfrm>
            <a:off x="6084888" y="3284538"/>
            <a:ext cx="3059112" cy="2962275"/>
          </a:xfrm>
          <a:prstGeom prst="rect">
            <a:avLst/>
          </a:prstGeom>
          <a:noFill/>
          <a:ln w="28575">
            <a:solidFill>
              <a:schemeClr val="hlink"/>
            </a:solidFill>
            <a:miter lim="800000"/>
            <a:headEnd/>
            <a:tailEnd/>
          </a:ln>
        </p:spPr>
      </p:pic>
      <p:sp>
        <p:nvSpPr>
          <p:cNvPr id="38923" name="Oval 17"/>
          <p:cNvSpPr>
            <a:spLocks noChangeArrowheads="1"/>
          </p:cNvSpPr>
          <p:nvPr/>
        </p:nvSpPr>
        <p:spPr bwMode="auto">
          <a:xfrm>
            <a:off x="0" y="2060575"/>
            <a:ext cx="3059113" cy="842963"/>
          </a:xfrm>
          <a:prstGeom prst="ellipse">
            <a:avLst/>
          </a:prstGeom>
          <a:solidFill>
            <a:schemeClr val="accent1"/>
          </a:solidFill>
          <a:ln w="9525">
            <a:solidFill>
              <a:schemeClr val="hlink"/>
            </a:solidFill>
            <a:round/>
            <a:headEnd/>
            <a:tailEnd/>
          </a:ln>
        </p:spPr>
        <p:txBody>
          <a:bodyPr wrap="none" anchor="ctr"/>
          <a:lstStyle/>
          <a:p>
            <a:pPr algn="ctr"/>
            <a:r>
              <a:rPr lang="pt-BR" sz="1600" b="1">
                <a:solidFill>
                  <a:srgbClr val="FFFF99"/>
                </a:solidFill>
              </a:rPr>
              <a:t>ENTENDENDO ESTUDOS</a:t>
            </a:r>
          </a:p>
          <a:p>
            <a:pPr algn="ctr"/>
            <a:r>
              <a:rPr lang="pt-BR" sz="1600" b="1">
                <a:solidFill>
                  <a:srgbClr val="FFFF99"/>
                </a:solidFill>
              </a:rPr>
              <a:t>QUASE-ESPERIMENTAIS</a:t>
            </a:r>
          </a:p>
        </p:txBody>
      </p:sp>
      <p:sp>
        <p:nvSpPr>
          <p:cNvPr id="38924" name="AutoShape 18"/>
          <p:cNvSpPr>
            <a:spLocks noChangeArrowheads="1"/>
          </p:cNvSpPr>
          <p:nvPr/>
        </p:nvSpPr>
        <p:spPr bwMode="auto">
          <a:xfrm>
            <a:off x="8721725" y="6524625"/>
            <a:ext cx="422275" cy="217488"/>
          </a:xfrm>
          <a:prstGeom prst="curvedDownArrow">
            <a:avLst>
              <a:gd name="adj1" fmla="val 38832"/>
              <a:gd name="adj2" fmla="val 77664"/>
              <a:gd name="adj3" fmla="val 33333"/>
            </a:avLst>
          </a:prstGeom>
          <a:solidFill>
            <a:schemeClr val="hlink"/>
          </a:solidFill>
          <a:ln w="38100">
            <a:solidFill>
              <a:srgbClr val="FF3300"/>
            </a:solidFill>
            <a:miter lim="800000"/>
            <a:headEnd/>
            <a:tailEnd/>
          </a:ln>
        </p:spPr>
        <p:txBody>
          <a:bodyPr wrap="none" anchor="ctr"/>
          <a:lstStyle/>
          <a:p>
            <a:endParaRPr lang="pt-B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0">
          <a:blip r:link="rId2"/>
          <a:srcRect/>
          <a:tile tx="0" ty="0" sx="100000" sy="100000" flip="none" algn="tl"/>
        </a:blipFill>
        <a:effectLst/>
      </p:bgPr>
    </p:bg>
    <p:spTree>
      <p:nvGrpSpPr>
        <p:cNvPr id="1" name=""/>
        <p:cNvGrpSpPr/>
        <p:nvPr/>
      </p:nvGrpSpPr>
      <p:grpSpPr>
        <a:xfrm>
          <a:off x="0" y="0"/>
          <a:ext cx="0" cy="0"/>
          <a:chOff x="0" y="0"/>
          <a:chExt cx="0" cy="0"/>
        </a:xfrm>
      </p:grpSpPr>
      <p:pic>
        <p:nvPicPr>
          <p:cNvPr id="39938" name="Picture 5"/>
          <p:cNvPicPr>
            <a:picLocks noChangeAspect="1" noChangeArrowheads="1"/>
          </p:cNvPicPr>
          <p:nvPr/>
        </p:nvPicPr>
        <p:blipFill>
          <a:blip r:embed="rId3"/>
          <a:srcRect/>
          <a:stretch>
            <a:fillRect/>
          </a:stretch>
        </p:blipFill>
        <p:spPr bwMode="auto">
          <a:xfrm>
            <a:off x="179388" y="476250"/>
            <a:ext cx="2305050" cy="2128838"/>
          </a:xfrm>
          <a:prstGeom prst="rect">
            <a:avLst/>
          </a:prstGeom>
          <a:noFill/>
          <a:ln w="28575">
            <a:solidFill>
              <a:schemeClr val="hlink"/>
            </a:solidFill>
            <a:miter lim="800000"/>
            <a:headEnd/>
            <a:tailEnd/>
          </a:ln>
        </p:spPr>
      </p:pic>
      <p:pic>
        <p:nvPicPr>
          <p:cNvPr id="39939" name="Picture 6"/>
          <p:cNvPicPr>
            <a:picLocks noChangeAspect="1" noChangeArrowheads="1"/>
          </p:cNvPicPr>
          <p:nvPr/>
        </p:nvPicPr>
        <p:blipFill>
          <a:blip r:embed="rId4"/>
          <a:srcRect/>
          <a:stretch>
            <a:fillRect/>
          </a:stretch>
        </p:blipFill>
        <p:spPr bwMode="auto">
          <a:xfrm>
            <a:off x="5219700" y="476250"/>
            <a:ext cx="3486150" cy="2157413"/>
          </a:xfrm>
          <a:prstGeom prst="rect">
            <a:avLst/>
          </a:prstGeom>
          <a:noFill/>
          <a:ln w="28575">
            <a:solidFill>
              <a:schemeClr val="hlink"/>
            </a:solidFill>
            <a:miter lim="800000"/>
            <a:headEnd/>
            <a:tailEnd/>
          </a:ln>
        </p:spPr>
      </p:pic>
      <p:pic>
        <p:nvPicPr>
          <p:cNvPr id="39940" name="Picture 7"/>
          <p:cNvPicPr>
            <a:picLocks noChangeAspect="1" noChangeArrowheads="1"/>
          </p:cNvPicPr>
          <p:nvPr/>
        </p:nvPicPr>
        <p:blipFill>
          <a:blip r:embed="rId5"/>
          <a:srcRect/>
          <a:stretch>
            <a:fillRect/>
          </a:stretch>
        </p:blipFill>
        <p:spPr bwMode="auto">
          <a:xfrm>
            <a:off x="2195513" y="2708275"/>
            <a:ext cx="3595687" cy="3476625"/>
          </a:xfrm>
          <a:prstGeom prst="rect">
            <a:avLst/>
          </a:prstGeom>
          <a:noFill/>
          <a:ln w="9525">
            <a:noFill/>
            <a:miter lim="800000"/>
            <a:headEnd/>
            <a:tailEnd/>
          </a:ln>
        </p:spPr>
      </p:pic>
      <p:sp>
        <p:nvSpPr>
          <p:cNvPr id="39941" name="Rectangle 8"/>
          <p:cNvSpPr>
            <a:spLocks noChangeArrowheads="1"/>
          </p:cNvSpPr>
          <p:nvPr/>
        </p:nvSpPr>
        <p:spPr bwMode="auto">
          <a:xfrm>
            <a:off x="2268538" y="6226175"/>
            <a:ext cx="3843337" cy="644525"/>
          </a:xfrm>
          <a:prstGeom prst="rect">
            <a:avLst/>
          </a:prstGeom>
          <a:solidFill>
            <a:srgbClr val="FFFFFF"/>
          </a:solidFill>
          <a:ln w="9525">
            <a:noFill/>
            <a:miter lim="800000"/>
            <a:headEnd/>
            <a:tailEnd/>
          </a:ln>
        </p:spPr>
        <p:txBody>
          <a:bodyPr lIns="0" tIns="6348" rIns="0" bIns="12696" anchor="ctr">
            <a:spAutoFit/>
          </a:bodyPr>
          <a:lstStyle/>
          <a:p>
            <a:r>
              <a:rPr lang="pt-BR" sz="1300" u="sng">
                <a:solidFill>
                  <a:srgbClr val="660099"/>
                </a:solidFill>
                <a:hlinkClick r:id="rId6"/>
              </a:rPr>
              <a:t>Método Quase-Experimental by Ana Venda on Prezi</a:t>
            </a:r>
            <a:endParaRPr lang="pt-BR" sz="1300">
              <a:solidFill>
                <a:srgbClr val="222222"/>
              </a:solidFill>
            </a:endParaRPr>
          </a:p>
          <a:p>
            <a:pPr eaLnBrk="0" hangingPunct="0"/>
            <a:r>
              <a:rPr lang="pt-BR" sz="1000">
                <a:solidFill>
                  <a:srgbClr val="006621"/>
                </a:solidFill>
              </a:rPr>
              <a:t>https://prezi.com/wszubkktmkz9/metodo-quase-experimental/</a:t>
            </a:r>
            <a:endParaRPr lang="pt-BR" sz="600">
              <a:solidFill>
                <a:srgbClr val="808080"/>
              </a:solidFill>
            </a:endParaRPr>
          </a:p>
          <a:p>
            <a:pPr eaLnBrk="0" hangingPunct="0"/>
            <a:endParaRPr lang="pt-BR"/>
          </a:p>
        </p:txBody>
      </p:sp>
      <p:sp>
        <p:nvSpPr>
          <p:cNvPr id="39942" name="Rectangle 9"/>
          <p:cNvSpPr>
            <a:spLocks noChangeArrowheads="1"/>
          </p:cNvSpPr>
          <p:nvPr/>
        </p:nvSpPr>
        <p:spPr bwMode="auto">
          <a:xfrm>
            <a:off x="3203575" y="6583363"/>
            <a:ext cx="1441450" cy="274637"/>
          </a:xfrm>
          <a:prstGeom prst="rect">
            <a:avLst/>
          </a:prstGeom>
          <a:solidFill>
            <a:srgbClr val="FFFFFF"/>
          </a:solidFill>
          <a:ln w="9525">
            <a:noFill/>
            <a:miter lim="800000"/>
            <a:headEnd/>
            <a:tailEnd/>
          </a:ln>
        </p:spPr>
        <p:txBody>
          <a:bodyPr wrap="none" anchor="ctr">
            <a:spAutoFit/>
          </a:bodyPr>
          <a:lstStyle/>
          <a:p>
            <a:r>
              <a:rPr lang="pt-BR" sz="1200">
                <a:solidFill>
                  <a:srgbClr val="808080"/>
                </a:solidFill>
              </a:rPr>
              <a:t>16 de dez de 2013</a:t>
            </a:r>
            <a:endParaRPr lang="pt-BR" sz="120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p:cNvSpPr>
          <p:nvPr>
            <p:ph type="title"/>
          </p:nvPr>
        </p:nvSpPr>
        <p:spPr bwMode="auto">
          <a:xfrm>
            <a:off x="395288" y="1989138"/>
            <a:ext cx="8229600" cy="990600"/>
          </a:xfrm>
        </p:spPr>
        <p:txBody>
          <a:bodyPr wrap="square" numCol="1" anchorCtr="0" compatLnSpc="1">
            <a:prstTxWarp prst="textNoShape">
              <a:avLst/>
            </a:prstTxWarp>
          </a:bodyPr>
          <a:lstStyle/>
          <a:p>
            <a:pPr algn="ctr" eaLnBrk="1" hangingPunct="1">
              <a:defRPr/>
            </a:pPr>
            <a:r>
              <a:rPr lang="pt-BR" sz="2000" b="1" smtClean="0">
                <a:solidFill>
                  <a:schemeClr val="hlink"/>
                </a:solidFill>
              </a:rPr>
              <a:t>Entendendo a homeostase da glicose durante os primeiros horas em que os mecanismos de contrarregulação são especialmente ativos.</a:t>
            </a:r>
            <a:br>
              <a:rPr lang="pt-BR" sz="2000" b="1" smtClean="0">
                <a:solidFill>
                  <a:schemeClr val="hlink"/>
                </a:solidFill>
              </a:rPr>
            </a:br>
            <a:r>
              <a:rPr lang="pt-BR" sz="3600" smtClean="0"/>
              <a:t> </a:t>
            </a:r>
          </a:p>
        </p:txBody>
      </p:sp>
      <p:sp>
        <p:nvSpPr>
          <p:cNvPr id="40963" name="Rectangle 3"/>
          <p:cNvSpPr>
            <a:spLocks noGrp="1"/>
          </p:cNvSpPr>
          <p:nvPr>
            <p:ph type="body" idx="1"/>
          </p:nvPr>
        </p:nvSpPr>
        <p:spPr>
          <a:xfrm>
            <a:off x="395288" y="2565400"/>
            <a:ext cx="8229600" cy="4876800"/>
          </a:xfrm>
        </p:spPr>
        <p:txBody>
          <a:bodyPr/>
          <a:lstStyle/>
          <a:p>
            <a:pPr eaLnBrk="1" hangingPunct="1"/>
            <a:r>
              <a:rPr lang="pt-BR" sz="2000" smtClean="0"/>
              <a:t>A glicose sanguínea é o substrato chave para a produção de energia durante os períodos perinatal, natal e pós-natal (contribui para quase 80% das necessidades de energia total do   feto). </a:t>
            </a:r>
          </a:p>
          <a:p>
            <a:pPr eaLnBrk="1" hangingPunct="1"/>
            <a:r>
              <a:rPr lang="pt-BR" sz="2000" smtClean="0"/>
              <a:t>A glicose é o maior substrato para o metabolismo cerebral e o cérebro é o órgão primário na utilização da glicose, sendo que o tamanho do cérebro é o principal determinante da produção da glicose. </a:t>
            </a:r>
          </a:p>
          <a:p>
            <a:pPr eaLnBrk="1" hangingPunct="1"/>
            <a:r>
              <a:rPr lang="pt-BR" sz="2000" smtClean="0">
                <a:solidFill>
                  <a:schemeClr val="hlink"/>
                </a:solidFill>
              </a:rPr>
              <a:t>Durante o período perinatal, o contínuo suplemento de glicose ao feto vem da mãe.</a:t>
            </a:r>
            <a:r>
              <a:rPr lang="pt-BR" sz="2000" smtClean="0"/>
              <a:t> </a:t>
            </a:r>
          </a:p>
          <a:p>
            <a:pPr eaLnBrk="1" hangingPunct="1"/>
            <a:r>
              <a:rPr lang="pt-BR" sz="2000" smtClean="0">
                <a:solidFill>
                  <a:schemeClr val="hlink"/>
                </a:solidFill>
              </a:rPr>
              <a:t>No feto normal não há produção de glicose endógena</a:t>
            </a:r>
            <a:r>
              <a:rPr lang="pt-BR" sz="2000" smtClean="0"/>
              <a:t>. </a:t>
            </a:r>
          </a:p>
          <a:p>
            <a:pPr eaLnBrk="1" hangingPunct="1"/>
            <a:r>
              <a:rPr lang="pt-BR" sz="2000" smtClean="0"/>
              <a:t>O aumento do transporte de glicose leva, especialmente no terceiro trimestre, a deposição significativa de glicogênio e gordura.</a:t>
            </a:r>
          </a:p>
          <a:p>
            <a:pPr eaLnBrk="1" hangingPunct="1"/>
            <a:r>
              <a:rPr lang="pt-BR" smtClean="0"/>
              <a:t>            </a:t>
            </a:r>
          </a:p>
        </p:txBody>
      </p:sp>
      <p:sp>
        <p:nvSpPr>
          <p:cNvPr id="40964" name="Rectangle 4"/>
          <p:cNvSpPr>
            <a:spLocks noChangeArrowheads="1"/>
          </p:cNvSpPr>
          <p:nvPr/>
        </p:nvSpPr>
        <p:spPr bwMode="auto">
          <a:xfrm>
            <a:off x="0" y="674688"/>
            <a:ext cx="9036050" cy="852487"/>
          </a:xfrm>
          <a:prstGeom prst="rect">
            <a:avLst/>
          </a:prstGeom>
          <a:noFill/>
          <a:ln w="9525">
            <a:noFill/>
            <a:miter lim="800000"/>
            <a:headEnd/>
            <a:tailEnd/>
          </a:ln>
        </p:spPr>
        <p:txBody>
          <a:bodyPr lIns="0" tIns="126960" rIns="0" bIns="25392" anchor="ctr">
            <a:spAutoFit/>
          </a:bodyPr>
          <a:lstStyle/>
          <a:p>
            <a:pPr algn="ctr"/>
            <a:r>
              <a:rPr lang="pt-BR" b="1">
                <a:hlinkClick r:id="rId2"/>
              </a:rPr>
              <a:t>Distúrbios Metabólicos-2018</a:t>
            </a:r>
            <a:endParaRPr lang="pt-BR" b="1"/>
          </a:p>
          <a:p>
            <a:pPr algn="ctr"/>
            <a:r>
              <a:rPr lang="pt-BR" sz="1400"/>
              <a:t>Paulo R. Margotto, Evely Mirela. Capítulo do Livro Assistência ao Recém-Nascido de Risco, Hospital de Ensino Materno Infantil de Brasília, 4a Edição, 208 (em preparação)</a:t>
            </a:r>
          </a:p>
        </p:txBody>
      </p:sp>
      <p:pic>
        <p:nvPicPr>
          <p:cNvPr id="40965" name="Picture 6" descr="doc"/>
          <p:cNvPicPr>
            <a:picLocks noChangeAspect="1" noChangeArrowheads="1"/>
          </p:cNvPicPr>
          <p:nvPr/>
        </p:nvPicPr>
        <p:blipFill>
          <a:blip r:embed="rId3"/>
          <a:srcRect/>
          <a:stretch>
            <a:fillRect/>
          </a:stretch>
        </p:blipFill>
        <p:spPr bwMode="auto">
          <a:xfrm>
            <a:off x="6156325" y="549275"/>
            <a:ext cx="457200" cy="457200"/>
          </a:xfrm>
          <a:prstGeom prst="rect">
            <a:avLst/>
          </a:prstGeom>
          <a:noFill/>
          <a:ln w="9525">
            <a:noFill/>
            <a:miter lim="800000"/>
            <a:headEnd/>
            <a:tailEnd/>
          </a:ln>
        </p:spPr>
      </p:pic>
      <p:sp>
        <p:nvSpPr>
          <p:cNvPr id="40966" name="AutoShape 7"/>
          <p:cNvSpPr>
            <a:spLocks noChangeArrowheads="1"/>
          </p:cNvSpPr>
          <p:nvPr/>
        </p:nvSpPr>
        <p:spPr bwMode="auto">
          <a:xfrm>
            <a:off x="8721725" y="6524625"/>
            <a:ext cx="422275" cy="217488"/>
          </a:xfrm>
          <a:prstGeom prst="curvedDownArrow">
            <a:avLst>
              <a:gd name="adj1" fmla="val 38832"/>
              <a:gd name="adj2" fmla="val 77664"/>
              <a:gd name="adj3" fmla="val 33333"/>
            </a:avLst>
          </a:prstGeom>
          <a:solidFill>
            <a:schemeClr val="hlink"/>
          </a:solidFill>
          <a:ln w="38100">
            <a:solidFill>
              <a:srgbClr val="FF3300"/>
            </a:solidFill>
            <a:miter lim="800000"/>
            <a:headEnd/>
            <a:tailEnd/>
          </a:ln>
        </p:spPr>
        <p:txBody>
          <a:bodyPr wrap="none" anchor="ctr"/>
          <a:lstStyle/>
          <a:p>
            <a:endParaRPr lang="pt-B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3"/>
          <p:cNvSpPr>
            <a:spLocks noGrp="1"/>
          </p:cNvSpPr>
          <p:nvPr>
            <p:ph type="body" idx="1"/>
          </p:nvPr>
        </p:nvSpPr>
        <p:spPr>
          <a:xfrm>
            <a:off x="457200" y="1600200"/>
            <a:ext cx="8229600" cy="5141913"/>
          </a:xfrm>
        </p:spPr>
        <p:txBody>
          <a:bodyPr/>
          <a:lstStyle/>
          <a:p>
            <a:pPr eaLnBrk="1" hangingPunct="1">
              <a:lnSpc>
                <a:spcPct val="80000"/>
              </a:lnSpc>
            </a:pPr>
            <a:r>
              <a:rPr lang="pt-BR" sz="1600" smtClean="0"/>
              <a:t> </a:t>
            </a:r>
            <a:r>
              <a:rPr lang="pt-BR" sz="1800" b="1" smtClean="0">
                <a:solidFill>
                  <a:schemeClr val="hlink"/>
                </a:solidFill>
              </a:rPr>
              <a:t>Após o nascimento, a passagem contínua de glicose para o feto é interrompida e nas primeiras horas após o nascimento, há uma fase de transição de níveis baixos de glicose no sangue fisiologicamente normais (hipoglicemia neonatal de transição) que se normaliza em torno de 72 h após o nascimento. </a:t>
            </a:r>
          </a:p>
          <a:p>
            <a:pPr eaLnBrk="1" hangingPunct="1">
              <a:lnSpc>
                <a:spcPct val="80000"/>
              </a:lnSpc>
            </a:pPr>
            <a:endParaRPr lang="pt-BR" sz="1800" b="1" smtClean="0">
              <a:solidFill>
                <a:schemeClr val="hlink"/>
              </a:solidFill>
            </a:endParaRPr>
          </a:p>
          <a:p>
            <a:pPr eaLnBrk="1" hangingPunct="1">
              <a:lnSpc>
                <a:spcPct val="80000"/>
              </a:lnSpc>
            </a:pPr>
            <a:r>
              <a:rPr lang="pt-BR" sz="1800" smtClean="0"/>
              <a:t>Os hormônios principais que regulam a homeostase da glicose incluem insulina, glucagon, epinefrina, norepinefrina, cortisol e hormônio de crescimento A insulina normalmente regula a homeostase da glicose no estado pós-prandial enquanto os outros hormônios regulam os níveis de glicose no sangue durante o jejum.</a:t>
            </a:r>
          </a:p>
          <a:p>
            <a:pPr eaLnBrk="1" hangingPunct="1">
              <a:lnSpc>
                <a:spcPct val="80000"/>
              </a:lnSpc>
            </a:pPr>
            <a:r>
              <a:rPr lang="pt-BR" sz="1800" smtClean="0">
                <a:solidFill>
                  <a:schemeClr val="hlink"/>
                </a:solidFill>
              </a:rPr>
              <a:t>É durante essas primeiras horas após o nascimento que as concentrações de glicose no sangue mostram marcada variabilidade fisiológica e isto representa uma fase de transição normal da fisiologia da glicose</a:t>
            </a:r>
            <a:r>
              <a:rPr lang="pt-BR" sz="1800" smtClean="0"/>
              <a:t>.</a:t>
            </a:r>
            <a:r>
              <a:rPr lang="pt-BR" altLang="ja-JP" sz="1800" smtClean="0"/>
              <a:t> </a:t>
            </a:r>
          </a:p>
          <a:p>
            <a:pPr eaLnBrk="1" hangingPunct="1">
              <a:lnSpc>
                <a:spcPct val="80000"/>
              </a:lnSpc>
            </a:pPr>
            <a:r>
              <a:rPr lang="pt-BR" altLang="ja-JP" sz="1800" smtClean="0">
                <a:solidFill>
                  <a:schemeClr val="hlink"/>
                </a:solidFill>
              </a:rPr>
              <a:t>O RN normal apropriado para a idade gestacional terá uma queda  pós-natal instantânea (fisiologicamente normal) nas  concentrações de glicose durante as primeiras 2-4 horas de vida.</a:t>
            </a:r>
            <a:r>
              <a:rPr lang="pt-BR" altLang="ja-JP" sz="1800" smtClean="0"/>
              <a:t> </a:t>
            </a:r>
            <a:r>
              <a:rPr lang="pt-BR" sz="1800" smtClean="0"/>
              <a:t>Nos RN a termo,concentrações transitórias de glicose no sangue tão baixas quanto 30 mg / dL são comuns nas primeiras 1 a 2 horas após o nascimento, mas, geralmente aumentam acima de 45 mg% até 12 horas de idade </a:t>
            </a:r>
          </a:p>
          <a:p>
            <a:pPr eaLnBrk="1" hangingPunct="1">
              <a:lnSpc>
                <a:spcPct val="80000"/>
              </a:lnSpc>
            </a:pPr>
            <a:r>
              <a:rPr lang="pt-BR" altLang="ja-JP" sz="1800" smtClean="0"/>
              <a:t>       </a:t>
            </a:r>
            <a:endParaRPr lang="pt-BR" sz="1800" smtClean="0">
              <a:ea typeface="MS PGothic" pitchFamily="34" charset="-128"/>
            </a:endParaRPr>
          </a:p>
        </p:txBody>
      </p:sp>
      <p:sp>
        <p:nvSpPr>
          <p:cNvPr id="41987" name="AutoShape 4"/>
          <p:cNvSpPr>
            <a:spLocks noChangeArrowheads="1"/>
          </p:cNvSpPr>
          <p:nvPr/>
        </p:nvSpPr>
        <p:spPr bwMode="auto">
          <a:xfrm>
            <a:off x="8721725" y="6524625"/>
            <a:ext cx="422275" cy="217488"/>
          </a:xfrm>
          <a:prstGeom prst="curvedDownArrow">
            <a:avLst>
              <a:gd name="adj1" fmla="val 38832"/>
              <a:gd name="adj2" fmla="val 77664"/>
              <a:gd name="adj3" fmla="val 33333"/>
            </a:avLst>
          </a:prstGeom>
          <a:solidFill>
            <a:schemeClr val="hlink"/>
          </a:solidFill>
          <a:ln w="38100">
            <a:solidFill>
              <a:srgbClr val="FF3300"/>
            </a:solidFill>
            <a:miter lim="800000"/>
            <a:headEnd/>
            <a:tailEnd/>
          </a:ln>
        </p:spPr>
        <p:txBody>
          <a:bodyPr wrap="none" anchor="ctr"/>
          <a:lstStyle/>
          <a:p>
            <a:endParaRPr lang="pt-B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3"/>
          <p:cNvSpPr>
            <a:spLocks noGrp="1"/>
          </p:cNvSpPr>
          <p:nvPr>
            <p:ph type="body" idx="1"/>
          </p:nvPr>
        </p:nvSpPr>
        <p:spPr/>
        <p:txBody>
          <a:bodyPr/>
          <a:lstStyle/>
          <a:p>
            <a:pPr eaLnBrk="1" hangingPunct="1">
              <a:lnSpc>
                <a:spcPct val="80000"/>
              </a:lnSpc>
            </a:pPr>
            <a:r>
              <a:rPr lang="pt-BR" altLang="ja-JP" sz="1800" smtClean="0"/>
              <a:t>Um baixo nível de glicose no sangue tem que ser interpretado dentro do  cenário clínico, observando-se o alimento que recebe, a presença ou ausência de substratos alternativos, o método utilizado para medir a glicose no sangue,  respeitando as respostas dos hormônios contrarregulatórios e metabólitos intermediários.</a:t>
            </a:r>
            <a:endParaRPr lang="pt-BR" sz="1800" smtClean="0"/>
          </a:p>
          <a:p>
            <a:pPr eaLnBrk="1" hangingPunct="1">
              <a:lnSpc>
                <a:spcPct val="80000"/>
              </a:lnSpc>
            </a:pPr>
            <a:endParaRPr lang="pt-BR" sz="1800" smtClean="0"/>
          </a:p>
          <a:p>
            <a:pPr eaLnBrk="1" hangingPunct="1">
              <a:lnSpc>
                <a:spcPct val="80000"/>
              </a:lnSpc>
            </a:pPr>
            <a:r>
              <a:rPr lang="pt-BR" sz="1800" b="1" smtClean="0">
                <a:solidFill>
                  <a:srgbClr val="FF66FF"/>
                </a:solidFill>
              </a:rPr>
              <a:t>A queda de glicose parece essencial para facilitar a transição fisiológica para a vida neonatal incluindo um aumento na produção de glicose por glicogenólise, gliconeogênese, estimulação do apetite, adaptação aos ciclos de jejum e pós-prandial e promoção de um metabolismo oxidativo da gordura usando lipídios dos depósitos e ingeridos no leite.</a:t>
            </a:r>
          </a:p>
          <a:p>
            <a:pPr eaLnBrk="1" hangingPunct="1">
              <a:lnSpc>
                <a:spcPct val="80000"/>
              </a:lnSpc>
            </a:pPr>
            <a:r>
              <a:rPr lang="pt-BR" sz="1800" smtClean="0"/>
              <a:t>	Consequentemente, recém-nascidos a termo são programados para evoluir funcional e metabolicamente do ambiente intrauterino totalmente dependente para o habitat extra-uterino sem a necessidade de vigilância metabólica ou interferência com a amamentação natural. </a:t>
            </a:r>
          </a:p>
          <a:p>
            <a:pPr eaLnBrk="1" hangingPunct="1">
              <a:lnSpc>
                <a:spcPct val="80000"/>
              </a:lnSpc>
            </a:pPr>
            <a:r>
              <a:rPr lang="pt-BR" sz="1800" b="1" smtClean="0">
                <a:solidFill>
                  <a:srgbClr val="FF66FF"/>
                </a:solidFill>
              </a:rPr>
              <a:t>Não devemos esperar que estes RN tenham uma glicemia 50≥mg% nas primeiras horas de vida.	</a:t>
            </a:r>
          </a:p>
          <a:p>
            <a:pPr algn="ctr" eaLnBrk="1" hangingPunct="1">
              <a:lnSpc>
                <a:spcPct val="80000"/>
              </a:lnSpc>
            </a:pPr>
            <a:r>
              <a:rPr lang="pt-BR" sz="1800" smtClean="0"/>
              <a:t>	</a:t>
            </a:r>
            <a:r>
              <a:rPr lang="pt-BR" sz="1800" smtClean="0">
                <a:solidFill>
                  <a:schemeClr val="hlink"/>
                </a:solidFill>
              </a:rPr>
              <a:t>Por outro lado, no prematuro ou RN pequeno para a idade gestacional este complexo processo de adaptação hormonal e metabólico é imaturo e subdesenvolvido.</a:t>
            </a:r>
          </a:p>
        </p:txBody>
      </p:sp>
      <p:sp>
        <p:nvSpPr>
          <p:cNvPr id="43011" name="AutoShape 4"/>
          <p:cNvSpPr>
            <a:spLocks noChangeArrowheads="1"/>
          </p:cNvSpPr>
          <p:nvPr/>
        </p:nvSpPr>
        <p:spPr bwMode="auto">
          <a:xfrm>
            <a:off x="8721725" y="6524625"/>
            <a:ext cx="422275" cy="217488"/>
          </a:xfrm>
          <a:prstGeom prst="curvedDownArrow">
            <a:avLst>
              <a:gd name="adj1" fmla="val 38832"/>
              <a:gd name="adj2" fmla="val 77664"/>
              <a:gd name="adj3" fmla="val 33333"/>
            </a:avLst>
          </a:prstGeom>
          <a:solidFill>
            <a:schemeClr val="hlink"/>
          </a:solidFill>
          <a:ln w="38100">
            <a:solidFill>
              <a:srgbClr val="FF3300"/>
            </a:solidFill>
            <a:miter lim="800000"/>
            <a:headEnd/>
            <a:tailEnd/>
          </a:ln>
        </p:spPr>
        <p:txBody>
          <a:bodyPr wrap="none" anchor="ctr"/>
          <a:lstStyle/>
          <a:p>
            <a:endParaRPr lang="pt-B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3"/>
          <p:cNvSpPr>
            <a:spLocks noGrp="1"/>
          </p:cNvSpPr>
          <p:nvPr>
            <p:ph type="body" idx="1"/>
          </p:nvPr>
        </p:nvSpPr>
        <p:spPr/>
        <p:txBody>
          <a:bodyPr/>
          <a:lstStyle/>
          <a:p>
            <a:pPr eaLnBrk="1" hangingPunct="1">
              <a:lnSpc>
                <a:spcPct val="90000"/>
              </a:lnSpc>
            </a:pPr>
            <a:r>
              <a:rPr lang="pt-BR" smtClean="0">
                <a:solidFill>
                  <a:srgbClr val="FF3300"/>
                </a:solidFill>
              </a:rPr>
              <a:t>Hipoglicemia significante</a:t>
            </a:r>
            <a:r>
              <a:rPr lang="pt-BR" smtClean="0"/>
              <a:t> é o </a:t>
            </a:r>
            <a:r>
              <a:rPr lang="pt-BR" smtClean="0">
                <a:solidFill>
                  <a:schemeClr val="hlink"/>
                </a:solidFill>
              </a:rPr>
              <a:t>nível de glicose plasmática ou sanguínea no qual o indivíduo apresenta uma resposta única a uma circunstância anômala causada pela redução do suprimento de glicose para um órgão alvo, no caso o cérebro.</a:t>
            </a:r>
          </a:p>
          <a:p>
            <a:pPr eaLnBrk="1" hangingPunct="1">
              <a:lnSpc>
                <a:spcPct val="90000"/>
              </a:lnSpc>
            </a:pPr>
            <a:r>
              <a:rPr lang="pt-BR" smtClean="0"/>
              <a:t>	É impossível estabelecer um simples valor de glicose no sangue que conduz a dano cerebral (nível neuroglicopênico) e este dano está na dependência da gravidade, duração  e frequência de hipoglicemia. Segundo Boardman JP et al, </a:t>
            </a:r>
            <a:r>
              <a:rPr lang="pt-BR" smtClean="0">
                <a:solidFill>
                  <a:srgbClr val="FF3399"/>
                </a:solidFill>
              </a:rPr>
              <a:t>a literatura sinaliza que níveis de glicemia  menores que 18mg% por 1 a 2 horas ou recorrente associam-se à disfunção neurológica aguda.</a:t>
            </a:r>
          </a:p>
        </p:txBody>
      </p:sp>
      <p:sp>
        <p:nvSpPr>
          <p:cNvPr id="44035" name="AutoShape 4"/>
          <p:cNvSpPr>
            <a:spLocks noChangeArrowheads="1"/>
          </p:cNvSpPr>
          <p:nvPr/>
        </p:nvSpPr>
        <p:spPr bwMode="auto">
          <a:xfrm>
            <a:off x="8721725" y="6524625"/>
            <a:ext cx="422275" cy="217488"/>
          </a:xfrm>
          <a:prstGeom prst="curvedDownArrow">
            <a:avLst>
              <a:gd name="adj1" fmla="val 38832"/>
              <a:gd name="adj2" fmla="val 77664"/>
              <a:gd name="adj3" fmla="val 33333"/>
            </a:avLst>
          </a:prstGeom>
          <a:solidFill>
            <a:schemeClr val="hlink"/>
          </a:solidFill>
          <a:ln w="38100">
            <a:solidFill>
              <a:srgbClr val="FF3300"/>
            </a:solidFill>
            <a:miter lim="800000"/>
            <a:headEnd/>
            <a:tailEnd/>
          </a:ln>
        </p:spPr>
        <p:txBody>
          <a:bodyPr wrap="none" anchor="ctr"/>
          <a:lstStyle/>
          <a:p>
            <a:endParaRPr lang="pt-B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p:cNvSpPr>
          <p:nvPr>
            <p:ph type="title"/>
          </p:nvPr>
        </p:nvSpPr>
        <p:spPr bwMode="auto"/>
        <p:txBody>
          <a:bodyPr wrap="square" numCol="1" anchorCtr="0" compatLnSpc="1">
            <a:prstTxWarp prst="textNoShape">
              <a:avLst/>
            </a:prstTxWarp>
          </a:bodyPr>
          <a:lstStyle/>
          <a:p>
            <a:pPr algn="ctr" eaLnBrk="1" hangingPunct="1">
              <a:defRPr/>
            </a:pPr>
            <a:r>
              <a:rPr lang="pt-BR" sz="3600" smtClean="0">
                <a:solidFill>
                  <a:srgbClr val="FF66FF"/>
                </a:solidFill>
              </a:rPr>
              <a:t>Como definimos Hipoglicemia na nossa Unidade</a:t>
            </a:r>
          </a:p>
        </p:txBody>
      </p:sp>
      <p:sp>
        <p:nvSpPr>
          <p:cNvPr id="45059" name="Rectangle 3"/>
          <p:cNvSpPr>
            <a:spLocks noGrp="1"/>
          </p:cNvSpPr>
          <p:nvPr>
            <p:ph type="body" idx="1"/>
          </p:nvPr>
        </p:nvSpPr>
        <p:spPr/>
        <p:txBody>
          <a:bodyPr/>
          <a:lstStyle/>
          <a:p>
            <a:pPr algn="ctr" eaLnBrk="1" hangingPunct="1"/>
            <a:r>
              <a:rPr lang="pt-BR" smtClean="0">
                <a:solidFill>
                  <a:schemeClr val="hlink"/>
                </a:solidFill>
              </a:rPr>
              <a:t>Existem controvérsias a respeito dos limites de euglicemia. </a:t>
            </a:r>
          </a:p>
          <a:p>
            <a:pPr eaLnBrk="1" hangingPunct="1"/>
            <a:r>
              <a:rPr lang="pt-BR" smtClean="0"/>
              <a:t>Temos considerado manter os </a:t>
            </a:r>
            <a:r>
              <a:rPr lang="pt-BR" b="1" smtClean="0">
                <a:solidFill>
                  <a:schemeClr val="hlink"/>
                </a:solidFill>
              </a:rPr>
              <a:t>valores da glicose sangüínea ≥ 50 mg%, que equivale a uma glicemia plasmática de 60mg%),</a:t>
            </a:r>
            <a:r>
              <a:rPr lang="pt-BR" smtClean="0"/>
              <a:t> garantindo um nível seguro para prevenir possível comprometimento do SNC (a hipoglicemia está associada com aumento do fluxo sanguíneo cerebral em 2 a 3 vezes).</a:t>
            </a:r>
          </a:p>
        </p:txBody>
      </p:sp>
      <p:sp>
        <p:nvSpPr>
          <p:cNvPr id="45060" name="AutoShape 4"/>
          <p:cNvSpPr>
            <a:spLocks noChangeArrowheads="1"/>
          </p:cNvSpPr>
          <p:nvPr/>
        </p:nvSpPr>
        <p:spPr bwMode="auto">
          <a:xfrm>
            <a:off x="8721725" y="6524625"/>
            <a:ext cx="422275" cy="217488"/>
          </a:xfrm>
          <a:prstGeom prst="curvedDownArrow">
            <a:avLst>
              <a:gd name="adj1" fmla="val 38832"/>
              <a:gd name="adj2" fmla="val 77664"/>
              <a:gd name="adj3" fmla="val 33333"/>
            </a:avLst>
          </a:prstGeom>
          <a:solidFill>
            <a:schemeClr val="hlink"/>
          </a:solidFill>
          <a:ln w="38100">
            <a:solidFill>
              <a:srgbClr val="FF3300"/>
            </a:solidFill>
            <a:miter lim="800000"/>
            <a:headEnd/>
            <a:tailEnd/>
          </a:ln>
        </p:spPr>
        <p:txBody>
          <a:bodyPr wrap="none" anchor="ctr"/>
          <a:lstStyle/>
          <a:p>
            <a:endParaRPr lang="pt-B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p:cNvSpPr>
          <p:nvPr>
            <p:ph type="title"/>
          </p:nvPr>
        </p:nvSpPr>
        <p:spPr bwMode="auto">
          <a:xfrm>
            <a:off x="0" y="0"/>
            <a:ext cx="9144000" cy="1331913"/>
          </a:xfrm>
          <a:solidFill>
            <a:schemeClr val="bg1"/>
          </a:solidFill>
        </p:spPr>
        <p:txBody>
          <a:bodyPr wrap="square" numCol="1" anchorCtr="0" compatLnSpc="1">
            <a:prstTxWarp prst="textNoShape">
              <a:avLst/>
            </a:prstTxWarp>
          </a:bodyPr>
          <a:lstStyle/>
          <a:p>
            <a:r>
              <a:rPr lang="pt-BR" sz="2400" smtClean="0">
                <a:solidFill>
                  <a:srgbClr val="FF66FF"/>
                </a:solidFill>
              </a:rPr>
              <a:t/>
            </a:r>
            <a:br>
              <a:rPr lang="pt-BR" sz="2400" smtClean="0">
                <a:solidFill>
                  <a:srgbClr val="FF66FF"/>
                </a:solidFill>
              </a:rPr>
            </a:br>
            <a:r>
              <a:rPr lang="pt-BR" sz="2400" smtClean="0">
                <a:solidFill>
                  <a:srgbClr val="FF66FF"/>
                </a:solidFill>
              </a:rPr>
              <a:t>                </a:t>
            </a:r>
            <a:r>
              <a:rPr lang="pt-BR" sz="1800" b="1" smtClean="0">
                <a:solidFill>
                  <a:srgbClr val="FF66FF"/>
                </a:solidFill>
              </a:rPr>
              <a:t>Como fazemos a triagem para Hipoglicemia</a:t>
            </a:r>
            <a:r>
              <a:rPr lang="pt-BR" sz="1800" smtClean="0">
                <a:solidFill>
                  <a:srgbClr val="FF66FF"/>
                </a:solidFill>
              </a:rPr>
              <a:t> </a:t>
            </a:r>
            <a:br>
              <a:rPr lang="pt-BR" sz="1800" smtClean="0">
                <a:solidFill>
                  <a:srgbClr val="FF66FF"/>
                </a:solidFill>
              </a:rPr>
            </a:br>
            <a:r>
              <a:rPr lang="pt-BR" sz="1800" smtClean="0">
                <a:solidFill>
                  <a:srgbClr val="FF66FF"/>
                </a:solidFill>
              </a:rPr>
              <a:t>             </a:t>
            </a:r>
            <a:r>
              <a:rPr lang="pt-BR" sz="1800" smtClean="0">
                <a:solidFill>
                  <a:srgbClr val="FF3399"/>
                </a:solidFill>
              </a:rPr>
              <a:t>Fita-reagente para os RN de risco (</a:t>
            </a:r>
            <a:r>
              <a:rPr lang="pt-BR" sz="1800" b="1" smtClean="0">
                <a:solidFill>
                  <a:srgbClr val="FF3399"/>
                </a:solidFill>
              </a:rPr>
              <a:t>mede a</a:t>
            </a:r>
            <a:r>
              <a:rPr lang="pt-BR" sz="1800" smtClean="0">
                <a:solidFill>
                  <a:srgbClr val="FF3399"/>
                </a:solidFill>
              </a:rPr>
              <a:t> </a:t>
            </a:r>
            <a:r>
              <a:rPr lang="pt-BR" sz="1800" b="1" smtClean="0">
                <a:solidFill>
                  <a:srgbClr val="FF3399"/>
                </a:solidFill>
              </a:rPr>
              <a:t>glicemia sanguínea</a:t>
            </a:r>
            <a:r>
              <a:rPr lang="pt-BR" sz="1800" smtClean="0">
                <a:solidFill>
                  <a:srgbClr val="FF3399"/>
                </a:solidFill>
              </a:rPr>
              <a:t>).</a:t>
            </a:r>
            <a:r>
              <a:rPr lang="pt-BR" sz="3600" smtClean="0"/>
              <a:t> </a:t>
            </a:r>
          </a:p>
        </p:txBody>
      </p:sp>
      <p:sp>
        <p:nvSpPr>
          <p:cNvPr id="73731" name="Rectangle 3"/>
          <p:cNvSpPr>
            <a:spLocks noGrp="1"/>
          </p:cNvSpPr>
          <p:nvPr>
            <p:ph type="body" idx="1"/>
          </p:nvPr>
        </p:nvSpPr>
        <p:spPr>
          <a:xfrm>
            <a:off x="323850" y="1196975"/>
            <a:ext cx="8229600" cy="5184775"/>
          </a:xfrm>
        </p:spPr>
        <p:txBody>
          <a:bodyPr/>
          <a:lstStyle/>
          <a:p>
            <a:pPr>
              <a:lnSpc>
                <a:spcPct val="80000"/>
              </a:lnSpc>
            </a:pPr>
            <a:r>
              <a:rPr lang="pt-BR" sz="1400" b="1" smtClean="0">
                <a:solidFill>
                  <a:srgbClr val="0000FF"/>
                </a:solidFill>
              </a:rPr>
              <a:t>A triagem deve ser realizada na mãozinha, após 2 minutos de solução adocicada com glicose (a 25%):</a:t>
            </a:r>
            <a:r>
              <a:rPr lang="pt-BR" sz="1400" smtClean="0"/>
              <a:t> ativa as vias opióides endógenas com liberação de endorfinas, reduzindo os indicadores fisiológicos e em 20% os escores da dor.  A razão da escolha da mãozinha em relação ao pezinho é que o limiar da dor no calcâneo é menor, se comparado com extremidades superiores (as fibras inibitórias descendentes da dor estão inicialmente na porção cervical da coluna dorsal e mais tardiamente até a porção lombar). </a:t>
            </a:r>
          </a:p>
          <a:p>
            <a:pPr algn="ctr">
              <a:lnSpc>
                <a:spcPct val="80000"/>
              </a:lnSpc>
              <a:buFont typeface="Arial" charset="0"/>
              <a:buNone/>
            </a:pPr>
            <a:r>
              <a:rPr lang="pt-BR" sz="1400" b="1" smtClean="0">
                <a:solidFill>
                  <a:schemeClr val="hlink"/>
                </a:solidFill>
              </a:rPr>
              <a:t>                   </a:t>
            </a:r>
            <a:r>
              <a:rPr lang="pt-BR" sz="1400" b="1" smtClean="0">
                <a:solidFill>
                  <a:srgbClr val="0000FF"/>
                </a:solidFill>
              </a:rPr>
              <a:t>Também fazemos o teste do pezinho colhendo o sangue na mãozinha por estes motivos</a:t>
            </a:r>
          </a:p>
          <a:p>
            <a:pPr>
              <a:lnSpc>
                <a:spcPct val="80000"/>
              </a:lnSpc>
              <a:buFont typeface="Arial" charset="0"/>
              <a:buNone/>
            </a:pPr>
            <a:r>
              <a:rPr lang="pt-BR" sz="1400" smtClean="0"/>
              <a:t>    - </a:t>
            </a:r>
            <a:r>
              <a:rPr lang="pt-BR" sz="1400" b="1" smtClean="0">
                <a:solidFill>
                  <a:srgbClr val="FF66FF"/>
                </a:solidFill>
              </a:rPr>
              <a:t>RN PIG</a:t>
            </a:r>
            <a:r>
              <a:rPr lang="pt-BR" sz="1400" smtClean="0"/>
              <a:t> (pequenos para a idade gestacional, principalmente se assimétricos [Índice ponderal &lt;P10]):                                                            6 – 12 – 24 horas  </a:t>
            </a:r>
          </a:p>
          <a:p>
            <a:pPr>
              <a:lnSpc>
                <a:spcPct val="80000"/>
              </a:lnSpc>
              <a:buFont typeface="Arial" charset="0"/>
              <a:buNone/>
            </a:pPr>
            <a:r>
              <a:rPr lang="pt-BR" sz="1400" smtClean="0"/>
              <a:t>    - </a:t>
            </a:r>
            <a:r>
              <a:rPr lang="pt-BR" sz="1400" b="1" smtClean="0">
                <a:solidFill>
                  <a:srgbClr val="FF66FF"/>
                </a:solidFill>
              </a:rPr>
              <a:t>RN GIG</a:t>
            </a:r>
            <a:r>
              <a:rPr lang="pt-BR" sz="1400" smtClean="0"/>
              <a:t> (grandes para a idade gestacional, principalmente se assimétricos [Índice Ponderal&gt;P90]):                                              6 – 12 – 24 horas</a:t>
            </a:r>
          </a:p>
          <a:p>
            <a:pPr>
              <a:lnSpc>
                <a:spcPct val="80000"/>
              </a:lnSpc>
              <a:buFont typeface="Arial" charset="0"/>
              <a:buNone/>
            </a:pPr>
            <a:r>
              <a:rPr lang="pt-BR" sz="1400" smtClean="0"/>
              <a:t>     -</a:t>
            </a:r>
            <a:r>
              <a:rPr lang="pt-BR" sz="1400" b="1" smtClean="0">
                <a:solidFill>
                  <a:srgbClr val="FF66FF"/>
                </a:solidFill>
              </a:rPr>
              <a:t>RN prematuros</a:t>
            </a:r>
            <a:r>
              <a:rPr lang="pt-BR" sz="1400" smtClean="0"/>
              <a:t>:                                           6 – 12 – 24 horas</a:t>
            </a:r>
          </a:p>
          <a:p>
            <a:pPr>
              <a:lnSpc>
                <a:spcPct val="80000"/>
              </a:lnSpc>
              <a:buFont typeface="Arial" charset="0"/>
              <a:buNone/>
            </a:pPr>
            <a:r>
              <a:rPr lang="pt-BR" sz="1400" smtClean="0"/>
              <a:t>    -</a:t>
            </a:r>
            <a:r>
              <a:rPr lang="pt-BR" sz="1400" b="1" smtClean="0">
                <a:solidFill>
                  <a:srgbClr val="FF66FF"/>
                </a:solidFill>
              </a:rPr>
              <a:t>RN de Diabética insulino-dependente</a:t>
            </a:r>
            <a:r>
              <a:rPr lang="pt-BR" sz="1400" smtClean="0"/>
              <a:t>:       1 – 2 – 3 – 6 – 12 – 24  horas</a:t>
            </a:r>
          </a:p>
          <a:p>
            <a:pPr>
              <a:lnSpc>
                <a:spcPct val="80000"/>
              </a:lnSpc>
              <a:buFont typeface="Arial" charset="0"/>
              <a:buNone/>
            </a:pPr>
            <a:r>
              <a:rPr lang="pt-BR" sz="1400" smtClean="0"/>
              <a:t>     -RN de Diabética gestacional com uso de insulina ou antidiabéticos orais e/ou com crescimento </a:t>
            </a:r>
          </a:p>
          <a:p>
            <a:pPr>
              <a:lnSpc>
                <a:spcPct val="80000"/>
              </a:lnSpc>
              <a:buFont typeface="Arial" charset="0"/>
              <a:buNone/>
            </a:pPr>
            <a:r>
              <a:rPr lang="pt-BR" sz="1400" smtClean="0"/>
              <a:t>      anormal (GIG/PIG):                                        6-12-24 horas		</a:t>
            </a:r>
          </a:p>
          <a:p>
            <a:pPr algn="ctr">
              <a:lnSpc>
                <a:spcPct val="80000"/>
              </a:lnSpc>
              <a:buFont typeface="Arial" charset="0"/>
              <a:buNone/>
            </a:pPr>
            <a:r>
              <a:rPr lang="pt-BR" sz="1400" b="1" smtClean="0"/>
              <a:t>      Nota: RN de  mães com diabetes gestacional controlada com dieta com crescimento normal: não necessidade monitorização</a:t>
            </a:r>
          </a:p>
          <a:p>
            <a:pPr>
              <a:lnSpc>
                <a:spcPct val="80000"/>
              </a:lnSpc>
              <a:buFont typeface="Arial" charset="0"/>
              <a:buNone/>
            </a:pPr>
            <a:r>
              <a:rPr lang="pt-BR" sz="1400" smtClean="0"/>
              <a:t>   - </a:t>
            </a:r>
            <a:r>
              <a:rPr lang="pt-BR" sz="1400" b="1" smtClean="0">
                <a:solidFill>
                  <a:srgbClr val="FF66FF"/>
                </a:solidFill>
              </a:rPr>
              <a:t>RN com Doença Hemolítica pelo fator Rh</a:t>
            </a:r>
            <a:r>
              <a:rPr lang="pt-BR" sz="1400" smtClean="0"/>
              <a:t>: 6 – 12 – 24 horas e 6 horas após exsanguíneotransfusão.</a:t>
            </a:r>
          </a:p>
          <a:p>
            <a:pPr>
              <a:lnSpc>
                <a:spcPct val="80000"/>
              </a:lnSpc>
              <a:buFont typeface="Arial" charset="0"/>
              <a:buNone/>
            </a:pPr>
            <a:r>
              <a:rPr lang="pt-BR" sz="1400" smtClean="0"/>
              <a:t>	  - Nos RN de risco iniciar precocemente, quando possível a alimentação enteral.   </a:t>
            </a:r>
          </a:p>
          <a:p>
            <a:pPr>
              <a:lnSpc>
                <a:spcPct val="80000"/>
              </a:lnSpc>
              <a:buFont typeface="Arial" charset="0"/>
              <a:buNone/>
            </a:pPr>
            <a:r>
              <a:rPr lang="pt-BR" sz="1400" smtClean="0"/>
              <a:t>         - Nos RN com Desconforto Respiratório Leve, iniciar a perfusão venosa com TIG (Taxa de infusão de glicose) de 4,5-5,0 mg/Kg/dia.</a:t>
            </a:r>
          </a:p>
          <a:p>
            <a:pPr>
              <a:lnSpc>
                <a:spcPct val="80000"/>
              </a:lnSpc>
              <a:buFont typeface="Arial" charset="0"/>
              <a:buNone/>
            </a:pPr>
            <a:r>
              <a:rPr lang="pt-BR" sz="1400" b="1" smtClean="0"/>
              <a:t>                                      </a:t>
            </a:r>
            <a:r>
              <a:rPr lang="pt-BR" sz="1400" b="1" smtClean="0">
                <a:solidFill>
                  <a:srgbClr val="FF3399"/>
                </a:solidFill>
              </a:rPr>
              <a:t>Tratamento da Hipoglicemia (&lt;50mg%)</a:t>
            </a:r>
          </a:p>
          <a:p>
            <a:pPr>
              <a:lnSpc>
                <a:spcPct val="80000"/>
              </a:lnSpc>
              <a:buFont typeface="Arial" charset="0"/>
              <a:buNone/>
            </a:pPr>
            <a:r>
              <a:rPr lang="pt-BR" sz="1400" b="1" smtClean="0"/>
              <a:t>-</a:t>
            </a:r>
            <a:r>
              <a:rPr lang="pt-BR" sz="1400" b="1" smtClean="0">
                <a:solidFill>
                  <a:srgbClr val="FF3300"/>
                </a:solidFill>
              </a:rPr>
              <a:t>Sintomática</a:t>
            </a:r>
            <a:r>
              <a:rPr lang="pt-BR" sz="1400" b="1" smtClean="0"/>
              <a:t> (convulsão/apnéia)/Glicemia&lt;20mg% (nível neuroglicopênico?):2 ml/Kg/SG a 10% seguida de imediata infusão venosa (5-6mg/kg/min) . Controle glicêmico em 1 hora</a:t>
            </a:r>
          </a:p>
          <a:p>
            <a:pPr>
              <a:lnSpc>
                <a:spcPct val="80000"/>
              </a:lnSpc>
              <a:buFont typeface="Arial" charset="0"/>
              <a:buNone/>
            </a:pPr>
            <a:r>
              <a:rPr lang="pt-BR" sz="1400" b="1" smtClean="0"/>
              <a:t>-</a:t>
            </a:r>
            <a:r>
              <a:rPr lang="pt-BR" sz="1400" b="1" smtClean="0">
                <a:solidFill>
                  <a:schemeClr val="hlink"/>
                </a:solidFill>
              </a:rPr>
              <a:t>Assintomática</a:t>
            </a:r>
            <a:r>
              <a:rPr lang="pt-BR" sz="1400" b="1" smtClean="0"/>
              <a:t>: infusão venosa com SG a 10% (5-6 mg/kg/min). Controle glicêmico em 1 hora</a:t>
            </a:r>
          </a:p>
          <a:p>
            <a:pPr>
              <a:lnSpc>
                <a:spcPct val="80000"/>
              </a:lnSpc>
              <a:buFont typeface="Arial" charset="0"/>
              <a:buNone/>
            </a:pPr>
            <a:r>
              <a:rPr lang="pt-BR" sz="1400" b="1" smtClean="0">
                <a:solidFill>
                  <a:srgbClr val="0000FF"/>
                </a:solidFill>
              </a:rPr>
              <a:t>                          </a:t>
            </a:r>
          </a:p>
        </p:txBody>
      </p:sp>
      <p:sp>
        <p:nvSpPr>
          <p:cNvPr id="73732" name="Rectangle 4"/>
          <p:cNvSpPr>
            <a:spLocks noChangeArrowheads="1"/>
          </p:cNvSpPr>
          <p:nvPr/>
        </p:nvSpPr>
        <p:spPr bwMode="auto">
          <a:xfrm>
            <a:off x="971550" y="6400800"/>
            <a:ext cx="7861300" cy="457200"/>
          </a:xfrm>
          <a:prstGeom prst="rect">
            <a:avLst/>
          </a:prstGeom>
          <a:noFill/>
          <a:ln w="9525">
            <a:noFill/>
            <a:miter lim="800000"/>
            <a:headEnd/>
            <a:tailEnd/>
          </a:ln>
          <a:effectLst/>
        </p:spPr>
        <p:txBody>
          <a:bodyPr anchor="ctr">
            <a:spAutoFit/>
          </a:bodyPr>
          <a:lstStyle/>
          <a:p>
            <a:r>
              <a:rPr lang="pt-BR" sz="1200"/>
              <a:t>Nos RN a termo,concentrações transitórias de glicose no sangue tão baixas quanto 30 mg / dL são comuns nas primeiras 1 a 2 horas após o nascimento, mas, geralmente aumentam acima de 45 mg% até 12 horas de idade </a:t>
            </a:r>
          </a:p>
        </p:txBody>
      </p:sp>
      <p:sp>
        <p:nvSpPr>
          <p:cNvPr id="73733" name="Text Box 5"/>
          <p:cNvSpPr txBox="1">
            <a:spLocks noChangeArrowheads="1"/>
          </p:cNvSpPr>
          <p:nvPr/>
        </p:nvSpPr>
        <p:spPr bwMode="auto">
          <a:xfrm flipH="1">
            <a:off x="1476375" y="836613"/>
            <a:ext cx="7124700" cy="244475"/>
          </a:xfrm>
          <a:prstGeom prst="rect">
            <a:avLst/>
          </a:prstGeom>
          <a:noFill/>
          <a:ln w="9525">
            <a:noFill/>
            <a:miter lim="800000"/>
            <a:headEnd/>
            <a:tailEnd/>
          </a:ln>
          <a:effectLst/>
        </p:spPr>
        <p:txBody>
          <a:bodyPr>
            <a:spAutoFit/>
          </a:bodyPr>
          <a:lstStyle/>
          <a:p>
            <a:r>
              <a:rPr lang="pt-BR" sz="1000"/>
              <a:t>Assistência ao Recém-Nascido de Risco, 4ª Edição, 2018, em preparação (Margoto PR, Mirela E)</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p:cNvSpPr>
          <p:nvPr>
            <p:ph type="title"/>
          </p:nvPr>
        </p:nvSpPr>
        <p:spPr bwMode="auto"/>
        <p:txBody>
          <a:bodyPr wrap="square" numCol="1" anchorCtr="0" compatLnSpc="1">
            <a:prstTxWarp prst="textNoShape">
              <a:avLst/>
            </a:prstTxWarp>
          </a:bodyPr>
          <a:lstStyle/>
          <a:p>
            <a:pPr algn="ctr" eaLnBrk="1" hangingPunct="1">
              <a:defRPr/>
            </a:pPr>
            <a:r>
              <a:rPr lang="pt-BR" sz="3600" smtClean="0">
                <a:solidFill>
                  <a:srgbClr val="FF66FF"/>
                </a:solidFill>
              </a:rPr>
              <a:t>Como fazemos a triagem</a:t>
            </a:r>
            <a:br>
              <a:rPr lang="pt-BR" sz="3600" smtClean="0">
                <a:solidFill>
                  <a:srgbClr val="FF66FF"/>
                </a:solidFill>
              </a:rPr>
            </a:br>
            <a:r>
              <a:rPr lang="pt-BR" sz="3600" smtClean="0">
                <a:solidFill>
                  <a:srgbClr val="FF66FF"/>
                </a:solidFill>
              </a:rPr>
              <a:t> </a:t>
            </a:r>
            <a:r>
              <a:rPr lang="pt-BR" sz="1800" smtClean="0">
                <a:solidFill>
                  <a:schemeClr val="hlink"/>
                </a:solidFill>
              </a:rPr>
              <a:t>Fita-reagente para os RN de risco (mede a glicemia sanguínea).</a:t>
            </a:r>
            <a:r>
              <a:rPr lang="pt-BR" sz="3600" smtClean="0"/>
              <a:t> </a:t>
            </a:r>
          </a:p>
        </p:txBody>
      </p:sp>
      <p:sp>
        <p:nvSpPr>
          <p:cNvPr id="46083" name="Rectangle 3"/>
          <p:cNvSpPr>
            <a:spLocks noGrp="1"/>
          </p:cNvSpPr>
          <p:nvPr>
            <p:ph type="body" idx="1"/>
          </p:nvPr>
        </p:nvSpPr>
        <p:spPr>
          <a:xfrm>
            <a:off x="468313" y="1628775"/>
            <a:ext cx="8229600" cy="4876800"/>
          </a:xfrm>
        </p:spPr>
        <p:txBody>
          <a:bodyPr/>
          <a:lstStyle/>
          <a:p>
            <a:pPr eaLnBrk="1" hangingPunct="1">
              <a:lnSpc>
                <a:spcPct val="80000"/>
              </a:lnSpc>
            </a:pPr>
            <a:r>
              <a:rPr lang="pt-BR" sz="1600" b="1" smtClean="0">
                <a:solidFill>
                  <a:schemeClr val="hlink"/>
                </a:solidFill>
              </a:rPr>
              <a:t>A triagem deve ser realizada na mãozinha, após 2 minutos de solução adocicada com glicose (a 25%):</a:t>
            </a:r>
            <a:r>
              <a:rPr lang="pt-BR" sz="1600" smtClean="0"/>
              <a:t> ativa as vias opióides endógenas com liberação de endorfinas, reduzindo os indicadores fisiológicos e em 20% os escores da dor.  A razão da escolha da mãozinha em relação ao pezinho é que o limiar da dor no calcâneo é menor, se comparado com extremidades superiores (as fibras inibitórias descendentes da dor estão inicialmente na porção cervical da coluna dorsal e mais tardiamente até a porção lombar). </a:t>
            </a:r>
          </a:p>
          <a:p>
            <a:pPr eaLnBrk="1" hangingPunct="1">
              <a:lnSpc>
                <a:spcPct val="80000"/>
              </a:lnSpc>
              <a:buFont typeface="Arial" charset="0"/>
              <a:buNone/>
            </a:pPr>
            <a:r>
              <a:rPr lang="pt-BR" sz="1600" b="1" smtClean="0">
                <a:solidFill>
                  <a:schemeClr val="hlink"/>
                </a:solidFill>
              </a:rPr>
              <a:t>Também fazemos o teste do pezinho colhendo o sangue na mãozinha por estes motivos</a:t>
            </a:r>
          </a:p>
          <a:p>
            <a:pPr eaLnBrk="1" hangingPunct="1">
              <a:lnSpc>
                <a:spcPct val="80000"/>
              </a:lnSpc>
              <a:buFont typeface="Arial" charset="0"/>
              <a:buNone/>
            </a:pPr>
            <a:r>
              <a:rPr lang="pt-BR" sz="1600" smtClean="0"/>
              <a:t>    - </a:t>
            </a:r>
            <a:r>
              <a:rPr lang="pt-BR" sz="1600" b="1" smtClean="0">
                <a:solidFill>
                  <a:srgbClr val="FF66FF"/>
                </a:solidFill>
              </a:rPr>
              <a:t>RN PIG</a:t>
            </a:r>
            <a:r>
              <a:rPr lang="pt-BR" sz="1600" smtClean="0"/>
              <a:t> (pequenos para a idade gestacional, principalmente se assimétricos [Índice ponderal &lt;P10]):     6 – 12 – 24 horas  </a:t>
            </a:r>
          </a:p>
          <a:p>
            <a:pPr eaLnBrk="1" hangingPunct="1">
              <a:lnSpc>
                <a:spcPct val="80000"/>
              </a:lnSpc>
              <a:buFont typeface="Arial" charset="0"/>
              <a:buNone/>
            </a:pPr>
            <a:r>
              <a:rPr lang="pt-BR" sz="1600" smtClean="0"/>
              <a:t>    - </a:t>
            </a:r>
            <a:r>
              <a:rPr lang="pt-BR" sz="1600" b="1" smtClean="0">
                <a:solidFill>
                  <a:srgbClr val="FF66FF"/>
                </a:solidFill>
              </a:rPr>
              <a:t>RN GIG</a:t>
            </a:r>
            <a:r>
              <a:rPr lang="pt-BR" sz="1600" smtClean="0"/>
              <a:t> (grandes para a idade gestacional, principalmente se assimétricos [Índice Ponderal&gt;P90]):     6 – 12 – 24 horas</a:t>
            </a:r>
          </a:p>
          <a:p>
            <a:pPr eaLnBrk="1" hangingPunct="1">
              <a:lnSpc>
                <a:spcPct val="80000"/>
              </a:lnSpc>
              <a:buFont typeface="Arial" charset="0"/>
              <a:buNone/>
            </a:pPr>
            <a:r>
              <a:rPr lang="pt-BR" sz="1600" smtClean="0"/>
              <a:t>    -</a:t>
            </a:r>
            <a:r>
              <a:rPr lang="pt-BR" sz="1600" b="1" smtClean="0">
                <a:solidFill>
                  <a:srgbClr val="FF66FF"/>
                </a:solidFill>
              </a:rPr>
              <a:t>RN prematuros</a:t>
            </a:r>
            <a:r>
              <a:rPr lang="pt-BR" sz="1600" smtClean="0"/>
              <a:t>:  6 – 12 – 24 horas</a:t>
            </a:r>
          </a:p>
          <a:p>
            <a:pPr eaLnBrk="1" hangingPunct="1">
              <a:lnSpc>
                <a:spcPct val="80000"/>
              </a:lnSpc>
              <a:buFont typeface="Arial" charset="0"/>
              <a:buNone/>
            </a:pPr>
            <a:r>
              <a:rPr lang="pt-BR" sz="1600" smtClean="0"/>
              <a:t>    -</a:t>
            </a:r>
            <a:r>
              <a:rPr lang="pt-BR" sz="1600" b="1" smtClean="0">
                <a:solidFill>
                  <a:srgbClr val="FF66FF"/>
                </a:solidFill>
              </a:rPr>
              <a:t>RN de Diabética</a:t>
            </a:r>
            <a:r>
              <a:rPr lang="pt-BR" sz="1600" smtClean="0"/>
              <a:t>: 1 – 2 – 3 – 6 – 12 – 24  horas</a:t>
            </a:r>
            <a:endParaRPr lang="pt-BR" sz="1600" b="1" smtClean="0"/>
          </a:p>
          <a:p>
            <a:pPr algn="ctr" eaLnBrk="1" hangingPunct="1">
              <a:lnSpc>
                <a:spcPct val="80000"/>
              </a:lnSpc>
              <a:buFont typeface="Arial" charset="0"/>
              <a:buNone/>
            </a:pPr>
            <a:r>
              <a:rPr lang="pt-BR" sz="1600" b="1" smtClean="0"/>
              <a:t>      </a:t>
            </a:r>
            <a:r>
              <a:rPr lang="pt-BR" sz="1600" b="1" smtClean="0">
                <a:solidFill>
                  <a:schemeClr val="hlink"/>
                </a:solidFill>
              </a:rPr>
              <a:t>Nota: RN de  mães com diabetes gestacional com crescimento normal:não necessidade monitorização)</a:t>
            </a:r>
          </a:p>
          <a:p>
            <a:pPr eaLnBrk="1" hangingPunct="1">
              <a:lnSpc>
                <a:spcPct val="80000"/>
              </a:lnSpc>
              <a:buFont typeface="Arial" charset="0"/>
              <a:buNone/>
            </a:pPr>
            <a:r>
              <a:rPr lang="pt-BR" sz="1600" smtClean="0"/>
              <a:t>	  - </a:t>
            </a:r>
            <a:r>
              <a:rPr lang="pt-BR" sz="1600" b="1" smtClean="0">
                <a:solidFill>
                  <a:srgbClr val="FF66FF"/>
                </a:solidFill>
              </a:rPr>
              <a:t>RN com Doença Hemolítica pelo fator Rh</a:t>
            </a:r>
            <a:r>
              <a:rPr lang="pt-BR" sz="1600" smtClean="0"/>
              <a:t>: 6 – 12 – 24 horas e 6 horas após exsanguíneotransfusão.</a:t>
            </a:r>
          </a:p>
          <a:p>
            <a:pPr eaLnBrk="1" hangingPunct="1">
              <a:lnSpc>
                <a:spcPct val="80000"/>
              </a:lnSpc>
              <a:buFont typeface="Arial" charset="0"/>
              <a:buNone/>
            </a:pPr>
            <a:r>
              <a:rPr lang="pt-BR" sz="1600" smtClean="0"/>
              <a:t>	  - Nos RN de risco iniciar precocemente, quando possível a alimentação enteral.   </a:t>
            </a:r>
          </a:p>
          <a:p>
            <a:pPr eaLnBrk="1" hangingPunct="1">
              <a:lnSpc>
                <a:spcPct val="80000"/>
              </a:lnSpc>
              <a:buFont typeface="Arial" charset="0"/>
              <a:buNone/>
            </a:pPr>
            <a:r>
              <a:rPr lang="pt-BR" sz="1600" smtClean="0"/>
              <a:t>     - Nos RN com Desconforto Respiratório Leve, iniciar a perfusão venosa com TIG (Taxa de infusão de glicose) de 4,5-5,0 mg/Kg/dia.</a:t>
            </a:r>
          </a:p>
        </p:txBody>
      </p:sp>
      <p:sp>
        <p:nvSpPr>
          <p:cNvPr id="46084" name="Text Box 4"/>
          <p:cNvSpPr txBox="1">
            <a:spLocks noChangeArrowheads="1"/>
          </p:cNvSpPr>
          <p:nvPr/>
        </p:nvSpPr>
        <p:spPr bwMode="auto">
          <a:xfrm>
            <a:off x="1547813" y="6453188"/>
            <a:ext cx="5697537" cy="274637"/>
          </a:xfrm>
          <a:prstGeom prst="rect">
            <a:avLst/>
          </a:prstGeom>
          <a:noFill/>
          <a:ln w="9525">
            <a:noFill/>
            <a:miter lim="800000"/>
            <a:headEnd/>
            <a:tailEnd/>
          </a:ln>
        </p:spPr>
        <p:txBody>
          <a:bodyPr wrap="none">
            <a:spAutoFit/>
          </a:bodyPr>
          <a:lstStyle/>
          <a:p>
            <a:r>
              <a:rPr lang="pt-BR" sz="1200"/>
              <a:t>Capítulo do Livro Assistência ao Recém-Nascido de Risco, 2018 (em preparação)</a:t>
            </a:r>
          </a:p>
        </p:txBody>
      </p:sp>
      <p:sp>
        <p:nvSpPr>
          <p:cNvPr id="46085" name="AutoShape 5"/>
          <p:cNvSpPr>
            <a:spLocks noChangeArrowheads="1"/>
          </p:cNvSpPr>
          <p:nvPr/>
        </p:nvSpPr>
        <p:spPr bwMode="auto">
          <a:xfrm>
            <a:off x="8721725" y="6524625"/>
            <a:ext cx="422275" cy="217488"/>
          </a:xfrm>
          <a:prstGeom prst="curvedDownArrow">
            <a:avLst>
              <a:gd name="adj1" fmla="val 38832"/>
              <a:gd name="adj2" fmla="val 77664"/>
              <a:gd name="adj3" fmla="val 33333"/>
            </a:avLst>
          </a:prstGeom>
          <a:solidFill>
            <a:schemeClr val="hlink"/>
          </a:solidFill>
          <a:ln w="38100">
            <a:solidFill>
              <a:srgbClr val="FF3300"/>
            </a:solidFill>
            <a:miter lim="800000"/>
            <a:headEnd/>
            <a:tailEnd/>
          </a:ln>
        </p:spPr>
        <p:txBody>
          <a:bodyPr wrap="none" anchor="ctr"/>
          <a:lstStyle/>
          <a:p>
            <a:endParaRPr lang="pt-B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p:cNvSpPr>
          <p:nvPr>
            <p:ph type="title"/>
          </p:nvPr>
        </p:nvSpPr>
        <p:spPr bwMode="auto"/>
        <p:txBody>
          <a:bodyPr wrap="square" numCol="1" anchorCtr="0" compatLnSpc="1">
            <a:prstTxWarp prst="textNoShape">
              <a:avLst/>
            </a:prstTxWarp>
          </a:bodyPr>
          <a:lstStyle/>
          <a:p>
            <a:pPr eaLnBrk="1" hangingPunct="1">
              <a:defRPr/>
            </a:pPr>
            <a:r>
              <a:rPr lang="pt-BR" smtClean="0"/>
              <a:t>     Como poderá ser o amanhã...</a:t>
            </a:r>
          </a:p>
        </p:txBody>
      </p:sp>
      <p:sp>
        <p:nvSpPr>
          <p:cNvPr id="47107" name="Rectangle 3"/>
          <p:cNvSpPr>
            <a:spLocks noGrp="1"/>
          </p:cNvSpPr>
          <p:nvPr>
            <p:ph type="body" idx="1"/>
          </p:nvPr>
        </p:nvSpPr>
        <p:spPr/>
        <p:txBody>
          <a:bodyPr/>
          <a:lstStyle/>
          <a:p>
            <a:pPr algn="ctr" eaLnBrk="1" hangingPunct="1">
              <a:buFont typeface="Arial" charset="0"/>
              <a:buNone/>
            </a:pPr>
            <a:r>
              <a:rPr lang="pt-BR" sz="2000" b="1" smtClean="0">
                <a:solidFill>
                  <a:schemeClr val="hlink"/>
                </a:solidFill>
              </a:rPr>
              <a:t>Uso de sensor de glicose (monitorização contínua da glicose</a:t>
            </a:r>
            <a:endParaRPr lang="pt-BR" sz="2000" b="1" smtClean="0"/>
          </a:p>
          <a:p>
            <a:pPr eaLnBrk="1" hangingPunct="1"/>
            <a:r>
              <a:rPr lang="pt-BR" sz="2000" smtClean="0"/>
              <a:t>funciona como uma variável contínua semelhante à saturação de oxigênio</a:t>
            </a:r>
            <a:r>
              <a:rPr lang="pt-BR" sz="2000" b="1" smtClean="0"/>
              <a:t>; </a:t>
            </a:r>
          </a:p>
          <a:p>
            <a:pPr eaLnBrk="1" hangingPunct="1"/>
            <a:r>
              <a:rPr lang="pt-BR" sz="2000" smtClean="0"/>
              <a:t>muitos episódios de hipoglicemia documentados (tanto pelo sangue quanto pelas medições pelo sensor de glicose), se resolveram espontaneamente. </a:t>
            </a:r>
          </a:p>
          <a:p>
            <a:pPr eaLnBrk="1" hangingPunct="1"/>
            <a:r>
              <a:rPr lang="pt-BR" sz="2000" smtClean="0"/>
              <a:t>Além disso, não foram observados pelas enfermeiras a beira-leito sinais clínicos que podem ser interpretados como sintomas de hipoglicemia.</a:t>
            </a:r>
          </a:p>
          <a:p>
            <a:pPr eaLnBrk="1" hangingPunct="1"/>
            <a:r>
              <a:rPr lang="pt-BR" sz="2000" smtClean="0"/>
              <a:t> </a:t>
            </a:r>
            <a:r>
              <a:rPr lang="pt-BR" sz="2000" smtClean="0">
                <a:solidFill>
                  <a:schemeClr val="hlink"/>
                </a:solidFill>
              </a:rPr>
              <a:t>Os beneficio do uso do sensor de glicose incluem a redução de tratamento desnecessário da hipoglicemia, identificação de pacientes que apresentaram resolução espontânea da hipoglicemia antes de intervenções, além da redução de exposição ao procedimento doloroso </a:t>
            </a:r>
          </a:p>
        </p:txBody>
      </p:sp>
      <p:sp>
        <p:nvSpPr>
          <p:cNvPr id="47108" name="AutoShape 4"/>
          <p:cNvSpPr>
            <a:spLocks noChangeArrowheads="1"/>
          </p:cNvSpPr>
          <p:nvPr/>
        </p:nvSpPr>
        <p:spPr bwMode="auto">
          <a:xfrm>
            <a:off x="8721725" y="6524625"/>
            <a:ext cx="422275" cy="217488"/>
          </a:xfrm>
          <a:prstGeom prst="curvedDownArrow">
            <a:avLst>
              <a:gd name="adj1" fmla="val 38832"/>
              <a:gd name="adj2" fmla="val 77664"/>
              <a:gd name="adj3" fmla="val 33333"/>
            </a:avLst>
          </a:prstGeom>
          <a:solidFill>
            <a:schemeClr val="hlink"/>
          </a:solidFill>
          <a:ln w="38100">
            <a:solidFill>
              <a:srgbClr val="FF3300"/>
            </a:solidFill>
            <a:miter lim="800000"/>
            <a:headEnd/>
            <a:tailEnd/>
          </a:ln>
        </p:spPr>
        <p:txBody>
          <a:bodyPr wrap="none" anchor="ctr"/>
          <a:lstStyle/>
          <a:p>
            <a:endParaRPr lang="pt-B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3"/>
          <p:cNvSpPr>
            <a:spLocks noGrp="1"/>
          </p:cNvSpPr>
          <p:nvPr>
            <p:ph type="body" idx="1"/>
          </p:nvPr>
        </p:nvSpPr>
        <p:spPr/>
        <p:txBody>
          <a:bodyPr/>
          <a:lstStyle/>
          <a:p>
            <a:pPr eaLnBrk="1" hangingPunct="1">
              <a:lnSpc>
                <a:spcPct val="90000"/>
              </a:lnSpc>
            </a:pPr>
            <a:r>
              <a:rPr lang="pt-BR" smtClean="0">
                <a:solidFill>
                  <a:schemeClr val="hlink"/>
                </a:solidFill>
              </a:rPr>
              <a:t>Pode ser de valor na detecção de hipoglicemia grave por hiperinsulinemia ou por outros distúrbios metabólicos.</a:t>
            </a:r>
          </a:p>
          <a:p>
            <a:pPr eaLnBrk="1" hangingPunct="1">
              <a:lnSpc>
                <a:spcPct val="90000"/>
              </a:lnSpc>
            </a:pPr>
            <a:r>
              <a:rPr lang="pt-BR" smtClean="0"/>
              <a:t>  </a:t>
            </a:r>
            <a:r>
              <a:rPr lang="pt-BR" b="1" smtClean="0">
                <a:solidFill>
                  <a:srgbClr val="FF3300"/>
                </a:solidFill>
              </a:rPr>
              <a:t>No entanto, o sensor de glicose pode aumentar o tratamento desnecessário de hipoglicemia insignificante</a:t>
            </a:r>
            <a:r>
              <a:rPr lang="pt-BR" smtClean="0"/>
              <a:t>. </a:t>
            </a:r>
          </a:p>
          <a:p>
            <a:pPr eaLnBrk="1" hangingPunct="1">
              <a:lnSpc>
                <a:spcPct val="90000"/>
              </a:lnSpc>
            </a:pPr>
            <a:r>
              <a:rPr lang="pt-BR" smtClean="0">
                <a:solidFill>
                  <a:schemeClr val="hlink"/>
                </a:solidFill>
              </a:rPr>
              <a:t>Estudo recente mostrou que a  titulação de glicose guiada pelo sensor de glicose pode aumentar com sucesso o tempo no intervalo euglicêmico, reduzir a hipoglicemia e minimizar a variabilidade glicêmica nos pré-termos durante a primeira semana de vida.</a:t>
            </a:r>
            <a:r>
              <a:rPr lang="pt-BR" smtClean="0"/>
              <a:t> </a:t>
            </a:r>
          </a:p>
          <a:p>
            <a:pPr algn="just" eaLnBrk="1" hangingPunct="1">
              <a:lnSpc>
                <a:spcPct val="90000"/>
              </a:lnSpc>
              <a:buFont typeface="Arial" charset="0"/>
              <a:buNone/>
            </a:pPr>
            <a:r>
              <a:rPr lang="pt-BR" smtClean="0"/>
              <a:t>                                      </a:t>
            </a:r>
            <a:r>
              <a:rPr lang="pt-BR" b="1" smtClean="0"/>
              <a:t>Lembrem-se</a:t>
            </a:r>
            <a:endParaRPr lang="pt-BR" smtClean="0"/>
          </a:p>
          <a:p>
            <a:pPr algn="just" eaLnBrk="1" hangingPunct="1">
              <a:lnSpc>
                <a:spcPct val="90000"/>
              </a:lnSpc>
            </a:pPr>
            <a:r>
              <a:rPr lang="pt-BR" b="1" smtClean="0"/>
              <a:t>o nível de Glicose sangüínea cai 18 mg/hora quando o sangue fica em temperatura ambiente.</a:t>
            </a:r>
          </a:p>
          <a:p>
            <a:pPr eaLnBrk="1" hangingPunct="1">
              <a:lnSpc>
                <a:spcPct val="90000"/>
              </a:lnSpc>
            </a:pPr>
            <a:endParaRPr lang="pt-BR" smtClean="0"/>
          </a:p>
          <a:p>
            <a:pPr eaLnBrk="1" hangingPunct="1">
              <a:lnSpc>
                <a:spcPct val="90000"/>
              </a:lnSpc>
            </a:pPr>
            <a:endParaRPr lang="pt-BR" smtClean="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p:cNvSpPr>
          <p:nvPr>
            <p:ph type="title"/>
          </p:nvPr>
        </p:nvSpPr>
        <p:spPr bwMode="auto">
          <a:xfrm>
            <a:off x="539750" y="549275"/>
            <a:ext cx="8229600" cy="990600"/>
          </a:xfrm>
        </p:spPr>
        <p:txBody>
          <a:bodyPr wrap="square" numCol="1" anchorCtr="0" compatLnSpc="1">
            <a:prstTxWarp prst="textNoShape">
              <a:avLst/>
            </a:prstTxWarp>
          </a:bodyPr>
          <a:lstStyle/>
          <a:p>
            <a:pPr algn="ctr" eaLnBrk="1" hangingPunct="1">
              <a:defRPr/>
            </a:pPr>
            <a:r>
              <a:rPr lang="pt-BR" sz="3600" b="1" smtClean="0">
                <a:solidFill>
                  <a:schemeClr val="hlink"/>
                </a:solidFill>
              </a:rPr>
              <a:t>Qual é a glicemia normal?</a:t>
            </a:r>
            <a:br>
              <a:rPr lang="pt-BR" sz="3600" b="1" smtClean="0">
                <a:solidFill>
                  <a:schemeClr val="hlink"/>
                </a:solidFill>
              </a:rPr>
            </a:br>
            <a:r>
              <a:rPr lang="pt-BR" sz="1400" b="1" smtClean="0"/>
              <a:t>Apresentação: Fernanda Reginatto Bau (R3 em Pediatria/HMIB/SES/DF)</a:t>
            </a:r>
            <a:br>
              <a:rPr lang="pt-BR" sz="1400" b="1" smtClean="0"/>
            </a:br>
            <a:r>
              <a:rPr lang="pt-BR" sz="1400" b="1" smtClean="0"/>
              <a:t>Unidade de Neonatologia do HMIB</a:t>
            </a:r>
            <a:br>
              <a:rPr lang="pt-BR" sz="1400" b="1" smtClean="0"/>
            </a:br>
            <a:r>
              <a:rPr lang="pt-BR" sz="1400" b="1" smtClean="0"/>
              <a:t>Coordenação: Evelyn Mirela/Paulo R. Margotto</a:t>
            </a:r>
          </a:p>
        </p:txBody>
      </p:sp>
      <p:sp>
        <p:nvSpPr>
          <p:cNvPr id="49155" name="Rectangle 3"/>
          <p:cNvSpPr>
            <a:spLocks noGrp="1"/>
          </p:cNvSpPr>
          <p:nvPr>
            <p:ph type="body" idx="1"/>
          </p:nvPr>
        </p:nvSpPr>
        <p:spPr>
          <a:xfrm>
            <a:off x="611188" y="1700213"/>
            <a:ext cx="8229600" cy="4876800"/>
          </a:xfrm>
        </p:spPr>
        <p:txBody>
          <a:bodyPr/>
          <a:lstStyle/>
          <a:p>
            <a:pPr eaLnBrk="1" hangingPunct="1">
              <a:buFont typeface="Arial" charset="0"/>
              <a:buNone/>
            </a:pPr>
            <a:r>
              <a:rPr lang="pt-BR" smtClean="0"/>
              <a:t>  </a:t>
            </a:r>
            <a:r>
              <a:rPr lang="pt-BR" sz="1200" smtClean="0">
                <a:hlinkClick r:id="rId2"/>
              </a:rPr>
              <a:t>What is a </a:t>
            </a:r>
            <a:r>
              <a:rPr lang="pt-BR" sz="1200" b="1" smtClean="0">
                <a:hlinkClick r:id="rId2"/>
              </a:rPr>
              <a:t>normal</a:t>
            </a:r>
            <a:r>
              <a:rPr lang="pt-BR" sz="1200" smtClean="0">
                <a:hlinkClick r:id="rId2"/>
              </a:rPr>
              <a:t> </a:t>
            </a:r>
            <a:r>
              <a:rPr lang="pt-BR" sz="1200" b="1" smtClean="0">
                <a:hlinkClick r:id="rId2"/>
              </a:rPr>
              <a:t>blood glucose</a:t>
            </a:r>
            <a:r>
              <a:rPr lang="pt-BR" sz="1200" smtClean="0">
                <a:hlinkClick r:id="rId2"/>
              </a:rPr>
              <a:t>?</a:t>
            </a:r>
            <a:r>
              <a:rPr lang="pt-BR" sz="1200" smtClean="0"/>
              <a:t>Güemes M, Rahman SA, Hussain K.Arch Dis Child. 2016 Jun;101(6):569-74. doi: 10.1136/archdischild-2015-308336. Epub 2015 Sep 14. Review.PMID: 26369574. </a:t>
            </a:r>
            <a:r>
              <a:rPr lang="pt-BR" sz="1200" u="sng" smtClean="0">
                <a:hlinkClick r:id="rId3"/>
              </a:rPr>
              <a:t>Similar articles</a:t>
            </a:r>
            <a:endParaRPr lang="pt-BR" sz="1200" u="sng" smtClean="0"/>
          </a:p>
          <a:p>
            <a:pPr eaLnBrk="1" hangingPunct="1">
              <a:buFont typeface="Arial" charset="0"/>
              <a:buNone/>
            </a:pPr>
            <a:endParaRPr lang="pt-BR" sz="1200" u="sng" smtClean="0"/>
          </a:p>
          <a:p>
            <a:pPr eaLnBrk="1" hangingPunct="1">
              <a:buFont typeface="Arial" charset="0"/>
              <a:buNone/>
            </a:pPr>
            <a:r>
              <a:rPr lang="pt-BR" sz="1600" smtClean="0"/>
              <a:t>   Após o nascimento, nos recém-nascidos (RN) a termo adequado para a idade gestacional (AIG) a passagem contínua de glicose para   o feto é interrompida, ocorrendo uma fase de   transição de níveis baixos de glicose no sangue fisiologicamente normal (</a:t>
            </a:r>
            <a:r>
              <a:rPr lang="pt-BR" sz="1600" b="1" smtClean="0"/>
              <a:t>hipoglicemia neonatal de transição</a:t>
            </a:r>
            <a:r>
              <a:rPr lang="pt-BR" sz="1600" smtClean="0"/>
              <a:t>), </a:t>
            </a:r>
            <a:r>
              <a:rPr lang="pt-BR" sz="1600" b="1" smtClean="0"/>
              <a:t>podendo ser tão baixo quanto 25,2 mg%</a:t>
            </a:r>
            <a:r>
              <a:rPr lang="pt-BR" sz="1600" smtClean="0"/>
              <a:t>, principalmente nos amamentados ao seio, mas as suas concentrações de corpos cetônicos são aumentados em resposta a amamentação! A queda de glicose parece essencial para facilitar a transição fisiológica para a vida neonatal  que inclui aumento na produção de glicose por glicogenólise, gliconeogênese, estimulação do apetite,adaptação aos ciclos de jejum e pós-prandial e promoção de um metabolismo oxidativo da gordura usando lipídios dos depósitos e ingeridos no leite. No entanto, para os RN pequenos para a idade gestacional (PIG) e prematuros, este processo de adaptação hormonal e metabólico é imaturo e subdesenvolvido. Qual é o nível neuroglicopênico que leva a sintomas? É impossível estabelecer um simples valor de glicose no sangue que conduz a  dano cerebral e este  dano  está na dependência da gravidade, duração  e frequência de hipoglicemia  </a:t>
            </a:r>
          </a:p>
        </p:txBody>
      </p:sp>
      <p:sp>
        <p:nvSpPr>
          <p:cNvPr id="49156" name="AutoShape 5"/>
          <p:cNvSpPr>
            <a:spLocks noChangeArrowheads="1"/>
          </p:cNvSpPr>
          <p:nvPr/>
        </p:nvSpPr>
        <p:spPr bwMode="auto">
          <a:xfrm>
            <a:off x="8721725" y="6524625"/>
            <a:ext cx="422275" cy="217488"/>
          </a:xfrm>
          <a:prstGeom prst="curvedDownArrow">
            <a:avLst>
              <a:gd name="adj1" fmla="val 38832"/>
              <a:gd name="adj2" fmla="val 77664"/>
              <a:gd name="adj3" fmla="val 33333"/>
            </a:avLst>
          </a:prstGeom>
          <a:solidFill>
            <a:schemeClr val="hlink"/>
          </a:solidFill>
          <a:ln w="38100">
            <a:solidFill>
              <a:srgbClr val="FF3300"/>
            </a:solidFill>
            <a:miter lim="800000"/>
            <a:headEnd/>
            <a:tailEnd/>
          </a:ln>
        </p:spPr>
        <p:txBody>
          <a:bodyPr wrap="none" anchor="ctr"/>
          <a:lstStyle/>
          <a:p>
            <a:endParaRPr lang="pt-B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3"/>
          <p:cNvSpPr>
            <a:spLocks noGrp="1"/>
          </p:cNvSpPr>
          <p:nvPr>
            <p:ph type="body" idx="1"/>
          </p:nvPr>
        </p:nvSpPr>
        <p:spPr>
          <a:xfrm>
            <a:off x="395288" y="2708275"/>
            <a:ext cx="8640762" cy="4876800"/>
          </a:xfrm>
        </p:spPr>
        <p:txBody>
          <a:bodyPr/>
          <a:lstStyle/>
          <a:p>
            <a:pPr eaLnBrk="1" hangingPunct="1">
              <a:lnSpc>
                <a:spcPct val="80000"/>
              </a:lnSpc>
            </a:pPr>
            <a:r>
              <a:rPr lang="pt-BR" sz="1500" smtClean="0"/>
              <a:t>Tanto a hipoglicemia quanto a hiperglicemia, durante a primeira semana de vida, estão associadas a deficientes resultados neurológicos e aumento da mortalidade em bebês pré-termo.Assim é crítica a manutenção da euglicemia nos pré-termos.A hiperglicemia ocorre em &gt; 60% dos recém-nascidos prematuros durante a primeira semana de vida e foi associada a desfechos adversos a curto prazo e um agravamento do desenvolvimento neurossensorial aos 2 anos de vida. Até à data, não existem estratégias efetivas para adaptar continuamente a  infusão de glicose que garante o controle de glicose. O presente estudo mostrou que a titulação de infusão de glicose guiada por um sensor de glicose (melhor ainda se acoplado a um algorítmo de ajuste de infusão de glicose) melhora o controle glicêmico em recém-nascidos muito prematuros, aumentando o tempo em euglicemia, reduzindo a hipoglicemia e severa hiperglicemia (&gt;180mg%), juntamente com a variabilidade da glicemia em comparação com o controle glicêmico alcançado com o padrão de cuidados de sangue com intermitente amostragem de glicose, sem sacrificar a nutrição adequada para sustentar o crescimento adequado. Os beneficio do uso do sensor de glicose incluem a redução de tratamento desnecessário da hipoglicemia, identificação de pacientes que apresentaram resolução espontânea da hipoglicemia antes de intervenções, além da redução de exposição ao procedimento doloroso.No entanto são necessárias pesquisas para determinar quais medidas devem ser direcionadas para melhorar os resultados a longo prazo.Segundo Willian Ray J, esta tecnologia ainda não está pronta para o horário nobre, ou seja, há inda questionamentos a serem resolvidos (qual é o limiar de glicose que deve ser tratado?Muitos RN podem ser tratados sem necessidade!Qual é o significado clínico dos baixos níveis registrados de glicose?) </a:t>
            </a:r>
          </a:p>
        </p:txBody>
      </p:sp>
      <p:sp>
        <p:nvSpPr>
          <p:cNvPr id="50179" name="Rectangle 4"/>
          <p:cNvSpPr>
            <a:spLocks noChangeArrowheads="1"/>
          </p:cNvSpPr>
          <p:nvPr/>
        </p:nvSpPr>
        <p:spPr bwMode="auto">
          <a:xfrm>
            <a:off x="0" y="260350"/>
            <a:ext cx="9144000" cy="1401763"/>
          </a:xfrm>
          <a:prstGeom prst="rect">
            <a:avLst/>
          </a:prstGeom>
          <a:solidFill>
            <a:srgbClr val="FFFFFF"/>
          </a:solidFill>
          <a:ln w="9525">
            <a:noFill/>
            <a:miter lim="800000"/>
            <a:headEnd/>
            <a:tailEnd/>
          </a:ln>
        </p:spPr>
        <p:txBody>
          <a:bodyPr lIns="0" tIns="126960" rIns="0" bIns="25392" anchor="ctr">
            <a:spAutoFit/>
          </a:bodyPr>
          <a:lstStyle/>
          <a:p>
            <a:pPr algn="ctr"/>
            <a:r>
              <a:rPr lang="pt-BR" sz="2700" b="1">
                <a:solidFill>
                  <a:schemeClr val="hlink"/>
                </a:solidFill>
                <a:latin typeface="Lato" pitchFamily="34" charset="0"/>
              </a:rPr>
              <a:t>Monitoramento cont</a:t>
            </a:r>
            <a:r>
              <a:rPr lang="pt-BR" sz="2700" b="1">
                <a:solidFill>
                  <a:schemeClr val="hlink"/>
                </a:solidFill>
              </a:rPr>
              <a:t>í</a:t>
            </a:r>
            <a:r>
              <a:rPr lang="pt-BR" sz="2700" b="1">
                <a:solidFill>
                  <a:schemeClr val="hlink"/>
                </a:solidFill>
                <a:latin typeface="Lato" pitchFamily="34" charset="0"/>
              </a:rPr>
              <a:t>nuo de glicose em bebês muito prematuros: Um ensaio controlado aleat</a:t>
            </a:r>
            <a:r>
              <a:rPr lang="pt-BR" sz="2700" b="1">
                <a:solidFill>
                  <a:schemeClr val="hlink"/>
                </a:solidFill>
              </a:rPr>
              <a:t>ó</a:t>
            </a:r>
            <a:r>
              <a:rPr lang="pt-BR" sz="2700" b="1">
                <a:solidFill>
                  <a:schemeClr val="hlink"/>
                </a:solidFill>
                <a:latin typeface="Lato" pitchFamily="34" charset="0"/>
              </a:rPr>
              <a:t>rio</a:t>
            </a:r>
          </a:p>
          <a:p>
            <a:pPr eaLnBrk="0" hangingPunct="0"/>
            <a:r>
              <a:rPr lang="pt-BR" sz="1300" u="sng">
                <a:solidFill>
                  <a:srgbClr val="78909C"/>
                </a:solidFill>
                <a:ea typeface="Source Sans Pro"/>
                <a:cs typeface="Source Sans Pro"/>
                <a:hlinkClick r:id="rId2" tooltip="Glicose_Monitoriz_continua_2017"/>
              </a:rPr>
              <a:t>  </a:t>
            </a:r>
            <a:r>
              <a:rPr lang="pt-BR" sz="2800" u="sng">
                <a:solidFill>
                  <a:srgbClr val="78909C"/>
                </a:solidFill>
                <a:ea typeface="Source Sans Pro"/>
                <a:cs typeface="Source Sans Pro"/>
              </a:rPr>
              <a:t> </a:t>
            </a:r>
            <a:r>
              <a:rPr lang="pt-BR" sz="1300" u="sng">
                <a:solidFill>
                  <a:srgbClr val="78909C"/>
                </a:solidFill>
                <a:ea typeface="Source Sans Pro"/>
                <a:cs typeface="Source Sans Pro"/>
              </a:rPr>
              <a:t>        </a:t>
            </a:r>
          </a:p>
        </p:txBody>
      </p:sp>
      <p:pic>
        <p:nvPicPr>
          <p:cNvPr id="50180" name="Picture 5" descr="ppt">
            <a:hlinkClick r:id="rId2" tooltip="Glicose_Monitoriz_continua_2017"/>
          </p:cNvPr>
          <p:cNvPicPr>
            <a:picLocks noChangeAspect="1" noChangeArrowheads="1"/>
          </p:cNvPicPr>
          <p:nvPr/>
        </p:nvPicPr>
        <p:blipFill>
          <a:blip r:embed="rId3"/>
          <a:srcRect/>
          <a:stretch>
            <a:fillRect/>
          </a:stretch>
        </p:blipFill>
        <p:spPr bwMode="auto">
          <a:xfrm>
            <a:off x="8027988" y="765175"/>
            <a:ext cx="457200" cy="457200"/>
          </a:xfrm>
          <a:prstGeom prst="rect">
            <a:avLst/>
          </a:prstGeom>
          <a:noFill/>
          <a:ln w="9525">
            <a:noFill/>
            <a:miter lim="800000"/>
            <a:headEnd/>
            <a:tailEnd/>
          </a:ln>
        </p:spPr>
      </p:pic>
      <p:sp>
        <p:nvSpPr>
          <p:cNvPr id="50181" name="Rectangle 6"/>
          <p:cNvSpPr>
            <a:spLocks noChangeArrowheads="1"/>
          </p:cNvSpPr>
          <p:nvPr/>
        </p:nvSpPr>
        <p:spPr bwMode="auto">
          <a:xfrm>
            <a:off x="179388" y="1268413"/>
            <a:ext cx="8964612" cy="1552575"/>
          </a:xfrm>
          <a:prstGeom prst="rect">
            <a:avLst/>
          </a:prstGeom>
          <a:solidFill>
            <a:schemeClr val="bg1"/>
          </a:solidFill>
          <a:ln w="9525">
            <a:noFill/>
            <a:miter lim="800000"/>
            <a:headEnd/>
            <a:tailEnd/>
          </a:ln>
        </p:spPr>
        <p:txBody>
          <a:bodyPr anchor="ctr">
            <a:spAutoFit/>
          </a:bodyPr>
          <a:lstStyle/>
          <a:p>
            <a:pPr algn="ctr"/>
            <a:r>
              <a:rPr lang="en-US" sz="1200" b="1">
                <a:hlinkClick r:id="rId4"/>
              </a:rPr>
              <a:t>Continuous</a:t>
            </a:r>
            <a:r>
              <a:rPr lang="en-US" sz="1200">
                <a:hlinkClick r:id="rId4"/>
              </a:rPr>
              <a:t> </a:t>
            </a:r>
            <a:r>
              <a:rPr lang="en-US" sz="1200" b="1">
                <a:hlinkClick r:id="rId4"/>
              </a:rPr>
              <a:t>Glucose</a:t>
            </a:r>
            <a:r>
              <a:rPr lang="en-US" sz="1200">
                <a:hlinkClick r:id="rId4"/>
              </a:rPr>
              <a:t> </a:t>
            </a:r>
            <a:r>
              <a:rPr lang="en-US" sz="1200" b="1">
                <a:hlinkClick r:id="rId4"/>
              </a:rPr>
              <a:t>Monitoring</a:t>
            </a:r>
            <a:r>
              <a:rPr lang="en-US" sz="1200">
                <a:hlinkClick r:id="rId4"/>
              </a:rPr>
              <a:t> in Very Preterm Infants: A Randomized Controlled Trial.</a:t>
            </a:r>
            <a:r>
              <a:rPr lang="en-US" sz="1200"/>
              <a:t>Galderisi A, Facchinetti A, Steil GM, Ortiz-Rubio P, Cavallin F, Tamborlane WV, Baraldi E, Cobelli C, Trevisanuto D.Pediatrics. 2017 Oct;140(4). pii: e20171162. doi: 10.1542/peds.2017-1162. Epub 2017 Sep 15.PMID: 28916591</a:t>
            </a:r>
          </a:p>
          <a:p>
            <a:pPr algn="ctr"/>
            <a:r>
              <a:rPr lang="pt-BR" sz="1200" b="1">
                <a:solidFill>
                  <a:schemeClr val="tx2"/>
                </a:solidFill>
              </a:rPr>
              <a:t>Apresentação: Patrícia Teodoro de Queiroz</a:t>
            </a:r>
          </a:p>
          <a:p>
            <a:pPr algn="ctr"/>
            <a:r>
              <a:rPr lang="pt-BR" sz="1200" b="1">
                <a:solidFill>
                  <a:schemeClr val="tx2"/>
                </a:solidFill>
              </a:rPr>
              <a:t>R3 Neonatologia – HMIB/SES/DF</a:t>
            </a:r>
          </a:p>
          <a:p>
            <a:pPr algn="ctr"/>
            <a:r>
              <a:rPr lang="pt-BR" sz="1200" b="1">
                <a:solidFill>
                  <a:schemeClr val="tx2"/>
                </a:solidFill>
              </a:rPr>
              <a:t>Unidade de Neonatologia</a:t>
            </a:r>
          </a:p>
          <a:p>
            <a:pPr algn="ctr"/>
            <a:r>
              <a:rPr lang="pt-BR" sz="1200" b="1">
                <a:solidFill>
                  <a:schemeClr val="tx2"/>
                </a:solidFill>
              </a:rPr>
              <a:t>Coordenação: Marta David Rocha de Moura, Paulo R. Margotto</a:t>
            </a:r>
          </a:p>
          <a:p>
            <a:pPr algn="ctr"/>
            <a:endParaRPr lang="en-US" sz="1200">
              <a:solidFill>
                <a:schemeClr val="tx2"/>
              </a:solidFill>
            </a:endParaRPr>
          </a:p>
        </p:txBody>
      </p:sp>
      <p:sp>
        <p:nvSpPr>
          <p:cNvPr id="50182" name="AutoShape 7"/>
          <p:cNvSpPr>
            <a:spLocks noChangeArrowheads="1"/>
          </p:cNvSpPr>
          <p:nvPr/>
        </p:nvSpPr>
        <p:spPr bwMode="auto">
          <a:xfrm>
            <a:off x="8721725" y="6524625"/>
            <a:ext cx="422275" cy="217488"/>
          </a:xfrm>
          <a:prstGeom prst="curvedDownArrow">
            <a:avLst>
              <a:gd name="adj1" fmla="val 38832"/>
              <a:gd name="adj2" fmla="val 77664"/>
              <a:gd name="adj3" fmla="val 33333"/>
            </a:avLst>
          </a:prstGeom>
          <a:solidFill>
            <a:schemeClr val="hlink"/>
          </a:solidFill>
          <a:ln w="38100">
            <a:solidFill>
              <a:srgbClr val="FF3300"/>
            </a:solidFill>
            <a:miter lim="800000"/>
            <a:headEnd/>
            <a:tailEnd/>
          </a:ln>
        </p:spPr>
        <p:txBody>
          <a:bodyPr wrap="none" anchor="ctr"/>
          <a:lstStyle/>
          <a:p>
            <a:endParaRPr lang="pt-B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3"/>
          <p:cNvSpPr>
            <a:spLocks noGrp="1"/>
          </p:cNvSpPr>
          <p:nvPr>
            <p:ph type="body" idx="4294967295"/>
          </p:nvPr>
        </p:nvSpPr>
        <p:spPr>
          <a:xfrm>
            <a:off x="611188" y="2636838"/>
            <a:ext cx="8229600" cy="3798887"/>
          </a:xfrm>
          <a:solidFill>
            <a:srgbClr val="FFFF99"/>
          </a:solidFill>
          <a:ln w="19050">
            <a:solidFill>
              <a:srgbClr val="FF00FF"/>
            </a:solidFill>
          </a:ln>
        </p:spPr>
        <p:txBody>
          <a:bodyPr anchor="ctr"/>
          <a:lstStyle/>
          <a:p>
            <a:pPr marL="285750" indent="-285750" defTabSz="457200" eaLnBrk="1" hangingPunct="1">
              <a:buFont typeface="Arial" charset="0"/>
              <a:buNone/>
            </a:pPr>
            <a:r>
              <a:rPr lang="pt-BR" b="1" smtClean="0">
                <a:solidFill>
                  <a:srgbClr val="0033CC"/>
                </a:solidFill>
              </a:rPr>
              <a:t>O que este estudo acrescenta</a:t>
            </a:r>
            <a:r>
              <a:rPr lang="pt-BR" smtClean="0"/>
              <a:t>: neste estudo randomizado controlado, foi monitorado contínuamente a glicose subcutânea acoplado com algoritmo baseado em computador para titulação de infusão de glicose, durante a primeira semana de vida em recém-nascidos prematuros. Essa abordagem resultou em um aumento do tempo na faixa  euglicêmica.</a:t>
            </a:r>
          </a:p>
        </p:txBody>
      </p:sp>
      <p:pic>
        <p:nvPicPr>
          <p:cNvPr id="51203" name="Picture 4"/>
          <p:cNvPicPr>
            <a:picLocks noChangeAspect="1" noChangeArrowheads="1"/>
          </p:cNvPicPr>
          <p:nvPr/>
        </p:nvPicPr>
        <p:blipFill>
          <a:blip r:embed="rId2"/>
          <a:srcRect/>
          <a:stretch>
            <a:fillRect/>
          </a:stretch>
        </p:blipFill>
        <p:spPr bwMode="auto">
          <a:xfrm>
            <a:off x="1908175" y="476250"/>
            <a:ext cx="5554663" cy="2005013"/>
          </a:xfrm>
          <a:prstGeom prst="rect">
            <a:avLst/>
          </a:prstGeom>
          <a:solidFill>
            <a:schemeClr val="folHlink"/>
          </a:solidFill>
          <a:ln w="9525">
            <a:solidFill>
              <a:srgbClr val="FF00FF"/>
            </a:solidFill>
            <a:miter lim="800000"/>
            <a:headEnd/>
            <a:tailEnd/>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3"/>
          <p:cNvSpPr>
            <a:spLocks noGrp="1"/>
          </p:cNvSpPr>
          <p:nvPr>
            <p:ph type="body" idx="4294967295"/>
          </p:nvPr>
        </p:nvSpPr>
        <p:spPr>
          <a:xfrm>
            <a:off x="1455738" y="3733800"/>
            <a:ext cx="7515225" cy="3124200"/>
          </a:xfrm>
        </p:spPr>
        <p:txBody>
          <a:bodyPr anchor="ctr"/>
          <a:lstStyle/>
          <a:p>
            <a:pPr marL="285750" indent="-285750" defTabSz="457200" eaLnBrk="1" hangingPunct="1">
              <a:buFont typeface="Arial" charset="0"/>
              <a:buNone/>
            </a:pPr>
            <a:r>
              <a:rPr lang="pt-BR" smtClean="0"/>
              <a:t>                                                                </a:t>
            </a:r>
            <a:r>
              <a:rPr lang="pt-BR" smtClean="0">
                <a:solidFill>
                  <a:schemeClr val="hlink"/>
                </a:solidFill>
              </a:rPr>
              <a:t>Notas-chave</a:t>
            </a:r>
          </a:p>
          <a:p>
            <a:pPr marL="285750" indent="-285750" defTabSz="457200" eaLnBrk="1" hangingPunct="1"/>
            <a:r>
              <a:rPr lang="pt-BR" sz="1600" smtClean="0"/>
              <a:t>O controle pós-natal da glicemia é normalmente alcançado por amostra de sangue repetitiva e dolorosa, e é por isso que nós testou um monitoramento contínuo alternativo de glicose sistema em 20 crianças.</a:t>
            </a:r>
          </a:p>
          <a:p>
            <a:pPr marL="285750" indent="-285750" defTabSz="457200" eaLnBrk="1" hangingPunct="1"/>
            <a:r>
              <a:rPr lang="pt-BR" sz="1600" smtClean="0"/>
              <a:t>Comparações com amostras de sangue tradicionais mostraram que este era um método preciso e viável para controle de glicose.</a:t>
            </a:r>
          </a:p>
          <a:p>
            <a:pPr marL="285750" indent="-285750" defTabSz="457200" eaLnBrk="1" hangingPunct="1"/>
            <a:r>
              <a:rPr lang="pt-BR" sz="1600" smtClean="0"/>
              <a:t>O monitoramento contínuo da glicose oferece novas oportunidades para controle de glicose mais seguro, detecção precoce de hipoglicemia em neonatos e reduções na dor processual.</a:t>
            </a:r>
          </a:p>
        </p:txBody>
      </p:sp>
      <p:sp>
        <p:nvSpPr>
          <p:cNvPr id="52227" name="Rectangle 4"/>
          <p:cNvSpPr>
            <a:spLocks noChangeArrowheads="1"/>
          </p:cNvSpPr>
          <p:nvPr/>
        </p:nvSpPr>
        <p:spPr bwMode="auto">
          <a:xfrm>
            <a:off x="539750" y="884238"/>
            <a:ext cx="8604250" cy="639762"/>
          </a:xfrm>
          <a:prstGeom prst="rect">
            <a:avLst/>
          </a:prstGeom>
          <a:solidFill>
            <a:srgbClr val="FFFFFF"/>
          </a:solidFill>
          <a:ln w="9525">
            <a:noFill/>
            <a:miter lim="800000"/>
            <a:headEnd/>
            <a:tailEnd/>
          </a:ln>
        </p:spPr>
        <p:txBody>
          <a:bodyPr anchor="ctr">
            <a:spAutoFit/>
          </a:bodyPr>
          <a:lstStyle/>
          <a:p>
            <a:pPr algn="ctr" defTabSz="457200"/>
            <a:r>
              <a:rPr lang="en-US" sz="1200">
                <a:hlinkClick r:id="rId2"/>
              </a:rPr>
              <a:t>Continuous subcutaneous glucose monitoring is accurate in term and near-term infants at risk of hypoglycaemia.</a:t>
            </a:r>
            <a:endParaRPr lang="en-US" sz="1200"/>
          </a:p>
          <a:p>
            <a:pPr algn="ctr" defTabSz="457200"/>
            <a:r>
              <a:rPr lang="en-US" sz="1200"/>
              <a:t>Wackernagel D, Dube M, Blennow M, Tindberg Y.</a:t>
            </a:r>
          </a:p>
          <a:p>
            <a:pPr algn="ctr" defTabSz="457200"/>
            <a:r>
              <a:rPr lang="en-US" sz="1200"/>
              <a:t>Acta Paediatr. 2016 Aug;105(8):917-23. doi: 10.1111/apa.13479. Epub 2016 Jun 8.</a:t>
            </a:r>
          </a:p>
        </p:txBody>
      </p:sp>
      <p:pic>
        <p:nvPicPr>
          <p:cNvPr id="52228" name="Picture 5"/>
          <p:cNvPicPr>
            <a:picLocks noChangeAspect="1" noChangeArrowheads="1"/>
          </p:cNvPicPr>
          <p:nvPr/>
        </p:nvPicPr>
        <p:blipFill>
          <a:blip r:embed="rId3"/>
          <a:srcRect/>
          <a:stretch>
            <a:fillRect/>
          </a:stretch>
        </p:blipFill>
        <p:spPr bwMode="auto">
          <a:xfrm>
            <a:off x="3119438" y="1719263"/>
            <a:ext cx="2998787" cy="2420937"/>
          </a:xfrm>
          <a:prstGeom prst="rect">
            <a:avLst/>
          </a:prstGeom>
          <a:noFill/>
          <a:ln w="9525">
            <a:noFill/>
            <a:miter lim="800000"/>
            <a:headEnd/>
            <a:tailEnd/>
          </a:ln>
        </p:spPr>
      </p:pic>
      <p:sp>
        <p:nvSpPr>
          <p:cNvPr id="52229" name="Text Box 6"/>
          <p:cNvSpPr txBox="1">
            <a:spLocks noChangeArrowheads="1"/>
          </p:cNvSpPr>
          <p:nvPr/>
        </p:nvSpPr>
        <p:spPr bwMode="auto">
          <a:xfrm>
            <a:off x="0" y="0"/>
            <a:ext cx="9144000" cy="641350"/>
          </a:xfrm>
          <a:prstGeom prst="rect">
            <a:avLst/>
          </a:prstGeom>
          <a:solidFill>
            <a:srgbClr val="FFFF99"/>
          </a:solidFill>
          <a:ln w="9525">
            <a:noFill/>
            <a:miter lim="800000"/>
            <a:headEnd/>
            <a:tailEnd/>
          </a:ln>
        </p:spPr>
        <p:txBody>
          <a:bodyPr>
            <a:spAutoFit/>
          </a:bodyPr>
          <a:lstStyle/>
          <a:p>
            <a:pPr algn="ctr"/>
            <a:r>
              <a:rPr lang="pt-BR">
                <a:solidFill>
                  <a:schemeClr val="hlink"/>
                </a:solidFill>
              </a:rPr>
              <a:t>Monitorização subcutânea contínua da glicose em recém-nascidos a termo e próximo ao termo com risco de hipoglicemia</a:t>
            </a:r>
          </a:p>
        </p:txBody>
      </p:sp>
      <p:sp>
        <p:nvSpPr>
          <p:cNvPr id="52230" name="AutoShape 6"/>
          <p:cNvSpPr>
            <a:spLocks noChangeArrowheads="1"/>
          </p:cNvSpPr>
          <p:nvPr/>
        </p:nvSpPr>
        <p:spPr bwMode="auto">
          <a:xfrm>
            <a:off x="8721725" y="6524625"/>
            <a:ext cx="422275" cy="217488"/>
          </a:xfrm>
          <a:prstGeom prst="curvedDownArrow">
            <a:avLst>
              <a:gd name="adj1" fmla="val 38832"/>
              <a:gd name="adj2" fmla="val 77664"/>
              <a:gd name="adj3" fmla="val 33333"/>
            </a:avLst>
          </a:prstGeom>
          <a:solidFill>
            <a:schemeClr val="hlink"/>
          </a:solidFill>
          <a:ln w="38100">
            <a:solidFill>
              <a:srgbClr val="FF3300"/>
            </a:solidFill>
            <a:miter lim="800000"/>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3"/>
          <p:cNvSpPr>
            <a:spLocks noGrp="1"/>
          </p:cNvSpPr>
          <p:nvPr>
            <p:ph type="body" idx="4294967295"/>
          </p:nvPr>
        </p:nvSpPr>
        <p:spPr/>
        <p:txBody>
          <a:bodyPr anchor="ctr"/>
          <a:lstStyle/>
          <a:p>
            <a:pPr marL="285750" indent="-285750" defTabSz="457200" eaLnBrk="1" hangingPunct="1">
              <a:lnSpc>
                <a:spcPct val="90000"/>
              </a:lnSpc>
            </a:pPr>
            <a:r>
              <a:rPr lang="pt-BR" smtClean="0"/>
              <a:t>Os presentes dados  mostraram que o monitoramento contínuo da glicose nos bebês a termo e próximo ao termo foram precisas e viáveis.</a:t>
            </a:r>
          </a:p>
          <a:p>
            <a:pPr marL="285750" indent="-285750" defTabSz="457200" eaLnBrk="1" hangingPunct="1">
              <a:lnSpc>
                <a:spcPct val="90000"/>
              </a:lnSpc>
            </a:pPr>
            <a:r>
              <a:rPr lang="pt-BR" smtClean="0"/>
              <a:t>O processo de calibração parece ser significativamente mais longo em recém-nascidos e isso deve ser levado em consideração quando comparado com os valores da  glicemia</a:t>
            </a:r>
          </a:p>
          <a:p>
            <a:pPr marL="285750" indent="-285750" defTabSz="457200" eaLnBrk="1" hangingPunct="1">
              <a:lnSpc>
                <a:spcPct val="90000"/>
              </a:lnSpc>
            </a:pPr>
            <a:r>
              <a:rPr lang="pt-BR" smtClean="0"/>
              <a:t>O CGMS abre novas oportunidades para um controle mais seguro da glicose, detecção precoce de baixos valores e reduções na exposição à dor processual</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3"/>
          <p:cNvSpPr>
            <a:spLocks noGrp="1"/>
          </p:cNvSpPr>
          <p:nvPr>
            <p:ph type="body" idx="4294967295"/>
          </p:nvPr>
        </p:nvSpPr>
        <p:spPr>
          <a:xfrm>
            <a:off x="2570163" y="2198688"/>
            <a:ext cx="6573837" cy="4322762"/>
          </a:xfrm>
        </p:spPr>
        <p:txBody>
          <a:bodyPr anchor="ctr"/>
          <a:lstStyle/>
          <a:p>
            <a:pPr marL="285750" indent="-285750" defTabSz="457200" eaLnBrk="1" hangingPunct="1">
              <a:lnSpc>
                <a:spcPct val="80000"/>
              </a:lnSpc>
            </a:pPr>
            <a:r>
              <a:rPr lang="pt-BR" sz="1400" smtClean="0"/>
              <a:t>O CGM oferece um potencial considerável de otimização da glicemia em recém-nascidos, mas várias questões precisam ser abordadas antes que esta tecnologia possa ser recomendada para monitoramento em tempo real em cuidados intensivos neonatais. Em primeiro lugar, os dispositivos devem, idealmente, ser calibrados para as concentrações de glicose no sangue total equivalentes a plasma, medidas em um analisador de gás sangüíneo usando um algoritmo ponto-a-ponto. Os dispositivos CGM atuais empregam algoritmos multiponto que foram projetados para o gerenciamento de diabetes mellitus em crianças e adultos usando glucômetros domésticos e concentrações mais altas de glicose. São necessários métodos de calibração em tempo real específicos do ambiente de cuidados intensivos neonatais. Em segundo lugar, o potencial de liberação do sensor, que poderia resultar em valores de CGM aparentemente estáveis ​​quando a concentração de glicose no sangue está caindo, requer uma investigação mais aprofundada, incluindo a medida em que ocorre em neonatos e seu impacto nos cuidados clínicos. Esta informação será importante para determinar a frequência com que a calibração deve ocorrer. Em terceiro lugar, porque o CGM tem uma precisão limitada do ponto, as medidas clínicas devem basear-se na integração de múltiplos valores de GCM com foco na estabilidade da glicose, tendências e padrões metabólicos em mudança, em vez de exceder limites específicos. Pesquisas adicionais são necessárias para determinar quais medidas devem ser direcionadas para melhorar os resultados a longo prazo.</a:t>
            </a:r>
          </a:p>
          <a:p>
            <a:pPr marL="285750" indent="-285750" defTabSz="457200" eaLnBrk="1" hangingPunct="1">
              <a:lnSpc>
                <a:spcPct val="80000"/>
              </a:lnSpc>
            </a:pPr>
            <a:endParaRPr lang="pt-BR" sz="1400" smtClean="0"/>
          </a:p>
          <a:p>
            <a:pPr marL="285750" indent="-285750" defTabSz="457200" eaLnBrk="1" hangingPunct="1">
              <a:lnSpc>
                <a:spcPct val="80000"/>
              </a:lnSpc>
            </a:pPr>
            <a:r>
              <a:rPr lang="pt-BR" sz="1400" smtClean="0"/>
              <a:t>Apesar dessas limitações, o CGM já é uma ferramenta importante para a compreensão da glicemia neonatal e o efeito de diferentes tratamentos sobre o metabolismo da glicose. O uso atual do CGM deve ser limitado a estudos de pesquisa, e essa tecnologia não deve ser introduzida em cuidados clínicos de rotina sem evidência de benefício de ensaios randomizados.</a:t>
            </a:r>
          </a:p>
        </p:txBody>
      </p:sp>
      <p:sp>
        <p:nvSpPr>
          <p:cNvPr id="54275" name="Rectangle 4"/>
          <p:cNvSpPr>
            <a:spLocks noChangeArrowheads="1"/>
          </p:cNvSpPr>
          <p:nvPr/>
        </p:nvSpPr>
        <p:spPr bwMode="auto">
          <a:xfrm>
            <a:off x="0" y="1238250"/>
            <a:ext cx="9066213" cy="1006475"/>
          </a:xfrm>
          <a:prstGeom prst="rect">
            <a:avLst/>
          </a:prstGeom>
          <a:solidFill>
            <a:srgbClr val="FFFFFF"/>
          </a:solidFill>
          <a:ln w="9525">
            <a:noFill/>
            <a:miter lim="800000"/>
            <a:headEnd/>
            <a:tailEnd/>
          </a:ln>
        </p:spPr>
        <p:txBody>
          <a:bodyPr lIns="0" tIns="0" rIns="0" bIns="0" anchor="ctr">
            <a:spAutoFit/>
          </a:bodyPr>
          <a:lstStyle/>
          <a:p>
            <a:pPr algn="ctr" defTabSz="457200"/>
            <a:r>
              <a:rPr lang="en-US">
                <a:hlinkClick r:id="rId2"/>
              </a:rPr>
              <a:t>Continuous glucose monitoring in neonates: a review.</a:t>
            </a:r>
            <a:r>
              <a:rPr lang="en-US"/>
              <a:t>McKinlay CJD, Chase JG, Dickson J, Harris DL, Alsweiler JM, Harding </a:t>
            </a:r>
            <a:r>
              <a:rPr lang="en-US">
                <a:solidFill>
                  <a:srgbClr val="0033CC"/>
                </a:solidFill>
              </a:rPr>
              <a:t>JE.Matern Health Neonatol Perinatol. 2017 Oct 17;3:18</a:t>
            </a:r>
            <a:r>
              <a:rPr lang="en-US"/>
              <a:t>. doi: </a:t>
            </a:r>
            <a:r>
              <a:rPr lang="en-US" b="1"/>
              <a:t>10.1186/s40748-017-0055-z. eCollection 2017</a:t>
            </a:r>
            <a:r>
              <a:rPr lang="en-US"/>
              <a:t>. Review.PMID: 29051825 </a:t>
            </a:r>
            <a:r>
              <a:rPr lang="en-US" sz="1200" b="1">
                <a:solidFill>
                  <a:srgbClr val="0033CC"/>
                </a:solidFill>
              </a:rPr>
              <a:t>ARTIGO INTEGRAL!</a:t>
            </a:r>
          </a:p>
        </p:txBody>
      </p:sp>
      <p:pic>
        <p:nvPicPr>
          <p:cNvPr id="54276" name="Picture 6" descr="An external file that holds a picture, illustration, etc.&#10;Object name is 40748_2017_55_Fig1_HTML.jpg"/>
          <p:cNvPicPr>
            <a:picLocks noChangeAspect="1" noChangeArrowheads="1"/>
          </p:cNvPicPr>
          <p:nvPr/>
        </p:nvPicPr>
        <p:blipFill>
          <a:blip r:embed="rId3"/>
          <a:srcRect/>
          <a:stretch>
            <a:fillRect/>
          </a:stretch>
        </p:blipFill>
        <p:spPr bwMode="auto">
          <a:xfrm>
            <a:off x="0" y="2095500"/>
            <a:ext cx="2557463" cy="4600575"/>
          </a:xfrm>
          <a:prstGeom prst="rect">
            <a:avLst/>
          </a:prstGeom>
          <a:noFill/>
          <a:ln w="9525">
            <a:noFill/>
            <a:miter lim="800000"/>
            <a:headEnd/>
            <a:tailEnd/>
          </a:ln>
        </p:spPr>
      </p:pic>
      <p:sp>
        <p:nvSpPr>
          <p:cNvPr id="54277" name="Text Box 7"/>
          <p:cNvSpPr txBox="1">
            <a:spLocks noChangeArrowheads="1"/>
          </p:cNvSpPr>
          <p:nvPr/>
        </p:nvSpPr>
        <p:spPr bwMode="auto">
          <a:xfrm>
            <a:off x="0" y="476250"/>
            <a:ext cx="9156700" cy="519113"/>
          </a:xfrm>
          <a:prstGeom prst="rect">
            <a:avLst/>
          </a:prstGeom>
          <a:noFill/>
          <a:ln w="9525">
            <a:noFill/>
            <a:miter lim="800000"/>
            <a:headEnd/>
            <a:tailEnd/>
          </a:ln>
        </p:spPr>
        <p:txBody>
          <a:bodyPr wrap="none">
            <a:spAutoFit/>
          </a:bodyPr>
          <a:lstStyle/>
          <a:p>
            <a:r>
              <a:rPr lang="pt-BR" sz="2800">
                <a:solidFill>
                  <a:srgbClr val="0033CC"/>
                </a:solidFill>
              </a:rPr>
              <a:t>Monitorização contínua da glicose nos neonatos: revisão</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ext Box 3"/>
          <p:cNvSpPr>
            <a:spLocks noGrp="1"/>
          </p:cNvSpPr>
          <p:nvPr>
            <p:ph type="body" idx="4294967295"/>
          </p:nvPr>
        </p:nvSpPr>
        <p:spPr>
          <a:xfrm>
            <a:off x="606425" y="3994150"/>
            <a:ext cx="7886700" cy="2693988"/>
          </a:xfrm>
          <a:solidFill>
            <a:srgbClr val="FFFF99"/>
          </a:solidFill>
          <a:ln w="38100">
            <a:solidFill>
              <a:srgbClr val="FF00FF"/>
            </a:solidFill>
          </a:ln>
        </p:spPr>
        <p:txBody>
          <a:bodyPr lIns="91425" tIns="91425" rIns="91425" bIns="91425"/>
          <a:lstStyle/>
          <a:p>
            <a:pPr marL="285750" indent="-285750" algn="ctr" defTabSz="457200" eaLnBrk="1" hangingPunct="1">
              <a:buFont typeface="Arial" charset="0"/>
              <a:buNone/>
            </a:pPr>
            <a:r>
              <a:rPr lang="pt-BR" sz="1500" b="1" smtClean="0">
                <a:solidFill>
                  <a:srgbClr val="0033CC"/>
                </a:solidFill>
              </a:rPr>
              <a:t>             Monitoramento contínuo de glicose ??</a:t>
            </a:r>
            <a:br>
              <a:rPr lang="pt-BR" sz="1500" b="1" smtClean="0">
                <a:solidFill>
                  <a:srgbClr val="0033CC"/>
                </a:solidFill>
              </a:rPr>
            </a:br>
            <a:r>
              <a:rPr lang="pt-BR" sz="1500" b="1" smtClean="0">
                <a:solidFill>
                  <a:srgbClr val="0033CC"/>
                </a:solidFill>
              </a:rPr>
              <a:t>Não está pronto para o horário nobre.</a:t>
            </a:r>
          </a:p>
          <a:p>
            <a:pPr marL="285750" indent="-285750" defTabSz="457200" eaLnBrk="1" hangingPunct="1">
              <a:buFont typeface="Arial" charset="0"/>
              <a:buNone/>
            </a:pPr>
            <a:r>
              <a:rPr lang="pt-BR" sz="1500" smtClean="0"/>
              <a:t>1-Nenhuma informação sobre o significado clínico dos episódios de baixa concentração intersticial de glicose e que, se houver,devem ser tratados, ou em que bebês.</a:t>
            </a:r>
          </a:p>
          <a:p>
            <a:pPr marL="285750" indent="-285750" defTabSz="457200" eaLnBrk="1" hangingPunct="1">
              <a:buFont typeface="Arial" charset="0"/>
              <a:buNone/>
            </a:pPr>
            <a:r>
              <a:rPr lang="pt-BR" sz="1500" smtClean="0"/>
              <a:t>2. Qual a concentração de glicose (e de que duração) deve ser usado como limiar limite inferior para o manuseio clínico? (mesmo problema antigo, apenas mais frequentemente)</a:t>
            </a:r>
          </a:p>
          <a:p>
            <a:pPr marL="285750" indent="-285750" defTabSz="457200" eaLnBrk="1" hangingPunct="1">
              <a:buFont typeface="Arial" charset="0"/>
              <a:buNone/>
            </a:pPr>
            <a:r>
              <a:rPr lang="pt-BR" sz="1500" smtClean="0"/>
              <a:t>3. Perigo de que o monitoramento contínuo da glicose possa ser incorporado na prática clínica sem avaliação crítica e pode resultar em muitos mais bebês sendo tratados do que seria necessário.</a:t>
            </a:r>
          </a:p>
        </p:txBody>
      </p:sp>
      <p:pic>
        <p:nvPicPr>
          <p:cNvPr id="55299" name="Picture 5" descr="Imagem6"/>
          <p:cNvPicPr>
            <a:picLocks noChangeAspect="1" noChangeArrowheads="1"/>
          </p:cNvPicPr>
          <p:nvPr/>
        </p:nvPicPr>
        <p:blipFill>
          <a:blip r:embed="rId2"/>
          <a:srcRect/>
          <a:stretch>
            <a:fillRect/>
          </a:stretch>
        </p:blipFill>
        <p:spPr bwMode="auto">
          <a:xfrm>
            <a:off x="0" y="0"/>
            <a:ext cx="3986213" cy="3859213"/>
          </a:xfrm>
          <a:prstGeom prst="rect">
            <a:avLst/>
          </a:prstGeom>
          <a:noFill/>
          <a:ln w="9525">
            <a:noFill/>
            <a:miter lim="800000"/>
            <a:headEnd/>
            <a:tailEnd/>
          </a:ln>
        </p:spPr>
      </p:pic>
      <p:sp>
        <p:nvSpPr>
          <p:cNvPr id="55300" name="Rectangle 19"/>
          <p:cNvSpPr>
            <a:spLocks noChangeArrowheads="1"/>
          </p:cNvSpPr>
          <p:nvPr/>
        </p:nvSpPr>
        <p:spPr bwMode="auto">
          <a:xfrm>
            <a:off x="3995738" y="908050"/>
            <a:ext cx="5148262" cy="1343025"/>
          </a:xfrm>
          <a:prstGeom prst="rect">
            <a:avLst/>
          </a:prstGeom>
          <a:solidFill>
            <a:srgbClr val="FFFFFF"/>
          </a:solidFill>
          <a:ln w="9525">
            <a:noFill/>
            <a:miter lim="800000"/>
            <a:headEnd/>
            <a:tailEnd/>
          </a:ln>
        </p:spPr>
        <p:txBody>
          <a:bodyPr tIns="126960" bIns="25392" anchor="ctr">
            <a:spAutoFit/>
          </a:bodyPr>
          <a:lstStyle/>
          <a:p>
            <a:r>
              <a:rPr lang="pt-BR" sz="1300" b="1">
                <a:solidFill>
                  <a:srgbClr val="072A4D"/>
                </a:solidFill>
                <a:latin typeface="Lato" pitchFamily="34" charset="0"/>
                <a:hlinkClick r:id="rId3"/>
              </a:rPr>
              <a:t>Hipoglicemia Neonatal </a:t>
            </a:r>
            <a:r>
              <a:rPr lang="pt-BR" sz="1300" b="1">
                <a:solidFill>
                  <a:srgbClr val="072A4D"/>
                </a:solidFill>
                <a:hlinkClick r:id="rId3"/>
              </a:rPr>
              <a:t>–</a:t>
            </a:r>
            <a:r>
              <a:rPr lang="pt-BR" sz="1300" b="1">
                <a:solidFill>
                  <a:srgbClr val="072A4D"/>
                </a:solidFill>
                <a:latin typeface="Lato" pitchFamily="34" charset="0"/>
                <a:hlinkClick r:id="rId3"/>
              </a:rPr>
              <a:t> Fatos, Fic</a:t>
            </a:r>
            <a:r>
              <a:rPr lang="pt-BR" sz="1300" b="1">
                <a:solidFill>
                  <a:srgbClr val="072A4D"/>
                </a:solidFill>
                <a:hlinkClick r:id="rId3"/>
              </a:rPr>
              <a:t>ç</a:t>
            </a:r>
            <a:r>
              <a:rPr lang="pt-BR" sz="1300" b="1">
                <a:solidFill>
                  <a:srgbClr val="072A4D"/>
                </a:solidFill>
                <a:latin typeface="Lato" pitchFamily="34" charset="0"/>
                <a:hlinkClick r:id="rId3"/>
              </a:rPr>
              <a:t>ão e Estado da Arte e da Ciência (Neonatal Hypoglycemia</a:t>
            </a:r>
            <a:r>
              <a:rPr lang="pt-BR" sz="1300" b="1">
                <a:solidFill>
                  <a:srgbClr val="072A4D"/>
                </a:solidFill>
                <a:hlinkClick r:id="rId3"/>
              </a:rPr>
              <a:t>—</a:t>
            </a:r>
            <a:r>
              <a:rPr lang="pt-BR" sz="1300" b="1">
                <a:solidFill>
                  <a:srgbClr val="072A4D"/>
                </a:solidFill>
                <a:latin typeface="Lato" pitchFamily="34" charset="0"/>
                <a:hlinkClick r:id="rId3"/>
              </a:rPr>
              <a:t>Facts, Fiction, and State of the Art and Science)</a:t>
            </a:r>
            <a:endParaRPr lang="pt-BR" sz="1300" b="1">
              <a:solidFill>
                <a:srgbClr val="072A4D"/>
              </a:solidFill>
              <a:latin typeface="Lato" pitchFamily="34" charset="0"/>
            </a:endParaRPr>
          </a:p>
          <a:p>
            <a:r>
              <a:rPr lang="pt-BR" sz="1300"/>
              <a:t>Willian W. Ray Jr.  21º Simpósio Internacional de Neonatologia do Santa Joana, São Paulo (14-16/9/2017) </a:t>
            </a:r>
            <a:endParaRPr lang="pt-BR" sz="1300" b="1">
              <a:solidFill>
                <a:srgbClr val="072A4D"/>
              </a:solidFill>
              <a:latin typeface="Lato" pitchFamily="34" charset="0"/>
            </a:endParaRPr>
          </a:p>
          <a:p>
            <a:pPr eaLnBrk="0" hangingPunct="0"/>
            <a:r>
              <a:rPr lang="pt-BR" sz="1300" u="sng">
                <a:solidFill>
                  <a:srgbClr val="78909C"/>
                </a:solidFill>
                <a:latin typeface="Source Sans Pro"/>
              </a:rPr>
              <a:t> </a:t>
            </a:r>
          </a:p>
        </p:txBody>
      </p:sp>
      <p:pic>
        <p:nvPicPr>
          <p:cNvPr id="55301" name="Picture 20" descr="pdf">
            <a:hlinkClick r:id="rId4" tooltip="Hipoglicemia-William Ray"/>
          </p:cNvPr>
          <p:cNvPicPr>
            <a:picLocks noChangeAspect="1" noChangeArrowheads="1"/>
          </p:cNvPicPr>
          <p:nvPr/>
        </p:nvPicPr>
        <p:blipFill>
          <a:blip r:embed="rId5"/>
          <a:srcRect/>
          <a:stretch>
            <a:fillRect/>
          </a:stretch>
        </p:blipFill>
        <p:spPr bwMode="auto">
          <a:xfrm>
            <a:off x="6516688" y="476250"/>
            <a:ext cx="457200" cy="457200"/>
          </a:xfrm>
          <a:prstGeom prst="rect">
            <a:avLst/>
          </a:prstGeom>
          <a:noFill/>
          <a:ln w="9525">
            <a:noFill/>
            <a:miter lim="800000"/>
            <a:headEnd/>
            <a:tailEnd/>
          </a:ln>
        </p:spPr>
      </p:pic>
      <p:sp>
        <p:nvSpPr>
          <p:cNvPr id="55302" name="Line 21"/>
          <p:cNvSpPr>
            <a:spLocks noChangeShapeType="1"/>
          </p:cNvSpPr>
          <p:nvPr/>
        </p:nvSpPr>
        <p:spPr bwMode="auto">
          <a:xfrm flipH="1">
            <a:off x="7019925" y="620713"/>
            <a:ext cx="431800" cy="144462"/>
          </a:xfrm>
          <a:prstGeom prst="line">
            <a:avLst/>
          </a:prstGeom>
          <a:noFill/>
          <a:ln w="38100">
            <a:solidFill>
              <a:schemeClr val="hlink"/>
            </a:solidFill>
            <a:round/>
            <a:headEnd/>
            <a:tailEnd type="triangle" w="med" len="med"/>
          </a:ln>
        </p:spPr>
        <p:txBody>
          <a:bodyPr/>
          <a:lstStyle/>
          <a:p>
            <a:endParaRPr lang="pt-BR"/>
          </a:p>
        </p:txBody>
      </p:sp>
      <p:sp>
        <p:nvSpPr>
          <p:cNvPr id="55303" name="Text Box 22"/>
          <p:cNvSpPr txBox="1">
            <a:spLocks noChangeArrowheads="1"/>
          </p:cNvSpPr>
          <p:nvPr/>
        </p:nvSpPr>
        <p:spPr bwMode="auto">
          <a:xfrm>
            <a:off x="7288213" y="568325"/>
            <a:ext cx="1352550" cy="366713"/>
          </a:xfrm>
          <a:prstGeom prst="rect">
            <a:avLst/>
          </a:prstGeom>
          <a:noFill/>
          <a:ln w="9525">
            <a:noFill/>
            <a:miter lim="800000"/>
            <a:headEnd/>
            <a:tailEnd/>
          </a:ln>
        </p:spPr>
        <p:txBody>
          <a:bodyPr wrap="none">
            <a:spAutoFit/>
          </a:bodyPr>
          <a:lstStyle/>
          <a:p>
            <a:r>
              <a:rPr lang="pt-BR">
                <a:solidFill>
                  <a:schemeClr val="hlink"/>
                </a:solidFill>
              </a:rPr>
              <a:t>Clicar Aqui!</a:t>
            </a: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p:cNvSpPr>
          <p:nvPr>
            <p:ph type="title"/>
          </p:nvPr>
        </p:nvSpPr>
        <p:spPr bwMode="auto">
          <a:xfrm>
            <a:off x="468313" y="692150"/>
            <a:ext cx="8229600" cy="990600"/>
          </a:xfrm>
        </p:spPr>
        <p:txBody>
          <a:bodyPr wrap="square" numCol="1" anchorCtr="0" compatLnSpc="1">
            <a:prstTxWarp prst="textNoShape">
              <a:avLst/>
            </a:prstTxWarp>
          </a:bodyPr>
          <a:lstStyle/>
          <a:p>
            <a:pPr algn="ctr" eaLnBrk="1" hangingPunct="1">
              <a:defRPr/>
            </a:pPr>
            <a:r>
              <a:rPr lang="pt-BR" sz="1600" smtClean="0">
                <a:hlinkClick r:id="rId2"/>
              </a:rPr>
              <a:t>Glucose Gel in Infants at Risk for Transitional Neonatal Hypoglycemia.</a:t>
            </a:r>
            <a:r>
              <a:rPr lang="pt-BR" sz="1600" smtClean="0"/>
              <a:t> </a:t>
            </a:r>
            <a:r>
              <a:rPr lang="pt-BR" sz="1600" b="1" smtClean="0"/>
              <a:t/>
            </a:r>
            <a:br>
              <a:rPr lang="pt-BR" sz="1600" b="1" smtClean="0"/>
            </a:br>
            <a:r>
              <a:rPr lang="pt-BR" sz="1400" b="1" smtClean="0"/>
              <a:t>Makker K, Alissa R, Dudek C, Travers L, Smotherman C, Hudak ML.Am J Perinatol. 2018 Mar 26. doi: 10.1055/s-0038-1639338. [Epub ahead of print].PMID:  29579758.</a:t>
            </a:r>
            <a:r>
              <a:rPr lang="pt-BR" sz="1400" b="1" u="sng" smtClean="0">
                <a:hlinkClick r:id="rId3"/>
              </a:rPr>
              <a:t>Similar articles</a:t>
            </a:r>
            <a:endParaRPr lang="pt-BR" sz="1400" b="1" u="sng" smtClean="0"/>
          </a:p>
        </p:txBody>
      </p:sp>
      <p:sp>
        <p:nvSpPr>
          <p:cNvPr id="56323" name="Rectangle 3"/>
          <p:cNvSpPr>
            <a:spLocks noGrp="1"/>
          </p:cNvSpPr>
          <p:nvPr>
            <p:ph type="body" idx="1"/>
          </p:nvPr>
        </p:nvSpPr>
        <p:spPr>
          <a:xfrm>
            <a:off x="468313" y="1557338"/>
            <a:ext cx="8567737" cy="4876800"/>
          </a:xfrm>
        </p:spPr>
        <p:txBody>
          <a:bodyPr/>
          <a:lstStyle/>
          <a:p>
            <a:pPr eaLnBrk="1" hangingPunct="1"/>
            <a:r>
              <a:rPr lang="pt-BR" sz="1800" smtClean="0"/>
              <a:t>Os autores compararam dois períodos de 1 ano: um  sem gel de glicose (200mg/kg) e outro com gel de glicose imediatamente antes da alimentação nos RN de riscos para a hipoglicemia.</a:t>
            </a:r>
          </a:p>
          <a:p>
            <a:pPr eaLnBrk="1" hangingPunct="1"/>
            <a:r>
              <a:rPr lang="pt-BR" sz="1800" smtClean="0"/>
              <a:t>. Os autores relataram que a transferência para a  UTIN para a gestão da hipoglicemia neonatal  caiu de 8,1% no ano 1 para  a 3,7% no ano 2 (redução de 57% :OR de  0.43, IC a 95% de  0.22, 0.83).</a:t>
            </a:r>
          </a:p>
          <a:p>
            <a:pPr eaLnBrk="1" hangingPunct="1"/>
            <a:r>
              <a:rPr lang="pt-BR" sz="1800" smtClean="0"/>
              <a:t> A taxa de exclusividade para a  amamentação aumentou de 6% no ano 1 para 19% no ano 2.</a:t>
            </a:r>
          </a:p>
          <a:p>
            <a:pPr eaLnBrk="1" hangingPunct="1"/>
            <a:r>
              <a:rPr lang="pt-BR" sz="1800" smtClean="0"/>
              <a:t>Houve uma redução de gastos hospitalares de 801.276 USD para 387.688 USD no Ano 1 e Ano 2,respectivamente.</a:t>
            </a:r>
          </a:p>
          <a:p>
            <a:pPr algn="ctr" eaLnBrk="1" hangingPunct="1">
              <a:buFont typeface="Arial" charset="0"/>
              <a:buNone/>
            </a:pPr>
            <a:r>
              <a:rPr lang="pt-BR" sz="1800" b="1" smtClean="0">
                <a:solidFill>
                  <a:schemeClr val="hlink"/>
                </a:solidFill>
              </a:rPr>
              <a:t>Portanto, o presente estudo apóia o uso adjuvante de gel de glicose para reduzir as admissões à  UTIN, assim como a </a:t>
            </a:r>
          </a:p>
          <a:p>
            <a:pPr algn="ctr" eaLnBrk="1" hangingPunct="1">
              <a:buFont typeface="Arial" charset="0"/>
              <a:buNone/>
            </a:pPr>
            <a:r>
              <a:rPr lang="pt-BR" sz="1800" b="1" smtClean="0">
                <a:solidFill>
                  <a:schemeClr val="hlink"/>
                </a:solidFill>
              </a:rPr>
              <a:t>  despesa total de hospitalização.</a:t>
            </a:r>
          </a:p>
        </p:txBody>
      </p:sp>
      <p:sp>
        <p:nvSpPr>
          <p:cNvPr id="56324" name="Text Box 4"/>
          <p:cNvSpPr txBox="1">
            <a:spLocks noChangeArrowheads="1"/>
          </p:cNvSpPr>
          <p:nvPr/>
        </p:nvSpPr>
        <p:spPr bwMode="auto">
          <a:xfrm>
            <a:off x="1116013" y="5516563"/>
            <a:ext cx="6781800" cy="1193800"/>
          </a:xfrm>
          <a:prstGeom prst="rect">
            <a:avLst/>
          </a:prstGeom>
          <a:noFill/>
          <a:ln w="38100">
            <a:solidFill>
              <a:srgbClr val="FF3399"/>
            </a:solidFill>
            <a:miter lim="800000"/>
            <a:headEnd/>
            <a:tailEnd/>
          </a:ln>
        </p:spPr>
        <p:txBody>
          <a:bodyPr wrap="none">
            <a:spAutoFit/>
          </a:bodyPr>
          <a:lstStyle/>
          <a:p>
            <a:r>
              <a:rPr lang="pt-BR" sz="1400"/>
              <a:t>Segundo os autores  a quantificação precisa da terapia adjunta do gel de  </a:t>
            </a:r>
          </a:p>
          <a:p>
            <a:r>
              <a:rPr lang="pt-BR" sz="1400"/>
              <a:t>glicose aguarda a conclusão de um ensaio planejado randomizado nos Estados</a:t>
            </a:r>
          </a:p>
          <a:p>
            <a:r>
              <a:rPr lang="pt-BR" sz="1400"/>
              <a:t>Unidos (NCT02523222). Este e outros ensaios futuros devem fornecer informações</a:t>
            </a:r>
          </a:p>
          <a:p>
            <a:r>
              <a:rPr lang="pt-BR" sz="1400"/>
              <a:t> mais robustas sobre a dose ideal e tempo de terapia com gel de glicose e em </a:t>
            </a:r>
          </a:p>
          <a:p>
            <a:r>
              <a:rPr lang="pt-BR" sz="1400"/>
              <a:t>resultados de longo prazo que irão refinar ainda mais a implementação futura.</a:t>
            </a:r>
          </a:p>
        </p:txBody>
      </p:sp>
      <p:sp>
        <p:nvSpPr>
          <p:cNvPr id="56325" name="Text Box 5"/>
          <p:cNvSpPr txBox="1">
            <a:spLocks noChangeArrowheads="1"/>
          </p:cNvSpPr>
          <p:nvPr/>
        </p:nvSpPr>
        <p:spPr bwMode="auto">
          <a:xfrm>
            <a:off x="611188" y="476250"/>
            <a:ext cx="8194675" cy="376238"/>
          </a:xfrm>
          <a:prstGeom prst="rect">
            <a:avLst/>
          </a:prstGeom>
          <a:solidFill>
            <a:schemeClr val="hlink"/>
          </a:solidFill>
          <a:ln w="9525">
            <a:solidFill>
              <a:schemeClr val="accent2"/>
            </a:solidFill>
            <a:miter lim="800000"/>
            <a:headEnd/>
            <a:tailEnd/>
          </a:ln>
        </p:spPr>
        <p:txBody>
          <a:bodyPr wrap="none">
            <a:spAutoFit/>
          </a:bodyPr>
          <a:lstStyle/>
          <a:p>
            <a:r>
              <a:rPr lang="pt-BR" b="1">
                <a:solidFill>
                  <a:srgbClr val="FFFF99"/>
                </a:solidFill>
              </a:rPr>
              <a:t>Gel de glicose nos recém-nascidos com hipoglicemia neonatal transitória</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p:cNvSpPr>
          <p:nvPr>
            <p:ph type="title"/>
          </p:nvPr>
        </p:nvSpPr>
        <p:spPr bwMode="auto">
          <a:xfrm>
            <a:off x="468313" y="981075"/>
            <a:ext cx="8229600" cy="990600"/>
          </a:xfrm>
        </p:spPr>
        <p:txBody>
          <a:bodyPr wrap="square" numCol="1" anchorCtr="0" compatLnSpc="1">
            <a:prstTxWarp prst="textNoShape">
              <a:avLst/>
            </a:prstTxWarp>
          </a:bodyPr>
          <a:lstStyle/>
          <a:p>
            <a:pPr algn="ctr" eaLnBrk="1" hangingPunct="1">
              <a:defRPr/>
            </a:pPr>
            <a:r>
              <a:rPr lang="pt-BR" sz="1400" smtClean="0">
                <a:hlinkClick r:id="rId2"/>
              </a:rPr>
              <a:t>Oral dextrose gel for the treatment of hypoglycaemia in newborn infants.</a:t>
            </a:r>
            <a:r>
              <a:rPr lang="pt-BR" sz="1400" smtClean="0"/>
              <a:t/>
            </a:r>
            <a:br>
              <a:rPr lang="pt-BR" sz="1400" smtClean="0"/>
            </a:br>
            <a:r>
              <a:rPr lang="pt-BR" sz="1400" smtClean="0"/>
              <a:t>Weston PJ, Harris DL, Battin M, Brown J, Hegarty JE, Harding JE.Cochrane Database Syst Rev. 2016 May 4;(5):CD011027. doi: 10.1002/14651858.CD011027.pub2. Review.PMID: 27142842</a:t>
            </a:r>
            <a:br>
              <a:rPr lang="pt-BR" sz="1400" smtClean="0"/>
            </a:br>
            <a:endParaRPr lang="pt-BR" sz="1400" smtClean="0"/>
          </a:p>
        </p:txBody>
      </p:sp>
      <p:sp>
        <p:nvSpPr>
          <p:cNvPr id="57347" name="Rectangle 3"/>
          <p:cNvSpPr>
            <a:spLocks noGrp="1"/>
          </p:cNvSpPr>
          <p:nvPr>
            <p:ph type="body" idx="1"/>
          </p:nvPr>
        </p:nvSpPr>
        <p:spPr>
          <a:xfrm>
            <a:off x="395288" y="1844675"/>
            <a:ext cx="8229600" cy="4876800"/>
          </a:xfrm>
        </p:spPr>
        <p:txBody>
          <a:bodyPr/>
          <a:lstStyle/>
          <a:p>
            <a:pPr eaLnBrk="1" hangingPunct="1">
              <a:lnSpc>
                <a:spcPct val="90000"/>
              </a:lnSpc>
            </a:pPr>
            <a:r>
              <a:rPr lang="pt-BR" sz="2000" smtClean="0"/>
              <a:t>Recente metanálise da Cochrane não encontrou efeitos adversos do gel de dextrose a 40% durante o período neonatal ou aos 2 anos de idade e recomendou o uso de gel de dextrose como uma abordagem de primeira linha para o controle glicêmico de prematuros tardios e bebês a termo. Reduz a incidência de separação mãe-bebê para tratamento e aumenta a probabilidade de amamentação completa após a alta, em comparação com o gel placebo. </a:t>
            </a:r>
          </a:p>
          <a:p>
            <a:pPr algn="ctr" eaLnBrk="1" hangingPunct="1">
              <a:lnSpc>
                <a:spcPct val="90000"/>
              </a:lnSpc>
              <a:buFont typeface="Arial" charset="0"/>
              <a:buNone/>
            </a:pPr>
            <a:r>
              <a:rPr lang="pt-BR" sz="2000" b="1" smtClean="0">
                <a:solidFill>
                  <a:schemeClr val="hlink"/>
                </a:solidFill>
              </a:rPr>
              <a:t>O gel de dextrose oral deve ser considerado tratamento de primeira linha para bebês com hipoglicemia neonatal.</a:t>
            </a:r>
          </a:p>
          <a:p>
            <a:pPr algn="ctr" eaLnBrk="1" hangingPunct="1">
              <a:lnSpc>
                <a:spcPct val="90000"/>
              </a:lnSpc>
              <a:buFont typeface="Arial" charset="0"/>
              <a:buNone/>
            </a:pPr>
            <a:r>
              <a:rPr lang="pt-BR" sz="2000" b="1" smtClean="0"/>
              <a:t>O gel de dextrose está normalmente disponível em 40g / 100ml (40%) e é administrado em doses de 200-400 mg / kg</a:t>
            </a:r>
          </a:p>
          <a:p>
            <a:pPr algn="ctr" eaLnBrk="1" hangingPunct="1">
              <a:lnSpc>
                <a:spcPct val="90000"/>
              </a:lnSpc>
              <a:buFont typeface="Arial" charset="0"/>
              <a:buNone/>
            </a:pPr>
            <a:endParaRPr lang="pt-BR" sz="2000" b="1" smtClean="0">
              <a:solidFill>
                <a:schemeClr val="hlink"/>
              </a:solidFill>
            </a:endParaRPr>
          </a:p>
          <a:p>
            <a:pPr algn="ctr" eaLnBrk="1" hangingPunct="1">
              <a:lnSpc>
                <a:spcPct val="90000"/>
              </a:lnSpc>
              <a:buFont typeface="Arial" charset="0"/>
              <a:buNone/>
            </a:pPr>
            <a:r>
              <a:rPr lang="pt-BR" sz="2000" b="1" smtClean="0">
                <a:solidFill>
                  <a:srgbClr val="FF66FF"/>
                </a:solidFill>
              </a:rPr>
              <a:t>O gel de dextrose aplicado no interior da bochecha é um tratamento simples e seguro para o atendimento inicial de lactentes com baixos níveis de glicose no sangue.</a:t>
            </a:r>
          </a:p>
        </p:txBody>
      </p:sp>
      <p:sp>
        <p:nvSpPr>
          <p:cNvPr id="57348" name="Text Box 4"/>
          <p:cNvSpPr txBox="1">
            <a:spLocks noChangeArrowheads="1"/>
          </p:cNvSpPr>
          <p:nvPr/>
        </p:nvSpPr>
        <p:spPr bwMode="auto">
          <a:xfrm>
            <a:off x="611188" y="476250"/>
            <a:ext cx="7966075" cy="376238"/>
          </a:xfrm>
          <a:prstGeom prst="rect">
            <a:avLst/>
          </a:prstGeom>
          <a:solidFill>
            <a:schemeClr val="hlink"/>
          </a:solidFill>
          <a:ln w="9525">
            <a:solidFill>
              <a:schemeClr val="accent2"/>
            </a:solidFill>
            <a:miter lim="800000"/>
            <a:headEnd/>
            <a:tailEnd/>
          </a:ln>
        </p:spPr>
        <p:txBody>
          <a:bodyPr wrap="none">
            <a:spAutoFit/>
          </a:bodyPr>
          <a:lstStyle/>
          <a:p>
            <a:r>
              <a:rPr lang="pt-BR" b="1">
                <a:solidFill>
                  <a:srgbClr val="FFFF99"/>
                </a:solidFill>
              </a:rPr>
              <a:t>Gel de dextrose para o tratamento de hipoglicemia nos recém-nascidos</a:t>
            </a:r>
          </a:p>
        </p:txBody>
      </p:sp>
      <p:sp>
        <p:nvSpPr>
          <p:cNvPr id="57349" name="AutoShape 5"/>
          <p:cNvSpPr>
            <a:spLocks noChangeArrowheads="1"/>
          </p:cNvSpPr>
          <p:nvPr/>
        </p:nvSpPr>
        <p:spPr bwMode="auto">
          <a:xfrm>
            <a:off x="8721725" y="6524625"/>
            <a:ext cx="422275" cy="217488"/>
          </a:xfrm>
          <a:prstGeom prst="curvedDownArrow">
            <a:avLst>
              <a:gd name="adj1" fmla="val 38832"/>
              <a:gd name="adj2" fmla="val 77664"/>
              <a:gd name="adj3" fmla="val 33333"/>
            </a:avLst>
          </a:prstGeom>
          <a:solidFill>
            <a:schemeClr val="hlink"/>
          </a:solidFill>
          <a:ln w="38100">
            <a:solidFill>
              <a:srgbClr val="FF3300"/>
            </a:solidFill>
            <a:miter lim="800000"/>
            <a:headEnd/>
            <a:tailEnd/>
          </a:ln>
        </p:spPr>
        <p:txBody>
          <a:bodyPr wrap="none" anchor="ctr"/>
          <a:lstStyle/>
          <a:p>
            <a:endParaRPr lang="pt-BR"/>
          </a:p>
        </p:txBody>
      </p:sp>
      <p:sp>
        <p:nvSpPr>
          <p:cNvPr id="57350" name="Text Box 6"/>
          <p:cNvSpPr txBox="1">
            <a:spLocks noChangeArrowheads="1"/>
          </p:cNvSpPr>
          <p:nvPr/>
        </p:nvSpPr>
        <p:spPr bwMode="auto">
          <a:xfrm>
            <a:off x="4911725" y="1600200"/>
            <a:ext cx="1643063" cy="336550"/>
          </a:xfrm>
          <a:prstGeom prst="rect">
            <a:avLst/>
          </a:prstGeom>
          <a:noFill/>
          <a:ln w="9525">
            <a:noFill/>
            <a:miter lim="800000"/>
            <a:headEnd/>
            <a:tailEnd/>
          </a:ln>
        </p:spPr>
        <p:txBody>
          <a:bodyPr wrap="none">
            <a:spAutoFit/>
          </a:bodyPr>
          <a:lstStyle/>
          <a:p>
            <a:r>
              <a:rPr lang="pt-BR" sz="1600" b="1">
                <a:solidFill>
                  <a:schemeClr val="hlink"/>
                </a:solidFill>
              </a:rPr>
              <a:t>Artigo Integral!</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12"/>
          <p:cNvPicPr>
            <a:picLocks noChangeAspect="1" noChangeArrowheads="1"/>
          </p:cNvPicPr>
          <p:nvPr/>
        </p:nvPicPr>
        <p:blipFill>
          <a:blip r:embed="rId2"/>
          <a:srcRect/>
          <a:stretch>
            <a:fillRect/>
          </a:stretch>
        </p:blipFill>
        <p:spPr bwMode="auto">
          <a:xfrm>
            <a:off x="611188" y="0"/>
            <a:ext cx="7842250" cy="5546725"/>
          </a:xfrm>
          <a:prstGeom prst="rect">
            <a:avLst/>
          </a:prstGeom>
          <a:noFill/>
          <a:ln w="38100">
            <a:solidFill>
              <a:srgbClr val="FF3399"/>
            </a:solidFill>
            <a:miter lim="800000"/>
            <a:headEnd/>
            <a:tailEnd/>
          </a:ln>
        </p:spPr>
      </p:pic>
      <p:sp>
        <p:nvSpPr>
          <p:cNvPr id="58371" name="Rectangle 13"/>
          <p:cNvSpPr>
            <a:spLocks noChangeArrowheads="1"/>
          </p:cNvSpPr>
          <p:nvPr/>
        </p:nvSpPr>
        <p:spPr bwMode="auto">
          <a:xfrm>
            <a:off x="107950" y="5656263"/>
            <a:ext cx="9036050" cy="1216025"/>
          </a:xfrm>
          <a:prstGeom prst="rect">
            <a:avLst/>
          </a:prstGeom>
          <a:noFill/>
          <a:ln w="28575">
            <a:solidFill>
              <a:schemeClr val="hlink"/>
            </a:solidFill>
            <a:miter lim="800000"/>
            <a:headEnd/>
            <a:tailEnd/>
          </a:ln>
        </p:spPr>
        <p:txBody>
          <a:bodyPr anchor="ctr">
            <a:spAutoFit/>
          </a:bodyPr>
          <a:lstStyle/>
          <a:p>
            <a:pPr algn="ctr"/>
            <a:r>
              <a:rPr lang="pt-BR" sz="1200" i="1"/>
              <a:t>Dextrose gel applied to the inside of the cheek is a simple and safe treatment for initial care of infants with low blood  glucose levels (Inglês)</a:t>
            </a:r>
          </a:p>
          <a:p>
            <a:pPr algn="ctr"/>
            <a:r>
              <a:rPr lang="pt-BR" sz="1200" i="1"/>
              <a:t>Le gel de dextrose appliqué à l'intérieur de la joue est un traitement simple et sûr pour les premiers soins des nourrissons présentant un faible taux de glucose dans le sang (Francês)</a:t>
            </a:r>
          </a:p>
          <a:p>
            <a:pPr algn="ctr"/>
            <a:r>
              <a:rPr lang="pt-BR" sz="1200" i="1"/>
              <a:t>El gel de dextrosa aplicado en el interior de la mejilla es un tratamiento sencillo y seguro para la atención inicial de los lactantes con niveles bajos de glucosa en sangre (Espanhol)  </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p:cNvSpPr>
          <p:nvPr>
            <p:ph type="title"/>
          </p:nvPr>
        </p:nvSpPr>
        <p:spPr bwMode="auto">
          <a:noFill/>
        </p:spPr>
        <p:txBody>
          <a:bodyPr wrap="square" numCol="1" anchorCtr="0" compatLnSpc="1">
            <a:prstTxWarp prst="textNoShape">
              <a:avLst/>
            </a:prstTxWarp>
          </a:bodyPr>
          <a:lstStyle/>
          <a:p>
            <a:pPr algn="ctr"/>
            <a:r>
              <a:rPr lang="pt-BR" smtClean="0">
                <a:solidFill>
                  <a:schemeClr val="hlink"/>
                </a:solidFill>
              </a:rPr>
              <a:t>Portanto...</a:t>
            </a:r>
          </a:p>
        </p:txBody>
      </p:sp>
      <p:sp>
        <p:nvSpPr>
          <p:cNvPr id="74755" name="Rectangle 3"/>
          <p:cNvSpPr>
            <a:spLocks noGrp="1"/>
          </p:cNvSpPr>
          <p:nvPr>
            <p:ph type="body" idx="1"/>
          </p:nvPr>
        </p:nvSpPr>
        <p:spPr>
          <a:ln w="28575">
            <a:solidFill>
              <a:schemeClr val="hlink"/>
            </a:solidFill>
          </a:ln>
        </p:spPr>
        <p:txBody>
          <a:bodyPr/>
          <a:lstStyle/>
          <a:p>
            <a:pPr>
              <a:lnSpc>
                <a:spcPct val="80000"/>
              </a:lnSpc>
            </a:pPr>
            <a:r>
              <a:rPr lang="pt-BR" altLang="ja-JP" sz="1400" smtClean="0"/>
              <a:t>Tem sido já evidenciada que a aplicação do gel de dextrose à mucosa bucal como tratamento para hipoglicemia neonatal transitória demonstrou, em estudos randomizados e não randomizados, reduzir pela metade com segurança as internações na Unidade de Terapia Intensiva Neonatal (UTIN) por hipoglicemia pela metade. Também tem sido associado a significante aumento da  amamentação exclusiva ao seio (reduz a incidência de separação da mãe-bebê para o tratamento, com aumento da probabilidade da amamentação plena ao seio  na alta, além da redução de gastos hospitalares. Recente metanálise da Cochrane não encontrou efeitos adversos do gel de dextrose a 40% durante o período neonatal ou aos 2 anos de idade e recomendou o uso de gel de dextrose como uma abordagem de primeira linha para o controle </a:t>
            </a:r>
            <a:r>
              <a:rPr lang="pt-BR" altLang="ja-JP" sz="1400" i="1" smtClean="0">
                <a:solidFill>
                  <a:schemeClr val="hlink"/>
                </a:solidFill>
              </a:rPr>
              <a:t>glicêmico</a:t>
            </a:r>
            <a:r>
              <a:rPr lang="pt-BR" altLang="ja-JP" sz="1400" smtClean="0"/>
              <a:t> de prematuros tardios e bebês a termo. Como profilático, Hegarty et al (200mg/kg) evidenciaram que com uma dose única de gel de dextrose a 40% profilático reduziu a hipoglicemia (&lt;47mg%) durante as primeiras 48 horas de vida, assim como a redução de internação. No entanto o presente estudo aqui Apresentado (Coors SM et al), utilizando um gel de dextrose a 77% e com conservantes não evidenciaram estes resultados, sendo atribuídos esta diferença a maior concentração de dextrose no gel usado. Talvez a maior concentração de carboidratos do gel utilizado (77%), comparado com a dose mais efetiva de 200mg/kg/dose (gel a 40%)  causou resposta hiperinsulinêmica e não preveniu a hipoglicemia com o seu uso profilático. Também nos </a:t>
            </a:r>
            <a:r>
              <a:rPr lang="pt-BR" altLang="ja-JP" sz="1400" i="1" smtClean="0"/>
              <a:t>links</a:t>
            </a:r>
            <a:r>
              <a:rPr lang="pt-BR" altLang="ja-JP" sz="1400" smtClean="0"/>
              <a:t> trouxemos o capítulo de Hipoglicemia atualizado em que frisamos o entendimento da homeostase da glicose durante os primeiros horas em que os mecanismos de contrarregulação são especialmente ativos (não queira e não exija que o bebê tenha um glicemia ≥50 mg% ao nascer, especialmente nos RN a termo). </a:t>
            </a:r>
            <a:r>
              <a:rPr lang="pt-BR" altLang="ja-JP" sz="1400" b="1" smtClean="0"/>
              <a:t>A queda de glicose parece essencial para facilitar a transição fisiológica para a vida neonatal</a:t>
            </a:r>
            <a:r>
              <a:rPr lang="pt-BR" altLang="ja-JP" sz="1400" smtClean="0"/>
              <a:t> incluindo um aumento na produção de glicose por glicogenólise, gliconeogênese, estimulação do apetite, adaptação aos ciclos de jejum e pós-prandial e promoção de um metabolismo oxidativo da gordura usando lipídios dos depósitos e ingeridos no leite. Nestes RN concentrações transitórias de glicose no sangue tão baixas quanto 30 mg% são comuns nas primeiras 1 a 2 horas após o nascimento, mas, geralmente aumentam acima de 45 mg% até 12 horas de idade </a:t>
            </a:r>
            <a:endParaRPr lang="pt-BR" sz="1400" smtClean="0"/>
          </a:p>
        </p:txBody>
      </p:sp>
      <p:sp>
        <p:nvSpPr>
          <p:cNvPr id="74756" name="Text Box 4"/>
          <p:cNvSpPr txBox="1">
            <a:spLocks noChangeArrowheads="1"/>
          </p:cNvSpPr>
          <p:nvPr/>
        </p:nvSpPr>
        <p:spPr bwMode="auto">
          <a:xfrm>
            <a:off x="7308850" y="6092825"/>
            <a:ext cx="1104900" cy="228600"/>
          </a:xfrm>
          <a:prstGeom prst="rect">
            <a:avLst/>
          </a:prstGeom>
          <a:noFill/>
          <a:ln w="9525">
            <a:noFill/>
            <a:miter lim="800000"/>
            <a:headEnd/>
            <a:tailEnd/>
          </a:ln>
          <a:effectLst/>
        </p:spPr>
        <p:txBody>
          <a:bodyPr wrap="none">
            <a:spAutoFit/>
          </a:bodyPr>
          <a:lstStyle/>
          <a:p>
            <a:r>
              <a:rPr lang="pt-BR" sz="900"/>
              <a:t>Paulo R. Margotto</a:t>
            </a:r>
          </a:p>
        </p:txBody>
      </p:sp>
      <p:pic>
        <p:nvPicPr>
          <p:cNvPr id="74757" name="Picture 5" descr="Resultado de imagem para flor do cerrado brasilia"/>
          <p:cNvPicPr>
            <a:picLocks noChangeAspect="1" noChangeArrowheads="1"/>
          </p:cNvPicPr>
          <p:nvPr/>
        </p:nvPicPr>
        <p:blipFill>
          <a:blip r:embed="rId2" cstate="print"/>
          <a:srcRect/>
          <a:stretch>
            <a:fillRect/>
          </a:stretch>
        </p:blipFill>
        <p:spPr bwMode="auto">
          <a:xfrm>
            <a:off x="7019925" y="115888"/>
            <a:ext cx="1655763" cy="1466850"/>
          </a:xfrm>
          <a:prstGeom prst="rect">
            <a:avLst/>
          </a:prstGeom>
          <a:noFill/>
        </p:spPr>
      </p:pic>
      <p:pic>
        <p:nvPicPr>
          <p:cNvPr id="74759" name="Picture 7" descr="Resultado de imagem para flor do cerrado brasilia"/>
          <p:cNvPicPr>
            <a:picLocks noChangeAspect="1" noChangeArrowheads="1"/>
          </p:cNvPicPr>
          <p:nvPr/>
        </p:nvPicPr>
        <p:blipFill>
          <a:blip r:embed="rId3"/>
          <a:srcRect/>
          <a:stretch>
            <a:fillRect/>
          </a:stretch>
        </p:blipFill>
        <p:spPr bwMode="auto">
          <a:xfrm>
            <a:off x="468313" y="0"/>
            <a:ext cx="1169987" cy="1557338"/>
          </a:xfrm>
          <a:prstGeom prst="rect">
            <a:avLst/>
          </a:prstGeom>
          <a:noFill/>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5"/>
          <p:cNvPicPr>
            <a:picLocks noChangeAspect="1" noChangeArrowheads="1"/>
          </p:cNvPicPr>
          <p:nvPr/>
        </p:nvPicPr>
        <p:blipFill>
          <a:blip r:embed="rId2"/>
          <a:srcRect/>
          <a:stretch>
            <a:fillRect/>
          </a:stretch>
        </p:blipFill>
        <p:spPr bwMode="auto">
          <a:xfrm>
            <a:off x="395288" y="784225"/>
            <a:ext cx="8137525" cy="5597525"/>
          </a:xfrm>
          <a:prstGeom prst="rect">
            <a:avLst/>
          </a:prstGeom>
          <a:noFill/>
          <a:ln w="9525">
            <a:noFill/>
            <a:miter lim="800000"/>
            <a:headEnd/>
            <a:tailEnd/>
          </a:ln>
        </p:spPr>
      </p:pic>
      <p:sp>
        <p:nvSpPr>
          <p:cNvPr id="59395" name="Text Box 6"/>
          <p:cNvSpPr txBox="1">
            <a:spLocks noChangeArrowheads="1"/>
          </p:cNvSpPr>
          <p:nvPr/>
        </p:nvSpPr>
        <p:spPr bwMode="auto">
          <a:xfrm>
            <a:off x="0" y="333375"/>
            <a:ext cx="1962150" cy="457200"/>
          </a:xfrm>
          <a:prstGeom prst="rect">
            <a:avLst/>
          </a:prstGeom>
          <a:noFill/>
          <a:ln w="9525">
            <a:noFill/>
            <a:miter lim="800000"/>
            <a:headEnd/>
            <a:tailEnd/>
          </a:ln>
        </p:spPr>
        <p:txBody>
          <a:bodyPr wrap="none">
            <a:spAutoFit/>
          </a:bodyPr>
          <a:lstStyle/>
          <a:p>
            <a:r>
              <a:rPr lang="pt-BR" sz="2400" b="1">
                <a:solidFill>
                  <a:srgbClr val="FF66FF"/>
                </a:solidFill>
              </a:rPr>
              <a:t>OBRIGADO!</a:t>
            </a:r>
          </a:p>
        </p:txBody>
      </p:sp>
      <p:sp>
        <p:nvSpPr>
          <p:cNvPr id="59396" name="Text Box 7"/>
          <p:cNvSpPr txBox="1">
            <a:spLocks noChangeArrowheads="1"/>
          </p:cNvSpPr>
          <p:nvPr/>
        </p:nvSpPr>
        <p:spPr bwMode="auto">
          <a:xfrm>
            <a:off x="684213" y="6521450"/>
            <a:ext cx="8113712" cy="336550"/>
          </a:xfrm>
          <a:prstGeom prst="rect">
            <a:avLst/>
          </a:prstGeom>
          <a:noFill/>
          <a:ln w="9525">
            <a:noFill/>
            <a:miter lim="800000"/>
            <a:headEnd/>
            <a:tailEnd/>
          </a:ln>
        </p:spPr>
        <p:txBody>
          <a:bodyPr wrap="none">
            <a:spAutoFit/>
          </a:bodyPr>
          <a:lstStyle/>
          <a:p>
            <a:r>
              <a:rPr lang="pt-BR" sz="1600">
                <a:solidFill>
                  <a:schemeClr val="hlink"/>
                </a:solidFill>
              </a:rPr>
              <a:t>Drs. Daniela Megumi, Paulo R. Margotto, Joseleide de Castro Gomes, Fernanda R. Bau</a:t>
            </a:r>
          </a:p>
        </p:txBody>
      </p:sp>
      <p:sp>
        <p:nvSpPr>
          <p:cNvPr id="59397" name="Text Box 9"/>
          <p:cNvSpPr txBox="1">
            <a:spLocks noChangeArrowheads="1"/>
          </p:cNvSpPr>
          <p:nvPr/>
        </p:nvSpPr>
        <p:spPr bwMode="auto">
          <a:xfrm>
            <a:off x="8459788" y="6165850"/>
            <a:ext cx="412750" cy="274638"/>
          </a:xfrm>
          <a:prstGeom prst="rect">
            <a:avLst/>
          </a:prstGeom>
          <a:noFill/>
          <a:ln w="9525">
            <a:noFill/>
            <a:miter lim="800000"/>
            <a:headEnd/>
            <a:tailEnd/>
          </a:ln>
        </p:spPr>
        <p:txBody>
          <a:bodyPr wrap="none">
            <a:spAutoFit/>
          </a:bodyPr>
          <a:lstStyle/>
          <a:p>
            <a:r>
              <a:rPr lang="pt-BR" sz="1200">
                <a:solidFill>
                  <a:srgbClr val="00CC00"/>
                </a:solidFill>
              </a:rPr>
              <a:t>S8!</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rilho">
  <a:themeElements>
    <a:clrScheme name="Brilho">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Escritório Clássico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rilho">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Brilho">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Clarity</Template>
  <TotalTime>829</TotalTime>
  <Words>7181</Words>
  <Application>Microsoft Office PowerPoint</Application>
  <PresentationFormat>Apresentação na tela (4:3)</PresentationFormat>
  <Paragraphs>322</Paragraphs>
  <Slides>55</Slides>
  <Notes>1</Notes>
  <HiddenSlides>0</HiddenSlides>
  <MMClips>0</MMClips>
  <ScaleCrop>false</ScaleCrop>
  <HeadingPairs>
    <vt:vector size="6" baseType="variant">
      <vt:variant>
        <vt:lpstr>Fontes usadas</vt:lpstr>
      </vt:variant>
      <vt:variant>
        <vt:i4>6</vt:i4>
      </vt:variant>
      <vt:variant>
        <vt:lpstr>Tema</vt:lpstr>
      </vt:variant>
      <vt:variant>
        <vt:i4>1</vt:i4>
      </vt:variant>
      <vt:variant>
        <vt:lpstr>Títulos de slides</vt:lpstr>
      </vt:variant>
      <vt:variant>
        <vt:i4>55</vt:i4>
      </vt:variant>
    </vt:vector>
  </HeadingPairs>
  <TitlesOfParts>
    <vt:vector size="62" baseType="lpstr">
      <vt:lpstr>Arial</vt:lpstr>
      <vt:lpstr>Calibri</vt:lpstr>
      <vt:lpstr>Wingdings</vt:lpstr>
      <vt:lpstr>MS PGothic</vt:lpstr>
      <vt:lpstr>Lato</vt:lpstr>
      <vt:lpstr>Source Sans Pro</vt:lpstr>
      <vt:lpstr>Brilho</vt:lpstr>
      <vt:lpstr>GEL DE DEXTROSE PROFILÁTICO NÃO PREVINE HIPOGLICEMIA NEONATAL: UM ESTUDO PILOTO QUASE-EXPERIMENTAL</vt:lpstr>
      <vt:lpstr>Introdução</vt:lpstr>
      <vt:lpstr>Slide 3</vt:lpstr>
      <vt:lpstr>           OBJETIVO DO ESTUDO</vt:lpstr>
      <vt:lpstr>Métodos</vt:lpstr>
      <vt:lpstr>Slide 6</vt:lpstr>
      <vt:lpstr>Protocolo de Hipoglicemia do HHBTH</vt:lpstr>
      <vt:lpstr>Slide 8</vt:lpstr>
      <vt:lpstr>Procedimento Experimental de Gel de Dextrose</vt:lpstr>
      <vt:lpstr>Slide 10</vt:lpstr>
      <vt:lpstr>Slide 11</vt:lpstr>
      <vt:lpstr>Análise estatística</vt:lpstr>
      <vt:lpstr>Resultados</vt:lpstr>
      <vt:lpstr>Slide 14</vt:lpstr>
      <vt:lpstr>Slide 15</vt:lpstr>
      <vt:lpstr>Slide 16</vt:lpstr>
      <vt:lpstr>Slide 17</vt:lpstr>
      <vt:lpstr>Slide 18</vt:lpstr>
      <vt:lpstr>Discussão</vt:lpstr>
      <vt:lpstr>Slide 20</vt:lpstr>
      <vt:lpstr>Slide 21</vt:lpstr>
      <vt:lpstr>Slide 22</vt:lpstr>
      <vt:lpstr>Slide 23</vt:lpstr>
      <vt:lpstr>Slide 24</vt:lpstr>
      <vt:lpstr>Slide 25</vt:lpstr>
      <vt:lpstr>Slide 26</vt:lpstr>
      <vt:lpstr>Slide 27</vt:lpstr>
      <vt:lpstr>Slide 28</vt:lpstr>
      <vt:lpstr>ABSTRACT</vt:lpstr>
      <vt:lpstr>Referências</vt:lpstr>
      <vt:lpstr>Slide 31</vt:lpstr>
      <vt:lpstr>Nota do Editor do site, Dr. Paulo R. Margotto. Consultem também! Aqui e  Agora! Estudando Juntos</vt:lpstr>
      <vt:lpstr>Slide 33</vt:lpstr>
      <vt:lpstr>Slide 34</vt:lpstr>
      <vt:lpstr>Entendendo a homeostase da glicose durante os primeiros horas em que os mecanismos de contrarregulação são especialmente ativos.  </vt:lpstr>
      <vt:lpstr>Slide 36</vt:lpstr>
      <vt:lpstr>Slide 37</vt:lpstr>
      <vt:lpstr>Slide 38</vt:lpstr>
      <vt:lpstr>Como definimos Hipoglicemia na nossa Unidade</vt:lpstr>
      <vt:lpstr>                 Como fazemos a triagem para Hipoglicemia               Fita-reagente para os RN de risco (mede a glicemia sanguínea). </vt:lpstr>
      <vt:lpstr>Como fazemos a triagem  Fita-reagente para os RN de risco (mede a glicemia sanguínea). </vt:lpstr>
      <vt:lpstr>     Como poderá ser o amanhã...</vt:lpstr>
      <vt:lpstr>Slide 43</vt:lpstr>
      <vt:lpstr>Qual é a glicemia normal? Apresentação: Fernanda Reginatto Bau (R3 em Pediatria/HMIB/SES/DF) Unidade de Neonatologia do HMIB Coordenação: Evelyn Mirela/Paulo R. Margotto</vt:lpstr>
      <vt:lpstr>Slide 45</vt:lpstr>
      <vt:lpstr>Slide 46</vt:lpstr>
      <vt:lpstr>Slide 47</vt:lpstr>
      <vt:lpstr>Slide 48</vt:lpstr>
      <vt:lpstr>Slide 49</vt:lpstr>
      <vt:lpstr>Slide 50</vt:lpstr>
      <vt:lpstr>Glucose Gel in Infants at Risk for Transitional Neonatal Hypoglycemia.  Makker K, Alissa R, Dudek C, Travers L, Smotherman C, Hudak ML.Am J Perinatol. 2018 Mar 26. doi: 10.1055/s-0038-1639338. [Epub ahead of print].PMID:  29579758.Similar articles</vt:lpstr>
      <vt:lpstr>Oral dextrose gel for the treatment of hypoglycaemia in newborn infants. Weston PJ, Harris DL, Battin M, Brown J, Hegarty JE, Harding JE.Cochrane Database Syst Rev. 2016 May 4;(5):CD011027. doi: 10.1002/14651858.CD011027.pub2. Review.PMID: 27142842 </vt:lpstr>
      <vt:lpstr>Slide 53</vt:lpstr>
      <vt:lpstr>Portanto...</vt:lpstr>
      <vt:lpstr>Slide 55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Gel de Dextrose Profilático não Previne Hipoglicemia Neonatal: Um estudo piloto quasi-experimental</dc:title>
  <dc:creator>Usuário do Windows</dc:creator>
  <cp:lastModifiedBy>Paulo</cp:lastModifiedBy>
  <cp:revision>29</cp:revision>
  <dcterms:created xsi:type="dcterms:W3CDTF">2018-04-15T18:53:58Z</dcterms:created>
  <dcterms:modified xsi:type="dcterms:W3CDTF">2018-04-21T00:02:02Z</dcterms:modified>
</cp:coreProperties>
</file>