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slides/slide89.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9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302" r:id="rId15"/>
    <p:sldId id="269" r:id="rId16"/>
    <p:sldId id="303" r:id="rId17"/>
    <p:sldId id="271" r:id="rId18"/>
    <p:sldId id="272" r:id="rId19"/>
    <p:sldId id="304" r:id="rId20"/>
    <p:sldId id="273" r:id="rId21"/>
    <p:sldId id="274" r:id="rId22"/>
    <p:sldId id="275" r:id="rId23"/>
    <p:sldId id="305" r:id="rId24"/>
    <p:sldId id="276" r:id="rId25"/>
    <p:sldId id="277" r:id="rId26"/>
    <p:sldId id="306"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309" r:id="rId43"/>
    <p:sldId id="293" r:id="rId44"/>
    <p:sldId id="294" r:id="rId45"/>
    <p:sldId id="295" r:id="rId46"/>
    <p:sldId id="296" r:id="rId47"/>
    <p:sldId id="297" r:id="rId48"/>
    <p:sldId id="298" r:id="rId49"/>
    <p:sldId id="299" r:id="rId50"/>
    <p:sldId id="300" r:id="rId51"/>
    <p:sldId id="310" r:id="rId52"/>
    <p:sldId id="360" r:id="rId53"/>
    <p:sldId id="359" r:id="rId54"/>
    <p:sldId id="311" r:id="rId55"/>
    <p:sldId id="312" r:id="rId56"/>
    <p:sldId id="313" r:id="rId57"/>
    <p:sldId id="315" r:id="rId58"/>
    <p:sldId id="316" r:id="rId59"/>
    <p:sldId id="317" r:id="rId60"/>
    <p:sldId id="314" r:id="rId61"/>
    <p:sldId id="318" r:id="rId62"/>
    <p:sldId id="319" r:id="rId63"/>
    <p:sldId id="323" r:id="rId64"/>
    <p:sldId id="322" r:id="rId65"/>
    <p:sldId id="321" r:id="rId66"/>
    <p:sldId id="330" r:id="rId67"/>
    <p:sldId id="331" r:id="rId68"/>
    <p:sldId id="332" r:id="rId69"/>
    <p:sldId id="333" r:id="rId70"/>
    <p:sldId id="335" r:id="rId71"/>
    <p:sldId id="326" r:id="rId72"/>
    <p:sldId id="327" r:id="rId73"/>
    <p:sldId id="336" r:id="rId74"/>
    <p:sldId id="337" r:id="rId75"/>
    <p:sldId id="338" r:id="rId76"/>
    <p:sldId id="339" r:id="rId77"/>
    <p:sldId id="348" r:id="rId78"/>
    <p:sldId id="341" r:id="rId79"/>
    <p:sldId id="342" r:id="rId80"/>
    <p:sldId id="343" r:id="rId81"/>
    <p:sldId id="344" r:id="rId82"/>
    <p:sldId id="345" r:id="rId83"/>
    <p:sldId id="346" r:id="rId84"/>
    <p:sldId id="347" r:id="rId85"/>
    <p:sldId id="349" r:id="rId86"/>
    <p:sldId id="350" r:id="rId87"/>
    <p:sldId id="352" r:id="rId88"/>
    <p:sldId id="353" r:id="rId89"/>
    <p:sldId id="356" r:id="rId90"/>
    <p:sldId id="357" r:id="rId91"/>
    <p:sldId id="358" r:id="rId92"/>
    <p:sldId id="355" r:id="rId93"/>
    <p:sldId id="361" r:id="rId94"/>
    <p:sldId id="308" r:id="rId95"/>
  </p:sldIdLst>
  <p:sldSz cx="9144000" cy="5143500" type="screen16x9"/>
  <p:notesSz cx="6858000" cy="9144000"/>
  <p:embeddedFontLst>
    <p:embeddedFont>
      <p:font typeface="Tahoma" pitchFamily="34" charset="0"/>
      <p:regular r:id="rId97"/>
      <p:bold r:id="rId98"/>
    </p:embeddedFont>
    <p:embeddedFont>
      <p:font typeface="Nunito" pitchFamily="2" charset="0"/>
      <p:regular r:id="rId99"/>
      <p:bold r:id="rId100"/>
    </p:embeddedFont>
    <p:embeddedFont>
      <p:font typeface="Calibri" pitchFamily="34" charset="0"/>
      <p:regular r:id="rId101"/>
      <p:bold r:id="rId102"/>
      <p:italic r:id="rId103"/>
      <p:boldItalic r:id="rId104"/>
    </p:embeddedFont>
    <p:embeddedFont>
      <p:font typeface="Lato" pitchFamily="34" charset="0"/>
      <p:regular r:id="rId105"/>
      <p:bold r:id="rId106"/>
      <p:italic r:id="rId107"/>
      <p:boldItalic r:id="rId108"/>
    </p:embeddedFont>
    <p:embeddedFont>
      <p:font typeface="MS PGothic" pitchFamily="34" charset="-128"/>
      <p:regular r:id="rId109"/>
    </p:embeddedFont>
  </p:embeddedFontLst>
  <p:defaultTextStyle>
    <a:defPPr>
      <a:defRPr lang="pt-BR"/>
    </a:defPPr>
    <a:lvl1pPr algn="l" rtl="0" fontAlgn="base">
      <a:spcBef>
        <a:spcPct val="0"/>
      </a:spcBef>
      <a:spcAft>
        <a:spcPct val="0"/>
      </a:spcAft>
      <a:defRPr sz="2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2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2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2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2400" kern="1200">
        <a:solidFill>
          <a:srgbClr val="000000"/>
        </a:solidFill>
        <a:latin typeface="Arial" charset="0"/>
        <a:ea typeface="+mn-ea"/>
        <a:cs typeface="Arial" charset="0"/>
        <a:sym typeface="Arial" charset="0"/>
      </a:defRPr>
    </a:lvl5pPr>
    <a:lvl6pPr marL="2286000" algn="l" defTabSz="914400" rtl="0" eaLnBrk="1" latinLnBrk="0" hangingPunct="1">
      <a:defRPr sz="2400" kern="1200">
        <a:solidFill>
          <a:srgbClr val="000000"/>
        </a:solidFill>
        <a:latin typeface="Arial" charset="0"/>
        <a:ea typeface="+mn-ea"/>
        <a:cs typeface="Arial" charset="0"/>
        <a:sym typeface="Arial" charset="0"/>
      </a:defRPr>
    </a:lvl6pPr>
    <a:lvl7pPr marL="2743200" algn="l" defTabSz="914400" rtl="0" eaLnBrk="1" latinLnBrk="0" hangingPunct="1">
      <a:defRPr sz="2400" kern="1200">
        <a:solidFill>
          <a:srgbClr val="000000"/>
        </a:solidFill>
        <a:latin typeface="Arial" charset="0"/>
        <a:ea typeface="+mn-ea"/>
        <a:cs typeface="Arial" charset="0"/>
        <a:sym typeface="Arial" charset="0"/>
      </a:defRPr>
    </a:lvl7pPr>
    <a:lvl8pPr marL="3200400" algn="l" defTabSz="914400" rtl="0" eaLnBrk="1" latinLnBrk="0" hangingPunct="1">
      <a:defRPr sz="2400" kern="1200">
        <a:solidFill>
          <a:srgbClr val="000000"/>
        </a:solidFill>
        <a:latin typeface="Arial" charset="0"/>
        <a:ea typeface="+mn-ea"/>
        <a:cs typeface="Arial" charset="0"/>
        <a:sym typeface="Arial" charset="0"/>
      </a:defRPr>
    </a:lvl8pPr>
    <a:lvl9pPr marL="3657600" algn="l" defTabSz="914400" rtl="0" eaLnBrk="1" latinLnBrk="0" hangingPunct="1">
      <a:defRPr sz="2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FF3399"/>
    <a:srgbClr val="000000"/>
    <a:srgbClr val="003366"/>
    <a:srgbClr val="FF33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124" d="100"/>
          <a:sy n="124" d="100"/>
        </p:scale>
        <p:origin x="-144" y="-77"/>
      </p:cViewPr>
      <p:guideLst>
        <p:guide orient="horz" pos="1620"/>
        <p:guide pos="2880"/>
      </p:guideLst>
    </p:cSldViewPr>
  </p:slideViewPr>
  <p:notesTextViewPr>
    <p:cViewPr>
      <p:scale>
        <a:sx n="1" d="1"/>
        <a:sy n="1" d="1"/>
      </p:scale>
      <p:origin x="0" y="0"/>
    </p:cViewPr>
  </p:notesTextViewPr>
  <p:sorterViewPr>
    <p:cViewPr>
      <p:scale>
        <a:sx n="66" d="100"/>
        <a:sy n="66" d="100"/>
      </p:scale>
      <p:origin x="0" y="4373"/>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font" Target="fonts/font11.fntdata"/><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font" Target="fonts/font6.fntdata"/><Relationship Id="rId110"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font" Target="fonts/font4.fntdata"/><Relationship Id="rId105" Type="http://schemas.openxmlformats.org/officeDocument/2006/relationships/font" Target="fonts/font9.fntdata"/><Relationship Id="rId113"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font" Target="fonts/font7.fntdata"/><Relationship Id="rId108" Type="http://schemas.openxmlformats.org/officeDocument/2006/relationships/font" Target="fonts/font12.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notesMaster" Target="notesMasters/notesMaster1.xml"/><Relationship Id="rId11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font" Target="fonts/font10.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font" Target="fonts/font3.fntdata"/><Relationship Id="rId10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font" Target="fonts/font13.fntdata"/><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font" Target="fonts/font1.fntdata"/><Relationship Id="rId104" Type="http://schemas.openxmlformats.org/officeDocument/2006/relationships/font" Target="fonts/font8.fntdata"/><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8546" name="Shape 3"/>
          <p:cNvSpPr>
            <a:spLocks noGrp="1" noRot="1" noChangeAspect="1"/>
          </p:cNvSpPr>
          <p:nvPr>
            <p:ph type="sldImg" idx="2"/>
          </p:nvPr>
        </p:nvSpPr>
        <p:spPr bwMode="auto">
          <a:xfrm>
            <a:off x="381000" y="685800"/>
            <a:ext cx="6096000" cy="3429000"/>
          </a:xfrm>
          <a:custGeom>
            <a:avLst/>
            <a:gdLst>
              <a:gd name="T0" fmla="*/ 0 w 120000"/>
              <a:gd name="T1" fmla="*/ 0 h 120000"/>
              <a:gd name="T2" fmla="*/ 120000 w 120000"/>
              <a:gd name="T3" fmla="*/ 120000 h 120000"/>
            </a:gdLst>
            <a:ahLst/>
            <a:cxnLst/>
            <a:rect l="T0" t="T1" r="T2" b="T3"/>
            <a:pathLst>
              <a:path w="120000" h="120000" extrusionOk="0">
                <a:moveTo>
                  <a:pt x="0" y="0"/>
                </a:moveTo>
                <a:lnTo>
                  <a:pt x="120000" y="0"/>
                </a:lnTo>
                <a:lnTo>
                  <a:pt x="120000" y="120000"/>
                </a:lnTo>
                <a:lnTo>
                  <a:pt x="0" y="120000"/>
                </a:lnTo>
                <a:close/>
              </a:path>
            </a:pathLst>
          </a:custGeom>
          <a:noFill/>
          <a:ln w="9525">
            <a:solidFill>
              <a:srgbClr val="000000"/>
            </a:solidFill>
            <a:round/>
            <a:headEnd type="none" w="sm" len="sm"/>
            <a:tailEnd type="none" w="sm" len="sm"/>
          </a:ln>
        </p:spPr>
      </p:sp>
      <p:sp>
        <p:nvSpPr>
          <p:cNvPr id="108547" name="Shape 4"/>
          <p:cNvSpPr txBox="1">
            <a:spLocks noGrp="1"/>
          </p:cNvSpPr>
          <p:nvPr>
            <p:ph type="body" idx="1"/>
          </p:nvPr>
        </p:nvSpPr>
        <p:spPr bwMode="auto">
          <a:xfrm>
            <a:off x="685800" y="4343400"/>
            <a:ext cx="5486400" cy="41148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9570" name="Shape 125"/>
          <p:cNvSpPr>
            <a:spLocks noGrp="1" noRot="1" noChangeAspect="1" noTextEdit="1"/>
          </p:cNvSpPr>
          <p:nvPr>
            <p:ph type="sldImg" idx="2"/>
          </p:nvPr>
        </p:nvSpPr>
        <p:spPr>
          <a:ln>
            <a:miter lim="800000"/>
            <a:headEnd/>
            <a:tailEnd/>
          </a:ln>
        </p:spPr>
      </p:sp>
      <p:sp>
        <p:nvSpPr>
          <p:cNvPr id="109571" name="Shape 126"/>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0594" name="Shape 131"/>
          <p:cNvSpPr>
            <a:spLocks noGrp="1" noRot="1" noChangeAspect="1" noTextEdit="1"/>
          </p:cNvSpPr>
          <p:nvPr>
            <p:ph type="sldImg" idx="2"/>
          </p:nvPr>
        </p:nvSpPr>
        <p:spPr>
          <a:ln>
            <a:miter lim="800000"/>
            <a:headEnd/>
            <a:tailEnd/>
          </a:ln>
        </p:spPr>
      </p:sp>
      <p:sp>
        <p:nvSpPr>
          <p:cNvPr id="110595" name="Shape 132"/>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1618" name="Shape 137"/>
          <p:cNvSpPr>
            <a:spLocks noGrp="1" noRot="1" noChangeAspect="1" noTextEdit="1"/>
          </p:cNvSpPr>
          <p:nvPr>
            <p:ph type="sldImg" idx="2"/>
          </p:nvPr>
        </p:nvSpPr>
        <p:spPr>
          <a:ln>
            <a:miter lim="800000"/>
            <a:headEnd/>
            <a:tailEnd/>
          </a:ln>
        </p:spPr>
      </p:sp>
      <p:sp>
        <p:nvSpPr>
          <p:cNvPr id="111619" name="Shape 138"/>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2642" name="Shape 143"/>
          <p:cNvSpPr>
            <a:spLocks noGrp="1" noRot="1" noChangeAspect="1" noTextEdit="1"/>
          </p:cNvSpPr>
          <p:nvPr>
            <p:ph type="sldImg" idx="2"/>
          </p:nvPr>
        </p:nvSpPr>
        <p:spPr>
          <a:ln>
            <a:miter lim="800000"/>
            <a:headEnd/>
            <a:tailEnd/>
          </a:ln>
        </p:spPr>
      </p:sp>
      <p:sp>
        <p:nvSpPr>
          <p:cNvPr id="112643" name="Shape 144"/>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3666" name="Shape 149"/>
          <p:cNvSpPr>
            <a:spLocks noGrp="1" noRot="1" noChangeAspect="1" noTextEdit="1"/>
          </p:cNvSpPr>
          <p:nvPr>
            <p:ph type="sldImg" idx="2"/>
          </p:nvPr>
        </p:nvSpPr>
        <p:spPr>
          <a:ln>
            <a:miter lim="800000"/>
            <a:headEnd/>
            <a:tailEnd/>
          </a:ln>
        </p:spPr>
      </p:sp>
      <p:sp>
        <p:nvSpPr>
          <p:cNvPr id="113667" name="Shape 150"/>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4690" name="Shape 155"/>
          <p:cNvSpPr>
            <a:spLocks noGrp="1" noRot="1" noChangeAspect="1" noTextEdit="1"/>
          </p:cNvSpPr>
          <p:nvPr>
            <p:ph type="sldImg" idx="2"/>
          </p:nvPr>
        </p:nvSpPr>
        <p:spPr>
          <a:ln>
            <a:miter lim="800000"/>
            <a:headEnd/>
            <a:tailEnd/>
          </a:ln>
        </p:spPr>
      </p:sp>
      <p:sp>
        <p:nvSpPr>
          <p:cNvPr id="114691" name="Shape 156"/>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5714" name="Shape 161"/>
          <p:cNvSpPr>
            <a:spLocks noGrp="1" noRot="1" noChangeAspect="1" noTextEdit="1"/>
          </p:cNvSpPr>
          <p:nvPr>
            <p:ph type="sldImg" idx="2"/>
          </p:nvPr>
        </p:nvSpPr>
        <p:spPr>
          <a:ln>
            <a:miter lim="800000"/>
            <a:headEnd/>
            <a:tailEnd/>
          </a:ln>
        </p:spPr>
      </p:sp>
      <p:sp>
        <p:nvSpPr>
          <p:cNvPr id="115715" name="Shape 162"/>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6738" name="Shape 167"/>
          <p:cNvSpPr>
            <a:spLocks noGrp="1" noRot="1" noChangeAspect="1" noTextEdit="1"/>
          </p:cNvSpPr>
          <p:nvPr>
            <p:ph type="sldImg" idx="2"/>
          </p:nvPr>
        </p:nvSpPr>
        <p:spPr>
          <a:ln>
            <a:miter lim="800000"/>
            <a:headEnd/>
            <a:tailEnd/>
          </a:ln>
        </p:spPr>
      </p:sp>
      <p:sp>
        <p:nvSpPr>
          <p:cNvPr id="116739" name="Shape 168"/>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7762" name="Shape 173"/>
          <p:cNvSpPr>
            <a:spLocks noGrp="1" noRot="1" noChangeAspect="1" noTextEdit="1"/>
          </p:cNvSpPr>
          <p:nvPr>
            <p:ph type="sldImg" idx="2"/>
          </p:nvPr>
        </p:nvSpPr>
        <p:spPr>
          <a:ln>
            <a:miter lim="800000"/>
            <a:headEnd/>
            <a:tailEnd/>
          </a:ln>
        </p:spPr>
      </p:sp>
      <p:sp>
        <p:nvSpPr>
          <p:cNvPr id="117763" name="Shape 174"/>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8786" name="Shape 179"/>
          <p:cNvSpPr>
            <a:spLocks noGrp="1" noRot="1" noChangeAspect="1" noTextEdit="1"/>
          </p:cNvSpPr>
          <p:nvPr>
            <p:ph type="sldImg" idx="2"/>
          </p:nvPr>
        </p:nvSpPr>
        <p:spPr>
          <a:ln>
            <a:miter lim="800000"/>
            <a:headEnd/>
            <a:tailEnd/>
          </a:ln>
        </p:spPr>
      </p:sp>
      <p:sp>
        <p:nvSpPr>
          <p:cNvPr id="118787" name="Shape 180"/>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9810" name="Shape 185"/>
          <p:cNvSpPr>
            <a:spLocks noGrp="1" noRot="1" noChangeAspect="1" noTextEdit="1"/>
          </p:cNvSpPr>
          <p:nvPr>
            <p:ph type="sldImg" idx="2"/>
          </p:nvPr>
        </p:nvSpPr>
        <p:spPr>
          <a:ln>
            <a:miter lim="800000"/>
            <a:headEnd/>
            <a:tailEnd/>
          </a:ln>
        </p:spPr>
      </p:sp>
      <p:sp>
        <p:nvSpPr>
          <p:cNvPr id="119811" name="Shape 186"/>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0834" name="Shape 191"/>
          <p:cNvSpPr>
            <a:spLocks noGrp="1" noRot="1" noChangeAspect="1" noTextEdit="1"/>
          </p:cNvSpPr>
          <p:nvPr>
            <p:ph type="sldImg" idx="2"/>
          </p:nvPr>
        </p:nvSpPr>
        <p:spPr>
          <a:ln>
            <a:miter lim="800000"/>
            <a:headEnd/>
            <a:tailEnd/>
          </a:ln>
        </p:spPr>
      </p:sp>
      <p:sp>
        <p:nvSpPr>
          <p:cNvPr id="120835" name="Shape 192"/>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1858" name="Shape 197"/>
          <p:cNvSpPr>
            <a:spLocks noGrp="1" noRot="1" noChangeAspect="1" noTextEdit="1"/>
          </p:cNvSpPr>
          <p:nvPr>
            <p:ph type="sldImg" idx="2"/>
          </p:nvPr>
        </p:nvSpPr>
        <p:spPr>
          <a:ln>
            <a:miter lim="800000"/>
            <a:headEnd/>
            <a:tailEnd/>
          </a:ln>
        </p:spPr>
      </p:sp>
      <p:sp>
        <p:nvSpPr>
          <p:cNvPr id="121859" name="Shape 198"/>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2882" name="Shape 202"/>
          <p:cNvSpPr>
            <a:spLocks noGrp="1" noRot="1" noChangeAspect="1" noTextEdit="1"/>
          </p:cNvSpPr>
          <p:nvPr>
            <p:ph type="sldImg" idx="2"/>
          </p:nvPr>
        </p:nvSpPr>
        <p:spPr>
          <a:ln>
            <a:miter lim="800000"/>
            <a:headEnd/>
            <a:tailEnd/>
          </a:ln>
        </p:spPr>
      </p:sp>
      <p:sp>
        <p:nvSpPr>
          <p:cNvPr id="122883" name="Shape 203"/>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3906" name="Shape 213"/>
          <p:cNvSpPr>
            <a:spLocks noGrp="1" noRot="1" noChangeAspect="1" noTextEdit="1"/>
          </p:cNvSpPr>
          <p:nvPr>
            <p:ph type="sldImg" idx="2"/>
          </p:nvPr>
        </p:nvSpPr>
        <p:spPr>
          <a:ln>
            <a:miter lim="800000"/>
            <a:headEnd/>
            <a:tailEnd/>
          </a:ln>
        </p:spPr>
      </p:sp>
      <p:sp>
        <p:nvSpPr>
          <p:cNvPr id="123907" name="Shape 214"/>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4930" name="Shape 218"/>
          <p:cNvSpPr>
            <a:spLocks noGrp="1" noRot="1" noChangeAspect="1" noTextEdit="1"/>
          </p:cNvSpPr>
          <p:nvPr>
            <p:ph type="sldImg" idx="2"/>
          </p:nvPr>
        </p:nvSpPr>
        <p:spPr>
          <a:ln>
            <a:miter lim="800000"/>
            <a:headEnd/>
            <a:tailEnd/>
          </a:ln>
        </p:spPr>
      </p:sp>
      <p:sp>
        <p:nvSpPr>
          <p:cNvPr id="124931" name="Shape 219"/>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5954" name="Shape 223"/>
          <p:cNvSpPr>
            <a:spLocks noGrp="1" noRot="1" noChangeAspect="1" noTextEdit="1"/>
          </p:cNvSpPr>
          <p:nvPr>
            <p:ph type="sldImg" idx="2"/>
          </p:nvPr>
        </p:nvSpPr>
        <p:spPr>
          <a:ln>
            <a:miter lim="800000"/>
            <a:headEnd/>
            <a:tailEnd/>
          </a:ln>
        </p:spPr>
      </p:sp>
      <p:sp>
        <p:nvSpPr>
          <p:cNvPr id="125955" name="Shape 224"/>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6978" name="Shape 228"/>
          <p:cNvSpPr>
            <a:spLocks noGrp="1" noRot="1" noChangeAspect="1" noTextEdit="1"/>
          </p:cNvSpPr>
          <p:nvPr>
            <p:ph type="sldImg" idx="2"/>
          </p:nvPr>
        </p:nvSpPr>
        <p:spPr>
          <a:ln>
            <a:miter lim="800000"/>
            <a:headEnd/>
            <a:tailEnd/>
          </a:ln>
        </p:spPr>
      </p:sp>
      <p:sp>
        <p:nvSpPr>
          <p:cNvPr id="126979" name="Shape 229"/>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8002" name="Shape 235"/>
          <p:cNvSpPr>
            <a:spLocks noGrp="1" noRot="1" noChangeAspect="1" noTextEdit="1"/>
          </p:cNvSpPr>
          <p:nvPr>
            <p:ph type="sldImg" idx="2"/>
          </p:nvPr>
        </p:nvSpPr>
        <p:spPr>
          <a:ln>
            <a:miter lim="800000"/>
            <a:headEnd/>
            <a:tailEnd/>
          </a:ln>
        </p:spPr>
      </p:sp>
      <p:sp>
        <p:nvSpPr>
          <p:cNvPr id="128003" name="Shape 236"/>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9026" name="Shape 240"/>
          <p:cNvSpPr>
            <a:spLocks noGrp="1" noRot="1" noChangeAspect="1" noTextEdit="1"/>
          </p:cNvSpPr>
          <p:nvPr>
            <p:ph type="sldImg" idx="2"/>
          </p:nvPr>
        </p:nvSpPr>
        <p:spPr>
          <a:ln>
            <a:miter lim="800000"/>
            <a:headEnd/>
            <a:tailEnd/>
          </a:ln>
        </p:spPr>
      </p:sp>
      <p:sp>
        <p:nvSpPr>
          <p:cNvPr id="129027" name="Shape 241"/>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0050" name="Shape 245"/>
          <p:cNvSpPr>
            <a:spLocks noGrp="1" noRot="1" noChangeAspect="1" noTextEdit="1"/>
          </p:cNvSpPr>
          <p:nvPr>
            <p:ph type="sldImg" idx="2"/>
          </p:nvPr>
        </p:nvSpPr>
        <p:spPr>
          <a:ln>
            <a:miter lim="800000"/>
            <a:headEnd/>
            <a:tailEnd/>
          </a:ln>
        </p:spPr>
      </p:sp>
      <p:sp>
        <p:nvSpPr>
          <p:cNvPr id="130051" name="Shape 246"/>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1074" name="Shape 250"/>
          <p:cNvSpPr>
            <a:spLocks noGrp="1" noRot="1" noChangeAspect="1" noTextEdit="1"/>
          </p:cNvSpPr>
          <p:nvPr>
            <p:ph type="sldImg" idx="2"/>
          </p:nvPr>
        </p:nvSpPr>
        <p:spPr>
          <a:ln>
            <a:miter lim="800000"/>
            <a:headEnd/>
            <a:tailEnd/>
          </a:ln>
        </p:spPr>
      </p:sp>
      <p:sp>
        <p:nvSpPr>
          <p:cNvPr id="131075" name="Shape 251"/>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2098" name="Shape 255"/>
          <p:cNvSpPr>
            <a:spLocks noGrp="1" noRot="1" noChangeAspect="1" noTextEdit="1"/>
          </p:cNvSpPr>
          <p:nvPr>
            <p:ph type="sldImg" idx="2"/>
          </p:nvPr>
        </p:nvSpPr>
        <p:spPr>
          <a:ln>
            <a:miter lim="800000"/>
            <a:headEnd/>
            <a:tailEnd/>
          </a:ln>
        </p:spPr>
      </p:sp>
      <p:sp>
        <p:nvSpPr>
          <p:cNvPr id="132099" name="Shape 256"/>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3122" name="Shape 260"/>
          <p:cNvSpPr>
            <a:spLocks noGrp="1" noRot="1" noChangeAspect="1" noTextEdit="1"/>
          </p:cNvSpPr>
          <p:nvPr>
            <p:ph type="sldImg" idx="2"/>
          </p:nvPr>
        </p:nvSpPr>
        <p:spPr>
          <a:ln>
            <a:miter lim="800000"/>
            <a:headEnd/>
            <a:tailEnd/>
          </a:ln>
        </p:spPr>
      </p:sp>
      <p:sp>
        <p:nvSpPr>
          <p:cNvPr id="133123" name="Shape 261"/>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4146" name="Shape 266"/>
          <p:cNvSpPr>
            <a:spLocks noGrp="1" noRot="1" noChangeAspect="1" noTextEdit="1"/>
          </p:cNvSpPr>
          <p:nvPr>
            <p:ph type="sldImg" idx="2"/>
          </p:nvPr>
        </p:nvSpPr>
        <p:spPr>
          <a:ln>
            <a:miter lim="800000"/>
            <a:headEnd/>
            <a:tailEnd/>
          </a:ln>
        </p:spPr>
      </p:sp>
      <p:sp>
        <p:nvSpPr>
          <p:cNvPr id="134147" name="Shape 267"/>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5170" name="Shape 272"/>
          <p:cNvSpPr>
            <a:spLocks noGrp="1" noRot="1" noChangeAspect="1" noTextEdit="1"/>
          </p:cNvSpPr>
          <p:nvPr>
            <p:ph type="sldImg" idx="2"/>
          </p:nvPr>
        </p:nvSpPr>
        <p:spPr>
          <a:ln>
            <a:miter lim="800000"/>
            <a:headEnd/>
            <a:tailEnd/>
          </a:ln>
        </p:spPr>
      </p:sp>
      <p:sp>
        <p:nvSpPr>
          <p:cNvPr id="135171" name="Shape 273"/>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6194" name="Shape 278"/>
          <p:cNvSpPr>
            <a:spLocks noGrp="1" noRot="1" noChangeAspect="1" noTextEdit="1"/>
          </p:cNvSpPr>
          <p:nvPr>
            <p:ph type="sldImg" idx="2"/>
          </p:nvPr>
        </p:nvSpPr>
        <p:spPr>
          <a:ln>
            <a:miter lim="800000"/>
            <a:headEnd/>
            <a:tailEnd/>
          </a:ln>
        </p:spPr>
      </p:sp>
      <p:sp>
        <p:nvSpPr>
          <p:cNvPr id="136195" name="Shape 279"/>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7218" name="Shape 284"/>
          <p:cNvSpPr>
            <a:spLocks noGrp="1" noRot="1" noChangeAspect="1" noTextEdit="1"/>
          </p:cNvSpPr>
          <p:nvPr>
            <p:ph type="sldImg" idx="2"/>
          </p:nvPr>
        </p:nvSpPr>
        <p:spPr>
          <a:ln>
            <a:miter lim="800000"/>
            <a:headEnd/>
            <a:tailEnd/>
          </a:ln>
        </p:spPr>
      </p:sp>
      <p:sp>
        <p:nvSpPr>
          <p:cNvPr id="137219" name="Shape 285"/>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8242" name="Shape 290"/>
          <p:cNvSpPr>
            <a:spLocks noGrp="1" noRot="1" noChangeAspect="1" noTextEdit="1"/>
          </p:cNvSpPr>
          <p:nvPr>
            <p:ph type="sldImg" idx="2"/>
          </p:nvPr>
        </p:nvSpPr>
        <p:spPr>
          <a:ln>
            <a:miter lim="800000"/>
            <a:headEnd/>
            <a:tailEnd/>
          </a:ln>
        </p:spPr>
      </p:sp>
      <p:sp>
        <p:nvSpPr>
          <p:cNvPr id="138243" name="Shape 291"/>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9266" name="Shape 296"/>
          <p:cNvSpPr>
            <a:spLocks noGrp="1" noRot="1" noChangeAspect="1" noTextEdit="1"/>
          </p:cNvSpPr>
          <p:nvPr>
            <p:ph type="sldImg" idx="2"/>
          </p:nvPr>
        </p:nvSpPr>
        <p:spPr>
          <a:ln>
            <a:miter lim="800000"/>
            <a:headEnd/>
            <a:tailEnd/>
          </a:ln>
        </p:spPr>
      </p:sp>
      <p:sp>
        <p:nvSpPr>
          <p:cNvPr id="139267" name="Shape 297"/>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0290" name="Shape 302"/>
          <p:cNvSpPr>
            <a:spLocks noGrp="1" noRot="1" noChangeAspect="1" noTextEdit="1"/>
          </p:cNvSpPr>
          <p:nvPr>
            <p:ph type="sldImg" idx="2"/>
          </p:nvPr>
        </p:nvSpPr>
        <p:spPr>
          <a:ln>
            <a:miter lim="800000"/>
            <a:headEnd/>
            <a:tailEnd/>
          </a:ln>
        </p:spPr>
      </p:sp>
      <p:sp>
        <p:nvSpPr>
          <p:cNvPr id="140291" name="Shape 303"/>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1314" name="Shape 308"/>
          <p:cNvSpPr>
            <a:spLocks noGrp="1" noRot="1" noChangeAspect="1" noTextEdit="1"/>
          </p:cNvSpPr>
          <p:nvPr>
            <p:ph type="sldImg" idx="2"/>
          </p:nvPr>
        </p:nvSpPr>
        <p:spPr>
          <a:ln>
            <a:miter lim="800000"/>
            <a:headEnd/>
            <a:tailEnd/>
          </a:ln>
        </p:spPr>
      </p:sp>
      <p:sp>
        <p:nvSpPr>
          <p:cNvPr id="141315" name="Shape 309"/>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2338" name="Shape 314"/>
          <p:cNvSpPr>
            <a:spLocks noGrp="1" noRot="1" noChangeAspect="1" noTextEdit="1"/>
          </p:cNvSpPr>
          <p:nvPr>
            <p:ph type="sldImg" idx="2"/>
          </p:nvPr>
        </p:nvSpPr>
        <p:spPr>
          <a:ln>
            <a:miter lim="800000"/>
            <a:headEnd/>
            <a:tailEnd/>
          </a:ln>
        </p:spPr>
      </p:sp>
      <p:sp>
        <p:nvSpPr>
          <p:cNvPr id="142339" name="Shape 315"/>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3362" name="Shape 319"/>
          <p:cNvSpPr>
            <a:spLocks noGrp="1" noRot="1" noChangeAspect="1" noTextEdit="1"/>
          </p:cNvSpPr>
          <p:nvPr>
            <p:ph type="sldImg" idx="2"/>
          </p:nvPr>
        </p:nvSpPr>
        <p:spPr>
          <a:ln>
            <a:miter lim="800000"/>
            <a:headEnd/>
            <a:tailEnd/>
          </a:ln>
        </p:spPr>
      </p:sp>
      <p:sp>
        <p:nvSpPr>
          <p:cNvPr id="143363" name="Shape 320"/>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4386" name="Shape 325"/>
          <p:cNvSpPr>
            <a:spLocks noGrp="1" noRot="1" noChangeAspect="1" noTextEdit="1"/>
          </p:cNvSpPr>
          <p:nvPr>
            <p:ph type="sldImg" idx="2"/>
          </p:nvPr>
        </p:nvSpPr>
        <p:spPr>
          <a:ln>
            <a:miter lim="800000"/>
            <a:headEnd/>
            <a:tailEnd/>
          </a:ln>
        </p:spPr>
      </p:sp>
      <p:sp>
        <p:nvSpPr>
          <p:cNvPr id="144387" name="Shape 326"/>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5410" name="Shape 331"/>
          <p:cNvSpPr>
            <a:spLocks noGrp="1" noRot="1" noChangeAspect="1" noTextEdit="1"/>
          </p:cNvSpPr>
          <p:nvPr>
            <p:ph type="sldImg" idx="2"/>
          </p:nvPr>
        </p:nvSpPr>
        <p:spPr>
          <a:ln>
            <a:miter lim="800000"/>
            <a:headEnd/>
            <a:tailEnd/>
          </a:ln>
        </p:spPr>
      </p:sp>
      <p:sp>
        <p:nvSpPr>
          <p:cNvPr id="145411" name="Shape 332"/>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6434" name="Shape 337"/>
          <p:cNvSpPr>
            <a:spLocks noGrp="1" noRot="1" noChangeAspect="1" noTextEdit="1"/>
          </p:cNvSpPr>
          <p:nvPr>
            <p:ph type="sldImg" idx="2"/>
          </p:nvPr>
        </p:nvSpPr>
        <p:spPr>
          <a:ln>
            <a:miter lim="800000"/>
            <a:headEnd/>
            <a:tailEnd/>
          </a:ln>
        </p:spPr>
      </p:sp>
      <p:sp>
        <p:nvSpPr>
          <p:cNvPr id="146435" name="Shape 338"/>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7458" name="Shape 343"/>
          <p:cNvSpPr>
            <a:spLocks noGrp="1" noRot="1" noChangeAspect="1" noTextEdit="1"/>
          </p:cNvSpPr>
          <p:nvPr>
            <p:ph type="sldImg" idx="2"/>
          </p:nvPr>
        </p:nvSpPr>
        <p:spPr>
          <a:ln>
            <a:miter lim="800000"/>
            <a:headEnd/>
            <a:tailEnd/>
          </a:ln>
        </p:spPr>
      </p:sp>
      <p:sp>
        <p:nvSpPr>
          <p:cNvPr id="147459" name="Shape 344"/>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8482" name="Shape 349"/>
          <p:cNvSpPr>
            <a:spLocks noGrp="1" noRot="1" noChangeAspect="1" noTextEdit="1"/>
          </p:cNvSpPr>
          <p:nvPr>
            <p:ph type="sldImg" idx="2"/>
          </p:nvPr>
        </p:nvSpPr>
        <p:spPr>
          <a:ln>
            <a:miter lim="800000"/>
            <a:headEnd/>
            <a:tailEnd/>
          </a:ln>
        </p:spPr>
      </p:sp>
      <p:sp>
        <p:nvSpPr>
          <p:cNvPr id="148483" name="Shape 350"/>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9506" name="Shape 355"/>
          <p:cNvSpPr>
            <a:spLocks noGrp="1" noRot="1" noChangeAspect="1" noTextEdit="1"/>
          </p:cNvSpPr>
          <p:nvPr>
            <p:ph type="sldImg" idx="2"/>
          </p:nvPr>
        </p:nvSpPr>
        <p:spPr>
          <a:ln>
            <a:miter lim="800000"/>
            <a:headEnd/>
            <a:tailEnd/>
          </a:ln>
        </p:spPr>
      </p:sp>
      <p:sp>
        <p:nvSpPr>
          <p:cNvPr id="149507" name="Shape 356"/>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0530" name="Shape 361"/>
          <p:cNvSpPr>
            <a:spLocks noGrp="1" noRot="1" noChangeAspect="1" noTextEdit="1"/>
          </p:cNvSpPr>
          <p:nvPr>
            <p:ph type="sldImg" idx="2"/>
          </p:nvPr>
        </p:nvSpPr>
        <p:spPr>
          <a:ln>
            <a:miter lim="800000"/>
            <a:headEnd/>
            <a:tailEnd/>
          </a:ln>
        </p:spPr>
      </p:sp>
      <p:sp>
        <p:nvSpPr>
          <p:cNvPr id="150531" name="Shape 362"/>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1554" name="Shape 367"/>
          <p:cNvSpPr>
            <a:spLocks noGrp="1" noRot="1" noChangeAspect="1" noTextEdit="1"/>
          </p:cNvSpPr>
          <p:nvPr>
            <p:ph type="sldImg" idx="2"/>
          </p:nvPr>
        </p:nvSpPr>
        <p:spPr>
          <a:ln>
            <a:miter lim="800000"/>
            <a:headEnd/>
            <a:tailEnd/>
          </a:ln>
        </p:spPr>
      </p:sp>
      <p:sp>
        <p:nvSpPr>
          <p:cNvPr id="151555" name="Shape 368"/>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2578" name="Shape 373"/>
          <p:cNvSpPr>
            <a:spLocks noGrp="1" noRot="1" noChangeAspect="1" noTextEdit="1"/>
          </p:cNvSpPr>
          <p:nvPr>
            <p:ph type="sldImg" idx="2"/>
          </p:nvPr>
        </p:nvSpPr>
        <p:spPr>
          <a:ln>
            <a:miter lim="800000"/>
            <a:headEnd/>
            <a:tailEnd/>
          </a:ln>
        </p:spPr>
      </p:sp>
      <p:sp>
        <p:nvSpPr>
          <p:cNvPr id="152579" name="Shape 374"/>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3602" name="Shape 379"/>
          <p:cNvSpPr>
            <a:spLocks noGrp="1" noRot="1" noChangeAspect="1" noTextEdit="1"/>
          </p:cNvSpPr>
          <p:nvPr>
            <p:ph type="sldImg" idx="2"/>
          </p:nvPr>
        </p:nvSpPr>
        <p:spPr>
          <a:ln>
            <a:miter lim="800000"/>
            <a:headEnd/>
            <a:tailEnd/>
          </a:ln>
        </p:spPr>
      </p:sp>
      <p:sp>
        <p:nvSpPr>
          <p:cNvPr id="153603" name="Shape 380"/>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solidFill>
          <a:schemeClr val="accent6"/>
        </a:solidFill>
        <a:effectLst/>
      </p:bgPr>
    </p:bg>
    <p:spTree>
      <p:nvGrpSpPr>
        <p:cNvPr id="1" name="Shape 9"/>
        <p:cNvGrpSpPr/>
        <p:nvPr/>
      </p:nvGrpSpPr>
      <p:grpSpPr>
        <a:xfrm>
          <a:off x="0" y="0"/>
          <a:ext cx="0" cy="0"/>
          <a:chOff x="0" y="0"/>
          <a:chExt cx="0" cy="0"/>
        </a:xfrm>
      </p:grpSpPr>
      <p:sp>
        <p:nvSpPr>
          <p:cNvPr id="4" name="Shape 10"/>
          <p:cNvSpPr>
            <a:spLocks noChangeArrowheads="1"/>
          </p:cNvSpPr>
          <p:nvPr/>
        </p:nvSpPr>
        <p:spPr bwMode="auto">
          <a:xfrm>
            <a:off x="0" y="2824163"/>
            <a:ext cx="7370763" cy="2319337"/>
          </a:xfrm>
          <a:prstGeom prst="rtTriangle">
            <a:avLst/>
          </a:prstGeom>
          <a:solidFill>
            <a:schemeClr val="accent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5" name="Shape 11"/>
          <p:cNvSpPr/>
          <p:nvPr/>
        </p:nvSpPr>
        <p:spPr>
          <a:xfrm flipH="1">
            <a:off x="3582988" y="1550988"/>
            <a:ext cx="5561012" cy="3592512"/>
          </a:xfrm>
          <a:prstGeom prst="rtTriangle">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6" name="Shape 12"/>
          <p:cNvSpPr>
            <a:spLocks noChangeArrowheads="1"/>
          </p:cNvSpPr>
          <p:nvPr/>
        </p:nvSpPr>
        <p:spPr bwMode="auto">
          <a:xfrm rot="10800000">
            <a:off x="5059363" y="0"/>
            <a:ext cx="4084637" cy="2052638"/>
          </a:xfrm>
          <a:prstGeom prst="rtTriangle">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7" name="Shape 13"/>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grpSp>
        <p:nvGrpSpPr>
          <p:cNvPr id="8" name="Shape 14"/>
          <p:cNvGrpSpPr>
            <a:grpSpLocks/>
          </p:cNvGrpSpPr>
          <p:nvPr/>
        </p:nvGrpSpPr>
        <p:grpSpPr bwMode="auto">
          <a:xfrm>
            <a:off x="255588" y="0"/>
            <a:ext cx="2249487" cy="1044575"/>
            <a:chOff x="255200" y="592"/>
            <a:chExt cx="2250363" cy="1044300"/>
          </a:xfrm>
        </p:grpSpPr>
        <p:sp>
          <p:nvSpPr>
            <p:cNvPr id="9" name="Shape 15"/>
            <p:cNvSpPr>
              <a:spLocks noChangeArrowheads="1"/>
            </p:cNvSpPr>
            <p:nvPr/>
          </p:nvSpPr>
          <p:spPr bwMode="auto">
            <a:xfrm>
              <a:off x="763398" y="592"/>
              <a:ext cx="1742165" cy="1044300"/>
            </a:xfrm>
            <a:prstGeom prst="parallelogram">
              <a:avLst>
                <a:gd name="adj" fmla="val 153190"/>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0" name="Shape 16"/>
            <p:cNvSpPr>
              <a:spLocks noChangeArrowheads="1"/>
            </p:cNvSpPr>
            <p:nvPr/>
          </p:nvSpPr>
          <p:spPr bwMode="auto">
            <a:xfrm>
              <a:off x="509299" y="592"/>
              <a:ext cx="1742165" cy="1044300"/>
            </a:xfrm>
            <a:prstGeom prst="parallelogram">
              <a:avLst>
                <a:gd name="adj" fmla="val 153190"/>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1" name="Shape 17"/>
            <p:cNvSpPr>
              <a:spLocks noChangeArrowheads="1"/>
            </p:cNvSpPr>
            <p:nvPr/>
          </p:nvSpPr>
          <p:spPr bwMode="auto">
            <a:xfrm>
              <a:off x="255200" y="592"/>
              <a:ext cx="1742165" cy="1044300"/>
            </a:xfrm>
            <a:prstGeom prst="parallelogram">
              <a:avLst>
                <a:gd name="adj" fmla="val 153190"/>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grpSp>
        <p:nvGrpSpPr>
          <p:cNvPr id="12" name="Shape 18"/>
          <p:cNvGrpSpPr>
            <a:grpSpLocks/>
          </p:cNvGrpSpPr>
          <p:nvPr/>
        </p:nvGrpSpPr>
        <p:grpSpPr bwMode="auto">
          <a:xfrm>
            <a:off x="904875" y="0"/>
            <a:ext cx="2251075" cy="1044575"/>
            <a:chOff x="905395" y="592"/>
            <a:chExt cx="2250363" cy="1044300"/>
          </a:xfrm>
        </p:grpSpPr>
        <p:sp>
          <p:nvSpPr>
            <p:cNvPr id="13" name="Shape 19"/>
            <p:cNvSpPr/>
            <p:nvPr/>
          </p:nvSpPr>
          <p:spPr>
            <a:xfrm>
              <a:off x="1414822" y="592"/>
              <a:ext cx="1740936" cy="1044300"/>
            </a:xfrm>
            <a:prstGeom prst="parallelogram">
              <a:avLst>
                <a:gd name="adj" fmla="val 153193"/>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14" name="Shape 20"/>
            <p:cNvSpPr/>
            <p:nvPr/>
          </p:nvSpPr>
          <p:spPr>
            <a:xfrm>
              <a:off x="1159315" y="592"/>
              <a:ext cx="1742524" cy="1044300"/>
            </a:xfrm>
            <a:prstGeom prst="parallelogram">
              <a:avLst>
                <a:gd name="adj" fmla="val 153193"/>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15" name="Shape 21"/>
            <p:cNvSpPr/>
            <p:nvPr/>
          </p:nvSpPr>
          <p:spPr>
            <a:xfrm>
              <a:off x="905395" y="592"/>
              <a:ext cx="1740937" cy="1044300"/>
            </a:xfrm>
            <a:prstGeom prst="parallelogram">
              <a:avLst>
                <a:gd name="adj" fmla="val 153193"/>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grpSp>
      <p:grpSp>
        <p:nvGrpSpPr>
          <p:cNvPr id="16" name="Shape 22"/>
          <p:cNvGrpSpPr>
            <a:grpSpLocks/>
          </p:cNvGrpSpPr>
          <p:nvPr/>
        </p:nvGrpSpPr>
        <p:grpSpPr bwMode="auto">
          <a:xfrm>
            <a:off x="7058025" y="4763"/>
            <a:ext cx="1851025" cy="752475"/>
            <a:chOff x="6917201" y="0"/>
            <a:chExt cx="2227777" cy="863400"/>
          </a:xfrm>
        </p:grpSpPr>
        <p:sp>
          <p:nvSpPr>
            <p:cNvPr id="17" name="Shape 23"/>
            <p:cNvSpPr>
              <a:spLocks noChangeArrowheads="1"/>
            </p:cNvSpPr>
            <p:nvPr/>
          </p:nvSpPr>
          <p:spPr bwMode="auto">
            <a:xfrm>
              <a:off x="7641325" y="0"/>
              <a:ext cx="1503653"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8" name="Shape 24"/>
            <p:cNvSpPr>
              <a:spLocks noChangeArrowheads="1"/>
            </p:cNvSpPr>
            <p:nvPr/>
          </p:nvSpPr>
          <p:spPr bwMode="auto">
            <a:xfrm>
              <a:off x="7280218" y="0"/>
              <a:ext cx="1501743"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9" name="Shape 25"/>
            <p:cNvSpPr>
              <a:spLocks noChangeArrowheads="1"/>
            </p:cNvSpPr>
            <p:nvPr/>
          </p:nvSpPr>
          <p:spPr bwMode="auto">
            <a:xfrm>
              <a:off x="6917201" y="0"/>
              <a:ext cx="1503655"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grpSp>
        <p:nvGrpSpPr>
          <p:cNvPr id="20" name="Shape 26"/>
          <p:cNvGrpSpPr>
            <a:grpSpLocks/>
          </p:cNvGrpSpPr>
          <p:nvPr/>
        </p:nvGrpSpPr>
        <p:grpSpPr bwMode="auto">
          <a:xfrm>
            <a:off x="6553200" y="4217988"/>
            <a:ext cx="2389188" cy="925512"/>
            <a:chOff x="6917201" y="0"/>
            <a:chExt cx="2227777" cy="863400"/>
          </a:xfrm>
        </p:grpSpPr>
        <p:sp>
          <p:nvSpPr>
            <p:cNvPr id="21" name="Shape 27"/>
            <p:cNvSpPr>
              <a:spLocks noChangeArrowheads="1"/>
            </p:cNvSpPr>
            <p:nvPr/>
          </p:nvSpPr>
          <p:spPr bwMode="auto">
            <a:xfrm>
              <a:off x="7641044" y="0"/>
              <a:ext cx="1503934" cy="863400"/>
            </a:xfrm>
            <a:prstGeom prst="parallelogram">
              <a:avLst>
                <a:gd name="adj" fmla="val 158025"/>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22" name="Shape 28"/>
            <p:cNvSpPr>
              <a:spLocks noChangeArrowheads="1"/>
            </p:cNvSpPr>
            <p:nvPr/>
          </p:nvSpPr>
          <p:spPr bwMode="auto">
            <a:xfrm>
              <a:off x="7279863" y="0"/>
              <a:ext cx="1502453" cy="863400"/>
            </a:xfrm>
            <a:prstGeom prst="parallelogram">
              <a:avLst>
                <a:gd name="adj" fmla="val 158025"/>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23" name="Shape 29"/>
            <p:cNvSpPr>
              <a:spLocks noChangeArrowheads="1"/>
            </p:cNvSpPr>
            <p:nvPr/>
          </p:nvSpPr>
          <p:spPr bwMode="auto">
            <a:xfrm>
              <a:off x="6917201" y="0"/>
              <a:ext cx="1503934" cy="863400"/>
            </a:xfrm>
            <a:prstGeom prst="parallelogram">
              <a:avLst>
                <a:gd name="adj" fmla="val 158025"/>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grpSp>
        <p:nvGrpSpPr>
          <p:cNvPr id="24" name="Shape 30"/>
          <p:cNvGrpSpPr>
            <a:grpSpLocks/>
          </p:cNvGrpSpPr>
          <p:nvPr/>
        </p:nvGrpSpPr>
        <p:grpSpPr bwMode="auto">
          <a:xfrm>
            <a:off x="198438" y="4056063"/>
            <a:ext cx="2795587" cy="1082675"/>
            <a:chOff x="6917201" y="0"/>
            <a:chExt cx="2227777" cy="863400"/>
          </a:xfrm>
        </p:grpSpPr>
        <p:sp>
          <p:nvSpPr>
            <p:cNvPr id="25" name="Shape 31"/>
            <p:cNvSpPr>
              <a:spLocks noChangeArrowheads="1"/>
            </p:cNvSpPr>
            <p:nvPr/>
          </p:nvSpPr>
          <p:spPr bwMode="auto">
            <a:xfrm>
              <a:off x="7642082" y="0"/>
              <a:ext cx="1502896" cy="863400"/>
            </a:xfrm>
            <a:prstGeom prst="parallelogram">
              <a:avLst>
                <a:gd name="adj" fmla="val 158025"/>
              </a:avLst>
            </a:prstGeom>
            <a:solidFill>
              <a:schemeClr val="accent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26" name="Shape 32"/>
            <p:cNvSpPr>
              <a:spLocks noChangeArrowheads="1"/>
            </p:cNvSpPr>
            <p:nvPr/>
          </p:nvSpPr>
          <p:spPr bwMode="auto">
            <a:xfrm>
              <a:off x="7279009" y="0"/>
              <a:ext cx="1504160" cy="863400"/>
            </a:xfrm>
            <a:prstGeom prst="parallelogram">
              <a:avLst>
                <a:gd name="adj" fmla="val 158025"/>
              </a:avLst>
            </a:prstGeom>
            <a:solidFill>
              <a:schemeClr val="accent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27" name="Shape 33"/>
            <p:cNvSpPr>
              <a:spLocks noChangeArrowheads="1"/>
            </p:cNvSpPr>
            <p:nvPr/>
          </p:nvSpPr>
          <p:spPr bwMode="auto">
            <a:xfrm>
              <a:off x="6917201" y="0"/>
              <a:ext cx="1502896" cy="863400"/>
            </a:xfrm>
            <a:prstGeom prst="parallelogram">
              <a:avLst>
                <a:gd name="adj" fmla="val 158025"/>
              </a:avLst>
            </a:prstGeom>
            <a:solidFill>
              <a:schemeClr val="accent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sp>
        <p:nvSpPr>
          <p:cNvPr id="34" name="Shape 34"/>
          <p:cNvSpPr txBox="1">
            <a:spLocks noGrp="1"/>
          </p:cNvSpPr>
          <p:nvPr>
            <p:ph type="ctrTitle"/>
          </p:nvPr>
        </p:nvSpPr>
        <p:spPr>
          <a:xfrm>
            <a:off x="1858703" y="1822833"/>
            <a:ext cx="5361300" cy="1448100"/>
          </a:xfrm>
          <a:prstGeom prst="rect">
            <a:avLst/>
          </a:prstGeom>
        </p:spPr>
        <p:txBody>
          <a:bodyPr spcFirstLastPara="1" anchor="ct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35" name="Shape 35"/>
          <p:cNvSpPr txBox="1">
            <a:spLocks noGrp="1"/>
          </p:cNvSpPr>
          <p:nvPr>
            <p:ph type="subTitle" idx="1"/>
          </p:nvPr>
        </p:nvSpPr>
        <p:spPr>
          <a:xfrm>
            <a:off x="1858700" y="3413158"/>
            <a:ext cx="5361300" cy="522600"/>
          </a:xfrm>
          <a:prstGeom prst="rect">
            <a:avLst/>
          </a:prstGeom>
        </p:spPr>
        <p:txBody>
          <a:bodyPr spcFirstLastPara="1"/>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28" name="Shape 36"/>
          <p:cNvSpPr txBox="1">
            <a:spLocks noGrp="1"/>
          </p:cNvSpPr>
          <p:nvPr>
            <p:ph type="sldNum" idx="10"/>
          </p:nvPr>
        </p:nvSpPr>
        <p:spPr/>
        <p:txBody>
          <a:bodyPr/>
          <a:lstStyle>
            <a:lvl1pPr>
              <a:defRPr/>
            </a:lvl1pPr>
          </a:lstStyle>
          <a:p>
            <a:fld id="{EFCA2DD3-72DB-4E06-A620-80D2357F6161}" type="slidenum">
              <a:rPr lang="pt-B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accent3"/>
        </a:solidFill>
        <a:effectLst/>
      </p:bgPr>
    </p:bg>
    <p:spTree>
      <p:nvGrpSpPr>
        <p:cNvPr id="1" name="Shape 37"/>
        <p:cNvGrpSpPr/>
        <p:nvPr/>
      </p:nvGrpSpPr>
      <p:grpSpPr>
        <a:xfrm>
          <a:off x="0" y="0"/>
          <a:ext cx="0" cy="0"/>
          <a:chOff x="0" y="0"/>
          <a:chExt cx="0" cy="0"/>
        </a:xfrm>
      </p:grpSpPr>
      <p:sp>
        <p:nvSpPr>
          <p:cNvPr id="3" name="Shape 38"/>
          <p:cNvSpPr>
            <a:spLocks noChangeArrowheads="1"/>
          </p:cNvSpPr>
          <p:nvPr/>
        </p:nvSpPr>
        <p:spPr bwMode="auto">
          <a:xfrm flipH="1">
            <a:off x="4757738" y="2309813"/>
            <a:ext cx="4386262" cy="2833687"/>
          </a:xfrm>
          <a:prstGeom prst="rtTriangle">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nvGrpSpPr>
          <p:cNvPr id="4" name="Shape 39"/>
          <p:cNvGrpSpPr>
            <a:grpSpLocks/>
          </p:cNvGrpSpPr>
          <p:nvPr/>
        </p:nvGrpSpPr>
        <p:grpSpPr bwMode="auto">
          <a:xfrm>
            <a:off x="5594350" y="3960813"/>
            <a:ext cx="2909888" cy="1182687"/>
            <a:chOff x="6917201" y="0"/>
            <a:chExt cx="2227777" cy="863400"/>
          </a:xfrm>
        </p:grpSpPr>
        <p:sp>
          <p:nvSpPr>
            <p:cNvPr id="5" name="Shape 40"/>
            <p:cNvSpPr/>
            <p:nvPr/>
          </p:nvSpPr>
          <p:spPr>
            <a:xfrm>
              <a:off x="7641563" y="0"/>
              <a:ext cx="1503415" cy="863400"/>
            </a:xfrm>
            <a:prstGeom prst="parallelogram">
              <a:avLst>
                <a:gd name="adj" fmla="val 158024"/>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6" name="Shape 41"/>
            <p:cNvSpPr/>
            <p:nvPr/>
          </p:nvSpPr>
          <p:spPr>
            <a:xfrm>
              <a:off x="7279382" y="0"/>
              <a:ext cx="1503415" cy="863400"/>
            </a:xfrm>
            <a:prstGeom prst="parallelogram">
              <a:avLst>
                <a:gd name="adj" fmla="val 158024"/>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7" name="Shape 42"/>
            <p:cNvSpPr/>
            <p:nvPr/>
          </p:nvSpPr>
          <p:spPr>
            <a:xfrm>
              <a:off x="6917201" y="0"/>
              <a:ext cx="1503415" cy="863400"/>
            </a:xfrm>
            <a:prstGeom prst="parallelogram">
              <a:avLst>
                <a:gd name="adj" fmla="val 158024"/>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grpSp>
      <p:grpSp>
        <p:nvGrpSpPr>
          <p:cNvPr id="8" name="Shape 43"/>
          <p:cNvGrpSpPr>
            <a:grpSpLocks/>
          </p:cNvGrpSpPr>
          <p:nvPr/>
        </p:nvGrpSpPr>
        <p:grpSpPr bwMode="auto">
          <a:xfrm>
            <a:off x="198438" y="0"/>
            <a:ext cx="2795587" cy="1082675"/>
            <a:chOff x="6917201" y="0"/>
            <a:chExt cx="2227777" cy="863400"/>
          </a:xfrm>
        </p:grpSpPr>
        <p:sp>
          <p:nvSpPr>
            <p:cNvPr id="9" name="Shape 44"/>
            <p:cNvSpPr>
              <a:spLocks noChangeArrowheads="1"/>
            </p:cNvSpPr>
            <p:nvPr/>
          </p:nvSpPr>
          <p:spPr bwMode="auto">
            <a:xfrm>
              <a:off x="7642082" y="0"/>
              <a:ext cx="1502896"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0" name="Shape 45"/>
            <p:cNvSpPr>
              <a:spLocks noChangeArrowheads="1"/>
            </p:cNvSpPr>
            <p:nvPr/>
          </p:nvSpPr>
          <p:spPr bwMode="auto">
            <a:xfrm>
              <a:off x="7279009" y="0"/>
              <a:ext cx="1504160"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1" name="Shape 46"/>
            <p:cNvSpPr>
              <a:spLocks noChangeArrowheads="1"/>
            </p:cNvSpPr>
            <p:nvPr/>
          </p:nvSpPr>
          <p:spPr bwMode="auto">
            <a:xfrm>
              <a:off x="6917201" y="0"/>
              <a:ext cx="1502896"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sp>
        <p:nvSpPr>
          <p:cNvPr id="47" name="Shape 47"/>
          <p:cNvSpPr txBox="1">
            <a:spLocks noGrp="1"/>
          </p:cNvSpPr>
          <p:nvPr>
            <p:ph type="title"/>
          </p:nvPr>
        </p:nvSpPr>
        <p:spPr>
          <a:xfrm>
            <a:off x="1888684" y="1746100"/>
            <a:ext cx="5377500" cy="1646100"/>
          </a:xfrm>
          <a:prstGeom prst="rect">
            <a:avLst/>
          </a:prstGeom>
        </p:spPr>
        <p:txBody>
          <a:bodyPr spcFirstLastPara="1" anchor="ct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a:endParaRPr/>
          </a:p>
        </p:txBody>
      </p:sp>
      <p:sp>
        <p:nvSpPr>
          <p:cNvPr id="12" name="Shape 48"/>
          <p:cNvSpPr txBox="1">
            <a:spLocks noGrp="1"/>
          </p:cNvSpPr>
          <p:nvPr>
            <p:ph type="sldNum" idx="10"/>
          </p:nvPr>
        </p:nvSpPr>
        <p:spPr/>
        <p:txBody>
          <a:bodyPr/>
          <a:lstStyle>
            <a:lvl1pPr>
              <a:defRPr/>
            </a:lvl1pPr>
          </a:lstStyle>
          <a:p>
            <a:fld id="{B60D4599-5C56-48D9-B057-D6F1AFABA493}" type="slidenum">
              <a:rPr lang="pt-B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bg>
      <p:bgPr>
        <a:solidFill>
          <a:schemeClr val="bg2"/>
        </a:solidFill>
        <a:effectLst/>
      </p:bgPr>
    </p:bg>
    <p:spTree>
      <p:nvGrpSpPr>
        <p:cNvPr id="1" name="Shape 49"/>
        <p:cNvGrpSpPr/>
        <p:nvPr/>
      </p:nvGrpSpPr>
      <p:grpSpPr>
        <a:xfrm>
          <a:off x="0" y="0"/>
          <a:ext cx="0" cy="0"/>
          <a:chOff x="0" y="0"/>
          <a:chExt cx="0" cy="0"/>
        </a:xfrm>
      </p:grpSpPr>
      <p:sp>
        <p:nvSpPr>
          <p:cNvPr id="4" name="Shape 50"/>
          <p:cNvSpPr>
            <a:spLocks noChangeArrowheads="1"/>
          </p:cNvSpPr>
          <p:nvPr/>
        </p:nvSpPr>
        <p:spPr bwMode="auto">
          <a:xfrm flipH="1">
            <a:off x="3582988" y="1550988"/>
            <a:ext cx="5561012" cy="3592512"/>
          </a:xfrm>
          <a:prstGeom prst="rtTriangle">
            <a:avLst/>
          </a:prstGeom>
          <a:solidFill>
            <a:schemeClr val="tx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5" name="Shape 51"/>
          <p:cNvSpPr/>
          <p:nvPr/>
        </p:nvSpPr>
        <p:spPr>
          <a:xfrm>
            <a:off x="0" y="2824163"/>
            <a:ext cx="7370763" cy="2319337"/>
          </a:xfrm>
          <a:prstGeom prst="rtTriangle">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6" name="Shape 52"/>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53" name="Shape 53"/>
          <p:cNvSpPr txBox="1">
            <a:spLocks noGrp="1"/>
          </p:cNvSpPr>
          <p:nvPr>
            <p:ph type="title"/>
          </p:nvPr>
        </p:nvSpPr>
        <p:spPr>
          <a:xfrm>
            <a:off x="819150" y="845600"/>
            <a:ext cx="7505700" cy="954600"/>
          </a:xfrm>
          <a:prstGeom prst="rect">
            <a:avLst/>
          </a:prstGeom>
        </p:spPr>
        <p:txBody>
          <a:bodyPr spcFirstLastPara="1"/>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54" name="Shape 54"/>
          <p:cNvSpPr txBox="1">
            <a:spLocks noGrp="1"/>
          </p:cNvSpPr>
          <p:nvPr>
            <p:ph type="body" idx="1"/>
          </p:nvPr>
        </p:nvSpPr>
        <p:spPr>
          <a:xfrm>
            <a:off x="819150" y="1990725"/>
            <a:ext cx="7505700" cy="2448000"/>
          </a:xfrm>
          <a:prstGeom prst="rect">
            <a:avLst/>
          </a:prstGeom>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7" name="Shape 55"/>
          <p:cNvSpPr txBox="1">
            <a:spLocks noGrp="1"/>
          </p:cNvSpPr>
          <p:nvPr>
            <p:ph type="sldNum" idx="10"/>
          </p:nvPr>
        </p:nvSpPr>
        <p:spPr/>
        <p:txBody>
          <a:bodyPr/>
          <a:lstStyle>
            <a:lvl1pPr>
              <a:defRPr/>
            </a:lvl1pPr>
          </a:lstStyle>
          <a:p>
            <a:fld id="{12EDA374-BF36-4E7A-ABFD-51D95D8ACC01}" type="slidenum">
              <a:rPr lang="pt-B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bg>
      <p:bgPr>
        <a:solidFill>
          <a:schemeClr val="bg2"/>
        </a:solidFill>
        <a:effectLst/>
      </p:bgPr>
    </p:bg>
    <p:spTree>
      <p:nvGrpSpPr>
        <p:cNvPr id="1" name="Shape 56"/>
        <p:cNvGrpSpPr/>
        <p:nvPr/>
      </p:nvGrpSpPr>
      <p:grpSpPr>
        <a:xfrm>
          <a:off x="0" y="0"/>
          <a:ext cx="0" cy="0"/>
          <a:chOff x="0" y="0"/>
          <a:chExt cx="0" cy="0"/>
        </a:xfrm>
      </p:grpSpPr>
      <p:sp>
        <p:nvSpPr>
          <p:cNvPr id="5" name="Shape 57"/>
          <p:cNvSpPr>
            <a:spLocks noChangeArrowheads="1"/>
          </p:cNvSpPr>
          <p:nvPr/>
        </p:nvSpPr>
        <p:spPr bwMode="auto">
          <a:xfrm flipH="1">
            <a:off x="3582988" y="1550988"/>
            <a:ext cx="5561012" cy="3592512"/>
          </a:xfrm>
          <a:prstGeom prst="rtTriangle">
            <a:avLst/>
          </a:prstGeom>
          <a:solidFill>
            <a:schemeClr val="tx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6" name="Shape 58"/>
          <p:cNvSpPr/>
          <p:nvPr/>
        </p:nvSpPr>
        <p:spPr>
          <a:xfrm>
            <a:off x="0" y="2824163"/>
            <a:ext cx="7370763" cy="2319337"/>
          </a:xfrm>
          <a:prstGeom prst="rtTriangle">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7" name="Shape 59"/>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60" name="Shape 60"/>
          <p:cNvSpPr txBox="1">
            <a:spLocks noGrp="1"/>
          </p:cNvSpPr>
          <p:nvPr>
            <p:ph type="title"/>
          </p:nvPr>
        </p:nvSpPr>
        <p:spPr>
          <a:xfrm>
            <a:off x="819150" y="845600"/>
            <a:ext cx="7505700" cy="954600"/>
          </a:xfrm>
          <a:prstGeom prst="rect">
            <a:avLst/>
          </a:prstGeom>
        </p:spPr>
        <p:txBody>
          <a:bodyPr spcFirstLastPara="1"/>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1" name="Shape 61"/>
          <p:cNvSpPr txBox="1">
            <a:spLocks noGrp="1"/>
          </p:cNvSpPr>
          <p:nvPr>
            <p:ph type="body" idx="1"/>
          </p:nvPr>
        </p:nvSpPr>
        <p:spPr>
          <a:xfrm>
            <a:off x="819150" y="1990725"/>
            <a:ext cx="3686100" cy="2448000"/>
          </a:xfrm>
          <a:prstGeom prst="rect">
            <a:avLst/>
          </a:prstGeom>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62" name="Shape 62"/>
          <p:cNvSpPr txBox="1">
            <a:spLocks noGrp="1"/>
          </p:cNvSpPr>
          <p:nvPr>
            <p:ph type="body" idx="2"/>
          </p:nvPr>
        </p:nvSpPr>
        <p:spPr>
          <a:xfrm>
            <a:off x="4638675" y="1990725"/>
            <a:ext cx="3686100" cy="2448000"/>
          </a:xfrm>
          <a:prstGeom prst="rect">
            <a:avLst/>
          </a:prstGeom>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8" name="Shape 63"/>
          <p:cNvSpPr txBox="1">
            <a:spLocks noGrp="1"/>
          </p:cNvSpPr>
          <p:nvPr>
            <p:ph type="sldNum" idx="10"/>
          </p:nvPr>
        </p:nvSpPr>
        <p:spPr/>
        <p:txBody>
          <a:bodyPr/>
          <a:lstStyle>
            <a:lvl1pPr>
              <a:defRPr/>
            </a:lvl1pPr>
          </a:lstStyle>
          <a:p>
            <a:fld id="{F8FF93D5-013F-41F1-A0A8-0D686A9B78B9}" type="slidenum">
              <a:rPr lang="pt-B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bg>
      <p:bgPr>
        <a:solidFill>
          <a:schemeClr val="bg2"/>
        </a:solidFill>
        <a:effectLst/>
      </p:bgPr>
    </p:bg>
    <p:spTree>
      <p:nvGrpSpPr>
        <p:cNvPr id="1" name="Shape 64"/>
        <p:cNvGrpSpPr/>
        <p:nvPr/>
      </p:nvGrpSpPr>
      <p:grpSpPr>
        <a:xfrm>
          <a:off x="0" y="0"/>
          <a:ext cx="0" cy="0"/>
          <a:chOff x="0" y="0"/>
          <a:chExt cx="0" cy="0"/>
        </a:xfrm>
      </p:grpSpPr>
      <p:sp>
        <p:nvSpPr>
          <p:cNvPr id="3" name="Shape 65"/>
          <p:cNvSpPr>
            <a:spLocks noChangeArrowheads="1"/>
          </p:cNvSpPr>
          <p:nvPr/>
        </p:nvSpPr>
        <p:spPr bwMode="auto">
          <a:xfrm flipH="1">
            <a:off x="3582988" y="1550988"/>
            <a:ext cx="5561012" cy="3592512"/>
          </a:xfrm>
          <a:prstGeom prst="rtTriangle">
            <a:avLst/>
          </a:prstGeom>
          <a:solidFill>
            <a:schemeClr val="tx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4" name="Shape 66"/>
          <p:cNvSpPr/>
          <p:nvPr/>
        </p:nvSpPr>
        <p:spPr>
          <a:xfrm>
            <a:off x="0" y="2824163"/>
            <a:ext cx="7370763" cy="2319337"/>
          </a:xfrm>
          <a:prstGeom prst="rtTriangle">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5" name="Shape 67"/>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68" name="Shape 68"/>
          <p:cNvSpPr txBox="1">
            <a:spLocks noGrp="1"/>
          </p:cNvSpPr>
          <p:nvPr>
            <p:ph type="title"/>
          </p:nvPr>
        </p:nvSpPr>
        <p:spPr>
          <a:xfrm>
            <a:off x="819150" y="845600"/>
            <a:ext cx="7505700" cy="954600"/>
          </a:xfrm>
          <a:prstGeom prst="rect">
            <a:avLst/>
          </a:prstGeom>
        </p:spPr>
        <p:txBody>
          <a:bodyPr spcFirstLastPara="1"/>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 name="Shape 69"/>
          <p:cNvSpPr txBox="1">
            <a:spLocks noGrp="1"/>
          </p:cNvSpPr>
          <p:nvPr>
            <p:ph type="sldNum" idx="10"/>
          </p:nvPr>
        </p:nvSpPr>
        <p:spPr/>
        <p:txBody>
          <a:bodyPr/>
          <a:lstStyle>
            <a:lvl1pPr>
              <a:defRPr/>
            </a:lvl1pPr>
          </a:lstStyle>
          <a:p>
            <a:fld id="{1BBB6C2D-8417-44F1-B99E-D6AC43C26B60}" type="slidenum">
              <a:rPr lang="pt-B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bg>
      <p:bgPr>
        <a:solidFill>
          <a:schemeClr val="accent3"/>
        </a:solidFill>
        <a:effectLst/>
      </p:bgPr>
    </p:bg>
    <p:spTree>
      <p:nvGrpSpPr>
        <p:cNvPr id="1" name="Shape 70"/>
        <p:cNvGrpSpPr/>
        <p:nvPr/>
      </p:nvGrpSpPr>
      <p:grpSpPr>
        <a:xfrm>
          <a:off x="0" y="0"/>
          <a:ext cx="0" cy="0"/>
          <a:chOff x="0" y="0"/>
          <a:chExt cx="0" cy="0"/>
        </a:xfrm>
      </p:grpSpPr>
      <p:sp>
        <p:nvSpPr>
          <p:cNvPr id="4" name="Shape 71"/>
          <p:cNvSpPr>
            <a:spLocks noChangeArrowheads="1"/>
          </p:cNvSpPr>
          <p:nvPr/>
        </p:nvSpPr>
        <p:spPr bwMode="auto">
          <a:xfrm flipH="1">
            <a:off x="3582988" y="1550988"/>
            <a:ext cx="5561012" cy="3592512"/>
          </a:xfrm>
          <a:prstGeom prst="rtTriangle">
            <a:avLst/>
          </a:prstGeom>
          <a:solidFill>
            <a:schemeClr val="tx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5" name="Shape 72"/>
          <p:cNvSpPr>
            <a:spLocks noChangeArrowheads="1"/>
          </p:cNvSpPr>
          <p:nvPr/>
        </p:nvSpPr>
        <p:spPr bwMode="auto">
          <a:xfrm>
            <a:off x="0" y="2824163"/>
            <a:ext cx="7370763" cy="2319337"/>
          </a:xfrm>
          <a:prstGeom prst="rtTriangle">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6" name="Shape 73"/>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74" name="Shape 74"/>
          <p:cNvSpPr txBox="1">
            <a:spLocks noGrp="1"/>
          </p:cNvSpPr>
          <p:nvPr>
            <p:ph type="title"/>
          </p:nvPr>
        </p:nvSpPr>
        <p:spPr>
          <a:xfrm>
            <a:off x="819150" y="845600"/>
            <a:ext cx="3709200" cy="1383000"/>
          </a:xfrm>
          <a:prstGeom prst="rect">
            <a:avLst/>
          </a:prstGeom>
        </p:spPr>
        <p:txBody>
          <a:bodyPr spcFirstLastPara="1"/>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75" name="Shape 75"/>
          <p:cNvSpPr txBox="1">
            <a:spLocks noGrp="1"/>
          </p:cNvSpPr>
          <p:nvPr>
            <p:ph type="body" idx="1"/>
          </p:nvPr>
        </p:nvSpPr>
        <p:spPr>
          <a:xfrm>
            <a:off x="830700" y="2319050"/>
            <a:ext cx="3709200" cy="2119800"/>
          </a:xfrm>
          <a:prstGeom prst="rect">
            <a:avLst/>
          </a:prstGeom>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7" name="Shape 76"/>
          <p:cNvSpPr txBox="1">
            <a:spLocks noGrp="1"/>
          </p:cNvSpPr>
          <p:nvPr>
            <p:ph type="sldNum" idx="10"/>
          </p:nvPr>
        </p:nvSpPr>
        <p:spPr/>
        <p:txBody>
          <a:bodyPr/>
          <a:lstStyle>
            <a:lvl1pPr>
              <a:defRPr/>
            </a:lvl1pPr>
          </a:lstStyle>
          <a:p>
            <a:fld id="{48008DB5-80BA-46EF-9613-7E48A8E51958}" type="slidenum">
              <a:rPr lang="pt-B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1"/>
        </a:solidFill>
        <a:effectLst/>
      </p:bgPr>
    </p:bg>
    <p:spTree>
      <p:nvGrpSpPr>
        <p:cNvPr id="1" name="Shape 77"/>
        <p:cNvGrpSpPr/>
        <p:nvPr/>
      </p:nvGrpSpPr>
      <p:grpSpPr>
        <a:xfrm>
          <a:off x="0" y="0"/>
          <a:ext cx="0" cy="0"/>
          <a:chOff x="0" y="0"/>
          <a:chExt cx="0" cy="0"/>
        </a:xfrm>
      </p:grpSpPr>
      <p:sp>
        <p:nvSpPr>
          <p:cNvPr id="3" name="Shape 78"/>
          <p:cNvSpPr/>
          <p:nvPr/>
        </p:nvSpPr>
        <p:spPr>
          <a:xfrm>
            <a:off x="0" y="2822575"/>
            <a:ext cx="7369175" cy="2317750"/>
          </a:xfrm>
          <a:prstGeom prst="rtTriangle">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4" name="Shape 79"/>
          <p:cNvSpPr>
            <a:spLocks noChangeArrowheads="1"/>
          </p:cNvSpPr>
          <p:nvPr/>
        </p:nvSpPr>
        <p:spPr bwMode="auto">
          <a:xfrm flipH="1">
            <a:off x="3582988" y="1554163"/>
            <a:ext cx="5561012" cy="3589337"/>
          </a:xfrm>
          <a:prstGeom prst="rtTriangle">
            <a:avLst/>
          </a:prstGeom>
          <a:solidFill>
            <a:schemeClr val="tx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nvGrpSpPr>
          <p:cNvPr id="5" name="Shape 80"/>
          <p:cNvGrpSpPr>
            <a:grpSpLocks/>
          </p:cNvGrpSpPr>
          <p:nvPr/>
        </p:nvGrpSpPr>
        <p:grpSpPr bwMode="auto">
          <a:xfrm>
            <a:off x="255588" y="0"/>
            <a:ext cx="2251075" cy="1042988"/>
            <a:chOff x="3961956" y="4383950"/>
            <a:chExt cx="1160548" cy="548700"/>
          </a:xfrm>
        </p:grpSpPr>
        <p:sp>
          <p:nvSpPr>
            <p:cNvPr id="6" name="Shape 81"/>
            <p:cNvSpPr>
              <a:spLocks noChangeArrowheads="1"/>
            </p:cNvSpPr>
            <p:nvPr/>
          </p:nvSpPr>
          <p:spPr bwMode="auto">
            <a:xfrm>
              <a:off x="4224675" y="4383950"/>
              <a:ext cx="897829" cy="548700"/>
            </a:xfrm>
            <a:prstGeom prst="parallelogram">
              <a:avLst>
                <a:gd name="adj" fmla="val 153196"/>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7" name="Shape 82"/>
            <p:cNvSpPr>
              <a:spLocks noChangeArrowheads="1"/>
            </p:cNvSpPr>
            <p:nvPr/>
          </p:nvSpPr>
          <p:spPr bwMode="auto">
            <a:xfrm>
              <a:off x="4093725" y="4383950"/>
              <a:ext cx="897010" cy="548700"/>
            </a:xfrm>
            <a:prstGeom prst="parallelogram">
              <a:avLst>
                <a:gd name="adj" fmla="val 153196"/>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8" name="Shape 83"/>
            <p:cNvSpPr>
              <a:spLocks noChangeArrowheads="1"/>
            </p:cNvSpPr>
            <p:nvPr/>
          </p:nvSpPr>
          <p:spPr bwMode="auto">
            <a:xfrm>
              <a:off x="3961956" y="4383950"/>
              <a:ext cx="897828" cy="548700"/>
            </a:xfrm>
            <a:prstGeom prst="parallelogram">
              <a:avLst>
                <a:gd name="adj" fmla="val 153196"/>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sp>
        <p:nvSpPr>
          <p:cNvPr id="9" name="Shape 84"/>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grpSp>
        <p:nvGrpSpPr>
          <p:cNvPr id="10" name="Shape 85"/>
          <p:cNvGrpSpPr>
            <a:grpSpLocks/>
          </p:cNvGrpSpPr>
          <p:nvPr/>
        </p:nvGrpSpPr>
        <p:grpSpPr bwMode="auto">
          <a:xfrm>
            <a:off x="34925" y="4522788"/>
            <a:ext cx="1593850" cy="615950"/>
            <a:chOff x="6917201" y="0"/>
            <a:chExt cx="2227777" cy="863400"/>
          </a:xfrm>
        </p:grpSpPr>
        <p:sp>
          <p:nvSpPr>
            <p:cNvPr id="11" name="Shape 86"/>
            <p:cNvSpPr/>
            <p:nvPr/>
          </p:nvSpPr>
          <p:spPr>
            <a:xfrm>
              <a:off x="7642782" y="0"/>
              <a:ext cx="1502196" cy="863400"/>
            </a:xfrm>
            <a:prstGeom prst="parallelogram">
              <a:avLst>
                <a:gd name="adj" fmla="val 158024"/>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12" name="Shape 87"/>
            <p:cNvSpPr/>
            <p:nvPr/>
          </p:nvSpPr>
          <p:spPr>
            <a:xfrm>
              <a:off x="7278883" y="0"/>
              <a:ext cx="1504415" cy="863400"/>
            </a:xfrm>
            <a:prstGeom prst="parallelogram">
              <a:avLst>
                <a:gd name="adj" fmla="val 158024"/>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13" name="Shape 88"/>
            <p:cNvSpPr/>
            <p:nvPr/>
          </p:nvSpPr>
          <p:spPr>
            <a:xfrm>
              <a:off x="6917201" y="0"/>
              <a:ext cx="1502197" cy="863400"/>
            </a:xfrm>
            <a:prstGeom prst="parallelogram">
              <a:avLst>
                <a:gd name="adj" fmla="val 158024"/>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grpSp>
      <p:grpSp>
        <p:nvGrpSpPr>
          <p:cNvPr id="14" name="Shape 89"/>
          <p:cNvGrpSpPr>
            <a:grpSpLocks/>
          </p:cNvGrpSpPr>
          <p:nvPr/>
        </p:nvGrpSpPr>
        <p:grpSpPr bwMode="auto">
          <a:xfrm>
            <a:off x="5886450" y="1588"/>
            <a:ext cx="3257550" cy="1260475"/>
            <a:chOff x="6917201" y="0"/>
            <a:chExt cx="2227777" cy="863400"/>
          </a:xfrm>
        </p:grpSpPr>
        <p:sp>
          <p:nvSpPr>
            <p:cNvPr id="15" name="Shape 90"/>
            <p:cNvSpPr>
              <a:spLocks noChangeArrowheads="1"/>
            </p:cNvSpPr>
            <p:nvPr/>
          </p:nvSpPr>
          <p:spPr bwMode="auto">
            <a:xfrm>
              <a:off x="7641337" y="0"/>
              <a:ext cx="1503641" cy="863400"/>
            </a:xfrm>
            <a:prstGeom prst="parallelogram">
              <a:avLst>
                <a:gd name="adj" fmla="val 158025"/>
              </a:avLst>
            </a:prstGeom>
            <a:solidFill>
              <a:schemeClr val="accent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6" name="Shape 91"/>
            <p:cNvSpPr>
              <a:spLocks noChangeArrowheads="1"/>
            </p:cNvSpPr>
            <p:nvPr/>
          </p:nvSpPr>
          <p:spPr bwMode="auto">
            <a:xfrm>
              <a:off x="7279812" y="0"/>
              <a:ext cx="1502555" cy="863400"/>
            </a:xfrm>
            <a:prstGeom prst="parallelogram">
              <a:avLst>
                <a:gd name="adj" fmla="val 158025"/>
              </a:avLst>
            </a:prstGeom>
            <a:solidFill>
              <a:schemeClr val="accent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7" name="Shape 92"/>
            <p:cNvSpPr>
              <a:spLocks noChangeArrowheads="1"/>
            </p:cNvSpPr>
            <p:nvPr/>
          </p:nvSpPr>
          <p:spPr bwMode="auto">
            <a:xfrm>
              <a:off x="6917201" y="0"/>
              <a:ext cx="1503641" cy="863400"/>
            </a:xfrm>
            <a:prstGeom prst="parallelogram">
              <a:avLst>
                <a:gd name="adj" fmla="val 158025"/>
              </a:avLst>
            </a:prstGeom>
            <a:solidFill>
              <a:schemeClr val="accent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sp>
        <p:nvSpPr>
          <p:cNvPr id="93" name="Shape 93"/>
          <p:cNvSpPr txBox="1">
            <a:spLocks noGrp="1"/>
          </p:cNvSpPr>
          <p:nvPr>
            <p:ph type="title"/>
          </p:nvPr>
        </p:nvSpPr>
        <p:spPr>
          <a:xfrm>
            <a:off x="1393929" y="1301146"/>
            <a:ext cx="6366900" cy="2539200"/>
          </a:xfrm>
          <a:prstGeom prst="rect">
            <a:avLst/>
          </a:prstGeom>
        </p:spPr>
        <p:txBody>
          <a:bodyPr spcFirstLastPara="1" anchor="ct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a:endParaRPr/>
          </a:p>
        </p:txBody>
      </p:sp>
      <p:sp>
        <p:nvSpPr>
          <p:cNvPr id="18" name="Shape 94"/>
          <p:cNvSpPr txBox="1">
            <a:spLocks noGrp="1"/>
          </p:cNvSpPr>
          <p:nvPr>
            <p:ph type="sldNum" idx="10"/>
          </p:nvPr>
        </p:nvSpPr>
        <p:spPr/>
        <p:txBody>
          <a:bodyPr/>
          <a:lstStyle>
            <a:lvl1pPr>
              <a:defRPr/>
            </a:lvl1pPr>
          </a:lstStyle>
          <a:p>
            <a:fld id="{6563C569-B239-414F-BF0F-6F23483D0609}" type="slidenum">
              <a:rPr lang="pt-B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bg>
      <p:bgPr>
        <a:solidFill>
          <a:schemeClr val="bg2"/>
        </a:solidFill>
        <a:effectLst/>
      </p:bgPr>
    </p:bg>
    <p:spTree>
      <p:nvGrpSpPr>
        <p:cNvPr id="1" name="Shape 95"/>
        <p:cNvGrpSpPr/>
        <p:nvPr/>
      </p:nvGrpSpPr>
      <p:grpSpPr>
        <a:xfrm>
          <a:off x="0" y="0"/>
          <a:ext cx="0" cy="0"/>
          <a:chOff x="0" y="0"/>
          <a:chExt cx="0" cy="0"/>
        </a:xfrm>
      </p:grpSpPr>
      <p:sp>
        <p:nvSpPr>
          <p:cNvPr id="5" name="Shape 96"/>
          <p:cNvSpPr>
            <a:spLocks noChangeArrowheads="1"/>
          </p:cNvSpPr>
          <p:nvPr/>
        </p:nvSpPr>
        <p:spPr bwMode="auto">
          <a:xfrm flipH="1">
            <a:off x="3582988" y="1550988"/>
            <a:ext cx="5561012" cy="3592512"/>
          </a:xfrm>
          <a:prstGeom prst="rtTriangle">
            <a:avLst/>
          </a:prstGeom>
          <a:solidFill>
            <a:schemeClr val="tx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6" name="Shape 97"/>
          <p:cNvSpPr/>
          <p:nvPr/>
        </p:nvSpPr>
        <p:spPr>
          <a:xfrm>
            <a:off x="0" y="2824163"/>
            <a:ext cx="7370763" cy="2319337"/>
          </a:xfrm>
          <a:prstGeom prst="rtTriangle">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7" name="Shape 98"/>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99" name="Shape 99"/>
          <p:cNvSpPr txBox="1">
            <a:spLocks noGrp="1"/>
          </p:cNvSpPr>
          <p:nvPr>
            <p:ph type="title"/>
          </p:nvPr>
        </p:nvSpPr>
        <p:spPr>
          <a:xfrm>
            <a:off x="819150" y="845600"/>
            <a:ext cx="6424200" cy="705000"/>
          </a:xfrm>
          <a:prstGeom prst="rect">
            <a:avLst/>
          </a:prstGeom>
        </p:spPr>
        <p:txBody>
          <a:bodyPr spcFirstLastPara="1"/>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00" name="Shape 100"/>
          <p:cNvSpPr txBox="1">
            <a:spLocks noGrp="1"/>
          </p:cNvSpPr>
          <p:nvPr>
            <p:ph type="subTitle" idx="1"/>
          </p:nvPr>
        </p:nvSpPr>
        <p:spPr>
          <a:xfrm>
            <a:off x="819150" y="1550700"/>
            <a:ext cx="5859900" cy="393600"/>
          </a:xfrm>
          <a:prstGeom prst="rect">
            <a:avLst/>
          </a:prstGeom>
        </p:spPr>
        <p:txBody>
          <a:bodyPr spcFirstLastPara="1"/>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101" name="Shape 101"/>
          <p:cNvSpPr txBox="1">
            <a:spLocks noGrp="1"/>
          </p:cNvSpPr>
          <p:nvPr>
            <p:ph type="body" idx="2"/>
          </p:nvPr>
        </p:nvSpPr>
        <p:spPr>
          <a:xfrm>
            <a:off x="819150" y="2467050"/>
            <a:ext cx="5859900" cy="2095500"/>
          </a:xfrm>
          <a:prstGeom prst="rect">
            <a:avLst/>
          </a:prstGeom>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8" name="Shape 102"/>
          <p:cNvSpPr txBox="1">
            <a:spLocks noGrp="1"/>
          </p:cNvSpPr>
          <p:nvPr>
            <p:ph type="sldNum" idx="10"/>
          </p:nvPr>
        </p:nvSpPr>
        <p:spPr/>
        <p:txBody>
          <a:bodyPr/>
          <a:lstStyle>
            <a:lvl1pPr>
              <a:defRPr/>
            </a:lvl1pPr>
          </a:lstStyle>
          <a:p>
            <a:fld id="{3D3EE086-EE71-444B-A171-1B29E1D98463}" type="slidenum">
              <a:rPr lang="pt-B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bg>
      <p:bgPr>
        <a:solidFill>
          <a:schemeClr val="accent1"/>
        </a:solidFill>
        <a:effectLst/>
      </p:bgPr>
    </p:bg>
    <p:spTree>
      <p:nvGrpSpPr>
        <p:cNvPr id="1" name="Shape 103"/>
        <p:cNvGrpSpPr/>
        <p:nvPr/>
      </p:nvGrpSpPr>
      <p:grpSpPr>
        <a:xfrm>
          <a:off x="0" y="0"/>
          <a:ext cx="0" cy="0"/>
          <a:chOff x="0" y="0"/>
          <a:chExt cx="0" cy="0"/>
        </a:xfrm>
      </p:grpSpPr>
      <p:sp>
        <p:nvSpPr>
          <p:cNvPr id="3" name="Shape 104"/>
          <p:cNvSpPr>
            <a:spLocks noChangeArrowheads="1"/>
          </p:cNvSpPr>
          <p:nvPr/>
        </p:nvSpPr>
        <p:spPr bwMode="auto">
          <a:xfrm>
            <a:off x="0" y="2824163"/>
            <a:ext cx="7370763" cy="2319337"/>
          </a:xfrm>
          <a:prstGeom prst="rtTriangle">
            <a:avLst/>
          </a:prstGeom>
          <a:solidFill>
            <a:schemeClr val="tx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4" name="Shape 105"/>
          <p:cNvSpPr>
            <a:spLocks noChangeArrowheads="1"/>
          </p:cNvSpPr>
          <p:nvPr/>
        </p:nvSpPr>
        <p:spPr bwMode="auto">
          <a:xfrm flipH="1">
            <a:off x="3582988" y="1550988"/>
            <a:ext cx="5561012" cy="3592512"/>
          </a:xfrm>
          <a:prstGeom prst="rtTriangle">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5" name="Shape 106"/>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107" name="Shape 107"/>
          <p:cNvSpPr txBox="1">
            <a:spLocks noGrp="1"/>
          </p:cNvSpPr>
          <p:nvPr>
            <p:ph type="body" idx="1"/>
          </p:nvPr>
        </p:nvSpPr>
        <p:spPr>
          <a:xfrm>
            <a:off x="328025" y="4163500"/>
            <a:ext cx="7415100" cy="605100"/>
          </a:xfrm>
          <a:prstGeom prst="rect">
            <a:avLst/>
          </a:prstGeom>
        </p:spPr>
        <p:txBody>
          <a:bodyPr spcFirstLastPara="1" anchor="b"/>
          <a:lstStyle>
            <a:lvl1pPr marL="457200" lvl="0" indent="-228600">
              <a:lnSpc>
                <a:spcPct val="100000"/>
              </a:lnSpc>
              <a:spcBef>
                <a:spcPts val="0"/>
              </a:spcBef>
              <a:spcAft>
                <a:spcPts val="0"/>
              </a:spcAft>
              <a:buSzPts val="1300"/>
              <a:buNone/>
              <a:defRPr/>
            </a:lvl1pPr>
          </a:lstStyle>
          <a:p>
            <a:endParaRPr/>
          </a:p>
        </p:txBody>
      </p:sp>
      <p:sp>
        <p:nvSpPr>
          <p:cNvPr id="6" name="Shape 108"/>
          <p:cNvSpPr txBox="1">
            <a:spLocks noGrp="1"/>
          </p:cNvSpPr>
          <p:nvPr>
            <p:ph type="sldNum" idx="10"/>
          </p:nvPr>
        </p:nvSpPr>
        <p:spPr/>
        <p:txBody>
          <a:bodyPr/>
          <a:lstStyle>
            <a:lvl1pPr>
              <a:defRPr/>
            </a:lvl1pPr>
          </a:lstStyle>
          <a:p>
            <a:fld id="{EF56F600-EE4F-407C-91E4-A3A4000B4CE5}" type="slidenum">
              <a:rPr lang="pt-B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bg>
      <p:bgPr>
        <a:solidFill>
          <a:schemeClr val="accent3"/>
        </a:solidFill>
        <a:effectLst/>
      </p:bgPr>
    </p:bg>
    <p:spTree>
      <p:nvGrpSpPr>
        <p:cNvPr id="1" name="Shape 109"/>
        <p:cNvGrpSpPr/>
        <p:nvPr/>
      </p:nvGrpSpPr>
      <p:grpSpPr>
        <a:xfrm>
          <a:off x="0" y="0"/>
          <a:ext cx="0" cy="0"/>
          <a:chOff x="0" y="0"/>
          <a:chExt cx="0" cy="0"/>
        </a:xfrm>
      </p:grpSpPr>
      <p:sp>
        <p:nvSpPr>
          <p:cNvPr id="4" name="Shape 110"/>
          <p:cNvSpPr>
            <a:spLocks noChangeArrowheads="1"/>
          </p:cNvSpPr>
          <p:nvPr/>
        </p:nvSpPr>
        <p:spPr bwMode="auto">
          <a:xfrm flipH="1">
            <a:off x="5568950" y="2833688"/>
            <a:ext cx="3575050" cy="2309812"/>
          </a:xfrm>
          <a:prstGeom prst="rtTriangle">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nvGrpSpPr>
          <p:cNvPr id="5" name="Shape 111"/>
          <p:cNvGrpSpPr>
            <a:grpSpLocks/>
          </p:cNvGrpSpPr>
          <p:nvPr/>
        </p:nvGrpSpPr>
        <p:grpSpPr bwMode="auto">
          <a:xfrm>
            <a:off x="5959475" y="4119563"/>
            <a:ext cx="2520950" cy="1023937"/>
            <a:chOff x="6917201" y="0"/>
            <a:chExt cx="2227777" cy="863400"/>
          </a:xfrm>
        </p:grpSpPr>
        <p:sp>
          <p:nvSpPr>
            <p:cNvPr id="6" name="Shape 112"/>
            <p:cNvSpPr/>
            <p:nvPr/>
          </p:nvSpPr>
          <p:spPr>
            <a:xfrm>
              <a:off x="7641088" y="0"/>
              <a:ext cx="1503890" cy="863400"/>
            </a:xfrm>
            <a:prstGeom prst="parallelogram">
              <a:avLst>
                <a:gd name="adj" fmla="val 158024"/>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7" name="Shape 113"/>
            <p:cNvSpPr/>
            <p:nvPr/>
          </p:nvSpPr>
          <p:spPr>
            <a:xfrm>
              <a:off x="7279145" y="0"/>
              <a:ext cx="1503890" cy="863400"/>
            </a:xfrm>
            <a:prstGeom prst="parallelogram">
              <a:avLst>
                <a:gd name="adj" fmla="val 158024"/>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8" name="Shape 114"/>
            <p:cNvSpPr/>
            <p:nvPr/>
          </p:nvSpPr>
          <p:spPr>
            <a:xfrm>
              <a:off x="6917201" y="0"/>
              <a:ext cx="1503890" cy="863400"/>
            </a:xfrm>
            <a:prstGeom prst="parallelogram">
              <a:avLst>
                <a:gd name="adj" fmla="val 158024"/>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grpSp>
      <p:grpSp>
        <p:nvGrpSpPr>
          <p:cNvPr id="9" name="Shape 115"/>
          <p:cNvGrpSpPr>
            <a:grpSpLocks/>
          </p:cNvGrpSpPr>
          <p:nvPr/>
        </p:nvGrpSpPr>
        <p:grpSpPr bwMode="auto">
          <a:xfrm>
            <a:off x="198438" y="0"/>
            <a:ext cx="2795587" cy="1082675"/>
            <a:chOff x="6917201" y="0"/>
            <a:chExt cx="2227777" cy="863400"/>
          </a:xfrm>
        </p:grpSpPr>
        <p:sp>
          <p:nvSpPr>
            <p:cNvPr id="10" name="Shape 116"/>
            <p:cNvSpPr>
              <a:spLocks noChangeArrowheads="1"/>
            </p:cNvSpPr>
            <p:nvPr/>
          </p:nvSpPr>
          <p:spPr bwMode="auto">
            <a:xfrm>
              <a:off x="7642082" y="0"/>
              <a:ext cx="1502896"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1" name="Shape 117"/>
            <p:cNvSpPr>
              <a:spLocks noChangeArrowheads="1"/>
            </p:cNvSpPr>
            <p:nvPr/>
          </p:nvSpPr>
          <p:spPr bwMode="auto">
            <a:xfrm>
              <a:off x="7279009" y="0"/>
              <a:ext cx="1504160"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2" name="Shape 118"/>
            <p:cNvSpPr>
              <a:spLocks noChangeArrowheads="1"/>
            </p:cNvSpPr>
            <p:nvPr/>
          </p:nvSpPr>
          <p:spPr bwMode="auto">
            <a:xfrm>
              <a:off x="6917201" y="0"/>
              <a:ext cx="1502896"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sp>
        <p:nvSpPr>
          <p:cNvPr id="119" name="Shape 119"/>
          <p:cNvSpPr txBox="1">
            <a:spLocks noGrp="1"/>
          </p:cNvSpPr>
          <p:nvPr>
            <p:ph type="title"/>
          </p:nvPr>
        </p:nvSpPr>
        <p:spPr>
          <a:xfrm>
            <a:off x="1385850" y="1383850"/>
            <a:ext cx="6372300" cy="1379700"/>
          </a:xfrm>
          <a:prstGeom prst="rect">
            <a:avLst/>
          </a:prstGeom>
        </p:spPr>
        <p:txBody>
          <a:bodyPr spcFirstLastPara="1" anchor="ct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rPr lang="pt-BR" smtClean="0"/>
              <a:t>Clique para editar o estilo do título mestre</a:t>
            </a:r>
            <a:endParaRPr/>
          </a:p>
        </p:txBody>
      </p:sp>
      <p:sp>
        <p:nvSpPr>
          <p:cNvPr id="120" name="Shape 120"/>
          <p:cNvSpPr txBox="1">
            <a:spLocks noGrp="1"/>
          </p:cNvSpPr>
          <p:nvPr>
            <p:ph type="body" idx="1"/>
          </p:nvPr>
        </p:nvSpPr>
        <p:spPr>
          <a:xfrm>
            <a:off x="1385850" y="2863850"/>
            <a:ext cx="6372300" cy="641100"/>
          </a:xfrm>
          <a:prstGeom prst="rect">
            <a:avLst/>
          </a:prstGeom>
        </p:spPr>
        <p:txBody>
          <a:bodyPr spcFirstLastPara="1"/>
          <a:lstStyle>
            <a:lvl1pPr marL="457200" lvl="0" indent="-311150" algn="ctr">
              <a:spcBef>
                <a:spcPts val="0"/>
              </a:spcBef>
              <a:spcAft>
                <a:spcPts val="0"/>
              </a:spcAft>
              <a:buSzPts val="1300"/>
              <a:buChar char="●"/>
              <a:defRPr/>
            </a:lvl1pPr>
            <a:lvl2pPr marL="914400" lvl="1" indent="-298450" algn="ctr">
              <a:spcBef>
                <a:spcPts val="1600"/>
              </a:spcBef>
              <a:spcAft>
                <a:spcPts val="0"/>
              </a:spcAft>
              <a:buSzPts val="1100"/>
              <a:buChar char="○"/>
              <a:defRPr/>
            </a:lvl2pPr>
            <a:lvl3pPr marL="1371600" lvl="2" indent="-298450" algn="ctr">
              <a:spcBef>
                <a:spcPts val="1600"/>
              </a:spcBef>
              <a:spcAft>
                <a:spcPts val="0"/>
              </a:spcAft>
              <a:buSzPts val="1100"/>
              <a:buChar char="■"/>
              <a:defRPr/>
            </a:lvl3pPr>
            <a:lvl4pPr marL="1828800" lvl="3" indent="-298450" algn="ctr">
              <a:spcBef>
                <a:spcPts val="1600"/>
              </a:spcBef>
              <a:spcAft>
                <a:spcPts val="0"/>
              </a:spcAft>
              <a:buSzPts val="1100"/>
              <a:buChar char="●"/>
              <a:defRPr/>
            </a:lvl4pPr>
            <a:lvl5pPr marL="2286000" lvl="4" indent="-298450" algn="ctr">
              <a:spcBef>
                <a:spcPts val="1600"/>
              </a:spcBef>
              <a:spcAft>
                <a:spcPts val="0"/>
              </a:spcAft>
              <a:buSzPts val="1100"/>
              <a:buChar char="○"/>
              <a:defRPr/>
            </a:lvl5pPr>
            <a:lvl6pPr marL="2743200" lvl="5" indent="-298450" algn="ctr">
              <a:spcBef>
                <a:spcPts val="1600"/>
              </a:spcBef>
              <a:spcAft>
                <a:spcPts val="0"/>
              </a:spcAft>
              <a:buSzPts val="1100"/>
              <a:buChar char="■"/>
              <a:defRPr/>
            </a:lvl6pPr>
            <a:lvl7pPr marL="3200400" lvl="6" indent="-298450" algn="ctr">
              <a:spcBef>
                <a:spcPts val="1600"/>
              </a:spcBef>
              <a:spcAft>
                <a:spcPts val="0"/>
              </a:spcAft>
              <a:buSzPts val="1100"/>
              <a:buChar char="●"/>
              <a:defRPr/>
            </a:lvl7pPr>
            <a:lvl8pPr marL="3657600" lvl="7" indent="-298450" algn="ctr">
              <a:spcBef>
                <a:spcPts val="1600"/>
              </a:spcBef>
              <a:spcAft>
                <a:spcPts val="0"/>
              </a:spcAft>
              <a:buSzPts val="1100"/>
              <a:buChar char="○"/>
              <a:defRPr/>
            </a:lvl8pPr>
            <a:lvl9pPr marL="4114800" lvl="8" indent="-298450" algn="ctr">
              <a:spcBef>
                <a:spcPts val="1600"/>
              </a:spcBef>
              <a:spcAft>
                <a:spcPts val="1600"/>
              </a:spcAft>
              <a:buSzPts val="1100"/>
              <a:buChar char="■"/>
              <a:defRPr/>
            </a:lvl9pPr>
          </a:lstStyle>
          <a:p>
            <a:endParaRPr/>
          </a:p>
        </p:txBody>
      </p:sp>
      <p:sp>
        <p:nvSpPr>
          <p:cNvPr id="13" name="Shape 121"/>
          <p:cNvSpPr txBox="1">
            <a:spLocks noGrp="1"/>
          </p:cNvSpPr>
          <p:nvPr>
            <p:ph type="sldNum" idx="10"/>
          </p:nvPr>
        </p:nvSpPr>
        <p:spPr/>
        <p:txBody>
          <a:bodyPr/>
          <a:lstStyle>
            <a:lvl1pPr>
              <a:defRPr/>
            </a:lvl1pPr>
          </a:lstStyle>
          <a:p>
            <a:fld id="{52F6BB01-290D-4D25-84B8-F0F0CCC32AB0}" type="slidenum">
              <a:rPr lang="pt-B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2"/>
        <p:cNvGrpSpPr/>
        <p:nvPr/>
      </p:nvGrpSpPr>
      <p:grpSpPr>
        <a:xfrm>
          <a:off x="0" y="0"/>
          <a:ext cx="0" cy="0"/>
          <a:chOff x="0" y="0"/>
          <a:chExt cx="0" cy="0"/>
        </a:xfrm>
      </p:grpSpPr>
      <p:sp>
        <p:nvSpPr>
          <p:cNvPr id="2" name="Shape 8"/>
          <p:cNvSpPr txBox="1">
            <a:spLocks noGrp="1"/>
          </p:cNvSpPr>
          <p:nvPr>
            <p:ph type="sldNum" idx="13"/>
          </p:nvPr>
        </p:nvSpPr>
        <p:spPr>
          <a:ln/>
        </p:spPr>
        <p:txBody>
          <a:bodyPr/>
          <a:lstStyle>
            <a:lvl1pPr>
              <a:defRPr/>
            </a:lvl1pPr>
          </a:lstStyle>
          <a:p>
            <a:fld id="{324444F8-B46B-4F4D-9F83-A952F05DAF49}" type="slidenum">
              <a:rPr lang="pt-B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Shape 6"/>
          <p:cNvSpPr txBox="1">
            <a:spLocks noGrp="1"/>
          </p:cNvSpPr>
          <p:nvPr>
            <p:ph type="title"/>
          </p:nvPr>
        </p:nvSpPr>
        <p:spPr bwMode="auto">
          <a:xfrm>
            <a:off x="311150" y="444500"/>
            <a:ext cx="8521700" cy="573088"/>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7" name="Shape 7"/>
          <p:cNvSpPr txBox="1">
            <a:spLocks noGrp="1"/>
          </p:cNvSpPr>
          <p:nvPr>
            <p:ph type="body" idx="1"/>
          </p:nvPr>
        </p:nvSpPr>
        <p:spPr bwMode="auto">
          <a:xfrm>
            <a:off x="311150" y="1152525"/>
            <a:ext cx="8521700" cy="33909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8" name="Shape 8"/>
          <p:cNvSpPr txBox="1">
            <a:spLocks noGrp="1"/>
          </p:cNvSpPr>
          <p:nvPr>
            <p:ph type="sldNum" idx="12"/>
          </p:nvPr>
        </p:nvSpPr>
        <p:spPr bwMode="auto">
          <a:xfrm>
            <a:off x="8391525" y="4543425"/>
            <a:ext cx="547688" cy="393700"/>
          </a:xfrm>
          <a:prstGeom prst="rect">
            <a:avLst/>
          </a:prstGeom>
          <a:noFill/>
          <a:ln w="9525">
            <a:noFill/>
            <a:miter lim="800000"/>
            <a:headEnd/>
            <a:tailEnd/>
          </a:ln>
        </p:spPr>
        <p:txBody>
          <a:bodyPr vert="horz" wrap="square" lIns="91425" tIns="91425" rIns="91425" bIns="91425" numCol="1" anchor="ctr" anchorCtr="0" compatLnSpc="1">
            <a:prstTxWarp prst="textNoShape">
              <a:avLst/>
            </a:prstTxWarp>
          </a:bodyPr>
          <a:lstStyle>
            <a:lvl1pPr algn="r">
              <a:buClr>
                <a:srgbClr val="000000"/>
              </a:buClr>
              <a:buFont typeface="Arial" charset="0"/>
              <a:buNone/>
              <a:defRPr sz="1000">
                <a:solidFill>
                  <a:srgbClr val="233A44"/>
                </a:solidFill>
                <a:latin typeface="Calibri" pitchFamily="34" charset="0"/>
                <a:sym typeface="Calibri" pitchFamily="34" charset="0"/>
              </a:defRPr>
            </a:lvl1pPr>
          </a:lstStyle>
          <a:p>
            <a:fld id="{70CD00E2-8D1A-4ABF-B2A5-945FFBB377BB}" type="slidenum">
              <a:rPr lang="pt-BR"/>
              <a:pPr/>
              <a:t>‹nº›</a:t>
            </a:fld>
            <a:endParaRPr lang="pt-BR"/>
          </a:p>
        </p:txBody>
      </p:sp>
    </p:spTree>
  </p:cSld>
  <p:clrMap bg1="lt1" tx1="dk1" bg2="dk2" tx2="lt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691" r:id="rId11"/>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hyperlink" Target="https://www.ncbi.nlm.nih.gov/pubmed/29298438" TargetMode="External"/><Relationship Id="rId7"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1.jpeg"/><Relationship Id="rId5" Type="http://schemas.openxmlformats.org/officeDocument/2006/relationships/hyperlink" Target="http://www.paulomargotto.com/" TargetMode="External"/><Relationship Id="rId4" Type="http://schemas.openxmlformats.org/officeDocument/2006/relationships/hyperlink" Target="https://www.ncbi.nlm.nih.gov/pubmed?linkname=pubmed_pubmed&amp;from_uid=29298438"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8.jpeg"/><Relationship Id="rId1" Type="http://schemas.openxmlformats.org/officeDocument/2006/relationships/slideLayout" Target="../slideLayouts/slideLayout3.xml"/><Relationship Id="rId4" Type="http://schemas.openxmlformats.org/officeDocument/2006/relationships/image" Target="../media/image19.jpe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hyperlink" Target="https://www.ncbi.nlm.nih.gov/pubmed?linkname=pubmed_pubmed&amp;from_uid=10545551" TargetMode="External"/><Relationship Id="rId2" Type="http://schemas.openxmlformats.org/officeDocument/2006/relationships/hyperlink" Target="https://www.ncbi.nlm.nih.gov/pubmed/10545551" TargetMode="Externa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hyperlink" Target="https://www.ncbi.nlm.nih.gov/pubmed?linkname=pubmed_pubmed&amp;from_uid=11112153" TargetMode="External"/><Relationship Id="rId2" Type="http://schemas.openxmlformats.org/officeDocument/2006/relationships/hyperlink" Target="https://www.ncbi.nlm.nih.gov/pubmed/11112153" TargetMode="Externa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hyperlink" Target="https://www.ncbi.nlm.nih.gov/pubmed?linkname=pubmed_pubmed&amp;from_uid=10619811" TargetMode="External"/><Relationship Id="rId2" Type="http://schemas.openxmlformats.org/officeDocument/2006/relationships/hyperlink" Target="https://www.ncbi.nlm.nih.gov/pubmed/10619811" TargetMode="Externa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hyperlink" Target="https://www.ncbi.nlm.nih.gov/pubmed/7761212" TargetMode="Externa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3" Type="http://schemas.openxmlformats.org/officeDocument/2006/relationships/hyperlink" Target="https://www.ncbi.nlm.nih.gov/pubmed?linkname=pubmed_pubmed&amp;from_uid=9663850" TargetMode="External"/><Relationship Id="rId2" Type="http://schemas.openxmlformats.org/officeDocument/2006/relationships/hyperlink" Target="https://www.ncbi.nlm.nih.gov/pubmed/9663850" TargetMode="Externa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3" Type="http://schemas.openxmlformats.org/officeDocument/2006/relationships/hyperlink" Target="http://paulomargotto.com.br/documentos/6229" TargetMode="External"/><Relationship Id="rId2" Type="http://schemas.openxmlformats.org/officeDocument/2006/relationships/hyperlink" Target="https://www.ncbi.nlm.nih.gov/pubmed/12219057" TargetMode="Externa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61.xml.rels><?xml version="1.0" encoding="UTF-8" standalone="yes"?>
<Relationships xmlns="http://schemas.openxmlformats.org/package/2006/relationships"><Relationship Id="rId2" Type="http://schemas.openxmlformats.org/officeDocument/2006/relationships/hyperlink" Target="http://www.ncbi.nlm.nih.gov/pubmed/16636534" TargetMode="Externa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hyperlink" Target="http://paulomargotto.com.br/documentos/4772" TargetMode="External"/><Relationship Id="rId2" Type="http://schemas.openxmlformats.org/officeDocument/2006/relationships/hyperlink" Target="http://www.ncbi.nlm.nih.gov/pubmed/17272619" TargetMode="Externa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63.xml.rels><?xml version="1.0" encoding="UTF-8" standalone="yes"?>
<Relationships xmlns="http://schemas.openxmlformats.org/package/2006/relationships"><Relationship Id="rId2" Type="http://schemas.openxmlformats.org/officeDocument/2006/relationships/hyperlink" Target="https://www.ncbi.nlm.nih.gov/pubmed/24819374" TargetMode="Externa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3" Type="http://schemas.openxmlformats.org/officeDocument/2006/relationships/hyperlink" Target="https://www.ncbi.nlm.nih.gov/pubmed?linkname=pubmed_pubmed&amp;from_uid=26088180" TargetMode="External"/><Relationship Id="rId2" Type="http://schemas.openxmlformats.org/officeDocument/2006/relationships/hyperlink" Target="https://www.ncbi.nlm.nih.gov/pubmed/26088180" TargetMode="Externa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3" Type="http://schemas.openxmlformats.org/officeDocument/2006/relationships/hyperlink" Target="https://www.ncbi.nlm.nih.gov/pubmed?linkname=pubmed_pubmed&amp;from_uid=27876355" TargetMode="External"/><Relationship Id="rId2" Type="http://schemas.openxmlformats.org/officeDocument/2006/relationships/hyperlink" Target="https://www.ncbi.nlm.nih.gov/pubmed/27876355" TargetMode="External"/><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3" Type="http://schemas.openxmlformats.org/officeDocument/2006/relationships/hyperlink" Target="https://www.ncbi.nlm.nih.gov/pubmed?linkname=pubmed_pubmed&amp;from_uid=29209598" TargetMode="External"/><Relationship Id="rId2" Type="http://schemas.openxmlformats.org/officeDocument/2006/relationships/hyperlink" Target="https://www.ncbi.nlm.nih.gov/pubmed/29209598" TargetMode="External"/><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3" Type="http://schemas.openxmlformats.org/officeDocument/2006/relationships/hyperlink" Target="https://www.ncbi.nlm.nih.gov/pubmed?linkname=pubmed_pubmed&amp;from_uid=29615483" TargetMode="External"/><Relationship Id="rId2" Type="http://schemas.openxmlformats.org/officeDocument/2006/relationships/hyperlink" Target="https://www.ncbi.nlm.nih.gov/pubmed/29615483" TargetMode="External"/><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3" Type="http://schemas.openxmlformats.org/officeDocument/2006/relationships/hyperlink" Target="https://www.ncbi.nlm.nih.gov/pubmed?linkname=pubmed_pubmed&amp;from_uid=29662873" TargetMode="External"/><Relationship Id="rId2" Type="http://schemas.openxmlformats.org/officeDocument/2006/relationships/hyperlink" Target="https://www.ncbi.nlm.nih.gov/pubmed/29662873" TargetMode="External"/><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6098" TargetMode="Externa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3" Type="http://schemas.openxmlformats.org/officeDocument/2006/relationships/hyperlink" Target="https://www.ncbi.nlm.nih.gov/pubmed?linkname=pubmed_pubmed&amp;from_uid=27881376" TargetMode="External"/><Relationship Id="rId2" Type="http://schemas.openxmlformats.org/officeDocument/2006/relationships/hyperlink" Target="https://www.ncbi.nlm.nih.gov/pubmed/27881376" TargetMode="External"/><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3" Type="http://schemas.openxmlformats.org/officeDocument/2006/relationships/hyperlink" Target="https://www.ncbi.nlm.nih.gov/pubmed/12097540" TargetMode="External"/><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4" Type="http://schemas.openxmlformats.org/officeDocument/2006/relationships/hyperlink" Target="https://www.ncbi.nlm.nih.gov/pubmed/12097540" TargetMode="External"/></Relationships>
</file>

<file path=ppt/slides/_rels/slide7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 Id="rId4" Type="http://schemas.openxmlformats.org/officeDocument/2006/relationships/hyperlink" Target="https://www.ncbi.nlm.nih.gov/pubmed/12097540" TargetMode="External"/></Relationships>
</file>

<file path=ppt/slides/_rels/slide80.xml.rels><?xml version="1.0" encoding="UTF-8" standalone="yes"?>
<Relationships xmlns="http://schemas.openxmlformats.org/package/2006/relationships"><Relationship Id="rId3" Type="http://schemas.openxmlformats.org/officeDocument/2006/relationships/hyperlink" Target="https://www.ncbi.nlm.nih.gov/pubmed?linkname=pubmed_pubmed&amp;from_uid=12097540" TargetMode="External"/><Relationship Id="rId2" Type="http://schemas.openxmlformats.org/officeDocument/2006/relationships/hyperlink" Target="https://www.ncbi.nlm.nih.gov/pubmed/12097540" TargetMode="External"/><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3" Type="http://schemas.openxmlformats.org/officeDocument/2006/relationships/hyperlink" Target="https://www.ncbi.nlm.nih.gov/pubmed?linkname=pubmed_pubmed&amp;from_uid=8909486" TargetMode="External"/><Relationship Id="rId2" Type="http://schemas.openxmlformats.org/officeDocument/2006/relationships/hyperlink" Target="https://www.ncbi.nlm.nih.gov/pubmed/8909486" TargetMode="External"/><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3" Type="http://schemas.openxmlformats.org/officeDocument/2006/relationships/hyperlink" Target="https://www.ncbi.nlm.nih.gov/pubmed?linkname=pubmed_pubmed&amp;from_uid=11228265" TargetMode="External"/><Relationship Id="rId2" Type="http://schemas.openxmlformats.org/officeDocument/2006/relationships/hyperlink" Target="https://www.ncbi.nlm.nih.gov/pubmed/11228265" TargetMode="External"/><Relationship Id="rId1" Type="http://schemas.openxmlformats.org/officeDocument/2006/relationships/slideLayout" Target="../slideLayouts/slideLayout3.xml"/></Relationships>
</file>

<file path=ppt/slides/_rels/slide83.xml.rels><?xml version="1.0" encoding="UTF-8" standalone="yes"?>
<Relationships xmlns="http://schemas.openxmlformats.org/package/2006/relationships"><Relationship Id="rId3" Type="http://schemas.openxmlformats.org/officeDocument/2006/relationships/hyperlink" Target="https://www.ncbi.nlm.nih.gov/pubmed?linkname=pubmed_pubmed&amp;from_uid=10934060" TargetMode="External"/><Relationship Id="rId2" Type="http://schemas.openxmlformats.org/officeDocument/2006/relationships/hyperlink" Target="https://www.ncbi.nlm.nih.gov/pubmed/10934060" TargetMode="External"/><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3" Type="http://schemas.openxmlformats.org/officeDocument/2006/relationships/hyperlink" Target="https://www.ncbi.nlm.nih.gov/pubmed?linkname=pubmed_pubmed&amp;from_uid=20228681" TargetMode="External"/><Relationship Id="rId2" Type="http://schemas.openxmlformats.org/officeDocument/2006/relationships/hyperlink" Target="https://www.ncbi.nlm.nih.gov/pubmed/20228681" TargetMode="External"/><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3" Type="http://schemas.openxmlformats.org/officeDocument/2006/relationships/hyperlink" Target="https://www.ncbi.nlm.nih.gov/pubmed?linkname=pubmed_pubmed&amp;from_uid=29129133" TargetMode="External"/><Relationship Id="rId2" Type="http://schemas.openxmlformats.org/officeDocument/2006/relationships/hyperlink" Target="https://www.ncbi.nlm.nih.gov/pubmed/29129133" TargetMode="External"/><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3" Type="http://schemas.openxmlformats.org/officeDocument/2006/relationships/hyperlink" Target="https://www.ncbi.nlm.nih.gov/pubmed?linkname=pubmed_pubmed&amp;from_uid=20807736" TargetMode="External"/><Relationship Id="rId2" Type="http://schemas.openxmlformats.org/officeDocument/2006/relationships/hyperlink" Target="https://www.ncbi.nlm.nih.gov/pubmed/20807736" TargetMode="External"/><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9.xml.rels><?xml version="1.0" encoding="UTF-8" standalone="yes"?>
<Relationships xmlns="http://schemas.openxmlformats.org/package/2006/relationships"><Relationship Id="rId3" Type="http://schemas.openxmlformats.org/officeDocument/2006/relationships/hyperlink" Target="https://www.ncbi.nlm.nih.gov/pubmed?linkname=pubmed_pubmed&amp;from_uid=19117878" TargetMode="External"/><Relationship Id="rId7" Type="http://schemas.openxmlformats.org/officeDocument/2006/relationships/hyperlink" Target="http://paulomargotto.com.br/documentos/10115" TargetMode="External"/><Relationship Id="rId2" Type="http://schemas.openxmlformats.org/officeDocument/2006/relationships/hyperlink" Target="https://www.ncbi.nlm.nih.gov/pubmed/19117878" TargetMode="External"/><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1.png"/><Relationship Id="rId4" Type="http://schemas.openxmlformats.org/officeDocument/2006/relationships/hyperlink" Target="http://paulomargotto.com.br/documentos/4112" TargetMode="Externa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92.xml.rels><?xml version="1.0" encoding="UTF-8" standalone="yes"?>
<Relationships xmlns="http://schemas.openxmlformats.org/package/2006/relationships"><Relationship Id="rId3" Type="http://schemas.openxmlformats.org/officeDocument/2006/relationships/hyperlink" Target="https://www.ncbi.nlm.nih.gov/pubmed?linkname=pubmed_pubmed&amp;from_uid=27216950" TargetMode="External"/><Relationship Id="rId2" Type="http://schemas.openxmlformats.org/officeDocument/2006/relationships/hyperlink" Target="https://www.ncbi.nlm.nih.gov/pubmed/27216950" TargetMode="External"/><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hyperlink" Target="http://paulomargotto.com.br/documentos/3845" TargetMode="Externa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Shape 128"/>
          <p:cNvSpPr txBox="1">
            <a:spLocks noGrp="1"/>
          </p:cNvSpPr>
          <p:nvPr>
            <p:ph type="subTitle" idx="4294967295"/>
          </p:nvPr>
        </p:nvSpPr>
        <p:spPr>
          <a:xfrm>
            <a:off x="80963" y="1084263"/>
            <a:ext cx="8921750" cy="803275"/>
          </a:xfrm>
        </p:spPr>
        <p:txBody>
          <a:bodyPr>
            <a:noAutofit/>
          </a:bodyPr>
          <a:lstStyle/>
          <a:p>
            <a:pPr marL="0" indent="0" algn="ctr" eaLnBrk="1" hangingPunct="1">
              <a:lnSpc>
                <a:spcPct val="115000"/>
              </a:lnSpc>
              <a:buClr>
                <a:srgbClr val="233A44"/>
              </a:buClr>
              <a:buSzPts val="1300"/>
              <a:buFont typeface="Tahoma" pitchFamily="34" charset="0"/>
              <a:buNone/>
            </a:pPr>
            <a:r>
              <a:rPr lang="pt-BR" sz="2000" b="1" smtClean="0">
                <a:solidFill>
                  <a:srgbClr val="0000FF"/>
                </a:solidFill>
                <a:effectLst>
                  <a:outerShdw blurRad="38100" dist="38100" dir="2700000" algn="tl">
                    <a:srgbClr val="C0C0C0"/>
                  </a:outerShdw>
                </a:effectLst>
                <a:latin typeface="Tahoma" pitchFamily="34" charset="0"/>
                <a:cs typeface="Arial" charset="0"/>
              </a:rPr>
              <a:t>Influência do controle da PaCO2 nos resultados clínicos e de neurodesenvolvimento em bebês de extremo baixo peso ao nascer.</a:t>
            </a:r>
          </a:p>
          <a:p>
            <a:pPr marL="0" indent="0" eaLnBrk="1" hangingPunct="1">
              <a:lnSpc>
                <a:spcPct val="115000"/>
              </a:lnSpc>
              <a:buClr>
                <a:srgbClr val="233A44"/>
              </a:buClr>
              <a:buSzPts val="1300"/>
              <a:buFont typeface="Tahoma" pitchFamily="34" charset="0"/>
              <a:buNone/>
            </a:pPr>
            <a:r>
              <a:rPr lang="pt-BR" smtClean="0">
                <a:solidFill>
                  <a:srgbClr val="0000FF"/>
                </a:solidFill>
                <a:latin typeface="Tahoma" pitchFamily="34" charset="0"/>
                <a:cs typeface="Arial" charset="0"/>
                <a:sym typeface="Tahoma" pitchFamily="34" charset="0"/>
              </a:rPr>
              <a:t>         </a:t>
            </a:r>
          </a:p>
          <a:p>
            <a:pPr marL="0" indent="0" algn="ctr">
              <a:buFont typeface="Arial" charset="0"/>
              <a:buNone/>
            </a:pPr>
            <a:r>
              <a:rPr lang="pt-BR" sz="1100" smtClean="0">
                <a:latin typeface="Arial" charset="0"/>
                <a:cs typeface="Arial" charset="0"/>
                <a:sym typeface="Tahoma" pitchFamily="34" charset="0"/>
                <a:hlinkClick r:id="rId3"/>
              </a:rPr>
              <a:t>Influence of </a:t>
            </a:r>
            <a:r>
              <a:rPr lang="pt-BR" sz="1100" b="1" smtClean="0">
                <a:latin typeface="Arial" charset="0"/>
                <a:cs typeface="Arial" charset="0"/>
                <a:sym typeface="Tahoma" pitchFamily="34" charset="0"/>
                <a:hlinkClick r:id="rId3"/>
              </a:rPr>
              <a:t>PCO2</a:t>
            </a:r>
            <a:r>
              <a:rPr lang="pt-BR" sz="1100" smtClean="0">
                <a:latin typeface="Arial" charset="0"/>
                <a:cs typeface="Arial" charset="0"/>
                <a:sym typeface="Tahoma" pitchFamily="34" charset="0"/>
                <a:hlinkClick r:id="rId3"/>
              </a:rPr>
              <a:t> Control on Clinical and Neurodevelopmental Outcomes of Extremely Low Birth Weight Infants.</a:t>
            </a:r>
            <a:r>
              <a:rPr lang="pt-BR" sz="1100" b="1" smtClean="0">
                <a:latin typeface="Arial" charset="0"/>
                <a:cs typeface="Arial" charset="0"/>
                <a:sym typeface="Tahoma" pitchFamily="34" charset="0"/>
              </a:rPr>
              <a:t>Thome UH</a:t>
            </a:r>
            <a:r>
              <a:rPr lang="pt-BR" sz="1100" smtClean="0">
                <a:latin typeface="Arial" charset="0"/>
                <a:cs typeface="Arial" charset="0"/>
                <a:sym typeface="Tahoma" pitchFamily="34" charset="0"/>
              </a:rPr>
              <a:t>, Dreyhaupt J, Genzel-Boroviczeny O, Bohnhorst B, Schmid M, Fuchs H, Rohde O, Avenarius S, Topf HG, Zimmermann A, Faas D, Timme K, Kleinlein B, Buxmann H, Schenk W, Segerer H, Teig N, Ackermann B, Hentschel R, Heckmann M, Schlösser R, Peters J, Rossi R, Rascher W, Böttger R, Seidenberg J, Hansen G, Bode H, Zernickel M, Muche R, Hummler HD; PHELBI Study Group.</a:t>
            </a:r>
          </a:p>
          <a:p>
            <a:pPr marL="0" indent="0" algn="ctr">
              <a:buFont typeface="Arial" charset="0"/>
              <a:buNone/>
            </a:pPr>
            <a:r>
              <a:rPr lang="pt-BR" sz="1100" b="1" smtClean="0">
                <a:solidFill>
                  <a:srgbClr val="0000FF"/>
                </a:solidFill>
                <a:latin typeface="Arial" charset="0"/>
                <a:cs typeface="Arial" charset="0"/>
                <a:sym typeface="Tahoma" pitchFamily="34" charset="0"/>
              </a:rPr>
              <a:t>Neonatology. 2018;113(3):221-230. doi: 10.1159/000485828</a:t>
            </a:r>
            <a:r>
              <a:rPr lang="pt-BR" sz="1100" smtClean="0">
                <a:latin typeface="Arial" charset="0"/>
                <a:cs typeface="Arial" charset="0"/>
                <a:sym typeface="Tahoma" pitchFamily="34" charset="0"/>
              </a:rPr>
              <a:t>. </a:t>
            </a:r>
          </a:p>
          <a:p>
            <a:pPr marL="0" indent="0" algn="ctr">
              <a:buFont typeface="Arial" charset="0"/>
              <a:buNone/>
            </a:pPr>
            <a:r>
              <a:rPr lang="pt-BR" sz="1100" smtClean="0">
                <a:latin typeface="Arial" charset="0"/>
                <a:cs typeface="Arial" charset="0"/>
                <a:sym typeface="Tahoma" pitchFamily="34" charset="0"/>
              </a:rPr>
              <a:t>Epub </a:t>
            </a:r>
            <a:r>
              <a:rPr lang="pt-BR" sz="1100" smtClean="0">
                <a:solidFill>
                  <a:schemeClr val="bg2"/>
                </a:solidFill>
                <a:latin typeface="Arial" charset="0"/>
                <a:cs typeface="Arial" charset="0"/>
                <a:sym typeface="Tahoma" pitchFamily="34" charset="0"/>
              </a:rPr>
              <a:t>2018</a:t>
            </a:r>
            <a:r>
              <a:rPr lang="pt-BR" sz="1100" smtClean="0">
                <a:latin typeface="Arial" charset="0"/>
                <a:cs typeface="Arial" charset="0"/>
                <a:sym typeface="Tahoma" pitchFamily="34" charset="0"/>
              </a:rPr>
              <a:t> Jan 4.PMID: 29298438</a:t>
            </a:r>
          </a:p>
          <a:p>
            <a:pPr marL="0" indent="0" algn="ctr">
              <a:buFont typeface="Arial" charset="0"/>
              <a:buNone/>
            </a:pPr>
            <a:r>
              <a:rPr lang="pt-BR" sz="1100" u="sng" smtClean="0">
                <a:latin typeface="Arial" charset="0"/>
                <a:cs typeface="Arial" charset="0"/>
                <a:sym typeface="Tahoma" pitchFamily="34" charset="0"/>
                <a:hlinkClick r:id="rId4"/>
              </a:rPr>
              <a:t>Similar articles</a:t>
            </a:r>
            <a:endParaRPr lang="pt-BR" sz="1100" smtClean="0">
              <a:latin typeface="Tahoma" pitchFamily="34" charset="0"/>
              <a:cs typeface="Arial" charset="0"/>
              <a:sym typeface="Tahoma" pitchFamily="34" charset="0"/>
            </a:endParaRPr>
          </a:p>
          <a:p>
            <a:pPr marL="0" indent="0" algn="ctr" eaLnBrk="1" hangingPunct="1">
              <a:lnSpc>
                <a:spcPct val="115000"/>
              </a:lnSpc>
              <a:buClr>
                <a:srgbClr val="233A44"/>
              </a:buClr>
              <a:buSzPts val="1300"/>
              <a:buFont typeface="Tahoma" pitchFamily="34" charset="0"/>
              <a:buNone/>
            </a:pPr>
            <a:r>
              <a:rPr lang="pt-BR" smtClean="0">
                <a:latin typeface="Tahoma" pitchFamily="34" charset="0"/>
                <a:cs typeface="Arial" charset="0"/>
                <a:sym typeface="Tahoma" pitchFamily="34" charset="0"/>
              </a:rPr>
              <a:t>Faculdade de Medicina da Universidade Católica de Brasília</a:t>
            </a:r>
          </a:p>
          <a:p>
            <a:pPr marL="0" indent="0" algn="ctr" eaLnBrk="1" hangingPunct="1">
              <a:lnSpc>
                <a:spcPct val="115000"/>
              </a:lnSpc>
              <a:buClr>
                <a:srgbClr val="233A44"/>
              </a:buClr>
              <a:buSzPts val="1300"/>
              <a:buFont typeface="Tahoma" pitchFamily="34" charset="0"/>
              <a:buNone/>
            </a:pPr>
            <a:r>
              <a:rPr lang="pt-BR" smtClean="0">
                <a:latin typeface="Tahoma" pitchFamily="34" charset="0"/>
                <a:cs typeface="Arial" charset="0"/>
                <a:sym typeface="Tahoma" pitchFamily="34" charset="0"/>
              </a:rPr>
              <a:t>Unidade de Neonatologia do Hospital Materno Infantil de Brasília/SES/DF</a:t>
            </a:r>
          </a:p>
          <a:p>
            <a:pPr marL="0" indent="0" algn="ctr" eaLnBrk="1" hangingPunct="1">
              <a:lnSpc>
                <a:spcPct val="115000"/>
              </a:lnSpc>
              <a:buClr>
                <a:srgbClr val="233A44"/>
              </a:buClr>
              <a:buSzPts val="1300"/>
              <a:buFont typeface="Tahoma" pitchFamily="34" charset="0"/>
              <a:buNone/>
            </a:pPr>
            <a:r>
              <a:rPr lang="pt-BR" b="1" smtClean="0">
                <a:solidFill>
                  <a:srgbClr val="1F234A"/>
                </a:solidFill>
                <a:effectLst>
                  <a:outerShdw blurRad="38100" dist="38100" dir="2700000" algn="tl">
                    <a:srgbClr val="C0C0C0"/>
                  </a:outerShdw>
                </a:effectLst>
                <a:latin typeface="Tahoma" pitchFamily="34" charset="0"/>
                <a:cs typeface="Arial" charset="0"/>
                <a:sym typeface="Tahoma" pitchFamily="34" charset="0"/>
              </a:rPr>
              <a:t>Apresentação: Bruna Gomes, Brunna Garotti, Esther Agnes e </a:t>
            </a:r>
          </a:p>
          <a:p>
            <a:pPr marL="0" indent="0" algn="ctr" eaLnBrk="1" hangingPunct="1">
              <a:lnSpc>
                <a:spcPct val="115000"/>
              </a:lnSpc>
              <a:buClr>
                <a:srgbClr val="233A44"/>
              </a:buClr>
              <a:buSzPts val="1300"/>
              <a:buFont typeface="Tahoma" pitchFamily="34" charset="0"/>
              <a:buNone/>
            </a:pPr>
            <a:r>
              <a:rPr lang="pt-BR" b="1" smtClean="0">
                <a:solidFill>
                  <a:srgbClr val="1F234A"/>
                </a:solidFill>
                <a:effectLst>
                  <a:outerShdw blurRad="38100" dist="38100" dir="2700000" algn="tl">
                    <a:srgbClr val="C0C0C0"/>
                  </a:outerShdw>
                </a:effectLst>
                <a:latin typeface="Tahoma" pitchFamily="34" charset="0"/>
                <a:cs typeface="Arial" charset="0"/>
                <a:sym typeface="Tahoma" pitchFamily="34" charset="0"/>
              </a:rPr>
              <a:t>Júlia de Andrade</a:t>
            </a:r>
          </a:p>
          <a:p>
            <a:pPr marL="0" indent="0" algn="ctr" eaLnBrk="1" hangingPunct="1">
              <a:lnSpc>
                <a:spcPct val="115000"/>
              </a:lnSpc>
              <a:buClr>
                <a:srgbClr val="233A44"/>
              </a:buClr>
              <a:buSzPts val="1300"/>
              <a:buFont typeface="Tahoma" pitchFamily="34" charset="0"/>
              <a:buNone/>
            </a:pPr>
            <a:r>
              <a:rPr lang="pt-BR" b="1" smtClean="0">
                <a:solidFill>
                  <a:srgbClr val="1F234A"/>
                </a:solidFill>
                <a:effectLst>
                  <a:outerShdw blurRad="38100" dist="38100" dir="2700000" algn="tl">
                    <a:srgbClr val="C0C0C0"/>
                  </a:outerShdw>
                </a:effectLst>
                <a:latin typeface="Tahoma" pitchFamily="34" charset="0"/>
                <a:cs typeface="Arial" charset="0"/>
                <a:sym typeface="Tahoma" pitchFamily="34" charset="0"/>
              </a:rPr>
              <a:t>Coordenação: Paulo R. Margotto</a:t>
            </a:r>
          </a:p>
          <a:p>
            <a:pPr marL="0" indent="0" algn="ctr" eaLnBrk="1" hangingPunct="1">
              <a:lnSpc>
                <a:spcPct val="115000"/>
              </a:lnSpc>
              <a:buClr>
                <a:srgbClr val="233A44"/>
              </a:buClr>
              <a:buSzPts val="1300"/>
              <a:buFont typeface="Tahoma" pitchFamily="34" charset="0"/>
              <a:buNone/>
            </a:pPr>
            <a:r>
              <a:rPr lang="pt-BR" b="1" u="sng" smtClean="0">
                <a:solidFill>
                  <a:srgbClr val="1F234A"/>
                </a:solidFill>
                <a:effectLst>
                  <a:outerShdw blurRad="38100" dist="38100" dir="2700000" algn="tl">
                    <a:srgbClr val="C0C0C0"/>
                  </a:outerShdw>
                </a:effectLst>
                <a:latin typeface="Tahoma" pitchFamily="34" charset="0"/>
                <a:cs typeface="Arial" charset="0"/>
                <a:sym typeface="Tahoma" pitchFamily="34" charset="0"/>
                <a:hlinkClick r:id="rId5"/>
              </a:rPr>
              <a:t>www.paulomargotto.com</a:t>
            </a:r>
            <a:endParaRPr lang="pt-BR" b="1" u="sng" smtClean="0">
              <a:solidFill>
                <a:srgbClr val="1F234A"/>
              </a:solidFill>
              <a:effectLst>
                <a:outerShdw blurRad="38100" dist="38100" dir="2700000" algn="tl">
                  <a:srgbClr val="C0C0C0"/>
                </a:outerShdw>
              </a:effectLst>
              <a:latin typeface="Tahoma" pitchFamily="34" charset="0"/>
              <a:cs typeface="Arial" charset="0"/>
              <a:sym typeface="Tahoma" pitchFamily="34" charset="0"/>
            </a:endParaRPr>
          </a:p>
          <a:p>
            <a:pPr marL="0" indent="0" algn="ctr" eaLnBrk="1" hangingPunct="1">
              <a:lnSpc>
                <a:spcPct val="115000"/>
              </a:lnSpc>
              <a:buClr>
                <a:srgbClr val="233A44"/>
              </a:buClr>
              <a:buSzPts val="1300"/>
              <a:buFont typeface="Tahoma" pitchFamily="34" charset="0"/>
              <a:buNone/>
            </a:pPr>
            <a:r>
              <a:rPr lang="pt-BR" b="1" smtClean="0">
                <a:solidFill>
                  <a:srgbClr val="1F234A"/>
                </a:solidFill>
                <a:effectLst>
                  <a:outerShdw blurRad="38100" dist="38100" dir="2700000" algn="tl">
                    <a:srgbClr val="C0C0C0"/>
                  </a:outerShdw>
                </a:effectLst>
                <a:latin typeface="Tahoma" pitchFamily="34" charset="0"/>
                <a:cs typeface="Arial" charset="0"/>
                <a:sym typeface="Tahoma" pitchFamily="34" charset="0"/>
              </a:rPr>
              <a:t>Brasília, 28 de abril de 2018</a:t>
            </a:r>
          </a:p>
          <a:p>
            <a:pPr marL="0" indent="0" eaLnBrk="1" hangingPunct="1">
              <a:lnSpc>
                <a:spcPct val="115000"/>
              </a:lnSpc>
              <a:buClr>
                <a:srgbClr val="233A44"/>
              </a:buClr>
              <a:buSzPts val="1300"/>
              <a:buFont typeface="Tahoma" pitchFamily="34" charset="0"/>
              <a:buNone/>
            </a:pPr>
            <a:endParaRPr lang="pt-BR" smtClean="0">
              <a:solidFill>
                <a:srgbClr val="233A44"/>
              </a:solidFill>
              <a:latin typeface="Tahoma" pitchFamily="34" charset="0"/>
              <a:cs typeface="Arial" charset="0"/>
              <a:sym typeface="Tahoma" pitchFamily="34" charset="0"/>
            </a:endParaRPr>
          </a:p>
          <a:p>
            <a:pPr marL="0" indent="0" eaLnBrk="1" hangingPunct="1">
              <a:lnSpc>
                <a:spcPct val="115000"/>
              </a:lnSpc>
              <a:buClr>
                <a:srgbClr val="233A44"/>
              </a:buClr>
              <a:buSzPts val="1300"/>
              <a:buFont typeface="Tahoma" pitchFamily="34" charset="0"/>
              <a:buNone/>
            </a:pPr>
            <a:endParaRPr lang="pt-BR" smtClean="0">
              <a:solidFill>
                <a:srgbClr val="233A44"/>
              </a:solidFill>
              <a:latin typeface="Tahoma" pitchFamily="34" charset="0"/>
              <a:cs typeface="Arial" charset="0"/>
              <a:sym typeface="Tahoma" pitchFamily="34" charset="0"/>
            </a:endParaRPr>
          </a:p>
        </p:txBody>
      </p:sp>
      <p:pic>
        <p:nvPicPr>
          <p:cNvPr id="12291" name="Picture 5"/>
          <p:cNvPicPr>
            <a:picLocks noChangeAspect="1" noChangeArrowheads="1"/>
          </p:cNvPicPr>
          <p:nvPr/>
        </p:nvPicPr>
        <p:blipFill>
          <a:blip r:embed="rId6">
            <a:lum bright="18000" contrast="6000"/>
          </a:blip>
          <a:srcRect/>
          <a:stretch>
            <a:fillRect/>
          </a:stretch>
        </p:blipFill>
        <p:spPr bwMode="auto">
          <a:xfrm>
            <a:off x="3633788" y="80963"/>
            <a:ext cx="1831975" cy="1133475"/>
          </a:xfrm>
          <a:prstGeom prst="rect">
            <a:avLst/>
          </a:prstGeom>
          <a:noFill/>
          <a:ln w="9525">
            <a:noFill/>
            <a:miter lim="800000"/>
            <a:headEnd/>
            <a:tailEnd/>
          </a:ln>
        </p:spPr>
      </p:pic>
      <p:pic>
        <p:nvPicPr>
          <p:cNvPr id="12292" name="Picture 9" descr="20160330_160024"/>
          <p:cNvPicPr>
            <a:picLocks noChangeAspect="1" noChangeArrowheads="1"/>
          </p:cNvPicPr>
          <p:nvPr/>
        </p:nvPicPr>
        <p:blipFill>
          <a:blip r:embed="rId7">
            <a:lum bright="18000" contrast="12000"/>
          </a:blip>
          <a:srcRect/>
          <a:stretch>
            <a:fillRect/>
          </a:stretch>
        </p:blipFill>
        <p:spPr bwMode="auto">
          <a:xfrm>
            <a:off x="6732588" y="0"/>
            <a:ext cx="2411412" cy="1190625"/>
          </a:xfrm>
          <a:prstGeom prst="rect">
            <a:avLst/>
          </a:prstGeom>
          <a:noFill/>
          <a:ln w="9525">
            <a:noFill/>
            <a:miter lim="800000"/>
            <a:headEnd/>
            <a:tailEnd/>
          </a:ln>
        </p:spPr>
      </p:pic>
      <p:pic>
        <p:nvPicPr>
          <p:cNvPr id="12293" name="Picture 10" descr="20160330_155830"/>
          <p:cNvPicPr>
            <a:picLocks noChangeAspect="1" noChangeArrowheads="1"/>
          </p:cNvPicPr>
          <p:nvPr/>
        </p:nvPicPr>
        <p:blipFill>
          <a:blip r:embed="rId8">
            <a:lum bright="18000" contrast="6000"/>
          </a:blip>
          <a:srcRect/>
          <a:stretch>
            <a:fillRect/>
          </a:stretch>
        </p:blipFill>
        <p:spPr bwMode="auto">
          <a:xfrm>
            <a:off x="0" y="0"/>
            <a:ext cx="2449513" cy="11922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hape 134"/>
          <p:cNvSpPr txBox="1">
            <a:spLocks noGrp="1"/>
          </p:cNvSpPr>
          <p:nvPr>
            <p:ph type="title"/>
          </p:nvPr>
        </p:nvSpPr>
        <p:spPr>
          <a:xfrm>
            <a:off x="819150" y="24923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Introdução</a:t>
            </a:r>
          </a:p>
        </p:txBody>
      </p:sp>
      <p:sp>
        <p:nvSpPr>
          <p:cNvPr id="13315" name="Shape 135"/>
          <p:cNvSpPr txBox="1">
            <a:spLocks noGrp="1"/>
          </p:cNvSpPr>
          <p:nvPr>
            <p:ph type="body" idx="1"/>
          </p:nvPr>
        </p:nvSpPr>
        <p:spPr>
          <a:xfrm>
            <a:off x="819150" y="903288"/>
            <a:ext cx="7505700" cy="2963862"/>
          </a:xfrm>
        </p:spPr>
        <p:txBody>
          <a:bodyPr/>
          <a:lstStyle/>
          <a:p>
            <a:pPr marL="0" indent="0" algn="just" eaLnBrk="1" hangingPunct="1">
              <a:lnSpc>
                <a:spcPct val="115000"/>
              </a:lnSpc>
              <a:spcBef>
                <a:spcPts val="300"/>
              </a:spcBef>
              <a:spcAft>
                <a:spcPct val="0"/>
              </a:spcAft>
              <a:buClr>
                <a:srgbClr val="233A44"/>
              </a:buClr>
              <a:buFont typeface="Nunito" pitchFamily="2" charset="0"/>
              <a:buNone/>
            </a:pPr>
            <a:r>
              <a:rPr lang="pt-BR" smtClean="0">
                <a:latin typeface="Nunito" pitchFamily="2" charset="0"/>
                <a:cs typeface="Arial" charset="0"/>
              </a:rPr>
              <a:t>-</a:t>
            </a:r>
            <a:r>
              <a:rPr lang="pt-BR" smtClean="0">
                <a:latin typeface="Nunito" pitchFamily="2" charset="0"/>
                <a:cs typeface="Arial" charset="0"/>
                <a:sym typeface="Nunito" pitchFamily="2" charset="0"/>
              </a:rPr>
              <a:t> O Dióxido de Carbono, além de ser um subproduto do metabolismo energético, é um importante regulador do tônus vascular e do pH sanguíneo.</a:t>
            </a:r>
          </a:p>
          <a:p>
            <a:pPr marL="0" indent="0" algn="just" eaLnBrk="1" hangingPunct="1">
              <a:lnSpc>
                <a:spcPct val="115000"/>
              </a:lnSpc>
              <a:spcBef>
                <a:spcPts val="300"/>
              </a:spcBef>
              <a:spcAft>
                <a:spcPct val="0"/>
              </a:spcAft>
              <a:buClr>
                <a:srgbClr val="233A44"/>
              </a:buClr>
              <a:buFont typeface="Nunito" pitchFamily="2" charset="0"/>
              <a:buNone/>
            </a:pPr>
            <a:endParaRPr lang="pt-BR" smtClean="0">
              <a:latin typeface="Nunito" pitchFamily="2" charset="0"/>
              <a:cs typeface="Arial" charset="0"/>
              <a:sym typeface="Nunito" pitchFamily="2" charset="0"/>
            </a:endParaRPr>
          </a:p>
          <a:p>
            <a:pPr marL="0" indent="0" algn="just" eaLnBrk="1" hangingPunct="1">
              <a:lnSpc>
                <a:spcPct val="115000"/>
              </a:lnSpc>
              <a:spcBef>
                <a:spcPts val="300"/>
              </a:spcBef>
              <a:spcAft>
                <a:spcPct val="0"/>
              </a:spcAft>
              <a:buClr>
                <a:srgbClr val="233A44"/>
              </a:buClr>
              <a:buFont typeface="Nunito" pitchFamily="2" charset="0"/>
              <a:buNone/>
            </a:pPr>
            <a:r>
              <a:rPr lang="pt-BR" smtClean="0">
                <a:latin typeface="Nunito" pitchFamily="2" charset="0"/>
                <a:cs typeface="Arial" charset="0"/>
                <a:sym typeface="Nunito" pitchFamily="2" charset="0"/>
              </a:rPr>
              <a:t>- Em indivíduos saudáveis, a pressão parcial de Dióxido de Carbono (PaCO2) é controlada espontaneamente pela respiração para manter o pH cerca de 7.4, nível alcançado com PaCO2 a 40mmHg.</a:t>
            </a:r>
          </a:p>
          <a:p>
            <a:pPr marL="0" indent="0" algn="just" eaLnBrk="1" hangingPunct="1">
              <a:lnSpc>
                <a:spcPct val="115000"/>
              </a:lnSpc>
              <a:spcBef>
                <a:spcPts val="300"/>
              </a:spcBef>
              <a:spcAft>
                <a:spcPct val="0"/>
              </a:spcAft>
              <a:buClr>
                <a:srgbClr val="233A44"/>
              </a:buClr>
              <a:buFont typeface="Nunito" pitchFamily="2" charset="0"/>
              <a:buNone/>
            </a:pPr>
            <a:r>
              <a:rPr lang="pt-BR" smtClean="0">
                <a:latin typeface="Nunito" pitchFamily="2" charset="0"/>
                <a:cs typeface="Arial" charset="0"/>
                <a:sym typeface="Nunito" pitchFamily="2" charset="0"/>
              </a:rPr>
              <a:t> </a:t>
            </a:r>
          </a:p>
          <a:p>
            <a:pPr marL="0" indent="0" algn="just" eaLnBrk="1" hangingPunct="1">
              <a:lnSpc>
                <a:spcPct val="115000"/>
              </a:lnSpc>
              <a:spcBef>
                <a:spcPts val="300"/>
              </a:spcBef>
              <a:spcAft>
                <a:spcPct val="0"/>
              </a:spcAft>
              <a:buClr>
                <a:srgbClr val="233A44"/>
              </a:buClr>
              <a:buFont typeface="Nunito" pitchFamily="2" charset="0"/>
              <a:buNone/>
            </a:pPr>
            <a:r>
              <a:rPr lang="pt-BR" smtClean="0">
                <a:latin typeface="Nunito" pitchFamily="2" charset="0"/>
                <a:cs typeface="Arial" charset="0"/>
                <a:sym typeface="Nunito" pitchFamily="2" charset="0"/>
              </a:rPr>
              <a:t>- Anormalidades metabólicas que alteram o nível do pH, resultam em alterações fisiológicas respiratórias e consequentemente alteram a  PaCO2.</a:t>
            </a:r>
          </a:p>
          <a:p>
            <a:pPr marL="0" indent="0" algn="just" eaLnBrk="1" hangingPunct="1">
              <a:lnSpc>
                <a:spcPct val="115000"/>
              </a:lnSpc>
              <a:spcBef>
                <a:spcPts val="300"/>
              </a:spcBef>
              <a:spcAft>
                <a:spcPct val="0"/>
              </a:spcAft>
              <a:buClr>
                <a:srgbClr val="233A44"/>
              </a:buClr>
              <a:buFont typeface="Nunito" pitchFamily="2" charset="0"/>
              <a:buNone/>
            </a:pPr>
            <a:endParaRPr lang="pt-BR" smtClean="0">
              <a:latin typeface="Nunito" pitchFamily="2" charset="0"/>
              <a:cs typeface="Arial" charset="0"/>
              <a:sym typeface="Nunito" pitchFamily="2" charset="0"/>
            </a:endParaRPr>
          </a:p>
          <a:p>
            <a:pPr marL="0" indent="0" algn="just" eaLnBrk="1" hangingPunct="1">
              <a:lnSpc>
                <a:spcPct val="115000"/>
              </a:lnSpc>
              <a:spcBef>
                <a:spcPts val="300"/>
              </a:spcBef>
              <a:spcAft>
                <a:spcPct val="0"/>
              </a:spcAft>
              <a:buClr>
                <a:srgbClr val="233A44"/>
              </a:buClr>
              <a:buFont typeface="Nunito" pitchFamily="2" charset="0"/>
              <a:buNone/>
            </a:pPr>
            <a:r>
              <a:rPr lang="pt-BR" smtClean="0">
                <a:latin typeface="Nunito" pitchFamily="2" charset="0"/>
                <a:cs typeface="Arial" charset="0"/>
                <a:sym typeface="Nunito" pitchFamily="2" charset="0"/>
              </a:rPr>
              <a:t>-  Alteração da PaCO2 também afeta a função renal, quando o Bicarbonato é retido para manter o pH em 7.4.</a:t>
            </a:r>
          </a:p>
          <a:p>
            <a:pPr marL="0" indent="0" algn="just" eaLnBrk="1" hangingPunct="1">
              <a:lnSpc>
                <a:spcPct val="115000"/>
              </a:lnSpc>
              <a:spcBef>
                <a:spcPts val="300"/>
              </a:spcBef>
              <a:spcAft>
                <a:spcPct val="0"/>
              </a:spcAft>
              <a:buClr>
                <a:srgbClr val="233A44"/>
              </a:buClr>
              <a:buFont typeface="Nunito" pitchFamily="2" charset="0"/>
              <a:buNone/>
            </a:pPr>
            <a:endParaRPr lang="pt-BR" smtClean="0">
              <a:latin typeface="Nunito" pitchFamily="2" charset="0"/>
              <a:cs typeface="Arial" charset="0"/>
              <a:sym typeface="Nunito" pitchFamily="2" charset="0"/>
            </a:endParaRPr>
          </a:p>
          <a:p>
            <a:pPr marL="0" indent="0" algn="just" eaLnBrk="1" hangingPunct="1">
              <a:lnSpc>
                <a:spcPct val="115000"/>
              </a:lnSpc>
              <a:spcBef>
                <a:spcPts val="300"/>
              </a:spcBef>
              <a:spcAft>
                <a:spcPct val="0"/>
              </a:spcAft>
              <a:buClr>
                <a:srgbClr val="233A44"/>
              </a:buClr>
              <a:buFont typeface="Nunito" pitchFamily="2" charset="0"/>
              <a:buNone/>
            </a:pPr>
            <a:r>
              <a:rPr lang="pt-BR" smtClean="0">
                <a:latin typeface="Nunito" pitchFamily="2" charset="0"/>
                <a:cs typeface="Arial" charset="0"/>
                <a:sym typeface="Nunito" pitchFamily="2" charset="0"/>
              </a:rPr>
              <a:t>-  Os efeitos da PaCO2 na função e na perfusão varia de um órgão para outro.</a:t>
            </a:r>
          </a:p>
          <a:p>
            <a:pPr marL="0" indent="0" algn="just" eaLnBrk="1" hangingPunct="1">
              <a:lnSpc>
                <a:spcPct val="115000"/>
              </a:lnSpc>
              <a:spcBef>
                <a:spcPts val="500"/>
              </a:spcBef>
              <a:spcAft>
                <a:spcPct val="0"/>
              </a:spcAft>
              <a:buClr>
                <a:srgbClr val="233A44"/>
              </a:buClr>
              <a:buFont typeface="Nunito" pitchFamily="2" charset="0"/>
              <a:buNone/>
            </a:pPr>
            <a:endParaRPr lang="pt-BR" sz="1600" smtClean="0">
              <a:latin typeface="Nunito" pitchFamily="2" charset="0"/>
              <a:cs typeface="Arial" charset="0"/>
              <a:sym typeface="Nunito" pitchFamily="2" charset="0"/>
            </a:endParaRPr>
          </a:p>
          <a:p>
            <a:pPr marL="0" indent="0" eaLnBrk="1" hangingPunct="1">
              <a:lnSpc>
                <a:spcPct val="115000"/>
              </a:lnSpc>
              <a:spcBef>
                <a:spcPct val="0"/>
              </a:spcBef>
              <a:spcAft>
                <a:spcPts val="1600"/>
              </a:spcAft>
              <a:buClr>
                <a:srgbClr val="233A44"/>
              </a:buClr>
              <a:buFont typeface="Nunito" pitchFamily="2" charset="0"/>
              <a:buNone/>
            </a:pPr>
            <a:endParaRPr lang="pt-BR"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hape 140"/>
          <p:cNvSpPr txBox="1">
            <a:spLocks noGrp="1"/>
          </p:cNvSpPr>
          <p:nvPr>
            <p:ph type="title"/>
          </p:nvPr>
        </p:nvSpPr>
        <p:spPr>
          <a:xfrm>
            <a:off x="701675" y="254000"/>
            <a:ext cx="7505700" cy="954088"/>
          </a:xfrm>
        </p:spPr>
        <p:txBody>
          <a:bodyPr/>
          <a:lstStyle/>
          <a:p>
            <a:pPr eaLnBrk="1" hangingPunct="1">
              <a:spcBef>
                <a:spcPct val="0"/>
              </a:spcBef>
              <a:spcAft>
                <a:spcPct val="0"/>
              </a:spcAft>
              <a:buClr>
                <a:srgbClr val="AF7B51"/>
              </a:buClr>
              <a:buFont typeface="Nunito" pitchFamily="2" charset="0"/>
              <a:buNone/>
            </a:pPr>
            <a:r>
              <a:rPr lang="pt-BR" smtClean="0">
                <a:solidFill>
                  <a:srgbClr val="AF7B51"/>
                </a:solidFill>
                <a:latin typeface="Tahoma" pitchFamily="34" charset="0"/>
                <a:cs typeface="Arial" charset="0"/>
                <a:sym typeface="Nunito" pitchFamily="2" charset="0"/>
              </a:rPr>
              <a:t>Introdução</a:t>
            </a:r>
          </a:p>
        </p:txBody>
      </p:sp>
      <p:sp>
        <p:nvSpPr>
          <p:cNvPr id="14339" name="Shape 141"/>
          <p:cNvSpPr txBox="1">
            <a:spLocks noGrp="1"/>
          </p:cNvSpPr>
          <p:nvPr>
            <p:ph type="body" idx="1"/>
          </p:nvPr>
        </p:nvSpPr>
        <p:spPr>
          <a:xfrm>
            <a:off x="701675" y="730250"/>
            <a:ext cx="7505700" cy="2617788"/>
          </a:xfrm>
        </p:spPr>
        <p:txBody>
          <a:bodyPr/>
          <a:lstStyle/>
          <a:p>
            <a:pPr marL="0" indent="0" algn="just" eaLnBrk="1" hangingPunct="1">
              <a:lnSpc>
                <a:spcPct val="115000"/>
              </a:lnSpc>
              <a:spcBef>
                <a:spcPts val="300"/>
              </a:spcBef>
              <a:spcAft>
                <a:spcPct val="0"/>
              </a:spcAft>
              <a:buClr>
                <a:srgbClr val="233A44"/>
              </a:buClr>
              <a:buFont typeface="Tahoma" pitchFamily="34" charset="0"/>
              <a:buNone/>
            </a:pPr>
            <a:r>
              <a:rPr lang="pt-BR" sz="1200" smtClean="0">
                <a:latin typeface="Tahoma" pitchFamily="34" charset="0"/>
                <a:cs typeface="Arial" charset="0"/>
                <a:sym typeface="Tahoma" pitchFamily="34" charset="0"/>
              </a:rPr>
              <a:t>- A </a:t>
            </a:r>
            <a:r>
              <a:rPr lang="pt-BR" sz="1200" smtClean="0">
                <a:solidFill>
                  <a:srgbClr val="FF3300"/>
                </a:solidFill>
                <a:latin typeface="Tahoma" pitchFamily="34" charset="0"/>
                <a:cs typeface="Arial" charset="0"/>
                <a:sym typeface="Tahoma" pitchFamily="34" charset="0"/>
              </a:rPr>
              <a:t>PaCO2 alta</a:t>
            </a:r>
            <a:r>
              <a:rPr lang="pt-BR" sz="1200" smtClean="0">
                <a:latin typeface="Tahoma" pitchFamily="34" charset="0"/>
                <a:cs typeface="Arial" charset="0"/>
                <a:sym typeface="Tahoma" pitchFamily="34" charset="0"/>
              </a:rPr>
              <a:t> (&gt; 40mmHg) pode trazer certa proteção ao miocárdio [1]  e aumentar o tônus vascular pulmonar, aumentando a pressão arterial pulmonar [2]. Ao mesmo tempo, o tônus do SNC é reduzido levando à hiperperfusão cerebral [3,4], o que pode aumentar a perfusão e a oferta de oxigênio para o cérebro mas também aumentar o </a:t>
            </a:r>
            <a:r>
              <a:rPr lang="pt-BR" sz="1200" smtClean="0">
                <a:solidFill>
                  <a:srgbClr val="FF3300"/>
                </a:solidFill>
                <a:latin typeface="Tahoma" pitchFamily="34" charset="0"/>
                <a:cs typeface="Arial" charset="0"/>
                <a:sym typeface="Tahoma" pitchFamily="34" charset="0"/>
              </a:rPr>
              <a:t>risco de hemorragia intraventricular (IVH</a:t>
            </a:r>
            <a:r>
              <a:rPr lang="pt-BR" sz="1200" smtClean="0">
                <a:latin typeface="Tahoma" pitchFamily="34" charset="0"/>
                <a:cs typeface="Arial" charset="0"/>
                <a:sym typeface="Tahoma" pitchFamily="34" charset="0"/>
              </a:rPr>
              <a:t>) em prematuros extremos, onde valores extremos têm maior importância[5,6].</a:t>
            </a:r>
          </a:p>
          <a:p>
            <a:pPr marL="0" indent="0" algn="just" eaLnBrk="1" hangingPunct="1">
              <a:lnSpc>
                <a:spcPct val="115000"/>
              </a:lnSpc>
              <a:spcBef>
                <a:spcPts val="300"/>
              </a:spcBef>
              <a:spcAft>
                <a:spcPct val="0"/>
              </a:spcAft>
              <a:buClr>
                <a:srgbClr val="233A44"/>
              </a:buClr>
              <a:buFont typeface="Tahoma" pitchFamily="34" charset="0"/>
              <a:buNone/>
            </a:pPr>
            <a:endParaRPr lang="pt-BR" sz="1200" smtClean="0">
              <a:latin typeface="Tahoma" pitchFamily="34" charset="0"/>
              <a:cs typeface="Arial" charset="0"/>
              <a:sym typeface="Tahoma" pitchFamily="34" charset="0"/>
            </a:endParaRPr>
          </a:p>
          <a:p>
            <a:pPr marL="0" indent="0" algn="just" eaLnBrk="1" hangingPunct="1">
              <a:lnSpc>
                <a:spcPct val="115000"/>
              </a:lnSpc>
              <a:spcBef>
                <a:spcPts val="300"/>
              </a:spcBef>
              <a:spcAft>
                <a:spcPct val="0"/>
              </a:spcAft>
              <a:buClr>
                <a:srgbClr val="233A44"/>
              </a:buClr>
              <a:buFont typeface="Tahoma" pitchFamily="34" charset="0"/>
              <a:buNone/>
            </a:pPr>
            <a:r>
              <a:rPr lang="pt-BR" sz="1200" smtClean="0">
                <a:latin typeface="Tahoma" pitchFamily="34" charset="0"/>
                <a:cs typeface="Arial" charset="0"/>
                <a:sym typeface="Tahoma" pitchFamily="34" charset="0"/>
              </a:rPr>
              <a:t>- Na </a:t>
            </a:r>
            <a:r>
              <a:rPr lang="pt-BR" sz="1200" smtClean="0">
                <a:solidFill>
                  <a:srgbClr val="FF3300"/>
                </a:solidFill>
                <a:latin typeface="Tahoma" pitchFamily="34" charset="0"/>
                <a:cs typeface="Arial" charset="0"/>
                <a:sym typeface="Tahoma" pitchFamily="34" charset="0"/>
              </a:rPr>
              <a:t>PaCO2 baixa</a:t>
            </a:r>
            <a:r>
              <a:rPr lang="pt-BR" sz="1200" smtClean="0">
                <a:latin typeface="Tahoma" pitchFamily="34" charset="0"/>
                <a:cs typeface="Arial" charset="0"/>
                <a:sym typeface="Tahoma" pitchFamily="34" charset="0"/>
              </a:rPr>
              <a:t>, a </a:t>
            </a:r>
            <a:r>
              <a:rPr lang="pt-BR" sz="1200" smtClean="0">
                <a:solidFill>
                  <a:srgbClr val="FF3300"/>
                </a:solidFill>
                <a:latin typeface="Tahoma" pitchFamily="34" charset="0"/>
                <a:cs typeface="Arial" charset="0"/>
                <a:sym typeface="Tahoma" pitchFamily="34" charset="0"/>
              </a:rPr>
              <a:t>perfusão cerebral é reduzida</a:t>
            </a:r>
            <a:r>
              <a:rPr lang="pt-BR" sz="1200" smtClean="0">
                <a:latin typeface="Tahoma" pitchFamily="34" charset="0"/>
                <a:cs typeface="Arial" charset="0"/>
                <a:sym typeface="Tahoma" pitchFamily="34" charset="0"/>
              </a:rPr>
              <a:t> e o suprimento sanguíneo pode ser comprometido, podendo resultar em </a:t>
            </a:r>
            <a:r>
              <a:rPr lang="pt-BR" sz="1200" smtClean="0">
                <a:solidFill>
                  <a:srgbClr val="FF3300"/>
                </a:solidFill>
                <a:latin typeface="Tahoma" pitchFamily="34" charset="0"/>
                <a:cs typeface="Arial" charset="0"/>
                <a:sym typeface="Tahoma" pitchFamily="34" charset="0"/>
              </a:rPr>
              <a:t>paralisia cerebral</a:t>
            </a:r>
            <a:r>
              <a:rPr lang="pt-BR" sz="1200" smtClean="0">
                <a:latin typeface="Tahoma" pitchFamily="34" charset="0"/>
                <a:cs typeface="Arial" charset="0"/>
                <a:sym typeface="Tahoma" pitchFamily="34" charset="0"/>
              </a:rPr>
              <a:t> em recém-nascidos [4,7]. A PaCO2 também influencia a atividade elétrica cerebral [4,8].</a:t>
            </a:r>
          </a:p>
          <a:p>
            <a:pPr marL="0" indent="0" algn="just" eaLnBrk="1" hangingPunct="1">
              <a:lnSpc>
                <a:spcPct val="115000"/>
              </a:lnSpc>
              <a:spcBef>
                <a:spcPts val="300"/>
              </a:spcBef>
              <a:spcAft>
                <a:spcPct val="0"/>
              </a:spcAft>
              <a:buClr>
                <a:srgbClr val="233A44"/>
              </a:buClr>
              <a:buFont typeface="Tahoma" pitchFamily="34" charset="0"/>
              <a:buNone/>
            </a:pPr>
            <a:endParaRPr lang="pt-BR" sz="1200" smtClean="0">
              <a:latin typeface="Tahoma" pitchFamily="34" charset="0"/>
              <a:cs typeface="Arial" charset="0"/>
              <a:sym typeface="Tahoma" pitchFamily="34" charset="0"/>
            </a:endParaRPr>
          </a:p>
          <a:p>
            <a:pPr marL="0" indent="0" algn="just" eaLnBrk="1" hangingPunct="1">
              <a:lnSpc>
                <a:spcPct val="115000"/>
              </a:lnSpc>
              <a:spcBef>
                <a:spcPts val="300"/>
              </a:spcBef>
              <a:spcAft>
                <a:spcPct val="0"/>
              </a:spcAft>
              <a:buClr>
                <a:srgbClr val="233A44"/>
              </a:buClr>
              <a:buFont typeface="Tahoma" pitchFamily="34" charset="0"/>
              <a:buNone/>
            </a:pPr>
            <a:r>
              <a:rPr lang="pt-BR" sz="1200" smtClean="0">
                <a:latin typeface="Tahoma" pitchFamily="34" charset="0"/>
                <a:cs typeface="Arial" charset="0"/>
                <a:sym typeface="Tahoma" pitchFamily="34" charset="0"/>
              </a:rPr>
              <a:t>- Importantes funções celulares são influenciadas pela PaCO2. Vários modelos de estudos em animais demonstraram efeitos protetores e prejudiciais. O reparo da membrana celular epitelial pulmonar [9] e transportes de íons epiteliais (clearance de fluido alveolar) [10] foram prejudicados pela maior PaCO2 em modelos </a:t>
            </a:r>
            <a:r>
              <a:rPr lang="pt-BR" sz="1200" i="1" smtClean="0">
                <a:latin typeface="Tahoma" pitchFamily="34" charset="0"/>
                <a:cs typeface="Arial" charset="0"/>
                <a:sym typeface="Tahoma" pitchFamily="34" charset="0"/>
              </a:rPr>
              <a:t>in vitro</a:t>
            </a:r>
            <a:r>
              <a:rPr lang="pt-BR" sz="1200" smtClean="0">
                <a:latin typeface="Tahoma" pitchFamily="34" charset="0"/>
                <a:cs typeface="Arial" charset="0"/>
                <a:sym typeface="Tahoma" pitchFamily="34" charset="0"/>
              </a:rPr>
              <a:t>. </a:t>
            </a:r>
            <a:r>
              <a:rPr lang="pt-BR" sz="1200" smtClean="0">
                <a:solidFill>
                  <a:srgbClr val="212121"/>
                </a:solidFill>
                <a:latin typeface="Tahoma" pitchFamily="34" charset="0"/>
                <a:cs typeface="Arial" charset="0"/>
                <a:sym typeface="Tahoma" pitchFamily="34" charset="0"/>
              </a:rPr>
              <a:t>Além disso, ratos jovens desenvolveram retinopatia quando expostos a valores muito altos de PaCO2 (de aproximadamente 100 mmHg) [11]. As células neuronais podem ser menos suscetíveis neste aspecto, mas os dados sobre isso são escassos.</a:t>
            </a:r>
          </a:p>
          <a:p>
            <a:pPr marL="0" indent="0" algn="just" eaLnBrk="1" hangingPunct="1">
              <a:lnSpc>
                <a:spcPct val="115000"/>
              </a:lnSpc>
              <a:spcBef>
                <a:spcPts val="300"/>
              </a:spcBef>
              <a:spcAft>
                <a:spcPct val="0"/>
              </a:spcAft>
              <a:buClr>
                <a:srgbClr val="233A44"/>
              </a:buClr>
              <a:buFont typeface="Tahoma" pitchFamily="34" charset="0"/>
              <a:buNone/>
            </a:pPr>
            <a:endParaRPr lang="pt-BR" sz="1200" smtClean="0">
              <a:solidFill>
                <a:srgbClr val="212121"/>
              </a:solidFill>
              <a:latin typeface="Tahoma" pitchFamily="34" charset="0"/>
              <a:cs typeface="Arial" charset="0"/>
              <a:sym typeface="Tahoma" pitchFamily="34" charset="0"/>
            </a:endParaRPr>
          </a:p>
          <a:p>
            <a:pPr marL="0" indent="0" algn="just" eaLnBrk="1" hangingPunct="1">
              <a:lnSpc>
                <a:spcPct val="115000"/>
              </a:lnSpc>
              <a:spcBef>
                <a:spcPts val="300"/>
              </a:spcBef>
              <a:spcAft>
                <a:spcPct val="0"/>
              </a:spcAft>
              <a:buClr>
                <a:srgbClr val="233A44"/>
              </a:buClr>
              <a:buFont typeface="Tahoma" pitchFamily="34" charset="0"/>
              <a:buNone/>
            </a:pPr>
            <a:r>
              <a:rPr lang="pt-BR" sz="1200" smtClean="0">
                <a:latin typeface="Tahoma" pitchFamily="34" charset="0"/>
                <a:cs typeface="Arial" charset="0"/>
                <a:sym typeface="Tahoma" pitchFamily="34" charset="0"/>
              </a:rPr>
              <a:t>- Bebês prematuros extremos que sobrevivem aos cuidados de UTI, possuem altos riscos de anormalidades no desenvolvimento de órgãos como pulmão, SNC, rins e sistema digestório [12,13]. </a:t>
            </a:r>
            <a:r>
              <a:rPr lang="pt-BR" sz="1200" smtClean="0">
                <a:solidFill>
                  <a:srgbClr val="212121"/>
                </a:solidFill>
                <a:latin typeface="Tahoma" pitchFamily="34" charset="0"/>
                <a:cs typeface="Arial" charset="0"/>
                <a:sym typeface="Tahoma" pitchFamily="34" charset="0"/>
              </a:rPr>
              <a:t>Dada a sua ampla gama de efeitos em vários tecidos, </a:t>
            </a:r>
            <a:r>
              <a:rPr lang="pt-BR" sz="1200" smtClean="0">
                <a:solidFill>
                  <a:srgbClr val="FF3300"/>
                </a:solidFill>
                <a:latin typeface="Tahoma" pitchFamily="34" charset="0"/>
                <a:cs typeface="Arial" charset="0"/>
                <a:sym typeface="Tahoma" pitchFamily="34" charset="0"/>
              </a:rPr>
              <a:t>alterações na PaCO2 podem ter efeitos duradouros sobre as funções dos órgãos mais tarde na vida [14].</a:t>
            </a:r>
          </a:p>
          <a:p>
            <a:pPr marL="0" indent="0" algn="just" eaLnBrk="1" hangingPunct="1">
              <a:lnSpc>
                <a:spcPct val="115000"/>
              </a:lnSpc>
              <a:spcBef>
                <a:spcPts val="300"/>
              </a:spcBef>
              <a:spcAft>
                <a:spcPct val="0"/>
              </a:spcAft>
              <a:buClr>
                <a:srgbClr val="233A44"/>
              </a:buClr>
              <a:buFont typeface="Tahoma" pitchFamily="34" charset="0"/>
              <a:buNone/>
            </a:pPr>
            <a:endParaRPr lang="pt-BR" sz="1200" smtClean="0">
              <a:solidFill>
                <a:srgbClr val="FF3300"/>
              </a:solidFill>
              <a:latin typeface="Tahoma" pitchFamily="34" charset="0"/>
              <a:cs typeface="Arial" charset="0"/>
              <a:sym typeface="Tahoma"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hape 146"/>
          <p:cNvSpPr txBox="1">
            <a:spLocks noGrp="1"/>
          </p:cNvSpPr>
          <p:nvPr>
            <p:ph type="title"/>
          </p:nvPr>
        </p:nvSpPr>
        <p:spPr>
          <a:xfrm>
            <a:off x="720725" y="220663"/>
            <a:ext cx="7505700" cy="955675"/>
          </a:xfrm>
        </p:spPr>
        <p:txBody>
          <a:bodyPr/>
          <a:lstStyle/>
          <a:p>
            <a:pPr eaLnBrk="1" hangingPunct="1">
              <a:spcBef>
                <a:spcPct val="0"/>
              </a:spcBef>
              <a:spcAft>
                <a:spcPct val="0"/>
              </a:spcAft>
              <a:buClr>
                <a:srgbClr val="AF7B51"/>
              </a:buClr>
              <a:buFont typeface="Nunito" pitchFamily="2" charset="0"/>
              <a:buNone/>
            </a:pPr>
            <a:r>
              <a:rPr lang="pt-BR" smtClean="0">
                <a:solidFill>
                  <a:srgbClr val="AF7B51"/>
                </a:solidFill>
                <a:latin typeface="Tahoma" pitchFamily="34" charset="0"/>
                <a:cs typeface="Arial" charset="0"/>
                <a:sym typeface="Nunito" pitchFamily="2" charset="0"/>
              </a:rPr>
              <a:t>Introdução</a:t>
            </a:r>
          </a:p>
        </p:txBody>
      </p:sp>
      <p:sp>
        <p:nvSpPr>
          <p:cNvPr id="15363" name="Shape 147"/>
          <p:cNvSpPr txBox="1">
            <a:spLocks noGrp="1"/>
          </p:cNvSpPr>
          <p:nvPr>
            <p:ph type="body" idx="1"/>
          </p:nvPr>
        </p:nvSpPr>
        <p:spPr>
          <a:xfrm>
            <a:off x="257175" y="692150"/>
            <a:ext cx="8640763" cy="3403600"/>
          </a:xfrm>
          <a:ln>
            <a:solidFill>
              <a:schemeClr val="tx1"/>
            </a:solidFill>
          </a:ln>
        </p:spPr>
        <p:txBody>
          <a:bodyPr/>
          <a:lstStyle/>
          <a:p>
            <a:pPr marL="0" indent="0" algn="just" eaLnBrk="1" hangingPunct="1">
              <a:lnSpc>
                <a:spcPct val="115000"/>
              </a:lnSpc>
              <a:spcBef>
                <a:spcPts val="300"/>
              </a:spcBef>
              <a:spcAft>
                <a:spcPct val="0"/>
              </a:spcAft>
              <a:buClr>
                <a:srgbClr val="233A44"/>
              </a:buClr>
              <a:buFont typeface="Tahoma" pitchFamily="34" charset="0"/>
              <a:buNone/>
            </a:pPr>
            <a:r>
              <a:rPr lang="pt-BR" smtClean="0">
                <a:latin typeface="Arial" charset="0"/>
                <a:cs typeface="Arial" charset="0"/>
              </a:rPr>
              <a:t>- </a:t>
            </a:r>
            <a:r>
              <a:rPr lang="pt-BR" sz="1300" smtClean="0">
                <a:latin typeface="Tahoma" pitchFamily="34" charset="0"/>
                <a:cs typeface="Arial" charset="0"/>
                <a:sym typeface="Tahoma" pitchFamily="34" charset="0"/>
              </a:rPr>
              <a:t>Em um  estudo clínico multicêntrico recém concluído [15] , os presentes autores randomizaram os bebês em 2 diferentes faixas-alvo de PaCO2. Embora ambos estivessem em faixa de hipercapnia, existiam diferenças entre elas.</a:t>
            </a:r>
          </a:p>
          <a:p>
            <a:pPr marL="0" indent="0" algn="just" eaLnBrk="1" hangingPunct="1">
              <a:lnSpc>
                <a:spcPct val="115000"/>
              </a:lnSpc>
              <a:spcBef>
                <a:spcPts val="300"/>
              </a:spcBef>
              <a:spcAft>
                <a:spcPct val="0"/>
              </a:spcAft>
              <a:buClr>
                <a:srgbClr val="233A44"/>
              </a:buClr>
              <a:buFont typeface="Tahoma" pitchFamily="34" charset="0"/>
              <a:buNone/>
            </a:pPr>
            <a:r>
              <a:rPr lang="pt-BR" sz="1300" smtClean="0">
                <a:latin typeface="Arial" charset="0"/>
                <a:cs typeface="Arial" charset="0"/>
              </a:rPr>
              <a:t>- </a:t>
            </a:r>
            <a:r>
              <a:rPr lang="pt-BR" sz="1300" smtClean="0">
                <a:latin typeface="Tahoma" pitchFamily="34" charset="0"/>
                <a:cs typeface="Arial" charset="0"/>
                <a:sym typeface="Tahoma" pitchFamily="34" charset="0"/>
              </a:rPr>
              <a:t>Independente da faixa-alvo para o qual foram designados de forma randomizada, os bebês tiveram influência marcante nos níveis de PaCO2 pelo padrão respiratório, maturidade e grau de doença pulmonar e nem sempre permaneceram dentro do intervalo para o qual foram designados. </a:t>
            </a:r>
            <a:r>
              <a:rPr lang="pt-BR" sz="1300" smtClean="0">
                <a:solidFill>
                  <a:srgbClr val="212121"/>
                </a:solidFill>
                <a:latin typeface="Tahoma" pitchFamily="34" charset="0"/>
                <a:cs typeface="Arial" charset="0"/>
                <a:sym typeface="Tahoma" pitchFamily="34" charset="0"/>
              </a:rPr>
              <a:t>Isso resultou em considerável sobreposição nos valores reais de PaCO2 entre os grupos de estudo.</a:t>
            </a:r>
            <a:endParaRPr lang="pt-BR" sz="1300" smtClean="0">
              <a:latin typeface="Tahoma" pitchFamily="34" charset="0"/>
              <a:cs typeface="Arial" charset="0"/>
              <a:sym typeface="Tahoma" pitchFamily="34" charset="0"/>
            </a:endParaRPr>
          </a:p>
          <a:p>
            <a:pPr marL="0" indent="0" algn="just" eaLnBrk="1" hangingPunct="1">
              <a:lnSpc>
                <a:spcPct val="115000"/>
              </a:lnSpc>
              <a:spcBef>
                <a:spcPts val="300"/>
              </a:spcBef>
              <a:spcAft>
                <a:spcPct val="0"/>
              </a:spcAft>
              <a:buClr>
                <a:srgbClr val="233A44"/>
              </a:buClr>
              <a:buFont typeface="Tahoma" pitchFamily="34" charset="0"/>
              <a:buNone/>
            </a:pPr>
            <a:r>
              <a:rPr lang="pt-BR" sz="1300" smtClean="0">
                <a:latin typeface="Arial" charset="0"/>
                <a:cs typeface="Arial" charset="0"/>
              </a:rPr>
              <a:t>- </a:t>
            </a:r>
            <a:r>
              <a:rPr lang="pt-BR" sz="1300" smtClean="0">
                <a:latin typeface="Tahoma" pitchFamily="34" charset="0"/>
                <a:cs typeface="Arial" charset="0"/>
                <a:sym typeface="Tahoma" pitchFamily="34" charset="0"/>
              </a:rPr>
              <a:t>Embora a designação aleatória para a faixa-alvo não tenha influenciado significativamente os desfechos clínicos importantes, houve tendências sugerindo que a </a:t>
            </a:r>
            <a:r>
              <a:rPr lang="pt-BR" sz="1300" smtClean="0">
                <a:solidFill>
                  <a:srgbClr val="FF3300"/>
                </a:solidFill>
                <a:latin typeface="Tahoma" pitchFamily="34" charset="0"/>
                <a:cs typeface="Arial" charset="0"/>
                <a:sym typeface="Tahoma" pitchFamily="34" charset="0"/>
              </a:rPr>
              <a:t>faixa mais alta de PaCO2 poderia estar associada a um risco maior de displasia broncopulmonar (BPD)  e enterocolite necrosante (NEC)</a:t>
            </a:r>
            <a:r>
              <a:rPr lang="pt-BR" sz="1300" smtClean="0">
                <a:latin typeface="Tahoma" pitchFamily="34" charset="0"/>
                <a:cs typeface="Arial" charset="0"/>
                <a:sym typeface="Tahoma" pitchFamily="34" charset="0"/>
              </a:rPr>
              <a:t> [15], mas não afetou o neurodesenvolvimento [16]. </a:t>
            </a:r>
            <a:r>
              <a:rPr lang="pt-BR" sz="1300" smtClean="0">
                <a:solidFill>
                  <a:srgbClr val="212121"/>
                </a:solidFill>
                <a:latin typeface="Tahoma" pitchFamily="34" charset="0"/>
                <a:cs typeface="Arial" charset="0"/>
                <a:sym typeface="Tahoma" pitchFamily="34" charset="0"/>
              </a:rPr>
              <a:t>Efeitos como esses podem ser mais evidentes nas análises baseadas nos valores reais da PaCO2, e não nos intervalos-alvo prescritos.</a:t>
            </a:r>
            <a:endParaRPr lang="pt-BR" sz="1300" smtClean="0">
              <a:latin typeface="Tahoma" pitchFamily="34" charset="0"/>
              <a:cs typeface="Arial" charset="0"/>
              <a:sym typeface="Tahoma" pitchFamily="34" charset="0"/>
            </a:endParaRPr>
          </a:p>
          <a:p>
            <a:pPr marL="0" indent="0" algn="just" eaLnBrk="1" hangingPunct="1">
              <a:lnSpc>
                <a:spcPct val="115000"/>
              </a:lnSpc>
              <a:spcBef>
                <a:spcPts val="300"/>
              </a:spcBef>
              <a:spcAft>
                <a:spcPct val="0"/>
              </a:spcAft>
              <a:buClr>
                <a:srgbClr val="233A44"/>
              </a:buClr>
              <a:buFont typeface="Tahoma" pitchFamily="34" charset="0"/>
              <a:buNone/>
            </a:pPr>
            <a:r>
              <a:rPr lang="pt-BR" sz="1300" smtClean="0">
                <a:latin typeface="Arial" charset="0"/>
                <a:cs typeface="Arial" charset="0"/>
              </a:rPr>
              <a:t>- </a:t>
            </a:r>
            <a:r>
              <a:rPr lang="pt-BR" sz="1300" smtClean="0">
                <a:solidFill>
                  <a:srgbClr val="212121"/>
                </a:solidFill>
                <a:latin typeface="Tahoma" pitchFamily="34" charset="0"/>
                <a:cs typeface="Arial" charset="0"/>
                <a:sym typeface="Tahoma" pitchFamily="34" charset="0"/>
              </a:rPr>
              <a:t>Análise intensa dos dados dos gases  sanguíneos  e desfechos clínicos importantes foram coletados durante o estudo [15].</a:t>
            </a:r>
          </a:p>
          <a:p>
            <a:pPr marL="0" indent="0" algn="ctr" eaLnBrk="1" hangingPunct="1">
              <a:lnSpc>
                <a:spcPct val="115000"/>
              </a:lnSpc>
              <a:spcBef>
                <a:spcPts val="300"/>
              </a:spcBef>
              <a:spcAft>
                <a:spcPct val="0"/>
              </a:spcAft>
              <a:buClr>
                <a:srgbClr val="233A44"/>
              </a:buClr>
              <a:buFont typeface="Tahoma" pitchFamily="34" charset="0"/>
              <a:buNone/>
            </a:pPr>
            <a:r>
              <a:rPr lang="pt-BR" sz="1300" smtClean="0">
                <a:latin typeface="Tahoma" pitchFamily="34" charset="0"/>
                <a:cs typeface="Arial" charset="0"/>
                <a:sym typeface="Tahoma" pitchFamily="34" charset="0"/>
              </a:rPr>
              <a:t>- </a:t>
            </a:r>
          </a:p>
          <a:p>
            <a:pPr marL="0" indent="0" algn="ctr" eaLnBrk="1" hangingPunct="1">
              <a:lnSpc>
                <a:spcPct val="115000"/>
              </a:lnSpc>
              <a:spcBef>
                <a:spcPts val="300"/>
              </a:spcBef>
              <a:spcAft>
                <a:spcPct val="0"/>
              </a:spcAft>
              <a:buClr>
                <a:srgbClr val="233A44"/>
              </a:buClr>
              <a:buFont typeface="Tahoma" pitchFamily="34" charset="0"/>
              <a:buNone/>
            </a:pPr>
            <a:r>
              <a:rPr lang="pt-BR" sz="1300" b="1" smtClean="0">
                <a:solidFill>
                  <a:srgbClr val="0000FF"/>
                </a:solidFill>
                <a:latin typeface="Tahoma" pitchFamily="34" charset="0"/>
                <a:cs typeface="Arial" charset="0"/>
                <a:sym typeface="Tahoma" pitchFamily="34" charset="0"/>
              </a:rPr>
              <a:t>Procurou-se determinar se a PaCO2 nas primeiras 2 semanas de vida pode influenciar a saúde a curto e longo prazo nos prematuros.</a:t>
            </a:r>
          </a:p>
          <a:p>
            <a:pPr marL="0" indent="0" algn="ctr" eaLnBrk="1" hangingPunct="1">
              <a:lnSpc>
                <a:spcPct val="115000"/>
              </a:lnSpc>
              <a:spcBef>
                <a:spcPts val="300"/>
              </a:spcBef>
              <a:spcAft>
                <a:spcPct val="0"/>
              </a:spcAft>
              <a:buClr>
                <a:srgbClr val="233A44"/>
              </a:buClr>
              <a:buFont typeface="Tahoma" pitchFamily="34" charset="0"/>
              <a:buNone/>
            </a:pPr>
            <a:r>
              <a:rPr lang="pt-BR" sz="1300" b="1" smtClean="0">
                <a:solidFill>
                  <a:srgbClr val="0000FF"/>
                </a:solidFill>
                <a:latin typeface="Arial" charset="0"/>
                <a:cs typeface="Arial" charset="0"/>
              </a:rPr>
              <a:t>              </a:t>
            </a:r>
            <a:r>
              <a:rPr lang="pt-BR" sz="1300" b="1" smtClean="0">
                <a:solidFill>
                  <a:srgbClr val="0000FF"/>
                </a:solidFill>
                <a:latin typeface="Tahoma" pitchFamily="34" charset="0"/>
                <a:cs typeface="Arial" charset="0"/>
                <a:sym typeface="Tahoma" pitchFamily="34" charset="0"/>
              </a:rPr>
              <a:t>A hipótese é que diferentes trajetórias de PaCO2 podem estar associadas a diferentes taxas e resultados diversos.  </a:t>
            </a:r>
          </a:p>
          <a:p>
            <a:pPr marL="0" indent="0" eaLnBrk="1" hangingPunct="1">
              <a:lnSpc>
                <a:spcPct val="115000"/>
              </a:lnSpc>
              <a:spcBef>
                <a:spcPct val="0"/>
              </a:spcBef>
              <a:spcAft>
                <a:spcPts val="1600"/>
              </a:spcAft>
              <a:buClr>
                <a:srgbClr val="233A44"/>
              </a:buClr>
              <a:buFont typeface="Tahoma" pitchFamily="34" charset="0"/>
              <a:buNone/>
            </a:pPr>
            <a:endParaRPr lang="pt-BR" sz="1300" b="1" smtClean="0">
              <a:solidFill>
                <a:srgbClr val="0000FF"/>
              </a:solidFill>
              <a:latin typeface="Tahoma" pitchFamily="34" charset="0"/>
              <a:cs typeface="Arial" charset="0"/>
              <a:sym typeface="Tahoma"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hape 152"/>
          <p:cNvSpPr txBox="1">
            <a:spLocks noGrp="1"/>
          </p:cNvSpPr>
          <p:nvPr>
            <p:ph type="title"/>
          </p:nvPr>
        </p:nvSpPr>
        <p:spPr>
          <a:xfrm>
            <a:off x="771525" y="279400"/>
            <a:ext cx="7505700" cy="954088"/>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Metodologia</a:t>
            </a:r>
          </a:p>
        </p:txBody>
      </p:sp>
      <p:sp>
        <p:nvSpPr>
          <p:cNvPr id="16387" name="Shape 153"/>
          <p:cNvSpPr txBox="1">
            <a:spLocks noGrp="1"/>
          </p:cNvSpPr>
          <p:nvPr>
            <p:ph type="body" idx="1"/>
          </p:nvPr>
        </p:nvSpPr>
        <p:spPr>
          <a:xfrm>
            <a:off x="785813" y="868363"/>
            <a:ext cx="7505700" cy="3040062"/>
          </a:xfrm>
        </p:spPr>
        <p:txBody>
          <a:bodyPr/>
          <a:lstStyle/>
          <a:p>
            <a:pPr marL="0" indent="0" eaLnBrk="1" hangingPunct="1">
              <a:lnSpc>
                <a:spcPct val="115000"/>
              </a:lnSpc>
              <a:spcBef>
                <a:spcPct val="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Distribuição de pacientes:</a:t>
            </a:r>
          </a:p>
          <a:p>
            <a:pPr marL="0" indent="0" algn="just" eaLnBrk="1" hangingPunct="1">
              <a:lnSpc>
                <a:spcPct val="115000"/>
              </a:lnSpc>
              <a:spcBef>
                <a:spcPts val="160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Recém-nascidos (RN) com idade gestacional de </a:t>
            </a:r>
            <a:r>
              <a:rPr lang="pt-BR" smtClean="0">
                <a:solidFill>
                  <a:srgbClr val="0000FF"/>
                </a:solidFill>
                <a:latin typeface="Nunito" pitchFamily="2" charset="0"/>
                <a:cs typeface="Arial" charset="0"/>
                <a:sym typeface="Nunito" pitchFamily="2" charset="0"/>
              </a:rPr>
              <a:t>23(0/7) - 28 (6/7)</a:t>
            </a:r>
            <a:r>
              <a:rPr lang="pt-BR" smtClean="0">
                <a:solidFill>
                  <a:srgbClr val="233A44"/>
                </a:solidFill>
                <a:latin typeface="Nunito" pitchFamily="2" charset="0"/>
                <a:cs typeface="Arial" charset="0"/>
                <a:sym typeface="Nunito" pitchFamily="2" charset="0"/>
              </a:rPr>
              <a:t> semanas, pesando entre </a:t>
            </a:r>
            <a:r>
              <a:rPr lang="pt-BR" b="1" smtClean="0">
                <a:solidFill>
                  <a:srgbClr val="0000FF"/>
                </a:solidFill>
                <a:latin typeface="Nunito" pitchFamily="2" charset="0"/>
                <a:cs typeface="Arial" charset="0"/>
                <a:sym typeface="Nunito" pitchFamily="2" charset="0"/>
              </a:rPr>
              <a:t>400 - 1000 g</a:t>
            </a:r>
            <a:r>
              <a:rPr lang="pt-BR" smtClean="0">
                <a:solidFill>
                  <a:srgbClr val="233A44"/>
                </a:solidFill>
                <a:latin typeface="Nunito" pitchFamily="2" charset="0"/>
                <a:cs typeface="Arial" charset="0"/>
                <a:sym typeface="Nunito" pitchFamily="2" charset="0"/>
              </a:rPr>
              <a:t> e que receberam intubação endotraqueal (IOT) e ventilação mecânica nas primeiras 24 horas de vida. Foram inscritos dentro de 36 horas de vida no estudo sobre Hipercapnia Permissiva em Recém-Nascidos de Extremo Baixo Peso (PHELBI)  em 16 centros terciários de Cuidados  Perinatais na Alemanha,  entre Março de 2008 e Julho de 2012 [15]. </a:t>
            </a:r>
          </a:p>
          <a:p>
            <a:pPr marL="0" indent="0"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Cada conselho de revisão institucional dos Centros aprovou o estudo e obteve termo de consentimento informado escrito dos pais ou representantes legais de todas as crianças. </a:t>
            </a:r>
          </a:p>
          <a:p>
            <a:pPr marL="0" indent="0" algn="just" eaLnBrk="1" hangingPunct="1">
              <a:lnSpc>
                <a:spcPct val="115000"/>
              </a:lnSpc>
              <a:spcBef>
                <a:spcPct val="0"/>
              </a:spcBef>
              <a:spcAft>
                <a:spcPct val="0"/>
              </a:spcAft>
              <a:buClr>
                <a:srgbClr val="233A44"/>
              </a:buClr>
              <a:buFont typeface="Nunito" pitchFamily="2" charset="0"/>
              <a:buChar char="-"/>
            </a:pPr>
            <a:r>
              <a:rPr lang="pt-BR" b="1" smtClean="0">
                <a:solidFill>
                  <a:srgbClr val="0000FF"/>
                </a:solidFill>
                <a:latin typeface="Nunito" pitchFamily="2" charset="0"/>
                <a:cs typeface="Arial" charset="0"/>
                <a:sym typeface="Nunito" pitchFamily="2" charset="0"/>
              </a:rPr>
              <a:t>Os RN foram distribuídos de  forma aleatória em 2 diferentes grupos de valores alvo de PaCO2</a:t>
            </a:r>
            <a:r>
              <a:rPr lang="pt-BR" smtClean="0">
                <a:solidFill>
                  <a:srgbClr val="233A44"/>
                </a:solidFill>
                <a:latin typeface="Nunito" pitchFamily="2" charset="0"/>
                <a:cs typeface="Arial" charset="0"/>
                <a:sym typeface="Nunito" pitchFamily="2" charset="0"/>
              </a:rPr>
              <a:t>.  Estas faixas alvo aumentaram de forma idade-dependente em ambos os grupos para facilitar o desmame e foram aplicadas nos primeiros 14 dias de vida ou até a extubação. Uma descrição detalhada do protocolo do estudo foi publicada previamente [15].</a:t>
            </a:r>
          </a:p>
          <a:p>
            <a:pPr marL="0" indent="0" eaLnBrk="1" hangingPunct="1">
              <a:lnSpc>
                <a:spcPct val="115000"/>
              </a:lnSpc>
              <a:spcBef>
                <a:spcPts val="1600"/>
              </a:spcBef>
              <a:spcAft>
                <a:spcPct val="0"/>
              </a:spcAft>
              <a:buClr>
                <a:srgbClr val="233A44"/>
              </a:buClr>
              <a:buFont typeface="Nunito" pitchFamily="2" charset="0"/>
              <a:buNone/>
            </a:pPr>
            <a:endParaRPr lang="pt-BR" sz="1300" smtClean="0">
              <a:solidFill>
                <a:srgbClr val="233A44"/>
              </a:solidFill>
              <a:latin typeface="Nunito" pitchFamily="2" charset="0"/>
              <a:cs typeface="Arial" charset="0"/>
              <a:sym typeface="Nunito" pitchFamily="2" charset="0"/>
            </a:endParaRPr>
          </a:p>
          <a:p>
            <a:pPr marL="0" indent="0" eaLnBrk="1" hangingPunct="1">
              <a:lnSpc>
                <a:spcPct val="115000"/>
              </a:lnSpc>
              <a:spcBef>
                <a:spcPts val="1600"/>
              </a:spcBef>
              <a:spcAft>
                <a:spcPts val="1600"/>
              </a:spcAft>
              <a:buClr>
                <a:srgbClr val="233A44"/>
              </a:buClr>
              <a:buFont typeface="Nunito" pitchFamily="2" charset="0"/>
              <a:buNone/>
            </a:pPr>
            <a:endParaRPr lang="pt-BR" sz="1300"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hape 158"/>
          <p:cNvSpPr txBox="1">
            <a:spLocks noGrp="1"/>
          </p:cNvSpPr>
          <p:nvPr>
            <p:ph type="title"/>
          </p:nvPr>
        </p:nvSpPr>
        <p:spPr>
          <a:xfrm>
            <a:off x="819150" y="45878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Metodologia</a:t>
            </a:r>
          </a:p>
        </p:txBody>
      </p:sp>
      <p:sp>
        <p:nvSpPr>
          <p:cNvPr id="17411" name="Shape 159"/>
          <p:cNvSpPr txBox="1">
            <a:spLocks noGrp="1"/>
          </p:cNvSpPr>
          <p:nvPr>
            <p:ph type="body" idx="1"/>
          </p:nvPr>
        </p:nvSpPr>
        <p:spPr>
          <a:xfrm>
            <a:off x="754063" y="1038225"/>
            <a:ext cx="7505700" cy="3813175"/>
          </a:xfrm>
        </p:spPr>
        <p:txBody>
          <a:bodyPr/>
          <a:lstStyle/>
          <a:p>
            <a:pPr marL="0" indent="0" eaLnBrk="1" hangingPunct="1">
              <a:lnSpc>
                <a:spcPct val="115000"/>
              </a:lnSpc>
              <a:spcBef>
                <a:spcPct val="0"/>
              </a:spcBef>
              <a:spcAft>
                <a:spcPct val="0"/>
              </a:spcAft>
              <a:buClr>
                <a:srgbClr val="233A44"/>
              </a:buClr>
              <a:buFont typeface="Nunito" pitchFamily="2" charset="0"/>
              <a:buNone/>
            </a:pPr>
            <a:r>
              <a:rPr lang="pt-BR" sz="1200" b="1" smtClean="0">
                <a:solidFill>
                  <a:srgbClr val="233A44"/>
                </a:solidFill>
                <a:latin typeface="Nunito" pitchFamily="2" charset="0"/>
                <a:cs typeface="Arial" charset="0"/>
                <a:sym typeface="Nunito" pitchFamily="2" charset="0"/>
              </a:rPr>
              <a:t>Variáveis da PaCO2:</a:t>
            </a:r>
          </a:p>
          <a:p>
            <a:pPr marL="0" indent="0" algn="just" eaLnBrk="1" hangingPunct="1">
              <a:lnSpc>
                <a:spcPct val="115000"/>
              </a:lnSpc>
              <a:spcBef>
                <a:spcPts val="1600"/>
              </a:spcBef>
              <a:spcAft>
                <a:spcPct val="0"/>
              </a:spcAft>
              <a:buClr>
                <a:srgbClr val="233A44"/>
              </a:buClr>
              <a:buFont typeface="Nunito" pitchFamily="2" charset="0"/>
              <a:buChar char="-"/>
            </a:pPr>
            <a:r>
              <a:rPr lang="pt-BR" sz="1200" smtClean="0">
                <a:solidFill>
                  <a:srgbClr val="233A44"/>
                </a:solidFill>
                <a:latin typeface="Nunito" pitchFamily="2" charset="0"/>
                <a:cs typeface="Arial" charset="0"/>
                <a:sym typeface="Nunito" pitchFamily="2" charset="0"/>
              </a:rPr>
              <a:t>Essa análise de dados se baseou nos valores reais de PaCO2 obtidos pela  gasometria nos primeiros </a:t>
            </a:r>
            <a:r>
              <a:rPr lang="pt-BR" sz="1200" smtClean="0">
                <a:solidFill>
                  <a:srgbClr val="0000FF"/>
                </a:solidFill>
                <a:latin typeface="Nunito" pitchFamily="2" charset="0"/>
                <a:cs typeface="Arial" charset="0"/>
                <a:sym typeface="Nunito" pitchFamily="2" charset="0"/>
              </a:rPr>
              <a:t>14 dias</a:t>
            </a:r>
            <a:r>
              <a:rPr lang="pt-BR" sz="1200" smtClean="0">
                <a:solidFill>
                  <a:srgbClr val="233A44"/>
                </a:solidFill>
                <a:latin typeface="Nunito" pitchFamily="2" charset="0"/>
                <a:cs typeface="Arial" charset="0"/>
                <a:sym typeface="Nunito" pitchFamily="2" charset="0"/>
              </a:rPr>
              <a:t> de vida.</a:t>
            </a:r>
          </a:p>
          <a:p>
            <a:pPr marL="0" indent="0" algn="just" eaLnBrk="1" hangingPunct="1">
              <a:lnSpc>
                <a:spcPct val="115000"/>
              </a:lnSpc>
              <a:spcBef>
                <a:spcPct val="0"/>
              </a:spcBef>
              <a:spcAft>
                <a:spcPct val="0"/>
              </a:spcAft>
              <a:buClr>
                <a:srgbClr val="233A44"/>
              </a:buClr>
              <a:buFont typeface="Nunito" pitchFamily="2" charset="0"/>
              <a:buChar char="-"/>
            </a:pPr>
            <a:r>
              <a:rPr lang="pt-BR" sz="1200" smtClean="0">
                <a:solidFill>
                  <a:srgbClr val="0000FF"/>
                </a:solidFill>
                <a:latin typeface="Nunito" pitchFamily="2" charset="0"/>
                <a:cs typeface="Arial" charset="0"/>
                <a:sym typeface="Nunito" pitchFamily="2" charset="0"/>
              </a:rPr>
              <a:t>Os RN foram divididos em 4 grupos de acordo com o seus valores de PaCO2</a:t>
            </a:r>
            <a:r>
              <a:rPr lang="pt-BR" sz="1200" smtClean="0">
                <a:solidFill>
                  <a:srgbClr val="233A44"/>
                </a:solidFill>
                <a:latin typeface="Nunito" pitchFamily="2" charset="0"/>
                <a:cs typeface="Arial" charset="0"/>
                <a:sym typeface="Nunito" pitchFamily="2" charset="0"/>
              </a:rPr>
              <a:t>, em relação aos das outras crianças do estudo. Por causa do seu alto impacto no resultado, os valores extremos de PaCO 2 de cada bebê foram usados ​​para designação a um grupo, semelhante a análises anteriores [17, 18].  Todos os dias de tratamento, os valores máximos de PaCO2 alcançados por todas as crianças foram classificados em </a:t>
            </a:r>
            <a:r>
              <a:rPr lang="pt-BR" sz="1200" b="1" smtClean="0">
                <a:solidFill>
                  <a:srgbClr val="0000FF"/>
                </a:solidFill>
                <a:latin typeface="Nunito" pitchFamily="2" charset="0"/>
                <a:cs typeface="Arial" charset="0"/>
                <a:sym typeface="Nunito" pitchFamily="2" charset="0"/>
              </a:rPr>
              <a:t>4 quartis</a:t>
            </a:r>
            <a:r>
              <a:rPr lang="pt-BR" sz="1200" smtClean="0">
                <a:solidFill>
                  <a:srgbClr val="233A44"/>
                </a:solidFill>
                <a:latin typeface="Nunito" pitchFamily="2" charset="0"/>
                <a:cs typeface="Arial" charset="0"/>
                <a:sym typeface="Nunito" pitchFamily="2" charset="0"/>
              </a:rPr>
              <a:t>. O mesmo foi feito com os valores mínimos. </a:t>
            </a:r>
          </a:p>
          <a:p>
            <a:pPr marL="0" indent="0" algn="just" eaLnBrk="1" hangingPunct="1">
              <a:lnSpc>
                <a:spcPct val="115000"/>
              </a:lnSpc>
              <a:spcBef>
                <a:spcPct val="0"/>
              </a:spcBef>
              <a:spcAft>
                <a:spcPct val="0"/>
              </a:spcAft>
              <a:buClr>
                <a:srgbClr val="233A44"/>
              </a:buClr>
              <a:buFont typeface="Nunito" pitchFamily="2" charset="0"/>
              <a:buChar char="-"/>
            </a:pPr>
            <a:r>
              <a:rPr lang="pt-BR" sz="1200" b="1" smtClean="0">
                <a:solidFill>
                  <a:srgbClr val="FF3300"/>
                </a:solidFill>
                <a:latin typeface="Nunito" pitchFamily="2" charset="0"/>
                <a:cs typeface="Arial" charset="0"/>
                <a:sym typeface="Nunito" pitchFamily="2" charset="0"/>
              </a:rPr>
              <a:t>Crianças “hipocápnicas”:</a:t>
            </a:r>
            <a:r>
              <a:rPr lang="pt-BR" sz="1200" b="1" smtClean="0">
                <a:latin typeface="Nunito" pitchFamily="2" charset="0"/>
                <a:cs typeface="Arial" charset="0"/>
                <a:sym typeface="Nunito" pitchFamily="2" charset="0"/>
              </a:rPr>
              <a:t> PaCO2 mínima estava no menor quartil dos quartis mínimos, mas cuja PaCO2 máxima não alcançou o maior quartil máximo.</a:t>
            </a:r>
          </a:p>
          <a:p>
            <a:pPr marL="0" indent="0" algn="just" eaLnBrk="1" hangingPunct="1">
              <a:lnSpc>
                <a:spcPct val="115000"/>
              </a:lnSpc>
              <a:spcBef>
                <a:spcPct val="0"/>
              </a:spcBef>
              <a:spcAft>
                <a:spcPct val="0"/>
              </a:spcAft>
              <a:buClr>
                <a:srgbClr val="233A44"/>
              </a:buClr>
              <a:buFont typeface="Nunito" pitchFamily="2" charset="0"/>
              <a:buChar char="-"/>
            </a:pPr>
            <a:r>
              <a:rPr lang="pt-BR" sz="1200" b="1" smtClean="0">
                <a:latin typeface="Nunito" pitchFamily="2" charset="0"/>
                <a:cs typeface="Arial" charset="0"/>
                <a:sym typeface="Nunito" pitchFamily="2" charset="0"/>
              </a:rPr>
              <a:t>  </a:t>
            </a:r>
            <a:r>
              <a:rPr lang="pt-BR" sz="1200" b="1" smtClean="0">
                <a:solidFill>
                  <a:srgbClr val="FF3300"/>
                </a:solidFill>
                <a:latin typeface="Nunito" pitchFamily="2" charset="0"/>
                <a:cs typeface="Arial" charset="0"/>
                <a:sym typeface="Nunito" pitchFamily="2" charset="0"/>
              </a:rPr>
              <a:t>Crianças “hipercápnicas”:</a:t>
            </a:r>
            <a:r>
              <a:rPr lang="pt-BR" sz="1200" b="1" smtClean="0">
                <a:latin typeface="Nunito" pitchFamily="2" charset="0"/>
                <a:cs typeface="Arial" charset="0"/>
                <a:sym typeface="Nunito" pitchFamily="2" charset="0"/>
              </a:rPr>
              <a:t>  PaCO2 mínima não estava no quartil mínimo mais baixo, mas cuja PaCO 2 máxima estava  no quartil</a:t>
            </a:r>
            <a:r>
              <a:rPr lang="pt-BR" sz="1200" b="1" smtClean="0">
                <a:solidFill>
                  <a:schemeClr val="tx1"/>
                </a:solidFill>
                <a:latin typeface="Nunito" pitchFamily="2" charset="0"/>
                <a:cs typeface="Arial" charset="0"/>
                <a:sym typeface="Nunito" pitchFamily="2" charset="0"/>
              </a:rPr>
              <a:t> </a:t>
            </a:r>
            <a:r>
              <a:rPr lang="pt-BR" sz="1200" b="1" smtClean="0">
                <a:latin typeface="Nunito" pitchFamily="2" charset="0"/>
                <a:cs typeface="Arial" charset="0"/>
                <a:sym typeface="Nunito" pitchFamily="2" charset="0"/>
              </a:rPr>
              <a:t>máximo mais alto </a:t>
            </a:r>
          </a:p>
          <a:p>
            <a:pPr marL="0" indent="0" algn="just" eaLnBrk="1" hangingPunct="1">
              <a:lnSpc>
                <a:spcPct val="115000"/>
              </a:lnSpc>
              <a:spcBef>
                <a:spcPct val="0"/>
              </a:spcBef>
              <a:spcAft>
                <a:spcPct val="0"/>
              </a:spcAft>
              <a:buClr>
                <a:srgbClr val="233A44"/>
              </a:buClr>
              <a:buFont typeface="Nunito" pitchFamily="2" charset="0"/>
              <a:buChar char="-"/>
            </a:pPr>
            <a:r>
              <a:rPr lang="pt-BR" sz="1200" b="1" smtClean="0">
                <a:solidFill>
                  <a:srgbClr val="FF3300"/>
                </a:solidFill>
                <a:latin typeface="Nunito" pitchFamily="2" charset="0"/>
                <a:cs typeface="Arial" charset="0"/>
                <a:sym typeface="Nunito" pitchFamily="2" charset="0"/>
              </a:rPr>
              <a:t>Crianças  "flutuantes”:</a:t>
            </a:r>
            <a:r>
              <a:rPr lang="pt-BR" sz="1200" smtClean="0">
                <a:latin typeface="Nunito" pitchFamily="2" charset="0"/>
                <a:cs typeface="Arial" charset="0"/>
                <a:sym typeface="Nunito" pitchFamily="2" charset="0"/>
              </a:rPr>
              <a:t> PaCO2 mínima estava no quartil mínimo mais baixo e cuja PaCO2 máxima</a:t>
            </a:r>
            <a:r>
              <a:rPr lang="pt-BR" sz="1200" smtClean="0">
                <a:solidFill>
                  <a:srgbClr val="233A44"/>
                </a:solidFill>
                <a:latin typeface="Nunito" pitchFamily="2" charset="0"/>
                <a:cs typeface="Arial" charset="0"/>
                <a:sym typeface="Nunito" pitchFamily="2" charset="0"/>
              </a:rPr>
              <a:t> estava no quartil máximo mais alto. </a:t>
            </a:r>
          </a:p>
          <a:p>
            <a:pPr marL="0" indent="0" algn="just" eaLnBrk="1" hangingPunct="1">
              <a:lnSpc>
                <a:spcPct val="115000"/>
              </a:lnSpc>
              <a:spcBef>
                <a:spcPct val="0"/>
              </a:spcBef>
              <a:spcAft>
                <a:spcPct val="0"/>
              </a:spcAft>
              <a:buClr>
                <a:srgbClr val="233A44"/>
              </a:buClr>
              <a:buFont typeface="Nunito" pitchFamily="2" charset="0"/>
              <a:buChar char="-"/>
            </a:pPr>
            <a:r>
              <a:rPr lang="pt-BR" sz="1200" b="1" smtClean="0">
                <a:solidFill>
                  <a:srgbClr val="FF3300"/>
                </a:solidFill>
                <a:latin typeface="Nunito" pitchFamily="2" charset="0"/>
                <a:cs typeface="Arial" charset="0"/>
                <a:sym typeface="Nunito" pitchFamily="2" charset="0"/>
              </a:rPr>
              <a:t>Crianças “normocápnicas”:</a:t>
            </a:r>
            <a:r>
              <a:rPr lang="pt-BR" sz="1200" smtClean="0">
                <a:latin typeface="Nunito" pitchFamily="2" charset="0"/>
                <a:cs typeface="Arial" charset="0"/>
                <a:sym typeface="Nunito" pitchFamily="2" charset="0"/>
              </a:rPr>
              <a:t> os demais, cujos níveis de PaCO 2 não atingiram o quartil mínimo ou o maior máximo.</a:t>
            </a:r>
          </a:p>
          <a:p>
            <a:pPr marL="0" indent="0" algn="just" eaLnBrk="1" hangingPunct="1">
              <a:lnSpc>
                <a:spcPct val="115000"/>
              </a:lnSpc>
              <a:spcBef>
                <a:spcPct val="0"/>
              </a:spcBef>
              <a:spcAft>
                <a:spcPct val="0"/>
              </a:spcAft>
              <a:buClr>
                <a:srgbClr val="233A44"/>
              </a:buClr>
              <a:buFont typeface="Nunito" pitchFamily="2" charset="0"/>
              <a:buChar char="-"/>
            </a:pPr>
            <a:endParaRPr lang="pt-BR" sz="1200" b="1" smtClean="0">
              <a:latin typeface="Nunito" pitchFamily="2" charset="0"/>
              <a:cs typeface="Arial" charset="0"/>
              <a:sym typeface="Nunito" pitchFamily="2" charset="0"/>
            </a:endParaRPr>
          </a:p>
          <a:p>
            <a:pPr marL="0" indent="0" algn="just" eaLnBrk="1" hangingPunct="1">
              <a:lnSpc>
                <a:spcPct val="115000"/>
              </a:lnSpc>
              <a:spcBef>
                <a:spcPct val="0"/>
              </a:spcBef>
              <a:spcAft>
                <a:spcPct val="0"/>
              </a:spcAft>
              <a:buClr>
                <a:srgbClr val="233A44"/>
              </a:buClr>
              <a:buFont typeface="Nunito" pitchFamily="2" charset="0"/>
              <a:buChar char="-"/>
            </a:pPr>
            <a:endParaRPr lang="pt-BR" sz="1200" b="1" smtClean="0">
              <a:latin typeface="Nunito" pitchFamily="2" charset="0"/>
              <a:cs typeface="Arial" charset="0"/>
              <a:sym typeface="Nunito" pitchFamily="2" charset="0"/>
            </a:endParaRPr>
          </a:p>
          <a:p>
            <a:pPr marL="0" indent="0" eaLnBrk="1" hangingPunct="1">
              <a:lnSpc>
                <a:spcPct val="115000"/>
              </a:lnSpc>
              <a:spcBef>
                <a:spcPct val="0"/>
              </a:spcBef>
              <a:spcAft>
                <a:spcPct val="0"/>
              </a:spcAft>
              <a:buClr>
                <a:srgbClr val="233A44"/>
              </a:buClr>
              <a:buFont typeface="Nunito" pitchFamily="2" charset="0"/>
              <a:buNone/>
            </a:pPr>
            <a:endParaRPr lang="pt-BR" sz="1200" b="1" smtClean="0">
              <a:latin typeface="Nunito" pitchFamily="2" charset="0"/>
              <a:cs typeface="Arial" charset="0"/>
              <a:sym typeface="Nunito" pitchFamily="2" charset="0"/>
            </a:endParaRPr>
          </a:p>
          <a:p>
            <a:pPr marL="0" indent="0" eaLnBrk="1" hangingPunct="1">
              <a:lnSpc>
                <a:spcPct val="115000"/>
              </a:lnSpc>
              <a:spcBef>
                <a:spcPct val="0"/>
              </a:spcBef>
              <a:spcAft>
                <a:spcPct val="0"/>
              </a:spcAft>
              <a:buClr>
                <a:srgbClr val="233A44"/>
              </a:buClr>
              <a:buFont typeface="Nunito" pitchFamily="2" charset="0"/>
              <a:buNone/>
            </a:pPr>
            <a:endParaRPr lang="pt-BR" sz="1200" smtClean="0">
              <a:latin typeface="Nunito" pitchFamily="2" charset="0"/>
              <a:cs typeface="Arial" charset="0"/>
              <a:sym typeface="Nunito" pitchFamily="2" charset="0"/>
            </a:endParaRPr>
          </a:p>
          <a:p>
            <a:pPr marL="0" indent="0" eaLnBrk="1" hangingPunct="1">
              <a:lnSpc>
                <a:spcPct val="115000"/>
              </a:lnSpc>
              <a:spcBef>
                <a:spcPts val="1600"/>
              </a:spcBef>
              <a:spcAft>
                <a:spcPts val="1600"/>
              </a:spcAft>
              <a:buClr>
                <a:srgbClr val="233A44"/>
              </a:buClr>
              <a:buFont typeface="Nunito" pitchFamily="2" charset="0"/>
              <a:buNone/>
            </a:pPr>
            <a:endParaRPr lang="pt-BR" sz="1200" smtClean="0">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hape 164"/>
          <p:cNvSpPr txBox="1">
            <a:spLocks noGrp="1"/>
          </p:cNvSpPr>
          <p:nvPr>
            <p:ph type="title"/>
          </p:nvPr>
        </p:nvSpPr>
        <p:spPr>
          <a:xfrm>
            <a:off x="819150" y="45878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Metodologia</a:t>
            </a:r>
          </a:p>
        </p:txBody>
      </p:sp>
      <p:sp>
        <p:nvSpPr>
          <p:cNvPr id="18435" name="Shape 165"/>
          <p:cNvSpPr txBox="1">
            <a:spLocks noGrp="1"/>
          </p:cNvSpPr>
          <p:nvPr>
            <p:ph type="body" idx="1"/>
          </p:nvPr>
        </p:nvSpPr>
        <p:spPr>
          <a:xfrm>
            <a:off x="819150" y="998538"/>
            <a:ext cx="7505700" cy="3813175"/>
          </a:xfrm>
        </p:spPr>
        <p:txBody>
          <a:bodyPr/>
          <a:lstStyle/>
          <a:p>
            <a:pPr marL="0" indent="0" eaLnBrk="1" hangingPunct="1">
              <a:lnSpc>
                <a:spcPct val="115000"/>
              </a:lnSpc>
              <a:spcBef>
                <a:spcPct val="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Variáveis da PaCO2:</a:t>
            </a:r>
          </a:p>
          <a:p>
            <a:pPr marL="0" indent="0" algn="just" eaLnBrk="1" hangingPunct="1">
              <a:lnSpc>
                <a:spcPct val="115000"/>
              </a:lnSpc>
              <a:spcBef>
                <a:spcPts val="160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A designação para um grupo para fins de análise de dados foi feita com base na categoria em que a criança passou a maior parte dos dias, e no caso de um número igual de dias sendo gasto em duas categorias, mais peso foi dado para os primeiros dias.</a:t>
            </a:r>
          </a:p>
          <a:p>
            <a:pPr marL="0" indent="0"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O máximo, o mínimo e o tempo ponderado de exposição média da PaCO2 foram calculados. </a:t>
            </a:r>
          </a:p>
          <a:p>
            <a:pPr marL="0" indent="0" algn="ctr" eaLnBrk="1" hangingPunct="1">
              <a:lnSpc>
                <a:spcPct val="115000"/>
              </a:lnSpc>
              <a:spcBef>
                <a:spcPct val="0"/>
              </a:spcBef>
              <a:spcAft>
                <a:spcPct val="0"/>
              </a:spcAft>
              <a:buClr>
                <a:srgbClr val="233A44"/>
              </a:buClr>
              <a:buFont typeface="Nunito" pitchFamily="2" charset="0"/>
              <a:buChar char="-"/>
            </a:pPr>
            <a:r>
              <a:rPr lang="pt-BR" b="1" smtClean="0">
                <a:solidFill>
                  <a:srgbClr val="FF3300"/>
                </a:solidFill>
                <a:latin typeface="Nunito" pitchFamily="2" charset="0"/>
                <a:cs typeface="Arial" charset="0"/>
                <a:sym typeface="Nunito" pitchFamily="2" charset="0"/>
              </a:rPr>
              <a:t>A gravidade da doença pulmonar foi avaliada pelo produto da pressão média das vias aéreas (MAP) e da fração inspirada de oxigênio (FiO2).</a:t>
            </a:r>
          </a:p>
          <a:p>
            <a:pPr marL="0" indent="0" eaLnBrk="1" hangingPunct="1">
              <a:lnSpc>
                <a:spcPct val="115000"/>
              </a:lnSpc>
              <a:spcBef>
                <a:spcPct val="0"/>
              </a:spcBef>
              <a:spcAft>
                <a:spcPct val="0"/>
              </a:spcAft>
              <a:buClr>
                <a:srgbClr val="233A44"/>
              </a:buClr>
              <a:buFont typeface="Nunito" pitchFamily="2" charset="0"/>
              <a:buNone/>
            </a:pPr>
            <a:endParaRPr lang="pt-BR" b="1" smtClean="0">
              <a:solidFill>
                <a:srgbClr val="FF3300"/>
              </a:solidFill>
              <a:latin typeface="Nunito" pitchFamily="2" charset="0"/>
              <a:cs typeface="Arial" charset="0"/>
              <a:sym typeface="Nunito" pitchFamily="2" charset="0"/>
            </a:endParaRPr>
          </a:p>
          <a:p>
            <a:pPr marL="0" indent="0" eaLnBrk="1" hangingPunct="1">
              <a:lnSpc>
                <a:spcPct val="115000"/>
              </a:lnSpc>
              <a:spcBef>
                <a:spcPts val="1600"/>
              </a:spcBef>
              <a:spcAft>
                <a:spcPct val="0"/>
              </a:spcAft>
              <a:buClr>
                <a:srgbClr val="233A44"/>
              </a:buClr>
              <a:buFont typeface="Nunito" pitchFamily="2" charset="0"/>
              <a:buNone/>
            </a:pPr>
            <a:endParaRPr lang="pt-BR" smtClean="0">
              <a:solidFill>
                <a:srgbClr val="233A44"/>
              </a:solidFill>
              <a:latin typeface="Nunito" pitchFamily="2" charset="0"/>
              <a:cs typeface="Arial" charset="0"/>
              <a:sym typeface="Nunito" pitchFamily="2" charset="0"/>
            </a:endParaRPr>
          </a:p>
          <a:p>
            <a:pPr marL="0" indent="0" eaLnBrk="1" hangingPunct="1">
              <a:lnSpc>
                <a:spcPct val="115000"/>
              </a:lnSpc>
              <a:spcBef>
                <a:spcPts val="1600"/>
              </a:spcBef>
              <a:spcAft>
                <a:spcPts val="1600"/>
              </a:spcAft>
              <a:buClr>
                <a:srgbClr val="233A44"/>
              </a:buClr>
              <a:buFont typeface="Nunito" pitchFamily="2" charset="0"/>
              <a:buNone/>
            </a:pPr>
            <a:endParaRPr lang="pt-BR"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hape 170"/>
          <p:cNvSpPr txBox="1">
            <a:spLocks noGrp="1"/>
          </p:cNvSpPr>
          <p:nvPr>
            <p:ph type="title"/>
          </p:nvPr>
        </p:nvSpPr>
        <p:spPr>
          <a:xfrm>
            <a:off x="819150" y="32543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Metodologia</a:t>
            </a:r>
          </a:p>
        </p:txBody>
      </p:sp>
      <p:sp>
        <p:nvSpPr>
          <p:cNvPr id="19459" name="Shape 171"/>
          <p:cNvSpPr txBox="1">
            <a:spLocks noGrp="1"/>
          </p:cNvSpPr>
          <p:nvPr>
            <p:ph type="body" idx="1"/>
          </p:nvPr>
        </p:nvSpPr>
        <p:spPr>
          <a:xfrm>
            <a:off x="457200" y="881063"/>
            <a:ext cx="8229600" cy="2994025"/>
          </a:xfrm>
        </p:spPr>
        <p:txBody>
          <a:bodyPr/>
          <a:lstStyle/>
          <a:p>
            <a:pPr marL="0" indent="0" eaLnBrk="1" hangingPunct="1">
              <a:lnSpc>
                <a:spcPct val="115000"/>
              </a:lnSpc>
              <a:spcBef>
                <a:spcPct val="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Avaliação de resultados:</a:t>
            </a:r>
          </a:p>
          <a:p>
            <a:pPr marL="0" indent="0" algn="just" eaLnBrk="1" hangingPunct="1">
              <a:lnSpc>
                <a:spcPct val="115000"/>
              </a:lnSpc>
              <a:spcBef>
                <a:spcPts val="1600"/>
              </a:spcBef>
              <a:spcAft>
                <a:spcPct val="0"/>
              </a:spcAft>
              <a:buClr>
                <a:srgbClr val="233A44"/>
              </a:buClr>
              <a:buFont typeface="Nunito" pitchFamily="2" charset="0"/>
              <a:buChar char="-"/>
            </a:pPr>
            <a:r>
              <a:rPr lang="pt-BR" sz="1300" smtClean="0">
                <a:solidFill>
                  <a:srgbClr val="233A44"/>
                </a:solidFill>
                <a:latin typeface="Nunito" pitchFamily="2" charset="0"/>
                <a:cs typeface="Arial" charset="0"/>
                <a:sym typeface="Nunito" pitchFamily="2" charset="0"/>
              </a:rPr>
              <a:t>A displasia broncopulmonar (BPD) foi definida como a necessidade de suporte mecânico de pressão ou suplementação de oxigênio com 36 semanas +/- 2 dias de idade pós-menstrual, incluindo um teste de redução de O2 para crianças que necessitavam de FiO2 &lt;  0,3 [19]. Isso também representa a definição de BPD moderada-grave de acordo com o consenso do</a:t>
            </a:r>
            <a:r>
              <a:rPr lang="pt-BR" sz="1300" b="1" smtClean="0">
                <a:solidFill>
                  <a:srgbClr val="233A44"/>
                </a:solidFill>
                <a:latin typeface="Nunito" pitchFamily="2" charset="0"/>
                <a:cs typeface="Arial" charset="0"/>
                <a:sym typeface="Nunito" pitchFamily="2" charset="0"/>
              </a:rPr>
              <a:t> </a:t>
            </a:r>
            <a:r>
              <a:rPr lang="pt-BR" sz="1300" smtClean="0">
                <a:solidFill>
                  <a:srgbClr val="233A44"/>
                </a:solidFill>
                <a:latin typeface="Nunito" pitchFamily="2" charset="0"/>
                <a:cs typeface="Arial" charset="0"/>
                <a:sym typeface="Nunito" pitchFamily="2" charset="0"/>
              </a:rPr>
              <a:t>Instituto Nacional de Saúde Infantil e Desenvolvimento [20]. </a:t>
            </a:r>
          </a:p>
          <a:p>
            <a:pPr marL="0" indent="0" algn="just" eaLnBrk="1" hangingPunct="1">
              <a:lnSpc>
                <a:spcPct val="115000"/>
              </a:lnSpc>
              <a:spcBef>
                <a:spcPct val="0"/>
              </a:spcBef>
              <a:spcAft>
                <a:spcPct val="0"/>
              </a:spcAft>
              <a:buClr>
                <a:srgbClr val="233A44"/>
              </a:buClr>
              <a:buFont typeface="Nunito" pitchFamily="2" charset="0"/>
              <a:buChar char="-"/>
            </a:pPr>
            <a:r>
              <a:rPr lang="pt-BR" sz="1300" smtClean="0">
                <a:solidFill>
                  <a:srgbClr val="233A44"/>
                </a:solidFill>
                <a:latin typeface="Nunito" pitchFamily="2" charset="0"/>
                <a:cs typeface="Arial" charset="0"/>
                <a:sym typeface="Nunito" pitchFamily="2" charset="0"/>
              </a:rPr>
              <a:t>A incidência e gravidade da hemorragia intraventricular (IVH) foram avaliadas segundo  Papile et. al. [21], por ultrassonografia transcraniana por um único radiologista pediátrico no primeiro dia de vida, 12-14 dias e com 36 semanas de idade pós menstrual. Retinopatia da prematuridade (ROP) foi rotineiramente rastreada e classificada de acordo com a classificação internacional [22].</a:t>
            </a:r>
          </a:p>
          <a:p>
            <a:pPr marL="0" indent="0" algn="just" eaLnBrk="1" hangingPunct="1">
              <a:lnSpc>
                <a:spcPct val="115000"/>
              </a:lnSpc>
              <a:spcBef>
                <a:spcPct val="0"/>
              </a:spcBef>
              <a:spcAft>
                <a:spcPct val="0"/>
              </a:spcAft>
              <a:buClr>
                <a:srgbClr val="233A44"/>
              </a:buClr>
              <a:buFont typeface="Nunito" pitchFamily="2" charset="0"/>
              <a:buChar char="-"/>
            </a:pPr>
            <a:r>
              <a:rPr lang="pt-BR" sz="1300" smtClean="0">
                <a:solidFill>
                  <a:srgbClr val="233A44"/>
                </a:solidFill>
                <a:latin typeface="Nunito" pitchFamily="2" charset="0"/>
                <a:cs typeface="Arial" charset="0"/>
                <a:sym typeface="Nunito" pitchFamily="2" charset="0"/>
              </a:rPr>
              <a:t>Enterocolite necrosante (NEC) foi diagnosticada quando os achados clínicos e radiológicos corresponderam ao estágio II ou superior de acordo com os critérios de Bell et al [23].</a:t>
            </a:r>
          </a:p>
          <a:p>
            <a:pPr marL="0" indent="0" algn="just" eaLnBrk="1" hangingPunct="1">
              <a:lnSpc>
                <a:spcPct val="115000"/>
              </a:lnSpc>
              <a:spcBef>
                <a:spcPct val="0"/>
              </a:spcBef>
              <a:spcAft>
                <a:spcPct val="0"/>
              </a:spcAft>
              <a:buClr>
                <a:srgbClr val="233A44"/>
              </a:buClr>
              <a:buFont typeface="Nunito" pitchFamily="2" charset="0"/>
              <a:buChar char="-"/>
            </a:pPr>
            <a:r>
              <a:rPr lang="pt-BR" sz="1300" smtClean="0">
                <a:solidFill>
                  <a:srgbClr val="233A44"/>
                </a:solidFill>
                <a:latin typeface="Nunito" pitchFamily="2" charset="0"/>
                <a:cs typeface="Arial" charset="0"/>
                <a:sym typeface="Nunito" pitchFamily="2" charset="0"/>
              </a:rPr>
              <a:t>O ducto arterioso foi considerado persistente se ele persistiu durante todo o período de hospitalização ou se ele precisou ser ligado após tratamento médico falhar. </a:t>
            </a:r>
          </a:p>
          <a:p>
            <a:pPr marL="0" indent="0" algn="just" eaLnBrk="1" hangingPunct="1">
              <a:lnSpc>
                <a:spcPct val="115000"/>
              </a:lnSpc>
              <a:spcBef>
                <a:spcPct val="0"/>
              </a:spcBef>
              <a:spcAft>
                <a:spcPct val="0"/>
              </a:spcAft>
              <a:buClr>
                <a:srgbClr val="233A44"/>
              </a:buClr>
              <a:buFont typeface="Nunito" pitchFamily="2" charset="0"/>
              <a:buChar char="-"/>
            </a:pPr>
            <a:r>
              <a:rPr lang="pt-BR" sz="1300" smtClean="0">
                <a:solidFill>
                  <a:srgbClr val="233A44"/>
                </a:solidFill>
                <a:latin typeface="Nunito" pitchFamily="2" charset="0"/>
                <a:cs typeface="Arial" charset="0"/>
                <a:sym typeface="Nunito" pitchFamily="2" charset="0"/>
              </a:rPr>
              <a:t>O Índice de Risco Clínico para bebês (CRIB) também foi determinado [24]. </a:t>
            </a:r>
          </a:p>
          <a:p>
            <a:pPr marL="0" indent="0" eaLnBrk="1" hangingPunct="1">
              <a:lnSpc>
                <a:spcPct val="115000"/>
              </a:lnSpc>
              <a:spcBef>
                <a:spcPts val="1600"/>
              </a:spcBef>
              <a:spcAft>
                <a:spcPct val="0"/>
              </a:spcAft>
              <a:buClr>
                <a:srgbClr val="233A44"/>
              </a:buClr>
              <a:buFont typeface="Nunito" pitchFamily="2" charset="0"/>
              <a:buNone/>
            </a:pPr>
            <a:endParaRPr lang="pt-BR" sz="1300" smtClean="0">
              <a:solidFill>
                <a:srgbClr val="233A44"/>
              </a:solidFill>
              <a:latin typeface="Nunito" pitchFamily="2" charset="0"/>
              <a:cs typeface="Arial" charset="0"/>
              <a:sym typeface="Nunito" pitchFamily="2" charset="0"/>
            </a:endParaRPr>
          </a:p>
          <a:p>
            <a:pPr marL="0" indent="0" eaLnBrk="1" hangingPunct="1">
              <a:lnSpc>
                <a:spcPct val="115000"/>
              </a:lnSpc>
              <a:spcBef>
                <a:spcPts val="1600"/>
              </a:spcBef>
              <a:spcAft>
                <a:spcPts val="1600"/>
              </a:spcAft>
              <a:buClr>
                <a:srgbClr val="233A44"/>
              </a:buClr>
              <a:buFont typeface="Nunito" pitchFamily="2" charset="0"/>
              <a:buNone/>
            </a:pPr>
            <a:endParaRPr lang="pt-BR"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hape 176"/>
          <p:cNvSpPr txBox="1">
            <a:spLocks noGrp="1"/>
          </p:cNvSpPr>
          <p:nvPr>
            <p:ph type="title"/>
          </p:nvPr>
        </p:nvSpPr>
        <p:spPr>
          <a:xfrm>
            <a:off x="819150" y="45878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Metodologia</a:t>
            </a:r>
          </a:p>
        </p:txBody>
      </p:sp>
      <p:sp>
        <p:nvSpPr>
          <p:cNvPr id="177" name="Shape 177"/>
          <p:cNvSpPr txBox="1">
            <a:spLocks noGrp="1"/>
          </p:cNvSpPr>
          <p:nvPr>
            <p:ph type="body" idx="1"/>
          </p:nvPr>
        </p:nvSpPr>
        <p:spPr>
          <a:xfrm>
            <a:off x="819150" y="1079375"/>
            <a:ext cx="7505700" cy="3040500"/>
          </a:xfrm>
        </p:spPr>
        <p:txBody>
          <a:bodyPr>
            <a:noAutofit/>
          </a:bodyPr>
          <a:lstStyle/>
          <a:p>
            <a:pPr marL="0" indent="0" eaLnBrk="1" fontAlgn="auto" hangingPunct="1">
              <a:lnSpc>
                <a:spcPct val="115000"/>
              </a:lnSpc>
              <a:buClr>
                <a:schemeClr val="dk2"/>
              </a:buClr>
              <a:buFont typeface="Calibri"/>
              <a:buNone/>
              <a:defRPr/>
            </a:pPr>
            <a:r>
              <a:rPr lang="pt-BR" b="1" dirty="0">
                <a:solidFill>
                  <a:schemeClr val="dk2"/>
                </a:solidFill>
                <a:latin typeface="Calibri"/>
                <a:ea typeface="Calibri"/>
                <a:cs typeface="Calibri"/>
                <a:sym typeface="Calibri"/>
              </a:rPr>
              <a:t>Avaliação de resultados:</a:t>
            </a:r>
            <a:endParaRPr b="1" dirty="0">
              <a:solidFill>
                <a:schemeClr val="dk2"/>
              </a:solidFill>
              <a:latin typeface="Calibri"/>
              <a:ea typeface="Calibri"/>
              <a:cs typeface="Calibri"/>
              <a:sym typeface="Calibri"/>
            </a:endParaRPr>
          </a:p>
          <a:p>
            <a:pPr algn="just" eaLnBrk="1" fontAlgn="auto" hangingPunct="1">
              <a:lnSpc>
                <a:spcPct val="115000"/>
              </a:lnSpc>
              <a:spcBef>
                <a:spcPts val="1600"/>
              </a:spcBef>
              <a:buClr>
                <a:schemeClr val="dk2"/>
              </a:buClr>
              <a:buFont typeface="Calibri"/>
              <a:buChar char="-"/>
              <a:defRPr/>
            </a:pPr>
            <a:r>
              <a:rPr lang="pt-BR" dirty="0">
                <a:solidFill>
                  <a:schemeClr val="dk2"/>
                </a:solidFill>
                <a:latin typeface="Calibri"/>
                <a:ea typeface="Calibri"/>
                <a:cs typeface="Calibri"/>
                <a:sym typeface="Calibri"/>
              </a:rPr>
              <a:t>Todos os bebês sobreviventes foram convidados para uma avaliação de follow-up de </a:t>
            </a:r>
            <a:r>
              <a:rPr lang="pt-BR" dirty="0" err="1">
                <a:solidFill>
                  <a:schemeClr val="dk2"/>
                </a:solidFill>
                <a:latin typeface="Calibri"/>
                <a:ea typeface="Calibri"/>
                <a:cs typeface="Calibri"/>
                <a:sym typeface="Calibri"/>
              </a:rPr>
              <a:t>neurodesenvolvimento</a:t>
            </a:r>
            <a:r>
              <a:rPr lang="pt-BR" dirty="0">
                <a:solidFill>
                  <a:schemeClr val="dk2"/>
                </a:solidFill>
                <a:latin typeface="Calibri"/>
                <a:ea typeface="Calibri"/>
                <a:cs typeface="Calibri"/>
                <a:sym typeface="Calibri"/>
              </a:rPr>
              <a:t> aos 2 anos +/- 3 meses de idade corrigida [16].  O Índice de Desenvolvimento Mental (MDI) e o Índice de Desenvolvimento Psicomotor (PDI) foram determinados utilizando as Escalas de </a:t>
            </a:r>
            <a:r>
              <a:rPr lang="pt-BR" dirty="0" err="1">
                <a:solidFill>
                  <a:schemeClr val="dk2"/>
                </a:solidFill>
                <a:latin typeface="Calibri"/>
                <a:ea typeface="Calibri"/>
                <a:cs typeface="Calibri"/>
                <a:sym typeface="Calibri"/>
              </a:rPr>
              <a:t>Bayley</a:t>
            </a:r>
            <a:r>
              <a:rPr lang="pt-BR" dirty="0">
                <a:solidFill>
                  <a:schemeClr val="dk2"/>
                </a:solidFill>
                <a:latin typeface="Calibri"/>
                <a:ea typeface="Calibri"/>
                <a:cs typeface="Calibri"/>
                <a:sym typeface="Calibri"/>
              </a:rPr>
              <a:t> de Desenvolvimento Infantil II (traduzidas em alemão) [25].</a:t>
            </a:r>
            <a:endParaRPr dirty="0">
              <a:solidFill>
                <a:schemeClr val="dk2"/>
              </a:solidFill>
              <a:latin typeface="Calibri"/>
              <a:ea typeface="Calibri"/>
              <a:cs typeface="Calibri"/>
              <a:sym typeface="Calibri"/>
            </a:endParaRPr>
          </a:p>
          <a:p>
            <a:pPr algn="just" eaLnBrk="1" fontAlgn="auto" hangingPunct="1">
              <a:lnSpc>
                <a:spcPct val="115000"/>
              </a:lnSpc>
              <a:buClr>
                <a:schemeClr val="dk2"/>
              </a:buClr>
              <a:buFont typeface="Calibri"/>
              <a:buChar char="-"/>
              <a:defRPr/>
            </a:pPr>
            <a:r>
              <a:rPr lang="pt-BR" dirty="0">
                <a:solidFill>
                  <a:schemeClr val="dk2"/>
                </a:solidFill>
                <a:latin typeface="Calibri"/>
                <a:ea typeface="Calibri"/>
                <a:cs typeface="Calibri"/>
                <a:sym typeface="Calibri"/>
              </a:rPr>
              <a:t>O prejuízo de </a:t>
            </a:r>
            <a:r>
              <a:rPr lang="pt-BR" dirty="0" err="1">
                <a:solidFill>
                  <a:schemeClr val="dk2"/>
                </a:solidFill>
                <a:latin typeface="Calibri"/>
                <a:ea typeface="Calibri"/>
                <a:cs typeface="Calibri"/>
                <a:sym typeface="Calibri"/>
              </a:rPr>
              <a:t>neurodesenvolvimento</a:t>
            </a:r>
            <a:r>
              <a:rPr lang="pt-BR" dirty="0">
                <a:solidFill>
                  <a:schemeClr val="dk2"/>
                </a:solidFill>
                <a:latin typeface="Calibri"/>
                <a:ea typeface="Calibri"/>
                <a:cs typeface="Calibri"/>
                <a:sym typeface="Calibri"/>
              </a:rPr>
              <a:t> foi definido como MDI &lt; 70, ou PDI &lt; 70, ou  deficiências auditivas ou visuais.  </a:t>
            </a:r>
            <a:endParaRPr dirty="0">
              <a:solidFill>
                <a:schemeClr val="dk2"/>
              </a:solidFill>
              <a:latin typeface="Calibri"/>
              <a:ea typeface="Calibri"/>
              <a:cs typeface="Calibri"/>
              <a:sym typeface="Calibri"/>
            </a:endParaRPr>
          </a:p>
          <a:p>
            <a:pPr algn="just" eaLnBrk="1" fontAlgn="auto" hangingPunct="1">
              <a:lnSpc>
                <a:spcPct val="115000"/>
              </a:lnSpc>
              <a:buClr>
                <a:schemeClr val="dk2"/>
              </a:buClr>
              <a:buFont typeface="Calibri"/>
              <a:buChar char="-"/>
              <a:defRPr/>
            </a:pPr>
            <a:r>
              <a:rPr lang="pt-BR" dirty="0">
                <a:solidFill>
                  <a:schemeClr val="dk2"/>
                </a:solidFill>
                <a:latin typeface="Calibri"/>
                <a:ea typeface="Calibri"/>
                <a:cs typeface="Calibri"/>
                <a:sym typeface="Calibri"/>
              </a:rPr>
              <a:t>A função motora foi avaliada pelo</a:t>
            </a:r>
            <a:r>
              <a:rPr lang="pt-BR" dirty="0">
                <a:solidFill>
                  <a:srgbClr val="212121"/>
                </a:solidFill>
                <a:highlight>
                  <a:srgbClr val="FFFFFF"/>
                </a:highlight>
                <a:latin typeface="Calibri"/>
                <a:ea typeface="Calibri"/>
                <a:cs typeface="Calibri"/>
                <a:sym typeface="Calibri"/>
              </a:rPr>
              <a:t> </a:t>
            </a:r>
            <a:r>
              <a:rPr lang="pt-BR" dirty="0">
                <a:solidFill>
                  <a:schemeClr val="dk2"/>
                </a:solidFill>
                <a:latin typeface="Calibri"/>
                <a:ea typeface="Calibri"/>
                <a:cs typeface="Calibri"/>
                <a:sym typeface="Calibri"/>
              </a:rPr>
              <a:t>Sistema</a:t>
            </a:r>
            <a:r>
              <a:rPr lang="pt-BR" dirty="0">
                <a:solidFill>
                  <a:srgbClr val="212121"/>
                </a:solidFill>
                <a:highlight>
                  <a:srgbClr val="FFFFFF"/>
                </a:highlight>
                <a:latin typeface="Calibri"/>
                <a:ea typeface="Calibri"/>
                <a:cs typeface="Calibri"/>
                <a:sym typeface="Calibri"/>
              </a:rPr>
              <a:t> de </a:t>
            </a:r>
            <a:r>
              <a:rPr lang="pt-BR" dirty="0">
                <a:solidFill>
                  <a:schemeClr val="dk2"/>
                </a:solidFill>
                <a:latin typeface="Calibri"/>
                <a:ea typeface="Calibri"/>
                <a:cs typeface="Calibri"/>
                <a:sym typeface="Calibri"/>
              </a:rPr>
              <a:t>Classificação</a:t>
            </a:r>
            <a:r>
              <a:rPr lang="pt-BR" dirty="0">
                <a:solidFill>
                  <a:srgbClr val="212121"/>
                </a:solidFill>
                <a:highlight>
                  <a:srgbClr val="FFFFFF"/>
                </a:highlight>
                <a:latin typeface="Calibri"/>
                <a:ea typeface="Calibri"/>
                <a:cs typeface="Calibri"/>
                <a:sym typeface="Calibri"/>
              </a:rPr>
              <a:t> da Função Motora Grossa (GMFCS) modificado, com pontuações que vão do nível 0 (normal)  até o 5 (os mais debilitados) [26].</a:t>
            </a:r>
            <a:endParaRPr dirty="0">
              <a:solidFill>
                <a:srgbClr val="212121"/>
              </a:solidFill>
              <a:highlight>
                <a:srgbClr val="FFFFFF"/>
              </a:highlight>
              <a:latin typeface="Calibri"/>
              <a:ea typeface="Calibri"/>
              <a:cs typeface="Calibri"/>
              <a:sym typeface="Calibri"/>
            </a:endParaRPr>
          </a:p>
          <a:p>
            <a:pPr marR="25400" algn="just" eaLnBrk="1" fontAlgn="auto" hangingPunct="1">
              <a:lnSpc>
                <a:spcPct val="115000"/>
              </a:lnSpc>
              <a:buClr>
                <a:srgbClr val="212121"/>
              </a:buClr>
              <a:buFont typeface="Calibri"/>
              <a:buChar char="-"/>
              <a:defRPr/>
            </a:pPr>
            <a:r>
              <a:rPr lang="pt-BR" dirty="0">
                <a:solidFill>
                  <a:srgbClr val="212121"/>
                </a:solidFill>
                <a:highlight>
                  <a:srgbClr val="FFFFFF"/>
                </a:highlight>
                <a:latin typeface="Calibri"/>
                <a:ea typeface="Calibri"/>
                <a:cs typeface="Calibri"/>
                <a:sym typeface="Calibri"/>
              </a:rPr>
              <a:t>A percepção dos pais foi avaliada pelo Questionário </a:t>
            </a:r>
            <a:r>
              <a:rPr lang="pt-BR" dirty="0" err="1">
                <a:solidFill>
                  <a:srgbClr val="212121"/>
                </a:solidFill>
                <a:highlight>
                  <a:srgbClr val="FFFFFF"/>
                </a:highlight>
                <a:latin typeface="Calibri"/>
                <a:ea typeface="Calibri"/>
                <a:cs typeface="Calibri"/>
                <a:sym typeface="Calibri"/>
              </a:rPr>
              <a:t>EFkE</a:t>
            </a:r>
            <a:r>
              <a:rPr lang="pt-BR" dirty="0">
                <a:solidFill>
                  <a:srgbClr val="212121"/>
                </a:solidFill>
                <a:highlight>
                  <a:srgbClr val="FFFFFF"/>
                </a:highlight>
                <a:latin typeface="Calibri"/>
                <a:ea typeface="Calibri"/>
                <a:cs typeface="Calibri"/>
                <a:sym typeface="Calibri"/>
              </a:rPr>
              <a:t> (</a:t>
            </a:r>
            <a:r>
              <a:rPr lang="pt-BR" dirty="0" err="1">
                <a:solidFill>
                  <a:srgbClr val="212121"/>
                </a:solidFill>
                <a:highlight>
                  <a:srgbClr val="FFFFFF"/>
                </a:highlight>
                <a:latin typeface="Calibri"/>
                <a:ea typeface="Calibri"/>
                <a:cs typeface="Calibri"/>
                <a:sym typeface="Calibri"/>
              </a:rPr>
              <a:t>Elternfragebogen</a:t>
            </a:r>
            <a:r>
              <a:rPr lang="pt-BR" dirty="0">
                <a:solidFill>
                  <a:srgbClr val="212121"/>
                </a:solidFill>
                <a:highlight>
                  <a:srgbClr val="FFFFFF"/>
                </a:highlight>
                <a:latin typeface="Calibri"/>
                <a:ea typeface="Calibri"/>
                <a:cs typeface="Calibri"/>
                <a:sym typeface="Calibri"/>
              </a:rPr>
              <a:t> </a:t>
            </a:r>
            <a:r>
              <a:rPr lang="pt-BR" dirty="0" err="1">
                <a:solidFill>
                  <a:srgbClr val="212121"/>
                </a:solidFill>
                <a:highlight>
                  <a:srgbClr val="FFFFFF"/>
                </a:highlight>
                <a:latin typeface="Calibri"/>
                <a:ea typeface="Calibri"/>
                <a:cs typeface="Calibri"/>
                <a:sym typeface="Calibri"/>
              </a:rPr>
              <a:t>zur</a:t>
            </a:r>
            <a:r>
              <a:rPr lang="pt-BR" dirty="0">
                <a:solidFill>
                  <a:srgbClr val="212121"/>
                </a:solidFill>
                <a:highlight>
                  <a:srgbClr val="FFFFFF"/>
                </a:highlight>
                <a:latin typeface="Calibri"/>
                <a:ea typeface="Calibri"/>
                <a:cs typeface="Calibri"/>
                <a:sym typeface="Calibri"/>
              </a:rPr>
              <a:t> </a:t>
            </a:r>
            <a:r>
              <a:rPr lang="pt-BR" dirty="0" err="1">
                <a:solidFill>
                  <a:srgbClr val="212121"/>
                </a:solidFill>
                <a:highlight>
                  <a:srgbClr val="FFFFFF"/>
                </a:highlight>
                <a:latin typeface="Calibri"/>
                <a:ea typeface="Calibri"/>
                <a:cs typeface="Calibri"/>
                <a:sym typeface="Calibri"/>
              </a:rPr>
              <a:t>kindlichen</a:t>
            </a:r>
            <a:r>
              <a:rPr lang="pt-BR" dirty="0">
                <a:solidFill>
                  <a:srgbClr val="212121"/>
                </a:solidFill>
                <a:highlight>
                  <a:srgbClr val="FFFFFF"/>
                </a:highlight>
                <a:latin typeface="Calibri"/>
                <a:ea typeface="Calibri"/>
                <a:cs typeface="Calibri"/>
                <a:sym typeface="Calibri"/>
              </a:rPr>
              <a:t> </a:t>
            </a:r>
            <a:r>
              <a:rPr lang="pt-BR" dirty="0" err="1">
                <a:solidFill>
                  <a:srgbClr val="212121"/>
                </a:solidFill>
                <a:highlight>
                  <a:srgbClr val="FFFFFF"/>
                </a:highlight>
                <a:latin typeface="Calibri"/>
                <a:ea typeface="Calibri"/>
                <a:cs typeface="Calibri"/>
                <a:sym typeface="Calibri"/>
              </a:rPr>
              <a:t>Entwicklung</a:t>
            </a:r>
            <a:r>
              <a:rPr lang="pt-BR" dirty="0">
                <a:solidFill>
                  <a:srgbClr val="212121"/>
                </a:solidFill>
                <a:highlight>
                  <a:srgbClr val="FFFFFF"/>
                </a:highlight>
                <a:latin typeface="Calibri"/>
                <a:ea typeface="Calibri"/>
                <a:cs typeface="Calibri"/>
                <a:sym typeface="Calibri"/>
              </a:rPr>
              <a:t>) [27, 28], uma tradução alemã validada do </a:t>
            </a:r>
            <a:r>
              <a:rPr lang="pt-BR" dirty="0" err="1">
                <a:solidFill>
                  <a:srgbClr val="212121"/>
                </a:solidFill>
                <a:highlight>
                  <a:srgbClr val="FFFFFF"/>
                </a:highlight>
                <a:latin typeface="Calibri"/>
                <a:ea typeface="Calibri"/>
                <a:cs typeface="Calibri"/>
                <a:sym typeface="Calibri"/>
              </a:rPr>
              <a:t>Child</a:t>
            </a:r>
            <a:r>
              <a:rPr lang="pt-BR" dirty="0">
                <a:solidFill>
                  <a:srgbClr val="212121"/>
                </a:solidFill>
                <a:highlight>
                  <a:srgbClr val="FFFFFF"/>
                </a:highlight>
                <a:latin typeface="Calibri"/>
                <a:ea typeface="Calibri"/>
                <a:cs typeface="Calibri"/>
                <a:sym typeface="Calibri"/>
              </a:rPr>
              <a:t> </a:t>
            </a:r>
            <a:r>
              <a:rPr lang="pt-BR" dirty="0" err="1">
                <a:solidFill>
                  <a:srgbClr val="212121"/>
                </a:solidFill>
                <a:highlight>
                  <a:srgbClr val="FFFFFF"/>
                </a:highlight>
                <a:latin typeface="Calibri"/>
                <a:ea typeface="Calibri"/>
                <a:cs typeface="Calibri"/>
                <a:sym typeface="Calibri"/>
              </a:rPr>
              <a:t>Development</a:t>
            </a:r>
            <a:r>
              <a:rPr lang="pt-BR" dirty="0">
                <a:solidFill>
                  <a:srgbClr val="212121"/>
                </a:solidFill>
                <a:highlight>
                  <a:srgbClr val="FFFFFF"/>
                </a:highlight>
                <a:latin typeface="Calibri"/>
                <a:ea typeface="Calibri"/>
                <a:cs typeface="Calibri"/>
                <a:sym typeface="Calibri"/>
              </a:rPr>
              <a:t> </a:t>
            </a:r>
            <a:r>
              <a:rPr lang="pt-BR" dirty="0" err="1">
                <a:solidFill>
                  <a:srgbClr val="212121"/>
                </a:solidFill>
                <a:highlight>
                  <a:srgbClr val="FFFFFF"/>
                </a:highlight>
                <a:latin typeface="Calibri"/>
                <a:ea typeface="Calibri"/>
                <a:cs typeface="Calibri"/>
                <a:sym typeface="Calibri"/>
              </a:rPr>
              <a:t>Inventory</a:t>
            </a:r>
            <a:r>
              <a:rPr lang="pt-BR" dirty="0">
                <a:solidFill>
                  <a:srgbClr val="212121"/>
                </a:solidFill>
                <a:highlight>
                  <a:srgbClr val="FFFFFF"/>
                </a:highlight>
                <a:latin typeface="Calibri"/>
                <a:ea typeface="Calibri"/>
                <a:cs typeface="Calibri"/>
                <a:sym typeface="Calibri"/>
              </a:rPr>
              <a:t> (CDI) [29].</a:t>
            </a:r>
            <a:endParaRPr dirty="0">
              <a:solidFill>
                <a:srgbClr val="212121"/>
              </a:solidFill>
              <a:highlight>
                <a:srgbClr val="FFFFFF"/>
              </a:highlight>
              <a:latin typeface="Calibri"/>
              <a:ea typeface="Calibri"/>
              <a:cs typeface="Calibri"/>
              <a:sym typeface="Calibri"/>
            </a:endParaRPr>
          </a:p>
          <a:p>
            <a:pPr marL="0" indent="0" eaLnBrk="1" fontAlgn="auto" hangingPunct="1">
              <a:lnSpc>
                <a:spcPct val="115000"/>
              </a:lnSpc>
              <a:buClr>
                <a:schemeClr val="dk2"/>
              </a:buClr>
              <a:buFont typeface="Calibri"/>
              <a:buNone/>
              <a:defRPr/>
            </a:pPr>
            <a:endParaRPr dirty="0">
              <a:solidFill>
                <a:schemeClr val="dk2"/>
              </a:solidFill>
              <a:latin typeface="Calibri"/>
              <a:ea typeface="Calibri"/>
              <a:cs typeface="Calibri"/>
              <a:sym typeface="Calibri"/>
            </a:endParaRPr>
          </a:p>
          <a:p>
            <a:pPr marL="0" indent="0" eaLnBrk="1" fontAlgn="auto" hangingPunct="1">
              <a:lnSpc>
                <a:spcPct val="115000"/>
              </a:lnSpc>
              <a:spcBef>
                <a:spcPts val="1600"/>
              </a:spcBef>
              <a:buClr>
                <a:schemeClr val="dk2"/>
              </a:buClr>
              <a:buFont typeface="Calibri"/>
              <a:buNone/>
              <a:defRPr/>
            </a:pPr>
            <a:endParaRPr dirty="0">
              <a:solidFill>
                <a:schemeClr val="dk2"/>
              </a:solidFill>
              <a:latin typeface="Calibri"/>
              <a:ea typeface="Calibri"/>
              <a:cs typeface="Calibri"/>
              <a:sym typeface="Calibri"/>
            </a:endParaRPr>
          </a:p>
          <a:p>
            <a:pPr marL="0" indent="0" eaLnBrk="1" fontAlgn="auto" hangingPunct="1">
              <a:lnSpc>
                <a:spcPct val="115000"/>
              </a:lnSpc>
              <a:spcBef>
                <a:spcPts val="1600"/>
              </a:spcBef>
              <a:spcAft>
                <a:spcPts val="1600"/>
              </a:spcAft>
              <a:buClr>
                <a:schemeClr val="dk2"/>
              </a:buClr>
              <a:buFont typeface="Calibri"/>
              <a:buNone/>
              <a:defRPr/>
            </a:pPr>
            <a:endParaRPr dirty="0">
              <a:solidFill>
                <a:schemeClr val="dk2"/>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hape 182"/>
          <p:cNvSpPr txBox="1">
            <a:spLocks noGrp="1"/>
          </p:cNvSpPr>
          <p:nvPr>
            <p:ph type="title"/>
          </p:nvPr>
        </p:nvSpPr>
        <p:spPr>
          <a:xfrm>
            <a:off x="819150" y="45878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Metodologia</a:t>
            </a:r>
          </a:p>
        </p:txBody>
      </p:sp>
      <p:sp>
        <p:nvSpPr>
          <p:cNvPr id="183" name="Shape 183"/>
          <p:cNvSpPr txBox="1">
            <a:spLocks noGrp="1"/>
          </p:cNvSpPr>
          <p:nvPr>
            <p:ph type="body" idx="1"/>
          </p:nvPr>
        </p:nvSpPr>
        <p:spPr>
          <a:xfrm>
            <a:off x="819150" y="1079375"/>
            <a:ext cx="7505700" cy="3040500"/>
          </a:xfrm>
        </p:spPr>
        <p:txBody>
          <a:bodyPr>
            <a:noAutofit/>
          </a:bodyPr>
          <a:lstStyle/>
          <a:p>
            <a:pPr marL="0" indent="0" eaLnBrk="1" fontAlgn="auto" hangingPunct="1">
              <a:lnSpc>
                <a:spcPct val="115000"/>
              </a:lnSpc>
              <a:buClr>
                <a:schemeClr val="dk2"/>
              </a:buClr>
              <a:buFont typeface="Calibri"/>
              <a:buNone/>
              <a:defRPr/>
            </a:pPr>
            <a:r>
              <a:rPr lang="pt-BR" b="1" dirty="0">
                <a:solidFill>
                  <a:schemeClr val="dk2"/>
                </a:solidFill>
                <a:latin typeface="Calibri"/>
                <a:ea typeface="Calibri"/>
                <a:cs typeface="Calibri"/>
                <a:sym typeface="Calibri"/>
              </a:rPr>
              <a:t>Análise Estatística:</a:t>
            </a:r>
            <a:endParaRPr b="1" dirty="0">
              <a:solidFill>
                <a:schemeClr val="dk2"/>
              </a:solidFill>
              <a:latin typeface="Calibri"/>
              <a:ea typeface="Calibri"/>
              <a:cs typeface="Calibri"/>
              <a:sym typeface="Calibri"/>
            </a:endParaRPr>
          </a:p>
          <a:p>
            <a:pPr algn="just" eaLnBrk="1" fontAlgn="auto" hangingPunct="1">
              <a:lnSpc>
                <a:spcPct val="115000"/>
              </a:lnSpc>
              <a:spcBef>
                <a:spcPts val="1600"/>
              </a:spcBef>
              <a:buClr>
                <a:schemeClr val="dk2"/>
              </a:buClr>
              <a:buFont typeface="Calibri"/>
              <a:buChar char="-"/>
              <a:defRPr/>
            </a:pPr>
            <a:r>
              <a:rPr lang="pt-BR" dirty="0">
                <a:solidFill>
                  <a:schemeClr val="dk2"/>
                </a:solidFill>
                <a:latin typeface="Calibri"/>
                <a:ea typeface="Calibri"/>
                <a:cs typeface="Calibri"/>
                <a:sym typeface="Calibri"/>
              </a:rPr>
              <a:t>Os testes estatísticos incluíram </a:t>
            </a:r>
            <a:r>
              <a:rPr lang="pt-BR" dirty="0">
                <a:solidFill>
                  <a:srgbClr val="212121"/>
                </a:solidFill>
                <a:highlight>
                  <a:srgbClr val="FFFFFF"/>
                </a:highlight>
                <a:latin typeface="Calibri"/>
                <a:ea typeface="Calibri"/>
                <a:cs typeface="Calibri"/>
                <a:sym typeface="Calibri"/>
              </a:rPr>
              <a:t>ANOVA, </a:t>
            </a:r>
            <a:r>
              <a:rPr lang="pt-BR" dirty="0" err="1">
                <a:solidFill>
                  <a:srgbClr val="212121"/>
                </a:solidFill>
                <a:highlight>
                  <a:srgbClr val="FFFFFF"/>
                </a:highlight>
                <a:latin typeface="Calibri"/>
                <a:ea typeface="Calibri"/>
                <a:cs typeface="Calibri"/>
                <a:sym typeface="Calibri"/>
              </a:rPr>
              <a:t>Kruskal</a:t>
            </a:r>
            <a:r>
              <a:rPr lang="pt-BR" dirty="0">
                <a:solidFill>
                  <a:srgbClr val="212121"/>
                </a:solidFill>
                <a:highlight>
                  <a:srgbClr val="FFFFFF"/>
                </a:highlight>
                <a:latin typeface="Calibri"/>
                <a:ea typeface="Calibri"/>
                <a:cs typeface="Calibri"/>
                <a:sym typeface="Calibri"/>
              </a:rPr>
              <a:t>-Wallis, χ 2  e Testes exatos de Fisher, conforme apropriado.</a:t>
            </a:r>
            <a:endParaRPr dirty="0">
              <a:solidFill>
                <a:srgbClr val="212121"/>
              </a:solidFill>
              <a:highlight>
                <a:srgbClr val="FFFFFF"/>
              </a:highlight>
              <a:latin typeface="Calibri"/>
              <a:ea typeface="Calibri"/>
              <a:cs typeface="Calibri"/>
              <a:sym typeface="Calibri"/>
            </a:endParaRPr>
          </a:p>
          <a:p>
            <a:pPr algn="just" eaLnBrk="1" fontAlgn="auto" hangingPunct="1">
              <a:lnSpc>
                <a:spcPct val="115000"/>
              </a:lnSpc>
              <a:buClr>
                <a:schemeClr val="dk2"/>
              </a:buClr>
              <a:buFont typeface="Calibri"/>
              <a:buChar char="-"/>
              <a:defRPr/>
            </a:pPr>
            <a:r>
              <a:rPr lang="pt-BR" dirty="0">
                <a:solidFill>
                  <a:schemeClr val="dk2"/>
                </a:solidFill>
                <a:latin typeface="Calibri"/>
                <a:ea typeface="Calibri"/>
                <a:cs typeface="Calibri"/>
                <a:sym typeface="Calibri"/>
              </a:rPr>
              <a:t>Todas as análises devem ser consideradas secundárias e hipóteses-geradas visto que essa pesquisa não foi baseada numa intervenção randomizada.</a:t>
            </a:r>
            <a:endParaRPr dirty="0">
              <a:solidFill>
                <a:schemeClr val="dk2"/>
              </a:solidFill>
              <a:latin typeface="Calibri"/>
              <a:ea typeface="Calibri"/>
              <a:cs typeface="Calibri"/>
              <a:sym typeface="Calibri"/>
            </a:endParaRPr>
          </a:p>
          <a:p>
            <a:pPr algn="just" eaLnBrk="1" fontAlgn="auto" hangingPunct="1">
              <a:lnSpc>
                <a:spcPct val="115000"/>
              </a:lnSpc>
              <a:buClr>
                <a:schemeClr val="dk2"/>
              </a:buClr>
              <a:buFont typeface="Calibri"/>
              <a:buChar char="-"/>
              <a:defRPr/>
            </a:pPr>
            <a:r>
              <a:rPr lang="pt-BR" dirty="0">
                <a:solidFill>
                  <a:schemeClr val="dk2"/>
                </a:solidFill>
                <a:latin typeface="Calibri"/>
                <a:ea typeface="Calibri"/>
                <a:cs typeface="Calibri"/>
                <a:sym typeface="Calibri"/>
              </a:rPr>
              <a:t>Não foram feitos ajustes para múltiplos testes.</a:t>
            </a:r>
            <a:endParaRPr dirty="0">
              <a:solidFill>
                <a:schemeClr val="dk2"/>
              </a:solidFill>
              <a:latin typeface="Calibri"/>
              <a:ea typeface="Calibri"/>
              <a:cs typeface="Calibri"/>
              <a:sym typeface="Calibri"/>
            </a:endParaRPr>
          </a:p>
          <a:p>
            <a:pPr algn="just" eaLnBrk="1" fontAlgn="auto" hangingPunct="1">
              <a:lnSpc>
                <a:spcPct val="115000"/>
              </a:lnSpc>
              <a:buClr>
                <a:schemeClr val="dk2"/>
              </a:buClr>
              <a:buFont typeface="Calibri"/>
              <a:buChar char="-"/>
              <a:defRPr/>
            </a:pPr>
            <a:r>
              <a:rPr lang="pt-BR" dirty="0">
                <a:solidFill>
                  <a:schemeClr val="dk2"/>
                </a:solidFill>
                <a:latin typeface="Calibri"/>
                <a:ea typeface="Calibri"/>
                <a:cs typeface="Calibri"/>
                <a:sym typeface="Calibri"/>
              </a:rPr>
              <a:t>P &lt; 0,05 foi considerado significativo.</a:t>
            </a:r>
            <a:endParaRPr dirty="0">
              <a:solidFill>
                <a:schemeClr val="dk2"/>
              </a:solidFill>
              <a:latin typeface="Calibri"/>
              <a:ea typeface="Calibri"/>
              <a:cs typeface="Calibri"/>
              <a:sym typeface="Calibri"/>
            </a:endParaRPr>
          </a:p>
          <a:p>
            <a:pPr algn="just" eaLnBrk="1" fontAlgn="auto" hangingPunct="1">
              <a:lnSpc>
                <a:spcPct val="115000"/>
              </a:lnSpc>
              <a:buClr>
                <a:schemeClr val="dk2"/>
              </a:buClr>
              <a:buFont typeface="Calibri"/>
              <a:buChar char="-"/>
              <a:defRPr/>
            </a:pPr>
            <a:r>
              <a:rPr lang="pt-BR" dirty="0">
                <a:solidFill>
                  <a:schemeClr val="dk2"/>
                </a:solidFill>
                <a:latin typeface="Calibri"/>
                <a:ea typeface="Calibri"/>
                <a:cs typeface="Calibri"/>
                <a:sym typeface="Calibri"/>
              </a:rPr>
              <a:t>Análises de regressão logística </a:t>
            </a:r>
            <a:r>
              <a:rPr lang="pt-BR" dirty="0" err="1">
                <a:solidFill>
                  <a:schemeClr val="dk2"/>
                </a:solidFill>
                <a:latin typeface="Calibri"/>
                <a:ea typeface="Calibri"/>
                <a:cs typeface="Calibri"/>
                <a:sym typeface="Calibri"/>
              </a:rPr>
              <a:t>univariada</a:t>
            </a:r>
            <a:r>
              <a:rPr lang="pt-BR" dirty="0">
                <a:solidFill>
                  <a:schemeClr val="dk2"/>
                </a:solidFill>
                <a:latin typeface="Calibri"/>
                <a:ea typeface="Calibri"/>
                <a:cs typeface="Calibri"/>
                <a:sym typeface="Calibri"/>
              </a:rPr>
              <a:t> foram realizadas para identificar possíveis fatores de risco para resultados adversos, incluindo exposição mínima, máxima e média de PaCO2 e o desvio padrão de PaCO2. </a:t>
            </a:r>
            <a:endParaRPr dirty="0">
              <a:solidFill>
                <a:schemeClr val="dk2"/>
              </a:solidFill>
              <a:latin typeface="Calibri"/>
              <a:ea typeface="Calibri"/>
              <a:cs typeface="Calibri"/>
              <a:sym typeface="Calibri"/>
            </a:endParaRPr>
          </a:p>
          <a:p>
            <a:pPr marL="0" indent="0" eaLnBrk="1" fontAlgn="auto" hangingPunct="1">
              <a:lnSpc>
                <a:spcPct val="115000"/>
              </a:lnSpc>
              <a:spcBef>
                <a:spcPts val="1600"/>
              </a:spcBef>
              <a:spcAft>
                <a:spcPts val="1600"/>
              </a:spcAft>
              <a:buClr>
                <a:schemeClr val="dk2"/>
              </a:buClr>
              <a:buFont typeface="Calibri"/>
              <a:buNone/>
              <a:defRPr/>
            </a:pPr>
            <a:endParaRPr dirty="0">
              <a:solidFill>
                <a:schemeClr val="dk2"/>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hape 188"/>
          <p:cNvSpPr txBox="1">
            <a:spLocks noGrp="1"/>
          </p:cNvSpPr>
          <p:nvPr>
            <p:ph type="title"/>
          </p:nvPr>
        </p:nvSpPr>
        <p:spPr>
          <a:xfrm>
            <a:off x="819150" y="45878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Metodologia</a:t>
            </a:r>
          </a:p>
        </p:txBody>
      </p:sp>
      <p:sp>
        <p:nvSpPr>
          <p:cNvPr id="189" name="Shape 189"/>
          <p:cNvSpPr txBox="1">
            <a:spLocks noGrp="1"/>
          </p:cNvSpPr>
          <p:nvPr>
            <p:ph type="body" idx="1"/>
          </p:nvPr>
        </p:nvSpPr>
        <p:spPr>
          <a:xfrm>
            <a:off x="819150" y="1079375"/>
            <a:ext cx="7505700" cy="3040500"/>
          </a:xfrm>
        </p:spPr>
        <p:txBody>
          <a:bodyPr>
            <a:noAutofit/>
          </a:bodyPr>
          <a:lstStyle/>
          <a:p>
            <a:pPr marL="0" indent="0" eaLnBrk="1" fontAlgn="auto" hangingPunct="1">
              <a:lnSpc>
                <a:spcPct val="115000"/>
              </a:lnSpc>
              <a:buClr>
                <a:schemeClr val="dk2"/>
              </a:buClr>
              <a:buFont typeface="Calibri"/>
              <a:buNone/>
              <a:defRPr/>
            </a:pPr>
            <a:r>
              <a:rPr lang="pt-BR" b="1" dirty="0">
                <a:solidFill>
                  <a:schemeClr val="dk2"/>
                </a:solidFill>
                <a:latin typeface="Calibri"/>
                <a:ea typeface="Calibri"/>
                <a:cs typeface="Calibri"/>
                <a:sym typeface="Calibri"/>
              </a:rPr>
              <a:t>Análise Estatística:</a:t>
            </a:r>
            <a:endParaRPr b="1" dirty="0">
              <a:solidFill>
                <a:schemeClr val="dk2"/>
              </a:solidFill>
              <a:latin typeface="Calibri"/>
              <a:ea typeface="Calibri"/>
              <a:cs typeface="Calibri"/>
              <a:sym typeface="Calibri"/>
            </a:endParaRPr>
          </a:p>
          <a:p>
            <a:pPr algn="just" eaLnBrk="1" fontAlgn="auto" hangingPunct="1">
              <a:lnSpc>
                <a:spcPct val="115000"/>
              </a:lnSpc>
              <a:spcBef>
                <a:spcPts val="1600"/>
              </a:spcBef>
              <a:buClr>
                <a:schemeClr val="dk2"/>
              </a:buClr>
              <a:buFont typeface="Calibri"/>
              <a:buChar char="-"/>
              <a:defRPr/>
            </a:pPr>
            <a:r>
              <a:rPr lang="pt-BR" dirty="0">
                <a:solidFill>
                  <a:schemeClr val="dk2"/>
                </a:solidFill>
                <a:latin typeface="Calibri"/>
                <a:ea typeface="Calibri"/>
                <a:cs typeface="Calibri"/>
                <a:sym typeface="Calibri"/>
              </a:rPr>
              <a:t>Os resultados adversos testados foram mortalidade, </a:t>
            </a:r>
            <a:r>
              <a:rPr lang="pt-BR" dirty="0" smtClean="0">
                <a:solidFill>
                  <a:schemeClr val="dk2"/>
                </a:solidFill>
                <a:latin typeface="Calibri"/>
                <a:ea typeface="Calibri"/>
                <a:cs typeface="Calibri"/>
                <a:sym typeface="Calibri"/>
              </a:rPr>
              <a:t>BPD, </a:t>
            </a:r>
            <a:r>
              <a:rPr lang="pt-BR" dirty="0">
                <a:solidFill>
                  <a:schemeClr val="dk2"/>
                </a:solidFill>
                <a:latin typeface="Calibri"/>
                <a:ea typeface="Calibri"/>
                <a:cs typeface="Calibri"/>
                <a:sym typeface="Calibri"/>
              </a:rPr>
              <a:t>ROP, </a:t>
            </a:r>
            <a:r>
              <a:rPr lang="pt-BR" dirty="0" smtClean="0">
                <a:solidFill>
                  <a:schemeClr val="dk2"/>
                </a:solidFill>
                <a:latin typeface="Calibri"/>
                <a:ea typeface="Calibri"/>
                <a:cs typeface="Calibri"/>
                <a:sym typeface="Calibri"/>
              </a:rPr>
              <a:t>NEC, </a:t>
            </a:r>
            <a:r>
              <a:rPr lang="pt-BR" dirty="0">
                <a:solidFill>
                  <a:schemeClr val="dk2"/>
                </a:solidFill>
                <a:latin typeface="Calibri"/>
                <a:ea typeface="Calibri"/>
                <a:cs typeface="Calibri"/>
                <a:sym typeface="Calibri"/>
              </a:rPr>
              <a:t>IVH grave, MDI &lt;70 / PDI &lt;70, comprometimento do </a:t>
            </a:r>
            <a:r>
              <a:rPr lang="pt-BR" dirty="0" err="1">
                <a:solidFill>
                  <a:schemeClr val="dk2"/>
                </a:solidFill>
                <a:latin typeface="Calibri"/>
                <a:ea typeface="Calibri"/>
                <a:cs typeface="Calibri"/>
                <a:sym typeface="Calibri"/>
              </a:rPr>
              <a:t>neurodesenvolvimento</a:t>
            </a:r>
            <a:r>
              <a:rPr lang="pt-BR" dirty="0">
                <a:solidFill>
                  <a:schemeClr val="dk2"/>
                </a:solidFill>
                <a:latin typeface="Calibri"/>
                <a:ea typeface="Calibri"/>
                <a:cs typeface="Calibri"/>
                <a:sym typeface="Calibri"/>
              </a:rPr>
              <a:t>, ou os pontos mencionados associados com a morte.</a:t>
            </a:r>
            <a:endParaRPr dirty="0">
              <a:solidFill>
                <a:schemeClr val="dk2"/>
              </a:solidFill>
              <a:latin typeface="Calibri"/>
              <a:ea typeface="Calibri"/>
              <a:cs typeface="Calibri"/>
              <a:sym typeface="Calibri"/>
            </a:endParaRPr>
          </a:p>
          <a:p>
            <a:pPr algn="just" eaLnBrk="1" fontAlgn="auto" hangingPunct="1">
              <a:lnSpc>
                <a:spcPct val="115000"/>
              </a:lnSpc>
              <a:buClr>
                <a:schemeClr val="dk2"/>
              </a:buClr>
              <a:buFont typeface="Calibri"/>
              <a:buChar char="-"/>
              <a:defRPr/>
            </a:pPr>
            <a:r>
              <a:rPr lang="pt-BR" dirty="0">
                <a:solidFill>
                  <a:schemeClr val="dk2"/>
                </a:solidFill>
                <a:latin typeface="Calibri"/>
                <a:ea typeface="Calibri"/>
                <a:cs typeface="Calibri"/>
                <a:sym typeface="Calibri"/>
              </a:rPr>
              <a:t>Fatores de risco que </a:t>
            </a:r>
            <a:r>
              <a:rPr lang="pt-BR" dirty="0" smtClean="0">
                <a:solidFill>
                  <a:schemeClr val="dk2"/>
                </a:solidFill>
                <a:latin typeface="Calibri"/>
                <a:ea typeface="Calibri"/>
                <a:cs typeface="Calibri"/>
                <a:sym typeface="Calibri"/>
              </a:rPr>
              <a:t>resultaram</a:t>
            </a:r>
            <a:r>
              <a:rPr lang="pt-BR" dirty="0" smtClean="0">
                <a:solidFill>
                  <a:srgbClr val="212121"/>
                </a:solidFill>
                <a:highlight>
                  <a:srgbClr val="FFFFFF"/>
                </a:highlight>
                <a:sym typeface="Arial"/>
              </a:rPr>
              <a:t> </a:t>
            </a:r>
            <a:r>
              <a:rPr lang="pt-BR" dirty="0">
                <a:solidFill>
                  <a:schemeClr val="dk2"/>
                </a:solidFill>
                <a:latin typeface="Calibri"/>
                <a:ea typeface="Calibri"/>
                <a:cs typeface="Calibri"/>
                <a:sym typeface="Calibri"/>
              </a:rPr>
              <a:t>em diferenças significativas nas análises </a:t>
            </a:r>
            <a:r>
              <a:rPr lang="pt-BR" dirty="0" err="1">
                <a:solidFill>
                  <a:schemeClr val="dk2"/>
                </a:solidFill>
                <a:latin typeface="Calibri"/>
                <a:ea typeface="Calibri"/>
                <a:cs typeface="Calibri"/>
                <a:sym typeface="Calibri"/>
              </a:rPr>
              <a:t>univariadas</a:t>
            </a:r>
            <a:r>
              <a:rPr lang="pt-BR" dirty="0">
                <a:solidFill>
                  <a:schemeClr val="dk2"/>
                </a:solidFill>
                <a:latin typeface="Calibri"/>
                <a:ea typeface="Calibri"/>
                <a:cs typeface="Calibri"/>
                <a:sym typeface="Calibri"/>
              </a:rPr>
              <a:t> geraram uma regressão logística múltipla para determinar quais condições constituíram fatores de risco independentes.</a:t>
            </a:r>
            <a:endParaRPr dirty="0">
              <a:solidFill>
                <a:schemeClr val="dk2"/>
              </a:solidFill>
              <a:latin typeface="Calibri"/>
              <a:ea typeface="Calibri"/>
              <a:cs typeface="Calibri"/>
              <a:sym typeface="Calibri"/>
            </a:endParaRPr>
          </a:p>
          <a:p>
            <a:pPr marR="25400" algn="just" eaLnBrk="1" fontAlgn="auto" hangingPunct="1">
              <a:lnSpc>
                <a:spcPct val="115000"/>
              </a:lnSpc>
              <a:buClr>
                <a:schemeClr val="dk2"/>
              </a:buClr>
              <a:buFont typeface="Calibri"/>
              <a:buChar char="-"/>
              <a:defRPr/>
            </a:pPr>
            <a:r>
              <a:rPr lang="pt-BR" dirty="0">
                <a:solidFill>
                  <a:schemeClr val="dk2"/>
                </a:solidFill>
                <a:latin typeface="Calibri"/>
                <a:ea typeface="Calibri"/>
                <a:cs typeface="Calibri"/>
                <a:sym typeface="Calibri"/>
              </a:rPr>
              <a:t>Software SAS v9.4 (Instituto </a:t>
            </a:r>
            <a:r>
              <a:rPr lang="pt-BR" dirty="0" err="1">
                <a:solidFill>
                  <a:schemeClr val="dk2"/>
                </a:solidFill>
                <a:latin typeface="Calibri"/>
                <a:ea typeface="Calibri"/>
                <a:cs typeface="Calibri"/>
                <a:sym typeface="Calibri"/>
              </a:rPr>
              <a:t>SAS,Cary</a:t>
            </a:r>
            <a:r>
              <a:rPr lang="pt-BR" dirty="0">
                <a:solidFill>
                  <a:schemeClr val="dk2"/>
                </a:solidFill>
                <a:latin typeface="Calibri"/>
                <a:ea typeface="Calibri"/>
                <a:cs typeface="Calibri"/>
                <a:sym typeface="Calibri"/>
              </a:rPr>
              <a:t> NC, EUA) foi utilizado em toda análise.</a:t>
            </a:r>
            <a:endParaRPr dirty="0">
              <a:solidFill>
                <a:schemeClr val="dk2"/>
              </a:solidFill>
              <a:latin typeface="Calibri"/>
              <a:ea typeface="Calibri"/>
              <a:cs typeface="Calibri"/>
              <a:sym typeface="Calibri"/>
            </a:endParaRPr>
          </a:p>
          <a:p>
            <a:pPr marR="25400" algn="just" eaLnBrk="1" fontAlgn="auto" hangingPunct="1">
              <a:lnSpc>
                <a:spcPct val="115000"/>
              </a:lnSpc>
              <a:buClr>
                <a:schemeClr val="dk2"/>
              </a:buClr>
              <a:buFont typeface="Calibri"/>
              <a:buChar char="-"/>
              <a:defRPr/>
            </a:pPr>
            <a:r>
              <a:rPr lang="pt-BR" dirty="0">
                <a:solidFill>
                  <a:schemeClr val="dk2"/>
                </a:solidFill>
                <a:latin typeface="Calibri"/>
                <a:ea typeface="Calibri"/>
                <a:cs typeface="Calibri"/>
                <a:sym typeface="Calibri"/>
              </a:rPr>
              <a:t>O estudo, </a:t>
            </a:r>
            <a:r>
              <a:rPr lang="pt-BR" dirty="0" smtClean="0">
                <a:solidFill>
                  <a:schemeClr val="dk2"/>
                </a:solidFill>
                <a:latin typeface="Calibri"/>
                <a:ea typeface="Calibri"/>
                <a:cs typeface="Calibri"/>
                <a:sym typeface="Calibri"/>
              </a:rPr>
              <a:t>do qual </a:t>
            </a:r>
            <a:r>
              <a:rPr lang="pt-BR" dirty="0">
                <a:solidFill>
                  <a:schemeClr val="dk2"/>
                </a:solidFill>
                <a:latin typeface="Calibri"/>
                <a:ea typeface="Calibri"/>
                <a:cs typeface="Calibri"/>
                <a:sym typeface="Calibri"/>
              </a:rPr>
              <a:t>estes dados foram derivados, foi aprovado pela revisão institucional de cada centro e registrado como ISRCTN56143743.</a:t>
            </a:r>
            <a:endParaRPr dirty="0">
              <a:solidFill>
                <a:schemeClr val="dk2"/>
              </a:solidFill>
              <a:latin typeface="Calibri"/>
              <a:ea typeface="Calibri"/>
              <a:cs typeface="Calibri"/>
              <a:sym typeface="Calibri"/>
            </a:endParaRPr>
          </a:p>
          <a:p>
            <a:pPr marL="0" indent="0" eaLnBrk="1" fontAlgn="auto" hangingPunct="1">
              <a:lnSpc>
                <a:spcPct val="115000"/>
              </a:lnSpc>
              <a:buClr>
                <a:schemeClr val="dk2"/>
              </a:buClr>
              <a:buFont typeface="Calibri"/>
              <a:buNone/>
              <a:defRPr/>
            </a:pPr>
            <a:endParaRPr dirty="0">
              <a:solidFill>
                <a:schemeClr val="dk2"/>
              </a:solidFill>
              <a:latin typeface="Calibri"/>
              <a:ea typeface="Calibri"/>
              <a:cs typeface="Calibri"/>
              <a:sym typeface="Calibri"/>
            </a:endParaRPr>
          </a:p>
          <a:p>
            <a:pPr marL="0" indent="0" eaLnBrk="1" fontAlgn="auto" hangingPunct="1">
              <a:lnSpc>
                <a:spcPct val="115000"/>
              </a:lnSpc>
              <a:spcBef>
                <a:spcPts val="1600"/>
              </a:spcBef>
              <a:spcAft>
                <a:spcPts val="1600"/>
              </a:spcAft>
              <a:buClr>
                <a:schemeClr val="dk2"/>
              </a:buClr>
              <a:buFont typeface="Calibri"/>
              <a:buNone/>
              <a:defRPr/>
            </a:pPr>
            <a:endParaRPr dirty="0">
              <a:solidFill>
                <a:schemeClr val="dk2"/>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hape 194"/>
          <p:cNvSpPr txBox="1">
            <a:spLocks noGrp="1"/>
          </p:cNvSpPr>
          <p:nvPr>
            <p:ph type="title"/>
          </p:nvPr>
        </p:nvSpPr>
        <p:spPr>
          <a:xfrm>
            <a:off x="774700" y="563563"/>
            <a:ext cx="7505700" cy="955675"/>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Resultados </a:t>
            </a:r>
          </a:p>
        </p:txBody>
      </p:sp>
      <p:sp>
        <p:nvSpPr>
          <p:cNvPr id="23555" name="Shape 195"/>
          <p:cNvSpPr txBox="1">
            <a:spLocks noGrp="1"/>
          </p:cNvSpPr>
          <p:nvPr>
            <p:ph type="body" idx="1"/>
          </p:nvPr>
        </p:nvSpPr>
        <p:spPr>
          <a:xfrm>
            <a:off x="774700" y="1519238"/>
            <a:ext cx="7505700" cy="2767012"/>
          </a:xfrm>
        </p:spPr>
        <p:txBody>
          <a:bodyPr/>
          <a:lstStyle/>
          <a:p>
            <a:pPr indent="-317500" eaLnBrk="1" hangingPunct="1">
              <a:lnSpc>
                <a:spcPct val="115000"/>
              </a:lnSpc>
              <a:spcBef>
                <a:spcPts val="1600"/>
              </a:spcBef>
              <a:spcAft>
                <a:spcPct val="0"/>
              </a:spcAft>
              <a:buClr>
                <a:srgbClr val="233A44"/>
              </a:buClr>
              <a:buSzPts val="1400"/>
              <a:buFont typeface="Nunito" pitchFamily="2" charset="0"/>
              <a:buChar char="-"/>
            </a:pPr>
            <a:r>
              <a:rPr lang="pt-BR" smtClean="0">
                <a:solidFill>
                  <a:srgbClr val="233A44"/>
                </a:solidFill>
                <a:latin typeface="Nunito" pitchFamily="2" charset="0"/>
                <a:cs typeface="Arial" charset="0"/>
                <a:sym typeface="Nunito" pitchFamily="2" charset="0"/>
              </a:rPr>
              <a:t> Dos 359 bebês envolvidos no estudo → 311 sobreviveram → 265 participaram no </a:t>
            </a:r>
            <a:r>
              <a:rPr lang="pt-BR" i="1" smtClean="0">
                <a:solidFill>
                  <a:srgbClr val="233A44"/>
                </a:solidFill>
                <a:latin typeface="Nunito" pitchFamily="2" charset="0"/>
                <a:cs typeface="Arial" charset="0"/>
                <a:sym typeface="Nunito" pitchFamily="2" charset="0"/>
              </a:rPr>
              <a:t>follow up </a:t>
            </a:r>
            <a:r>
              <a:rPr lang="pt-BR" smtClean="0">
                <a:solidFill>
                  <a:srgbClr val="233A44"/>
                </a:solidFill>
                <a:latin typeface="Nunito" pitchFamily="2" charset="0"/>
                <a:cs typeface="Arial" charset="0"/>
                <a:sym typeface="Nunito" pitchFamily="2" charset="0"/>
              </a:rPr>
              <a:t> (46 pacientes perderam o seguimento por razões diversas) [16] </a:t>
            </a:r>
          </a:p>
          <a:p>
            <a:pPr indent="-317500" eaLnBrk="1" hangingPunct="1">
              <a:lnSpc>
                <a:spcPct val="115000"/>
              </a:lnSpc>
              <a:spcBef>
                <a:spcPct val="0"/>
              </a:spcBef>
              <a:spcAft>
                <a:spcPct val="0"/>
              </a:spcAft>
              <a:buClr>
                <a:srgbClr val="233A44"/>
              </a:buClr>
              <a:buSzPts val="1400"/>
              <a:buFont typeface="Nunito" pitchFamily="2" charset="0"/>
              <a:buChar char="-"/>
            </a:pPr>
            <a:r>
              <a:rPr lang="pt-BR" smtClean="0">
                <a:solidFill>
                  <a:srgbClr val="233A44"/>
                </a:solidFill>
                <a:latin typeface="Nunito" pitchFamily="2" charset="0"/>
                <a:cs typeface="Arial" charset="0"/>
                <a:sym typeface="Nunito" pitchFamily="2" charset="0"/>
              </a:rPr>
              <a:t>As características demográficas e os dados clínicos até a alta não diferiram para  os bebês  com e sem o </a:t>
            </a:r>
            <a:r>
              <a:rPr lang="pt-BR" i="1" smtClean="0">
                <a:solidFill>
                  <a:srgbClr val="233A44"/>
                </a:solidFill>
                <a:latin typeface="Nunito" pitchFamily="2" charset="0"/>
                <a:cs typeface="Arial" charset="0"/>
                <a:sym typeface="Nunito" pitchFamily="2" charset="0"/>
              </a:rPr>
              <a:t>follow up </a:t>
            </a:r>
            <a:r>
              <a:rPr lang="pt-BR" smtClean="0">
                <a:solidFill>
                  <a:srgbClr val="233A44"/>
                </a:solidFill>
                <a:latin typeface="Nunito" pitchFamily="2" charset="0"/>
                <a:cs typeface="Arial" charset="0"/>
                <a:sym typeface="Nunito" pitchFamily="2" charset="0"/>
              </a:rPr>
              <a:t>[16]</a:t>
            </a:r>
          </a:p>
          <a:p>
            <a:pPr indent="-317500" eaLnBrk="1" hangingPunct="1">
              <a:lnSpc>
                <a:spcPct val="115000"/>
              </a:lnSpc>
              <a:spcBef>
                <a:spcPct val="0"/>
              </a:spcBef>
              <a:spcAft>
                <a:spcPct val="0"/>
              </a:spcAft>
              <a:buClr>
                <a:srgbClr val="233A44"/>
              </a:buClr>
              <a:buSzPts val="1400"/>
              <a:buFont typeface="Nunito" pitchFamily="2" charset="0"/>
              <a:buChar char="-"/>
            </a:pPr>
            <a:r>
              <a:rPr lang="pt-BR" i="1" smtClean="0">
                <a:solidFill>
                  <a:srgbClr val="233A44"/>
                </a:solidFill>
                <a:latin typeface="Nunito" pitchFamily="2" charset="0"/>
                <a:cs typeface="Arial" charset="0"/>
                <a:sym typeface="Nunito" pitchFamily="2" charset="0"/>
              </a:rPr>
              <a:t> </a:t>
            </a:r>
            <a:r>
              <a:rPr lang="pt-BR" smtClean="0">
                <a:solidFill>
                  <a:srgbClr val="0000FF"/>
                </a:solidFill>
                <a:latin typeface="Nunito" pitchFamily="2" charset="0"/>
                <a:cs typeface="Arial" charset="0"/>
                <a:sym typeface="Nunito" pitchFamily="2" charset="0"/>
              </a:rPr>
              <a:t>A maioria dos bebês (64%) foi classificado como ‘normocápnicos’ ;  16% como hipocápnicos e 19% como hipercápnicos.</a:t>
            </a:r>
            <a:r>
              <a:rPr lang="pt-BR" smtClean="0">
                <a:solidFill>
                  <a:srgbClr val="233A44"/>
                </a:solidFill>
                <a:latin typeface="Nunito" pitchFamily="2" charset="0"/>
                <a:cs typeface="Arial" charset="0"/>
                <a:sym typeface="Nunito" pitchFamily="2" charset="0"/>
              </a:rPr>
              <a:t> </a:t>
            </a:r>
          </a:p>
          <a:p>
            <a:pPr indent="-317500" eaLnBrk="1" hangingPunct="1">
              <a:lnSpc>
                <a:spcPct val="115000"/>
              </a:lnSpc>
              <a:spcBef>
                <a:spcPct val="0"/>
              </a:spcBef>
              <a:spcAft>
                <a:spcPct val="0"/>
              </a:spcAft>
              <a:buClr>
                <a:srgbClr val="233A44"/>
              </a:buClr>
              <a:buSzPts val="1400"/>
              <a:buFont typeface="Nunito" pitchFamily="2" charset="0"/>
              <a:buChar char="-"/>
            </a:pPr>
            <a:r>
              <a:rPr lang="pt-BR" smtClean="0">
                <a:solidFill>
                  <a:srgbClr val="233A44"/>
                </a:solidFill>
                <a:latin typeface="Nunito" pitchFamily="2" charset="0"/>
                <a:cs typeface="Arial" charset="0"/>
                <a:sym typeface="Nunito" pitchFamily="2" charset="0"/>
              </a:rPr>
              <a:t>2 crianças foram classificadas, na maioria dos dias, como ‘</a:t>
            </a:r>
            <a:r>
              <a:rPr lang="pt-BR" u="sng" smtClean="0">
                <a:solidFill>
                  <a:srgbClr val="233A44"/>
                </a:solidFill>
                <a:latin typeface="Nunito" pitchFamily="2" charset="0"/>
                <a:cs typeface="Arial" charset="0"/>
                <a:sym typeface="Nunito" pitchFamily="2" charset="0"/>
              </a:rPr>
              <a:t>flutuantes’.  </a:t>
            </a:r>
            <a:r>
              <a:rPr lang="pt-BR" smtClean="0">
                <a:solidFill>
                  <a:srgbClr val="233A44"/>
                </a:solidFill>
                <a:latin typeface="Nunito" pitchFamily="2" charset="0"/>
                <a:cs typeface="Arial" charset="0"/>
                <a:sym typeface="Nunito" pitchFamily="2" charset="0"/>
              </a:rPr>
              <a:t>Os autores decidiram desconsiderá-las na análise.</a:t>
            </a:r>
          </a:p>
          <a:p>
            <a:pPr indent="-317500" eaLnBrk="1" hangingPunct="1">
              <a:lnSpc>
                <a:spcPct val="115000"/>
              </a:lnSpc>
              <a:spcBef>
                <a:spcPct val="0"/>
              </a:spcBef>
              <a:spcAft>
                <a:spcPct val="0"/>
              </a:spcAft>
              <a:buClr>
                <a:srgbClr val="233A44"/>
              </a:buClr>
              <a:buSzPts val="1400"/>
              <a:buFont typeface="Nunito" pitchFamily="2" charset="0"/>
              <a:buChar char="-"/>
            </a:pPr>
            <a:r>
              <a:rPr lang="pt-BR" smtClean="0">
                <a:solidFill>
                  <a:srgbClr val="0000FF"/>
                </a:solidFill>
                <a:latin typeface="Nunito" pitchFamily="2" charset="0"/>
                <a:cs typeface="Arial" charset="0"/>
                <a:sym typeface="Nunito" pitchFamily="2" charset="0"/>
              </a:rPr>
              <a:t>A análise</a:t>
            </a:r>
            <a:r>
              <a:rPr lang="pt-BR" smtClean="0">
                <a:solidFill>
                  <a:srgbClr val="233A44"/>
                </a:solidFill>
                <a:latin typeface="Nunito" pitchFamily="2" charset="0"/>
                <a:cs typeface="Arial" charset="0"/>
                <a:sym typeface="Nunito" pitchFamily="2" charset="0"/>
              </a:rPr>
              <a:t> de dados foi realizada apenas com os 3 grupos: </a:t>
            </a:r>
            <a:r>
              <a:rPr lang="pt-BR" smtClean="0">
                <a:solidFill>
                  <a:srgbClr val="0000FF"/>
                </a:solidFill>
                <a:latin typeface="Nunito" pitchFamily="2" charset="0"/>
                <a:cs typeface="Arial" charset="0"/>
                <a:sym typeface="Nunito" pitchFamily="2" charset="0"/>
              </a:rPr>
              <a:t>NORMO, HIPO e HIPERCAPNICOS. </a:t>
            </a:r>
          </a:p>
          <a:p>
            <a:pPr indent="-317500" eaLnBrk="1" hangingPunct="1">
              <a:lnSpc>
                <a:spcPct val="115000"/>
              </a:lnSpc>
              <a:spcBef>
                <a:spcPct val="0"/>
              </a:spcBef>
              <a:spcAft>
                <a:spcPct val="0"/>
              </a:spcAft>
              <a:buClr>
                <a:srgbClr val="233A44"/>
              </a:buClr>
              <a:buSzPts val="1400"/>
              <a:buFont typeface="Nunito" pitchFamily="2" charset="0"/>
              <a:buChar char="-"/>
            </a:pPr>
            <a:r>
              <a:rPr lang="pt-BR" smtClean="0">
                <a:solidFill>
                  <a:srgbClr val="233A44"/>
                </a:solidFill>
                <a:latin typeface="Nunito" pitchFamily="2" charset="0"/>
                <a:cs typeface="Arial" charset="0"/>
                <a:sym typeface="Nunito" pitchFamily="2" charset="0"/>
              </a:rPr>
              <a:t>As faixas diárias de PaCO2 dos 3 grupos  estão demonstradas na </a:t>
            </a:r>
            <a:r>
              <a:rPr lang="pt-BR" b="1" smtClean="0">
                <a:solidFill>
                  <a:srgbClr val="0000FF"/>
                </a:solidFill>
                <a:latin typeface="Nunito" pitchFamily="2" charset="0"/>
                <a:cs typeface="Arial" charset="0"/>
                <a:sym typeface="Nunito" pitchFamily="2" charset="0"/>
              </a:rPr>
              <a:t>Fig 1.</a:t>
            </a:r>
            <a:r>
              <a:rPr lang="pt-BR" b="1" smtClean="0">
                <a:solidFill>
                  <a:srgbClr val="233A44"/>
                </a:solidFill>
                <a:latin typeface="Nunito" pitchFamily="2" charset="0"/>
                <a:cs typeface="Arial" charset="0"/>
                <a:sym typeface="Nunito" pitchFamily="2" charset="0"/>
              </a:rPr>
              <a:t> </a:t>
            </a:r>
            <a:endParaRPr lang="pt-BR" smtClean="0">
              <a:solidFill>
                <a:srgbClr val="233A44"/>
              </a:solidFill>
              <a:latin typeface="Nunito" pitchFamily="2" charset="0"/>
              <a:cs typeface="Arial" charset="0"/>
              <a:sym typeface="Nunito" pitchFamily="2" charset="0"/>
            </a:endParaRPr>
          </a:p>
          <a:p>
            <a:pPr indent="-317500" eaLnBrk="1" hangingPunct="1">
              <a:lnSpc>
                <a:spcPct val="115000"/>
              </a:lnSpc>
              <a:spcBef>
                <a:spcPts val="1600"/>
              </a:spcBef>
              <a:spcAft>
                <a:spcPts val="1600"/>
              </a:spcAft>
              <a:buClr>
                <a:srgbClr val="233A44"/>
              </a:buClr>
              <a:buFont typeface="Nunito" pitchFamily="2" charset="0"/>
              <a:buNone/>
            </a:pPr>
            <a:endParaRPr lang="pt-BR"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Shape 200"/>
          <p:cNvPicPr preferRelativeResize="0">
            <a:picLocks noChangeAspect="1" noChangeArrowheads="1"/>
          </p:cNvPicPr>
          <p:nvPr/>
        </p:nvPicPr>
        <p:blipFill>
          <a:blip r:embed="rId3"/>
          <a:srcRect/>
          <a:stretch>
            <a:fillRect/>
          </a:stretch>
        </p:blipFill>
        <p:spPr bwMode="auto">
          <a:xfrm>
            <a:off x="825500" y="246063"/>
            <a:ext cx="7397750" cy="4521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txBox="1">
            <a:spLocks noGrp="1"/>
          </p:cNvSpPr>
          <p:nvPr>
            <p:ph type="title"/>
          </p:nvPr>
        </p:nvSpPr>
        <p:spPr>
          <a:xfrm>
            <a:off x="819150" y="84613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Resultados</a:t>
            </a:r>
          </a:p>
        </p:txBody>
      </p:sp>
      <p:sp>
        <p:nvSpPr>
          <p:cNvPr id="25603" name="Espaço Reservado para Texto 2"/>
          <p:cNvSpPr txBox="1">
            <a:spLocks noGrp="1"/>
          </p:cNvSpPr>
          <p:nvPr>
            <p:ph type="body" idx="1"/>
          </p:nvPr>
        </p:nvSpPr>
        <p:spPr>
          <a:xfrm>
            <a:off x="792163" y="1874838"/>
            <a:ext cx="7505700" cy="2447925"/>
          </a:xfrm>
        </p:spPr>
        <p:txBody>
          <a:bodyPr/>
          <a:lstStyle/>
          <a:p>
            <a:pPr eaLnBrk="1" hangingPunct="1">
              <a:lnSpc>
                <a:spcPct val="115000"/>
              </a:lnSpc>
              <a:spcBef>
                <a:spcPct val="0"/>
              </a:spcBef>
              <a:spcAft>
                <a:spcPct val="0"/>
              </a:spcAft>
              <a:buClr>
                <a:srgbClr val="233A44"/>
              </a:buClr>
              <a:buFontTx/>
              <a:buChar char="-"/>
            </a:pPr>
            <a:r>
              <a:rPr lang="pt-BR" smtClean="0">
                <a:solidFill>
                  <a:srgbClr val="0000FF"/>
                </a:solidFill>
                <a:latin typeface="Nunito" pitchFamily="2" charset="0"/>
                <a:cs typeface="Arial" charset="0"/>
                <a:sym typeface="Nunito" pitchFamily="2" charset="0"/>
              </a:rPr>
              <a:t>As características base  dos bebês em todos os 3 grupos foram similares </a:t>
            </a:r>
            <a:r>
              <a:rPr lang="pt-BR" b="1" smtClean="0">
                <a:solidFill>
                  <a:srgbClr val="0000FF"/>
                </a:solidFill>
                <a:latin typeface="Nunito" pitchFamily="2" charset="0"/>
                <a:cs typeface="Arial" charset="0"/>
                <a:sym typeface="Nunito" pitchFamily="2" charset="0"/>
              </a:rPr>
              <a:t>(Tabela 1). </a:t>
            </a:r>
          </a:p>
          <a:p>
            <a:pPr eaLnBrk="1" hangingPunct="1">
              <a:lnSpc>
                <a:spcPct val="115000"/>
              </a:lnSpc>
              <a:spcBef>
                <a:spcPct val="0"/>
              </a:spcBef>
              <a:spcAft>
                <a:spcPct val="0"/>
              </a:spcAft>
              <a:buClr>
                <a:srgbClr val="233A44"/>
              </a:buClr>
              <a:buFontTx/>
              <a:buChar char="-"/>
            </a:pPr>
            <a:r>
              <a:rPr lang="pt-BR" smtClean="0">
                <a:solidFill>
                  <a:srgbClr val="233A44"/>
                </a:solidFill>
                <a:latin typeface="Nunito" pitchFamily="2" charset="0"/>
                <a:cs typeface="Arial" charset="0"/>
                <a:sym typeface="Nunito" pitchFamily="2" charset="0"/>
              </a:rPr>
              <a:t>Além de PaCO2 mais alta e valores de pH mas baixos, </a:t>
            </a:r>
            <a:r>
              <a:rPr lang="pt-BR" smtClean="0">
                <a:solidFill>
                  <a:srgbClr val="FF3300"/>
                </a:solidFill>
                <a:latin typeface="Nunito" pitchFamily="2" charset="0"/>
                <a:cs typeface="Arial" charset="0"/>
                <a:sym typeface="Nunito" pitchFamily="2" charset="0"/>
              </a:rPr>
              <a:t>os bebês hipercápnicos tiveram uma relação MAP x FiO2 maior, escore CRIB mais elevado, e foram mais propensos a ter persistência do canal arterial (PDA). </a:t>
            </a:r>
          </a:p>
          <a:p>
            <a:pPr eaLnBrk="1" hangingPunct="1">
              <a:lnSpc>
                <a:spcPct val="115000"/>
              </a:lnSpc>
              <a:spcBef>
                <a:spcPct val="0"/>
              </a:spcBef>
              <a:spcAft>
                <a:spcPct val="0"/>
              </a:spcAft>
              <a:buClr>
                <a:srgbClr val="233A44"/>
              </a:buClr>
              <a:buSzPts val="1400"/>
              <a:buFont typeface="Nunito" pitchFamily="2" charset="0"/>
              <a:buChar char="-"/>
            </a:pPr>
            <a:r>
              <a:rPr lang="pt-BR" b="1" smtClean="0">
                <a:solidFill>
                  <a:srgbClr val="233A44"/>
                </a:solidFill>
                <a:latin typeface="Nunito" pitchFamily="2" charset="0"/>
                <a:cs typeface="Arial" charset="0"/>
                <a:sym typeface="Nunito" pitchFamily="2" charset="0"/>
              </a:rPr>
              <a:t> </a:t>
            </a:r>
            <a:r>
              <a:rPr lang="pt-BR" smtClean="0">
                <a:solidFill>
                  <a:srgbClr val="233A44"/>
                </a:solidFill>
                <a:latin typeface="Nunito" pitchFamily="2" charset="0"/>
                <a:cs typeface="Arial" charset="0"/>
                <a:sym typeface="Nunito" pitchFamily="2" charset="0"/>
              </a:rPr>
              <a:t>Não houve diferenças estatisticamente significativas no volume corrente entre os grupos.</a:t>
            </a:r>
          </a:p>
          <a:p>
            <a:pPr eaLnBrk="1" hangingPunct="1">
              <a:lnSpc>
                <a:spcPct val="115000"/>
              </a:lnSpc>
              <a:spcBef>
                <a:spcPct val="0"/>
              </a:spcBef>
              <a:spcAft>
                <a:spcPct val="0"/>
              </a:spcAft>
              <a:buClr>
                <a:srgbClr val="233A44"/>
              </a:buClr>
              <a:buSzPts val="1400"/>
              <a:buFont typeface="Nunito" pitchFamily="2" charset="0"/>
              <a:buChar char="-"/>
            </a:pPr>
            <a:r>
              <a:rPr lang="pt-BR" smtClean="0">
                <a:solidFill>
                  <a:srgbClr val="233A44"/>
                </a:solidFill>
                <a:latin typeface="Nunito" pitchFamily="2" charset="0"/>
                <a:cs typeface="Arial" charset="0"/>
                <a:sym typeface="Nunito" pitchFamily="2" charset="0"/>
              </a:rPr>
              <a:t>A maioria das crianças do grupo HIPERCÁPNICO tinha sido inicialmente randomizada para o braço hipercápnico dos estudo principal, mas houve uma sobreposição considerável com os outros grupos.</a:t>
            </a:r>
          </a:p>
          <a:p>
            <a:pPr eaLnBrk="1" hangingPunct="1">
              <a:lnSpc>
                <a:spcPct val="115000"/>
              </a:lnSpc>
              <a:spcBef>
                <a:spcPct val="0"/>
              </a:spcBef>
              <a:spcAft>
                <a:spcPct val="0"/>
              </a:spcAft>
              <a:buClr>
                <a:srgbClr val="233A44"/>
              </a:buClr>
              <a:buFontTx/>
              <a:buChar char="-"/>
            </a:pPr>
            <a:endParaRPr lang="pt-BR" sz="1300" smtClean="0">
              <a:solidFill>
                <a:srgbClr val="233A44"/>
              </a:solidFill>
              <a:latin typeface="Nunito" pitchFamily="2" charset="0"/>
              <a:cs typeface="Arial" charset="0"/>
              <a:sym typeface="Nunito" pitchFamily="2"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Shape 205"/>
          <p:cNvPicPr preferRelativeResize="0">
            <a:picLocks noChangeAspect="1" noChangeArrowheads="1"/>
          </p:cNvPicPr>
          <p:nvPr/>
        </p:nvPicPr>
        <p:blipFill>
          <a:blip r:embed="rId3"/>
          <a:srcRect/>
          <a:stretch>
            <a:fillRect/>
          </a:stretch>
        </p:blipFill>
        <p:spPr bwMode="auto">
          <a:xfrm>
            <a:off x="406400" y="285750"/>
            <a:ext cx="8199438" cy="45323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txBox="1">
            <a:spLocks noGrp="1"/>
          </p:cNvSpPr>
          <p:nvPr>
            <p:ph type="title"/>
          </p:nvPr>
        </p:nvSpPr>
        <p:spPr>
          <a:xfrm>
            <a:off x="819150" y="84613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Resultados</a:t>
            </a:r>
          </a:p>
        </p:txBody>
      </p:sp>
      <p:sp>
        <p:nvSpPr>
          <p:cNvPr id="27651" name="Espaço Reservado para Texto 2"/>
          <p:cNvSpPr txBox="1">
            <a:spLocks noGrp="1"/>
          </p:cNvSpPr>
          <p:nvPr>
            <p:ph type="body" idx="1"/>
          </p:nvPr>
        </p:nvSpPr>
        <p:spPr>
          <a:xfrm>
            <a:off x="819150" y="1778000"/>
            <a:ext cx="7505700" cy="2447925"/>
          </a:xfrm>
        </p:spPr>
        <p:txBody>
          <a:bodyPr/>
          <a:lstStyle/>
          <a:p>
            <a:pPr algn="just" eaLnBrk="1" hangingPunct="1">
              <a:lnSpc>
                <a:spcPct val="115000"/>
              </a:lnSpc>
              <a:spcBef>
                <a:spcPct val="0"/>
              </a:spcBef>
              <a:spcAft>
                <a:spcPct val="0"/>
              </a:spcAft>
              <a:buClr>
                <a:srgbClr val="233A44"/>
              </a:buClr>
              <a:buFontTx/>
              <a:buChar char="-"/>
            </a:pPr>
            <a:r>
              <a:rPr lang="pt-BR" smtClean="0">
                <a:solidFill>
                  <a:srgbClr val="FF3300"/>
                </a:solidFill>
                <a:latin typeface="Nunito" pitchFamily="2" charset="0"/>
                <a:cs typeface="Arial" charset="0"/>
                <a:sym typeface="Nunito" pitchFamily="2" charset="0"/>
              </a:rPr>
              <a:t>Os bebês hipercápnicos tiveram mortalidade e incidência de BPD moderada a severa  significativamente mais elevada, apresentaram maior propensão a receber hidrocortisona pós-natal  e a desenvolver enterocolite necrosante</a:t>
            </a:r>
            <a:r>
              <a:rPr lang="pt-BR" smtClean="0">
                <a:solidFill>
                  <a:srgbClr val="233A44"/>
                </a:solidFill>
                <a:latin typeface="Nunito" pitchFamily="2" charset="0"/>
                <a:cs typeface="Arial" charset="0"/>
                <a:sym typeface="Nunito" pitchFamily="2" charset="0"/>
              </a:rPr>
              <a:t> </a:t>
            </a:r>
            <a:r>
              <a:rPr lang="pt-BR" b="1" smtClean="0">
                <a:solidFill>
                  <a:srgbClr val="233A44"/>
                </a:solidFill>
                <a:latin typeface="Nunito" pitchFamily="2" charset="0"/>
                <a:cs typeface="Arial" charset="0"/>
                <a:sym typeface="Nunito" pitchFamily="2" charset="0"/>
              </a:rPr>
              <a:t>(</a:t>
            </a:r>
            <a:r>
              <a:rPr lang="pt-BR" b="1" smtClean="0">
                <a:solidFill>
                  <a:srgbClr val="0000FF"/>
                </a:solidFill>
                <a:latin typeface="Nunito" pitchFamily="2" charset="0"/>
                <a:cs typeface="Arial" charset="0"/>
                <a:sym typeface="Nunito" pitchFamily="2" charset="0"/>
              </a:rPr>
              <a:t>Tabela 2</a:t>
            </a:r>
            <a:r>
              <a:rPr lang="pt-BR" b="1" smtClean="0">
                <a:solidFill>
                  <a:srgbClr val="233A44"/>
                </a:solidFill>
                <a:latin typeface="Nunito" pitchFamily="2" charset="0"/>
                <a:cs typeface="Arial" charset="0"/>
                <a:sym typeface="Nunito" pitchFamily="2" charset="0"/>
              </a:rPr>
              <a:t>). </a:t>
            </a:r>
          </a:p>
          <a:p>
            <a:pPr algn="just" eaLnBrk="1" hangingPunct="1">
              <a:lnSpc>
                <a:spcPct val="115000"/>
              </a:lnSpc>
              <a:spcBef>
                <a:spcPct val="0"/>
              </a:spcBef>
              <a:spcAft>
                <a:spcPct val="0"/>
              </a:spcAft>
              <a:buClr>
                <a:srgbClr val="233A44"/>
              </a:buClr>
              <a:buFontTx/>
              <a:buChar char="-"/>
            </a:pPr>
            <a:r>
              <a:rPr lang="pt-BR" smtClean="0">
                <a:solidFill>
                  <a:srgbClr val="233A44"/>
                </a:solidFill>
                <a:latin typeface="Nunito" pitchFamily="2" charset="0"/>
                <a:cs typeface="Arial" charset="0"/>
                <a:sym typeface="Nunito" pitchFamily="2" charset="0"/>
              </a:rPr>
              <a:t> Os bebês do </a:t>
            </a:r>
            <a:r>
              <a:rPr lang="pt-BR" smtClean="0">
                <a:solidFill>
                  <a:srgbClr val="FF3300"/>
                </a:solidFill>
                <a:latin typeface="Nunito" pitchFamily="2" charset="0"/>
                <a:cs typeface="Arial" charset="0"/>
                <a:sym typeface="Nunito" pitchFamily="2" charset="0"/>
              </a:rPr>
              <a:t>grupo hipercápnico obtiveram um MENOR  ganho ponderal</a:t>
            </a:r>
            <a:r>
              <a:rPr lang="pt-BR" smtClean="0">
                <a:solidFill>
                  <a:srgbClr val="233A44"/>
                </a:solidFill>
                <a:latin typeface="Nunito" pitchFamily="2" charset="0"/>
                <a:cs typeface="Arial" charset="0"/>
                <a:sym typeface="Nunito" pitchFamily="2" charset="0"/>
              </a:rPr>
              <a:t> </a:t>
            </a:r>
            <a:r>
              <a:rPr lang="pt-BR" b="1" smtClean="0">
                <a:solidFill>
                  <a:srgbClr val="233A44"/>
                </a:solidFill>
                <a:latin typeface="Nunito" pitchFamily="2" charset="0"/>
                <a:cs typeface="Arial" charset="0"/>
                <a:sym typeface="Nunito" pitchFamily="2" charset="0"/>
              </a:rPr>
              <a:t>(Tabela 2). </a:t>
            </a:r>
          </a:p>
          <a:p>
            <a:pPr algn="just" eaLnBrk="1" hangingPunct="1">
              <a:lnSpc>
                <a:spcPct val="115000"/>
              </a:lnSpc>
              <a:spcBef>
                <a:spcPct val="0"/>
              </a:spcBef>
              <a:spcAft>
                <a:spcPct val="0"/>
              </a:spcAft>
              <a:buClr>
                <a:srgbClr val="233A44"/>
              </a:buClr>
              <a:buFontTx/>
              <a:buChar char="-"/>
            </a:pPr>
            <a:r>
              <a:rPr lang="pt-BR" smtClean="0">
                <a:solidFill>
                  <a:srgbClr val="233A44"/>
                </a:solidFill>
                <a:latin typeface="Nunito" pitchFamily="2" charset="0"/>
                <a:cs typeface="Arial" charset="0"/>
                <a:sym typeface="Nunito" pitchFamily="2" charset="0"/>
              </a:rPr>
              <a:t>Os bebês do </a:t>
            </a:r>
            <a:r>
              <a:rPr lang="pt-BR" b="1" smtClean="0">
                <a:solidFill>
                  <a:srgbClr val="233A44"/>
                </a:solidFill>
                <a:latin typeface="Nunito" pitchFamily="2" charset="0"/>
                <a:cs typeface="Arial" charset="0"/>
                <a:sym typeface="Nunito" pitchFamily="2" charset="0"/>
              </a:rPr>
              <a:t>grupo HIPOCÁPNICO foram menos propensos a apresentar IHV</a:t>
            </a:r>
            <a:r>
              <a:rPr lang="pt-BR" smtClean="0">
                <a:solidFill>
                  <a:srgbClr val="233A44"/>
                </a:solidFill>
                <a:latin typeface="Nunito" pitchFamily="2" charset="0"/>
                <a:cs typeface="Arial" charset="0"/>
                <a:sym typeface="Nunito" pitchFamily="2" charset="0"/>
              </a:rPr>
              <a:t>, quando comparados aos outros grupos.  </a:t>
            </a:r>
          </a:p>
          <a:p>
            <a:pPr algn="just" eaLnBrk="1" hangingPunct="1">
              <a:lnSpc>
                <a:spcPct val="115000"/>
              </a:lnSpc>
              <a:spcBef>
                <a:spcPct val="0"/>
              </a:spcBef>
              <a:spcAft>
                <a:spcPct val="0"/>
              </a:spcAft>
              <a:buClr>
                <a:srgbClr val="233A44"/>
              </a:buClr>
              <a:buFontTx/>
              <a:buChar char="-"/>
            </a:pPr>
            <a:endParaRPr lang="pt-BR"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Shape 216"/>
          <p:cNvPicPr preferRelativeResize="0">
            <a:picLocks noChangeAspect="1" noChangeArrowheads="1"/>
          </p:cNvPicPr>
          <p:nvPr/>
        </p:nvPicPr>
        <p:blipFill>
          <a:blip r:embed="rId3"/>
          <a:srcRect/>
          <a:stretch>
            <a:fillRect/>
          </a:stretch>
        </p:blipFill>
        <p:spPr bwMode="auto">
          <a:xfrm>
            <a:off x="830263" y="241300"/>
            <a:ext cx="7493000" cy="4606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Shape 221"/>
          <p:cNvPicPr preferRelativeResize="0">
            <a:picLocks noChangeAspect="1" noChangeArrowheads="1"/>
          </p:cNvPicPr>
          <p:nvPr/>
        </p:nvPicPr>
        <p:blipFill>
          <a:blip r:embed="rId3"/>
          <a:srcRect/>
          <a:stretch>
            <a:fillRect/>
          </a:stretch>
        </p:blipFill>
        <p:spPr bwMode="auto">
          <a:xfrm>
            <a:off x="635000" y="260350"/>
            <a:ext cx="7580313" cy="4511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txBox="1">
            <a:spLocks noGrp="1"/>
          </p:cNvSpPr>
          <p:nvPr>
            <p:ph type="title"/>
          </p:nvPr>
        </p:nvSpPr>
        <p:spPr>
          <a:xfrm>
            <a:off x="819150" y="84613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Resultados</a:t>
            </a:r>
          </a:p>
        </p:txBody>
      </p:sp>
      <p:sp>
        <p:nvSpPr>
          <p:cNvPr id="30723" name="Espaço Reservado para Texto 2"/>
          <p:cNvSpPr txBox="1">
            <a:spLocks noGrp="1"/>
          </p:cNvSpPr>
          <p:nvPr>
            <p:ph type="body" idx="1"/>
          </p:nvPr>
        </p:nvSpPr>
        <p:spPr>
          <a:xfrm>
            <a:off x="819150" y="1990725"/>
            <a:ext cx="7505700" cy="2447925"/>
          </a:xfrm>
        </p:spPr>
        <p:txBody>
          <a:bodyPr/>
          <a:lstStyle/>
          <a:p>
            <a:pPr eaLnBrk="1" hangingPunct="1">
              <a:lnSpc>
                <a:spcPct val="115000"/>
              </a:lnSpc>
              <a:spcBef>
                <a:spcPct val="0"/>
              </a:spcBef>
              <a:spcAft>
                <a:spcPct val="0"/>
              </a:spcAft>
              <a:buClr>
                <a:srgbClr val="233A44"/>
              </a:buClr>
              <a:buFontTx/>
              <a:buChar char="-"/>
            </a:pPr>
            <a:r>
              <a:rPr lang="pt-BR" smtClean="0">
                <a:solidFill>
                  <a:srgbClr val="233A44"/>
                </a:solidFill>
                <a:latin typeface="Nunito" pitchFamily="2" charset="0"/>
                <a:cs typeface="Arial" charset="0"/>
                <a:sym typeface="Nunito" pitchFamily="2" charset="0"/>
              </a:rPr>
              <a:t>Aparentemente, houve uma </a:t>
            </a:r>
            <a:r>
              <a:rPr lang="pt-BR" smtClean="0">
                <a:solidFill>
                  <a:srgbClr val="FF3300"/>
                </a:solidFill>
                <a:latin typeface="Nunito" pitchFamily="2" charset="0"/>
                <a:cs typeface="Arial" charset="0"/>
                <a:sym typeface="Nunito" pitchFamily="2" charset="0"/>
              </a:rPr>
              <a:t>relação entre os resultados de neurodesenvolvimento</a:t>
            </a:r>
            <a:r>
              <a:rPr lang="pt-BR" smtClean="0">
                <a:solidFill>
                  <a:srgbClr val="233A44"/>
                </a:solidFill>
                <a:latin typeface="Nunito" pitchFamily="2" charset="0"/>
                <a:cs typeface="Arial" charset="0"/>
                <a:sym typeface="Nunito" pitchFamily="2" charset="0"/>
              </a:rPr>
              <a:t> e o grupo PaCO2 </a:t>
            </a:r>
            <a:r>
              <a:rPr lang="pt-BR" b="1" smtClean="0">
                <a:solidFill>
                  <a:srgbClr val="233A44"/>
                </a:solidFill>
                <a:latin typeface="Nunito" pitchFamily="2" charset="0"/>
                <a:cs typeface="Arial" charset="0"/>
                <a:sym typeface="Nunito" pitchFamily="2" charset="0"/>
              </a:rPr>
              <a:t>(Tabela 3). </a:t>
            </a:r>
          </a:p>
          <a:p>
            <a:pPr eaLnBrk="1" hangingPunct="1">
              <a:lnSpc>
                <a:spcPct val="115000"/>
              </a:lnSpc>
              <a:spcBef>
                <a:spcPct val="0"/>
              </a:spcBef>
              <a:spcAft>
                <a:spcPct val="0"/>
              </a:spcAft>
              <a:buClr>
                <a:srgbClr val="233A44"/>
              </a:buClr>
              <a:buFontTx/>
              <a:buChar char="-"/>
            </a:pPr>
            <a:r>
              <a:rPr lang="pt-BR" b="1" smtClean="0">
                <a:solidFill>
                  <a:srgbClr val="FF3300"/>
                </a:solidFill>
                <a:latin typeface="Nunito" pitchFamily="2" charset="0"/>
                <a:cs typeface="Arial" charset="0"/>
                <a:sym typeface="Nunito" pitchFamily="2" charset="0"/>
              </a:rPr>
              <a:t>Os bebês hipercápnicos  tiveram valores do score MDI mais baixos e foram mais propensos a ter um MDI &lt;70 e paralisia cerebral pelo GMFCS score (≥2).</a:t>
            </a:r>
            <a:r>
              <a:rPr lang="pt-BR" smtClean="0">
                <a:solidFill>
                  <a:srgbClr val="233A44"/>
                </a:solidFill>
                <a:latin typeface="Nunito" pitchFamily="2" charset="0"/>
                <a:cs typeface="Arial" charset="0"/>
                <a:sym typeface="Nunito" pitchFamily="2" charset="0"/>
              </a:rPr>
              <a:t> </a:t>
            </a:r>
          </a:p>
          <a:p>
            <a:pPr eaLnBrk="1" hangingPunct="1">
              <a:lnSpc>
                <a:spcPct val="115000"/>
              </a:lnSpc>
              <a:spcBef>
                <a:spcPct val="0"/>
              </a:spcBef>
              <a:spcAft>
                <a:spcPct val="0"/>
              </a:spcAft>
              <a:buClr>
                <a:srgbClr val="233A44"/>
              </a:buClr>
              <a:buFontTx/>
              <a:buChar char="-"/>
            </a:pPr>
            <a:r>
              <a:rPr lang="pt-BR" smtClean="0">
                <a:solidFill>
                  <a:srgbClr val="233A44"/>
                </a:solidFill>
                <a:latin typeface="Nunito" pitchFamily="2" charset="0"/>
                <a:cs typeface="Arial" charset="0"/>
                <a:sym typeface="Nunito" pitchFamily="2" charset="0"/>
              </a:rPr>
              <a:t>O </a:t>
            </a:r>
            <a:r>
              <a:rPr lang="pt-BR" smtClean="0">
                <a:solidFill>
                  <a:srgbClr val="FF3300"/>
                </a:solidFill>
                <a:latin typeface="Nunito" pitchFamily="2" charset="0"/>
                <a:cs typeface="Arial" charset="0"/>
                <a:sym typeface="Nunito" pitchFamily="2" charset="0"/>
              </a:rPr>
              <a:t>ganho de peso</a:t>
            </a:r>
            <a:r>
              <a:rPr lang="pt-BR" smtClean="0">
                <a:solidFill>
                  <a:srgbClr val="233A44"/>
                </a:solidFill>
                <a:latin typeface="Nunito" pitchFamily="2" charset="0"/>
                <a:cs typeface="Arial" charset="0"/>
                <a:sym typeface="Nunito" pitchFamily="2" charset="0"/>
              </a:rPr>
              <a:t> e estatura dessas crianças também foi </a:t>
            </a:r>
            <a:r>
              <a:rPr lang="pt-BR" smtClean="0">
                <a:solidFill>
                  <a:srgbClr val="FF3300"/>
                </a:solidFill>
                <a:latin typeface="Nunito" pitchFamily="2" charset="0"/>
                <a:cs typeface="Arial" charset="0"/>
                <a:sym typeface="Nunito" pitchFamily="2" charset="0"/>
              </a:rPr>
              <a:t>menor.</a:t>
            </a:r>
          </a:p>
          <a:p>
            <a:pPr eaLnBrk="1" hangingPunct="1">
              <a:lnSpc>
                <a:spcPct val="115000"/>
              </a:lnSpc>
              <a:spcBef>
                <a:spcPct val="0"/>
              </a:spcBef>
              <a:spcAft>
                <a:spcPct val="0"/>
              </a:spcAft>
              <a:buClr>
                <a:srgbClr val="233A44"/>
              </a:buClr>
              <a:buFontTx/>
              <a:buChar char="-"/>
            </a:pPr>
            <a:r>
              <a:rPr lang="pt-BR" smtClean="0">
                <a:solidFill>
                  <a:srgbClr val="233A44"/>
                </a:solidFill>
                <a:latin typeface="Nunito" pitchFamily="2" charset="0"/>
                <a:cs typeface="Arial" charset="0"/>
                <a:sym typeface="Nunito" pitchFamily="2" charset="0"/>
              </a:rPr>
              <a:t>Os resultados do PDI, em contraste, não foram afetados. </a:t>
            </a:r>
          </a:p>
          <a:p>
            <a:pPr eaLnBrk="1" hangingPunct="1">
              <a:lnSpc>
                <a:spcPct val="115000"/>
              </a:lnSpc>
              <a:spcBef>
                <a:spcPct val="0"/>
              </a:spcBef>
              <a:spcAft>
                <a:spcPct val="0"/>
              </a:spcAft>
              <a:buClr>
                <a:srgbClr val="233A44"/>
              </a:buClr>
              <a:buFontTx/>
              <a:buChar char="-"/>
            </a:pPr>
            <a:r>
              <a:rPr lang="pt-BR" smtClean="0">
                <a:solidFill>
                  <a:srgbClr val="233A44"/>
                </a:solidFill>
                <a:latin typeface="Nunito" pitchFamily="2" charset="0"/>
                <a:cs typeface="Arial" charset="0"/>
                <a:sym typeface="Nunito" pitchFamily="2" charset="0"/>
              </a:rPr>
              <a:t>Além disso, </a:t>
            </a:r>
            <a:r>
              <a:rPr lang="pt-BR" smtClean="0">
                <a:solidFill>
                  <a:srgbClr val="FF3300"/>
                </a:solidFill>
                <a:latin typeface="Nunito" pitchFamily="2" charset="0"/>
                <a:cs typeface="Arial" charset="0"/>
                <a:sym typeface="Nunito" pitchFamily="2" charset="0"/>
              </a:rPr>
              <a:t>houve fortes associações entre  o score CRIB e as </a:t>
            </a:r>
            <a:r>
              <a:rPr lang="pt-PT" smtClean="0">
                <a:solidFill>
                  <a:srgbClr val="FF3300"/>
                </a:solidFill>
                <a:latin typeface="Nunito" pitchFamily="2" charset="0"/>
                <a:cs typeface="Arial" charset="0"/>
                <a:sym typeface="Nunito" pitchFamily="2" charset="0"/>
              </a:rPr>
              <a:t>principais variáveis ​​do desfecho</a:t>
            </a:r>
            <a:r>
              <a:rPr lang="pt-PT" smtClean="0">
                <a:solidFill>
                  <a:srgbClr val="233A44"/>
                </a:solidFill>
                <a:latin typeface="Nunito" pitchFamily="2" charset="0"/>
                <a:cs typeface="Arial" charset="0"/>
                <a:sym typeface="Nunito" pitchFamily="2" charset="0"/>
              </a:rPr>
              <a:t> </a:t>
            </a:r>
            <a:r>
              <a:rPr lang="pt-PT" b="1" smtClean="0">
                <a:solidFill>
                  <a:srgbClr val="233A44"/>
                </a:solidFill>
                <a:latin typeface="Nunito" pitchFamily="2" charset="0"/>
                <a:cs typeface="Arial" charset="0"/>
                <a:sym typeface="Nunito" pitchFamily="2" charset="0"/>
              </a:rPr>
              <a:t>(Tabela 4)</a:t>
            </a:r>
            <a:r>
              <a:rPr lang="pt-PT" smtClean="0">
                <a:solidFill>
                  <a:srgbClr val="233A44"/>
                </a:solidFill>
                <a:latin typeface="Nunito" pitchFamily="2" charset="0"/>
                <a:cs typeface="Arial" charset="0"/>
                <a:sym typeface="Nunito" pitchFamily="2" charset="0"/>
              </a:rPr>
              <a:t>. </a:t>
            </a:r>
            <a:endParaRPr lang="pt-BR" smtClean="0">
              <a:solidFill>
                <a:srgbClr val="233A44"/>
              </a:solidFill>
              <a:latin typeface="Nunito" pitchFamily="2" charset="0"/>
              <a:cs typeface="Arial" charset="0"/>
              <a:sym typeface="Nunito" pitchFamily="2" charset="0"/>
            </a:endParaRPr>
          </a:p>
        </p:txBody>
      </p:sp>
      <p:sp>
        <p:nvSpPr>
          <p:cNvPr id="30724" name="Espaço Reservado para Texto 2"/>
          <p:cNvSpPr txBox="1">
            <a:spLocks/>
          </p:cNvSpPr>
          <p:nvPr/>
        </p:nvSpPr>
        <p:spPr bwMode="auto">
          <a:xfrm>
            <a:off x="819150" y="1990725"/>
            <a:ext cx="7505700" cy="2447925"/>
          </a:xfrm>
          <a:prstGeom prst="rect">
            <a:avLst/>
          </a:prstGeom>
          <a:noFill/>
          <a:ln w="9525">
            <a:noFill/>
            <a:miter lim="800000"/>
            <a:headEnd/>
            <a:tailEnd/>
          </a:ln>
        </p:spPr>
        <p:txBody>
          <a:bodyPr lIns="91425" tIns="91425" rIns="91425" bIns="91425"/>
          <a:lstStyle/>
          <a:p>
            <a:pPr marL="457200" indent="-311150">
              <a:lnSpc>
                <a:spcPct val="115000"/>
              </a:lnSpc>
              <a:buClr>
                <a:srgbClr val="233A44"/>
              </a:buClr>
              <a:buSzPts val="1300"/>
              <a:buFontTx/>
              <a:buChar char="-"/>
            </a:pPr>
            <a:r>
              <a:rPr lang="pt-BR" sz="1400">
                <a:solidFill>
                  <a:srgbClr val="233A44"/>
                </a:solidFill>
                <a:latin typeface="Nunito" pitchFamily="2" charset="0"/>
                <a:sym typeface="Nunito" pitchFamily="2" charset="0"/>
              </a:rPr>
              <a:t>Aparentemente, houve uma </a:t>
            </a:r>
            <a:r>
              <a:rPr lang="pt-BR" sz="1400">
                <a:solidFill>
                  <a:srgbClr val="FF3300"/>
                </a:solidFill>
                <a:latin typeface="Nunito" pitchFamily="2" charset="0"/>
                <a:sym typeface="Nunito" pitchFamily="2" charset="0"/>
              </a:rPr>
              <a:t>relação entre os resultados de neurodesenvolvimento</a:t>
            </a:r>
            <a:r>
              <a:rPr lang="pt-BR" sz="1400">
                <a:solidFill>
                  <a:srgbClr val="233A44"/>
                </a:solidFill>
                <a:latin typeface="Nunito" pitchFamily="2" charset="0"/>
                <a:sym typeface="Nunito" pitchFamily="2" charset="0"/>
              </a:rPr>
              <a:t> e o grupo PaCO2 </a:t>
            </a:r>
            <a:r>
              <a:rPr lang="pt-BR" sz="1400" b="1">
                <a:solidFill>
                  <a:srgbClr val="233A44"/>
                </a:solidFill>
                <a:latin typeface="Nunito" pitchFamily="2" charset="0"/>
                <a:sym typeface="Nunito" pitchFamily="2" charset="0"/>
              </a:rPr>
              <a:t>(Tabela 3). </a:t>
            </a:r>
          </a:p>
          <a:p>
            <a:pPr marL="457200" indent="-311150">
              <a:lnSpc>
                <a:spcPct val="115000"/>
              </a:lnSpc>
              <a:buClr>
                <a:srgbClr val="233A44"/>
              </a:buClr>
              <a:buSzPts val="1300"/>
              <a:buFontTx/>
              <a:buChar char="-"/>
            </a:pPr>
            <a:r>
              <a:rPr lang="pt-BR" sz="1400" b="1">
                <a:solidFill>
                  <a:srgbClr val="FF3300"/>
                </a:solidFill>
                <a:latin typeface="Nunito" pitchFamily="2" charset="0"/>
                <a:sym typeface="Nunito" pitchFamily="2" charset="0"/>
              </a:rPr>
              <a:t>Os bebês hipercápnicos  tiveram valores do score MDI mais baixos e foram mais propensos a ter um MDI &lt;70 e paralisia cerebral pelo GMFCS score (≥2).</a:t>
            </a:r>
            <a:r>
              <a:rPr lang="pt-BR" sz="1400">
                <a:solidFill>
                  <a:srgbClr val="233A44"/>
                </a:solidFill>
                <a:latin typeface="Nunito" pitchFamily="2" charset="0"/>
                <a:sym typeface="Nunito" pitchFamily="2" charset="0"/>
              </a:rPr>
              <a:t> </a:t>
            </a:r>
          </a:p>
          <a:p>
            <a:pPr marL="457200" indent="-311150">
              <a:lnSpc>
                <a:spcPct val="115000"/>
              </a:lnSpc>
              <a:buClr>
                <a:srgbClr val="233A44"/>
              </a:buClr>
              <a:buSzPts val="1300"/>
              <a:buFontTx/>
              <a:buChar char="-"/>
            </a:pPr>
            <a:r>
              <a:rPr lang="pt-BR" sz="1400">
                <a:solidFill>
                  <a:srgbClr val="233A44"/>
                </a:solidFill>
                <a:latin typeface="Nunito" pitchFamily="2" charset="0"/>
                <a:sym typeface="Nunito" pitchFamily="2" charset="0"/>
              </a:rPr>
              <a:t>O </a:t>
            </a:r>
            <a:r>
              <a:rPr lang="pt-BR" sz="1400">
                <a:solidFill>
                  <a:srgbClr val="FF3300"/>
                </a:solidFill>
                <a:latin typeface="Nunito" pitchFamily="2" charset="0"/>
                <a:sym typeface="Nunito" pitchFamily="2" charset="0"/>
              </a:rPr>
              <a:t>ganho de peso</a:t>
            </a:r>
            <a:r>
              <a:rPr lang="pt-BR" sz="1400">
                <a:solidFill>
                  <a:srgbClr val="233A44"/>
                </a:solidFill>
                <a:latin typeface="Nunito" pitchFamily="2" charset="0"/>
                <a:sym typeface="Nunito" pitchFamily="2" charset="0"/>
              </a:rPr>
              <a:t> e estatura dessas crianças também foi </a:t>
            </a:r>
            <a:r>
              <a:rPr lang="pt-BR" sz="1400">
                <a:solidFill>
                  <a:srgbClr val="FF3300"/>
                </a:solidFill>
                <a:latin typeface="Nunito" pitchFamily="2" charset="0"/>
                <a:sym typeface="Nunito" pitchFamily="2" charset="0"/>
              </a:rPr>
              <a:t>menor.</a:t>
            </a:r>
          </a:p>
          <a:p>
            <a:pPr marL="457200" indent="-311150">
              <a:lnSpc>
                <a:spcPct val="115000"/>
              </a:lnSpc>
              <a:buClr>
                <a:srgbClr val="233A44"/>
              </a:buClr>
              <a:buSzPts val="1300"/>
              <a:buFontTx/>
              <a:buChar char="-"/>
            </a:pPr>
            <a:r>
              <a:rPr lang="pt-BR" sz="1400">
                <a:solidFill>
                  <a:srgbClr val="233A44"/>
                </a:solidFill>
                <a:latin typeface="Nunito" pitchFamily="2" charset="0"/>
                <a:sym typeface="Nunito" pitchFamily="2" charset="0"/>
              </a:rPr>
              <a:t>Os resultados do PDI, em contraste, não foram afetados. </a:t>
            </a:r>
          </a:p>
          <a:p>
            <a:pPr marL="457200" indent="-311150">
              <a:lnSpc>
                <a:spcPct val="115000"/>
              </a:lnSpc>
              <a:buClr>
                <a:srgbClr val="233A44"/>
              </a:buClr>
              <a:buSzPts val="1300"/>
              <a:buFontTx/>
              <a:buChar char="-"/>
            </a:pPr>
            <a:r>
              <a:rPr lang="pt-BR" sz="1400">
                <a:solidFill>
                  <a:srgbClr val="233A44"/>
                </a:solidFill>
                <a:latin typeface="Nunito" pitchFamily="2" charset="0"/>
                <a:sym typeface="Nunito" pitchFamily="2" charset="0"/>
              </a:rPr>
              <a:t>Além disso, </a:t>
            </a:r>
            <a:r>
              <a:rPr lang="pt-BR" sz="1400">
                <a:solidFill>
                  <a:srgbClr val="FF3300"/>
                </a:solidFill>
                <a:latin typeface="Nunito" pitchFamily="2" charset="0"/>
                <a:sym typeface="Nunito" pitchFamily="2" charset="0"/>
              </a:rPr>
              <a:t>houve fortes associações entre  o score CRIB e as </a:t>
            </a:r>
            <a:r>
              <a:rPr lang="pt-PT" sz="1400">
                <a:solidFill>
                  <a:srgbClr val="FF3300"/>
                </a:solidFill>
                <a:latin typeface="Nunito" pitchFamily="2" charset="0"/>
                <a:sym typeface="Nunito" pitchFamily="2" charset="0"/>
              </a:rPr>
              <a:t>principais variáveis ​​do desfecho</a:t>
            </a:r>
            <a:r>
              <a:rPr lang="pt-PT" sz="1400">
                <a:solidFill>
                  <a:srgbClr val="233A44"/>
                </a:solidFill>
                <a:latin typeface="Nunito" pitchFamily="2" charset="0"/>
                <a:sym typeface="Nunito" pitchFamily="2" charset="0"/>
              </a:rPr>
              <a:t> </a:t>
            </a:r>
            <a:r>
              <a:rPr lang="pt-PT" sz="1400" b="1">
                <a:solidFill>
                  <a:srgbClr val="233A44"/>
                </a:solidFill>
                <a:latin typeface="Nunito" pitchFamily="2" charset="0"/>
                <a:sym typeface="Nunito" pitchFamily="2" charset="0"/>
              </a:rPr>
              <a:t>(Tabela 4)</a:t>
            </a:r>
            <a:r>
              <a:rPr lang="pt-PT" sz="1400">
                <a:solidFill>
                  <a:srgbClr val="233A44"/>
                </a:solidFill>
                <a:latin typeface="Nunito" pitchFamily="2" charset="0"/>
                <a:sym typeface="Nunito" pitchFamily="2" charset="0"/>
              </a:rPr>
              <a:t>. </a:t>
            </a:r>
            <a:endParaRPr lang="pt-BR" sz="1400">
              <a:solidFill>
                <a:srgbClr val="233A44"/>
              </a:solidFill>
              <a:latin typeface="Nunito" pitchFamily="2" charset="0"/>
              <a:sym typeface="Nunito" pitchFamily="2" charset="0"/>
            </a:endParaRPr>
          </a:p>
        </p:txBody>
      </p:sp>
      <p:sp>
        <p:nvSpPr>
          <p:cNvPr id="30725" name="Espaço Reservado para Texto 2"/>
          <p:cNvSpPr txBox="1">
            <a:spLocks/>
          </p:cNvSpPr>
          <p:nvPr/>
        </p:nvSpPr>
        <p:spPr bwMode="auto">
          <a:xfrm>
            <a:off x="819150" y="1990725"/>
            <a:ext cx="7505700" cy="2447925"/>
          </a:xfrm>
          <a:prstGeom prst="rect">
            <a:avLst/>
          </a:prstGeom>
          <a:noFill/>
          <a:ln w="9525">
            <a:noFill/>
            <a:miter lim="800000"/>
            <a:headEnd/>
            <a:tailEnd/>
          </a:ln>
        </p:spPr>
        <p:txBody>
          <a:bodyPr lIns="91425" tIns="91425" rIns="91425" bIns="91425"/>
          <a:lstStyle/>
          <a:p>
            <a:pPr marL="457200" indent="-311150">
              <a:lnSpc>
                <a:spcPct val="115000"/>
              </a:lnSpc>
              <a:buClr>
                <a:srgbClr val="233A44"/>
              </a:buClr>
              <a:buSzPts val="1300"/>
              <a:buFontTx/>
              <a:buChar char="-"/>
            </a:pPr>
            <a:r>
              <a:rPr lang="pt-BR" sz="1400">
                <a:solidFill>
                  <a:srgbClr val="233A44"/>
                </a:solidFill>
                <a:latin typeface="Nunito" pitchFamily="2" charset="0"/>
                <a:sym typeface="Nunito" pitchFamily="2" charset="0"/>
              </a:rPr>
              <a:t>Aparentemente, houve uma </a:t>
            </a:r>
            <a:r>
              <a:rPr lang="pt-BR" sz="1400">
                <a:solidFill>
                  <a:srgbClr val="FF3300"/>
                </a:solidFill>
                <a:latin typeface="Nunito" pitchFamily="2" charset="0"/>
                <a:sym typeface="Nunito" pitchFamily="2" charset="0"/>
              </a:rPr>
              <a:t>relação entre os resultados de neurodesenvolvimento</a:t>
            </a:r>
            <a:r>
              <a:rPr lang="pt-BR" sz="1400">
                <a:solidFill>
                  <a:srgbClr val="233A44"/>
                </a:solidFill>
                <a:latin typeface="Nunito" pitchFamily="2" charset="0"/>
                <a:sym typeface="Nunito" pitchFamily="2" charset="0"/>
              </a:rPr>
              <a:t> e o grupo PaCO2 </a:t>
            </a:r>
            <a:r>
              <a:rPr lang="pt-BR" sz="1400" b="1">
                <a:solidFill>
                  <a:srgbClr val="233A44"/>
                </a:solidFill>
                <a:latin typeface="Nunito" pitchFamily="2" charset="0"/>
                <a:sym typeface="Nunito" pitchFamily="2" charset="0"/>
              </a:rPr>
              <a:t>(Tabela 3). </a:t>
            </a:r>
          </a:p>
          <a:p>
            <a:pPr marL="457200" indent="-311150">
              <a:lnSpc>
                <a:spcPct val="115000"/>
              </a:lnSpc>
              <a:buClr>
                <a:srgbClr val="233A44"/>
              </a:buClr>
              <a:buSzPts val="1300"/>
              <a:buFontTx/>
              <a:buChar char="-"/>
            </a:pPr>
            <a:r>
              <a:rPr lang="pt-BR" sz="1400" b="1">
                <a:solidFill>
                  <a:srgbClr val="FF3300"/>
                </a:solidFill>
                <a:latin typeface="Nunito" pitchFamily="2" charset="0"/>
                <a:sym typeface="Nunito" pitchFamily="2" charset="0"/>
              </a:rPr>
              <a:t>Os bebês hipercápnicos  tiveram valores do score MDI mais baixos e foram mais propensos a ter um MDI &lt;70 e paralisia cerebral pelo GMFCS score (≥2).</a:t>
            </a:r>
            <a:r>
              <a:rPr lang="pt-BR" sz="1400">
                <a:solidFill>
                  <a:srgbClr val="233A44"/>
                </a:solidFill>
                <a:latin typeface="Nunito" pitchFamily="2" charset="0"/>
                <a:sym typeface="Nunito" pitchFamily="2" charset="0"/>
              </a:rPr>
              <a:t> </a:t>
            </a:r>
          </a:p>
          <a:p>
            <a:pPr marL="457200" indent="-311150">
              <a:lnSpc>
                <a:spcPct val="115000"/>
              </a:lnSpc>
              <a:buClr>
                <a:srgbClr val="233A44"/>
              </a:buClr>
              <a:buSzPts val="1300"/>
              <a:buFontTx/>
              <a:buChar char="-"/>
            </a:pPr>
            <a:r>
              <a:rPr lang="pt-BR" sz="1400">
                <a:solidFill>
                  <a:srgbClr val="233A44"/>
                </a:solidFill>
                <a:latin typeface="Nunito" pitchFamily="2" charset="0"/>
                <a:sym typeface="Nunito" pitchFamily="2" charset="0"/>
              </a:rPr>
              <a:t>O </a:t>
            </a:r>
            <a:r>
              <a:rPr lang="pt-BR" sz="1400">
                <a:solidFill>
                  <a:srgbClr val="FF3300"/>
                </a:solidFill>
                <a:latin typeface="Nunito" pitchFamily="2" charset="0"/>
                <a:sym typeface="Nunito" pitchFamily="2" charset="0"/>
              </a:rPr>
              <a:t>ganho de peso</a:t>
            </a:r>
            <a:r>
              <a:rPr lang="pt-BR" sz="1400">
                <a:solidFill>
                  <a:srgbClr val="233A44"/>
                </a:solidFill>
                <a:latin typeface="Nunito" pitchFamily="2" charset="0"/>
                <a:sym typeface="Nunito" pitchFamily="2" charset="0"/>
              </a:rPr>
              <a:t> e estatura dessas crianças também foi </a:t>
            </a:r>
            <a:r>
              <a:rPr lang="pt-BR" sz="1400">
                <a:solidFill>
                  <a:srgbClr val="FF3300"/>
                </a:solidFill>
                <a:latin typeface="Nunito" pitchFamily="2" charset="0"/>
                <a:sym typeface="Nunito" pitchFamily="2" charset="0"/>
              </a:rPr>
              <a:t>menor.</a:t>
            </a:r>
          </a:p>
          <a:p>
            <a:pPr marL="457200" indent="-311150">
              <a:lnSpc>
                <a:spcPct val="115000"/>
              </a:lnSpc>
              <a:buClr>
                <a:srgbClr val="233A44"/>
              </a:buClr>
              <a:buSzPts val="1300"/>
              <a:buFontTx/>
              <a:buChar char="-"/>
            </a:pPr>
            <a:r>
              <a:rPr lang="pt-BR" sz="1400">
                <a:solidFill>
                  <a:srgbClr val="233A44"/>
                </a:solidFill>
                <a:latin typeface="Nunito" pitchFamily="2" charset="0"/>
                <a:sym typeface="Nunito" pitchFamily="2" charset="0"/>
              </a:rPr>
              <a:t>Os resultados do PDI, em contraste, não foram afetados. </a:t>
            </a:r>
          </a:p>
          <a:p>
            <a:pPr marL="457200" indent="-311150">
              <a:lnSpc>
                <a:spcPct val="115000"/>
              </a:lnSpc>
              <a:buClr>
                <a:srgbClr val="233A44"/>
              </a:buClr>
              <a:buSzPts val="1300"/>
              <a:buFontTx/>
              <a:buChar char="-"/>
            </a:pPr>
            <a:r>
              <a:rPr lang="pt-BR" sz="1400">
                <a:solidFill>
                  <a:srgbClr val="233A44"/>
                </a:solidFill>
                <a:latin typeface="Nunito" pitchFamily="2" charset="0"/>
                <a:sym typeface="Nunito" pitchFamily="2" charset="0"/>
              </a:rPr>
              <a:t>Além disso, </a:t>
            </a:r>
            <a:r>
              <a:rPr lang="pt-BR" sz="1400">
                <a:solidFill>
                  <a:srgbClr val="FF3300"/>
                </a:solidFill>
                <a:latin typeface="Nunito" pitchFamily="2" charset="0"/>
                <a:sym typeface="Nunito" pitchFamily="2" charset="0"/>
              </a:rPr>
              <a:t>houve fortes associações entre  o score CRIB e as </a:t>
            </a:r>
            <a:r>
              <a:rPr lang="pt-PT" sz="1400">
                <a:solidFill>
                  <a:srgbClr val="FF3300"/>
                </a:solidFill>
                <a:latin typeface="Nunito" pitchFamily="2" charset="0"/>
                <a:sym typeface="Nunito" pitchFamily="2" charset="0"/>
              </a:rPr>
              <a:t>principais variáveis ​​do desfecho</a:t>
            </a:r>
            <a:r>
              <a:rPr lang="pt-PT" sz="1400">
                <a:solidFill>
                  <a:srgbClr val="233A44"/>
                </a:solidFill>
                <a:latin typeface="Nunito" pitchFamily="2" charset="0"/>
                <a:sym typeface="Nunito" pitchFamily="2" charset="0"/>
              </a:rPr>
              <a:t> </a:t>
            </a:r>
            <a:r>
              <a:rPr lang="pt-PT" sz="1400" b="1">
                <a:solidFill>
                  <a:srgbClr val="233A44"/>
                </a:solidFill>
                <a:latin typeface="Nunito" pitchFamily="2" charset="0"/>
                <a:sym typeface="Nunito" pitchFamily="2" charset="0"/>
              </a:rPr>
              <a:t>(Tabela 4)</a:t>
            </a:r>
            <a:r>
              <a:rPr lang="pt-PT" sz="1400">
                <a:solidFill>
                  <a:srgbClr val="233A44"/>
                </a:solidFill>
                <a:latin typeface="Nunito" pitchFamily="2" charset="0"/>
                <a:sym typeface="Nunito" pitchFamily="2" charset="0"/>
              </a:rPr>
              <a:t>. </a:t>
            </a:r>
            <a:endParaRPr lang="pt-BR" sz="1400">
              <a:solidFill>
                <a:srgbClr val="233A44"/>
              </a:solidFill>
              <a:latin typeface="Nunito" pitchFamily="2" charset="0"/>
              <a:sym typeface="Nunito" pitchFamily="2"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Shape 226"/>
          <p:cNvPicPr preferRelativeResize="0">
            <a:picLocks noChangeAspect="1" noChangeArrowheads="1"/>
          </p:cNvPicPr>
          <p:nvPr/>
        </p:nvPicPr>
        <p:blipFill>
          <a:blip r:embed="rId3"/>
          <a:srcRect/>
          <a:stretch>
            <a:fillRect/>
          </a:stretch>
        </p:blipFill>
        <p:spPr bwMode="auto">
          <a:xfrm>
            <a:off x="869950" y="268288"/>
            <a:ext cx="7423150" cy="4694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Shape 231"/>
          <p:cNvPicPr preferRelativeResize="0">
            <a:picLocks noChangeAspect="1" noChangeArrowheads="1"/>
          </p:cNvPicPr>
          <p:nvPr/>
        </p:nvPicPr>
        <p:blipFill>
          <a:blip r:embed="rId3"/>
          <a:srcRect/>
          <a:stretch>
            <a:fillRect/>
          </a:stretch>
        </p:blipFill>
        <p:spPr bwMode="auto">
          <a:xfrm>
            <a:off x="1068388" y="504825"/>
            <a:ext cx="6621462" cy="828675"/>
          </a:xfrm>
          <a:prstGeom prst="rect">
            <a:avLst/>
          </a:prstGeom>
          <a:noFill/>
          <a:ln w="9525">
            <a:noFill/>
            <a:miter lim="800000"/>
            <a:headEnd/>
            <a:tailEnd/>
          </a:ln>
        </p:spPr>
      </p:pic>
      <p:pic>
        <p:nvPicPr>
          <p:cNvPr id="32771" name="Shape 232"/>
          <p:cNvPicPr preferRelativeResize="0">
            <a:picLocks noChangeAspect="1" noChangeArrowheads="1"/>
          </p:cNvPicPr>
          <p:nvPr/>
        </p:nvPicPr>
        <p:blipFill>
          <a:blip r:embed="rId4"/>
          <a:srcRect/>
          <a:stretch>
            <a:fillRect/>
          </a:stretch>
        </p:blipFill>
        <p:spPr bwMode="auto">
          <a:xfrm>
            <a:off x="1211263" y="1516063"/>
            <a:ext cx="6478587" cy="955675"/>
          </a:xfrm>
          <a:prstGeom prst="rect">
            <a:avLst/>
          </a:prstGeom>
          <a:noFill/>
          <a:ln w="9525">
            <a:noFill/>
            <a:miter lim="800000"/>
            <a:headEnd/>
            <a:tailEnd/>
          </a:ln>
        </p:spPr>
      </p:pic>
      <p:sp>
        <p:nvSpPr>
          <p:cNvPr id="32772" name="Shape 233"/>
          <p:cNvSpPr txBox="1">
            <a:spLocks noChangeArrowheads="1"/>
          </p:cNvSpPr>
          <p:nvPr/>
        </p:nvSpPr>
        <p:spPr bwMode="auto">
          <a:xfrm>
            <a:off x="665163" y="2847975"/>
            <a:ext cx="6835775" cy="1712913"/>
          </a:xfrm>
          <a:prstGeom prst="rect">
            <a:avLst/>
          </a:prstGeom>
          <a:noFill/>
          <a:ln w="9525">
            <a:noFill/>
            <a:miter lim="800000"/>
            <a:headEnd/>
            <a:tailEnd/>
          </a:ln>
        </p:spPr>
        <p:txBody>
          <a:bodyPr lIns="91425" tIns="91425" rIns="91425" bIns="91425"/>
          <a:lstStyle/>
          <a:p>
            <a:pPr>
              <a:buClr>
                <a:srgbClr val="000000"/>
              </a:buClr>
              <a:buFont typeface="Arial" charset="0"/>
              <a:buNone/>
            </a:pPr>
            <a:r>
              <a:rPr lang="pt-BR" sz="1400">
                <a:latin typeface="Nunito" pitchFamily="2" charset="0"/>
              </a:rPr>
              <a:t> Porcentagem de crianças com score  GMFCS ≥ 2: </a:t>
            </a:r>
          </a:p>
          <a:p>
            <a:pPr>
              <a:buClr>
                <a:srgbClr val="000000"/>
              </a:buClr>
              <a:buFont typeface="Arial" charset="0"/>
              <a:buNone/>
            </a:pPr>
            <a:endParaRPr lang="pt-BR" sz="1400">
              <a:latin typeface="Nunito" pitchFamily="2" charset="0"/>
            </a:endParaRPr>
          </a:p>
          <a:p>
            <a:pPr>
              <a:buClr>
                <a:srgbClr val="000000"/>
              </a:buClr>
              <a:buSzPts val="1400"/>
              <a:buFont typeface="Arial" charset="0"/>
              <a:buChar char="-"/>
            </a:pPr>
            <a:r>
              <a:rPr lang="pt-BR" sz="1400">
                <a:latin typeface="Nunito" pitchFamily="2" charset="0"/>
              </a:rPr>
              <a:t>Hipocapnia: 12%</a:t>
            </a:r>
          </a:p>
          <a:p>
            <a:pPr>
              <a:buClr>
                <a:srgbClr val="000000"/>
              </a:buClr>
              <a:buSzPts val="1400"/>
              <a:buFont typeface="Arial" charset="0"/>
              <a:buChar char="-"/>
            </a:pPr>
            <a:r>
              <a:rPr lang="pt-BR" sz="1400">
                <a:latin typeface="Nunito" pitchFamily="2" charset="0"/>
              </a:rPr>
              <a:t>Normocapnia: 12%</a:t>
            </a:r>
          </a:p>
          <a:p>
            <a:pPr>
              <a:buClr>
                <a:srgbClr val="000000"/>
              </a:buClr>
              <a:buSzPts val="1400"/>
              <a:buFont typeface="Arial" charset="0"/>
              <a:buChar char="-"/>
            </a:pPr>
            <a:r>
              <a:rPr lang="pt-BR" sz="1400">
                <a:latin typeface="Nunito" pitchFamily="2" charset="0"/>
              </a:rPr>
              <a:t>Hipercapnia: 32%</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Shape 238"/>
          <p:cNvPicPr preferRelativeResize="0">
            <a:picLocks noChangeAspect="1" noChangeArrowheads="1"/>
          </p:cNvPicPr>
          <p:nvPr/>
        </p:nvPicPr>
        <p:blipFill>
          <a:blip r:embed="rId3"/>
          <a:srcRect/>
          <a:stretch>
            <a:fillRect/>
          </a:stretch>
        </p:blipFill>
        <p:spPr bwMode="auto">
          <a:xfrm>
            <a:off x="415925" y="1062038"/>
            <a:ext cx="8312150" cy="2811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txBox="1">
            <a:spLocks noGrp="1"/>
          </p:cNvSpPr>
          <p:nvPr>
            <p:ph type="title"/>
          </p:nvPr>
        </p:nvSpPr>
        <p:spPr>
          <a:xfrm>
            <a:off x="819150" y="850900"/>
            <a:ext cx="7505700" cy="954088"/>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Resultados </a:t>
            </a:r>
          </a:p>
        </p:txBody>
      </p:sp>
      <p:sp>
        <p:nvSpPr>
          <p:cNvPr id="34819" name="Espaço Reservado para Texto 2"/>
          <p:cNvSpPr txBox="1">
            <a:spLocks noGrp="1"/>
          </p:cNvSpPr>
          <p:nvPr>
            <p:ph type="body" idx="1"/>
          </p:nvPr>
        </p:nvSpPr>
        <p:spPr>
          <a:xfrm>
            <a:off x="819150" y="1990725"/>
            <a:ext cx="7505700" cy="2447925"/>
          </a:xfrm>
        </p:spPr>
        <p:txBody>
          <a:bodyPr/>
          <a:lstStyle/>
          <a:p>
            <a:pPr eaLnBrk="1" hangingPunct="1">
              <a:lnSpc>
                <a:spcPct val="115000"/>
              </a:lnSpc>
              <a:spcBef>
                <a:spcPct val="0"/>
              </a:spcBef>
              <a:spcAft>
                <a:spcPct val="0"/>
              </a:spcAft>
              <a:buClr>
                <a:srgbClr val="233A44"/>
              </a:buClr>
              <a:buFontTx/>
              <a:buChar char="-"/>
            </a:pPr>
            <a:r>
              <a:rPr lang="pt-BR" smtClean="0">
                <a:solidFill>
                  <a:srgbClr val="FF3300"/>
                </a:solidFill>
                <a:latin typeface="Nunito" pitchFamily="2" charset="0"/>
                <a:cs typeface="Arial" charset="0"/>
                <a:sym typeface="Nunito" pitchFamily="2" charset="0"/>
              </a:rPr>
              <a:t>Na análise logística múltipla, a BDP moderada a severa ou a morte foram relacionadas ao peso de nascimento e à relação MAP x FiO2</a:t>
            </a:r>
            <a:r>
              <a:rPr lang="pt-BR" smtClean="0">
                <a:solidFill>
                  <a:srgbClr val="233A44"/>
                </a:solidFill>
                <a:latin typeface="Nunito" pitchFamily="2" charset="0"/>
                <a:cs typeface="Arial" charset="0"/>
                <a:sym typeface="Nunito" pitchFamily="2" charset="0"/>
              </a:rPr>
              <a:t> </a:t>
            </a:r>
            <a:r>
              <a:rPr lang="pt-BR" b="1" smtClean="0">
                <a:solidFill>
                  <a:srgbClr val="233A44"/>
                </a:solidFill>
                <a:latin typeface="Nunito" pitchFamily="2" charset="0"/>
                <a:cs typeface="Arial" charset="0"/>
                <a:sym typeface="Nunito" pitchFamily="2" charset="0"/>
              </a:rPr>
              <a:t>(</a:t>
            </a:r>
            <a:r>
              <a:rPr lang="pt-BR" b="1" smtClean="0">
                <a:solidFill>
                  <a:srgbClr val="0000FF"/>
                </a:solidFill>
                <a:latin typeface="Nunito" pitchFamily="2" charset="0"/>
                <a:cs typeface="Arial" charset="0"/>
                <a:sym typeface="Nunito" pitchFamily="2" charset="0"/>
              </a:rPr>
              <a:t>Tabela 5</a:t>
            </a:r>
            <a:r>
              <a:rPr lang="pt-BR" b="1" smtClean="0">
                <a:solidFill>
                  <a:srgbClr val="233A44"/>
                </a:solidFill>
                <a:latin typeface="Nunito" pitchFamily="2" charset="0"/>
                <a:cs typeface="Arial" charset="0"/>
                <a:sym typeface="Nunito" pitchFamily="2" charset="0"/>
              </a:rPr>
              <a:t>). </a:t>
            </a:r>
          </a:p>
          <a:p>
            <a:pPr eaLnBrk="1" hangingPunct="1">
              <a:lnSpc>
                <a:spcPct val="115000"/>
              </a:lnSpc>
              <a:spcBef>
                <a:spcPct val="0"/>
              </a:spcBef>
              <a:spcAft>
                <a:spcPct val="0"/>
              </a:spcAft>
              <a:buClr>
                <a:srgbClr val="233A44"/>
              </a:buClr>
              <a:buFont typeface="Nunito" pitchFamily="2" charset="0"/>
              <a:buNone/>
            </a:pPr>
            <a:endParaRPr lang="pt-BR" b="1" smtClean="0">
              <a:solidFill>
                <a:srgbClr val="233A44"/>
              </a:solidFill>
              <a:latin typeface="Nunito" pitchFamily="2" charset="0"/>
              <a:cs typeface="Arial" charset="0"/>
              <a:sym typeface="Nunito" pitchFamily="2" charset="0"/>
            </a:endParaRPr>
          </a:p>
          <a:p>
            <a:pPr eaLnBrk="1" hangingPunct="1">
              <a:lnSpc>
                <a:spcPct val="115000"/>
              </a:lnSpc>
              <a:spcBef>
                <a:spcPct val="0"/>
              </a:spcBef>
              <a:spcAft>
                <a:spcPct val="0"/>
              </a:spcAft>
              <a:buClr>
                <a:srgbClr val="233A44"/>
              </a:buClr>
              <a:buFontTx/>
              <a:buChar char="-"/>
            </a:pPr>
            <a:r>
              <a:rPr lang="pt-BR" b="1" smtClean="0">
                <a:solidFill>
                  <a:srgbClr val="233A44"/>
                </a:solidFill>
                <a:latin typeface="Nunito" pitchFamily="2" charset="0"/>
                <a:cs typeface="Arial" charset="0"/>
                <a:sym typeface="Nunito" pitchFamily="2" charset="0"/>
              </a:rPr>
              <a:t> </a:t>
            </a:r>
            <a:r>
              <a:rPr lang="pt-BR" smtClean="0">
                <a:solidFill>
                  <a:srgbClr val="233A44"/>
                </a:solidFill>
                <a:latin typeface="Nunito" pitchFamily="2" charset="0"/>
                <a:cs typeface="Arial" charset="0"/>
                <a:sym typeface="Nunito" pitchFamily="2" charset="0"/>
              </a:rPr>
              <a:t>Os desfechos combinados (</a:t>
            </a:r>
            <a:r>
              <a:rPr lang="pt-BR" smtClean="0">
                <a:solidFill>
                  <a:srgbClr val="FF3300"/>
                </a:solidFill>
                <a:latin typeface="Nunito" pitchFamily="2" charset="0"/>
                <a:cs typeface="Arial" charset="0"/>
                <a:sym typeface="Nunito" pitchFamily="2" charset="0"/>
              </a:rPr>
              <a:t>BPD/IVH/Morte) foram associados apenas com a relação MAP x FiO2</a:t>
            </a:r>
            <a:r>
              <a:rPr lang="pt-BR" smtClean="0">
                <a:solidFill>
                  <a:srgbClr val="233A44"/>
                </a:solidFill>
                <a:latin typeface="Nunito" pitchFamily="2" charset="0"/>
                <a:cs typeface="Arial" charset="0"/>
                <a:sym typeface="Nunito" pitchFamily="2" charset="0"/>
              </a:rPr>
              <a:t> </a:t>
            </a:r>
            <a:r>
              <a:rPr lang="pt-BR" b="1" smtClean="0">
                <a:solidFill>
                  <a:srgbClr val="233A44"/>
                </a:solidFill>
                <a:latin typeface="Nunito" pitchFamily="2" charset="0"/>
                <a:cs typeface="Arial" charset="0"/>
                <a:sym typeface="Nunito" pitchFamily="2" charset="0"/>
              </a:rPr>
              <a:t>(</a:t>
            </a:r>
            <a:r>
              <a:rPr lang="pt-BR" b="1" smtClean="0">
                <a:solidFill>
                  <a:srgbClr val="0000FF"/>
                </a:solidFill>
                <a:latin typeface="Nunito" pitchFamily="2" charset="0"/>
                <a:cs typeface="Arial" charset="0"/>
                <a:sym typeface="Nunito" pitchFamily="2" charset="0"/>
              </a:rPr>
              <a:t>Tabela 6</a:t>
            </a:r>
            <a:r>
              <a:rPr lang="pt-BR" b="1" smtClean="0">
                <a:solidFill>
                  <a:srgbClr val="233A44"/>
                </a:solidFill>
                <a:latin typeface="Nunito" pitchFamily="2" charset="0"/>
                <a:cs typeface="Arial" charset="0"/>
                <a:sym typeface="Nunito" pitchFamily="2" charset="0"/>
              </a:rPr>
              <a:t>)</a:t>
            </a:r>
            <a:r>
              <a:rPr lang="pt-BR" smtClean="0">
                <a:solidFill>
                  <a:srgbClr val="233A44"/>
                </a:solidFill>
                <a:latin typeface="Nunito" pitchFamily="2" charset="0"/>
                <a:cs typeface="Arial" charset="0"/>
                <a:sym typeface="Nunito" pitchFamily="2" charset="0"/>
              </a:rPr>
              <a:t>.</a:t>
            </a:r>
          </a:p>
          <a:p>
            <a:pPr eaLnBrk="1" hangingPunct="1">
              <a:lnSpc>
                <a:spcPct val="115000"/>
              </a:lnSpc>
              <a:spcBef>
                <a:spcPct val="0"/>
              </a:spcBef>
              <a:spcAft>
                <a:spcPct val="0"/>
              </a:spcAft>
              <a:buClr>
                <a:srgbClr val="233A44"/>
              </a:buClr>
              <a:buFontTx/>
              <a:buChar char="-"/>
            </a:pPr>
            <a:endParaRPr lang="pt-BR" sz="1300" b="1" smtClean="0">
              <a:solidFill>
                <a:srgbClr val="233A44"/>
              </a:solidFill>
              <a:latin typeface="Nunito" pitchFamily="2" charset="0"/>
              <a:cs typeface="Arial" charset="0"/>
              <a:sym typeface="Nunito" pitchFamily="2" charset="0"/>
            </a:endParaRPr>
          </a:p>
          <a:p>
            <a:pPr eaLnBrk="1" hangingPunct="1">
              <a:lnSpc>
                <a:spcPct val="115000"/>
              </a:lnSpc>
              <a:spcBef>
                <a:spcPct val="0"/>
              </a:spcBef>
              <a:spcAft>
                <a:spcPct val="0"/>
              </a:spcAft>
              <a:buClr>
                <a:srgbClr val="233A44"/>
              </a:buClr>
              <a:buFont typeface="Nunito" pitchFamily="2" charset="0"/>
              <a:buChar char="●"/>
            </a:pPr>
            <a:endParaRPr lang="pt-BR" sz="1300" smtClean="0">
              <a:solidFill>
                <a:srgbClr val="233A44"/>
              </a:solidFill>
              <a:latin typeface="Nunito" pitchFamily="2" charset="0"/>
              <a:cs typeface="Arial" charset="0"/>
              <a:sym typeface="Nunito" pitchFamily="2"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Shape 243"/>
          <p:cNvPicPr preferRelativeResize="0">
            <a:picLocks noChangeAspect="1" noChangeArrowheads="1"/>
          </p:cNvPicPr>
          <p:nvPr/>
        </p:nvPicPr>
        <p:blipFill>
          <a:blip r:embed="rId3"/>
          <a:srcRect/>
          <a:stretch>
            <a:fillRect/>
          </a:stretch>
        </p:blipFill>
        <p:spPr bwMode="auto">
          <a:xfrm>
            <a:off x="795338" y="650875"/>
            <a:ext cx="7553325" cy="3359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Shape 248"/>
          <p:cNvPicPr preferRelativeResize="0">
            <a:picLocks noChangeAspect="1" noChangeArrowheads="1"/>
          </p:cNvPicPr>
          <p:nvPr/>
        </p:nvPicPr>
        <p:blipFill>
          <a:blip r:embed="rId3"/>
          <a:srcRect/>
          <a:stretch>
            <a:fillRect/>
          </a:stretch>
        </p:blipFill>
        <p:spPr bwMode="auto">
          <a:xfrm>
            <a:off x="850900" y="777875"/>
            <a:ext cx="7250113" cy="3241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txBox="1">
            <a:spLocks noGrp="1"/>
          </p:cNvSpPr>
          <p:nvPr>
            <p:ph type="title"/>
          </p:nvPr>
        </p:nvSpPr>
        <p:spPr>
          <a:xfrm>
            <a:off x="819150" y="84613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Resultados</a:t>
            </a:r>
          </a:p>
        </p:txBody>
      </p:sp>
      <p:sp>
        <p:nvSpPr>
          <p:cNvPr id="37891" name="Espaço Reservado para Texto 2"/>
          <p:cNvSpPr txBox="1">
            <a:spLocks noGrp="1"/>
          </p:cNvSpPr>
          <p:nvPr>
            <p:ph type="body" idx="1"/>
          </p:nvPr>
        </p:nvSpPr>
        <p:spPr>
          <a:xfrm>
            <a:off x="819150" y="1990725"/>
            <a:ext cx="7505700" cy="2447925"/>
          </a:xfrm>
        </p:spPr>
        <p:txBody>
          <a:bodyPr/>
          <a:lstStyle/>
          <a:p>
            <a:pPr eaLnBrk="1" hangingPunct="1">
              <a:lnSpc>
                <a:spcPct val="115000"/>
              </a:lnSpc>
              <a:spcBef>
                <a:spcPct val="0"/>
              </a:spcBef>
              <a:spcAft>
                <a:spcPct val="0"/>
              </a:spcAft>
              <a:buClr>
                <a:srgbClr val="233A44"/>
              </a:buClr>
              <a:buFontTx/>
              <a:buChar char="-"/>
            </a:pPr>
            <a:r>
              <a:rPr lang="pt-BR" smtClean="0">
                <a:solidFill>
                  <a:srgbClr val="233A44"/>
                </a:solidFill>
                <a:latin typeface="Nunito" pitchFamily="2" charset="0"/>
                <a:cs typeface="Arial" charset="0"/>
                <a:sym typeface="Nunito" pitchFamily="2" charset="0"/>
              </a:rPr>
              <a:t>Valores do MDI mais baixos foram associados ao peso de nascimento e à hemorragia intraventricular (IVH) </a:t>
            </a:r>
            <a:r>
              <a:rPr lang="pt-BR" b="1" smtClean="0">
                <a:solidFill>
                  <a:srgbClr val="233A44"/>
                </a:solidFill>
                <a:latin typeface="Nunito" pitchFamily="2" charset="0"/>
                <a:cs typeface="Arial" charset="0"/>
                <a:sym typeface="Nunito" pitchFamily="2" charset="0"/>
              </a:rPr>
              <a:t>(Tabela 7).</a:t>
            </a:r>
          </a:p>
          <a:p>
            <a:pPr eaLnBrk="1" hangingPunct="1">
              <a:lnSpc>
                <a:spcPct val="115000"/>
              </a:lnSpc>
              <a:spcBef>
                <a:spcPct val="0"/>
              </a:spcBef>
              <a:spcAft>
                <a:spcPct val="0"/>
              </a:spcAft>
              <a:buClr>
                <a:srgbClr val="233A44"/>
              </a:buClr>
              <a:buFont typeface="Nunito" pitchFamily="2" charset="0"/>
              <a:buNone/>
            </a:pPr>
            <a:endParaRPr lang="pt-BR" b="1" smtClean="0">
              <a:solidFill>
                <a:srgbClr val="233A44"/>
              </a:solidFill>
              <a:latin typeface="Nunito" pitchFamily="2" charset="0"/>
              <a:cs typeface="Arial" charset="0"/>
              <a:sym typeface="Nunito" pitchFamily="2" charset="0"/>
            </a:endParaRPr>
          </a:p>
          <a:p>
            <a:pPr eaLnBrk="1" hangingPunct="1">
              <a:lnSpc>
                <a:spcPct val="115000"/>
              </a:lnSpc>
              <a:spcBef>
                <a:spcPct val="0"/>
              </a:spcBef>
              <a:spcAft>
                <a:spcPct val="0"/>
              </a:spcAft>
              <a:buClr>
                <a:srgbClr val="233A44"/>
              </a:buClr>
              <a:buFontTx/>
              <a:buChar char="-"/>
            </a:pPr>
            <a:r>
              <a:rPr lang="pt-BR" smtClean="0">
                <a:solidFill>
                  <a:srgbClr val="233A44"/>
                </a:solidFill>
                <a:latin typeface="Nunito" pitchFamily="2" charset="0"/>
                <a:cs typeface="Arial" charset="0"/>
                <a:sym typeface="Nunito" pitchFamily="2" charset="0"/>
              </a:rPr>
              <a:t>Valores do PDI mais baixos tiveram forte associação com a IVH </a:t>
            </a:r>
            <a:r>
              <a:rPr lang="pt-BR" b="1" smtClean="0">
                <a:solidFill>
                  <a:srgbClr val="233A44"/>
                </a:solidFill>
                <a:latin typeface="Nunito" pitchFamily="2" charset="0"/>
                <a:cs typeface="Arial" charset="0"/>
                <a:sym typeface="Nunito" pitchFamily="2" charset="0"/>
              </a:rPr>
              <a:t>(Tabela 8). </a:t>
            </a:r>
            <a:endParaRPr lang="pt-BR" smtClean="0">
              <a:solidFill>
                <a:srgbClr val="233A44"/>
              </a:solidFill>
              <a:latin typeface="Nunito" pitchFamily="2" charset="0"/>
              <a:cs typeface="Arial" charset="0"/>
              <a:sym typeface="Nunito" pitchFamily="2" charset="0"/>
            </a:endParaRPr>
          </a:p>
        </p:txBody>
      </p:sp>
      <p:sp>
        <p:nvSpPr>
          <p:cNvPr id="37892" name="Espaço Reservado para Texto 2"/>
          <p:cNvSpPr txBox="1">
            <a:spLocks/>
          </p:cNvSpPr>
          <p:nvPr/>
        </p:nvSpPr>
        <p:spPr bwMode="auto">
          <a:xfrm>
            <a:off x="823913" y="1990725"/>
            <a:ext cx="7505700" cy="2447925"/>
          </a:xfrm>
          <a:prstGeom prst="rect">
            <a:avLst/>
          </a:prstGeom>
          <a:noFill/>
          <a:ln w="9525">
            <a:noFill/>
            <a:miter lim="800000"/>
            <a:headEnd/>
            <a:tailEnd/>
          </a:ln>
        </p:spPr>
        <p:txBody>
          <a:bodyPr lIns="91425" tIns="91425" rIns="91425" bIns="91425"/>
          <a:lstStyle/>
          <a:p>
            <a:pPr marL="457200" indent="-311150">
              <a:lnSpc>
                <a:spcPct val="115000"/>
              </a:lnSpc>
              <a:buClr>
                <a:srgbClr val="233A44"/>
              </a:buClr>
              <a:buSzPts val="1300"/>
              <a:buFontTx/>
              <a:buChar char="-"/>
            </a:pPr>
            <a:r>
              <a:rPr lang="pt-BR" sz="1400">
                <a:solidFill>
                  <a:srgbClr val="233A44"/>
                </a:solidFill>
                <a:latin typeface="Nunito" pitchFamily="2" charset="0"/>
                <a:sym typeface="Nunito" pitchFamily="2" charset="0"/>
              </a:rPr>
              <a:t>Valores do MDI mais baixos foram associados ao peso de nascimento e à hemorragia intraventricular (IVH) </a:t>
            </a:r>
            <a:r>
              <a:rPr lang="pt-BR" sz="1400" b="1">
                <a:solidFill>
                  <a:srgbClr val="233A44"/>
                </a:solidFill>
                <a:latin typeface="Nunito" pitchFamily="2" charset="0"/>
                <a:sym typeface="Nunito" pitchFamily="2" charset="0"/>
              </a:rPr>
              <a:t>(Tabela 7).</a:t>
            </a:r>
          </a:p>
          <a:p>
            <a:pPr marL="457200" indent="-311150">
              <a:lnSpc>
                <a:spcPct val="115000"/>
              </a:lnSpc>
              <a:buClr>
                <a:srgbClr val="233A44"/>
              </a:buClr>
              <a:buSzPts val="1300"/>
              <a:buFont typeface="Nunito" pitchFamily="2" charset="0"/>
              <a:buNone/>
            </a:pPr>
            <a:endParaRPr lang="pt-BR" sz="1400" b="1">
              <a:solidFill>
                <a:srgbClr val="233A44"/>
              </a:solidFill>
              <a:latin typeface="Nunito" pitchFamily="2" charset="0"/>
              <a:sym typeface="Nunito" pitchFamily="2" charset="0"/>
            </a:endParaRPr>
          </a:p>
          <a:p>
            <a:pPr marL="457200" indent="-311150">
              <a:lnSpc>
                <a:spcPct val="115000"/>
              </a:lnSpc>
              <a:buClr>
                <a:srgbClr val="233A44"/>
              </a:buClr>
              <a:buSzPts val="1300"/>
              <a:buFontTx/>
              <a:buChar char="-"/>
            </a:pPr>
            <a:r>
              <a:rPr lang="pt-BR" sz="1400">
                <a:solidFill>
                  <a:srgbClr val="233A44"/>
                </a:solidFill>
                <a:latin typeface="Nunito" pitchFamily="2" charset="0"/>
                <a:sym typeface="Nunito" pitchFamily="2" charset="0"/>
              </a:rPr>
              <a:t>Valores do PDI mais baixos tiveram forte associação com a IVH </a:t>
            </a:r>
            <a:r>
              <a:rPr lang="pt-BR" sz="1400" b="1">
                <a:solidFill>
                  <a:srgbClr val="233A44"/>
                </a:solidFill>
                <a:latin typeface="Nunito" pitchFamily="2" charset="0"/>
                <a:sym typeface="Nunito" pitchFamily="2" charset="0"/>
              </a:rPr>
              <a:t>(Tabela 8). </a:t>
            </a:r>
            <a:endParaRPr lang="pt-BR" sz="1400">
              <a:solidFill>
                <a:srgbClr val="233A44"/>
              </a:solidFill>
              <a:latin typeface="Nunito" pitchFamily="2" charset="0"/>
              <a:sym typeface="Nunito" pitchFamily="2" charset="0"/>
            </a:endParaRPr>
          </a:p>
        </p:txBody>
      </p:sp>
      <p:sp>
        <p:nvSpPr>
          <p:cNvPr id="37893" name="Espaço Reservado para Texto 2"/>
          <p:cNvSpPr txBox="1">
            <a:spLocks/>
          </p:cNvSpPr>
          <p:nvPr/>
        </p:nvSpPr>
        <p:spPr bwMode="auto">
          <a:xfrm>
            <a:off x="828675" y="1990725"/>
            <a:ext cx="7505700" cy="2447925"/>
          </a:xfrm>
          <a:prstGeom prst="rect">
            <a:avLst/>
          </a:prstGeom>
          <a:noFill/>
          <a:ln w="9525">
            <a:noFill/>
            <a:miter lim="800000"/>
            <a:headEnd/>
            <a:tailEnd/>
          </a:ln>
        </p:spPr>
        <p:txBody>
          <a:bodyPr lIns="91425" tIns="91425" rIns="91425" bIns="91425"/>
          <a:lstStyle/>
          <a:p>
            <a:pPr marL="457200" indent="-311150">
              <a:lnSpc>
                <a:spcPct val="115000"/>
              </a:lnSpc>
              <a:buClr>
                <a:srgbClr val="233A44"/>
              </a:buClr>
              <a:buSzPts val="1300"/>
              <a:buFontTx/>
              <a:buChar char="-"/>
            </a:pPr>
            <a:r>
              <a:rPr lang="pt-BR" sz="1400">
                <a:solidFill>
                  <a:srgbClr val="003366"/>
                </a:solidFill>
                <a:latin typeface="Nunito" pitchFamily="2" charset="0"/>
                <a:sym typeface="Nunito" pitchFamily="2" charset="0"/>
              </a:rPr>
              <a:t>Valores do MDI mais baixos foram associados ao peso de nascimento e à hemorragia intraventricular (IVH)</a:t>
            </a:r>
            <a:r>
              <a:rPr lang="pt-BR" sz="1400">
                <a:solidFill>
                  <a:srgbClr val="233A44"/>
                </a:solidFill>
                <a:latin typeface="Nunito" pitchFamily="2" charset="0"/>
                <a:sym typeface="Nunito" pitchFamily="2" charset="0"/>
              </a:rPr>
              <a:t> </a:t>
            </a:r>
            <a:r>
              <a:rPr lang="pt-BR" sz="1400" b="1">
                <a:solidFill>
                  <a:srgbClr val="233A44"/>
                </a:solidFill>
                <a:latin typeface="Nunito" pitchFamily="2" charset="0"/>
                <a:sym typeface="Nunito" pitchFamily="2" charset="0"/>
              </a:rPr>
              <a:t>(Tabela 7).</a:t>
            </a:r>
          </a:p>
          <a:p>
            <a:pPr marL="457200" indent="-311150">
              <a:lnSpc>
                <a:spcPct val="115000"/>
              </a:lnSpc>
              <a:buClr>
                <a:srgbClr val="233A44"/>
              </a:buClr>
              <a:buSzPts val="1300"/>
              <a:buFont typeface="Nunito" pitchFamily="2" charset="0"/>
              <a:buNone/>
            </a:pPr>
            <a:endParaRPr lang="pt-BR" sz="1400" b="1">
              <a:solidFill>
                <a:srgbClr val="233A44"/>
              </a:solidFill>
              <a:latin typeface="Nunito" pitchFamily="2" charset="0"/>
              <a:sym typeface="Nunito" pitchFamily="2" charset="0"/>
            </a:endParaRPr>
          </a:p>
          <a:p>
            <a:pPr marL="457200" indent="-311150">
              <a:lnSpc>
                <a:spcPct val="115000"/>
              </a:lnSpc>
              <a:buClr>
                <a:srgbClr val="233A44"/>
              </a:buClr>
              <a:buSzPts val="1300"/>
              <a:buFontTx/>
              <a:buChar char="-"/>
            </a:pPr>
            <a:r>
              <a:rPr lang="pt-BR" sz="1400">
                <a:solidFill>
                  <a:srgbClr val="FF3300"/>
                </a:solidFill>
                <a:latin typeface="Nunito" pitchFamily="2" charset="0"/>
                <a:sym typeface="Nunito" pitchFamily="2" charset="0"/>
              </a:rPr>
              <a:t>Valores do PDI mais baixos tiveram forte associação com a IVH</a:t>
            </a:r>
            <a:r>
              <a:rPr lang="pt-BR" sz="1400">
                <a:solidFill>
                  <a:srgbClr val="233A44"/>
                </a:solidFill>
                <a:latin typeface="Nunito" pitchFamily="2" charset="0"/>
                <a:sym typeface="Nunito" pitchFamily="2" charset="0"/>
              </a:rPr>
              <a:t> </a:t>
            </a:r>
            <a:r>
              <a:rPr lang="pt-BR" sz="1400" b="1">
                <a:solidFill>
                  <a:srgbClr val="233A44"/>
                </a:solidFill>
                <a:latin typeface="Nunito" pitchFamily="2" charset="0"/>
                <a:sym typeface="Nunito" pitchFamily="2" charset="0"/>
              </a:rPr>
              <a:t>(Tabela 8). </a:t>
            </a:r>
            <a:endParaRPr lang="pt-BR" sz="1400">
              <a:solidFill>
                <a:srgbClr val="233A44"/>
              </a:solidFill>
              <a:latin typeface="Nunito" pitchFamily="2" charset="0"/>
              <a:sym typeface="Nunito" pitchFamily="2"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Shape 253"/>
          <p:cNvPicPr preferRelativeResize="0">
            <a:picLocks noChangeAspect="1" noChangeArrowheads="1"/>
          </p:cNvPicPr>
          <p:nvPr/>
        </p:nvPicPr>
        <p:blipFill>
          <a:blip r:embed="rId3"/>
          <a:srcRect/>
          <a:stretch>
            <a:fillRect/>
          </a:stretch>
        </p:blipFill>
        <p:spPr bwMode="auto">
          <a:xfrm>
            <a:off x="690563" y="476250"/>
            <a:ext cx="7227887" cy="34782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Shape 258"/>
          <p:cNvPicPr preferRelativeResize="0">
            <a:picLocks noChangeAspect="1" noChangeArrowheads="1"/>
          </p:cNvPicPr>
          <p:nvPr/>
        </p:nvPicPr>
        <p:blipFill>
          <a:blip r:embed="rId3"/>
          <a:srcRect/>
          <a:stretch>
            <a:fillRect/>
          </a:stretch>
        </p:blipFill>
        <p:spPr bwMode="auto">
          <a:xfrm>
            <a:off x="447675" y="385763"/>
            <a:ext cx="7689850" cy="3289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hape 263"/>
          <p:cNvSpPr txBox="1">
            <a:spLocks noGrp="1"/>
          </p:cNvSpPr>
          <p:nvPr>
            <p:ph type="title"/>
          </p:nvPr>
        </p:nvSpPr>
        <p:spPr>
          <a:xfrm>
            <a:off x="779463" y="86518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Resultados</a:t>
            </a:r>
          </a:p>
        </p:txBody>
      </p:sp>
      <p:sp>
        <p:nvSpPr>
          <p:cNvPr id="40963" name="Shape 264"/>
          <p:cNvSpPr txBox="1">
            <a:spLocks noGrp="1"/>
          </p:cNvSpPr>
          <p:nvPr>
            <p:ph type="body" idx="1"/>
          </p:nvPr>
        </p:nvSpPr>
        <p:spPr>
          <a:xfrm>
            <a:off x="819150" y="1990725"/>
            <a:ext cx="7505700" cy="2447925"/>
          </a:xfrm>
        </p:spPr>
        <p:txBody>
          <a:bodyPr/>
          <a:lstStyle/>
          <a:p>
            <a:pPr indent="-317500" eaLnBrk="1" hangingPunct="1">
              <a:lnSpc>
                <a:spcPct val="115000"/>
              </a:lnSpc>
              <a:spcBef>
                <a:spcPct val="0"/>
              </a:spcBef>
              <a:spcAft>
                <a:spcPct val="0"/>
              </a:spcAft>
              <a:buClr>
                <a:srgbClr val="233A44"/>
              </a:buClr>
              <a:buSzPts val="1400"/>
              <a:buFont typeface="Nunito" pitchFamily="2" charset="0"/>
              <a:buChar char="-"/>
            </a:pPr>
            <a:r>
              <a:rPr lang="pt-BR" smtClean="0">
                <a:solidFill>
                  <a:srgbClr val="233A44"/>
                </a:solidFill>
                <a:latin typeface="Nunito" pitchFamily="2" charset="0"/>
                <a:cs typeface="Arial" charset="0"/>
                <a:sym typeface="Nunito" pitchFamily="2" charset="0"/>
              </a:rPr>
              <a:t>Os resultados das 2 crianças com valores de PCO2 flutuantes foram ‘pobres’, apesar da ausência de IVH severa.</a:t>
            </a:r>
          </a:p>
          <a:p>
            <a:pPr indent="-317500" eaLnBrk="1" hangingPunct="1">
              <a:lnSpc>
                <a:spcPct val="115000"/>
              </a:lnSpc>
              <a:spcBef>
                <a:spcPct val="0"/>
              </a:spcBef>
              <a:spcAft>
                <a:spcPct val="0"/>
              </a:spcAft>
              <a:buClr>
                <a:srgbClr val="233A44"/>
              </a:buClr>
              <a:buSzPts val="1400"/>
              <a:buFont typeface="Nunito" pitchFamily="2" charset="0"/>
              <a:buNone/>
            </a:pPr>
            <a:endParaRPr lang="pt-BR" smtClean="0">
              <a:solidFill>
                <a:srgbClr val="233A44"/>
              </a:solidFill>
              <a:latin typeface="Nunito" pitchFamily="2" charset="0"/>
              <a:cs typeface="Arial" charset="0"/>
              <a:sym typeface="Nunito" pitchFamily="2" charset="0"/>
            </a:endParaRPr>
          </a:p>
          <a:p>
            <a:pPr indent="-317500" eaLnBrk="1" hangingPunct="1">
              <a:lnSpc>
                <a:spcPct val="115000"/>
              </a:lnSpc>
              <a:spcBef>
                <a:spcPct val="0"/>
              </a:spcBef>
              <a:spcAft>
                <a:spcPct val="0"/>
              </a:spcAft>
              <a:buClr>
                <a:srgbClr val="233A44"/>
              </a:buClr>
              <a:buSzPts val="1400"/>
              <a:buFont typeface="Nunito" pitchFamily="2" charset="0"/>
              <a:buChar char="-"/>
            </a:pPr>
            <a:r>
              <a:rPr lang="pt-BR" smtClean="0">
                <a:solidFill>
                  <a:srgbClr val="233A44"/>
                </a:solidFill>
                <a:latin typeface="Nunito" pitchFamily="2" charset="0"/>
                <a:cs typeface="Arial" charset="0"/>
                <a:sym typeface="Nunito" pitchFamily="2" charset="0"/>
              </a:rPr>
              <a:t>Um destes pacientes faleceu e o outro sobreviveu com BPD severa e comprometimento do neurodesenvolvimento (não alcançou scores MDI e PDI &gt; 49).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hape 269"/>
          <p:cNvSpPr txBox="1">
            <a:spLocks noGrp="1"/>
          </p:cNvSpPr>
          <p:nvPr>
            <p:ph type="title"/>
          </p:nvPr>
        </p:nvSpPr>
        <p:spPr>
          <a:xfrm>
            <a:off x="611188" y="26193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Discussão</a:t>
            </a:r>
          </a:p>
        </p:txBody>
      </p:sp>
      <p:sp>
        <p:nvSpPr>
          <p:cNvPr id="41987" name="Shape 270"/>
          <p:cNvSpPr txBox="1">
            <a:spLocks noGrp="1"/>
          </p:cNvSpPr>
          <p:nvPr>
            <p:ph type="body" idx="1"/>
          </p:nvPr>
        </p:nvSpPr>
        <p:spPr>
          <a:xfrm>
            <a:off x="547688" y="768350"/>
            <a:ext cx="7505700" cy="2447925"/>
          </a:xfrm>
        </p:spPr>
        <p:txBody>
          <a:bodyPr/>
          <a:lstStyle/>
          <a:p>
            <a:pPr algn="just" eaLnBrk="1" hangingPunct="1">
              <a:lnSpc>
                <a:spcPct val="115000"/>
              </a:lnSpc>
              <a:spcBef>
                <a:spcPct val="0"/>
              </a:spcBef>
              <a:spcAft>
                <a:spcPct val="0"/>
              </a:spcAft>
              <a:buClr>
                <a:srgbClr val="233A44"/>
              </a:buClr>
              <a:buFont typeface="Nunito" pitchFamily="2" charset="0"/>
              <a:buChar char="-"/>
            </a:pPr>
            <a:r>
              <a:rPr lang="pt-BR" smtClean="0">
                <a:solidFill>
                  <a:srgbClr val="FF3300"/>
                </a:solidFill>
                <a:latin typeface="Nunito" pitchFamily="2" charset="0"/>
                <a:cs typeface="Arial" charset="0"/>
                <a:sym typeface="Nunito" pitchFamily="2" charset="0"/>
              </a:rPr>
              <a:t>Resultados adversos</a:t>
            </a:r>
            <a:r>
              <a:rPr lang="pt-BR" smtClean="0">
                <a:solidFill>
                  <a:srgbClr val="233A44"/>
                </a:solidFill>
                <a:latin typeface="Nunito" pitchFamily="2" charset="0"/>
                <a:cs typeface="Arial" charset="0"/>
                <a:sym typeface="Nunito" pitchFamily="2" charset="0"/>
              </a:rPr>
              <a:t> não foram eventualmente distribuídos, mas ocorreram com </a:t>
            </a:r>
            <a:r>
              <a:rPr lang="pt-BR" smtClean="0">
                <a:solidFill>
                  <a:srgbClr val="FF3300"/>
                </a:solidFill>
                <a:latin typeface="Nunito" pitchFamily="2" charset="0"/>
                <a:cs typeface="Arial" charset="0"/>
                <a:sym typeface="Nunito" pitchFamily="2" charset="0"/>
              </a:rPr>
              <a:t>maior frequência</a:t>
            </a:r>
            <a:r>
              <a:rPr lang="pt-BR" smtClean="0">
                <a:solidFill>
                  <a:srgbClr val="233A44"/>
                </a:solidFill>
                <a:latin typeface="Nunito" pitchFamily="2" charset="0"/>
                <a:cs typeface="Arial" charset="0"/>
                <a:sym typeface="Nunito" pitchFamily="2" charset="0"/>
              </a:rPr>
              <a:t> </a:t>
            </a:r>
            <a:r>
              <a:rPr lang="pt-BR" smtClean="0">
                <a:solidFill>
                  <a:srgbClr val="FF3300"/>
                </a:solidFill>
                <a:latin typeface="Nunito" pitchFamily="2" charset="0"/>
                <a:cs typeface="Arial" charset="0"/>
                <a:sym typeface="Nunito" pitchFamily="2" charset="0"/>
              </a:rPr>
              <a:t>no grupo hipercapnico</a:t>
            </a:r>
            <a:r>
              <a:rPr lang="pt-BR" smtClean="0">
                <a:solidFill>
                  <a:srgbClr val="233A44"/>
                </a:solidFill>
                <a:latin typeface="Nunito" pitchFamily="2" charset="0"/>
                <a:cs typeface="Arial" charset="0"/>
                <a:sym typeface="Nunito" pitchFamily="2" charset="0"/>
              </a:rPr>
              <a:t>.</a:t>
            </a:r>
          </a:p>
          <a:p>
            <a:pPr algn="just" eaLnBrk="1" hangingPunct="1">
              <a:lnSpc>
                <a:spcPct val="115000"/>
              </a:lnSpc>
              <a:spcBef>
                <a:spcPts val="1600"/>
              </a:spcBef>
              <a:spcAft>
                <a:spcPct val="0"/>
              </a:spcAft>
              <a:buClr>
                <a:srgbClr val="233A44"/>
              </a:buClr>
              <a:buFont typeface="Nunito" pitchFamily="2" charset="0"/>
              <a:buNone/>
            </a:pPr>
            <a:r>
              <a:rPr lang="pt-BR" smtClean="0">
                <a:solidFill>
                  <a:srgbClr val="233A44"/>
                </a:solidFill>
                <a:latin typeface="Nunito" pitchFamily="2" charset="0"/>
                <a:cs typeface="Arial" charset="0"/>
                <a:sym typeface="Nunito" pitchFamily="2" charset="0"/>
              </a:rPr>
              <a:t> </a:t>
            </a:r>
            <a:r>
              <a:rPr lang="pt-BR" b="1" smtClean="0">
                <a:solidFill>
                  <a:srgbClr val="233A44"/>
                </a:solidFill>
                <a:latin typeface="Nunito" pitchFamily="2" charset="0"/>
                <a:cs typeface="Arial" charset="0"/>
                <a:sym typeface="Nunito" pitchFamily="2" charset="0"/>
              </a:rPr>
              <a:t>Ex:</a:t>
            </a:r>
            <a:r>
              <a:rPr lang="pt-BR" smtClean="0">
                <a:solidFill>
                  <a:srgbClr val="233A44"/>
                </a:solidFill>
                <a:latin typeface="Nunito" pitchFamily="2" charset="0"/>
                <a:cs typeface="Arial" charset="0"/>
                <a:sym typeface="Nunito" pitchFamily="2" charset="0"/>
              </a:rPr>
              <a:t>  crianças que obtiveram os valores máximos de PaCO2 estavam incluídas no maior quartil de PaCo2 máxima na maioria dos dias.</a:t>
            </a:r>
          </a:p>
          <a:p>
            <a:pPr algn="just" eaLnBrk="1" hangingPunct="1">
              <a:lnSpc>
                <a:spcPct val="150000"/>
              </a:lnSpc>
              <a:spcBef>
                <a:spcPts val="160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As duas crianças “flutuantes” também obtiveram os piores resultados.</a:t>
            </a:r>
          </a:p>
          <a:p>
            <a:pPr algn="just" eaLnBrk="1" hangingPunct="1">
              <a:lnSpc>
                <a:spcPct val="150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Esses achados alinham bem com os achados previamente publicados, indicando que </a:t>
            </a:r>
            <a:r>
              <a:rPr lang="pt-BR" smtClean="0">
                <a:solidFill>
                  <a:srgbClr val="FF3300"/>
                </a:solidFill>
                <a:latin typeface="Nunito" pitchFamily="2" charset="0"/>
                <a:cs typeface="Arial" charset="0"/>
                <a:sym typeface="Nunito" pitchFamily="2" charset="0"/>
              </a:rPr>
              <a:t>altos níveis de PaCO2 podem ser perigosos</a:t>
            </a:r>
            <a:r>
              <a:rPr lang="pt-BR" smtClean="0">
                <a:solidFill>
                  <a:srgbClr val="233A44"/>
                </a:solidFill>
                <a:latin typeface="Nunito" pitchFamily="2" charset="0"/>
                <a:cs typeface="Arial" charset="0"/>
                <a:sym typeface="Nunito" pitchFamily="2" charset="0"/>
              </a:rPr>
              <a:t> [30]. </a:t>
            </a:r>
          </a:p>
          <a:p>
            <a:pPr algn="just" eaLnBrk="1" hangingPunct="1">
              <a:lnSpc>
                <a:spcPct val="150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No principal estudo, houve uma tendência não significativa para a maior probabilidade do BPD em crianças que foram randomizadas dentro do mais alto grupo alvo [15].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hape 275"/>
          <p:cNvSpPr txBox="1">
            <a:spLocks noGrp="1"/>
          </p:cNvSpPr>
          <p:nvPr>
            <p:ph type="title"/>
          </p:nvPr>
        </p:nvSpPr>
        <p:spPr>
          <a:xfrm>
            <a:off x="819150" y="84613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Discussão</a:t>
            </a:r>
          </a:p>
        </p:txBody>
      </p:sp>
      <p:sp>
        <p:nvSpPr>
          <p:cNvPr id="43011" name="Shape 276"/>
          <p:cNvSpPr txBox="1">
            <a:spLocks noGrp="1"/>
          </p:cNvSpPr>
          <p:nvPr>
            <p:ph type="body" idx="1"/>
          </p:nvPr>
        </p:nvSpPr>
        <p:spPr>
          <a:xfrm>
            <a:off x="819150" y="1589088"/>
            <a:ext cx="7505700" cy="2447925"/>
          </a:xfrm>
        </p:spPr>
        <p:txBody>
          <a:bodyPr/>
          <a:lstStyle/>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Também são consistentes com estudos em animais [31-33] e cultura celular [9,10], experimentos que indicaram que danos potenciais podem estar associados a altos níveis de PaCO2. </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Ao receber volumes correntes comparáveis, o </a:t>
            </a:r>
            <a:r>
              <a:rPr lang="pt-BR" b="1" smtClean="0">
                <a:solidFill>
                  <a:srgbClr val="FF3300"/>
                </a:solidFill>
                <a:latin typeface="Nunito" pitchFamily="2" charset="0"/>
                <a:cs typeface="Arial" charset="0"/>
                <a:sym typeface="Nunito" pitchFamily="2" charset="0"/>
              </a:rPr>
              <a:t>grupo com hipercapnia apresentou maior MAP x FiO2, indicando pior complacência pulmonar e aumento do espaço morto ventilatório. </a:t>
            </a:r>
          </a:p>
          <a:p>
            <a:pPr algn="ctr" eaLnBrk="1" hangingPunct="1">
              <a:lnSpc>
                <a:spcPct val="115000"/>
              </a:lnSpc>
              <a:spcBef>
                <a:spcPct val="0"/>
              </a:spcBef>
              <a:spcAft>
                <a:spcPct val="0"/>
              </a:spcAft>
              <a:buClr>
                <a:srgbClr val="233A44"/>
              </a:buClr>
              <a:buFont typeface="Nunito" pitchFamily="2" charset="0"/>
              <a:buNone/>
            </a:pPr>
            <a:r>
              <a:rPr lang="pt-BR" sz="1600" b="1" smtClean="0">
                <a:solidFill>
                  <a:srgbClr val="FF3300"/>
                </a:solidFill>
                <a:latin typeface="Nunito" pitchFamily="2" charset="0"/>
                <a:cs typeface="Arial" charset="0"/>
                <a:sym typeface="Nunito" pitchFamily="2" charset="0"/>
              </a:rPr>
              <a:t>Análise de regressão demonstrou que o alto índice MAP x FiO2, juntamente ao peso de nascimento, foram os maiores fatores preditivos para duas combinações de resultados: morte-BPD e morte-BPD-IVH.</a:t>
            </a:r>
            <a:r>
              <a:rPr lang="pt-BR" b="1" smtClean="0">
                <a:solidFill>
                  <a:srgbClr val="233A44"/>
                </a:solidFill>
                <a:latin typeface="Nunito" pitchFamily="2" charset="0"/>
                <a:cs typeface="Arial" charset="0"/>
                <a:sym typeface="Nunito" pitchFamily="2" charset="0"/>
              </a:rPr>
              <a:t> </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Aparentemente, crianças que necessitaram de maior pressão de ventilação  foram incapazes de atenuar altos valores de PaCO2 por conta própria.</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hape 281"/>
          <p:cNvSpPr txBox="1">
            <a:spLocks noGrp="1"/>
          </p:cNvSpPr>
          <p:nvPr>
            <p:ph type="title"/>
          </p:nvPr>
        </p:nvSpPr>
        <p:spPr>
          <a:xfrm>
            <a:off x="819150" y="52228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Discussão</a:t>
            </a:r>
          </a:p>
        </p:txBody>
      </p:sp>
      <p:sp>
        <p:nvSpPr>
          <p:cNvPr id="44035" name="Shape 282"/>
          <p:cNvSpPr txBox="1">
            <a:spLocks noGrp="1"/>
          </p:cNvSpPr>
          <p:nvPr>
            <p:ph type="body" idx="1"/>
          </p:nvPr>
        </p:nvSpPr>
        <p:spPr>
          <a:xfrm>
            <a:off x="819150" y="1355725"/>
            <a:ext cx="7505700" cy="2447925"/>
          </a:xfrm>
        </p:spPr>
        <p:txBody>
          <a:bodyPr/>
          <a:lstStyle/>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Essas crianças foram consequentemente mais propensas a desenvolver doenças pulmonares crônicas. </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Esses achados indicam que um grau de severidade de doenças pulmonares individuais foi o principal determinante para consequentemente desenvolvimento de BPD. </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Tal fato foi corroborado pela </a:t>
            </a:r>
            <a:r>
              <a:rPr lang="pt-BR" smtClean="0">
                <a:solidFill>
                  <a:srgbClr val="FF3300"/>
                </a:solidFill>
                <a:latin typeface="Nunito" pitchFamily="2" charset="0"/>
                <a:cs typeface="Arial" charset="0"/>
                <a:sym typeface="Nunito" pitchFamily="2" charset="0"/>
              </a:rPr>
              <a:t>alta pontuação no escore CRIB para o grupo com hipercapnia e as duas crianças flutuantes</a:t>
            </a:r>
            <a:r>
              <a:rPr lang="pt-BR" smtClean="0">
                <a:solidFill>
                  <a:srgbClr val="233A44"/>
                </a:solidFill>
                <a:latin typeface="Nunito" pitchFamily="2" charset="0"/>
                <a:cs typeface="Arial" charset="0"/>
                <a:sym typeface="Nunito" pitchFamily="2" charset="0"/>
              </a:rPr>
              <a:t>.</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Sendo assim, valores altos ou flutuantes de PaCO2 podem não estar etiologicamente envolvidos com o consequentemente desenvolvimento de BPD.</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A grande sobreposição entre  grupos de PaCO2 e a atribuição aleatória inicial a um grupo destaca a dificuldade em manter prematuros, que têm uma gama de doenças de gravidade variável e esforço respiratório, dentro de certos intervalos alvo.</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hape 287"/>
          <p:cNvSpPr txBox="1">
            <a:spLocks noGrp="1"/>
          </p:cNvSpPr>
          <p:nvPr>
            <p:ph type="title"/>
          </p:nvPr>
        </p:nvSpPr>
        <p:spPr>
          <a:xfrm>
            <a:off x="852488" y="56673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Discussão</a:t>
            </a:r>
          </a:p>
        </p:txBody>
      </p:sp>
      <p:sp>
        <p:nvSpPr>
          <p:cNvPr id="45059" name="Shape 288"/>
          <p:cNvSpPr txBox="1">
            <a:spLocks noGrp="1"/>
          </p:cNvSpPr>
          <p:nvPr>
            <p:ph type="body" idx="1"/>
          </p:nvPr>
        </p:nvSpPr>
        <p:spPr>
          <a:xfrm>
            <a:off x="852488" y="1377950"/>
            <a:ext cx="7505700" cy="2449513"/>
          </a:xfrm>
        </p:spPr>
        <p:txBody>
          <a:bodyPr/>
          <a:lstStyle/>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Os </a:t>
            </a:r>
            <a:r>
              <a:rPr lang="pt-BR" smtClean="0">
                <a:solidFill>
                  <a:srgbClr val="FF3300"/>
                </a:solidFill>
                <a:latin typeface="Nunito" pitchFamily="2" charset="0"/>
                <a:cs typeface="Arial" charset="0"/>
                <a:sym typeface="Nunito" pitchFamily="2" charset="0"/>
              </a:rPr>
              <a:t>escores de MDI significativamente menores no grupo com hipercapnia pode sugerir que os resultados mais pobres do neurodesenvolvimento podem estar associados a um nível mais alto de PaCO2.</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Uma associação similar entre a PaCO2 alta ou flutuante com os atrasos de  neurodesenvolvimento  e IVH foram encontrados estudos retrospectivos unicêntricos [6,17].</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Dois estudos randomizados anteriores sobre hipercapnia permissiva, no entanto, não revelaram uma associação entre atribuição de grupo e resultado do neurodesenvolvimento [15,34], mas um terceiro ensaio demonstrou um aumento significativo em baixos escores MDI ou morte associada à hipercapnia [30]. </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Embora este resultado tenha sido derivado de um resultado secundário e o estudo tenha sido pequeno, paraleliza os resultados apresentados no presente estudo, especialmente como o mesmo componente do teste de Bayley (MDI) afetado.</a:t>
            </a:r>
          </a:p>
          <a:p>
            <a:pPr eaLnBrk="1" hangingPunct="1">
              <a:lnSpc>
                <a:spcPct val="115000"/>
              </a:lnSpc>
              <a:spcBef>
                <a:spcPts val="1600"/>
              </a:spcBef>
              <a:spcAft>
                <a:spcPts val="1600"/>
              </a:spcAft>
              <a:buClr>
                <a:srgbClr val="233A44"/>
              </a:buClr>
              <a:buFont typeface="Nunito" pitchFamily="2" charset="0"/>
              <a:buNone/>
            </a:pPr>
            <a:endParaRPr lang="pt-BR"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hape 293"/>
          <p:cNvSpPr txBox="1">
            <a:spLocks noGrp="1"/>
          </p:cNvSpPr>
          <p:nvPr>
            <p:ph type="title"/>
          </p:nvPr>
        </p:nvSpPr>
        <p:spPr>
          <a:xfrm>
            <a:off x="819150" y="466725"/>
            <a:ext cx="7505700" cy="954088"/>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Discussão </a:t>
            </a:r>
          </a:p>
        </p:txBody>
      </p:sp>
      <p:sp>
        <p:nvSpPr>
          <p:cNvPr id="46083" name="Shape 294"/>
          <p:cNvSpPr txBox="1">
            <a:spLocks noGrp="1"/>
          </p:cNvSpPr>
          <p:nvPr>
            <p:ph type="body" idx="1"/>
          </p:nvPr>
        </p:nvSpPr>
        <p:spPr>
          <a:xfrm>
            <a:off x="819150" y="1420813"/>
            <a:ext cx="7505700" cy="2447925"/>
          </a:xfrm>
        </p:spPr>
        <p:txBody>
          <a:bodyPr/>
          <a:lstStyle/>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 No entanto a  </a:t>
            </a:r>
            <a:r>
              <a:rPr lang="pt-BR" b="1" smtClean="0">
                <a:solidFill>
                  <a:srgbClr val="233A44"/>
                </a:solidFill>
                <a:latin typeface="Nunito" pitchFamily="2" charset="0"/>
                <a:cs typeface="Arial" charset="0"/>
                <a:sym typeface="Nunito" pitchFamily="2" charset="0"/>
              </a:rPr>
              <a:t>análise de regressão logística múltipla realizada no presente estudo  não suportou uma associação significativa entre a exposição à PaCO2 e escores MDI ou PDI fracos</a:t>
            </a:r>
            <a:r>
              <a:rPr lang="pt-BR" smtClean="0">
                <a:solidFill>
                  <a:srgbClr val="233A44"/>
                </a:solidFill>
                <a:latin typeface="Nunito" pitchFamily="2" charset="0"/>
                <a:cs typeface="Arial" charset="0"/>
                <a:sym typeface="Nunito" pitchFamily="2" charset="0"/>
              </a:rPr>
              <a:t>. </a:t>
            </a:r>
            <a:r>
              <a:rPr lang="pt-BR" smtClean="0">
                <a:solidFill>
                  <a:srgbClr val="FF3300"/>
                </a:solidFill>
                <a:latin typeface="Nunito" pitchFamily="2" charset="0"/>
                <a:cs typeface="Arial" charset="0"/>
                <a:sym typeface="Nunito" pitchFamily="2" charset="0"/>
              </a:rPr>
              <a:t>Escores ruins do MDI foram associados com peso ao nascer e IVH, e pontuações PDI baixas somente com IVH</a:t>
            </a:r>
            <a:r>
              <a:rPr lang="pt-BR" smtClean="0">
                <a:solidFill>
                  <a:srgbClr val="233A44"/>
                </a:solidFill>
                <a:latin typeface="Nunito" pitchFamily="2" charset="0"/>
                <a:cs typeface="Arial" charset="0"/>
                <a:sym typeface="Nunito" pitchFamily="2" charset="0"/>
              </a:rPr>
              <a:t>, como visto em estudos anteriores [16, 35, 36].</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O papel da doença pulmonar também foi indicado pela associação de baixas pontuações MDI e PDI  com maiores pontuações CRIB. </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FF3300"/>
                </a:solidFill>
                <a:latin typeface="Nunito" pitchFamily="2" charset="0"/>
                <a:cs typeface="Arial" charset="0"/>
                <a:sym typeface="Nunito" pitchFamily="2" charset="0"/>
              </a:rPr>
              <a:t>Doença pulmonar mais grave pode, portanto, ser a ligação mais plausível para os resultados do neurodesenvolvimento, uma vez que existe uma associação clara e estabelecida entre a DBP e pobre desenvolvimento</a:t>
            </a:r>
            <a:r>
              <a:rPr lang="pt-BR" smtClean="0">
                <a:solidFill>
                  <a:srgbClr val="233A44"/>
                </a:solidFill>
                <a:latin typeface="Nunito" pitchFamily="2" charset="0"/>
                <a:cs typeface="Arial" charset="0"/>
                <a:sym typeface="Nunito" pitchFamily="2" charset="0"/>
              </a:rPr>
              <a:t> [14].</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FF3300"/>
                </a:solidFill>
                <a:latin typeface="Nunito" pitchFamily="2" charset="0"/>
                <a:cs typeface="Arial" charset="0"/>
                <a:sym typeface="Nunito" pitchFamily="2" charset="0"/>
              </a:rPr>
              <a:t>Doença pulmonar</a:t>
            </a:r>
            <a:r>
              <a:rPr lang="pt-BR" smtClean="0">
                <a:solidFill>
                  <a:srgbClr val="233A44"/>
                </a:solidFill>
                <a:latin typeface="Nunito" pitchFamily="2" charset="0"/>
                <a:cs typeface="Arial" charset="0"/>
                <a:sym typeface="Nunito" pitchFamily="2" charset="0"/>
              </a:rPr>
              <a:t> foi também demonstrada como um fator que </a:t>
            </a:r>
            <a:r>
              <a:rPr lang="pt-BR" smtClean="0">
                <a:solidFill>
                  <a:srgbClr val="FF3300"/>
                </a:solidFill>
                <a:latin typeface="Nunito" pitchFamily="2" charset="0"/>
                <a:cs typeface="Arial" charset="0"/>
                <a:sym typeface="Nunito" pitchFamily="2" charset="0"/>
              </a:rPr>
              <a:t>afeta negativamente a integridade cerebral em estudos com animais</a:t>
            </a:r>
            <a:r>
              <a:rPr lang="pt-BR" smtClean="0">
                <a:solidFill>
                  <a:srgbClr val="233A44"/>
                </a:solidFill>
                <a:latin typeface="Nunito" pitchFamily="2" charset="0"/>
                <a:cs typeface="Arial" charset="0"/>
                <a:sym typeface="Nunito" pitchFamily="2" charset="0"/>
              </a:rPr>
              <a:t> [37]. </a:t>
            </a:r>
          </a:p>
          <a:p>
            <a:pPr eaLnBrk="1" hangingPunct="1">
              <a:lnSpc>
                <a:spcPct val="115000"/>
              </a:lnSpc>
              <a:spcBef>
                <a:spcPts val="1600"/>
              </a:spcBef>
              <a:spcAft>
                <a:spcPts val="1600"/>
              </a:spcAft>
              <a:buClr>
                <a:srgbClr val="233A44"/>
              </a:buClr>
              <a:buFont typeface="Nunito" pitchFamily="2" charset="0"/>
              <a:buNone/>
            </a:pPr>
            <a:endParaRPr lang="pt-BR"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hape 299"/>
          <p:cNvSpPr txBox="1">
            <a:spLocks noGrp="1"/>
          </p:cNvSpPr>
          <p:nvPr>
            <p:ph type="title"/>
          </p:nvPr>
        </p:nvSpPr>
        <p:spPr>
          <a:xfrm>
            <a:off x="819150" y="555625"/>
            <a:ext cx="7505700" cy="954088"/>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Discussão</a:t>
            </a:r>
          </a:p>
        </p:txBody>
      </p:sp>
      <p:sp>
        <p:nvSpPr>
          <p:cNvPr id="47107" name="Shape 300"/>
          <p:cNvSpPr txBox="1">
            <a:spLocks noGrp="1"/>
          </p:cNvSpPr>
          <p:nvPr>
            <p:ph type="body" idx="1"/>
          </p:nvPr>
        </p:nvSpPr>
        <p:spPr>
          <a:xfrm>
            <a:off x="819150" y="1366838"/>
            <a:ext cx="7505700" cy="2447925"/>
          </a:xfrm>
        </p:spPr>
        <p:txBody>
          <a:bodyPr/>
          <a:lstStyle/>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SUPPORT foi um estudo randomizado, cujo nome é um mnemônico para </a:t>
            </a:r>
            <a:r>
              <a:rPr lang="pt-BR" i="1" smtClean="0">
                <a:solidFill>
                  <a:srgbClr val="233A44"/>
                </a:solidFill>
                <a:effectLst>
                  <a:outerShdw blurRad="38100" dist="38100" dir="2700000" algn="tl">
                    <a:srgbClr val="000000"/>
                  </a:outerShdw>
                </a:effectLst>
                <a:latin typeface="Nunito" pitchFamily="2" charset="0"/>
                <a:cs typeface="Arial" charset="0"/>
                <a:sym typeface="Nunito" pitchFamily="2" charset="0"/>
              </a:rPr>
              <a:t>Surfactant, Positive Pressure, Oxygenation Randomized Trial</a:t>
            </a:r>
            <a:r>
              <a:rPr lang="pt-BR" smtClean="0">
                <a:solidFill>
                  <a:srgbClr val="233A44"/>
                </a:solidFill>
                <a:latin typeface="Nunito" pitchFamily="2" charset="0"/>
                <a:cs typeface="Arial" charset="0"/>
                <a:sym typeface="Nunito" pitchFamily="2" charset="0"/>
              </a:rPr>
              <a:t>.</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O </a:t>
            </a:r>
            <a:r>
              <a:rPr lang="pt-BR" b="1" smtClean="0">
                <a:solidFill>
                  <a:srgbClr val="0000FF"/>
                </a:solidFill>
                <a:latin typeface="Nunito" pitchFamily="2" charset="0"/>
                <a:cs typeface="Arial" charset="0"/>
                <a:sym typeface="Nunito" pitchFamily="2" charset="0"/>
              </a:rPr>
              <a:t>estudo SUPPORT</a:t>
            </a:r>
            <a:r>
              <a:rPr lang="pt-BR" smtClean="0">
                <a:solidFill>
                  <a:srgbClr val="233A44"/>
                </a:solidFill>
                <a:latin typeface="Nunito" pitchFamily="2" charset="0"/>
                <a:cs typeface="Arial" charset="0"/>
                <a:sym typeface="Nunito" pitchFamily="2" charset="0"/>
              </a:rPr>
              <a:t> registrou 1.316 bebês e os randomizou para receber pressão positiva contínua em via aérea (CPAP) com um limite superior de PaCO2 de 65 mm Hg para intubação e extubação, com a estratégia de usar intubação primária, administração de surfactante e limite superior de PCO2 de 50 mmHg [38].</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Os dados da PaCO2 também foram disponibilizados e analisados ​​em relação aos desfechos clínicos [18]. Uma </a:t>
            </a:r>
            <a:r>
              <a:rPr lang="pt-BR" smtClean="0">
                <a:solidFill>
                  <a:srgbClr val="FF3300"/>
                </a:solidFill>
                <a:latin typeface="Nunito" pitchFamily="2" charset="0"/>
                <a:cs typeface="Arial" charset="0"/>
                <a:sym typeface="Nunito" pitchFamily="2" charset="0"/>
              </a:rPr>
              <a:t>maior PaCO2 foi claramente associada morte, DBP, IVH e comprometimento do neurodesenvolvimento</a:t>
            </a:r>
            <a:r>
              <a:rPr lang="pt-BR" smtClean="0">
                <a:solidFill>
                  <a:srgbClr val="233A44"/>
                </a:solidFill>
                <a:latin typeface="Nunito" pitchFamily="2" charset="0"/>
                <a:cs typeface="Arial" charset="0"/>
                <a:sym typeface="Nunito" pitchFamily="2" charset="0"/>
              </a:rPr>
              <a:t>.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hape 305"/>
          <p:cNvSpPr txBox="1">
            <a:spLocks noGrp="1"/>
          </p:cNvSpPr>
          <p:nvPr>
            <p:ph type="title"/>
          </p:nvPr>
        </p:nvSpPr>
        <p:spPr>
          <a:xfrm>
            <a:off x="819150" y="555625"/>
            <a:ext cx="7505700" cy="954088"/>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Discussão</a:t>
            </a:r>
          </a:p>
        </p:txBody>
      </p:sp>
      <p:sp>
        <p:nvSpPr>
          <p:cNvPr id="48131" name="Shape 306"/>
          <p:cNvSpPr txBox="1">
            <a:spLocks noGrp="1"/>
          </p:cNvSpPr>
          <p:nvPr>
            <p:ph type="body" idx="1"/>
          </p:nvPr>
        </p:nvSpPr>
        <p:spPr>
          <a:xfrm>
            <a:off x="819150" y="1509713"/>
            <a:ext cx="7804150" cy="2447925"/>
          </a:xfrm>
        </p:spPr>
        <p:txBody>
          <a:bodyPr/>
          <a:lstStyle/>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Isso pode resultar do tamanho da amostra muito maior, permitindo ainda associações mais fracas a serem reconhecidas. Isso foi postulado, como no presente estudo, que a </a:t>
            </a:r>
            <a:r>
              <a:rPr lang="pt-BR" smtClean="0">
                <a:solidFill>
                  <a:srgbClr val="FF3300"/>
                </a:solidFill>
                <a:latin typeface="Nunito" pitchFamily="2" charset="0"/>
                <a:cs typeface="Arial" charset="0"/>
                <a:sym typeface="Nunito" pitchFamily="2" charset="0"/>
              </a:rPr>
              <a:t>alta PaCO2 é um marcador de gravidade da doença</a:t>
            </a:r>
            <a:r>
              <a:rPr lang="pt-BR" smtClean="0">
                <a:solidFill>
                  <a:srgbClr val="233A44"/>
                </a:solidFill>
                <a:latin typeface="Nunito" pitchFamily="2" charset="0"/>
                <a:cs typeface="Arial" charset="0"/>
                <a:sym typeface="Nunito" pitchFamily="2" charset="0"/>
              </a:rPr>
              <a:t>.</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Ao comparar esta e as análises anteriores das associações entre PaCO2 e desfechos clínicos [6, 17, 18], é importante observar as diferentes definições usadas para dividir crianças em grupos de PaCO2. </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Em um primeiro passo, os bebês classificados de acordo com os valores de PCO2 em cada dia de  tratamento e, em seguida, finalmente atribuído de acordo com o a maioria dos dias gastos em uma categoria. </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Isso foi feito para evitar, por exemplo, a classificação de um bebê estável com apenas 1 valor muito alto de PCO 2 no dia 12 como hipercápnica ou flutuante.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hape 311"/>
          <p:cNvSpPr txBox="1">
            <a:spLocks noGrp="1"/>
          </p:cNvSpPr>
          <p:nvPr>
            <p:ph type="title"/>
          </p:nvPr>
        </p:nvSpPr>
        <p:spPr>
          <a:xfrm>
            <a:off x="819150" y="84613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Discussão</a:t>
            </a:r>
          </a:p>
        </p:txBody>
      </p:sp>
      <p:sp>
        <p:nvSpPr>
          <p:cNvPr id="49155" name="Shape 312"/>
          <p:cNvSpPr txBox="1">
            <a:spLocks noGrp="1"/>
          </p:cNvSpPr>
          <p:nvPr>
            <p:ph type="body" idx="1"/>
          </p:nvPr>
        </p:nvSpPr>
        <p:spPr>
          <a:xfrm>
            <a:off x="819150" y="1990725"/>
            <a:ext cx="7505700" cy="2447925"/>
          </a:xfrm>
        </p:spPr>
        <p:txBody>
          <a:bodyPr/>
          <a:lstStyle/>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 Tal criança seria muito diferente de um bebê com uma alta PaCO2 em cada um dos primeiros 7 dias de vida. Essa classificação resultou em menores proporções de lactentes classificados como hipocápnicos, hipercápnicos ou flutuantes. Entretanto, constitui-se em boa forma classificação, visto que foi baseada num status consistente ao longo de vários dias (</a:t>
            </a:r>
            <a:r>
              <a:rPr lang="pt-BR" smtClean="0">
                <a:solidFill>
                  <a:srgbClr val="0000FF"/>
                </a:solidFill>
                <a:latin typeface="Nunito" pitchFamily="2" charset="0"/>
                <a:cs typeface="Arial" charset="0"/>
                <a:sym typeface="Nunito" pitchFamily="2" charset="0"/>
              </a:rPr>
              <a:t>Fig. 1</a:t>
            </a:r>
            <a:r>
              <a:rPr lang="pt-BR" smtClean="0">
                <a:solidFill>
                  <a:srgbClr val="233A44"/>
                </a:solidFill>
                <a:latin typeface="Nunito" pitchFamily="2" charset="0"/>
                <a:cs typeface="Arial" charset="0"/>
                <a:sym typeface="Nunito" pitchFamily="2" charset="0"/>
              </a:rPr>
              <a:t>).</a:t>
            </a:r>
          </a:p>
          <a:p>
            <a:pPr algn="just" eaLnBrk="1" hangingPunct="1">
              <a:lnSpc>
                <a:spcPct val="115000"/>
              </a:lnSpc>
              <a:spcBef>
                <a:spcPts val="1600"/>
              </a:spcBef>
              <a:spcAft>
                <a:spcPct val="0"/>
              </a:spcAft>
              <a:buClr>
                <a:srgbClr val="233A44"/>
              </a:buClr>
              <a:buFont typeface="Nunito" pitchFamily="2" charset="0"/>
              <a:buNone/>
            </a:pPr>
            <a:endParaRPr lang="pt-BR" smtClean="0">
              <a:solidFill>
                <a:srgbClr val="233A44"/>
              </a:solidFill>
              <a:latin typeface="Nunito" pitchFamily="2" charset="0"/>
              <a:cs typeface="Arial" charset="0"/>
              <a:sym typeface="Nunito" pitchFamily="2" charset="0"/>
            </a:endParaRPr>
          </a:p>
          <a:p>
            <a:pPr eaLnBrk="1" hangingPunct="1">
              <a:lnSpc>
                <a:spcPct val="115000"/>
              </a:lnSpc>
              <a:spcBef>
                <a:spcPts val="1600"/>
              </a:spcBef>
              <a:spcAft>
                <a:spcPts val="1600"/>
              </a:spcAft>
              <a:buClr>
                <a:srgbClr val="233A44"/>
              </a:buClr>
              <a:buFont typeface="Nunito" pitchFamily="2" charset="0"/>
              <a:buNone/>
            </a:pPr>
            <a:endParaRPr lang="pt-BR"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Shape 317"/>
          <p:cNvPicPr preferRelativeResize="0">
            <a:picLocks noChangeAspect="1" noChangeArrowheads="1"/>
          </p:cNvPicPr>
          <p:nvPr/>
        </p:nvPicPr>
        <p:blipFill>
          <a:blip r:embed="rId3"/>
          <a:srcRect/>
          <a:stretch>
            <a:fillRect/>
          </a:stretch>
        </p:blipFill>
        <p:spPr bwMode="auto">
          <a:xfrm>
            <a:off x="803275" y="279400"/>
            <a:ext cx="7419975" cy="44878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hape 322"/>
          <p:cNvSpPr txBox="1">
            <a:spLocks noGrp="1"/>
          </p:cNvSpPr>
          <p:nvPr>
            <p:ph type="title"/>
          </p:nvPr>
        </p:nvSpPr>
        <p:spPr>
          <a:xfrm>
            <a:off x="819150" y="71278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Discussão</a:t>
            </a:r>
          </a:p>
        </p:txBody>
      </p:sp>
      <p:sp>
        <p:nvSpPr>
          <p:cNvPr id="51203" name="Shape 323"/>
          <p:cNvSpPr txBox="1">
            <a:spLocks noGrp="1"/>
          </p:cNvSpPr>
          <p:nvPr>
            <p:ph type="body" idx="1"/>
          </p:nvPr>
        </p:nvSpPr>
        <p:spPr>
          <a:xfrm>
            <a:off x="819150" y="1666875"/>
            <a:ext cx="7505700" cy="2447925"/>
          </a:xfrm>
        </p:spPr>
        <p:txBody>
          <a:bodyPr/>
          <a:lstStyle/>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Independentemente desta definição, no entanto, </a:t>
            </a:r>
            <a:r>
              <a:rPr lang="pt-BR" smtClean="0">
                <a:solidFill>
                  <a:srgbClr val="FF3300"/>
                </a:solidFill>
                <a:latin typeface="Nunito" pitchFamily="2" charset="0"/>
                <a:cs typeface="Arial" charset="0"/>
                <a:sym typeface="Nunito" pitchFamily="2" charset="0"/>
              </a:rPr>
              <a:t>as principais conclusões de estudos anteriores e o atual estudo foram semelhantes.</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As limitações deste estudo incluem o desenho retrospectivo, com base em um conjunto de dados de uma avaliação que não foi projetada para esta análise, e o tamanho da amostra que não possuiu impacto suficiente para os parâmetros de resultados investigados. Assim sendo, erros tipo I e tipo II não podem ser excluídos e todos os achados devem ser visto principalmente como geradores de hipóteses.</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Finalmente, um número de análises univariadas e múltiplas foram realizados, aumentando a probabilidade de diferenças aleatórias. </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As implicações da taxa de acompanhamento e do uso da tradução alemã Bayley II foram discutidos em outro lugar [16].</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hape 328"/>
          <p:cNvSpPr txBox="1">
            <a:spLocks noGrp="1"/>
          </p:cNvSpPr>
          <p:nvPr>
            <p:ph type="title"/>
          </p:nvPr>
        </p:nvSpPr>
        <p:spPr>
          <a:xfrm>
            <a:off x="819150" y="600075"/>
            <a:ext cx="7505700" cy="954088"/>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Discussão </a:t>
            </a:r>
          </a:p>
        </p:txBody>
      </p:sp>
      <p:sp>
        <p:nvSpPr>
          <p:cNvPr id="52227" name="Shape 329"/>
          <p:cNvSpPr txBox="1">
            <a:spLocks noGrp="1"/>
          </p:cNvSpPr>
          <p:nvPr>
            <p:ph type="body" idx="1"/>
          </p:nvPr>
        </p:nvSpPr>
        <p:spPr>
          <a:xfrm>
            <a:off x="819150" y="1455738"/>
            <a:ext cx="7505700" cy="2447925"/>
          </a:xfrm>
        </p:spPr>
        <p:txBody>
          <a:bodyPr/>
          <a:lstStyle/>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Em resumo, </a:t>
            </a:r>
            <a:r>
              <a:rPr lang="pt-BR" smtClean="0">
                <a:solidFill>
                  <a:srgbClr val="FF3300"/>
                </a:solidFill>
                <a:latin typeface="Nunito" pitchFamily="2" charset="0"/>
                <a:cs typeface="Arial" charset="0"/>
                <a:sym typeface="Nunito" pitchFamily="2" charset="0"/>
              </a:rPr>
              <a:t>os bebês com as maiores e mais duradouros níveis de PaCO2 tendem a ser aqueles com o pior doença pulmonar</a:t>
            </a:r>
            <a:r>
              <a:rPr lang="pt-BR" smtClean="0">
                <a:solidFill>
                  <a:srgbClr val="233A44"/>
                </a:solidFill>
                <a:latin typeface="Nunito" pitchFamily="2" charset="0"/>
                <a:cs typeface="Arial" charset="0"/>
                <a:sym typeface="Nunito" pitchFamily="2" charset="0"/>
              </a:rPr>
              <a:t>. Taxas mais altas de mortalidade e BPD são, portanto, provavelmente mais relacionados à pior doença pulmonar no início do que os valores de PaCO2. </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FF3300"/>
                </a:solidFill>
                <a:latin typeface="Nunito" pitchFamily="2" charset="0"/>
                <a:cs typeface="Arial" charset="0"/>
                <a:sym typeface="Nunito" pitchFamily="2" charset="0"/>
              </a:rPr>
              <a:t>A PaCO2 pode, assim, ser vista como um medidor da gravidade da doença pulmonar.</a:t>
            </a:r>
            <a:r>
              <a:rPr lang="pt-BR" smtClean="0">
                <a:solidFill>
                  <a:srgbClr val="233A44"/>
                </a:solidFill>
                <a:latin typeface="Nunito" pitchFamily="2" charset="0"/>
                <a:cs typeface="Arial" charset="0"/>
                <a:sym typeface="Nunito" pitchFamily="2" charset="0"/>
              </a:rPr>
              <a:t> </a:t>
            </a:r>
            <a:r>
              <a:rPr lang="pt-BR" b="1" smtClean="0">
                <a:solidFill>
                  <a:srgbClr val="233A44"/>
                </a:solidFill>
                <a:latin typeface="Nunito" pitchFamily="2" charset="0"/>
                <a:cs typeface="Arial" charset="0"/>
                <a:sym typeface="Nunito" pitchFamily="2" charset="0"/>
              </a:rPr>
              <a:t>Pode-se supor que esses bebês eram os menos capazes de compensar reduções em suporte ventilatório mecânico por conta própria esforços respiratórios.</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Os bebês do grupo hipercápnico também foram encontrados para ter menores pontuações MDI, mas esta associação não foi reproduzível em análise de regressão linear múltipla. </a:t>
            </a:r>
          </a:p>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Em vez disso, </a:t>
            </a:r>
            <a:r>
              <a:rPr lang="pt-BR" smtClean="0">
                <a:solidFill>
                  <a:srgbClr val="FF3300"/>
                </a:solidFill>
                <a:latin typeface="Nunito" pitchFamily="2" charset="0"/>
                <a:cs typeface="Arial" charset="0"/>
                <a:sym typeface="Nunito" pitchFamily="2" charset="0"/>
              </a:rPr>
              <a:t>peso ao nascer e IVH foram os preditores mais fortes do resultado do neurodesenvolvimento.</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hape 334"/>
          <p:cNvSpPr txBox="1">
            <a:spLocks noGrp="1"/>
          </p:cNvSpPr>
          <p:nvPr>
            <p:ph type="title"/>
          </p:nvPr>
        </p:nvSpPr>
        <p:spPr>
          <a:xfrm>
            <a:off x="819150" y="84613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Discussão</a:t>
            </a:r>
          </a:p>
        </p:txBody>
      </p:sp>
      <p:sp>
        <p:nvSpPr>
          <p:cNvPr id="53251" name="Shape 335"/>
          <p:cNvSpPr txBox="1">
            <a:spLocks noGrp="1"/>
          </p:cNvSpPr>
          <p:nvPr>
            <p:ph type="body" idx="1"/>
          </p:nvPr>
        </p:nvSpPr>
        <p:spPr>
          <a:xfrm>
            <a:off x="819150" y="1990725"/>
            <a:ext cx="7505700" cy="2447925"/>
          </a:xfrm>
        </p:spPr>
        <p:txBody>
          <a:bodyPr/>
          <a:lstStyle/>
          <a:p>
            <a:pPr algn="just" eaLnBrk="1" hangingPunct="1">
              <a:lnSpc>
                <a:spcPct val="115000"/>
              </a:lnSpc>
              <a:spcBef>
                <a:spcPct val="0"/>
              </a:spcBef>
              <a:spcAft>
                <a:spcPct val="0"/>
              </a:spcAft>
              <a:buClr>
                <a:srgbClr val="233A44"/>
              </a:buClr>
              <a:buFont typeface="Nunito" pitchFamily="2" charset="0"/>
              <a:buChar char="-"/>
            </a:pPr>
            <a:r>
              <a:rPr lang="pt-BR" smtClean="0">
                <a:solidFill>
                  <a:srgbClr val="233A44"/>
                </a:solidFill>
                <a:latin typeface="Nunito" pitchFamily="2" charset="0"/>
                <a:cs typeface="Arial" charset="0"/>
                <a:sym typeface="Nunito" pitchFamily="2" charset="0"/>
              </a:rPr>
              <a:t>Os dados do presente estudo não nos permitem recomendar certas faixas-alvo de PaCO2 desejáveis ​​para bebês prematuros ventilados. Conforme observado anteriormente, os </a:t>
            </a:r>
            <a:r>
              <a:rPr lang="pt-BR" b="1" smtClean="0">
                <a:solidFill>
                  <a:srgbClr val="0000FF"/>
                </a:solidFill>
                <a:latin typeface="Nunito" pitchFamily="2" charset="0"/>
                <a:cs typeface="Arial" charset="0"/>
                <a:sym typeface="Nunito" pitchFamily="2" charset="0"/>
              </a:rPr>
              <a:t>alvos da PaCO2 para prematuros ventilados devem ser adaptados para otimizar resultados a curto prazo</a:t>
            </a:r>
            <a:r>
              <a:rPr lang="pt-BR" smtClean="0">
                <a:solidFill>
                  <a:srgbClr val="233A44"/>
                </a:solidFill>
                <a:latin typeface="Nunito" pitchFamily="2" charset="0"/>
                <a:cs typeface="Arial" charset="0"/>
                <a:sym typeface="Nunito" pitchFamily="2" charset="0"/>
              </a:rPr>
              <a:t> [15, 16, 34].</a:t>
            </a:r>
          </a:p>
          <a:p>
            <a:pPr eaLnBrk="1" hangingPunct="1">
              <a:lnSpc>
                <a:spcPct val="115000"/>
              </a:lnSpc>
              <a:spcBef>
                <a:spcPts val="1600"/>
              </a:spcBef>
              <a:spcAft>
                <a:spcPts val="1600"/>
              </a:spcAft>
              <a:buClr>
                <a:srgbClr val="233A44"/>
              </a:buClr>
              <a:buFont typeface="Nunito" pitchFamily="2" charset="0"/>
              <a:buNone/>
            </a:pPr>
            <a:endParaRPr lang="pt-BR"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p:cNvSpPr txBox="1">
            <a:spLocks noGrp="1"/>
          </p:cNvSpPr>
          <p:nvPr>
            <p:ph type="title" idx="4294967295"/>
          </p:nvPr>
        </p:nvSpPr>
        <p:spPr>
          <a:xfrm>
            <a:off x="-473075" y="438150"/>
            <a:ext cx="8521700" cy="573088"/>
          </a:xfrm>
        </p:spPr>
        <p:txBody>
          <a:bodyPr/>
          <a:lstStyle/>
          <a:p>
            <a:pPr algn="ctr"/>
            <a:r>
              <a:rPr lang="pt-BR" sz="2400" b="1" smtClean="0">
                <a:solidFill>
                  <a:srgbClr val="0000FF"/>
                </a:solidFill>
                <a:latin typeface="Arial" charset="0"/>
                <a:cs typeface="Arial" charset="0"/>
              </a:rPr>
              <a:t>Abstract</a:t>
            </a:r>
          </a:p>
        </p:txBody>
      </p:sp>
      <p:pic>
        <p:nvPicPr>
          <p:cNvPr id="54275" name="Picture 4"/>
          <p:cNvPicPr>
            <a:picLocks noChangeAspect="1" noChangeArrowheads="1"/>
          </p:cNvPicPr>
          <p:nvPr/>
        </p:nvPicPr>
        <p:blipFill>
          <a:blip r:embed="rId2"/>
          <a:srcRect/>
          <a:stretch>
            <a:fillRect/>
          </a:stretch>
        </p:blipFill>
        <p:spPr bwMode="auto">
          <a:xfrm>
            <a:off x="474663" y="1622425"/>
            <a:ext cx="4313237" cy="1328738"/>
          </a:xfrm>
          <a:prstGeom prst="rect">
            <a:avLst/>
          </a:prstGeom>
          <a:noFill/>
          <a:ln w="9525">
            <a:noFill/>
            <a:miter lim="800000"/>
            <a:headEnd/>
            <a:tailEnd/>
          </a:ln>
        </p:spPr>
      </p:pic>
      <p:pic>
        <p:nvPicPr>
          <p:cNvPr id="54276" name="Picture 5"/>
          <p:cNvPicPr>
            <a:picLocks noChangeAspect="1" noChangeArrowheads="1"/>
          </p:cNvPicPr>
          <p:nvPr/>
        </p:nvPicPr>
        <p:blipFill>
          <a:blip r:embed="rId3"/>
          <a:srcRect/>
          <a:stretch>
            <a:fillRect/>
          </a:stretch>
        </p:blipFill>
        <p:spPr bwMode="auto">
          <a:xfrm>
            <a:off x="5500688" y="239713"/>
            <a:ext cx="3643312" cy="4697412"/>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hape 340"/>
          <p:cNvSpPr txBox="1">
            <a:spLocks noGrp="1"/>
          </p:cNvSpPr>
          <p:nvPr>
            <p:ph type="title"/>
          </p:nvPr>
        </p:nvSpPr>
        <p:spPr>
          <a:xfrm>
            <a:off x="774700" y="385763"/>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Referências</a:t>
            </a:r>
          </a:p>
        </p:txBody>
      </p:sp>
      <p:sp>
        <p:nvSpPr>
          <p:cNvPr id="55299" name="Shape 341"/>
          <p:cNvSpPr txBox="1">
            <a:spLocks noGrp="1"/>
          </p:cNvSpPr>
          <p:nvPr>
            <p:ph type="body" idx="1"/>
          </p:nvPr>
        </p:nvSpPr>
        <p:spPr>
          <a:xfrm>
            <a:off x="758825" y="1057275"/>
            <a:ext cx="7505700" cy="2447925"/>
          </a:xfrm>
        </p:spPr>
        <p:txBody>
          <a:bodyPr/>
          <a:lstStyle/>
          <a:p>
            <a:pPr marL="0" indent="0" algn="just" eaLnBrk="1" hangingPunct="1">
              <a:lnSpc>
                <a:spcPct val="115000"/>
              </a:lnSpc>
              <a:spcBef>
                <a:spcPct val="0"/>
              </a:spcBef>
              <a:spcAft>
                <a:spcPts val="160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1</a:t>
            </a:r>
            <a:r>
              <a:rPr lang="pt-BR" smtClean="0">
                <a:solidFill>
                  <a:srgbClr val="233A44"/>
                </a:solidFill>
                <a:latin typeface="Nunito" pitchFamily="2" charset="0"/>
                <a:cs typeface="Arial" charset="0"/>
                <a:sym typeface="Nunito" pitchFamily="2" charset="0"/>
              </a:rPr>
              <a:t> Steenbergen C, Deleeuw G, Rich T, Williamson JR: Effects of acidosis and ischemia on contractility and intracellular pH of rat heart. Circ Res 1977; 41: 849–858.</a:t>
            </a:r>
            <a:br>
              <a:rPr lang="pt-BR" smtClean="0">
                <a:solidFill>
                  <a:srgbClr val="233A44"/>
                </a:solidFill>
                <a:latin typeface="Nunito" pitchFamily="2" charset="0"/>
                <a:cs typeface="Arial" charset="0"/>
                <a:sym typeface="Nunito" pitchFamily="2" charset="0"/>
              </a:rPr>
            </a:br>
            <a:r>
              <a:rPr lang="pt-BR" b="1" smtClean="0">
                <a:solidFill>
                  <a:srgbClr val="233A44"/>
                </a:solidFill>
                <a:latin typeface="Nunito" pitchFamily="2" charset="0"/>
                <a:cs typeface="Arial" charset="0"/>
                <a:sym typeface="Nunito" pitchFamily="2" charset="0"/>
              </a:rPr>
              <a:t>2</a:t>
            </a:r>
            <a:r>
              <a:rPr lang="pt-BR" smtClean="0">
                <a:solidFill>
                  <a:srgbClr val="233A44"/>
                </a:solidFill>
                <a:latin typeface="Nunito" pitchFamily="2" charset="0"/>
                <a:cs typeface="Arial" charset="0"/>
                <a:sym typeface="Nunito" pitchFamily="2" charset="0"/>
              </a:rPr>
              <a:t> Lee KJ, Hernandez G, Gordon JB: Hypercapnic acidosis and compensated hypercapnia in control and pulmonary hypertensive piglets. Pediatr Pulmonol 2003; 36: 94–101.</a:t>
            </a:r>
            <a:br>
              <a:rPr lang="pt-BR" smtClean="0">
                <a:solidFill>
                  <a:srgbClr val="233A44"/>
                </a:solidFill>
                <a:latin typeface="Nunito" pitchFamily="2" charset="0"/>
                <a:cs typeface="Arial" charset="0"/>
                <a:sym typeface="Nunito" pitchFamily="2" charset="0"/>
              </a:rPr>
            </a:br>
            <a:r>
              <a:rPr lang="pt-BR" b="1" smtClean="0">
                <a:solidFill>
                  <a:srgbClr val="233A44"/>
                </a:solidFill>
                <a:latin typeface="Nunito" pitchFamily="2" charset="0"/>
                <a:cs typeface="Arial" charset="0"/>
                <a:sym typeface="Nunito" pitchFamily="2" charset="0"/>
              </a:rPr>
              <a:t>3</a:t>
            </a:r>
            <a:r>
              <a:rPr lang="pt-BR" smtClean="0">
                <a:solidFill>
                  <a:srgbClr val="233A44"/>
                </a:solidFill>
                <a:latin typeface="Nunito" pitchFamily="2" charset="0"/>
                <a:cs typeface="Arial" charset="0"/>
                <a:sym typeface="Nunito" pitchFamily="2" charset="0"/>
              </a:rPr>
              <a:t> van Hulst RA, Hasan D, Lachmann B: Intracranial pressure, brain PCO 2 , PO 2 , and pH during hypo- and hyperventilation at constant mean airway pressure in pigs. Intensive Care Med 2002; 28: 68–73.</a:t>
            </a:r>
            <a:br>
              <a:rPr lang="pt-BR" smtClean="0">
                <a:solidFill>
                  <a:srgbClr val="233A44"/>
                </a:solidFill>
                <a:latin typeface="Nunito" pitchFamily="2" charset="0"/>
                <a:cs typeface="Arial" charset="0"/>
                <a:sym typeface="Nunito" pitchFamily="2" charset="0"/>
              </a:rPr>
            </a:br>
            <a:r>
              <a:rPr lang="pt-BR" b="1" smtClean="0">
                <a:solidFill>
                  <a:srgbClr val="233A44"/>
                </a:solidFill>
                <a:latin typeface="Nunito" pitchFamily="2" charset="0"/>
                <a:cs typeface="Arial" charset="0"/>
                <a:sym typeface="Nunito" pitchFamily="2" charset="0"/>
              </a:rPr>
              <a:t>4</a:t>
            </a:r>
            <a:r>
              <a:rPr lang="pt-BR" smtClean="0">
                <a:solidFill>
                  <a:srgbClr val="233A44"/>
                </a:solidFill>
                <a:latin typeface="Nunito" pitchFamily="2" charset="0"/>
                <a:cs typeface="Arial" charset="0"/>
                <a:sym typeface="Nunito" pitchFamily="2" charset="0"/>
              </a:rPr>
              <a:t> Dix LML, Weeke LC, de Vries LS, Groenendaal F, Baerts W, van Bel F, et al: Carbon dioxide fluctuations are associated with changes in cerebral oxygenation and electrical activity in infants born preterm. J Pediatr 2017; 187: 66–72.</a:t>
            </a:r>
            <a:br>
              <a:rPr lang="pt-BR" smtClean="0">
                <a:solidFill>
                  <a:srgbClr val="233A44"/>
                </a:solidFill>
                <a:latin typeface="Nunito" pitchFamily="2" charset="0"/>
                <a:cs typeface="Arial" charset="0"/>
                <a:sym typeface="Nunito" pitchFamily="2" charset="0"/>
              </a:rPr>
            </a:br>
            <a:r>
              <a:rPr lang="pt-BR" b="1" smtClean="0">
                <a:solidFill>
                  <a:srgbClr val="233A44"/>
                </a:solidFill>
                <a:latin typeface="Nunito" pitchFamily="2" charset="0"/>
                <a:cs typeface="Arial" charset="0"/>
                <a:sym typeface="Nunito" pitchFamily="2" charset="0"/>
              </a:rPr>
              <a:t>5</a:t>
            </a:r>
            <a:r>
              <a:rPr lang="pt-BR" smtClean="0">
                <a:solidFill>
                  <a:srgbClr val="233A44"/>
                </a:solidFill>
                <a:latin typeface="Nunito" pitchFamily="2" charset="0"/>
                <a:cs typeface="Arial" charset="0"/>
                <a:sym typeface="Nunito" pitchFamily="2" charset="0"/>
              </a:rPr>
              <a:t> Kaiser JR, Gauss CH, Pont MM, Williams DK: Hypercapnia during the first 3 days of life is associated with severe intraventricular hemorrhage in very low birth weight infants. J Perinatol 2006; 26: 279–285.</a:t>
            </a:r>
            <a:br>
              <a:rPr lang="pt-BR" smtClean="0">
                <a:solidFill>
                  <a:srgbClr val="233A44"/>
                </a:solidFill>
                <a:latin typeface="Nunito" pitchFamily="2" charset="0"/>
                <a:cs typeface="Arial" charset="0"/>
                <a:sym typeface="Nunito" pitchFamily="2" charset="0"/>
              </a:rPr>
            </a:br>
            <a:endParaRPr lang="pt-BR"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hape 346"/>
          <p:cNvSpPr txBox="1">
            <a:spLocks noGrp="1"/>
          </p:cNvSpPr>
          <p:nvPr>
            <p:ph type="title"/>
          </p:nvPr>
        </p:nvSpPr>
        <p:spPr>
          <a:xfrm>
            <a:off x="750888" y="381000"/>
            <a:ext cx="7505700" cy="954088"/>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Referências</a:t>
            </a:r>
          </a:p>
        </p:txBody>
      </p:sp>
      <p:sp>
        <p:nvSpPr>
          <p:cNvPr id="56323" name="Shape 347"/>
          <p:cNvSpPr txBox="1">
            <a:spLocks noGrp="1"/>
          </p:cNvSpPr>
          <p:nvPr>
            <p:ph type="body" idx="1"/>
          </p:nvPr>
        </p:nvSpPr>
        <p:spPr>
          <a:xfrm>
            <a:off x="665163" y="857250"/>
            <a:ext cx="7505700" cy="2447925"/>
          </a:xfrm>
        </p:spPr>
        <p:txBody>
          <a:bodyPr/>
          <a:lstStyle/>
          <a:p>
            <a:pPr marL="0" indent="0" algn="just" eaLnBrk="1" hangingPunct="1">
              <a:spcBef>
                <a:spcPct val="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6</a:t>
            </a:r>
            <a:r>
              <a:rPr lang="pt-BR" sz="1300" smtClean="0">
                <a:solidFill>
                  <a:srgbClr val="233A44"/>
                </a:solidFill>
                <a:latin typeface="Nunito" pitchFamily="2" charset="0"/>
                <a:cs typeface="Arial" charset="0"/>
                <a:sym typeface="Nunito" pitchFamily="2" charset="0"/>
              </a:rPr>
              <a:t> Fabres J, Carlo WA, Phillips V, Howard G, Ambalavanan N: Both extremes of arterial carbon dioxide pressure and the magnitude of fluctuations in arterial carbon dioxide pressure are associated with severe intraventricular hemorrhage in preterm infants. Pediatrics 2007; 119: 299–305.</a:t>
            </a:r>
          </a:p>
          <a:p>
            <a:pPr marL="0" indent="0" algn="just" eaLnBrk="1" hangingPunct="1">
              <a:spcBef>
                <a:spcPts val="160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7</a:t>
            </a:r>
            <a:r>
              <a:rPr lang="pt-BR" sz="1300" smtClean="0">
                <a:solidFill>
                  <a:srgbClr val="233A44"/>
                </a:solidFill>
                <a:latin typeface="Nunito" pitchFamily="2" charset="0"/>
                <a:cs typeface="Arial" charset="0"/>
                <a:sym typeface="Nunito" pitchFamily="2" charset="0"/>
              </a:rPr>
              <a:t> Greisen G, Vannucci RC: Is periventricular leucomalacia a result of hypoxic-ischaemic injury? Hypocapnia and the preterm brain (review) (74 refs). Biol Neonate 2001; 79: 194–200.</a:t>
            </a:r>
          </a:p>
          <a:p>
            <a:pPr marL="0" indent="0" algn="just" eaLnBrk="1" hangingPunct="1">
              <a:spcBef>
                <a:spcPts val="160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8</a:t>
            </a:r>
            <a:r>
              <a:rPr lang="pt-BR" sz="1300" smtClean="0">
                <a:solidFill>
                  <a:srgbClr val="233A44"/>
                </a:solidFill>
                <a:latin typeface="Nunito" pitchFamily="2" charset="0"/>
                <a:cs typeface="Arial" charset="0"/>
                <a:sym typeface="Nunito" pitchFamily="2" charset="0"/>
              </a:rPr>
              <a:t> Weeke LC, Dix LML, Groenendaal F, Lemmers PMA, Dijkman KP, Andriessen P, et al: Severe hypercapnia causes reversible depression of aEEG background activity in neonates: an observational study. Arch Dis Child Fetal Neonatal Ed 2017; 102:F383–F388.</a:t>
            </a:r>
          </a:p>
          <a:p>
            <a:pPr marL="0" indent="0" algn="just" eaLnBrk="1" hangingPunct="1">
              <a:lnSpc>
                <a:spcPct val="115000"/>
              </a:lnSpc>
              <a:spcBef>
                <a:spcPts val="160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9</a:t>
            </a:r>
            <a:r>
              <a:rPr lang="pt-BR" sz="1300" smtClean="0">
                <a:solidFill>
                  <a:srgbClr val="233A44"/>
                </a:solidFill>
                <a:latin typeface="Nunito" pitchFamily="2" charset="0"/>
                <a:cs typeface="Arial" charset="0"/>
                <a:sym typeface="Nunito" pitchFamily="2" charset="0"/>
              </a:rPr>
              <a:t> Doerr CH, Gajic O, Berrios JC, Caples S, Abdel M, Lymp JF, et al: Hypercapnic acidosis impairs plasma membrane wound resealing in ventilator-injured lungs. Am J Respir Crit Care Med 2005; 171: 1371–1377.</a:t>
            </a:r>
          </a:p>
          <a:p>
            <a:pPr marL="0" indent="0" algn="just" eaLnBrk="1" hangingPunct="1">
              <a:lnSpc>
                <a:spcPct val="115000"/>
              </a:lnSpc>
              <a:spcBef>
                <a:spcPts val="160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10</a:t>
            </a:r>
            <a:r>
              <a:rPr lang="pt-BR" sz="1300" smtClean="0">
                <a:solidFill>
                  <a:srgbClr val="233A44"/>
                </a:solidFill>
                <a:latin typeface="Nunito" pitchFamily="2" charset="0"/>
                <a:cs typeface="Arial" charset="0"/>
                <a:sym typeface="Nunito" pitchFamily="2" charset="0"/>
              </a:rPr>
              <a:t> Briva A, Vadasz I, Lecuona E, Welch LC, Chen J, Dada LA, et al: High CO 2 levels impair alveolar epithelial function independently of pH. PLoS One 2007; 2:e1238.</a:t>
            </a:r>
          </a:p>
          <a:p>
            <a:pPr marL="0" indent="0" eaLnBrk="1" hangingPunct="1">
              <a:lnSpc>
                <a:spcPct val="115000"/>
              </a:lnSpc>
              <a:spcBef>
                <a:spcPts val="1600"/>
              </a:spcBef>
              <a:spcAft>
                <a:spcPts val="1600"/>
              </a:spcAft>
              <a:buClr>
                <a:srgbClr val="233A44"/>
              </a:buClr>
              <a:buFont typeface="Nunito" pitchFamily="2" charset="0"/>
              <a:buNone/>
            </a:pPr>
            <a:endParaRPr lang="pt-BR" sz="1300"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hape 352"/>
          <p:cNvSpPr txBox="1">
            <a:spLocks noGrp="1"/>
          </p:cNvSpPr>
          <p:nvPr>
            <p:ph type="title"/>
          </p:nvPr>
        </p:nvSpPr>
        <p:spPr>
          <a:xfrm>
            <a:off x="711200" y="400050"/>
            <a:ext cx="7505700" cy="955675"/>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Referências</a:t>
            </a:r>
          </a:p>
        </p:txBody>
      </p:sp>
      <p:sp>
        <p:nvSpPr>
          <p:cNvPr id="57347" name="Shape 353"/>
          <p:cNvSpPr txBox="1">
            <a:spLocks noGrp="1"/>
          </p:cNvSpPr>
          <p:nvPr>
            <p:ph type="body" idx="1"/>
          </p:nvPr>
        </p:nvSpPr>
        <p:spPr>
          <a:xfrm>
            <a:off x="711200" y="965200"/>
            <a:ext cx="7505700" cy="2447925"/>
          </a:xfrm>
        </p:spPr>
        <p:txBody>
          <a:bodyPr/>
          <a:lstStyle/>
          <a:p>
            <a:pPr marL="0" indent="0" algn="just" eaLnBrk="1" hangingPunct="1">
              <a:spcBef>
                <a:spcPct val="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11</a:t>
            </a:r>
            <a:r>
              <a:rPr lang="pt-BR" smtClean="0">
                <a:solidFill>
                  <a:srgbClr val="233A44"/>
                </a:solidFill>
                <a:latin typeface="Nunito" pitchFamily="2" charset="0"/>
                <a:cs typeface="Arial" charset="0"/>
                <a:sym typeface="Nunito" pitchFamily="2" charset="0"/>
              </a:rPr>
              <a:t> Holmes JM, Zhang S, Leske DA, Lanier WL: Carbon dioxide-induced retinopathy in the neonatal rat. Curr Eye Res 1998; 17: 608–616.</a:t>
            </a:r>
          </a:p>
          <a:p>
            <a:pPr marL="0" indent="0" algn="just" eaLnBrk="1" hangingPunct="1">
              <a:spcBef>
                <a:spcPts val="160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12 </a:t>
            </a:r>
            <a:r>
              <a:rPr lang="pt-BR" smtClean="0">
                <a:solidFill>
                  <a:srgbClr val="233A44"/>
                </a:solidFill>
                <a:latin typeface="Nunito" pitchFamily="2" charset="0"/>
                <a:cs typeface="Arial" charset="0"/>
                <a:sym typeface="Nunito" pitchFamily="2" charset="0"/>
              </a:rPr>
              <a:t>Saigal S, Doyle LW: An overview of mortality and sequelae of preterm birth from infancy to</a:t>
            </a:r>
          </a:p>
          <a:p>
            <a:pPr marL="0" indent="0" algn="just" eaLnBrk="1" hangingPunct="1">
              <a:spcBef>
                <a:spcPts val="1600"/>
              </a:spcBef>
              <a:spcAft>
                <a:spcPct val="0"/>
              </a:spcAft>
              <a:buClr>
                <a:srgbClr val="233A44"/>
              </a:buClr>
              <a:buFont typeface="Nunito" pitchFamily="2" charset="0"/>
              <a:buNone/>
            </a:pPr>
            <a:r>
              <a:rPr lang="pt-BR" smtClean="0">
                <a:solidFill>
                  <a:srgbClr val="233A44"/>
                </a:solidFill>
                <a:latin typeface="Nunito" pitchFamily="2" charset="0"/>
                <a:cs typeface="Arial" charset="0"/>
                <a:sym typeface="Nunito" pitchFamily="2" charset="0"/>
              </a:rPr>
              <a:t>adulthood. Lancet Lond Engl 2008; 371: 261–269.</a:t>
            </a:r>
          </a:p>
          <a:p>
            <a:pPr marL="0" indent="0" algn="just" eaLnBrk="1" hangingPunct="1">
              <a:spcBef>
                <a:spcPts val="160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13</a:t>
            </a:r>
            <a:r>
              <a:rPr lang="pt-BR" smtClean="0">
                <a:solidFill>
                  <a:srgbClr val="233A44"/>
                </a:solidFill>
                <a:latin typeface="Nunito" pitchFamily="2" charset="0"/>
                <a:cs typeface="Arial" charset="0"/>
                <a:sym typeface="Nunito" pitchFamily="2" charset="0"/>
              </a:rPr>
              <a:t> Stoll BJ, Hansen NI, Bell EF, Shankaran S, Laptook AR, Walsh MC, et al: Neonatal outcomes of extremely preterm infants from the NICHD Neonatal Research Network. Pediatrics 2010; 126: 443–456.</a:t>
            </a:r>
          </a:p>
          <a:p>
            <a:pPr marL="0" indent="0" algn="just" eaLnBrk="1" hangingPunct="1">
              <a:spcBef>
                <a:spcPts val="160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14</a:t>
            </a:r>
            <a:r>
              <a:rPr lang="pt-BR" smtClean="0">
                <a:solidFill>
                  <a:srgbClr val="233A44"/>
                </a:solidFill>
                <a:latin typeface="Nunito" pitchFamily="2" charset="0"/>
                <a:cs typeface="Arial" charset="0"/>
                <a:sym typeface="Nunito" pitchFamily="2" charset="0"/>
              </a:rPr>
              <a:t> Doyle LW, Anderson PJ: Long-term outcomes of bronchopulmonary dysplasia. Semin Fetal Neonatal Med 2009; 14: 391–395.</a:t>
            </a:r>
          </a:p>
          <a:p>
            <a:pPr marL="0" indent="0" algn="just" eaLnBrk="1" hangingPunct="1">
              <a:spcBef>
                <a:spcPts val="160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15</a:t>
            </a:r>
            <a:r>
              <a:rPr lang="pt-BR" smtClean="0">
                <a:solidFill>
                  <a:srgbClr val="233A44"/>
                </a:solidFill>
                <a:latin typeface="Nunito" pitchFamily="2" charset="0"/>
                <a:cs typeface="Arial" charset="0"/>
                <a:sym typeface="Nunito" pitchFamily="2" charset="0"/>
              </a:rPr>
              <a:t> Thome UH, Genzel-Boroviczeny O, Bohnhorst B, Schmid M, Fuchs H, Rohde O, et al: Permissive hypercapnia in extremely low birthweight infants (PHELBI): a randomised controlled multicentre trial. Lancet Respir Med 2015; 3: 534–543.</a:t>
            </a:r>
          </a:p>
          <a:p>
            <a:pPr marL="0" indent="0" eaLnBrk="1" hangingPunct="1">
              <a:lnSpc>
                <a:spcPct val="115000"/>
              </a:lnSpc>
              <a:spcBef>
                <a:spcPts val="1600"/>
              </a:spcBef>
              <a:spcAft>
                <a:spcPts val="1600"/>
              </a:spcAft>
              <a:buClr>
                <a:srgbClr val="233A44"/>
              </a:buClr>
              <a:buFont typeface="Nunito" pitchFamily="2" charset="0"/>
              <a:buNone/>
            </a:pPr>
            <a:endParaRPr lang="pt-BR"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hape 358"/>
          <p:cNvSpPr txBox="1">
            <a:spLocks noGrp="1"/>
          </p:cNvSpPr>
          <p:nvPr>
            <p:ph type="title"/>
          </p:nvPr>
        </p:nvSpPr>
        <p:spPr>
          <a:xfrm>
            <a:off x="774700" y="225425"/>
            <a:ext cx="7505700" cy="954088"/>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Referências</a:t>
            </a:r>
          </a:p>
        </p:txBody>
      </p:sp>
      <p:sp>
        <p:nvSpPr>
          <p:cNvPr id="58371" name="Shape 359"/>
          <p:cNvSpPr txBox="1">
            <a:spLocks noGrp="1"/>
          </p:cNvSpPr>
          <p:nvPr>
            <p:ph type="body" idx="1"/>
          </p:nvPr>
        </p:nvSpPr>
        <p:spPr>
          <a:xfrm>
            <a:off x="774700" y="838200"/>
            <a:ext cx="7505700" cy="2447925"/>
          </a:xfrm>
        </p:spPr>
        <p:txBody>
          <a:bodyPr/>
          <a:lstStyle/>
          <a:p>
            <a:pPr marL="0" indent="0" algn="just" eaLnBrk="1" hangingPunct="1">
              <a:lnSpc>
                <a:spcPct val="115000"/>
              </a:lnSpc>
              <a:spcBef>
                <a:spcPct val="0"/>
              </a:spcBef>
              <a:spcAft>
                <a:spcPct val="0"/>
              </a:spcAft>
              <a:buClr>
                <a:srgbClr val="233A44"/>
              </a:buClr>
              <a:buFont typeface="Nunito" pitchFamily="2" charset="0"/>
              <a:buNone/>
            </a:pPr>
            <a:r>
              <a:rPr lang="pt-BR" sz="1200" b="1" smtClean="0">
                <a:solidFill>
                  <a:srgbClr val="233A44"/>
                </a:solidFill>
                <a:latin typeface="Nunito" pitchFamily="2" charset="0"/>
                <a:cs typeface="Arial" charset="0"/>
                <a:sym typeface="Nunito" pitchFamily="2" charset="0"/>
              </a:rPr>
              <a:t>16</a:t>
            </a:r>
            <a:r>
              <a:rPr lang="pt-BR" sz="1200" smtClean="0">
                <a:solidFill>
                  <a:srgbClr val="233A44"/>
                </a:solidFill>
                <a:latin typeface="Nunito" pitchFamily="2" charset="0"/>
                <a:cs typeface="Arial" charset="0"/>
                <a:sym typeface="Nunito" pitchFamily="2" charset="0"/>
              </a:rPr>
              <a:t> Thome UH, Genzel-Boroviczeny O, Bohnhorst B, Schmid M, Fuchs H, Rohde O, et al: Neurodevelopmental outcomes of extremely low birthweight infants randomised to different PCO2 targets: the PHELBI followup study. Arch Dis Child Fetal Neonatal Ed 2017;102:F376–F382.</a:t>
            </a:r>
          </a:p>
          <a:p>
            <a:pPr marL="0" indent="0" algn="just" eaLnBrk="1" hangingPunct="1">
              <a:lnSpc>
                <a:spcPct val="115000"/>
              </a:lnSpc>
              <a:spcBef>
                <a:spcPts val="1600"/>
              </a:spcBef>
              <a:spcAft>
                <a:spcPct val="0"/>
              </a:spcAft>
              <a:buClr>
                <a:srgbClr val="233A44"/>
              </a:buClr>
              <a:buFont typeface="Nunito" pitchFamily="2" charset="0"/>
              <a:buNone/>
            </a:pPr>
            <a:r>
              <a:rPr lang="pt-BR" sz="1200" b="1" smtClean="0">
                <a:solidFill>
                  <a:srgbClr val="233A44"/>
                </a:solidFill>
                <a:latin typeface="Nunito" pitchFamily="2" charset="0"/>
                <a:cs typeface="Arial" charset="0"/>
                <a:sym typeface="Nunito" pitchFamily="2" charset="0"/>
              </a:rPr>
              <a:t>17</a:t>
            </a:r>
            <a:r>
              <a:rPr lang="pt-BR" sz="1200" smtClean="0">
                <a:solidFill>
                  <a:srgbClr val="233A44"/>
                </a:solidFill>
                <a:latin typeface="Nunito" pitchFamily="2" charset="0"/>
                <a:cs typeface="Arial" charset="0"/>
                <a:sym typeface="Nunito" pitchFamily="2" charset="0"/>
              </a:rPr>
              <a:t> McKee LA, Fabres J, Howard G, Peralta- Carcelen M, Carlo WA, Ambalavanan N: PaCO2 and neurodevelopment in extremely low birth weight infants. J Pediatr 2009; 155: 217–221.e1.</a:t>
            </a:r>
          </a:p>
          <a:p>
            <a:pPr marL="0" indent="0" algn="just" eaLnBrk="1" hangingPunct="1">
              <a:lnSpc>
                <a:spcPct val="115000"/>
              </a:lnSpc>
              <a:spcBef>
                <a:spcPts val="1600"/>
              </a:spcBef>
              <a:spcAft>
                <a:spcPct val="0"/>
              </a:spcAft>
              <a:buClr>
                <a:srgbClr val="233A44"/>
              </a:buClr>
              <a:buFont typeface="Nunito" pitchFamily="2" charset="0"/>
              <a:buNone/>
            </a:pPr>
            <a:r>
              <a:rPr lang="pt-BR" sz="1200" b="1" smtClean="0">
                <a:solidFill>
                  <a:srgbClr val="233A44"/>
                </a:solidFill>
                <a:latin typeface="Nunito" pitchFamily="2" charset="0"/>
                <a:cs typeface="Arial" charset="0"/>
                <a:sym typeface="Nunito" pitchFamily="2" charset="0"/>
              </a:rPr>
              <a:t>18 </a:t>
            </a:r>
            <a:r>
              <a:rPr lang="pt-BR" sz="1200" smtClean="0">
                <a:solidFill>
                  <a:srgbClr val="233A44"/>
                </a:solidFill>
                <a:latin typeface="Nunito" pitchFamily="2" charset="0"/>
                <a:cs typeface="Arial" charset="0"/>
                <a:sym typeface="Nunito" pitchFamily="2" charset="0"/>
              </a:rPr>
              <a:t>Ambalavanan N, Carlo WA, Wrage LA, Das A, Laughon M, Cotten CM, et al: PaCO2 in surfactant, positive pressure, and oxygenation randomised trial (SUPPORT). Arch Dis Child Fetal Neonatal Ed 2015; 100:F145– F149.</a:t>
            </a:r>
          </a:p>
          <a:p>
            <a:pPr marL="0" indent="0" algn="just" eaLnBrk="1" hangingPunct="1">
              <a:lnSpc>
                <a:spcPct val="115000"/>
              </a:lnSpc>
              <a:spcBef>
                <a:spcPts val="1600"/>
              </a:spcBef>
              <a:spcAft>
                <a:spcPct val="0"/>
              </a:spcAft>
              <a:buClr>
                <a:srgbClr val="233A44"/>
              </a:buClr>
              <a:buFont typeface="Nunito" pitchFamily="2" charset="0"/>
              <a:buNone/>
            </a:pPr>
            <a:r>
              <a:rPr lang="pt-BR" sz="1200" b="1" smtClean="0">
                <a:solidFill>
                  <a:srgbClr val="233A44"/>
                </a:solidFill>
                <a:latin typeface="Nunito" pitchFamily="2" charset="0"/>
                <a:cs typeface="Arial" charset="0"/>
                <a:sym typeface="Nunito" pitchFamily="2" charset="0"/>
              </a:rPr>
              <a:t>19</a:t>
            </a:r>
            <a:r>
              <a:rPr lang="pt-BR" sz="1200" smtClean="0">
                <a:solidFill>
                  <a:srgbClr val="233A44"/>
                </a:solidFill>
                <a:latin typeface="Nunito" pitchFamily="2" charset="0"/>
                <a:cs typeface="Arial" charset="0"/>
                <a:sym typeface="Nunito" pitchFamily="2" charset="0"/>
              </a:rPr>
              <a:t> Walsh MC, Wilson-Costello D, Zadell A, Newman N, Fanaroff A: Safety, reliability, and validity of a physiologic definition of bronchopulmonary dysplasia. J Perinatol 2003; 23: 451–456.</a:t>
            </a:r>
          </a:p>
          <a:p>
            <a:pPr marL="0" indent="0" algn="just" eaLnBrk="1" hangingPunct="1">
              <a:lnSpc>
                <a:spcPct val="115000"/>
              </a:lnSpc>
              <a:spcBef>
                <a:spcPts val="1600"/>
              </a:spcBef>
              <a:spcAft>
                <a:spcPct val="0"/>
              </a:spcAft>
              <a:buClr>
                <a:srgbClr val="233A44"/>
              </a:buClr>
              <a:buFont typeface="Nunito" pitchFamily="2" charset="0"/>
              <a:buNone/>
            </a:pPr>
            <a:r>
              <a:rPr lang="pt-BR" sz="1200" b="1" smtClean="0">
                <a:solidFill>
                  <a:srgbClr val="233A44"/>
                </a:solidFill>
                <a:latin typeface="Nunito" pitchFamily="2" charset="0"/>
                <a:cs typeface="Arial" charset="0"/>
                <a:sym typeface="Nunito" pitchFamily="2" charset="0"/>
              </a:rPr>
              <a:t>20</a:t>
            </a:r>
            <a:r>
              <a:rPr lang="pt-BR" sz="1200" smtClean="0">
                <a:solidFill>
                  <a:srgbClr val="233A44"/>
                </a:solidFill>
                <a:latin typeface="Nunito" pitchFamily="2" charset="0"/>
                <a:cs typeface="Arial" charset="0"/>
                <a:sym typeface="Nunito" pitchFamily="2" charset="0"/>
              </a:rPr>
              <a:t> Ehrenkranz RA, Walsh MC, Vohr BR, Jobe AH, Wright LL, Fanaroff AA, et al: Validation of the National Institutes of Health consensus definition of bronchopulmonary dysplasia. Pediatrics 2005; 116: 1353–1360.</a:t>
            </a:r>
          </a:p>
          <a:p>
            <a:pPr marL="0" indent="0" eaLnBrk="1" hangingPunct="1">
              <a:lnSpc>
                <a:spcPct val="115000"/>
              </a:lnSpc>
              <a:spcBef>
                <a:spcPts val="1600"/>
              </a:spcBef>
              <a:spcAft>
                <a:spcPts val="1600"/>
              </a:spcAft>
              <a:buClr>
                <a:srgbClr val="233A44"/>
              </a:buClr>
              <a:buFont typeface="Nunito" pitchFamily="2" charset="0"/>
              <a:buNone/>
            </a:pPr>
            <a:endParaRPr lang="pt-BR" sz="1200"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hape 364"/>
          <p:cNvSpPr txBox="1">
            <a:spLocks noGrp="1"/>
          </p:cNvSpPr>
          <p:nvPr>
            <p:ph type="title"/>
          </p:nvPr>
        </p:nvSpPr>
        <p:spPr>
          <a:xfrm>
            <a:off x="725488" y="261938"/>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Referências</a:t>
            </a:r>
          </a:p>
        </p:txBody>
      </p:sp>
      <p:sp>
        <p:nvSpPr>
          <p:cNvPr id="59395" name="Shape 365"/>
          <p:cNvSpPr txBox="1">
            <a:spLocks noGrp="1"/>
          </p:cNvSpPr>
          <p:nvPr>
            <p:ph type="body" idx="1"/>
          </p:nvPr>
        </p:nvSpPr>
        <p:spPr>
          <a:xfrm>
            <a:off x="600075" y="773113"/>
            <a:ext cx="7505700" cy="2447925"/>
          </a:xfrm>
        </p:spPr>
        <p:txBody>
          <a:bodyPr/>
          <a:lstStyle/>
          <a:p>
            <a:pPr marL="0" indent="0" algn="just" eaLnBrk="1" hangingPunct="1">
              <a:lnSpc>
                <a:spcPct val="115000"/>
              </a:lnSpc>
              <a:spcBef>
                <a:spcPct val="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21</a:t>
            </a:r>
            <a:r>
              <a:rPr lang="pt-BR" sz="1300" smtClean="0">
                <a:solidFill>
                  <a:srgbClr val="233A44"/>
                </a:solidFill>
                <a:latin typeface="Nunito" pitchFamily="2" charset="0"/>
                <a:cs typeface="Arial" charset="0"/>
                <a:sym typeface="Nunito" pitchFamily="2" charset="0"/>
              </a:rPr>
              <a:t> Papile LA, Burstein J, Burstein R, Koffler H: Incidence and evolution of subependymal and intraventricular hemorrhage: a study of infants with birth weights less than 1,500 g. J Pediatr 1978; 92: 529–534.</a:t>
            </a:r>
          </a:p>
          <a:p>
            <a:pPr marL="0" indent="0" algn="just" eaLnBrk="1" hangingPunct="1">
              <a:lnSpc>
                <a:spcPct val="115000"/>
              </a:lnSpc>
              <a:spcBef>
                <a:spcPts val="160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22</a:t>
            </a:r>
            <a:r>
              <a:rPr lang="pt-BR" sz="1300" smtClean="0">
                <a:solidFill>
                  <a:srgbClr val="233A44"/>
                </a:solidFill>
                <a:latin typeface="Nunito" pitchFamily="2" charset="0"/>
                <a:cs typeface="Arial" charset="0"/>
                <a:sym typeface="Nunito" pitchFamily="2" charset="0"/>
              </a:rPr>
              <a:t> International Committee for the Classification of Retinopathy of Prematurity: The International Classification of Retinopathy of Prematurity revisited. Arch Ophthalmol 2005; 123: 991–999.</a:t>
            </a:r>
          </a:p>
          <a:p>
            <a:pPr marL="0" indent="0" algn="just" eaLnBrk="1" hangingPunct="1">
              <a:lnSpc>
                <a:spcPct val="115000"/>
              </a:lnSpc>
              <a:spcBef>
                <a:spcPts val="160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23</a:t>
            </a:r>
            <a:r>
              <a:rPr lang="pt-BR" sz="1300" smtClean="0">
                <a:solidFill>
                  <a:srgbClr val="233A44"/>
                </a:solidFill>
                <a:latin typeface="Nunito" pitchFamily="2" charset="0"/>
                <a:cs typeface="Arial" charset="0"/>
                <a:sym typeface="Nunito" pitchFamily="2" charset="0"/>
              </a:rPr>
              <a:t> Bell MJ, Ternberg JL, Feigin RD, Keating JP, Marshall R, Barton L, et al: Neonatal necrotizing enterocolitis. Therapeutic decisions based upon clinical staging. Ann Surg 1978; 187: 1–7.</a:t>
            </a:r>
          </a:p>
          <a:p>
            <a:pPr marL="0" indent="0" algn="just" eaLnBrk="1" hangingPunct="1">
              <a:lnSpc>
                <a:spcPct val="115000"/>
              </a:lnSpc>
              <a:spcBef>
                <a:spcPts val="160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24</a:t>
            </a:r>
            <a:r>
              <a:rPr lang="pt-BR" sz="1300" smtClean="0">
                <a:solidFill>
                  <a:srgbClr val="233A44"/>
                </a:solidFill>
                <a:latin typeface="Nunito" pitchFamily="2" charset="0"/>
                <a:cs typeface="Arial" charset="0"/>
                <a:sym typeface="Nunito" pitchFamily="2" charset="0"/>
              </a:rPr>
              <a:t> The International Neonatal Network: The CRIB (Clinical Risk Index for Babies) score: a tool for assessing initial neonatal risk and comparing performance of neonatal intensive care units. Lancet Lond Engl 1993; 342: 193–198.</a:t>
            </a:r>
          </a:p>
          <a:p>
            <a:pPr marL="0" indent="0" algn="just" eaLnBrk="1" hangingPunct="1">
              <a:lnSpc>
                <a:spcPct val="115000"/>
              </a:lnSpc>
              <a:spcBef>
                <a:spcPts val="160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25</a:t>
            </a:r>
            <a:r>
              <a:rPr lang="pt-BR" sz="1300" smtClean="0">
                <a:solidFill>
                  <a:srgbClr val="233A44"/>
                </a:solidFill>
                <a:latin typeface="Nunito" pitchFamily="2" charset="0"/>
                <a:cs typeface="Arial" charset="0"/>
                <a:sym typeface="Nunito" pitchFamily="2" charset="0"/>
              </a:rPr>
              <a:t> Bayley N: Bayley Scales of Infant Development- II. San Antonio, The Psychological Corporation, 1993.</a:t>
            </a:r>
          </a:p>
          <a:p>
            <a:pPr marL="0" indent="0" eaLnBrk="1" hangingPunct="1">
              <a:lnSpc>
                <a:spcPct val="115000"/>
              </a:lnSpc>
              <a:spcBef>
                <a:spcPts val="1600"/>
              </a:spcBef>
              <a:spcAft>
                <a:spcPts val="1600"/>
              </a:spcAft>
              <a:buClr>
                <a:srgbClr val="233A44"/>
              </a:buClr>
              <a:buFont typeface="Nunito" pitchFamily="2" charset="0"/>
              <a:buNone/>
            </a:pPr>
            <a:endParaRPr lang="pt-BR" sz="1300"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hape 370"/>
          <p:cNvSpPr txBox="1">
            <a:spLocks noGrp="1"/>
          </p:cNvSpPr>
          <p:nvPr>
            <p:ph type="title"/>
          </p:nvPr>
        </p:nvSpPr>
        <p:spPr>
          <a:xfrm>
            <a:off x="819150" y="288925"/>
            <a:ext cx="7505700" cy="954088"/>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Referências</a:t>
            </a:r>
          </a:p>
        </p:txBody>
      </p:sp>
      <p:sp>
        <p:nvSpPr>
          <p:cNvPr id="60419" name="Shape 371"/>
          <p:cNvSpPr txBox="1">
            <a:spLocks noGrp="1"/>
          </p:cNvSpPr>
          <p:nvPr>
            <p:ph type="body" idx="1"/>
          </p:nvPr>
        </p:nvSpPr>
        <p:spPr>
          <a:xfrm>
            <a:off x="819150" y="847725"/>
            <a:ext cx="7505700" cy="2447925"/>
          </a:xfrm>
        </p:spPr>
        <p:txBody>
          <a:bodyPr/>
          <a:lstStyle/>
          <a:p>
            <a:pPr marL="0" indent="0" algn="just" eaLnBrk="1" hangingPunct="1">
              <a:lnSpc>
                <a:spcPct val="115000"/>
              </a:lnSpc>
              <a:spcBef>
                <a:spcPct val="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26</a:t>
            </a:r>
            <a:r>
              <a:rPr lang="pt-BR" sz="1300" smtClean="0">
                <a:solidFill>
                  <a:srgbClr val="233A44"/>
                </a:solidFill>
                <a:latin typeface="Nunito" pitchFamily="2" charset="0"/>
                <a:cs typeface="Arial" charset="0"/>
                <a:sym typeface="Nunito" pitchFamily="2" charset="0"/>
              </a:rPr>
              <a:t> Palisano R, Rosenbaum P, Walter S, Russell D, Wood E, Galuppi B: Development and reliability of a system to classify gross motor function in children with cerebral palsy. Dev Med Child Neurol 1997; 39: 214–223.</a:t>
            </a:r>
          </a:p>
          <a:p>
            <a:pPr marL="0" indent="0" algn="just" eaLnBrk="1" hangingPunct="1">
              <a:lnSpc>
                <a:spcPct val="115000"/>
              </a:lnSpc>
              <a:spcBef>
                <a:spcPts val="160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27</a:t>
            </a:r>
            <a:r>
              <a:rPr lang="pt-BR" sz="1300" smtClean="0">
                <a:solidFill>
                  <a:srgbClr val="233A44"/>
                </a:solidFill>
                <a:latin typeface="Nunito" pitchFamily="2" charset="0"/>
                <a:cs typeface="Arial" charset="0"/>
                <a:sym typeface="Nunito" pitchFamily="2" charset="0"/>
              </a:rPr>
              <a:t> Brandstetter G, Siebler V, Schneider H, Grässle A, Steinmacher J, Bode H: Elternfragebogen zur Entwicklung im Kleinkindalter (EFkE) – ein Screeninginstrument: I. Normierung. Kinderärztl Prax 2002; 5: 338–344.</a:t>
            </a:r>
          </a:p>
          <a:p>
            <a:pPr marL="0" indent="0" algn="just" eaLnBrk="1" hangingPunct="1">
              <a:lnSpc>
                <a:spcPct val="115000"/>
              </a:lnSpc>
              <a:spcBef>
                <a:spcPts val="160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28</a:t>
            </a:r>
            <a:r>
              <a:rPr lang="pt-BR" sz="1300" smtClean="0">
                <a:solidFill>
                  <a:srgbClr val="233A44"/>
                </a:solidFill>
                <a:latin typeface="Nunito" pitchFamily="2" charset="0"/>
                <a:cs typeface="Arial" charset="0"/>
                <a:sym typeface="Nunito" pitchFamily="2" charset="0"/>
              </a:rPr>
              <a:t> Brandstetter G, Bode H: Elternfragebogen zur Entwicklung im Kleinkindalter (EFkE) – ein Screeninginstrument: II. Praktikabilität und Reliabilität. Kinderärztl Prax 2002; 5: 345–350.</a:t>
            </a:r>
          </a:p>
          <a:p>
            <a:pPr marL="0" indent="0" algn="just" eaLnBrk="1" hangingPunct="1">
              <a:lnSpc>
                <a:spcPct val="115000"/>
              </a:lnSpc>
              <a:spcBef>
                <a:spcPts val="160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29</a:t>
            </a:r>
            <a:r>
              <a:rPr lang="pt-BR" sz="1300" smtClean="0">
                <a:solidFill>
                  <a:srgbClr val="233A44"/>
                </a:solidFill>
                <a:latin typeface="Nunito" pitchFamily="2" charset="0"/>
                <a:cs typeface="Arial" charset="0"/>
                <a:sym typeface="Nunito" pitchFamily="2" charset="0"/>
              </a:rPr>
              <a:t> Ireton H, Glascoe FP: Assessing children’s development using parents’ reports. The Child Development Inventory. Clin Pediatr (Phila) 1995; 34: 248–255.</a:t>
            </a:r>
          </a:p>
          <a:p>
            <a:pPr marL="0" indent="0" algn="just" eaLnBrk="1" hangingPunct="1">
              <a:lnSpc>
                <a:spcPct val="115000"/>
              </a:lnSpc>
              <a:spcBef>
                <a:spcPts val="1600"/>
              </a:spcBef>
              <a:spcAft>
                <a:spcPct val="0"/>
              </a:spcAft>
              <a:buClr>
                <a:srgbClr val="233A44"/>
              </a:buClr>
              <a:buFont typeface="Nunito" pitchFamily="2" charset="0"/>
              <a:buNone/>
            </a:pPr>
            <a:r>
              <a:rPr lang="pt-BR" sz="1300" b="1" smtClean="0">
                <a:solidFill>
                  <a:srgbClr val="233A44"/>
                </a:solidFill>
                <a:latin typeface="Nunito" pitchFamily="2" charset="0"/>
                <a:cs typeface="Arial" charset="0"/>
                <a:sym typeface="Nunito" pitchFamily="2" charset="0"/>
              </a:rPr>
              <a:t>30</a:t>
            </a:r>
            <a:r>
              <a:rPr lang="pt-BR" sz="1300" smtClean="0">
                <a:solidFill>
                  <a:srgbClr val="233A44"/>
                </a:solidFill>
                <a:latin typeface="Nunito" pitchFamily="2" charset="0"/>
                <a:cs typeface="Arial" charset="0"/>
                <a:sym typeface="Nunito" pitchFamily="2" charset="0"/>
              </a:rPr>
              <a:t> Thome UH, Carroll W, Wu T-J, Johnson RB, Roane C, Young D, et al: Outcome of extremely preterm infants randomized at birth to different PaCO2 targets during the first seven days of life. Biol Neonate 2006; 90: 218–225.</a:t>
            </a:r>
          </a:p>
          <a:p>
            <a:pPr marL="0" indent="0" eaLnBrk="1" hangingPunct="1">
              <a:lnSpc>
                <a:spcPct val="115000"/>
              </a:lnSpc>
              <a:spcBef>
                <a:spcPts val="1600"/>
              </a:spcBef>
              <a:spcAft>
                <a:spcPts val="1600"/>
              </a:spcAft>
              <a:buClr>
                <a:srgbClr val="233A44"/>
              </a:buClr>
              <a:buFont typeface="Nunito" pitchFamily="2" charset="0"/>
              <a:buNone/>
            </a:pPr>
            <a:endParaRPr lang="pt-BR" sz="1300"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hape 376"/>
          <p:cNvSpPr txBox="1">
            <a:spLocks noGrp="1"/>
          </p:cNvSpPr>
          <p:nvPr>
            <p:ph type="title"/>
          </p:nvPr>
        </p:nvSpPr>
        <p:spPr>
          <a:xfrm>
            <a:off x="857250" y="119063"/>
            <a:ext cx="7505700" cy="954087"/>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Referências</a:t>
            </a:r>
          </a:p>
        </p:txBody>
      </p:sp>
      <p:sp>
        <p:nvSpPr>
          <p:cNvPr id="61443" name="Shape 377"/>
          <p:cNvSpPr txBox="1">
            <a:spLocks noGrp="1"/>
          </p:cNvSpPr>
          <p:nvPr>
            <p:ph type="body" idx="1"/>
          </p:nvPr>
        </p:nvSpPr>
        <p:spPr>
          <a:xfrm>
            <a:off x="827088" y="677863"/>
            <a:ext cx="7505700" cy="2447925"/>
          </a:xfrm>
        </p:spPr>
        <p:txBody>
          <a:bodyPr/>
          <a:lstStyle/>
          <a:p>
            <a:pPr marL="0" indent="0" algn="just" eaLnBrk="1" hangingPunct="1">
              <a:lnSpc>
                <a:spcPct val="115000"/>
              </a:lnSpc>
              <a:spcBef>
                <a:spcPct val="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31</a:t>
            </a:r>
            <a:r>
              <a:rPr lang="pt-BR" smtClean="0">
                <a:solidFill>
                  <a:srgbClr val="233A44"/>
                </a:solidFill>
                <a:latin typeface="Nunito" pitchFamily="2" charset="0"/>
                <a:cs typeface="Arial" charset="0"/>
                <a:sym typeface="Nunito" pitchFamily="2" charset="0"/>
              </a:rPr>
              <a:t> Curley G, Laffey JG, Kavanagh BP: Bench-tobedside review: carbon dioxide. Crit Care 2010; 14: 220.</a:t>
            </a:r>
          </a:p>
          <a:p>
            <a:pPr marL="0" indent="0" algn="just" eaLnBrk="1" hangingPunct="1">
              <a:lnSpc>
                <a:spcPct val="115000"/>
              </a:lnSpc>
              <a:spcBef>
                <a:spcPts val="160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32</a:t>
            </a:r>
            <a:r>
              <a:rPr lang="pt-BR" smtClean="0">
                <a:solidFill>
                  <a:srgbClr val="233A44"/>
                </a:solidFill>
                <a:latin typeface="Nunito" pitchFamily="2" charset="0"/>
                <a:cs typeface="Arial" charset="0"/>
                <a:sym typeface="Nunito" pitchFamily="2" charset="0"/>
              </a:rPr>
              <a:t> Ryu J, Heldt GP, Nguyen M, Gavrialov O, Haddad GG: Chronic hypercapnia alters lung matrix composition in mouse pups. J Appl Physiol 2010; 109: 203–210.</a:t>
            </a:r>
          </a:p>
          <a:p>
            <a:pPr marL="0" indent="0" algn="just" eaLnBrk="1" hangingPunct="1">
              <a:lnSpc>
                <a:spcPct val="115000"/>
              </a:lnSpc>
              <a:spcBef>
                <a:spcPts val="160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33</a:t>
            </a:r>
            <a:r>
              <a:rPr lang="pt-BR" smtClean="0">
                <a:solidFill>
                  <a:srgbClr val="233A44"/>
                </a:solidFill>
                <a:latin typeface="Nunito" pitchFamily="2" charset="0"/>
                <a:cs typeface="Arial" charset="0"/>
                <a:sym typeface="Nunito" pitchFamily="2" charset="0"/>
              </a:rPr>
              <a:t> Vadasz I, Hubmayr RD, Nin N, Sporn PH, Sznajder JI: Hypercapnia: a nonpermissive environment for the lung. Am J Respir Cell Mol Biol 2012; 46: 417–421.</a:t>
            </a:r>
          </a:p>
          <a:p>
            <a:pPr marL="0" indent="0" algn="just" eaLnBrk="1" hangingPunct="1">
              <a:lnSpc>
                <a:spcPct val="115000"/>
              </a:lnSpc>
              <a:spcBef>
                <a:spcPts val="160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34 </a:t>
            </a:r>
            <a:r>
              <a:rPr lang="pt-BR" smtClean="0">
                <a:solidFill>
                  <a:srgbClr val="233A44"/>
                </a:solidFill>
                <a:latin typeface="Nunito" pitchFamily="2" charset="0"/>
                <a:cs typeface="Arial" charset="0"/>
                <a:sym typeface="Nunito" pitchFamily="2" charset="0"/>
              </a:rPr>
              <a:t>Carlo WA, Stark AR, Wright LL, Tyson JE, Papile LA, Shankaran S, et al: Minimal ventilation to prevent bronchopulmonary dysplasia in extremely low birthweight infants. J Pediatr 2002; 141: 370–374.</a:t>
            </a:r>
          </a:p>
          <a:p>
            <a:pPr marL="0" indent="0" algn="just" eaLnBrk="1" hangingPunct="1">
              <a:lnSpc>
                <a:spcPct val="115000"/>
              </a:lnSpc>
              <a:spcBef>
                <a:spcPts val="160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35</a:t>
            </a:r>
            <a:r>
              <a:rPr lang="pt-BR" smtClean="0">
                <a:solidFill>
                  <a:srgbClr val="233A44"/>
                </a:solidFill>
                <a:latin typeface="Nunito" pitchFamily="2" charset="0"/>
                <a:cs typeface="Arial" charset="0"/>
                <a:sym typeface="Nunito" pitchFamily="2" charset="0"/>
              </a:rPr>
              <a:t> Shankaran S, Johnson Y, Langer JC, Vohr BR, Fanaroff AA, Wright LL, et al: Outcome of extremely-low-birth-weight infants at highest risk: gestational age &lt; or = 24 weeks, birth weight &lt; or = 750 g, and 1-minute Apgar &lt; or = 3. Am J Obstet Gynecol 2004; 191: 1084–1091.</a:t>
            </a:r>
          </a:p>
          <a:p>
            <a:pPr marL="0" indent="0" eaLnBrk="1" hangingPunct="1">
              <a:lnSpc>
                <a:spcPct val="115000"/>
              </a:lnSpc>
              <a:spcBef>
                <a:spcPts val="1600"/>
              </a:spcBef>
              <a:spcAft>
                <a:spcPts val="1600"/>
              </a:spcAft>
              <a:buClr>
                <a:srgbClr val="233A44"/>
              </a:buClr>
              <a:buFont typeface="Nunito" pitchFamily="2" charset="0"/>
              <a:buNone/>
            </a:pPr>
            <a:endParaRPr lang="pt-BR"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hape 382"/>
          <p:cNvSpPr txBox="1">
            <a:spLocks noGrp="1"/>
          </p:cNvSpPr>
          <p:nvPr>
            <p:ph type="title"/>
          </p:nvPr>
        </p:nvSpPr>
        <p:spPr>
          <a:xfrm>
            <a:off x="819150" y="474663"/>
            <a:ext cx="7505700" cy="955675"/>
          </a:xfrm>
        </p:spPr>
        <p:txBody>
          <a:bodyPr/>
          <a:lstStyle/>
          <a:p>
            <a:pPr eaLnBrk="1" hangingPunct="1">
              <a:spcBef>
                <a:spcPct val="0"/>
              </a:spcBef>
              <a:spcAft>
                <a:spcPct val="0"/>
              </a:spcAft>
              <a:buClr>
                <a:srgbClr val="AF7B51"/>
              </a:buClr>
              <a:buFont typeface="Calibri" pitchFamily="34" charset="0"/>
              <a:buNone/>
            </a:pPr>
            <a:r>
              <a:rPr lang="pt-BR" smtClean="0">
                <a:solidFill>
                  <a:srgbClr val="AF7B51"/>
                </a:solidFill>
                <a:latin typeface="Nunito" pitchFamily="2" charset="0"/>
                <a:cs typeface="Arial" charset="0"/>
                <a:sym typeface="Calibri" pitchFamily="34" charset="0"/>
              </a:rPr>
              <a:t>Referências</a:t>
            </a:r>
          </a:p>
        </p:txBody>
      </p:sp>
      <p:sp>
        <p:nvSpPr>
          <p:cNvPr id="62467" name="Shape 383"/>
          <p:cNvSpPr txBox="1">
            <a:spLocks noGrp="1"/>
          </p:cNvSpPr>
          <p:nvPr>
            <p:ph type="body" idx="1"/>
          </p:nvPr>
        </p:nvSpPr>
        <p:spPr>
          <a:xfrm>
            <a:off x="819150" y="1638300"/>
            <a:ext cx="7505700" cy="2447925"/>
          </a:xfrm>
        </p:spPr>
        <p:txBody>
          <a:bodyPr/>
          <a:lstStyle/>
          <a:p>
            <a:pPr marL="0" indent="0" algn="just" eaLnBrk="1" hangingPunct="1">
              <a:lnSpc>
                <a:spcPct val="115000"/>
              </a:lnSpc>
              <a:spcBef>
                <a:spcPct val="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36</a:t>
            </a:r>
            <a:r>
              <a:rPr lang="pt-BR" smtClean="0">
                <a:solidFill>
                  <a:srgbClr val="233A44"/>
                </a:solidFill>
                <a:latin typeface="Nunito" pitchFamily="2" charset="0"/>
                <a:cs typeface="Arial" charset="0"/>
                <a:sym typeface="Nunito" pitchFamily="2" charset="0"/>
              </a:rPr>
              <a:t> Struck A, Almaazmi M, Bode H, Sander S, Hay B, Schmid M, et al: Neurodevelopmental outcome of very low birth weight infants born at the Perinatal Centre in Ulm, Germany. Z Geburtshilfe Neonatol 2013; 217: 65–71.</a:t>
            </a:r>
          </a:p>
          <a:p>
            <a:pPr marL="0" indent="0" algn="just" eaLnBrk="1" hangingPunct="1">
              <a:lnSpc>
                <a:spcPct val="115000"/>
              </a:lnSpc>
              <a:spcBef>
                <a:spcPts val="160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37</a:t>
            </a:r>
            <a:r>
              <a:rPr lang="pt-BR" smtClean="0">
                <a:solidFill>
                  <a:srgbClr val="233A44"/>
                </a:solidFill>
                <a:latin typeface="Nunito" pitchFamily="2" charset="0"/>
                <a:cs typeface="Arial" charset="0"/>
                <a:sym typeface="Nunito" pitchFamily="2" charset="0"/>
              </a:rPr>
              <a:t> Polglase GR, Miller SL, Barton SK, Baburamani AA, Wong FY, Aridas JDS, et al: Initiation of resuscitation with high tidal volumes causes cerebral hemodynamic disturbance, brain inflammation and injury in preterm lambs. PLoS One 2012; 7:e39535.</a:t>
            </a:r>
          </a:p>
          <a:p>
            <a:pPr marL="0" indent="0" algn="just" eaLnBrk="1" hangingPunct="1">
              <a:lnSpc>
                <a:spcPct val="115000"/>
              </a:lnSpc>
              <a:spcBef>
                <a:spcPts val="1600"/>
              </a:spcBef>
              <a:spcAft>
                <a:spcPct val="0"/>
              </a:spcAft>
              <a:buClr>
                <a:srgbClr val="233A44"/>
              </a:buClr>
              <a:buFont typeface="Nunito" pitchFamily="2" charset="0"/>
              <a:buNone/>
            </a:pPr>
            <a:r>
              <a:rPr lang="pt-BR" b="1" smtClean="0">
                <a:solidFill>
                  <a:srgbClr val="233A44"/>
                </a:solidFill>
                <a:latin typeface="Nunito" pitchFamily="2" charset="0"/>
                <a:cs typeface="Arial" charset="0"/>
                <a:sym typeface="Nunito" pitchFamily="2" charset="0"/>
              </a:rPr>
              <a:t>38</a:t>
            </a:r>
            <a:r>
              <a:rPr lang="pt-BR" smtClean="0">
                <a:solidFill>
                  <a:srgbClr val="233A44"/>
                </a:solidFill>
                <a:latin typeface="Nunito" pitchFamily="2" charset="0"/>
                <a:cs typeface="Arial" charset="0"/>
                <a:sym typeface="Nunito" pitchFamily="2" charset="0"/>
              </a:rPr>
              <a:t> Finer NN, Carlo WA, Walsh MC, Rich W, Gantz MG, Laptook AR, et al: Early CPAP versus surfactant in extremely preterm infants. N Engl J Med 2010; 362: 1970–1979.</a:t>
            </a:r>
          </a:p>
          <a:p>
            <a:pPr marL="0" indent="0" eaLnBrk="1" hangingPunct="1">
              <a:lnSpc>
                <a:spcPct val="115000"/>
              </a:lnSpc>
              <a:spcBef>
                <a:spcPts val="1600"/>
              </a:spcBef>
              <a:spcAft>
                <a:spcPts val="1600"/>
              </a:spcAft>
              <a:buClr>
                <a:srgbClr val="233A44"/>
              </a:buClr>
              <a:buFont typeface="Nunito" pitchFamily="2" charset="0"/>
              <a:buNone/>
            </a:pPr>
            <a:endParaRPr lang="pt-BR" smtClean="0">
              <a:solidFill>
                <a:srgbClr val="233A44"/>
              </a:solidFill>
              <a:latin typeface="Nunito" pitchFamily="2" charset="0"/>
              <a:cs typeface="Arial" charset="0"/>
              <a:sym typeface="Nunito" pitchFamily="2"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2"/>
          <p:cNvSpPr txBox="1">
            <a:spLocks noGrp="1"/>
          </p:cNvSpPr>
          <p:nvPr>
            <p:ph type="title" idx="4294967295"/>
          </p:nvPr>
        </p:nvSpPr>
        <p:spPr/>
        <p:txBody>
          <a:bodyPr/>
          <a:lstStyle/>
          <a:p>
            <a:pPr algn="ctr"/>
            <a:r>
              <a:rPr lang="pt-BR" sz="1600" smtClean="0">
                <a:solidFill>
                  <a:srgbClr val="0000FF"/>
                </a:solidFill>
                <a:latin typeface="Arial" charset="0"/>
                <a:cs typeface="Arial" charset="0"/>
              </a:rPr>
              <a:t>Nota do Editor do site, Dr. Paulo R. Margotto. Consultem também Aqui e Agora! Estudando Juntos!</a:t>
            </a:r>
          </a:p>
        </p:txBody>
      </p:sp>
      <p:sp>
        <p:nvSpPr>
          <p:cNvPr id="63491" name="Text Box 3"/>
          <p:cNvSpPr txBox="1">
            <a:spLocks noGrp="1"/>
          </p:cNvSpPr>
          <p:nvPr>
            <p:ph type="body" idx="4294967295"/>
          </p:nvPr>
        </p:nvSpPr>
        <p:spPr>
          <a:xfrm>
            <a:off x="3371850" y="1169988"/>
            <a:ext cx="5257800" cy="1844675"/>
          </a:xfrm>
          <a:solidFill>
            <a:schemeClr val="accent1"/>
          </a:solidFill>
        </p:spPr>
        <p:txBody>
          <a:bodyPr/>
          <a:lstStyle/>
          <a:p>
            <a:pPr>
              <a:buFont typeface="Arial" charset="0"/>
              <a:buNone/>
            </a:pPr>
            <a:r>
              <a:rPr lang="pt-BR" sz="1800" b="1" smtClean="0">
                <a:solidFill>
                  <a:srgbClr val="FF3399"/>
                </a:solidFill>
                <a:latin typeface="Arial" charset="0"/>
                <a:cs typeface="Arial" charset="0"/>
              </a:rPr>
              <a:t>   MANUSEIO DA PaCO2 na UTI Neonatal</a:t>
            </a:r>
          </a:p>
          <a:p>
            <a:pPr>
              <a:buFont typeface="Arial" charset="0"/>
              <a:buNone/>
            </a:pPr>
            <a:endParaRPr lang="pt-BR" sz="1800" b="1" smtClean="0">
              <a:solidFill>
                <a:srgbClr val="FF3399"/>
              </a:solidFill>
              <a:latin typeface="Arial" charset="0"/>
              <a:cs typeface="Arial" charset="0"/>
            </a:endParaRPr>
          </a:p>
          <a:p>
            <a:r>
              <a:rPr lang="pt-BR" sz="1200" smtClean="0">
                <a:solidFill>
                  <a:srgbClr val="FFFF00"/>
                </a:solidFill>
                <a:latin typeface="Arial" charset="0"/>
                <a:cs typeface="Arial" charset="0"/>
              </a:rPr>
              <a:t>Hipercapnia permissiva (até quanto?)</a:t>
            </a:r>
          </a:p>
          <a:p>
            <a:r>
              <a:rPr lang="pt-BR" sz="1200" smtClean="0">
                <a:solidFill>
                  <a:srgbClr val="FFFF00"/>
                </a:solidFill>
                <a:latin typeface="Arial" charset="0"/>
                <a:cs typeface="Arial" charset="0"/>
              </a:rPr>
              <a:t>Hipercapnia e lesão cerebral</a:t>
            </a:r>
          </a:p>
          <a:p>
            <a:r>
              <a:rPr lang="pt-BR" sz="1200" smtClean="0">
                <a:solidFill>
                  <a:srgbClr val="FFFF00"/>
                </a:solidFill>
                <a:latin typeface="Arial" charset="0"/>
                <a:cs typeface="Arial" charset="0"/>
              </a:rPr>
              <a:t>Hipocapnia e lesão pulmonar</a:t>
            </a:r>
          </a:p>
          <a:p>
            <a:r>
              <a:rPr lang="pt-BR" sz="1200" smtClean="0">
                <a:solidFill>
                  <a:srgbClr val="FFFF00"/>
                </a:solidFill>
                <a:latin typeface="Arial" charset="0"/>
                <a:cs typeface="Arial" charset="0"/>
              </a:rPr>
              <a:t>Hipocapnia e lesão cerebraL</a:t>
            </a:r>
          </a:p>
          <a:p>
            <a:r>
              <a:rPr lang="pt-BR" sz="1200" smtClean="0">
                <a:solidFill>
                  <a:srgbClr val="FFFF00"/>
                </a:solidFill>
                <a:latin typeface="Arial" charset="0"/>
                <a:cs typeface="Arial" charset="0"/>
              </a:rPr>
              <a:t>Correção do pH e PaC02 na Hipotermia Terapêutica</a:t>
            </a:r>
          </a:p>
          <a:p>
            <a:r>
              <a:rPr lang="pt-BR" sz="1200" smtClean="0">
                <a:solidFill>
                  <a:srgbClr val="FFFF00"/>
                </a:solidFill>
                <a:latin typeface="Arial" charset="0"/>
                <a:cs typeface="Arial" charset="0"/>
              </a:rPr>
              <a:t>pH eucapnico no recém-nascido asfíxico</a:t>
            </a:r>
          </a:p>
        </p:txBody>
      </p:sp>
      <p:pic>
        <p:nvPicPr>
          <p:cNvPr id="63492" name="Picture 4" descr="IMG-20180419-WA0014"/>
          <p:cNvPicPr>
            <a:picLocks noChangeAspect="1" noChangeArrowheads="1"/>
          </p:cNvPicPr>
          <p:nvPr/>
        </p:nvPicPr>
        <p:blipFill>
          <a:blip r:embed="rId2">
            <a:lum bright="18000" contrast="30000"/>
          </a:blip>
          <a:srcRect/>
          <a:stretch>
            <a:fillRect/>
          </a:stretch>
        </p:blipFill>
        <p:spPr bwMode="auto">
          <a:xfrm>
            <a:off x="261938" y="1174750"/>
            <a:ext cx="3127375" cy="3416300"/>
          </a:xfrm>
          <a:prstGeom prst="rect">
            <a:avLst/>
          </a:prstGeom>
          <a:noFill/>
          <a:ln w="9525">
            <a:noFill/>
            <a:miter lim="800000"/>
            <a:headEnd/>
            <a:tailEnd/>
          </a:ln>
        </p:spPr>
      </p:pic>
      <p:sp>
        <p:nvSpPr>
          <p:cNvPr id="63493" name="Text Box 5"/>
          <p:cNvSpPr txBox="1">
            <a:spLocks noChangeArrowheads="1"/>
          </p:cNvSpPr>
          <p:nvPr/>
        </p:nvSpPr>
        <p:spPr bwMode="auto">
          <a:xfrm>
            <a:off x="630238" y="4586288"/>
            <a:ext cx="2019300" cy="304800"/>
          </a:xfrm>
          <a:prstGeom prst="rect">
            <a:avLst/>
          </a:prstGeom>
          <a:noFill/>
          <a:ln w="9525">
            <a:noFill/>
            <a:miter lim="800000"/>
            <a:headEnd/>
            <a:tailEnd/>
          </a:ln>
        </p:spPr>
        <p:txBody>
          <a:bodyPr wrap="none">
            <a:spAutoFit/>
          </a:bodyPr>
          <a:lstStyle/>
          <a:p>
            <a:r>
              <a:rPr lang="pt-BR" sz="1400">
                <a:hlinkClick r:id="rId3"/>
              </a:rPr>
              <a:t>pmargotto@gmail.com</a:t>
            </a:r>
            <a:r>
              <a:rPr lang="pt-BR" sz="1400"/>
              <a:t> </a:t>
            </a:r>
          </a:p>
        </p:txBody>
      </p:sp>
      <p:pic>
        <p:nvPicPr>
          <p:cNvPr id="63494" name="Picture 4" descr="14652_wallpaper280"/>
          <p:cNvPicPr>
            <a:picLocks noChangeAspect="1" noChangeArrowheads="1"/>
          </p:cNvPicPr>
          <p:nvPr/>
        </p:nvPicPr>
        <p:blipFill>
          <a:blip r:embed="rId4">
            <a:lum bright="6000" contrast="18000"/>
          </a:blip>
          <a:srcRect/>
          <a:stretch>
            <a:fillRect/>
          </a:stretch>
        </p:blipFill>
        <p:spPr bwMode="auto">
          <a:xfrm>
            <a:off x="4811713" y="3079750"/>
            <a:ext cx="1927225" cy="1763713"/>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p:cNvSpPr txBox="1">
            <a:spLocks noGrp="1"/>
          </p:cNvSpPr>
          <p:nvPr>
            <p:ph type="title" idx="4294967295"/>
          </p:nvPr>
        </p:nvSpPr>
        <p:spPr/>
        <p:txBody>
          <a:bodyPr/>
          <a:lstStyle/>
          <a:p>
            <a:r>
              <a:rPr lang="pt-BR" smtClean="0">
                <a:solidFill>
                  <a:srgbClr val="003366"/>
                </a:solidFill>
                <a:latin typeface="Arial" charset="0"/>
                <a:cs typeface="Arial" charset="0"/>
              </a:rPr>
              <a:t> </a:t>
            </a:r>
          </a:p>
        </p:txBody>
      </p:sp>
      <p:sp>
        <p:nvSpPr>
          <p:cNvPr id="64515" name="Text Box 3"/>
          <p:cNvSpPr txBox="1">
            <a:spLocks noGrp="1"/>
          </p:cNvSpPr>
          <p:nvPr>
            <p:ph type="body" idx="4294967295"/>
          </p:nvPr>
        </p:nvSpPr>
        <p:spPr>
          <a:xfrm>
            <a:off x="384175" y="1258888"/>
            <a:ext cx="8521700" cy="3390900"/>
          </a:xfrm>
        </p:spPr>
        <p:txBody>
          <a:bodyPr/>
          <a:lstStyle/>
          <a:p>
            <a:r>
              <a:rPr lang="pt-BR" b="1" smtClean="0">
                <a:solidFill>
                  <a:srgbClr val="0000FF"/>
                </a:solidFill>
                <a:latin typeface="Arial" charset="0"/>
                <a:cs typeface="Arial" charset="0"/>
              </a:rPr>
              <a:t>Qual é a faixa segura de PaCO2  para o melhor manuseio</a:t>
            </a:r>
          </a:p>
          <a:p>
            <a:r>
              <a:rPr lang="pt-BR" b="1" smtClean="0">
                <a:solidFill>
                  <a:srgbClr val="0000FF"/>
                </a:solidFill>
                <a:latin typeface="Arial" charset="0"/>
                <a:cs typeface="Arial" charset="0"/>
              </a:rPr>
              <a:t>Qual é o valor máximo de PaCO2 tolerável com  segurança</a:t>
            </a:r>
          </a:p>
          <a:p>
            <a:r>
              <a:rPr lang="pt-BR" b="1" smtClean="0">
                <a:solidFill>
                  <a:srgbClr val="0000FF"/>
                </a:solidFill>
                <a:latin typeface="Arial" charset="0"/>
                <a:cs typeface="Arial" charset="0"/>
              </a:rPr>
              <a:t>Qual é a idade em que temos que ter o maior cuidado no manejo da PaCO2 </a:t>
            </a:r>
          </a:p>
          <a:p>
            <a:r>
              <a:rPr lang="pt-BR" b="1" smtClean="0">
                <a:solidFill>
                  <a:srgbClr val="0000FF"/>
                </a:solidFill>
                <a:latin typeface="Arial" charset="0"/>
                <a:cs typeface="Arial" charset="0"/>
              </a:rPr>
              <a:t>Quais são as consequências dos maiores e menores  níveis de  PaCO2  </a:t>
            </a:r>
          </a:p>
          <a:p>
            <a:r>
              <a:rPr lang="pt-BR" b="1" smtClean="0">
                <a:solidFill>
                  <a:srgbClr val="0000FF"/>
                </a:solidFill>
                <a:latin typeface="Arial" charset="0"/>
                <a:cs typeface="Arial" charset="0"/>
              </a:rPr>
              <a:t>Quais são as consequências das flutuações abruptas da PaCO2 nos </a:t>
            </a:r>
          </a:p>
          <a:p>
            <a:r>
              <a:rPr lang="pt-BR" b="1" smtClean="0">
                <a:solidFill>
                  <a:srgbClr val="0000FF"/>
                </a:solidFill>
                <a:latin typeface="Arial" charset="0"/>
                <a:cs typeface="Arial" charset="0"/>
              </a:rPr>
              <a:t>Qual é a importância do rigoroso cuidado com a PaCO2 nos bebê em hipotermia terapêutica</a:t>
            </a:r>
          </a:p>
          <a:p>
            <a:r>
              <a:rPr lang="pt-BR" b="1" smtClean="0">
                <a:solidFill>
                  <a:srgbClr val="0000FF"/>
                </a:solidFill>
                <a:latin typeface="Arial" charset="0"/>
                <a:cs typeface="Arial" charset="0"/>
              </a:rPr>
              <a:t>Qual a PaCO2 segura para a extubação (juntamente com outros fatores) </a:t>
            </a:r>
          </a:p>
          <a:p>
            <a:r>
              <a:rPr lang="pt-BR" b="1" smtClean="0">
                <a:solidFill>
                  <a:srgbClr val="0000FF"/>
                </a:solidFill>
                <a:latin typeface="Arial" charset="0"/>
                <a:cs typeface="Arial" charset="0"/>
              </a:rPr>
              <a:t>Como interpretar a PaCO2 nos recém-nascidos em hipotermia terapêutica?</a:t>
            </a:r>
          </a:p>
          <a:p>
            <a:r>
              <a:rPr lang="pt-BR" b="1" smtClean="0">
                <a:solidFill>
                  <a:srgbClr val="0000FF"/>
                </a:solidFill>
                <a:latin typeface="Arial" charset="0"/>
                <a:cs typeface="Arial" charset="0"/>
              </a:rPr>
              <a:t>Qual é a importância  em  calcular o pH hipercapnico nos bebês asfíxicos</a:t>
            </a:r>
          </a:p>
          <a:p>
            <a:endParaRPr lang="pt-BR" b="1" smtClean="0">
              <a:solidFill>
                <a:srgbClr val="0000FF"/>
              </a:solidFill>
              <a:latin typeface="Arial" charset="0"/>
              <a:cs typeface="Arial" charset="0"/>
            </a:endParaRPr>
          </a:p>
          <a:p>
            <a:endParaRPr lang="pt-BR" b="1" smtClean="0">
              <a:solidFill>
                <a:srgbClr val="0000FF"/>
              </a:solidFill>
              <a:latin typeface="Arial" charset="0"/>
              <a:cs typeface="Arial" charset="0"/>
            </a:endParaRPr>
          </a:p>
          <a:p>
            <a:pPr algn="ctr">
              <a:buFont typeface="Arial" charset="0"/>
              <a:buNone/>
            </a:pPr>
            <a:r>
              <a:rPr lang="pt-BR" b="1" smtClean="0">
                <a:solidFill>
                  <a:srgbClr val="FF3399"/>
                </a:solidFill>
                <a:latin typeface="Arial" charset="0"/>
                <a:cs typeface="Arial" charset="0"/>
              </a:rPr>
              <a:t>Podemos não ter todas as respostas, mas devemos sim ter um norte seguro quando cuidamos da Saúde destes bebês, com base nas pesquisas, evidências e experiência</a:t>
            </a:r>
          </a:p>
        </p:txBody>
      </p:sp>
      <p:sp>
        <p:nvSpPr>
          <p:cNvPr id="64516" name="Text Box 4"/>
          <p:cNvSpPr txBox="1">
            <a:spLocks noChangeArrowheads="1"/>
          </p:cNvSpPr>
          <p:nvPr/>
        </p:nvSpPr>
        <p:spPr bwMode="auto">
          <a:xfrm>
            <a:off x="469900" y="349250"/>
            <a:ext cx="8313738" cy="701675"/>
          </a:xfrm>
          <a:prstGeom prst="rect">
            <a:avLst/>
          </a:prstGeom>
          <a:noFill/>
          <a:ln w="9525">
            <a:noFill/>
            <a:miter lim="800000"/>
            <a:headEnd/>
            <a:tailEnd/>
          </a:ln>
        </p:spPr>
        <p:txBody>
          <a:bodyPr wrap="none">
            <a:spAutoFit/>
          </a:bodyPr>
          <a:lstStyle/>
          <a:p>
            <a:pPr algn="ctr"/>
            <a:r>
              <a:rPr lang="pt-BR" sz="2000" b="1">
                <a:solidFill>
                  <a:srgbClr val="FF3399"/>
                </a:solidFill>
              </a:rPr>
              <a:t>Tentando responder às perguntas quanto ao Manejo da PaCO2 nos</a:t>
            </a:r>
          </a:p>
          <a:p>
            <a:pPr algn="ctr"/>
            <a:r>
              <a:rPr lang="pt-BR" sz="2000" b="1">
                <a:solidFill>
                  <a:srgbClr val="FF3399"/>
                </a:solidFill>
              </a:rPr>
              <a:t> prematuros extremos</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 Box 3"/>
          <p:cNvSpPr txBox="1">
            <a:spLocks noGrp="1"/>
          </p:cNvSpPr>
          <p:nvPr>
            <p:ph type="body" idx="4294967295"/>
          </p:nvPr>
        </p:nvSpPr>
        <p:spPr>
          <a:xfrm>
            <a:off x="2460625" y="1846263"/>
            <a:ext cx="8521700" cy="3390900"/>
          </a:xfrm>
        </p:spPr>
        <p:txBody>
          <a:bodyPr/>
          <a:lstStyle/>
          <a:p>
            <a:pPr>
              <a:buFont typeface="Arial" charset="0"/>
              <a:buNone/>
            </a:pPr>
            <a:r>
              <a:rPr lang="pt-BR" sz="4000" smtClean="0">
                <a:solidFill>
                  <a:srgbClr val="FF3399"/>
                </a:solidFill>
                <a:latin typeface="Arial" charset="0"/>
                <a:cs typeface="Arial" charset="0"/>
              </a:rPr>
              <a:t>HIPERCAPNIA</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2"/>
          <p:cNvSpPr txBox="1">
            <a:spLocks noGrp="1"/>
          </p:cNvSpPr>
          <p:nvPr>
            <p:ph type="title" idx="4294967295"/>
          </p:nvPr>
        </p:nvSpPr>
        <p:spPr>
          <a:xfrm>
            <a:off x="333375" y="681038"/>
            <a:ext cx="8521700" cy="573087"/>
          </a:xfrm>
        </p:spPr>
        <p:txBody>
          <a:bodyPr/>
          <a:lstStyle/>
          <a:p>
            <a:pPr algn="ctr"/>
            <a:r>
              <a:rPr lang="pt-BR" sz="1200" smtClean="0">
                <a:latin typeface="Arial" charset="0"/>
                <a:cs typeface="Arial" charset="0"/>
                <a:hlinkClick r:id="rId2"/>
              </a:rPr>
              <a:t>Randomized trial of permissive hypercapnia in preterm infants.</a:t>
            </a: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Mariani G, Cifuentes J, Carlo WA.Pediatrics. 1999 Nov;104(5 Pt 1):1082-8.PMID:</a:t>
            </a:r>
            <a:br>
              <a:rPr lang="pt-BR" sz="1200" smtClean="0">
                <a:latin typeface="Arial" charset="0"/>
                <a:cs typeface="Arial" charset="0"/>
              </a:rPr>
            </a:br>
            <a:r>
              <a:rPr lang="pt-BR" sz="1200" smtClean="0">
                <a:latin typeface="Arial" charset="0"/>
                <a:cs typeface="Arial" charset="0"/>
              </a:rPr>
              <a:t> 10545551. </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66563" name="Text Box 3"/>
          <p:cNvSpPr txBox="1">
            <a:spLocks noGrp="1"/>
          </p:cNvSpPr>
          <p:nvPr>
            <p:ph type="body" idx="4294967295"/>
          </p:nvPr>
        </p:nvSpPr>
        <p:spPr>
          <a:xfrm>
            <a:off x="349250" y="1549400"/>
            <a:ext cx="8521700" cy="3390900"/>
          </a:xfrm>
        </p:spPr>
        <p:txBody>
          <a:bodyPr/>
          <a:lstStyle/>
          <a:p>
            <a:pPr algn="ctr">
              <a:buFont typeface="Arial" charset="0"/>
              <a:buNone/>
            </a:pPr>
            <a:r>
              <a:rPr lang="pt-BR" smtClean="0">
                <a:solidFill>
                  <a:schemeClr val="tx1"/>
                </a:solidFill>
                <a:latin typeface="Arial" charset="0"/>
                <a:cs typeface="Arial" charset="0"/>
              </a:rPr>
              <a:t>              </a:t>
            </a:r>
            <a:r>
              <a:rPr lang="pt-BR" sz="1800" b="1" smtClean="0">
                <a:solidFill>
                  <a:srgbClr val="0000FF"/>
                </a:solidFill>
                <a:latin typeface="Arial" charset="0"/>
                <a:cs typeface="Arial" charset="0"/>
              </a:rPr>
              <a:t>Estudo randomizado de hipocapnia permissiva em RN pré-termos por 96hs</a:t>
            </a:r>
            <a:r>
              <a:rPr lang="pt-BR" sz="1800" b="1" smtClean="0">
                <a:solidFill>
                  <a:schemeClr val="tx1"/>
                </a:solidFill>
                <a:latin typeface="Arial" charset="0"/>
                <a:cs typeface="Arial" charset="0"/>
              </a:rPr>
              <a:t>.</a:t>
            </a:r>
          </a:p>
          <a:p>
            <a:r>
              <a:rPr lang="pt-BR" smtClean="0">
                <a:solidFill>
                  <a:schemeClr val="tx1"/>
                </a:solidFill>
                <a:latin typeface="Arial" charset="0"/>
                <a:cs typeface="Arial" charset="0"/>
              </a:rPr>
              <a:t> </a:t>
            </a:r>
            <a:r>
              <a:rPr lang="pt-BR" smtClean="0">
                <a:latin typeface="Arial" charset="0"/>
                <a:cs typeface="Arial" charset="0"/>
              </a:rPr>
              <a:t>Quarenta e nove prematuros tratados com surfactante (peso ao nascer: 854 +/- 163 g; idade gestacional: 26 +/- 1,4 semanas) recebendo ventilação assistida foram randomizados nas primeiras 24 horas de vida para um grupo com:</a:t>
            </a:r>
          </a:p>
          <a:p>
            <a:r>
              <a:rPr lang="pt-BR" smtClean="0">
                <a:latin typeface="Arial" charset="0"/>
                <a:cs typeface="Arial" charset="0"/>
              </a:rPr>
              <a:t>hipercapnia permissiva-grupo HCP(PaCO2 : 45-55 mmHg) ou </a:t>
            </a:r>
          </a:p>
          <a:p>
            <a:r>
              <a:rPr lang="pt-BR" smtClean="0">
                <a:latin typeface="Arial" charset="0"/>
                <a:cs typeface="Arial" charset="0"/>
              </a:rPr>
              <a:t>Normocapnia-grupo NC (PaCO2: 35-45 mmHg). </a:t>
            </a:r>
          </a:p>
          <a:p>
            <a:r>
              <a:rPr lang="pt-BR" smtClean="0">
                <a:latin typeface="Arial" charset="0"/>
                <a:cs typeface="Arial" charset="0"/>
              </a:rPr>
              <a:t>O desfecho primário foi o número total de dias em ventilação assistida. Critérios uniformes de extubação e reintubação foram usados para ambos os grupos. Todos os pacientes receberam aminofilina antes da extubação.</a:t>
            </a:r>
          </a:p>
          <a:p>
            <a:endParaRPr lang="pt-BR" smtClean="0">
              <a:latin typeface="Arial" charset="0"/>
              <a:cs typeface="Arial" charset="0"/>
            </a:endParaRPr>
          </a:p>
        </p:txBody>
      </p:sp>
      <p:sp>
        <p:nvSpPr>
          <p:cNvPr id="66564" name="Text Box 4"/>
          <p:cNvSpPr txBox="1">
            <a:spLocks noChangeArrowheads="1"/>
          </p:cNvSpPr>
          <p:nvPr/>
        </p:nvSpPr>
        <p:spPr bwMode="auto">
          <a:xfrm>
            <a:off x="1966913" y="438150"/>
            <a:ext cx="5148262" cy="304800"/>
          </a:xfrm>
          <a:prstGeom prst="rect">
            <a:avLst/>
          </a:prstGeom>
          <a:solidFill>
            <a:schemeClr val="accent1"/>
          </a:solidFill>
          <a:ln w="9525">
            <a:noFill/>
            <a:miter lim="800000"/>
            <a:headEnd/>
            <a:tailEnd/>
          </a:ln>
        </p:spPr>
        <p:txBody>
          <a:bodyPr wrap="none">
            <a:spAutoFit/>
          </a:bodyPr>
          <a:lstStyle/>
          <a:p>
            <a:r>
              <a:rPr lang="pt-BR" sz="1400">
                <a:solidFill>
                  <a:srgbClr val="FFFF00"/>
                </a:solidFill>
              </a:rPr>
              <a:t>Ensaio randomizado de hipercapnia permissiva em prematuros</a:t>
            </a:r>
          </a:p>
        </p:txBody>
      </p:sp>
      <p:sp>
        <p:nvSpPr>
          <p:cNvPr id="66566" name="AutoShape 6"/>
          <p:cNvSpPr>
            <a:spLocks noChangeArrowheads="1"/>
          </p:cNvSpPr>
          <p:nvPr/>
        </p:nvSpPr>
        <p:spPr bwMode="auto">
          <a:xfrm>
            <a:off x="8277225" y="4298950"/>
            <a:ext cx="469900" cy="644525"/>
          </a:xfrm>
          <a:prstGeom prst="curvedRightArrow">
            <a:avLst>
              <a:gd name="adj1" fmla="val 27432"/>
              <a:gd name="adj2" fmla="val 54865"/>
              <a:gd name="adj3" fmla="val 33333"/>
            </a:avLst>
          </a:prstGeom>
          <a:solidFill>
            <a:schemeClr val="accent1"/>
          </a:solidFill>
          <a:ln w="57150">
            <a:solidFill>
              <a:srgbClr val="FF3399"/>
            </a:solidFill>
            <a:miter lim="800000"/>
            <a:headEnd/>
            <a:tailEnd/>
          </a:ln>
          <a:effectLst/>
        </p:spPr>
        <p:txBody>
          <a:bodyPr wrap="none" anchor="ctr"/>
          <a:lstStyle/>
          <a:p>
            <a:pPr algn="ctr"/>
            <a:endParaRPr lang="pt-BR">
              <a:solidFill>
                <a:srgbClr val="FF3399"/>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2"/>
          <p:cNvSpPr txBox="1">
            <a:spLocks noGrp="1"/>
          </p:cNvSpPr>
          <p:nvPr>
            <p:ph type="title" idx="4294967295"/>
          </p:nvPr>
        </p:nvSpPr>
        <p:spPr/>
        <p:txBody>
          <a:bodyPr/>
          <a:lstStyle/>
          <a:p>
            <a:r>
              <a:rPr lang="pt-BR" smtClean="0">
                <a:solidFill>
                  <a:srgbClr val="0000FF"/>
                </a:solidFill>
                <a:latin typeface="Arial" charset="0"/>
                <a:cs typeface="Arial" charset="0"/>
              </a:rPr>
              <a:t>                                                           </a:t>
            </a:r>
            <a:r>
              <a:rPr lang="pt-BR" sz="2400" b="1" smtClean="0">
                <a:solidFill>
                  <a:srgbClr val="0000FF"/>
                </a:solidFill>
                <a:latin typeface="Arial" charset="0"/>
                <a:cs typeface="Arial" charset="0"/>
              </a:rPr>
              <a:t>Resultados</a:t>
            </a:r>
          </a:p>
        </p:txBody>
      </p:sp>
      <p:sp>
        <p:nvSpPr>
          <p:cNvPr id="67587" name="Text Box 3"/>
          <p:cNvSpPr txBox="1">
            <a:spLocks noGrp="1"/>
          </p:cNvSpPr>
          <p:nvPr>
            <p:ph type="body" idx="4294967295"/>
          </p:nvPr>
        </p:nvSpPr>
        <p:spPr/>
        <p:txBody>
          <a:bodyPr/>
          <a:lstStyle/>
          <a:p>
            <a:r>
              <a:rPr lang="pt-BR" smtClean="0">
                <a:latin typeface="Arial" charset="0"/>
                <a:cs typeface="Arial" charset="0"/>
              </a:rPr>
              <a:t>1) </a:t>
            </a:r>
            <a:r>
              <a:rPr lang="pt-BR" b="1" smtClean="0">
                <a:solidFill>
                  <a:srgbClr val="FF3399"/>
                </a:solidFill>
                <a:latin typeface="Arial" charset="0"/>
                <a:cs typeface="Arial" charset="0"/>
              </a:rPr>
              <a:t>o total de número de dias de ventilação assistida foi menor no grupo de hipercapnia (2,5 x 9,5). </a:t>
            </a:r>
          </a:p>
          <a:p>
            <a:r>
              <a:rPr lang="pt-BR" smtClean="0">
                <a:latin typeface="Arial" charset="0"/>
                <a:cs typeface="Arial" charset="0"/>
              </a:rPr>
              <a:t>2) o percentual de pacientes que necessitam de reintubação em 24 horas pós-extubação (HCP 17% vs NC 28%) e oxigênio suplementar aos 28 dias de vida (HCP 43% vs NC 64%) e o total de dias de suplementação de oxigênio (HCP 15 [4-53 ] vs NC 32 [17-50]) não diferiram entre os grupos.</a:t>
            </a:r>
          </a:p>
          <a:p>
            <a:r>
              <a:rPr lang="pt-BR" smtClean="0">
                <a:latin typeface="Arial" charset="0"/>
                <a:cs typeface="Arial" charset="0"/>
              </a:rPr>
              <a:t>3) Não houve diferenças na mortalidade, vazamentos de ar, hemorragia intraventricular, leucomalácia periventricular, retinopatia da prematuridade ou persistência do canal arterial.</a:t>
            </a:r>
          </a:p>
          <a:p>
            <a:pPr algn="ctr"/>
            <a:r>
              <a:rPr lang="pt-BR" sz="1800" b="1" smtClean="0">
                <a:solidFill>
                  <a:srgbClr val="0000FF"/>
                </a:solidFill>
                <a:latin typeface="Arial" charset="0"/>
                <a:cs typeface="Arial" charset="0"/>
              </a:rPr>
              <a:t>Os autores concluíram:o uso de uma estratégia ventilatória de HCP em bebês prematuros que recebem ventilação assistida é viável, parece segura e pode reduzir a duração da ventilação assistida.</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txBox="1">
            <a:spLocks noGrp="1"/>
          </p:cNvSpPr>
          <p:nvPr>
            <p:ph type="title" idx="4294967295"/>
          </p:nvPr>
        </p:nvSpPr>
        <p:spPr>
          <a:xfrm>
            <a:off x="333375" y="727075"/>
            <a:ext cx="8521700" cy="573088"/>
          </a:xfrm>
        </p:spPr>
        <p:txBody>
          <a:bodyPr/>
          <a:lstStyle/>
          <a:p>
            <a:pPr algn="ctr"/>
            <a:r>
              <a:rPr lang="pt-BR" sz="1200" smtClean="0">
                <a:solidFill>
                  <a:schemeClr val="bg2"/>
                </a:solidFill>
                <a:latin typeface="Arial" charset="0"/>
                <a:cs typeface="Arial" charset="0"/>
                <a:hlinkClick r:id="rId2"/>
              </a:rPr>
              <a:t>Therapeutic hypercapnia reduces pulmonary and systemic injury following in vivo lung reperfusion.</a:t>
            </a:r>
            <a:r>
              <a:rPr lang="pt-BR" sz="1200" smtClean="0">
                <a:solidFill>
                  <a:schemeClr val="bg2"/>
                </a:solidFill>
                <a:latin typeface="Arial" charset="0"/>
                <a:cs typeface="Arial" charset="0"/>
              </a:rPr>
              <a:t/>
            </a:r>
            <a:br>
              <a:rPr lang="pt-BR" sz="1200" smtClean="0">
                <a:solidFill>
                  <a:schemeClr val="bg2"/>
                </a:solidFill>
                <a:latin typeface="Arial" charset="0"/>
                <a:cs typeface="Arial" charset="0"/>
              </a:rPr>
            </a:br>
            <a:r>
              <a:rPr lang="pt-BR" sz="1200" smtClean="0">
                <a:solidFill>
                  <a:schemeClr val="bg2"/>
                </a:solidFill>
                <a:latin typeface="Arial" charset="0"/>
                <a:cs typeface="Arial" charset="0"/>
              </a:rPr>
              <a:t>Laffey JG, Tanaka M, Engelberts D, Luo X, Yuan S, Tanswell AK, Post M, Lindsay T, Kavanagh BP.</a:t>
            </a:r>
            <a:br>
              <a:rPr lang="pt-BR" sz="1200" smtClean="0">
                <a:solidFill>
                  <a:schemeClr val="bg2"/>
                </a:solidFill>
                <a:latin typeface="Arial" charset="0"/>
                <a:cs typeface="Arial" charset="0"/>
              </a:rPr>
            </a:br>
            <a:r>
              <a:rPr lang="pt-BR" sz="1200" smtClean="0">
                <a:solidFill>
                  <a:schemeClr val="bg2"/>
                </a:solidFill>
                <a:latin typeface="Arial" charset="0"/>
                <a:cs typeface="Arial" charset="0"/>
              </a:rPr>
              <a:t>Am J Respir Crit Care Med. 2000 Dec;162(6):2287-94.PMID: 11112153</a:t>
            </a:r>
            <a:br>
              <a:rPr lang="pt-BR" sz="1200" smtClean="0">
                <a:solidFill>
                  <a:schemeClr val="bg2"/>
                </a:solidFill>
                <a:latin typeface="Arial" charset="0"/>
                <a:cs typeface="Arial" charset="0"/>
              </a:rPr>
            </a:br>
            <a:r>
              <a:rPr lang="pt-BR" sz="1200" u="sng" smtClean="0">
                <a:solidFill>
                  <a:schemeClr val="bg2"/>
                </a:solidFill>
                <a:latin typeface="Arial" charset="0"/>
                <a:cs typeface="Arial" charset="0"/>
                <a:hlinkClick r:id="rId3"/>
              </a:rPr>
              <a:t>Similar articles</a:t>
            </a:r>
            <a:r>
              <a:rPr lang="pt-BR" sz="1200" u="sng" smtClean="0">
                <a:solidFill>
                  <a:schemeClr val="bg2"/>
                </a:solidFill>
                <a:latin typeface="Arial" charset="0"/>
                <a:cs typeface="Arial" charset="0"/>
              </a:rPr>
              <a:t>. </a:t>
            </a:r>
            <a:r>
              <a:rPr lang="pt-BR" sz="1600" smtClean="0">
                <a:solidFill>
                  <a:srgbClr val="FF3399"/>
                </a:solidFill>
                <a:latin typeface="Arial" charset="0"/>
                <a:cs typeface="Arial" charset="0"/>
              </a:rPr>
              <a:t>Artigo Integral!</a:t>
            </a:r>
          </a:p>
        </p:txBody>
      </p:sp>
      <p:sp>
        <p:nvSpPr>
          <p:cNvPr id="68611" name="Text Box 3"/>
          <p:cNvSpPr txBox="1">
            <a:spLocks noGrp="1"/>
          </p:cNvSpPr>
          <p:nvPr>
            <p:ph type="body" idx="4294967295"/>
          </p:nvPr>
        </p:nvSpPr>
        <p:spPr>
          <a:xfrm>
            <a:off x="311150" y="1854200"/>
            <a:ext cx="8521700" cy="3390900"/>
          </a:xfrm>
        </p:spPr>
        <p:txBody>
          <a:bodyPr/>
          <a:lstStyle/>
          <a:p>
            <a:r>
              <a:rPr lang="pt-BR" sz="2000" smtClean="0">
                <a:latin typeface="Arial" charset="0"/>
                <a:cs typeface="Arial" charset="0"/>
              </a:rPr>
              <a:t>Os autores evidenciaram, em coelhos,  que a acidose hipercapnica protege contra a lesão pulmonar aguda mediada por radicais livres,  independente da estratégia do ventilador: preservação da mecânica pulmonar, atenuação de extravasamento de proteínas, redução do edema pulmonar, melhora na oxigenação, redução da inflamação. É a acidose ou o PaCO2. Parece que é  o CO2. A acidose  hipercapnica é mais protetora que a metabólica.</a:t>
            </a:r>
          </a:p>
        </p:txBody>
      </p:sp>
      <p:sp>
        <p:nvSpPr>
          <p:cNvPr id="68612" name="Rectangle 4"/>
          <p:cNvSpPr>
            <a:spLocks noChangeArrowheads="1"/>
          </p:cNvSpPr>
          <p:nvPr/>
        </p:nvSpPr>
        <p:spPr bwMode="auto">
          <a:xfrm>
            <a:off x="784225" y="439738"/>
            <a:ext cx="7699375" cy="304800"/>
          </a:xfrm>
          <a:prstGeom prst="rect">
            <a:avLst/>
          </a:prstGeom>
          <a:solidFill>
            <a:schemeClr val="accent1"/>
          </a:solidFill>
          <a:ln w="9525">
            <a:noFill/>
            <a:miter lim="800000"/>
            <a:headEnd/>
            <a:tailEnd/>
          </a:ln>
        </p:spPr>
        <p:txBody>
          <a:bodyPr wrap="none">
            <a:spAutoFit/>
          </a:bodyPr>
          <a:lstStyle/>
          <a:p>
            <a:r>
              <a:rPr lang="pt-BR" sz="1400">
                <a:solidFill>
                  <a:srgbClr val="FFFF00"/>
                </a:solidFill>
              </a:rPr>
              <a:t>A hipercapnia terapêutica reduz a lesão pulmonar e sistêmica após reperfusão pulmonar </a:t>
            </a:r>
            <a:r>
              <a:rPr lang="pt-BR" sz="1400" i="1">
                <a:solidFill>
                  <a:srgbClr val="FFFF00"/>
                </a:solidFill>
              </a:rPr>
              <a:t>in vivo</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2"/>
          <p:cNvSpPr txBox="1">
            <a:spLocks noGrp="1"/>
          </p:cNvSpPr>
          <p:nvPr>
            <p:ph type="title" idx="4294967295"/>
          </p:nvPr>
        </p:nvSpPr>
        <p:spPr>
          <a:xfrm>
            <a:off x="357188" y="795338"/>
            <a:ext cx="8521700" cy="573087"/>
          </a:xfrm>
        </p:spPr>
        <p:txBody>
          <a:bodyPr/>
          <a:lstStyle/>
          <a:p>
            <a:r>
              <a:rPr lang="pt-BR" sz="1200" smtClean="0">
                <a:latin typeface="Arial" charset="0"/>
                <a:cs typeface="Arial" charset="0"/>
                <a:hlinkClick r:id="rId2"/>
              </a:rPr>
              <a:t>Buffering hypercapnic acidosis worsens acute lung injury.</a:t>
            </a:r>
            <a:r>
              <a:rPr lang="pt-BR" sz="1200" smtClean="0">
                <a:latin typeface="Arial" charset="0"/>
                <a:cs typeface="Arial" charset="0"/>
              </a:rPr>
              <a:t>laffey JG, Engelberts D, Kavanagh BP.Am J Respir Crit Care Med. 2000 Jan;161(1):141-6.PMID: 10619811.</a:t>
            </a:r>
            <a:r>
              <a:rPr lang="pt-BR" sz="1200" u="sng" smtClean="0">
                <a:latin typeface="Arial" charset="0"/>
                <a:cs typeface="Arial" charset="0"/>
                <a:hlinkClick r:id="rId3"/>
              </a:rPr>
              <a:t>Similar articles</a:t>
            </a:r>
            <a:r>
              <a:rPr lang="pt-BR" sz="1200" u="sng" smtClean="0">
                <a:latin typeface="Arial" charset="0"/>
                <a:cs typeface="Arial" charset="0"/>
              </a:rPr>
              <a:t>. </a:t>
            </a:r>
            <a:r>
              <a:rPr lang="pt-BR" smtClean="0">
                <a:solidFill>
                  <a:srgbClr val="0000FF"/>
                </a:solidFill>
                <a:latin typeface="Arial" charset="0"/>
                <a:cs typeface="Arial" charset="0"/>
              </a:rPr>
              <a:t>Artigo Integral!</a:t>
            </a:r>
          </a:p>
        </p:txBody>
      </p:sp>
      <p:sp>
        <p:nvSpPr>
          <p:cNvPr id="69635" name="Text Box 3"/>
          <p:cNvSpPr txBox="1">
            <a:spLocks noGrp="1"/>
          </p:cNvSpPr>
          <p:nvPr>
            <p:ph type="body" idx="4294967295"/>
          </p:nvPr>
        </p:nvSpPr>
        <p:spPr>
          <a:xfrm>
            <a:off x="258763" y="1595438"/>
            <a:ext cx="8521700" cy="3390900"/>
          </a:xfrm>
        </p:spPr>
        <p:txBody>
          <a:bodyPr/>
          <a:lstStyle/>
          <a:p>
            <a:r>
              <a:rPr lang="pt-BR" smtClean="0">
                <a:latin typeface="Arial" charset="0"/>
                <a:cs typeface="Arial" charset="0"/>
              </a:rPr>
              <a:t>Tamponando a acidose hipercapnica, atenua o  seu efeito protetor no modelo de lesão pulmonar aguda estudado</a:t>
            </a:r>
          </a:p>
          <a:p>
            <a:r>
              <a:rPr lang="pt-BR" smtClean="0">
                <a:latin typeface="Arial" charset="0"/>
                <a:cs typeface="Arial" charset="0"/>
              </a:rPr>
              <a:t> Assim os autores confirmaram estudos anteriores que documentam que a acidose metabólica e hipercápnica é protetora no contexto de lesão pulmonar aguda. Nós estendemos esses achados, confirmando que a acidose hipercápnica é mais protetora que a acidose metabólica, em termos de permeabilidade microvascular. Isto sustenta a primeira hipótese dos autores  sugerindo que os níveis elevados de PCO2 resultam na rápida difusão para o interior de moléculas de CO2 altamente solúveis, diminuindo assim o pH intracelular por dissociação subseqüente.</a:t>
            </a:r>
          </a:p>
        </p:txBody>
      </p:sp>
      <p:sp>
        <p:nvSpPr>
          <p:cNvPr id="69636" name="Rectangle 4"/>
          <p:cNvSpPr>
            <a:spLocks noChangeArrowheads="1"/>
          </p:cNvSpPr>
          <p:nvPr/>
        </p:nvSpPr>
        <p:spPr bwMode="auto">
          <a:xfrm>
            <a:off x="1352550" y="331788"/>
            <a:ext cx="5576888" cy="457200"/>
          </a:xfrm>
          <a:prstGeom prst="rect">
            <a:avLst/>
          </a:prstGeom>
          <a:solidFill>
            <a:schemeClr val="accent1"/>
          </a:solidFill>
          <a:ln w="9525">
            <a:noFill/>
            <a:miter lim="800000"/>
            <a:headEnd/>
            <a:tailEnd/>
          </a:ln>
        </p:spPr>
        <p:txBody>
          <a:bodyPr wrap="none">
            <a:spAutoFit/>
          </a:bodyPr>
          <a:lstStyle/>
          <a:p>
            <a:r>
              <a:rPr lang="pt-BR" sz="1400">
                <a:solidFill>
                  <a:srgbClr val="FFFF00"/>
                </a:solidFill>
              </a:rPr>
              <a:t>A acidose hipercápnica tamponada agrava a lesão pulmonar aguda</a:t>
            </a:r>
            <a:r>
              <a:rPr lang="pt-BR"/>
              <a:t>.</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2"/>
          <p:cNvSpPr txBox="1">
            <a:spLocks noGrp="1"/>
          </p:cNvSpPr>
          <p:nvPr>
            <p:ph type="title" idx="4294967295"/>
          </p:nvPr>
        </p:nvSpPr>
        <p:spPr>
          <a:xfrm>
            <a:off x="295275" y="665163"/>
            <a:ext cx="8521700" cy="573087"/>
          </a:xfrm>
        </p:spPr>
        <p:txBody>
          <a:bodyPr/>
          <a:lstStyle/>
          <a:p>
            <a:r>
              <a:rPr lang="pt-BR" sz="1200" smtClean="0">
                <a:latin typeface="Arial" charset="0"/>
                <a:cs typeface="Arial" charset="0"/>
                <a:hlinkClick r:id="rId2"/>
              </a:rPr>
              <a:t>Carbon dioxide protects the perinatal brain from hypoxic-ischemic damage: an experimental study in the immature rat.</a:t>
            </a: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Vannucci RC, Towfighi J, Heitjan DF, Brucklacher RM.Pediatrics. 1995 Jun;95(6):868-74.</a:t>
            </a:r>
          </a:p>
        </p:txBody>
      </p:sp>
      <p:sp>
        <p:nvSpPr>
          <p:cNvPr id="70659" name="Text Box 3"/>
          <p:cNvSpPr txBox="1">
            <a:spLocks noGrp="1"/>
          </p:cNvSpPr>
          <p:nvPr>
            <p:ph type="body" idx="4294967295"/>
          </p:nvPr>
        </p:nvSpPr>
        <p:spPr>
          <a:xfrm>
            <a:off x="296863" y="1563688"/>
            <a:ext cx="8521700" cy="3390900"/>
          </a:xfrm>
        </p:spPr>
        <p:txBody>
          <a:bodyPr/>
          <a:lstStyle/>
          <a:p>
            <a:r>
              <a:rPr lang="pt-BR" smtClean="0">
                <a:latin typeface="Arial" charset="0"/>
                <a:cs typeface="Arial" charset="0"/>
              </a:rPr>
              <a:t>Os resultados indicam que, em um modelo de rato imaturo, a isquemia-hipóxica cerebral normocápica está associada a danos cerebrais menos graves do que na hipoxia-isquemia hipocapnica e que </a:t>
            </a:r>
            <a:r>
              <a:rPr lang="pt-BR" sz="1600" b="1" smtClean="0">
                <a:solidFill>
                  <a:srgbClr val="0000FF"/>
                </a:solidFill>
                <a:latin typeface="Arial" charset="0"/>
                <a:cs typeface="Arial" charset="0"/>
              </a:rPr>
              <a:t>a hipercapnia leve é mais protetora do que a normocapnia</a:t>
            </a:r>
            <a:r>
              <a:rPr lang="pt-BR" smtClean="0">
                <a:latin typeface="Arial" charset="0"/>
                <a:cs typeface="Arial" charset="0"/>
              </a:rPr>
              <a:t>. </a:t>
            </a:r>
          </a:p>
          <a:p>
            <a:endParaRPr lang="pt-BR" smtClean="0">
              <a:latin typeface="Arial" charset="0"/>
              <a:cs typeface="Arial" charset="0"/>
            </a:endParaRPr>
          </a:p>
          <a:p>
            <a:r>
              <a:rPr lang="pt-BR" smtClean="0">
                <a:latin typeface="Arial" charset="0"/>
                <a:cs typeface="Arial" charset="0"/>
              </a:rPr>
              <a:t>Os autores demonstraram que leve hipercapnia previne lesão do miocárdio em modelos de isquemia e reperfusão por desviar da curva de dissociação da Hb para a direita, melhorando  a tolerância à hipoxia a nível tecidual.</a:t>
            </a:r>
          </a:p>
          <a:p>
            <a:endParaRPr lang="pt-BR" smtClean="0">
              <a:latin typeface="Arial" charset="0"/>
              <a:cs typeface="Arial" charset="0"/>
            </a:endParaRPr>
          </a:p>
        </p:txBody>
      </p:sp>
      <p:sp>
        <p:nvSpPr>
          <p:cNvPr id="70660" name="Rectangle 4"/>
          <p:cNvSpPr>
            <a:spLocks noChangeArrowheads="1"/>
          </p:cNvSpPr>
          <p:nvPr/>
        </p:nvSpPr>
        <p:spPr bwMode="auto">
          <a:xfrm>
            <a:off x="141288" y="371475"/>
            <a:ext cx="8894762" cy="274638"/>
          </a:xfrm>
          <a:prstGeom prst="rect">
            <a:avLst/>
          </a:prstGeom>
          <a:solidFill>
            <a:schemeClr val="accent1"/>
          </a:solidFill>
          <a:ln w="9525">
            <a:noFill/>
            <a:miter lim="800000"/>
            <a:headEnd/>
            <a:tailEnd/>
          </a:ln>
        </p:spPr>
        <p:txBody>
          <a:bodyPr wrap="none">
            <a:spAutoFit/>
          </a:bodyPr>
          <a:lstStyle/>
          <a:p>
            <a:r>
              <a:rPr lang="pt-BR" sz="1200" b="1">
                <a:solidFill>
                  <a:srgbClr val="FFFF00"/>
                </a:solidFill>
              </a:rPr>
              <a:t>O dióxido de carbono protege o cérebro perinatal do dano hipóxico-isquêmico: um estudo experimental no rato imaturo</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2"/>
          <p:cNvSpPr txBox="1">
            <a:spLocks noGrp="1"/>
          </p:cNvSpPr>
          <p:nvPr>
            <p:ph type="title" idx="4294967295"/>
          </p:nvPr>
        </p:nvSpPr>
        <p:spPr>
          <a:xfrm>
            <a:off x="311150" y="863600"/>
            <a:ext cx="8521700" cy="573088"/>
          </a:xfrm>
        </p:spPr>
        <p:txBody>
          <a:bodyPr/>
          <a:lstStyle/>
          <a:p>
            <a:r>
              <a:rPr lang="pt-BR" sz="1200" smtClean="0">
                <a:latin typeface="Arial" charset="0"/>
                <a:cs typeface="Arial" charset="0"/>
                <a:hlinkClick r:id="rId2"/>
              </a:rPr>
              <a:t>Carbon dioxide-induced retinopathy in the neonatal rat.</a:t>
            </a:r>
            <a:r>
              <a:rPr lang="pt-BR" sz="1200" smtClean="0">
                <a:latin typeface="Arial" charset="0"/>
                <a:cs typeface="Arial" charset="0"/>
              </a:rPr>
              <a:t>Holmes JM, Zhang S, Leske DA, Lanier WL.Curr Eye Res. 1998 Jun;17(6):608-16.MID: 9663850. </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71683" name="Text Box 3"/>
          <p:cNvSpPr txBox="1">
            <a:spLocks noGrp="1"/>
          </p:cNvSpPr>
          <p:nvPr>
            <p:ph type="body" idx="4294967295"/>
          </p:nvPr>
        </p:nvSpPr>
        <p:spPr>
          <a:xfrm>
            <a:off x="333375" y="1473200"/>
            <a:ext cx="8521700" cy="3390900"/>
          </a:xfrm>
        </p:spPr>
        <p:txBody>
          <a:bodyPr/>
          <a:lstStyle/>
          <a:p>
            <a:r>
              <a:rPr lang="pt-BR" smtClean="0">
                <a:latin typeface="Arial" charset="0"/>
                <a:cs typeface="Arial" charset="0"/>
              </a:rPr>
              <a:t>No modelo de ratos neonatos, a exposição à hipercapnia isolada versos à exposição a PaCO2 normais, seguida pela recuperação do ar ambiente, resultou em neovascularização pré-retiniana semelhante à observada na retinopatia induzida por oxigênio. </a:t>
            </a:r>
          </a:p>
          <a:p>
            <a:r>
              <a:rPr lang="pt-BR" smtClean="0">
                <a:latin typeface="Arial" charset="0"/>
                <a:cs typeface="Arial" charset="0"/>
              </a:rPr>
              <a:t>Os presentes  resultados apóiam a sugestão de que a hipercarbia possa ser um fator de risco para a retinopatia da prematuridade.</a:t>
            </a:r>
          </a:p>
          <a:p>
            <a:endParaRPr lang="pt-BR" smtClean="0">
              <a:latin typeface="Arial" charset="0"/>
              <a:cs typeface="Arial" charset="0"/>
            </a:endParaRPr>
          </a:p>
          <a:p>
            <a:pPr algn="ctr">
              <a:buFont typeface="Arial" charset="0"/>
              <a:buNone/>
            </a:pPr>
            <a:r>
              <a:rPr lang="pt-BR" sz="1600" b="1" smtClean="0">
                <a:solidFill>
                  <a:srgbClr val="FF3300"/>
                </a:solidFill>
                <a:latin typeface="Arial" charset="0"/>
                <a:cs typeface="Arial" charset="0"/>
              </a:rPr>
              <a:t>Assim, a hipercapnia pode aumentar  a incidência e gravidade de retinopatia da prematuridade</a:t>
            </a:r>
            <a:endParaRPr lang="pt-BR" smtClean="0">
              <a:latin typeface="Arial" charset="0"/>
              <a:cs typeface="Arial" charset="0"/>
            </a:endParaRPr>
          </a:p>
        </p:txBody>
      </p:sp>
      <p:sp>
        <p:nvSpPr>
          <p:cNvPr id="71684" name="Rectangle 4"/>
          <p:cNvSpPr>
            <a:spLocks noChangeArrowheads="1"/>
          </p:cNvSpPr>
          <p:nvPr/>
        </p:nvSpPr>
        <p:spPr bwMode="auto">
          <a:xfrm>
            <a:off x="2284413" y="447675"/>
            <a:ext cx="4970462" cy="304800"/>
          </a:xfrm>
          <a:prstGeom prst="rect">
            <a:avLst/>
          </a:prstGeom>
          <a:solidFill>
            <a:schemeClr val="accent1"/>
          </a:solidFill>
          <a:ln w="9525">
            <a:noFill/>
            <a:miter lim="800000"/>
            <a:headEnd/>
            <a:tailEnd/>
          </a:ln>
        </p:spPr>
        <p:txBody>
          <a:bodyPr wrap="none">
            <a:spAutoFit/>
          </a:bodyPr>
          <a:lstStyle/>
          <a:p>
            <a:r>
              <a:rPr lang="pt-BR" sz="1400">
                <a:solidFill>
                  <a:srgbClr val="FFFF00"/>
                </a:solidFill>
              </a:rPr>
              <a:t>Retinopatia induzida por dióxido de carbono no rato neonatal</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 Box 3"/>
          <p:cNvSpPr txBox="1">
            <a:spLocks noGrp="1"/>
          </p:cNvSpPr>
          <p:nvPr>
            <p:ph type="body" idx="4294967295"/>
          </p:nvPr>
        </p:nvSpPr>
        <p:spPr>
          <a:xfrm>
            <a:off x="242888" y="1862138"/>
            <a:ext cx="8521700" cy="3390900"/>
          </a:xfrm>
        </p:spPr>
        <p:txBody>
          <a:bodyPr/>
          <a:lstStyle/>
          <a:p>
            <a:pPr>
              <a:lnSpc>
                <a:spcPct val="90000"/>
              </a:lnSpc>
            </a:pPr>
            <a:r>
              <a:rPr lang="pt-BR" smtClean="0">
                <a:solidFill>
                  <a:schemeClr val="bg2"/>
                </a:solidFill>
                <a:latin typeface="Arial" charset="0"/>
                <a:cs typeface="Arial" charset="0"/>
              </a:rPr>
              <a:t>O  estudo do NICHD, envolveu 220 RN,  com peso ao nascer entre 501 – 1000g em ventilação mecânica; foram comparados os resultados entre dois grupos com diferentes níveis de PaCO2 : &gt;52  x  &lt;48  nos primeiros 10 dias de vida. Os resultados foram:</a:t>
            </a:r>
          </a:p>
          <a:p>
            <a:pPr>
              <a:lnSpc>
                <a:spcPct val="90000"/>
              </a:lnSpc>
            </a:pPr>
            <a:r>
              <a:rPr lang="pt-BR" smtClean="0">
                <a:solidFill>
                  <a:schemeClr val="bg2"/>
                </a:solidFill>
                <a:latin typeface="Arial" charset="0"/>
                <a:cs typeface="Arial" charset="0"/>
              </a:rPr>
              <a:t>sem diferença na doença pulmonar crônica (OR:</a:t>
            </a:r>
            <a:r>
              <a:rPr lang="pt-BR" smtClean="0">
                <a:latin typeface="Arial" charset="0"/>
                <a:cs typeface="Arial" charset="0"/>
              </a:rPr>
              <a:t>0.93 (95% CI, 0.77-1.12; P =.43)</a:t>
            </a:r>
            <a:r>
              <a:rPr lang="pt-BR" smtClean="0">
                <a:solidFill>
                  <a:schemeClr val="bg2"/>
                </a:solidFill>
                <a:latin typeface="Arial" charset="0"/>
                <a:cs typeface="Arial" charset="0"/>
              </a:rPr>
              <a:t>, morte ou severa hemorragia intraventricular.</a:t>
            </a:r>
          </a:p>
          <a:p>
            <a:pPr>
              <a:lnSpc>
                <a:spcPct val="90000"/>
              </a:lnSpc>
            </a:pPr>
            <a:r>
              <a:rPr lang="pt-BR" smtClean="0">
                <a:solidFill>
                  <a:schemeClr val="bg2"/>
                </a:solidFill>
                <a:latin typeface="Arial" charset="0"/>
                <a:cs typeface="Arial" charset="0"/>
              </a:rPr>
              <a:t>O estudo foi interrompido devido a eventos adversos não respiratórios ligados á dexametasona)</a:t>
            </a:r>
          </a:p>
          <a:p>
            <a:pPr>
              <a:lnSpc>
                <a:spcPct val="90000"/>
              </a:lnSpc>
            </a:pPr>
            <a:r>
              <a:rPr lang="pt-BR" smtClean="0">
                <a:solidFill>
                  <a:schemeClr val="bg2"/>
                </a:solidFill>
                <a:latin typeface="Arial" charset="0"/>
                <a:cs typeface="Arial" charset="0"/>
              </a:rPr>
              <a:t>No entanto, neste estudo, houve pouca diferença na média de PaCO2 entre os grupos ( apenas 4mmHg).</a:t>
            </a:r>
          </a:p>
          <a:p>
            <a:pPr algn="ctr">
              <a:lnSpc>
                <a:spcPct val="90000"/>
              </a:lnSpc>
              <a:buFont typeface="Arial" charset="0"/>
              <a:buNone/>
            </a:pPr>
            <a:r>
              <a:rPr lang="pt-BR" sz="1200" smtClean="0">
                <a:latin typeface="Arial" charset="0"/>
                <a:cs typeface="Arial" charset="0"/>
                <a:hlinkClick r:id="rId2"/>
              </a:rPr>
              <a:t>Minimal ventilation to prevent bronchopulmonary dysplasia in extremely-low-birth-weight infants.</a:t>
            </a:r>
            <a:endParaRPr lang="pt-BR" sz="1200" smtClean="0">
              <a:latin typeface="Arial" charset="0"/>
              <a:cs typeface="Arial" charset="0"/>
            </a:endParaRPr>
          </a:p>
          <a:p>
            <a:pPr algn="ctr">
              <a:lnSpc>
                <a:spcPct val="90000"/>
              </a:lnSpc>
              <a:buFont typeface="Arial" charset="0"/>
              <a:buNone/>
            </a:pPr>
            <a:r>
              <a:rPr lang="pt-BR" sz="1200" smtClean="0">
                <a:latin typeface="Arial" charset="0"/>
                <a:cs typeface="Arial" charset="0"/>
              </a:rPr>
              <a:t>Carlo WA, Stark AR, Wright LL, Tyson JE, Papile LA, Shankaran S, Donovan EF, Oh W, Bauer CR, Saha S, Poole WK, Stoll B.J Pediatr. 2002 Sep;141(3):370-4.</a:t>
            </a:r>
            <a:br>
              <a:rPr lang="pt-BR" sz="1200" smtClean="0">
                <a:latin typeface="Arial" charset="0"/>
                <a:cs typeface="Arial" charset="0"/>
              </a:rPr>
            </a:br>
            <a:endParaRPr lang="pt-BR" sz="1200" smtClean="0">
              <a:solidFill>
                <a:schemeClr val="bg2"/>
              </a:solidFill>
              <a:latin typeface="Arial" charset="0"/>
              <a:cs typeface="Arial" charset="0"/>
            </a:endParaRPr>
          </a:p>
          <a:p>
            <a:pPr>
              <a:lnSpc>
                <a:spcPct val="90000"/>
              </a:lnSpc>
            </a:pPr>
            <a:r>
              <a:rPr lang="pt-BR" smtClean="0">
                <a:solidFill>
                  <a:srgbClr val="003366"/>
                </a:solidFill>
                <a:latin typeface="Arial" charset="0"/>
                <a:cs typeface="Arial" charset="0"/>
              </a:rPr>
              <a:t>O metabolismo de medicamentos pode ser alterado devido à redução da função hepática, fluxo sangüíneo renal e taxa de filtração glomerular </a:t>
            </a:r>
          </a:p>
          <a:p>
            <a:pPr algn="ctr">
              <a:lnSpc>
                <a:spcPct val="90000"/>
              </a:lnSpc>
              <a:buFont typeface="Arial" charset="0"/>
              <a:buNone/>
            </a:pPr>
            <a:r>
              <a:rPr lang="pt-BR" b="1" smtClean="0">
                <a:solidFill>
                  <a:srgbClr val="FF3300"/>
                </a:solidFill>
                <a:latin typeface="Arial" charset="0"/>
                <a:cs typeface="Arial" charset="0"/>
              </a:rPr>
              <a:t>A hipercapnia permissiva não tem sido provada ser uma terapia benéfica para os RN ventilados. A faixa segura de pH não tem sido ainda definida ou estudada.</a:t>
            </a:r>
          </a:p>
        </p:txBody>
      </p:sp>
      <p:sp>
        <p:nvSpPr>
          <p:cNvPr id="72707" name="Rectangle 4"/>
          <p:cNvSpPr>
            <a:spLocks noChangeArrowheads="1"/>
          </p:cNvSpPr>
          <p:nvPr/>
        </p:nvSpPr>
        <p:spPr bwMode="auto">
          <a:xfrm>
            <a:off x="1625600" y="541338"/>
            <a:ext cx="5573713" cy="723900"/>
          </a:xfrm>
          <a:prstGeom prst="rect">
            <a:avLst/>
          </a:prstGeom>
          <a:solidFill>
            <a:srgbClr val="FFFFFF"/>
          </a:solidFill>
          <a:ln w="9525">
            <a:noFill/>
            <a:miter lim="800000"/>
            <a:headEnd/>
            <a:tailEnd/>
          </a:ln>
        </p:spPr>
        <p:txBody>
          <a:bodyPr wrap="none" lIns="0" tIns="95220" rIns="0" bIns="19044" anchor="ctr">
            <a:spAutoFit/>
          </a:bodyPr>
          <a:lstStyle/>
          <a:p>
            <a:pPr eaLnBrk="0" hangingPunct="0">
              <a:buClr>
                <a:srgbClr val="000000"/>
              </a:buClr>
              <a:buFont typeface="Arial" charset="0"/>
              <a:buNone/>
            </a:pPr>
            <a:r>
              <a:rPr lang="pt-BR" sz="2700" b="1">
                <a:solidFill>
                  <a:srgbClr val="0000FF"/>
                </a:solidFill>
                <a:latin typeface="Lato" pitchFamily="34" charset="0"/>
              </a:rPr>
              <a:t>MANUSEIO DO pH E PaCO2 NA UTI</a:t>
            </a:r>
          </a:p>
          <a:p>
            <a:pPr eaLnBrk="0" hangingPunct="0"/>
            <a:r>
              <a:rPr lang="pt-BR" sz="1300" u="sng">
                <a:solidFill>
                  <a:srgbClr val="78909C"/>
                </a:solidFill>
                <a:ea typeface="Source Sans Pro"/>
                <a:cs typeface="Source Sans Pro"/>
              </a:rPr>
              <a:t> </a:t>
            </a:r>
          </a:p>
        </p:txBody>
      </p:sp>
      <p:pic>
        <p:nvPicPr>
          <p:cNvPr id="72708" name="Picture 5" descr="doc">
            <a:hlinkClick r:id="rId3" tooltip="pH PCO2"/>
          </p:cNvPr>
          <p:cNvPicPr>
            <a:picLocks noChangeAspect="1" noChangeArrowheads="1"/>
          </p:cNvPicPr>
          <p:nvPr/>
        </p:nvPicPr>
        <p:blipFill>
          <a:blip r:embed="rId4"/>
          <a:srcRect/>
          <a:stretch>
            <a:fillRect/>
          </a:stretch>
        </p:blipFill>
        <p:spPr bwMode="auto">
          <a:xfrm>
            <a:off x="7280275" y="409575"/>
            <a:ext cx="457200" cy="457200"/>
          </a:xfrm>
          <a:prstGeom prst="rect">
            <a:avLst/>
          </a:prstGeom>
          <a:noFill/>
          <a:ln w="9525">
            <a:noFill/>
            <a:miter lim="800000"/>
            <a:headEnd/>
            <a:tailEnd/>
          </a:ln>
        </p:spPr>
      </p:pic>
      <p:sp>
        <p:nvSpPr>
          <p:cNvPr id="72709" name="Rectangle 6"/>
          <p:cNvSpPr>
            <a:spLocks noChangeArrowheads="1"/>
          </p:cNvSpPr>
          <p:nvPr/>
        </p:nvSpPr>
        <p:spPr bwMode="auto">
          <a:xfrm>
            <a:off x="835025" y="933450"/>
            <a:ext cx="7383463" cy="942975"/>
          </a:xfrm>
          <a:prstGeom prst="rect">
            <a:avLst/>
          </a:prstGeom>
          <a:noFill/>
          <a:ln w="9525">
            <a:noFill/>
            <a:miter lim="800000"/>
            <a:headEnd/>
            <a:tailEnd/>
          </a:ln>
        </p:spPr>
        <p:txBody>
          <a:bodyPr wrap="none" anchor="ctr">
            <a:spAutoFit/>
          </a:bodyPr>
          <a:lstStyle/>
          <a:p>
            <a:pPr algn="ctr"/>
            <a:r>
              <a:rPr lang="pt-BR" sz="1400"/>
              <a:t>Judy Aschner (EUA).</a:t>
            </a:r>
            <a:br>
              <a:rPr lang="pt-BR" sz="1400"/>
            </a:br>
            <a:r>
              <a:rPr lang="pt-BR" sz="1400"/>
              <a:t>Vanderbilt Children’s Hospital, Vanderbilt University Medical Center. Nashville, TN.</a:t>
            </a:r>
          </a:p>
          <a:p>
            <a:pPr algn="ctr"/>
            <a:r>
              <a:rPr lang="pt-BR" sz="1400"/>
              <a:t>4o Congresso Internacional de Neonatologia do Rio de Janeiro, 26 a 28 de agosto de 2005.</a:t>
            </a:r>
          </a:p>
          <a:p>
            <a:pPr algn="ctr"/>
            <a:r>
              <a:rPr lang="pt-BR" sz="1400"/>
              <a:t>Realizado por Paulo R. Margotto</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ext Box 2"/>
          <p:cNvSpPr txBox="1">
            <a:spLocks noGrp="1"/>
          </p:cNvSpPr>
          <p:nvPr>
            <p:ph type="title" idx="4294967295"/>
          </p:nvPr>
        </p:nvSpPr>
        <p:spPr>
          <a:xfrm>
            <a:off x="273050" y="903288"/>
            <a:ext cx="8521700" cy="573087"/>
          </a:xfrm>
        </p:spPr>
        <p:txBody>
          <a:bodyPr/>
          <a:lstStyle/>
          <a:p>
            <a:r>
              <a:rPr lang="pt-BR" sz="1200" smtClean="0">
                <a:latin typeface="Arial" charset="0"/>
                <a:cs typeface="Arial" charset="0"/>
                <a:hlinkClick r:id="rId2"/>
              </a:rPr>
              <a:t>Outcome of extremely preterm infants randomized at birth to different PaCO2 targets during the first seven days of life.</a:t>
            </a:r>
            <a:r>
              <a:rPr lang="pt-BR" sz="1200" smtClean="0">
                <a:latin typeface="Arial" charset="0"/>
                <a:cs typeface="Arial" charset="0"/>
              </a:rPr>
              <a:t> </a:t>
            </a:r>
            <a:r>
              <a:rPr lang="en-US" sz="1200" smtClean="0">
                <a:latin typeface="Arial" charset="0"/>
                <a:cs typeface="Arial" charset="0"/>
              </a:rPr>
              <a:t>Thome UH, Carroll W, Wu TJ, Johnson RB, Roane C, Young D, Carlo WA. </a:t>
            </a:r>
            <a:r>
              <a:rPr lang="pt-BR" sz="1200" smtClean="0">
                <a:latin typeface="Arial" charset="0"/>
                <a:cs typeface="Arial" charset="0"/>
              </a:rPr>
              <a:t>Biol Neonate. 2006;90(4):218-250).</a:t>
            </a:r>
          </a:p>
        </p:txBody>
      </p:sp>
      <p:sp>
        <p:nvSpPr>
          <p:cNvPr id="73731" name="Text Box 3"/>
          <p:cNvSpPr txBox="1">
            <a:spLocks noGrp="1"/>
          </p:cNvSpPr>
          <p:nvPr>
            <p:ph type="body" idx="4294967295"/>
          </p:nvPr>
        </p:nvSpPr>
        <p:spPr>
          <a:xfrm>
            <a:off x="311150" y="1541463"/>
            <a:ext cx="8521700" cy="3390900"/>
          </a:xfrm>
        </p:spPr>
        <p:txBody>
          <a:bodyPr/>
          <a:lstStyle/>
          <a:p>
            <a:pPr algn="ctr">
              <a:buFont typeface="Arial" charset="0"/>
              <a:buNone/>
            </a:pPr>
            <a:r>
              <a:rPr lang="pt-BR" sz="1600" b="1" smtClean="0">
                <a:latin typeface="Arial" charset="0"/>
                <a:cs typeface="Arial" charset="0"/>
              </a:rPr>
              <a:t>Thome UH et al  randomizaram prematuros entre 23 e 28 semanas para receber ventilação com </a:t>
            </a:r>
            <a:r>
              <a:rPr lang="pt-BR" sz="1600" b="1" smtClean="0">
                <a:solidFill>
                  <a:srgbClr val="FF3300"/>
                </a:solidFill>
                <a:latin typeface="Arial" charset="0"/>
                <a:cs typeface="Arial" charset="0"/>
              </a:rPr>
              <a:t>PaCO2 entre 55 e 65</a:t>
            </a:r>
            <a:r>
              <a:rPr lang="pt-BR" sz="1600" b="1" smtClean="0">
                <a:latin typeface="Arial" charset="0"/>
                <a:cs typeface="Arial" charset="0"/>
              </a:rPr>
              <a:t> e </a:t>
            </a:r>
            <a:r>
              <a:rPr lang="pt-BR" sz="1600" b="1" smtClean="0">
                <a:solidFill>
                  <a:srgbClr val="0000FF"/>
                </a:solidFill>
                <a:latin typeface="Arial" charset="0"/>
                <a:cs typeface="Arial" charset="0"/>
              </a:rPr>
              <a:t>35 e 45mmHg</a:t>
            </a:r>
            <a:r>
              <a:rPr lang="pt-BR" sz="1600" b="1" smtClean="0">
                <a:latin typeface="Arial" charset="0"/>
                <a:cs typeface="Arial" charset="0"/>
              </a:rPr>
              <a:t> nos primeiros 7 dias  de vida.</a:t>
            </a:r>
          </a:p>
          <a:p>
            <a:r>
              <a:rPr lang="pt-BR" smtClean="0">
                <a:latin typeface="Arial" charset="0"/>
                <a:cs typeface="Arial" charset="0"/>
              </a:rPr>
              <a:t>A média de peso ao nascer foi de 640g. </a:t>
            </a:r>
          </a:p>
          <a:p>
            <a:r>
              <a:rPr lang="pt-BR" b="1" smtClean="0">
                <a:latin typeface="Arial" charset="0"/>
                <a:cs typeface="Arial" charset="0"/>
              </a:rPr>
              <a:t>Quanto aos resultados</a:t>
            </a:r>
            <a:r>
              <a:rPr lang="pt-BR" smtClean="0">
                <a:latin typeface="Arial" charset="0"/>
                <a:cs typeface="Arial" charset="0"/>
              </a:rPr>
              <a:t>: </a:t>
            </a:r>
          </a:p>
          <a:p>
            <a:pPr>
              <a:buFont typeface="Arial" charset="0"/>
              <a:buNone/>
            </a:pPr>
            <a:r>
              <a:rPr lang="pt-BR" smtClean="0">
                <a:solidFill>
                  <a:srgbClr val="003366"/>
                </a:solidFill>
                <a:latin typeface="Arial" charset="0"/>
                <a:cs typeface="Arial" charset="0"/>
              </a:rPr>
              <a:t>          -a morte ou displasia broncopulmonar</a:t>
            </a:r>
            <a:r>
              <a:rPr lang="pt-BR" smtClean="0">
                <a:latin typeface="Arial" charset="0"/>
                <a:cs typeface="Arial" charset="0"/>
              </a:rPr>
              <a:t>, definida como a necessidade de ventilação mecânica ou   suplementação de oxigênio na idade pós-concepção de 36 semanas, </a:t>
            </a:r>
            <a:r>
              <a:rPr lang="pt-BR" smtClean="0">
                <a:solidFill>
                  <a:srgbClr val="FF3300"/>
                </a:solidFill>
                <a:latin typeface="Arial" charset="0"/>
                <a:cs typeface="Arial" charset="0"/>
              </a:rPr>
              <a:t>ocorreu em 64% nos RN com </a:t>
            </a:r>
            <a:r>
              <a:rPr lang="pt-BR" b="1" smtClean="0">
                <a:solidFill>
                  <a:srgbClr val="FF3300"/>
                </a:solidFill>
                <a:latin typeface="Arial" charset="0"/>
                <a:cs typeface="Arial" charset="0"/>
              </a:rPr>
              <a:t>PaCO2 aceitável</a:t>
            </a:r>
            <a:r>
              <a:rPr lang="pt-BR" smtClean="0">
                <a:solidFill>
                  <a:srgbClr val="FF3300"/>
                </a:solidFill>
                <a:latin typeface="Arial" charset="0"/>
                <a:cs typeface="Arial" charset="0"/>
              </a:rPr>
              <a:t> </a:t>
            </a:r>
            <a:r>
              <a:rPr lang="pt-BR" b="1" smtClean="0">
                <a:solidFill>
                  <a:srgbClr val="FF3300"/>
                </a:solidFill>
                <a:latin typeface="Arial" charset="0"/>
                <a:cs typeface="Arial" charset="0"/>
              </a:rPr>
              <a:t>entre</a:t>
            </a:r>
            <a:r>
              <a:rPr lang="pt-BR" smtClean="0">
                <a:solidFill>
                  <a:srgbClr val="FF3300"/>
                </a:solidFill>
                <a:latin typeface="Arial" charset="0"/>
                <a:cs typeface="Arial" charset="0"/>
              </a:rPr>
              <a:t> </a:t>
            </a:r>
            <a:r>
              <a:rPr lang="pt-BR" b="1" smtClean="0">
                <a:solidFill>
                  <a:srgbClr val="FF3300"/>
                </a:solidFill>
                <a:latin typeface="Arial" charset="0"/>
                <a:cs typeface="Arial" charset="0"/>
              </a:rPr>
              <a:t>55 e 65 mmHg</a:t>
            </a:r>
            <a:r>
              <a:rPr lang="pt-BR" smtClean="0">
                <a:solidFill>
                  <a:srgbClr val="FF3300"/>
                </a:solidFill>
                <a:latin typeface="Arial" charset="0"/>
                <a:cs typeface="Arial" charset="0"/>
              </a:rPr>
              <a:t>)</a:t>
            </a:r>
            <a:r>
              <a:rPr lang="pt-BR" smtClean="0">
                <a:latin typeface="Arial" charset="0"/>
                <a:cs typeface="Arial" charset="0"/>
              </a:rPr>
              <a:t> e em 59% dos RN com  PaCO2 entre </a:t>
            </a:r>
            <a:r>
              <a:rPr lang="pt-BR" b="1" smtClean="0">
                <a:solidFill>
                  <a:srgbClr val="0000FF"/>
                </a:solidFill>
                <a:latin typeface="Arial" charset="0"/>
                <a:cs typeface="Arial" charset="0"/>
              </a:rPr>
              <a:t>35 e 45mmHg</a:t>
            </a:r>
            <a:r>
              <a:rPr lang="pt-BR" smtClean="0">
                <a:latin typeface="Arial" charset="0"/>
                <a:cs typeface="Arial" charset="0"/>
              </a:rPr>
              <a:t>. </a:t>
            </a:r>
          </a:p>
          <a:p>
            <a:pPr>
              <a:buFont typeface="Arial" charset="0"/>
              <a:buNone/>
            </a:pPr>
            <a:r>
              <a:rPr lang="pt-BR" smtClean="0">
                <a:latin typeface="Arial" charset="0"/>
                <a:cs typeface="Arial" charset="0"/>
              </a:rPr>
              <a:t>         -com a hipercapnia houve   tendência a maior mortalidade e maior deficiência neurocomportamental</a:t>
            </a:r>
          </a:p>
          <a:p>
            <a:pPr algn="ctr">
              <a:buFont typeface="Arial" charset="0"/>
              <a:buNone/>
            </a:pPr>
            <a:r>
              <a:rPr lang="pt-BR" smtClean="0">
                <a:latin typeface="Arial" charset="0"/>
                <a:cs typeface="Arial" charset="0"/>
              </a:rPr>
              <a:t>        quando combinou morte e deficiência mental (18 a 22 meses), houve significante aumento (p&lt;0,05). </a:t>
            </a:r>
            <a:r>
              <a:rPr lang="pt-BR" sz="1800" b="1" smtClean="0">
                <a:solidFill>
                  <a:srgbClr val="FF3300"/>
                </a:solidFill>
                <a:latin typeface="Arial" charset="0"/>
                <a:cs typeface="Arial" charset="0"/>
              </a:rPr>
              <a:t>Assim, a ventilação mínima como realizada neste estudo não melhorou o prognóstico clínico e pode estar associada com piora do prognóstico neurocomportamental</a:t>
            </a:r>
            <a:r>
              <a:rPr lang="pt-BR" smtClean="0">
                <a:latin typeface="Arial" charset="0"/>
                <a:cs typeface="Arial" charset="0"/>
              </a:rPr>
              <a:t> </a:t>
            </a:r>
          </a:p>
        </p:txBody>
      </p:sp>
      <p:sp>
        <p:nvSpPr>
          <p:cNvPr id="73732" name="Rectangle 5"/>
          <p:cNvSpPr>
            <a:spLocks noChangeArrowheads="1"/>
          </p:cNvSpPr>
          <p:nvPr/>
        </p:nvSpPr>
        <p:spPr bwMode="auto">
          <a:xfrm>
            <a:off x="182563" y="257175"/>
            <a:ext cx="8723312" cy="5175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Desfecho de prematuros extremos randomizados ao nascimento para diferentes alvos de PaCO2 durante os primeiros sete dias de vida</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 Box 2"/>
          <p:cNvSpPr txBox="1">
            <a:spLocks noGrp="1"/>
          </p:cNvSpPr>
          <p:nvPr>
            <p:ph type="title" idx="4294967295"/>
          </p:nvPr>
        </p:nvSpPr>
        <p:spPr>
          <a:xfrm>
            <a:off x="325438" y="1547813"/>
            <a:ext cx="8521700" cy="573087"/>
          </a:xfrm>
        </p:spPr>
        <p:txBody>
          <a:bodyPr/>
          <a:lstStyle/>
          <a:p>
            <a:pPr algn="ctr"/>
            <a:r>
              <a:rPr lang="en-US" sz="1200" smtClean="0">
                <a:latin typeface="Arial" charset="0"/>
                <a:cs typeface="Arial" charset="0"/>
                <a:hlinkClick r:id="rId2"/>
              </a:rPr>
              <a:t>Both extremes of arterial carbon dioxide pressure and the magnitude of fluctuations in arterial carbon dioxide pressure are associated with severe intraventricular hemorrhage in preterm infants.</a:t>
            </a:r>
            <a:r>
              <a:rPr lang="en-US" sz="1200" smtClean="0">
                <a:latin typeface="Arial" charset="0"/>
                <a:cs typeface="Arial" charset="0"/>
              </a:rPr>
              <a:t> </a:t>
            </a:r>
            <a:r>
              <a:rPr lang="en-US" sz="1200" i="1" smtClean="0">
                <a:latin typeface="Arial" charset="0"/>
                <a:cs typeface="Arial" charset="0"/>
              </a:rPr>
              <a:t>Fabres J, Carlo WA, Phillips V, Howard G, Ambalavanan N. Pediatrics. </a:t>
            </a:r>
            <a:r>
              <a:rPr lang="pt-BR" sz="1200" i="1" smtClean="0">
                <a:latin typeface="Arial" charset="0"/>
                <a:cs typeface="Arial" charset="0"/>
              </a:rPr>
              <a:t>2007 Feb;119(2):</a:t>
            </a:r>
            <a:r>
              <a:rPr lang="pt-BR" sz="1200" i="1" smtClean="0">
                <a:solidFill>
                  <a:srgbClr val="0000FF"/>
                </a:solidFill>
                <a:latin typeface="Arial" charset="0"/>
                <a:cs typeface="Arial" charset="0"/>
              </a:rPr>
              <a:t>299-305.</a:t>
            </a:r>
            <a:r>
              <a:rPr lang="pt-BR" sz="1200" b="1" smtClean="0">
                <a:solidFill>
                  <a:srgbClr val="0000FF"/>
                </a:solidFill>
                <a:latin typeface="Arial" charset="0"/>
                <a:cs typeface="Arial" charset="0"/>
              </a:rPr>
              <a:t>Artigo Integral</a:t>
            </a:r>
            <a:r>
              <a:rPr lang="pt-BR" sz="1200" smtClean="0">
                <a:solidFill>
                  <a:srgbClr val="0000FF"/>
                </a:solidFill>
                <a:latin typeface="Arial" charset="0"/>
                <a:cs typeface="Arial" charset="0"/>
              </a:rPr>
              <a:t>!</a:t>
            </a:r>
          </a:p>
        </p:txBody>
      </p:sp>
      <p:sp>
        <p:nvSpPr>
          <p:cNvPr id="74755" name="Text Box 3"/>
          <p:cNvSpPr txBox="1">
            <a:spLocks noGrp="1"/>
          </p:cNvSpPr>
          <p:nvPr>
            <p:ph type="body" idx="4294967295"/>
          </p:nvPr>
        </p:nvSpPr>
        <p:spPr>
          <a:xfrm>
            <a:off x="341313" y="2746375"/>
            <a:ext cx="8521700" cy="1782763"/>
          </a:xfrm>
          <a:solidFill>
            <a:schemeClr val="tx1"/>
          </a:solidFill>
        </p:spPr>
        <p:txBody>
          <a:bodyPr/>
          <a:lstStyle/>
          <a:p>
            <a:pPr>
              <a:lnSpc>
                <a:spcPct val="90000"/>
              </a:lnSpc>
            </a:pPr>
            <a:r>
              <a:rPr lang="pt-BR" smtClean="0">
                <a:latin typeface="Arial" charset="0"/>
                <a:cs typeface="Arial" charset="0"/>
              </a:rPr>
              <a:t>Também devem ser evitados ambos os extremos (hipercapnia e hipocapnia). </a:t>
            </a:r>
          </a:p>
          <a:p>
            <a:pPr>
              <a:lnSpc>
                <a:spcPct val="90000"/>
              </a:lnSpc>
            </a:pPr>
            <a:r>
              <a:rPr lang="pt-BR" smtClean="0">
                <a:latin typeface="Arial" charset="0"/>
                <a:cs typeface="Arial" charset="0"/>
              </a:rPr>
              <a:t>Fabres J et al descreveram que  ambos os extremos (hipercapnia e hipocapnia)  e flutuações da PaCO2 são associadas com severa hemorragia intraventricular (os RN com hemorragia intraventricular tiveram maior PaCO2:72 versus 59 mmHg e menor PaCO2: 32 versus 37 mmHg), sendo prudente evitar tanto a hipercapnia como a hipocapnia no período de risco para a hemorragia intraventricular.</a:t>
            </a:r>
          </a:p>
          <a:p>
            <a:pPr algn="ctr">
              <a:lnSpc>
                <a:spcPct val="90000"/>
              </a:lnSpc>
            </a:pPr>
            <a:r>
              <a:rPr lang="pt-BR" b="1" smtClean="0">
                <a:solidFill>
                  <a:srgbClr val="0000FF"/>
                </a:solidFill>
                <a:latin typeface="Arial" charset="0"/>
                <a:cs typeface="Arial" charset="0"/>
              </a:rPr>
              <a:t>O estudo sugere que cuidados e freqüente monitorização da PaCO2 podem ser importantes, e que variações bruscas devem ser evitadas em RN de muito baixo peso. </a:t>
            </a:r>
          </a:p>
        </p:txBody>
      </p:sp>
      <p:sp>
        <p:nvSpPr>
          <p:cNvPr id="74756" name="Rectangle 4"/>
          <p:cNvSpPr>
            <a:spLocks noChangeArrowheads="1"/>
          </p:cNvSpPr>
          <p:nvPr/>
        </p:nvSpPr>
        <p:spPr bwMode="auto">
          <a:xfrm>
            <a:off x="198438" y="112713"/>
            <a:ext cx="9109075" cy="1439862"/>
          </a:xfrm>
          <a:prstGeom prst="rect">
            <a:avLst/>
          </a:prstGeom>
          <a:solidFill>
            <a:srgbClr val="FFFFFF"/>
          </a:solidFill>
          <a:ln w="9525">
            <a:noFill/>
            <a:miter lim="800000"/>
            <a:headEnd/>
            <a:tailEnd/>
          </a:ln>
        </p:spPr>
        <p:txBody>
          <a:bodyPr lIns="0" tIns="95220" rIns="0" bIns="19044" anchor="ctr">
            <a:spAutoFit/>
          </a:bodyPr>
          <a:lstStyle/>
          <a:p>
            <a:pPr algn="ctr" eaLnBrk="0" hangingPunct="0">
              <a:buClr>
                <a:srgbClr val="000000"/>
              </a:buClr>
              <a:buFont typeface="Arial" charset="0"/>
              <a:buNone/>
            </a:pPr>
            <a:r>
              <a:rPr lang="pt-BR" sz="1600" b="1">
                <a:solidFill>
                  <a:srgbClr val="0000FF"/>
                </a:solidFill>
                <a:latin typeface="Lato" pitchFamily="34" charset="0"/>
              </a:rPr>
              <a:t>Ambos extremos da pressão parcial de di</a:t>
            </a:r>
            <a:r>
              <a:rPr lang="pt-BR" sz="1600" b="1">
                <a:solidFill>
                  <a:srgbClr val="0000FF"/>
                </a:solidFill>
              </a:rPr>
              <a:t>ó</a:t>
            </a:r>
            <a:r>
              <a:rPr lang="pt-BR" sz="1600" b="1">
                <a:solidFill>
                  <a:srgbClr val="0000FF"/>
                </a:solidFill>
                <a:latin typeface="Lato" pitchFamily="34" charset="0"/>
              </a:rPr>
              <a:t>xido de carbono e a magnitude da flutua</a:t>
            </a:r>
            <a:r>
              <a:rPr lang="pt-BR" sz="1600" b="1">
                <a:solidFill>
                  <a:srgbClr val="0000FF"/>
                </a:solidFill>
              </a:rPr>
              <a:t>ç</a:t>
            </a:r>
            <a:r>
              <a:rPr lang="pt-BR" sz="1600" b="1">
                <a:solidFill>
                  <a:srgbClr val="0000FF"/>
                </a:solidFill>
                <a:latin typeface="Lato" pitchFamily="34" charset="0"/>
              </a:rPr>
              <a:t>ão são associados com severa hemorragia intraventricular nos rec</a:t>
            </a:r>
            <a:r>
              <a:rPr lang="pt-BR" sz="1600" b="1">
                <a:solidFill>
                  <a:srgbClr val="0000FF"/>
                </a:solidFill>
              </a:rPr>
              <a:t>é</a:t>
            </a:r>
            <a:r>
              <a:rPr lang="pt-BR" sz="1600" b="1">
                <a:solidFill>
                  <a:srgbClr val="0000FF"/>
                </a:solidFill>
                <a:latin typeface="Lato" pitchFamily="34" charset="0"/>
              </a:rPr>
              <a:t>m-nascidos</a:t>
            </a:r>
            <a:r>
              <a:rPr lang="pt-BR" sz="1600" b="1">
                <a:solidFill>
                  <a:srgbClr val="FFFF00"/>
                </a:solidFill>
                <a:latin typeface="Lato" pitchFamily="34" charset="0"/>
              </a:rPr>
              <a:t> </a:t>
            </a:r>
            <a:r>
              <a:rPr lang="pt-BR" sz="1600" b="1">
                <a:solidFill>
                  <a:srgbClr val="0000FF"/>
                </a:solidFill>
                <a:latin typeface="Lato" pitchFamily="34" charset="0"/>
              </a:rPr>
              <a:t>pr</a:t>
            </a:r>
            <a:r>
              <a:rPr lang="pt-BR" sz="1600" b="1">
                <a:solidFill>
                  <a:srgbClr val="0000FF"/>
                </a:solidFill>
              </a:rPr>
              <a:t>é</a:t>
            </a:r>
            <a:r>
              <a:rPr lang="pt-BR" sz="1600" b="1">
                <a:solidFill>
                  <a:srgbClr val="0000FF"/>
                </a:solidFill>
                <a:latin typeface="Lato" pitchFamily="34" charset="0"/>
              </a:rPr>
              <a:t>-termos</a:t>
            </a:r>
          </a:p>
          <a:p>
            <a:pPr algn="ctr" eaLnBrk="0" hangingPunct="0">
              <a:buClr>
                <a:srgbClr val="000000"/>
              </a:buClr>
              <a:buFont typeface="Arial" charset="0"/>
              <a:buNone/>
            </a:pPr>
            <a:r>
              <a:rPr lang="en-US" sz="1400" i="1"/>
              <a:t>Fabres J, Carlo WA, Phillips V, Howard G, Ambalavanan N. </a:t>
            </a:r>
          </a:p>
          <a:p>
            <a:pPr algn="ctr" eaLnBrk="0" hangingPunct="0">
              <a:buClr>
                <a:srgbClr val="000000"/>
              </a:buClr>
              <a:buFont typeface="Arial" charset="0"/>
              <a:buNone/>
            </a:pPr>
            <a:r>
              <a:rPr lang="pt-BR" sz="1400"/>
              <a:t>Apresentação:Marília Higino de Carvalho.</a:t>
            </a:r>
            <a:r>
              <a:rPr lang="pt-BR" sz="1400" i="1"/>
              <a:t/>
            </a:r>
            <a:br>
              <a:rPr lang="pt-BR" sz="1400" i="1"/>
            </a:br>
            <a:r>
              <a:rPr lang="pt-BR" sz="1400"/>
              <a:t>Orientadora : Dra. Alessandra </a:t>
            </a:r>
            <a:endParaRPr lang="pt-BR" sz="1600" b="1">
              <a:solidFill>
                <a:srgbClr val="0000FF"/>
              </a:solidFill>
              <a:latin typeface="Lato" pitchFamily="34" charset="0"/>
            </a:endParaRPr>
          </a:p>
          <a:p>
            <a:pPr algn="ctr" eaLnBrk="0" hangingPunct="0"/>
            <a:r>
              <a:rPr lang="pt-BR" sz="1300" u="sng">
                <a:solidFill>
                  <a:srgbClr val="0000FF"/>
                </a:solidFill>
                <a:latin typeface="Source Sans Pro"/>
              </a:rPr>
              <a:t> </a:t>
            </a:r>
          </a:p>
        </p:txBody>
      </p:sp>
      <p:pic>
        <p:nvPicPr>
          <p:cNvPr id="74757" name="Picture 5" descr="ppt">
            <a:hlinkClick r:id="rId3" tooltip="PaCO2_HIV"/>
          </p:cNvPr>
          <p:cNvPicPr>
            <a:picLocks noChangeAspect="1" noChangeArrowheads="1"/>
          </p:cNvPicPr>
          <p:nvPr/>
        </p:nvPicPr>
        <p:blipFill>
          <a:blip r:embed="rId4"/>
          <a:srcRect/>
          <a:stretch>
            <a:fillRect/>
          </a:stretch>
        </p:blipFill>
        <p:spPr bwMode="auto">
          <a:xfrm>
            <a:off x="-3959225" y="2801938"/>
            <a:ext cx="457200" cy="457200"/>
          </a:xfrm>
          <a:prstGeom prst="rect">
            <a:avLst/>
          </a:prstGeom>
          <a:noFill/>
          <a:ln w="9525">
            <a:noFill/>
            <a:miter lim="800000"/>
            <a:headEnd/>
            <a:tailEnd/>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ext Box 2"/>
          <p:cNvSpPr txBox="1">
            <a:spLocks noGrp="1"/>
          </p:cNvSpPr>
          <p:nvPr>
            <p:ph type="title" idx="4294967295"/>
          </p:nvPr>
        </p:nvSpPr>
        <p:spPr>
          <a:xfrm>
            <a:off x="295275" y="1023938"/>
            <a:ext cx="8521700" cy="573087"/>
          </a:xfrm>
        </p:spPr>
        <p:txBody>
          <a:bodyPr/>
          <a:lstStyle/>
          <a:p>
            <a:pPr algn="ctr"/>
            <a:r>
              <a:rPr lang="pt-BR" sz="1200" smtClean="0">
                <a:latin typeface="Arial" charset="0"/>
                <a:cs typeface="Arial" charset="0"/>
                <a:hlinkClick r:id="rId2"/>
              </a:rPr>
              <a:t>Effect of permissive hypercapnia on background cerebral electrical activity in premature babies.</a:t>
            </a: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Victor S, McKeering CM, Roberts SA, Fullwood C, Gaydecki PA.Pediatr Res. 2014 Aug;76(2):184-9. doi: 10.1038/pr.2014.71. Epub 2014 May 12.PMID: 24819374</a:t>
            </a:r>
            <a:br>
              <a:rPr lang="pt-BR" sz="1200" smtClean="0">
                <a:latin typeface="Arial" charset="0"/>
                <a:cs typeface="Arial" charset="0"/>
              </a:rPr>
            </a:br>
            <a:endParaRPr lang="pt-BR" sz="1200" smtClean="0">
              <a:latin typeface="Arial" charset="0"/>
              <a:cs typeface="Arial" charset="0"/>
            </a:endParaRPr>
          </a:p>
        </p:txBody>
      </p:sp>
      <p:sp>
        <p:nvSpPr>
          <p:cNvPr id="75779" name="Text Box 3"/>
          <p:cNvSpPr txBox="1">
            <a:spLocks noGrp="1"/>
          </p:cNvSpPr>
          <p:nvPr>
            <p:ph type="body" idx="4294967295"/>
          </p:nvPr>
        </p:nvSpPr>
        <p:spPr>
          <a:xfrm>
            <a:off x="265113" y="1752600"/>
            <a:ext cx="8521700" cy="3390900"/>
          </a:xfrm>
        </p:spPr>
        <p:txBody>
          <a:bodyPr/>
          <a:lstStyle/>
          <a:p>
            <a:r>
              <a:rPr lang="pt-BR" sz="2400" smtClean="0">
                <a:latin typeface="Arial" charset="0"/>
                <a:cs typeface="Arial" charset="0"/>
              </a:rPr>
              <a:t>Victor S et al sugerem que ,em bebês de 29 semanas (23-32) e peso ao nascer 1.224g (635- 1695g) com </a:t>
            </a:r>
            <a:r>
              <a:rPr lang="pt-BR" sz="2400" smtClean="0">
                <a:solidFill>
                  <a:srgbClr val="FF3300"/>
                </a:solidFill>
                <a:latin typeface="Arial" charset="0"/>
                <a:cs typeface="Arial" charset="0"/>
              </a:rPr>
              <a:t>PaCO2 &gt;52,5 mmHg</a:t>
            </a:r>
            <a:r>
              <a:rPr lang="pt-BR" sz="2400" smtClean="0">
                <a:latin typeface="Arial" charset="0"/>
                <a:cs typeface="Arial" charset="0"/>
              </a:rPr>
              <a:t> (&gt;7 kPa=7 x 7.500617) após 48 horas o </a:t>
            </a:r>
            <a:r>
              <a:rPr lang="pt-BR" sz="2400" b="1" smtClean="0">
                <a:solidFill>
                  <a:srgbClr val="FF3300"/>
                </a:solidFill>
                <a:latin typeface="Arial" charset="0"/>
                <a:cs typeface="Arial" charset="0"/>
              </a:rPr>
              <a:t>EEG pode ser afetado pelo aumento da  atividade delta</a:t>
            </a:r>
          </a:p>
        </p:txBody>
      </p:sp>
      <p:sp>
        <p:nvSpPr>
          <p:cNvPr id="75780" name="Rectangle 4"/>
          <p:cNvSpPr>
            <a:spLocks noChangeArrowheads="1"/>
          </p:cNvSpPr>
          <p:nvPr/>
        </p:nvSpPr>
        <p:spPr bwMode="auto">
          <a:xfrm>
            <a:off x="709613" y="461963"/>
            <a:ext cx="7373937" cy="304800"/>
          </a:xfrm>
          <a:prstGeom prst="rect">
            <a:avLst/>
          </a:prstGeom>
          <a:solidFill>
            <a:schemeClr val="accent1"/>
          </a:solidFill>
          <a:ln w="9525">
            <a:noFill/>
            <a:miter lim="800000"/>
            <a:headEnd/>
            <a:tailEnd/>
          </a:ln>
        </p:spPr>
        <p:txBody>
          <a:bodyPr wrap="none">
            <a:spAutoFit/>
          </a:bodyPr>
          <a:lstStyle/>
          <a:p>
            <a:r>
              <a:rPr lang="pt-BR" sz="1400" b="1">
                <a:solidFill>
                  <a:srgbClr val="FFFF00"/>
                </a:solidFill>
              </a:rPr>
              <a:t>Efeito da hipercapnia permissiva na atividade elétrica cerebral em bebês prematuros.</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p:cNvSpPr txBox="1">
            <a:spLocks noGrp="1"/>
          </p:cNvSpPr>
          <p:nvPr>
            <p:ph type="title" idx="4294967295"/>
          </p:nvPr>
        </p:nvSpPr>
        <p:spPr>
          <a:xfrm>
            <a:off x="341313" y="1176338"/>
            <a:ext cx="8521700" cy="573087"/>
          </a:xfrm>
        </p:spPr>
        <p:txBody>
          <a:bodyPr/>
          <a:lstStyle/>
          <a:p>
            <a:pPr algn="ctr"/>
            <a:r>
              <a:rPr lang="pt-BR" sz="1200" b="1" smtClean="0">
                <a:latin typeface="Arial" charset="0"/>
                <a:cs typeface="Arial" charset="0"/>
                <a:hlinkClick r:id="rId2"/>
              </a:rPr>
              <a:t>Permissive</a:t>
            </a:r>
            <a:r>
              <a:rPr lang="pt-BR" sz="1200" smtClean="0">
                <a:latin typeface="Arial" charset="0"/>
                <a:cs typeface="Arial" charset="0"/>
                <a:hlinkClick r:id="rId2"/>
              </a:rPr>
              <a:t> </a:t>
            </a:r>
            <a:r>
              <a:rPr lang="pt-BR" sz="1200" b="1" smtClean="0">
                <a:latin typeface="Arial" charset="0"/>
                <a:cs typeface="Arial" charset="0"/>
                <a:hlinkClick r:id="rId2"/>
              </a:rPr>
              <a:t>hypercapnia</a:t>
            </a:r>
            <a:r>
              <a:rPr lang="pt-BR" sz="1200" smtClean="0">
                <a:latin typeface="Arial" charset="0"/>
                <a:cs typeface="Arial" charset="0"/>
                <a:hlinkClick r:id="rId2"/>
              </a:rPr>
              <a:t> in extremely low birthweight infants (PHELBI): a randomised controlled multicentre trial.</a:t>
            </a: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Thome UH, Genzel-Boroviczeny O, Bohnhorst B, Schmid M, Fuchs H, Rohde O, Avenarius S, Topf HG, Zimmermann A, Faas D, Timme K, Kleinlein B, Buxmann H, Schenk W, Segerer H, Teig N, Gebauer C, Hentschel R, Heckmann M, Schlösser R, Peters J, Rossi R, Rascher W, Böttger R, Seidenberg J, Hansen G, Zernickel M, Alzen G, Dreyhaupt J, Muche R, Hummler HD; PHELBI Study Group.Lancet Respir Med. 2015 Jul;3(7):534-43. doi: 10.1016/S2213-2600(15)00204-0. Epub 2015 Jun 15.MID: 26088180.</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76803" name="Text Box 3"/>
          <p:cNvSpPr txBox="1">
            <a:spLocks noGrp="1"/>
          </p:cNvSpPr>
          <p:nvPr>
            <p:ph type="body" idx="4294967295"/>
          </p:nvPr>
        </p:nvSpPr>
        <p:spPr>
          <a:xfrm>
            <a:off x="355600" y="2514600"/>
            <a:ext cx="8521700" cy="3390900"/>
          </a:xfrm>
        </p:spPr>
        <p:txBody>
          <a:bodyPr/>
          <a:lstStyle/>
          <a:p>
            <a:r>
              <a:rPr lang="pt-BR" smtClean="0">
                <a:solidFill>
                  <a:srgbClr val="003366"/>
                </a:solidFill>
                <a:latin typeface="Arial" charset="0"/>
                <a:cs typeface="Arial" charset="0"/>
              </a:rPr>
              <a:t>Em relação ao controle (PaCo2 entre 40-50mmHg), os pacientes com altas PaCO2 (55-65 mm Hg nos dias pós-natais 1-3, 60-70 mm Hg nos dias 4-6 e 65-75 mm Hg nos dias 7-14) os alvos de PaCO2 mais elevados do que no grupo de controlo ligeiramente hipercápnico não conferem benefícios aumentados, como a proteção pulmonar. A taxa de displasia broncopulmonar ou morte no grupo alvo alto (65/179 [36%]) não diferiu significativamente do grupo controle (54/180 [30%]; p = 0-18).</a:t>
            </a:r>
          </a:p>
        </p:txBody>
      </p:sp>
      <p:sp>
        <p:nvSpPr>
          <p:cNvPr id="76804" name="Rectangle 4"/>
          <p:cNvSpPr>
            <a:spLocks noChangeArrowheads="1"/>
          </p:cNvSpPr>
          <p:nvPr/>
        </p:nvSpPr>
        <p:spPr bwMode="auto">
          <a:xfrm>
            <a:off x="193675" y="417513"/>
            <a:ext cx="8774113" cy="5175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Hipercapnia permissiva em bebês com peso extremamente baixo ao nascer (PHELBI): um estudo multicêntrico controlado randomizado.</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2"/>
          <p:cNvSpPr txBox="1">
            <a:spLocks noGrp="1"/>
          </p:cNvSpPr>
          <p:nvPr>
            <p:ph type="title" idx="4294967295"/>
          </p:nvPr>
        </p:nvSpPr>
        <p:spPr>
          <a:xfrm>
            <a:off x="319088" y="963613"/>
            <a:ext cx="8521700" cy="573087"/>
          </a:xfrm>
        </p:spPr>
        <p:txBody>
          <a:bodyPr/>
          <a:lstStyle/>
          <a:p>
            <a:r>
              <a:rPr lang="pt-BR" sz="1200" smtClean="0">
                <a:latin typeface="Arial" charset="0"/>
                <a:cs typeface="Arial" charset="0"/>
                <a:hlinkClick r:id="rId2"/>
              </a:rPr>
              <a:t>Lung-protective ventilatory strategies in intubated preterm neonates with RDS.</a:t>
            </a:r>
            <a:r>
              <a:rPr lang="pt-BR" sz="1200" smtClean="0">
                <a:latin typeface="Arial" charset="0"/>
                <a:cs typeface="Arial" charset="0"/>
              </a:rPr>
              <a:t>Reiterer F, Schwaberger B, Freidl T, Schmölzer G, Pichler G, Urlesberger B.Paediatr Respir Rev. 2017 Jun;23:89-96. doi: 10.1016/j.prrv.2016.10.007. Epub 2016 Oct 26. Review.PMID:27876355 </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77827" name="Text Box 3"/>
          <p:cNvSpPr txBox="1">
            <a:spLocks noGrp="1"/>
          </p:cNvSpPr>
          <p:nvPr>
            <p:ph type="body" idx="4294967295"/>
          </p:nvPr>
        </p:nvSpPr>
        <p:spPr>
          <a:xfrm>
            <a:off x="280988" y="1752600"/>
            <a:ext cx="8521700" cy="3390900"/>
          </a:xfrm>
        </p:spPr>
        <p:txBody>
          <a:bodyPr/>
          <a:lstStyle/>
          <a:p>
            <a:pPr algn="ctr">
              <a:buFont typeface="Arial" charset="0"/>
              <a:buNone/>
            </a:pPr>
            <a:r>
              <a:rPr lang="pt-BR" sz="1600" b="1" smtClean="0">
                <a:solidFill>
                  <a:srgbClr val="0000FF"/>
                </a:solidFill>
                <a:latin typeface="Arial" charset="0"/>
                <a:cs typeface="Arial" charset="0"/>
              </a:rPr>
              <a:t>A tolerância da pressão arterial parcial de dióxido de carbono (PaCO2)&gt; 45 mmHg usada como uma</a:t>
            </a:r>
          </a:p>
          <a:p>
            <a:pPr algn="ctr">
              <a:buFont typeface="Arial" charset="0"/>
              <a:buNone/>
            </a:pPr>
            <a:r>
              <a:rPr lang="pt-BR" sz="1600" b="1" smtClean="0">
                <a:solidFill>
                  <a:srgbClr val="0000FF"/>
                </a:solidFill>
                <a:latin typeface="Arial" charset="0"/>
                <a:cs typeface="Arial" charset="0"/>
              </a:rPr>
              <a:t>estratégia mínima de suporte ventilatório é denominada hipercapnia permissiva</a:t>
            </a:r>
          </a:p>
          <a:p>
            <a:pPr algn="ctr">
              <a:buFont typeface="Arial" charset="0"/>
              <a:buNone/>
            </a:pPr>
            <a:endParaRPr lang="pt-BR" smtClean="0">
              <a:solidFill>
                <a:schemeClr val="tx1"/>
              </a:solidFill>
              <a:latin typeface="Arial" charset="0"/>
              <a:cs typeface="Arial" charset="0"/>
            </a:endParaRPr>
          </a:p>
          <a:p>
            <a:r>
              <a:rPr lang="pt-BR" smtClean="0">
                <a:solidFill>
                  <a:srgbClr val="003366"/>
                </a:solidFill>
                <a:latin typeface="Arial" charset="0"/>
                <a:cs typeface="Arial" charset="0"/>
              </a:rPr>
              <a:t>Parece que a hipercapnia permissiva não tem efeitos protetores pulmonares significativos e pode até ser prejudicial quando  PaCO2 além dos alvos são usados desde o primeiro dia de vida nos  recém-nascidos de extremo baixo peso. No entanto, em desmame de pacientes hipercapnia de leve a moderada permanece como padrão. </a:t>
            </a:r>
          </a:p>
        </p:txBody>
      </p:sp>
      <p:sp>
        <p:nvSpPr>
          <p:cNvPr id="77828" name="Rectangle 4"/>
          <p:cNvSpPr>
            <a:spLocks noChangeArrowheads="1"/>
          </p:cNvSpPr>
          <p:nvPr/>
        </p:nvSpPr>
        <p:spPr bwMode="auto">
          <a:xfrm>
            <a:off x="681038" y="431800"/>
            <a:ext cx="8002587" cy="304800"/>
          </a:xfrm>
          <a:prstGeom prst="rect">
            <a:avLst/>
          </a:prstGeom>
          <a:solidFill>
            <a:schemeClr val="accent1"/>
          </a:solidFill>
          <a:ln w="9525">
            <a:noFill/>
            <a:miter lim="800000"/>
            <a:headEnd/>
            <a:tailEnd/>
          </a:ln>
        </p:spPr>
        <p:txBody>
          <a:bodyPr wrap="none">
            <a:spAutoFit/>
          </a:bodyPr>
          <a:lstStyle/>
          <a:p>
            <a:r>
              <a:rPr lang="pt-BR" sz="1400" b="1">
                <a:solidFill>
                  <a:srgbClr val="FFFF00"/>
                </a:solidFill>
              </a:rPr>
              <a:t>Estratégias ventilatórias protetoras do pulmão em neonatos prematuros intubados com SDR</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2"/>
          <p:cNvSpPr txBox="1">
            <a:spLocks noGrp="1"/>
          </p:cNvSpPr>
          <p:nvPr>
            <p:ph type="title" idx="4294967295"/>
          </p:nvPr>
        </p:nvSpPr>
        <p:spPr>
          <a:xfrm>
            <a:off x="265113" y="955675"/>
            <a:ext cx="8521700" cy="573088"/>
          </a:xfrm>
        </p:spPr>
        <p:txBody>
          <a:bodyPr/>
          <a:lstStyle/>
          <a:p>
            <a:pPr algn="ctr"/>
            <a:r>
              <a:rPr lang="pt-BR" sz="1200" smtClean="0">
                <a:latin typeface="Arial" charset="0"/>
                <a:cs typeface="Arial" charset="0"/>
                <a:hlinkClick r:id="rId2"/>
              </a:rPr>
              <a:t>Inflammatory Mediators in Tracheal Aspirates of </a:t>
            </a:r>
            <a:r>
              <a:rPr lang="pt-BR" sz="1200" b="1" smtClean="0">
                <a:latin typeface="Arial" charset="0"/>
                <a:cs typeface="Arial" charset="0"/>
                <a:hlinkClick r:id="rId2"/>
              </a:rPr>
              <a:t>Preterm</a:t>
            </a:r>
            <a:r>
              <a:rPr lang="pt-BR" sz="1200" smtClean="0">
                <a:latin typeface="Arial" charset="0"/>
                <a:cs typeface="Arial" charset="0"/>
                <a:hlinkClick r:id="rId2"/>
              </a:rPr>
              <a:t> Infants Participating in a Randomized Trial of </a:t>
            </a:r>
            <a:r>
              <a:rPr lang="pt-BR" sz="1200" b="1" smtClean="0">
                <a:latin typeface="Arial" charset="0"/>
                <a:cs typeface="Arial" charset="0"/>
                <a:hlinkClick r:id="rId2"/>
              </a:rPr>
              <a:t>Permissive</a:t>
            </a:r>
            <a:r>
              <a:rPr lang="pt-BR" sz="1200" smtClean="0">
                <a:latin typeface="Arial" charset="0"/>
                <a:cs typeface="Arial" charset="0"/>
                <a:hlinkClick r:id="rId2"/>
              </a:rPr>
              <a:t> </a:t>
            </a:r>
            <a:r>
              <a:rPr lang="pt-BR" sz="1200" b="1" smtClean="0">
                <a:latin typeface="Arial" charset="0"/>
                <a:cs typeface="Arial" charset="0"/>
                <a:hlinkClick r:id="rId2"/>
              </a:rPr>
              <a:t>Hypercapnia</a:t>
            </a:r>
            <a:r>
              <a:rPr lang="pt-BR" sz="1200" smtClean="0">
                <a:latin typeface="Arial" charset="0"/>
                <a:cs typeface="Arial" charset="0"/>
                <a:hlinkClick r:id="rId2"/>
              </a:rPr>
              <a:t>.</a:t>
            </a:r>
            <a:r>
              <a:rPr lang="pt-BR" sz="1200" smtClean="0">
                <a:latin typeface="Arial" charset="0"/>
                <a:cs typeface="Arial" charset="0"/>
              </a:rPr>
              <a:t>Gentner S, Laube M, Uhlig U, Yang Y, Fuchs HW, Dreyhaupt J, Hummler HD, Uhlig S, Thome UH.Front Pediatr. 2017 Nov 21;5:246. doi: 10.3389/fped.2017.00246. eCollection 2017.PMID: 29209598.</a:t>
            </a:r>
            <a:r>
              <a:rPr lang="pt-BR" sz="1200" u="sng" smtClean="0">
                <a:latin typeface="Arial" charset="0"/>
                <a:cs typeface="Arial" charset="0"/>
                <a:hlinkClick r:id="rId3"/>
              </a:rPr>
              <a:t>Similar articles</a:t>
            </a:r>
            <a:r>
              <a:rPr lang="pt-BR" sz="1200" u="sng" smtClean="0">
                <a:latin typeface="Arial" charset="0"/>
                <a:cs typeface="Arial" charset="0"/>
              </a:rPr>
              <a:t>. </a:t>
            </a:r>
            <a:r>
              <a:rPr lang="pt-BR" sz="1200" smtClean="0">
                <a:solidFill>
                  <a:srgbClr val="0000FF"/>
                </a:solidFill>
                <a:latin typeface="Arial" charset="0"/>
                <a:cs typeface="Arial" charset="0"/>
              </a:rPr>
              <a:t>Artigo Integral!</a:t>
            </a:r>
          </a:p>
        </p:txBody>
      </p:sp>
      <p:sp>
        <p:nvSpPr>
          <p:cNvPr id="78851" name="Text Box 3"/>
          <p:cNvSpPr txBox="1">
            <a:spLocks noGrp="1"/>
          </p:cNvSpPr>
          <p:nvPr>
            <p:ph type="body" idx="4294967295"/>
          </p:nvPr>
        </p:nvSpPr>
        <p:spPr>
          <a:xfrm>
            <a:off x="311150" y="1644650"/>
            <a:ext cx="8521700" cy="3390900"/>
          </a:xfrm>
        </p:spPr>
        <p:txBody>
          <a:bodyPr/>
          <a:lstStyle/>
          <a:p>
            <a:r>
              <a:rPr lang="pt-BR" sz="1200" smtClean="0">
                <a:latin typeface="Arial" charset="0"/>
                <a:cs typeface="Arial" charset="0"/>
              </a:rPr>
              <a:t>Durante um estudo multicêntrico de hipercapnia permissiva em recém-nascidos de extremo baixo peso os bebês prematuros (peso de nascimento entre 400-1.000 g, idade gestacional 23 0 / 7-28 6/7 semanas) que necessitaram de ventilação mecânica dentro de 24 horas foram distribuídos aleatoriamente um alvo de PaCO2 alto ou um grupo de controle. </a:t>
            </a:r>
          </a:p>
          <a:p>
            <a:r>
              <a:rPr lang="pt-BR" sz="1200" smtClean="0">
                <a:latin typeface="Arial" charset="0"/>
                <a:cs typeface="Arial" charset="0"/>
              </a:rPr>
              <a:t>O grupo alvo alto visou os valores de PaCO2 de 55-65, 60-70 e 65-75 mmHg e o grupo controle nos valores de PCO2 de 40-50, 45-55 e 50-60 mmHg nos dias pós-natais 1-3, 4 -6 e 7-14, respectivamente. </a:t>
            </a:r>
          </a:p>
          <a:p>
            <a:r>
              <a:rPr lang="pt-BR" sz="1200" smtClean="0">
                <a:latin typeface="Arial" charset="0"/>
                <a:cs typeface="Arial" charset="0"/>
              </a:rPr>
              <a:t>O aspirado traqueal  foi analisado para citocinas próinflamatórias do dia pós-natal 2-21. A displasia broncopulmonar foi determinada em uma idade pós-menstrual de 36 semanas ± 2 dias.</a:t>
            </a:r>
          </a:p>
          <a:p>
            <a:r>
              <a:rPr lang="pt-BR" sz="1200" smtClean="0">
                <a:solidFill>
                  <a:srgbClr val="0000FF"/>
                </a:solidFill>
                <a:latin typeface="Arial" charset="0"/>
                <a:cs typeface="Arial" charset="0"/>
              </a:rPr>
              <a:t>O que foi encontrado?</a:t>
            </a:r>
            <a:r>
              <a:rPr lang="pt-BR" sz="1200" smtClean="0">
                <a:latin typeface="Arial" charset="0"/>
                <a:cs typeface="Arial" charset="0"/>
              </a:rPr>
              <a:t> </a:t>
            </a:r>
            <a:r>
              <a:rPr lang="pt-BR" sz="1200" smtClean="0">
                <a:solidFill>
                  <a:srgbClr val="FF3300"/>
                </a:solidFill>
                <a:latin typeface="Arial" charset="0"/>
                <a:cs typeface="Arial" charset="0"/>
              </a:rPr>
              <a:t>Os níveis de citocinas inflamatórias e ASM foram semelhantes nos dois grupos</a:t>
            </a:r>
          </a:p>
          <a:p>
            <a:r>
              <a:rPr lang="pt-BR" sz="1200" smtClean="0">
                <a:solidFill>
                  <a:srgbClr val="0000FF"/>
                </a:solidFill>
                <a:latin typeface="Arial" charset="0"/>
                <a:cs typeface="Arial" charset="0"/>
              </a:rPr>
              <a:t>O que se conclui?</a:t>
            </a:r>
            <a:r>
              <a:rPr lang="pt-BR" sz="1200" smtClean="0">
                <a:latin typeface="Arial" charset="0"/>
                <a:cs typeface="Arial" charset="0"/>
              </a:rPr>
              <a:t> Os resultados sugerem que altos níveis de PaCO2 não resultam em menor atividade inflamatória pulmonar e, portanto, refletem os resultados clínicos. </a:t>
            </a:r>
            <a:r>
              <a:rPr lang="pt-BR" sz="1200" smtClean="0">
                <a:solidFill>
                  <a:srgbClr val="FF3300"/>
                </a:solidFill>
                <a:latin typeface="Arial" charset="0"/>
                <a:cs typeface="Arial" charset="0"/>
              </a:rPr>
              <a:t>Isso indica que altas faixas de PaCO2 não são eficazes na redução da lesão pulmonar induzida pelo ventilador em bebês prematuros, em comparação com alvos de controle.</a:t>
            </a:r>
          </a:p>
          <a:p>
            <a:r>
              <a:rPr lang="pt-BR" sz="1200" smtClean="0">
                <a:solidFill>
                  <a:srgbClr val="0000FF"/>
                </a:solidFill>
                <a:latin typeface="Arial" charset="0"/>
                <a:cs typeface="Arial" charset="0"/>
              </a:rPr>
              <a:t>Interessante</a:t>
            </a:r>
            <a:r>
              <a:rPr lang="pt-BR" sz="1200" smtClean="0">
                <a:latin typeface="Arial" charset="0"/>
                <a:cs typeface="Arial" charset="0"/>
              </a:rPr>
              <a:t>: altos níveis-alvo de PaCO2  podem reduzir o estresse mecânico para o parênquima pulmonar, mas </a:t>
            </a:r>
            <a:r>
              <a:rPr lang="pt-BR" sz="1200" b="1" smtClean="0">
                <a:solidFill>
                  <a:srgbClr val="FF3300"/>
                </a:solidFill>
                <a:latin typeface="Arial" charset="0"/>
                <a:cs typeface="Arial" charset="0"/>
              </a:rPr>
              <a:t>possíveis valores sub-ótimos de pH podem impedir as enzimas, que podem ser ainda mais diretamente serem inibidas por altas concentrações de PaCO2.</a:t>
            </a:r>
          </a:p>
        </p:txBody>
      </p:sp>
      <p:sp>
        <p:nvSpPr>
          <p:cNvPr id="78852" name="Rectangle 4"/>
          <p:cNvSpPr>
            <a:spLocks noChangeArrowheads="1"/>
          </p:cNvSpPr>
          <p:nvPr/>
        </p:nvSpPr>
        <p:spPr bwMode="auto">
          <a:xfrm>
            <a:off x="200025" y="277813"/>
            <a:ext cx="8712200" cy="6699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Mediadores Inflamatórios em aspirados traqueais de bebês prematuros participando de um estudo randomizado de hipercapnia permissiva</a:t>
            </a:r>
            <a:r>
              <a:rPr lang="pt-BR" b="1">
                <a:solidFill>
                  <a:srgbClr val="FFFF00"/>
                </a:solidFill>
              </a:rPr>
              <a:t>.</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ext Box 2"/>
          <p:cNvSpPr txBox="1">
            <a:spLocks noGrp="1"/>
          </p:cNvSpPr>
          <p:nvPr>
            <p:ph type="title" idx="4294967295"/>
          </p:nvPr>
        </p:nvSpPr>
        <p:spPr>
          <a:xfrm>
            <a:off x="319088" y="1058863"/>
            <a:ext cx="8521700" cy="573087"/>
          </a:xfrm>
        </p:spPr>
        <p:txBody>
          <a:bodyPr/>
          <a:lstStyle/>
          <a:p>
            <a:pPr algn="ctr"/>
            <a:r>
              <a:rPr lang="pt-BR" sz="1200" smtClean="0">
                <a:latin typeface="Arial" charset="0"/>
                <a:cs typeface="Arial" charset="0"/>
                <a:hlinkClick r:id="rId2"/>
              </a:rPr>
              <a:t>Incidence of Hypocapnia, </a:t>
            </a:r>
            <a:r>
              <a:rPr lang="pt-BR" sz="1200" b="1" smtClean="0">
                <a:latin typeface="Arial" charset="0"/>
                <a:cs typeface="Arial" charset="0"/>
                <a:hlinkClick r:id="rId2"/>
              </a:rPr>
              <a:t>Hypercapnia</a:t>
            </a:r>
            <a:r>
              <a:rPr lang="pt-BR" sz="1200" smtClean="0">
                <a:latin typeface="Arial" charset="0"/>
                <a:cs typeface="Arial" charset="0"/>
                <a:hlinkClick r:id="rId2"/>
              </a:rPr>
              <a:t>, and Acidosis and the Associated Risk of Adverse Events in </a:t>
            </a:r>
            <a:r>
              <a:rPr lang="pt-BR" sz="1200" b="1" smtClean="0">
                <a:latin typeface="Arial" charset="0"/>
                <a:cs typeface="Arial" charset="0"/>
                <a:hlinkClick r:id="rId2"/>
              </a:rPr>
              <a:t>Preterm</a:t>
            </a:r>
            <a:r>
              <a:rPr lang="pt-BR" sz="1200" smtClean="0">
                <a:latin typeface="Arial" charset="0"/>
                <a:cs typeface="Arial" charset="0"/>
                <a:hlinkClick r:id="rId2"/>
              </a:rPr>
              <a:t> Neonates.</a:t>
            </a: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Brown MK, Poeltler DM, Hassen KO, Lazarus DV, Brown VK, Stout JJ, Rich WD, Katheria AC.</a:t>
            </a:r>
            <a:br>
              <a:rPr lang="pt-BR" sz="1200" smtClean="0">
                <a:latin typeface="Arial" charset="0"/>
                <a:cs typeface="Arial" charset="0"/>
              </a:rPr>
            </a:br>
            <a:r>
              <a:rPr lang="pt-BR" sz="1200" smtClean="0">
                <a:latin typeface="Arial" charset="0"/>
                <a:cs typeface="Arial" charset="0"/>
              </a:rPr>
              <a:t>Respir Care. 2018 Apr 3. pii: respcare.05801. doi: 10.4187/respcare.05801. [Epub ahead of print]</a:t>
            </a:r>
            <a:br>
              <a:rPr lang="pt-BR" sz="1200" smtClean="0">
                <a:latin typeface="Arial" charset="0"/>
                <a:cs typeface="Arial" charset="0"/>
              </a:rPr>
            </a:br>
            <a:r>
              <a:rPr lang="pt-BR" sz="1200" smtClean="0">
                <a:latin typeface="Arial" charset="0"/>
                <a:cs typeface="Arial" charset="0"/>
              </a:rPr>
              <a:t>PMID: 29615483.</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79875" name="Text Box 3"/>
          <p:cNvSpPr txBox="1">
            <a:spLocks noGrp="1"/>
          </p:cNvSpPr>
          <p:nvPr>
            <p:ph type="body" idx="4294967295"/>
          </p:nvPr>
        </p:nvSpPr>
        <p:spPr>
          <a:xfrm>
            <a:off x="0" y="1874838"/>
            <a:ext cx="9144000" cy="3268662"/>
          </a:xfrm>
          <a:solidFill>
            <a:schemeClr val="tx1"/>
          </a:solidFill>
        </p:spPr>
        <p:txBody>
          <a:bodyPr/>
          <a:lstStyle/>
          <a:p>
            <a:r>
              <a:rPr lang="pt-BR" smtClean="0">
                <a:latin typeface="Arial" charset="0"/>
                <a:cs typeface="Arial" charset="0"/>
              </a:rPr>
              <a:t>A hipercapnia permissiva é uma estratégia de proteção pulmonar. Os autores reviram a nossa prática clínica atual para a gama de hipercapnia permissiva e identificar a relação entre PaCO2 e pH e resultados adversos.</a:t>
            </a:r>
          </a:p>
          <a:p>
            <a:r>
              <a:rPr lang="pt-BR" smtClean="0">
                <a:latin typeface="Arial" charset="0"/>
                <a:cs typeface="Arial" charset="0"/>
              </a:rPr>
              <a:t>47 lactentes com peso ao nascer de 1.206 ± 395 g e idade gestacional de 28 ± 2 semanas foram incluídos. Das 1.316 amostras totais, &lt;2% tinham </a:t>
            </a:r>
            <a:r>
              <a:rPr lang="pt-BR" smtClean="0">
                <a:solidFill>
                  <a:srgbClr val="FF3300"/>
                </a:solidFill>
                <a:latin typeface="Arial" charset="0"/>
                <a:cs typeface="Arial" charset="0"/>
              </a:rPr>
              <a:t>hipocapnia (PaCO2 &lt;30 mmHg</a:t>
            </a:r>
            <a:r>
              <a:rPr lang="pt-BR" smtClean="0">
                <a:latin typeface="Arial" charset="0"/>
                <a:cs typeface="Arial" charset="0"/>
              </a:rPr>
              <a:t>), 47% eram </a:t>
            </a:r>
            <a:r>
              <a:rPr lang="pt-BR" smtClean="0">
                <a:solidFill>
                  <a:srgbClr val="0000FF"/>
                </a:solidFill>
                <a:latin typeface="Arial" charset="0"/>
                <a:cs typeface="Arial" charset="0"/>
              </a:rPr>
              <a:t>normocápnicas (PaCO2 35-45 mmHg</a:t>
            </a:r>
            <a:r>
              <a:rPr lang="pt-BR" smtClean="0">
                <a:latin typeface="Arial" charset="0"/>
                <a:cs typeface="Arial" charset="0"/>
              </a:rPr>
              <a:t>), 26,5% tinham </a:t>
            </a:r>
            <a:r>
              <a:rPr lang="pt-BR" smtClean="0">
                <a:solidFill>
                  <a:srgbClr val="0000FF"/>
                </a:solidFill>
                <a:latin typeface="Arial" charset="0"/>
                <a:cs typeface="Arial" charset="0"/>
              </a:rPr>
              <a:t>hipercapnia leve (PaCO2 45-55 mmHg</a:t>
            </a:r>
            <a:r>
              <a:rPr lang="pt-BR" smtClean="0">
                <a:latin typeface="Arial" charset="0"/>
                <a:cs typeface="Arial" charset="0"/>
              </a:rPr>
              <a:t>), 13% tinham </a:t>
            </a:r>
            <a:r>
              <a:rPr lang="pt-BR" smtClean="0">
                <a:solidFill>
                  <a:srgbClr val="FF3300"/>
                </a:solidFill>
                <a:latin typeface="Arial" charset="0"/>
                <a:cs typeface="Arial" charset="0"/>
              </a:rPr>
              <a:t>moderada hipercapnia (PaCO2 55-65 mmHg</a:t>
            </a:r>
            <a:r>
              <a:rPr lang="pt-BR" smtClean="0">
                <a:latin typeface="Arial" charset="0"/>
                <a:cs typeface="Arial" charset="0"/>
              </a:rPr>
              <a:t>) e 6,5% tinham </a:t>
            </a:r>
            <a:r>
              <a:rPr lang="pt-BR" smtClean="0">
                <a:solidFill>
                  <a:srgbClr val="FF3300"/>
                </a:solidFill>
                <a:latin typeface="Arial" charset="0"/>
                <a:cs typeface="Arial" charset="0"/>
              </a:rPr>
              <a:t>hipercapnia grave (PaCO2 ≥ 65 mmHg).</a:t>
            </a:r>
          </a:p>
          <a:p>
            <a:r>
              <a:rPr lang="pt-BR" smtClean="0">
                <a:latin typeface="Arial" charset="0"/>
                <a:cs typeface="Arial" charset="0"/>
              </a:rPr>
              <a:t>Indivíduos com morte / hemorragia intraventricular grave tiveram uma média maior de PaCO2 (52,8 vs 44,7mmHg: odds ratio [OR] de 1,16, IC 95% 1,04-1,29, P = 0,006), maior variabilidade da PaCO2 com um desvio padrão de 12,6 versus 7,8 (OR de  1,15, IC 95% 1,03-1,27, P = 0,01) e um pH mais  mais baixo de 7,03 versus 7,23 (OR de  0, IC 95% 0-0,06, P = 0,003).</a:t>
            </a:r>
          </a:p>
          <a:p>
            <a:r>
              <a:rPr lang="pt-BR" smtClean="0">
                <a:solidFill>
                  <a:srgbClr val="0000FF"/>
                </a:solidFill>
                <a:latin typeface="Arial" charset="0"/>
                <a:cs typeface="Arial" charset="0"/>
              </a:rPr>
              <a:t>Conclusão</a:t>
            </a:r>
            <a:r>
              <a:rPr lang="pt-BR" smtClean="0">
                <a:latin typeface="Arial" charset="0"/>
                <a:cs typeface="Arial" charset="0"/>
              </a:rPr>
              <a:t>: A hipercapnia é comum e a </a:t>
            </a:r>
            <a:r>
              <a:rPr lang="pt-BR" smtClean="0">
                <a:solidFill>
                  <a:srgbClr val="FF3300"/>
                </a:solidFill>
                <a:latin typeface="Arial" charset="0"/>
                <a:cs typeface="Arial" charset="0"/>
              </a:rPr>
              <a:t>hipercapnia moderada pode aumentar o risco de lesão neurológica e proporcionar pouco benefício pulmonar</a:t>
            </a:r>
          </a:p>
          <a:p>
            <a:pPr algn="ctr">
              <a:buFont typeface="Arial" charset="0"/>
              <a:buNone/>
            </a:pPr>
            <a:r>
              <a:rPr lang="pt-BR" b="1" smtClean="0">
                <a:solidFill>
                  <a:srgbClr val="0000FF"/>
                </a:solidFill>
                <a:latin typeface="Arial" charset="0"/>
                <a:cs typeface="Arial" charset="0"/>
              </a:rPr>
              <a:t>Embora a hipercapnia leve pareça segura</a:t>
            </a:r>
            <a:r>
              <a:rPr lang="pt-BR" b="1" smtClean="0">
                <a:latin typeface="Arial" charset="0"/>
                <a:cs typeface="Arial" charset="0"/>
              </a:rPr>
              <a:t>, </a:t>
            </a:r>
            <a:r>
              <a:rPr lang="pt-BR" b="1" smtClean="0">
                <a:solidFill>
                  <a:srgbClr val="FF3300"/>
                </a:solidFill>
                <a:latin typeface="Arial" charset="0"/>
                <a:cs typeface="Arial" charset="0"/>
              </a:rPr>
              <a:t>a hipercapnia moderada pode aumentar o risco neurológico e fornece pouco benefício</a:t>
            </a:r>
          </a:p>
        </p:txBody>
      </p:sp>
      <p:sp>
        <p:nvSpPr>
          <p:cNvPr id="79876" name="Rectangle 4"/>
          <p:cNvSpPr>
            <a:spLocks noChangeArrowheads="1"/>
          </p:cNvSpPr>
          <p:nvPr/>
        </p:nvSpPr>
        <p:spPr bwMode="auto">
          <a:xfrm>
            <a:off x="190500" y="265113"/>
            <a:ext cx="8766175" cy="5175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Incidência de Hipocapnia, Hipercapnia e Acidose e o Risco Associado de Eventos Adversos em Neonatos Pré-termo</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ext Box 2"/>
          <p:cNvSpPr txBox="1">
            <a:spLocks noGrp="1"/>
          </p:cNvSpPr>
          <p:nvPr>
            <p:ph type="title" idx="4294967295"/>
          </p:nvPr>
        </p:nvSpPr>
        <p:spPr>
          <a:xfrm>
            <a:off x="298450" y="923925"/>
            <a:ext cx="8521700" cy="573088"/>
          </a:xfrm>
        </p:spPr>
        <p:txBody>
          <a:bodyPr/>
          <a:lstStyle/>
          <a:p>
            <a:pPr algn="ctr"/>
            <a:r>
              <a:rPr lang="pt-BR" sz="1200" b="1" smtClean="0">
                <a:latin typeface="Arial" charset="0"/>
                <a:cs typeface="Arial" charset="0"/>
                <a:hlinkClick r:id="rId2"/>
              </a:rPr>
              <a:t>Permissive</a:t>
            </a:r>
            <a:r>
              <a:rPr lang="pt-BR" sz="1200" smtClean="0">
                <a:latin typeface="Arial" charset="0"/>
                <a:cs typeface="Arial" charset="0"/>
                <a:hlinkClick r:id="rId2"/>
              </a:rPr>
              <a:t> </a:t>
            </a:r>
            <a:r>
              <a:rPr lang="pt-BR" sz="1200" b="1" smtClean="0">
                <a:latin typeface="Arial" charset="0"/>
                <a:cs typeface="Arial" charset="0"/>
                <a:hlinkClick r:id="rId2"/>
              </a:rPr>
              <a:t>Hypercapnia</a:t>
            </a:r>
            <a:r>
              <a:rPr lang="pt-BR" sz="1200" smtClean="0">
                <a:latin typeface="Arial" charset="0"/>
                <a:cs typeface="Arial" charset="0"/>
                <a:hlinkClick r:id="rId2"/>
              </a:rPr>
              <a:t> Results in Decreased Functional Vessel Density in the Skin of Extremely Low Birth Weight Infants.</a:t>
            </a:r>
            <a:r>
              <a:rPr lang="pt-BR" sz="1200" smtClean="0">
                <a:latin typeface="Arial" charset="0"/>
                <a:cs typeface="Arial" charset="0"/>
              </a:rPr>
              <a:t>Puchwein-Schwepcke AF, Schottmayer K, Mormanová Z, Dreyhaupt J, Genzel-Boroviczeny O, Thome UH.</a:t>
            </a:r>
            <a:br>
              <a:rPr lang="pt-BR" sz="1200" smtClean="0">
                <a:latin typeface="Arial" charset="0"/>
                <a:cs typeface="Arial" charset="0"/>
              </a:rPr>
            </a:br>
            <a:r>
              <a:rPr lang="pt-BR" sz="1200" smtClean="0">
                <a:latin typeface="Arial" charset="0"/>
                <a:cs typeface="Arial" charset="0"/>
              </a:rPr>
              <a:t>Front Pediatr. 2018 Mar 13;6:52. doi: 10.3389/fped.2018.00052. eCollection 2018.PMID: 29662873. </a:t>
            </a:r>
            <a:br>
              <a:rPr lang="pt-BR" sz="1200" smtClean="0">
                <a:latin typeface="Arial" charset="0"/>
                <a:cs typeface="Arial" charset="0"/>
              </a:rPr>
            </a:br>
            <a:r>
              <a:rPr lang="pt-BR" sz="1200" u="sng" smtClean="0">
                <a:latin typeface="Arial" charset="0"/>
                <a:cs typeface="Arial" charset="0"/>
                <a:hlinkClick r:id="rId3"/>
              </a:rPr>
              <a:t>Similar articles</a:t>
            </a:r>
            <a:r>
              <a:rPr lang="pt-BR" sz="1200" u="sng" smtClean="0">
                <a:latin typeface="Arial" charset="0"/>
                <a:cs typeface="Arial" charset="0"/>
              </a:rPr>
              <a:t>. </a:t>
            </a:r>
            <a:r>
              <a:rPr lang="pt-BR" sz="1200" smtClean="0">
                <a:solidFill>
                  <a:srgbClr val="0000FF"/>
                </a:solidFill>
                <a:latin typeface="Arial" charset="0"/>
                <a:cs typeface="Arial" charset="0"/>
              </a:rPr>
              <a:t>Artigo Integral!</a:t>
            </a:r>
          </a:p>
        </p:txBody>
      </p:sp>
      <p:sp>
        <p:nvSpPr>
          <p:cNvPr id="80899" name="Text Box 3"/>
          <p:cNvSpPr txBox="1">
            <a:spLocks noGrp="1"/>
          </p:cNvSpPr>
          <p:nvPr>
            <p:ph type="body" idx="4294967295"/>
          </p:nvPr>
        </p:nvSpPr>
        <p:spPr>
          <a:xfrm>
            <a:off x="312738" y="1752600"/>
            <a:ext cx="8521700" cy="3390900"/>
          </a:xfrm>
          <a:solidFill>
            <a:schemeClr val="tx1"/>
          </a:solidFill>
        </p:spPr>
        <p:txBody>
          <a:bodyPr/>
          <a:lstStyle/>
          <a:p>
            <a:pPr>
              <a:lnSpc>
                <a:spcPct val="90000"/>
              </a:lnSpc>
            </a:pPr>
            <a:r>
              <a:rPr lang="pt-BR" sz="1200" smtClean="0">
                <a:latin typeface="Arial" charset="0"/>
                <a:cs typeface="Arial" charset="0"/>
              </a:rPr>
              <a:t>A lesão pulmonar induzida pelo ventilador, com subseqüente displasia broncopulmonar, continua sendo uma questão importante no cuidado de recém-nascidos de extremo baixo peso. </a:t>
            </a:r>
          </a:p>
          <a:p>
            <a:pPr>
              <a:lnSpc>
                <a:spcPct val="90000"/>
              </a:lnSpc>
            </a:pPr>
            <a:r>
              <a:rPr lang="pt-BR" sz="1200" smtClean="0">
                <a:latin typeface="Arial" charset="0"/>
                <a:cs typeface="Arial" charset="0"/>
              </a:rPr>
              <a:t>A hipercapnia permissiva é uma estratégia de tolerar níveis mais elevados de PaCO2 para o</a:t>
            </a:r>
          </a:p>
          <a:p>
            <a:pPr>
              <a:lnSpc>
                <a:spcPct val="90000"/>
              </a:lnSpc>
              <a:buFont typeface="Arial" charset="0"/>
              <a:buNone/>
            </a:pPr>
            <a:r>
              <a:rPr lang="pt-BR" sz="1200" smtClean="0">
                <a:latin typeface="Arial" charset="0"/>
                <a:cs typeface="Arial" charset="0"/>
              </a:rPr>
              <a:t>       benefício de ventilação menos agressiva e, portanto, menos trauma mecânico para o pulmão</a:t>
            </a:r>
          </a:p>
          <a:p>
            <a:pPr>
              <a:lnSpc>
                <a:spcPct val="90000"/>
              </a:lnSpc>
            </a:pPr>
            <a:r>
              <a:rPr lang="pt-BR" sz="1200" b="1" smtClean="0">
                <a:solidFill>
                  <a:srgbClr val="FF3300"/>
                </a:solidFill>
                <a:latin typeface="Arial" charset="0"/>
                <a:cs typeface="Arial" charset="0"/>
              </a:rPr>
              <a:t>NO ENTANTO</a:t>
            </a:r>
            <a:r>
              <a:rPr lang="pt-BR" sz="1200" smtClean="0">
                <a:latin typeface="Arial" charset="0"/>
                <a:cs typeface="Arial" charset="0"/>
              </a:rPr>
              <a:t>: </a:t>
            </a:r>
            <a:r>
              <a:rPr lang="pt-BR" sz="1200" b="1" smtClean="0">
                <a:solidFill>
                  <a:srgbClr val="FF3300"/>
                </a:solidFill>
                <a:latin typeface="Arial" charset="0"/>
                <a:cs typeface="Arial" charset="0"/>
              </a:rPr>
              <a:t>A hipercapnia altera a perfusão cerebral, mas sua influência na microcirculação periférica é desconhecida</a:t>
            </a:r>
            <a:r>
              <a:rPr lang="pt-BR" sz="1200" smtClean="0">
                <a:latin typeface="Arial" charset="0"/>
                <a:cs typeface="Arial" charset="0"/>
              </a:rPr>
              <a:t>.</a:t>
            </a:r>
          </a:p>
          <a:p>
            <a:pPr>
              <a:lnSpc>
                <a:spcPct val="90000"/>
              </a:lnSpc>
            </a:pPr>
            <a:r>
              <a:rPr lang="pt-BR" sz="1200" smtClean="0">
                <a:latin typeface="Arial" charset="0"/>
                <a:cs typeface="Arial" charset="0"/>
              </a:rPr>
              <a:t>Sabemos que a hipercapnia causa dilatação das arteríolas cerebrais com risco possivelmente aumentado de sangramento intracraniano. A nível da microcirculação, a hipoxia e hipercapnia levam a um aumento da perfusão no córtex cerebral do rato.</a:t>
            </a:r>
          </a:p>
          <a:p>
            <a:pPr>
              <a:lnSpc>
                <a:spcPct val="90000"/>
              </a:lnSpc>
            </a:pPr>
            <a:r>
              <a:rPr lang="pt-BR" sz="1200" smtClean="0">
                <a:latin typeface="Arial" charset="0"/>
                <a:cs typeface="Arial" charset="0"/>
              </a:rPr>
              <a:t>Hipótese dos autores: a microcirculação cutânea pode ser afetada por níveis mais altos de PaCO2 durante hipercapnia permissiva em relação a densidade funcional dos vasos, distribuição do diâmetro e qualidade de fluxo.</a:t>
            </a:r>
          </a:p>
          <a:p>
            <a:pPr>
              <a:lnSpc>
                <a:spcPct val="90000"/>
              </a:lnSpc>
            </a:pPr>
            <a:r>
              <a:rPr lang="pt-BR" sz="1200" smtClean="0">
                <a:latin typeface="Arial" charset="0"/>
                <a:cs typeface="Arial" charset="0"/>
              </a:rPr>
              <a:t>Este estudo demonstra que 14 dias de hipercapnia permissiva com alvos de PaCO2 relativamente elevados, como usado neste estudo, teve impacto significativo na microcirculação da pele, comparado com o grupo com leve hiprcapnia.</a:t>
            </a:r>
          </a:p>
          <a:p>
            <a:pPr>
              <a:lnSpc>
                <a:spcPct val="90000"/>
              </a:lnSpc>
            </a:pPr>
            <a:r>
              <a:rPr lang="pt-BR" sz="1200" smtClean="0">
                <a:latin typeface="Arial" charset="0"/>
                <a:cs typeface="Arial" charset="0"/>
              </a:rPr>
              <a:t>Assim, a hipercapnia reduziu significativamente a perfusão da pele. A diminuição é mais proeminente na segunda semana de hipercapnia permissiva.</a:t>
            </a:r>
          </a:p>
          <a:p>
            <a:pPr>
              <a:lnSpc>
                <a:spcPct val="90000"/>
              </a:lnSpc>
            </a:pPr>
            <a:r>
              <a:rPr lang="pt-BR" sz="1200" smtClean="0">
                <a:solidFill>
                  <a:srgbClr val="0000FF"/>
                </a:solidFill>
                <a:latin typeface="Arial" charset="0"/>
                <a:cs typeface="Arial" charset="0"/>
              </a:rPr>
              <a:t>Conclusão</a:t>
            </a:r>
            <a:r>
              <a:rPr lang="pt-BR" sz="1200" smtClean="0">
                <a:latin typeface="Arial" charset="0"/>
                <a:cs typeface="Arial" charset="0"/>
              </a:rPr>
              <a:t>: </a:t>
            </a:r>
            <a:r>
              <a:rPr lang="pt-BR" sz="1200" b="1" smtClean="0">
                <a:solidFill>
                  <a:srgbClr val="FF3300"/>
                </a:solidFill>
                <a:latin typeface="Arial" charset="0"/>
                <a:cs typeface="Arial" charset="0"/>
              </a:rPr>
              <a:t>Níveis elevados de PaCO2 prejudicaram significativamente a microcirculação periférica em prematuros, como mostrado por uma diminuição da densidade funcional dos vasos, presumivelmente secundária à vasoconstrição periférica.</a:t>
            </a:r>
          </a:p>
        </p:txBody>
      </p:sp>
      <p:sp>
        <p:nvSpPr>
          <p:cNvPr id="80900" name="Rectangle 4"/>
          <p:cNvSpPr>
            <a:spLocks noChangeArrowheads="1"/>
          </p:cNvSpPr>
          <p:nvPr/>
        </p:nvSpPr>
        <p:spPr bwMode="auto">
          <a:xfrm>
            <a:off x="234950" y="425450"/>
            <a:ext cx="8593138" cy="5175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Resultados de hipercapnia permissiva na diminuição da densidade de vasos funcionais na pele de bebês com extremo baixo peso ao nascer</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ext Box 2"/>
          <p:cNvSpPr txBox="1">
            <a:spLocks noGrp="1"/>
          </p:cNvSpPr>
          <p:nvPr>
            <p:ph type="body" idx="4294967295"/>
          </p:nvPr>
        </p:nvSpPr>
        <p:spPr>
          <a:xfrm>
            <a:off x="279400" y="1252538"/>
            <a:ext cx="8521700" cy="4021137"/>
          </a:xfrm>
          <a:solidFill>
            <a:schemeClr val="tx1"/>
          </a:solidFill>
        </p:spPr>
        <p:txBody>
          <a:bodyPr/>
          <a:lstStyle/>
          <a:p>
            <a:pPr algn="ctr">
              <a:lnSpc>
                <a:spcPct val="90000"/>
              </a:lnSpc>
            </a:pPr>
            <a:r>
              <a:rPr lang="pt-BR" altLang="ja-JP" sz="1200" smtClean="0">
                <a:latin typeface="Arial" charset="0"/>
                <a:ea typeface="MS PGothic" pitchFamily="34" charset="-128"/>
                <a:cs typeface="Arial" charset="0"/>
              </a:rPr>
              <a:t>A Conferência baseia-se em dois grandes estudos realizados por Noori et al, publicados este ano, quando evidenciou o baixo fluxo sanguíneo cerebral nos pré-termos ao nascer com aumento  nos primeiros 3 dias de vida, mostrando o ciclo da isquemia-reperfusão no desencadeamento da hemorragia intraventricular nos pré-termos. Estes achados já foram citados por Laura Ment (1982) e Martin Kluckow (2000) (consultem os </a:t>
            </a:r>
            <a:r>
              <a:rPr lang="pt-BR" altLang="ja-JP" sz="1200" i="1" smtClean="0">
                <a:latin typeface="Arial" charset="0"/>
                <a:ea typeface="MS PGothic" pitchFamily="34" charset="-128"/>
                <a:cs typeface="Arial" charset="0"/>
              </a:rPr>
              <a:t>links</a:t>
            </a:r>
            <a:r>
              <a:rPr lang="pt-BR" altLang="ja-JP" sz="1200" smtClean="0">
                <a:latin typeface="Arial" charset="0"/>
                <a:ea typeface="MS PGothic" pitchFamily="34" charset="-128"/>
                <a:cs typeface="Arial" charset="0"/>
              </a:rPr>
              <a:t>).  O segundo estudo realizado por Noori et al mostrou que o aumento dos níveis de CO2, coincidindo com a fase de reperfusão sistêmica e cerebral pode também ter aumentado a reperfusão cerebral nos pacientes que subsequentemente desenvolveram HP/HIV (</a:t>
            </a:r>
            <a:r>
              <a:rPr lang="pt-BR" altLang="ja-JP" sz="1200" b="1" smtClean="0">
                <a:solidFill>
                  <a:srgbClr val="0000FF"/>
                </a:solidFill>
                <a:latin typeface="Arial" charset="0"/>
                <a:ea typeface="MS PGothic" pitchFamily="34" charset="-128"/>
                <a:cs typeface="Arial" charset="0"/>
              </a:rPr>
              <a:t>o CO2 é o mais potente regulador do fluxo sanguíneo cerebral - FSC</a:t>
            </a:r>
            <a:r>
              <a:rPr lang="pt-BR" altLang="ja-JP" sz="1200" smtClean="0">
                <a:latin typeface="Arial" charset="0"/>
                <a:ea typeface="MS PGothic" pitchFamily="34" charset="-128"/>
                <a:cs typeface="Arial" charset="0"/>
              </a:rPr>
              <a:t>) e, </a:t>
            </a:r>
            <a:r>
              <a:rPr lang="pt-BR" altLang="ja-JP" sz="1200" b="1" smtClean="0">
                <a:solidFill>
                  <a:srgbClr val="FF3300"/>
                </a:solidFill>
                <a:latin typeface="Arial" charset="0"/>
                <a:ea typeface="MS PGothic" pitchFamily="34" charset="-128"/>
                <a:cs typeface="Arial" charset="0"/>
              </a:rPr>
              <a:t>aumentando a severidade da hipercapnia, associa-se  com progressiva atenuação da autorregulação do FSC e hemorragia peri/intraventricular</a:t>
            </a:r>
            <a:r>
              <a:rPr lang="pt-BR" altLang="ja-JP" sz="1200" smtClean="0">
                <a:latin typeface="Arial" charset="0"/>
                <a:ea typeface="MS PGothic" pitchFamily="34" charset="-128"/>
                <a:cs typeface="Arial" charset="0"/>
              </a:rPr>
              <a:t>. Interessante que a partir do </a:t>
            </a:r>
            <a:r>
              <a:rPr lang="pt-BR" altLang="ja-JP" sz="1200" b="1" smtClean="0">
                <a:solidFill>
                  <a:srgbClr val="0000FF"/>
                </a:solidFill>
                <a:latin typeface="Arial" charset="0"/>
                <a:ea typeface="MS PGothic" pitchFamily="34" charset="-128"/>
                <a:cs typeface="Arial" charset="0"/>
              </a:rPr>
              <a:t>2o- 3o</a:t>
            </a:r>
            <a:r>
              <a:rPr lang="pt-BR" altLang="ja-JP" sz="1200" smtClean="0">
                <a:latin typeface="Arial" charset="0"/>
                <a:ea typeface="MS PGothic" pitchFamily="34" charset="-128"/>
                <a:cs typeface="Arial" charset="0"/>
              </a:rPr>
              <a:t> dia é que </a:t>
            </a:r>
            <a:r>
              <a:rPr lang="pt-PT" altLang="ja-JP" sz="1200" smtClean="0">
                <a:latin typeface="Arial" charset="0"/>
                <a:ea typeface="MS PGothic" pitchFamily="34" charset="-128"/>
                <a:cs typeface="Arial" charset="0"/>
              </a:rPr>
              <a:t>a vascutura cerebral do recém-nascido pré-termo exibe a reatividade esperada a PaCO2 acima do limiar de 51-53 mmHg. A  PaCO2 ELEVADA pode até ser protetora para os pulmões, no entanto é necessário encontrar um equilíbrio. </a:t>
            </a:r>
            <a:r>
              <a:rPr lang="pt-PT" altLang="ja-JP" sz="1200" b="1" smtClean="0">
                <a:solidFill>
                  <a:srgbClr val="0000FF"/>
                </a:solidFill>
                <a:latin typeface="Arial" charset="0"/>
                <a:ea typeface="MS PGothic" pitchFamily="34" charset="-128"/>
                <a:cs typeface="Arial" charset="0"/>
              </a:rPr>
              <a:t>Como vimos há um ponto de inflexão de 52mmHg</a:t>
            </a:r>
            <a:r>
              <a:rPr lang="pt-PT" altLang="ja-JP" sz="1200" smtClean="0">
                <a:latin typeface="Arial" charset="0"/>
                <a:ea typeface="MS PGothic" pitchFamily="34" charset="-128"/>
                <a:cs typeface="Arial" charset="0"/>
              </a:rPr>
              <a:t>. Abaixo de 52, sem correlação alguma com FSC, mas </a:t>
            </a:r>
            <a:r>
              <a:rPr lang="pt-PT" altLang="ja-JP" sz="1200" smtClean="0">
                <a:solidFill>
                  <a:srgbClr val="FF3300"/>
                </a:solidFill>
                <a:latin typeface="Arial" charset="0"/>
                <a:ea typeface="MS PGothic" pitchFamily="34" charset="-128"/>
                <a:cs typeface="Arial" charset="0"/>
              </a:rPr>
              <a:t>acima deste nível, há uma correlação muito forte com o FSC</a:t>
            </a:r>
            <a:r>
              <a:rPr lang="pt-PT" altLang="ja-JP" sz="1200" smtClean="0">
                <a:latin typeface="Arial" charset="0"/>
                <a:ea typeface="MS PGothic" pitchFamily="34" charset="-128"/>
                <a:cs typeface="Arial" charset="0"/>
              </a:rPr>
              <a:t> (50% da variabilidade do FSC pode ser explicada pelas mudanças na PaCO2). </a:t>
            </a:r>
            <a:r>
              <a:rPr lang="pt-PT" altLang="ja-JP" sz="1200" b="1" smtClean="0">
                <a:solidFill>
                  <a:srgbClr val="FF3300"/>
                </a:solidFill>
                <a:latin typeface="Arial" charset="0"/>
                <a:ea typeface="MS PGothic" pitchFamily="34" charset="-128"/>
                <a:cs typeface="Arial" charset="0"/>
              </a:rPr>
              <a:t>O aumento do FSC associado ao aumento da PaCO2 pode aumentar o risco da lesão cerebral nos recém-nascidos muito prematuros durante o período pós-natal imediato</a:t>
            </a:r>
            <a:r>
              <a:rPr lang="pt-PT" altLang="ja-JP" sz="1200" b="1" smtClean="0">
                <a:latin typeface="Arial" charset="0"/>
                <a:ea typeface="MS PGothic" pitchFamily="34" charset="-128"/>
                <a:cs typeface="Arial" charset="0"/>
              </a:rPr>
              <a:t>. </a:t>
            </a:r>
            <a:r>
              <a:rPr lang="pt-PT" altLang="ja-JP" sz="1200" smtClean="0">
                <a:latin typeface="Arial" charset="0"/>
                <a:ea typeface="MS PGothic" pitchFamily="34" charset="-128"/>
                <a:cs typeface="Arial" charset="0"/>
              </a:rPr>
              <a:t>Muitas vezes selecionamos um órgão predileto e tudo fazemos para protegê-lo. Temos que pensar  o que acontece com os outros órgãos. O que é bom para um órgão não é bom para outro. Não podemos querer ser Deus e nem ter uma função de placenta, mas  temos que encontrar um ponto de equilíbrio. Fornecer um meio adequado, focalizando um órgão mais vulnerável naquele momento. O risco de HIV é muito elevado nos primeiros dias.</a:t>
            </a:r>
            <a:r>
              <a:rPr lang="pt-PT" altLang="ja-JP" sz="1200" b="1" smtClean="0">
                <a:latin typeface="Arial" charset="0"/>
                <a:ea typeface="MS PGothic" pitchFamily="34" charset="-128"/>
                <a:cs typeface="Arial" charset="0"/>
              </a:rPr>
              <a:t> Segundo Volpe, 1981, 90% dos casos de hemorragia intraventricular ocorrem nos primeiros 3-4 dias de vida, com idade média de 38 horas. </a:t>
            </a:r>
          </a:p>
          <a:p>
            <a:pPr algn="ctr">
              <a:lnSpc>
                <a:spcPct val="90000"/>
              </a:lnSpc>
              <a:buFont typeface="Arial" charset="0"/>
              <a:buNone/>
            </a:pPr>
            <a:r>
              <a:rPr lang="pt-PT" altLang="ja-JP" sz="1600" b="1" smtClean="0">
                <a:solidFill>
                  <a:srgbClr val="0000FF"/>
                </a:solidFill>
                <a:latin typeface="Arial" charset="0"/>
                <a:ea typeface="MS PGothic" pitchFamily="34" charset="-128"/>
                <a:cs typeface="Arial" charset="0"/>
              </a:rPr>
              <a:t>Para estes RN seria sábio evitar que o PaCO2 não ultrapasse 52 mmg Hg nos primeiros 3-4 dias de vida.</a:t>
            </a:r>
            <a:r>
              <a:rPr lang="pt-BR" altLang="ja-JP" sz="1600" smtClean="0">
                <a:solidFill>
                  <a:srgbClr val="0000FF"/>
                </a:solidFill>
                <a:latin typeface="Arial" charset="0"/>
                <a:ea typeface="MS PGothic" pitchFamily="34" charset="-128"/>
                <a:cs typeface="Arial" charset="0"/>
              </a:rPr>
              <a:t> </a:t>
            </a:r>
            <a:endParaRPr lang="pt-BR" sz="1600" smtClean="0">
              <a:solidFill>
                <a:srgbClr val="0000FF"/>
              </a:solidFill>
              <a:latin typeface="Arial" charset="0"/>
              <a:cs typeface="Arial" charset="0"/>
            </a:endParaRPr>
          </a:p>
        </p:txBody>
      </p:sp>
      <p:sp>
        <p:nvSpPr>
          <p:cNvPr id="81923" name="Rectangle 3"/>
          <p:cNvSpPr>
            <a:spLocks noChangeArrowheads="1"/>
          </p:cNvSpPr>
          <p:nvPr/>
        </p:nvSpPr>
        <p:spPr bwMode="auto">
          <a:xfrm>
            <a:off x="1331913" y="239713"/>
            <a:ext cx="5432425" cy="601662"/>
          </a:xfrm>
          <a:prstGeom prst="rect">
            <a:avLst/>
          </a:prstGeom>
          <a:solidFill>
            <a:srgbClr val="FFFFFF"/>
          </a:solidFill>
          <a:ln w="9525">
            <a:noFill/>
            <a:miter lim="800000"/>
            <a:headEnd/>
            <a:tailEnd/>
          </a:ln>
        </p:spPr>
        <p:txBody>
          <a:bodyPr wrap="none" lIns="0" tIns="95220" rIns="0" bIns="19044" anchor="ctr">
            <a:spAutoFit/>
          </a:bodyPr>
          <a:lstStyle/>
          <a:p>
            <a:pPr eaLnBrk="0" hangingPunct="0">
              <a:buClr>
                <a:srgbClr val="000000"/>
              </a:buClr>
              <a:buFont typeface="Arial" charset="0"/>
              <a:buNone/>
            </a:pPr>
            <a:r>
              <a:rPr lang="pt-BR" sz="1400" b="1">
                <a:solidFill>
                  <a:srgbClr val="0000FF"/>
                </a:solidFill>
                <a:latin typeface="Lato" pitchFamily="34" charset="0"/>
              </a:rPr>
              <a:t>MUDAN</a:t>
            </a:r>
            <a:r>
              <a:rPr lang="pt-BR" sz="1400" b="1">
                <a:solidFill>
                  <a:srgbClr val="0000FF"/>
                </a:solidFill>
              </a:rPr>
              <a:t>Ç</a:t>
            </a:r>
            <a:r>
              <a:rPr lang="pt-BR" sz="1400" b="1">
                <a:solidFill>
                  <a:srgbClr val="0000FF"/>
                </a:solidFill>
                <a:latin typeface="Lato" pitchFamily="34" charset="0"/>
              </a:rPr>
              <a:t>AS NA CIRCULA</a:t>
            </a:r>
            <a:r>
              <a:rPr lang="pt-BR" sz="1400" b="1">
                <a:solidFill>
                  <a:srgbClr val="0000FF"/>
                </a:solidFill>
              </a:rPr>
              <a:t>Ç</a:t>
            </a:r>
            <a:r>
              <a:rPr lang="pt-BR" sz="1400" b="1">
                <a:solidFill>
                  <a:srgbClr val="0000FF"/>
                </a:solidFill>
                <a:latin typeface="Lato" pitchFamily="34" charset="0"/>
              </a:rPr>
              <a:t>ÃO E HEMORRAGIA INTRACRANIANA</a:t>
            </a:r>
          </a:p>
          <a:p>
            <a:pPr eaLnBrk="0" hangingPunct="0"/>
            <a:r>
              <a:rPr lang="pt-BR" sz="1800" u="sng">
                <a:solidFill>
                  <a:srgbClr val="0000FF"/>
                </a:solidFill>
                <a:ea typeface="Source Sans Pro"/>
                <a:cs typeface="Source Sans Pro"/>
              </a:rPr>
              <a:t>  </a:t>
            </a:r>
          </a:p>
        </p:txBody>
      </p:sp>
      <p:pic>
        <p:nvPicPr>
          <p:cNvPr id="81924" name="Picture 4" descr="doc">
            <a:hlinkClick r:id="rId2" tooltip="Mudancas_circulacao_HIV_hpercapn_2014"/>
          </p:cNvPr>
          <p:cNvPicPr>
            <a:picLocks noChangeAspect="1" noChangeArrowheads="1"/>
          </p:cNvPicPr>
          <p:nvPr/>
        </p:nvPicPr>
        <p:blipFill>
          <a:blip r:embed="rId3"/>
          <a:srcRect/>
          <a:stretch>
            <a:fillRect/>
          </a:stretch>
        </p:blipFill>
        <p:spPr bwMode="auto">
          <a:xfrm>
            <a:off x="6848475" y="255588"/>
            <a:ext cx="457200" cy="457200"/>
          </a:xfrm>
          <a:prstGeom prst="rect">
            <a:avLst/>
          </a:prstGeom>
          <a:noFill/>
          <a:ln w="9525">
            <a:noFill/>
            <a:miter lim="800000"/>
            <a:headEnd/>
            <a:tailEnd/>
          </a:ln>
        </p:spPr>
      </p:pic>
      <p:sp>
        <p:nvSpPr>
          <p:cNvPr id="81925" name="Rectangle 5"/>
          <p:cNvSpPr>
            <a:spLocks noChangeArrowheads="1"/>
          </p:cNvSpPr>
          <p:nvPr/>
        </p:nvSpPr>
        <p:spPr bwMode="auto">
          <a:xfrm>
            <a:off x="585788" y="757238"/>
            <a:ext cx="7894637" cy="457200"/>
          </a:xfrm>
          <a:prstGeom prst="rect">
            <a:avLst/>
          </a:prstGeom>
          <a:solidFill>
            <a:srgbClr val="FFFFFF"/>
          </a:solidFill>
          <a:ln w="9525">
            <a:noFill/>
            <a:miter lim="800000"/>
            <a:headEnd/>
            <a:tailEnd/>
          </a:ln>
        </p:spPr>
        <p:txBody>
          <a:bodyPr anchor="ctr">
            <a:spAutoFit/>
          </a:bodyPr>
          <a:lstStyle/>
          <a:p>
            <a:pPr algn="ctr"/>
            <a:r>
              <a:rPr lang="pt-BR" sz="1200" b="1"/>
              <a:t>Shahab Noori (EUA). </a:t>
            </a:r>
            <a:r>
              <a:rPr lang="pt-BR" sz="1200"/>
              <a:t>22o Congresso Brasileiro de Perinatologia, 19 a 22 de novembro de 2014, Brasília. </a:t>
            </a:r>
          </a:p>
          <a:p>
            <a:pPr algn="ctr"/>
            <a:r>
              <a:rPr lang="pt-BR" sz="1200"/>
              <a:t>Realizado por Paulo R. Margotto, Prof. da Escola de Medicina (6a Série) da  Universidade Católica de Brasília</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2"/>
          <p:cNvSpPr txBox="1">
            <a:spLocks noGrp="1"/>
          </p:cNvSpPr>
          <p:nvPr>
            <p:ph type="title" idx="4294967295"/>
          </p:nvPr>
        </p:nvSpPr>
        <p:spPr>
          <a:xfrm>
            <a:off x="219075" y="969963"/>
            <a:ext cx="8521700" cy="573087"/>
          </a:xfrm>
        </p:spPr>
        <p:txBody>
          <a:bodyPr/>
          <a:lstStyle/>
          <a:p>
            <a:pPr algn="ct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hlinkClick r:id="rId2"/>
              </a:rPr>
              <a:t>Is </a:t>
            </a:r>
            <a:r>
              <a:rPr lang="pt-BR" sz="1200" b="1" smtClean="0">
                <a:latin typeface="Arial" charset="0"/>
                <a:cs typeface="Arial" charset="0"/>
                <a:hlinkClick r:id="rId2"/>
              </a:rPr>
              <a:t>permissive</a:t>
            </a:r>
            <a:r>
              <a:rPr lang="pt-BR" sz="1200" smtClean="0">
                <a:latin typeface="Arial" charset="0"/>
                <a:cs typeface="Arial" charset="0"/>
                <a:hlinkClick r:id="rId2"/>
              </a:rPr>
              <a:t> </a:t>
            </a:r>
            <a:r>
              <a:rPr lang="pt-BR" sz="1200" b="1" smtClean="0">
                <a:latin typeface="Arial" charset="0"/>
                <a:cs typeface="Arial" charset="0"/>
                <a:hlinkClick r:id="rId2"/>
              </a:rPr>
              <a:t>hypercapnia</a:t>
            </a:r>
            <a:r>
              <a:rPr lang="pt-BR" sz="1200" smtClean="0">
                <a:latin typeface="Arial" charset="0"/>
                <a:cs typeface="Arial" charset="0"/>
                <a:hlinkClick r:id="rId2"/>
              </a:rPr>
              <a:t> beneficial to </a:t>
            </a:r>
            <a:r>
              <a:rPr lang="pt-BR" sz="1200" b="1" smtClean="0">
                <a:latin typeface="Arial" charset="0"/>
                <a:cs typeface="Arial" charset="0"/>
                <a:hlinkClick r:id="rId2"/>
              </a:rPr>
              <a:t>preterm</a:t>
            </a:r>
            <a:r>
              <a:rPr lang="pt-BR" sz="1200" smtClean="0">
                <a:latin typeface="Arial" charset="0"/>
                <a:cs typeface="Arial" charset="0"/>
                <a:hlinkClick r:id="rId2"/>
              </a:rPr>
              <a:t> infants?</a:t>
            </a: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Omer M, Molloy EJ.Arch Dis Child. 2017 Jan;102(1):113-115. doi: 10.1136/archdischild-2016-312050. Epub 2016 Nov 23. No abstract available.PMID: 27881376.</a:t>
            </a:r>
            <a:r>
              <a:rPr lang="pt-BR" sz="1200" u="sng" smtClean="0">
                <a:latin typeface="Arial" charset="0"/>
                <a:cs typeface="Arial" charset="0"/>
                <a:hlinkClick r:id="rId3"/>
              </a:rPr>
              <a:t>Similar articles</a:t>
            </a:r>
            <a:r>
              <a:rPr lang="pt-BR" sz="1200" u="sng" smtClean="0">
                <a:latin typeface="Arial" charset="0"/>
                <a:cs typeface="Arial" charset="0"/>
              </a:rPr>
              <a:t/>
            </a:r>
            <a:br>
              <a:rPr lang="pt-BR" sz="1200" u="sng" smtClean="0">
                <a:latin typeface="Arial" charset="0"/>
                <a:cs typeface="Arial" charset="0"/>
              </a:rPr>
            </a:br>
            <a:endParaRPr lang="pt-BR" sz="1200" u="sng" smtClean="0">
              <a:latin typeface="Arial" charset="0"/>
              <a:cs typeface="Arial" charset="0"/>
            </a:endParaRPr>
          </a:p>
        </p:txBody>
      </p:sp>
      <p:sp>
        <p:nvSpPr>
          <p:cNvPr id="82947" name="Text Box 3"/>
          <p:cNvSpPr txBox="1">
            <a:spLocks noGrp="1"/>
          </p:cNvSpPr>
          <p:nvPr>
            <p:ph type="body" idx="4294967295"/>
          </p:nvPr>
        </p:nvSpPr>
        <p:spPr>
          <a:xfrm>
            <a:off x="173038" y="2335213"/>
            <a:ext cx="8521700" cy="3390900"/>
          </a:xfrm>
        </p:spPr>
        <p:txBody>
          <a:bodyPr/>
          <a:lstStyle/>
          <a:p>
            <a:r>
              <a:rPr lang="pt-BR" smtClean="0">
                <a:latin typeface="Arial" charset="0"/>
                <a:cs typeface="Arial" charset="0"/>
              </a:rPr>
              <a:t>A hipercapnia pode, potencialmente, amortecer o sistema resposta próinflamatória mediada pela supressão de energia nuclear ativação de fator-kB, que também é um citoprotetor com um papel</a:t>
            </a:r>
          </a:p>
          <a:p>
            <a:r>
              <a:rPr lang="pt-BR" smtClean="0">
                <a:latin typeface="Arial" charset="0"/>
                <a:cs typeface="Arial" charset="0"/>
              </a:rPr>
              <a:t>na mediação da sobrevivência celular e reparo de feridas.15 16 Hipercapnia também diminui a produção de oxidante intracelular de neutrófilos bem como a liberação de interleucina-8 de estimulado por endotoxina células 17 e inibe o influxo de fagócitos.</a:t>
            </a:r>
          </a:p>
          <a:p>
            <a:endParaRPr lang="pt-BR" smtClean="0">
              <a:latin typeface="Arial" charset="0"/>
              <a:cs typeface="Arial" charset="0"/>
            </a:endParaRPr>
          </a:p>
          <a:p>
            <a:r>
              <a:rPr lang="pt-BR" smtClean="0">
                <a:latin typeface="Arial" charset="0"/>
                <a:cs typeface="Arial" charset="0"/>
              </a:rPr>
              <a:t>A hipercapnia permissiva como estratégia de ventilação em recém-nascidos pré-termo parece estar incorporada na prática diária de Cuidados Intensivos Neonatais, sem a necessária evidência rigorosa de ensaios clínicos.</a:t>
            </a:r>
          </a:p>
          <a:p>
            <a:endParaRPr lang="pt-BR" smtClean="0">
              <a:latin typeface="Arial" charset="0"/>
              <a:cs typeface="Arial" charset="0"/>
            </a:endParaRPr>
          </a:p>
        </p:txBody>
      </p:sp>
      <p:sp>
        <p:nvSpPr>
          <p:cNvPr id="82948" name="Rectangle 4"/>
          <p:cNvSpPr>
            <a:spLocks noChangeArrowheads="1"/>
          </p:cNvSpPr>
          <p:nvPr/>
        </p:nvSpPr>
        <p:spPr bwMode="auto">
          <a:xfrm>
            <a:off x="1784350" y="630238"/>
            <a:ext cx="5207000" cy="304800"/>
          </a:xfrm>
          <a:prstGeom prst="rect">
            <a:avLst/>
          </a:prstGeom>
          <a:solidFill>
            <a:schemeClr val="accent1"/>
          </a:solidFill>
          <a:ln w="9525">
            <a:noFill/>
            <a:miter lim="800000"/>
            <a:headEnd/>
            <a:tailEnd/>
          </a:ln>
        </p:spPr>
        <p:txBody>
          <a:bodyPr wrap="none">
            <a:spAutoFit/>
          </a:bodyPr>
          <a:lstStyle/>
          <a:p>
            <a:r>
              <a:rPr lang="pt-BR" sz="1400" b="1">
                <a:solidFill>
                  <a:srgbClr val="FFFF00"/>
                </a:solidFill>
              </a:rPr>
              <a:t>Hipercapnia permissiva é benéfica para bebês prematuros?</a:t>
            </a:r>
          </a:p>
        </p:txBody>
      </p:sp>
      <p:sp>
        <p:nvSpPr>
          <p:cNvPr id="82950" name="AutoShape 6"/>
          <p:cNvSpPr>
            <a:spLocks noChangeArrowheads="1"/>
          </p:cNvSpPr>
          <p:nvPr/>
        </p:nvSpPr>
        <p:spPr bwMode="auto">
          <a:xfrm>
            <a:off x="8277225" y="4298950"/>
            <a:ext cx="469900" cy="644525"/>
          </a:xfrm>
          <a:prstGeom prst="curvedRightArrow">
            <a:avLst>
              <a:gd name="adj1" fmla="val 27432"/>
              <a:gd name="adj2" fmla="val 54865"/>
              <a:gd name="adj3" fmla="val 33333"/>
            </a:avLst>
          </a:prstGeom>
          <a:solidFill>
            <a:schemeClr val="accent1"/>
          </a:solidFill>
          <a:ln w="57150">
            <a:solidFill>
              <a:srgbClr val="FF3399"/>
            </a:solidFill>
            <a:miter lim="800000"/>
            <a:headEnd/>
            <a:tailEnd/>
          </a:ln>
          <a:effectLst/>
        </p:spPr>
        <p:txBody>
          <a:bodyPr wrap="none" anchor="ctr"/>
          <a:lstStyle/>
          <a:p>
            <a:pPr algn="ctr"/>
            <a:endParaRPr lang="pt-BR">
              <a:solidFill>
                <a:srgbClr val="FF3399"/>
              </a:solidFil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ext Box 2"/>
          <p:cNvSpPr txBox="1">
            <a:spLocks noGrp="1"/>
          </p:cNvSpPr>
          <p:nvPr>
            <p:ph type="title" idx="4294967295"/>
          </p:nvPr>
        </p:nvSpPr>
        <p:spPr/>
        <p:txBody>
          <a:bodyPr/>
          <a:lstStyle/>
          <a:p>
            <a:pPr algn="ctr"/>
            <a:r>
              <a:rPr lang="pt-BR" sz="1800" b="1" smtClean="0">
                <a:solidFill>
                  <a:srgbClr val="FF3399"/>
                </a:solidFill>
                <a:latin typeface="Arial" charset="0"/>
                <a:cs typeface="Arial" charset="0"/>
              </a:rPr>
              <a:t>Vejamos este Caso Clínico apresentado pelos autores</a:t>
            </a:r>
          </a:p>
        </p:txBody>
      </p:sp>
      <p:sp>
        <p:nvSpPr>
          <p:cNvPr id="83971" name="Text Box 3"/>
          <p:cNvSpPr txBox="1">
            <a:spLocks noGrp="1"/>
          </p:cNvSpPr>
          <p:nvPr>
            <p:ph type="body" idx="4294967295"/>
          </p:nvPr>
        </p:nvSpPr>
        <p:spPr/>
        <p:txBody>
          <a:bodyPr/>
          <a:lstStyle/>
          <a:p>
            <a:pPr algn="ctr"/>
            <a:r>
              <a:rPr lang="pt-BR" smtClean="0">
                <a:solidFill>
                  <a:srgbClr val="0000FF"/>
                </a:solidFill>
                <a:latin typeface="Arial" charset="0"/>
                <a:cs typeface="Arial" charset="0"/>
              </a:rPr>
              <a:t>Uma menina prematura nascida com 25 semanas de gestação tem 1 semana de idade e permanece intubada e ventilada. Durante a discussão clínica pela Equipe, o consultor discute o intervalo alvo ideal de PaCO2 e o Especialista pergunta sobre o uso de hipercapnia permissiva</a:t>
            </a:r>
          </a:p>
          <a:p>
            <a:pPr>
              <a:buFont typeface="Arial" charset="0"/>
              <a:buNone/>
            </a:pPr>
            <a:r>
              <a:rPr lang="pt-BR" smtClean="0">
                <a:latin typeface="Arial" charset="0"/>
                <a:cs typeface="Arial" charset="0"/>
              </a:rPr>
              <a:t>                                         </a:t>
            </a:r>
            <a:r>
              <a:rPr lang="pt-BR" smtClean="0">
                <a:solidFill>
                  <a:srgbClr val="FF3399"/>
                </a:solidFill>
                <a:latin typeface="Arial" charset="0"/>
                <a:cs typeface="Arial" charset="0"/>
              </a:rPr>
              <a:t>QUESTÃO CLÍNICA ESTRUTURADA</a:t>
            </a:r>
          </a:p>
          <a:p>
            <a:r>
              <a:rPr lang="pt-BR" smtClean="0">
                <a:latin typeface="Arial" charset="0"/>
                <a:cs typeface="Arial" charset="0"/>
              </a:rPr>
              <a:t>Em um bebê prematuro em suporte respiratório, qual é a PaCO2 ótima para prevenir (intervenção) doença pulmonar crônica e leucomalácia periventricular (desfecho)?</a:t>
            </a:r>
          </a:p>
          <a:p>
            <a:pPr>
              <a:buFont typeface="Arial" charset="0"/>
              <a:buNone/>
            </a:pPr>
            <a:r>
              <a:rPr lang="pt-BR" smtClean="0">
                <a:latin typeface="Arial" charset="0"/>
                <a:cs typeface="Arial" charset="0"/>
              </a:rPr>
              <a:t>                                               </a:t>
            </a:r>
            <a:r>
              <a:rPr lang="pt-BR" smtClean="0">
                <a:solidFill>
                  <a:srgbClr val="FF3399"/>
                </a:solidFill>
                <a:latin typeface="Arial" charset="0"/>
                <a:cs typeface="Arial" charset="0"/>
              </a:rPr>
              <a:t>ESTRATÉGIA DE PESQUISA</a:t>
            </a:r>
          </a:p>
          <a:p>
            <a:r>
              <a:rPr lang="pt-BR" smtClean="0">
                <a:latin typeface="Arial" charset="0"/>
                <a:cs typeface="Arial" charset="0"/>
              </a:rPr>
              <a:t>No Banco de dados PubMed foi pesquisado em julho de 2016 para os seguinte termos: "dióxido de carbono“ (“</a:t>
            </a:r>
            <a:r>
              <a:rPr lang="pt-BR" i="1" smtClean="0">
                <a:latin typeface="Arial" charset="0"/>
                <a:cs typeface="Arial" charset="0"/>
              </a:rPr>
              <a:t>carbon dioxide</a:t>
            </a:r>
            <a:r>
              <a:rPr lang="pt-BR" smtClean="0">
                <a:latin typeface="Arial" charset="0"/>
                <a:cs typeface="Arial" charset="0"/>
              </a:rPr>
              <a:t>”) e "lactentes" e "hipercapnia“ (‘</a:t>
            </a:r>
            <a:r>
              <a:rPr lang="pt-BR" i="1" smtClean="0">
                <a:latin typeface="Arial" charset="0"/>
                <a:cs typeface="Arial" charset="0"/>
              </a:rPr>
              <a:t>hypercapnia</a:t>
            </a:r>
            <a:r>
              <a:rPr lang="pt-BR" smtClean="0">
                <a:latin typeface="Arial" charset="0"/>
                <a:cs typeface="Arial" charset="0"/>
              </a:rPr>
              <a:t>’)</a:t>
            </a:r>
            <a:br>
              <a:rPr lang="pt-BR" smtClean="0">
                <a:latin typeface="Arial" charset="0"/>
                <a:cs typeface="Arial" charset="0"/>
              </a:rPr>
            </a:br>
            <a:r>
              <a:rPr lang="pt-BR" smtClean="0">
                <a:latin typeface="Arial" charset="0"/>
                <a:cs typeface="Arial" charset="0"/>
              </a:rPr>
              <a:t>. </a:t>
            </a:r>
          </a:p>
          <a:p>
            <a:r>
              <a:rPr lang="pt-BR" smtClean="0">
                <a:latin typeface="Arial" charset="0"/>
                <a:cs typeface="Arial" charset="0"/>
              </a:rPr>
              <a:t>A pesquisa retornou 292 resumos, 26 foram relevantes e apropriados para uma revisão mais aprofundada. </a:t>
            </a:r>
          </a:p>
          <a:p>
            <a:r>
              <a:rPr lang="pt-BR" smtClean="0">
                <a:latin typeface="Arial" charset="0"/>
                <a:cs typeface="Arial" charset="0"/>
              </a:rPr>
              <a:t>Uma pesquisa da Biblioteca Cochrane usando os termos de pesquisa "dióxido de carbono" (“</a:t>
            </a:r>
            <a:r>
              <a:rPr lang="pt-BR" i="1" smtClean="0">
                <a:latin typeface="Arial" charset="0"/>
                <a:cs typeface="Arial" charset="0"/>
              </a:rPr>
              <a:t>carbon dioxide</a:t>
            </a:r>
            <a:r>
              <a:rPr lang="pt-BR" smtClean="0">
                <a:latin typeface="Arial" charset="0"/>
                <a:cs typeface="Arial" charset="0"/>
              </a:rPr>
              <a:t>”) e "lactentes“ (“Infants”)  e "hipercapnia“ (‘</a:t>
            </a:r>
            <a:r>
              <a:rPr lang="pt-BR" i="1" smtClean="0">
                <a:latin typeface="Arial" charset="0"/>
                <a:cs typeface="Arial" charset="0"/>
              </a:rPr>
              <a:t>hypercapnia”)</a:t>
            </a:r>
            <a:r>
              <a:rPr lang="pt-BR" smtClean="0">
                <a:latin typeface="Arial" charset="0"/>
                <a:cs typeface="Arial" charset="0"/>
              </a:rPr>
              <a:t> foram usados produzindo um resultado</a:t>
            </a:r>
          </a:p>
          <a:p>
            <a:endParaRPr lang="pt-BR" smtClean="0">
              <a:latin typeface="Arial" charset="0"/>
              <a:cs typeface="Arial" charset="0"/>
            </a:endParaRPr>
          </a:p>
        </p:txBody>
      </p:sp>
      <p:sp>
        <p:nvSpPr>
          <p:cNvPr id="83973" name="AutoShape 5"/>
          <p:cNvSpPr>
            <a:spLocks noChangeArrowheads="1"/>
          </p:cNvSpPr>
          <p:nvPr/>
        </p:nvSpPr>
        <p:spPr bwMode="auto">
          <a:xfrm>
            <a:off x="8277225" y="4298950"/>
            <a:ext cx="469900" cy="644525"/>
          </a:xfrm>
          <a:prstGeom prst="curvedRightArrow">
            <a:avLst>
              <a:gd name="adj1" fmla="val 27432"/>
              <a:gd name="adj2" fmla="val 54865"/>
              <a:gd name="adj3" fmla="val 33333"/>
            </a:avLst>
          </a:prstGeom>
          <a:solidFill>
            <a:schemeClr val="accent1"/>
          </a:solidFill>
          <a:ln w="57150">
            <a:solidFill>
              <a:srgbClr val="FF3399"/>
            </a:solidFill>
            <a:miter lim="800000"/>
            <a:headEnd/>
            <a:tailEnd/>
          </a:ln>
          <a:effectLst/>
        </p:spPr>
        <p:txBody>
          <a:bodyPr wrap="none" anchor="ctr"/>
          <a:lstStyle/>
          <a:p>
            <a:pPr algn="ctr"/>
            <a:endParaRPr lang="pt-BR">
              <a:solidFill>
                <a:srgbClr val="FF3399"/>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4"/>
          <p:cNvPicPr>
            <a:picLocks noChangeAspect="1" noChangeArrowheads="1"/>
          </p:cNvPicPr>
          <p:nvPr/>
        </p:nvPicPr>
        <p:blipFill>
          <a:blip r:embed="rId2"/>
          <a:srcRect/>
          <a:stretch>
            <a:fillRect/>
          </a:stretch>
        </p:blipFill>
        <p:spPr bwMode="auto">
          <a:xfrm>
            <a:off x="2170113" y="254000"/>
            <a:ext cx="4351337" cy="1905000"/>
          </a:xfrm>
          <a:prstGeom prst="rect">
            <a:avLst/>
          </a:prstGeom>
          <a:noFill/>
          <a:ln w="9525">
            <a:noFill/>
            <a:miter lim="800000"/>
            <a:headEnd/>
            <a:tailEnd/>
          </a:ln>
        </p:spPr>
      </p:pic>
      <p:sp>
        <p:nvSpPr>
          <p:cNvPr id="84995" name="Rectangle 5"/>
          <p:cNvSpPr>
            <a:spLocks noChangeArrowheads="1"/>
          </p:cNvSpPr>
          <p:nvPr/>
        </p:nvSpPr>
        <p:spPr bwMode="auto">
          <a:xfrm>
            <a:off x="760413" y="2270125"/>
            <a:ext cx="7681912" cy="1644650"/>
          </a:xfrm>
          <a:prstGeom prst="rect">
            <a:avLst/>
          </a:prstGeom>
          <a:solidFill>
            <a:schemeClr val="tx2"/>
          </a:solidFill>
          <a:ln w="9525">
            <a:noFill/>
            <a:miter lim="800000"/>
            <a:headEnd/>
            <a:tailEnd/>
          </a:ln>
        </p:spPr>
        <p:txBody>
          <a:bodyPr>
            <a:spAutoFit/>
          </a:bodyPr>
          <a:lstStyle/>
          <a:p>
            <a:r>
              <a:rPr lang="pt-BR" sz="1400"/>
              <a:t>                         </a:t>
            </a:r>
          </a:p>
          <a:p>
            <a:r>
              <a:rPr lang="pt-BR" sz="1400">
                <a:solidFill>
                  <a:srgbClr val="FF3399"/>
                </a:solidFill>
              </a:rPr>
              <a:t>                                                         </a:t>
            </a:r>
            <a:r>
              <a:rPr lang="pt-BR" sz="1400" b="1">
                <a:solidFill>
                  <a:srgbClr val="FF3399"/>
                </a:solidFill>
              </a:rPr>
              <a:t>Resultado clínico</a:t>
            </a:r>
          </a:p>
          <a:p>
            <a:endParaRPr lang="pt-BR" sz="1400" b="1">
              <a:solidFill>
                <a:srgbClr val="FF3399"/>
              </a:solidFill>
            </a:endParaRPr>
          </a:p>
          <a:p>
            <a:r>
              <a:rPr lang="pt-BR" sz="1400"/>
              <a:t>▸ Hipercapnia extrema ou hipocapnia, bem como flutuações abruptas  da PaCO2 são prejudiciais para bebês prematuros, especialmente na primeira semana de vida. </a:t>
            </a:r>
          </a:p>
          <a:p>
            <a:r>
              <a:rPr lang="pt-BR" sz="1400"/>
              <a:t>▸ O objetivo ideal da ótima  PaCO2 na prática clínica ainda é indeterminado, </a:t>
            </a:r>
            <a:r>
              <a:rPr lang="pt-BR" sz="1600" b="1">
                <a:solidFill>
                  <a:srgbClr val="0000FF"/>
                </a:solidFill>
              </a:rPr>
              <a:t>mas tolerando hipercapnia modesta (PaCO2 &lt;6,7 kPa (50 mmHg) pode ser benéfica. </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 Box 3"/>
          <p:cNvSpPr txBox="1">
            <a:spLocks noGrp="1"/>
          </p:cNvSpPr>
          <p:nvPr>
            <p:ph type="body" idx="4294967295"/>
          </p:nvPr>
        </p:nvSpPr>
        <p:spPr>
          <a:xfrm>
            <a:off x="2490788" y="1898650"/>
            <a:ext cx="8521700" cy="3390900"/>
          </a:xfrm>
        </p:spPr>
        <p:txBody>
          <a:bodyPr/>
          <a:lstStyle/>
          <a:p>
            <a:pPr>
              <a:buFont typeface="Arial" charset="0"/>
              <a:buNone/>
            </a:pPr>
            <a:r>
              <a:rPr lang="pt-BR" sz="4000" smtClean="0">
                <a:solidFill>
                  <a:srgbClr val="FF3399"/>
                </a:solidFill>
                <a:latin typeface="Arial" charset="0"/>
                <a:cs typeface="Arial" charset="0"/>
              </a:rPr>
              <a:t>HIPOCAPNIA</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 Box 3"/>
          <p:cNvSpPr txBox="1">
            <a:spLocks noGrp="1"/>
          </p:cNvSpPr>
          <p:nvPr>
            <p:ph type="body" idx="4294967295"/>
          </p:nvPr>
        </p:nvSpPr>
        <p:spPr/>
        <p:txBody>
          <a:bodyPr/>
          <a:lstStyle/>
          <a:p>
            <a:pPr>
              <a:lnSpc>
                <a:spcPct val="90000"/>
              </a:lnSpc>
            </a:pPr>
            <a:r>
              <a:rPr lang="pt-BR" smtClean="0">
                <a:latin typeface="Arial" charset="0"/>
                <a:cs typeface="Arial" charset="0"/>
              </a:rPr>
              <a:t>Em condições normais, a PaCO2 é mantida em limites fisiológicos muito restritos. A PaCO2 é o reflexo do equilíbrio entre à produção de CO2 no organismo e a eliminação de CO2 pelos pulmões mais o CO2 inspirado.  </a:t>
            </a:r>
            <a:endParaRPr lang="pt-BR" b="1" i="1" smtClean="0">
              <a:latin typeface="Arial" charset="0"/>
              <a:cs typeface="Arial" charset="0"/>
            </a:endParaRPr>
          </a:p>
          <a:p>
            <a:pPr>
              <a:lnSpc>
                <a:spcPct val="90000"/>
              </a:lnSpc>
              <a:buFont typeface="Arial" charset="0"/>
              <a:buNone/>
            </a:pPr>
            <a:r>
              <a:rPr lang="pt-BR" b="1" i="1" smtClean="0">
                <a:latin typeface="Arial" charset="0"/>
                <a:cs typeface="Arial" charset="0"/>
              </a:rPr>
              <a:t>         PaCO2 é proporcional a  </a:t>
            </a:r>
            <a:r>
              <a:rPr lang="pt-BR" b="1" i="1" u="sng" smtClean="0">
                <a:latin typeface="Arial" charset="0"/>
                <a:cs typeface="Arial" charset="0"/>
              </a:rPr>
              <a:t>produção de CO2 </a:t>
            </a:r>
            <a:r>
              <a:rPr lang="pt-BR" b="1" i="1" smtClean="0">
                <a:latin typeface="Arial" charset="0"/>
                <a:cs typeface="Arial" charset="0"/>
              </a:rPr>
              <a:t>   + CO2 inspirado</a:t>
            </a:r>
          </a:p>
          <a:p>
            <a:pPr>
              <a:lnSpc>
                <a:spcPct val="90000"/>
              </a:lnSpc>
              <a:buFont typeface="Arial" charset="0"/>
              <a:buNone/>
            </a:pPr>
            <a:r>
              <a:rPr lang="pt-BR" b="1" i="1" smtClean="0">
                <a:latin typeface="Arial" charset="0"/>
                <a:cs typeface="Arial" charset="0"/>
              </a:rPr>
              <a:t>                                                    eliminação de CO2 </a:t>
            </a:r>
            <a:endParaRPr lang="pt-BR" smtClean="0">
              <a:latin typeface="Arial" charset="0"/>
              <a:cs typeface="Arial" charset="0"/>
            </a:endParaRPr>
          </a:p>
          <a:p>
            <a:pPr>
              <a:lnSpc>
                <a:spcPct val="90000"/>
              </a:lnSpc>
            </a:pPr>
            <a:r>
              <a:rPr lang="pt-BR" smtClean="0">
                <a:latin typeface="Arial" charset="0"/>
                <a:cs typeface="Arial" charset="0"/>
              </a:rPr>
              <a:t>A quantidade de CO2 inspirada é negligenciável; a reduzida produção de CO2 como causa de hipocapnia é geralmente rara. Assim, na maioria das vezes, a   hipocapnia reflete a taxa de eliminação do CO2. A principal causa da hipocapnia  é a hiperventilação (intencional ou acidental, como ocorre na  ventilação de alta freqüência e na  ECMO-oxigenação por membrana extracorpórea).).</a:t>
            </a:r>
          </a:p>
          <a:p>
            <a:pPr>
              <a:lnSpc>
                <a:spcPct val="90000"/>
              </a:lnSpc>
            </a:pPr>
            <a:r>
              <a:rPr lang="pt-BR" b="1" smtClean="0">
                <a:solidFill>
                  <a:srgbClr val="FF3300"/>
                </a:solidFill>
                <a:latin typeface="Arial" charset="0"/>
                <a:cs typeface="Arial" charset="0"/>
              </a:rPr>
              <a:t>A hipocapnia</a:t>
            </a:r>
            <a:r>
              <a:rPr lang="pt-BR" smtClean="0">
                <a:latin typeface="Arial" charset="0"/>
                <a:cs typeface="Arial" charset="0"/>
              </a:rPr>
              <a:t> aguda resulta em alcalose imediata e o organismo responde em 2 fases:</a:t>
            </a:r>
            <a:endParaRPr lang="pt-BR" smtClean="0">
              <a:latin typeface="Arial" charset="0"/>
              <a:cs typeface="Arial" charset="0"/>
              <a:sym typeface="Symbol" pitchFamily="18" charset="2"/>
            </a:endParaRPr>
          </a:p>
          <a:p>
            <a:pPr>
              <a:lnSpc>
                <a:spcPct val="90000"/>
              </a:lnSpc>
              <a:buFont typeface="Arial" charset="0"/>
              <a:buNone/>
            </a:pPr>
            <a:r>
              <a:rPr lang="pt-BR" smtClean="0">
                <a:latin typeface="Arial" charset="0"/>
                <a:cs typeface="Arial" charset="0"/>
                <a:sym typeface="Symbol" pitchFamily="18" charset="2"/>
              </a:rPr>
              <a:t>          -</a:t>
            </a:r>
            <a:r>
              <a:rPr lang="pt-BR" smtClean="0">
                <a:latin typeface="Arial" charset="0"/>
                <a:cs typeface="Arial" charset="0"/>
              </a:rPr>
              <a:t> do CO2 intracelular com efluxo de íons Cl- (transferência de íons cloretos do intra para o extracelular). Este egresso de íons cloretos, acompanhado de uma diminuição da concentração de íons bicarbonato no flúido extracelular  é denominado de  </a:t>
            </a:r>
            <a:r>
              <a:rPr lang="pt-BR" i="1" smtClean="0">
                <a:latin typeface="Arial" charset="0"/>
                <a:cs typeface="Arial" charset="0"/>
              </a:rPr>
              <a:t>buffering</a:t>
            </a:r>
            <a:r>
              <a:rPr lang="pt-BR" smtClean="0">
                <a:latin typeface="Arial" charset="0"/>
                <a:cs typeface="Arial" charset="0"/>
              </a:rPr>
              <a:t> tecidual</a:t>
            </a:r>
          </a:p>
          <a:p>
            <a:pPr>
              <a:lnSpc>
                <a:spcPct val="90000"/>
              </a:lnSpc>
              <a:buFont typeface="Arial" charset="0"/>
              <a:buNone/>
            </a:pPr>
            <a:r>
              <a:rPr lang="pt-BR" smtClean="0">
                <a:latin typeface="Arial" charset="0"/>
                <a:cs typeface="Arial" charset="0"/>
              </a:rPr>
              <a:t>          -resposta renal: inibição da reabsorção renal de HCO3- (nos RN prematuros, esta fase pode levar dias a semanas para ocorrer).</a:t>
            </a:r>
          </a:p>
        </p:txBody>
      </p:sp>
      <p:sp>
        <p:nvSpPr>
          <p:cNvPr id="87043" name="Rectangle 4"/>
          <p:cNvSpPr>
            <a:spLocks noChangeArrowheads="1"/>
          </p:cNvSpPr>
          <p:nvPr/>
        </p:nvSpPr>
        <p:spPr bwMode="auto">
          <a:xfrm>
            <a:off x="1641475" y="246063"/>
            <a:ext cx="5573713" cy="723900"/>
          </a:xfrm>
          <a:prstGeom prst="rect">
            <a:avLst/>
          </a:prstGeom>
          <a:solidFill>
            <a:srgbClr val="FFFFFF"/>
          </a:solidFill>
          <a:ln w="9525">
            <a:noFill/>
            <a:miter lim="800000"/>
            <a:headEnd/>
            <a:tailEnd/>
          </a:ln>
        </p:spPr>
        <p:txBody>
          <a:bodyPr wrap="none" lIns="0" tIns="95220" rIns="0" bIns="19044" anchor="ctr">
            <a:spAutoFit/>
          </a:bodyPr>
          <a:lstStyle/>
          <a:p>
            <a:pPr eaLnBrk="0" hangingPunct="0">
              <a:buClr>
                <a:srgbClr val="000000"/>
              </a:buClr>
              <a:buFont typeface="Arial" charset="0"/>
              <a:buNone/>
            </a:pPr>
            <a:r>
              <a:rPr lang="pt-BR" sz="2700" b="1">
                <a:solidFill>
                  <a:srgbClr val="0000FF"/>
                </a:solidFill>
                <a:latin typeface="Lato" pitchFamily="34" charset="0"/>
              </a:rPr>
              <a:t>MANUSEIO DO pH E PaCO2 NA UTI</a:t>
            </a:r>
          </a:p>
          <a:p>
            <a:pPr eaLnBrk="0" hangingPunct="0"/>
            <a:r>
              <a:rPr lang="pt-BR" sz="1300" u="sng">
                <a:solidFill>
                  <a:srgbClr val="78909C"/>
                </a:solidFill>
                <a:ea typeface="Source Sans Pro"/>
                <a:cs typeface="Source Sans Pro"/>
              </a:rPr>
              <a:t> </a:t>
            </a:r>
          </a:p>
        </p:txBody>
      </p:sp>
      <p:sp>
        <p:nvSpPr>
          <p:cNvPr id="87044" name="Rectangle 5"/>
          <p:cNvSpPr>
            <a:spLocks noChangeArrowheads="1"/>
          </p:cNvSpPr>
          <p:nvPr/>
        </p:nvSpPr>
        <p:spPr bwMode="auto">
          <a:xfrm>
            <a:off x="398463" y="766763"/>
            <a:ext cx="8434387" cy="457200"/>
          </a:xfrm>
          <a:prstGeom prst="rect">
            <a:avLst/>
          </a:prstGeom>
          <a:noFill/>
          <a:ln w="9525">
            <a:noFill/>
            <a:miter lim="800000"/>
            <a:headEnd/>
            <a:tailEnd/>
          </a:ln>
        </p:spPr>
        <p:txBody>
          <a:bodyPr>
            <a:spAutoFit/>
          </a:bodyPr>
          <a:lstStyle/>
          <a:p>
            <a:r>
              <a:rPr lang="pt-BR" sz="1200"/>
              <a:t>Judy Aschner (EUA).Vanderbilt Children’s Hospital, Vanderbilt University Medical Center. Nashville, TN.4o Congresso Internacional de Neonatologia do Rio de Janeiro, 26 a 28 de agosto de 2005.Realizado por Paulo R. Margotto</a:t>
            </a:r>
          </a:p>
        </p:txBody>
      </p:sp>
      <p:sp>
        <p:nvSpPr>
          <p:cNvPr id="87046" name="AutoShape 6"/>
          <p:cNvSpPr>
            <a:spLocks noChangeArrowheads="1"/>
          </p:cNvSpPr>
          <p:nvPr/>
        </p:nvSpPr>
        <p:spPr bwMode="auto">
          <a:xfrm>
            <a:off x="8277225" y="4298950"/>
            <a:ext cx="469900" cy="644525"/>
          </a:xfrm>
          <a:prstGeom prst="curvedRightArrow">
            <a:avLst>
              <a:gd name="adj1" fmla="val 27432"/>
              <a:gd name="adj2" fmla="val 54865"/>
              <a:gd name="adj3" fmla="val 33333"/>
            </a:avLst>
          </a:prstGeom>
          <a:solidFill>
            <a:schemeClr val="accent1"/>
          </a:solidFill>
          <a:ln w="57150">
            <a:solidFill>
              <a:srgbClr val="FF3399"/>
            </a:solidFill>
            <a:miter lim="800000"/>
            <a:headEnd/>
            <a:tailEnd/>
          </a:ln>
          <a:effectLst/>
        </p:spPr>
        <p:txBody>
          <a:bodyPr wrap="none" anchor="ctr"/>
          <a:lstStyle/>
          <a:p>
            <a:pPr algn="ctr"/>
            <a:endParaRPr lang="pt-BR">
              <a:solidFill>
                <a:srgbClr val="FF3399"/>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ext Box 3"/>
          <p:cNvSpPr txBox="1">
            <a:spLocks noGrp="1"/>
          </p:cNvSpPr>
          <p:nvPr>
            <p:ph type="body" idx="4294967295"/>
          </p:nvPr>
        </p:nvSpPr>
        <p:spPr/>
        <p:txBody>
          <a:bodyPr/>
          <a:lstStyle/>
          <a:p>
            <a:r>
              <a:rPr lang="pt-BR" smtClean="0">
                <a:latin typeface="Arial" charset="0"/>
                <a:cs typeface="Arial" charset="0"/>
              </a:rPr>
              <a:t>Com a alcalose respiratória, ocorrerá: o íon Cl- sai da célula, cai o CO2 da célula,  aumenta o  pH intra e extra celular. Como o CO2 é mais solúvel que o H+, o efeito celular é muito mais com a alcalose respiratória do que com a alcalose metabólica (ou seja, os efeitos intracelulares são mais pronunciados com a alcalose respiratória).</a:t>
            </a:r>
          </a:p>
          <a:p>
            <a:pPr algn="ctr">
              <a:buFont typeface="Arial" charset="0"/>
              <a:buNone/>
            </a:pPr>
            <a:r>
              <a:rPr lang="pt-BR" b="1" smtClean="0">
                <a:solidFill>
                  <a:srgbClr val="FF3300"/>
                </a:solidFill>
                <a:latin typeface="Arial" charset="0"/>
                <a:cs typeface="Arial" charset="0"/>
              </a:rPr>
              <a:t>Qual é o problema com a hipocapnia:</a:t>
            </a:r>
          </a:p>
          <a:p>
            <a:r>
              <a:rPr lang="pt-BR" smtClean="0">
                <a:latin typeface="Arial" charset="0"/>
                <a:cs typeface="Arial" charset="0"/>
              </a:rPr>
              <a:t>Hipocapnia leve e breve não leva a efeitos sérios em indivíduos saudáveis. Às vezes: parestesias, palpitações, câimbras, convulsões.</a:t>
            </a:r>
          </a:p>
          <a:p>
            <a:r>
              <a:rPr lang="pt-BR" smtClean="0">
                <a:latin typeface="Arial" charset="0"/>
                <a:cs typeface="Arial" charset="0"/>
              </a:rPr>
              <a:t>No entanto, há evidências crescentes que a hipocapnia pode iniciar um processo patológico e pode ter papel no desenvolvimento de doenças sistêmicas em órgãos distantes do pulmão.</a:t>
            </a:r>
          </a:p>
        </p:txBody>
      </p:sp>
      <p:sp>
        <p:nvSpPr>
          <p:cNvPr id="88068" name="AutoShape 4"/>
          <p:cNvSpPr>
            <a:spLocks noChangeArrowheads="1"/>
          </p:cNvSpPr>
          <p:nvPr/>
        </p:nvSpPr>
        <p:spPr bwMode="auto">
          <a:xfrm>
            <a:off x="8277225" y="4305300"/>
            <a:ext cx="469900" cy="644525"/>
          </a:xfrm>
          <a:prstGeom prst="curvedRightArrow">
            <a:avLst>
              <a:gd name="adj1" fmla="val 27432"/>
              <a:gd name="adj2" fmla="val 54865"/>
              <a:gd name="adj3" fmla="val 33333"/>
            </a:avLst>
          </a:prstGeom>
          <a:solidFill>
            <a:schemeClr val="accent1"/>
          </a:solidFill>
          <a:ln w="57150">
            <a:solidFill>
              <a:srgbClr val="FF3399"/>
            </a:solidFill>
            <a:miter lim="800000"/>
            <a:headEnd/>
            <a:tailEnd/>
          </a:ln>
          <a:effectLst/>
        </p:spPr>
        <p:txBody>
          <a:bodyPr wrap="none" anchor="ctr"/>
          <a:lstStyle/>
          <a:p>
            <a:pPr algn="ctr"/>
            <a:endParaRPr lang="pt-BR">
              <a:solidFill>
                <a:srgbClr val="FF3399"/>
              </a:solidFil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ext Box 3"/>
          <p:cNvSpPr txBox="1">
            <a:spLocks noGrp="1"/>
          </p:cNvSpPr>
          <p:nvPr>
            <p:ph type="body" idx="4294967295"/>
          </p:nvPr>
        </p:nvSpPr>
        <p:spPr>
          <a:xfrm>
            <a:off x="439738" y="404813"/>
            <a:ext cx="8521700" cy="3390900"/>
          </a:xfrm>
        </p:spPr>
        <p:txBody>
          <a:bodyPr/>
          <a:lstStyle/>
          <a:p>
            <a:r>
              <a:rPr lang="pt-BR" smtClean="0">
                <a:latin typeface="Arial" charset="0"/>
                <a:cs typeface="Arial" charset="0"/>
              </a:rPr>
              <a:t>Veja o seguinte diagrama da hipocapnia e oxigenação: ao hiperventilar o paciente, você causa alcalose hipocapnica, alterando o consumo e o aporte de O2. Com a alcalose hipocapnica você terá broncoconstrição pulmonar e dilatação dos vasos sanguíneos  pulmonares, ocasionando uma diferença entre a perfusão e ventilação. Você causa também uma vasoconstrição sistêmica. A combinação resulta em isquemia tissular. A hipocapnia pode ter um efeito direto nos pulmões causando inflamação pulmonar e sistêmica, contribuindo para um resultado adverso.</a:t>
            </a:r>
          </a:p>
        </p:txBody>
      </p:sp>
      <p:pic>
        <p:nvPicPr>
          <p:cNvPr id="89091" name="Picture 4"/>
          <p:cNvPicPr>
            <a:picLocks noChangeAspect="1" noChangeArrowheads="1"/>
          </p:cNvPicPr>
          <p:nvPr/>
        </p:nvPicPr>
        <p:blipFill>
          <a:blip r:embed="rId2"/>
          <a:srcRect/>
          <a:stretch>
            <a:fillRect/>
          </a:stretch>
        </p:blipFill>
        <p:spPr bwMode="auto">
          <a:xfrm>
            <a:off x="0" y="1744663"/>
            <a:ext cx="3694113" cy="3300412"/>
          </a:xfrm>
          <a:prstGeom prst="rect">
            <a:avLst/>
          </a:prstGeom>
          <a:noFill/>
          <a:ln w="9525">
            <a:noFill/>
            <a:miter lim="800000"/>
            <a:headEnd/>
            <a:tailEnd/>
          </a:ln>
        </p:spPr>
      </p:pic>
      <p:sp>
        <p:nvSpPr>
          <p:cNvPr id="89092" name="Rectangle 5"/>
          <p:cNvSpPr>
            <a:spLocks noChangeArrowheads="1"/>
          </p:cNvSpPr>
          <p:nvPr/>
        </p:nvSpPr>
        <p:spPr bwMode="auto">
          <a:xfrm>
            <a:off x="3144838" y="4594225"/>
            <a:ext cx="5346700" cy="274638"/>
          </a:xfrm>
          <a:prstGeom prst="rect">
            <a:avLst/>
          </a:prstGeom>
          <a:solidFill>
            <a:schemeClr val="tx2"/>
          </a:solidFill>
          <a:ln w="9525">
            <a:noFill/>
            <a:miter lim="800000"/>
            <a:headEnd/>
            <a:tailEnd/>
          </a:ln>
        </p:spPr>
        <p:txBody>
          <a:bodyPr wrap="none">
            <a:spAutoFit/>
          </a:bodyPr>
          <a:lstStyle/>
          <a:p>
            <a:r>
              <a:rPr lang="pt-BR" sz="1200">
                <a:hlinkClick r:id="rId3"/>
              </a:rPr>
              <a:t>Hypocapnia.</a:t>
            </a:r>
            <a:r>
              <a:rPr lang="pt-BR" sz="1200"/>
              <a:t>Laffey JG, Kavanagh BP.N Engl J Med. 2002 Jul 4;347(1):43-53</a:t>
            </a:r>
          </a:p>
        </p:txBody>
      </p:sp>
      <p:sp>
        <p:nvSpPr>
          <p:cNvPr id="89094" name="AutoShape 6"/>
          <p:cNvSpPr>
            <a:spLocks noChangeArrowheads="1"/>
          </p:cNvSpPr>
          <p:nvPr/>
        </p:nvSpPr>
        <p:spPr bwMode="auto">
          <a:xfrm>
            <a:off x="8396288" y="3814763"/>
            <a:ext cx="469900" cy="644525"/>
          </a:xfrm>
          <a:prstGeom prst="curvedRightArrow">
            <a:avLst>
              <a:gd name="adj1" fmla="val 27432"/>
              <a:gd name="adj2" fmla="val 54865"/>
              <a:gd name="adj3" fmla="val 33333"/>
            </a:avLst>
          </a:prstGeom>
          <a:solidFill>
            <a:schemeClr val="accent1"/>
          </a:solidFill>
          <a:ln w="57150">
            <a:solidFill>
              <a:srgbClr val="FF3399"/>
            </a:solidFill>
            <a:miter lim="800000"/>
            <a:headEnd/>
            <a:tailEnd/>
          </a:ln>
          <a:effectLst/>
        </p:spPr>
        <p:txBody>
          <a:bodyPr wrap="none" anchor="ctr"/>
          <a:lstStyle/>
          <a:p>
            <a:pPr algn="ctr"/>
            <a:endParaRPr lang="pt-BR">
              <a:solidFill>
                <a:srgbClr val="FF3399"/>
              </a:solidFil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ext Box 3"/>
          <p:cNvSpPr txBox="1">
            <a:spLocks noGrp="1"/>
          </p:cNvSpPr>
          <p:nvPr>
            <p:ph type="body" idx="4294967295"/>
          </p:nvPr>
        </p:nvSpPr>
        <p:spPr/>
        <p:txBody>
          <a:bodyPr/>
          <a:lstStyle/>
          <a:p>
            <a:pPr>
              <a:buFont typeface="Arial" charset="0"/>
              <a:buNone/>
            </a:pPr>
            <a:r>
              <a:rPr lang="pt-BR" smtClean="0">
                <a:solidFill>
                  <a:schemeClr val="tx1"/>
                </a:solidFill>
                <a:latin typeface="Arial" charset="0"/>
                <a:cs typeface="Arial" charset="0"/>
              </a:rPr>
              <a:t>         </a:t>
            </a:r>
            <a:r>
              <a:rPr lang="pt-BR" sz="1600" b="1" smtClean="0">
                <a:solidFill>
                  <a:srgbClr val="0000FF"/>
                </a:solidFill>
                <a:latin typeface="Arial" charset="0"/>
                <a:cs typeface="Arial" charset="0"/>
              </a:rPr>
              <a:t>A hiperventilação pode ser terapêutica</a:t>
            </a:r>
            <a:r>
              <a:rPr lang="pt-BR" smtClean="0">
                <a:solidFill>
                  <a:srgbClr val="003366"/>
                </a:solidFill>
                <a:latin typeface="Arial" charset="0"/>
                <a:cs typeface="Arial" charset="0"/>
              </a:rPr>
              <a:t> </a:t>
            </a:r>
          </a:p>
          <a:p>
            <a:pPr>
              <a:buFont typeface="Arial" charset="0"/>
              <a:buNone/>
            </a:pPr>
            <a:r>
              <a:rPr lang="pt-BR" smtClean="0">
                <a:solidFill>
                  <a:srgbClr val="003366"/>
                </a:solidFill>
                <a:latin typeface="Arial" charset="0"/>
                <a:cs typeface="Arial" charset="0"/>
              </a:rPr>
              <a:t>-nas condições de aumento da pressão intracraniana e na hipertensão pulmonar, o uso da hiperventilação era uma estratégia terapêutica comum. Hoje, não há evidências que apóie o uso terapêutico ou profilático da hipocapnia.</a:t>
            </a:r>
          </a:p>
          <a:p>
            <a:pPr>
              <a:buFont typeface="Arial" charset="0"/>
              <a:buNone/>
            </a:pPr>
            <a:r>
              <a:rPr lang="pt-BR" smtClean="0">
                <a:solidFill>
                  <a:srgbClr val="003366"/>
                </a:solidFill>
                <a:latin typeface="Arial" charset="0"/>
                <a:cs typeface="Arial" charset="0"/>
              </a:rPr>
              <a:t> -pacientes com traumatismo cranioencefálico: a hiperventilação foi usada para reduzir a pressão intracraniana, sendo o padrão de tratamento nos pacientes com traumatismo cranioencefálico. Hoje, a hiperventilação piora o resultado, aumentando a mortalidade, não sendo mais recomendado o seu uso. Apesar disto, muitos ainda não entenderam o recado. O estudo de Huizenga JE e cl (Acad Emerg Med 2000;7:1171) e cl, mostrou que 36% de neurocirurgiões e 50% dos médicos de emergência ainda usam hiperventilação no trauma encefálico.E o que acontece no cérebro(veja nas </a:t>
            </a:r>
            <a:r>
              <a:rPr lang="pt-BR" smtClean="0">
                <a:solidFill>
                  <a:srgbClr val="0000FF"/>
                </a:solidFill>
                <a:latin typeface="Arial" charset="0"/>
                <a:cs typeface="Arial" charset="0"/>
              </a:rPr>
              <a:t>Figuras 1 e 2</a:t>
            </a:r>
            <a:r>
              <a:rPr lang="pt-BR" smtClean="0">
                <a:solidFill>
                  <a:srgbClr val="003366"/>
                </a:solidFill>
                <a:latin typeface="Arial" charset="0"/>
                <a:cs typeface="Arial" charset="0"/>
              </a:rPr>
              <a:t>) do estudo de  Laffey G et al:</a:t>
            </a:r>
          </a:p>
        </p:txBody>
      </p:sp>
      <p:sp>
        <p:nvSpPr>
          <p:cNvPr id="90116" name="AutoShape 4"/>
          <p:cNvSpPr>
            <a:spLocks noChangeArrowheads="1"/>
          </p:cNvSpPr>
          <p:nvPr/>
        </p:nvSpPr>
        <p:spPr bwMode="auto">
          <a:xfrm>
            <a:off x="8277225" y="4298950"/>
            <a:ext cx="469900" cy="644525"/>
          </a:xfrm>
          <a:prstGeom prst="curvedRightArrow">
            <a:avLst>
              <a:gd name="adj1" fmla="val 27432"/>
              <a:gd name="adj2" fmla="val 54865"/>
              <a:gd name="adj3" fmla="val 33333"/>
            </a:avLst>
          </a:prstGeom>
          <a:solidFill>
            <a:schemeClr val="accent1"/>
          </a:solidFill>
          <a:ln w="57150">
            <a:solidFill>
              <a:srgbClr val="FF3399"/>
            </a:solidFill>
            <a:miter lim="800000"/>
            <a:headEnd/>
            <a:tailEnd/>
          </a:ln>
          <a:effectLst/>
        </p:spPr>
        <p:txBody>
          <a:bodyPr wrap="none" anchor="ctr"/>
          <a:lstStyle/>
          <a:p>
            <a:pPr algn="ctr"/>
            <a:endParaRPr lang="pt-BR">
              <a:solidFill>
                <a:srgbClr val="FF3399"/>
              </a:solidFil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8"/>
          <p:cNvPicPr>
            <a:picLocks noChangeAspect="1" noChangeArrowheads="1"/>
          </p:cNvPicPr>
          <p:nvPr/>
        </p:nvPicPr>
        <p:blipFill>
          <a:blip r:embed="rId2"/>
          <a:srcRect/>
          <a:stretch>
            <a:fillRect/>
          </a:stretch>
        </p:blipFill>
        <p:spPr bwMode="auto">
          <a:xfrm>
            <a:off x="0" y="0"/>
            <a:ext cx="4511675" cy="5143500"/>
          </a:xfrm>
          <a:prstGeom prst="rect">
            <a:avLst/>
          </a:prstGeom>
          <a:noFill/>
          <a:ln w="9525">
            <a:noFill/>
            <a:miter lim="800000"/>
            <a:headEnd/>
            <a:tailEnd/>
          </a:ln>
        </p:spPr>
      </p:pic>
      <p:sp>
        <p:nvSpPr>
          <p:cNvPr id="91139" name="Text Box 9"/>
          <p:cNvSpPr txBox="1">
            <a:spLocks noGrp="1"/>
          </p:cNvSpPr>
          <p:nvPr>
            <p:ph type="body" idx="4294967295"/>
          </p:nvPr>
        </p:nvSpPr>
        <p:spPr>
          <a:xfrm>
            <a:off x="4676775" y="2447925"/>
            <a:ext cx="4116388" cy="2354263"/>
          </a:xfrm>
          <a:ln w="28575">
            <a:solidFill>
              <a:srgbClr val="FF3399"/>
            </a:solidFill>
          </a:ln>
        </p:spPr>
        <p:txBody>
          <a:bodyPr/>
          <a:lstStyle/>
          <a:p>
            <a:pPr>
              <a:lnSpc>
                <a:spcPct val="80000"/>
              </a:lnSpc>
              <a:buFont typeface="Arial" charset="0"/>
              <a:buNone/>
            </a:pPr>
            <a:r>
              <a:rPr lang="pt-BR" sz="1000" smtClean="0">
                <a:latin typeface="Arial" charset="0"/>
                <a:cs typeface="Arial" charset="0"/>
              </a:rPr>
              <a:t>         A hipocapnia sistêmica resulta em alcalose do líquido cefalorraquidiano, que diminui o fluxo sangüíneo cerebral, o suprimento cerebral de oxigênio e, em menor extensão, o volume sangüíneo cerebral. A redução da pressão intracraniana pode salvar vidas em pacientes nos quais a pressão é severamente elevada. Entretanto, a isquemia cerebral induzida por hipocapnia pode ocorrer por causa da vasoconstrição (prejudicando a perfusão cerebral), redução da liberação de oxigênio da hemoglobina e aumento da excitabilidade neuronal, com a possível liberação de excitotoxinas, como o glutamato. Com o tempo, o pH do líquido cefalorraquidiano e, consequentemente, o fluxo sanguíneo cerebral gradualmente retornam ao normal. A subseqüente normalização da pressão parcial do dióxido de carbono arterial pode resultar em hiperemia cerebral, causando lesão de reperfusão em regiões cerebrais previamente isquêmicas.</a:t>
            </a:r>
          </a:p>
        </p:txBody>
      </p:sp>
      <p:pic>
        <p:nvPicPr>
          <p:cNvPr id="91140" name="Picture 11"/>
          <p:cNvPicPr>
            <a:picLocks noChangeAspect="1" noChangeArrowheads="1"/>
          </p:cNvPicPr>
          <p:nvPr/>
        </p:nvPicPr>
        <p:blipFill>
          <a:blip r:embed="rId3"/>
          <a:srcRect/>
          <a:stretch>
            <a:fillRect/>
          </a:stretch>
        </p:blipFill>
        <p:spPr bwMode="auto">
          <a:xfrm>
            <a:off x="4506913" y="452438"/>
            <a:ext cx="4332287" cy="1846262"/>
          </a:xfrm>
          <a:prstGeom prst="rect">
            <a:avLst/>
          </a:prstGeom>
          <a:noFill/>
          <a:ln w="28575">
            <a:solidFill>
              <a:srgbClr val="FF3399"/>
            </a:solidFill>
            <a:miter lim="800000"/>
            <a:headEnd/>
            <a:tailEnd/>
          </a:ln>
        </p:spPr>
      </p:pic>
      <p:sp>
        <p:nvSpPr>
          <p:cNvPr id="91141" name="Rectangle 12"/>
          <p:cNvSpPr>
            <a:spLocks noChangeArrowheads="1"/>
          </p:cNvSpPr>
          <p:nvPr/>
        </p:nvSpPr>
        <p:spPr bwMode="auto">
          <a:xfrm>
            <a:off x="2741613" y="4838700"/>
            <a:ext cx="6205537" cy="304800"/>
          </a:xfrm>
          <a:prstGeom prst="rect">
            <a:avLst/>
          </a:prstGeom>
          <a:solidFill>
            <a:schemeClr val="tx2"/>
          </a:solidFill>
          <a:ln w="9525">
            <a:noFill/>
            <a:miter lim="800000"/>
            <a:headEnd/>
            <a:tailEnd/>
          </a:ln>
        </p:spPr>
        <p:txBody>
          <a:bodyPr wrap="none">
            <a:spAutoFit/>
          </a:bodyPr>
          <a:lstStyle/>
          <a:p>
            <a:r>
              <a:rPr lang="pt-BR" sz="1400">
                <a:hlinkClick r:id="rId4"/>
              </a:rPr>
              <a:t>Hypocapnia.</a:t>
            </a:r>
            <a:r>
              <a:rPr lang="pt-BR" sz="1400"/>
              <a:t>Laffey JG, Kavanagh BP.N Engl J Med. 2002 Jul 4;347(1):43-53</a:t>
            </a:r>
          </a:p>
        </p:txBody>
      </p:sp>
      <p:sp>
        <p:nvSpPr>
          <p:cNvPr id="91143" name="AutoShape 7"/>
          <p:cNvSpPr>
            <a:spLocks noChangeArrowheads="1"/>
          </p:cNvSpPr>
          <p:nvPr/>
        </p:nvSpPr>
        <p:spPr bwMode="auto">
          <a:xfrm>
            <a:off x="8482013" y="4213225"/>
            <a:ext cx="469900" cy="644525"/>
          </a:xfrm>
          <a:prstGeom prst="curvedRightArrow">
            <a:avLst>
              <a:gd name="adj1" fmla="val 27432"/>
              <a:gd name="adj2" fmla="val 54865"/>
              <a:gd name="adj3" fmla="val 33333"/>
            </a:avLst>
          </a:prstGeom>
          <a:solidFill>
            <a:schemeClr val="accent1"/>
          </a:solidFill>
          <a:ln w="57150">
            <a:solidFill>
              <a:srgbClr val="FF3399"/>
            </a:solidFill>
            <a:miter lim="800000"/>
            <a:headEnd/>
            <a:tailEnd/>
          </a:ln>
          <a:effectLst/>
        </p:spPr>
        <p:txBody>
          <a:bodyPr wrap="none" anchor="ctr"/>
          <a:lstStyle/>
          <a:p>
            <a:pPr algn="ctr"/>
            <a:endParaRPr lang="pt-BR">
              <a:solidFill>
                <a:srgbClr val="FF3399"/>
              </a:solidFil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6"/>
          <p:cNvPicPr>
            <a:picLocks noChangeAspect="1" noChangeArrowheads="1"/>
          </p:cNvPicPr>
          <p:nvPr/>
        </p:nvPicPr>
        <p:blipFill>
          <a:blip r:embed="rId2"/>
          <a:srcRect/>
          <a:stretch>
            <a:fillRect/>
          </a:stretch>
        </p:blipFill>
        <p:spPr bwMode="auto">
          <a:xfrm>
            <a:off x="0" y="0"/>
            <a:ext cx="4826000" cy="4787900"/>
          </a:xfrm>
          <a:prstGeom prst="rect">
            <a:avLst/>
          </a:prstGeom>
          <a:noFill/>
          <a:ln w="9525">
            <a:noFill/>
            <a:miter lim="800000"/>
            <a:headEnd/>
            <a:tailEnd/>
          </a:ln>
        </p:spPr>
      </p:pic>
      <p:sp>
        <p:nvSpPr>
          <p:cNvPr id="92163" name="Text Box 7"/>
          <p:cNvSpPr txBox="1">
            <a:spLocks noGrp="1"/>
          </p:cNvSpPr>
          <p:nvPr>
            <p:ph type="body" idx="4294967295"/>
          </p:nvPr>
        </p:nvSpPr>
        <p:spPr>
          <a:xfrm>
            <a:off x="4875213" y="2181225"/>
            <a:ext cx="4024312" cy="2460625"/>
          </a:xfrm>
          <a:ln w="28575">
            <a:solidFill>
              <a:srgbClr val="FF3399"/>
            </a:solidFill>
          </a:ln>
        </p:spPr>
        <p:txBody>
          <a:bodyPr/>
          <a:lstStyle/>
          <a:p>
            <a:pPr>
              <a:lnSpc>
                <a:spcPct val="80000"/>
              </a:lnSpc>
              <a:buFont typeface="Arial" charset="0"/>
              <a:buNone/>
            </a:pPr>
            <a:r>
              <a:rPr lang="pt-BR" sz="900" smtClean="0">
                <a:latin typeface="Arial" charset="0"/>
                <a:cs typeface="Arial" charset="0"/>
              </a:rPr>
              <a:t>          A hipocapnia tem sido implicada na patogênese das lesões da substância branca neonatal, incluindo a leucomalácia periventricular, resultando em hemorragia intraventricular. Nos níveis normais de dióxido de carbono (lado esquerdo da figura), o fluxo sangüíneo cerebral é determinado pela demanda metabólica local. A hipocapnia prolongada ou grave induz a vasoconstrição cerebral grave, resultando em isquemia cerebral, particularmente em áreas do cérebro com pouca perfusão( “WATERSHED AREAS) (lado direito da figura). Essa isquemia pode iniciar a destruição da substância branca no cérebro de bebês prematuros. Além disso, a depleção de antioxidantes (causada por aminoácidos excitatórios), o lipopolissacarídeo (LPS) e as citocinas produzidas em resposta à sepse, como a interleucina-1b e o fator de necrose tumoral a (TNF-a), potencializam o processo. Finalmente, a restauração da pressão parcial normal do dióxido de carbono arterial pode resultar em vasodilatação cerebral, que pode precipitar ou contribuir para a hemorragia intraventricular.</a:t>
            </a:r>
          </a:p>
        </p:txBody>
      </p:sp>
      <p:pic>
        <p:nvPicPr>
          <p:cNvPr id="92164" name="Picture 9"/>
          <p:cNvPicPr>
            <a:picLocks noChangeAspect="1" noChangeArrowheads="1"/>
          </p:cNvPicPr>
          <p:nvPr/>
        </p:nvPicPr>
        <p:blipFill>
          <a:blip r:embed="rId3"/>
          <a:srcRect/>
          <a:stretch>
            <a:fillRect/>
          </a:stretch>
        </p:blipFill>
        <p:spPr bwMode="auto">
          <a:xfrm>
            <a:off x="4876800" y="203200"/>
            <a:ext cx="4075113" cy="1846263"/>
          </a:xfrm>
          <a:prstGeom prst="rect">
            <a:avLst/>
          </a:prstGeom>
          <a:noFill/>
          <a:ln w="28575">
            <a:solidFill>
              <a:srgbClr val="FF3399"/>
            </a:solidFill>
            <a:miter lim="800000"/>
            <a:headEnd/>
            <a:tailEnd/>
          </a:ln>
        </p:spPr>
      </p:pic>
      <p:sp>
        <p:nvSpPr>
          <p:cNvPr id="92165" name="Rectangle 10"/>
          <p:cNvSpPr>
            <a:spLocks noChangeArrowheads="1"/>
          </p:cNvSpPr>
          <p:nvPr/>
        </p:nvSpPr>
        <p:spPr bwMode="auto">
          <a:xfrm>
            <a:off x="1895475" y="4838700"/>
            <a:ext cx="6205538" cy="304800"/>
          </a:xfrm>
          <a:prstGeom prst="rect">
            <a:avLst/>
          </a:prstGeom>
          <a:solidFill>
            <a:schemeClr val="tx2"/>
          </a:solidFill>
          <a:ln w="9525">
            <a:noFill/>
            <a:miter lim="800000"/>
            <a:headEnd/>
            <a:tailEnd/>
          </a:ln>
        </p:spPr>
        <p:txBody>
          <a:bodyPr wrap="none">
            <a:spAutoFit/>
          </a:bodyPr>
          <a:lstStyle/>
          <a:p>
            <a:r>
              <a:rPr lang="pt-BR" sz="1400">
                <a:hlinkClick r:id="rId4"/>
              </a:rPr>
              <a:t>Hypocapnia.</a:t>
            </a:r>
            <a:r>
              <a:rPr lang="pt-BR" sz="1400"/>
              <a:t>Laffey JG, Kavanagh BP.N Engl J Med. 2002 Jul 4;347(1):43-53</a:t>
            </a:r>
          </a:p>
        </p:txBody>
      </p:sp>
      <p:sp>
        <p:nvSpPr>
          <p:cNvPr id="92167" name="AutoShape 7"/>
          <p:cNvSpPr>
            <a:spLocks noChangeArrowheads="1"/>
          </p:cNvSpPr>
          <p:nvPr/>
        </p:nvSpPr>
        <p:spPr bwMode="auto">
          <a:xfrm>
            <a:off x="8383588" y="4052888"/>
            <a:ext cx="469900" cy="644525"/>
          </a:xfrm>
          <a:prstGeom prst="curvedRightArrow">
            <a:avLst>
              <a:gd name="adj1" fmla="val 27432"/>
              <a:gd name="adj2" fmla="val 54865"/>
              <a:gd name="adj3" fmla="val 33333"/>
            </a:avLst>
          </a:prstGeom>
          <a:solidFill>
            <a:schemeClr val="accent1"/>
          </a:solidFill>
          <a:ln w="57150">
            <a:solidFill>
              <a:srgbClr val="FF3399"/>
            </a:solidFill>
            <a:miter lim="800000"/>
            <a:headEnd/>
            <a:tailEnd/>
          </a:ln>
          <a:effectLst/>
        </p:spPr>
        <p:txBody>
          <a:bodyPr wrap="none" anchor="ctr"/>
          <a:lstStyle/>
          <a:p>
            <a:pPr algn="ctr"/>
            <a:endParaRPr lang="pt-BR">
              <a:solidFill>
                <a:srgbClr val="FF3399"/>
              </a:solidFil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 Box 2"/>
          <p:cNvSpPr txBox="1">
            <a:spLocks noGrp="1"/>
          </p:cNvSpPr>
          <p:nvPr>
            <p:ph type="title" idx="4294967295"/>
          </p:nvPr>
        </p:nvSpPr>
        <p:spPr>
          <a:xfrm>
            <a:off x="265113" y="1046163"/>
            <a:ext cx="8521700" cy="573087"/>
          </a:xfrm>
        </p:spPr>
        <p:txBody>
          <a:bodyPr/>
          <a:lstStyle/>
          <a:p>
            <a:pPr algn="ctr"/>
            <a:r>
              <a:rPr lang="pt-BR" sz="1200" smtClean="0">
                <a:latin typeface="Arial" charset="0"/>
                <a:cs typeface="Arial" charset="0"/>
                <a:hlinkClick r:id="rId2"/>
              </a:rPr>
              <a:t>Hypocapnia.</a:t>
            </a:r>
            <a:r>
              <a:rPr lang="pt-BR" sz="1200" smtClean="0">
                <a:latin typeface="Arial" charset="0"/>
                <a:cs typeface="Arial" charset="0"/>
              </a:rPr>
              <a:t>Laffey JG, Kavanagh BP.N Engl J Med. 2002 Jul 4;347(1):43-53. Review. No abstract available.</a:t>
            </a:r>
            <a:br>
              <a:rPr lang="pt-BR" sz="1200" smtClean="0">
                <a:latin typeface="Arial" charset="0"/>
                <a:cs typeface="Arial" charset="0"/>
              </a:rPr>
            </a:br>
            <a:r>
              <a:rPr lang="pt-BR" sz="1200" smtClean="0">
                <a:latin typeface="Arial" charset="0"/>
                <a:cs typeface="Arial" charset="0"/>
              </a:rPr>
              <a:t>PMID: 12097540.</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93187" name="Text Box 3"/>
          <p:cNvSpPr txBox="1">
            <a:spLocks noGrp="1"/>
          </p:cNvSpPr>
          <p:nvPr>
            <p:ph type="body" idx="4294967295"/>
          </p:nvPr>
        </p:nvSpPr>
        <p:spPr>
          <a:xfrm>
            <a:off x="190500" y="1884363"/>
            <a:ext cx="8521700" cy="3390900"/>
          </a:xfrm>
        </p:spPr>
        <p:txBody>
          <a:bodyPr/>
          <a:lstStyle/>
          <a:p>
            <a:r>
              <a:rPr lang="pt-BR" smtClean="0">
                <a:latin typeface="Arial" charset="0"/>
                <a:cs typeface="Arial" charset="0"/>
              </a:rPr>
              <a:t>Os autores mostraram que a hipocapnia, ocorre a alcalose no líquor céfalo-raquidiano (LCR),  constrição dos vasos sangüíneos cerebrais, com diminuição do fluxo sangüíneo cerebral e aumento da excitabilidade neuronal (há potencialização da atividade convulsiva, além do aumento da demanda de oxigênio e produção de aminoácidos excitatórios associados com convulsões). </a:t>
            </a:r>
          </a:p>
          <a:p>
            <a:r>
              <a:rPr lang="pt-BR" smtClean="0">
                <a:latin typeface="Arial" charset="0"/>
                <a:cs typeface="Arial" charset="0"/>
              </a:rPr>
              <a:t>Com o tempo, o pH do LCR retorna ao normal e o fluxo sanguíneo cerebral gradualmente retorna ao normal. A subsequente normalização da PaCO2 pode resultar em hiperemia cerebral, causando a lesão por reperfusão a regiões cerebrais previamente isquêmicas.</a:t>
            </a:r>
          </a:p>
          <a:p>
            <a:r>
              <a:rPr lang="pt-BR" smtClean="0">
                <a:latin typeface="Arial" charset="0"/>
                <a:cs typeface="Arial" charset="0"/>
              </a:rPr>
              <a:t> A hipocapnia pode também diminuir o aporte de O2 e aumento do consumo de O2. </a:t>
            </a:r>
          </a:p>
          <a:p>
            <a:r>
              <a:rPr lang="pt-BR" smtClean="0">
                <a:latin typeface="Arial" charset="0"/>
                <a:cs typeface="Arial" charset="0"/>
              </a:rPr>
              <a:t>No cérebro do RN pré-termo, pode ocasionar leucomalácia periventricular (lesão isquêmica) e hemorragia secundaria a reperfusão, principalmente nos RN com sepses (o abrupto término da hiperventilação resulta em hiperemia cerebral reativa que pode causar a hemorragia intracraniana nos recém-nascidos prematuros).</a:t>
            </a:r>
          </a:p>
        </p:txBody>
      </p:sp>
      <p:sp>
        <p:nvSpPr>
          <p:cNvPr id="93188" name="Text Box 4"/>
          <p:cNvSpPr txBox="1">
            <a:spLocks noChangeArrowheads="1"/>
          </p:cNvSpPr>
          <p:nvPr/>
        </p:nvSpPr>
        <p:spPr bwMode="auto">
          <a:xfrm>
            <a:off x="3375025" y="566738"/>
            <a:ext cx="1825625" cy="457200"/>
          </a:xfrm>
          <a:prstGeom prst="rect">
            <a:avLst/>
          </a:prstGeom>
          <a:solidFill>
            <a:schemeClr val="accent1"/>
          </a:solidFill>
          <a:ln w="9525">
            <a:noFill/>
            <a:miter lim="800000"/>
            <a:headEnd/>
            <a:tailEnd/>
          </a:ln>
        </p:spPr>
        <p:txBody>
          <a:bodyPr wrap="none">
            <a:spAutoFit/>
          </a:bodyPr>
          <a:lstStyle/>
          <a:p>
            <a:r>
              <a:rPr lang="pt-BR" b="1">
                <a:solidFill>
                  <a:srgbClr val="FFFF00"/>
                </a:solidFill>
              </a:rPr>
              <a:t>Hipocapnia</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ext Box 2"/>
          <p:cNvSpPr txBox="1">
            <a:spLocks noGrp="1"/>
          </p:cNvSpPr>
          <p:nvPr>
            <p:ph type="title" idx="4294967295"/>
          </p:nvPr>
        </p:nvSpPr>
        <p:spPr>
          <a:xfrm>
            <a:off x="285750" y="942975"/>
            <a:ext cx="8521700" cy="573088"/>
          </a:xfrm>
        </p:spPr>
        <p:txBody>
          <a:bodyPr/>
          <a:lstStyle/>
          <a:p>
            <a:pPr algn="ctr"/>
            <a:r>
              <a:rPr lang="pt-BR" sz="1200" smtClean="0">
                <a:latin typeface="Arial" charset="0"/>
                <a:cs typeface="Arial" charset="0"/>
                <a:hlinkClick r:id="rId2"/>
              </a:rPr>
              <a:t>Effects of hypocarbia on the development of cystic periventricular leukomalacia in premature infants treated with high-frequency jet ventilation.</a:t>
            </a:r>
            <a:r>
              <a:rPr lang="pt-BR" sz="1200" smtClean="0">
                <a:latin typeface="Arial" charset="0"/>
                <a:cs typeface="Arial" charset="0"/>
              </a:rPr>
              <a:t>Wiswell TE, Graziani LJ, Kornhauser MS, Stanley C, Merton DA, McKee L, Spitzer AR.</a:t>
            </a:r>
            <a:br>
              <a:rPr lang="pt-BR" sz="1200" smtClean="0">
                <a:latin typeface="Arial" charset="0"/>
                <a:cs typeface="Arial" charset="0"/>
              </a:rPr>
            </a:br>
            <a:r>
              <a:rPr lang="pt-BR" sz="1200" smtClean="0">
                <a:latin typeface="Arial" charset="0"/>
                <a:cs typeface="Arial" charset="0"/>
              </a:rPr>
              <a:t>Pediatrics. 1996 Nov;98(5):918-24.PMID: 8909486.</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94211" name="Text Box 3"/>
          <p:cNvSpPr txBox="1">
            <a:spLocks noGrp="1"/>
          </p:cNvSpPr>
          <p:nvPr>
            <p:ph type="body" idx="4294967295"/>
          </p:nvPr>
        </p:nvSpPr>
        <p:spPr>
          <a:xfrm>
            <a:off x="288925" y="1527175"/>
            <a:ext cx="8521700" cy="3390900"/>
          </a:xfrm>
        </p:spPr>
        <p:txBody>
          <a:bodyPr/>
          <a:lstStyle/>
          <a:p>
            <a:r>
              <a:rPr lang="pt-BR" smtClean="0">
                <a:latin typeface="Arial" charset="0"/>
                <a:cs typeface="Arial" charset="0"/>
              </a:rPr>
              <a:t>Dos 58 que sobreviveram além de 21 dias, 18 crianças apresentaram grande leucomalácia periventricular cística  (&gt; 5 mm de tamanho). </a:t>
            </a:r>
          </a:p>
          <a:p>
            <a:r>
              <a:rPr lang="pt-BR" smtClean="0">
                <a:latin typeface="Arial" charset="0"/>
                <a:cs typeface="Arial" charset="0"/>
              </a:rPr>
              <a:t>No entanto, crianças com leucomalácia cística foram significativamente mais propensas a ter ecodensidades periventriculares moderadas ou severas que precedem o desenvolvimento da leucomalácia cística e ecodensidades periventriculares que persistiram por um período mais longo.</a:t>
            </a:r>
          </a:p>
          <a:p>
            <a:r>
              <a:rPr lang="pt-BR" smtClean="0">
                <a:latin typeface="Arial" charset="0"/>
                <a:cs typeface="Arial" charset="0"/>
              </a:rPr>
              <a:t>Análise de regressão logística revelou que </a:t>
            </a:r>
            <a:r>
              <a:rPr lang="pt-BR" b="1" smtClean="0">
                <a:solidFill>
                  <a:srgbClr val="FF3300"/>
                </a:solidFill>
                <a:latin typeface="Arial" charset="0"/>
                <a:cs typeface="Arial" charset="0"/>
              </a:rPr>
              <a:t>crianças com leucomalácia cística foram independentemente significativamente mais propensas a ter hipocarbia cumulativa maior (abaixo de um nível limiar de 25 mmHg) durante o primeiro dia de vida</a:t>
            </a:r>
            <a:r>
              <a:rPr lang="pt-BR" smtClean="0">
                <a:latin typeface="Arial" charset="0"/>
                <a:cs typeface="Arial" charset="0"/>
              </a:rPr>
              <a:t> (</a:t>
            </a:r>
            <a:r>
              <a:rPr lang="pt-BR" smtClean="0">
                <a:solidFill>
                  <a:srgbClr val="FF3300"/>
                </a:solidFill>
                <a:latin typeface="Arial" charset="0"/>
                <a:cs typeface="Arial" charset="0"/>
              </a:rPr>
              <a:t>odds ratio, 5,43; intervalo de confiança de 95%, 1,33 a 22,2).</a:t>
            </a:r>
          </a:p>
        </p:txBody>
      </p:sp>
      <p:sp>
        <p:nvSpPr>
          <p:cNvPr id="94212" name="Rectangle 4"/>
          <p:cNvSpPr>
            <a:spLocks noChangeArrowheads="1"/>
          </p:cNvSpPr>
          <p:nvPr/>
        </p:nvSpPr>
        <p:spPr bwMode="auto">
          <a:xfrm>
            <a:off x="203200" y="461963"/>
            <a:ext cx="8710613" cy="5175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Efeitos da hipocarbia sobre o desenvolvimento de leucomalácia cística periventricular em prematuros tratados com ventilação com jato de alta freqüência</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 Box 2"/>
          <p:cNvSpPr txBox="1">
            <a:spLocks noGrp="1"/>
          </p:cNvSpPr>
          <p:nvPr>
            <p:ph type="title" idx="4294967295"/>
          </p:nvPr>
        </p:nvSpPr>
        <p:spPr>
          <a:xfrm>
            <a:off x="303213" y="835025"/>
            <a:ext cx="8521700" cy="573088"/>
          </a:xfrm>
        </p:spPr>
        <p:txBody>
          <a:bodyPr/>
          <a:lstStyle/>
          <a:p>
            <a:pPr algn="ctr"/>
            <a:r>
              <a:rPr lang="pt-BR" sz="1200" smtClean="0">
                <a:latin typeface="Arial" charset="0"/>
                <a:cs typeface="Arial" charset="0"/>
                <a:hlinkClick r:id="rId2"/>
              </a:rPr>
              <a:t>Hypocarbia during the first 24 postnatal hours and white matter echolucencies in newborns &lt; or = 28 weeks gestation.</a:t>
            </a: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Dammann O, Allred EN, Kuban KC, van Marter LJ, Stewart JE, Pagano M, Leviton A; Development Epidemiology Network Investigators.Pediatr Res. 2001 Mar;49(3):388-93.PMID:11228265.</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95235" name="Text Box 3"/>
          <p:cNvSpPr txBox="1">
            <a:spLocks noGrp="1"/>
          </p:cNvSpPr>
          <p:nvPr>
            <p:ph type="body" idx="4294967295"/>
          </p:nvPr>
        </p:nvSpPr>
        <p:spPr>
          <a:xfrm>
            <a:off x="220663" y="1849438"/>
            <a:ext cx="8521700" cy="3390900"/>
          </a:xfrm>
        </p:spPr>
        <p:txBody>
          <a:bodyPr/>
          <a:lstStyle/>
          <a:p>
            <a:r>
              <a:rPr lang="pt-BR" smtClean="0">
                <a:latin typeface="Arial" charset="0"/>
                <a:cs typeface="Arial" charset="0"/>
              </a:rPr>
              <a:t>A amostra consistiu em 799 lactentes nascidos durante 1991-1993 ou 28 semanas de gestação. Quarenta e oito lactentes com ecolucência (EL) foram classificados como casos e comparados com 751 controles, ou seja, aqueles sem EL. Foram realizadas comparações univariáveis, análises estratificadas e regressão logística multivariada. Nas análises univariáveis, a hipocarbia no primeiro dia de vida foi associada a um aumento do risco de EL. </a:t>
            </a:r>
            <a:r>
              <a:rPr lang="pt-BR" b="1" smtClean="0">
                <a:solidFill>
                  <a:srgbClr val="FF3300"/>
                </a:solidFill>
                <a:latin typeface="Arial" charset="0"/>
                <a:cs typeface="Arial" charset="0"/>
              </a:rPr>
              <a:t>As </a:t>
            </a:r>
            <a:r>
              <a:rPr lang="pt-BR" b="1" i="1" smtClean="0">
                <a:solidFill>
                  <a:srgbClr val="FF3300"/>
                </a:solidFill>
                <a:latin typeface="Arial" charset="0"/>
                <a:cs typeface="Arial" charset="0"/>
              </a:rPr>
              <a:t>odds ratios</a:t>
            </a:r>
            <a:r>
              <a:rPr lang="pt-BR" b="1" smtClean="0">
                <a:solidFill>
                  <a:srgbClr val="FF3300"/>
                </a:solidFill>
                <a:latin typeface="Arial" charset="0"/>
                <a:cs typeface="Arial" charset="0"/>
              </a:rPr>
              <a:t> para a relação hipocarbia-EL foram proeminentemente elevadas nos estratos de crianças que não tinham outros fatores de risco principais para EL</a:t>
            </a:r>
            <a:r>
              <a:rPr lang="pt-BR" smtClean="0">
                <a:latin typeface="Arial" charset="0"/>
                <a:cs typeface="Arial" charset="0"/>
              </a:rPr>
              <a:t> (por exemplo, idade gestacional 26-28 semanas, normotiroxinemia, sem características de infecção pré-natal). .</a:t>
            </a:r>
          </a:p>
        </p:txBody>
      </p:sp>
      <p:sp>
        <p:nvSpPr>
          <p:cNvPr id="95236" name="Rectangle 4"/>
          <p:cNvSpPr>
            <a:spLocks noChangeArrowheads="1"/>
          </p:cNvSpPr>
          <p:nvPr/>
        </p:nvSpPr>
        <p:spPr bwMode="auto">
          <a:xfrm>
            <a:off x="114300" y="298450"/>
            <a:ext cx="8837613" cy="5175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Hipocarbia durante as primeiras 24 horas pós-natais e ecolucências da substância branca em recém-nascidos &lt;ou = 28 semanas de gestação</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ext Box 2"/>
          <p:cNvSpPr txBox="1">
            <a:spLocks noGrp="1"/>
          </p:cNvSpPr>
          <p:nvPr>
            <p:ph type="title" idx="4294967295"/>
          </p:nvPr>
        </p:nvSpPr>
        <p:spPr>
          <a:xfrm>
            <a:off x="323850" y="1003300"/>
            <a:ext cx="8521700" cy="573088"/>
          </a:xfrm>
        </p:spPr>
        <p:txBody>
          <a:bodyPr/>
          <a:lstStyle/>
          <a:p>
            <a:pPr algn="ctr"/>
            <a:r>
              <a:rPr lang="pt-BR" sz="1200" smtClean="0">
                <a:latin typeface="Arial" charset="0"/>
                <a:cs typeface="Arial" charset="0"/>
                <a:hlinkClick r:id="rId2"/>
              </a:rPr>
              <a:t>Injurious effects of hypocapnic alkalosis in the isolated lung.</a:t>
            </a:r>
            <a:r>
              <a:rPr lang="pt-BR" sz="1200" smtClean="0">
                <a:latin typeface="Arial" charset="0"/>
                <a:cs typeface="Arial" charset="0"/>
              </a:rPr>
              <a:t>Laffey JG, Engelberts D, Kavanagh BP.Am J Respir Crit Care Med. 2000 Aug;162(2 Pt 1):399-405.PMID:</a:t>
            </a:r>
            <a:br>
              <a:rPr lang="pt-BR" sz="1200" smtClean="0">
                <a:latin typeface="Arial" charset="0"/>
                <a:cs typeface="Arial" charset="0"/>
              </a:rPr>
            </a:br>
            <a:r>
              <a:rPr lang="pt-BR" sz="1200" smtClean="0">
                <a:latin typeface="Arial" charset="0"/>
                <a:cs typeface="Arial" charset="0"/>
              </a:rPr>
              <a:t> 10934060.</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96259" name="Text Box 3"/>
          <p:cNvSpPr txBox="1">
            <a:spLocks noGrp="1"/>
          </p:cNvSpPr>
          <p:nvPr>
            <p:ph type="body" idx="4294967295"/>
          </p:nvPr>
        </p:nvSpPr>
        <p:spPr>
          <a:xfrm>
            <a:off x="319088" y="1609725"/>
            <a:ext cx="8521700" cy="3390900"/>
          </a:xfrm>
        </p:spPr>
        <p:txBody>
          <a:bodyPr/>
          <a:lstStyle/>
          <a:p>
            <a:r>
              <a:rPr lang="pt-BR" b="1" smtClean="0">
                <a:solidFill>
                  <a:srgbClr val="FF3300"/>
                </a:solidFill>
                <a:latin typeface="Arial" charset="0"/>
                <a:cs typeface="Arial" charset="0"/>
              </a:rPr>
              <a:t>A hipocapnia</a:t>
            </a:r>
            <a:r>
              <a:rPr lang="pt-BR" smtClean="0">
                <a:latin typeface="Arial" charset="0"/>
                <a:cs typeface="Arial" charset="0"/>
              </a:rPr>
              <a:t> </a:t>
            </a:r>
            <a:r>
              <a:rPr lang="pt-BR" smtClean="0">
                <a:solidFill>
                  <a:srgbClr val="FF3300"/>
                </a:solidFill>
                <a:latin typeface="Arial" charset="0"/>
                <a:cs typeface="Arial" charset="0"/>
              </a:rPr>
              <a:t>aumenta a resistência das vias aéreas</a:t>
            </a:r>
            <a:r>
              <a:rPr lang="pt-BR" smtClean="0">
                <a:latin typeface="Arial" charset="0"/>
                <a:cs typeface="Arial" charset="0"/>
              </a:rPr>
              <a:t> (devido a constricção da musculatura lisa brônquica), </a:t>
            </a:r>
            <a:r>
              <a:rPr lang="pt-BR" smtClean="0">
                <a:solidFill>
                  <a:srgbClr val="FF3300"/>
                </a:solidFill>
                <a:latin typeface="Arial" charset="0"/>
                <a:cs typeface="Arial" charset="0"/>
              </a:rPr>
              <a:t>causa edema que vai piorar a complacência pulmonar</a:t>
            </a:r>
            <a:r>
              <a:rPr lang="pt-BR" smtClean="0">
                <a:latin typeface="Arial" charset="0"/>
                <a:cs typeface="Arial" charset="0"/>
              </a:rPr>
              <a:t>, aumentando o trabalho da respiração (dispnéia), que leva a um ciclo vicioso.</a:t>
            </a:r>
          </a:p>
          <a:p>
            <a:r>
              <a:rPr lang="pt-BR" smtClean="0">
                <a:latin typeface="Arial" charset="0"/>
                <a:cs typeface="Arial" charset="0"/>
              </a:rPr>
              <a:t>Assim, a </a:t>
            </a:r>
            <a:r>
              <a:rPr lang="pt-BR" smtClean="0">
                <a:solidFill>
                  <a:srgbClr val="FF3300"/>
                </a:solidFill>
                <a:latin typeface="Arial" charset="0"/>
                <a:cs typeface="Arial" charset="0"/>
              </a:rPr>
              <a:t>hipocapnia aumenta o broncoespasmo</a:t>
            </a:r>
            <a:r>
              <a:rPr lang="pt-BR" smtClean="0">
                <a:latin typeface="Arial" charset="0"/>
                <a:cs typeface="Arial" charset="0"/>
              </a:rPr>
              <a:t>, a </a:t>
            </a:r>
            <a:r>
              <a:rPr lang="pt-BR" smtClean="0">
                <a:solidFill>
                  <a:srgbClr val="FF3300"/>
                </a:solidFill>
                <a:latin typeface="Arial" charset="0"/>
                <a:cs typeface="Arial" charset="0"/>
              </a:rPr>
              <a:t>permeabilidade microvascular das vias aéreas, permeabilidade capilar pulmonar, injúria parenquimatosa, depleção dos corpos lamelares</a:t>
            </a:r>
            <a:r>
              <a:rPr lang="pt-BR" smtClean="0">
                <a:latin typeface="Arial" charset="0"/>
                <a:cs typeface="Arial" charset="0"/>
              </a:rPr>
              <a:t>. </a:t>
            </a:r>
          </a:p>
          <a:p>
            <a:r>
              <a:rPr lang="pt-BR" smtClean="0">
                <a:solidFill>
                  <a:srgbClr val="0000FF"/>
                </a:solidFill>
                <a:latin typeface="Arial" charset="0"/>
                <a:cs typeface="Arial" charset="0"/>
              </a:rPr>
              <a:t>A hipocapnia diminui a complacência total do pulmão, provavelmente via efeito no surfactante pulmonar.</a:t>
            </a:r>
            <a:r>
              <a:rPr lang="pt-BR" smtClean="0">
                <a:latin typeface="Arial" charset="0"/>
                <a:cs typeface="Arial" charset="0"/>
              </a:rPr>
              <a:t> </a:t>
            </a:r>
          </a:p>
          <a:p>
            <a:r>
              <a:rPr lang="pt-BR" smtClean="0">
                <a:solidFill>
                  <a:srgbClr val="FF3300"/>
                </a:solidFill>
                <a:latin typeface="Arial" charset="0"/>
                <a:cs typeface="Arial" charset="0"/>
              </a:rPr>
              <a:t>A hipocapnia  alveolar atenua a vasoconstriçao pulmonar hipóxica, piorando o shunt intrapulmonar e a oxigenação sistêmica</a:t>
            </a:r>
            <a:r>
              <a:rPr lang="pt-BR" smtClean="0">
                <a:latin typeface="Arial" charset="0"/>
                <a:cs typeface="Arial" charset="0"/>
              </a:rPr>
              <a:t>. Estes efeitos são melhorados com a suplementação respiratória de CO2.</a:t>
            </a:r>
          </a:p>
        </p:txBody>
      </p:sp>
      <p:sp>
        <p:nvSpPr>
          <p:cNvPr id="96260" name="Rectangle 4"/>
          <p:cNvSpPr>
            <a:spLocks noChangeArrowheads="1"/>
          </p:cNvSpPr>
          <p:nvPr/>
        </p:nvSpPr>
        <p:spPr bwMode="auto">
          <a:xfrm>
            <a:off x="1965325" y="512763"/>
            <a:ext cx="5357813" cy="304800"/>
          </a:xfrm>
          <a:prstGeom prst="rect">
            <a:avLst/>
          </a:prstGeom>
          <a:solidFill>
            <a:schemeClr val="accent1"/>
          </a:solidFill>
          <a:ln w="9525">
            <a:noFill/>
            <a:miter lim="800000"/>
            <a:headEnd/>
            <a:tailEnd/>
          </a:ln>
        </p:spPr>
        <p:txBody>
          <a:bodyPr wrap="none">
            <a:spAutoFit/>
          </a:bodyPr>
          <a:lstStyle/>
          <a:p>
            <a:r>
              <a:rPr lang="pt-BR" sz="1400" b="1">
                <a:solidFill>
                  <a:srgbClr val="FFFF00"/>
                </a:solidFill>
              </a:rPr>
              <a:t>Efeitos deletérios da alcalose hipocápnica no pulmão isolado</a:t>
            </a:r>
            <a:endParaRPr lang="pt-B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ext Box 3"/>
          <p:cNvSpPr txBox="1">
            <a:spLocks noGrp="1"/>
          </p:cNvSpPr>
          <p:nvPr>
            <p:ph type="body" idx="4294967295"/>
          </p:nvPr>
        </p:nvSpPr>
        <p:spPr>
          <a:xfrm>
            <a:off x="258763" y="2384425"/>
            <a:ext cx="8521700" cy="3390900"/>
          </a:xfrm>
        </p:spPr>
        <p:txBody>
          <a:bodyPr/>
          <a:lstStyle/>
          <a:p>
            <a:r>
              <a:rPr lang="pt-BR" sz="1800" smtClean="0">
                <a:latin typeface="Arial" charset="0"/>
                <a:cs typeface="Arial" charset="0"/>
              </a:rPr>
              <a:t>A hipocapnia pode causar ou piorar a isquemia cerebral. </a:t>
            </a:r>
          </a:p>
          <a:p>
            <a:r>
              <a:rPr lang="pt-BR" sz="1800" smtClean="0">
                <a:latin typeface="Arial" charset="0"/>
                <a:cs typeface="Arial" charset="0"/>
              </a:rPr>
              <a:t>O efeito da hipocapnia sustentada no fluxo sanguíneo cerebral diminui progressivamente devido ao tamponamento; </a:t>
            </a:r>
          </a:p>
          <a:p>
            <a:r>
              <a:rPr lang="pt-BR" sz="1800" smtClean="0">
                <a:latin typeface="Arial" charset="0"/>
                <a:cs typeface="Arial" charset="0"/>
              </a:rPr>
              <a:t>normocapnia subsequente pode causar hiperemia cerebral rebote e aumentar a pressão intracraniana. </a:t>
            </a:r>
          </a:p>
          <a:p>
            <a:r>
              <a:rPr lang="pt-BR" sz="1800" smtClean="0">
                <a:latin typeface="Arial" charset="0"/>
                <a:cs typeface="Arial" charset="0"/>
              </a:rPr>
              <a:t>A hipocapnia também pode lesar outros órgãos. </a:t>
            </a:r>
          </a:p>
          <a:p>
            <a:r>
              <a:rPr lang="pt-BR" sz="1800" smtClean="0">
                <a:latin typeface="Arial" charset="0"/>
                <a:cs typeface="Arial" charset="0"/>
              </a:rPr>
              <a:t>A hipocapnia acidental deve sempre ser evitada e a hipocapnia profilática não tem pape</a:t>
            </a:r>
          </a:p>
        </p:txBody>
      </p:sp>
      <p:sp>
        <p:nvSpPr>
          <p:cNvPr id="97283" name="Rectangle 4"/>
          <p:cNvSpPr>
            <a:spLocks noChangeArrowheads="1"/>
          </p:cNvSpPr>
          <p:nvPr/>
        </p:nvSpPr>
        <p:spPr bwMode="auto">
          <a:xfrm>
            <a:off x="438150" y="1168400"/>
            <a:ext cx="8435975" cy="577850"/>
          </a:xfrm>
          <a:prstGeom prst="rect">
            <a:avLst/>
          </a:prstGeom>
          <a:solidFill>
            <a:srgbClr val="FFFFFF"/>
          </a:solidFill>
          <a:ln w="9525">
            <a:noFill/>
            <a:miter lim="800000"/>
            <a:headEnd/>
            <a:tailEnd/>
          </a:ln>
        </p:spPr>
        <p:txBody>
          <a:bodyPr wrap="none" lIns="0" tIns="0" rIns="71415" bIns="0" anchor="ctr">
            <a:spAutoFit/>
          </a:bodyPr>
          <a:lstStyle/>
          <a:p>
            <a:pPr algn="ctr"/>
            <a:r>
              <a:rPr lang="pt-BR" sz="1400" b="1">
                <a:hlinkClick r:id="rId2"/>
              </a:rPr>
              <a:t>Hypocapnia and the injured brain: more harm than benefit.</a:t>
            </a:r>
            <a:endParaRPr lang="pt-BR" sz="1400" b="1"/>
          </a:p>
          <a:p>
            <a:pPr algn="ctr"/>
            <a:r>
              <a:rPr lang="pt-BR" sz="1200"/>
              <a:t>Curley G, Kavanagh BP, Laffey JG.Crit Care Med. 2010 May;38(5):1348-59. doi: 10.1097/CCM.0b013e3181d8cf2b. Review.</a:t>
            </a:r>
          </a:p>
          <a:p>
            <a:pPr algn="ctr"/>
            <a:r>
              <a:rPr lang="pt-BR" sz="1200"/>
              <a:t>PMID: 20228681.</a:t>
            </a:r>
            <a:r>
              <a:rPr lang="pt-BR" sz="1200" u="sng">
                <a:hlinkClick r:id="rId3"/>
              </a:rPr>
              <a:t>Similar articles</a:t>
            </a:r>
            <a:endParaRPr lang="pt-BR" sz="1200" u="sng"/>
          </a:p>
        </p:txBody>
      </p:sp>
      <p:sp>
        <p:nvSpPr>
          <p:cNvPr id="97284" name="Rectangle 5"/>
          <p:cNvSpPr>
            <a:spLocks noChangeArrowheads="1"/>
          </p:cNvSpPr>
          <p:nvPr/>
        </p:nvSpPr>
        <p:spPr bwMode="auto">
          <a:xfrm>
            <a:off x="1528763" y="471488"/>
            <a:ext cx="5853112" cy="336550"/>
          </a:xfrm>
          <a:prstGeom prst="rect">
            <a:avLst/>
          </a:prstGeom>
          <a:solidFill>
            <a:schemeClr val="accent1"/>
          </a:solidFill>
          <a:ln w="9525">
            <a:noFill/>
            <a:miter lim="800000"/>
            <a:headEnd/>
            <a:tailEnd/>
          </a:ln>
        </p:spPr>
        <p:txBody>
          <a:bodyPr wrap="none">
            <a:spAutoFit/>
          </a:bodyPr>
          <a:lstStyle/>
          <a:p>
            <a:r>
              <a:rPr lang="pt-BR" sz="1600" b="1">
                <a:solidFill>
                  <a:srgbClr val="FFFF00"/>
                </a:solidFill>
              </a:rPr>
              <a:t>Hipocapnia e o cérebro lesado: mais danos que benefícios</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ext Box 2"/>
          <p:cNvSpPr txBox="1">
            <a:spLocks noGrp="1"/>
          </p:cNvSpPr>
          <p:nvPr>
            <p:ph type="title" idx="4294967295"/>
          </p:nvPr>
        </p:nvSpPr>
        <p:spPr>
          <a:xfrm>
            <a:off x="220663" y="955675"/>
            <a:ext cx="8521700" cy="573088"/>
          </a:xfrm>
        </p:spPr>
        <p:txBody>
          <a:bodyPr/>
          <a:lstStyle/>
          <a:p>
            <a:pPr algn="ctr"/>
            <a:r>
              <a:rPr lang="pt-BR" sz="1200" smtClean="0">
                <a:latin typeface="Arial" charset="0"/>
                <a:cs typeface="Arial" charset="0"/>
                <a:hlinkClick r:id="rId2"/>
              </a:rPr>
              <a:t>Association between </a:t>
            </a:r>
            <a:r>
              <a:rPr lang="pt-BR" sz="1200" b="1" smtClean="0">
                <a:latin typeface="Arial" charset="0"/>
                <a:cs typeface="Arial" charset="0"/>
                <a:hlinkClick r:id="rId2"/>
              </a:rPr>
              <a:t>hypocapnia</a:t>
            </a:r>
            <a:r>
              <a:rPr lang="pt-BR" sz="1200" smtClean="0">
                <a:latin typeface="Arial" charset="0"/>
                <a:cs typeface="Arial" charset="0"/>
                <a:hlinkClick r:id="rId2"/>
              </a:rPr>
              <a:t> and ventilation during the first days of life and brain injury in asphyxiated newborns treated with hypothermia.</a:t>
            </a:r>
            <a:r>
              <a:rPr lang="pt-BR" sz="1200" smtClean="0">
                <a:latin typeface="Arial" charset="0"/>
                <a:cs typeface="Arial" charset="0"/>
              </a:rPr>
              <a:t>Lopez Laporte MA, Wang H, Sanon PN, Barbosa Vargas S, Maluorni J, Rampakakis E, Wintermark P.J Matern Fetal Neonatal Med. 2017 Nov 27:1-9. doi: 10.1080/14767058.2017.1404980. [Epub ahead of print]</a:t>
            </a:r>
            <a:br>
              <a:rPr lang="pt-BR" sz="1200" smtClean="0">
                <a:latin typeface="Arial" charset="0"/>
                <a:cs typeface="Arial" charset="0"/>
              </a:rPr>
            </a:br>
            <a:r>
              <a:rPr lang="pt-BR" sz="1200" smtClean="0">
                <a:latin typeface="Arial" charset="0"/>
                <a:cs typeface="Arial" charset="0"/>
              </a:rPr>
              <a:t>PMID: 29129133. </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98307" name="Text Box 3"/>
          <p:cNvSpPr txBox="1">
            <a:spLocks noGrp="1"/>
          </p:cNvSpPr>
          <p:nvPr>
            <p:ph type="body" idx="4294967295"/>
          </p:nvPr>
        </p:nvSpPr>
        <p:spPr>
          <a:xfrm>
            <a:off x="349250" y="1804988"/>
            <a:ext cx="8521700" cy="3001962"/>
          </a:xfrm>
          <a:solidFill>
            <a:schemeClr val="tx1"/>
          </a:solidFill>
        </p:spPr>
        <p:txBody>
          <a:bodyPr/>
          <a:lstStyle/>
          <a:p>
            <a:r>
              <a:rPr lang="pt-BR" smtClean="0">
                <a:latin typeface="Arial" charset="0"/>
                <a:cs typeface="Arial" charset="0"/>
              </a:rPr>
              <a:t>198 recém-nascidos asfixiados foram tratados com hipotermia. </a:t>
            </a:r>
          </a:p>
          <a:p>
            <a:r>
              <a:rPr lang="pt-BR" smtClean="0">
                <a:latin typeface="Arial" charset="0"/>
                <a:cs typeface="Arial" charset="0"/>
              </a:rPr>
              <a:t>Durante os primeiros 2 dias de vida, os recém-nascidos intubados apresentaram consistentemente menores níveis de PaCO2 (respectivamente, </a:t>
            </a:r>
            <a:r>
              <a:rPr lang="pt-BR" smtClean="0">
                <a:solidFill>
                  <a:srgbClr val="FF3300"/>
                </a:solidFill>
                <a:latin typeface="Arial" charset="0"/>
                <a:cs typeface="Arial" charset="0"/>
              </a:rPr>
              <a:t>29,01</a:t>
            </a:r>
            <a:r>
              <a:rPr lang="pt-BR" smtClean="0">
                <a:latin typeface="Arial" charset="0"/>
                <a:cs typeface="Arial" charset="0"/>
              </a:rPr>
              <a:t> ± 8,55, p &lt;0,001 no dia 1 de vida e </a:t>
            </a:r>
            <a:r>
              <a:rPr lang="pt-BR" smtClean="0">
                <a:solidFill>
                  <a:srgbClr val="FF3300"/>
                </a:solidFill>
                <a:latin typeface="Arial" charset="0"/>
                <a:cs typeface="Arial" charset="0"/>
              </a:rPr>
              <a:t>33,65</a:t>
            </a:r>
            <a:r>
              <a:rPr lang="pt-BR" smtClean="0">
                <a:latin typeface="Arial" charset="0"/>
                <a:cs typeface="Arial" charset="0"/>
              </a:rPr>
              <a:t> ± 7,12, p = 0,004 no dia 2 de vida). </a:t>
            </a:r>
          </a:p>
          <a:p>
            <a:r>
              <a:rPr lang="pt-BR" smtClean="0">
                <a:solidFill>
                  <a:srgbClr val="FF3300"/>
                </a:solidFill>
                <a:latin typeface="Arial" charset="0"/>
                <a:cs typeface="Arial" charset="0"/>
              </a:rPr>
              <a:t>59% dos recém-nascidos intubados desenvolveram lesão cerebral</a:t>
            </a:r>
            <a:r>
              <a:rPr lang="pt-BR" smtClean="0">
                <a:latin typeface="Arial" charset="0"/>
                <a:cs typeface="Arial" charset="0"/>
              </a:rPr>
              <a:t> contra apenas 43% dos recém-nascidos não intubados (p = 0,046). </a:t>
            </a:r>
          </a:p>
          <a:p>
            <a:r>
              <a:rPr lang="pt-BR" smtClean="0">
                <a:latin typeface="Arial" charset="0"/>
                <a:cs typeface="Arial" charset="0"/>
              </a:rPr>
              <a:t>Os </a:t>
            </a:r>
            <a:r>
              <a:rPr lang="pt-BR" smtClean="0">
                <a:solidFill>
                  <a:srgbClr val="FF3300"/>
                </a:solidFill>
                <a:latin typeface="Arial" charset="0"/>
                <a:cs typeface="Arial" charset="0"/>
              </a:rPr>
              <a:t>níveis mais baixos de PaCO2</a:t>
            </a:r>
            <a:r>
              <a:rPr lang="pt-BR" smtClean="0">
                <a:latin typeface="Arial" charset="0"/>
                <a:cs typeface="Arial" charset="0"/>
              </a:rPr>
              <a:t> em média nos primeiros quatro dias de vida foram significativamente </a:t>
            </a:r>
            <a:r>
              <a:rPr lang="pt-BR" smtClean="0">
                <a:solidFill>
                  <a:srgbClr val="FF3300"/>
                </a:solidFill>
                <a:latin typeface="Arial" charset="0"/>
                <a:cs typeface="Arial" charset="0"/>
              </a:rPr>
              <a:t>menores em recém-nascidos que desenvolveram lesão cerebral</a:t>
            </a:r>
            <a:r>
              <a:rPr lang="pt-BR" smtClean="0">
                <a:latin typeface="Arial" charset="0"/>
                <a:cs typeface="Arial" charset="0"/>
              </a:rPr>
              <a:t> (p = 0,02) e significativamente </a:t>
            </a:r>
            <a:r>
              <a:rPr lang="pt-BR" smtClean="0">
                <a:solidFill>
                  <a:srgbClr val="FF3300"/>
                </a:solidFill>
                <a:latin typeface="Arial" charset="0"/>
                <a:cs typeface="Arial" charset="0"/>
              </a:rPr>
              <a:t>associados à gravidade da lesão cerebral</a:t>
            </a:r>
            <a:r>
              <a:rPr lang="pt-BR" smtClean="0">
                <a:latin typeface="Arial" charset="0"/>
                <a:cs typeface="Arial" charset="0"/>
              </a:rPr>
              <a:t> (p = 0,01). </a:t>
            </a:r>
          </a:p>
          <a:p>
            <a:pPr algn="ctr"/>
            <a:r>
              <a:rPr lang="pt-BR" sz="1600" b="1" smtClean="0">
                <a:solidFill>
                  <a:srgbClr val="FF3300"/>
                </a:solidFill>
                <a:latin typeface="Arial" charset="0"/>
                <a:cs typeface="Arial" charset="0"/>
              </a:rPr>
              <a:t>Após o ajuste para co-avaliadores potenciais, a menor média de PaCO2 nos dias 1 a 4 de vida permaneceu significativamente associada a um aumento do risco de lesão cerebral (razão de chances [95% IC]: 1,07 [1,00–1,14]; p = 0,04).</a:t>
            </a:r>
          </a:p>
        </p:txBody>
      </p:sp>
      <p:sp>
        <p:nvSpPr>
          <p:cNvPr id="98308" name="Text Box 4"/>
          <p:cNvSpPr txBox="1">
            <a:spLocks/>
          </p:cNvSpPr>
          <p:nvPr/>
        </p:nvSpPr>
        <p:spPr bwMode="auto">
          <a:xfrm>
            <a:off x="166688" y="4570413"/>
            <a:ext cx="8804275" cy="573087"/>
          </a:xfrm>
          <a:prstGeom prst="rect">
            <a:avLst/>
          </a:prstGeom>
          <a:solidFill>
            <a:schemeClr val="accent1"/>
          </a:solidFill>
          <a:ln w="9525">
            <a:noFill/>
            <a:miter lim="800000"/>
            <a:headEnd/>
            <a:tailEnd/>
          </a:ln>
        </p:spPr>
        <p:txBody>
          <a:bodyPr lIns="91425" tIns="91425" rIns="91425" bIns="91425"/>
          <a:lstStyle/>
          <a:p>
            <a:pPr algn="ctr" eaLnBrk="0" hangingPunct="0">
              <a:buClr>
                <a:srgbClr val="000000"/>
              </a:buClr>
              <a:buFont typeface="Arial" charset="0"/>
              <a:buNone/>
            </a:pPr>
            <a:r>
              <a:rPr lang="pt-BR" sz="1200" b="1">
                <a:solidFill>
                  <a:srgbClr val="FFFF00"/>
                </a:solidFill>
              </a:rPr>
              <a:t>Assim, nos RN em Hipotermia Terapêutica ventilados, realizar controle rigoroso dos gases sanguíneos, ajustando rigorosamente os níveis de PaC02</a:t>
            </a:r>
          </a:p>
        </p:txBody>
      </p:sp>
      <p:sp>
        <p:nvSpPr>
          <p:cNvPr id="98309" name="Rectangle 5"/>
          <p:cNvSpPr>
            <a:spLocks noChangeArrowheads="1"/>
          </p:cNvSpPr>
          <p:nvPr/>
        </p:nvSpPr>
        <p:spPr bwMode="auto">
          <a:xfrm>
            <a:off x="406400" y="365125"/>
            <a:ext cx="8294688" cy="5175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Associação entre hipocapnia e ventilação nos primeiros dias de vida e lesão cerebral em recém-nascidos asfixiados tratados com hipotermia</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2"/>
          <p:cNvSpPr txBox="1">
            <a:spLocks noGrp="1"/>
          </p:cNvSpPr>
          <p:nvPr>
            <p:ph type="title" idx="4294967295"/>
          </p:nvPr>
        </p:nvSpPr>
        <p:spPr>
          <a:xfrm>
            <a:off x="311150" y="803275"/>
            <a:ext cx="8521700" cy="573088"/>
          </a:xfrm>
        </p:spPr>
        <p:txBody>
          <a:bodyPr/>
          <a:lstStyle/>
          <a:p>
            <a:pPr algn="ctr"/>
            <a:r>
              <a:rPr lang="pt-BR" sz="1200" smtClean="0">
                <a:latin typeface="Arial" charset="0"/>
                <a:cs typeface="Arial" charset="0"/>
                <a:hlinkClick r:id="rId2"/>
              </a:rPr>
              <a:t>Early blood gas abnormalities and the preterm brain.</a:t>
            </a:r>
            <a:r>
              <a:rPr lang="pt-BR" sz="1200" smtClean="0">
                <a:latin typeface="Arial" charset="0"/>
                <a:cs typeface="Arial" charset="0"/>
              </a:rPr>
              <a:t>Leviton A, Allred E, Kuban KC, Dammann O, O'Shea TM, Hirtz D, Schreiber MD, Paneth N; ELGAN Study Investigators.Am J Epidemiol. 2010 Oct 15;172(8):907-16. doi: 10.1093/aje/kwq222. Epub 2010 Aug 31.PMID: 20807736. </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99331" name="Text Box 3"/>
          <p:cNvSpPr txBox="1">
            <a:spLocks noGrp="1"/>
          </p:cNvSpPr>
          <p:nvPr>
            <p:ph type="body" idx="4294967295"/>
          </p:nvPr>
        </p:nvSpPr>
        <p:spPr>
          <a:xfrm>
            <a:off x="190500" y="1355725"/>
            <a:ext cx="8521700" cy="3390900"/>
          </a:xfrm>
        </p:spPr>
        <p:txBody>
          <a:bodyPr/>
          <a:lstStyle/>
          <a:p>
            <a:r>
              <a:rPr lang="pt-BR" sz="1200" smtClean="0">
                <a:latin typeface="Arial" charset="0"/>
                <a:cs typeface="Arial" charset="0"/>
              </a:rPr>
              <a:t>Os autores exploraram associações entre anormalidades dos gases sanguíneos em mais de 1.000 bebês prematuros durante os primeiros dias pós-natais e indicadores de danos cerebrais neonatais. </a:t>
            </a:r>
          </a:p>
          <a:p>
            <a:r>
              <a:rPr lang="pt-BR" sz="1200" smtClean="0">
                <a:latin typeface="Arial" charset="0"/>
                <a:cs typeface="Arial" charset="0"/>
              </a:rPr>
              <a:t>Durante 2002-2004, os bebê&lt; 28 semanas de gestação em uma das 14 Instituições participantes em 5 estados dos EUA foram solicitadas a se inscrever no estudo.</a:t>
            </a:r>
          </a:p>
          <a:p>
            <a:r>
              <a:rPr lang="pt-BR" sz="1200" smtClean="0">
                <a:latin typeface="Arial" charset="0"/>
                <a:cs typeface="Arial" charset="0"/>
              </a:rPr>
              <a:t> Os autores compararam crianças com valores de gases sanguíneos no quintil mais alto ou mais baixo para a idade gestacional e dia pós-natal (valor extremo) em pelo menos 1 dos 3 primeiros dias pós-natal com o restante dos indivíduos, com análises separadas para anormalidades de gases sanguíneos em múltiplos dias e para pressão parcial de oxigênio no gás alveolar de &lt;35 mmHg. </a:t>
            </a:r>
          </a:p>
          <a:p>
            <a:r>
              <a:rPr lang="pt-BR" sz="1200" smtClean="0">
                <a:latin typeface="Arial" charset="0"/>
                <a:cs typeface="Arial" charset="0"/>
              </a:rPr>
              <a:t>Os desfechos analisados ​​foram a ventriculomegalia e uma lesão ecolucente em ultrassonografia na Unidade de Terapia Intensiva Neonatal, paralisia cerebral, microcefalia e baixa pontuação na Escala Bayley de Desenvolvimento Infantil aos 24 meses. </a:t>
            </a:r>
          </a:p>
          <a:p>
            <a:r>
              <a:rPr lang="pt-BR" sz="1200" smtClean="0">
                <a:latin typeface="Arial" charset="0"/>
                <a:cs typeface="Arial" charset="0"/>
              </a:rPr>
              <a:t>Todo distúrbio gasoso (hipoxemia, hiperoxemia, hipocapnia, hipercapnia e acidose) foi associado a múltiplos indicadores de dano cerebral. </a:t>
            </a:r>
          </a:p>
          <a:p>
            <a:r>
              <a:rPr lang="pt-BR" sz="1200" smtClean="0">
                <a:latin typeface="Arial" charset="0"/>
                <a:cs typeface="Arial" charset="0"/>
              </a:rPr>
              <a:t>No entanto, </a:t>
            </a:r>
            <a:r>
              <a:rPr lang="pt-BR" b="1" smtClean="0">
                <a:solidFill>
                  <a:srgbClr val="FF3300"/>
                </a:solidFill>
                <a:latin typeface="Arial" charset="0"/>
                <a:cs typeface="Arial" charset="0"/>
              </a:rPr>
              <a:t>para alguns, as associações foram vistas com apenas 1 dia de exposição; outros foram evidentes com 2 ou mais dias de exposição. </a:t>
            </a:r>
          </a:p>
          <a:p>
            <a:r>
              <a:rPr lang="pt-BR" sz="1200" smtClean="0">
                <a:latin typeface="Arial" charset="0"/>
                <a:cs typeface="Arial" charset="0"/>
              </a:rPr>
              <a:t>Os achados sugerem que os múltiplos distúrbios associados aos indicadores de danos cerebrais podem ser indicadores de imaturidade / vulnerabilidade e gravidade da doença.</a:t>
            </a:r>
          </a:p>
        </p:txBody>
      </p:sp>
      <p:sp>
        <p:nvSpPr>
          <p:cNvPr id="99332" name="Rectangle 4"/>
          <p:cNvSpPr>
            <a:spLocks noChangeArrowheads="1"/>
          </p:cNvSpPr>
          <p:nvPr/>
        </p:nvSpPr>
        <p:spPr bwMode="auto">
          <a:xfrm>
            <a:off x="1416050" y="385763"/>
            <a:ext cx="6170613" cy="304800"/>
          </a:xfrm>
          <a:prstGeom prst="rect">
            <a:avLst/>
          </a:prstGeom>
          <a:solidFill>
            <a:schemeClr val="accent1"/>
          </a:solidFill>
          <a:ln w="9525">
            <a:noFill/>
            <a:miter lim="800000"/>
            <a:headEnd/>
            <a:tailEnd/>
          </a:ln>
        </p:spPr>
        <p:txBody>
          <a:bodyPr wrap="none">
            <a:spAutoFit/>
          </a:bodyPr>
          <a:lstStyle/>
          <a:p>
            <a:pPr algn="ctr"/>
            <a:r>
              <a:rPr lang="pt-BR" sz="1400" b="1">
                <a:solidFill>
                  <a:srgbClr val="FFFF00"/>
                </a:solidFill>
              </a:rPr>
              <a:t>Anormalidades precoces dos gases sangüíneos e o cérebro pré-termo.</a:t>
            </a:r>
          </a:p>
        </p:txBody>
      </p:sp>
      <p:sp>
        <p:nvSpPr>
          <p:cNvPr id="99334" name="AutoShape 6"/>
          <p:cNvSpPr>
            <a:spLocks noChangeArrowheads="1"/>
          </p:cNvSpPr>
          <p:nvPr/>
        </p:nvSpPr>
        <p:spPr bwMode="auto">
          <a:xfrm>
            <a:off x="8277225" y="4298950"/>
            <a:ext cx="469900" cy="644525"/>
          </a:xfrm>
          <a:prstGeom prst="curvedRightArrow">
            <a:avLst>
              <a:gd name="adj1" fmla="val 27432"/>
              <a:gd name="adj2" fmla="val 54865"/>
              <a:gd name="adj3" fmla="val 33333"/>
            </a:avLst>
          </a:prstGeom>
          <a:solidFill>
            <a:schemeClr val="accent1"/>
          </a:solidFill>
          <a:ln w="57150">
            <a:solidFill>
              <a:srgbClr val="FF3399"/>
            </a:solidFill>
            <a:miter lim="800000"/>
            <a:headEnd/>
            <a:tailEnd/>
          </a:ln>
          <a:effectLst/>
        </p:spPr>
        <p:txBody>
          <a:bodyPr wrap="none" anchor="ctr"/>
          <a:lstStyle/>
          <a:p>
            <a:pPr algn="ctr"/>
            <a:endParaRPr lang="pt-BR">
              <a:solidFill>
                <a:srgbClr val="FF3399"/>
              </a:solidFill>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ext Box 3"/>
          <p:cNvSpPr txBox="1">
            <a:spLocks noGrp="1"/>
          </p:cNvSpPr>
          <p:nvPr>
            <p:ph type="body" idx="4294967295"/>
          </p:nvPr>
        </p:nvSpPr>
        <p:spPr/>
        <p:txBody>
          <a:bodyPr/>
          <a:lstStyle/>
          <a:p>
            <a:r>
              <a:rPr lang="pt-BR" sz="1800" smtClean="0">
                <a:latin typeface="Arial" charset="0"/>
                <a:cs typeface="Arial" charset="0"/>
              </a:rPr>
              <a:t>As associações ENCONTRADAS  entre distúrbios dos gases sanguíneos e indicadores de danos cerebrais fornecem algum apoio para a hipótese hemodinâmica (hipóxica-isquêmica) de lesão da substância branca no recém-nascido pré-termo. </a:t>
            </a:r>
          </a:p>
          <a:p>
            <a:r>
              <a:rPr lang="pt-BR" sz="1800" smtClean="0">
                <a:latin typeface="Arial" charset="0"/>
                <a:cs typeface="Arial" charset="0"/>
              </a:rPr>
              <a:t>A multiplicidade de distúrbios no presente estudo associado a imaturidade pulmonar e indicadores de danos cerebrais, no entanto, levou os autores a favorecer a hipótese de que </a:t>
            </a:r>
            <a:r>
              <a:rPr lang="pt-BR" sz="1800" smtClean="0">
                <a:solidFill>
                  <a:srgbClr val="0000FF"/>
                </a:solidFill>
                <a:latin typeface="Arial" charset="0"/>
                <a:cs typeface="Arial" charset="0"/>
              </a:rPr>
              <a:t>as anormalidades do gases sanguíneos são indicadores de imaturidade / vulnerabilidade (cérebro e pulmão) não capturado pela idade gestacional. </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ext Box 3"/>
          <p:cNvSpPr txBox="1">
            <a:spLocks noGrp="1"/>
          </p:cNvSpPr>
          <p:nvPr>
            <p:ph type="body" idx="4294967295"/>
          </p:nvPr>
        </p:nvSpPr>
        <p:spPr>
          <a:xfrm>
            <a:off x="250825" y="763588"/>
            <a:ext cx="8521700" cy="3390900"/>
          </a:xfrm>
        </p:spPr>
        <p:txBody>
          <a:bodyPr/>
          <a:lstStyle/>
          <a:p>
            <a:pPr algn="ctr">
              <a:lnSpc>
                <a:spcPct val="90000"/>
              </a:lnSpc>
              <a:buFont typeface="Arial" charset="0"/>
              <a:buNone/>
            </a:pPr>
            <a:r>
              <a:rPr lang="pt-BR" sz="3600" smtClean="0">
                <a:solidFill>
                  <a:srgbClr val="FF3399"/>
                </a:solidFill>
                <a:latin typeface="Arial" charset="0"/>
                <a:cs typeface="Arial" charset="0"/>
              </a:rPr>
              <a:t>E concluindo este momento de estudo, vamos saber:</a:t>
            </a:r>
          </a:p>
          <a:p>
            <a:pPr>
              <a:lnSpc>
                <a:spcPct val="90000"/>
              </a:lnSpc>
            </a:pPr>
            <a:r>
              <a:rPr lang="pt-BR" sz="2800" smtClean="0">
                <a:latin typeface="Arial" charset="0"/>
                <a:cs typeface="Arial" charset="0"/>
              </a:rPr>
              <a:t> </a:t>
            </a:r>
            <a:r>
              <a:rPr lang="pt-BR" sz="3600" b="1" smtClean="0">
                <a:solidFill>
                  <a:srgbClr val="0000FF"/>
                </a:solidFill>
                <a:latin typeface="Arial" charset="0"/>
                <a:cs typeface="Arial" charset="0"/>
              </a:rPr>
              <a:t>como devemos interpretar os gases sanguíneos nos Recém-Nascidos sob Hipotermia Terapêutica</a:t>
            </a:r>
          </a:p>
          <a:p>
            <a:pPr>
              <a:lnSpc>
                <a:spcPct val="90000"/>
              </a:lnSpc>
            </a:pPr>
            <a:r>
              <a:rPr lang="pt-BR" sz="3600" b="1" smtClean="0">
                <a:solidFill>
                  <a:srgbClr val="0000FF"/>
                </a:solidFill>
                <a:latin typeface="Arial" charset="0"/>
                <a:cs typeface="Arial" charset="0"/>
              </a:rPr>
              <a:t> o que significa</a:t>
            </a:r>
            <a:r>
              <a:rPr lang="pt-BR" sz="3600" b="1" smtClean="0">
                <a:latin typeface="Arial" charset="0"/>
                <a:cs typeface="Arial" charset="0"/>
              </a:rPr>
              <a:t> </a:t>
            </a:r>
            <a:r>
              <a:rPr lang="pt-BR" sz="3600" b="1" smtClean="0">
                <a:solidFill>
                  <a:srgbClr val="0000FF"/>
                </a:solidFill>
                <a:latin typeface="Arial" charset="0"/>
                <a:cs typeface="Arial" charset="0"/>
              </a:rPr>
              <a:t>pH Eucapnico</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ext Box 2"/>
          <p:cNvSpPr txBox="1">
            <a:spLocks noGrp="1"/>
          </p:cNvSpPr>
          <p:nvPr>
            <p:ph type="title" idx="4294967295"/>
          </p:nvPr>
        </p:nvSpPr>
        <p:spPr>
          <a:xfrm>
            <a:off x="242888" y="1214438"/>
            <a:ext cx="8521700" cy="573087"/>
          </a:xfrm>
        </p:spPr>
        <p:txBody>
          <a:bodyPr/>
          <a:lstStyle/>
          <a:p>
            <a:pPr algn="ctr"/>
            <a:r>
              <a:rPr lang="pt-BR" sz="1200" smtClean="0">
                <a:latin typeface="Arial" charset="0"/>
                <a:cs typeface="Arial" charset="0"/>
                <a:hlinkClick r:id="rId2"/>
              </a:rPr>
              <a:t>Blood gas values during hypothermia in asphyxiated term neonates.</a:t>
            </a:r>
            <a:r>
              <a:rPr lang="pt-BR" sz="1200" smtClean="0">
                <a:latin typeface="Arial" charset="0"/>
                <a:cs typeface="Arial" charset="0"/>
              </a:rPr>
              <a:t>Groenendaal F, De Vooght KM, van Bel F.</a:t>
            </a:r>
            <a:br>
              <a:rPr lang="pt-BR" sz="1200" smtClean="0">
                <a:latin typeface="Arial" charset="0"/>
                <a:cs typeface="Arial" charset="0"/>
              </a:rPr>
            </a:br>
            <a:r>
              <a:rPr lang="pt-BR" sz="1200" smtClean="0">
                <a:latin typeface="Arial" charset="0"/>
                <a:cs typeface="Arial" charset="0"/>
              </a:rPr>
              <a:t>Pediatrics. 2009 Jan;123(1):170-2. doi: 10.1542/peds.2008-1955. Review. No abstract available.PMID: 19117878</a:t>
            </a:r>
            <a:br>
              <a:rPr lang="pt-BR" sz="1200" smtClean="0">
                <a:latin typeface="Arial" charset="0"/>
                <a:cs typeface="Arial" charset="0"/>
              </a:rPr>
            </a:b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102403" name="Text Box 3"/>
          <p:cNvSpPr txBox="1">
            <a:spLocks noGrp="1"/>
          </p:cNvSpPr>
          <p:nvPr>
            <p:ph type="body" idx="4294967295"/>
          </p:nvPr>
        </p:nvSpPr>
        <p:spPr>
          <a:xfrm>
            <a:off x="311150" y="1876425"/>
            <a:ext cx="8521700" cy="3390900"/>
          </a:xfrm>
        </p:spPr>
        <p:txBody>
          <a:bodyPr/>
          <a:lstStyle/>
          <a:p>
            <a:pPr lvl="1"/>
            <a:r>
              <a:rPr lang="pt-BR" smtClean="0">
                <a:latin typeface="Arial" charset="0"/>
                <a:cs typeface="Arial" charset="0"/>
              </a:rPr>
              <a:t>A hipotermia é uma importante estratégia neuroprotetora para os recém-nascidos (RN) a termo asfixiados( (muitos destes RN recebem ventilação mecânica)</a:t>
            </a:r>
            <a:endParaRPr lang="en-US" smtClean="0">
              <a:latin typeface="Arial" charset="0"/>
              <a:cs typeface="Arial" charset="0"/>
            </a:endParaRPr>
          </a:p>
          <a:p>
            <a:pPr lvl="1"/>
            <a:r>
              <a:rPr lang="en-US" smtClean="0">
                <a:latin typeface="Arial" charset="0"/>
                <a:cs typeface="Arial" charset="0"/>
              </a:rPr>
              <a:t>A hipotermia terapêutica feta parâmetros da gasometria como o pH e PaCO2.</a:t>
            </a:r>
            <a:endParaRPr lang="pt-BR" smtClean="0">
              <a:latin typeface="Arial" charset="0"/>
              <a:cs typeface="Arial" charset="0"/>
            </a:endParaRPr>
          </a:p>
          <a:p>
            <a:pPr lvl="1">
              <a:buFont typeface="Arial" charset="0"/>
              <a:buNone/>
            </a:pPr>
            <a:r>
              <a:rPr lang="en-US" smtClean="0">
                <a:latin typeface="Arial" charset="0"/>
                <a:cs typeface="Arial" charset="0"/>
              </a:rPr>
              <a:t>                                        </a:t>
            </a:r>
            <a:r>
              <a:rPr lang="en-US" b="1" smtClean="0">
                <a:solidFill>
                  <a:srgbClr val="0000FF"/>
                </a:solidFill>
                <a:latin typeface="Arial" charset="0"/>
                <a:cs typeface="Arial" charset="0"/>
              </a:rPr>
              <a:t>↓Temperaturas: ↑pH aumenta e ↓ PaCO2. </a:t>
            </a:r>
            <a:endParaRPr lang="pt-BR" b="1" smtClean="0">
              <a:solidFill>
                <a:srgbClr val="0000FF"/>
              </a:solidFill>
              <a:latin typeface="Arial" charset="0"/>
              <a:cs typeface="Arial" charset="0"/>
            </a:endParaRPr>
          </a:p>
          <a:p>
            <a:endParaRPr lang="pt-BR" b="1" smtClean="0">
              <a:solidFill>
                <a:srgbClr val="0000FF"/>
              </a:solidFill>
              <a:latin typeface="Arial" charset="0"/>
              <a:cs typeface="Arial" charset="0"/>
            </a:endParaRPr>
          </a:p>
        </p:txBody>
      </p:sp>
      <p:sp>
        <p:nvSpPr>
          <p:cNvPr id="102404" name="Rectangle 4"/>
          <p:cNvSpPr>
            <a:spLocks noChangeArrowheads="1"/>
          </p:cNvSpPr>
          <p:nvPr/>
        </p:nvSpPr>
        <p:spPr bwMode="auto">
          <a:xfrm>
            <a:off x="182563" y="157163"/>
            <a:ext cx="8742362" cy="1211262"/>
          </a:xfrm>
          <a:prstGeom prst="rect">
            <a:avLst/>
          </a:prstGeom>
          <a:solidFill>
            <a:srgbClr val="FFFFFF"/>
          </a:solidFill>
          <a:ln w="9525">
            <a:noFill/>
            <a:miter lim="800000"/>
            <a:headEnd/>
            <a:tailEnd/>
          </a:ln>
        </p:spPr>
        <p:txBody>
          <a:bodyPr lIns="0" tIns="95220" rIns="0" bIns="19044" anchor="ctr">
            <a:spAutoFit/>
          </a:bodyPr>
          <a:lstStyle/>
          <a:p>
            <a:pPr algn="ctr" eaLnBrk="0" hangingPunct="0">
              <a:buClr>
                <a:srgbClr val="000000"/>
              </a:buClr>
              <a:buFont typeface="Arial" charset="0"/>
              <a:buNone/>
            </a:pPr>
            <a:r>
              <a:rPr lang="pt-BR" sz="1800" b="1">
                <a:solidFill>
                  <a:srgbClr val="0000FF"/>
                </a:solidFill>
                <a:latin typeface="Lato" pitchFamily="34" charset="0"/>
              </a:rPr>
              <a:t>COMENT</a:t>
            </a:r>
            <a:r>
              <a:rPr lang="pt-BR" sz="1800" b="1">
                <a:solidFill>
                  <a:srgbClr val="0000FF"/>
                </a:solidFill>
              </a:rPr>
              <a:t>Á</a:t>
            </a:r>
            <a:r>
              <a:rPr lang="pt-BR" sz="1800" b="1">
                <a:solidFill>
                  <a:srgbClr val="0000FF"/>
                </a:solidFill>
                <a:latin typeface="Lato" pitchFamily="34" charset="0"/>
              </a:rPr>
              <a:t>RIO: Valores de gasometria durante hipotermia em neonatos a termo asfixiados</a:t>
            </a:r>
          </a:p>
          <a:p>
            <a:pPr algn="ctr"/>
            <a:r>
              <a:rPr lang="en-US" sz="1200" b="1"/>
              <a:t>Apresentação: Juvenal Fernandes e Laércio Scalco, Internos  de Pediatria da UCB</a:t>
            </a:r>
          </a:p>
          <a:p>
            <a:pPr algn="ctr"/>
            <a:r>
              <a:rPr lang="en-US" sz="1200" b="1"/>
              <a:t>Coordenação: Paulo R. Margotto</a:t>
            </a:r>
            <a:r>
              <a:rPr lang="pt-BR" sz="1200"/>
              <a:t> </a:t>
            </a:r>
            <a:endParaRPr lang="pt-BR" sz="1200" b="1">
              <a:solidFill>
                <a:srgbClr val="0000FF"/>
              </a:solidFill>
              <a:latin typeface="Lato" pitchFamily="34" charset="0"/>
            </a:endParaRPr>
          </a:p>
          <a:p>
            <a:pPr eaLnBrk="0" hangingPunct="0"/>
            <a:r>
              <a:rPr lang="pt-BR" sz="1200" u="sng">
                <a:solidFill>
                  <a:srgbClr val="78909C"/>
                </a:solidFill>
                <a:latin typeface="Source Sans Pro"/>
                <a:hlinkClick r:id="rId4" tooltip="Valores_pH_PaCO2_hipotermia"/>
              </a:rPr>
              <a:t>  </a:t>
            </a:r>
            <a:r>
              <a:rPr lang="pt-BR" sz="1200" u="sng">
                <a:solidFill>
                  <a:srgbClr val="78909C"/>
                </a:solidFill>
              </a:rPr>
              <a:t>         </a:t>
            </a:r>
            <a:endParaRPr lang="pt-BR" sz="1200" u="sng">
              <a:solidFill>
                <a:srgbClr val="78909C"/>
              </a:solidFill>
              <a:latin typeface="Source Sans Pro"/>
            </a:endParaRPr>
          </a:p>
        </p:txBody>
      </p:sp>
      <p:pic>
        <p:nvPicPr>
          <p:cNvPr id="102405" name="Picture 5" descr="ppt">
            <a:hlinkClick r:id="rId4" tooltip="Valores_pH_PaCO2_hipotermia"/>
          </p:cNvPr>
          <p:cNvPicPr>
            <a:picLocks noChangeAspect="1" noChangeArrowheads="1"/>
          </p:cNvPicPr>
          <p:nvPr/>
        </p:nvPicPr>
        <p:blipFill>
          <a:blip r:embed="rId5"/>
          <a:srcRect/>
          <a:stretch>
            <a:fillRect/>
          </a:stretch>
        </p:blipFill>
        <p:spPr bwMode="auto">
          <a:xfrm>
            <a:off x="5100638" y="509588"/>
            <a:ext cx="319087" cy="319087"/>
          </a:xfrm>
          <a:prstGeom prst="rect">
            <a:avLst/>
          </a:prstGeom>
          <a:noFill/>
          <a:ln w="9525">
            <a:noFill/>
            <a:miter lim="800000"/>
            <a:headEnd/>
            <a:tailEnd/>
          </a:ln>
        </p:spPr>
      </p:pic>
      <p:pic>
        <p:nvPicPr>
          <p:cNvPr id="102406" name="Picture 8"/>
          <p:cNvPicPr>
            <a:picLocks noChangeAspect="1" noChangeArrowheads="1"/>
          </p:cNvPicPr>
          <p:nvPr/>
        </p:nvPicPr>
        <p:blipFill>
          <a:blip r:embed="rId6"/>
          <a:srcRect/>
          <a:stretch>
            <a:fillRect/>
          </a:stretch>
        </p:blipFill>
        <p:spPr bwMode="auto">
          <a:xfrm>
            <a:off x="550863" y="3282950"/>
            <a:ext cx="7950200" cy="1292225"/>
          </a:xfrm>
          <a:prstGeom prst="rect">
            <a:avLst/>
          </a:prstGeom>
          <a:noFill/>
          <a:ln w="9525">
            <a:noFill/>
            <a:miter lim="800000"/>
            <a:headEnd/>
            <a:tailEnd/>
          </a:ln>
        </p:spPr>
      </p:pic>
      <p:sp>
        <p:nvSpPr>
          <p:cNvPr id="102407" name="Text Box 9"/>
          <p:cNvSpPr txBox="1">
            <a:spLocks noChangeArrowheads="1"/>
          </p:cNvSpPr>
          <p:nvPr/>
        </p:nvSpPr>
        <p:spPr bwMode="auto">
          <a:xfrm>
            <a:off x="220663" y="4484688"/>
            <a:ext cx="8691562" cy="527050"/>
          </a:xfrm>
          <a:prstGeom prst="rect">
            <a:avLst/>
          </a:prstGeom>
          <a:solidFill>
            <a:schemeClr val="folHlink"/>
          </a:solidFill>
          <a:ln w="9525">
            <a:solidFill>
              <a:schemeClr val="hlink"/>
            </a:solidFill>
            <a:miter lim="800000"/>
            <a:headEnd/>
            <a:tailEnd/>
          </a:ln>
        </p:spPr>
        <p:txBody>
          <a:bodyPr wrap="none">
            <a:spAutoFit/>
          </a:bodyPr>
          <a:lstStyle/>
          <a:p>
            <a:r>
              <a:rPr lang="pt-BR" sz="1400">
                <a:solidFill>
                  <a:srgbClr val="FFFF00"/>
                </a:solidFill>
              </a:rPr>
              <a:t>Inclusive este é um dos motivos pelos quais não devemos analisar o índice de resistência (IR) cerebral</a:t>
            </a:r>
          </a:p>
          <a:p>
            <a:r>
              <a:rPr lang="pt-BR" sz="1400">
                <a:solidFill>
                  <a:srgbClr val="FFFF00"/>
                </a:solidFill>
              </a:rPr>
              <a:t>durante o processo de  hipotermia terapêutica, devido a resultado falso (IR baixo) em termos de prognóstico</a:t>
            </a:r>
          </a:p>
        </p:txBody>
      </p:sp>
      <p:pic>
        <p:nvPicPr>
          <p:cNvPr id="102408" name="Picture 11" descr="ppt">
            <a:hlinkClick r:id="rId7" tooltip="Hipotermia_Indice_resistencia"/>
          </p:cNvPr>
          <p:cNvPicPr>
            <a:picLocks noChangeAspect="1" noChangeArrowheads="1"/>
          </p:cNvPicPr>
          <p:nvPr/>
        </p:nvPicPr>
        <p:blipFill>
          <a:blip r:embed="rId5"/>
          <a:srcRect/>
          <a:stretch>
            <a:fillRect/>
          </a:stretch>
        </p:blipFill>
        <p:spPr bwMode="auto">
          <a:xfrm>
            <a:off x="8624888" y="4489450"/>
            <a:ext cx="252412" cy="252413"/>
          </a:xfrm>
          <a:prstGeom prst="rect">
            <a:avLst/>
          </a:prstGeom>
          <a:noFill/>
          <a:ln w="9525">
            <a:noFill/>
            <a:miter lim="800000"/>
            <a:headEnd/>
            <a:tailEnd/>
          </a:ln>
        </p:spPr>
      </p:pic>
      <p:sp>
        <p:nvSpPr>
          <p:cNvPr id="102409" name="Line 12"/>
          <p:cNvSpPr>
            <a:spLocks noChangeShapeType="1"/>
          </p:cNvSpPr>
          <p:nvPr/>
        </p:nvSpPr>
        <p:spPr bwMode="auto">
          <a:xfrm>
            <a:off x="8564563" y="4229100"/>
            <a:ext cx="114300" cy="236538"/>
          </a:xfrm>
          <a:prstGeom prst="line">
            <a:avLst/>
          </a:prstGeom>
          <a:noFill/>
          <a:ln w="38100">
            <a:solidFill>
              <a:schemeClr val="tx1"/>
            </a:solidFill>
            <a:round/>
            <a:headEnd/>
            <a:tailEnd type="triangle" w="med" len="med"/>
          </a:ln>
        </p:spPr>
        <p:txBody>
          <a:bodyPr/>
          <a:lstStyle/>
          <a:p>
            <a:endParaRPr lang="pt-BR"/>
          </a:p>
        </p:txBody>
      </p:sp>
      <p:sp>
        <p:nvSpPr>
          <p:cNvPr id="102410" name="Line 13"/>
          <p:cNvSpPr>
            <a:spLocks noChangeShapeType="1"/>
          </p:cNvSpPr>
          <p:nvPr/>
        </p:nvSpPr>
        <p:spPr bwMode="auto">
          <a:xfrm>
            <a:off x="8594725" y="4221163"/>
            <a:ext cx="122238" cy="214312"/>
          </a:xfrm>
          <a:prstGeom prst="line">
            <a:avLst/>
          </a:prstGeom>
          <a:noFill/>
          <a:ln w="38100">
            <a:solidFill>
              <a:schemeClr val="tx1"/>
            </a:solidFill>
            <a:round/>
            <a:headEnd/>
            <a:tailEnd type="triangle" w="med" len="med"/>
          </a:ln>
        </p:spPr>
        <p:txBody>
          <a:bodyPr/>
          <a:lstStyle/>
          <a:p>
            <a:endParaRPr lang="pt-BR"/>
          </a:p>
        </p:txBody>
      </p:sp>
      <p:sp>
        <p:nvSpPr>
          <p:cNvPr id="102412" name="AutoShape 12"/>
          <p:cNvSpPr>
            <a:spLocks noChangeArrowheads="1"/>
          </p:cNvSpPr>
          <p:nvPr/>
        </p:nvSpPr>
        <p:spPr bwMode="auto">
          <a:xfrm>
            <a:off x="8521700" y="3709988"/>
            <a:ext cx="369888" cy="544512"/>
          </a:xfrm>
          <a:prstGeom prst="curvedRightArrow">
            <a:avLst>
              <a:gd name="adj1" fmla="val 29442"/>
              <a:gd name="adj2" fmla="val 58884"/>
              <a:gd name="adj3" fmla="val 33333"/>
            </a:avLst>
          </a:prstGeom>
          <a:solidFill>
            <a:schemeClr val="accent1"/>
          </a:solidFill>
          <a:ln w="57150">
            <a:solidFill>
              <a:srgbClr val="FF3399"/>
            </a:solidFill>
            <a:miter lim="800000"/>
            <a:headEnd/>
            <a:tailEnd/>
          </a:ln>
          <a:effectLst/>
        </p:spPr>
        <p:txBody>
          <a:bodyPr wrap="none" anchor="ctr"/>
          <a:lstStyle/>
          <a:p>
            <a:pPr algn="ctr"/>
            <a:endParaRPr lang="pt-BR">
              <a:solidFill>
                <a:srgbClr val="FF3399"/>
              </a:solidFill>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ext Box 3"/>
          <p:cNvSpPr txBox="1">
            <a:spLocks noGrp="1"/>
          </p:cNvSpPr>
          <p:nvPr>
            <p:ph type="body" idx="4294967295"/>
          </p:nvPr>
        </p:nvSpPr>
        <p:spPr/>
        <p:txBody>
          <a:bodyPr/>
          <a:lstStyle/>
          <a:p>
            <a:r>
              <a:rPr lang="en-US" smtClean="0">
                <a:latin typeface="Arial" charset="0"/>
                <a:cs typeface="Arial" charset="0"/>
              </a:rPr>
              <a:t>A maioria dos instrumentos de gasometria são ajustados para uma temperatura controlada específica de 37oC. </a:t>
            </a:r>
          </a:p>
          <a:p>
            <a:r>
              <a:rPr lang="en-US" smtClean="0">
                <a:latin typeface="Arial" charset="0"/>
                <a:cs typeface="Arial" charset="0"/>
              </a:rPr>
              <a:t>Lei de Henry: a solubilidade de um gás dentro de um líquido diminui quando se diminui a temperatura. </a:t>
            </a:r>
            <a:endParaRPr lang="pt-BR" smtClean="0">
              <a:latin typeface="Arial" charset="0"/>
              <a:cs typeface="Arial" charset="0"/>
            </a:endParaRPr>
          </a:p>
          <a:p>
            <a:r>
              <a:rPr lang="en-US" smtClean="0">
                <a:latin typeface="Arial" charset="0"/>
                <a:cs typeface="Arial" charset="0"/>
              </a:rPr>
              <a:t>Durante a hipotermia, a PaCO2 arterial diminui e o pH aumenta em comparação com a temperatura de 37 °C, quando as medidas são feitas com a temperatura corporal real (</a:t>
            </a:r>
            <a:r>
              <a:rPr lang="en-US" smtClean="0">
                <a:solidFill>
                  <a:srgbClr val="FF3399"/>
                </a:solidFill>
                <a:latin typeface="Arial" charset="0"/>
                <a:cs typeface="Arial" charset="0"/>
              </a:rPr>
              <a:t>Veja a Figura a seguir!</a:t>
            </a:r>
            <a:r>
              <a:rPr lang="en-US" smtClean="0">
                <a:solidFill>
                  <a:srgbClr val="003366"/>
                </a:solidFill>
                <a:latin typeface="Arial" charset="0"/>
                <a:cs typeface="Arial" charset="0"/>
              </a:rPr>
              <a:t>)</a:t>
            </a:r>
            <a:r>
              <a:rPr lang="en-US" smtClean="0">
                <a:latin typeface="Arial" charset="0"/>
                <a:cs typeface="Arial" charset="0"/>
              </a:rPr>
              <a:t> </a:t>
            </a:r>
            <a:endParaRPr lang="en-US" b="1" smtClean="0">
              <a:latin typeface="Arial" charset="0"/>
              <a:cs typeface="Arial" charset="0"/>
            </a:endParaRPr>
          </a:p>
          <a:p>
            <a:pPr algn="ctr"/>
            <a:r>
              <a:rPr lang="en-US" sz="2000" smtClean="0">
                <a:solidFill>
                  <a:srgbClr val="0000FF"/>
                </a:solidFill>
                <a:latin typeface="Arial" charset="0"/>
                <a:cs typeface="Arial" charset="0"/>
              </a:rPr>
              <a:t>Em RN saudáveis com uma temperatura corporal de 37° C, pH e PaCO2 devem se aproximar de 7.4 e 40mmHg, respectivamente. </a:t>
            </a:r>
          </a:p>
          <a:p>
            <a:pPr algn="ctr"/>
            <a:r>
              <a:rPr lang="en-US" sz="2000" b="1" smtClean="0">
                <a:solidFill>
                  <a:srgbClr val="FF3399"/>
                </a:solidFill>
                <a:latin typeface="Arial" charset="0"/>
                <a:cs typeface="Arial" charset="0"/>
              </a:rPr>
              <a:t>Durante a hipotermia (33°C), pH se elevará a 7.5 e PaCO2 baixará para 34 mmHg.</a:t>
            </a:r>
            <a:endParaRPr lang="pt-BR" sz="2000" b="1" smtClean="0">
              <a:solidFill>
                <a:srgbClr val="FF3399"/>
              </a:solidFill>
              <a:latin typeface="Arial" charset="0"/>
              <a:cs typeface="Arial" charset="0"/>
            </a:endParaRPr>
          </a:p>
          <a:p>
            <a:pPr algn="ctr"/>
            <a:endParaRPr lang="pt-BR" sz="2000" b="1" smtClean="0">
              <a:solidFill>
                <a:srgbClr val="FF3399"/>
              </a:solidFill>
              <a:latin typeface="Arial" charset="0"/>
              <a:cs typeface="Arial" charset="0"/>
            </a:endParaRPr>
          </a:p>
        </p:txBody>
      </p:sp>
      <p:sp>
        <p:nvSpPr>
          <p:cNvPr id="103428" name="AutoShape 4"/>
          <p:cNvSpPr>
            <a:spLocks noChangeArrowheads="1"/>
          </p:cNvSpPr>
          <p:nvPr/>
        </p:nvSpPr>
        <p:spPr bwMode="auto">
          <a:xfrm>
            <a:off x="8277225" y="4298950"/>
            <a:ext cx="469900" cy="644525"/>
          </a:xfrm>
          <a:prstGeom prst="curvedRightArrow">
            <a:avLst>
              <a:gd name="adj1" fmla="val 27432"/>
              <a:gd name="adj2" fmla="val 54865"/>
              <a:gd name="adj3" fmla="val 33333"/>
            </a:avLst>
          </a:prstGeom>
          <a:solidFill>
            <a:schemeClr val="accent1"/>
          </a:solidFill>
          <a:ln w="57150">
            <a:solidFill>
              <a:srgbClr val="FF3399"/>
            </a:solidFill>
            <a:miter lim="800000"/>
            <a:headEnd/>
            <a:tailEnd/>
          </a:ln>
          <a:effectLst/>
        </p:spPr>
        <p:txBody>
          <a:bodyPr wrap="none" anchor="ctr"/>
          <a:lstStyle/>
          <a:p>
            <a:pPr algn="ctr"/>
            <a:endParaRPr lang="pt-BR">
              <a:solidFill>
                <a:srgbClr val="FF3399"/>
              </a:solidFill>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4"/>
          <p:cNvPicPr>
            <a:picLocks noChangeAspect="1" noChangeArrowheads="1"/>
          </p:cNvPicPr>
          <p:nvPr/>
        </p:nvPicPr>
        <p:blipFill>
          <a:blip r:embed="rId2"/>
          <a:srcRect/>
          <a:stretch>
            <a:fillRect/>
          </a:stretch>
        </p:blipFill>
        <p:spPr bwMode="auto">
          <a:xfrm>
            <a:off x="1565275" y="500063"/>
            <a:ext cx="6013450" cy="4144962"/>
          </a:xfrm>
          <a:prstGeom prst="rect">
            <a:avLst/>
          </a:prstGeom>
          <a:noFill/>
          <a:ln w="9525">
            <a:noFill/>
            <a:miter lim="800000"/>
            <a:headEnd/>
            <a:tailEnd/>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ext Box 3"/>
          <p:cNvSpPr txBox="1">
            <a:spLocks noGrp="1"/>
          </p:cNvSpPr>
          <p:nvPr>
            <p:ph type="body" idx="4294967295"/>
          </p:nvPr>
        </p:nvSpPr>
        <p:spPr>
          <a:xfrm>
            <a:off x="311150" y="1403350"/>
            <a:ext cx="8521700" cy="3390900"/>
          </a:xfrm>
        </p:spPr>
        <p:txBody>
          <a:bodyPr/>
          <a:lstStyle/>
          <a:p>
            <a:pPr>
              <a:lnSpc>
                <a:spcPct val="90000"/>
              </a:lnSpc>
            </a:pPr>
            <a:r>
              <a:rPr lang="pt-BR" b="1" smtClean="0">
                <a:latin typeface="Arial" charset="0"/>
                <a:cs typeface="Arial" charset="0"/>
              </a:rPr>
              <a:t>O pH eucapnico é por consenso considerado como reflexo do componente não respiratório ou metabólico do pH atual, o qual é o componente isolado potencialmente nocivo ao cérebro neonatal.</a:t>
            </a:r>
            <a:r>
              <a:rPr lang="pt-BR" smtClean="0">
                <a:latin typeface="Arial" charset="0"/>
                <a:cs typeface="Arial" charset="0"/>
              </a:rPr>
              <a:t> </a:t>
            </a:r>
          </a:p>
          <a:p>
            <a:pPr>
              <a:lnSpc>
                <a:spcPct val="90000"/>
              </a:lnSpc>
            </a:pPr>
            <a:r>
              <a:rPr lang="pt-BR" smtClean="0">
                <a:latin typeface="Arial" charset="0"/>
                <a:cs typeface="Arial" charset="0"/>
              </a:rPr>
              <a:t>                                                            </a:t>
            </a:r>
            <a:r>
              <a:rPr lang="pt-BR" b="1" smtClean="0">
                <a:solidFill>
                  <a:srgbClr val="0000FF"/>
                </a:solidFill>
                <a:latin typeface="Arial" charset="0"/>
                <a:cs typeface="Arial" charset="0"/>
              </a:rPr>
              <a:t>COMO CALCULAR?</a:t>
            </a:r>
          </a:p>
          <a:p>
            <a:pPr>
              <a:lnSpc>
                <a:spcPct val="90000"/>
              </a:lnSpc>
            </a:pPr>
            <a:r>
              <a:rPr lang="pt-BR" smtClean="0">
                <a:latin typeface="Arial" charset="0"/>
                <a:cs typeface="Arial" charset="0"/>
              </a:rPr>
              <a:t>Se a PaCO2 mostra uma hipercapnia, o operador pode fazer “manualmente” a supressão do componente respiratório segundo o procedimento de EISENBERG, que consiste em se </a:t>
            </a:r>
            <a:r>
              <a:rPr lang="pt-BR" b="1" i="1" smtClean="0">
                <a:latin typeface="Arial" charset="0"/>
                <a:cs typeface="Arial" charset="0"/>
              </a:rPr>
              <a:t>adicionar 0,08 unidades ao pH por excedente de 10mmHg da PaCO2</a:t>
            </a:r>
            <a:r>
              <a:rPr lang="pt-BR" smtClean="0">
                <a:latin typeface="Arial" charset="0"/>
                <a:cs typeface="Arial" charset="0"/>
              </a:rPr>
              <a:t> comparativamente ao valor normal no recém-nascido de </a:t>
            </a:r>
            <a:r>
              <a:rPr lang="pt-BR" b="1" i="1" smtClean="0">
                <a:latin typeface="Arial" charset="0"/>
                <a:cs typeface="Arial" charset="0"/>
              </a:rPr>
              <a:t>50mmHg</a:t>
            </a:r>
            <a:r>
              <a:rPr lang="pt-BR" i="1" smtClean="0">
                <a:latin typeface="Arial" charset="0"/>
                <a:cs typeface="Arial" charset="0"/>
              </a:rPr>
              <a:t>.</a:t>
            </a:r>
            <a:endParaRPr lang="pt-BR" smtClean="0">
              <a:latin typeface="Arial" charset="0"/>
              <a:cs typeface="Arial" charset="0"/>
            </a:endParaRPr>
          </a:p>
          <a:p>
            <a:pPr>
              <a:lnSpc>
                <a:spcPct val="90000"/>
              </a:lnSpc>
            </a:pPr>
            <a:r>
              <a:rPr lang="pt-BR" smtClean="0">
                <a:latin typeface="Arial" charset="0"/>
                <a:cs typeface="Arial" charset="0"/>
              </a:rPr>
              <a:t>      	Por exemplo:se a PaCO2 é de 100mmHg e o pH de 6,90, somaremos 5x0,08= 0,40 a 6,90, obtendo-se 7,30 que é o pH eucapnico(também chamado de pH standard)</a:t>
            </a:r>
          </a:p>
          <a:p>
            <a:pPr>
              <a:lnSpc>
                <a:spcPct val="90000"/>
              </a:lnSpc>
            </a:pPr>
            <a:r>
              <a:rPr lang="pt-BR" b="1" smtClean="0">
                <a:solidFill>
                  <a:srgbClr val="0000FF"/>
                </a:solidFill>
                <a:latin typeface="Arial" charset="0"/>
                <a:cs typeface="Arial" charset="0"/>
              </a:rPr>
              <a:t>O simples cálculo do pH eucapnico</a:t>
            </a:r>
            <a:r>
              <a:rPr lang="pt-BR" b="1" smtClean="0">
                <a:latin typeface="Arial" charset="0"/>
                <a:cs typeface="Arial" charset="0"/>
              </a:rPr>
              <a:t> parece a </a:t>
            </a:r>
            <a:r>
              <a:rPr lang="pt-BR" b="1" smtClean="0">
                <a:solidFill>
                  <a:srgbClr val="0000FF"/>
                </a:solidFill>
                <a:latin typeface="Arial" charset="0"/>
                <a:cs typeface="Arial" charset="0"/>
              </a:rPr>
              <a:t>solução simples e eficaz</a:t>
            </a:r>
            <a:r>
              <a:rPr lang="pt-BR" b="1" smtClean="0">
                <a:latin typeface="Arial" charset="0"/>
                <a:cs typeface="Arial" charset="0"/>
              </a:rPr>
              <a:t> (confirmado pela utilização de nosso diagrama) </a:t>
            </a:r>
            <a:r>
              <a:rPr lang="pt-BR" b="1" smtClean="0">
                <a:solidFill>
                  <a:srgbClr val="FF3300"/>
                </a:solidFill>
                <a:latin typeface="Arial" charset="0"/>
                <a:cs typeface="Arial" charset="0"/>
              </a:rPr>
              <a:t>para determinar a existência de uma real acidose metabólica neonatal potencialmente associada a Paralisia cerebral</a:t>
            </a:r>
          </a:p>
          <a:p>
            <a:pPr algn="ctr">
              <a:lnSpc>
                <a:spcPct val="90000"/>
              </a:lnSpc>
              <a:buFont typeface="Arial" charset="0"/>
              <a:buNone/>
            </a:pPr>
            <a:r>
              <a:rPr lang="pt-BR" sz="1600" b="1" smtClean="0">
                <a:solidFill>
                  <a:srgbClr val="0000FF"/>
                </a:solidFill>
                <a:latin typeface="Arial" charset="0"/>
                <a:cs typeface="Arial" charset="0"/>
              </a:rPr>
              <a:t>O diagnóstico de acidose metabólica neonatal severa pode ser definido quando o pH eucapnico do sangue arterial umbilical seja menor ou igual a  7,10 </a:t>
            </a:r>
          </a:p>
          <a:p>
            <a:pPr algn="ctr">
              <a:lnSpc>
                <a:spcPct val="90000"/>
              </a:lnSpc>
            </a:pPr>
            <a:endParaRPr lang="pt-BR" sz="1600" b="1" smtClean="0">
              <a:solidFill>
                <a:srgbClr val="0000FF"/>
              </a:solidFill>
              <a:latin typeface="Arial" charset="0"/>
              <a:cs typeface="Arial" charset="0"/>
            </a:endParaRPr>
          </a:p>
          <a:p>
            <a:pPr algn="ctr">
              <a:lnSpc>
                <a:spcPct val="90000"/>
              </a:lnSpc>
            </a:pPr>
            <a:endParaRPr lang="pt-BR" sz="1600" b="1" smtClean="0">
              <a:solidFill>
                <a:srgbClr val="0000FF"/>
              </a:solidFill>
              <a:latin typeface="Arial" charset="0"/>
              <a:cs typeface="Arial" charset="0"/>
            </a:endParaRPr>
          </a:p>
        </p:txBody>
      </p:sp>
      <p:sp>
        <p:nvSpPr>
          <p:cNvPr id="105475" name="Rectangle 4"/>
          <p:cNvSpPr>
            <a:spLocks noChangeArrowheads="1"/>
          </p:cNvSpPr>
          <p:nvPr/>
        </p:nvSpPr>
        <p:spPr bwMode="auto">
          <a:xfrm>
            <a:off x="571500" y="157163"/>
            <a:ext cx="8172450" cy="1301750"/>
          </a:xfrm>
          <a:prstGeom prst="rect">
            <a:avLst/>
          </a:prstGeom>
          <a:solidFill>
            <a:srgbClr val="FFFFFF"/>
          </a:solidFill>
          <a:ln w="9525">
            <a:noFill/>
            <a:miter lim="800000"/>
            <a:headEnd/>
            <a:tailEnd/>
          </a:ln>
        </p:spPr>
        <p:txBody>
          <a:bodyPr wrap="none" lIns="0" tIns="95220" rIns="0" bIns="19044" anchor="ctr">
            <a:spAutoFit/>
          </a:bodyPr>
          <a:lstStyle/>
          <a:p>
            <a:pPr algn="ctr" eaLnBrk="0" hangingPunct="0">
              <a:buClr>
                <a:srgbClr val="000000"/>
              </a:buClr>
              <a:buFont typeface="Arial" charset="0"/>
              <a:buNone/>
            </a:pPr>
            <a:r>
              <a:rPr lang="pt-BR" sz="1800" b="1">
                <a:solidFill>
                  <a:srgbClr val="0000FF"/>
                </a:solidFill>
                <a:latin typeface="Lato" pitchFamily="34" charset="0"/>
              </a:rPr>
              <a:t>Diagn</a:t>
            </a:r>
            <a:r>
              <a:rPr lang="pt-BR" sz="1800" b="1">
                <a:solidFill>
                  <a:srgbClr val="0000FF"/>
                </a:solidFill>
              </a:rPr>
              <a:t>ó</a:t>
            </a:r>
            <a:r>
              <a:rPr lang="pt-BR" sz="1800" b="1">
                <a:solidFill>
                  <a:srgbClr val="0000FF"/>
                </a:solidFill>
                <a:latin typeface="Lato" pitchFamily="34" charset="0"/>
              </a:rPr>
              <a:t>stico da acidose metab</a:t>
            </a:r>
            <a:r>
              <a:rPr lang="pt-BR" sz="1800" b="1">
                <a:solidFill>
                  <a:srgbClr val="0000FF"/>
                </a:solidFill>
              </a:rPr>
              <a:t>ó</a:t>
            </a:r>
            <a:r>
              <a:rPr lang="pt-BR" sz="1800" b="1">
                <a:solidFill>
                  <a:srgbClr val="0000FF"/>
                </a:solidFill>
                <a:latin typeface="Lato" pitchFamily="34" charset="0"/>
              </a:rPr>
              <a:t>lica neonatal pela determina</a:t>
            </a:r>
            <a:r>
              <a:rPr lang="pt-BR" sz="1800" b="1">
                <a:solidFill>
                  <a:srgbClr val="0000FF"/>
                </a:solidFill>
              </a:rPr>
              <a:t>ç</a:t>
            </a:r>
            <a:r>
              <a:rPr lang="pt-BR" sz="1800" b="1">
                <a:solidFill>
                  <a:srgbClr val="0000FF"/>
                </a:solidFill>
                <a:latin typeface="Lato" pitchFamily="34" charset="0"/>
              </a:rPr>
              <a:t>ão do pH eucapnico</a:t>
            </a:r>
          </a:p>
          <a:p>
            <a:pPr algn="ctr"/>
            <a:r>
              <a:rPr lang="pt-BR" sz="1200">
                <a:hlinkClick r:id="rId2"/>
              </a:rPr>
              <a:t>Neonatal metabolic acidosis at birth: In search of a reliable marker.</a:t>
            </a:r>
            <a:r>
              <a:rPr lang="pt-BR" sz="1200"/>
              <a:t>Racinet C, Ouellet P, Charles F, Daboval T.</a:t>
            </a:r>
          </a:p>
          <a:p>
            <a:pPr algn="ctr"/>
            <a:r>
              <a:rPr lang="pt-BR" sz="1200"/>
              <a:t>Gynecol Obstet Fertil. 2016 Jun;44(6):357-62. doi: 10.1016/j.gyobfe.2016.04.005. Epub 2016 May 20.</a:t>
            </a:r>
          </a:p>
          <a:p>
            <a:pPr algn="ctr"/>
            <a:r>
              <a:rPr lang="pt-BR" sz="1200"/>
              <a:t>PMID: 27216950.</a:t>
            </a:r>
            <a:r>
              <a:rPr lang="pt-BR" sz="1200" u="sng">
                <a:hlinkClick r:id="rId3"/>
              </a:rPr>
              <a:t>Similar articles</a:t>
            </a:r>
            <a:endParaRPr lang="pt-BR" sz="1200"/>
          </a:p>
          <a:p>
            <a:pPr algn="ctr"/>
            <a:r>
              <a:rPr lang="pt-BR" sz="1200"/>
              <a:t>Tradução realizada pela Dra. Livia Faria, Intensivsta Pediátrica do Hospital de Base de Brasília.</a:t>
            </a:r>
            <a:br>
              <a:rPr lang="pt-BR" sz="1200"/>
            </a:br>
            <a:r>
              <a:rPr lang="pt-BR" sz="1200"/>
              <a:t>Coordenação: Paulo R. Margotto e Marta David Rocha de Moura</a:t>
            </a:r>
          </a:p>
        </p:txBody>
      </p:sp>
      <p:pic>
        <p:nvPicPr>
          <p:cNvPr id="105476" name="Picture 5" descr="doc">
            <a:hlinkClick r:id="rId4" tooltip="Asfixia_pH eucapnico"/>
          </p:cNvPr>
          <p:cNvPicPr>
            <a:picLocks noChangeAspect="1" noChangeArrowheads="1"/>
          </p:cNvPicPr>
          <p:nvPr/>
        </p:nvPicPr>
        <p:blipFill>
          <a:blip r:embed="rId5"/>
          <a:srcRect/>
          <a:stretch>
            <a:fillRect/>
          </a:stretch>
        </p:blipFill>
        <p:spPr bwMode="auto">
          <a:xfrm>
            <a:off x="8335963" y="523875"/>
            <a:ext cx="457200" cy="457200"/>
          </a:xfrm>
          <a:prstGeom prst="rect">
            <a:avLst/>
          </a:prstGeom>
          <a:noFill/>
          <a:ln w="9525">
            <a:noFill/>
            <a:miter lim="800000"/>
            <a:headEnd/>
            <a:tailEnd/>
          </a:ln>
        </p:spPr>
      </p:pic>
      <p:sp>
        <p:nvSpPr>
          <p:cNvPr id="105477" name="Rectangle 7"/>
          <p:cNvSpPr>
            <a:spLocks noChangeArrowheads="1"/>
          </p:cNvSpPr>
          <p:nvPr/>
        </p:nvSpPr>
        <p:spPr bwMode="auto">
          <a:xfrm>
            <a:off x="0" y="4579938"/>
            <a:ext cx="9144000" cy="457200"/>
          </a:xfrm>
          <a:prstGeom prst="rect">
            <a:avLst/>
          </a:prstGeom>
          <a:solidFill>
            <a:schemeClr val="accent1"/>
          </a:solidFill>
          <a:ln w="9525">
            <a:noFill/>
            <a:miter lim="800000"/>
            <a:headEnd/>
            <a:tailEnd/>
          </a:ln>
        </p:spPr>
        <p:txBody>
          <a:bodyPr anchor="ctr">
            <a:spAutoFit/>
          </a:bodyPr>
          <a:lstStyle/>
          <a:p>
            <a:pPr eaLnBrk="0" hangingPunct="0">
              <a:buClr>
                <a:srgbClr val="000000"/>
              </a:buClr>
              <a:buFont typeface="Arial" charset="0"/>
              <a:buNone/>
            </a:pPr>
            <a:r>
              <a:rPr lang="pt-BR" sz="1200" b="1">
                <a:solidFill>
                  <a:srgbClr val="FFFF00"/>
                </a:solidFill>
              </a:rPr>
              <a:t>A acidose metabólica neonatal pode ser o marcador  de uma asfixia fetal amplamente descrita desde Little como responsável  pela morte perinatal, mas também como fator principal para sequelas neurológicas como paralisia cerebral </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ext Box 2"/>
          <p:cNvSpPr txBox="1">
            <a:spLocks noGrp="1"/>
          </p:cNvSpPr>
          <p:nvPr>
            <p:ph type="title" idx="4294967295"/>
          </p:nvPr>
        </p:nvSpPr>
        <p:spPr/>
        <p:txBody>
          <a:bodyPr/>
          <a:lstStyle/>
          <a:p>
            <a:pPr algn="ctr"/>
            <a:r>
              <a:rPr lang="pt-BR" sz="1800" smtClean="0">
                <a:solidFill>
                  <a:srgbClr val="FF3399"/>
                </a:solidFill>
                <a:latin typeface="Arial" charset="0"/>
                <a:cs typeface="Arial" charset="0"/>
              </a:rPr>
              <a:t>Portanto, na busca de respostas....</a:t>
            </a:r>
          </a:p>
        </p:txBody>
      </p:sp>
      <p:sp>
        <p:nvSpPr>
          <p:cNvPr id="106499" name="Text Box 3"/>
          <p:cNvSpPr txBox="1">
            <a:spLocks noGrp="1"/>
          </p:cNvSpPr>
          <p:nvPr>
            <p:ph type="body" idx="4294967295"/>
          </p:nvPr>
        </p:nvSpPr>
        <p:spPr>
          <a:xfrm>
            <a:off x="246063" y="835025"/>
            <a:ext cx="8586787" cy="4308475"/>
          </a:xfrm>
        </p:spPr>
        <p:txBody>
          <a:bodyPr/>
          <a:lstStyle/>
          <a:p>
            <a:pPr>
              <a:lnSpc>
                <a:spcPct val="90000"/>
              </a:lnSpc>
            </a:pPr>
            <a:r>
              <a:rPr lang="pt-BR" altLang="ja-JP" sz="1000" smtClean="0">
                <a:latin typeface="Arial" charset="0"/>
                <a:ea typeface="MS PGothic" pitchFamily="34" charset="-128"/>
                <a:cs typeface="Arial" charset="0"/>
              </a:rPr>
              <a:t>O estudo procurou determinar se a PaCO2 nas primeiras 2 semanas de vida pode influenciar a saúde a curto e longo prazo nos prematuros extremos (23-28 semanas;400g a 1000g em ventilação mecânica nas primeiras 24 horas de vida). A hipótese é que diferentes trajetórias de PaCO2 podem estar associadas a diferentes taxas e resultados diversos. Os bebês foram divididos em 3 grupos de acôrdo com a média de PaCO2 (43 mmHg, 50 mmHg e 60 mmHg, como hipocápnicos, normocápnicos e hipercápnicos, respectivamente).Os bebês hipercápnicos tiveram mortalidade e incidência de displasia broncopulmonar (DBP) moderada a severa  significativamente mais elevada, apresentaram maior propensão a receber hidrocortisona pós-natal, maior CRIB  e a desenvolver enterocolite necrosante, além de menor ganho ponderal e menores valores do escore MDI e mais propensos a ter um MDI &lt;70 e paralisia cerebral pelo GMFCS escore (≥2). Também apresentaram maior MAP x FiO2, indicando pior complacência pulmonar e aumento do espaço morto ventilatório e esta condição associou-se, na regressão logística,  juntamente com o menor peso,  a morte-DBP e morte-DBP-Hemorragia intraventricular. A PaCO2 pode, assim, ser vista como um medidor da gravidade da doença pulmonar. Nos </a:t>
            </a:r>
            <a:r>
              <a:rPr lang="pt-BR" altLang="ja-JP" sz="1000" i="1" smtClean="0">
                <a:latin typeface="Arial" charset="0"/>
                <a:ea typeface="MS PGothic" pitchFamily="34" charset="-128"/>
                <a:cs typeface="Arial" charset="0"/>
              </a:rPr>
              <a:t>links </a:t>
            </a:r>
            <a:r>
              <a:rPr lang="pt-BR" altLang="ja-JP" sz="1000" smtClean="0">
                <a:latin typeface="Arial" charset="0"/>
                <a:ea typeface="MS PGothic" pitchFamily="34" charset="-128"/>
                <a:cs typeface="Arial" charset="0"/>
              </a:rPr>
              <a:t>pesquisados por nós, quanto à Hipercapnia Permissiva não tem sido provada ser uma terapia benéfica para os bebês ventilados. Não se conhece altos níveis seguros de PaCO2 (comparando níveis de 55-65 mmHg com 40-50mmHg, houve maior mortalidade-DBP e pior neurodesenvolvimento com níveis mais altos).Altos  níveis de PaCO2 não melhorou a inflamação pulmonar.Níveis elevados de PaCO2 prejudicaram significativamente a microcirculação periférica em prematuros, como mostrado por uma diminuição da densidade funcional dos vasos, presumivelmente secundária à vasoconstrição periférica. No entanto Hipercapnia leve  (45-55 mmHg) parece ser segura. Noori et al realizaram estudo para determinar  níveis de CO2 acima dos quais o impacto no fluxo sanguíneo cerebral (FSC)) pode ser exagerado, em RN menor  ou igual a 30 semanas nos primeiros 3 dias de vida e verificaram um ponto de inflexão (&gt;52 mmHg), acima do qual ocorre aumento do FSC, com alto risco de lesão cerebral.Tão ruim quanto à hipercapnia são as flutuações abruptas da PaCO2 na primeira semana de vida nos pré-termo, assim como a hipocapnia (risco de hemorragia intracraniana, leucomalácia periventricular, aumenta a resistência das vias aéreas, broncoespasmo, piora da complacência pulmonar, injúria parenquimatosa pulmonar e depleção de corpos lamelares, atenua a vasoconstrição pulmonar hipóxica piorando o shunt intrapulmonar). A hipocapnia agrava lesões cerebrais nos bebês ventilados durante a hipotermia terapêutica. Assim, </a:t>
            </a:r>
            <a:r>
              <a:rPr lang="pt-BR" altLang="ja-JP" sz="1000" b="1" i="1" smtClean="0">
                <a:latin typeface="Arial" charset="0"/>
                <a:ea typeface="MS PGothic" pitchFamily="34" charset="-128"/>
                <a:cs typeface="Arial" charset="0"/>
              </a:rPr>
              <a:t>nos bebês em hipotermia terapêutica ventilados, realizar controle rigoroso dos gases sanguíneos, ajustando rigorosamente os níveis de PaC02</a:t>
            </a:r>
            <a:r>
              <a:rPr lang="pt-BR" altLang="ja-JP" sz="1000" smtClean="0">
                <a:latin typeface="Arial" charset="0"/>
                <a:ea typeface="MS PGothic" pitchFamily="34" charset="-128"/>
                <a:cs typeface="Arial" charset="0"/>
              </a:rPr>
              <a:t> (lembramos de corrigir  o pH e PaCO2 durante a hipotermia terapêutica (33°C): pH se elevara a 7.5 e PaCO2 baixa para 34 mmHg).A segura e a ótima variabilidade da PaCO2 na definição da hipercapnia permissiva  são desconhecidas no momento atual. </a:t>
            </a:r>
            <a:r>
              <a:rPr lang="pt-BR" altLang="ja-JP" sz="1000" b="1" smtClean="0">
                <a:solidFill>
                  <a:srgbClr val="0000FF"/>
                </a:solidFill>
                <a:latin typeface="Arial" charset="0"/>
                <a:ea typeface="MS PGothic" pitchFamily="34" charset="-128"/>
                <a:cs typeface="Arial" charset="0"/>
              </a:rPr>
              <a:t>Á luz das evidências parece-nos prudente aceitarmos para os bebês de muito baixo peso uma PaCO2 no máximo de 55mmHg com pH&gt;7,20 (nos primeiros 3-4 dias, 50 mmHg), mantendo um limiar inferior de 45 mmHg. A freqüente monitorização da PaCO2 pode ser importante e que variações bruscas devem ser evitadas em RN de muito baixo peso, principalmente nos primeiros 3-4 dias de vida</a:t>
            </a:r>
            <a:r>
              <a:rPr lang="pt-BR" altLang="ja-JP" sz="1000" smtClean="0">
                <a:latin typeface="Arial" charset="0"/>
                <a:ea typeface="MS PGothic" pitchFamily="34" charset="-128"/>
                <a:cs typeface="Arial" charset="0"/>
              </a:rPr>
              <a:t>. </a:t>
            </a:r>
          </a:p>
          <a:p>
            <a:pPr>
              <a:lnSpc>
                <a:spcPct val="90000"/>
              </a:lnSpc>
              <a:buFont typeface="Arial" charset="0"/>
              <a:buNone/>
            </a:pPr>
            <a:r>
              <a:rPr lang="pt-BR" altLang="ja-JP" sz="1000" b="1" smtClean="0">
                <a:solidFill>
                  <a:srgbClr val="FF3300"/>
                </a:solidFill>
                <a:latin typeface="Arial" charset="0"/>
                <a:ea typeface="MS PGothic" pitchFamily="34" charset="-128"/>
                <a:cs typeface="Arial" charset="0"/>
              </a:rPr>
              <a:t>                            Não se admite ventilar estes bebês prematuros realizando estes controles com longos intervalos, como 12-24 horas!!!!</a:t>
            </a:r>
          </a:p>
          <a:p>
            <a:pPr>
              <a:lnSpc>
                <a:spcPct val="90000"/>
              </a:lnSpc>
              <a:buFont typeface="Arial" charset="0"/>
              <a:buNone/>
            </a:pPr>
            <a:r>
              <a:rPr lang="pt-BR" altLang="ja-JP" sz="1000" smtClean="0">
                <a:latin typeface="Arial" charset="0"/>
                <a:ea typeface="MS PGothic" pitchFamily="34" charset="-128"/>
                <a:cs typeface="Arial" charset="0"/>
              </a:rPr>
              <a:t>                                                                                              </a:t>
            </a:r>
            <a:r>
              <a:rPr lang="pt-BR" altLang="ja-JP" sz="1000" b="1" smtClean="0">
                <a:solidFill>
                  <a:srgbClr val="FF3399"/>
                </a:solidFill>
                <a:latin typeface="Arial" charset="0"/>
                <a:ea typeface="MS PGothic" pitchFamily="34" charset="-128"/>
                <a:cs typeface="Arial" charset="0"/>
              </a:rPr>
              <a:t>Na UTI Neonatal tratamos de cérebros! </a:t>
            </a:r>
            <a:endParaRPr lang="pt-BR" sz="1000" b="1" smtClean="0">
              <a:solidFill>
                <a:srgbClr val="FF3399"/>
              </a:solidFill>
              <a:latin typeface="Arial" charset="0"/>
              <a:cs typeface="Arial" charset="0"/>
            </a:endParaRPr>
          </a:p>
        </p:txBody>
      </p:sp>
      <p:sp>
        <p:nvSpPr>
          <p:cNvPr id="106500" name="Text Box 4"/>
          <p:cNvSpPr txBox="1">
            <a:spLocks noChangeArrowheads="1"/>
          </p:cNvSpPr>
          <p:nvPr/>
        </p:nvSpPr>
        <p:spPr bwMode="auto">
          <a:xfrm>
            <a:off x="7905750" y="4738688"/>
            <a:ext cx="1008063" cy="214312"/>
          </a:xfrm>
          <a:prstGeom prst="rect">
            <a:avLst/>
          </a:prstGeom>
          <a:noFill/>
          <a:ln w="9525">
            <a:noFill/>
            <a:miter lim="800000"/>
            <a:headEnd/>
            <a:tailEnd/>
          </a:ln>
        </p:spPr>
        <p:txBody>
          <a:bodyPr wrap="none">
            <a:spAutoFit/>
          </a:bodyPr>
          <a:lstStyle/>
          <a:p>
            <a:r>
              <a:rPr lang="pt-BR" sz="800"/>
              <a:t>Paulo R. Margotto</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Imagem 1"/>
          <p:cNvPicPr>
            <a:picLocks noChangeAspect="1"/>
          </p:cNvPicPr>
          <p:nvPr/>
        </p:nvPicPr>
        <p:blipFill>
          <a:blip r:embed="rId2"/>
          <a:srcRect/>
          <a:stretch>
            <a:fillRect/>
          </a:stretch>
        </p:blipFill>
        <p:spPr bwMode="auto">
          <a:xfrm>
            <a:off x="-61913" y="-15875"/>
            <a:ext cx="9205913" cy="5143500"/>
          </a:xfrm>
          <a:prstGeom prst="rect">
            <a:avLst/>
          </a:prstGeom>
          <a:noFill/>
          <a:ln w="9525">
            <a:noFill/>
            <a:miter lim="800000"/>
            <a:headEnd/>
            <a:tailEnd/>
          </a:ln>
        </p:spPr>
      </p:pic>
      <p:sp>
        <p:nvSpPr>
          <p:cNvPr id="107523" name="Oval 3"/>
          <p:cNvSpPr>
            <a:spLocks noChangeArrowheads="1"/>
          </p:cNvSpPr>
          <p:nvPr/>
        </p:nvSpPr>
        <p:spPr bwMode="auto">
          <a:xfrm>
            <a:off x="190500" y="4730750"/>
            <a:ext cx="8953500" cy="517525"/>
          </a:xfrm>
          <a:prstGeom prst="ellipse">
            <a:avLst/>
          </a:prstGeom>
          <a:solidFill>
            <a:schemeClr val="accent1"/>
          </a:solidFill>
          <a:ln w="9525">
            <a:solidFill>
              <a:schemeClr val="tx1"/>
            </a:solidFill>
            <a:round/>
            <a:headEnd/>
            <a:tailEnd/>
          </a:ln>
        </p:spPr>
        <p:txBody>
          <a:bodyPr wrap="none" anchor="ctr"/>
          <a:lstStyle/>
          <a:p>
            <a:pPr algn="ctr"/>
            <a:r>
              <a:rPr lang="pt-BR" sz="1400">
                <a:solidFill>
                  <a:srgbClr val="FFFF00"/>
                </a:solidFill>
              </a:rPr>
              <a:t>Doutorandos Bruna Ribeiro, Brunna Garotti, Sarah, (Dr. Paulo R. Margotto), Júlia, Auro e Esther</a:t>
            </a:r>
          </a:p>
        </p:txBody>
      </p:sp>
      <p:sp>
        <p:nvSpPr>
          <p:cNvPr id="107524" name="Oval 5"/>
          <p:cNvSpPr>
            <a:spLocks noChangeArrowheads="1"/>
          </p:cNvSpPr>
          <p:nvPr/>
        </p:nvSpPr>
        <p:spPr bwMode="auto">
          <a:xfrm>
            <a:off x="-166688" y="0"/>
            <a:ext cx="2452688" cy="419100"/>
          </a:xfrm>
          <a:prstGeom prst="ellipse">
            <a:avLst/>
          </a:prstGeom>
          <a:solidFill>
            <a:schemeClr val="accent1"/>
          </a:solidFill>
          <a:ln w="9525">
            <a:solidFill>
              <a:schemeClr val="tx1"/>
            </a:solidFill>
            <a:round/>
            <a:headEnd/>
            <a:tailEnd/>
          </a:ln>
        </p:spPr>
        <p:txBody>
          <a:bodyPr wrap="none" anchor="ctr"/>
          <a:lstStyle/>
          <a:p>
            <a:pPr algn="ctr"/>
            <a:r>
              <a:rPr lang="pt-BR" sz="1400">
                <a:solidFill>
                  <a:srgbClr val="FFFF00"/>
                </a:solidFill>
              </a:rPr>
              <a:t>OBRIGADO!</a:t>
            </a:r>
          </a:p>
        </p:txBody>
      </p:sp>
    </p:spTree>
  </p:cSld>
  <p:clrMapOvr>
    <a:masterClrMapping/>
  </p:clrMapOvr>
</p:sld>
</file>

<file path=ppt/theme/theme1.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1753</TotalTime>
  <Words>11935</Words>
  <Application>Microsoft Office PowerPoint</Application>
  <PresentationFormat>Apresentação na tela (16:9)</PresentationFormat>
  <Paragraphs>494</Paragraphs>
  <Slides>94</Slides>
  <Notes>44</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94</vt:i4>
      </vt:variant>
    </vt:vector>
  </HeadingPairs>
  <TitlesOfParts>
    <vt:vector size="103" baseType="lpstr">
      <vt:lpstr>Arial</vt:lpstr>
      <vt:lpstr>Tahoma</vt:lpstr>
      <vt:lpstr>Nunito</vt:lpstr>
      <vt:lpstr>Calibri</vt:lpstr>
      <vt:lpstr>Lato</vt:lpstr>
      <vt:lpstr>Source Sans Pro</vt:lpstr>
      <vt:lpstr>MS PGothic</vt:lpstr>
      <vt:lpstr>Symbol</vt:lpstr>
      <vt:lpstr>Shift</vt:lpstr>
      <vt:lpstr>Slide 1</vt:lpstr>
      <vt:lpstr>Introdução</vt:lpstr>
      <vt:lpstr>Introdução</vt:lpstr>
      <vt:lpstr>Introdução</vt:lpstr>
      <vt:lpstr>Metodologia</vt:lpstr>
      <vt:lpstr>Metodologia</vt:lpstr>
      <vt:lpstr>Metodologia</vt:lpstr>
      <vt:lpstr>Metodologia</vt:lpstr>
      <vt:lpstr>Metodologia</vt:lpstr>
      <vt:lpstr>Metodologia</vt:lpstr>
      <vt:lpstr>Metodologia</vt:lpstr>
      <vt:lpstr>Resultados </vt:lpstr>
      <vt:lpstr>Slide 13</vt:lpstr>
      <vt:lpstr>Resultados</vt:lpstr>
      <vt:lpstr>Slide 15</vt:lpstr>
      <vt:lpstr>Resultados</vt:lpstr>
      <vt:lpstr>Slide 17</vt:lpstr>
      <vt:lpstr>Slide 18</vt:lpstr>
      <vt:lpstr>Resultados</vt:lpstr>
      <vt:lpstr>Slide 20</vt:lpstr>
      <vt:lpstr>Slide 21</vt:lpstr>
      <vt:lpstr>Slide 22</vt:lpstr>
      <vt:lpstr>Resultados </vt:lpstr>
      <vt:lpstr>Slide 24</vt:lpstr>
      <vt:lpstr>Slide 25</vt:lpstr>
      <vt:lpstr>Resultados</vt:lpstr>
      <vt:lpstr>Slide 27</vt:lpstr>
      <vt:lpstr>Slide 28</vt:lpstr>
      <vt:lpstr>Resultados</vt:lpstr>
      <vt:lpstr>Discussão</vt:lpstr>
      <vt:lpstr>Discussão</vt:lpstr>
      <vt:lpstr>Discussão</vt:lpstr>
      <vt:lpstr>Discussão</vt:lpstr>
      <vt:lpstr>Discussão </vt:lpstr>
      <vt:lpstr>Discussão</vt:lpstr>
      <vt:lpstr>Discussão</vt:lpstr>
      <vt:lpstr>Discussão</vt:lpstr>
      <vt:lpstr>Slide 38</vt:lpstr>
      <vt:lpstr>Discussão</vt:lpstr>
      <vt:lpstr>Discussão </vt:lpstr>
      <vt:lpstr>Discussão</vt:lpstr>
      <vt:lpstr>Abstract</vt:lpstr>
      <vt:lpstr>Referências</vt:lpstr>
      <vt:lpstr>Referências</vt:lpstr>
      <vt:lpstr>Referências</vt:lpstr>
      <vt:lpstr>Referências</vt:lpstr>
      <vt:lpstr>Referências</vt:lpstr>
      <vt:lpstr>Referências</vt:lpstr>
      <vt:lpstr>Referências</vt:lpstr>
      <vt:lpstr>Referências</vt:lpstr>
      <vt:lpstr>Nota do Editor do site, Dr. Paulo R. Margotto. Consultem também Aqui e Agora! Estudando Juntos!</vt:lpstr>
      <vt:lpstr> </vt:lpstr>
      <vt:lpstr>Slide 53</vt:lpstr>
      <vt:lpstr>Randomized trial of permissive hypercapnia in preterm infants. Mariani G, Cifuentes J, Carlo WA.Pediatrics. 1999 Nov;104(5 Pt 1):1082-8.PMID:  10545551. Similar articles</vt:lpstr>
      <vt:lpstr>                                                           Resultados</vt:lpstr>
      <vt:lpstr>Therapeutic hypercapnia reduces pulmonary and systemic injury following in vivo lung reperfusion. Laffey JG, Tanaka M, Engelberts D, Luo X, Yuan S, Tanswell AK, Post M, Lindsay T, Kavanagh BP. Am J Respir Crit Care Med. 2000 Dec;162(6):2287-94.PMID: 11112153 Similar articles. Artigo Integral!</vt:lpstr>
      <vt:lpstr>Buffering hypercapnic acidosis worsens acute lung injury.laffey JG, Engelberts D, Kavanagh BP.Am J Respir Crit Care Med. 2000 Jan;161(1):141-6.PMID: 10619811.Similar articles. Artigo Integral!</vt:lpstr>
      <vt:lpstr>Carbon dioxide protects the perinatal brain from hypoxic-ischemic damage: an experimental study in the immature rat. Vannucci RC, Towfighi J, Heitjan DF, Brucklacher RM.Pediatrics. 1995 Jun;95(6):868-74.</vt:lpstr>
      <vt:lpstr>Carbon dioxide-induced retinopathy in the neonatal rat.Holmes JM, Zhang S, Leske DA, Lanier WL.Curr Eye Res. 1998 Jun;17(6):608-16.MID: 9663850. Similar articles</vt:lpstr>
      <vt:lpstr>Slide 60</vt:lpstr>
      <vt:lpstr>Outcome of extremely preterm infants randomized at birth to different PaCO2 targets during the first seven days of life. Thome UH, Carroll W, Wu TJ, Johnson RB, Roane C, Young D, Carlo WA. Biol Neonate. 2006;90(4):218-250).</vt:lpstr>
      <vt:lpstr>Both extremes of arterial carbon dioxide pressure and the magnitude of fluctuations in arterial carbon dioxide pressure are associated with severe intraventricular hemorrhage in preterm infants. Fabres J, Carlo WA, Phillips V, Howard G, Ambalavanan N. Pediatrics. 2007 Feb;119(2):299-305.Artigo Integral!</vt:lpstr>
      <vt:lpstr>Effect of permissive hypercapnia on background cerebral electrical activity in premature babies. Victor S, McKeering CM, Roberts SA, Fullwood C, Gaydecki PA.Pediatr Res. 2014 Aug;76(2):184-9. doi: 10.1038/pr.2014.71. Epub 2014 May 12.PMID: 24819374 </vt:lpstr>
      <vt:lpstr>Permissive hypercapnia in extremely low birthweight infants (PHELBI): a randomised controlled multicentre trial. Thome UH, Genzel-Boroviczeny O, Bohnhorst B, Schmid M, Fuchs H, Rohde O, Avenarius S, Topf HG, Zimmermann A, Faas D, Timme K, Kleinlein B, Buxmann H, Schenk W, Segerer H, Teig N, Gebauer C, Hentschel R, Heckmann M, Schlösser R, Peters J, Rossi R, Rascher W, Böttger R, Seidenberg J, Hansen G, Zernickel M, Alzen G, Dreyhaupt J, Muche R, Hummler HD; PHELBI Study Group.Lancet Respir Med. 2015 Jul;3(7):534-43. doi: 10.1016/S2213-2600(15)00204-0. Epub 2015 Jun 15.MID: 26088180.Similar articles</vt:lpstr>
      <vt:lpstr>Lung-protective ventilatory strategies in intubated preterm neonates with RDS.Reiterer F, Schwaberger B, Freidl T, Schmölzer G, Pichler G, Urlesberger B.Paediatr Respir Rev. 2017 Jun;23:89-96. doi: 10.1016/j.prrv.2016.10.007. Epub 2016 Oct 26. Review.PMID:27876355 Similar articles</vt:lpstr>
      <vt:lpstr>Inflammatory Mediators in Tracheal Aspirates of Preterm Infants Participating in a Randomized Trial of Permissive Hypercapnia.Gentner S, Laube M, Uhlig U, Yang Y, Fuchs HW, Dreyhaupt J, Hummler HD, Uhlig S, Thome UH.Front Pediatr. 2017 Nov 21;5:246. doi: 10.3389/fped.2017.00246. eCollection 2017.PMID: 29209598.Similar articles. Artigo Integral!</vt:lpstr>
      <vt:lpstr>Incidence of Hypocapnia, Hypercapnia, and Acidosis and the Associated Risk of Adverse Events in Preterm Neonates. Brown MK, Poeltler DM, Hassen KO, Lazarus DV, Brown VK, Stout JJ, Rich WD, Katheria AC. Respir Care. 2018 Apr 3. pii: respcare.05801. doi: 10.4187/respcare.05801. [Epub ahead of print] PMID: 29615483.Similar articles</vt:lpstr>
      <vt:lpstr>Permissive Hypercapnia Results in Decreased Functional Vessel Density in the Skin of Extremely Low Birth Weight Infants.Puchwein-Schwepcke AF, Schottmayer K, Mormanová Z, Dreyhaupt J, Genzel-Boroviczeny O, Thome UH. Front Pediatr. 2018 Mar 13;6:52. doi: 10.3389/fped.2018.00052. eCollection 2018.PMID: 29662873.  Similar articles. Artigo Integral!</vt:lpstr>
      <vt:lpstr>Slide 69</vt:lpstr>
      <vt:lpstr> Is permissive hypercapnia beneficial to preterm infants? Omer M, Molloy EJ.Arch Dis Child. 2017 Jan;102(1):113-115. doi: 10.1136/archdischild-2016-312050. Epub 2016 Nov 23. No abstract available.PMID: 27881376.Similar articles </vt:lpstr>
      <vt:lpstr>Vejamos este Caso Clínico apresentado pelos autores</vt:lpstr>
      <vt:lpstr>Slide 72</vt:lpstr>
      <vt:lpstr>Slide 73</vt:lpstr>
      <vt:lpstr>Slide 74</vt:lpstr>
      <vt:lpstr>Slide 75</vt:lpstr>
      <vt:lpstr>Slide 76</vt:lpstr>
      <vt:lpstr>Slide 77</vt:lpstr>
      <vt:lpstr>Slide 78</vt:lpstr>
      <vt:lpstr>Slide 79</vt:lpstr>
      <vt:lpstr>Hypocapnia.Laffey JG, Kavanagh BP.N Engl J Med. 2002 Jul 4;347(1):43-53. Review. No abstract available. PMID: 12097540.Similar articles</vt:lpstr>
      <vt:lpstr>Effects of hypocarbia on the development of cystic periventricular leukomalacia in premature infants treated with high-frequency jet ventilation.Wiswell TE, Graziani LJ, Kornhauser MS, Stanley C, Merton DA, McKee L, Spitzer AR. Pediatrics. 1996 Nov;98(5):918-24.PMID: 8909486.Similar articles</vt:lpstr>
      <vt:lpstr>Hypocarbia during the first 24 postnatal hours and white matter echolucencies in newborns &lt; or = 28 weeks gestation. Dammann O, Allred EN, Kuban KC, van Marter LJ, Stewart JE, Pagano M, Leviton A; Development Epidemiology Network Investigators.Pediatr Res. 2001 Mar;49(3):388-93.PMID:11228265.Similar articles</vt:lpstr>
      <vt:lpstr>Injurious effects of hypocapnic alkalosis in the isolated lung.Laffey JG, Engelberts D, Kavanagh BP.Am J Respir Crit Care Med. 2000 Aug;162(2 Pt 1):399-405.PMID:  10934060.Similar articles</vt:lpstr>
      <vt:lpstr>Slide 84</vt:lpstr>
      <vt:lpstr>Association between hypocapnia and ventilation during the first days of life and brain injury in asphyxiated newborns treated with hypothermia.Lopez Laporte MA, Wang H, Sanon PN, Barbosa Vargas S, Maluorni J, Rampakakis E, Wintermark P.J Matern Fetal Neonatal Med. 2017 Nov 27:1-9. doi: 10.1080/14767058.2017.1404980. [Epub ahead of print] PMID: 29129133. Similar articles</vt:lpstr>
      <vt:lpstr>Early blood gas abnormalities and the preterm brain.Leviton A, Allred E, Kuban KC, Dammann O, O'Shea TM, Hirtz D, Schreiber MD, Paneth N; ELGAN Study Investigators.Am J Epidemiol. 2010 Oct 15;172(8):907-16. doi: 10.1093/aje/kwq222. Epub 2010 Aug 31.PMID: 20807736. Similar articles</vt:lpstr>
      <vt:lpstr>Slide 87</vt:lpstr>
      <vt:lpstr>Slide 88</vt:lpstr>
      <vt:lpstr>Blood gas values during hypothermia in asphyxiated term neonates.Groenendaal F, De Vooght KM, van Bel F. Pediatrics. 2009 Jan;123(1):170-2. doi: 10.1542/peds.2008-1955. Review. No abstract available.PMID: 19117878 Similar articles</vt:lpstr>
      <vt:lpstr>Slide 90</vt:lpstr>
      <vt:lpstr>Slide 91</vt:lpstr>
      <vt:lpstr>Slide 92</vt:lpstr>
      <vt:lpstr>Portanto, na busca de respostas....</vt:lpstr>
      <vt:lpstr>Slide 94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Paulo</dc:creator>
  <cp:lastModifiedBy>Paulo</cp:lastModifiedBy>
  <cp:revision>40</cp:revision>
  <dcterms:modified xsi:type="dcterms:W3CDTF">2018-04-27T22:22:40Z</dcterms:modified>
</cp:coreProperties>
</file>