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8"/>
  </p:notesMasterIdLst>
  <p:sldIdLst>
    <p:sldId id="443" r:id="rId2"/>
    <p:sldId id="445" r:id="rId3"/>
    <p:sldId id="446" r:id="rId4"/>
    <p:sldId id="447" r:id="rId5"/>
    <p:sldId id="448" r:id="rId6"/>
    <p:sldId id="449" r:id="rId7"/>
    <p:sldId id="451" r:id="rId8"/>
    <p:sldId id="452" r:id="rId9"/>
    <p:sldId id="453" r:id="rId10"/>
    <p:sldId id="475" r:id="rId11"/>
    <p:sldId id="454" r:id="rId12"/>
    <p:sldId id="455" r:id="rId13"/>
    <p:sldId id="456" r:id="rId14"/>
    <p:sldId id="457" r:id="rId15"/>
    <p:sldId id="476" r:id="rId16"/>
    <p:sldId id="477" r:id="rId17"/>
    <p:sldId id="458" r:id="rId18"/>
    <p:sldId id="460" r:id="rId19"/>
    <p:sldId id="462" r:id="rId20"/>
    <p:sldId id="463" r:id="rId21"/>
    <p:sldId id="478" r:id="rId22"/>
    <p:sldId id="479" r:id="rId23"/>
    <p:sldId id="464" r:id="rId24"/>
    <p:sldId id="480" r:id="rId25"/>
    <p:sldId id="481" r:id="rId26"/>
    <p:sldId id="465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FFFFFF"/>
    <a:srgbClr val="2DBD3B"/>
    <a:srgbClr val="777777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5C22544A-7EE6-4342-B048-85BDC9FD1C3A}" styleName="Medium Style 2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scrgbClr r="0" g="0" b="0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  <a:nwCell>
      <a:tcStyle>
        <a:tcBdr/>
      </a:tcStyle>
    </a:nwCell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seCell>
      <a:tcStyle>
        <a:tcBdr/>
      </a:tcStyle>
    </a:seCell>
    <a:swCell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  <a:neCell>
      <a:tcStyle>
        <a:tcBdr/>
      </a:tcStyle>
    </a:neCell>
    <a:nwCell>
      <a:tcStyle>
        <a:tcBdr/>
      </a:tcStyle>
    </a:nwCell>
  </a:tblStyle>
  <a:tblStyle styleId="{3B4B98B0-60AC-42C2-AFA5-B58CD77FA1E5}" styleName="Estilo Claro 1 - Ênfas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E25E649-3F16-4E02-A733-19D2CDBF48F0}" styleName="Estilo Médio 3 - Ênfas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53" autoAdjust="0"/>
    <p:restoredTop sz="94025" autoAdjust="0"/>
  </p:normalViewPr>
  <p:slideViewPr>
    <p:cSldViewPr>
      <p:cViewPr>
        <p:scale>
          <a:sx n="85" d="100"/>
          <a:sy n="85" d="100"/>
        </p:scale>
        <p:origin x="-586" y="-12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t-BR" sz="1200" dirty="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2DD755D-29B0-41EE-AD1B-851A6B3B9576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pt-BR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pt-BR" sz="1200" dirty="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pt-B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9BA3153-30B9-43A4-9B38-3593FBE82AD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pt-B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pt-B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altLang="pt-BR" smtClean="0">
                <a:latin typeface="Arial" charset="0"/>
                <a:cs typeface="Arial" charset="0"/>
              </a:rPr>
              <a:t>Principais características epidemiológicas dos usuários de crack e outras formas similares de cocaína fumada (pasta-base, merla e oxi)</a:t>
            </a:r>
          </a:p>
          <a:p>
            <a:pPr eaLnBrk="1" hangingPunct="1">
              <a:spcBef>
                <a:spcPct val="0"/>
              </a:spcBef>
            </a:pPr>
            <a:r>
              <a:rPr altLang="pt-BR" smtClean="0"/>
              <a:t>O Brasil tem 382 mil usuários de crack (capitais), sendo 50 mil crianças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altLang="pt-BR" smtClean="0"/>
              <a:t> O número de pedras consumidas por dia varia entre 11 (interior) e 16 (capitais)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r>
              <a:rPr altLang="pt-BR" smtClean="0"/>
              <a:t>O consumo das mulheres (21) é maior do que o dos homens (14). </a:t>
            </a:r>
          </a:p>
          <a:p>
            <a:pPr eaLnBrk="1" hangingPunct="1">
              <a:spcBef>
                <a:spcPct val="0"/>
              </a:spcBef>
            </a:pPr>
            <a:r>
              <a:rPr altLang="pt-BR" smtClean="0"/>
              <a:t>Somente 40% vivem nas ruas</a:t>
            </a:r>
          </a:p>
          <a:p>
            <a:pPr eaLnBrk="1" hangingPunct="1">
              <a:spcBef>
                <a:spcPct val="0"/>
              </a:spcBef>
            </a:pPr>
            <a:endParaRPr altLang="pt-BR" smtClean="0"/>
          </a:p>
        </p:txBody>
      </p:sp>
      <p:sp>
        <p:nvSpPr>
          <p:cNvPr id="225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765282-D429-4321-8E1F-B8BB6883CCA0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2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FontTx/>
              <a:buChar char="•"/>
            </a:pPr>
            <a:r>
              <a:rPr altLang="pt-BR" smtClean="0"/>
              <a:t>Achado preocupante devido às consequências importantes do consumo do crack durante a gestação sobre o desenvolvimento neurológico e intelectual das crianças expostas.</a:t>
            </a:r>
          </a:p>
          <a:p>
            <a:pPr eaLnBrk="1" hangingPunct="1">
              <a:buFontTx/>
              <a:buChar char="•"/>
            </a:pPr>
            <a:endParaRPr altLang="pt-BR" smtClean="0"/>
          </a:p>
          <a:p>
            <a:endParaRPr altLang="pt-BR" smtClean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990618-7699-49B5-944C-DE30E4081D41}" type="slidenum">
              <a:rPr smtClean="0"/>
              <a:pPr>
                <a:defRPr/>
              </a:pPr>
              <a:t>9</a:t>
            </a:fld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3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5" name="Shape 35"/>
          <p:cNvSpPr>
            <a:spLocks/>
          </p:cNvSpPr>
          <p:nvPr/>
        </p:nvSpPr>
        <p:spPr bwMode="auto">
          <a:xfrm>
            <a:off x="4821238" y="1066800"/>
            <a:ext cx="4343400" cy="5791200"/>
          </a:xfrm>
          <a:custGeom>
            <a:avLst/>
            <a:gdLst>
              <a:gd name="T0" fmla="*/ 0 w 2736"/>
              <a:gd name="T1" fmla="*/ 2147483647 h 3648"/>
              <a:gd name="T2" fmla="*/ 1814512500 w 2736"/>
              <a:gd name="T3" fmla="*/ 2147483647 h 3648"/>
              <a:gd name="T4" fmla="*/ 2147483647 w 2736"/>
              <a:gd name="T5" fmla="*/ 0 h 3648"/>
              <a:gd name="T6" fmla="*/ 2147483647 w 2736"/>
              <a:gd name="T7" fmla="*/ 241935000 h 3648"/>
              <a:gd name="T8" fmla="*/ 1874996250 w 2736"/>
              <a:gd name="T9" fmla="*/ 2147483647 h 3648"/>
              <a:gd name="T10" fmla="*/ 120967500 w 2736"/>
              <a:gd name="T11" fmla="*/ 2147483647 h 3648"/>
              <a:gd name="T12" fmla="*/ 0 w 2736"/>
              <a:gd name="T13" fmla="*/ 2147483647 h 364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736"/>
              <a:gd name="T22" fmla="*/ 0 h 3648"/>
              <a:gd name="T23" fmla="*/ 2736 w 2736"/>
              <a:gd name="T24" fmla="*/ 3648 h 364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0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97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/>
          </a:extLst>
        </p:spPr>
        <p:txBody>
          <a:bodyPr/>
          <a:lstStyle/>
          <a:p>
            <a:pPr>
              <a:defRPr/>
            </a:pPr>
            <a:endParaRPr lang="pt-BR" dirty="0">
              <a:latin typeface="Arial" pitchFamily="34" charset="0"/>
              <a:cs typeface="+mn-cs"/>
            </a:endParaRPr>
          </a:p>
        </p:txBody>
      </p:sp>
      <p:sp>
        <p:nvSpPr>
          <p:cNvPr id="6" name="Shape 42"/>
          <p:cNvSpPr>
            <a:spLocks/>
          </p:cNvSpPr>
          <p:nvPr/>
        </p:nvSpPr>
        <p:spPr bwMode="auto">
          <a:xfrm>
            <a:off x="290513" y="-14288"/>
            <a:ext cx="5562600" cy="6553201"/>
          </a:xfrm>
          <a:custGeom>
            <a:avLst/>
            <a:gdLst>
              <a:gd name="T0" fmla="*/ 0 w 3504"/>
              <a:gd name="T1" fmla="*/ 2147483647 h 4128"/>
              <a:gd name="T2" fmla="*/ 0 w 3504"/>
              <a:gd name="T3" fmla="*/ 2147483647 h 4128"/>
              <a:gd name="T4" fmla="*/ 2147483647 w 3504"/>
              <a:gd name="T5" fmla="*/ 2147483647 h 4128"/>
              <a:gd name="T6" fmla="*/ 2147483647 w 3504"/>
              <a:gd name="T7" fmla="*/ 0 h 4128"/>
              <a:gd name="T8" fmla="*/ 2147483647 w 3504"/>
              <a:gd name="T9" fmla="*/ 0 h 4128"/>
              <a:gd name="T10" fmla="*/ 2147483647 w 3504"/>
              <a:gd name="T11" fmla="*/ 2147483647 h 4128"/>
              <a:gd name="T12" fmla="*/ 0 w 3504"/>
              <a:gd name="T13" fmla="*/ 2147483647 h 412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504"/>
              <a:gd name="T22" fmla="*/ 0 h 4128"/>
              <a:gd name="T23" fmla="*/ 3504 w 3504"/>
              <a:gd name="T24" fmla="*/ 4128 h 412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97"/>
              </a:schemeClr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/>
          </a:extLst>
        </p:spPr>
        <p:txBody>
          <a:bodyPr/>
          <a:lstStyle/>
          <a:p>
            <a:pPr>
              <a:defRPr/>
            </a:pPr>
            <a:endParaRPr lang="pt-BR" dirty="0">
              <a:latin typeface="Arial" pitchFamily="34" charset="0"/>
              <a:cs typeface="+mn-cs"/>
            </a:endParaRPr>
          </a:p>
        </p:txBody>
      </p:sp>
      <p:sp>
        <p:nvSpPr>
          <p:cNvPr id="7" name="Shape 21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Shape 23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Shape 25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Shape 26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3" name="Rectangle 31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" name="Rectangle 3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5" name="Rectangle 3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6" name="Rectangle 4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7" name="Rectangle 41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8" name="Rectangle 4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Rectangle 57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Rectangle 58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1" name="Rectangle 59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2" name="Rectangle 60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3" name="Rectangle 61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4" name="Rectangle 55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5" name="Rectangle 64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6" name="Rectangle 65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7" name="Rectangle 66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33400" y="464504"/>
            <a:ext cx="8153400" cy="774192"/>
          </a:xfrm>
        </p:spPr>
        <p:txBody>
          <a:bodyPr/>
          <a:lstStyle>
            <a:lvl1pPr marR="9144" algn="r" eaLnBrk="1" latinLnBrk="0" hangingPunct="1">
              <a:defRPr kumimoji="0" lang="pt-BR" sz="3800"/>
            </a:lvl1pPr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838381" y="1371600"/>
            <a:ext cx="3848419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lang="pt-BR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pt-BR" smtClean="0"/>
              <a:t>Clique para editar o estilo do subtítulo mestre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E822B5F-B871-4999-AEC4-13E8F32819C5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29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0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3A4A5DA-B902-46D9-8097-E223A65B606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1A7FDB-C148-4850-BB04-08B5E6F4DE27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D2DCFF-BEE1-4313-9531-FF196A415657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2305051" y="3867150"/>
            <a:ext cx="4533900" cy="3175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9550"/>
            <a:ext cx="8229600" cy="1295400"/>
          </a:xfrm>
        </p:spPr>
        <p:txBody>
          <a:bodyPr anchor="ctr"/>
          <a:lstStyle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600200"/>
            <a:ext cx="403860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pt-BR" sz="2000"/>
            </a:lvl1pPr>
            <a:lvl2pPr eaLnBrk="1" latinLnBrk="0" hangingPunct="1">
              <a:defRPr kumimoji="0" lang="pt-BR" sz="2400"/>
            </a:lvl2pPr>
            <a:lvl3pPr eaLnBrk="1" latinLnBrk="0" hangingPunct="1">
              <a:defRPr kumimoji="0" lang="pt-BR" sz="2000"/>
            </a:lvl3pPr>
            <a:lvl4pPr eaLnBrk="1" latinLnBrk="0" hangingPunct="1">
              <a:defRPr kumimoji="0" lang="pt-BR" sz="1800"/>
            </a:lvl4pPr>
            <a:lvl5pPr eaLnBrk="1" latinLnBrk="0" hangingPunct="1">
              <a:defRPr kumimoji="0" lang="pt-BR"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600200"/>
            <a:ext cx="4038600" cy="4525963"/>
          </a:xfrm>
        </p:spPr>
        <p:txBody>
          <a:bodyPr/>
          <a:lstStyle>
            <a:lvl1pPr eaLnBrk="1" latinLnBrk="0" hangingPunct="1">
              <a:defRPr kumimoji="0" lang="pt-BR" sz="2800"/>
            </a:lvl1pPr>
            <a:lvl2pPr eaLnBrk="1" latinLnBrk="0" hangingPunct="1">
              <a:defRPr kumimoji="0" lang="pt-BR" sz="2400"/>
            </a:lvl2pPr>
            <a:lvl3pPr eaLnBrk="1" latinLnBrk="0" hangingPunct="1">
              <a:defRPr kumimoji="0" lang="pt-BR" sz="2000"/>
            </a:lvl3pPr>
            <a:lvl4pPr eaLnBrk="1" latinLnBrk="0" hangingPunct="1">
              <a:defRPr kumimoji="0" lang="pt-BR" sz="1800"/>
            </a:lvl4pPr>
            <a:lvl5pPr eaLnBrk="1" latinLnBrk="0" hangingPunct="1">
              <a:defRPr kumimoji="0" lang="pt-BR" sz="18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F1C7A79-5C0A-43DE-AE1D-FC7B05AF09F1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2EE7C4-C2D1-4431-900A-0091B3E9F149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2"/>
          <p:cNvSpPr/>
          <p:nvPr/>
        </p:nvSpPr>
        <p:spPr>
          <a:xfrm>
            <a:off x="0" y="401638"/>
            <a:ext cx="8686800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ctangle 15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ctangle 16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ctangle 17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ctangle 18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Rectangle 19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ctangle 20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" name="Rectangle 21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5" name="Rectangle 28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6" name="Rectangle 29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 eaLnBrk="1" latinLnBrk="0" hangingPunct="1">
              <a:defRPr kumimoji="0" lang="pt-BR" sz="4000"/>
            </a:lvl1pPr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lang="pt-BR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pt-BR" sz="2000" b="1"/>
            </a:lvl2pPr>
            <a:lvl3pPr eaLnBrk="1" latinLnBrk="0" hangingPunct="1">
              <a:buNone/>
              <a:defRPr kumimoji="0" lang="pt-BR" sz="1800" b="1"/>
            </a:lvl3pPr>
            <a:lvl4pPr eaLnBrk="1" latinLnBrk="0" hangingPunct="1">
              <a:buNone/>
              <a:defRPr kumimoji="0" lang="pt-BR" sz="1600" b="1"/>
            </a:lvl4pPr>
            <a:lvl5pPr eaLnBrk="1" latinLnBrk="0" hangingPunct="1">
              <a:buNone/>
              <a:defRPr kumimoji="0" lang="pt-BR"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lang="pt-BR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pt-BR" sz="2000" b="1"/>
            </a:lvl2pPr>
            <a:lvl3pPr eaLnBrk="1" latinLnBrk="0" hangingPunct="1">
              <a:buNone/>
              <a:defRPr kumimoji="0" lang="pt-BR" sz="1800" b="1"/>
            </a:lvl3pPr>
            <a:lvl4pPr eaLnBrk="1" latinLnBrk="0" hangingPunct="1">
              <a:buNone/>
              <a:defRPr kumimoji="0" lang="pt-BR" sz="1600" b="1"/>
            </a:lvl4pPr>
            <a:lvl5pPr eaLnBrk="1" latinLnBrk="0" hangingPunct="1">
              <a:buNone/>
              <a:defRPr kumimoji="0" lang="pt-BR" sz="1600" b="1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 eaLnBrk="1" latinLnBrk="0" hangingPunct="1">
              <a:defRPr kumimoji="0" lang="pt-BR" sz="2400"/>
            </a:lvl1pPr>
            <a:lvl2pPr eaLnBrk="1" latinLnBrk="0" hangingPunct="1">
              <a:defRPr kumimoji="0" lang="pt-BR" sz="2000"/>
            </a:lvl2pPr>
            <a:lvl3pPr eaLnBrk="1" latinLnBrk="0" hangingPunct="1">
              <a:defRPr kumimoji="0" lang="pt-BR" sz="1800"/>
            </a:lvl3pPr>
            <a:lvl4pPr eaLnBrk="1" latinLnBrk="0" hangingPunct="1">
              <a:defRPr kumimoji="0" lang="pt-BR" sz="1600"/>
            </a:lvl4pPr>
            <a:lvl5pPr eaLnBrk="1" latinLnBrk="0" hangingPunct="1">
              <a:defRPr kumimoji="0" lang="pt-BR"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 eaLnBrk="1" latinLnBrk="0" hangingPunct="1">
              <a:defRPr kumimoji="0" lang="pt-BR" sz="2400"/>
            </a:lvl1pPr>
            <a:lvl2pPr eaLnBrk="1" latinLnBrk="0" hangingPunct="1">
              <a:defRPr kumimoji="0" lang="pt-BR" sz="2000"/>
            </a:lvl2pPr>
            <a:lvl3pPr eaLnBrk="1" latinLnBrk="0" hangingPunct="1">
              <a:defRPr kumimoji="0" lang="pt-BR" sz="1800"/>
            </a:lvl3pPr>
            <a:lvl4pPr eaLnBrk="1" latinLnBrk="0" hangingPunct="1">
              <a:defRPr kumimoji="0" lang="pt-BR" sz="1600"/>
            </a:lvl4pPr>
            <a:lvl5pPr eaLnBrk="1" latinLnBrk="0" hangingPunct="1">
              <a:defRPr kumimoji="0" lang="pt-BR" sz="16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514DB0-9D61-483F-AAD6-B5FDF50CC62B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DC9D51-0666-4C01-B000-5F4133CC4C54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 eaLnBrk="1" latinLnBrk="0" hangingPunct="1">
              <a:defRPr kumimoji="0" lang="pt-BR" sz="4000" cap="none" baseline="0"/>
            </a:lvl1pPr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9534AAF-0E02-433F-A885-FBA64861B7A6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A7CD7E-7DCA-40D0-BC44-01460A441D5B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6BD7E04-FE31-463D-A3C1-362C8208C924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186139F-E003-460A-8836-CA97F61E3B6B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 eaLnBrk="1" latinLnBrk="0" hangingPunct="1">
              <a:buNone/>
              <a:defRPr kumimoji="0" lang="pt-BR" sz="36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 eaLnBrk="1" latinLnBrk="0" hangingPunct="1">
              <a:buNone/>
              <a:defRPr kumimoji="0" lang="pt-BR" sz="1800"/>
            </a:lvl1pPr>
            <a:lvl2pPr eaLnBrk="1" latinLnBrk="0" hangingPunct="1">
              <a:buNone/>
              <a:defRPr kumimoji="0" lang="pt-BR" sz="1200"/>
            </a:lvl2pPr>
            <a:lvl3pPr eaLnBrk="1" latinLnBrk="0" hangingPunct="1">
              <a:buNone/>
              <a:defRPr kumimoji="0" lang="pt-BR" sz="1000"/>
            </a:lvl3pPr>
            <a:lvl4pPr eaLnBrk="1" latinLnBrk="0" hangingPunct="1">
              <a:buNone/>
              <a:defRPr kumimoji="0" lang="pt-BR" sz="900"/>
            </a:lvl4pPr>
            <a:lvl5pPr eaLnBrk="1" latinLnBrk="0" hangingPunct="1">
              <a:buNone/>
              <a:defRPr kumimoji="0" lang="pt-BR"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 eaLnBrk="1" latinLnBrk="0" hangingPunct="1">
              <a:defRPr kumimoji="0" lang="pt-BR" sz="3200"/>
            </a:lvl1pPr>
            <a:lvl2pPr eaLnBrk="1" latinLnBrk="0" hangingPunct="1">
              <a:defRPr kumimoji="0" lang="pt-BR" sz="2800"/>
            </a:lvl2pPr>
            <a:lvl3pPr eaLnBrk="1" latinLnBrk="0" hangingPunct="1">
              <a:defRPr kumimoji="0" lang="pt-BR" sz="2400"/>
            </a:lvl3pPr>
            <a:lvl4pPr eaLnBrk="1" latinLnBrk="0" hangingPunct="1">
              <a:defRPr kumimoji="0" lang="pt-BR" sz="2000"/>
            </a:lvl4pPr>
            <a:lvl5pPr eaLnBrk="1" latinLnBrk="0" hangingPunct="1">
              <a:defRPr kumimoji="0" lang="pt-BR" sz="20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BE1B22B-6748-4DB8-B658-5882C4130392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1B7F01-2A75-40F0-A7EB-4E5FDB504525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cxnSp>
        <p:nvCxnSpPr>
          <p:cNvPr id="6" name="Straight Connector 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7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14"/>
            <p:cNvCxnSpPr/>
            <p:nvPr/>
          </p:nvCxnSpPr>
          <p:spPr>
            <a:xfrm rot="16200000">
              <a:off x="6663593" y="1234573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6"/>
            <p:cNvCxnSpPr/>
            <p:nvPr/>
          </p:nvCxnSpPr>
          <p:spPr>
            <a:xfrm rot="5400000" flipH="1">
              <a:off x="6744513" y="1233598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7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10"/>
            <p:cNvCxnSpPr/>
            <p:nvPr/>
          </p:nvCxnSpPr>
          <p:spPr>
            <a:xfrm rot="16200000">
              <a:off x="6663593" y="1234573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"/>
            <p:cNvCxnSpPr/>
            <p:nvPr/>
          </p:nvCxnSpPr>
          <p:spPr>
            <a:xfrm rot="5400000" flipH="1">
              <a:off x="6744513" y="1233598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7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18"/>
            <p:cNvCxnSpPr/>
            <p:nvPr/>
          </p:nvCxnSpPr>
          <p:spPr>
            <a:xfrm rot="16200000">
              <a:off x="6663592" y="12345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 flipH="1">
              <a:off x="6744512" y="12335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6858000" cy="914400"/>
          </a:xfrm>
        </p:spPr>
        <p:txBody>
          <a:bodyPr anchor="b"/>
          <a:lstStyle>
            <a:lvl1pPr algn="l" eaLnBrk="1" latinLnBrk="0" hangingPunct="1">
              <a:buNone/>
              <a:defRPr kumimoji="0" lang="pt-BR" sz="2100" b="0"/>
            </a:lvl1pPr>
            <a:extLst/>
          </a:lstStyle>
          <a:p>
            <a:r>
              <a:rPr lang="pt-BR" smtClean="0"/>
              <a:t>Clique para editar o estilo do título mestre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6712" y="1905000"/>
            <a:ext cx="8778240" cy="4960144"/>
          </a:xfrm>
        </p:spPr>
        <p:txBody>
          <a:bodyPr>
            <a:normAutofit/>
          </a:bodyPr>
          <a:lstStyle>
            <a:lvl1pPr eaLnBrk="1" latinLnBrk="0" hangingPunct="1">
              <a:buNone/>
              <a:defRPr kumimoji="0" lang="pt-BR" sz="3200"/>
            </a:lvl1pPr>
            <a:extLst/>
          </a:lstStyle>
          <a:p>
            <a:pPr lvl="0"/>
            <a:r>
              <a:rPr lang="pt-BR" noProof="0" dirty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1150144"/>
            <a:ext cx="68580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lang="pt-BR" sz="1400">
                <a:solidFill>
                  <a:srgbClr val="FFFFFF"/>
                </a:solidFill>
              </a:defRPr>
            </a:lvl1pPr>
            <a:lvl2pPr eaLnBrk="1" latinLnBrk="0" hangingPunct="1">
              <a:defRPr kumimoji="0" lang="pt-BR" sz="1200"/>
            </a:lvl2pPr>
            <a:lvl3pPr eaLnBrk="1" latinLnBrk="0" hangingPunct="1">
              <a:defRPr kumimoji="0" lang="pt-BR" sz="1000"/>
            </a:lvl3pPr>
            <a:lvl4pPr eaLnBrk="1" latinLnBrk="0" hangingPunct="1">
              <a:defRPr kumimoji="0" lang="pt-BR" sz="900"/>
            </a:lvl4pPr>
            <a:lvl5pPr eaLnBrk="1" latinLnBrk="0" hangingPunct="1">
              <a:defRPr kumimoji="0" lang="pt-BR" sz="900"/>
            </a:lvl5pPr>
            <a:extLst/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9DD6E15-4CE1-466B-AAB9-286BF0CDAC9C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84FA8D4-AF7A-4793-8602-C44197277A23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pt-BR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3C440BA-E737-457A-8334-48987739308C}" type="datetimeFigureOut">
              <a:rPr/>
              <a:pPr>
                <a:defRPr/>
              </a:pPr>
              <a:t>13/10/2014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pt-BR" sz="1100" dirty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pt-BR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CFE94FA9-5B4B-4CFF-8EC2-F115B9A7C5AB}" type="slidenum">
              <a:rPr/>
              <a:pPr>
                <a:defRPr/>
              </a:pPr>
              <a:t>‹nº›</a:t>
            </a:fld>
            <a:endParaRPr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4000" kern="1200" spc="-150">
          <a:solidFill>
            <a:srgbClr val="F0E8D5"/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E8D5"/>
          </a:solidFill>
          <a:latin typeface="Trebuchet MS" pitchFamily="34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SzPct val="95000"/>
        <a:buFont typeface="Wingdings" pitchFamily="2" charset="2"/>
        <a:buChar char=""/>
        <a:defRPr lang="pt-BR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lang="pt-BR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lang="pt-BR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3" pitchFamily="18" charset="2"/>
        <a:buChar char=""/>
        <a:defRPr lang="pt-BR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28E6A"/>
        </a:buClr>
        <a:buFont typeface="Wingdings 2" pitchFamily="18" charset="2"/>
        <a:buChar char=""/>
        <a:defRPr lang="pt-BR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pt-B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pt-BR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pt-BR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pt-BR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pt-BR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ntidrogas.com.br/downloads/Livreto_Epidemiologico_17set.pdf" TargetMode="External"/><Relationship Id="rId3" Type="http://schemas.openxmlformats.org/officeDocument/2006/relationships/hyperlink" Target="http://www.ncbi.nlm.nih.gov/pubmed?term=Grim%20K%5bAuthor%5d&amp;cauthor=true&amp;cauthor_uid=23972754" TargetMode="External"/><Relationship Id="rId7" Type="http://schemas.openxmlformats.org/officeDocument/2006/relationships/hyperlink" Target="http://www.antidrogas.com.br/downloads/Livreto_Domiciliar_17set.pdf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cbi.nlm.nih.gov/pubmed/23972754" TargetMode="External"/><Relationship Id="rId5" Type="http://schemas.openxmlformats.org/officeDocument/2006/relationships/hyperlink" Target="http://www.ncbi.nlm.nih.gov/pubmed?term=Wilder%20RT%5bAuthor%5d&amp;cauthor=true&amp;cauthor_uid=23972754" TargetMode="External"/><Relationship Id="rId4" Type="http://schemas.openxmlformats.org/officeDocument/2006/relationships/hyperlink" Target="http://www.ncbi.nlm.nih.gov/pubmed?term=Harrison%20TE%5bAuthor%5d&amp;cauthor=true&amp;cauthor_uid=2397275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4700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R="0" algn="ctr"/>
            <a: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Síndrome de Abstinência Neonatal</a:t>
            </a:r>
            <a:b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(SAN)</a:t>
            </a:r>
            <a:b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Protocolo</a:t>
            </a:r>
            <a:b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altLang="pt-BR" b="1" smtClean="0">
                <a:solidFill>
                  <a:srgbClr val="0070C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Paulo R. Margotto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-1116013" y="4146550"/>
            <a:ext cx="9180513" cy="2711450"/>
          </a:xfrm>
        </p:spPr>
        <p:txBody>
          <a:bodyPr>
            <a:normAutofit/>
          </a:bodyPr>
          <a:lstStyle/>
          <a:p>
            <a:pPr marL="374650">
              <a:spcBef>
                <a:spcPct val="0"/>
              </a:spcBef>
            </a:pPr>
            <a:endParaRPr smtClean="0">
              <a:cs typeface="Arial" charset="0"/>
            </a:endParaRPr>
          </a:p>
          <a:p>
            <a:pPr marL="374650">
              <a:spcBef>
                <a:spcPct val="0"/>
              </a:spcBef>
            </a:pPr>
            <a:endParaRPr b="1" smtClean="0">
              <a:cs typeface="Arial" charset="0"/>
            </a:endParaRPr>
          </a:p>
          <a:p>
            <a:pPr marL="374650">
              <a:spcBef>
                <a:spcPct val="0"/>
              </a:spcBef>
              <a:buFont typeface="Arial" charset="0"/>
              <a:buNone/>
            </a:pPr>
            <a:endParaRPr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115888"/>
            <a:ext cx="7772400" cy="9144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dirty="0" smtClean="0">
                <a:cs typeface="Arial" pitchFamily="34" charset="0"/>
              </a:rPr>
              <a:t>Perfil dos Usuários de Crack e/ou Similares no Brasil</a:t>
            </a:r>
            <a:endParaRPr dirty="0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341438"/>
            <a:ext cx="7772400" cy="4572000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altLang="pt-BR" sz="2800" smtClean="0">
                <a:cs typeface="Arial" charset="0"/>
              </a:rPr>
              <a:t>Divulgação: </a:t>
            </a:r>
            <a:r>
              <a:rPr altLang="pt-BR" sz="2800" b="1" smtClean="0">
                <a:cs typeface="Arial" charset="0"/>
              </a:rPr>
              <a:t>Ministérios da Justiça e da Saúde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>
                <a:cs typeface="Arial" charset="0"/>
              </a:rPr>
              <a:t>Iniciada em 2011</a:t>
            </a:r>
            <a:r>
              <a:rPr altLang="pt-BR" sz="2800" smtClean="0">
                <a:cs typeface="Arial" charset="0"/>
              </a:rPr>
              <a:t> e divulgada no dia </a:t>
            </a:r>
            <a:r>
              <a:rPr altLang="pt-BR" sz="2800" b="1" smtClean="0">
                <a:cs typeface="Arial" charset="0"/>
              </a:rPr>
              <a:t>19/09/13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smtClean="0">
                <a:cs typeface="Arial" charset="0"/>
              </a:rPr>
              <a:t>Encomendado pela Secretaria Nacional de Políticas Sobre Drogas (Senad) à Fundação Oswaldo Cruz (</a:t>
            </a:r>
            <a:r>
              <a:rPr altLang="pt-BR" sz="2800" b="1" smtClean="0">
                <a:cs typeface="Arial" charset="0"/>
              </a:rPr>
              <a:t>Fiocruz</a:t>
            </a:r>
            <a:r>
              <a:rPr altLang="pt-BR" sz="2800" smtClean="0">
                <a:cs typeface="Arial" charset="0"/>
              </a:rPr>
              <a:t>)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>
                <a:cs typeface="Arial" charset="0"/>
              </a:rPr>
              <a:t>Maior</a:t>
            </a:r>
            <a:r>
              <a:rPr altLang="pt-BR" sz="2800" smtClean="0">
                <a:cs typeface="Arial" charset="0"/>
              </a:rPr>
              <a:t> </a:t>
            </a:r>
            <a:r>
              <a:rPr altLang="pt-BR" sz="2800" b="1" smtClean="0">
                <a:cs typeface="Arial" charset="0"/>
              </a:rPr>
              <a:t>e mais completo levantamento feito sobre o assunto no mundo</a:t>
            </a:r>
          </a:p>
          <a:p>
            <a:r>
              <a:rPr altLang="pt-BR" sz="2800" b="1" i="1" smtClean="0"/>
              <a:t>Network Scale-up Method</a:t>
            </a:r>
            <a:endParaRPr altLang="pt-BR" sz="2800" b="1" smtClean="0"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5" descr="Um viciado em drogas acende um cachimbo improvisado em 'Crackolandia', no centro de São Paulo (Yasuyoshi Chiba/AFP Photo 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7" descr="Um viciado em drogas acende um cachimbo improvisado em 'Crackolandia', no centro de São Paulo (Yasuyoshi Chiba/AFP Photo 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9" descr="Um viciado em drogas acende um cachimbo improvisado em 'Crackolandia', no centro de São Paulo (Yasuyoshi Chiba/AFP Photo 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3352800"/>
            <a:ext cx="152400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8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0" y="2854325"/>
            <a:ext cx="473233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Rectangle 11"/>
          <p:cNvSpPr>
            <a:spLocks noChangeArrowheads="1"/>
          </p:cNvSpPr>
          <p:nvPr/>
        </p:nvSpPr>
        <p:spPr bwMode="auto">
          <a:xfrm>
            <a:off x="395288" y="6027738"/>
            <a:ext cx="82073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altLang="pt-BR"/>
              <a:t>Figura: Um viciado em drogas acende um cachimbo improvisado em "Crackolândia", no centro de São Paulo </a:t>
            </a:r>
          </a:p>
        </p:txBody>
      </p:sp>
      <p:sp>
        <p:nvSpPr>
          <p:cNvPr id="47110" name="CaixaDeTexto 6"/>
          <p:cNvSpPr txBox="1">
            <a:spLocks noChangeArrowheads="1"/>
          </p:cNvSpPr>
          <p:nvPr/>
        </p:nvSpPr>
        <p:spPr bwMode="auto">
          <a:xfrm>
            <a:off x="5003800" y="404813"/>
            <a:ext cx="3924300" cy="3692525"/>
          </a:xfrm>
          <a:prstGeom prst="rect">
            <a:avLst/>
          </a:prstGeom>
          <a:noFill/>
          <a:ln w="28575">
            <a:solidFill>
              <a:srgbClr val="0070C0"/>
            </a:solidFill>
            <a:prstDash val="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altLang="pt-BR"/>
              <a:t>A cocaína é uma substância alcalóide </a:t>
            </a:r>
            <a:r>
              <a:rPr lang="pt-BR" altLang="pt-BR" b="1"/>
              <a:t>extraída da folha da coca</a:t>
            </a:r>
            <a:r>
              <a:rPr lang="pt-BR" altLang="pt-BR"/>
              <a:t>. Quando misturada com </a:t>
            </a:r>
            <a:r>
              <a:rPr lang="pt-BR" altLang="pt-BR" b="1"/>
              <a:t>bicarbonato de sódio ou amônia</a:t>
            </a:r>
            <a:r>
              <a:rPr lang="pt-BR" altLang="pt-BR"/>
              <a:t>, forma pedras de cocaína, que recebem o nome de crack (do </a:t>
            </a:r>
            <a:r>
              <a:rPr lang="pt-BR" altLang="pt-BR" b="1"/>
              <a:t>verbo </a:t>
            </a:r>
            <a:r>
              <a:rPr lang="pt-BR" altLang="pt-BR" b="1" i="1"/>
              <a:t>to crack</a:t>
            </a:r>
            <a:r>
              <a:rPr lang="pt-BR" altLang="pt-BR" b="1"/>
              <a:t>, que significa quebrar</a:t>
            </a:r>
            <a:r>
              <a:rPr lang="pt-BR" altLang="pt-BR"/>
              <a:t>, devido aos pequenos estalidos produzidos pelos cristais ao serem queimados, como estivem sendo quebrados). Assim, a cocaína </a:t>
            </a:r>
            <a:r>
              <a:rPr lang="pt-BR" altLang="pt-BR" b="1"/>
              <a:t>pode ser consumida através do fumo </a:t>
            </a:r>
            <a:r>
              <a:rPr lang="pt-BR" altLang="pt-BR"/>
              <a:t>(cachimbo, cigarro)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altLang="pt-BR" dirty="0" smtClean="0"/>
              <a:t>Crack e/ou Similares no Brasil </a:t>
            </a:r>
          </a:p>
        </p:txBody>
      </p:sp>
      <p:pic>
        <p:nvPicPr>
          <p:cNvPr id="48130" name="Picture 2" descr="C:\Users\user\Desktop\mapacrac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06688" y="981075"/>
            <a:ext cx="3665537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2779713" y="6253163"/>
            <a:ext cx="987425" cy="48895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932113" y="3659188"/>
            <a:ext cx="776287" cy="4175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48133" name="Picture 5" descr="http://veja2.abrilm.com.br/assets/images/2012/4/73529/usuarios-crack-brasil-20120404-11-size-59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477963"/>
            <a:ext cx="27066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7" descr="http://www.ebc.com.br/sites/default/files/styles/conteudo_ckeditor/public/1200mca_4249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927600"/>
            <a:ext cx="2706688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003800" y="360363"/>
            <a:ext cx="3960813" cy="3068637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/>
              <a:t>A maior parte dos usuários tem, no máximo, o ensino fundamental completo (78%)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/>
              <a:t>A maior parte começou a usar a droga pela facilidade de acesso ou ainda por curiosidade (58,3%)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dirty="0" smtClean="0"/>
          </a:p>
        </p:txBody>
      </p:sp>
      <p:sp>
        <p:nvSpPr>
          <p:cNvPr id="9" name="Espaço Reservado para Conteúdo 2"/>
          <p:cNvSpPr txBox="1">
            <a:spLocks/>
          </p:cNvSpPr>
          <p:nvPr/>
        </p:nvSpPr>
        <p:spPr>
          <a:xfrm>
            <a:off x="468313" y="3789363"/>
            <a:ext cx="3960812" cy="25908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sz="2400" dirty="0">
                <a:latin typeface="+mn-lt"/>
                <a:cs typeface="+mn-cs"/>
              </a:rPr>
              <a:t> Nas capitais, o tempo de uso da droga é de em média 91 meses (8 anos)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pt-BR" sz="2400" dirty="0">
                <a:latin typeface="+mn-lt"/>
                <a:cs typeface="+mn-cs"/>
              </a:rPr>
              <a:t> Fora das capitais, são 59 meses (5 anos) de tempo de uso</a:t>
            </a: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200" dirty="0">
              <a:latin typeface="+mn-lt"/>
              <a:cs typeface="+mn-cs"/>
            </a:endParaRPr>
          </a:p>
        </p:txBody>
      </p:sp>
      <p:pic>
        <p:nvPicPr>
          <p:cNvPr id="50179" name="Picture 7" descr="C:\Users\PRM\Pictures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Espaço Reservado para Conteúdo 2"/>
          <p:cNvSpPr txBox="1">
            <a:spLocks/>
          </p:cNvSpPr>
          <p:nvPr/>
        </p:nvSpPr>
        <p:spPr bwMode="auto">
          <a:xfrm>
            <a:off x="5148263" y="333375"/>
            <a:ext cx="396081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normAutofit fontScale="92500"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A maior parte dos usuários tem, no máximo, o ensino fundamental completo (78%)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400" dirty="0" smtClean="0"/>
              <a:t>A maior parte começou a usar a droga pela facilidade de acesso ou ainda por curiosidade (58,3%)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</p:txBody>
      </p:sp>
      <p:sp>
        <p:nvSpPr>
          <p:cNvPr id="7" name="Espaço Reservado para Conteúdo 2"/>
          <p:cNvSpPr txBox="1">
            <a:spLocks/>
          </p:cNvSpPr>
          <p:nvPr/>
        </p:nvSpPr>
        <p:spPr bwMode="auto">
          <a:xfrm>
            <a:off x="5148263" y="485775"/>
            <a:ext cx="3960812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normAutofit fontScale="92500"/>
          </a:bodyPr>
          <a:lstStyle>
            <a:lvl1pPr marL="411163" indent="-342900" algn="l" rtl="0" eaLnBrk="0" fontAlgn="base" hangingPunct="0">
              <a:spcBef>
                <a:spcPts val="700"/>
              </a:spcBef>
              <a:spcAft>
                <a:spcPct val="0"/>
              </a:spcAft>
              <a:buSzPct val="95000"/>
              <a:buFont typeface="Wingdings" pitchFamily="2" charset="2"/>
              <a:buChar char=""/>
              <a:defRPr lang="pt-BR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977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"/>
              <a:defRPr lang="pt-BR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3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"/>
              <a:defRPr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4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28E6A"/>
              </a:buClr>
              <a:buFont typeface="Wingdings 3" pitchFamily="18" charset="2"/>
              <a:buChar char=""/>
              <a:defRPr lang="pt-BR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113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28E6A"/>
              </a:buClr>
              <a:buFont typeface="Wingdings 2" pitchFamily="18" charset="2"/>
              <a:buChar char=""/>
              <a:defRPr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99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19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3976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>
                <a:solidFill>
                  <a:srgbClr val="FF0000"/>
                </a:solidFill>
              </a:rPr>
              <a:t>A maior parte dos usuários tem, no máximo, o ensino fundamental completo (78%)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>
                <a:solidFill>
                  <a:srgbClr val="FF0000"/>
                </a:solidFill>
              </a:rPr>
              <a:t>A maior parte começou a usar a droga pela facilidade de acesso ou ainda por curiosidade (58,3%)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dirty="0" smtClean="0"/>
          </a:p>
        </p:txBody>
      </p:sp>
      <p:sp>
        <p:nvSpPr>
          <p:cNvPr id="12" name="Espaço Reservado para Conteúdo 2"/>
          <p:cNvSpPr txBox="1">
            <a:spLocks/>
          </p:cNvSpPr>
          <p:nvPr/>
        </p:nvSpPr>
        <p:spPr bwMode="auto">
          <a:xfrm>
            <a:off x="611188" y="3789363"/>
            <a:ext cx="3960812" cy="3068637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normAutofit fontScale="92500"/>
          </a:bodyPr>
          <a:lstStyle>
            <a:lvl1pPr marL="411163" indent="-342900" algn="l" rtl="0" eaLnBrk="0" fontAlgn="base" hangingPunct="0">
              <a:spcBef>
                <a:spcPts val="700"/>
              </a:spcBef>
              <a:spcAft>
                <a:spcPct val="0"/>
              </a:spcAft>
              <a:buSzPct val="95000"/>
              <a:buFont typeface="Wingdings" pitchFamily="2" charset="2"/>
              <a:buChar char=""/>
              <a:defRPr lang="pt-BR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39775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itchFamily="2" charset="2"/>
              <a:buChar char=""/>
              <a:defRPr lang="pt-BR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53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"/>
              <a:defRPr lang="pt-BR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04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28E6A"/>
              </a:buClr>
              <a:buFont typeface="Wingdings 3" pitchFamily="18" charset="2"/>
              <a:buChar char=""/>
              <a:defRPr lang="pt-BR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113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28E6A"/>
              </a:buClr>
              <a:buFont typeface="Wingdings 2" pitchFamily="18" charset="2"/>
              <a:buChar char=""/>
              <a:defRPr lang="pt-BR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99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lang="pt-BR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19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3976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lang="pt-BR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>
                <a:solidFill>
                  <a:srgbClr val="FF0000"/>
                </a:solidFill>
              </a:rPr>
              <a:t>A maior parte dos usuários tem, no máximo, o ensino fundamental completo (78%)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sz="2400" dirty="0" smtClean="0">
                <a:solidFill>
                  <a:srgbClr val="FF0000"/>
                </a:solidFill>
              </a:rPr>
              <a:t>A maior parte começou a usar a droga pela facilidade de acesso ou ainda por curiosidade (58,3%)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2150" y="1341438"/>
            <a:ext cx="5202238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tângulo 3"/>
          <p:cNvSpPr/>
          <p:nvPr/>
        </p:nvSpPr>
        <p:spPr>
          <a:xfrm>
            <a:off x="2268538" y="1700213"/>
            <a:ext cx="4535487" cy="8651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1203" name="CaixaDeTexto 4"/>
          <p:cNvSpPr txBox="1">
            <a:spLocks noChangeArrowheads="1"/>
          </p:cNvSpPr>
          <p:nvPr/>
        </p:nvSpPr>
        <p:spPr bwMode="auto">
          <a:xfrm>
            <a:off x="5651500" y="1897063"/>
            <a:ext cx="10810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pt-BR" sz="1400" b="1"/>
              <a:t>83,5% dos 18-39</a:t>
            </a:r>
          </a:p>
        </p:txBody>
      </p:sp>
      <p:pic>
        <p:nvPicPr>
          <p:cNvPr id="51204" name="Picture 6" descr="C:\Users\PRM\Pictures\Image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6675" y="3860800"/>
            <a:ext cx="6491288" cy="287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dirty="0" smtClean="0"/>
              <a:t>Contaminação por HIV em usuários de crack</a:t>
            </a:r>
          </a:p>
        </p:txBody>
      </p:sp>
      <p:sp>
        <p:nvSpPr>
          <p:cNvPr id="5325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Contaminação 8x maior </a:t>
            </a:r>
            <a:r>
              <a:rPr altLang="pt-BR" sz="2800" smtClean="0"/>
              <a:t>entre os usuários de crack no Brasil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Prevalência de 5% </a:t>
            </a:r>
            <a:r>
              <a:rPr altLang="pt-BR" sz="2800" smtClean="0"/>
              <a:t>x 0,6% população brasileira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53,9% dos entrevistados relatou nunca ter feito teste para HIV</a:t>
            </a:r>
            <a:r>
              <a:rPr altLang="pt-BR" sz="2800" smtClean="0"/>
              <a:t>. 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smtClean="0"/>
              <a:t>Nos municípios (não capitais), a proporção chega a </a:t>
            </a:r>
            <a:r>
              <a:rPr altLang="pt-BR" sz="2800" b="1" smtClean="0"/>
              <a:t>65,9%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Uso de preservativo e crack</a:t>
            </a:r>
          </a:p>
        </p:txBody>
      </p:sp>
      <p:sp>
        <p:nvSpPr>
          <p:cNvPr id="5427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50%</a:t>
            </a:r>
            <a:r>
              <a:rPr altLang="pt-BR" sz="2800" smtClean="0"/>
              <a:t> dos usuários nega uso de preservativo nas </a:t>
            </a:r>
            <a:r>
              <a:rPr altLang="pt-BR" sz="2800" b="1" smtClean="0"/>
              <a:t>relações sexuais orais</a:t>
            </a:r>
            <a:r>
              <a:rPr altLang="pt-BR" sz="2800" smtClean="0"/>
              <a:t>. 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39,5%</a:t>
            </a:r>
            <a:r>
              <a:rPr altLang="pt-BR" sz="2800" smtClean="0"/>
              <a:t> nega uso de preservativo nas </a:t>
            </a:r>
            <a:r>
              <a:rPr altLang="pt-BR" sz="2800" b="1" smtClean="0"/>
              <a:t>relações sexuais vaginais </a:t>
            </a:r>
            <a:r>
              <a:rPr altLang="pt-BR" sz="2800" smtClean="0"/>
              <a:t>no mês anterior à entrevista. </a:t>
            </a:r>
          </a:p>
          <a:p>
            <a:pPr eaLnBrk="1" hangingPunct="1">
              <a:lnSpc>
                <a:spcPct val="120000"/>
              </a:lnSpc>
            </a:pPr>
            <a:r>
              <a:rPr altLang="pt-BR" sz="2800" b="1" smtClean="0"/>
              <a:t>30%</a:t>
            </a:r>
            <a:r>
              <a:rPr altLang="pt-BR" sz="2800" smtClean="0"/>
              <a:t> nas </a:t>
            </a:r>
            <a:r>
              <a:rPr altLang="pt-BR" sz="2800" b="1" smtClean="0"/>
              <a:t>relações sexuais anais </a:t>
            </a:r>
            <a:r>
              <a:rPr altLang="pt-BR" sz="2800" smtClean="0"/>
              <a:t>.</a:t>
            </a:r>
          </a:p>
          <a:p>
            <a:pPr eaLnBrk="1" hangingPunct="1"/>
            <a:endParaRPr alt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Gravidez e crack</a:t>
            </a:r>
          </a:p>
        </p:txBody>
      </p:sp>
      <p:sp>
        <p:nvSpPr>
          <p:cNvPr id="55298" name="Retângulo 3"/>
          <p:cNvSpPr>
            <a:spLocks noChangeArrowheads="1"/>
          </p:cNvSpPr>
          <p:nvPr/>
        </p:nvSpPr>
        <p:spPr bwMode="auto">
          <a:xfrm>
            <a:off x="1042988" y="4581525"/>
            <a:ext cx="7058025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pt-BR" altLang="pt-BR"/>
              <a:t>     Entre as mulheres usuárias de crack/similares, </a:t>
            </a:r>
            <a:r>
              <a:rPr lang="pt-BR" altLang="pt-BR" b="1"/>
              <a:t>cerca de 10% relataram estar grávidas no momento da entrevista.</a:t>
            </a:r>
          </a:p>
          <a:p>
            <a:pPr>
              <a:buFont typeface="Arial" charset="0"/>
              <a:buChar char="•"/>
            </a:pPr>
            <a:endParaRPr lang="pt-BR" altLang="pt-BR" b="1"/>
          </a:p>
          <a:p>
            <a:pPr>
              <a:buFont typeface="Arial" charset="0"/>
              <a:buChar char="•"/>
            </a:pPr>
            <a:r>
              <a:rPr lang="pt-BR" altLang="pt-BR" b="1"/>
              <a:t>    46,6% das usuárias já havia engravidado ao menos uma </a:t>
            </a:r>
            <a:r>
              <a:rPr lang="pt-BR" altLang="pt-BR"/>
              <a:t>vez desde que iniciou o uso do crack/similares.</a:t>
            </a:r>
          </a:p>
        </p:txBody>
      </p:sp>
      <p:pic>
        <p:nvPicPr>
          <p:cNvPr id="55299" name="Picture 5" descr="C:\Users\PRM\Pictures\Imagem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1222375"/>
            <a:ext cx="8362950" cy="325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sz="3600" b="1" smtClean="0">
                <a:effectLst/>
              </a:rPr>
              <a:t>Como age o CRACK: </a:t>
            </a:r>
            <a:br>
              <a:rPr sz="3600" b="1" smtClean="0">
                <a:effectLst/>
              </a:rPr>
            </a:br>
            <a:r>
              <a:rPr sz="3600" b="1" smtClean="0">
                <a:effectLst/>
              </a:rPr>
              <a:t>    ATRAVÉS DA INIBIÇÃO DA</a:t>
            </a:r>
          </a:p>
        </p:txBody>
      </p:sp>
      <p:sp>
        <p:nvSpPr>
          <p:cNvPr id="14848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sz="2600" smtClean="0">
                <a:solidFill>
                  <a:srgbClr val="0000FF"/>
                </a:solidFill>
              </a:rPr>
              <a:t>Recaptação da norepinefrina</a:t>
            </a:r>
            <a:r>
              <a:rPr sz="2600" smtClean="0"/>
              <a:t>: vasocoonstrição, hipertensão, taquicardia</a:t>
            </a:r>
          </a:p>
          <a:p>
            <a:pPr>
              <a:lnSpc>
                <a:spcPct val="80000"/>
              </a:lnSpc>
            </a:pPr>
            <a:r>
              <a:rPr sz="2600" smtClean="0">
                <a:solidFill>
                  <a:srgbClr val="0000FF"/>
                </a:solidFill>
              </a:rPr>
              <a:t>Da dopamina</a:t>
            </a:r>
            <a:r>
              <a:rPr sz="2600" smtClean="0"/>
              <a:t>: sensação de euforia, redução da fadiga, estimulação sexual, estado depressivo e sintomas de abstinência (pela depleção dos estoques de dopamina)</a:t>
            </a:r>
          </a:p>
          <a:p>
            <a:pPr algn="ctr">
              <a:lnSpc>
                <a:spcPct val="80000"/>
              </a:lnSpc>
            </a:pPr>
            <a:r>
              <a:rPr sz="2600" smtClean="0">
                <a:solidFill>
                  <a:srgbClr val="FFFF00"/>
                </a:solidFill>
              </a:rPr>
              <a:t>A</a:t>
            </a:r>
            <a:r>
              <a:rPr sz="2600" smtClean="0"/>
              <a:t> </a:t>
            </a:r>
            <a:r>
              <a:rPr sz="2600" smtClean="0">
                <a:solidFill>
                  <a:srgbClr val="FFFF00"/>
                </a:solidFill>
              </a:rPr>
              <a:t>cocaína passa rapidamente através da placenta por difusão simples. Os efeitos da cocaína no feto podem estar aumentados, devido às modificações do metabolismo da cocaína durante a gestação (há uma redução da atividade da colinesterase plasmática, com diminuição do metabolismo da cocaína).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sz="260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Crack e efeitos no RN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288" y="1341438"/>
            <a:ext cx="8229600" cy="4924425"/>
          </a:xfrm>
        </p:spPr>
        <p:txBody>
          <a:bodyPr>
            <a:normAutofit/>
          </a:bodyPr>
          <a:lstStyle/>
          <a:p>
            <a:pPr eaLnBrk="1" hangingPunct="1">
              <a:buFont typeface="Arial" charset="0"/>
              <a:buChar char="•"/>
            </a:pPr>
            <a:r>
              <a:rPr sz="2400" b="1" smtClean="0">
                <a:solidFill>
                  <a:srgbClr val="0000FF"/>
                </a:solidFill>
              </a:rPr>
              <a:t>Malformações cerebrais</a:t>
            </a:r>
            <a:r>
              <a:rPr sz="2400" b="1" smtClean="0">
                <a:solidFill>
                  <a:srgbClr val="0070C0"/>
                </a:solidFill>
              </a:rPr>
              <a:t>: </a:t>
            </a:r>
            <a:r>
              <a:rPr sz="2400" b="1" smtClean="0"/>
              <a:t>afeta a proliferação, formação de conexões sinápticas, migração neuronal; microcefalia (17-21%), infarto cerebral</a:t>
            </a:r>
          </a:p>
          <a:p>
            <a:pPr eaLnBrk="1" hangingPunct="1">
              <a:buFont typeface="Arial" charset="0"/>
              <a:buChar char="•"/>
            </a:pPr>
            <a:r>
              <a:rPr sz="2400" b="1" smtClean="0">
                <a:solidFill>
                  <a:srgbClr val="0070C0"/>
                </a:solidFill>
              </a:rPr>
              <a:t>Menor peso, comprimento e perímetro cefálico </a:t>
            </a:r>
            <a:r>
              <a:rPr sz="2400" smtClean="0"/>
              <a:t>ao nascer (efeitos vasoconstrictores na placenta)</a:t>
            </a:r>
          </a:p>
          <a:p>
            <a:pPr eaLnBrk="1" hangingPunct="1">
              <a:buFont typeface="Arial" charset="0"/>
              <a:buChar char="•"/>
            </a:pPr>
            <a:r>
              <a:rPr sz="2400" b="1" smtClean="0">
                <a:solidFill>
                  <a:srgbClr val="0000FF"/>
                </a:solidFill>
              </a:rPr>
              <a:t>Menor velocidade de crescimento</a:t>
            </a:r>
            <a:r>
              <a:rPr sz="2400" b="1" smtClean="0">
                <a:solidFill>
                  <a:srgbClr val="0070C0"/>
                </a:solidFill>
              </a:rPr>
              <a:t> </a:t>
            </a:r>
            <a:r>
              <a:rPr sz="2400" smtClean="0"/>
              <a:t>aos 10 anos de idade</a:t>
            </a:r>
          </a:p>
          <a:p>
            <a:pPr eaLnBrk="1" hangingPunct="1">
              <a:buFont typeface="Arial" charset="0"/>
              <a:buChar char="•"/>
            </a:pPr>
            <a:r>
              <a:rPr sz="2400" b="1" smtClean="0">
                <a:solidFill>
                  <a:srgbClr val="0000FF"/>
                </a:solidFill>
              </a:rPr>
              <a:t>Escores de Apgar menores e necessidade de reanimação ao nascer</a:t>
            </a:r>
            <a:r>
              <a:rPr sz="2400" b="1" smtClean="0"/>
              <a:t>,</a:t>
            </a:r>
            <a:r>
              <a:rPr sz="2400" smtClean="0"/>
              <a:t> provavelmente devido à perturbação da homeostase fetal ocasionada pela droga</a:t>
            </a:r>
          </a:p>
          <a:p>
            <a:pPr eaLnBrk="1" hangingPunct="1">
              <a:buFont typeface="Arial" charset="0"/>
              <a:buChar char="•"/>
            </a:pPr>
            <a:r>
              <a:rPr sz="2400" b="1" smtClean="0">
                <a:solidFill>
                  <a:srgbClr val="0000FF"/>
                </a:solidFill>
              </a:rPr>
              <a:t>Maior prevalência de doenças infecciosas</a:t>
            </a:r>
            <a:r>
              <a:rPr sz="2400" b="1" smtClean="0">
                <a:solidFill>
                  <a:srgbClr val="0070C0"/>
                </a:solidFill>
              </a:rPr>
              <a:t> </a:t>
            </a:r>
            <a:r>
              <a:rPr sz="2400" smtClean="0"/>
              <a:t>(transmissão vertical) principalmente HIV (a cocaína aumenta a replicação do HIV in </a:t>
            </a:r>
            <a:r>
              <a:rPr sz="2400" i="1" smtClean="0"/>
              <a:t>vitro</a:t>
            </a:r>
            <a:r>
              <a:rPr sz="2400" smtClean="0"/>
              <a:t>), hepatite, sífilis.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endParaRPr sz="800" smtClean="0"/>
          </a:p>
        </p:txBody>
      </p:sp>
      <p:sp>
        <p:nvSpPr>
          <p:cNvPr id="57347" name="CaixaDeTexto 3"/>
          <p:cNvSpPr txBox="1">
            <a:spLocks noChangeArrowheads="1"/>
          </p:cNvSpPr>
          <p:nvPr/>
        </p:nvSpPr>
        <p:spPr bwMode="auto">
          <a:xfrm>
            <a:off x="5111750" y="6553200"/>
            <a:ext cx="8064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 sz="1400"/>
              <a:t>Silva RPGC, Venzon OS. 2011; </a:t>
            </a:r>
            <a:r>
              <a:rPr lang="en-US" altLang="pt-BR" sz="1400"/>
              <a:t>Wagner Cl. 2008</a:t>
            </a:r>
            <a:endParaRPr lang="pt-BR" altLang="pt-BR"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dirty="0" smtClean="0"/>
              <a:t>Síndrome de Abstinência Neonatal </a:t>
            </a:r>
          </a:p>
        </p:txBody>
      </p:sp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altLang="pt-BR" sz="2400" b="1" smtClean="0"/>
              <a:t>Definição: </a:t>
            </a:r>
            <a:r>
              <a:rPr altLang="pt-BR" sz="2400" smtClean="0"/>
              <a:t>constelação de sinais e sintomas tipicamente observados no recém-nascido de mãe que tenha recebido opióides/outras medicações por um período de duração prolongada no período de anteparto</a:t>
            </a:r>
          </a:p>
          <a:p>
            <a:pPr eaLnBrk="1" hangingPunct="1">
              <a:lnSpc>
                <a:spcPct val="120000"/>
              </a:lnSpc>
            </a:pPr>
            <a:r>
              <a:rPr altLang="pt-BR" sz="2400" b="1" smtClean="0"/>
              <a:t>Prevalência: </a:t>
            </a:r>
            <a:r>
              <a:rPr altLang="pt-BR" sz="2400" b="1" smtClean="0">
                <a:solidFill>
                  <a:srgbClr val="0000FF"/>
                </a:solidFill>
              </a:rPr>
              <a:t>2/3 dos RN de mães usuárias de drogas</a:t>
            </a:r>
            <a:r>
              <a:rPr altLang="pt-BR" sz="2400" b="1" smtClean="0">
                <a:solidFill>
                  <a:srgbClr val="0070C0"/>
                </a:solidFill>
              </a:rPr>
              <a:t> </a:t>
            </a:r>
            <a:r>
              <a:rPr altLang="pt-BR" sz="2400" smtClean="0"/>
              <a:t>desenvolverão sinais de abstinência neonatal (ocorre entre o 3º -5º dia após última dose, podendo durar até 5 dias))</a:t>
            </a:r>
          </a:p>
          <a:p>
            <a:pPr eaLnBrk="1" hangingPunct="1">
              <a:lnSpc>
                <a:spcPct val="120000"/>
              </a:lnSpc>
            </a:pPr>
            <a:r>
              <a:rPr altLang="pt-BR" sz="2400" b="1" smtClean="0">
                <a:solidFill>
                  <a:srgbClr val="0000FF"/>
                </a:solidFill>
              </a:rPr>
              <a:t>Propensão</a:t>
            </a:r>
            <a:r>
              <a:rPr altLang="pt-BR" sz="2400" smtClean="0"/>
              <a:t> aumentada para o desenvolvimento de </a:t>
            </a:r>
            <a:r>
              <a:rPr altLang="pt-BR" sz="2400" b="1" smtClean="0">
                <a:solidFill>
                  <a:srgbClr val="0000FF"/>
                </a:solidFill>
              </a:rPr>
              <a:t>déficit de atenção/hiperatividade</a:t>
            </a:r>
            <a:r>
              <a:rPr altLang="pt-BR" sz="2400" b="1" smtClean="0">
                <a:solidFill>
                  <a:srgbClr val="0070C0"/>
                </a:solidFill>
              </a:rPr>
              <a:t> </a:t>
            </a:r>
            <a:r>
              <a:rPr altLang="pt-BR" sz="2400" smtClean="0"/>
              <a:t>na vida adulta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SAN</a:t>
            </a:r>
          </a:p>
        </p:txBody>
      </p:sp>
      <p:sp>
        <p:nvSpPr>
          <p:cNvPr id="59394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120000"/>
              </a:lnSpc>
              <a:buFont typeface="Wingdings" pitchFamily="2" charset="2"/>
              <a:buNone/>
            </a:pPr>
            <a:r>
              <a:rPr altLang="pt-BR" sz="2200" b="1" smtClean="0">
                <a:solidFill>
                  <a:srgbClr val="0000FF"/>
                </a:solidFill>
              </a:rPr>
              <a:t>           Diagnóstico de exclusão e clínico</a:t>
            </a:r>
            <a:r>
              <a:rPr altLang="pt-BR" sz="2200" b="1" smtClean="0">
                <a:solidFill>
                  <a:srgbClr val="0070C0"/>
                </a:solidFill>
              </a:rPr>
              <a:t>	</a:t>
            </a:r>
          </a:p>
          <a:p>
            <a:pPr eaLnBrk="1" hangingPunct="1">
              <a:lnSpc>
                <a:spcPct val="120000"/>
              </a:lnSpc>
            </a:pPr>
            <a:r>
              <a:rPr altLang="pt-BR" sz="2200" b="1" smtClean="0"/>
              <a:t>Diagnóstico  diferencial</a:t>
            </a:r>
            <a:r>
              <a:rPr altLang="pt-BR" sz="2200" smtClean="0"/>
              <a:t>: hipoglicemia hipocalcemia, hipomagnesemia, hipertireoidismo, hemorragia intracraniana, asfixia perinatal, hipoglicemia, hipocalcemia, sepse, hiperviscosidade ou estados de hipoxia ou insuficiência respiratória.</a:t>
            </a:r>
          </a:p>
          <a:p>
            <a:pPr eaLnBrk="1" hangingPunct="1">
              <a:lnSpc>
                <a:spcPct val="120000"/>
              </a:lnSpc>
            </a:pPr>
            <a:r>
              <a:rPr altLang="pt-BR" sz="2200" b="1" smtClean="0"/>
              <a:t>Apresentação clínica: </a:t>
            </a:r>
            <a:r>
              <a:rPr altLang="pt-BR" sz="2200" smtClean="0"/>
              <a:t>variável, dependendo da(s) droga(s), temporização, da quantidade da última utilização materna e do metabolismo materno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Sinais e sintomas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Font typeface="Arial" charset="0"/>
              <a:buChar char="•"/>
            </a:pPr>
            <a:r>
              <a:rPr sz="1800" smtClean="0"/>
              <a:t>Em geral, os sinais de SAN aos opióides incluem evidência de</a:t>
            </a:r>
            <a:r>
              <a:rPr sz="1800" smtClean="0">
                <a:solidFill>
                  <a:srgbClr val="0070C0"/>
                </a:solidFill>
              </a:rPr>
              <a:t> </a:t>
            </a:r>
            <a:r>
              <a:rPr sz="1800" b="1" smtClean="0">
                <a:solidFill>
                  <a:srgbClr val="0070C0"/>
                </a:solidFill>
              </a:rPr>
              <a:t>irritabilidade do SNC </a:t>
            </a:r>
            <a:r>
              <a:rPr sz="1800" b="1" smtClean="0"/>
              <a:t>e</a:t>
            </a:r>
            <a:r>
              <a:rPr sz="1800" b="1" smtClean="0">
                <a:solidFill>
                  <a:srgbClr val="0070C0"/>
                </a:solidFill>
              </a:rPr>
              <a:t> disfunção gastrintestinal</a:t>
            </a:r>
          </a:p>
          <a:p>
            <a:pPr eaLnBrk="1" hangingPunct="1">
              <a:buFont typeface="Arial" charset="0"/>
              <a:buNone/>
            </a:pPr>
            <a:r>
              <a:rPr sz="1800" b="1" smtClean="0">
                <a:solidFill>
                  <a:srgbClr val="0070C0"/>
                </a:solidFill>
              </a:rPr>
              <a:t>          </a:t>
            </a:r>
            <a:r>
              <a:rPr sz="1800" b="1" smtClean="0"/>
              <a:t>(grande quantidade de receptores opióides)</a:t>
            </a:r>
            <a:r>
              <a:rPr sz="1800" smtClean="0"/>
              <a:t>.</a:t>
            </a:r>
          </a:p>
          <a:p>
            <a:pPr eaLnBrk="1" hangingPunct="1">
              <a:buFont typeface="Arial" charset="0"/>
              <a:buChar char="•"/>
            </a:pPr>
            <a:r>
              <a:rPr sz="1800" b="1" smtClean="0">
                <a:solidFill>
                  <a:srgbClr val="0070C0"/>
                </a:solidFill>
              </a:rPr>
              <a:t>33% apresentam estado transitório de hipervigilância</a:t>
            </a:r>
            <a:r>
              <a:rPr sz="1800" smtClean="0">
                <a:solidFill>
                  <a:srgbClr val="0070C0"/>
                </a:solidFill>
              </a:rPr>
              <a:t>, </a:t>
            </a:r>
            <a:r>
              <a:rPr sz="1800" b="1" smtClean="0">
                <a:solidFill>
                  <a:srgbClr val="0070C0"/>
                </a:solidFill>
              </a:rPr>
              <a:t>hiperatividade,sucção exacerbada, tremores e choro agudo </a:t>
            </a:r>
            <a:r>
              <a:rPr sz="1800" smtClean="0"/>
              <a:t>(pode se resolver sem medicação, a não ser quando se associa a uso de múltiplas drogas e a curto tempo entre o uso materno da droga e o nascimento)</a:t>
            </a:r>
          </a:p>
          <a:p>
            <a:pPr eaLnBrk="1" hangingPunct="1">
              <a:buFont typeface="Arial" charset="0"/>
              <a:buChar char="•"/>
            </a:pPr>
            <a:r>
              <a:rPr sz="1800" b="1" smtClean="0">
                <a:solidFill>
                  <a:srgbClr val="0000FF"/>
                </a:solidFill>
              </a:rPr>
              <a:t>70% das manifestações são do SNC</a:t>
            </a:r>
            <a:r>
              <a:rPr sz="1800" smtClean="0"/>
              <a:t>: hipertonia, tremores, hiperreflexia, irritabilidade e inquietação, choro agudo, distúrbio do sono, convulsões (sinal maligno raro, assim como hiperpirexia)</a:t>
            </a:r>
          </a:p>
          <a:p>
            <a:pPr eaLnBrk="1" hangingPunct="1">
              <a:buFont typeface="Arial" charset="0"/>
              <a:buChar char="•"/>
            </a:pPr>
            <a:r>
              <a:rPr sz="1800" smtClean="0">
                <a:solidFill>
                  <a:srgbClr val="0000FF"/>
                </a:solidFill>
              </a:rPr>
              <a:t>50%:manifestações do trato respiratório e gastrintestinal</a:t>
            </a:r>
            <a:r>
              <a:rPr sz="1800" smtClean="0"/>
              <a:t>: taquipnéia, crises de apnéia, diarréia, vômitos, regurgitação, deglutição insuficiente</a:t>
            </a:r>
          </a:p>
          <a:p>
            <a:pPr eaLnBrk="1" hangingPunct="1">
              <a:buFont typeface="Arial" charset="0"/>
              <a:buChar char="•"/>
            </a:pPr>
            <a:r>
              <a:rPr sz="1800" smtClean="0"/>
              <a:t>Sistema Nervoso autônomo:sudorese, coriza, hipotermia, </a:t>
            </a:r>
            <a:r>
              <a:rPr sz="1800" b="1" smtClean="0">
                <a:solidFill>
                  <a:srgbClr val="0000FF"/>
                </a:solidFill>
              </a:rPr>
              <a:t>pele mosqueada</a:t>
            </a:r>
            <a:r>
              <a:rPr sz="1800" smtClean="0"/>
              <a:t>, obstrução nasal</a:t>
            </a:r>
          </a:p>
          <a:p>
            <a:pPr algn="ctr" eaLnBrk="1" hangingPunct="1">
              <a:buFont typeface="Arial" charset="0"/>
              <a:buNone/>
            </a:pPr>
            <a:r>
              <a:rPr sz="1800" smtClean="0">
                <a:solidFill>
                  <a:srgbClr val="0000FF"/>
                </a:solidFill>
              </a:rPr>
              <a:t>A exposição à cocaína com nicotina simultâneamente: potencialização clínica da SAN</a:t>
            </a:r>
          </a:p>
          <a:p>
            <a:pPr eaLnBrk="1" hangingPunct="1">
              <a:lnSpc>
                <a:spcPct val="80000"/>
              </a:lnSpc>
              <a:buFont typeface="Arial" charset="0"/>
              <a:buChar char="•"/>
            </a:pPr>
            <a:endParaRPr sz="180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b="1" smtClean="0">
                <a:solidFill>
                  <a:schemeClr val="tx1"/>
                </a:solidFill>
                <a:effectLst/>
              </a:rPr>
              <a:t>AVALIAÇÃO DA SEVERIDADE</a:t>
            </a:r>
          </a:p>
        </p:txBody>
      </p:sp>
      <p:sp>
        <p:nvSpPr>
          <p:cNvPr id="149507" name="Rectangle 3"/>
          <p:cNvSpPr>
            <a:spLocks noGrp="1"/>
          </p:cNvSpPr>
          <p:nvPr>
            <p:ph type="body" idx="4294967295"/>
          </p:nvPr>
        </p:nvSpPr>
        <p:spPr>
          <a:xfrm>
            <a:off x="914400" y="1412875"/>
            <a:ext cx="7772400" cy="5329238"/>
          </a:xfrm>
        </p:spPr>
        <p:txBody>
          <a:bodyPr/>
          <a:lstStyle/>
          <a:p>
            <a:r>
              <a:rPr sz="2600" smtClean="0"/>
              <a:t>O escore de Lipsitz, (tabela) também conhecido como </a:t>
            </a:r>
            <a:r>
              <a:rPr sz="2600" i="1" smtClean="0"/>
              <a:t>Neonatal Drug Withdrawal Scoring System, </a:t>
            </a:r>
            <a:r>
              <a:rPr sz="2600" smtClean="0"/>
              <a:t>oferece a vantagem, em relação ao de Finnegan (31 itens), de ser numericamente simples, com sensibilidade de 77% quando </a:t>
            </a:r>
            <a:r>
              <a:rPr sz="2600" b="1" smtClean="0"/>
              <a:t>o </a:t>
            </a:r>
            <a:r>
              <a:rPr sz="2600" b="1" smtClean="0">
                <a:solidFill>
                  <a:srgbClr val="0000FF"/>
                </a:solidFill>
              </a:rPr>
              <a:t>valor do escore é &gt;4, como indicador de significante quadro de abstinência.</a:t>
            </a:r>
          </a:p>
          <a:p>
            <a:r>
              <a:rPr altLang="pt-BR" sz="2000" b="1" smtClean="0">
                <a:solidFill>
                  <a:srgbClr val="0000FF"/>
                </a:solidFill>
              </a:rPr>
              <a:t>Pontuação ≤4 continuam a ser monitorados e a receber tratamento de suporte</a:t>
            </a:r>
            <a:r>
              <a:rPr altLang="pt-BR" sz="2000" smtClean="0"/>
              <a:t>. </a:t>
            </a:r>
            <a:r>
              <a:rPr altLang="pt-BR" sz="2000" b="1" smtClean="0"/>
              <a:t>Se a criança piora o escore (&gt; 4) depois de uma hora, a terapia medicamentosa deve ser instituída com base na gravidade</a:t>
            </a:r>
          </a:p>
          <a:p>
            <a:r>
              <a:rPr sz="2000" b="1" smtClean="0">
                <a:solidFill>
                  <a:srgbClr val="FFFF00"/>
                </a:solidFill>
              </a:rPr>
              <a:t>Limitação</a:t>
            </a:r>
            <a:r>
              <a:rPr sz="2000" b="1" smtClean="0"/>
              <a:t>: subjetivos/prematuridade (imaturidade neurológica)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5" descr="C:\Users\PRM\Pictures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6713" y="-3175"/>
            <a:ext cx="5870575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Tratamento</a:t>
            </a:r>
          </a:p>
        </p:txBody>
      </p:sp>
      <p:sp>
        <p:nvSpPr>
          <p:cNvPr id="61442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altLang="pt-BR" sz="2800" b="1" smtClean="0"/>
              <a:t>Objetivo: </a:t>
            </a:r>
            <a:r>
              <a:rPr altLang="pt-BR" sz="2800" smtClean="0"/>
              <a:t>normalização da alimentação, apetite, ganho de peso e desenvolvimento neurocognitivo.</a:t>
            </a:r>
          </a:p>
          <a:p>
            <a:pPr eaLnBrk="1" hangingPunct="1"/>
            <a:r>
              <a:rPr altLang="pt-BR" sz="2800" b="1" smtClean="0">
                <a:solidFill>
                  <a:srgbClr val="0000FF"/>
                </a:solidFill>
              </a:rPr>
              <a:t>Tipos de terapia</a:t>
            </a:r>
            <a:r>
              <a:rPr altLang="pt-BR" sz="2800" smtClean="0"/>
              <a:t>: </a:t>
            </a:r>
            <a:r>
              <a:rPr altLang="pt-BR" sz="2800" b="1" smtClean="0">
                <a:solidFill>
                  <a:srgbClr val="FFFF00"/>
                </a:solidFill>
              </a:rPr>
              <a:t>Não</a:t>
            </a:r>
            <a:r>
              <a:rPr altLang="pt-BR" sz="2800" smtClean="0"/>
              <a:t> </a:t>
            </a:r>
            <a:r>
              <a:rPr altLang="pt-BR" sz="2800" b="1" smtClean="0">
                <a:solidFill>
                  <a:srgbClr val="FFFF00"/>
                </a:solidFill>
              </a:rPr>
              <a:t>Farmacológica e Farmacológica.</a:t>
            </a:r>
          </a:p>
          <a:p>
            <a:pPr eaLnBrk="1" hangingPunct="1"/>
            <a:r>
              <a:rPr altLang="pt-BR" sz="2800" smtClean="0"/>
              <a:t>Pode ser guiado por escores de avaliação da gravidade da SAN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altLang="pt-BR" sz="36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Medidas Não Farmacológicas</a:t>
            </a:r>
            <a:br>
              <a:rPr altLang="pt-BR" sz="360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altLang="pt-BR" sz="360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</a:t>
            </a:r>
            <a:r>
              <a:rPr altLang="pt-BR" sz="3600" smtClean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Tratamento inicial</a:t>
            </a:r>
          </a:p>
        </p:txBody>
      </p:sp>
      <p:sp>
        <p:nvSpPr>
          <p:cNvPr id="6349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/>
          <a:lstStyle/>
          <a:p>
            <a:pPr eaLnBrk="1" hangingPunct="1"/>
            <a:r>
              <a:rPr altLang="pt-BR" sz="2800" smtClean="0"/>
              <a:t>Enrolar o bebê em panos (</a:t>
            </a:r>
            <a:r>
              <a:rPr altLang="pt-BR" sz="2800" i="1" smtClean="0">
                <a:solidFill>
                  <a:schemeClr val="tx2"/>
                </a:solidFill>
              </a:rPr>
              <a:t>swaddling</a:t>
            </a:r>
            <a:r>
              <a:rPr altLang="pt-BR" sz="2800" smtClean="0"/>
              <a:t>) e minimizar estímulos sonoros/luminosos; </a:t>
            </a:r>
          </a:p>
          <a:p>
            <a:pPr eaLnBrk="1" hangingPunct="1"/>
            <a:r>
              <a:rPr altLang="pt-BR" sz="2800" b="1" smtClean="0"/>
              <a:t>Alimentação precoce em pequena quantidade </a:t>
            </a:r>
            <a:r>
              <a:rPr altLang="pt-BR" sz="2800" smtClean="0"/>
              <a:t>para fornecer calorias adicionais;</a:t>
            </a:r>
          </a:p>
          <a:p>
            <a:pPr eaLnBrk="1" hangingPunct="1"/>
            <a:r>
              <a:rPr altLang="pt-BR" sz="2800" b="1" smtClean="0"/>
              <a:t>Cuidados de suporte </a:t>
            </a:r>
            <a:r>
              <a:rPr altLang="pt-BR" sz="2800" smtClean="0"/>
              <a:t>(estabilização da criança em uma fase aguda) </a:t>
            </a:r>
          </a:p>
          <a:p>
            <a:pPr eaLnBrk="1" hangingPunct="1"/>
            <a:r>
              <a:rPr altLang="pt-BR" sz="2800" smtClean="0"/>
              <a:t>Observar hábitos de sono, estabilidade de temperatura, ganho ponderal ou alteração do estado clínico</a:t>
            </a:r>
          </a:p>
          <a:p>
            <a:pPr eaLnBrk="1" hangingPunct="1"/>
            <a:r>
              <a:rPr altLang="pt-BR" sz="2800" b="1" smtClean="0"/>
              <a:t>Orientações aos cuidadores/família </a:t>
            </a:r>
            <a:r>
              <a:rPr altLang="pt-BR" sz="2800" smtClean="0"/>
              <a:t>(mãe)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5" descr="C:\Users\PRM\Pictures\Imagem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6713" y="-3175"/>
            <a:ext cx="5870575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altLang="pt-BR" dirty="0" smtClean="0"/>
              <a:t>Tratamento farmacológico</a:t>
            </a:r>
          </a:p>
        </p:txBody>
      </p:sp>
      <p:sp>
        <p:nvSpPr>
          <p:cNvPr id="66562" name="Espaço Reservado para Conteúdo 2"/>
          <p:cNvSpPr>
            <a:spLocks noGrp="1"/>
          </p:cNvSpPr>
          <p:nvPr>
            <p:ph idx="1"/>
          </p:nvPr>
        </p:nvSpPr>
        <p:spPr>
          <a:xfrm>
            <a:off x="900113" y="1268413"/>
            <a:ext cx="7772400" cy="4572000"/>
          </a:xfrm>
        </p:spPr>
        <p:txBody>
          <a:bodyPr/>
          <a:lstStyle/>
          <a:p>
            <a:r>
              <a:rPr altLang="pt-BR" sz="2800" smtClean="0"/>
              <a:t>Ao optar pela terapia farmacológica deve-se optar por uma droga específica a partir da mesma classe que ocasionou a SAN</a:t>
            </a:r>
          </a:p>
          <a:p>
            <a:r>
              <a:rPr altLang="pt-BR" sz="2800" smtClean="0">
                <a:solidFill>
                  <a:srgbClr val="0000FF"/>
                </a:solidFill>
              </a:rPr>
              <a:t>Sedativos-hipnóticos</a:t>
            </a:r>
            <a:r>
              <a:rPr altLang="pt-BR" sz="2800" b="1" smtClean="0"/>
              <a:t>: benzodiazepínicos (diazepam, lorazepam)</a:t>
            </a:r>
          </a:p>
          <a:p>
            <a:r>
              <a:rPr altLang="pt-BR" sz="2800" smtClean="0">
                <a:solidFill>
                  <a:srgbClr val="0000FF"/>
                </a:solidFill>
              </a:rPr>
              <a:t>Cocaína, álcool</a:t>
            </a:r>
            <a:r>
              <a:rPr altLang="pt-BR" sz="2800" smtClean="0"/>
              <a:t>: </a:t>
            </a:r>
            <a:r>
              <a:rPr altLang="pt-BR" sz="2800" b="1" smtClean="0"/>
              <a:t>barbitúricos (fenobarbital)</a:t>
            </a:r>
          </a:p>
          <a:p>
            <a:r>
              <a:rPr altLang="pt-BR" sz="2800" smtClean="0">
                <a:solidFill>
                  <a:srgbClr val="0000FF"/>
                </a:solidFill>
              </a:rPr>
              <a:t>Opióides</a:t>
            </a:r>
            <a:r>
              <a:rPr altLang="pt-BR" sz="2800" smtClean="0"/>
              <a:t>:</a:t>
            </a:r>
            <a:r>
              <a:rPr altLang="pt-BR" sz="2800" b="1" smtClean="0"/>
              <a:t> morfina ou metadona; </a:t>
            </a:r>
          </a:p>
          <a:p>
            <a:r>
              <a:rPr altLang="pt-BR" sz="2800" b="1" smtClean="0">
                <a:solidFill>
                  <a:srgbClr val="0000FF"/>
                </a:solidFill>
              </a:rPr>
              <a:t>Múltiplas drogas</a:t>
            </a:r>
            <a:r>
              <a:rPr altLang="pt-BR" sz="2800" smtClean="0"/>
              <a:t>: </a:t>
            </a:r>
            <a:r>
              <a:rPr altLang="pt-BR" sz="2800" b="1" smtClean="0"/>
              <a:t>combinação de um não-opióide com opióide</a:t>
            </a:r>
          </a:p>
          <a:p>
            <a:r>
              <a:rPr altLang="pt-BR" sz="2800" b="1" smtClean="0"/>
              <a:t>Portanto: as drogas são divididas em duas categorias principais: não opióides e opióides</a:t>
            </a:r>
            <a:endParaRPr altLang="pt-BR" sz="28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sz="2400" b="1" smtClean="0">
                <a:solidFill>
                  <a:srgbClr val="0000FF"/>
                </a:solidFill>
              </a:rPr>
              <a:t>MORFINA:</a:t>
            </a:r>
            <a:r>
              <a:rPr sz="1900" smtClean="0"/>
              <a:t> usada em 92% na SAN por opióides e em 69%, por polidrogas</a:t>
            </a:r>
          </a:p>
          <a:p>
            <a:pPr>
              <a:lnSpc>
                <a:spcPct val="80000"/>
              </a:lnSpc>
            </a:pPr>
            <a:r>
              <a:rPr sz="1900" smtClean="0"/>
              <a:t>(</a:t>
            </a:r>
            <a:r>
              <a:rPr sz="1900" b="1" smtClean="0"/>
              <a:t>curta vida média: 4h</a:t>
            </a:r>
            <a:r>
              <a:rPr sz="1900" smtClean="0"/>
              <a:t>): usada em 92% das Unidades Neonatais na abstinência por opióides e em 69% na abstinência por polidrogas.</a:t>
            </a:r>
          </a:p>
          <a:p>
            <a:pPr>
              <a:lnSpc>
                <a:spcPct val="80000"/>
              </a:lnSpc>
            </a:pPr>
            <a:r>
              <a:rPr sz="1900" b="1" i="1" smtClean="0"/>
              <a:t>Dose</a:t>
            </a:r>
            <a:r>
              <a:rPr sz="1900" b="1" smtClean="0"/>
              <a:t>: </a:t>
            </a:r>
            <a:r>
              <a:rPr sz="1900" b="1" smtClean="0">
                <a:solidFill>
                  <a:srgbClr val="FFFF00"/>
                </a:solidFill>
              </a:rPr>
              <a:t>0,03 (endovenoso) ou 0,1mg/kg/dose via oral de 8/8 horas (dose máxima: 0,2mg/kg/dose</a:t>
            </a:r>
            <a:r>
              <a:rPr sz="1900" b="1" smtClean="0"/>
              <a:t>).</a:t>
            </a:r>
            <a:r>
              <a:rPr sz="1900" smtClean="0"/>
              <a:t> Depois do período de 48 horas de estabilização, a medicação pode ser então retirada gradualmente (10 a 20% cada 2 a 3 dias, com base no escore de abstinência, geralmente 0,02 ou 0,03mg por dose; suspender quando a dose for ≤0,1mg) (Napolitano et al, 2013).</a:t>
            </a:r>
          </a:p>
          <a:p>
            <a:pPr>
              <a:lnSpc>
                <a:spcPct val="80000"/>
              </a:lnSpc>
            </a:pPr>
            <a:endParaRPr sz="190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sz="1900" b="1" smtClean="0"/>
              <a:t>Solução oral</a:t>
            </a:r>
            <a:r>
              <a:rPr sz="1900" smtClean="0"/>
              <a:t>: (0,4mg/ml): adicionar 1 ml da solução injetável de morfina (4mg/ml) a 9 ml de SF 0,9%, e assim, 1 ml da solução tem 0,4mg de morfina. Permanece estável por 7 dias em refrigeração e deve ser protegida da luz (Napolitano, 2013; Hudak, 2012; Neofax, 2009).</a:t>
            </a:r>
          </a:p>
        </p:txBody>
      </p:sp>
      <p:sp>
        <p:nvSpPr>
          <p:cNvPr id="22530" name="Título 1"/>
          <p:cNvSpPr>
            <a:spLocks/>
          </p:cNvSpPr>
          <p:nvPr/>
        </p:nvSpPr>
        <p:spPr bwMode="auto">
          <a:xfrm>
            <a:off x="900113" y="549275"/>
            <a:ext cx="777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pt-BR" altLang="pt-BR" sz="4000" spc="-150" dirty="0">
                <a:solidFill>
                  <a:srgbClr val="F0E8D5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Tratamento farmacológico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sz="2400" smtClean="0">
                <a:solidFill>
                  <a:srgbClr val="0000FF"/>
                </a:solidFill>
              </a:rPr>
              <a:t>METADONA</a:t>
            </a:r>
          </a:p>
          <a:p>
            <a:pPr>
              <a:lnSpc>
                <a:spcPct val="80000"/>
              </a:lnSpc>
            </a:pPr>
            <a:r>
              <a:rPr sz="2100" smtClean="0"/>
              <a:t>Nos casos de </a:t>
            </a:r>
            <a:r>
              <a:rPr sz="2100" smtClean="0">
                <a:solidFill>
                  <a:srgbClr val="FFFF00"/>
                </a:solidFill>
              </a:rPr>
              <a:t>abuso de morfina, heroína</a:t>
            </a:r>
            <a:r>
              <a:rPr sz="2100" smtClean="0"/>
              <a:t>, está indicado o uso de metadona. A metadona é utilizada por algumas instituições, mas </a:t>
            </a:r>
            <a:r>
              <a:rPr sz="2100" b="1" i="1" smtClean="0"/>
              <a:t>devido à longa vida média (16-25 horas) nos recém-nascidos torna a eficácia deste medicamento de difícil avaliação no período neonatal (os efeitos após uma superdosagem inadvertida são prolongados e pronunciados).</a:t>
            </a:r>
            <a:endParaRPr sz="2100" smtClean="0"/>
          </a:p>
          <a:p>
            <a:pPr>
              <a:lnSpc>
                <a:spcPct val="80000"/>
              </a:lnSpc>
            </a:pPr>
            <a:r>
              <a:rPr sz="2100" smtClean="0"/>
              <a:t>	-</a:t>
            </a:r>
            <a:r>
              <a:rPr sz="2100" b="1" smtClean="0"/>
              <a:t>Dose: 0,05 a 0,1mg/kg via oral pode ser administrada a cada 6h, </a:t>
            </a:r>
            <a:r>
              <a:rPr sz="2100" smtClean="0"/>
              <a:t>com aumentos de 0,05 mg/kg até que os sinais sejam controlados. Havendo controle dos sinais, a metadona pode ser administrada a cada 12 a 24 horas e descontinuada após o desmame com doses de 0,05mg/kg por dia. Após a interrupção, há uma lenta queda de concentração plasmática devido à longa vida-média da metadona (Academia Americana de Pediatria, 1998).</a:t>
            </a:r>
          </a:p>
        </p:txBody>
      </p:sp>
      <p:sp>
        <p:nvSpPr>
          <p:cNvPr id="22530" name="Título 1"/>
          <p:cNvSpPr>
            <a:spLocks/>
          </p:cNvSpPr>
          <p:nvPr/>
        </p:nvSpPr>
        <p:spPr bwMode="auto">
          <a:xfrm>
            <a:off x="900113" y="549275"/>
            <a:ext cx="7772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r>
              <a:rPr lang="pt-BR" altLang="pt-BR" sz="4000" spc="-150" dirty="0">
                <a:solidFill>
                  <a:srgbClr val="F0E8D5"/>
                </a:solidFill>
                <a:effectLst>
                  <a:outerShdw blurRad="50800" dist="50800" dir="2700000" algn="tl" rotWithShape="0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Tratamento farmacológico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altLang="pt-BR" dirty="0" smtClean="0"/>
              <a:t>Fenobarbital</a:t>
            </a:r>
          </a:p>
        </p:txBody>
      </p:sp>
      <p:sp>
        <p:nvSpPr>
          <p:cNvPr id="67586" name="Espaço Reservado para Conteúdo 2"/>
          <p:cNvSpPr>
            <a:spLocks noGrp="1"/>
          </p:cNvSpPr>
          <p:nvPr>
            <p:ph idx="1"/>
          </p:nvPr>
        </p:nvSpPr>
        <p:spPr>
          <a:xfrm>
            <a:off x="900113" y="1341438"/>
            <a:ext cx="7772400" cy="4572000"/>
          </a:xfrm>
        </p:spPr>
        <p:txBody>
          <a:bodyPr/>
          <a:lstStyle/>
          <a:p>
            <a:r>
              <a:rPr altLang="pt-BR" sz="2400" b="1" smtClean="0"/>
              <a:t>Usado na dependência por cocaína, álcool e abuso de outras drogas</a:t>
            </a:r>
          </a:p>
          <a:p>
            <a:r>
              <a:rPr altLang="pt-BR" sz="2400" b="1" smtClean="0"/>
              <a:t>Segunda escolha p/ SNA por opióides</a:t>
            </a:r>
          </a:p>
          <a:p>
            <a:r>
              <a:rPr altLang="pt-BR" sz="2400" b="1" smtClean="0">
                <a:solidFill>
                  <a:schemeClr val="accent1"/>
                </a:solidFill>
              </a:rPr>
              <a:t>Primeira escolha</a:t>
            </a:r>
            <a:r>
              <a:rPr altLang="pt-BR" sz="2400" b="1" smtClean="0"/>
              <a:t> </a:t>
            </a:r>
            <a:r>
              <a:rPr altLang="pt-BR" sz="2400" smtClean="0"/>
              <a:t>na presença de </a:t>
            </a:r>
            <a:r>
              <a:rPr altLang="pt-BR" sz="2400" smtClean="0">
                <a:solidFill>
                  <a:schemeClr val="accent1"/>
                </a:solidFill>
              </a:rPr>
              <a:t>convulsões</a:t>
            </a:r>
            <a:r>
              <a:rPr altLang="pt-BR" sz="2400" smtClean="0"/>
              <a:t> tanto na SNA por </a:t>
            </a:r>
            <a:r>
              <a:rPr altLang="pt-BR" sz="2400" smtClean="0">
                <a:solidFill>
                  <a:schemeClr val="accent1"/>
                </a:solidFill>
              </a:rPr>
              <a:t>opióides ou polidrogas</a:t>
            </a:r>
            <a:endParaRPr altLang="pt-BR" sz="2400" smtClean="0"/>
          </a:p>
          <a:p>
            <a:endParaRPr altLang="pt-BR" sz="2400" b="1" smtClean="0"/>
          </a:p>
          <a:p>
            <a:r>
              <a:rPr altLang="pt-BR" sz="2400" b="1" smtClean="0"/>
              <a:t>Dose: 5 a 10mg/kg/dia de 12/12hs EV e manutenção oral de 5mg/kg/dia.</a:t>
            </a:r>
            <a:r>
              <a:rPr altLang="pt-BR" sz="2400" smtClean="0"/>
              <a:t> Podendo chegar até 10 mg/kg/dia de 8 em 8h até a diminuição da abstinência. </a:t>
            </a:r>
          </a:p>
          <a:p>
            <a:r>
              <a:rPr altLang="pt-BR" sz="2400" smtClean="0"/>
              <a:t>O desmame deve ocorrer 5 dias após a estabilização do quadro, diminuindo 1 mg/kg em dias alternados (Kandall, 1999).</a:t>
            </a:r>
          </a:p>
          <a:p>
            <a:endParaRPr altLang="pt-BR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b="1" smtClean="0">
                <a:solidFill>
                  <a:schemeClr val="tx1"/>
                </a:solidFill>
                <a:effectLst/>
              </a:rPr>
              <a:t>Aleitamento Materno</a:t>
            </a:r>
          </a:p>
        </p:txBody>
      </p:sp>
      <p:sp>
        <p:nvSpPr>
          <p:cNvPr id="15360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sz="2600" smtClean="0"/>
              <a:t>A cocaína passa facilmente pelo leite materno (droga lipossolúvel), no entanto não há dados que comprovem danos aos RN que amamentam ao seio de mães usuárias de cocaína. A decisão de manter a amamentação ou não deve ser tomada em bases individuais. A amamentação não deve ocorrer logo após o consumo da droga. O RN não deve ser exposto a fumaça produzida pelo consumo da droga. Para a mãe que deseja amamentar, um protocolo específico deverá ser elaborado.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smtClean="0"/>
          </a:p>
        </p:txBody>
      </p:sp>
      <p:sp>
        <p:nvSpPr>
          <p:cNvPr id="154628" name="Rectangle 4"/>
          <p:cNvSpPr>
            <a:spLocks noGrp="1"/>
          </p:cNvSpPr>
          <p:nvPr>
            <p:ph type="title" idx="4294967295"/>
          </p:nvPr>
        </p:nvSpPr>
        <p:spPr bwMode="auto"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b="1" smtClean="0">
                <a:effectLst/>
              </a:rPr>
              <a:t>Aleitamento Materno</a:t>
            </a: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altLang="pt-BR" dirty="0" smtClean="0"/>
              <a:t>Referências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8313" y="1485900"/>
            <a:ext cx="8101012" cy="4319588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altLang="pt-BR" sz="1800" dirty="0"/>
              <a:t>Margotto PR. Síndrome de Abstinência Neonatal (18 de maio de 2013). Disponível em  </a:t>
            </a:r>
            <a:r>
              <a:rPr altLang="pt-BR" sz="1800" dirty="0">
                <a:hlinkClick r:id="rId2"/>
              </a:rPr>
              <a:t>www.paulomargotto.com.br</a:t>
            </a:r>
            <a:r>
              <a:rPr altLang="pt-BR" sz="1800" dirty="0"/>
              <a:t> Em Dor Neonatal. Acesso em 15/9/2013</a:t>
            </a:r>
            <a:endParaRPr altLang="pt-BR" sz="2000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1800" b="1" dirty="0" smtClean="0"/>
              <a:t>UNODC, World Drug Report 2013 </a:t>
            </a:r>
            <a:r>
              <a:rPr lang="en-US" sz="1800" i="1" dirty="0" smtClean="0"/>
              <a:t>(United Nations </a:t>
            </a:r>
            <a:r>
              <a:rPr sz="1800" dirty="0" smtClean="0"/>
              <a:t>publication, Sales No. E.13.XI.6).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1800" b="1" dirty="0" smtClean="0"/>
              <a:t>Neonatal Abstinence Syndrome: Treatment and Pediatric Outcomes. </a:t>
            </a:r>
            <a:r>
              <a:rPr sz="1800" dirty="0" smtClean="0"/>
              <a:t>LOGAN, BA; BROWN, MS; HAYES, MJ. </a:t>
            </a:r>
            <a:r>
              <a:rPr sz="1800" b="1" dirty="0" smtClean="0"/>
              <a:t>Clinical Obstetrics and Gynecology. </a:t>
            </a:r>
            <a:r>
              <a:rPr lang="en-US" sz="1800" dirty="0" smtClean="0"/>
              <a:t>Volume 56(1), March 2013, p 186–192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US" sz="1800" b="1" dirty="0" smtClean="0"/>
              <a:t>Management of neonatal abstinence syndrome from opioids. </a:t>
            </a:r>
            <a:r>
              <a:rPr lang="en-US" sz="1800" u="sng" dirty="0" smtClean="0">
                <a:hlinkClick r:id="rId3"/>
              </a:rPr>
              <a:t>Grim K</a:t>
            </a:r>
            <a:r>
              <a:rPr lang="en-US" sz="1800" dirty="0" smtClean="0"/>
              <a:t>, </a:t>
            </a:r>
            <a:r>
              <a:rPr lang="en-US" sz="1800" u="sng" dirty="0" smtClean="0">
                <a:hlinkClick r:id="rId4"/>
              </a:rPr>
              <a:t>Harrison TE</a:t>
            </a:r>
            <a:r>
              <a:rPr lang="en-US" sz="1800" dirty="0" smtClean="0"/>
              <a:t>, </a:t>
            </a:r>
            <a:r>
              <a:rPr lang="en-US" sz="1800" u="sng" dirty="0" smtClean="0">
                <a:hlinkClick r:id="rId5"/>
              </a:rPr>
              <a:t>Wilder RT</a:t>
            </a:r>
            <a:r>
              <a:rPr lang="en-US" sz="1800" dirty="0" smtClean="0"/>
              <a:t>. </a:t>
            </a:r>
            <a:r>
              <a:rPr lang="en-US" sz="1800" u="sng" dirty="0" smtClean="0">
                <a:hlinkClick r:id="rId6" tooltip="Clinics in perinatology."/>
              </a:rPr>
              <a:t>Clin Perinatol.</a:t>
            </a:r>
            <a:r>
              <a:rPr lang="en-US" sz="1800" dirty="0" smtClean="0"/>
              <a:t> 2013 Sep;40(3):509-24. doi: 10.1016/j.clp.2013.05.004. Epub 2013 Jul 17.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sz="1800" dirty="0" smtClean="0">
                <a:hlinkClick r:id="rId7"/>
              </a:rPr>
              <a:t>http://www.antidrogas.com.br/downloads/Livreto_Domiciliar_17set.pdf</a:t>
            </a:r>
            <a:endParaRPr sz="1800" dirty="0" smtClean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sz="1800" dirty="0" smtClean="0">
                <a:hlinkClick r:id="rId8"/>
              </a:rPr>
              <a:t>http://www.antidrogas.com.br/downloads/Livreto_Epidemiologico_17set.pdf</a:t>
            </a:r>
            <a:endParaRPr sz="1800" dirty="0" smtClean="0"/>
          </a:p>
          <a:p>
            <a:pPr marL="742950" indent="-742950" eaLnBrk="1" hangingPunct="1">
              <a:buFont typeface="+mj-lt"/>
              <a:buAutoNum type="arabicPeriod"/>
              <a:defRPr/>
            </a:pPr>
            <a:endParaRPr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roducingPowerPoint2007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quity">
    <a:dk1>
      <a:sysClr val="windowText" lastClr="000000"/>
    </a:dk1>
    <a:lt1>
      <a:sysClr val="window" lastClr="FFFFFF"/>
    </a:lt1>
    <a:dk2>
      <a:srgbClr val="696464"/>
    </a:dk2>
    <a:lt2>
      <a:srgbClr val="E9E5DC"/>
    </a:lt2>
    <a:accent1>
      <a:srgbClr val="D34817"/>
    </a:accent1>
    <a:accent2>
      <a:srgbClr val="9B2D1F"/>
    </a:accent2>
    <a:accent3>
      <a:srgbClr val="A28E6A"/>
    </a:accent3>
    <a:accent4>
      <a:srgbClr val="956251"/>
    </a:accent4>
    <a:accent5>
      <a:srgbClr val="918485"/>
    </a:accent5>
    <a:accent6>
      <a:srgbClr val="855D5D"/>
    </a:accent6>
    <a:hlink>
      <a:srgbClr val="CC9900"/>
    </a:hlink>
    <a:folHlink>
      <a:srgbClr val="96A9A9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Tema1</Template>
  <TotalTime>76</TotalTime>
  <Words>1632</Words>
  <Application>Microsoft Office PowerPoint</Application>
  <PresentationFormat>Apresentação na tela (4:3)</PresentationFormat>
  <Paragraphs>118</Paragraphs>
  <Slides>26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Modelo de design</vt:lpstr>
      </vt:variant>
      <vt:variant>
        <vt:i4>9</vt:i4>
      </vt:variant>
      <vt:variant>
        <vt:lpstr>Títulos de slides</vt:lpstr>
      </vt:variant>
      <vt:variant>
        <vt:i4>26</vt:i4>
      </vt:variant>
    </vt:vector>
  </HeadingPairs>
  <TitlesOfParts>
    <vt:vector size="40" baseType="lpstr">
      <vt:lpstr>Arial</vt:lpstr>
      <vt:lpstr>Wingdings</vt:lpstr>
      <vt:lpstr>Wingdings 2</vt:lpstr>
      <vt:lpstr>Wingdings 3</vt:lpstr>
      <vt:lpstr>Calibri</vt:lpstr>
      <vt:lpstr>IntroducingPowerPoint2007</vt:lpstr>
      <vt:lpstr>IntroducingPowerPoint2007</vt:lpstr>
      <vt:lpstr>IntroducingPowerPoint2007</vt:lpstr>
      <vt:lpstr>IntroducingPowerPoint2007</vt:lpstr>
      <vt:lpstr>IntroducingPowerPoint2007</vt:lpstr>
      <vt:lpstr>IntroducingPowerPoint2007</vt:lpstr>
      <vt:lpstr>IntroducingPowerPoint2007</vt:lpstr>
      <vt:lpstr>IntroducingPowerPoint2007</vt:lpstr>
      <vt:lpstr>IntroducingPowerPoint2007</vt:lpstr>
      <vt:lpstr>Síndrome de Abstinência Neonatal (SAN)  Protocolo Paulo R. Margotto</vt:lpstr>
      <vt:lpstr>Perfil dos Usuários de Crack e/ou Similares no Brasil</vt:lpstr>
      <vt:lpstr>Slide 3</vt:lpstr>
      <vt:lpstr>Crack e/ou Similares no Brasil </vt:lpstr>
      <vt:lpstr>Slide 5</vt:lpstr>
      <vt:lpstr>Slide 6</vt:lpstr>
      <vt:lpstr>Contaminação por HIV em usuários de crack</vt:lpstr>
      <vt:lpstr>Uso de preservativo e crack</vt:lpstr>
      <vt:lpstr>Gravidez e crack</vt:lpstr>
      <vt:lpstr>Como age o CRACK:      ATRAVÉS DA INIBIÇÃO DA</vt:lpstr>
      <vt:lpstr>Crack e efeitos no RN</vt:lpstr>
      <vt:lpstr>Síndrome de Abstinência Neonatal </vt:lpstr>
      <vt:lpstr>SAN</vt:lpstr>
      <vt:lpstr>Sinais e sintomas</vt:lpstr>
      <vt:lpstr>AVALIAÇÃO DA SEVERIDADE</vt:lpstr>
      <vt:lpstr>Slide 16</vt:lpstr>
      <vt:lpstr>Tratamento</vt:lpstr>
      <vt:lpstr>Medidas Não Farmacológicas            Tratamento inicial</vt:lpstr>
      <vt:lpstr>Slide 19</vt:lpstr>
      <vt:lpstr>Tratamento farmacológico</vt:lpstr>
      <vt:lpstr>Slide 21</vt:lpstr>
      <vt:lpstr>Slide 22</vt:lpstr>
      <vt:lpstr>Fenobarbital</vt:lpstr>
      <vt:lpstr>Aleitamento Materno</vt:lpstr>
      <vt:lpstr>Aleitamento Materno</vt:lpstr>
      <vt:lpstr>Referências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Síndrome de Abstinência Neonatal (SAN)  Protocolo Paulo R. Margotto</dc:title>
  <dc:creator/>
  <cp:lastModifiedBy/>
  <cp:revision>2</cp:revision>
  <dcterms:created xsi:type="dcterms:W3CDTF">2010-11-06T19:35:50Z</dcterms:created>
  <dcterms:modified xsi:type="dcterms:W3CDTF">2014-10-13T21:05:25Z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1046</vt:i4>
  </property>
  <property fmtid="{D5CDD505-2E9C-101B-9397-08002B2CF9AE}" pid="3" name="_Version">
    <vt:lpwstr>12.0.4518</vt:lpwstr>
  </property>
</Properties>
</file>