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1" r:id="rId1"/>
  </p:sldMasterIdLst>
  <p:notesMasterIdLst>
    <p:notesMasterId r:id="rId47"/>
  </p:notesMasterIdLst>
  <p:sldIdLst>
    <p:sldId id="310" r:id="rId2"/>
    <p:sldId id="360" r:id="rId3"/>
    <p:sldId id="359" r:id="rId4"/>
    <p:sldId id="311" r:id="rId5"/>
    <p:sldId id="312" r:id="rId6"/>
    <p:sldId id="313" r:id="rId7"/>
    <p:sldId id="315" r:id="rId8"/>
    <p:sldId id="316" r:id="rId9"/>
    <p:sldId id="317" r:id="rId10"/>
    <p:sldId id="314" r:id="rId11"/>
    <p:sldId id="318" r:id="rId12"/>
    <p:sldId id="319" r:id="rId13"/>
    <p:sldId id="323" r:id="rId14"/>
    <p:sldId id="322" r:id="rId15"/>
    <p:sldId id="321" r:id="rId16"/>
    <p:sldId id="330" r:id="rId17"/>
    <p:sldId id="331" r:id="rId18"/>
    <p:sldId id="332" r:id="rId19"/>
    <p:sldId id="333" r:id="rId20"/>
    <p:sldId id="335" r:id="rId21"/>
    <p:sldId id="326" r:id="rId22"/>
    <p:sldId id="327" r:id="rId23"/>
    <p:sldId id="336" r:id="rId24"/>
    <p:sldId id="337" r:id="rId25"/>
    <p:sldId id="338" r:id="rId26"/>
    <p:sldId id="339" r:id="rId27"/>
    <p:sldId id="348" r:id="rId28"/>
    <p:sldId id="341" r:id="rId29"/>
    <p:sldId id="342" r:id="rId30"/>
    <p:sldId id="343" r:id="rId31"/>
    <p:sldId id="344" r:id="rId32"/>
    <p:sldId id="345" r:id="rId33"/>
    <p:sldId id="346" r:id="rId34"/>
    <p:sldId id="347" r:id="rId35"/>
    <p:sldId id="349" r:id="rId36"/>
    <p:sldId id="350" r:id="rId37"/>
    <p:sldId id="352" r:id="rId38"/>
    <p:sldId id="362" r:id="rId39"/>
    <p:sldId id="353" r:id="rId40"/>
    <p:sldId id="356" r:id="rId41"/>
    <p:sldId id="357" r:id="rId42"/>
    <p:sldId id="358" r:id="rId43"/>
    <p:sldId id="355" r:id="rId44"/>
    <p:sldId id="361" r:id="rId45"/>
    <p:sldId id="308" r:id="rId46"/>
  </p:sldIdLst>
  <p:sldSz cx="9144000" cy="5143500" type="screen16x9"/>
  <p:notesSz cx="6858000" cy="9144000"/>
  <p:embeddedFontLst>
    <p:embeddedFont>
      <p:font typeface="Lato" pitchFamily="34" charset="0"/>
      <p:regular r:id="rId48"/>
      <p:bold r:id="rId49"/>
      <p:italic r:id="rId50"/>
      <p:boldItalic r:id="rId51"/>
    </p:embeddedFont>
    <p:embeddedFont>
      <p:font typeface="MS PGothic" pitchFamily="34" charset="-128"/>
      <p:regular r:id="rId52"/>
    </p:embeddedFont>
    <p:embeddedFont>
      <p:font typeface="Calibri" pitchFamily="34" charset="0"/>
      <p:regular r:id="rId53"/>
      <p:bold r:id="rId54"/>
      <p:italic r:id="rId55"/>
      <p:boldItalic r:id="rId56"/>
    </p:embeddedFont>
    <p:embeddedFont>
      <p:font typeface="Tahoma" pitchFamily="34" charset="0"/>
      <p:regular r:id="rId57"/>
      <p:bold r:id="rId58"/>
    </p:embeddedFont>
  </p:embeddedFontLst>
  <p:defaultTextStyle>
    <a:defPPr>
      <a:defRPr lang="pt-BR"/>
    </a:defPPr>
    <a:lvl1pPr algn="l" rtl="0" fontAlgn="base">
      <a:spcBef>
        <a:spcPct val="0"/>
      </a:spcBef>
      <a:spcAft>
        <a:spcPct val="0"/>
      </a:spcAft>
      <a:defRPr sz="10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0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0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0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000" kern="1200">
        <a:solidFill>
          <a:srgbClr val="000000"/>
        </a:solidFill>
        <a:latin typeface="Arial" charset="0"/>
        <a:ea typeface="+mn-ea"/>
        <a:cs typeface="Arial" charset="0"/>
        <a:sym typeface="Arial" charset="0"/>
      </a:defRPr>
    </a:lvl5pPr>
    <a:lvl6pPr marL="2286000" algn="l" defTabSz="914400" rtl="0" eaLnBrk="1" latinLnBrk="0" hangingPunct="1">
      <a:defRPr sz="1000" kern="1200">
        <a:solidFill>
          <a:srgbClr val="000000"/>
        </a:solidFill>
        <a:latin typeface="Arial" charset="0"/>
        <a:ea typeface="+mn-ea"/>
        <a:cs typeface="Arial" charset="0"/>
        <a:sym typeface="Arial" charset="0"/>
      </a:defRPr>
    </a:lvl6pPr>
    <a:lvl7pPr marL="2743200" algn="l" defTabSz="914400" rtl="0" eaLnBrk="1" latinLnBrk="0" hangingPunct="1">
      <a:defRPr sz="1000" kern="1200">
        <a:solidFill>
          <a:srgbClr val="000000"/>
        </a:solidFill>
        <a:latin typeface="Arial" charset="0"/>
        <a:ea typeface="+mn-ea"/>
        <a:cs typeface="Arial" charset="0"/>
        <a:sym typeface="Arial" charset="0"/>
      </a:defRPr>
    </a:lvl7pPr>
    <a:lvl8pPr marL="3200400" algn="l" defTabSz="914400" rtl="0" eaLnBrk="1" latinLnBrk="0" hangingPunct="1">
      <a:defRPr sz="1000" kern="1200">
        <a:solidFill>
          <a:srgbClr val="000000"/>
        </a:solidFill>
        <a:latin typeface="Arial" charset="0"/>
        <a:ea typeface="+mn-ea"/>
        <a:cs typeface="Arial" charset="0"/>
        <a:sym typeface="Arial" charset="0"/>
      </a:defRPr>
    </a:lvl8pPr>
    <a:lvl9pPr marL="3657600" algn="l" defTabSz="914400" rtl="0" eaLnBrk="1" latinLnBrk="0" hangingPunct="1">
      <a:defRPr sz="10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000000"/>
    <a:srgbClr val="003366"/>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100" d="100"/>
          <a:sy n="100" d="100"/>
        </p:scale>
        <p:origin x="-840" y="-36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8546" name="Shape 3"/>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108547" name="Shape 4"/>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accent6"/>
        </a:solidFill>
        <a:effectLst/>
      </p:bgPr>
    </p:bg>
    <p:spTree>
      <p:nvGrpSpPr>
        <p:cNvPr id="1" name="Shape 9"/>
        <p:cNvGrpSpPr/>
        <p:nvPr/>
      </p:nvGrpSpPr>
      <p:grpSpPr>
        <a:xfrm>
          <a:off x="0" y="0"/>
          <a:ext cx="0" cy="0"/>
          <a:chOff x="0" y="0"/>
          <a:chExt cx="0" cy="0"/>
        </a:xfrm>
      </p:grpSpPr>
      <p:sp>
        <p:nvSpPr>
          <p:cNvPr id="4" name="Shape 10"/>
          <p:cNvSpPr>
            <a:spLocks noChangeArrowheads="1"/>
          </p:cNvSpPr>
          <p:nvPr/>
        </p:nvSpPr>
        <p:spPr bwMode="auto">
          <a:xfrm>
            <a:off x="0" y="2824163"/>
            <a:ext cx="7370763" cy="2319337"/>
          </a:xfrm>
          <a:prstGeom prst="rtTriangle">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11"/>
          <p:cNvSpPr/>
          <p:nvPr/>
        </p:nvSpPr>
        <p:spPr>
          <a:xfrm flipH="1">
            <a:off x="3582988" y="1550988"/>
            <a:ext cx="5561012" cy="3592512"/>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12"/>
          <p:cNvSpPr>
            <a:spLocks noChangeArrowheads="1"/>
          </p:cNvSpPr>
          <p:nvPr/>
        </p:nvSpPr>
        <p:spPr bwMode="auto">
          <a:xfrm rot="10800000">
            <a:off x="5059363" y="0"/>
            <a:ext cx="4084637" cy="2052638"/>
          </a:xfrm>
          <a:prstGeom prst="rtTriangle">
            <a:avLst/>
          </a:prstGeom>
          <a:solidFill>
            <a:schemeClr val="bg2"/>
          </a:solidFill>
          <a:ln w="9525">
            <a:noFill/>
            <a:miter lim="800000"/>
            <a:headEnd/>
            <a:tailEnd/>
          </a:ln>
        </p:spPr>
        <p:txBody>
          <a:bodyPr rot="10800000" lIns="91425" tIns="91425" rIns="91425" bIns="91425" anchor="ctr"/>
          <a:lstStyle/>
          <a:p>
            <a:pPr>
              <a:buClr>
                <a:srgbClr val="000000"/>
              </a:buClr>
              <a:buFont typeface="Arial" charset="0"/>
              <a:buNone/>
              <a:defRPr/>
            </a:pPr>
            <a:endParaRPr lang="pt-BR" sz="1400"/>
          </a:p>
        </p:txBody>
      </p:sp>
      <p:sp>
        <p:nvSpPr>
          <p:cNvPr id="7" name="Shape 13"/>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nvGrpSpPr>
          <p:cNvPr id="8" name="Shape 14"/>
          <p:cNvGrpSpPr>
            <a:grpSpLocks/>
          </p:cNvGrpSpPr>
          <p:nvPr/>
        </p:nvGrpSpPr>
        <p:grpSpPr bwMode="auto">
          <a:xfrm>
            <a:off x="255588" y="0"/>
            <a:ext cx="2249487" cy="1044575"/>
            <a:chOff x="255200" y="592"/>
            <a:chExt cx="2250363" cy="1044300"/>
          </a:xfrm>
        </p:grpSpPr>
        <p:sp>
          <p:nvSpPr>
            <p:cNvPr id="9" name="Shape 15"/>
            <p:cNvSpPr>
              <a:spLocks noChangeArrowheads="1"/>
            </p:cNvSpPr>
            <p:nvPr/>
          </p:nvSpPr>
          <p:spPr bwMode="auto">
            <a:xfrm>
              <a:off x="763398"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0" name="Shape 16"/>
            <p:cNvSpPr>
              <a:spLocks noChangeArrowheads="1"/>
            </p:cNvSpPr>
            <p:nvPr/>
          </p:nvSpPr>
          <p:spPr bwMode="auto">
            <a:xfrm>
              <a:off x="509299"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17"/>
            <p:cNvSpPr>
              <a:spLocks noChangeArrowheads="1"/>
            </p:cNvSpPr>
            <p:nvPr/>
          </p:nvSpPr>
          <p:spPr bwMode="auto">
            <a:xfrm>
              <a:off x="255200" y="592"/>
              <a:ext cx="1742165" cy="1044300"/>
            </a:xfrm>
            <a:prstGeom prst="parallelogram">
              <a:avLst>
                <a:gd name="adj" fmla="val 153190"/>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12" name="Shape 18"/>
          <p:cNvGrpSpPr>
            <a:grpSpLocks/>
          </p:cNvGrpSpPr>
          <p:nvPr/>
        </p:nvGrpSpPr>
        <p:grpSpPr bwMode="auto">
          <a:xfrm>
            <a:off x="904875" y="0"/>
            <a:ext cx="2251075" cy="1044575"/>
            <a:chOff x="905395" y="592"/>
            <a:chExt cx="2250363" cy="1044300"/>
          </a:xfrm>
        </p:grpSpPr>
        <p:sp>
          <p:nvSpPr>
            <p:cNvPr id="13" name="Shape 19"/>
            <p:cNvSpPr/>
            <p:nvPr/>
          </p:nvSpPr>
          <p:spPr>
            <a:xfrm>
              <a:off x="1414822" y="592"/>
              <a:ext cx="1740936"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4" name="Shape 20"/>
            <p:cNvSpPr/>
            <p:nvPr/>
          </p:nvSpPr>
          <p:spPr>
            <a:xfrm>
              <a:off x="1159315" y="592"/>
              <a:ext cx="1742524"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5" name="Shape 21"/>
            <p:cNvSpPr/>
            <p:nvPr/>
          </p:nvSpPr>
          <p:spPr>
            <a:xfrm>
              <a:off x="905395" y="592"/>
              <a:ext cx="1740937" cy="1044300"/>
            </a:xfrm>
            <a:prstGeom prst="parallelogram">
              <a:avLst>
                <a:gd name="adj" fmla="val 153193"/>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16" name="Shape 22"/>
          <p:cNvGrpSpPr>
            <a:grpSpLocks/>
          </p:cNvGrpSpPr>
          <p:nvPr/>
        </p:nvGrpSpPr>
        <p:grpSpPr bwMode="auto">
          <a:xfrm>
            <a:off x="7058025" y="4763"/>
            <a:ext cx="1851025" cy="752475"/>
            <a:chOff x="6917201" y="0"/>
            <a:chExt cx="2227777" cy="863400"/>
          </a:xfrm>
        </p:grpSpPr>
        <p:sp>
          <p:nvSpPr>
            <p:cNvPr id="17" name="Shape 23"/>
            <p:cNvSpPr>
              <a:spLocks noChangeArrowheads="1"/>
            </p:cNvSpPr>
            <p:nvPr/>
          </p:nvSpPr>
          <p:spPr bwMode="auto">
            <a:xfrm>
              <a:off x="7641325" y="0"/>
              <a:ext cx="1503653"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8" name="Shape 24"/>
            <p:cNvSpPr>
              <a:spLocks noChangeArrowheads="1"/>
            </p:cNvSpPr>
            <p:nvPr/>
          </p:nvSpPr>
          <p:spPr bwMode="auto">
            <a:xfrm>
              <a:off x="7280218" y="0"/>
              <a:ext cx="1501743"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9" name="Shape 25"/>
            <p:cNvSpPr>
              <a:spLocks noChangeArrowheads="1"/>
            </p:cNvSpPr>
            <p:nvPr/>
          </p:nvSpPr>
          <p:spPr bwMode="auto">
            <a:xfrm>
              <a:off x="6917201" y="0"/>
              <a:ext cx="1503655"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20" name="Shape 26"/>
          <p:cNvGrpSpPr>
            <a:grpSpLocks/>
          </p:cNvGrpSpPr>
          <p:nvPr/>
        </p:nvGrpSpPr>
        <p:grpSpPr bwMode="auto">
          <a:xfrm>
            <a:off x="6553200" y="4217988"/>
            <a:ext cx="2389188" cy="925512"/>
            <a:chOff x="6917201" y="0"/>
            <a:chExt cx="2227777" cy="863400"/>
          </a:xfrm>
        </p:grpSpPr>
        <p:sp>
          <p:nvSpPr>
            <p:cNvPr id="21" name="Shape 27"/>
            <p:cNvSpPr>
              <a:spLocks noChangeArrowheads="1"/>
            </p:cNvSpPr>
            <p:nvPr/>
          </p:nvSpPr>
          <p:spPr bwMode="auto">
            <a:xfrm>
              <a:off x="7641044" y="0"/>
              <a:ext cx="1503934"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2" name="Shape 28"/>
            <p:cNvSpPr>
              <a:spLocks noChangeArrowheads="1"/>
            </p:cNvSpPr>
            <p:nvPr/>
          </p:nvSpPr>
          <p:spPr bwMode="auto">
            <a:xfrm>
              <a:off x="7279863" y="0"/>
              <a:ext cx="1502453"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3" name="Shape 29"/>
            <p:cNvSpPr>
              <a:spLocks noChangeArrowheads="1"/>
            </p:cNvSpPr>
            <p:nvPr/>
          </p:nvSpPr>
          <p:spPr bwMode="auto">
            <a:xfrm>
              <a:off x="6917201" y="0"/>
              <a:ext cx="1503934" cy="863400"/>
            </a:xfrm>
            <a:prstGeom prst="parallelogram">
              <a:avLst>
                <a:gd name="adj" fmla="val 158025"/>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grpSp>
        <p:nvGrpSpPr>
          <p:cNvPr id="24" name="Shape 30"/>
          <p:cNvGrpSpPr>
            <a:grpSpLocks/>
          </p:cNvGrpSpPr>
          <p:nvPr/>
        </p:nvGrpSpPr>
        <p:grpSpPr bwMode="auto">
          <a:xfrm>
            <a:off x="198438" y="4056063"/>
            <a:ext cx="2795587" cy="1082675"/>
            <a:chOff x="6917201" y="0"/>
            <a:chExt cx="2227777" cy="863400"/>
          </a:xfrm>
        </p:grpSpPr>
        <p:sp>
          <p:nvSpPr>
            <p:cNvPr id="25" name="Shape 31"/>
            <p:cNvSpPr>
              <a:spLocks noChangeArrowheads="1"/>
            </p:cNvSpPr>
            <p:nvPr/>
          </p:nvSpPr>
          <p:spPr bwMode="auto">
            <a:xfrm>
              <a:off x="7642082" y="0"/>
              <a:ext cx="1502896"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6" name="Shape 32"/>
            <p:cNvSpPr>
              <a:spLocks noChangeArrowheads="1"/>
            </p:cNvSpPr>
            <p:nvPr/>
          </p:nvSpPr>
          <p:spPr bwMode="auto">
            <a:xfrm>
              <a:off x="7279009" y="0"/>
              <a:ext cx="1504160"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27" name="Shape 33"/>
            <p:cNvSpPr>
              <a:spLocks noChangeArrowheads="1"/>
            </p:cNvSpPr>
            <p:nvPr/>
          </p:nvSpPr>
          <p:spPr bwMode="auto">
            <a:xfrm>
              <a:off x="6917201" y="0"/>
              <a:ext cx="1502896"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34" name="Shape 34"/>
          <p:cNvSpPr txBox="1">
            <a:spLocks noGrp="1"/>
          </p:cNvSpPr>
          <p:nvPr>
            <p:ph type="ctrTitle"/>
          </p:nvPr>
        </p:nvSpPr>
        <p:spPr>
          <a:xfrm>
            <a:off x="1858703" y="1822833"/>
            <a:ext cx="5361300" cy="1448100"/>
          </a:xfrm>
          <a:prstGeom prst="rect">
            <a:avLst/>
          </a:prstGeom>
        </p:spPr>
        <p:txBody>
          <a:bodyPr spcFirstLastPara="1" anchor="ct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Shape 35"/>
          <p:cNvSpPr txBox="1">
            <a:spLocks noGrp="1"/>
          </p:cNvSpPr>
          <p:nvPr>
            <p:ph type="subTitle" idx="1"/>
          </p:nvPr>
        </p:nvSpPr>
        <p:spPr>
          <a:xfrm>
            <a:off x="1858700" y="3413158"/>
            <a:ext cx="5361300" cy="522600"/>
          </a:xfrm>
          <a:prstGeom prst="rect">
            <a:avLst/>
          </a:prstGeom>
        </p:spPr>
        <p:txBody>
          <a:bodyPr spcFirstLastPara="1"/>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28" name="Shape 36"/>
          <p:cNvSpPr txBox="1">
            <a:spLocks noGrp="1"/>
          </p:cNvSpPr>
          <p:nvPr>
            <p:ph type="sldNum" idx="10"/>
          </p:nvPr>
        </p:nvSpPr>
        <p:spPr/>
        <p:txBody>
          <a:bodyPr/>
          <a:lstStyle>
            <a:lvl1pPr>
              <a:defRPr/>
            </a:lvl1pPr>
          </a:lstStyle>
          <a:p>
            <a:pPr>
              <a:defRPr/>
            </a:pPr>
            <a:fld id="{8E678566-8953-4AA7-97A7-7CD4D8F51C55}"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7"/>
        <p:cNvGrpSpPr/>
        <p:nvPr/>
      </p:nvGrpSpPr>
      <p:grpSpPr>
        <a:xfrm>
          <a:off x="0" y="0"/>
          <a:ext cx="0" cy="0"/>
          <a:chOff x="0" y="0"/>
          <a:chExt cx="0" cy="0"/>
        </a:xfrm>
      </p:grpSpPr>
      <p:sp>
        <p:nvSpPr>
          <p:cNvPr id="3" name="Shape 38"/>
          <p:cNvSpPr>
            <a:spLocks noChangeArrowheads="1"/>
          </p:cNvSpPr>
          <p:nvPr/>
        </p:nvSpPr>
        <p:spPr bwMode="auto">
          <a:xfrm flipH="1">
            <a:off x="4757738" y="2309813"/>
            <a:ext cx="4386262" cy="2833687"/>
          </a:xfrm>
          <a:prstGeom prst="rtTriangle">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4" name="Shape 39"/>
          <p:cNvGrpSpPr>
            <a:grpSpLocks/>
          </p:cNvGrpSpPr>
          <p:nvPr/>
        </p:nvGrpSpPr>
        <p:grpSpPr bwMode="auto">
          <a:xfrm>
            <a:off x="5594350" y="3960813"/>
            <a:ext cx="2909888" cy="1182687"/>
            <a:chOff x="6917201" y="0"/>
            <a:chExt cx="2227777" cy="863400"/>
          </a:xfrm>
        </p:grpSpPr>
        <p:sp>
          <p:nvSpPr>
            <p:cNvPr id="5" name="Shape 40"/>
            <p:cNvSpPr/>
            <p:nvPr/>
          </p:nvSpPr>
          <p:spPr>
            <a:xfrm>
              <a:off x="7641563"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41"/>
            <p:cNvSpPr/>
            <p:nvPr/>
          </p:nvSpPr>
          <p:spPr>
            <a:xfrm>
              <a:off x="7279382"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42"/>
            <p:cNvSpPr/>
            <p:nvPr/>
          </p:nvSpPr>
          <p:spPr>
            <a:xfrm>
              <a:off x="6917201" y="0"/>
              <a:ext cx="1503415"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8" name="Shape 43"/>
          <p:cNvGrpSpPr>
            <a:grpSpLocks/>
          </p:cNvGrpSpPr>
          <p:nvPr/>
        </p:nvGrpSpPr>
        <p:grpSpPr bwMode="auto">
          <a:xfrm>
            <a:off x="198438" y="0"/>
            <a:ext cx="2795587" cy="1082675"/>
            <a:chOff x="6917201" y="0"/>
            <a:chExt cx="2227777" cy="863400"/>
          </a:xfrm>
        </p:grpSpPr>
        <p:sp>
          <p:nvSpPr>
            <p:cNvPr id="9" name="Shape 44"/>
            <p:cNvSpPr>
              <a:spLocks noChangeArrowheads="1"/>
            </p:cNvSpPr>
            <p:nvPr/>
          </p:nvSpPr>
          <p:spPr bwMode="auto">
            <a:xfrm>
              <a:off x="7642082"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0" name="Shape 45"/>
            <p:cNvSpPr>
              <a:spLocks noChangeArrowheads="1"/>
            </p:cNvSpPr>
            <p:nvPr/>
          </p:nvSpPr>
          <p:spPr bwMode="auto">
            <a:xfrm>
              <a:off x="7279009" y="0"/>
              <a:ext cx="1504160"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46"/>
            <p:cNvSpPr>
              <a:spLocks noChangeArrowheads="1"/>
            </p:cNvSpPr>
            <p:nvPr/>
          </p:nvSpPr>
          <p:spPr bwMode="auto">
            <a:xfrm>
              <a:off x="6917201"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47" name="Shape 47"/>
          <p:cNvSpPr txBox="1">
            <a:spLocks noGrp="1"/>
          </p:cNvSpPr>
          <p:nvPr>
            <p:ph type="title"/>
          </p:nvPr>
        </p:nvSpPr>
        <p:spPr>
          <a:xfrm>
            <a:off x="1888684" y="1746100"/>
            <a:ext cx="5377500" cy="1646100"/>
          </a:xfrm>
          <a:prstGeom prst="rect">
            <a:avLst/>
          </a:prstGeom>
        </p:spPr>
        <p:txBody>
          <a:bodyPr spcFirstLastPara="1" anchor="ct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12" name="Shape 48"/>
          <p:cNvSpPr txBox="1">
            <a:spLocks noGrp="1"/>
          </p:cNvSpPr>
          <p:nvPr>
            <p:ph type="sldNum" idx="10"/>
          </p:nvPr>
        </p:nvSpPr>
        <p:spPr/>
        <p:txBody>
          <a:bodyPr/>
          <a:lstStyle>
            <a:lvl1pPr>
              <a:defRPr/>
            </a:lvl1pPr>
          </a:lstStyle>
          <a:p>
            <a:pPr>
              <a:defRPr/>
            </a:pPr>
            <a:fld id="{FB701FA5-AADD-4960-946F-CE7A35C6BAC9}"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bg2"/>
        </a:solidFill>
        <a:effectLst/>
      </p:bgPr>
    </p:bg>
    <p:spTree>
      <p:nvGrpSpPr>
        <p:cNvPr id="1" name="Shape 49"/>
        <p:cNvGrpSpPr/>
        <p:nvPr/>
      </p:nvGrpSpPr>
      <p:grpSpPr>
        <a:xfrm>
          <a:off x="0" y="0"/>
          <a:ext cx="0" cy="0"/>
          <a:chOff x="0" y="0"/>
          <a:chExt cx="0" cy="0"/>
        </a:xfrm>
      </p:grpSpPr>
      <p:sp>
        <p:nvSpPr>
          <p:cNvPr id="4" name="Shape 50"/>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51"/>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 name="Shape 52"/>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53" name="Shape 53"/>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Shape 54"/>
          <p:cNvSpPr txBox="1">
            <a:spLocks noGrp="1"/>
          </p:cNvSpPr>
          <p:nvPr>
            <p:ph type="body" idx="1"/>
          </p:nvPr>
        </p:nvSpPr>
        <p:spPr>
          <a:xfrm>
            <a:off x="819150" y="1990725"/>
            <a:ext cx="75057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55"/>
          <p:cNvSpPr txBox="1">
            <a:spLocks noGrp="1"/>
          </p:cNvSpPr>
          <p:nvPr>
            <p:ph type="sldNum" idx="10"/>
          </p:nvPr>
        </p:nvSpPr>
        <p:spPr/>
        <p:txBody>
          <a:bodyPr/>
          <a:lstStyle>
            <a:lvl1pPr>
              <a:defRPr/>
            </a:lvl1pPr>
          </a:lstStyle>
          <a:p>
            <a:pPr>
              <a:defRPr/>
            </a:pPr>
            <a:fld id="{435BEB49-0367-4B16-8700-533866D255A9}"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bg>
      <p:bgPr>
        <a:solidFill>
          <a:schemeClr val="bg2"/>
        </a:solidFill>
        <a:effectLst/>
      </p:bgPr>
    </p:bg>
    <p:spTree>
      <p:nvGrpSpPr>
        <p:cNvPr id="1" name="Shape 56"/>
        <p:cNvGrpSpPr/>
        <p:nvPr/>
      </p:nvGrpSpPr>
      <p:grpSpPr>
        <a:xfrm>
          <a:off x="0" y="0"/>
          <a:ext cx="0" cy="0"/>
          <a:chOff x="0" y="0"/>
          <a:chExt cx="0" cy="0"/>
        </a:xfrm>
      </p:grpSpPr>
      <p:sp>
        <p:nvSpPr>
          <p:cNvPr id="5" name="Shape 57"/>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58"/>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59"/>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0" name="Shape 60"/>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Shape 61"/>
          <p:cNvSpPr txBox="1">
            <a:spLocks noGrp="1"/>
          </p:cNvSpPr>
          <p:nvPr>
            <p:ph type="body" idx="1"/>
          </p:nvPr>
        </p:nvSpPr>
        <p:spPr>
          <a:xfrm>
            <a:off x="819150" y="1990725"/>
            <a:ext cx="36861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2" name="Shape 62"/>
          <p:cNvSpPr txBox="1">
            <a:spLocks noGrp="1"/>
          </p:cNvSpPr>
          <p:nvPr>
            <p:ph type="body" idx="2"/>
          </p:nvPr>
        </p:nvSpPr>
        <p:spPr>
          <a:xfrm>
            <a:off x="4638675" y="1990725"/>
            <a:ext cx="3686100" cy="24480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63"/>
          <p:cNvSpPr txBox="1">
            <a:spLocks noGrp="1"/>
          </p:cNvSpPr>
          <p:nvPr>
            <p:ph type="sldNum" idx="10"/>
          </p:nvPr>
        </p:nvSpPr>
        <p:spPr/>
        <p:txBody>
          <a:bodyPr/>
          <a:lstStyle>
            <a:lvl1pPr>
              <a:defRPr/>
            </a:lvl1pPr>
          </a:lstStyle>
          <a:p>
            <a:pPr>
              <a:defRPr/>
            </a:pPr>
            <a:fld id="{412F2053-C061-4D51-8144-4A9EBE27A365}"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bg2"/>
        </a:solidFill>
        <a:effectLst/>
      </p:bgPr>
    </p:bg>
    <p:spTree>
      <p:nvGrpSpPr>
        <p:cNvPr id="1" name="Shape 64"/>
        <p:cNvGrpSpPr/>
        <p:nvPr/>
      </p:nvGrpSpPr>
      <p:grpSpPr>
        <a:xfrm>
          <a:off x="0" y="0"/>
          <a:ext cx="0" cy="0"/>
          <a:chOff x="0" y="0"/>
          <a:chExt cx="0" cy="0"/>
        </a:xfrm>
      </p:grpSpPr>
      <p:sp>
        <p:nvSpPr>
          <p:cNvPr id="3" name="Shape 65"/>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4" name="Shape 66"/>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5" name="Shape 67"/>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68" name="Shape 68"/>
          <p:cNvSpPr txBox="1">
            <a:spLocks noGrp="1"/>
          </p:cNvSpPr>
          <p:nvPr>
            <p:ph type="title"/>
          </p:nvPr>
        </p:nvSpPr>
        <p:spPr>
          <a:xfrm>
            <a:off x="819150" y="845600"/>
            <a:ext cx="7505700" cy="9546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 name="Shape 69"/>
          <p:cNvSpPr txBox="1">
            <a:spLocks noGrp="1"/>
          </p:cNvSpPr>
          <p:nvPr>
            <p:ph type="sldNum" idx="10"/>
          </p:nvPr>
        </p:nvSpPr>
        <p:spPr/>
        <p:txBody>
          <a:bodyPr/>
          <a:lstStyle>
            <a:lvl1pPr>
              <a:defRPr/>
            </a:lvl1pPr>
          </a:lstStyle>
          <a:p>
            <a:pPr>
              <a:defRPr/>
            </a:pPr>
            <a:fld id="{25FFEF60-1E7A-4043-ABBE-95757059744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0"/>
        <p:cNvGrpSpPr/>
        <p:nvPr/>
      </p:nvGrpSpPr>
      <p:grpSpPr>
        <a:xfrm>
          <a:off x="0" y="0"/>
          <a:ext cx="0" cy="0"/>
          <a:chOff x="0" y="0"/>
          <a:chExt cx="0" cy="0"/>
        </a:xfrm>
      </p:grpSpPr>
      <p:sp>
        <p:nvSpPr>
          <p:cNvPr id="4" name="Shape 71"/>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72"/>
          <p:cNvSpPr>
            <a:spLocks noChangeArrowheads="1"/>
          </p:cNvSpPr>
          <p:nvPr/>
        </p:nvSpPr>
        <p:spPr bwMode="auto">
          <a:xfrm>
            <a:off x="0" y="2824163"/>
            <a:ext cx="7370763" cy="2319337"/>
          </a:xfrm>
          <a:prstGeom prst="rtTriangle">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73"/>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4" name="Shape 74"/>
          <p:cNvSpPr txBox="1">
            <a:spLocks noGrp="1"/>
          </p:cNvSpPr>
          <p:nvPr>
            <p:ph type="title"/>
          </p:nvPr>
        </p:nvSpPr>
        <p:spPr>
          <a:xfrm>
            <a:off x="819150" y="845600"/>
            <a:ext cx="3709200" cy="13830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Shape 75"/>
          <p:cNvSpPr txBox="1">
            <a:spLocks noGrp="1"/>
          </p:cNvSpPr>
          <p:nvPr>
            <p:ph type="body" idx="1"/>
          </p:nvPr>
        </p:nvSpPr>
        <p:spPr>
          <a:xfrm>
            <a:off x="830700" y="2319050"/>
            <a:ext cx="3709200" cy="21198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76"/>
          <p:cNvSpPr txBox="1">
            <a:spLocks noGrp="1"/>
          </p:cNvSpPr>
          <p:nvPr>
            <p:ph type="sldNum" idx="10"/>
          </p:nvPr>
        </p:nvSpPr>
        <p:spPr/>
        <p:txBody>
          <a:bodyPr/>
          <a:lstStyle>
            <a:lvl1pPr>
              <a:defRPr/>
            </a:lvl1pPr>
          </a:lstStyle>
          <a:p>
            <a:pPr>
              <a:defRPr/>
            </a:pPr>
            <a:fld id="{9BC5EF6F-5062-471D-8D2E-3D4B6C9BAEA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77"/>
        <p:cNvGrpSpPr/>
        <p:nvPr/>
      </p:nvGrpSpPr>
      <p:grpSpPr>
        <a:xfrm>
          <a:off x="0" y="0"/>
          <a:ext cx="0" cy="0"/>
          <a:chOff x="0" y="0"/>
          <a:chExt cx="0" cy="0"/>
        </a:xfrm>
      </p:grpSpPr>
      <p:sp>
        <p:nvSpPr>
          <p:cNvPr id="3" name="Shape 78"/>
          <p:cNvSpPr/>
          <p:nvPr/>
        </p:nvSpPr>
        <p:spPr>
          <a:xfrm>
            <a:off x="0" y="2822575"/>
            <a:ext cx="7369175" cy="2317750"/>
          </a:xfrm>
          <a:prstGeom prst="rtTriangle">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4" name="Shape 79"/>
          <p:cNvSpPr>
            <a:spLocks noChangeArrowheads="1"/>
          </p:cNvSpPr>
          <p:nvPr/>
        </p:nvSpPr>
        <p:spPr bwMode="auto">
          <a:xfrm flipH="1">
            <a:off x="3582988" y="1554163"/>
            <a:ext cx="5561012" cy="3589337"/>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5" name="Shape 80"/>
          <p:cNvGrpSpPr>
            <a:grpSpLocks/>
          </p:cNvGrpSpPr>
          <p:nvPr/>
        </p:nvGrpSpPr>
        <p:grpSpPr bwMode="auto">
          <a:xfrm>
            <a:off x="255588" y="0"/>
            <a:ext cx="2251075" cy="1042988"/>
            <a:chOff x="3961956" y="4383950"/>
            <a:chExt cx="1160548" cy="548700"/>
          </a:xfrm>
        </p:grpSpPr>
        <p:sp>
          <p:nvSpPr>
            <p:cNvPr id="6" name="Shape 81"/>
            <p:cNvSpPr>
              <a:spLocks noChangeArrowheads="1"/>
            </p:cNvSpPr>
            <p:nvPr/>
          </p:nvSpPr>
          <p:spPr bwMode="auto">
            <a:xfrm>
              <a:off x="4224675" y="4383950"/>
              <a:ext cx="897829"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7" name="Shape 82"/>
            <p:cNvSpPr>
              <a:spLocks noChangeArrowheads="1"/>
            </p:cNvSpPr>
            <p:nvPr/>
          </p:nvSpPr>
          <p:spPr bwMode="auto">
            <a:xfrm>
              <a:off x="4093725" y="4383950"/>
              <a:ext cx="897010"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8" name="Shape 83"/>
            <p:cNvSpPr>
              <a:spLocks noChangeArrowheads="1"/>
            </p:cNvSpPr>
            <p:nvPr/>
          </p:nvSpPr>
          <p:spPr bwMode="auto">
            <a:xfrm>
              <a:off x="3961956" y="4383950"/>
              <a:ext cx="897828" cy="548700"/>
            </a:xfrm>
            <a:prstGeom prst="parallelogram">
              <a:avLst>
                <a:gd name="adj" fmla="val 153196"/>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9" name="Shape 84"/>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nvGrpSpPr>
          <p:cNvPr id="10" name="Shape 85"/>
          <p:cNvGrpSpPr>
            <a:grpSpLocks/>
          </p:cNvGrpSpPr>
          <p:nvPr/>
        </p:nvGrpSpPr>
        <p:grpSpPr bwMode="auto">
          <a:xfrm>
            <a:off x="34925" y="4522788"/>
            <a:ext cx="1593850" cy="615950"/>
            <a:chOff x="6917201" y="0"/>
            <a:chExt cx="2227777" cy="863400"/>
          </a:xfrm>
        </p:grpSpPr>
        <p:sp>
          <p:nvSpPr>
            <p:cNvPr id="11" name="Shape 86"/>
            <p:cNvSpPr/>
            <p:nvPr/>
          </p:nvSpPr>
          <p:spPr>
            <a:xfrm>
              <a:off x="7642782" y="0"/>
              <a:ext cx="1502196"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2" name="Shape 87"/>
            <p:cNvSpPr/>
            <p:nvPr/>
          </p:nvSpPr>
          <p:spPr>
            <a:xfrm>
              <a:off x="7278883" y="0"/>
              <a:ext cx="1504415"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3" name="Shape 88"/>
            <p:cNvSpPr/>
            <p:nvPr/>
          </p:nvSpPr>
          <p:spPr>
            <a:xfrm>
              <a:off x="6917201" y="0"/>
              <a:ext cx="1502197" cy="863400"/>
            </a:xfrm>
            <a:prstGeom prst="parallelogram">
              <a:avLst>
                <a:gd name="adj" fmla="val 158024"/>
              </a:avLst>
            </a:prstGeom>
            <a:solidFill>
              <a:schemeClr val="accent6"/>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14" name="Shape 89"/>
          <p:cNvGrpSpPr>
            <a:grpSpLocks/>
          </p:cNvGrpSpPr>
          <p:nvPr/>
        </p:nvGrpSpPr>
        <p:grpSpPr bwMode="auto">
          <a:xfrm>
            <a:off x="5886450" y="1588"/>
            <a:ext cx="3257550" cy="1260475"/>
            <a:chOff x="6917201" y="0"/>
            <a:chExt cx="2227777" cy="863400"/>
          </a:xfrm>
        </p:grpSpPr>
        <p:sp>
          <p:nvSpPr>
            <p:cNvPr id="15" name="Shape 90"/>
            <p:cNvSpPr>
              <a:spLocks noChangeArrowheads="1"/>
            </p:cNvSpPr>
            <p:nvPr/>
          </p:nvSpPr>
          <p:spPr bwMode="auto">
            <a:xfrm>
              <a:off x="7641337" y="0"/>
              <a:ext cx="1503641"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6" name="Shape 91"/>
            <p:cNvSpPr>
              <a:spLocks noChangeArrowheads="1"/>
            </p:cNvSpPr>
            <p:nvPr/>
          </p:nvSpPr>
          <p:spPr bwMode="auto">
            <a:xfrm>
              <a:off x="7279812" y="0"/>
              <a:ext cx="1502555"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7" name="Shape 92"/>
            <p:cNvSpPr>
              <a:spLocks noChangeArrowheads="1"/>
            </p:cNvSpPr>
            <p:nvPr/>
          </p:nvSpPr>
          <p:spPr bwMode="auto">
            <a:xfrm>
              <a:off x="6917201" y="0"/>
              <a:ext cx="1503641" cy="863400"/>
            </a:xfrm>
            <a:prstGeom prst="parallelogram">
              <a:avLst>
                <a:gd name="adj" fmla="val 158025"/>
              </a:avLst>
            </a:prstGeom>
            <a:solidFill>
              <a:schemeClr val="accent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93" name="Shape 93"/>
          <p:cNvSpPr txBox="1">
            <a:spLocks noGrp="1"/>
          </p:cNvSpPr>
          <p:nvPr>
            <p:ph type="title"/>
          </p:nvPr>
        </p:nvSpPr>
        <p:spPr>
          <a:xfrm>
            <a:off x="1393929" y="1301146"/>
            <a:ext cx="6366900" cy="2539200"/>
          </a:xfrm>
          <a:prstGeom prst="rect">
            <a:avLst/>
          </a:prstGeom>
        </p:spPr>
        <p:txBody>
          <a:bodyPr spcFirstLastPara="1" anchor="ct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18" name="Shape 94"/>
          <p:cNvSpPr txBox="1">
            <a:spLocks noGrp="1"/>
          </p:cNvSpPr>
          <p:nvPr>
            <p:ph type="sldNum" idx="10"/>
          </p:nvPr>
        </p:nvSpPr>
        <p:spPr/>
        <p:txBody>
          <a:bodyPr/>
          <a:lstStyle>
            <a:lvl1pPr>
              <a:defRPr/>
            </a:lvl1pPr>
          </a:lstStyle>
          <a:p>
            <a:pPr>
              <a:defRPr/>
            </a:pPr>
            <a:fld id="{F742B024-2914-4DAB-9419-CF7D2845724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bg2"/>
        </a:solidFill>
        <a:effectLst/>
      </p:bgPr>
    </p:bg>
    <p:spTree>
      <p:nvGrpSpPr>
        <p:cNvPr id="1" name="Shape 95"/>
        <p:cNvGrpSpPr/>
        <p:nvPr/>
      </p:nvGrpSpPr>
      <p:grpSpPr>
        <a:xfrm>
          <a:off x="0" y="0"/>
          <a:ext cx="0" cy="0"/>
          <a:chOff x="0" y="0"/>
          <a:chExt cx="0" cy="0"/>
        </a:xfrm>
      </p:grpSpPr>
      <p:sp>
        <p:nvSpPr>
          <p:cNvPr id="5" name="Shape 96"/>
          <p:cNvSpPr>
            <a:spLocks noChangeArrowheads="1"/>
          </p:cNvSpPr>
          <p:nvPr/>
        </p:nvSpPr>
        <p:spPr bwMode="auto">
          <a:xfrm flipH="1">
            <a:off x="3582988" y="1550988"/>
            <a:ext cx="5561012" cy="3592512"/>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6" name="Shape 97"/>
          <p:cNvSpPr/>
          <p:nvPr/>
        </p:nvSpPr>
        <p:spPr>
          <a:xfrm>
            <a:off x="0" y="2824163"/>
            <a:ext cx="7370763" cy="2319337"/>
          </a:xfrm>
          <a:prstGeom prst="rtTriangle">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98"/>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99" name="Shape 99"/>
          <p:cNvSpPr txBox="1">
            <a:spLocks noGrp="1"/>
          </p:cNvSpPr>
          <p:nvPr>
            <p:ph type="title"/>
          </p:nvPr>
        </p:nvSpPr>
        <p:spPr>
          <a:xfrm>
            <a:off x="819150" y="845600"/>
            <a:ext cx="6424200" cy="705000"/>
          </a:xfrm>
          <a:prstGeom prst="rect">
            <a:avLst/>
          </a:prstGeom>
        </p:spPr>
        <p:txBody>
          <a:bodyPr spcFirstLastPara="1"/>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Shape 100"/>
          <p:cNvSpPr txBox="1">
            <a:spLocks noGrp="1"/>
          </p:cNvSpPr>
          <p:nvPr>
            <p:ph type="subTitle" idx="1"/>
          </p:nvPr>
        </p:nvSpPr>
        <p:spPr>
          <a:xfrm>
            <a:off x="819150" y="1550700"/>
            <a:ext cx="5859900" cy="393600"/>
          </a:xfrm>
          <a:prstGeom prst="rect">
            <a:avLst/>
          </a:prstGeom>
        </p:spPr>
        <p:txBody>
          <a:bodyPr spcFirstLastPara="1"/>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Shape 101"/>
          <p:cNvSpPr txBox="1">
            <a:spLocks noGrp="1"/>
          </p:cNvSpPr>
          <p:nvPr>
            <p:ph type="body" idx="2"/>
          </p:nvPr>
        </p:nvSpPr>
        <p:spPr>
          <a:xfrm>
            <a:off x="819150" y="2467050"/>
            <a:ext cx="5859900" cy="20955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102"/>
          <p:cNvSpPr txBox="1">
            <a:spLocks noGrp="1"/>
          </p:cNvSpPr>
          <p:nvPr>
            <p:ph type="sldNum" idx="10"/>
          </p:nvPr>
        </p:nvSpPr>
        <p:spPr/>
        <p:txBody>
          <a:bodyPr/>
          <a:lstStyle>
            <a:lvl1pPr>
              <a:defRPr/>
            </a:lvl1pPr>
          </a:lstStyle>
          <a:p>
            <a:pPr>
              <a:defRPr/>
            </a:pPr>
            <a:fld id="{0EB46348-7BCA-4267-865F-2E332B2C619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bg>
      <p:bgPr>
        <a:solidFill>
          <a:schemeClr val="accent1"/>
        </a:solidFill>
        <a:effectLst/>
      </p:bgPr>
    </p:bg>
    <p:spTree>
      <p:nvGrpSpPr>
        <p:cNvPr id="1" name="Shape 103"/>
        <p:cNvGrpSpPr/>
        <p:nvPr/>
      </p:nvGrpSpPr>
      <p:grpSpPr>
        <a:xfrm>
          <a:off x="0" y="0"/>
          <a:ext cx="0" cy="0"/>
          <a:chOff x="0" y="0"/>
          <a:chExt cx="0" cy="0"/>
        </a:xfrm>
      </p:grpSpPr>
      <p:sp>
        <p:nvSpPr>
          <p:cNvPr id="3" name="Shape 104"/>
          <p:cNvSpPr>
            <a:spLocks noChangeArrowheads="1"/>
          </p:cNvSpPr>
          <p:nvPr/>
        </p:nvSpPr>
        <p:spPr bwMode="auto">
          <a:xfrm>
            <a:off x="0" y="2824163"/>
            <a:ext cx="7370763" cy="2319337"/>
          </a:xfrm>
          <a:prstGeom prst="rtTriangle">
            <a:avLst/>
          </a:prstGeom>
          <a:solidFill>
            <a:schemeClr val="tx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4" name="Shape 105"/>
          <p:cNvSpPr>
            <a:spLocks noChangeArrowheads="1"/>
          </p:cNvSpPr>
          <p:nvPr/>
        </p:nvSpPr>
        <p:spPr bwMode="auto">
          <a:xfrm flipH="1">
            <a:off x="3582988" y="1550988"/>
            <a:ext cx="5561012" cy="3592512"/>
          </a:xfrm>
          <a:prstGeom prst="rtTriangle">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5" name="Shape 106"/>
          <p:cNvSpPr/>
          <p:nvPr/>
        </p:nvSpPr>
        <p:spPr>
          <a:xfrm>
            <a:off x="203200" y="206375"/>
            <a:ext cx="8737600" cy="473075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107" name="Shape 107"/>
          <p:cNvSpPr txBox="1">
            <a:spLocks noGrp="1"/>
          </p:cNvSpPr>
          <p:nvPr>
            <p:ph type="body" idx="1"/>
          </p:nvPr>
        </p:nvSpPr>
        <p:spPr>
          <a:xfrm>
            <a:off x="328025" y="4163500"/>
            <a:ext cx="7415100" cy="605100"/>
          </a:xfrm>
          <a:prstGeom prst="rect">
            <a:avLst/>
          </a:prstGeom>
        </p:spPr>
        <p:txBody>
          <a:bodyPr spcFirstLastPara="1" anchor="b"/>
          <a:lstStyle>
            <a:lvl1pPr marL="457200" lvl="0" indent="-228600">
              <a:lnSpc>
                <a:spcPct val="100000"/>
              </a:lnSpc>
              <a:spcBef>
                <a:spcPts val="0"/>
              </a:spcBef>
              <a:spcAft>
                <a:spcPts val="0"/>
              </a:spcAft>
              <a:buSzPts val="1300"/>
              <a:buNone/>
              <a:defRPr/>
            </a:lvl1pPr>
          </a:lstStyle>
          <a:p>
            <a:endParaRPr/>
          </a:p>
        </p:txBody>
      </p:sp>
      <p:sp>
        <p:nvSpPr>
          <p:cNvPr id="6" name="Shape 108"/>
          <p:cNvSpPr txBox="1">
            <a:spLocks noGrp="1"/>
          </p:cNvSpPr>
          <p:nvPr>
            <p:ph type="sldNum" idx="10"/>
          </p:nvPr>
        </p:nvSpPr>
        <p:spPr/>
        <p:txBody>
          <a:bodyPr/>
          <a:lstStyle>
            <a:lvl1pPr>
              <a:defRPr/>
            </a:lvl1pPr>
          </a:lstStyle>
          <a:p>
            <a:pPr>
              <a:defRPr/>
            </a:pPr>
            <a:fld id="{A53A0ACA-8560-4341-82BC-1B1E6B454AF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09"/>
        <p:cNvGrpSpPr/>
        <p:nvPr/>
      </p:nvGrpSpPr>
      <p:grpSpPr>
        <a:xfrm>
          <a:off x="0" y="0"/>
          <a:ext cx="0" cy="0"/>
          <a:chOff x="0" y="0"/>
          <a:chExt cx="0" cy="0"/>
        </a:xfrm>
      </p:grpSpPr>
      <p:sp>
        <p:nvSpPr>
          <p:cNvPr id="4" name="Shape 110"/>
          <p:cNvSpPr>
            <a:spLocks noChangeArrowheads="1"/>
          </p:cNvSpPr>
          <p:nvPr/>
        </p:nvSpPr>
        <p:spPr bwMode="auto">
          <a:xfrm flipH="1">
            <a:off x="5568950" y="2833688"/>
            <a:ext cx="3575050" cy="2309812"/>
          </a:xfrm>
          <a:prstGeom prst="rtTriangle">
            <a:avLst/>
          </a:prstGeom>
          <a:solidFill>
            <a:schemeClr val="tx1"/>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nvGrpSpPr>
          <p:cNvPr id="5" name="Shape 111"/>
          <p:cNvGrpSpPr>
            <a:grpSpLocks/>
          </p:cNvGrpSpPr>
          <p:nvPr/>
        </p:nvGrpSpPr>
        <p:grpSpPr bwMode="auto">
          <a:xfrm>
            <a:off x="5959475" y="4119563"/>
            <a:ext cx="2520950" cy="1023937"/>
            <a:chOff x="6917201" y="0"/>
            <a:chExt cx="2227777" cy="863400"/>
          </a:xfrm>
        </p:grpSpPr>
        <p:sp>
          <p:nvSpPr>
            <p:cNvPr id="6" name="Shape 112"/>
            <p:cNvSpPr/>
            <p:nvPr/>
          </p:nvSpPr>
          <p:spPr>
            <a:xfrm>
              <a:off x="7641088"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7" name="Shape 113"/>
            <p:cNvSpPr/>
            <p:nvPr/>
          </p:nvSpPr>
          <p:spPr>
            <a:xfrm>
              <a:off x="7279145"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sp>
          <p:nvSpPr>
            <p:cNvPr id="8" name="Shape 114"/>
            <p:cNvSpPr/>
            <p:nvPr/>
          </p:nvSpPr>
          <p:spPr>
            <a:xfrm>
              <a:off x="6917201" y="0"/>
              <a:ext cx="1503890" cy="863400"/>
            </a:xfrm>
            <a:prstGeom prst="parallelogram">
              <a:avLst>
                <a:gd name="adj" fmla="val 158024"/>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sz="1400" kern="0">
                <a:latin typeface="Arial"/>
                <a:ea typeface="Arial"/>
                <a:cs typeface="Arial"/>
                <a:sym typeface="Arial"/>
              </a:endParaRPr>
            </a:p>
          </p:txBody>
        </p:sp>
      </p:grpSp>
      <p:grpSp>
        <p:nvGrpSpPr>
          <p:cNvPr id="9" name="Shape 115"/>
          <p:cNvGrpSpPr>
            <a:grpSpLocks/>
          </p:cNvGrpSpPr>
          <p:nvPr/>
        </p:nvGrpSpPr>
        <p:grpSpPr bwMode="auto">
          <a:xfrm>
            <a:off x="198438" y="0"/>
            <a:ext cx="2795587" cy="1082675"/>
            <a:chOff x="6917201" y="0"/>
            <a:chExt cx="2227777" cy="863400"/>
          </a:xfrm>
        </p:grpSpPr>
        <p:sp>
          <p:nvSpPr>
            <p:cNvPr id="10" name="Shape 116"/>
            <p:cNvSpPr>
              <a:spLocks noChangeArrowheads="1"/>
            </p:cNvSpPr>
            <p:nvPr/>
          </p:nvSpPr>
          <p:spPr bwMode="auto">
            <a:xfrm>
              <a:off x="7642082"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1" name="Shape 117"/>
            <p:cNvSpPr>
              <a:spLocks noChangeArrowheads="1"/>
            </p:cNvSpPr>
            <p:nvPr/>
          </p:nvSpPr>
          <p:spPr bwMode="auto">
            <a:xfrm>
              <a:off x="7279009" y="0"/>
              <a:ext cx="1504160"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sp>
          <p:nvSpPr>
            <p:cNvPr id="12" name="Shape 118"/>
            <p:cNvSpPr>
              <a:spLocks noChangeArrowheads="1"/>
            </p:cNvSpPr>
            <p:nvPr/>
          </p:nvSpPr>
          <p:spPr bwMode="auto">
            <a:xfrm>
              <a:off x="6917201" y="0"/>
              <a:ext cx="1502896" cy="863400"/>
            </a:xfrm>
            <a:prstGeom prst="parallelogram">
              <a:avLst>
                <a:gd name="adj" fmla="val 158025"/>
              </a:avLst>
            </a:prstGeom>
            <a:solidFill>
              <a:schemeClr val="bg2"/>
            </a:solidFill>
            <a:ln w="9525">
              <a:noFill/>
              <a:miter lim="800000"/>
              <a:headEnd/>
              <a:tailEnd/>
            </a:ln>
          </p:spPr>
          <p:txBody>
            <a:bodyPr lIns="91425" tIns="91425" rIns="91425" bIns="91425" anchor="ctr"/>
            <a:lstStyle/>
            <a:p>
              <a:pPr>
                <a:buClr>
                  <a:srgbClr val="000000"/>
                </a:buClr>
                <a:buFont typeface="Arial" charset="0"/>
                <a:buNone/>
                <a:defRPr/>
              </a:pPr>
              <a:endParaRPr lang="pt-BR" sz="1400"/>
            </a:p>
          </p:txBody>
        </p:sp>
      </p:grpSp>
      <p:sp>
        <p:nvSpPr>
          <p:cNvPr id="119" name="Shape 119"/>
          <p:cNvSpPr txBox="1">
            <a:spLocks noGrp="1"/>
          </p:cNvSpPr>
          <p:nvPr>
            <p:ph type="title"/>
          </p:nvPr>
        </p:nvSpPr>
        <p:spPr>
          <a:xfrm>
            <a:off x="1385850" y="1383850"/>
            <a:ext cx="6372300" cy="1379700"/>
          </a:xfrm>
          <a:prstGeom prst="rect">
            <a:avLst/>
          </a:prstGeom>
        </p:spPr>
        <p:txBody>
          <a:bodyPr spcFirstLastPara="1" anchor="ct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rPr lang="pt-BR" smtClean="0"/>
              <a:t>Clique para editar o estilo do título mestre</a:t>
            </a:r>
            <a:endParaRPr/>
          </a:p>
        </p:txBody>
      </p:sp>
      <p:sp>
        <p:nvSpPr>
          <p:cNvPr id="120" name="Shape 120"/>
          <p:cNvSpPr txBox="1">
            <a:spLocks noGrp="1"/>
          </p:cNvSpPr>
          <p:nvPr>
            <p:ph type="body" idx="1"/>
          </p:nvPr>
        </p:nvSpPr>
        <p:spPr>
          <a:xfrm>
            <a:off x="1385850" y="2863850"/>
            <a:ext cx="6372300" cy="641100"/>
          </a:xfrm>
          <a:prstGeom prst="rect">
            <a:avLst/>
          </a:prstGeom>
        </p:spPr>
        <p:txBody>
          <a:bodyPr spcFirstLastPara="1"/>
          <a:lstStyle>
            <a:lvl1pPr marL="457200" lvl="0" indent="-311150" algn="ctr">
              <a:spcBef>
                <a:spcPts val="0"/>
              </a:spcBef>
              <a:spcAft>
                <a:spcPts val="0"/>
              </a:spcAft>
              <a:buSzPts val="1300"/>
              <a:buChar char="●"/>
              <a:defRPr/>
            </a:lvl1pPr>
            <a:lvl2pPr marL="914400" lvl="1" indent="-298450" algn="ctr">
              <a:spcBef>
                <a:spcPts val="1600"/>
              </a:spcBef>
              <a:spcAft>
                <a:spcPts val="0"/>
              </a:spcAft>
              <a:buSzPts val="1100"/>
              <a:buChar char="○"/>
              <a:defRPr/>
            </a:lvl2pPr>
            <a:lvl3pPr marL="1371600" lvl="2" indent="-298450" algn="ctr">
              <a:spcBef>
                <a:spcPts val="1600"/>
              </a:spcBef>
              <a:spcAft>
                <a:spcPts val="0"/>
              </a:spcAft>
              <a:buSzPts val="1100"/>
              <a:buChar char="■"/>
              <a:defRPr/>
            </a:lvl3pPr>
            <a:lvl4pPr marL="1828800" lvl="3" indent="-298450" algn="ctr">
              <a:spcBef>
                <a:spcPts val="1600"/>
              </a:spcBef>
              <a:spcAft>
                <a:spcPts val="0"/>
              </a:spcAft>
              <a:buSzPts val="1100"/>
              <a:buChar char="●"/>
              <a:defRPr/>
            </a:lvl4pPr>
            <a:lvl5pPr marL="2286000" lvl="4" indent="-298450" algn="ctr">
              <a:spcBef>
                <a:spcPts val="1600"/>
              </a:spcBef>
              <a:spcAft>
                <a:spcPts val="0"/>
              </a:spcAft>
              <a:buSzPts val="1100"/>
              <a:buChar char="○"/>
              <a:defRPr/>
            </a:lvl5pPr>
            <a:lvl6pPr marL="2743200" lvl="5" indent="-298450" algn="ctr">
              <a:spcBef>
                <a:spcPts val="1600"/>
              </a:spcBef>
              <a:spcAft>
                <a:spcPts val="0"/>
              </a:spcAft>
              <a:buSzPts val="1100"/>
              <a:buChar char="■"/>
              <a:defRPr/>
            </a:lvl6pPr>
            <a:lvl7pPr marL="3200400" lvl="6" indent="-298450" algn="ctr">
              <a:spcBef>
                <a:spcPts val="1600"/>
              </a:spcBef>
              <a:spcAft>
                <a:spcPts val="0"/>
              </a:spcAft>
              <a:buSzPts val="1100"/>
              <a:buChar char="●"/>
              <a:defRPr/>
            </a:lvl7pPr>
            <a:lvl8pPr marL="3657600" lvl="7" indent="-298450" algn="ctr">
              <a:spcBef>
                <a:spcPts val="1600"/>
              </a:spcBef>
              <a:spcAft>
                <a:spcPts val="0"/>
              </a:spcAft>
              <a:buSzPts val="1100"/>
              <a:buChar char="○"/>
              <a:defRPr/>
            </a:lvl8pPr>
            <a:lvl9pPr marL="4114800" lvl="8" indent="-298450" algn="ctr">
              <a:spcBef>
                <a:spcPts val="1600"/>
              </a:spcBef>
              <a:spcAft>
                <a:spcPts val="1600"/>
              </a:spcAft>
              <a:buSzPts val="1100"/>
              <a:buChar char="■"/>
              <a:defRPr/>
            </a:lvl9pPr>
          </a:lstStyle>
          <a:p>
            <a:endParaRPr/>
          </a:p>
        </p:txBody>
      </p:sp>
      <p:sp>
        <p:nvSpPr>
          <p:cNvPr id="13" name="Shape 121"/>
          <p:cNvSpPr txBox="1">
            <a:spLocks noGrp="1"/>
          </p:cNvSpPr>
          <p:nvPr>
            <p:ph type="sldNum" idx="10"/>
          </p:nvPr>
        </p:nvSpPr>
        <p:spPr/>
        <p:txBody>
          <a:bodyPr/>
          <a:lstStyle>
            <a:lvl1pPr>
              <a:defRPr/>
            </a:lvl1pPr>
          </a:lstStyle>
          <a:p>
            <a:pPr>
              <a:defRPr/>
            </a:pPr>
            <a:fld id="{F563EA2F-5BB3-43EB-BDDD-989501B36E06}"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269" name="Shape 6"/>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1270" name="Shape 7"/>
          <p:cNvSpPr txBox="1">
            <a:spLocks noGrp="1"/>
          </p:cNvSpPr>
          <p:nvPr>
            <p:ph type="body" idx="1"/>
          </p:nvPr>
        </p:nvSpPr>
        <p:spPr bwMode="auto">
          <a:xfrm>
            <a:off x="311150" y="1152525"/>
            <a:ext cx="8521700" cy="33909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4" name="Shape 121"/>
          <p:cNvSpPr txBox="1">
            <a:spLocks noGrp="1"/>
          </p:cNvSpPr>
          <p:nvPr>
            <p:ph type="sldNum" idx="4"/>
          </p:nvPr>
        </p:nvSpPr>
        <p:spPr bwMode="auto">
          <a:xfrm>
            <a:off x="8391525" y="4543425"/>
            <a:ext cx="547688" cy="393700"/>
          </a:xfrm>
          <a:prstGeom prst="rect">
            <a:avLst/>
          </a:prstGeom>
          <a:ln>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a:solidFill>
                  <a:srgbClr val="233A44"/>
                </a:solidFill>
                <a:latin typeface="Tahoma" pitchFamily="34" charset="0"/>
                <a:cs typeface="Tahoma" pitchFamily="34" charset="0"/>
                <a:sym typeface="Tahoma" pitchFamily="34" charset="0"/>
              </a:defRPr>
            </a:lvl1pPr>
          </a:lstStyle>
          <a:p>
            <a:pPr>
              <a:defRPr/>
            </a:pPr>
            <a:fld id="{5BF898F0-54CD-4BD4-BC71-E8872158B10D}" type="slidenum">
              <a:rPr lang="pt-BR"/>
              <a:pPr>
                <a:defRPr/>
              </a:pPr>
              <a:t>‹nº›</a:t>
            </a:fld>
            <a:endParaRPr lang="pt-BR"/>
          </a:p>
        </p:txBody>
      </p:sp>
    </p:spTree>
  </p:cSld>
  <p:clrMap bg1="lt1" tx1="dk1" bg2="dk2" tx2="lt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mj-lt"/>
          <a:ea typeface="+mj-ea"/>
          <a:cs typeface="+mj-cs"/>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buChar char="•"/>
        <a:defRPr sz="1400">
          <a:solidFill>
            <a:srgbClr val="000000"/>
          </a:solidFill>
          <a:latin typeface="+mn-lt"/>
          <a:ea typeface="+mn-ea"/>
          <a:cs typeface="+mn-cs"/>
          <a:sym typeface="Arial" charset="0"/>
        </a:defRPr>
      </a:lvl1pPr>
      <a:lvl2pPr marL="742950" lvl="1" indent="-285750" algn="l" rtl="0" eaLnBrk="0" fontAlgn="base" hangingPunct="0">
        <a:spcBef>
          <a:spcPct val="0"/>
        </a:spcBef>
        <a:spcAft>
          <a:spcPct val="0"/>
        </a:spcAft>
        <a:buClr>
          <a:srgbClr val="000000"/>
        </a:buClr>
        <a:buFont typeface="Arial" charset="0"/>
        <a:buChar char="–"/>
        <a:defRPr sz="1400">
          <a:solidFill>
            <a:srgbClr val="000000"/>
          </a:solidFill>
          <a:latin typeface="+mn-lt"/>
          <a:ea typeface="+mn-ea"/>
          <a:cs typeface="+mn-cs"/>
          <a:sym typeface="Arial" charset="0"/>
        </a:defRPr>
      </a:lvl2pPr>
      <a:lvl3pPr marL="1143000" lvl="2" indent="-228600" algn="l" rtl="0" eaLnBrk="0" fontAlgn="base" hangingPunct="0">
        <a:spcBef>
          <a:spcPct val="0"/>
        </a:spcBef>
        <a:spcAft>
          <a:spcPct val="0"/>
        </a:spcAft>
        <a:buClr>
          <a:srgbClr val="000000"/>
        </a:buClr>
        <a:buFont typeface="Arial" charset="0"/>
        <a:buChar char="•"/>
        <a:defRPr sz="1400">
          <a:solidFill>
            <a:srgbClr val="000000"/>
          </a:solidFill>
          <a:latin typeface="+mn-lt"/>
          <a:ea typeface="+mn-ea"/>
          <a:cs typeface="+mn-cs"/>
          <a:sym typeface="Arial" charset="0"/>
        </a:defRPr>
      </a:lvl3pPr>
      <a:lvl4pPr marL="1600200" lvl="3" indent="-228600" algn="l" rtl="0" eaLnBrk="0" fontAlgn="base" hangingPunct="0">
        <a:spcBef>
          <a:spcPct val="0"/>
        </a:spcBef>
        <a:spcAft>
          <a:spcPct val="0"/>
        </a:spcAft>
        <a:buClr>
          <a:srgbClr val="000000"/>
        </a:buClr>
        <a:buFont typeface="Arial" charset="0"/>
        <a:buChar char="–"/>
        <a:defRPr sz="1400">
          <a:solidFill>
            <a:srgbClr val="000000"/>
          </a:solidFill>
          <a:latin typeface="+mn-lt"/>
          <a:ea typeface="+mn-ea"/>
          <a:cs typeface="+mn-cs"/>
          <a:sym typeface="Arial" charset="0"/>
        </a:defRPr>
      </a:lvl4pPr>
      <a:lvl5pPr marL="2057400" lvl="4" indent="-228600" algn="l" rtl="0" eaLnBrk="0" fontAlgn="base" hangingPunct="0">
        <a:spcBef>
          <a:spcPct val="0"/>
        </a:spcBef>
        <a:spcAft>
          <a:spcPct val="0"/>
        </a:spcAft>
        <a:buClr>
          <a:srgbClr val="000000"/>
        </a:buClr>
        <a:buFont typeface="Arial" charset="0"/>
        <a:buChar char="»"/>
        <a:defRPr sz="1400">
          <a:solidFill>
            <a:srgbClr val="000000"/>
          </a:solidFill>
          <a:latin typeface="+mn-lt"/>
          <a:ea typeface="+mn-ea"/>
          <a:cs typeface="+mn-cs"/>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mn-ea"/>
          <a:cs typeface="+mn-cs"/>
          <a:sym typeface="Arial"/>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ncbi.nlm.nih.gov/pubmed?linkname=pubmed_pubmed&amp;from_uid=10545551" TargetMode="External"/><Relationship Id="rId2" Type="http://schemas.openxmlformats.org/officeDocument/2006/relationships/hyperlink" Target="https://www.ncbi.nlm.nih.gov/pubmed/10545551"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ncbi.nlm.nih.gov/pubmed?linkname=pubmed_pubmed&amp;from_uid=11112153" TargetMode="External"/><Relationship Id="rId2" Type="http://schemas.openxmlformats.org/officeDocument/2006/relationships/hyperlink" Target="https://www.ncbi.nlm.nih.gov/pubmed/11112153"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ncbi.nlm.nih.gov/pubmed?linkname=pubmed_pubmed&amp;from_uid=10619811" TargetMode="External"/><Relationship Id="rId2" Type="http://schemas.openxmlformats.org/officeDocument/2006/relationships/hyperlink" Target="https://www.ncbi.nlm.nih.gov/pubmed/10619811"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ncbi.nlm.nih.gov/pubmed/7761212"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ncbi.nlm.nih.gov/pubmed?linkname=pubmed_pubmed&amp;from_uid=9663850" TargetMode="External"/><Relationship Id="rId2" Type="http://schemas.openxmlformats.org/officeDocument/2006/relationships/hyperlink" Target="https://www.ncbi.nlm.nih.gov/pubmed/9663850"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paulomargotto.com.br/documentos/6229" TargetMode="External"/><Relationship Id="rId2" Type="http://schemas.openxmlformats.org/officeDocument/2006/relationships/hyperlink" Target="https://www.ncbi.nlm.nih.gov/pubmed/12219057" TargetMode="Externa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hyperlink" Target="http://www.ncbi.nlm.nih.gov/pubmed/16636534"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paulomargotto.com.br/documentos/4772" TargetMode="External"/><Relationship Id="rId2" Type="http://schemas.openxmlformats.org/officeDocument/2006/relationships/hyperlink" Target="http://www.ncbi.nlm.nih.gov/pubmed/17272619" TargetMode="Externa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hyperlink" Target="https://www.ncbi.nlm.nih.gov/pubmed/24819374"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ncbi.nlm.nih.gov/pubmed?linkname=pubmed_pubmed&amp;from_uid=26088180" TargetMode="External"/><Relationship Id="rId2" Type="http://schemas.openxmlformats.org/officeDocument/2006/relationships/hyperlink" Target="https://www.ncbi.nlm.nih.gov/pubmed/26088180"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76355" TargetMode="External"/><Relationship Id="rId2" Type="http://schemas.openxmlformats.org/officeDocument/2006/relationships/hyperlink" Target="https://www.ncbi.nlm.nih.gov/pubmed/27876355"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09598" TargetMode="External"/><Relationship Id="rId2" Type="http://schemas.openxmlformats.org/officeDocument/2006/relationships/hyperlink" Target="https://www.ncbi.nlm.nih.gov/pubmed/29209598"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15483" TargetMode="External"/><Relationship Id="rId2" Type="http://schemas.openxmlformats.org/officeDocument/2006/relationships/hyperlink" Target="https://www.ncbi.nlm.nih.gov/pubmed/29615483"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62873" TargetMode="External"/><Relationship Id="rId2" Type="http://schemas.openxmlformats.org/officeDocument/2006/relationships/hyperlink" Target="https://www.ncbi.nlm.nih.gov/pubmed/29662873"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paulomargotto.com.br/documentos/6098"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81376" TargetMode="External"/><Relationship Id="rId2" Type="http://schemas.openxmlformats.org/officeDocument/2006/relationships/hyperlink" Target="https://www.ncbi.nlm.nih.gov/pubmed/27881376"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ncbi.nlm.nih.gov/pubmed/12097540"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hyperlink" Target="https://www.ncbi.nlm.nih.gov/pubmed/12097540"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ncbi.nlm.nih.gov/pubmed/12097540"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linkname=pubmed_pubmed&amp;from_uid=12097540" TargetMode="External"/><Relationship Id="rId2" Type="http://schemas.openxmlformats.org/officeDocument/2006/relationships/hyperlink" Target="https://www.ncbi.nlm.nih.gov/pubmed/12097540" TargetMode="Externa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linkname=pubmed_pubmed&amp;from_uid=8909486" TargetMode="External"/><Relationship Id="rId2" Type="http://schemas.openxmlformats.org/officeDocument/2006/relationships/hyperlink" Target="https://www.ncbi.nlm.nih.gov/pubmed/8909486" TargetMode="Externa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hyperlink" Target="https://www.ncbi.nlm.nih.gov/pubmed?linkname=pubmed_pubmed&amp;from_uid=11228265" TargetMode="External"/><Relationship Id="rId2" Type="http://schemas.openxmlformats.org/officeDocument/2006/relationships/hyperlink" Target="https://www.ncbi.nlm.nih.gov/pubmed/11228265" TargetMode="Externa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linkname=pubmed_pubmed&amp;from_uid=10934060" TargetMode="External"/><Relationship Id="rId2" Type="http://schemas.openxmlformats.org/officeDocument/2006/relationships/hyperlink" Target="https://www.ncbi.nlm.nih.gov/pubmed/10934060" TargetMode="Externa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28681" TargetMode="External"/><Relationship Id="rId2" Type="http://schemas.openxmlformats.org/officeDocument/2006/relationships/hyperlink" Target="https://www.ncbi.nlm.nih.gov/pubmed/20228681" TargetMode="Externa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29129133" TargetMode="External"/><Relationship Id="rId2" Type="http://schemas.openxmlformats.org/officeDocument/2006/relationships/hyperlink" Target="https://www.ncbi.nlm.nih.gov/pubmed/29129133" TargetMode="Externa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0807736" TargetMode="External"/><Relationship Id="rId2" Type="http://schemas.openxmlformats.org/officeDocument/2006/relationships/hyperlink" Target="https://www.ncbi.nlm.nih.gov/pubmed/20807736" TargetMode="Externa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paulomargotto.com.br/documentos/12364" TargetMode="External"/><Relationship Id="rId2" Type="http://schemas.openxmlformats.org/officeDocument/2006/relationships/hyperlink" Target="https://www.ncbi.nlm.nih.gov/pubmed/29298438" TargetMode="Externa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hyperlink" Target="https://www.ncbi.nlm.nih.gov/pubmed?linkname=pubmed_pubmed&amp;from_uid=19117878" TargetMode="External"/><Relationship Id="rId7" Type="http://schemas.openxmlformats.org/officeDocument/2006/relationships/hyperlink" Target="http://paulomargotto.com.br/documentos/10115" TargetMode="External"/><Relationship Id="rId2" Type="http://schemas.openxmlformats.org/officeDocument/2006/relationships/hyperlink" Target="https://www.ncbi.nlm.nih.gov/pubmed/19117878" TargetMode="Externa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4.png"/><Relationship Id="rId4" Type="http://schemas.openxmlformats.org/officeDocument/2006/relationships/hyperlink" Target="http://paulomargotto.com.br/documentos/4112"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linkname=pubmed_pubmed&amp;from_uid=27216950" TargetMode="External"/><Relationship Id="rId2" Type="http://schemas.openxmlformats.org/officeDocument/2006/relationships/hyperlink" Target="https://www.ncbi.nlm.nih.gov/pubmed/27216950" TargetMode="Externa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hyperlink" Target="http://paulomargotto.com.br/documentos/3845"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Grp="1"/>
          </p:cNvSpPr>
          <p:nvPr>
            <p:ph type="body" idx="4294967295"/>
          </p:nvPr>
        </p:nvSpPr>
        <p:spPr>
          <a:xfrm>
            <a:off x="3338513" y="307975"/>
            <a:ext cx="5257800" cy="1844675"/>
          </a:xfrm>
          <a:solidFill>
            <a:schemeClr val="accent1"/>
          </a:solidFill>
        </p:spPr>
        <p:txBody>
          <a:bodyPr/>
          <a:lstStyle/>
          <a:p>
            <a:pPr>
              <a:buFont typeface="Arial" charset="0"/>
              <a:buNone/>
            </a:pPr>
            <a:r>
              <a:rPr lang="pt-BR" sz="1800" b="1" smtClean="0">
                <a:solidFill>
                  <a:srgbClr val="FF3399"/>
                </a:solidFill>
                <a:latin typeface="Arial" charset="0"/>
                <a:cs typeface="Arial" charset="0"/>
              </a:rPr>
              <a:t>   MANUSEIO DA PaCO2 na UTI Neonatal</a:t>
            </a:r>
          </a:p>
          <a:p>
            <a:pPr>
              <a:buFont typeface="Arial" charset="0"/>
              <a:buNone/>
            </a:pPr>
            <a:endParaRPr lang="pt-BR" sz="1800" b="1" smtClean="0">
              <a:solidFill>
                <a:srgbClr val="FF3399"/>
              </a:solidFill>
              <a:latin typeface="Arial" charset="0"/>
              <a:cs typeface="Arial" charset="0"/>
            </a:endParaRPr>
          </a:p>
          <a:p>
            <a:r>
              <a:rPr lang="pt-BR" sz="1200" smtClean="0">
                <a:solidFill>
                  <a:srgbClr val="FFFF00"/>
                </a:solidFill>
                <a:latin typeface="Arial" charset="0"/>
                <a:cs typeface="Arial" charset="0"/>
              </a:rPr>
              <a:t>Hipercapnia permissiva (até quanto?)</a:t>
            </a:r>
          </a:p>
          <a:p>
            <a:r>
              <a:rPr lang="pt-BR" sz="1200" smtClean="0">
                <a:solidFill>
                  <a:srgbClr val="FFFF00"/>
                </a:solidFill>
                <a:latin typeface="Arial" charset="0"/>
                <a:cs typeface="Arial" charset="0"/>
              </a:rPr>
              <a:t>Hipercapnia e lesão cerebral</a:t>
            </a:r>
          </a:p>
          <a:p>
            <a:r>
              <a:rPr lang="pt-BR" sz="1200" smtClean="0">
                <a:solidFill>
                  <a:srgbClr val="FFFF00"/>
                </a:solidFill>
                <a:latin typeface="Arial" charset="0"/>
                <a:cs typeface="Arial" charset="0"/>
              </a:rPr>
              <a:t>Hipocapnia e lesão pulmonar</a:t>
            </a:r>
          </a:p>
          <a:p>
            <a:r>
              <a:rPr lang="pt-BR" sz="1200" smtClean="0">
                <a:solidFill>
                  <a:srgbClr val="FFFF00"/>
                </a:solidFill>
                <a:latin typeface="Arial" charset="0"/>
                <a:cs typeface="Arial" charset="0"/>
              </a:rPr>
              <a:t>Hipocapnia e lesão cerebral</a:t>
            </a:r>
          </a:p>
          <a:p>
            <a:r>
              <a:rPr lang="pt-BR" sz="1200" smtClean="0">
                <a:solidFill>
                  <a:srgbClr val="FFFF00"/>
                </a:solidFill>
                <a:latin typeface="Arial" charset="0"/>
                <a:cs typeface="Arial" charset="0"/>
              </a:rPr>
              <a:t>Correção do pH e PaC02 na Hipotermia Terapêutica</a:t>
            </a:r>
          </a:p>
          <a:p>
            <a:r>
              <a:rPr lang="pt-BR" sz="1200" smtClean="0">
                <a:solidFill>
                  <a:srgbClr val="FFFF00"/>
                </a:solidFill>
                <a:latin typeface="Arial" charset="0"/>
                <a:cs typeface="Arial" charset="0"/>
              </a:rPr>
              <a:t>pH eucapnico no recém-nascido asfíxico</a:t>
            </a:r>
          </a:p>
        </p:txBody>
      </p:sp>
      <p:pic>
        <p:nvPicPr>
          <p:cNvPr id="63492" name="Picture 4" descr="IMG-20180419-WA0014"/>
          <p:cNvPicPr>
            <a:picLocks noChangeAspect="1" noChangeArrowheads="1"/>
          </p:cNvPicPr>
          <p:nvPr/>
        </p:nvPicPr>
        <p:blipFill>
          <a:blip r:embed="rId2">
            <a:lum bright="18000" contrast="30000"/>
          </a:blip>
          <a:srcRect/>
          <a:stretch>
            <a:fillRect/>
          </a:stretch>
        </p:blipFill>
        <p:spPr bwMode="auto">
          <a:xfrm>
            <a:off x="261938" y="1174750"/>
            <a:ext cx="3127375" cy="3416300"/>
          </a:xfrm>
          <a:prstGeom prst="rect">
            <a:avLst/>
          </a:prstGeom>
          <a:noFill/>
          <a:ln w="9525">
            <a:noFill/>
            <a:miter lim="800000"/>
            <a:headEnd/>
            <a:tailEnd/>
          </a:ln>
        </p:spPr>
      </p:pic>
      <p:sp>
        <p:nvSpPr>
          <p:cNvPr id="63493" name="Text Box 5"/>
          <p:cNvSpPr txBox="1">
            <a:spLocks noChangeArrowheads="1"/>
          </p:cNvSpPr>
          <p:nvPr/>
        </p:nvSpPr>
        <p:spPr bwMode="auto">
          <a:xfrm>
            <a:off x="630238" y="4586288"/>
            <a:ext cx="2019300" cy="304800"/>
          </a:xfrm>
          <a:prstGeom prst="rect">
            <a:avLst/>
          </a:prstGeom>
          <a:noFill/>
          <a:ln w="9525">
            <a:noFill/>
            <a:miter lim="800000"/>
            <a:headEnd/>
            <a:tailEnd/>
          </a:ln>
        </p:spPr>
        <p:txBody>
          <a:bodyPr wrap="none">
            <a:spAutoFit/>
          </a:bodyPr>
          <a:lstStyle/>
          <a:p>
            <a:r>
              <a:rPr lang="pt-BR" sz="1400">
                <a:hlinkClick r:id="rId3"/>
              </a:rPr>
              <a:t>pmargotto@gmail.com</a:t>
            </a:r>
            <a:r>
              <a:rPr lang="pt-BR" sz="1400"/>
              <a:t> </a:t>
            </a:r>
          </a:p>
        </p:txBody>
      </p:sp>
      <p:pic>
        <p:nvPicPr>
          <p:cNvPr id="63494" name="Picture 4" descr="14652_wallpaper280"/>
          <p:cNvPicPr>
            <a:picLocks noChangeAspect="1" noChangeArrowheads="1"/>
          </p:cNvPicPr>
          <p:nvPr/>
        </p:nvPicPr>
        <p:blipFill>
          <a:blip r:embed="rId4">
            <a:lum bright="6000" contrast="18000"/>
          </a:blip>
          <a:srcRect/>
          <a:stretch>
            <a:fillRect/>
          </a:stretch>
        </p:blipFill>
        <p:spPr bwMode="auto">
          <a:xfrm>
            <a:off x="4818063" y="2171700"/>
            <a:ext cx="1927225" cy="1763713"/>
          </a:xfrm>
          <a:prstGeom prst="rect">
            <a:avLst/>
          </a:prstGeom>
          <a:noFill/>
          <a:ln w="9525">
            <a:noFill/>
            <a:miter lim="800000"/>
            <a:headEnd/>
            <a:tailEnd/>
          </a:ln>
        </p:spPr>
      </p:pic>
      <p:sp>
        <p:nvSpPr>
          <p:cNvPr id="63496" name="Text Box 8"/>
          <p:cNvSpPr txBox="1">
            <a:spLocks noChangeArrowheads="1"/>
          </p:cNvSpPr>
          <p:nvPr/>
        </p:nvSpPr>
        <p:spPr bwMode="auto">
          <a:xfrm>
            <a:off x="3509963" y="4010025"/>
            <a:ext cx="4924425" cy="730250"/>
          </a:xfrm>
          <a:prstGeom prst="rect">
            <a:avLst/>
          </a:prstGeom>
          <a:noFill/>
          <a:ln w="9525">
            <a:noFill/>
            <a:miter lim="800000"/>
            <a:headEnd/>
            <a:tailEnd/>
          </a:ln>
          <a:effectLst/>
        </p:spPr>
        <p:txBody>
          <a:bodyPr wrap="none">
            <a:spAutoFit/>
          </a:bodyPr>
          <a:lstStyle/>
          <a:p>
            <a:pPr algn="ctr"/>
            <a:r>
              <a:rPr lang="pt-BR" sz="1400">
                <a:solidFill>
                  <a:srgbClr val="0000FF"/>
                </a:solidFill>
              </a:rPr>
              <a:t>Brasília, 1 de maio de 2018</a:t>
            </a:r>
          </a:p>
          <a:p>
            <a:pPr algn="ctr"/>
            <a:r>
              <a:rPr lang="pt-BR" sz="1400">
                <a:solidFill>
                  <a:srgbClr val="0000FF"/>
                </a:solidFill>
              </a:rPr>
              <a:t>Unidade de Neonatologia do HMIB/SES/DF</a:t>
            </a:r>
          </a:p>
          <a:p>
            <a:pPr algn="ctr"/>
            <a:r>
              <a:rPr lang="pt-BR" sz="1400">
                <a:solidFill>
                  <a:srgbClr val="0000FF"/>
                </a:solidFill>
              </a:rPr>
              <a:t>Faculdade de Medicina da Universidade Católica de Brasília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p:cNvSpPr txBox="1">
            <a:spLocks noGrp="1"/>
          </p:cNvSpPr>
          <p:nvPr>
            <p:ph type="title" idx="4294967295"/>
          </p:nvPr>
        </p:nvSpPr>
        <p:spPr/>
        <p:txBody>
          <a:bodyPr/>
          <a:lstStyle/>
          <a:p>
            <a:r>
              <a:rPr lang="pt-BR" smtClean="0">
                <a:solidFill>
                  <a:srgbClr val="003366"/>
                </a:solidFill>
                <a:latin typeface="Arial" charset="0"/>
                <a:cs typeface="Arial" charset="0"/>
              </a:rPr>
              <a:t> </a:t>
            </a:r>
          </a:p>
        </p:txBody>
      </p:sp>
      <p:sp>
        <p:nvSpPr>
          <p:cNvPr id="64515" name="Text Box 3"/>
          <p:cNvSpPr txBox="1">
            <a:spLocks noGrp="1"/>
          </p:cNvSpPr>
          <p:nvPr>
            <p:ph type="body" idx="4294967295"/>
          </p:nvPr>
        </p:nvSpPr>
        <p:spPr>
          <a:xfrm>
            <a:off x="384175" y="1258888"/>
            <a:ext cx="8521700" cy="3390900"/>
          </a:xfrm>
        </p:spPr>
        <p:txBody>
          <a:bodyPr/>
          <a:lstStyle/>
          <a:p>
            <a:r>
              <a:rPr lang="pt-BR" b="1" smtClean="0">
                <a:solidFill>
                  <a:srgbClr val="0000FF"/>
                </a:solidFill>
                <a:latin typeface="Arial" charset="0"/>
                <a:cs typeface="Arial" charset="0"/>
              </a:rPr>
              <a:t>Qual é a faixa segura de PaCO2  para o melhor manuseio</a:t>
            </a:r>
          </a:p>
          <a:p>
            <a:r>
              <a:rPr lang="pt-BR" b="1" smtClean="0">
                <a:solidFill>
                  <a:srgbClr val="0000FF"/>
                </a:solidFill>
                <a:latin typeface="Arial" charset="0"/>
                <a:cs typeface="Arial" charset="0"/>
              </a:rPr>
              <a:t>Qual é o valor máximo de PaCO2 tolerável com  segurança</a:t>
            </a:r>
          </a:p>
          <a:p>
            <a:r>
              <a:rPr lang="pt-BR" b="1" smtClean="0">
                <a:solidFill>
                  <a:srgbClr val="0000FF"/>
                </a:solidFill>
                <a:latin typeface="Arial" charset="0"/>
                <a:cs typeface="Arial" charset="0"/>
              </a:rPr>
              <a:t>Qual é a idade em que temos que ter o maior cuidado no manejo da PaCO2 </a:t>
            </a:r>
          </a:p>
          <a:p>
            <a:r>
              <a:rPr lang="pt-BR" b="1" smtClean="0">
                <a:solidFill>
                  <a:srgbClr val="0000FF"/>
                </a:solidFill>
                <a:latin typeface="Arial" charset="0"/>
                <a:cs typeface="Arial" charset="0"/>
              </a:rPr>
              <a:t>Quais são as consequências dos maiores e menores  níveis de  PaCO2  </a:t>
            </a:r>
          </a:p>
          <a:p>
            <a:r>
              <a:rPr lang="pt-BR" b="1" smtClean="0">
                <a:solidFill>
                  <a:srgbClr val="0000FF"/>
                </a:solidFill>
                <a:latin typeface="Arial" charset="0"/>
                <a:cs typeface="Arial" charset="0"/>
              </a:rPr>
              <a:t>Quais são as consequências das flutuações abruptas da PaCO2 nos </a:t>
            </a:r>
          </a:p>
          <a:p>
            <a:r>
              <a:rPr lang="pt-BR" b="1" smtClean="0">
                <a:solidFill>
                  <a:srgbClr val="0000FF"/>
                </a:solidFill>
                <a:latin typeface="Arial" charset="0"/>
                <a:cs typeface="Arial" charset="0"/>
              </a:rPr>
              <a:t>Qual é a importância do rigoroso cuidado com a PaCO2 nos bebê em hipotermia terapêutica</a:t>
            </a:r>
          </a:p>
          <a:p>
            <a:r>
              <a:rPr lang="pt-BR" b="1" smtClean="0">
                <a:solidFill>
                  <a:srgbClr val="0000FF"/>
                </a:solidFill>
                <a:latin typeface="Arial" charset="0"/>
                <a:cs typeface="Arial" charset="0"/>
              </a:rPr>
              <a:t>Qual a PaCO2 segura para a extubação (juntamente com outros fatores) </a:t>
            </a:r>
          </a:p>
          <a:p>
            <a:r>
              <a:rPr lang="pt-BR" b="1" smtClean="0">
                <a:solidFill>
                  <a:srgbClr val="0000FF"/>
                </a:solidFill>
                <a:latin typeface="Arial" charset="0"/>
                <a:cs typeface="Arial" charset="0"/>
              </a:rPr>
              <a:t>Como interpretar a PaCO2 nos recém-nascidos em hipotermia terapêutica?</a:t>
            </a:r>
          </a:p>
          <a:p>
            <a:r>
              <a:rPr lang="pt-BR" b="1" smtClean="0">
                <a:solidFill>
                  <a:srgbClr val="0000FF"/>
                </a:solidFill>
                <a:latin typeface="Arial" charset="0"/>
                <a:cs typeface="Arial" charset="0"/>
              </a:rPr>
              <a:t>Qual é a importância  em  calcular o pH hipercapnico nos bebês asfíxicos</a:t>
            </a:r>
          </a:p>
          <a:p>
            <a:endParaRPr lang="pt-BR" b="1" smtClean="0">
              <a:solidFill>
                <a:srgbClr val="0000FF"/>
              </a:solidFill>
              <a:latin typeface="Arial" charset="0"/>
              <a:cs typeface="Arial" charset="0"/>
            </a:endParaRPr>
          </a:p>
          <a:p>
            <a:endParaRPr lang="pt-BR" b="1" smtClean="0">
              <a:solidFill>
                <a:srgbClr val="0000FF"/>
              </a:solidFill>
              <a:latin typeface="Arial" charset="0"/>
              <a:cs typeface="Arial" charset="0"/>
            </a:endParaRPr>
          </a:p>
          <a:p>
            <a:pPr algn="ctr">
              <a:buFont typeface="Arial" charset="0"/>
              <a:buNone/>
            </a:pPr>
            <a:r>
              <a:rPr lang="pt-BR" b="1" smtClean="0">
                <a:solidFill>
                  <a:srgbClr val="FF3399"/>
                </a:solidFill>
                <a:latin typeface="Arial" charset="0"/>
                <a:cs typeface="Arial" charset="0"/>
              </a:rPr>
              <a:t>Podemos não ter todas as respostas, mas devemos sim ter um norte seguro quando cuidamos da Saúde destes bebês, com base nas pesquisas, evidências e experiência</a:t>
            </a:r>
          </a:p>
        </p:txBody>
      </p:sp>
      <p:sp>
        <p:nvSpPr>
          <p:cNvPr id="64516" name="Text Box 4"/>
          <p:cNvSpPr txBox="1">
            <a:spLocks noChangeArrowheads="1"/>
          </p:cNvSpPr>
          <p:nvPr/>
        </p:nvSpPr>
        <p:spPr bwMode="auto">
          <a:xfrm>
            <a:off x="469900" y="349250"/>
            <a:ext cx="8313738" cy="701675"/>
          </a:xfrm>
          <a:prstGeom prst="rect">
            <a:avLst/>
          </a:prstGeom>
          <a:noFill/>
          <a:ln w="9525">
            <a:noFill/>
            <a:miter lim="800000"/>
            <a:headEnd/>
            <a:tailEnd/>
          </a:ln>
        </p:spPr>
        <p:txBody>
          <a:bodyPr wrap="none">
            <a:spAutoFit/>
          </a:bodyPr>
          <a:lstStyle/>
          <a:p>
            <a:pPr algn="ctr"/>
            <a:r>
              <a:rPr lang="pt-BR" sz="2000" b="1">
                <a:solidFill>
                  <a:srgbClr val="FF3399"/>
                </a:solidFill>
              </a:rPr>
              <a:t>Tentando responder às perguntas quanto ao Manejo da PaCO2 nos</a:t>
            </a:r>
          </a:p>
          <a:p>
            <a:pPr algn="ctr"/>
            <a:r>
              <a:rPr lang="pt-BR" sz="2000" b="1">
                <a:solidFill>
                  <a:srgbClr val="FF3399"/>
                </a:solidFill>
              </a:rPr>
              <a:t> prematuros extremos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3"/>
          <p:cNvSpPr txBox="1">
            <a:spLocks noGrp="1"/>
          </p:cNvSpPr>
          <p:nvPr>
            <p:ph type="body" idx="4294967295"/>
          </p:nvPr>
        </p:nvSpPr>
        <p:spPr>
          <a:xfrm>
            <a:off x="2460625" y="1846263"/>
            <a:ext cx="8521700" cy="3390900"/>
          </a:xfrm>
        </p:spPr>
        <p:txBody>
          <a:bodyPr/>
          <a:lstStyle/>
          <a:p>
            <a:pPr>
              <a:buFont typeface="Arial" charset="0"/>
              <a:buNone/>
            </a:pPr>
            <a:r>
              <a:rPr lang="pt-BR" sz="4000" smtClean="0">
                <a:solidFill>
                  <a:srgbClr val="FF3399"/>
                </a:solidFill>
                <a:latin typeface="Arial" charset="0"/>
                <a:cs typeface="Arial" charset="0"/>
              </a:rPr>
              <a:t>HIPERCAPNIA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txBox="1">
            <a:spLocks noGrp="1"/>
          </p:cNvSpPr>
          <p:nvPr>
            <p:ph type="title" idx="4294967295"/>
          </p:nvPr>
        </p:nvSpPr>
        <p:spPr>
          <a:xfrm>
            <a:off x="333375" y="681038"/>
            <a:ext cx="8521700" cy="573087"/>
          </a:xfrm>
        </p:spPr>
        <p:txBody>
          <a:bodyPr/>
          <a:lstStyle/>
          <a:p>
            <a:pPr algn="ctr"/>
            <a:r>
              <a:rPr lang="pt-BR" sz="1200" smtClean="0">
                <a:latin typeface="Arial" charset="0"/>
                <a:cs typeface="Arial" charset="0"/>
                <a:hlinkClick r:id="rId2"/>
              </a:rPr>
              <a:t>Randomized trial of permissive hypercapnia in preterm infants.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Mariani G, Cifuentes J, Carlo WA.Pediatrics. 1999 Nov;104(5 Pt 1):1082-8.PMID:</a:t>
            </a:r>
            <a:br>
              <a:rPr lang="pt-BR" sz="1200" smtClean="0">
                <a:latin typeface="Arial" charset="0"/>
                <a:cs typeface="Arial" charset="0"/>
              </a:rPr>
            </a:br>
            <a:r>
              <a:rPr lang="pt-BR" sz="1200" smtClean="0">
                <a:latin typeface="Arial" charset="0"/>
                <a:cs typeface="Arial" charset="0"/>
              </a:rPr>
              <a:t> 10545551.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66563" name="Text Box 3"/>
          <p:cNvSpPr txBox="1">
            <a:spLocks noGrp="1"/>
          </p:cNvSpPr>
          <p:nvPr>
            <p:ph type="body" idx="4294967295"/>
          </p:nvPr>
        </p:nvSpPr>
        <p:spPr>
          <a:xfrm>
            <a:off x="349250" y="1549400"/>
            <a:ext cx="8521700" cy="3390900"/>
          </a:xfrm>
        </p:spPr>
        <p:txBody>
          <a:bodyPr/>
          <a:lstStyle/>
          <a:p>
            <a:pPr algn="ctr">
              <a:buFont typeface="Arial" charset="0"/>
              <a:buNone/>
            </a:pPr>
            <a:r>
              <a:rPr lang="pt-BR" smtClean="0">
                <a:solidFill>
                  <a:schemeClr val="tx1"/>
                </a:solidFill>
                <a:latin typeface="Arial" charset="0"/>
                <a:cs typeface="Arial" charset="0"/>
              </a:rPr>
              <a:t>              </a:t>
            </a:r>
            <a:r>
              <a:rPr lang="pt-BR" sz="1800" b="1" smtClean="0">
                <a:solidFill>
                  <a:srgbClr val="0000FF"/>
                </a:solidFill>
                <a:latin typeface="Arial" charset="0"/>
                <a:cs typeface="Arial" charset="0"/>
              </a:rPr>
              <a:t>Estudo randomizado de hipocapnia permissiva em RN pré-termos por 96hs</a:t>
            </a:r>
            <a:r>
              <a:rPr lang="pt-BR" sz="1800" b="1" smtClean="0">
                <a:solidFill>
                  <a:schemeClr val="tx1"/>
                </a:solidFill>
                <a:latin typeface="Arial" charset="0"/>
                <a:cs typeface="Arial" charset="0"/>
              </a:rPr>
              <a:t>.</a:t>
            </a:r>
          </a:p>
          <a:p>
            <a:r>
              <a:rPr lang="pt-BR" smtClean="0">
                <a:solidFill>
                  <a:schemeClr val="tx1"/>
                </a:solidFill>
                <a:latin typeface="Arial" charset="0"/>
                <a:cs typeface="Arial" charset="0"/>
              </a:rPr>
              <a:t> </a:t>
            </a:r>
            <a:r>
              <a:rPr lang="pt-BR" smtClean="0">
                <a:latin typeface="Arial" charset="0"/>
                <a:cs typeface="Arial" charset="0"/>
              </a:rPr>
              <a:t>Quarenta e nove prematuros tratados com surfactante (peso ao nascer: 854 +/- 163 g; idade gestacional: 26 +/- 1,4 semanas) recebendo ventilação assistida foram randomizados nas primeiras 24 horas de vida para um grupo com:</a:t>
            </a:r>
          </a:p>
          <a:p>
            <a:r>
              <a:rPr lang="pt-BR" smtClean="0">
                <a:latin typeface="Arial" charset="0"/>
                <a:cs typeface="Arial" charset="0"/>
              </a:rPr>
              <a:t>hipercapnia permissiva-grupo HCP(PaCO2 : 45-55 mmHg) ou </a:t>
            </a:r>
          </a:p>
          <a:p>
            <a:r>
              <a:rPr lang="pt-BR" smtClean="0">
                <a:latin typeface="Arial" charset="0"/>
                <a:cs typeface="Arial" charset="0"/>
              </a:rPr>
              <a:t>Normocapnia-grupo NC (PaCO2: 35-45 mmHg). </a:t>
            </a:r>
          </a:p>
          <a:p>
            <a:r>
              <a:rPr lang="pt-BR" smtClean="0">
                <a:latin typeface="Arial" charset="0"/>
                <a:cs typeface="Arial" charset="0"/>
              </a:rPr>
              <a:t>O desfecho primário foi o número total de dias em ventilação assistida. Critérios uniformes de extubação e reintubação foram usados para ambos os grupos. Todos os pacientes receberam aminofilina antes da extubação.</a:t>
            </a:r>
          </a:p>
          <a:p>
            <a:endParaRPr lang="pt-BR" smtClean="0">
              <a:latin typeface="Arial" charset="0"/>
              <a:cs typeface="Arial" charset="0"/>
            </a:endParaRPr>
          </a:p>
        </p:txBody>
      </p:sp>
      <p:sp>
        <p:nvSpPr>
          <p:cNvPr id="66564" name="Text Box 4"/>
          <p:cNvSpPr txBox="1">
            <a:spLocks noChangeArrowheads="1"/>
          </p:cNvSpPr>
          <p:nvPr/>
        </p:nvSpPr>
        <p:spPr bwMode="auto">
          <a:xfrm>
            <a:off x="1966913" y="438150"/>
            <a:ext cx="5148262"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Ensaio randomizado de hipercapnia permissiva em prematuros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p:cNvSpPr txBox="1">
            <a:spLocks noGrp="1"/>
          </p:cNvSpPr>
          <p:nvPr>
            <p:ph type="title" idx="4294967295"/>
          </p:nvPr>
        </p:nvSpPr>
        <p:spPr/>
        <p:txBody>
          <a:bodyPr/>
          <a:lstStyle/>
          <a:p>
            <a:r>
              <a:rPr lang="pt-BR" smtClean="0">
                <a:solidFill>
                  <a:srgbClr val="0000FF"/>
                </a:solidFill>
                <a:latin typeface="Arial" charset="0"/>
                <a:cs typeface="Arial" charset="0"/>
              </a:rPr>
              <a:t>                                                           </a:t>
            </a:r>
            <a:r>
              <a:rPr lang="pt-BR" sz="2400" b="1" smtClean="0">
                <a:solidFill>
                  <a:srgbClr val="0000FF"/>
                </a:solidFill>
                <a:latin typeface="Arial" charset="0"/>
                <a:cs typeface="Arial" charset="0"/>
              </a:rPr>
              <a:t>Resultados</a:t>
            </a:r>
          </a:p>
        </p:txBody>
      </p:sp>
      <p:sp>
        <p:nvSpPr>
          <p:cNvPr id="67587" name="Text Box 3"/>
          <p:cNvSpPr txBox="1">
            <a:spLocks noGrp="1"/>
          </p:cNvSpPr>
          <p:nvPr>
            <p:ph type="body" idx="4294967295"/>
          </p:nvPr>
        </p:nvSpPr>
        <p:spPr/>
        <p:txBody>
          <a:bodyPr/>
          <a:lstStyle/>
          <a:p>
            <a:r>
              <a:rPr lang="pt-BR" smtClean="0">
                <a:latin typeface="Arial" charset="0"/>
                <a:cs typeface="Arial" charset="0"/>
              </a:rPr>
              <a:t>1) </a:t>
            </a:r>
            <a:r>
              <a:rPr lang="pt-BR" b="1" smtClean="0">
                <a:solidFill>
                  <a:srgbClr val="FF3399"/>
                </a:solidFill>
                <a:latin typeface="Arial" charset="0"/>
                <a:cs typeface="Arial" charset="0"/>
              </a:rPr>
              <a:t>o total de número de dias de ventilação assistida foi menor no grupo de hipercapnia (2,5 x 9,5). </a:t>
            </a:r>
          </a:p>
          <a:p>
            <a:r>
              <a:rPr lang="pt-BR" smtClean="0">
                <a:latin typeface="Arial" charset="0"/>
                <a:cs typeface="Arial" charset="0"/>
              </a:rPr>
              <a:t>2) o percentual de pacientes que necessitam de reintubação em 24 horas pós-extubação (HCP 17% vs NC 28%) e oxigênio suplementar aos 28 dias de vida (HCP 43% vs NC 64%) e o total de dias de suplementação de oxigênio (HCP 15 [4-53 ] vs NC 32 [17-50]) não diferiram entre os grupos.</a:t>
            </a:r>
          </a:p>
          <a:p>
            <a:r>
              <a:rPr lang="pt-BR" smtClean="0">
                <a:latin typeface="Arial" charset="0"/>
                <a:cs typeface="Arial" charset="0"/>
              </a:rPr>
              <a:t>3) Não houve diferenças na mortalidade, vazamentos de ar, hemorragia intraventricular, leucomalácia periventricular, retinopatia da prematuridade ou persistência do canal arterial.</a:t>
            </a:r>
          </a:p>
          <a:p>
            <a:pPr algn="ctr"/>
            <a:r>
              <a:rPr lang="pt-BR" sz="1800" b="1" smtClean="0">
                <a:solidFill>
                  <a:srgbClr val="0000FF"/>
                </a:solidFill>
                <a:latin typeface="Arial" charset="0"/>
                <a:cs typeface="Arial" charset="0"/>
              </a:rPr>
              <a:t>Os autores concluíram:o uso de uma estratégia ventilatória de HCP em bebês prematuros que recebem ventilação assistida é viável, parece segura e pode reduzir a duração da ventilação assistida.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Grp="1"/>
          </p:cNvSpPr>
          <p:nvPr>
            <p:ph type="title" idx="4294967295"/>
          </p:nvPr>
        </p:nvSpPr>
        <p:spPr>
          <a:xfrm>
            <a:off x="333375" y="727075"/>
            <a:ext cx="8521700" cy="573088"/>
          </a:xfrm>
        </p:spPr>
        <p:txBody>
          <a:bodyPr/>
          <a:lstStyle/>
          <a:p>
            <a:pPr algn="ctr"/>
            <a:r>
              <a:rPr lang="pt-BR" sz="1200" smtClean="0">
                <a:solidFill>
                  <a:schemeClr val="bg2"/>
                </a:solidFill>
                <a:latin typeface="Arial" charset="0"/>
                <a:cs typeface="Arial" charset="0"/>
                <a:hlinkClick r:id="rId2"/>
              </a:rPr>
              <a:t>Therapeutic hypercapnia reduces pulmonary and systemic injury following in vivo lung reperfusion.</a:t>
            </a:r>
            <a:r>
              <a:rPr lang="pt-BR" sz="1200" smtClean="0">
                <a:solidFill>
                  <a:schemeClr val="bg2"/>
                </a:solidFill>
                <a:latin typeface="Arial" charset="0"/>
                <a:cs typeface="Arial" charset="0"/>
              </a:rPr>
              <a:t/>
            </a:r>
            <a:br>
              <a:rPr lang="pt-BR" sz="1200" smtClean="0">
                <a:solidFill>
                  <a:schemeClr val="bg2"/>
                </a:solidFill>
                <a:latin typeface="Arial" charset="0"/>
                <a:cs typeface="Arial" charset="0"/>
              </a:rPr>
            </a:br>
            <a:r>
              <a:rPr lang="pt-BR" sz="1200" smtClean="0">
                <a:solidFill>
                  <a:schemeClr val="bg2"/>
                </a:solidFill>
                <a:latin typeface="Arial" charset="0"/>
                <a:cs typeface="Arial" charset="0"/>
              </a:rPr>
              <a:t>Laffey JG, Tanaka M, Engelberts D, Luo X, Yuan S, Tanswell AK, Post M, Lindsay T, Kavanagh BP.</a:t>
            </a:r>
            <a:br>
              <a:rPr lang="pt-BR" sz="1200" smtClean="0">
                <a:solidFill>
                  <a:schemeClr val="bg2"/>
                </a:solidFill>
                <a:latin typeface="Arial" charset="0"/>
                <a:cs typeface="Arial" charset="0"/>
              </a:rPr>
            </a:br>
            <a:r>
              <a:rPr lang="pt-BR" sz="1200" smtClean="0">
                <a:solidFill>
                  <a:schemeClr val="bg2"/>
                </a:solidFill>
                <a:latin typeface="Arial" charset="0"/>
                <a:cs typeface="Arial" charset="0"/>
              </a:rPr>
              <a:t>Am J Respir Crit Care Med. 2000 Dec;162(6):2287-94.PMID: 11112153</a:t>
            </a:r>
            <a:br>
              <a:rPr lang="pt-BR" sz="1200" smtClean="0">
                <a:solidFill>
                  <a:schemeClr val="bg2"/>
                </a:solidFill>
                <a:latin typeface="Arial" charset="0"/>
                <a:cs typeface="Arial" charset="0"/>
              </a:rPr>
            </a:br>
            <a:r>
              <a:rPr lang="pt-BR" sz="1200" u="sng" smtClean="0">
                <a:solidFill>
                  <a:schemeClr val="bg2"/>
                </a:solidFill>
                <a:latin typeface="Arial" charset="0"/>
                <a:cs typeface="Arial" charset="0"/>
                <a:hlinkClick r:id="rId3"/>
              </a:rPr>
              <a:t>Similar articles</a:t>
            </a:r>
            <a:r>
              <a:rPr lang="pt-BR" sz="1200" u="sng" smtClean="0">
                <a:solidFill>
                  <a:schemeClr val="bg2"/>
                </a:solidFill>
                <a:latin typeface="Arial" charset="0"/>
                <a:cs typeface="Arial" charset="0"/>
              </a:rPr>
              <a:t>. </a:t>
            </a:r>
            <a:r>
              <a:rPr lang="pt-BR" sz="1600" smtClean="0">
                <a:solidFill>
                  <a:srgbClr val="FF3399"/>
                </a:solidFill>
                <a:latin typeface="Arial" charset="0"/>
                <a:cs typeface="Arial" charset="0"/>
              </a:rPr>
              <a:t>Artigo Integral!</a:t>
            </a:r>
          </a:p>
        </p:txBody>
      </p:sp>
      <p:sp>
        <p:nvSpPr>
          <p:cNvPr id="68611" name="Text Box 3"/>
          <p:cNvSpPr txBox="1">
            <a:spLocks noGrp="1"/>
          </p:cNvSpPr>
          <p:nvPr>
            <p:ph type="body" idx="4294967295"/>
          </p:nvPr>
        </p:nvSpPr>
        <p:spPr>
          <a:xfrm>
            <a:off x="311150" y="1854200"/>
            <a:ext cx="8521700" cy="3390900"/>
          </a:xfrm>
        </p:spPr>
        <p:txBody>
          <a:bodyPr/>
          <a:lstStyle/>
          <a:p>
            <a:r>
              <a:rPr lang="pt-BR" sz="2000" smtClean="0">
                <a:latin typeface="Arial" charset="0"/>
                <a:cs typeface="Arial" charset="0"/>
              </a:rPr>
              <a:t>Os autores evidenciaram, em coelhos,  que a acidose hipercapnica protege contra a lesão pulmonar aguda mediada por radicais livres,  independente da estratégia do ventilador: preservação da mecânica pulmonar, atenuação de extravasamento de proteínas, redução do edema pulmonar, melhora na oxigenação, redução da inflamação. É a acidose ou o PaCO2. Parece que é  o CO2. A acidose  hipercapnica é mais protetora que a metabólica.</a:t>
            </a:r>
          </a:p>
        </p:txBody>
      </p:sp>
      <p:sp>
        <p:nvSpPr>
          <p:cNvPr id="68612" name="Rectangle 4"/>
          <p:cNvSpPr>
            <a:spLocks noChangeArrowheads="1"/>
          </p:cNvSpPr>
          <p:nvPr/>
        </p:nvSpPr>
        <p:spPr bwMode="auto">
          <a:xfrm>
            <a:off x="784225" y="439738"/>
            <a:ext cx="7699375"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A hipercapnia terapêutica reduz a lesão pulmonar e sistêmica após reperfusão pulmonar </a:t>
            </a:r>
            <a:r>
              <a:rPr lang="pt-BR" sz="1400" i="1">
                <a:solidFill>
                  <a:srgbClr val="FFFF00"/>
                </a:solidFill>
              </a:rPr>
              <a:t>in vivo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p:cNvSpPr txBox="1">
            <a:spLocks noGrp="1"/>
          </p:cNvSpPr>
          <p:nvPr>
            <p:ph type="title" idx="4294967295"/>
          </p:nvPr>
        </p:nvSpPr>
        <p:spPr>
          <a:xfrm>
            <a:off x="357188" y="795338"/>
            <a:ext cx="8521700" cy="573087"/>
          </a:xfrm>
        </p:spPr>
        <p:txBody>
          <a:bodyPr/>
          <a:lstStyle/>
          <a:p>
            <a:r>
              <a:rPr lang="pt-BR" sz="1200" smtClean="0">
                <a:latin typeface="Arial" charset="0"/>
                <a:cs typeface="Arial" charset="0"/>
                <a:hlinkClick r:id="rId2"/>
              </a:rPr>
              <a:t>Buffering hypercapnic acidosis worsens acute lung injury.</a:t>
            </a:r>
            <a:r>
              <a:rPr lang="pt-BR" sz="1200" smtClean="0">
                <a:latin typeface="Arial" charset="0"/>
                <a:cs typeface="Arial" charset="0"/>
              </a:rPr>
              <a:t>laffey JG, Engelberts D, Kavanagh BP.Am J Respir Crit Care Med. 2000 Jan;161(1):141-6.PMID: 10619811.</a:t>
            </a:r>
            <a:r>
              <a:rPr lang="pt-BR" sz="1200" u="sng" smtClean="0">
                <a:latin typeface="Arial" charset="0"/>
                <a:cs typeface="Arial" charset="0"/>
                <a:hlinkClick r:id="rId3"/>
              </a:rPr>
              <a:t>Similar articles</a:t>
            </a:r>
            <a:r>
              <a:rPr lang="pt-BR" sz="1200" u="sng" smtClean="0">
                <a:latin typeface="Arial" charset="0"/>
                <a:cs typeface="Arial" charset="0"/>
              </a:rPr>
              <a:t>. </a:t>
            </a:r>
            <a:r>
              <a:rPr lang="pt-BR" smtClean="0">
                <a:solidFill>
                  <a:srgbClr val="0000FF"/>
                </a:solidFill>
                <a:latin typeface="Arial" charset="0"/>
                <a:cs typeface="Arial" charset="0"/>
              </a:rPr>
              <a:t>Artigo Integral!</a:t>
            </a:r>
          </a:p>
        </p:txBody>
      </p:sp>
      <p:sp>
        <p:nvSpPr>
          <p:cNvPr id="69635" name="Text Box 3"/>
          <p:cNvSpPr txBox="1">
            <a:spLocks noGrp="1"/>
          </p:cNvSpPr>
          <p:nvPr>
            <p:ph type="body" idx="4294967295"/>
          </p:nvPr>
        </p:nvSpPr>
        <p:spPr>
          <a:xfrm>
            <a:off x="258763" y="1595438"/>
            <a:ext cx="8521700" cy="3390900"/>
          </a:xfrm>
        </p:spPr>
        <p:txBody>
          <a:bodyPr/>
          <a:lstStyle/>
          <a:p>
            <a:r>
              <a:rPr lang="pt-BR" smtClean="0">
                <a:latin typeface="Arial" charset="0"/>
                <a:cs typeface="Arial" charset="0"/>
              </a:rPr>
              <a:t>Tamponando a acidose hipercapnica, atenua o  seu efeito protetor no modelo de lesão pulmonar aguda estudado</a:t>
            </a:r>
          </a:p>
          <a:p>
            <a:r>
              <a:rPr lang="pt-BR" smtClean="0">
                <a:latin typeface="Arial" charset="0"/>
                <a:cs typeface="Arial" charset="0"/>
              </a:rPr>
              <a:t> Assim os autores confirmaram estudos anteriores que documentam que a acidose metabólica e hipercápnica é protetora no contexto de lesão pulmonar aguda. Nós estendemos esses achados, confirmando que a acidose hipercápnica é mais protetora que a acidose metabólica, em termos de permeabilidade microvascular. Isto sustenta a primeira hipótese dos autores  sugerindo que os níveis elevados de PCO2 resultam na rápida difusão para o interior de moléculas de CO2 altamente solúveis, diminuindo assim o pH intracelular por dissociação subseqüente.</a:t>
            </a:r>
          </a:p>
        </p:txBody>
      </p:sp>
      <p:sp>
        <p:nvSpPr>
          <p:cNvPr id="69636" name="Rectangle 4"/>
          <p:cNvSpPr>
            <a:spLocks noChangeArrowheads="1"/>
          </p:cNvSpPr>
          <p:nvPr/>
        </p:nvSpPr>
        <p:spPr bwMode="auto">
          <a:xfrm>
            <a:off x="1352550" y="331788"/>
            <a:ext cx="5576888" cy="4572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A acidose hipercápnica tamponada agrava a lesão pulmonar aguda</a:t>
            </a:r>
            <a:r>
              <a:rPr lang="pt-BR" sz="2400"/>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Grp="1"/>
          </p:cNvSpPr>
          <p:nvPr>
            <p:ph type="title" idx="4294967295"/>
          </p:nvPr>
        </p:nvSpPr>
        <p:spPr>
          <a:xfrm>
            <a:off x="295275" y="665163"/>
            <a:ext cx="8521700" cy="573087"/>
          </a:xfrm>
        </p:spPr>
        <p:txBody>
          <a:bodyPr/>
          <a:lstStyle/>
          <a:p>
            <a:r>
              <a:rPr lang="pt-BR" sz="1200" smtClean="0">
                <a:latin typeface="Arial" charset="0"/>
                <a:cs typeface="Arial" charset="0"/>
                <a:hlinkClick r:id="rId2"/>
              </a:rPr>
              <a:t>Carbon dioxide protects the perinatal brain from hypoxic-ischemic damage: an experimental study in the immature rat.</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Vannucci RC, Towfighi J, Heitjan DF, Brucklacher RM.Pediatrics. 1995 Jun;95(6):868-74.</a:t>
            </a:r>
          </a:p>
        </p:txBody>
      </p:sp>
      <p:sp>
        <p:nvSpPr>
          <p:cNvPr id="70659" name="Text Box 3"/>
          <p:cNvSpPr txBox="1">
            <a:spLocks noGrp="1"/>
          </p:cNvSpPr>
          <p:nvPr>
            <p:ph type="body" idx="4294967295"/>
          </p:nvPr>
        </p:nvSpPr>
        <p:spPr>
          <a:xfrm>
            <a:off x="296863" y="1563688"/>
            <a:ext cx="8521700" cy="3390900"/>
          </a:xfrm>
        </p:spPr>
        <p:txBody>
          <a:bodyPr/>
          <a:lstStyle/>
          <a:p>
            <a:r>
              <a:rPr lang="pt-BR" smtClean="0">
                <a:latin typeface="Arial" charset="0"/>
                <a:cs typeface="Arial" charset="0"/>
              </a:rPr>
              <a:t>Os resultados indicam que, em um modelo de rato imaturo, a isquemia-hipóxica cerebral normocápica está associada a danos cerebrais menos graves do que na hipoxia-isquemia hipocapnica e que </a:t>
            </a:r>
            <a:r>
              <a:rPr lang="pt-BR" sz="1600" b="1" smtClean="0">
                <a:solidFill>
                  <a:srgbClr val="0000FF"/>
                </a:solidFill>
                <a:latin typeface="Arial" charset="0"/>
                <a:cs typeface="Arial" charset="0"/>
              </a:rPr>
              <a:t>a hipercapnia leve é mais protetora do que a normocapnia</a:t>
            </a:r>
            <a:r>
              <a:rPr lang="pt-BR" smtClean="0">
                <a:latin typeface="Arial" charset="0"/>
                <a:cs typeface="Arial" charset="0"/>
              </a:rPr>
              <a:t>. </a:t>
            </a:r>
          </a:p>
          <a:p>
            <a:endParaRPr lang="pt-BR" smtClean="0">
              <a:latin typeface="Arial" charset="0"/>
              <a:cs typeface="Arial" charset="0"/>
            </a:endParaRPr>
          </a:p>
          <a:p>
            <a:r>
              <a:rPr lang="pt-BR" smtClean="0">
                <a:latin typeface="Arial" charset="0"/>
                <a:cs typeface="Arial" charset="0"/>
              </a:rPr>
              <a:t>Os autores demonstraram que leve hipercapnia previne lesão do miocárdio em modelos de isquemia e reperfusão por desviar da curva de dissociação da Hb para a direita, melhorando  a tolerância à hipoxia a nível tecidual.</a:t>
            </a:r>
          </a:p>
          <a:p>
            <a:endParaRPr lang="pt-BR" smtClean="0">
              <a:latin typeface="Arial" charset="0"/>
              <a:cs typeface="Arial" charset="0"/>
            </a:endParaRPr>
          </a:p>
        </p:txBody>
      </p:sp>
      <p:sp>
        <p:nvSpPr>
          <p:cNvPr id="70660" name="Rectangle 4"/>
          <p:cNvSpPr>
            <a:spLocks noChangeArrowheads="1"/>
          </p:cNvSpPr>
          <p:nvPr/>
        </p:nvSpPr>
        <p:spPr bwMode="auto">
          <a:xfrm>
            <a:off x="141288" y="371475"/>
            <a:ext cx="8894762" cy="274638"/>
          </a:xfrm>
          <a:prstGeom prst="rect">
            <a:avLst/>
          </a:prstGeom>
          <a:solidFill>
            <a:schemeClr val="accent1"/>
          </a:solidFill>
          <a:ln w="9525">
            <a:noFill/>
            <a:miter lim="800000"/>
            <a:headEnd/>
            <a:tailEnd/>
          </a:ln>
        </p:spPr>
        <p:txBody>
          <a:bodyPr wrap="none">
            <a:spAutoFit/>
          </a:bodyPr>
          <a:lstStyle/>
          <a:p>
            <a:r>
              <a:rPr lang="pt-BR" sz="1200" b="1">
                <a:solidFill>
                  <a:srgbClr val="FFFF00"/>
                </a:solidFill>
              </a:rPr>
              <a:t>O dióxido de carbono protege o cérebro perinatal do dano hipóxico-isquêmico: um estudo experimental no rato imaturo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p:cNvSpPr txBox="1">
            <a:spLocks noGrp="1"/>
          </p:cNvSpPr>
          <p:nvPr>
            <p:ph type="title" idx="4294967295"/>
          </p:nvPr>
        </p:nvSpPr>
        <p:spPr>
          <a:xfrm>
            <a:off x="311150" y="863600"/>
            <a:ext cx="8521700" cy="573088"/>
          </a:xfrm>
        </p:spPr>
        <p:txBody>
          <a:bodyPr/>
          <a:lstStyle/>
          <a:p>
            <a:r>
              <a:rPr lang="pt-BR" sz="1200" smtClean="0">
                <a:latin typeface="Arial" charset="0"/>
                <a:cs typeface="Arial" charset="0"/>
                <a:hlinkClick r:id="rId2"/>
              </a:rPr>
              <a:t>Carbon dioxide-induced retinopathy in the neonatal rat.</a:t>
            </a:r>
            <a:r>
              <a:rPr lang="pt-BR" sz="1200" smtClean="0">
                <a:latin typeface="Arial" charset="0"/>
                <a:cs typeface="Arial" charset="0"/>
              </a:rPr>
              <a:t>Holmes JM, Zhang S, Leske DA, Lanier WL.Curr Eye Res. 1998 Jun;17(6):608-16.MID: 9663850.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1683" name="Text Box 3"/>
          <p:cNvSpPr txBox="1">
            <a:spLocks noGrp="1"/>
          </p:cNvSpPr>
          <p:nvPr>
            <p:ph type="body" idx="4294967295"/>
          </p:nvPr>
        </p:nvSpPr>
        <p:spPr>
          <a:xfrm>
            <a:off x="333375" y="1473200"/>
            <a:ext cx="8521700" cy="3390900"/>
          </a:xfrm>
        </p:spPr>
        <p:txBody>
          <a:bodyPr/>
          <a:lstStyle/>
          <a:p>
            <a:r>
              <a:rPr lang="pt-BR" smtClean="0">
                <a:latin typeface="Arial" charset="0"/>
                <a:cs typeface="Arial" charset="0"/>
              </a:rPr>
              <a:t>No modelo de ratos neonatos, a exposição à hipercapnia isolada versos à exposição a PaCO2 normais, seguida pela recuperação do ar ambiente, resultou em neovascularização pré-retiniana semelhante à observada na retinopatia induzida por oxigênio. </a:t>
            </a:r>
          </a:p>
          <a:p>
            <a:r>
              <a:rPr lang="pt-BR" smtClean="0">
                <a:latin typeface="Arial" charset="0"/>
                <a:cs typeface="Arial" charset="0"/>
              </a:rPr>
              <a:t>Os presentes  resultados apóiam a sugestão de que a hipercarbia possa ser um fator de risco para a retinopatia da prematuridade.</a:t>
            </a:r>
          </a:p>
          <a:p>
            <a:endParaRPr lang="pt-BR" smtClean="0">
              <a:latin typeface="Arial" charset="0"/>
              <a:cs typeface="Arial" charset="0"/>
            </a:endParaRPr>
          </a:p>
          <a:p>
            <a:pPr algn="ctr">
              <a:buFont typeface="Arial" charset="0"/>
              <a:buNone/>
            </a:pPr>
            <a:r>
              <a:rPr lang="pt-BR" sz="1600" b="1" smtClean="0">
                <a:solidFill>
                  <a:srgbClr val="FF3300"/>
                </a:solidFill>
                <a:latin typeface="Arial" charset="0"/>
                <a:cs typeface="Arial" charset="0"/>
              </a:rPr>
              <a:t>Assim, a hipercapnia pode aumentar  a incidência e gravidade de retinopatia da prematuridade</a:t>
            </a:r>
            <a:endParaRPr lang="pt-BR" smtClean="0">
              <a:latin typeface="Arial" charset="0"/>
              <a:cs typeface="Arial" charset="0"/>
            </a:endParaRPr>
          </a:p>
        </p:txBody>
      </p:sp>
      <p:sp>
        <p:nvSpPr>
          <p:cNvPr id="71684" name="Rectangle 4"/>
          <p:cNvSpPr>
            <a:spLocks noChangeArrowheads="1"/>
          </p:cNvSpPr>
          <p:nvPr/>
        </p:nvSpPr>
        <p:spPr bwMode="auto">
          <a:xfrm>
            <a:off x="2284413" y="447675"/>
            <a:ext cx="4970462" cy="304800"/>
          </a:xfrm>
          <a:prstGeom prst="rect">
            <a:avLst/>
          </a:prstGeom>
          <a:solidFill>
            <a:schemeClr val="accent1"/>
          </a:solidFill>
          <a:ln w="9525">
            <a:noFill/>
            <a:miter lim="800000"/>
            <a:headEnd/>
            <a:tailEnd/>
          </a:ln>
        </p:spPr>
        <p:txBody>
          <a:bodyPr wrap="none">
            <a:spAutoFit/>
          </a:bodyPr>
          <a:lstStyle/>
          <a:p>
            <a:r>
              <a:rPr lang="pt-BR" sz="1400">
                <a:solidFill>
                  <a:srgbClr val="FFFF00"/>
                </a:solidFill>
              </a:rPr>
              <a:t>Retinopatia induzida por dióxido de carbono no rato neonatal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3"/>
          <p:cNvSpPr txBox="1">
            <a:spLocks noGrp="1"/>
          </p:cNvSpPr>
          <p:nvPr>
            <p:ph type="body" idx="4294967295"/>
          </p:nvPr>
        </p:nvSpPr>
        <p:spPr>
          <a:xfrm>
            <a:off x="242888" y="1862138"/>
            <a:ext cx="8521700" cy="3390900"/>
          </a:xfrm>
        </p:spPr>
        <p:txBody>
          <a:bodyPr/>
          <a:lstStyle/>
          <a:p>
            <a:pPr>
              <a:lnSpc>
                <a:spcPct val="90000"/>
              </a:lnSpc>
            </a:pPr>
            <a:r>
              <a:rPr lang="pt-BR" smtClean="0">
                <a:solidFill>
                  <a:schemeClr val="bg2"/>
                </a:solidFill>
                <a:latin typeface="Arial" charset="0"/>
                <a:cs typeface="Arial" charset="0"/>
              </a:rPr>
              <a:t>O  estudo do NICHD, envolveu 220 RN,  com peso ao nascer entre 501 – 1000g em ventilação mecânica; foram comparados os resultados entre dois grupos com diferentes níveis de PaCO2 : &gt;52  x  &lt;48  nos primeiros 10 dias de vida. Os resultados foram:</a:t>
            </a:r>
          </a:p>
          <a:p>
            <a:pPr>
              <a:lnSpc>
                <a:spcPct val="90000"/>
              </a:lnSpc>
            </a:pPr>
            <a:r>
              <a:rPr lang="pt-BR" smtClean="0">
                <a:solidFill>
                  <a:schemeClr val="bg2"/>
                </a:solidFill>
                <a:latin typeface="Arial" charset="0"/>
                <a:cs typeface="Arial" charset="0"/>
              </a:rPr>
              <a:t>sem diferença na doença pulmonar crônica (OR:</a:t>
            </a:r>
            <a:r>
              <a:rPr lang="pt-BR" smtClean="0">
                <a:latin typeface="Arial" charset="0"/>
                <a:cs typeface="Arial" charset="0"/>
              </a:rPr>
              <a:t>0.93 (95% CI, 0.77-1.12; P =.43)</a:t>
            </a:r>
            <a:r>
              <a:rPr lang="pt-BR" smtClean="0">
                <a:solidFill>
                  <a:schemeClr val="bg2"/>
                </a:solidFill>
                <a:latin typeface="Arial" charset="0"/>
                <a:cs typeface="Arial" charset="0"/>
              </a:rPr>
              <a:t>, morte ou severa hemorragia intraventricular.</a:t>
            </a:r>
          </a:p>
          <a:p>
            <a:pPr>
              <a:lnSpc>
                <a:spcPct val="90000"/>
              </a:lnSpc>
            </a:pPr>
            <a:r>
              <a:rPr lang="pt-BR" smtClean="0">
                <a:solidFill>
                  <a:schemeClr val="bg2"/>
                </a:solidFill>
                <a:latin typeface="Arial" charset="0"/>
                <a:cs typeface="Arial" charset="0"/>
              </a:rPr>
              <a:t>O estudo foi interrompido devido a eventos adversos não respiratórios ligados á dexametasona)</a:t>
            </a:r>
          </a:p>
          <a:p>
            <a:pPr>
              <a:lnSpc>
                <a:spcPct val="90000"/>
              </a:lnSpc>
            </a:pPr>
            <a:r>
              <a:rPr lang="pt-BR" smtClean="0">
                <a:solidFill>
                  <a:schemeClr val="bg2"/>
                </a:solidFill>
                <a:latin typeface="Arial" charset="0"/>
                <a:cs typeface="Arial" charset="0"/>
              </a:rPr>
              <a:t>No entanto, neste estudo, houve pouca diferença na média de PaCO2 entre os grupos ( apenas 4mmHg).</a:t>
            </a:r>
          </a:p>
          <a:p>
            <a:pPr algn="ctr">
              <a:lnSpc>
                <a:spcPct val="90000"/>
              </a:lnSpc>
              <a:buFont typeface="Arial" charset="0"/>
              <a:buNone/>
            </a:pPr>
            <a:r>
              <a:rPr lang="pt-BR" sz="1200" smtClean="0">
                <a:latin typeface="Arial" charset="0"/>
                <a:cs typeface="Arial" charset="0"/>
                <a:hlinkClick r:id="rId2"/>
              </a:rPr>
              <a:t>Minimal ventilation to prevent bronchopulmonary dysplasia in extremely-low-birth-weight infants.</a:t>
            </a:r>
            <a:endParaRPr lang="pt-BR" sz="1200" smtClean="0">
              <a:latin typeface="Arial" charset="0"/>
              <a:cs typeface="Arial" charset="0"/>
            </a:endParaRPr>
          </a:p>
          <a:p>
            <a:pPr algn="ctr">
              <a:lnSpc>
                <a:spcPct val="90000"/>
              </a:lnSpc>
              <a:buFont typeface="Arial" charset="0"/>
              <a:buNone/>
            </a:pPr>
            <a:r>
              <a:rPr lang="pt-BR" sz="1200" smtClean="0">
                <a:latin typeface="Arial" charset="0"/>
                <a:cs typeface="Arial" charset="0"/>
              </a:rPr>
              <a:t>Carlo WA, Stark AR, Wright LL, Tyson JE, Papile LA, Shankaran S, Donovan EF, Oh W, Bauer CR, Saha S, Poole WK, Stoll B.J Pediatr. 2002 Sep;141(3):370-4.</a:t>
            </a:r>
            <a:br>
              <a:rPr lang="pt-BR" sz="1200" smtClean="0">
                <a:latin typeface="Arial" charset="0"/>
                <a:cs typeface="Arial" charset="0"/>
              </a:rPr>
            </a:br>
            <a:endParaRPr lang="pt-BR" sz="1200" smtClean="0">
              <a:solidFill>
                <a:schemeClr val="bg2"/>
              </a:solidFill>
              <a:latin typeface="Arial" charset="0"/>
              <a:cs typeface="Arial" charset="0"/>
            </a:endParaRPr>
          </a:p>
          <a:p>
            <a:pPr>
              <a:lnSpc>
                <a:spcPct val="90000"/>
              </a:lnSpc>
            </a:pPr>
            <a:r>
              <a:rPr lang="pt-BR" smtClean="0">
                <a:solidFill>
                  <a:srgbClr val="003366"/>
                </a:solidFill>
                <a:latin typeface="Arial" charset="0"/>
                <a:cs typeface="Arial" charset="0"/>
              </a:rPr>
              <a:t>O metabolismo de medicamentos pode ser alterado devido à redução da função hepática, fluxo sangüíneo renal e taxa de filtração glomerular </a:t>
            </a:r>
          </a:p>
          <a:p>
            <a:pPr algn="ctr">
              <a:lnSpc>
                <a:spcPct val="90000"/>
              </a:lnSpc>
              <a:buFont typeface="Arial" charset="0"/>
              <a:buNone/>
            </a:pPr>
            <a:r>
              <a:rPr lang="pt-BR" b="1" smtClean="0">
                <a:solidFill>
                  <a:srgbClr val="FF3300"/>
                </a:solidFill>
                <a:latin typeface="Arial" charset="0"/>
                <a:cs typeface="Arial" charset="0"/>
              </a:rPr>
              <a:t>A hipercapnia permissiva não tem sido provada ser uma terapia benéfica para os RN ventilados. A faixa segura de pH não tem sido ainda definida ou estudada.</a:t>
            </a:r>
          </a:p>
        </p:txBody>
      </p:sp>
      <p:sp>
        <p:nvSpPr>
          <p:cNvPr id="72707" name="Rectangle 4"/>
          <p:cNvSpPr>
            <a:spLocks noChangeArrowheads="1"/>
          </p:cNvSpPr>
          <p:nvPr/>
        </p:nvSpPr>
        <p:spPr bwMode="auto">
          <a:xfrm>
            <a:off x="1625600" y="541338"/>
            <a:ext cx="5573713" cy="723900"/>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2700" b="1">
                <a:solidFill>
                  <a:srgbClr val="0000FF"/>
                </a:solidFill>
                <a:latin typeface="Lato" pitchFamily="34" charset="0"/>
              </a:rPr>
              <a:t>MANUSEIO DO pH E PaCO2 NA UTI</a:t>
            </a:r>
          </a:p>
          <a:p>
            <a:pPr eaLnBrk="0" hangingPunct="0"/>
            <a:r>
              <a:rPr lang="pt-BR" sz="1300" u="sng">
                <a:solidFill>
                  <a:srgbClr val="78909C"/>
                </a:solidFill>
                <a:ea typeface="Source Sans Pro"/>
                <a:cs typeface="Source Sans Pro"/>
              </a:rPr>
              <a:t> </a:t>
            </a:r>
          </a:p>
        </p:txBody>
      </p:sp>
      <p:pic>
        <p:nvPicPr>
          <p:cNvPr id="72708" name="Picture 5" descr="doc">
            <a:hlinkClick r:id="rId3" tooltip="pH PCO2"/>
          </p:cNvPr>
          <p:cNvPicPr>
            <a:picLocks noChangeAspect="1" noChangeArrowheads="1"/>
          </p:cNvPicPr>
          <p:nvPr/>
        </p:nvPicPr>
        <p:blipFill>
          <a:blip r:embed="rId4"/>
          <a:srcRect/>
          <a:stretch>
            <a:fillRect/>
          </a:stretch>
        </p:blipFill>
        <p:spPr bwMode="auto">
          <a:xfrm>
            <a:off x="7280275" y="409575"/>
            <a:ext cx="457200" cy="457200"/>
          </a:xfrm>
          <a:prstGeom prst="rect">
            <a:avLst/>
          </a:prstGeom>
          <a:noFill/>
          <a:ln w="9525">
            <a:noFill/>
            <a:miter lim="800000"/>
            <a:headEnd/>
            <a:tailEnd/>
          </a:ln>
        </p:spPr>
      </p:pic>
      <p:sp>
        <p:nvSpPr>
          <p:cNvPr id="72709" name="Rectangle 6"/>
          <p:cNvSpPr>
            <a:spLocks noChangeArrowheads="1"/>
          </p:cNvSpPr>
          <p:nvPr/>
        </p:nvSpPr>
        <p:spPr bwMode="auto">
          <a:xfrm>
            <a:off x="835025" y="933450"/>
            <a:ext cx="7383463" cy="942975"/>
          </a:xfrm>
          <a:prstGeom prst="rect">
            <a:avLst/>
          </a:prstGeom>
          <a:noFill/>
          <a:ln w="9525">
            <a:noFill/>
            <a:miter lim="800000"/>
            <a:headEnd/>
            <a:tailEnd/>
          </a:ln>
        </p:spPr>
        <p:txBody>
          <a:bodyPr wrap="none" anchor="ctr">
            <a:spAutoFit/>
          </a:bodyPr>
          <a:lstStyle/>
          <a:p>
            <a:pPr algn="ctr"/>
            <a:r>
              <a:rPr lang="pt-BR" sz="1400"/>
              <a:t>Judy Aschner (EUA).</a:t>
            </a:r>
            <a:br>
              <a:rPr lang="pt-BR" sz="1400"/>
            </a:br>
            <a:r>
              <a:rPr lang="pt-BR" sz="1400"/>
              <a:t>Vanderbilt Children’s Hospital, Vanderbilt University Medical Center. Nashville, TN.</a:t>
            </a:r>
          </a:p>
          <a:p>
            <a:pPr algn="ctr"/>
            <a:r>
              <a:rPr lang="pt-BR" sz="1400"/>
              <a:t>4o Congresso Internacional de Neonatologia do Rio de Janeiro, 26 a 28 de agosto de 2005.</a:t>
            </a:r>
          </a:p>
          <a:p>
            <a:pPr algn="ctr"/>
            <a:r>
              <a:rPr lang="pt-BR" sz="1400"/>
              <a:t>Realizado por Paulo R. Margotto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2"/>
          <p:cNvSpPr txBox="1">
            <a:spLocks noGrp="1"/>
          </p:cNvSpPr>
          <p:nvPr>
            <p:ph type="title" idx="4294967295"/>
          </p:nvPr>
        </p:nvSpPr>
        <p:spPr>
          <a:xfrm>
            <a:off x="273050" y="903288"/>
            <a:ext cx="8521700" cy="573087"/>
          </a:xfrm>
        </p:spPr>
        <p:txBody>
          <a:bodyPr/>
          <a:lstStyle/>
          <a:p>
            <a:r>
              <a:rPr lang="pt-BR" sz="1200" smtClean="0">
                <a:latin typeface="Arial" charset="0"/>
                <a:cs typeface="Arial" charset="0"/>
                <a:hlinkClick r:id="rId2"/>
              </a:rPr>
              <a:t>Outcome of extremely preterm infants randomized at birth to different PaCO2 targets during the first seven days of life.</a:t>
            </a:r>
            <a:r>
              <a:rPr lang="pt-BR" sz="1200" smtClean="0">
                <a:latin typeface="Arial" charset="0"/>
                <a:cs typeface="Arial" charset="0"/>
              </a:rPr>
              <a:t> </a:t>
            </a:r>
            <a:r>
              <a:rPr lang="en-US" sz="1200" smtClean="0">
                <a:latin typeface="Arial" charset="0"/>
                <a:cs typeface="Arial" charset="0"/>
              </a:rPr>
              <a:t>Thome UH, Carroll W, Wu TJ, Johnson RB, Roane C, Young D, Carlo WA. </a:t>
            </a:r>
            <a:r>
              <a:rPr lang="pt-BR" sz="1200" smtClean="0">
                <a:latin typeface="Arial" charset="0"/>
                <a:cs typeface="Arial" charset="0"/>
              </a:rPr>
              <a:t>Biol Neonate. 2006;90(4):218-250).</a:t>
            </a:r>
          </a:p>
        </p:txBody>
      </p:sp>
      <p:sp>
        <p:nvSpPr>
          <p:cNvPr id="73731" name="Text Box 3"/>
          <p:cNvSpPr txBox="1">
            <a:spLocks noGrp="1"/>
          </p:cNvSpPr>
          <p:nvPr>
            <p:ph type="body" idx="4294967295"/>
          </p:nvPr>
        </p:nvSpPr>
        <p:spPr>
          <a:xfrm>
            <a:off x="311150" y="1541463"/>
            <a:ext cx="8521700" cy="3390900"/>
          </a:xfrm>
        </p:spPr>
        <p:txBody>
          <a:bodyPr/>
          <a:lstStyle/>
          <a:p>
            <a:pPr algn="ctr">
              <a:buFont typeface="Arial" charset="0"/>
              <a:buNone/>
            </a:pPr>
            <a:r>
              <a:rPr lang="pt-BR" sz="1600" b="1" smtClean="0">
                <a:latin typeface="Arial" charset="0"/>
                <a:cs typeface="Arial" charset="0"/>
              </a:rPr>
              <a:t>Thome UH et al  randomizaram prematuros entre 23 e 28 semanas para receber ventilação com </a:t>
            </a:r>
            <a:r>
              <a:rPr lang="pt-BR" sz="1600" b="1" smtClean="0">
                <a:solidFill>
                  <a:srgbClr val="FF3300"/>
                </a:solidFill>
                <a:latin typeface="Arial" charset="0"/>
                <a:cs typeface="Arial" charset="0"/>
              </a:rPr>
              <a:t>PaCO2 entre 55 e 65</a:t>
            </a:r>
            <a:r>
              <a:rPr lang="pt-BR" sz="1600" b="1" smtClean="0">
                <a:latin typeface="Arial" charset="0"/>
                <a:cs typeface="Arial" charset="0"/>
              </a:rPr>
              <a:t> e </a:t>
            </a:r>
            <a:r>
              <a:rPr lang="pt-BR" sz="1600" b="1" smtClean="0">
                <a:solidFill>
                  <a:srgbClr val="0000FF"/>
                </a:solidFill>
                <a:latin typeface="Arial" charset="0"/>
                <a:cs typeface="Arial" charset="0"/>
              </a:rPr>
              <a:t>35 e 45mmHg</a:t>
            </a:r>
            <a:r>
              <a:rPr lang="pt-BR" sz="1600" b="1" smtClean="0">
                <a:latin typeface="Arial" charset="0"/>
                <a:cs typeface="Arial" charset="0"/>
              </a:rPr>
              <a:t> nos primeiros 7 dias  de vida.</a:t>
            </a:r>
          </a:p>
          <a:p>
            <a:r>
              <a:rPr lang="pt-BR" smtClean="0">
                <a:latin typeface="Arial" charset="0"/>
                <a:cs typeface="Arial" charset="0"/>
              </a:rPr>
              <a:t>A média de peso ao nascer foi de 640g. </a:t>
            </a:r>
          </a:p>
          <a:p>
            <a:r>
              <a:rPr lang="pt-BR" b="1" smtClean="0">
                <a:latin typeface="Arial" charset="0"/>
                <a:cs typeface="Arial" charset="0"/>
              </a:rPr>
              <a:t>Quanto aos resultados</a:t>
            </a:r>
            <a:r>
              <a:rPr lang="pt-BR" smtClean="0">
                <a:latin typeface="Arial" charset="0"/>
                <a:cs typeface="Arial" charset="0"/>
              </a:rPr>
              <a:t>: </a:t>
            </a:r>
          </a:p>
          <a:p>
            <a:pPr>
              <a:buFont typeface="Arial" charset="0"/>
              <a:buNone/>
            </a:pPr>
            <a:r>
              <a:rPr lang="pt-BR" smtClean="0">
                <a:solidFill>
                  <a:srgbClr val="003366"/>
                </a:solidFill>
                <a:latin typeface="Arial" charset="0"/>
                <a:cs typeface="Arial" charset="0"/>
              </a:rPr>
              <a:t>          -a morte ou displasia broncopulmonar</a:t>
            </a:r>
            <a:r>
              <a:rPr lang="pt-BR" smtClean="0">
                <a:latin typeface="Arial" charset="0"/>
                <a:cs typeface="Arial" charset="0"/>
              </a:rPr>
              <a:t>, definida como a necessidade de ventilação mecânica ou   suplementação de oxigênio na idade pós-concepção de 36 semanas, </a:t>
            </a:r>
            <a:r>
              <a:rPr lang="pt-BR" smtClean="0">
                <a:solidFill>
                  <a:srgbClr val="FF3300"/>
                </a:solidFill>
                <a:latin typeface="Arial" charset="0"/>
                <a:cs typeface="Arial" charset="0"/>
              </a:rPr>
              <a:t>ocorreu em 64% nos RN com </a:t>
            </a:r>
            <a:r>
              <a:rPr lang="pt-BR" b="1" smtClean="0">
                <a:solidFill>
                  <a:srgbClr val="FF3300"/>
                </a:solidFill>
                <a:latin typeface="Arial" charset="0"/>
                <a:cs typeface="Arial" charset="0"/>
              </a:rPr>
              <a:t>PaCO2 aceitável</a:t>
            </a:r>
            <a:r>
              <a:rPr lang="pt-BR" smtClean="0">
                <a:solidFill>
                  <a:srgbClr val="FF3300"/>
                </a:solidFill>
                <a:latin typeface="Arial" charset="0"/>
                <a:cs typeface="Arial" charset="0"/>
              </a:rPr>
              <a:t> </a:t>
            </a:r>
            <a:r>
              <a:rPr lang="pt-BR" b="1" smtClean="0">
                <a:solidFill>
                  <a:srgbClr val="FF3300"/>
                </a:solidFill>
                <a:latin typeface="Arial" charset="0"/>
                <a:cs typeface="Arial" charset="0"/>
              </a:rPr>
              <a:t>entre</a:t>
            </a:r>
            <a:r>
              <a:rPr lang="pt-BR" smtClean="0">
                <a:solidFill>
                  <a:srgbClr val="FF3300"/>
                </a:solidFill>
                <a:latin typeface="Arial" charset="0"/>
                <a:cs typeface="Arial" charset="0"/>
              </a:rPr>
              <a:t> </a:t>
            </a:r>
            <a:r>
              <a:rPr lang="pt-BR" b="1" smtClean="0">
                <a:solidFill>
                  <a:srgbClr val="FF3300"/>
                </a:solidFill>
                <a:latin typeface="Arial" charset="0"/>
                <a:cs typeface="Arial" charset="0"/>
              </a:rPr>
              <a:t>55 e 65 mmHg</a:t>
            </a:r>
            <a:r>
              <a:rPr lang="pt-BR" smtClean="0">
                <a:solidFill>
                  <a:srgbClr val="FF3300"/>
                </a:solidFill>
                <a:latin typeface="Arial" charset="0"/>
                <a:cs typeface="Arial" charset="0"/>
              </a:rPr>
              <a:t>)</a:t>
            </a:r>
            <a:r>
              <a:rPr lang="pt-BR" smtClean="0">
                <a:latin typeface="Arial" charset="0"/>
                <a:cs typeface="Arial" charset="0"/>
              </a:rPr>
              <a:t> e em 59% dos RN com  PaCO2 entre </a:t>
            </a:r>
            <a:r>
              <a:rPr lang="pt-BR" b="1" smtClean="0">
                <a:solidFill>
                  <a:srgbClr val="0000FF"/>
                </a:solidFill>
                <a:latin typeface="Arial" charset="0"/>
                <a:cs typeface="Arial" charset="0"/>
              </a:rPr>
              <a:t>35 e 45mmHg</a:t>
            </a:r>
            <a:r>
              <a:rPr lang="pt-BR" smtClean="0">
                <a:latin typeface="Arial" charset="0"/>
                <a:cs typeface="Arial" charset="0"/>
              </a:rPr>
              <a:t>. </a:t>
            </a:r>
          </a:p>
          <a:p>
            <a:pPr>
              <a:buFont typeface="Arial" charset="0"/>
              <a:buNone/>
            </a:pPr>
            <a:r>
              <a:rPr lang="pt-BR" smtClean="0">
                <a:latin typeface="Arial" charset="0"/>
                <a:cs typeface="Arial" charset="0"/>
              </a:rPr>
              <a:t>         -com a hipercapnia houve   tendência a maior mortalidade e maior deficiência neurocomportamental</a:t>
            </a:r>
          </a:p>
          <a:p>
            <a:pPr algn="ctr">
              <a:buFont typeface="Arial" charset="0"/>
              <a:buNone/>
            </a:pPr>
            <a:r>
              <a:rPr lang="pt-BR" smtClean="0">
                <a:latin typeface="Arial" charset="0"/>
                <a:cs typeface="Arial" charset="0"/>
              </a:rPr>
              <a:t>        quando combinou morte e deficiência mental (18 a 22 meses), houve significante aumento (p&lt;0,05). </a:t>
            </a:r>
            <a:r>
              <a:rPr lang="pt-BR" sz="1800" b="1" smtClean="0">
                <a:solidFill>
                  <a:srgbClr val="FF3300"/>
                </a:solidFill>
                <a:latin typeface="Arial" charset="0"/>
                <a:cs typeface="Arial" charset="0"/>
              </a:rPr>
              <a:t>Assim, a ventilação mínima como realizada neste estudo não melhorou o prognóstico clínico e pode estar associada com piora do prognóstico neurocomportamental</a:t>
            </a:r>
            <a:r>
              <a:rPr lang="pt-BR" smtClean="0">
                <a:latin typeface="Arial" charset="0"/>
                <a:cs typeface="Arial" charset="0"/>
              </a:rPr>
              <a:t> </a:t>
            </a:r>
          </a:p>
        </p:txBody>
      </p:sp>
      <p:sp>
        <p:nvSpPr>
          <p:cNvPr id="73732" name="Rectangle 5"/>
          <p:cNvSpPr>
            <a:spLocks noChangeArrowheads="1"/>
          </p:cNvSpPr>
          <p:nvPr/>
        </p:nvSpPr>
        <p:spPr bwMode="auto">
          <a:xfrm>
            <a:off x="182563" y="257175"/>
            <a:ext cx="8723312"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Desfecho de prematuros extremos randomizados ao nascimento para diferentes alvos de PaCO2 durante os primeiros sete dias de vida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p:cNvSpPr txBox="1">
            <a:spLocks noGrp="1"/>
          </p:cNvSpPr>
          <p:nvPr>
            <p:ph type="title" idx="4294967295"/>
          </p:nvPr>
        </p:nvSpPr>
        <p:spPr>
          <a:xfrm>
            <a:off x="325438" y="1547813"/>
            <a:ext cx="8521700" cy="573087"/>
          </a:xfrm>
        </p:spPr>
        <p:txBody>
          <a:bodyPr/>
          <a:lstStyle/>
          <a:p>
            <a:pPr algn="ctr"/>
            <a:r>
              <a:rPr lang="en-US" sz="1200" smtClean="0">
                <a:latin typeface="Arial" charset="0"/>
                <a:cs typeface="Arial" charset="0"/>
                <a:hlinkClick r:id="rId2"/>
              </a:rPr>
              <a:t>Both extremes of arterial carbon dioxide pressure and the magnitude of fluctuations in arterial carbon dioxide pressure are associated with severe intraventricular hemorrhage in preterm infants.</a:t>
            </a:r>
            <a:r>
              <a:rPr lang="en-US" sz="1200" smtClean="0">
                <a:latin typeface="Arial" charset="0"/>
                <a:cs typeface="Arial" charset="0"/>
              </a:rPr>
              <a:t> </a:t>
            </a:r>
            <a:r>
              <a:rPr lang="en-US" sz="1200" i="1" smtClean="0">
                <a:latin typeface="Arial" charset="0"/>
                <a:cs typeface="Arial" charset="0"/>
              </a:rPr>
              <a:t>Fabres J, Carlo WA, Phillips V, Howard G, Ambalavanan N. Pediatrics. </a:t>
            </a:r>
            <a:r>
              <a:rPr lang="pt-BR" sz="1200" i="1" smtClean="0">
                <a:latin typeface="Arial" charset="0"/>
                <a:cs typeface="Arial" charset="0"/>
              </a:rPr>
              <a:t>2007 Feb;119(2):</a:t>
            </a:r>
            <a:r>
              <a:rPr lang="pt-BR" sz="1200" i="1" smtClean="0">
                <a:solidFill>
                  <a:srgbClr val="0000FF"/>
                </a:solidFill>
                <a:latin typeface="Arial" charset="0"/>
                <a:cs typeface="Arial" charset="0"/>
              </a:rPr>
              <a:t>299-305.</a:t>
            </a:r>
            <a:r>
              <a:rPr lang="pt-BR" sz="1200" b="1" smtClean="0">
                <a:solidFill>
                  <a:srgbClr val="0000FF"/>
                </a:solidFill>
                <a:latin typeface="Arial" charset="0"/>
                <a:cs typeface="Arial" charset="0"/>
              </a:rPr>
              <a:t>Artigo Integral</a:t>
            </a:r>
            <a:r>
              <a:rPr lang="pt-BR" sz="1200" smtClean="0">
                <a:solidFill>
                  <a:srgbClr val="0000FF"/>
                </a:solidFill>
                <a:latin typeface="Arial" charset="0"/>
                <a:cs typeface="Arial" charset="0"/>
              </a:rPr>
              <a:t>!</a:t>
            </a:r>
          </a:p>
        </p:txBody>
      </p:sp>
      <p:sp>
        <p:nvSpPr>
          <p:cNvPr id="74755" name="Text Box 3"/>
          <p:cNvSpPr txBox="1">
            <a:spLocks noGrp="1"/>
          </p:cNvSpPr>
          <p:nvPr>
            <p:ph type="body" idx="4294967295"/>
          </p:nvPr>
        </p:nvSpPr>
        <p:spPr>
          <a:xfrm>
            <a:off x="341313" y="2746375"/>
            <a:ext cx="8521700" cy="1782763"/>
          </a:xfrm>
          <a:solidFill>
            <a:schemeClr val="tx1"/>
          </a:solidFill>
        </p:spPr>
        <p:txBody>
          <a:bodyPr/>
          <a:lstStyle/>
          <a:p>
            <a:pPr>
              <a:lnSpc>
                <a:spcPct val="90000"/>
              </a:lnSpc>
            </a:pPr>
            <a:r>
              <a:rPr lang="pt-BR" smtClean="0">
                <a:latin typeface="Arial" charset="0"/>
                <a:cs typeface="Arial" charset="0"/>
              </a:rPr>
              <a:t>Também devem ser evitados ambos os extremos (hipercapnia e hipocapnia). </a:t>
            </a:r>
          </a:p>
          <a:p>
            <a:pPr>
              <a:lnSpc>
                <a:spcPct val="90000"/>
              </a:lnSpc>
            </a:pPr>
            <a:r>
              <a:rPr lang="pt-BR" smtClean="0">
                <a:latin typeface="Arial" charset="0"/>
                <a:cs typeface="Arial" charset="0"/>
              </a:rPr>
              <a:t>Fabres J et al descreveram que  ambos os extremos (hipercapnia e hipocapnia)  e flutuações da PaCO2 são associadas com severa hemorragia intraventricular (os RN com hemorragia intraventricular tiveram maior PaCO2:72 versus 59 mmHg e menor PaCO2: 32 versus 37 mmHg), sendo prudente evitar tanto a hipercapnia como a hipocapnia no período de risco para a hemorragia intraventricular.</a:t>
            </a:r>
          </a:p>
          <a:p>
            <a:pPr algn="ctr">
              <a:lnSpc>
                <a:spcPct val="90000"/>
              </a:lnSpc>
            </a:pPr>
            <a:r>
              <a:rPr lang="pt-BR" b="1" smtClean="0">
                <a:solidFill>
                  <a:srgbClr val="0000FF"/>
                </a:solidFill>
                <a:latin typeface="Arial" charset="0"/>
                <a:cs typeface="Arial" charset="0"/>
              </a:rPr>
              <a:t>O estudo sugere que cuidados e freqüente monitorização da PaCO2 podem ser importantes, e que variações bruscas devem ser evitadas em RN de muito baixo peso. </a:t>
            </a:r>
          </a:p>
        </p:txBody>
      </p:sp>
      <p:sp>
        <p:nvSpPr>
          <p:cNvPr id="74756" name="Rectangle 4"/>
          <p:cNvSpPr>
            <a:spLocks noChangeArrowheads="1"/>
          </p:cNvSpPr>
          <p:nvPr/>
        </p:nvSpPr>
        <p:spPr bwMode="auto">
          <a:xfrm>
            <a:off x="198438" y="112713"/>
            <a:ext cx="9109075" cy="1439862"/>
          </a:xfrm>
          <a:prstGeom prst="rect">
            <a:avLst/>
          </a:prstGeom>
          <a:solidFill>
            <a:srgbClr val="FFFFFF"/>
          </a:solidFill>
          <a:ln w="9525">
            <a:noFill/>
            <a:miter lim="800000"/>
            <a:headEnd/>
            <a:tailEnd/>
          </a:ln>
        </p:spPr>
        <p:txBody>
          <a:bodyPr lIns="0" tIns="95220" rIns="0" bIns="19044" anchor="ctr">
            <a:spAutoFit/>
          </a:bodyPr>
          <a:lstStyle/>
          <a:p>
            <a:pPr algn="ctr" eaLnBrk="0" hangingPunct="0">
              <a:buClr>
                <a:srgbClr val="000000"/>
              </a:buClr>
              <a:buFont typeface="Arial" charset="0"/>
              <a:buNone/>
            </a:pPr>
            <a:r>
              <a:rPr lang="pt-BR" sz="1600" b="1">
                <a:solidFill>
                  <a:srgbClr val="0000FF"/>
                </a:solidFill>
                <a:latin typeface="Lato" pitchFamily="34" charset="0"/>
              </a:rPr>
              <a:t>Ambos extremos da pressão parcial de di</a:t>
            </a:r>
            <a:r>
              <a:rPr lang="pt-BR" sz="1600" b="1">
                <a:solidFill>
                  <a:srgbClr val="0000FF"/>
                </a:solidFill>
              </a:rPr>
              <a:t>ó</a:t>
            </a:r>
            <a:r>
              <a:rPr lang="pt-BR" sz="1600" b="1">
                <a:solidFill>
                  <a:srgbClr val="0000FF"/>
                </a:solidFill>
                <a:latin typeface="Lato" pitchFamily="34" charset="0"/>
              </a:rPr>
              <a:t>xido de carbono e a magnitude da flutua</a:t>
            </a:r>
            <a:r>
              <a:rPr lang="pt-BR" sz="1600" b="1">
                <a:solidFill>
                  <a:srgbClr val="0000FF"/>
                </a:solidFill>
              </a:rPr>
              <a:t>ç</a:t>
            </a:r>
            <a:r>
              <a:rPr lang="pt-BR" sz="1600" b="1">
                <a:solidFill>
                  <a:srgbClr val="0000FF"/>
                </a:solidFill>
                <a:latin typeface="Lato" pitchFamily="34" charset="0"/>
              </a:rPr>
              <a:t>ão são associados com severa hemorragia intraventricular nos rec</a:t>
            </a:r>
            <a:r>
              <a:rPr lang="pt-BR" sz="1600" b="1">
                <a:solidFill>
                  <a:srgbClr val="0000FF"/>
                </a:solidFill>
              </a:rPr>
              <a:t>é</a:t>
            </a:r>
            <a:r>
              <a:rPr lang="pt-BR" sz="1600" b="1">
                <a:solidFill>
                  <a:srgbClr val="0000FF"/>
                </a:solidFill>
                <a:latin typeface="Lato" pitchFamily="34" charset="0"/>
              </a:rPr>
              <a:t>m-nascidos</a:t>
            </a:r>
            <a:r>
              <a:rPr lang="pt-BR" sz="1600" b="1">
                <a:solidFill>
                  <a:srgbClr val="FFFF00"/>
                </a:solidFill>
                <a:latin typeface="Lato" pitchFamily="34" charset="0"/>
              </a:rPr>
              <a:t> </a:t>
            </a:r>
            <a:r>
              <a:rPr lang="pt-BR" sz="1600" b="1">
                <a:solidFill>
                  <a:srgbClr val="0000FF"/>
                </a:solidFill>
                <a:latin typeface="Lato" pitchFamily="34" charset="0"/>
              </a:rPr>
              <a:t>pr</a:t>
            </a:r>
            <a:r>
              <a:rPr lang="pt-BR" sz="1600" b="1">
                <a:solidFill>
                  <a:srgbClr val="0000FF"/>
                </a:solidFill>
              </a:rPr>
              <a:t>é</a:t>
            </a:r>
            <a:r>
              <a:rPr lang="pt-BR" sz="1600" b="1">
                <a:solidFill>
                  <a:srgbClr val="0000FF"/>
                </a:solidFill>
                <a:latin typeface="Lato" pitchFamily="34" charset="0"/>
              </a:rPr>
              <a:t>-termos</a:t>
            </a:r>
          </a:p>
          <a:p>
            <a:pPr algn="ctr" eaLnBrk="0" hangingPunct="0">
              <a:buClr>
                <a:srgbClr val="000000"/>
              </a:buClr>
              <a:buFont typeface="Arial" charset="0"/>
              <a:buNone/>
            </a:pPr>
            <a:r>
              <a:rPr lang="en-US" sz="1400" i="1"/>
              <a:t>Fabres J, Carlo WA, Phillips V, Howard G, Ambalavanan N. </a:t>
            </a:r>
          </a:p>
          <a:p>
            <a:pPr algn="ctr" eaLnBrk="0" hangingPunct="0">
              <a:buClr>
                <a:srgbClr val="000000"/>
              </a:buClr>
              <a:buFont typeface="Arial" charset="0"/>
              <a:buNone/>
            </a:pPr>
            <a:r>
              <a:rPr lang="pt-BR" sz="1400"/>
              <a:t>Apresentação:Marília Higino de Carvalho.</a:t>
            </a:r>
            <a:r>
              <a:rPr lang="pt-BR" sz="1400" i="1"/>
              <a:t/>
            </a:r>
            <a:br>
              <a:rPr lang="pt-BR" sz="1400" i="1"/>
            </a:br>
            <a:r>
              <a:rPr lang="pt-BR" sz="1400"/>
              <a:t>Orientadora : Dra. Alessandra </a:t>
            </a:r>
            <a:endParaRPr lang="pt-BR" sz="1600" b="1">
              <a:solidFill>
                <a:srgbClr val="0000FF"/>
              </a:solidFill>
              <a:latin typeface="Lato" pitchFamily="34" charset="0"/>
            </a:endParaRPr>
          </a:p>
          <a:p>
            <a:pPr algn="ctr" eaLnBrk="0" hangingPunct="0"/>
            <a:r>
              <a:rPr lang="pt-BR" sz="1300" u="sng">
                <a:solidFill>
                  <a:srgbClr val="0000FF"/>
                </a:solidFill>
                <a:latin typeface="Source Sans Pro"/>
              </a:rPr>
              <a:t> </a:t>
            </a:r>
          </a:p>
        </p:txBody>
      </p:sp>
      <p:pic>
        <p:nvPicPr>
          <p:cNvPr id="74757" name="Picture 5" descr="ppt">
            <a:hlinkClick r:id="rId3" tooltip="PaCO2_HIV"/>
          </p:cNvPr>
          <p:cNvPicPr>
            <a:picLocks noChangeAspect="1" noChangeArrowheads="1"/>
          </p:cNvPicPr>
          <p:nvPr/>
        </p:nvPicPr>
        <p:blipFill>
          <a:blip r:embed="rId4"/>
          <a:srcRect/>
          <a:stretch>
            <a:fillRect/>
          </a:stretch>
        </p:blipFill>
        <p:spPr bwMode="auto">
          <a:xfrm>
            <a:off x="-3959225" y="2801938"/>
            <a:ext cx="457200" cy="4572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Grp="1"/>
          </p:cNvSpPr>
          <p:nvPr>
            <p:ph type="title" idx="4294967295"/>
          </p:nvPr>
        </p:nvSpPr>
        <p:spPr>
          <a:xfrm>
            <a:off x="295275" y="1023938"/>
            <a:ext cx="8521700" cy="573087"/>
          </a:xfrm>
        </p:spPr>
        <p:txBody>
          <a:bodyPr/>
          <a:lstStyle/>
          <a:p>
            <a:pPr algn="ctr"/>
            <a:r>
              <a:rPr lang="pt-BR" sz="1200" smtClean="0">
                <a:latin typeface="Arial" charset="0"/>
                <a:cs typeface="Arial" charset="0"/>
                <a:hlinkClick r:id="rId2"/>
              </a:rPr>
              <a:t>Effect of permissive hypercapnia on background cerebral electrical activity in premature babies.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Victor S, McKeering CM, Roberts SA, Fullwood C, Gaydecki PA.Pediatr Res. 2014 Aug;76(2):184-9. doi: 10.1038/pr.2014.71. Epub 2014 May 12.PMID: 24819374</a:t>
            </a:r>
            <a:br>
              <a:rPr lang="pt-BR" sz="1200" smtClean="0">
                <a:latin typeface="Arial" charset="0"/>
                <a:cs typeface="Arial" charset="0"/>
              </a:rPr>
            </a:br>
            <a:endParaRPr lang="pt-BR" sz="1200" smtClean="0">
              <a:latin typeface="Arial" charset="0"/>
              <a:cs typeface="Arial" charset="0"/>
            </a:endParaRPr>
          </a:p>
        </p:txBody>
      </p:sp>
      <p:sp>
        <p:nvSpPr>
          <p:cNvPr id="75779" name="Text Box 3"/>
          <p:cNvSpPr txBox="1">
            <a:spLocks noGrp="1"/>
          </p:cNvSpPr>
          <p:nvPr>
            <p:ph type="body" idx="4294967295"/>
          </p:nvPr>
        </p:nvSpPr>
        <p:spPr>
          <a:xfrm>
            <a:off x="265113" y="1752600"/>
            <a:ext cx="8521700" cy="3390900"/>
          </a:xfrm>
        </p:spPr>
        <p:txBody>
          <a:bodyPr/>
          <a:lstStyle/>
          <a:p>
            <a:r>
              <a:rPr lang="pt-BR" sz="2400" smtClean="0">
                <a:latin typeface="Arial" charset="0"/>
                <a:cs typeface="Arial" charset="0"/>
              </a:rPr>
              <a:t>Victor S et al sugerem que ,em bebês de 29 semanas (23-32) e peso ao nascer 1.224g (635- 1695g) com </a:t>
            </a:r>
            <a:r>
              <a:rPr lang="pt-BR" sz="2400" smtClean="0">
                <a:solidFill>
                  <a:srgbClr val="FF3300"/>
                </a:solidFill>
                <a:latin typeface="Arial" charset="0"/>
                <a:cs typeface="Arial" charset="0"/>
              </a:rPr>
              <a:t>PaCO2 &gt;52,5 mmHg</a:t>
            </a:r>
            <a:r>
              <a:rPr lang="pt-BR" sz="2400" smtClean="0">
                <a:latin typeface="Arial" charset="0"/>
                <a:cs typeface="Arial" charset="0"/>
              </a:rPr>
              <a:t> (&gt;7 kPa=7 x 7.500617) após 48 horas o </a:t>
            </a:r>
            <a:r>
              <a:rPr lang="pt-BR" sz="2400" b="1" smtClean="0">
                <a:solidFill>
                  <a:srgbClr val="FF3300"/>
                </a:solidFill>
                <a:latin typeface="Arial" charset="0"/>
                <a:cs typeface="Arial" charset="0"/>
              </a:rPr>
              <a:t>EEG pode ser afetado pelo aumento da  atividade delta</a:t>
            </a:r>
          </a:p>
        </p:txBody>
      </p:sp>
      <p:sp>
        <p:nvSpPr>
          <p:cNvPr id="75780" name="Rectangle 4"/>
          <p:cNvSpPr>
            <a:spLocks noChangeArrowheads="1"/>
          </p:cNvSpPr>
          <p:nvPr/>
        </p:nvSpPr>
        <p:spPr bwMode="auto">
          <a:xfrm>
            <a:off x="709613" y="461963"/>
            <a:ext cx="7373937"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Efeito da hipercapnia permissiva na atividade elétrica cerebral em bebês prematuros.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Grp="1"/>
          </p:cNvSpPr>
          <p:nvPr>
            <p:ph type="title" idx="4294967295"/>
          </p:nvPr>
        </p:nvSpPr>
        <p:spPr>
          <a:xfrm>
            <a:off x="341313" y="1176338"/>
            <a:ext cx="8521700" cy="573087"/>
          </a:xfrm>
        </p:spPr>
        <p:txBody>
          <a:bodyPr/>
          <a:lstStyle/>
          <a:p>
            <a:pPr algn="ct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in extremely low birthweight infants (PHELBI): a randomised controlled multicentre trial.</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Thome UH, Genzel-Boroviczeny O, Bohnhorst B, Schmid M, Fuchs H, Rohde O, Avenarius S, Topf HG, Zimmermann A, Faas D, Timme K, Kleinlein B, Buxmann H, Schenk W, Segerer H, Teig N, Gebauer C, Hentschel R, Heckmann M, Schlösser R, Peters J, Rossi R, Rascher W, Böttger R, Seidenberg J, Hansen G, Zernickel M, Alzen G, Dreyhaupt J, Muche R, Hummler HD; PHELBI Study Group.Lancet Respir Med. 2015 Jul;3(7):534-43. doi: 10.1016/S2213-2600(15)00204-0. Epub 2015 Jun 15.MID: 26088180.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6803" name="Text Box 3"/>
          <p:cNvSpPr txBox="1">
            <a:spLocks noGrp="1"/>
          </p:cNvSpPr>
          <p:nvPr>
            <p:ph type="body" idx="4294967295"/>
          </p:nvPr>
        </p:nvSpPr>
        <p:spPr>
          <a:xfrm>
            <a:off x="355600" y="2514600"/>
            <a:ext cx="8521700" cy="3390900"/>
          </a:xfrm>
        </p:spPr>
        <p:txBody>
          <a:bodyPr/>
          <a:lstStyle/>
          <a:p>
            <a:r>
              <a:rPr lang="pt-BR" smtClean="0">
                <a:solidFill>
                  <a:srgbClr val="003366"/>
                </a:solidFill>
                <a:latin typeface="Arial" charset="0"/>
                <a:cs typeface="Arial" charset="0"/>
              </a:rPr>
              <a:t>Em relação ao controle (PaCO2 entre 40-50mmHg), os pacientes com altas PaCO2 (55-65 mm Hg nos dias pós-natais 1-3, 60-70 mm Hg nos dias 4-6 e 65-75 mm Hg nos dias 7-14) os alvos de PaCO2 mais elevados do que no grupo de controlo ligeiramente hipercápnico não conferem benefícios aumentados, como a proteção pulmonar. A taxa de displasia broncopulmonar ou morte no grupo alvo alto (65/179 [36%]) não diferiu significativamente do grupo controle (54/180 [30%]; p = 0-18).</a:t>
            </a:r>
          </a:p>
        </p:txBody>
      </p:sp>
      <p:sp>
        <p:nvSpPr>
          <p:cNvPr id="76804" name="Rectangle 4"/>
          <p:cNvSpPr>
            <a:spLocks noChangeArrowheads="1"/>
          </p:cNvSpPr>
          <p:nvPr/>
        </p:nvSpPr>
        <p:spPr bwMode="auto">
          <a:xfrm>
            <a:off x="193675" y="417513"/>
            <a:ext cx="87741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Hipercapnia permissiva em bebês com peso extremamente baixo ao nascer (PHELBI): um estudo multicêntrico controlado randomizado.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Grp="1"/>
          </p:cNvSpPr>
          <p:nvPr>
            <p:ph type="title" idx="4294967295"/>
          </p:nvPr>
        </p:nvSpPr>
        <p:spPr>
          <a:xfrm>
            <a:off x="319088" y="963613"/>
            <a:ext cx="8521700" cy="573087"/>
          </a:xfrm>
        </p:spPr>
        <p:txBody>
          <a:bodyPr/>
          <a:lstStyle/>
          <a:p>
            <a:r>
              <a:rPr lang="pt-BR" sz="1200" smtClean="0">
                <a:latin typeface="Arial" charset="0"/>
                <a:cs typeface="Arial" charset="0"/>
                <a:hlinkClick r:id="rId2"/>
              </a:rPr>
              <a:t>Lung-protective ventilatory strategies in intubated preterm neonates with RDS.</a:t>
            </a:r>
            <a:r>
              <a:rPr lang="pt-BR" sz="1200" smtClean="0">
                <a:latin typeface="Arial" charset="0"/>
                <a:cs typeface="Arial" charset="0"/>
              </a:rPr>
              <a:t>Reiterer F, Schwaberger B, Freidl T, Schmölzer G, Pichler G, Urlesberger B.Paediatr Respir Rev. 2017 Jun;23:89-96. doi: 10.1016/j.prrv.2016.10.007. Epub 2016 Oct 26. Review.PMID:27876355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7827" name="Text Box 3"/>
          <p:cNvSpPr txBox="1">
            <a:spLocks noGrp="1"/>
          </p:cNvSpPr>
          <p:nvPr>
            <p:ph type="body" idx="4294967295"/>
          </p:nvPr>
        </p:nvSpPr>
        <p:spPr>
          <a:xfrm>
            <a:off x="280988" y="1752600"/>
            <a:ext cx="8521700" cy="3390900"/>
          </a:xfrm>
        </p:spPr>
        <p:txBody>
          <a:bodyPr/>
          <a:lstStyle/>
          <a:p>
            <a:pPr algn="ctr">
              <a:buFont typeface="Arial" charset="0"/>
              <a:buNone/>
            </a:pPr>
            <a:r>
              <a:rPr lang="pt-BR" sz="1600" b="1" smtClean="0">
                <a:solidFill>
                  <a:srgbClr val="0000FF"/>
                </a:solidFill>
                <a:latin typeface="Arial" charset="0"/>
                <a:cs typeface="Arial" charset="0"/>
              </a:rPr>
              <a:t>A tolerância da pressão arterial parcial de dióxido de carbono (PaCO2)&gt; 45 mmHg usada como uma</a:t>
            </a:r>
          </a:p>
          <a:p>
            <a:pPr algn="ctr">
              <a:buFont typeface="Arial" charset="0"/>
              <a:buNone/>
            </a:pPr>
            <a:r>
              <a:rPr lang="pt-BR" sz="1600" b="1" smtClean="0">
                <a:solidFill>
                  <a:srgbClr val="0000FF"/>
                </a:solidFill>
                <a:latin typeface="Arial" charset="0"/>
                <a:cs typeface="Arial" charset="0"/>
              </a:rPr>
              <a:t>estratégia mínima de suporte ventilatório é denominada hipercapnia permissiva</a:t>
            </a:r>
          </a:p>
          <a:p>
            <a:pPr algn="ctr">
              <a:buFont typeface="Arial" charset="0"/>
              <a:buNone/>
            </a:pPr>
            <a:endParaRPr lang="pt-BR" smtClean="0">
              <a:solidFill>
                <a:schemeClr val="tx1"/>
              </a:solidFill>
              <a:latin typeface="Arial" charset="0"/>
              <a:cs typeface="Arial" charset="0"/>
            </a:endParaRPr>
          </a:p>
          <a:p>
            <a:r>
              <a:rPr lang="pt-BR" smtClean="0">
                <a:solidFill>
                  <a:srgbClr val="003366"/>
                </a:solidFill>
                <a:latin typeface="Arial" charset="0"/>
                <a:cs typeface="Arial" charset="0"/>
              </a:rPr>
              <a:t>Parece que a hipercapnia permissiva não tem efeitos protetores pulmonares significativos e pode até ser prejudicial quando  PaCO2 além dos alvos são usados desde o primeiro dia de vida nos  recém-nascidos de extremo baixo peso. No entanto, em desmame de pacientes hipercapnia de leve a moderada permanece como padrão. </a:t>
            </a:r>
          </a:p>
        </p:txBody>
      </p:sp>
      <p:sp>
        <p:nvSpPr>
          <p:cNvPr id="77828" name="Rectangle 4"/>
          <p:cNvSpPr>
            <a:spLocks noChangeArrowheads="1"/>
          </p:cNvSpPr>
          <p:nvPr/>
        </p:nvSpPr>
        <p:spPr bwMode="auto">
          <a:xfrm>
            <a:off x="681038" y="431800"/>
            <a:ext cx="8002587"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Estratégias ventilatórias protetoras do pulmão em neonatos prematuros intubados com SDR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Grp="1"/>
          </p:cNvSpPr>
          <p:nvPr>
            <p:ph type="title" idx="4294967295"/>
          </p:nvPr>
        </p:nvSpPr>
        <p:spPr>
          <a:xfrm>
            <a:off x="265113" y="955675"/>
            <a:ext cx="8521700" cy="573088"/>
          </a:xfrm>
        </p:spPr>
        <p:txBody>
          <a:bodyPr/>
          <a:lstStyle/>
          <a:p>
            <a:pPr algn="ctr"/>
            <a:r>
              <a:rPr lang="pt-BR" sz="1200" smtClean="0">
                <a:latin typeface="Arial" charset="0"/>
                <a:cs typeface="Arial" charset="0"/>
                <a:hlinkClick r:id="rId2"/>
              </a:rPr>
              <a:t>Inflammatory Mediators in Tracheal Aspirates of </a:t>
            </a:r>
            <a:r>
              <a:rPr lang="pt-BR" sz="1200" b="1" smtClean="0">
                <a:latin typeface="Arial" charset="0"/>
                <a:cs typeface="Arial" charset="0"/>
                <a:hlinkClick r:id="rId2"/>
              </a:rPr>
              <a:t>Preterm</a:t>
            </a:r>
            <a:r>
              <a:rPr lang="pt-BR" sz="1200" smtClean="0">
                <a:latin typeface="Arial" charset="0"/>
                <a:cs typeface="Arial" charset="0"/>
                <a:hlinkClick r:id="rId2"/>
              </a:rPr>
              <a:t> Infants Participating in a Randomized Trial of </a:t>
            </a: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a:t>
            </a:r>
            <a:r>
              <a:rPr lang="pt-BR" sz="1200" smtClean="0">
                <a:latin typeface="Arial" charset="0"/>
                <a:cs typeface="Arial" charset="0"/>
              </a:rPr>
              <a:t>Gentner S, Laube M, Uhlig U, Yang Y, Fuchs HW, Dreyhaupt J, Hummler HD, Uhlig S, Thome UH.Front Pediatr. 2017 Nov 21;5:246. doi: 10.3389/fped.2017.00246. eCollection 2017.PMID: 29209598.</a:t>
            </a:r>
            <a:r>
              <a:rPr lang="pt-BR" sz="1200" u="sng" smtClean="0">
                <a:latin typeface="Arial" charset="0"/>
                <a:cs typeface="Arial" charset="0"/>
                <a:hlinkClick r:id="rId3"/>
              </a:rPr>
              <a:t>Similar articles</a:t>
            </a:r>
            <a:r>
              <a:rPr lang="pt-BR" sz="1200" u="sng" smtClean="0">
                <a:latin typeface="Arial" charset="0"/>
                <a:cs typeface="Arial" charset="0"/>
              </a:rPr>
              <a:t>. </a:t>
            </a:r>
            <a:r>
              <a:rPr lang="pt-BR" sz="1200" smtClean="0">
                <a:solidFill>
                  <a:srgbClr val="0000FF"/>
                </a:solidFill>
                <a:latin typeface="Arial" charset="0"/>
                <a:cs typeface="Arial" charset="0"/>
              </a:rPr>
              <a:t>Artigo Integral!</a:t>
            </a:r>
          </a:p>
        </p:txBody>
      </p:sp>
      <p:sp>
        <p:nvSpPr>
          <p:cNvPr id="78851" name="Text Box 3"/>
          <p:cNvSpPr txBox="1">
            <a:spLocks noGrp="1"/>
          </p:cNvSpPr>
          <p:nvPr>
            <p:ph type="body" idx="4294967295"/>
          </p:nvPr>
        </p:nvSpPr>
        <p:spPr>
          <a:xfrm>
            <a:off x="311150" y="1644650"/>
            <a:ext cx="8521700" cy="3390900"/>
          </a:xfrm>
        </p:spPr>
        <p:txBody>
          <a:bodyPr/>
          <a:lstStyle/>
          <a:p>
            <a:r>
              <a:rPr lang="pt-BR" sz="1200" smtClean="0">
                <a:latin typeface="Arial" charset="0"/>
                <a:cs typeface="Arial" charset="0"/>
              </a:rPr>
              <a:t>Durante um estudo multicêntrico de hipercapnia permissiva em recém-nascidos de extremo baixo peso os bebês prematuros (peso de nascimento entre 400-1.000 g, idade gestacional 23 0 / 7-28 6/7 semanas) que necessitaram de ventilação mecânica dentro de 24 horas foram distribuídos aleatoriamente um alvo de PaCO2 alto ou um grupo de controle. </a:t>
            </a:r>
          </a:p>
          <a:p>
            <a:r>
              <a:rPr lang="pt-BR" sz="1200" smtClean="0">
                <a:latin typeface="Arial" charset="0"/>
                <a:cs typeface="Arial" charset="0"/>
              </a:rPr>
              <a:t>O grupo alvo alto visou os valores de PaCO2 de 55-65, 60-70 e 65-75 mmHg e o grupo controle nos valores de PCO2 de 40-50, 45-55 e 50-60 mmHg nos dias pós-natais 1-3, 4 -6 e 7-14, respectivamente. </a:t>
            </a:r>
          </a:p>
          <a:p>
            <a:r>
              <a:rPr lang="pt-BR" sz="1200" smtClean="0">
                <a:latin typeface="Arial" charset="0"/>
                <a:cs typeface="Arial" charset="0"/>
              </a:rPr>
              <a:t>O aspirado traqueal  foi analisado para citocinas proinflamatórias do dia pós-natal 2-21. A displasia broncopulmonar foi determinada em uma idade pós-menstrual de 36 semanas ± 2 dias.</a:t>
            </a:r>
          </a:p>
          <a:p>
            <a:r>
              <a:rPr lang="pt-BR" sz="1200" smtClean="0">
                <a:solidFill>
                  <a:srgbClr val="0000FF"/>
                </a:solidFill>
                <a:latin typeface="Arial" charset="0"/>
                <a:cs typeface="Arial" charset="0"/>
              </a:rPr>
              <a:t>O que foi encontrado?</a:t>
            </a:r>
            <a:r>
              <a:rPr lang="pt-BR" sz="1200" smtClean="0">
                <a:latin typeface="Arial" charset="0"/>
                <a:cs typeface="Arial" charset="0"/>
              </a:rPr>
              <a:t> </a:t>
            </a:r>
            <a:r>
              <a:rPr lang="pt-BR" sz="1200" smtClean="0">
                <a:solidFill>
                  <a:srgbClr val="FF3300"/>
                </a:solidFill>
                <a:latin typeface="Arial" charset="0"/>
                <a:cs typeface="Arial" charset="0"/>
              </a:rPr>
              <a:t>Os níveis de citocinas inflamatórias e ASM foram semelhantes nos dois grupos</a:t>
            </a:r>
          </a:p>
          <a:p>
            <a:r>
              <a:rPr lang="pt-BR" sz="1200" smtClean="0">
                <a:solidFill>
                  <a:srgbClr val="0000FF"/>
                </a:solidFill>
                <a:latin typeface="Arial" charset="0"/>
                <a:cs typeface="Arial" charset="0"/>
              </a:rPr>
              <a:t>O que se conclui?</a:t>
            </a:r>
            <a:r>
              <a:rPr lang="pt-BR" sz="1200" smtClean="0">
                <a:latin typeface="Arial" charset="0"/>
                <a:cs typeface="Arial" charset="0"/>
              </a:rPr>
              <a:t> Os resultados sugerem que altos níveis de PaCO2 não resultam em menor atividade inflamatória pulmonar e, portanto, refletem os resultados clínicos. </a:t>
            </a:r>
            <a:r>
              <a:rPr lang="pt-BR" sz="1200" smtClean="0">
                <a:solidFill>
                  <a:srgbClr val="FF3300"/>
                </a:solidFill>
                <a:latin typeface="Arial" charset="0"/>
                <a:cs typeface="Arial" charset="0"/>
              </a:rPr>
              <a:t>Isso indica que altas faixas de PaCO2 não são eficazes na redução da lesão pulmonar induzida pelo ventilador em bebês prematuros, em comparação com alvos de controle.</a:t>
            </a:r>
          </a:p>
          <a:p>
            <a:r>
              <a:rPr lang="pt-BR" sz="1200" smtClean="0">
                <a:solidFill>
                  <a:srgbClr val="0000FF"/>
                </a:solidFill>
                <a:latin typeface="Arial" charset="0"/>
                <a:cs typeface="Arial" charset="0"/>
              </a:rPr>
              <a:t>Interessante</a:t>
            </a:r>
            <a:r>
              <a:rPr lang="pt-BR" sz="1200" smtClean="0">
                <a:latin typeface="Arial" charset="0"/>
                <a:cs typeface="Arial" charset="0"/>
              </a:rPr>
              <a:t>: altos níveis-alvo de PaCO2  podem reduzir o estresse mecânico para o parênquima pulmonar, mas </a:t>
            </a:r>
            <a:r>
              <a:rPr lang="pt-BR" sz="1200" b="1" smtClean="0">
                <a:solidFill>
                  <a:srgbClr val="FF3300"/>
                </a:solidFill>
                <a:latin typeface="Arial" charset="0"/>
                <a:cs typeface="Arial" charset="0"/>
              </a:rPr>
              <a:t>possíveis valores sub-ótimos de pH podem impedir as enzimas, que podem ser ainda mais diretamente serem inibidas por altas concentrações de PaCO2.</a:t>
            </a:r>
          </a:p>
        </p:txBody>
      </p:sp>
      <p:sp>
        <p:nvSpPr>
          <p:cNvPr id="78852" name="Rectangle 4"/>
          <p:cNvSpPr>
            <a:spLocks noChangeArrowheads="1"/>
          </p:cNvSpPr>
          <p:nvPr/>
        </p:nvSpPr>
        <p:spPr bwMode="auto">
          <a:xfrm>
            <a:off x="200025" y="277813"/>
            <a:ext cx="8712200" cy="6699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Mediadores Inflamatórios em aspirados traqueais de bebês prematuros participando de um estudo randomizado de hipercapnia permissiva</a:t>
            </a:r>
            <a:r>
              <a:rPr lang="pt-BR" sz="2400" b="1">
                <a:solidFill>
                  <a:srgbClr val="FFFF00"/>
                </a:solidFill>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2"/>
          <p:cNvSpPr txBox="1">
            <a:spLocks noGrp="1"/>
          </p:cNvSpPr>
          <p:nvPr>
            <p:ph type="title" idx="4294967295"/>
          </p:nvPr>
        </p:nvSpPr>
        <p:spPr>
          <a:xfrm>
            <a:off x="319088" y="1058863"/>
            <a:ext cx="8521700" cy="573087"/>
          </a:xfrm>
        </p:spPr>
        <p:txBody>
          <a:bodyPr/>
          <a:lstStyle/>
          <a:p>
            <a:pPr algn="ctr"/>
            <a:r>
              <a:rPr lang="pt-BR" sz="1200" smtClean="0">
                <a:latin typeface="Arial" charset="0"/>
                <a:cs typeface="Arial" charset="0"/>
                <a:hlinkClick r:id="rId2"/>
              </a:rPr>
              <a:t>Incidence of Hypocapnia, </a:t>
            </a:r>
            <a:r>
              <a:rPr lang="pt-BR" sz="1200" b="1" smtClean="0">
                <a:latin typeface="Arial" charset="0"/>
                <a:cs typeface="Arial" charset="0"/>
                <a:hlinkClick r:id="rId2"/>
              </a:rPr>
              <a:t>Hypercapnia</a:t>
            </a:r>
            <a:r>
              <a:rPr lang="pt-BR" sz="1200" smtClean="0">
                <a:latin typeface="Arial" charset="0"/>
                <a:cs typeface="Arial" charset="0"/>
                <a:hlinkClick r:id="rId2"/>
              </a:rPr>
              <a:t>, and Acidosis and the Associated Risk of Adverse Events in </a:t>
            </a:r>
            <a:r>
              <a:rPr lang="pt-BR" sz="1200" b="1" smtClean="0">
                <a:latin typeface="Arial" charset="0"/>
                <a:cs typeface="Arial" charset="0"/>
                <a:hlinkClick r:id="rId2"/>
              </a:rPr>
              <a:t>Preterm</a:t>
            </a:r>
            <a:r>
              <a:rPr lang="pt-BR" sz="1200" smtClean="0">
                <a:latin typeface="Arial" charset="0"/>
                <a:cs typeface="Arial" charset="0"/>
                <a:hlinkClick r:id="rId2"/>
              </a:rPr>
              <a:t> Neonates.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Brown MK, Poeltler DM, Hassen KO, Lazarus DV, Brown VK, Stout JJ, Rich WD, Katheria AC.</a:t>
            </a:r>
            <a:br>
              <a:rPr lang="pt-BR" sz="1200" smtClean="0">
                <a:latin typeface="Arial" charset="0"/>
                <a:cs typeface="Arial" charset="0"/>
              </a:rPr>
            </a:br>
            <a:r>
              <a:rPr lang="pt-BR" sz="1200" smtClean="0">
                <a:latin typeface="Arial" charset="0"/>
                <a:cs typeface="Arial" charset="0"/>
              </a:rPr>
              <a:t>Respir Care. 2018 Apr 3. pii: respcare.05801. doi: 10.4187/respcare.05801. [Epub ahead of print]</a:t>
            </a:r>
            <a:br>
              <a:rPr lang="pt-BR" sz="1200" smtClean="0">
                <a:latin typeface="Arial" charset="0"/>
                <a:cs typeface="Arial" charset="0"/>
              </a:rPr>
            </a:br>
            <a:r>
              <a:rPr lang="pt-BR" sz="1200" smtClean="0">
                <a:latin typeface="Arial" charset="0"/>
                <a:cs typeface="Arial" charset="0"/>
              </a:rPr>
              <a:t>PMID: 29615483.</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79875" name="Text Box 3"/>
          <p:cNvSpPr txBox="1">
            <a:spLocks noGrp="1"/>
          </p:cNvSpPr>
          <p:nvPr>
            <p:ph type="body" idx="4294967295"/>
          </p:nvPr>
        </p:nvSpPr>
        <p:spPr>
          <a:xfrm>
            <a:off x="0" y="1874838"/>
            <a:ext cx="9144000" cy="3268662"/>
          </a:xfrm>
          <a:solidFill>
            <a:schemeClr val="tx1"/>
          </a:solidFill>
        </p:spPr>
        <p:txBody>
          <a:bodyPr/>
          <a:lstStyle/>
          <a:p>
            <a:r>
              <a:rPr lang="pt-BR" smtClean="0">
                <a:latin typeface="Arial" charset="0"/>
                <a:cs typeface="Arial" charset="0"/>
              </a:rPr>
              <a:t>A hipercapnia permissiva é uma estratégia de proteção pulmonar. Os autores reviram a nossa prática clínica atual para a gama de hipercapnia permissiva e identificar a relação entre PaCO2 e pH e resultados adversos.</a:t>
            </a:r>
          </a:p>
          <a:p>
            <a:r>
              <a:rPr lang="pt-BR" smtClean="0">
                <a:latin typeface="Arial" charset="0"/>
                <a:cs typeface="Arial" charset="0"/>
              </a:rPr>
              <a:t>47 lactentes com peso ao nascer de 1.206 ± 395 g e idade gestacional de 28 ± 2 semanas foram incluídos. Das 1.316 amostras totais, &lt;2% tinham </a:t>
            </a:r>
            <a:r>
              <a:rPr lang="pt-BR" smtClean="0">
                <a:solidFill>
                  <a:srgbClr val="FF3300"/>
                </a:solidFill>
                <a:latin typeface="Arial" charset="0"/>
                <a:cs typeface="Arial" charset="0"/>
              </a:rPr>
              <a:t>hipocapnia (PaCO2 &lt;30 mmHg</a:t>
            </a:r>
            <a:r>
              <a:rPr lang="pt-BR" smtClean="0">
                <a:latin typeface="Arial" charset="0"/>
                <a:cs typeface="Arial" charset="0"/>
              </a:rPr>
              <a:t>), 47% eram </a:t>
            </a:r>
            <a:r>
              <a:rPr lang="pt-BR" smtClean="0">
                <a:solidFill>
                  <a:srgbClr val="0000FF"/>
                </a:solidFill>
                <a:latin typeface="Arial" charset="0"/>
                <a:cs typeface="Arial" charset="0"/>
              </a:rPr>
              <a:t>normocápnicas (PaCO2 35-45 mmHg</a:t>
            </a:r>
            <a:r>
              <a:rPr lang="pt-BR" smtClean="0">
                <a:latin typeface="Arial" charset="0"/>
                <a:cs typeface="Arial" charset="0"/>
              </a:rPr>
              <a:t>), 26,5% tinham </a:t>
            </a:r>
            <a:r>
              <a:rPr lang="pt-BR" smtClean="0">
                <a:solidFill>
                  <a:srgbClr val="0000FF"/>
                </a:solidFill>
                <a:latin typeface="Arial" charset="0"/>
                <a:cs typeface="Arial" charset="0"/>
              </a:rPr>
              <a:t>hipercapnia leve (PaCO2 45-55 mmHg</a:t>
            </a:r>
            <a:r>
              <a:rPr lang="pt-BR" smtClean="0">
                <a:latin typeface="Arial" charset="0"/>
                <a:cs typeface="Arial" charset="0"/>
              </a:rPr>
              <a:t>), 13% tinham </a:t>
            </a:r>
            <a:r>
              <a:rPr lang="pt-BR" smtClean="0">
                <a:solidFill>
                  <a:srgbClr val="FF3300"/>
                </a:solidFill>
                <a:latin typeface="Arial" charset="0"/>
                <a:cs typeface="Arial" charset="0"/>
              </a:rPr>
              <a:t>moderada hipercapnia (PaCO2 55-65 mmHg</a:t>
            </a:r>
            <a:r>
              <a:rPr lang="pt-BR" smtClean="0">
                <a:latin typeface="Arial" charset="0"/>
                <a:cs typeface="Arial" charset="0"/>
              </a:rPr>
              <a:t>) e 6,5% tinham </a:t>
            </a:r>
            <a:r>
              <a:rPr lang="pt-BR" smtClean="0">
                <a:solidFill>
                  <a:srgbClr val="FF3300"/>
                </a:solidFill>
                <a:latin typeface="Arial" charset="0"/>
                <a:cs typeface="Arial" charset="0"/>
              </a:rPr>
              <a:t>hipercapnia grave (PaCO2 ≥ 65 mmHg).</a:t>
            </a:r>
          </a:p>
          <a:p>
            <a:r>
              <a:rPr lang="pt-BR" smtClean="0">
                <a:latin typeface="Arial" charset="0"/>
                <a:cs typeface="Arial" charset="0"/>
              </a:rPr>
              <a:t>Indivíduos com morte / hemorragia intraventricular grave tiveram uma média maior de PaCO2 (52,8 vs 44,7mmHg: odds ratio [OR] de 1,16, IC 95% 1,04-1,29, P = 0,006), maior variabilidade da PaCO2 com um desvio padrão de 12,6 versus 7,8 (OR de  1,15, IC 95% 1,03-1,27, P = 0,01) e um pH mais  mais baixo de 7,03 versus 7,23 (OR de  0, IC 95% 0-0,06, P = 0,003).</a:t>
            </a:r>
          </a:p>
          <a:p>
            <a:r>
              <a:rPr lang="pt-BR" smtClean="0">
                <a:solidFill>
                  <a:srgbClr val="0000FF"/>
                </a:solidFill>
                <a:latin typeface="Arial" charset="0"/>
                <a:cs typeface="Arial" charset="0"/>
              </a:rPr>
              <a:t>Conclusão</a:t>
            </a:r>
            <a:r>
              <a:rPr lang="pt-BR" smtClean="0">
                <a:latin typeface="Arial" charset="0"/>
                <a:cs typeface="Arial" charset="0"/>
              </a:rPr>
              <a:t>: A hipercapnia é comum e a </a:t>
            </a:r>
            <a:r>
              <a:rPr lang="pt-BR" smtClean="0">
                <a:solidFill>
                  <a:srgbClr val="FF3300"/>
                </a:solidFill>
                <a:latin typeface="Arial" charset="0"/>
                <a:cs typeface="Arial" charset="0"/>
              </a:rPr>
              <a:t>hipercapnia moderada pode aumentar o risco de lesão neurológica e proporcionar pouco benefício pulmonar</a:t>
            </a:r>
          </a:p>
          <a:p>
            <a:pPr algn="ctr">
              <a:buFont typeface="Arial" charset="0"/>
              <a:buNone/>
            </a:pPr>
            <a:r>
              <a:rPr lang="pt-BR" b="1" smtClean="0">
                <a:solidFill>
                  <a:srgbClr val="0000FF"/>
                </a:solidFill>
                <a:latin typeface="Arial" charset="0"/>
                <a:cs typeface="Arial" charset="0"/>
              </a:rPr>
              <a:t>Embora a hipercapnia leve pareça segura</a:t>
            </a:r>
            <a:r>
              <a:rPr lang="pt-BR" b="1" smtClean="0">
                <a:latin typeface="Arial" charset="0"/>
                <a:cs typeface="Arial" charset="0"/>
              </a:rPr>
              <a:t>, </a:t>
            </a:r>
            <a:r>
              <a:rPr lang="pt-BR" b="1" smtClean="0">
                <a:solidFill>
                  <a:srgbClr val="FF3300"/>
                </a:solidFill>
                <a:latin typeface="Arial" charset="0"/>
                <a:cs typeface="Arial" charset="0"/>
              </a:rPr>
              <a:t>a hipercapnia moderada pode aumentar o risco neurológico e fornece pouco benefício</a:t>
            </a:r>
          </a:p>
        </p:txBody>
      </p:sp>
      <p:sp>
        <p:nvSpPr>
          <p:cNvPr id="79876" name="Rectangle 4"/>
          <p:cNvSpPr>
            <a:spLocks noChangeArrowheads="1"/>
          </p:cNvSpPr>
          <p:nvPr/>
        </p:nvSpPr>
        <p:spPr bwMode="auto">
          <a:xfrm>
            <a:off x="190500" y="265113"/>
            <a:ext cx="8766175"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Incidência de Hipocapnia, Hipercapnia e Acidose e o Risco Associado de Eventos Adversos em Neonatos Pré-termo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Grp="1"/>
          </p:cNvSpPr>
          <p:nvPr>
            <p:ph type="title" idx="4294967295"/>
          </p:nvPr>
        </p:nvSpPr>
        <p:spPr>
          <a:xfrm>
            <a:off x="298450" y="923925"/>
            <a:ext cx="8521700" cy="573088"/>
          </a:xfrm>
        </p:spPr>
        <p:txBody>
          <a:bodyPr/>
          <a:lstStyle/>
          <a:p>
            <a:pPr algn="ct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Results in Decreased Functional Vessel Density in the Skin of Extremely Low Birth Weight Infants.</a:t>
            </a:r>
            <a:r>
              <a:rPr lang="pt-BR" sz="1200" smtClean="0">
                <a:latin typeface="Arial" charset="0"/>
                <a:cs typeface="Arial" charset="0"/>
              </a:rPr>
              <a:t>Puchwein-Schwepcke AF, Schottmayer K, Mormanová Z, Dreyhaupt J, Genzel-Boroviczeny O, Thome UH.</a:t>
            </a:r>
            <a:br>
              <a:rPr lang="pt-BR" sz="1200" smtClean="0">
                <a:latin typeface="Arial" charset="0"/>
                <a:cs typeface="Arial" charset="0"/>
              </a:rPr>
            </a:br>
            <a:r>
              <a:rPr lang="pt-BR" sz="1200" smtClean="0">
                <a:latin typeface="Arial" charset="0"/>
                <a:cs typeface="Arial" charset="0"/>
              </a:rPr>
              <a:t>Front Pediatr. 2018 Mar 13;6:52. doi: 10.3389/fped.2018.00052. eCollection 2018.PMID: 29662873. </a:t>
            </a:r>
            <a:br>
              <a:rPr lang="pt-BR" sz="1200" smtClean="0">
                <a:latin typeface="Arial" charset="0"/>
                <a:cs typeface="Arial" charset="0"/>
              </a:rPr>
            </a:br>
            <a:r>
              <a:rPr lang="pt-BR" sz="1200" u="sng" smtClean="0">
                <a:latin typeface="Arial" charset="0"/>
                <a:cs typeface="Arial" charset="0"/>
                <a:hlinkClick r:id="rId3"/>
              </a:rPr>
              <a:t>Similar articles</a:t>
            </a:r>
            <a:r>
              <a:rPr lang="pt-BR" sz="1200" u="sng" smtClean="0">
                <a:latin typeface="Arial" charset="0"/>
                <a:cs typeface="Arial" charset="0"/>
              </a:rPr>
              <a:t>. </a:t>
            </a:r>
            <a:r>
              <a:rPr lang="pt-BR" sz="1200" smtClean="0">
                <a:solidFill>
                  <a:srgbClr val="0000FF"/>
                </a:solidFill>
                <a:latin typeface="Arial" charset="0"/>
                <a:cs typeface="Arial" charset="0"/>
              </a:rPr>
              <a:t>Artigo Integral!</a:t>
            </a:r>
          </a:p>
        </p:txBody>
      </p:sp>
      <p:sp>
        <p:nvSpPr>
          <p:cNvPr id="80899" name="Text Box 3"/>
          <p:cNvSpPr txBox="1">
            <a:spLocks noGrp="1"/>
          </p:cNvSpPr>
          <p:nvPr>
            <p:ph type="body" idx="4294967295"/>
          </p:nvPr>
        </p:nvSpPr>
        <p:spPr>
          <a:xfrm>
            <a:off x="312738" y="1752600"/>
            <a:ext cx="8521700" cy="3390900"/>
          </a:xfrm>
          <a:solidFill>
            <a:schemeClr val="tx1"/>
          </a:solidFill>
        </p:spPr>
        <p:txBody>
          <a:bodyPr/>
          <a:lstStyle/>
          <a:p>
            <a:pPr>
              <a:lnSpc>
                <a:spcPct val="90000"/>
              </a:lnSpc>
            </a:pPr>
            <a:r>
              <a:rPr lang="pt-BR" sz="1200" smtClean="0">
                <a:latin typeface="Arial" charset="0"/>
                <a:cs typeface="Arial" charset="0"/>
              </a:rPr>
              <a:t>A lesão pulmonar induzida pelo ventilador, com subseqüente displasia broncopulmonar, continua sendo uma questão importante no cuidado de recém-nascidos de extremo baixo peso. </a:t>
            </a:r>
          </a:p>
          <a:p>
            <a:pPr>
              <a:lnSpc>
                <a:spcPct val="90000"/>
              </a:lnSpc>
            </a:pPr>
            <a:r>
              <a:rPr lang="pt-BR" sz="1200" smtClean="0">
                <a:latin typeface="Arial" charset="0"/>
                <a:cs typeface="Arial" charset="0"/>
              </a:rPr>
              <a:t>A hipercapnia permissiva é uma estratégia de tolerar níveis mais elevados de PaCO2 para o</a:t>
            </a:r>
          </a:p>
          <a:p>
            <a:pPr>
              <a:lnSpc>
                <a:spcPct val="90000"/>
              </a:lnSpc>
              <a:buFont typeface="Arial" charset="0"/>
              <a:buNone/>
            </a:pPr>
            <a:r>
              <a:rPr lang="pt-BR" sz="1200" smtClean="0">
                <a:latin typeface="Arial" charset="0"/>
                <a:cs typeface="Arial" charset="0"/>
              </a:rPr>
              <a:t>       benefício de ventilação menos agressiva e, portanto, menos trauma mecânico para o pulmão</a:t>
            </a:r>
          </a:p>
          <a:p>
            <a:pPr>
              <a:lnSpc>
                <a:spcPct val="90000"/>
              </a:lnSpc>
            </a:pPr>
            <a:r>
              <a:rPr lang="pt-BR" sz="1200" b="1" smtClean="0">
                <a:solidFill>
                  <a:srgbClr val="FF3300"/>
                </a:solidFill>
                <a:latin typeface="Arial" charset="0"/>
                <a:cs typeface="Arial" charset="0"/>
              </a:rPr>
              <a:t>NO ENTANTO</a:t>
            </a:r>
            <a:r>
              <a:rPr lang="pt-BR" sz="1200" smtClean="0">
                <a:latin typeface="Arial" charset="0"/>
                <a:cs typeface="Arial" charset="0"/>
              </a:rPr>
              <a:t>: </a:t>
            </a:r>
            <a:r>
              <a:rPr lang="pt-BR" sz="1200" b="1" smtClean="0">
                <a:solidFill>
                  <a:srgbClr val="FF3300"/>
                </a:solidFill>
                <a:latin typeface="Arial" charset="0"/>
                <a:cs typeface="Arial" charset="0"/>
              </a:rPr>
              <a:t>A hipercapnia altera a perfusão cerebral, mas sua influência na microcirculação periférica é desconhecida</a:t>
            </a:r>
            <a:r>
              <a:rPr lang="pt-BR" sz="1200" smtClean="0">
                <a:latin typeface="Arial" charset="0"/>
                <a:cs typeface="Arial" charset="0"/>
              </a:rPr>
              <a:t>.</a:t>
            </a:r>
          </a:p>
          <a:p>
            <a:pPr>
              <a:lnSpc>
                <a:spcPct val="90000"/>
              </a:lnSpc>
            </a:pPr>
            <a:r>
              <a:rPr lang="pt-BR" sz="1200" smtClean="0">
                <a:latin typeface="Arial" charset="0"/>
                <a:cs typeface="Arial" charset="0"/>
              </a:rPr>
              <a:t>Sabemos que a hipercapnia causa dilatação das arteríolas cerebrais com risco possivelmente aumentado de sangramento intracraniano. A nível da microcirculação, a hipoxia e hipercapnia levam a um aumento da perfusão no córtex cerebral do rato.</a:t>
            </a:r>
          </a:p>
          <a:p>
            <a:pPr>
              <a:lnSpc>
                <a:spcPct val="90000"/>
              </a:lnSpc>
            </a:pPr>
            <a:r>
              <a:rPr lang="pt-BR" sz="1200" smtClean="0">
                <a:latin typeface="Arial" charset="0"/>
                <a:cs typeface="Arial" charset="0"/>
              </a:rPr>
              <a:t>Hipótese dos autores: a microcirculação cutânea pode ser afetada por níveis mais altos de PaCO2 durante hipercapnia permissiva em relação a densidade funcional dos vasos, distribuição do diâmetro e qualidade de fluxo.</a:t>
            </a:r>
          </a:p>
          <a:p>
            <a:pPr>
              <a:lnSpc>
                <a:spcPct val="90000"/>
              </a:lnSpc>
            </a:pPr>
            <a:r>
              <a:rPr lang="pt-BR" sz="1200" smtClean="0">
                <a:latin typeface="Arial" charset="0"/>
                <a:cs typeface="Arial" charset="0"/>
              </a:rPr>
              <a:t>Este estudo demonstra que 14 dias de hipercapnia permissiva com alvos de PaCO2 relativamente elevados, como usado neste estudo, teve impacto significativo na microcirculação da pele, comparado com o grupo com leve hiprcapnia.</a:t>
            </a:r>
          </a:p>
          <a:p>
            <a:pPr>
              <a:lnSpc>
                <a:spcPct val="90000"/>
              </a:lnSpc>
            </a:pPr>
            <a:r>
              <a:rPr lang="pt-BR" sz="1200" smtClean="0">
                <a:latin typeface="Arial" charset="0"/>
                <a:cs typeface="Arial" charset="0"/>
              </a:rPr>
              <a:t>Assim, a hipercapnia reduziu significativamente a perfusão da pele. A diminuição é mais proeminente na segunda semana de hipercapnia permissiva.</a:t>
            </a:r>
          </a:p>
          <a:p>
            <a:pPr>
              <a:lnSpc>
                <a:spcPct val="90000"/>
              </a:lnSpc>
            </a:pPr>
            <a:r>
              <a:rPr lang="pt-BR" sz="1200" smtClean="0">
                <a:solidFill>
                  <a:srgbClr val="0000FF"/>
                </a:solidFill>
                <a:latin typeface="Arial" charset="0"/>
                <a:cs typeface="Arial" charset="0"/>
              </a:rPr>
              <a:t>Conclusão</a:t>
            </a:r>
            <a:r>
              <a:rPr lang="pt-BR" sz="1200" smtClean="0">
                <a:latin typeface="Arial" charset="0"/>
                <a:cs typeface="Arial" charset="0"/>
              </a:rPr>
              <a:t>: </a:t>
            </a:r>
            <a:r>
              <a:rPr lang="pt-BR" sz="1200" b="1" smtClean="0">
                <a:solidFill>
                  <a:srgbClr val="FF3300"/>
                </a:solidFill>
                <a:latin typeface="Arial" charset="0"/>
                <a:cs typeface="Arial" charset="0"/>
              </a:rPr>
              <a:t>Níveis elevados de PaCO2 prejudicaram significativamente a microcirculação periférica em prematuros, como mostrado por uma diminuição da densidade funcional dos vasos, presumivelmente secundária à vasoconstrição periférica.</a:t>
            </a:r>
          </a:p>
        </p:txBody>
      </p:sp>
      <p:sp>
        <p:nvSpPr>
          <p:cNvPr id="80900" name="Rectangle 4"/>
          <p:cNvSpPr>
            <a:spLocks noChangeArrowheads="1"/>
          </p:cNvSpPr>
          <p:nvPr/>
        </p:nvSpPr>
        <p:spPr bwMode="auto">
          <a:xfrm>
            <a:off x="234950" y="425450"/>
            <a:ext cx="8593138"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Resultados de hipercapnia permissiva na diminuição da densidade de vasos funcionais na pele de bebês com extremo baixo peso ao nascer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p:cNvSpPr txBox="1">
            <a:spLocks noGrp="1"/>
          </p:cNvSpPr>
          <p:nvPr>
            <p:ph type="body" idx="4294967295"/>
          </p:nvPr>
        </p:nvSpPr>
        <p:spPr>
          <a:xfrm>
            <a:off x="279400" y="1252538"/>
            <a:ext cx="8521700" cy="4021137"/>
          </a:xfrm>
          <a:solidFill>
            <a:schemeClr val="tx1"/>
          </a:solidFill>
        </p:spPr>
        <p:txBody>
          <a:bodyPr/>
          <a:lstStyle/>
          <a:p>
            <a:pPr algn="ctr">
              <a:lnSpc>
                <a:spcPct val="90000"/>
              </a:lnSpc>
            </a:pPr>
            <a:r>
              <a:rPr lang="pt-BR" altLang="ja-JP" sz="1200" smtClean="0">
                <a:latin typeface="Arial" charset="0"/>
                <a:ea typeface="MS PGothic" pitchFamily="34" charset="-128"/>
                <a:cs typeface="Arial" charset="0"/>
              </a:rPr>
              <a:t>A Conferência baseia-se em dois grandes estudos realizados por Noori et al, publicados este ano, quando evidenciou o baixo fluxo sanguíneo cerebral nos pré-termos ao nascer com aumento  nos primeiros 3 dias de vida, mostrando o ciclo da isquemia-reperfusão no desencadeamento da hemorragia intraventricular nos pré-termos. Estes achados já foram citados por Laura Ment (1982) e Martin Kluckow (2000) (consultem os </a:t>
            </a:r>
            <a:r>
              <a:rPr lang="pt-BR" altLang="ja-JP" sz="1200" i="1" smtClean="0">
                <a:latin typeface="Arial" charset="0"/>
                <a:ea typeface="MS PGothic" pitchFamily="34" charset="-128"/>
                <a:cs typeface="Arial" charset="0"/>
              </a:rPr>
              <a:t>links</a:t>
            </a:r>
            <a:r>
              <a:rPr lang="pt-BR" altLang="ja-JP" sz="1200" smtClean="0">
                <a:latin typeface="Arial" charset="0"/>
                <a:ea typeface="MS PGothic" pitchFamily="34" charset="-128"/>
                <a:cs typeface="Arial" charset="0"/>
              </a:rPr>
              <a:t>).  O segundo estudo realizado por Noori et al mostrou que o aumento dos níveis de CO2, coincidindo com a fase de reperfusão sistêmica e cerebral pode também ter aumentado a reperfusão cerebral nos pacientes que subsequentemente desenvolveram HP/HIV (</a:t>
            </a:r>
            <a:r>
              <a:rPr lang="pt-BR" altLang="ja-JP" sz="1200" b="1" smtClean="0">
                <a:solidFill>
                  <a:srgbClr val="0000FF"/>
                </a:solidFill>
                <a:latin typeface="Arial" charset="0"/>
                <a:ea typeface="MS PGothic" pitchFamily="34" charset="-128"/>
                <a:cs typeface="Arial" charset="0"/>
              </a:rPr>
              <a:t>o CO2 é o mais potente regulador do fluxo sanguíneo cerebral - FSC</a:t>
            </a:r>
            <a:r>
              <a:rPr lang="pt-BR" altLang="ja-JP" sz="1200" smtClean="0">
                <a:latin typeface="Arial" charset="0"/>
                <a:ea typeface="MS PGothic" pitchFamily="34" charset="-128"/>
                <a:cs typeface="Arial" charset="0"/>
              </a:rPr>
              <a:t>) e, </a:t>
            </a:r>
            <a:r>
              <a:rPr lang="pt-BR" altLang="ja-JP" sz="1200" b="1" smtClean="0">
                <a:solidFill>
                  <a:srgbClr val="FF3300"/>
                </a:solidFill>
                <a:latin typeface="Arial" charset="0"/>
                <a:ea typeface="MS PGothic" pitchFamily="34" charset="-128"/>
                <a:cs typeface="Arial" charset="0"/>
              </a:rPr>
              <a:t>aumentando a severidade da hipercapnia, associa-se  com progressiva atenuação da autorregulação do FSC e hemorragia peri/intraventricular</a:t>
            </a:r>
            <a:r>
              <a:rPr lang="pt-BR" altLang="ja-JP" sz="1200" smtClean="0">
                <a:latin typeface="Arial" charset="0"/>
                <a:ea typeface="MS PGothic" pitchFamily="34" charset="-128"/>
                <a:cs typeface="Arial" charset="0"/>
              </a:rPr>
              <a:t>. Interessante que a partir do </a:t>
            </a:r>
            <a:r>
              <a:rPr lang="pt-BR" altLang="ja-JP" sz="1200" b="1" smtClean="0">
                <a:solidFill>
                  <a:srgbClr val="0000FF"/>
                </a:solidFill>
                <a:latin typeface="Arial" charset="0"/>
                <a:ea typeface="MS PGothic" pitchFamily="34" charset="-128"/>
                <a:cs typeface="Arial" charset="0"/>
              </a:rPr>
              <a:t>2o- 3o</a:t>
            </a:r>
            <a:r>
              <a:rPr lang="pt-BR" altLang="ja-JP" sz="1200" smtClean="0">
                <a:latin typeface="Arial" charset="0"/>
                <a:ea typeface="MS PGothic" pitchFamily="34" charset="-128"/>
                <a:cs typeface="Arial" charset="0"/>
              </a:rPr>
              <a:t> dia é que </a:t>
            </a:r>
            <a:r>
              <a:rPr lang="pt-PT" altLang="ja-JP" sz="1200" smtClean="0">
                <a:latin typeface="Arial" charset="0"/>
                <a:ea typeface="MS PGothic" pitchFamily="34" charset="-128"/>
                <a:cs typeface="Arial" charset="0"/>
              </a:rPr>
              <a:t>a vascutura cerebral do recém-nascido pré-termo exibe a reatividade esperada a PaCO2 acima do limiar de 51-53 mmHg. A  PaCO2 ELEVADA pode até ser protetora para os pulmões, no entanto é necessário encontrar um equilíbrio. </a:t>
            </a:r>
            <a:r>
              <a:rPr lang="pt-PT" altLang="ja-JP" sz="1200" b="1" smtClean="0">
                <a:solidFill>
                  <a:srgbClr val="0000FF"/>
                </a:solidFill>
                <a:latin typeface="Arial" charset="0"/>
                <a:ea typeface="MS PGothic" pitchFamily="34" charset="-128"/>
                <a:cs typeface="Arial" charset="0"/>
              </a:rPr>
              <a:t>Como vimos há um ponto de inflexão de 52mmHg</a:t>
            </a:r>
            <a:r>
              <a:rPr lang="pt-PT" altLang="ja-JP" sz="1200" smtClean="0">
                <a:latin typeface="Arial" charset="0"/>
                <a:ea typeface="MS PGothic" pitchFamily="34" charset="-128"/>
                <a:cs typeface="Arial" charset="0"/>
              </a:rPr>
              <a:t>. Abaixo de 52, sem correlação alguma com FSC, mas </a:t>
            </a:r>
            <a:r>
              <a:rPr lang="pt-PT" altLang="ja-JP" sz="1200" smtClean="0">
                <a:solidFill>
                  <a:srgbClr val="FF3300"/>
                </a:solidFill>
                <a:latin typeface="Arial" charset="0"/>
                <a:ea typeface="MS PGothic" pitchFamily="34" charset="-128"/>
                <a:cs typeface="Arial" charset="0"/>
              </a:rPr>
              <a:t>acima deste nível, há uma correlação muito forte com o FSC</a:t>
            </a:r>
            <a:r>
              <a:rPr lang="pt-PT" altLang="ja-JP" sz="1200" smtClean="0">
                <a:latin typeface="Arial" charset="0"/>
                <a:ea typeface="MS PGothic" pitchFamily="34" charset="-128"/>
                <a:cs typeface="Arial" charset="0"/>
              </a:rPr>
              <a:t> (50% da variabilidade do FSC pode ser explicada pelas mudanças na PaCO2). </a:t>
            </a:r>
            <a:r>
              <a:rPr lang="pt-PT" altLang="ja-JP" sz="1200" b="1" smtClean="0">
                <a:solidFill>
                  <a:srgbClr val="FF3300"/>
                </a:solidFill>
                <a:latin typeface="Arial" charset="0"/>
                <a:ea typeface="MS PGothic" pitchFamily="34" charset="-128"/>
                <a:cs typeface="Arial" charset="0"/>
              </a:rPr>
              <a:t>O aumento do FSC associado ao aumento da PaCO2 pode aumentar o risco da lesão cerebral nos recém-nascidos muito prematuros durante o período pós-natal imediato</a:t>
            </a:r>
            <a:r>
              <a:rPr lang="pt-PT" altLang="ja-JP" sz="1200" b="1" smtClean="0">
                <a:latin typeface="Arial" charset="0"/>
                <a:ea typeface="MS PGothic" pitchFamily="34" charset="-128"/>
                <a:cs typeface="Arial" charset="0"/>
              </a:rPr>
              <a:t>. </a:t>
            </a:r>
            <a:r>
              <a:rPr lang="pt-PT" altLang="ja-JP" sz="1200" smtClean="0">
                <a:latin typeface="Arial" charset="0"/>
                <a:ea typeface="MS PGothic" pitchFamily="34" charset="-128"/>
                <a:cs typeface="Arial" charset="0"/>
              </a:rPr>
              <a:t>Muitas vezes selecionamos um órgão predileto e tudo fazemos para protegê-lo. Temos que pensar  o que acontece com os outros órgãos. O que é bom para um órgão não é bom para outro. Não podemos querer ser Deus e nem ter uma função de placenta, mas  temos que encontrar um ponto de equilíbrio. Fornecer um meio adequado, focalizando um órgão mais vulnerável naquele momento. O risco de HIV é muito elevado nos primeiros dias.</a:t>
            </a:r>
            <a:r>
              <a:rPr lang="pt-PT" altLang="ja-JP" sz="1200" b="1" smtClean="0">
                <a:latin typeface="Arial" charset="0"/>
                <a:ea typeface="MS PGothic" pitchFamily="34" charset="-128"/>
                <a:cs typeface="Arial" charset="0"/>
              </a:rPr>
              <a:t> Segundo Volpe, 1981, 90% dos casos de hemorragia intraventricular ocorrem nos primeiros 3-4 dias de vida, com idade média de 38 horas. </a:t>
            </a:r>
          </a:p>
          <a:p>
            <a:pPr algn="ctr">
              <a:lnSpc>
                <a:spcPct val="90000"/>
              </a:lnSpc>
              <a:buFont typeface="Arial" charset="0"/>
              <a:buNone/>
            </a:pPr>
            <a:r>
              <a:rPr lang="pt-PT" altLang="ja-JP" sz="1600" b="1" smtClean="0">
                <a:solidFill>
                  <a:srgbClr val="0000FF"/>
                </a:solidFill>
                <a:latin typeface="Arial" charset="0"/>
                <a:ea typeface="MS PGothic" pitchFamily="34" charset="-128"/>
                <a:cs typeface="Arial" charset="0"/>
              </a:rPr>
              <a:t>Para estes RN seria sábio evitar que o PaCO2 não ultrapasse 52 mmg Hg nos primeiros 3-4 dias de vida.</a:t>
            </a:r>
            <a:r>
              <a:rPr lang="pt-BR" altLang="ja-JP" sz="1600" smtClean="0">
                <a:solidFill>
                  <a:srgbClr val="0000FF"/>
                </a:solidFill>
                <a:latin typeface="Arial" charset="0"/>
                <a:ea typeface="MS PGothic" pitchFamily="34" charset="-128"/>
                <a:cs typeface="Arial" charset="0"/>
              </a:rPr>
              <a:t> </a:t>
            </a:r>
            <a:endParaRPr lang="pt-BR" sz="1600" smtClean="0">
              <a:solidFill>
                <a:srgbClr val="0000FF"/>
              </a:solidFill>
              <a:latin typeface="Arial" charset="0"/>
              <a:cs typeface="Arial" charset="0"/>
            </a:endParaRPr>
          </a:p>
        </p:txBody>
      </p:sp>
      <p:sp>
        <p:nvSpPr>
          <p:cNvPr id="81923" name="Rectangle 3"/>
          <p:cNvSpPr>
            <a:spLocks noChangeArrowheads="1"/>
          </p:cNvSpPr>
          <p:nvPr/>
        </p:nvSpPr>
        <p:spPr bwMode="auto">
          <a:xfrm>
            <a:off x="1331913" y="239713"/>
            <a:ext cx="5432425" cy="601662"/>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1400" b="1">
                <a:solidFill>
                  <a:srgbClr val="0000FF"/>
                </a:solidFill>
                <a:latin typeface="Lato" pitchFamily="34" charset="0"/>
              </a:rPr>
              <a:t>MUDAN</a:t>
            </a:r>
            <a:r>
              <a:rPr lang="pt-BR" sz="1400" b="1">
                <a:solidFill>
                  <a:srgbClr val="0000FF"/>
                </a:solidFill>
              </a:rPr>
              <a:t>Ç</a:t>
            </a:r>
            <a:r>
              <a:rPr lang="pt-BR" sz="1400" b="1">
                <a:solidFill>
                  <a:srgbClr val="0000FF"/>
                </a:solidFill>
                <a:latin typeface="Lato" pitchFamily="34" charset="0"/>
              </a:rPr>
              <a:t>AS NA CIRCULA</a:t>
            </a:r>
            <a:r>
              <a:rPr lang="pt-BR" sz="1400" b="1">
                <a:solidFill>
                  <a:srgbClr val="0000FF"/>
                </a:solidFill>
              </a:rPr>
              <a:t>Ç</a:t>
            </a:r>
            <a:r>
              <a:rPr lang="pt-BR" sz="1400" b="1">
                <a:solidFill>
                  <a:srgbClr val="0000FF"/>
                </a:solidFill>
                <a:latin typeface="Lato" pitchFamily="34" charset="0"/>
              </a:rPr>
              <a:t>ÃO E HEMORRAGIA INTRACRANIANA</a:t>
            </a:r>
          </a:p>
          <a:p>
            <a:pPr eaLnBrk="0" hangingPunct="0"/>
            <a:r>
              <a:rPr lang="pt-BR" sz="1800" u="sng">
                <a:solidFill>
                  <a:srgbClr val="0000FF"/>
                </a:solidFill>
                <a:ea typeface="Source Sans Pro"/>
                <a:cs typeface="Source Sans Pro"/>
              </a:rPr>
              <a:t>  </a:t>
            </a:r>
          </a:p>
        </p:txBody>
      </p:sp>
      <p:pic>
        <p:nvPicPr>
          <p:cNvPr id="81924" name="Picture 4" descr="doc">
            <a:hlinkClick r:id="rId2" tooltip="Mudancas_circulacao_HIV_hpercapn_2014"/>
          </p:cNvPr>
          <p:cNvPicPr>
            <a:picLocks noChangeAspect="1" noChangeArrowheads="1"/>
          </p:cNvPicPr>
          <p:nvPr/>
        </p:nvPicPr>
        <p:blipFill>
          <a:blip r:embed="rId3"/>
          <a:srcRect/>
          <a:stretch>
            <a:fillRect/>
          </a:stretch>
        </p:blipFill>
        <p:spPr bwMode="auto">
          <a:xfrm>
            <a:off x="6848475" y="255588"/>
            <a:ext cx="457200" cy="457200"/>
          </a:xfrm>
          <a:prstGeom prst="rect">
            <a:avLst/>
          </a:prstGeom>
          <a:noFill/>
          <a:ln w="9525">
            <a:noFill/>
            <a:miter lim="800000"/>
            <a:headEnd/>
            <a:tailEnd/>
          </a:ln>
        </p:spPr>
      </p:pic>
      <p:sp>
        <p:nvSpPr>
          <p:cNvPr id="81925" name="Rectangle 5"/>
          <p:cNvSpPr>
            <a:spLocks noChangeArrowheads="1"/>
          </p:cNvSpPr>
          <p:nvPr/>
        </p:nvSpPr>
        <p:spPr bwMode="auto">
          <a:xfrm>
            <a:off x="585788" y="757238"/>
            <a:ext cx="7894637" cy="457200"/>
          </a:xfrm>
          <a:prstGeom prst="rect">
            <a:avLst/>
          </a:prstGeom>
          <a:solidFill>
            <a:srgbClr val="FFFFFF"/>
          </a:solidFill>
          <a:ln w="9525">
            <a:noFill/>
            <a:miter lim="800000"/>
            <a:headEnd/>
            <a:tailEnd/>
          </a:ln>
        </p:spPr>
        <p:txBody>
          <a:bodyPr anchor="ctr">
            <a:spAutoFit/>
          </a:bodyPr>
          <a:lstStyle/>
          <a:p>
            <a:pPr algn="ctr"/>
            <a:r>
              <a:rPr lang="pt-BR" sz="1200" b="1"/>
              <a:t>Shahab Noori (EUA). </a:t>
            </a:r>
            <a:r>
              <a:rPr lang="pt-BR" sz="1200"/>
              <a:t>22o Congresso Brasileiro de Perinatologia, 19 a 22 de novembro de 2014, Brasília. </a:t>
            </a:r>
          </a:p>
          <a:p>
            <a:pPr algn="ctr"/>
            <a:r>
              <a:rPr lang="pt-BR" sz="1200"/>
              <a:t>Realizado por Paulo R. Margotto, Prof. da Escola de Medicina (6a Série) da  Universidade Católica de Brasília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Grp="1"/>
          </p:cNvSpPr>
          <p:nvPr>
            <p:ph type="title" idx="4294967295"/>
          </p:nvPr>
        </p:nvSpPr>
        <p:spPr>
          <a:xfrm>
            <a:off x="219075" y="969963"/>
            <a:ext cx="8521700" cy="573087"/>
          </a:xfrm>
        </p:spPr>
        <p:txBody>
          <a:bodyPr/>
          <a:lstStyle/>
          <a:p>
            <a:pPr algn="ct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hlinkClick r:id="rId2"/>
              </a:rPr>
              <a:t>Is </a:t>
            </a:r>
            <a:r>
              <a:rPr lang="pt-BR" sz="1200" b="1" smtClean="0">
                <a:latin typeface="Arial" charset="0"/>
                <a:cs typeface="Arial" charset="0"/>
                <a:hlinkClick r:id="rId2"/>
              </a:rPr>
              <a:t>permissive</a:t>
            </a:r>
            <a:r>
              <a:rPr lang="pt-BR" sz="1200" smtClean="0">
                <a:latin typeface="Arial" charset="0"/>
                <a:cs typeface="Arial" charset="0"/>
                <a:hlinkClick r:id="rId2"/>
              </a:rPr>
              <a:t> </a:t>
            </a:r>
            <a:r>
              <a:rPr lang="pt-BR" sz="1200" b="1" smtClean="0">
                <a:latin typeface="Arial" charset="0"/>
                <a:cs typeface="Arial" charset="0"/>
                <a:hlinkClick r:id="rId2"/>
              </a:rPr>
              <a:t>hypercapnia</a:t>
            </a:r>
            <a:r>
              <a:rPr lang="pt-BR" sz="1200" smtClean="0">
                <a:latin typeface="Arial" charset="0"/>
                <a:cs typeface="Arial" charset="0"/>
                <a:hlinkClick r:id="rId2"/>
              </a:rPr>
              <a:t> beneficial to </a:t>
            </a:r>
            <a:r>
              <a:rPr lang="pt-BR" sz="1200" b="1" smtClean="0">
                <a:latin typeface="Arial" charset="0"/>
                <a:cs typeface="Arial" charset="0"/>
                <a:hlinkClick r:id="rId2"/>
              </a:rPr>
              <a:t>preterm</a:t>
            </a:r>
            <a:r>
              <a:rPr lang="pt-BR" sz="1200" smtClean="0">
                <a:latin typeface="Arial" charset="0"/>
                <a:cs typeface="Arial" charset="0"/>
                <a:hlinkClick r:id="rId2"/>
              </a:rPr>
              <a:t> infants?</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Omer M, Molloy EJ.Arch Dis Child. 2017 Jan;102(1):113-115. doi: 10.1136/archdischild-2016-312050. Epub 2016 Nov 23. No abstract available.PMID: 27881376.</a:t>
            </a:r>
            <a:r>
              <a:rPr lang="pt-BR" sz="1200" u="sng" smtClean="0">
                <a:latin typeface="Arial" charset="0"/>
                <a:cs typeface="Arial" charset="0"/>
                <a:hlinkClick r:id="rId3"/>
              </a:rPr>
              <a:t>Similar articles</a:t>
            </a:r>
            <a:r>
              <a:rPr lang="pt-BR" sz="1200" u="sng" smtClean="0">
                <a:latin typeface="Arial" charset="0"/>
                <a:cs typeface="Arial" charset="0"/>
              </a:rPr>
              <a:t/>
            </a:r>
            <a:br>
              <a:rPr lang="pt-BR" sz="1200" u="sng" smtClean="0">
                <a:latin typeface="Arial" charset="0"/>
                <a:cs typeface="Arial" charset="0"/>
              </a:rPr>
            </a:br>
            <a:endParaRPr lang="pt-BR" sz="1200" u="sng" smtClean="0">
              <a:latin typeface="Arial" charset="0"/>
              <a:cs typeface="Arial" charset="0"/>
            </a:endParaRPr>
          </a:p>
        </p:txBody>
      </p:sp>
      <p:sp>
        <p:nvSpPr>
          <p:cNvPr id="82947" name="Text Box 3"/>
          <p:cNvSpPr txBox="1">
            <a:spLocks noGrp="1"/>
          </p:cNvSpPr>
          <p:nvPr>
            <p:ph type="body" idx="4294967295"/>
          </p:nvPr>
        </p:nvSpPr>
        <p:spPr>
          <a:xfrm>
            <a:off x="173038" y="2335213"/>
            <a:ext cx="8521700" cy="3390900"/>
          </a:xfrm>
        </p:spPr>
        <p:txBody>
          <a:bodyPr/>
          <a:lstStyle/>
          <a:p>
            <a:r>
              <a:rPr lang="pt-BR" smtClean="0">
                <a:latin typeface="Arial" charset="0"/>
                <a:cs typeface="Arial" charset="0"/>
              </a:rPr>
              <a:t>A hipercapnia pode, potencialmente, amortecer o sistema resposta próinflamatória mediada pela supressão de energia nuclear ativação de fator-kB, que também é um citoprotetor com um papel</a:t>
            </a:r>
          </a:p>
          <a:p>
            <a:r>
              <a:rPr lang="pt-BR" smtClean="0">
                <a:latin typeface="Arial" charset="0"/>
                <a:cs typeface="Arial" charset="0"/>
              </a:rPr>
              <a:t>na mediação da sobrevivência celular e reparo de feridas.15 16 Hipercapnia também diminui a produção de oxidante intracelular de neutrófilos bem como a liberação de interleucina-8 de estimulado por endotoxina células 17 e inibe o influxo de fagócitos.</a:t>
            </a:r>
          </a:p>
          <a:p>
            <a:endParaRPr lang="pt-BR" smtClean="0">
              <a:latin typeface="Arial" charset="0"/>
              <a:cs typeface="Arial" charset="0"/>
            </a:endParaRPr>
          </a:p>
          <a:p>
            <a:r>
              <a:rPr lang="pt-BR" smtClean="0">
                <a:latin typeface="Arial" charset="0"/>
                <a:cs typeface="Arial" charset="0"/>
              </a:rPr>
              <a:t>A hipercapnia permissiva como estratégia de ventilação em recém-nascidos pré-termo parece estar incorporada na prática diária de Cuidados Intensivos Neonatais, sem a necessária evidência rigorosa de ensaios clínicos.</a:t>
            </a:r>
          </a:p>
          <a:p>
            <a:endParaRPr lang="pt-BR" smtClean="0">
              <a:latin typeface="Arial" charset="0"/>
              <a:cs typeface="Arial" charset="0"/>
            </a:endParaRPr>
          </a:p>
        </p:txBody>
      </p:sp>
      <p:sp>
        <p:nvSpPr>
          <p:cNvPr id="82948" name="Rectangle 4"/>
          <p:cNvSpPr>
            <a:spLocks noChangeArrowheads="1"/>
          </p:cNvSpPr>
          <p:nvPr/>
        </p:nvSpPr>
        <p:spPr bwMode="auto">
          <a:xfrm>
            <a:off x="1784350" y="630238"/>
            <a:ext cx="5207000"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Hipercapnia permissiva é benéfica para bebês prematuros?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Grp="1"/>
          </p:cNvSpPr>
          <p:nvPr>
            <p:ph type="title" idx="4294967295"/>
          </p:nvPr>
        </p:nvSpPr>
        <p:spPr/>
        <p:txBody>
          <a:bodyPr/>
          <a:lstStyle/>
          <a:p>
            <a:pPr algn="ctr"/>
            <a:r>
              <a:rPr lang="pt-BR" sz="1800" b="1" smtClean="0">
                <a:solidFill>
                  <a:srgbClr val="FF3399"/>
                </a:solidFill>
                <a:latin typeface="Arial" charset="0"/>
                <a:cs typeface="Arial" charset="0"/>
              </a:rPr>
              <a:t>Vejamos este Caso Clínico apresentado pelos autores</a:t>
            </a:r>
          </a:p>
        </p:txBody>
      </p:sp>
      <p:sp>
        <p:nvSpPr>
          <p:cNvPr id="83971" name="Text Box 3"/>
          <p:cNvSpPr txBox="1">
            <a:spLocks noGrp="1"/>
          </p:cNvSpPr>
          <p:nvPr>
            <p:ph type="body" idx="4294967295"/>
          </p:nvPr>
        </p:nvSpPr>
        <p:spPr/>
        <p:txBody>
          <a:bodyPr/>
          <a:lstStyle/>
          <a:p>
            <a:pPr algn="ctr"/>
            <a:r>
              <a:rPr lang="pt-BR" smtClean="0">
                <a:solidFill>
                  <a:srgbClr val="0000FF"/>
                </a:solidFill>
                <a:latin typeface="Arial" charset="0"/>
                <a:cs typeface="Arial" charset="0"/>
              </a:rPr>
              <a:t>Uma menina prematura nascida com 25 semanas de gestação tem 1 semana de idade e permanece intubada e ventilada. Durante a discussão clínica pela Equipe, o consultor discute o intervalo alvo ideal de PaCO2 e o Especialista pergunta sobre o uso de hipercapnia permissiva</a:t>
            </a:r>
          </a:p>
          <a:p>
            <a:pPr>
              <a:buFont typeface="Arial" charset="0"/>
              <a:buNone/>
            </a:pPr>
            <a:r>
              <a:rPr lang="pt-BR" smtClean="0">
                <a:latin typeface="Arial" charset="0"/>
                <a:cs typeface="Arial" charset="0"/>
              </a:rPr>
              <a:t>                                         </a:t>
            </a:r>
            <a:r>
              <a:rPr lang="pt-BR" smtClean="0">
                <a:solidFill>
                  <a:srgbClr val="FF3399"/>
                </a:solidFill>
                <a:latin typeface="Arial" charset="0"/>
                <a:cs typeface="Arial" charset="0"/>
              </a:rPr>
              <a:t>QUESTÃO CLÍNICA ESTRUTURADA</a:t>
            </a:r>
          </a:p>
          <a:p>
            <a:r>
              <a:rPr lang="pt-BR" smtClean="0">
                <a:latin typeface="Arial" charset="0"/>
                <a:cs typeface="Arial" charset="0"/>
              </a:rPr>
              <a:t>Em um bebê prematuro em suporte respiratório, qual é a PaCO2 ótima para prevenir (intervenção) doença pulmonar crônica e leucomalácia periventricular (desfecho)?</a:t>
            </a:r>
          </a:p>
          <a:p>
            <a:pPr>
              <a:buFont typeface="Arial" charset="0"/>
              <a:buNone/>
            </a:pPr>
            <a:r>
              <a:rPr lang="pt-BR" smtClean="0">
                <a:latin typeface="Arial" charset="0"/>
                <a:cs typeface="Arial" charset="0"/>
              </a:rPr>
              <a:t>                                               </a:t>
            </a:r>
            <a:r>
              <a:rPr lang="pt-BR" smtClean="0">
                <a:solidFill>
                  <a:srgbClr val="FF3399"/>
                </a:solidFill>
                <a:latin typeface="Arial" charset="0"/>
                <a:cs typeface="Arial" charset="0"/>
              </a:rPr>
              <a:t>ESTRATÉGIA DE PESQUISA</a:t>
            </a:r>
          </a:p>
          <a:p>
            <a:r>
              <a:rPr lang="pt-BR" smtClean="0">
                <a:latin typeface="Arial" charset="0"/>
                <a:cs typeface="Arial" charset="0"/>
              </a:rPr>
              <a:t>No Banco de dados PubMed foi pesquisado em julho de 2016 para os seguinte termos: "dióxido de carbono“ (“</a:t>
            </a:r>
            <a:r>
              <a:rPr lang="pt-BR" i="1" smtClean="0">
                <a:latin typeface="Arial" charset="0"/>
                <a:cs typeface="Arial" charset="0"/>
              </a:rPr>
              <a:t>carbon dioxide</a:t>
            </a:r>
            <a:r>
              <a:rPr lang="pt-BR" smtClean="0">
                <a:latin typeface="Arial" charset="0"/>
                <a:cs typeface="Arial" charset="0"/>
              </a:rPr>
              <a:t>”) e "lactentes" e "hipercapnia“ (‘</a:t>
            </a:r>
            <a:r>
              <a:rPr lang="pt-BR" i="1" smtClean="0">
                <a:latin typeface="Arial" charset="0"/>
                <a:cs typeface="Arial" charset="0"/>
              </a:rPr>
              <a:t>hypercapnia</a:t>
            </a:r>
            <a:r>
              <a:rPr lang="pt-BR" smtClean="0">
                <a:latin typeface="Arial" charset="0"/>
                <a:cs typeface="Arial" charset="0"/>
              </a:rPr>
              <a:t>’)</a:t>
            </a:r>
            <a:br>
              <a:rPr lang="pt-BR" smtClean="0">
                <a:latin typeface="Arial" charset="0"/>
                <a:cs typeface="Arial" charset="0"/>
              </a:rPr>
            </a:br>
            <a:r>
              <a:rPr lang="pt-BR" smtClean="0">
                <a:latin typeface="Arial" charset="0"/>
                <a:cs typeface="Arial" charset="0"/>
              </a:rPr>
              <a:t>. </a:t>
            </a:r>
          </a:p>
          <a:p>
            <a:r>
              <a:rPr lang="pt-BR" smtClean="0">
                <a:latin typeface="Arial" charset="0"/>
                <a:cs typeface="Arial" charset="0"/>
              </a:rPr>
              <a:t>A pesquisa retornou 292 resumos, 26 foram relevantes e apropriados para uma revisão mais aprofundada. </a:t>
            </a:r>
          </a:p>
          <a:p>
            <a:r>
              <a:rPr lang="pt-BR" smtClean="0">
                <a:latin typeface="Arial" charset="0"/>
                <a:cs typeface="Arial" charset="0"/>
              </a:rPr>
              <a:t>Uma pesquisa da Biblioteca Cochrane usando os termos de pesquisa "dióxido de carbono" (“</a:t>
            </a:r>
            <a:r>
              <a:rPr lang="pt-BR" i="1" smtClean="0">
                <a:latin typeface="Arial" charset="0"/>
                <a:cs typeface="Arial" charset="0"/>
              </a:rPr>
              <a:t>carbon dioxide</a:t>
            </a:r>
            <a:r>
              <a:rPr lang="pt-BR" smtClean="0">
                <a:latin typeface="Arial" charset="0"/>
                <a:cs typeface="Arial" charset="0"/>
              </a:rPr>
              <a:t>”) e "lactentes“ (“Infants”)  e "hipercapnia“ (‘</a:t>
            </a:r>
            <a:r>
              <a:rPr lang="pt-BR" i="1" smtClean="0">
                <a:latin typeface="Arial" charset="0"/>
                <a:cs typeface="Arial" charset="0"/>
              </a:rPr>
              <a:t>hypercapnia”)</a:t>
            </a:r>
            <a:r>
              <a:rPr lang="pt-BR" smtClean="0">
                <a:latin typeface="Arial" charset="0"/>
                <a:cs typeface="Arial" charset="0"/>
              </a:rPr>
              <a:t> foram usados produzindo um resultado</a:t>
            </a:r>
          </a:p>
          <a:p>
            <a:endParaRPr lang="pt-BR" smtClean="0">
              <a:latin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4"/>
          <p:cNvPicPr>
            <a:picLocks noChangeAspect="1" noChangeArrowheads="1"/>
          </p:cNvPicPr>
          <p:nvPr/>
        </p:nvPicPr>
        <p:blipFill>
          <a:blip r:embed="rId2"/>
          <a:srcRect/>
          <a:stretch>
            <a:fillRect/>
          </a:stretch>
        </p:blipFill>
        <p:spPr bwMode="auto">
          <a:xfrm>
            <a:off x="2170113" y="254000"/>
            <a:ext cx="4351337" cy="1905000"/>
          </a:xfrm>
          <a:prstGeom prst="rect">
            <a:avLst/>
          </a:prstGeom>
          <a:noFill/>
          <a:ln w="9525">
            <a:noFill/>
            <a:miter lim="800000"/>
            <a:headEnd/>
            <a:tailEnd/>
          </a:ln>
        </p:spPr>
      </p:pic>
      <p:sp>
        <p:nvSpPr>
          <p:cNvPr id="84995" name="Rectangle 5"/>
          <p:cNvSpPr>
            <a:spLocks noChangeArrowheads="1"/>
          </p:cNvSpPr>
          <p:nvPr/>
        </p:nvSpPr>
        <p:spPr bwMode="auto">
          <a:xfrm>
            <a:off x="760413" y="2270125"/>
            <a:ext cx="7681912" cy="1644650"/>
          </a:xfrm>
          <a:prstGeom prst="rect">
            <a:avLst/>
          </a:prstGeom>
          <a:solidFill>
            <a:schemeClr val="tx2"/>
          </a:solidFill>
          <a:ln w="9525">
            <a:noFill/>
            <a:miter lim="800000"/>
            <a:headEnd/>
            <a:tailEnd/>
          </a:ln>
        </p:spPr>
        <p:txBody>
          <a:bodyPr>
            <a:spAutoFit/>
          </a:bodyPr>
          <a:lstStyle/>
          <a:p>
            <a:r>
              <a:rPr lang="pt-BR" sz="1400"/>
              <a:t>                         </a:t>
            </a:r>
          </a:p>
          <a:p>
            <a:r>
              <a:rPr lang="pt-BR" sz="1400">
                <a:solidFill>
                  <a:srgbClr val="FF3399"/>
                </a:solidFill>
              </a:rPr>
              <a:t>                                                         </a:t>
            </a:r>
            <a:r>
              <a:rPr lang="pt-BR" sz="1400" b="1">
                <a:solidFill>
                  <a:srgbClr val="FF3399"/>
                </a:solidFill>
              </a:rPr>
              <a:t>Resultado clínico</a:t>
            </a:r>
          </a:p>
          <a:p>
            <a:endParaRPr lang="pt-BR" sz="1400" b="1">
              <a:solidFill>
                <a:srgbClr val="FF3399"/>
              </a:solidFill>
            </a:endParaRPr>
          </a:p>
          <a:p>
            <a:r>
              <a:rPr lang="pt-BR" sz="1400"/>
              <a:t>▸ Hipercapnia extrema ou hipocapnia, bem como flutuações abruptas  da PaCO2 são prejudiciais para bebês prematuros, especialmente na primeira semana de vida. </a:t>
            </a:r>
          </a:p>
          <a:p>
            <a:r>
              <a:rPr lang="pt-BR" sz="1400"/>
              <a:t>▸ O objetivo ideal da ótima  PaCO2 na prática clínica ainda é indeterminado, </a:t>
            </a:r>
            <a:r>
              <a:rPr lang="pt-BR" sz="1600" b="1">
                <a:solidFill>
                  <a:srgbClr val="0000FF"/>
                </a:solidFill>
              </a:rPr>
              <a:t>mas tolerando hipercapnia modesta (PaCO2 &lt;6,7 kPa (50 mmHg) pode ser benéfica.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3"/>
          <p:cNvSpPr txBox="1">
            <a:spLocks noGrp="1"/>
          </p:cNvSpPr>
          <p:nvPr>
            <p:ph type="body" idx="4294967295"/>
          </p:nvPr>
        </p:nvSpPr>
        <p:spPr>
          <a:xfrm>
            <a:off x="2490788" y="1898650"/>
            <a:ext cx="8521700" cy="3390900"/>
          </a:xfrm>
        </p:spPr>
        <p:txBody>
          <a:bodyPr/>
          <a:lstStyle/>
          <a:p>
            <a:pPr>
              <a:buFont typeface="Arial" charset="0"/>
              <a:buNone/>
            </a:pPr>
            <a:r>
              <a:rPr lang="pt-BR" sz="4000" smtClean="0">
                <a:solidFill>
                  <a:srgbClr val="FF3399"/>
                </a:solidFill>
                <a:latin typeface="Arial" charset="0"/>
                <a:cs typeface="Arial" charset="0"/>
              </a:rPr>
              <a:t>HIPOCAPNIA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3"/>
          <p:cNvSpPr txBox="1">
            <a:spLocks noGrp="1"/>
          </p:cNvSpPr>
          <p:nvPr>
            <p:ph type="body" idx="4294967295"/>
          </p:nvPr>
        </p:nvSpPr>
        <p:spPr/>
        <p:txBody>
          <a:bodyPr/>
          <a:lstStyle/>
          <a:p>
            <a:pPr>
              <a:lnSpc>
                <a:spcPct val="90000"/>
              </a:lnSpc>
            </a:pPr>
            <a:r>
              <a:rPr lang="pt-BR" smtClean="0">
                <a:latin typeface="Arial" charset="0"/>
                <a:cs typeface="Arial" charset="0"/>
              </a:rPr>
              <a:t>Em condições normais, a PaCO2 é mantida em limites fisiológicos muito restritos. A PaCO2 é o reflexo do equilíbrio entre à produção de CO2 no organismo e a eliminação de CO2 pelos pulmões mais o CO2 inspirado.  </a:t>
            </a:r>
            <a:endParaRPr lang="pt-BR" b="1" i="1" smtClean="0">
              <a:latin typeface="Arial" charset="0"/>
              <a:cs typeface="Arial" charset="0"/>
            </a:endParaRPr>
          </a:p>
          <a:p>
            <a:pPr>
              <a:lnSpc>
                <a:spcPct val="90000"/>
              </a:lnSpc>
              <a:buFont typeface="Arial" charset="0"/>
              <a:buNone/>
            </a:pPr>
            <a:r>
              <a:rPr lang="pt-BR" b="1" i="1" smtClean="0">
                <a:latin typeface="Arial" charset="0"/>
                <a:cs typeface="Arial" charset="0"/>
              </a:rPr>
              <a:t>         PaCO2 é proporcional a  </a:t>
            </a:r>
            <a:r>
              <a:rPr lang="pt-BR" b="1" i="1" u="sng" smtClean="0">
                <a:latin typeface="Arial" charset="0"/>
                <a:cs typeface="Arial" charset="0"/>
              </a:rPr>
              <a:t>produção de CO2 </a:t>
            </a:r>
            <a:r>
              <a:rPr lang="pt-BR" b="1" i="1" smtClean="0">
                <a:latin typeface="Arial" charset="0"/>
                <a:cs typeface="Arial" charset="0"/>
              </a:rPr>
              <a:t>   + CO2 inspirado</a:t>
            </a:r>
          </a:p>
          <a:p>
            <a:pPr>
              <a:lnSpc>
                <a:spcPct val="90000"/>
              </a:lnSpc>
              <a:buFont typeface="Arial" charset="0"/>
              <a:buNone/>
            </a:pPr>
            <a:r>
              <a:rPr lang="pt-BR" b="1" i="1" smtClean="0">
                <a:latin typeface="Arial" charset="0"/>
                <a:cs typeface="Arial" charset="0"/>
              </a:rPr>
              <a:t>                                                    eliminação de CO2 </a:t>
            </a:r>
            <a:endParaRPr lang="pt-BR" smtClean="0">
              <a:latin typeface="Arial" charset="0"/>
              <a:cs typeface="Arial" charset="0"/>
            </a:endParaRPr>
          </a:p>
          <a:p>
            <a:pPr>
              <a:lnSpc>
                <a:spcPct val="90000"/>
              </a:lnSpc>
            </a:pPr>
            <a:r>
              <a:rPr lang="pt-BR" smtClean="0">
                <a:latin typeface="Arial" charset="0"/>
                <a:cs typeface="Arial" charset="0"/>
              </a:rPr>
              <a:t>A quantidade de CO2 inspirada é negligenciável; a reduzida produção de CO2 como causa de hipocapnia é geralmente rara. Assim, na maioria das vezes, a   hipocapnia reflete a taxa de eliminação do CO2. A principal causa da hipocapnia  é a hiperventilação (intencional ou acidental, como ocorre na  ventilação de alta freqüência e na  ECMO-oxigenação por membrana extracorpórea).).</a:t>
            </a:r>
          </a:p>
          <a:p>
            <a:pPr>
              <a:lnSpc>
                <a:spcPct val="90000"/>
              </a:lnSpc>
            </a:pPr>
            <a:r>
              <a:rPr lang="pt-BR" b="1" smtClean="0">
                <a:solidFill>
                  <a:srgbClr val="FF3300"/>
                </a:solidFill>
                <a:latin typeface="Arial" charset="0"/>
                <a:cs typeface="Arial" charset="0"/>
              </a:rPr>
              <a:t>A hipocapnia</a:t>
            </a:r>
            <a:r>
              <a:rPr lang="pt-BR" smtClean="0">
                <a:latin typeface="Arial" charset="0"/>
                <a:cs typeface="Arial" charset="0"/>
              </a:rPr>
              <a:t> aguda resulta em alcalose imediata e o organismo responde em 2 fases:</a:t>
            </a:r>
            <a:endParaRPr lang="pt-BR" smtClean="0">
              <a:latin typeface="Arial" charset="0"/>
              <a:cs typeface="Arial" charset="0"/>
              <a:sym typeface="Symbol" pitchFamily="18" charset="2"/>
            </a:endParaRPr>
          </a:p>
          <a:p>
            <a:pPr>
              <a:lnSpc>
                <a:spcPct val="90000"/>
              </a:lnSpc>
              <a:buFont typeface="Arial" charset="0"/>
              <a:buNone/>
            </a:pPr>
            <a:r>
              <a:rPr lang="pt-BR" smtClean="0">
                <a:latin typeface="Arial" charset="0"/>
                <a:cs typeface="Arial" charset="0"/>
                <a:sym typeface="Symbol" pitchFamily="18" charset="2"/>
              </a:rPr>
              <a:t>          -</a:t>
            </a:r>
            <a:r>
              <a:rPr lang="pt-BR" smtClean="0">
                <a:latin typeface="Arial" charset="0"/>
                <a:cs typeface="Arial" charset="0"/>
              </a:rPr>
              <a:t> do CO2 intracelular com efluxo de íons Cl- (transferência de íons cloretos do intra para o extracelular). Este egresso de íons cloretos, acompanhado de uma diminuição da concentração de íons bicarbonato no flúido extracelular  é denominado de  </a:t>
            </a:r>
            <a:r>
              <a:rPr lang="pt-BR" i="1" smtClean="0">
                <a:latin typeface="Arial" charset="0"/>
                <a:cs typeface="Arial" charset="0"/>
              </a:rPr>
              <a:t>buffering</a:t>
            </a:r>
            <a:r>
              <a:rPr lang="pt-BR" smtClean="0">
                <a:latin typeface="Arial" charset="0"/>
                <a:cs typeface="Arial" charset="0"/>
              </a:rPr>
              <a:t> tecidual</a:t>
            </a:r>
          </a:p>
          <a:p>
            <a:pPr>
              <a:lnSpc>
                <a:spcPct val="90000"/>
              </a:lnSpc>
              <a:buFont typeface="Arial" charset="0"/>
              <a:buNone/>
            </a:pPr>
            <a:r>
              <a:rPr lang="pt-BR" smtClean="0">
                <a:latin typeface="Arial" charset="0"/>
                <a:cs typeface="Arial" charset="0"/>
              </a:rPr>
              <a:t>          -resposta renal: inibição da reabsorção renal de HCO3- (nos RN prematuros, esta fase pode levar dias a semanas para ocorrer).</a:t>
            </a:r>
          </a:p>
        </p:txBody>
      </p:sp>
      <p:sp>
        <p:nvSpPr>
          <p:cNvPr id="87043" name="Rectangle 4"/>
          <p:cNvSpPr>
            <a:spLocks noChangeArrowheads="1"/>
          </p:cNvSpPr>
          <p:nvPr/>
        </p:nvSpPr>
        <p:spPr bwMode="auto">
          <a:xfrm>
            <a:off x="1641475" y="246063"/>
            <a:ext cx="5573713" cy="723900"/>
          </a:xfrm>
          <a:prstGeom prst="rect">
            <a:avLst/>
          </a:prstGeom>
          <a:solidFill>
            <a:srgbClr val="FFFFFF"/>
          </a:solidFill>
          <a:ln w="9525">
            <a:noFill/>
            <a:miter lim="800000"/>
            <a:headEnd/>
            <a:tailEnd/>
          </a:ln>
        </p:spPr>
        <p:txBody>
          <a:bodyPr wrap="none" lIns="0" tIns="95220" rIns="0" bIns="19044" anchor="ctr">
            <a:spAutoFit/>
          </a:bodyPr>
          <a:lstStyle/>
          <a:p>
            <a:pPr eaLnBrk="0" hangingPunct="0">
              <a:buClr>
                <a:srgbClr val="000000"/>
              </a:buClr>
              <a:buFont typeface="Arial" charset="0"/>
              <a:buNone/>
            </a:pPr>
            <a:r>
              <a:rPr lang="pt-BR" sz="2700" b="1">
                <a:solidFill>
                  <a:srgbClr val="0000FF"/>
                </a:solidFill>
                <a:latin typeface="Lato" pitchFamily="34" charset="0"/>
              </a:rPr>
              <a:t>MANUSEIO DO pH E PaCO2 NA UTI</a:t>
            </a:r>
          </a:p>
          <a:p>
            <a:pPr eaLnBrk="0" hangingPunct="0"/>
            <a:r>
              <a:rPr lang="pt-BR" sz="1300" u="sng">
                <a:solidFill>
                  <a:srgbClr val="78909C"/>
                </a:solidFill>
                <a:ea typeface="Source Sans Pro"/>
                <a:cs typeface="Source Sans Pro"/>
              </a:rPr>
              <a:t> </a:t>
            </a:r>
          </a:p>
        </p:txBody>
      </p:sp>
      <p:sp>
        <p:nvSpPr>
          <p:cNvPr id="87044" name="Rectangle 5"/>
          <p:cNvSpPr>
            <a:spLocks noChangeArrowheads="1"/>
          </p:cNvSpPr>
          <p:nvPr/>
        </p:nvSpPr>
        <p:spPr bwMode="auto">
          <a:xfrm>
            <a:off x="398463" y="766763"/>
            <a:ext cx="8434387" cy="457200"/>
          </a:xfrm>
          <a:prstGeom prst="rect">
            <a:avLst/>
          </a:prstGeom>
          <a:noFill/>
          <a:ln w="9525">
            <a:noFill/>
            <a:miter lim="800000"/>
            <a:headEnd/>
            <a:tailEnd/>
          </a:ln>
        </p:spPr>
        <p:txBody>
          <a:bodyPr>
            <a:spAutoFit/>
          </a:bodyPr>
          <a:lstStyle/>
          <a:p>
            <a:r>
              <a:rPr lang="pt-BR" sz="1200"/>
              <a:t>Judy Aschner (EUA).Vanderbilt Children’s Hospital, Vanderbilt University Medical Center. Nashville, TN.4o Congresso Internacional de Neonatologia do Rio de Janeiro, 26 a 28 de agosto de 2005.Realizado por Paulo R. Margotto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3"/>
          <p:cNvSpPr txBox="1">
            <a:spLocks noGrp="1"/>
          </p:cNvSpPr>
          <p:nvPr>
            <p:ph type="body" idx="4294967295"/>
          </p:nvPr>
        </p:nvSpPr>
        <p:spPr/>
        <p:txBody>
          <a:bodyPr/>
          <a:lstStyle/>
          <a:p>
            <a:r>
              <a:rPr lang="pt-BR" smtClean="0">
                <a:latin typeface="Arial" charset="0"/>
                <a:cs typeface="Arial" charset="0"/>
              </a:rPr>
              <a:t>Com a alcalose respiratória, ocorrerá: o íon Cl- sai da célula, cai o CO2 da célula,  aumenta o  pH intra e extra celular. Como o CO2 é mais solúvel que o H+, o efeito celular é muito mais com a alcalose respiratória do que com a alcalose metabólica (ou seja, os efeitos intracelulares são mais pronunciados com a alcalose respiratória).</a:t>
            </a:r>
          </a:p>
          <a:p>
            <a:pPr algn="ctr">
              <a:buFont typeface="Arial" charset="0"/>
              <a:buNone/>
            </a:pPr>
            <a:r>
              <a:rPr lang="pt-BR" b="1" smtClean="0">
                <a:solidFill>
                  <a:srgbClr val="FF3300"/>
                </a:solidFill>
                <a:latin typeface="Arial" charset="0"/>
                <a:cs typeface="Arial" charset="0"/>
              </a:rPr>
              <a:t>Qual é o problema com a hipocapnia:</a:t>
            </a:r>
          </a:p>
          <a:p>
            <a:r>
              <a:rPr lang="pt-BR" smtClean="0">
                <a:latin typeface="Arial" charset="0"/>
                <a:cs typeface="Arial" charset="0"/>
              </a:rPr>
              <a:t>Hipocapnia leve e breve não leva a efeitos sérios em indivíduos saudáveis. Às vezes: parestesias, palpitações, câimbras, convulsões.</a:t>
            </a:r>
          </a:p>
          <a:p>
            <a:r>
              <a:rPr lang="pt-BR" smtClean="0">
                <a:latin typeface="Arial" charset="0"/>
                <a:cs typeface="Arial" charset="0"/>
              </a:rPr>
              <a:t>No entanto, há evidências crescentes que a hipocapnia pode iniciar um processo patológico e pode ter papel no desenvolvimento de doenças sistêmicas em órgãos distantes do pulmão.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3"/>
          <p:cNvSpPr txBox="1">
            <a:spLocks noGrp="1"/>
          </p:cNvSpPr>
          <p:nvPr>
            <p:ph type="body" idx="4294967295"/>
          </p:nvPr>
        </p:nvSpPr>
        <p:spPr>
          <a:xfrm>
            <a:off x="439738" y="404813"/>
            <a:ext cx="8521700" cy="3390900"/>
          </a:xfrm>
        </p:spPr>
        <p:txBody>
          <a:bodyPr/>
          <a:lstStyle/>
          <a:p>
            <a:r>
              <a:rPr lang="pt-BR" smtClean="0">
                <a:latin typeface="Arial" charset="0"/>
                <a:cs typeface="Arial" charset="0"/>
              </a:rPr>
              <a:t>Veja o seguinte diagrama da hipocapnia e oxigenação: ao hiperventilar o paciente, você causa alcalose hipocapnica, alterando o consumo e o aporte de O2. Com a alcalose hipocapnica você terá broncoconstrição pulmonar e dilatação dos vasos sanguíneos  pulmonares, ocasionando uma diferença entre a perfusão e ventilação. Você causa também uma vasoconstrição sistêmica. A combinação resulta em isquemia tissular. A hipocapnia pode ter um efeito direto nos pulmões causando inflamação pulmonar e sistêmica, contribuindo para um resultado adverso.</a:t>
            </a:r>
          </a:p>
        </p:txBody>
      </p:sp>
      <p:pic>
        <p:nvPicPr>
          <p:cNvPr id="89091" name="Picture 4"/>
          <p:cNvPicPr>
            <a:picLocks noChangeAspect="1" noChangeArrowheads="1"/>
          </p:cNvPicPr>
          <p:nvPr/>
        </p:nvPicPr>
        <p:blipFill>
          <a:blip r:embed="rId2"/>
          <a:srcRect/>
          <a:stretch>
            <a:fillRect/>
          </a:stretch>
        </p:blipFill>
        <p:spPr bwMode="auto">
          <a:xfrm>
            <a:off x="0" y="1744663"/>
            <a:ext cx="3694113" cy="3300412"/>
          </a:xfrm>
          <a:prstGeom prst="rect">
            <a:avLst/>
          </a:prstGeom>
          <a:noFill/>
          <a:ln w="9525">
            <a:noFill/>
            <a:miter lim="800000"/>
            <a:headEnd/>
            <a:tailEnd/>
          </a:ln>
        </p:spPr>
      </p:pic>
      <p:sp>
        <p:nvSpPr>
          <p:cNvPr id="89092" name="Rectangle 5"/>
          <p:cNvSpPr>
            <a:spLocks noChangeArrowheads="1"/>
          </p:cNvSpPr>
          <p:nvPr/>
        </p:nvSpPr>
        <p:spPr bwMode="auto">
          <a:xfrm>
            <a:off x="3144838" y="4594225"/>
            <a:ext cx="5346700" cy="274638"/>
          </a:xfrm>
          <a:prstGeom prst="rect">
            <a:avLst/>
          </a:prstGeom>
          <a:solidFill>
            <a:schemeClr val="tx2"/>
          </a:solidFill>
          <a:ln w="9525">
            <a:noFill/>
            <a:miter lim="800000"/>
            <a:headEnd/>
            <a:tailEnd/>
          </a:ln>
        </p:spPr>
        <p:txBody>
          <a:bodyPr wrap="none">
            <a:spAutoFit/>
          </a:bodyPr>
          <a:lstStyle/>
          <a:p>
            <a:r>
              <a:rPr lang="pt-BR" sz="1200">
                <a:hlinkClick r:id="rId3"/>
              </a:rPr>
              <a:t>Hypocapnia.</a:t>
            </a:r>
            <a:r>
              <a:rPr lang="pt-BR" sz="1200"/>
              <a:t>Laffey JG, Kavanagh BP.N Engl J Med. 2002 Jul 4;347(1):43-53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3"/>
          <p:cNvSpPr txBox="1">
            <a:spLocks noGrp="1"/>
          </p:cNvSpPr>
          <p:nvPr>
            <p:ph type="body" idx="4294967295"/>
          </p:nvPr>
        </p:nvSpPr>
        <p:spPr/>
        <p:txBody>
          <a:bodyPr/>
          <a:lstStyle/>
          <a:p>
            <a:pPr>
              <a:buFont typeface="Arial" charset="0"/>
              <a:buNone/>
            </a:pPr>
            <a:r>
              <a:rPr lang="pt-BR" smtClean="0">
                <a:solidFill>
                  <a:schemeClr val="tx1"/>
                </a:solidFill>
                <a:latin typeface="Arial" charset="0"/>
                <a:cs typeface="Arial" charset="0"/>
              </a:rPr>
              <a:t>         </a:t>
            </a:r>
            <a:r>
              <a:rPr lang="pt-BR" sz="1600" b="1" smtClean="0">
                <a:solidFill>
                  <a:srgbClr val="0000FF"/>
                </a:solidFill>
                <a:latin typeface="Arial" charset="0"/>
                <a:cs typeface="Arial" charset="0"/>
              </a:rPr>
              <a:t>A hiperventilação pode ser terapêutica</a:t>
            </a:r>
            <a:r>
              <a:rPr lang="pt-BR" smtClean="0">
                <a:solidFill>
                  <a:srgbClr val="003366"/>
                </a:solidFill>
                <a:latin typeface="Arial" charset="0"/>
                <a:cs typeface="Arial" charset="0"/>
              </a:rPr>
              <a:t> </a:t>
            </a:r>
          </a:p>
          <a:p>
            <a:pPr>
              <a:buFont typeface="Arial" charset="0"/>
              <a:buNone/>
            </a:pPr>
            <a:r>
              <a:rPr lang="pt-BR" smtClean="0">
                <a:solidFill>
                  <a:srgbClr val="003366"/>
                </a:solidFill>
                <a:latin typeface="Arial" charset="0"/>
                <a:cs typeface="Arial" charset="0"/>
              </a:rPr>
              <a:t>-nas condições de aumento da pressão intracraniana e na hipertensão pulmonar, o uso da hiperventilação era uma estratégia terapêutica comum. Hoje, não há evidências que apóie o uso terapêutico ou profilático da hipocapnia.</a:t>
            </a:r>
          </a:p>
          <a:p>
            <a:pPr>
              <a:buFont typeface="Arial" charset="0"/>
              <a:buNone/>
            </a:pPr>
            <a:r>
              <a:rPr lang="pt-BR" smtClean="0">
                <a:solidFill>
                  <a:srgbClr val="003366"/>
                </a:solidFill>
                <a:latin typeface="Arial" charset="0"/>
                <a:cs typeface="Arial" charset="0"/>
              </a:rPr>
              <a:t> -pacientes com traumatismo cranioencefálico: a hiperventilação foi usada para reduzir a pressão intracraniana, sendo o padrão de tratamento nos pacientes com traumatismo cranioencefálico. Hoje, a hiperventilação piora o resultado, aumentando a mortalidade, não sendo mais recomendado o seu uso. Apesar disto, muitos ainda não entenderam o recado. O estudo de Huizenga JE e cl (Acad Emerg Med 2000;7:1171) e cl, mostrou que 36% de neurocirurgiões e 50% dos médicos de emergência ainda usam hiperventilação no trauma encefálico.E o que acontece no cérebro(veja nas </a:t>
            </a:r>
            <a:r>
              <a:rPr lang="pt-BR" smtClean="0">
                <a:solidFill>
                  <a:srgbClr val="0000FF"/>
                </a:solidFill>
                <a:latin typeface="Arial" charset="0"/>
                <a:cs typeface="Arial" charset="0"/>
              </a:rPr>
              <a:t>Figuras 1 e 2</a:t>
            </a:r>
            <a:r>
              <a:rPr lang="pt-BR" smtClean="0">
                <a:solidFill>
                  <a:srgbClr val="003366"/>
                </a:solidFill>
                <a:latin typeface="Arial" charset="0"/>
                <a:cs typeface="Arial" charset="0"/>
              </a:rPr>
              <a:t>) do estudo de  Laffey G et al: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8"/>
          <p:cNvPicPr>
            <a:picLocks noChangeAspect="1" noChangeArrowheads="1"/>
          </p:cNvPicPr>
          <p:nvPr/>
        </p:nvPicPr>
        <p:blipFill>
          <a:blip r:embed="rId2"/>
          <a:srcRect/>
          <a:stretch>
            <a:fillRect/>
          </a:stretch>
        </p:blipFill>
        <p:spPr bwMode="auto">
          <a:xfrm>
            <a:off x="0" y="0"/>
            <a:ext cx="4511675" cy="5143500"/>
          </a:xfrm>
          <a:prstGeom prst="rect">
            <a:avLst/>
          </a:prstGeom>
          <a:noFill/>
          <a:ln w="9525">
            <a:noFill/>
            <a:miter lim="800000"/>
            <a:headEnd/>
            <a:tailEnd/>
          </a:ln>
        </p:spPr>
      </p:pic>
      <p:sp>
        <p:nvSpPr>
          <p:cNvPr id="91139" name="Text Box 9"/>
          <p:cNvSpPr txBox="1">
            <a:spLocks noGrp="1"/>
          </p:cNvSpPr>
          <p:nvPr>
            <p:ph type="body" idx="4294967295"/>
          </p:nvPr>
        </p:nvSpPr>
        <p:spPr>
          <a:xfrm>
            <a:off x="4676775" y="2447925"/>
            <a:ext cx="4116388" cy="2354263"/>
          </a:xfrm>
          <a:ln w="28575">
            <a:solidFill>
              <a:srgbClr val="FF3399"/>
            </a:solidFill>
          </a:ln>
        </p:spPr>
        <p:txBody>
          <a:bodyPr/>
          <a:lstStyle/>
          <a:p>
            <a:pPr>
              <a:lnSpc>
                <a:spcPct val="80000"/>
              </a:lnSpc>
              <a:buFont typeface="Arial" charset="0"/>
              <a:buNone/>
            </a:pPr>
            <a:r>
              <a:rPr lang="pt-BR" sz="1000" smtClean="0">
                <a:latin typeface="Arial" charset="0"/>
                <a:cs typeface="Arial" charset="0"/>
              </a:rPr>
              <a:t>         A hipocapnia sistêmica resulta em alcalose do líquido cefalorraquidiano, que diminui o fluxo sangüíneo cerebral, o suprimento cerebral de oxigênio e, em menor extensão, o volume sangüíneo cerebral. A redução da pressão intracraniana pode salvar vidas em pacientes nos quais a pressão é severamente elevada. Entretanto, a isquemia cerebral induzida por hipocapnia pode ocorrer por causa da vasoconstrição (prejudicando a perfusão cerebral), redução da liberação de oxigênio da hemoglobina e aumento da excitabilidade neuronal, com a possível liberação de excitotoxinas, como o glutamato. Com o tempo, o pH do líquido cefalorraquidiano e, consequentemente, o fluxo sanguíneo cerebral gradualmente retornam ao normal. A subseqüente normalização da pressão parcial do dióxido de carbono arterial pode resultar em hiperemia cerebral, causando lesão de reperfusão em regiões cerebrais previamente isquêmicas.</a:t>
            </a:r>
          </a:p>
        </p:txBody>
      </p:sp>
      <p:pic>
        <p:nvPicPr>
          <p:cNvPr id="91140" name="Picture 11"/>
          <p:cNvPicPr>
            <a:picLocks noChangeAspect="1" noChangeArrowheads="1"/>
          </p:cNvPicPr>
          <p:nvPr/>
        </p:nvPicPr>
        <p:blipFill>
          <a:blip r:embed="rId3"/>
          <a:srcRect/>
          <a:stretch>
            <a:fillRect/>
          </a:stretch>
        </p:blipFill>
        <p:spPr bwMode="auto">
          <a:xfrm>
            <a:off x="4506913" y="452438"/>
            <a:ext cx="4332287" cy="1846262"/>
          </a:xfrm>
          <a:prstGeom prst="rect">
            <a:avLst/>
          </a:prstGeom>
          <a:noFill/>
          <a:ln w="28575">
            <a:solidFill>
              <a:srgbClr val="FF3399"/>
            </a:solidFill>
            <a:miter lim="800000"/>
            <a:headEnd/>
            <a:tailEnd/>
          </a:ln>
        </p:spPr>
      </p:pic>
      <p:sp>
        <p:nvSpPr>
          <p:cNvPr id="91141" name="Rectangle 12"/>
          <p:cNvSpPr>
            <a:spLocks noChangeArrowheads="1"/>
          </p:cNvSpPr>
          <p:nvPr/>
        </p:nvSpPr>
        <p:spPr bwMode="auto">
          <a:xfrm>
            <a:off x="2741613" y="4838700"/>
            <a:ext cx="6205537" cy="304800"/>
          </a:xfrm>
          <a:prstGeom prst="rect">
            <a:avLst/>
          </a:prstGeom>
          <a:solidFill>
            <a:schemeClr val="tx2"/>
          </a:solidFill>
          <a:ln w="9525">
            <a:noFill/>
            <a:miter lim="800000"/>
            <a:headEnd/>
            <a:tailEnd/>
          </a:ln>
        </p:spPr>
        <p:txBody>
          <a:bodyPr wrap="none">
            <a:spAutoFit/>
          </a:bodyPr>
          <a:lstStyle/>
          <a:p>
            <a:r>
              <a:rPr lang="pt-BR" sz="1400">
                <a:hlinkClick r:id="rId4"/>
              </a:rPr>
              <a:t>Hypocapnia.</a:t>
            </a:r>
            <a:r>
              <a:rPr lang="pt-BR" sz="1400"/>
              <a:t>Laffey JG, Kavanagh BP.N Engl J Med. 2002 Jul 4;347(1):43-53</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6"/>
          <p:cNvPicPr>
            <a:picLocks noChangeAspect="1" noChangeArrowheads="1"/>
          </p:cNvPicPr>
          <p:nvPr/>
        </p:nvPicPr>
        <p:blipFill>
          <a:blip r:embed="rId2"/>
          <a:srcRect/>
          <a:stretch>
            <a:fillRect/>
          </a:stretch>
        </p:blipFill>
        <p:spPr bwMode="auto">
          <a:xfrm>
            <a:off x="0" y="0"/>
            <a:ext cx="4826000" cy="4787900"/>
          </a:xfrm>
          <a:prstGeom prst="rect">
            <a:avLst/>
          </a:prstGeom>
          <a:noFill/>
          <a:ln w="9525">
            <a:noFill/>
            <a:miter lim="800000"/>
            <a:headEnd/>
            <a:tailEnd/>
          </a:ln>
        </p:spPr>
      </p:pic>
      <p:sp>
        <p:nvSpPr>
          <p:cNvPr id="92163" name="Text Box 7"/>
          <p:cNvSpPr txBox="1">
            <a:spLocks noGrp="1"/>
          </p:cNvSpPr>
          <p:nvPr>
            <p:ph type="body" idx="4294967295"/>
          </p:nvPr>
        </p:nvSpPr>
        <p:spPr>
          <a:xfrm>
            <a:off x="4875213" y="2181225"/>
            <a:ext cx="4024312" cy="2460625"/>
          </a:xfrm>
          <a:ln w="28575">
            <a:solidFill>
              <a:srgbClr val="FF3399"/>
            </a:solidFill>
          </a:ln>
        </p:spPr>
        <p:txBody>
          <a:bodyPr/>
          <a:lstStyle/>
          <a:p>
            <a:pPr>
              <a:lnSpc>
                <a:spcPct val="80000"/>
              </a:lnSpc>
              <a:buFont typeface="Arial" charset="0"/>
              <a:buNone/>
            </a:pPr>
            <a:r>
              <a:rPr lang="pt-BR" sz="900" smtClean="0">
                <a:latin typeface="Arial" charset="0"/>
                <a:cs typeface="Arial" charset="0"/>
              </a:rPr>
              <a:t>          A hipocapnia tem sido implicada na patogênese das lesões da substância branca neonatal, incluindo a leucomalácia periventricular, resultando em hemorragia intraventricular. Nos níveis normais de dióxido de carbono (lado esquerdo da figura), o fluxo sangüíneo cerebral é determinado pela demanda metabólica local. A hipocapnia prolongada ou grave induz a vasoconstrição cerebral grave, resultando em isquemia cerebral, particularmente em áreas do cérebro com pouca perfusão( “WATERSHED AREAS) (lado direito da figura). Essa isquemia pode iniciar a destruição da substância branca no cérebro de bebês prematuros. Além disso, a depleção de antioxidantes (causada por aminoácidos excitatórios), o lipopolissacarídeo (LPS) e as citocinas produzidas em resposta à sepse, como a interleucina-1b e o fator de necrose tumoral a (TNF-a), potencializam o processo. Finalmente, a restauração da pressão parcial normal do dióxido de carbono arterial pode resultar em vasodilatação cerebral, que pode precipitar ou contribuir para a hemorragia intraventricular.</a:t>
            </a:r>
          </a:p>
        </p:txBody>
      </p:sp>
      <p:pic>
        <p:nvPicPr>
          <p:cNvPr id="92164" name="Picture 9"/>
          <p:cNvPicPr>
            <a:picLocks noChangeAspect="1" noChangeArrowheads="1"/>
          </p:cNvPicPr>
          <p:nvPr/>
        </p:nvPicPr>
        <p:blipFill>
          <a:blip r:embed="rId3"/>
          <a:srcRect/>
          <a:stretch>
            <a:fillRect/>
          </a:stretch>
        </p:blipFill>
        <p:spPr bwMode="auto">
          <a:xfrm>
            <a:off x="4876800" y="203200"/>
            <a:ext cx="4075113" cy="1846263"/>
          </a:xfrm>
          <a:prstGeom prst="rect">
            <a:avLst/>
          </a:prstGeom>
          <a:noFill/>
          <a:ln w="28575">
            <a:solidFill>
              <a:srgbClr val="FF3399"/>
            </a:solidFill>
            <a:miter lim="800000"/>
            <a:headEnd/>
            <a:tailEnd/>
          </a:ln>
        </p:spPr>
      </p:pic>
      <p:sp>
        <p:nvSpPr>
          <p:cNvPr id="92165" name="Rectangle 10"/>
          <p:cNvSpPr>
            <a:spLocks noChangeArrowheads="1"/>
          </p:cNvSpPr>
          <p:nvPr/>
        </p:nvSpPr>
        <p:spPr bwMode="auto">
          <a:xfrm>
            <a:off x="1895475" y="4838700"/>
            <a:ext cx="6205538" cy="304800"/>
          </a:xfrm>
          <a:prstGeom prst="rect">
            <a:avLst/>
          </a:prstGeom>
          <a:solidFill>
            <a:schemeClr val="tx2"/>
          </a:solidFill>
          <a:ln w="9525">
            <a:noFill/>
            <a:miter lim="800000"/>
            <a:headEnd/>
            <a:tailEnd/>
          </a:ln>
        </p:spPr>
        <p:txBody>
          <a:bodyPr wrap="none">
            <a:spAutoFit/>
          </a:bodyPr>
          <a:lstStyle/>
          <a:p>
            <a:r>
              <a:rPr lang="pt-BR" sz="1400">
                <a:hlinkClick r:id="rId4"/>
              </a:rPr>
              <a:t>Hypocapnia.</a:t>
            </a:r>
            <a:r>
              <a:rPr lang="pt-BR" sz="1400"/>
              <a:t>Laffey JG, Kavanagh BP.N Engl J Med. 2002 Jul 4;347(1):43-53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Grp="1"/>
          </p:cNvSpPr>
          <p:nvPr>
            <p:ph type="title" idx="4294967295"/>
          </p:nvPr>
        </p:nvSpPr>
        <p:spPr>
          <a:xfrm>
            <a:off x="265113" y="1046163"/>
            <a:ext cx="8521700" cy="573087"/>
          </a:xfrm>
        </p:spPr>
        <p:txBody>
          <a:bodyPr/>
          <a:lstStyle/>
          <a:p>
            <a:pPr algn="ctr"/>
            <a:r>
              <a:rPr lang="pt-BR" sz="1200" smtClean="0">
                <a:latin typeface="Arial" charset="0"/>
                <a:cs typeface="Arial" charset="0"/>
                <a:hlinkClick r:id="rId2"/>
              </a:rPr>
              <a:t>Hypocapnia.</a:t>
            </a:r>
            <a:r>
              <a:rPr lang="pt-BR" sz="1200" smtClean="0">
                <a:latin typeface="Arial" charset="0"/>
                <a:cs typeface="Arial" charset="0"/>
              </a:rPr>
              <a:t>Laffey JG, Kavanagh BP.N Engl J Med. 2002 Jul 4;347(1):43-53. Review. No abstract available.</a:t>
            </a:r>
            <a:br>
              <a:rPr lang="pt-BR" sz="1200" smtClean="0">
                <a:latin typeface="Arial" charset="0"/>
                <a:cs typeface="Arial" charset="0"/>
              </a:rPr>
            </a:br>
            <a:r>
              <a:rPr lang="pt-BR" sz="1200" smtClean="0">
                <a:latin typeface="Arial" charset="0"/>
                <a:cs typeface="Arial" charset="0"/>
              </a:rPr>
              <a:t>PMID: 12097540.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3187" name="Text Box 3"/>
          <p:cNvSpPr txBox="1">
            <a:spLocks noGrp="1"/>
          </p:cNvSpPr>
          <p:nvPr>
            <p:ph type="body" idx="4294967295"/>
          </p:nvPr>
        </p:nvSpPr>
        <p:spPr>
          <a:xfrm>
            <a:off x="190500" y="1884363"/>
            <a:ext cx="8521700" cy="3390900"/>
          </a:xfrm>
        </p:spPr>
        <p:txBody>
          <a:bodyPr/>
          <a:lstStyle/>
          <a:p>
            <a:r>
              <a:rPr lang="pt-BR" smtClean="0">
                <a:latin typeface="Arial" charset="0"/>
                <a:cs typeface="Arial" charset="0"/>
              </a:rPr>
              <a:t>Os autores mostraram que a hipocapnia, ocorre a alcalose no líquor cefalorraquidiano (LCR),  constrição dos vasos sangüíneos cerebrais, com diminuição do fluxo sangüíneo cerebral e aumento da excitabilidade neuronal (há potencialização da atividade convulsiva, além do aumento da demanda de oxigênio e produção de aminoácidos excitatórios associados com convulsões). </a:t>
            </a:r>
          </a:p>
          <a:p>
            <a:r>
              <a:rPr lang="pt-BR" smtClean="0">
                <a:latin typeface="Arial" charset="0"/>
                <a:cs typeface="Arial" charset="0"/>
              </a:rPr>
              <a:t>Com o tempo, o pH do LCR retorna ao normal e o fluxo sanguíneo cerebral gradualmente retorna ao normal. A subsequente normalização da PaCO2 pode resultar em hiperemia cerebral, causando a lesão por reperfusão a regiões cerebrais previamente isquêmicas.</a:t>
            </a:r>
          </a:p>
          <a:p>
            <a:r>
              <a:rPr lang="pt-BR" smtClean="0">
                <a:latin typeface="Arial" charset="0"/>
                <a:cs typeface="Arial" charset="0"/>
              </a:rPr>
              <a:t> A hipocapnia pode também diminuir o aporte de O2 e aumento do consumo de O2. </a:t>
            </a:r>
          </a:p>
          <a:p>
            <a:r>
              <a:rPr lang="pt-BR" smtClean="0">
                <a:latin typeface="Arial" charset="0"/>
                <a:cs typeface="Arial" charset="0"/>
              </a:rPr>
              <a:t>No cérebro do RN pré-termo, pode ocasionar leucomalácia periventricular (lesão isquêmica) e hemorragia secundaria a reperfusão, principalmente nos RN com sepses (o abrupto término da hiperventilação resulta em hiperemia cerebral reativa que pode causar a hemorragia intracraniana nos recém-nascidos prematuros).</a:t>
            </a:r>
          </a:p>
        </p:txBody>
      </p:sp>
      <p:sp>
        <p:nvSpPr>
          <p:cNvPr id="93188" name="Text Box 4"/>
          <p:cNvSpPr txBox="1">
            <a:spLocks noChangeArrowheads="1"/>
          </p:cNvSpPr>
          <p:nvPr/>
        </p:nvSpPr>
        <p:spPr bwMode="auto">
          <a:xfrm>
            <a:off x="3375025" y="566738"/>
            <a:ext cx="1825625" cy="457200"/>
          </a:xfrm>
          <a:prstGeom prst="rect">
            <a:avLst/>
          </a:prstGeom>
          <a:solidFill>
            <a:schemeClr val="accent1"/>
          </a:solidFill>
          <a:ln w="9525">
            <a:noFill/>
            <a:miter lim="800000"/>
            <a:headEnd/>
            <a:tailEnd/>
          </a:ln>
        </p:spPr>
        <p:txBody>
          <a:bodyPr wrap="none">
            <a:spAutoFit/>
          </a:bodyPr>
          <a:lstStyle/>
          <a:p>
            <a:r>
              <a:rPr lang="pt-BR" sz="2400" b="1">
                <a:solidFill>
                  <a:srgbClr val="FFFF00"/>
                </a:solidFill>
              </a:rPr>
              <a:t>Hipocapnia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p:cNvSpPr txBox="1">
            <a:spLocks noGrp="1"/>
          </p:cNvSpPr>
          <p:nvPr>
            <p:ph type="title" idx="4294967295"/>
          </p:nvPr>
        </p:nvSpPr>
        <p:spPr>
          <a:xfrm>
            <a:off x="285750" y="942975"/>
            <a:ext cx="8521700" cy="573088"/>
          </a:xfrm>
        </p:spPr>
        <p:txBody>
          <a:bodyPr/>
          <a:lstStyle/>
          <a:p>
            <a:pPr algn="ctr"/>
            <a:r>
              <a:rPr lang="pt-BR" sz="1200" smtClean="0">
                <a:latin typeface="Arial" charset="0"/>
                <a:cs typeface="Arial" charset="0"/>
                <a:hlinkClick r:id="rId2"/>
              </a:rPr>
              <a:t>Effects of hypocarbia on the development of cystic periventricular leukomalacia in premature infants treated with high-frequency jet ventilation.</a:t>
            </a:r>
            <a:r>
              <a:rPr lang="pt-BR" sz="1200" smtClean="0">
                <a:latin typeface="Arial" charset="0"/>
                <a:cs typeface="Arial" charset="0"/>
              </a:rPr>
              <a:t>Wiswell TE, Graziani LJ, Kornhauser MS, Stanley C, Merton DA, McKee L, Spitzer AR.</a:t>
            </a:r>
            <a:br>
              <a:rPr lang="pt-BR" sz="1200" smtClean="0">
                <a:latin typeface="Arial" charset="0"/>
                <a:cs typeface="Arial" charset="0"/>
              </a:rPr>
            </a:br>
            <a:r>
              <a:rPr lang="pt-BR" sz="1200" smtClean="0">
                <a:latin typeface="Arial" charset="0"/>
                <a:cs typeface="Arial" charset="0"/>
              </a:rPr>
              <a:t>Pediatrics. 1996 Nov;98(5):918-24.PMID: 8909486.</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4211" name="Text Box 3"/>
          <p:cNvSpPr txBox="1">
            <a:spLocks noGrp="1"/>
          </p:cNvSpPr>
          <p:nvPr>
            <p:ph type="body" idx="4294967295"/>
          </p:nvPr>
        </p:nvSpPr>
        <p:spPr>
          <a:xfrm>
            <a:off x="288925" y="1527175"/>
            <a:ext cx="8521700" cy="3390900"/>
          </a:xfrm>
        </p:spPr>
        <p:txBody>
          <a:bodyPr/>
          <a:lstStyle/>
          <a:p>
            <a:r>
              <a:rPr lang="pt-BR" smtClean="0">
                <a:latin typeface="Arial" charset="0"/>
                <a:cs typeface="Arial" charset="0"/>
              </a:rPr>
              <a:t>Dos 58 que sobreviveram além de 21 dias, 18 crianças apresentaram grande leucomalácia periventricular cística  (&gt; 5 mm de tamanho). </a:t>
            </a:r>
          </a:p>
          <a:p>
            <a:r>
              <a:rPr lang="pt-BR" smtClean="0">
                <a:latin typeface="Arial" charset="0"/>
                <a:cs typeface="Arial" charset="0"/>
              </a:rPr>
              <a:t>No entanto, crianças com leucomalácia cística foram significativamente mais propensas a ter ecodensidades periventriculares moderadas ou severas que precedem o desenvolvimento da leucomalácia cística e ecodensidades periventriculares que persistiram por um período mais longo.</a:t>
            </a:r>
          </a:p>
          <a:p>
            <a:r>
              <a:rPr lang="pt-BR" smtClean="0">
                <a:latin typeface="Arial" charset="0"/>
                <a:cs typeface="Arial" charset="0"/>
              </a:rPr>
              <a:t>Análise de regressão logística revelou que </a:t>
            </a:r>
            <a:r>
              <a:rPr lang="pt-BR" b="1" smtClean="0">
                <a:solidFill>
                  <a:srgbClr val="FF3300"/>
                </a:solidFill>
                <a:latin typeface="Arial" charset="0"/>
                <a:cs typeface="Arial" charset="0"/>
              </a:rPr>
              <a:t>crianças com leucomalácia cística foram independentemente significativamente mais propensas a ter hipocarbia cumulativa maior (abaixo de um nível limiar de 25 mmHg) durante o primeiro dia de vida</a:t>
            </a:r>
            <a:r>
              <a:rPr lang="pt-BR" smtClean="0">
                <a:latin typeface="Arial" charset="0"/>
                <a:cs typeface="Arial" charset="0"/>
              </a:rPr>
              <a:t> (</a:t>
            </a:r>
            <a:r>
              <a:rPr lang="pt-BR" smtClean="0">
                <a:solidFill>
                  <a:srgbClr val="FF3300"/>
                </a:solidFill>
                <a:latin typeface="Arial" charset="0"/>
                <a:cs typeface="Arial" charset="0"/>
              </a:rPr>
              <a:t>odds ratio, 5,43; intervalo de confiança de 95%, 1,33 a 22,2).</a:t>
            </a:r>
          </a:p>
        </p:txBody>
      </p:sp>
      <p:sp>
        <p:nvSpPr>
          <p:cNvPr id="94212" name="Rectangle 4"/>
          <p:cNvSpPr>
            <a:spLocks noChangeArrowheads="1"/>
          </p:cNvSpPr>
          <p:nvPr/>
        </p:nvSpPr>
        <p:spPr bwMode="auto">
          <a:xfrm>
            <a:off x="203200" y="461963"/>
            <a:ext cx="87106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Efeitos da hipocarbia sobre o desenvolvimento de leucomalácia cística periventricular em prematuros tratados com ventilação com jato de alta freqüência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p:cNvSpPr txBox="1">
            <a:spLocks noGrp="1"/>
          </p:cNvSpPr>
          <p:nvPr>
            <p:ph type="title" idx="4294967295"/>
          </p:nvPr>
        </p:nvSpPr>
        <p:spPr>
          <a:xfrm>
            <a:off x="303213" y="835025"/>
            <a:ext cx="8521700" cy="573088"/>
          </a:xfrm>
        </p:spPr>
        <p:txBody>
          <a:bodyPr/>
          <a:lstStyle/>
          <a:p>
            <a:pPr algn="ctr"/>
            <a:r>
              <a:rPr lang="pt-BR" sz="1200" smtClean="0">
                <a:latin typeface="Arial" charset="0"/>
                <a:cs typeface="Arial" charset="0"/>
                <a:hlinkClick r:id="rId2"/>
              </a:rPr>
              <a:t>Hypocarbia during the first 24 postnatal hours and white matter echolucencies in newborns &lt; or = 28 weeks gestation.</a:t>
            </a: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Dammann O, Allred EN, Kuban KC, van Marter LJ, Stewart JE, Pagano M, Leviton A; Development Epidemiology Network Investigators.Pediatr Res. 2001 Mar;49(3):388-93.PMID:11228265.</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5235" name="Text Box 3"/>
          <p:cNvSpPr txBox="1">
            <a:spLocks noGrp="1"/>
          </p:cNvSpPr>
          <p:nvPr>
            <p:ph type="body" idx="4294967295"/>
          </p:nvPr>
        </p:nvSpPr>
        <p:spPr>
          <a:xfrm>
            <a:off x="220663" y="1849438"/>
            <a:ext cx="8521700" cy="3390900"/>
          </a:xfrm>
        </p:spPr>
        <p:txBody>
          <a:bodyPr/>
          <a:lstStyle/>
          <a:p>
            <a:r>
              <a:rPr lang="pt-BR" smtClean="0">
                <a:latin typeface="Arial" charset="0"/>
                <a:cs typeface="Arial" charset="0"/>
              </a:rPr>
              <a:t>A amostra consistiu em 799 lactentes nascidos durante 1991-1993 ou 28 semanas de gestação. Quarenta e oito lactentes com ecolucência (EL) foram classificados como casos e comparados com 751 controles, ou seja, aqueles sem EL. Foram realizadas comparações univariáveis, análises estratificadas e regressão logística multivariada. Nas análises univariáveis, a hipocarbia no primeiro dia de vida foi associada a um aumento do risco de EL. </a:t>
            </a:r>
            <a:r>
              <a:rPr lang="pt-BR" b="1" smtClean="0">
                <a:solidFill>
                  <a:srgbClr val="FF3300"/>
                </a:solidFill>
                <a:latin typeface="Arial" charset="0"/>
                <a:cs typeface="Arial" charset="0"/>
              </a:rPr>
              <a:t>As </a:t>
            </a:r>
            <a:r>
              <a:rPr lang="pt-BR" b="1" i="1" smtClean="0">
                <a:solidFill>
                  <a:srgbClr val="FF3300"/>
                </a:solidFill>
                <a:latin typeface="Arial" charset="0"/>
                <a:cs typeface="Arial" charset="0"/>
              </a:rPr>
              <a:t>odds ratios</a:t>
            </a:r>
            <a:r>
              <a:rPr lang="pt-BR" b="1" smtClean="0">
                <a:solidFill>
                  <a:srgbClr val="FF3300"/>
                </a:solidFill>
                <a:latin typeface="Arial" charset="0"/>
                <a:cs typeface="Arial" charset="0"/>
              </a:rPr>
              <a:t> para a relação hipocarbia-EL foram proeminentemente elevadas nos estratos de crianças que não tinham outros fatores de risco principais para EL</a:t>
            </a:r>
            <a:r>
              <a:rPr lang="pt-BR" smtClean="0">
                <a:latin typeface="Arial" charset="0"/>
                <a:cs typeface="Arial" charset="0"/>
              </a:rPr>
              <a:t> (por exemplo, idade gestacional 26-28 semanas, normotiroxinemia, sem características de infecção pré-natal). .</a:t>
            </a:r>
          </a:p>
        </p:txBody>
      </p:sp>
      <p:sp>
        <p:nvSpPr>
          <p:cNvPr id="95236" name="Rectangle 4"/>
          <p:cNvSpPr>
            <a:spLocks noChangeArrowheads="1"/>
          </p:cNvSpPr>
          <p:nvPr/>
        </p:nvSpPr>
        <p:spPr bwMode="auto">
          <a:xfrm>
            <a:off x="114300" y="298450"/>
            <a:ext cx="8837613"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Hipocarbia durante as primeiras 24 horas pós-natais e ecolucências da substância branca em recém-nascidos &lt;ou = 28 semanas de gestação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p:cNvSpPr txBox="1">
            <a:spLocks noGrp="1"/>
          </p:cNvSpPr>
          <p:nvPr>
            <p:ph type="title" idx="4294967295"/>
          </p:nvPr>
        </p:nvSpPr>
        <p:spPr>
          <a:xfrm>
            <a:off x="323850" y="1003300"/>
            <a:ext cx="8521700" cy="573088"/>
          </a:xfrm>
        </p:spPr>
        <p:txBody>
          <a:bodyPr/>
          <a:lstStyle/>
          <a:p>
            <a:pPr algn="ctr"/>
            <a:r>
              <a:rPr lang="pt-BR" sz="1200" smtClean="0">
                <a:latin typeface="Arial" charset="0"/>
                <a:cs typeface="Arial" charset="0"/>
                <a:hlinkClick r:id="rId2"/>
              </a:rPr>
              <a:t>Injurious effects of hypocapnic alkalosis in the isolated lung.</a:t>
            </a:r>
            <a:r>
              <a:rPr lang="pt-BR" sz="1200" smtClean="0">
                <a:latin typeface="Arial" charset="0"/>
                <a:cs typeface="Arial" charset="0"/>
              </a:rPr>
              <a:t>Laffey JG, Engelberts D, Kavanagh BP.Am J Respir Crit Care Med. 2000 Aug;162(2 Pt 1):399-405.PMID:</a:t>
            </a:r>
            <a:br>
              <a:rPr lang="pt-BR" sz="1200" smtClean="0">
                <a:latin typeface="Arial" charset="0"/>
                <a:cs typeface="Arial" charset="0"/>
              </a:rPr>
            </a:br>
            <a:r>
              <a:rPr lang="pt-BR" sz="1200" smtClean="0">
                <a:latin typeface="Arial" charset="0"/>
                <a:cs typeface="Arial" charset="0"/>
              </a:rPr>
              <a:t> 10934060.</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6259" name="Text Box 3"/>
          <p:cNvSpPr txBox="1">
            <a:spLocks noGrp="1"/>
          </p:cNvSpPr>
          <p:nvPr>
            <p:ph type="body" idx="4294967295"/>
          </p:nvPr>
        </p:nvSpPr>
        <p:spPr>
          <a:xfrm>
            <a:off x="319088" y="1609725"/>
            <a:ext cx="8521700" cy="3390900"/>
          </a:xfrm>
        </p:spPr>
        <p:txBody>
          <a:bodyPr/>
          <a:lstStyle/>
          <a:p>
            <a:r>
              <a:rPr lang="pt-BR" b="1" smtClean="0">
                <a:solidFill>
                  <a:srgbClr val="FF3300"/>
                </a:solidFill>
                <a:latin typeface="Arial" charset="0"/>
                <a:cs typeface="Arial" charset="0"/>
              </a:rPr>
              <a:t>A hipocapnia</a:t>
            </a:r>
            <a:r>
              <a:rPr lang="pt-BR" smtClean="0">
                <a:latin typeface="Arial" charset="0"/>
                <a:cs typeface="Arial" charset="0"/>
              </a:rPr>
              <a:t> </a:t>
            </a:r>
            <a:r>
              <a:rPr lang="pt-BR" smtClean="0">
                <a:solidFill>
                  <a:srgbClr val="FF3300"/>
                </a:solidFill>
                <a:latin typeface="Arial" charset="0"/>
                <a:cs typeface="Arial" charset="0"/>
              </a:rPr>
              <a:t>aumenta a resistência das vias aéreas</a:t>
            </a:r>
            <a:r>
              <a:rPr lang="pt-BR" smtClean="0">
                <a:latin typeface="Arial" charset="0"/>
                <a:cs typeface="Arial" charset="0"/>
              </a:rPr>
              <a:t> (devido a constricção da musculatura lisa brônquica), </a:t>
            </a:r>
            <a:r>
              <a:rPr lang="pt-BR" smtClean="0">
                <a:solidFill>
                  <a:srgbClr val="FF3300"/>
                </a:solidFill>
                <a:latin typeface="Arial" charset="0"/>
                <a:cs typeface="Arial" charset="0"/>
              </a:rPr>
              <a:t>causa edema que vai piorar a complacência pulmonar</a:t>
            </a:r>
            <a:r>
              <a:rPr lang="pt-BR" smtClean="0">
                <a:latin typeface="Arial" charset="0"/>
                <a:cs typeface="Arial" charset="0"/>
              </a:rPr>
              <a:t>, aumentando o trabalho da respiração (dispnéia), que leva a um ciclo vicioso.</a:t>
            </a:r>
          </a:p>
          <a:p>
            <a:r>
              <a:rPr lang="pt-BR" smtClean="0">
                <a:latin typeface="Arial" charset="0"/>
                <a:cs typeface="Arial" charset="0"/>
              </a:rPr>
              <a:t>Assim, a </a:t>
            </a:r>
            <a:r>
              <a:rPr lang="pt-BR" smtClean="0">
                <a:solidFill>
                  <a:srgbClr val="FF3300"/>
                </a:solidFill>
                <a:latin typeface="Arial" charset="0"/>
                <a:cs typeface="Arial" charset="0"/>
              </a:rPr>
              <a:t>hipocapnia aumenta o broncoespasmo</a:t>
            </a:r>
            <a:r>
              <a:rPr lang="pt-BR" smtClean="0">
                <a:latin typeface="Arial" charset="0"/>
                <a:cs typeface="Arial" charset="0"/>
              </a:rPr>
              <a:t>, a </a:t>
            </a:r>
            <a:r>
              <a:rPr lang="pt-BR" smtClean="0">
                <a:solidFill>
                  <a:srgbClr val="FF3300"/>
                </a:solidFill>
                <a:latin typeface="Arial" charset="0"/>
                <a:cs typeface="Arial" charset="0"/>
              </a:rPr>
              <a:t>permeabilidade microvascular das vias aéreas, permeabilidade capilar pulmonar, injúria parenquimatosa, depleção dos corpos lamelares</a:t>
            </a:r>
            <a:r>
              <a:rPr lang="pt-BR" smtClean="0">
                <a:latin typeface="Arial" charset="0"/>
                <a:cs typeface="Arial" charset="0"/>
              </a:rPr>
              <a:t>. </a:t>
            </a:r>
          </a:p>
          <a:p>
            <a:r>
              <a:rPr lang="pt-BR" smtClean="0">
                <a:solidFill>
                  <a:srgbClr val="0000FF"/>
                </a:solidFill>
                <a:latin typeface="Arial" charset="0"/>
                <a:cs typeface="Arial" charset="0"/>
              </a:rPr>
              <a:t>A hipocapnia diminui a complacência total do pulmão, provavelmente via efeito no surfactante pulmonar.</a:t>
            </a:r>
            <a:r>
              <a:rPr lang="pt-BR" smtClean="0">
                <a:latin typeface="Arial" charset="0"/>
                <a:cs typeface="Arial" charset="0"/>
              </a:rPr>
              <a:t> </a:t>
            </a:r>
          </a:p>
          <a:p>
            <a:r>
              <a:rPr lang="pt-BR" smtClean="0">
                <a:solidFill>
                  <a:srgbClr val="FF3300"/>
                </a:solidFill>
                <a:latin typeface="Arial" charset="0"/>
                <a:cs typeface="Arial" charset="0"/>
              </a:rPr>
              <a:t>A hipocapnia  alveolar atenua a vasoconstriçao pulmonar hipóxica, piorando o shunt intrapulmonar e a oxigenação sistêmica</a:t>
            </a:r>
            <a:r>
              <a:rPr lang="pt-BR" smtClean="0">
                <a:latin typeface="Arial" charset="0"/>
                <a:cs typeface="Arial" charset="0"/>
              </a:rPr>
              <a:t>. Estes efeitos são melhorados com a suplementação respiratória de CO2.</a:t>
            </a:r>
          </a:p>
        </p:txBody>
      </p:sp>
      <p:sp>
        <p:nvSpPr>
          <p:cNvPr id="96260" name="Rectangle 4"/>
          <p:cNvSpPr>
            <a:spLocks noChangeArrowheads="1"/>
          </p:cNvSpPr>
          <p:nvPr/>
        </p:nvSpPr>
        <p:spPr bwMode="auto">
          <a:xfrm>
            <a:off x="1965325" y="512763"/>
            <a:ext cx="5357813" cy="304800"/>
          </a:xfrm>
          <a:prstGeom prst="rect">
            <a:avLst/>
          </a:prstGeom>
          <a:solidFill>
            <a:schemeClr val="accent1"/>
          </a:solidFill>
          <a:ln w="9525">
            <a:noFill/>
            <a:miter lim="800000"/>
            <a:headEnd/>
            <a:tailEnd/>
          </a:ln>
        </p:spPr>
        <p:txBody>
          <a:bodyPr wrap="none">
            <a:spAutoFit/>
          </a:bodyPr>
          <a:lstStyle/>
          <a:p>
            <a:r>
              <a:rPr lang="pt-BR" sz="1400" b="1">
                <a:solidFill>
                  <a:srgbClr val="FFFF00"/>
                </a:solidFill>
              </a:rPr>
              <a:t>Efeitos deletérios da alcalose hipocápnica no pulmão isolado</a:t>
            </a:r>
            <a:endParaRPr lang="pt-BR" sz="2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3"/>
          <p:cNvSpPr txBox="1">
            <a:spLocks noGrp="1"/>
          </p:cNvSpPr>
          <p:nvPr>
            <p:ph type="body" idx="4294967295"/>
          </p:nvPr>
        </p:nvSpPr>
        <p:spPr>
          <a:xfrm>
            <a:off x="258763" y="2384425"/>
            <a:ext cx="8521700" cy="3390900"/>
          </a:xfrm>
        </p:spPr>
        <p:txBody>
          <a:bodyPr/>
          <a:lstStyle/>
          <a:p>
            <a:r>
              <a:rPr lang="pt-BR" sz="1800" smtClean="0">
                <a:latin typeface="Arial" charset="0"/>
                <a:cs typeface="Arial" charset="0"/>
              </a:rPr>
              <a:t>A hipocapnia pode causar ou piorar a isquemia cerebral. </a:t>
            </a:r>
          </a:p>
          <a:p>
            <a:r>
              <a:rPr lang="pt-BR" sz="1800" smtClean="0">
                <a:latin typeface="Arial" charset="0"/>
                <a:cs typeface="Arial" charset="0"/>
              </a:rPr>
              <a:t>O efeito da hipocapnia sustentada no fluxo sanguíneo cerebral diminui progressivamente devido ao tamponamento; </a:t>
            </a:r>
          </a:p>
          <a:p>
            <a:r>
              <a:rPr lang="pt-BR" sz="1800" smtClean="0">
                <a:latin typeface="Arial" charset="0"/>
                <a:cs typeface="Arial" charset="0"/>
              </a:rPr>
              <a:t>normocapnia subsequente pode causar hiperemia cerebral rebote e aumentar a pressão intracraniana. </a:t>
            </a:r>
          </a:p>
          <a:p>
            <a:r>
              <a:rPr lang="pt-BR" sz="1800" smtClean="0">
                <a:latin typeface="Arial" charset="0"/>
                <a:cs typeface="Arial" charset="0"/>
              </a:rPr>
              <a:t>A hipocapnia também pode lesar outros órgãos. </a:t>
            </a:r>
          </a:p>
          <a:p>
            <a:r>
              <a:rPr lang="pt-BR" sz="1800" smtClean="0">
                <a:latin typeface="Arial" charset="0"/>
                <a:cs typeface="Arial" charset="0"/>
              </a:rPr>
              <a:t>A hipocapnia acidental deve sempre ser evitada e a hipocapnia profilática não tem pape</a:t>
            </a:r>
          </a:p>
        </p:txBody>
      </p:sp>
      <p:sp>
        <p:nvSpPr>
          <p:cNvPr id="97283" name="Rectangle 4"/>
          <p:cNvSpPr>
            <a:spLocks noChangeArrowheads="1"/>
          </p:cNvSpPr>
          <p:nvPr/>
        </p:nvSpPr>
        <p:spPr bwMode="auto">
          <a:xfrm>
            <a:off x="438150" y="1168400"/>
            <a:ext cx="8435975" cy="577850"/>
          </a:xfrm>
          <a:prstGeom prst="rect">
            <a:avLst/>
          </a:prstGeom>
          <a:solidFill>
            <a:srgbClr val="FFFFFF"/>
          </a:solidFill>
          <a:ln w="9525">
            <a:noFill/>
            <a:miter lim="800000"/>
            <a:headEnd/>
            <a:tailEnd/>
          </a:ln>
        </p:spPr>
        <p:txBody>
          <a:bodyPr wrap="none" lIns="0" tIns="0" rIns="71415" bIns="0" anchor="ctr">
            <a:spAutoFit/>
          </a:bodyPr>
          <a:lstStyle/>
          <a:p>
            <a:pPr algn="ctr"/>
            <a:r>
              <a:rPr lang="pt-BR" sz="1400" b="1">
                <a:hlinkClick r:id="rId2"/>
              </a:rPr>
              <a:t>Hypocapnia and the injured brain: more harm than benefit.</a:t>
            </a:r>
            <a:endParaRPr lang="pt-BR" sz="1400" b="1"/>
          </a:p>
          <a:p>
            <a:pPr algn="ctr"/>
            <a:r>
              <a:rPr lang="pt-BR" sz="1200"/>
              <a:t>Curley G, Kavanagh BP, Laffey JG.Crit Care Med. 2010 May;38(5):1348-59. doi: 10.1097/CCM.0b013e3181d8cf2b. Review.</a:t>
            </a:r>
          </a:p>
          <a:p>
            <a:pPr algn="ctr"/>
            <a:r>
              <a:rPr lang="pt-BR" sz="1200"/>
              <a:t>PMID: 20228681.</a:t>
            </a:r>
            <a:r>
              <a:rPr lang="pt-BR" sz="1200" u="sng">
                <a:hlinkClick r:id="rId3"/>
              </a:rPr>
              <a:t>Similar articles</a:t>
            </a:r>
            <a:endParaRPr lang="pt-BR" sz="1200" u="sng"/>
          </a:p>
        </p:txBody>
      </p:sp>
      <p:sp>
        <p:nvSpPr>
          <p:cNvPr id="97284" name="Rectangle 5"/>
          <p:cNvSpPr>
            <a:spLocks noChangeArrowheads="1"/>
          </p:cNvSpPr>
          <p:nvPr/>
        </p:nvSpPr>
        <p:spPr bwMode="auto">
          <a:xfrm>
            <a:off x="1528763" y="471488"/>
            <a:ext cx="5853112" cy="336550"/>
          </a:xfrm>
          <a:prstGeom prst="rect">
            <a:avLst/>
          </a:prstGeom>
          <a:solidFill>
            <a:schemeClr val="accent1"/>
          </a:solidFill>
          <a:ln w="9525">
            <a:noFill/>
            <a:miter lim="800000"/>
            <a:headEnd/>
            <a:tailEnd/>
          </a:ln>
        </p:spPr>
        <p:txBody>
          <a:bodyPr wrap="none">
            <a:spAutoFit/>
          </a:bodyPr>
          <a:lstStyle/>
          <a:p>
            <a:r>
              <a:rPr lang="pt-BR" sz="1600" b="1">
                <a:solidFill>
                  <a:srgbClr val="FFFF00"/>
                </a:solidFill>
              </a:rPr>
              <a:t>Hipocapnia e o cérebro lesado: mais danos que benefícios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 Box 2"/>
          <p:cNvSpPr txBox="1">
            <a:spLocks noGrp="1"/>
          </p:cNvSpPr>
          <p:nvPr>
            <p:ph type="title" idx="4294967295"/>
          </p:nvPr>
        </p:nvSpPr>
        <p:spPr>
          <a:xfrm>
            <a:off x="220663" y="955675"/>
            <a:ext cx="8521700" cy="573088"/>
          </a:xfrm>
        </p:spPr>
        <p:txBody>
          <a:bodyPr/>
          <a:lstStyle/>
          <a:p>
            <a:pPr algn="ctr"/>
            <a:r>
              <a:rPr lang="pt-BR" sz="1200" smtClean="0">
                <a:latin typeface="Arial" charset="0"/>
                <a:cs typeface="Arial" charset="0"/>
                <a:hlinkClick r:id="rId2"/>
              </a:rPr>
              <a:t>Association between </a:t>
            </a:r>
            <a:r>
              <a:rPr lang="pt-BR" sz="1200" b="1" smtClean="0">
                <a:latin typeface="Arial" charset="0"/>
                <a:cs typeface="Arial" charset="0"/>
                <a:hlinkClick r:id="rId2"/>
              </a:rPr>
              <a:t>hypocapnia</a:t>
            </a:r>
            <a:r>
              <a:rPr lang="pt-BR" sz="1200" smtClean="0">
                <a:latin typeface="Arial" charset="0"/>
                <a:cs typeface="Arial" charset="0"/>
                <a:hlinkClick r:id="rId2"/>
              </a:rPr>
              <a:t> and ventilation during the first days of life and brain injury in asphyxiated newborns treated with hypothermia.</a:t>
            </a:r>
            <a:r>
              <a:rPr lang="pt-BR" sz="1200" smtClean="0">
                <a:latin typeface="Arial" charset="0"/>
                <a:cs typeface="Arial" charset="0"/>
              </a:rPr>
              <a:t>Lopez Laporte MA, Wang H, Sanon PN, Barbosa Vargas S, Maluorni J, Rampakakis E, Wintermark P.J Matern Fetal Neonatal Med. 2017 Nov 27:1-9. doi: 10.1080/14767058.2017.1404980. [Epub ahead of print]</a:t>
            </a:r>
            <a:br>
              <a:rPr lang="pt-BR" sz="1200" smtClean="0">
                <a:latin typeface="Arial" charset="0"/>
                <a:cs typeface="Arial" charset="0"/>
              </a:rPr>
            </a:br>
            <a:r>
              <a:rPr lang="pt-BR" sz="1200" smtClean="0">
                <a:latin typeface="Arial" charset="0"/>
                <a:cs typeface="Arial" charset="0"/>
              </a:rPr>
              <a:t>PMID: 29129133.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8307" name="Text Box 3"/>
          <p:cNvSpPr txBox="1">
            <a:spLocks noGrp="1"/>
          </p:cNvSpPr>
          <p:nvPr>
            <p:ph type="body" idx="4294967295"/>
          </p:nvPr>
        </p:nvSpPr>
        <p:spPr>
          <a:xfrm>
            <a:off x="349250" y="1804988"/>
            <a:ext cx="8521700" cy="3001962"/>
          </a:xfrm>
          <a:solidFill>
            <a:schemeClr val="tx1"/>
          </a:solidFill>
        </p:spPr>
        <p:txBody>
          <a:bodyPr/>
          <a:lstStyle/>
          <a:p>
            <a:r>
              <a:rPr lang="pt-BR" smtClean="0">
                <a:latin typeface="Arial" charset="0"/>
                <a:cs typeface="Arial" charset="0"/>
              </a:rPr>
              <a:t>198 recém-nascidos asfixiados foram tratados com hipotermia. </a:t>
            </a:r>
          </a:p>
          <a:p>
            <a:r>
              <a:rPr lang="pt-BR" smtClean="0">
                <a:latin typeface="Arial" charset="0"/>
                <a:cs typeface="Arial" charset="0"/>
              </a:rPr>
              <a:t>Durante os primeiros 2 dias de vida, os recém-nascidos intubados apresentaram consistentemente menores níveis de PaCO2 (respectivamente, </a:t>
            </a:r>
            <a:r>
              <a:rPr lang="pt-BR" smtClean="0">
                <a:solidFill>
                  <a:srgbClr val="FF3300"/>
                </a:solidFill>
                <a:latin typeface="Arial" charset="0"/>
                <a:cs typeface="Arial" charset="0"/>
              </a:rPr>
              <a:t>29,01</a:t>
            </a:r>
            <a:r>
              <a:rPr lang="pt-BR" smtClean="0">
                <a:latin typeface="Arial" charset="0"/>
                <a:cs typeface="Arial" charset="0"/>
              </a:rPr>
              <a:t> ± 8,55, p &lt;0,001 no dia 1 de vida e </a:t>
            </a:r>
            <a:r>
              <a:rPr lang="pt-BR" smtClean="0">
                <a:solidFill>
                  <a:srgbClr val="FF3300"/>
                </a:solidFill>
                <a:latin typeface="Arial" charset="0"/>
                <a:cs typeface="Arial" charset="0"/>
              </a:rPr>
              <a:t>33,65</a:t>
            </a:r>
            <a:r>
              <a:rPr lang="pt-BR" smtClean="0">
                <a:latin typeface="Arial" charset="0"/>
                <a:cs typeface="Arial" charset="0"/>
              </a:rPr>
              <a:t> ± 7,12, p = 0,004 no dia 2 de vida). </a:t>
            </a:r>
          </a:p>
          <a:p>
            <a:r>
              <a:rPr lang="pt-BR" smtClean="0">
                <a:solidFill>
                  <a:srgbClr val="FF3300"/>
                </a:solidFill>
                <a:latin typeface="Arial" charset="0"/>
                <a:cs typeface="Arial" charset="0"/>
              </a:rPr>
              <a:t>59% dos recém-nascidos intubados desenvolveram lesão cerebral</a:t>
            </a:r>
            <a:r>
              <a:rPr lang="pt-BR" smtClean="0">
                <a:latin typeface="Arial" charset="0"/>
                <a:cs typeface="Arial" charset="0"/>
              </a:rPr>
              <a:t> contra apenas 43% dos recém-nascidos não intubados (p = 0,046). </a:t>
            </a:r>
          </a:p>
          <a:p>
            <a:r>
              <a:rPr lang="pt-BR" smtClean="0">
                <a:latin typeface="Arial" charset="0"/>
                <a:cs typeface="Arial" charset="0"/>
              </a:rPr>
              <a:t>Os </a:t>
            </a:r>
            <a:r>
              <a:rPr lang="pt-BR" smtClean="0">
                <a:solidFill>
                  <a:srgbClr val="FF3300"/>
                </a:solidFill>
                <a:latin typeface="Arial" charset="0"/>
                <a:cs typeface="Arial" charset="0"/>
              </a:rPr>
              <a:t>níveis mais baixos de PaCO2</a:t>
            </a:r>
            <a:r>
              <a:rPr lang="pt-BR" smtClean="0">
                <a:latin typeface="Arial" charset="0"/>
                <a:cs typeface="Arial" charset="0"/>
              </a:rPr>
              <a:t> em média nos primeiros quatro dias de vida foram significativamente </a:t>
            </a:r>
            <a:r>
              <a:rPr lang="pt-BR" smtClean="0">
                <a:solidFill>
                  <a:srgbClr val="FF3300"/>
                </a:solidFill>
                <a:latin typeface="Arial" charset="0"/>
                <a:cs typeface="Arial" charset="0"/>
              </a:rPr>
              <a:t>menores em recém-nascidos que desenvolveram lesão cerebral</a:t>
            </a:r>
            <a:r>
              <a:rPr lang="pt-BR" smtClean="0">
                <a:latin typeface="Arial" charset="0"/>
                <a:cs typeface="Arial" charset="0"/>
              </a:rPr>
              <a:t> (p = 0,02) e significativamente </a:t>
            </a:r>
            <a:r>
              <a:rPr lang="pt-BR" smtClean="0">
                <a:solidFill>
                  <a:srgbClr val="FF3300"/>
                </a:solidFill>
                <a:latin typeface="Arial" charset="0"/>
                <a:cs typeface="Arial" charset="0"/>
              </a:rPr>
              <a:t>associados à gravidade da lesão cerebral</a:t>
            </a:r>
            <a:r>
              <a:rPr lang="pt-BR" smtClean="0">
                <a:latin typeface="Arial" charset="0"/>
                <a:cs typeface="Arial" charset="0"/>
              </a:rPr>
              <a:t> (p = 0,01). </a:t>
            </a:r>
          </a:p>
          <a:p>
            <a:pPr algn="ctr"/>
            <a:r>
              <a:rPr lang="pt-BR" sz="1600" b="1" smtClean="0">
                <a:solidFill>
                  <a:srgbClr val="FF3300"/>
                </a:solidFill>
                <a:latin typeface="Arial" charset="0"/>
                <a:cs typeface="Arial" charset="0"/>
              </a:rPr>
              <a:t>Após o ajuste para co-avaliadores potenciais, a menor média de PaCO2 nos dias 1 a 4 de vida permaneceu significativamente associada a um aumento do risco de lesão cerebral (razão de chances [95% IC]: 1,07 [1,00–1,14]; p = 0,04).</a:t>
            </a:r>
          </a:p>
        </p:txBody>
      </p:sp>
      <p:sp>
        <p:nvSpPr>
          <p:cNvPr id="98308" name="Text Box 4"/>
          <p:cNvSpPr txBox="1">
            <a:spLocks/>
          </p:cNvSpPr>
          <p:nvPr/>
        </p:nvSpPr>
        <p:spPr bwMode="auto">
          <a:xfrm>
            <a:off x="166688" y="4570413"/>
            <a:ext cx="8804275" cy="573087"/>
          </a:xfrm>
          <a:prstGeom prst="rect">
            <a:avLst/>
          </a:prstGeom>
          <a:solidFill>
            <a:schemeClr val="accent1"/>
          </a:solidFill>
          <a:ln w="9525">
            <a:noFill/>
            <a:miter lim="800000"/>
            <a:headEnd/>
            <a:tailEnd/>
          </a:ln>
        </p:spPr>
        <p:txBody>
          <a:bodyPr lIns="91425" tIns="91425" rIns="91425" bIns="91425"/>
          <a:lstStyle/>
          <a:p>
            <a:pPr algn="ctr" eaLnBrk="0" hangingPunct="0">
              <a:buClr>
                <a:srgbClr val="000000"/>
              </a:buClr>
              <a:buFont typeface="Arial" charset="0"/>
              <a:buNone/>
            </a:pPr>
            <a:r>
              <a:rPr lang="pt-BR" sz="1200" b="1">
                <a:solidFill>
                  <a:srgbClr val="FFFF00"/>
                </a:solidFill>
              </a:rPr>
              <a:t>Assim, nos RN em Hipotermia Terapêutica ventilados, realizar controle rigoroso dos gases sanguíneos, ajustando rigorosamente os níveis de PaC02</a:t>
            </a:r>
          </a:p>
        </p:txBody>
      </p:sp>
      <p:sp>
        <p:nvSpPr>
          <p:cNvPr id="98309" name="Rectangle 5"/>
          <p:cNvSpPr>
            <a:spLocks noChangeArrowheads="1"/>
          </p:cNvSpPr>
          <p:nvPr/>
        </p:nvSpPr>
        <p:spPr bwMode="auto">
          <a:xfrm>
            <a:off x="406400" y="365125"/>
            <a:ext cx="8294688" cy="517525"/>
          </a:xfrm>
          <a:prstGeom prst="rect">
            <a:avLst/>
          </a:prstGeom>
          <a:solidFill>
            <a:schemeClr val="accent1"/>
          </a:solidFill>
          <a:ln w="9525">
            <a:noFill/>
            <a:miter lim="800000"/>
            <a:headEnd/>
            <a:tailEnd/>
          </a:ln>
        </p:spPr>
        <p:txBody>
          <a:bodyPr>
            <a:spAutoFit/>
          </a:bodyPr>
          <a:lstStyle/>
          <a:p>
            <a:pPr algn="ctr"/>
            <a:r>
              <a:rPr lang="pt-BR" sz="1400" b="1">
                <a:solidFill>
                  <a:srgbClr val="FFFF00"/>
                </a:solidFill>
              </a:rPr>
              <a:t>Associação entre hipocapnia e ventilação nos primeiros dias de vida e lesão cerebral em recém-nascidos asfixiados tratados com hipotermia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p:cNvSpPr txBox="1">
            <a:spLocks noGrp="1"/>
          </p:cNvSpPr>
          <p:nvPr>
            <p:ph type="title" idx="4294967295"/>
          </p:nvPr>
        </p:nvSpPr>
        <p:spPr>
          <a:xfrm>
            <a:off x="311150" y="803275"/>
            <a:ext cx="8521700" cy="573088"/>
          </a:xfrm>
        </p:spPr>
        <p:txBody>
          <a:bodyPr/>
          <a:lstStyle/>
          <a:p>
            <a:pPr algn="ctr"/>
            <a:r>
              <a:rPr lang="pt-BR" sz="1200" smtClean="0">
                <a:latin typeface="Arial" charset="0"/>
                <a:cs typeface="Arial" charset="0"/>
                <a:hlinkClick r:id="rId2"/>
              </a:rPr>
              <a:t>Early blood gas abnormalities and the preterm brain.</a:t>
            </a:r>
            <a:r>
              <a:rPr lang="pt-BR" sz="1200" smtClean="0">
                <a:latin typeface="Arial" charset="0"/>
                <a:cs typeface="Arial" charset="0"/>
              </a:rPr>
              <a:t>Leviton A, Allred E, Kuban KC, Dammann O, O'Shea TM, Hirtz D, Schreiber MD, Paneth N; ELGAN Study Investigators.Am J Epidemiol. 2010 Oct 15;172(8):907-16. doi: 10.1093/aje/kwq222. Epub 2010 Aug 31.PMID: 20807736.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99331" name="Text Box 3"/>
          <p:cNvSpPr txBox="1">
            <a:spLocks noGrp="1"/>
          </p:cNvSpPr>
          <p:nvPr>
            <p:ph type="body" idx="4294967295"/>
          </p:nvPr>
        </p:nvSpPr>
        <p:spPr>
          <a:xfrm>
            <a:off x="190500" y="1355725"/>
            <a:ext cx="8521700" cy="3390900"/>
          </a:xfrm>
        </p:spPr>
        <p:txBody>
          <a:bodyPr/>
          <a:lstStyle/>
          <a:p>
            <a:r>
              <a:rPr lang="pt-BR" sz="1200" smtClean="0">
                <a:latin typeface="Arial" charset="0"/>
                <a:cs typeface="Arial" charset="0"/>
              </a:rPr>
              <a:t>Os autores exploraram associações entre anormalidades dos gases sanguíneos em mais de 1.000 bebês prematuros durante os primeiros dias pós-natais e indicadores de danos cerebrais neonatais. </a:t>
            </a:r>
          </a:p>
          <a:p>
            <a:r>
              <a:rPr lang="pt-BR" sz="1200" smtClean="0">
                <a:latin typeface="Arial" charset="0"/>
                <a:cs typeface="Arial" charset="0"/>
              </a:rPr>
              <a:t>Durante 2002-2004, os bebê&lt; 28 semanas de gestação em uma das 14 Instituições participantes em 5 estados dos EUA foram solicitadas a se inscrever no estudo.</a:t>
            </a:r>
          </a:p>
          <a:p>
            <a:r>
              <a:rPr lang="pt-BR" sz="1200" smtClean="0">
                <a:latin typeface="Arial" charset="0"/>
                <a:cs typeface="Arial" charset="0"/>
              </a:rPr>
              <a:t> Os autores compararam crianças com valores de gases sanguíneos no quintil mais alto ou mais baixo para a idade gestacional e dia pós-natal (valor extremo) em pelo menos 1 dos 3 primeiros dias pós-natal com o restante dos indivíduos, com análises separadas para anormalidades de gases sanguíneos em múltiplos dias e para pressão parcial de oxigênio no gás alveolar de &lt;35 mmHg. </a:t>
            </a:r>
          </a:p>
          <a:p>
            <a:r>
              <a:rPr lang="pt-BR" sz="1200" smtClean="0">
                <a:latin typeface="Arial" charset="0"/>
                <a:cs typeface="Arial" charset="0"/>
              </a:rPr>
              <a:t>Os desfechos analisados ​​foram a ventriculomegalia e uma lesão ecolucente em ultrassonografia na Unidade de Terapia Intensiva Neonatal, paralisia cerebral, microcefalia e baixa pontuação na Escala Bayley de Desenvolvimento Infantil aos 24 meses. </a:t>
            </a:r>
          </a:p>
          <a:p>
            <a:r>
              <a:rPr lang="pt-BR" sz="1200" smtClean="0">
                <a:latin typeface="Arial" charset="0"/>
                <a:cs typeface="Arial" charset="0"/>
              </a:rPr>
              <a:t>Todo distúrbio gasoso (hipoxemia, hiperoxemia, hipocapnia, hipercapnia e acidose) foi associado a múltiplos indicadores de dano cerebral. </a:t>
            </a:r>
          </a:p>
          <a:p>
            <a:r>
              <a:rPr lang="pt-BR" sz="1200" smtClean="0">
                <a:latin typeface="Arial" charset="0"/>
                <a:cs typeface="Arial" charset="0"/>
              </a:rPr>
              <a:t>No entanto, </a:t>
            </a:r>
            <a:r>
              <a:rPr lang="pt-BR" b="1" smtClean="0">
                <a:solidFill>
                  <a:srgbClr val="FF3300"/>
                </a:solidFill>
                <a:latin typeface="Arial" charset="0"/>
                <a:cs typeface="Arial" charset="0"/>
              </a:rPr>
              <a:t>para alguns, as associações foram vistas com apenas 1 dia de exposição; outros foram evidentes com 2 ou mais dias de exposição. </a:t>
            </a:r>
          </a:p>
          <a:p>
            <a:r>
              <a:rPr lang="pt-BR" sz="1200" smtClean="0">
                <a:latin typeface="Arial" charset="0"/>
                <a:cs typeface="Arial" charset="0"/>
              </a:rPr>
              <a:t>Os achados sugerem que os múltiplos distúrbios associados aos indicadores de danos cerebrais podem ser indicadores de imaturidade / vulnerabilidade e gravidade da doença.</a:t>
            </a:r>
          </a:p>
        </p:txBody>
      </p:sp>
      <p:sp>
        <p:nvSpPr>
          <p:cNvPr id="99332" name="Rectangle 4"/>
          <p:cNvSpPr>
            <a:spLocks noChangeArrowheads="1"/>
          </p:cNvSpPr>
          <p:nvPr/>
        </p:nvSpPr>
        <p:spPr bwMode="auto">
          <a:xfrm>
            <a:off x="1416050" y="385763"/>
            <a:ext cx="6170613" cy="304800"/>
          </a:xfrm>
          <a:prstGeom prst="rect">
            <a:avLst/>
          </a:prstGeom>
          <a:solidFill>
            <a:schemeClr val="accent1"/>
          </a:solidFill>
          <a:ln w="9525">
            <a:noFill/>
            <a:miter lim="800000"/>
            <a:headEnd/>
            <a:tailEnd/>
          </a:ln>
        </p:spPr>
        <p:txBody>
          <a:bodyPr wrap="none">
            <a:spAutoFit/>
          </a:bodyPr>
          <a:lstStyle/>
          <a:p>
            <a:pPr algn="ctr"/>
            <a:r>
              <a:rPr lang="pt-BR" sz="1400" b="1">
                <a:solidFill>
                  <a:srgbClr val="FFFF00"/>
                </a:solidFill>
              </a:rPr>
              <a:t>Anormalidades precoces dos gases sangüíneos e o cérebro pré-termo.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3"/>
          <p:cNvSpPr txBox="1">
            <a:spLocks noGrp="1"/>
          </p:cNvSpPr>
          <p:nvPr>
            <p:ph type="body" idx="4294967295"/>
          </p:nvPr>
        </p:nvSpPr>
        <p:spPr/>
        <p:txBody>
          <a:bodyPr/>
          <a:lstStyle/>
          <a:p>
            <a:r>
              <a:rPr lang="pt-BR" sz="1800" smtClean="0">
                <a:latin typeface="Arial" charset="0"/>
                <a:cs typeface="Arial" charset="0"/>
              </a:rPr>
              <a:t>As associações ENCONTRADAS  entre distúrbios dos gases sanguíneos e indicadores de danos cerebrais fornecem algum apoio para a hipótese hemodinâmica (hipóxica-isquêmica) de lesão da substância branca no recém-nascido pré-termo. </a:t>
            </a:r>
          </a:p>
          <a:p>
            <a:r>
              <a:rPr lang="pt-BR" sz="1800" smtClean="0">
                <a:latin typeface="Arial" charset="0"/>
                <a:cs typeface="Arial" charset="0"/>
              </a:rPr>
              <a:t>A multiplicidade de distúrbios no presente estudo associado a imaturidade pulmonar e indicadores de danos cerebrais, no entanto, levou os autores a favorecer a hipótese de que </a:t>
            </a:r>
            <a:r>
              <a:rPr lang="pt-BR" sz="1800" smtClean="0">
                <a:solidFill>
                  <a:srgbClr val="0000FF"/>
                </a:solidFill>
                <a:latin typeface="Arial" charset="0"/>
                <a:cs typeface="Arial" charset="0"/>
              </a:rPr>
              <a:t>as anormalidades do gases sanguíneos são indicadores de imaturidade / vulnerabilidade (cérebro e pulmão) não capturado pela idade gestacional.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p:cNvSpPr txBox="1">
            <a:spLocks noGrp="1"/>
          </p:cNvSpPr>
          <p:nvPr>
            <p:ph type="title" idx="4294967295"/>
          </p:nvPr>
        </p:nvSpPr>
        <p:spPr/>
        <p:txBody>
          <a:bodyPr/>
          <a:lstStyle/>
          <a:p>
            <a:pPr algn="ctr"/>
            <a:r>
              <a:rPr lang="pt-BR" sz="1200" b="1" smtClean="0">
                <a:solidFill>
                  <a:srgbClr val="0000FF"/>
                </a:solidFill>
                <a:effectLst>
                  <a:outerShdw blurRad="38100" dist="38100" dir="2700000" algn="tl">
                    <a:srgbClr val="000000"/>
                  </a:outerShdw>
                </a:effectLst>
                <a:latin typeface="Calibri" pitchFamily="34" charset="0"/>
                <a:cs typeface="Tahoma" pitchFamily="34" charset="0"/>
              </a:rPr>
              <a:t>Influência do controle da PaCO2 nos resultados clínicos e de neurodesenvolvimento em bebês de extremo baixo peso ao nascer.</a:t>
            </a:r>
            <a:br>
              <a:rPr lang="pt-BR" sz="1200" b="1" smtClean="0">
                <a:solidFill>
                  <a:srgbClr val="0000FF"/>
                </a:solidFill>
                <a:effectLst>
                  <a:outerShdw blurRad="38100" dist="38100" dir="2700000" algn="tl">
                    <a:srgbClr val="000000"/>
                  </a:outerShdw>
                </a:effectLst>
                <a:latin typeface="Calibri" pitchFamily="34" charset="0"/>
                <a:cs typeface="Tahoma" pitchFamily="34" charset="0"/>
              </a:rPr>
            </a:br>
            <a:r>
              <a:rPr lang="pt-BR" sz="1200" smtClean="0">
                <a:solidFill>
                  <a:srgbClr val="0000FF"/>
                </a:solidFill>
                <a:latin typeface="Calibri" pitchFamily="34" charset="0"/>
                <a:cs typeface="Tahoma" pitchFamily="34" charset="0"/>
                <a:sym typeface="Calibri" pitchFamily="34" charset="0"/>
              </a:rPr>
              <a:t>         </a:t>
            </a:r>
            <a:br>
              <a:rPr lang="pt-BR" sz="1200" smtClean="0">
                <a:solidFill>
                  <a:srgbClr val="0000FF"/>
                </a:solidFill>
                <a:latin typeface="Calibri" pitchFamily="34" charset="0"/>
                <a:cs typeface="Tahoma" pitchFamily="34" charset="0"/>
                <a:sym typeface="Calibri" pitchFamily="34" charset="0"/>
              </a:rPr>
            </a:br>
            <a:r>
              <a:rPr lang="pt-BR" sz="1200" smtClean="0">
                <a:latin typeface="Arial" charset="0"/>
                <a:cs typeface="Arial" charset="0"/>
                <a:sym typeface="Calibri" pitchFamily="34" charset="0"/>
                <a:hlinkClick r:id="rId2"/>
              </a:rPr>
              <a:t>Influence of </a:t>
            </a:r>
            <a:r>
              <a:rPr lang="pt-BR" sz="1200" b="1" smtClean="0">
                <a:latin typeface="Arial" charset="0"/>
                <a:cs typeface="Arial" charset="0"/>
                <a:sym typeface="Calibri" pitchFamily="34" charset="0"/>
                <a:hlinkClick r:id="rId2"/>
              </a:rPr>
              <a:t>PCO2</a:t>
            </a:r>
            <a:r>
              <a:rPr lang="pt-BR" sz="1200" smtClean="0">
                <a:latin typeface="Arial" charset="0"/>
                <a:cs typeface="Arial" charset="0"/>
                <a:sym typeface="Calibri" pitchFamily="34" charset="0"/>
                <a:hlinkClick r:id="rId2"/>
              </a:rPr>
              <a:t> Control on Clinical and Neurodevelopmental Outcomes of Extremely Low Birth Weight Infants.</a:t>
            </a:r>
            <a:r>
              <a:rPr lang="pt-BR" sz="1200" b="1" smtClean="0">
                <a:latin typeface="Arial" charset="0"/>
                <a:cs typeface="Arial" charset="0"/>
                <a:sym typeface="Calibri" pitchFamily="34" charset="0"/>
              </a:rPr>
              <a:t>Thome UH</a:t>
            </a:r>
            <a:r>
              <a:rPr lang="pt-BR" sz="1200" smtClean="0">
                <a:latin typeface="Arial" charset="0"/>
                <a:cs typeface="Arial" charset="0"/>
                <a:sym typeface="Calibri" pitchFamily="34" charset="0"/>
              </a:rPr>
              <a:t>, Dreyhaupt J, Genzel-Boroviczeny O, Bohnhorst B, Schmid M, Fuchs H, Rohde O, Avenarius S, Topf HG, Zimmermann A, Faas D, Timme K, Kleinlein B, Buxmann H, Schenk W, Segerer H, Teig N, Ackermann B, Hentschel R, Heckmann M, Schlösser R, Peters J, Rossi R, Rascher W, Böttger R, Seidenberg J, Hansen G, Bode H, Zernickel M, Muche R, Hummler HD; PHELBI Study Group.</a:t>
            </a:r>
            <a:br>
              <a:rPr lang="pt-BR" sz="1200" smtClean="0">
                <a:latin typeface="Arial" charset="0"/>
                <a:cs typeface="Arial" charset="0"/>
                <a:sym typeface="Calibri" pitchFamily="34" charset="0"/>
              </a:rPr>
            </a:br>
            <a:r>
              <a:rPr lang="pt-BR" sz="1200" b="1" smtClean="0">
                <a:solidFill>
                  <a:srgbClr val="0000FF"/>
                </a:solidFill>
                <a:latin typeface="Arial" charset="0"/>
                <a:cs typeface="Arial" charset="0"/>
                <a:sym typeface="Calibri" pitchFamily="34" charset="0"/>
              </a:rPr>
              <a:t>Neonatology. 2018;113(3):221-230. doi: 10.1159/000485828</a:t>
            </a:r>
            <a:r>
              <a:rPr lang="pt-BR" sz="1200" smtClean="0">
                <a:latin typeface="Arial" charset="0"/>
                <a:cs typeface="Arial" charset="0"/>
                <a:sym typeface="Calibri" pitchFamily="34" charset="0"/>
              </a:rPr>
              <a:t>. </a:t>
            </a:r>
            <a:br>
              <a:rPr lang="pt-BR" sz="1200" smtClean="0">
                <a:latin typeface="Arial" charset="0"/>
                <a:cs typeface="Arial" charset="0"/>
                <a:sym typeface="Calibri" pitchFamily="34" charset="0"/>
              </a:rPr>
            </a:br>
            <a:r>
              <a:rPr lang="pt-BR" sz="1200" smtClean="0">
                <a:latin typeface="Arial" charset="0"/>
                <a:cs typeface="Arial" charset="0"/>
                <a:sym typeface="Calibri" pitchFamily="34" charset="0"/>
              </a:rPr>
              <a:t>Epub </a:t>
            </a:r>
            <a:r>
              <a:rPr lang="pt-BR" sz="1200" smtClean="0">
                <a:solidFill>
                  <a:schemeClr val="bg2"/>
                </a:solidFill>
                <a:latin typeface="Arial" charset="0"/>
                <a:cs typeface="Arial" charset="0"/>
                <a:sym typeface="Calibri" pitchFamily="34" charset="0"/>
              </a:rPr>
              <a:t>2018</a:t>
            </a:r>
            <a:r>
              <a:rPr lang="pt-BR" sz="1200" smtClean="0">
                <a:latin typeface="Arial" charset="0"/>
                <a:cs typeface="Arial" charset="0"/>
                <a:sym typeface="Calibri" pitchFamily="34" charset="0"/>
              </a:rPr>
              <a:t> Jan 4.PMID: 29298438</a:t>
            </a:r>
            <a:br>
              <a:rPr lang="pt-BR" sz="1200" smtClean="0">
                <a:latin typeface="Arial" charset="0"/>
                <a:cs typeface="Arial" charset="0"/>
                <a:sym typeface="Calibri" pitchFamily="34" charset="0"/>
              </a:rPr>
            </a:br>
            <a:endParaRPr lang="pt-BR" sz="1200" smtClean="0">
              <a:latin typeface="Arial" charset="0"/>
              <a:cs typeface="Arial" charset="0"/>
              <a:sym typeface="Calibri" pitchFamily="34" charset="0"/>
            </a:endParaRPr>
          </a:p>
        </p:txBody>
      </p:sp>
      <p:sp>
        <p:nvSpPr>
          <p:cNvPr id="165891" name="Text Box 3"/>
          <p:cNvSpPr txBox="1">
            <a:spLocks noGrp="1"/>
          </p:cNvSpPr>
          <p:nvPr>
            <p:ph type="body" idx="4294967295"/>
          </p:nvPr>
        </p:nvSpPr>
        <p:spPr>
          <a:xfrm>
            <a:off x="311150" y="2166938"/>
            <a:ext cx="8521700" cy="3390900"/>
          </a:xfrm>
        </p:spPr>
        <p:txBody>
          <a:bodyPr/>
          <a:lstStyle/>
          <a:p>
            <a:r>
              <a:rPr lang="pt-BR" altLang="ja-JP" sz="1300" smtClean="0">
                <a:latin typeface="Arial" charset="0"/>
                <a:ea typeface="MS PGothic" pitchFamily="34" charset="-128"/>
                <a:cs typeface="Arial" charset="0"/>
              </a:rPr>
              <a:t>O estudo procurou determinar se a PaCO2 nas primeiras 2 semanas de vida pode influenciar a saúde a curto e longo prazo nos prematuros extremos (23-28 semanas;400g a 1000g em ventilação mecânica nas primeiras 24 horas de vida). A hipótese é que diferentes trajetórias de PaCO2 podem estar associadas a diferentes taxas e resultados diversos. Os bebês foram divididos em 3 grupos de acôrdo com a média de PaCO2 (43 mmHg, 50 mmHg e 60 mmHg, como hipocánicos, normocápnicos e hipercápnicos, respectivamente).Os bebês hipercápnicos tiveram mortalidade e incidência de displasia broncopulmonar (DBP) moderada a severa  significativamente mais elevada, apresentaram maior propensão a receber hidrocortisona pós-natal, maior CRIB  e a desenvolver enterocolite necrosante, além de menor ganho ponderal e menores valores do escore MDI e mais propensos a ter um MDI &lt;70 e paralisia cerebral pelo GMFCS escore (≥2). Também apresentaram maior MAP x FiO2, indicando pior complacência pulmonar e aumento do espaço morto ventilatório e esta condição associou-se, na regressão logística,  juntamente com o menor peso,  a morte-DBP e morte-DBP-Hemorragia intraventricular. A PaCO2 pode, assim, ser vista como um medidor da gravidade da doença pulmonar. </a:t>
            </a:r>
            <a:endParaRPr lang="pt-BR" sz="1300" smtClean="0">
              <a:latin typeface="Arial" charset="0"/>
              <a:cs typeface="Arial" charset="0"/>
            </a:endParaRPr>
          </a:p>
        </p:txBody>
      </p:sp>
      <p:pic>
        <p:nvPicPr>
          <p:cNvPr id="165892" name="Picture 4" descr="pptx">
            <a:hlinkClick r:id="rId3" tooltip="Controle_PaCO2_neurodesenvol_2018"/>
          </p:cNvPr>
          <p:cNvPicPr>
            <a:picLocks noChangeAspect="1" noChangeArrowheads="1"/>
          </p:cNvPicPr>
          <p:nvPr/>
        </p:nvPicPr>
        <p:blipFill>
          <a:blip r:embed="rId4"/>
          <a:srcRect/>
          <a:stretch>
            <a:fillRect/>
          </a:stretch>
        </p:blipFill>
        <p:spPr bwMode="auto">
          <a:xfrm>
            <a:off x="8569325" y="225425"/>
            <a:ext cx="344488" cy="344488"/>
          </a:xfrm>
          <a:prstGeom prst="rect">
            <a:avLst/>
          </a:prstGeom>
          <a:noFill/>
        </p:spPr>
      </p:pic>
      <p:sp>
        <p:nvSpPr>
          <p:cNvPr id="165893" name="Line 5"/>
          <p:cNvSpPr>
            <a:spLocks noChangeShapeType="1"/>
          </p:cNvSpPr>
          <p:nvPr/>
        </p:nvSpPr>
        <p:spPr bwMode="auto">
          <a:xfrm>
            <a:off x="8047038" y="381000"/>
            <a:ext cx="342900" cy="0"/>
          </a:xfrm>
          <a:prstGeom prst="line">
            <a:avLst/>
          </a:prstGeom>
          <a:noFill/>
          <a:ln w="57150">
            <a:solidFill>
              <a:srgbClr val="0000FF"/>
            </a:solidFill>
            <a:round/>
            <a:headEnd/>
            <a:tailEnd type="triangle" w="med" len="med"/>
          </a:ln>
          <a:effectLst/>
        </p:spPr>
        <p:txBody>
          <a:bodyPr/>
          <a:lstStyle/>
          <a:p>
            <a:endParaRPr lang="pt-BR"/>
          </a:p>
        </p:txBody>
      </p:sp>
      <p:sp>
        <p:nvSpPr>
          <p:cNvPr id="165894" name="Text Box 6"/>
          <p:cNvSpPr txBox="1">
            <a:spLocks noChangeArrowheads="1"/>
          </p:cNvSpPr>
          <p:nvPr/>
        </p:nvSpPr>
        <p:spPr bwMode="auto">
          <a:xfrm>
            <a:off x="7169150" y="241300"/>
            <a:ext cx="865188" cy="244475"/>
          </a:xfrm>
          <a:prstGeom prst="rect">
            <a:avLst/>
          </a:prstGeom>
          <a:noFill/>
          <a:ln w="9525">
            <a:noFill/>
            <a:miter lim="800000"/>
            <a:headEnd/>
            <a:tailEnd/>
          </a:ln>
          <a:effectLst/>
        </p:spPr>
        <p:txBody>
          <a:bodyPr wrap="none">
            <a:spAutoFit/>
          </a:bodyPr>
          <a:lstStyle/>
          <a:p>
            <a:r>
              <a:rPr lang="pt-BR">
                <a:solidFill>
                  <a:srgbClr val="FF3399"/>
                </a:solidFill>
              </a:rPr>
              <a:t>Clique Aqui!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3"/>
          <p:cNvSpPr txBox="1">
            <a:spLocks noGrp="1"/>
          </p:cNvSpPr>
          <p:nvPr>
            <p:ph type="body" idx="4294967295"/>
          </p:nvPr>
        </p:nvSpPr>
        <p:spPr>
          <a:xfrm>
            <a:off x="250825" y="763588"/>
            <a:ext cx="8521700" cy="3390900"/>
          </a:xfrm>
        </p:spPr>
        <p:txBody>
          <a:bodyPr/>
          <a:lstStyle/>
          <a:p>
            <a:pPr algn="ctr">
              <a:lnSpc>
                <a:spcPct val="90000"/>
              </a:lnSpc>
              <a:buFont typeface="Arial" charset="0"/>
              <a:buNone/>
            </a:pPr>
            <a:r>
              <a:rPr lang="pt-BR" sz="3600" smtClean="0">
                <a:solidFill>
                  <a:srgbClr val="FF3399"/>
                </a:solidFill>
                <a:latin typeface="Arial" charset="0"/>
                <a:cs typeface="Arial" charset="0"/>
              </a:rPr>
              <a:t>E concluindo este momento de estudo, vamos saber:</a:t>
            </a:r>
          </a:p>
          <a:p>
            <a:pPr>
              <a:lnSpc>
                <a:spcPct val="90000"/>
              </a:lnSpc>
            </a:pPr>
            <a:r>
              <a:rPr lang="pt-BR" sz="2800" smtClean="0">
                <a:latin typeface="Arial" charset="0"/>
                <a:cs typeface="Arial" charset="0"/>
              </a:rPr>
              <a:t> </a:t>
            </a:r>
            <a:r>
              <a:rPr lang="pt-BR" sz="3600" b="1" smtClean="0">
                <a:solidFill>
                  <a:srgbClr val="0000FF"/>
                </a:solidFill>
                <a:latin typeface="Arial" charset="0"/>
                <a:cs typeface="Arial" charset="0"/>
              </a:rPr>
              <a:t>como devemos interpretar os gases sanguíneos nos Recém-Nascidos sob Hipotermia Terapêutica</a:t>
            </a:r>
          </a:p>
          <a:p>
            <a:pPr>
              <a:lnSpc>
                <a:spcPct val="90000"/>
              </a:lnSpc>
            </a:pPr>
            <a:r>
              <a:rPr lang="pt-BR" sz="3600" b="1" smtClean="0">
                <a:solidFill>
                  <a:srgbClr val="0000FF"/>
                </a:solidFill>
                <a:latin typeface="Arial" charset="0"/>
                <a:cs typeface="Arial" charset="0"/>
              </a:rPr>
              <a:t> o que significa</a:t>
            </a:r>
            <a:r>
              <a:rPr lang="pt-BR" sz="3600" b="1" smtClean="0">
                <a:latin typeface="Arial" charset="0"/>
                <a:cs typeface="Arial" charset="0"/>
              </a:rPr>
              <a:t> </a:t>
            </a:r>
            <a:r>
              <a:rPr lang="pt-BR" sz="3600" b="1" smtClean="0">
                <a:solidFill>
                  <a:srgbClr val="0000FF"/>
                </a:solidFill>
                <a:latin typeface="Arial" charset="0"/>
                <a:cs typeface="Arial" charset="0"/>
              </a:rPr>
              <a:t>pH Eucapnico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p:cNvSpPr txBox="1">
            <a:spLocks noGrp="1"/>
          </p:cNvSpPr>
          <p:nvPr>
            <p:ph type="title" idx="4294967295"/>
          </p:nvPr>
        </p:nvSpPr>
        <p:spPr>
          <a:xfrm>
            <a:off x="242888" y="1214438"/>
            <a:ext cx="8521700" cy="573087"/>
          </a:xfrm>
        </p:spPr>
        <p:txBody>
          <a:bodyPr/>
          <a:lstStyle/>
          <a:p>
            <a:pPr algn="ctr"/>
            <a:r>
              <a:rPr lang="pt-BR" sz="1200" smtClean="0">
                <a:latin typeface="Arial" charset="0"/>
                <a:cs typeface="Arial" charset="0"/>
                <a:hlinkClick r:id="rId2"/>
              </a:rPr>
              <a:t>Blood gas values during hypothermia in asphyxiated term neonates.</a:t>
            </a:r>
            <a:r>
              <a:rPr lang="pt-BR" sz="1200" smtClean="0">
                <a:latin typeface="Arial" charset="0"/>
                <a:cs typeface="Arial" charset="0"/>
              </a:rPr>
              <a:t>Groenendaal F, De Vooght KM, van Bel F.</a:t>
            </a:r>
            <a:br>
              <a:rPr lang="pt-BR" sz="1200" smtClean="0">
                <a:latin typeface="Arial" charset="0"/>
                <a:cs typeface="Arial" charset="0"/>
              </a:rPr>
            </a:br>
            <a:r>
              <a:rPr lang="pt-BR" sz="1200" smtClean="0">
                <a:latin typeface="Arial" charset="0"/>
                <a:cs typeface="Arial" charset="0"/>
              </a:rPr>
              <a:t>Pediatrics. 2009 Jan;123(1):170-2. doi: 10.1542/peds.2008-1955. Review. No abstract available.PMID: 19117878</a:t>
            </a:r>
            <a:br>
              <a:rPr lang="pt-BR" sz="1200" smtClean="0">
                <a:latin typeface="Arial" charset="0"/>
                <a:cs typeface="Arial" charset="0"/>
              </a:rPr>
            </a:b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102403" name="Text Box 3"/>
          <p:cNvSpPr txBox="1">
            <a:spLocks noGrp="1"/>
          </p:cNvSpPr>
          <p:nvPr>
            <p:ph type="body" idx="4294967295"/>
          </p:nvPr>
        </p:nvSpPr>
        <p:spPr>
          <a:xfrm>
            <a:off x="311150" y="1876425"/>
            <a:ext cx="8521700" cy="3390900"/>
          </a:xfrm>
        </p:spPr>
        <p:txBody>
          <a:bodyPr/>
          <a:lstStyle/>
          <a:p>
            <a:pPr lvl="1"/>
            <a:r>
              <a:rPr lang="pt-BR" smtClean="0">
                <a:latin typeface="Arial" charset="0"/>
                <a:cs typeface="Arial" charset="0"/>
              </a:rPr>
              <a:t>A hipotermia é uma importante estratégia neuroprotetora para os recém-nascidos (RN) a termo asfixiados( (muitos destes RN recebem ventilação mecânica)</a:t>
            </a:r>
            <a:endParaRPr lang="en-US" smtClean="0">
              <a:latin typeface="Arial" charset="0"/>
              <a:cs typeface="Arial" charset="0"/>
            </a:endParaRPr>
          </a:p>
          <a:p>
            <a:pPr lvl="1"/>
            <a:r>
              <a:rPr lang="en-US" smtClean="0">
                <a:latin typeface="Arial" charset="0"/>
                <a:cs typeface="Arial" charset="0"/>
              </a:rPr>
              <a:t>A hipotermia terapêutica feta parâmetros da gasometria como o pH e PaCO2.</a:t>
            </a:r>
            <a:endParaRPr lang="pt-BR" smtClean="0">
              <a:latin typeface="Arial" charset="0"/>
              <a:cs typeface="Arial" charset="0"/>
            </a:endParaRPr>
          </a:p>
          <a:p>
            <a:pPr lvl="1">
              <a:buFont typeface="Arial" charset="0"/>
              <a:buNone/>
            </a:pPr>
            <a:r>
              <a:rPr lang="en-US" smtClean="0">
                <a:latin typeface="Arial" charset="0"/>
                <a:cs typeface="Arial" charset="0"/>
              </a:rPr>
              <a:t>                                        </a:t>
            </a:r>
            <a:r>
              <a:rPr lang="en-US" b="1" smtClean="0">
                <a:solidFill>
                  <a:srgbClr val="0000FF"/>
                </a:solidFill>
                <a:latin typeface="Arial" charset="0"/>
                <a:cs typeface="Arial" charset="0"/>
              </a:rPr>
              <a:t>↓Temperaturas: ↑pH aumenta e ↓ PaCO2. </a:t>
            </a:r>
            <a:endParaRPr lang="pt-BR" b="1" smtClean="0">
              <a:solidFill>
                <a:srgbClr val="0000FF"/>
              </a:solidFill>
              <a:latin typeface="Arial" charset="0"/>
              <a:cs typeface="Arial" charset="0"/>
            </a:endParaRPr>
          </a:p>
          <a:p>
            <a:endParaRPr lang="pt-BR" b="1" smtClean="0">
              <a:solidFill>
                <a:srgbClr val="0000FF"/>
              </a:solidFill>
              <a:latin typeface="Arial" charset="0"/>
              <a:cs typeface="Arial" charset="0"/>
            </a:endParaRPr>
          </a:p>
        </p:txBody>
      </p:sp>
      <p:sp>
        <p:nvSpPr>
          <p:cNvPr id="102404" name="Rectangle 4"/>
          <p:cNvSpPr>
            <a:spLocks noChangeArrowheads="1"/>
          </p:cNvSpPr>
          <p:nvPr/>
        </p:nvSpPr>
        <p:spPr bwMode="auto">
          <a:xfrm>
            <a:off x="182563" y="157163"/>
            <a:ext cx="8742362" cy="1211262"/>
          </a:xfrm>
          <a:prstGeom prst="rect">
            <a:avLst/>
          </a:prstGeom>
          <a:solidFill>
            <a:srgbClr val="FFFFFF"/>
          </a:solidFill>
          <a:ln w="9525">
            <a:noFill/>
            <a:miter lim="800000"/>
            <a:headEnd/>
            <a:tailEnd/>
          </a:ln>
        </p:spPr>
        <p:txBody>
          <a:bodyPr lIns="0" tIns="95220" rIns="0" bIns="19044" anchor="ctr">
            <a:spAutoFit/>
          </a:bodyPr>
          <a:lstStyle/>
          <a:p>
            <a:pPr algn="ctr" eaLnBrk="0" hangingPunct="0">
              <a:buClr>
                <a:srgbClr val="000000"/>
              </a:buClr>
              <a:buFont typeface="Arial" charset="0"/>
              <a:buNone/>
            </a:pPr>
            <a:r>
              <a:rPr lang="pt-BR" sz="1800" b="1">
                <a:solidFill>
                  <a:srgbClr val="0000FF"/>
                </a:solidFill>
                <a:latin typeface="Lato" pitchFamily="34" charset="0"/>
              </a:rPr>
              <a:t>COMENT</a:t>
            </a:r>
            <a:r>
              <a:rPr lang="pt-BR" sz="1800" b="1">
                <a:solidFill>
                  <a:srgbClr val="0000FF"/>
                </a:solidFill>
              </a:rPr>
              <a:t>Á</a:t>
            </a:r>
            <a:r>
              <a:rPr lang="pt-BR" sz="1800" b="1">
                <a:solidFill>
                  <a:srgbClr val="0000FF"/>
                </a:solidFill>
                <a:latin typeface="Lato" pitchFamily="34" charset="0"/>
              </a:rPr>
              <a:t>RIO: Valores de gasometria durante hipotermia em neonatos a termo asfixiados</a:t>
            </a:r>
          </a:p>
          <a:p>
            <a:pPr algn="ctr"/>
            <a:r>
              <a:rPr lang="en-US" sz="1200" b="1"/>
              <a:t>Apresentação: Juvenal Fernandes e Laércio Scalco, Internos  de Pediatria da UCB</a:t>
            </a:r>
          </a:p>
          <a:p>
            <a:pPr algn="ctr"/>
            <a:r>
              <a:rPr lang="en-US" sz="1200" b="1"/>
              <a:t>Coordenação: Paulo R. Margotto</a:t>
            </a:r>
            <a:r>
              <a:rPr lang="pt-BR" sz="1200"/>
              <a:t> </a:t>
            </a:r>
            <a:endParaRPr lang="pt-BR" sz="1200" b="1">
              <a:solidFill>
                <a:srgbClr val="0000FF"/>
              </a:solidFill>
              <a:latin typeface="Lato" pitchFamily="34" charset="0"/>
            </a:endParaRPr>
          </a:p>
          <a:p>
            <a:pPr eaLnBrk="0" hangingPunct="0"/>
            <a:r>
              <a:rPr lang="pt-BR" sz="1200" u="sng">
                <a:solidFill>
                  <a:srgbClr val="78909C"/>
                </a:solidFill>
                <a:latin typeface="Source Sans Pro"/>
                <a:hlinkClick r:id="rId4" tooltip="Valores_pH_PaCO2_hipotermia"/>
              </a:rPr>
              <a:t>  </a:t>
            </a:r>
            <a:r>
              <a:rPr lang="pt-BR" sz="1200" u="sng">
                <a:solidFill>
                  <a:srgbClr val="78909C"/>
                </a:solidFill>
              </a:rPr>
              <a:t>         </a:t>
            </a:r>
            <a:endParaRPr lang="pt-BR" sz="1200" u="sng">
              <a:solidFill>
                <a:srgbClr val="78909C"/>
              </a:solidFill>
              <a:latin typeface="Source Sans Pro"/>
            </a:endParaRPr>
          </a:p>
        </p:txBody>
      </p:sp>
      <p:pic>
        <p:nvPicPr>
          <p:cNvPr id="102405" name="Picture 5" descr="ppt">
            <a:hlinkClick r:id="rId4" tooltip="Valores_pH_PaCO2_hipotermia"/>
          </p:cNvPr>
          <p:cNvPicPr>
            <a:picLocks noChangeAspect="1" noChangeArrowheads="1"/>
          </p:cNvPicPr>
          <p:nvPr/>
        </p:nvPicPr>
        <p:blipFill>
          <a:blip r:embed="rId5"/>
          <a:srcRect/>
          <a:stretch>
            <a:fillRect/>
          </a:stretch>
        </p:blipFill>
        <p:spPr bwMode="auto">
          <a:xfrm>
            <a:off x="5100638" y="509588"/>
            <a:ext cx="319087" cy="319087"/>
          </a:xfrm>
          <a:prstGeom prst="rect">
            <a:avLst/>
          </a:prstGeom>
          <a:noFill/>
          <a:ln w="9525">
            <a:noFill/>
            <a:miter lim="800000"/>
            <a:headEnd/>
            <a:tailEnd/>
          </a:ln>
        </p:spPr>
      </p:pic>
      <p:pic>
        <p:nvPicPr>
          <p:cNvPr id="102406" name="Picture 8"/>
          <p:cNvPicPr>
            <a:picLocks noChangeAspect="1" noChangeArrowheads="1"/>
          </p:cNvPicPr>
          <p:nvPr/>
        </p:nvPicPr>
        <p:blipFill>
          <a:blip r:embed="rId6"/>
          <a:srcRect/>
          <a:stretch>
            <a:fillRect/>
          </a:stretch>
        </p:blipFill>
        <p:spPr bwMode="auto">
          <a:xfrm>
            <a:off x="550863" y="3282950"/>
            <a:ext cx="7950200" cy="1292225"/>
          </a:xfrm>
          <a:prstGeom prst="rect">
            <a:avLst/>
          </a:prstGeom>
          <a:noFill/>
          <a:ln w="9525">
            <a:noFill/>
            <a:miter lim="800000"/>
            <a:headEnd/>
            <a:tailEnd/>
          </a:ln>
        </p:spPr>
      </p:pic>
      <p:sp>
        <p:nvSpPr>
          <p:cNvPr id="102407" name="Text Box 9"/>
          <p:cNvSpPr txBox="1">
            <a:spLocks noChangeArrowheads="1"/>
          </p:cNvSpPr>
          <p:nvPr/>
        </p:nvSpPr>
        <p:spPr bwMode="auto">
          <a:xfrm>
            <a:off x="220663" y="4484688"/>
            <a:ext cx="8691562" cy="527050"/>
          </a:xfrm>
          <a:prstGeom prst="rect">
            <a:avLst/>
          </a:prstGeom>
          <a:solidFill>
            <a:schemeClr val="folHlink"/>
          </a:solidFill>
          <a:ln w="9525">
            <a:solidFill>
              <a:schemeClr val="hlink"/>
            </a:solidFill>
            <a:miter lim="800000"/>
            <a:headEnd/>
            <a:tailEnd/>
          </a:ln>
        </p:spPr>
        <p:txBody>
          <a:bodyPr wrap="none">
            <a:spAutoFit/>
          </a:bodyPr>
          <a:lstStyle/>
          <a:p>
            <a:r>
              <a:rPr lang="pt-BR" sz="1400">
                <a:solidFill>
                  <a:srgbClr val="FFFF00"/>
                </a:solidFill>
              </a:rPr>
              <a:t>Inclusive este é um dos motivos pelos quais não devemos analisar o índice de resistência (IR) cerebral</a:t>
            </a:r>
          </a:p>
          <a:p>
            <a:r>
              <a:rPr lang="pt-BR" sz="1400">
                <a:solidFill>
                  <a:srgbClr val="FFFF00"/>
                </a:solidFill>
              </a:rPr>
              <a:t>durante o processo de  hipotermia terapêutica, devido a resultado falso (IR baixo) em termos de prognóstico</a:t>
            </a:r>
          </a:p>
        </p:txBody>
      </p:sp>
      <p:pic>
        <p:nvPicPr>
          <p:cNvPr id="102408" name="Picture 11" descr="ppt">
            <a:hlinkClick r:id="rId7" tooltip="Hipotermia_Indice_resistencia"/>
          </p:cNvPr>
          <p:cNvPicPr>
            <a:picLocks noChangeAspect="1" noChangeArrowheads="1"/>
          </p:cNvPicPr>
          <p:nvPr/>
        </p:nvPicPr>
        <p:blipFill>
          <a:blip r:embed="rId5"/>
          <a:srcRect/>
          <a:stretch>
            <a:fillRect/>
          </a:stretch>
        </p:blipFill>
        <p:spPr bwMode="auto">
          <a:xfrm>
            <a:off x="8624888" y="4489450"/>
            <a:ext cx="252412" cy="252413"/>
          </a:xfrm>
          <a:prstGeom prst="rect">
            <a:avLst/>
          </a:prstGeom>
          <a:noFill/>
          <a:ln w="9525">
            <a:noFill/>
            <a:miter lim="800000"/>
            <a:headEnd/>
            <a:tailEnd/>
          </a:ln>
        </p:spPr>
      </p:pic>
      <p:sp>
        <p:nvSpPr>
          <p:cNvPr id="102409" name="Line 12"/>
          <p:cNvSpPr>
            <a:spLocks noChangeShapeType="1"/>
          </p:cNvSpPr>
          <p:nvPr/>
        </p:nvSpPr>
        <p:spPr bwMode="auto">
          <a:xfrm>
            <a:off x="8564563" y="4229100"/>
            <a:ext cx="114300" cy="236538"/>
          </a:xfrm>
          <a:prstGeom prst="line">
            <a:avLst/>
          </a:prstGeom>
          <a:noFill/>
          <a:ln w="38100">
            <a:solidFill>
              <a:schemeClr val="tx1"/>
            </a:solidFill>
            <a:round/>
            <a:headEnd/>
            <a:tailEnd type="triangle" w="med" len="med"/>
          </a:ln>
        </p:spPr>
        <p:txBody>
          <a:bodyPr/>
          <a:lstStyle/>
          <a:p>
            <a:endParaRPr lang="pt-BR"/>
          </a:p>
        </p:txBody>
      </p:sp>
      <p:sp>
        <p:nvSpPr>
          <p:cNvPr id="102410" name="Line 13"/>
          <p:cNvSpPr>
            <a:spLocks noChangeShapeType="1"/>
          </p:cNvSpPr>
          <p:nvPr/>
        </p:nvSpPr>
        <p:spPr bwMode="auto">
          <a:xfrm>
            <a:off x="8594725" y="4221163"/>
            <a:ext cx="122238" cy="214312"/>
          </a:xfrm>
          <a:prstGeom prst="line">
            <a:avLst/>
          </a:prstGeom>
          <a:noFill/>
          <a:ln w="38100">
            <a:solidFill>
              <a:schemeClr val="tx1"/>
            </a:solidFill>
            <a:round/>
            <a:headEnd/>
            <a:tailEnd type="triangle" w="med" len="med"/>
          </a:ln>
        </p:spPr>
        <p:txBody>
          <a:bodyP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3"/>
          <p:cNvSpPr txBox="1">
            <a:spLocks noGrp="1"/>
          </p:cNvSpPr>
          <p:nvPr>
            <p:ph type="body" idx="4294967295"/>
          </p:nvPr>
        </p:nvSpPr>
        <p:spPr/>
        <p:txBody>
          <a:bodyPr/>
          <a:lstStyle/>
          <a:p>
            <a:r>
              <a:rPr lang="en-US" smtClean="0">
                <a:latin typeface="Arial" charset="0"/>
                <a:cs typeface="Arial" charset="0"/>
              </a:rPr>
              <a:t>A maioria dos instrumentos de gasometria são ajustados para uma temperatura controlada específica de 37oC. </a:t>
            </a:r>
          </a:p>
          <a:p>
            <a:r>
              <a:rPr lang="en-US" smtClean="0">
                <a:latin typeface="Arial" charset="0"/>
                <a:cs typeface="Arial" charset="0"/>
              </a:rPr>
              <a:t>Lei de Henry: a solubilidade de um gás dentro de um líquido diminui quando se diminui a temperatura. </a:t>
            </a:r>
            <a:endParaRPr lang="pt-BR" smtClean="0">
              <a:latin typeface="Arial" charset="0"/>
              <a:cs typeface="Arial" charset="0"/>
            </a:endParaRPr>
          </a:p>
          <a:p>
            <a:r>
              <a:rPr lang="en-US" smtClean="0">
                <a:latin typeface="Arial" charset="0"/>
                <a:cs typeface="Arial" charset="0"/>
              </a:rPr>
              <a:t>Durante a hipotermia, a PaCO2 arterial diminui e o pH aumenta em comparação com a temperatura de 37 °C, quando as medidas são feitas com a temperatura corporal real (</a:t>
            </a:r>
            <a:r>
              <a:rPr lang="en-US" smtClean="0">
                <a:solidFill>
                  <a:srgbClr val="FF3399"/>
                </a:solidFill>
                <a:latin typeface="Arial" charset="0"/>
                <a:cs typeface="Arial" charset="0"/>
              </a:rPr>
              <a:t>Veja a Figura a seguir!</a:t>
            </a:r>
            <a:r>
              <a:rPr lang="en-US" smtClean="0">
                <a:solidFill>
                  <a:srgbClr val="003366"/>
                </a:solidFill>
                <a:latin typeface="Arial" charset="0"/>
                <a:cs typeface="Arial" charset="0"/>
              </a:rPr>
              <a:t>)</a:t>
            </a:r>
            <a:r>
              <a:rPr lang="en-US" smtClean="0">
                <a:latin typeface="Arial" charset="0"/>
                <a:cs typeface="Arial" charset="0"/>
              </a:rPr>
              <a:t> </a:t>
            </a:r>
            <a:endParaRPr lang="en-US" b="1" smtClean="0">
              <a:latin typeface="Arial" charset="0"/>
              <a:cs typeface="Arial" charset="0"/>
            </a:endParaRPr>
          </a:p>
          <a:p>
            <a:pPr algn="ctr"/>
            <a:r>
              <a:rPr lang="en-US" sz="2000" smtClean="0">
                <a:solidFill>
                  <a:srgbClr val="0000FF"/>
                </a:solidFill>
                <a:latin typeface="Arial" charset="0"/>
                <a:cs typeface="Arial" charset="0"/>
              </a:rPr>
              <a:t>Em RN saudáveis com uma temperatura corporal de 37° C, pH e PaCO2 devem se aproximar de 7.4 e 40mmHg, respectivamente. </a:t>
            </a:r>
          </a:p>
          <a:p>
            <a:pPr algn="ctr"/>
            <a:r>
              <a:rPr lang="en-US" sz="2000" b="1" smtClean="0">
                <a:solidFill>
                  <a:srgbClr val="FF3399"/>
                </a:solidFill>
                <a:latin typeface="Arial" charset="0"/>
                <a:cs typeface="Arial" charset="0"/>
              </a:rPr>
              <a:t>Durante a hipotermia (33°C), pH se elevará a 7.5 e PaCO2 baixará para 34 mmHg.</a:t>
            </a:r>
            <a:endParaRPr lang="pt-BR" sz="2000" b="1" smtClean="0">
              <a:solidFill>
                <a:srgbClr val="FF3399"/>
              </a:solidFill>
              <a:latin typeface="Arial" charset="0"/>
              <a:cs typeface="Arial" charset="0"/>
            </a:endParaRPr>
          </a:p>
          <a:p>
            <a:pPr algn="ctr"/>
            <a:endParaRPr lang="pt-BR" sz="2000" b="1" smtClean="0">
              <a:solidFill>
                <a:srgbClr val="FF3399"/>
              </a:solidFill>
              <a:latin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4"/>
          <p:cNvPicPr>
            <a:picLocks noChangeAspect="1" noChangeArrowheads="1"/>
          </p:cNvPicPr>
          <p:nvPr/>
        </p:nvPicPr>
        <p:blipFill>
          <a:blip r:embed="rId2"/>
          <a:srcRect/>
          <a:stretch>
            <a:fillRect/>
          </a:stretch>
        </p:blipFill>
        <p:spPr bwMode="auto">
          <a:xfrm>
            <a:off x="1565275" y="500063"/>
            <a:ext cx="6013450" cy="414496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 Box 3"/>
          <p:cNvSpPr txBox="1">
            <a:spLocks noGrp="1"/>
          </p:cNvSpPr>
          <p:nvPr>
            <p:ph type="body" idx="4294967295"/>
          </p:nvPr>
        </p:nvSpPr>
        <p:spPr>
          <a:xfrm>
            <a:off x="311150" y="1403350"/>
            <a:ext cx="8521700" cy="3390900"/>
          </a:xfrm>
        </p:spPr>
        <p:txBody>
          <a:bodyPr/>
          <a:lstStyle/>
          <a:p>
            <a:pPr>
              <a:lnSpc>
                <a:spcPct val="90000"/>
              </a:lnSpc>
            </a:pPr>
            <a:r>
              <a:rPr lang="pt-BR" b="1" smtClean="0">
                <a:latin typeface="Arial" charset="0"/>
                <a:cs typeface="Arial" charset="0"/>
              </a:rPr>
              <a:t>O pH eucapnico é por consenso considerado como reflexo do componente não respiratório ou metabólico do pH atual, o qual é o componente isolado potencialmente nocivo ao cérebro neonatal.</a:t>
            </a:r>
            <a:r>
              <a:rPr lang="pt-BR" smtClean="0">
                <a:latin typeface="Arial" charset="0"/>
                <a:cs typeface="Arial" charset="0"/>
              </a:rPr>
              <a:t> </a:t>
            </a:r>
          </a:p>
          <a:p>
            <a:pPr>
              <a:lnSpc>
                <a:spcPct val="90000"/>
              </a:lnSpc>
            </a:pPr>
            <a:r>
              <a:rPr lang="pt-BR" smtClean="0">
                <a:latin typeface="Arial" charset="0"/>
                <a:cs typeface="Arial" charset="0"/>
              </a:rPr>
              <a:t>                                                            </a:t>
            </a:r>
            <a:r>
              <a:rPr lang="pt-BR" b="1" smtClean="0">
                <a:solidFill>
                  <a:srgbClr val="0000FF"/>
                </a:solidFill>
                <a:latin typeface="Arial" charset="0"/>
                <a:cs typeface="Arial" charset="0"/>
              </a:rPr>
              <a:t>COMO CALCULAR?</a:t>
            </a:r>
          </a:p>
          <a:p>
            <a:pPr>
              <a:lnSpc>
                <a:spcPct val="90000"/>
              </a:lnSpc>
            </a:pPr>
            <a:r>
              <a:rPr lang="pt-BR" smtClean="0">
                <a:latin typeface="Arial" charset="0"/>
                <a:cs typeface="Arial" charset="0"/>
              </a:rPr>
              <a:t>Se a PaCO2 mostra uma hipercapnia, o operador pode fazer “manualmente” a supressão do componente respiratório segundo o procedimento de EISENBERG, que consiste em se </a:t>
            </a:r>
            <a:r>
              <a:rPr lang="pt-BR" b="1" i="1" smtClean="0">
                <a:latin typeface="Arial" charset="0"/>
                <a:cs typeface="Arial" charset="0"/>
              </a:rPr>
              <a:t>adicionar 0,08 unidades ao pH por excedente de 10mmHg da PaCO2</a:t>
            </a:r>
            <a:r>
              <a:rPr lang="pt-BR" smtClean="0">
                <a:latin typeface="Arial" charset="0"/>
                <a:cs typeface="Arial" charset="0"/>
              </a:rPr>
              <a:t> comparativamente ao valor normal no recém-nascido de </a:t>
            </a:r>
            <a:r>
              <a:rPr lang="pt-BR" b="1" i="1" smtClean="0">
                <a:latin typeface="Arial" charset="0"/>
                <a:cs typeface="Arial" charset="0"/>
              </a:rPr>
              <a:t>50mmHg</a:t>
            </a:r>
            <a:r>
              <a:rPr lang="pt-BR" i="1" smtClean="0">
                <a:latin typeface="Arial" charset="0"/>
                <a:cs typeface="Arial" charset="0"/>
              </a:rPr>
              <a:t>.</a:t>
            </a:r>
            <a:endParaRPr lang="pt-BR" smtClean="0">
              <a:latin typeface="Arial" charset="0"/>
              <a:cs typeface="Arial" charset="0"/>
            </a:endParaRPr>
          </a:p>
          <a:p>
            <a:pPr>
              <a:lnSpc>
                <a:spcPct val="90000"/>
              </a:lnSpc>
            </a:pPr>
            <a:r>
              <a:rPr lang="pt-BR" smtClean="0">
                <a:latin typeface="Arial" charset="0"/>
                <a:cs typeface="Arial" charset="0"/>
              </a:rPr>
              <a:t>      	Por exemplo:se a PaCO2 é de 100mmHg e o pH de 6,90, somaremos 5x0,08= 0,40 a 6,90, obtendo-se 7,30 que é o pH eucapnico(também chamado de pH standard)</a:t>
            </a:r>
          </a:p>
          <a:p>
            <a:pPr>
              <a:lnSpc>
                <a:spcPct val="90000"/>
              </a:lnSpc>
            </a:pPr>
            <a:r>
              <a:rPr lang="pt-BR" b="1" smtClean="0">
                <a:solidFill>
                  <a:srgbClr val="0000FF"/>
                </a:solidFill>
                <a:latin typeface="Arial" charset="0"/>
                <a:cs typeface="Arial" charset="0"/>
              </a:rPr>
              <a:t>O simples cálculo do pH eucapnico</a:t>
            </a:r>
            <a:r>
              <a:rPr lang="pt-BR" b="1" smtClean="0">
                <a:latin typeface="Arial" charset="0"/>
                <a:cs typeface="Arial" charset="0"/>
              </a:rPr>
              <a:t> parece a </a:t>
            </a:r>
            <a:r>
              <a:rPr lang="pt-BR" b="1" smtClean="0">
                <a:solidFill>
                  <a:srgbClr val="0000FF"/>
                </a:solidFill>
                <a:latin typeface="Arial" charset="0"/>
                <a:cs typeface="Arial" charset="0"/>
              </a:rPr>
              <a:t>solução simples e eficaz</a:t>
            </a:r>
            <a:r>
              <a:rPr lang="pt-BR" b="1" smtClean="0">
                <a:latin typeface="Arial" charset="0"/>
                <a:cs typeface="Arial" charset="0"/>
              </a:rPr>
              <a:t> (confirmado pela utilização de nosso diagrama) </a:t>
            </a:r>
            <a:r>
              <a:rPr lang="pt-BR" b="1" smtClean="0">
                <a:solidFill>
                  <a:srgbClr val="FF3300"/>
                </a:solidFill>
                <a:latin typeface="Arial" charset="0"/>
                <a:cs typeface="Arial" charset="0"/>
              </a:rPr>
              <a:t>para determinar a existência de uma real acidose metabólica neonatal potencialmente associada a Paralisia cerebral</a:t>
            </a:r>
          </a:p>
          <a:p>
            <a:pPr algn="ctr">
              <a:lnSpc>
                <a:spcPct val="90000"/>
              </a:lnSpc>
              <a:buFont typeface="Arial" charset="0"/>
              <a:buNone/>
            </a:pPr>
            <a:r>
              <a:rPr lang="pt-BR" sz="1600" b="1" smtClean="0">
                <a:solidFill>
                  <a:srgbClr val="0000FF"/>
                </a:solidFill>
                <a:latin typeface="Arial" charset="0"/>
                <a:cs typeface="Arial" charset="0"/>
              </a:rPr>
              <a:t>O diagnóstico de acidose metabólica neonatal severa pode ser definido quando o pH eucapnico do sangue arterial umbilical seja menor ou igual a  7,10 </a:t>
            </a:r>
          </a:p>
          <a:p>
            <a:pPr algn="ctr">
              <a:lnSpc>
                <a:spcPct val="90000"/>
              </a:lnSpc>
            </a:pPr>
            <a:endParaRPr lang="pt-BR" sz="1600" b="1" smtClean="0">
              <a:solidFill>
                <a:srgbClr val="0000FF"/>
              </a:solidFill>
              <a:latin typeface="Arial" charset="0"/>
              <a:cs typeface="Arial" charset="0"/>
            </a:endParaRPr>
          </a:p>
          <a:p>
            <a:pPr algn="ctr">
              <a:lnSpc>
                <a:spcPct val="90000"/>
              </a:lnSpc>
            </a:pPr>
            <a:endParaRPr lang="pt-BR" sz="1600" b="1" smtClean="0">
              <a:solidFill>
                <a:srgbClr val="0000FF"/>
              </a:solidFill>
              <a:latin typeface="Arial" charset="0"/>
              <a:cs typeface="Arial" charset="0"/>
            </a:endParaRPr>
          </a:p>
        </p:txBody>
      </p:sp>
      <p:sp>
        <p:nvSpPr>
          <p:cNvPr id="105475" name="Rectangle 4"/>
          <p:cNvSpPr>
            <a:spLocks noChangeArrowheads="1"/>
          </p:cNvSpPr>
          <p:nvPr/>
        </p:nvSpPr>
        <p:spPr bwMode="auto">
          <a:xfrm>
            <a:off x="571500" y="157163"/>
            <a:ext cx="8172450" cy="1301750"/>
          </a:xfrm>
          <a:prstGeom prst="rect">
            <a:avLst/>
          </a:prstGeom>
          <a:solidFill>
            <a:srgbClr val="FFFFFF"/>
          </a:solidFill>
          <a:ln w="9525">
            <a:noFill/>
            <a:miter lim="800000"/>
            <a:headEnd/>
            <a:tailEnd/>
          </a:ln>
        </p:spPr>
        <p:txBody>
          <a:bodyPr wrap="none" lIns="0" tIns="95220" rIns="0" bIns="19044" anchor="ctr">
            <a:spAutoFit/>
          </a:bodyPr>
          <a:lstStyle/>
          <a:p>
            <a:pPr algn="ctr" eaLnBrk="0" hangingPunct="0">
              <a:buClr>
                <a:srgbClr val="000000"/>
              </a:buClr>
              <a:buFont typeface="Arial" charset="0"/>
              <a:buNone/>
            </a:pPr>
            <a:r>
              <a:rPr lang="pt-BR" sz="1800" b="1">
                <a:solidFill>
                  <a:srgbClr val="0000FF"/>
                </a:solidFill>
                <a:latin typeface="Lato" pitchFamily="34" charset="0"/>
              </a:rPr>
              <a:t>Diagn</a:t>
            </a:r>
            <a:r>
              <a:rPr lang="pt-BR" sz="1800" b="1">
                <a:solidFill>
                  <a:srgbClr val="0000FF"/>
                </a:solidFill>
              </a:rPr>
              <a:t>ó</a:t>
            </a:r>
            <a:r>
              <a:rPr lang="pt-BR" sz="1800" b="1">
                <a:solidFill>
                  <a:srgbClr val="0000FF"/>
                </a:solidFill>
                <a:latin typeface="Lato" pitchFamily="34" charset="0"/>
              </a:rPr>
              <a:t>stico da acidose metab</a:t>
            </a:r>
            <a:r>
              <a:rPr lang="pt-BR" sz="1800" b="1">
                <a:solidFill>
                  <a:srgbClr val="0000FF"/>
                </a:solidFill>
              </a:rPr>
              <a:t>ó</a:t>
            </a:r>
            <a:r>
              <a:rPr lang="pt-BR" sz="1800" b="1">
                <a:solidFill>
                  <a:srgbClr val="0000FF"/>
                </a:solidFill>
                <a:latin typeface="Lato" pitchFamily="34" charset="0"/>
              </a:rPr>
              <a:t>lica neonatal pela determina</a:t>
            </a:r>
            <a:r>
              <a:rPr lang="pt-BR" sz="1800" b="1">
                <a:solidFill>
                  <a:srgbClr val="0000FF"/>
                </a:solidFill>
              </a:rPr>
              <a:t>ç</a:t>
            </a:r>
            <a:r>
              <a:rPr lang="pt-BR" sz="1800" b="1">
                <a:solidFill>
                  <a:srgbClr val="0000FF"/>
                </a:solidFill>
                <a:latin typeface="Lato" pitchFamily="34" charset="0"/>
              </a:rPr>
              <a:t>ão do pH eucapnico</a:t>
            </a:r>
          </a:p>
          <a:p>
            <a:pPr algn="ctr"/>
            <a:r>
              <a:rPr lang="pt-BR" sz="1200">
                <a:hlinkClick r:id="rId2"/>
              </a:rPr>
              <a:t>Neonatal metabolic acidosis at birth: In search of a reliable marker.</a:t>
            </a:r>
            <a:r>
              <a:rPr lang="pt-BR" sz="1200"/>
              <a:t>Racinet C, Ouellet P, Charles F, Daboval T.</a:t>
            </a:r>
          </a:p>
          <a:p>
            <a:pPr algn="ctr"/>
            <a:r>
              <a:rPr lang="pt-BR" sz="1200"/>
              <a:t>Gynecol Obstet Fertil. 2016 Jun;44(6):357-62. doi: 10.1016/j.gyobfe.2016.04.005. Epub 2016 May 20.</a:t>
            </a:r>
          </a:p>
          <a:p>
            <a:pPr algn="ctr"/>
            <a:r>
              <a:rPr lang="pt-BR" sz="1200"/>
              <a:t>PMID: 27216950.</a:t>
            </a:r>
            <a:r>
              <a:rPr lang="pt-BR" sz="1200" u="sng">
                <a:hlinkClick r:id="rId3"/>
              </a:rPr>
              <a:t>Similar articles</a:t>
            </a:r>
            <a:endParaRPr lang="pt-BR" sz="1200"/>
          </a:p>
          <a:p>
            <a:pPr algn="ctr"/>
            <a:r>
              <a:rPr lang="pt-BR" sz="1200"/>
              <a:t>Tradução realizada pela Dra. Livia Faria, Intensivsta Pediátrica do Hospital de Base de Brasília.</a:t>
            </a:r>
            <a:br>
              <a:rPr lang="pt-BR" sz="1200"/>
            </a:br>
            <a:r>
              <a:rPr lang="pt-BR" sz="1200"/>
              <a:t>Coordenação: Paulo R. Margotto e Marta David Rocha de Moura</a:t>
            </a:r>
          </a:p>
        </p:txBody>
      </p:sp>
      <p:pic>
        <p:nvPicPr>
          <p:cNvPr id="105476" name="Picture 5" descr="doc">
            <a:hlinkClick r:id="rId4" tooltip="Asfixia_pH eucapnico"/>
          </p:cNvPr>
          <p:cNvPicPr>
            <a:picLocks noChangeAspect="1" noChangeArrowheads="1"/>
          </p:cNvPicPr>
          <p:nvPr/>
        </p:nvPicPr>
        <p:blipFill>
          <a:blip r:embed="rId5"/>
          <a:srcRect/>
          <a:stretch>
            <a:fillRect/>
          </a:stretch>
        </p:blipFill>
        <p:spPr bwMode="auto">
          <a:xfrm>
            <a:off x="8335963" y="523875"/>
            <a:ext cx="457200" cy="457200"/>
          </a:xfrm>
          <a:prstGeom prst="rect">
            <a:avLst/>
          </a:prstGeom>
          <a:noFill/>
          <a:ln w="9525">
            <a:noFill/>
            <a:miter lim="800000"/>
            <a:headEnd/>
            <a:tailEnd/>
          </a:ln>
        </p:spPr>
      </p:pic>
      <p:sp>
        <p:nvSpPr>
          <p:cNvPr id="105477" name="Rectangle 7"/>
          <p:cNvSpPr>
            <a:spLocks noChangeArrowheads="1"/>
          </p:cNvSpPr>
          <p:nvPr/>
        </p:nvSpPr>
        <p:spPr bwMode="auto">
          <a:xfrm>
            <a:off x="0" y="4579938"/>
            <a:ext cx="9144000" cy="457200"/>
          </a:xfrm>
          <a:prstGeom prst="rect">
            <a:avLst/>
          </a:prstGeom>
          <a:solidFill>
            <a:schemeClr val="accent1"/>
          </a:solidFill>
          <a:ln w="9525">
            <a:noFill/>
            <a:miter lim="800000"/>
            <a:headEnd/>
            <a:tailEnd/>
          </a:ln>
        </p:spPr>
        <p:txBody>
          <a:bodyPr anchor="ctr">
            <a:spAutoFit/>
          </a:bodyPr>
          <a:lstStyle/>
          <a:p>
            <a:pPr eaLnBrk="0" hangingPunct="0">
              <a:buClr>
                <a:srgbClr val="000000"/>
              </a:buClr>
              <a:buFont typeface="Arial" charset="0"/>
              <a:buNone/>
            </a:pPr>
            <a:r>
              <a:rPr lang="pt-BR" sz="1200" b="1">
                <a:solidFill>
                  <a:srgbClr val="FFFF00"/>
                </a:solidFill>
              </a:rPr>
              <a:t>A acidose metabólica neonatal pode ser o marcador  de uma asfixia fetal amplamente descrita desde Little como responsável  pela morte perinatal, mas também como fator principal para sequelas neurológicas como paralisia cerebral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2"/>
          <p:cNvSpPr txBox="1">
            <a:spLocks noGrp="1"/>
          </p:cNvSpPr>
          <p:nvPr>
            <p:ph type="title" idx="4294967295"/>
          </p:nvPr>
        </p:nvSpPr>
        <p:spPr/>
        <p:txBody>
          <a:bodyPr/>
          <a:lstStyle/>
          <a:p>
            <a:pPr algn="ctr"/>
            <a:r>
              <a:rPr lang="pt-BR" sz="1800" smtClean="0">
                <a:solidFill>
                  <a:srgbClr val="FF3399"/>
                </a:solidFill>
                <a:latin typeface="Arial" charset="0"/>
                <a:cs typeface="Arial" charset="0"/>
              </a:rPr>
              <a:t>Portanto, na busca de respostas....</a:t>
            </a:r>
          </a:p>
        </p:txBody>
      </p:sp>
      <p:sp>
        <p:nvSpPr>
          <p:cNvPr id="106499" name="Text Box 3"/>
          <p:cNvSpPr txBox="1">
            <a:spLocks noGrp="1"/>
          </p:cNvSpPr>
          <p:nvPr>
            <p:ph type="body" idx="4294967295"/>
          </p:nvPr>
        </p:nvSpPr>
        <p:spPr>
          <a:xfrm>
            <a:off x="246063" y="835025"/>
            <a:ext cx="8586787" cy="4308475"/>
          </a:xfrm>
        </p:spPr>
        <p:txBody>
          <a:bodyPr/>
          <a:lstStyle/>
          <a:p>
            <a:pPr>
              <a:lnSpc>
                <a:spcPct val="90000"/>
              </a:lnSpc>
            </a:pPr>
            <a:r>
              <a:rPr lang="pt-BR" altLang="ja-JP" sz="1200" smtClean="0">
                <a:latin typeface="Arial" charset="0"/>
                <a:ea typeface="MS PGothic" pitchFamily="34" charset="-128"/>
                <a:cs typeface="Arial" charset="0"/>
              </a:rPr>
              <a:t>Quanto à Hipercapnia Permissiva não tem sido provada ser uma terapia benéfica para os bebês ventilados. Não se conhece altos níveis seguros de PaCO2 (comparando níveis de 55-65 mmHg com 40-50mmHg, houve maior mortalidade-DBP e pior neurodesenvolvimento com níveis mais altos).Altos  níveis de PaCO2 não melhorou a inflamação pulmonar.Níveis elevados de PaCO2 prejudicaram significativamente a microcirculação periférica em prematuros, como mostrado por uma diminuição da densidade funcional dos vasos, presumivelmente secundária à vasoconstrição periférica. No entanto Hipercapnia leve  (45-55 mmHg) parece ser segura. Noori et al realizaram estudo para determinar  níveis de CO2 acima dos quais o impacto no fluxo sanguíneo cerebral (FSC)) pode ser exagerado, em RN menor  ou igual a 30 semanas nos primeiros 3 dias de vida e verificaram um ponto de inflexão (&gt;52 mmHg), acima do qual ocorre aumento do FSC, com alto risco de lesão cerebral.Tão ruim quanto à hipercapnia são as flutuações abruptas da PaCO2 na primeira semana de vida nos pré-termo, assim como a hipocapnia (risco de hemorragia intracraniana, leucomalácia periventricular, aumenta a resistência das vias aéreas, broncoespasmo, piora da complacência pulmonar, injúria parenquimatosa pulmonar e depleção de corpos lamelares, atenua a vasoconstrição pulmonar hipóxica piorando o shunt intrapulmonar). A hipocapnia agrava lesões cerebrais nos bebês ventilados durante a hipotermia terapêutica. Assim, </a:t>
            </a:r>
            <a:r>
              <a:rPr lang="pt-BR" altLang="ja-JP" sz="1200" b="1" i="1" smtClean="0">
                <a:latin typeface="Arial" charset="0"/>
                <a:ea typeface="MS PGothic" pitchFamily="34" charset="-128"/>
                <a:cs typeface="Arial" charset="0"/>
              </a:rPr>
              <a:t>nos bebês em hipotermia terapêutica ventilados, realizar controle rigoroso dos gases sanguíneos, ajustando rigorosamente os níveis de PaC02</a:t>
            </a:r>
            <a:r>
              <a:rPr lang="pt-BR" altLang="ja-JP" sz="1200" smtClean="0">
                <a:latin typeface="Arial" charset="0"/>
                <a:ea typeface="MS PGothic" pitchFamily="34" charset="-128"/>
                <a:cs typeface="Arial" charset="0"/>
              </a:rPr>
              <a:t> (lembramos de corrigir  o pH e PaCO2 durante a hipotermia terapêutica (33°C): pH se elevara a 7.5 e PaCO2 baixa para 34 mmHg).A segura e a ótima variabilidade da PaCO2 na definição da hipercapnia permissiva  são desconhecidas no momento atual. </a:t>
            </a:r>
            <a:r>
              <a:rPr lang="pt-BR" altLang="ja-JP" sz="1200" b="1" smtClean="0">
                <a:solidFill>
                  <a:srgbClr val="0000FF"/>
                </a:solidFill>
                <a:latin typeface="Arial" charset="0"/>
                <a:ea typeface="MS PGothic" pitchFamily="34" charset="-128"/>
                <a:cs typeface="Arial" charset="0"/>
              </a:rPr>
              <a:t>Á luz das evidências parece-nos prudente aceitarmos para os bebês de muito baixo peso uma PaCO2 no máximo de 55mmHg com pH&gt;7,20 (nos primeiros 3-4 dias, 50 mmHg), mantendo um limiar inferior de 45 mmHg. A freqüente monitorização da PaCO2 pode ser importante e que variações bruscas devem ser evitadas em RN de muito baixo peso, principalmente nos primeiros 3-4 dias de vida</a:t>
            </a:r>
            <a:r>
              <a:rPr lang="pt-BR" altLang="ja-JP" sz="1200" smtClean="0">
                <a:latin typeface="Arial" charset="0"/>
                <a:ea typeface="MS PGothic" pitchFamily="34" charset="-128"/>
                <a:cs typeface="Arial" charset="0"/>
              </a:rPr>
              <a:t>. </a:t>
            </a:r>
          </a:p>
          <a:p>
            <a:pPr>
              <a:lnSpc>
                <a:spcPct val="90000"/>
              </a:lnSpc>
              <a:buFont typeface="Arial" charset="0"/>
              <a:buNone/>
            </a:pPr>
            <a:r>
              <a:rPr lang="pt-BR" altLang="ja-JP" sz="1200" b="1" smtClean="0">
                <a:solidFill>
                  <a:srgbClr val="FF3300"/>
                </a:solidFill>
                <a:latin typeface="Arial" charset="0"/>
                <a:ea typeface="MS PGothic" pitchFamily="34" charset="-128"/>
                <a:cs typeface="Arial" charset="0"/>
              </a:rPr>
              <a:t>                            Não se admite ventilar estes bebês prematuros realizando estes controles com longos intervalos, como 12-24 horas!!!!</a:t>
            </a:r>
          </a:p>
          <a:p>
            <a:pPr>
              <a:lnSpc>
                <a:spcPct val="90000"/>
              </a:lnSpc>
              <a:buFont typeface="Arial" charset="0"/>
              <a:buNone/>
            </a:pPr>
            <a:r>
              <a:rPr lang="pt-BR" altLang="ja-JP" sz="1200" smtClean="0">
                <a:latin typeface="Arial" charset="0"/>
                <a:ea typeface="MS PGothic" pitchFamily="34" charset="-128"/>
                <a:cs typeface="Arial" charset="0"/>
              </a:rPr>
              <a:t>                                                                                              </a:t>
            </a:r>
            <a:r>
              <a:rPr lang="pt-BR" altLang="ja-JP" sz="1200" b="1" smtClean="0">
                <a:solidFill>
                  <a:srgbClr val="FF3399"/>
                </a:solidFill>
                <a:latin typeface="Arial" charset="0"/>
                <a:ea typeface="MS PGothic" pitchFamily="34" charset="-128"/>
                <a:cs typeface="Arial" charset="0"/>
              </a:rPr>
              <a:t>Na UTI Neonatal tratamos de cérebros! </a:t>
            </a:r>
            <a:endParaRPr lang="pt-BR" sz="1200" b="1" smtClean="0">
              <a:solidFill>
                <a:srgbClr val="FF3399"/>
              </a:solidFill>
              <a:latin typeface="Arial" charset="0"/>
              <a:cs typeface="Arial" charset="0"/>
            </a:endParaRPr>
          </a:p>
        </p:txBody>
      </p:sp>
      <p:sp>
        <p:nvSpPr>
          <p:cNvPr id="106500" name="Text Box 4"/>
          <p:cNvSpPr txBox="1">
            <a:spLocks noChangeArrowheads="1"/>
          </p:cNvSpPr>
          <p:nvPr/>
        </p:nvSpPr>
        <p:spPr bwMode="auto">
          <a:xfrm>
            <a:off x="7905750" y="4738688"/>
            <a:ext cx="1008063"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Oval 5"/>
          <p:cNvSpPr>
            <a:spLocks noChangeArrowheads="1"/>
          </p:cNvSpPr>
          <p:nvPr/>
        </p:nvSpPr>
        <p:spPr bwMode="auto">
          <a:xfrm>
            <a:off x="246063" y="250825"/>
            <a:ext cx="2452687" cy="419100"/>
          </a:xfrm>
          <a:prstGeom prst="ellipse">
            <a:avLst/>
          </a:prstGeom>
          <a:solidFill>
            <a:schemeClr val="accent1"/>
          </a:solidFill>
          <a:ln w="9525">
            <a:solidFill>
              <a:schemeClr val="tx1"/>
            </a:solidFill>
            <a:round/>
            <a:headEnd/>
            <a:tailEnd/>
          </a:ln>
        </p:spPr>
        <p:txBody>
          <a:bodyPr wrap="none" anchor="ctr"/>
          <a:lstStyle/>
          <a:p>
            <a:pPr algn="ctr"/>
            <a:r>
              <a:rPr lang="pt-BR" sz="1400">
                <a:solidFill>
                  <a:srgbClr val="FFFF00"/>
                </a:solidFill>
              </a:rPr>
              <a:t>OBRIGADO!</a:t>
            </a:r>
          </a:p>
        </p:txBody>
      </p:sp>
      <p:pic>
        <p:nvPicPr>
          <p:cNvPr id="107526" name="Picture 6" descr="Staffs e Residentes_UTI Neo"/>
          <p:cNvPicPr>
            <a:picLocks noChangeAspect="1" noChangeArrowheads="1"/>
          </p:cNvPicPr>
          <p:nvPr/>
        </p:nvPicPr>
        <p:blipFill>
          <a:blip r:embed="rId2"/>
          <a:srcRect/>
          <a:stretch>
            <a:fillRect/>
          </a:stretch>
        </p:blipFill>
        <p:spPr bwMode="auto">
          <a:xfrm>
            <a:off x="1101725" y="704850"/>
            <a:ext cx="6026150" cy="3786188"/>
          </a:xfrm>
          <a:prstGeom prst="rect">
            <a:avLst/>
          </a:prstGeom>
          <a:noFill/>
        </p:spPr>
      </p:pic>
      <p:sp>
        <p:nvSpPr>
          <p:cNvPr id="107527" name="Text Box 7"/>
          <p:cNvSpPr txBox="1">
            <a:spLocks noChangeArrowheads="1"/>
          </p:cNvSpPr>
          <p:nvPr/>
        </p:nvSpPr>
        <p:spPr bwMode="auto">
          <a:xfrm>
            <a:off x="333375" y="4443413"/>
            <a:ext cx="8051800" cy="457200"/>
          </a:xfrm>
          <a:prstGeom prst="rect">
            <a:avLst/>
          </a:prstGeom>
          <a:noFill/>
          <a:ln w="9525">
            <a:noFill/>
            <a:miter lim="800000"/>
            <a:headEnd/>
            <a:tailEnd/>
          </a:ln>
          <a:effectLst/>
        </p:spPr>
        <p:txBody>
          <a:bodyPr wrap="none">
            <a:spAutoFit/>
          </a:bodyPr>
          <a:lstStyle/>
          <a:p>
            <a:r>
              <a:rPr lang="pt-BR" sz="2400">
                <a:solidFill>
                  <a:srgbClr val="0000FF"/>
                </a:solidFill>
              </a:rPr>
              <a:t>Staffs e Residentes da Unidade de Neonatologia do HMIB</a:t>
            </a:r>
          </a:p>
        </p:txBody>
      </p:sp>
    </p:spTree>
  </p:cSld>
  <p:clrMapOvr>
    <a:masterClrMapping/>
  </p:clrMapOvr>
</p:sld>
</file>

<file path=ppt/theme/theme1.xml><?xml version="1.0" encoding="utf-8"?>
<a:theme xmlns:a="http://schemas.openxmlformats.org/drawingml/2006/main" name="11_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11_Shift">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1765</TotalTime>
  <Words>6764</Words>
  <Application>Microsoft Office PowerPoint</Application>
  <PresentationFormat>Apresentação na tela (16:9)</PresentationFormat>
  <Paragraphs>262</Paragraphs>
  <Slides>45</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45</vt:i4>
      </vt:variant>
    </vt:vector>
  </HeadingPairs>
  <TitlesOfParts>
    <vt:vector size="53" baseType="lpstr">
      <vt:lpstr>Arial</vt:lpstr>
      <vt:lpstr>Lato</vt:lpstr>
      <vt:lpstr>Source Sans Pro</vt:lpstr>
      <vt:lpstr>MS PGothic</vt:lpstr>
      <vt:lpstr>Symbol</vt:lpstr>
      <vt:lpstr>Calibri</vt:lpstr>
      <vt:lpstr>Tahoma</vt:lpstr>
      <vt:lpstr>11_Shift</vt:lpstr>
      <vt:lpstr>Slide 1</vt:lpstr>
      <vt:lpstr> </vt:lpstr>
      <vt:lpstr>Slide 3</vt:lpstr>
      <vt:lpstr>Randomized trial of permissive hypercapnia in preterm infants. Mariani G, Cifuentes J, Carlo WA.Pediatrics. 1999 Nov;104(5 Pt 1):1082-8.PMID:  10545551. Similar articles</vt:lpstr>
      <vt:lpstr>                                                           Resultados</vt:lpstr>
      <vt:lpstr>Therapeutic hypercapnia reduces pulmonary and systemic injury following in vivo lung reperfusion. Laffey JG, Tanaka M, Engelberts D, Luo X, Yuan S, Tanswell AK, Post M, Lindsay T, Kavanagh BP. Am J Respir Crit Care Med. 2000 Dec;162(6):2287-94.PMID: 11112153 Similar articles. Artigo Integral!</vt:lpstr>
      <vt:lpstr>Buffering hypercapnic acidosis worsens acute lung injury.laffey JG, Engelberts D, Kavanagh BP.Am J Respir Crit Care Med. 2000 Jan;161(1):141-6.PMID: 10619811.Similar articles. Artigo Integral!</vt:lpstr>
      <vt:lpstr>Carbon dioxide protects the perinatal brain from hypoxic-ischemic damage: an experimental study in the immature rat. Vannucci RC, Towfighi J, Heitjan DF, Brucklacher RM.Pediatrics. 1995 Jun;95(6):868-74.</vt:lpstr>
      <vt:lpstr>Carbon dioxide-induced retinopathy in the neonatal rat.Holmes JM, Zhang S, Leske DA, Lanier WL.Curr Eye Res. 1998 Jun;17(6):608-16.MID: 9663850. Similar articles</vt:lpstr>
      <vt:lpstr>Slide 10</vt:lpstr>
      <vt:lpstr>Outcome of extremely preterm infants randomized at birth to different PaCO2 targets during the first seven days of life. Thome UH, Carroll W, Wu TJ, Johnson RB, Roane C, Young D, Carlo WA. Biol Neonate. 2006;90(4):218-250).</vt:lpstr>
      <vt:lpstr>Both extremes of arterial carbon dioxide pressure and the magnitude of fluctuations in arterial carbon dioxide pressure are associated with severe intraventricular hemorrhage in preterm infants. Fabres J, Carlo WA, Phillips V, Howard G, Ambalavanan N. Pediatrics. 2007 Feb;119(2):299-305.Artigo Integral!</vt:lpstr>
      <vt:lpstr>Effect of permissive hypercapnia on background cerebral electrical activity in premature babies. Victor S, McKeering CM, Roberts SA, Fullwood C, Gaydecki PA.Pediatr Res. 2014 Aug;76(2):184-9. doi: 10.1038/pr.2014.71. Epub 2014 May 12.PMID: 24819374 </vt:lpstr>
      <vt:lpstr>Permissive hypercapnia in extremely low birthweight infants (PHELBI): a randomised controlled multicentre trial. Thome UH, Genzel-Boroviczeny O, Bohnhorst B, Schmid M, Fuchs H, Rohde O, Avenarius S, Topf HG, Zimmermann A, Faas D, Timme K, Kleinlein B, Buxmann H, Schenk W, Segerer H, Teig N, Gebauer C, Hentschel R, Heckmann M, Schlösser R, Peters J, Rossi R, Rascher W, Böttger R, Seidenberg J, Hansen G, Zernickel M, Alzen G, Dreyhaupt J, Muche R, Hummler HD; PHELBI Study Group.Lancet Respir Med. 2015 Jul;3(7):534-43. doi: 10.1016/S2213-2600(15)00204-0. Epub 2015 Jun 15.MID: 26088180.Similar articles</vt:lpstr>
      <vt:lpstr>Lung-protective ventilatory strategies in intubated preterm neonates with RDS.Reiterer F, Schwaberger B, Freidl T, Schmölzer G, Pichler G, Urlesberger B.Paediatr Respir Rev. 2017 Jun;23:89-96. doi: 10.1016/j.prrv.2016.10.007. Epub 2016 Oct 26. Review.PMID:27876355 Similar articles</vt:lpstr>
      <vt:lpstr>Inflammatory Mediators in Tracheal Aspirates of Preterm Infants Participating in a Randomized Trial of Permissive Hypercapnia.Gentner S, Laube M, Uhlig U, Yang Y, Fuchs HW, Dreyhaupt J, Hummler HD, Uhlig S, Thome UH.Front Pediatr. 2017 Nov 21;5:246. doi: 10.3389/fped.2017.00246. eCollection 2017.PMID: 29209598.Similar articles. Artigo Integral!</vt:lpstr>
      <vt:lpstr>Incidence of Hypocapnia, Hypercapnia, and Acidosis and the Associated Risk of Adverse Events in Preterm Neonates. Brown MK, Poeltler DM, Hassen KO, Lazarus DV, Brown VK, Stout JJ, Rich WD, Katheria AC. Respir Care. 2018 Apr 3. pii: respcare.05801. doi: 10.4187/respcare.05801. [Epub ahead of print] PMID: 29615483.Similar articles</vt:lpstr>
      <vt:lpstr>Permissive Hypercapnia Results in Decreased Functional Vessel Density in the Skin of Extremely Low Birth Weight Infants.Puchwein-Schwepcke AF, Schottmayer K, Mormanová Z, Dreyhaupt J, Genzel-Boroviczeny O, Thome UH. Front Pediatr. 2018 Mar 13;6:52. doi: 10.3389/fped.2018.00052. eCollection 2018.PMID: 29662873.  Similar articles. Artigo Integral!</vt:lpstr>
      <vt:lpstr>Slide 19</vt:lpstr>
      <vt:lpstr> Is permissive hypercapnia beneficial to preterm infants? Omer M, Molloy EJ.Arch Dis Child. 2017 Jan;102(1):113-115. doi: 10.1136/archdischild-2016-312050. Epub 2016 Nov 23. No abstract available.PMID: 27881376.Similar articles </vt:lpstr>
      <vt:lpstr>Vejamos este Caso Clínico apresentado pelos autores</vt:lpstr>
      <vt:lpstr>Slide 22</vt:lpstr>
      <vt:lpstr>Slide 23</vt:lpstr>
      <vt:lpstr>Slide 24</vt:lpstr>
      <vt:lpstr>Slide 25</vt:lpstr>
      <vt:lpstr>Slide 26</vt:lpstr>
      <vt:lpstr>Slide 27</vt:lpstr>
      <vt:lpstr>Slide 28</vt:lpstr>
      <vt:lpstr>Slide 29</vt:lpstr>
      <vt:lpstr>Hypocapnia.Laffey JG, Kavanagh BP.N Engl J Med. 2002 Jul 4;347(1):43-53. Review. No abstract available. PMID: 12097540.Similar articles</vt:lpstr>
      <vt:lpstr>Effects of hypocarbia on the development of cystic periventricular leukomalacia in premature infants treated with high-frequency jet ventilation.Wiswell TE, Graziani LJ, Kornhauser MS, Stanley C, Merton DA, McKee L, Spitzer AR. Pediatrics. 1996 Nov;98(5):918-24.PMID: 8909486.Similar articles</vt:lpstr>
      <vt:lpstr>Hypocarbia during the first 24 postnatal hours and white matter echolucencies in newborns &lt; or = 28 weeks gestation. Dammann O, Allred EN, Kuban KC, van Marter LJ, Stewart JE, Pagano M, Leviton A; Development Epidemiology Network Investigators.Pediatr Res. 2001 Mar;49(3):388-93.PMID:11228265.Similar articles</vt:lpstr>
      <vt:lpstr>Injurious effects of hypocapnic alkalosis in the isolated lung.Laffey JG, Engelberts D, Kavanagh BP.Am J Respir Crit Care Med. 2000 Aug;162(2 Pt 1):399-405.PMID:  10934060.Similar articles</vt:lpstr>
      <vt:lpstr>Slide 34</vt:lpstr>
      <vt:lpstr>Association between hypocapnia and ventilation during the first days of life and brain injury in asphyxiated newborns treated with hypothermia.Lopez Laporte MA, Wang H, Sanon PN, Barbosa Vargas S, Maluorni J, Rampakakis E, Wintermark P.J Matern Fetal Neonatal Med. 2017 Nov 27:1-9. doi: 10.1080/14767058.2017.1404980. [Epub ahead of print] PMID: 29129133. Similar articles</vt:lpstr>
      <vt:lpstr>Early blood gas abnormalities and the preterm brain.Leviton A, Allred E, Kuban KC, Dammann O, O'Shea TM, Hirtz D, Schreiber MD, Paneth N; ELGAN Study Investigators.Am J Epidemiol. 2010 Oct 15;172(8):907-16. doi: 10.1093/aje/kwq222. Epub 2010 Aug 31.PMID: 20807736. Similar articles</vt:lpstr>
      <vt:lpstr>Slide 37</vt:lpstr>
      <vt:lpstr>Influência do controle da PaCO2 nos resultados clínicos e de neurodesenvolvimento em bebês de extremo baixo peso ao nascer.           Influence of PCO2 Control on Clinical and Neurodevelopmental Outcomes of Extremely Low Birth Weight Infants.Thome UH, Dreyhaupt J, Genzel-Boroviczeny O, Bohnhorst B, Schmid M, Fuchs H, Rohde O, Avenarius S, Topf HG, Zimmermann A, Faas D, Timme K, Kleinlein B, Buxmann H, Schenk W, Segerer H, Teig N, Ackermann B, Hentschel R, Heckmann M, Schlösser R, Peters J, Rossi R, Rascher W, Böttger R, Seidenberg J, Hansen G, Bode H, Zernickel M, Muche R, Hummler HD; PHELBI Study Group. Neonatology. 2018;113(3):221-230. doi: 10.1159/000485828.  Epub 2018 Jan 4.PMID: 29298438 </vt:lpstr>
      <vt:lpstr>Slide 39</vt:lpstr>
      <vt:lpstr>Blood gas values during hypothermia in asphyxiated term neonates.Groenendaal F, De Vooght KM, van Bel F. Pediatrics. 2009 Jan;123(1):170-2. doi: 10.1542/peds.2008-1955. Review. No abstract available.PMID: 19117878 Similar articles</vt:lpstr>
      <vt:lpstr>Slide 41</vt:lpstr>
      <vt:lpstr>Slide 42</vt:lpstr>
      <vt:lpstr>Slide 43</vt:lpstr>
      <vt:lpstr>Portanto, na busca de respostas....</vt:lpstr>
      <vt:lpstr>Slide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43</cp:revision>
  <dcterms:modified xsi:type="dcterms:W3CDTF">2018-04-29T10:36:03Z</dcterms:modified>
</cp:coreProperties>
</file>