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311" r:id="rId38"/>
    <p:sldId id="312" r:id="rId39"/>
    <p:sldId id="298" r:id="rId40"/>
    <p:sldId id="299" r:id="rId41"/>
    <p:sldId id="300" r:id="rId42"/>
    <p:sldId id="302" r:id="rId43"/>
    <p:sldId id="303" r:id="rId44"/>
    <p:sldId id="309" r:id="rId45"/>
    <p:sldId id="304" r:id="rId46"/>
    <p:sldId id="305" r:id="rId47"/>
    <p:sldId id="306" r:id="rId48"/>
    <p:sldId id="307" r:id="rId49"/>
    <p:sldId id="310" r:id="rId50"/>
    <p:sldId id="314" r:id="rId51"/>
    <p:sldId id="308" r:id="rId52"/>
    <p:sldId id="316" r:id="rId53"/>
    <p:sldId id="317" r:id="rId54"/>
    <p:sldId id="318" r:id="rId55"/>
    <p:sldId id="319" r:id="rId56"/>
    <p:sldId id="320" r:id="rId57"/>
    <p:sldId id="321" r:id="rId58"/>
    <p:sldId id="322" r:id="rId59"/>
    <p:sldId id="323" r:id="rId60"/>
    <p:sldId id="325" r:id="rId61"/>
    <p:sldId id="324" r:id="rId6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99"/>
    <a:srgbClr val="FF0000"/>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93" d="100"/>
          <a:sy n="93" d="100"/>
        </p:scale>
        <p:origin x="-1051"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75AADEB0-F50A-4D06-850A-5CEB99FDDD8A}" type="datetimeFigureOut">
              <a:rPr lang="pt-BR"/>
              <a:pPr>
                <a:defRPr/>
              </a:pPr>
              <a:t>15/12/2017</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43287AEF-D606-4CCA-AC95-0A9A0F28194A}"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7E334A15-7C41-487A-80FF-CE221BC119ED}" type="datetimeFigureOut">
              <a:rPr lang="pt-BR"/>
              <a:pPr>
                <a:defRPr/>
              </a:pPr>
              <a:t>15/12/2017</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7E3F0036-05D1-4129-A694-EA2D052B9429}"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139877B1-B96D-4A2E-8253-ECF9A7085594}" type="datetimeFigureOut">
              <a:rPr lang="pt-BR"/>
              <a:pPr>
                <a:defRPr/>
              </a:pPr>
              <a:t>15/12/2017</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CB3359E0-F45D-424E-B4E4-8514A0DE13F6}"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48671A90-2BCD-4281-A7E8-4EDC9E465733}" type="datetimeFigureOut">
              <a:rPr lang="pt-BR"/>
              <a:pPr>
                <a:defRPr/>
              </a:pPr>
              <a:t>15/12/2017</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24822F16-EB40-47CC-86B5-AEAC6C53310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13"/>
          <p:cNvSpPr>
            <a:spLocks noGrp="1"/>
          </p:cNvSpPr>
          <p:nvPr>
            <p:ph type="dt" sz="half" idx="10"/>
          </p:nvPr>
        </p:nvSpPr>
        <p:spPr/>
        <p:txBody>
          <a:bodyPr/>
          <a:lstStyle>
            <a:lvl1pPr>
              <a:defRPr/>
            </a:lvl1pPr>
          </a:lstStyle>
          <a:p>
            <a:pPr>
              <a:defRPr/>
            </a:pPr>
            <a:fld id="{EA776976-D6D7-46EF-B6AC-315DB0220143}" type="datetimeFigureOut">
              <a:rPr lang="pt-BR"/>
              <a:pPr>
                <a:defRPr/>
              </a:pPr>
              <a:t>15/12/2017</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7FDE1E2B-FB64-4CC9-85A1-465E64030B13}"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4B504F0A-096C-49B8-B656-2113B3CDF4A8}" type="datetimeFigureOut">
              <a:rPr lang="pt-BR"/>
              <a:pPr>
                <a:defRPr/>
              </a:pPr>
              <a:t>15/12/2017</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A551C62C-703B-4BAF-A5E4-578A3C5E8CBD}"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0A0ADD05-E913-486F-9B11-2B1974AD8524}" type="datetimeFigureOut">
              <a:rPr lang="pt-BR"/>
              <a:pPr>
                <a:defRPr/>
              </a:pPr>
              <a:t>15/12/2017</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76D80293-20BE-48BD-A630-C82E19B918DF}"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690788AE-5E42-45A6-BFEA-75D29BFEB7DE}" type="datetimeFigureOut">
              <a:rPr lang="pt-BR"/>
              <a:pPr>
                <a:defRPr/>
              </a:pPr>
              <a:t>15/12/2017</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90A4C4B9-9181-4A58-A03D-C39979380759}"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E3DE55C4-E08A-4E62-AFEE-17B860B22ACB}" type="datetimeFigureOut">
              <a:rPr lang="pt-BR"/>
              <a:pPr>
                <a:defRPr/>
              </a:pPr>
              <a:t>15/12/2017</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9357662B-2E19-4EC2-A0CA-16BBCF736A68}"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24D563A2-E45C-40A9-9AFC-C0D4FC732828}" type="datetimeFigureOut">
              <a:rPr lang="pt-BR"/>
              <a:pPr>
                <a:defRPr/>
              </a:pPr>
              <a:t>15/12/2017</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0642B90C-71B3-449F-995A-5065EFDC0822}"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EC85D229-0C0A-4951-8888-4E2BDDF02023}" type="datetimeFigureOut">
              <a:rPr lang="pt-BR"/>
              <a:pPr>
                <a:defRPr/>
              </a:pPr>
              <a:t>15/12/2017</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54188F0C-50A3-465C-A0CB-E5747FCFBB6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EA5C036C-7ECD-4EE5-9805-ED6E06719929}" type="datetimeFigureOut">
              <a:rPr lang="pt-BR"/>
              <a:pPr>
                <a:defRPr/>
              </a:pPr>
              <a:t>15/12/2017</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6547A71C-A1DB-41CA-9FFF-F5EC34906C9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0" r:id="rId4"/>
    <p:sldLayoutId id="2147483691" r:id="rId5"/>
    <p:sldLayoutId id="2147483698" r:id="rId6"/>
    <p:sldLayoutId id="2147483692" r:id="rId7"/>
    <p:sldLayoutId id="2147483699" r:id="rId8"/>
    <p:sldLayoutId id="2147483700" r:id="rId9"/>
    <p:sldLayoutId id="2147483693" r:id="rId10"/>
    <p:sldLayoutId id="2147483694"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charset="0"/>
        </a:defRPr>
      </a:lvl2pPr>
      <a:lvl3pPr algn="l" rtl="0" fontAlgn="base">
        <a:spcBef>
          <a:spcPct val="0"/>
        </a:spcBef>
        <a:spcAft>
          <a:spcPct val="0"/>
        </a:spcAft>
        <a:defRPr sz="3000">
          <a:solidFill>
            <a:schemeClr val="tx2"/>
          </a:solidFill>
          <a:latin typeface="Century Schoolbook" charset="0"/>
        </a:defRPr>
      </a:lvl3pPr>
      <a:lvl4pPr algn="l" rtl="0" fontAlgn="base">
        <a:spcBef>
          <a:spcPct val="0"/>
        </a:spcBef>
        <a:spcAft>
          <a:spcPct val="0"/>
        </a:spcAft>
        <a:defRPr sz="3000">
          <a:solidFill>
            <a:schemeClr val="tx2"/>
          </a:solidFill>
          <a:latin typeface="Century Schoolbook" charset="0"/>
        </a:defRPr>
      </a:lvl4pPr>
      <a:lvl5pPr algn="l" rtl="0" fontAlgn="base">
        <a:spcBef>
          <a:spcPct val="0"/>
        </a:spcBef>
        <a:spcAft>
          <a:spcPct val="0"/>
        </a:spcAft>
        <a:defRPr sz="3000">
          <a:solidFill>
            <a:schemeClr val="tx2"/>
          </a:solidFill>
          <a:latin typeface="Century Schoolbook" charset="0"/>
        </a:defRPr>
      </a:lvl5pPr>
      <a:lvl6pPr marL="457200" algn="l" rtl="0" fontAlgn="base">
        <a:spcBef>
          <a:spcPct val="0"/>
        </a:spcBef>
        <a:spcAft>
          <a:spcPct val="0"/>
        </a:spcAft>
        <a:defRPr sz="3000">
          <a:solidFill>
            <a:schemeClr val="tx2"/>
          </a:solidFill>
          <a:latin typeface="Century Schoolbook" charset="0"/>
        </a:defRPr>
      </a:lvl6pPr>
      <a:lvl7pPr marL="914400" algn="l" rtl="0" fontAlgn="base">
        <a:spcBef>
          <a:spcPct val="0"/>
        </a:spcBef>
        <a:spcAft>
          <a:spcPct val="0"/>
        </a:spcAft>
        <a:defRPr sz="3000">
          <a:solidFill>
            <a:schemeClr val="tx2"/>
          </a:solidFill>
          <a:latin typeface="Century Schoolbook" charset="0"/>
        </a:defRPr>
      </a:lvl7pPr>
      <a:lvl8pPr marL="1371600" algn="l" rtl="0" fontAlgn="base">
        <a:spcBef>
          <a:spcPct val="0"/>
        </a:spcBef>
        <a:spcAft>
          <a:spcPct val="0"/>
        </a:spcAft>
        <a:defRPr sz="3000">
          <a:solidFill>
            <a:schemeClr val="tx2"/>
          </a:solidFill>
          <a:latin typeface="Century Schoolbook" charset="0"/>
        </a:defRPr>
      </a:lvl8pPr>
      <a:lvl9pPr marL="1828800" algn="l" rtl="0" fontAlgn="base">
        <a:spcBef>
          <a:spcPct val="0"/>
        </a:spcBef>
        <a:spcAft>
          <a:spcPct val="0"/>
        </a:spcAft>
        <a:defRPr sz="3000">
          <a:solidFill>
            <a:schemeClr val="tx2"/>
          </a:solidFill>
          <a:latin typeface="Century Schoolbook"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A2355B"/>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D8AFB9"/>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D2B8DA"/>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067830"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hyperlink" Target="https://www.ncbi.nlm.nih.gov/pubmed?linkname=pubmed_pubmed&amp;from_uid=2806783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ncbi.nlm.nih.gov/pubmed?linkname=pubmed_pubmed&amp;from_uid=28067830" TargetMode="External"/><Relationship Id="rId2" Type="http://schemas.openxmlformats.org/officeDocument/2006/relationships/hyperlink" Target="https://www.ncbi.nlm.nih.gov/pubmed/28067830"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paulomargotto.com.br/documentos/DBP-Novid-patogen-preven-2017.doc"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paulomargotto.com.br/documentos/Suporte-resp-minim-invasivo_2015.doc"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Displasia_broncop_SIBEN_2012.doc"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Celulas-tronco_traqueia_DBP_2014.pptx"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paulomargotto.com.br/documentos/Celulas_tronco_DBP_2015.doc"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DBP-alterac_estrut_cerebro_2015.ppt"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Nutricao-DBP.ppt"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Leit_humano-DBP.doc"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Seguimento_pre_termo_DBP.pptx"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Complic-placentarias-DBP_2016.ppt"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DBP_Mito_Farmacologia_2017.pptx"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68313" y="981075"/>
            <a:ext cx="8429625" cy="2528888"/>
          </a:xfrm>
        </p:spPr>
        <p:txBody>
          <a:bodyPr wrap="square" lIns="91440" tIns="45720" rIns="91440" bIns="45720" numCol="1" anchorCtr="0" compatLnSpc="1">
            <a:prstTxWarp prst="textNoShape">
              <a:avLst/>
            </a:prstTxWarp>
          </a:bodyPr>
          <a:lstStyle/>
          <a:p>
            <a:pPr algn="ctr"/>
            <a:r>
              <a:rPr lang="pt-BR" sz="2400" cap="none" smtClean="0">
                <a:solidFill>
                  <a:srgbClr val="0000CC"/>
                </a:solidFill>
              </a:rPr>
              <a:t>Displasia broncopulmonar: doença pulmonar crônica da infância e resultados a longo prazo</a:t>
            </a:r>
            <a:r>
              <a:rPr lang="pt-BR" sz="3200" cap="none" smtClean="0">
                <a:solidFill>
                  <a:srgbClr val="0000CC"/>
                </a:solidFill>
              </a:rPr>
              <a:t> </a:t>
            </a:r>
            <a:r>
              <a:rPr lang="pt-BR" sz="2700" cap="none" smtClean="0">
                <a:solidFill>
                  <a:srgbClr val="0000CC"/>
                </a:solidFill>
              </a:rPr>
              <a:t/>
            </a:r>
            <a:br>
              <a:rPr lang="pt-BR" sz="2700" cap="none" smtClean="0">
                <a:solidFill>
                  <a:srgbClr val="0000CC"/>
                </a:solidFill>
              </a:rPr>
            </a:br>
            <a:endParaRPr lang="pt-BR" sz="2700" cap="none" smtClean="0">
              <a:solidFill>
                <a:srgbClr val="0000CC"/>
              </a:solidFill>
            </a:endParaRPr>
          </a:p>
        </p:txBody>
      </p:sp>
      <p:sp>
        <p:nvSpPr>
          <p:cNvPr id="8195" name="Subtítulo 2"/>
          <p:cNvSpPr>
            <a:spLocks noGrp="1"/>
          </p:cNvSpPr>
          <p:nvPr>
            <p:ph type="subTitle" idx="1"/>
          </p:nvPr>
        </p:nvSpPr>
        <p:spPr>
          <a:xfrm>
            <a:off x="1692275" y="4437063"/>
            <a:ext cx="6400800" cy="1752600"/>
          </a:xfrm>
        </p:spPr>
        <p:txBody>
          <a:bodyPr/>
          <a:lstStyle/>
          <a:p>
            <a:pPr algn="ctr"/>
            <a:r>
              <a:rPr lang="pt-BR" sz="2000" smtClean="0">
                <a:solidFill>
                  <a:schemeClr val="tx1"/>
                </a:solidFill>
              </a:rPr>
              <a:t>Apresentação: Lara Ramos Pereira </a:t>
            </a:r>
          </a:p>
          <a:p>
            <a:pPr algn="ctr"/>
            <a:r>
              <a:rPr lang="pt-BR" sz="2000" smtClean="0">
                <a:solidFill>
                  <a:srgbClr val="0000CC"/>
                </a:solidFill>
              </a:rPr>
              <a:t>R3 NEONATOLOGIA/HMIB/SES/DF</a:t>
            </a:r>
          </a:p>
          <a:p>
            <a:pPr algn="ctr"/>
            <a:r>
              <a:rPr lang="pt-BR" sz="2000" smtClean="0">
                <a:solidFill>
                  <a:schemeClr val="tx1"/>
                </a:solidFill>
              </a:rPr>
              <a:t>Coordenação:  Evely Mirela</a:t>
            </a:r>
          </a:p>
          <a:p>
            <a:pPr algn="ctr"/>
            <a:r>
              <a:rPr lang="pt-BR" sz="2000" smtClean="0">
                <a:solidFill>
                  <a:schemeClr val="tx1"/>
                </a:solidFill>
                <a:hlinkClick r:id="rId2"/>
              </a:rPr>
              <a:t>www.paulomargotto.com.br</a:t>
            </a:r>
            <a:r>
              <a:rPr lang="pt-BR" sz="2000" smtClean="0">
                <a:solidFill>
                  <a:schemeClr val="tx1"/>
                </a:solidFill>
              </a:rPr>
              <a:t> </a:t>
            </a:r>
          </a:p>
          <a:p>
            <a:pPr algn="ctr"/>
            <a:r>
              <a:rPr lang="pt-BR" sz="2000" smtClean="0">
                <a:solidFill>
                  <a:schemeClr val="tx1"/>
                </a:solidFill>
              </a:rPr>
              <a:t>Brasília, 16 de dezembro de 2017</a:t>
            </a:r>
          </a:p>
        </p:txBody>
      </p:sp>
      <p:sp>
        <p:nvSpPr>
          <p:cNvPr id="8197" name="Rectangle 5"/>
          <p:cNvSpPr>
            <a:spLocks noChangeArrowheads="1"/>
          </p:cNvSpPr>
          <p:nvPr/>
        </p:nvSpPr>
        <p:spPr bwMode="auto">
          <a:xfrm>
            <a:off x="611188" y="3141663"/>
            <a:ext cx="8132762" cy="638175"/>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400">
                <a:hlinkClick r:id="rId3"/>
              </a:rPr>
              <a:t>Bronchopulmonary Dysplasia: Chronic Lung Disease of Infancy and Long-Term Pulmonary Outcomes.</a:t>
            </a:r>
            <a:endParaRPr lang="pt-BR" sz="1400"/>
          </a:p>
          <a:p>
            <a:pPr algn="ctr"/>
            <a:r>
              <a:rPr lang="pt-BR" sz="1400"/>
              <a:t>Davidson LM, Berkelhamer SK.J Clin Med. 2017 Jan 6;6(1). pii: E4. doi: 10.3390/jcm6010004. Review.</a:t>
            </a:r>
          </a:p>
          <a:p>
            <a:pPr algn="ctr"/>
            <a:r>
              <a:rPr lang="pt-BR" sz="1400"/>
              <a:t>PMID: 28067830</a:t>
            </a:r>
            <a:r>
              <a:rPr lang="pt-BR" sz="1400">
                <a:solidFill>
                  <a:srgbClr val="0000CC"/>
                </a:solidFill>
              </a:rPr>
              <a:t> </a:t>
            </a:r>
            <a:r>
              <a:rPr lang="pt-BR" sz="1400" u="sng">
                <a:hlinkClick r:id="rId4"/>
              </a:rPr>
              <a:t>Similar articles</a:t>
            </a:r>
            <a:r>
              <a:rPr lang="pt-BR" sz="1400" u="sng"/>
              <a:t> </a:t>
            </a:r>
            <a:r>
              <a:rPr lang="pt-BR" sz="1400" b="1">
                <a:solidFill>
                  <a:srgbClr val="0000CC"/>
                </a:solidFill>
              </a:rPr>
              <a:t>Artigo Livre!</a:t>
            </a:r>
            <a:r>
              <a:rPr lang="pt-BR" sz="1400"/>
              <a:t> </a:t>
            </a:r>
          </a:p>
        </p:txBody>
      </p:sp>
      <p:pic>
        <p:nvPicPr>
          <p:cNvPr id="8198" name="Picture 3" descr="20160830_130858"/>
          <p:cNvPicPr>
            <a:picLocks noChangeAspect="1" noChangeArrowheads="1"/>
          </p:cNvPicPr>
          <p:nvPr/>
        </p:nvPicPr>
        <p:blipFill>
          <a:blip r:embed="rId5">
            <a:lum bright="24000" contrast="30000"/>
          </a:blip>
          <a:srcRect/>
          <a:stretch>
            <a:fillRect/>
          </a:stretch>
        </p:blipFill>
        <p:spPr bwMode="auto">
          <a:xfrm>
            <a:off x="0" y="0"/>
            <a:ext cx="9144000" cy="1308100"/>
          </a:xfrm>
          <a:prstGeom prst="rect">
            <a:avLst/>
          </a:prstGeom>
          <a:noFill/>
          <a:ln w="38100">
            <a:solidFill>
              <a:srgbClr val="FF00FF"/>
            </a:solid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mtClean="0"/>
              <a:t>A displasia broncopulmonar (DBP) é a doença pulmonar crônica mais comum em lactentes prematuros que necessitaram de ventilação mecânica e oxigenoterapia para doenças respiratórias agudas, mas também pode ocorrer em neonatos que tiveram um quadro respiratório menos grave [1-3].</a:t>
            </a:r>
          </a:p>
          <a:p>
            <a:pPr>
              <a:lnSpc>
                <a:spcPct val="90000"/>
              </a:lnSpc>
            </a:pPr>
            <a:r>
              <a:rPr lang="pt-BR" smtClean="0"/>
              <a:t>A DBP foi descrita pela primeira vez em 1967, por Northway et al [1], em um grupo de prematuros que desenvolveram doenças pulmonares crônicas após receber ventilação e oxigênio suprafisiológico para tratar insuficiência respiratória aguda.</a:t>
            </a:r>
          </a:p>
          <a:p>
            <a:pPr>
              <a:lnSpc>
                <a:spcPct val="90000"/>
              </a:lnSpc>
            </a:pPr>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fontScale="92500"/>
          </a:bodyPr>
          <a:lstStyle/>
          <a:p>
            <a:pPr marL="274320" indent="-274320" fontAlgn="auto">
              <a:spcAft>
                <a:spcPts val="0"/>
              </a:spcAft>
              <a:buFont typeface="Wingdings"/>
              <a:buChar char=""/>
              <a:defRPr/>
            </a:pPr>
            <a:r>
              <a:rPr lang="pt-BR" dirty="0" smtClean="0"/>
              <a:t>Embora os avanços nos cuidados neonatais tenham resultado em melhores taxas de sobrevivência de bebês prematuros, foram feitos progressos limitados na redução das taxas de DBP. No entanto, várias séries identificaram que os bebês sofrem de doença menos grave com menor risco de mortalidade do que o observado originalmente e descrito por </a:t>
            </a:r>
            <a:r>
              <a:rPr lang="pt-BR" dirty="0" err="1" smtClean="0"/>
              <a:t>Northway</a:t>
            </a:r>
            <a:r>
              <a:rPr lang="pt-BR" dirty="0" smtClean="0"/>
              <a:t> [4,5]. </a:t>
            </a:r>
          </a:p>
          <a:p>
            <a:pPr marL="274320" indent="-274320" fontAlgn="auto">
              <a:spcAft>
                <a:spcPts val="0"/>
              </a:spcAft>
              <a:buFont typeface="Wingdings"/>
              <a:buChar char=""/>
              <a:defRPr/>
            </a:pPr>
            <a:r>
              <a:rPr lang="pt-BR" dirty="0" smtClean="0"/>
              <a:t>A introdução de esteróides pré-natais, surfactante pós-natal, cuidados respiratórios modernos e nutrição adequada resultaram em seqüelas pulmonares mais leves com menos fibrose pulmonar, mas evidências histopatológicas de desenvolvimento pulmonar preso, referido por alguns como a “nova Displasia” [4,6–8].</a:t>
            </a:r>
            <a:endParaRPr lang="pt-B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fontScale="92500" lnSpcReduction="10000"/>
          </a:bodyPr>
          <a:lstStyle/>
          <a:p>
            <a:pPr marL="274320" indent="-274320" fontAlgn="auto">
              <a:spcAft>
                <a:spcPts val="0"/>
              </a:spcAft>
              <a:buFont typeface="Wingdings"/>
              <a:buChar char=""/>
              <a:defRPr/>
            </a:pPr>
            <a:r>
              <a:rPr lang="pt-BR" dirty="0" smtClean="0"/>
              <a:t>Apesar dos esforços generalizados para proteger o vulnerável pulmão do prematuro contra lesões, a DBP continua sendo o resultado adverso mais freqüente em bebês nascidos com menos de 30 semanas de idade gestacional e a doença pulmonar crônica mais comum na infância[9].</a:t>
            </a:r>
          </a:p>
          <a:p>
            <a:pPr marL="274320" indent="-274320" fontAlgn="auto">
              <a:spcAft>
                <a:spcPts val="0"/>
              </a:spcAft>
              <a:buFont typeface="Wingdings"/>
              <a:buChar char=""/>
              <a:defRPr/>
            </a:pPr>
            <a:endParaRPr lang="pt-BR" dirty="0" smtClean="0"/>
          </a:p>
          <a:p>
            <a:pPr marL="274320" indent="-274320" fontAlgn="auto">
              <a:spcAft>
                <a:spcPts val="0"/>
              </a:spcAft>
              <a:buFont typeface="Wingdings"/>
              <a:buChar char=""/>
              <a:defRPr/>
            </a:pPr>
            <a:r>
              <a:rPr lang="pt-BR" dirty="0" smtClean="0"/>
              <a:t>Outros estudos identificaram que DBP e a prematuridade tem impactos a longo prazo sobre a função pulmonar e podem aumentar o risco de morbidade pulmonar tardia, o que levanta preocupações de que os sobreviventes da UTI neonatal representam uma emergente carga e desafio futuro para os sistemas de saúde.</a:t>
            </a:r>
            <a:endParaRPr lang="pt-B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z="2000" smtClean="0"/>
              <a:t>Prevalência da DPB:</a:t>
            </a:r>
          </a:p>
          <a:p>
            <a:pPr>
              <a:lnSpc>
                <a:spcPct val="90000"/>
              </a:lnSpc>
              <a:buFont typeface="Arial" pitchFamily="34" charset="0"/>
              <a:buChar char="•"/>
            </a:pPr>
            <a:r>
              <a:rPr lang="pt-BR" sz="2000" smtClean="0"/>
              <a:t>A incidência de DBP em bebês sobreviventes com IG &lt;ou = a 28 semanas foi de aproximadamente 40% ao longo das últimas décadas [5,10-12].</a:t>
            </a:r>
          </a:p>
          <a:p>
            <a:pPr>
              <a:lnSpc>
                <a:spcPct val="90000"/>
              </a:lnSpc>
              <a:buFont typeface="Arial" pitchFamily="34" charset="0"/>
              <a:buChar char="•"/>
            </a:pPr>
            <a:r>
              <a:rPr lang="pt-BR" sz="2000" smtClean="0"/>
              <a:t>Apesar do uso rotineiro de corticóide pré-natal nos trabalhos de parto prematuro e do uso do surfactante nos prematuros com síndrome do desconforto respiratório (SDR) terem muito impactado na sobrevivência de bebês prematuros, esses avanços não parecem ter traduzido taxas decrescentes de DBP [16,17]. O progresso é dificultado pela falta de terapias efetivas para prevenir lesões pulmonares neonatais e doenças crônicas.</a:t>
            </a:r>
          </a:p>
          <a:p>
            <a:pPr>
              <a:lnSpc>
                <a:spcPct val="90000"/>
              </a:lnSpc>
              <a:buFont typeface="Arial" pitchFamily="34" charset="0"/>
              <a:buChar char="•"/>
            </a:pPr>
            <a:r>
              <a:rPr lang="pt-BR" sz="2000" smtClean="0">
                <a:solidFill>
                  <a:srgbClr val="0000CC"/>
                </a:solidFill>
              </a:rPr>
              <a:t>As estratégias atuais para proteção pulmonar que estão sendo encorajadas incluem</a:t>
            </a:r>
            <a:r>
              <a:rPr lang="pt-BR" sz="2000" smtClean="0"/>
              <a:t>: </a:t>
            </a:r>
            <a:r>
              <a:rPr lang="pt-BR" sz="2000" b="1" smtClean="0"/>
              <a:t>o uso da ventilação volumétrica e não invasiva, hipercapnia permissiva e uso direcionado de esteróides, além de cafeína e vitamina 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r>
              <a:rPr lang="pt-BR" sz="2200" smtClean="0"/>
              <a:t>Definição de DBP:</a:t>
            </a:r>
          </a:p>
          <a:p>
            <a:r>
              <a:rPr lang="pt-BR" sz="2200" smtClean="0"/>
              <a:t>Historicamente, falta uniformidade nos critérios para definir DBP. </a:t>
            </a:r>
          </a:p>
          <a:p>
            <a:r>
              <a:rPr lang="pt-BR" sz="2200" smtClean="0"/>
              <a:t>A primeira definição clínica de DBP foi limitada a necessidade de oxigênio aos 28 dias de vida com alterações radiológicas consistentes. </a:t>
            </a:r>
          </a:p>
          <a:p>
            <a:r>
              <a:rPr lang="pt-BR" sz="2200" smtClean="0"/>
              <a:t>Estes foram originalmente modificados para incluir necessidade contínua de oxigenoterapia com 36 semanas de idade pós-concepcional(IgPC)[3,18]. A definição atual leva em consideração a duração total da suplementação de oxigênio, requisitos de pressão positiva e idade gestacional, além da dependência de oxigênio com 36 semanas de IgPC.(</a:t>
            </a:r>
            <a:r>
              <a:rPr lang="pt-BR" sz="2200" smtClean="0">
                <a:solidFill>
                  <a:srgbClr val="0000CC"/>
                </a:solidFill>
              </a:rPr>
              <a:t>Tabela1</a:t>
            </a:r>
            <a:r>
              <a:rPr lang="pt-BR" sz="2200" smtClean="0"/>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2" descr="C:\Users\humberto\Downloads\IMG-1788.JPG"/>
          <p:cNvPicPr>
            <a:picLocks noGrp="1" noChangeAspect="1" noChangeArrowheads="1"/>
          </p:cNvPicPr>
          <p:nvPr>
            <p:ph sz="quarter" idx="1"/>
          </p:nvPr>
        </p:nvPicPr>
        <p:blipFill>
          <a:blip r:embed="rId2"/>
          <a:srcRect/>
          <a:stretch>
            <a:fillRect/>
          </a:stretch>
        </p:blipFill>
        <p:spPr>
          <a:xfrm>
            <a:off x="142875" y="428625"/>
            <a:ext cx="8839200" cy="6286500"/>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16387" name="Espaço Reservado para Conteúdo 2"/>
          <p:cNvSpPr>
            <a:spLocks noGrp="1"/>
          </p:cNvSpPr>
          <p:nvPr>
            <p:ph sz="quarter" idx="1"/>
          </p:nvPr>
        </p:nvSpPr>
        <p:spPr>
          <a:xfrm>
            <a:off x="457200" y="1600200"/>
            <a:ext cx="7467600" cy="4873625"/>
          </a:xfrm>
        </p:spPr>
        <p:txBody>
          <a:bodyPr/>
          <a:lstStyle/>
          <a:p>
            <a:r>
              <a:rPr lang="pt-BR" smtClean="0"/>
              <a:t>À medida que a população de sobreviventes da UTIN cresce, é provável que as manifestações a longo prazo de lesões pulmonares crônicas da DBP representem um ônus maior para os sistemas de saúde. </a:t>
            </a:r>
          </a:p>
          <a:p>
            <a:r>
              <a:rPr lang="pt-BR" smtClean="0"/>
              <a:t>Este artigo procura rever a fisiopatologia da DBP,as estratégias de gestão recentes e o que é conhecido atualmente sobre os resultados pulmonares a longo prazo em sobreviventes com DBP.</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displasia </a:t>
            </a:r>
            <a:r>
              <a:rPr lang="pt-BR" dirty="0" err="1" smtClean="0"/>
              <a:t>broncopulmonar</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1900" smtClean="0"/>
              <a:t>O fenótipo visto com DBP é o resultado final de um processo multifatorial complexo no qual vários fatores pré e pós-natais comprometem o desenvolvimento normal no pulmão imaturo. (</a:t>
            </a:r>
            <a:r>
              <a:rPr lang="pt-BR" sz="1900" smtClean="0">
                <a:solidFill>
                  <a:srgbClr val="0000CC"/>
                </a:solidFill>
              </a:rPr>
              <a:t>Figura 1</a:t>
            </a:r>
            <a:r>
              <a:rPr lang="pt-BR" sz="1900" smtClean="0"/>
              <a:t>)</a:t>
            </a:r>
          </a:p>
          <a:p>
            <a:pPr>
              <a:lnSpc>
                <a:spcPct val="80000"/>
              </a:lnSpc>
            </a:pPr>
            <a:r>
              <a:rPr lang="pt-BR" sz="1900" smtClean="0"/>
              <a:t>O tempo e a duração específicos das exposições influenciam o padrão de danos pulmonares que pode ocorrer [25]. </a:t>
            </a:r>
          </a:p>
          <a:p>
            <a:pPr>
              <a:lnSpc>
                <a:spcPct val="80000"/>
              </a:lnSpc>
            </a:pPr>
            <a:r>
              <a:rPr lang="pt-BR" sz="1900" smtClean="0"/>
              <a:t>Notavelmente, </a:t>
            </a:r>
            <a:r>
              <a:rPr lang="pt-BR" sz="1900" smtClean="0">
                <a:solidFill>
                  <a:srgbClr val="FF0000"/>
                </a:solidFill>
              </a:rPr>
              <a:t>a prevalência de DBP em crianças em ventilação mecânica está inversamente relacionada à idade gestacional e ao peso ao nascer, apoiando o fato de que o desenvolvimento incompleto dos pulmões ou lesões durante uma janela crítica do desenvolvimento pulmonar influenciam o desenvolvimento de DBP [4].</a:t>
            </a:r>
          </a:p>
          <a:p>
            <a:pPr>
              <a:lnSpc>
                <a:spcPct val="80000"/>
              </a:lnSpc>
            </a:pPr>
            <a:r>
              <a:rPr lang="pt-BR" sz="1900" smtClean="0"/>
              <a:t>Além disso, para a prematuridade, vários outros </a:t>
            </a:r>
            <a:r>
              <a:rPr lang="pt-BR" sz="1900" b="1" smtClean="0">
                <a:solidFill>
                  <a:srgbClr val="FF0000"/>
                </a:solidFill>
              </a:rPr>
              <a:t>fatores podem contribuir para a ruptura do crescimento</a:t>
            </a:r>
            <a:r>
              <a:rPr lang="pt-BR" sz="1900" b="1" smtClean="0"/>
              <a:t> </a:t>
            </a:r>
            <a:r>
              <a:rPr lang="pt-BR" sz="1900" b="1" smtClean="0">
                <a:solidFill>
                  <a:srgbClr val="FF0000"/>
                </a:solidFill>
              </a:rPr>
              <a:t>alveolar</a:t>
            </a:r>
            <a:r>
              <a:rPr lang="pt-BR" sz="1900" smtClean="0"/>
              <a:t> e para o desenvolvimento vascular pulmonar, incluindo, entre outros, </a:t>
            </a:r>
            <a:r>
              <a:rPr lang="pt-BR" sz="1900" b="1" smtClean="0">
                <a:solidFill>
                  <a:srgbClr val="FF0000"/>
                </a:solidFill>
              </a:rPr>
              <a:t>ventilação mecânica, toxicidade de oxigênio, infecção pré/ pós-natal, inflamação e restrição de crescimento ou déficits nutricionais. A predisposição genética é reconhecida por modificar ainda mais o risco de doença.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a:t>
            </a:r>
            <a:r>
              <a:rPr lang="pt-BR" dirty="0" err="1" smtClean="0"/>
              <a:t>dbp</a:t>
            </a:r>
            <a:endParaRPr lang="pt-BR" dirty="0"/>
          </a:p>
        </p:txBody>
      </p:sp>
      <p:pic>
        <p:nvPicPr>
          <p:cNvPr id="18435" name="Picture 2" descr="C:\Users\humberto\Downloads\IMG-1789.JPG"/>
          <p:cNvPicPr>
            <a:picLocks noChangeAspect="1" noChangeArrowheads="1"/>
          </p:cNvPicPr>
          <p:nvPr/>
        </p:nvPicPr>
        <p:blipFill>
          <a:blip r:embed="rId2"/>
          <a:srcRect/>
          <a:stretch>
            <a:fillRect/>
          </a:stretch>
        </p:blipFill>
        <p:spPr bwMode="auto">
          <a:xfrm>
            <a:off x="214313" y="1571625"/>
            <a:ext cx="8715375" cy="4929188"/>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a:t>
            </a:r>
            <a:r>
              <a:rPr lang="pt-BR" dirty="0" err="1" smtClean="0"/>
              <a:t>dbp</a:t>
            </a:r>
            <a:endParaRPr lang="pt-BR" dirty="0"/>
          </a:p>
        </p:txBody>
      </p:sp>
      <p:sp>
        <p:nvSpPr>
          <p:cNvPr id="3" name="Espaço Reservado para Conteúdo 2"/>
          <p:cNvSpPr>
            <a:spLocks noGrp="1"/>
          </p:cNvSpPr>
          <p:nvPr>
            <p:ph sz="quarter" idx="1"/>
          </p:nvPr>
        </p:nvSpPr>
        <p:spPr>
          <a:xfrm>
            <a:off x="457200" y="1600200"/>
            <a:ext cx="7467600" cy="5114925"/>
          </a:xfrm>
        </p:spPr>
        <p:txBody>
          <a:bodyPr>
            <a:normAutofit/>
          </a:bodyPr>
          <a:lstStyle/>
          <a:p>
            <a:pPr>
              <a:lnSpc>
                <a:spcPct val="80000"/>
              </a:lnSpc>
            </a:pPr>
            <a:r>
              <a:rPr lang="pt-BR" sz="1700" smtClean="0"/>
              <a:t>TRAUMA MECÂNICO:</a:t>
            </a:r>
          </a:p>
          <a:p>
            <a:pPr>
              <a:lnSpc>
                <a:spcPct val="80000"/>
              </a:lnSpc>
              <a:buFont typeface="Arial" pitchFamily="34" charset="0"/>
              <a:buChar char="•"/>
            </a:pPr>
            <a:r>
              <a:rPr lang="pt-BR" sz="1700" smtClean="0">
                <a:solidFill>
                  <a:srgbClr val="FF0000"/>
                </a:solidFill>
              </a:rPr>
              <a:t>A DBP ocorre quase que exclusivamente em recém-nascidos prematuros que receberam ventilação de pressão positiva</a:t>
            </a:r>
            <a:r>
              <a:rPr lang="pt-BR" sz="1700" smtClean="0"/>
              <a:t> sugerindo que a hiperinsuflação pulmonar e o alongamento alveolar desempenham um papel crítico na patogênese da DBP. </a:t>
            </a:r>
          </a:p>
          <a:p>
            <a:pPr>
              <a:lnSpc>
                <a:spcPct val="80000"/>
              </a:lnSpc>
              <a:buFont typeface="Arial" pitchFamily="34" charset="0"/>
              <a:buChar char="•"/>
            </a:pPr>
            <a:r>
              <a:rPr lang="pt-BR" sz="1700" smtClean="0"/>
              <a:t>A mecânica pulmonar ineficaz resulta em necessidade de assistência ventilatória no nascimento. Dados recentes sugerem que 65% dos recém nascidos prematuros nascidos de 22 a 28 semanas de idade gestacional são intubado na sala de parto, que diminuiu desde 1993, quando 80% dessa população foi intubado imediatamente após o parto [26]. </a:t>
            </a:r>
          </a:p>
          <a:p>
            <a:pPr>
              <a:lnSpc>
                <a:spcPct val="80000"/>
              </a:lnSpc>
              <a:buFont typeface="Arial" pitchFamily="34" charset="0"/>
              <a:buChar char="•"/>
            </a:pPr>
            <a:r>
              <a:rPr lang="pt-BR" sz="1700" smtClean="0"/>
              <a:t>O pulmão prematuro é difícil de ventilar devido a deficiência de surfactante, resultando em diminuição da complacência e dificuldade para manter a capacidade residual funcional (CRF) [27,28]. A deficiência de surfactante contribui ainda mais para a expansão pulmonar não uniforme, com áreas de hiperinsuflação e atelectasia [27,29].</a:t>
            </a:r>
          </a:p>
          <a:p>
            <a:pPr>
              <a:lnSpc>
                <a:spcPct val="80000"/>
              </a:lnSpc>
              <a:buFont typeface="Arial" pitchFamily="34" charset="0"/>
              <a:buChar char="•"/>
            </a:pPr>
            <a:r>
              <a:rPr lang="pt-BR" sz="1700" smtClean="0">
                <a:solidFill>
                  <a:srgbClr val="FF0000"/>
                </a:solidFill>
              </a:rPr>
              <a:t>Pressão positiva e excesso de volume na ventilação mecânica pode causar lesão no pulmão imaturo por uma insuflação adicional de alvéolos</a:t>
            </a:r>
            <a:r>
              <a:rPr lang="pt-BR" sz="1700" smtClean="0"/>
              <a:t>, levando a geração de lesões celulares, inflamação e espécies reativas de oxigênio, assim ampliando a lesão pré-existente associada à inflamação pré-natal [9,30].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DBP</a:t>
            </a:r>
            <a:endParaRPr lang="pt-BR" dirty="0"/>
          </a:p>
        </p:txBody>
      </p:sp>
      <p:sp>
        <p:nvSpPr>
          <p:cNvPr id="3" name="Espaço Reservado para Conteúdo 2"/>
          <p:cNvSpPr>
            <a:spLocks noGrp="1"/>
          </p:cNvSpPr>
          <p:nvPr>
            <p:ph sz="quarter" idx="1"/>
          </p:nvPr>
        </p:nvSpPr>
        <p:spPr>
          <a:xfrm>
            <a:off x="457200" y="1600200"/>
            <a:ext cx="7467600" cy="5114925"/>
          </a:xfrm>
        </p:spPr>
        <p:txBody>
          <a:bodyPr>
            <a:normAutofit/>
          </a:bodyPr>
          <a:lstStyle/>
          <a:p>
            <a:pPr>
              <a:lnSpc>
                <a:spcPct val="80000"/>
              </a:lnSpc>
            </a:pPr>
            <a:r>
              <a:rPr lang="pt-BR" sz="1900" smtClean="0"/>
              <a:t>TOXICIDADE DO OXIGÊNIO:</a:t>
            </a:r>
          </a:p>
          <a:p>
            <a:pPr>
              <a:lnSpc>
                <a:spcPct val="80000"/>
              </a:lnSpc>
              <a:buFont typeface="Arial" pitchFamily="34" charset="0"/>
              <a:buChar char="•"/>
            </a:pPr>
            <a:r>
              <a:rPr lang="pt-BR" sz="1900" smtClean="0"/>
              <a:t>Estudos em numerosos modelos animais identificaram que a </a:t>
            </a:r>
            <a:r>
              <a:rPr lang="pt-BR" sz="1900" smtClean="0">
                <a:solidFill>
                  <a:srgbClr val="FF0000"/>
                </a:solidFill>
              </a:rPr>
              <a:t>exposição ao oxigênio suprafisiológico isolada</a:t>
            </a:r>
            <a:r>
              <a:rPr lang="pt-BR" sz="1900" smtClean="0"/>
              <a:t> </a:t>
            </a:r>
            <a:r>
              <a:rPr lang="pt-BR" sz="1900" smtClean="0">
                <a:solidFill>
                  <a:srgbClr val="FF0000"/>
                </a:solidFill>
              </a:rPr>
              <a:t>induz um fenótipo comparável ao observado na DBP, incluindo desenvolvimento alveolar comprometido e remodelamento vascular pulmonar</a:t>
            </a:r>
            <a:r>
              <a:rPr lang="pt-BR" sz="1900" smtClean="0"/>
              <a:t> [31].Estudos clínicos paralelam esses achados com algumas evidências de diminuição da inflamação pulmonar e das taxas de DBP com uso restrito de oxigênio ou menores alvos de saturação [32, 33].</a:t>
            </a:r>
          </a:p>
          <a:p>
            <a:pPr>
              <a:lnSpc>
                <a:spcPct val="80000"/>
              </a:lnSpc>
              <a:buFont typeface="Arial" pitchFamily="34" charset="0"/>
              <a:buChar char="•"/>
            </a:pPr>
            <a:r>
              <a:rPr lang="pt-BR" sz="1900" smtClean="0"/>
              <a:t> Oxigênio suprafisiológico resulta em aumento da geração de Espécies Reativas de Oxigênio mitocondrial com susceptibilidade única ao estresse oxidativo e lesão das células alveolares no pulmão em desenvolvimento, em parte atribuível a deficiências de antioxidantes e defesas imaturas[35-37].</a:t>
            </a:r>
          </a:p>
          <a:p>
            <a:pPr>
              <a:lnSpc>
                <a:spcPct val="80000"/>
              </a:lnSpc>
              <a:buFont typeface="Arial" pitchFamily="34" charset="0"/>
              <a:buChar char="•"/>
            </a:pPr>
            <a:r>
              <a:rPr lang="pt-BR" sz="1900" smtClean="0"/>
              <a:t>Modelos de animais sugerem que </a:t>
            </a:r>
            <a:r>
              <a:rPr lang="pt-BR" sz="1900" smtClean="0">
                <a:solidFill>
                  <a:srgbClr val="FF0000"/>
                </a:solidFill>
              </a:rPr>
              <a:t>mesmo exposições breves a altas concentrações de oxigênio podem resultar em alterações morfológicas e funcionais a longo prazo no pulmão</a:t>
            </a:r>
            <a:r>
              <a:rPr lang="pt-BR" sz="1900" smtClean="0"/>
              <a:t> [38]. Dados clínicos sugerem que mesmo uma exposição </a:t>
            </a:r>
            <a:r>
              <a:rPr lang="pt-BR" sz="1900" smtClean="0">
                <a:solidFill>
                  <a:srgbClr val="FF0000"/>
                </a:solidFill>
              </a:rPr>
              <a:t>breve ao oxigênio suprafisiológico durante a ressuscitação aumenta o risco de DBP</a:t>
            </a:r>
            <a:r>
              <a:rPr lang="pt-BR" sz="1900" smtClean="0"/>
              <a:t> [33].</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a:t>
            </a:r>
            <a:r>
              <a:rPr lang="pt-BR" dirty="0" err="1" smtClean="0"/>
              <a:t>dbp</a:t>
            </a:r>
            <a:endParaRPr lang="pt-BR" dirty="0"/>
          </a:p>
        </p:txBody>
      </p:sp>
      <p:sp>
        <p:nvSpPr>
          <p:cNvPr id="3" name="Espaço Reservado para Conteúdo 2"/>
          <p:cNvSpPr>
            <a:spLocks noGrp="1"/>
          </p:cNvSpPr>
          <p:nvPr>
            <p:ph sz="quarter" idx="1"/>
          </p:nvPr>
        </p:nvSpPr>
        <p:spPr>
          <a:xfrm>
            <a:off x="457200" y="1600200"/>
            <a:ext cx="7467600" cy="5114925"/>
          </a:xfrm>
        </p:spPr>
        <p:txBody>
          <a:bodyPr>
            <a:normAutofit/>
          </a:bodyPr>
          <a:lstStyle/>
          <a:p>
            <a:pPr>
              <a:lnSpc>
                <a:spcPct val="80000"/>
              </a:lnSpc>
            </a:pPr>
            <a:r>
              <a:rPr lang="pt-BR" sz="1700" smtClean="0"/>
              <a:t>INFECÇÃO E INFLAMAÇÃO:</a:t>
            </a:r>
          </a:p>
          <a:p>
            <a:pPr>
              <a:lnSpc>
                <a:spcPct val="80000"/>
              </a:lnSpc>
              <a:buFont typeface="Arial" pitchFamily="34" charset="0"/>
              <a:buChar char="•"/>
            </a:pPr>
            <a:r>
              <a:rPr lang="pt-BR" sz="1700" smtClean="0"/>
              <a:t>Existe controvérsia quanto a contribuição da corioamnionite e da inflamação pré-natal com o risco de desenvolver DBP [41]. Estudos clínicos e experimentais sugeriram que a corioamnionite induz a maturação precoce do pulmão com aumento da produção de surfactante e diminui o risco de síndrome do desconforto respiratório (SDR)[42,43]. </a:t>
            </a:r>
          </a:p>
          <a:p>
            <a:pPr>
              <a:lnSpc>
                <a:spcPct val="80000"/>
              </a:lnSpc>
              <a:buFont typeface="Arial" pitchFamily="34" charset="0"/>
              <a:buChar char="•"/>
            </a:pPr>
            <a:r>
              <a:rPr lang="pt-BR" sz="1700" smtClean="0"/>
              <a:t>No entanto, estudos também suscitaram preocupações com lesões pulmonares associadas e diminuição da alveolarização. A administração da endotoxina </a:t>
            </a:r>
            <a:r>
              <a:rPr lang="pt-BR" sz="1700" i="1" smtClean="0"/>
              <a:t>Escherichia coli</a:t>
            </a:r>
            <a:r>
              <a:rPr lang="pt-BR" sz="1700" smtClean="0"/>
              <a:t> às ovelhas grávidas resultou em inflamação amplificada com ventilação dos cordeiros prematuros expostos, incluindo evidência de apoptose celular e desenvolvimento alveolar comprometido [44,45]. </a:t>
            </a:r>
          </a:p>
          <a:p>
            <a:pPr>
              <a:lnSpc>
                <a:spcPct val="80000"/>
              </a:lnSpc>
              <a:buFont typeface="Arial" pitchFamily="34" charset="0"/>
              <a:buChar char="•"/>
            </a:pPr>
            <a:r>
              <a:rPr lang="pt-BR" sz="1700" smtClean="0"/>
              <a:t>Embora vários estudos clínicos tenham relatado uma associação entre corioamnionite e DBP, uma metanálise com 59 estudos e mais de 15.000 crianças sugeriu que existia uma associação limitada entre corioamnionite e DBP quando foram feitos ajustes para idade gestacional [43]. Este estudo, também levantou preocupações com a publicação de viés e concluiu que </a:t>
            </a:r>
            <a:r>
              <a:rPr lang="pt-BR" sz="1700" smtClean="0">
                <a:solidFill>
                  <a:srgbClr val="0000CC"/>
                </a:solidFill>
              </a:rPr>
              <a:t>a corioamnionite não pode ser definitivamente considerada um risco para DBP</a:t>
            </a:r>
            <a:r>
              <a:rPr lang="pt-BR" sz="1700" smtClean="0"/>
              <a:t> [41]. A controvérsia existe, uma vez que as variáveis definições ​​foram usadas para classificar a corioamnionite e esse termo pode representar uma variedade de patologias.</a:t>
            </a:r>
          </a:p>
          <a:p>
            <a:pPr>
              <a:lnSpc>
                <a:spcPct val="80000"/>
              </a:lnSpc>
              <a:buFont typeface="Arial" pitchFamily="34" charset="0"/>
              <a:buChar char="•"/>
            </a:pPr>
            <a:endParaRPr lang="pt-BR" sz="1700" smtClean="0"/>
          </a:p>
          <a:p>
            <a:pPr>
              <a:lnSpc>
                <a:spcPct val="80000"/>
              </a:lnSpc>
              <a:buFont typeface="Arial" pitchFamily="34" charset="0"/>
              <a:buChar char="•"/>
            </a:pPr>
            <a:endParaRPr lang="pt-BR" sz="17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a:t>
            </a:r>
            <a:r>
              <a:rPr lang="pt-BR" dirty="0" err="1" smtClean="0"/>
              <a:t>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1700" smtClean="0"/>
              <a:t>INFECÇÃO E INFLAMAÇÃO:</a:t>
            </a:r>
          </a:p>
          <a:p>
            <a:pPr>
              <a:lnSpc>
                <a:spcPct val="80000"/>
              </a:lnSpc>
              <a:buFont typeface="Arial" pitchFamily="34" charset="0"/>
              <a:buChar char="•"/>
            </a:pPr>
            <a:r>
              <a:rPr lang="pt-BR" sz="1700" smtClean="0"/>
              <a:t>Análise recente de dados de uma coorte de mais de 25 anos, com mais de 1600 lactentes com muito baixo peso ao nascer concluíram que </a:t>
            </a:r>
            <a:r>
              <a:rPr lang="pt-BR" sz="1700" smtClean="0">
                <a:solidFill>
                  <a:srgbClr val="FF0000"/>
                </a:solidFill>
              </a:rPr>
              <a:t>a sepse</a:t>
            </a:r>
            <a:r>
              <a:rPr lang="pt-BR" sz="1700" smtClean="0"/>
              <a:t>, e não a corioamnionite, </a:t>
            </a:r>
            <a:r>
              <a:rPr lang="pt-BR" sz="1700" smtClean="0">
                <a:solidFill>
                  <a:srgbClr val="FF0000"/>
                </a:solidFill>
              </a:rPr>
              <a:t>aumentava os riscos de desenvolvimento de DBP moderada ou grave</a:t>
            </a:r>
            <a:r>
              <a:rPr lang="pt-BR" sz="1700" smtClean="0"/>
              <a:t> [46].</a:t>
            </a:r>
          </a:p>
          <a:p>
            <a:pPr>
              <a:lnSpc>
                <a:spcPct val="80000"/>
              </a:lnSpc>
              <a:buFont typeface="Arial" pitchFamily="34" charset="0"/>
              <a:buChar char="•"/>
            </a:pPr>
            <a:r>
              <a:rPr lang="pt-BR" sz="1700" smtClean="0"/>
              <a:t>Existe pouca controvérsia quanto a contribuição da inflamação pós-natal ou infecção nosocomial para o aumento do risco de desenvolver DBP [47,48]. Novitsky et al. identificaram que bebês prematuros com DBP eram mais propensos a receber  cursos prolongados de antibióticos na primeira semana de vida e de ter evidencia de resistência a bacilos gram negativos no tubo orotraqueal (TOT)[49]. </a:t>
            </a:r>
          </a:p>
          <a:p>
            <a:pPr>
              <a:lnSpc>
                <a:spcPct val="80000"/>
              </a:lnSpc>
              <a:buFont typeface="Arial" pitchFamily="34" charset="0"/>
              <a:buChar char="•"/>
            </a:pPr>
            <a:r>
              <a:rPr lang="pt-BR" sz="1700" smtClean="0"/>
              <a:t>Preocupa-se que a presença de organismos resistentes pode resultar em infecção mais grave, o que </a:t>
            </a:r>
            <a:r>
              <a:rPr lang="pt-BR" sz="1700" smtClean="0">
                <a:solidFill>
                  <a:srgbClr val="0000CC"/>
                </a:solidFill>
              </a:rPr>
              <a:t>justifica o uso criterioso de antibióticos em lactentes prematuros em risco.</a:t>
            </a:r>
          </a:p>
          <a:p>
            <a:pPr>
              <a:lnSpc>
                <a:spcPct val="80000"/>
              </a:lnSpc>
              <a:buFont typeface="Arial" pitchFamily="34" charset="0"/>
              <a:buChar char="•"/>
            </a:pPr>
            <a:r>
              <a:rPr lang="pt-BR" sz="1700" smtClean="0"/>
              <a:t>Exposições não infecciosas como o oxigênio e ventilação mecânica, causam mais lesões no pulmão prematuro, resultando em insulto secundário através de respostas mediadas por inflamação.</a:t>
            </a:r>
          </a:p>
          <a:p>
            <a:pPr>
              <a:lnSpc>
                <a:spcPct val="80000"/>
              </a:lnSpc>
              <a:buFont typeface="Arial" pitchFamily="34" charset="0"/>
              <a:buChar char="•"/>
            </a:pPr>
            <a:r>
              <a:rPr lang="pt-BR" sz="1700" smtClean="0"/>
              <a:t>O </a:t>
            </a:r>
            <a:r>
              <a:rPr lang="pt-BR" sz="1700" smtClean="0">
                <a:solidFill>
                  <a:srgbClr val="FF0000"/>
                </a:solidFill>
              </a:rPr>
              <a:t>aumento de citocinas pró-inflamatórias</a:t>
            </a:r>
            <a:r>
              <a:rPr lang="pt-BR" sz="1700" smtClean="0"/>
              <a:t> encontradas em aspirados traqueais e amostras de sangue de prematuros, incluindo fator de necrose tumoral alfa(TNFa), IL-8, IL-1β e IL-6, está </a:t>
            </a:r>
            <a:r>
              <a:rPr lang="pt-BR" sz="1700" smtClean="0">
                <a:solidFill>
                  <a:srgbClr val="FF0000"/>
                </a:solidFill>
              </a:rPr>
              <a:t>relacionado com o risco aumentado de DBP [50-52].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a:t>
            </a:r>
            <a:r>
              <a:rPr lang="pt-BR" dirty="0" err="1" smtClean="0"/>
              <a:t>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2200" smtClean="0"/>
              <a:t>RESTRIÇÃO DE CRESCIMENTO:</a:t>
            </a:r>
          </a:p>
          <a:p>
            <a:pPr>
              <a:lnSpc>
                <a:spcPct val="80000"/>
              </a:lnSpc>
            </a:pPr>
            <a:r>
              <a:rPr lang="pt-BR" sz="2200" smtClean="0"/>
              <a:t>Bebês prematuros que são pequenos para idade gestacional (</a:t>
            </a:r>
            <a:r>
              <a:rPr lang="pt-BR" sz="2200" smtClean="0">
                <a:solidFill>
                  <a:srgbClr val="FF0000"/>
                </a:solidFill>
              </a:rPr>
              <a:t>PIG</a:t>
            </a:r>
            <a:r>
              <a:rPr lang="pt-BR" sz="2200" smtClean="0"/>
              <a:t>) ou tem crescimento intrauterino restrito(CIUR) apresentam </a:t>
            </a:r>
            <a:r>
              <a:rPr lang="pt-BR" sz="2200" smtClean="0">
                <a:solidFill>
                  <a:srgbClr val="FF0000"/>
                </a:solidFill>
              </a:rPr>
              <a:t>risco aumentado de desfecho pulmonar ruim</a:t>
            </a:r>
            <a:r>
              <a:rPr lang="pt-BR" sz="2200" smtClean="0"/>
              <a:t> [53,54]. Estudos demonstram um risco duplo aumentado de DBP (28% vs. 14%) e de mortalidade neonatal (23% vs 11%) para os PIG [54-56]. Além disso, </a:t>
            </a:r>
            <a:r>
              <a:rPr lang="pt-BR" sz="2200" smtClean="0">
                <a:solidFill>
                  <a:srgbClr val="FF0000"/>
                </a:solidFill>
              </a:rPr>
              <a:t>o peso ao nascer para a idade gestacional é um importante preditor de Hipertensão pulmonar associada à DBP</a:t>
            </a:r>
            <a:r>
              <a:rPr lang="pt-BR" sz="2200" smtClean="0"/>
              <a:t> [57]. </a:t>
            </a:r>
          </a:p>
          <a:p>
            <a:pPr>
              <a:lnSpc>
                <a:spcPct val="80000"/>
              </a:lnSpc>
              <a:buFont typeface="Arial" pitchFamily="34" charset="0"/>
              <a:buChar char="•"/>
            </a:pPr>
            <a:r>
              <a:rPr lang="pt-BR" sz="2200" smtClean="0"/>
              <a:t>Embora a associação de restrição do crescimento intrauterino (RCIU)  e DBP seja em parte secundária ao comprometimento do desenvolvimento pulmonar, estudos em modelos de bovinos e murinos com RCIU têm demonstrado que os riscos são mais influenciados pelos impactos na função das células endoteliais, expressão do surfactante e respostas inflamatórias[58-60].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a:t>
            </a:r>
            <a:r>
              <a:rPr lang="pt-BR" dirty="0" err="1" smtClean="0"/>
              <a:t>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z="2000" smtClean="0"/>
              <a:t>RESTRIÇÃO DE CRESCIMENTO:</a:t>
            </a:r>
          </a:p>
          <a:p>
            <a:pPr>
              <a:lnSpc>
                <a:spcPct val="90000"/>
              </a:lnSpc>
              <a:buFont typeface="Arial" pitchFamily="34" charset="0"/>
              <a:buChar char="•"/>
            </a:pPr>
            <a:r>
              <a:rPr lang="pt-BR" sz="2000" smtClean="0"/>
              <a:t>Os RN prematuros extremos estão em risco adicional de restrição de crescimento pós-natal secundária aos desafios de oferecer nutrição ideal. Apesar dos avanços significativos no suporte nutricional enteral e parental, 55% dos bebês nascidos com menos de 27 semanas de IG demonstram fracasso do crescimento com peso inferior ao percentil 10 às 36 semanas de IgPC [12,26,53].</a:t>
            </a:r>
          </a:p>
          <a:p>
            <a:pPr>
              <a:lnSpc>
                <a:spcPct val="90000"/>
              </a:lnSpc>
              <a:buFont typeface="Arial" pitchFamily="34" charset="0"/>
              <a:buChar char="•"/>
            </a:pPr>
            <a:r>
              <a:rPr lang="pt-BR" sz="2000" smtClean="0">
                <a:solidFill>
                  <a:srgbClr val="FF0000"/>
                </a:solidFill>
              </a:rPr>
              <a:t>A insuficiência no crescimento pós-natal influencia os riscos de desenvolver DBP</a:t>
            </a:r>
            <a:r>
              <a:rPr lang="pt-BR" sz="2000" smtClean="0"/>
              <a:t> com dados sugerindo que a nutrição adequada na primeira semana desempenha um papel crítico nesse desfecho [7,53]. Principalmente a </a:t>
            </a:r>
            <a:r>
              <a:rPr lang="pt-BR" sz="2000" smtClean="0">
                <a:solidFill>
                  <a:srgbClr val="0000CC"/>
                </a:solidFill>
              </a:rPr>
              <a:t>nutrição enteral adequada diminui os riscos de desenvolver</a:t>
            </a:r>
            <a:r>
              <a:rPr lang="pt-BR" sz="2000" smtClean="0"/>
              <a:t> DBP[8].</a:t>
            </a:r>
          </a:p>
          <a:p>
            <a:pPr>
              <a:lnSpc>
                <a:spcPct val="90000"/>
              </a:lnSpc>
              <a:buFont typeface="Arial" pitchFamily="34" charset="0"/>
              <a:buChar char="•"/>
            </a:pPr>
            <a:r>
              <a:rPr lang="pt-BR" sz="2000" smtClean="0"/>
              <a:t>Estudos recentes, demonstram ainda um </a:t>
            </a:r>
            <a:r>
              <a:rPr lang="pt-BR" sz="2000" smtClean="0">
                <a:solidFill>
                  <a:srgbClr val="0000CC"/>
                </a:solidFill>
              </a:rPr>
              <a:t>menor risco de DBP apesar do crescimento comprometido, com uso exclusivo do leite materno [61].</a:t>
            </a:r>
          </a:p>
          <a:p>
            <a:pPr>
              <a:lnSpc>
                <a:spcPct val="90000"/>
              </a:lnSpc>
            </a:pPr>
            <a:endParaRPr lang="pt-BR" sz="2000" smtClean="0">
              <a:solidFill>
                <a:srgbClr val="0000CC"/>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Fisiopatologia da </a:t>
            </a:r>
            <a:r>
              <a:rPr lang="pt-BR" dirty="0" err="1" smtClean="0"/>
              <a:t>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z="2000" smtClean="0"/>
              <a:t>Genética:</a:t>
            </a:r>
          </a:p>
          <a:p>
            <a:pPr>
              <a:lnSpc>
                <a:spcPct val="90000"/>
              </a:lnSpc>
              <a:buFont typeface="Arial" pitchFamily="34" charset="0"/>
              <a:buChar char="•"/>
            </a:pPr>
            <a:r>
              <a:rPr lang="pt-BR" sz="2000" smtClean="0"/>
              <a:t>Embora o DBP resulte de exposições cumulativas aos fatores pré e pós-natais já mencionados, existe um </a:t>
            </a:r>
            <a:r>
              <a:rPr lang="pt-BR" sz="2000" smtClean="0">
                <a:solidFill>
                  <a:srgbClr val="FF0000"/>
                </a:solidFill>
              </a:rPr>
              <a:t>interesse crescente pelas contribuições hereditárias para o desenvolvimento da DBP.</a:t>
            </a:r>
          </a:p>
          <a:p>
            <a:pPr>
              <a:lnSpc>
                <a:spcPct val="90000"/>
              </a:lnSpc>
              <a:buFont typeface="Arial" pitchFamily="34" charset="0"/>
              <a:buChar char="•"/>
            </a:pPr>
            <a:r>
              <a:rPr lang="pt-BR" sz="2000" smtClean="0"/>
              <a:t>Um total de 450 pares de gêmeos foram analisados e esta análise concluiu que 65% das variações na susceptibilidade à DBP poderiam ser explicadas por fatores genéticos e ambientais compartilhados[64]. Estudos multicêntricos subsequentes confirmaram a hereditariedade da DBP por meio de dados que identificam maior semelhança em monozigóticos em comparação aos gêmeos dizigóticos. </a:t>
            </a:r>
          </a:p>
          <a:p>
            <a:pPr>
              <a:lnSpc>
                <a:spcPct val="90000"/>
              </a:lnSpc>
              <a:buFont typeface="Arial" pitchFamily="34" charset="0"/>
              <a:buChar char="•"/>
            </a:pPr>
            <a:r>
              <a:rPr lang="pt-BR" sz="2000" smtClean="0"/>
              <a:t>Avanços rápidos em genômica e proteômica sugerem que os reguladores da susceptibilidade podem eventualmente ser identificados, permitindo a possibilidade de uma terapia direcionada ou individualizada para prevenir e tratar DBP.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Prevenção da displasia </a:t>
            </a:r>
            <a:r>
              <a:rPr lang="pt-BR" dirty="0" err="1" smtClean="0"/>
              <a:t>broncopulmonar</a:t>
            </a:r>
            <a:endParaRPr lang="pt-BR" dirty="0"/>
          </a:p>
        </p:txBody>
      </p:sp>
      <p:sp>
        <p:nvSpPr>
          <p:cNvPr id="26627" name="Espaço Reservado para Conteúdo 2"/>
          <p:cNvSpPr>
            <a:spLocks noGrp="1"/>
          </p:cNvSpPr>
          <p:nvPr>
            <p:ph sz="quarter" idx="1"/>
          </p:nvPr>
        </p:nvSpPr>
        <p:spPr>
          <a:xfrm>
            <a:off x="457200" y="1600200"/>
            <a:ext cx="7467600" cy="4873625"/>
          </a:xfrm>
        </p:spPr>
        <p:txBody>
          <a:bodyPr/>
          <a:lstStyle/>
          <a:p>
            <a:r>
              <a:rPr lang="pt-BR" smtClean="0"/>
              <a:t>As estratégias de manejo tem como objetivo evitar lesões pulmonares e o desenvolvimento de DBP.</a:t>
            </a:r>
          </a:p>
          <a:p>
            <a:r>
              <a:rPr lang="pt-BR" smtClean="0"/>
              <a:t>Como a patogênese da doença é multifatorial, diversas abordagens foram adotadas, incluindo estratégias de ventilação e estratégias clínicas. Curiosamente, tanto os </a:t>
            </a:r>
            <a:r>
              <a:rPr lang="pt-BR" smtClean="0">
                <a:solidFill>
                  <a:srgbClr val="0000CC"/>
                </a:solidFill>
              </a:rPr>
              <a:t>esteróides pré-natais como o surfactante reduzem as taxas de SDR e melhoram a sobrevida;</a:t>
            </a:r>
            <a:r>
              <a:rPr lang="pt-BR" smtClean="0"/>
              <a:t> </a:t>
            </a:r>
            <a:r>
              <a:rPr lang="pt-BR" smtClean="0">
                <a:solidFill>
                  <a:srgbClr val="FF0000"/>
                </a:solidFill>
              </a:rPr>
              <a:t>no entanto, nenhum deles demonstrou reduzir a incidência de DBP</a:t>
            </a:r>
            <a:r>
              <a:rPr lang="pt-BR" smtClean="0"/>
              <a:t> [26].</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Estratégias da ventilação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buFont typeface="Arial" pitchFamily="34" charset="0"/>
              <a:buChar char="•"/>
            </a:pPr>
            <a:r>
              <a:rPr lang="pt-BR" sz="1700" smtClean="0"/>
              <a:t>A evidência de lesão pulmonar induzida pela ventilação levou a esforços para promover a "ventilação gentil”, em parte através do uso de hipercapnia permissiva. No entanto, os dados para apoiar esta estratégia têm sido inconsistentes e os resultados do desenvolvimento neurológico a longo prazo permanecem desconhecidos [68,69]. </a:t>
            </a:r>
          </a:p>
          <a:p>
            <a:pPr>
              <a:lnSpc>
                <a:spcPct val="80000"/>
              </a:lnSpc>
              <a:buFont typeface="Arial" pitchFamily="34" charset="0"/>
              <a:buChar char="•"/>
            </a:pPr>
            <a:r>
              <a:rPr lang="pt-BR" sz="1700" smtClean="0"/>
              <a:t>Não obstante, muitas Unidades adotaram essas práticas, reconhecendo dados que suportam redução significativa na necessidade de ventilação mecânica com mínima liberalização das metas de CO2 (&gt; 52 versus &lt;48 mmHg) [70,71].</a:t>
            </a:r>
          </a:p>
          <a:p>
            <a:pPr>
              <a:lnSpc>
                <a:spcPct val="80000"/>
              </a:lnSpc>
              <a:buFont typeface="Arial" pitchFamily="34" charset="0"/>
              <a:buChar char="•"/>
            </a:pPr>
            <a:r>
              <a:rPr lang="pt-BR" sz="1700" smtClean="0"/>
              <a:t>A </a:t>
            </a:r>
            <a:r>
              <a:rPr lang="pt-BR" sz="1700" smtClean="0">
                <a:solidFill>
                  <a:srgbClr val="0000CC"/>
                </a:solidFill>
              </a:rPr>
              <a:t>ventilação gentil também defendeu a ventilação volumétrica</a:t>
            </a:r>
            <a:r>
              <a:rPr lang="pt-BR" sz="1700" smtClean="0"/>
              <a:t> com metanálises para apoiar esta estratégia na </a:t>
            </a:r>
            <a:r>
              <a:rPr lang="pt-BR" sz="1700" smtClean="0">
                <a:solidFill>
                  <a:srgbClr val="0000CC"/>
                </a:solidFill>
              </a:rPr>
              <a:t>redução das taxas de DBP e inflamação associada a ventilação</a:t>
            </a:r>
            <a:r>
              <a:rPr lang="pt-BR" sz="1700" smtClean="0"/>
              <a:t> [72-74].</a:t>
            </a:r>
          </a:p>
          <a:p>
            <a:pPr>
              <a:lnSpc>
                <a:spcPct val="80000"/>
              </a:lnSpc>
              <a:buFont typeface="Arial" pitchFamily="34" charset="0"/>
              <a:buChar char="•"/>
            </a:pPr>
            <a:r>
              <a:rPr lang="pt-BR" sz="1700" smtClean="0"/>
              <a:t> Ensaios clínicos randomizados demonstraram que tanto a </a:t>
            </a:r>
            <a:r>
              <a:rPr lang="pt-BR" sz="1700" smtClean="0">
                <a:solidFill>
                  <a:srgbClr val="FF0000"/>
                </a:solidFill>
              </a:rPr>
              <a:t>ventilação de alta freqüência (VAF) quanto a ventilação oscilatória (VO)</a:t>
            </a:r>
            <a:r>
              <a:rPr lang="pt-BR" sz="1700" smtClean="0"/>
              <a:t> tem potencial para reduzir o risco de DBP [75,76]; No entanto, uma revisão Cochrane de VAF eletiva revelou apenas uma </a:t>
            </a:r>
            <a:r>
              <a:rPr lang="pt-BR" sz="1700" smtClean="0">
                <a:solidFill>
                  <a:srgbClr val="FF0000"/>
                </a:solidFill>
              </a:rPr>
              <a:t>pequena redução na incidência de doença pulmonar crônica</a:t>
            </a:r>
            <a:r>
              <a:rPr lang="pt-BR" sz="1700" smtClean="0"/>
              <a:t> com notável inconsistência ao longo dos 19 estudos incluídos [77]</a:t>
            </a:r>
          </a:p>
          <a:p>
            <a:pPr>
              <a:lnSpc>
                <a:spcPct val="80000"/>
              </a:lnSpc>
              <a:buFont typeface="Arial" pitchFamily="34" charset="0"/>
              <a:buChar char="•"/>
            </a:pPr>
            <a:endParaRPr lang="pt-BR" sz="17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Estratégias da Ventilação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buFont typeface="Arial" pitchFamily="34" charset="0"/>
              <a:buChar char="•"/>
            </a:pPr>
            <a:r>
              <a:rPr lang="pt-BR" sz="1900" smtClean="0"/>
              <a:t>Foram feitos esforços significativos para se afastar o uso da ventilação invasiva ao longo das últimas duas décadas [26]. Metanálise de ensaios clínicos randomizados comparando o uso profilático ou precoce do surfactante para o suporte ventilatório inicial por CPAP identificou redução combinada no desfecho de morte e DBP,evitando a intubação [78-80]. Estas metanálises incluíram em suas revisões, dados de estudos usando surfactante profilático seguido de rápida extubação (INSURE) e aqueles que randomizaram intubação de rotina. Apesar dos variáveis estudos ​​incluídos, </a:t>
            </a:r>
            <a:r>
              <a:rPr lang="pt-BR" sz="1900" b="1" smtClean="0">
                <a:solidFill>
                  <a:srgbClr val="0000CC"/>
                </a:solidFill>
              </a:rPr>
              <a:t>o achado comum de diminuição do  risco de BPD fortalece recomendações para o uso de estratégias não-invasivas. Como resultado, muitas unidades agora estão</a:t>
            </a:r>
            <a:r>
              <a:rPr lang="pt-BR" sz="1900" smtClean="0"/>
              <a:t> optando por realizar um teste </a:t>
            </a:r>
            <a:r>
              <a:rPr lang="pt-BR" sz="1900" b="1" smtClean="0">
                <a:solidFill>
                  <a:srgbClr val="0000CC"/>
                </a:solidFill>
              </a:rPr>
              <a:t>inicial com CPAP</a:t>
            </a:r>
            <a:r>
              <a:rPr lang="pt-BR" sz="1900" smtClean="0"/>
              <a:t> para gerenciar a SDR.</a:t>
            </a:r>
          </a:p>
          <a:p>
            <a:pPr>
              <a:lnSpc>
                <a:spcPct val="80000"/>
              </a:lnSpc>
              <a:buFont typeface="Arial" pitchFamily="34" charset="0"/>
              <a:buChar char="•"/>
            </a:pPr>
            <a:r>
              <a:rPr lang="pt-BR" sz="1900" smtClean="0"/>
              <a:t>Uso de modalidades alternativas não-invasivas, incluindo VNI, CPAP nasal de dois níveis (biPAP) e cânula nasal de alto fluxo (CAF) também está aumentando com algumas evidências sugerindo que esses modos também podem ser eficazes no manejo da doença respiratória neonatal [81-83].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Estratégias da Ventilação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buFont typeface="Arial" pitchFamily="34" charset="0"/>
              <a:buChar char="•"/>
            </a:pPr>
            <a:r>
              <a:rPr lang="pt-BR" smtClean="0"/>
              <a:t>Ensaios randomizados de centro único relataram diminuição da necessidade de intubação, bem como redução da incidência de DBP com VNI em comparação com a pressão positiva contínua das vias aéreas (CPAP) [82].</a:t>
            </a:r>
          </a:p>
          <a:p>
            <a:pPr>
              <a:lnSpc>
                <a:spcPct val="90000"/>
              </a:lnSpc>
              <a:buFont typeface="Arial" pitchFamily="34" charset="0"/>
              <a:buChar char="•"/>
            </a:pPr>
            <a:r>
              <a:rPr lang="pt-BR" smtClean="0"/>
              <a:t>Em contrapartida, uma revisão Cochrane incluindo oito ensaios que compararam </a:t>
            </a:r>
            <a:r>
              <a:rPr lang="pt-BR" smtClean="0">
                <a:solidFill>
                  <a:srgbClr val="0000CC"/>
                </a:solidFill>
              </a:rPr>
              <a:t>VNI com CPAP</a:t>
            </a:r>
            <a:r>
              <a:rPr lang="pt-BR" smtClean="0"/>
              <a:t> identificaram </a:t>
            </a:r>
            <a:r>
              <a:rPr lang="pt-BR" smtClean="0">
                <a:solidFill>
                  <a:srgbClr val="0000CC"/>
                </a:solidFill>
              </a:rPr>
              <a:t>menos falhas de extubação com VNI</a:t>
            </a:r>
            <a:r>
              <a:rPr lang="pt-BR" smtClean="0">
                <a:solidFill>
                  <a:srgbClr val="FF0000"/>
                </a:solidFill>
              </a:rPr>
              <a:t>, mas nenhum benefício específico em relação ao risco de DBP</a:t>
            </a:r>
            <a:r>
              <a:rPr lang="pt-BR" smtClean="0"/>
              <a:t> [84].</a:t>
            </a:r>
          </a:p>
          <a:p>
            <a:pPr>
              <a:lnSpc>
                <a:spcPct val="90000"/>
              </a:lnSpc>
              <a:buFont typeface="Arial" pitchFamily="34" charset="0"/>
              <a:buChar char="•"/>
            </a:pPr>
            <a:r>
              <a:rPr lang="pt-BR" smtClean="0"/>
              <a:t> A abordagem ótima, o impacto na DBP e os resultados a longo prazo com o uso da VNI permanecem indefinidos [85].</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Estratégias da Ventilação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1700" smtClean="0"/>
              <a:t>Existem controvérsias adicionais que envolvem o uso da VNI não sincronizada. A sincronização pode ser alcançada e foi descrito em bebês prematuros usando uma cápsula pneumática abdominal (ou Graseby) para detectar a descida diafragmática. Esta abordagem tem a vantagem teórica de garantir a permeabilidade da glote antes do fluxo ser desencadeado. </a:t>
            </a:r>
          </a:p>
          <a:p>
            <a:pPr>
              <a:lnSpc>
                <a:spcPct val="80000"/>
              </a:lnSpc>
            </a:pPr>
            <a:r>
              <a:rPr lang="pt-BR" sz="1700" smtClean="0"/>
              <a:t>Mais recentemente, algumas unidades se moveram para o uso de ventilação não invasiva com ventilador de assistência de ajuste neuronal (</a:t>
            </a:r>
            <a:r>
              <a:rPr lang="pt-BR" sz="1700" smtClean="0">
                <a:solidFill>
                  <a:srgbClr val="0000CC"/>
                </a:solidFill>
              </a:rPr>
              <a:t>NAVA</a:t>
            </a:r>
            <a:r>
              <a:rPr lang="pt-BR" sz="1700" smtClean="0"/>
              <a:t>) para oferecer respirações sincronizadas [87]. Embora essa abordagem em teoria possa melhorar a interação paciente-ventilador e melhorar os resultados pulmonares, </a:t>
            </a:r>
            <a:r>
              <a:rPr lang="pt-BR" sz="1700" smtClean="0">
                <a:solidFill>
                  <a:srgbClr val="FF0000"/>
                </a:solidFill>
              </a:rPr>
              <a:t>os dados para apoiar esta prática ainda são necessários.</a:t>
            </a:r>
          </a:p>
          <a:p>
            <a:pPr>
              <a:lnSpc>
                <a:spcPct val="80000"/>
              </a:lnSpc>
            </a:pPr>
            <a:r>
              <a:rPr lang="pt-BR" sz="1700" smtClean="0"/>
              <a:t>Finalmente, para aqueles bebês que necessitam de intubação, um ensaio inicial de extubação é encorajado, pois pode potencialmente reduzir os riscos de lesão pulmonar induzida pelo ventilador. Estudos identificaram que </a:t>
            </a:r>
            <a:r>
              <a:rPr lang="pt-BR" sz="1700" b="1" smtClean="0">
                <a:solidFill>
                  <a:srgbClr val="0000CC"/>
                </a:solidFill>
              </a:rPr>
              <a:t>uma tentativa inicial de extubação isolada pode diminuir o risco de DBP, independentemente da necessidade de reintubação ou duração de ventilação</a:t>
            </a:r>
            <a:r>
              <a:rPr lang="pt-BR" sz="1700" smtClean="0"/>
              <a:t> [88,89]. Esses estudos provocativos foram ambos retrospectivos sugerindo a necessidade de ensaios prospectivos adicionais.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Saturação Alvo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1300" smtClean="0"/>
              <a:t>Foram feitos grandes esforços para definir alvos de saturação ideais para bebês prematuros com  preocupações contínuas com qualidade da evidência disponível [90]. </a:t>
            </a:r>
          </a:p>
          <a:p>
            <a:pPr>
              <a:lnSpc>
                <a:spcPct val="80000"/>
              </a:lnSpc>
            </a:pPr>
            <a:r>
              <a:rPr lang="pt-BR" sz="1300" smtClean="0"/>
              <a:t>Em uma metanálise, incluindo cinco  ensaios não identificaram diferenças nos resultados de deficiência visual ou DBP, mas suscitaram preocupações com aumento do risco de mortalidade (com 18 a 22 meses) com metas de saturação mais baixas ( entre 85% -89% e alta 91% -95%), bem como taxas mais altas de enterocolite necrosante (NEC) [91,92].</a:t>
            </a:r>
          </a:p>
          <a:p>
            <a:pPr>
              <a:lnSpc>
                <a:spcPct val="80000"/>
              </a:lnSpc>
            </a:pPr>
            <a:r>
              <a:rPr lang="pt-BR" sz="1300" smtClean="0"/>
              <a:t>O ensaio (APOIO) realizado nos EUA encontrou taxas ligeiramente mais baixas de DBP (38% x 41,7%) no grupo de baixa saturação sem significância estatística [93].</a:t>
            </a:r>
          </a:p>
          <a:p>
            <a:pPr>
              <a:lnSpc>
                <a:spcPct val="80000"/>
              </a:lnSpc>
            </a:pPr>
            <a:r>
              <a:rPr lang="pt-BR" sz="1300" smtClean="0"/>
              <a:t> O </a:t>
            </a:r>
            <a:r>
              <a:rPr lang="pt-BR" sz="1300" i="1" smtClean="0"/>
              <a:t>Canadian Oxygen Trial</a:t>
            </a:r>
            <a:r>
              <a:rPr lang="pt-BR" sz="1300" smtClean="0"/>
              <a:t> (COT) de forma semelhante, identificou uma tendência semelhante com taxas de DBP de 31,8% e 33,1% nos grupos de baixa e alta saturação, respectivamente [94].</a:t>
            </a:r>
          </a:p>
          <a:p>
            <a:pPr>
              <a:lnSpc>
                <a:spcPct val="80000"/>
              </a:lnSpc>
            </a:pPr>
            <a:r>
              <a:rPr lang="pt-BR" sz="1300" smtClean="0"/>
              <a:t>Finalmente, os três ensaios realizados na Nova Zelândia, Reino Unido e Austrália juntos – estudo BOOST II -Os Benefícios dos Ensaios de Saturação de Oxigênio, encontraram tendências semelhantes com taxas de 39,5% e 44,7%, nos grupos de baixa e alta saturação, novamente sem significância estatística [95,96]. </a:t>
            </a:r>
          </a:p>
          <a:p>
            <a:pPr>
              <a:lnSpc>
                <a:spcPct val="80000"/>
              </a:lnSpc>
            </a:pPr>
            <a:r>
              <a:rPr lang="pt-BR" sz="1300" smtClean="0"/>
              <a:t>Uso de maiores alvos de saturação aumentaram inerentemente as taxas documentadas de DBP, uma vez que os bebês não podem ser desmamados até eles consigam manter sozinhos essas metas mais elevadas de saturação. No entanto, a metanálise incluindo os cinco estudos ainda não conseguiu identificar uma diferença significativa nas taxas de oxigênio a 36 semanas [92]. </a:t>
            </a:r>
          </a:p>
          <a:p>
            <a:pPr>
              <a:lnSpc>
                <a:spcPct val="80000"/>
              </a:lnSpc>
            </a:pPr>
            <a:r>
              <a:rPr lang="pt-BR" sz="1300" smtClean="0"/>
              <a:t>Apesar das preocupações teóricas pelo aumento do risco de lesão pulmonar oxidativa e remodelamento vascular pulmonar, </a:t>
            </a:r>
            <a:r>
              <a:rPr lang="pt-BR" sz="1300" b="1" smtClean="0">
                <a:solidFill>
                  <a:srgbClr val="0000CC"/>
                </a:solidFill>
              </a:rPr>
              <a:t>muitas unidades agora usam limites de saturação maiores de 91% a 95% com base na descoberta coletiva de melhores taxas de sobrevivência nestes cinco ensaios</a:t>
            </a:r>
            <a:r>
              <a:rPr lang="pt-BR" sz="1300" smtClean="0"/>
              <a:t>. Alguns sugerem que metas mais elevadas de 93% a 97% devem ser consideradas com DBP estabelecida para reduzir os riscos de hipertensão pulmonar subseqüente [97].</a:t>
            </a:r>
          </a:p>
          <a:p>
            <a:pPr>
              <a:lnSpc>
                <a:spcPct val="80000"/>
              </a:lnSpc>
            </a:pPr>
            <a:endParaRPr lang="pt-BR" sz="13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Corticosteróides</a:t>
            </a:r>
            <a:endParaRPr lang="pt-BR" dirty="0"/>
          </a:p>
        </p:txBody>
      </p:sp>
      <p:sp>
        <p:nvSpPr>
          <p:cNvPr id="3" name="Espaço Reservado para Conteúdo 2"/>
          <p:cNvSpPr>
            <a:spLocks noGrp="1"/>
          </p:cNvSpPr>
          <p:nvPr>
            <p:ph sz="quarter" idx="1"/>
          </p:nvPr>
        </p:nvSpPr>
        <p:spPr>
          <a:xfrm>
            <a:off x="457200" y="1600200"/>
            <a:ext cx="7467600" cy="5043488"/>
          </a:xfrm>
        </p:spPr>
        <p:txBody>
          <a:bodyPr>
            <a:normAutofit/>
          </a:bodyPr>
          <a:lstStyle/>
          <a:p>
            <a:pPr>
              <a:lnSpc>
                <a:spcPct val="80000"/>
              </a:lnSpc>
            </a:pPr>
            <a:r>
              <a:rPr lang="pt-BR" sz="1500" smtClean="0"/>
              <a:t>Os glicocorticóides pós-natais são reconhecidos para reduzir as taxas de DBP por meio da redução da inflamação assim como pela indução de mudanças na maturação pulmonar.</a:t>
            </a:r>
          </a:p>
          <a:p>
            <a:pPr>
              <a:lnSpc>
                <a:spcPct val="80000"/>
              </a:lnSpc>
            </a:pPr>
            <a:r>
              <a:rPr lang="pt-BR" sz="1500" smtClean="0"/>
              <a:t>No entanto, os benefícios potenciais dos esteróides sistêmicos são muitas vezes superado pelas preocupações com seqüelas de desenvolvimento neurológico a longo prazo, incluindo aumento do risco de paralisia cerebral  [98,99].</a:t>
            </a:r>
          </a:p>
          <a:p>
            <a:pPr>
              <a:lnSpc>
                <a:spcPct val="80000"/>
              </a:lnSpc>
            </a:pPr>
            <a:r>
              <a:rPr lang="pt-BR" sz="1500" smtClean="0"/>
              <a:t>As taxas de uso de esteróides sistêmicos para prevenção de DBP têm reduzido marcadamente na Academia Americana de Pediatria (AAP) e na Sociedade Canadense de Pediatria desde 2002, em comparação com o uso rotineiro anterior.</a:t>
            </a:r>
          </a:p>
          <a:p>
            <a:pPr>
              <a:lnSpc>
                <a:spcPct val="80000"/>
              </a:lnSpc>
            </a:pPr>
            <a:r>
              <a:rPr lang="pt-BR" sz="1500" smtClean="0"/>
              <a:t>Preocupa-se que uma sub-população de alto risco para DBP ainda possa se beneficiar de doses mais baixas e / ou cursos mais curtos de esteróides sistêmicos e que as práticas atuais desviaram para muito longe o uso do corticóide. </a:t>
            </a:r>
          </a:p>
          <a:p>
            <a:pPr>
              <a:lnSpc>
                <a:spcPct val="80000"/>
              </a:lnSpc>
            </a:pPr>
            <a:r>
              <a:rPr lang="pt-BR" sz="1500" b="1" smtClean="0">
                <a:solidFill>
                  <a:srgbClr val="0000CC"/>
                </a:solidFill>
              </a:rPr>
              <a:t>Na tentativa de administrar corticosteróides de forma mais confiável diretamente aos alvéolos de bebês em risco de início de lesão pulmonar, a co-administração de Budesonida com surfactante foi considerada Yeh, et al. Relataram ter observado diminuição significativa na incidência de DBP ou morte em lactentes com SDR grave que receberam budesonida endotraqueal [106]. </a:t>
            </a:r>
          </a:p>
          <a:p>
            <a:pPr>
              <a:lnSpc>
                <a:spcPct val="80000"/>
              </a:lnSpc>
            </a:pPr>
            <a:r>
              <a:rPr lang="pt-BR" sz="1500" smtClean="0"/>
              <a:t>Estudos multicêntricos, randomizados adicionais são necessários para acompanhamento dessa prática.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Cafeína</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mtClean="0"/>
              <a:t>No recente estudo randomizado, multicêntrico Cafeína para apnéia da prematuridade (CAP), o </a:t>
            </a:r>
            <a:r>
              <a:rPr lang="pt-BR" smtClean="0">
                <a:solidFill>
                  <a:srgbClr val="0000CC"/>
                </a:solidFill>
              </a:rPr>
              <a:t>início precoce da cafeína resultou em menor incidência de DBP, bem como um curso mais curto de suporte respiratório em comparação com controles</a:t>
            </a:r>
            <a:r>
              <a:rPr lang="pt-BR" smtClean="0"/>
              <a:t> [107]. O mecanismo específico pelo qual a cafeína protege contra lesões pulmonares ainda não está claro, e os resultados melhorados podem ter sido devido à diminuição da duração de ventilação mecânica. Os benefícios da cafeína foram validados em coortes adicionais e esses dados têm práticas influenciadas coletivamente em várias Unidades, incluindo o início precoce da cafeína em lactentes com risco de DBP [108,109]</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Vitamina A</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1900" smtClean="0"/>
              <a:t>A deficiência de vitamina A pode predispor a doença pulmonar crônica, pois desempenha um papel crítico na manutenção da integridade do epitélio do trato respiratório e é um regulador chave do crescimento normal do pulmão [110,111].</a:t>
            </a:r>
          </a:p>
          <a:p>
            <a:pPr>
              <a:lnSpc>
                <a:spcPct val="80000"/>
              </a:lnSpc>
            </a:pPr>
            <a:r>
              <a:rPr lang="pt-BR" sz="1900" smtClean="0"/>
              <a:t>Enquanto a metanálise sugere que a suplementação de recém-nascidos prematuros com vitamina A resulta na redução do resultado combinado de morte e DBP, </a:t>
            </a:r>
            <a:r>
              <a:rPr lang="pt-BR" sz="1900" smtClean="0">
                <a:solidFill>
                  <a:srgbClr val="FF0000"/>
                </a:solidFill>
              </a:rPr>
              <a:t>o uso desta terapia é altamente variável à medida que os benefícios foram observados apenas em lactentes com menos de 1000 gramas e os resultados eram marginais</a:t>
            </a:r>
            <a:r>
              <a:rPr lang="pt-BR" sz="1900" smtClean="0"/>
              <a:t> [112]. </a:t>
            </a:r>
          </a:p>
          <a:p>
            <a:pPr>
              <a:lnSpc>
                <a:spcPct val="80000"/>
              </a:lnSpc>
            </a:pPr>
            <a:r>
              <a:rPr lang="pt-BR" sz="1900" smtClean="0"/>
              <a:t>A administração requer injeções intramusculares associadas a desconforto significativo e potencialmente um risco aumentado de infecção [113]. Um grande estudo está atualmente em curso avaliando a eficácia da suplementação oral de vitamina A com a esperança de que uma rota de administração mais simples também possa ser efetiva [114].</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Óxido Nítrico</a:t>
            </a:r>
            <a:endParaRPr lang="pt-BR" dirty="0"/>
          </a:p>
        </p:txBody>
      </p:sp>
      <p:sp>
        <p:nvSpPr>
          <p:cNvPr id="3" name="Espaço Reservado para Conteúdo 2"/>
          <p:cNvSpPr>
            <a:spLocks noGrp="1"/>
          </p:cNvSpPr>
          <p:nvPr>
            <p:ph sz="quarter" idx="1"/>
          </p:nvPr>
        </p:nvSpPr>
        <p:spPr>
          <a:xfrm>
            <a:off x="457200" y="1600200"/>
            <a:ext cx="7467600" cy="5114925"/>
          </a:xfrm>
        </p:spPr>
        <p:txBody>
          <a:bodyPr>
            <a:normAutofit/>
          </a:bodyPr>
          <a:lstStyle/>
          <a:p>
            <a:pPr>
              <a:lnSpc>
                <a:spcPct val="80000"/>
              </a:lnSpc>
            </a:pPr>
            <a:r>
              <a:rPr lang="pt-BR" sz="1500" smtClean="0"/>
              <a:t>O uso do óxido nítrico inalado (iNO) para prevenção da displasia broncopulmonar merece menção, pois foi explorado em numerosos estudos com descobertas inconsistentes [115,116]. </a:t>
            </a:r>
          </a:p>
          <a:p>
            <a:pPr>
              <a:lnSpc>
                <a:spcPct val="80000"/>
              </a:lnSpc>
            </a:pPr>
            <a:r>
              <a:rPr lang="pt-BR" sz="1500" smtClean="0"/>
              <a:t>Enquanto um protocolo de 24 dias, com início entre 7 e 21 dias foi associado com redução das taxas de DBP, evidência combinada de 14 ensaios clínicos randomizados em prematuros menores ou iguais a 34 semanas de gestação mostraram </a:t>
            </a:r>
            <a:r>
              <a:rPr lang="pt-BR" sz="1500" smtClean="0">
                <a:solidFill>
                  <a:srgbClr val="FF0000"/>
                </a:solidFill>
              </a:rPr>
              <a:t>efeitos equívocos sobre a morbidade pulmonar, sobrevida e resultados do desenvolvimento neurológico</a:t>
            </a:r>
            <a:r>
              <a:rPr lang="pt-BR" sz="1500" smtClean="0"/>
              <a:t> [117,118].</a:t>
            </a:r>
          </a:p>
          <a:p>
            <a:pPr>
              <a:lnSpc>
                <a:spcPct val="80000"/>
              </a:lnSpc>
            </a:pPr>
            <a:r>
              <a:rPr lang="pt-BR" sz="1500" smtClean="0"/>
              <a:t>Enquanto esta metanálise incluiu uma grande variedade de protocolos com respeito ​​em relação ao momento da iniciação e dose, os autores concluíram que o </a:t>
            </a:r>
            <a:r>
              <a:rPr lang="pt-BR" sz="1500" smtClean="0">
                <a:solidFill>
                  <a:srgbClr val="FF0000"/>
                </a:solidFill>
              </a:rPr>
              <a:t>uso precoce de iNO em recém-nascidos prematuros não afetou o risco de lesões cerebrais ou melhorou a sobrevivência sem DBP</a:t>
            </a:r>
            <a:r>
              <a:rPr lang="pt-BR" sz="1500" smtClean="0"/>
              <a:t> e que o </a:t>
            </a:r>
            <a:r>
              <a:rPr lang="pt-BR" sz="1500" smtClean="0">
                <a:solidFill>
                  <a:srgbClr val="0000CC"/>
                </a:solidFill>
              </a:rPr>
              <a:t>uso posterior para prevenir a DBP pode ser efetivo, mas exigiu mais estudos</a:t>
            </a:r>
            <a:r>
              <a:rPr lang="pt-BR" sz="1500" smtClean="0"/>
              <a:t>. A subsequente meta-nálise de dados de pacientes individuais sugeriu que </a:t>
            </a:r>
            <a:r>
              <a:rPr lang="pt-BR" sz="1500" smtClean="0">
                <a:solidFill>
                  <a:srgbClr val="FF0000"/>
                </a:solidFill>
              </a:rPr>
              <a:t>nenhum benefício específico com prematuridade e uso rotineiro declarado não poderia ser recomendado</a:t>
            </a:r>
            <a:r>
              <a:rPr lang="pt-BR" sz="1500" smtClean="0"/>
              <a:t> [119]. </a:t>
            </a:r>
          </a:p>
          <a:p>
            <a:pPr>
              <a:lnSpc>
                <a:spcPct val="80000"/>
              </a:lnSpc>
            </a:pPr>
            <a:r>
              <a:rPr lang="pt-BR" sz="1500" smtClean="0"/>
              <a:t>Avaliação especializada do tema resultou em opiniões de consenso tanto do NIH quanto da </a:t>
            </a:r>
            <a:r>
              <a:rPr lang="pt-BR" sz="1500" smtClean="0">
                <a:solidFill>
                  <a:srgbClr val="0000CC"/>
                </a:solidFill>
              </a:rPr>
              <a:t>Academia Americana de Pediatria dissuadindo o uso rotineiro de iNO em prematuros</a:t>
            </a:r>
            <a:r>
              <a:rPr lang="pt-BR" sz="1500" smtClean="0"/>
              <a:t> [120,121]. Apesar destas declarações, o uso fora do rótulo do iNO nos bebês extremamente prematuros permanecem em ascensão [122]. Isso pode ser devido a uso em circunstâncias graves onde </a:t>
            </a:r>
            <a:r>
              <a:rPr lang="pt-BR" sz="1500" b="1" smtClean="0">
                <a:solidFill>
                  <a:srgbClr val="FF0000"/>
                </a:solidFill>
              </a:rPr>
              <a:t>os neonatologistas sentem que oferecer terapia é melhor do que não fazer nada</a:t>
            </a:r>
            <a:r>
              <a:rPr lang="pt-BR" sz="1500" smtClean="0"/>
              <a:t> [123]. Há também argumentos de que as subpopulações podem ser mais receptivas e apropriadas para serem consideradas para tratamento, com dados para sugerir benefícios após a ruptura prematura de membranas [122,124]</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 Longo Prazo da 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1500" smtClean="0"/>
              <a:t>Os resultados a longo prazo da DBP continuam difíceis de caracterizar, pois as populações adultas atualmente disponíveis para estudo representam sobreviventes de cuidados desatualizados. </a:t>
            </a:r>
          </a:p>
          <a:p>
            <a:pPr>
              <a:lnSpc>
                <a:spcPct val="80000"/>
              </a:lnSpc>
            </a:pPr>
            <a:r>
              <a:rPr lang="pt-BR" sz="1500" smtClean="0"/>
              <a:t>Enquanto a DBP tende a melhorar com o desenvolvimento do pulmão, dados disponíveis em estudos de acompanhamento identificam preocupações com persistência de sequelas pulmonares da doença. Notavelmente, o impacto na saúde pulmonar tardia, bem como as conseqüências de outras exposições infecciosas ou ambientais permanecem mal caracterizadas.</a:t>
            </a:r>
          </a:p>
          <a:p>
            <a:pPr>
              <a:lnSpc>
                <a:spcPct val="80000"/>
              </a:lnSpc>
            </a:pPr>
            <a:r>
              <a:rPr lang="pt-BR" sz="1500" smtClean="0"/>
              <a:t>É importante reconhecer os tremendos esforços emocionais, médicos e financeiros investidos no cuidado de bebês extremamente prematuros. O tempo médio de hospitalização para os nascidos com 1000 gramas é de aproximadamente 60 dias com altas taxas de necessidade de suporte médico adicional, incluindo reinternação após a alta [125]. </a:t>
            </a:r>
          </a:p>
          <a:p>
            <a:pPr>
              <a:lnSpc>
                <a:spcPct val="80000"/>
              </a:lnSpc>
            </a:pPr>
            <a:r>
              <a:rPr lang="pt-BR" sz="1500" smtClean="0">
                <a:solidFill>
                  <a:srgbClr val="FF0000"/>
                </a:solidFill>
              </a:rPr>
              <a:t>Durante o primeiro ano de vida, 49% dos lactentes com DBP exigem reanimação</a:t>
            </a:r>
            <a:r>
              <a:rPr lang="pt-BR" sz="1500" smtClean="0"/>
              <a:t> e os riscos de mortalidade associados a complicações pulmonares da DBP são significativos.</a:t>
            </a:r>
          </a:p>
          <a:p>
            <a:pPr>
              <a:lnSpc>
                <a:spcPct val="80000"/>
              </a:lnSpc>
            </a:pPr>
            <a:r>
              <a:rPr lang="pt-BR" sz="1500" smtClean="0"/>
              <a:t>Estudos retrospectivos identificam taxas de sobrevivência de apenas 71% -81% com DBP grave exigindo ventilação doméstica [128,129]. Estudos adicionais mostraram que a </a:t>
            </a:r>
            <a:r>
              <a:rPr lang="pt-BR" sz="1500" smtClean="0">
                <a:solidFill>
                  <a:srgbClr val="FF0000"/>
                </a:solidFill>
              </a:rPr>
              <a:t>incidência da síndrome da morte súbita foi sete vezes maior em lactentes com DBP</a:t>
            </a:r>
            <a:r>
              <a:rPr lang="pt-BR" sz="1500" smtClean="0"/>
              <a:t> [130]. </a:t>
            </a:r>
            <a:r>
              <a:rPr lang="pt-BR" sz="1500" b="1" smtClean="0">
                <a:solidFill>
                  <a:srgbClr val="FF0000"/>
                </a:solidFill>
              </a:rPr>
              <a:t>Estudos de acompanhamento de sobreviventes com DBP - crianças e adultos jovens demonstram preocupações quanto à função pulmonar comprometida e defesas, sintomas semelhantes a asma, hipertensão pulmonar e intolerância ao exercício com respostas alteradas à hipoxia.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 longo prazo da 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1700" smtClean="0"/>
              <a:t>FUNÇÃO PULMONAR COMPROMETIDA:</a:t>
            </a:r>
          </a:p>
          <a:p>
            <a:pPr>
              <a:lnSpc>
                <a:spcPct val="80000"/>
              </a:lnSpc>
              <a:buFont typeface="Arial" pitchFamily="34" charset="0"/>
              <a:buChar char="•"/>
            </a:pPr>
            <a:r>
              <a:rPr lang="pt-BR" sz="1700" smtClean="0"/>
              <a:t>Numerosos estudos avaliaram a função pulmonar a longo prazo após o nascimento prematuro. Uma metanálise, incluindo 59 artigos, identificou que o percentual do volume expiratório forçado previsto  em 1 segundo (VEF1) diminui em sobreviventes de nascimento prematuro, mesmo em pacientes que não tiveram história de BPD [131]. Avaliação de sobreviventes  com DBP adultos ou adultos jovens especificamente observou  menor  VEF1, bem como diminuição da capacidade vital forçada (CVF) e da taxa de fluxo expiratório forçado a 50% da CVF em comparação com os controles [132-134]. </a:t>
            </a:r>
          </a:p>
          <a:p>
            <a:pPr>
              <a:lnSpc>
                <a:spcPct val="80000"/>
              </a:lnSpc>
              <a:buFont typeface="Arial" pitchFamily="34" charset="0"/>
              <a:buChar char="•"/>
            </a:pPr>
            <a:r>
              <a:rPr lang="pt-BR" sz="1700" smtClean="0"/>
              <a:t>Um estudo identificou ainda uma associação entre o crescimento e as melhorias do comprometimento pulmonar, destacando </a:t>
            </a:r>
            <a:r>
              <a:rPr lang="pt-BR" sz="1700" smtClean="0">
                <a:solidFill>
                  <a:srgbClr val="0000CC"/>
                </a:solidFill>
              </a:rPr>
              <a:t>a importante contribuição de uma nutrição adequada em sobreviventes de DBP.</a:t>
            </a:r>
          </a:p>
          <a:p>
            <a:pPr>
              <a:lnSpc>
                <a:spcPct val="80000"/>
              </a:lnSpc>
              <a:buFont typeface="Arial" pitchFamily="34" charset="0"/>
              <a:buChar char="•"/>
            </a:pPr>
            <a:r>
              <a:rPr lang="pt-BR" sz="1700" smtClean="0">
                <a:solidFill>
                  <a:srgbClr val="FF0000"/>
                </a:solidFill>
              </a:rPr>
              <a:t>Um estudo longitudinal com sobreviventes de DBD de 8 e 18 anos demonstrou deterioração da função pulmonar com idade</a:t>
            </a:r>
            <a:r>
              <a:rPr lang="pt-BR" sz="1700" smtClean="0"/>
              <a:t> [134]. </a:t>
            </a:r>
            <a:r>
              <a:rPr lang="pt-BR" sz="1700" b="1" smtClean="0"/>
              <a:t>A limitação do fluxo de ar foi atribuída a um crescimento em que as vias aéreas crescem menos rapidamente do que o parênquima pulmonar, resultando em pequenas obstrução fixa das vias respiratórias [137]. </a:t>
            </a:r>
          </a:p>
          <a:p>
            <a:pPr algn="ctr">
              <a:lnSpc>
                <a:spcPct val="80000"/>
              </a:lnSpc>
              <a:buFont typeface="Arial" pitchFamily="34" charset="0"/>
              <a:buChar char="•"/>
            </a:pPr>
            <a:r>
              <a:rPr lang="pt-BR" sz="1700" b="1" smtClean="0">
                <a:solidFill>
                  <a:srgbClr val="FF0000"/>
                </a:solidFill>
              </a:rPr>
              <a:t>A função pulmonar comprometida pode persistir no final da idade adulta [140].</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 longo prazo da DBP</a:t>
            </a:r>
            <a:endParaRPr lang="pt-BR" dirty="0"/>
          </a:p>
        </p:txBody>
      </p:sp>
      <p:sp>
        <p:nvSpPr>
          <p:cNvPr id="3" name="Espaço Reservado para Conteúdo 2"/>
          <p:cNvSpPr>
            <a:spLocks noGrp="1"/>
          </p:cNvSpPr>
          <p:nvPr>
            <p:ph sz="quarter" idx="1"/>
          </p:nvPr>
        </p:nvSpPr>
        <p:spPr>
          <a:xfrm>
            <a:off x="457200" y="1600200"/>
            <a:ext cx="7467600" cy="5257800"/>
          </a:xfrm>
        </p:spPr>
        <p:txBody>
          <a:bodyPr>
            <a:normAutofit/>
          </a:bodyPr>
          <a:lstStyle/>
          <a:p>
            <a:pPr>
              <a:lnSpc>
                <a:spcPct val="80000"/>
              </a:lnSpc>
              <a:buFont typeface="Courier New" pitchFamily="49" charset="0"/>
              <a:buChar char="o"/>
            </a:pPr>
            <a:r>
              <a:rPr lang="pt-BR" sz="1700" smtClean="0"/>
              <a:t>DEFENSAS PULMONARES COMPROMETIDAS:</a:t>
            </a:r>
          </a:p>
          <a:p>
            <a:pPr>
              <a:lnSpc>
                <a:spcPct val="80000"/>
              </a:lnSpc>
              <a:buFont typeface="Arial" pitchFamily="34" charset="0"/>
              <a:buChar char="•"/>
            </a:pPr>
            <a:r>
              <a:rPr lang="pt-BR" sz="1700" smtClean="0"/>
              <a:t>A exposição a insultos ambientais, incluindo infecções respiratórias, tabaco e poluição podem complicar a resolução da DBP e prolongam os riscos de morbidade pulmonar [141,142]. </a:t>
            </a:r>
          </a:p>
          <a:p>
            <a:pPr>
              <a:lnSpc>
                <a:spcPct val="80000"/>
              </a:lnSpc>
              <a:buFont typeface="Arial" pitchFamily="34" charset="0"/>
              <a:buChar char="•"/>
            </a:pPr>
            <a:r>
              <a:rPr lang="pt-BR" sz="1700" smtClean="0">
                <a:solidFill>
                  <a:srgbClr val="FF0000"/>
                </a:solidFill>
              </a:rPr>
              <a:t>Bebês prematuros têm maior suscetibilidade à infecção que persiste na infância</a:t>
            </a:r>
            <a:r>
              <a:rPr lang="pt-BR" sz="1700" smtClean="0"/>
              <a:t> [143]. </a:t>
            </a:r>
          </a:p>
          <a:p>
            <a:pPr>
              <a:lnSpc>
                <a:spcPct val="80000"/>
              </a:lnSpc>
              <a:buFont typeface="Arial" pitchFamily="34" charset="0"/>
              <a:buChar char="•"/>
            </a:pPr>
            <a:r>
              <a:rPr lang="pt-BR" sz="1700" smtClean="0"/>
              <a:t>Infecções respiratórias comuns podem resultar em morbidade grave e mortalidade potencial em sobreviventes de DBP. </a:t>
            </a:r>
          </a:p>
          <a:p>
            <a:pPr>
              <a:lnSpc>
                <a:spcPct val="80000"/>
              </a:lnSpc>
              <a:buFont typeface="Arial" pitchFamily="34" charset="0"/>
              <a:buChar char="•"/>
            </a:pPr>
            <a:r>
              <a:rPr lang="pt-BR" sz="1700" smtClean="0"/>
              <a:t>A inflamação associada com estes insultos pulmonares pode levar a lesões pulmonares adicionais no já vulnerável pulmão em recuperação. </a:t>
            </a:r>
          </a:p>
          <a:p>
            <a:pPr>
              <a:lnSpc>
                <a:spcPct val="80000"/>
              </a:lnSpc>
              <a:buFont typeface="Arial" pitchFamily="34" charset="0"/>
              <a:buChar char="•"/>
            </a:pPr>
            <a:r>
              <a:rPr lang="pt-BR" sz="1700" smtClean="0"/>
              <a:t>Tanto os dados epidemiológicos como os modelos animais demonstraram que </a:t>
            </a:r>
            <a:r>
              <a:rPr lang="pt-BR" sz="1700" smtClean="0">
                <a:solidFill>
                  <a:srgbClr val="FF0000"/>
                </a:solidFill>
              </a:rPr>
              <a:t>a DBP aumenta a susceptibilidade à lesão pulmonar induzida por infecção viral com evidência de inflamação alterada como resultado de vias imunorreguladoras inatas interrompidas</a:t>
            </a:r>
            <a:r>
              <a:rPr lang="pt-BR" sz="1700" smtClean="0"/>
              <a:t> [144,145].</a:t>
            </a:r>
          </a:p>
          <a:p>
            <a:pPr>
              <a:lnSpc>
                <a:spcPct val="80000"/>
              </a:lnSpc>
              <a:buFont typeface="Arial" pitchFamily="34" charset="0"/>
              <a:buChar char="•"/>
            </a:pPr>
            <a:r>
              <a:rPr lang="pt-BR" sz="1700" smtClean="0"/>
              <a:t>Além dos insultos ambientais, a morbidade pulmonar em recém-nascidos pré-termo pode ser complicada por </a:t>
            </a:r>
            <a:r>
              <a:rPr lang="pt-BR" sz="1700" smtClean="0">
                <a:solidFill>
                  <a:srgbClr val="FF0000"/>
                </a:solidFill>
              </a:rPr>
              <a:t>refluxo crônico</a:t>
            </a:r>
            <a:r>
              <a:rPr lang="pt-BR" sz="1700" smtClean="0"/>
              <a:t> e </a:t>
            </a:r>
            <a:r>
              <a:rPr lang="pt-BR" sz="1700" smtClean="0">
                <a:solidFill>
                  <a:srgbClr val="FF0000"/>
                </a:solidFill>
              </a:rPr>
              <a:t>microaspiração com risco de pneumonia por aspiração e / ou inflamação crônica.</a:t>
            </a:r>
            <a:r>
              <a:rPr lang="pt-BR" sz="1700" smtClean="0"/>
              <a:t> Embora a evidência seja variável, a melhoria do estado respiratório foi relatada após fundoplicatura a Nissen em lactentes com doença pulmonar crônica grave[146-148].</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 longo prazo da 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z="2200" smtClean="0"/>
              <a:t>SINTOMAS SEMELHANTES A ASMA:</a:t>
            </a:r>
          </a:p>
          <a:p>
            <a:pPr>
              <a:lnSpc>
                <a:spcPct val="90000"/>
              </a:lnSpc>
              <a:buFont typeface="Arial" pitchFamily="34" charset="0"/>
              <a:buChar char="•"/>
            </a:pPr>
            <a:r>
              <a:rPr lang="pt-BR" sz="2200" smtClean="0"/>
              <a:t>Muitos sobreviventes de DBP demonstram um componente da doença reativa das vias aéreas. Acompanhamento a longo prazo dos </a:t>
            </a:r>
            <a:r>
              <a:rPr lang="pt-BR" sz="2200" b="1" smtClean="0">
                <a:solidFill>
                  <a:srgbClr val="FF0000"/>
                </a:solidFill>
              </a:rPr>
              <a:t>bebês nascidos &lt;26 semanas de gestação identificaram que 25% tinham diagnóstico de asma aos 11 anos de idade enquanto mais de duas vezes essa porcentagem (56%) apresentava evidência de espirometria anormal [149</a:t>
            </a:r>
            <a:r>
              <a:rPr lang="pt-BR" sz="2200" smtClean="0"/>
              <a:t>].</a:t>
            </a:r>
          </a:p>
          <a:p>
            <a:pPr>
              <a:lnSpc>
                <a:spcPct val="90000"/>
              </a:lnSpc>
              <a:buFont typeface="Arial" pitchFamily="34" charset="0"/>
              <a:buChar char="•"/>
            </a:pPr>
            <a:r>
              <a:rPr lang="pt-BR" sz="2200" smtClean="0"/>
              <a:t>Eles são </a:t>
            </a:r>
            <a:r>
              <a:rPr lang="pt-BR" sz="2200" smtClean="0">
                <a:solidFill>
                  <a:srgbClr val="FF0000"/>
                </a:solidFill>
              </a:rPr>
              <a:t>menos responsivos aos broncodilatadores</a:t>
            </a:r>
            <a:r>
              <a:rPr lang="pt-BR" sz="2200" smtClean="0"/>
              <a:t>, pois podem sofrer um </a:t>
            </a:r>
            <a:r>
              <a:rPr lang="pt-BR" sz="2200" smtClean="0">
                <a:solidFill>
                  <a:srgbClr val="FF0000"/>
                </a:solidFill>
              </a:rPr>
              <a:t>estreitamento fixo da via aérea periférica</a:t>
            </a:r>
            <a:r>
              <a:rPr lang="pt-BR" sz="2200" smtClean="0"/>
              <a:t> [150]. os benefícios de corticosteróides inalados também são considerados menos consistentes para crianças com DBP em comparação com aqueles com asma [151]</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 longo prazo da 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1700" smtClean="0"/>
              <a:t>INTOLERÂNCIA AO EXERCÍCIO:</a:t>
            </a:r>
          </a:p>
          <a:p>
            <a:pPr>
              <a:lnSpc>
                <a:spcPct val="80000"/>
              </a:lnSpc>
              <a:buFont typeface="Arial" pitchFamily="34" charset="0"/>
              <a:buChar char="•"/>
            </a:pPr>
            <a:r>
              <a:rPr lang="pt-BR" sz="1700" smtClean="0"/>
              <a:t>Os sobreviventes de DBP podem experimentar exacerbação de morbidades pulmonares com exercício ou exposição à hipoxia. O </a:t>
            </a:r>
            <a:r>
              <a:rPr lang="pt-BR" sz="1700" smtClean="0">
                <a:solidFill>
                  <a:srgbClr val="FF0000"/>
                </a:solidFill>
              </a:rPr>
              <a:t>risco significativo de broncoconstricção induzida pelo exercício</a:t>
            </a:r>
            <a:r>
              <a:rPr lang="pt-BR" sz="1700" smtClean="0"/>
              <a:t> foi demonstrado em crianças com DBP consistente com as preocupações com a doença reativa das vias aéreas observada no slide anterior [150]. </a:t>
            </a:r>
          </a:p>
          <a:p>
            <a:pPr>
              <a:lnSpc>
                <a:spcPct val="80000"/>
              </a:lnSpc>
              <a:buFont typeface="Arial" pitchFamily="34" charset="0"/>
              <a:buChar char="•"/>
            </a:pPr>
            <a:r>
              <a:rPr lang="pt-BR" sz="1700" smtClean="0"/>
              <a:t>Além do risco de broncoconstrição induzida pelo exercício, os sobreviventes de DBP apresentam comprometimento da  troca de gás com atividade física. O teste de esforço identifica a transferência de gás reduzida em repouso e durante a atividade que foi atribuída a distúrbios de longo prazo na estrutura pulmonar ou residual disfunção ventricular direita que afeta o débito cardíaco [153]. </a:t>
            </a:r>
          </a:p>
          <a:p>
            <a:pPr>
              <a:lnSpc>
                <a:spcPct val="80000"/>
              </a:lnSpc>
              <a:buFont typeface="Arial" pitchFamily="34" charset="0"/>
              <a:buChar char="•"/>
            </a:pPr>
            <a:r>
              <a:rPr lang="pt-BR" sz="1700" smtClean="0"/>
              <a:t>Uma avaliação detalhada recente de sobreviventes de DBD de 7 a 14 anos observou limitação ventilatória com o exercício, incluindo maior uso da reserva ventilatória, menor ventilação máxima e menor volume corrente. O pico de exercício resultou em hipoxemia em 60% das crianças com DBP com um aumento concomitante na PaCO2 consistente com hipoventilação alveolar [155].</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 longo prazo da </a:t>
            </a:r>
            <a:r>
              <a:rPr lang="pt-BR" dirty="0" err="1" smtClean="0"/>
              <a:t>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smtClean="0"/>
              <a:t>RESPOSTAS VENTILATÓRIAS ANORMAIS:</a:t>
            </a:r>
          </a:p>
          <a:p>
            <a:pPr>
              <a:lnSpc>
                <a:spcPct val="90000"/>
              </a:lnSpc>
            </a:pPr>
            <a:r>
              <a:rPr lang="pt-BR" smtClean="0"/>
              <a:t>Especificamente, respostas normais de aumento da ventilação com hipoxia e a diminuição da ventilação com hiperoxia podem ser alteradas. Persistente  disfunção quimiorreceptiva foi documentada em sobreviventes de DBP [156, 157]. Resposta inadequada hipoventilação e hipoxia podem representar um risco significativo de morbidade em sobreviventes de DBP que também podem sofrer comorbidades da via aérea central ou broncomalácia. A função anormal do músculo respiratório em sobreviventes de DBP pode complicar ainda mais esse risco [156].</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 longo prazo da DBP</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r>
              <a:rPr lang="pt-BR" sz="2200" smtClean="0"/>
              <a:t>HIPERTENSÃO ARTERIAL PULMONAR</a:t>
            </a:r>
          </a:p>
          <a:p>
            <a:pPr>
              <a:buFont typeface="Arial" pitchFamily="34" charset="0"/>
              <a:buChar char="•"/>
            </a:pPr>
            <a:r>
              <a:rPr lang="pt-BR" sz="2200" smtClean="0"/>
              <a:t>A </a:t>
            </a:r>
            <a:r>
              <a:rPr lang="pt-BR" sz="2200" smtClean="0">
                <a:solidFill>
                  <a:srgbClr val="FF0000"/>
                </a:solidFill>
              </a:rPr>
              <a:t>vasculatura pulmonar dismórfica e a angiogênese comprometida na DBP resultam em risco de pressões pulmonares elevadas ou hipertensão pulmonar associada a DBP.</a:t>
            </a:r>
          </a:p>
          <a:p>
            <a:pPr>
              <a:buFont typeface="Arial" pitchFamily="34" charset="0"/>
              <a:buChar char="•"/>
            </a:pPr>
            <a:r>
              <a:rPr lang="pt-BR" sz="2200" smtClean="0"/>
              <a:t>Pacientes com DBP e pressões pulmonares elevadas correm </a:t>
            </a:r>
            <a:r>
              <a:rPr lang="pt-BR" sz="2200" smtClean="0">
                <a:solidFill>
                  <a:srgbClr val="FF0000"/>
                </a:solidFill>
              </a:rPr>
              <a:t>alto risco de crises de hipertensão pulmonar (HP)</a:t>
            </a:r>
            <a:r>
              <a:rPr lang="pt-BR" sz="2200" smtClean="0"/>
              <a:t> e mortalidade precoce. Aqueles que sobreviveram podem, em última instância, demonstrar uma resolução da doença com crescimento pulmonar adicional. </a:t>
            </a:r>
          </a:p>
          <a:p>
            <a:pPr>
              <a:buFont typeface="Arial" pitchFamily="34" charset="0"/>
              <a:buChar char="•"/>
            </a:pPr>
            <a:r>
              <a:rPr lang="pt-BR" sz="2200" smtClean="0"/>
              <a:t>Os resultados na idade adulta e os riscos de doença vascular pulmonar tardia com HP associada à DBP permanecem mal definidos.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Conclusões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r>
              <a:rPr lang="pt-BR" sz="2200" smtClean="0"/>
              <a:t>A definição, fisiopatologia e manejo da displasia broncopulmonar (DBP) tem evoluído significativamente desde a primeira descrição de Northway há quase 50 anos. Os avanços no cuidado neonatal, resultaram em taxas aumentadas de sobrevivência de bebês extremamente prematuros, levando a um novo conjunto de desafios de gestão, bem como uma população emergente de sobreviventes a longo prazo de DBP;</a:t>
            </a:r>
          </a:p>
          <a:p>
            <a:r>
              <a:rPr lang="pt-BR" sz="2200" smtClean="0"/>
              <a:t>Cuidados interdisciplinares para atender às complexas necessidades pulmonares, nutricionais e de desenvolvimento destes pacientes são críticos e podem influenciar os resultados da DBP grave [148].</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Conclusões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pPr>
            <a:r>
              <a:rPr lang="pt-BR" sz="2000" smtClean="0"/>
              <a:t>Estudos terapêuticos randomizados, além da avaliação longitudinal desses pacientes, permanecem essenciais para otimizar os cuidados e discernir os fatores de risco de morbidade. Embora esses estudos exijam recursos significativos, eles são muito necessários, pois falta evidência para o tratamento ótimo. </a:t>
            </a:r>
          </a:p>
          <a:p>
            <a:pPr>
              <a:lnSpc>
                <a:spcPct val="80000"/>
              </a:lnSpc>
            </a:pPr>
            <a:r>
              <a:rPr lang="pt-BR" sz="2000" smtClean="0"/>
              <a:t>Além do mais, pouco se sabe sobre os resultados pulmonares da DBP além da segunda década de vida. Se </a:t>
            </a:r>
            <a:r>
              <a:rPr lang="pt-BR" sz="2000" smtClean="0">
                <a:solidFill>
                  <a:srgbClr val="FF0000"/>
                </a:solidFill>
              </a:rPr>
              <a:t>destacam a preocupação com o risco aumentado de disfunção ventricular direita subclínica, doença pulmonar obstrutiva, intolerância ao exercício e sintomas similares a asma em sobreviventes</a:t>
            </a:r>
            <a:r>
              <a:rPr lang="pt-BR" sz="2000" smtClean="0"/>
              <a:t>. </a:t>
            </a:r>
          </a:p>
          <a:p>
            <a:pPr>
              <a:lnSpc>
                <a:spcPct val="80000"/>
              </a:lnSpc>
            </a:pPr>
            <a:r>
              <a:rPr lang="pt-BR" sz="2000" smtClean="0"/>
              <a:t>À medida que as tendências demonstram a crescente sobrevivência de bebês extremamente prematuros, quase metade dos quais será diagnosticada com DBP, é imperativo que estudos futuros investiguem mecanismos e fatores de risco que influenciam a morbidade de longo prazo com um objetivo geral de reduzir o ônus da doença.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4"/>
          <p:cNvPicPr>
            <a:picLocks noChangeAspect="1" noChangeArrowheads="1"/>
          </p:cNvPicPr>
          <p:nvPr/>
        </p:nvPicPr>
        <p:blipFill>
          <a:blip r:embed="rId2"/>
          <a:srcRect/>
          <a:stretch>
            <a:fillRect/>
          </a:stretch>
        </p:blipFill>
        <p:spPr bwMode="auto">
          <a:xfrm>
            <a:off x="250825" y="2205038"/>
            <a:ext cx="8547100" cy="3095625"/>
          </a:xfrm>
          <a:prstGeom prst="rect">
            <a:avLst/>
          </a:prstGeom>
          <a:noFill/>
          <a:ln w="38100">
            <a:solidFill>
              <a:schemeClr val="tx2"/>
            </a:solid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t>Referências-Consultem o Artigo integral!</a:t>
            </a:r>
          </a:p>
        </p:txBody>
      </p:sp>
      <p:sp>
        <p:nvSpPr>
          <p:cNvPr id="76805" name="Rectangle 5"/>
          <p:cNvSpPr>
            <a:spLocks noChangeArrowheads="1"/>
          </p:cNvSpPr>
          <p:nvPr/>
        </p:nvSpPr>
        <p:spPr bwMode="auto">
          <a:xfrm>
            <a:off x="179388" y="2997200"/>
            <a:ext cx="8132762" cy="638175"/>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sz="1400">
                <a:hlinkClick r:id="rId2"/>
              </a:rPr>
              <a:t>Bronchopulmonary Dysplasia: Chronic Lung Disease of Infancy and Long-Term Pulmonary Outcomes.</a:t>
            </a:r>
            <a:endParaRPr lang="pt-BR" sz="1400"/>
          </a:p>
          <a:p>
            <a:pPr algn="ctr"/>
            <a:r>
              <a:rPr lang="pt-BR" sz="1400"/>
              <a:t>Davidson LM, Berkelhamer SK.J Clin Med. 2017 Jan 6;6(1). pii: E4. doi: 10.3390/jcm6010004. Review.</a:t>
            </a:r>
          </a:p>
          <a:p>
            <a:pPr algn="ctr"/>
            <a:r>
              <a:rPr lang="pt-BR" sz="1400"/>
              <a:t>PMID: 28067830</a:t>
            </a:r>
            <a:r>
              <a:rPr lang="pt-BR" sz="1400">
                <a:solidFill>
                  <a:srgbClr val="0000CC"/>
                </a:solidFill>
              </a:rPr>
              <a:t> </a:t>
            </a:r>
            <a:r>
              <a:rPr lang="pt-BR" sz="1400" u="sng">
                <a:hlinkClick r:id="rId3"/>
              </a:rPr>
              <a:t>Similar articles</a:t>
            </a:r>
            <a:r>
              <a:rPr lang="pt-BR" sz="1400" u="sng"/>
              <a:t> </a:t>
            </a:r>
            <a:r>
              <a:rPr lang="pt-BR" sz="1400" b="1">
                <a:solidFill>
                  <a:srgbClr val="0000CC"/>
                </a:solidFill>
              </a:rPr>
              <a:t>Artigo Livre!</a:t>
            </a:r>
            <a:r>
              <a:rPr lang="pt-BR" sz="1400"/>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algn="ctr"/>
            <a:r>
              <a:rPr lang="pt-BR" sz="2600" b="1" cap="none" smtClean="0">
                <a:solidFill>
                  <a:srgbClr val="0000CC"/>
                </a:solidFill>
              </a:rPr>
              <a:t>Nota do Editor do site, Dr. Paulo R. Margotto</a:t>
            </a:r>
            <a:br>
              <a:rPr lang="pt-BR" sz="2600" b="1" cap="none" smtClean="0">
                <a:solidFill>
                  <a:srgbClr val="0000CC"/>
                </a:solidFill>
              </a:rPr>
            </a:br>
            <a:r>
              <a:rPr lang="pt-BR" sz="2600" b="1" cap="none" smtClean="0">
                <a:solidFill>
                  <a:srgbClr val="0000CC"/>
                </a:solidFill>
              </a:rPr>
              <a:t>Estudando Juntos! Aqui e Agora</a:t>
            </a:r>
          </a:p>
        </p:txBody>
      </p:sp>
      <p:pic>
        <p:nvPicPr>
          <p:cNvPr id="62468" name="Picture 4" descr="20170624_145605"/>
          <p:cNvPicPr>
            <a:picLocks noChangeAspect="1" noChangeArrowheads="1"/>
          </p:cNvPicPr>
          <p:nvPr>
            <p:ph type="body" idx="4294967295"/>
          </p:nvPr>
        </p:nvPicPr>
        <p:blipFill>
          <a:blip r:embed="rId2" cstate="print"/>
          <a:srcRect/>
          <a:stretch>
            <a:fillRect/>
          </a:stretch>
        </p:blipFill>
        <p:spPr>
          <a:xfrm>
            <a:off x="755650" y="1557338"/>
            <a:ext cx="7467600" cy="4200525"/>
          </a:xfrm>
        </p:spPr>
      </p:pic>
      <p:sp>
        <p:nvSpPr>
          <p:cNvPr id="62469" name="Text Box 5"/>
          <p:cNvSpPr txBox="1">
            <a:spLocks noChangeArrowheads="1"/>
          </p:cNvSpPr>
          <p:nvPr/>
        </p:nvSpPr>
        <p:spPr bwMode="auto">
          <a:xfrm>
            <a:off x="3203575" y="5949950"/>
            <a:ext cx="2549525" cy="366713"/>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4294967295"/>
          </p:nvPr>
        </p:nvSpPr>
        <p:spPr/>
        <p:txBody>
          <a:bodyPr/>
          <a:lstStyle/>
          <a:p>
            <a:pPr>
              <a:lnSpc>
                <a:spcPct val="80000"/>
              </a:lnSpc>
            </a:pPr>
            <a:r>
              <a:rPr lang="pt-BR" sz="1200" smtClean="0">
                <a:latin typeface="Times New Roman" pitchFamily="18" charset="0"/>
              </a:rPr>
              <a:t>A displasia broncopulmonar (DBP), uma das sequelas mais importante dos recém-nascidos prematuros, infelizmente  não tem diminuído nos últimos anos devido a maior sobrevivência dos recém-nascidos prematuros extremos. Com o uso de esteróide pré-natal, surfactante pós-natal, o uso de padrões menos agressivos de ventilação mecânica (VM) o quadro da DBP mudou muito. Do quadro de enfisema e atelectasia, metaplasia epitelial das vias aéreas, fibrose intersticial, hiperplasia da musculatura lisa das vias aéreas e dos vasos sanguíneos pulmonares, hipertrofia do ventriculo direito (velha DBP) para um quadro de mínimas lesões nas vias aéreas, edema pulmonar, não mais fibrose, e essencialmente, diminuição da septação alveolar e dminuição do desenvolvimento vascular ou seja, </a:t>
            </a:r>
            <a:r>
              <a:rPr lang="pt-BR" sz="1200" b="1" smtClean="0">
                <a:latin typeface="Times New Roman" pitchFamily="18" charset="0"/>
              </a:rPr>
              <a:t>cessa o desenvolvimento alveolar</a:t>
            </a:r>
            <a:r>
              <a:rPr lang="pt-BR" sz="1200" smtClean="0">
                <a:latin typeface="Times New Roman" pitchFamily="18" charset="0"/>
              </a:rPr>
              <a:t> (nova DBP). Entre os fatores que diminuem o desenvolvimento pulmonar se destacam a corioamnionite, a persistência prolongada  do canal arterial hemodinamicamente significativo, altas concentrações de oxigênio, infecção, distensão pulmonar, deficiências nutricionais, restrição do crescimento intrauterino, o não uso de esteróide pré-natal e o grande vilação a ventilação mecânica prolongad, principalmente quando agressiva (24 horas a 7 dias, 2,4 vezes mais e &gt; 7 dias, 15 vezes mais!) O uso de CPAP nasal, INSURE (intubação-surfactante-extubação) e, como comentadoos </a:t>
            </a:r>
            <a:r>
              <a:rPr lang="pt-BR" sz="1200" i="1" smtClean="0">
                <a:latin typeface="Times New Roman" pitchFamily="18" charset="0"/>
              </a:rPr>
              <a:t>links</a:t>
            </a:r>
            <a:r>
              <a:rPr lang="pt-BR" sz="1200" smtClean="0">
                <a:latin typeface="Times New Roman" pitchFamily="18" charset="0"/>
              </a:rPr>
              <a:t>, o MINI INSURE (uso de surfactante de forma menos invasiva) tem  resultado em menos ventilação mecânica nestes recém-nascidos. Há estratégias de ventilação que podem oferecer vantagens como a ventilação sincronizada com suporte de pressão e a ventilaçao com objetivo de volume (</a:t>
            </a:r>
            <a:r>
              <a:rPr lang="pt-BR" sz="1200" i="1" smtClean="0">
                <a:latin typeface="Times New Roman" pitchFamily="18" charset="0"/>
              </a:rPr>
              <a:t>volume tarjet ventilation</a:t>
            </a:r>
            <a:r>
              <a:rPr lang="pt-BR" sz="1200" smtClean="0">
                <a:latin typeface="Times New Roman" pitchFamily="18" charset="0"/>
              </a:rPr>
              <a:t>). Na prevenção, ainda em estudo, com destaque para  o uso de </a:t>
            </a:r>
            <a:r>
              <a:rPr lang="pt-BR" sz="1200" b="1" smtClean="0">
                <a:latin typeface="Times New Roman" pitchFamily="18" charset="0"/>
              </a:rPr>
              <a:t>budesonida intra-traqueal (0,25mg/kg) com surfactante (100mg/kg)</a:t>
            </a:r>
            <a:r>
              <a:rPr lang="pt-BR" sz="1200" smtClean="0">
                <a:latin typeface="Times New Roman" pitchFamily="18" charset="0"/>
              </a:rPr>
              <a:t> , com resultados dramáticos </a:t>
            </a:r>
            <a:r>
              <a:rPr lang="pt-BR" sz="1200" b="1" smtClean="0">
                <a:latin typeface="Times New Roman" pitchFamily="18" charset="0"/>
              </a:rPr>
              <a:t>(a incidência  de DBP/morte foi de 42% versos 66% no grupo controle</a:t>
            </a:r>
            <a:r>
              <a:rPr lang="pt-BR" sz="1200" smtClean="0">
                <a:latin typeface="Times New Roman" pitchFamily="18" charset="0"/>
              </a:rPr>
              <a:t>: </a:t>
            </a:r>
            <a:r>
              <a:rPr lang="pt-BR" sz="1200" b="1" smtClean="0">
                <a:latin typeface="Times New Roman" pitchFamily="18" charset="0"/>
              </a:rPr>
              <a:t>RR=0,58;IC a 95% de 0,44-0,77-P=0,001!</a:t>
            </a:r>
            <a:r>
              <a:rPr lang="pt-BR" sz="1200" smtClean="0">
                <a:latin typeface="Times New Roman" pitchFamily="18" charset="0"/>
              </a:rPr>
              <a:t>). Inclusive, o seguimento destes recém-nascidos não demonstrou nenhuma evidência de efeito negativo na evolução neurológica destes recém-nascidos. Também e evidência o uso de célula tronco (melhora a alveolarização inibida com altas concentrações de oxigênio, assim como a significativa redução de medidores inflamatórias nas vias aéreas). Como diz Bancalari E, é impossível eliminar a DBP, principalmente nos RN de 23-24-25-26 semanas, mas com os conhecimentos já adquiridos, podemos diminuir a sua incidência. No entanto, para estes recém-nascidos com extrema prematuridade, teremos que usar novas intervenções ainda em estudo, incluindo o uso de CTGF (um fator de crescimento do tecido conjuntivo -fator profibrótico - que desacelera a alveolarização, sendo produzido em ventilação com alto volume corrente). É importante que saibamos também (nos links) que a DBP associa-e com atraso na maturação cerebral (</a:t>
            </a:r>
            <a:r>
              <a:rPr lang="pt-BR" sz="1200" b="1" smtClean="0">
                <a:latin typeface="Times New Roman" pitchFamily="18" charset="0"/>
              </a:rPr>
              <a:t>3,8 vezes mais; IC a 95% de 1,2 – 12 P=0,023!) </a:t>
            </a:r>
            <a:r>
              <a:rPr lang="pt-BR" sz="1200" smtClean="0">
                <a:latin typeface="Times New Roman" pitchFamily="18" charset="0"/>
              </a:rPr>
              <a:t>Através das discussões diárias na Unidade  de Neonatologia do HMIB/SES/DF, implementamos a idéia que "menos é mais", evitando sempre que possível a ventilação mecânica e quando usada, pelo menor tempo possível, dando prioridade aos métodos de ventilação não invasiva (CPAP precoce, INSURE, MINI INURE,  Ventilação não invasiva e mais recentemente, o uso de cânula de alto fluxo na extubação, ainda em teste na Unidade) e a prioridade na nutrição, principalmente enteral (que evita a proteólise - a DBP é uma doença inflamatória proteolítica) com maior teor proteico. </a:t>
            </a:r>
          </a:p>
        </p:txBody>
      </p:sp>
      <p:graphicFrame>
        <p:nvGraphicFramePr>
          <p:cNvPr id="63506" name="Group 18"/>
          <p:cNvGraphicFramePr>
            <a:graphicFrameLocks noGrp="1"/>
          </p:cNvGraphicFramePr>
          <p:nvPr/>
        </p:nvGraphicFramePr>
        <p:xfrm>
          <a:off x="827088" y="476250"/>
          <a:ext cx="7056437" cy="936625"/>
        </p:xfrm>
        <a:graphic>
          <a:graphicData uri="http://schemas.openxmlformats.org/drawingml/2006/table">
            <a:tbl>
              <a:tblPr/>
              <a:tblGrid>
                <a:gridCol w="6310312"/>
                <a:gridCol w="746125"/>
              </a:tblGrid>
              <a:tr h="936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O que h</a:t>
                      </a:r>
                      <a:r>
                        <a:rPr kumimoji="0" lang="pt-BR" sz="1200" b="1" i="0" u="none" strike="noStrike" cap="none" normalizeH="0" baseline="0" smtClean="0">
                          <a:ln>
                            <a:noFill/>
                          </a:ln>
                          <a:solidFill>
                            <a:srgbClr val="999999"/>
                          </a:solidFill>
                          <a:effectLst/>
                          <a:latin typeface="Century Schoolbook"/>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 de novo na Patogenia e Preven</a:t>
                      </a:r>
                      <a:r>
                        <a:rPr kumimoji="0" lang="pt-BR" sz="1200" b="1" i="0" u="none" strike="noStrike" cap="none" normalizeH="0" baseline="0" smtClean="0">
                          <a:ln>
                            <a:noFill/>
                          </a:ln>
                          <a:solidFill>
                            <a:srgbClr val="999999"/>
                          </a:solidFill>
                          <a:effectLst/>
                          <a:latin typeface="Century Schoolbook"/>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da Displasia Broncopulmonar (23o Congresso Brasileiro de Perinatologia, 14-17 de setembro de 2016, Gramado, RS)</a:t>
                      </a:r>
                      <a:r>
                        <a:rPr kumimoji="0" lang="pt-BR" sz="12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2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Eduardo Bancalari (EUA). Realizado por Paulo R. Margotto</a:t>
                      </a:r>
                      <a:endParaRPr kumimoji="0" lang="pt-BR" sz="1200" b="0" i="0" u="none" strike="noStrike" cap="none" normalizeH="0" baseline="0" smtClean="0">
                        <a:ln>
                          <a:noFill/>
                        </a:ln>
                        <a:solidFill>
                          <a:schemeClr val="tx1"/>
                        </a:solidFill>
                        <a:effectLst/>
                        <a:latin typeface="Century Schoolbook"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Century Schoolbook"/>
                          <a:cs typeface="Times New Roman" pitchFamily="18" charset="0"/>
                        </a:rPr>
                        <a:t>      </a:t>
                      </a:r>
                      <a:endParaRPr kumimoji="0" lang="pt-BR" sz="1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3494" name="Picture 6" descr="link2">
            <a:hlinkClick r:id="rId2"/>
          </p:cNvPr>
          <p:cNvPicPr>
            <a:picLocks noChangeAspect="1" noChangeArrowheads="1"/>
          </p:cNvPicPr>
          <p:nvPr/>
        </p:nvPicPr>
        <p:blipFill>
          <a:blip r:embed="rId3"/>
          <a:srcRect/>
          <a:stretch>
            <a:fillRect/>
          </a:stretch>
        </p:blipFill>
        <p:spPr bwMode="auto">
          <a:xfrm>
            <a:off x="7164388" y="765175"/>
            <a:ext cx="352425" cy="28575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4294967295"/>
          </p:nvPr>
        </p:nvSpPr>
        <p:spPr/>
        <p:txBody>
          <a:bodyPr/>
          <a:lstStyle/>
          <a:p>
            <a:pPr>
              <a:lnSpc>
                <a:spcPct val="90000"/>
              </a:lnSpc>
            </a:pPr>
            <a:r>
              <a:rPr lang="pt-BR" sz="2000" smtClean="0">
                <a:latin typeface="Times New Roman" pitchFamily="18" charset="0"/>
              </a:rPr>
              <a:t>Em  30 minutos Eduardo Bancalari tenta convencer-nos a não usar a ventilação mecânica (VM). A intubação na sala de parto faz diferença na explicação das diferentes taxas de displasia broncopulmonar (DBP) entre os Hospitais. Os autores mostraram que com a VM &gt;24 horas, a odds ratio ajustada (chance) para  displasia broncopulmonar (DBP)  foi de 2,4 e acima de 7 dias, a odds ratio ajustada foi de 14,9. Este é um argumento para que possamos usar o menos tempo possível a VM nestes recém-nascidos.  Então, como podemos evitar esta ventilação mecânica? (</a:t>
            </a:r>
            <a:r>
              <a:rPr lang="pt-BR" sz="2000" i="1" smtClean="0">
                <a:latin typeface="Times New Roman" pitchFamily="18" charset="0"/>
              </a:rPr>
              <a:t>How can we keep babies off mechanical ventilation?)</a:t>
            </a:r>
            <a:r>
              <a:rPr lang="pt-BR" sz="2000" smtClean="0">
                <a:latin typeface="Times New Roman" pitchFamily="18" charset="0"/>
              </a:rPr>
              <a:t> Já lhes digo: não inicie a VM a menos que  esteja claramente justificada. Use formas alternativas: CPAP nasal, NIPPV (</a:t>
            </a:r>
            <a:r>
              <a:rPr lang="pt-BR" sz="2000" i="1" smtClean="0">
                <a:latin typeface="Times New Roman" pitchFamily="18" charset="0"/>
              </a:rPr>
              <a:t>nasal intermittent positive pressure ventilation</a:t>
            </a:r>
            <a:r>
              <a:rPr lang="pt-BR" sz="2000" smtClean="0">
                <a:latin typeface="Times New Roman" pitchFamily="18" charset="0"/>
              </a:rPr>
              <a:t>). Descontinue a ventilação logo que possível; desmame agressivamente para um suporte respiratório menos invasivo. Esta é a mensagem que quero deixar a todos aqui em Miami. Sei que nem sempre é possível, mas devemos sempre tentar. </a:t>
            </a:r>
          </a:p>
        </p:txBody>
      </p:sp>
      <p:graphicFrame>
        <p:nvGraphicFramePr>
          <p:cNvPr id="64531" name="Group 19"/>
          <p:cNvGraphicFramePr>
            <a:graphicFrameLocks noGrp="1"/>
          </p:cNvGraphicFramePr>
          <p:nvPr/>
        </p:nvGraphicFramePr>
        <p:xfrm>
          <a:off x="827088" y="404813"/>
          <a:ext cx="7056437" cy="1005840"/>
        </p:xfrm>
        <a:graphic>
          <a:graphicData uri="http://schemas.openxmlformats.org/drawingml/2006/table">
            <a:tbl>
              <a:tblPr/>
              <a:tblGrid>
                <a:gridCol w="6308725"/>
                <a:gridCol w="747712"/>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Suporte respirat</a:t>
                      </a:r>
                      <a:r>
                        <a:rPr kumimoji="0" lang="pt-BR" sz="1200" b="1" i="0" u="none" strike="noStrike" cap="none" normalizeH="0" baseline="0" smtClean="0">
                          <a:ln>
                            <a:noFill/>
                          </a:ln>
                          <a:solidFill>
                            <a:srgbClr val="999999"/>
                          </a:solidFill>
                          <a:effectLst/>
                          <a:latin typeface="Century Schoolbook"/>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rio minimamente invasivo no rec</a:t>
                      </a:r>
                      <a:r>
                        <a:rPr kumimoji="0" lang="pt-BR" sz="1200" b="1" i="0" u="none" strike="noStrike" cap="none" normalizeH="0" baseline="0" smtClean="0">
                          <a:ln>
                            <a:noFill/>
                          </a:ln>
                          <a:solidFill>
                            <a:srgbClr val="999999"/>
                          </a:solidFill>
                          <a:effectLst/>
                          <a:latin typeface="Century Schoolbook"/>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m-nascido de muito baixo peso. Estamos prontos para isto? (Minimally invasive respiratory support in the vlbw infant. Are we ready for it?)</a:t>
                      </a:r>
                      <a:r>
                        <a:rPr kumimoji="0" lang="pt-BR" sz="12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2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Eduardo Bancalari (Estados Unidos)/ Mats Bennow (Su</a:t>
                      </a:r>
                      <a:r>
                        <a:rPr kumimoji="0" lang="pt-BR" sz="1200" b="0" i="0" u="none" strike="noStrike" cap="none" normalizeH="0" baseline="0" smtClean="0">
                          <a:ln>
                            <a:noFill/>
                          </a:ln>
                          <a:solidFill>
                            <a:srgbClr val="999999"/>
                          </a:solidFill>
                          <a:effectLst/>
                          <a:latin typeface="Century Schoolbook"/>
                          <a:cs typeface="Times New Roman" pitchFamily="18" charset="0"/>
                        </a:rPr>
                        <a:t>é</a:t>
                      </a:r>
                      <a:r>
                        <a:rPr kumimoji="0" lang="pt-BR" sz="1200" b="0" i="0" u="none" strike="noStrike" cap="none" normalizeH="0" baseline="0" smtClean="0">
                          <a:ln>
                            <a:noFill/>
                          </a:ln>
                          <a:solidFill>
                            <a:srgbClr val="999999"/>
                          </a:solidFill>
                          <a:effectLst/>
                          <a:latin typeface="Verdana" pitchFamily="34" charset="0"/>
                          <a:cs typeface="Times New Roman" pitchFamily="18" charset="0"/>
                        </a:rPr>
                        <a:t>cia). Realizado por Paulo R. Margotto</a:t>
                      </a:r>
                      <a:endParaRPr kumimoji="0" lang="pt-BR" sz="1200" b="0" i="0" u="none" strike="noStrike" cap="none" normalizeH="0" baseline="0" smtClean="0">
                        <a:ln>
                          <a:noFill/>
                        </a:ln>
                        <a:solidFill>
                          <a:schemeClr val="tx1"/>
                        </a:solidFill>
                        <a:effectLst/>
                        <a:latin typeface="Century Schoolbook"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Century Schoolbook"/>
                          <a:cs typeface="Times New Roman" pitchFamily="18" charset="0"/>
                        </a:rPr>
                        <a:t>      </a:t>
                      </a:r>
                      <a:endParaRPr kumimoji="0" lang="pt-BR" sz="1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4518" name="Picture 6" descr="link2">
            <a:hlinkClick r:id="rId2"/>
          </p:cNvPr>
          <p:cNvPicPr>
            <a:picLocks noChangeAspect="1" noChangeArrowheads="1"/>
          </p:cNvPicPr>
          <p:nvPr/>
        </p:nvPicPr>
        <p:blipFill>
          <a:blip r:embed="rId3"/>
          <a:srcRect/>
          <a:stretch>
            <a:fillRect/>
          </a:stretch>
        </p:blipFill>
        <p:spPr bwMode="auto">
          <a:xfrm>
            <a:off x="7019925" y="765175"/>
            <a:ext cx="352425" cy="285750"/>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4294967295"/>
          </p:nvPr>
        </p:nvSpPr>
        <p:spPr/>
        <p:txBody>
          <a:bodyPr/>
          <a:lstStyle/>
          <a:p>
            <a:pPr>
              <a:lnSpc>
                <a:spcPct val="80000"/>
              </a:lnSpc>
            </a:pPr>
            <a:r>
              <a:rPr lang="pt-BR" sz="1400" smtClean="0"/>
              <a:t>Devemos sim usar o CPAP. Os números mostram que há uma tendência a um melhor desfecho nos RN tratados com CPAP do que aqueles tratados com ventilação mecânica (VM); talvez seja um pouco melhor do que intubar e ventilar todos eles.  No entanto, não podemos dizer que com estas estratégias vamos conseguir diminuir a incidência de DBP.</a:t>
            </a:r>
          </a:p>
          <a:p>
            <a:pPr>
              <a:lnSpc>
                <a:spcPct val="80000"/>
              </a:lnSpc>
            </a:pPr>
            <a:r>
              <a:rPr lang="pt-BR" sz="1400" smtClean="0"/>
              <a:t>Outro comentário que deve ser feito aqui é sobre o uso prolongado do CPAP com pressões e FiO2 altas. Todos vocês que tratam de prematuros sabem muito bem, que, ainda que queiramos mantê-los em CPAP, muito destes prematuros por causa de apnéia severa, acabam sendo colocados em VM. Uma coisa é o que desejamos e outra coisa é o que precisamos fazer pelos nossos pacientes.</a:t>
            </a:r>
          </a:p>
          <a:p>
            <a:pPr>
              <a:lnSpc>
                <a:spcPct val="80000"/>
              </a:lnSpc>
            </a:pPr>
            <a:r>
              <a:rPr lang="pt-BR" sz="1400" smtClean="0"/>
              <a:t>Outra coisa que preciso mencionar é que a necessidade de VM varia muito entre uma e outra Unidade. Isto depende muito da experiência com o uso de CPAP, dos profissionais e da mentalidade daquela Unidade. Em Columbia, eles tem maior sucesso mantendo os RN somente em CPAP em comparação com outras Unidades, porque eles tem a filosofia de que a VM seja realmente muito prejudicial. Assim, fazem todo esforço para que os RN não sejam colocados na VM. </a:t>
            </a:r>
          </a:p>
          <a:p>
            <a:pPr>
              <a:lnSpc>
                <a:spcPct val="80000"/>
              </a:lnSpc>
            </a:pPr>
            <a:r>
              <a:rPr lang="pt-BR" sz="1400" smtClean="0"/>
              <a:t>Eu digo para vocês que a nossa posição é muito mais eclética. Não acreditamos no fanatismo. Não podemos levar estes RN ao extremo no CPAP, pois podemos causar muito mais prejuízos. Obviamente se intubamos um prematuro que precisa mais do que 30% de oxigênio, usamos imediatamente o surfactante o mais precoce possível, pois quanto mais tarde usar, menos eficaz ele é. </a:t>
            </a:r>
            <a:r>
              <a:rPr lang="pt-BR" sz="1400" smtClean="0">
                <a:solidFill>
                  <a:srgbClr val="0000CC"/>
                </a:solidFill>
              </a:rPr>
              <a:t>Devemos fazer um equilíbrio racional entre usar a VM e não esperar um comprometimento importante causado por insuficiência respiratória grave.</a:t>
            </a:r>
          </a:p>
        </p:txBody>
      </p:sp>
      <p:graphicFrame>
        <p:nvGraphicFramePr>
          <p:cNvPr id="66588" name="Group 28"/>
          <p:cNvGraphicFramePr>
            <a:graphicFrameLocks noGrp="1"/>
          </p:cNvGraphicFramePr>
          <p:nvPr/>
        </p:nvGraphicFramePr>
        <p:xfrm>
          <a:off x="539750" y="404813"/>
          <a:ext cx="7416800" cy="822960"/>
        </p:xfrm>
        <a:graphic>
          <a:graphicData uri="http://schemas.openxmlformats.org/drawingml/2006/table">
            <a:tbl>
              <a:tblPr/>
              <a:tblGrid>
                <a:gridCol w="2471738"/>
                <a:gridCol w="2473325"/>
                <a:gridCol w="2471737"/>
              </a:tblGrid>
              <a:tr h="442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CC"/>
                          </a:solidFill>
                          <a:effectLst/>
                          <a:latin typeface="Times New Roman" pitchFamily="18" charset="0"/>
                          <a:ea typeface="Geneva"/>
                          <a:cs typeface="Times New Roman" pitchFamily="18" charset="0"/>
                          <a:hlinkClick r:id="rId2"/>
                        </a:rPr>
                        <a:t>Preven</a:t>
                      </a:r>
                      <a:r>
                        <a:rPr kumimoji="0" lang="pt-BR" sz="1200" b="0" i="0" u="none" strike="noStrike" cap="none" normalizeH="0" baseline="0" smtClean="0">
                          <a:ln>
                            <a:noFill/>
                          </a:ln>
                          <a:solidFill>
                            <a:srgbClr val="0000CC"/>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CC"/>
                          </a:solidFill>
                          <a:effectLst/>
                          <a:latin typeface="Times New Roman" pitchFamily="18" charset="0"/>
                          <a:ea typeface="Geneva"/>
                          <a:cs typeface="Times New Roman" pitchFamily="18" charset="0"/>
                          <a:hlinkClick r:id="rId2"/>
                        </a:rPr>
                        <a:t>ão da displasia broncopulmonar (IX Congresso </a:t>
                      </a:r>
                      <a:r>
                        <a:rPr kumimoji="0" lang="pt-BR" sz="1200" b="0" i="0" u="none" strike="noStrike" cap="none" normalizeH="0" baseline="0" smtClean="0">
                          <a:ln>
                            <a:noFill/>
                          </a:ln>
                          <a:solidFill>
                            <a:srgbClr val="0000CC"/>
                          </a:solidFill>
                          <a:effectLst/>
                          <a:latin typeface="Century Schoolbook"/>
                          <a:ea typeface="Geneva"/>
                          <a:cs typeface="Times New Roman" pitchFamily="18" charset="0"/>
                          <a:hlinkClick r:id="rId2"/>
                        </a:rPr>
                        <a:t>Í</a:t>
                      </a:r>
                      <a:r>
                        <a:rPr kumimoji="0" lang="pt-BR" sz="1200" b="0" i="0" u="none" strike="noStrike" cap="none" normalizeH="0" baseline="0" smtClean="0">
                          <a:ln>
                            <a:noFill/>
                          </a:ln>
                          <a:solidFill>
                            <a:srgbClr val="0000CC"/>
                          </a:solidFill>
                          <a:effectLst/>
                          <a:latin typeface="Times New Roman" pitchFamily="18" charset="0"/>
                          <a:ea typeface="Geneva"/>
                          <a:cs typeface="Times New Roman" pitchFamily="18" charset="0"/>
                          <a:hlinkClick r:id="rId2"/>
                        </a:rPr>
                        <a:t>beroamericano de Neonatologia, Belo Horizonte, 20-23/6/2012</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Eduardo Bancalari (EUA). Realizado por Paulo R. Margotto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Schoolbook"/>
                          <a:cs typeface="Times New Roman" pitchFamily="18" charset="0"/>
                        </a:rPr>
                        <a:t> </a:t>
                      </a:r>
                      <a:r>
                        <a:rPr kumimoji="0" lang="pt-BR" sz="1000" b="0" i="0" u="none" strike="noStrike" cap="none" normalizeH="0" baseline="0" smtClean="0">
                          <a:ln>
                            <a:noFill/>
                          </a:ln>
                          <a:solidFill>
                            <a:srgbClr val="000066"/>
                          </a:solidFill>
                          <a:effectLst/>
                          <a:latin typeface="Century Schoolbook"/>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6567" name="Picture 7" descr="Clique aqui para ver o artigo">
            <a:hlinkClick r:id="rId2"/>
          </p:cNvPr>
          <p:cNvPicPr>
            <a:picLocks noChangeAspect="1" noChangeArrowheads="1"/>
          </p:cNvPicPr>
          <p:nvPr/>
        </p:nvPicPr>
        <p:blipFill>
          <a:blip r:embed="rId3"/>
          <a:srcRect/>
          <a:stretch>
            <a:fillRect/>
          </a:stretch>
        </p:blipFill>
        <p:spPr bwMode="auto">
          <a:xfrm>
            <a:off x="6300788" y="620713"/>
            <a:ext cx="371475" cy="371475"/>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4294967295"/>
          </p:nvPr>
        </p:nvSpPr>
        <p:spPr/>
        <p:txBody>
          <a:bodyPr/>
          <a:lstStyle/>
          <a:p>
            <a:r>
              <a:rPr lang="pt-BR" sz="2000" smtClean="0">
                <a:latin typeface="Times New Roman" pitchFamily="18" charset="0"/>
              </a:rPr>
              <a:t>Transplante Intratraqueal com baixa dose (1x10</a:t>
            </a:r>
            <a:r>
              <a:rPr lang="pt-BR" sz="2000" baseline="30000" smtClean="0">
                <a:latin typeface="Times New Roman" pitchFamily="18" charset="0"/>
              </a:rPr>
              <a:t>7</a:t>
            </a:r>
            <a:r>
              <a:rPr lang="pt-BR" sz="2000" smtClean="0">
                <a:latin typeface="Times New Roman" pitchFamily="18" charset="0"/>
              </a:rPr>
              <a:t> células/kg) ou alta-dose (2x10</a:t>
            </a:r>
            <a:r>
              <a:rPr lang="pt-BR" sz="2000" baseline="30000" smtClean="0">
                <a:latin typeface="Times New Roman" pitchFamily="18" charset="0"/>
              </a:rPr>
              <a:t>7</a:t>
            </a:r>
            <a:r>
              <a:rPr lang="pt-BR" sz="2000" smtClean="0">
                <a:latin typeface="Times New Roman" pitchFamily="18" charset="0"/>
              </a:rPr>
              <a:t> células/kg) </a:t>
            </a:r>
            <a:r>
              <a:rPr lang="pt-BR" sz="2000" smtClean="0">
                <a:solidFill>
                  <a:srgbClr val="0000CC"/>
                </a:solidFill>
                <a:latin typeface="Times New Roman" pitchFamily="18" charset="0"/>
              </a:rPr>
              <a:t>hUCB-derived MSCs</a:t>
            </a:r>
            <a:r>
              <a:rPr lang="pt-BR" sz="2000" smtClean="0">
                <a:latin typeface="Times New Roman" pitchFamily="18" charset="0"/>
              </a:rPr>
              <a:t> (células-tronco mesenquimais derivadas do sangue umbilical humano em pré-termos)  não foi associado com eventos adversos.</a:t>
            </a:r>
          </a:p>
          <a:p>
            <a:r>
              <a:rPr lang="pt-BR" sz="2000" smtClean="0">
                <a:latin typeface="Times New Roman" pitchFamily="18" charset="0"/>
              </a:rPr>
              <a:t> A severidade da DBP foi significativamente menor e a retinopatia da prematuridade com necessidade de cirurgia foi menos prevalente no grupo transplantado de MSCs com grupo controle.</a:t>
            </a:r>
          </a:p>
          <a:p>
            <a:r>
              <a:rPr lang="pt-BR" sz="2000" smtClean="0">
                <a:latin typeface="Times New Roman" pitchFamily="18" charset="0"/>
              </a:rPr>
              <a:t> Esses achados indicam que o transplante intratraqueal de até 2x10</a:t>
            </a:r>
            <a:r>
              <a:rPr lang="pt-BR" sz="2000" baseline="30000" smtClean="0">
                <a:latin typeface="Times New Roman" pitchFamily="18" charset="0"/>
              </a:rPr>
              <a:t>7</a:t>
            </a:r>
            <a:r>
              <a:rPr lang="pt-BR" sz="2000" smtClean="0">
                <a:latin typeface="Times New Roman" pitchFamily="18" charset="0"/>
              </a:rPr>
              <a:t> células/kg de hUCB-derived MSCs em pré-termos pode ser seguro ou saudável.</a:t>
            </a:r>
          </a:p>
          <a:p>
            <a:pPr algn="ctr">
              <a:buFont typeface="Wingdings" pitchFamily="2" charset="2"/>
              <a:buNone/>
            </a:pPr>
            <a:r>
              <a:rPr lang="pt-BR" sz="2000" smtClean="0">
                <a:latin typeface="Times New Roman" pitchFamily="18" charset="0"/>
              </a:rPr>
              <a:t> </a:t>
            </a:r>
            <a:r>
              <a:rPr lang="pt-BR" sz="2000" smtClean="0">
                <a:solidFill>
                  <a:srgbClr val="0000CC"/>
                </a:solidFill>
              </a:rPr>
              <a:t>Neste estudo, a concentração da IL-6, IL-8, MMP-9, TNF-alfa, e TGF-beta 1 do aspirado traqueal foi significativamente reduzido após o transplante MSC </a:t>
            </a:r>
          </a:p>
        </p:txBody>
      </p:sp>
      <p:graphicFrame>
        <p:nvGraphicFramePr>
          <p:cNvPr id="67611" name="Group 27"/>
          <p:cNvGraphicFramePr>
            <a:graphicFrameLocks noGrp="1"/>
          </p:cNvGraphicFramePr>
          <p:nvPr/>
        </p:nvGraphicFramePr>
        <p:xfrm>
          <a:off x="1042988" y="333375"/>
          <a:ext cx="6696075" cy="822960"/>
        </p:xfrm>
        <a:graphic>
          <a:graphicData uri="http://schemas.openxmlformats.org/drawingml/2006/table">
            <a:tbl>
              <a:tblPr/>
              <a:tblGrid>
                <a:gridCol w="2232025"/>
                <a:gridCol w="2232025"/>
                <a:gridCol w="2232025"/>
              </a:tblGrid>
              <a:tr h="442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lulas-tronco mesenquimais para a displasia broncopulmonar:ensaio cl</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nico fase 1 de escala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de dose</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Yun Sil Chang, So Yoon Ahn, Hye Soo Yoo et al. Apresenta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ao: Danilo Lima Souza, Paulo R. Margotto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Schoolbook"/>
                          <a:cs typeface="Times New Roman" pitchFamily="18" charset="0"/>
                        </a:rPr>
                        <a:t> </a:t>
                      </a:r>
                      <a:r>
                        <a:rPr kumimoji="0" lang="pt-BR" sz="1000" b="0" i="0" u="none" strike="noStrike" cap="none" normalizeH="0" baseline="0" smtClean="0">
                          <a:ln>
                            <a:noFill/>
                          </a:ln>
                          <a:solidFill>
                            <a:srgbClr val="000066"/>
                          </a:solidFill>
                          <a:effectLst/>
                          <a:latin typeface="Century Schoolbook"/>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7591" name="Picture 7" descr="Clique aqui para ver o artigo">
            <a:hlinkClick r:id="rId2"/>
          </p:cNvPr>
          <p:cNvPicPr>
            <a:picLocks noChangeAspect="1" noChangeArrowheads="1"/>
          </p:cNvPicPr>
          <p:nvPr/>
        </p:nvPicPr>
        <p:blipFill>
          <a:blip r:embed="rId3"/>
          <a:srcRect/>
          <a:stretch>
            <a:fillRect/>
          </a:stretch>
        </p:blipFill>
        <p:spPr bwMode="auto">
          <a:xfrm>
            <a:off x="6227763" y="549275"/>
            <a:ext cx="371475" cy="371475"/>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4294967295"/>
          </p:nvPr>
        </p:nvSpPr>
        <p:spPr>
          <a:xfrm>
            <a:off x="468313" y="2133600"/>
            <a:ext cx="7467600" cy="4873625"/>
          </a:xfrm>
        </p:spPr>
        <p:txBody>
          <a:bodyPr/>
          <a:lstStyle/>
          <a:p>
            <a:pPr>
              <a:lnSpc>
                <a:spcPct val="80000"/>
              </a:lnSpc>
            </a:pPr>
            <a:r>
              <a:rPr lang="pt-BR" sz="1400" smtClean="0">
                <a:latin typeface="Times New Roman" pitchFamily="18" charset="0"/>
              </a:rPr>
              <a:t>Como disse o Dr. Bancalari, em 2012, em Belo Horizonte por ocasião do IX Congresso Íberoamericano de Neonatologia,  </a:t>
            </a:r>
            <a:r>
              <a:rPr lang="pt-BR" sz="1400" b="1" smtClean="0">
                <a:latin typeface="Times New Roman" pitchFamily="18" charset="0"/>
              </a:rPr>
              <a:t>O maior desafio é a DBP que ocorre nos mais prematuros extremos (23-24-25 semanas) e esta DBP, acredito, que não vamos conseguir diminuir com a estratégias abordadas aqui</a:t>
            </a:r>
            <a:r>
              <a:rPr lang="pt-BR" sz="1400" smtClean="0">
                <a:latin typeface="Times New Roman" pitchFamily="18" charset="0"/>
              </a:rPr>
              <a:t>. Para o tipo atual de  DBP, vamos ter que ser muito mais sofisticados, muito mais inteligentes e temos que tentar investigar quais são os mecanismos que freiam o desenvolvimento do pulmão destes prematuros extremos, como a superexpressão do CTFG, fator profibrótico que desacelera o crescimento pulmonar. Outra possibilidade está no uso de </a:t>
            </a:r>
            <a:r>
              <a:rPr lang="pt-BR" sz="1400" b="1" smtClean="0">
                <a:latin typeface="Times New Roman" pitchFamily="18" charset="0"/>
              </a:rPr>
              <a:t>células-tronco</a:t>
            </a:r>
            <a:r>
              <a:rPr lang="pt-BR" sz="1400" smtClean="0">
                <a:latin typeface="Times New Roman" pitchFamily="18" charset="0"/>
              </a:rPr>
              <a:t>, instilando-as na traquéia destes RN, regenerando a alveolarização e formação de vasos. Será que vamos conseguir prevenir ou nunca a DBP?  Se pegarmos um RN com 23-24-25 semanas, acredito que nunca vamos conseguir fazer com que estes pulmões respirando gás tenham um desenvolvimento totalmente normal. No entanto, a  ciência está avançando em grande velocidade e acredito que podemos esperar resultados muito positivos nos próximos 3-4 anos. Segundo Thébaud, semelhante ao benefício terapêutico relatado para as células-tronco derivadas da medula, estudos utilizando células-troncos de sangue de cordão umbilical relatam efeitos comparáveis ​​no modelo induzida por hiperoxia de lesão pulmonar neonatal - melhor estrutura alveolar / restauração do crescimento alveolar, atenuação da fibrose pulmonar, redução da inflamação pulmonar, prevenção da deficiente  angiogênese pulmonar e melhorou a capacidade de exercício. Além disso, os efeitos benéficos a longo prazo da administração de células-tronco  do sangue do cordão  não demonstraram efeitos adversos na idade adulta. Recentemente estudo coreano mostrou que a administração de células-tronco derivadas do sangue do cordão é viável, segura e eficaz (9 pré-termos com peso e idade gestacional médios de 793g e 25,3 entre 5-14 dias de vida dependentes do ventilador). A análise dás radiografias seriadas, realizadas após 84 dias de transplante, não mostraram lesões em massa em campos pulmonares. Esta Apresentação na Suécia  destacou  a excitante translação  do laboratório para o paciente na esperança de  levar em um  curto futuro, melhorias nos  resultados pulmonares em nossos bebês prematuros. </a:t>
            </a:r>
          </a:p>
        </p:txBody>
      </p:sp>
      <p:sp>
        <p:nvSpPr>
          <p:cNvPr id="73733" name="Rectangle 5"/>
          <p:cNvSpPr>
            <a:spLocks noChangeArrowheads="1"/>
          </p:cNvSpPr>
          <p:nvPr/>
        </p:nvSpPr>
        <p:spPr bwMode="auto">
          <a:xfrm>
            <a:off x="0" y="3198813"/>
            <a:ext cx="9144000" cy="0"/>
          </a:xfrm>
          <a:prstGeom prst="rect">
            <a:avLst/>
          </a:prstGeom>
          <a:noFill/>
          <a:ln w="9525">
            <a:noFill/>
            <a:miter lim="800000"/>
            <a:headEnd/>
            <a:tailEnd/>
          </a:ln>
          <a:effectLst/>
        </p:spPr>
        <p:txBody>
          <a:bodyPr wrap="none" anchor="ctr">
            <a:spAutoFit/>
          </a:bodyPr>
          <a:lstStyle/>
          <a:p>
            <a:endParaRPr lang="pt-BR">
              <a:latin typeface="Century Schoolbook" charset="0"/>
            </a:endParaRPr>
          </a:p>
        </p:txBody>
      </p:sp>
      <p:sp>
        <p:nvSpPr>
          <p:cNvPr id="73734" name="Rectangle 6"/>
          <p:cNvSpPr>
            <a:spLocks noChangeArrowheads="1"/>
          </p:cNvSpPr>
          <p:nvPr/>
        </p:nvSpPr>
        <p:spPr bwMode="auto">
          <a:xfrm>
            <a:off x="0" y="3198813"/>
            <a:ext cx="3376613" cy="0"/>
          </a:xfrm>
          <a:prstGeom prst="rect">
            <a:avLst/>
          </a:prstGeom>
          <a:solidFill>
            <a:srgbClr val="FFFFFF"/>
          </a:solidFill>
          <a:ln w="9525">
            <a:noFill/>
            <a:miter lim="800000"/>
            <a:headEnd/>
            <a:tailEnd/>
          </a:ln>
          <a:effectLst/>
        </p:spPr>
        <p:txBody>
          <a:bodyPr wrap="none" anchor="ctr">
            <a:spAutoFit/>
          </a:bodyPr>
          <a:lstStyle/>
          <a:p>
            <a:endParaRPr lang="pt-BR"/>
          </a:p>
        </p:txBody>
      </p:sp>
      <p:sp>
        <p:nvSpPr>
          <p:cNvPr id="73736" name="Rectangle 8">
            <a:hlinkClick r:id="rId2"/>
          </p:cNvPr>
          <p:cNvSpPr>
            <a:spLocks noChangeArrowheads="1"/>
          </p:cNvSpPr>
          <p:nvPr/>
        </p:nvSpPr>
        <p:spPr bwMode="auto">
          <a:xfrm>
            <a:off x="0" y="3198813"/>
            <a:ext cx="1968500" cy="0"/>
          </a:xfrm>
          <a:prstGeom prst="rect">
            <a:avLst/>
          </a:prstGeom>
          <a:solidFill>
            <a:srgbClr val="E4E4E4"/>
          </a:solidFill>
          <a:ln w="9525">
            <a:noFill/>
            <a:miter lim="800000"/>
            <a:headEnd/>
            <a:tailEnd/>
          </a:ln>
          <a:effectLst/>
        </p:spPr>
        <p:txBody>
          <a:bodyPr wrap="none">
            <a:spAutoFit/>
          </a:bodyPr>
          <a:lstStyle/>
          <a:p>
            <a:endParaRPr lang="pt-BR"/>
          </a:p>
        </p:txBody>
      </p:sp>
      <p:pic>
        <p:nvPicPr>
          <p:cNvPr id="73732" name="Picture 4" descr="link2">
            <a:hlinkClick r:id="rId2"/>
          </p:cNvPr>
          <p:cNvPicPr>
            <a:picLocks noChangeAspect="1" noChangeArrowheads="1"/>
          </p:cNvPicPr>
          <p:nvPr/>
        </p:nvPicPr>
        <p:blipFill>
          <a:blip r:embed="rId3"/>
          <a:srcRect/>
          <a:stretch>
            <a:fillRect/>
          </a:stretch>
        </p:blipFill>
        <p:spPr bwMode="auto">
          <a:xfrm>
            <a:off x="7667625" y="765175"/>
            <a:ext cx="431800" cy="350838"/>
          </a:xfrm>
          <a:prstGeom prst="rect">
            <a:avLst/>
          </a:prstGeom>
          <a:noFill/>
        </p:spPr>
      </p:pic>
      <p:graphicFrame>
        <p:nvGraphicFramePr>
          <p:cNvPr id="73751" name="Group 23"/>
          <p:cNvGraphicFramePr>
            <a:graphicFrameLocks noGrp="1"/>
          </p:cNvGraphicFramePr>
          <p:nvPr/>
        </p:nvGraphicFramePr>
        <p:xfrm>
          <a:off x="1763713" y="188913"/>
          <a:ext cx="5832475" cy="1584960"/>
        </p:xfrm>
        <a:graphic>
          <a:graphicData uri="http://schemas.openxmlformats.org/drawingml/2006/table">
            <a:tbl>
              <a:tblPr/>
              <a:tblGrid>
                <a:gridCol w="3687762"/>
                <a:gridCol w="2144713"/>
              </a:tblGrid>
              <a:tr h="10080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ko-KR" sz="1400" b="1" i="0" u="none" strike="noStrike" cap="none" normalizeH="0" baseline="0" smtClean="0">
                          <a:ln>
                            <a:noFill/>
                          </a:ln>
                          <a:solidFill>
                            <a:srgbClr val="999999"/>
                          </a:solidFill>
                          <a:effectLst/>
                          <a:latin typeface="Verdana" pitchFamily="34" charset="0"/>
                          <a:ea typeface="Batang" pitchFamily="18" charset="-127"/>
                          <a:cs typeface="Times New Roman" pitchFamily="18" charset="0"/>
                        </a:rPr>
                        <a:t>C</a:t>
                      </a:r>
                      <a:r>
                        <a:rPr kumimoji="0" lang="pt-BR" altLang="ko-KR" sz="1400" b="1" i="0" u="none" strike="noStrike" cap="none" normalizeH="0" baseline="0" smtClean="0">
                          <a:ln>
                            <a:noFill/>
                          </a:ln>
                          <a:solidFill>
                            <a:srgbClr val="999999"/>
                          </a:solidFill>
                          <a:effectLst/>
                          <a:latin typeface="Century Schoolbook"/>
                          <a:ea typeface="Batang" pitchFamily="18" charset="-127"/>
                          <a:cs typeface="Times New Roman" pitchFamily="18" charset="0"/>
                        </a:rPr>
                        <a:t>é</a:t>
                      </a:r>
                      <a:r>
                        <a:rPr kumimoji="0" lang="pt-BR" altLang="ko-KR" sz="1400" b="1" i="0" u="none" strike="noStrike" cap="none" normalizeH="0" baseline="0" smtClean="0">
                          <a:ln>
                            <a:noFill/>
                          </a:ln>
                          <a:solidFill>
                            <a:srgbClr val="999999"/>
                          </a:solidFill>
                          <a:effectLst/>
                          <a:latin typeface="Verdana" pitchFamily="34" charset="0"/>
                          <a:ea typeface="Batang" pitchFamily="18" charset="-127"/>
                          <a:cs typeface="Times New Roman" pitchFamily="18" charset="0"/>
                        </a:rPr>
                        <a:t>lulas-tronco para a preven</a:t>
                      </a:r>
                      <a:r>
                        <a:rPr kumimoji="0" lang="pt-BR" altLang="ko-KR" sz="1400" b="1" i="0" u="none" strike="noStrike" cap="none" normalizeH="0" baseline="0" smtClean="0">
                          <a:ln>
                            <a:noFill/>
                          </a:ln>
                          <a:solidFill>
                            <a:srgbClr val="999999"/>
                          </a:solidFill>
                          <a:effectLst/>
                          <a:latin typeface="Century Schoolbook"/>
                          <a:ea typeface="Batang" pitchFamily="18" charset="-127"/>
                          <a:cs typeface="Times New Roman" pitchFamily="18" charset="0"/>
                        </a:rPr>
                        <a:t>ç</a:t>
                      </a:r>
                      <a:r>
                        <a:rPr kumimoji="0" lang="pt-BR" altLang="ko-KR" sz="1400" b="1" i="0" u="none" strike="noStrike" cap="none" normalizeH="0" baseline="0" smtClean="0">
                          <a:ln>
                            <a:noFill/>
                          </a:ln>
                          <a:solidFill>
                            <a:srgbClr val="999999"/>
                          </a:solidFill>
                          <a:effectLst/>
                          <a:latin typeface="Verdana" pitchFamily="34" charset="0"/>
                          <a:ea typeface="Batang" pitchFamily="18" charset="-127"/>
                          <a:cs typeface="Times New Roman" pitchFamily="18" charset="0"/>
                        </a:rPr>
                        <a:t>ão da doen</a:t>
                      </a:r>
                      <a:r>
                        <a:rPr kumimoji="0" lang="pt-BR" altLang="ko-KR" sz="1400" b="1" i="0" u="none" strike="noStrike" cap="none" normalizeH="0" baseline="0" smtClean="0">
                          <a:ln>
                            <a:noFill/>
                          </a:ln>
                          <a:solidFill>
                            <a:srgbClr val="999999"/>
                          </a:solidFill>
                          <a:effectLst/>
                          <a:latin typeface="Century Schoolbook"/>
                          <a:ea typeface="Batang" pitchFamily="18" charset="-127"/>
                          <a:cs typeface="Times New Roman" pitchFamily="18" charset="0"/>
                        </a:rPr>
                        <a:t>ç</a:t>
                      </a:r>
                      <a:r>
                        <a:rPr kumimoji="0" lang="pt-BR" altLang="ko-KR" sz="1400" b="1" i="0" u="none" strike="noStrike" cap="none" normalizeH="0" baseline="0" smtClean="0">
                          <a:ln>
                            <a:noFill/>
                          </a:ln>
                          <a:solidFill>
                            <a:srgbClr val="999999"/>
                          </a:solidFill>
                          <a:effectLst/>
                          <a:latin typeface="Verdana" pitchFamily="34" charset="0"/>
                          <a:ea typeface="Batang" pitchFamily="18" charset="-127"/>
                          <a:cs typeface="Times New Roman" pitchFamily="18" charset="0"/>
                        </a:rPr>
                        <a:t>a pulmonar neonatal</a:t>
                      </a:r>
                      <a:r>
                        <a:rPr kumimoji="0" lang="pt-BR" altLang="ko-KR" sz="1400" b="0" i="0" u="none" strike="noStrike" cap="none" normalizeH="0" baseline="0" smtClean="0">
                          <a:ln>
                            <a:noFill/>
                          </a:ln>
                          <a:solidFill>
                            <a:srgbClr val="000000"/>
                          </a:solidFill>
                          <a:effectLst/>
                          <a:latin typeface="Arial" pitchFamily="34" charset="0"/>
                          <a:ea typeface="Batang" pitchFamily="18" charset="-127"/>
                          <a:cs typeface="Times New Roman" pitchFamily="18" charset="0"/>
                        </a:rPr>
                        <a:t/>
                      </a:r>
                      <a:br>
                        <a:rPr kumimoji="0" lang="pt-BR" altLang="ko-KR" sz="1400" b="0" i="0" u="none" strike="noStrike" cap="none" normalizeH="0" baseline="0" smtClean="0">
                          <a:ln>
                            <a:noFill/>
                          </a:ln>
                          <a:solidFill>
                            <a:srgbClr val="000000"/>
                          </a:solidFill>
                          <a:effectLst/>
                          <a:latin typeface="Arial" pitchFamily="34" charset="0"/>
                          <a:ea typeface="Batang" pitchFamily="18" charset="-127"/>
                          <a:cs typeface="Times New Roman" pitchFamily="18" charset="0"/>
                        </a:rPr>
                      </a:br>
                      <a:r>
                        <a:rPr kumimoji="0" lang="pt-BR" altLang="ko-KR" sz="1400" b="0" i="0" u="none" strike="noStrike" cap="none" normalizeH="0" baseline="0" smtClean="0">
                          <a:ln>
                            <a:noFill/>
                          </a:ln>
                          <a:solidFill>
                            <a:srgbClr val="999999"/>
                          </a:solidFill>
                          <a:effectLst/>
                          <a:latin typeface="Verdana" pitchFamily="34" charset="0"/>
                          <a:ea typeface="Batang" pitchFamily="18" charset="-127"/>
                          <a:cs typeface="Times New Roman" pitchFamily="18" charset="0"/>
                        </a:rPr>
                        <a:t>Autor(es): Bernard Th</a:t>
                      </a:r>
                      <a:r>
                        <a:rPr kumimoji="0" lang="pt-BR" altLang="ko-KR" sz="1400" b="0" i="0" u="none" strike="noStrike" cap="none" normalizeH="0" baseline="0" smtClean="0">
                          <a:ln>
                            <a:noFill/>
                          </a:ln>
                          <a:solidFill>
                            <a:srgbClr val="999999"/>
                          </a:solidFill>
                          <a:effectLst/>
                          <a:latin typeface="Century Schoolbook"/>
                          <a:ea typeface="Batang" pitchFamily="18" charset="-127"/>
                          <a:cs typeface="Times New Roman" pitchFamily="18" charset="0"/>
                        </a:rPr>
                        <a:t>é</a:t>
                      </a:r>
                      <a:r>
                        <a:rPr kumimoji="0" lang="pt-BR" altLang="ko-KR" sz="1400" b="0" i="0" u="none" strike="noStrike" cap="none" normalizeH="0" baseline="0" smtClean="0">
                          <a:ln>
                            <a:noFill/>
                          </a:ln>
                          <a:solidFill>
                            <a:srgbClr val="999999"/>
                          </a:solidFill>
                          <a:effectLst/>
                          <a:latin typeface="Verdana" pitchFamily="34" charset="0"/>
                          <a:ea typeface="Batang" pitchFamily="18" charset="-127"/>
                          <a:cs typeface="Times New Roman" pitchFamily="18" charset="0"/>
                        </a:rPr>
                        <a:t>baud (Canad</a:t>
                      </a:r>
                      <a:r>
                        <a:rPr kumimoji="0" lang="pt-BR" altLang="ko-KR" sz="1400" b="0" i="0" u="none" strike="noStrike" cap="none" normalizeH="0" baseline="0" smtClean="0">
                          <a:ln>
                            <a:noFill/>
                          </a:ln>
                          <a:solidFill>
                            <a:srgbClr val="999999"/>
                          </a:solidFill>
                          <a:effectLst/>
                          <a:latin typeface="Century Schoolbook"/>
                          <a:ea typeface="Batang" pitchFamily="18" charset="-127"/>
                          <a:cs typeface="Times New Roman" pitchFamily="18" charset="0"/>
                        </a:rPr>
                        <a:t>á</a:t>
                      </a:r>
                      <a:r>
                        <a:rPr kumimoji="0" lang="pt-BR" altLang="ko-KR" sz="1400" b="0" i="0" u="none" strike="noStrike" cap="none" normalizeH="0" baseline="0" smtClean="0">
                          <a:ln>
                            <a:noFill/>
                          </a:ln>
                          <a:solidFill>
                            <a:srgbClr val="999999"/>
                          </a:solidFill>
                          <a:effectLst/>
                          <a:latin typeface="Verdana" pitchFamily="34" charset="0"/>
                          <a:ea typeface="Batang" pitchFamily="18" charset="-127"/>
                          <a:cs typeface="Times New Roman" pitchFamily="18" charset="0"/>
                        </a:rPr>
                        <a:t>).30th International Workshop on Surfactant Replacement (Stockholm, Su</a:t>
                      </a:r>
                      <a:r>
                        <a:rPr kumimoji="0" lang="pt-BR" altLang="ko-KR" sz="1400" b="0" i="0" u="none" strike="noStrike" cap="none" normalizeH="0" baseline="0" smtClean="0">
                          <a:ln>
                            <a:noFill/>
                          </a:ln>
                          <a:solidFill>
                            <a:srgbClr val="999999"/>
                          </a:solidFill>
                          <a:effectLst/>
                          <a:latin typeface="Century Schoolbook"/>
                          <a:ea typeface="Batang" pitchFamily="18" charset="-127"/>
                          <a:cs typeface="Times New Roman" pitchFamily="18" charset="0"/>
                        </a:rPr>
                        <a:t>é</a:t>
                      </a:r>
                      <a:r>
                        <a:rPr kumimoji="0" lang="pt-BR" altLang="ko-KR" sz="1400" b="0" i="0" u="none" strike="noStrike" cap="none" normalizeH="0" baseline="0" smtClean="0">
                          <a:ln>
                            <a:noFill/>
                          </a:ln>
                          <a:solidFill>
                            <a:srgbClr val="999999"/>
                          </a:solidFill>
                          <a:effectLst/>
                          <a:latin typeface="Verdana" pitchFamily="34" charset="0"/>
                          <a:ea typeface="Batang" pitchFamily="18" charset="-127"/>
                          <a:cs typeface="Times New Roman" pitchFamily="18" charset="0"/>
                        </a:rPr>
                        <a:t>cia, June 4-6, 2015). Realizado por Paulo R. Margotto</a:t>
                      </a:r>
                      <a:endParaRPr kumimoji="0" lang="pt-BR" altLang="ko-KR" sz="1400" b="0" i="0" u="none" strike="noStrike" cap="none" normalizeH="0" baseline="0" smtClean="0">
                        <a:ln>
                          <a:noFill/>
                        </a:ln>
                        <a:solidFill>
                          <a:schemeClr val="tx1"/>
                        </a:solidFill>
                        <a:effectLst/>
                        <a:latin typeface="Century Schoolbook" charset="0"/>
                        <a:ea typeface="Batang" pitchFamily="18" charset="-127"/>
                        <a:cs typeface="Times New Roman" pitchFamily="18"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ts val="600"/>
                        </a:spcBef>
                        <a:spcAft>
                          <a:spcPct val="0"/>
                        </a:spcAft>
                        <a:buClr>
                          <a:schemeClr val="accent1"/>
                        </a:buClr>
                        <a:buSzPct val="70000"/>
                        <a:buFont typeface="Wingdings" pitchFamily="2" charset="2"/>
                        <a:buNone/>
                        <a:tabLst/>
                      </a:pPr>
                      <a:endParaRPr kumimoji="0" lang="pt-BR" sz="1400" b="0" i="0" u="none" strike="noStrike" cap="none" normalizeH="0" baseline="0" smtClean="0">
                        <a:ln>
                          <a:noFill/>
                        </a:ln>
                        <a:solidFill>
                          <a:schemeClr val="tx1"/>
                        </a:solidFill>
                        <a:effectLst/>
                        <a:latin typeface="Century Schoolbook"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sp>
        <p:nvSpPr>
          <p:cNvPr id="73748" name="Rectangle 20"/>
          <p:cNvSpPr>
            <a:spLocks noChangeArrowheads="1"/>
          </p:cNvSpPr>
          <p:nvPr/>
        </p:nvSpPr>
        <p:spPr bwMode="auto">
          <a:xfrm>
            <a:off x="0" y="3657600"/>
            <a:ext cx="9144000" cy="0"/>
          </a:xfrm>
          <a:prstGeom prst="rect">
            <a:avLst/>
          </a:prstGeom>
          <a:noFill/>
          <a:ln w="9525">
            <a:noFill/>
            <a:miter lim="800000"/>
            <a:headEnd/>
            <a:tailEnd/>
          </a:ln>
          <a:effectLst/>
        </p:spPr>
        <p:txBody>
          <a:bodyPr wrap="none" anchor="ctr">
            <a:spAutoFit/>
          </a:bodyPr>
          <a:lstStyle/>
          <a:p>
            <a:pPr indent="228600"/>
            <a:endParaRPr lang="pt-BR">
              <a:latin typeface="Century Schoolbook"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4294967295"/>
          </p:nvPr>
        </p:nvSpPr>
        <p:spPr/>
        <p:txBody>
          <a:bodyPr/>
          <a:lstStyle/>
          <a:p>
            <a:pPr>
              <a:lnSpc>
                <a:spcPct val="80000"/>
              </a:lnSpc>
            </a:pPr>
            <a:r>
              <a:rPr lang="pt-BR" sz="1800" i="1" smtClean="0"/>
              <a:t>Usando variáveis  selecionadas, a análise multivariada mostrou que </a:t>
            </a:r>
            <a:r>
              <a:rPr lang="pt-BR" sz="1800" b="1" i="1" smtClean="0"/>
              <a:t>a DBP associa-se com 3,8 vezes mais   (IC a 95% de 1,2 – 12 - p=0,023) com atraso na maturação estrutural cerebral</a:t>
            </a:r>
            <a:r>
              <a:rPr lang="pt-BR" sz="1800" i="1" smtClean="0"/>
              <a:t> (interessante que todos, menos 1, usaram hidrocortisona!). RN com  atraso na maturação cerebral recebeu ventilação por um período significativamente maior do que os RN com maturação normal, razão pela qual a troca da intubação orotraqueal por CPAP nasal é realizada imediatamente  ou o quanto antes após a administração do surfactante (&lt;6 horas). Estudo em  animais (babuínos prematuros saudáveis) mostrou maior redução do volume da  substância branca cerebral e da densidade interneuronal quando foram  ventilados por tubo orotraqueal por 5 dias antes de alterar para CPAP nasal, comparativamente aos extubados em até 24 horas. Fatores implicados na  etiologia da DBP,  como inflamação/infecção e suporte nutricional  inadequados já foram comprovadamente relacionados ao prejuízo no  crescimento cerebral e desfechos adversos em pré-termos. A relação entre  DBP  e atraso na maturação cerebral é mais importante devido ao fato desta condição não ser totalmente prevenível, porém pode ser uma condição  modificável .</a:t>
            </a:r>
            <a:r>
              <a:rPr lang="pt-BR" sz="1800" smtClean="0"/>
              <a:t> </a:t>
            </a:r>
          </a:p>
        </p:txBody>
      </p:sp>
      <p:graphicFrame>
        <p:nvGraphicFramePr>
          <p:cNvPr id="68635" name="Group 27"/>
          <p:cNvGraphicFramePr>
            <a:graphicFrameLocks noGrp="1"/>
          </p:cNvGraphicFramePr>
          <p:nvPr/>
        </p:nvGraphicFramePr>
        <p:xfrm>
          <a:off x="755650" y="260350"/>
          <a:ext cx="6840538" cy="1188720"/>
        </p:xfrm>
        <a:graphic>
          <a:graphicData uri="http://schemas.openxmlformats.org/drawingml/2006/table">
            <a:tbl>
              <a:tblPr/>
              <a:tblGrid>
                <a:gridCol w="2279650"/>
                <a:gridCol w="2281238"/>
                <a:gridCol w="2279650"/>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Displasia broncopulmonar associa-se com atraso na matura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estrutural cerebral nos rec</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Vera Neubauer, Daniel Junker, Elke Griesmaier, Michael Schocke, Ursula Kiechl-Kohlendorfer . Apresenta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ão:Laura Hayd</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 Tatiane Dias e Paulo R. Margotto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entury Schoolbook"/>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8615" name="Picture 7" descr="Clique aqui para ver o artigo">
            <a:hlinkClick r:id="rId2"/>
          </p:cNvPr>
          <p:cNvPicPr>
            <a:picLocks noChangeAspect="1" noChangeArrowheads="1"/>
          </p:cNvPicPr>
          <p:nvPr/>
        </p:nvPicPr>
        <p:blipFill>
          <a:blip r:embed="rId3"/>
          <a:srcRect/>
          <a:stretch>
            <a:fillRect/>
          </a:stretch>
        </p:blipFill>
        <p:spPr bwMode="auto">
          <a:xfrm>
            <a:off x="6011863" y="765175"/>
            <a:ext cx="371475" cy="371475"/>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4294967295"/>
          </p:nvPr>
        </p:nvSpPr>
        <p:spPr/>
        <p:txBody>
          <a:bodyPr/>
          <a:lstStyle/>
          <a:p>
            <a:pPr>
              <a:lnSpc>
                <a:spcPct val="90000"/>
              </a:lnSpc>
            </a:pPr>
            <a:r>
              <a:rPr lang="pt-BR" sz="2000" smtClean="0"/>
              <a:t>O presente estudo de  Gianni  et al  relatou  que a maior ingesta calórica na displasia broncopulmonar (DBP) associou-se com </a:t>
            </a:r>
            <a:r>
              <a:rPr lang="pt-BR" sz="2000" b="1" smtClean="0"/>
              <a:t>maior ganho de peso</a:t>
            </a:r>
            <a:r>
              <a:rPr lang="pt-BR" sz="2000" smtClean="0"/>
              <a:t> (média de 14g/dia), porém sem crescimento em comprimento e no perímetro cefálico (oferta proteica em torno de 3,2g/kg/dia, uma oferta considerada insuficiente para estas crianças!). O problema de administrar mais calorias, resulta em  mais gordura! A DBP é uma doença inflamatória que leva a proteólise e a única forma de contrabalancear, além de outros controles, é dar a eles </a:t>
            </a:r>
            <a:r>
              <a:rPr lang="pt-BR" sz="2000" b="1" smtClean="0"/>
              <a:t>mais proteína</a:t>
            </a:r>
            <a:r>
              <a:rPr lang="pt-BR" sz="2000" smtClean="0"/>
              <a:t> para que eles aumentem a síntese proteica de maneira a contrabalançar esta perda de proteína pela via inflamatória. Dando mais calorias para estas crianças e o que ocorre: o peso aumenta, o comprimento não aumenta em nada, assim como o perímetro cefálico (é este que queremos que aumenta!) Dando mais caloria que precisamos para produzir proteína, esta energia extra vai virar tecido adiposo. </a:t>
            </a:r>
          </a:p>
        </p:txBody>
      </p:sp>
      <p:graphicFrame>
        <p:nvGraphicFramePr>
          <p:cNvPr id="69659" name="Group 27"/>
          <p:cNvGraphicFramePr>
            <a:graphicFrameLocks noGrp="1"/>
          </p:cNvGraphicFramePr>
          <p:nvPr/>
        </p:nvGraphicFramePr>
        <p:xfrm>
          <a:off x="827088" y="333375"/>
          <a:ext cx="7273925" cy="1185863"/>
        </p:xfrm>
        <a:graphic>
          <a:graphicData uri="http://schemas.openxmlformats.org/drawingml/2006/table">
            <a:tbl>
              <a:tblPr/>
              <a:tblGrid>
                <a:gridCol w="2425700"/>
                <a:gridCol w="2422525"/>
                <a:gridCol w="2425700"/>
              </a:tblGrid>
              <a:tr h="442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O papel da nutri</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na promo</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do crescimento nas crian</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as pr</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com displasia broncopulmonar: estudo de coorte prospectiva de interven</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não randomizado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Gianni ML, Rogerro ML, Colnaghi MR et al. Apresenta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Roberto Farias, Fabiana M</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rcia Alcântara de Morais Altivo.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entury Schoolbook"/>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9639" name="Picture 7" descr="Clique aqui para ver o artigo">
            <a:hlinkClick r:id="rId2"/>
          </p:cNvPr>
          <p:cNvPicPr>
            <a:picLocks noChangeAspect="1" noChangeArrowheads="1"/>
          </p:cNvPicPr>
          <p:nvPr/>
        </p:nvPicPr>
        <p:blipFill>
          <a:blip r:embed="rId3"/>
          <a:srcRect/>
          <a:stretch>
            <a:fillRect/>
          </a:stretch>
        </p:blipFill>
        <p:spPr bwMode="auto">
          <a:xfrm>
            <a:off x="6443663" y="692150"/>
            <a:ext cx="371475" cy="371475"/>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4294967295"/>
          </p:nvPr>
        </p:nvSpPr>
        <p:spPr>
          <a:xfrm>
            <a:off x="468313" y="1341438"/>
            <a:ext cx="7467600" cy="4873625"/>
          </a:xfrm>
        </p:spPr>
        <p:txBody>
          <a:bodyPr/>
          <a:lstStyle/>
          <a:p>
            <a:pPr>
              <a:lnSpc>
                <a:spcPct val="80000"/>
              </a:lnSpc>
            </a:pPr>
            <a:r>
              <a:rPr lang="pt-BR" altLang="ko-KR" sz="1400" smtClean="0">
                <a:latin typeface="Times New Roman" pitchFamily="18" charset="0"/>
                <a:ea typeface="Gulim" pitchFamily="34" charset="-127"/>
              </a:rPr>
              <a:t>Comparando 3 grupos (alimentação com leite humano exclusivo-fortificado/ fórmula exclusiva e mista), os autores, a partir de 1433  recém-nascidos entre 22+ o semanas a 31 + 6 semanas, demonstraram que os recém-nascidos de muito baixo peso (1500g) alimentados exclusivamente com leite humano tiveram menor incidência de displasia broncopulmonar (DBP). A alimentação exclusiva com fórmula nestes bebês  foi associado com aumento do risco de DBP (OR=2,59 com IC a 95% de 1,33-5,04), assim como de enterocolite necrosante (OR=12,86 com IC a 95% de 2,84-58,29) e retinopatia da prematuridade (OR=1,80 com IC a 95% de 1,05-3,11), além de que os alimentados com leite materno alcançaram a dieta enteral plena antes dos RN alimentados com fórmula. O leite materno tem propriedades  antioxidantes que podem proteger o bebês do estresse oxidativo. O estresse oxidativo pode resultar do fornecimento de oxigênio necessário para manter a saturação arterial de oxigênio nos RN de MBP com DBP. No entanto, como já inclusive demonstrado entre nós pela Dra. Anna Christina do Nascimento Granjeiro Barreto, de Natal (nos links), os RN de muito baixo peso  que recebem leite materno apresentam restrição do crescimento extrauterino. Devido o deficiente crescimento constituir  um fator conhecido  de risco para o desenvolvimento da DBP, causou surpresa nos autores do presente estudo, a diminuição da DBP com o uso de leite humano  exclusivo.  Até agora, estes autores  não sabem se maior ganho de peso por causa da alimentação com fórmula, em comparação com o leite materno fortificado durante o curso neonatal no hospital, é desejável ou não. Mesmo que o ganho de peso inferior esteja associado a um risco aumentado de DBP, isto não parece ser aplicável para a redução do crescimento devido a alimentação do leite materno em presente coorte. Trouxemos também o estudo de Victora, recém publicado no Lancet (30/1/2016) sobre </a:t>
            </a:r>
            <a:r>
              <a:rPr lang="pt-BR" altLang="ko-KR" sz="1400" b="1" i="1" smtClean="0">
                <a:latin typeface="Times New Roman" pitchFamily="18" charset="0"/>
                <a:ea typeface="Gulim" pitchFamily="34" charset="-127"/>
              </a:rPr>
              <a:t>A amamentação no século 21: epidemiologia, mecanismos e efeito ao longo da vida</a:t>
            </a:r>
            <a:r>
              <a:rPr lang="pt-BR" altLang="ko-KR" sz="1400" smtClean="0">
                <a:latin typeface="Times New Roman" pitchFamily="18" charset="0"/>
                <a:ea typeface="Gulim" pitchFamily="34" charset="-127"/>
              </a:rPr>
              <a:t>. Em países de baixa renda e de renda média, apenas 37% das crianças com menos de 6 meses de idade são amamentadas exclusivamente. A presente metanálise  indica a proteção contra infecções em crianças e má oclusão, maior inteligência e as reduções prováveis ​​no excesso de peso e diabetes. Em entrevista à mídia, Victora informou que a ampliação da amamentação para um nível quase universal (ricos ou pobres) poderia evitar 823 000 mortes anuais em crianças menores de 5 anos e 20 000 mortes anuais por câncer de mama, além do câncer de ovário. A economia mundial que se obteria com a amamentação  seria 330 bilhões de dólares no mundo! No Brasil, o vínculo mãe e filho pode resultar numa economia de 6 milhões/ano se 90% amamentassem até 6 meses. </a:t>
            </a:r>
            <a:endParaRPr lang="pt-BR" sz="1400" smtClean="0">
              <a:latin typeface="Times New Roman" pitchFamily="18" charset="0"/>
            </a:endParaRPr>
          </a:p>
        </p:txBody>
      </p:sp>
      <p:graphicFrame>
        <p:nvGraphicFramePr>
          <p:cNvPr id="70683" name="Group 27"/>
          <p:cNvGraphicFramePr>
            <a:graphicFrameLocks noGrp="1"/>
          </p:cNvGraphicFramePr>
          <p:nvPr/>
        </p:nvGraphicFramePr>
        <p:xfrm>
          <a:off x="755650" y="476250"/>
          <a:ext cx="7200900" cy="638175"/>
        </p:xfrm>
        <a:graphic>
          <a:graphicData uri="http://schemas.openxmlformats.org/drawingml/2006/table">
            <a:tbl>
              <a:tblPr/>
              <a:tblGrid>
                <a:gridCol w="2400300"/>
                <a:gridCol w="2400300"/>
                <a:gridCol w="2400300"/>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O leite humano influencia no desenvolvimento da displasia broncopulmonar?</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Spiegler J et al (German Neonatal Network). Realizado por Paulo R. Margotto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entury Schoolbook"/>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0663" name="Picture 7" descr="Clique aqui para ver o artigo">
            <a:hlinkClick r:id="rId2"/>
          </p:cNvPr>
          <p:cNvPicPr>
            <a:picLocks noChangeAspect="1" noChangeArrowheads="1"/>
          </p:cNvPicPr>
          <p:nvPr/>
        </p:nvPicPr>
        <p:blipFill>
          <a:blip r:embed="rId3"/>
          <a:srcRect/>
          <a:stretch>
            <a:fillRect/>
          </a:stretch>
        </p:blipFill>
        <p:spPr bwMode="auto">
          <a:xfrm>
            <a:off x="6300788" y="620713"/>
            <a:ext cx="371475" cy="371475"/>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4294967295"/>
          </p:nvPr>
        </p:nvSpPr>
        <p:spPr/>
        <p:txBody>
          <a:bodyPr/>
          <a:lstStyle/>
          <a:p>
            <a:r>
              <a:rPr lang="pt-BR" sz="2000" smtClean="0"/>
              <a:t>Este artigo descreve os efeitos longitudinais de intervenção do IBAIP (Avaliação Infantil Comportamental e Programa de intervenção) sobre o desenvolvimento  de crianças que nasceram muito prematuras e de muito baixo peso a partir dos 6 meses até  cinco anos e meio de idade;</a:t>
            </a:r>
          </a:p>
          <a:p>
            <a:r>
              <a:rPr lang="pt-BR" sz="2000" smtClean="0"/>
              <a:t>No subgrupo de crianças de intervenção com displasia broncopulmonar (DBP), o desenvolvimento, tanto cognitivo e motor foi melhorado ao longo do tempo, com grandes efeitos.</a:t>
            </a:r>
          </a:p>
          <a:p>
            <a:r>
              <a:rPr lang="pt-BR" sz="2000" b="1" smtClean="0"/>
              <a:t>RN com DBP beneficiaram da intervenção, tanto em termos de desenvolvimento cognitivo e motor</a:t>
            </a:r>
            <a:r>
              <a:rPr lang="pt-BR" sz="2000" smtClean="0"/>
              <a:t>.</a:t>
            </a:r>
          </a:p>
          <a:p>
            <a:pPr algn="ctr">
              <a:buFont typeface="Wingdings" pitchFamily="2" charset="2"/>
              <a:buNone/>
            </a:pPr>
            <a:r>
              <a:rPr lang="pt-BR" sz="2000" b="1" smtClean="0">
                <a:solidFill>
                  <a:srgbClr val="FF0000"/>
                </a:solidFill>
              </a:rPr>
              <a:t>A DBP tem sido freqüentemente relatada ter uma associação negativa com os resultados do desenvolvimento</a:t>
            </a:r>
            <a:r>
              <a:rPr lang="pt-BR" sz="2000" smtClean="0">
                <a:solidFill>
                  <a:srgbClr val="FF0000"/>
                </a:solidFill>
              </a:rPr>
              <a:t> </a:t>
            </a:r>
          </a:p>
        </p:txBody>
      </p:sp>
      <p:graphicFrame>
        <p:nvGraphicFramePr>
          <p:cNvPr id="71708" name="Group 28"/>
          <p:cNvGraphicFramePr>
            <a:graphicFrameLocks noGrp="1"/>
          </p:cNvGraphicFramePr>
          <p:nvPr/>
        </p:nvGraphicFramePr>
        <p:xfrm>
          <a:off x="900113" y="404813"/>
          <a:ext cx="7273925" cy="1185862"/>
        </p:xfrm>
        <a:graphic>
          <a:graphicData uri="http://schemas.openxmlformats.org/drawingml/2006/table">
            <a:tbl>
              <a:tblPr/>
              <a:tblGrid>
                <a:gridCol w="2425700"/>
                <a:gridCol w="2422525"/>
                <a:gridCol w="2425700"/>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Interven</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precoce leva a melhora a longo prazo no desenvolvimento nas crian</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as muito pr</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especialmente naquelas com displasia broncopulmonar</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 W P Van Hus, et al. Apresenta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ao:Brunna Cintra, Danillo Amaral, Ecimar Gon</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alves, Josiane Duarte, Nat</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lia Castro,Thiago Jefferson, Paulo R. Margotto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Schoolbook"/>
                          <a:cs typeface="Times New Roman" pitchFamily="18" charset="0"/>
                        </a:rPr>
                        <a:t> </a:t>
                      </a:r>
                      <a:r>
                        <a:rPr kumimoji="0" lang="pt-BR" sz="1000" b="0" i="0" u="none" strike="noStrike" cap="none" normalizeH="0" baseline="0" smtClean="0">
                          <a:ln>
                            <a:noFill/>
                          </a:ln>
                          <a:solidFill>
                            <a:srgbClr val="000066"/>
                          </a:solidFill>
                          <a:effectLst/>
                          <a:latin typeface="Century Schoolbook"/>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1687" name="Picture 7" descr="Clique aqui para ver o artigo">
            <a:hlinkClick r:id="rId2"/>
          </p:cNvPr>
          <p:cNvPicPr>
            <a:picLocks noChangeAspect="1" noChangeArrowheads="1"/>
          </p:cNvPicPr>
          <p:nvPr/>
        </p:nvPicPr>
        <p:blipFill>
          <a:blip r:embed="rId3"/>
          <a:srcRect/>
          <a:stretch>
            <a:fillRect/>
          </a:stretch>
        </p:blipFill>
        <p:spPr bwMode="auto">
          <a:xfrm>
            <a:off x="6588125" y="620713"/>
            <a:ext cx="371475" cy="371475"/>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4294967295"/>
          </p:nvPr>
        </p:nvSpPr>
        <p:spPr/>
        <p:txBody>
          <a:bodyPr/>
          <a:lstStyle/>
          <a:p>
            <a:pPr>
              <a:lnSpc>
                <a:spcPct val="80000"/>
              </a:lnSpc>
            </a:pPr>
            <a:r>
              <a:rPr lang="pt-BR" sz="2000" smtClean="0"/>
              <a:t>Gravidez mediada por complicações placentárias está associado com desenvolvimento de quadro moderado a grave de displasia broncopulmonar (DBP), independentemente da idade gestacional e do peso ao nascer.</a:t>
            </a:r>
          </a:p>
          <a:p>
            <a:pPr>
              <a:lnSpc>
                <a:spcPct val="80000"/>
              </a:lnSpc>
            </a:pPr>
            <a:r>
              <a:rPr lang="pt-BR" sz="2000" smtClean="0"/>
              <a:t>Em contraste, desordens maternas </a:t>
            </a:r>
            <a:r>
              <a:rPr lang="pt-BR" sz="2000" b="1" smtClean="0"/>
              <a:t>sem consequências fetais</a:t>
            </a:r>
            <a:r>
              <a:rPr lang="pt-BR" sz="2000" smtClean="0"/>
              <a:t> não estão associadas ao risco de se desenvolver quadros de maior gravidade na BPD.</a:t>
            </a:r>
          </a:p>
          <a:p>
            <a:pPr>
              <a:lnSpc>
                <a:spcPct val="80000"/>
              </a:lnSpc>
            </a:pPr>
            <a:r>
              <a:rPr lang="pt-BR" sz="2000" smtClean="0"/>
              <a:t>Estes resultados levantam novas questões sobre os mecanismos relacionados aos distúrbios vasculares placentários e a DBP, sugerindo </a:t>
            </a:r>
            <a:r>
              <a:rPr lang="pt-BR" sz="2000" b="1" smtClean="0"/>
              <a:t>a programação fetal para desenvolvimento pulmonar.</a:t>
            </a:r>
          </a:p>
          <a:p>
            <a:pPr algn="ctr">
              <a:lnSpc>
                <a:spcPct val="80000"/>
              </a:lnSpc>
            </a:pPr>
            <a:r>
              <a:rPr lang="pt-BR" sz="2000" b="1" smtClean="0">
                <a:solidFill>
                  <a:srgbClr val="0000CC"/>
                </a:solidFill>
              </a:rPr>
              <a:t>O risco de moderada a severa DBP, não diferiu entre as crianças com apenas distúrbios maternos e o grupo controle</a:t>
            </a:r>
            <a:r>
              <a:rPr lang="pt-BR" sz="2000" b="1" smtClean="0">
                <a:solidFill>
                  <a:srgbClr val="FF0000"/>
                </a:solidFill>
              </a:rPr>
              <a:t>, mas permaneceu significativamente maior para aqueles com apenas distúrbios fetais (OR = 4,2; 95% CI, 2,1-8,6) e ambas as doenças maternas e fetais (OR = 2,1; IC95%, 1,1-3,9).</a:t>
            </a:r>
          </a:p>
          <a:p>
            <a:pPr>
              <a:lnSpc>
                <a:spcPct val="80000"/>
              </a:lnSpc>
            </a:pPr>
            <a:endParaRPr lang="pt-BR" sz="2000" smtClean="0">
              <a:solidFill>
                <a:srgbClr val="FF0000"/>
              </a:solidFill>
            </a:endParaRPr>
          </a:p>
        </p:txBody>
      </p:sp>
      <p:graphicFrame>
        <p:nvGraphicFramePr>
          <p:cNvPr id="74779" name="Group 27"/>
          <p:cNvGraphicFramePr>
            <a:graphicFrameLocks noGrp="1"/>
          </p:cNvGraphicFramePr>
          <p:nvPr/>
        </p:nvGraphicFramePr>
        <p:xfrm>
          <a:off x="971550" y="188913"/>
          <a:ext cx="7272338" cy="1185862"/>
        </p:xfrm>
        <a:graphic>
          <a:graphicData uri="http://schemas.openxmlformats.org/drawingml/2006/table">
            <a:tbl>
              <a:tblPr/>
              <a:tblGrid>
                <a:gridCol w="2424113"/>
                <a:gridCol w="2424112"/>
                <a:gridCol w="242411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Complica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oes placentarias e displasia broncopulmonar: Estudo de Coorte EPIPAGE-2</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Héloïse Torchin, Pierre-Yves Ancel, François Goffinet et al. Apresenta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ao: Vinicius Louren</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o de Farias, Camila Valadares Santana Recch, Sylvia Telles Chicarino, Paulo R. Margotto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entury Schoolbook"/>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4759" name="Picture 7" descr="Clique aqui para ver o artigo">
            <a:hlinkClick r:id="rId2"/>
          </p:cNvPr>
          <p:cNvPicPr>
            <a:picLocks noChangeAspect="1" noChangeArrowheads="1"/>
          </p:cNvPicPr>
          <p:nvPr/>
        </p:nvPicPr>
        <p:blipFill>
          <a:blip r:embed="rId3"/>
          <a:srcRect/>
          <a:stretch>
            <a:fillRect/>
          </a:stretch>
        </p:blipFill>
        <p:spPr bwMode="auto">
          <a:xfrm>
            <a:off x="6588125" y="549275"/>
            <a:ext cx="371475" cy="371475"/>
          </a:xfrm>
          <a:prstGeom prst="rect">
            <a:avLst/>
          </a:prstGeom>
          <a:noFill/>
        </p:spPr>
      </p:pic>
      <p:sp>
        <p:nvSpPr>
          <p:cNvPr id="74780" name="AutoShape 28"/>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p:cNvSpPr>
          <p:nvPr>
            <p:ph type="body" idx="4294967295"/>
          </p:nvPr>
        </p:nvSpPr>
        <p:spPr/>
        <p:txBody>
          <a:bodyPr/>
          <a:lstStyle/>
          <a:p>
            <a:r>
              <a:rPr lang="pt-PT" smtClean="0"/>
              <a:t>Asssim, foi encontrada uma associação entre complicações na gravidez mediada pela placenta e a Displasia Broncopulmonar (DBP) moderada a grave, </a:t>
            </a:r>
            <a:r>
              <a:rPr lang="pt-PT" b="1" smtClean="0"/>
              <a:t>e se tiveram consequências fetais durante a gravidez.</a:t>
            </a:r>
            <a:endParaRPr lang="pt-BR" smtClean="0"/>
          </a:p>
          <a:p>
            <a:r>
              <a:rPr lang="pt-PT" smtClean="0"/>
              <a:t>De fato, as crianças de ambos os grupos de complicações mediadas pela placenta com pré-natal com suspeita de </a:t>
            </a:r>
            <a:r>
              <a:rPr lang="pt-PT" smtClean="0">
                <a:solidFill>
                  <a:srgbClr val="FF0000"/>
                </a:solidFill>
              </a:rPr>
              <a:t>restrição do crescimento intrauterino (RCIU)</a:t>
            </a:r>
            <a:r>
              <a:rPr lang="pt-PT" smtClean="0"/>
              <a:t> tinham um risco maior de DBP moderada a severa, enquanto as taxas de DBP em grupo com transtornos maternos só não diferiram do grupo controle.</a:t>
            </a:r>
            <a:endParaRPr lang="pt-BR"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4294967295"/>
          </p:nvPr>
        </p:nvSpPr>
        <p:spPr/>
        <p:txBody>
          <a:bodyPr/>
          <a:lstStyle/>
          <a:p>
            <a:r>
              <a:rPr lang="pt-PT" sz="2000" smtClean="0"/>
              <a:t>A displasia broncopulmonar é uma desordem frustrante que é muitas vezes difícil de gerenciar. </a:t>
            </a:r>
            <a:endParaRPr lang="pt-BR" sz="2000" smtClean="0"/>
          </a:p>
          <a:p>
            <a:r>
              <a:rPr lang="pt-PT" sz="2000" smtClean="0"/>
              <a:t>Dependência crônica do ventilador e um sentimento de desesperança também leva ao uso generalizado de medicamentos farmacológicos que não possuem eficácia comprovada ou segurança, e o que pode prejudicar o processo de cura e agravar a situação. </a:t>
            </a:r>
            <a:endParaRPr lang="pt-BR" sz="2000" smtClean="0"/>
          </a:p>
          <a:p>
            <a:r>
              <a:rPr lang="pt-PT" sz="2000" smtClean="0"/>
              <a:t>Como a DBP é um processo multifatorial, estudos adequados para determinar a eficácia e a segurança são difíceis e dispendiosos de se executar. </a:t>
            </a:r>
          </a:p>
          <a:p>
            <a:r>
              <a:rPr lang="pt-PT" sz="2000" smtClean="0"/>
              <a:t>O uso de agentes farmacológicos deve ser cuidadosamente escolhido para maximizar o benefício, minimizando danos</a:t>
            </a:r>
            <a:r>
              <a:rPr lang="pt-BR" sz="2000" smtClean="0"/>
              <a:t> </a:t>
            </a:r>
          </a:p>
        </p:txBody>
      </p:sp>
      <p:graphicFrame>
        <p:nvGraphicFramePr>
          <p:cNvPr id="72731" name="Group 27"/>
          <p:cNvGraphicFramePr>
            <a:graphicFrameLocks noGrp="1"/>
          </p:cNvGraphicFramePr>
          <p:nvPr/>
        </p:nvGraphicFramePr>
        <p:xfrm>
          <a:off x="900113" y="404813"/>
          <a:ext cx="7272337" cy="1003300"/>
        </p:xfrm>
        <a:graphic>
          <a:graphicData uri="http://schemas.openxmlformats.org/drawingml/2006/table">
            <a:tbl>
              <a:tblPr/>
              <a:tblGrid>
                <a:gridCol w="2424112"/>
                <a:gridCol w="2424113"/>
                <a:gridCol w="2424112"/>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Displasia broncopulmonar: Mitos do manejo farmacol</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ó</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gico (Bronchopulmonary dysplasia: Myths of pharmacologic management)</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Donn SM. Apresenta</a:t>
                      </a:r>
                      <a:r>
                        <a:rPr kumimoji="0" lang="pt-BR" sz="1200" b="0" i="0" u="none" strike="noStrike" cap="none" normalizeH="0" baseline="0" smtClean="0">
                          <a:ln>
                            <a:noFill/>
                          </a:ln>
                          <a:solidFill>
                            <a:srgbClr val="000066"/>
                          </a:solidFill>
                          <a:effectLst/>
                          <a:latin typeface="Century Schoolbook"/>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ão:Ana Luiza Alves, Paulo R. Margotto</a:t>
                      </a:r>
                      <a:endParaRPr kumimoji="0" lang="pt-BR" sz="1200" b="0" i="0" u="none" strike="noStrike" cap="none" normalizeH="0" baseline="0" smtClean="0">
                        <a:ln>
                          <a:noFill/>
                        </a:ln>
                        <a:solidFill>
                          <a:schemeClr val="tx1"/>
                        </a:solidFill>
                        <a:effectLst/>
                        <a:latin typeface="Century Schoolbook"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Schoolbook"/>
                          <a:cs typeface="Times New Roman" pitchFamily="18" charset="0"/>
                        </a:rPr>
                        <a:t> </a:t>
                      </a:r>
                      <a:r>
                        <a:rPr kumimoji="0" lang="pt-BR" sz="1000" b="0" i="0" u="none" strike="noStrike" cap="none" normalizeH="0" baseline="0" smtClean="0">
                          <a:ln>
                            <a:noFill/>
                          </a:ln>
                          <a:solidFill>
                            <a:srgbClr val="000066"/>
                          </a:solidFill>
                          <a:effectLst/>
                          <a:latin typeface="Century Schoolbook"/>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2711" name="Picture 7" descr="Clique aqui para ver o artigo">
            <a:hlinkClick r:id="rId2"/>
          </p:cNvPr>
          <p:cNvPicPr>
            <a:picLocks noChangeAspect="1" noChangeArrowheads="1"/>
          </p:cNvPicPr>
          <p:nvPr/>
        </p:nvPicPr>
        <p:blipFill>
          <a:blip r:embed="rId3"/>
          <a:srcRect/>
          <a:stretch>
            <a:fillRect/>
          </a:stretch>
        </p:blipFill>
        <p:spPr bwMode="auto">
          <a:xfrm>
            <a:off x="6516688" y="765175"/>
            <a:ext cx="371475" cy="371475"/>
          </a:xfrm>
          <a:prstGeom prst="rect">
            <a:avLst/>
          </a:prstGeom>
          <a:noFill/>
        </p:spPr>
      </p:pic>
      <p:sp>
        <p:nvSpPr>
          <p:cNvPr id="72732" name="AutoShape 28"/>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Espaço Reservado para Conteúdo 2"/>
          <p:cNvSpPr>
            <a:spLocks noGrp="1"/>
          </p:cNvSpPr>
          <p:nvPr>
            <p:ph idx="4294967295"/>
          </p:nvPr>
        </p:nvSpPr>
        <p:spPr>
          <a:xfrm>
            <a:off x="684213" y="836613"/>
            <a:ext cx="7053262" cy="4778375"/>
          </a:xfrm>
        </p:spPr>
        <p:txBody>
          <a:bodyPr/>
          <a:lstStyle/>
          <a:p>
            <a:pPr marL="0" indent="0" algn="just" defTabSz="457200">
              <a:buFont typeface="Wingdings" pitchFamily="2" charset="2"/>
              <a:buNone/>
            </a:pPr>
            <a:endParaRPr lang="pt-PT" smtClean="0"/>
          </a:p>
          <a:p>
            <a:pPr marL="0" indent="0" algn="just" defTabSz="457200"/>
            <a:r>
              <a:rPr lang="pt-PT" b="1" smtClean="0"/>
              <a:t>Primeiro, defina um objetivo terapêutico razoável.</a:t>
            </a:r>
          </a:p>
          <a:p>
            <a:pPr marL="0" indent="0" algn="just" defTabSz="457200"/>
            <a:r>
              <a:rPr lang="pt-PT" b="1" smtClean="0"/>
              <a:t>Em segundo lugar, defina a duração do tratamento para ver um efeito. Uma dose pode não ser suficiente, mas uma semana de terapia sem uma resposta pode ser muito longa. </a:t>
            </a:r>
          </a:p>
          <a:p>
            <a:pPr marL="0" indent="0" algn="just" defTabSz="457200"/>
            <a:r>
              <a:rPr lang="pt-PT" b="1" smtClean="0"/>
              <a:t>Em terceiro lugar, defina toxicidade e observe de perto por isso. </a:t>
            </a:r>
          </a:p>
          <a:p>
            <a:pPr marL="0" indent="0" algn="just" defTabSz="457200"/>
            <a:r>
              <a:rPr lang="pt-PT" b="1" smtClean="0"/>
              <a:t>Em quarto lugar, de forma relacionada, determine o risco: relação benefício </a:t>
            </a:r>
          </a:p>
          <a:p>
            <a:pPr marL="0" indent="0" algn="just" defTabSz="457200"/>
            <a:r>
              <a:rPr lang="pt-PT" b="1" smtClean="0"/>
              <a:t>Quinto, interrompa o medicamento se não funcionar ou se surgirem complicações.</a:t>
            </a:r>
            <a:endParaRPr lang="pt-BR" b="1" smtClean="0"/>
          </a:p>
          <a:p>
            <a:pPr marL="0" indent="0" defTabSz="457200"/>
            <a:endParaRPr lang="pt-BR" b="1" smtClean="0"/>
          </a:p>
        </p:txBody>
      </p:sp>
      <p:sp>
        <p:nvSpPr>
          <p:cNvPr id="82948" name="AutoShape 4"/>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Espaço Reservado para Conteúdo 2"/>
          <p:cNvSpPr>
            <a:spLocks noGrp="1"/>
          </p:cNvSpPr>
          <p:nvPr>
            <p:ph idx="4294967295"/>
          </p:nvPr>
        </p:nvSpPr>
        <p:spPr>
          <a:xfrm>
            <a:off x="755650" y="188913"/>
            <a:ext cx="7053263" cy="4910137"/>
          </a:xfrm>
        </p:spPr>
        <p:txBody>
          <a:bodyPr/>
          <a:lstStyle/>
          <a:p>
            <a:pPr algn="just">
              <a:lnSpc>
                <a:spcPct val="90000"/>
              </a:lnSpc>
            </a:pPr>
            <a:r>
              <a:rPr lang="pt-PT" sz="2100" smtClean="0"/>
              <a:t>DBP é um distúrbio multifatorial que afeta crianças recém nascidas com insuficiência respiratória. </a:t>
            </a:r>
          </a:p>
          <a:p>
            <a:pPr algn="just">
              <a:lnSpc>
                <a:spcPct val="90000"/>
              </a:lnSpc>
            </a:pPr>
            <a:r>
              <a:rPr lang="pt-PT" sz="2100" smtClean="0"/>
              <a:t>Terapias amplamente prescritas, incluindo diuréticos, broncodilatadores, e os medicamentos anti-refluxo não possuem evidências adequadas para apoiar seu uso rotineiro. </a:t>
            </a:r>
            <a:r>
              <a:rPr lang="pt-PT" sz="2100" smtClean="0">
                <a:solidFill>
                  <a:srgbClr val="FF0000"/>
                </a:solidFill>
              </a:rPr>
              <a:t>Muitos desses agentes são realmente prejudiciais. </a:t>
            </a:r>
          </a:p>
          <a:p>
            <a:pPr algn="just">
              <a:lnSpc>
                <a:spcPct val="90000"/>
              </a:lnSpc>
            </a:pPr>
            <a:r>
              <a:rPr lang="pt-PT" sz="2100" smtClean="0"/>
              <a:t>Os estudos clínicos cuidando de bebês com DBP devem fazê-los sob os princípios de </a:t>
            </a:r>
            <a:r>
              <a:rPr lang="pt-PT" sz="2100" b="1" smtClean="0">
                <a:solidFill>
                  <a:srgbClr val="FF0000"/>
                </a:solidFill>
              </a:rPr>
              <a:t>medicina baseada em evidências</a:t>
            </a:r>
            <a:r>
              <a:rPr lang="pt-PT" sz="2100" smtClean="0">
                <a:solidFill>
                  <a:srgbClr val="FF0000"/>
                </a:solidFill>
              </a:rPr>
              <a:t>. </a:t>
            </a:r>
            <a:endParaRPr lang="pt-BR" sz="2100" smtClean="0">
              <a:solidFill>
                <a:srgbClr val="FF0000"/>
              </a:solidFill>
            </a:endParaRPr>
          </a:p>
          <a:p>
            <a:pPr algn="just">
              <a:lnSpc>
                <a:spcPct val="90000"/>
              </a:lnSpc>
            </a:pPr>
            <a:r>
              <a:rPr lang="pt-PT" sz="2100" smtClean="0"/>
              <a:t>O papel ideal da terapia com corticosteróides ainda não está definido. Os estudos mostraram eficácia e risco. Ensaios clínicos adicionais são necessários.</a:t>
            </a:r>
            <a:endParaRPr lang="pt-BR" sz="2100" smtClean="0"/>
          </a:p>
          <a:p>
            <a:pPr algn="just">
              <a:lnSpc>
                <a:spcPct val="90000"/>
              </a:lnSpc>
            </a:pPr>
            <a:r>
              <a:rPr lang="pt-PT" sz="2100" smtClean="0"/>
              <a:t>Compreender a história natural da hipertensão pulmonar, acompanhar a DBP grave deve ser realizada antes de tentar tratá-las com drogas de eficácia ou segurança desconhecidas.</a:t>
            </a:r>
            <a:endParaRPr lang="pt-BR" sz="2100" smtClean="0"/>
          </a:p>
          <a:p>
            <a:pPr algn="just">
              <a:lnSpc>
                <a:spcPct val="90000"/>
              </a:lnSpc>
            </a:pPr>
            <a:r>
              <a:rPr lang="pt-PT" sz="2100" smtClean="0"/>
              <a:t>Ensaios clínicos que avaliam agentes farmacológicos para tratar a DBP ou a suas complicações devem examinar resultados a longo prazo, bem como resultados a curto prazo.</a:t>
            </a:r>
            <a:endParaRPr lang="pt-BR" sz="2100" smtClean="0"/>
          </a:p>
          <a:p>
            <a:pPr>
              <a:lnSpc>
                <a:spcPct val="90000"/>
              </a:lnSpc>
            </a:pPr>
            <a:endParaRPr lang="pt-BR" sz="2100" smtClean="0"/>
          </a:p>
        </p:txBody>
      </p:sp>
      <p:sp>
        <p:nvSpPr>
          <p:cNvPr id="84996" name="AutoShape 4"/>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bwMode="auto">
          <a:xfrm>
            <a:off x="846138" y="385763"/>
            <a:ext cx="7110412" cy="1125537"/>
          </a:xfrm>
          <a:solidFill>
            <a:srgbClr val="666699"/>
          </a:solidFill>
        </p:spPr>
        <p:txBody>
          <a:bodyPr wrap="square" lIns="91440" tIns="45720" rIns="91440" bIns="45720" numCol="1" anchor="t" anchorCtr="0" compatLnSpc="1">
            <a:prstTxWarp prst="textNoShape">
              <a:avLst/>
            </a:prstTxWarp>
          </a:bodyPr>
          <a:lstStyle/>
          <a:p>
            <a:pPr algn="ctr"/>
            <a:r>
              <a:rPr lang="pt-BR" sz="2000" b="1" cap="none" smtClean="0">
                <a:solidFill>
                  <a:srgbClr val="FF3300"/>
                </a:solidFill>
              </a:rPr>
              <a:t>Uso de diurético na displasia broncopulmonar</a:t>
            </a:r>
            <a:br>
              <a:rPr lang="pt-BR" sz="2000" b="1" cap="none" smtClean="0">
                <a:solidFill>
                  <a:srgbClr val="FF3300"/>
                </a:solidFill>
              </a:rPr>
            </a:br>
            <a:r>
              <a:rPr lang="pt-BR" sz="2000" b="1" cap="none" smtClean="0">
                <a:solidFill>
                  <a:srgbClr val="FF3300"/>
                </a:solidFill>
              </a:rPr>
              <a:t>Paulo R. Margotto (em preparação)</a:t>
            </a:r>
          </a:p>
        </p:txBody>
      </p:sp>
      <p:sp>
        <p:nvSpPr>
          <p:cNvPr id="90115" name="Rectangle 3"/>
          <p:cNvSpPr>
            <a:spLocks noGrp="1"/>
          </p:cNvSpPr>
          <p:nvPr>
            <p:ph type="body" idx="4294967295"/>
          </p:nvPr>
        </p:nvSpPr>
        <p:spPr>
          <a:xfrm>
            <a:off x="468313" y="1484313"/>
            <a:ext cx="8251825" cy="5010150"/>
          </a:xfrm>
        </p:spPr>
        <p:txBody>
          <a:bodyPr/>
          <a:lstStyle/>
          <a:p>
            <a:pPr>
              <a:lnSpc>
                <a:spcPct val="90000"/>
              </a:lnSpc>
            </a:pPr>
            <a:r>
              <a:rPr lang="pt-BR" sz="1600" smtClean="0">
                <a:latin typeface="Times New Roman" pitchFamily="18" charset="0"/>
              </a:rPr>
              <a:t>Os diuréticos são um dos medicamentos mais freqüentemente prescritos na Unidade Neonatal de Terapia Intensiva (UTIN). Clark et al relataram que a furosemida era o sétimo medicamente mais comumente relatados na UTIN, com mais de 8% dos pacientes na UTIN expostos a este agente.</a:t>
            </a:r>
          </a:p>
          <a:p>
            <a:pPr>
              <a:lnSpc>
                <a:spcPct val="90000"/>
              </a:lnSpc>
            </a:pPr>
            <a:r>
              <a:rPr lang="pt-BR" sz="1600" smtClean="0">
                <a:latin typeface="Times New Roman" pitchFamily="18" charset="0"/>
              </a:rPr>
              <a:t>	Os diuréticos são frequentemente prescritos </a:t>
            </a:r>
            <a:r>
              <a:rPr lang="pt-BR" sz="1600" i="1" smtClean="0">
                <a:latin typeface="Times New Roman" pitchFamily="18" charset="0"/>
              </a:rPr>
              <a:t>off-label</a:t>
            </a:r>
            <a:r>
              <a:rPr lang="pt-BR" sz="1600" smtClean="0">
                <a:latin typeface="Times New Roman" pitchFamily="18" charset="0"/>
              </a:rPr>
              <a:t> (não há indicação do FDA [</a:t>
            </a:r>
            <a:r>
              <a:rPr lang="pt-BR" sz="1600" i="1" smtClean="0">
                <a:latin typeface="Times New Roman" pitchFamily="18" charset="0"/>
              </a:rPr>
              <a:t>Food and Drug Administration</a:t>
            </a:r>
            <a:r>
              <a:rPr lang="pt-BR" sz="1600" smtClean="0">
                <a:latin typeface="Times New Roman" pitchFamily="18" charset="0"/>
              </a:rPr>
              <a:t>]) aos recém-nascidos (RN) prematuros, particularmente na prevenção ou tratamento da displasia broncopulmonar (DBP). </a:t>
            </a:r>
          </a:p>
          <a:p>
            <a:pPr>
              <a:lnSpc>
                <a:spcPct val="90000"/>
              </a:lnSpc>
            </a:pPr>
            <a:r>
              <a:rPr lang="pt-BR" sz="1600" smtClean="0">
                <a:latin typeface="Times New Roman" pitchFamily="18" charset="0"/>
              </a:rPr>
              <a:t>	No estudo de coorte retrospectivo de Laughon, envolvendo 107.542 recém-nascidos com idade gestacional &lt;32 semanas e peso ao nascer &lt;1500g em 333 UTI Neonatais na Flórida, entre 1997-2011,  39.357 (37%) das crianças foram expostas a pelo menos um diurético, com o principal objetivo de reduzir ou tratar a DBP. Os expostos aos diuréticos tiveram  menores idades geracionais e peso ao nascer (66% &lt;1000g). A primeira exposição ao diurético ocorreu em média 18 dias (9-33 dias) e a sua duração média foi de 6 dias (2-24 dias). Houve um aumento de 10% entre 1997(29%) e 2005 (39%), mantendo-se estável  a seguir (36% em 2010).</a:t>
            </a:r>
          </a:p>
          <a:p>
            <a:pPr>
              <a:lnSpc>
                <a:spcPct val="90000"/>
              </a:lnSpc>
            </a:pPr>
            <a:r>
              <a:rPr lang="pt-BR" sz="1600" smtClean="0">
                <a:latin typeface="Times New Roman" pitchFamily="18" charset="0"/>
              </a:rPr>
              <a:t>	O diurético mais usado tem sido a furosemide (93%), sendo também o mais frequente em números de cursos  e dias de uso. Em seguida, os mais usados foram espironolactona, clorotiazida, hidrocolorotiazida, bumetanide e acetazolamina. A combinação de diuréticos ocorreu em torno de 1/3 dos pacientes (19% e 6%  usaram dois e  diuréticos, respectivamente),  sendo mais frequente furosemide + espironolactona, seguido por furosemide+ clorotiazida e clorotiazida + espironolactona. A maioria dos RN que recebeu diuréticos não estavam em assistência ventilatória mecânica.</a:t>
            </a:r>
          </a:p>
        </p:txBody>
      </p:sp>
      <p:sp>
        <p:nvSpPr>
          <p:cNvPr id="90116" name="AutoShape 4"/>
          <p:cNvSpPr>
            <a:spLocks noChangeArrowheads="1"/>
          </p:cNvSpPr>
          <p:nvPr/>
        </p:nvSpPr>
        <p:spPr bwMode="auto">
          <a:xfrm>
            <a:off x="8618538" y="6049963"/>
            <a:ext cx="355600" cy="674687"/>
          </a:xfrm>
          <a:prstGeom prst="curvedRightArrow">
            <a:avLst>
              <a:gd name="adj1" fmla="val 37946"/>
              <a:gd name="adj2" fmla="val 75893"/>
              <a:gd name="adj3" fmla="val 33333"/>
            </a:avLst>
          </a:prstGeom>
          <a:solidFill>
            <a:srgbClr val="0000FF"/>
          </a:solidFill>
          <a:ln w="57150">
            <a:solidFill>
              <a:schemeClr val="tx1"/>
            </a:solidFill>
            <a:miter lim="800000"/>
            <a:headEnd/>
            <a:tailEnd/>
          </a:ln>
        </p:spPr>
        <p:txBody>
          <a:bodyPr wrap="none" anchor="ctr"/>
          <a:lstStyle/>
          <a:p>
            <a:pPr defTabSz="457200"/>
            <a:endParaRPr lang="pt-BR"/>
          </a:p>
        </p:txBody>
      </p:sp>
      <p:sp>
        <p:nvSpPr>
          <p:cNvPr id="90117" name="AutoShape 5"/>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a:spLocks noGrp="1"/>
          </p:cNvSpPr>
          <p:nvPr>
            <p:ph type="body" idx="4294967295"/>
          </p:nvPr>
        </p:nvSpPr>
        <p:spPr>
          <a:xfrm>
            <a:off x="755650" y="188913"/>
            <a:ext cx="7315200" cy="4702175"/>
          </a:xfrm>
        </p:spPr>
        <p:txBody>
          <a:bodyPr/>
          <a:lstStyle/>
          <a:p>
            <a:r>
              <a:rPr lang="pt-BR" sz="2800" smtClean="0">
                <a:latin typeface="Times New Roman" pitchFamily="18" charset="0"/>
              </a:rPr>
              <a:t>A administração de  diurético aos RN pré-termo com displasia broncopulmonar (DBP) tem sido praticado usado há mais de 30 anos (desde 1983 com o estudo de Kao LC et al,  mostrando a diminuição aguda da resistência das vias aéreas nos RN com doença pulmonar crônica). Há uma variação entre as Instituições quanto ao tempo de uso, ocorrendo em 86% em um tempo curto(≤5 dias)-86% e em 40% em um tempo longo ( &gt;5 dias). A furosemide tem sido o diurético mais prescrito (85%), embora a clorotiazida tenha sido do diurético de maior  tempo de uso (mediana de 21 dias) (Slaughter JL et al)</a:t>
            </a:r>
          </a:p>
        </p:txBody>
      </p:sp>
      <p:sp>
        <p:nvSpPr>
          <p:cNvPr id="91139" name="AutoShape 4"/>
          <p:cNvSpPr>
            <a:spLocks noChangeArrowheads="1"/>
          </p:cNvSpPr>
          <p:nvPr/>
        </p:nvSpPr>
        <p:spPr bwMode="auto">
          <a:xfrm>
            <a:off x="8618538" y="6049963"/>
            <a:ext cx="355600" cy="674687"/>
          </a:xfrm>
          <a:prstGeom prst="curvedRightArrow">
            <a:avLst>
              <a:gd name="adj1" fmla="val 37946"/>
              <a:gd name="adj2" fmla="val 75893"/>
              <a:gd name="adj3" fmla="val 33333"/>
            </a:avLst>
          </a:prstGeom>
          <a:solidFill>
            <a:srgbClr val="0000FF"/>
          </a:solidFill>
          <a:ln w="57150">
            <a:solidFill>
              <a:schemeClr val="tx1"/>
            </a:solidFill>
            <a:miter lim="800000"/>
            <a:headEnd/>
            <a:tailEnd/>
          </a:ln>
        </p:spPr>
        <p:txBody>
          <a:bodyPr wrap="none" anchor="ctr"/>
          <a:lstStyle/>
          <a:p>
            <a:pPr defTabSz="457200"/>
            <a:endParaRPr lang="pt-BR"/>
          </a:p>
        </p:txBody>
      </p:sp>
      <p:sp>
        <p:nvSpPr>
          <p:cNvPr id="91142" name="AutoShape 6"/>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3"/>
          <p:cNvSpPr>
            <a:spLocks noGrp="1"/>
          </p:cNvSpPr>
          <p:nvPr>
            <p:ph type="body" idx="4294967295"/>
          </p:nvPr>
        </p:nvSpPr>
        <p:spPr>
          <a:xfrm>
            <a:off x="468313" y="549275"/>
            <a:ext cx="7458075" cy="5851525"/>
          </a:xfrm>
        </p:spPr>
        <p:txBody>
          <a:bodyPr/>
          <a:lstStyle/>
          <a:p>
            <a:r>
              <a:rPr lang="pt-BR" sz="1800" smtClean="0">
                <a:latin typeface="Times New Roman" pitchFamily="18" charset="0"/>
              </a:rPr>
              <a:t>Os estudos sobre o uso de diurético na DBP tem-se concentrado e das classes de diuréticos:  diurético de alça,como a furosemida  e diuréticos que atuam no túbulo distal, como a tiazida ou espirolactona. </a:t>
            </a:r>
          </a:p>
          <a:p>
            <a:r>
              <a:rPr lang="pt-BR" sz="1800" smtClean="0">
                <a:latin typeface="Times New Roman" pitchFamily="18" charset="0"/>
              </a:rPr>
              <a:t>	Em 1983, Kao LC et al evidenciaram que  a furosemida, uma hora após a sua administração. diminui a resistência das vias aéreas, especificamente a condutância das vias aéreas e aumenta a complacência pulmonar, com melhora da dinâmica pulmonar, requerendo menores parâmetros ventilatórios. Os autores aribuíram a melhora da obstrução da via aérea pela remoção do edema pulmonar intersticial. Outras ações da furosemide incluem:produção de prostaglandina levando a vasodilatação pulmonar, inibição da contração da musculatura lisa brônquica e diminuição de fatores mediadores inflamatórios (Slaughter JL)</a:t>
            </a:r>
          </a:p>
          <a:p>
            <a:r>
              <a:rPr lang="pt-BR" sz="1800" smtClean="0">
                <a:latin typeface="Times New Roman" pitchFamily="18" charset="0"/>
              </a:rPr>
              <a:t>	A tiazida e espironolactona, atuando no túbulo distal, causando a menor anormalidades eletrolíticos, quando usadas isoladamente (não aumentam a excreção de cálcio). A espironolactona é um esteróide sintético que atua como um antagonista competitivo do receptor de aldosterona. Ao inibir a aldosterona, a espironolactona atenua a reabsorção de sódio e pouca perda de potássio, sendo um diurético usado em combinação com a tiazida,   por esta característica (Sega JL). No entanto, quando usadas juntas,  associam-se com hipercalciúria (Atkinson SA et al). </a:t>
            </a:r>
          </a:p>
        </p:txBody>
      </p:sp>
      <p:sp>
        <p:nvSpPr>
          <p:cNvPr id="92163" name="AutoShape 4"/>
          <p:cNvSpPr>
            <a:spLocks noChangeArrowheads="1"/>
          </p:cNvSpPr>
          <p:nvPr/>
        </p:nvSpPr>
        <p:spPr bwMode="auto">
          <a:xfrm>
            <a:off x="8618538" y="6057900"/>
            <a:ext cx="355600" cy="674688"/>
          </a:xfrm>
          <a:prstGeom prst="curvedRightArrow">
            <a:avLst>
              <a:gd name="adj1" fmla="val 37946"/>
              <a:gd name="adj2" fmla="val 75893"/>
              <a:gd name="adj3" fmla="val 33333"/>
            </a:avLst>
          </a:prstGeom>
          <a:solidFill>
            <a:srgbClr val="0000FF"/>
          </a:solidFill>
          <a:ln w="57150">
            <a:solidFill>
              <a:schemeClr val="tx1"/>
            </a:solidFill>
            <a:miter lim="800000"/>
            <a:headEnd/>
            <a:tailEnd/>
          </a:ln>
        </p:spPr>
        <p:txBody>
          <a:bodyPr wrap="none" anchor="ctr"/>
          <a:lstStyle/>
          <a:p>
            <a:pPr defTabSz="457200"/>
            <a:endParaRPr lang="pt-BR"/>
          </a:p>
        </p:txBody>
      </p:sp>
      <p:sp>
        <p:nvSpPr>
          <p:cNvPr id="92164" name="AutoShape 4"/>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3"/>
          <p:cNvSpPr>
            <a:spLocks noGrp="1"/>
          </p:cNvSpPr>
          <p:nvPr>
            <p:ph type="body" idx="4294967295"/>
          </p:nvPr>
        </p:nvSpPr>
        <p:spPr>
          <a:xfrm>
            <a:off x="468313" y="476250"/>
            <a:ext cx="8050212" cy="5367338"/>
          </a:xfrm>
        </p:spPr>
        <p:txBody>
          <a:bodyPr/>
          <a:lstStyle/>
          <a:p>
            <a:r>
              <a:rPr lang="pt-BR" sz="1800" smtClean="0">
                <a:latin typeface="Times New Roman" pitchFamily="18" charset="0"/>
              </a:rPr>
              <a:t>Hoffman DJ et al , em 33 crianças que receberam  por duas semanas  tiazida com espironolatona versos apenas tiazida, não foram observadas diferenças  nos eletrólitos séricos, na necessidade para a reposição de sódio e potássio, assim como  diferenças na mecânica pulmonar. Os autores explicam este achado  a resposta parcial do túbulo distal a aldosterona.  A inefetividade da espironolactona, um antagonista da aldosterona, em preservar o potássio, pode estar relacionado ao desenvolvimento renal destes pequenos prematuros. A função renal no prematuro antes de 34 semanas é limitada durante semanas pós-natal. A hiponatremia da prematuridade pode ser devida à resposta parcial do nefron distal a aldosterona (a função da aldosterona é aumentar a reabsorção de sódio e excretar potássio). A espironolactona age somente na presença de aldosterona. Se o nefron distal não reponde a aldosterona, especula-se que este também não reponde ao antagonista da aldosterona, resultando assim, numa perda de potássio.</a:t>
            </a:r>
          </a:p>
          <a:p>
            <a:r>
              <a:rPr lang="pt-BR" sz="1800" smtClean="0">
                <a:latin typeface="Times New Roman" pitchFamily="18" charset="0"/>
              </a:rPr>
              <a:t>	Em 1984, Kao LC et al,, em um estudo randomizado, duplo-cego e controlado com placebo em  10 pacientes não ventilados relataram que a combinação de clorotiazida (20mg/kg/dose) e espironolactona (1,5mg/kg/dose), administrados duas vezes ao dia via via oral,por 7 dias, resultou em diminuição significativa da resistência das vias aéreas e na complacência dinâmica pulmonar em comparação com o placebo. Os autores relatam aumento da excreção de fósforo e potássio. </a:t>
            </a:r>
          </a:p>
        </p:txBody>
      </p:sp>
      <p:sp>
        <p:nvSpPr>
          <p:cNvPr id="93187" name="AutoShape 4"/>
          <p:cNvSpPr>
            <a:spLocks noChangeArrowheads="1"/>
          </p:cNvSpPr>
          <p:nvPr/>
        </p:nvSpPr>
        <p:spPr bwMode="auto">
          <a:xfrm>
            <a:off x="8618538" y="6049963"/>
            <a:ext cx="355600" cy="674687"/>
          </a:xfrm>
          <a:prstGeom prst="curvedRightArrow">
            <a:avLst>
              <a:gd name="adj1" fmla="val 37946"/>
              <a:gd name="adj2" fmla="val 75893"/>
              <a:gd name="adj3" fmla="val 33333"/>
            </a:avLst>
          </a:prstGeom>
          <a:solidFill>
            <a:srgbClr val="0000FF"/>
          </a:solidFill>
          <a:ln w="57150">
            <a:solidFill>
              <a:schemeClr val="tx1"/>
            </a:solidFill>
            <a:miter lim="800000"/>
            <a:headEnd/>
            <a:tailEnd/>
          </a:ln>
        </p:spPr>
        <p:txBody>
          <a:bodyPr wrap="none" anchor="ctr"/>
          <a:lstStyle/>
          <a:p>
            <a:pPr defTabSz="457200"/>
            <a:endParaRPr lang="pt-BR"/>
          </a:p>
        </p:txBody>
      </p:sp>
      <p:sp>
        <p:nvSpPr>
          <p:cNvPr id="93188" name="AutoShape 4"/>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3"/>
          <p:cNvSpPr>
            <a:spLocks noGrp="1"/>
          </p:cNvSpPr>
          <p:nvPr>
            <p:ph type="body" idx="4294967295"/>
          </p:nvPr>
        </p:nvSpPr>
        <p:spPr>
          <a:xfrm>
            <a:off x="192088" y="738188"/>
            <a:ext cx="7677150" cy="5918200"/>
          </a:xfrm>
        </p:spPr>
        <p:txBody>
          <a:bodyPr/>
          <a:lstStyle/>
          <a:p>
            <a:r>
              <a:rPr lang="pt-BR" sz="1800" smtClean="0">
                <a:latin typeface="Times New Roman" pitchFamily="18" charset="0"/>
              </a:rPr>
              <a:t>Em 1989, Engelhardt et al, randomizaram 21  crianças com DBP em respiração espontânea para receberem espironolactona+ hidroclotiazida (3mg/kg/dia de ambas) por 6-8 dias. Não foram relatada melhora na mecânica pulmonar ou na oxigenação. Houve aumento da diurese, questionando-se assim se o aumento da diurese por si só seja responsável pela melhora da função pulmonar. </a:t>
            </a:r>
          </a:p>
          <a:p>
            <a:r>
              <a:rPr lang="pt-BR" sz="1800" smtClean="0">
                <a:latin typeface="Times New Roman" pitchFamily="18" charset="0"/>
              </a:rPr>
              <a:t>	Em 1994, Kao LC et  al, com 43 pacientes  com DBP recebendo clorotizazida e espironolactona ou placebo até30 dias, relatam melhora da resistência das vias aéreas (31%;P&lt;0,05) e  na complacência dinâmica pulmonar (46%;P&lt;0.001). No entanto no houve redução total nos dias requerendo oxigênio e a melhora na função pulmonar associada ao uso do diurético não se manteve após a sua descontinuação.</a:t>
            </a:r>
            <a:endParaRPr lang="pt-BR" altLang="ja-JP" sz="1800" smtClean="0">
              <a:latin typeface="Times New Roman" pitchFamily="18" charset="0"/>
              <a:ea typeface="MS PGothic" pitchFamily="34" charset="-128"/>
            </a:endParaRPr>
          </a:p>
          <a:p>
            <a:r>
              <a:rPr lang="pt-BR" altLang="ja-JP" sz="1800" smtClean="0">
                <a:latin typeface="Times New Roman" pitchFamily="18" charset="0"/>
                <a:ea typeface="MS PGothic" pitchFamily="34" charset="-128"/>
              </a:rPr>
              <a:t>	Apesar do uso generalizado de diurético na DBP há poucos dados  que avaliam o valor significativo desta terapia na DBP. Todas as  três revisões sistemáticas da Cochrane, avaliando os riscos e benefícios dos diuréticos na DBP (furosemide, tiazida + espironolactona) mostram que o uso do diurético, apresenta melhorias  na oxigenação e complacência pulmonar, mas esses benefícios fisiológicos a curto prazo não se traduzem em nenhum benefício clínico significativo como mortalidade, duração da ventilação mecânica,  dependência de oxigênio e internação hospitalar. </a:t>
            </a:r>
            <a:endParaRPr lang="pt-BR" sz="1800" smtClean="0">
              <a:latin typeface="Times New Roman" pitchFamily="18" charset="0"/>
            </a:endParaRPr>
          </a:p>
        </p:txBody>
      </p:sp>
      <p:sp>
        <p:nvSpPr>
          <p:cNvPr id="94211" name="AutoShape 4"/>
          <p:cNvSpPr>
            <a:spLocks noChangeArrowheads="1"/>
          </p:cNvSpPr>
          <p:nvPr/>
        </p:nvSpPr>
        <p:spPr bwMode="auto">
          <a:xfrm>
            <a:off x="8618538" y="6049963"/>
            <a:ext cx="355600" cy="674687"/>
          </a:xfrm>
          <a:prstGeom prst="curvedRightArrow">
            <a:avLst>
              <a:gd name="adj1" fmla="val 37946"/>
              <a:gd name="adj2" fmla="val 75893"/>
              <a:gd name="adj3" fmla="val 33333"/>
            </a:avLst>
          </a:prstGeom>
          <a:solidFill>
            <a:srgbClr val="0000FF"/>
          </a:solidFill>
          <a:ln w="57150">
            <a:solidFill>
              <a:schemeClr val="tx1"/>
            </a:solidFill>
            <a:miter lim="800000"/>
            <a:headEnd/>
            <a:tailEnd/>
          </a:ln>
        </p:spPr>
        <p:txBody>
          <a:bodyPr wrap="none" anchor="ctr"/>
          <a:lstStyle/>
          <a:p>
            <a:pPr defTabSz="457200"/>
            <a:endParaRPr lang="pt-BR"/>
          </a:p>
        </p:txBody>
      </p:sp>
      <p:sp>
        <p:nvSpPr>
          <p:cNvPr id="94212" name="AutoShape 4"/>
          <p:cNvSpPr>
            <a:spLocks noChangeArrowheads="1"/>
          </p:cNvSpPr>
          <p:nvPr/>
        </p:nvSpPr>
        <p:spPr bwMode="auto">
          <a:xfrm>
            <a:off x="7596188" y="6381750"/>
            <a:ext cx="615950" cy="341313"/>
          </a:xfrm>
          <a:prstGeom prst="rightArrow">
            <a:avLst>
              <a:gd name="adj1" fmla="val 50000"/>
              <a:gd name="adj2" fmla="val 45116"/>
            </a:avLst>
          </a:prstGeom>
          <a:solidFill>
            <a:schemeClr val="accent1"/>
          </a:solidFill>
          <a:ln w="76200">
            <a:solidFill>
              <a:srgbClr val="0000CC"/>
            </a:solidFill>
            <a:miter lim="800000"/>
            <a:headEnd/>
            <a:tailEnd/>
          </a:ln>
          <a:effectLst/>
        </p:spPr>
        <p:txBody>
          <a:bodyPr wrap="none" anchor="ctr"/>
          <a:lstStyle/>
          <a:p>
            <a:endParaRPr 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idx="4294967295"/>
          </p:nvPr>
        </p:nvSpPr>
        <p:spPr bwMode="auto">
          <a:noFill/>
        </p:spPr>
        <p:txBody>
          <a:bodyPr wrap="square" lIns="91440" tIns="45720" rIns="91440" bIns="45720" numCol="1" anchor="t" anchorCtr="0" compatLnSpc="1">
            <a:prstTxWarp prst="textNoShape">
              <a:avLst/>
            </a:prstTxWarp>
          </a:bodyPr>
          <a:lstStyle/>
          <a:p>
            <a:r>
              <a:rPr lang="pt-BR" cap="none" smtClean="0"/>
              <a:t>Portanto...</a:t>
            </a:r>
          </a:p>
        </p:txBody>
      </p:sp>
      <p:sp>
        <p:nvSpPr>
          <p:cNvPr id="95235" name="Rectangle 3"/>
          <p:cNvSpPr>
            <a:spLocks noGrp="1"/>
          </p:cNvSpPr>
          <p:nvPr>
            <p:ph type="body" idx="4294967295"/>
          </p:nvPr>
        </p:nvSpPr>
        <p:spPr>
          <a:xfrm>
            <a:off x="336550" y="1279525"/>
            <a:ext cx="7481888" cy="5351463"/>
          </a:xfrm>
        </p:spPr>
        <p:txBody>
          <a:bodyPr/>
          <a:lstStyle/>
          <a:p>
            <a:r>
              <a:rPr lang="pt-BR" sz="1800" b="1" smtClean="0">
                <a:solidFill>
                  <a:srgbClr val="0000CC"/>
                </a:solidFill>
                <a:latin typeface="Arila"/>
                <a:ea typeface="Arila"/>
                <a:cs typeface="Arila"/>
              </a:rPr>
              <a:t>Antes do uso rotineiro de diur</a:t>
            </a:r>
            <a:r>
              <a:rPr lang="pt-BR" sz="1800" b="1" smtClean="0">
                <a:solidFill>
                  <a:srgbClr val="0000CC"/>
                </a:solidFill>
                <a:ea typeface="Arila"/>
                <a:cs typeface="Arila"/>
              </a:rPr>
              <a:t>é</a:t>
            </a:r>
            <a:r>
              <a:rPr lang="pt-BR" sz="1800" b="1" smtClean="0">
                <a:solidFill>
                  <a:srgbClr val="0000CC"/>
                </a:solidFill>
                <a:latin typeface="Arila"/>
                <a:ea typeface="Arila"/>
                <a:cs typeface="Arila"/>
              </a:rPr>
              <a:t>ticos  sistêmicos na DBP recomendam-se  estudos que demonstram efeitos a longo prazo, como sobrevivência, dura</a:t>
            </a:r>
            <a:r>
              <a:rPr lang="pt-BR" sz="1800" b="1" smtClean="0">
                <a:solidFill>
                  <a:srgbClr val="0000CC"/>
                </a:solidFill>
                <a:ea typeface="Arila"/>
                <a:cs typeface="Arila"/>
              </a:rPr>
              <a:t>ç</a:t>
            </a:r>
            <a:r>
              <a:rPr lang="pt-BR" sz="1800" b="1" smtClean="0">
                <a:solidFill>
                  <a:srgbClr val="0000CC"/>
                </a:solidFill>
                <a:latin typeface="Arila"/>
                <a:ea typeface="Arila"/>
                <a:cs typeface="Arila"/>
              </a:rPr>
              <a:t>ão da oxigena</a:t>
            </a:r>
            <a:r>
              <a:rPr lang="pt-BR" sz="1800" b="1" smtClean="0">
                <a:solidFill>
                  <a:srgbClr val="0000CC"/>
                </a:solidFill>
                <a:ea typeface="Arila"/>
                <a:cs typeface="Arila"/>
              </a:rPr>
              <a:t>ç</a:t>
            </a:r>
            <a:r>
              <a:rPr lang="pt-BR" sz="1800" b="1" smtClean="0">
                <a:solidFill>
                  <a:srgbClr val="0000CC"/>
                </a:solidFill>
                <a:latin typeface="Arila"/>
                <a:ea typeface="Arila"/>
                <a:cs typeface="Arila"/>
              </a:rPr>
              <a:t>ão, dependência do ventilador e dura</a:t>
            </a:r>
            <a:r>
              <a:rPr lang="pt-BR" sz="1800" b="1" smtClean="0">
                <a:solidFill>
                  <a:srgbClr val="0000CC"/>
                </a:solidFill>
                <a:ea typeface="Arila"/>
                <a:cs typeface="Arila"/>
              </a:rPr>
              <a:t>ç</a:t>
            </a:r>
            <a:r>
              <a:rPr lang="pt-BR" sz="1800" b="1" smtClean="0">
                <a:solidFill>
                  <a:srgbClr val="0000CC"/>
                </a:solidFill>
                <a:latin typeface="Arila"/>
                <a:ea typeface="Arila"/>
                <a:cs typeface="Arila"/>
              </a:rPr>
              <a:t>ão da interna</a:t>
            </a:r>
            <a:r>
              <a:rPr lang="pt-BR" sz="1800" b="1" smtClean="0">
                <a:solidFill>
                  <a:srgbClr val="0000CC"/>
                </a:solidFill>
                <a:ea typeface="Arila"/>
                <a:cs typeface="Arila"/>
              </a:rPr>
              <a:t>ç</a:t>
            </a:r>
            <a:r>
              <a:rPr lang="pt-BR" sz="1800" b="1" smtClean="0">
                <a:solidFill>
                  <a:srgbClr val="0000CC"/>
                </a:solidFill>
                <a:latin typeface="Arila"/>
                <a:ea typeface="Arila"/>
                <a:cs typeface="Arila"/>
              </a:rPr>
              <a:t>ão, al</a:t>
            </a:r>
            <a:r>
              <a:rPr lang="pt-BR" sz="1800" b="1" smtClean="0">
                <a:solidFill>
                  <a:srgbClr val="0000CC"/>
                </a:solidFill>
                <a:ea typeface="Arila"/>
                <a:cs typeface="Arila"/>
              </a:rPr>
              <a:t>é</a:t>
            </a:r>
            <a:r>
              <a:rPr lang="pt-BR" sz="1800" b="1" smtClean="0">
                <a:solidFill>
                  <a:srgbClr val="0000CC"/>
                </a:solidFill>
                <a:latin typeface="Arila"/>
                <a:ea typeface="Arila"/>
                <a:cs typeface="Arila"/>
              </a:rPr>
              <a:t>m do estudo das  complica</a:t>
            </a:r>
            <a:r>
              <a:rPr lang="pt-BR" sz="1800" b="1" smtClean="0">
                <a:solidFill>
                  <a:srgbClr val="0000CC"/>
                </a:solidFill>
                <a:ea typeface="Arila"/>
                <a:cs typeface="Arila"/>
              </a:rPr>
              <a:t>ç</a:t>
            </a:r>
            <a:r>
              <a:rPr lang="pt-BR" sz="1800" b="1" smtClean="0">
                <a:solidFill>
                  <a:srgbClr val="0000CC"/>
                </a:solidFill>
                <a:latin typeface="Arila"/>
                <a:ea typeface="Arila"/>
                <a:cs typeface="Arila"/>
              </a:rPr>
              <a:t>ões. (Brion LP, 2001)</a:t>
            </a:r>
          </a:p>
          <a:p>
            <a:r>
              <a:rPr lang="pt-BR" sz="1800" b="1" smtClean="0">
                <a:solidFill>
                  <a:srgbClr val="0000CC"/>
                </a:solidFill>
                <a:latin typeface="Arila"/>
                <a:ea typeface="Arila"/>
                <a:cs typeface="Arila"/>
              </a:rPr>
              <a:t>	Na nossa pr</a:t>
            </a:r>
            <a:r>
              <a:rPr lang="pt-BR" sz="1800" b="1" smtClean="0">
                <a:solidFill>
                  <a:srgbClr val="0000CC"/>
                </a:solidFill>
                <a:ea typeface="Arila"/>
                <a:cs typeface="Arila"/>
              </a:rPr>
              <a:t>á</a:t>
            </a:r>
            <a:r>
              <a:rPr lang="pt-BR" sz="1800" b="1" smtClean="0">
                <a:solidFill>
                  <a:srgbClr val="0000CC"/>
                </a:solidFill>
                <a:latin typeface="Arila"/>
                <a:ea typeface="Arila"/>
                <a:cs typeface="Arila"/>
              </a:rPr>
              <a:t>tica cl</a:t>
            </a:r>
            <a:r>
              <a:rPr lang="pt-BR" sz="1800" b="1" smtClean="0">
                <a:solidFill>
                  <a:srgbClr val="0000CC"/>
                </a:solidFill>
                <a:ea typeface="Arila"/>
                <a:cs typeface="Arila"/>
              </a:rPr>
              <a:t>í</a:t>
            </a:r>
            <a:r>
              <a:rPr lang="pt-BR" sz="1800" b="1" smtClean="0">
                <a:solidFill>
                  <a:srgbClr val="0000CC"/>
                </a:solidFill>
                <a:latin typeface="Arila"/>
                <a:ea typeface="Arila"/>
                <a:cs typeface="Arila"/>
              </a:rPr>
              <a:t>nica reservamos o diur</a:t>
            </a:r>
            <a:r>
              <a:rPr lang="pt-BR" sz="1800" b="1" smtClean="0">
                <a:solidFill>
                  <a:srgbClr val="0000CC"/>
                </a:solidFill>
                <a:ea typeface="Arila"/>
                <a:cs typeface="Arila"/>
              </a:rPr>
              <a:t>é</a:t>
            </a:r>
            <a:r>
              <a:rPr lang="pt-BR" sz="1800" b="1" smtClean="0">
                <a:solidFill>
                  <a:srgbClr val="0000CC"/>
                </a:solidFill>
                <a:latin typeface="Arila"/>
                <a:ea typeface="Arila"/>
                <a:cs typeface="Arila"/>
              </a:rPr>
              <a:t>tico para</a:t>
            </a:r>
            <a:r>
              <a:rPr lang="pt-BR" sz="1800" b="1" smtClean="0">
                <a:solidFill>
                  <a:srgbClr val="FFFF00"/>
                </a:solidFill>
                <a:latin typeface="Arila"/>
                <a:ea typeface="Arila"/>
                <a:cs typeface="Arila"/>
              </a:rPr>
              <a:t> </a:t>
            </a:r>
            <a:r>
              <a:rPr lang="pt-BR" sz="1800" b="1" smtClean="0">
                <a:solidFill>
                  <a:srgbClr val="FF3300"/>
                </a:solidFill>
                <a:latin typeface="Arila"/>
                <a:ea typeface="Arila"/>
                <a:cs typeface="Arila"/>
              </a:rPr>
              <a:t>casos de edema pulmonar</a:t>
            </a:r>
            <a:r>
              <a:rPr lang="pt-BR" sz="1800" b="1" smtClean="0">
                <a:solidFill>
                  <a:srgbClr val="FFFF00"/>
                </a:solidFill>
                <a:latin typeface="Arila"/>
                <a:ea typeface="Arila"/>
                <a:cs typeface="Arila"/>
              </a:rPr>
              <a:t> </a:t>
            </a:r>
            <a:r>
              <a:rPr lang="pt-BR" sz="1800" b="1" smtClean="0">
                <a:solidFill>
                  <a:srgbClr val="0000CC"/>
                </a:solidFill>
                <a:latin typeface="Arila"/>
                <a:ea typeface="Arila"/>
                <a:cs typeface="Arila"/>
              </a:rPr>
              <a:t>(o furosemide diminui o edema pulmonar, diminuindo a resistência vascular pulmonar: furosemide:1m/kg/dia) (Margotto, PR, 2013)</a:t>
            </a:r>
          </a:p>
          <a:p>
            <a:pPr algn="ctr"/>
            <a:r>
              <a:rPr lang="pt-BR" sz="1800" b="1" smtClean="0">
                <a:solidFill>
                  <a:srgbClr val="FFFF00"/>
                </a:solidFill>
                <a:latin typeface="Arila"/>
                <a:ea typeface="Arila"/>
                <a:cs typeface="Arila"/>
              </a:rPr>
              <a:t>	</a:t>
            </a:r>
            <a:r>
              <a:rPr lang="pt-BR" sz="1800" b="1" smtClean="0">
                <a:solidFill>
                  <a:srgbClr val="0000CC"/>
                </a:solidFill>
                <a:latin typeface="Arila"/>
                <a:ea typeface="Arila"/>
                <a:cs typeface="Arila"/>
              </a:rPr>
              <a:t>De todas as terapias adjuntas o prematuro com DBP, a terapia</a:t>
            </a:r>
            <a:r>
              <a:rPr lang="pt-BR" sz="1800" b="1" smtClean="0">
                <a:solidFill>
                  <a:srgbClr val="FF3300"/>
                </a:solidFill>
                <a:latin typeface="Arila"/>
                <a:ea typeface="Arila"/>
                <a:cs typeface="Arila"/>
              </a:rPr>
              <a:t> diur</a:t>
            </a:r>
            <a:r>
              <a:rPr lang="pt-BR" sz="1800" b="1" smtClean="0">
                <a:solidFill>
                  <a:srgbClr val="FF3300"/>
                </a:solidFill>
                <a:ea typeface="Arila"/>
                <a:cs typeface="Arila"/>
              </a:rPr>
              <a:t>é</a:t>
            </a:r>
            <a:r>
              <a:rPr lang="pt-BR" sz="1800" b="1" smtClean="0">
                <a:solidFill>
                  <a:srgbClr val="FF3300"/>
                </a:solidFill>
                <a:latin typeface="Arila"/>
                <a:ea typeface="Arila"/>
                <a:cs typeface="Arila"/>
              </a:rPr>
              <a:t>tica </a:t>
            </a:r>
            <a:r>
              <a:rPr lang="pt-BR" sz="1800" b="1" smtClean="0">
                <a:solidFill>
                  <a:srgbClr val="FF3300"/>
                </a:solidFill>
                <a:ea typeface="Arila"/>
                <a:cs typeface="Arila"/>
              </a:rPr>
              <a:t>é</a:t>
            </a:r>
            <a:r>
              <a:rPr lang="pt-BR" sz="1800" b="1" smtClean="0">
                <a:solidFill>
                  <a:srgbClr val="FF3300"/>
                </a:solidFill>
                <a:latin typeface="Arila"/>
                <a:ea typeface="Arila"/>
                <a:cs typeface="Arila"/>
              </a:rPr>
              <a:t> uma das mais abusadas, sem evidência de benef</a:t>
            </a:r>
            <a:r>
              <a:rPr lang="pt-BR" sz="1800" b="1" smtClean="0">
                <a:solidFill>
                  <a:srgbClr val="FF3300"/>
                </a:solidFill>
                <a:ea typeface="Arila"/>
                <a:cs typeface="Arila"/>
              </a:rPr>
              <a:t>í</a:t>
            </a:r>
            <a:r>
              <a:rPr lang="pt-BR" sz="1800" b="1" smtClean="0">
                <a:solidFill>
                  <a:srgbClr val="FF3300"/>
                </a:solidFill>
                <a:latin typeface="Arila"/>
                <a:ea typeface="Arila"/>
                <a:cs typeface="Arila"/>
              </a:rPr>
              <a:t>cios substanciais</a:t>
            </a:r>
            <a:r>
              <a:rPr lang="pt-BR" sz="1800" b="1" smtClean="0">
                <a:solidFill>
                  <a:srgbClr val="FFFF00"/>
                </a:solidFill>
                <a:latin typeface="Arila"/>
                <a:ea typeface="Arila"/>
                <a:cs typeface="Arila"/>
              </a:rPr>
              <a:t>. </a:t>
            </a:r>
            <a:r>
              <a:rPr lang="pt-BR" sz="1800" b="1" smtClean="0">
                <a:solidFill>
                  <a:srgbClr val="FF0000"/>
                </a:solidFill>
                <a:latin typeface="Arila"/>
                <a:ea typeface="Arila"/>
                <a:cs typeface="Arila"/>
              </a:rPr>
              <a:t>( Tin Win, Eiswell T).</a:t>
            </a:r>
          </a:p>
          <a:p>
            <a:pPr algn="ctr"/>
            <a:r>
              <a:rPr lang="pt-BR" sz="1800" b="1" smtClean="0">
                <a:solidFill>
                  <a:srgbClr val="FFFF00"/>
                </a:solidFill>
                <a:latin typeface="Arila"/>
                <a:ea typeface="Arila"/>
                <a:cs typeface="Arila"/>
              </a:rPr>
              <a:t>		</a:t>
            </a:r>
            <a:r>
              <a:rPr lang="pt-BR" sz="1800" smtClean="0">
                <a:solidFill>
                  <a:srgbClr val="0000CC"/>
                </a:solidFill>
                <a:latin typeface="Arila"/>
                <a:ea typeface="Arila"/>
                <a:cs typeface="Arila"/>
              </a:rPr>
              <a:t>Quando h</a:t>
            </a:r>
            <a:r>
              <a:rPr lang="pt-BR" sz="1800" smtClean="0">
                <a:solidFill>
                  <a:srgbClr val="0000CC"/>
                </a:solidFill>
                <a:ea typeface="Arila"/>
                <a:cs typeface="Arila"/>
              </a:rPr>
              <a:t>á</a:t>
            </a:r>
            <a:r>
              <a:rPr lang="pt-BR" sz="1800" smtClean="0">
                <a:solidFill>
                  <a:srgbClr val="0000CC"/>
                </a:solidFill>
                <a:latin typeface="Arila"/>
                <a:ea typeface="Arila"/>
                <a:cs typeface="Arila"/>
              </a:rPr>
              <a:t>  ampla variabilidade na pr</a:t>
            </a:r>
            <a:r>
              <a:rPr lang="pt-BR" sz="1800" smtClean="0">
                <a:solidFill>
                  <a:srgbClr val="0000CC"/>
                </a:solidFill>
                <a:ea typeface="Arila"/>
                <a:cs typeface="Arila"/>
              </a:rPr>
              <a:t>á</a:t>
            </a:r>
            <a:r>
              <a:rPr lang="pt-BR" sz="1800" smtClean="0">
                <a:solidFill>
                  <a:srgbClr val="0000CC"/>
                </a:solidFill>
                <a:latin typeface="Arila"/>
                <a:ea typeface="Arila"/>
                <a:cs typeface="Arila"/>
              </a:rPr>
              <a:t>tica cl</a:t>
            </a:r>
            <a:r>
              <a:rPr lang="pt-BR" sz="1800" smtClean="0">
                <a:solidFill>
                  <a:srgbClr val="0000CC"/>
                </a:solidFill>
                <a:ea typeface="Arila"/>
                <a:cs typeface="Arila"/>
              </a:rPr>
              <a:t>í</a:t>
            </a:r>
            <a:r>
              <a:rPr lang="pt-BR" sz="1800" smtClean="0">
                <a:solidFill>
                  <a:srgbClr val="0000CC"/>
                </a:solidFill>
                <a:latin typeface="Arila"/>
                <a:ea typeface="Arila"/>
                <a:cs typeface="Arila"/>
              </a:rPr>
              <a:t>nica do uso de diur</a:t>
            </a:r>
            <a:r>
              <a:rPr lang="pt-BR" sz="1800" smtClean="0">
                <a:solidFill>
                  <a:srgbClr val="0000CC"/>
                </a:solidFill>
                <a:ea typeface="Arila"/>
                <a:cs typeface="Arila"/>
              </a:rPr>
              <a:t>é</a:t>
            </a:r>
            <a:r>
              <a:rPr lang="pt-BR" sz="1800" smtClean="0">
                <a:solidFill>
                  <a:srgbClr val="0000CC"/>
                </a:solidFill>
                <a:latin typeface="Arila"/>
                <a:ea typeface="Arila"/>
                <a:cs typeface="Arila"/>
              </a:rPr>
              <a:t>tico na DBP (Slaughter et al) não existe um padrão verdadeiro </a:t>
            </a:r>
            <a:r>
              <a:rPr lang="pt-PT" sz="1800" smtClean="0">
                <a:solidFill>
                  <a:srgbClr val="0000CC"/>
                </a:solidFill>
                <a:latin typeface="Arila"/>
                <a:ea typeface="Arila"/>
                <a:cs typeface="Arila"/>
              </a:rPr>
              <a:t>e </a:t>
            </a:r>
            <a:r>
              <a:rPr lang="pt-PT" sz="1800" smtClean="0">
                <a:solidFill>
                  <a:srgbClr val="0000CC"/>
                </a:solidFill>
                <a:ea typeface="Arila"/>
                <a:cs typeface="Arila"/>
              </a:rPr>
              <a:t>é</a:t>
            </a:r>
            <a:r>
              <a:rPr lang="pt-PT" sz="1800" smtClean="0">
                <a:solidFill>
                  <a:srgbClr val="0000CC"/>
                </a:solidFill>
                <a:latin typeface="Arila"/>
                <a:ea typeface="Arila"/>
                <a:cs typeface="Arila"/>
              </a:rPr>
              <a:t> uma declara</a:t>
            </a:r>
            <a:r>
              <a:rPr lang="pt-PT" sz="1800" smtClean="0">
                <a:solidFill>
                  <a:srgbClr val="0000CC"/>
                </a:solidFill>
                <a:ea typeface="Arila"/>
                <a:cs typeface="Arila"/>
              </a:rPr>
              <a:t>ç</a:t>
            </a:r>
            <a:r>
              <a:rPr lang="pt-PT" sz="1800" smtClean="0">
                <a:solidFill>
                  <a:srgbClr val="0000CC"/>
                </a:solidFill>
                <a:latin typeface="Arila"/>
                <a:ea typeface="Arila"/>
                <a:cs typeface="Arila"/>
              </a:rPr>
              <a:t>ão sobre a falta de profundidade do nosso conhecimento nessa aplica</a:t>
            </a:r>
            <a:r>
              <a:rPr lang="pt-PT" sz="1800" smtClean="0">
                <a:solidFill>
                  <a:srgbClr val="0000CC"/>
                </a:solidFill>
                <a:ea typeface="Arila"/>
                <a:cs typeface="Arila"/>
              </a:rPr>
              <a:t>ç</a:t>
            </a:r>
            <a:r>
              <a:rPr lang="pt-PT" sz="1800" smtClean="0">
                <a:solidFill>
                  <a:srgbClr val="0000CC"/>
                </a:solidFill>
                <a:latin typeface="Arila"/>
                <a:ea typeface="Arila"/>
                <a:cs typeface="Arila"/>
              </a:rPr>
              <a:t>ão (Donn SM, 2007)</a:t>
            </a:r>
            <a:endParaRPr lang="pt-BR" sz="1800" smtClean="0">
              <a:solidFill>
                <a:srgbClr val="0000CC"/>
              </a:solidFill>
              <a:latin typeface="Arila"/>
              <a:ea typeface="Arila"/>
              <a:cs typeface="Arila"/>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algn="ctr"/>
            <a:r>
              <a:rPr lang="pt-BR" cap="none" smtClean="0"/>
              <a:t>Em resumo quanto à Displasia Broncopulmonar...</a:t>
            </a:r>
          </a:p>
        </p:txBody>
      </p:sp>
      <p:sp>
        <p:nvSpPr>
          <p:cNvPr id="97283" name="Rectangle 3"/>
          <p:cNvSpPr>
            <a:spLocks noGrp="1"/>
          </p:cNvSpPr>
          <p:nvPr>
            <p:ph type="body" idx="4294967295"/>
          </p:nvPr>
        </p:nvSpPr>
        <p:spPr>
          <a:xfrm>
            <a:off x="457200" y="1600200"/>
            <a:ext cx="7859713" cy="5257800"/>
          </a:xfrm>
        </p:spPr>
        <p:txBody>
          <a:bodyPr/>
          <a:lstStyle/>
          <a:p>
            <a:pPr>
              <a:lnSpc>
                <a:spcPct val="80000"/>
              </a:lnSpc>
            </a:pPr>
            <a:r>
              <a:rPr lang="pt-BR" altLang="ja-JP" sz="1800" smtClean="0">
                <a:ea typeface="MS PGothic" pitchFamily="34" charset="-128"/>
              </a:rPr>
              <a:t>A prevalência de displasia broncopulmonar (DBP) em crianças em ventilação mecânica está inversamente relacionada à idade gestacional e ao peso ao nascer, apoiando o fato de que o desenvolvimento incompleto dos pulmões ou lesões durante uma janela crítica do desenvolvimento pulmonar influenciam o desenvolvimento de DBP. Além da prematuridade, vários outros fatores podem contribuir para a ruptura do crescimento alveolar e para o desenvolvimento vascular pulmonar, incluindo, entre outros, ventilação mecânica, toxicidade de oxigênio, infecção pré/ pós-natal, inflamação e restrição de crescimento ou déficits nutricionais. A predisposição genética é reconhecida por modificar ainda mais o risco de doença.É importante que saibamos que a DBP ocorre quase que exclusivamente em recém-nascidos prematuros que receberam ventilação de pressão positiva sugerindo que a hiperinsuflação pulmonar e o alongamento alveolar desempenham um papel crítico na patogênese da DBP. O achado comum de diminuição do  risco de BPD fortalece recomendações para o </a:t>
            </a:r>
            <a:r>
              <a:rPr lang="pt-BR" altLang="ja-JP" sz="1800" b="1" smtClean="0">
                <a:ea typeface="MS PGothic" pitchFamily="34" charset="-128"/>
              </a:rPr>
              <a:t>uso de estratégias não-invasivas</a:t>
            </a:r>
            <a:r>
              <a:rPr lang="pt-BR" altLang="ja-JP" sz="1800" smtClean="0">
                <a:ea typeface="MS PGothic" pitchFamily="34" charset="-128"/>
              </a:rPr>
              <a:t>. Como resultado, muitas unidades agora estão optando por realizar um teste inicial com CPAP para gerenciar a SDR.Cuidados interdisciplinares para atender às complexas necessidades pulmonares, nutricionais e de desenvolvimento destes pacientes são críticos e podem influenciar os resultados da DBP grave</a:t>
            </a:r>
            <a:endParaRPr lang="pt-BR" sz="1800" smtClean="0"/>
          </a:p>
        </p:txBody>
      </p:sp>
      <p:sp>
        <p:nvSpPr>
          <p:cNvPr id="97284" name="Text Box 4"/>
          <p:cNvSpPr txBox="1">
            <a:spLocks noChangeArrowheads="1"/>
          </p:cNvSpPr>
          <p:nvPr/>
        </p:nvSpPr>
        <p:spPr bwMode="auto">
          <a:xfrm>
            <a:off x="7524750" y="6524625"/>
            <a:ext cx="1201738"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bwMode="auto">
          <a:xfrm>
            <a:off x="323850" y="-171450"/>
            <a:ext cx="7467600" cy="1143000"/>
          </a:xfrm>
          <a:noFill/>
        </p:spPr>
        <p:txBody>
          <a:bodyPr wrap="square" lIns="91440" tIns="45720" rIns="91440" bIns="45720" numCol="1" anchorCtr="0" compatLnSpc="1">
            <a:prstTxWarp prst="textNoShape">
              <a:avLst/>
            </a:prstTxWarp>
          </a:bodyPr>
          <a:lstStyle/>
          <a:p>
            <a:r>
              <a:rPr lang="pt-BR" cap="none" smtClean="0"/>
              <a:t>OBRIGADA!</a:t>
            </a:r>
          </a:p>
        </p:txBody>
      </p:sp>
      <p:pic>
        <p:nvPicPr>
          <p:cNvPr id="96260" name="Picture 4" descr="IMG-20171128-WA0016"/>
          <p:cNvPicPr>
            <a:picLocks noChangeAspect="1" noChangeArrowheads="1"/>
          </p:cNvPicPr>
          <p:nvPr/>
        </p:nvPicPr>
        <p:blipFill>
          <a:blip r:embed="rId2"/>
          <a:srcRect/>
          <a:stretch>
            <a:fillRect/>
          </a:stretch>
        </p:blipFill>
        <p:spPr bwMode="auto">
          <a:xfrm>
            <a:off x="0" y="1125538"/>
            <a:ext cx="8820150" cy="4960937"/>
          </a:xfrm>
          <a:prstGeom prst="rect">
            <a:avLst/>
          </a:prstGeom>
          <a:noFill/>
          <a:ln w="28575">
            <a:solidFill>
              <a:srgbClr val="FF3399"/>
            </a:solidFill>
            <a:miter lim="800000"/>
            <a:headEnd/>
            <a:tailEnd/>
          </a:ln>
        </p:spPr>
      </p:pic>
      <p:sp>
        <p:nvSpPr>
          <p:cNvPr id="96263" name="Text Box 7"/>
          <p:cNvSpPr txBox="1">
            <a:spLocks noChangeArrowheads="1"/>
          </p:cNvSpPr>
          <p:nvPr/>
        </p:nvSpPr>
        <p:spPr bwMode="auto">
          <a:xfrm>
            <a:off x="950913" y="6400800"/>
            <a:ext cx="6965950" cy="366713"/>
          </a:xfrm>
          <a:prstGeom prst="rect">
            <a:avLst/>
          </a:prstGeom>
          <a:noFill/>
          <a:ln w="9525">
            <a:noFill/>
            <a:miter lim="800000"/>
            <a:headEnd/>
            <a:tailEnd/>
          </a:ln>
          <a:effectLst/>
        </p:spPr>
        <p:txBody>
          <a:bodyPr wrap="none">
            <a:spAutoFit/>
          </a:bodyPr>
          <a:lstStyle/>
          <a:p>
            <a:r>
              <a:rPr lang="pt-BR">
                <a:solidFill>
                  <a:srgbClr val="0000CC"/>
                </a:solidFill>
              </a:rPr>
              <a:t>Staffs e Residentes da Unidade de Neonatologia do HMIB/SES/DF</a:t>
            </a:r>
          </a:p>
        </p:txBody>
      </p:sp>
      <p:sp>
        <p:nvSpPr>
          <p:cNvPr id="96265" name="Text Box 9"/>
          <p:cNvSpPr txBox="1">
            <a:spLocks noChangeArrowheads="1"/>
          </p:cNvSpPr>
          <p:nvPr/>
        </p:nvSpPr>
        <p:spPr bwMode="auto">
          <a:xfrm>
            <a:off x="3276600" y="5589588"/>
            <a:ext cx="922338" cy="304800"/>
          </a:xfrm>
          <a:prstGeom prst="rect">
            <a:avLst/>
          </a:prstGeom>
          <a:noFill/>
          <a:ln w="9525">
            <a:noFill/>
            <a:miter lim="800000"/>
            <a:headEnd/>
            <a:tailEnd/>
          </a:ln>
          <a:effectLst/>
        </p:spPr>
        <p:txBody>
          <a:bodyPr wrap="none">
            <a:spAutoFit/>
          </a:bodyPr>
          <a:lstStyle/>
          <a:p>
            <a:r>
              <a:rPr lang="pt-BR" sz="1400">
                <a:solidFill>
                  <a:srgbClr val="FFFF00"/>
                </a:solidFill>
              </a:rPr>
              <a:t>Dra. Lara</a:t>
            </a:r>
          </a:p>
        </p:txBody>
      </p:sp>
      <p:sp>
        <p:nvSpPr>
          <p:cNvPr id="96266" name="Text Box 10"/>
          <p:cNvSpPr txBox="1">
            <a:spLocks noChangeArrowheads="1"/>
          </p:cNvSpPr>
          <p:nvPr/>
        </p:nvSpPr>
        <p:spPr bwMode="auto">
          <a:xfrm>
            <a:off x="2195513" y="4868863"/>
            <a:ext cx="1003300" cy="304800"/>
          </a:xfrm>
          <a:prstGeom prst="rect">
            <a:avLst/>
          </a:prstGeom>
          <a:noFill/>
          <a:ln w="9525">
            <a:noFill/>
            <a:miter lim="800000"/>
            <a:headEnd/>
            <a:tailEnd/>
          </a:ln>
          <a:effectLst/>
        </p:spPr>
        <p:txBody>
          <a:bodyPr wrap="none">
            <a:spAutoFit/>
          </a:bodyPr>
          <a:lstStyle/>
          <a:p>
            <a:r>
              <a:rPr lang="pt-BR" sz="1400">
                <a:solidFill>
                  <a:srgbClr val="FFFF00"/>
                </a:solidFill>
              </a:rPr>
              <a:t>Dra. Evely</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Oriel</Template>
  <TotalTime>1183</TotalTime>
  <Words>9252</Words>
  <Application>Microsoft Office PowerPoint</Application>
  <PresentationFormat>Apresentação na tela (4:3)</PresentationFormat>
  <Paragraphs>265</Paragraphs>
  <Slides>61</Slides>
  <Notes>0</Notes>
  <HiddenSlides>0</HiddenSlides>
  <MMClips>0</MMClips>
  <ScaleCrop>false</ScaleCrop>
  <HeadingPairs>
    <vt:vector size="6" baseType="variant">
      <vt:variant>
        <vt:lpstr>Fontes usadas</vt:lpstr>
      </vt:variant>
      <vt:variant>
        <vt:i4>13</vt:i4>
      </vt:variant>
      <vt:variant>
        <vt:lpstr>Tema</vt:lpstr>
      </vt:variant>
      <vt:variant>
        <vt:i4>1</vt:i4>
      </vt:variant>
      <vt:variant>
        <vt:lpstr>Títulos de slides</vt:lpstr>
      </vt:variant>
      <vt:variant>
        <vt:i4>61</vt:i4>
      </vt:variant>
    </vt:vector>
  </HeadingPairs>
  <TitlesOfParts>
    <vt:vector size="75" baseType="lpstr">
      <vt:lpstr>Century Schoolbook</vt:lpstr>
      <vt:lpstr>Arial</vt:lpstr>
      <vt:lpstr>Wingdings</vt:lpstr>
      <vt:lpstr>Wingdings 2</vt:lpstr>
      <vt:lpstr>Calibri</vt:lpstr>
      <vt:lpstr>Courier New</vt:lpstr>
      <vt:lpstr>Times New Roman</vt:lpstr>
      <vt:lpstr>Verdana</vt:lpstr>
      <vt:lpstr>Geneva</vt:lpstr>
      <vt:lpstr>Batang</vt:lpstr>
      <vt:lpstr>Gulim</vt:lpstr>
      <vt:lpstr>MS PGothic</vt:lpstr>
      <vt:lpstr>Arila</vt:lpstr>
      <vt:lpstr>Balcão Envidraçado</vt:lpstr>
      <vt:lpstr>Displasia broncopulmonar: doença pulmonar crônica da infância e resultados a longo prazo  </vt:lpstr>
      <vt:lpstr>introdução</vt:lpstr>
      <vt:lpstr>introdução</vt:lpstr>
      <vt:lpstr>INTRODUÇÃO</vt:lpstr>
      <vt:lpstr>introdução</vt:lpstr>
      <vt:lpstr>introdução</vt:lpstr>
      <vt:lpstr>Slide 7</vt:lpstr>
      <vt:lpstr>introdução</vt:lpstr>
      <vt:lpstr>Fisiopatologia da displasia broncopulmonar</vt:lpstr>
      <vt:lpstr>Fisiopatologia da dbp</vt:lpstr>
      <vt:lpstr>Fisiopatologia da dbp</vt:lpstr>
      <vt:lpstr>FISIOPATOLOGIA DA DBP</vt:lpstr>
      <vt:lpstr>Fisiopatologia da dbp</vt:lpstr>
      <vt:lpstr>Fisiopatologia da dbp</vt:lpstr>
      <vt:lpstr>Fisiopatologia da dbp</vt:lpstr>
      <vt:lpstr>Fisiopatologia da dbp</vt:lpstr>
      <vt:lpstr>Fisiopatologia da dbp</vt:lpstr>
      <vt:lpstr>Prevenção da displasia broncopulmonar</vt:lpstr>
      <vt:lpstr>Estratégias da ventilação</vt:lpstr>
      <vt:lpstr>Estratégias da Ventilação</vt:lpstr>
      <vt:lpstr>Estratégias da Ventilação</vt:lpstr>
      <vt:lpstr>Estratégias da Ventilação</vt:lpstr>
      <vt:lpstr>Saturação Alvo</vt:lpstr>
      <vt:lpstr>Corticosteróides</vt:lpstr>
      <vt:lpstr>Cafeína</vt:lpstr>
      <vt:lpstr>Vitamina A</vt:lpstr>
      <vt:lpstr>Óxido Nítrico</vt:lpstr>
      <vt:lpstr>Resultados a Longo Prazo da DBP</vt:lpstr>
      <vt:lpstr>Resultados a longo prazo da DBP</vt:lpstr>
      <vt:lpstr>Resultados a longo prazo da DBP</vt:lpstr>
      <vt:lpstr>Resultados a longo prazo da DBP</vt:lpstr>
      <vt:lpstr>Resultados a longo prazo da DBP</vt:lpstr>
      <vt:lpstr>Resultados a longo prazo da dbp</vt:lpstr>
      <vt:lpstr>Resultados a longo prazo da DBP</vt:lpstr>
      <vt:lpstr>Conclusões</vt:lpstr>
      <vt:lpstr>Conclusões</vt:lpstr>
      <vt:lpstr>Slide 37</vt:lpstr>
      <vt:lpstr>Referências-Consultem o Artigo integral!</vt:lpstr>
      <vt:lpstr>Nota do Editor do site, Dr. Paulo R. Margotto Estudando Juntos! Aqui e Agora</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Uso de diurético na displasia broncopulmonar Paulo R. Margotto (em preparação)</vt:lpstr>
      <vt:lpstr>Slide 55</vt:lpstr>
      <vt:lpstr>Slide 56</vt:lpstr>
      <vt:lpstr>Slide 57</vt:lpstr>
      <vt:lpstr>Slide 58</vt:lpstr>
      <vt:lpstr>Portanto...</vt:lpstr>
      <vt:lpstr>Em resumo quanto à Displasia Broncopulmonar...</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DISPLASIA BRONCOPULMONAR: DOENÇA PULMONAR CRÔNICA DA INFÂNCIA E RESULTADOS A LONGO PRAZO</dc:title>
  <dc:creator>humberto</dc:creator>
  <cp:lastModifiedBy>Paulo</cp:lastModifiedBy>
  <cp:revision>99</cp:revision>
  <dcterms:created xsi:type="dcterms:W3CDTF">2017-11-19T23:47:15Z</dcterms:created>
  <dcterms:modified xsi:type="dcterms:W3CDTF">2017-12-16T01:53:18Z</dcterms:modified>
</cp:coreProperties>
</file>