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0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57" r:id="rId3"/>
    <p:sldId id="260" r:id="rId4"/>
    <p:sldId id="262" r:id="rId5"/>
    <p:sldId id="263" r:id="rId6"/>
    <p:sldId id="264" r:id="rId7"/>
    <p:sldId id="258" r:id="rId8"/>
    <p:sldId id="259" r:id="rId9"/>
    <p:sldId id="261" r:id="rId10"/>
    <p:sldId id="343" r:id="rId11"/>
    <p:sldId id="345" r:id="rId12"/>
    <p:sldId id="346" r:id="rId13"/>
    <p:sldId id="347" r:id="rId14"/>
    <p:sldId id="351" r:id="rId15"/>
    <p:sldId id="357" r:id="rId16"/>
    <p:sldId id="358" r:id="rId17"/>
    <p:sldId id="360" r:id="rId18"/>
    <p:sldId id="361" r:id="rId19"/>
    <p:sldId id="363" r:id="rId20"/>
    <p:sldId id="364" r:id="rId21"/>
    <p:sldId id="365" r:id="rId22"/>
    <p:sldId id="366" r:id="rId23"/>
    <p:sldId id="367" r:id="rId24"/>
    <p:sldId id="368" r:id="rId25"/>
    <p:sldId id="369" r:id="rId26"/>
    <p:sldId id="370" r:id="rId27"/>
    <p:sldId id="371" r:id="rId28"/>
    <p:sldId id="372" r:id="rId29"/>
    <p:sldId id="373" r:id="rId30"/>
    <p:sldId id="374" r:id="rId31"/>
    <p:sldId id="375" r:id="rId32"/>
    <p:sldId id="376" r:id="rId33"/>
    <p:sldId id="377" r:id="rId34"/>
    <p:sldId id="378" r:id="rId35"/>
    <p:sldId id="379" r:id="rId36"/>
    <p:sldId id="380" r:id="rId37"/>
    <p:sldId id="381" r:id="rId38"/>
    <p:sldId id="382" r:id="rId39"/>
    <p:sldId id="280" r:id="rId40"/>
    <p:sldId id="283" r:id="rId41"/>
    <p:sldId id="284" r:id="rId42"/>
    <p:sldId id="286" r:id="rId43"/>
    <p:sldId id="285" r:id="rId44"/>
    <p:sldId id="287" r:id="rId45"/>
    <p:sldId id="288" r:id="rId46"/>
    <p:sldId id="266" r:id="rId47"/>
    <p:sldId id="290" r:id="rId48"/>
    <p:sldId id="267" r:id="rId49"/>
    <p:sldId id="268" r:id="rId50"/>
    <p:sldId id="291" r:id="rId51"/>
    <p:sldId id="273" r:id="rId52"/>
    <p:sldId id="277" r:id="rId53"/>
    <p:sldId id="278" r:id="rId54"/>
    <p:sldId id="275" r:id="rId55"/>
    <p:sldId id="289" r:id="rId56"/>
    <p:sldId id="292" r:id="rId57"/>
    <p:sldId id="276" r:id="rId58"/>
    <p:sldId id="293" r:id="rId59"/>
    <p:sldId id="274" r:id="rId60"/>
    <p:sldId id="294" r:id="rId61"/>
    <p:sldId id="295" r:id="rId62"/>
    <p:sldId id="297" r:id="rId63"/>
    <p:sldId id="298" r:id="rId64"/>
    <p:sldId id="300" r:id="rId65"/>
    <p:sldId id="301" r:id="rId66"/>
    <p:sldId id="303" r:id="rId67"/>
    <p:sldId id="299" r:id="rId68"/>
    <p:sldId id="302" r:id="rId69"/>
    <p:sldId id="325" r:id="rId70"/>
    <p:sldId id="269" r:id="rId71"/>
    <p:sldId id="270" r:id="rId72"/>
    <p:sldId id="296" r:id="rId73"/>
    <p:sldId id="316" r:id="rId74"/>
    <p:sldId id="305" r:id="rId75"/>
    <p:sldId id="311" r:id="rId76"/>
    <p:sldId id="312" r:id="rId77"/>
    <p:sldId id="314" r:id="rId78"/>
    <p:sldId id="315" r:id="rId79"/>
    <p:sldId id="313" r:id="rId80"/>
    <p:sldId id="326" r:id="rId81"/>
    <p:sldId id="317" r:id="rId82"/>
    <p:sldId id="318" r:id="rId83"/>
    <p:sldId id="319" r:id="rId84"/>
    <p:sldId id="320" r:id="rId85"/>
    <p:sldId id="321" r:id="rId86"/>
    <p:sldId id="322" r:id="rId87"/>
    <p:sldId id="323" r:id="rId88"/>
    <p:sldId id="324" r:id="rId89"/>
    <p:sldId id="304" r:id="rId90"/>
    <p:sldId id="330" r:id="rId91"/>
    <p:sldId id="331" r:id="rId92"/>
    <p:sldId id="332" r:id="rId93"/>
    <p:sldId id="333" r:id="rId94"/>
    <p:sldId id="334" r:id="rId95"/>
    <p:sldId id="335" r:id="rId96"/>
    <p:sldId id="336" r:id="rId97"/>
    <p:sldId id="337" r:id="rId98"/>
    <p:sldId id="338" r:id="rId99"/>
    <p:sldId id="339" r:id="rId100"/>
    <p:sldId id="340" r:id="rId101"/>
    <p:sldId id="341" r:id="rId102"/>
    <p:sldId id="342" r:id="rId103"/>
    <p:sldId id="279" r:id="rId104"/>
    <p:sldId id="310" r:id="rId105"/>
    <p:sldId id="384" r:id="rId106"/>
    <p:sldId id="383" r:id="rId107"/>
    <p:sldId id="327" r:id="rId10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FF00"/>
    <a:srgbClr val="0000FF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5" autoAdjust="0"/>
    <p:restoredTop sz="94728" autoAdjust="0"/>
  </p:normalViewPr>
  <p:slideViewPr>
    <p:cSldViewPr>
      <p:cViewPr>
        <p:scale>
          <a:sx n="66" d="100"/>
          <a:sy n="66" d="100"/>
        </p:scale>
        <p:origin x="-1086" y="-6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62" y="277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78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presProps" Target="presProp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G0" fmla="+- 618 0 0"/>
            </a:gdLst>
            <a:ahLst/>
            <a:cxnLst>
              <a:cxn ang="0">
                <a:pos x="0" y="0"/>
              </a:cxn>
              <a:cxn ang="0">
                <a:pos x="618" y="0"/>
              </a:cxn>
              <a:cxn ang="0">
                <a:pos x="618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pt-BR" sz="2400" b="0">
              <a:latin typeface="Times New Roman" pitchFamily="18" charset="0"/>
              <a:cs typeface="+mn-cs"/>
            </a:endParaRPr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06E48F-EC8A-4F0D-8B1C-F4C104C8C6E8}" type="datetimeFigureOut">
              <a:rPr lang="pt-BR"/>
              <a:pPr>
                <a:defRPr/>
              </a:pPr>
              <a:t>27/08/2010</a:t>
            </a:fld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5A756-3A18-495F-97A4-4330BC9F637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2FF88-45A2-4622-92F3-E2B2F587A3E7}" type="datetimeFigureOut">
              <a:rPr lang="pt-BR"/>
              <a:pPr>
                <a:defRPr/>
              </a:pPr>
              <a:t>27/08/2010</a:t>
            </a:fld>
            <a:endParaRPr lang="pt-B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ABE55-55C8-4807-810C-828BD31A144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5BAF08-4602-4FC7-BC4C-EC54E6813DE2}" type="datetimeFigureOut">
              <a:rPr lang="pt-BR"/>
              <a:pPr>
                <a:defRPr/>
              </a:pPr>
              <a:t>27/08/2010</a:t>
            </a:fld>
            <a:endParaRPr lang="pt-B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F11B6-B19A-40DA-9B6D-DEEF8325B17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885FE3-15D7-4746-81A3-F2882488AF54}" type="datetimeFigureOut">
              <a:rPr lang="pt-BR"/>
              <a:pPr>
                <a:defRPr/>
              </a:pPr>
              <a:t>27/08/2010</a:t>
            </a:fld>
            <a:endParaRPr lang="pt-B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6965D-A8FC-4271-8647-8D1984B9905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E78910-92AF-42EA-8745-61597916CF62}" type="datetimeFigureOut">
              <a:rPr lang="pt-BR"/>
              <a:pPr>
                <a:defRPr/>
              </a:pPr>
              <a:t>27/08/2010</a:t>
            </a:fld>
            <a:endParaRPr lang="pt-BR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14195-AC9F-4BF4-8DEE-3E45C8B3F5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01FEE-25AE-4C3D-9B4B-F8A4BFA2273C}" type="datetimeFigureOut">
              <a:rPr lang="pt-BR"/>
              <a:pPr>
                <a:defRPr/>
              </a:pPr>
              <a:t>27/08/2010</a:t>
            </a:fld>
            <a:endParaRPr lang="pt-BR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0182E-B190-4E2F-BC17-A17848303A7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85ED5-A677-4BD9-9734-50E47E6D7123}" type="datetimeFigureOut">
              <a:rPr lang="pt-BR"/>
              <a:pPr>
                <a:defRPr/>
              </a:pPr>
              <a:t>27/08/2010</a:t>
            </a:fld>
            <a:endParaRPr lang="pt-BR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A9A09-3B9A-4353-AB42-29958652E5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F2B77-4734-49BF-B52F-CAB86AB5AB0D}" type="datetimeFigureOut">
              <a:rPr lang="pt-BR"/>
              <a:pPr>
                <a:defRPr/>
              </a:pPr>
              <a:t>27/08/2010</a:t>
            </a:fld>
            <a:endParaRPr lang="pt-B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DA6D0-DDD9-46EE-8CDB-CDDE4A6AF56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57A5C-20AD-47C9-9C17-1D4A6BA40FD4}" type="datetimeFigureOut">
              <a:rPr lang="pt-BR"/>
              <a:pPr>
                <a:defRPr/>
              </a:pPr>
              <a:t>27/08/2010</a:t>
            </a:fld>
            <a:endParaRPr lang="pt-B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43495-2EF0-4967-9D64-1D233AEDB7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21EBC-0F2D-4505-9722-CC6A902CCDF7}" type="datetimeFigureOut">
              <a:rPr lang="pt-BR"/>
              <a:pPr>
                <a:defRPr/>
              </a:pPr>
              <a:t>27/08/2010</a:t>
            </a:fld>
            <a:endParaRPr lang="pt-B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7F036-AF58-44A0-9386-3B755FAD6A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332C0-2A59-464B-A840-856EB4F1B6D7}" type="datetimeFigureOut">
              <a:rPr lang="pt-BR"/>
              <a:pPr>
                <a:defRPr/>
              </a:pPr>
              <a:t>27/08/2010</a:t>
            </a:fld>
            <a:endParaRPr lang="pt-B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B4091-C7DF-4E0A-A56A-5C0FDF8CA74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ítulo e texto e 2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400" y="457200"/>
            <a:ext cx="8915400" cy="9906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457200" y="1885950"/>
            <a:ext cx="4013200" cy="417195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4622800" y="1885950"/>
            <a:ext cx="4013200" cy="20097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3"/>
          </p:nvPr>
        </p:nvSpPr>
        <p:spPr>
          <a:xfrm>
            <a:off x="4622800" y="4048125"/>
            <a:ext cx="4013200" cy="20097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431800" y="622935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1"/>
          </p:nvPr>
        </p:nvSpPr>
        <p:spPr>
          <a:xfrm>
            <a:off x="3124200" y="622935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2"/>
          </p:nvPr>
        </p:nvSpPr>
        <p:spPr>
          <a:xfrm>
            <a:off x="6731000" y="622935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1E528-8B0B-41DC-AC2D-F6781FFEB9C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ítulo e 4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sz="quarter"/>
          </p:nvPr>
        </p:nvSpPr>
        <p:spPr>
          <a:xfrm>
            <a:off x="152400" y="457200"/>
            <a:ext cx="8915400" cy="9906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885950"/>
            <a:ext cx="4013200" cy="20097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4622800" y="1885950"/>
            <a:ext cx="4013200" cy="20097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3"/>
          </p:nvPr>
        </p:nvSpPr>
        <p:spPr>
          <a:xfrm>
            <a:off x="457200" y="4048125"/>
            <a:ext cx="4013200" cy="20097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2800" y="4048125"/>
            <a:ext cx="4013200" cy="20097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31800" y="622935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22935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731000" y="622935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070B10-9F53-4DB5-A2BB-8B1785769A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400" y="457200"/>
            <a:ext cx="8915400" cy="9906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457200" y="1885950"/>
            <a:ext cx="4013200" cy="417195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2800" y="1885950"/>
            <a:ext cx="4013200" cy="417195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31800" y="622935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22935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731000" y="622935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829790-7EE7-4B5B-B81D-9E015CC961C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5734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pt-BR" sz="2400" b="0">
              <a:latin typeface="Times New Roman" pitchFamily="18" charset="0"/>
              <a:cs typeface="+mn-cs"/>
            </a:endParaRPr>
          </a:p>
        </p:txBody>
      </p:sp>
      <p:sp>
        <p:nvSpPr>
          <p:cNvPr id="5734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pt-BR">
              <a:cs typeface="+mn-cs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cs typeface="+mn-cs"/>
              </a:defRPr>
            </a:lvl1pPr>
          </a:lstStyle>
          <a:p>
            <a:pPr>
              <a:defRPr/>
            </a:pPr>
            <a:fld id="{5AFFCB4E-A96D-49E9-92F6-376708BAE90C}" type="datetimeFigureOut">
              <a:rPr lang="pt-BR"/>
              <a:pPr>
                <a:defRPr/>
              </a:pPr>
              <a:t>27/08/2010</a:t>
            </a:fld>
            <a:endParaRPr lang="pt-BR"/>
          </a:p>
        </p:txBody>
      </p:sp>
      <p:sp>
        <p:nvSpPr>
          <p:cNvPr id="5735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0"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735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cs typeface="+mn-cs"/>
              </a:defRPr>
            </a:lvl1pPr>
          </a:lstStyle>
          <a:p>
            <a:pPr>
              <a:defRPr/>
            </a:pPr>
            <a:fld id="{A11C3A60-F9D6-4E26-92EB-72E8A3E863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5" r:id="rId2"/>
    <p:sldLayoutId id="2147483664" r:id="rId3"/>
    <p:sldLayoutId id="2147483663" r:id="rId4"/>
    <p:sldLayoutId id="2147483662" r:id="rId5"/>
    <p:sldLayoutId id="2147483661" r:id="rId6"/>
    <p:sldLayoutId id="2147483660" r:id="rId7"/>
    <p:sldLayoutId id="2147483659" r:id="rId8"/>
    <p:sldLayoutId id="2147483658" r:id="rId9"/>
    <p:sldLayoutId id="2147483657" r:id="rId10"/>
    <p:sldLayoutId id="2147483656" r:id="rId11"/>
    <p:sldLayoutId id="2147483667" r:id="rId12"/>
    <p:sldLayoutId id="2147483668" r:id="rId13"/>
    <p:sldLayoutId id="2147483669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nkmedica.com.br/linkmedica/materias/mat6-08-09.html%20acessado%20em%2010/082010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8.jpe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nkmedica.com.br/linkmedica/materias/mat6-08-09.html%20acessado%20em%2010/082010" TargetMode="External"/><Relationship Id="rId2" Type="http://schemas.openxmlformats.org/officeDocument/2006/relationships/hyperlink" Target="http://www.anestesiologia.com.br/artigos.php?itm=24" TargetMode="External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hyperlink" Target="http://portal.revistas.bvs.br/transf.php?xsl=xsl/titles.xsl&amp;xml=http://catserver.bireme.br/cgi-bin/wxis1660.exe/?IsisScript=../cgi-bin/catrevistas/catrevistas.xis|database_name=TITLES|list_type=title|cat_name=ALL|from=1|count=50&amp;lang=pt&amp;comefrom=home&amp;home=false&amp;task=show_magazines&amp;request_made_adv_search=false&amp;lang=pt&amp;show_adv_search=false&amp;help_file=/help_pt.htm&amp;connector=ET&amp;search_exp=Femina" TargetMode="Externa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HemorragiaRN.doc" TargetMode="External"/><Relationship Id="rId2" Type="http://schemas.openxmlformats.org/officeDocument/2006/relationships/hyperlink" Target="http://www.paulomargotto.com.br/documentos/Hemorragia_intraventricular_termo.doc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5" Type="http://schemas.openxmlformats.org/officeDocument/2006/relationships/hyperlink" Target="http://www.paulomargotto.com.br/documentos/hemorragia%20intraventricular%20no%20RN%20a%20termo.ppt" TargetMode="External"/><Relationship Id="rId4" Type="http://schemas.openxmlformats.org/officeDocument/2006/relationships/hyperlink" Target="http://www.paulomargotto.com.br/documentos/hemorragiaintraventricularatermo.doc" TargetMode="Externa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900113" y="0"/>
            <a:ext cx="7772400" cy="1470025"/>
          </a:xfrm>
        </p:spPr>
        <p:txBody>
          <a:bodyPr anchor="ctr"/>
          <a:lstStyle/>
          <a:p>
            <a:pPr eaLnBrk="1" hangingPunct="1"/>
            <a:r>
              <a:rPr lang="pt-BR" sz="4000" smtClean="0"/>
              <a:t>Sessão Anátomo-Clínica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684213" y="1916113"/>
            <a:ext cx="7920037" cy="1652587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BR" sz="2400" smtClean="0"/>
              <a:t>Márcia Leite</a:t>
            </a:r>
          </a:p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BR" sz="2400" smtClean="0"/>
              <a:t>Lívia Freitas</a:t>
            </a:r>
          </a:p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BR" sz="2400" smtClean="0"/>
              <a:t>Patologista: Regina Froz</a:t>
            </a:r>
          </a:p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BR" sz="2400" smtClean="0"/>
              <a:t>Coordenação: Paulo R. Margotto</a:t>
            </a:r>
          </a:p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BR" sz="2400" smtClean="0"/>
              <a:t>Brasília, 25 de agosto de 2010</a:t>
            </a:r>
          </a:p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BR" sz="2400" smtClean="0"/>
              <a:t>Escola Superior de Ciências da Saúde/SES/DF</a:t>
            </a:r>
          </a:p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BR" sz="2400" smtClean="0"/>
              <a:t>Hospital Regional da Asa Sul (HRAS)/SES/DF</a:t>
            </a:r>
          </a:p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pt-BR" sz="2400" smtClean="0"/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1042988" y="1052513"/>
            <a:ext cx="6475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rgbClr val="0000FF"/>
                </a:solidFill>
              </a:rPr>
              <a:t>Distúrbio de coagulação a esclarecer</a:t>
            </a: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2843213" y="4508500"/>
            <a:ext cx="3394075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pt-BR" b="0">
                <a:hlinkClick r:id="rId2"/>
              </a:rPr>
              <a:t>www.paulomargotto.com.br</a:t>
            </a:r>
            <a:endParaRPr lang="pt-BR" b="0"/>
          </a:p>
        </p:txBody>
      </p:sp>
      <p:pic>
        <p:nvPicPr>
          <p:cNvPr id="16389" name="Picture 8" descr="Imagem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557338"/>
            <a:ext cx="1400175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9" descr="Imagem2dsasd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0338" y="4838700"/>
            <a:ext cx="368617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pt-BR" b="1" smtClean="0"/>
              <a:t>Caso Clínico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66738" y="1752600"/>
            <a:ext cx="4210050" cy="4267200"/>
          </a:xfrm>
        </p:spPr>
        <p:txBody>
          <a:bodyPr/>
          <a:lstStyle/>
          <a:p>
            <a:pPr eaLnBrk="1" hangingPunct="1"/>
            <a:r>
              <a:rPr lang="pt-BR" sz="2600" smtClean="0"/>
              <a:t>Filho de V.A.V. </a:t>
            </a:r>
          </a:p>
          <a:p>
            <a:pPr lvl="1" eaLnBrk="1" hangingPunct="1"/>
            <a:r>
              <a:rPr lang="pt-BR" sz="2200" smtClean="0"/>
              <a:t>Feminino </a:t>
            </a:r>
          </a:p>
          <a:p>
            <a:pPr lvl="1" eaLnBrk="1" hangingPunct="1"/>
            <a:r>
              <a:rPr lang="pt-BR" sz="2200" smtClean="0"/>
              <a:t>DN: 31/05/2010</a:t>
            </a:r>
          </a:p>
          <a:p>
            <a:pPr lvl="1" eaLnBrk="1" hangingPunct="1"/>
            <a:r>
              <a:rPr lang="pt-BR" sz="2200" smtClean="0"/>
              <a:t>Parto cesariano, sem intercorrências</a:t>
            </a:r>
          </a:p>
          <a:p>
            <a:pPr lvl="1" eaLnBrk="1" hangingPunct="1"/>
            <a:r>
              <a:rPr lang="pt-BR" sz="2200" smtClean="0"/>
              <a:t>IG: 37 semanas</a:t>
            </a:r>
          </a:p>
          <a:p>
            <a:pPr lvl="1" eaLnBrk="1" hangingPunct="1"/>
            <a:r>
              <a:rPr lang="pt-BR" sz="2200" smtClean="0"/>
              <a:t>Peso: 2405g; AIG; </a:t>
            </a:r>
          </a:p>
          <a:p>
            <a:pPr lvl="1" eaLnBrk="1" hangingPunct="1"/>
            <a:r>
              <a:rPr lang="pt-BR" sz="2200" smtClean="0"/>
              <a:t>Est: 42cm; PC: 34cm</a:t>
            </a:r>
          </a:p>
          <a:p>
            <a:pPr lvl="1" eaLnBrk="1" hangingPunct="1"/>
            <a:r>
              <a:rPr lang="pt-BR" sz="2200" smtClean="0"/>
              <a:t>APGAR: 5 e 8</a:t>
            </a:r>
          </a:p>
          <a:p>
            <a:pPr lvl="1" eaLnBrk="1" hangingPunct="1"/>
            <a:r>
              <a:rPr lang="pt-BR" sz="2200" smtClean="0"/>
              <a:t>Nascido às 16h41</a:t>
            </a:r>
          </a:p>
          <a:p>
            <a:pPr lvl="1" eaLnBrk="1" hangingPunct="1"/>
            <a:endParaRPr lang="pt-BR" sz="2200" smtClean="0"/>
          </a:p>
        </p:txBody>
      </p:sp>
      <p:sp>
        <p:nvSpPr>
          <p:cNvPr id="17411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287838" y="2254250"/>
            <a:ext cx="4279900" cy="3765550"/>
          </a:xfrm>
        </p:spPr>
        <p:txBody>
          <a:bodyPr/>
          <a:lstStyle/>
          <a:p>
            <a:pPr lvl="1" eaLnBrk="1" hangingPunct="1"/>
            <a:r>
              <a:rPr lang="pt-BR" sz="2200" smtClean="0"/>
              <a:t>Peso da placenta: 1280g</a:t>
            </a:r>
          </a:p>
          <a:p>
            <a:pPr lvl="1" eaLnBrk="1" hangingPunct="1"/>
            <a:r>
              <a:rPr lang="pt-BR" sz="2200" smtClean="0"/>
              <a:t>Bolsa rota no ato</a:t>
            </a:r>
          </a:p>
          <a:p>
            <a:pPr lvl="1" eaLnBrk="1" hangingPunct="1"/>
            <a:r>
              <a:rPr lang="pt-BR" sz="2200" smtClean="0"/>
              <a:t>Líquido amniótico claro</a:t>
            </a:r>
          </a:p>
          <a:p>
            <a:pPr lvl="1" eaLnBrk="1" hangingPunct="1"/>
            <a:r>
              <a:rPr lang="pt-BR" sz="2200" smtClean="0"/>
              <a:t>Pré-natal: 09 consultas</a:t>
            </a:r>
          </a:p>
          <a:p>
            <a:pPr lvl="1" eaLnBrk="1" hangingPunct="1"/>
            <a:r>
              <a:rPr lang="pt-BR" sz="2200" smtClean="0"/>
              <a:t>DUM: 09/09/09</a:t>
            </a:r>
          </a:p>
          <a:p>
            <a:pPr lvl="1" eaLnBrk="1" hangingPunct="1"/>
            <a:r>
              <a:rPr lang="pt-BR" sz="2200" smtClean="0"/>
              <a:t>DPP:16/06/10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pt-BR" b="1" smtClean="0"/>
              <a:t>Caso Clínico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RN nasceu deprimido, em apnéia, bradicárdico (FC: 40 a 60 bpm), hipotônico.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Feito VPP no primeiro minuto com recuperação lenta da FC.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Assumiu respiração espontânea e choro fraco. Manteve-se cianótico.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Evoluiu com DR moderado, taquipnéia, gemência, TSC e BAN. FR: 50irpm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pt-BR" b="1" smtClean="0"/>
              <a:t>Caso Clínico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Apresenta petéquias e equimoses por todo corpo. Face cianótica.</a:t>
            </a:r>
          </a:p>
          <a:p>
            <a:pPr eaLnBrk="1" hangingPunct="1"/>
            <a:r>
              <a:rPr lang="pt-BR" smtClean="0"/>
              <a:t>ACV:  não ausculto sopros. Pulso nos quatro membros.</a:t>
            </a:r>
          </a:p>
          <a:p>
            <a:pPr eaLnBrk="1" hangingPunct="1"/>
            <a:r>
              <a:rPr lang="pt-BR" smtClean="0"/>
              <a:t>Abdome: globoso, distendido, hepatomegalia.</a:t>
            </a:r>
          </a:p>
          <a:p>
            <a:pPr eaLnBrk="1" hangingPunct="1"/>
            <a:r>
              <a:rPr lang="pt-BR" smtClean="0"/>
              <a:t>Genitália feminina. Ânus pérvio. </a:t>
            </a:r>
          </a:p>
          <a:p>
            <a:pPr eaLnBrk="1" hangingPunct="1"/>
            <a:r>
              <a:rPr lang="pt-BR" smtClean="0"/>
              <a:t>Diurese na sala de parto.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pt-BR" b="1" smtClean="0"/>
              <a:t>Caso Clínico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BR" sz="2600" smtClean="0"/>
              <a:t>Reavaliação após 1hora:</a:t>
            </a:r>
          </a:p>
          <a:p>
            <a:pPr lvl="1" eaLnBrk="1" hangingPunct="1"/>
            <a:r>
              <a:rPr lang="pt-BR" sz="2200" smtClean="0"/>
              <a:t>Segue com DR importante, gemente, TSC, TIC, BAN. FR: 50-55irpm</a:t>
            </a:r>
          </a:p>
          <a:p>
            <a:pPr lvl="1" eaLnBrk="1" hangingPunct="1"/>
            <a:r>
              <a:rPr lang="pt-BR" sz="2200" smtClean="0"/>
              <a:t>Recebendo O</a:t>
            </a:r>
            <a:r>
              <a:rPr lang="pt-BR" sz="2200" baseline="-25000" smtClean="0"/>
              <a:t>2</a:t>
            </a:r>
            <a:r>
              <a:rPr lang="pt-BR" sz="2200" smtClean="0"/>
              <a:t> CPAP facial (5L/min)</a:t>
            </a:r>
          </a:p>
          <a:p>
            <a:pPr lvl="1" eaLnBrk="1" hangingPunct="1"/>
            <a:r>
              <a:rPr lang="pt-BR" sz="2200" smtClean="0"/>
              <a:t>Prescrito HV e solicitado sorologias</a:t>
            </a:r>
          </a:p>
          <a:p>
            <a:pPr eaLnBrk="1" hangingPunct="1"/>
            <a:r>
              <a:rPr lang="pt-BR" sz="2600" smtClean="0"/>
              <a:t>Após 3h de vida RN apresentou parada cardíaca durante procedimento de cateterismo umbilical. </a:t>
            </a:r>
          </a:p>
          <a:p>
            <a:pPr lvl="1" eaLnBrk="1" hangingPunct="1"/>
            <a:r>
              <a:rPr lang="pt-BR" sz="2200" smtClean="0"/>
              <a:t>Coto umbilical com sangramento profuso</a:t>
            </a:r>
          </a:p>
          <a:p>
            <a:pPr lvl="1" eaLnBrk="1" hangingPunct="1"/>
            <a:r>
              <a:rPr lang="pt-BR" sz="2200" smtClean="0"/>
              <a:t>Óbito às 19h50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pt-BR" b="1" smtClean="0"/>
              <a:t> Exames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66738" y="1752600"/>
            <a:ext cx="3925887" cy="4267200"/>
          </a:xfrm>
        </p:spPr>
        <p:txBody>
          <a:bodyPr/>
          <a:lstStyle/>
          <a:p>
            <a:pPr eaLnBrk="1" hangingPunct="1"/>
            <a:r>
              <a:rPr lang="pt-BR" sz="2600" smtClean="0"/>
              <a:t>Gasometria venosa:</a:t>
            </a:r>
          </a:p>
          <a:p>
            <a:pPr lvl="1" eaLnBrk="1" hangingPunct="1"/>
            <a:r>
              <a:rPr lang="pt-BR" sz="2200" smtClean="0"/>
              <a:t>pH: 6,45</a:t>
            </a:r>
          </a:p>
          <a:p>
            <a:pPr lvl="1" eaLnBrk="1" hangingPunct="1"/>
            <a:r>
              <a:rPr lang="pt-BR" sz="2200" smtClean="0"/>
              <a:t>pO</a:t>
            </a:r>
            <a:r>
              <a:rPr lang="pt-BR" sz="2200" baseline="-25000" smtClean="0"/>
              <a:t>2</a:t>
            </a:r>
            <a:r>
              <a:rPr lang="pt-BR" sz="2200" smtClean="0"/>
              <a:t>: 13,8</a:t>
            </a:r>
          </a:p>
          <a:p>
            <a:pPr lvl="1" eaLnBrk="1" hangingPunct="1"/>
            <a:r>
              <a:rPr lang="pt-BR" sz="2200" smtClean="0"/>
              <a:t>pCO</a:t>
            </a:r>
            <a:r>
              <a:rPr lang="pt-BR" sz="2200" baseline="-25000" smtClean="0"/>
              <a:t>2</a:t>
            </a:r>
            <a:r>
              <a:rPr lang="pt-BR" sz="2200" smtClean="0"/>
              <a:t>: 62,5</a:t>
            </a:r>
          </a:p>
          <a:p>
            <a:pPr lvl="1" eaLnBrk="1" hangingPunct="1"/>
            <a:r>
              <a:rPr lang="pt-BR" sz="2200" smtClean="0"/>
              <a:t>BE : -29,9</a:t>
            </a:r>
          </a:p>
          <a:p>
            <a:pPr lvl="1" eaLnBrk="1" hangingPunct="1"/>
            <a:r>
              <a:rPr lang="pt-BR" sz="2200" smtClean="0"/>
              <a:t>HCO</a:t>
            </a:r>
            <a:r>
              <a:rPr lang="pt-BR" sz="2200" baseline="-25000" smtClean="0"/>
              <a:t>3</a:t>
            </a:r>
            <a:r>
              <a:rPr lang="pt-BR" sz="2200" baseline="30000" smtClean="0"/>
              <a:t>-</a:t>
            </a:r>
            <a:r>
              <a:rPr lang="pt-BR" sz="2200" smtClean="0"/>
              <a:t>: --</a:t>
            </a:r>
          </a:p>
          <a:p>
            <a:pPr eaLnBrk="1" hangingPunct="1"/>
            <a:r>
              <a:rPr lang="pt-BR" sz="2600" smtClean="0"/>
              <a:t>TS: O –</a:t>
            </a:r>
          </a:p>
          <a:p>
            <a:pPr eaLnBrk="1" hangingPunct="1"/>
            <a:r>
              <a:rPr lang="pt-BR" sz="2600" smtClean="0"/>
              <a:t>TAP: 36s</a:t>
            </a:r>
          </a:p>
          <a:p>
            <a:pPr eaLnBrk="1" hangingPunct="1"/>
            <a:r>
              <a:rPr lang="pt-BR" sz="2600" smtClean="0"/>
              <a:t>INR: 4,35</a:t>
            </a:r>
          </a:p>
        </p:txBody>
      </p:sp>
      <p:sp>
        <p:nvSpPr>
          <p:cNvPr id="21507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1850" y="1752600"/>
            <a:ext cx="3925888" cy="4267200"/>
          </a:xfrm>
        </p:spPr>
        <p:txBody>
          <a:bodyPr/>
          <a:lstStyle/>
          <a:p>
            <a:pPr eaLnBrk="1" hangingPunct="1"/>
            <a:r>
              <a:rPr lang="pt-BR" sz="2600" smtClean="0"/>
              <a:t>TTPA: &gt;2 minutos</a:t>
            </a:r>
          </a:p>
          <a:p>
            <a:pPr eaLnBrk="1" hangingPunct="1"/>
            <a:r>
              <a:rPr lang="pt-BR" sz="2600" smtClean="0"/>
              <a:t>HB: 6,91</a:t>
            </a:r>
          </a:p>
          <a:p>
            <a:pPr eaLnBrk="1" hangingPunct="1"/>
            <a:r>
              <a:rPr lang="pt-BR" sz="2600" smtClean="0"/>
              <a:t>HT: 22,2</a:t>
            </a:r>
          </a:p>
          <a:p>
            <a:pPr eaLnBrk="1" hangingPunct="1"/>
            <a:r>
              <a:rPr lang="pt-BR" sz="2600" smtClean="0"/>
              <a:t>PLT: 163,000</a:t>
            </a:r>
          </a:p>
          <a:p>
            <a:pPr eaLnBrk="1" hangingPunct="1"/>
            <a:r>
              <a:rPr lang="pt-BR" sz="2600" smtClean="0"/>
              <a:t>Leu: 50,300</a:t>
            </a:r>
          </a:p>
          <a:p>
            <a:pPr eaLnBrk="1" hangingPunct="1"/>
            <a:r>
              <a:rPr lang="pt-BR" sz="2600" smtClean="0"/>
              <a:t>Neu: 5,5%</a:t>
            </a:r>
          </a:p>
          <a:p>
            <a:pPr eaLnBrk="1" hangingPunct="1"/>
            <a:r>
              <a:rPr lang="pt-BR" sz="2600" smtClean="0"/>
              <a:t>Lin: 87%</a:t>
            </a:r>
          </a:p>
          <a:p>
            <a:pPr eaLnBrk="1" hangingPunct="1"/>
            <a:r>
              <a:rPr lang="pt-BR" sz="2600" smtClean="0"/>
              <a:t>Baso:4,5%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pt-BR" b="1" smtClean="0"/>
              <a:t>Antecedentes Maternos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BR" sz="2600" smtClean="0"/>
              <a:t>Mãe ( V.A.V.), 37 anos, solteira, procedente da Asa Sul - DF</a:t>
            </a:r>
          </a:p>
          <a:p>
            <a:pPr eaLnBrk="1" hangingPunct="1"/>
            <a:r>
              <a:rPr lang="pt-BR" sz="2600" smtClean="0"/>
              <a:t>G5P3A1</a:t>
            </a:r>
          </a:p>
          <a:p>
            <a:pPr lvl="1" eaLnBrk="1" hangingPunct="1"/>
            <a:r>
              <a:rPr lang="pt-BR" sz="2200" smtClean="0"/>
              <a:t>1ª Gestação: 18 anos – aborto infectado </a:t>
            </a:r>
          </a:p>
          <a:p>
            <a:pPr lvl="1" eaLnBrk="1" hangingPunct="1"/>
            <a:r>
              <a:rPr lang="pt-BR" sz="2200" smtClean="0"/>
              <a:t>2ª Gestação: 20 anos – DHEG – 35s – 1630g</a:t>
            </a:r>
          </a:p>
          <a:p>
            <a:pPr lvl="2" eaLnBrk="1" hangingPunct="1"/>
            <a:r>
              <a:rPr lang="pt-BR" sz="2100" smtClean="0"/>
              <a:t>Asfixia perinatal grave</a:t>
            </a:r>
          </a:p>
          <a:p>
            <a:pPr lvl="1" eaLnBrk="1" hangingPunct="1"/>
            <a:r>
              <a:rPr lang="pt-BR" sz="2200" smtClean="0"/>
              <a:t>3ª Gestação: 28 anos – DHEG – natimorto – 700g </a:t>
            </a:r>
          </a:p>
          <a:p>
            <a:pPr lvl="1" eaLnBrk="1" hangingPunct="1"/>
            <a:r>
              <a:rPr lang="pt-BR" sz="2200" smtClean="0"/>
              <a:t>4ª Gestação: 34 anos – 37s – 1920g – PIG</a:t>
            </a:r>
          </a:p>
          <a:p>
            <a:pPr lvl="1" eaLnBrk="1" hangingPunct="1"/>
            <a:r>
              <a:rPr lang="pt-BR" sz="2200" smtClean="0"/>
              <a:t>5ª gestação: atual – trabalho de parto prematuro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pt-BR" b="1" smtClean="0"/>
              <a:t>Antecedentes Maternos</a:t>
            </a:r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2100" smtClean="0"/>
              <a:t>TS: O +</a:t>
            </a:r>
          </a:p>
          <a:p>
            <a:pPr eaLnBrk="1" hangingPunct="1">
              <a:lnSpc>
                <a:spcPct val="90000"/>
              </a:lnSpc>
            </a:pPr>
            <a:r>
              <a:rPr lang="pt-BR" sz="2100" smtClean="0"/>
              <a:t>VDRL: não reagente</a:t>
            </a:r>
          </a:p>
          <a:p>
            <a:pPr eaLnBrk="1" hangingPunct="1">
              <a:lnSpc>
                <a:spcPct val="90000"/>
              </a:lnSpc>
            </a:pPr>
            <a:r>
              <a:rPr lang="pt-BR" sz="2100" smtClean="0"/>
              <a:t>HIV: negativo</a:t>
            </a:r>
          </a:p>
          <a:p>
            <a:pPr eaLnBrk="1" hangingPunct="1">
              <a:lnSpc>
                <a:spcPct val="90000"/>
              </a:lnSpc>
            </a:pPr>
            <a:r>
              <a:rPr lang="pt-BR" sz="2100" smtClean="0"/>
              <a:t>Toxo: IgG + e IgM –</a:t>
            </a:r>
          </a:p>
          <a:p>
            <a:pPr eaLnBrk="1" hangingPunct="1">
              <a:lnSpc>
                <a:spcPct val="90000"/>
              </a:lnSpc>
            </a:pPr>
            <a:r>
              <a:rPr lang="pt-BR" sz="2100" smtClean="0"/>
              <a:t>Hep. B e CMV: não realizadas</a:t>
            </a:r>
          </a:p>
          <a:p>
            <a:pPr eaLnBrk="1" hangingPunct="1">
              <a:lnSpc>
                <a:spcPct val="90000"/>
              </a:lnSpc>
            </a:pPr>
            <a:r>
              <a:rPr lang="pt-BR" sz="2100" smtClean="0"/>
              <a:t>27/05/2010: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2000" smtClean="0"/>
              <a:t>EAS: normal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2000" smtClean="0"/>
              <a:t>Ur: 27 / Cr: 0,8 / Ac. úrico: 5,3 / LDH: 331 / TGP: 14 / TGO: 19 / BT: 0,2 / BD: 0,1</a:t>
            </a:r>
          </a:p>
          <a:p>
            <a:pPr eaLnBrk="1" hangingPunct="1">
              <a:lnSpc>
                <a:spcPct val="90000"/>
              </a:lnSpc>
            </a:pPr>
            <a:r>
              <a:rPr lang="pt-BR" sz="2100" smtClean="0"/>
              <a:t>USG (17/04/10): feto único, pélvico com dorso a esquerda, BCF presente, placenta anterior, LAN, IG: 36s, 2270g.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pt-BR" b="1" smtClean="0"/>
              <a:t>Antecedentes Maternos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BR" smtClean="0"/>
              <a:t>Trombofilia (SIC)</a:t>
            </a:r>
          </a:p>
          <a:p>
            <a:pPr lvl="1" eaLnBrk="1" hangingPunct="1"/>
            <a:r>
              <a:rPr lang="pt-BR" smtClean="0"/>
              <a:t>Em uso de Clexane 40UI SC 1x/dia desde o início de gestação.</a:t>
            </a:r>
          </a:p>
          <a:p>
            <a:pPr lvl="1" eaLnBrk="1" hangingPunct="1"/>
            <a:r>
              <a:rPr lang="pt-BR" smtClean="0"/>
              <a:t>Refere ter usado o mesmo medicamento no segundo trimestre da gestação anterior</a:t>
            </a:r>
          </a:p>
          <a:p>
            <a:pPr eaLnBrk="1" hangingPunct="1"/>
            <a:r>
              <a:rPr lang="pt-BR" smtClean="0"/>
              <a:t>Suspenso o Clexane dia 30/05/2010.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915400" cy="990600"/>
          </a:xfrm>
        </p:spPr>
        <p:txBody>
          <a:bodyPr/>
          <a:lstStyle/>
          <a:p>
            <a:pPr algn="ctr"/>
            <a:r>
              <a:rPr lang="pt-PT" sz="4400" smtClean="0">
                <a:solidFill>
                  <a:srgbClr val="0000FF"/>
                </a:solidFill>
                <a:latin typeface="Arial Narrow" pitchFamily="34" charset="0"/>
              </a:rPr>
              <a:t>Anátomo-clínica:25/8/2010</a:t>
            </a:r>
          </a:p>
        </p:txBody>
      </p:sp>
      <p:sp>
        <p:nvSpPr>
          <p:cNvPr id="2560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052513"/>
            <a:ext cx="8686800" cy="4356100"/>
          </a:xfrm>
        </p:spPr>
        <p:txBody>
          <a:bodyPr/>
          <a:lstStyle/>
          <a:p>
            <a:pPr algn="ctr"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r>
              <a:rPr lang="en-GB" sz="2400" b="1" smtClean="0">
                <a:solidFill>
                  <a:schemeClr val="accent2"/>
                </a:solidFill>
                <a:latin typeface="Arial" charset="0"/>
              </a:rPr>
              <a:t>PROBLEMAS</a:t>
            </a:r>
          </a:p>
          <a:p>
            <a:pPr algn="ctr"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endParaRPr lang="en-GB" sz="2400" smtClean="0">
              <a:solidFill>
                <a:srgbClr val="FFFF00"/>
              </a:solidFill>
              <a:latin typeface="Arial" charset="0"/>
            </a:endParaRP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r>
              <a:rPr lang="en-GB" sz="2400" smtClean="0">
                <a:solidFill>
                  <a:srgbClr val="FFFF00"/>
                </a:solidFill>
                <a:latin typeface="Arial" charset="0"/>
              </a:rPr>
              <a:t>-</a:t>
            </a:r>
            <a:r>
              <a:rPr lang="en-GB" sz="2400" smtClean="0">
                <a:solidFill>
                  <a:srgbClr val="7030A0"/>
                </a:solidFill>
                <a:latin typeface="Arial" charset="0"/>
              </a:rPr>
              <a:t>RN de </a:t>
            </a:r>
            <a:r>
              <a:rPr lang="en-GB" sz="2400" smtClean="0">
                <a:solidFill>
                  <a:srgbClr val="FF0000"/>
                </a:solidFill>
                <a:latin typeface="Arial" charset="0"/>
              </a:rPr>
              <a:t>37 semanas</a:t>
            </a:r>
            <a:r>
              <a:rPr lang="en-GB" sz="2400" smtClean="0">
                <a:solidFill>
                  <a:srgbClr val="FFFF00"/>
                </a:solidFill>
                <a:latin typeface="Arial" charset="0"/>
              </a:rPr>
              <a:t> </a:t>
            </a:r>
            <a:r>
              <a:rPr lang="en-GB" sz="2400" smtClean="0">
                <a:solidFill>
                  <a:srgbClr val="7030A0"/>
                </a:solidFill>
                <a:latin typeface="Arial" charset="0"/>
              </a:rPr>
              <a:t>– 2400g-AIG</a:t>
            </a: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endParaRPr lang="en-GB" sz="2400" smtClean="0">
              <a:solidFill>
                <a:srgbClr val="7030A0"/>
              </a:solidFill>
              <a:latin typeface="Arial" charset="0"/>
            </a:endParaRP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r>
              <a:rPr lang="en-GB" sz="2400" smtClean="0">
                <a:solidFill>
                  <a:srgbClr val="7030A0"/>
                </a:solidFill>
                <a:latin typeface="Arial" charset="0"/>
              </a:rPr>
              <a:t>-Apgar de 5/8</a:t>
            </a: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endParaRPr lang="en-GB" sz="2400" smtClean="0">
              <a:solidFill>
                <a:srgbClr val="FFFF00"/>
              </a:solidFill>
              <a:latin typeface="Arial" charset="0"/>
            </a:endParaRP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r>
              <a:rPr lang="en-GB" sz="2400" smtClean="0">
                <a:solidFill>
                  <a:srgbClr val="FFFF00"/>
                </a:solidFill>
                <a:latin typeface="Arial" charset="0"/>
              </a:rPr>
              <a:t>-</a:t>
            </a:r>
            <a:r>
              <a:rPr lang="en-GB" sz="2400" smtClean="0">
                <a:solidFill>
                  <a:srgbClr val="FF0000"/>
                </a:solidFill>
                <a:latin typeface="Arial" charset="0"/>
              </a:rPr>
              <a:t>Petéquias e Equimoses por todo o corpo</a:t>
            </a: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r>
              <a:rPr lang="en-GB" sz="2400" smtClean="0">
                <a:solidFill>
                  <a:srgbClr val="FFFF00"/>
                </a:solidFill>
                <a:latin typeface="Arial" charset="0"/>
              </a:rPr>
              <a:t>-</a:t>
            </a:r>
            <a:r>
              <a:rPr lang="en-GB" sz="2400" smtClean="0">
                <a:solidFill>
                  <a:srgbClr val="FF0000"/>
                </a:solidFill>
                <a:latin typeface="Arial" charset="0"/>
              </a:rPr>
              <a:t>Desconforto Respiratório     CPAP nasal</a:t>
            </a: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endParaRPr lang="en-GB" sz="2400" smtClean="0">
              <a:solidFill>
                <a:srgbClr val="FF0000"/>
              </a:solidFill>
              <a:latin typeface="Arial" charset="0"/>
            </a:endParaRP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r>
              <a:rPr lang="en-GB" sz="2400" smtClean="0">
                <a:solidFill>
                  <a:srgbClr val="FFFF00"/>
                </a:solidFill>
                <a:latin typeface="Arial" charset="0"/>
              </a:rPr>
              <a:t>-</a:t>
            </a:r>
            <a:r>
              <a:rPr lang="en-GB" sz="2400" smtClean="0">
                <a:solidFill>
                  <a:srgbClr val="FF0000"/>
                </a:solidFill>
                <a:latin typeface="Arial" charset="0"/>
              </a:rPr>
              <a:t>Óbito com 3 horas</a:t>
            </a:r>
            <a:r>
              <a:rPr lang="en-GB" sz="2400" smtClean="0">
                <a:solidFill>
                  <a:srgbClr val="FFFF00"/>
                </a:solidFill>
                <a:latin typeface="Arial" charset="0"/>
              </a:rPr>
              <a:t> : </a:t>
            </a: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r>
              <a:rPr lang="en-GB" sz="2400" smtClean="0">
                <a:solidFill>
                  <a:srgbClr val="FFFF00"/>
                </a:solidFill>
                <a:latin typeface="Arial" charset="0"/>
              </a:rPr>
              <a:t>    </a:t>
            </a:r>
            <a:r>
              <a:rPr lang="en-GB" sz="2400" smtClean="0">
                <a:solidFill>
                  <a:schemeClr val="folHlink"/>
                </a:solidFill>
                <a:latin typeface="Arial" charset="0"/>
              </a:rPr>
              <a:t>parada cardíaca durante cateterização umbilical</a:t>
            </a: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r>
              <a:rPr lang="en-GB" sz="2400" smtClean="0">
                <a:solidFill>
                  <a:schemeClr val="folHlink"/>
                </a:solidFill>
                <a:latin typeface="Arial" charset="0"/>
              </a:rPr>
              <a:t>    SANGRAMENTO UMBILICAL DIFUSO</a:t>
            </a: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endParaRPr lang="en-GB" sz="2400" smtClean="0">
              <a:solidFill>
                <a:schemeClr val="folHlink"/>
              </a:solidFill>
              <a:latin typeface="Arial" charset="0"/>
            </a:endParaRP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r>
              <a:rPr lang="en-GB" sz="2400" smtClean="0">
                <a:solidFill>
                  <a:srgbClr val="FFFF00"/>
                </a:solidFill>
                <a:latin typeface="Arial" charset="0"/>
              </a:rPr>
              <a:t>-</a:t>
            </a:r>
            <a:r>
              <a:rPr lang="en-GB" sz="2400" smtClean="0">
                <a:solidFill>
                  <a:srgbClr val="7030A0"/>
                </a:solidFill>
                <a:latin typeface="Arial" charset="0"/>
              </a:rPr>
              <a:t>EXAMES:</a:t>
            </a: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r>
              <a:rPr lang="en-GB" sz="2400" smtClean="0">
                <a:solidFill>
                  <a:srgbClr val="7030A0"/>
                </a:solidFill>
                <a:latin typeface="Arial" charset="0"/>
              </a:rPr>
              <a:t>-anemia intensa/acidose metabólica/alterações na crase sanguínea (</a:t>
            </a:r>
            <a:r>
              <a:rPr lang="en-GB" sz="2400" b="1" smtClean="0">
                <a:solidFill>
                  <a:srgbClr val="7030A0"/>
                </a:solidFill>
                <a:latin typeface="Arial" charset="0"/>
              </a:rPr>
              <a:t>PTT prolongado</a:t>
            </a:r>
            <a:r>
              <a:rPr lang="en-GB" sz="2400" smtClean="0">
                <a:solidFill>
                  <a:srgbClr val="7030A0"/>
                </a:solidFill>
                <a:latin typeface="Arial" charset="0"/>
              </a:rPr>
              <a:t>)</a:t>
            </a:r>
          </a:p>
          <a:p>
            <a:pPr algn="ctr"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r>
              <a:rPr lang="en-GB" sz="2400" smtClean="0">
                <a:solidFill>
                  <a:srgbClr val="7030A0"/>
                </a:solidFill>
                <a:latin typeface="Arial" charset="0"/>
              </a:rPr>
              <a:t>    </a:t>
            </a:r>
            <a:r>
              <a:rPr lang="en-GB" sz="2400" b="1" smtClean="0">
                <a:solidFill>
                  <a:srgbClr val="7030A0"/>
                </a:solidFill>
                <a:latin typeface="Arial" charset="0"/>
              </a:rPr>
              <a:t>HIPÓTESES</a:t>
            </a:r>
            <a:r>
              <a:rPr lang="en-GB" sz="2400" smtClean="0">
                <a:solidFill>
                  <a:srgbClr val="7030A0"/>
                </a:solidFill>
                <a:latin typeface="Arial" charset="0"/>
              </a:rPr>
              <a:t>? </a:t>
            </a:r>
            <a:r>
              <a:rPr lang="pt-BR" sz="1400" smtClean="0">
                <a:solidFill>
                  <a:srgbClr val="FF0000"/>
                </a:solidFill>
              </a:rPr>
              <a:t>O uso de hipóteses implica não na exibição da ingenuidade, mas no trabalho da verificação </a:t>
            </a:r>
            <a:endParaRPr lang="en-GB" sz="1400" smtClean="0">
              <a:solidFill>
                <a:srgbClr val="FF0000"/>
              </a:solidFill>
              <a:latin typeface="Arial" charset="0"/>
            </a:endParaRPr>
          </a:p>
          <a:p>
            <a:pPr algn="ctr"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r>
              <a:rPr lang="en-GB" sz="1400" smtClean="0">
                <a:solidFill>
                  <a:srgbClr val="FF0000"/>
                </a:solidFill>
                <a:latin typeface="Arial" charset="0"/>
              </a:rPr>
              <a:t>                                      </a:t>
            </a:r>
          </a:p>
          <a:p>
            <a:pPr>
              <a:lnSpc>
                <a:spcPct val="70000"/>
              </a:lnSpc>
              <a:buClr>
                <a:srgbClr val="FF0000"/>
              </a:buClr>
              <a:buFont typeface="Monotype Sorts"/>
              <a:buNone/>
            </a:pPr>
            <a:endParaRPr lang="en-GB" sz="1400" smtClean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5603" name="AutoShape 2071"/>
          <p:cNvSpPr>
            <a:spLocks noChangeArrowheads="1"/>
          </p:cNvSpPr>
          <p:nvPr/>
        </p:nvSpPr>
        <p:spPr bwMode="auto">
          <a:xfrm>
            <a:off x="3492500" y="3429000"/>
            <a:ext cx="328613" cy="196850"/>
          </a:xfrm>
          <a:prstGeom prst="rightArrow">
            <a:avLst>
              <a:gd name="adj1" fmla="val 50000"/>
              <a:gd name="adj2" fmla="val 4173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5604" name="AutoShape 2072"/>
          <p:cNvSpPr>
            <a:spLocks noChangeArrowheads="1"/>
          </p:cNvSpPr>
          <p:nvPr/>
        </p:nvSpPr>
        <p:spPr bwMode="auto">
          <a:xfrm>
            <a:off x="6877050" y="2997200"/>
            <a:ext cx="2497138" cy="908050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en-GB">
                <a:solidFill>
                  <a:srgbClr val="FF0000"/>
                </a:solidFill>
              </a:rPr>
              <a:t>CLEXANE</a:t>
            </a:r>
            <a:r>
              <a:rPr kumimoji="1" lang="en-GB" baseline="30000">
                <a:solidFill>
                  <a:srgbClr val="FF0000"/>
                </a:solidFill>
              </a:rPr>
              <a:t>R</a:t>
            </a:r>
            <a:endParaRPr kumimoji="1" lang="pt-BR" baseline="30000">
              <a:solidFill>
                <a:srgbClr val="FF0000"/>
              </a:solidFill>
            </a:endParaRPr>
          </a:p>
        </p:txBody>
      </p:sp>
      <p:sp>
        <p:nvSpPr>
          <p:cNvPr id="25605" name="Text Box 6"/>
          <p:cNvSpPr txBox="1">
            <a:spLocks noChangeArrowheads="1"/>
          </p:cNvSpPr>
          <p:nvPr/>
        </p:nvSpPr>
        <p:spPr bwMode="auto">
          <a:xfrm>
            <a:off x="7899400" y="6583363"/>
            <a:ext cx="12446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/>
              <a:t>Margotto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752600"/>
            <a:ext cx="8964612" cy="4267200"/>
          </a:xfrm>
        </p:spPr>
        <p:txBody>
          <a:bodyPr/>
          <a:lstStyle/>
          <a:p>
            <a:pPr lvl="1">
              <a:buFont typeface="Monotype Sorts"/>
              <a:buNone/>
            </a:pPr>
            <a:r>
              <a:rPr lang="pt-BR" smtClean="0"/>
              <a:t>           </a:t>
            </a:r>
            <a:r>
              <a:rPr lang="pt-BR" sz="4000" b="1" smtClean="0">
                <a:solidFill>
                  <a:srgbClr val="0000FF"/>
                </a:solidFill>
              </a:rPr>
              <a:t>Hipóteses diagnósticas</a:t>
            </a:r>
          </a:p>
          <a:p>
            <a:r>
              <a:rPr lang="pt-BR" smtClean="0"/>
              <a:t>-Distúrbio de coagulação?(comprometimento da via intrínseca?)</a:t>
            </a:r>
          </a:p>
          <a:p>
            <a:r>
              <a:rPr lang="pt-BR" smtClean="0"/>
              <a:t>-Sangramento ocasionado pelo CLEXANE?</a:t>
            </a:r>
          </a:p>
          <a:p>
            <a:r>
              <a:rPr lang="pt-BR" smtClean="0"/>
              <a:t>Infecção Perinatal Crônica? (citomegalia?)</a:t>
            </a:r>
          </a:p>
          <a:p>
            <a:r>
              <a:rPr lang="pt-BR" smtClean="0"/>
              <a:t>Infecção bacteriana intra-útero     CID?</a:t>
            </a:r>
          </a:p>
          <a:p>
            <a:endParaRPr lang="pt-BR" smtClean="0">
              <a:solidFill>
                <a:schemeClr val="accent1"/>
              </a:solidFill>
            </a:endParaRPr>
          </a:p>
          <a:p>
            <a:pPr>
              <a:buFont typeface="Monotype Sorts"/>
              <a:buNone/>
            </a:pPr>
            <a:endParaRPr lang="pt-BR" smtClean="0">
              <a:solidFill>
                <a:schemeClr val="accent1"/>
              </a:solidFill>
            </a:endParaRP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1403350" y="188913"/>
            <a:ext cx="8915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kumimoji="1" lang="pt-PT" sz="4400">
                <a:solidFill>
                  <a:srgbClr val="0000FF"/>
                </a:solidFill>
                <a:latin typeface="Arial Narrow" pitchFamily="34" charset="0"/>
              </a:rPr>
              <a:t>Anátomo-clinica:25/8/2010</a:t>
            </a:r>
          </a:p>
        </p:txBody>
      </p:sp>
      <p:pic>
        <p:nvPicPr>
          <p:cNvPr id="26628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0"/>
            <a:ext cx="1258888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0"/>
            <a:ext cx="592137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AutoShape 10"/>
          <p:cNvSpPr>
            <a:spLocks noChangeArrowheads="1"/>
          </p:cNvSpPr>
          <p:nvPr/>
        </p:nvSpPr>
        <p:spPr bwMode="auto">
          <a:xfrm>
            <a:off x="6804025" y="5157788"/>
            <a:ext cx="473075" cy="269875"/>
          </a:xfrm>
          <a:prstGeom prst="rightArrow">
            <a:avLst>
              <a:gd name="adj1" fmla="val 50000"/>
              <a:gd name="adj2" fmla="val 4382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6631" name="Text Box 9"/>
          <p:cNvSpPr txBox="1">
            <a:spLocks noChangeArrowheads="1"/>
          </p:cNvSpPr>
          <p:nvPr/>
        </p:nvSpPr>
        <p:spPr bwMode="auto">
          <a:xfrm>
            <a:off x="323850" y="6237288"/>
            <a:ext cx="17764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  <p:pic>
        <p:nvPicPr>
          <p:cNvPr id="26632" name="Picture 10" descr="Imagem2xvvxcvcx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066925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5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3" y="-4763"/>
            <a:ext cx="9153526" cy="6867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7072313" y="6324600"/>
            <a:ext cx="12906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33"/>
                </a:solidFill>
              </a:rPr>
              <a:t>Placenta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Imagem2sddsSASADAS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6788" y="509588"/>
            <a:ext cx="7210425" cy="583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7853363" y="6491288"/>
            <a:ext cx="12906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33"/>
                </a:solidFill>
              </a:rPr>
              <a:t>Placenta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3" descr="Imagem2FSDFDDDFDFD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404813"/>
            <a:ext cx="7153275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7853363" y="6491288"/>
            <a:ext cx="12906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33"/>
                </a:solidFill>
              </a:rPr>
              <a:t>Placenta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3" descr="Imagem2FESADSFDFF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713" y="504825"/>
            <a:ext cx="7648575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7853363" y="6491288"/>
            <a:ext cx="12906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33"/>
                </a:solidFill>
              </a:rPr>
              <a:t>Placenta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3" descr="Imagem2GRDDDGRG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763" y="604838"/>
            <a:ext cx="6848475" cy="564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3" descr="Imagem2ASFFSDFDDGGA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2038" y="766763"/>
            <a:ext cx="7019925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8102600" y="6237288"/>
            <a:ext cx="1041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33"/>
                </a:solidFill>
              </a:rPr>
              <a:t>Fígado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3" descr="Imagem2FFDGFGFGG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6300" y="571500"/>
            <a:ext cx="73914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3" descr="Imagem2SDFSFF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3450" y="519113"/>
            <a:ext cx="7277100" cy="581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3" descr="Imagem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1100" y="928688"/>
            <a:ext cx="67818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3" descr="Imagem2ASFFSDFDDGGA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938213"/>
            <a:ext cx="6429375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3" descr="Imagem3GFDDSGFDG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2975" y="676275"/>
            <a:ext cx="7258050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3" descr="Imagem3BFGBFGFG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1075" y="633413"/>
            <a:ext cx="718185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3" descr="Imagem3HTGFSGSG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" y="733425"/>
            <a:ext cx="8305800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3" descr="Imagem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4825" y="690563"/>
            <a:ext cx="8134350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3" descr="Imagem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604838"/>
            <a:ext cx="7858125" cy="564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3" descr="Imagem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4425" y="571500"/>
            <a:ext cx="69151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3" descr="Imagem6VFVFFDFD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2513" y="676275"/>
            <a:ext cx="7038975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3" descr="Imagem6FFFGBFG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3925" y="519113"/>
            <a:ext cx="7296150" cy="581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3" descr="Imagem6FFFGBFG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3925" y="519113"/>
            <a:ext cx="7296150" cy="581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3" descr="Imagem7VBBVGV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4850" y="519113"/>
            <a:ext cx="7734300" cy="581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3" descr="Imagem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8" y="476250"/>
            <a:ext cx="8162925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3" descr="Imagem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3463" y="714375"/>
            <a:ext cx="7077075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3" descr="Imagem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6288" y="781050"/>
            <a:ext cx="7591425" cy="529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3" descr="Imagem10BFFGF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81013"/>
            <a:ext cx="8496300" cy="589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3" descr="Imagem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2963" y="700088"/>
            <a:ext cx="7458075" cy="545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3" descr="Imagem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9150" y="452438"/>
            <a:ext cx="75057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Conclusão</a:t>
            </a:r>
          </a:p>
        </p:txBody>
      </p:sp>
      <p:sp>
        <p:nvSpPr>
          <p:cNvPr id="542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Reação leucemóide</a:t>
            </a:r>
          </a:p>
          <a:p>
            <a:r>
              <a:rPr lang="pt-BR" smtClean="0"/>
              <a:t>Pneumonia aspirativa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Hemostasia</a:t>
            </a:r>
          </a:p>
        </p:txBody>
      </p:sp>
      <p:sp>
        <p:nvSpPr>
          <p:cNvPr id="552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100" smtClean="0"/>
              <a:t>Mecanismo que garante o equilíbrio entre a coagulação excessiva (trombose) e hemorragia.</a:t>
            </a:r>
          </a:p>
          <a:p>
            <a:pPr lvl="1" eaLnBrk="1" hangingPunct="1">
              <a:lnSpc>
                <a:spcPct val="80000"/>
              </a:lnSpc>
              <a:buFont typeface="Arial" charset="0"/>
              <a:buNone/>
            </a:pPr>
            <a:endParaRPr lang="pt-BR" sz="2000" smtClean="0"/>
          </a:p>
          <a:p>
            <a:pPr eaLnBrk="1" hangingPunct="1">
              <a:lnSpc>
                <a:spcPct val="80000"/>
              </a:lnSpc>
            </a:pPr>
            <a:r>
              <a:rPr lang="pt-BR" sz="2100" smtClean="0"/>
              <a:t>Dependente das atividades realizadas</a:t>
            </a:r>
          </a:p>
          <a:p>
            <a:pPr lvl="1" eaLnBrk="1" hangingPunct="1">
              <a:lnSpc>
                <a:spcPct val="80000"/>
              </a:lnSpc>
            </a:pPr>
            <a:r>
              <a:rPr lang="pt-BR" sz="2000" smtClean="0"/>
              <a:t>Parede vascular (endotélio)</a:t>
            </a:r>
          </a:p>
          <a:p>
            <a:pPr lvl="1" eaLnBrk="1" hangingPunct="1">
              <a:lnSpc>
                <a:spcPct val="80000"/>
              </a:lnSpc>
            </a:pPr>
            <a:r>
              <a:rPr lang="pt-BR" sz="2000" smtClean="0"/>
              <a:t>Plaquetas</a:t>
            </a:r>
          </a:p>
          <a:p>
            <a:pPr lvl="1" eaLnBrk="1" hangingPunct="1">
              <a:lnSpc>
                <a:spcPct val="80000"/>
              </a:lnSpc>
            </a:pPr>
            <a:r>
              <a:rPr lang="pt-BR" sz="2000" smtClean="0"/>
              <a:t>Sistema de coagulação</a:t>
            </a:r>
          </a:p>
          <a:p>
            <a:pPr lvl="1" eaLnBrk="1" hangingPunct="1">
              <a:lnSpc>
                <a:spcPct val="80000"/>
              </a:lnSpc>
            </a:pPr>
            <a:r>
              <a:rPr lang="pt-BR" sz="2000" smtClean="0"/>
              <a:t>Fibrinólise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pt-BR" sz="2100" smtClean="0"/>
          </a:p>
          <a:p>
            <a:pPr eaLnBrk="1" hangingPunct="1">
              <a:lnSpc>
                <a:spcPct val="80000"/>
              </a:lnSpc>
            </a:pPr>
            <a:r>
              <a:rPr lang="pt-BR" sz="2100" smtClean="0"/>
              <a:t>Hemostasia primária: formação do tampão plaquetário (adesão, ativação e agregação)</a:t>
            </a:r>
          </a:p>
          <a:p>
            <a:pPr eaLnBrk="1" hangingPunct="1">
              <a:lnSpc>
                <a:spcPct val="80000"/>
              </a:lnSpc>
            </a:pPr>
            <a:r>
              <a:rPr lang="pt-BR" sz="2100" smtClean="0"/>
              <a:t>Hemostasia secundária: via intrínseca, via extrínseca e via comum.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ext Box 6"/>
          <p:cNvSpPr txBox="1">
            <a:spLocks noChangeArrowheads="1"/>
          </p:cNvSpPr>
          <p:nvPr/>
        </p:nvSpPr>
        <p:spPr bwMode="auto">
          <a:xfrm>
            <a:off x="3348038" y="6491288"/>
            <a:ext cx="56165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0">
                <a:latin typeface="Arial" charset="0"/>
              </a:rPr>
              <a:t>http://www.anestesiologia.com.br/artigos.php?itm=24</a:t>
            </a:r>
          </a:p>
        </p:txBody>
      </p:sp>
      <p:pic>
        <p:nvPicPr>
          <p:cNvPr id="56322" name="Picture 4" descr="Imagem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549275"/>
            <a:ext cx="5838825" cy="552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5" descr="trombofili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328738"/>
            <a:ext cx="8208962" cy="426085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Definição</a:t>
            </a:r>
          </a:p>
        </p:txBody>
      </p:sp>
      <p:sp>
        <p:nvSpPr>
          <p:cNvPr id="583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É um conjunto de várias anomalias específicas, </a:t>
            </a:r>
            <a:r>
              <a:rPr lang="en-US" smtClean="0"/>
              <a:t>congênitas ou adquiridas</a:t>
            </a:r>
            <a:r>
              <a:rPr lang="pt-BR" smtClean="0"/>
              <a:t> que condicionam um estado de hipercoagulabilidade.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Classificação</a:t>
            </a:r>
          </a:p>
        </p:txBody>
      </p:sp>
      <p:pic>
        <p:nvPicPr>
          <p:cNvPr id="59394" name="Picture 4" descr="Imagem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1700213"/>
            <a:ext cx="6202363" cy="445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Trombofilias</a:t>
            </a:r>
          </a:p>
        </p:txBody>
      </p:sp>
      <p:sp>
        <p:nvSpPr>
          <p:cNvPr id="604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Na cascata da coagulação, tanto na via intrínseca como na extrínseca, observamos alguns pontos de regulação. </a:t>
            </a:r>
          </a:p>
          <a:p>
            <a:pPr eaLnBrk="1" hangingPunct="1"/>
            <a:r>
              <a:rPr lang="pt-BR" smtClean="0"/>
              <a:t>Essa regulação é feita basicamente pelos sistema proteína C/Proteína S e antitrombina III.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2" descr="casca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50800"/>
            <a:ext cx="6848475" cy="496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2" name="Text Box 3"/>
          <p:cNvSpPr txBox="1">
            <a:spLocks noChangeArrowheads="1"/>
          </p:cNvSpPr>
          <p:nvPr/>
        </p:nvSpPr>
        <p:spPr bwMode="auto">
          <a:xfrm>
            <a:off x="4787900" y="6381750"/>
            <a:ext cx="41052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000" b="0">
                <a:latin typeface="Arial" charset="0"/>
                <a:hlinkClick r:id="rId3"/>
              </a:rPr>
              <a:t>http://www.linkmedica.com.br/linkmedica/materias/mat6-08-09.html.</a:t>
            </a:r>
            <a:endParaRPr lang="pt-BR" sz="1000" b="0">
              <a:latin typeface="Arial" charset="0"/>
            </a:endParaRPr>
          </a:p>
        </p:txBody>
      </p:sp>
      <p:sp>
        <p:nvSpPr>
          <p:cNvPr id="6144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8313" y="5084763"/>
            <a:ext cx="8229600" cy="12573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900" smtClean="0"/>
              <a:t>O sistema da proteína C/S atuam na inibição da calicreína e fosfolipídio</a:t>
            </a:r>
          </a:p>
          <a:p>
            <a:pPr eaLnBrk="1" hangingPunct="1">
              <a:lnSpc>
                <a:spcPct val="80000"/>
              </a:lnSpc>
            </a:pPr>
            <a:r>
              <a:rPr lang="pt-BR" sz="1900" smtClean="0"/>
              <a:t>A antitrombina III atua na inibição da formação da fibrina. </a:t>
            </a:r>
          </a:p>
          <a:p>
            <a:pPr eaLnBrk="1" hangingPunct="1">
              <a:lnSpc>
                <a:spcPct val="80000"/>
              </a:lnSpc>
            </a:pPr>
            <a:endParaRPr lang="pt-BR" sz="19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ítulo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b="1" smtClean="0"/>
              <a:t>Trombofilias</a:t>
            </a:r>
            <a:endParaRPr lang="pt-BR" b="1" smtClean="0"/>
          </a:p>
        </p:txBody>
      </p:sp>
      <p:sp>
        <p:nvSpPr>
          <p:cNvPr id="62466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 gestação é um estado que predispõe a algumas trombofilias adquiridas.</a:t>
            </a:r>
            <a:endParaRPr lang="en-US" smtClean="0">
              <a:sym typeface="Wingdings" pitchFamily="2" charset="2"/>
            </a:endParaRPr>
          </a:p>
          <a:p>
            <a:pPr eaLnBrk="1" hangingPunct="1"/>
            <a:r>
              <a:rPr lang="en-US" smtClean="0">
                <a:sym typeface="Wingdings" pitchFamily="2" charset="2"/>
              </a:rPr>
              <a:t>Estima-se que 50% dos tromboembolismos venosos que ocorrem na gestação estão associados a trombofilias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Trombofilia</a:t>
            </a:r>
          </a:p>
        </p:txBody>
      </p:sp>
      <p:sp>
        <p:nvSpPr>
          <p:cNvPr id="634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2100" smtClean="0"/>
              <a:t>Na gravidez normal </a:t>
            </a:r>
            <a:r>
              <a:rPr lang="pt-BR" sz="2100" smtClean="0">
                <a:sym typeface="Wingdings" pitchFamily="2" charset="2"/>
              </a:rPr>
              <a:t></a:t>
            </a:r>
            <a:r>
              <a:rPr lang="pt-BR" sz="2100" smtClean="0"/>
              <a:t> estado de hipercoagulabilidade devido: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2000" smtClean="0"/>
              <a:t>ao aumento dos prócoagulantes (fatores II, V, VIII, IX, X, XII) 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2000" smtClean="0"/>
              <a:t>aumento do fibrinogênio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2000" smtClean="0"/>
              <a:t>à diminuição dos anticoagulantes naturais (proteína S, aumento da resistência à proteína C ativada na ausência de mutação do fator V de Leiden)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2000" smtClean="0"/>
              <a:t>à supressão da fibrinólise. </a:t>
            </a:r>
          </a:p>
          <a:p>
            <a:pPr eaLnBrk="1" hangingPunct="1">
              <a:lnSpc>
                <a:spcPct val="90000"/>
              </a:lnSpc>
            </a:pPr>
            <a:r>
              <a:rPr lang="pt-BR" sz="2100" smtClean="0"/>
              <a:t>Estas adaptações fisiológicas, em conjunto com o aumento da volemia, previnem a hemorragia anormal no pós-parto e desempenham uma função sinérgica com a contração miometrial.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ítulo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b="1" smtClean="0"/>
              <a:t>Trombofilias</a:t>
            </a:r>
            <a:endParaRPr lang="pt-BR" b="1" smtClean="0"/>
          </a:p>
        </p:txBody>
      </p:sp>
      <p:sp>
        <p:nvSpPr>
          <p:cNvPr id="64514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sym typeface="Wingdings" pitchFamily="2" charset="2"/>
              </a:rPr>
              <a:t>Experiências adversas na gestação  fenômenos tromboembólicos venosos e complicações associadas ao infarto placentário:</a:t>
            </a:r>
          </a:p>
          <a:p>
            <a:pPr lvl="1" eaLnBrk="1" hangingPunct="1"/>
            <a:r>
              <a:rPr lang="en-US" smtClean="0">
                <a:sym typeface="Wingdings" pitchFamily="2" charset="2"/>
              </a:rPr>
              <a:t>Retardo do crescimento intra-uterino</a:t>
            </a:r>
          </a:p>
          <a:p>
            <a:pPr lvl="1" eaLnBrk="1" hangingPunct="1"/>
            <a:r>
              <a:rPr lang="en-US" smtClean="0">
                <a:sym typeface="Wingdings" pitchFamily="2" charset="2"/>
              </a:rPr>
              <a:t>Perda fetal</a:t>
            </a:r>
          </a:p>
          <a:p>
            <a:pPr lvl="1" eaLnBrk="1" hangingPunct="1"/>
            <a:r>
              <a:rPr lang="en-US" smtClean="0">
                <a:sym typeface="Wingdings" pitchFamily="2" charset="2"/>
              </a:rPr>
              <a:t>Pré-eclâmpsia</a:t>
            </a:r>
          </a:p>
          <a:p>
            <a:pPr lvl="1" eaLnBrk="1" hangingPunct="1"/>
            <a:r>
              <a:rPr lang="en-US" smtClean="0">
                <a:sym typeface="Wingdings" pitchFamily="2" charset="2"/>
              </a:rPr>
              <a:t>Descolamento de placenta</a:t>
            </a:r>
          </a:p>
          <a:p>
            <a:pPr lvl="1" eaLnBrk="1" hangingPunct="1"/>
            <a:r>
              <a:rPr lang="en-US" smtClean="0">
                <a:sym typeface="Wingdings" pitchFamily="2" charset="2"/>
              </a:rPr>
              <a:t>Morte intra-uterina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ítulo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b="1" smtClean="0"/>
              <a:t>Tombofilias</a:t>
            </a:r>
            <a:endParaRPr lang="pt-BR" b="1" smtClean="0"/>
          </a:p>
        </p:txBody>
      </p:sp>
      <p:sp>
        <p:nvSpPr>
          <p:cNvPr id="65538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Mais prevalente em caucasianos</a:t>
            </a:r>
          </a:p>
          <a:p>
            <a:pPr eaLnBrk="1" hangingPunct="1"/>
            <a:r>
              <a:rPr lang="en-US" smtClean="0"/>
              <a:t>O risco de tromboembolismo na gestação é 8 vezes maior nas portadoras de deficiência congênita de antitrombina III, proteína C  e proteína S</a:t>
            </a:r>
          </a:p>
          <a:p>
            <a:pPr eaLnBrk="1" hangingPunct="1">
              <a:buFont typeface="Wingdings" pitchFamily="2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Trombofilias</a:t>
            </a:r>
          </a:p>
        </p:txBody>
      </p:sp>
      <p:sp>
        <p:nvSpPr>
          <p:cNvPr id="665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6738" y="1752600"/>
            <a:ext cx="8001000" cy="1028700"/>
          </a:xfrm>
        </p:spPr>
        <p:txBody>
          <a:bodyPr/>
          <a:lstStyle/>
          <a:p>
            <a:pPr eaLnBrk="1" hangingPunct="1"/>
            <a:r>
              <a:rPr lang="pt-BR" smtClean="0"/>
              <a:t>Investigação:</a:t>
            </a:r>
          </a:p>
        </p:txBody>
      </p:sp>
      <p:pic>
        <p:nvPicPr>
          <p:cNvPr id="66563" name="Picture 5" descr="Imagem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2492375"/>
            <a:ext cx="5059362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ítulo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pt-BR" b="1" smtClean="0"/>
              <a:t>Mutações nos Genes do </a:t>
            </a:r>
            <a:br>
              <a:rPr lang="pt-BR" b="1" smtClean="0"/>
            </a:br>
            <a:r>
              <a:rPr lang="pt-BR" b="1" smtClean="0"/>
              <a:t>Fator V</a:t>
            </a:r>
          </a:p>
        </p:txBody>
      </p:sp>
      <p:sp>
        <p:nvSpPr>
          <p:cNvPr id="67586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As mutações nos genes do fator V e da protrombina são as duas causas que prevalecem para a trombose hereditária.</a:t>
            </a:r>
          </a:p>
          <a:p>
            <a:pPr eaLnBrk="1" hangingPunct="1"/>
            <a:r>
              <a:rPr lang="pt-BR" smtClean="0"/>
              <a:t>O fator V é uma proteína precursora do fator Va (fator V ativado) essencial para a síntese da trombina, responsável pela ativação da coagulação.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ítulo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pt-BR" b="1" smtClean="0"/>
              <a:t>Mutações nos Genes do </a:t>
            </a:r>
            <a:br>
              <a:rPr lang="pt-BR" b="1" smtClean="0"/>
            </a:br>
            <a:r>
              <a:rPr lang="pt-BR" b="1" smtClean="0"/>
              <a:t>Fator V</a:t>
            </a:r>
          </a:p>
        </p:txBody>
      </p:sp>
      <p:sp>
        <p:nvSpPr>
          <p:cNvPr id="68610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 mutação do fator V de Leiden representa uma das causas principais de resistência à proteína C. Cerca de 90% dos casos se devem à mutação no gene do fator V. </a:t>
            </a:r>
          </a:p>
          <a:p>
            <a:pPr eaLnBrk="1" hangingPunct="1"/>
            <a:r>
              <a:rPr lang="pt-BR" smtClean="0"/>
              <a:t>A presença da mutação aumenta o risco de doença trombótica de 3-10 vezes para portadores heterozigotos e de 80 vezes para portadores homozigotos.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ítulo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pt-BR" b="1" smtClean="0"/>
              <a:t>Mutações nos Genes do </a:t>
            </a:r>
            <a:br>
              <a:rPr lang="pt-BR" b="1" smtClean="0"/>
            </a:br>
            <a:r>
              <a:rPr lang="pt-BR" b="1" smtClean="0"/>
              <a:t>Fator V</a:t>
            </a:r>
          </a:p>
        </p:txBody>
      </p:sp>
      <p:sp>
        <p:nvSpPr>
          <p:cNvPr id="69634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pt-BR" smtClean="0"/>
              <a:t>No Brasil, a mutação está presente em cerca de 2% da população. Em pacientes portadores de doenças trombóticas, o fator V de Leiden foi observado em 20% dos casos.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ítulo 1"/>
          <p:cNvSpPr>
            <a:spLocks noGrp="1"/>
          </p:cNvSpPr>
          <p:nvPr>
            <p:ph type="title"/>
          </p:nvPr>
        </p:nvSpPr>
        <p:spPr>
          <a:xfrm>
            <a:off x="539750" y="908050"/>
            <a:ext cx="8001000" cy="576263"/>
          </a:xfrm>
        </p:spPr>
        <p:txBody>
          <a:bodyPr anchor="ctr"/>
          <a:lstStyle/>
          <a:p>
            <a:pPr eaLnBrk="1" hangingPunct="1"/>
            <a:r>
              <a:rPr lang="en-US" sz="3400" b="1" smtClean="0"/>
              <a:t>Deficiência Congênita de Proteína C</a:t>
            </a:r>
            <a:r>
              <a:rPr lang="en-US" b="1" smtClean="0"/>
              <a:t> </a:t>
            </a:r>
            <a:endParaRPr lang="pt-BR" b="1" smtClean="0"/>
          </a:p>
        </p:txBody>
      </p:sp>
      <p:sp>
        <p:nvSpPr>
          <p:cNvPr id="70658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z="2600" smtClean="0"/>
              <a:t>A proteína C é ativada pelo complexo trombomodulina/trombina na parede do endotélio e age inibindo os fatores V e VIII ativados, reduzindo a atividade da cascata da coagulação e conseqüentemente restringindo a formação do coágulo hemostático à zona em que houve lesão endotelial. </a:t>
            </a:r>
          </a:p>
          <a:p>
            <a:pPr eaLnBrk="1" hangingPunct="1"/>
            <a:r>
              <a:rPr lang="pt-BR" sz="2600" smtClean="0"/>
              <a:t>Ela é vitamina K dependente, e é potencializada pela proteína 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400" b="1" smtClean="0"/>
              <a:t>Deficiência Congênita de Proteína C</a:t>
            </a:r>
            <a:endParaRPr lang="pt-BR" sz="3400" b="1" smtClean="0"/>
          </a:p>
        </p:txBody>
      </p:sp>
      <p:sp>
        <p:nvSpPr>
          <p:cNvPr id="716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Herdada de forma autossômica dominante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Homozigose é incompatível com a vida.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Heterozigose (50% de proteína C) está relacionada com instalação de trombose a partir da segunda ou terceira décadas de vida (0,3% da população geral)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400" b="1" smtClean="0"/>
              <a:t>Deficiência Congênita de Proteína C</a:t>
            </a:r>
            <a:endParaRPr lang="pt-BR" sz="3400" b="1" smtClean="0"/>
          </a:p>
        </p:txBody>
      </p:sp>
      <p:sp>
        <p:nvSpPr>
          <p:cNvPr id="727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 risco de uma mulher com esta deficiência ter doença tromboembólica durante a sua vida é de 50%</a:t>
            </a:r>
          </a:p>
          <a:p>
            <a:pPr eaLnBrk="1" hangingPunct="1"/>
            <a:r>
              <a:rPr lang="pt-BR" smtClean="0"/>
              <a:t>O risco de trombose durante a gravidez varia entre 10 a 30%.</a:t>
            </a:r>
          </a:p>
          <a:p>
            <a:pPr eaLnBrk="1" hangingPunct="1"/>
            <a:r>
              <a:rPr lang="pt-BR" smtClean="0"/>
              <a:t>O risco de trombose no puerpério é de 7 a 19%.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ítulo 1"/>
          <p:cNvSpPr>
            <a:spLocks noGrp="1"/>
          </p:cNvSpPr>
          <p:nvPr>
            <p:ph type="title"/>
          </p:nvPr>
        </p:nvSpPr>
        <p:spPr>
          <a:xfrm>
            <a:off x="500063" y="642938"/>
            <a:ext cx="8001000" cy="649287"/>
          </a:xfrm>
        </p:spPr>
        <p:txBody>
          <a:bodyPr anchor="ctr"/>
          <a:lstStyle/>
          <a:p>
            <a:pPr eaLnBrk="1" hangingPunct="1"/>
            <a:r>
              <a:rPr lang="en-US" sz="3400" b="1" smtClean="0"/>
              <a:t>Deficiência Congênita de Proteína S</a:t>
            </a:r>
            <a:endParaRPr lang="pt-BR" sz="3400" b="1" smtClean="0"/>
          </a:p>
        </p:txBody>
      </p:sp>
      <p:sp>
        <p:nvSpPr>
          <p:cNvPr id="73730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Transmitida de forma autossômica dominante</a:t>
            </a:r>
          </a:p>
          <a:p>
            <a:pPr eaLnBrk="1" hangingPunct="1"/>
            <a:r>
              <a:rPr lang="pt-BR" smtClean="0"/>
              <a:t>Tem uma prevalência de 0,08%</a:t>
            </a:r>
          </a:p>
          <a:p>
            <a:pPr eaLnBrk="1" hangingPunct="1"/>
            <a:r>
              <a:rPr lang="pt-BR" smtClean="0"/>
              <a:t>Os doentes heterozigóticos têm, tal como na deficiência de proteína C, 50% dos níveis de proteína dos indivíduos normais.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400" b="1" smtClean="0"/>
              <a:t>Deficiência Congênita de Proteína S</a:t>
            </a:r>
            <a:endParaRPr lang="pt-BR" sz="3400" b="1" smtClean="0"/>
          </a:p>
        </p:txBody>
      </p:sp>
      <p:sp>
        <p:nvSpPr>
          <p:cNvPr id="747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600" smtClean="0"/>
              <a:t>A maioria dos heterozigóticos são assintomáticos</a:t>
            </a:r>
          </a:p>
          <a:p>
            <a:pPr eaLnBrk="1" hangingPunct="1">
              <a:lnSpc>
                <a:spcPct val="80000"/>
              </a:lnSpc>
            </a:pPr>
            <a:r>
              <a:rPr lang="pt-BR" sz="2600" smtClean="0"/>
              <a:t>As mulheres com deficiência de proteína S têm um risco de 10 a 30% de terem pelo menos um episódio trombótico durante a gravidez</a:t>
            </a:r>
          </a:p>
          <a:p>
            <a:pPr eaLnBrk="1" hangingPunct="1">
              <a:lnSpc>
                <a:spcPct val="80000"/>
              </a:lnSpc>
            </a:pPr>
            <a:r>
              <a:rPr lang="pt-BR" sz="2600" smtClean="0"/>
              <a:t>O risco de uma mulher afetada ter doença tromboembólica durante a vida é de 50%.</a:t>
            </a:r>
          </a:p>
          <a:p>
            <a:pPr eaLnBrk="1" hangingPunct="1">
              <a:lnSpc>
                <a:spcPct val="80000"/>
              </a:lnSpc>
            </a:pPr>
            <a:r>
              <a:rPr lang="pt-BR" sz="2600" smtClean="0"/>
              <a:t>Devido ao tipo de transmissão hereditária e, tal como, na deficiência de proteína C, o recém-nascido pode estar afetado </a:t>
            </a:r>
            <a:r>
              <a:rPr lang="pt-BR" sz="2600" smtClean="0">
                <a:sym typeface="Wingdings" pitchFamily="2" charset="2"/>
              </a:rPr>
              <a:t> </a:t>
            </a:r>
            <a:r>
              <a:rPr lang="pt-BR" sz="2600" smtClean="0"/>
              <a:t>deve ser avaliado após o nascimento.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ítulo 1"/>
          <p:cNvSpPr>
            <a:spLocks noGrp="1"/>
          </p:cNvSpPr>
          <p:nvPr>
            <p:ph type="title"/>
          </p:nvPr>
        </p:nvSpPr>
        <p:spPr>
          <a:xfrm>
            <a:off x="574675" y="642938"/>
            <a:ext cx="8001000" cy="877887"/>
          </a:xfrm>
        </p:spPr>
        <p:txBody>
          <a:bodyPr anchor="ctr"/>
          <a:lstStyle/>
          <a:p>
            <a:pPr eaLnBrk="1" hangingPunct="1"/>
            <a:r>
              <a:rPr lang="en-US" sz="2900" b="1" smtClean="0"/>
              <a:t>Deficiência Congênita de Antitrombina III</a:t>
            </a:r>
            <a:endParaRPr lang="pt-BR" sz="2900" b="1" smtClean="0"/>
          </a:p>
        </p:txBody>
      </p:sp>
      <p:sp>
        <p:nvSpPr>
          <p:cNvPr id="75778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2600" smtClean="0"/>
              <a:t>É a trombofilia hereditária mais trombogênica com um risco de tromboembolismo durante a vida de 70 a 90%</a:t>
            </a:r>
          </a:p>
          <a:p>
            <a:pPr eaLnBrk="1" hangingPunct="1">
              <a:lnSpc>
                <a:spcPct val="90000"/>
              </a:lnSpc>
            </a:pPr>
            <a:r>
              <a:rPr lang="pt-BR" sz="2600" smtClean="0"/>
              <a:t>Baixa prevalência</a:t>
            </a:r>
          </a:p>
          <a:p>
            <a:pPr eaLnBrk="1" hangingPunct="1">
              <a:lnSpc>
                <a:spcPct val="90000"/>
              </a:lnSpc>
            </a:pPr>
            <a:r>
              <a:rPr lang="pt-BR" sz="2600" smtClean="0"/>
              <a:t>Duas classes de deficiência: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2200" smtClean="0"/>
              <a:t>tipo I </a:t>
            </a:r>
            <a:r>
              <a:rPr lang="pt-BR" sz="2200" smtClean="0">
                <a:sym typeface="Wingdings" pitchFamily="2" charset="2"/>
              </a:rPr>
              <a:t> </a:t>
            </a:r>
            <a:r>
              <a:rPr lang="pt-BR" sz="2200" smtClean="0"/>
              <a:t>associada a diminuição dos níveis antigênicos e da atividade funcional da enzima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2200" smtClean="0"/>
              <a:t>tipo II </a:t>
            </a:r>
            <a:r>
              <a:rPr lang="pt-BR" sz="2200" smtClean="0">
                <a:sym typeface="Wingdings" pitchFamily="2" charset="2"/>
              </a:rPr>
              <a:t> </a:t>
            </a:r>
            <a:r>
              <a:rPr lang="pt-BR" sz="2200" smtClean="0"/>
              <a:t>com níveis normais antigênicos, mas com diminuição da atividade funcional enzimática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900" b="1" smtClean="0"/>
              <a:t>Deficiência Congênita de Antitrombina III</a:t>
            </a:r>
            <a:endParaRPr lang="pt-BR" sz="2900" b="1" smtClean="0"/>
          </a:p>
        </p:txBody>
      </p:sp>
      <p:sp>
        <p:nvSpPr>
          <p:cNvPr id="768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 risco de trombose entre as mulheres afetadas é de 60% durante a gravidez e de 33% no puerpério.</a:t>
            </a:r>
          </a:p>
          <a:p>
            <a:pPr eaLnBrk="1" hangingPunct="1"/>
            <a:r>
              <a:rPr lang="pt-BR" smtClean="0"/>
              <a:t>Na gravidez ocorre um aumento de risco tromboembólico de 50 a 250 vezes</a:t>
            </a:r>
          </a:p>
          <a:p>
            <a:pPr eaLnBrk="1" hangingPunct="1"/>
            <a:r>
              <a:rPr lang="pt-BR" smtClean="0"/>
              <a:t>o feto tem 50% de probabilidade de adquirir a deficiência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900" b="1" smtClean="0"/>
              <a:t>Deficiência Congênita de Antitrombina III</a:t>
            </a:r>
            <a:endParaRPr lang="pt-BR" sz="2900" b="1" smtClean="0"/>
          </a:p>
        </p:txBody>
      </p:sp>
      <p:sp>
        <p:nvSpPr>
          <p:cNvPr id="778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Níveis de antitrombina III inferiores a 30% dos valores de referência implicam o tratamento com concentrados de antitrombina III ou plasma fresco de forma a prevenir a trombose neonatal fatal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z="3400" b="1" smtClean="0"/>
              <a:t>Síndrome do anticorpo antifosfolípide (SAAF)</a:t>
            </a:r>
          </a:p>
        </p:txBody>
      </p:sp>
      <p:sp>
        <p:nvSpPr>
          <p:cNvPr id="788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/>
            <a:r>
              <a:rPr lang="pt-BR" sz="4000" smtClean="0"/>
              <a:t>Doença auto-imune caracterizada pela </a:t>
            </a:r>
            <a:r>
              <a:rPr lang="pt-BR" sz="4000" smtClean="0">
                <a:solidFill>
                  <a:schemeClr val="accent2"/>
                </a:solidFill>
              </a:rPr>
              <a:t>associação de sintomas clínicos</a:t>
            </a:r>
            <a:r>
              <a:rPr lang="pt-BR" sz="4000" smtClean="0"/>
              <a:t> (ex: trombose, complicações obstétricas...) + </a:t>
            </a:r>
            <a:r>
              <a:rPr lang="pt-BR" sz="4000" smtClean="0">
                <a:solidFill>
                  <a:schemeClr val="accent2"/>
                </a:solidFill>
              </a:rPr>
              <a:t>presença de anticorpos antifosfolípides</a:t>
            </a:r>
            <a:r>
              <a:rPr lang="pt-BR" sz="400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Anticorpos antifosfolípides</a:t>
            </a:r>
          </a:p>
        </p:txBody>
      </p:sp>
      <p:sp>
        <p:nvSpPr>
          <p:cNvPr id="798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Família de autoanticorpos dirigidos contra fosfolipídeos ou complexos de proteínas plasmáticas ligadas a fosfolipídeos.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Ex: Anticardiolipina, Anticoagulante lúpico, AntiBglicoproteína 1, antiprotrombina...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z="3400" b="1" smtClean="0"/>
              <a:t>Classificação (Asherson &amp; Cervera, 1994)</a:t>
            </a:r>
          </a:p>
        </p:txBody>
      </p:sp>
      <p:sp>
        <p:nvSpPr>
          <p:cNvPr id="808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Primária – Sem associação com outras patologias;</a:t>
            </a:r>
          </a:p>
          <a:p>
            <a:pPr eaLnBrk="1" hangingPunct="1"/>
            <a:r>
              <a:rPr lang="pt-BR" smtClean="0"/>
              <a:t>Secundária – Associada a outras patologias auto-imunes (LES, neoplasias ou outras doenças reumáticas);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/>
            <a:r>
              <a:rPr lang="pt-BR" b="1" smtClean="0"/>
              <a:t>SAAF - Patogenia</a:t>
            </a:r>
          </a:p>
        </p:txBody>
      </p:sp>
      <p:sp>
        <p:nvSpPr>
          <p:cNvPr id="81922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2400" smtClean="0"/>
              <a:t>Anticorpo Anticardiolipina: IgG – relacionado às tromboses venosas recorrentes; IgM- abortamentos de repetição e tromboses arteriais;</a:t>
            </a:r>
          </a:p>
          <a:p>
            <a:pPr eaLnBrk="1" hangingPunct="1"/>
            <a:r>
              <a:rPr lang="pt-BR" sz="2400" smtClean="0"/>
              <a:t>Anticoagulante lúpico: Relacionada às formas lúpicas, </a:t>
            </a:r>
          </a:p>
          <a:p>
            <a:pPr eaLnBrk="1" hangingPunct="1"/>
            <a:r>
              <a:rPr lang="pt-BR" sz="2400" smtClean="0"/>
              <a:t>AntiBglicoproteína: Papel ainda incerto, mas apresenta evidências de estar envolvido na perda fetal por promoção da agregação plaquetária e inibição da secreção da BHCG -&gt;repercussões na diferenciação trofoblástica.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SAAF na gestação</a:t>
            </a:r>
          </a:p>
        </p:txBody>
      </p:sp>
      <p:sp>
        <p:nvSpPr>
          <p:cNvPr id="8294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2400" smtClean="0"/>
              <a:t>Invasão trofoblástica mediada pelo fator ativador de plasminogênio, sendo este inibidos pelos anticorpos antifosfolípides</a:t>
            </a:r>
          </a:p>
          <a:p>
            <a:pPr eaLnBrk="1" hangingPunct="1"/>
            <a:r>
              <a:rPr lang="pt-BR" sz="2400" smtClean="0"/>
              <a:t>Outros mecanismos: 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z="2400" smtClean="0"/>
              <a:t>  - Inibição da atividade endotelial anticoagulante;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z="2400" smtClean="0"/>
              <a:t>  - Reação cruzada com fosfolípides plaquetários, aumentando a adesividade plaquetária;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z="2400" smtClean="0"/>
              <a:t>  - Inibição da secreção de gonadotrofina;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z="2400" smtClean="0"/>
              <a:t>  - Diminuição da fibrinólise;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3" descr="Imagem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90525"/>
            <a:ext cx="7620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Picture 4" descr="Imagem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773238"/>
            <a:ext cx="8421687" cy="442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86018" name="Espaço Reservado para Conteúdo 4" descr="asta-la-vista-baby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485063"/>
          </a:xfrm>
        </p:spPr>
      </p:pic>
      <p:sp>
        <p:nvSpPr>
          <p:cNvPr id="7" name="CaixaDeTexto 6"/>
          <p:cNvSpPr txBox="1"/>
          <p:nvPr/>
        </p:nvSpPr>
        <p:spPr>
          <a:xfrm>
            <a:off x="500063" y="500063"/>
            <a:ext cx="635158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cs typeface="+mn-cs"/>
              </a:rPr>
              <a:t>Indo ao que interessa...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Título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b="1" smtClean="0"/>
              <a:t>Trombofilias</a:t>
            </a:r>
            <a:endParaRPr lang="pt-BR" b="1" smtClean="0"/>
          </a:p>
        </p:txBody>
      </p:sp>
      <p:sp>
        <p:nvSpPr>
          <p:cNvPr id="87042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 investigação está indicada:</a:t>
            </a:r>
          </a:p>
          <a:p>
            <a:pPr lvl="1" eaLnBrk="1" hangingPunct="1"/>
            <a:r>
              <a:rPr lang="en-US" smtClean="0"/>
              <a:t>Parente de 1° grau com história de tombofilia</a:t>
            </a:r>
          </a:p>
          <a:p>
            <a:pPr lvl="1" eaLnBrk="1" hangingPunct="1"/>
            <a:r>
              <a:rPr lang="en-US" smtClean="0"/>
              <a:t>História de perda de repetição  acima de 10 semanas gestacionais</a:t>
            </a:r>
          </a:p>
          <a:p>
            <a:pPr lvl="1" eaLnBrk="1" hangingPunct="1"/>
            <a:r>
              <a:rPr lang="en-US" smtClean="0"/>
              <a:t>História ou evidência histopatológica de doença vascular placentária</a:t>
            </a:r>
          </a:p>
          <a:p>
            <a:pPr lvl="1" eaLnBrk="1" hangingPunct="1"/>
            <a:r>
              <a:rPr lang="en-US" smtClean="0"/>
              <a:t>Morte fetal tardia</a:t>
            </a:r>
          </a:p>
          <a:p>
            <a:pPr lvl="1" eaLnBrk="1" hangingPunct="1"/>
            <a:r>
              <a:rPr lang="en-US" smtClean="0"/>
              <a:t>História clínica de fenômeno tromboembólico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Título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b="1" smtClean="0"/>
              <a:t>Trombofilias</a:t>
            </a:r>
            <a:endParaRPr lang="pt-BR" b="1" smtClean="0"/>
          </a:p>
        </p:txBody>
      </p:sp>
      <p:sp>
        <p:nvSpPr>
          <p:cNvPr id="88066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66738" y="1752600"/>
            <a:ext cx="8001000" cy="596900"/>
          </a:xfrm>
        </p:spPr>
        <p:txBody>
          <a:bodyPr/>
          <a:lstStyle/>
          <a:p>
            <a:pPr eaLnBrk="1" hangingPunct="1"/>
            <a:r>
              <a:rPr lang="en-US" smtClean="0"/>
              <a:t>Exames indicados:</a:t>
            </a:r>
          </a:p>
          <a:p>
            <a:pPr lvl="1" eaLnBrk="1" hangingPunct="1">
              <a:buFont typeface="Wingdings" pitchFamily="2" charset="2"/>
              <a:buNone/>
            </a:pPr>
            <a:endParaRPr lang="pt-BR" smtClean="0"/>
          </a:p>
        </p:txBody>
      </p:sp>
      <p:pic>
        <p:nvPicPr>
          <p:cNvPr id="88067" name="Picture 6" descr="Imagem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349500"/>
            <a:ext cx="3959225" cy="325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8" name="Picture 7" descr="Imagem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2349500"/>
            <a:ext cx="3751262" cy="345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8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0" name="Text Box 6"/>
          <p:cNvSpPr txBox="1">
            <a:spLocks noChangeArrowheads="1"/>
          </p:cNvSpPr>
          <p:nvPr/>
        </p:nvSpPr>
        <p:spPr bwMode="auto">
          <a:xfrm>
            <a:off x="4551363" y="58197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/>
              <a:t>Anticoagulação em gestantes de risco</a:t>
            </a:r>
          </a:p>
        </p:txBody>
      </p:sp>
      <p:sp>
        <p:nvSpPr>
          <p:cNvPr id="901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As alterações trombóticas identificadas nas placentas de mulheres com trombofilias e perdas fetais sugerem que os fármacos antitrombóticos possam ter benefícios terapêuticos nas mulheres com complicações vasculares gestacionais.</a:t>
            </a:r>
          </a:p>
        </p:txBody>
      </p:sp>
      <p:sp>
        <p:nvSpPr>
          <p:cNvPr id="90115" name="CaixaDeTexto 3"/>
          <p:cNvSpPr txBox="1">
            <a:spLocks noChangeArrowheads="1"/>
          </p:cNvSpPr>
          <p:nvPr/>
        </p:nvSpPr>
        <p:spPr bwMode="auto">
          <a:xfrm>
            <a:off x="6357938" y="5786438"/>
            <a:ext cx="2552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LIMA, Jorge, 2006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79388" y="3643313"/>
            <a:ext cx="8208962" cy="3214687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t-BR">
              <a:cs typeface="+mn-cs"/>
            </a:endParaRPr>
          </a:p>
        </p:txBody>
      </p:sp>
      <p:pic>
        <p:nvPicPr>
          <p:cNvPr id="91138" name="Título 1"/>
          <p:cNvPicPr>
            <a:picLocks noGrp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-79375"/>
            <a:ext cx="8491538" cy="163353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66738" y="2000250"/>
            <a:ext cx="8001000" cy="485775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pt-BR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Trombofilias</a:t>
            </a:r>
            <a:r>
              <a:rPr lang="pt-BR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e resultados adversos</a:t>
            </a:r>
            <a:r>
              <a:rPr lang="pt-BR" b="1" dirty="0" smtClean="0">
                <a:solidFill>
                  <a:srgbClr val="000000"/>
                </a:solidFill>
              </a:rPr>
              <a:t> </a:t>
            </a:r>
            <a:r>
              <a:rPr lang="pt-BR" b="1" dirty="0" smtClean="0"/>
              <a:t>na gestação –  possibilidade de tratamento;</a:t>
            </a:r>
          </a:p>
          <a:p>
            <a:pPr eaLnBrk="1" hangingPunct="1">
              <a:defRPr/>
            </a:pPr>
            <a:endParaRPr lang="pt-BR" b="1" dirty="0" smtClean="0"/>
          </a:p>
          <a:p>
            <a:pPr eaLnBrk="1" hangingPunct="1">
              <a:defRPr/>
            </a:pPr>
            <a:r>
              <a:rPr lang="pt-BR" b="1" dirty="0" smtClean="0"/>
              <a:t>Atualmente:</a:t>
            </a:r>
          </a:p>
          <a:p>
            <a:pPr eaLnBrk="1" hangingPunct="1">
              <a:buFont typeface="Courier New" pitchFamily="49" charset="0"/>
              <a:buChar char="o"/>
              <a:defRPr/>
            </a:pPr>
            <a:r>
              <a:rPr lang="pt-BR" b="1" dirty="0" err="1" smtClean="0"/>
              <a:t>Heparina</a:t>
            </a:r>
            <a:r>
              <a:rPr lang="pt-BR" b="1" dirty="0" smtClean="0"/>
              <a:t> não fracionada;</a:t>
            </a:r>
          </a:p>
          <a:p>
            <a:pPr eaLnBrk="1" hangingPunct="1">
              <a:buFont typeface="Courier New" pitchFamily="49" charset="0"/>
              <a:buChar char="o"/>
              <a:defRPr/>
            </a:pP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Heparina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de baixo peso molecular</a:t>
            </a:r>
            <a:r>
              <a:rPr lang="pt-BR" b="1" dirty="0" smtClean="0"/>
              <a:t>;</a:t>
            </a:r>
          </a:p>
          <a:p>
            <a:pPr eaLnBrk="1" hangingPunct="1">
              <a:buFont typeface="Courier New" pitchFamily="49" charset="0"/>
              <a:buChar char="o"/>
              <a:defRPr/>
            </a:pPr>
            <a:r>
              <a:rPr lang="pt-BR" b="1" dirty="0" smtClean="0"/>
              <a:t>Anticoagulantes orais;</a:t>
            </a:r>
          </a:p>
          <a:p>
            <a:pPr eaLnBrk="1" hangingPunct="1">
              <a:buFont typeface="Courier New" pitchFamily="49" charset="0"/>
              <a:buChar char="o"/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Ácido acetilsalicílico</a:t>
            </a:r>
            <a:r>
              <a:rPr lang="pt-BR" b="1" dirty="0" smtClean="0"/>
              <a:t>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5" name="Picture 3" descr="Imagem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4938"/>
            <a:ext cx="9144000" cy="666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/>
              <a:t>Trombofilias Minor</a:t>
            </a:r>
          </a:p>
        </p:txBody>
      </p:sp>
      <p:sp>
        <p:nvSpPr>
          <p:cNvPr id="942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Gestantes com antecedentes de trombose venosa com fator de risco transitório, bem identificado e que após investigação foi descartada trombofilia.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3" name="Picture 4" descr="Imagem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628775"/>
            <a:ext cx="3617913" cy="427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4" name="Picture 5" descr="Imagem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1557338"/>
            <a:ext cx="3673475" cy="426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7" name="Picture 3" descr="Imagem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2563"/>
            <a:ext cx="8569325" cy="634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97282" name="Espaço Reservado para Conteúdo 3" descr="baby_with_sunglasse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99563" cy="6858000"/>
          </a:xfrm>
        </p:spPr>
      </p:pic>
      <p:sp>
        <p:nvSpPr>
          <p:cNvPr id="97283" name="CaixaDeTexto 4"/>
          <p:cNvSpPr txBox="1">
            <a:spLocks noChangeArrowheads="1"/>
          </p:cNvSpPr>
          <p:nvPr/>
        </p:nvSpPr>
        <p:spPr bwMode="auto">
          <a:xfrm>
            <a:off x="285750" y="571500"/>
            <a:ext cx="53213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4000"/>
              <a:t>Não dorme, não...</a:t>
            </a:r>
          </a:p>
        </p:txBody>
      </p:sp>
      <p:sp>
        <p:nvSpPr>
          <p:cNvPr id="97284" name="CaixaDeTexto 5"/>
          <p:cNvSpPr txBox="1">
            <a:spLocks noChangeArrowheads="1"/>
          </p:cNvSpPr>
          <p:nvPr/>
        </p:nvSpPr>
        <p:spPr bwMode="auto">
          <a:xfrm>
            <a:off x="3857625" y="5786438"/>
            <a:ext cx="49387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estamos chegando...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5" name="Título 1"/>
          <p:cNvPicPr>
            <a:picLocks noGrp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46050" y="207963"/>
            <a:ext cx="8516938" cy="1157287"/>
          </a:xfrm>
        </p:spPr>
      </p:pic>
      <p:sp>
        <p:nvSpPr>
          <p:cNvPr id="98306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pt-BR" smtClean="0"/>
              <a:t>Droga de escolha para profilaxia e tratamento das manifestações tromboembólicas na gestação;</a:t>
            </a:r>
          </a:p>
          <a:p>
            <a:r>
              <a:rPr lang="pt-BR" smtClean="0"/>
              <a:t>Necessita de controle laboratorial (TTPa);</a:t>
            </a:r>
          </a:p>
          <a:p>
            <a:r>
              <a:rPr lang="pt-BR" smtClean="0"/>
              <a:t>Não atravessa a barreira placentária – alto peso molecular;</a:t>
            </a:r>
          </a:p>
          <a:p>
            <a:r>
              <a:rPr lang="pt-BR" smtClean="0"/>
              <a:t>Sem efeitos teratogênicos;</a:t>
            </a:r>
          </a:p>
          <a:p>
            <a:r>
              <a:rPr lang="pt-BR" smtClean="0"/>
              <a:t>Sem hemorragia no feto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29" name="Título 1"/>
          <p:cNvPicPr>
            <a:picLocks noGrp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71450" y="-176213"/>
            <a:ext cx="8521700" cy="15605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28625" y="1916113"/>
            <a:ext cx="8229600" cy="4114800"/>
          </a:xfrm>
        </p:spPr>
        <p:txBody>
          <a:bodyPr/>
          <a:lstStyle/>
          <a:p>
            <a:pPr>
              <a:defRPr/>
            </a:pPr>
            <a:r>
              <a:rPr lang="pt-BR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Efeitos maternos:</a:t>
            </a:r>
          </a:p>
          <a:p>
            <a:pPr>
              <a:buFont typeface="Courier New" pitchFamily="49" charset="0"/>
              <a:buChar char="o"/>
              <a:defRPr/>
            </a:pPr>
            <a:r>
              <a:rPr lang="pt-BR" dirty="0"/>
              <a:t>Osteoporose;</a:t>
            </a:r>
          </a:p>
          <a:p>
            <a:pPr>
              <a:buFont typeface="Courier New" pitchFamily="49" charset="0"/>
              <a:buChar char="o"/>
              <a:defRPr/>
            </a:pPr>
            <a:r>
              <a:rPr lang="pt-BR" dirty="0" err="1"/>
              <a:t>Trombocitopenia</a:t>
            </a:r>
            <a:r>
              <a:rPr lang="pt-BR" dirty="0"/>
              <a:t>;</a:t>
            </a:r>
          </a:p>
          <a:p>
            <a:pPr>
              <a:buFont typeface="Courier New" pitchFamily="49" charset="0"/>
              <a:buChar char="o"/>
              <a:defRPr/>
            </a:pPr>
            <a:r>
              <a:rPr lang="pt-BR" dirty="0"/>
              <a:t>Alergia;</a:t>
            </a:r>
          </a:p>
          <a:p>
            <a:pPr>
              <a:buFont typeface="Courier New" pitchFamily="49" charset="0"/>
              <a:buChar char="o"/>
              <a:defRPr/>
            </a:pPr>
            <a:r>
              <a:rPr lang="pt-BR" dirty="0"/>
              <a:t>Hemorragia</a:t>
            </a:r>
          </a:p>
          <a:p>
            <a:pPr lvl="1">
              <a:buFont typeface="Courier New" pitchFamily="49" charset="0"/>
              <a:buChar char="o"/>
              <a:defRPr/>
            </a:pPr>
            <a:r>
              <a:rPr lang="pt-BR" dirty="0"/>
              <a:t>Incidência de 3</a:t>
            </a:r>
            <a:r>
              <a:rPr lang="pt-BR" dirty="0" smtClean="0"/>
              <a:t>%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3" name="Título 1"/>
          <p:cNvPicPr>
            <a:picLocks noGrp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71450" y="103188"/>
            <a:ext cx="8521700" cy="1560512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>
              <a:defRPr/>
            </a:pPr>
            <a:r>
              <a:rPr lang="pt-BR" dirty="0"/>
              <a:t>Segura na gestação – </a:t>
            </a:r>
            <a:r>
              <a:rPr lang="pt-BR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não atravessa</a:t>
            </a:r>
            <a:r>
              <a:rPr lang="pt-BR" dirty="0"/>
              <a:t> a barreira placentária;</a:t>
            </a:r>
          </a:p>
          <a:p>
            <a:pPr>
              <a:defRPr/>
            </a:pPr>
            <a:r>
              <a:rPr lang="pt-BR" dirty="0"/>
              <a:t>Melhor </a:t>
            </a:r>
            <a:r>
              <a:rPr lang="pt-BR" dirty="0" err="1"/>
              <a:t>biodisponibilidade</a:t>
            </a:r>
            <a:r>
              <a:rPr lang="pt-BR" dirty="0"/>
              <a:t>;</a:t>
            </a:r>
          </a:p>
          <a:p>
            <a:pPr>
              <a:defRPr/>
            </a:pPr>
            <a:r>
              <a:rPr lang="pt-BR" dirty="0"/>
              <a:t>Meia vida maior;</a:t>
            </a:r>
          </a:p>
          <a:p>
            <a:pPr>
              <a:defRPr/>
            </a:pPr>
            <a:r>
              <a:rPr lang="pt-BR" dirty="0"/>
              <a:t>Atividade anticoagulante </a:t>
            </a:r>
            <a:r>
              <a:rPr lang="pt-BR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previsível</a:t>
            </a:r>
            <a:r>
              <a:rPr lang="pt-BR" dirty="0"/>
              <a:t>;</a:t>
            </a:r>
          </a:p>
          <a:p>
            <a:pPr>
              <a:defRPr/>
            </a:pPr>
            <a:r>
              <a:rPr lang="pt-BR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Dose fixa</a:t>
            </a:r>
            <a:r>
              <a:rPr lang="pt-BR" dirty="0"/>
              <a:t> – sem necessidade de monitoramento por </a:t>
            </a:r>
            <a:r>
              <a:rPr lang="pt-BR" dirty="0" err="1"/>
              <a:t>TTPa</a:t>
            </a:r>
            <a:r>
              <a:rPr lang="pt-BR" dirty="0"/>
              <a:t> ;</a:t>
            </a:r>
          </a:p>
          <a:p>
            <a:pPr algn="r">
              <a:buFont typeface="Wingdings" pitchFamily="2" charset="2"/>
              <a:buNone/>
              <a:defRPr/>
            </a:pPr>
            <a:endParaRPr lang="pt-BR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28625" y="1844675"/>
            <a:ext cx="8229600" cy="4114800"/>
          </a:xfrm>
        </p:spPr>
        <p:txBody>
          <a:bodyPr/>
          <a:lstStyle/>
          <a:p>
            <a:r>
              <a:rPr lang="pt-BR" smtClean="0"/>
              <a:t>Menor incidência de trombocitopenia;</a:t>
            </a:r>
          </a:p>
          <a:p>
            <a:r>
              <a:rPr lang="pt-BR" smtClean="0"/>
              <a:t>Menor risco de osteoporose;</a:t>
            </a:r>
          </a:p>
          <a:p>
            <a:r>
              <a:rPr lang="pt-BR" smtClean="0"/>
              <a:t> Complicações hemorrágicas – raro;</a:t>
            </a:r>
          </a:p>
          <a:p>
            <a:r>
              <a:rPr lang="pt-BR" smtClean="0"/>
              <a:t>Anestesia em 10-12h após a última administração;</a:t>
            </a:r>
          </a:p>
          <a:p>
            <a:pPr algn="r">
              <a:buFont typeface="Wingdings" pitchFamily="2" charset="2"/>
              <a:buNone/>
            </a:pPr>
            <a:r>
              <a:rPr lang="pt-BR" sz="2200" smtClean="0"/>
              <a:t>FDA, 1997</a:t>
            </a:r>
          </a:p>
        </p:txBody>
      </p:sp>
      <p:pic>
        <p:nvPicPr>
          <p:cNvPr id="101378" name="Título 1"/>
          <p:cNvPicPr>
            <a:picLocks noGrp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39700" y="354013"/>
            <a:ext cx="8523288" cy="10906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1" name="Título 1"/>
          <p:cNvPicPr>
            <a:picLocks noGrp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71450" y="-6350"/>
            <a:ext cx="8521700" cy="1182688"/>
          </a:xfrm>
        </p:spPr>
      </p:pic>
      <p:sp>
        <p:nvSpPr>
          <p:cNvPr id="102402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pt-BR" smtClean="0"/>
              <a:t>Atravessam a barreira placentária;</a:t>
            </a:r>
          </a:p>
          <a:p>
            <a:r>
              <a:rPr lang="pt-BR" smtClean="0"/>
              <a:t>Embriopatia específica:</a:t>
            </a:r>
          </a:p>
          <a:p>
            <a:pPr>
              <a:buFont typeface="Wingdings" pitchFamily="2" charset="2"/>
              <a:buChar char="ü"/>
            </a:pPr>
            <a:r>
              <a:rPr lang="pt-BR" smtClean="0"/>
              <a:t>Hipoplasia nasal;</a:t>
            </a:r>
          </a:p>
          <a:p>
            <a:pPr>
              <a:buFont typeface="Wingdings" pitchFamily="2" charset="2"/>
              <a:buChar char="ü"/>
            </a:pPr>
            <a:r>
              <a:rPr lang="pt-BR" smtClean="0"/>
              <a:t>Displasia de epifises de ossos longos e vertebras cervicais e lombares;</a:t>
            </a:r>
          </a:p>
          <a:p>
            <a:r>
              <a:rPr lang="pt-BR" smtClean="0"/>
              <a:t>Incidência de 5-10%</a:t>
            </a:r>
          </a:p>
          <a:p>
            <a:pPr>
              <a:buFont typeface="Wingdings" pitchFamily="2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pt-BR" smtClean="0"/>
              <a:t>Incidência de abortos espontâneos;</a:t>
            </a:r>
          </a:p>
          <a:p>
            <a:r>
              <a:rPr lang="pt-BR" smtClean="0"/>
              <a:t>Malformações do SNC e olhos – derivados cumarínicos;</a:t>
            </a:r>
          </a:p>
          <a:p>
            <a:r>
              <a:rPr lang="pt-BR" smtClean="0"/>
              <a:t>Graves hemorragias neonatais durante o parto – administração nas últimas semanas de gestação;</a:t>
            </a:r>
          </a:p>
          <a:p>
            <a:pPr algn="r">
              <a:buFont typeface="Wingdings" pitchFamily="2" charset="2"/>
              <a:buNone/>
            </a:pPr>
            <a:endParaRPr lang="pt-BR" sz="2200" smtClean="0"/>
          </a:p>
          <a:p>
            <a:endParaRPr lang="pt-BR" b="1" smtClean="0"/>
          </a:p>
          <a:p>
            <a:pPr algn="r">
              <a:buFont typeface="Wingdings" pitchFamily="2" charset="2"/>
              <a:buNone/>
            </a:pPr>
            <a:endParaRPr lang="pt-BR" b="1" smtClean="0"/>
          </a:p>
        </p:txBody>
      </p:sp>
      <p:pic>
        <p:nvPicPr>
          <p:cNvPr id="103426" name="Título 1"/>
          <p:cNvPicPr>
            <a:picLocks noGrp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71450" y="-390525"/>
            <a:ext cx="8521700" cy="15605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49" name="Título 1"/>
          <p:cNvPicPr>
            <a:picLocks noGrp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-285750" y="133350"/>
            <a:ext cx="8521700" cy="1420813"/>
          </a:xfrm>
        </p:spPr>
      </p:pic>
      <p:sp>
        <p:nvSpPr>
          <p:cNvPr id="104450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1752600"/>
            <a:ext cx="8001000" cy="4267200"/>
          </a:xfrm>
        </p:spPr>
        <p:txBody>
          <a:bodyPr/>
          <a:lstStyle/>
          <a:p>
            <a:r>
              <a:rPr lang="pt-BR" smtClean="0"/>
              <a:t>Terapia eficaz na prevenção de pré-eclâmpsia e suas complicações;</a:t>
            </a:r>
          </a:p>
          <a:p>
            <a:r>
              <a:rPr lang="pt-BR" smtClean="0"/>
              <a:t>Síndrome do anticorpo antifosfolípide (SAAF);</a:t>
            </a:r>
          </a:p>
          <a:p>
            <a:r>
              <a:rPr lang="pt-BR" smtClean="0"/>
              <a:t>Restrição de crescimento intra-uterino;</a:t>
            </a:r>
          </a:p>
          <a:p>
            <a:r>
              <a:rPr lang="pt-BR" smtClean="0"/>
              <a:t>Droga segura em baixas doses;</a:t>
            </a:r>
          </a:p>
          <a:p>
            <a:pPr algn="r">
              <a:buFont typeface="Wingdings" pitchFamily="2" charset="2"/>
              <a:buNone/>
            </a:pPr>
            <a:endParaRPr lang="pt-BR" sz="2200" b="1" smtClean="0"/>
          </a:p>
          <a:p>
            <a:endParaRPr lang="pt-BR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80000"/>
              </a:lnSpc>
              <a:defRPr/>
            </a:pPr>
            <a:r>
              <a:rPr lang="pt-BR" sz="2400" dirty="0" smtClean="0"/>
              <a:t>Estudo recente em Hospital Universitário no MS indica que:</a:t>
            </a:r>
          </a:p>
          <a:p>
            <a:pPr algn="just">
              <a:lnSpc>
                <a:spcPct val="80000"/>
              </a:lnSpc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O diagnóstico e tratamento</a:t>
            </a:r>
            <a:r>
              <a:rPr lang="pt-BR" sz="2400" dirty="0" smtClean="0"/>
              <a:t> - </a:t>
            </a:r>
            <a:r>
              <a:rPr lang="pt-BR" sz="24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Enoxaparina</a:t>
            </a:r>
            <a:r>
              <a:rPr lang="pt-BR" sz="2400" dirty="0" smtClean="0"/>
              <a:t> associada ou não a AAS/Prednisona/</a:t>
            </a:r>
            <a:r>
              <a:rPr lang="pt-BR" sz="2400" dirty="0" err="1" smtClean="0"/>
              <a:t>Ác</a:t>
            </a:r>
            <a:r>
              <a:rPr lang="pt-BR" sz="2400" dirty="0" smtClean="0"/>
              <a:t> Fólico – </a:t>
            </a:r>
            <a:r>
              <a:rPr lang="pt-BR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de gestantes com </a:t>
            </a:r>
            <a:r>
              <a:rPr lang="pt-BR" sz="24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trombofilias</a:t>
            </a:r>
            <a:r>
              <a:rPr lang="pt-BR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</a:p>
          <a:p>
            <a:pPr algn="just">
              <a:lnSpc>
                <a:spcPct val="80000"/>
              </a:lnSpc>
              <a:defRPr/>
            </a:pPr>
            <a:endParaRPr lang="pt-BR" sz="24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just">
              <a:lnSpc>
                <a:spcPct val="80000"/>
              </a:lnSpc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REDUZ</a:t>
            </a:r>
            <a:r>
              <a:rPr lang="pt-BR" sz="2400" dirty="0" smtClean="0"/>
              <a:t> as taxas de </a:t>
            </a:r>
            <a:r>
              <a:rPr lang="pt-BR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óbitos fetais/</a:t>
            </a:r>
            <a:r>
              <a:rPr lang="pt-BR" sz="24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perinatais</a:t>
            </a:r>
            <a:endParaRPr lang="pt-BR" sz="24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just">
              <a:lnSpc>
                <a:spcPct val="80000"/>
              </a:lnSpc>
              <a:defRPr/>
            </a:pPr>
            <a:endParaRPr lang="pt-BR" sz="24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just">
              <a:lnSpc>
                <a:spcPct val="80000"/>
              </a:lnSpc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REDUZ</a:t>
            </a:r>
            <a:r>
              <a:rPr lang="pt-BR" sz="2400" dirty="0" smtClean="0"/>
              <a:t> as taxas de </a:t>
            </a:r>
            <a:r>
              <a:rPr lang="pt-BR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prematuridade</a:t>
            </a:r>
          </a:p>
          <a:p>
            <a:pPr algn="just">
              <a:lnSpc>
                <a:spcPct val="80000"/>
              </a:lnSpc>
              <a:defRPr/>
            </a:pPr>
            <a:endParaRPr lang="pt-BR" sz="2400" dirty="0" smtClean="0"/>
          </a:p>
          <a:p>
            <a:pPr algn="just">
              <a:lnSpc>
                <a:spcPct val="80000"/>
              </a:lnSpc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REDUZ</a:t>
            </a:r>
            <a:r>
              <a:rPr lang="pt-BR" sz="2400" dirty="0" smtClean="0"/>
              <a:t> as taxas de </a:t>
            </a:r>
            <a:r>
              <a:rPr lang="pt-BR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abortos de repetição</a:t>
            </a:r>
          </a:p>
          <a:p>
            <a:pPr algn="just">
              <a:lnSpc>
                <a:spcPct val="80000"/>
              </a:lnSpc>
              <a:defRPr/>
            </a:pPr>
            <a:endParaRPr lang="pt-BR" sz="2400" dirty="0" smtClean="0"/>
          </a:p>
          <a:p>
            <a:pPr algn="just">
              <a:lnSpc>
                <a:spcPct val="80000"/>
              </a:lnSpc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ELEVA</a:t>
            </a:r>
            <a:r>
              <a:rPr lang="pt-BR" sz="2400" dirty="0" smtClean="0"/>
              <a:t> as taxas de </a:t>
            </a:r>
            <a:r>
              <a:rPr lang="pt-BR" sz="24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nascimentos a termo</a:t>
            </a:r>
          </a:p>
          <a:p>
            <a:pPr algn="just">
              <a:defRPr/>
            </a:pPr>
            <a:endParaRPr lang="pt-BR" sz="2400" dirty="0"/>
          </a:p>
        </p:txBody>
      </p:sp>
      <p:sp>
        <p:nvSpPr>
          <p:cNvPr id="105474" name="Text Box 5"/>
          <p:cNvSpPr txBox="1">
            <a:spLocks noChangeArrowheads="1"/>
          </p:cNvSpPr>
          <p:nvPr/>
        </p:nvSpPr>
        <p:spPr bwMode="auto">
          <a:xfrm>
            <a:off x="5167313" y="6286500"/>
            <a:ext cx="39766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/>
              <a:t>Figueiró-Filho et al., 2010 </a:t>
            </a:r>
            <a:endParaRPr lang="pt-BR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Trombofilias – complicações para o RN</a:t>
            </a:r>
          </a:p>
        </p:txBody>
      </p:sp>
      <p:sp>
        <p:nvSpPr>
          <p:cNvPr id="106498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400" smtClean="0"/>
              <a:t>Relatada passagem transplacentária de fatores anticoagulantes passivamente adquiridos AAF são IgG, portanto a passagem pode ser antecipada;</a:t>
            </a:r>
          </a:p>
          <a:p>
            <a:r>
              <a:rPr lang="pt-BR" sz="2400" smtClean="0"/>
              <a:t>Relato de trombose neonatal em crianças filhas de mães com AAF, a despeito do tratamento materno com prednisona e AAS;</a:t>
            </a:r>
          </a:p>
          <a:p>
            <a:r>
              <a:rPr lang="pt-BR" sz="2400" smtClean="0"/>
              <a:t>Estas crianças deveriam ser pesquisadas quanto à presença dos anticorpos em seu organismo;</a:t>
            </a:r>
          </a:p>
          <a:p>
            <a:endParaRPr lang="pt-BR" sz="2400" smtClean="0"/>
          </a:p>
        </p:txBody>
      </p:sp>
      <p:sp>
        <p:nvSpPr>
          <p:cNvPr id="106499" name="CaixaDeTexto 6"/>
          <p:cNvSpPr txBox="1">
            <a:spLocks noChangeArrowheads="1"/>
          </p:cNvSpPr>
          <p:nvPr/>
        </p:nvSpPr>
        <p:spPr bwMode="auto">
          <a:xfrm>
            <a:off x="5072063" y="6215063"/>
            <a:ext cx="38592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Sheridan-Pereira et al, 1988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Monotype Sorts"/>
              <a:buNone/>
            </a:pPr>
            <a:r>
              <a:rPr lang="pt-BR" smtClean="0">
                <a:solidFill>
                  <a:schemeClr val="accent2"/>
                </a:solidFill>
              </a:rPr>
              <a:t>          </a:t>
            </a:r>
            <a:r>
              <a:rPr lang="pt-BR" smtClean="0">
                <a:solidFill>
                  <a:srgbClr val="FF0000"/>
                </a:solidFill>
              </a:rPr>
              <a:t>CLEXANER</a:t>
            </a:r>
            <a:r>
              <a:rPr lang="pt-BR" baseline="30000" smtClean="0">
                <a:solidFill>
                  <a:srgbClr val="FF0000"/>
                </a:solidFill>
              </a:rPr>
              <a:t>R</a:t>
            </a:r>
            <a:r>
              <a:rPr lang="pt-BR" smtClean="0">
                <a:solidFill>
                  <a:srgbClr val="FF0000"/>
                </a:solidFill>
              </a:rPr>
              <a:t> (ENOXAPARINA)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pt-BR" smtClean="0">
                <a:solidFill>
                  <a:schemeClr val="accent2"/>
                </a:solidFill>
              </a:rPr>
              <a:t>     Brenner B et al (Israel, 2005): 180 gestantes com perdas recorrentes na gravidez e trombolifilia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pt-BR" smtClean="0">
                <a:solidFill>
                  <a:schemeClr val="accent2"/>
                </a:solidFill>
              </a:rPr>
              <a:t>  -comparou 40mg/dia(89) x 80mg/dia(91): -</a:t>
            </a:r>
            <a:r>
              <a:rPr lang="pt-BR" smtClean="0">
                <a:solidFill>
                  <a:srgbClr val="FF0000"/>
                </a:solidFill>
              </a:rPr>
              <a:t>sem diferenças entre os dois grupos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pt-BR" sz="1400" smtClean="0">
                <a:solidFill>
                  <a:srgbClr val="FF0000"/>
                </a:solidFill>
              </a:rPr>
              <a:t>      (</a:t>
            </a:r>
            <a:r>
              <a:rPr lang="pt-BR" sz="1600" smtClean="0">
                <a:solidFill>
                  <a:srgbClr val="FF0000"/>
                </a:solidFill>
              </a:rPr>
              <a:t>TROMBOSE, SANGRAMENTOS, PESO AO NASCER,PREMATURIDADE, ETC</a:t>
            </a:r>
            <a:r>
              <a:rPr lang="pt-BR" sz="1400" smtClean="0">
                <a:solidFill>
                  <a:srgbClr val="FF0000"/>
                </a:solidFill>
              </a:rPr>
              <a:t>).</a:t>
            </a:r>
            <a:r>
              <a:rPr lang="pt-BR" smtClean="0">
                <a:solidFill>
                  <a:srgbClr val="FF0000"/>
                </a:solidFill>
              </a:rPr>
              <a:t> </a:t>
            </a:r>
            <a:r>
              <a:rPr lang="pt-BR" b="1" smtClean="0"/>
              <a:t>NENHUM SANGRAMENTO NEONATAL</a:t>
            </a:r>
          </a:p>
        </p:txBody>
      </p:sp>
      <p:sp>
        <p:nvSpPr>
          <p:cNvPr id="1075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PT" sz="3400" smtClean="0">
                <a:solidFill>
                  <a:srgbClr val="0000FF"/>
                </a:solidFill>
              </a:rPr>
              <a:t>Anátomo-Clínica:Comentários adicionais</a:t>
            </a:r>
          </a:p>
        </p:txBody>
      </p:sp>
      <p:sp>
        <p:nvSpPr>
          <p:cNvPr id="107523" name="Text Box 4"/>
          <p:cNvSpPr txBox="1">
            <a:spLocks noChangeArrowheads="1"/>
          </p:cNvSpPr>
          <p:nvPr/>
        </p:nvSpPr>
        <p:spPr bwMode="auto">
          <a:xfrm>
            <a:off x="376238" y="6396038"/>
            <a:ext cx="1776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8178800" cy="4171950"/>
          </a:xfrm>
        </p:spPr>
        <p:txBody>
          <a:bodyPr/>
          <a:lstStyle/>
          <a:p>
            <a:pPr>
              <a:lnSpc>
                <a:spcPct val="90000"/>
              </a:lnSpc>
              <a:buFont typeface="Monotype Sorts"/>
              <a:buNone/>
            </a:pPr>
            <a:r>
              <a:rPr lang="pt-BR" smtClean="0">
                <a:solidFill>
                  <a:srgbClr val="FF0000"/>
                </a:solidFill>
              </a:rPr>
              <a:t>-Dimitrakakis C et al</a:t>
            </a:r>
            <a:r>
              <a:rPr lang="pt-BR" smtClean="0">
                <a:solidFill>
                  <a:schemeClr val="accent1"/>
                </a:solidFill>
              </a:rPr>
              <a:t> </a:t>
            </a:r>
            <a:r>
              <a:rPr lang="pt-BR" smtClean="0"/>
              <a:t>(Atenas, 2000)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pt-BR" smtClean="0"/>
              <a:t>   -a enoxaparina não cruza a placenta, sendo seguro para o feto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pt-BR" smtClean="0">
                <a:solidFill>
                  <a:srgbClr val="FF0000"/>
                </a:solidFill>
              </a:rPr>
              <a:t>-Maslovitz S et al</a:t>
            </a:r>
            <a:r>
              <a:rPr lang="pt-BR" smtClean="0">
                <a:solidFill>
                  <a:schemeClr val="accent1"/>
                </a:solidFill>
              </a:rPr>
              <a:t> </a:t>
            </a:r>
            <a:r>
              <a:rPr lang="pt-BR" smtClean="0"/>
              <a:t>(Israel, 2005):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pt-BR" smtClean="0"/>
              <a:t>   -descontinuar a enoxaparina &gt;24 hs ou 12 horas antes do parto?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pt-BR" smtClean="0"/>
              <a:t>Descontinuar com 12-24hs antes do parto É SEGURO:</a:t>
            </a:r>
            <a:r>
              <a:rPr lang="pt-BR" smtClean="0">
                <a:solidFill>
                  <a:schemeClr val="accent1"/>
                </a:solidFill>
              </a:rPr>
              <a:t> </a:t>
            </a:r>
            <a:r>
              <a:rPr lang="pt-BR" smtClean="0">
                <a:solidFill>
                  <a:srgbClr val="FF0000"/>
                </a:solidFill>
              </a:rPr>
              <a:t>SEM HEMORRAGIA NEONATAL</a:t>
            </a:r>
          </a:p>
        </p:txBody>
      </p:sp>
      <p:sp>
        <p:nvSpPr>
          <p:cNvPr id="108546" name="Rectangle 4"/>
          <p:cNvSpPr>
            <a:spLocks noGrp="1" noChangeArrowheads="1"/>
          </p:cNvSpPr>
          <p:nvPr>
            <p:ph type="title"/>
          </p:nvPr>
        </p:nvSpPr>
        <p:spPr>
          <a:xfrm>
            <a:off x="228600" y="333375"/>
            <a:ext cx="8915400" cy="990600"/>
          </a:xfrm>
        </p:spPr>
        <p:txBody>
          <a:bodyPr/>
          <a:lstStyle/>
          <a:p>
            <a:pPr algn="ctr"/>
            <a:r>
              <a:rPr lang="pt-PT" sz="3400" smtClean="0">
                <a:solidFill>
                  <a:srgbClr val="0000FF"/>
                </a:solidFill>
              </a:rPr>
              <a:t>Anátomo-clínica:Comentários adicionais</a:t>
            </a:r>
            <a:br>
              <a:rPr lang="pt-PT" sz="3400" smtClean="0">
                <a:solidFill>
                  <a:srgbClr val="0000FF"/>
                </a:solidFill>
              </a:rPr>
            </a:br>
            <a:r>
              <a:rPr lang="pt-PT" sz="3400" smtClean="0">
                <a:solidFill>
                  <a:schemeClr val="accent2"/>
                </a:solidFill>
              </a:rPr>
              <a:t>CLEXANE</a:t>
            </a:r>
            <a:r>
              <a:rPr lang="pt-PT" sz="3400" baseline="30000" smtClean="0">
                <a:solidFill>
                  <a:schemeClr val="accent2"/>
                </a:solidFill>
              </a:rPr>
              <a:t>R</a:t>
            </a:r>
          </a:p>
        </p:txBody>
      </p:sp>
      <p:sp>
        <p:nvSpPr>
          <p:cNvPr id="108547" name="Text Box 4"/>
          <p:cNvSpPr txBox="1">
            <a:spLocks noChangeArrowheads="1"/>
          </p:cNvSpPr>
          <p:nvPr/>
        </p:nvSpPr>
        <p:spPr bwMode="auto">
          <a:xfrm>
            <a:off x="376238" y="6396038"/>
            <a:ext cx="1776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600" smtClean="0">
                <a:solidFill>
                  <a:srgbClr val="0000FF"/>
                </a:solidFill>
              </a:rPr>
              <a:t>ANÁTOMO-CLÍNICA: COMENTÁRIOS ADICIONAIS</a:t>
            </a:r>
          </a:p>
        </p:txBody>
      </p:sp>
      <p:sp>
        <p:nvSpPr>
          <p:cNvPr id="109570" name="Rectangle 9"/>
          <p:cNvSpPr>
            <a:spLocks noChangeArrowheads="1"/>
          </p:cNvSpPr>
          <p:nvPr/>
        </p:nvSpPr>
        <p:spPr bwMode="auto">
          <a:xfrm>
            <a:off x="611188" y="1628775"/>
            <a:ext cx="7829550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2200" b="0"/>
              <a:t>NO RN QUE SANGRA, CONSIDERAR:</a:t>
            </a:r>
          </a:p>
          <a:p>
            <a:pPr algn="ctr"/>
            <a:r>
              <a:rPr lang="pt-BR" sz="2200" b="0"/>
              <a:t>1- Somente PT prolongado:</a:t>
            </a:r>
            <a:endParaRPr lang="en-US" sz="2200" b="0"/>
          </a:p>
          <a:p>
            <a:pPr algn="ctr"/>
            <a:r>
              <a:rPr lang="pt-BR" sz="2200" b="0"/>
              <a:t>Def.congênita do fator II (protrombina) ou do fator VII;</a:t>
            </a:r>
          </a:p>
          <a:p>
            <a:pPr algn="ctr"/>
            <a:r>
              <a:rPr lang="pt-BR" sz="2200">
                <a:solidFill>
                  <a:schemeClr val="accent2"/>
                </a:solidFill>
              </a:rPr>
              <a:t>2- Somente PTT prolongado: </a:t>
            </a:r>
            <a:endParaRPr lang="en-US" sz="2200">
              <a:solidFill>
                <a:schemeClr val="accent2"/>
              </a:solidFill>
            </a:endParaRPr>
          </a:p>
          <a:p>
            <a:pPr algn="ctr"/>
            <a:r>
              <a:rPr lang="pt-BR" sz="2200">
                <a:solidFill>
                  <a:schemeClr val="accent2"/>
                </a:solidFill>
              </a:rPr>
              <a:t>Def.congênita dos fatores VIII (85%), IX(15%), XI, ou XII</a:t>
            </a:r>
          </a:p>
          <a:p>
            <a:pPr algn="ctr"/>
            <a:r>
              <a:rPr lang="pt-BR" sz="2200" b="0"/>
              <a:t>3- PT, PTT, contagem de plaquetas normais: </a:t>
            </a:r>
            <a:endParaRPr lang="en-US" sz="2200" b="0"/>
          </a:p>
          <a:p>
            <a:pPr algn="ctr"/>
            <a:r>
              <a:rPr lang="pt-BR" sz="2200" b="0"/>
              <a:t>Def. do fator XIII ou defeito na função plaquetária</a:t>
            </a:r>
          </a:p>
          <a:p>
            <a:pPr algn="ctr"/>
            <a:r>
              <a:rPr lang="pt-BR" sz="2200" b="0"/>
              <a:t>4- RN com doença hemorrágica gravemente enfermo: </a:t>
            </a:r>
            <a:endParaRPr lang="en-US" sz="2200" b="0"/>
          </a:p>
          <a:p>
            <a:pPr algn="ctr"/>
            <a:r>
              <a:rPr lang="pt-BR" sz="2200" b="0"/>
              <a:t>diagnóstico diferencial: </a:t>
            </a:r>
            <a:endParaRPr lang="en-US" sz="2200" b="0"/>
          </a:p>
          <a:p>
            <a:pPr algn="ctr"/>
            <a:r>
              <a:rPr lang="pt-BR" sz="2200" b="0"/>
              <a:t>CID: PT, PTT e TT prolongados, presença de PDF,</a:t>
            </a:r>
            <a:endParaRPr lang="en-US" sz="2200" b="0"/>
          </a:p>
          <a:p>
            <a:pPr algn="ctr"/>
            <a:r>
              <a:rPr lang="pt-BR" sz="2200" b="0"/>
              <a:t>hemácias fragmentadas, hipofibrinogenemia.</a:t>
            </a:r>
          </a:p>
          <a:p>
            <a:pPr algn="ctr"/>
            <a:endParaRPr lang="pt-BR" sz="2200" b="0"/>
          </a:p>
        </p:txBody>
      </p:sp>
      <p:sp>
        <p:nvSpPr>
          <p:cNvPr id="109571" name="Text Box 4"/>
          <p:cNvSpPr txBox="1">
            <a:spLocks noChangeArrowheads="1"/>
          </p:cNvSpPr>
          <p:nvPr/>
        </p:nvSpPr>
        <p:spPr bwMode="auto">
          <a:xfrm>
            <a:off x="376238" y="6396038"/>
            <a:ext cx="1776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6738" y="1752600"/>
            <a:ext cx="8577262" cy="4267200"/>
          </a:xfrm>
        </p:spPr>
        <p:txBody>
          <a:bodyPr/>
          <a:lstStyle/>
          <a:p>
            <a:pPr algn="ctr">
              <a:lnSpc>
                <a:spcPct val="90000"/>
              </a:lnSpc>
              <a:buFont typeface="Monotype Sorts"/>
              <a:buNone/>
            </a:pPr>
            <a:r>
              <a:rPr lang="pt-BR" sz="2800" i="1" smtClean="0">
                <a:solidFill>
                  <a:schemeClr val="accent2"/>
                </a:solidFill>
              </a:rPr>
              <a:t>       </a:t>
            </a:r>
            <a:r>
              <a:rPr lang="pt-BR" sz="2800" b="1" i="1" smtClean="0">
                <a:solidFill>
                  <a:srgbClr val="FF9933"/>
                </a:solidFill>
              </a:rPr>
              <a:t>Hemofilia A (Deficiência do  Fator VIII)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pt-BR" sz="2800" i="1" smtClean="0">
                <a:solidFill>
                  <a:schemeClr val="accent2"/>
                </a:solidFill>
              </a:rPr>
              <a:t>                 </a:t>
            </a:r>
            <a:r>
              <a:rPr lang="pt-BR" sz="2800" i="1" smtClean="0"/>
              <a:t>Manifestações Clínicas</a:t>
            </a:r>
            <a:endParaRPr lang="pt-BR" sz="2800" smtClean="0"/>
          </a:p>
          <a:p>
            <a:pPr>
              <a:lnSpc>
                <a:spcPct val="90000"/>
              </a:lnSpc>
            </a:pPr>
            <a:r>
              <a:rPr lang="pt-BR" sz="2800" smtClean="0"/>
              <a:t>+/- 1/3 dos RN sangram no período neonatal (fatores não atravessam a barreira placentária, a def. pode ser diagnosticada ao nascer)</a:t>
            </a:r>
          </a:p>
          <a:p>
            <a:pPr>
              <a:lnSpc>
                <a:spcPct val="90000"/>
              </a:lnSpc>
            </a:pPr>
            <a:r>
              <a:rPr lang="pt-BR" sz="2800" smtClean="0"/>
              <a:t>Locais mais comuns de sangramento: coto umbilical, circuncisão, cefalohematomas, hematomas intramusculares ou viscerais, frequentemente associados a tocotraumatismo</a:t>
            </a:r>
          </a:p>
          <a:p>
            <a:pPr>
              <a:lnSpc>
                <a:spcPct val="90000"/>
              </a:lnSpc>
            </a:pPr>
            <a:endParaRPr lang="pt-BR" sz="2800" smtClean="0"/>
          </a:p>
        </p:txBody>
      </p:sp>
      <p:sp>
        <p:nvSpPr>
          <p:cNvPr id="1105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600" smtClean="0">
                <a:solidFill>
                  <a:srgbClr val="0000FF"/>
                </a:solidFill>
              </a:rPr>
              <a:t>ANÁTOMO-CLÍNICA: COMENTÁRIOS ADICIONAIS</a:t>
            </a:r>
          </a:p>
        </p:txBody>
      </p:sp>
      <p:sp>
        <p:nvSpPr>
          <p:cNvPr id="110595" name="Text Box 4"/>
          <p:cNvSpPr txBox="1">
            <a:spLocks noChangeArrowheads="1"/>
          </p:cNvSpPr>
          <p:nvPr/>
        </p:nvSpPr>
        <p:spPr bwMode="auto">
          <a:xfrm>
            <a:off x="7164388" y="6165850"/>
            <a:ext cx="17764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1650"/>
            <a:ext cx="9144000" cy="4248150"/>
          </a:xfrm>
        </p:spPr>
        <p:txBody>
          <a:bodyPr/>
          <a:lstStyle/>
          <a:p>
            <a:pPr>
              <a:buClr>
                <a:srgbClr val="FF0000"/>
              </a:buClr>
              <a:buFontTx/>
              <a:buNone/>
            </a:pPr>
            <a:r>
              <a:rPr lang="en-GB" sz="2800" smtClean="0">
                <a:solidFill>
                  <a:schemeClr val="accent2"/>
                </a:solidFill>
                <a:latin typeface="Arial Narrow" pitchFamily="34" charset="0"/>
              </a:rPr>
              <a:t>                        </a:t>
            </a:r>
            <a:r>
              <a:rPr lang="en-GB" sz="2800" smtClean="0">
                <a:solidFill>
                  <a:srgbClr val="FF0000"/>
                </a:solidFill>
                <a:latin typeface="Arial Narrow" pitchFamily="34" charset="0"/>
              </a:rPr>
              <a:t>DISTÚRBIO PROTROMBÓTICO</a:t>
            </a:r>
          </a:p>
          <a:p>
            <a:pPr lvl="1">
              <a:buClr>
                <a:srgbClr val="FF0000"/>
              </a:buClr>
              <a:buFontTx/>
              <a:buChar char="•"/>
            </a:pPr>
            <a:r>
              <a:rPr lang="en-GB" smtClean="0">
                <a:latin typeface="Arial Narrow" pitchFamily="34" charset="0"/>
              </a:rPr>
              <a:t>RN com 40,3 sem, 3640g, Apgar 9 e 10, cesariana, alta com 2 dias</a:t>
            </a:r>
          </a:p>
          <a:p>
            <a:pPr lvl="1">
              <a:buClr>
                <a:srgbClr val="FF0000"/>
              </a:buClr>
              <a:buFontTx/>
              <a:buChar char="•"/>
            </a:pPr>
            <a:r>
              <a:rPr lang="en-GB" smtClean="0">
                <a:latin typeface="Arial Narrow" pitchFamily="34" charset="0"/>
              </a:rPr>
              <a:t>4º dia de vida: convulsão tônica, sonolência e irritabilidade</a:t>
            </a:r>
          </a:p>
          <a:p>
            <a:pPr lvl="1">
              <a:buClr>
                <a:srgbClr val="FF0000"/>
              </a:buClr>
              <a:buFontTx/>
              <a:buChar char="•"/>
            </a:pPr>
            <a:r>
              <a:rPr lang="en-GB" smtClean="0">
                <a:latin typeface="Arial Narrow" pitchFamily="34" charset="0"/>
              </a:rPr>
              <a:t>LCR:hemorrágico</a:t>
            </a:r>
          </a:p>
          <a:p>
            <a:pPr lvl="1">
              <a:buClr>
                <a:srgbClr val="FF0000"/>
              </a:buClr>
              <a:buFontTx/>
              <a:buChar char="•"/>
            </a:pPr>
            <a:r>
              <a:rPr lang="en-GB" smtClean="0">
                <a:latin typeface="Arial Narrow" pitchFamily="34" charset="0"/>
              </a:rPr>
              <a:t>US :</a:t>
            </a:r>
            <a:r>
              <a:rPr lang="en-GB" smtClean="0">
                <a:solidFill>
                  <a:srgbClr val="FFFFFF"/>
                </a:solidFill>
                <a:latin typeface="Arial Narrow" pitchFamily="34" charset="0"/>
              </a:rPr>
              <a:t> </a:t>
            </a:r>
            <a:r>
              <a:rPr lang="en-GB" smtClean="0">
                <a:solidFill>
                  <a:srgbClr val="FF0000"/>
                </a:solidFill>
                <a:latin typeface="Arial Narrow" pitchFamily="34" charset="0"/>
              </a:rPr>
              <a:t>HEMORRAGIA INTRAVENTRICULAR</a:t>
            </a:r>
          </a:p>
        </p:txBody>
      </p:sp>
      <p:sp>
        <p:nvSpPr>
          <p:cNvPr id="111618" name="Line 4"/>
          <p:cNvSpPr>
            <a:spLocks noChangeShapeType="1"/>
          </p:cNvSpPr>
          <p:nvPr/>
        </p:nvSpPr>
        <p:spPr bwMode="auto">
          <a:xfrm flipV="1">
            <a:off x="4114800" y="4267200"/>
            <a:ext cx="762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11619" name="Rectangle 7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0000FF"/>
            </a:solidFill>
          </a:ln>
        </p:spPr>
        <p:txBody>
          <a:bodyPr/>
          <a:lstStyle/>
          <a:p>
            <a:pPr algn="ctr"/>
            <a:r>
              <a:rPr lang="pt-BR" sz="3600" smtClean="0">
                <a:solidFill>
                  <a:srgbClr val="0000FF"/>
                </a:solidFill>
              </a:rPr>
              <a:t>ANÁTOMO-CLÍNICA: COMENTÁRIOS ADICIONAIS</a:t>
            </a:r>
          </a:p>
        </p:txBody>
      </p:sp>
      <p:sp>
        <p:nvSpPr>
          <p:cNvPr id="111620" name="Text Box 5"/>
          <p:cNvSpPr txBox="1">
            <a:spLocks noChangeArrowheads="1"/>
          </p:cNvSpPr>
          <p:nvPr/>
        </p:nvSpPr>
        <p:spPr bwMode="auto">
          <a:xfrm>
            <a:off x="376238" y="6396038"/>
            <a:ext cx="1776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73238"/>
            <a:ext cx="8686800" cy="4284662"/>
          </a:xfrm>
        </p:spPr>
        <p:txBody>
          <a:bodyPr/>
          <a:lstStyle/>
          <a:p>
            <a:pPr>
              <a:buClr>
                <a:srgbClr val="FF0000"/>
              </a:buClr>
              <a:buFontTx/>
              <a:buNone/>
            </a:pPr>
            <a:endParaRPr lang="en-GB" sz="2400" smtClean="0">
              <a:solidFill>
                <a:schemeClr val="accent2"/>
              </a:solidFill>
              <a:latin typeface="Arial Narrow" pitchFamily="34" charset="0"/>
            </a:endParaRPr>
          </a:p>
        </p:txBody>
      </p:sp>
      <p:pic>
        <p:nvPicPr>
          <p:cNvPr id="112642" name="Picture 6" descr="H-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2330450"/>
            <a:ext cx="3024187" cy="2259013"/>
          </a:xfrm>
        </p:spPr>
      </p:pic>
      <p:sp>
        <p:nvSpPr>
          <p:cNvPr id="112643" name="Line 4"/>
          <p:cNvSpPr>
            <a:spLocks noChangeShapeType="1"/>
          </p:cNvSpPr>
          <p:nvPr/>
        </p:nvSpPr>
        <p:spPr bwMode="auto">
          <a:xfrm flipV="1">
            <a:off x="4114800" y="4267200"/>
            <a:ext cx="762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112644" name="Picture 8" descr="H-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508625" y="2295525"/>
            <a:ext cx="2998788" cy="2251075"/>
          </a:xfrm>
        </p:spPr>
      </p:pic>
      <p:pic>
        <p:nvPicPr>
          <p:cNvPr id="112645" name="Picture 10" descr="H-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3213" y="4548188"/>
            <a:ext cx="3070225" cy="230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46" name="Text Box 12"/>
          <p:cNvSpPr txBox="1">
            <a:spLocks noChangeArrowheads="1"/>
          </p:cNvSpPr>
          <p:nvPr/>
        </p:nvSpPr>
        <p:spPr bwMode="auto">
          <a:xfrm>
            <a:off x="3832225" y="3429000"/>
            <a:ext cx="1316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/>
          </a:p>
        </p:txBody>
      </p:sp>
      <p:sp>
        <p:nvSpPr>
          <p:cNvPr id="112647" name="Text Box 13"/>
          <p:cNvSpPr txBox="1">
            <a:spLocks noChangeArrowheads="1"/>
          </p:cNvSpPr>
          <p:nvPr/>
        </p:nvSpPr>
        <p:spPr bwMode="auto">
          <a:xfrm>
            <a:off x="3779838" y="3213100"/>
            <a:ext cx="1604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solidFill>
                  <a:schemeClr val="accent1"/>
                </a:solidFill>
              </a:rPr>
              <a:t>2 dias após</a:t>
            </a:r>
          </a:p>
        </p:txBody>
      </p:sp>
      <p:sp>
        <p:nvSpPr>
          <p:cNvPr id="112648" name="Rectangle 1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600" smtClean="0">
                <a:solidFill>
                  <a:srgbClr val="0000FF"/>
                </a:solidFill>
              </a:rPr>
              <a:t>ANÁTOMO-CLÍNICA: COMENTÁRIOS ADICIONAIS</a:t>
            </a:r>
          </a:p>
        </p:txBody>
      </p:sp>
      <p:sp>
        <p:nvSpPr>
          <p:cNvPr id="112649" name="Text Box 10"/>
          <p:cNvSpPr txBox="1">
            <a:spLocks noChangeArrowheads="1"/>
          </p:cNvSpPr>
          <p:nvPr/>
        </p:nvSpPr>
        <p:spPr bwMode="auto">
          <a:xfrm>
            <a:off x="376238" y="6396038"/>
            <a:ext cx="1776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  <p:sp>
        <p:nvSpPr>
          <p:cNvPr id="112650" name="Text Box 11"/>
          <p:cNvSpPr txBox="1">
            <a:spLocks noChangeArrowheads="1"/>
          </p:cNvSpPr>
          <p:nvPr/>
        </p:nvSpPr>
        <p:spPr bwMode="auto">
          <a:xfrm>
            <a:off x="5940425" y="4508500"/>
            <a:ext cx="17764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5" name="Picture 5" descr="H-1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1717675"/>
            <a:ext cx="2922587" cy="2190750"/>
          </a:xfrm>
        </p:spPr>
      </p:pic>
      <p:pic>
        <p:nvPicPr>
          <p:cNvPr id="113666" name="Picture 8" descr="H-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435600" y="1717675"/>
            <a:ext cx="2911475" cy="2189163"/>
          </a:xfrm>
        </p:spPr>
      </p:pic>
      <p:pic>
        <p:nvPicPr>
          <p:cNvPr id="113667" name="Picture 11" descr="H-1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611188" y="4076700"/>
            <a:ext cx="3000375" cy="2251075"/>
          </a:xfrm>
        </p:spPr>
      </p:pic>
      <p:pic>
        <p:nvPicPr>
          <p:cNvPr id="113668" name="Picture 14" descr="IMG_0501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/>
          <a:srcRect/>
          <a:stretch>
            <a:fillRect/>
          </a:stretch>
        </p:blipFill>
        <p:spPr>
          <a:xfrm>
            <a:off x="5364163" y="3968750"/>
            <a:ext cx="3111500" cy="2333625"/>
          </a:xfrm>
        </p:spPr>
      </p:pic>
      <p:sp>
        <p:nvSpPr>
          <p:cNvPr id="113669" name="Text Box 18"/>
          <p:cNvSpPr txBox="1">
            <a:spLocks noChangeArrowheads="1"/>
          </p:cNvSpPr>
          <p:nvPr/>
        </p:nvSpPr>
        <p:spPr bwMode="auto">
          <a:xfrm>
            <a:off x="3851275" y="2708275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solidFill>
                  <a:schemeClr val="accent1"/>
                </a:solidFill>
              </a:rPr>
              <a:t>14 dias após</a:t>
            </a:r>
          </a:p>
        </p:txBody>
      </p:sp>
      <p:sp>
        <p:nvSpPr>
          <p:cNvPr id="113670" name="Text Box 19"/>
          <p:cNvSpPr txBox="1">
            <a:spLocks noChangeArrowheads="1"/>
          </p:cNvSpPr>
          <p:nvPr/>
        </p:nvSpPr>
        <p:spPr bwMode="auto">
          <a:xfrm>
            <a:off x="3563938" y="5084763"/>
            <a:ext cx="2087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solidFill>
                  <a:schemeClr val="accent1"/>
                </a:solidFill>
              </a:rPr>
              <a:t>22 dias   após</a:t>
            </a:r>
          </a:p>
        </p:txBody>
      </p:sp>
      <p:sp>
        <p:nvSpPr>
          <p:cNvPr id="113671" name="Rectangle 2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600" smtClean="0">
                <a:solidFill>
                  <a:srgbClr val="0000FF"/>
                </a:solidFill>
              </a:rPr>
              <a:t>ANÁTOMO-CLÍNICA: COMENTÁRIOS ADICIONAIS</a:t>
            </a:r>
          </a:p>
        </p:txBody>
      </p:sp>
      <p:sp>
        <p:nvSpPr>
          <p:cNvPr id="113672" name="Text Box 9"/>
          <p:cNvSpPr txBox="1">
            <a:spLocks noChangeArrowheads="1"/>
          </p:cNvSpPr>
          <p:nvPr/>
        </p:nvSpPr>
        <p:spPr bwMode="auto">
          <a:xfrm>
            <a:off x="376238" y="6396038"/>
            <a:ext cx="1776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14500"/>
            <a:ext cx="9144000" cy="4248150"/>
          </a:xfrm>
        </p:spPr>
        <p:txBody>
          <a:bodyPr/>
          <a:lstStyle/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r>
              <a:rPr lang="en-GB" sz="2800" smtClean="0">
                <a:solidFill>
                  <a:schemeClr val="accent2"/>
                </a:solidFill>
                <a:latin typeface="Arial Narrow" pitchFamily="34" charset="0"/>
              </a:rPr>
              <a:t>                                  </a:t>
            </a:r>
            <a:r>
              <a:rPr lang="en-GB" sz="2800" smtClean="0">
                <a:solidFill>
                  <a:srgbClr val="FF0000"/>
                </a:solidFill>
                <a:latin typeface="Arial Narrow" pitchFamily="34" charset="0"/>
              </a:rPr>
              <a:t>Ex. Laboratoriais</a:t>
            </a:r>
          </a:p>
          <a:p>
            <a:pPr lvl="1">
              <a:lnSpc>
                <a:spcPct val="80000"/>
              </a:lnSpc>
              <a:buClr>
                <a:srgbClr val="FF0000"/>
              </a:buClr>
              <a:buFontTx/>
              <a:buChar char="•"/>
            </a:pPr>
            <a:endParaRPr lang="en-GB" smtClean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114690" name="Line 4"/>
          <p:cNvSpPr>
            <a:spLocks noChangeShapeType="1"/>
          </p:cNvSpPr>
          <p:nvPr/>
        </p:nvSpPr>
        <p:spPr bwMode="auto">
          <a:xfrm flipV="1">
            <a:off x="4114800" y="4267200"/>
            <a:ext cx="762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14691" name="Rectangle 5"/>
          <p:cNvSpPr>
            <a:spLocks noChangeArrowheads="1"/>
          </p:cNvSpPr>
          <p:nvPr/>
        </p:nvSpPr>
        <p:spPr bwMode="auto">
          <a:xfrm>
            <a:off x="1116013" y="2268538"/>
            <a:ext cx="6858000" cy="458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Tx/>
              <a:buChar char="•"/>
            </a:pPr>
            <a:r>
              <a:rPr kumimoji="1" lang="en-GB" sz="2200">
                <a:latin typeface="Arial Narrow" pitchFamily="34" charset="0"/>
              </a:rPr>
              <a:t>Plasminogênio, F-VIII,F.IX, F.VII,F. V Leiden, Antitrombina III,Proteína S, Homocisteína: NORMAIS</a:t>
            </a:r>
          </a:p>
          <a:p>
            <a:pPr lvl="1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Tx/>
              <a:buChar char="•"/>
            </a:pPr>
            <a:r>
              <a:rPr kumimoji="1" lang="en-GB" sz="2200">
                <a:solidFill>
                  <a:schemeClr val="accent2"/>
                </a:solidFill>
                <a:latin typeface="Arial Narrow" pitchFamily="34" charset="0"/>
              </a:rPr>
              <a:t>Anticoagulante lúpico: positivo</a:t>
            </a:r>
          </a:p>
          <a:p>
            <a:pPr lvl="1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Tx/>
              <a:buChar char="•"/>
            </a:pPr>
            <a:r>
              <a:rPr kumimoji="1" lang="en-GB" sz="2200">
                <a:solidFill>
                  <a:schemeClr val="accent2"/>
                </a:solidFill>
                <a:latin typeface="Arial Narrow" pitchFamily="34" charset="0"/>
              </a:rPr>
              <a:t>Anti-cardiolipina IgG: 16GPL (normal &lt;=15GPL)</a:t>
            </a:r>
          </a:p>
          <a:p>
            <a:pPr lvl="1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Tx/>
              <a:buChar char="•"/>
            </a:pPr>
            <a:r>
              <a:rPr kumimoji="1" lang="en-GB" sz="2200">
                <a:solidFill>
                  <a:schemeClr val="accent2"/>
                </a:solidFill>
                <a:latin typeface="Arial Narrow" pitchFamily="34" charset="0"/>
              </a:rPr>
              <a:t>Anticorpos anticardiolipina IgM:22.2gpl (&lt;=12,5GPL)</a:t>
            </a:r>
          </a:p>
          <a:p>
            <a:pPr lvl="1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</a:pPr>
            <a:r>
              <a:rPr kumimoji="1" lang="en-GB" sz="2200">
                <a:solidFill>
                  <a:schemeClr val="accent2"/>
                </a:solidFill>
                <a:latin typeface="Arial Narrow" pitchFamily="34" charset="0"/>
              </a:rPr>
              <a:t>            (aumentados também na mãe)</a:t>
            </a:r>
          </a:p>
          <a:p>
            <a:pPr lvl="1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Tx/>
              <a:buChar char="•"/>
            </a:pPr>
            <a:r>
              <a:rPr kumimoji="1" lang="en-GB" sz="2200">
                <a:latin typeface="Arial Narrow" pitchFamily="34" charset="0"/>
              </a:rPr>
              <a:t>Teste do pezinho ampliado: sem alterações (17-OH progesterona, TSH neonatal, Toxo IgM, Tripsina, fenilpirúvico e fenilalanina, T4 neonatal, Biotinidase, Galactose e cromatografia  de amino-acidos)</a:t>
            </a:r>
          </a:p>
          <a:p>
            <a:pPr lvl="1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Tx/>
              <a:buChar char="•"/>
            </a:pPr>
            <a:r>
              <a:rPr kumimoji="1" lang="en-GB" sz="2200">
                <a:latin typeface="Arial Narrow" pitchFamily="34" charset="0"/>
              </a:rPr>
              <a:t> Realizado estudo genético (RN e mãe): mutação dos genes da protrombina,antitrombina III e do MTHFR : resultados normais</a:t>
            </a:r>
          </a:p>
        </p:txBody>
      </p:sp>
      <p:sp>
        <p:nvSpPr>
          <p:cNvPr id="114692" name="Rectangle 3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001000" cy="1216025"/>
          </a:xfrm>
        </p:spPr>
        <p:txBody>
          <a:bodyPr/>
          <a:lstStyle/>
          <a:p>
            <a:pPr algn="ctr"/>
            <a:r>
              <a:rPr lang="pt-BR" sz="3600" smtClean="0">
                <a:solidFill>
                  <a:srgbClr val="0000FF"/>
                </a:solidFill>
              </a:rPr>
              <a:t>ANÁTOMO-CLÍNICA: COMENTÁRIOS ADICIONAIS</a:t>
            </a:r>
          </a:p>
        </p:txBody>
      </p:sp>
      <p:sp>
        <p:nvSpPr>
          <p:cNvPr id="114693" name="Text Box 6"/>
          <p:cNvSpPr txBox="1">
            <a:spLocks noChangeArrowheads="1"/>
          </p:cNvSpPr>
          <p:nvPr/>
        </p:nvSpPr>
        <p:spPr bwMode="auto">
          <a:xfrm>
            <a:off x="7367588" y="6491288"/>
            <a:ext cx="1776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643063"/>
            <a:ext cx="8686800" cy="4972050"/>
          </a:xfrm>
        </p:spPr>
        <p:txBody>
          <a:bodyPr/>
          <a:lstStyle/>
          <a:p>
            <a:pPr>
              <a:buFont typeface="Monotype Sorts"/>
              <a:buNone/>
            </a:pPr>
            <a:r>
              <a:rPr lang="pt-BR" sz="2400" smtClean="0">
                <a:solidFill>
                  <a:schemeClr val="bg1"/>
                </a:solidFill>
              </a:rPr>
              <a:t>                      </a:t>
            </a:r>
            <a:r>
              <a:rPr lang="pt-BR" b="1" smtClean="0">
                <a:solidFill>
                  <a:schemeClr val="accent2"/>
                </a:solidFill>
              </a:rPr>
              <a:t>Anticorpos anti-fosfolípides</a:t>
            </a:r>
          </a:p>
          <a:p>
            <a:pPr algn="ctr">
              <a:buFont typeface="Monotype Sorts"/>
              <a:buNone/>
            </a:pPr>
            <a:r>
              <a:rPr lang="pt-BR" sz="1400" b="1" smtClean="0">
                <a:solidFill>
                  <a:srgbClr val="000000"/>
                </a:solidFill>
              </a:rPr>
              <a:t>(grupo heterogêneo de AC que interagem com as proteínas ligadas aos fosfolipídeos e interfere com os testes de coagulação)</a:t>
            </a:r>
          </a:p>
          <a:p>
            <a:pPr algn="r">
              <a:buFont typeface="Monotype Sorts"/>
              <a:buNone/>
            </a:pPr>
            <a:r>
              <a:rPr lang="pt-BR" sz="2400" smtClean="0">
                <a:solidFill>
                  <a:schemeClr val="accent1"/>
                </a:solidFill>
              </a:rPr>
              <a:t>-</a:t>
            </a:r>
            <a:r>
              <a:rPr lang="pt-BR" sz="2400" smtClean="0">
                <a:solidFill>
                  <a:srgbClr val="0000FF"/>
                </a:solidFill>
              </a:rPr>
              <a:t>AC Anticoagulante lúpico (AL):</a:t>
            </a:r>
            <a:r>
              <a:rPr lang="pt-BR" sz="2400" smtClean="0">
                <a:solidFill>
                  <a:schemeClr val="accent1"/>
                </a:solidFill>
              </a:rPr>
              <a:t> </a:t>
            </a:r>
            <a:r>
              <a:rPr lang="pt-BR" sz="1400" smtClean="0">
                <a:solidFill>
                  <a:schemeClr val="accent1"/>
                </a:solidFill>
              </a:rPr>
              <a:t>associado a fenômenos trombóticos; causa  importante de trombofilia adquirida</a:t>
            </a:r>
          </a:p>
          <a:p>
            <a:pPr>
              <a:buFont typeface="Monotype Sorts"/>
              <a:buNone/>
            </a:pPr>
            <a:r>
              <a:rPr lang="pt-BR" sz="2400" smtClean="0">
                <a:solidFill>
                  <a:schemeClr val="bg1"/>
                </a:solidFill>
              </a:rPr>
              <a:t>         -</a:t>
            </a:r>
            <a:r>
              <a:rPr lang="pt-BR" sz="2400" smtClean="0">
                <a:solidFill>
                  <a:srgbClr val="0000FF"/>
                </a:solidFill>
              </a:rPr>
              <a:t>Ac Anticardiolipina (AAC)</a:t>
            </a:r>
          </a:p>
          <a:p>
            <a:pPr>
              <a:buFont typeface="Monotype Sorts"/>
              <a:buNone/>
            </a:pPr>
            <a:r>
              <a:rPr lang="pt-BR" sz="2400" smtClean="0">
                <a:solidFill>
                  <a:schemeClr val="accent2"/>
                </a:solidFill>
              </a:rPr>
              <a:t>(podem ser detectados em pacientes com AVC sem doença autoimune)</a:t>
            </a:r>
          </a:p>
          <a:p>
            <a:pPr>
              <a:buFont typeface="Monotype Sorts"/>
              <a:buNone/>
            </a:pPr>
            <a:r>
              <a:rPr lang="pt-BR" sz="2400" smtClean="0">
                <a:solidFill>
                  <a:schemeClr val="accent2"/>
                </a:solidFill>
              </a:rPr>
              <a:t>     -risco de trombose venosa e arterial</a:t>
            </a:r>
          </a:p>
          <a:p>
            <a:pPr>
              <a:buFont typeface="Monotype Sorts"/>
              <a:buNone/>
            </a:pPr>
            <a:r>
              <a:rPr lang="pt-BR" sz="2400" smtClean="0">
                <a:solidFill>
                  <a:schemeClr val="accent2"/>
                </a:solidFill>
              </a:rPr>
              <a:t>        (50% no SNC: 5X em relação aos AL)</a:t>
            </a:r>
          </a:p>
          <a:p>
            <a:pPr>
              <a:buFont typeface="Monotype Sorts"/>
              <a:buNone/>
            </a:pPr>
            <a:r>
              <a:rPr lang="pt-BR" sz="2400" smtClean="0">
                <a:solidFill>
                  <a:schemeClr val="accent2"/>
                </a:solidFill>
              </a:rPr>
              <a:t>      -deVeber(1998): crianças com tromboembolismo cerebral:33% com ACC</a:t>
            </a:r>
            <a:r>
              <a:rPr lang="pt-BR" smtClean="0">
                <a:solidFill>
                  <a:schemeClr val="accent2"/>
                </a:solidFill>
              </a:rPr>
              <a:t>.    </a:t>
            </a:r>
          </a:p>
        </p:txBody>
      </p:sp>
      <p:sp>
        <p:nvSpPr>
          <p:cNvPr id="115714" name="Line 4"/>
          <p:cNvSpPr>
            <a:spLocks noChangeShapeType="1"/>
          </p:cNvSpPr>
          <p:nvPr/>
        </p:nvSpPr>
        <p:spPr bwMode="auto">
          <a:xfrm flipV="1">
            <a:off x="990600" y="4191000"/>
            <a:ext cx="0" cy="3048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15715" name="Text Box 6"/>
          <p:cNvSpPr txBox="1">
            <a:spLocks noChangeArrowheads="1"/>
          </p:cNvSpPr>
          <p:nvPr/>
        </p:nvSpPr>
        <p:spPr bwMode="auto">
          <a:xfrm>
            <a:off x="3143250" y="6491288"/>
            <a:ext cx="60721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>
                <a:solidFill>
                  <a:schemeClr val="accent2"/>
                </a:solidFill>
                <a:latin typeface="Arial Narrow" pitchFamily="34" charset="0"/>
              </a:rPr>
              <a:t>Nagaraja,1997;Stroke Study Group,1990;Bick,2003;Lourenço,2003</a:t>
            </a:r>
          </a:p>
        </p:txBody>
      </p:sp>
      <p:sp>
        <p:nvSpPr>
          <p:cNvPr id="115716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600" smtClean="0">
                <a:solidFill>
                  <a:srgbClr val="0000FF"/>
                </a:solidFill>
              </a:rPr>
              <a:t>ANÁTOMO-CLÍNICA: COMENTÁRIOS ADICIONAIS</a:t>
            </a:r>
          </a:p>
        </p:txBody>
      </p:sp>
      <p:sp>
        <p:nvSpPr>
          <p:cNvPr id="115717" name="Text Box 6"/>
          <p:cNvSpPr txBox="1">
            <a:spLocks noChangeArrowheads="1"/>
          </p:cNvSpPr>
          <p:nvPr/>
        </p:nvSpPr>
        <p:spPr bwMode="auto">
          <a:xfrm>
            <a:off x="0" y="6491288"/>
            <a:ext cx="17764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Monotype Sorts"/>
              <a:buNone/>
            </a:pPr>
            <a:r>
              <a:rPr lang="en-GB" smtClean="0">
                <a:solidFill>
                  <a:srgbClr val="FF0000"/>
                </a:solidFill>
              </a:rPr>
              <a:t>        Trombose no seio venoso</a:t>
            </a:r>
            <a:r>
              <a:rPr lang="en-GB" smtClean="0">
                <a:solidFill>
                  <a:schemeClr val="accent2"/>
                </a:solidFill>
              </a:rPr>
              <a:t> :</a:t>
            </a:r>
          </a:p>
          <a:p>
            <a:endParaRPr lang="en-GB" smtClean="0">
              <a:solidFill>
                <a:schemeClr val="accent2"/>
              </a:solidFill>
            </a:endParaRPr>
          </a:p>
          <a:p>
            <a:pPr>
              <a:buFont typeface="Monotype Sorts"/>
              <a:buNone/>
            </a:pPr>
            <a:r>
              <a:rPr lang="en-GB" smtClean="0">
                <a:solidFill>
                  <a:schemeClr val="accent2"/>
                </a:solidFill>
              </a:rPr>
              <a:t>    Leva a hemorragia talâmica  e HIV: sistema venoso profundo drena as veias coroidal, atrial e tálamo - estriata</a:t>
            </a:r>
            <a:r>
              <a:rPr lang="pt-BR" sz="3600" smtClean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11673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600" smtClean="0">
                <a:solidFill>
                  <a:srgbClr val="0000FF"/>
                </a:solidFill>
              </a:rPr>
              <a:t>ANÁTOMO-CLÍNICA: COMENTÁRIOS ADICIONAIS</a:t>
            </a:r>
          </a:p>
        </p:txBody>
      </p:sp>
      <p:sp>
        <p:nvSpPr>
          <p:cNvPr id="116739" name="AutoShape 5"/>
          <p:cNvSpPr>
            <a:spLocks noChangeArrowheads="1"/>
          </p:cNvSpPr>
          <p:nvPr/>
        </p:nvSpPr>
        <p:spPr bwMode="auto">
          <a:xfrm>
            <a:off x="428625" y="2143125"/>
            <a:ext cx="733425" cy="1214438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16740" name="Text Box 5"/>
          <p:cNvSpPr txBox="1">
            <a:spLocks noChangeArrowheads="1"/>
          </p:cNvSpPr>
          <p:nvPr/>
        </p:nvSpPr>
        <p:spPr bwMode="auto">
          <a:xfrm>
            <a:off x="376238" y="6396038"/>
            <a:ext cx="1776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90000"/>
              </a:lnSpc>
            </a:pPr>
            <a:r>
              <a:rPr lang="pt-BR" sz="2800" b="1" smtClean="0">
                <a:solidFill>
                  <a:srgbClr val="0000FF"/>
                </a:solidFill>
              </a:rPr>
              <a:t>AC-antifosfolípides-passagem transplacentária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pt-BR" sz="2800" b="1" smtClean="0"/>
              <a:t>-</a:t>
            </a:r>
            <a:r>
              <a:rPr lang="pt-BR" sz="2800" smtClean="0"/>
              <a:t>Trombose é rara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pt-BR" sz="2800" smtClean="0"/>
              <a:t>(exceto trombose renal espontânea)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pt-BR" sz="2800" smtClean="0"/>
              <a:t>-trombose sempre associada a catéteres (fator trombofílico)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pt-BR" sz="2800" smtClean="0"/>
              <a:t>-é necessário estudo multicêntrico para a definição destes AC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pt-BR" sz="2800" b="1" smtClean="0"/>
              <a:t>                                                           </a:t>
            </a:r>
          </a:p>
        </p:txBody>
      </p:sp>
      <p:sp>
        <p:nvSpPr>
          <p:cNvPr id="117762" name="Text Box 7"/>
          <p:cNvSpPr txBox="1">
            <a:spLocks noChangeArrowheads="1"/>
          </p:cNvSpPr>
          <p:nvPr/>
        </p:nvSpPr>
        <p:spPr bwMode="auto">
          <a:xfrm>
            <a:off x="7164388" y="6400800"/>
            <a:ext cx="1495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>
                <a:solidFill>
                  <a:schemeClr val="accent2"/>
                </a:solidFill>
                <a:latin typeface="Arial Narrow" pitchFamily="34" charset="0"/>
              </a:rPr>
              <a:t>Ravelli1997</a:t>
            </a:r>
          </a:p>
        </p:txBody>
      </p:sp>
      <p:sp>
        <p:nvSpPr>
          <p:cNvPr id="117763" name="Rectangle 2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600" smtClean="0">
                <a:solidFill>
                  <a:schemeClr val="tx1"/>
                </a:solidFill>
              </a:rPr>
              <a:t>ANÁTOMO-CLÍNICA: COMENTÁRIOS ADICIONAIS</a:t>
            </a:r>
          </a:p>
        </p:txBody>
      </p:sp>
      <p:sp>
        <p:nvSpPr>
          <p:cNvPr id="117764" name="Text Box 5"/>
          <p:cNvSpPr txBox="1">
            <a:spLocks noChangeArrowheads="1"/>
          </p:cNvSpPr>
          <p:nvPr/>
        </p:nvSpPr>
        <p:spPr bwMode="auto">
          <a:xfrm>
            <a:off x="376238" y="6396038"/>
            <a:ext cx="1776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Text Box 3"/>
          <p:cNvSpPr txBox="1">
            <a:spLocks noChangeArrowheads="1"/>
          </p:cNvSpPr>
          <p:nvPr/>
        </p:nvSpPr>
        <p:spPr bwMode="auto">
          <a:xfrm flipV="1">
            <a:off x="1736725" y="2632075"/>
            <a:ext cx="6492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endParaRPr lang="pt-BR"/>
          </a:p>
        </p:txBody>
      </p:sp>
      <p:sp>
        <p:nvSpPr>
          <p:cNvPr id="118786" name="Text Box 4"/>
          <p:cNvSpPr txBox="1">
            <a:spLocks noChangeArrowheads="1"/>
          </p:cNvSpPr>
          <p:nvPr/>
        </p:nvSpPr>
        <p:spPr bwMode="auto">
          <a:xfrm>
            <a:off x="457200" y="1447800"/>
            <a:ext cx="8305800" cy="533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95263" indent="-195263"/>
            <a:r>
              <a:rPr lang="pt-BR">
                <a:solidFill>
                  <a:schemeClr val="accent1"/>
                </a:solidFill>
              </a:rPr>
              <a:t>:</a:t>
            </a:r>
          </a:p>
          <a:p>
            <a:pPr marL="195263" indent="-195263" algn="ctr"/>
            <a:r>
              <a:rPr lang="pt-BR" sz="2000">
                <a:solidFill>
                  <a:schemeClr val="bg1"/>
                </a:solidFill>
              </a:rPr>
              <a:t>            </a:t>
            </a:r>
            <a:r>
              <a:rPr lang="pt-BR" sz="2000">
                <a:solidFill>
                  <a:srgbClr val="FF0000"/>
                </a:solidFill>
              </a:rPr>
              <a:t>Investigação laboratorial para distúrbios trombóticos</a:t>
            </a:r>
            <a:endParaRPr lang="pt-BR" sz="2000">
              <a:solidFill>
                <a:schemeClr val="bg1"/>
              </a:solidFill>
            </a:endParaRPr>
          </a:p>
          <a:p>
            <a:pPr marL="195263" indent="-195263"/>
            <a:r>
              <a:rPr lang="pt-BR" sz="2000">
                <a:solidFill>
                  <a:schemeClr val="bg1"/>
                </a:solidFill>
              </a:rPr>
              <a:t> </a:t>
            </a:r>
            <a:r>
              <a:rPr lang="pt-BR" sz="200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pt-BR" sz="2200">
                <a:cs typeface="Times New Roman" pitchFamily="18" charset="0"/>
              </a:rPr>
              <a:t>-</a:t>
            </a:r>
            <a:r>
              <a:rPr lang="pt-BR" sz="2200" b="0">
                <a:cs typeface="Times New Roman" pitchFamily="18" charset="0"/>
              </a:rPr>
              <a:t>tempo de tromboplastina parcial, tempo de atividade de protrombina,   fibrinogênio, antitrombina, atividade da proteína S, atividade da proteína C, fatores V, VII, VIII, X e fator Von Willebrand</a:t>
            </a:r>
          </a:p>
          <a:p>
            <a:pPr marL="195263" indent="-195263"/>
            <a:r>
              <a:rPr lang="pt-BR" sz="2200" b="0">
                <a:cs typeface="Times New Roman" pitchFamily="18" charset="0"/>
              </a:rPr>
              <a:t>  -níveis de plasminogênio</a:t>
            </a:r>
          </a:p>
          <a:p>
            <a:pPr marL="195263" indent="-195263"/>
            <a:r>
              <a:rPr lang="pt-BR" sz="2200" b="0">
                <a:cs typeface="Times New Roman" pitchFamily="18" charset="0"/>
              </a:rPr>
              <a:t>  -homocisteína</a:t>
            </a:r>
          </a:p>
          <a:p>
            <a:pPr marL="195263" indent="-195263"/>
            <a:r>
              <a:rPr lang="pt-BR" sz="2200" b="0">
                <a:cs typeface="Times New Roman" pitchFamily="18" charset="0"/>
              </a:rPr>
              <a:t>  -anticorpos maternos anti-fosfolípedes</a:t>
            </a:r>
          </a:p>
          <a:p>
            <a:pPr marL="195263" indent="-195263"/>
            <a:r>
              <a:rPr lang="pt-BR" sz="2200" b="0">
                <a:cs typeface="Times New Roman" pitchFamily="18" charset="0"/>
              </a:rPr>
              <a:t>  -análise genética para as deficiências associadas à trombose, incluindo a -análise do DNA para a mutação da termolábil metilenotetrahidrofolato redutase e antitrombina III</a:t>
            </a:r>
          </a:p>
          <a:p>
            <a:pPr marL="195263" indent="-195263" algn="just"/>
            <a:r>
              <a:rPr lang="pt-BR" sz="2200" b="0">
                <a:cs typeface="Times New Roman" pitchFamily="18" charset="0"/>
              </a:rPr>
              <a:t> </a:t>
            </a:r>
          </a:p>
          <a:p>
            <a:pPr marL="195263" indent="-195263"/>
            <a:endParaRPr lang="pt-BR" sz="2200" b="0">
              <a:solidFill>
                <a:schemeClr val="bg1"/>
              </a:solidFill>
            </a:endParaRPr>
          </a:p>
        </p:txBody>
      </p:sp>
      <p:sp>
        <p:nvSpPr>
          <p:cNvPr id="118787" name="Text Box 6"/>
          <p:cNvSpPr txBox="1">
            <a:spLocks noChangeArrowheads="1"/>
          </p:cNvSpPr>
          <p:nvPr/>
        </p:nvSpPr>
        <p:spPr bwMode="auto">
          <a:xfrm>
            <a:off x="381000" y="6400800"/>
            <a:ext cx="66055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>
                <a:solidFill>
                  <a:schemeClr val="accent2"/>
                </a:solidFill>
                <a:latin typeface="Arial Narrow" pitchFamily="34" charset="0"/>
              </a:rPr>
              <a:t>                                                Margotto, PR – </a:t>
            </a:r>
            <a:r>
              <a:rPr lang="pt-PT">
                <a:solidFill>
                  <a:schemeClr val="accent2"/>
                </a:solidFill>
                <a:latin typeface="Arial Narrow" pitchFamily="34" charset="0"/>
                <a:hlinkClick r:id="rId2"/>
              </a:rPr>
              <a:t>www.paulomargotto.com.br</a:t>
            </a:r>
            <a:r>
              <a:rPr lang="pt-PT">
                <a:solidFill>
                  <a:schemeClr val="accent2"/>
                </a:solidFill>
                <a:latin typeface="Arial Narrow" pitchFamily="34" charset="0"/>
              </a:rPr>
              <a:t> </a:t>
            </a:r>
          </a:p>
        </p:txBody>
      </p:sp>
      <p:sp>
        <p:nvSpPr>
          <p:cNvPr id="118788" name="Rectangle 7"/>
          <p:cNvSpPr>
            <a:spLocks noChangeArrowheads="1"/>
          </p:cNvSpPr>
          <p:nvPr/>
        </p:nvSpPr>
        <p:spPr bwMode="auto">
          <a:xfrm>
            <a:off x="152400" y="457200"/>
            <a:ext cx="8915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kumimoji="1" lang="pt-BR" sz="3600" b="0">
                <a:solidFill>
                  <a:srgbClr val="0000FF"/>
                </a:solidFill>
                <a:latin typeface="Arial Black" pitchFamily="34" charset="0"/>
              </a:rPr>
              <a:t>ANÁTOMO-CLÍNICA: COMENTÁRIOS ADICIONAIS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8178800" cy="4171950"/>
          </a:xfrm>
        </p:spPr>
        <p:txBody>
          <a:bodyPr/>
          <a:lstStyle/>
          <a:p>
            <a:pPr>
              <a:buFont typeface="Monotype Sorts"/>
              <a:buNone/>
            </a:pPr>
            <a:r>
              <a:rPr lang="pt-BR" smtClean="0"/>
              <a:t>Conclusões finais: </a:t>
            </a:r>
          </a:p>
        </p:txBody>
      </p:sp>
      <p:sp>
        <p:nvSpPr>
          <p:cNvPr id="11981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600" smtClean="0">
                <a:solidFill>
                  <a:srgbClr val="0000FF"/>
                </a:solidFill>
              </a:rPr>
              <a:t>ANÁTOMO-CLÍNICA: COMENTÁRIOS ADICIONAIS</a:t>
            </a:r>
          </a:p>
        </p:txBody>
      </p:sp>
      <p:sp>
        <p:nvSpPr>
          <p:cNvPr id="119811" name="Text Box 5"/>
          <p:cNvSpPr txBox="1">
            <a:spLocks noChangeArrowheads="1"/>
          </p:cNvSpPr>
          <p:nvPr/>
        </p:nvSpPr>
        <p:spPr bwMode="auto">
          <a:xfrm>
            <a:off x="0" y="4143375"/>
            <a:ext cx="950118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>
                <a:solidFill>
                  <a:schemeClr val="accent1"/>
                </a:solidFill>
              </a:rPr>
              <a:t>Distúrbio da Coagulação a esclarecer</a:t>
            </a:r>
          </a:p>
          <a:p>
            <a:pPr algn="ctr"/>
            <a:r>
              <a:rPr lang="pt-BR" sz="3200">
                <a:solidFill>
                  <a:schemeClr val="accent1"/>
                </a:solidFill>
              </a:rPr>
              <a:t>-Distúrbios protrombóticos?</a:t>
            </a:r>
          </a:p>
          <a:p>
            <a:pPr algn="ctr"/>
            <a:r>
              <a:rPr lang="pt-BR">
                <a:solidFill>
                  <a:srgbClr val="FF0000"/>
                </a:solidFill>
              </a:rPr>
              <a:t>(a mãe deveria ser investigada para melhor acompanhamento de</a:t>
            </a:r>
          </a:p>
          <a:p>
            <a:pPr algn="ctr"/>
            <a:r>
              <a:rPr lang="pt-BR">
                <a:solidFill>
                  <a:srgbClr val="FF0000"/>
                </a:solidFill>
              </a:rPr>
              <a:t>futura gravidez e bem-estar fetal)</a:t>
            </a:r>
          </a:p>
        </p:txBody>
      </p:sp>
      <p:pic>
        <p:nvPicPr>
          <p:cNvPr id="119812" name="Picture 6" descr="hemorragia-gatinh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1608138"/>
            <a:ext cx="3582988" cy="268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3" name="Text Box 6"/>
          <p:cNvSpPr txBox="1">
            <a:spLocks noChangeArrowheads="1"/>
          </p:cNvSpPr>
          <p:nvPr/>
        </p:nvSpPr>
        <p:spPr bwMode="auto">
          <a:xfrm>
            <a:off x="376238" y="6396038"/>
            <a:ext cx="1776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Título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pt-BR" smtClean="0"/>
              <a:t>Bibliografia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t-BR" sz="1100" b="1" dirty="0" smtClean="0"/>
              <a:t>SOGIMIG</a:t>
            </a:r>
          </a:p>
          <a:p>
            <a:pPr eaLnBrk="1" hangingPunct="1">
              <a:defRPr/>
            </a:pPr>
            <a:r>
              <a:rPr lang="pt-BR" sz="1100" b="1" dirty="0" smtClean="0"/>
              <a:t>CARVALHO, </a:t>
            </a:r>
            <a:r>
              <a:rPr lang="pt-BR" sz="1100" b="1" dirty="0" err="1" smtClean="0"/>
              <a:t>E.B.</a:t>
            </a:r>
            <a:r>
              <a:rPr lang="pt-BR" sz="1100" dirty="0" smtClean="0"/>
              <a:t> </a:t>
            </a:r>
            <a:r>
              <a:rPr lang="pt-BR" sz="1100" dirty="0" err="1" smtClean="0"/>
              <a:t>et</a:t>
            </a:r>
            <a:r>
              <a:rPr lang="pt-BR" sz="1100" dirty="0" smtClean="0"/>
              <a:t> al. </a:t>
            </a:r>
            <a:r>
              <a:rPr lang="pt-BR" sz="11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Rastreamento familiar do fator V de </a:t>
            </a:r>
            <a:r>
              <a:rPr lang="pt-BR" sz="11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Leiden</a:t>
            </a:r>
            <a:r>
              <a:rPr lang="pt-BR" sz="11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 A importância da detecção de portadores heterozigotos. </a:t>
            </a:r>
            <a:r>
              <a:rPr lang="pt-BR" sz="1100" dirty="0" smtClean="0"/>
              <a:t>Rev. bras. </a:t>
            </a:r>
            <a:r>
              <a:rPr lang="pt-BR" sz="1100" dirty="0" err="1" smtClean="0"/>
              <a:t>hematol</a:t>
            </a:r>
            <a:r>
              <a:rPr lang="pt-BR" sz="1100" dirty="0" smtClean="0"/>
              <a:t>. </a:t>
            </a:r>
            <a:r>
              <a:rPr lang="pt-BR" sz="1100" dirty="0" err="1" smtClean="0"/>
              <a:t>hemoter</a:t>
            </a:r>
            <a:r>
              <a:rPr lang="pt-BR" sz="1100" dirty="0" smtClean="0"/>
              <a:t>. 2005;27(2):83-86</a:t>
            </a:r>
          </a:p>
          <a:p>
            <a:pPr eaLnBrk="1" hangingPunct="1">
              <a:defRPr/>
            </a:pPr>
            <a:r>
              <a:rPr lang="pt-BR" sz="1100" b="1" dirty="0" smtClean="0"/>
              <a:t>TOLEDO, LS; CARNEIRO, JDA; REGATIERI, FLF. </a:t>
            </a:r>
            <a:r>
              <a:rPr lang="pt-BR" sz="1100" dirty="0" err="1" smtClean="0"/>
              <a:t>The</a:t>
            </a:r>
            <a:r>
              <a:rPr lang="pt-BR" sz="1100" dirty="0" smtClean="0"/>
              <a:t> </a:t>
            </a:r>
            <a:r>
              <a:rPr lang="pt-BR" sz="1100" dirty="0" err="1" smtClean="0"/>
              <a:t>effect</a:t>
            </a:r>
            <a:r>
              <a:rPr lang="pt-BR" sz="1100" dirty="0" smtClean="0"/>
              <a:t> </a:t>
            </a:r>
            <a:r>
              <a:rPr lang="pt-BR" sz="1100" dirty="0" err="1" smtClean="0"/>
              <a:t>of</a:t>
            </a:r>
            <a:r>
              <a:rPr lang="pt-BR" sz="1100" dirty="0" smtClean="0"/>
              <a:t> </a:t>
            </a:r>
            <a:r>
              <a:rPr lang="pt-BR" sz="1100" dirty="0" err="1" smtClean="0"/>
              <a:t>hypotermia</a:t>
            </a:r>
            <a:r>
              <a:rPr lang="pt-BR" sz="1100" dirty="0" smtClean="0"/>
              <a:t> </a:t>
            </a:r>
            <a:r>
              <a:rPr lang="pt-BR" sz="1100" dirty="0" err="1" smtClean="0"/>
              <a:t>on</a:t>
            </a:r>
            <a:r>
              <a:rPr lang="pt-BR" sz="1100" dirty="0" smtClean="0"/>
              <a:t> </a:t>
            </a:r>
            <a:r>
              <a:rPr lang="pt-BR" sz="1100" dirty="0" err="1" smtClean="0"/>
              <a:t>coagulation</a:t>
            </a:r>
            <a:r>
              <a:rPr lang="pt-BR" sz="1100" dirty="0" smtClean="0"/>
              <a:t> </a:t>
            </a:r>
            <a:r>
              <a:rPr lang="pt-BR" sz="1100" dirty="0" err="1" smtClean="0"/>
              <a:t>and</a:t>
            </a:r>
            <a:r>
              <a:rPr lang="pt-BR" sz="1100" dirty="0" smtClean="0"/>
              <a:t> its </a:t>
            </a:r>
            <a:r>
              <a:rPr lang="pt-BR" sz="1100" dirty="0" err="1" smtClean="0"/>
              <a:t>implications</a:t>
            </a:r>
            <a:r>
              <a:rPr lang="pt-BR" sz="1100" dirty="0" smtClean="0"/>
              <a:t> for </a:t>
            </a:r>
            <a:r>
              <a:rPr lang="pt-BR" sz="1100" dirty="0" err="1" smtClean="0"/>
              <a:t>infiltration</a:t>
            </a:r>
            <a:r>
              <a:rPr lang="pt-BR" sz="1100" dirty="0" smtClean="0"/>
              <a:t> in </a:t>
            </a:r>
            <a:r>
              <a:rPr lang="pt-BR" sz="1100" dirty="0" err="1" smtClean="0"/>
              <a:t>lipoplasty</a:t>
            </a:r>
            <a:r>
              <a:rPr lang="pt-BR" sz="1100" dirty="0" smtClean="0"/>
              <a:t>: a </a:t>
            </a:r>
            <a:r>
              <a:rPr lang="pt-BR" sz="1100" dirty="0" err="1" smtClean="0"/>
              <a:t>review</a:t>
            </a:r>
            <a:r>
              <a:rPr lang="pt-BR" sz="1100" dirty="0" smtClean="0"/>
              <a:t>. </a:t>
            </a:r>
            <a:r>
              <a:rPr lang="pt-BR" sz="1100" dirty="0" err="1" smtClean="0"/>
              <a:t>Aesthetic</a:t>
            </a:r>
            <a:r>
              <a:rPr lang="pt-BR" sz="1100" dirty="0" smtClean="0"/>
              <a:t> </a:t>
            </a:r>
            <a:r>
              <a:rPr lang="pt-BR" sz="1100" dirty="0" err="1" smtClean="0"/>
              <a:t>Surgery</a:t>
            </a:r>
            <a:r>
              <a:rPr lang="pt-BR" sz="1100" dirty="0" smtClean="0"/>
              <a:t> </a:t>
            </a:r>
            <a:r>
              <a:rPr lang="pt-BR" sz="1100" dirty="0" err="1" smtClean="0"/>
              <a:t>Journal</a:t>
            </a:r>
            <a:r>
              <a:rPr lang="pt-BR" sz="1100" dirty="0" smtClean="0"/>
              <a:t>, Jan/Fev 2001. Disponível em: </a:t>
            </a:r>
            <a:r>
              <a:rPr lang="pt-BR" sz="1100" dirty="0" smtClean="0">
                <a:hlinkClick r:id="rId2"/>
              </a:rPr>
              <a:t>www.anestesiologia.com.br/artigos.</a:t>
            </a:r>
            <a:r>
              <a:rPr lang="pt-BR" sz="1100" dirty="0" err="1" smtClean="0">
                <a:hlinkClick r:id="rId2"/>
              </a:rPr>
              <a:t>php</a:t>
            </a:r>
            <a:r>
              <a:rPr lang="pt-BR" sz="1100" dirty="0" smtClean="0">
                <a:hlinkClick r:id="rId2"/>
              </a:rPr>
              <a:t>?</a:t>
            </a:r>
            <a:r>
              <a:rPr lang="pt-BR" sz="1100" dirty="0" err="1" smtClean="0">
                <a:hlinkClick r:id="rId2"/>
              </a:rPr>
              <a:t>itm</a:t>
            </a:r>
            <a:r>
              <a:rPr lang="pt-BR" sz="1100" dirty="0" smtClean="0">
                <a:hlinkClick r:id="rId2"/>
              </a:rPr>
              <a:t>=24</a:t>
            </a:r>
            <a:r>
              <a:rPr lang="pt-BR" sz="1100" dirty="0" smtClean="0"/>
              <a:t> . Acessado em 15/08/2010.</a:t>
            </a:r>
          </a:p>
          <a:p>
            <a:pPr eaLnBrk="1" hangingPunct="1">
              <a:defRPr/>
            </a:pPr>
            <a:r>
              <a:rPr lang="pt-BR" sz="1100" b="1" dirty="0" smtClean="0"/>
              <a:t>PITA, P.</a:t>
            </a:r>
            <a:r>
              <a:rPr lang="pt-BR" sz="1100" dirty="0" smtClean="0"/>
              <a:t> </a:t>
            </a:r>
            <a:r>
              <a:rPr lang="pt-BR" sz="1100" dirty="0" err="1" smtClean="0"/>
              <a:t>Trombofilias</a:t>
            </a:r>
            <a:r>
              <a:rPr lang="pt-BR" sz="1100" dirty="0" smtClean="0"/>
              <a:t>. Disponível em </a:t>
            </a:r>
            <a:r>
              <a:rPr lang="pt-BR" sz="1100" dirty="0" smtClean="0">
                <a:hlinkClick r:id="rId3"/>
              </a:rPr>
              <a:t>http://www.linkmedica.com.br/linkmedica/materias/mat6-08-09.html. </a:t>
            </a:r>
            <a:r>
              <a:rPr lang="pt-BR" sz="1100" dirty="0" smtClean="0"/>
              <a:t>Acessado em 10/08/2010.</a:t>
            </a:r>
          </a:p>
          <a:p>
            <a:pPr eaLnBrk="1" hangingPunct="1">
              <a:defRPr/>
            </a:pPr>
            <a:r>
              <a:rPr lang="pt-BR" sz="1100" b="1" dirty="0" smtClean="0"/>
              <a:t>VANNI, Denise Siqueira </a:t>
            </a:r>
            <a:r>
              <a:rPr lang="pt-BR" sz="1100" b="1" dirty="0" err="1" smtClean="0"/>
              <a:t>et</a:t>
            </a:r>
            <a:r>
              <a:rPr lang="pt-BR" sz="1100" b="1" dirty="0" smtClean="0"/>
              <a:t> al</a:t>
            </a:r>
            <a:r>
              <a:rPr lang="pt-BR" sz="1100" dirty="0" smtClean="0"/>
              <a:t>. Óxido nítrico: inibição das plaquetas e participação na formação do trombo.</a:t>
            </a:r>
            <a:r>
              <a:rPr lang="pt-BR" sz="1100" i="1" dirty="0" smtClean="0"/>
              <a:t> J. Bras. Patol. Med. Lab.</a:t>
            </a:r>
            <a:r>
              <a:rPr lang="pt-BR" sz="1100" dirty="0" smtClean="0"/>
              <a:t> [online]. 2007, vol.43, n.3, pp. 181-189. ISSN 1676-2444.  </a:t>
            </a:r>
            <a:r>
              <a:rPr lang="pt-BR" sz="1100" dirty="0" err="1" smtClean="0"/>
              <a:t>doi</a:t>
            </a:r>
            <a:r>
              <a:rPr lang="pt-BR" sz="1100" dirty="0" smtClean="0"/>
              <a:t>: 10.1590/S1676-24442007000300007. </a:t>
            </a:r>
          </a:p>
          <a:p>
            <a:pPr eaLnBrk="1" hangingPunct="1">
              <a:defRPr/>
            </a:pPr>
            <a:r>
              <a:rPr lang="pt-BR" sz="1100" b="1" dirty="0" smtClean="0"/>
              <a:t>LIMA, </a:t>
            </a:r>
            <a:r>
              <a:rPr lang="pt-BR" sz="1100" b="1" dirty="0" err="1" smtClean="0"/>
              <a:t>J</a:t>
            </a:r>
            <a:r>
              <a:rPr lang="pt-BR" sz="1100" i="1" dirty="0" err="1" smtClean="0"/>
              <a:t>.</a:t>
            </a:r>
            <a:r>
              <a:rPr lang="pt-BR" sz="1100" dirty="0" smtClean="0"/>
              <a:t>TROMBOFILIAS E GRAVIDEZ.Boletim da SPHM Vol. 21 (3) Julho, Agosto, Setembro 2006.</a:t>
            </a:r>
          </a:p>
          <a:p>
            <a:pPr eaLnBrk="1" hangingPunct="1">
              <a:defRPr/>
            </a:pPr>
            <a:r>
              <a:rPr lang="pt-BR" sz="1100" b="1" dirty="0" smtClean="0"/>
              <a:t>FILHO, EAF; OLIVEIRA, VM.</a:t>
            </a:r>
            <a:r>
              <a:rPr lang="pt-BR" sz="1100" dirty="0" smtClean="0"/>
              <a:t> Associação entre abortamentos recorrentes, perdas fetais, </a:t>
            </a:r>
            <a:r>
              <a:rPr lang="pt-BR" sz="1100" dirty="0" err="1" smtClean="0"/>
              <a:t>pré-eclâmpsia</a:t>
            </a:r>
            <a:r>
              <a:rPr lang="pt-BR" sz="1100" dirty="0" smtClean="0"/>
              <a:t> grave e </a:t>
            </a:r>
            <a:r>
              <a:rPr lang="pt-BR" sz="1100" dirty="0" err="1" smtClean="0"/>
              <a:t>trombofilias</a:t>
            </a:r>
            <a:r>
              <a:rPr lang="pt-BR" sz="1100" dirty="0" smtClean="0"/>
              <a:t> hereditárias e anticorpos </a:t>
            </a:r>
            <a:r>
              <a:rPr lang="pt-BR" sz="1100" dirty="0" err="1" smtClean="0"/>
              <a:t>antifosfolípides</a:t>
            </a:r>
            <a:r>
              <a:rPr lang="pt-BR" sz="1100" dirty="0" smtClean="0"/>
              <a:t> em mulheres do Brasil Central.</a:t>
            </a:r>
            <a:r>
              <a:rPr lang="pt-BR" sz="1100" dirty="0" err="1" smtClean="0"/>
              <a:t>Rev</a:t>
            </a:r>
            <a:r>
              <a:rPr lang="pt-BR" sz="1100" dirty="0" smtClean="0"/>
              <a:t> </a:t>
            </a:r>
            <a:r>
              <a:rPr lang="pt-BR" sz="1100" dirty="0" err="1" smtClean="0"/>
              <a:t>Bras</a:t>
            </a:r>
            <a:r>
              <a:rPr lang="pt-BR" sz="1100" dirty="0" smtClean="0"/>
              <a:t> </a:t>
            </a:r>
            <a:r>
              <a:rPr lang="pt-BR" sz="1100" dirty="0" err="1" smtClean="0"/>
              <a:t>Ginecol</a:t>
            </a:r>
            <a:r>
              <a:rPr lang="pt-BR" sz="1100" dirty="0" smtClean="0"/>
              <a:t> Obstet. 2007; 29(11):561-7.</a:t>
            </a:r>
          </a:p>
          <a:p>
            <a:pPr eaLnBrk="1" hangingPunct="1">
              <a:defRPr/>
            </a:pPr>
            <a:r>
              <a:rPr lang="pt-BR" sz="1100" b="1" dirty="0" smtClean="0"/>
              <a:t>CARVALHO, EB; PARDINI, MIMC </a:t>
            </a:r>
            <a:r>
              <a:rPr lang="pt-BR" sz="1100" b="1" dirty="0" err="1" smtClean="0"/>
              <a:t>et</a:t>
            </a:r>
            <a:r>
              <a:rPr lang="pt-BR" sz="1100" b="1" dirty="0" smtClean="0"/>
              <a:t> al. </a:t>
            </a:r>
            <a:r>
              <a:rPr lang="pt-BR" sz="1100" dirty="0" smtClean="0"/>
              <a:t>Rastreamento familiar do fator V de </a:t>
            </a:r>
            <a:r>
              <a:rPr lang="pt-BR" sz="1100" dirty="0" err="1" smtClean="0"/>
              <a:t>Leiden</a:t>
            </a:r>
            <a:r>
              <a:rPr lang="pt-BR" sz="1100" dirty="0" smtClean="0"/>
              <a:t>: A importância da detecção de portadores heterozigotos. Rev. Bras. </a:t>
            </a:r>
            <a:r>
              <a:rPr lang="pt-BR" sz="1100" dirty="0" err="1" smtClean="0"/>
              <a:t>Hematol</a:t>
            </a:r>
            <a:r>
              <a:rPr lang="pt-BR" sz="1100" dirty="0" smtClean="0"/>
              <a:t>. </a:t>
            </a:r>
            <a:r>
              <a:rPr lang="pt-BR" sz="1100" dirty="0" err="1" smtClean="0"/>
              <a:t>Hemoter</a:t>
            </a:r>
            <a:r>
              <a:rPr lang="pt-BR" sz="1100" dirty="0" smtClean="0"/>
              <a:t>. 2005;27(2):83-86.</a:t>
            </a:r>
          </a:p>
          <a:p>
            <a:pPr eaLnBrk="1" hangingPunct="1">
              <a:defRPr/>
            </a:pPr>
            <a:r>
              <a:rPr lang="pt-BR" sz="1100" b="1" dirty="0" smtClean="0"/>
              <a:t>SILVEIRA, PRM.</a:t>
            </a:r>
            <a:r>
              <a:rPr lang="pt-BR" sz="1100" dirty="0" smtClean="0"/>
              <a:t> Trombose venosa profunda e gestação:aspectos </a:t>
            </a:r>
            <a:r>
              <a:rPr lang="pt-BR" sz="1100" dirty="0" err="1" smtClean="0"/>
              <a:t>etiopatogênicos</a:t>
            </a:r>
            <a:r>
              <a:rPr lang="pt-BR" sz="1100" dirty="0" smtClean="0"/>
              <a:t> e terapêuticos. J </a:t>
            </a:r>
            <a:r>
              <a:rPr lang="pt-BR" sz="1100" dirty="0" err="1" smtClean="0"/>
              <a:t>Vasc</a:t>
            </a:r>
            <a:r>
              <a:rPr lang="pt-BR" sz="1100" dirty="0" smtClean="0"/>
              <a:t> </a:t>
            </a:r>
            <a:r>
              <a:rPr lang="pt-BR" sz="1100" dirty="0" err="1" smtClean="0"/>
              <a:t>Br</a:t>
            </a:r>
            <a:r>
              <a:rPr lang="pt-BR" sz="1100" dirty="0" smtClean="0"/>
              <a:t> 2002, Vol. 1, Nº1.</a:t>
            </a:r>
          </a:p>
          <a:p>
            <a:pPr eaLnBrk="1" hangingPunct="1">
              <a:defRPr/>
            </a:pPr>
            <a:r>
              <a:rPr lang="pt-BR" sz="1100" b="1" dirty="0" smtClean="0"/>
              <a:t>DUQUE, FLV; MELO, NA. </a:t>
            </a:r>
            <a:r>
              <a:rPr lang="pt-BR" sz="1100" dirty="0" err="1" smtClean="0"/>
              <a:t>Trombogênese</a:t>
            </a:r>
            <a:r>
              <a:rPr lang="pt-BR" sz="1100" dirty="0" smtClean="0"/>
              <a:t> – </a:t>
            </a:r>
            <a:r>
              <a:rPr lang="pt-BR" sz="1100" dirty="0" err="1" smtClean="0"/>
              <a:t>Trombofilia</a:t>
            </a:r>
            <a:r>
              <a:rPr lang="pt-BR" sz="1100" dirty="0" smtClean="0"/>
              <a:t>. J </a:t>
            </a:r>
            <a:r>
              <a:rPr lang="pt-BR" sz="1100" dirty="0" err="1" smtClean="0"/>
              <a:t>Vasc</a:t>
            </a:r>
            <a:r>
              <a:rPr lang="pt-BR" sz="1100" dirty="0" smtClean="0"/>
              <a:t> </a:t>
            </a:r>
            <a:r>
              <a:rPr lang="pt-BR" sz="1100" dirty="0" err="1" smtClean="0"/>
              <a:t>Br</a:t>
            </a:r>
            <a:r>
              <a:rPr lang="pt-BR" sz="1100" dirty="0" smtClean="0"/>
              <a:t> 2003, Vol. 2, Nº2.</a:t>
            </a:r>
          </a:p>
          <a:p>
            <a:pPr eaLnBrk="1" hangingPunct="1">
              <a:defRPr/>
            </a:pPr>
            <a:r>
              <a:rPr lang="pt-BR" sz="1100" b="1" dirty="0" smtClean="0"/>
              <a:t>HARRISON</a:t>
            </a:r>
            <a:r>
              <a:rPr lang="pt-BR" sz="1100" dirty="0" smtClean="0"/>
              <a:t>: MEDICINA INTERNA. Volume 1. </a:t>
            </a:r>
            <a:r>
              <a:rPr lang="pt-BR" sz="1100" dirty="0" err="1" smtClean="0"/>
              <a:t>Capitulos</a:t>
            </a:r>
            <a:r>
              <a:rPr lang="pt-BR" sz="1100" dirty="0" smtClean="0"/>
              <a:t>: 111 e 112. 17ª Edição, 2008.</a:t>
            </a:r>
          </a:p>
          <a:p>
            <a:pPr eaLnBrk="1" hangingPunct="1">
              <a:defRPr/>
            </a:pPr>
            <a:r>
              <a:rPr lang="pt-BR" sz="1100" b="1" dirty="0" smtClean="0"/>
              <a:t>Sheridan-Pereira M, </a:t>
            </a:r>
            <a:r>
              <a:rPr lang="pt-BR" sz="1100" b="1" dirty="0" err="1" smtClean="0"/>
              <a:t>Porreco</a:t>
            </a:r>
            <a:r>
              <a:rPr lang="pt-BR" sz="1100" b="1" dirty="0" smtClean="0"/>
              <a:t> RP, </a:t>
            </a:r>
            <a:r>
              <a:rPr lang="pt-BR" sz="1100" b="1" dirty="0" err="1" smtClean="0"/>
              <a:t>Hays</a:t>
            </a:r>
            <a:r>
              <a:rPr lang="pt-BR" sz="1100" b="1" dirty="0" smtClean="0"/>
              <a:t> T, Burke S</a:t>
            </a:r>
            <a:r>
              <a:rPr lang="pt-BR" sz="1100" dirty="0" smtClean="0"/>
              <a:t>. Neonatal </a:t>
            </a:r>
            <a:r>
              <a:rPr lang="pt-BR" sz="1100" dirty="0" err="1" smtClean="0"/>
              <a:t>aortic</a:t>
            </a:r>
            <a:r>
              <a:rPr lang="pt-BR" sz="1100" dirty="0" smtClean="0"/>
              <a:t> </a:t>
            </a:r>
            <a:r>
              <a:rPr lang="pt-BR" sz="1100" dirty="0" err="1" smtClean="0"/>
              <a:t>thrombosis</a:t>
            </a:r>
            <a:r>
              <a:rPr lang="pt-BR" sz="1100" dirty="0" smtClean="0"/>
              <a:t> </a:t>
            </a:r>
            <a:r>
              <a:rPr lang="pt-BR" sz="1100" dirty="0" err="1" smtClean="0"/>
              <a:t>associated</a:t>
            </a:r>
            <a:r>
              <a:rPr lang="pt-BR" sz="1100" dirty="0" smtClean="0"/>
              <a:t> </a:t>
            </a:r>
            <a:r>
              <a:rPr lang="en-US" sz="1100" dirty="0" smtClean="0"/>
              <a:t>with the lupus anticoagulant. </a:t>
            </a:r>
            <a:r>
              <a:rPr lang="en-US" sz="1100" dirty="0" err="1" smtClean="0"/>
              <a:t>Obstet</a:t>
            </a:r>
            <a:r>
              <a:rPr lang="en-US" sz="1100" dirty="0" smtClean="0"/>
              <a:t> </a:t>
            </a:r>
            <a:r>
              <a:rPr lang="en-US" sz="1100" dirty="0" err="1" smtClean="0"/>
              <a:t>Gynecol</a:t>
            </a:r>
            <a:r>
              <a:rPr lang="en-US" sz="1100" dirty="0" smtClean="0"/>
              <a:t> 71:1016-1018, 1988.</a:t>
            </a:r>
            <a:endParaRPr lang="pt-BR" sz="1100" dirty="0" smtClean="0"/>
          </a:p>
          <a:p>
            <a:pPr eaLnBrk="1" hangingPunct="1">
              <a:defRPr/>
            </a:pPr>
            <a:endParaRPr lang="pt-BR" sz="1100" dirty="0" smtClean="0"/>
          </a:p>
          <a:p>
            <a:pPr eaLnBrk="1" hangingPunct="1">
              <a:defRPr/>
            </a:pPr>
            <a:endParaRPr lang="pt-BR" sz="1100" dirty="0" smtClean="0"/>
          </a:p>
          <a:p>
            <a:pPr eaLnBrk="1" hangingPunct="1">
              <a:defRPr/>
            </a:pPr>
            <a:endParaRPr lang="pt-BR" sz="11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Espaço Reservado para Conteúdo 2"/>
          <p:cNvSpPr>
            <a:spLocks noGrp="1"/>
          </p:cNvSpPr>
          <p:nvPr>
            <p:ph idx="1"/>
          </p:nvPr>
        </p:nvSpPr>
        <p:spPr>
          <a:xfrm>
            <a:off x="539750" y="1773238"/>
            <a:ext cx="8001000" cy="4267200"/>
          </a:xfrm>
        </p:spPr>
        <p:txBody>
          <a:bodyPr/>
          <a:lstStyle/>
          <a:p>
            <a:pPr eaLnBrk="1" hangingPunct="1"/>
            <a:r>
              <a:rPr lang="pt-BR" sz="1200" b="1" smtClean="0"/>
              <a:t>VELOSO M M X, FEITOSA F E L: </a:t>
            </a:r>
            <a:r>
              <a:rPr lang="pt-BR" sz="1200" smtClean="0"/>
              <a:t>SÍNDROME DO ANTICORPO ANTIFOSFOLÍPIDE E GRAVIDEZ, Ver Bras</a:t>
            </a:r>
          </a:p>
          <a:p>
            <a:pPr eaLnBrk="1" hangingPunct="1"/>
            <a:r>
              <a:rPr lang="en-US" sz="1200" smtClean="0"/>
              <a:t>Anti-phospholipid Antibodies and Other Immunological Causes of Recurrent Foetal Loss – A Review of Literature of Various </a:t>
            </a:r>
            <a:r>
              <a:rPr lang="pt-BR" sz="1200" smtClean="0"/>
              <a:t>Therapeutic Protocols - Shrimati Shetty, Kanjaksha Ghosh</a:t>
            </a:r>
          </a:p>
          <a:p>
            <a:pPr eaLnBrk="1" hangingPunct="1"/>
            <a:r>
              <a:rPr lang="pt-BR" sz="1200" b="1" smtClean="0"/>
              <a:t>Síndrome antifosfolípide e gestação </a:t>
            </a:r>
            <a:r>
              <a:rPr lang="pt-BR" sz="1200" smtClean="0"/>
              <a:t>Egle Couto, Ricardo Barini, José Carlos Gama da Silva, Belmiro Gonçalves Pereira, Renato Passini Júnior, João Luiz Pinto e Silva; Departamento de Tocoginecologia – UNICAMP</a:t>
            </a:r>
          </a:p>
          <a:p>
            <a:pPr eaLnBrk="1" hangingPunct="1"/>
            <a:r>
              <a:rPr lang="pt-BR" sz="1200" b="1" smtClean="0"/>
              <a:t>Figueiró-Filho</a:t>
            </a:r>
            <a:r>
              <a:rPr lang="pt-BR" sz="1200" smtClean="0"/>
              <a:t> </a:t>
            </a:r>
            <a:r>
              <a:rPr lang="pt-BR" sz="1200" b="1" smtClean="0"/>
              <a:t>E A; Vasconcelos M M; Souza R de; Silva T Fda; Maia T L</a:t>
            </a:r>
            <a:r>
              <a:rPr lang="pt-BR" sz="1200" smtClean="0"/>
              <a:t>. Síndrome do anticorpo antifosfolipídio e gravidez / Antiphospholipid syndrome and pregnancy </a:t>
            </a:r>
            <a:r>
              <a:rPr lang="pt-BR" sz="1200" smtClean="0">
                <a:hlinkClick r:id="rId2"/>
              </a:rPr>
              <a:t>Femina</a:t>
            </a:r>
            <a:r>
              <a:rPr lang="pt-BR" sz="1200" smtClean="0"/>
              <a:t>;35(1):47-53, jan. 2007. ilus, tab.</a:t>
            </a:r>
          </a:p>
          <a:p>
            <a:pPr eaLnBrk="1" hangingPunct="1">
              <a:buFont typeface="Wingdings" pitchFamily="2" charset="2"/>
              <a:buNone/>
            </a:pPr>
            <a:endParaRPr lang="pt-BR" sz="1200" smtClean="0"/>
          </a:p>
          <a:p>
            <a:pPr eaLnBrk="1" hangingPunct="1">
              <a:buFont typeface="Wingdings" pitchFamily="2" charset="2"/>
              <a:buNone/>
            </a:pPr>
            <a:endParaRPr lang="pt-BR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Consultem também:</a:t>
            </a:r>
          </a:p>
        </p:txBody>
      </p:sp>
      <p:graphicFrame>
        <p:nvGraphicFramePr>
          <p:cNvPr id="129068" name="Group 44"/>
          <p:cNvGraphicFramePr>
            <a:graphicFrameLocks noGrp="1"/>
          </p:cNvGraphicFramePr>
          <p:nvPr/>
        </p:nvGraphicFramePr>
        <p:xfrm>
          <a:off x="611188" y="1844675"/>
          <a:ext cx="8281987" cy="3611563"/>
        </p:xfrm>
        <a:graphic>
          <a:graphicData uri="http://schemas.openxmlformats.org/drawingml/2006/table">
            <a:tbl>
              <a:tblPr/>
              <a:tblGrid>
                <a:gridCol w="6740525"/>
                <a:gridCol w="1541462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Hemorragia intraventricular no recém-nascido a termo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/>
                      </a:r>
                      <a:b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</a:b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Autor(es): Paulo R. Margotto</a:t>
                      </a:r>
                      <a:endParaRPr kumimoji="0" lang="pt-B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  <a:hlinkClick r:id="rId2"/>
                        </a:rPr>
                        <a:t>  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Hemorragia intraventricular no recém-nascido a termo:relato de 4 casos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/>
                      </a:r>
                      <a:b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</a:b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Autor(es): Paulo R. Margotto</a:t>
                      </a:r>
                      <a:endParaRPr kumimoji="0" lang="pt-B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  <a:hlinkClick r:id="rId3"/>
                        </a:rPr>
                        <a:t>  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Hemorragia intraventricular e talâmica em um recém-nascido a termo com aumento de anticorpos antifosfolípides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/>
                      </a:r>
                      <a:b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</a:b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Autor(es): Paulo R. Margotto</a:t>
                      </a:r>
                      <a:endParaRPr kumimoji="0" lang="pt-B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  <a:hlinkClick r:id="rId4"/>
                        </a:rPr>
                        <a:t>  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Hemorragia intraventricular no recém-nascido a termo (Apresentação)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/>
                      </a:r>
                      <a:b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</a:b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Autor(es): Paulo R. Margotto</a:t>
                      </a:r>
                      <a:endParaRPr kumimoji="0" lang="pt-B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  <a:hlinkClick r:id="rId5"/>
                        </a:rPr>
                        <a:t>  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29030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80288" y="1989138"/>
            <a:ext cx="352425" cy="285750"/>
          </a:xfrm>
          <a:prstGeom prst="rect">
            <a:avLst/>
          </a:prstGeom>
          <a:noFill/>
        </p:spPr>
      </p:pic>
      <p:pic>
        <p:nvPicPr>
          <p:cNvPr id="129034" name="Picture 10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80288" y="2781300"/>
            <a:ext cx="352425" cy="285750"/>
          </a:xfrm>
          <a:prstGeom prst="rect">
            <a:avLst/>
          </a:prstGeom>
          <a:noFill/>
        </p:spPr>
      </p:pic>
      <p:pic>
        <p:nvPicPr>
          <p:cNvPr id="129038" name="Picture 14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80288" y="3789363"/>
            <a:ext cx="352425" cy="285750"/>
          </a:xfrm>
          <a:prstGeom prst="rect">
            <a:avLst/>
          </a:prstGeom>
          <a:noFill/>
        </p:spPr>
      </p:pic>
      <p:pic>
        <p:nvPicPr>
          <p:cNvPr id="129042" name="Picture 18" descr="link2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80288" y="4868863"/>
            <a:ext cx="352425" cy="285750"/>
          </a:xfrm>
          <a:prstGeom prst="rect">
            <a:avLst/>
          </a:prstGeom>
          <a:noFill/>
        </p:spPr>
      </p:pic>
      <p:sp>
        <p:nvSpPr>
          <p:cNvPr id="129069" name="Text Box 45"/>
          <p:cNvSpPr txBox="1">
            <a:spLocks noChangeArrowheads="1"/>
          </p:cNvSpPr>
          <p:nvPr/>
        </p:nvSpPr>
        <p:spPr bwMode="auto">
          <a:xfrm>
            <a:off x="6640513" y="635000"/>
            <a:ext cx="1639887" cy="3762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Clicar aqui!</a:t>
            </a:r>
          </a:p>
        </p:txBody>
      </p:sp>
      <p:sp>
        <p:nvSpPr>
          <p:cNvPr id="129070" name="AutoShape 46"/>
          <p:cNvSpPr>
            <a:spLocks noChangeArrowheads="1"/>
          </p:cNvSpPr>
          <p:nvPr/>
        </p:nvSpPr>
        <p:spPr bwMode="auto">
          <a:xfrm>
            <a:off x="7812088" y="1052513"/>
            <a:ext cx="1020762" cy="1223962"/>
          </a:xfrm>
          <a:prstGeom prst="curvedLeftArrow">
            <a:avLst>
              <a:gd name="adj1" fmla="val 23981"/>
              <a:gd name="adj2" fmla="val 47963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88913"/>
            <a:ext cx="8027987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8005" name="Text Box 5"/>
          <p:cNvSpPr txBox="1">
            <a:spLocks noChangeArrowheads="1"/>
          </p:cNvSpPr>
          <p:nvPr/>
        </p:nvSpPr>
        <p:spPr bwMode="auto">
          <a:xfrm>
            <a:off x="250825" y="5013325"/>
            <a:ext cx="85217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0000FF"/>
                </a:solidFill>
              </a:rPr>
              <a:t>Dda Márcia, Dra. Regina Froz, Dra. Denise Cidade, Dr. Paulo R. Margotto e Dda Lívia</a:t>
            </a: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22882" name="Espaço Reservado para Conteúdo 3" descr="funny-baby-costum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6988"/>
            <a:ext cx="9144000" cy="6858000"/>
          </a:xfrm>
        </p:spPr>
      </p:pic>
      <p:sp>
        <p:nvSpPr>
          <p:cNvPr id="122883" name="CaixaDeTexto 5"/>
          <p:cNvSpPr txBox="1">
            <a:spLocks noChangeArrowheads="1"/>
          </p:cNvSpPr>
          <p:nvPr/>
        </p:nvSpPr>
        <p:spPr bwMode="auto">
          <a:xfrm>
            <a:off x="642938" y="5357813"/>
            <a:ext cx="44386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6000"/>
              <a:t>Obrigada!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rfil">
  <a:themeElements>
    <a:clrScheme name="Perfil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erfi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Perfil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fil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965</TotalTime>
  <Words>2809</Words>
  <Application>Microsoft Office PowerPoint</Application>
  <PresentationFormat>Apresentação na tela (4:3)</PresentationFormat>
  <Paragraphs>431</Paragraphs>
  <Slides>107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Modelo de design</vt:lpstr>
      </vt:variant>
      <vt:variant>
        <vt:i4>5</vt:i4>
      </vt:variant>
      <vt:variant>
        <vt:lpstr>Títulos de slides</vt:lpstr>
      </vt:variant>
      <vt:variant>
        <vt:i4>107</vt:i4>
      </vt:variant>
    </vt:vector>
  </HeadingPairs>
  <TitlesOfParts>
    <vt:vector size="121" baseType="lpstr">
      <vt:lpstr>Verdana</vt:lpstr>
      <vt:lpstr>Arial</vt:lpstr>
      <vt:lpstr>Wingdings</vt:lpstr>
      <vt:lpstr>Calibri</vt:lpstr>
      <vt:lpstr>Arial Narrow</vt:lpstr>
      <vt:lpstr>Monotype Sorts</vt:lpstr>
      <vt:lpstr>Courier New</vt:lpstr>
      <vt:lpstr>Times New Roman</vt:lpstr>
      <vt:lpstr>Arial Black</vt:lpstr>
      <vt:lpstr>Perfil</vt:lpstr>
      <vt:lpstr>Perfil</vt:lpstr>
      <vt:lpstr>Perfil</vt:lpstr>
      <vt:lpstr>Perfil</vt:lpstr>
      <vt:lpstr>Perfil</vt:lpstr>
      <vt:lpstr>Sessão Anátomo-Clínica</vt:lpstr>
      <vt:lpstr>Caso Clínico</vt:lpstr>
      <vt:lpstr>Caso Clínico</vt:lpstr>
      <vt:lpstr>Caso Clínico</vt:lpstr>
      <vt:lpstr>Caso Clínico</vt:lpstr>
      <vt:lpstr> Exames</vt:lpstr>
      <vt:lpstr>Antecedentes Maternos</vt:lpstr>
      <vt:lpstr>Antecedentes Maternos</vt:lpstr>
      <vt:lpstr>Antecedentes Maternos</vt:lpstr>
      <vt:lpstr>Anátomo-clínica:25/8/2010</vt:lpstr>
      <vt:lpstr>A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Conclusão</vt:lpstr>
      <vt:lpstr>Hemostasia</vt:lpstr>
      <vt:lpstr>Slide 40</vt:lpstr>
      <vt:lpstr>Slide 41</vt:lpstr>
      <vt:lpstr>Definição</vt:lpstr>
      <vt:lpstr>Classificação</vt:lpstr>
      <vt:lpstr>Trombofilias</vt:lpstr>
      <vt:lpstr>Slide 45</vt:lpstr>
      <vt:lpstr>Trombofilias</vt:lpstr>
      <vt:lpstr>Trombofilia</vt:lpstr>
      <vt:lpstr>Trombofilias</vt:lpstr>
      <vt:lpstr>Tombofilias</vt:lpstr>
      <vt:lpstr>Trombofilias</vt:lpstr>
      <vt:lpstr>Mutações nos Genes do  Fator V</vt:lpstr>
      <vt:lpstr>Mutações nos Genes do  Fator V</vt:lpstr>
      <vt:lpstr>Mutações nos Genes do  Fator V</vt:lpstr>
      <vt:lpstr>Deficiência Congênita de Proteína C </vt:lpstr>
      <vt:lpstr>Deficiência Congênita de Proteína C</vt:lpstr>
      <vt:lpstr>Deficiência Congênita de Proteína C</vt:lpstr>
      <vt:lpstr>Deficiência Congênita de Proteína S</vt:lpstr>
      <vt:lpstr>Deficiência Congênita de Proteína S</vt:lpstr>
      <vt:lpstr>Deficiência Congênita de Antitrombina III</vt:lpstr>
      <vt:lpstr>Deficiência Congênita de Antitrombina III</vt:lpstr>
      <vt:lpstr>Deficiência Congênita de Antitrombina III</vt:lpstr>
      <vt:lpstr>Síndrome do anticorpo antifosfolípide (SAAF)</vt:lpstr>
      <vt:lpstr>Anticorpos antifosfolípides</vt:lpstr>
      <vt:lpstr>Classificação (Asherson &amp; Cervera, 1994)</vt:lpstr>
      <vt:lpstr>SAAF - Patogenia</vt:lpstr>
      <vt:lpstr>SAAF na gestação</vt:lpstr>
      <vt:lpstr>Slide 67</vt:lpstr>
      <vt:lpstr>Slide 68</vt:lpstr>
      <vt:lpstr>Slide 69</vt:lpstr>
      <vt:lpstr>Trombofilias</vt:lpstr>
      <vt:lpstr>Trombofilias</vt:lpstr>
      <vt:lpstr>Slide 72</vt:lpstr>
      <vt:lpstr>Anticoagulação em gestantes de risco</vt:lpstr>
      <vt:lpstr>Slide 74</vt:lpstr>
      <vt:lpstr>Slide 75</vt:lpstr>
      <vt:lpstr>Slide 76</vt:lpstr>
      <vt:lpstr>Trombofilias Minor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Trombofilias – complicações para o RN</vt:lpstr>
      <vt:lpstr>Anátomo-Clínica:Comentários adicionais</vt:lpstr>
      <vt:lpstr>Anátomo-clínica:Comentários adicionais CLEXANER</vt:lpstr>
      <vt:lpstr>ANÁTOMO-CLÍNICA: COMENTÁRIOS ADICIONAIS</vt:lpstr>
      <vt:lpstr>ANÁTOMO-CLÍNICA: COMENTÁRIOS ADICIONAIS</vt:lpstr>
      <vt:lpstr>ANÁTOMO-CLÍNICA: COMENTÁRIOS ADICIONAIS</vt:lpstr>
      <vt:lpstr>ANÁTOMO-CLÍNICA: COMENTÁRIOS ADICIONAIS</vt:lpstr>
      <vt:lpstr>ANÁTOMO-CLÍNICA: COMENTÁRIOS ADICIONAIS</vt:lpstr>
      <vt:lpstr>ANÁTOMO-CLÍNICA: COMENTÁRIOS ADICIONAIS</vt:lpstr>
      <vt:lpstr>ANÁTOMO-CLÍNICA: COMENTÁRIOS ADICIONAIS</vt:lpstr>
      <vt:lpstr>ANÁTOMO-CLÍNICA: COMENTÁRIOS ADICIONAIS</vt:lpstr>
      <vt:lpstr>ANÁTOMO-CLÍNICA: COMENTÁRIOS ADICIONAIS</vt:lpstr>
      <vt:lpstr>Slide 101</vt:lpstr>
      <vt:lpstr>ANÁTOMO-CLÍNICA: COMENTÁRIOS ADICIONAIS</vt:lpstr>
      <vt:lpstr>Bibliografia</vt:lpstr>
      <vt:lpstr>Slide 104</vt:lpstr>
      <vt:lpstr>Consultem também:</vt:lpstr>
      <vt:lpstr>Slide 106</vt:lpstr>
      <vt:lpstr>Slide 107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Sessão Anatomoclínica</dc:title>
  <dc:creator>Administrador</dc:creator>
  <cp:lastModifiedBy>PAULO</cp:lastModifiedBy>
  <cp:revision>68</cp:revision>
  <dcterms:created xsi:type="dcterms:W3CDTF">2010-07-17T17:51:46Z</dcterms:created>
  <dcterms:modified xsi:type="dcterms:W3CDTF">2010-08-27T17:23:01Z</dcterms:modified>
</cp:coreProperties>
</file>