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33" r:id="rId1"/>
  </p:sldMasterIdLst>
  <p:sldIdLst>
    <p:sldId id="256" r:id="rId2"/>
    <p:sldId id="258" r:id="rId3"/>
    <p:sldId id="259" r:id="rId4"/>
    <p:sldId id="260" r:id="rId5"/>
    <p:sldId id="261" r:id="rId6"/>
    <p:sldId id="262" r:id="rId7"/>
    <p:sldId id="265" r:id="rId8"/>
    <p:sldId id="264"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4" r:id="rId26"/>
    <p:sldId id="285" r:id="rId27"/>
    <p:sldId id="286" r:id="rId28"/>
    <p:sldId id="287" r:id="rId29"/>
    <p:sldId id="288" r:id="rId30"/>
    <p:sldId id="289" r:id="rId31"/>
    <p:sldId id="290" r:id="rId32"/>
    <p:sldId id="292" r:id="rId33"/>
    <p:sldId id="295" r:id="rId34"/>
    <p:sldId id="291" r:id="rId35"/>
    <p:sldId id="296" r:id="rId36"/>
    <p:sldId id="283" r:id="rId37"/>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6" d="100"/>
          <a:sy n="96" d="100"/>
        </p:scale>
        <p:origin x="-91" y="-139"/>
      </p:cViewPr>
      <p:guideLst>
        <p:guide orient="horz" pos="2160"/>
        <p:guide pos="3840"/>
      </p:guideLst>
    </p:cSldViewPr>
  </p:slideViewPr>
  <p:notesTextViewPr>
    <p:cViewPr>
      <p:scale>
        <a:sx n="1" d="1"/>
        <a:sy n="1" d="1"/>
      </p:scale>
      <p:origin x="0" y="0"/>
    </p:cViewPr>
  </p:notesTextViewPr>
  <p:sorterViewPr>
    <p:cViewPr>
      <p:scale>
        <a:sx n="66" d="100"/>
        <a:sy n="66" d="100"/>
      </p:scale>
      <p:origin x="0" y="133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4" name="Freeform 6"/>
          <p:cNvSpPr>
            <a:spLocks noChangeArrowheads="1"/>
          </p:cNvSpPr>
          <p:nvPr/>
        </p:nvSpPr>
        <p:spPr bwMode="auto">
          <a:xfrm>
            <a:off x="0" y="4324350"/>
            <a:ext cx="1744663" cy="777875"/>
          </a:xfrm>
          <a:custGeom>
            <a:avLst/>
            <a:gdLst>
              <a:gd name="T0" fmla="*/ 0 w 372"/>
              <a:gd name="T1" fmla="*/ 0 h 166"/>
              <a:gd name="T2" fmla="*/ 372 w 372"/>
              <a:gd name="T3" fmla="*/ 166 h 166"/>
            </a:gdLst>
            <a:ahLst/>
            <a:cxnLst/>
            <a:rect l="T0" t="T1" r="T2" b="T3"/>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pt-BR" smtClean="0"/>
              <a:t>Clique para editar o título mestre</a:t>
            </a:r>
            <a:endParaRPr lang="en-US" dirty="0"/>
          </a:p>
        </p:txBody>
      </p:sp>
      <p:sp>
        <p:nvSpPr>
          <p:cNvPr id="3" name="Subtitle 2"/>
          <p:cNvSpPr>
            <a:spLocks noGrp="1"/>
          </p:cNvSpPr>
          <p:nvPr>
            <p:ph type="subTitle" idx="1"/>
          </p:nvPr>
        </p:nvSpPr>
        <p:spPr>
          <a:xfrm>
            <a:off x="2589213" y="4777379"/>
            <a:ext cx="8915399" cy="1126283"/>
          </a:xfrm>
        </p:spPr>
        <p:txBody>
          <a:bodyPr/>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5" name="Date Placeholder 3"/>
          <p:cNvSpPr>
            <a:spLocks noGrp="1"/>
          </p:cNvSpPr>
          <p:nvPr>
            <p:ph type="dt" sz="half" idx="10"/>
          </p:nvPr>
        </p:nvSpPr>
        <p:spPr/>
        <p:txBody>
          <a:bodyPr/>
          <a:lstStyle>
            <a:lvl1pPr>
              <a:defRPr/>
            </a:lvl1pPr>
          </a:lstStyle>
          <a:p>
            <a:pPr>
              <a:defRPr/>
            </a:pPr>
            <a:fld id="{0E6C79C8-6A14-47FE-A80A-494A7E22E4F8}" type="datetimeFigureOut">
              <a:rPr lang="pt-BR"/>
              <a:pPr>
                <a:defRPr/>
              </a:pPr>
              <a:t>15/12/2017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a:xfrm>
            <a:off x="531813" y="4529138"/>
            <a:ext cx="779462" cy="365125"/>
          </a:xfrm>
        </p:spPr>
        <p:txBody>
          <a:bodyPr/>
          <a:lstStyle>
            <a:lvl1pPr>
              <a:defRPr/>
            </a:lvl1pPr>
          </a:lstStyle>
          <a:p>
            <a:pPr>
              <a:defRPr/>
            </a:pPr>
            <a:fld id="{8A97DF6E-38A6-4E6B-9E9A-0F735D36A5F3}"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92925" y="624110"/>
            <a:ext cx="8911687" cy="1280890"/>
          </a:xfrm>
        </p:spPr>
        <p:txBody>
          <a:bodyPr/>
          <a:lstStyle/>
          <a:p>
            <a:r>
              <a:rPr lang="pt-BR" smtClean="0"/>
              <a:t>Clique para editar o título mestre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8010AA54-57DB-4A8D-A772-9ADD6D04378A}" type="datetimeFigureOut">
              <a:rPr lang="pt-BR"/>
              <a:pPr>
                <a:defRPr/>
              </a:pPr>
              <a:t>15/12/2017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7BADEBDB-C5E9-4F20-B65A-E7B70B83C170}"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31781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2589212" y="3530129"/>
            <a:ext cx="8915399" cy="860400"/>
          </a:xfrm>
        </p:spPr>
        <p:txBody>
          <a:bodyPr/>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43B0E5F8-36DC-4CF5-8BBC-C7F5815187A3}" type="datetimeFigureOut">
              <a:rPr lang="pt-BR"/>
              <a:pPr>
                <a:defRPr/>
              </a:pPr>
              <a:t>15/12/2017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a:xfrm>
            <a:off x="531813" y="3244850"/>
            <a:ext cx="779462" cy="365125"/>
          </a:xfrm>
        </p:spPr>
        <p:txBody>
          <a:bodyPr/>
          <a:lstStyle>
            <a:lvl1pPr>
              <a:defRPr/>
            </a:lvl1pPr>
          </a:lstStyle>
          <a:p>
            <a:pPr>
              <a:defRPr/>
            </a:pPr>
            <a:fld id="{04555412-9C60-4B5F-BD3E-7AEA0288B697}"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8" name="Title 7"/>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6" name="Date Placeholder 4"/>
          <p:cNvSpPr>
            <a:spLocks noGrp="1"/>
          </p:cNvSpPr>
          <p:nvPr>
            <p:ph type="dt" sz="half" idx="10"/>
          </p:nvPr>
        </p:nvSpPr>
        <p:spPr/>
        <p:txBody>
          <a:bodyPr/>
          <a:lstStyle>
            <a:lvl1pPr>
              <a:defRPr/>
            </a:lvl1pPr>
          </a:lstStyle>
          <a:p>
            <a:pPr>
              <a:defRPr/>
            </a:pPr>
            <a:fld id="{7E17BC3A-8042-430C-9205-DACAFA692318}" type="datetimeFigureOut">
              <a:rPr lang="pt-BR"/>
              <a:pPr>
                <a:defRPr/>
              </a:pPr>
              <a:t>15/12/2017</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6C988EBB-998C-4467-B825-AD930F199907}"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7"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10" name="Title 9"/>
          <p:cNvSpPr>
            <a:spLocks noGrp="1"/>
          </p:cNvSpPr>
          <p:nvPr>
            <p:ph type="title"/>
          </p:nvPr>
        </p:nvSpPr>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8" name="Date Placeholder 6"/>
          <p:cNvSpPr>
            <a:spLocks noGrp="1"/>
          </p:cNvSpPr>
          <p:nvPr>
            <p:ph type="dt" sz="half" idx="10"/>
          </p:nvPr>
        </p:nvSpPr>
        <p:spPr/>
        <p:txBody>
          <a:bodyPr/>
          <a:lstStyle>
            <a:lvl1pPr>
              <a:defRPr/>
            </a:lvl1pPr>
          </a:lstStyle>
          <a:p>
            <a:pPr>
              <a:defRPr/>
            </a:pPr>
            <a:fld id="{49126AAC-476B-4F0A-8C17-74E6CD2BE606}" type="datetimeFigureOut">
              <a:rPr lang="pt-BR"/>
              <a:pPr>
                <a:defRPr/>
              </a:pPr>
              <a:t>15/12/2017</a:t>
            </a:fld>
            <a:endParaRPr lang="pt-BR"/>
          </a:p>
        </p:txBody>
      </p:sp>
      <p:sp>
        <p:nvSpPr>
          <p:cNvPr id="9" name="Footer Placeholder 7"/>
          <p:cNvSpPr>
            <a:spLocks noGrp="1"/>
          </p:cNvSpPr>
          <p:nvPr>
            <p:ph type="ftr" sz="quarter" idx="11"/>
          </p:nvPr>
        </p:nvSpPr>
        <p:spPr/>
        <p:txBody>
          <a:bodyPr/>
          <a:lstStyle>
            <a:lvl1pPr>
              <a:defRPr/>
            </a:lvl1pPr>
          </a:lstStyle>
          <a:p>
            <a:pPr>
              <a:defRPr/>
            </a:pPr>
            <a:endParaRPr lang="pt-BR"/>
          </a:p>
        </p:txBody>
      </p:sp>
      <p:sp>
        <p:nvSpPr>
          <p:cNvPr id="11" name="Slide Number Placeholder 5"/>
          <p:cNvSpPr>
            <a:spLocks noGrp="1"/>
          </p:cNvSpPr>
          <p:nvPr>
            <p:ph type="sldNum" sz="quarter" idx="12"/>
          </p:nvPr>
        </p:nvSpPr>
        <p:spPr/>
        <p:txBody>
          <a:bodyPr/>
          <a:lstStyle>
            <a:lvl1pPr>
              <a:defRPr/>
            </a:lvl1pPr>
          </a:lstStyle>
          <a:p>
            <a:pPr>
              <a:defRPr/>
            </a:pPr>
            <a:fld id="{2AE967CD-2DF4-46D7-BA57-836C1EE83949}"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p:txBody>
          <a:bodyPr/>
          <a:lstStyle/>
          <a:p>
            <a:r>
              <a:rPr lang="pt-BR" smtClean="0"/>
              <a:t>Clique para editar o título mestre</a:t>
            </a:r>
            <a:endParaRPr lang="en-US" dirty="0"/>
          </a:p>
        </p:txBody>
      </p:sp>
      <p:sp>
        <p:nvSpPr>
          <p:cNvPr id="4" name="Date Placeholder 2"/>
          <p:cNvSpPr>
            <a:spLocks noGrp="1"/>
          </p:cNvSpPr>
          <p:nvPr>
            <p:ph type="dt" sz="half" idx="10"/>
          </p:nvPr>
        </p:nvSpPr>
        <p:spPr/>
        <p:txBody>
          <a:bodyPr/>
          <a:lstStyle>
            <a:lvl1pPr>
              <a:defRPr/>
            </a:lvl1pPr>
          </a:lstStyle>
          <a:p>
            <a:pPr>
              <a:defRPr/>
            </a:pPr>
            <a:fld id="{2F9ED89D-181F-4719-80BA-72F8AF58C5D2}" type="datetimeFigureOut">
              <a:rPr lang="pt-BR"/>
              <a:pPr>
                <a:defRPr/>
              </a:pPr>
              <a:t>15/12/2017</a:t>
            </a:fld>
            <a:endParaRPr lang="pt-BR"/>
          </a:p>
        </p:txBody>
      </p:sp>
      <p:sp>
        <p:nvSpPr>
          <p:cNvPr id="5" name="Footer Placeholder 3"/>
          <p:cNvSpPr>
            <a:spLocks noGrp="1"/>
          </p:cNvSpPr>
          <p:nvPr>
            <p:ph type="ftr" sz="quarter" idx="11"/>
          </p:nvPr>
        </p:nvSpPr>
        <p:spPr/>
        <p:txBody>
          <a:bodyPr/>
          <a:lstStyle>
            <a:lvl1pPr>
              <a:defRPr/>
            </a:lvl1pPr>
          </a:lstStyle>
          <a:p>
            <a:pPr>
              <a:defRPr/>
            </a:pPr>
            <a:endParaRPr lang="pt-BR"/>
          </a:p>
        </p:txBody>
      </p:sp>
      <p:sp>
        <p:nvSpPr>
          <p:cNvPr id="6" name="Slide Number Placeholder 4"/>
          <p:cNvSpPr>
            <a:spLocks noGrp="1"/>
          </p:cNvSpPr>
          <p:nvPr>
            <p:ph type="sldNum" sz="quarter" idx="12"/>
          </p:nvPr>
        </p:nvSpPr>
        <p:spPr/>
        <p:txBody>
          <a:bodyPr/>
          <a:lstStyle>
            <a:lvl1pPr>
              <a:defRPr/>
            </a:lvl1pPr>
          </a:lstStyle>
          <a:p>
            <a:pPr>
              <a:defRPr/>
            </a:pPr>
            <a:fld id="{5691110A-ED5C-4406-8292-348569DBCD6F}"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3" name="Date Placeholder 1"/>
          <p:cNvSpPr>
            <a:spLocks noGrp="1"/>
          </p:cNvSpPr>
          <p:nvPr>
            <p:ph type="dt" sz="half" idx="10"/>
          </p:nvPr>
        </p:nvSpPr>
        <p:spPr/>
        <p:txBody>
          <a:bodyPr/>
          <a:lstStyle>
            <a:lvl1pPr>
              <a:defRPr/>
            </a:lvl1pPr>
          </a:lstStyle>
          <a:p>
            <a:pPr>
              <a:defRPr/>
            </a:pPr>
            <a:fld id="{D942F5CE-6F8C-4593-8938-75BBA922A06F}" type="datetimeFigureOut">
              <a:rPr lang="pt-BR"/>
              <a:pPr>
                <a:defRPr/>
              </a:pPr>
              <a:t>15/12/2017</a:t>
            </a:fld>
            <a:endParaRPr lang="pt-BR"/>
          </a:p>
        </p:txBody>
      </p:sp>
      <p:sp>
        <p:nvSpPr>
          <p:cNvPr id="4" name="Footer Placeholder 2"/>
          <p:cNvSpPr>
            <a:spLocks noGrp="1"/>
          </p:cNvSpPr>
          <p:nvPr>
            <p:ph type="ftr" sz="quarter" idx="11"/>
          </p:nvPr>
        </p:nvSpPr>
        <p:spPr/>
        <p:txBody>
          <a:bodyPr/>
          <a:lstStyle>
            <a:lvl1pPr>
              <a:defRPr/>
            </a:lvl1pPr>
          </a:lstStyle>
          <a:p>
            <a:pPr>
              <a:defRPr/>
            </a:pPr>
            <a:endParaRPr lang="pt-BR"/>
          </a:p>
        </p:txBody>
      </p:sp>
      <p:sp>
        <p:nvSpPr>
          <p:cNvPr id="5" name="Slide Number Placeholder 3"/>
          <p:cNvSpPr>
            <a:spLocks noGrp="1"/>
          </p:cNvSpPr>
          <p:nvPr>
            <p:ph type="sldNum" sz="quarter" idx="12"/>
          </p:nvPr>
        </p:nvSpPr>
        <p:spPr/>
        <p:txBody>
          <a:bodyPr/>
          <a:lstStyle>
            <a:lvl1pPr>
              <a:defRPr/>
            </a:lvl1pPr>
          </a:lstStyle>
          <a:p>
            <a:pPr>
              <a:defRPr/>
            </a:pPr>
            <a:fld id="{699A4706-EA38-43CA-ACEF-BE0DA389EA24}"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2" y="446088"/>
            <a:ext cx="3505199" cy="976312"/>
          </a:xfrm>
        </p:spPr>
        <p:txBody>
          <a:bodyPr anchor="b"/>
          <a:lstStyle>
            <a:lvl1pPr algn="l">
              <a:defRPr sz="2000" b="0"/>
            </a:lvl1pPr>
          </a:lstStyle>
          <a:p>
            <a:r>
              <a:rPr lang="pt-BR" smtClean="0"/>
              <a:t>Clique para editar o título mestre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B1F7EA5B-537A-4196-A9D8-2BE9818965E8}" type="datetimeFigureOut">
              <a:rPr lang="pt-BR"/>
              <a:pPr>
                <a:defRPr/>
              </a:pPr>
              <a:t>15/12/2017</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EAEF4B20-F7DF-44F8-BC0E-B29683B81973}"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2589212" y="634965"/>
            <a:ext cx="8915400" cy="3854970"/>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39045856-91F5-49F5-A38A-FA4D102727C7}" type="datetimeFigureOut">
              <a:rPr lang="pt-BR"/>
              <a:pPr>
                <a:defRPr/>
              </a:pPr>
              <a:t>15/12/2017</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a:xfrm>
            <a:off x="531813" y="4983163"/>
            <a:ext cx="779462" cy="365125"/>
          </a:xfrm>
        </p:spPr>
        <p:txBody>
          <a:bodyPr/>
          <a:lstStyle>
            <a:lvl1pPr>
              <a:defRPr/>
            </a:lvl1pPr>
          </a:lstStyle>
          <a:p>
            <a:pPr>
              <a:defRPr/>
            </a:pPr>
            <a:fld id="{1002ADBE-3FD9-431E-B2D7-F7D44E7F0477}"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31781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4A30A697-9905-43BF-85FF-9967C3C33725}" type="datetimeFigureOut">
              <a:rPr lang="pt-BR"/>
              <a:pPr>
                <a:defRPr/>
              </a:pPr>
              <a:t>15/12/2017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a:xfrm>
            <a:off x="531813" y="3244850"/>
            <a:ext cx="779462" cy="365125"/>
          </a:xfrm>
        </p:spPr>
        <p:txBody>
          <a:bodyPr/>
          <a:lstStyle>
            <a:lvl1pPr>
              <a:defRPr/>
            </a:lvl1pPr>
          </a:lstStyle>
          <a:p>
            <a:pPr>
              <a:defRPr/>
            </a:pPr>
            <a:fld id="{0734DD15-7393-4FD2-9752-A9BAFB89D245}"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31781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6" name="TextBox 13"/>
          <p:cNvSpPr txBox="1"/>
          <p:nvPr/>
        </p:nvSpPr>
        <p:spPr>
          <a:xfrm>
            <a:off x="2466975" y="647700"/>
            <a:ext cx="609600" cy="585788"/>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7" name="TextBox 14"/>
          <p:cNvSpPr txBox="1"/>
          <p:nvPr/>
        </p:nvSpPr>
        <p:spPr>
          <a:xfrm>
            <a:off x="11114088" y="2905125"/>
            <a:ext cx="609600" cy="584200"/>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pt-BR" smtClean="0"/>
              <a:t>Clique para editar o título mestre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8" name="Date Placeholder 3"/>
          <p:cNvSpPr>
            <a:spLocks noGrp="1"/>
          </p:cNvSpPr>
          <p:nvPr>
            <p:ph type="dt" sz="half" idx="14"/>
          </p:nvPr>
        </p:nvSpPr>
        <p:spPr/>
        <p:txBody>
          <a:bodyPr/>
          <a:lstStyle>
            <a:lvl1pPr>
              <a:defRPr/>
            </a:lvl1pPr>
          </a:lstStyle>
          <a:p>
            <a:pPr>
              <a:defRPr/>
            </a:pPr>
            <a:fld id="{F13A6ABF-210E-4F08-814B-5A640793884F}" type="datetimeFigureOut">
              <a:rPr lang="pt-BR"/>
              <a:pPr>
                <a:defRPr/>
              </a:pPr>
              <a:t>15/12/2017</a:t>
            </a:fld>
            <a:endParaRPr lang="pt-BR"/>
          </a:p>
        </p:txBody>
      </p:sp>
      <p:sp>
        <p:nvSpPr>
          <p:cNvPr id="9" name="Footer Placeholder 4"/>
          <p:cNvSpPr>
            <a:spLocks noGrp="1"/>
          </p:cNvSpPr>
          <p:nvPr>
            <p:ph type="ftr" sz="quarter" idx="15"/>
          </p:nvPr>
        </p:nvSpPr>
        <p:spPr/>
        <p:txBody>
          <a:bodyPr/>
          <a:lstStyle>
            <a:lvl1pPr>
              <a:defRPr/>
            </a:lvl1pPr>
          </a:lstStyle>
          <a:p>
            <a:pPr>
              <a:defRPr/>
            </a:pPr>
            <a:endParaRPr lang="pt-BR"/>
          </a:p>
        </p:txBody>
      </p:sp>
      <p:sp>
        <p:nvSpPr>
          <p:cNvPr id="10" name="Slide Number Placeholder 5"/>
          <p:cNvSpPr>
            <a:spLocks noGrp="1"/>
          </p:cNvSpPr>
          <p:nvPr>
            <p:ph type="sldNum" sz="quarter" idx="16"/>
          </p:nvPr>
        </p:nvSpPr>
        <p:spPr>
          <a:xfrm>
            <a:off x="531813" y="3244850"/>
            <a:ext cx="779462" cy="365125"/>
          </a:xfrm>
        </p:spPr>
        <p:txBody>
          <a:bodyPr/>
          <a:lstStyle>
            <a:lvl1pPr>
              <a:defRPr/>
            </a:lvl1pPr>
          </a:lstStyle>
          <a:p>
            <a:pPr>
              <a:defRPr/>
            </a:pPr>
            <a:fld id="{DAB34F46-A6E2-4F00-8FA5-DB78308C569F}"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434D1B88-5EFA-4359-B26E-87DEA797ADD2}" type="datetimeFigureOut">
              <a:rPr lang="pt-BR"/>
              <a:pPr>
                <a:defRPr/>
              </a:pPr>
              <a:t>15/12/2017</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a:xfrm>
            <a:off x="531813" y="4983163"/>
            <a:ext cx="779462" cy="365125"/>
          </a:xfrm>
        </p:spPr>
        <p:txBody>
          <a:bodyPr/>
          <a:lstStyle>
            <a:lvl1pPr>
              <a:defRPr/>
            </a:lvl1pPr>
          </a:lstStyle>
          <a:p>
            <a:pPr>
              <a:defRPr/>
            </a:pPr>
            <a:fld id="{CE022A84-41E8-42D0-9BAD-386BD61CC629}" type="slidenum">
              <a:rPr lang="pt-BR"/>
              <a:pPr>
                <a:defRP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6" name="TextBox 16"/>
          <p:cNvSpPr txBox="1"/>
          <p:nvPr/>
        </p:nvSpPr>
        <p:spPr>
          <a:xfrm>
            <a:off x="2466975" y="647700"/>
            <a:ext cx="609600" cy="585788"/>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7" name="TextBox 17"/>
          <p:cNvSpPr txBox="1"/>
          <p:nvPr/>
        </p:nvSpPr>
        <p:spPr>
          <a:xfrm>
            <a:off x="11114088" y="2905125"/>
            <a:ext cx="609600" cy="584200"/>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pt-BR" smtClean="0"/>
              <a:t>Clique para editar o título mestre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smtClean="0"/>
              <a:t>Clique para editar o texto mestre</a:t>
            </a:r>
          </a:p>
        </p:txBody>
      </p:sp>
      <p:sp>
        <p:nvSpPr>
          <p:cNvPr id="8" name="Date Placeholder 4"/>
          <p:cNvSpPr>
            <a:spLocks noGrp="1"/>
          </p:cNvSpPr>
          <p:nvPr>
            <p:ph type="dt" sz="half" idx="14"/>
          </p:nvPr>
        </p:nvSpPr>
        <p:spPr/>
        <p:txBody>
          <a:bodyPr/>
          <a:lstStyle>
            <a:lvl1pPr>
              <a:defRPr/>
            </a:lvl1pPr>
          </a:lstStyle>
          <a:p>
            <a:pPr>
              <a:defRPr/>
            </a:pPr>
            <a:fld id="{082056EC-4DC4-4BDE-B75E-3402129DB491}" type="datetimeFigureOut">
              <a:rPr lang="pt-BR"/>
              <a:pPr>
                <a:defRPr/>
              </a:pPr>
              <a:t>15/12/2017</a:t>
            </a:fld>
            <a:endParaRPr lang="pt-BR"/>
          </a:p>
        </p:txBody>
      </p:sp>
      <p:sp>
        <p:nvSpPr>
          <p:cNvPr id="9" name="Footer Placeholder 5"/>
          <p:cNvSpPr>
            <a:spLocks noGrp="1"/>
          </p:cNvSpPr>
          <p:nvPr>
            <p:ph type="ftr" sz="quarter" idx="15"/>
          </p:nvPr>
        </p:nvSpPr>
        <p:spPr/>
        <p:txBody>
          <a:bodyPr/>
          <a:lstStyle>
            <a:lvl1pPr>
              <a:defRPr/>
            </a:lvl1pPr>
          </a:lstStyle>
          <a:p>
            <a:pPr>
              <a:defRPr/>
            </a:pPr>
            <a:endParaRPr lang="pt-BR"/>
          </a:p>
        </p:txBody>
      </p:sp>
      <p:sp>
        <p:nvSpPr>
          <p:cNvPr id="10" name="Slide Number Placeholder 6"/>
          <p:cNvSpPr>
            <a:spLocks noGrp="1"/>
          </p:cNvSpPr>
          <p:nvPr>
            <p:ph type="sldNum" sz="quarter" idx="16"/>
          </p:nvPr>
        </p:nvSpPr>
        <p:spPr>
          <a:xfrm>
            <a:off x="531813" y="4983163"/>
            <a:ext cx="779462" cy="365125"/>
          </a:xfrm>
        </p:spPr>
        <p:txBody>
          <a:bodyPr/>
          <a:lstStyle>
            <a:lvl1pPr>
              <a:defRPr/>
            </a:lvl1pPr>
          </a:lstStyle>
          <a:p>
            <a:pPr>
              <a:defRPr/>
            </a:pPr>
            <a:fld id="{88AAED11-72E2-4D4E-B61E-7831EB0071F6}" type="slidenum">
              <a:rPr lang="pt-BR"/>
              <a:pPr>
                <a:defRPr/>
              </a:pPr>
              <a:t>‹nº›</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sp>
        <p:nvSpPr>
          <p:cNvPr id="5" name="Freeform 11"/>
          <p:cNvSpPr>
            <a:spLocks noChangeArrowheads="1"/>
          </p:cNvSpPr>
          <p:nvPr/>
        </p:nvSpPr>
        <p:spPr bwMode="auto">
          <a:xfrm flipV="1">
            <a:off x="-4763" y="491172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pt-BR" smtClean="0"/>
              <a:t>Clique para editar o título mestre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smtClean="0"/>
              <a:t>Clique para editar o texto mestre</a:t>
            </a:r>
          </a:p>
        </p:txBody>
      </p:sp>
      <p:sp>
        <p:nvSpPr>
          <p:cNvPr id="6" name="Date Placeholder 4"/>
          <p:cNvSpPr>
            <a:spLocks noGrp="1"/>
          </p:cNvSpPr>
          <p:nvPr>
            <p:ph type="dt" sz="half" idx="14"/>
          </p:nvPr>
        </p:nvSpPr>
        <p:spPr/>
        <p:txBody>
          <a:bodyPr/>
          <a:lstStyle>
            <a:lvl1pPr>
              <a:defRPr/>
            </a:lvl1pPr>
          </a:lstStyle>
          <a:p>
            <a:pPr>
              <a:defRPr/>
            </a:pPr>
            <a:fld id="{43E963D8-6316-43D8-A2ED-14A66368BF3D}" type="datetimeFigureOut">
              <a:rPr lang="pt-BR"/>
              <a:pPr>
                <a:defRPr/>
              </a:pPr>
              <a:t>15/12/2017</a:t>
            </a:fld>
            <a:endParaRPr lang="pt-BR"/>
          </a:p>
        </p:txBody>
      </p:sp>
      <p:sp>
        <p:nvSpPr>
          <p:cNvPr id="7" name="Footer Placeholder 5"/>
          <p:cNvSpPr>
            <a:spLocks noGrp="1"/>
          </p:cNvSpPr>
          <p:nvPr>
            <p:ph type="ftr" sz="quarter" idx="15"/>
          </p:nvPr>
        </p:nvSpPr>
        <p:spPr/>
        <p:txBody>
          <a:bodyPr/>
          <a:lstStyle>
            <a:lvl1pPr>
              <a:defRPr/>
            </a:lvl1pPr>
          </a:lstStyle>
          <a:p>
            <a:pPr>
              <a:defRPr/>
            </a:pPr>
            <a:endParaRPr lang="pt-BR"/>
          </a:p>
        </p:txBody>
      </p:sp>
      <p:sp>
        <p:nvSpPr>
          <p:cNvPr id="8" name="Slide Number Placeholder 6"/>
          <p:cNvSpPr>
            <a:spLocks noGrp="1"/>
          </p:cNvSpPr>
          <p:nvPr>
            <p:ph type="sldNum" sz="quarter" idx="16"/>
          </p:nvPr>
        </p:nvSpPr>
        <p:spPr>
          <a:xfrm>
            <a:off x="531813" y="4983163"/>
            <a:ext cx="779462" cy="365125"/>
          </a:xfrm>
        </p:spPr>
        <p:txBody>
          <a:bodyPr/>
          <a:lstStyle>
            <a:lvl1pPr>
              <a:defRPr/>
            </a:lvl1pPr>
          </a:lstStyle>
          <a:p>
            <a:pPr>
              <a:defRPr/>
            </a:pPr>
            <a:fld id="{8EAB2A8D-33BC-42ED-B7B1-2639CBB92FEB}" type="slidenum">
              <a:rPr lang="pt-BR"/>
              <a:pPr>
                <a:defRPr/>
              </a:pPr>
              <a:t>‹nº›</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0E6B6588-1B7F-4CBF-A9B1-0AFE608F74D0}" type="datetimeFigureOut">
              <a:rPr lang="pt-BR"/>
              <a:pPr>
                <a:defRPr/>
              </a:pPr>
              <a:t>15/12/2017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F703022D-1CCD-49E4-AEB2-B9AD3FC37B8C}" type="slidenum">
              <a:rPr lang="pt-BR"/>
              <a:pPr>
                <a:defRPr/>
              </a:pPr>
              <a:t>‹nº›</a:t>
            </a:fld>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4" name="Freeform 11"/>
          <p:cNvSpPr>
            <a:spLocks noChangeArrowheads="1"/>
          </p:cNvSpPr>
          <p:nvPr/>
        </p:nvSpPr>
        <p:spPr bwMode="auto">
          <a:xfrm flipV="1">
            <a:off x="-4763" y="714375"/>
            <a:ext cx="1589088" cy="508000"/>
          </a:xfrm>
          <a:custGeom>
            <a:avLst/>
            <a:gdLst>
              <a:gd name="T0" fmla="*/ 0 w 9248"/>
              <a:gd name="T1" fmla="*/ 0 h 10000"/>
              <a:gd name="T2" fmla="*/ 9248 w 9248"/>
              <a:gd name="T3" fmla="*/ 10000 h 10000"/>
            </a:gdLst>
            <a:ahLst/>
            <a:cxnLst/>
            <a:rect l="T0" t="T1" r="T2" b="T3"/>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miter lim="800000"/>
            <a:headEnd/>
            <a:tailEnd/>
          </a:ln>
        </p:spPr>
        <p:txBody>
          <a:bodyPr/>
          <a:lstStyle/>
          <a:p>
            <a:endParaRPr lang="pt-BR"/>
          </a:p>
        </p:txBody>
      </p:sp>
      <p:sp>
        <p:nvSpPr>
          <p:cNvPr id="2" name="Vertical Title 1"/>
          <p:cNvSpPr>
            <a:spLocks noGrp="1"/>
          </p:cNvSpPr>
          <p:nvPr>
            <p:ph type="title" orient="vert"/>
          </p:nvPr>
        </p:nvSpPr>
        <p:spPr>
          <a:xfrm>
            <a:off x="9294812" y="627405"/>
            <a:ext cx="2207601" cy="5283817"/>
          </a:xfrm>
        </p:spPr>
        <p:txBody>
          <a:bodyPr vert="eaVert" anchor="ct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77548D6B-7E15-4BFB-A9FB-5A94FF976076}" type="datetimeFigureOut">
              <a:rPr lang="pt-BR"/>
              <a:pPr>
                <a:defRPr/>
              </a:pPr>
              <a:t>15/12/2017</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B5DFE908-8182-46CE-A9FA-4BC67899EF39}"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1026" name="Group 22"/>
          <p:cNvGrpSpPr>
            <a:grpSpLocks/>
          </p:cNvGrpSpPr>
          <p:nvPr/>
        </p:nvGrpSpPr>
        <p:grpSpPr bwMode="auto">
          <a:xfrm>
            <a:off x="0" y="228600"/>
            <a:ext cx="2851150" cy="6638925"/>
            <a:chOff x="2487613" y="285750"/>
            <a:chExt cx="2428875" cy="5654676"/>
          </a:xfrm>
        </p:grpSpPr>
        <p:sp>
          <p:nvSpPr>
            <p:cNvPr id="1046" name="Freeform 11"/>
            <p:cNvSpPr>
              <a:spLocks noChangeArrowheads="1"/>
            </p:cNvSpPr>
            <p:nvPr/>
          </p:nvSpPr>
          <p:spPr bwMode="auto">
            <a:xfrm>
              <a:off x="2487613" y="2284413"/>
              <a:ext cx="85725" cy="533400"/>
            </a:xfrm>
            <a:custGeom>
              <a:avLst/>
              <a:gdLst>
                <a:gd name="T0" fmla="*/ 0 w 22"/>
                <a:gd name="T1" fmla="*/ 0 h 136"/>
                <a:gd name="T2" fmla="*/ 22 w 22"/>
                <a:gd name="T3" fmla="*/ 136 h 136"/>
              </a:gdLst>
              <a:ahLst/>
              <a:cxnLst/>
              <a:rect l="T0" t="T1" r="T2" b="T3"/>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w="9525">
              <a:noFill/>
              <a:miter lim="800000"/>
              <a:headEnd/>
              <a:tailEnd/>
            </a:ln>
          </p:spPr>
          <p:txBody>
            <a:bodyPr/>
            <a:lstStyle/>
            <a:p>
              <a:endParaRPr lang="pt-BR"/>
            </a:p>
          </p:txBody>
        </p:sp>
        <p:sp>
          <p:nvSpPr>
            <p:cNvPr id="1047" name="Freeform 12"/>
            <p:cNvSpPr>
              <a:spLocks noChangeArrowheads="1"/>
            </p:cNvSpPr>
            <p:nvPr/>
          </p:nvSpPr>
          <p:spPr bwMode="auto">
            <a:xfrm>
              <a:off x="2597151" y="2779713"/>
              <a:ext cx="550863" cy="1978025"/>
            </a:xfrm>
            <a:custGeom>
              <a:avLst/>
              <a:gdLst>
                <a:gd name="T0" fmla="*/ 0 w 140"/>
                <a:gd name="T1" fmla="*/ 0 h 504"/>
                <a:gd name="T2" fmla="*/ 140 w 140"/>
                <a:gd name="T3" fmla="*/ 504 h 504"/>
              </a:gdLst>
              <a:ahLst/>
              <a:cxnLst/>
              <a:rect l="T0" t="T1" r="T2" b="T3"/>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w="9525">
              <a:noFill/>
              <a:miter lim="800000"/>
              <a:headEnd/>
              <a:tailEnd/>
            </a:ln>
          </p:spPr>
          <p:txBody>
            <a:bodyPr/>
            <a:lstStyle/>
            <a:p>
              <a:endParaRPr lang="pt-BR"/>
            </a:p>
          </p:txBody>
        </p:sp>
        <p:sp>
          <p:nvSpPr>
            <p:cNvPr id="1048" name="Freeform 13"/>
            <p:cNvSpPr>
              <a:spLocks noChangeArrowheads="1"/>
            </p:cNvSpPr>
            <p:nvPr/>
          </p:nvSpPr>
          <p:spPr bwMode="auto">
            <a:xfrm>
              <a:off x="3175001" y="4730750"/>
              <a:ext cx="519113" cy="1209675"/>
            </a:xfrm>
            <a:custGeom>
              <a:avLst/>
              <a:gdLst>
                <a:gd name="T0" fmla="*/ 0 w 132"/>
                <a:gd name="T1" fmla="*/ 0 h 308"/>
                <a:gd name="T2" fmla="*/ 132 w 132"/>
                <a:gd name="T3" fmla="*/ 308 h 308"/>
              </a:gdLst>
              <a:ahLst/>
              <a:cxnLst/>
              <a:rect l="T0" t="T1" r="T2" b="T3"/>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w="9525">
              <a:noFill/>
              <a:miter lim="800000"/>
              <a:headEnd/>
              <a:tailEnd/>
            </a:ln>
          </p:spPr>
          <p:txBody>
            <a:bodyPr/>
            <a:lstStyle/>
            <a:p>
              <a:endParaRPr lang="pt-BR"/>
            </a:p>
          </p:txBody>
        </p:sp>
        <p:sp>
          <p:nvSpPr>
            <p:cNvPr id="1049" name="Freeform 14"/>
            <p:cNvSpPr>
              <a:spLocks noChangeArrowheads="1"/>
            </p:cNvSpPr>
            <p:nvPr/>
          </p:nvSpPr>
          <p:spPr bwMode="auto">
            <a:xfrm>
              <a:off x="3305176" y="5630863"/>
              <a:ext cx="146050" cy="309563"/>
            </a:xfrm>
            <a:custGeom>
              <a:avLst/>
              <a:gdLst>
                <a:gd name="T0" fmla="*/ 0 w 37"/>
                <a:gd name="T1" fmla="*/ 0 h 79"/>
                <a:gd name="T2" fmla="*/ 37 w 37"/>
                <a:gd name="T3" fmla="*/ 79 h 79"/>
              </a:gdLst>
              <a:ahLst/>
              <a:cxnLst/>
              <a:rect l="T0" t="T1" r="T2" b="T3"/>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w="9525">
              <a:noFill/>
              <a:miter lim="800000"/>
              <a:headEnd/>
              <a:tailEnd/>
            </a:ln>
          </p:spPr>
          <p:txBody>
            <a:bodyPr/>
            <a:lstStyle/>
            <a:p>
              <a:endParaRPr lang="pt-BR"/>
            </a:p>
          </p:txBody>
        </p:sp>
        <p:sp>
          <p:nvSpPr>
            <p:cNvPr id="1050" name="Freeform 15"/>
            <p:cNvSpPr>
              <a:spLocks noChangeArrowheads="1"/>
            </p:cNvSpPr>
            <p:nvPr/>
          </p:nvSpPr>
          <p:spPr bwMode="auto">
            <a:xfrm>
              <a:off x="2573338" y="2817813"/>
              <a:ext cx="700088" cy="2835275"/>
            </a:xfrm>
            <a:custGeom>
              <a:avLst/>
              <a:gdLst>
                <a:gd name="T0" fmla="*/ 0 w 178"/>
                <a:gd name="T1" fmla="*/ 0 h 722"/>
                <a:gd name="T2" fmla="*/ 178 w 178"/>
                <a:gd name="T3" fmla="*/ 722 h 722"/>
              </a:gdLst>
              <a:ahLst/>
              <a:cxnLst/>
              <a:rect l="T0" t="T1" r="T2" b="T3"/>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w="9525">
              <a:noFill/>
              <a:miter lim="800000"/>
              <a:headEnd/>
              <a:tailEnd/>
            </a:ln>
          </p:spPr>
          <p:txBody>
            <a:bodyPr/>
            <a:lstStyle/>
            <a:p>
              <a:endParaRPr lang="pt-BR"/>
            </a:p>
          </p:txBody>
        </p:sp>
        <p:sp>
          <p:nvSpPr>
            <p:cNvPr id="1051" name="Freeform 16"/>
            <p:cNvSpPr>
              <a:spLocks noChangeArrowheads="1"/>
            </p:cNvSpPr>
            <p:nvPr/>
          </p:nvSpPr>
          <p:spPr bwMode="auto">
            <a:xfrm>
              <a:off x="2506663" y="285750"/>
              <a:ext cx="90488" cy="2493963"/>
            </a:xfrm>
            <a:custGeom>
              <a:avLst/>
              <a:gdLst>
                <a:gd name="T0" fmla="*/ 0 w 23"/>
                <a:gd name="T1" fmla="*/ 0 h 635"/>
                <a:gd name="T2" fmla="*/ 23 w 23"/>
                <a:gd name="T3" fmla="*/ 635 h 635"/>
              </a:gdLst>
              <a:ahLst/>
              <a:cxnLst/>
              <a:rect l="T0" t="T1" r="T2" b="T3"/>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w="9525">
              <a:noFill/>
              <a:miter lim="800000"/>
              <a:headEnd/>
              <a:tailEnd/>
            </a:ln>
          </p:spPr>
          <p:txBody>
            <a:bodyPr/>
            <a:lstStyle/>
            <a:p>
              <a:endParaRPr lang="pt-BR"/>
            </a:p>
          </p:txBody>
        </p:sp>
        <p:sp>
          <p:nvSpPr>
            <p:cNvPr id="1052" name="Freeform 17"/>
            <p:cNvSpPr>
              <a:spLocks noChangeArrowheads="1"/>
            </p:cNvSpPr>
            <p:nvPr/>
          </p:nvSpPr>
          <p:spPr bwMode="auto">
            <a:xfrm>
              <a:off x="2554288" y="2598738"/>
              <a:ext cx="66675" cy="420688"/>
            </a:xfrm>
            <a:custGeom>
              <a:avLst/>
              <a:gdLst>
                <a:gd name="T0" fmla="*/ 0 w 17"/>
                <a:gd name="T1" fmla="*/ 0 h 107"/>
                <a:gd name="T2" fmla="*/ 17 w 17"/>
                <a:gd name="T3" fmla="*/ 107 h 107"/>
              </a:gdLst>
              <a:ahLst/>
              <a:cxnLst/>
              <a:rect l="T0" t="T1" r="T2" b="T3"/>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w="9525">
              <a:noFill/>
              <a:miter lim="800000"/>
              <a:headEnd/>
              <a:tailEnd/>
            </a:ln>
          </p:spPr>
          <p:txBody>
            <a:bodyPr/>
            <a:lstStyle/>
            <a:p>
              <a:endParaRPr lang="pt-BR"/>
            </a:p>
          </p:txBody>
        </p:sp>
        <p:sp>
          <p:nvSpPr>
            <p:cNvPr id="1053" name="Freeform 18"/>
            <p:cNvSpPr>
              <a:spLocks noChangeArrowheads="1"/>
            </p:cNvSpPr>
            <p:nvPr/>
          </p:nvSpPr>
          <p:spPr bwMode="auto">
            <a:xfrm>
              <a:off x="3143251" y="4757738"/>
              <a:ext cx="161925" cy="873125"/>
            </a:xfrm>
            <a:custGeom>
              <a:avLst/>
              <a:gdLst>
                <a:gd name="T0" fmla="*/ 0 w 41"/>
                <a:gd name="T1" fmla="*/ 0 h 222"/>
                <a:gd name="T2" fmla="*/ 41 w 41"/>
                <a:gd name="T3" fmla="*/ 222 h 222"/>
              </a:gdLst>
              <a:ahLst/>
              <a:cxnLst/>
              <a:rect l="T0" t="T1" r="T2" b="T3"/>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w="9525">
              <a:noFill/>
              <a:miter lim="800000"/>
              <a:headEnd/>
              <a:tailEnd/>
            </a:ln>
          </p:spPr>
          <p:txBody>
            <a:bodyPr/>
            <a:lstStyle/>
            <a:p>
              <a:endParaRPr lang="pt-BR"/>
            </a:p>
          </p:txBody>
        </p:sp>
        <p:sp>
          <p:nvSpPr>
            <p:cNvPr id="1054" name="Freeform 19"/>
            <p:cNvSpPr>
              <a:spLocks noChangeArrowheads="1"/>
            </p:cNvSpPr>
            <p:nvPr/>
          </p:nvSpPr>
          <p:spPr bwMode="auto">
            <a:xfrm>
              <a:off x="3148013" y="1282700"/>
              <a:ext cx="1768475" cy="3448050"/>
            </a:xfrm>
            <a:custGeom>
              <a:avLst/>
              <a:gdLst>
                <a:gd name="T0" fmla="*/ 0 w 450"/>
                <a:gd name="T1" fmla="*/ 0 h 878"/>
                <a:gd name="T2" fmla="*/ 450 w 450"/>
                <a:gd name="T3" fmla="*/ 878 h 878"/>
              </a:gdLst>
              <a:ahLst/>
              <a:cxnLst/>
              <a:rect l="T0" t="T1" r="T2" b="T3"/>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w="9525">
              <a:noFill/>
              <a:miter lim="800000"/>
              <a:headEnd/>
              <a:tailEnd/>
            </a:ln>
          </p:spPr>
          <p:txBody>
            <a:bodyPr/>
            <a:lstStyle/>
            <a:p>
              <a:endParaRPr lang="pt-BR"/>
            </a:p>
          </p:txBody>
        </p:sp>
        <p:sp>
          <p:nvSpPr>
            <p:cNvPr id="1055" name="Freeform 20"/>
            <p:cNvSpPr>
              <a:spLocks noChangeArrowheads="1"/>
            </p:cNvSpPr>
            <p:nvPr/>
          </p:nvSpPr>
          <p:spPr bwMode="auto">
            <a:xfrm>
              <a:off x="3273426" y="5653088"/>
              <a:ext cx="138113" cy="287338"/>
            </a:xfrm>
            <a:custGeom>
              <a:avLst/>
              <a:gdLst>
                <a:gd name="T0" fmla="*/ 0 w 35"/>
                <a:gd name="T1" fmla="*/ 0 h 73"/>
                <a:gd name="T2" fmla="*/ 35 w 35"/>
                <a:gd name="T3" fmla="*/ 73 h 73"/>
              </a:gdLst>
              <a:ahLst/>
              <a:cxnLst/>
              <a:rect l="T0" t="T1" r="T2" b="T3"/>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w="9525">
              <a:noFill/>
              <a:miter lim="800000"/>
              <a:headEnd/>
              <a:tailEnd/>
            </a:ln>
          </p:spPr>
          <p:txBody>
            <a:bodyPr/>
            <a:lstStyle/>
            <a:p>
              <a:endParaRPr lang="pt-BR"/>
            </a:p>
          </p:txBody>
        </p:sp>
        <p:sp>
          <p:nvSpPr>
            <p:cNvPr id="1056" name="Freeform 21"/>
            <p:cNvSpPr>
              <a:spLocks noChangeArrowheads="1"/>
            </p:cNvSpPr>
            <p:nvPr/>
          </p:nvSpPr>
          <p:spPr bwMode="auto">
            <a:xfrm>
              <a:off x="3143251" y="4656138"/>
              <a:ext cx="31750" cy="188913"/>
            </a:xfrm>
            <a:custGeom>
              <a:avLst/>
              <a:gdLst>
                <a:gd name="T0" fmla="*/ 0 w 8"/>
                <a:gd name="T1" fmla="*/ 0 h 48"/>
                <a:gd name="T2" fmla="*/ 8 w 8"/>
                <a:gd name="T3" fmla="*/ 48 h 48"/>
              </a:gdLst>
              <a:ahLst/>
              <a:cxnLst/>
              <a:rect l="T0" t="T1" r="T2" b="T3"/>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w="9525">
              <a:noFill/>
              <a:miter lim="800000"/>
              <a:headEnd/>
              <a:tailEnd/>
            </a:ln>
          </p:spPr>
          <p:txBody>
            <a:bodyPr/>
            <a:lstStyle/>
            <a:p>
              <a:endParaRPr lang="pt-BR"/>
            </a:p>
          </p:txBody>
        </p:sp>
        <p:sp>
          <p:nvSpPr>
            <p:cNvPr id="1057" name="Freeform 22"/>
            <p:cNvSpPr>
              <a:spLocks noChangeArrowheads="1"/>
            </p:cNvSpPr>
            <p:nvPr/>
          </p:nvSpPr>
          <p:spPr bwMode="auto">
            <a:xfrm>
              <a:off x="3211513" y="5410200"/>
              <a:ext cx="203200" cy="530225"/>
            </a:xfrm>
            <a:custGeom>
              <a:avLst/>
              <a:gdLst>
                <a:gd name="T0" fmla="*/ 0 w 52"/>
                <a:gd name="T1" fmla="*/ 0 h 135"/>
                <a:gd name="T2" fmla="*/ 52 w 52"/>
                <a:gd name="T3" fmla="*/ 135 h 135"/>
              </a:gdLst>
              <a:ahLst/>
              <a:cxnLst/>
              <a:rect l="T0" t="T1" r="T2" b="T3"/>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w="9525">
              <a:noFill/>
              <a:miter lim="800000"/>
              <a:headEnd/>
              <a:tailEnd/>
            </a:ln>
          </p:spPr>
          <p:txBody>
            <a:bodyPr/>
            <a:lstStyle/>
            <a:p>
              <a:endParaRPr lang="pt-BR"/>
            </a:p>
          </p:txBody>
        </p:sp>
      </p:grpSp>
      <p:grpSp>
        <p:nvGrpSpPr>
          <p:cNvPr id="1027" name="Group 9"/>
          <p:cNvGrpSpPr>
            <a:grpSpLocks/>
          </p:cNvGrpSpPr>
          <p:nvPr/>
        </p:nvGrpSpPr>
        <p:grpSpPr bwMode="auto">
          <a:xfrm>
            <a:off x="26988" y="0"/>
            <a:ext cx="2357437" cy="6853238"/>
            <a:chOff x="6627813" y="195610"/>
            <a:chExt cx="1952625" cy="5678141"/>
          </a:xfrm>
        </p:grpSpPr>
        <p:sp>
          <p:nvSpPr>
            <p:cNvPr id="1034" name="Freeform 27"/>
            <p:cNvSpPr>
              <a:spLocks noChangeArrowheads="1"/>
            </p:cNvSpPr>
            <p:nvPr/>
          </p:nvSpPr>
          <p:spPr bwMode="auto">
            <a:xfrm>
              <a:off x="6627813" y="195610"/>
              <a:ext cx="409575" cy="3646488"/>
            </a:xfrm>
            <a:custGeom>
              <a:avLst/>
              <a:gdLst>
                <a:gd name="T0" fmla="*/ 0 w 103"/>
                <a:gd name="T1" fmla="*/ 0 h 920"/>
                <a:gd name="T2" fmla="*/ 103 w 103"/>
                <a:gd name="T3" fmla="*/ 920 h 920"/>
              </a:gdLst>
              <a:ahLst/>
              <a:cxnLst/>
              <a:rect l="T0" t="T1" r="T2" b="T3"/>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w="9525">
              <a:noFill/>
              <a:miter lim="800000"/>
              <a:headEnd/>
              <a:tailEnd/>
            </a:ln>
          </p:spPr>
          <p:txBody>
            <a:bodyPr/>
            <a:lstStyle/>
            <a:p>
              <a:endParaRPr lang="pt-BR"/>
            </a:p>
          </p:txBody>
        </p:sp>
        <p:sp>
          <p:nvSpPr>
            <p:cNvPr id="1035" name="Freeform 28"/>
            <p:cNvSpPr>
              <a:spLocks noChangeArrowheads="1"/>
            </p:cNvSpPr>
            <p:nvPr/>
          </p:nvSpPr>
          <p:spPr bwMode="auto">
            <a:xfrm>
              <a:off x="7061201" y="3771900"/>
              <a:ext cx="350838" cy="1309688"/>
            </a:xfrm>
            <a:custGeom>
              <a:avLst/>
              <a:gdLst>
                <a:gd name="T0" fmla="*/ 0 w 88"/>
                <a:gd name="T1" fmla="*/ 0 h 330"/>
                <a:gd name="T2" fmla="*/ 88 w 88"/>
                <a:gd name="T3" fmla="*/ 330 h 330"/>
              </a:gdLst>
              <a:ahLst/>
              <a:cxnLst/>
              <a:rect l="T0" t="T1" r="T2" b="T3"/>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w="9525">
              <a:noFill/>
              <a:miter lim="800000"/>
              <a:headEnd/>
              <a:tailEnd/>
            </a:ln>
          </p:spPr>
          <p:txBody>
            <a:bodyPr/>
            <a:lstStyle/>
            <a:p>
              <a:endParaRPr lang="pt-BR"/>
            </a:p>
          </p:txBody>
        </p:sp>
        <p:sp>
          <p:nvSpPr>
            <p:cNvPr id="1036" name="Freeform 29"/>
            <p:cNvSpPr>
              <a:spLocks noChangeArrowheads="1"/>
            </p:cNvSpPr>
            <p:nvPr/>
          </p:nvSpPr>
          <p:spPr bwMode="auto">
            <a:xfrm>
              <a:off x="7439026" y="5053013"/>
              <a:ext cx="357188" cy="820738"/>
            </a:xfrm>
            <a:custGeom>
              <a:avLst/>
              <a:gdLst>
                <a:gd name="T0" fmla="*/ 0 w 90"/>
                <a:gd name="T1" fmla="*/ 0 h 207"/>
                <a:gd name="T2" fmla="*/ 90 w 90"/>
                <a:gd name="T3" fmla="*/ 207 h 207"/>
              </a:gdLst>
              <a:ahLst/>
              <a:cxnLst/>
              <a:rect l="T0" t="T1" r="T2" b="T3"/>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w="9525">
              <a:noFill/>
              <a:miter lim="800000"/>
              <a:headEnd/>
              <a:tailEnd/>
            </a:ln>
          </p:spPr>
          <p:txBody>
            <a:bodyPr/>
            <a:lstStyle/>
            <a:p>
              <a:endParaRPr lang="pt-BR"/>
            </a:p>
          </p:txBody>
        </p:sp>
        <p:sp>
          <p:nvSpPr>
            <p:cNvPr id="1037" name="Freeform 30"/>
            <p:cNvSpPr>
              <a:spLocks noChangeArrowheads="1"/>
            </p:cNvSpPr>
            <p:nvPr/>
          </p:nvSpPr>
          <p:spPr bwMode="auto">
            <a:xfrm>
              <a:off x="7037388" y="3811588"/>
              <a:ext cx="457200" cy="1852613"/>
            </a:xfrm>
            <a:custGeom>
              <a:avLst/>
              <a:gdLst>
                <a:gd name="T0" fmla="*/ 0 w 115"/>
                <a:gd name="T1" fmla="*/ 0 h 467"/>
                <a:gd name="T2" fmla="*/ 115 w 115"/>
                <a:gd name="T3" fmla="*/ 467 h 467"/>
              </a:gdLst>
              <a:ahLst/>
              <a:cxnLst/>
              <a:rect l="T0" t="T1" r="T2" b="T3"/>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w="9525">
              <a:noFill/>
              <a:miter lim="800000"/>
              <a:headEnd/>
              <a:tailEnd/>
            </a:ln>
          </p:spPr>
          <p:txBody>
            <a:bodyPr/>
            <a:lstStyle/>
            <a:p>
              <a:endParaRPr lang="pt-BR"/>
            </a:p>
          </p:txBody>
        </p:sp>
        <p:sp>
          <p:nvSpPr>
            <p:cNvPr id="1038" name="Freeform 31"/>
            <p:cNvSpPr>
              <a:spLocks noChangeArrowheads="1"/>
            </p:cNvSpPr>
            <p:nvPr/>
          </p:nvSpPr>
          <p:spPr bwMode="auto">
            <a:xfrm>
              <a:off x="6992938" y="1263650"/>
              <a:ext cx="144463" cy="2508250"/>
            </a:xfrm>
            <a:custGeom>
              <a:avLst/>
              <a:gdLst>
                <a:gd name="T0" fmla="*/ 0 w 36"/>
                <a:gd name="T1" fmla="*/ 0 h 633"/>
                <a:gd name="T2" fmla="*/ 36 w 36"/>
                <a:gd name="T3" fmla="*/ 633 h 633"/>
              </a:gdLst>
              <a:ahLst/>
              <a:cxnLst/>
              <a:rect l="T0" t="T1" r="T2" b="T3"/>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w="9525">
              <a:noFill/>
              <a:miter lim="800000"/>
              <a:headEnd/>
              <a:tailEnd/>
            </a:ln>
          </p:spPr>
          <p:txBody>
            <a:bodyPr/>
            <a:lstStyle/>
            <a:p>
              <a:endParaRPr lang="pt-BR"/>
            </a:p>
          </p:txBody>
        </p:sp>
        <p:sp>
          <p:nvSpPr>
            <p:cNvPr id="1039" name="Freeform 32"/>
            <p:cNvSpPr>
              <a:spLocks noChangeArrowheads="1"/>
            </p:cNvSpPr>
            <p:nvPr/>
          </p:nvSpPr>
          <p:spPr bwMode="auto">
            <a:xfrm>
              <a:off x="7526338" y="5640388"/>
              <a:ext cx="111125" cy="233363"/>
            </a:xfrm>
            <a:custGeom>
              <a:avLst/>
              <a:gdLst>
                <a:gd name="T0" fmla="*/ 0 w 28"/>
                <a:gd name="T1" fmla="*/ 0 h 59"/>
                <a:gd name="T2" fmla="*/ 28 w 28"/>
                <a:gd name="T3" fmla="*/ 59 h 59"/>
              </a:gdLst>
              <a:ahLst/>
              <a:cxnLst/>
              <a:rect l="T0" t="T1" r="T2" b="T3"/>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w="9525">
              <a:noFill/>
              <a:miter lim="800000"/>
              <a:headEnd/>
              <a:tailEnd/>
            </a:ln>
          </p:spPr>
          <p:txBody>
            <a:bodyPr/>
            <a:lstStyle/>
            <a:p>
              <a:endParaRPr lang="pt-BR"/>
            </a:p>
          </p:txBody>
        </p:sp>
        <p:sp>
          <p:nvSpPr>
            <p:cNvPr id="1040" name="Freeform 33"/>
            <p:cNvSpPr>
              <a:spLocks noChangeArrowheads="1"/>
            </p:cNvSpPr>
            <p:nvPr/>
          </p:nvSpPr>
          <p:spPr bwMode="auto">
            <a:xfrm>
              <a:off x="7021513" y="3598863"/>
              <a:ext cx="68263" cy="423863"/>
            </a:xfrm>
            <a:custGeom>
              <a:avLst/>
              <a:gdLst>
                <a:gd name="T0" fmla="*/ 0 w 17"/>
                <a:gd name="T1" fmla="*/ 0 h 107"/>
                <a:gd name="T2" fmla="*/ 17 w 17"/>
                <a:gd name="T3" fmla="*/ 107 h 107"/>
              </a:gdLst>
              <a:ahLst/>
              <a:cxnLst/>
              <a:rect l="T0" t="T1" r="T2" b="T3"/>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w="9525">
              <a:noFill/>
              <a:miter lim="800000"/>
              <a:headEnd/>
              <a:tailEnd/>
            </a:ln>
          </p:spPr>
          <p:txBody>
            <a:bodyPr/>
            <a:lstStyle/>
            <a:p>
              <a:endParaRPr lang="pt-BR"/>
            </a:p>
          </p:txBody>
        </p:sp>
        <p:sp>
          <p:nvSpPr>
            <p:cNvPr id="1041" name="Freeform 34"/>
            <p:cNvSpPr>
              <a:spLocks noChangeArrowheads="1"/>
            </p:cNvSpPr>
            <p:nvPr/>
          </p:nvSpPr>
          <p:spPr bwMode="auto">
            <a:xfrm>
              <a:off x="7412038" y="2801938"/>
              <a:ext cx="1168400" cy="2251075"/>
            </a:xfrm>
            <a:custGeom>
              <a:avLst/>
              <a:gdLst>
                <a:gd name="T0" fmla="*/ 0 w 294"/>
                <a:gd name="T1" fmla="*/ 0 h 568"/>
                <a:gd name="T2" fmla="*/ 294 w 294"/>
                <a:gd name="T3" fmla="*/ 568 h 568"/>
              </a:gdLst>
              <a:ahLst/>
              <a:cxnLst/>
              <a:rect l="T0" t="T1" r="T2" b="T3"/>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w="9525">
              <a:noFill/>
              <a:miter lim="800000"/>
              <a:headEnd/>
              <a:tailEnd/>
            </a:ln>
          </p:spPr>
          <p:txBody>
            <a:bodyPr/>
            <a:lstStyle/>
            <a:p>
              <a:endParaRPr lang="pt-BR"/>
            </a:p>
          </p:txBody>
        </p:sp>
        <p:sp>
          <p:nvSpPr>
            <p:cNvPr id="1042" name="Freeform 35"/>
            <p:cNvSpPr>
              <a:spLocks noChangeArrowheads="1"/>
            </p:cNvSpPr>
            <p:nvPr/>
          </p:nvSpPr>
          <p:spPr bwMode="auto">
            <a:xfrm>
              <a:off x="7494588" y="5664200"/>
              <a:ext cx="100013" cy="209550"/>
            </a:xfrm>
            <a:custGeom>
              <a:avLst/>
              <a:gdLst>
                <a:gd name="T0" fmla="*/ 0 w 25"/>
                <a:gd name="T1" fmla="*/ 0 h 53"/>
                <a:gd name="T2" fmla="*/ 25 w 25"/>
                <a:gd name="T3" fmla="*/ 53 h 53"/>
              </a:gdLst>
              <a:ahLst/>
              <a:cxnLst/>
              <a:rect l="T0" t="T1" r="T2" b="T3"/>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w="9525">
              <a:noFill/>
              <a:miter lim="800000"/>
              <a:headEnd/>
              <a:tailEnd/>
            </a:ln>
          </p:spPr>
          <p:txBody>
            <a:bodyPr/>
            <a:lstStyle/>
            <a:p>
              <a:endParaRPr lang="pt-BR"/>
            </a:p>
          </p:txBody>
        </p:sp>
        <p:sp>
          <p:nvSpPr>
            <p:cNvPr id="1043" name="Freeform 36"/>
            <p:cNvSpPr>
              <a:spLocks noChangeArrowheads="1"/>
            </p:cNvSpPr>
            <p:nvPr/>
          </p:nvSpPr>
          <p:spPr bwMode="auto">
            <a:xfrm>
              <a:off x="7412038" y="5081588"/>
              <a:ext cx="114300" cy="558800"/>
            </a:xfrm>
            <a:custGeom>
              <a:avLst/>
              <a:gdLst>
                <a:gd name="T0" fmla="*/ 0 w 29"/>
                <a:gd name="T1" fmla="*/ 0 h 141"/>
                <a:gd name="T2" fmla="*/ 29 w 29"/>
                <a:gd name="T3" fmla="*/ 141 h 141"/>
              </a:gdLst>
              <a:ahLst/>
              <a:cxnLst/>
              <a:rect l="T0" t="T1" r="T2" b="T3"/>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w="9525">
              <a:noFill/>
              <a:miter lim="800000"/>
              <a:headEnd/>
              <a:tailEnd/>
            </a:ln>
          </p:spPr>
          <p:txBody>
            <a:bodyPr/>
            <a:lstStyle/>
            <a:p>
              <a:endParaRPr lang="pt-BR"/>
            </a:p>
          </p:txBody>
        </p:sp>
        <p:sp>
          <p:nvSpPr>
            <p:cNvPr id="1044" name="Freeform 37"/>
            <p:cNvSpPr>
              <a:spLocks noChangeArrowheads="1"/>
            </p:cNvSpPr>
            <p:nvPr/>
          </p:nvSpPr>
          <p:spPr bwMode="auto">
            <a:xfrm>
              <a:off x="7412038" y="4978400"/>
              <a:ext cx="31750" cy="188913"/>
            </a:xfrm>
            <a:custGeom>
              <a:avLst/>
              <a:gdLst>
                <a:gd name="T0" fmla="*/ 0 w 8"/>
                <a:gd name="T1" fmla="*/ 0 h 48"/>
                <a:gd name="T2" fmla="*/ 8 w 8"/>
                <a:gd name="T3" fmla="*/ 48 h 48"/>
              </a:gdLst>
              <a:ahLst/>
              <a:cxnLst/>
              <a:rect l="T0" t="T1" r="T2" b="T3"/>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w="9525">
              <a:noFill/>
              <a:miter lim="800000"/>
              <a:headEnd/>
              <a:tailEnd/>
            </a:ln>
          </p:spPr>
          <p:txBody>
            <a:bodyPr/>
            <a:lstStyle/>
            <a:p>
              <a:endParaRPr lang="pt-BR"/>
            </a:p>
          </p:txBody>
        </p:sp>
        <p:sp>
          <p:nvSpPr>
            <p:cNvPr id="1045" name="Freeform 38"/>
            <p:cNvSpPr>
              <a:spLocks noChangeArrowheads="1"/>
            </p:cNvSpPr>
            <p:nvPr/>
          </p:nvSpPr>
          <p:spPr bwMode="auto">
            <a:xfrm>
              <a:off x="7439026" y="5434013"/>
              <a:ext cx="174625" cy="439738"/>
            </a:xfrm>
            <a:custGeom>
              <a:avLst/>
              <a:gdLst>
                <a:gd name="T0" fmla="*/ 0 w 44"/>
                <a:gd name="T1" fmla="*/ 0 h 111"/>
                <a:gd name="T2" fmla="*/ 44 w 44"/>
                <a:gd name="T3" fmla="*/ 111 h 111"/>
              </a:gdLst>
              <a:ahLst/>
              <a:cxnLst/>
              <a:rect l="T0" t="T1" r="T2" b="T3"/>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w="9525">
              <a:noFill/>
              <a:miter lim="800000"/>
              <a:headEnd/>
              <a:tailEnd/>
            </a:ln>
          </p:spPr>
          <p:txBody>
            <a:bodyPr/>
            <a:lstStyle/>
            <a:p>
              <a:endParaRPr lang="pt-BR"/>
            </a:p>
          </p:txBody>
        </p:sp>
      </p:grpSp>
      <p:sp>
        <p:nvSpPr>
          <p:cNvPr id="7" name="Rectangle 6"/>
          <p:cNvSpPr/>
          <p:nvPr/>
        </p:nvSpPr>
        <p:spPr>
          <a:xfrm>
            <a:off x="0" y="0"/>
            <a:ext cx="182563"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029" name="Title Placeholder 1"/>
          <p:cNvSpPr>
            <a:spLocks noGrp="1"/>
          </p:cNvSpPr>
          <p:nvPr>
            <p:ph type="title"/>
          </p:nvPr>
        </p:nvSpPr>
        <p:spPr bwMode="auto">
          <a:xfrm>
            <a:off x="2592388" y="623888"/>
            <a:ext cx="8912225" cy="12811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título mestre</a:t>
            </a:r>
            <a:endParaRPr lang="en-US" smtClean="0"/>
          </a:p>
        </p:txBody>
      </p:sp>
      <p:sp>
        <p:nvSpPr>
          <p:cNvPr id="1030" name="Text Placeholder 2"/>
          <p:cNvSpPr>
            <a:spLocks noGrp="1"/>
          </p:cNvSpPr>
          <p:nvPr>
            <p:ph type="body" idx="1"/>
          </p:nvPr>
        </p:nvSpPr>
        <p:spPr bwMode="auto">
          <a:xfrm>
            <a:off x="2589213" y="2133600"/>
            <a:ext cx="8915400" cy="3886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361613" y="6130925"/>
            <a:ext cx="1146175" cy="369888"/>
          </a:xfrm>
          <a:prstGeom prst="rect">
            <a:avLst/>
          </a:prstGeom>
        </p:spPr>
        <p:txBody>
          <a:bodyPr vert="horz" lIns="91440" tIns="45720" rIns="91440" bIns="45720" rtlCol="0" anchor="ctr"/>
          <a:lstStyle>
            <a:lvl1pPr algn="r" fontAlgn="auto">
              <a:spcBef>
                <a:spcPts val="0"/>
              </a:spcBef>
              <a:spcAft>
                <a:spcPts val="0"/>
              </a:spcAft>
              <a:defRPr sz="900" smtClean="0">
                <a:solidFill>
                  <a:schemeClr val="tx1">
                    <a:tint val="75000"/>
                  </a:schemeClr>
                </a:solidFill>
                <a:latin typeface="+mn-lt"/>
                <a:cs typeface="+mn-cs"/>
              </a:defRPr>
            </a:lvl1pPr>
          </a:lstStyle>
          <a:p>
            <a:pPr>
              <a:defRPr/>
            </a:pPr>
            <a:fld id="{6CAB4BFE-55B4-4AF0-AFA2-0C5A75A0BC8B}" type="datetimeFigureOut">
              <a:rPr lang="pt-BR"/>
              <a:pPr>
                <a:defRPr/>
              </a:pPr>
              <a:t>15/12/2017</a:t>
            </a:fld>
            <a:endParaRPr lang="pt-BR"/>
          </a:p>
        </p:txBody>
      </p:sp>
      <p:sp>
        <p:nvSpPr>
          <p:cNvPr id="5" name="Footer Placeholder 4"/>
          <p:cNvSpPr>
            <a:spLocks noGrp="1"/>
          </p:cNvSpPr>
          <p:nvPr>
            <p:ph type="ftr" sz="quarter" idx="3"/>
          </p:nvPr>
        </p:nvSpPr>
        <p:spPr>
          <a:xfrm>
            <a:off x="2589213" y="6135688"/>
            <a:ext cx="7620000" cy="365125"/>
          </a:xfrm>
          <a:prstGeom prst="rect">
            <a:avLst/>
          </a:prstGeom>
        </p:spPr>
        <p:txBody>
          <a:bodyPr vert="horz" lIns="91440" tIns="45720" rIns="91440" bIns="45720" rtlCol="0" anchor="ctr"/>
          <a:lstStyle>
            <a:lvl1pPr algn="l" fontAlgn="auto">
              <a:spcBef>
                <a:spcPts val="0"/>
              </a:spcBef>
              <a:spcAft>
                <a:spcPts val="0"/>
              </a:spcAft>
              <a:defRPr sz="900">
                <a:solidFill>
                  <a:schemeClr val="tx1">
                    <a:tint val="75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bwMode="gray">
          <a:xfrm>
            <a:off x="531813" y="787400"/>
            <a:ext cx="779462" cy="365125"/>
          </a:xfrm>
          <a:prstGeom prst="rect">
            <a:avLst/>
          </a:prstGeom>
        </p:spPr>
        <p:txBody>
          <a:bodyPr vert="horz" lIns="91440" tIns="45720" rIns="91440" bIns="45720" rtlCol="0" anchor="ctr"/>
          <a:lstStyle>
            <a:lvl1pPr algn="r" fontAlgn="auto">
              <a:spcBef>
                <a:spcPts val="0"/>
              </a:spcBef>
              <a:spcAft>
                <a:spcPts val="0"/>
              </a:spcAft>
              <a:defRPr sz="2000" smtClean="0">
                <a:solidFill>
                  <a:srgbClr val="FEFFFF"/>
                </a:solidFill>
                <a:latin typeface="+mn-lt"/>
                <a:cs typeface="+mn-cs"/>
              </a:defRPr>
            </a:lvl1pPr>
          </a:lstStyle>
          <a:p>
            <a:pPr>
              <a:defRPr/>
            </a:pPr>
            <a:fld id="{85F98C5A-E330-40FE-85EC-7F529FF59FBD}"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4366" r:id="rId1"/>
    <p:sldLayoutId id="2147484367" r:id="rId2"/>
    <p:sldLayoutId id="2147484368" r:id="rId3"/>
    <p:sldLayoutId id="2147484369" r:id="rId4"/>
    <p:sldLayoutId id="2147484370" r:id="rId5"/>
    <p:sldLayoutId id="2147484371" r:id="rId6"/>
    <p:sldLayoutId id="2147484372" r:id="rId7"/>
    <p:sldLayoutId id="2147484373" r:id="rId8"/>
    <p:sldLayoutId id="2147484374" r:id="rId9"/>
    <p:sldLayoutId id="2147484375" r:id="rId10"/>
    <p:sldLayoutId id="2147484376" r:id="rId11"/>
    <p:sldLayoutId id="2147484377" r:id="rId12"/>
    <p:sldLayoutId id="2147484378" r:id="rId13"/>
    <p:sldLayoutId id="2147484379" r:id="rId14"/>
    <p:sldLayoutId id="2147484380" r:id="rId15"/>
    <p:sldLayoutId id="2147484381" r:id="rId16"/>
  </p:sldLayoutIdLst>
  <p:txStyles>
    <p:titleStyle>
      <a:lvl1pPr algn="l" defTabSz="457200" rtl="0" fontAlgn="base">
        <a:spcBef>
          <a:spcPct val="0"/>
        </a:spcBef>
        <a:spcAft>
          <a:spcPct val="0"/>
        </a:spcAft>
        <a:defRPr sz="3600" kern="1200">
          <a:solidFill>
            <a:srgbClr val="178DBB"/>
          </a:solidFill>
          <a:latin typeface="+mj-lt"/>
          <a:ea typeface="+mj-ea"/>
          <a:cs typeface="+mj-cs"/>
        </a:defRPr>
      </a:lvl1pPr>
      <a:lvl2pPr algn="l" defTabSz="457200" rtl="0" fontAlgn="base">
        <a:spcBef>
          <a:spcPct val="0"/>
        </a:spcBef>
        <a:spcAft>
          <a:spcPct val="0"/>
        </a:spcAft>
        <a:defRPr sz="3600">
          <a:solidFill>
            <a:srgbClr val="178DBB"/>
          </a:solidFill>
          <a:latin typeface="Century Gothic" pitchFamily="34" charset="0"/>
        </a:defRPr>
      </a:lvl2pPr>
      <a:lvl3pPr algn="l" defTabSz="457200" rtl="0" fontAlgn="base">
        <a:spcBef>
          <a:spcPct val="0"/>
        </a:spcBef>
        <a:spcAft>
          <a:spcPct val="0"/>
        </a:spcAft>
        <a:defRPr sz="3600">
          <a:solidFill>
            <a:srgbClr val="178DBB"/>
          </a:solidFill>
          <a:latin typeface="Century Gothic" pitchFamily="34" charset="0"/>
        </a:defRPr>
      </a:lvl3pPr>
      <a:lvl4pPr algn="l" defTabSz="457200" rtl="0" fontAlgn="base">
        <a:spcBef>
          <a:spcPct val="0"/>
        </a:spcBef>
        <a:spcAft>
          <a:spcPct val="0"/>
        </a:spcAft>
        <a:defRPr sz="3600">
          <a:solidFill>
            <a:srgbClr val="178DBB"/>
          </a:solidFill>
          <a:latin typeface="Century Gothic" pitchFamily="34" charset="0"/>
        </a:defRPr>
      </a:lvl4pPr>
      <a:lvl5pPr algn="l" defTabSz="457200" rtl="0" fontAlgn="base">
        <a:spcBef>
          <a:spcPct val="0"/>
        </a:spcBef>
        <a:spcAft>
          <a:spcPct val="0"/>
        </a:spcAft>
        <a:defRPr sz="3600">
          <a:solidFill>
            <a:srgbClr val="178DBB"/>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chemeClr val="accent1"/>
        </a:buClr>
        <a:buFont typeface="Wingdings 3" pitchFamily="18" charset="2"/>
        <a:buChar char=""/>
        <a:defRPr kern="1200">
          <a:solidFill>
            <a:srgbClr val="404040"/>
          </a:solidFill>
          <a:latin typeface="+mn-lt"/>
          <a:ea typeface="+mn-ea"/>
          <a:cs typeface="+mn-cs"/>
        </a:defRPr>
      </a:lvl1pPr>
      <a:lvl2pPr marL="742950" indent="-285750" algn="l" defTabSz="457200" rtl="0" fontAlgn="base">
        <a:spcBef>
          <a:spcPts val="1000"/>
        </a:spcBef>
        <a:spcAft>
          <a:spcPct val="0"/>
        </a:spcAft>
        <a:buClr>
          <a:schemeClr val="accent1"/>
        </a:buClr>
        <a:buFont typeface="Wingdings 3" pitchFamily="18" charset="2"/>
        <a:buChar char=""/>
        <a:defRPr sz="1600" kern="1200">
          <a:solidFill>
            <a:srgbClr val="404040"/>
          </a:solidFill>
          <a:latin typeface="+mn-lt"/>
          <a:ea typeface="+mn-ea"/>
          <a:cs typeface="+mn-cs"/>
        </a:defRPr>
      </a:lvl2pPr>
      <a:lvl3pPr marL="1143000" indent="-228600" algn="l" defTabSz="457200" rtl="0" fontAlgn="base">
        <a:spcBef>
          <a:spcPts val="1000"/>
        </a:spcBef>
        <a:spcAft>
          <a:spcPct val="0"/>
        </a:spcAft>
        <a:buClr>
          <a:schemeClr val="accent1"/>
        </a:buClr>
        <a:buFont typeface="Wingdings 3" pitchFamily="18" charset="2"/>
        <a:buChar char=""/>
        <a:defRPr sz="1400" kern="1200">
          <a:solidFill>
            <a:srgbClr val="404040"/>
          </a:solidFill>
          <a:latin typeface="+mn-lt"/>
          <a:ea typeface="+mn-ea"/>
          <a:cs typeface="+mn-cs"/>
        </a:defRPr>
      </a:lvl3pPr>
      <a:lvl4pPr marL="1600200" indent="-228600" algn="l" defTabSz="457200" rtl="0" fontAlgn="base">
        <a:spcBef>
          <a:spcPts val="1000"/>
        </a:spcBef>
        <a:spcAft>
          <a:spcPct val="0"/>
        </a:spcAft>
        <a:buClr>
          <a:schemeClr val="accent1"/>
        </a:buClr>
        <a:buFont typeface="Wingdings 3" pitchFamily="18" charset="2"/>
        <a:buChar char=""/>
        <a:defRPr sz="1200" kern="1200">
          <a:solidFill>
            <a:srgbClr val="404040"/>
          </a:solidFill>
          <a:latin typeface="+mn-lt"/>
          <a:ea typeface="+mn-ea"/>
          <a:cs typeface="+mn-cs"/>
        </a:defRPr>
      </a:lvl4pPr>
      <a:lvl5pPr marL="2057400" indent="-228600" algn="l" defTabSz="457200" rtl="0" fontAlgn="base">
        <a:spcBef>
          <a:spcPts val="1000"/>
        </a:spcBef>
        <a:spcAft>
          <a:spcPct val="0"/>
        </a:spcAft>
        <a:buClr>
          <a:schemeClr val="accent1"/>
        </a:buClr>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4669351" TargetMode="External"/><Relationship Id="rId2" Type="http://schemas.openxmlformats.org/officeDocument/2006/relationships/hyperlink" Target="http://www.paulomagotto.com.br/" TargetMode="Externa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hyperlink" Target="https://www.ncbi.nlm.nih.gov/pubmed?linkname=pubmed_pubmed&amp;from_uid=24669351"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ncbi.nlm.nih.gov/pubmed?linkname=pubmed_pubmed&amp;from_uid=24669351" TargetMode="External"/><Relationship Id="rId2" Type="http://schemas.openxmlformats.org/officeDocument/2006/relationships/hyperlink" Target="https://www.ncbi.nlm.nih.gov/pubmed/24669351"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paulomargotto.com.br/documentos/Sildenafil-Hipertens%EF%BF%BDo%20pulmonar-DBP.ppt"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paulomargotto.com.br/documentos/Hipertens-Pulm-PT-DBP.ppt"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paulomargotto.com.br/documentos/Sildenafil_DBP_hipertensao_2015.ppt"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paulomargotto.com.br/documentos/Mecanica_cardiaca_DBP_2016.pptx"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paulomargotto.com.br/documentos/DBP-alterac_estrut_cerebro_2015.ppt"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paulomargotto.com.br/documentos/HPP%20e%20bosentan-2011.ppt"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282700" y="469900"/>
            <a:ext cx="10477500" cy="3154363"/>
          </a:xfrm>
        </p:spPr>
        <p:txBody>
          <a:bodyPr/>
          <a:lstStyle/>
          <a:p>
            <a:pPr algn="ctr"/>
            <a:r>
              <a:rPr lang="pt-BR" sz="3200" b="1" smtClean="0">
                <a:solidFill>
                  <a:srgbClr val="FF33CC"/>
                </a:solidFill>
              </a:rPr>
              <a:t>Hipertensão pulmonar em prematuros com displasia broncopulmonar</a:t>
            </a:r>
            <a:r>
              <a:rPr lang="pt-BR" sz="4900" smtClean="0"/>
              <a:t> </a:t>
            </a:r>
          </a:p>
        </p:txBody>
      </p:sp>
      <p:sp>
        <p:nvSpPr>
          <p:cNvPr id="3" name="Subtítulo 2"/>
          <p:cNvSpPr>
            <a:spLocks noGrp="1"/>
          </p:cNvSpPr>
          <p:nvPr>
            <p:ph type="subTitle" idx="1"/>
          </p:nvPr>
        </p:nvSpPr>
        <p:spPr>
          <a:xfrm>
            <a:off x="1871663" y="4697413"/>
            <a:ext cx="9144000" cy="1655762"/>
          </a:xfrm>
        </p:spPr>
        <p:txBody>
          <a:bodyPr>
            <a:normAutofit/>
          </a:bodyPr>
          <a:lstStyle/>
          <a:p>
            <a:pPr algn="ctr">
              <a:lnSpc>
                <a:spcPct val="80000"/>
              </a:lnSpc>
            </a:pPr>
            <a:r>
              <a:rPr lang="pt-BR" sz="1600" smtClean="0">
                <a:solidFill>
                  <a:srgbClr val="595959"/>
                </a:solidFill>
              </a:rPr>
              <a:t>Apresentação:Thaís Mendonça </a:t>
            </a:r>
          </a:p>
          <a:p>
            <a:pPr algn="ctr">
              <a:lnSpc>
                <a:spcPct val="80000"/>
              </a:lnSpc>
            </a:pPr>
            <a:r>
              <a:rPr lang="pt-BR" sz="1600" smtClean="0">
                <a:solidFill>
                  <a:srgbClr val="595959"/>
                </a:solidFill>
              </a:rPr>
              <a:t>R2 Pediatria HMIB/SES/DF</a:t>
            </a:r>
          </a:p>
          <a:p>
            <a:pPr algn="ctr">
              <a:lnSpc>
                <a:spcPct val="80000"/>
              </a:lnSpc>
            </a:pPr>
            <a:r>
              <a:rPr lang="pt-BR" sz="1600" smtClean="0">
                <a:solidFill>
                  <a:srgbClr val="595959"/>
                </a:solidFill>
              </a:rPr>
              <a:t>Coordenação: Evely Mirela</a:t>
            </a:r>
          </a:p>
          <a:p>
            <a:pPr algn="ctr">
              <a:lnSpc>
                <a:spcPct val="80000"/>
              </a:lnSpc>
            </a:pPr>
            <a:r>
              <a:rPr lang="pt-BR" sz="1600" smtClean="0">
                <a:solidFill>
                  <a:srgbClr val="595959"/>
                </a:solidFill>
                <a:hlinkClick r:id="rId2"/>
              </a:rPr>
              <a:t>www.paulomagotto.com.br</a:t>
            </a:r>
            <a:r>
              <a:rPr lang="pt-BR" sz="1600" smtClean="0">
                <a:solidFill>
                  <a:srgbClr val="595959"/>
                </a:solidFill>
              </a:rPr>
              <a:t> </a:t>
            </a:r>
          </a:p>
          <a:p>
            <a:pPr algn="ctr">
              <a:lnSpc>
                <a:spcPct val="80000"/>
              </a:lnSpc>
            </a:pPr>
            <a:r>
              <a:rPr lang="pt-BR" sz="1600" smtClean="0">
                <a:solidFill>
                  <a:srgbClr val="595959"/>
                </a:solidFill>
              </a:rPr>
              <a:t>Brasília, 16 de dezembro de 2017</a:t>
            </a:r>
          </a:p>
        </p:txBody>
      </p:sp>
      <p:sp>
        <p:nvSpPr>
          <p:cNvPr id="18436" name="Rectangle 4"/>
          <p:cNvSpPr>
            <a:spLocks noChangeArrowheads="1"/>
          </p:cNvSpPr>
          <p:nvPr/>
        </p:nvSpPr>
        <p:spPr bwMode="auto">
          <a:xfrm>
            <a:off x="1963738" y="3714750"/>
            <a:ext cx="8216900" cy="638175"/>
          </a:xfrm>
          <a:prstGeom prst="rect">
            <a:avLst/>
          </a:prstGeom>
          <a:solidFill>
            <a:srgbClr val="FFFFFF"/>
          </a:solidFill>
          <a:ln w="9525">
            <a:noFill/>
            <a:miter lim="800000"/>
            <a:headEnd/>
            <a:tailEnd/>
          </a:ln>
          <a:effectLst/>
        </p:spPr>
        <p:txBody>
          <a:bodyPr wrap="none" lIns="0" tIns="0" rIns="95220" bIns="0" anchor="ctr">
            <a:spAutoFit/>
          </a:bodyPr>
          <a:lstStyle/>
          <a:p>
            <a:pPr algn="ctr"/>
            <a:r>
              <a:rPr lang="pt-BR" sz="1400" b="1">
                <a:hlinkClick r:id="rId3"/>
              </a:rPr>
              <a:t>Pulmonary Hypertension</a:t>
            </a:r>
            <a:r>
              <a:rPr lang="pt-BR" sz="1400">
                <a:hlinkClick r:id="rId3"/>
              </a:rPr>
              <a:t> in Preterm Infants with </a:t>
            </a:r>
            <a:r>
              <a:rPr lang="pt-BR" sz="1400" b="1">
                <a:hlinkClick r:id="rId3"/>
              </a:rPr>
              <a:t>Bronchopulmonary Dysplasia</a:t>
            </a:r>
            <a:r>
              <a:rPr lang="pt-BR" sz="1400">
                <a:hlinkClick r:id="rId3"/>
              </a:rPr>
              <a:t>.</a:t>
            </a:r>
            <a:endParaRPr lang="pt-BR" sz="1400"/>
          </a:p>
          <a:p>
            <a:pPr algn="ctr"/>
            <a:r>
              <a:rPr lang="pt-BR" sz="1400" b="1"/>
              <a:t>Baker</a:t>
            </a:r>
            <a:r>
              <a:rPr lang="pt-BR" sz="1400"/>
              <a:t> CD, Abman SH, Mourani PM.Pediatr Allergy Immunol Pulmonol. 2014 Mar 1;27(1):8-16. Review.</a:t>
            </a:r>
          </a:p>
          <a:p>
            <a:pPr algn="ctr"/>
            <a:r>
              <a:rPr lang="pt-BR" sz="1400"/>
              <a:t>PMID: 24669351</a:t>
            </a:r>
            <a:r>
              <a:rPr lang="pt-BR" sz="1400" u="sng">
                <a:hlinkClick r:id="rId4"/>
              </a:rPr>
              <a:t>Similar articles</a:t>
            </a:r>
            <a:r>
              <a:rPr lang="pt-BR" sz="1400" u="sng"/>
              <a:t> </a:t>
            </a:r>
            <a:r>
              <a:rPr lang="pt-BR" sz="1400" b="1" u="sng">
                <a:solidFill>
                  <a:srgbClr val="0000CC"/>
                </a:solidFill>
              </a:rPr>
              <a:t>Artigo Livre!</a:t>
            </a:r>
          </a:p>
        </p:txBody>
      </p:sp>
      <p:pic>
        <p:nvPicPr>
          <p:cNvPr id="18438" name="Picture 9"/>
          <p:cNvPicPr>
            <a:picLocks noChangeAspect="1" noChangeArrowheads="1"/>
          </p:cNvPicPr>
          <p:nvPr/>
        </p:nvPicPr>
        <p:blipFill>
          <a:blip r:embed="rId5"/>
          <a:srcRect/>
          <a:stretch>
            <a:fillRect/>
          </a:stretch>
        </p:blipFill>
        <p:spPr bwMode="auto">
          <a:xfrm>
            <a:off x="2020888" y="474663"/>
            <a:ext cx="8712200" cy="15621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a:xfrm>
            <a:off x="2592388" y="623888"/>
            <a:ext cx="8912225" cy="1281112"/>
          </a:xfrm>
        </p:spPr>
        <p:txBody>
          <a:bodyPr/>
          <a:lstStyle/>
          <a:p>
            <a:r>
              <a:rPr lang="pt-BR" smtClean="0"/>
              <a:t>Introdução</a:t>
            </a:r>
          </a:p>
        </p:txBody>
      </p:sp>
      <p:sp>
        <p:nvSpPr>
          <p:cNvPr id="20483" name="Espaço Reservado para Conteúdo 2"/>
          <p:cNvSpPr>
            <a:spLocks noGrp="1"/>
          </p:cNvSpPr>
          <p:nvPr>
            <p:ph idx="1"/>
          </p:nvPr>
        </p:nvSpPr>
        <p:spPr>
          <a:xfrm>
            <a:off x="1365250" y="1352550"/>
            <a:ext cx="10315575" cy="5035550"/>
          </a:xfrm>
        </p:spPr>
        <p:txBody>
          <a:bodyPr/>
          <a:lstStyle/>
          <a:p>
            <a:pPr algn="just">
              <a:spcBef>
                <a:spcPts val="1800"/>
              </a:spcBef>
            </a:pPr>
            <a:r>
              <a:rPr lang="pt-BR" smtClean="0"/>
              <a:t>A displasia broncopulmonar (DBP), é uma doença crônica pulmonar associada a prematuridade, inicialmente descrita em neonatos que necessitaram de ventilação mecânica e oxigenioterapia após o nascimento. No entanto, avanços com uso de esteroides antenatais, surfactante artificial e novas estratégias de ventilação aumentaram a sobrevida de prematuros extremos. Assim, embora a incidência da DBP permaneça estável, a fisiopatologia e as manifestações clinicas mudaram drasticamente nos últimos 45 anos. </a:t>
            </a:r>
          </a:p>
          <a:p>
            <a:pPr algn="just">
              <a:spcBef>
                <a:spcPts val="1800"/>
              </a:spcBef>
            </a:pPr>
            <a:r>
              <a:rPr lang="pt-BR" smtClean="0"/>
              <a:t>A DBP era caracterizada por uma doença pulmonar fibroproliferativa difusa por um lesão pós natal. A “nova DBP” consiste numa alteração do crescimento alveolar e vascular pulmonar.</a:t>
            </a:r>
          </a:p>
          <a:p>
            <a:pPr algn="just">
              <a:spcBef>
                <a:spcPts val="1800"/>
              </a:spcBef>
            </a:pPr>
            <a:r>
              <a:rPr lang="pt-BR" smtClean="0"/>
              <a:t>A DBP ocorre principalmente em prematuros &lt; 28 semanas que geralmente pesam menos de 1000g. O parto nesta idade gera interrupção do desenvolvimento pulmonar que persiste com hipoplasia da microvasculatura e uma “simplificação” alveolar. </a:t>
            </a:r>
          </a:p>
          <a:p>
            <a:pPr algn="just">
              <a:spcBef>
                <a:spcPts val="1800"/>
              </a:spcBef>
            </a:pPr>
            <a:r>
              <a:rPr lang="pt-BR" smtClean="0"/>
              <a:t>O crescimento alterado e prejuízo da função vascular pode resultar em hipertensão pulmonar (HP) em pacientes com DBP.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893888" y="1339850"/>
            <a:ext cx="9459912" cy="4837113"/>
          </a:xfrm>
        </p:spPr>
        <p:txBody>
          <a:bodyPr rtlCol="0">
            <a:normAutofit/>
          </a:bodyPr>
          <a:lstStyle/>
          <a:p>
            <a:pPr algn="just" fontAlgn="auto">
              <a:spcAft>
                <a:spcPts val="0"/>
              </a:spcAft>
              <a:buFont typeface="Wingdings 3" charset="2"/>
              <a:buChar char=""/>
              <a:defRPr/>
            </a:pPr>
            <a:r>
              <a:rPr lang="pt-BR" dirty="0" smtClean="0">
                <a:solidFill>
                  <a:schemeClr val="tx1">
                    <a:lumMod val="75000"/>
                    <a:lumOff val="25000"/>
                  </a:schemeClr>
                </a:solidFill>
              </a:rPr>
              <a:t>No entanto, mesmo nos neonatos sem manifestações clinicas de HP, sinais de doença vascular pulmonar (DVP), como prejuízo nas trocas gasosas, hipoxemia prolongada, intolerância ao exercício e alteração da distribuição do fluxo sanguíneo pulmonar durante uma infecção respiratória aguda, são comumente vistos, sugerindo que a DVP pode não ser reconhecida em muitos neonatos com DBP.</a:t>
            </a:r>
          </a:p>
          <a:p>
            <a:pPr marL="0" indent="0" algn="just" fontAlgn="auto">
              <a:spcAft>
                <a:spcPts val="0"/>
              </a:spcAft>
              <a:buFont typeface="Wingdings 3" charset="2"/>
              <a:buNone/>
              <a:defRPr/>
            </a:pPr>
            <a:endParaRPr lang="pt-BR" dirty="0" smtClean="0">
              <a:solidFill>
                <a:schemeClr val="tx1">
                  <a:lumMod val="75000"/>
                  <a:lumOff val="25000"/>
                </a:schemeClr>
              </a:solidFill>
            </a:endParaRPr>
          </a:p>
          <a:p>
            <a:pPr algn="just" fontAlgn="auto">
              <a:spcAft>
                <a:spcPts val="0"/>
              </a:spcAft>
              <a:buFont typeface="Wingdings 3" charset="2"/>
              <a:buChar char=""/>
              <a:defRPr/>
            </a:pPr>
            <a:r>
              <a:rPr lang="pt-BR" dirty="0" smtClean="0">
                <a:solidFill>
                  <a:schemeClr val="tx1">
                    <a:lumMod val="75000"/>
                    <a:lumOff val="25000"/>
                  </a:schemeClr>
                </a:solidFill>
              </a:rPr>
              <a:t>A HP está associada há uma significativa morbimortalidade em DBP. Dois recentes estudos retrospectivos reportaram uma mortalidade de 33 - 48% em 2 anos após o diagnóstico de HP.</a:t>
            </a:r>
            <a:endParaRPr lang="pt-BR"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a:xfrm>
            <a:off x="2592388" y="623888"/>
            <a:ext cx="8912225" cy="908050"/>
          </a:xfrm>
        </p:spPr>
        <p:txBody>
          <a:bodyPr/>
          <a:lstStyle/>
          <a:p>
            <a:r>
              <a:rPr lang="pt-BR" smtClean="0"/>
              <a:t>Fisiopatologia da HP na DBP</a:t>
            </a:r>
          </a:p>
        </p:txBody>
      </p:sp>
      <p:sp>
        <p:nvSpPr>
          <p:cNvPr id="22531" name="Espaço Reservado para Conteúdo 2"/>
          <p:cNvSpPr>
            <a:spLocks noGrp="1"/>
          </p:cNvSpPr>
          <p:nvPr>
            <p:ph idx="1"/>
          </p:nvPr>
        </p:nvSpPr>
        <p:spPr>
          <a:xfrm>
            <a:off x="2589213" y="1531938"/>
            <a:ext cx="8915400" cy="4843462"/>
          </a:xfrm>
        </p:spPr>
        <p:txBody>
          <a:bodyPr/>
          <a:lstStyle/>
          <a:p>
            <a:pPr algn="just">
              <a:spcBef>
                <a:spcPts val="1800"/>
              </a:spcBef>
            </a:pPr>
            <a:r>
              <a:rPr lang="pt-BR" smtClean="0"/>
              <a:t>A interrupção no crescimento vascular resulta na redução da densidade dos vasos em toda a rede microcapilar pulmonar, o que resulta na diminuição da área de secção transversal do fluxo sanguíneo, aumentando a resistência vascular pulmonar (RVP). O aumento da RVP altera a vasorreatividade e gera um remodelamento, contribuindo para a DVP.</a:t>
            </a:r>
          </a:p>
          <a:p>
            <a:pPr algn="just">
              <a:spcBef>
                <a:spcPts val="1800"/>
              </a:spcBef>
            </a:pPr>
            <a:r>
              <a:rPr lang="pt-BR" smtClean="0"/>
              <a:t>O leito vascular pulmonar com uma menor área de troca gasosa, que, em combinação com um prejuízo de vias aéreas e parênquima pulmonar, resulta em vasoconstrição hipóxica, prejudicando o fluxo sanguíneo pulmonar, principalmente durante o exercício.  </a:t>
            </a:r>
          </a:p>
          <a:p>
            <a:pPr algn="just">
              <a:spcBef>
                <a:spcPts val="1800"/>
              </a:spcBef>
            </a:pPr>
            <a:r>
              <a:rPr lang="pt-BR" smtClean="0"/>
              <a:t>A hipoxia crônica gera uma remodelação vascular, com hiperplasia da intima e aumento da musculatura das pequenas artérias pulmonares.</a:t>
            </a:r>
          </a:p>
          <a:p>
            <a:pPr algn="just">
              <a:spcBef>
                <a:spcPts val="1800"/>
              </a:spcBef>
            </a:pPr>
            <a:r>
              <a:rPr lang="pt-BR" smtClean="0"/>
              <a:t>As formas graves de DVP com crescimento vascular anormal, vasorreatividade e remodelamento podem resultar em HP.</a:t>
            </a:r>
          </a:p>
          <a:p>
            <a:pPr algn="just">
              <a:spcBef>
                <a:spcPts val="1800"/>
              </a:spcBef>
              <a:buFont typeface="Wingdings 3" pitchFamily="18" charset="2"/>
              <a:buNone/>
            </a:pPr>
            <a:r>
              <a:rPr lang="pt-BR" smtClean="0"/>
              <a:t>                                                                 (</a:t>
            </a:r>
            <a:r>
              <a:rPr lang="pt-BR" smtClean="0">
                <a:solidFill>
                  <a:schemeClr val="hlink"/>
                </a:solidFill>
              </a:rPr>
              <a:t>Figura 1</a:t>
            </a:r>
            <a:r>
              <a:rPr lang="pt-BR" smtClean="0"/>
              <a:t>)</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m 1"/>
          <p:cNvPicPr>
            <a:picLocks noChangeAspect="1"/>
          </p:cNvPicPr>
          <p:nvPr/>
        </p:nvPicPr>
        <p:blipFill>
          <a:blip r:embed="rId2"/>
          <a:srcRect l="11395" t="18417" r="13445" b="5972"/>
          <a:stretch>
            <a:fillRect/>
          </a:stretch>
        </p:blipFill>
        <p:spPr bwMode="auto">
          <a:xfrm>
            <a:off x="558800" y="347663"/>
            <a:ext cx="11045825" cy="6246812"/>
          </a:xfrm>
          <a:prstGeom prst="rect">
            <a:avLst/>
          </a:prstGeom>
          <a:noFill/>
          <a:ln w="38100">
            <a:solidFill>
              <a:srgbClr val="FF33CC"/>
            </a:solid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Espaço Reservado para Conteúdo 2"/>
          <p:cNvSpPr>
            <a:spLocks noGrp="1"/>
          </p:cNvSpPr>
          <p:nvPr>
            <p:ph idx="1"/>
          </p:nvPr>
        </p:nvSpPr>
        <p:spPr>
          <a:xfrm>
            <a:off x="1481138" y="1390650"/>
            <a:ext cx="10096500" cy="5176838"/>
          </a:xfrm>
        </p:spPr>
        <p:txBody>
          <a:bodyPr/>
          <a:lstStyle/>
          <a:p>
            <a:pPr marL="323850" algn="just">
              <a:spcBef>
                <a:spcPts val="1800"/>
              </a:spcBef>
            </a:pPr>
            <a:r>
              <a:rPr lang="pt-BR" smtClean="0"/>
              <a:t>Crescimento vascular: angiogênese (extensão dos vasos existentes) e vasculogênese (formação de vasos a partir de hemangioblastos)</a:t>
            </a:r>
          </a:p>
          <a:p>
            <a:pPr marL="323850" algn="just">
              <a:spcBef>
                <a:spcPts val="1800"/>
              </a:spcBef>
            </a:pPr>
            <a:r>
              <a:rPr lang="pt-BR" smtClean="0"/>
              <a:t>Fatores como interação gene-ambiente, estresse oxidativo, hipoxia, inflamação e infecção têm mostrado um prejuízo na angiogênese por interromper a sinalização e alterar a expressão de fatores de crescimento no desenvolvimento pulmonar</a:t>
            </a:r>
          </a:p>
          <a:p>
            <a:pPr marL="323850" algn="just">
              <a:spcBef>
                <a:spcPts val="1800"/>
              </a:spcBef>
            </a:pPr>
            <a:r>
              <a:rPr lang="pt-BR" smtClean="0"/>
              <a:t>-- A expressão de IGF 1 é epigeneticamente regulada, aumentada nos pulmões de prematuros com DBP grave e é afetada por estratégias de ventilação. </a:t>
            </a:r>
          </a:p>
          <a:p>
            <a:pPr marL="323850" algn="just">
              <a:spcBef>
                <a:spcPts val="1800"/>
              </a:spcBef>
            </a:pPr>
            <a:r>
              <a:rPr lang="pt-BR" b="1" smtClean="0">
                <a:solidFill>
                  <a:srgbClr val="FF3300"/>
                </a:solidFill>
              </a:rPr>
              <a:t>A ventilação mecânica e a oxigenioterapia aumentam a expressão de genes antiangiogênicos</a:t>
            </a:r>
            <a:r>
              <a:rPr lang="pt-BR" smtClean="0"/>
              <a:t> (trombospodina-1 e endoglina) </a:t>
            </a:r>
            <a:r>
              <a:rPr lang="pt-BR" b="1" smtClean="0">
                <a:solidFill>
                  <a:srgbClr val="FF3300"/>
                </a:solidFill>
              </a:rPr>
              <a:t>e reduzem a expressão de  gene pró-angiogênicos (VEGF-B, VEGF receptor-2</a:t>
            </a:r>
            <a:r>
              <a:rPr lang="pt-BR" smtClean="0"/>
              <a:t>).</a:t>
            </a:r>
          </a:p>
          <a:p>
            <a:pPr marL="323850" algn="just">
              <a:spcBef>
                <a:spcPts val="1800"/>
              </a:spcBef>
            </a:pPr>
            <a:r>
              <a:rPr lang="pt-BR" smtClean="0"/>
              <a:t>A desrregulação da angiogênese leva a um prejuízo do crescimento, estrutura e função da vascularização pulmonar.</a:t>
            </a:r>
          </a:p>
          <a:p>
            <a:pPr marL="323850" algn="ctr">
              <a:spcBef>
                <a:spcPts val="1800"/>
              </a:spcBef>
              <a:buFont typeface="Wingdings 3" pitchFamily="18" charset="2"/>
              <a:buNone/>
            </a:pPr>
            <a:r>
              <a:rPr lang="pt-BR" smtClean="0"/>
              <a:t>Na </a:t>
            </a:r>
            <a:r>
              <a:rPr lang="pt-BR" smtClean="0">
                <a:solidFill>
                  <a:schemeClr val="hlink"/>
                </a:solidFill>
              </a:rPr>
              <a:t>Tabela 1</a:t>
            </a:r>
            <a:r>
              <a:rPr lang="pt-BR" smtClean="0"/>
              <a:t> a lista de mediadores antiogênios e pró-angioênicos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m 1"/>
          <p:cNvPicPr>
            <a:picLocks noChangeAspect="1"/>
          </p:cNvPicPr>
          <p:nvPr/>
        </p:nvPicPr>
        <p:blipFill>
          <a:blip r:embed="rId2"/>
          <a:srcRect l="7170" t="19328" r="59027" b="8023"/>
          <a:stretch>
            <a:fillRect/>
          </a:stretch>
        </p:blipFill>
        <p:spPr bwMode="auto">
          <a:xfrm>
            <a:off x="720725" y="292100"/>
            <a:ext cx="5435600" cy="6565900"/>
          </a:xfrm>
          <a:prstGeom prst="rect">
            <a:avLst/>
          </a:prstGeom>
          <a:noFill/>
          <a:ln w="38100">
            <a:solidFill>
              <a:srgbClr val="FF33CC"/>
            </a:solidFill>
            <a:miter lim="800000"/>
            <a:headEnd/>
            <a:tailEnd/>
          </a:ln>
        </p:spPr>
      </p:pic>
      <p:sp>
        <p:nvSpPr>
          <p:cNvPr id="3" name="CaixaDeTexto 2"/>
          <p:cNvSpPr txBox="1"/>
          <p:nvPr/>
        </p:nvSpPr>
        <p:spPr>
          <a:xfrm>
            <a:off x="6929438" y="733425"/>
            <a:ext cx="4610100" cy="4202113"/>
          </a:xfrm>
          <a:prstGeom prst="rect">
            <a:avLst/>
          </a:prstGeom>
          <a:noFill/>
        </p:spPr>
        <p:txBody>
          <a:bodyPr>
            <a:spAutoFit/>
          </a:bodyPr>
          <a:lstStyle/>
          <a:p>
            <a:pPr marL="285750" indent="-285750" algn="just" fontAlgn="auto">
              <a:spcBef>
                <a:spcPts val="1800"/>
              </a:spcBef>
              <a:spcAft>
                <a:spcPts val="0"/>
              </a:spcAft>
              <a:buFont typeface="Arial" panose="020B0604020202020204" pitchFamily="34" charset="0"/>
              <a:buChar char="•"/>
              <a:defRPr/>
            </a:pPr>
            <a:r>
              <a:rPr lang="pt-BR" dirty="0">
                <a:latin typeface="+mn-lt"/>
                <a:cs typeface="+mn-cs"/>
              </a:rPr>
              <a:t>A via de sinalização mais estudada associada ao desenvolvimento vascular pulmonar normal é fator de crescimento endotelial vascular-óxido nítrico (VEGF-NO). Modelos animais têm mostrado que a interrupção da sinalização do VEGF-NO leva a prejuízos não só na angiogênese mas também resulta em uma simplificação alveolar distal.</a:t>
            </a:r>
            <a:endParaRPr lang="pt-BR" dirty="0">
              <a:latin typeface="+mn-lt"/>
              <a:cs typeface="+mn-cs"/>
            </a:endParaRPr>
          </a:p>
          <a:p>
            <a:pPr marL="285750" indent="-285750" algn="just" fontAlgn="auto">
              <a:spcBef>
                <a:spcPts val="1800"/>
              </a:spcBef>
              <a:spcAft>
                <a:spcPts val="0"/>
              </a:spcAft>
              <a:buFont typeface="Arial" panose="020B0604020202020204" pitchFamily="34" charset="0"/>
              <a:buChar char="•"/>
              <a:defRPr/>
            </a:pPr>
            <a:r>
              <a:rPr lang="pt-BR" dirty="0">
                <a:latin typeface="+mn-lt"/>
                <a:cs typeface="+mn-cs"/>
              </a:rPr>
              <a:t>Neonatos com DBP fatal apresentam níveis diminuídos de VEGF e vascularização dismórfica. </a:t>
            </a:r>
          </a:p>
          <a:p>
            <a:pPr fontAlgn="auto">
              <a:spcBef>
                <a:spcPts val="0"/>
              </a:spcBef>
              <a:spcAft>
                <a:spcPts val="0"/>
              </a:spcAft>
              <a:defRPr/>
            </a:pPr>
            <a:endParaRPr lang="pt-BR" dirty="0">
              <a:latin typeface="+mn-lt"/>
              <a:cs typeface="+mn-cs"/>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403350" y="1300163"/>
            <a:ext cx="10317163" cy="4876800"/>
          </a:xfrm>
        </p:spPr>
        <p:txBody>
          <a:bodyPr>
            <a:normAutofit/>
          </a:bodyPr>
          <a:lstStyle/>
          <a:p>
            <a:pPr algn="just"/>
            <a:r>
              <a:rPr lang="pt-BR" smtClean="0"/>
              <a:t>Estudos sugerem que </a:t>
            </a:r>
            <a:r>
              <a:rPr lang="pt-BR" b="1" smtClean="0">
                <a:solidFill>
                  <a:schemeClr val="hlink"/>
                </a:solidFill>
              </a:rPr>
              <a:t>células progenitoras endoteliais (EPCs) derivadas das paredes dos vasos podem contribuir com a vasculogênese pós natal</a:t>
            </a:r>
            <a:r>
              <a:rPr lang="pt-BR" smtClean="0"/>
              <a:t>. Dois subtipos distintos de EPC, células endoteliais formadoras de colônias tardias (ECFC) e células progenitoras angiogênicas circulantes (CPC) estão reduzidas no sangue do cordão umbilical de prematuros que desenvolvem DBP moderada ou grave. </a:t>
            </a:r>
          </a:p>
          <a:p>
            <a:pPr algn="just">
              <a:buFont typeface="Wingdings 3" pitchFamily="18" charset="2"/>
              <a:buNone/>
            </a:pPr>
            <a:endParaRPr lang="pt-BR" smtClean="0"/>
          </a:p>
          <a:p>
            <a:pPr algn="just"/>
            <a:r>
              <a:rPr lang="pt-BR" smtClean="0"/>
              <a:t>Estudos recentes com animais têm mostrado que as </a:t>
            </a:r>
            <a:r>
              <a:rPr lang="pt-BR" b="1" smtClean="0">
                <a:solidFill>
                  <a:schemeClr val="hlink"/>
                </a:solidFill>
              </a:rPr>
              <a:t>ECFC</a:t>
            </a:r>
            <a:r>
              <a:rPr lang="pt-BR" b="1" smtClean="0"/>
              <a:t>, </a:t>
            </a:r>
            <a:r>
              <a:rPr lang="pt-BR" b="1" smtClean="0">
                <a:solidFill>
                  <a:schemeClr val="hlink"/>
                </a:solidFill>
              </a:rPr>
              <a:t>assim como</a:t>
            </a:r>
            <a:r>
              <a:rPr lang="pt-BR" b="1" smtClean="0"/>
              <a:t> </a:t>
            </a:r>
            <a:r>
              <a:rPr lang="pt-BR" b="1" smtClean="0">
                <a:solidFill>
                  <a:schemeClr val="hlink"/>
                </a:solidFill>
              </a:rPr>
              <a:t>células do estroma mesenquimal (MSC) possuem um efeito pro-angiogênico</a:t>
            </a:r>
            <a:r>
              <a:rPr lang="pt-BR" smtClean="0"/>
              <a:t>. No entanto, MSC derivadas da via aérea estão aumentadas na DBP, sugerindo que a origem tecidual (sangue, endotélio vascular, medula óssea, epitélio da via aérea) tem um papel critico e ainda indefinido na patogênese da DBP. Mais estudos são necessários para esclarecer como a vasculogênese mediada por células progenitoras é interrompida, causando DVP em DBP e se a terapia com células progenitoras pode prevenir ou tratar doenças cardiopulmonares em prematuros.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Espaço Reservado para Conteúdo 2"/>
          <p:cNvSpPr>
            <a:spLocks noGrp="1"/>
          </p:cNvSpPr>
          <p:nvPr>
            <p:ph idx="1"/>
          </p:nvPr>
        </p:nvSpPr>
        <p:spPr>
          <a:xfrm>
            <a:off x="1519238" y="1546225"/>
            <a:ext cx="10071100" cy="4630738"/>
          </a:xfrm>
        </p:spPr>
        <p:txBody>
          <a:bodyPr/>
          <a:lstStyle/>
          <a:p>
            <a:pPr algn="just"/>
            <a:r>
              <a:rPr lang="pt-BR" smtClean="0"/>
              <a:t>O impacto da corioamnionite no risco de complicações pós-natais em prematuros ainda não é claro. </a:t>
            </a:r>
            <a:r>
              <a:rPr lang="pt-BR" smtClean="0">
                <a:solidFill>
                  <a:srgbClr val="FF3300"/>
                </a:solidFill>
              </a:rPr>
              <a:t>Modelos em animais demonstram que  a inflamação uterina pode ter efeito sobre a modulação da angiogênese pulmonar</a:t>
            </a:r>
            <a:r>
              <a:rPr lang="pt-BR" smtClean="0"/>
              <a:t>. Células dendríticas pulmonares estão aumentadas tanto na corioamnionite como na DBP. Embora possam ser pró-angiogênicas naturais, as células dendríticas parecem promover um crescimento vascular dismórfico nestes pacientes.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agem 1"/>
          <p:cNvPicPr>
            <a:picLocks noChangeAspect="1"/>
          </p:cNvPicPr>
          <p:nvPr/>
        </p:nvPicPr>
        <p:blipFill>
          <a:blip r:embed="rId2"/>
          <a:srcRect l="4482" t="23428" r="26248" b="17816"/>
          <a:stretch>
            <a:fillRect/>
          </a:stretch>
        </p:blipFill>
        <p:spPr bwMode="auto">
          <a:xfrm>
            <a:off x="1701800" y="2417763"/>
            <a:ext cx="9310688" cy="4440237"/>
          </a:xfrm>
          <a:prstGeom prst="rect">
            <a:avLst/>
          </a:prstGeom>
          <a:noFill/>
          <a:ln w="9525">
            <a:noFill/>
            <a:miter lim="800000"/>
            <a:headEnd/>
            <a:tailEnd/>
          </a:ln>
        </p:spPr>
      </p:pic>
      <p:sp>
        <p:nvSpPr>
          <p:cNvPr id="3" name="CaixaDeTexto 2"/>
          <p:cNvSpPr txBox="1"/>
          <p:nvPr/>
        </p:nvSpPr>
        <p:spPr>
          <a:xfrm>
            <a:off x="1236663" y="427038"/>
            <a:ext cx="10456862" cy="2289175"/>
          </a:xfrm>
          <a:prstGeom prst="rect">
            <a:avLst/>
          </a:prstGeom>
          <a:noFill/>
        </p:spPr>
        <p:txBody>
          <a:bodyPr>
            <a:spAutoFit/>
          </a:bodyPr>
          <a:lstStyle/>
          <a:p>
            <a:pPr marL="285750" indent="-285750" algn="just">
              <a:buFont typeface="Arial" pitchFamily="34" charset="0"/>
              <a:buChar char="•"/>
            </a:pPr>
            <a:r>
              <a:rPr lang="pt-BR" b="1">
                <a:solidFill>
                  <a:srgbClr val="FF3300"/>
                </a:solidFill>
                <a:latin typeface="Century Gothic" pitchFamily="34" charset="0"/>
              </a:rPr>
              <a:t>Recentemente foi demonstrado que a vasculatura pulmonar possui anastomoses arteriovenosas em prematuros que morreram por DBP grave</a:t>
            </a:r>
            <a:r>
              <a:rPr lang="pt-BR">
                <a:latin typeface="Century Gothic" pitchFamily="34" charset="0"/>
              </a:rPr>
              <a:t>. Sabe-se que tais shunts existem durante o desenvolvimento fetal em gestação tardia e são semelhantes aos descritos na displasia capilar alveolar, no entanto pensava-se que estas desapareceriam após o nascimento em neonatos saudáveis. As anastomoses podem causar hipoxemia severa, contribuindo para vasoconstrição e remodelamento em prematuros com HP (</a:t>
            </a:r>
            <a:r>
              <a:rPr lang="pt-BR">
                <a:solidFill>
                  <a:schemeClr val="hlink"/>
                </a:solidFill>
                <a:latin typeface="Century Gothic" pitchFamily="34" charset="0"/>
              </a:rPr>
              <a:t>Figura 2</a:t>
            </a:r>
            <a:r>
              <a:rPr lang="pt-BR">
                <a:latin typeface="Century Gothic" pitchFamily="34" charset="0"/>
              </a:rPr>
              <a:t>).</a:t>
            </a:r>
          </a:p>
          <a:p>
            <a:pPr marL="285750" indent="-285750"/>
            <a:endParaRPr lang="pt-BR">
              <a:latin typeface="Century Gothic"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a:xfrm>
            <a:off x="2592388" y="623888"/>
            <a:ext cx="8912225" cy="1281112"/>
          </a:xfrm>
        </p:spPr>
        <p:txBody>
          <a:bodyPr/>
          <a:lstStyle/>
          <a:p>
            <a:r>
              <a:rPr lang="pt-BR" smtClean="0"/>
              <a:t>Rastreio e diagnóstico de HP na DBP</a:t>
            </a:r>
          </a:p>
        </p:txBody>
      </p:sp>
      <p:sp>
        <p:nvSpPr>
          <p:cNvPr id="29699" name="Espaço Reservado para Conteúdo 2"/>
          <p:cNvSpPr>
            <a:spLocks noGrp="1"/>
          </p:cNvSpPr>
          <p:nvPr>
            <p:ph idx="1"/>
          </p:nvPr>
        </p:nvSpPr>
        <p:spPr>
          <a:xfrm>
            <a:off x="2589213" y="1738313"/>
            <a:ext cx="8915400" cy="4173537"/>
          </a:xfrm>
        </p:spPr>
        <p:txBody>
          <a:bodyPr/>
          <a:lstStyle/>
          <a:p>
            <a:pPr algn="just">
              <a:spcBef>
                <a:spcPts val="1800"/>
              </a:spcBef>
            </a:pPr>
            <a:r>
              <a:rPr lang="pt-BR" smtClean="0"/>
              <a:t>Embora estudos recentes, prospectivos e retrospectivos, sugiram uma incidência geral de HP na DBP de 18-25%, tal determinação é obscurecida pela falta de uma definição de HP acordada neste contexto. Nem uma pressão arterial pulmonar absoluta ou uma pressão arterial pulmonar relativa (expressa como uma fração ou porcentagem da pressão arterial sistêmica) demonstra consequências claramente definidas. </a:t>
            </a:r>
          </a:p>
          <a:p>
            <a:pPr algn="just">
              <a:spcBef>
                <a:spcPts val="1800"/>
              </a:spcBef>
            </a:pPr>
            <a:r>
              <a:rPr lang="pt-BR" smtClean="0"/>
              <a:t>Assim, os critérios e os métodos utilizados para o rastreio variam significativamente entre os Centros e, faltam evidências para apoiar uma prática em relação a outra.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Espaço Reservado para Conteúdo 2"/>
          <p:cNvSpPr>
            <a:spLocks noGrp="1"/>
          </p:cNvSpPr>
          <p:nvPr>
            <p:ph idx="1"/>
          </p:nvPr>
        </p:nvSpPr>
        <p:spPr>
          <a:xfrm>
            <a:off x="1635125" y="1339850"/>
            <a:ext cx="10058400" cy="4837113"/>
          </a:xfrm>
        </p:spPr>
        <p:txBody>
          <a:bodyPr/>
          <a:lstStyle/>
          <a:p>
            <a:pPr algn="just">
              <a:spcBef>
                <a:spcPts val="1800"/>
              </a:spcBef>
            </a:pPr>
            <a:r>
              <a:rPr lang="pt-BR" smtClean="0"/>
              <a:t>O cateterismo cardíaco permite a mensuração direta da pressão arterial pulmonar (PAP) sendo considerado o padrão ouro para o diagnóstico de HP.</a:t>
            </a:r>
          </a:p>
          <a:p>
            <a:pPr algn="just">
              <a:spcBef>
                <a:spcPts val="1800"/>
              </a:spcBef>
            </a:pPr>
            <a:r>
              <a:rPr lang="pt-BR" smtClean="0"/>
              <a:t>A ecocardiografia transtorácica é o método não invasivo mais comumente utilizado para a estimativa da PAP sistólica, utilizando a velocidade do jato de regurgitação tricúspide (TRJV) e uma equação modificada de Bernoulli para determinar o gradiente de pressão entre o ventrículo direito e o átrio direito. Na ausência de estenose tricúspide ou outras anomalias estruturais, a pressão no ventrículo direito(VD) e na artéria pulmonar são iguais durante a sístole.</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Espaço Reservado para Conteúdo 2"/>
          <p:cNvSpPr>
            <a:spLocks noGrp="1"/>
          </p:cNvSpPr>
          <p:nvPr>
            <p:ph idx="1"/>
          </p:nvPr>
        </p:nvSpPr>
        <p:spPr>
          <a:xfrm>
            <a:off x="1712913" y="1455738"/>
            <a:ext cx="10071100" cy="4721225"/>
          </a:xfrm>
        </p:spPr>
        <p:txBody>
          <a:bodyPr/>
          <a:lstStyle/>
          <a:p>
            <a:pPr algn="just">
              <a:spcBef>
                <a:spcPts val="1800"/>
              </a:spcBef>
            </a:pPr>
            <a:r>
              <a:rPr lang="pt-BR" smtClean="0"/>
              <a:t>Evidências qualitativas de HP incluem aplanamento do septo interventricular e hipertrofia / ampliação das câmaras cardíacas direitas. Contudo não possuem alto valor preditivo para HP sem a mensuração do TRVJ. Em alguns casos, o ecocardiograma pode produzir avaliações mais precisas, uma vez que o cateterismo cardíaco requer sedação e suporte ventilatório.</a:t>
            </a:r>
          </a:p>
          <a:p>
            <a:pPr algn="just">
              <a:spcBef>
                <a:spcPts val="1800"/>
              </a:spcBef>
            </a:pPr>
            <a:r>
              <a:rPr lang="pt-BR" smtClean="0"/>
              <a:t>Novos parâmetros ecocardiográficos têm sido utilizados para quantificar a disfunção ventricular direita em prematuros com DBP. O índice de desempenho miocárdico, que consiste na soma do tempo de contração isovolumétrica e de relaxamento, dividida pelo tempo de ejeção, está elevado na HP primária e pode estar elevado na DBP correlacionando-se com a gravidade.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ço Reservado para Conteúdo 2"/>
          <p:cNvSpPr>
            <a:spLocks noGrp="1"/>
          </p:cNvSpPr>
          <p:nvPr>
            <p:ph idx="1"/>
          </p:nvPr>
        </p:nvSpPr>
        <p:spPr>
          <a:xfrm>
            <a:off x="1558925" y="1519238"/>
            <a:ext cx="10071100" cy="4657725"/>
          </a:xfrm>
        </p:spPr>
        <p:txBody>
          <a:bodyPr/>
          <a:lstStyle/>
          <a:p>
            <a:pPr algn="just">
              <a:spcBef>
                <a:spcPts val="1800"/>
              </a:spcBef>
            </a:pPr>
            <a:r>
              <a:rPr lang="pt-BR" smtClean="0"/>
              <a:t>A excursão sistólica do plano anular tricúspide (TAPSE) é um marcador da função sistólica do VD que se correlaciona com a idade gestacional, mas não foi estudado em relação à gravidade da DBP.</a:t>
            </a:r>
          </a:p>
          <a:p>
            <a:pPr algn="just">
              <a:spcBef>
                <a:spcPts val="1800"/>
              </a:spcBef>
            </a:pPr>
            <a:r>
              <a:rPr lang="pt-BR" smtClean="0"/>
              <a:t>Assim, apesar de suas limitações, </a:t>
            </a:r>
            <a:r>
              <a:rPr lang="pt-BR" b="1" smtClean="0">
                <a:solidFill>
                  <a:schemeClr val="hlink"/>
                </a:solidFill>
              </a:rPr>
              <a:t>a ecocardiografia provavelmente continuará sendo uma ferramenta clínica importante para diagnosticar e monitorar a HP</a:t>
            </a:r>
            <a:r>
              <a:rPr lang="pt-BR" smtClean="0"/>
              <a:t>. Estudos prospectivos com acompanhamento a longo prazo são necessários para determinar os critérios de rastreio e diagnóstico adequados para HP na DBP e para determinar implicações prognósticas mais claras do diagnóstico de HP.</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a:xfrm>
            <a:off x="2592388" y="623888"/>
            <a:ext cx="8912225" cy="1281112"/>
          </a:xfrm>
        </p:spPr>
        <p:txBody>
          <a:bodyPr/>
          <a:lstStyle/>
          <a:p>
            <a:r>
              <a:rPr lang="pt-BR" smtClean="0"/>
              <a:t>Tratamento da HP na DBP</a:t>
            </a:r>
          </a:p>
        </p:txBody>
      </p:sp>
      <p:sp>
        <p:nvSpPr>
          <p:cNvPr id="33795" name="Espaço Reservado para Conteúdo 2"/>
          <p:cNvSpPr>
            <a:spLocks noGrp="1"/>
          </p:cNvSpPr>
          <p:nvPr>
            <p:ph idx="1"/>
          </p:nvPr>
        </p:nvSpPr>
        <p:spPr>
          <a:xfrm>
            <a:off x="2589213" y="1519238"/>
            <a:ext cx="8915400" cy="4906962"/>
          </a:xfrm>
        </p:spPr>
        <p:txBody>
          <a:bodyPr/>
          <a:lstStyle/>
          <a:p>
            <a:pPr algn="just">
              <a:spcBef>
                <a:spcPts val="1800"/>
              </a:spcBef>
            </a:pPr>
            <a:r>
              <a:rPr lang="pt-BR" smtClean="0"/>
              <a:t>A terapia da HP na DBP começa com o tratamento otimizado da doença pulmonar crônica para melhorar as trocas gasosas. </a:t>
            </a:r>
          </a:p>
          <a:p>
            <a:pPr algn="just">
              <a:spcBef>
                <a:spcPts val="1800"/>
              </a:spcBef>
            </a:pPr>
            <a:r>
              <a:rPr lang="pt-BR" smtClean="0"/>
              <a:t>Prejuízo na troca gasosa -&gt; vasoconstrição hipoxêmica -&gt; remodelamento vascular -&gt; HP</a:t>
            </a:r>
          </a:p>
          <a:p>
            <a:pPr algn="just">
              <a:spcBef>
                <a:spcPts val="1800"/>
              </a:spcBef>
            </a:pPr>
            <a:r>
              <a:rPr lang="pt-BR" smtClean="0"/>
              <a:t>Evitar fatores que possam levar a hipoxemia: broncoespasmo e obstrução de via aérea</a:t>
            </a:r>
          </a:p>
          <a:p>
            <a:pPr algn="just">
              <a:spcBef>
                <a:spcPts val="1800"/>
              </a:spcBef>
            </a:pPr>
            <a:r>
              <a:rPr lang="pt-BR" smtClean="0"/>
              <a:t>Otimizar estado nutricional. Tratar a doença do refluxo gastroesofágico (DRGE) quando presente</a:t>
            </a:r>
          </a:p>
          <a:p>
            <a:pPr algn="just">
              <a:spcBef>
                <a:spcPts val="1800"/>
              </a:spcBef>
            </a:pPr>
            <a:r>
              <a:rPr lang="pt-BR" smtClean="0"/>
              <a:t>Em casos de insuficiência respiratória crônica, com ventilação mecânica prolongada, a traqueostomia deve ser considerada para otimizar a troca gasosa e o potencial de desenvolvimento neurológico.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1250950" y="1249363"/>
            <a:ext cx="10102850" cy="4927600"/>
          </a:xfrm>
        </p:spPr>
        <p:txBody>
          <a:bodyPr>
            <a:normAutofit/>
          </a:bodyPr>
          <a:lstStyle/>
          <a:p>
            <a:pPr algn="just"/>
            <a:r>
              <a:rPr lang="pt-BR" smtClean="0"/>
              <a:t>Uma vez otimizado os estado respiratório, </a:t>
            </a:r>
            <a:r>
              <a:rPr lang="pt-BR" smtClean="0">
                <a:solidFill>
                  <a:schemeClr val="hlink"/>
                </a:solidFill>
              </a:rPr>
              <a:t>a terapia com vasodilatador pulmonar seletivo pode melhorar a gravidade da HP em alguns pacientes</a:t>
            </a:r>
            <a:r>
              <a:rPr lang="pt-BR" smtClean="0"/>
              <a:t>. No entanto, ensaios controlados randomizados para o tratamento da HP na DBP são insuficientes para demonstrar o impacto do tratamento sobre os resultados (</a:t>
            </a:r>
            <a:r>
              <a:rPr lang="pt-BR" smtClean="0">
                <a:solidFill>
                  <a:schemeClr val="hlink"/>
                </a:solidFill>
              </a:rPr>
              <a:t>Tabela 2</a:t>
            </a:r>
            <a:r>
              <a:rPr lang="pt-BR" smtClean="0"/>
              <a:t>).</a:t>
            </a:r>
          </a:p>
          <a:p>
            <a:pPr>
              <a:buFont typeface="Wingdings 3" pitchFamily="18" charset="2"/>
              <a:buNone/>
            </a:pPr>
            <a:endParaRPr lang="pt-BR" smtClean="0"/>
          </a:p>
        </p:txBody>
      </p:sp>
      <p:pic>
        <p:nvPicPr>
          <p:cNvPr id="34819" name="Imagem 3"/>
          <p:cNvPicPr>
            <a:picLocks noChangeAspect="1"/>
          </p:cNvPicPr>
          <p:nvPr/>
        </p:nvPicPr>
        <p:blipFill>
          <a:blip r:embed="rId2"/>
          <a:srcRect l="16772" t="30943" r="18309" b="29202"/>
          <a:stretch>
            <a:fillRect/>
          </a:stretch>
        </p:blipFill>
        <p:spPr bwMode="auto">
          <a:xfrm>
            <a:off x="1250950" y="2781300"/>
            <a:ext cx="10485438" cy="3619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Espaço Reservado para Conteúdo 2"/>
          <p:cNvSpPr>
            <a:spLocks noGrp="1"/>
          </p:cNvSpPr>
          <p:nvPr>
            <p:ph idx="1"/>
          </p:nvPr>
        </p:nvSpPr>
        <p:spPr>
          <a:xfrm>
            <a:off x="1430338" y="1390650"/>
            <a:ext cx="10353675" cy="4786313"/>
          </a:xfrm>
        </p:spPr>
        <p:txBody>
          <a:bodyPr/>
          <a:lstStyle/>
          <a:p>
            <a:pPr algn="just">
              <a:spcBef>
                <a:spcPts val="1800"/>
              </a:spcBef>
            </a:pPr>
            <a:r>
              <a:rPr lang="pt-BR" smtClean="0"/>
              <a:t>Em casos de doença pulmonar veno-oclusiva, disfunção ventricular esquerda, shunts intracardíacos ou vasos colaterais, o uso de vasodilatadores pulmonares pode ser prejudicial. </a:t>
            </a:r>
          </a:p>
          <a:p>
            <a:pPr algn="just">
              <a:spcBef>
                <a:spcPts val="1800"/>
              </a:spcBef>
            </a:pPr>
            <a:r>
              <a:rPr lang="pt-BR" smtClean="0"/>
              <a:t>Um estudo recente com 29 neonatos com HP e DBP revelou que </a:t>
            </a:r>
            <a:r>
              <a:rPr lang="pt-BR" smtClean="0">
                <a:solidFill>
                  <a:srgbClr val="FF3300"/>
                </a:solidFill>
              </a:rPr>
              <a:t>anomalias cardiovasculares ocorreram em 65% da amostra,</a:t>
            </a:r>
            <a:r>
              <a:rPr lang="pt-BR" smtClean="0"/>
              <a:t> incluindo grandes colaterais aortopulmonares (31%), ducto arterioso patente (31%), estenose de veia pulmonar (24%) e outros.</a:t>
            </a:r>
          </a:p>
          <a:p>
            <a:pPr algn="just">
              <a:spcBef>
                <a:spcPts val="1800"/>
              </a:spcBef>
            </a:pPr>
            <a:r>
              <a:rPr lang="pt-BR" smtClean="0"/>
              <a:t>Com isso, o cateterismo cardíaco deve ser considerado para confirmar a presença de HP e excluir outros diagnósticos anteriores para iniciar uma terapia crônica com vasodilatador pulmonar. </a:t>
            </a:r>
          </a:p>
          <a:p>
            <a:endParaRPr lang="pt-BR"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ço Reservado para Conteúdo 2"/>
          <p:cNvSpPr>
            <a:spLocks noGrp="1"/>
          </p:cNvSpPr>
          <p:nvPr>
            <p:ph idx="1"/>
          </p:nvPr>
        </p:nvSpPr>
        <p:spPr>
          <a:xfrm>
            <a:off x="1622425" y="1377950"/>
            <a:ext cx="10083800" cy="4799013"/>
          </a:xfrm>
        </p:spPr>
        <p:txBody>
          <a:bodyPr/>
          <a:lstStyle/>
          <a:p>
            <a:pPr algn="just">
              <a:spcBef>
                <a:spcPts val="1800"/>
              </a:spcBef>
            </a:pPr>
            <a:r>
              <a:rPr lang="pt-BR" smtClean="0"/>
              <a:t>Em HP aguda, </a:t>
            </a:r>
            <a:r>
              <a:rPr lang="pt-BR" smtClean="0">
                <a:solidFill>
                  <a:schemeClr val="hlink"/>
                </a:solidFill>
              </a:rPr>
              <a:t>a inalação de óxido nítrico (NO), um potente vasodilatador pulmonar, permanece como a primeira linha de tratamento e é o vasodilatador mais seguro em neonatos.</a:t>
            </a:r>
            <a:r>
              <a:rPr lang="pt-BR" smtClean="0"/>
              <a:t> O NO inalado entra em contato direto com a microvasculatura pulmonar, tendo portanto rápido inicio de ação. O efeito vasodilatador do NO é mais pronunciado nas áreas mais bem ventiladas, resultando em uma redução do distúrbio ventilação-perfusão.</a:t>
            </a:r>
          </a:p>
          <a:p>
            <a:pPr algn="just">
              <a:spcBef>
                <a:spcPts val="1800"/>
              </a:spcBef>
            </a:pPr>
            <a:r>
              <a:rPr lang="pt-BR" smtClean="0"/>
              <a:t>A dose inicial de NO inalado é de 20 ppm, o que permite uma redução da pressão arterial pulmonar com menor risco de metahemoglina que doses maiores. </a:t>
            </a:r>
          </a:p>
          <a:p>
            <a:pPr algn="just">
              <a:spcBef>
                <a:spcPts val="1800"/>
              </a:spcBef>
            </a:pPr>
            <a:r>
              <a:rPr lang="pt-BR" smtClean="0"/>
              <a:t>Ensaios clínicos com uso de NO inalado para a prevenção de DBP têm mostrado pouco beneficio, sendo então indicado apenas no tratamento da HP.</a:t>
            </a:r>
          </a:p>
          <a:p>
            <a:endParaRPr lang="pt-BR"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Espaço Reservado para Conteúdo 2"/>
          <p:cNvSpPr>
            <a:spLocks noGrp="1"/>
          </p:cNvSpPr>
          <p:nvPr>
            <p:ph idx="1"/>
          </p:nvPr>
        </p:nvSpPr>
        <p:spPr>
          <a:xfrm>
            <a:off x="1416050" y="1300163"/>
            <a:ext cx="10355263" cy="4876800"/>
          </a:xfrm>
        </p:spPr>
        <p:txBody>
          <a:bodyPr/>
          <a:lstStyle/>
          <a:p>
            <a:pPr algn="just">
              <a:spcBef>
                <a:spcPts val="1800"/>
              </a:spcBef>
            </a:pPr>
            <a:r>
              <a:rPr lang="pt-BR" smtClean="0"/>
              <a:t>A </a:t>
            </a:r>
            <a:r>
              <a:rPr lang="pt-BR" smtClean="0">
                <a:solidFill>
                  <a:schemeClr val="hlink"/>
                </a:solidFill>
              </a:rPr>
              <a:t>prostaciclina</a:t>
            </a:r>
            <a:r>
              <a:rPr lang="pt-BR" smtClean="0"/>
              <a:t> promove uma vasodilatação por estimular o relaxamento das células da musculatura lisa pulmonar. Deve ser utilizada com cautela uma vez que </a:t>
            </a:r>
            <a:r>
              <a:rPr lang="pt-BR" smtClean="0">
                <a:solidFill>
                  <a:srgbClr val="FF3300"/>
                </a:solidFill>
              </a:rPr>
              <a:t>provoca hipotensão sistêmica.</a:t>
            </a:r>
            <a:r>
              <a:rPr lang="pt-BR" smtClean="0"/>
              <a:t> Análogos da prostaciclina podem ser utilizados por inalação, infusão subcutânea ou intravenosa. Por possuir uma meia vida muito curta, seu uso deve ser continuo e interrupções não planejadas podem ser perigosas. As evidências para o seu uso são ainda limitadas. </a:t>
            </a:r>
          </a:p>
          <a:p>
            <a:pPr algn="just">
              <a:spcBef>
                <a:spcPts val="1800"/>
              </a:spcBef>
            </a:pPr>
            <a:r>
              <a:rPr lang="pt-BR" smtClean="0"/>
              <a:t>O uso enteral “off-label” de </a:t>
            </a:r>
            <a:r>
              <a:rPr lang="pt-BR" smtClean="0">
                <a:solidFill>
                  <a:schemeClr val="hlink"/>
                </a:solidFill>
              </a:rPr>
              <a:t>inibidores da fosfodiesterase-5 (Sildenafil)</a:t>
            </a:r>
            <a:r>
              <a:rPr lang="pt-BR" smtClean="0"/>
              <a:t>, como sildenafil, para tratamento de HP em DBP tem aumentado. Esse tipo de medicação </a:t>
            </a:r>
            <a:r>
              <a:rPr lang="pt-BR" smtClean="0">
                <a:solidFill>
                  <a:schemeClr val="hlink"/>
                </a:solidFill>
              </a:rPr>
              <a:t>diminui a vasorreatividade arterial pulmonar, reduzindo assim o remodelamento vascular</a:t>
            </a:r>
            <a:r>
              <a:rPr lang="pt-BR" smtClean="0"/>
              <a:t>. No entanto, a FDA permite seu uso apenas em adultos. </a:t>
            </a:r>
          </a:p>
          <a:p>
            <a:pPr algn="just">
              <a:spcBef>
                <a:spcPts val="1800"/>
              </a:spcBef>
            </a:pPr>
            <a:r>
              <a:rPr lang="pt-BR" smtClean="0"/>
              <a:t>- Embora alguns estudos sugiram que uso de sildenafil seja seguro e potencialmente eficaz em crianças, um recente estudo demonstrou um aumento da mortalidade relacionado a dose com uso de sildenafil em crianças com HP idiopática e cardiopatia congênita.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Espaço Reservado para Conteúdo 2"/>
          <p:cNvSpPr>
            <a:spLocks noGrp="1"/>
          </p:cNvSpPr>
          <p:nvPr>
            <p:ph idx="1"/>
          </p:nvPr>
        </p:nvSpPr>
        <p:spPr>
          <a:xfrm>
            <a:off x="1416050" y="1352550"/>
            <a:ext cx="10213975" cy="4824413"/>
          </a:xfrm>
        </p:spPr>
        <p:txBody>
          <a:bodyPr/>
          <a:lstStyle/>
          <a:p>
            <a:pPr algn="just">
              <a:spcBef>
                <a:spcPts val="1800"/>
              </a:spcBef>
            </a:pPr>
            <a:r>
              <a:rPr lang="pt-BR" smtClean="0"/>
              <a:t>A advertência da FDA para uso de sildenafil aplica-se a idades entre 1 e 17 anos, mas nenhuma recomendação é feita para o primeiro ano de vida. A</a:t>
            </a:r>
            <a:r>
              <a:rPr lang="en-US" smtClean="0"/>
              <a:t> </a:t>
            </a:r>
            <a:r>
              <a:rPr lang="en-US" i="1" smtClean="0"/>
              <a:t>Pediatric Pulmonary Hypertension Network</a:t>
            </a:r>
            <a:r>
              <a:rPr lang="en-US" smtClean="0"/>
              <a:t> (PPHNet) </a:t>
            </a:r>
            <a:r>
              <a:rPr lang="pt-BR" smtClean="0"/>
              <a:t>emitiu uma declaração enfatizando que a terapia com sildenafil deve ser iniciada com muita cautela e que doses elevadas sejam evitadas até que estudos adicionais esclareçam o assunto.</a:t>
            </a:r>
          </a:p>
          <a:p>
            <a:pPr algn="just">
              <a:spcBef>
                <a:spcPts val="1800"/>
              </a:spcBef>
            </a:pPr>
            <a:r>
              <a:rPr lang="pt-BR" smtClean="0"/>
              <a:t>Na Europa, embora a controvérsia seja reconhecida, o sildenafil permanece o único agente oral para terapia de HP aprovado pela Agência Européia de Medicamentos para uso em crianças.</a:t>
            </a:r>
          </a:p>
          <a:p>
            <a:pPr algn="just">
              <a:spcBef>
                <a:spcPts val="1800"/>
              </a:spcBef>
            </a:pPr>
            <a:r>
              <a:rPr lang="pt-BR" smtClean="0"/>
              <a:t>As advertências em relação ao sildenafil tem levado ao aumento do uso de similares como tadalafil (inibidor da fosfodiesterase-5 de longa duração).</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ço Reservado para Conteúdo 2"/>
          <p:cNvSpPr>
            <a:spLocks noGrp="1"/>
          </p:cNvSpPr>
          <p:nvPr>
            <p:ph idx="1"/>
          </p:nvPr>
        </p:nvSpPr>
        <p:spPr>
          <a:xfrm>
            <a:off x="1158875" y="1519238"/>
            <a:ext cx="10194925" cy="4657725"/>
          </a:xfrm>
        </p:spPr>
        <p:txBody>
          <a:bodyPr/>
          <a:lstStyle/>
          <a:p>
            <a:pPr algn="just">
              <a:spcBef>
                <a:spcPts val="1800"/>
              </a:spcBef>
            </a:pPr>
            <a:r>
              <a:rPr lang="pt-BR" smtClean="0"/>
              <a:t>A terapia crônica da HP pode ainda incluir o uso de antagonista do receptor de endotelina-1(ET-1). O agente mais comumente utilizado é o </a:t>
            </a:r>
            <a:r>
              <a:rPr lang="pt-BR" smtClean="0">
                <a:solidFill>
                  <a:schemeClr val="hlink"/>
                </a:solidFill>
              </a:rPr>
              <a:t>bosentan</a:t>
            </a:r>
            <a:r>
              <a:rPr lang="pt-BR" smtClean="0"/>
              <a:t>, um potente vasodilatator. Seu uso tem demonstrado melhora da hipertensão em adultos e crianças com HP.</a:t>
            </a:r>
          </a:p>
          <a:p>
            <a:pPr algn="just">
              <a:spcBef>
                <a:spcPts val="1800"/>
              </a:spcBef>
            </a:pPr>
            <a:r>
              <a:rPr lang="pt-BR" smtClean="0"/>
              <a:t>Os efeitos vasodilatadores do NO são mediados por estimulação da guanilato ciclase solúvel (sGC) no músculo liso. Medicamentos como a </a:t>
            </a:r>
            <a:r>
              <a:rPr lang="pt-BR" b="1" smtClean="0"/>
              <a:t>riociguat</a:t>
            </a:r>
            <a:r>
              <a:rPr lang="pt-BR" smtClean="0"/>
              <a:t> e </a:t>
            </a:r>
            <a:r>
              <a:rPr lang="pt-BR" b="1" smtClean="0"/>
              <a:t>cinaciguat</a:t>
            </a:r>
            <a:r>
              <a:rPr lang="pt-BR" smtClean="0"/>
              <a:t> estão sendo estudados por causarem vasodilatação por estimulação direta ou ativação de sGC, respectivamente. A FDA recentemente aprovou o uso de  riociguat em adultos. No entanto, estes medicamentos podem causar hipotensão sistêmica importante, não tendo sido estudados em neonatos com DBP.</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ço Reservado para Conteúdo 2"/>
          <p:cNvSpPr>
            <a:spLocks noGrp="1"/>
          </p:cNvSpPr>
          <p:nvPr>
            <p:ph idx="1"/>
          </p:nvPr>
        </p:nvSpPr>
        <p:spPr>
          <a:xfrm>
            <a:off x="1365250" y="1377950"/>
            <a:ext cx="10302875" cy="4799013"/>
          </a:xfrm>
        </p:spPr>
        <p:txBody>
          <a:bodyPr/>
          <a:lstStyle/>
          <a:p>
            <a:pPr algn="just">
              <a:spcBef>
                <a:spcPts val="1800"/>
              </a:spcBef>
            </a:pPr>
            <a:r>
              <a:rPr lang="pt-BR" smtClean="0"/>
              <a:t>A </a:t>
            </a:r>
            <a:r>
              <a:rPr lang="pt-BR" b="1" smtClean="0"/>
              <a:t>Rosiglitazona</a:t>
            </a:r>
            <a:r>
              <a:rPr lang="pt-BR" smtClean="0"/>
              <a:t> (antidiabético agonista potente e altamente seletivo para os receptores gama ativados pelo proliferador de peroxissomo (PPARγ)) tem sido estudada em roedores para prevenção de DBP.</a:t>
            </a:r>
          </a:p>
          <a:p>
            <a:pPr algn="just">
              <a:spcBef>
                <a:spcPts val="1800"/>
              </a:spcBef>
            </a:pPr>
            <a:r>
              <a:rPr lang="pt-BR" smtClean="0"/>
              <a:t>Os inibidores de Rho-quinase, como o </a:t>
            </a:r>
            <a:r>
              <a:rPr lang="pt-BR" b="1" smtClean="0"/>
              <a:t>fasudil,</a:t>
            </a:r>
            <a:r>
              <a:rPr lang="pt-BR" smtClean="0"/>
              <a:t> melhoram a HP induzida por monocrotalina em ratos e reduzem a RVP após a compressão do ducto arterioso em fetos de ovelhas. Clinicamente, o fasudil é um potente vasodilatador e pode se tornar uma opção terapêutica para o tratamento de HP no futuro.</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ítulo 1"/>
          <p:cNvSpPr>
            <a:spLocks noGrp="1"/>
          </p:cNvSpPr>
          <p:nvPr>
            <p:ph type="title"/>
          </p:nvPr>
        </p:nvSpPr>
        <p:spPr>
          <a:xfrm>
            <a:off x="2592388" y="623888"/>
            <a:ext cx="8912225" cy="1281112"/>
          </a:xfrm>
        </p:spPr>
        <p:txBody>
          <a:bodyPr/>
          <a:lstStyle/>
          <a:p>
            <a:r>
              <a:rPr lang="pt-BR" smtClean="0"/>
              <a:t>Conclusão</a:t>
            </a:r>
          </a:p>
        </p:txBody>
      </p:sp>
      <p:sp>
        <p:nvSpPr>
          <p:cNvPr id="41987" name="Espaço Reservado para Conteúdo 2"/>
          <p:cNvSpPr>
            <a:spLocks noGrp="1"/>
          </p:cNvSpPr>
          <p:nvPr>
            <p:ph idx="1"/>
          </p:nvPr>
        </p:nvSpPr>
        <p:spPr>
          <a:xfrm>
            <a:off x="2060575" y="1604963"/>
            <a:ext cx="9569450" cy="4765675"/>
          </a:xfrm>
        </p:spPr>
        <p:txBody>
          <a:bodyPr/>
          <a:lstStyle/>
          <a:p>
            <a:pPr algn="just">
              <a:spcBef>
                <a:spcPts val="1800"/>
              </a:spcBef>
            </a:pPr>
            <a:r>
              <a:rPr lang="pt-BR" smtClean="0"/>
              <a:t>Em uma era de maior sobrevivência dos recém-nascidos prematuros, o desenvolvimento prejudicado e a função da vasculatura pulmonar desempenham papéis centrais na patogênese da DBP, o que resulta em DVP e HP em muitos casos.</a:t>
            </a:r>
          </a:p>
          <a:p>
            <a:pPr algn="just">
              <a:spcBef>
                <a:spcPts val="1800"/>
              </a:spcBef>
            </a:pPr>
            <a:r>
              <a:rPr lang="pt-BR" smtClean="0"/>
              <a:t>Embora sejam conhecidos, estudos adicionais são necessários para descrever melhor os mecanismos intracelulares e as consequências fisiopatológicas da DVP e da HP na DBP.</a:t>
            </a:r>
          </a:p>
          <a:p>
            <a:pPr algn="just">
              <a:spcBef>
                <a:spcPts val="1800"/>
              </a:spcBef>
            </a:pPr>
            <a:r>
              <a:rPr lang="pt-BR" i="1" smtClean="0"/>
              <a:t>Guidelines</a:t>
            </a:r>
            <a:r>
              <a:rPr lang="pt-BR" smtClean="0"/>
              <a:t> universalmente aceitos não estão estabelecidos para o rastreio de HP</a:t>
            </a:r>
          </a:p>
          <a:p>
            <a:pPr algn="just">
              <a:spcBef>
                <a:spcPts val="1800"/>
              </a:spcBef>
            </a:pPr>
            <a:r>
              <a:rPr lang="pt-BR" smtClean="0"/>
              <a:t>Fatores de crescimento angiogênico e vascular tem potencial de uso como biomarcadores de risco para doença pulmonar grave em prematuros, podendo direcionar a terapia antes da deterioração clínica. Estudos adicionais são necessários para determinar sua utilidade. </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ço Reservado para Conteúdo 2"/>
          <p:cNvSpPr>
            <a:spLocks noGrp="1"/>
          </p:cNvSpPr>
          <p:nvPr>
            <p:ph idx="1"/>
          </p:nvPr>
        </p:nvSpPr>
        <p:spPr>
          <a:xfrm>
            <a:off x="1931988" y="1327150"/>
            <a:ext cx="9632950" cy="4849813"/>
          </a:xfrm>
        </p:spPr>
        <p:txBody>
          <a:bodyPr/>
          <a:lstStyle/>
          <a:p>
            <a:pPr algn="just">
              <a:spcBef>
                <a:spcPts val="1800"/>
              </a:spcBef>
            </a:pPr>
            <a:r>
              <a:rPr lang="pt-BR" smtClean="0"/>
              <a:t>Embora a gravidade da DBP e a presença da HP estejam associados a piores resultados, a relação dos achados ecocardiográficos específicos com os resultados clínicos não é inteiramente clara.</a:t>
            </a:r>
          </a:p>
          <a:p>
            <a:pPr algn="just">
              <a:spcBef>
                <a:spcPts val="1800"/>
              </a:spcBef>
            </a:pPr>
            <a:r>
              <a:rPr lang="pt-BR" smtClean="0"/>
              <a:t>Em HP secundária a DBP, a terapia começa pela otimização da troca gasosa, evitando hipoxemia intermitente. Se a HP persistir, uma série de terapias agudas e crônicas podem ajudar a aliviar os sintomas. No entanto, é necessário um estudo mais aprofundado para determinar a segurança e a eficácia a longo prazo destas terapias.</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8" name="Picture 4"/>
          <p:cNvPicPr>
            <a:picLocks noChangeAspect="1" noChangeArrowheads="1"/>
          </p:cNvPicPr>
          <p:nvPr/>
        </p:nvPicPr>
        <p:blipFill>
          <a:blip r:embed="rId2"/>
          <a:srcRect/>
          <a:stretch>
            <a:fillRect/>
          </a:stretch>
        </p:blipFill>
        <p:spPr bwMode="auto">
          <a:xfrm>
            <a:off x="403225" y="1985963"/>
            <a:ext cx="11385550" cy="2887662"/>
          </a:xfrm>
          <a:prstGeom prst="rect">
            <a:avLst/>
          </a:prstGeom>
          <a:noFill/>
        </p:spPr>
      </p:pic>
      <p:sp>
        <p:nvSpPr>
          <p:cNvPr id="62469" name="Text Box 5"/>
          <p:cNvSpPr txBox="1">
            <a:spLocks noChangeArrowheads="1"/>
          </p:cNvSpPr>
          <p:nvPr/>
        </p:nvSpPr>
        <p:spPr bwMode="auto">
          <a:xfrm>
            <a:off x="4556125" y="487363"/>
            <a:ext cx="1441450" cy="366712"/>
          </a:xfrm>
          <a:prstGeom prst="rect">
            <a:avLst/>
          </a:prstGeom>
          <a:noFill/>
          <a:ln w="9525">
            <a:noFill/>
            <a:miter lim="800000"/>
            <a:headEnd/>
            <a:tailEnd/>
          </a:ln>
          <a:effectLst/>
        </p:spPr>
        <p:txBody>
          <a:bodyPr wrap="none">
            <a:spAutoFit/>
          </a:bodyPr>
          <a:lstStyle/>
          <a:p>
            <a:r>
              <a:rPr lang="pt-BR" b="1">
                <a:solidFill>
                  <a:schemeClr val="hlink"/>
                </a:solidFill>
              </a:rPr>
              <a:t>ABSTRACT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p:cNvSpPr>
          <p:nvPr>
            <p:ph type="title" idx="4294967295"/>
          </p:nvPr>
        </p:nvSpPr>
        <p:spPr/>
        <p:txBody>
          <a:bodyPr/>
          <a:lstStyle/>
          <a:p>
            <a:r>
              <a:rPr lang="pt-BR" smtClean="0"/>
              <a:t>Referências</a:t>
            </a:r>
          </a:p>
        </p:txBody>
      </p:sp>
      <p:sp>
        <p:nvSpPr>
          <p:cNvPr id="63491" name="Rectangle 3"/>
          <p:cNvSpPr>
            <a:spLocks noGrp="1"/>
          </p:cNvSpPr>
          <p:nvPr>
            <p:ph type="body" idx="4294967295"/>
          </p:nvPr>
        </p:nvSpPr>
        <p:spPr/>
        <p:txBody>
          <a:bodyPr/>
          <a:lstStyle/>
          <a:p>
            <a:pPr>
              <a:buFont typeface="Wingdings 3" pitchFamily="18" charset="2"/>
              <a:buNone/>
            </a:pPr>
            <a:r>
              <a:rPr lang="pt-BR" smtClean="0"/>
              <a:t>Consultem-nas no artigo original disponível de forma integral!</a:t>
            </a:r>
          </a:p>
        </p:txBody>
      </p:sp>
      <p:sp>
        <p:nvSpPr>
          <p:cNvPr id="63492" name="Rectangle 4"/>
          <p:cNvSpPr>
            <a:spLocks noChangeArrowheads="1"/>
          </p:cNvSpPr>
          <p:nvPr/>
        </p:nvSpPr>
        <p:spPr bwMode="auto">
          <a:xfrm>
            <a:off x="2190750" y="2967038"/>
            <a:ext cx="8216900" cy="638175"/>
          </a:xfrm>
          <a:prstGeom prst="rect">
            <a:avLst/>
          </a:prstGeom>
          <a:solidFill>
            <a:srgbClr val="FFFFFF"/>
          </a:solidFill>
          <a:ln w="9525">
            <a:noFill/>
            <a:miter lim="800000"/>
            <a:headEnd/>
            <a:tailEnd/>
          </a:ln>
          <a:effectLst/>
        </p:spPr>
        <p:txBody>
          <a:bodyPr wrap="none" lIns="0" tIns="0" rIns="95220" bIns="0" anchor="ctr">
            <a:spAutoFit/>
          </a:bodyPr>
          <a:lstStyle/>
          <a:p>
            <a:pPr algn="ctr"/>
            <a:r>
              <a:rPr lang="pt-BR" sz="1400" b="1">
                <a:hlinkClick r:id="rId2"/>
              </a:rPr>
              <a:t>Pulmonary Hypertension</a:t>
            </a:r>
            <a:r>
              <a:rPr lang="pt-BR" sz="1400">
                <a:hlinkClick r:id="rId2"/>
              </a:rPr>
              <a:t> in Preterm Infants with </a:t>
            </a:r>
            <a:r>
              <a:rPr lang="pt-BR" sz="1400" b="1">
                <a:hlinkClick r:id="rId2"/>
              </a:rPr>
              <a:t>Bronchopulmonary Dysplasia</a:t>
            </a:r>
            <a:r>
              <a:rPr lang="pt-BR" sz="1400">
                <a:hlinkClick r:id="rId2"/>
              </a:rPr>
              <a:t>.</a:t>
            </a:r>
            <a:endParaRPr lang="pt-BR" sz="1400"/>
          </a:p>
          <a:p>
            <a:pPr algn="ctr"/>
            <a:r>
              <a:rPr lang="pt-BR" sz="1400" b="1"/>
              <a:t>Baker</a:t>
            </a:r>
            <a:r>
              <a:rPr lang="pt-BR" sz="1400"/>
              <a:t> CD, Abman SH, Mourani PM.Pediatr Allergy Immunol Pulmonol. 2014 Mar 1;27(1):8-16. Review.</a:t>
            </a:r>
          </a:p>
          <a:p>
            <a:pPr algn="ctr"/>
            <a:r>
              <a:rPr lang="pt-BR" sz="1400"/>
              <a:t>PMID: 24669351</a:t>
            </a:r>
            <a:r>
              <a:rPr lang="pt-BR" sz="1400" u="sng">
                <a:hlinkClick r:id="rId3"/>
              </a:rPr>
              <a:t>Similar articles</a:t>
            </a:r>
            <a:r>
              <a:rPr lang="pt-BR" sz="1400" u="sng"/>
              <a:t> </a:t>
            </a:r>
            <a:r>
              <a:rPr lang="pt-BR" sz="1400" b="1" u="sng">
                <a:solidFill>
                  <a:srgbClr val="0000CC"/>
                </a:solidFill>
              </a:rPr>
              <a:t>Artigo Livre!</a:t>
            </a:r>
          </a:p>
        </p:txBody>
      </p:sp>
      <p:sp>
        <p:nvSpPr>
          <p:cNvPr id="63493" name="AutoShape 5"/>
          <p:cNvSpPr>
            <a:spLocks noChangeArrowheads="1"/>
          </p:cNvSpPr>
          <p:nvPr/>
        </p:nvSpPr>
        <p:spPr bwMode="auto">
          <a:xfrm>
            <a:off x="1249363" y="2290763"/>
            <a:ext cx="733425" cy="1214437"/>
          </a:xfrm>
          <a:prstGeom prst="curvedRightArrow">
            <a:avLst>
              <a:gd name="adj1" fmla="val 33117"/>
              <a:gd name="adj2" fmla="val 66234"/>
              <a:gd name="adj3" fmla="val 33333"/>
            </a:avLst>
          </a:prstGeom>
          <a:solidFill>
            <a:schemeClr val="hlink"/>
          </a:solidFill>
          <a:ln w="57150">
            <a:solidFill>
              <a:srgbClr val="FF33CC"/>
            </a:solidFill>
            <a:miter lim="800000"/>
            <a:headEnd/>
            <a:tailEnd/>
          </a:ln>
          <a:effectLst/>
        </p:spPr>
        <p:txBody>
          <a:bodyPr wrap="none" anchor="ctr"/>
          <a:lstStyle/>
          <a:p>
            <a:pPr algn="ctr"/>
            <a:endParaRPr lang="pt-BR">
              <a:solidFill>
                <a:srgbClr val="FF33CC"/>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title" idx="4294967295"/>
          </p:nvPr>
        </p:nvSpPr>
        <p:spPr/>
        <p:txBody>
          <a:bodyPr/>
          <a:lstStyle/>
          <a:p>
            <a:pPr algn="ctr"/>
            <a:r>
              <a:rPr lang="pt-BR" sz="3200" b="1" smtClean="0"/>
              <a:t>Nota do Editor do site, Dr. Paulo R. Margotto. Consultem também! Aqui e Agora!</a:t>
            </a:r>
            <a:br>
              <a:rPr lang="pt-BR" sz="3200" b="1" smtClean="0"/>
            </a:br>
            <a:r>
              <a:rPr lang="pt-BR" sz="3200" b="1" smtClean="0"/>
              <a:t>Estudando Juntos!</a:t>
            </a:r>
          </a:p>
        </p:txBody>
      </p:sp>
      <p:pic>
        <p:nvPicPr>
          <p:cNvPr id="64517" name="Picture 5" descr="Resultado de imagem para fotos do Dr. Paulo R. Margotto"/>
          <p:cNvPicPr>
            <a:picLocks noChangeAspect="1" noChangeArrowheads="1"/>
          </p:cNvPicPr>
          <p:nvPr/>
        </p:nvPicPr>
        <p:blipFill>
          <a:blip r:embed="rId2"/>
          <a:srcRect/>
          <a:stretch>
            <a:fillRect/>
          </a:stretch>
        </p:blipFill>
        <p:spPr bwMode="auto">
          <a:xfrm>
            <a:off x="3201988" y="2260600"/>
            <a:ext cx="6096000" cy="3429000"/>
          </a:xfrm>
          <a:prstGeom prst="rect">
            <a:avLst/>
          </a:prstGeom>
          <a:noFill/>
        </p:spPr>
      </p:pic>
      <p:sp>
        <p:nvSpPr>
          <p:cNvPr id="64518" name="Text Box 6"/>
          <p:cNvSpPr txBox="1">
            <a:spLocks noChangeArrowheads="1"/>
          </p:cNvSpPr>
          <p:nvPr/>
        </p:nvSpPr>
        <p:spPr bwMode="auto">
          <a:xfrm>
            <a:off x="2593975" y="5729288"/>
            <a:ext cx="7324725" cy="641350"/>
          </a:xfrm>
          <a:prstGeom prst="rect">
            <a:avLst/>
          </a:prstGeom>
          <a:noFill/>
          <a:ln w="9525">
            <a:noFill/>
            <a:miter lim="800000"/>
            <a:headEnd/>
            <a:tailEnd/>
          </a:ln>
          <a:effectLst/>
        </p:spPr>
        <p:txBody>
          <a:bodyPr wrap="none">
            <a:spAutoFit/>
          </a:bodyPr>
          <a:lstStyle/>
          <a:p>
            <a:pPr algn="ctr"/>
            <a:r>
              <a:rPr lang="pt-BR"/>
              <a:t>Dr.Paulo R. Margotto (</a:t>
            </a:r>
            <a:r>
              <a:rPr lang="pt-BR">
                <a:hlinkClick r:id="rId3"/>
              </a:rPr>
              <a:t>pmargotto@gmail.com</a:t>
            </a:r>
            <a:r>
              <a:rPr lang="pt-BR"/>
              <a:t>) com Dras. Marta Rocha</a:t>
            </a:r>
          </a:p>
          <a:p>
            <a:pPr algn="ctr"/>
            <a:r>
              <a:rPr lang="pt-BR"/>
              <a:t>E Márcia Pimentel de Castro</a:t>
            </a:r>
          </a:p>
        </p:txBody>
      </p:sp>
      <p:sp>
        <p:nvSpPr>
          <p:cNvPr id="64519" name="Rectangle 7"/>
          <p:cNvSpPr>
            <a:spLocks noChangeArrowheads="1"/>
          </p:cNvSpPr>
          <p:nvPr/>
        </p:nvSpPr>
        <p:spPr bwMode="auto">
          <a:xfrm>
            <a:off x="5278438" y="6357938"/>
            <a:ext cx="1263650" cy="366712"/>
          </a:xfrm>
          <a:prstGeom prst="rect">
            <a:avLst/>
          </a:prstGeom>
          <a:noFill/>
          <a:ln w="9525">
            <a:noFill/>
            <a:miter lim="800000"/>
            <a:headEnd/>
            <a:tailEnd/>
          </a:ln>
          <a:effectLst/>
        </p:spPr>
        <p:txBody>
          <a:bodyPr wrap="none" anchor="ctr">
            <a:spAutoFit/>
          </a:bodyPr>
          <a:lstStyle/>
          <a:p>
            <a:r>
              <a:rPr lang="pt-BR"/>
              <a:t>24/8/2010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p:cNvSpPr>
          <p:nvPr>
            <p:ph type="body" idx="4294967295"/>
          </p:nvPr>
        </p:nvSpPr>
        <p:spPr/>
        <p:txBody>
          <a:bodyPr/>
          <a:lstStyle/>
          <a:p>
            <a:r>
              <a:rPr lang="pt-BR" smtClean="0"/>
              <a:t>O estudo de Mourani et al, englobando 25 pacientes com esta condição, sendo usado o  sildenafil na dose de : 1,5 (3x/dia) -8mg/kg/dia (4x/dia);   inicio: aos 184 dias (14-673 dias); duração: 241 dias (28-950 dias); resultados: após 40 dias:88% com melhora hemodinâmica;11/13 (84,6%) crianças: redução clinica significativa da hipertensão pulmonar;  houve interrupção da droga em 2 RN (1  com ereção recorrente após 950 dias de uso, sendo prescrito bosentan/ 1 com pneumatose intestinal, sendo suspenso e depois retornou e usou por 688 dias). Portanto, o uso crônico do sildenafil é seguro, efetivo e  bem tolerado. É evidente que o estudo tem limitações, por não ter grupo controle, ser retrospectivo </a:t>
            </a:r>
          </a:p>
        </p:txBody>
      </p:sp>
      <p:graphicFrame>
        <p:nvGraphicFramePr>
          <p:cNvPr id="65607" name="Group 71"/>
          <p:cNvGraphicFramePr>
            <a:graphicFrameLocks noGrp="1"/>
          </p:cNvGraphicFramePr>
          <p:nvPr/>
        </p:nvGraphicFramePr>
        <p:xfrm>
          <a:off x="1941513" y="460375"/>
          <a:ext cx="8931275" cy="1154113"/>
        </p:xfrm>
        <a:graphic>
          <a:graphicData uri="http://schemas.openxmlformats.org/drawingml/2006/table">
            <a:tbl>
              <a:tblPr/>
              <a:tblGrid>
                <a:gridCol w="2976562"/>
                <a:gridCol w="2978150"/>
                <a:gridCol w="2976563"/>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Efeitos a longo prazo do uso do sildenafil para o tratamento da hipertensão pulmonar em crian</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as com displasia broncopulmonar</a:t>
                      </a:r>
                      <a:endParaRPr kumimoji="0" lang="pt-BR"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Peter M. Mourani, Marci K. Sontag, D. Dunbar Ivy, And Steven H. Abman. Apresenta</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Andr</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 Gustavo; Rafael Vilela e Reinaldo Falluh Filho, Paulo R.</a:t>
                      </a:r>
                      <a:endParaRPr kumimoji="0" lang="pt-BR"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66"/>
                          </a:solidFill>
                          <a:effectLst/>
                          <a:latin typeface="Century Gothic"/>
                          <a:cs typeface="Times New Roman" pitchFamily="18" charset="0"/>
                        </a:rPr>
                        <a:t>           </a:t>
                      </a:r>
                      <a:endParaRPr kumimoji="0" lang="pt-BR"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65587" name="Picture 51" descr="Clique aqui para ver o artigo">
            <a:hlinkClick r:id="rId2"/>
          </p:cNvPr>
          <p:cNvPicPr>
            <a:picLocks noChangeAspect="1" noChangeArrowheads="1"/>
          </p:cNvPicPr>
          <p:nvPr/>
        </p:nvPicPr>
        <p:blipFill>
          <a:blip r:embed="rId3"/>
          <a:srcRect/>
          <a:stretch>
            <a:fillRect/>
          </a:stretch>
        </p:blipFill>
        <p:spPr bwMode="auto">
          <a:xfrm>
            <a:off x="9045575" y="922338"/>
            <a:ext cx="371475" cy="371475"/>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p:cNvSpPr>
          <p:nvPr>
            <p:ph type="body" idx="4294967295"/>
          </p:nvPr>
        </p:nvSpPr>
        <p:spPr/>
        <p:txBody>
          <a:bodyPr/>
          <a:lstStyle/>
          <a:p>
            <a:pPr>
              <a:lnSpc>
                <a:spcPct val="90000"/>
              </a:lnSpc>
            </a:pPr>
            <a:r>
              <a:rPr lang="pt-BR" sz="1400" smtClean="0"/>
              <a:t>Os fatores de risco para a displasia broncopulmonar incluem: ventilação mecânica, toxicidade pelo  oxigênio, inflamação e edema pulmonar causada por sobrecarga de flúidos, excessivo shunt da  esquerda para a direita; no entanto, pré-termos sem estes fatores mesmo assim podem desenvolver DBP. Neste estudo os autores evidenciaram que </a:t>
            </a:r>
            <a:r>
              <a:rPr lang="pt-BR" sz="1400" b="1" smtClean="0"/>
              <a:t>os recém-nascidos  com hipertensão pulmonar precoce (10-14 dias de vida) apresentaram significativamente maior risco para DBP moderada/grave ou morte em relação às crianças sem hipertensão pulmonar (90% vs 47%: RR de  1,9 com intervalo de confiança a 95% de 1,43-2,53</a:t>
            </a:r>
            <a:r>
              <a:rPr lang="pt-BR" sz="1400" smtClean="0"/>
              <a:t>). No entanto, sem associação entre hipertensão pulmonar precoce e hipertensão pulmonar tardia na 36ª semana pós-menstrual (10% vs 4% com RR de 7,7 e intervalo de confiança a 95% de 0,34-21,9). </a:t>
            </a:r>
            <a:r>
              <a:rPr lang="pt-BR" sz="1400" b="1" smtClean="0"/>
              <a:t>Entre os RN com DBP moderada/grave, a incidência geral de hipertensão pulmonar tardia foi de 8% (3% para moderada e 15% para severa DBP)</a:t>
            </a:r>
            <a:r>
              <a:rPr lang="pt-BR" sz="1400" smtClean="0"/>
              <a:t>. </a:t>
            </a:r>
            <a:r>
              <a:rPr lang="pt-BR" sz="1400" i="1" smtClean="0"/>
              <a:t>Alguns especialistas recomendam a triagem universal para hipertensão pulmonar em prematuros extremos com doença respiratória grave ou RN com DBP moderada ou grave</a:t>
            </a:r>
            <a:r>
              <a:rPr lang="pt-BR" sz="1400" smtClean="0"/>
              <a:t>. No entanto, o momento ótimo para esse rastreio não foi determinado. Além disso, se o reconhecimento precoce e intervenção para tratar hipertensão pulmonar nos prematuros extremos pode diminuir a incidência de resultados adversos, incluindo DBP, é desconhecido. Nos links discutimos o possível papel da sildenafil na prevenção da displasia broncopulmonar (há estudo em andamento) e no tratamento da hipertensão pulmonar associada a displasia broncopulmonar. </a:t>
            </a:r>
          </a:p>
        </p:txBody>
      </p:sp>
      <p:graphicFrame>
        <p:nvGraphicFramePr>
          <p:cNvPr id="66587" name="Group 27"/>
          <p:cNvGraphicFramePr>
            <a:graphicFrameLocks noGrp="1"/>
          </p:cNvGraphicFramePr>
          <p:nvPr/>
        </p:nvGraphicFramePr>
        <p:xfrm>
          <a:off x="2201863" y="728663"/>
          <a:ext cx="8253412" cy="1154112"/>
        </p:xfrm>
        <a:graphic>
          <a:graphicData uri="http://schemas.openxmlformats.org/drawingml/2006/table">
            <a:tbl>
              <a:tblPr/>
              <a:tblGrid>
                <a:gridCol w="2751137"/>
                <a:gridCol w="2751138"/>
                <a:gridCol w="2751137"/>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Hipertensão pulmonar em prematuros: prevalência e associa-</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com displasia broncopulmonar</a:t>
                      </a:r>
                      <a:endParaRPr kumimoji="0" lang="pt-BR"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James Ziegler, Sara Ford, James Padbury, Richard Tucke re Abbot Laptook. Apresenta</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Yandara Ward S,Paulo Guilherme Lima, Paulo R. Margotto</a:t>
                      </a:r>
                      <a:endParaRPr kumimoji="0" lang="pt-BR"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66"/>
                          </a:solidFill>
                          <a:effectLst/>
                          <a:latin typeface="Century Gothic"/>
                          <a:cs typeface="Times New Roman" pitchFamily="18" charset="0"/>
                        </a:rPr>
                        <a:t>           </a:t>
                      </a:r>
                      <a:endParaRPr kumimoji="0" lang="pt-BR"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66567" name="Picture 7" descr="Clique aqui para ver o artigo">
            <a:hlinkClick r:id="rId2"/>
          </p:cNvPr>
          <p:cNvPicPr>
            <a:picLocks noChangeAspect="1" noChangeArrowheads="1"/>
          </p:cNvPicPr>
          <p:nvPr/>
        </p:nvPicPr>
        <p:blipFill>
          <a:blip r:embed="rId3"/>
          <a:srcRect/>
          <a:stretch>
            <a:fillRect/>
          </a:stretch>
        </p:blipFill>
        <p:spPr bwMode="auto">
          <a:xfrm>
            <a:off x="8634413" y="1131888"/>
            <a:ext cx="371475" cy="371475"/>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p:cNvSpPr>
          <p:nvPr>
            <p:ph type="body" idx="4294967295"/>
          </p:nvPr>
        </p:nvSpPr>
        <p:spPr>
          <a:xfrm>
            <a:off x="1682750" y="1890713"/>
            <a:ext cx="8915400" cy="3886200"/>
          </a:xfrm>
        </p:spPr>
        <p:txBody>
          <a:bodyPr/>
          <a:lstStyle/>
          <a:p>
            <a:r>
              <a:rPr lang="pt-BR" altLang="ko-KR" sz="1600" smtClean="0">
                <a:ea typeface="Gulim" pitchFamily="34" charset="-127"/>
              </a:rPr>
              <a:t>O</a:t>
            </a:r>
            <a:r>
              <a:rPr lang="pt-BR" altLang="ja-JP" sz="1600" smtClean="0">
                <a:ea typeface="MS PGothic" pitchFamily="34" charset="-128"/>
              </a:rPr>
              <a:t> sildenafil, através da inibição da fosfodiesterase 5, leva à </a:t>
            </a:r>
            <a:r>
              <a:rPr lang="pt-BR" altLang="ko-KR" sz="1600" smtClean="0">
                <a:ea typeface="Gulim" pitchFamily="34" charset="-127"/>
              </a:rPr>
              <a:t>vasodilatação,  inibição da proliferação do músculo liso,  preserva angiogênese pulmonar e  diminui a resistência vascular pulmonar, a hipertrofia ventricular direita e a espessura da parede medial nos ratos neonatais, além da propriedade de reduzir a resposta inflamatória pulmonar e deposição de fibrina, atenuando a reatividade das vias respiratórias.</a:t>
            </a:r>
            <a:r>
              <a:rPr lang="pt-BR" altLang="ja-JP" sz="1600" smtClean="0">
                <a:ea typeface="MS PGothic" pitchFamily="34" charset="-128"/>
              </a:rPr>
              <a:t> Em </a:t>
            </a:r>
            <a:r>
              <a:rPr lang="pt-BR" altLang="ko-KR" sz="1600" smtClean="0">
                <a:ea typeface="Gulim" pitchFamily="34" charset="-127"/>
              </a:rPr>
              <a:t>22 pacientes com média de idade gestacional 25,6±3,1semanas e peso ao nascer de 631g ±181g com DBP, os autores demonstraram segurança (sem efeitos sistêmicos adversos, não de detectou progressão da retinopatia da prematuridade) e eficácia (melhora do ecocardiograma com melhora modesta dos sintomas respiratórios) do sildenafil. Nos links, como discutido entre nós pelo Dr. Jaques Belik (Canadá, 2014), </a:t>
            </a:r>
            <a:r>
              <a:rPr lang="pt-BR" altLang="ko-KR" sz="1600" b="1" i="1" smtClean="0">
                <a:ea typeface="Gulim" pitchFamily="34" charset="-127"/>
              </a:rPr>
              <a:t>evidência da ação inotrópica do sildenafil no ventrículo direito (VD)</a:t>
            </a:r>
            <a:r>
              <a:rPr lang="pt-BR" altLang="ko-KR" sz="1600" smtClean="0">
                <a:ea typeface="Gulim" pitchFamily="34" charset="-127"/>
              </a:rPr>
              <a:t>: na hipertrofia do VD, há um aumento da atividade da fosfodiesterase 5 e o bloqueio desta, aumenta a contratilidade do VD; também bloqueia a fosfodiesterase 3 (através do aumento do GMP cíclico), aumentando o AMP cíclico, tal como a milrinona! </a:t>
            </a:r>
            <a:endParaRPr lang="pt-BR" sz="1600" smtClean="0"/>
          </a:p>
        </p:txBody>
      </p:sp>
      <p:graphicFrame>
        <p:nvGraphicFramePr>
          <p:cNvPr id="67611" name="Group 27"/>
          <p:cNvGraphicFramePr>
            <a:graphicFrameLocks noGrp="1"/>
          </p:cNvGraphicFramePr>
          <p:nvPr/>
        </p:nvGraphicFramePr>
        <p:xfrm>
          <a:off x="2041525" y="544513"/>
          <a:ext cx="8604250" cy="1154112"/>
        </p:xfrm>
        <a:graphic>
          <a:graphicData uri="http://schemas.openxmlformats.org/drawingml/2006/table">
            <a:tbl>
              <a:tblPr/>
              <a:tblGrid>
                <a:gridCol w="2868613"/>
                <a:gridCol w="2867025"/>
                <a:gridCol w="2868612"/>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Terapia com sildenafil na displasia broncopulmonar associada </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à</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 hipertensão pulmonar: estudo retrospectivo de efic</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á</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cia e seguran</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a</a:t>
                      </a:r>
                      <a:endParaRPr kumimoji="0" lang="pt-BR"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Tan K et al. Apresenta</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ao: Juliana Scher. M</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á</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rcia Pimentel de Castro</a:t>
                      </a:r>
                      <a:endParaRPr kumimoji="0" lang="pt-BR"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Century Gothic"/>
                          <a:cs typeface="Times New Roman" pitchFamily="18" charset="0"/>
                        </a:rPr>
                        <a:t> </a:t>
                      </a:r>
                      <a:r>
                        <a:rPr kumimoji="0" lang="pt-BR" sz="1000" b="0" i="0" u="none" strike="noStrike" cap="none" normalizeH="0" baseline="0" smtClean="0">
                          <a:ln>
                            <a:noFill/>
                          </a:ln>
                          <a:solidFill>
                            <a:srgbClr val="000066"/>
                          </a:solidFill>
                          <a:effectLst/>
                          <a:latin typeface="Century Gothic"/>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67591" name="Picture 7" descr="Clique aqui para ver o artigo">
            <a:hlinkClick r:id="rId2"/>
          </p:cNvPr>
          <p:cNvPicPr>
            <a:picLocks noChangeAspect="1" noChangeArrowheads="1"/>
          </p:cNvPicPr>
          <p:nvPr/>
        </p:nvPicPr>
        <p:blipFill>
          <a:blip r:embed="rId3"/>
          <a:srcRect/>
          <a:stretch>
            <a:fillRect/>
          </a:stretch>
        </p:blipFill>
        <p:spPr bwMode="auto">
          <a:xfrm>
            <a:off x="8751888" y="963613"/>
            <a:ext cx="371475" cy="371475"/>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2" name="Rectangle 4"/>
          <p:cNvSpPr>
            <a:spLocks noGrp="1"/>
          </p:cNvSpPr>
          <p:nvPr>
            <p:ph type="body" idx="4294967295"/>
          </p:nvPr>
        </p:nvSpPr>
        <p:spPr/>
        <p:txBody>
          <a:bodyPr/>
          <a:lstStyle/>
          <a:p>
            <a:pPr>
              <a:lnSpc>
                <a:spcPct val="80000"/>
              </a:lnSpc>
            </a:pPr>
            <a:r>
              <a:rPr lang="pt-BR" sz="1600" b="1" i="1" smtClean="0">
                <a:effectLst>
                  <a:outerShdw blurRad="38100" dist="38100" dir="2700000" algn="tl">
                    <a:srgbClr val="C0C0C0"/>
                  </a:outerShdw>
                </a:effectLst>
              </a:rPr>
              <a:t>A duração da ventilação mecânica invasiva foi o único determinante significativo que influenciou negativamente a tensão sistólica global do V D e a deformação do VD durante a sístole</a:t>
            </a:r>
          </a:p>
          <a:p>
            <a:pPr>
              <a:lnSpc>
                <a:spcPct val="80000"/>
              </a:lnSpc>
            </a:pPr>
            <a:r>
              <a:rPr lang="pt-BR" sz="1600" smtClean="0"/>
              <a:t> </a:t>
            </a:r>
            <a:r>
              <a:rPr lang="pt-BR" sz="1600" b="1" i="1" smtClean="0">
                <a:effectLst>
                  <a:outerShdw blurRad="38100" dist="38100" dir="2700000" algn="tl">
                    <a:srgbClr val="C0C0C0"/>
                  </a:outerShdw>
                </a:effectLst>
              </a:rPr>
              <a:t>A duração da ventilação invasiva é uma determinante independente da mecânica  do VD em prematuros</a:t>
            </a:r>
          </a:p>
          <a:p>
            <a:pPr>
              <a:lnSpc>
                <a:spcPct val="80000"/>
              </a:lnSpc>
            </a:pPr>
            <a:r>
              <a:rPr lang="pt-BR" sz="1600" smtClean="0"/>
              <a:t> </a:t>
            </a:r>
            <a:r>
              <a:rPr lang="pt-BR" sz="1600" b="1" i="1" smtClean="0">
                <a:effectLst>
                  <a:outerShdw blurRad="38100" dist="38100" dir="2700000" algn="tl">
                    <a:srgbClr val="C0C0C0"/>
                  </a:outerShdw>
                </a:effectLst>
              </a:rPr>
              <a:t>Os achados do presente estudo mostraram que a deficiente deformação  sistólica do VD  foi atribuído tanto à redução da parede lateral do VD quanto à deformação do septo, em crianças com DBP.</a:t>
            </a:r>
          </a:p>
          <a:p>
            <a:pPr>
              <a:lnSpc>
                <a:spcPct val="80000"/>
              </a:lnSpc>
            </a:pPr>
            <a:r>
              <a:rPr lang="pt-BR" sz="1600" smtClean="0"/>
              <a:t> </a:t>
            </a:r>
            <a:r>
              <a:rPr lang="pt-BR" sz="1600" i="1" smtClean="0">
                <a:effectLst>
                  <a:outerShdw blurRad="38100" dist="38100" dir="2700000" algn="tl">
                    <a:srgbClr val="C0C0C0"/>
                  </a:outerShdw>
                </a:effectLst>
              </a:rPr>
              <a:t>Em ratinhos recém-nascidos, a ventilação mecânica prolongada sem hiperoxia mostrou induzir a apoptose das células endoteliais e células epiteliais e causar a falha da angiogênese e a formação de septos alveolares 18,que tem semelhanças com crianças nascidas prematuras com DBP.</a:t>
            </a:r>
          </a:p>
          <a:p>
            <a:pPr>
              <a:lnSpc>
                <a:spcPct val="80000"/>
              </a:lnSpc>
            </a:pPr>
            <a:r>
              <a:rPr lang="pt-BR" sz="1600" i="1" smtClean="0">
                <a:effectLst>
                  <a:outerShdw blurRad="38100" dist="38100" dir="2700000" algn="tl">
                    <a:srgbClr val="C0C0C0"/>
                  </a:outerShdw>
                </a:effectLst>
              </a:rPr>
              <a:t>Em babuínos prematuros após tratamento com surfactante e sem exposição a grandes quantidades de oxigênio suplementar, ventilação mecânica foi igualmente relatada associar-se com um número reduzido de alvéolos e microvasculatura dismórfica pulmonar</a:t>
            </a:r>
            <a:r>
              <a:rPr lang="pt-BR" sz="1600" smtClean="0"/>
              <a:t> </a:t>
            </a:r>
          </a:p>
        </p:txBody>
      </p:sp>
      <p:graphicFrame>
        <p:nvGraphicFramePr>
          <p:cNvPr id="68637" name="Group 29"/>
          <p:cNvGraphicFramePr>
            <a:graphicFrameLocks noGrp="1"/>
          </p:cNvGraphicFramePr>
          <p:nvPr/>
        </p:nvGraphicFramePr>
        <p:xfrm>
          <a:off x="2082800" y="896938"/>
          <a:ext cx="7942263" cy="941387"/>
        </p:xfrm>
        <a:graphic>
          <a:graphicData uri="http://schemas.openxmlformats.org/drawingml/2006/table">
            <a:tbl>
              <a:tblPr/>
              <a:tblGrid>
                <a:gridCol w="2633663"/>
                <a:gridCol w="2635250"/>
                <a:gridCol w="2673350"/>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Mecânica Card</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í</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aca em Crian</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as com Displasia Broncopulmonar</a:t>
                      </a:r>
                      <a:endParaRPr kumimoji="0" lang="pt-BR"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Xie L et al. Apresenta</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ao: Caroline Caied, J</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ú</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lio Cezar Protasio, Pedro Henrique Alves Mendes, Paulo R. Margotto</a:t>
                      </a:r>
                      <a:endParaRPr kumimoji="0" lang="pt-BR"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Century Gothic"/>
                          <a:cs typeface="Times New Roman" pitchFamily="18" charset="0"/>
                        </a:rPr>
                        <a:t> </a:t>
                      </a:r>
                      <a:r>
                        <a:rPr kumimoji="0" lang="pt-BR" sz="1000" b="0" i="0" u="none" strike="noStrike" cap="none" normalizeH="0" baseline="0" smtClean="0">
                          <a:ln>
                            <a:noFill/>
                          </a:ln>
                          <a:solidFill>
                            <a:srgbClr val="000066"/>
                          </a:solidFill>
                          <a:effectLst/>
                          <a:latin typeface="Century Gothic"/>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68616" name="Picture 8" descr="Clique aqui para ver o artigo">
            <a:hlinkClick r:id="rId2"/>
          </p:cNvPr>
          <p:cNvPicPr>
            <a:picLocks noChangeAspect="1" noChangeArrowheads="1"/>
          </p:cNvPicPr>
          <p:nvPr/>
        </p:nvPicPr>
        <p:blipFill>
          <a:blip r:embed="rId3"/>
          <a:srcRect/>
          <a:stretch>
            <a:fillRect/>
          </a:stretch>
        </p:blipFill>
        <p:spPr bwMode="auto">
          <a:xfrm>
            <a:off x="8281988" y="1241425"/>
            <a:ext cx="371475" cy="371475"/>
          </a:xfrm>
          <a:prstGeom prst="rect">
            <a:avLst/>
          </a:prstGeom>
          <a:noFill/>
        </p:spPr>
      </p:pic>
      <p:sp>
        <p:nvSpPr>
          <p:cNvPr id="68638" name="AutoShape 30"/>
          <p:cNvSpPr>
            <a:spLocks noChangeArrowheads="1"/>
          </p:cNvSpPr>
          <p:nvPr/>
        </p:nvSpPr>
        <p:spPr bwMode="auto">
          <a:xfrm>
            <a:off x="10510838" y="6257925"/>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hlink"/>
          </a:solidFill>
          <a:ln w="57150">
            <a:solidFill>
              <a:srgbClr val="FF33CC"/>
            </a:solidFill>
            <a:miter lim="800000"/>
            <a:headEnd/>
            <a:tailEnd/>
          </a:ln>
          <a:effectLst/>
        </p:spPr>
        <p:txBody>
          <a:bodyPr wrap="none" anchor="ctr"/>
          <a:lstStyle/>
          <a:p>
            <a:endParaRPr lang="pt-B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p:cNvSpPr>
          <p:nvPr>
            <p:ph type="body" idx="4294967295"/>
          </p:nvPr>
        </p:nvSpPr>
        <p:spPr/>
        <p:txBody>
          <a:bodyPr/>
          <a:lstStyle/>
          <a:p>
            <a:r>
              <a:rPr lang="pt-BR" sz="2400" i="1" smtClean="0">
                <a:solidFill>
                  <a:srgbClr val="FF3300"/>
                </a:solidFill>
                <a:effectLst>
                  <a:outerShdw blurRad="38100" dist="38100" dir="2700000" algn="tl">
                    <a:srgbClr val="C0C0C0"/>
                  </a:outerShdw>
                </a:effectLst>
              </a:rPr>
              <a:t>O achado de uma associação negativa entre a duração da ventilação invasiva e deformação do VD </a:t>
            </a:r>
            <a:r>
              <a:rPr lang="pt-BR" sz="2400" b="1" i="1" smtClean="0">
                <a:solidFill>
                  <a:srgbClr val="FF3300"/>
                </a:solidFill>
                <a:effectLst>
                  <a:outerShdw blurRad="38100" dist="38100" dir="2700000" algn="tl">
                    <a:srgbClr val="C0C0C0"/>
                  </a:outerShdw>
                </a:effectLst>
              </a:rPr>
              <a:t>implora por estratégias inovadoras para proporcionar ventilação não-invasiva para recém-nascidos prematuros.</a:t>
            </a:r>
          </a:p>
          <a:p>
            <a:r>
              <a:rPr lang="pt-BR" sz="2400" smtClean="0">
                <a:solidFill>
                  <a:srgbClr val="FF3300"/>
                </a:solidFill>
              </a:rPr>
              <a:t> </a:t>
            </a:r>
            <a:r>
              <a:rPr lang="pt-BR" sz="2400" b="1" i="1" smtClean="0">
                <a:solidFill>
                  <a:srgbClr val="FF3300"/>
                </a:solidFill>
              </a:rPr>
              <a:t>A DBP associa-se não somente a alterações na mecânica cardíaca como também ao atraso na maturação estrutural cerebral!</a:t>
            </a:r>
          </a:p>
          <a:p>
            <a:endParaRPr lang="pt-BR" sz="2400" smtClean="0">
              <a:solidFill>
                <a:srgbClr val="FF3300"/>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Rectangle 3"/>
          <p:cNvSpPr>
            <a:spLocks noGrp="1"/>
          </p:cNvSpPr>
          <p:nvPr>
            <p:ph type="body" idx="4294967295"/>
          </p:nvPr>
        </p:nvSpPr>
        <p:spPr/>
        <p:txBody>
          <a:bodyPr/>
          <a:lstStyle/>
          <a:p>
            <a:pPr>
              <a:lnSpc>
                <a:spcPct val="90000"/>
              </a:lnSpc>
            </a:pPr>
            <a:r>
              <a:rPr lang="pt-BR" sz="1600" i="1" smtClean="0"/>
              <a:t>Usando variáveis  selecionadas, a análise multivariada mostrou que </a:t>
            </a:r>
            <a:r>
              <a:rPr lang="pt-BR" sz="1600" b="1" i="1" smtClean="0"/>
              <a:t>a DBP associa-se com 3,8 vezes mais   (IC a 95% de 1,2 – 12 - p=0,023) com atraso na maturação estrutural cerebral</a:t>
            </a:r>
            <a:r>
              <a:rPr lang="pt-BR" sz="1600" i="1" smtClean="0"/>
              <a:t> (interessante que todos, menos 1, usaram hidrocortisona!). RN com  atraso na maturação cerebral recebeu ventilação por um período significativamente maior do que os RN com maturação normal, razão pela qual a troca da intubação orotraqueal por CPAP nasal é realizada imediatamente  ou o quanto antes após a administração do surfactante (&lt;6 horas). Estudo em  animais (babuínos prematuros saudáveis) mostrou maior redução do volume da  substância branca cerebral e da densidade interneuronal quando foram  ventilados por tubo ortraqueal por 5 dias antes de alterar para CPAP nasal, comparativamente aos extubados em até 24 horas. Fatores implicados na  etiologia da DBP,  como inflamação/infecção e suporte nutricional  inadequados já foram comprovadamente relacionados ao prejuízo no  crescimento cerebral e desfechos adversos em pré-termos. A relação entre  DBP  e atraso na maturação cerebral é mais importante devido ao fato desta condição não ser totalmente prevenível, porém pode ser uma condição  modificável .</a:t>
            </a:r>
            <a:r>
              <a:rPr lang="pt-BR" sz="1600" smtClean="0"/>
              <a:t> </a:t>
            </a:r>
          </a:p>
        </p:txBody>
      </p:sp>
      <p:graphicFrame>
        <p:nvGraphicFramePr>
          <p:cNvPr id="73743" name="Group 15"/>
          <p:cNvGraphicFramePr>
            <a:graphicFrameLocks noGrp="1"/>
          </p:cNvGraphicFramePr>
          <p:nvPr/>
        </p:nvGraphicFramePr>
        <p:xfrm>
          <a:off x="1890713" y="676275"/>
          <a:ext cx="8907462" cy="1154113"/>
        </p:xfrm>
        <a:graphic>
          <a:graphicData uri="http://schemas.openxmlformats.org/drawingml/2006/table">
            <a:tbl>
              <a:tblPr/>
              <a:tblGrid>
                <a:gridCol w="2968625"/>
                <a:gridCol w="2970212"/>
                <a:gridCol w="2968625"/>
              </a:tblGrid>
              <a:tr h="9350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Displasia broncopulmonar associa-se com atraso na maturacão estrutural cerebral nos rec</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m-nascidos pr</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-termos</a:t>
                      </a:r>
                      <a:endParaRPr kumimoji="0" lang="pt-BR" sz="1400" b="0" i="0" u="none" strike="noStrike" cap="none" normalizeH="0" baseline="0" smtClean="0">
                        <a:ln>
                          <a:noFill/>
                        </a:ln>
                        <a:solidFill>
                          <a:srgbClr val="404040"/>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Vera Neubauer, Daniel Junker, Elke Griesmaier, Michael Schocke, Ursula Kiechl-Kohlendorfer . Apresenta</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ão:Laura Hayd</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e, Tatiane Dias e Paulo R. Margotto</a:t>
                      </a:r>
                      <a:endParaRPr kumimoji="0" lang="pt-BR" sz="1400" b="0" i="0" u="none" strike="noStrike" cap="none" normalizeH="0" baseline="0" smtClean="0">
                        <a:ln>
                          <a:noFill/>
                        </a:ln>
                        <a:solidFill>
                          <a:srgbClr val="404040"/>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66"/>
                          </a:solidFill>
                          <a:effectLst/>
                          <a:latin typeface="Century Gothic"/>
                          <a:cs typeface="Times New Roman" pitchFamily="18" charset="0"/>
                        </a:rPr>
                        <a:t>           </a:t>
                      </a:r>
                      <a:endParaRPr kumimoji="0" lang="pt-BR"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73742" name="Picture 14" descr="Clique aqui para ver o artigo">
            <a:hlinkClick r:id="rId2"/>
          </p:cNvPr>
          <p:cNvPicPr>
            <a:picLocks noChangeAspect="1" noChangeArrowheads="1"/>
          </p:cNvPicPr>
          <p:nvPr/>
        </p:nvPicPr>
        <p:blipFill>
          <a:blip r:embed="rId3"/>
          <a:srcRect/>
          <a:stretch>
            <a:fillRect/>
          </a:stretch>
        </p:blipFill>
        <p:spPr bwMode="auto">
          <a:xfrm>
            <a:off x="8747125" y="1123950"/>
            <a:ext cx="495300" cy="371475"/>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p:cNvSpPr>
          <p:nvPr>
            <p:ph type="body" idx="4294967295"/>
          </p:nvPr>
        </p:nvSpPr>
        <p:spPr/>
        <p:txBody>
          <a:bodyPr/>
          <a:lstStyle/>
          <a:p>
            <a:pPr>
              <a:lnSpc>
                <a:spcPct val="90000"/>
              </a:lnSpc>
            </a:pPr>
            <a:r>
              <a:rPr lang="pt-PT" sz="1400" smtClean="0"/>
              <a:t>No final da terapia oral, nossos resultados mostraram que bosentan foi um tratamento mais eficaz adjuvante para o HPP em recém-nascidos que placebo. Também em cada momento de avaliação de eficácia, bosentan foi superior ao placebo.</a:t>
            </a:r>
            <a:endParaRPr lang="pt-BR" sz="1400" smtClean="0"/>
          </a:p>
          <a:p>
            <a:pPr>
              <a:lnSpc>
                <a:spcPct val="90000"/>
              </a:lnSpc>
            </a:pPr>
            <a:r>
              <a:rPr lang="pt-PT" sz="1400" smtClean="0"/>
              <a:t>Todos  os bebês que receberam bosentan  tiveram melhora significativa na oxigenação 6 h após o início do tratamento.  Além disso, a duração da ventilação mecânica diminuiu significativamente em comparação com o grupo placebo.</a:t>
            </a:r>
            <a:endParaRPr lang="pt-BR" sz="1400" smtClean="0"/>
          </a:p>
          <a:p>
            <a:pPr>
              <a:lnSpc>
                <a:spcPct val="90000"/>
              </a:lnSpc>
            </a:pPr>
            <a:r>
              <a:rPr lang="pt-PT" sz="1400" smtClean="0"/>
              <a:t>Não foi observado  qualquer evento adverso clínico ou laboratorial  no grupo bosentan </a:t>
            </a:r>
            <a:endParaRPr lang="pt-BR" sz="1400" smtClean="0"/>
          </a:p>
          <a:p>
            <a:pPr>
              <a:lnSpc>
                <a:spcPct val="90000"/>
              </a:lnSpc>
            </a:pPr>
            <a:r>
              <a:rPr lang="pt-PT" sz="1400" smtClean="0"/>
              <a:t> Bosentan parece ser eficaz  e seguro em recém-nascidos. </a:t>
            </a:r>
            <a:endParaRPr lang="pt-BR" sz="1400" smtClean="0"/>
          </a:p>
          <a:p>
            <a:pPr>
              <a:lnSpc>
                <a:spcPct val="90000"/>
              </a:lnSpc>
            </a:pPr>
            <a:r>
              <a:rPr lang="pt-PT" sz="1400" smtClean="0"/>
              <a:t>Eficácia e segurança do bosentan em nossos pacientes são consistentes com descrito os anteriormente para este tratamento em neonatos.</a:t>
            </a:r>
            <a:endParaRPr lang="pt-BR" sz="1400" smtClean="0"/>
          </a:p>
          <a:p>
            <a:pPr>
              <a:lnSpc>
                <a:spcPct val="90000"/>
              </a:lnSpc>
            </a:pPr>
            <a:r>
              <a:rPr lang="pt-PT" sz="1400" smtClean="0"/>
              <a:t>Recém-nascidos com HPP que sobreviveram estão em um risco elevado para</a:t>
            </a:r>
            <a:br>
              <a:rPr lang="pt-PT" sz="1400" smtClean="0"/>
            </a:br>
            <a:r>
              <a:rPr lang="pt-PT" sz="1400" smtClean="0"/>
              <a:t>anormalidades do desenvolvimento neurológico, incluindo a deficiência auditiva tanto por causa da natureza desta doença quanto a hipoxemia .</a:t>
            </a:r>
          </a:p>
          <a:p>
            <a:pPr algn="ctr">
              <a:lnSpc>
                <a:spcPct val="90000"/>
              </a:lnSpc>
            </a:pPr>
            <a:r>
              <a:rPr lang="pt-PT" sz="1400" smtClean="0">
                <a:solidFill>
                  <a:schemeClr val="hlink"/>
                </a:solidFill>
              </a:rPr>
              <a:t>Bosentan pode ser uma terapia adjuvante útil em recém-nascidos com HPP em centros que não tem disponível  NOi e ECMO</a:t>
            </a:r>
            <a:r>
              <a:rPr lang="pt-BR" sz="1400" smtClean="0">
                <a:solidFill>
                  <a:schemeClr val="hlink"/>
                </a:solidFill>
              </a:rPr>
              <a:t> </a:t>
            </a:r>
          </a:p>
          <a:p>
            <a:pPr algn="ctr">
              <a:lnSpc>
                <a:spcPct val="90000"/>
              </a:lnSpc>
            </a:pPr>
            <a:endParaRPr lang="pt-BR" sz="1400" smtClean="0">
              <a:solidFill>
                <a:schemeClr val="hlink"/>
              </a:solidFill>
            </a:endParaRPr>
          </a:p>
        </p:txBody>
      </p:sp>
      <p:graphicFrame>
        <p:nvGraphicFramePr>
          <p:cNvPr id="69697" name="Group 65"/>
          <p:cNvGraphicFramePr>
            <a:graphicFrameLocks noGrp="1"/>
          </p:cNvGraphicFramePr>
          <p:nvPr/>
        </p:nvGraphicFramePr>
        <p:xfrm>
          <a:off x="1060450" y="301625"/>
          <a:ext cx="10787063" cy="1296988"/>
        </p:xfrm>
        <a:graphic>
          <a:graphicData uri="http://schemas.openxmlformats.org/drawingml/2006/table">
            <a:tbl>
              <a:tblPr/>
              <a:tblGrid>
                <a:gridCol w="3595688"/>
                <a:gridCol w="3595687"/>
                <a:gridCol w="3595688"/>
              </a:tblGrid>
              <a:tr h="12969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Um estudo randomizado, duplo-cego, placebo-controlado, prospectivo do bosentan para o tratamento de hipertensao pulmonar persistente hipertensão do rec</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m-nascido(Apresenta</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a:t>
                      </a:r>
                      <a:endParaRPr kumimoji="0" lang="pt-BR"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WA Mohamed, M Ismail. Apresenta</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Lilian Nic</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á</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cio</a:t>
                      </a:r>
                      <a:endParaRPr kumimoji="0" lang="pt-BR"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2300" b="0" i="0" u="none" strike="noStrike" cap="none" normalizeH="0" baseline="0" smtClean="0">
                          <a:ln>
                            <a:noFill/>
                          </a:ln>
                          <a:solidFill>
                            <a:srgbClr val="000066"/>
                          </a:solidFill>
                          <a:effectLst/>
                          <a:latin typeface="Century Gothic"/>
                          <a:cs typeface="Times New Roman" pitchFamily="18" charset="0"/>
                        </a:rPr>
                        <a:t> </a:t>
                      </a:r>
                      <a:r>
                        <a:rPr kumimoji="0" lang="pt-BR" sz="1000" b="0" i="0" u="none" strike="noStrike" cap="none" normalizeH="0" baseline="0" smtClean="0">
                          <a:ln>
                            <a:noFill/>
                          </a:ln>
                          <a:solidFill>
                            <a:srgbClr val="000066"/>
                          </a:solidFill>
                          <a:effectLst/>
                          <a:latin typeface="Century Gothic"/>
                          <a:cs typeface="Times New Roman" pitchFamily="18" charset="0"/>
                        </a:rPr>
                        <a:t>          </a:t>
                      </a:r>
                      <a:endParaRPr kumimoji="0" lang="pt-BR" sz="10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69676" name="Picture 44" descr="Clique aqui para ver o artigo">
            <a:hlinkClick r:id="rId2"/>
          </p:cNvPr>
          <p:cNvPicPr>
            <a:picLocks noChangeAspect="1" noChangeArrowheads="1"/>
          </p:cNvPicPr>
          <p:nvPr/>
        </p:nvPicPr>
        <p:blipFill>
          <a:blip r:embed="rId3"/>
          <a:srcRect/>
          <a:stretch>
            <a:fillRect/>
          </a:stretch>
        </p:blipFill>
        <p:spPr bwMode="auto">
          <a:xfrm>
            <a:off x="9658350" y="838200"/>
            <a:ext cx="371475" cy="371475"/>
          </a:xfrm>
          <a:prstGeom prst="rect">
            <a:avLst/>
          </a:prstGeom>
          <a:noFill/>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idx="4294967295"/>
          </p:nvPr>
        </p:nvSpPr>
        <p:spPr/>
        <p:txBody>
          <a:bodyPr/>
          <a:lstStyle/>
          <a:p>
            <a:r>
              <a:rPr lang="pt-BR" smtClean="0"/>
              <a:t>Portanto...</a:t>
            </a:r>
          </a:p>
        </p:txBody>
      </p:sp>
      <p:sp>
        <p:nvSpPr>
          <p:cNvPr id="74755" name="Rectangle 3"/>
          <p:cNvSpPr>
            <a:spLocks noGrp="1"/>
          </p:cNvSpPr>
          <p:nvPr>
            <p:ph type="body" idx="4294967295"/>
          </p:nvPr>
        </p:nvSpPr>
        <p:spPr>
          <a:xfrm>
            <a:off x="1365250" y="1865313"/>
            <a:ext cx="8915400" cy="3886200"/>
          </a:xfrm>
        </p:spPr>
        <p:txBody>
          <a:bodyPr/>
          <a:lstStyle/>
          <a:p>
            <a:r>
              <a:rPr lang="pt-BR" altLang="ja-JP" sz="2400" smtClean="0">
                <a:ea typeface="MS PGothic" pitchFamily="34" charset="-128"/>
              </a:rPr>
              <a:t>A hipertensão pulmonar (HP) está associada há uma significativa morbimortalidade em DBP (incidência geral de 18-25%), com mortalidade de 33-48% em 2 anos após o diagnóstico!A vasculatura pulmonar dismórfica e a angiogênese comprometida na DBP     resultam em risco de pressões pulmonares elevadas ou hipertensão pulmonar associada a DBP. Interessante é que a </a:t>
            </a:r>
            <a:r>
              <a:rPr lang="pt-BR" altLang="ja-JP" sz="2400" b="1" smtClean="0">
                <a:ea typeface="MS PGothic" pitchFamily="34" charset="-128"/>
              </a:rPr>
              <a:t>ventilação mecânica e a oxigenioterapia aumentam a expressão de genes antiangiogênicos</a:t>
            </a:r>
            <a:r>
              <a:rPr lang="pt-BR" altLang="ja-JP" sz="2400" smtClean="0">
                <a:ea typeface="MS PGothic" pitchFamily="34" charset="-128"/>
              </a:rPr>
              <a:t> (trombospodina-1 e endoglina) e </a:t>
            </a:r>
            <a:r>
              <a:rPr lang="pt-BR" altLang="ja-JP" sz="2400" b="1" smtClean="0">
                <a:ea typeface="MS PGothic" pitchFamily="34" charset="-128"/>
              </a:rPr>
              <a:t>reduzem a expressão de  gene pró-angiogênicos</a:t>
            </a:r>
            <a:r>
              <a:rPr lang="pt-BR" altLang="ja-JP" sz="2400" smtClean="0">
                <a:ea typeface="MS PGothic" pitchFamily="34" charset="-128"/>
              </a:rPr>
              <a:t> (VEGF-B, VEGF receptor-2) </a:t>
            </a:r>
            <a:endParaRPr lang="pt-BR" sz="2400" smtClean="0"/>
          </a:p>
        </p:txBody>
      </p:sp>
      <p:sp>
        <p:nvSpPr>
          <p:cNvPr id="74756" name="Text Box 4"/>
          <p:cNvSpPr txBox="1">
            <a:spLocks noChangeArrowheads="1"/>
          </p:cNvSpPr>
          <p:nvPr/>
        </p:nvSpPr>
        <p:spPr bwMode="auto">
          <a:xfrm>
            <a:off x="11087100" y="6478588"/>
            <a:ext cx="1104900" cy="228600"/>
          </a:xfrm>
          <a:prstGeom prst="rect">
            <a:avLst/>
          </a:prstGeom>
          <a:noFill/>
          <a:ln w="9525">
            <a:noFill/>
            <a:miter lim="800000"/>
            <a:headEnd/>
            <a:tailEnd/>
          </a:ln>
          <a:effectLst/>
        </p:spPr>
        <p:txBody>
          <a:bodyPr wrap="none">
            <a:spAutoFit/>
          </a:bodyPr>
          <a:lstStyle/>
          <a:p>
            <a:r>
              <a:rPr lang="pt-BR" sz="900"/>
              <a:t>Paulo R. Margotto</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Imagem 3"/>
          <p:cNvPicPr>
            <a:picLocks noChangeAspect="1"/>
          </p:cNvPicPr>
          <p:nvPr/>
        </p:nvPicPr>
        <p:blipFill>
          <a:blip r:embed="rId2"/>
          <a:srcRect l="610" t="9242" r="798" b="10219"/>
          <a:stretch>
            <a:fillRect/>
          </a:stretch>
        </p:blipFill>
        <p:spPr bwMode="auto">
          <a:xfrm>
            <a:off x="1327150" y="1468438"/>
            <a:ext cx="10485438" cy="4030662"/>
          </a:xfrm>
          <a:prstGeom prst="rect">
            <a:avLst/>
          </a:prstGeom>
          <a:noFill/>
          <a:ln w="9525">
            <a:noFill/>
            <a:miter lim="800000"/>
            <a:headEnd/>
            <a:tailEnd/>
          </a:ln>
        </p:spPr>
      </p:pic>
      <p:sp>
        <p:nvSpPr>
          <p:cNvPr id="45061" name="Título 1"/>
          <p:cNvSpPr>
            <a:spLocks/>
          </p:cNvSpPr>
          <p:nvPr/>
        </p:nvSpPr>
        <p:spPr bwMode="auto">
          <a:xfrm>
            <a:off x="2270125" y="117475"/>
            <a:ext cx="8912225" cy="1968500"/>
          </a:xfrm>
          <a:prstGeom prst="rect">
            <a:avLst/>
          </a:prstGeom>
          <a:noFill/>
          <a:ln w="9525">
            <a:noFill/>
            <a:miter lim="800000"/>
            <a:headEnd/>
            <a:tailEnd/>
          </a:ln>
        </p:spPr>
        <p:txBody>
          <a:bodyPr/>
          <a:lstStyle/>
          <a:p>
            <a:pPr algn="ctr" defTabSz="457200"/>
            <a:r>
              <a:rPr lang="pt-BR" sz="5400">
                <a:solidFill>
                  <a:srgbClr val="178DBB"/>
                </a:solidFill>
                <a:latin typeface="Century Gothic" pitchFamily="34" charset="0"/>
              </a:rPr>
              <a:t>Obrigada</a:t>
            </a:r>
            <a:br>
              <a:rPr lang="pt-BR" sz="5400">
                <a:solidFill>
                  <a:srgbClr val="178DBB"/>
                </a:solidFill>
                <a:latin typeface="Century Gothic" pitchFamily="34" charset="0"/>
              </a:rPr>
            </a:br>
            <a:endParaRPr lang="pt-BR" sz="5400">
              <a:solidFill>
                <a:srgbClr val="178DBB"/>
              </a:solidFill>
              <a:latin typeface="Century Gothic"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acho">
  <a:themeElements>
    <a:clrScheme name="Cacho">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Cacho">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acho">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1113</TotalTime>
  <Words>3874</Words>
  <Application>Microsoft Office PowerPoint</Application>
  <PresentationFormat>Personalizar</PresentationFormat>
  <Paragraphs>125</Paragraphs>
  <Slides>36</Slides>
  <Notes>0</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36</vt:i4>
      </vt:variant>
    </vt:vector>
  </HeadingPairs>
  <TitlesOfParts>
    <vt:vector size="45" baseType="lpstr">
      <vt:lpstr>Century Gothic</vt:lpstr>
      <vt:lpstr>Arial</vt:lpstr>
      <vt:lpstr>Wingdings 3</vt:lpstr>
      <vt:lpstr>Calibri</vt:lpstr>
      <vt:lpstr>Times New Roman</vt:lpstr>
      <vt:lpstr>Geneva</vt:lpstr>
      <vt:lpstr>Gulim</vt:lpstr>
      <vt:lpstr>MS PGothic</vt:lpstr>
      <vt:lpstr>Cacho</vt:lpstr>
      <vt:lpstr>Hipertensão pulmonar em prematuros com displasia broncopulmonar </vt:lpstr>
      <vt:lpstr>Introdução</vt:lpstr>
      <vt:lpstr>Slide 3</vt:lpstr>
      <vt:lpstr>Fisiopatologia da HP na DBP</vt:lpstr>
      <vt:lpstr>Slide 5</vt:lpstr>
      <vt:lpstr>Slide 6</vt:lpstr>
      <vt:lpstr>Slide 7</vt:lpstr>
      <vt:lpstr>Slide 8</vt:lpstr>
      <vt:lpstr>Slide 9</vt:lpstr>
      <vt:lpstr>Slide 10</vt:lpstr>
      <vt:lpstr>Rastreio e diagnóstico de HP na DBP</vt:lpstr>
      <vt:lpstr>Slide 12</vt:lpstr>
      <vt:lpstr>Slide 13</vt:lpstr>
      <vt:lpstr>Slide 14</vt:lpstr>
      <vt:lpstr>Tratamento da HP na DBP</vt:lpstr>
      <vt:lpstr>Slide 16</vt:lpstr>
      <vt:lpstr>Slide 17</vt:lpstr>
      <vt:lpstr>Slide 18</vt:lpstr>
      <vt:lpstr>Slide 19</vt:lpstr>
      <vt:lpstr>Slide 20</vt:lpstr>
      <vt:lpstr>Slide 21</vt:lpstr>
      <vt:lpstr>Slide 22</vt:lpstr>
      <vt:lpstr>Conclusão</vt:lpstr>
      <vt:lpstr>Slide 24</vt:lpstr>
      <vt:lpstr>Slide 25</vt:lpstr>
      <vt:lpstr>Referências</vt:lpstr>
      <vt:lpstr>Nota do Editor do site, Dr. Paulo R. Margotto. Consultem também! Aqui e Agora! Estudando Juntos!</vt:lpstr>
      <vt:lpstr>Slide 28</vt:lpstr>
      <vt:lpstr>Slide 29</vt:lpstr>
      <vt:lpstr>Slide 30</vt:lpstr>
      <vt:lpstr>Slide 31</vt:lpstr>
      <vt:lpstr>Slide 32</vt:lpstr>
      <vt:lpstr>Slide 33</vt:lpstr>
      <vt:lpstr>Slide 34</vt:lpstr>
      <vt:lpstr>Portanto...</vt:lpstr>
      <vt:lpstr>Slide 36</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Hipertensão pulmonar em prematuros com broncodisplasia pulmonar</dc:title>
  <dc:creator>Thaís Mendonça Barbosa</dc:creator>
  <cp:lastModifiedBy>Paulo</cp:lastModifiedBy>
  <cp:revision>70</cp:revision>
  <dcterms:created xsi:type="dcterms:W3CDTF">2017-11-18T11:43:05Z</dcterms:created>
  <dcterms:modified xsi:type="dcterms:W3CDTF">2017-12-16T00:21:57Z</dcterms:modified>
</cp:coreProperties>
</file>