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4" r:id="rId1"/>
  </p:sldMasterIdLst>
  <p:notesMasterIdLst>
    <p:notesMasterId r:id="rId61"/>
  </p:notesMasterIdLst>
  <p:sldIdLst>
    <p:sldId id="256" r:id="rId2"/>
    <p:sldId id="285" r:id="rId3"/>
    <p:sldId id="286" r:id="rId4"/>
    <p:sldId id="287" r:id="rId5"/>
    <p:sldId id="288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2" r:id="rId16"/>
    <p:sldId id="300" r:id="rId17"/>
    <p:sldId id="301" r:id="rId18"/>
    <p:sldId id="304" r:id="rId19"/>
    <p:sldId id="303" r:id="rId20"/>
    <p:sldId id="305" r:id="rId21"/>
    <p:sldId id="270" r:id="rId22"/>
    <p:sldId id="273" r:id="rId23"/>
    <p:sldId id="271" r:id="rId24"/>
    <p:sldId id="274" r:id="rId25"/>
    <p:sldId id="275" r:id="rId26"/>
    <p:sldId id="268" r:id="rId27"/>
    <p:sldId id="258" r:id="rId28"/>
    <p:sldId id="276" r:id="rId29"/>
    <p:sldId id="277" r:id="rId30"/>
    <p:sldId id="278" r:id="rId31"/>
    <p:sldId id="279" r:id="rId32"/>
    <p:sldId id="280" r:id="rId33"/>
    <p:sldId id="282" r:id="rId34"/>
    <p:sldId id="283" r:id="rId35"/>
    <p:sldId id="259" r:id="rId36"/>
    <p:sldId id="309" r:id="rId37"/>
    <p:sldId id="306" r:id="rId38"/>
    <p:sldId id="307" r:id="rId39"/>
    <p:sldId id="308" r:id="rId40"/>
    <p:sldId id="330" r:id="rId41"/>
    <p:sldId id="329" r:id="rId42"/>
    <p:sldId id="310" r:id="rId43"/>
    <p:sldId id="313" r:id="rId44"/>
    <p:sldId id="312" r:id="rId45"/>
    <p:sldId id="314" r:id="rId46"/>
    <p:sldId id="315" r:id="rId47"/>
    <p:sldId id="316" r:id="rId48"/>
    <p:sldId id="317" r:id="rId49"/>
    <p:sldId id="318" r:id="rId50"/>
    <p:sldId id="319" r:id="rId51"/>
    <p:sldId id="322" r:id="rId52"/>
    <p:sldId id="321" r:id="rId53"/>
    <p:sldId id="331" r:id="rId54"/>
    <p:sldId id="324" r:id="rId55"/>
    <p:sldId id="325" r:id="rId56"/>
    <p:sldId id="326" r:id="rId57"/>
    <p:sldId id="327" r:id="rId58"/>
    <p:sldId id="332" r:id="rId59"/>
    <p:sldId id="311" r:id="rId6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 Cen MT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 Cen MT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 Cen MT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 Cen MT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3300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89" autoAdjust="0"/>
    <p:restoredTop sz="95482" autoAdjust="0"/>
  </p:normalViewPr>
  <p:slideViewPr>
    <p:cSldViewPr>
      <p:cViewPr varScale="1">
        <p:scale>
          <a:sx n="93" d="100"/>
          <a:sy n="93" d="100"/>
        </p:scale>
        <p:origin x="-41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D3D1EE-180C-4CC8-B13A-FC2E76398D46}" type="doc">
      <dgm:prSet loTypeId="urn:microsoft.com/office/officeart/2005/8/layout/process1" loCatId="process" qsTypeId="urn:microsoft.com/office/officeart/2005/8/quickstyle/simple1#1" qsCatId="simple" csTypeId="urn:microsoft.com/office/officeart/2005/8/colors/colorful1" csCatId="colorful" phldr="1"/>
      <dgm:spPr/>
    </dgm:pt>
    <dgm:pt modelId="{3BD71980-6ACB-4942-931F-C8EC1AEC41D4}">
      <dgm:prSet phldrT="[Texto]" custT="1"/>
      <dgm:spPr/>
      <dgm:t>
        <a:bodyPr/>
        <a:lstStyle/>
        <a:p>
          <a:r>
            <a:rPr lang="pt-BR" sz="1800" dirty="0" smtClean="0"/>
            <a:t>Distúrbios Respiratórios</a:t>
          </a:r>
        </a:p>
        <a:p>
          <a:r>
            <a:rPr lang="pt-BR" sz="1800" dirty="0" smtClean="0"/>
            <a:t>27,1%</a:t>
          </a:r>
          <a:endParaRPr lang="pt-BR" sz="1800" dirty="0"/>
        </a:p>
      </dgm:t>
    </dgm:pt>
    <dgm:pt modelId="{55D8430D-B4C8-4CE4-A8A4-297048B9746A}" type="parTrans" cxnId="{E8DF12DD-EABC-4A2D-8BAD-D1475FB24C22}">
      <dgm:prSet/>
      <dgm:spPr/>
      <dgm:t>
        <a:bodyPr/>
        <a:lstStyle/>
        <a:p>
          <a:endParaRPr lang="pt-BR" sz="1800"/>
        </a:p>
      </dgm:t>
    </dgm:pt>
    <dgm:pt modelId="{9213C249-EBA1-454B-9E6D-32FF3C8C2421}" type="sibTrans" cxnId="{E8DF12DD-EABC-4A2D-8BAD-D1475FB24C22}">
      <dgm:prSet custT="1"/>
      <dgm:spPr/>
      <dgm:t>
        <a:bodyPr/>
        <a:lstStyle/>
        <a:p>
          <a:endParaRPr lang="pt-BR" sz="1800"/>
        </a:p>
      </dgm:t>
    </dgm:pt>
    <dgm:pt modelId="{B9BDD136-47B7-4292-B1D7-E6C6C9E3A6E0}">
      <dgm:prSet phldrT="[Texto]" custT="1"/>
      <dgm:spPr/>
      <dgm:t>
        <a:bodyPr/>
        <a:lstStyle/>
        <a:p>
          <a:r>
            <a:rPr lang="pt-BR" sz="1800" dirty="0" smtClean="0"/>
            <a:t>TTRN</a:t>
          </a:r>
        </a:p>
        <a:p>
          <a:r>
            <a:rPr lang="pt-BR" sz="1800" dirty="0" smtClean="0"/>
            <a:t>20,2%</a:t>
          </a:r>
          <a:endParaRPr lang="pt-BR" sz="1800" dirty="0"/>
        </a:p>
      </dgm:t>
    </dgm:pt>
    <dgm:pt modelId="{1B2A9DA9-B804-4C6E-B97E-FEFAB0760FA5}" type="parTrans" cxnId="{BE7772AC-CA7F-4C9F-A271-DC3225AEA26F}">
      <dgm:prSet/>
      <dgm:spPr/>
      <dgm:t>
        <a:bodyPr/>
        <a:lstStyle/>
        <a:p>
          <a:endParaRPr lang="pt-BR" sz="1800"/>
        </a:p>
      </dgm:t>
    </dgm:pt>
    <dgm:pt modelId="{9A487F51-C32C-4F0C-ACD5-28F6869FE83F}" type="sibTrans" cxnId="{BE7772AC-CA7F-4C9F-A271-DC3225AEA26F}">
      <dgm:prSet custT="1"/>
      <dgm:spPr/>
      <dgm:t>
        <a:bodyPr/>
        <a:lstStyle/>
        <a:p>
          <a:endParaRPr lang="pt-BR" sz="1800"/>
        </a:p>
      </dgm:t>
    </dgm:pt>
    <dgm:pt modelId="{FAC8C082-7FEA-4450-8C8A-C237A534CD2D}">
      <dgm:prSet phldrT="[Texto]" custT="1"/>
      <dgm:spPr/>
      <dgm:t>
        <a:bodyPr/>
        <a:lstStyle/>
        <a:p>
          <a:r>
            <a:rPr lang="pt-PT" sz="1800" dirty="0" smtClean="0"/>
            <a:t>Alterações ou atraso na remoção de fluido pulmonar fetal após o nascimento (Transporte de sódio através do epitélio alveolar)</a:t>
          </a:r>
          <a:endParaRPr lang="pt-BR" sz="1800" dirty="0"/>
        </a:p>
      </dgm:t>
    </dgm:pt>
    <dgm:pt modelId="{7EDFB009-5606-42DD-9DDD-9103B8A803B6}" type="parTrans" cxnId="{9D6AF53C-183D-4D84-8C88-231CDC2CA198}">
      <dgm:prSet/>
      <dgm:spPr/>
      <dgm:t>
        <a:bodyPr/>
        <a:lstStyle/>
        <a:p>
          <a:endParaRPr lang="pt-BR" sz="1800"/>
        </a:p>
      </dgm:t>
    </dgm:pt>
    <dgm:pt modelId="{12D12CC6-2EC4-4C91-80DB-059AA31DAD56}" type="sibTrans" cxnId="{9D6AF53C-183D-4D84-8C88-231CDC2CA198}">
      <dgm:prSet/>
      <dgm:spPr/>
      <dgm:t>
        <a:bodyPr/>
        <a:lstStyle/>
        <a:p>
          <a:endParaRPr lang="pt-BR" sz="1800"/>
        </a:p>
      </dgm:t>
    </dgm:pt>
    <dgm:pt modelId="{5D47F4A7-6369-4A89-9409-53E3CB8CD27F}" type="pres">
      <dgm:prSet presAssocID="{3CD3D1EE-180C-4CC8-B13A-FC2E76398D46}" presName="Name0" presStyleCnt="0">
        <dgm:presLayoutVars>
          <dgm:dir/>
          <dgm:resizeHandles val="exact"/>
        </dgm:presLayoutVars>
      </dgm:prSet>
      <dgm:spPr/>
    </dgm:pt>
    <dgm:pt modelId="{425CD3D6-E9C3-43C3-904C-AD2FF8BF0A4F}" type="pres">
      <dgm:prSet presAssocID="{3BD71980-6ACB-4942-931F-C8EC1AEC41D4}" presName="node" presStyleLbl="node1" presStyleIdx="0" presStyleCnt="3" custScaleX="12383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4974547-FDEF-4223-80A4-BB6406999385}" type="pres">
      <dgm:prSet presAssocID="{9213C249-EBA1-454B-9E6D-32FF3C8C2421}" presName="sibTrans" presStyleLbl="sibTrans2D1" presStyleIdx="0" presStyleCnt="2"/>
      <dgm:spPr/>
      <dgm:t>
        <a:bodyPr/>
        <a:lstStyle/>
        <a:p>
          <a:endParaRPr lang="pt-BR"/>
        </a:p>
      </dgm:t>
    </dgm:pt>
    <dgm:pt modelId="{EBE6EA08-2CAD-42AD-BDAE-3168B2078C81}" type="pres">
      <dgm:prSet presAssocID="{9213C249-EBA1-454B-9E6D-32FF3C8C2421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9248DFD3-554F-4DA6-9664-B5A57CC83A5C}" type="pres">
      <dgm:prSet presAssocID="{B9BDD136-47B7-4292-B1D7-E6C6C9E3A6E0}" presName="node" presStyleLbl="node1" presStyleIdx="1" presStyleCnt="3" custLinFactNeighborY="232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0DD6785-6A18-49EC-BE06-79FD9B632BE9}" type="pres">
      <dgm:prSet presAssocID="{9A487F51-C32C-4F0C-ACD5-28F6869FE83F}" presName="sibTrans" presStyleLbl="sibTrans2D1" presStyleIdx="1" presStyleCnt="2"/>
      <dgm:spPr/>
      <dgm:t>
        <a:bodyPr/>
        <a:lstStyle/>
        <a:p>
          <a:endParaRPr lang="pt-BR"/>
        </a:p>
      </dgm:t>
    </dgm:pt>
    <dgm:pt modelId="{663CBADC-5C7C-450B-9C62-0F7E6238E1F8}" type="pres">
      <dgm:prSet presAssocID="{9A487F51-C32C-4F0C-ACD5-28F6869FE83F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36D898B7-8083-4918-A41C-CDE0312EBFBC}" type="pres">
      <dgm:prSet presAssocID="{FAC8C082-7FEA-4450-8C8A-C237A534CD2D}" presName="node" presStyleLbl="node1" presStyleIdx="2" presStyleCnt="3" custScaleX="38669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DDAE05CB-6146-486C-B80F-87CB8E55908E}" type="presOf" srcId="{9213C249-EBA1-454B-9E6D-32FF3C8C2421}" destId="{EBE6EA08-2CAD-42AD-BDAE-3168B2078C81}" srcOrd="1" destOrd="0" presId="urn:microsoft.com/office/officeart/2005/8/layout/process1"/>
    <dgm:cxn modelId="{E8D786A7-2DC0-417B-95E2-D5C5985A2022}" type="presOf" srcId="{9213C249-EBA1-454B-9E6D-32FF3C8C2421}" destId="{B4974547-FDEF-4223-80A4-BB6406999385}" srcOrd="0" destOrd="0" presId="urn:microsoft.com/office/officeart/2005/8/layout/process1"/>
    <dgm:cxn modelId="{874D2964-971C-45C1-88CB-CCA62C97EE4C}" type="presOf" srcId="{9A487F51-C32C-4F0C-ACD5-28F6869FE83F}" destId="{663CBADC-5C7C-450B-9C62-0F7E6238E1F8}" srcOrd="1" destOrd="0" presId="urn:microsoft.com/office/officeart/2005/8/layout/process1"/>
    <dgm:cxn modelId="{9D6AF53C-183D-4D84-8C88-231CDC2CA198}" srcId="{3CD3D1EE-180C-4CC8-B13A-FC2E76398D46}" destId="{FAC8C082-7FEA-4450-8C8A-C237A534CD2D}" srcOrd="2" destOrd="0" parTransId="{7EDFB009-5606-42DD-9DDD-9103B8A803B6}" sibTransId="{12D12CC6-2EC4-4C91-80DB-059AA31DAD56}"/>
    <dgm:cxn modelId="{839BEEB7-785C-479D-BAB2-B0DE7988C28C}" type="presOf" srcId="{FAC8C082-7FEA-4450-8C8A-C237A534CD2D}" destId="{36D898B7-8083-4918-A41C-CDE0312EBFBC}" srcOrd="0" destOrd="0" presId="urn:microsoft.com/office/officeart/2005/8/layout/process1"/>
    <dgm:cxn modelId="{E4D42B1E-28EF-46CB-8A69-209726F99143}" type="presOf" srcId="{B9BDD136-47B7-4292-B1D7-E6C6C9E3A6E0}" destId="{9248DFD3-554F-4DA6-9664-B5A57CC83A5C}" srcOrd="0" destOrd="0" presId="urn:microsoft.com/office/officeart/2005/8/layout/process1"/>
    <dgm:cxn modelId="{E8DF12DD-EABC-4A2D-8BAD-D1475FB24C22}" srcId="{3CD3D1EE-180C-4CC8-B13A-FC2E76398D46}" destId="{3BD71980-6ACB-4942-931F-C8EC1AEC41D4}" srcOrd="0" destOrd="0" parTransId="{55D8430D-B4C8-4CE4-A8A4-297048B9746A}" sibTransId="{9213C249-EBA1-454B-9E6D-32FF3C8C2421}"/>
    <dgm:cxn modelId="{0634E916-68F8-40F9-AED3-9181117E8CD9}" type="presOf" srcId="{3CD3D1EE-180C-4CC8-B13A-FC2E76398D46}" destId="{5D47F4A7-6369-4A89-9409-53E3CB8CD27F}" srcOrd="0" destOrd="0" presId="urn:microsoft.com/office/officeart/2005/8/layout/process1"/>
    <dgm:cxn modelId="{564B7183-6401-43A7-B6AA-0EC8BB96E7AB}" type="presOf" srcId="{3BD71980-6ACB-4942-931F-C8EC1AEC41D4}" destId="{425CD3D6-E9C3-43C3-904C-AD2FF8BF0A4F}" srcOrd="0" destOrd="0" presId="urn:microsoft.com/office/officeart/2005/8/layout/process1"/>
    <dgm:cxn modelId="{6C159777-1702-4A5B-8D2A-078E85721250}" type="presOf" srcId="{9A487F51-C32C-4F0C-ACD5-28F6869FE83F}" destId="{E0DD6785-6A18-49EC-BE06-79FD9B632BE9}" srcOrd="0" destOrd="0" presId="urn:microsoft.com/office/officeart/2005/8/layout/process1"/>
    <dgm:cxn modelId="{BE7772AC-CA7F-4C9F-A271-DC3225AEA26F}" srcId="{3CD3D1EE-180C-4CC8-B13A-FC2E76398D46}" destId="{B9BDD136-47B7-4292-B1D7-E6C6C9E3A6E0}" srcOrd="1" destOrd="0" parTransId="{1B2A9DA9-B804-4C6E-B97E-FEFAB0760FA5}" sibTransId="{9A487F51-C32C-4F0C-ACD5-28F6869FE83F}"/>
    <dgm:cxn modelId="{3EC47F0D-A61E-4126-8AE3-CCF2C93DD532}" type="presParOf" srcId="{5D47F4A7-6369-4A89-9409-53E3CB8CD27F}" destId="{425CD3D6-E9C3-43C3-904C-AD2FF8BF0A4F}" srcOrd="0" destOrd="0" presId="urn:microsoft.com/office/officeart/2005/8/layout/process1"/>
    <dgm:cxn modelId="{AF6A3D55-01D5-49BE-95A2-8D3610D6B331}" type="presParOf" srcId="{5D47F4A7-6369-4A89-9409-53E3CB8CD27F}" destId="{B4974547-FDEF-4223-80A4-BB6406999385}" srcOrd="1" destOrd="0" presId="urn:microsoft.com/office/officeart/2005/8/layout/process1"/>
    <dgm:cxn modelId="{13910E14-49A0-427A-B871-B33E02E6F813}" type="presParOf" srcId="{B4974547-FDEF-4223-80A4-BB6406999385}" destId="{EBE6EA08-2CAD-42AD-BDAE-3168B2078C81}" srcOrd="0" destOrd="0" presId="urn:microsoft.com/office/officeart/2005/8/layout/process1"/>
    <dgm:cxn modelId="{CC3B240C-4D7D-4310-B475-D42BE3ABD385}" type="presParOf" srcId="{5D47F4A7-6369-4A89-9409-53E3CB8CD27F}" destId="{9248DFD3-554F-4DA6-9664-B5A57CC83A5C}" srcOrd="2" destOrd="0" presId="urn:microsoft.com/office/officeart/2005/8/layout/process1"/>
    <dgm:cxn modelId="{85501ED9-0257-4986-B29C-78C68359D5ED}" type="presParOf" srcId="{5D47F4A7-6369-4A89-9409-53E3CB8CD27F}" destId="{E0DD6785-6A18-49EC-BE06-79FD9B632BE9}" srcOrd="3" destOrd="0" presId="urn:microsoft.com/office/officeart/2005/8/layout/process1"/>
    <dgm:cxn modelId="{5FEEF141-D258-46C8-8E5A-87B28FB80492}" type="presParOf" srcId="{E0DD6785-6A18-49EC-BE06-79FD9B632BE9}" destId="{663CBADC-5C7C-450B-9C62-0F7E6238E1F8}" srcOrd="0" destOrd="0" presId="urn:microsoft.com/office/officeart/2005/8/layout/process1"/>
    <dgm:cxn modelId="{960F6D5C-06EA-45CB-B57F-172A2BA49582}" type="presParOf" srcId="{5D47F4A7-6369-4A89-9409-53E3CB8CD27F}" destId="{36D898B7-8083-4918-A41C-CDE0312EBFBC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FAAE0E8-926F-4113-B99F-CA64517F29D4}" type="datetimeFigureOut">
              <a:rPr lang="en-US"/>
              <a:pPr>
                <a:defRPr/>
              </a:pPr>
              <a:t>5/29/2014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C66E208-8775-4D8F-90E5-96BC846AD9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1D30212F-6AA9-4199-9387-07BA3E3FFB03}" type="slidenum">
              <a:rPr lang="en-US">
                <a:solidFill>
                  <a:srgbClr val="000000"/>
                </a:solidFill>
                <a:latin typeface="Calibri" pitchFamily="34" charset="0"/>
                <a:sym typeface="Tw Cen MT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1</a:t>
            </a:fld>
            <a:endParaRPr lang="en-US">
              <a:solidFill>
                <a:srgbClr val="000000"/>
              </a:solidFill>
              <a:latin typeface="Calibri" pitchFamily="34" charset="0"/>
              <a:sym typeface="Tw Cen MT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  <a:sym typeface="Tw Cen MT"/>
              </a:rPr>
              <a:t>No começo, detalhes do curso e/ou livros/materiais necessários para uma aula/projeto.</a:t>
            </a: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24C76DD9-65A9-404C-9EBF-F680BC54729C}" type="slidenum">
              <a:rPr lang="en-US">
                <a:solidFill>
                  <a:srgbClr val="000000"/>
                </a:solidFill>
                <a:latin typeface="Calibri" pitchFamily="34" charset="0"/>
                <a:sym typeface="Tw Cen MT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23</a:t>
            </a:fld>
            <a:endParaRPr lang="en-US">
              <a:solidFill>
                <a:srgbClr val="000000"/>
              </a:solidFill>
              <a:latin typeface="Calibri" pitchFamily="34" charset="0"/>
              <a:sym typeface="Tw Cen MT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  <a:sym typeface="Tw Cen MT"/>
              </a:rPr>
              <a:t>Objetivos da instrução e resultados esperados e/ou habilidades desenvolvidas com o aprendizado. </a:t>
            </a: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9F98555B-9D6E-4FEA-AAE6-97C222E3FBD8}" type="slidenum">
              <a:rPr lang="en-US">
                <a:solidFill>
                  <a:srgbClr val="000000"/>
                </a:solidFill>
                <a:latin typeface="Calibri" pitchFamily="34" charset="0"/>
                <a:sym typeface="Tw Cen MT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26</a:t>
            </a:fld>
            <a:endParaRPr lang="en-US">
              <a:solidFill>
                <a:srgbClr val="000000"/>
              </a:solidFill>
              <a:latin typeface="Calibri" pitchFamily="34" charset="0"/>
              <a:sym typeface="Tw Cen MT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  <a:sym typeface="Tw Cen MT"/>
              </a:rPr>
              <a:t>Lista de vocabulário relacionado. 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B0AFCBC5-2ED5-4D8C-B991-87E2C3DCF921}" type="slidenum">
              <a:rPr lang="en-US">
                <a:solidFill>
                  <a:srgbClr val="000000"/>
                </a:solidFill>
                <a:latin typeface="Calibri" pitchFamily="34" charset="0"/>
                <a:sym typeface="Tw Cen MT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27</a:t>
            </a:fld>
            <a:endParaRPr lang="en-US">
              <a:solidFill>
                <a:srgbClr val="000000"/>
              </a:solidFill>
              <a:latin typeface="Calibri" pitchFamily="34" charset="0"/>
              <a:sym typeface="Tw Cen MT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  <a:sym typeface="Tw Cen MT"/>
              </a:rPr>
              <a:t>Lista de vocabulário relacionado. 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C2C27457-6D46-4DFF-B3E5-88E756E69D3B}" type="slidenum">
              <a:rPr lang="en-US">
                <a:solidFill>
                  <a:srgbClr val="000000"/>
                </a:solidFill>
                <a:latin typeface="Calibri" pitchFamily="34" charset="0"/>
                <a:sym typeface="Tw Cen MT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28</a:t>
            </a:fld>
            <a:endParaRPr lang="en-US">
              <a:solidFill>
                <a:srgbClr val="000000"/>
              </a:solidFill>
              <a:latin typeface="Calibri" pitchFamily="34" charset="0"/>
              <a:sym typeface="Tw Cen MT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  <a:sym typeface="Tw Cen MT"/>
              </a:rPr>
              <a:t>Lista de vocabulário relacionado. 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E97EAE57-EAF1-44A6-B53E-D229B570D088}" type="slidenum">
              <a:rPr lang="en-US">
                <a:solidFill>
                  <a:srgbClr val="000000"/>
                </a:solidFill>
                <a:latin typeface="Calibri" pitchFamily="34" charset="0"/>
                <a:sym typeface="Tw Cen MT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29</a:t>
            </a:fld>
            <a:endParaRPr lang="en-US">
              <a:solidFill>
                <a:srgbClr val="000000"/>
              </a:solidFill>
              <a:latin typeface="Calibri" pitchFamily="34" charset="0"/>
              <a:sym typeface="Tw Cen MT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  <a:sym typeface="Tw Cen MT"/>
              </a:rPr>
              <a:t>Lista de vocabulário relacionado. 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7E57A607-2582-43AC-A63C-CD17D72EF7D6}" type="slidenum">
              <a:rPr lang="en-US">
                <a:solidFill>
                  <a:srgbClr val="000000"/>
                </a:solidFill>
                <a:latin typeface="Calibri" pitchFamily="34" charset="0"/>
                <a:sym typeface="Tw Cen MT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30</a:t>
            </a:fld>
            <a:endParaRPr lang="en-US">
              <a:solidFill>
                <a:srgbClr val="000000"/>
              </a:solidFill>
              <a:latin typeface="Calibri" pitchFamily="34" charset="0"/>
              <a:sym typeface="Tw Cen MT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  <a:sym typeface="Tw Cen MT"/>
              </a:rPr>
              <a:t>Lista de vocabulário relacionado. 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5CBBC914-FEE6-404B-A1CB-C6C48A32D2A1}" type="slidenum">
              <a:rPr lang="en-US">
                <a:solidFill>
                  <a:srgbClr val="000000"/>
                </a:solidFill>
                <a:latin typeface="Calibri" pitchFamily="34" charset="0"/>
                <a:sym typeface="Tw Cen MT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31</a:t>
            </a:fld>
            <a:endParaRPr lang="en-US">
              <a:solidFill>
                <a:srgbClr val="000000"/>
              </a:solidFill>
              <a:latin typeface="Calibri" pitchFamily="34" charset="0"/>
              <a:sym typeface="Tw Cen MT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  <a:sym typeface="Tw Cen MT"/>
              </a:rPr>
              <a:t>Lista de vocabulário relacionado. 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3EE4897A-5182-4881-8ECB-34BF58967DDC}" type="slidenum">
              <a:rPr lang="en-US">
                <a:solidFill>
                  <a:srgbClr val="000000"/>
                </a:solidFill>
                <a:latin typeface="Calibri" pitchFamily="34" charset="0"/>
                <a:sym typeface="Tw Cen MT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32</a:t>
            </a:fld>
            <a:endParaRPr lang="en-US">
              <a:solidFill>
                <a:srgbClr val="000000"/>
              </a:solidFill>
              <a:latin typeface="Calibri" pitchFamily="34" charset="0"/>
              <a:sym typeface="Tw Cen MT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  <a:sym typeface="Tw Cen MT"/>
              </a:rPr>
              <a:t>Lista de vocabulário relacionado. 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888D6C75-937B-4049-B71D-D0803C3B66B7}" type="slidenum">
              <a:rPr lang="en-US">
                <a:solidFill>
                  <a:srgbClr val="000000"/>
                </a:solidFill>
                <a:latin typeface="Calibri" pitchFamily="34" charset="0"/>
                <a:sym typeface="Tw Cen MT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33</a:t>
            </a:fld>
            <a:endParaRPr lang="en-US">
              <a:solidFill>
                <a:srgbClr val="000000"/>
              </a:solidFill>
              <a:latin typeface="Calibri" pitchFamily="34" charset="0"/>
              <a:sym typeface="Tw Cen MT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  <a:sym typeface="Tw Cen MT"/>
              </a:rPr>
              <a:t>Lista de vocabulário relacionado. 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C14D63EB-4C82-4642-8CFD-DA684740A6C3}" type="slidenum">
              <a:rPr lang="en-US">
                <a:solidFill>
                  <a:srgbClr val="000000"/>
                </a:solidFill>
                <a:latin typeface="Calibri" pitchFamily="34" charset="0"/>
                <a:sym typeface="Tw Cen MT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34</a:t>
            </a:fld>
            <a:endParaRPr lang="en-US">
              <a:solidFill>
                <a:srgbClr val="000000"/>
              </a:solidFill>
              <a:latin typeface="Calibri" pitchFamily="34" charset="0"/>
              <a:sym typeface="Tw Cen MT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>
                <a:solidFill>
                  <a:srgbClr val="000000"/>
                </a:solidFill>
                <a:sym typeface="Tw Cen MT"/>
              </a:rPr>
              <a:t>Uma lista de procedimentos e etapas, ou um slide da palestra com mídia.</a:t>
            </a: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fld id="{C016223B-726F-4AE6-AAC9-4F9261813817}" type="slidenum">
              <a:rPr lang="en-US">
                <a:solidFill>
                  <a:srgbClr val="000000"/>
                </a:solidFill>
                <a:latin typeface="Calibri" pitchFamily="34" charset="0"/>
                <a:sym typeface="Tw Cen MT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  <a:defRPr/>
              </a:pPr>
              <a:t>35</a:t>
            </a:fld>
            <a:endParaRPr lang="en-US">
              <a:solidFill>
                <a:srgbClr val="000000"/>
              </a:solidFill>
              <a:latin typeface="Calibri" pitchFamily="34" charset="0"/>
              <a:sym typeface="Tw Cen MT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4D84927-62F1-4AF8-9BD5-F9EAB574726D}" type="datetime8">
              <a:rPr lang="en-US"/>
              <a:pPr>
                <a:defRPr/>
              </a:pPr>
              <a:t>5/29/2014 10:52 PM</a:t>
            </a:fld>
            <a:endParaRPr lang="en-US" dirty="0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4E4BAB0-D5C8-4C5D-8A60-BE03FBB9B25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E168C-A456-4B0A-9031-4DEFC4859349}" type="datetime8">
              <a:rPr lang="en-US"/>
              <a:pPr>
                <a:defRPr/>
              </a:pPr>
              <a:t>5/29/2014 10:52 PM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DEF4666-377E-497F-BBBC-0B5205E6A7E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78AE0-3E32-4EC4-856D-544526DC41E8}" type="datetime8">
              <a:rPr lang="en-US"/>
              <a:pPr>
                <a:defRPr/>
              </a:pPr>
              <a:t>5/29/2014 10:52 PM</a:t>
            </a:fld>
            <a:endParaRPr lang="en-US"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C8CADF0-DD00-40AE-A588-47E0D049F77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691B134-B1E0-41E0-B7C7-6EC5927A79AC}" type="datetime8">
              <a:rPr lang="en-US"/>
              <a:pPr>
                <a:defRPr/>
              </a:pPr>
              <a:t>5/29/2014 10:52 PM</a:t>
            </a:fld>
            <a:endParaRPr lang="en-US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91CBF6D-4113-4144-A6F6-4FC473530D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E22EFC0-9AC0-4BF3-B4E8-A7BED7141AEA}" type="datetime8">
              <a:rPr lang="en-US"/>
              <a:pPr>
                <a:defRPr/>
              </a:pPr>
              <a:t>5/29/2014 10:52 PM</a:t>
            </a:fld>
            <a:endParaRPr lang="en-US"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C77A0B6-81E4-4C0C-89A9-A25F9C55F43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81A0C-C1EE-4CA9-B286-F254CDC564C2}" type="datetime8">
              <a:rPr lang="en-US"/>
              <a:pPr>
                <a:defRPr/>
              </a:pPr>
              <a:t>5/29/2014 10:52 PM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4EC343B-54D3-435D-A92F-1A25E4B7AC6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5192F-313E-436D-B348-444B6A78CB68}" type="datetime8">
              <a:rPr lang="en-US"/>
              <a:pPr>
                <a:defRPr/>
              </a:pPr>
              <a:t>5/29/2014 10:52 PM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BC5C67E-2257-468B-B6F5-DD9D0DD8B3C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sm_book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2775" y="1755775"/>
            <a:ext cx="1614488" cy="1689100"/>
          </a:xfrm>
          <a:prstGeom prst="rect">
            <a:avLst/>
          </a:prstGeom>
          <a:noFill/>
          <a:ln w="50800" cap="sq" cmpd="dbl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9769C-322B-46C0-AF19-E34F20A2C8F9}" type="datetime8">
              <a:rPr lang="en-US"/>
              <a:pPr>
                <a:defRPr/>
              </a:pPr>
              <a:t>5/29/2014 10:52 PM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C37AAC9-372F-4547-A008-D5AC73F6785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46B220D-2ED5-4BE4-905C-A9A3D820DFE7}" type="datetime8">
              <a:rPr lang="en-US"/>
              <a:pPr>
                <a:defRPr/>
              </a:pPr>
              <a:t>5/29/2014 10:52 PM</a:t>
            </a:fld>
            <a:endParaRPr lang="en-US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AA8294D-F9E9-4A88-ABA4-E48ED337E2C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2C418-63F1-4C9F-8D2B-0E3906843436}" type="datetime8">
              <a:rPr lang="en-US"/>
              <a:pPr>
                <a:defRPr/>
              </a:pPr>
              <a:t>5/29/2014 10:52 PM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635F5-E62A-4C29-8F46-B6301483060D}" type="slidenum">
              <a:rPr lang="en-US"/>
              <a:pPr>
                <a:defRPr/>
              </a:pPr>
              <a:t>‹nº›</a:t>
            </a:fld>
            <a:endParaRPr lang="en-US" sz="14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EFA3E7-4C5E-495B-8D3B-CC070BE7ACBB}" type="datetime8">
              <a:rPr lang="en-US"/>
              <a:pPr>
                <a:defRPr/>
              </a:pPr>
              <a:t>5/29/2014 10:52 PM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59BAF-D2F0-4775-9237-1EFD5AF1EBE5}" type="slidenum">
              <a:rPr lang="en-US"/>
              <a:pPr>
                <a:defRPr/>
              </a:pPr>
              <a:t>‹nº›</a:t>
            </a:fld>
            <a:endParaRPr lang="en-US" sz="14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B1FDF1-8A27-4227-B08F-85BFEF6A3D21}" type="datetime8">
              <a:rPr lang="en-US"/>
              <a:pPr>
                <a:defRPr/>
              </a:pPr>
              <a:t>5/29/2014 10:52 PM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D2F12D-A2D4-42E1-9D11-CAC12658B118}" type="slidenum">
              <a:rPr lang="en-US"/>
              <a:pPr>
                <a:defRPr/>
              </a:pPr>
              <a:t>‹nº›</a:t>
            </a:fld>
            <a:endParaRPr lang="en-US" sz="14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05" r:id="rId10"/>
    <p:sldLayoutId id="214748371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E7BC29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092A7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aulomargotto.com.br/" TargetMode="External"/><Relationship Id="rId4" Type="http://schemas.openxmlformats.org/officeDocument/2006/relationships/hyperlink" Target="http://dx.doi.org/10.1016/j.anpedi.2014.01.026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Prematuro%20tardio-2009.doc" TargetMode="External"/><Relationship Id="rId2" Type="http://schemas.openxmlformats.org/officeDocument/2006/relationships/hyperlink" Target="http://www.ncbi.nlm.nih.gov/pubmed/16549206?ordinalpos=1&amp;itool=EntrezSystem2.PEntrez.Pubmed.Pubmed_ResultsPanel.Pubmed_DefaultReportPanel.Pubmed_RVDocSum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paulomargotto.com.br/documentos/Corticost_pre_natal_34-36s.ppt" TargetMode="Externa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pubmed?db=pubmed&amp;cmd=link&amp;linkname=pubmed_pubmed&amp;uid=21487057" TargetMode="External"/><Relationship Id="rId2" Type="http://schemas.openxmlformats.org/officeDocument/2006/relationships/hyperlink" Target="http://www.ncbi.nlm.nih.gov/pubmed/21487057" TargetMode="External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pubmed/19318156?ordinalpos=2&amp;itool=EntrezSystem2.PEntrez.Pubmed.Pubmed_ResultsPanel.Pubmed_DefaultReportPanel.Pubmed_RVDocSum" TargetMode="External"/><Relationship Id="rId2" Type="http://schemas.openxmlformats.org/officeDocument/2006/relationships/hyperlink" Target="http://www.ncbi.nlm.nih.gov/entrez/query.fcgi?cmd=Retrieve&amp;db=pubmed&amp;dopt=Abstract&amp;list_uids=16115831&amp;query_hl=1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hyperlink" Target="http://www.paulomargotto.com.br/documentos/IMPACTO%20DA%20CESAREA%20NOS%20REC%C3%89M-2009.doc" TargetMode="Externa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www.paulomargotto.com.br/documentos/Cesarea%20Eletiva.ppt" TargetMode="Externa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entrez/query.fcgi?db=pubmed&amp;cmd=Display&amp;dopt=pubmed_pubmed&amp;from_uid=15383441" TargetMode="External"/><Relationship Id="rId2" Type="http://schemas.openxmlformats.org/officeDocument/2006/relationships/hyperlink" Target="http://www.ncbi.nlm.nih.gov/entrez/query.fcgi?cmd=Retrieve&amp;db=pubmed&amp;dopt=Abstract&amp;list_uids=15383441&amp;query_hl=4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ncbi.nlm.nih.gov/entrez/query.fcgi?cmd=Retrieve&amp;db=pubmed&amp;dopt=Abstract&amp;list_uids=15383441&amp;itool=iconfft&amp;query_hl=4" TargetMode="Externa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/>
          </p:cNvSpPr>
          <p:nvPr>
            <p:ph type="ctrTitle"/>
          </p:nvPr>
        </p:nvSpPr>
        <p:spPr>
          <a:xfrm>
            <a:off x="323850" y="1773238"/>
            <a:ext cx="7920038" cy="1447800"/>
          </a:xfrm>
        </p:spPr>
        <p:txBody>
          <a:bodyPr/>
          <a:lstStyle/>
          <a:p>
            <a:pPr algn="ctr" eaLnBrk="1" hangingPunct="1"/>
            <a:r>
              <a:rPr lang="pt-BR" sz="1800" b="1" cap="none" smtClean="0">
                <a:solidFill>
                  <a:srgbClr val="0000FF"/>
                </a:solidFill>
                <a:sym typeface="Tw Cen MT"/>
              </a:rPr>
              <a:t>CORTICOTERAPIA PRÉ-NATAL E A MORBIMORTALIDADE DOS PREMATUROS TARDIOS</a:t>
            </a:r>
            <a:br>
              <a:rPr lang="pt-BR" sz="1800" b="1" cap="none" smtClean="0">
                <a:solidFill>
                  <a:srgbClr val="0000FF"/>
                </a:solidFill>
                <a:sym typeface="Tw Cen MT"/>
              </a:rPr>
            </a:br>
            <a:r>
              <a:rPr lang="pt-BR" sz="1800" b="1" cap="none" smtClean="0">
                <a:solidFill>
                  <a:srgbClr val="0000FF"/>
                </a:solidFill>
                <a:sym typeface="Tw Cen MT"/>
              </a:rPr>
              <a:t>UM ESTUDO PROSPECTIVO</a:t>
            </a:r>
            <a:r>
              <a:rPr lang="pt-BR" sz="1800" cap="none" smtClean="0">
                <a:solidFill>
                  <a:srgbClr val="7D9263"/>
                </a:solidFill>
                <a:sym typeface="Tw Cen MT"/>
              </a:rPr>
              <a:t/>
            </a:r>
            <a:br>
              <a:rPr lang="pt-BR" sz="1800" cap="none" smtClean="0">
                <a:solidFill>
                  <a:srgbClr val="7D9263"/>
                </a:solidFill>
                <a:sym typeface="Tw Cen MT"/>
              </a:rPr>
            </a:br>
            <a:r>
              <a:rPr lang="es-ES" sz="1600" i="1" cap="none" smtClean="0">
                <a:sym typeface="Tw Cen MT"/>
              </a:rPr>
              <a:t>Corticoterapia  prenatal  y  morbimortalidad  del</a:t>
            </a:r>
            <a:br>
              <a:rPr lang="es-ES" sz="1600" i="1" cap="none" smtClean="0">
                <a:sym typeface="Tw Cen MT"/>
              </a:rPr>
            </a:br>
            <a:r>
              <a:rPr lang="es-ES" sz="1600" i="1" cap="none" smtClean="0">
                <a:sym typeface="Tw Cen MT"/>
              </a:rPr>
              <a:t>prematuro  tardío:  estudio  prospectivo</a:t>
            </a:r>
            <a:br>
              <a:rPr lang="es-ES" sz="1600" i="1" cap="none" smtClean="0">
                <a:sym typeface="Tw Cen MT"/>
              </a:rPr>
            </a:br>
            <a:endParaRPr lang="pt-BR" sz="1600" i="1" cap="none" smtClean="0">
              <a:sym typeface="Tw Cen MT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lum bright="24000"/>
          </a:blip>
          <a:srcRect/>
          <a:stretch>
            <a:fillRect/>
          </a:stretch>
        </p:blipFill>
        <p:spPr bwMode="auto">
          <a:xfrm>
            <a:off x="0" y="0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508000" y="3068638"/>
            <a:ext cx="7677150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pt-BR"/>
              <a:t>Gázquez Serrano IM et. al</a:t>
            </a:r>
          </a:p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pt-BR"/>
              <a:t>An  Pediatr  (Barc).  2014.  </a:t>
            </a:r>
            <a:r>
              <a:rPr lang="pt-BR">
                <a:hlinkClick r:id="rId4"/>
              </a:rPr>
              <a:t>http://dx.doi.org/10.1016/j.anpedi.2014.01.026</a:t>
            </a:r>
            <a:r>
              <a:rPr lang="pt-BR"/>
              <a:t> </a:t>
            </a:r>
          </a:p>
          <a:p>
            <a:pPr algn="ctr">
              <a:spcBef>
                <a:spcPct val="20000"/>
              </a:spcBef>
              <a:buFont typeface="Arial" charset="0"/>
              <a:buNone/>
            </a:pPr>
            <a:endParaRPr lang="pt-BR"/>
          </a:p>
        </p:txBody>
      </p:sp>
      <p:sp>
        <p:nvSpPr>
          <p:cNvPr id="14340" name="Rectangle 7"/>
          <p:cNvSpPr>
            <a:spLocks noChangeArrowheads="1"/>
          </p:cNvSpPr>
          <p:nvPr/>
        </p:nvSpPr>
        <p:spPr bwMode="auto">
          <a:xfrm>
            <a:off x="1042988" y="3789363"/>
            <a:ext cx="7273925" cy="211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/>
              <a:t>Apresentação:Aline Damares de Castro</a:t>
            </a:r>
          </a:p>
          <a:p>
            <a:pPr algn="ctr"/>
            <a:r>
              <a:rPr lang="pt-BR"/>
              <a:t>                            Liv Janoville Santana Sobral</a:t>
            </a:r>
          </a:p>
          <a:p>
            <a:pPr algn="ctr"/>
            <a:r>
              <a:rPr lang="pt-BR"/>
              <a:t>Coordenação: Carlos A. Zaconeta</a:t>
            </a:r>
          </a:p>
          <a:p>
            <a:pPr algn="ctr"/>
            <a:r>
              <a:rPr lang="pt-BR">
                <a:hlinkClick r:id="rId5"/>
              </a:rPr>
              <a:t>www.paulomargotto.com.br</a:t>
            </a:r>
            <a:endParaRPr lang="pt-BR"/>
          </a:p>
          <a:p>
            <a:pPr algn="ctr"/>
            <a:endParaRPr lang="pt-BR"/>
          </a:p>
          <a:p>
            <a:pPr algn="ctr"/>
            <a:r>
              <a:rPr lang="pt-BR"/>
              <a:t>Brasília, 28 de maio de 2014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endParaRPr lang="pt-BR" sz="1900"/>
          </a:p>
        </p:txBody>
      </p:sp>
      <p:sp>
        <p:nvSpPr>
          <p:cNvPr id="14341" name="CaixaDeTexto 1"/>
          <p:cNvSpPr txBox="1">
            <a:spLocks noChangeArrowheads="1"/>
          </p:cNvSpPr>
          <p:nvPr/>
        </p:nvSpPr>
        <p:spPr bwMode="auto">
          <a:xfrm>
            <a:off x="2411413" y="6092825"/>
            <a:ext cx="67325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</a:rPr>
              <a:t>Programa de Residência Médica em Neonatologia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HRAS/HMIB/SES/DF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b="1" smtClean="0"/>
              <a:t>Introdução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algn="just" eaLnBrk="1" hangingPunct="1"/>
            <a:r>
              <a:rPr lang="pt-BR" smtClean="0"/>
              <a:t>Prematuridade: principal causa de morbimortalidade perinatal nos países desenvolvidos</a:t>
            </a:r>
          </a:p>
          <a:p>
            <a:pPr algn="just" eaLnBrk="1" hangingPunct="1"/>
            <a:r>
              <a:rPr lang="pt-BR" smtClean="0"/>
              <a:t>Prematuros tardios: RN nascido de 34+0 a 36+6 semanas de gestação</a:t>
            </a:r>
          </a:p>
          <a:p>
            <a:pPr algn="just" eaLnBrk="1" hangingPunct="1"/>
            <a:r>
              <a:rPr lang="pt-BR" smtClean="0"/>
              <a:t>Constituem o grupo mais frequente (75% do total RN pré-termos)</a:t>
            </a:r>
          </a:p>
          <a:p>
            <a:pPr algn="just" eaLnBrk="1" hangingPunct="1"/>
            <a:r>
              <a:rPr lang="pt-BR" smtClean="0"/>
              <a:t>Morbimortalidade maior que os de termo devido imaturidade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ítulo 4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b="1" smtClean="0"/>
              <a:t>Prematuro tardio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/>
          </a:bodyPr>
          <a:lstStyle/>
          <a:p>
            <a:pPr eaLnBrk="1" hangingPunct="1">
              <a:defRPr/>
            </a:pPr>
            <a:r>
              <a:rPr lang="pt-BR" dirty="0" smtClean="0"/>
              <a:t>Maior risco de complicações quando comparados com os RN de termo</a:t>
            </a:r>
          </a:p>
          <a:p>
            <a:pPr eaLnBrk="1" hangingPunct="1">
              <a:defRPr/>
            </a:pPr>
            <a:r>
              <a:rPr lang="pt-BR" dirty="0" smtClean="0"/>
              <a:t>Poucas intervenções são feitas para reduzir essa maior </a:t>
            </a:r>
            <a:r>
              <a:rPr lang="pt-BR" dirty="0" err="1" smtClean="0"/>
              <a:t>morbimortalidade</a:t>
            </a:r>
            <a:endParaRPr lang="pt-BR" dirty="0" smtClean="0"/>
          </a:p>
          <a:p>
            <a:pPr eaLnBrk="1" hangingPunct="1">
              <a:defRPr/>
            </a:pPr>
            <a:r>
              <a:rPr lang="pt-BR" dirty="0" smtClean="0"/>
              <a:t>Como melhorar prognóstico dos RN prematuros tardio?</a:t>
            </a:r>
          </a:p>
          <a:p>
            <a:pPr eaLnBrk="1" hangingPunct="1">
              <a:defRPr/>
            </a:pPr>
            <a:endParaRPr lang="pt-BR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endParaRPr lang="pt-BR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endParaRPr lang="pt-BR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dirty="0" smtClean="0"/>
              <a:t>Administração pré-natal de corticóides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pt-BR" dirty="0" smtClean="0"/>
          </a:p>
          <a:p>
            <a:pPr eaLnBrk="1" hangingPunct="1">
              <a:defRPr/>
            </a:pPr>
            <a:endParaRPr lang="pt-BR" dirty="0" smtClean="0"/>
          </a:p>
          <a:p>
            <a:pPr eaLnBrk="1" hangingPunct="1">
              <a:defRPr/>
            </a:pPr>
            <a:endParaRPr lang="pt-BR" dirty="0" smtClean="0"/>
          </a:p>
          <a:p>
            <a:pPr eaLnBrk="1" hangingPunct="1">
              <a:defRPr/>
            </a:pPr>
            <a:endParaRPr lang="pt-BR" dirty="0"/>
          </a:p>
        </p:txBody>
      </p:sp>
      <p:sp>
        <p:nvSpPr>
          <p:cNvPr id="4" name="Seta para baixo 3"/>
          <p:cNvSpPr/>
          <p:nvPr/>
        </p:nvSpPr>
        <p:spPr>
          <a:xfrm>
            <a:off x="4286250" y="4168775"/>
            <a:ext cx="484188" cy="977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ítulo 3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b="1" smtClean="0"/>
              <a:t>Estudo Prospectivo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pt-BR" dirty="0" smtClean="0"/>
              <a:t>Objetivo: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pt-BR" dirty="0" smtClean="0"/>
              <a:t>	Descrever a </a:t>
            </a:r>
            <a:r>
              <a:rPr lang="pt-BR" dirty="0" err="1" smtClean="0"/>
              <a:t>morbilidade</a:t>
            </a:r>
            <a:r>
              <a:rPr lang="pt-BR" dirty="0" smtClean="0"/>
              <a:t> associada a prematuridade tardia e determinar se há diferenças nos prematuros tardios que receberam corticóide pré-natal, prevalência, etiologia e condições obstétricas relacionadas. Comparar a  taxa de </a:t>
            </a:r>
            <a:r>
              <a:rPr lang="pt-BR" dirty="0" err="1" smtClean="0"/>
              <a:t>morbimortalidade</a:t>
            </a:r>
            <a:endParaRPr lang="pt-BR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pt-BR" dirty="0" smtClean="0"/>
          </a:p>
          <a:p>
            <a:pPr eaLnBrk="1" hangingPunct="1">
              <a:defRPr/>
            </a:pPr>
            <a:r>
              <a:rPr lang="pt-BR" dirty="0" smtClean="0"/>
              <a:t>Método: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pt-BR" dirty="0" smtClean="0"/>
              <a:t>	Estudo observacional prospectivo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b="1" smtClean="0"/>
              <a:t>Estudo Observacional Prospectivo</a:t>
            </a:r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Pacientes: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pt-BR" smtClean="0"/>
              <a:t>	Prematuros tardios nascidos em Hospital terciário espanhol entre outubro de 2011 a setembro de 2012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mtClean="0"/>
              <a:t>Classificação: 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mtClean="0"/>
              <a:t>A)Grupo recebeu corticóide pré-natal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mtClean="0"/>
              <a:t>B)Grupo não recebeu corticóide pré-natal</a:t>
            </a:r>
          </a:p>
          <a:p>
            <a:pPr eaLnBrk="1" hangingPunct="1">
              <a:buFont typeface="Wingdings" pitchFamily="2" charset="2"/>
              <a:buNone/>
            </a:pPr>
            <a:endParaRPr lang="pt-BR" smtClean="0"/>
          </a:p>
          <a:p>
            <a:pPr eaLnBrk="1" hangingPunct="1">
              <a:buFont typeface="Wingdings" pitchFamily="2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b="1" smtClean="0"/>
              <a:t>População e Método</a:t>
            </a:r>
          </a:p>
        </p:txBody>
      </p:sp>
      <p:sp>
        <p:nvSpPr>
          <p:cNvPr id="20482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2700" smtClean="0"/>
              <a:t>Selecionaram nascidos vivos ( com IG entre 34 e 36 sem) durante 1 ano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700" smtClean="0"/>
              <a:t>IG foi determinada pela DUM e ECO precoce.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700" smtClean="0"/>
              <a:t>Os RNs selecionados foram classificados em dois grupos: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sz="2400" smtClean="0"/>
              <a:t>Grupo A: que recebeu corticóide pré-natal (1 ou 2 doses de betametasona 12mg, IM, 24h antes do parto);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sz="2400" smtClean="0"/>
              <a:t>Grupo B: que não recebeu corticóide pré-natal.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700" smtClean="0"/>
              <a:t>Exclusão:  RN  que foram a óbito antes ou durante do parto, com malformações congênitas,  confirmação ou suspeita de síndrome genética, e os com doença metabólica.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ítulo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pPr eaLnBrk="1" hangingPunct="1"/>
            <a:r>
              <a:rPr lang="pt-BR" b="1" smtClean="0"/>
              <a:t>Dados analisados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3700" y="1600200"/>
            <a:ext cx="8858250" cy="5500688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defRPr/>
            </a:pPr>
            <a:r>
              <a:rPr lang="pt-BR" dirty="0" smtClean="0"/>
              <a:t>Necessidade de admissão – UTIN / UCIN;</a:t>
            </a:r>
          </a:p>
          <a:p>
            <a:pPr eaLnBrk="1" hangingPunct="1">
              <a:defRPr/>
            </a:pPr>
            <a:r>
              <a:rPr lang="pt-BR" dirty="0" smtClean="0"/>
              <a:t>Duração da internação;</a:t>
            </a:r>
          </a:p>
          <a:p>
            <a:pPr eaLnBrk="1" hangingPunct="1">
              <a:defRPr/>
            </a:pPr>
            <a:r>
              <a:rPr lang="pt-BR" dirty="0" smtClean="0"/>
              <a:t>Mortalidade;</a:t>
            </a:r>
          </a:p>
          <a:p>
            <a:pPr eaLnBrk="1" hangingPunct="1">
              <a:defRPr/>
            </a:pPr>
            <a:r>
              <a:rPr lang="pt-BR" dirty="0" smtClean="0"/>
              <a:t>Patologia gestacional relevante;</a:t>
            </a:r>
          </a:p>
          <a:p>
            <a:pPr eaLnBrk="1" hangingPunct="1">
              <a:defRPr/>
            </a:pPr>
            <a:r>
              <a:rPr lang="pt-BR" dirty="0" smtClean="0"/>
              <a:t>Parto;</a:t>
            </a:r>
          </a:p>
          <a:p>
            <a:pPr eaLnBrk="1" hangingPunct="1">
              <a:defRPr/>
            </a:pPr>
            <a:r>
              <a:rPr lang="pt-BR" dirty="0" smtClean="0"/>
              <a:t>Período </a:t>
            </a:r>
            <a:r>
              <a:rPr lang="pt-BR" dirty="0" err="1" smtClean="0"/>
              <a:t>perinatal</a:t>
            </a:r>
            <a:r>
              <a:rPr lang="pt-BR" dirty="0" smtClean="0"/>
              <a:t> e reanimação;</a:t>
            </a:r>
          </a:p>
          <a:p>
            <a:pPr eaLnBrk="1" hangingPunct="1">
              <a:defRPr/>
            </a:pPr>
            <a:r>
              <a:rPr lang="pt-BR" dirty="0" smtClean="0"/>
              <a:t>Transtornos respiratórios (DMH, TTRN, SAM e PTX);</a:t>
            </a:r>
          </a:p>
          <a:p>
            <a:pPr eaLnBrk="1" hangingPunct="1">
              <a:defRPr/>
            </a:pPr>
            <a:r>
              <a:rPr lang="pt-BR" dirty="0" smtClean="0"/>
              <a:t>Icterícia com necessidade de fototerapia;</a:t>
            </a:r>
          </a:p>
          <a:p>
            <a:pPr eaLnBrk="1" hangingPunct="1">
              <a:defRPr/>
            </a:pPr>
            <a:r>
              <a:rPr lang="pt-BR" dirty="0" smtClean="0"/>
              <a:t>Hipoglicemia;</a:t>
            </a:r>
          </a:p>
          <a:p>
            <a:pPr eaLnBrk="1" hangingPunct="1">
              <a:defRPr/>
            </a:pPr>
            <a:r>
              <a:rPr lang="pt-BR" dirty="0" smtClean="0"/>
              <a:t>Intolerância digestiva;</a:t>
            </a:r>
          </a:p>
          <a:p>
            <a:pPr eaLnBrk="1" hangingPunct="1">
              <a:defRPr/>
            </a:pPr>
            <a:r>
              <a:rPr lang="pt-BR" dirty="0" smtClean="0"/>
              <a:t>Necessidade de soroterapia e NPT;</a:t>
            </a:r>
          </a:p>
          <a:p>
            <a:pPr eaLnBrk="1" hangingPunct="1">
              <a:defRPr/>
            </a:pPr>
            <a:r>
              <a:rPr lang="pt-BR" dirty="0" err="1" smtClean="0"/>
              <a:t>Sepse</a:t>
            </a:r>
            <a:r>
              <a:rPr lang="pt-BR" dirty="0" smtClean="0"/>
              <a:t> confirmada por hemocultura;</a:t>
            </a:r>
          </a:p>
          <a:p>
            <a:pPr eaLnBrk="1" hangingPunct="1"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b="1" smtClean="0"/>
              <a:t>Resultados</a:t>
            </a:r>
          </a:p>
        </p:txBody>
      </p:sp>
      <p:sp>
        <p:nvSpPr>
          <p:cNvPr id="22530" name="Espaço Reservado para Conteúdo 4"/>
          <p:cNvSpPr>
            <a:spLocks noGrp="1"/>
          </p:cNvSpPr>
          <p:nvPr>
            <p:ph idx="1"/>
          </p:nvPr>
        </p:nvSpPr>
        <p:spPr>
          <a:xfrm>
            <a:off x="285750" y="1428750"/>
            <a:ext cx="8229600" cy="571500"/>
          </a:xfrm>
        </p:spPr>
        <p:txBody>
          <a:bodyPr/>
          <a:lstStyle/>
          <a:p>
            <a:pPr eaLnBrk="1" hangingPunct="1"/>
            <a:r>
              <a:rPr lang="pt-BR" smtClean="0"/>
              <a:t>Durante o período estudado: </a:t>
            </a:r>
          </a:p>
        </p:txBody>
      </p:sp>
      <p:sp>
        <p:nvSpPr>
          <p:cNvPr id="22531" name="CaixaDeTexto 5"/>
          <p:cNvSpPr txBox="1">
            <a:spLocks noChangeArrowheads="1"/>
          </p:cNvSpPr>
          <p:nvPr/>
        </p:nvSpPr>
        <p:spPr bwMode="auto">
          <a:xfrm>
            <a:off x="2643188" y="1987550"/>
            <a:ext cx="3286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/>
              <a:t>4127 RN vivos</a:t>
            </a:r>
          </a:p>
        </p:txBody>
      </p:sp>
      <p:sp>
        <p:nvSpPr>
          <p:cNvPr id="7" name="Seta para baixo 6"/>
          <p:cNvSpPr/>
          <p:nvPr/>
        </p:nvSpPr>
        <p:spPr>
          <a:xfrm rot="2529551">
            <a:off x="3354388" y="2368550"/>
            <a:ext cx="257175" cy="1684338"/>
          </a:xfrm>
          <a:prstGeom prst="down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2533" name="CaixaDeTexto 8"/>
          <p:cNvSpPr txBox="1">
            <a:spLocks noChangeArrowheads="1"/>
          </p:cNvSpPr>
          <p:nvPr/>
        </p:nvSpPr>
        <p:spPr bwMode="auto">
          <a:xfrm>
            <a:off x="1357313" y="3857625"/>
            <a:ext cx="3286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/>
              <a:t>3795 RNT</a:t>
            </a:r>
          </a:p>
        </p:txBody>
      </p:sp>
      <p:sp>
        <p:nvSpPr>
          <p:cNvPr id="22534" name="CaixaDeTexto 9"/>
          <p:cNvSpPr txBox="1">
            <a:spLocks noChangeArrowheads="1"/>
          </p:cNvSpPr>
          <p:nvPr/>
        </p:nvSpPr>
        <p:spPr bwMode="auto">
          <a:xfrm>
            <a:off x="3929063" y="3857625"/>
            <a:ext cx="3286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/>
              <a:t>332 RNPT</a:t>
            </a:r>
          </a:p>
        </p:txBody>
      </p:sp>
      <p:sp>
        <p:nvSpPr>
          <p:cNvPr id="11" name="Seta para baixo 10"/>
          <p:cNvSpPr/>
          <p:nvPr/>
        </p:nvSpPr>
        <p:spPr>
          <a:xfrm>
            <a:off x="5429250" y="4429125"/>
            <a:ext cx="241300" cy="642938"/>
          </a:xfrm>
          <a:prstGeom prst="down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2536" name="CaixaDeTexto 12"/>
          <p:cNvSpPr txBox="1">
            <a:spLocks noChangeArrowheads="1"/>
          </p:cNvSpPr>
          <p:nvPr/>
        </p:nvSpPr>
        <p:spPr bwMode="auto">
          <a:xfrm>
            <a:off x="3929063" y="5214938"/>
            <a:ext cx="328612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500"/>
              <a:t>247 RNPT tardios</a:t>
            </a:r>
          </a:p>
          <a:p>
            <a:pPr algn="ctr"/>
            <a:r>
              <a:rPr lang="pt-BR" sz="2500"/>
              <a:t>6%</a:t>
            </a:r>
          </a:p>
        </p:txBody>
      </p:sp>
      <p:sp>
        <p:nvSpPr>
          <p:cNvPr id="15" name="Seta para baixo 14"/>
          <p:cNvSpPr/>
          <p:nvPr/>
        </p:nvSpPr>
        <p:spPr>
          <a:xfrm rot="19070449" flipH="1">
            <a:off x="4854575" y="2368550"/>
            <a:ext cx="257175" cy="1684338"/>
          </a:xfrm>
          <a:prstGeom prst="down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6" name="Seta para baixo 15"/>
          <p:cNvSpPr/>
          <p:nvPr/>
        </p:nvSpPr>
        <p:spPr>
          <a:xfrm>
            <a:off x="5465763" y="6143625"/>
            <a:ext cx="133350" cy="366713"/>
          </a:xfrm>
          <a:prstGeom prst="down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b="1" smtClean="0"/>
              <a:t>Resultados</a:t>
            </a:r>
          </a:p>
        </p:txBody>
      </p:sp>
      <p:sp>
        <p:nvSpPr>
          <p:cNvPr id="23554" name="CaixaDeTexto 3"/>
          <p:cNvSpPr txBox="1">
            <a:spLocks noChangeArrowheads="1"/>
          </p:cNvSpPr>
          <p:nvPr/>
        </p:nvSpPr>
        <p:spPr bwMode="auto">
          <a:xfrm>
            <a:off x="2843213" y="1584325"/>
            <a:ext cx="32861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500"/>
              <a:t>247 RNPT tardios</a:t>
            </a:r>
          </a:p>
        </p:txBody>
      </p:sp>
      <p:sp>
        <p:nvSpPr>
          <p:cNvPr id="5" name="Seta para baixo 4"/>
          <p:cNvSpPr/>
          <p:nvPr/>
        </p:nvSpPr>
        <p:spPr>
          <a:xfrm rot="2299739">
            <a:off x="3475038" y="1974850"/>
            <a:ext cx="458787" cy="1555750"/>
          </a:xfrm>
          <a:prstGeom prst="down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3556" name="CaixaDeTexto 5"/>
          <p:cNvSpPr txBox="1">
            <a:spLocks noChangeArrowheads="1"/>
          </p:cNvSpPr>
          <p:nvPr/>
        </p:nvSpPr>
        <p:spPr bwMode="auto">
          <a:xfrm>
            <a:off x="357188" y="3429000"/>
            <a:ext cx="40005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500"/>
              <a:t>63,2%  foram admitidos na Unidade de Neonatologia, que representam 17% do total de RN admitidos.</a:t>
            </a:r>
          </a:p>
        </p:txBody>
      </p:sp>
      <p:sp>
        <p:nvSpPr>
          <p:cNvPr id="23557" name="CaixaDeTexto 6"/>
          <p:cNvSpPr txBox="1">
            <a:spLocks noChangeArrowheads="1"/>
          </p:cNvSpPr>
          <p:nvPr/>
        </p:nvSpPr>
        <p:spPr bwMode="auto">
          <a:xfrm>
            <a:off x="4786313" y="3500438"/>
            <a:ext cx="40005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500"/>
              <a:t>28,2% foram admitidos na UTI Neonatal, que representam 20,6% do total de RN admitidos.</a:t>
            </a:r>
          </a:p>
        </p:txBody>
      </p:sp>
      <p:sp>
        <p:nvSpPr>
          <p:cNvPr id="8" name="Seta para baixo 7"/>
          <p:cNvSpPr/>
          <p:nvPr/>
        </p:nvSpPr>
        <p:spPr>
          <a:xfrm rot="19300261" flipH="1">
            <a:off x="4938713" y="1970088"/>
            <a:ext cx="458787" cy="1600200"/>
          </a:xfrm>
          <a:prstGeom prst="down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3559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5589588"/>
            <a:ext cx="9358312" cy="5500687"/>
          </a:xfrm>
        </p:spPr>
        <p:txBody>
          <a:bodyPr/>
          <a:lstStyle/>
          <a:p>
            <a:pPr eaLnBrk="1" hangingPunct="1"/>
            <a:r>
              <a:rPr lang="pt-BR" sz="1800" smtClean="0"/>
              <a:t>Taxa de mortalidade neonatal – 0% nos prematuros tardios.</a:t>
            </a:r>
          </a:p>
          <a:p>
            <a:pPr eaLnBrk="1" hangingPunct="1"/>
            <a:r>
              <a:rPr lang="es-ES" sz="1800" smtClean="0"/>
              <a:t>A </a:t>
            </a:r>
            <a:r>
              <a:rPr lang="es-ES" sz="1800" smtClean="0">
                <a:solidFill>
                  <a:srgbClr val="0000FF"/>
                </a:solidFill>
              </a:rPr>
              <a:t>Tabela 1</a:t>
            </a:r>
            <a:r>
              <a:rPr lang="es-ES" sz="1800" smtClean="0"/>
              <a:t>   descreve  as  características  gerais, os antecedentes  obstétricos  e  perinatais  e  a  morbilidade  global  no período  neonatal  dos  PT  incluídos  no estudo.</a:t>
            </a:r>
            <a:endParaRPr lang="pt-BR" sz="1800" smtClean="0"/>
          </a:p>
          <a:p>
            <a:pPr eaLnBrk="1" hangingPunct="1">
              <a:buFont typeface="Wingdings" pitchFamily="2" charset="2"/>
              <a:buNone/>
            </a:pP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2238" y="404813"/>
            <a:ext cx="9021762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271463" y="0"/>
            <a:ext cx="74041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0000FF"/>
                </a:solidFill>
              </a:rPr>
              <a:t>Tabla 1. Características  generales,  antecedentes  obstétricos  y  perinatales  y  morbilidad </a:t>
            </a:r>
          </a:p>
          <a:p>
            <a:pPr algn="ctr"/>
            <a:r>
              <a:rPr lang="es-ES" sz="1400">
                <a:solidFill>
                  <a:srgbClr val="0000FF"/>
                </a:solidFill>
              </a:rPr>
              <a:t> global  de  los  prematuro tardíos</a:t>
            </a:r>
            <a:endParaRPr lang="pt-BR" sz="140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ítulo 1"/>
          <p:cNvSpPr>
            <a:spLocks noGrp="1"/>
          </p:cNvSpPr>
          <p:nvPr>
            <p:ph type="title"/>
          </p:nvPr>
        </p:nvSpPr>
        <p:spPr>
          <a:xfrm>
            <a:off x="323850" y="115888"/>
            <a:ext cx="8229600" cy="1143000"/>
          </a:xfrm>
        </p:spPr>
        <p:txBody>
          <a:bodyPr/>
          <a:lstStyle/>
          <a:p>
            <a:pPr eaLnBrk="1" hangingPunct="1"/>
            <a:r>
              <a:rPr lang="pt-BR" b="1" smtClean="0"/>
              <a:t>Resultados</a:t>
            </a:r>
          </a:p>
        </p:txBody>
      </p:sp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>
          <a:xfrm>
            <a:off x="0" y="4221163"/>
            <a:ext cx="9358313" cy="5500687"/>
          </a:xfrm>
        </p:spPr>
        <p:txBody>
          <a:bodyPr/>
          <a:lstStyle/>
          <a:p>
            <a:pPr algn="ctr" eaLnBrk="1" hangingPunct="1"/>
            <a:r>
              <a:rPr lang="pt-BR" sz="2400" smtClean="0"/>
              <a:t>Idade Gestacional  média da administração: 31 sem + 6 d ± 2 sem + 2 d</a:t>
            </a:r>
          </a:p>
          <a:p>
            <a:pPr algn="ctr" eaLnBrk="1" hangingPunct="1"/>
            <a:r>
              <a:rPr lang="pt-BR" sz="1800" smtClean="0"/>
              <a:t>Não houve diferenças significativas entre os grupos 1 e 2 nos antecedentes e resultados perinatais, de acordo com a administração de corticóides em RNPT tardios.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pt-BR" sz="1800" smtClean="0">
                <a:solidFill>
                  <a:srgbClr val="0000FF"/>
                </a:solidFill>
              </a:rPr>
              <a:t>(Tabela 2)</a:t>
            </a:r>
          </a:p>
          <a:p>
            <a:pPr eaLnBrk="1" hangingPunct="1"/>
            <a:r>
              <a:rPr lang="es-ES" sz="1800" smtClean="0"/>
              <a:t>Na </a:t>
            </a:r>
            <a:r>
              <a:rPr lang="es-ES" sz="1800" smtClean="0">
                <a:solidFill>
                  <a:srgbClr val="0000FF"/>
                </a:solidFill>
              </a:rPr>
              <a:t>Tabela 3</a:t>
            </a:r>
            <a:r>
              <a:rPr lang="es-ES" sz="1800" smtClean="0"/>
              <a:t>, a morbidade e a necessidade de intervenções entre os dois grupos</a:t>
            </a:r>
            <a:endParaRPr lang="pt-BR" sz="1800" b="1" smtClean="0">
              <a:solidFill>
                <a:srgbClr val="0000FF"/>
              </a:solidFill>
            </a:endParaRPr>
          </a:p>
          <a:p>
            <a:pPr algn="ctr" eaLnBrk="1" hangingPunct="1">
              <a:buFont typeface="Wingdings" pitchFamily="2" charset="2"/>
              <a:buNone/>
            </a:pPr>
            <a:endParaRPr lang="pt-BR" sz="1800" smtClean="0"/>
          </a:p>
        </p:txBody>
      </p:sp>
      <p:sp>
        <p:nvSpPr>
          <p:cNvPr id="25603" name="CaixaDeTexto 9"/>
          <p:cNvSpPr txBox="1">
            <a:spLocks noChangeArrowheads="1"/>
          </p:cNvSpPr>
          <p:nvPr/>
        </p:nvSpPr>
        <p:spPr bwMode="auto">
          <a:xfrm>
            <a:off x="357188" y="2527300"/>
            <a:ext cx="3286125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500"/>
              <a:t>247 RNPT tardios</a:t>
            </a:r>
          </a:p>
        </p:txBody>
      </p:sp>
      <p:sp>
        <p:nvSpPr>
          <p:cNvPr id="11" name="Seta para baixo 10"/>
          <p:cNvSpPr/>
          <p:nvPr/>
        </p:nvSpPr>
        <p:spPr>
          <a:xfrm rot="16200000">
            <a:off x="3993356" y="2028032"/>
            <a:ext cx="458787" cy="1555750"/>
          </a:xfrm>
          <a:prstGeom prst="down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5605" name="CaixaDeTexto 12"/>
          <p:cNvSpPr txBox="1">
            <a:spLocks noChangeArrowheads="1"/>
          </p:cNvSpPr>
          <p:nvPr/>
        </p:nvSpPr>
        <p:spPr bwMode="auto">
          <a:xfrm>
            <a:off x="5286375" y="2428875"/>
            <a:ext cx="328612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500"/>
              <a:t>72 receberam esquema completo de corticóide.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304925"/>
            <a:ext cx="885825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>
          <a:xfrm>
            <a:off x="0" y="71438"/>
            <a:ext cx="9001125" cy="5500687"/>
          </a:xfrm>
        </p:spPr>
        <p:txBody>
          <a:bodyPr/>
          <a:lstStyle/>
          <a:p>
            <a:pPr algn="ctr" eaLnBrk="1" hangingPunct="1"/>
            <a:r>
              <a:rPr lang="pt-BR" sz="1600" smtClean="0">
                <a:solidFill>
                  <a:srgbClr val="0000FF"/>
                </a:solidFill>
              </a:rPr>
              <a:t>Tabla 2.</a:t>
            </a:r>
            <a:r>
              <a:rPr lang="es-ES" sz="2400" smtClean="0"/>
              <a:t> </a:t>
            </a:r>
            <a:r>
              <a:rPr lang="es-ES" sz="1600" smtClean="0">
                <a:solidFill>
                  <a:srgbClr val="0000FF"/>
                </a:solidFill>
              </a:rPr>
              <a:t>Estudio  comparativo  de  los  antecedentes  y  resultados  perinatales  según  la  administración  prenatal  de  corticoides  en</a:t>
            </a:r>
          </a:p>
          <a:p>
            <a:pPr algn="ctr" eaLnBrk="1" hangingPunct="1"/>
            <a:r>
              <a:rPr lang="es-ES" sz="1600" smtClean="0">
                <a:solidFill>
                  <a:srgbClr val="0000FF"/>
                </a:solidFill>
              </a:rPr>
              <a:t>prematuros  tardíos</a:t>
            </a:r>
            <a:endParaRPr lang="pt-BR" sz="160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88913"/>
            <a:ext cx="9001125" cy="5500687"/>
          </a:xfrm>
        </p:spPr>
        <p:txBody>
          <a:bodyPr/>
          <a:lstStyle/>
          <a:p>
            <a:pPr algn="ctr" eaLnBrk="1" hangingPunct="1"/>
            <a:r>
              <a:rPr lang="es-ES" sz="1600" smtClean="0">
                <a:solidFill>
                  <a:srgbClr val="0000FF"/>
                </a:solidFill>
              </a:rPr>
              <a:t>Tabla  3.  Estudio  comparativo  de  la  morbilidad  y  necesidades  de  intervención  de  los  prematuros  tardíos  según  la  administración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s-ES" sz="1600" smtClean="0">
                <a:solidFill>
                  <a:srgbClr val="0000FF"/>
                </a:solidFill>
              </a:rPr>
              <a:t>prenatal  de  corticoides</a:t>
            </a:r>
            <a:endParaRPr lang="pt-BR" sz="1600" smtClean="0">
              <a:solidFill>
                <a:srgbClr val="0000FF"/>
              </a:solidFill>
            </a:endParaRPr>
          </a:p>
        </p:txBody>
      </p:sp>
      <p:pic>
        <p:nvPicPr>
          <p:cNvPr id="2765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" y="1228725"/>
            <a:ext cx="9031288" cy="527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b="1" smtClean="0"/>
              <a:t>Resultados</a:t>
            </a:r>
          </a:p>
        </p:txBody>
      </p:sp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1600200"/>
            <a:ext cx="8586787" cy="4495800"/>
          </a:xfrm>
        </p:spPr>
        <p:txBody>
          <a:bodyPr/>
          <a:lstStyle/>
          <a:p>
            <a:pPr algn="just" eaLnBrk="1" hangingPunct="1"/>
            <a:r>
              <a:rPr lang="pt-BR" smtClean="0">
                <a:solidFill>
                  <a:srgbClr val="0000FF"/>
                </a:solidFill>
              </a:rPr>
              <a:t>Taxa de ingresso na Unidade de Neonatologia/UTI Neonatal foi significativamente superior nos prematuros tardios que não receberam corticóide prenatal.</a:t>
            </a:r>
          </a:p>
          <a:p>
            <a:pPr algn="just" eaLnBrk="1" hangingPunct="1"/>
            <a:r>
              <a:rPr lang="pt-BR" smtClean="0">
                <a:solidFill>
                  <a:srgbClr val="0000FF"/>
                </a:solidFill>
              </a:rPr>
              <a:t>Todas as patologias associadas à prematuridade tardia foram menos freqüentes no grupo que recebeu corticóide pré-natal.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1989138"/>
            <a:ext cx="81534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500" smtClean="0"/>
              <a:t>Na análise comparativa segundo a idade gestacional se observam diferenças significativas semana a semana, existindo uma evidente queda à  medida que se incremenda a idade gestacional (</a:t>
            </a:r>
            <a:r>
              <a:rPr lang="es-ES" sz="2500" smtClean="0">
                <a:solidFill>
                  <a:srgbClr val="0000FF"/>
                </a:solidFill>
              </a:rPr>
              <a:t>Tabela 4)</a:t>
            </a:r>
          </a:p>
          <a:p>
            <a:pPr eaLnBrk="1" hangingPunct="1">
              <a:lnSpc>
                <a:spcPct val="90000"/>
              </a:lnSpc>
            </a:pPr>
            <a:r>
              <a:rPr lang="es-ES" sz="2500" smtClean="0"/>
              <a:t>Todas  as  patologías  e  necesidades  de  intervenção  foram menos  frecuentes  nos   que receberam corticóides  prenatais  a  qualquer idade gestacional,  sendo  novamente   esta  diminuição   significativa  para  a TTRN,  a  intolerância  digestiva,  aa  icterícia  e  a  necesidade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ES" sz="2500" smtClean="0"/>
              <a:t>   de  fototerapia,  sueroterapia  e  CPAP  nasal  (</a:t>
            </a:r>
            <a:r>
              <a:rPr lang="es-ES" sz="2500" smtClean="0">
                <a:solidFill>
                  <a:srgbClr val="0000FF"/>
                </a:solidFill>
              </a:rPr>
              <a:t>Tabela  5)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pt-BR" sz="250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001125" cy="5500688"/>
          </a:xfrm>
        </p:spPr>
        <p:txBody>
          <a:bodyPr/>
          <a:lstStyle/>
          <a:p>
            <a:pPr algn="ctr" eaLnBrk="1" hangingPunct="1"/>
            <a:r>
              <a:rPr lang="es-ES" smtClean="0">
                <a:solidFill>
                  <a:srgbClr val="0000FF"/>
                </a:solidFill>
              </a:rPr>
              <a:t>Tabla  4.  Estudio  comparativo  de  la  morbilidad  y  necesidades  de  intervención  según  edad  gestacional</a:t>
            </a:r>
            <a:endParaRPr lang="pt-BR" smtClean="0">
              <a:solidFill>
                <a:srgbClr val="0000FF"/>
              </a:solidFill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88" y="1660525"/>
            <a:ext cx="9069387" cy="457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ço Reservado para Conteúdo 2"/>
          <p:cNvSpPr>
            <a:spLocks noGrp="1"/>
          </p:cNvSpPr>
          <p:nvPr>
            <p:ph idx="1"/>
          </p:nvPr>
        </p:nvSpPr>
        <p:spPr>
          <a:xfrm>
            <a:off x="0" y="115888"/>
            <a:ext cx="9001125" cy="5500687"/>
          </a:xfrm>
        </p:spPr>
        <p:txBody>
          <a:bodyPr/>
          <a:lstStyle/>
          <a:p>
            <a:pPr algn="ctr" eaLnBrk="1" hangingPunct="1"/>
            <a:r>
              <a:rPr lang="es-ES" sz="2000" smtClean="0">
                <a:solidFill>
                  <a:srgbClr val="0000FF"/>
                </a:solidFill>
              </a:rPr>
              <a:t>Tabla  5.  Estudio  comparativo  de  la  morbilidad  y  necesidades  de  intervención  según  edad  gestacional  y  administración  de</a:t>
            </a:r>
          </a:p>
          <a:p>
            <a:pPr algn="ctr" eaLnBrk="1" hangingPunct="1"/>
            <a:r>
              <a:rPr lang="es-ES" sz="2000" smtClean="0">
                <a:solidFill>
                  <a:srgbClr val="0000FF"/>
                </a:solidFill>
              </a:rPr>
              <a:t>corticoides  prenatales</a:t>
            </a:r>
            <a:endParaRPr lang="pt-BR" sz="2000" smtClean="0">
              <a:solidFill>
                <a:srgbClr val="0000FF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23837" t="14865" r="22789" b="6302"/>
          <a:stretch>
            <a:fillRect/>
          </a:stretch>
        </p:blipFill>
        <p:spPr bwMode="auto">
          <a:xfrm>
            <a:off x="395288" y="1503363"/>
            <a:ext cx="8353425" cy="535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500" smtClean="0"/>
              <a:t>Ao analizar  estes  dados  segundo  o  peso  ao nascer, o menor peso apresentou maiores riscos, especialmente para os problemas de alimentação e as necessidades de sototerapia e nutrição parenteral, que foram significativamente mais frequentes (</a:t>
            </a:r>
            <a:r>
              <a:rPr lang="es-ES" sz="2500" smtClean="0">
                <a:solidFill>
                  <a:srgbClr val="0000FF"/>
                </a:solidFill>
              </a:rPr>
              <a:t>Tabela 6</a:t>
            </a:r>
            <a:r>
              <a:rPr lang="es-ES" sz="2500" smtClean="0"/>
              <a:t>).</a:t>
            </a:r>
          </a:p>
          <a:p>
            <a:pPr eaLnBrk="1" hangingPunct="1">
              <a:lnSpc>
                <a:spcPct val="80000"/>
              </a:lnSpc>
            </a:pPr>
            <a:endParaRPr lang="es-ES" sz="2500" smtClean="0"/>
          </a:p>
          <a:p>
            <a:pPr eaLnBrk="1" hangingPunct="1">
              <a:lnSpc>
                <a:spcPct val="80000"/>
              </a:lnSpc>
            </a:pPr>
            <a:r>
              <a:rPr lang="es-ES" sz="2500" smtClean="0"/>
              <a:t>A morbilidade  foi  maior  entre  todos  os  PT  que  não  receberam corticoterapia  prenatal,  ainda que   estas  diferencias  só foram  significativas  para  os  &gt;  2.000  g,  por  constituir  o  grupo mais frequente (</a:t>
            </a:r>
            <a:r>
              <a:rPr lang="es-ES" sz="2500" smtClean="0">
                <a:solidFill>
                  <a:srgbClr val="0000FF"/>
                </a:solidFill>
              </a:rPr>
              <a:t>Tabela 7</a:t>
            </a:r>
            <a:r>
              <a:rPr lang="es-ES" sz="2500" smtClean="0"/>
              <a:t>).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2500" smtClean="0"/>
              <a:t>  </a:t>
            </a:r>
            <a:endParaRPr lang="pt-BR" sz="250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25538"/>
            <a:ext cx="9144000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620713"/>
            <a:ext cx="8856663" cy="574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z="2600" smtClean="0"/>
              <a:t>A incidência da prematuridade global (8,04%);</a:t>
            </a:r>
          </a:p>
          <a:p>
            <a:pPr eaLnBrk="1" hangingPunct="1"/>
            <a:r>
              <a:rPr lang="pt-BR" sz="2600" smtClean="0"/>
              <a:t>Desses 74,4% pertenceram ao subgrupo de prematuros tardios (PT) (34+0 e 36+6);</a:t>
            </a:r>
          </a:p>
          <a:p>
            <a:pPr eaLnBrk="1" hangingPunct="1"/>
            <a:r>
              <a:rPr lang="pt-BR" sz="2600" smtClean="0"/>
              <a:t>Valores similares aos observados na literatura revisada e coincidem com as publicações na maioria dos países em desenvolvimento (onde essa tendência é crescente)(1,11,12); </a:t>
            </a:r>
          </a:p>
          <a:p>
            <a:pPr eaLnBrk="1" hangingPunct="1"/>
            <a:endParaRPr lang="pt-BR" sz="2600" smtClean="0"/>
          </a:p>
          <a:p>
            <a:pPr eaLnBrk="1" hangingPunct="1"/>
            <a:endParaRPr lang="pt-BR" sz="2600" smtClean="0"/>
          </a:p>
          <a:p>
            <a:pPr eaLnBrk="1" hangingPunct="1"/>
            <a:endParaRPr lang="pt-BR" sz="2600" smtClean="0"/>
          </a:p>
        </p:txBody>
      </p:sp>
      <p:sp>
        <p:nvSpPr>
          <p:cNvPr id="5" name="CaixaDeTexto 4"/>
          <p:cNvSpPr txBox="1"/>
          <p:nvPr/>
        </p:nvSpPr>
        <p:spPr>
          <a:xfrm>
            <a:off x="1855317" y="4736133"/>
            <a:ext cx="5544615" cy="1477328"/>
          </a:xfrm>
          <a:prstGeom prst="rect">
            <a:avLst/>
          </a:prstGeom>
          <a:solidFill>
            <a:schemeClr val="accent2">
              <a:lumMod val="75000"/>
            </a:schemeClr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§"/>
              <a:defRPr/>
            </a:pPr>
            <a:r>
              <a:rPr lang="pt-B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rial Unicode MS" pitchFamily="34" charset="-128"/>
                <a:cs typeface="Arial Unicode MS" pitchFamily="34" charset="-128"/>
              </a:rPr>
              <a:t>Idade avançadas em primíparas</a:t>
            </a:r>
          </a:p>
          <a:p>
            <a:pPr marL="285750" indent="-285750">
              <a:buFont typeface="Wingdings" pitchFamily="2" charset="2"/>
              <a:buChar char="§"/>
              <a:defRPr/>
            </a:pPr>
            <a:r>
              <a:rPr lang="pt-B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rial Unicode MS" pitchFamily="34" charset="-128"/>
                <a:cs typeface="Arial Unicode MS" pitchFamily="34" charset="-128"/>
              </a:rPr>
              <a:t>Gestação múltipla</a:t>
            </a:r>
          </a:p>
          <a:p>
            <a:pPr marL="285750" indent="-285750">
              <a:buFont typeface="Wingdings" pitchFamily="2" charset="2"/>
              <a:buChar char="§"/>
              <a:defRPr/>
            </a:pPr>
            <a:r>
              <a:rPr lang="pt-B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rial Unicode MS" pitchFamily="34" charset="-128"/>
                <a:cs typeface="Arial Unicode MS" pitchFamily="34" charset="-128"/>
              </a:rPr>
              <a:t>Técnicas de reprodução assistida</a:t>
            </a:r>
          </a:p>
          <a:p>
            <a:pPr marL="285750" indent="-285750">
              <a:buFont typeface="Wingdings" pitchFamily="2" charset="2"/>
              <a:buChar char="§"/>
              <a:defRPr/>
            </a:pPr>
            <a:r>
              <a:rPr lang="pt-B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rial Unicode MS" pitchFamily="34" charset="-128"/>
                <a:cs typeface="Arial Unicode MS" pitchFamily="34" charset="-128"/>
              </a:rPr>
              <a:t>Aumento de indicações médicas para indução de parto cesariano programado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484313"/>
            <a:ext cx="8153400" cy="4495800"/>
          </a:xfrm>
        </p:spPr>
        <p:txBody>
          <a:bodyPr/>
          <a:lstStyle/>
          <a:p>
            <a:pPr eaLnBrk="1" hangingPunct="1"/>
            <a:endParaRPr lang="pt-PT" sz="2800" smtClean="0"/>
          </a:p>
          <a:p>
            <a:pPr eaLnBrk="1" hangingPunct="1"/>
            <a:endParaRPr lang="pt-PT" sz="2800" smtClean="0"/>
          </a:p>
          <a:p>
            <a:pPr eaLnBrk="1" hangingPunct="1"/>
            <a:endParaRPr lang="pt-PT" sz="2800" smtClean="0"/>
          </a:p>
          <a:p>
            <a:pPr eaLnBrk="1" hangingPunct="1">
              <a:buFont typeface="Wingdings" pitchFamily="2" charset="2"/>
              <a:buNone/>
            </a:pPr>
            <a:endParaRPr lang="pt-PT" sz="2800" smtClean="0"/>
          </a:p>
          <a:p>
            <a:pPr eaLnBrk="1" hangingPunct="1"/>
            <a:r>
              <a:rPr lang="pt-PT" sz="2600" smtClean="0"/>
              <a:t>Estes resultados são esperados considerando que todos esses fatores estão interrelacionados;</a:t>
            </a:r>
          </a:p>
          <a:p>
            <a:pPr lvl="1" eaLnBrk="1" hangingPunct="1"/>
            <a:r>
              <a:rPr lang="pt-PT" sz="2400" smtClean="0"/>
              <a:t>Idade materna avançada está associada com aumento da incidência de complicações obstétricas, e essas ao aumento de indicações de finalização da gestação. Além disso, é mais frequente a necessidade de técnicas de reprodução assistida (FIV)</a:t>
            </a:r>
            <a:r>
              <a:rPr lang="pt-PT" sz="2500" smtClean="0"/>
              <a:t> (13-17).</a:t>
            </a:r>
            <a:endParaRPr lang="pt-BR" sz="2500" smtClean="0"/>
          </a:p>
          <a:p>
            <a:pPr eaLnBrk="1" hangingPunct="1"/>
            <a:endParaRPr lang="pt-BR" sz="2800" smtClean="0"/>
          </a:p>
          <a:p>
            <a:pPr eaLnBrk="1" hangingPunct="1"/>
            <a:endParaRPr lang="pt-BR" sz="2800" smtClean="0"/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1788" y="1628775"/>
            <a:ext cx="6132512" cy="185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444D26"/>
                </a:solidFill>
                <a:sym typeface="Tw Cen MT"/>
              </a:rPr>
              <a:t>Discussão</a:t>
            </a: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611188" y="1628775"/>
            <a:ext cx="3886200" cy="4572000"/>
          </a:xfrm>
          <a:ln w="19050" cmpd="dbl"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eaLnBrk="1" hangingPunct="1">
              <a:spcBef>
                <a:spcPts val="713"/>
              </a:spcBef>
              <a:buClr>
                <a:srgbClr val="F3A447"/>
              </a:buClr>
              <a:buFont typeface="Wingdings" pitchFamily="2" charset="2"/>
              <a:buChar char="Ø"/>
              <a:defRPr/>
            </a:pPr>
            <a:r>
              <a:rPr lang="pt-BR" sz="2300" smtClean="0">
                <a:solidFill>
                  <a:srgbClr val="000000"/>
                </a:solidFill>
                <a:sym typeface="Tw Cen MT"/>
              </a:rPr>
              <a:t>63,2% dos prematuros tardios ingressaram na Unidade Neonatal</a:t>
            </a:r>
          </a:p>
          <a:p>
            <a:pPr eaLnBrk="1" hangingPunct="1">
              <a:spcBef>
                <a:spcPts val="713"/>
              </a:spcBef>
              <a:buClr>
                <a:srgbClr val="F3A447"/>
              </a:buClr>
              <a:buFont typeface="Wingdings" pitchFamily="2" charset="2"/>
              <a:buChar char="Ø"/>
              <a:defRPr/>
            </a:pPr>
            <a:r>
              <a:rPr lang="pt-BR" sz="2300" smtClean="0">
                <a:solidFill>
                  <a:srgbClr val="000000"/>
                </a:solidFill>
                <a:sym typeface="Tw Cen MT"/>
              </a:rPr>
              <a:t>Desses 28,2% necessitaram de cuidados intensivos neonatais</a:t>
            </a:r>
          </a:p>
          <a:p>
            <a:pPr eaLnBrk="1" hangingPunct="1">
              <a:spcBef>
                <a:spcPts val="713"/>
              </a:spcBef>
              <a:buClr>
                <a:srgbClr val="F3A447"/>
              </a:buClr>
              <a:buFont typeface="Wingdings" pitchFamily="2" charset="2"/>
              <a:buChar char="Ø"/>
              <a:defRPr/>
            </a:pPr>
            <a:r>
              <a:rPr lang="pt-PT" sz="2300" smtClean="0"/>
              <a:t>As internações de prematuros tardios representam 17% de todos os RN internados e 20,6% dos que necessitam de UTI Neonatal</a:t>
            </a:r>
            <a:endParaRPr lang="pt-BR" sz="2300" smtClean="0">
              <a:solidFill>
                <a:srgbClr val="000000"/>
              </a:solidFill>
              <a:sym typeface="Tw Cen MT"/>
            </a:endParaRPr>
          </a:p>
        </p:txBody>
      </p:sp>
      <p:pic>
        <p:nvPicPr>
          <p:cNvPr id="37891" name="Espaço Reservado para Conteúdo 5"/>
          <p:cNvPicPr>
            <a:picLocks noGrp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05325" y="1627188"/>
            <a:ext cx="426085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484313"/>
            <a:ext cx="8153400" cy="4495800"/>
          </a:xfrm>
        </p:spPr>
        <p:txBody>
          <a:bodyPr/>
          <a:lstStyle/>
          <a:p>
            <a:pPr eaLnBrk="1" hangingPunct="1"/>
            <a:r>
              <a:rPr lang="pt-BR" sz="2600" smtClean="0"/>
              <a:t>Nas últimas décadas numerosos estudos confirmaram, </a:t>
            </a:r>
            <a:r>
              <a:rPr lang="pt-PT" sz="2600" smtClean="0"/>
              <a:t>repetidamente, que </a:t>
            </a:r>
            <a:r>
              <a:rPr lang="pt-PT" sz="2600" smtClean="0">
                <a:solidFill>
                  <a:srgbClr val="FF3300"/>
                </a:solidFill>
              </a:rPr>
              <a:t>prematuros tardios têm uma morbidade maior dos que os nascidos a termo por causa de sua imaturidade</a:t>
            </a:r>
            <a:r>
              <a:rPr lang="pt-PT" sz="2600" smtClean="0"/>
              <a:t>;</a:t>
            </a:r>
          </a:p>
          <a:p>
            <a:pPr eaLnBrk="1" hangingPunct="1"/>
            <a:r>
              <a:rPr lang="pt-PT" sz="2600" smtClean="0"/>
              <a:t>Os prematuros estudados apresentaram uma frequência maior de distúrbios respiratórios, icterícia, hipoglicemia, distúrbios alimentares e sepse, assim como observado na literatura (4,18-22);</a:t>
            </a:r>
          </a:p>
          <a:p>
            <a:pPr eaLnBrk="1" hangingPunct="1"/>
            <a:r>
              <a:rPr lang="pt-PT" sz="2600" smtClean="0"/>
              <a:t>A </a:t>
            </a:r>
            <a:r>
              <a:rPr lang="pt-PT" sz="2600" smtClean="0">
                <a:solidFill>
                  <a:srgbClr val="0000FF"/>
                </a:solidFill>
              </a:rPr>
              <a:t>indução farmacológica da maturidade pulmonar fetal com corticosteróides tem sido a intervenção de melhor impacto no prognóstico de prematuros(23)</a:t>
            </a:r>
            <a:r>
              <a:rPr lang="pt-PT" sz="2600" smtClean="0"/>
              <a:t>;</a:t>
            </a:r>
          </a:p>
          <a:p>
            <a:pPr eaLnBrk="1" hangingPunct="1"/>
            <a:r>
              <a:rPr lang="pt-PT" sz="2600" smtClean="0"/>
              <a:t> </a:t>
            </a:r>
            <a:endParaRPr lang="pt-BR" sz="2600" smtClean="0"/>
          </a:p>
          <a:p>
            <a:pPr eaLnBrk="1" hangingPunct="1"/>
            <a:endParaRPr lang="pt-BR" sz="2600" smtClean="0"/>
          </a:p>
          <a:p>
            <a:pPr eaLnBrk="1" hangingPunct="1"/>
            <a:endParaRPr lang="pt-BR" sz="2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40962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341438"/>
            <a:ext cx="8424862" cy="4495800"/>
          </a:xfrm>
        </p:spPr>
        <p:txBody>
          <a:bodyPr/>
          <a:lstStyle/>
          <a:p>
            <a:pPr eaLnBrk="1" hangingPunct="1"/>
            <a:endParaRPr lang="pt-BR" sz="2600" smtClean="0"/>
          </a:p>
          <a:p>
            <a:pPr eaLnBrk="1" hangingPunct="1"/>
            <a:endParaRPr lang="pt-BR" sz="2600" smtClean="0"/>
          </a:p>
          <a:p>
            <a:pPr eaLnBrk="1" hangingPunct="1"/>
            <a:endParaRPr lang="pt-BR" sz="2600" smtClean="0"/>
          </a:p>
          <a:p>
            <a:pPr eaLnBrk="1" hangingPunct="1"/>
            <a:r>
              <a:rPr lang="pt-BR" sz="2600" smtClean="0"/>
              <a:t>Objetivo de: reduzir a incidência de desconforto respiratório precoce, hemorragia intraventricular, enterocolite necrosante e morte neonatal (23);</a:t>
            </a:r>
          </a:p>
          <a:p>
            <a:pPr eaLnBrk="1" hangingPunct="1"/>
            <a:r>
              <a:rPr lang="pt-BR" sz="2600" smtClean="0"/>
              <a:t> </a:t>
            </a:r>
            <a:r>
              <a:rPr lang="pt-PT" sz="2600" smtClean="0"/>
              <a:t>Neste estudo receberam esteróides pré-natais 29,6% dos PT;</a:t>
            </a:r>
          </a:p>
          <a:p>
            <a:pPr lvl="1" eaLnBrk="1" hangingPunct="1"/>
            <a:r>
              <a:rPr lang="pt-PT" sz="2400" smtClean="0"/>
              <a:t>Comparativamente, a taxa de internação em Unidade Neonatal foi significativamente menor (38% versus 74%) e em UTI Neonatal (8% versus 22%)</a:t>
            </a:r>
            <a:endParaRPr lang="pt-BR" sz="2400" smtClean="0"/>
          </a:p>
          <a:p>
            <a:pPr eaLnBrk="1" hangingPunct="1"/>
            <a:endParaRPr lang="pt-BR" sz="2600" smtClean="0"/>
          </a:p>
          <a:p>
            <a:pPr eaLnBrk="1" hangingPunct="1"/>
            <a:endParaRPr lang="pt-BR" sz="2600" smtClean="0"/>
          </a:p>
        </p:txBody>
      </p:sp>
      <p:sp>
        <p:nvSpPr>
          <p:cNvPr id="5" name="CaixaDeTexto 4"/>
          <p:cNvSpPr txBox="1"/>
          <p:nvPr/>
        </p:nvSpPr>
        <p:spPr>
          <a:xfrm>
            <a:off x="1998762" y="1566317"/>
            <a:ext cx="5472608" cy="1200329"/>
          </a:xfrm>
          <a:prstGeom prst="rect">
            <a:avLst/>
          </a:prstGeom>
          <a:solidFill>
            <a:schemeClr val="accent2">
              <a:lumMod val="75000"/>
            </a:schemeClr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§"/>
              <a:defRPr/>
            </a:pPr>
            <a:r>
              <a:rPr lang="pt-BR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Recomendacções</a:t>
            </a:r>
            <a:r>
              <a:rPr lang="pt-BR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administração </a:t>
            </a:r>
            <a:r>
              <a:rPr lang="pt-BR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prenatal</a:t>
            </a:r>
            <a:r>
              <a:rPr lang="pt-BR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corticoides:</a:t>
            </a:r>
          </a:p>
          <a:p>
            <a:pPr marL="742950" lvl="1" indent="-285750">
              <a:buFont typeface="Wingdings" pitchFamily="2" charset="2"/>
              <a:buChar char="§"/>
              <a:defRPr/>
            </a:pPr>
            <a:r>
              <a:rPr lang="pt-BR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Gestantes em risco de parto prematuro entre 24 e 34 semanas de gestação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444D26"/>
                </a:solidFill>
                <a:sym typeface="Tw Cen MT"/>
              </a:rPr>
              <a:t>Discussão </a:t>
            </a:r>
          </a:p>
        </p:txBody>
      </p:sp>
      <p:sp>
        <p:nvSpPr>
          <p:cNvPr id="41986" name="Rectangle 2"/>
          <p:cNvSpPr>
            <a:spLocks noGrp="1"/>
          </p:cNvSpPr>
          <p:nvPr>
            <p:ph sz="quarter" idx="1"/>
          </p:nvPr>
        </p:nvSpPr>
        <p:spPr>
          <a:xfrm>
            <a:off x="611188" y="1773238"/>
            <a:ext cx="8153400" cy="4495800"/>
          </a:xfrm>
        </p:spPr>
        <p:txBody>
          <a:bodyPr/>
          <a:lstStyle/>
          <a:p>
            <a:pPr eaLnBrk="1" hangingPunct="1">
              <a:spcBef>
                <a:spcPts val="713"/>
              </a:spcBef>
              <a:buClr>
                <a:srgbClr val="F3A447"/>
              </a:buClr>
              <a:buFont typeface="Wingdings" pitchFamily="2" charset="2"/>
              <a:buChar char="Ø"/>
            </a:pPr>
            <a:r>
              <a:rPr lang="pt-BR" smtClean="0">
                <a:solidFill>
                  <a:srgbClr val="000000"/>
                </a:solidFill>
                <a:sym typeface="Tw Cen MT"/>
              </a:rPr>
              <a:t>Morbidades associadas a PT:</a:t>
            </a:r>
          </a:p>
          <a:p>
            <a:pPr eaLnBrk="1" hangingPunct="1">
              <a:spcBef>
                <a:spcPts val="713"/>
              </a:spcBef>
              <a:buClr>
                <a:srgbClr val="F3A447"/>
              </a:buClr>
              <a:buFont typeface="Wingdings" pitchFamily="2" charset="2"/>
              <a:buChar char="Ø"/>
            </a:pPr>
            <a:endParaRPr lang="pt-BR" smtClean="0">
              <a:solidFill>
                <a:srgbClr val="000000"/>
              </a:solidFill>
              <a:sym typeface="Tw Cen MT"/>
            </a:endParaRPr>
          </a:p>
          <a:p>
            <a:pPr eaLnBrk="1" hangingPunct="1">
              <a:spcBef>
                <a:spcPts val="713"/>
              </a:spcBef>
              <a:buClr>
                <a:srgbClr val="F3A447"/>
              </a:buClr>
              <a:buFont typeface="Wingdings" pitchFamily="2" charset="2"/>
              <a:buNone/>
            </a:pPr>
            <a:endParaRPr lang="pt-BR" smtClean="0">
              <a:solidFill>
                <a:srgbClr val="000000"/>
              </a:solidFill>
              <a:sym typeface="Tw Cen MT"/>
            </a:endParaRPr>
          </a:p>
          <a:p>
            <a:pPr lvl="1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BR" sz="2400" smtClean="0">
                <a:solidFill>
                  <a:srgbClr val="000000"/>
                </a:solidFill>
                <a:sym typeface="Tw Cen MT"/>
              </a:rPr>
              <a:t>O grupo dos PT que não receberam corticóide pré-natal, a incidência de TTRN foi significantemente superior (28% versus 2,7% - p &lt; 0,0001); </a:t>
            </a:r>
          </a:p>
          <a:p>
            <a:pPr lvl="1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z="2400" smtClean="0"/>
              <a:t>Estas diferenças podem ser explicadas pelo fato que  somente os glicocorticóides parecem estimular a síntese e a atividade dos canais de sódio (envolvidos na patogênese da TTRN(24)); </a:t>
            </a:r>
          </a:p>
          <a:p>
            <a:pPr lvl="1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z="2400" smtClean="0">
                <a:solidFill>
                  <a:srgbClr val="000000"/>
                </a:solidFill>
                <a:sym typeface="Tw Cen MT"/>
              </a:rPr>
              <a:t>No parto vaginal espontâneo à termo ocorre aumento dos esteróides endógenos e catecolaminas. </a:t>
            </a:r>
            <a:endParaRPr lang="pt-BR" sz="2400" smtClean="0">
              <a:solidFill>
                <a:srgbClr val="000000"/>
              </a:solidFill>
              <a:sym typeface="Tw Cen MT"/>
            </a:endParaRPr>
          </a:p>
        </p:txBody>
      </p:sp>
      <p:graphicFrame>
        <p:nvGraphicFramePr>
          <p:cNvPr id="2" name="Diagrama 1"/>
          <p:cNvGraphicFramePr/>
          <p:nvPr/>
        </p:nvGraphicFramePr>
        <p:xfrm>
          <a:off x="9933" y="1993479"/>
          <a:ext cx="8819259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444D26"/>
                </a:solidFill>
                <a:sym typeface="Tw Cen MT"/>
              </a:rPr>
              <a:t>Discussão</a:t>
            </a:r>
          </a:p>
        </p:txBody>
      </p:sp>
      <p:sp>
        <p:nvSpPr>
          <p:cNvPr id="44034" name="Rectangle 2"/>
          <p:cNvSpPr>
            <a:spLocks noGrp="1"/>
          </p:cNvSpPr>
          <p:nvPr>
            <p:ph sz="quarter" idx="1"/>
          </p:nvPr>
        </p:nvSpPr>
        <p:spPr>
          <a:xfrm>
            <a:off x="539750" y="1236663"/>
            <a:ext cx="8153400" cy="4495800"/>
          </a:xfrm>
        </p:spPr>
        <p:txBody>
          <a:bodyPr/>
          <a:lstStyle/>
          <a:p>
            <a:pPr marL="0" indent="0" eaLnBrk="1" hangingPunct="1">
              <a:spcBef>
                <a:spcPts val="713"/>
              </a:spcBef>
              <a:buClr>
                <a:srgbClr val="F3A447"/>
              </a:buClr>
              <a:buFont typeface="Wingdings" pitchFamily="2" charset="2"/>
              <a:buNone/>
            </a:pPr>
            <a:endParaRPr lang="pt-BR" smtClean="0">
              <a:solidFill>
                <a:srgbClr val="000000"/>
              </a:solidFill>
              <a:sym typeface="Tw Cen MT"/>
            </a:endParaRPr>
          </a:p>
          <a:p>
            <a:pPr lvl="1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BR" smtClean="0">
                <a:solidFill>
                  <a:srgbClr val="000000"/>
                </a:solidFill>
                <a:sym typeface="Tw Cen MT"/>
              </a:rPr>
              <a:t>Essa seria a razão porque os PT que não receberam corticóide pré-natal a presença de TTRN é maior, associado ainda com a maior incidência de parto cesáreo nesse grupo (32,4%)</a:t>
            </a:r>
          </a:p>
          <a:p>
            <a:pPr lvl="1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BR" smtClean="0">
                <a:solidFill>
                  <a:srgbClr val="000000"/>
                </a:solidFill>
                <a:sym typeface="Tw Cen MT"/>
              </a:rPr>
              <a:t>Na pesquisa, os casos de TTRN nasceram na mesma proporção de parto cesáreo e espontâneo, sendo que um RN de cada tipo de parto recebeu corticóide antenatal. Foi observada menor incidência de TTRN independente do tipo de parto.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Grp="1"/>
          </p:cNvSpPr>
          <p:nvPr>
            <p:ph type="title"/>
          </p:nvPr>
        </p:nvSpPr>
        <p:spPr>
          <a:xfrm>
            <a:off x="539750" y="-100013"/>
            <a:ext cx="8153400" cy="990601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444D26"/>
                </a:solidFill>
                <a:sym typeface="Tw Cen MT"/>
              </a:rPr>
              <a:t>Discussão</a:t>
            </a:r>
          </a:p>
        </p:txBody>
      </p:sp>
      <p:sp>
        <p:nvSpPr>
          <p:cNvPr id="46082" name="Rectangle 2"/>
          <p:cNvSpPr>
            <a:spLocks noGrp="1"/>
          </p:cNvSpPr>
          <p:nvPr>
            <p:ph sz="quarter" idx="1"/>
          </p:nvPr>
        </p:nvSpPr>
        <p:spPr>
          <a:xfrm>
            <a:off x="395288" y="836613"/>
            <a:ext cx="8153400" cy="4495800"/>
          </a:xfrm>
        </p:spPr>
        <p:txBody>
          <a:bodyPr/>
          <a:lstStyle/>
          <a:p>
            <a:pPr marL="366713" lvl="1" indent="0" eaLnBrk="1" hangingPunct="1">
              <a:spcBef>
                <a:spcPts val="563"/>
              </a:spcBef>
              <a:buFont typeface="Wingdings 2" pitchFamily="18" charset="2"/>
              <a:buNone/>
            </a:pPr>
            <a:endParaRPr lang="pt-BR" smtClean="0">
              <a:solidFill>
                <a:srgbClr val="000000"/>
              </a:solidFill>
              <a:sym typeface="Tw Cen MT"/>
            </a:endParaRP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BR" smtClean="0">
                <a:solidFill>
                  <a:srgbClr val="000000"/>
                </a:solidFill>
                <a:sym typeface="Tw Cen MT"/>
              </a:rPr>
              <a:t>O impacto dessa patologia nos PT (diminuição da internação e menores custos (26-28)) leva ao questionamento de qual seria a IG mais recomendada para administração de corticosteróides antenatais;  </a:t>
            </a: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BR" smtClean="0"/>
              <a:t>Cochrane recomenda à administração de corticosteróides antenatais até 34+6 semanas de gestação(29). Esta recomendação é baseada na redução da ocorrência de síndrome de desconforto respiratório no subgrupo de prematuros entre 33 e 34+6 semanas de gestação que receberam esteróides pré-natais.</a:t>
            </a: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endParaRPr lang="pt-BR" smtClean="0">
              <a:solidFill>
                <a:srgbClr val="000000"/>
              </a:solidFill>
              <a:sym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444D26"/>
                </a:solidFill>
                <a:sym typeface="Tw Cen MT"/>
              </a:rPr>
              <a:t>Discussão</a:t>
            </a:r>
          </a:p>
        </p:txBody>
      </p:sp>
      <p:sp>
        <p:nvSpPr>
          <p:cNvPr id="48130" name="Rectangle 2"/>
          <p:cNvSpPr>
            <a:spLocks noGrp="1"/>
          </p:cNvSpPr>
          <p:nvPr>
            <p:ph sz="quarter" idx="1"/>
          </p:nvPr>
        </p:nvSpPr>
        <p:spPr>
          <a:xfrm>
            <a:off x="539750" y="476250"/>
            <a:ext cx="8153400" cy="4495800"/>
          </a:xfrm>
        </p:spPr>
        <p:txBody>
          <a:bodyPr/>
          <a:lstStyle/>
          <a:p>
            <a:pPr marL="366713" lvl="1" indent="0" eaLnBrk="1" hangingPunct="1">
              <a:spcBef>
                <a:spcPts val="563"/>
              </a:spcBef>
              <a:buFont typeface="Wingdings 2" pitchFamily="18" charset="2"/>
              <a:buNone/>
            </a:pPr>
            <a:endParaRPr lang="pt-BR" smtClean="0">
              <a:solidFill>
                <a:srgbClr val="000000"/>
              </a:solidFill>
              <a:sym typeface="Tw Cen MT"/>
            </a:endParaRP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mtClean="0"/>
              <a:t>Neste estudo, em ambos os grupos, a incidência de doença da membrana hialina foi baixo, de modo que não foram encontradas diferenças significativas.</a:t>
            </a: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mtClean="0"/>
              <a:t>Porém tanto a frequência de DMH quanto a necessidade de administração de surfactante foi maior nos PT que não receberam corticóides antenatais. </a:t>
            </a: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mtClean="0"/>
              <a:t>Outras complicações estão associadas a patologia respiratória como causa de internação em Unidades Neonatais como os distúrbios de digestibilidade, a necessidade de suporte respiratório, hidratação venosa e nutrição parenteral.</a:t>
            </a:r>
            <a:br>
              <a:rPr lang="pt-PT" smtClean="0"/>
            </a:br>
            <a:endParaRPr lang="pt-BR" smtClean="0">
              <a:solidFill>
                <a:srgbClr val="000000"/>
              </a:solidFill>
              <a:sym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444D26"/>
                </a:solidFill>
                <a:sym typeface="Tw Cen MT"/>
              </a:rPr>
              <a:t>Discussão</a:t>
            </a:r>
          </a:p>
        </p:txBody>
      </p:sp>
      <p:sp>
        <p:nvSpPr>
          <p:cNvPr id="50178" name="Rectangle 2"/>
          <p:cNvSpPr>
            <a:spLocks noGrp="1"/>
          </p:cNvSpPr>
          <p:nvPr>
            <p:ph sz="quarter" idx="1"/>
          </p:nvPr>
        </p:nvSpPr>
        <p:spPr>
          <a:xfrm>
            <a:off x="684213" y="908050"/>
            <a:ext cx="8153400" cy="4495800"/>
          </a:xfrm>
        </p:spPr>
        <p:txBody>
          <a:bodyPr/>
          <a:lstStyle/>
          <a:p>
            <a:pPr marL="366713" lvl="1" indent="0" eaLnBrk="1" hangingPunct="1">
              <a:spcBef>
                <a:spcPts val="563"/>
              </a:spcBef>
              <a:buFont typeface="Wingdings 2" pitchFamily="18" charset="2"/>
              <a:buNone/>
            </a:pPr>
            <a:endParaRPr lang="pt-BR" smtClean="0">
              <a:solidFill>
                <a:srgbClr val="000000"/>
              </a:solidFill>
              <a:sym typeface="Tw Cen MT"/>
            </a:endParaRP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mtClean="0">
                <a:sym typeface="Tw Cen MT"/>
              </a:rPr>
              <a:t>Nos PT que utilizaram corticóides antenatais foi observada redução significativa de desconforto respiratório precoce, hipoglicemia, intolerância digestiva, icterícia, necessidade de técnicas de suporte ventilatório, hidratação venosa e fototerapia;</a:t>
            </a: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mtClean="0">
                <a:solidFill>
                  <a:srgbClr val="000000"/>
                </a:solidFill>
                <a:sym typeface="Tw Cen MT"/>
              </a:rPr>
              <a:t>Dessa forma a extensão da administração de corticóides antenatais resultaria em redução das hospitalizações e consumo de recursos;</a:t>
            </a: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b="1" smtClean="0">
                <a:solidFill>
                  <a:srgbClr val="000000"/>
                </a:solidFill>
                <a:sym typeface="Tw Cen MT"/>
              </a:rPr>
              <a:t>O ponto de corte de 34 semanas não é menos arbitrário </a:t>
            </a:r>
            <a:r>
              <a:rPr lang="pt-PT" b="1" smtClean="0"/>
              <a:t>porque considera que nesta idade gestacional já se atingiu a maturidade pulmonar.</a:t>
            </a:r>
            <a:endParaRPr lang="pt-BR" b="1" smtClean="0">
              <a:solidFill>
                <a:srgbClr val="000000"/>
              </a:solidFill>
              <a:sym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Grp="1"/>
          </p:cNvSpPr>
          <p:nvPr>
            <p:ph type="title"/>
          </p:nvPr>
        </p:nvSpPr>
        <p:spPr>
          <a:xfrm>
            <a:off x="539750" y="188913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444D26"/>
                </a:solidFill>
                <a:sym typeface="Tw Cen MT"/>
              </a:rPr>
              <a:t>Discussão</a:t>
            </a:r>
          </a:p>
        </p:txBody>
      </p:sp>
      <p:sp>
        <p:nvSpPr>
          <p:cNvPr id="52226" name="Rectangle 2"/>
          <p:cNvSpPr>
            <a:spLocks noGrp="1"/>
          </p:cNvSpPr>
          <p:nvPr>
            <p:ph sz="quarter" idx="1"/>
          </p:nvPr>
        </p:nvSpPr>
        <p:spPr>
          <a:xfrm>
            <a:off x="539750" y="1125538"/>
            <a:ext cx="8153400" cy="4495800"/>
          </a:xfrm>
        </p:spPr>
        <p:txBody>
          <a:bodyPr/>
          <a:lstStyle/>
          <a:p>
            <a:pPr marL="366713" lvl="1" indent="0" eaLnBrk="1" hangingPunct="1">
              <a:spcBef>
                <a:spcPts val="563"/>
              </a:spcBef>
              <a:buFont typeface="Wingdings 2" pitchFamily="18" charset="2"/>
              <a:buNone/>
            </a:pPr>
            <a:endParaRPr lang="pt-BR" sz="2500" smtClean="0">
              <a:solidFill>
                <a:srgbClr val="000000"/>
              </a:solidFill>
              <a:sym typeface="Tw Cen MT"/>
            </a:endParaRP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z="2300" smtClean="0"/>
              <a:t>Ao analisar a morbidade por idade gestacional, ocorre uma redução significativa do risco com o incremento da</a:t>
            </a:r>
            <a:r>
              <a:rPr lang="pt-PT" sz="2300" smtClean="0">
                <a:solidFill>
                  <a:srgbClr val="000000"/>
                </a:solidFill>
                <a:sym typeface="Tw Cen MT"/>
              </a:rPr>
              <a:t> IG, porém o benefício da administração de corticóide  prenatal é observada em todo período da prematuridade tardia, independentemente do peso ao nascer.</a:t>
            </a: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z="2300" smtClean="0">
                <a:solidFill>
                  <a:srgbClr val="000000"/>
                </a:solidFill>
                <a:sym typeface="Tw Cen MT"/>
              </a:rPr>
              <a:t>Os efeitos da (7,30,31);</a:t>
            </a: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z="2300" smtClean="0">
                <a:solidFill>
                  <a:srgbClr val="000000"/>
                </a:solidFill>
                <a:sym typeface="Tw Cen MT"/>
              </a:rPr>
              <a:t>Alguns estudos(32) não apóiam a administração antenatal de corticóide porque não observaram a diminuição da morbidade respiratória, porém nenhuma dessas mulheres receberam corticóide entre 34-36 semanas. </a:t>
            </a:r>
            <a:endParaRPr lang="pt-BR" sz="2300" smtClean="0">
              <a:solidFill>
                <a:srgbClr val="000000"/>
              </a:solidFill>
              <a:sym typeface="Tw Cen MT"/>
            </a:endParaRP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endParaRPr lang="pt-BR" sz="2300" smtClean="0">
              <a:solidFill>
                <a:srgbClr val="000000"/>
              </a:solidFill>
              <a:sym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444D26"/>
                </a:solidFill>
                <a:sym typeface="Tw Cen MT"/>
              </a:rPr>
              <a:t>Discussão</a:t>
            </a:r>
          </a:p>
        </p:txBody>
      </p:sp>
      <p:sp>
        <p:nvSpPr>
          <p:cNvPr id="54274" name="Rectangle 2"/>
          <p:cNvSpPr>
            <a:spLocks noGrp="1"/>
          </p:cNvSpPr>
          <p:nvPr>
            <p:ph sz="quarter" idx="1"/>
          </p:nvPr>
        </p:nvSpPr>
        <p:spPr>
          <a:xfrm>
            <a:off x="611188" y="908050"/>
            <a:ext cx="8153400" cy="4495800"/>
          </a:xfrm>
        </p:spPr>
        <p:txBody>
          <a:bodyPr/>
          <a:lstStyle/>
          <a:p>
            <a:pPr marL="366713" lvl="1" indent="0" eaLnBrk="1" hangingPunct="1">
              <a:spcBef>
                <a:spcPts val="563"/>
              </a:spcBef>
              <a:buFont typeface="Wingdings 2" pitchFamily="18" charset="2"/>
              <a:buNone/>
            </a:pPr>
            <a:endParaRPr lang="pt-BR" sz="2500" smtClean="0">
              <a:solidFill>
                <a:srgbClr val="000000"/>
              </a:solidFill>
              <a:sym typeface="Tw Cen MT"/>
            </a:endParaRP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z="2500" b="1" smtClean="0">
                <a:solidFill>
                  <a:srgbClr val="0000FF"/>
                </a:solidFill>
              </a:rPr>
              <a:t>Estudo brasileiro (ensaio clínico) com 320 mulheres entre 34-36 semanas, administrou uma dose de corticóide versus placebo, observou baixa taxa de desconforto respiratório e TTRN alta em ambos os grupos, porém na análise dos dados não houve significância estatística (referência 33:Porto AM et al</a:t>
            </a:r>
            <a:r>
              <a:rPr lang="pt-PT" sz="2500" smtClean="0"/>
              <a:t>)</a:t>
            </a: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z="2500" smtClean="0">
                <a:solidFill>
                  <a:srgbClr val="000000"/>
                </a:solidFill>
                <a:sym typeface="Tw Cen MT"/>
              </a:rPr>
              <a:t>Até  o momento não existem estudos que avaliem efeitos adversos da administração de corticóide antenatal a longo prazo. Os mais descritos são as alterações de crescimento e neurodesenvolvimento.</a:t>
            </a: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z="2500" smtClean="0">
                <a:solidFill>
                  <a:srgbClr val="000000"/>
                </a:solidFill>
                <a:sym typeface="Tw Cen MT"/>
              </a:rPr>
              <a:t>Em modelos animais os corticóides  induziram a apoptose e morte celular no cérebro de animais expostos;</a:t>
            </a:r>
          </a:p>
          <a:p>
            <a:pPr marL="366713" lvl="1" indent="0" eaLnBrk="1" hangingPunct="1">
              <a:spcBef>
                <a:spcPts val="563"/>
              </a:spcBef>
              <a:buFont typeface="Wingdings 2" pitchFamily="18" charset="2"/>
              <a:buNone/>
            </a:pPr>
            <a:r>
              <a:rPr lang="pt-PT" sz="2500" smtClean="0">
                <a:solidFill>
                  <a:srgbClr val="000000"/>
                </a:solidFill>
                <a:sym typeface="Tw Cen MT"/>
              </a:rPr>
              <a:t>  </a:t>
            </a:r>
            <a:endParaRPr lang="pt-BR" sz="2500" smtClean="0">
              <a:solidFill>
                <a:srgbClr val="000000"/>
              </a:solidFill>
              <a:sym typeface="Tw Cen MT"/>
            </a:endParaRP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endParaRPr lang="pt-BR" sz="2500" smtClean="0">
              <a:solidFill>
                <a:srgbClr val="000000"/>
              </a:solidFill>
              <a:sym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444D26"/>
                </a:solidFill>
                <a:sym typeface="Tw Cen MT"/>
              </a:rPr>
              <a:t>Discussão</a:t>
            </a:r>
          </a:p>
        </p:txBody>
      </p:sp>
      <p:sp>
        <p:nvSpPr>
          <p:cNvPr id="56322" name="Rectangle 2"/>
          <p:cNvSpPr>
            <a:spLocks noGrp="1"/>
          </p:cNvSpPr>
          <p:nvPr>
            <p:ph sz="quarter" idx="1"/>
          </p:nvPr>
        </p:nvSpPr>
        <p:spPr>
          <a:xfrm>
            <a:off x="468313" y="1557338"/>
            <a:ext cx="8153400" cy="4495800"/>
          </a:xfrm>
        </p:spPr>
        <p:txBody>
          <a:bodyPr/>
          <a:lstStyle/>
          <a:p>
            <a:pPr marL="366713" lvl="1" indent="0" eaLnBrk="1" hangingPunct="1">
              <a:spcBef>
                <a:spcPts val="563"/>
              </a:spcBef>
              <a:buFont typeface="Wingdings 2" pitchFamily="18" charset="2"/>
              <a:buNone/>
            </a:pPr>
            <a:endParaRPr lang="pt-BR" sz="2500" smtClean="0">
              <a:solidFill>
                <a:srgbClr val="000000"/>
              </a:solidFill>
              <a:sym typeface="Tw Cen MT"/>
            </a:endParaRP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z="2500" smtClean="0">
                <a:sym typeface="Tw Cen MT"/>
              </a:rPr>
              <a:t>Nos humanos o processo de divisão neuronal já está comple na 24ª semana de gestação, porém os oligodendrócitos (síntese de mielina), têm seu crescimento mais rápido entre as 34-36semanas, portanto mais suscetíveis aos efeitos neurológicos adversos dos corticóides(34);</a:t>
            </a: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z="2500" smtClean="0">
                <a:solidFill>
                  <a:srgbClr val="000000"/>
                </a:solidFill>
                <a:sym typeface="Tw Cen MT"/>
              </a:rPr>
              <a:t>Estudo sueco recente (35) sugere que o efeito benéfico do uso de corticóide se prolonga por mais das 34 semanas que não parece incrementar o risco de efeitos neurológicos adversos, porém recomenda seguimento a longo prazo;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444D26"/>
                </a:solidFill>
                <a:sym typeface="Tw Cen MT"/>
              </a:rPr>
              <a:t>Discussão</a:t>
            </a:r>
          </a:p>
        </p:txBody>
      </p:sp>
      <p:sp>
        <p:nvSpPr>
          <p:cNvPr id="58370" name="Rectangle 2"/>
          <p:cNvSpPr>
            <a:spLocks noGrp="1"/>
          </p:cNvSpPr>
          <p:nvPr>
            <p:ph sz="quarter" idx="1"/>
          </p:nvPr>
        </p:nvSpPr>
        <p:spPr>
          <a:xfrm>
            <a:off x="468313" y="1309688"/>
            <a:ext cx="8153400" cy="4495800"/>
          </a:xfrm>
        </p:spPr>
        <p:txBody>
          <a:bodyPr/>
          <a:lstStyle/>
          <a:p>
            <a:pPr marL="366713" lvl="1" indent="0" eaLnBrk="1" hangingPunct="1">
              <a:spcBef>
                <a:spcPts val="563"/>
              </a:spcBef>
              <a:buFont typeface="Wingdings 2" pitchFamily="18" charset="2"/>
              <a:buNone/>
            </a:pPr>
            <a:endParaRPr lang="pt-BR" sz="2500" smtClean="0">
              <a:solidFill>
                <a:srgbClr val="000000"/>
              </a:solidFill>
              <a:sym typeface="Tw Cen MT"/>
            </a:endParaRP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r>
              <a:rPr lang="pt-PT" sz="2500" smtClean="0">
                <a:solidFill>
                  <a:srgbClr val="000000"/>
                </a:solidFill>
                <a:sym typeface="Tw Cen MT"/>
              </a:rPr>
              <a:t>Um dos efeitos a curto prazo mais temidos é a possibilidade de aumento do risco de infecção perinatal, devido à imaturidade do sistema imune (36). No estudo não foi observada diferença entre os grupos, portanto não houve aumento da incidência de sepse nos PT cujas mães receberam corticóide antenatal</a:t>
            </a:r>
          </a:p>
          <a:p>
            <a:pPr marL="366713" lvl="1" indent="0" eaLnBrk="1" hangingPunct="1">
              <a:spcBef>
                <a:spcPts val="563"/>
              </a:spcBef>
              <a:buFont typeface="Wingdings" pitchFamily="2" charset="2"/>
              <a:buChar char="Ø"/>
            </a:pPr>
            <a:endParaRPr lang="pt-PT" sz="2500" smtClean="0">
              <a:solidFill>
                <a:srgbClr val="000000"/>
              </a:solidFill>
              <a:sym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444D26"/>
                </a:solidFill>
                <a:sym typeface="Tw Cen MT"/>
              </a:rPr>
              <a:t>Conclusão</a:t>
            </a:r>
          </a:p>
        </p:txBody>
      </p:sp>
      <p:sp>
        <p:nvSpPr>
          <p:cNvPr id="60418" name="Rectangle 2"/>
          <p:cNvSpPr>
            <a:spLocks noGrp="1"/>
          </p:cNvSpPr>
          <p:nvPr>
            <p:ph sz="quarter" idx="1"/>
          </p:nvPr>
        </p:nvSpPr>
        <p:spPr>
          <a:xfrm>
            <a:off x="395288" y="1989138"/>
            <a:ext cx="8497887" cy="3395662"/>
          </a:xfrm>
        </p:spPr>
        <p:txBody>
          <a:bodyPr/>
          <a:lstStyle/>
          <a:p>
            <a:pPr marL="319088" lvl="1" indent="-319088" eaLnBrk="1" hangingPunct="1">
              <a:spcBef>
                <a:spcPts val="713"/>
              </a:spcBef>
              <a:buClr>
                <a:srgbClr val="F3A447"/>
              </a:buClr>
              <a:buSzPct val="60000"/>
              <a:buFont typeface="Wingdings" pitchFamily="2" charset="2"/>
              <a:buChar char="Ø"/>
            </a:pPr>
            <a:r>
              <a:rPr lang="pt-PT" smtClean="0"/>
              <a:t>A morbidade, especialmente respiratória dos PT foi signifivantemente inferior naqueles cujas mães receberam corticóide antenatal, sem efeitos a curto prazo;</a:t>
            </a:r>
          </a:p>
          <a:p>
            <a:pPr marL="319088" lvl="1" indent="-319088" eaLnBrk="1" hangingPunct="1">
              <a:spcBef>
                <a:spcPts val="713"/>
              </a:spcBef>
              <a:buClr>
                <a:srgbClr val="F3A447"/>
              </a:buClr>
              <a:buSzPct val="60000"/>
              <a:buFont typeface="Wingdings" pitchFamily="2" charset="2"/>
              <a:buChar char="Ø"/>
            </a:pPr>
            <a:r>
              <a:rPr lang="pt-PT" smtClean="0"/>
              <a:t>Caso confirmada ausência de efeitos a longo prazo seria útil prolongar a a administração além de 34 semanas com consequente redução do tempo de  hospitalização, internação em Unidades Neonatais, utilização de recursos e impacto socioeconômico.</a:t>
            </a:r>
            <a:endParaRPr lang="pt-BR" smtClean="0">
              <a:solidFill>
                <a:srgbClr val="000000"/>
              </a:solidFill>
              <a:sym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pt-BR" sz="4000" b="1" smtClean="0">
                <a:solidFill>
                  <a:schemeClr val="accent2"/>
                </a:solidFill>
              </a:rPr>
              <a:t>Estudo que se finaliza agora em 2014!</a:t>
            </a:r>
          </a:p>
        </p:txBody>
      </p:sp>
      <p:sp>
        <p:nvSpPr>
          <p:cNvPr id="62466" name="Rectangle 3"/>
          <p:cNvSpPr>
            <a:spLocks noGrp="1"/>
          </p:cNvSpPr>
          <p:nvPr>
            <p:ph type="body" idx="4294967295"/>
          </p:nvPr>
        </p:nvSpPr>
        <p:spPr>
          <a:xfrm>
            <a:off x="179388" y="1628775"/>
            <a:ext cx="8964612" cy="4525963"/>
          </a:xfrm>
        </p:spPr>
        <p:txBody>
          <a:bodyPr/>
          <a:lstStyle/>
          <a:p>
            <a:pPr eaLnBrk="1" hangingPunct="1"/>
            <a:r>
              <a:rPr lang="es-ES" smtClean="0">
                <a:solidFill>
                  <a:srgbClr val="0000FF"/>
                </a:solidFill>
              </a:rPr>
              <a:t>Con  el  objetivo  de  dar  una respuesta  formal  a  esta cuestión,  la  Maternal  Fetal  Medicine Units  Network  está  llevando  a  cabo  un  estudio  multicéntrico prospectivo  (Antenatal  Late  Preterm:  Randomized  PlaceboControlled  Trial  [ALPS]),  evaluando  la  administración  de corticoides  prenatales  a  las  mujeres  con  riesgo  de  parto pretérmino  entre  las  34  y  36+6</a:t>
            </a:r>
          </a:p>
          <a:p>
            <a:pPr eaLnBrk="1" hangingPunct="1">
              <a:buFont typeface="Wingdings" pitchFamily="2" charset="2"/>
              <a:buNone/>
            </a:pPr>
            <a:r>
              <a:rPr lang="es-ES" smtClean="0">
                <a:solidFill>
                  <a:srgbClr val="0000FF"/>
                </a:solidFill>
              </a:rPr>
              <a:t>   semanas  de  gestación,  que finalizará  en  2014</a:t>
            </a:r>
          </a:p>
          <a:p>
            <a:pPr eaLnBrk="1" hangingPunct="1"/>
            <a:endParaRPr lang="pt-BR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773238"/>
            <a:ext cx="6469063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1628775"/>
            <a:ext cx="6218237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63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2"/>
          <p:cNvSpPr>
            <a:spLocks/>
          </p:cNvSpPr>
          <p:nvPr/>
        </p:nvSpPr>
        <p:spPr bwMode="auto">
          <a:xfrm>
            <a:off x="250825" y="2492375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sz="5400">
                <a:solidFill>
                  <a:srgbClr val="0000FF"/>
                </a:solidFill>
              </a:rPr>
              <a:t>Nota do Editor do site, Dr. Paulo R. Margotto. Consultem também</a:t>
            </a:r>
            <a:r>
              <a:rPr lang="pt-BR" sz="4000">
                <a:solidFill>
                  <a:srgbClr val="0000FF"/>
                </a:solidFill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500" smtClean="0"/>
              <a:t>O conceito de prematuros tardios são aqueles recém-nascidos com idade gestacional entre </a:t>
            </a:r>
            <a:r>
              <a:rPr lang="pt-BR" sz="1500" b="1" smtClean="0"/>
              <a:t>34 semanas e 36semans e 6 dias</a:t>
            </a:r>
            <a:r>
              <a:rPr lang="pt-BR" sz="1500" smtClean="0"/>
              <a:t>; ocorrem em torno de 9% dos nascimentos e por volta de 70% dos prematuros são prematuros tardios, nos Estados Unidos. </a:t>
            </a:r>
            <a:r>
              <a:rPr lang="en-US" sz="1500" smtClean="0"/>
              <a:t>(Engle WA.</a:t>
            </a:r>
            <a:r>
              <a:rPr lang="en-US" sz="1500" smtClean="0">
                <a:hlinkClick r:id="rId2"/>
              </a:rPr>
              <a:t>A recommendation for the definition of "late preterm" (near-term) and the birth weight-gestational age classification system.</a:t>
            </a:r>
            <a:r>
              <a:rPr lang="en-US" sz="1500" smtClean="0"/>
              <a:t> </a:t>
            </a:r>
            <a:r>
              <a:rPr lang="pt-BR" sz="1500" smtClean="0"/>
              <a:t>Semin Perinatol. 2006 Feb;30(1):2-7).</a:t>
            </a:r>
          </a:p>
          <a:p>
            <a:pPr eaLnBrk="1" hangingPunct="1">
              <a:lnSpc>
                <a:spcPct val="80000"/>
              </a:lnSpc>
            </a:pPr>
            <a:r>
              <a:rPr lang="pt-BR" sz="1500" smtClean="0"/>
              <a:t>Entre as causas, temos: </a:t>
            </a:r>
            <a:r>
              <a:rPr lang="pt-BR" sz="1500" b="1" smtClean="0"/>
              <a:t>aumento do número de gestações múltiplas</a:t>
            </a:r>
            <a:r>
              <a:rPr lang="pt-BR" sz="1500" smtClean="0"/>
              <a:t> (60% dos gêmeos nascem prematuramente), devido ao fato das mulheres estarem tendo seus filhos mais tarde (as mulheres acima de 30 anos apresentam maior percentual de gestação múltipla); </a:t>
            </a:r>
            <a:r>
              <a:rPr lang="pt-BR" sz="1500" b="1" smtClean="0"/>
              <a:t>aumento do número de técnicas de reprodução reprodutivas</a:t>
            </a:r>
            <a:r>
              <a:rPr lang="pt-BR" sz="1500" smtClean="0"/>
              <a:t> (fertilização in vitro); 	</a:t>
            </a:r>
            <a:r>
              <a:rPr lang="pt-BR" sz="1500" b="1" smtClean="0"/>
              <a:t>aumento do número de cesarianas eletivas</a:t>
            </a:r>
            <a:r>
              <a:rPr lang="pt-BR" sz="1500" smtClean="0"/>
              <a:t> (não existe uma boa avaliação da idade gestacional); aumento da obesidade materna que predispõe ao parto prematuro</a:t>
            </a:r>
          </a:p>
          <a:p>
            <a:pPr eaLnBrk="1" hangingPunct="1">
              <a:lnSpc>
                <a:spcPct val="80000"/>
              </a:lnSpc>
            </a:pPr>
            <a:r>
              <a:rPr lang="pt-BR" sz="1500" smtClean="0"/>
              <a:t>	É importante ter em mente o conceito do prematuro tardio, porque muitas vezes estes prematuros tardios tem um peso semelhante aos RN de termo e com isto, por muito tempo foram considerados como se fosse RN de termo  normais. Isto não é verdade, pois os prematuros tardios não são fisiologicamente e metabolicamente maduros. Olhando a literatura americana, alguns anos atrás, usava-se o termo “</a:t>
            </a:r>
            <a:r>
              <a:rPr lang="pt-BR" sz="1500" i="1" smtClean="0"/>
              <a:t>near term</a:t>
            </a:r>
            <a:r>
              <a:rPr lang="pt-BR" sz="1500" smtClean="0"/>
              <a:t>” (próximo do termo). Devido estes prematuros tardios ter maior risco de apresentar sérios problemas, houve por bem trocar o termo para “</a:t>
            </a:r>
            <a:r>
              <a:rPr lang="pt-BR" sz="1500" i="1" smtClean="0"/>
              <a:t>late preterm</a:t>
            </a:r>
            <a:r>
              <a:rPr lang="pt-BR" sz="1500" smtClean="0"/>
              <a:t>” (prematuro tardio), para enfatizar que estes RN não são apenas próximos do termo e sim prematuros com alto risco de morbimortalidade em comparação aos RN de termo (Engle WA. </a:t>
            </a:r>
            <a:r>
              <a:rPr lang="en-US" sz="1500" smtClean="0">
                <a:hlinkClick r:id="rId2"/>
              </a:rPr>
              <a:t>A recommendation for the definition of "late preterm" (near-term) and the birth weight-gestational age classification system.</a:t>
            </a:r>
            <a:r>
              <a:rPr lang="en-US" sz="1500" smtClean="0"/>
              <a:t> </a:t>
            </a:r>
            <a:r>
              <a:rPr lang="pt-BR" sz="1500" smtClean="0"/>
              <a:t>Semin Perinatol. 2006 Feb;30(1):2-7)</a:t>
            </a:r>
          </a:p>
        </p:txBody>
      </p:sp>
      <p:graphicFrame>
        <p:nvGraphicFramePr>
          <p:cNvPr id="67603" name="Group 19"/>
          <p:cNvGraphicFramePr>
            <a:graphicFrameLocks noGrp="1"/>
          </p:cNvGraphicFramePr>
          <p:nvPr/>
        </p:nvGraphicFramePr>
        <p:xfrm>
          <a:off x="1042988" y="476250"/>
          <a:ext cx="7848600" cy="577850"/>
        </p:xfrm>
        <a:graphic>
          <a:graphicData uri="http://schemas.openxmlformats.org/drawingml/2006/table">
            <a:tbl>
              <a:tblPr/>
              <a:tblGrid>
                <a:gridCol w="7019925"/>
                <a:gridCol w="8286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Prematuros tardios - Epidemiologia e problemas mais comuns - 34o Congresso Brasileiro de Pediatria, 8-12/10/2009, Bras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w Cen MT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lia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Renato Procianoy (RS). Realizado por Paulo R. Margotto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/>
                          <a:cs typeface="Times New Roman" pitchFamily="18" charset="0"/>
                        </a:rPr>
                        <a:t>      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7589" name="Picture 5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27988" y="549275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6">
            <a:hlinkClick r:id="rId2"/>
          </p:cNvPr>
          <p:cNvSpPr>
            <a:spLocks noChangeArrowheads="1"/>
          </p:cNvSpPr>
          <p:nvPr/>
        </p:nvSpPr>
        <p:spPr bwMode="auto">
          <a:xfrm>
            <a:off x="2767013" y="2417763"/>
            <a:ext cx="2386012" cy="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/>
          </a:p>
        </p:txBody>
      </p:sp>
      <p:sp>
        <p:nvSpPr>
          <p:cNvPr id="68610" name="AutoShape 10"/>
          <p:cNvSpPr>
            <a:spLocks noChangeArrowheads="1"/>
          </p:cNvSpPr>
          <p:nvPr/>
        </p:nvSpPr>
        <p:spPr bwMode="auto">
          <a:xfrm>
            <a:off x="7524750" y="5895975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graphicFrame>
        <p:nvGraphicFramePr>
          <p:cNvPr id="68633" name="Group 25"/>
          <p:cNvGraphicFramePr>
            <a:graphicFrameLocks noGrp="1"/>
          </p:cNvGraphicFramePr>
          <p:nvPr/>
        </p:nvGraphicFramePr>
        <p:xfrm>
          <a:off x="1042988" y="2349500"/>
          <a:ext cx="6985000" cy="2011363"/>
        </p:xfrm>
        <a:graphic>
          <a:graphicData uri="http://schemas.openxmlformats.org/drawingml/2006/table">
            <a:tbl>
              <a:tblPr/>
              <a:tblGrid>
                <a:gridCol w="6246812"/>
                <a:gridCol w="738188"/>
              </a:tblGrid>
              <a:tr h="1190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</a:rPr>
                        <a:t>Efetividade do corticosteróide pré-natal na redução dos distúrbios respiratórios nos recém-nascidos pré-termos tardios: ensaio clínico randomizado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</a:rPr>
                        <a:t/>
                      </a:r>
                      <a:b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</a:rPr>
                      </a:b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</a:rPr>
                        <a:t>Autor(es): Porto FAM, Coutinho IC, Correa JB, Amorim MMR. Apresentação: Alexandre José S. Silva, Rodrigo de Souza Lima, Sérgio do Prado Silveira, Júlio Beserra Evaristo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8614" name="Picture 13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24923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1412875"/>
            <a:ext cx="6373812" cy="466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4" name="Text Box 5"/>
          <p:cNvSpPr txBox="1">
            <a:spLocks noChangeArrowheads="1"/>
          </p:cNvSpPr>
          <p:nvPr/>
        </p:nvSpPr>
        <p:spPr bwMode="auto">
          <a:xfrm>
            <a:off x="1403350" y="692150"/>
            <a:ext cx="6251575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400" b="1">
                <a:solidFill>
                  <a:schemeClr val="hlink"/>
                </a:solidFill>
                <a:latin typeface="Arial" charset="0"/>
              </a:rPr>
              <a:t>Características das pacientes com  34-36 semanas de gravidez em risco</a:t>
            </a:r>
          </a:p>
          <a:p>
            <a:pPr algn="ctr"/>
            <a:r>
              <a:rPr lang="pt-BR" sz="1400" b="1">
                <a:solidFill>
                  <a:schemeClr val="hlink"/>
                </a:solidFill>
                <a:latin typeface="Arial" charset="0"/>
              </a:rPr>
              <a:t> iminente de parto prematuro, de acordo com o tratamento pré-natal </a:t>
            </a:r>
          </a:p>
          <a:p>
            <a:pPr algn="ctr"/>
            <a:r>
              <a:rPr lang="pt-BR" sz="1400" b="1">
                <a:solidFill>
                  <a:schemeClr val="hlink"/>
                </a:solidFill>
                <a:latin typeface="Arial" charset="0"/>
              </a:rPr>
              <a:t>com corticosteróides ou placebo</a:t>
            </a:r>
          </a:p>
        </p:txBody>
      </p:sp>
      <p:sp>
        <p:nvSpPr>
          <p:cNvPr id="69635" name="Text Box 6"/>
          <p:cNvSpPr txBox="1">
            <a:spLocks noChangeArrowheads="1"/>
          </p:cNvSpPr>
          <p:nvPr/>
        </p:nvSpPr>
        <p:spPr bwMode="auto">
          <a:xfrm>
            <a:off x="2247900" y="6113463"/>
            <a:ext cx="4781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hlink"/>
                </a:solidFill>
                <a:latin typeface="Arial" charset="0"/>
              </a:rPr>
              <a:t>Sem diferenças significativas entre os grupos</a:t>
            </a:r>
          </a:p>
        </p:txBody>
      </p:sp>
      <p:sp>
        <p:nvSpPr>
          <p:cNvPr id="69636" name="AutoShape 5"/>
          <p:cNvSpPr>
            <a:spLocks noChangeArrowheads="1"/>
          </p:cNvSpPr>
          <p:nvPr/>
        </p:nvSpPr>
        <p:spPr bwMode="auto">
          <a:xfrm>
            <a:off x="7524750" y="5876925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ítulo 1"/>
          <p:cNvSpPr>
            <a:spLocks noGrp="1"/>
          </p:cNvSpPr>
          <p:nvPr>
            <p:ph type="title" idx="4294967295"/>
          </p:nvPr>
        </p:nvSpPr>
        <p:spPr>
          <a:xfrm>
            <a:off x="457200" y="260350"/>
            <a:ext cx="4546600" cy="792163"/>
          </a:xfrm>
        </p:spPr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grpSp>
        <p:nvGrpSpPr>
          <p:cNvPr id="70658" name="Grupo 6"/>
          <p:cNvGrpSpPr>
            <a:grpSpLocks/>
          </p:cNvGrpSpPr>
          <p:nvPr/>
        </p:nvGrpSpPr>
        <p:grpSpPr bwMode="auto">
          <a:xfrm>
            <a:off x="1116013" y="981075"/>
            <a:ext cx="6408737" cy="5183188"/>
            <a:chOff x="323528" y="1124744"/>
            <a:chExt cx="6409060" cy="5183981"/>
          </a:xfrm>
        </p:grpSpPr>
        <p:pic>
          <p:nvPicPr>
            <p:cNvPr id="70661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3850" y="1125538"/>
              <a:ext cx="6408738" cy="51831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tângulo 4"/>
            <p:cNvSpPr/>
            <p:nvPr/>
          </p:nvSpPr>
          <p:spPr>
            <a:xfrm>
              <a:off x="323528" y="1124744"/>
              <a:ext cx="6409060" cy="9367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70663" name="Retângulo 5"/>
            <p:cNvSpPr>
              <a:spLocks noChangeArrowheads="1"/>
            </p:cNvSpPr>
            <p:nvPr/>
          </p:nvSpPr>
          <p:spPr bwMode="auto">
            <a:xfrm>
              <a:off x="323528" y="1196192"/>
              <a:ext cx="6409060" cy="6398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pt-BR" sz="1200" b="1">
                  <a:solidFill>
                    <a:schemeClr val="hlink"/>
                  </a:solidFill>
                  <a:latin typeface="Arial" charset="0"/>
                </a:rPr>
                <a:t>Complicações respiratórias em crianças nascidas de gestante com 34-36  semanas  em risco de parto prematuro iminente , com o tratamento pré-natal com corticosteróides ou placebo.</a:t>
              </a:r>
            </a:p>
          </p:txBody>
        </p:sp>
      </p:grpSp>
      <p:sp>
        <p:nvSpPr>
          <p:cNvPr id="70659" name="Text Box 8"/>
          <p:cNvSpPr txBox="1">
            <a:spLocks noChangeArrowheads="1"/>
          </p:cNvSpPr>
          <p:nvPr/>
        </p:nvSpPr>
        <p:spPr bwMode="auto">
          <a:xfrm>
            <a:off x="808038" y="6256338"/>
            <a:ext cx="7219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hlink"/>
                </a:solidFill>
                <a:latin typeface="Arial" charset="0"/>
              </a:rPr>
              <a:t>Observamos não haver diferenças significativas entre os grupos</a:t>
            </a:r>
          </a:p>
        </p:txBody>
      </p:sp>
      <p:sp>
        <p:nvSpPr>
          <p:cNvPr id="70660" name="AutoShape 8"/>
          <p:cNvSpPr>
            <a:spLocks noChangeArrowheads="1"/>
          </p:cNvSpPr>
          <p:nvPr/>
        </p:nvSpPr>
        <p:spPr bwMode="auto">
          <a:xfrm>
            <a:off x="7524750" y="5876925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ítulo 1"/>
          <p:cNvSpPr>
            <a:spLocks noGrp="1"/>
          </p:cNvSpPr>
          <p:nvPr>
            <p:ph type="title" idx="4294967295"/>
          </p:nvPr>
        </p:nvSpPr>
        <p:spPr>
          <a:xfrm>
            <a:off x="457200" y="260350"/>
            <a:ext cx="4546600" cy="792163"/>
          </a:xfrm>
        </p:spPr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grpSp>
        <p:nvGrpSpPr>
          <p:cNvPr id="71682" name="Grupo 6"/>
          <p:cNvGrpSpPr>
            <a:grpSpLocks/>
          </p:cNvGrpSpPr>
          <p:nvPr/>
        </p:nvGrpSpPr>
        <p:grpSpPr bwMode="auto">
          <a:xfrm>
            <a:off x="1116013" y="981075"/>
            <a:ext cx="6408737" cy="5183188"/>
            <a:chOff x="323528" y="1124744"/>
            <a:chExt cx="6409060" cy="5183981"/>
          </a:xfrm>
        </p:grpSpPr>
        <p:pic>
          <p:nvPicPr>
            <p:cNvPr id="71685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3850" y="1125538"/>
              <a:ext cx="6408738" cy="51831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tângulo 4"/>
            <p:cNvSpPr/>
            <p:nvPr/>
          </p:nvSpPr>
          <p:spPr>
            <a:xfrm>
              <a:off x="323528" y="1124744"/>
              <a:ext cx="6409060" cy="9367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71687" name="Retângulo 5"/>
            <p:cNvSpPr>
              <a:spLocks noChangeArrowheads="1"/>
            </p:cNvSpPr>
            <p:nvPr/>
          </p:nvSpPr>
          <p:spPr bwMode="auto">
            <a:xfrm>
              <a:off x="323528" y="1196192"/>
              <a:ext cx="6409060" cy="6398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pt-BR" sz="1200" b="1">
                  <a:solidFill>
                    <a:schemeClr val="hlink"/>
                  </a:solidFill>
                  <a:latin typeface="Arial" charset="0"/>
                </a:rPr>
                <a:t>Complicações respiratórias em crianças nascidas de gestante com 34-36  semanas  em risco de parto prematuro iminente , com o tratamento pré-natal com corticosteróides ou placebo.</a:t>
              </a:r>
            </a:p>
          </p:txBody>
        </p:sp>
      </p:grpSp>
      <p:sp>
        <p:nvSpPr>
          <p:cNvPr id="71683" name="Text Box 8"/>
          <p:cNvSpPr txBox="1">
            <a:spLocks noChangeArrowheads="1"/>
          </p:cNvSpPr>
          <p:nvPr/>
        </p:nvSpPr>
        <p:spPr bwMode="auto">
          <a:xfrm>
            <a:off x="808038" y="6256338"/>
            <a:ext cx="7219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hlink"/>
                </a:solidFill>
                <a:latin typeface="Arial" charset="0"/>
              </a:rPr>
              <a:t>Observamos não haver diferenças significativas entre os grupos</a:t>
            </a:r>
          </a:p>
        </p:txBody>
      </p:sp>
      <p:sp>
        <p:nvSpPr>
          <p:cNvPr id="71684" name="AutoShape 8"/>
          <p:cNvSpPr>
            <a:spLocks noChangeArrowheads="1"/>
          </p:cNvSpPr>
          <p:nvPr/>
        </p:nvSpPr>
        <p:spPr bwMode="auto">
          <a:xfrm>
            <a:off x="7524750" y="5876925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ítulo 1"/>
          <p:cNvSpPr>
            <a:spLocks noGrp="1"/>
          </p:cNvSpPr>
          <p:nvPr>
            <p:ph type="title" idx="4294967295"/>
          </p:nvPr>
        </p:nvSpPr>
        <p:spPr>
          <a:xfrm>
            <a:off x="457200" y="260350"/>
            <a:ext cx="4546600" cy="792163"/>
          </a:xfrm>
        </p:spPr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grpSp>
        <p:nvGrpSpPr>
          <p:cNvPr id="72706" name="Grupo 6"/>
          <p:cNvGrpSpPr>
            <a:grpSpLocks/>
          </p:cNvGrpSpPr>
          <p:nvPr/>
        </p:nvGrpSpPr>
        <p:grpSpPr bwMode="auto">
          <a:xfrm>
            <a:off x="1042988" y="1125538"/>
            <a:ext cx="6408737" cy="5202237"/>
            <a:chOff x="250825" y="1106160"/>
            <a:chExt cx="6409407" cy="5202565"/>
          </a:xfrm>
        </p:grpSpPr>
        <p:pic>
          <p:nvPicPr>
            <p:cNvPr id="72709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50825" y="1125538"/>
              <a:ext cx="6408738" cy="51831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tângulo 4"/>
            <p:cNvSpPr/>
            <p:nvPr/>
          </p:nvSpPr>
          <p:spPr>
            <a:xfrm>
              <a:off x="250825" y="1125211"/>
              <a:ext cx="6409407" cy="6477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72711" name="Retângulo 5"/>
            <p:cNvSpPr>
              <a:spLocks noChangeArrowheads="1"/>
            </p:cNvSpPr>
            <p:nvPr/>
          </p:nvSpPr>
          <p:spPr bwMode="auto">
            <a:xfrm>
              <a:off x="250825" y="1106160"/>
              <a:ext cx="6409407" cy="730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pt-BR" sz="1400" b="1">
                  <a:latin typeface="Arial" charset="0"/>
                </a:rPr>
                <a:t>A análise estratificada: risco de morbidade por doenças respiratórias em função da idade gestacional e alocação  em tratamento no pré-natal com corticosteróides ou placebo</a:t>
              </a:r>
            </a:p>
          </p:txBody>
        </p:sp>
      </p:grpSp>
      <p:sp>
        <p:nvSpPr>
          <p:cNvPr id="72707" name="Text Box 8"/>
          <p:cNvSpPr txBox="1">
            <a:spLocks noChangeArrowheads="1"/>
          </p:cNvSpPr>
          <p:nvPr/>
        </p:nvSpPr>
        <p:spPr bwMode="auto">
          <a:xfrm>
            <a:off x="808038" y="6256338"/>
            <a:ext cx="7219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hlink"/>
                </a:solidFill>
                <a:latin typeface="Arial" charset="0"/>
              </a:rPr>
              <a:t>Observamos não haver diferenças significativas entre os grupos</a:t>
            </a:r>
          </a:p>
        </p:txBody>
      </p:sp>
      <p:sp>
        <p:nvSpPr>
          <p:cNvPr id="72708" name="AutoShape 8"/>
          <p:cNvSpPr>
            <a:spLocks noChangeArrowheads="1"/>
          </p:cNvSpPr>
          <p:nvPr/>
        </p:nvSpPr>
        <p:spPr bwMode="auto">
          <a:xfrm>
            <a:off x="7524750" y="5876925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ítulo 1"/>
          <p:cNvSpPr>
            <a:spLocks noGrp="1"/>
          </p:cNvSpPr>
          <p:nvPr>
            <p:ph type="title" idx="4294967295"/>
          </p:nvPr>
        </p:nvSpPr>
        <p:spPr>
          <a:xfrm>
            <a:off x="1619250" y="115888"/>
            <a:ext cx="4546600" cy="792162"/>
          </a:xfrm>
        </p:spPr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grpSp>
        <p:nvGrpSpPr>
          <p:cNvPr id="73730" name="Grupo 6"/>
          <p:cNvGrpSpPr>
            <a:grpSpLocks/>
          </p:cNvGrpSpPr>
          <p:nvPr/>
        </p:nvGrpSpPr>
        <p:grpSpPr bwMode="auto">
          <a:xfrm>
            <a:off x="611188" y="981075"/>
            <a:ext cx="7056437" cy="5327650"/>
            <a:chOff x="323528" y="980728"/>
            <a:chExt cx="7056784" cy="5327997"/>
          </a:xfrm>
        </p:grpSpPr>
        <p:pic>
          <p:nvPicPr>
            <p:cNvPr id="73735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3850" y="1052513"/>
              <a:ext cx="6984454" cy="5256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tângulo 4"/>
            <p:cNvSpPr/>
            <p:nvPr/>
          </p:nvSpPr>
          <p:spPr>
            <a:xfrm>
              <a:off x="323528" y="980728"/>
              <a:ext cx="6985343" cy="10795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73737" name="Retângulo 5"/>
            <p:cNvSpPr>
              <a:spLocks noChangeArrowheads="1"/>
            </p:cNvSpPr>
            <p:nvPr/>
          </p:nvSpPr>
          <p:spPr bwMode="auto">
            <a:xfrm>
              <a:off x="323528" y="1052170"/>
              <a:ext cx="7056784" cy="9160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pt-BR" b="1">
                  <a:latin typeface="Arial" charset="0"/>
                </a:rPr>
                <a:t>Outras complicações e resultados neonatais em recém-nascidos com 34-36 semanas acordo com o tratamento pré-natal com corticosteróides ou placebo</a:t>
              </a:r>
            </a:p>
          </p:txBody>
        </p:sp>
      </p:grpSp>
      <p:sp>
        <p:nvSpPr>
          <p:cNvPr id="73731" name="Text Box 8"/>
          <p:cNvSpPr txBox="1">
            <a:spLocks noChangeArrowheads="1"/>
          </p:cNvSpPr>
          <p:nvPr/>
        </p:nvSpPr>
        <p:spPr bwMode="auto">
          <a:xfrm>
            <a:off x="39688" y="6240463"/>
            <a:ext cx="9121775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600" b="1">
                <a:solidFill>
                  <a:schemeClr val="hlink"/>
                </a:solidFill>
                <a:latin typeface="Arial" charset="0"/>
              </a:rPr>
              <a:t>Observamos diferença significativa entre os grupos quanto a icterícia (</a:t>
            </a:r>
            <a:r>
              <a:rPr lang="pt-BR" sz="1600" b="1" i="1">
                <a:solidFill>
                  <a:schemeClr val="hlink"/>
                </a:solidFill>
                <a:latin typeface="Arial" charset="0"/>
              </a:rPr>
              <a:t>jaundice)</a:t>
            </a:r>
            <a:r>
              <a:rPr lang="pt-BR" sz="1600" b="1">
                <a:solidFill>
                  <a:schemeClr val="hlink"/>
                </a:solidFill>
                <a:latin typeface="Arial" charset="0"/>
              </a:rPr>
              <a:t> requerendo</a:t>
            </a:r>
          </a:p>
          <a:p>
            <a:pPr algn="ctr"/>
            <a:r>
              <a:rPr lang="pt-BR" sz="1600" b="1">
                <a:solidFill>
                  <a:schemeClr val="hlink"/>
                </a:solidFill>
                <a:latin typeface="Arial" charset="0"/>
              </a:rPr>
              <a:t>fototerapia (foi menor no grupo do corticosteróide</a:t>
            </a:r>
            <a:r>
              <a:rPr lang="pt-BR" b="1">
                <a:solidFill>
                  <a:schemeClr val="hlink"/>
                </a:solidFill>
                <a:latin typeface="Arial" charset="0"/>
              </a:rPr>
              <a:t>)</a:t>
            </a:r>
          </a:p>
        </p:txBody>
      </p:sp>
      <p:sp>
        <p:nvSpPr>
          <p:cNvPr id="73732" name="Line 9"/>
          <p:cNvSpPr>
            <a:spLocks noChangeShapeType="1"/>
          </p:cNvSpPr>
          <p:nvPr/>
        </p:nvSpPr>
        <p:spPr bwMode="auto">
          <a:xfrm flipH="1">
            <a:off x="7380288" y="2349500"/>
            <a:ext cx="360362" cy="574675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73733" name="Line 10"/>
          <p:cNvSpPr>
            <a:spLocks noChangeShapeType="1"/>
          </p:cNvSpPr>
          <p:nvPr/>
        </p:nvSpPr>
        <p:spPr bwMode="auto">
          <a:xfrm>
            <a:off x="179388" y="2565400"/>
            <a:ext cx="431800" cy="4318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73734" name="AutoShape 10"/>
          <p:cNvSpPr>
            <a:spLocks noChangeArrowheads="1"/>
          </p:cNvSpPr>
          <p:nvPr/>
        </p:nvSpPr>
        <p:spPr bwMode="auto">
          <a:xfrm>
            <a:off x="8027988" y="5661025"/>
            <a:ext cx="976312" cy="485775"/>
          </a:xfrm>
          <a:custGeom>
            <a:avLst/>
            <a:gdLst>
              <a:gd name="T0" fmla="*/ 33096705 w 21600"/>
              <a:gd name="T1" fmla="*/ 0 h 21600"/>
              <a:gd name="T2" fmla="*/ 0 w 21600"/>
              <a:gd name="T3" fmla="*/ 5462449 h 21600"/>
              <a:gd name="T4" fmla="*/ 33096705 w 21600"/>
              <a:gd name="T5" fmla="*/ 10924876 h 21600"/>
              <a:gd name="T6" fmla="*/ 44128936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5"/>
          <p:cNvSpPr>
            <a:spLocks noChangeArrowheads="1"/>
          </p:cNvSpPr>
          <p:nvPr/>
        </p:nvSpPr>
        <p:spPr bwMode="auto">
          <a:xfrm>
            <a:off x="323850" y="947738"/>
            <a:ext cx="8496300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158700" anchor="ctr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pt-PT" sz="2000">
                <a:latin typeface="Arial" charset="0"/>
              </a:rPr>
              <a:t>	O estudo demonstra que tratamento com corticosteróides  no pré-natal em mulheres entre 34-36 semanas de gestação com risco iminente de parto prematuro é ineficaz na redução da ocorrência dos distúrbios respiratórios nos recém nascidos e não exerce qualquer efeito sobre a incidência de várias outras complicações na prematuridade tardia, com exceção da icterícia neonatal com necessidade de fototerapia. O estudo demonstra que crianças com prematuridade tardia desenvolvem altas taxas de taquipnéia transitória (cerca de 23%) e morbidades neonatais. </a:t>
            </a:r>
            <a:r>
              <a:rPr lang="pt-PT" sz="2000" baseline="30000">
                <a:latin typeface="Arial" charset="0"/>
              </a:rPr>
              <a:t>2-4</a:t>
            </a:r>
            <a:endParaRPr lang="pt-BR" sz="2000" baseline="30000">
              <a:latin typeface="Arial" charset="0"/>
            </a:endParaRPr>
          </a:p>
          <a:p>
            <a:pPr eaLnBrk="0" hangingPunct="0">
              <a:lnSpc>
                <a:spcPct val="200000"/>
              </a:lnSpc>
            </a:pPr>
            <a:endParaRPr lang="pt-BR" sz="2000">
              <a:latin typeface="Arial" charset="0"/>
            </a:endParaRPr>
          </a:p>
        </p:txBody>
      </p:sp>
      <p:sp>
        <p:nvSpPr>
          <p:cNvPr id="74754" name="AutoShape 3"/>
          <p:cNvSpPr>
            <a:spLocks noChangeArrowheads="1"/>
          </p:cNvSpPr>
          <p:nvPr/>
        </p:nvSpPr>
        <p:spPr bwMode="auto">
          <a:xfrm>
            <a:off x="7524750" y="5876925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539750" y="404813"/>
            <a:ext cx="62595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+mn-cs"/>
              </a:rPr>
              <a:t>COMPARAÇÃO COM OUTROS ESTUDOS</a:t>
            </a:r>
            <a:r>
              <a:rPr lang="pt-BR" sz="2400" b="1" dirty="0">
                <a:latin typeface="Arial" charset="0"/>
                <a:cs typeface="+mn-cs"/>
              </a:rPr>
              <a:t> </a:t>
            </a:r>
            <a:br>
              <a:rPr lang="pt-BR" sz="2400" b="1" dirty="0">
                <a:latin typeface="Arial" charset="0"/>
                <a:cs typeface="+mn-cs"/>
              </a:rPr>
            </a:br>
            <a:endParaRPr lang="pt-BR" sz="2400" b="1" dirty="0">
              <a:latin typeface="Arial" charset="0"/>
              <a:cs typeface="+mn-cs"/>
            </a:endParaRPr>
          </a:p>
        </p:txBody>
      </p:sp>
      <p:sp>
        <p:nvSpPr>
          <p:cNvPr id="75778" name="Retângulo 3"/>
          <p:cNvSpPr>
            <a:spLocks noChangeArrowheads="1"/>
          </p:cNvSpPr>
          <p:nvPr/>
        </p:nvSpPr>
        <p:spPr bwMode="auto">
          <a:xfrm>
            <a:off x="323850" y="1268413"/>
            <a:ext cx="8569325" cy="462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200">
                <a:latin typeface="Arial" charset="0"/>
              </a:rPr>
              <a:t>	Em duas metanálises publicadas, sub-grupos de idade gestacional mostrou evidência insuficiente, tanto para recomendar ou não o uso de corticosteróide após 34 semanas de gestação. </a:t>
            </a:r>
            <a:r>
              <a:rPr lang="pt-BR" sz="2200" baseline="30000">
                <a:latin typeface="Arial" charset="0"/>
              </a:rPr>
              <a:t>14,15</a:t>
            </a:r>
            <a:r>
              <a:rPr lang="pt-BR" sz="2200">
                <a:latin typeface="Arial" charset="0"/>
              </a:rPr>
              <a:t> Embora alguns estudos têm sugerido uma redução no risco de doenças respiratórias, mas tanto o número de crianças desta idade gestacional quanto o número de eventos respiratórios foram baixos. Em contraste, uma outra metanálise publicada em 1995 mostrou que seriam necessárias tratar 94 grávidas, para prevenir um caso de Síndrome do Desconforto Respiratório</a:t>
            </a:r>
          </a:p>
        </p:txBody>
      </p:sp>
      <p:sp>
        <p:nvSpPr>
          <p:cNvPr id="75779" name="AutoShape 4"/>
          <p:cNvSpPr>
            <a:spLocks noChangeArrowheads="1"/>
          </p:cNvSpPr>
          <p:nvPr/>
        </p:nvSpPr>
        <p:spPr bwMode="auto">
          <a:xfrm>
            <a:off x="7524750" y="5876925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4"/>
          <p:cNvSpPr>
            <a:spLocks noChangeArrowheads="1"/>
          </p:cNvSpPr>
          <p:nvPr/>
        </p:nvSpPr>
        <p:spPr bwMode="auto">
          <a:xfrm>
            <a:off x="0" y="582613"/>
            <a:ext cx="8964613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pt-BR" sz="2000">
                <a:latin typeface="Arial" charset="0"/>
              </a:rPr>
              <a:t>	O estudo ASTECS avaliou a eficácia da corticoterapia no pré-natal em 998 pacientes de termo, que foram candidatas a cesárea eletiva, relatando uma redução significativa de cerca de 54% nas internações em UTI por problemas respiratórios. No entanto, esse estudo tinha várias limitações metodológicas: não era cego e não houve um grupo placebo. </a:t>
            </a:r>
            <a:r>
              <a:rPr lang="pt-BR" sz="2000" baseline="30000">
                <a:latin typeface="Arial" charset="0"/>
              </a:rPr>
              <a:t>21</a:t>
            </a:r>
            <a:r>
              <a:rPr lang="pt-BR" sz="2000">
                <a:latin typeface="Arial" charset="0"/>
              </a:rPr>
              <a:t> Além disso, apesar de uma redução na taxa de internação na UTI neonatal, eles não encontraram nenhuma redução nas medidas objetivas de morbidade respiratória e, mais importante, a sua população de mulheres com cesárea eletiva antes de 40 semanas é diferente das mulheres em nosso estudo.</a:t>
            </a:r>
            <a:r>
              <a:rPr lang="pt-BR">
                <a:latin typeface="Arial" charset="0"/>
              </a:rPr>
              <a:t> </a:t>
            </a:r>
          </a:p>
        </p:txBody>
      </p:sp>
      <p:sp>
        <p:nvSpPr>
          <p:cNvPr id="76802" name="AutoShape 3"/>
          <p:cNvSpPr>
            <a:spLocks noChangeArrowheads="1"/>
          </p:cNvSpPr>
          <p:nvPr/>
        </p:nvSpPr>
        <p:spPr bwMode="auto">
          <a:xfrm>
            <a:off x="7812088" y="6165850"/>
            <a:ext cx="976312" cy="485775"/>
          </a:xfrm>
          <a:custGeom>
            <a:avLst/>
            <a:gdLst>
              <a:gd name="T0" fmla="*/ 33096705 w 21600"/>
              <a:gd name="T1" fmla="*/ 0 h 21600"/>
              <a:gd name="T2" fmla="*/ 0 w 21600"/>
              <a:gd name="T3" fmla="*/ 5462449 h 21600"/>
              <a:gd name="T4" fmla="*/ 33096705 w 21600"/>
              <a:gd name="T5" fmla="*/ 10924876 h 21600"/>
              <a:gd name="T6" fmla="*/ 44128936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pt-BR" sz="1500" smtClean="0"/>
              <a:t>Apesar de uma baixa mortalidade, prematuros tardios apresentam uma morbidade significativa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sz="1500" smtClean="0"/>
              <a:t>Este estudo sugere que a corticoterapia antenatal não resulta na redução da incidência de morbidades respiratórias, não sendo recomendado o seu uso em gestações de prematuro tardios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sz="1500" smtClean="0"/>
              <a:t>Corticoterapia após 34 semanas diminui a necessidade de fototerapia em casos de icterícia neonatal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pt-BR" sz="1400" smtClean="0"/>
              <a:t>Possivelmente a corticoterapia promove uma aceleração da maturação hepática</a:t>
            </a:r>
          </a:p>
          <a:p>
            <a:pPr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pt-BR" sz="1600" b="1" smtClean="0">
                <a:solidFill>
                  <a:schemeClr val="hlink"/>
                </a:solidFill>
              </a:rPr>
              <a:t>Em 2013/2014 ocorrerá a análise final do ensaio clínico do National Institute of Child Health and Human Development (NICHD), envolvendo 2800 mulheres no ensaio ALPS (</a:t>
            </a:r>
            <a:r>
              <a:rPr lang="pt-BR" sz="1600" b="1" i="1" smtClean="0">
                <a:solidFill>
                  <a:schemeClr val="hlink"/>
                </a:solidFill>
              </a:rPr>
              <a:t>antenatal late preterm esteroids</a:t>
            </a:r>
            <a:r>
              <a:rPr lang="pt-BR" sz="1600" b="1" smtClean="0">
                <a:solidFill>
                  <a:schemeClr val="hlink"/>
                </a:solidFill>
              </a:rPr>
              <a:t>)</a:t>
            </a:r>
          </a:p>
          <a:p>
            <a:pPr lvl="1" algn="just" eaLnBrk="1" hangingPunct="1">
              <a:lnSpc>
                <a:spcPct val="150000"/>
              </a:lnSpc>
            </a:pPr>
            <a:endParaRPr lang="pt-BR" sz="1400" b="1" smtClean="0"/>
          </a:p>
          <a:p>
            <a:pPr eaLnBrk="1" hangingPunct="1">
              <a:lnSpc>
                <a:spcPct val="90000"/>
              </a:lnSpc>
            </a:pPr>
            <a:endParaRPr lang="pt-BR" sz="2100" b="1" smtClean="0"/>
          </a:p>
        </p:txBody>
      </p:sp>
      <p:sp>
        <p:nvSpPr>
          <p:cNvPr id="77826" name="AutoShape 3"/>
          <p:cNvSpPr>
            <a:spLocks noChangeArrowheads="1"/>
          </p:cNvSpPr>
          <p:nvPr/>
        </p:nvSpPr>
        <p:spPr bwMode="auto">
          <a:xfrm>
            <a:off x="7524750" y="5876925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chemeClr val="hlink"/>
                </a:solidFill>
              </a:rPr>
              <a:t>Consultem o artigo integral</a:t>
            </a:r>
          </a:p>
        </p:txBody>
      </p:sp>
      <p:sp>
        <p:nvSpPr>
          <p:cNvPr id="7885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>
                <a:hlinkClick r:id="rId2"/>
              </a:rPr>
              <a:t>Effectiveness of antenatal corticosteroids in reducing respiratory disorders in late preterm infants: randomised clinical trial.</a:t>
            </a:r>
            <a:endParaRPr lang="pt-BR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pt-BR" smtClean="0"/>
              <a:t>     Porto AM, Coutinho IC, Correia JB, Amorim MM.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pt-BR" smtClean="0"/>
              <a:t>     BMJ. 2011 Apr 12;342:d1696. doi: 10.1136/bmj.d1696.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pt-BR" smtClean="0"/>
              <a:t>    Free PMC Article</a:t>
            </a:r>
            <a:endParaRPr lang="pt-BR" smtClean="0">
              <a:hlinkClick r:id="rId3"/>
            </a:endParaRPr>
          </a:p>
          <a:p>
            <a:pPr eaLnBrk="1" hangingPunct="1">
              <a:lnSpc>
                <a:spcPct val="90000"/>
              </a:lnSpc>
            </a:pPr>
            <a:r>
              <a:rPr lang="pt-BR" smtClean="0">
                <a:hlinkClick r:id="rId3"/>
              </a:rPr>
              <a:t>Related citations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3"/>
          <p:cNvSpPr>
            <a:spLocks noGrp="1"/>
          </p:cNvSpPr>
          <p:nvPr>
            <p:ph type="body" idx="4294967295"/>
          </p:nvPr>
        </p:nvSpPr>
        <p:spPr>
          <a:xfrm>
            <a:off x="539750" y="2205038"/>
            <a:ext cx="8153400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900" smtClean="0"/>
              <a:t>Surge na literatura a possibilidade do uso de corticosteróide antenatal após 34 semanas de gestação. Será que tem valor expandir o corticosteróide antenatal? Estudo com cesárea eletiva (</a:t>
            </a:r>
            <a:r>
              <a:rPr lang="pt-BR" sz="1900" smtClean="0">
                <a:hlinkClick r:id="rId2"/>
              </a:rPr>
              <a:t>Stutchfield P, Whitaker R, Russell I; Antenatal Steroids for Term Elective Caesarean Section (ASTECS) Research Team.</a:t>
            </a:r>
            <a:r>
              <a:rPr lang="pt-BR" sz="1900" smtClean="0"/>
              <a:t> </a:t>
            </a:r>
            <a:r>
              <a:rPr lang="en-US" sz="1900" smtClean="0"/>
              <a:t>Antenatal betamethasone and incidence of neonatal respiratory distress after elective caesarean section: pragmatic randomized trial. </a:t>
            </a:r>
            <a:r>
              <a:rPr lang="pt-BR" sz="1900" smtClean="0"/>
              <a:t>BMJ. 2005 Sep 24;331(7518):662-</a:t>
            </a:r>
            <a:r>
              <a:rPr lang="pt-BR" sz="1900" b="1" smtClean="0"/>
              <a:t>ARTIGO INTEGRAL</a:t>
            </a:r>
            <a:r>
              <a:rPr lang="pt-BR" sz="1900" smtClean="0"/>
              <a:t>)sugere ser de valor, mas são necessários o tratamento de 100 para prevenir um caso de síndrome do desconforto respiratório (SDR), um número muito alto, diferente para os RN abaixo de 31 semanas (tratar 5 para evitar  1 caso de SDR) e 31-34 semanas (tratar 15 para evitar 1 caso de SDR) Portanto, não está recomendado o seu uso e são necessários mais estudos para avaliar a sua segurança e eficácia (</a:t>
            </a:r>
            <a:r>
              <a:rPr lang="pt-BR" sz="1900" smtClean="0">
                <a:hlinkClick r:id="rId3"/>
              </a:rPr>
              <a:t>Antenatal corticosteroid treatment: what's happened since Drs Liggins and Howie?</a:t>
            </a:r>
            <a:r>
              <a:rPr lang="pt-BR" sz="1900" smtClean="0"/>
              <a:t> Bonanno C, Wapner RJ.Am J Obstet Gynecol. </a:t>
            </a:r>
            <a:r>
              <a:rPr lang="en-US" sz="1900" smtClean="0"/>
              <a:t>2009 Apr;200(4):448-57).</a:t>
            </a:r>
            <a:endParaRPr lang="pt-BR" sz="1900" smtClean="0"/>
          </a:p>
        </p:txBody>
      </p:sp>
      <p:graphicFrame>
        <p:nvGraphicFramePr>
          <p:cNvPr id="79897" name="Group 25"/>
          <p:cNvGraphicFramePr>
            <a:graphicFrameLocks noGrp="1"/>
          </p:cNvGraphicFramePr>
          <p:nvPr/>
        </p:nvGraphicFramePr>
        <p:xfrm>
          <a:off x="107950" y="115888"/>
          <a:ext cx="9036050" cy="914400"/>
        </p:xfrm>
        <a:graphic>
          <a:graphicData uri="http://schemas.openxmlformats.org/drawingml/2006/table">
            <a:tbl>
              <a:tblPr/>
              <a:tblGrid>
                <a:gridCol w="3011488"/>
                <a:gridCol w="3013075"/>
                <a:gridCol w="3011487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  <a:hlinkClick r:id="rId4"/>
                        </a:rPr>
                        <a:t>Impacto da cesárea nos recém-nascidos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  <a:hlinkClick r:id="rId4"/>
                        </a:rPr>
                        <a:t>Ligia Rugolo (SP). Realizado por Paulo R. Margotto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  <a:hlinkClick r:id="rId4"/>
                        </a:rPr>
                        <a:t>  </a:t>
                      </a:r>
                      <a:r>
                        <a:rPr kumimoji="0" 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</a:rPr>
                        <a:t>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79884" name="Picture 6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35825" y="40481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Text Box 3"/>
          <p:cNvSpPr txBox="1">
            <a:spLocks noChangeArrowheads="1"/>
          </p:cNvSpPr>
          <p:nvPr/>
        </p:nvSpPr>
        <p:spPr bwMode="auto">
          <a:xfrm>
            <a:off x="539750" y="476250"/>
            <a:ext cx="8477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Corticosteróide pré-natal após 34 semanas? Quando poderia haver espaço?</a:t>
            </a:r>
          </a:p>
        </p:txBody>
      </p:sp>
      <p:sp>
        <p:nvSpPr>
          <p:cNvPr id="80898" name="Text Box 4"/>
          <p:cNvSpPr txBox="1">
            <a:spLocks noChangeArrowheads="1"/>
          </p:cNvSpPr>
          <p:nvPr/>
        </p:nvSpPr>
        <p:spPr bwMode="auto">
          <a:xfrm>
            <a:off x="2843213" y="836613"/>
            <a:ext cx="252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accent2"/>
                </a:solidFill>
              </a:rPr>
              <a:t>Dr. Paulo R. Margotto</a:t>
            </a:r>
          </a:p>
        </p:txBody>
      </p:sp>
      <p:sp>
        <p:nvSpPr>
          <p:cNvPr id="80899" name="AutoShape 5"/>
          <p:cNvSpPr>
            <a:spLocks noChangeArrowheads="1"/>
          </p:cNvSpPr>
          <p:nvPr/>
        </p:nvSpPr>
        <p:spPr bwMode="auto">
          <a:xfrm>
            <a:off x="7524750" y="5876925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graphicFrame>
        <p:nvGraphicFramePr>
          <p:cNvPr id="80924" name="Group 28"/>
          <p:cNvGraphicFramePr>
            <a:graphicFrameLocks noGrp="1"/>
          </p:cNvGraphicFramePr>
          <p:nvPr/>
        </p:nvGraphicFramePr>
        <p:xfrm>
          <a:off x="539750" y="2708275"/>
          <a:ext cx="8353425" cy="2011363"/>
        </p:xfrm>
        <a:graphic>
          <a:graphicData uri="http://schemas.openxmlformats.org/drawingml/2006/table">
            <a:tbl>
              <a:tblPr/>
              <a:tblGrid>
                <a:gridCol w="2784475"/>
                <a:gridCol w="2784475"/>
                <a:gridCol w="2784475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  <a:hlinkClick r:id="rId2"/>
                        </a:rPr>
                        <a:t>Cesária eletiva e morbidade respiratória (Tema discutido no 34o Congresso Brasileiro de Pediatria, 8-12 de outubro/2009, Brasília)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  <a:hlinkClick r:id="rId2"/>
                        </a:rPr>
                        <a:t>Paulo R. Margotto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  <a:hlinkClick r:id="rId2"/>
                        </a:rPr>
                        <a:t>  </a:t>
                      </a:r>
                      <a:r>
                        <a:rPr kumimoji="0" 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/>
                          <a:cs typeface="Arial" charset="0"/>
                        </a:rPr>
                        <a:t>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80910" name="Picture 8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350043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0"/>
            <a:ext cx="7812087" cy="12954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pt-BR" sz="3700" smtClean="0">
                <a:solidFill>
                  <a:schemeClr val="accent2"/>
                </a:solidFill>
              </a:rPr>
              <a:t>Cesárea Eletiva e </a:t>
            </a:r>
            <a:br>
              <a:rPr lang="pt-BR" sz="3700" smtClean="0">
                <a:solidFill>
                  <a:schemeClr val="accent2"/>
                </a:solidFill>
              </a:rPr>
            </a:br>
            <a:r>
              <a:rPr lang="pt-BR" sz="3700" smtClean="0">
                <a:solidFill>
                  <a:schemeClr val="accent2"/>
                </a:solidFill>
              </a:rPr>
              <a:t>Morbidade Respiratória Neonatal </a:t>
            </a:r>
          </a:p>
        </p:txBody>
      </p:sp>
      <p:sp>
        <p:nvSpPr>
          <p:cNvPr id="8192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257300"/>
            <a:ext cx="9144000" cy="4835525"/>
          </a:xfrm>
        </p:spPr>
        <p:txBody>
          <a:bodyPr/>
          <a:lstStyle/>
          <a:p>
            <a:pPr marL="0" indent="0" algn="ctr" eaLnBrk="1" hangingPunct="1"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sym typeface="Symbol" pitchFamily="18" charset="2"/>
              </a:rPr>
              <a:t> Betametasona pré-natal e SDR após CE</a:t>
            </a:r>
          </a:p>
          <a:p>
            <a:pPr marL="0" indent="0" algn="ctr" eaLnBrk="1" hangingPunct="1">
              <a:buClr>
                <a:srgbClr val="FF3300"/>
              </a:buClr>
              <a:buFont typeface="Wingdings" pitchFamily="2" charset="2"/>
              <a:buNone/>
            </a:pPr>
            <a:r>
              <a:rPr lang="pt-BR" sz="2500" smtClean="0">
                <a:cs typeface="Arial" charset="0"/>
                <a:sym typeface="Symbol" pitchFamily="18" charset="2"/>
              </a:rPr>
              <a:t>Stutcfield P e cl – Ensaio clínico multicêntrico (10 maternidades) ASTECS – Antenatal Steroids for Term Caesarean Section); </a:t>
            </a:r>
          </a:p>
          <a:p>
            <a:pPr marL="0" indent="0" algn="ctr" eaLnBrk="1" hangingPunct="1">
              <a:buClr>
                <a:srgbClr val="FF3300"/>
              </a:buClr>
              <a:buFont typeface="Wingdings" pitchFamily="2" charset="2"/>
              <a:buNone/>
            </a:pPr>
            <a:r>
              <a:rPr lang="pt-BR" sz="2500" smtClean="0">
                <a:cs typeface="Arial" charset="0"/>
                <a:sym typeface="Symbol" pitchFamily="18" charset="2"/>
              </a:rPr>
              <a:t>BMJ Sep 24, 2005; 331: 662</a:t>
            </a:r>
          </a:p>
          <a:p>
            <a:pPr marL="457200" lvl="1" indent="0" eaLnBrk="1" hangingPunct="1"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IG &gt; 37 sem</a:t>
            </a:r>
          </a:p>
          <a:p>
            <a:pPr marL="457200" lvl="1" indent="0" eaLnBrk="1" hangingPunct="1"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2 doses de 12 mg de betametasona (24/24h)</a:t>
            </a:r>
          </a:p>
          <a:p>
            <a:pPr marL="457200" lvl="1" indent="0" eaLnBrk="1" hangingPunct="1"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N = 819 pacientes de CE / 373 receberam - 446 controles</a:t>
            </a:r>
          </a:p>
          <a:p>
            <a:pPr marL="457200" lvl="1" indent="0" eaLnBrk="1" hangingPunct="1"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Hipótese: redução do SDR no RN a termo de CE</a:t>
            </a:r>
          </a:p>
          <a:p>
            <a:pPr marL="457200" lvl="1" indent="0" eaLnBrk="1" hangingPunct="1"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Avaliação final: </a:t>
            </a:r>
          </a:p>
          <a:p>
            <a:pPr lvl="2" indent="0" eaLnBrk="1" hangingPunct="1"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1º admissão a UTI c SDR</a:t>
            </a:r>
          </a:p>
          <a:p>
            <a:pPr lvl="2" indent="0" eaLnBrk="1" hangingPunct="1"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2º severidade do SDR e o nível do cuidado</a:t>
            </a:r>
          </a:p>
        </p:txBody>
      </p:sp>
      <p:sp>
        <p:nvSpPr>
          <p:cNvPr id="81923" name="AutoShape 4"/>
          <p:cNvSpPr>
            <a:spLocks noChangeArrowheads="1"/>
          </p:cNvSpPr>
          <p:nvPr/>
        </p:nvSpPr>
        <p:spPr bwMode="auto">
          <a:xfrm>
            <a:off x="7524750" y="5876925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-100013"/>
            <a:ext cx="7812087" cy="1295401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pt-BR" sz="3700" smtClean="0">
                <a:solidFill>
                  <a:schemeClr val="accent2"/>
                </a:solidFill>
              </a:rPr>
              <a:t>Cesárea Eletiva e </a:t>
            </a:r>
            <a:br>
              <a:rPr lang="pt-BR" sz="3700" smtClean="0">
                <a:solidFill>
                  <a:schemeClr val="accent2"/>
                </a:solidFill>
              </a:rPr>
            </a:br>
            <a:r>
              <a:rPr lang="pt-BR" sz="3700" smtClean="0">
                <a:solidFill>
                  <a:schemeClr val="accent2"/>
                </a:solidFill>
              </a:rPr>
              <a:t>Morbidade Respiratória Neonatal </a:t>
            </a:r>
          </a:p>
        </p:txBody>
      </p:sp>
      <p:sp>
        <p:nvSpPr>
          <p:cNvPr id="8294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257300"/>
            <a:ext cx="9144000" cy="4835525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sym typeface="Symbol" pitchFamily="18" charset="2"/>
              </a:rPr>
              <a:t> Betametasona pré-natal e SDR após CE</a:t>
            </a:r>
          </a:p>
          <a:p>
            <a:pPr marL="0" indent="0" algn="ctr" eaLnBrk="1" hangingPunct="1">
              <a:lnSpc>
                <a:spcPct val="90000"/>
              </a:lnSpc>
              <a:buClr>
                <a:srgbClr val="FF3300"/>
              </a:buClr>
              <a:buFont typeface="Wingdings" pitchFamily="2" charset="2"/>
              <a:buNone/>
            </a:pPr>
            <a:r>
              <a:rPr lang="pt-BR" sz="2500" smtClean="0">
                <a:cs typeface="Arial" charset="0"/>
                <a:sym typeface="Symbol" pitchFamily="18" charset="2"/>
              </a:rPr>
              <a:t>Stutcfield P e cl (2005)</a:t>
            </a:r>
          </a:p>
          <a:p>
            <a:pPr marL="0" indent="0" eaLnBrk="1" hangingPunct="1"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Resultados:</a:t>
            </a:r>
          </a:p>
          <a:p>
            <a:pPr marL="0" indent="0" algn="ctr" eaLnBrk="1" hangingPunct="1"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</a:t>
            </a:r>
            <a:r>
              <a:rPr lang="pt-BR" sz="2500" b="1" smtClean="0">
                <a:cs typeface="Arial" charset="0"/>
                <a:sym typeface="Symbol" pitchFamily="18" charset="2"/>
              </a:rPr>
              <a:t>Incidência de admissão na UTI com SDR</a:t>
            </a:r>
            <a:r>
              <a:rPr lang="pt-BR" sz="2500" smtClean="0">
                <a:cs typeface="Arial" charset="0"/>
                <a:sym typeface="Symbol" pitchFamily="18" charset="2"/>
              </a:rPr>
              <a:t>:</a:t>
            </a:r>
          </a:p>
          <a:p>
            <a:pPr marL="0" indent="0" eaLnBrk="1" hangingPunct="1">
              <a:lnSpc>
                <a:spcPct val="90000"/>
              </a:lnSpc>
              <a:buClr>
                <a:srgbClr val="FF3300"/>
              </a:buClr>
              <a:buFont typeface="Wingdings" pitchFamily="2" charset="2"/>
              <a:buNone/>
            </a:pPr>
            <a:r>
              <a:rPr lang="pt-BR" sz="2500" smtClean="0">
                <a:cs typeface="Arial" charset="0"/>
                <a:sym typeface="Symbol" pitchFamily="18" charset="2"/>
              </a:rPr>
              <a:t>	RR = 0,46 (IC 95% : 0,23 – 0,93)</a:t>
            </a:r>
          </a:p>
          <a:p>
            <a:pPr marL="0" indent="0" eaLnBrk="1" hangingPunct="1">
              <a:lnSpc>
                <a:spcPct val="90000"/>
              </a:lnSpc>
              <a:buClr>
                <a:srgbClr val="FF3300"/>
              </a:buClr>
              <a:buFont typeface="Wingdings" pitchFamily="2" charset="2"/>
              <a:buNone/>
            </a:pPr>
            <a:r>
              <a:rPr lang="pt-BR" sz="2500" smtClean="0">
                <a:cs typeface="Arial" charset="0"/>
                <a:sym typeface="Symbol" pitchFamily="18" charset="2"/>
              </a:rPr>
              <a:t>	(5,10% : controle x 2,4 % tratado: p &lt; 0,02</a:t>
            </a:r>
          </a:p>
          <a:p>
            <a:pPr marL="0" indent="0" algn="ctr" eaLnBrk="1" hangingPunct="1"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Incidência de TTRN </a:t>
            </a:r>
          </a:p>
          <a:p>
            <a:pPr marL="0" indent="0" eaLnBrk="1" hangingPunct="1">
              <a:lnSpc>
                <a:spcPct val="90000"/>
              </a:lnSpc>
              <a:buClr>
                <a:srgbClr val="FF3300"/>
              </a:buClr>
              <a:buFont typeface="Wingdings" pitchFamily="2" charset="2"/>
              <a:buNone/>
            </a:pPr>
            <a:r>
              <a:rPr lang="pt-BR" sz="2500" smtClean="0">
                <a:cs typeface="Arial" charset="0"/>
                <a:sym typeface="Symbol" pitchFamily="18" charset="2"/>
              </a:rPr>
              <a:t>	RR = 0,54 (IC 95%: 0,26 – 1,12)</a:t>
            </a:r>
          </a:p>
          <a:p>
            <a:pPr marL="0" indent="0" eaLnBrk="1" hangingPunct="1">
              <a:lnSpc>
                <a:spcPct val="90000"/>
              </a:lnSpc>
              <a:buClr>
                <a:srgbClr val="FF3300"/>
              </a:buClr>
              <a:buFont typeface="Wingdings" pitchFamily="2" charset="2"/>
              <a:buNone/>
            </a:pPr>
            <a:r>
              <a:rPr lang="pt-BR" sz="2500" smtClean="0">
                <a:cs typeface="Arial" charset="0"/>
                <a:sym typeface="Symbol" pitchFamily="18" charset="2"/>
              </a:rPr>
              <a:t>	(4% controle x 2,1: tratado)</a:t>
            </a:r>
          </a:p>
          <a:p>
            <a:pPr marL="0" indent="0" algn="ctr" eaLnBrk="1" hangingPunct="1">
              <a:lnSpc>
                <a:spcPct val="90000"/>
              </a:lnSpc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Incidência de SDR:</a:t>
            </a:r>
          </a:p>
          <a:p>
            <a:pPr marL="0" indent="0" eaLnBrk="1" hangingPunct="1">
              <a:lnSpc>
                <a:spcPct val="90000"/>
              </a:lnSpc>
              <a:buClr>
                <a:srgbClr val="FF3300"/>
              </a:buClr>
              <a:buFont typeface="Wingdings" pitchFamily="2" charset="2"/>
              <a:buNone/>
            </a:pPr>
            <a:r>
              <a:rPr lang="pt-BR" sz="2500" smtClean="0">
                <a:cs typeface="Arial" charset="0"/>
                <a:sym typeface="Symbol" pitchFamily="18" charset="2"/>
              </a:rPr>
              <a:t>	RR = 0,21 ( IC 95%: 0,03 – 1,32)</a:t>
            </a:r>
          </a:p>
          <a:p>
            <a:pPr marL="0" indent="0" eaLnBrk="1" hangingPunct="1">
              <a:lnSpc>
                <a:spcPct val="90000"/>
              </a:lnSpc>
              <a:buClr>
                <a:srgbClr val="FF3300"/>
              </a:buClr>
              <a:buFont typeface="Wingdings" pitchFamily="2" charset="2"/>
              <a:buNone/>
            </a:pPr>
            <a:r>
              <a:rPr lang="pt-BR" sz="2500" smtClean="0">
                <a:cs typeface="Arial" charset="0"/>
                <a:sym typeface="Symbol" pitchFamily="18" charset="2"/>
              </a:rPr>
              <a:t>	(1,1%: controle x 0,2%: tratado)</a:t>
            </a:r>
          </a:p>
        </p:txBody>
      </p:sp>
      <p:sp>
        <p:nvSpPr>
          <p:cNvPr id="82947" name="AutoShape 4"/>
          <p:cNvSpPr>
            <a:spLocks noChangeArrowheads="1"/>
          </p:cNvSpPr>
          <p:nvPr/>
        </p:nvSpPr>
        <p:spPr bwMode="auto">
          <a:xfrm>
            <a:off x="7524750" y="5876925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15888"/>
            <a:ext cx="7812088" cy="12954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pt-BR" sz="3700" smtClean="0">
                <a:solidFill>
                  <a:schemeClr val="accent2"/>
                </a:solidFill>
              </a:rPr>
              <a:t>Cesárea Eletiva e </a:t>
            </a:r>
            <a:br>
              <a:rPr lang="pt-BR" sz="3700" smtClean="0">
                <a:solidFill>
                  <a:schemeClr val="accent2"/>
                </a:solidFill>
              </a:rPr>
            </a:br>
            <a:r>
              <a:rPr lang="pt-BR" sz="3700" smtClean="0">
                <a:solidFill>
                  <a:schemeClr val="accent2"/>
                </a:solidFill>
              </a:rPr>
              <a:t>Morbidade Respiratória Neonatal </a:t>
            </a:r>
          </a:p>
        </p:txBody>
      </p:sp>
      <p:sp>
        <p:nvSpPr>
          <p:cNvPr id="8397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412875"/>
            <a:ext cx="9144000" cy="4835525"/>
          </a:xfrm>
        </p:spPr>
        <p:txBody>
          <a:bodyPr/>
          <a:lstStyle/>
          <a:p>
            <a:pPr marL="0" indent="0" algn="ctr" eaLnBrk="1" hangingPunct="1">
              <a:lnSpc>
                <a:spcPct val="140000"/>
              </a:lnSpc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sym typeface="Symbol" pitchFamily="18" charset="2"/>
              </a:rPr>
              <a:t> Betametasona pré-natal e SDR após CE</a:t>
            </a:r>
          </a:p>
          <a:p>
            <a:pPr marL="0" indent="0" algn="ctr" eaLnBrk="1" hangingPunct="1">
              <a:lnSpc>
                <a:spcPct val="140000"/>
              </a:lnSpc>
              <a:buClr>
                <a:srgbClr val="FF3300"/>
              </a:buClr>
              <a:buFont typeface="Wingdings" pitchFamily="2" charset="2"/>
              <a:buNone/>
            </a:pPr>
            <a:r>
              <a:rPr lang="pt-BR" sz="2500" smtClean="0">
                <a:cs typeface="Arial" charset="0"/>
                <a:sym typeface="Symbol" pitchFamily="18" charset="2"/>
              </a:rPr>
              <a:t>Stutcfield P e cl (2005)</a:t>
            </a:r>
          </a:p>
          <a:p>
            <a:pPr marL="0" indent="0" eaLnBrk="1" hangingPunct="1">
              <a:lnSpc>
                <a:spcPct val="140000"/>
              </a:lnSpc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Conclusões:</a:t>
            </a:r>
          </a:p>
          <a:p>
            <a:pPr marL="0" indent="0" algn="ctr" eaLnBrk="1" hangingPunct="1">
              <a:lnSpc>
                <a:spcPct val="140000"/>
              </a:lnSpc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o uso da betametasona  a SDR no RN a termo (mais de 50%)</a:t>
            </a:r>
          </a:p>
          <a:p>
            <a:pPr marL="0" indent="0" eaLnBrk="1" hangingPunct="1">
              <a:lnSpc>
                <a:spcPct val="140000"/>
              </a:lnSpc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 a admissão na UTI (a  é maior com o aumento da IG)</a:t>
            </a:r>
          </a:p>
          <a:p>
            <a:pPr marL="0" indent="0" eaLnBrk="1" hangingPunct="1">
              <a:lnSpc>
                <a:spcPct val="140000"/>
              </a:lnSpc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2500" smtClean="0">
                <a:cs typeface="Arial" charset="0"/>
                <a:sym typeface="Symbol" pitchFamily="18" charset="2"/>
              </a:rPr>
              <a:t>  a TTRN: é o 1º estudo que demonstra este fato </a:t>
            </a:r>
          </a:p>
        </p:txBody>
      </p:sp>
      <p:sp>
        <p:nvSpPr>
          <p:cNvPr id="83971" name="Text Box 5"/>
          <p:cNvSpPr txBox="1">
            <a:spLocks noChangeArrowheads="1"/>
          </p:cNvSpPr>
          <p:nvPr/>
        </p:nvSpPr>
        <p:spPr bwMode="auto">
          <a:xfrm>
            <a:off x="611188" y="5876925"/>
            <a:ext cx="7559675" cy="831850"/>
          </a:xfrm>
          <a:prstGeom prst="rect">
            <a:avLst/>
          </a:prstGeom>
          <a:gradFill rotWithShape="1">
            <a:gsLst>
              <a:gs pos="0">
                <a:srgbClr val="FF3300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FF3300"/>
              </a:buClr>
              <a:buSzPct val="85000"/>
              <a:buFont typeface="Wingdings" pitchFamily="2" charset="2"/>
              <a:buNone/>
            </a:pPr>
            <a:r>
              <a:rPr lang="pt-BR" sz="2400">
                <a:solidFill>
                  <a:schemeClr val="bg2"/>
                </a:solidFill>
                <a:latin typeface="Arial" charset="0"/>
                <a:sym typeface="Symbol" pitchFamily="18" charset="2"/>
              </a:rPr>
              <a:t>O esteróide pré-natal pode ajudar no 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FF3300"/>
              </a:buClr>
              <a:buSzPct val="85000"/>
              <a:buFont typeface="Wingdings" pitchFamily="2" charset="2"/>
              <a:buNone/>
            </a:pPr>
            <a:r>
              <a:rPr lang="pt-BR" sz="2400">
                <a:solidFill>
                  <a:schemeClr val="bg2"/>
                </a:solidFill>
                <a:latin typeface="Arial" charset="0"/>
                <a:sym typeface="Symbol" pitchFamily="18" charset="2"/>
              </a:rPr>
              <a:t>clearance do líquido pulmonar</a:t>
            </a:r>
            <a:endParaRPr lang="pt-BR" sz="240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83972" name="AutoShape 5"/>
          <p:cNvSpPr>
            <a:spLocks noChangeArrowheads="1"/>
          </p:cNvSpPr>
          <p:nvPr/>
        </p:nvSpPr>
        <p:spPr bwMode="auto">
          <a:xfrm>
            <a:off x="8167688" y="6165850"/>
            <a:ext cx="976312" cy="485775"/>
          </a:xfrm>
          <a:custGeom>
            <a:avLst/>
            <a:gdLst>
              <a:gd name="T0" fmla="*/ 33096705 w 21600"/>
              <a:gd name="T1" fmla="*/ 0 h 21600"/>
              <a:gd name="T2" fmla="*/ 0 w 21600"/>
              <a:gd name="T3" fmla="*/ 5462449 h 21600"/>
              <a:gd name="T4" fmla="*/ 33096705 w 21600"/>
              <a:gd name="T5" fmla="*/ 10924876 h 21600"/>
              <a:gd name="T6" fmla="*/ 44128936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1700" smtClean="0">
                <a:sym typeface="Symbol" pitchFamily="18" charset="2"/>
              </a:rPr>
              <a:t>Sobre a decisão da mãe para cesariana eletiva, esclarecê-la a respeito do maior risco de desconforto respiratório no seu bebê (segundo Smith G et al, 2004:crianças com diagnóstico neonatal de TTRN, apresentam maior risco de asma (crianças com diagnóstico neonatal de TTRN  - risco de asma (RR = 1,7 (IC 95% 1,4 – 2,2 – p&lt; 0,01)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BR" sz="1600" smtClean="0"/>
              <a:t>(</a:t>
            </a:r>
            <a:r>
              <a:rPr lang="pt-BR" sz="1600" smtClean="0">
                <a:hlinkClick r:id="rId2"/>
              </a:rPr>
              <a:t>Smith GC, Wood AM, White IR, Pell JP, Cameron AD, Dobbie R.</a:t>
            </a:r>
            <a:r>
              <a:rPr lang="pt-BR" sz="1600" smtClean="0">
                <a:hlinkClick r:id="rId3"/>
              </a:rPr>
              <a:t>Related Articles,</a:t>
            </a:r>
            <a:r>
              <a:rPr lang="pt-BR" sz="1600" smtClean="0"/>
              <a:t> Links </a:t>
            </a:r>
            <a:r>
              <a:rPr lang="pt-BR" sz="1600" smtClean="0">
                <a:hlinkClick r:id="rId4"/>
              </a:rPr>
              <a:t> </a:t>
            </a:r>
            <a:r>
              <a:rPr lang="pt-BR" sz="1600" smtClean="0"/>
              <a:t>Neonatal respiratory morbidity at term and the risk of childhood asthma.</a:t>
            </a:r>
            <a:br>
              <a:rPr lang="pt-BR" sz="1600" smtClean="0"/>
            </a:br>
            <a:r>
              <a:rPr lang="pt-BR" sz="1600" smtClean="0"/>
              <a:t>Arch Dis Child. 2004 Oct;89(10):956-60). </a:t>
            </a:r>
            <a:r>
              <a:rPr lang="pt-BR" sz="1600" b="1" smtClean="0"/>
              <a:t>Artigo Integral!</a:t>
            </a:r>
            <a:r>
              <a:rPr lang="pt-BR" sz="1600" smtClean="0"/>
              <a:t> </a:t>
            </a:r>
            <a:br>
              <a:rPr lang="pt-BR" sz="1600" smtClean="0"/>
            </a:br>
            <a:endParaRPr lang="pt-BR" sz="1600" smtClean="0"/>
          </a:p>
          <a:p>
            <a:pPr eaLnBrk="1" hangingPunct="1">
              <a:lnSpc>
                <a:spcPct val="110000"/>
              </a:lnSpc>
              <a:buClr>
                <a:srgbClr val="FF3300"/>
              </a:buClr>
              <a:buFont typeface="Wingdings" pitchFamily="2" charset="2"/>
              <a:buChar char="v"/>
            </a:pPr>
            <a:endParaRPr lang="pt-BR" sz="1600" smtClean="0">
              <a:sym typeface="Symbol" pitchFamily="18" charset="2"/>
            </a:endParaRPr>
          </a:p>
          <a:p>
            <a:pPr eaLnBrk="1" hangingPunct="1">
              <a:lnSpc>
                <a:spcPct val="110000"/>
              </a:lnSpc>
              <a:buClr>
                <a:srgbClr val="FF3300"/>
              </a:buClr>
              <a:buFont typeface="Wingdings" pitchFamily="2" charset="2"/>
              <a:buChar char="v"/>
            </a:pPr>
            <a:r>
              <a:rPr lang="pt-BR" sz="1700" smtClean="0">
                <a:solidFill>
                  <a:srgbClr val="0000FF"/>
                </a:solidFill>
                <a:sym typeface="Symbol" pitchFamily="18" charset="2"/>
              </a:rPr>
              <a:t>Considerar o uso de betametasona nos RN &gt;34semanas em situações de cesariana eletiva que NÃO PODE AGUARDAR 39 semanas</a:t>
            </a:r>
          </a:p>
          <a:p>
            <a:pPr algn="ctr" eaLnBrk="1" hangingPunct="1">
              <a:lnSpc>
                <a:spcPct val="110000"/>
              </a:lnSpc>
              <a:buClr>
                <a:srgbClr val="FF3300"/>
              </a:buClr>
              <a:buFont typeface="Wingdings" pitchFamily="2" charset="2"/>
              <a:buNone/>
            </a:pPr>
            <a:r>
              <a:rPr lang="pt-BR" sz="1700" b="1" smtClean="0">
                <a:solidFill>
                  <a:srgbClr val="FF3300"/>
                </a:solidFill>
                <a:sym typeface="Symbol" pitchFamily="18" charset="2"/>
              </a:rPr>
              <a:t>No entanto, são necessários mais estudos. Aguardamos a conclusão </a:t>
            </a:r>
            <a:r>
              <a:rPr lang="pt-BR" sz="1500" b="1" smtClean="0">
                <a:solidFill>
                  <a:srgbClr val="FF3300"/>
                </a:solidFill>
              </a:rPr>
              <a:t>do ensaio clínico do </a:t>
            </a:r>
            <a:r>
              <a:rPr lang="pt-BR" sz="1500" b="1" i="1" smtClean="0">
                <a:solidFill>
                  <a:srgbClr val="FF3300"/>
                </a:solidFill>
              </a:rPr>
              <a:t>National Institute of Child Health and Human Development</a:t>
            </a:r>
            <a:r>
              <a:rPr lang="pt-BR" sz="1500" b="1" smtClean="0">
                <a:solidFill>
                  <a:srgbClr val="FF3300"/>
                </a:solidFill>
              </a:rPr>
              <a:t> (NICHD), envolvendo 2800 mulheres no ensaio ALPS (</a:t>
            </a:r>
            <a:r>
              <a:rPr lang="pt-BR" sz="1500" b="1" i="1" smtClean="0">
                <a:solidFill>
                  <a:srgbClr val="FF3300"/>
                </a:solidFill>
              </a:rPr>
              <a:t>antenatal late preterm esteroids</a:t>
            </a:r>
            <a:r>
              <a:rPr lang="pt-BR" sz="1500" b="1" smtClean="0">
                <a:solidFill>
                  <a:srgbClr val="FF3300"/>
                </a:solidFill>
              </a:rPr>
              <a:t>) para ainda este ano.</a:t>
            </a:r>
          </a:p>
        </p:txBody>
      </p:sp>
      <p:sp>
        <p:nvSpPr>
          <p:cNvPr id="84994" name="AutoShape 4"/>
          <p:cNvSpPr>
            <a:spLocks noChangeArrowheads="1"/>
          </p:cNvSpPr>
          <p:nvPr/>
        </p:nvSpPr>
        <p:spPr bwMode="auto">
          <a:xfrm>
            <a:off x="7524750" y="5876925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pt-BR" smtClean="0"/>
              <a:t>             </a:t>
            </a:r>
            <a:r>
              <a:rPr lang="pt-BR" smtClean="0">
                <a:solidFill>
                  <a:srgbClr val="0000FF"/>
                </a:solidFill>
              </a:rPr>
              <a:t>OBRIGADA!</a:t>
            </a:r>
          </a:p>
        </p:txBody>
      </p:sp>
      <p:sp>
        <p:nvSpPr>
          <p:cNvPr id="86018" name="Text Box 5"/>
          <p:cNvSpPr txBox="1">
            <a:spLocks noChangeArrowheads="1"/>
          </p:cNvSpPr>
          <p:nvPr/>
        </p:nvSpPr>
        <p:spPr bwMode="auto">
          <a:xfrm>
            <a:off x="755650" y="6216650"/>
            <a:ext cx="8312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</a:rPr>
              <a:t>Dra. Fernanda (R2-Pediatria), Dra. Aline Damares de Castro (R3-Neonatologia),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Dr. Paulo R. Margotto e Dra. Juliana Ferreira Gonçalves</a:t>
            </a:r>
          </a:p>
        </p:txBody>
      </p:sp>
      <p:pic>
        <p:nvPicPr>
          <p:cNvPr id="86019" name="Picture 6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1187450" y="1341438"/>
            <a:ext cx="67691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cademicPresentation2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AcademicPresentation2</Template>
  <TotalTime>376</TotalTime>
  <Words>3277</Words>
  <Application>Microsoft Office PowerPoint</Application>
  <PresentationFormat>Apresentação na tela (4:3)</PresentationFormat>
  <Paragraphs>287</Paragraphs>
  <Slides>59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Modelo de design</vt:lpstr>
      </vt:variant>
      <vt:variant>
        <vt:i4>11</vt:i4>
      </vt:variant>
      <vt:variant>
        <vt:lpstr>Títulos de slides</vt:lpstr>
      </vt:variant>
      <vt:variant>
        <vt:i4>59</vt:i4>
      </vt:variant>
    </vt:vector>
  </HeadingPairs>
  <TitlesOfParts>
    <vt:vector size="78" baseType="lpstr">
      <vt:lpstr>Tw Cen MT</vt:lpstr>
      <vt:lpstr>Arial</vt:lpstr>
      <vt:lpstr>Wingdings</vt:lpstr>
      <vt:lpstr>Wingdings 2</vt:lpstr>
      <vt:lpstr>Calibri</vt:lpstr>
      <vt:lpstr>Times New Roman</vt:lpstr>
      <vt:lpstr>Verdana</vt:lpstr>
      <vt:lpstr>Symbol</vt:lpstr>
      <vt:lpstr>AcademicPresentation2</vt:lpstr>
      <vt:lpstr>AcademicPresentation2</vt:lpstr>
      <vt:lpstr>AcademicPresentation2</vt:lpstr>
      <vt:lpstr>AcademicPresentation2</vt:lpstr>
      <vt:lpstr>AcademicPresentation2</vt:lpstr>
      <vt:lpstr>AcademicPresentation2</vt:lpstr>
      <vt:lpstr>AcademicPresentation2</vt:lpstr>
      <vt:lpstr>AcademicPresentation2</vt:lpstr>
      <vt:lpstr>AcademicPresentation2</vt:lpstr>
      <vt:lpstr>AcademicPresentation2</vt:lpstr>
      <vt:lpstr>AcademicPresentation2</vt:lpstr>
      <vt:lpstr>CORTICOTERAPIA PRÉ-NATAL E A MORBIMORTALIDADE DOS PREMATUROS TARDIOS UM ESTUDO PROSPECTIVO Corticoterapia  prenatal  y  morbimortalidad  del prematuro  tardío:  estudio  prospectivo </vt:lpstr>
      <vt:lpstr>Introdução</vt:lpstr>
      <vt:lpstr>Prematuro tardio</vt:lpstr>
      <vt:lpstr>Estudo Prospectivo</vt:lpstr>
      <vt:lpstr>Estudo Observacional Prospectivo</vt:lpstr>
      <vt:lpstr>População e Método</vt:lpstr>
      <vt:lpstr>Dados analisados</vt:lpstr>
      <vt:lpstr>Resultados</vt:lpstr>
      <vt:lpstr>Resultados</vt:lpstr>
      <vt:lpstr>Slide 10</vt:lpstr>
      <vt:lpstr>Resultados</vt:lpstr>
      <vt:lpstr>Slide 12</vt:lpstr>
      <vt:lpstr>Slide 13</vt:lpstr>
      <vt:lpstr>Resultados</vt:lpstr>
      <vt:lpstr>Slide 15</vt:lpstr>
      <vt:lpstr>Slide 16</vt:lpstr>
      <vt:lpstr>Slide 17</vt:lpstr>
      <vt:lpstr>Slide 18</vt:lpstr>
      <vt:lpstr>Slide 19</vt:lpstr>
      <vt:lpstr>Slide 20</vt:lpstr>
      <vt:lpstr>Discussão</vt:lpstr>
      <vt:lpstr>Discussão</vt:lpstr>
      <vt:lpstr>Discussão</vt:lpstr>
      <vt:lpstr>Discussão</vt:lpstr>
      <vt:lpstr>Discussão</vt:lpstr>
      <vt:lpstr>Discussão 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Estudo que se finaliza agora em 2014!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Resultados</vt:lpstr>
      <vt:lpstr>Resultados</vt:lpstr>
      <vt:lpstr>Resultados</vt:lpstr>
      <vt:lpstr>Resultados</vt:lpstr>
      <vt:lpstr>Slide 48</vt:lpstr>
      <vt:lpstr>Slide 49</vt:lpstr>
      <vt:lpstr>Slide 50</vt:lpstr>
      <vt:lpstr>Slide 51</vt:lpstr>
      <vt:lpstr>Consultem o artigo integral</vt:lpstr>
      <vt:lpstr>Slide 53</vt:lpstr>
      <vt:lpstr>Slide 54</vt:lpstr>
      <vt:lpstr>Cesárea Eletiva e  Morbidade Respiratória Neonatal </vt:lpstr>
      <vt:lpstr>Cesárea Eletiva e  Morbidade Respiratória Neonatal </vt:lpstr>
      <vt:lpstr>Cesárea Eletiva e  Morbidade Respiratória Neonatal </vt:lpstr>
      <vt:lpstr>Slide 58</vt:lpstr>
      <vt:lpstr>             OBRIGADA!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CORTICOTERAPIA PRÉ-NATAL E A MORBIMORTALIDADE DOS PREMATUROS TARDIOS UM ESTUDO PROSPECTIVO Corticoterapia  prenatal  y  morbimortalidad  del prematuro  tardío:  estudio  prospectivo </dc:title>
  <dc:creator/>
  <cp:lastModifiedBy/>
  <cp:revision>9</cp:revision>
  <dcterms:created xsi:type="dcterms:W3CDTF">2014-05-21T20:54:30Z</dcterms:created>
  <dcterms:modified xsi:type="dcterms:W3CDTF">2014-05-30T01:52:08Z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TC103524809990</vt:lpwstr>
  </property>
</Properties>
</file>