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88"/>
  </p:notesMasterIdLst>
  <p:sldIdLst>
    <p:sldId id="256" r:id="rId2"/>
    <p:sldId id="262" r:id="rId3"/>
    <p:sldId id="366" r:id="rId4"/>
    <p:sldId id="263" r:id="rId5"/>
    <p:sldId id="369" r:id="rId6"/>
    <p:sldId id="370" r:id="rId7"/>
    <p:sldId id="371" r:id="rId8"/>
    <p:sldId id="372" r:id="rId9"/>
    <p:sldId id="373" r:id="rId10"/>
    <p:sldId id="375" r:id="rId11"/>
    <p:sldId id="376" r:id="rId12"/>
    <p:sldId id="377" r:id="rId13"/>
    <p:sldId id="378" r:id="rId14"/>
    <p:sldId id="380" r:id="rId15"/>
    <p:sldId id="382" r:id="rId16"/>
    <p:sldId id="383" r:id="rId17"/>
    <p:sldId id="320" r:id="rId18"/>
    <p:sldId id="321" r:id="rId19"/>
    <p:sldId id="264" r:id="rId20"/>
    <p:sldId id="287" r:id="rId21"/>
    <p:sldId id="290" r:id="rId22"/>
    <p:sldId id="322" r:id="rId23"/>
    <p:sldId id="288" r:id="rId24"/>
    <p:sldId id="266" r:id="rId25"/>
    <p:sldId id="324" r:id="rId26"/>
    <p:sldId id="325" r:id="rId27"/>
    <p:sldId id="326" r:id="rId28"/>
    <p:sldId id="327" r:id="rId29"/>
    <p:sldId id="328" r:id="rId30"/>
    <p:sldId id="329" r:id="rId31"/>
    <p:sldId id="381" r:id="rId32"/>
    <p:sldId id="289" r:id="rId33"/>
    <p:sldId id="330" r:id="rId34"/>
    <p:sldId id="331" r:id="rId35"/>
    <p:sldId id="332" r:id="rId36"/>
    <p:sldId id="335" r:id="rId37"/>
    <p:sldId id="336" r:id="rId38"/>
    <p:sldId id="292" r:id="rId39"/>
    <p:sldId id="337" r:id="rId40"/>
    <p:sldId id="340" r:id="rId41"/>
    <p:sldId id="385" r:id="rId42"/>
    <p:sldId id="296" r:id="rId43"/>
    <p:sldId id="297" r:id="rId44"/>
    <p:sldId id="295" r:id="rId45"/>
    <p:sldId id="277" r:id="rId46"/>
    <p:sldId id="270" r:id="rId47"/>
    <p:sldId id="269" r:id="rId48"/>
    <p:sldId id="338" r:id="rId49"/>
    <p:sldId id="388" r:id="rId50"/>
    <p:sldId id="359" r:id="rId51"/>
    <p:sldId id="360" r:id="rId52"/>
    <p:sldId id="271" r:id="rId53"/>
    <p:sldId id="299" r:id="rId54"/>
    <p:sldId id="298" r:id="rId55"/>
    <p:sldId id="342" r:id="rId56"/>
    <p:sldId id="343" r:id="rId57"/>
    <p:sldId id="386" r:id="rId58"/>
    <p:sldId id="387" r:id="rId59"/>
    <p:sldId id="344" r:id="rId60"/>
    <p:sldId id="345" r:id="rId61"/>
    <p:sldId id="365" r:id="rId62"/>
    <p:sldId id="390" r:id="rId63"/>
    <p:sldId id="272" r:id="rId64"/>
    <p:sldId id="273" r:id="rId65"/>
    <p:sldId id="391" r:id="rId66"/>
    <p:sldId id="348" r:id="rId67"/>
    <p:sldId id="362" r:id="rId68"/>
    <p:sldId id="275" r:id="rId69"/>
    <p:sldId id="393" r:id="rId70"/>
    <p:sldId id="392" r:id="rId71"/>
    <p:sldId id="395" r:id="rId72"/>
    <p:sldId id="302" r:id="rId73"/>
    <p:sldId id="349" r:id="rId74"/>
    <p:sldId id="301" r:id="rId75"/>
    <p:sldId id="397" r:id="rId76"/>
    <p:sldId id="396" r:id="rId77"/>
    <p:sldId id="398" r:id="rId78"/>
    <p:sldId id="399" r:id="rId79"/>
    <p:sldId id="350" r:id="rId80"/>
    <p:sldId id="351" r:id="rId81"/>
    <p:sldId id="400" r:id="rId82"/>
    <p:sldId id="354" r:id="rId83"/>
    <p:sldId id="401" r:id="rId84"/>
    <p:sldId id="308" r:id="rId85"/>
    <p:sldId id="309" r:id="rId86"/>
    <p:sldId id="316" r:id="rId8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802"/>
    <a:srgbClr val="DD2011"/>
    <a:srgbClr val="F586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60" autoAdjust="0"/>
    <p:restoredTop sz="94660"/>
  </p:normalViewPr>
  <p:slideViewPr>
    <p:cSldViewPr>
      <p:cViewPr>
        <p:scale>
          <a:sx n="60" d="100"/>
          <a:sy n="60" d="100"/>
        </p:scale>
        <p:origin x="-1598" y="-42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4" d="100"/>
        <a:sy n="184" d="100"/>
      </p:scale>
      <p:origin x="0" y="425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notesMaster" Target="notesMasters/notes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FDFE37-E3C6-48EF-A183-2447071A9365}" type="doc">
      <dgm:prSet loTypeId="urn:microsoft.com/office/officeart/2005/8/layout/list1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t-BR"/>
        </a:p>
      </dgm:t>
    </dgm:pt>
    <dgm:pt modelId="{644AD598-78F9-4C66-B646-E27F45865273}">
      <dgm:prSet phldrT="[Texto]"/>
      <dgm:spPr/>
      <dgm:t>
        <a:bodyPr/>
        <a:lstStyle/>
        <a:p>
          <a:r>
            <a:rPr lang="en-US" dirty="0" smtClean="0"/>
            <a:t>Deficiência Congênita</a:t>
          </a:r>
          <a:endParaRPr lang="pt-BR" dirty="0"/>
        </a:p>
      </dgm:t>
    </dgm:pt>
    <dgm:pt modelId="{1E3566D4-A51B-441E-A703-057F92D805A4}" type="parTrans" cxnId="{1C97DDB8-4293-4BA2-A738-85B3621B6FAB}">
      <dgm:prSet/>
      <dgm:spPr/>
      <dgm:t>
        <a:bodyPr/>
        <a:lstStyle/>
        <a:p>
          <a:endParaRPr lang="pt-BR"/>
        </a:p>
      </dgm:t>
    </dgm:pt>
    <dgm:pt modelId="{E537944E-B2A2-4B24-AA80-888F7DDBA6ED}" type="sibTrans" cxnId="{1C97DDB8-4293-4BA2-A738-85B3621B6FAB}">
      <dgm:prSet/>
      <dgm:spPr/>
      <dgm:t>
        <a:bodyPr/>
        <a:lstStyle/>
        <a:p>
          <a:endParaRPr lang="pt-BR"/>
        </a:p>
      </dgm:t>
    </dgm:pt>
    <dgm:pt modelId="{CB66E468-A740-421A-9202-F7563856079C}">
      <dgm:prSet phldrT="[Texto]"/>
      <dgm:spPr/>
      <dgm:t>
        <a:bodyPr/>
        <a:lstStyle/>
        <a:p>
          <a:r>
            <a:rPr lang="en-US" dirty="0" smtClean="0"/>
            <a:t>Deficiência Secundária</a:t>
          </a:r>
          <a:endParaRPr lang="pt-BR" dirty="0"/>
        </a:p>
      </dgm:t>
    </dgm:pt>
    <dgm:pt modelId="{B4D28535-F878-4F56-BFD1-BB36218F6A67}" type="parTrans" cxnId="{F759D0A7-DA9D-4545-A3FA-502AC636F971}">
      <dgm:prSet/>
      <dgm:spPr/>
      <dgm:t>
        <a:bodyPr/>
        <a:lstStyle/>
        <a:p>
          <a:endParaRPr lang="pt-BR"/>
        </a:p>
      </dgm:t>
    </dgm:pt>
    <dgm:pt modelId="{2C8B7230-65EE-4B68-B487-38AA1786669A}" type="sibTrans" cxnId="{F759D0A7-DA9D-4545-A3FA-502AC636F971}">
      <dgm:prSet/>
      <dgm:spPr/>
      <dgm:t>
        <a:bodyPr/>
        <a:lstStyle/>
        <a:p>
          <a:endParaRPr lang="pt-BR"/>
        </a:p>
      </dgm:t>
    </dgm:pt>
    <dgm:pt modelId="{EEA1F741-0BEF-46BA-9196-D6EB4DCA9DD5}">
      <dgm:prSet/>
      <dgm:spPr/>
      <dgm:t>
        <a:bodyPr/>
        <a:lstStyle/>
        <a:p>
          <a:r>
            <a:rPr lang="en-US" dirty="0" smtClean="0"/>
            <a:t>Rara</a:t>
          </a:r>
          <a:endParaRPr lang="pt-BR" dirty="0"/>
        </a:p>
      </dgm:t>
    </dgm:pt>
    <dgm:pt modelId="{83F041AB-0E01-473E-8AC8-15803622533D}" type="parTrans" cxnId="{9A14303E-0839-4DE9-9AD8-951E06DB9FD3}">
      <dgm:prSet/>
      <dgm:spPr/>
      <dgm:t>
        <a:bodyPr/>
        <a:lstStyle/>
        <a:p>
          <a:endParaRPr lang="pt-BR"/>
        </a:p>
      </dgm:t>
    </dgm:pt>
    <dgm:pt modelId="{39FC712B-0B72-4706-914B-6D3085F6F8AE}" type="sibTrans" cxnId="{9A14303E-0839-4DE9-9AD8-951E06DB9FD3}">
      <dgm:prSet/>
      <dgm:spPr/>
      <dgm:t>
        <a:bodyPr/>
        <a:lstStyle/>
        <a:p>
          <a:endParaRPr lang="pt-BR"/>
        </a:p>
      </dgm:t>
    </dgm:pt>
    <dgm:pt modelId="{012B04D7-2475-4166-A2DE-F476BB16B987}">
      <dgm:prSet/>
      <dgm:spPr/>
      <dgm:t>
        <a:bodyPr/>
        <a:lstStyle/>
        <a:p>
          <a:r>
            <a:rPr lang="en-US" dirty="0" smtClean="0"/>
            <a:t>Diarréia grave após o nascimento</a:t>
          </a:r>
          <a:endParaRPr lang="pt-BR" dirty="0"/>
        </a:p>
      </dgm:t>
    </dgm:pt>
    <dgm:pt modelId="{E836B714-05E1-4C02-97B2-1F9C88EB3107}" type="parTrans" cxnId="{A7D5C842-6243-4166-87FE-E530AC39440B}">
      <dgm:prSet/>
      <dgm:spPr/>
      <dgm:t>
        <a:bodyPr/>
        <a:lstStyle/>
        <a:p>
          <a:endParaRPr lang="pt-BR"/>
        </a:p>
      </dgm:t>
    </dgm:pt>
    <dgm:pt modelId="{70A0EE45-52C3-46BC-94A3-941D4DB5A74A}" type="sibTrans" cxnId="{A7D5C842-6243-4166-87FE-E530AC39440B}">
      <dgm:prSet/>
      <dgm:spPr/>
      <dgm:t>
        <a:bodyPr/>
        <a:lstStyle/>
        <a:p>
          <a:endParaRPr lang="pt-BR"/>
        </a:p>
      </dgm:t>
    </dgm:pt>
    <dgm:pt modelId="{0CF9F248-7DC1-4F6F-B73F-B2CB4B6F9720}">
      <dgm:prSet/>
      <dgm:spPr/>
      <dgm:t>
        <a:bodyPr/>
        <a:lstStyle/>
        <a:p>
          <a:r>
            <a:rPr lang="en-US" dirty="0" smtClean="0"/>
            <a:t>Infecções Intestinais</a:t>
          </a:r>
          <a:endParaRPr lang="pt-BR" dirty="0"/>
        </a:p>
      </dgm:t>
    </dgm:pt>
    <dgm:pt modelId="{53B9D795-9E09-4BA2-923C-C0D38FAB7D10}" type="parTrans" cxnId="{91638B5E-01ED-4B46-B527-08F626E711EA}">
      <dgm:prSet/>
      <dgm:spPr/>
      <dgm:t>
        <a:bodyPr/>
        <a:lstStyle/>
        <a:p>
          <a:endParaRPr lang="pt-BR"/>
        </a:p>
      </dgm:t>
    </dgm:pt>
    <dgm:pt modelId="{67F1D063-8427-41C7-9DFF-BAAD01791833}" type="sibTrans" cxnId="{91638B5E-01ED-4B46-B527-08F626E711EA}">
      <dgm:prSet/>
      <dgm:spPr/>
      <dgm:t>
        <a:bodyPr/>
        <a:lstStyle/>
        <a:p>
          <a:endParaRPr lang="pt-BR"/>
        </a:p>
      </dgm:t>
    </dgm:pt>
    <dgm:pt modelId="{53247693-FB67-46A1-9696-E640646565F3}">
      <dgm:prSet/>
      <dgm:spPr/>
      <dgm:t>
        <a:bodyPr/>
        <a:lstStyle/>
        <a:p>
          <a:r>
            <a:rPr lang="en-US" dirty="0" smtClean="0"/>
            <a:t>Giardia, parasitoses</a:t>
          </a:r>
          <a:endParaRPr lang="pt-BR" dirty="0"/>
        </a:p>
      </dgm:t>
    </dgm:pt>
    <dgm:pt modelId="{5F910980-FAE9-42E3-9D5E-83D5F7A69EC7}" type="parTrans" cxnId="{EDE9233C-0051-41E1-9A30-D6865051C6FF}">
      <dgm:prSet/>
      <dgm:spPr/>
      <dgm:t>
        <a:bodyPr/>
        <a:lstStyle/>
        <a:p>
          <a:endParaRPr lang="pt-BR"/>
        </a:p>
      </dgm:t>
    </dgm:pt>
    <dgm:pt modelId="{FD3B2761-03F8-484C-8E0E-21064F276AD2}" type="sibTrans" cxnId="{EDE9233C-0051-41E1-9A30-D6865051C6FF}">
      <dgm:prSet/>
      <dgm:spPr/>
      <dgm:t>
        <a:bodyPr/>
        <a:lstStyle/>
        <a:p>
          <a:endParaRPr lang="pt-BR"/>
        </a:p>
      </dgm:t>
    </dgm:pt>
    <dgm:pt modelId="{73AC246A-E690-4EF6-B4BF-817614FBA85A}" type="pres">
      <dgm:prSet presAssocID="{68FDFE37-E3C6-48EF-A183-2447071A93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90836BF-0ABF-4ABC-8A8B-E3AB1B1ED7F1}" type="pres">
      <dgm:prSet presAssocID="{644AD598-78F9-4C66-B646-E27F45865273}" presName="parentLin" presStyleCnt="0"/>
      <dgm:spPr/>
    </dgm:pt>
    <dgm:pt modelId="{9664BF93-C01F-4B04-8D11-87D68B1F2FF7}" type="pres">
      <dgm:prSet presAssocID="{644AD598-78F9-4C66-B646-E27F45865273}" presName="parentLeftMargin" presStyleLbl="node1" presStyleIdx="0" presStyleCnt="2"/>
      <dgm:spPr/>
      <dgm:t>
        <a:bodyPr/>
        <a:lstStyle/>
        <a:p>
          <a:endParaRPr lang="pt-BR"/>
        </a:p>
      </dgm:t>
    </dgm:pt>
    <dgm:pt modelId="{C01F9B2B-721E-4AC0-8642-76D856E1BD1B}" type="pres">
      <dgm:prSet presAssocID="{644AD598-78F9-4C66-B646-E27F4586527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96028C-914B-414F-A2BF-2CD73DC5D7B4}" type="pres">
      <dgm:prSet presAssocID="{644AD598-78F9-4C66-B646-E27F45865273}" presName="negativeSpace" presStyleCnt="0"/>
      <dgm:spPr/>
    </dgm:pt>
    <dgm:pt modelId="{9AB772C2-C926-4CDA-9E94-381AE57771D0}" type="pres">
      <dgm:prSet presAssocID="{644AD598-78F9-4C66-B646-E27F45865273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71BACCC-7A77-4253-B5E3-3FFBD0408420}" type="pres">
      <dgm:prSet presAssocID="{E537944E-B2A2-4B24-AA80-888F7DDBA6ED}" presName="spaceBetweenRectangles" presStyleCnt="0"/>
      <dgm:spPr/>
    </dgm:pt>
    <dgm:pt modelId="{D9063E4E-F063-4B44-99B3-6A45094DC54D}" type="pres">
      <dgm:prSet presAssocID="{CB66E468-A740-421A-9202-F7563856079C}" presName="parentLin" presStyleCnt="0"/>
      <dgm:spPr/>
    </dgm:pt>
    <dgm:pt modelId="{600896C8-2EA8-492A-BF9E-7E85D5962160}" type="pres">
      <dgm:prSet presAssocID="{CB66E468-A740-421A-9202-F7563856079C}" presName="parentLeftMargin" presStyleLbl="node1" presStyleIdx="0" presStyleCnt="2"/>
      <dgm:spPr/>
      <dgm:t>
        <a:bodyPr/>
        <a:lstStyle/>
        <a:p>
          <a:endParaRPr lang="pt-BR"/>
        </a:p>
      </dgm:t>
    </dgm:pt>
    <dgm:pt modelId="{04BE456E-AB0C-4DBE-B2E4-5A3CCD011748}" type="pres">
      <dgm:prSet presAssocID="{CB66E468-A740-421A-9202-F7563856079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E9A9115-8315-47F2-9B08-E19362FCCF6F}" type="pres">
      <dgm:prSet presAssocID="{CB66E468-A740-421A-9202-F7563856079C}" presName="negativeSpace" presStyleCnt="0"/>
      <dgm:spPr/>
    </dgm:pt>
    <dgm:pt modelId="{CD271882-1B5F-4CBE-B305-37F3394C575A}" type="pres">
      <dgm:prSet presAssocID="{CB66E468-A740-421A-9202-F7563856079C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7D5C842-6243-4166-87FE-E530AC39440B}" srcId="{644AD598-78F9-4C66-B646-E27F45865273}" destId="{012B04D7-2475-4166-A2DE-F476BB16B987}" srcOrd="1" destOrd="0" parTransId="{E836B714-05E1-4C02-97B2-1F9C88EB3107}" sibTransId="{70A0EE45-52C3-46BC-94A3-941D4DB5A74A}"/>
    <dgm:cxn modelId="{04D9367F-4C0A-4379-94D0-36B99D332611}" type="presOf" srcId="{68FDFE37-E3C6-48EF-A183-2447071A9365}" destId="{73AC246A-E690-4EF6-B4BF-817614FBA85A}" srcOrd="0" destOrd="0" presId="urn:microsoft.com/office/officeart/2005/8/layout/list1"/>
    <dgm:cxn modelId="{9A14303E-0839-4DE9-9AD8-951E06DB9FD3}" srcId="{644AD598-78F9-4C66-B646-E27F45865273}" destId="{EEA1F741-0BEF-46BA-9196-D6EB4DCA9DD5}" srcOrd="0" destOrd="0" parTransId="{83F041AB-0E01-473E-8AC8-15803622533D}" sibTransId="{39FC712B-0B72-4706-914B-6D3085F6F8AE}"/>
    <dgm:cxn modelId="{0554F567-92B7-4FE4-A098-659109482D8D}" type="presOf" srcId="{EEA1F741-0BEF-46BA-9196-D6EB4DCA9DD5}" destId="{9AB772C2-C926-4CDA-9E94-381AE57771D0}" srcOrd="0" destOrd="0" presId="urn:microsoft.com/office/officeart/2005/8/layout/list1"/>
    <dgm:cxn modelId="{91638B5E-01ED-4B46-B527-08F626E711EA}" srcId="{CB66E468-A740-421A-9202-F7563856079C}" destId="{0CF9F248-7DC1-4F6F-B73F-B2CB4B6F9720}" srcOrd="0" destOrd="0" parTransId="{53B9D795-9E09-4BA2-923C-C0D38FAB7D10}" sibTransId="{67F1D063-8427-41C7-9DFF-BAAD01791833}"/>
    <dgm:cxn modelId="{F759D0A7-DA9D-4545-A3FA-502AC636F971}" srcId="{68FDFE37-E3C6-48EF-A183-2447071A9365}" destId="{CB66E468-A740-421A-9202-F7563856079C}" srcOrd="1" destOrd="0" parTransId="{B4D28535-F878-4F56-BFD1-BB36218F6A67}" sibTransId="{2C8B7230-65EE-4B68-B487-38AA1786669A}"/>
    <dgm:cxn modelId="{B7F15495-F4E7-4EF9-9160-809C497AFDDA}" type="presOf" srcId="{644AD598-78F9-4C66-B646-E27F45865273}" destId="{9664BF93-C01F-4B04-8D11-87D68B1F2FF7}" srcOrd="0" destOrd="0" presId="urn:microsoft.com/office/officeart/2005/8/layout/list1"/>
    <dgm:cxn modelId="{FF11D0E8-06A6-4E6D-895A-393D5E643401}" type="presOf" srcId="{53247693-FB67-46A1-9696-E640646565F3}" destId="{CD271882-1B5F-4CBE-B305-37F3394C575A}" srcOrd="0" destOrd="1" presId="urn:microsoft.com/office/officeart/2005/8/layout/list1"/>
    <dgm:cxn modelId="{1C97DDB8-4293-4BA2-A738-85B3621B6FAB}" srcId="{68FDFE37-E3C6-48EF-A183-2447071A9365}" destId="{644AD598-78F9-4C66-B646-E27F45865273}" srcOrd="0" destOrd="0" parTransId="{1E3566D4-A51B-441E-A703-057F92D805A4}" sibTransId="{E537944E-B2A2-4B24-AA80-888F7DDBA6ED}"/>
    <dgm:cxn modelId="{E3000364-ABED-4BAA-B0B4-6369EA3FF88A}" type="presOf" srcId="{CB66E468-A740-421A-9202-F7563856079C}" destId="{600896C8-2EA8-492A-BF9E-7E85D5962160}" srcOrd="0" destOrd="0" presId="urn:microsoft.com/office/officeart/2005/8/layout/list1"/>
    <dgm:cxn modelId="{EDE9233C-0051-41E1-9A30-D6865051C6FF}" srcId="{CB66E468-A740-421A-9202-F7563856079C}" destId="{53247693-FB67-46A1-9696-E640646565F3}" srcOrd="1" destOrd="0" parTransId="{5F910980-FAE9-42E3-9D5E-83D5F7A69EC7}" sibTransId="{FD3B2761-03F8-484C-8E0E-21064F276AD2}"/>
    <dgm:cxn modelId="{05DE4BD1-FD25-4D0E-90BD-8B6041C1E0D1}" type="presOf" srcId="{CB66E468-A740-421A-9202-F7563856079C}" destId="{04BE456E-AB0C-4DBE-B2E4-5A3CCD011748}" srcOrd="1" destOrd="0" presId="urn:microsoft.com/office/officeart/2005/8/layout/list1"/>
    <dgm:cxn modelId="{ACCC5326-388C-47BC-A2E2-2F6FEED45CE0}" type="presOf" srcId="{012B04D7-2475-4166-A2DE-F476BB16B987}" destId="{9AB772C2-C926-4CDA-9E94-381AE57771D0}" srcOrd="0" destOrd="1" presId="urn:microsoft.com/office/officeart/2005/8/layout/list1"/>
    <dgm:cxn modelId="{F7E0CDFC-A5CC-4494-BC6E-DDD5DE714CFE}" type="presOf" srcId="{0CF9F248-7DC1-4F6F-B73F-B2CB4B6F9720}" destId="{CD271882-1B5F-4CBE-B305-37F3394C575A}" srcOrd="0" destOrd="0" presId="urn:microsoft.com/office/officeart/2005/8/layout/list1"/>
    <dgm:cxn modelId="{26D9CD9E-ED16-4A8B-9B27-6741198BBC61}" type="presOf" srcId="{644AD598-78F9-4C66-B646-E27F45865273}" destId="{C01F9B2B-721E-4AC0-8642-76D856E1BD1B}" srcOrd="1" destOrd="0" presId="urn:microsoft.com/office/officeart/2005/8/layout/list1"/>
    <dgm:cxn modelId="{C1AEA55A-C2C4-4FF6-B034-057778597B07}" type="presParOf" srcId="{73AC246A-E690-4EF6-B4BF-817614FBA85A}" destId="{E90836BF-0ABF-4ABC-8A8B-E3AB1B1ED7F1}" srcOrd="0" destOrd="0" presId="urn:microsoft.com/office/officeart/2005/8/layout/list1"/>
    <dgm:cxn modelId="{2F682DE7-6B34-429F-8D41-02C2229C1BA2}" type="presParOf" srcId="{E90836BF-0ABF-4ABC-8A8B-E3AB1B1ED7F1}" destId="{9664BF93-C01F-4B04-8D11-87D68B1F2FF7}" srcOrd="0" destOrd="0" presId="urn:microsoft.com/office/officeart/2005/8/layout/list1"/>
    <dgm:cxn modelId="{709EB703-345A-478F-912B-97FAABE1F378}" type="presParOf" srcId="{E90836BF-0ABF-4ABC-8A8B-E3AB1B1ED7F1}" destId="{C01F9B2B-721E-4AC0-8642-76D856E1BD1B}" srcOrd="1" destOrd="0" presId="urn:microsoft.com/office/officeart/2005/8/layout/list1"/>
    <dgm:cxn modelId="{86116C2D-5B4D-4CA4-B400-20607F02FE1D}" type="presParOf" srcId="{73AC246A-E690-4EF6-B4BF-817614FBA85A}" destId="{0196028C-914B-414F-A2BF-2CD73DC5D7B4}" srcOrd="1" destOrd="0" presId="urn:microsoft.com/office/officeart/2005/8/layout/list1"/>
    <dgm:cxn modelId="{7F04941B-29D9-41F2-8F47-106E1B2D591D}" type="presParOf" srcId="{73AC246A-E690-4EF6-B4BF-817614FBA85A}" destId="{9AB772C2-C926-4CDA-9E94-381AE57771D0}" srcOrd="2" destOrd="0" presId="urn:microsoft.com/office/officeart/2005/8/layout/list1"/>
    <dgm:cxn modelId="{8EA5420D-241C-4102-A3F8-26B9992A4D00}" type="presParOf" srcId="{73AC246A-E690-4EF6-B4BF-817614FBA85A}" destId="{171BACCC-7A77-4253-B5E3-3FFBD0408420}" srcOrd="3" destOrd="0" presId="urn:microsoft.com/office/officeart/2005/8/layout/list1"/>
    <dgm:cxn modelId="{3E391F9F-0EA9-4DDD-AE19-82167C1A15B6}" type="presParOf" srcId="{73AC246A-E690-4EF6-B4BF-817614FBA85A}" destId="{D9063E4E-F063-4B44-99B3-6A45094DC54D}" srcOrd="4" destOrd="0" presId="urn:microsoft.com/office/officeart/2005/8/layout/list1"/>
    <dgm:cxn modelId="{40CD4EB7-ACEF-487C-9017-66795DB40C80}" type="presParOf" srcId="{D9063E4E-F063-4B44-99B3-6A45094DC54D}" destId="{600896C8-2EA8-492A-BF9E-7E85D5962160}" srcOrd="0" destOrd="0" presId="urn:microsoft.com/office/officeart/2005/8/layout/list1"/>
    <dgm:cxn modelId="{7960A479-43D6-4BA0-A28C-0E306C57E7B2}" type="presParOf" srcId="{D9063E4E-F063-4B44-99B3-6A45094DC54D}" destId="{04BE456E-AB0C-4DBE-B2E4-5A3CCD011748}" srcOrd="1" destOrd="0" presId="urn:microsoft.com/office/officeart/2005/8/layout/list1"/>
    <dgm:cxn modelId="{0372E775-0A8E-4A56-B5B1-D541DB9CB97E}" type="presParOf" srcId="{73AC246A-E690-4EF6-B4BF-817614FBA85A}" destId="{4E9A9115-8315-47F2-9B08-E19362FCCF6F}" srcOrd="5" destOrd="0" presId="urn:microsoft.com/office/officeart/2005/8/layout/list1"/>
    <dgm:cxn modelId="{FC5D3DC4-6FE3-4D16-B616-FCF1511E0687}" type="presParOf" srcId="{73AC246A-E690-4EF6-B4BF-817614FBA85A}" destId="{CD271882-1B5F-4CBE-B305-37F3394C575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FDFE37-E3C6-48EF-A183-2447071A9365}" type="doc">
      <dgm:prSet loTypeId="urn:microsoft.com/office/officeart/2005/8/layout/list1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t-BR"/>
        </a:p>
      </dgm:t>
    </dgm:pt>
    <dgm:pt modelId="{644AD598-78F9-4C66-B646-E27F45865273}">
      <dgm:prSet phldrT="[Texto]"/>
      <dgm:spPr/>
      <dgm:t>
        <a:bodyPr/>
        <a:lstStyle/>
        <a:p>
          <a:r>
            <a:rPr lang="en-US" dirty="0" smtClean="0"/>
            <a:t>Deficiência Ontogenética</a:t>
          </a:r>
          <a:endParaRPr lang="pt-BR" dirty="0"/>
        </a:p>
      </dgm:t>
    </dgm:pt>
    <dgm:pt modelId="{1E3566D4-A51B-441E-A703-057F92D805A4}" type="parTrans" cxnId="{1C97DDB8-4293-4BA2-A738-85B3621B6FAB}">
      <dgm:prSet/>
      <dgm:spPr/>
      <dgm:t>
        <a:bodyPr/>
        <a:lstStyle/>
        <a:p>
          <a:endParaRPr lang="pt-BR"/>
        </a:p>
      </dgm:t>
    </dgm:pt>
    <dgm:pt modelId="{E537944E-B2A2-4B24-AA80-888F7DDBA6ED}" type="sibTrans" cxnId="{1C97DDB8-4293-4BA2-A738-85B3621B6FAB}">
      <dgm:prSet/>
      <dgm:spPr/>
      <dgm:t>
        <a:bodyPr/>
        <a:lstStyle/>
        <a:p>
          <a:endParaRPr lang="pt-BR"/>
        </a:p>
      </dgm:t>
    </dgm:pt>
    <dgm:pt modelId="{EEA1F741-0BEF-46BA-9196-D6EB4DCA9DD5}">
      <dgm:prSet/>
      <dgm:spPr/>
      <dgm:t>
        <a:bodyPr/>
        <a:lstStyle/>
        <a:p>
          <a:r>
            <a:rPr lang="en-US" dirty="0" smtClean="0"/>
            <a:t>Diminui a produção da enzima ao longo da vida</a:t>
          </a:r>
          <a:endParaRPr lang="pt-BR" dirty="0"/>
        </a:p>
      </dgm:t>
    </dgm:pt>
    <dgm:pt modelId="{83F041AB-0E01-473E-8AC8-15803622533D}" type="parTrans" cxnId="{9A14303E-0839-4DE9-9AD8-951E06DB9FD3}">
      <dgm:prSet/>
      <dgm:spPr/>
      <dgm:t>
        <a:bodyPr/>
        <a:lstStyle/>
        <a:p>
          <a:endParaRPr lang="pt-BR"/>
        </a:p>
      </dgm:t>
    </dgm:pt>
    <dgm:pt modelId="{39FC712B-0B72-4706-914B-6D3085F6F8AE}" type="sibTrans" cxnId="{9A14303E-0839-4DE9-9AD8-951E06DB9FD3}">
      <dgm:prSet/>
      <dgm:spPr/>
      <dgm:t>
        <a:bodyPr/>
        <a:lstStyle/>
        <a:p>
          <a:endParaRPr lang="pt-BR"/>
        </a:p>
      </dgm:t>
    </dgm:pt>
    <dgm:pt modelId="{73AC246A-E690-4EF6-B4BF-817614FBA85A}" type="pres">
      <dgm:prSet presAssocID="{68FDFE37-E3C6-48EF-A183-2447071A93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90836BF-0ABF-4ABC-8A8B-E3AB1B1ED7F1}" type="pres">
      <dgm:prSet presAssocID="{644AD598-78F9-4C66-B646-E27F45865273}" presName="parentLin" presStyleCnt="0"/>
      <dgm:spPr/>
    </dgm:pt>
    <dgm:pt modelId="{9664BF93-C01F-4B04-8D11-87D68B1F2FF7}" type="pres">
      <dgm:prSet presAssocID="{644AD598-78F9-4C66-B646-E27F45865273}" presName="parentLeftMargin" presStyleLbl="node1" presStyleIdx="0" presStyleCnt="1"/>
      <dgm:spPr/>
      <dgm:t>
        <a:bodyPr/>
        <a:lstStyle/>
        <a:p>
          <a:endParaRPr lang="pt-BR"/>
        </a:p>
      </dgm:t>
    </dgm:pt>
    <dgm:pt modelId="{C01F9B2B-721E-4AC0-8642-76D856E1BD1B}" type="pres">
      <dgm:prSet presAssocID="{644AD598-78F9-4C66-B646-E27F45865273}" presName="parentText" presStyleLbl="node1" presStyleIdx="0" presStyleCnt="1" custLinFactNeighborY="-6685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96028C-914B-414F-A2BF-2CD73DC5D7B4}" type="pres">
      <dgm:prSet presAssocID="{644AD598-78F9-4C66-B646-E27F45865273}" presName="negativeSpace" presStyleCnt="0"/>
      <dgm:spPr/>
    </dgm:pt>
    <dgm:pt modelId="{9AB772C2-C926-4CDA-9E94-381AE57771D0}" type="pres">
      <dgm:prSet presAssocID="{644AD598-78F9-4C66-B646-E27F4586527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E739280A-E5F9-4A80-AECF-720CAB84C3FA}" type="presOf" srcId="{644AD598-78F9-4C66-B646-E27F45865273}" destId="{C01F9B2B-721E-4AC0-8642-76D856E1BD1B}" srcOrd="1" destOrd="0" presId="urn:microsoft.com/office/officeart/2005/8/layout/list1"/>
    <dgm:cxn modelId="{39A8A76D-5B58-4CC3-9EAC-6E7E004061EE}" type="presOf" srcId="{EEA1F741-0BEF-46BA-9196-D6EB4DCA9DD5}" destId="{9AB772C2-C926-4CDA-9E94-381AE57771D0}" srcOrd="0" destOrd="0" presId="urn:microsoft.com/office/officeart/2005/8/layout/list1"/>
    <dgm:cxn modelId="{5A750071-EA91-4821-9ECC-BAA300441F9D}" type="presOf" srcId="{68FDFE37-E3C6-48EF-A183-2447071A9365}" destId="{73AC246A-E690-4EF6-B4BF-817614FBA85A}" srcOrd="0" destOrd="0" presId="urn:microsoft.com/office/officeart/2005/8/layout/list1"/>
    <dgm:cxn modelId="{9A14303E-0839-4DE9-9AD8-951E06DB9FD3}" srcId="{644AD598-78F9-4C66-B646-E27F45865273}" destId="{EEA1F741-0BEF-46BA-9196-D6EB4DCA9DD5}" srcOrd="0" destOrd="0" parTransId="{83F041AB-0E01-473E-8AC8-15803622533D}" sibTransId="{39FC712B-0B72-4706-914B-6D3085F6F8AE}"/>
    <dgm:cxn modelId="{A9B7FAFF-65C6-4879-8683-6403A92F7657}" type="presOf" srcId="{644AD598-78F9-4C66-B646-E27F45865273}" destId="{9664BF93-C01F-4B04-8D11-87D68B1F2FF7}" srcOrd="0" destOrd="0" presId="urn:microsoft.com/office/officeart/2005/8/layout/list1"/>
    <dgm:cxn modelId="{1C97DDB8-4293-4BA2-A738-85B3621B6FAB}" srcId="{68FDFE37-E3C6-48EF-A183-2447071A9365}" destId="{644AD598-78F9-4C66-B646-E27F45865273}" srcOrd="0" destOrd="0" parTransId="{1E3566D4-A51B-441E-A703-057F92D805A4}" sibTransId="{E537944E-B2A2-4B24-AA80-888F7DDBA6ED}"/>
    <dgm:cxn modelId="{107D1BB3-7474-4DFE-9B8B-DD98A291F3CF}" type="presParOf" srcId="{73AC246A-E690-4EF6-B4BF-817614FBA85A}" destId="{E90836BF-0ABF-4ABC-8A8B-E3AB1B1ED7F1}" srcOrd="0" destOrd="0" presId="urn:microsoft.com/office/officeart/2005/8/layout/list1"/>
    <dgm:cxn modelId="{4A37442E-CF28-4B31-9AA6-62DF7CEE3F5C}" type="presParOf" srcId="{E90836BF-0ABF-4ABC-8A8B-E3AB1B1ED7F1}" destId="{9664BF93-C01F-4B04-8D11-87D68B1F2FF7}" srcOrd="0" destOrd="0" presId="urn:microsoft.com/office/officeart/2005/8/layout/list1"/>
    <dgm:cxn modelId="{C58E7EAE-A120-4F8E-AA5E-76CBE79F7183}" type="presParOf" srcId="{E90836BF-0ABF-4ABC-8A8B-E3AB1B1ED7F1}" destId="{C01F9B2B-721E-4AC0-8642-76D856E1BD1B}" srcOrd="1" destOrd="0" presId="urn:microsoft.com/office/officeart/2005/8/layout/list1"/>
    <dgm:cxn modelId="{4DD7A061-1912-4B25-B484-F6BC8AD4AB08}" type="presParOf" srcId="{73AC246A-E690-4EF6-B4BF-817614FBA85A}" destId="{0196028C-914B-414F-A2BF-2CD73DC5D7B4}" srcOrd="1" destOrd="0" presId="urn:microsoft.com/office/officeart/2005/8/layout/list1"/>
    <dgm:cxn modelId="{7C6224CB-E032-40A9-B3AF-8D0824BDA304}" type="presParOf" srcId="{73AC246A-E690-4EF6-B4BF-817614FBA85A}" destId="{9AB772C2-C926-4CDA-9E94-381AE57771D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FDFE37-E3C6-48EF-A183-2447071A9365}" type="doc">
      <dgm:prSet loTypeId="urn:microsoft.com/office/officeart/2005/8/layout/list1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t-BR"/>
        </a:p>
      </dgm:t>
    </dgm:pt>
    <dgm:pt modelId="{644AD598-78F9-4C66-B646-E27F45865273}">
      <dgm:prSet phldrT="[Texto]"/>
      <dgm:spPr/>
      <dgm:t>
        <a:bodyPr/>
        <a:lstStyle/>
        <a:p>
          <a:r>
            <a:rPr lang="en-US" b="1" dirty="0" smtClean="0"/>
            <a:t>Diagnóstico</a:t>
          </a:r>
          <a:endParaRPr lang="pt-BR" b="1" dirty="0"/>
        </a:p>
      </dgm:t>
    </dgm:pt>
    <dgm:pt modelId="{1E3566D4-A51B-441E-A703-057F92D805A4}" type="parTrans" cxnId="{1C97DDB8-4293-4BA2-A738-85B3621B6FAB}">
      <dgm:prSet/>
      <dgm:spPr/>
      <dgm:t>
        <a:bodyPr/>
        <a:lstStyle/>
        <a:p>
          <a:endParaRPr lang="pt-BR"/>
        </a:p>
      </dgm:t>
    </dgm:pt>
    <dgm:pt modelId="{E537944E-B2A2-4B24-AA80-888F7DDBA6ED}" type="sibTrans" cxnId="{1C97DDB8-4293-4BA2-A738-85B3621B6FAB}">
      <dgm:prSet/>
      <dgm:spPr/>
      <dgm:t>
        <a:bodyPr/>
        <a:lstStyle/>
        <a:p>
          <a:endParaRPr lang="pt-BR"/>
        </a:p>
      </dgm:t>
    </dgm:pt>
    <dgm:pt modelId="{EEA1F741-0BEF-46BA-9196-D6EB4DCA9DD5}">
      <dgm:prSet/>
      <dgm:spPr/>
      <dgm:t>
        <a:bodyPr/>
        <a:lstStyle/>
        <a:p>
          <a:r>
            <a:rPr lang="en-US" dirty="0" smtClean="0"/>
            <a:t>Sintomas</a:t>
          </a:r>
          <a:endParaRPr lang="pt-BR" dirty="0"/>
        </a:p>
      </dgm:t>
    </dgm:pt>
    <dgm:pt modelId="{83F041AB-0E01-473E-8AC8-15803622533D}" type="parTrans" cxnId="{9A14303E-0839-4DE9-9AD8-951E06DB9FD3}">
      <dgm:prSet/>
      <dgm:spPr/>
      <dgm:t>
        <a:bodyPr/>
        <a:lstStyle/>
        <a:p>
          <a:endParaRPr lang="pt-BR"/>
        </a:p>
      </dgm:t>
    </dgm:pt>
    <dgm:pt modelId="{39FC712B-0B72-4706-914B-6D3085F6F8AE}" type="sibTrans" cxnId="{9A14303E-0839-4DE9-9AD8-951E06DB9FD3}">
      <dgm:prSet/>
      <dgm:spPr/>
      <dgm:t>
        <a:bodyPr/>
        <a:lstStyle/>
        <a:p>
          <a:endParaRPr lang="pt-BR"/>
        </a:p>
      </dgm:t>
    </dgm:pt>
    <dgm:pt modelId="{4BBA9C2F-D298-430B-B6C6-17127A8872D5}">
      <dgm:prSet/>
      <dgm:spPr/>
      <dgm:t>
        <a:bodyPr/>
        <a:lstStyle/>
        <a:p>
          <a:r>
            <a:rPr lang="en-US" dirty="0" smtClean="0"/>
            <a:t>Dieta </a:t>
          </a:r>
          <a:r>
            <a:rPr lang="en-US" dirty="0" smtClean="0">
              <a:sym typeface="Wingdings" pitchFamily="2" charset="2"/>
            </a:rPr>
            <a:t> diminuição</a:t>
          </a:r>
          <a:endParaRPr lang="pt-BR" dirty="0"/>
        </a:p>
      </dgm:t>
    </dgm:pt>
    <dgm:pt modelId="{081BD259-BAEB-4D9B-8498-20D8DE82D984}" type="parTrans" cxnId="{FF5DBE74-A4CE-4235-8FC1-63E13F2D3842}">
      <dgm:prSet/>
      <dgm:spPr/>
      <dgm:t>
        <a:bodyPr/>
        <a:lstStyle/>
        <a:p>
          <a:endParaRPr lang="pt-BR"/>
        </a:p>
      </dgm:t>
    </dgm:pt>
    <dgm:pt modelId="{9DF396E9-7CDD-4779-B72D-2A81C4B39E04}" type="sibTrans" cxnId="{FF5DBE74-A4CE-4235-8FC1-63E13F2D3842}">
      <dgm:prSet/>
      <dgm:spPr/>
      <dgm:t>
        <a:bodyPr/>
        <a:lstStyle/>
        <a:p>
          <a:endParaRPr lang="pt-BR"/>
        </a:p>
      </dgm:t>
    </dgm:pt>
    <dgm:pt modelId="{4D3A5238-D1A1-4B89-B94E-EA240677A981}">
      <dgm:prSet/>
      <dgm:spPr/>
      <dgm:t>
        <a:bodyPr/>
        <a:lstStyle/>
        <a:p>
          <a:r>
            <a:rPr lang="en-US" dirty="0" smtClean="0"/>
            <a:t>Teste de Absorção da Lactose</a:t>
          </a:r>
          <a:endParaRPr lang="pt-BR" dirty="0"/>
        </a:p>
      </dgm:t>
    </dgm:pt>
    <dgm:pt modelId="{597C0918-CC74-4608-97DF-DB535C29F19D}" type="parTrans" cxnId="{6319581B-5CCC-49D6-B7D3-DF7161B394A9}">
      <dgm:prSet/>
      <dgm:spPr/>
      <dgm:t>
        <a:bodyPr/>
        <a:lstStyle/>
        <a:p>
          <a:endParaRPr lang="pt-BR"/>
        </a:p>
      </dgm:t>
    </dgm:pt>
    <dgm:pt modelId="{E7E98AC9-6ACA-4DCE-ABF2-CB6C6A76A2F8}" type="sibTrans" cxnId="{6319581B-5CCC-49D6-B7D3-DF7161B394A9}">
      <dgm:prSet/>
      <dgm:spPr/>
      <dgm:t>
        <a:bodyPr/>
        <a:lstStyle/>
        <a:p>
          <a:endParaRPr lang="pt-BR"/>
        </a:p>
      </dgm:t>
    </dgm:pt>
    <dgm:pt modelId="{73AC246A-E690-4EF6-B4BF-817614FBA85A}" type="pres">
      <dgm:prSet presAssocID="{68FDFE37-E3C6-48EF-A183-2447071A93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90836BF-0ABF-4ABC-8A8B-E3AB1B1ED7F1}" type="pres">
      <dgm:prSet presAssocID="{644AD598-78F9-4C66-B646-E27F45865273}" presName="parentLin" presStyleCnt="0"/>
      <dgm:spPr/>
    </dgm:pt>
    <dgm:pt modelId="{9664BF93-C01F-4B04-8D11-87D68B1F2FF7}" type="pres">
      <dgm:prSet presAssocID="{644AD598-78F9-4C66-B646-E27F45865273}" presName="parentLeftMargin" presStyleLbl="node1" presStyleIdx="0" presStyleCnt="1"/>
      <dgm:spPr/>
      <dgm:t>
        <a:bodyPr/>
        <a:lstStyle/>
        <a:p>
          <a:endParaRPr lang="pt-BR"/>
        </a:p>
      </dgm:t>
    </dgm:pt>
    <dgm:pt modelId="{C01F9B2B-721E-4AC0-8642-76D856E1BD1B}" type="pres">
      <dgm:prSet presAssocID="{644AD598-78F9-4C66-B646-E27F4586527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96028C-914B-414F-A2BF-2CD73DC5D7B4}" type="pres">
      <dgm:prSet presAssocID="{644AD598-78F9-4C66-B646-E27F45865273}" presName="negativeSpace" presStyleCnt="0"/>
      <dgm:spPr/>
    </dgm:pt>
    <dgm:pt modelId="{9AB772C2-C926-4CDA-9E94-381AE57771D0}" type="pres">
      <dgm:prSet presAssocID="{644AD598-78F9-4C66-B646-E27F4586527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8D97F57-BD97-48A0-9290-300338061602}" type="presOf" srcId="{68FDFE37-E3C6-48EF-A183-2447071A9365}" destId="{73AC246A-E690-4EF6-B4BF-817614FBA85A}" srcOrd="0" destOrd="0" presId="urn:microsoft.com/office/officeart/2005/8/layout/list1"/>
    <dgm:cxn modelId="{FDEF6948-8B9A-448E-8A78-C4F47BFD58EE}" type="presOf" srcId="{4BBA9C2F-D298-430B-B6C6-17127A8872D5}" destId="{9AB772C2-C926-4CDA-9E94-381AE57771D0}" srcOrd="0" destOrd="1" presId="urn:microsoft.com/office/officeart/2005/8/layout/list1"/>
    <dgm:cxn modelId="{39FF08C7-6FA0-4BEF-8D6E-B31B8F99B523}" type="presOf" srcId="{644AD598-78F9-4C66-B646-E27F45865273}" destId="{9664BF93-C01F-4B04-8D11-87D68B1F2FF7}" srcOrd="0" destOrd="0" presId="urn:microsoft.com/office/officeart/2005/8/layout/list1"/>
    <dgm:cxn modelId="{692A5750-B4BC-43CE-8CB8-9827C491EB22}" type="presOf" srcId="{4D3A5238-D1A1-4B89-B94E-EA240677A981}" destId="{9AB772C2-C926-4CDA-9E94-381AE57771D0}" srcOrd="0" destOrd="2" presId="urn:microsoft.com/office/officeart/2005/8/layout/list1"/>
    <dgm:cxn modelId="{9A14303E-0839-4DE9-9AD8-951E06DB9FD3}" srcId="{644AD598-78F9-4C66-B646-E27F45865273}" destId="{EEA1F741-0BEF-46BA-9196-D6EB4DCA9DD5}" srcOrd="0" destOrd="0" parTransId="{83F041AB-0E01-473E-8AC8-15803622533D}" sibTransId="{39FC712B-0B72-4706-914B-6D3085F6F8AE}"/>
    <dgm:cxn modelId="{FF5DBE74-A4CE-4235-8FC1-63E13F2D3842}" srcId="{644AD598-78F9-4C66-B646-E27F45865273}" destId="{4BBA9C2F-D298-430B-B6C6-17127A8872D5}" srcOrd="1" destOrd="0" parTransId="{081BD259-BAEB-4D9B-8498-20D8DE82D984}" sibTransId="{9DF396E9-7CDD-4779-B72D-2A81C4B39E04}"/>
    <dgm:cxn modelId="{6319581B-5CCC-49D6-B7D3-DF7161B394A9}" srcId="{644AD598-78F9-4C66-B646-E27F45865273}" destId="{4D3A5238-D1A1-4B89-B94E-EA240677A981}" srcOrd="2" destOrd="0" parTransId="{597C0918-CC74-4608-97DF-DB535C29F19D}" sibTransId="{E7E98AC9-6ACA-4DCE-ABF2-CB6C6A76A2F8}"/>
    <dgm:cxn modelId="{1C97DDB8-4293-4BA2-A738-85B3621B6FAB}" srcId="{68FDFE37-E3C6-48EF-A183-2447071A9365}" destId="{644AD598-78F9-4C66-B646-E27F45865273}" srcOrd="0" destOrd="0" parTransId="{1E3566D4-A51B-441E-A703-057F92D805A4}" sibTransId="{E537944E-B2A2-4B24-AA80-888F7DDBA6ED}"/>
    <dgm:cxn modelId="{AB429066-6753-454F-8F7F-4DE145123B72}" type="presOf" srcId="{EEA1F741-0BEF-46BA-9196-D6EB4DCA9DD5}" destId="{9AB772C2-C926-4CDA-9E94-381AE57771D0}" srcOrd="0" destOrd="0" presId="urn:microsoft.com/office/officeart/2005/8/layout/list1"/>
    <dgm:cxn modelId="{DEED5C97-1481-4EFD-AB6F-E3104F1008DF}" type="presOf" srcId="{644AD598-78F9-4C66-B646-E27F45865273}" destId="{C01F9B2B-721E-4AC0-8642-76D856E1BD1B}" srcOrd="1" destOrd="0" presId="urn:microsoft.com/office/officeart/2005/8/layout/list1"/>
    <dgm:cxn modelId="{60F2E6AD-8B13-43A4-8B79-F255C5D27C60}" type="presParOf" srcId="{73AC246A-E690-4EF6-B4BF-817614FBA85A}" destId="{E90836BF-0ABF-4ABC-8A8B-E3AB1B1ED7F1}" srcOrd="0" destOrd="0" presId="urn:microsoft.com/office/officeart/2005/8/layout/list1"/>
    <dgm:cxn modelId="{DB8AAFE2-ADD2-41A7-871C-6EEEF48C0BAA}" type="presParOf" srcId="{E90836BF-0ABF-4ABC-8A8B-E3AB1B1ED7F1}" destId="{9664BF93-C01F-4B04-8D11-87D68B1F2FF7}" srcOrd="0" destOrd="0" presId="urn:microsoft.com/office/officeart/2005/8/layout/list1"/>
    <dgm:cxn modelId="{6140D94F-483A-4BD1-8C5E-2CE44CFCAC09}" type="presParOf" srcId="{E90836BF-0ABF-4ABC-8A8B-E3AB1B1ED7F1}" destId="{C01F9B2B-721E-4AC0-8642-76D856E1BD1B}" srcOrd="1" destOrd="0" presId="urn:microsoft.com/office/officeart/2005/8/layout/list1"/>
    <dgm:cxn modelId="{8E780EBB-233E-406D-8A67-A7FADBD8D970}" type="presParOf" srcId="{73AC246A-E690-4EF6-B4BF-817614FBA85A}" destId="{0196028C-914B-414F-A2BF-2CD73DC5D7B4}" srcOrd="1" destOrd="0" presId="urn:microsoft.com/office/officeart/2005/8/layout/list1"/>
    <dgm:cxn modelId="{1B7C9590-7841-47A3-91AD-C9614252C1C9}" type="presParOf" srcId="{73AC246A-E690-4EF6-B4BF-817614FBA85A}" destId="{9AB772C2-C926-4CDA-9E94-381AE57771D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FDFE37-E3C6-48EF-A183-2447071A9365}" type="doc">
      <dgm:prSet loTypeId="urn:microsoft.com/office/officeart/2005/8/layout/list1" loCatId="list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t-BR"/>
        </a:p>
      </dgm:t>
    </dgm:pt>
    <dgm:pt modelId="{644AD598-78F9-4C66-B646-E27F45865273}">
      <dgm:prSet phldrT="[Texto]"/>
      <dgm:spPr/>
      <dgm:t>
        <a:bodyPr/>
        <a:lstStyle/>
        <a:p>
          <a:r>
            <a:rPr lang="en-US" dirty="0" smtClean="0"/>
            <a:t>Tratamento</a:t>
          </a:r>
          <a:endParaRPr lang="pt-BR" dirty="0"/>
        </a:p>
      </dgm:t>
    </dgm:pt>
    <dgm:pt modelId="{1E3566D4-A51B-441E-A703-057F92D805A4}" type="parTrans" cxnId="{1C97DDB8-4293-4BA2-A738-85B3621B6FAB}">
      <dgm:prSet/>
      <dgm:spPr/>
      <dgm:t>
        <a:bodyPr/>
        <a:lstStyle/>
        <a:p>
          <a:endParaRPr lang="pt-BR"/>
        </a:p>
      </dgm:t>
    </dgm:pt>
    <dgm:pt modelId="{E537944E-B2A2-4B24-AA80-888F7DDBA6ED}" type="sibTrans" cxnId="{1C97DDB8-4293-4BA2-A738-85B3621B6FAB}">
      <dgm:prSet/>
      <dgm:spPr/>
      <dgm:t>
        <a:bodyPr/>
        <a:lstStyle/>
        <a:p>
          <a:endParaRPr lang="pt-BR"/>
        </a:p>
      </dgm:t>
    </dgm:pt>
    <dgm:pt modelId="{EEA1F741-0BEF-46BA-9196-D6EB4DCA9DD5}">
      <dgm:prSet/>
      <dgm:spPr/>
      <dgm:t>
        <a:bodyPr/>
        <a:lstStyle/>
        <a:p>
          <a:r>
            <a:rPr lang="en-US" dirty="0" smtClean="0"/>
            <a:t>Dieta</a:t>
          </a:r>
          <a:endParaRPr lang="pt-BR" dirty="0"/>
        </a:p>
      </dgm:t>
    </dgm:pt>
    <dgm:pt modelId="{83F041AB-0E01-473E-8AC8-15803622533D}" type="parTrans" cxnId="{9A14303E-0839-4DE9-9AD8-951E06DB9FD3}">
      <dgm:prSet/>
      <dgm:spPr/>
      <dgm:t>
        <a:bodyPr/>
        <a:lstStyle/>
        <a:p>
          <a:endParaRPr lang="pt-BR"/>
        </a:p>
      </dgm:t>
    </dgm:pt>
    <dgm:pt modelId="{39FC712B-0B72-4706-914B-6D3085F6F8AE}" type="sibTrans" cxnId="{9A14303E-0839-4DE9-9AD8-951E06DB9FD3}">
      <dgm:prSet/>
      <dgm:spPr/>
      <dgm:t>
        <a:bodyPr/>
        <a:lstStyle/>
        <a:p>
          <a:endParaRPr lang="pt-BR"/>
        </a:p>
      </dgm:t>
    </dgm:pt>
    <dgm:pt modelId="{1F3F10B5-D6CE-4ED8-BD9F-6A44175AF5AA}">
      <dgm:prSet/>
      <dgm:spPr/>
      <dgm:t>
        <a:bodyPr/>
        <a:lstStyle/>
        <a:p>
          <a:r>
            <a:rPr lang="en-US" dirty="0" smtClean="0"/>
            <a:t>Fontes Alternativas</a:t>
          </a:r>
          <a:endParaRPr lang="pt-BR" dirty="0"/>
        </a:p>
      </dgm:t>
    </dgm:pt>
    <dgm:pt modelId="{FB877C41-BCC1-438C-80D7-93940A7F4E25}" type="parTrans" cxnId="{CC40C74E-22CA-44E8-B2F5-E141A737AC35}">
      <dgm:prSet/>
      <dgm:spPr/>
    </dgm:pt>
    <dgm:pt modelId="{2DCD600C-7FD3-46A1-B8C7-51B4B7A037D8}" type="sibTrans" cxnId="{CC40C74E-22CA-44E8-B2F5-E141A737AC35}">
      <dgm:prSet/>
      <dgm:spPr/>
    </dgm:pt>
    <dgm:pt modelId="{7EEBD5E9-4B0B-4AD7-8D96-6D06EBA6A519}">
      <dgm:prSet/>
      <dgm:spPr/>
      <dgm:t>
        <a:bodyPr/>
        <a:lstStyle/>
        <a:p>
          <a:r>
            <a:rPr lang="en-US" dirty="0" smtClean="0"/>
            <a:t>Leites com baixo teor de Lactose</a:t>
          </a:r>
          <a:endParaRPr lang="pt-BR" dirty="0"/>
        </a:p>
      </dgm:t>
    </dgm:pt>
    <dgm:pt modelId="{395B48D1-DB67-4167-A188-AB556BFF5BEA}" type="parTrans" cxnId="{C253B456-111F-4927-8C89-BBEEF98BDE17}">
      <dgm:prSet/>
      <dgm:spPr/>
    </dgm:pt>
    <dgm:pt modelId="{C0396500-BB53-4C6E-A7BD-340526C74E67}" type="sibTrans" cxnId="{C253B456-111F-4927-8C89-BBEEF98BDE17}">
      <dgm:prSet/>
      <dgm:spPr/>
    </dgm:pt>
    <dgm:pt modelId="{6F283E4F-E3D0-4550-9BE4-F7129A239951}">
      <dgm:prSet/>
      <dgm:spPr/>
      <dgm:t>
        <a:bodyPr/>
        <a:lstStyle/>
        <a:p>
          <a:r>
            <a:rPr lang="en-US" dirty="0" smtClean="0"/>
            <a:t>Enzimas comerciais</a:t>
          </a:r>
          <a:endParaRPr lang="pt-BR" dirty="0"/>
        </a:p>
      </dgm:t>
    </dgm:pt>
    <dgm:pt modelId="{E7AEBC9B-3FEE-4C06-A7F6-D676F63C390D}" type="parTrans" cxnId="{26171A23-86AA-4019-A05C-B9E3F349DB68}">
      <dgm:prSet/>
      <dgm:spPr/>
    </dgm:pt>
    <dgm:pt modelId="{F3FD410D-9907-48F8-8BBA-5E01FED02DE1}" type="sibTrans" cxnId="{26171A23-86AA-4019-A05C-B9E3F349DB68}">
      <dgm:prSet/>
      <dgm:spPr/>
    </dgm:pt>
    <dgm:pt modelId="{73AC246A-E690-4EF6-B4BF-817614FBA85A}" type="pres">
      <dgm:prSet presAssocID="{68FDFE37-E3C6-48EF-A183-2447071A936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90836BF-0ABF-4ABC-8A8B-E3AB1B1ED7F1}" type="pres">
      <dgm:prSet presAssocID="{644AD598-78F9-4C66-B646-E27F45865273}" presName="parentLin" presStyleCnt="0"/>
      <dgm:spPr/>
    </dgm:pt>
    <dgm:pt modelId="{9664BF93-C01F-4B04-8D11-87D68B1F2FF7}" type="pres">
      <dgm:prSet presAssocID="{644AD598-78F9-4C66-B646-E27F45865273}" presName="parentLeftMargin" presStyleLbl="node1" presStyleIdx="0" presStyleCnt="1"/>
      <dgm:spPr/>
      <dgm:t>
        <a:bodyPr/>
        <a:lstStyle/>
        <a:p>
          <a:endParaRPr lang="pt-BR"/>
        </a:p>
      </dgm:t>
    </dgm:pt>
    <dgm:pt modelId="{C01F9B2B-721E-4AC0-8642-76D856E1BD1B}" type="pres">
      <dgm:prSet presAssocID="{644AD598-78F9-4C66-B646-E27F4586527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96028C-914B-414F-A2BF-2CD73DC5D7B4}" type="pres">
      <dgm:prSet presAssocID="{644AD598-78F9-4C66-B646-E27F45865273}" presName="negativeSpace" presStyleCnt="0"/>
      <dgm:spPr/>
    </dgm:pt>
    <dgm:pt modelId="{9AB772C2-C926-4CDA-9E94-381AE57771D0}" type="pres">
      <dgm:prSet presAssocID="{644AD598-78F9-4C66-B646-E27F45865273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7FA71AE-55AC-47BB-8089-70DB5A87B7F5}" type="presOf" srcId="{6F283E4F-E3D0-4550-9BE4-F7129A239951}" destId="{9AB772C2-C926-4CDA-9E94-381AE57771D0}" srcOrd="0" destOrd="3" presId="urn:microsoft.com/office/officeart/2005/8/layout/list1"/>
    <dgm:cxn modelId="{D93D20D9-BF2E-43EF-92D1-BD92C0A64A7B}" type="presOf" srcId="{1F3F10B5-D6CE-4ED8-BD9F-6A44175AF5AA}" destId="{9AB772C2-C926-4CDA-9E94-381AE57771D0}" srcOrd="0" destOrd="1" presId="urn:microsoft.com/office/officeart/2005/8/layout/list1"/>
    <dgm:cxn modelId="{E4581B40-0196-4385-A3B4-E5AADB478415}" type="presOf" srcId="{68FDFE37-E3C6-48EF-A183-2447071A9365}" destId="{73AC246A-E690-4EF6-B4BF-817614FBA85A}" srcOrd="0" destOrd="0" presId="urn:microsoft.com/office/officeart/2005/8/layout/list1"/>
    <dgm:cxn modelId="{C253B456-111F-4927-8C89-BBEEF98BDE17}" srcId="{644AD598-78F9-4C66-B646-E27F45865273}" destId="{7EEBD5E9-4B0B-4AD7-8D96-6D06EBA6A519}" srcOrd="2" destOrd="0" parTransId="{395B48D1-DB67-4167-A188-AB556BFF5BEA}" sibTransId="{C0396500-BB53-4C6E-A7BD-340526C74E67}"/>
    <dgm:cxn modelId="{26171A23-86AA-4019-A05C-B9E3F349DB68}" srcId="{644AD598-78F9-4C66-B646-E27F45865273}" destId="{6F283E4F-E3D0-4550-9BE4-F7129A239951}" srcOrd="3" destOrd="0" parTransId="{E7AEBC9B-3FEE-4C06-A7F6-D676F63C390D}" sibTransId="{F3FD410D-9907-48F8-8BBA-5E01FED02DE1}"/>
    <dgm:cxn modelId="{9A14303E-0839-4DE9-9AD8-951E06DB9FD3}" srcId="{644AD598-78F9-4C66-B646-E27F45865273}" destId="{EEA1F741-0BEF-46BA-9196-D6EB4DCA9DD5}" srcOrd="0" destOrd="0" parTransId="{83F041AB-0E01-473E-8AC8-15803622533D}" sibTransId="{39FC712B-0B72-4706-914B-6D3085F6F8AE}"/>
    <dgm:cxn modelId="{2D6B24A5-49B4-4E5D-9E40-9DDBFB88351B}" type="presOf" srcId="{644AD598-78F9-4C66-B646-E27F45865273}" destId="{9664BF93-C01F-4B04-8D11-87D68B1F2FF7}" srcOrd="0" destOrd="0" presId="urn:microsoft.com/office/officeart/2005/8/layout/list1"/>
    <dgm:cxn modelId="{28EF5320-2133-4F39-A6A3-97CC74DEC8AB}" type="presOf" srcId="{644AD598-78F9-4C66-B646-E27F45865273}" destId="{C01F9B2B-721E-4AC0-8642-76D856E1BD1B}" srcOrd="1" destOrd="0" presId="urn:microsoft.com/office/officeart/2005/8/layout/list1"/>
    <dgm:cxn modelId="{1C97DDB8-4293-4BA2-A738-85B3621B6FAB}" srcId="{68FDFE37-E3C6-48EF-A183-2447071A9365}" destId="{644AD598-78F9-4C66-B646-E27F45865273}" srcOrd="0" destOrd="0" parTransId="{1E3566D4-A51B-441E-A703-057F92D805A4}" sibTransId="{E537944E-B2A2-4B24-AA80-888F7DDBA6ED}"/>
    <dgm:cxn modelId="{085E4878-FA97-4A9B-B164-9B0EC201C5D0}" type="presOf" srcId="{EEA1F741-0BEF-46BA-9196-D6EB4DCA9DD5}" destId="{9AB772C2-C926-4CDA-9E94-381AE57771D0}" srcOrd="0" destOrd="0" presId="urn:microsoft.com/office/officeart/2005/8/layout/list1"/>
    <dgm:cxn modelId="{450FDF87-DB28-45DC-BECA-0813B8FF2656}" type="presOf" srcId="{7EEBD5E9-4B0B-4AD7-8D96-6D06EBA6A519}" destId="{9AB772C2-C926-4CDA-9E94-381AE57771D0}" srcOrd="0" destOrd="2" presId="urn:microsoft.com/office/officeart/2005/8/layout/list1"/>
    <dgm:cxn modelId="{CC40C74E-22CA-44E8-B2F5-E141A737AC35}" srcId="{644AD598-78F9-4C66-B646-E27F45865273}" destId="{1F3F10B5-D6CE-4ED8-BD9F-6A44175AF5AA}" srcOrd="1" destOrd="0" parTransId="{FB877C41-BCC1-438C-80D7-93940A7F4E25}" sibTransId="{2DCD600C-7FD3-46A1-B8C7-51B4B7A037D8}"/>
    <dgm:cxn modelId="{1190DCBB-FF7F-423A-8CF7-8C07BCDC686D}" type="presParOf" srcId="{73AC246A-E690-4EF6-B4BF-817614FBA85A}" destId="{E90836BF-0ABF-4ABC-8A8B-E3AB1B1ED7F1}" srcOrd="0" destOrd="0" presId="urn:microsoft.com/office/officeart/2005/8/layout/list1"/>
    <dgm:cxn modelId="{6C65260F-E3E3-43A9-9B60-0B66E3B30CF8}" type="presParOf" srcId="{E90836BF-0ABF-4ABC-8A8B-E3AB1B1ED7F1}" destId="{9664BF93-C01F-4B04-8D11-87D68B1F2FF7}" srcOrd="0" destOrd="0" presId="urn:microsoft.com/office/officeart/2005/8/layout/list1"/>
    <dgm:cxn modelId="{3B52235C-6405-4C0D-BDC7-B2220A49E143}" type="presParOf" srcId="{E90836BF-0ABF-4ABC-8A8B-E3AB1B1ED7F1}" destId="{C01F9B2B-721E-4AC0-8642-76D856E1BD1B}" srcOrd="1" destOrd="0" presId="urn:microsoft.com/office/officeart/2005/8/layout/list1"/>
    <dgm:cxn modelId="{13851B5F-593F-4C7F-8609-AA0900C9915A}" type="presParOf" srcId="{73AC246A-E690-4EF6-B4BF-817614FBA85A}" destId="{0196028C-914B-414F-A2BF-2CD73DC5D7B4}" srcOrd="1" destOrd="0" presId="urn:microsoft.com/office/officeart/2005/8/layout/list1"/>
    <dgm:cxn modelId="{1547075C-854D-4B59-A0D6-816D24373118}" type="presParOf" srcId="{73AC246A-E690-4EF6-B4BF-817614FBA85A}" destId="{9AB772C2-C926-4CDA-9E94-381AE57771D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E5E4782-4D06-4374-A418-B08CD693395D}" type="doc">
      <dgm:prSet loTypeId="urn:microsoft.com/office/officeart/2005/8/layout/pyramid2" loCatId="list" qsTypeId="urn:microsoft.com/office/officeart/2005/8/quickstyle/3d3" qsCatId="3D" csTypeId="urn:microsoft.com/office/officeart/2005/8/colors/colorful5" csCatId="colorful" phldr="1"/>
      <dgm:spPr/>
    </dgm:pt>
    <dgm:pt modelId="{B6509F8A-145E-4621-B494-8FC97E53DE2B}">
      <dgm:prSet phldrT="[Texto]"/>
      <dgm:spPr/>
      <dgm:t>
        <a:bodyPr/>
        <a:lstStyle/>
        <a:p>
          <a:r>
            <a:rPr lang="en-US" dirty="0" smtClean="0"/>
            <a:t>História/ Exame </a:t>
          </a:r>
          <a:endParaRPr lang="pt-BR" dirty="0"/>
        </a:p>
      </dgm:t>
    </dgm:pt>
    <dgm:pt modelId="{9B26C119-9901-4E97-A596-21E3CED37071}" type="parTrans" cxnId="{0CE0E96C-683C-4536-A394-AF5000C2D7EC}">
      <dgm:prSet/>
      <dgm:spPr/>
      <dgm:t>
        <a:bodyPr/>
        <a:lstStyle/>
        <a:p>
          <a:endParaRPr lang="pt-BR"/>
        </a:p>
      </dgm:t>
    </dgm:pt>
    <dgm:pt modelId="{77F83CB2-C886-4335-9264-414A8DC0C100}" type="sibTrans" cxnId="{0CE0E96C-683C-4536-A394-AF5000C2D7EC}">
      <dgm:prSet/>
      <dgm:spPr/>
      <dgm:t>
        <a:bodyPr/>
        <a:lstStyle/>
        <a:p>
          <a:endParaRPr lang="pt-BR"/>
        </a:p>
      </dgm:t>
    </dgm:pt>
    <dgm:pt modelId="{FE3C55B2-0F58-4318-96E1-DBDF8A865F70}">
      <dgm:prSet phldrT="[Texto]"/>
      <dgm:spPr/>
      <dgm:t>
        <a:bodyPr/>
        <a:lstStyle/>
        <a:p>
          <a:r>
            <a:rPr lang="en-US" dirty="0" smtClean="0"/>
            <a:t>Sintomas</a:t>
          </a:r>
          <a:endParaRPr lang="pt-BR" dirty="0"/>
        </a:p>
      </dgm:t>
    </dgm:pt>
    <dgm:pt modelId="{90F1085B-9009-4F55-AAAA-6AA559807728}" type="parTrans" cxnId="{81A629CB-5738-4D66-8451-8F52ED5C3143}">
      <dgm:prSet/>
      <dgm:spPr/>
      <dgm:t>
        <a:bodyPr/>
        <a:lstStyle/>
        <a:p>
          <a:endParaRPr lang="pt-BR"/>
        </a:p>
      </dgm:t>
    </dgm:pt>
    <dgm:pt modelId="{CB26D7E7-0831-46F7-9DBB-A49B33BB2E7C}" type="sibTrans" cxnId="{81A629CB-5738-4D66-8451-8F52ED5C3143}">
      <dgm:prSet/>
      <dgm:spPr/>
      <dgm:t>
        <a:bodyPr/>
        <a:lstStyle/>
        <a:p>
          <a:endParaRPr lang="pt-BR"/>
        </a:p>
      </dgm:t>
    </dgm:pt>
    <dgm:pt modelId="{8F54F16D-BCCC-4EC8-B31A-C4E9AF2E3567}">
      <dgm:prSet phldrT="[Texto]"/>
      <dgm:spPr/>
      <dgm:t>
        <a:bodyPr/>
        <a:lstStyle/>
        <a:p>
          <a:r>
            <a:rPr lang="en-US" dirty="0" smtClean="0"/>
            <a:t>Testes Alérgicos</a:t>
          </a:r>
          <a:endParaRPr lang="pt-BR" dirty="0"/>
        </a:p>
      </dgm:t>
    </dgm:pt>
    <dgm:pt modelId="{3510BE45-D1E7-4B2F-A4C9-B062C33A0826}" type="parTrans" cxnId="{5BAC53AD-0F0B-419D-B9A2-A4A267C83F88}">
      <dgm:prSet/>
      <dgm:spPr/>
      <dgm:t>
        <a:bodyPr/>
        <a:lstStyle/>
        <a:p>
          <a:endParaRPr lang="pt-BR"/>
        </a:p>
      </dgm:t>
    </dgm:pt>
    <dgm:pt modelId="{25104CE2-B3A7-4C36-847D-219925FE09BB}" type="sibTrans" cxnId="{5BAC53AD-0F0B-419D-B9A2-A4A267C83F88}">
      <dgm:prSet/>
      <dgm:spPr/>
      <dgm:t>
        <a:bodyPr/>
        <a:lstStyle/>
        <a:p>
          <a:endParaRPr lang="pt-BR"/>
        </a:p>
      </dgm:t>
    </dgm:pt>
    <dgm:pt modelId="{0DA87552-63EE-415A-9115-27B9B55D58B0}">
      <dgm:prSet/>
      <dgm:spPr/>
      <dgm:t>
        <a:bodyPr/>
        <a:lstStyle/>
        <a:p>
          <a:r>
            <a:rPr lang="en-US" dirty="0" smtClean="0"/>
            <a:t>Dieta de Exclusão</a:t>
          </a:r>
          <a:endParaRPr lang="pt-BR" dirty="0"/>
        </a:p>
      </dgm:t>
    </dgm:pt>
    <dgm:pt modelId="{D7592C69-E2E2-4080-A7F7-AE1D4F84E366}" type="parTrans" cxnId="{04CC896A-D4A8-47A7-9E56-588B96B912C8}">
      <dgm:prSet/>
      <dgm:spPr/>
      <dgm:t>
        <a:bodyPr/>
        <a:lstStyle/>
        <a:p>
          <a:endParaRPr lang="pt-BR"/>
        </a:p>
      </dgm:t>
    </dgm:pt>
    <dgm:pt modelId="{FD1199FE-6E19-4AC1-AC1F-C2DB6232757F}" type="sibTrans" cxnId="{04CC896A-D4A8-47A7-9E56-588B96B912C8}">
      <dgm:prSet/>
      <dgm:spPr/>
      <dgm:t>
        <a:bodyPr/>
        <a:lstStyle/>
        <a:p>
          <a:endParaRPr lang="pt-BR"/>
        </a:p>
      </dgm:t>
    </dgm:pt>
    <dgm:pt modelId="{07DB84C7-9B5E-4055-B588-4D16392376BC}" type="pres">
      <dgm:prSet presAssocID="{BE5E4782-4D06-4374-A418-B08CD693395D}" presName="compositeShape" presStyleCnt="0">
        <dgm:presLayoutVars>
          <dgm:dir/>
          <dgm:resizeHandles/>
        </dgm:presLayoutVars>
      </dgm:prSet>
      <dgm:spPr/>
    </dgm:pt>
    <dgm:pt modelId="{00B2A22A-928C-49A5-9C34-84D8C3DDE140}" type="pres">
      <dgm:prSet presAssocID="{BE5E4782-4D06-4374-A418-B08CD693395D}" presName="pyramid" presStyleLbl="node1" presStyleIdx="0" presStyleCnt="1"/>
      <dgm:spPr/>
    </dgm:pt>
    <dgm:pt modelId="{C3D9BDF1-5912-4FC5-91BB-2901B2BB1864}" type="pres">
      <dgm:prSet presAssocID="{BE5E4782-4D06-4374-A418-B08CD693395D}" presName="theList" presStyleCnt="0"/>
      <dgm:spPr/>
    </dgm:pt>
    <dgm:pt modelId="{D4BA34DF-FB7A-43F9-AA02-7D93E65CFF6B}" type="pres">
      <dgm:prSet presAssocID="{B6509F8A-145E-4621-B494-8FC97E53DE2B}" presName="aNode" presStyleLbl="fgAcc1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4159606-25C3-47B9-8D09-3581B30407AA}" type="pres">
      <dgm:prSet presAssocID="{B6509F8A-145E-4621-B494-8FC97E53DE2B}" presName="aSpace" presStyleCnt="0"/>
      <dgm:spPr/>
    </dgm:pt>
    <dgm:pt modelId="{C558ED6E-6A37-4EBB-9F7A-899D8F85931F}" type="pres">
      <dgm:prSet presAssocID="{FE3C55B2-0F58-4318-96E1-DBDF8A865F70}" presName="aNode" presStyleLbl="fgAcc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437A986-DBBA-4191-85C4-753299F31C8C}" type="pres">
      <dgm:prSet presAssocID="{FE3C55B2-0F58-4318-96E1-DBDF8A865F70}" presName="aSpace" presStyleCnt="0"/>
      <dgm:spPr/>
    </dgm:pt>
    <dgm:pt modelId="{6D6E64D4-FAB3-4E81-AF21-EE811C8A737D}" type="pres">
      <dgm:prSet presAssocID="{8F54F16D-BCCC-4EC8-B31A-C4E9AF2E3567}" presName="aNode" presStyleLbl="fgAcc1" presStyleIdx="2" presStyleCnt="4" custLinFactNeighborX="-1081" custLinFactNeighborY="-114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BB93069-74CB-4706-846A-8CE0096FCB24}" type="pres">
      <dgm:prSet presAssocID="{8F54F16D-BCCC-4EC8-B31A-C4E9AF2E3567}" presName="aSpace" presStyleCnt="0"/>
      <dgm:spPr/>
    </dgm:pt>
    <dgm:pt modelId="{9EC3AB55-B418-4B60-A30F-04A977F61AC9}" type="pres">
      <dgm:prSet presAssocID="{0DA87552-63EE-415A-9115-27B9B55D58B0}" presName="aNode" presStyleLbl="fgAcc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C20FBE6-9762-4586-94A6-FB7CF85BB375}" type="pres">
      <dgm:prSet presAssocID="{0DA87552-63EE-415A-9115-27B9B55D58B0}" presName="aSpace" presStyleCnt="0"/>
      <dgm:spPr/>
    </dgm:pt>
  </dgm:ptLst>
  <dgm:cxnLst>
    <dgm:cxn modelId="{04CC896A-D4A8-47A7-9E56-588B96B912C8}" srcId="{BE5E4782-4D06-4374-A418-B08CD693395D}" destId="{0DA87552-63EE-415A-9115-27B9B55D58B0}" srcOrd="3" destOrd="0" parTransId="{D7592C69-E2E2-4080-A7F7-AE1D4F84E366}" sibTransId="{FD1199FE-6E19-4AC1-AC1F-C2DB6232757F}"/>
    <dgm:cxn modelId="{990F3AB7-191A-4E87-84DE-6001F225A85A}" type="presOf" srcId="{8F54F16D-BCCC-4EC8-B31A-C4E9AF2E3567}" destId="{6D6E64D4-FAB3-4E81-AF21-EE811C8A737D}" srcOrd="0" destOrd="0" presId="urn:microsoft.com/office/officeart/2005/8/layout/pyramid2"/>
    <dgm:cxn modelId="{BD34033F-56CB-43F3-8529-996ADCBDDF45}" type="presOf" srcId="{BE5E4782-4D06-4374-A418-B08CD693395D}" destId="{07DB84C7-9B5E-4055-B588-4D16392376BC}" srcOrd="0" destOrd="0" presId="urn:microsoft.com/office/officeart/2005/8/layout/pyramid2"/>
    <dgm:cxn modelId="{5BAC53AD-0F0B-419D-B9A2-A4A267C83F88}" srcId="{BE5E4782-4D06-4374-A418-B08CD693395D}" destId="{8F54F16D-BCCC-4EC8-B31A-C4E9AF2E3567}" srcOrd="2" destOrd="0" parTransId="{3510BE45-D1E7-4B2F-A4C9-B062C33A0826}" sibTransId="{25104CE2-B3A7-4C36-847D-219925FE09BB}"/>
    <dgm:cxn modelId="{C792D8C5-5F40-4A05-B2A8-3F0E64993727}" type="presOf" srcId="{B6509F8A-145E-4621-B494-8FC97E53DE2B}" destId="{D4BA34DF-FB7A-43F9-AA02-7D93E65CFF6B}" srcOrd="0" destOrd="0" presId="urn:microsoft.com/office/officeart/2005/8/layout/pyramid2"/>
    <dgm:cxn modelId="{81A629CB-5738-4D66-8451-8F52ED5C3143}" srcId="{BE5E4782-4D06-4374-A418-B08CD693395D}" destId="{FE3C55B2-0F58-4318-96E1-DBDF8A865F70}" srcOrd="1" destOrd="0" parTransId="{90F1085B-9009-4F55-AAAA-6AA559807728}" sibTransId="{CB26D7E7-0831-46F7-9DBB-A49B33BB2E7C}"/>
    <dgm:cxn modelId="{BD0C4F2A-1454-4B4C-A8B9-DCA10B7A686E}" type="presOf" srcId="{FE3C55B2-0F58-4318-96E1-DBDF8A865F70}" destId="{C558ED6E-6A37-4EBB-9F7A-899D8F85931F}" srcOrd="0" destOrd="0" presId="urn:microsoft.com/office/officeart/2005/8/layout/pyramid2"/>
    <dgm:cxn modelId="{7E5D8729-B108-4E2C-B10E-A18E22695E5E}" type="presOf" srcId="{0DA87552-63EE-415A-9115-27B9B55D58B0}" destId="{9EC3AB55-B418-4B60-A30F-04A977F61AC9}" srcOrd="0" destOrd="0" presId="urn:microsoft.com/office/officeart/2005/8/layout/pyramid2"/>
    <dgm:cxn modelId="{0CE0E96C-683C-4536-A394-AF5000C2D7EC}" srcId="{BE5E4782-4D06-4374-A418-B08CD693395D}" destId="{B6509F8A-145E-4621-B494-8FC97E53DE2B}" srcOrd="0" destOrd="0" parTransId="{9B26C119-9901-4E97-A596-21E3CED37071}" sibTransId="{77F83CB2-C886-4335-9264-414A8DC0C100}"/>
    <dgm:cxn modelId="{B78C2C33-DD20-40EB-B059-5EEAE793EAFD}" type="presParOf" srcId="{07DB84C7-9B5E-4055-B588-4D16392376BC}" destId="{00B2A22A-928C-49A5-9C34-84D8C3DDE140}" srcOrd="0" destOrd="0" presId="urn:microsoft.com/office/officeart/2005/8/layout/pyramid2"/>
    <dgm:cxn modelId="{59B3E9C8-20F9-41F6-95EA-35C00B235F20}" type="presParOf" srcId="{07DB84C7-9B5E-4055-B588-4D16392376BC}" destId="{C3D9BDF1-5912-4FC5-91BB-2901B2BB1864}" srcOrd="1" destOrd="0" presId="urn:microsoft.com/office/officeart/2005/8/layout/pyramid2"/>
    <dgm:cxn modelId="{24D58593-450F-42C5-A23D-2FAF71FECDBC}" type="presParOf" srcId="{C3D9BDF1-5912-4FC5-91BB-2901B2BB1864}" destId="{D4BA34DF-FB7A-43F9-AA02-7D93E65CFF6B}" srcOrd="0" destOrd="0" presId="urn:microsoft.com/office/officeart/2005/8/layout/pyramid2"/>
    <dgm:cxn modelId="{16876301-79D1-4CF6-BA48-21182553B2D8}" type="presParOf" srcId="{C3D9BDF1-5912-4FC5-91BB-2901B2BB1864}" destId="{74159606-25C3-47B9-8D09-3581B30407AA}" srcOrd="1" destOrd="0" presId="urn:microsoft.com/office/officeart/2005/8/layout/pyramid2"/>
    <dgm:cxn modelId="{95A92486-218E-458B-8F46-5CB9699469A6}" type="presParOf" srcId="{C3D9BDF1-5912-4FC5-91BB-2901B2BB1864}" destId="{C558ED6E-6A37-4EBB-9F7A-899D8F85931F}" srcOrd="2" destOrd="0" presId="urn:microsoft.com/office/officeart/2005/8/layout/pyramid2"/>
    <dgm:cxn modelId="{E98729A7-25A9-432D-948B-BBE5C7E6F058}" type="presParOf" srcId="{C3D9BDF1-5912-4FC5-91BB-2901B2BB1864}" destId="{A437A986-DBBA-4191-85C4-753299F31C8C}" srcOrd="3" destOrd="0" presId="urn:microsoft.com/office/officeart/2005/8/layout/pyramid2"/>
    <dgm:cxn modelId="{D3496889-AAF9-4218-9AB7-433AAB7C0D84}" type="presParOf" srcId="{C3D9BDF1-5912-4FC5-91BB-2901B2BB1864}" destId="{6D6E64D4-FAB3-4E81-AF21-EE811C8A737D}" srcOrd="4" destOrd="0" presId="urn:microsoft.com/office/officeart/2005/8/layout/pyramid2"/>
    <dgm:cxn modelId="{FB6B9E79-C2A4-462B-B8AB-94B16A681D51}" type="presParOf" srcId="{C3D9BDF1-5912-4FC5-91BB-2901B2BB1864}" destId="{1BB93069-74CB-4706-846A-8CE0096FCB24}" srcOrd="5" destOrd="0" presId="urn:microsoft.com/office/officeart/2005/8/layout/pyramid2"/>
    <dgm:cxn modelId="{EB485E00-B147-4C4C-949B-BEDD6E78CD96}" type="presParOf" srcId="{C3D9BDF1-5912-4FC5-91BB-2901B2BB1864}" destId="{9EC3AB55-B418-4B60-A30F-04A977F61AC9}" srcOrd="6" destOrd="0" presId="urn:microsoft.com/office/officeart/2005/8/layout/pyramid2"/>
    <dgm:cxn modelId="{7CDA5AA1-A91F-4316-9103-CF5C6EE42BA0}" type="presParOf" srcId="{C3D9BDF1-5912-4FC5-91BB-2901B2BB1864}" destId="{3C20FBE6-9762-4586-94A6-FB7CF85BB375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B772C2-C926-4CDA-9E94-381AE57771D0}">
      <dsp:nvSpPr>
        <dsp:cNvPr id="0" name=""/>
        <dsp:cNvSpPr/>
      </dsp:nvSpPr>
      <dsp:spPr>
        <a:xfrm>
          <a:off x="0" y="467228"/>
          <a:ext cx="7358114" cy="180652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071" tIns="645668" rIns="571071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 smtClean="0"/>
            <a:t>Rara</a:t>
          </a:r>
          <a:endParaRPr lang="pt-B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 smtClean="0"/>
            <a:t>Diarréia grave após o nascimento</a:t>
          </a:r>
          <a:endParaRPr lang="pt-BR" sz="3100" kern="1200" dirty="0"/>
        </a:p>
      </dsp:txBody>
      <dsp:txXfrm>
        <a:off x="0" y="467228"/>
        <a:ext cx="7358114" cy="1806525"/>
      </dsp:txXfrm>
    </dsp:sp>
    <dsp:sp modelId="{C01F9B2B-721E-4AC0-8642-76D856E1BD1B}">
      <dsp:nvSpPr>
        <dsp:cNvPr id="0" name=""/>
        <dsp:cNvSpPr/>
      </dsp:nvSpPr>
      <dsp:spPr>
        <a:xfrm>
          <a:off x="367905" y="9668"/>
          <a:ext cx="5150679" cy="915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4683" tIns="0" rIns="19468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Deficiência Congênita</a:t>
          </a:r>
          <a:endParaRPr lang="pt-BR" sz="3100" kern="1200" dirty="0"/>
        </a:p>
      </dsp:txBody>
      <dsp:txXfrm>
        <a:off x="367905" y="9668"/>
        <a:ext cx="5150679" cy="915120"/>
      </dsp:txXfrm>
    </dsp:sp>
    <dsp:sp modelId="{CD271882-1B5F-4CBE-B305-37F3394C575A}">
      <dsp:nvSpPr>
        <dsp:cNvPr id="0" name=""/>
        <dsp:cNvSpPr/>
      </dsp:nvSpPr>
      <dsp:spPr>
        <a:xfrm>
          <a:off x="0" y="2898713"/>
          <a:ext cx="7358114" cy="180652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071" tIns="645668" rIns="571071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 smtClean="0"/>
            <a:t>Infecções Intestinais</a:t>
          </a:r>
          <a:endParaRPr lang="pt-BR" sz="3100" kern="1200" dirty="0"/>
        </a:p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 smtClean="0"/>
            <a:t>Giardia, parasitoses</a:t>
          </a:r>
          <a:endParaRPr lang="pt-BR" sz="3100" kern="1200" dirty="0"/>
        </a:p>
      </dsp:txBody>
      <dsp:txXfrm>
        <a:off x="0" y="2898713"/>
        <a:ext cx="7358114" cy="1806525"/>
      </dsp:txXfrm>
    </dsp:sp>
    <dsp:sp modelId="{04BE456E-AB0C-4DBE-B2E4-5A3CCD011748}">
      <dsp:nvSpPr>
        <dsp:cNvPr id="0" name=""/>
        <dsp:cNvSpPr/>
      </dsp:nvSpPr>
      <dsp:spPr>
        <a:xfrm>
          <a:off x="367905" y="2441154"/>
          <a:ext cx="5150679" cy="9151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4683" tIns="0" rIns="194683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Deficiência Secundária</a:t>
          </a:r>
          <a:endParaRPr lang="pt-BR" sz="3100" kern="1200" dirty="0"/>
        </a:p>
      </dsp:txBody>
      <dsp:txXfrm>
        <a:off x="367905" y="2441154"/>
        <a:ext cx="5150679" cy="91512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B772C2-C926-4CDA-9E94-381AE57771D0}">
      <dsp:nvSpPr>
        <dsp:cNvPr id="0" name=""/>
        <dsp:cNvSpPr/>
      </dsp:nvSpPr>
      <dsp:spPr>
        <a:xfrm>
          <a:off x="0" y="959591"/>
          <a:ext cx="7358114" cy="2041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071" tIns="749808" rIns="571071" bIns="256032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Diminui a produção da enzima ao longo da vida</a:t>
          </a:r>
          <a:endParaRPr lang="pt-BR" sz="3600" kern="1200" dirty="0"/>
        </a:p>
      </dsp:txBody>
      <dsp:txXfrm>
        <a:off x="0" y="959591"/>
        <a:ext cx="7358114" cy="2041200"/>
      </dsp:txXfrm>
    </dsp:sp>
    <dsp:sp modelId="{C01F9B2B-721E-4AC0-8642-76D856E1BD1B}">
      <dsp:nvSpPr>
        <dsp:cNvPr id="0" name=""/>
        <dsp:cNvSpPr/>
      </dsp:nvSpPr>
      <dsp:spPr>
        <a:xfrm>
          <a:off x="367905" y="357189"/>
          <a:ext cx="5150679" cy="10627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4683" tIns="0" rIns="194683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Deficiência Ontogenética</a:t>
          </a:r>
          <a:endParaRPr lang="pt-BR" sz="3600" kern="1200" dirty="0"/>
        </a:p>
      </dsp:txBody>
      <dsp:txXfrm>
        <a:off x="367905" y="357189"/>
        <a:ext cx="5150679" cy="106272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B772C2-C926-4CDA-9E94-381AE57771D0}">
      <dsp:nvSpPr>
        <dsp:cNvPr id="0" name=""/>
        <dsp:cNvSpPr/>
      </dsp:nvSpPr>
      <dsp:spPr>
        <a:xfrm>
          <a:off x="0" y="927713"/>
          <a:ext cx="8786842" cy="35532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1957" tIns="978916" rIns="681957" bIns="334264" numCol="1" spcCol="1270" anchor="t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/>
            <a:t>Sintomas</a:t>
          </a:r>
          <a:endParaRPr lang="pt-BR" sz="4700" kern="1200" dirty="0"/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/>
            <a:t>Dieta </a:t>
          </a:r>
          <a:r>
            <a:rPr lang="en-US" sz="4700" kern="1200" dirty="0" smtClean="0">
              <a:sym typeface="Wingdings" pitchFamily="2" charset="2"/>
            </a:rPr>
            <a:t> diminuição</a:t>
          </a:r>
          <a:endParaRPr lang="pt-BR" sz="4700" kern="1200" dirty="0"/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700" kern="1200" dirty="0" smtClean="0"/>
            <a:t>Teste de Absorção da Lactose</a:t>
          </a:r>
          <a:endParaRPr lang="pt-BR" sz="4700" kern="1200" dirty="0"/>
        </a:p>
      </dsp:txBody>
      <dsp:txXfrm>
        <a:off x="0" y="927713"/>
        <a:ext cx="8786842" cy="3553200"/>
      </dsp:txXfrm>
    </dsp:sp>
    <dsp:sp modelId="{C01F9B2B-721E-4AC0-8642-76D856E1BD1B}">
      <dsp:nvSpPr>
        <dsp:cNvPr id="0" name=""/>
        <dsp:cNvSpPr/>
      </dsp:nvSpPr>
      <dsp:spPr>
        <a:xfrm>
          <a:off x="439342" y="233993"/>
          <a:ext cx="6150789" cy="138744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32485" tIns="0" rIns="232485" bIns="0" numCol="1" spcCol="1270" anchor="ctr" anchorCtr="0">
          <a:noAutofit/>
        </a:bodyPr>
        <a:lstStyle/>
        <a:p>
          <a:pPr lvl="0" algn="l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700" b="1" kern="1200" dirty="0" smtClean="0"/>
            <a:t>Diagnóstico</a:t>
          </a:r>
          <a:endParaRPr lang="pt-BR" sz="4700" b="1" kern="1200" dirty="0"/>
        </a:p>
      </dsp:txBody>
      <dsp:txXfrm>
        <a:off x="439342" y="233993"/>
        <a:ext cx="6150789" cy="138744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AB772C2-C926-4CDA-9E94-381AE57771D0}">
      <dsp:nvSpPr>
        <dsp:cNvPr id="0" name=""/>
        <dsp:cNvSpPr/>
      </dsp:nvSpPr>
      <dsp:spPr>
        <a:xfrm>
          <a:off x="0" y="602993"/>
          <a:ext cx="7358114" cy="4069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071" tIns="791464" rIns="571071" bIns="270256" numCol="1" spcCol="1270" anchor="t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Dieta</a:t>
          </a:r>
          <a:endParaRPr lang="pt-BR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Fontes Alternativas</a:t>
          </a:r>
          <a:endParaRPr lang="pt-BR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Leites com baixo teor de Lactose</a:t>
          </a:r>
          <a:endParaRPr lang="pt-BR" sz="3800" kern="1200" dirty="0"/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800" kern="1200" dirty="0" smtClean="0"/>
            <a:t>Enzimas comerciais</a:t>
          </a:r>
          <a:endParaRPr lang="pt-BR" sz="3800" kern="1200" dirty="0"/>
        </a:p>
      </dsp:txBody>
      <dsp:txXfrm>
        <a:off x="0" y="602993"/>
        <a:ext cx="7358114" cy="4069800"/>
      </dsp:txXfrm>
    </dsp:sp>
    <dsp:sp modelId="{C01F9B2B-721E-4AC0-8642-76D856E1BD1B}">
      <dsp:nvSpPr>
        <dsp:cNvPr id="0" name=""/>
        <dsp:cNvSpPr/>
      </dsp:nvSpPr>
      <dsp:spPr>
        <a:xfrm>
          <a:off x="367905" y="42113"/>
          <a:ext cx="5150679" cy="11217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4683" tIns="0" rIns="194683" bIns="0" numCol="1" spcCol="1270" anchor="ctr" anchorCtr="0">
          <a:noAutofit/>
        </a:bodyPr>
        <a:lstStyle/>
        <a:p>
          <a:pPr lvl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kern="1200" dirty="0" smtClean="0"/>
            <a:t>Tratamento</a:t>
          </a:r>
          <a:endParaRPr lang="pt-BR" sz="3800" kern="1200" dirty="0"/>
        </a:p>
      </dsp:txBody>
      <dsp:txXfrm>
        <a:off x="367905" y="42113"/>
        <a:ext cx="5150679" cy="112176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0B2A22A-928C-49A5-9C34-84D8C3DDE140}">
      <dsp:nvSpPr>
        <dsp:cNvPr id="0" name=""/>
        <dsp:cNvSpPr/>
      </dsp:nvSpPr>
      <dsp:spPr>
        <a:xfrm>
          <a:off x="711199" y="0"/>
          <a:ext cx="4064000" cy="4064000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BA34DF-FB7A-43F9-AA02-7D93E65CFF6B}">
      <dsp:nvSpPr>
        <dsp:cNvPr id="0" name=""/>
        <dsp:cNvSpPr/>
      </dsp:nvSpPr>
      <dsp:spPr>
        <a:xfrm>
          <a:off x="2743199" y="406796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História/ Exame </a:t>
          </a:r>
          <a:endParaRPr lang="pt-BR" sz="2600" kern="1200" dirty="0"/>
        </a:p>
      </dsp:txBody>
      <dsp:txXfrm>
        <a:off x="2743199" y="406796"/>
        <a:ext cx="2641600" cy="722312"/>
      </dsp:txXfrm>
    </dsp:sp>
    <dsp:sp modelId="{C558ED6E-6A37-4EBB-9F7A-899D8F85931F}">
      <dsp:nvSpPr>
        <dsp:cNvPr id="0" name=""/>
        <dsp:cNvSpPr/>
      </dsp:nvSpPr>
      <dsp:spPr>
        <a:xfrm>
          <a:off x="2743199" y="1219398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Sintomas</a:t>
          </a:r>
          <a:endParaRPr lang="pt-BR" sz="2600" kern="1200" dirty="0"/>
        </a:p>
      </dsp:txBody>
      <dsp:txXfrm>
        <a:off x="2743199" y="1219398"/>
        <a:ext cx="2641600" cy="722312"/>
      </dsp:txXfrm>
    </dsp:sp>
    <dsp:sp modelId="{6D6E64D4-FAB3-4E81-AF21-EE811C8A737D}">
      <dsp:nvSpPr>
        <dsp:cNvPr id="0" name=""/>
        <dsp:cNvSpPr/>
      </dsp:nvSpPr>
      <dsp:spPr>
        <a:xfrm>
          <a:off x="2714644" y="2030970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Testes Alérgicos</a:t>
          </a:r>
          <a:endParaRPr lang="pt-BR" sz="2600" kern="1200" dirty="0"/>
        </a:p>
      </dsp:txBody>
      <dsp:txXfrm>
        <a:off x="2714644" y="2030970"/>
        <a:ext cx="2641600" cy="722312"/>
      </dsp:txXfrm>
    </dsp:sp>
    <dsp:sp modelId="{9EC3AB55-B418-4B60-A30F-04A977F61AC9}">
      <dsp:nvSpPr>
        <dsp:cNvPr id="0" name=""/>
        <dsp:cNvSpPr/>
      </dsp:nvSpPr>
      <dsp:spPr>
        <a:xfrm>
          <a:off x="2743199" y="2844601"/>
          <a:ext cx="2641600" cy="72231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Dieta de Exclusão</a:t>
          </a:r>
          <a:endParaRPr lang="pt-BR" sz="2600" kern="1200" dirty="0"/>
        </a:p>
      </dsp:txBody>
      <dsp:txXfrm>
        <a:off x="2743199" y="2844601"/>
        <a:ext cx="2641600" cy="7223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3E940099-A6C9-4030-9E3B-7BEB62A89EB0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DEBAFFAB-A127-4BFA-9715-81F9AE45576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dirty="0" smtClean="0"/>
              <a:t>Fatores ambientais: cremes medicinais com alergenos alimentares, uso de antiacidos, modo de preparo dos alimentos</a:t>
            </a:r>
          </a:p>
          <a:p>
            <a:r>
              <a:rPr lang="en-US" dirty="0" smtClean="0"/>
              <a:t>Hipotese da higiene</a:t>
            </a: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3A205F8-64BE-4245-AD9E-FC7BC23841D0}" type="slidenum">
              <a:rPr lang="pt-BR" smtClean="0">
                <a:ea typeface="MS PGothic" pitchFamily="34" charset="-128"/>
              </a:rPr>
              <a:pPr/>
              <a:t>21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en-US" dirty="0" smtClean="0"/>
              <a:t>Barreira ao meio externo, com superficie extensa para processamento e absorcao dos alimentos</a:t>
            </a:r>
          </a:p>
          <a:p>
            <a:endParaRPr lang="en-US" dirty="0" smtClean="0"/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D3A16AF-6788-4605-93DA-323502441C6B}" type="slidenum">
              <a:rPr lang="pt-BR" smtClean="0">
                <a:ea typeface="MS PGothic" pitchFamily="34" charset="-128"/>
              </a:rPr>
              <a:pPr/>
              <a:t>24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254E67-CB51-4712-9951-8170F6233FC4}" type="slidenum">
              <a:rPr lang="pt-BR" smtClean="0">
                <a:ea typeface="MS PGothic" pitchFamily="34" charset="-128"/>
              </a:rPr>
              <a:pPr/>
              <a:t>25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dirty="0" smtClean="0">
                <a:latin typeface="Verdana" pitchFamily="34" charset="0"/>
              </a:rPr>
              <a:t>O trato gastrointestinal é o maior órgão linfóide do organismo e o local de contato com várias proteínas de dieta</a:t>
            </a:r>
          </a:p>
          <a:p>
            <a:endParaRPr lang="en-US" dirty="0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B1368F9-CDCB-499B-ABC2-BFBE3782DA6C}" type="slidenum">
              <a:rPr lang="pt-BR" smtClean="0">
                <a:ea typeface="MS PGothic" pitchFamily="34" charset="-128"/>
              </a:rPr>
              <a:pPr/>
              <a:t>32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r>
              <a:rPr lang="pt-BR" dirty="0" smtClean="0">
                <a:latin typeface="Verdana" pitchFamily="34" charset="0"/>
              </a:rPr>
              <a:t>Específicos: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Tecido linfóide associado ao TGI (GALT)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IgA secretora</a:t>
            </a:r>
          </a:p>
          <a:p>
            <a:pPr eaLnBrk="1" hangingPunct="1"/>
            <a:r>
              <a:rPr lang="pt-BR" dirty="0" smtClean="0">
                <a:latin typeface="Verdana" pitchFamily="34" charset="0"/>
              </a:rPr>
              <a:t>IgA secretora: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Inibir a adesão bacteriana 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Neutralizar vírus e toxinas bacterianas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Prevenir a penetração de antígenos alimentares</a:t>
            </a:r>
          </a:p>
          <a:p>
            <a:r>
              <a:rPr lang="pt-BR" sz="800" dirty="0" smtClean="0"/>
              <a:t>Indutor da resposta imune intestinal.</a:t>
            </a:r>
          </a:p>
          <a:p>
            <a:r>
              <a:rPr lang="pt-BR" sz="800" dirty="0" smtClean="0"/>
              <a:t>Folículos linfóides isolados, folículos linfóides associados às placas de Peyer e os gânglios linfáticos mesentéricos.</a:t>
            </a:r>
          </a:p>
          <a:p>
            <a:r>
              <a:rPr lang="pt-BR" sz="800" dirty="0" smtClean="0"/>
              <a:t>As áreas interfoliculares são compostas linfócitos T (Th), céls. dendríticas maduras e macrófagos</a:t>
            </a:r>
          </a:p>
          <a:p>
            <a:r>
              <a:rPr lang="pt-BR" sz="800" dirty="0" smtClean="0"/>
              <a:t>As céls.M (captura de antígenos): epitélio que recobre as placas de Peyer e que separa os folículos linfóides do lúmen intestinal.</a:t>
            </a:r>
          </a:p>
          <a:p>
            <a:r>
              <a:rPr lang="pt-BR" sz="800" dirty="0" smtClean="0"/>
              <a:t>Gânglios linfáticos mesentéricos: estão no mesentério int., são ricos em céls.dendríticas, linfócitos e plasmócitos.</a:t>
            </a:r>
          </a:p>
          <a:p>
            <a:endParaRPr lang="pt-BR" sz="800" dirty="0" smtClean="0"/>
          </a:p>
          <a:p>
            <a:r>
              <a:rPr lang="pt-BR" sz="800" dirty="0" smtClean="0"/>
              <a:t>Glat Difuso</a:t>
            </a:r>
          </a:p>
          <a:p>
            <a:r>
              <a:rPr lang="pt-BR" sz="800" dirty="0" smtClean="0"/>
              <a:t>Efetor da resposta imune</a:t>
            </a:r>
          </a:p>
          <a:p>
            <a:r>
              <a:rPr lang="pt-BR" sz="800" dirty="0" smtClean="0"/>
              <a:t>Linfócitos (LIE) e linfócitos da lâmina própria</a:t>
            </a:r>
          </a:p>
          <a:p>
            <a:r>
              <a:rPr lang="pt-BR" sz="800" dirty="0" smtClean="0"/>
              <a:t>A lâmina própria contém plasmócitos (IgA), linfócitos T (Th), macrófagos, céls. dendríticas e macrófagos. </a:t>
            </a:r>
          </a:p>
          <a:p>
            <a:endParaRPr lang="pt-BR" sz="800" dirty="0" smtClean="0"/>
          </a:p>
          <a:p>
            <a:endParaRPr lang="en-US" dirty="0" smtClean="0"/>
          </a:p>
        </p:txBody>
      </p:sp>
      <p:sp>
        <p:nvSpPr>
          <p:cNvPr id="952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3D2B20-0356-4A8E-906B-D6068DC9A8FD}" type="slidenum">
              <a:rPr lang="pt-BR" smtClean="0">
                <a:ea typeface="MS PGothic" pitchFamily="34" charset="-128"/>
              </a:rPr>
              <a:pPr/>
              <a:t>35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962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F376CA-A10E-4B3F-935B-D8F3C7C8536E}" type="slidenum">
              <a:rPr lang="pt-BR" smtClean="0">
                <a:ea typeface="MS PGothic" pitchFamily="34" charset="-128"/>
              </a:rPr>
              <a:pPr/>
              <a:t>59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pt-BR" dirty="0" smtClean="0"/>
              <a:t>História clínica detalhada: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História familiar positiva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Recordatório alimentar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Associação dos sintomas aos alimentos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Reação reproduzível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Intervalo de tempo entre a ingestão do alimento suspeito e os sintomas</a:t>
            </a:r>
          </a:p>
          <a:p>
            <a:endParaRPr lang="en-US" dirty="0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AF7EC3-CC98-4B2F-B92B-548A80E8BBED}" type="slidenum">
              <a:rPr lang="pt-BR" smtClean="0">
                <a:ea typeface="MS PGothic" pitchFamily="34" charset="-128"/>
              </a:rPr>
              <a:pPr/>
              <a:t>64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 smtClean="0"/>
          </a:p>
        </p:txBody>
      </p:sp>
      <p:sp>
        <p:nvSpPr>
          <p:cNvPr id="983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DD08BE6-3D6E-42BD-8D38-B5B33D45A4B6}" type="slidenum">
              <a:rPr lang="pt-BR" smtClean="0">
                <a:ea typeface="MS PGothic" pitchFamily="34" charset="-128"/>
              </a:rPr>
              <a:pPr/>
              <a:t>79</a:t>
            </a:fld>
            <a:endParaRPr lang="pt-BR" dirty="0" smtClean="0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9F74E-D831-4E48-97AE-B43AF7A04BE5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BFFC6-C5C9-44E3-A44D-6C42A1ED1B0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3FB4E-52EB-45C7-B8E0-6709A2655E4C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7559A-7FD2-4513-94E8-60F5A9DFE6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0E1F9-F915-4A29-9271-446831D7FB3F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5D9F0-F3D0-49B9-9061-533E444E1F2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D4F07-3F1F-43B2-8E9B-2E3E2ED7336B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3B80E-AB93-42DC-96B3-6DC1721DA08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F4F1F-7848-450B-A09D-EF6B2F4A210E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18F6D-0681-430E-A78F-337865D561A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EA3F3-3168-45F6-A25F-E2CDF46E29B2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19C72-F9BB-4DF9-B040-B6158F99A5C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59EA0-5F6C-42C7-B392-506EDCEB9349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96FE7-CD3E-4854-8653-8392A6FA2BF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88D0B-70AC-48CE-9F1D-68BE36FD1D2B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805603-0AF1-4FAD-8F1B-174081856D5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06480C-75C7-4BEE-A1CD-A63A6A135DC0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9152B-9CE3-42B6-BEAE-7217F2627B3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5F3AD-17A9-4F54-8BF7-B99FD702CBA9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E88CF-5BBB-4A81-98D5-CFEC96B775D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8F83C-2887-4460-B560-E21F11D4D9D0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1D426-F119-4F06-B5DE-B55A60D5091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D14C62C5-5851-4BC6-9645-D9F5E8751BD9}" type="datetimeFigureOut">
              <a:rPr lang="pt-BR"/>
              <a:pPr>
                <a:defRPr/>
              </a:pPr>
              <a:t>08/08/2013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  <a:ea typeface="ＭＳ Ｐゴシック" pitchFamily="34" charset="-128"/>
                <a:cs typeface="Arial" pitchFamily="34" charset="0"/>
              </a:defRPr>
            </a:lvl1pPr>
          </a:lstStyle>
          <a:p>
            <a:pPr>
              <a:defRPr/>
            </a:pPr>
            <a:fld id="{A7FA3B49-9F65-4633-A5B1-6D0EFDB3121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jpeg"/><Relationship Id="rId4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png"/><Relationship Id="rId4" Type="http://schemas.openxmlformats.org/officeDocument/2006/relationships/image" Target="../media/image39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7" Type="http://schemas.openxmlformats.org/officeDocument/2006/relationships/image" Target="../media/image105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jpeg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jpeg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ubtítulo 2"/>
          <p:cNvSpPr>
            <a:spLocks noGrp="1"/>
          </p:cNvSpPr>
          <p:nvPr>
            <p:ph type="subTitle" idx="1"/>
          </p:nvPr>
        </p:nvSpPr>
        <p:spPr>
          <a:xfrm>
            <a:off x="1835150" y="3860800"/>
            <a:ext cx="5991225" cy="21605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600" b="1" dirty="0" smtClean="0">
                <a:solidFill>
                  <a:schemeClr val="tx1"/>
                </a:solidFill>
              </a:rPr>
              <a:t>Dra Vanessa Macedo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b="1" dirty="0" smtClean="0">
                <a:solidFill>
                  <a:schemeClr val="tx1"/>
                </a:solidFill>
              </a:rPr>
              <a:t>Gastroenterologista Pediátrica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b="1" dirty="0" smtClean="0">
                <a:solidFill>
                  <a:schemeClr val="tx1"/>
                </a:solidFill>
              </a:rPr>
              <a:t>HRAS/HMIB </a:t>
            </a:r>
            <a:r>
              <a:rPr lang="en-US" sz="2600" b="1" dirty="0" smtClean="0">
                <a:solidFill>
                  <a:schemeClr val="tx1"/>
                </a:solidFill>
              </a:rPr>
              <a:t>– 2013 </a:t>
            </a:r>
          </a:p>
          <a:p>
            <a:pPr eaLnBrk="1" hangingPunct="1">
              <a:lnSpc>
                <a:spcPct val="80000"/>
              </a:lnSpc>
            </a:pPr>
            <a:r>
              <a:rPr lang="pt-BR" sz="2600" b="1" dirty="0" smtClean="0">
                <a:solidFill>
                  <a:schemeClr val="tx1"/>
                </a:solidFill>
                <a:hlinkClick r:id="rId2"/>
              </a:rPr>
              <a:t>www.paulomargotto.com.br</a:t>
            </a:r>
            <a:endParaRPr lang="pt-BR" sz="2600" b="1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sz="2600" b="1" dirty="0" smtClean="0">
                <a:solidFill>
                  <a:schemeClr val="tx1"/>
                </a:solidFill>
              </a:rPr>
              <a:t>Brasília, 7 de agosto de 2013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785813" y="1700213"/>
            <a:ext cx="7772400" cy="1800225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US" sz="6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Alergia Alimentar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reidaverdade.com/wp-content/uploads/2012/06/Alergia-Alimentar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8" y="1785938"/>
            <a:ext cx="2143125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603250" y="463550"/>
            <a:ext cx="7924800" cy="1193800"/>
            <a:chOff x="380" y="292"/>
            <a:chExt cx="4992" cy="752"/>
          </a:xfrm>
        </p:grpSpPr>
        <p:pic>
          <p:nvPicPr>
            <p:cNvPr id="3075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80" y="292"/>
              <a:ext cx="4992" cy="752"/>
            </a:xfrm>
            <a:prstGeom prst="rect">
              <a:avLst/>
            </a:prstGeom>
            <a:noFill/>
          </p:spPr>
        </p:pic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528" y="348"/>
              <a:ext cx="470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Reações  Adversas a Alimentos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  <p:pic>
        <p:nvPicPr>
          <p:cNvPr id="3" name="Diagrama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013" y="1822450"/>
            <a:ext cx="8485187" cy="3462338"/>
          </a:xfrm>
          <a:prstGeom prst="rect">
            <a:avLst/>
          </a:prstGeom>
          <a:noFill/>
        </p:spPr>
      </p:pic>
      <p:grpSp>
        <p:nvGrpSpPr>
          <p:cNvPr id="5" name="Retângulo de cantos arredondados 4"/>
          <p:cNvGrpSpPr>
            <a:grpSpLocks/>
          </p:cNvGrpSpPr>
          <p:nvPr/>
        </p:nvGrpSpPr>
        <p:grpSpPr bwMode="auto">
          <a:xfrm>
            <a:off x="2011363" y="5546725"/>
            <a:ext cx="5114925" cy="1036638"/>
            <a:chOff x="1267" y="3494"/>
            <a:chExt cx="3222" cy="653"/>
          </a:xfrm>
        </p:grpSpPr>
        <p:pic>
          <p:nvPicPr>
            <p:cNvPr id="3079" name="Retângulo de cantos arredondados 4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67" y="3494"/>
              <a:ext cx="3222" cy="653"/>
            </a:xfrm>
            <a:prstGeom prst="rect">
              <a:avLst/>
            </a:prstGeom>
            <a:noFill/>
          </p:spPr>
        </p:pic>
        <p:sp>
          <p:nvSpPr>
            <p:cNvPr id="3080" name="Text Box 8"/>
            <p:cNvSpPr txBox="1">
              <a:spLocks noChangeArrowheads="1"/>
            </p:cNvSpPr>
            <p:nvPr/>
          </p:nvSpPr>
          <p:spPr bwMode="auto">
            <a:xfrm>
              <a:off x="1333" y="3547"/>
              <a:ext cx="3094" cy="5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rgbClr val="FFFFFF"/>
                  </a:solidFill>
                  <a:latin typeface="Calibri" pitchFamily="34" charset="0"/>
                </a:rPr>
                <a:t>Sintomas Semelhantes</a:t>
              </a:r>
              <a:endParaRPr lang="pt-BR" sz="36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1475656" y="1268760"/>
            <a:ext cx="6336704" cy="3312368"/>
          </a:xfrm>
          <a:prstGeom prst="cloudCallout">
            <a:avLst>
              <a:gd name="adj1" fmla="val -42152"/>
              <a:gd name="adj2" fmla="val 73870"/>
            </a:avLst>
          </a:prstGeom>
          <a:gradFill>
            <a:gsLst>
              <a:gs pos="1000">
                <a:schemeClr val="accent5">
                  <a:shade val="51000"/>
                  <a:satMod val="130000"/>
                </a:schemeClr>
              </a:gs>
              <a:gs pos="43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>
                <a:solidFill>
                  <a:srgbClr val="FFFFFF"/>
                </a:solidFill>
                <a:ea typeface="ＭＳ Ｐゴシック" pitchFamily="34" charset="-128"/>
              </a:rPr>
              <a:t>Qual a diferença entre </a:t>
            </a:r>
          </a:p>
          <a:p>
            <a:pPr algn="ctr">
              <a:defRPr/>
            </a:pPr>
            <a:r>
              <a:rPr lang="en-US" sz="2800" dirty="0">
                <a:solidFill>
                  <a:srgbClr val="FFFFFF"/>
                </a:solidFill>
                <a:ea typeface="ＭＳ Ｐゴシック" pitchFamily="34" charset="-128"/>
              </a:rPr>
              <a:t>Alergia Alimentar</a:t>
            </a:r>
          </a:p>
          <a:p>
            <a:pPr algn="ctr">
              <a:defRPr/>
            </a:pPr>
            <a:r>
              <a:rPr lang="en-US" sz="2800" dirty="0">
                <a:solidFill>
                  <a:srgbClr val="FFFFFF"/>
                </a:solidFill>
                <a:ea typeface="ＭＳ Ｐゴシック" pitchFamily="34" charset="-128"/>
              </a:rPr>
              <a:t>e</a:t>
            </a:r>
          </a:p>
          <a:p>
            <a:pPr algn="ctr">
              <a:defRPr/>
            </a:pPr>
            <a:r>
              <a:rPr lang="en-US" sz="2800" dirty="0">
                <a:solidFill>
                  <a:srgbClr val="FFFFFF"/>
                </a:solidFill>
                <a:ea typeface="ＭＳ Ｐゴシック" pitchFamily="34" charset="-128"/>
              </a:rPr>
              <a:t>Intolerância Alimentar 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iagrama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420688"/>
            <a:ext cx="8547100" cy="6443662"/>
          </a:xfrm>
          <a:prstGeom prst="rect">
            <a:avLst/>
          </a:prstGeom>
          <a:noFill/>
        </p:spPr>
      </p:pic>
      <p:sp>
        <p:nvSpPr>
          <p:cNvPr id="4" name="Estrela de 5 pontas 3"/>
          <p:cNvSpPr/>
          <p:nvPr/>
        </p:nvSpPr>
        <p:spPr>
          <a:xfrm>
            <a:off x="357188" y="2786063"/>
            <a:ext cx="857250" cy="71437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725488" y="822325"/>
            <a:ext cx="7686675" cy="1189038"/>
            <a:chOff x="457" y="518"/>
            <a:chExt cx="4842" cy="749"/>
          </a:xfrm>
        </p:grpSpPr>
        <p:pic>
          <p:nvPicPr>
            <p:cNvPr id="6146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518"/>
              <a:ext cx="4842" cy="749"/>
            </a:xfrm>
            <a:prstGeom prst="rect">
              <a:avLst/>
            </a:prstGeom>
            <a:noFill/>
          </p:spPr>
        </p:pic>
        <p:sp>
          <p:nvSpPr>
            <p:cNvPr id="6147" name="Text Box 3"/>
            <p:cNvSpPr txBox="1">
              <a:spLocks noChangeArrowheads="1"/>
            </p:cNvSpPr>
            <p:nvPr/>
          </p:nvSpPr>
          <p:spPr bwMode="auto">
            <a:xfrm>
              <a:off x="528" y="573"/>
              <a:ext cx="470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Intolerâncias Alimentares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3" name="Retângulo de cantos arredondados 2"/>
          <p:cNvSpPr/>
          <p:nvPr/>
        </p:nvSpPr>
        <p:spPr>
          <a:xfrm>
            <a:off x="1000125" y="2714625"/>
            <a:ext cx="7072313" cy="20716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chemeClr val="tx1"/>
                </a:solidFill>
              </a:rPr>
              <a:t>Resposta Exagerada do organismo causada pelo consumo de alguns alimentos.</a:t>
            </a:r>
            <a:endParaRPr lang="pt-BR" sz="3600" b="1" dirty="0">
              <a:solidFill>
                <a:schemeClr val="tx1"/>
              </a:solidFill>
            </a:endParaRPr>
          </a:p>
        </p:txBody>
      </p:sp>
      <p:sp>
        <p:nvSpPr>
          <p:cNvPr id="4" name="Estrela de 5 pontas 3"/>
          <p:cNvSpPr/>
          <p:nvPr/>
        </p:nvSpPr>
        <p:spPr>
          <a:xfrm>
            <a:off x="5929313" y="5143500"/>
            <a:ext cx="1000125" cy="928688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5508625" y="6215063"/>
            <a:ext cx="1992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/>
              <a:t>SISTEMA IMUNE</a:t>
            </a:r>
            <a:endParaRPr lang="pt-BR" b="1" dirty="0"/>
          </a:p>
        </p:txBody>
      </p:sp>
      <p:cxnSp>
        <p:nvCxnSpPr>
          <p:cNvPr id="6" name="Conector reto 5"/>
          <p:cNvCxnSpPr/>
          <p:nvPr/>
        </p:nvCxnSpPr>
        <p:spPr>
          <a:xfrm rot="10800000" flipV="1">
            <a:off x="5643563" y="5143500"/>
            <a:ext cx="1714500" cy="150018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>
            <a:off x="5500688" y="5072063"/>
            <a:ext cx="1857375" cy="1500187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iagrama 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988" y="354013"/>
            <a:ext cx="8655050" cy="6437312"/>
          </a:xfrm>
          <a:prstGeom prst="rect">
            <a:avLst/>
          </a:prstGeom>
          <a:noFill/>
        </p:spPr>
      </p:pic>
      <p:sp>
        <p:nvSpPr>
          <p:cNvPr id="4" name="Estrela de 5 pontas 3"/>
          <p:cNvSpPr/>
          <p:nvPr/>
        </p:nvSpPr>
        <p:spPr>
          <a:xfrm>
            <a:off x="3429000" y="3500438"/>
            <a:ext cx="785813" cy="785812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5" name="Estrela de 5 pontas 4"/>
          <p:cNvSpPr/>
          <p:nvPr/>
        </p:nvSpPr>
        <p:spPr>
          <a:xfrm>
            <a:off x="8215313" y="2857500"/>
            <a:ext cx="785812" cy="785813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652463" y="463550"/>
            <a:ext cx="7686675" cy="1193800"/>
            <a:chOff x="411" y="292"/>
            <a:chExt cx="4842" cy="752"/>
          </a:xfrm>
        </p:grpSpPr>
        <p:pic>
          <p:nvPicPr>
            <p:cNvPr id="8194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1" y="292"/>
              <a:ext cx="4842" cy="752"/>
            </a:xfrm>
            <a:prstGeom prst="rect">
              <a:avLst/>
            </a:prstGeom>
            <a:noFill/>
          </p:spPr>
        </p:pic>
        <p:sp>
          <p:nvSpPr>
            <p:cNvPr id="8195" name="Text Box 3"/>
            <p:cNvSpPr txBox="1">
              <a:spLocks noChangeArrowheads="1"/>
            </p:cNvSpPr>
            <p:nvPr/>
          </p:nvSpPr>
          <p:spPr bwMode="auto">
            <a:xfrm>
              <a:off x="483" y="348"/>
              <a:ext cx="470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Intolerâncias Alimentares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3" name="Diagrama 2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2133600"/>
            <a:ext cx="7248525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71700"/>
            <a:ext cx="8229600" cy="3757613"/>
          </a:xfrm>
        </p:spPr>
        <p:txBody>
          <a:bodyPr/>
          <a:lstStyle/>
          <a:p>
            <a:pPr eaLnBrk="1" hangingPunct="1"/>
            <a:r>
              <a:rPr lang="en-US" dirty="0" smtClean="0"/>
              <a:t>Deficiência da </a:t>
            </a:r>
            <a:r>
              <a:rPr lang="en-US" b="1" dirty="0" smtClean="0"/>
              <a:t>Enzima Lactase</a:t>
            </a:r>
            <a:r>
              <a:rPr lang="en-US" dirty="0" smtClean="0"/>
              <a:t> no Intestino</a:t>
            </a:r>
          </a:p>
          <a:p>
            <a:pPr eaLnBrk="1" hangingPunct="1"/>
            <a:r>
              <a:rPr lang="en-US" dirty="0" smtClean="0"/>
              <a:t>Enzima diminui após os 5 anos de idade</a:t>
            </a:r>
          </a:p>
          <a:p>
            <a:pPr eaLnBrk="1" hangingPunct="1"/>
            <a:r>
              <a:rPr lang="en-US" dirty="0" smtClean="0"/>
              <a:t>70% da população mundial - raças</a:t>
            </a:r>
          </a:p>
          <a:p>
            <a:pPr eaLnBrk="1" hangingPunct="1"/>
            <a:r>
              <a:rPr lang="en-US" dirty="0" smtClean="0"/>
              <a:t>Variação de indivíduo para indivíduo</a:t>
            </a:r>
          </a:p>
          <a:p>
            <a:pPr eaLnBrk="1" hangingPunct="1"/>
            <a:r>
              <a:rPr lang="en-US" dirty="0" smtClean="0"/>
              <a:t>Diferenças entre quantidades ingeridas e sintomas</a:t>
            </a:r>
          </a:p>
          <a:p>
            <a:pPr eaLnBrk="1" hangingPunct="1"/>
            <a:endParaRPr lang="pt-BR" dirty="0" smtClean="0"/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9222" name="Picture 2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1325" y="5429250"/>
            <a:ext cx="3606800" cy="11557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4" name="Diagrama 3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350" y="1438275"/>
            <a:ext cx="7394575" cy="51387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a 3"/>
          <p:cNvGraphicFramePr/>
          <p:nvPr/>
        </p:nvGraphicFramePr>
        <p:xfrm>
          <a:off x="785786" y="1857364"/>
          <a:ext cx="7358114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a 3"/>
          <p:cNvGraphicFramePr/>
          <p:nvPr/>
        </p:nvGraphicFramePr>
        <p:xfrm>
          <a:off x="785786" y="1857364"/>
          <a:ext cx="7358114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4" name="Picture 4" descr="http://www.royalcanin.pt/var/plain_site/storage/images/media/images/area_gato_alimentacao10/12337-1-por-PT/area_gato_alimentacao1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8300" y="4924425"/>
            <a:ext cx="2695575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a 3"/>
          <p:cNvGraphicFramePr/>
          <p:nvPr/>
        </p:nvGraphicFramePr>
        <p:xfrm>
          <a:off x="142876" y="1857364"/>
          <a:ext cx="8786842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3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1240B29-F687-4f45-9708-019B960494DF}"/>
            <a:ext uri="{FAA26D3D-D897-4be2-8F04-BA451C77F1D7}"/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smtClean="0">
                <a:solidFill>
                  <a:schemeClr val="bg1"/>
                </a:solidFill>
              </a:rPr>
              <a:t>Intolerância a Lactose</a:t>
            </a:r>
            <a:endParaRPr lang="pt-BR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Diagrama 3"/>
          <p:cNvGraphicFramePr/>
          <p:nvPr/>
        </p:nvGraphicFramePr>
        <p:xfrm>
          <a:off x="785786" y="1857364"/>
          <a:ext cx="7358114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765175"/>
            <a:ext cx="5008562" cy="557212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475656" y="1268760"/>
            <a:ext cx="6336704" cy="3312368"/>
          </a:xfrm>
          <a:prstGeom prst="cloudCallout">
            <a:avLst>
              <a:gd name="adj1" fmla="val -42152"/>
              <a:gd name="adj2" fmla="val 73870"/>
            </a:avLst>
          </a:prstGeom>
          <a:gradFill>
            <a:gsLst>
              <a:gs pos="1000">
                <a:schemeClr val="accent5">
                  <a:shade val="51000"/>
                  <a:satMod val="130000"/>
                </a:schemeClr>
              </a:gs>
              <a:gs pos="43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800" dirty="0"/>
          </a:p>
          <a:p>
            <a:pPr algn="ctr">
              <a:defRPr/>
            </a:pPr>
            <a:r>
              <a:rPr lang="en-US" sz="2800" dirty="0"/>
              <a:t> Em SME  - adianta tirar a lactose da dieta materna?</a:t>
            </a:r>
          </a:p>
          <a:p>
            <a:pPr algn="ctr">
              <a:defRPr/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loud Callout 1"/>
          <p:cNvGrpSpPr>
            <a:grpSpLocks/>
          </p:cNvGrpSpPr>
          <p:nvPr/>
        </p:nvGrpSpPr>
        <p:grpSpPr bwMode="auto">
          <a:xfrm>
            <a:off x="1566863" y="1395413"/>
            <a:ext cx="6454775" cy="4292600"/>
            <a:chOff x="987" y="879"/>
            <a:chExt cx="4066" cy="2704"/>
          </a:xfrm>
        </p:grpSpPr>
        <p:pic>
          <p:nvPicPr>
            <p:cNvPr id="17410" name="Cloud Callout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87" y="879"/>
              <a:ext cx="4066" cy="2704"/>
            </a:xfrm>
            <a:prstGeom prst="rect">
              <a:avLst/>
            </a:prstGeom>
            <a:noFill/>
          </p:spPr>
        </p:pic>
        <p:sp>
          <p:nvSpPr>
            <p:cNvPr id="17411" name="Text Box 3"/>
            <p:cNvSpPr txBox="1">
              <a:spLocks noChangeArrowheads="1"/>
            </p:cNvSpPr>
            <p:nvPr/>
          </p:nvSpPr>
          <p:spPr bwMode="auto">
            <a:xfrm>
              <a:off x="1576" y="1210"/>
              <a:ext cx="2607" cy="1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2800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r>
                <a:rPr lang="en-US" sz="2800" dirty="0">
                  <a:solidFill>
                    <a:srgbClr val="FFFFFF"/>
                  </a:solidFill>
                  <a:latin typeface="Calibri" pitchFamily="34" charset="0"/>
                </a:rPr>
                <a:t>Qual a indicação de leite sem lactose para bebês?</a:t>
              </a:r>
            </a:p>
            <a:p>
              <a:pPr algn="ctr"/>
              <a:endParaRPr lang="en-US" sz="280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Reação adversa à </a:t>
            </a:r>
            <a:r>
              <a:rPr lang="pt-BR" u="sng" dirty="0" smtClean="0"/>
              <a:t>proteína</a:t>
            </a:r>
            <a:r>
              <a:rPr lang="pt-BR" dirty="0" smtClean="0"/>
              <a:t> alimentar, mediada por mecanismos </a:t>
            </a:r>
            <a:r>
              <a:rPr lang="pt-BR" u="sng" dirty="0" smtClean="0"/>
              <a:t>imunológico</a:t>
            </a:r>
            <a:r>
              <a:rPr lang="pt-BR" dirty="0" smtClean="0"/>
              <a:t>s.</a:t>
            </a:r>
          </a:p>
        </p:txBody>
      </p:sp>
      <p:pic>
        <p:nvPicPr>
          <p:cNvPr id="18435" name="Picture 2" descr="http://4.bp.blogspot.com/__YQZKY5teRs/S-hSFgz3lNI/AAAAAAAAAME/4ZFZvaIWpkY/s1600/alergia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3506788"/>
            <a:ext cx="3552825" cy="273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l_fi" descr="http://www.saudeeforca.com/wp-content/uploads/2010/09/boy2_thum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3549650"/>
            <a:ext cx="2330450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http://2.bp.blogspot.com/_wSUYUnXkSek/TAgzO9wA_9I/AAAAAAAAAhs/Uk4tmKJax4Y/s1600/FFFFFFFFFF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7475" y="3451225"/>
            <a:ext cx="249713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de cantos arredondados 1"/>
          <p:cNvSpPr/>
          <p:nvPr/>
        </p:nvSpPr>
        <p:spPr>
          <a:xfrm>
            <a:off x="785786" y="500042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Alergias Alimentares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11413" y="115888"/>
            <a:ext cx="3960812" cy="7207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REAÇÃO ADVERSA AO ALIMENTO</a:t>
            </a:r>
          </a:p>
        </p:txBody>
      </p:sp>
      <p:sp>
        <p:nvSpPr>
          <p:cNvPr id="3" name="Retângulo 2"/>
          <p:cNvSpPr/>
          <p:nvPr/>
        </p:nvSpPr>
        <p:spPr>
          <a:xfrm>
            <a:off x="801688" y="1125538"/>
            <a:ext cx="2546350" cy="719137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INTOLERÂNCIA ALIMENTAR</a:t>
            </a:r>
          </a:p>
        </p:txBody>
      </p:sp>
      <p:sp>
        <p:nvSpPr>
          <p:cNvPr id="4" name="Retângulo 3"/>
          <p:cNvSpPr/>
          <p:nvPr/>
        </p:nvSpPr>
        <p:spPr>
          <a:xfrm>
            <a:off x="5184775" y="1196975"/>
            <a:ext cx="3167063" cy="71913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ALERGIA ALIMENTAR</a:t>
            </a:r>
          </a:p>
        </p:txBody>
      </p:sp>
      <p:sp>
        <p:nvSpPr>
          <p:cNvPr id="6" name="Retângulo 5"/>
          <p:cNvSpPr/>
          <p:nvPr/>
        </p:nvSpPr>
        <p:spPr>
          <a:xfrm>
            <a:off x="2051050" y="2178050"/>
            <a:ext cx="1779588" cy="70167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Características do hospedeiro</a:t>
            </a:r>
          </a:p>
        </p:txBody>
      </p:sp>
      <p:sp>
        <p:nvSpPr>
          <p:cNvPr id="7" name="Retângulo 6"/>
          <p:cNvSpPr/>
          <p:nvPr/>
        </p:nvSpPr>
        <p:spPr>
          <a:xfrm rot="10800000" flipV="1">
            <a:off x="34925" y="3213100"/>
            <a:ext cx="1728788" cy="65405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Componentes  farmacológicos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34925" y="4149725"/>
            <a:ext cx="1728788" cy="6477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Contaminantes tóxicos</a:t>
            </a:r>
          </a:p>
        </p:txBody>
      </p:sp>
      <p:sp>
        <p:nvSpPr>
          <p:cNvPr id="9" name="Retângulo 8"/>
          <p:cNvSpPr/>
          <p:nvPr/>
        </p:nvSpPr>
        <p:spPr>
          <a:xfrm>
            <a:off x="2051050" y="3213100"/>
            <a:ext cx="1779588" cy="65405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Desordens metabólicas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051050" y="4149725"/>
            <a:ext cx="1779588" cy="6477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Psicológicas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284663" y="2178050"/>
            <a:ext cx="1223962" cy="7016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IgE mediada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084888" y="2178050"/>
            <a:ext cx="1008062" cy="7016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Mista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7667625" y="2178050"/>
            <a:ext cx="1225550" cy="7016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Não IgE mediada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4067175" y="3213100"/>
            <a:ext cx="1584325" cy="34559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Anafilaxia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Urticária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Angioedema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Síndrome da Alergia Oral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Rinite Aguda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Asma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5795963" y="3213100"/>
            <a:ext cx="1439862" cy="34559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Dermatite Atópica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Esofagite Eosinofílica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Enterite Eosinofílica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7380288" y="3213100"/>
            <a:ext cx="1692275" cy="34559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Dermatite de Contato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Dermatite Herpetiforme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Proctocolites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Doença Celíaca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Síndrome de  Heiner</a:t>
            </a:r>
          </a:p>
        </p:txBody>
      </p:sp>
      <p:sp>
        <p:nvSpPr>
          <p:cNvPr id="17" name="Seta em curva para a direita 16"/>
          <p:cNvSpPr/>
          <p:nvPr/>
        </p:nvSpPr>
        <p:spPr>
          <a:xfrm>
            <a:off x="1619250" y="260350"/>
            <a:ext cx="731838" cy="936625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8" name="Seta em curva para a esquerda 17"/>
          <p:cNvSpPr/>
          <p:nvPr/>
        </p:nvSpPr>
        <p:spPr>
          <a:xfrm>
            <a:off x="6443663" y="260350"/>
            <a:ext cx="731837" cy="936625"/>
          </a:xfrm>
          <a:prstGeom prst="curved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9" name="Seta em curva para a direita 18"/>
          <p:cNvSpPr/>
          <p:nvPr/>
        </p:nvSpPr>
        <p:spPr>
          <a:xfrm>
            <a:off x="107950" y="1268413"/>
            <a:ext cx="693738" cy="909637"/>
          </a:xfrm>
          <a:prstGeom prst="curved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0" name="Seta em curva para a esquerda 19"/>
          <p:cNvSpPr/>
          <p:nvPr/>
        </p:nvSpPr>
        <p:spPr>
          <a:xfrm>
            <a:off x="3348038" y="1268413"/>
            <a:ext cx="731837" cy="909637"/>
          </a:xfrm>
          <a:prstGeom prst="curved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107950" y="2178050"/>
            <a:ext cx="1655763" cy="701675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Características do alimento</a:t>
            </a:r>
          </a:p>
        </p:txBody>
      </p:sp>
      <p:sp>
        <p:nvSpPr>
          <p:cNvPr id="23" name="Seta para baixo 22"/>
          <p:cNvSpPr/>
          <p:nvPr/>
        </p:nvSpPr>
        <p:spPr>
          <a:xfrm>
            <a:off x="611188" y="2879725"/>
            <a:ext cx="485775" cy="33337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4" name="Seta para baixo 23"/>
          <p:cNvSpPr/>
          <p:nvPr/>
        </p:nvSpPr>
        <p:spPr>
          <a:xfrm>
            <a:off x="611188" y="3867150"/>
            <a:ext cx="485775" cy="28257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5" name="Seta para baixo 24"/>
          <p:cNvSpPr/>
          <p:nvPr/>
        </p:nvSpPr>
        <p:spPr>
          <a:xfrm>
            <a:off x="2627313" y="2852738"/>
            <a:ext cx="485775" cy="360362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6" name="Seta para baixo 25"/>
          <p:cNvSpPr/>
          <p:nvPr/>
        </p:nvSpPr>
        <p:spPr>
          <a:xfrm>
            <a:off x="2627313" y="3860800"/>
            <a:ext cx="485775" cy="288925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7" name="Seta em curva para a direita 26"/>
          <p:cNvSpPr/>
          <p:nvPr/>
        </p:nvSpPr>
        <p:spPr>
          <a:xfrm>
            <a:off x="4427538" y="1412875"/>
            <a:ext cx="757237" cy="765175"/>
          </a:xfrm>
          <a:prstGeom prst="curvedRightArrow">
            <a:avLst>
              <a:gd name="adj1" fmla="val 25000"/>
              <a:gd name="adj2" fmla="val 50000"/>
              <a:gd name="adj3" fmla="val 19186"/>
            </a:avLst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8" name="Seta em curva para a esquerda 27"/>
          <p:cNvSpPr/>
          <p:nvPr/>
        </p:nvSpPr>
        <p:spPr>
          <a:xfrm>
            <a:off x="8388350" y="1412875"/>
            <a:ext cx="684213" cy="765175"/>
          </a:xfrm>
          <a:prstGeom prst="curved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9" name="Seta para baixo 28"/>
          <p:cNvSpPr/>
          <p:nvPr/>
        </p:nvSpPr>
        <p:spPr>
          <a:xfrm>
            <a:off x="6372225" y="1916113"/>
            <a:ext cx="484188" cy="261937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0" name="Seta para baixo 29"/>
          <p:cNvSpPr/>
          <p:nvPr/>
        </p:nvSpPr>
        <p:spPr>
          <a:xfrm>
            <a:off x="4643438" y="2852738"/>
            <a:ext cx="485775" cy="360362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1" name="Seta para baixo 30"/>
          <p:cNvSpPr/>
          <p:nvPr/>
        </p:nvSpPr>
        <p:spPr>
          <a:xfrm>
            <a:off x="6300788" y="2852738"/>
            <a:ext cx="509587" cy="360362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2" name="Seta para baixo 31"/>
          <p:cNvSpPr/>
          <p:nvPr/>
        </p:nvSpPr>
        <p:spPr>
          <a:xfrm>
            <a:off x="8027988" y="2852738"/>
            <a:ext cx="485775" cy="360362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785786" y="500042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Alergias Alimentares</a:t>
            </a:r>
            <a:endParaRPr lang="pt-BR" sz="4400" b="1" dirty="0">
              <a:solidFill>
                <a:schemeClr val="bg1"/>
              </a:solidFill>
            </a:endParaRPr>
          </a:p>
        </p:txBody>
      </p:sp>
      <p:pic>
        <p:nvPicPr>
          <p:cNvPr id="3" name="Diagrama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713" y="2206625"/>
            <a:ext cx="8169275" cy="3292475"/>
          </a:xfrm>
          <a:prstGeom prst="rect">
            <a:avLst/>
          </a:prstGeom>
          <a:noFill/>
        </p:spPr>
      </p:pic>
      <p:sp>
        <p:nvSpPr>
          <p:cNvPr id="20486" name="AutoShape 7" descr="data:image/jpeg;base64,/9j/4AAQSkZJRgABAQAAAQABAAD/2wBDAAkGBwgHBgkIBwgKCgkLDRYPDQwMDRsUFRAWIB0iIiAdHx8kKDQsJCYxJx8fLT0tMTU3Ojo6Iys/RD84QzQ5Ojf/2wBDAQoKCg0MDRoPDxo3JR8lNzc3Nzc3Nzc3Nzc3Nzc3Nzc3Nzc3Nzc3Nzc3Nzc3Nzc3Nzc3Nzc3Nzc3Nzc3Nzc3Nzf/wAARCABzAOEDASIAAhEBAxEB/8QAGwAAAgMBAQEAAAAAAAAAAAAAAAQBAgMFBgf/xAA7EAACAgEDAQYCCAQGAgMAAAABAgMRAAQSITETIkFRYXGBkQUjMlKhsdHwFEKSwVNicpPh8RUzJIKi/8QAGAEAAwEBAAAAAAAAAAAAAAAAAAIDAQT/xAAkEQACAwADAAMAAgMBAAAAAAAAAQIDERIhMRMiQQQyQlFhcf/aAAwDAQACEQMRAD8A+44YYYAGGGJarWhEPYgSHkWDYU+v74wS0xvBf6U+h9H9IF21MmoQOAD2c7JwPY5j9FaTR/R3aPomnk7SgWmlZ6onpfvmOo+kJGJENEg8uxtR7Vi66nWdopdk2N5Ae/ljOxL6tiqEmuWYjtHUSMb3AV5Yu/ZpEd5VY925rPF4lJqpwR9mvCgLzCTfOyuHXep8+L9rxlKBzOx/g9/5HSndINQp3py3mPIYtP8ASsMSoIYnkMfKKOADmLI7RlBbD7R2KbvIMQoSHhmO7YP5R+/ljrh7hJ2WPwbGv1FMDpCrSi6ZuG48/DNZNZ2ZUO8KSKvdG/gcceGV008oi78buDZVq6jyOZRbeyRWilmNWCU8Mja2s4nXRjX2Zt/EPJExhaCRSSz981fyzXTzyzRjUM2wleDwTXy+OK6mNpI1CxylUYfVhaHxPjjERkk057VFRiCAq+2bWpZ9jLJR5fXwtJM0CiZRI4F0I1BoH44Qu8sTIVljUklg6jk+fU+OLyahoIo4kQdqIwe8LCjp+/8AoFdtXPcW2ag3JJjAXaPHxPPQf8Y0pRj0xUpN9M6TyzCXeql2UULYDg9f36ZVG3o0ZcHc25lU3zd+HwynbSP3NqgdCxPA9LyiKyRmIMVWuAB64rtrXoyrsfhvJK8colYs5Ckbht4+ByElieMoCQhJJB8+vXFPsN2kjPX8tKz/AJdOuavcgKsTyB3SOP1+eSlet6RWNEs7Y5vLOsoNsBQPplY51idwkkYJNsLHXFvq6CshUeBKkDIKxtRYs4U2D1Gav5EH+A6Z/jOourUD6yhXjjEUqSoGjawRYzkqQR3GJ8x/3kCSZTYkHXgqv4Zny1sb47EdrDEYdcqpcrDb9/w+OOqQwBBBB8sZNNagfTwnDIyc0AwwwwAMqxA5OTiOrcynYrsoBBJU1fpmpaLKWEzagvYQHb7dcTkhMqFNkao3UVZ/fzzfxwyqWEJNv0Vi0MCg7wZeeO05AHtimqTsvpAFWCRmKuz4pjfX+2dXObr2DuWY0I7APkcSclGPY0KpWvimYSlitLtUjnvLu4+YyUL8I3Dnlmrj+/55T+J0zElpowT/AJunplP4qDuh5kuvPr65zKz8wu/4T95D8OoaJNtbhztIHQ8+WZObfeb37t3WrvKAyO4RLJPQCufbGo9CwZJGlZWHJAAv2vnLxbl1vRyTrlH000MheEqwNodtk3fTnN1RFsqoBPWhlY4Y4ixjXbuq+TlpZBGm5gxHTuqSfwywR6WEmgCT0HpnP12omZFOj7TuMC1R/aHlyPyx0TKYhIA5B8Nhv5dcW1erHZkbJSCPuEMPbjMbw1roR1ckp7OSLvyUNydnt7ovi7xfVagTRBUR0ZTffB73N9R8hzjyo8umVvrpSGoLItE8etCsXnRljPJVmNUQvXy6V8ryDc2twrD4012X+jpmeJFKsSbBbduUenPXHt69qd7i1HG0Hn9M52mij08Paku0oHMYlvd611+Q8M1bULsO7STRuFDFdhIH79shKtN4mdELH/kbPOpkJC1fmP8Aj3zZJI5OLr0Y8j2OcpuxJ3vHpyTR6g/Pjg5tvjC7Vrb9y1FfDE4lucOLY8x7o75D1yTzz6ZKkEbq4a7s2cWUgJd0K8f1zEAF7Opdx93u0fkLxuDOdXRfZ0IpI24BIbp3jlkKGRUkRlci924kE4oope7yK8OuRDOnatE6vW7ax44NfPxytceMuv0jK3mv/BswgSAFFYMDwy8efwx6CYxKFA7o8B4e2KadpHB7RqKnbX9zm5F9c6VFJYTU2+zoowdbB4PTLZz9M5idiWZlY2QT9n2x9TYvJtYXjLUThhhmDC2skdIqj27jXXFcvPKrzuoPKAA8ZT8/DKxWIhN6wwzH6/yi+IOWMQLWWez1pzWMIaYhPCDqAoJp+9R88aMCkfak/wBw/rlnjVxTCwAf2cScOUcHrscJajnPEUNNu3HpQ6+2SIJV3O8bUvAJI/DGIootPtCxpGw8AoF8Vmc+sVxJEj0/3doNjx6kD8c566019vTrsvmmuPgxp4VUiS7YrV+FZvnPRZSw36ctIKshioH58+gvG43mZzvjjA8xISfyGdSSSxHE5OT1muQ6K67XUMvkRYyT1zJ59pYCOU1VlUv5YGEPKsA2rEwC8DYnGLauR5H+raIqo6FCW+dj8snV6eIxtOFLSKBt7RyK56emKCRwC0iKF80YsflWRuk0sRWqKcsZG95do7SZHHUhaB/qBxh5oJVELxRSNGb2kAlT5geBwj2NH2jtUfFkjzyjvGJAqWd3TumvnnOrprw6/hrf90Lz72nkVQTERdBu9fp5c5ETzQFmmUiIelsPW7xzsIYmMndC0dxVevneK6dVVnEbxmL/AElbu/EnNc9+xkao9wYRTPNEGg1ETLVN3DXy3ZZC4DcAV/ME2j5dfyxrQwXKzmDYBxuIHfPmDeX1kfZAzbgEB5vw9bOb8TzkibtX9GK9qGUimBXgkir9vPM45FLjcTXJWxV1/fLR6f8Ai9zwzOFuxt2kew4/vhOXUbGiIdRal3FH5X+xjLlmnPOqH4+y1WK2NR8z55tp9POUM6zsJHULzdcHws5lAU2qZplj45APA9rx8Q/WbUmkWudoqvxBy9aaWkuLTI0+naFmHa7lJ4BWjeMdcgnb1vrXTM3Kuftuv+nj+2UG6RpfhzjOikc7kkAFHu0bsYiE3cCaXpfX/jNYWEDqXkYgtQ3c9fDpiyXQ0HjOphkWMMlhfTnNyzH1yMyk04dv/ZMvJJCyHLxR9mu3c7c3bNZyyOdksa9/leVL/wCXz8Rl6B6gZG1ee6OevGaY0Rv5oj8R55Y5G1fIefTJwBIw1Oki1PLoGaqFkgfvnEn+jWDIyJEQooAu/Hrd851CDXBo4rrDqI4GeOZFAXm4+R5m7xZJLs1d9GEkuqjVGSMOoFEXwDx4nk/PLQa5gu7VRlLarUgge+KqIJVHZxhmB+2vGWLNtKEWPfOeNk/Slnxwlh1IpUmXfEwZbq/XLOu5SAdpPiAOM5n0f/8AEj2BbBN8Mf7nOjHIsi7lPH5Z0Jpkk9OfqdKm53l7ZlUWzkR7f7Zzm3FHiG6VSNy7RtCny7or8c9JY88q5PZsYypeu7Z4vwxZw5Dxm4nC06auCBV+vjs9xEK2ennl5NX2J2y6eYsD3rWx4eXBx9hrpVZW7FO7wRZ5sevvnKmmaN1eV5pGKnhRQ/Hn8fDOeyCizoqbsWadFWjlh36dQg68rVHxHhiuyWaXgFEUch1UqT5+NdcXik7UCaSOnKgKVuh7i+c7H0fGwh3PIJLNrS0Kxa4NvoeyxJY1v/RpAQo3EE1zXT4emQ6hlII4IrLE4N06ny4ztw4fBaITRBkWIMOoYvV+mRq0SWIGZFLGjtNH3APtm0cQjIYSSNx0Z7GTLGJU22B4g+uZmIPWJwJBpJWkOoIVxaLXdr2w1KdvIs0ZLFGogEi18Ri501RGMy9kIz9kkcj4jN4y8ToisRHRYiuL54vw6fu8yLe4kNKK462OpEkYqK1F31v88NjVW8/IcYqJpoqUgMFsmzZ4NHBPpKBmKs211NbT1Y+nnjb3grXWjZVj/Meo8MsLzKQdooImeKjyAQPneZ7ZVSon7YN1Ly7a9qGa2COl2vrhinYyfcX/AH2/TDFxD6yZRIHcDYO93SST88iPft+sKlvNQQPzOaa5IhPHI4G891Tz1+GV/wCs1PUZJY8C8MDkOgdSrXR9awFJ+Bw+GZ9hH/m/rP65H8PGfv8A+4364AaXgaIIIsHzyQKFC/ibwHnmmnNaBo5iCSEPiPbMrVl7hLUOpUj88d1k0aggOu9CCV8c5jyiSZez1DVfCBBXT2vOSa4Tw6OHy1uWdo3jEit9Y6sPClIr8TnQhQCACq3UxvF4IRNZLUB+OPCqFVWWrWdnKkU2dDx1v7OASlru+H8o8Mvh4ZXTcI5AJJv4ZyZontpC0gB5CMQFH4Z1/G85ep0+nRrjAjck7tpqx4XnPfuIvQk3m4Ywz6hAHVELM1dyTis21YQRRu6VLI20IEUk2eLJ9MWhiiXUxwo7d2y+xVLj0urHjnQXSg6iGZBtjUXtYHdu8zhUn/Yy5rFFDUZAVY94c9LsX8shoyboKOvFeJyVhiRtyRoreYUDLMDtpSQTwCBdZ0EcK7OlBePTy6ZZRtWqHwGZhJf8cf0DDZL/AI//AOBgGF2RW+3GrD1AOL6hIE4MfLfyrwDl9QzxwA7ra6JqsSdmAJ2tIfIHr88lZZx6KQr5dl4SizAsD2Zuw7FqHxPOb6eON1DbArKxsrxfj8qxNHZmbdEyV03FTfyOb6RyJwoNgjnyyddrbSY1lSS0Z1EQK7ljV26d7x/A5CMY44/qY497gFVBoX7DLTrIwAjoeJJNZf6NDu5Erh2jNE18vAZ0Pwkl2dDYMM0oYZLS3FlZE3oVxAimo8HOjWL6nTiRlkBYOnIokA+48c2Lwycd7FcMCpHXjDKEQwwwwAMMMMAMdZ/6D7jEtrOwCHvfl88f1KGTTyItWVNA+J8MT+jXWQuQe+FG4Xyp8QRkbK+U0zpqt4VyQ5p4RCm3czGySzAePtmmZ9vGVsNYPQgE5fcCt9BXjxljmJw8Mjep6Mp+OSOmABiur0Sasgu7LXTbX98awGDSa7NTzwzghSCJY4+gA58+M0wyKwAnxwyDwLAJ9BkjxzTAwwrDADOaPtFA3VzfTIXTRqOV3H1zWsMXin6amzmSaaVG2BrBPHQcVj0EIiU39o9f+M02LvD13gKvKSx9suznbfOYopPUa5NrGZvqV37Ie+/oLH79s62nTbGL6nk4pptGIT2oHfqgCeB8Ol41E8jAb1A9+D8sWT0pCOds2wwwxSgZGThgBhPD2iNsIV6NEji8T2PGKlrdQsgUL9M6eVZFYUReMpYJKG+HNu+co0qI21iefIE/kMZn07pRhVWs82a/7zEmvtWPTKJpkWmjPt4/M/0t+mSsyFgOeT90/pmiqzfZjc/h+eX7CSvsj23YagxlMxOnhM3a9mBJ95bF+9dcYEM+8L2fd+9uHGWfTSlSEKhj0OGoOLf4L9wvtIUsevGX2g9QDXpmx0xTT0g74JJo3Z8ecyIK9VYH1GCaYNNelQij+VflhISsTstWFJHyy6qzGlQnNRpCwIkNXxQwbSBJsXibdEjHqVB/DLZs0EMKqGl7NaobiB+eSkMUgtJS481IP5ZnJDcGYYXjQ00Z67j/APbLGCI0dgHhxxmc0b8bEz+OQTXU42NNGpJO5vIE5cQxqe7Eo9QBhzQKtiQI9MLGOmKI9Y1/pyOxi/wkr/ThzQfG/wDYn6jIvGnjhVwAlH/KKGXjhBFuqny4w5IzgxNQzkKuMwpGned0LeVjjGFRV+yoHsMRkMEcu2aGDfuJJ2ryPicVy0pGCXprqyZIwsDxbr/mcCvbg5npodSkoLiMr/q5Ht3R+eVXspiP4WHT2p7xZQfaqOdEYo4YYYYAGGGGABhhhgBGFYYYALa+xAdpZTY5UkH8Mpq3ZdVpVViFZiCAevGGGAGbSybtf3z3F7vpxkCWS/o8b2+s+3z14vDDAwsssnZa1txtHYL6Chli7fxmnTcdrRMWF9TxhhgajJ5ZBpNW+87klIU+Q4xks38ZEm47TGSRfjYwwwAxRi80Ic7gWksHnoeMq8jrpNaysQUdgpHh7YYYAbO7jWaZAx2tGxIvqRt/XMppZF0escO25HO0306YYYAXkkca/TIGIVkYsL6nF3mlGi1bhzuSQhT5DDDAw3eRxrdKoY7XUlhfXjLaGR3n1YZiQslLfgKwwwNHMnDDACMKwwwAKycMMADDDDAD/9k="/>
          <p:cNvSpPr>
            <a:spLocks noChangeAspect="1" noChangeArrowheads="1"/>
          </p:cNvSpPr>
          <p:nvPr/>
        </p:nvSpPr>
        <p:spPr bwMode="auto">
          <a:xfrm>
            <a:off x="0" y="-457200"/>
            <a:ext cx="187642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  <p:grpSp>
        <p:nvGrpSpPr>
          <p:cNvPr id="7" name="Retângulo de cantos arredondados 6"/>
          <p:cNvGrpSpPr>
            <a:grpSpLocks/>
          </p:cNvGrpSpPr>
          <p:nvPr/>
        </p:nvGrpSpPr>
        <p:grpSpPr bwMode="auto">
          <a:xfrm>
            <a:off x="981075" y="5194300"/>
            <a:ext cx="7053263" cy="1047750"/>
            <a:chOff x="618" y="3272"/>
            <a:chExt cx="4443" cy="660"/>
          </a:xfrm>
        </p:grpSpPr>
        <p:pic>
          <p:nvPicPr>
            <p:cNvPr id="20487" name="Retângulo de cantos arredondados 6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18" y="3272"/>
              <a:ext cx="4443" cy="660"/>
            </a:xfrm>
            <a:prstGeom prst="rect">
              <a:avLst/>
            </a:prstGeom>
            <a:noFill/>
          </p:spPr>
        </p:pic>
        <p:sp>
          <p:nvSpPr>
            <p:cNvPr id="20488" name="Text Box 8"/>
            <p:cNvSpPr txBox="1">
              <a:spLocks noChangeArrowheads="1"/>
            </p:cNvSpPr>
            <p:nvPr/>
          </p:nvSpPr>
          <p:spPr bwMode="auto">
            <a:xfrm>
              <a:off x="684" y="3366"/>
              <a:ext cx="4267" cy="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rgbClr val="FFFFFF"/>
                  </a:solidFill>
                  <a:latin typeface="Calibri" pitchFamily="34" charset="0"/>
                  <a:cs typeface="Arial" pitchFamily="34" charset="0"/>
                </a:rPr>
                <a:t>Autodiagnóstico   X   Real  </a:t>
              </a:r>
              <a:endParaRPr lang="pt-BR" sz="4400" b="1" dirty="0">
                <a:solidFill>
                  <a:srgbClr val="FFFFFF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652463" y="323850"/>
            <a:ext cx="7686675" cy="1260475"/>
            <a:chOff x="411" y="204"/>
            <a:chExt cx="4842" cy="794"/>
          </a:xfrm>
        </p:grpSpPr>
        <p:pic>
          <p:nvPicPr>
            <p:cNvPr id="21506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11" y="204"/>
              <a:ext cx="4842" cy="794"/>
            </a:xfrm>
            <a:prstGeom prst="rect">
              <a:avLst/>
            </a:prstGeom>
            <a:noFill/>
          </p:spPr>
        </p:pic>
        <p:sp>
          <p:nvSpPr>
            <p:cNvPr id="21507" name="Text Box 3"/>
            <p:cNvSpPr txBox="1">
              <a:spLocks noChangeArrowheads="1"/>
            </p:cNvSpPr>
            <p:nvPr/>
          </p:nvSpPr>
          <p:spPr bwMode="auto">
            <a:xfrm>
              <a:off x="485" y="260"/>
              <a:ext cx="4700" cy="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Alergias Alimentares</a:t>
              </a:r>
            </a:p>
          </p:txBody>
        </p:sp>
      </p:grpSp>
      <p:pic>
        <p:nvPicPr>
          <p:cNvPr id="3" name="Picture 7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63" y="2071688"/>
            <a:ext cx="4879975" cy="4464050"/>
          </a:xfrm>
          <a:prstGeom prst="rect">
            <a:avLst/>
          </a:prstGeom>
          <a:noFill/>
          <a:ln>
            <a:noFill/>
          </a:ln>
          <a:effectLst>
            <a:outerShdw blurRad="63500" algn="tl" rotWithShape="0">
              <a:srgbClr val="000000">
                <a:alpha val="70000"/>
              </a:srgbClr>
            </a:outerShdw>
          </a:effectLst>
          <a:extLst>
            <a:ext uri="{909E8E84-426E-40dd-AFC4-6F175D3DCCD1}"/>
            <a:ext uri="{91240B29-F687-4f45-9708-019B960494DF}"/>
          </a:extLst>
        </p:spPr>
      </p:pic>
      <p:sp>
        <p:nvSpPr>
          <p:cNvPr id="21510" name="CaixaDeTexto 3"/>
          <p:cNvSpPr txBox="1">
            <a:spLocks noChangeArrowheads="1"/>
          </p:cNvSpPr>
          <p:nvPr/>
        </p:nvSpPr>
        <p:spPr bwMode="auto">
          <a:xfrm rot="-1279893">
            <a:off x="388938" y="2493963"/>
            <a:ext cx="4473575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 b="1" dirty="0"/>
              <a:t>Por que??</a:t>
            </a:r>
            <a:endParaRPr lang="pt-BR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579438" y="165100"/>
            <a:ext cx="7693025" cy="1779588"/>
            <a:chOff x="365" y="104"/>
            <a:chExt cx="4846" cy="1121"/>
          </a:xfrm>
        </p:grpSpPr>
        <p:pic>
          <p:nvPicPr>
            <p:cNvPr id="22530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5" y="104"/>
              <a:ext cx="4846" cy="1121"/>
            </a:xfrm>
            <a:prstGeom prst="rect">
              <a:avLst/>
            </a:prstGeom>
            <a:noFill/>
          </p:spPr>
        </p:pic>
        <p:sp>
          <p:nvSpPr>
            <p:cNvPr id="22531" name="Text Box 3"/>
            <p:cNvSpPr txBox="1">
              <a:spLocks noChangeArrowheads="1"/>
            </p:cNvSpPr>
            <p:nvPr/>
          </p:nvSpPr>
          <p:spPr bwMode="auto">
            <a:xfrm>
              <a:off x="456" y="186"/>
              <a:ext cx="4668" cy="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Alergias Alimentares</a:t>
              </a:r>
            </a:p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Fatores de Risco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3" name="Diagrama 2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6500" y="1908175"/>
            <a:ext cx="7016750" cy="4675188"/>
          </a:xfrm>
          <a:prstGeom prst="rect">
            <a:avLst/>
          </a:prstGeom>
          <a:noFill/>
        </p:spPr>
      </p:pic>
      <p:pic>
        <p:nvPicPr>
          <p:cNvPr id="4" name="Picture 3" descr="InsertedImag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2000250"/>
            <a:ext cx="378618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5" name="Picture 6" descr="InsertedImage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88" y="2000250"/>
            <a:ext cx="2714625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8199" name="Picture 7" descr="http://2.bp.blogspot.com/_P-MzoBY5JIc/TDaExg1_ejI/AAAAAAAABiA/tdT_jJHWG_Q/s320/cirurgia+gastrointestina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38" y="3857625"/>
            <a:ext cx="2928937" cy="292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89138"/>
            <a:ext cx="7283450" cy="3311525"/>
          </a:xfrm>
        </p:spPr>
        <p:txBody>
          <a:bodyPr/>
          <a:lstStyle/>
          <a:p>
            <a:r>
              <a:rPr lang="pt-BR" sz="3600" dirty="0" smtClean="0"/>
              <a:t>Fatores Genéticos:</a:t>
            </a:r>
          </a:p>
          <a:p>
            <a:pPr lvl="1">
              <a:buFont typeface="Wingdings" pitchFamily="2" charset="2"/>
              <a:buChar char="Ø"/>
            </a:pPr>
            <a:r>
              <a:rPr lang="pt-BR" sz="3200" dirty="0" smtClean="0"/>
              <a:t> 20 a 40% - um dos pais</a:t>
            </a:r>
          </a:p>
          <a:p>
            <a:pPr lvl="1">
              <a:buFont typeface="Wingdings" pitchFamily="2" charset="2"/>
              <a:buChar char="Ø"/>
            </a:pPr>
            <a:r>
              <a:rPr lang="pt-BR" sz="3200" dirty="0" smtClean="0"/>
              <a:t> 25 a 35% - irmãos</a:t>
            </a:r>
          </a:p>
          <a:p>
            <a:pPr lvl="1">
              <a:buFont typeface="Wingdings" pitchFamily="2" charset="2"/>
              <a:buChar char="Ø"/>
            </a:pPr>
            <a:r>
              <a:rPr lang="pt-BR" sz="3200" dirty="0" smtClean="0"/>
              <a:t> 40 a 60% - ambos os pais</a:t>
            </a:r>
          </a:p>
          <a:p>
            <a:pPr lvl="1">
              <a:buFont typeface="Arial" pitchFamily="34" charset="0"/>
              <a:buNone/>
            </a:pPr>
            <a:endParaRPr lang="pt-BR" sz="3200" dirty="0" smtClean="0"/>
          </a:p>
        </p:txBody>
      </p:sp>
      <p:sp>
        <p:nvSpPr>
          <p:cNvPr id="5" name="Retângulo de cantos arredondados 1"/>
          <p:cNvSpPr/>
          <p:nvPr/>
        </p:nvSpPr>
        <p:spPr>
          <a:xfrm>
            <a:off x="785786" y="500042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Alergias Alimentares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mundoeducacao.com.br/upload/conteudo_legenda/35dc0e4cccd314b0382c019de110d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2000250"/>
            <a:ext cx="4786312" cy="358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Retângulo de cantos arredondados 2"/>
          <p:cNvGrpSpPr>
            <a:grpSpLocks/>
          </p:cNvGrpSpPr>
          <p:nvPr/>
        </p:nvGrpSpPr>
        <p:grpSpPr bwMode="auto">
          <a:xfrm>
            <a:off x="579438" y="323850"/>
            <a:ext cx="7693025" cy="1408113"/>
            <a:chOff x="365" y="204"/>
            <a:chExt cx="4846" cy="887"/>
          </a:xfrm>
        </p:grpSpPr>
        <p:pic>
          <p:nvPicPr>
            <p:cNvPr id="24579" name="Retângulo de cantos arredondados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5" y="204"/>
              <a:ext cx="4846" cy="887"/>
            </a:xfrm>
            <a:prstGeom prst="rect">
              <a:avLst/>
            </a:prstGeom>
            <a:noFill/>
          </p:spPr>
        </p:pic>
        <p:sp>
          <p:nvSpPr>
            <p:cNvPr id="24580" name="Text Box 4"/>
            <p:cNvSpPr txBox="1">
              <a:spLocks noChangeArrowheads="1"/>
            </p:cNvSpPr>
            <p:nvPr/>
          </p:nvSpPr>
          <p:spPr bwMode="auto">
            <a:xfrm>
              <a:off x="445" y="265"/>
              <a:ext cx="4690" cy="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Alergias Alimentares</a:t>
              </a:r>
            </a:p>
          </p:txBody>
        </p:sp>
      </p:grpSp>
      <p:grpSp>
        <p:nvGrpSpPr>
          <p:cNvPr id="4" name="Retângulo de cantos arredondados 3"/>
          <p:cNvGrpSpPr>
            <a:grpSpLocks/>
          </p:cNvGrpSpPr>
          <p:nvPr/>
        </p:nvGrpSpPr>
        <p:grpSpPr bwMode="auto">
          <a:xfrm>
            <a:off x="1152525" y="5681663"/>
            <a:ext cx="6973888" cy="1047750"/>
            <a:chOff x="726" y="3579"/>
            <a:chExt cx="4393" cy="660"/>
          </a:xfrm>
        </p:grpSpPr>
        <p:pic>
          <p:nvPicPr>
            <p:cNvPr id="24582" name="Retângulo de cantos arredondados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26" y="3579"/>
              <a:ext cx="4393" cy="660"/>
            </a:xfrm>
            <a:prstGeom prst="rect">
              <a:avLst/>
            </a:prstGeom>
            <a:noFill/>
          </p:spPr>
        </p:pic>
        <p:sp>
          <p:nvSpPr>
            <p:cNvPr id="24583" name="Text Box 7"/>
            <p:cNvSpPr txBox="1">
              <a:spLocks noChangeArrowheads="1"/>
            </p:cNvSpPr>
            <p:nvPr/>
          </p:nvSpPr>
          <p:spPr bwMode="auto">
            <a:xfrm>
              <a:off x="791" y="3671"/>
              <a:ext cx="4268" cy="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rgbClr val="FFFFFF"/>
                  </a:solidFill>
                  <a:latin typeface="Calibri" pitchFamily="34" charset="0"/>
                  <a:cs typeface="Arial" pitchFamily="34" charset="0"/>
                </a:rPr>
                <a:t>Sistema Imunológico</a:t>
              </a:r>
              <a:endParaRPr lang="pt-BR" sz="4400" b="1" dirty="0">
                <a:solidFill>
                  <a:srgbClr val="FFFFFF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579438" y="390525"/>
            <a:ext cx="7693025" cy="1408113"/>
            <a:chOff x="365" y="246"/>
            <a:chExt cx="4846" cy="887"/>
          </a:xfrm>
        </p:grpSpPr>
        <p:pic>
          <p:nvPicPr>
            <p:cNvPr id="25602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5" y="246"/>
              <a:ext cx="4846" cy="887"/>
            </a:xfrm>
            <a:prstGeom prst="rect">
              <a:avLst/>
            </a:prstGeom>
            <a:noFill/>
          </p:spPr>
        </p:pic>
        <p:sp>
          <p:nvSpPr>
            <p:cNvPr id="25603" name="Text Box 3"/>
            <p:cNvSpPr txBox="1">
              <a:spLocks noChangeArrowheads="1"/>
            </p:cNvSpPr>
            <p:nvPr/>
          </p:nvSpPr>
          <p:spPr bwMode="auto">
            <a:xfrm>
              <a:off x="445" y="310"/>
              <a:ext cx="4690" cy="7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Alergias Alimentares</a:t>
              </a:r>
            </a:p>
          </p:txBody>
        </p:sp>
      </p:grpSp>
      <p:pic>
        <p:nvPicPr>
          <p:cNvPr id="5" name="Picture 5" descr="InsertedImag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713" y="1762125"/>
            <a:ext cx="4664075" cy="3883025"/>
          </a:xfrm>
          <a:prstGeom prst="rect">
            <a:avLst/>
          </a:prstGeom>
          <a:noFill/>
        </p:spPr>
      </p:pic>
      <p:pic>
        <p:nvPicPr>
          <p:cNvPr id="7176" name="Picture 8" descr="http://www.gartic.com.br/imgs/mural/sa/sags/129469905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3350" y="2071688"/>
            <a:ext cx="335915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Retângulo de cantos arredondados 6"/>
          <p:cNvGrpSpPr>
            <a:grpSpLocks/>
          </p:cNvGrpSpPr>
          <p:nvPr/>
        </p:nvGrpSpPr>
        <p:grpSpPr bwMode="auto">
          <a:xfrm>
            <a:off x="274638" y="5535613"/>
            <a:ext cx="8736012" cy="1193800"/>
            <a:chOff x="173" y="3487"/>
            <a:chExt cx="5503" cy="752"/>
          </a:xfrm>
        </p:grpSpPr>
        <p:pic>
          <p:nvPicPr>
            <p:cNvPr id="25607" name="Retângulo de cantos arredondados 6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73" y="3487"/>
              <a:ext cx="5503" cy="752"/>
            </a:xfrm>
            <a:prstGeom prst="rect">
              <a:avLst/>
            </a:prstGeom>
            <a:noFill/>
          </p:spPr>
        </p:pic>
        <p:sp>
          <p:nvSpPr>
            <p:cNvPr id="25608" name="Text Box 8"/>
            <p:cNvSpPr txBox="1">
              <a:spLocks noChangeArrowheads="1"/>
            </p:cNvSpPr>
            <p:nvPr/>
          </p:nvSpPr>
          <p:spPr bwMode="auto">
            <a:xfrm>
              <a:off x="258" y="3543"/>
              <a:ext cx="533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rgbClr val="FFFFFF"/>
                  </a:solidFill>
                  <a:latin typeface="Calibri" pitchFamily="34" charset="0"/>
                  <a:cs typeface="Arial" pitchFamily="34" charset="0"/>
                </a:rPr>
                <a:t>Proteção do Trato Gastrointestinal</a:t>
              </a:r>
              <a:endParaRPr lang="pt-BR" sz="4400" b="1" dirty="0">
                <a:solidFill>
                  <a:srgbClr val="FFFFFF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6900" y="199390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413125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  <a:defRPr/>
            </a:pPr>
            <a:endParaRPr lang="pt-BR" dirty="0" smtClean="0">
              <a:ea typeface="ＭＳ Ｐゴシック" charset="0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pt-BR" dirty="0">
              <a:ea typeface="ＭＳ Ｐゴシック" charset="0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pt-BR" dirty="0" smtClean="0">
              <a:ea typeface="ＭＳ Ｐゴシック" charset="0"/>
              <a:cs typeface="+mn-cs"/>
            </a:endParaRPr>
          </a:p>
          <a:p>
            <a:pPr>
              <a:buFont typeface="Arial" charset="0"/>
              <a:buChar char="•"/>
              <a:defRPr/>
            </a:pPr>
            <a:endParaRPr lang="pt-BR" dirty="0">
              <a:ea typeface="ＭＳ Ｐゴシック" charset="0"/>
              <a:cs typeface="+mn-cs"/>
            </a:endParaRPr>
          </a:p>
          <a:p>
            <a:pPr marL="0" indent="0">
              <a:buFont typeface="Arial" charset="0"/>
              <a:buNone/>
              <a:defRPr/>
            </a:pPr>
            <a:endParaRPr lang="pt-BR" dirty="0" smtClean="0">
              <a:ea typeface="ＭＳ Ｐゴシック" charset="0"/>
              <a:cs typeface="+mn-cs"/>
            </a:endParaRPr>
          </a:p>
        </p:txBody>
      </p:sp>
      <p:grpSp>
        <p:nvGrpSpPr>
          <p:cNvPr id="6" name="Retângulo de cantos arredondados 1"/>
          <p:cNvGrpSpPr>
            <a:grpSpLocks/>
          </p:cNvGrpSpPr>
          <p:nvPr/>
        </p:nvGrpSpPr>
        <p:grpSpPr bwMode="auto">
          <a:xfrm>
            <a:off x="579438" y="377825"/>
            <a:ext cx="7693025" cy="1408113"/>
            <a:chOff x="365" y="238"/>
            <a:chExt cx="4846" cy="887"/>
          </a:xfrm>
        </p:grpSpPr>
        <p:pic>
          <p:nvPicPr>
            <p:cNvPr id="26628" name="Retângulo de cantos arredondados 1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5" y="238"/>
              <a:ext cx="4846" cy="887"/>
            </a:xfrm>
            <a:prstGeom prst="rect">
              <a:avLst/>
            </a:prstGeom>
            <a:noFill/>
          </p:spPr>
        </p:pic>
        <p:sp>
          <p:nvSpPr>
            <p:cNvPr id="26629" name="Text Box 5"/>
            <p:cNvSpPr txBox="1">
              <a:spLocks noChangeArrowheads="1"/>
            </p:cNvSpPr>
            <p:nvPr/>
          </p:nvSpPr>
          <p:spPr bwMode="auto">
            <a:xfrm>
              <a:off x="445" y="301"/>
              <a:ext cx="4690" cy="7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Alergias Alimentares</a:t>
              </a:r>
            </a:p>
          </p:txBody>
        </p:sp>
      </p:grpSp>
      <p:sp>
        <p:nvSpPr>
          <p:cNvPr id="7" name="Diamond 6"/>
          <p:cNvSpPr>
            <a:spLocks noChangeArrowheads="1"/>
          </p:cNvSpPr>
          <p:nvPr/>
        </p:nvSpPr>
        <p:spPr bwMode="auto">
          <a:xfrm>
            <a:off x="539750" y="2276475"/>
            <a:ext cx="3095625" cy="1873250"/>
          </a:xfrm>
          <a:prstGeom prst="diamond">
            <a:avLst/>
          </a:prstGeom>
          <a:gradFill rotWithShape="1">
            <a:gsLst>
              <a:gs pos="0">
                <a:srgbClr val="34B3D6"/>
              </a:gs>
              <a:gs pos="20000">
                <a:srgbClr val="36B1D2"/>
              </a:gs>
              <a:gs pos="100000">
                <a:srgbClr val="2787A0"/>
              </a:gs>
            </a:gsLst>
            <a:lin ang="5400000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Agressores</a:t>
            </a:r>
          </a:p>
        </p:txBody>
      </p:sp>
      <p:sp>
        <p:nvSpPr>
          <p:cNvPr id="9" name="Diamond 8"/>
          <p:cNvSpPr>
            <a:spLocks noChangeArrowheads="1"/>
          </p:cNvSpPr>
          <p:nvPr/>
        </p:nvSpPr>
        <p:spPr bwMode="auto">
          <a:xfrm>
            <a:off x="5580063" y="2349500"/>
            <a:ext cx="3095625" cy="1871663"/>
          </a:xfrm>
          <a:prstGeom prst="diamond">
            <a:avLst/>
          </a:prstGeom>
          <a:gradFill rotWithShape="1">
            <a:gsLst>
              <a:gs pos="0">
                <a:srgbClr val="34B3D6"/>
              </a:gs>
              <a:gs pos="20000">
                <a:srgbClr val="36B1D2"/>
              </a:gs>
              <a:gs pos="100000">
                <a:srgbClr val="2787A0"/>
              </a:gs>
            </a:gsLst>
            <a:lin ang="5400000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lt1"/>
                </a:solidFill>
                <a:latin typeface="+mn-lt"/>
                <a:ea typeface="+mn-ea"/>
              </a:rPr>
              <a:t>Defesa</a:t>
            </a:r>
          </a:p>
        </p:txBody>
      </p:sp>
      <p:grpSp>
        <p:nvGrpSpPr>
          <p:cNvPr id="8" name="Left-Right Arrow 7"/>
          <p:cNvGrpSpPr>
            <a:grpSpLocks/>
          </p:cNvGrpSpPr>
          <p:nvPr/>
        </p:nvGrpSpPr>
        <p:grpSpPr bwMode="auto">
          <a:xfrm>
            <a:off x="1414463" y="5267325"/>
            <a:ext cx="6235700" cy="1328738"/>
            <a:chOff x="891" y="3318"/>
            <a:chExt cx="3928" cy="837"/>
          </a:xfrm>
        </p:grpSpPr>
        <p:pic>
          <p:nvPicPr>
            <p:cNvPr id="26633" name="Left-Right Arrow 7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91" y="3318"/>
              <a:ext cx="3928" cy="837"/>
            </a:xfrm>
            <a:prstGeom prst="rect">
              <a:avLst/>
            </a:prstGeom>
            <a:noFill/>
          </p:spPr>
        </p:pic>
        <p:sp>
          <p:nvSpPr>
            <p:cNvPr id="26634" name="Text Box 10"/>
            <p:cNvSpPr txBox="1">
              <a:spLocks noChangeArrowheads="1"/>
            </p:cNvSpPr>
            <p:nvPr/>
          </p:nvSpPr>
          <p:spPr bwMode="auto">
            <a:xfrm>
              <a:off x="1122" y="3532"/>
              <a:ext cx="3470" cy="3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200" dirty="0">
                  <a:solidFill>
                    <a:srgbClr val="FFFFFF"/>
                  </a:solidFill>
                  <a:latin typeface="Calibri" pitchFamily="34" charset="0"/>
                </a:rPr>
                <a:t>Tolerância X Doença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179388" y="1639888"/>
            <a:ext cx="8445500" cy="4957762"/>
          </a:xfrm>
        </p:spPr>
        <p:txBody>
          <a:bodyPr/>
          <a:lstStyle/>
          <a:p>
            <a:r>
              <a:rPr lang="pt-BR" dirty="0" smtClean="0"/>
              <a:t>As características bioquímicas e moleculares das proteínas alimentares influenciam na sua absorção e estabilidade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  <a:p>
            <a:pPr>
              <a:buFont typeface="Arial" pitchFamily="34" charset="0"/>
              <a:buNone/>
            </a:pPr>
            <a:endParaRPr lang="pt-BR" dirty="0" smtClean="0"/>
          </a:p>
        </p:txBody>
      </p:sp>
      <p:sp>
        <p:nvSpPr>
          <p:cNvPr id="4" name="Retângulo 3"/>
          <p:cNvSpPr/>
          <p:nvPr/>
        </p:nvSpPr>
        <p:spPr>
          <a:xfrm>
            <a:off x="5292725" y="2924175"/>
            <a:ext cx="3168650" cy="64770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000" dirty="0"/>
              <a:t>POTENCIAL ALERGÊNICO</a:t>
            </a:r>
          </a:p>
        </p:txBody>
      </p:sp>
      <p:pic>
        <p:nvPicPr>
          <p:cNvPr id="27652" name="Imagem 4" descr="http://www.saudelar.com/edicoes/2008/junho/images/frutas_3228715_opt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3486150"/>
            <a:ext cx="295275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CaixaDeTexto 7"/>
          <p:cNvSpPr txBox="1">
            <a:spLocks noChangeArrowheads="1"/>
          </p:cNvSpPr>
          <p:nvPr/>
        </p:nvSpPr>
        <p:spPr bwMode="auto">
          <a:xfrm>
            <a:off x="971550" y="5735638"/>
            <a:ext cx="2952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FACILMENTE DEGRADADAS PELO CALOR E DIGESTÃO</a:t>
            </a:r>
          </a:p>
        </p:txBody>
      </p:sp>
      <p:pic>
        <p:nvPicPr>
          <p:cNvPr id="27654" name="il_fi" descr="http://www.educacaoadventista.org.br/blog/Carol/images/45/noz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3573463"/>
            <a:ext cx="2778125" cy="213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CaixaDeTexto 9"/>
          <p:cNvSpPr txBox="1">
            <a:spLocks noChangeArrowheads="1"/>
          </p:cNvSpPr>
          <p:nvPr/>
        </p:nvSpPr>
        <p:spPr bwMode="auto">
          <a:xfrm>
            <a:off x="5610225" y="5732463"/>
            <a:ext cx="27781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PROTEÍNAS ESTÁVEIS</a:t>
            </a:r>
          </a:p>
          <a:p>
            <a:endParaRPr lang="pt-BR" dirty="0"/>
          </a:p>
          <a:p>
            <a:r>
              <a:rPr lang="pt-BR" dirty="0"/>
              <a:t>REAÇÕES ALÉRGICAS</a:t>
            </a:r>
          </a:p>
        </p:txBody>
      </p:sp>
      <p:sp>
        <p:nvSpPr>
          <p:cNvPr id="11" name="Seta para baixo 10"/>
          <p:cNvSpPr/>
          <p:nvPr/>
        </p:nvSpPr>
        <p:spPr>
          <a:xfrm>
            <a:off x="6588125" y="6064250"/>
            <a:ext cx="339725" cy="2444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de cantos arredondados 1"/>
          <p:cNvSpPr/>
          <p:nvPr/>
        </p:nvSpPr>
        <p:spPr>
          <a:xfrm>
            <a:off x="785786" y="404664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Fatores Agressores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ta para baixo 3"/>
          <p:cNvSpPr/>
          <p:nvPr/>
        </p:nvSpPr>
        <p:spPr>
          <a:xfrm>
            <a:off x="5364163" y="944563"/>
            <a:ext cx="484187" cy="488950"/>
          </a:xfrm>
          <a:prstGeom prst="down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30723" name="Picture 2" descr="http://4.bp.blogspot.com/_soa2xouaqG0/Sn9LkNX-Q7I/AAAAAAAAASs/uc1Sbp9wJUo/s320/va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1557338"/>
            <a:ext cx="2592387" cy="261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de cantos arredondados 1"/>
          <p:cNvSpPr/>
          <p:nvPr/>
        </p:nvSpPr>
        <p:spPr>
          <a:xfrm>
            <a:off x="785786" y="404664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Fatores Agressores</a:t>
            </a:r>
            <a:endParaRPr lang="pt-BR" sz="4400" b="1" dirty="0">
              <a:solidFill>
                <a:schemeClr val="bg1"/>
              </a:solidFill>
            </a:endParaRPr>
          </a:p>
        </p:txBody>
      </p:sp>
      <p:sp>
        <p:nvSpPr>
          <p:cNvPr id="3" name="Trapezoid 2"/>
          <p:cNvSpPr>
            <a:spLocks/>
          </p:cNvSpPr>
          <p:nvPr/>
        </p:nvSpPr>
        <p:spPr bwMode="auto">
          <a:xfrm>
            <a:off x="4284663" y="4149725"/>
            <a:ext cx="4319587" cy="2519363"/>
          </a:xfrm>
          <a:custGeom>
            <a:avLst/>
            <a:gdLst>
              <a:gd name="T0" fmla="*/ 0 w 4319587"/>
              <a:gd name="T1" fmla="*/ 2519363 h 2519363"/>
              <a:gd name="T2" fmla="*/ 629841 w 4319587"/>
              <a:gd name="T3" fmla="*/ 0 h 2519363"/>
              <a:gd name="T4" fmla="*/ 3689746 w 4319587"/>
              <a:gd name="T5" fmla="*/ 0 h 2519363"/>
              <a:gd name="T6" fmla="*/ 4319587 w 4319587"/>
              <a:gd name="T7" fmla="*/ 2519363 h 2519363"/>
              <a:gd name="T8" fmla="*/ 0 w 4319587"/>
              <a:gd name="T9" fmla="*/ 2519363 h 25193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19587"/>
              <a:gd name="T16" fmla="*/ 0 h 2519363"/>
              <a:gd name="T17" fmla="*/ 4319587 w 4319587"/>
              <a:gd name="T18" fmla="*/ 2519363 h 251936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19587" h="2519363">
                <a:moveTo>
                  <a:pt x="0" y="2519363"/>
                </a:moveTo>
                <a:lnTo>
                  <a:pt x="629841" y="0"/>
                </a:lnTo>
                <a:lnTo>
                  <a:pt x="3689746" y="0"/>
                </a:lnTo>
                <a:lnTo>
                  <a:pt x="4319587" y="2519363"/>
                </a:lnTo>
                <a:lnTo>
                  <a:pt x="0" y="2519363"/>
                </a:lnTo>
                <a:close/>
              </a:path>
            </a:pathLst>
          </a:custGeom>
          <a:gradFill rotWithShape="1">
            <a:gsLst>
              <a:gs pos="0">
                <a:srgbClr val="7B57A8">
                  <a:alpha val="78000"/>
                </a:srgbClr>
              </a:gs>
              <a:gs pos="20000">
                <a:srgbClr val="7B58A6">
                  <a:alpha val="78000"/>
                </a:srgbClr>
              </a:gs>
              <a:gs pos="100000">
                <a:srgbClr val="5D417E">
                  <a:alpha val="78000"/>
                </a:srgbClr>
              </a:gs>
            </a:gsLst>
            <a:lin ang="5400000"/>
          </a:gradFill>
          <a:ln w="9525">
            <a:solidFill>
              <a:srgbClr val="7D60A0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20 PROTEÍNAS COM CAPACIDADE ANTIGÊNICA</a:t>
            </a: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sz="24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BETALACTOGLOBULINA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CASEÍNA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ALFALACTOALBUMINA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SOROALBUMINA   </a:t>
            </a:r>
          </a:p>
        </p:txBody>
      </p:sp>
      <p:pic>
        <p:nvPicPr>
          <p:cNvPr id="10" name="Picture 7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708275"/>
            <a:ext cx="3810000" cy="25400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lipse 1"/>
          <p:cNvGrpSpPr>
            <a:grpSpLocks/>
          </p:cNvGrpSpPr>
          <p:nvPr/>
        </p:nvGrpSpPr>
        <p:grpSpPr bwMode="auto">
          <a:xfrm>
            <a:off x="1414463" y="1736725"/>
            <a:ext cx="6357937" cy="3640138"/>
            <a:chOff x="891" y="1094"/>
            <a:chExt cx="4005" cy="2293"/>
          </a:xfrm>
        </p:grpSpPr>
        <p:pic>
          <p:nvPicPr>
            <p:cNvPr id="29698" name="Elipse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91" y="1094"/>
              <a:ext cx="4005" cy="2293"/>
            </a:xfrm>
            <a:prstGeom prst="rect">
              <a:avLst/>
            </a:prstGeom>
            <a:noFill/>
          </p:spPr>
        </p:pic>
        <p:sp>
          <p:nvSpPr>
            <p:cNvPr id="29699" name="Text Box 3"/>
            <p:cNvSpPr txBox="1">
              <a:spLocks noChangeArrowheads="1"/>
            </p:cNvSpPr>
            <p:nvPr/>
          </p:nvSpPr>
          <p:spPr bwMode="auto">
            <a:xfrm>
              <a:off x="1505" y="1442"/>
              <a:ext cx="2781" cy="15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r>
                <a:rPr lang="pt-BR" b="1" dirty="0">
                  <a:solidFill>
                    <a:srgbClr val="FFFFFF"/>
                  </a:solidFill>
                  <a:latin typeface="Calibri" pitchFamily="34" charset="0"/>
                </a:rPr>
                <a:t>REGIÕES DOS IMUNÓGENOS QUE SÃO RECONHECIDOS PELO SISTEMA IMUNE E SE LIGAM AO RECEPTOR DA CÉLULA T E/OU AO ANTICORPO</a:t>
              </a: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r>
                <a:rPr lang="pt-BR" b="1" dirty="0">
                  <a:solidFill>
                    <a:srgbClr val="FFFFFF"/>
                  </a:solidFill>
                  <a:latin typeface="Calibri" pitchFamily="34" charset="0"/>
                </a:rPr>
                <a:t>DETERMINANTE  ANTIGÊNICO</a:t>
              </a: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endParaRPr lang="pt-BR" b="1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r>
                <a:rPr lang="pt-BR" b="1" dirty="0">
                  <a:solidFill>
                    <a:srgbClr val="FFFFFF"/>
                  </a:solidFill>
                  <a:latin typeface="Calibri" pitchFamily="34" charset="0"/>
                </a:rPr>
                <a:t>  </a:t>
              </a:r>
            </a:p>
          </p:txBody>
        </p:sp>
      </p:grpSp>
      <p:sp>
        <p:nvSpPr>
          <p:cNvPr id="3" name="Seta para baixo 2"/>
          <p:cNvSpPr/>
          <p:nvPr/>
        </p:nvSpPr>
        <p:spPr>
          <a:xfrm>
            <a:off x="4284663" y="3644900"/>
            <a:ext cx="484187" cy="71913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4" name="Elipse 7"/>
          <p:cNvGrpSpPr>
            <a:grpSpLocks/>
          </p:cNvGrpSpPr>
          <p:nvPr/>
        </p:nvGrpSpPr>
        <p:grpSpPr bwMode="auto">
          <a:xfrm>
            <a:off x="2713038" y="5383213"/>
            <a:ext cx="3711575" cy="1047750"/>
            <a:chOff x="1709" y="3391"/>
            <a:chExt cx="2338" cy="660"/>
          </a:xfrm>
        </p:grpSpPr>
        <p:pic>
          <p:nvPicPr>
            <p:cNvPr id="29702" name="Elipse 7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09" y="3391"/>
              <a:ext cx="2338" cy="660"/>
            </a:xfrm>
            <a:prstGeom prst="rect">
              <a:avLst/>
            </a:prstGeom>
            <a:noFill/>
          </p:spPr>
        </p:pic>
        <p:sp>
          <p:nvSpPr>
            <p:cNvPr id="29703" name="Text Box 7"/>
            <p:cNvSpPr txBox="1">
              <a:spLocks noChangeArrowheads="1"/>
            </p:cNvSpPr>
            <p:nvPr/>
          </p:nvSpPr>
          <p:spPr bwMode="auto">
            <a:xfrm>
              <a:off x="2078" y="3514"/>
              <a:ext cx="1604" cy="4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PACIENTES IMUNOLOGICAMENTE  HETEROGÊNIOS</a:t>
              </a:r>
            </a:p>
          </p:txBody>
        </p:sp>
      </p:grpSp>
      <p:sp>
        <p:nvSpPr>
          <p:cNvPr id="5" name="Retângulo de cantos arredondados 1"/>
          <p:cNvSpPr/>
          <p:nvPr/>
        </p:nvSpPr>
        <p:spPr>
          <a:xfrm>
            <a:off x="785786" y="404664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Fatores Agressores</a:t>
            </a:r>
            <a:endParaRPr lang="pt-BR" sz="4400" b="1" dirty="0">
              <a:solidFill>
                <a:schemeClr val="bg1"/>
              </a:solidFill>
            </a:endParaRPr>
          </a:p>
        </p:txBody>
      </p:sp>
      <p:grpSp>
        <p:nvGrpSpPr>
          <p:cNvPr id="29708" name="Group 7"/>
          <p:cNvGrpSpPr>
            <a:grpSpLocks/>
          </p:cNvGrpSpPr>
          <p:nvPr/>
        </p:nvGrpSpPr>
        <p:grpSpPr bwMode="auto">
          <a:xfrm>
            <a:off x="395288" y="1628775"/>
            <a:ext cx="1584325" cy="1439863"/>
            <a:chOff x="395536" y="1628800"/>
            <a:chExt cx="1584176" cy="1440160"/>
          </a:xfrm>
        </p:grpSpPr>
        <p:sp>
          <p:nvSpPr>
            <p:cNvPr id="6" name="5-Point Star 5"/>
            <p:cNvSpPr>
              <a:spLocks/>
            </p:cNvSpPr>
            <p:nvPr/>
          </p:nvSpPr>
          <p:spPr bwMode="auto">
            <a:xfrm>
              <a:off x="395536" y="1628800"/>
              <a:ext cx="1584176" cy="1440160"/>
            </a:xfrm>
            <a:custGeom>
              <a:avLst/>
              <a:gdLst>
                <a:gd name="T0" fmla="*/ 2 w 1584176"/>
                <a:gd name="T1" fmla="*/ 550091 h 1440160"/>
                <a:gd name="T2" fmla="*/ 605105 w 1584176"/>
                <a:gd name="T3" fmla="*/ 550095 h 1440160"/>
                <a:gd name="T4" fmla="*/ 792088 w 1584176"/>
                <a:gd name="T5" fmla="*/ 0 h 1440160"/>
                <a:gd name="T6" fmla="*/ 979071 w 1584176"/>
                <a:gd name="T7" fmla="*/ 550095 h 1440160"/>
                <a:gd name="T8" fmla="*/ 1584174 w 1584176"/>
                <a:gd name="T9" fmla="*/ 550091 h 1440160"/>
                <a:gd name="T10" fmla="*/ 1094633 w 1584176"/>
                <a:gd name="T11" fmla="*/ 890064 h 1440160"/>
                <a:gd name="T12" fmla="*/ 1281624 w 1584176"/>
                <a:gd name="T13" fmla="*/ 1440156 h 1440160"/>
                <a:gd name="T14" fmla="*/ 792088 w 1584176"/>
                <a:gd name="T15" fmla="*/ 1100177 h 1440160"/>
                <a:gd name="T16" fmla="*/ 302552 w 1584176"/>
                <a:gd name="T17" fmla="*/ 1440156 h 1440160"/>
                <a:gd name="T18" fmla="*/ 489543 w 1584176"/>
                <a:gd name="T19" fmla="*/ 890064 h 1440160"/>
                <a:gd name="T20" fmla="*/ 2 w 1584176"/>
                <a:gd name="T21" fmla="*/ 550091 h 144016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584176" h="1440160">
                  <a:moveTo>
                    <a:pt x="2" y="550091"/>
                  </a:moveTo>
                  <a:lnTo>
                    <a:pt x="605105" y="550095"/>
                  </a:lnTo>
                  <a:lnTo>
                    <a:pt x="792088" y="0"/>
                  </a:lnTo>
                  <a:lnTo>
                    <a:pt x="979071" y="550095"/>
                  </a:lnTo>
                  <a:lnTo>
                    <a:pt x="1584174" y="550091"/>
                  </a:lnTo>
                  <a:lnTo>
                    <a:pt x="1094633" y="890064"/>
                  </a:lnTo>
                  <a:lnTo>
                    <a:pt x="1281624" y="1440156"/>
                  </a:lnTo>
                  <a:lnTo>
                    <a:pt x="792088" y="1100177"/>
                  </a:lnTo>
                  <a:lnTo>
                    <a:pt x="302552" y="1440156"/>
                  </a:lnTo>
                  <a:lnTo>
                    <a:pt x="489543" y="890064"/>
                  </a:lnTo>
                  <a:lnTo>
                    <a:pt x="2" y="550091"/>
                  </a:lnTo>
                  <a:close/>
                </a:path>
              </a:pathLst>
            </a:custGeom>
            <a:solidFill>
              <a:srgbClr val="FFD802"/>
            </a:solidFill>
            <a:ln w="9525" cap="flat" cmpd="sng">
              <a:solidFill>
                <a:srgbClr val="4A7EBB"/>
              </a:solidFill>
              <a:prstDash val="solid"/>
              <a:round/>
              <a:headEnd/>
              <a:tailEnd/>
            </a:ln>
            <a:effectLst>
              <a:outerShdw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>
                <a:defRPr/>
              </a:pPr>
              <a:endParaRPr lang="pt-BR" dirty="0">
                <a:ea typeface="ＭＳ Ｐゴシック" pitchFamily="34" charset="-128"/>
              </a:endParaRPr>
            </a:p>
          </p:txBody>
        </p:sp>
        <p:sp>
          <p:nvSpPr>
            <p:cNvPr id="29710" name="TextBox 6"/>
            <p:cNvSpPr txBox="1">
              <a:spLocks noChangeArrowheads="1"/>
            </p:cNvSpPr>
            <p:nvPr/>
          </p:nvSpPr>
          <p:spPr bwMode="auto">
            <a:xfrm>
              <a:off x="539552" y="2132856"/>
              <a:ext cx="144016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000" b="1" dirty="0"/>
                <a:t>Epítopos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m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3788" y="1347788"/>
            <a:ext cx="6956425" cy="416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CaixaDeTexto 103"/>
          <p:cNvSpPr txBox="1">
            <a:spLocks noChangeArrowheads="1"/>
          </p:cNvSpPr>
          <p:nvPr/>
        </p:nvSpPr>
        <p:spPr bwMode="auto">
          <a:xfrm>
            <a:off x="1331913" y="5622925"/>
            <a:ext cx="35274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latin typeface="Calibri" pitchFamily="34" charset="0"/>
              </a:rPr>
              <a:t>Epítopo conformacional:</a:t>
            </a:r>
          </a:p>
          <a:p>
            <a:pPr algn="ctr"/>
            <a:r>
              <a:rPr lang="pt-BR" sz="1600" b="1" dirty="0">
                <a:latin typeface="Calibri" pitchFamily="34" charset="0"/>
              </a:rPr>
              <a:t>Alteração na sequencia de aminoácidos após desnaturação da proteína</a:t>
            </a:r>
          </a:p>
        </p:txBody>
      </p:sp>
      <p:sp>
        <p:nvSpPr>
          <p:cNvPr id="30724" name="CaixaDeTexto 104"/>
          <p:cNvSpPr txBox="1">
            <a:spLocks noChangeArrowheads="1"/>
          </p:cNvSpPr>
          <p:nvPr/>
        </p:nvSpPr>
        <p:spPr bwMode="auto">
          <a:xfrm>
            <a:off x="5184775" y="5661025"/>
            <a:ext cx="38512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solidFill>
                  <a:srgbClr val="000000"/>
                </a:solidFill>
                <a:latin typeface="Calibri" pitchFamily="34" charset="0"/>
              </a:rPr>
              <a:t>Epítopo sequencial</a:t>
            </a:r>
          </a:p>
          <a:p>
            <a:pPr algn="ctr"/>
            <a:r>
              <a:rPr lang="pt-BR" sz="1600" b="1" dirty="0">
                <a:solidFill>
                  <a:srgbClr val="000000"/>
                </a:solidFill>
                <a:latin typeface="Calibri" pitchFamily="34" charset="0"/>
              </a:rPr>
              <a:t>Manutenção da sequencia de aminoácidos</a:t>
            </a:r>
          </a:p>
          <a:p>
            <a:pPr algn="ctr"/>
            <a:endParaRPr lang="pt-BR" sz="16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0725" name="CaixaDeTexto 89"/>
          <p:cNvSpPr txBox="1">
            <a:spLocks noChangeArrowheads="1"/>
          </p:cNvSpPr>
          <p:nvPr/>
        </p:nvSpPr>
        <p:spPr bwMode="auto">
          <a:xfrm>
            <a:off x="468313" y="2349500"/>
            <a:ext cx="2266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b="1" dirty="0">
                <a:latin typeface="Calibri" pitchFamily="34" charset="0"/>
              </a:rPr>
              <a:t>Proteína: forma terciária</a:t>
            </a:r>
          </a:p>
        </p:txBody>
      </p:sp>
      <p:cxnSp>
        <p:nvCxnSpPr>
          <p:cNvPr id="6" name="Conector de seta reta 5"/>
          <p:cNvCxnSpPr/>
          <p:nvPr/>
        </p:nvCxnSpPr>
        <p:spPr>
          <a:xfrm>
            <a:off x="395288" y="2636838"/>
            <a:ext cx="2484437" cy="1587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7" name="CaixaDeTexto 90"/>
          <p:cNvSpPr txBox="1">
            <a:spLocks noChangeArrowheads="1"/>
          </p:cNvSpPr>
          <p:nvPr/>
        </p:nvSpPr>
        <p:spPr bwMode="auto">
          <a:xfrm>
            <a:off x="2771775" y="908050"/>
            <a:ext cx="226853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b="1" dirty="0">
                <a:solidFill>
                  <a:srgbClr val="000000"/>
                </a:solidFill>
                <a:latin typeface="Calibri" pitchFamily="34" charset="0"/>
              </a:rPr>
              <a:t>Epítopo conformacional</a:t>
            </a:r>
          </a:p>
        </p:txBody>
      </p:sp>
      <p:sp>
        <p:nvSpPr>
          <p:cNvPr id="30728" name="CaixaDeTexto 115"/>
          <p:cNvSpPr txBox="1">
            <a:spLocks noChangeArrowheads="1"/>
          </p:cNvSpPr>
          <p:nvPr/>
        </p:nvSpPr>
        <p:spPr bwMode="auto">
          <a:xfrm>
            <a:off x="1042988" y="4675188"/>
            <a:ext cx="24495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b="1" dirty="0">
                <a:solidFill>
                  <a:srgbClr val="000000"/>
                </a:solidFill>
                <a:latin typeface="Calibri" pitchFamily="34" charset="0"/>
              </a:rPr>
              <a:t>Antígeno desnaturado</a:t>
            </a:r>
          </a:p>
        </p:txBody>
      </p:sp>
      <p:grpSp>
        <p:nvGrpSpPr>
          <p:cNvPr id="10" name="CaixaDeTexto 9"/>
          <p:cNvGrpSpPr>
            <a:grpSpLocks/>
          </p:cNvGrpSpPr>
          <p:nvPr/>
        </p:nvGrpSpPr>
        <p:grpSpPr bwMode="auto">
          <a:xfrm>
            <a:off x="5230813" y="1042988"/>
            <a:ext cx="3717925" cy="3200400"/>
            <a:chOff x="3295" y="657"/>
            <a:chExt cx="2342" cy="2016"/>
          </a:xfrm>
        </p:grpSpPr>
        <p:pic>
          <p:nvPicPr>
            <p:cNvPr id="30729" name="CaixaDeTexto 9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295" y="657"/>
              <a:ext cx="2342" cy="2016"/>
            </a:xfrm>
            <a:prstGeom prst="rect">
              <a:avLst/>
            </a:prstGeom>
            <a:noFill/>
          </p:spPr>
        </p:pic>
        <p:sp>
          <p:nvSpPr>
            <p:cNvPr id="30730" name="Text Box 10"/>
            <p:cNvSpPr txBox="1">
              <a:spLocks noChangeArrowheads="1"/>
            </p:cNvSpPr>
            <p:nvPr/>
          </p:nvSpPr>
          <p:spPr bwMode="auto">
            <a:xfrm>
              <a:off x="3334" y="709"/>
              <a:ext cx="2268" cy="19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2400" b="1" dirty="0">
                  <a:solidFill>
                    <a:schemeClr val="bg1"/>
                  </a:solidFill>
                  <a:latin typeface="Arial Black" pitchFamily="34" charset="0"/>
                </a:rPr>
                <a:t>Alérgenos  com epítopos lineares tem potencial alergênico mais persistente e resistente, sendo causa de formas persistente de AA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2060575"/>
            <a:ext cx="8229600" cy="3773488"/>
          </a:xfrm>
        </p:spPr>
        <p:txBody>
          <a:bodyPr/>
          <a:lstStyle/>
          <a:p>
            <a:r>
              <a:rPr lang="pt-BR" dirty="0" smtClean="0"/>
              <a:t>Fatores que influenciam no potencial alergênico de um alimento: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Processamento (doméstico ou industrial)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Reação cruzada</a:t>
            </a:r>
          </a:p>
          <a:p>
            <a:pPr lvl="2">
              <a:buFont typeface="Wingdings" pitchFamily="2" charset="2"/>
              <a:buChar char="v"/>
            </a:pPr>
            <a:r>
              <a:rPr lang="pt-BR" dirty="0" smtClean="0"/>
              <a:t>Proteínas das carnes de animais filogeneticamente similares</a:t>
            </a:r>
          </a:p>
          <a:p>
            <a:pPr lvl="2">
              <a:buFont typeface="Wingdings" pitchFamily="2" charset="2"/>
              <a:buChar char="v"/>
            </a:pPr>
            <a:r>
              <a:rPr lang="pt-BR" dirty="0" smtClean="0"/>
              <a:t>Produtos diferentes de um mesmo animal</a:t>
            </a:r>
          </a:p>
        </p:txBody>
      </p:sp>
      <p:sp>
        <p:nvSpPr>
          <p:cNvPr id="5" name="Retângulo de cantos arredondados 1"/>
          <p:cNvSpPr/>
          <p:nvPr/>
        </p:nvSpPr>
        <p:spPr>
          <a:xfrm>
            <a:off x="785786" y="404664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Fatores Agressores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744663"/>
            <a:ext cx="8229600" cy="2189162"/>
          </a:xfrm>
        </p:spPr>
        <p:txBody>
          <a:bodyPr/>
          <a:lstStyle/>
          <a:p>
            <a:pPr eaLnBrk="1" hangingPunct="1"/>
            <a:r>
              <a:rPr lang="pt-BR" sz="2800" dirty="0" smtClean="0">
                <a:latin typeface="Verdana" pitchFamily="34" charset="0"/>
              </a:rPr>
              <a:t>Duas proteínas alimentares compartilham parte de uma sequência de aminoácidos que contém um determinado epítopo alergênico.</a:t>
            </a:r>
          </a:p>
        </p:txBody>
      </p:sp>
      <p:pic>
        <p:nvPicPr>
          <p:cNvPr id="32771" name="Picture 2" descr="C:\Users\Felipe\Desktop\alergia\digitalizar00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573463"/>
            <a:ext cx="8397875" cy="292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Retângulo de cantos arredondados 1"/>
          <p:cNvGrpSpPr>
            <a:grpSpLocks/>
          </p:cNvGrpSpPr>
          <p:nvPr/>
        </p:nvGrpSpPr>
        <p:grpSpPr bwMode="auto">
          <a:xfrm>
            <a:off x="725488" y="146050"/>
            <a:ext cx="7686675" cy="1627188"/>
            <a:chOff x="457" y="92"/>
            <a:chExt cx="4842" cy="1025"/>
          </a:xfrm>
        </p:grpSpPr>
        <p:pic>
          <p:nvPicPr>
            <p:cNvPr id="32772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" y="92"/>
              <a:ext cx="4842" cy="1025"/>
            </a:xfrm>
            <a:prstGeom prst="rect">
              <a:avLst/>
            </a:prstGeom>
            <a:noFill/>
          </p:spPr>
        </p:pic>
        <p:sp>
          <p:nvSpPr>
            <p:cNvPr id="32773" name="Text Box 5"/>
            <p:cNvSpPr txBox="1">
              <a:spLocks noChangeArrowheads="1"/>
            </p:cNvSpPr>
            <p:nvPr/>
          </p:nvSpPr>
          <p:spPr bwMode="auto">
            <a:xfrm>
              <a:off x="533" y="293"/>
              <a:ext cx="4694" cy="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Fatores Agressores</a:t>
              </a:r>
            </a:p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Reatividade Cruzada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3" name="5-Point Star 2"/>
          <p:cNvSpPr>
            <a:spLocks/>
          </p:cNvSpPr>
          <p:nvPr/>
        </p:nvSpPr>
        <p:spPr bwMode="auto">
          <a:xfrm>
            <a:off x="3995738" y="5373688"/>
            <a:ext cx="360362" cy="287337"/>
          </a:xfrm>
          <a:custGeom>
            <a:avLst/>
            <a:gdLst>
              <a:gd name="T0" fmla="*/ 0 w 360362"/>
              <a:gd name="T1" fmla="*/ 109753 h 287337"/>
              <a:gd name="T2" fmla="*/ 137647 w 360362"/>
              <a:gd name="T3" fmla="*/ 109753 h 287337"/>
              <a:gd name="T4" fmla="*/ 180181 w 360362"/>
              <a:gd name="T5" fmla="*/ 0 h 287337"/>
              <a:gd name="T6" fmla="*/ 222715 w 360362"/>
              <a:gd name="T7" fmla="*/ 109753 h 287337"/>
              <a:gd name="T8" fmla="*/ 360362 w 360362"/>
              <a:gd name="T9" fmla="*/ 109753 h 287337"/>
              <a:gd name="T10" fmla="*/ 249003 w 360362"/>
              <a:gd name="T11" fmla="*/ 177583 h 287337"/>
              <a:gd name="T12" fmla="*/ 291539 w 360362"/>
              <a:gd name="T13" fmla="*/ 287336 h 287337"/>
              <a:gd name="T14" fmla="*/ 180181 w 360362"/>
              <a:gd name="T15" fmla="*/ 219504 h 287337"/>
              <a:gd name="T16" fmla="*/ 68823 w 360362"/>
              <a:gd name="T17" fmla="*/ 287336 h 287337"/>
              <a:gd name="T18" fmla="*/ 111359 w 360362"/>
              <a:gd name="T19" fmla="*/ 177583 h 287337"/>
              <a:gd name="T20" fmla="*/ 0 w 360362"/>
              <a:gd name="T21" fmla="*/ 109753 h 287337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60362" h="287337">
                <a:moveTo>
                  <a:pt x="0" y="109753"/>
                </a:moveTo>
                <a:lnTo>
                  <a:pt x="137647" y="109753"/>
                </a:lnTo>
                <a:lnTo>
                  <a:pt x="180181" y="0"/>
                </a:lnTo>
                <a:lnTo>
                  <a:pt x="222715" y="109753"/>
                </a:lnTo>
                <a:lnTo>
                  <a:pt x="360362" y="109753"/>
                </a:lnTo>
                <a:lnTo>
                  <a:pt x="249003" y="177583"/>
                </a:lnTo>
                <a:lnTo>
                  <a:pt x="291539" y="287336"/>
                </a:lnTo>
                <a:lnTo>
                  <a:pt x="180181" y="219504"/>
                </a:lnTo>
                <a:lnTo>
                  <a:pt x="68823" y="287336"/>
                </a:lnTo>
                <a:lnTo>
                  <a:pt x="111359" y="177583"/>
                </a:lnTo>
                <a:lnTo>
                  <a:pt x="0" y="109753"/>
                </a:lnTo>
                <a:close/>
              </a:path>
            </a:pathLst>
          </a:custGeom>
          <a:solidFill>
            <a:srgbClr val="FF0000"/>
          </a:solidFill>
          <a:ln w="9525" cap="flat" cmpd="sng">
            <a:solidFill>
              <a:srgbClr val="4A7EBB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pt-BR" dirty="0"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642910" y="214290"/>
            <a:ext cx="7572428" cy="1198486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Fatores Locais de Proteção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33797" name="Picture 2" descr="http://4.bp.blogspot.com/-bxXuNIojQh4/TWekxIZVCuI/AAAAAAAAABE/-QtCYQ7Uzng/s1600/2006-02-16_090132_probiotic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557338"/>
            <a:ext cx="2682875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Retângulo de cantos arredondados 4"/>
          <p:cNvGrpSpPr>
            <a:grpSpLocks/>
          </p:cNvGrpSpPr>
          <p:nvPr/>
        </p:nvGrpSpPr>
        <p:grpSpPr bwMode="auto">
          <a:xfrm>
            <a:off x="1847850" y="5480050"/>
            <a:ext cx="5546725" cy="1195388"/>
            <a:chOff x="1164" y="3452"/>
            <a:chExt cx="3494" cy="753"/>
          </a:xfrm>
        </p:grpSpPr>
        <p:pic>
          <p:nvPicPr>
            <p:cNvPr id="33798" name="Retângulo de cantos arredondados 4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64" y="3452"/>
              <a:ext cx="3494" cy="753"/>
            </a:xfrm>
            <a:prstGeom prst="rect">
              <a:avLst/>
            </a:prstGeom>
            <a:noFill/>
          </p:spPr>
        </p:pic>
        <p:sp>
          <p:nvSpPr>
            <p:cNvPr id="33799" name="Text Box 7"/>
            <p:cNvSpPr txBox="1">
              <a:spLocks noChangeArrowheads="1"/>
            </p:cNvSpPr>
            <p:nvPr/>
          </p:nvSpPr>
          <p:spPr bwMode="auto">
            <a:xfrm>
              <a:off x="1235" y="3508"/>
              <a:ext cx="335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rgbClr val="FFFFFF"/>
                  </a:solidFill>
                  <a:latin typeface="Calibri" pitchFamily="34" charset="0"/>
                </a:rPr>
                <a:t>Flora Intestinal Protetora</a:t>
              </a:r>
              <a:endParaRPr lang="pt-BR" sz="36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pic>
        <p:nvPicPr>
          <p:cNvPr id="61444" name="Picture 4" descr="http://t3.gstatic.com/images?q=tbn:ANd9GcSN3mB5eWdlqB_Gni00qUSNZFXSjxTbHLJXf7igv9ElPy4Ie6Fx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7900" y="1700213"/>
            <a:ext cx="3482975" cy="231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6" name="Elipse 6"/>
          <p:cNvSpPr/>
          <p:nvPr/>
        </p:nvSpPr>
        <p:spPr>
          <a:xfrm>
            <a:off x="395288" y="4530725"/>
            <a:ext cx="3529012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Barreira epitelial, Muco, ácido gástrico</a:t>
            </a:r>
          </a:p>
        </p:txBody>
      </p:sp>
      <p:sp>
        <p:nvSpPr>
          <p:cNvPr id="9" name="Elipse 2"/>
          <p:cNvSpPr/>
          <p:nvPr/>
        </p:nvSpPr>
        <p:spPr>
          <a:xfrm>
            <a:off x="4716463" y="4076700"/>
            <a:ext cx="3671887" cy="1296988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Células T Regulatórias, Th1 e th2, células produtoras de IgA e IgM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>
          <a:xfrm>
            <a:off x="250825" y="2060575"/>
            <a:ext cx="8229600" cy="4525963"/>
          </a:xfrm>
        </p:spPr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pt-BR" dirty="0" smtClean="0"/>
              <a:t>Enzimas Digestivas  </a:t>
            </a:r>
          </a:p>
          <a:p>
            <a:pPr lvl="1">
              <a:buFont typeface="Arial" pitchFamily="34" charset="0"/>
              <a:buNone/>
            </a:pPr>
            <a:r>
              <a:rPr lang="pt-BR" dirty="0" smtClean="0"/>
              <a:t>                                        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Peristaltismo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Muco</a:t>
            </a:r>
          </a:p>
          <a:p>
            <a:pPr lvl="1">
              <a:buFont typeface="Arial" pitchFamily="34" charset="0"/>
              <a:buNone/>
            </a:pPr>
            <a:endParaRPr lang="pt-BR" dirty="0" smtClean="0"/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Epitélio Intestinal</a:t>
            </a:r>
          </a:p>
        </p:txBody>
      </p:sp>
      <p:grpSp>
        <p:nvGrpSpPr>
          <p:cNvPr id="5" name="Retângulo 4"/>
          <p:cNvGrpSpPr>
            <a:grpSpLocks/>
          </p:cNvGrpSpPr>
          <p:nvPr/>
        </p:nvGrpSpPr>
        <p:grpSpPr bwMode="auto">
          <a:xfrm>
            <a:off x="4438650" y="2212975"/>
            <a:ext cx="2779713" cy="566738"/>
            <a:chOff x="2796" y="1394"/>
            <a:chExt cx="1751" cy="357"/>
          </a:xfrm>
        </p:grpSpPr>
        <p:pic>
          <p:nvPicPr>
            <p:cNvPr id="34819" name="Retângulo 4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96" y="1394"/>
              <a:ext cx="1751" cy="357"/>
            </a:xfrm>
            <a:prstGeom prst="rect">
              <a:avLst/>
            </a:prstGeom>
            <a:noFill/>
          </p:spPr>
        </p:pic>
        <p:sp>
          <p:nvSpPr>
            <p:cNvPr id="34820" name="Text Box 4"/>
            <p:cNvSpPr txBox="1">
              <a:spLocks noChangeArrowheads="1"/>
            </p:cNvSpPr>
            <p:nvPr/>
          </p:nvSpPr>
          <p:spPr bwMode="auto">
            <a:xfrm>
              <a:off x="2835" y="1418"/>
              <a:ext cx="167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PROTEÓLISE</a:t>
              </a:r>
            </a:p>
          </p:txBody>
        </p:sp>
      </p:grpSp>
      <p:grpSp>
        <p:nvGrpSpPr>
          <p:cNvPr id="6" name="Retângulo 5"/>
          <p:cNvGrpSpPr>
            <a:grpSpLocks/>
          </p:cNvGrpSpPr>
          <p:nvPr/>
        </p:nvGrpSpPr>
        <p:grpSpPr bwMode="auto">
          <a:xfrm>
            <a:off x="3505200" y="3176588"/>
            <a:ext cx="4029075" cy="1114425"/>
            <a:chOff x="2208" y="2001"/>
            <a:chExt cx="2538" cy="702"/>
          </a:xfrm>
        </p:grpSpPr>
        <p:pic>
          <p:nvPicPr>
            <p:cNvPr id="34822" name="Retângulo 5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08" y="2001"/>
              <a:ext cx="2538" cy="702"/>
            </a:xfrm>
            <a:prstGeom prst="rect">
              <a:avLst/>
            </a:prstGeom>
            <a:noFill/>
          </p:spPr>
        </p:pic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2245" y="2024"/>
              <a:ext cx="2449" cy="6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PREVINE QUE PROTEÍNAS ENTREM EM CONTATO COM AS CÉLULAS DA MUCOSA</a:t>
              </a:r>
            </a:p>
          </p:txBody>
        </p:sp>
      </p:grpSp>
      <p:grpSp>
        <p:nvGrpSpPr>
          <p:cNvPr id="7" name="Retângulo 6"/>
          <p:cNvGrpSpPr>
            <a:grpSpLocks/>
          </p:cNvGrpSpPr>
          <p:nvPr/>
        </p:nvGrpSpPr>
        <p:grpSpPr bwMode="auto">
          <a:xfrm>
            <a:off x="4078288" y="4614863"/>
            <a:ext cx="4906962" cy="2127250"/>
            <a:chOff x="2569" y="2907"/>
            <a:chExt cx="3091" cy="1340"/>
          </a:xfrm>
        </p:grpSpPr>
        <p:pic>
          <p:nvPicPr>
            <p:cNvPr id="34825" name="Retângulo 6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69" y="2907"/>
              <a:ext cx="3091" cy="1340"/>
            </a:xfrm>
            <a:prstGeom prst="rect">
              <a:avLst/>
            </a:prstGeom>
            <a:noFill/>
          </p:spPr>
        </p:pic>
        <p:sp>
          <p:nvSpPr>
            <p:cNvPr id="34826" name="Text Box 10"/>
            <p:cNvSpPr txBox="1">
              <a:spLocks noChangeArrowheads="1"/>
            </p:cNvSpPr>
            <p:nvPr/>
          </p:nvSpPr>
          <p:spPr bwMode="auto">
            <a:xfrm>
              <a:off x="2608" y="2931"/>
              <a:ext cx="3016" cy="1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BARREIRA FÍSICA – COMPLEXO JUNCIONAL</a:t>
              </a:r>
            </a:p>
            <a:p>
              <a:pPr algn="ctr"/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MECANISMOS  IMUNOLÓGICOS (SÍNTESE DE VÁRIAS CITOCINAS E QUIMIOCINAS, CÉLULAS  ESPECIALIZADAS NA CAPTURA  DE ANTÍGENOS, CÉLS. PRODUTORAS DE MUCO, CÉLS. COM FUNÇÃO ANTIMICROBIANA, E LIE)</a:t>
              </a:r>
            </a:p>
          </p:txBody>
        </p:sp>
      </p:grpSp>
      <p:grpSp>
        <p:nvGrpSpPr>
          <p:cNvPr id="8" name="Retângulo de cantos arredondados 1"/>
          <p:cNvGrpSpPr>
            <a:grpSpLocks/>
          </p:cNvGrpSpPr>
          <p:nvPr/>
        </p:nvGrpSpPr>
        <p:grpSpPr bwMode="auto">
          <a:xfrm>
            <a:off x="549275" y="133350"/>
            <a:ext cx="7693025" cy="1628775"/>
            <a:chOff x="346" y="84"/>
            <a:chExt cx="4846" cy="1026"/>
          </a:xfrm>
        </p:grpSpPr>
        <p:pic>
          <p:nvPicPr>
            <p:cNvPr id="34828" name="Retângulo de cantos arredondados 1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46" y="84"/>
              <a:ext cx="4846" cy="1026"/>
            </a:xfrm>
            <a:prstGeom prst="rect">
              <a:avLst/>
            </a:prstGeom>
            <a:noFill/>
          </p:spPr>
        </p:pic>
        <p:sp>
          <p:nvSpPr>
            <p:cNvPr id="34829" name="Text Box 13"/>
            <p:cNvSpPr txBox="1">
              <a:spLocks noChangeArrowheads="1"/>
            </p:cNvSpPr>
            <p:nvPr/>
          </p:nvSpPr>
          <p:spPr bwMode="auto">
            <a:xfrm>
              <a:off x="427" y="251"/>
              <a:ext cx="4687" cy="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Fatores Locais de Proteção</a:t>
              </a:r>
            </a:p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Barreira Intestinal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Fatores de risco para AA associados à barreira intestinal: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Aumento da permeabilidade da barreira e baixa atividade enzimática com diminuição da proteólise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Diminuição da secreção ácida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Inflamações Intestinais </a:t>
            </a:r>
          </a:p>
        </p:txBody>
      </p:sp>
      <p:sp>
        <p:nvSpPr>
          <p:cNvPr id="5" name="Retângulo de cantos arredondados 1"/>
          <p:cNvSpPr/>
          <p:nvPr/>
        </p:nvSpPr>
        <p:spPr>
          <a:xfrm>
            <a:off x="642910" y="214290"/>
            <a:ext cx="7572428" cy="1198486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sz="4400" b="1" dirty="0" smtClean="0">
                <a:solidFill>
                  <a:schemeClr val="bg1"/>
                </a:solidFill>
                <a:latin typeface="Calibri" charset="0"/>
              </a:rPr>
              <a:t>Fatores de Defesa</a:t>
            </a:r>
            <a:endParaRPr lang="pt-BR" sz="4400" b="1" dirty="0" smtClean="0">
              <a:solidFill>
                <a:schemeClr val="bg1"/>
              </a:solidFill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1979613" y="2276475"/>
            <a:ext cx="4392612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IMUNOGLOBULINAS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1979613" y="3644900"/>
            <a:ext cx="4392612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GALT</a:t>
            </a:r>
          </a:p>
        </p:txBody>
      </p:sp>
      <p:sp>
        <p:nvSpPr>
          <p:cNvPr id="6" name="Elipse 5"/>
          <p:cNvSpPr/>
          <p:nvPr/>
        </p:nvSpPr>
        <p:spPr>
          <a:xfrm>
            <a:off x="7812088" y="1484313"/>
            <a:ext cx="792162" cy="6985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IgA</a:t>
            </a:r>
          </a:p>
        </p:txBody>
      </p:sp>
      <p:sp>
        <p:nvSpPr>
          <p:cNvPr id="7" name="Elipse 6"/>
          <p:cNvSpPr/>
          <p:nvPr/>
        </p:nvSpPr>
        <p:spPr>
          <a:xfrm>
            <a:off x="7667625" y="3284538"/>
            <a:ext cx="792163" cy="649287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IgM</a:t>
            </a:r>
          </a:p>
        </p:txBody>
      </p:sp>
      <p:cxnSp>
        <p:nvCxnSpPr>
          <p:cNvPr id="11" name="Conector em curva 10"/>
          <p:cNvCxnSpPr/>
          <p:nvPr/>
        </p:nvCxnSpPr>
        <p:spPr>
          <a:xfrm>
            <a:off x="6516688" y="3141663"/>
            <a:ext cx="1141412" cy="420687"/>
          </a:xfrm>
          <a:prstGeom prst="curvedConnector3">
            <a:avLst>
              <a:gd name="adj1" fmla="val 37032"/>
            </a:avLst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em curva 20"/>
          <p:cNvCxnSpPr/>
          <p:nvPr/>
        </p:nvCxnSpPr>
        <p:spPr>
          <a:xfrm flipV="1">
            <a:off x="6443663" y="1844675"/>
            <a:ext cx="1296987" cy="647700"/>
          </a:xfrm>
          <a:prstGeom prst="curvedConnector3">
            <a:avLst>
              <a:gd name="adj1" fmla="val 50000"/>
            </a:avLst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Elipse 25"/>
          <p:cNvSpPr/>
          <p:nvPr/>
        </p:nvSpPr>
        <p:spPr>
          <a:xfrm>
            <a:off x="8172450" y="2420938"/>
            <a:ext cx="792163" cy="627062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IgG</a:t>
            </a:r>
          </a:p>
        </p:txBody>
      </p:sp>
      <p:cxnSp>
        <p:nvCxnSpPr>
          <p:cNvPr id="28" name="Conector em curva 27"/>
          <p:cNvCxnSpPr/>
          <p:nvPr/>
        </p:nvCxnSpPr>
        <p:spPr>
          <a:xfrm>
            <a:off x="6415088" y="2708275"/>
            <a:ext cx="1635125" cy="12700"/>
          </a:xfrm>
          <a:prstGeom prst="curvedConnector3">
            <a:avLst>
              <a:gd name="adj1" fmla="val 22678"/>
            </a:avLst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Retângulo de cantos arredondados 1"/>
          <p:cNvGrpSpPr>
            <a:grpSpLocks/>
          </p:cNvGrpSpPr>
          <p:nvPr/>
        </p:nvGrpSpPr>
        <p:grpSpPr bwMode="auto">
          <a:xfrm>
            <a:off x="695325" y="85725"/>
            <a:ext cx="7686675" cy="1414463"/>
            <a:chOff x="438" y="54"/>
            <a:chExt cx="4842" cy="891"/>
          </a:xfrm>
        </p:grpSpPr>
        <p:pic>
          <p:nvPicPr>
            <p:cNvPr id="36874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8" y="54"/>
              <a:ext cx="4842" cy="891"/>
            </a:xfrm>
            <a:prstGeom prst="rect">
              <a:avLst/>
            </a:prstGeom>
            <a:noFill/>
          </p:spPr>
        </p:pic>
        <p:sp>
          <p:nvSpPr>
            <p:cNvPr id="36875" name="Text Box 11"/>
            <p:cNvSpPr txBox="1">
              <a:spLocks noChangeArrowheads="1"/>
            </p:cNvSpPr>
            <p:nvPr/>
          </p:nvSpPr>
          <p:spPr bwMode="auto">
            <a:xfrm>
              <a:off x="514" y="156"/>
              <a:ext cx="4694" cy="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Fatores Locais de Proteção</a:t>
              </a:r>
            </a:p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Sistema Imune</a:t>
              </a:r>
              <a:endParaRPr lang="pt-BR" sz="36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  <p:grpSp>
        <p:nvGrpSpPr>
          <p:cNvPr id="14" name="Rounded Rectangle 13"/>
          <p:cNvGrpSpPr>
            <a:grpSpLocks/>
          </p:cNvGrpSpPr>
          <p:nvPr/>
        </p:nvGrpSpPr>
        <p:grpSpPr bwMode="auto">
          <a:xfrm>
            <a:off x="1847850" y="4687888"/>
            <a:ext cx="4797425" cy="1908175"/>
            <a:chOff x="1164" y="2953"/>
            <a:chExt cx="3022" cy="1202"/>
          </a:xfrm>
        </p:grpSpPr>
        <p:pic>
          <p:nvPicPr>
            <p:cNvPr id="36877" name="Rounded Rectangle 1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64" y="2953"/>
              <a:ext cx="3022" cy="1202"/>
            </a:xfrm>
            <a:prstGeom prst="rect">
              <a:avLst/>
            </a:prstGeom>
            <a:noFill/>
          </p:spPr>
        </p:pic>
        <p:sp>
          <p:nvSpPr>
            <p:cNvPr id="36878" name="Text Box 14"/>
            <p:cNvSpPr txBox="1">
              <a:spLocks noChangeArrowheads="1"/>
            </p:cNvSpPr>
            <p:nvPr/>
          </p:nvSpPr>
          <p:spPr bwMode="auto">
            <a:xfrm>
              <a:off x="1257" y="3032"/>
              <a:ext cx="2838" cy="10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Inibir a adesão bacteriana </a:t>
              </a:r>
            </a:p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Neutralizar vírus e toxinas bacterianas</a:t>
              </a:r>
            </a:p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Prevenir a penetração de antígenos alimentares</a:t>
              </a:r>
            </a:p>
          </p:txBody>
        </p:sp>
      </p:grpSp>
      <p:grpSp>
        <p:nvGrpSpPr>
          <p:cNvPr id="24" name="Rounded Rectangle 23"/>
          <p:cNvGrpSpPr>
            <a:grpSpLocks/>
          </p:cNvGrpSpPr>
          <p:nvPr/>
        </p:nvGrpSpPr>
        <p:grpSpPr bwMode="auto">
          <a:xfrm>
            <a:off x="1127125" y="4614863"/>
            <a:ext cx="6450013" cy="2200275"/>
            <a:chOff x="710" y="2907"/>
            <a:chExt cx="4063" cy="1386"/>
          </a:xfrm>
        </p:grpSpPr>
        <p:pic>
          <p:nvPicPr>
            <p:cNvPr id="36880" name="Rounded Rectangle 23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0" y="2907"/>
              <a:ext cx="4063" cy="1386"/>
            </a:xfrm>
            <a:prstGeom prst="rect">
              <a:avLst/>
            </a:prstGeom>
            <a:noFill/>
          </p:spPr>
        </p:pic>
        <p:sp>
          <p:nvSpPr>
            <p:cNvPr id="36881" name="Text Box 17"/>
            <p:cNvSpPr txBox="1">
              <a:spLocks noChangeArrowheads="1"/>
            </p:cNvSpPr>
            <p:nvPr/>
          </p:nvSpPr>
          <p:spPr bwMode="auto">
            <a:xfrm>
              <a:off x="812" y="2995"/>
              <a:ext cx="3864" cy="1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Folículos linfóides </a:t>
              </a:r>
            </a:p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Células M (captura de antígenos)</a:t>
              </a:r>
            </a:p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Gânglios linfáticos mesentéricos: </a:t>
              </a:r>
            </a:p>
            <a:p>
              <a:pPr marL="742950" lvl="1" indent="-285750" algn="just"/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ricos em céls dendríticas, linfócitos e plasmócitos</a:t>
              </a:r>
            </a:p>
            <a:p>
              <a:pPr marL="742950" lvl="1" indent="-285750" algn="just">
                <a:buFont typeface="Wingdings" pitchFamily="2" charset="2"/>
                <a:buChar char="ü"/>
              </a:pPr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Lâmina própria : plasmócitos (IgA), linfócitos (Th), macrófagos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3388" y="657225"/>
            <a:ext cx="6181725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1725" y="4724400"/>
            <a:ext cx="16954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652963"/>
            <a:ext cx="185261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250" y="763588"/>
            <a:ext cx="7175500" cy="5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CaixaDeTexto 1"/>
          <p:cNvSpPr txBox="1">
            <a:spLocks noChangeArrowheads="1"/>
          </p:cNvSpPr>
          <p:nvPr/>
        </p:nvSpPr>
        <p:spPr bwMode="auto">
          <a:xfrm>
            <a:off x="2268538" y="323850"/>
            <a:ext cx="2159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Linf. Th naive</a:t>
            </a:r>
          </a:p>
        </p:txBody>
      </p:sp>
      <p:pic>
        <p:nvPicPr>
          <p:cNvPr id="38916" name="Imagem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425298">
            <a:off x="5049838" y="458788"/>
            <a:ext cx="9445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3635375" y="620713"/>
            <a:ext cx="576263" cy="57626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pt-BR" dirty="0"/>
          </a:p>
        </p:txBody>
      </p:sp>
      <p:sp>
        <p:nvSpPr>
          <p:cNvPr id="6" name="Elipse 5"/>
          <p:cNvSpPr/>
          <p:nvPr/>
        </p:nvSpPr>
        <p:spPr>
          <a:xfrm>
            <a:off x="3708400" y="765175"/>
            <a:ext cx="271463" cy="3048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pt-BR" dirty="0"/>
          </a:p>
        </p:txBody>
      </p:sp>
      <p:cxnSp>
        <p:nvCxnSpPr>
          <p:cNvPr id="38919" name="Conector reto 7"/>
          <p:cNvCxnSpPr>
            <a:cxnSpLocks noChangeShapeType="1"/>
          </p:cNvCxnSpPr>
          <p:nvPr/>
        </p:nvCxnSpPr>
        <p:spPr bwMode="auto">
          <a:xfrm>
            <a:off x="4140200" y="692150"/>
            <a:ext cx="503238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</p:cxnSp>
      <p:cxnSp>
        <p:nvCxnSpPr>
          <p:cNvPr id="38920" name="Conector reto 8"/>
          <p:cNvCxnSpPr>
            <a:cxnSpLocks noChangeShapeType="1"/>
          </p:cNvCxnSpPr>
          <p:nvPr/>
        </p:nvCxnSpPr>
        <p:spPr bwMode="auto">
          <a:xfrm>
            <a:off x="4643438" y="692150"/>
            <a:ext cx="504825" cy="0"/>
          </a:xfrm>
          <a:prstGeom prst="line">
            <a:avLst/>
          </a:prstGeom>
          <a:noFill/>
          <a:ln w="57150">
            <a:solidFill>
              <a:srgbClr val="4F6228"/>
            </a:solidFill>
            <a:round/>
            <a:headEnd/>
            <a:tailEnd/>
          </a:ln>
        </p:spPr>
      </p:cxnSp>
      <p:sp>
        <p:nvSpPr>
          <p:cNvPr id="38921" name="CaixaDeTexto 9"/>
          <p:cNvSpPr txBox="1">
            <a:spLocks noChangeArrowheads="1"/>
          </p:cNvSpPr>
          <p:nvPr/>
        </p:nvSpPr>
        <p:spPr bwMode="auto">
          <a:xfrm>
            <a:off x="6011863" y="466725"/>
            <a:ext cx="792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CAA</a:t>
            </a:r>
          </a:p>
        </p:txBody>
      </p:sp>
      <p:sp>
        <p:nvSpPr>
          <p:cNvPr id="13" name="CaixaDeTexto 120"/>
          <p:cNvSpPr txBox="1"/>
          <p:nvPr/>
        </p:nvSpPr>
        <p:spPr>
          <a:xfrm>
            <a:off x="576263" y="6042025"/>
            <a:ext cx="2266950" cy="3397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pt-BR" sz="1600" b="1" dirty="0" smtClean="0"/>
              <a:t>Alergia  não IgE mediada</a:t>
            </a:r>
            <a:endParaRPr lang="pt-BR" sz="1600" b="1" dirty="0"/>
          </a:p>
        </p:txBody>
      </p:sp>
      <p:pic>
        <p:nvPicPr>
          <p:cNvPr id="38923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3716338"/>
            <a:ext cx="665163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24" name="Retângulo 14"/>
          <p:cNvSpPr>
            <a:spLocks noChangeArrowheads="1"/>
          </p:cNvSpPr>
          <p:nvPr/>
        </p:nvSpPr>
        <p:spPr bwMode="auto">
          <a:xfrm>
            <a:off x="755650" y="4418013"/>
            <a:ext cx="784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 b="1" dirty="0">
                <a:solidFill>
                  <a:srgbClr val="000000"/>
                </a:solidFill>
                <a:latin typeface="Calibri" pitchFamily="34" charset="0"/>
              </a:rPr>
              <a:t>Célula B</a:t>
            </a:r>
          </a:p>
          <a:p>
            <a:pPr algn="ctr"/>
            <a:r>
              <a:rPr lang="pt-BR" sz="1400" b="1" dirty="0">
                <a:solidFill>
                  <a:srgbClr val="000000"/>
                </a:solidFill>
                <a:latin typeface="Calibri" pitchFamily="34" charset="0"/>
              </a:rPr>
              <a:t>(IgG)</a:t>
            </a:r>
          </a:p>
        </p:txBody>
      </p:sp>
      <p:sp>
        <p:nvSpPr>
          <p:cNvPr id="38925" name="Retângulo 15"/>
          <p:cNvSpPr>
            <a:spLocks noChangeArrowheads="1"/>
          </p:cNvSpPr>
          <p:nvPr/>
        </p:nvSpPr>
        <p:spPr bwMode="auto">
          <a:xfrm>
            <a:off x="701675" y="4994275"/>
            <a:ext cx="10620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 dirty="0">
                <a:latin typeface="Calibri" pitchFamily="34" charset="0"/>
              </a:rPr>
              <a:t>Linfócito Tc</a:t>
            </a:r>
          </a:p>
          <a:p>
            <a:r>
              <a:rPr lang="pt-BR" sz="1400" b="1" dirty="0">
                <a:latin typeface="Calibri" pitchFamily="34" charset="0"/>
              </a:rPr>
              <a:t>Célula NK</a:t>
            </a:r>
          </a:p>
        </p:txBody>
      </p:sp>
      <p:pic>
        <p:nvPicPr>
          <p:cNvPr id="3892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778787">
            <a:off x="4181475" y="5668963"/>
            <a:ext cx="78105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CaixaDeTexto 57"/>
          <p:cNvSpPr txBox="1"/>
          <p:nvPr/>
        </p:nvSpPr>
        <p:spPr>
          <a:xfrm>
            <a:off x="792163" y="1825625"/>
            <a:ext cx="1116012" cy="5238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pt-BR" sz="1400" b="1" dirty="0">
                <a:solidFill>
                  <a:srgbClr val="000066"/>
                </a:solidFill>
                <a:latin typeface="Calibri" pitchFamily="34" charset="0"/>
                <a:ea typeface="ＭＳ Ｐゴシック" pitchFamily="34" charset="-128"/>
              </a:rPr>
              <a:t>Linfócitos T efetores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http://t0.gstatic.com/images?q=tbn:ANd9GcSHme3W4dfbfd6HwldWUsYYsbm9S6Ncgkuqgjy8G8YIGdFMM9l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143125"/>
            <a:ext cx="4286250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grpSp>
        <p:nvGrpSpPr>
          <p:cNvPr id="3" name="Retângulo de cantos arredondados 2"/>
          <p:cNvGrpSpPr>
            <a:grpSpLocks/>
          </p:cNvGrpSpPr>
          <p:nvPr/>
        </p:nvGrpSpPr>
        <p:grpSpPr bwMode="auto">
          <a:xfrm>
            <a:off x="695325" y="438150"/>
            <a:ext cx="7686675" cy="1287463"/>
            <a:chOff x="438" y="276"/>
            <a:chExt cx="4842" cy="811"/>
          </a:xfrm>
        </p:grpSpPr>
        <p:pic>
          <p:nvPicPr>
            <p:cNvPr id="39939" name="Retângulo de cantos arredondados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8" y="276"/>
              <a:ext cx="4842" cy="811"/>
            </a:xfrm>
            <a:prstGeom prst="rect">
              <a:avLst/>
            </a:prstGeom>
            <a:noFill/>
          </p:spPr>
        </p:pic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512" y="336"/>
              <a:ext cx="4698" cy="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Fatores Locais de Proteção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  <p:grpSp>
        <p:nvGrpSpPr>
          <p:cNvPr id="4" name="Retângulo de cantos arredondados 3"/>
          <p:cNvGrpSpPr>
            <a:grpSpLocks/>
          </p:cNvGrpSpPr>
          <p:nvPr/>
        </p:nvGrpSpPr>
        <p:grpSpPr bwMode="auto">
          <a:xfrm>
            <a:off x="1725613" y="5462588"/>
            <a:ext cx="5546725" cy="1193800"/>
            <a:chOff x="1087" y="3441"/>
            <a:chExt cx="3494" cy="752"/>
          </a:xfrm>
        </p:grpSpPr>
        <p:pic>
          <p:nvPicPr>
            <p:cNvPr id="39942" name="Retângulo de cantos arredondados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87" y="3441"/>
              <a:ext cx="3494" cy="752"/>
            </a:xfrm>
            <a:prstGeom prst="rect">
              <a:avLst/>
            </a:prstGeom>
            <a:noFill/>
          </p:spPr>
        </p:pic>
        <p:sp>
          <p:nvSpPr>
            <p:cNvPr id="39943" name="Text Box 7"/>
            <p:cNvSpPr txBox="1">
              <a:spLocks noChangeArrowheads="1"/>
            </p:cNvSpPr>
            <p:nvPr/>
          </p:nvSpPr>
          <p:spPr bwMode="auto">
            <a:xfrm>
              <a:off x="1158" y="3498"/>
              <a:ext cx="3354" cy="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rgbClr val="FFFFFF"/>
                  </a:solidFill>
                  <a:latin typeface="Calibri" pitchFamily="34" charset="0"/>
                </a:rPr>
                <a:t>Imaturidade</a:t>
              </a:r>
              <a:endParaRPr lang="pt-BR" sz="3600" b="1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dirty="0" smtClean="0"/>
              <a:t>Fatores de risco para desenvolvimento de AA, associados ao sistema imune: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Rn e lactentes: baixa produção de IgA e predomínio da resposta Th2.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Deficiências de IgA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Predomínio da resposta Th2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Perda da hiporesponsividade das céls.dendríticas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Ausência de céls.T regulatórias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Predisposição genética  </a:t>
            </a:r>
          </a:p>
        </p:txBody>
      </p:sp>
      <p:grpSp>
        <p:nvGrpSpPr>
          <p:cNvPr id="5" name="Retângulo de cantos arredondados 2"/>
          <p:cNvGrpSpPr>
            <a:grpSpLocks/>
          </p:cNvGrpSpPr>
          <p:nvPr/>
        </p:nvGrpSpPr>
        <p:grpSpPr bwMode="auto">
          <a:xfrm>
            <a:off x="695325" y="225425"/>
            <a:ext cx="7686675" cy="1285875"/>
            <a:chOff x="438" y="142"/>
            <a:chExt cx="4842" cy="810"/>
          </a:xfrm>
        </p:grpSpPr>
        <p:pic>
          <p:nvPicPr>
            <p:cNvPr id="40963" name="Retângulo de cantos arredondados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8" y="142"/>
              <a:ext cx="4842" cy="810"/>
            </a:xfrm>
            <a:prstGeom prst="rect">
              <a:avLst/>
            </a:prstGeom>
            <a:noFill/>
          </p:spPr>
        </p:pic>
        <p:sp>
          <p:nvSpPr>
            <p:cNvPr id="40964" name="Text Box 4"/>
            <p:cNvSpPr txBox="1">
              <a:spLocks noChangeArrowheads="1"/>
            </p:cNvSpPr>
            <p:nvPr/>
          </p:nvSpPr>
          <p:spPr bwMode="auto">
            <a:xfrm>
              <a:off x="512" y="200"/>
              <a:ext cx="4698" cy="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Fatores de Risco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>
            <a:spLocks noChangeArrowheads="1"/>
          </p:cNvSpPr>
          <p:nvPr/>
        </p:nvSpPr>
        <p:spPr bwMode="auto">
          <a:xfrm>
            <a:off x="684213" y="1916113"/>
            <a:ext cx="3887787" cy="3024187"/>
          </a:xfrm>
          <a:prstGeom prst="ellipse">
            <a:avLst/>
          </a:prstGeom>
          <a:gradFill rotWithShape="1">
            <a:gsLst>
              <a:gs pos="0">
                <a:srgbClr val="34B3D6"/>
              </a:gs>
              <a:gs pos="20000">
                <a:srgbClr val="36B1D2"/>
              </a:gs>
              <a:gs pos="100000">
                <a:srgbClr val="2787A0"/>
              </a:gs>
            </a:gsLst>
            <a:lin ang="5400000"/>
          </a:gradFill>
          <a:ln w="9525">
            <a:solidFill>
              <a:srgbClr val="46AAC5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r>
              <a:rPr lang="pt-BR" sz="2400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AUSÊNCIA DE RESPOSTA IMUNE ALÉRGICA, FRENTE A UM ANTÍGENO QUE ENTRA EM CONTATO  VIA TGI</a:t>
            </a: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  <a:p>
            <a:pPr algn="ctr">
              <a:defRPr/>
            </a:pPr>
            <a:endParaRPr lang="pt-BR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" name="Retângulo de cantos arredondados 1"/>
          <p:cNvSpPr/>
          <p:nvPr/>
        </p:nvSpPr>
        <p:spPr>
          <a:xfrm>
            <a:off x="642910" y="404664"/>
            <a:ext cx="7572428" cy="115212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sz="4400" b="1" dirty="0" smtClean="0">
                <a:solidFill>
                  <a:schemeClr val="bg1"/>
                </a:solidFill>
                <a:latin typeface="Calibri" charset="0"/>
              </a:rPr>
              <a:t>Tolerância Oral</a:t>
            </a:r>
            <a:endParaRPr lang="pt-BR" sz="4400" b="1" dirty="0" smtClean="0">
              <a:solidFill>
                <a:schemeClr val="bg1"/>
              </a:solidFill>
              <a:latin typeface="Calibri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219700" y="1916113"/>
            <a:ext cx="2952750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dirty="0">
                <a:latin typeface="Calibri" pitchFamily="34" charset="0"/>
              </a:rPr>
              <a:t>Permite ao indivíduo saudável ingerir alimentos sem apresentar reação adversa imunológica.</a:t>
            </a:r>
          </a:p>
          <a:p>
            <a:pPr algn="ctr"/>
            <a:endParaRPr lang="en-US" sz="2800" dirty="0"/>
          </a:p>
        </p:txBody>
      </p:sp>
      <p:sp>
        <p:nvSpPr>
          <p:cNvPr id="5" name="Elipse 3"/>
          <p:cNvSpPr/>
          <p:nvPr/>
        </p:nvSpPr>
        <p:spPr>
          <a:xfrm>
            <a:off x="2987675" y="4941888"/>
            <a:ext cx="4032250" cy="9144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000" dirty="0">
                <a:solidFill>
                  <a:srgbClr val="FFFFFF"/>
                </a:solidFill>
                <a:ea typeface="ＭＳ Ｐゴシック" pitchFamily="34" charset="-128"/>
              </a:rPr>
              <a:t>Reconhecer e combater os patógenos</a:t>
            </a:r>
          </a:p>
        </p:txBody>
      </p:sp>
      <p:sp>
        <p:nvSpPr>
          <p:cNvPr id="6" name="Elipse 4"/>
          <p:cNvSpPr/>
          <p:nvPr/>
        </p:nvSpPr>
        <p:spPr>
          <a:xfrm>
            <a:off x="1331913" y="5661025"/>
            <a:ext cx="4176712" cy="914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000" dirty="0">
                <a:solidFill>
                  <a:srgbClr val="FFFFFF"/>
                </a:solidFill>
                <a:ea typeface="ＭＳ Ｐゴシック" pitchFamily="34" charset="-128"/>
              </a:rPr>
              <a:t>Permitir a colonização da flora comensal</a:t>
            </a:r>
          </a:p>
        </p:txBody>
      </p:sp>
      <p:sp>
        <p:nvSpPr>
          <p:cNvPr id="7" name="Elipse 5"/>
          <p:cNvSpPr/>
          <p:nvPr/>
        </p:nvSpPr>
        <p:spPr>
          <a:xfrm>
            <a:off x="4787900" y="5661025"/>
            <a:ext cx="4176713" cy="9144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2000" dirty="0">
                <a:solidFill>
                  <a:srgbClr val="FFFFFF"/>
                </a:solidFill>
                <a:ea typeface="ＭＳ Ｐゴシック" pitchFamily="34" charset="-128"/>
              </a:rPr>
              <a:t>Reconhecer e ignorar as proteínas dos alimentos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loud Callout 1"/>
          <p:cNvGrpSpPr>
            <a:grpSpLocks/>
          </p:cNvGrpSpPr>
          <p:nvPr/>
        </p:nvGrpSpPr>
        <p:grpSpPr bwMode="auto">
          <a:xfrm>
            <a:off x="1920875" y="1103313"/>
            <a:ext cx="5802313" cy="4468812"/>
            <a:chOff x="1210" y="695"/>
            <a:chExt cx="3655" cy="2815"/>
          </a:xfrm>
        </p:grpSpPr>
        <p:pic>
          <p:nvPicPr>
            <p:cNvPr id="43010" name="Cloud Callout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10" y="695"/>
              <a:ext cx="3655" cy="2815"/>
            </a:xfrm>
            <a:prstGeom prst="rect">
              <a:avLst/>
            </a:prstGeom>
            <a:noFill/>
          </p:spPr>
        </p:pic>
        <p:sp>
          <p:nvSpPr>
            <p:cNvPr id="43011" name="Text Box 3"/>
            <p:cNvSpPr txBox="1">
              <a:spLocks noChangeArrowheads="1"/>
            </p:cNvSpPr>
            <p:nvPr/>
          </p:nvSpPr>
          <p:spPr bwMode="auto">
            <a:xfrm>
              <a:off x="1741" y="1037"/>
              <a:ext cx="2341" cy="1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3200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/>
              <a:r>
                <a:rPr lang="en-US" sz="3200" dirty="0">
                  <a:solidFill>
                    <a:srgbClr val="FFFFFF"/>
                  </a:solidFill>
                  <a:latin typeface="Calibri" pitchFamily="34" charset="0"/>
                </a:rPr>
                <a:t>Qual são os alimentos mais alergênicos??</a:t>
              </a:r>
            </a:p>
            <a:p>
              <a:pPr algn="ctr"/>
              <a:endParaRPr lang="en-US" sz="320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3" y="3071813"/>
            <a:ext cx="3357562" cy="216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44035" name="Picture 2" descr="http://farinhadelinhaca.com.br/wp-content/uploads/2010/04/leite-de-so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0" y="2643188"/>
            <a:ext cx="33528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4" descr="http://t2.gstatic.com/images?q=tbn:ANd9GcTYSrd7Ew-OCqs7ouWFSQMQYElzTb6aqlv9Zje4fzyjauiebnXu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63" y="2214563"/>
            <a:ext cx="3714750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TextBox 2"/>
          <p:cNvSpPr txBox="1">
            <a:spLocks noChangeArrowheads="1"/>
          </p:cNvSpPr>
          <p:nvPr/>
        </p:nvSpPr>
        <p:spPr bwMode="auto">
          <a:xfrm>
            <a:off x="1979613" y="6165850"/>
            <a:ext cx="1733550" cy="400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Leite de Vaca</a:t>
            </a:r>
          </a:p>
        </p:txBody>
      </p:sp>
      <p:sp>
        <p:nvSpPr>
          <p:cNvPr id="44038" name="TextBox 6"/>
          <p:cNvSpPr txBox="1">
            <a:spLocks noChangeArrowheads="1"/>
          </p:cNvSpPr>
          <p:nvPr/>
        </p:nvSpPr>
        <p:spPr bwMode="auto">
          <a:xfrm>
            <a:off x="6443663" y="6092825"/>
            <a:ext cx="698500" cy="400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Soja</a:t>
            </a:r>
          </a:p>
        </p:txBody>
      </p:sp>
      <p:sp>
        <p:nvSpPr>
          <p:cNvPr id="9" name="Retângulo de cantos arredondados 1"/>
          <p:cNvSpPr/>
          <p:nvPr/>
        </p:nvSpPr>
        <p:spPr>
          <a:xfrm>
            <a:off x="1331640" y="476672"/>
            <a:ext cx="6809410" cy="115212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Principais alérgenos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492375"/>
            <a:ext cx="3494087" cy="341788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pic>
        <p:nvPicPr>
          <p:cNvPr id="45059" name="Picture 2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2852738"/>
            <a:ext cx="3530600" cy="22987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45060" name="TextBox 4"/>
          <p:cNvSpPr txBox="1">
            <a:spLocks noChangeArrowheads="1"/>
          </p:cNvSpPr>
          <p:nvPr/>
        </p:nvSpPr>
        <p:spPr bwMode="auto">
          <a:xfrm>
            <a:off x="2051050" y="5949950"/>
            <a:ext cx="655638" cy="400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Ovo</a:t>
            </a:r>
          </a:p>
        </p:txBody>
      </p:sp>
      <p:sp>
        <p:nvSpPr>
          <p:cNvPr id="45061" name="TextBox 5"/>
          <p:cNvSpPr txBox="1">
            <a:spLocks noChangeArrowheads="1"/>
          </p:cNvSpPr>
          <p:nvPr/>
        </p:nvSpPr>
        <p:spPr bwMode="auto">
          <a:xfrm>
            <a:off x="5076825" y="6021388"/>
            <a:ext cx="2709863" cy="400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Peixe e Frutos do Mar</a:t>
            </a:r>
          </a:p>
        </p:txBody>
      </p:sp>
      <p:sp>
        <p:nvSpPr>
          <p:cNvPr id="7" name="Retângulo de cantos arredondados 1"/>
          <p:cNvSpPr/>
          <p:nvPr/>
        </p:nvSpPr>
        <p:spPr>
          <a:xfrm>
            <a:off x="1331640" y="476672"/>
            <a:ext cx="6809410" cy="115212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Principais alérgenos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proamendoim.com.br/img/amendoim_especi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2852738"/>
            <a:ext cx="4286250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8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068638"/>
            <a:ext cx="4021137" cy="25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46084" name="TextBox 4"/>
          <p:cNvSpPr txBox="1">
            <a:spLocks noChangeArrowheads="1"/>
          </p:cNvSpPr>
          <p:nvPr/>
        </p:nvSpPr>
        <p:spPr bwMode="auto">
          <a:xfrm>
            <a:off x="2051050" y="5876925"/>
            <a:ext cx="760413" cy="400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Trigo</a:t>
            </a:r>
          </a:p>
        </p:txBody>
      </p:sp>
      <p:sp>
        <p:nvSpPr>
          <p:cNvPr id="46085" name="TextBox 5"/>
          <p:cNvSpPr txBox="1">
            <a:spLocks noChangeArrowheads="1"/>
          </p:cNvSpPr>
          <p:nvPr/>
        </p:nvSpPr>
        <p:spPr bwMode="auto">
          <a:xfrm>
            <a:off x="6172200" y="5805488"/>
            <a:ext cx="1423988" cy="7080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000" dirty="0"/>
              <a:t>Amendoim</a:t>
            </a:r>
          </a:p>
          <a:p>
            <a:pPr algn="ctr"/>
            <a:r>
              <a:rPr lang="en-US" sz="2000" dirty="0"/>
              <a:t>Nozes</a:t>
            </a:r>
          </a:p>
        </p:txBody>
      </p:sp>
      <p:sp>
        <p:nvSpPr>
          <p:cNvPr id="7" name="Retângulo de cantos arredondados 1"/>
          <p:cNvSpPr/>
          <p:nvPr/>
        </p:nvSpPr>
        <p:spPr>
          <a:xfrm>
            <a:off x="1331640" y="476672"/>
            <a:ext cx="6809410" cy="115212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Principais alérgenos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8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475" y="2636838"/>
            <a:ext cx="2643188" cy="373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  <p:pic>
        <p:nvPicPr>
          <p:cNvPr id="66565" name="Picture 5" descr="Inserted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350" y="2054225"/>
            <a:ext cx="2725738" cy="3640138"/>
          </a:xfrm>
          <a:prstGeom prst="rect">
            <a:avLst/>
          </a:prstGeom>
          <a:noFill/>
        </p:spPr>
      </p:pic>
      <p:pic>
        <p:nvPicPr>
          <p:cNvPr id="5" name="il_fi" descr="http://4.bp.blogspot.com/_soa2xouaqG0/Sn9LkNX-Q7I/AAAAAAAAASs/uc1Sbp9wJUo/s320/va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325" y="2781300"/>
            <a:ext cx="2659063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Retângulo de cantos arredondados 1"/>
          <p:cNvGrpSpPr>
            <a:grpSpLocks/>
          </p:cNvGrpSpPr>
          <p:nvPr/>
        </p:nvGrpSpPr>
        <p:grpSpPr bwMode="auto">
          <a:xfrm>
            <a:off x="1200150" y="512763"/>
            <a:ext cx="6669088" cy="1273175"/>
            <a:chOff x="756" y="323"/>
            <a:chExt cx="4201" cy="802"/>
          </a:xfrm>
        </p:grpSpPr>
        <p:pic>
          <p:nvPicPr>
            <p:cNvPr id="47109" name="Retângulo de cantos arredondados 1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6" y="323"/>
              <a:ext cx="4201" cy="802"/>
            </a:xfrm>
            <a:prstGeom prst="rect">
              <a:avLst/>
            </a:prstGeom>
            <a:noFill/>
          </p:spPr>
        </p:pic>
        <p:sp>
          <p:nvSpPr>
            <p:cNvPr id="47110" name="Text Box 6"/>
            <p:cNvSpPr txBox="1">
              <a:spLocks noChangeArrowheads="1"/>
            </p:cNvSpPr>
            <p:nvPr/>
          </p:nvSpPr>
          <p:spPr bwMode="auto">
            <a:xfrm>
              <a:off x="829" y="381"/>
              <a:ext cx="4057" cy="6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Principais alérgenos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iagrama 1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0813" y="2073275"/>
            <a:ext cx="6107112" cy="4613275"/>
          </a:xfrm>
          <a:prstGeom prst="rect">
            <a:avLst/>
          </a:prstGeom>
          <a:noFill/>
        </p:spPr>
      </p:pic>
      <p:sp>
        <p:nvSpPr>
          <p:cNvPr id="3" name="Retângulo de cantos arredondados 2"/>
          <p:cNvSpPr/>
          <p:nvPr/>
        </p:nvSpPr>
        <p:spPr>
          <a:xfrm>
            <a:off x="785786" y="500042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Alergias Alimentares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iagrama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688" y="396875"/>
            <a:ext cx="8229600" cy="5827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Diagrama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0363" y="420688"/>
            <a:ext cx="8382000" cy="5730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979712" y="1124744"/>
            <a:ext cx="6048672" cy="3456384"/>
          </a:xfrm>
          <a:prstGeom prst="cloudCallout">
            <a:avLst>
              <a:gd name="adj1" fmla="val -42152"/>
              <a:gd name="adj2" fmla="val 73870"/>
            </a:avLst>
          </a:prstGeom>
          <a:gradFill>
            <a:gsLst>
              <a:gs pos="1000">
                <a:schemeClr val="accent5">
                  <a:shade val="51000"/>
                  <a:satMod val="130000"/>
                </a:schemeClr>
              </a:gs>
              <a:gs pos="43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en-US" sz="3200" dirty="0">
                <a:solidFill>
                  <a:srgbClr val="FFFFFF"/>
                </a:solidFill>
                <a:ea typeface="ＭＳ Ｐゴシック" pitchFamily="34" charset="-128"/>
              </a:rPr>
              <a:t>Qual são as manifestações clínicas mais comuns??</a:t>
            </a:r>
          </a:p>
          <a:p>
            <a:pPr algn="ctr">
              <a:defRPr/>
            </a:pPr>
            <a:endParaRPr lang="en-US" sz="3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Line 5"/>
          <p:cNvSpPr>
            <a:spLocks noChangeShapeType="1"/>
          </p:cNvSpPr>
          <p:nvPr/>
        </p:nvSpPr>
        <p:spPr bwMode="auto">
          <a:xfrm>
            <a:off x="2771775" y="1773238"/>
            <a:ext cx="0" cy="5084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52227" name="Line 6"/>
          <p:cNvSpPr>
            <a:spLocks noChangeShapeType="1"/>
          </p:cNvSpPr>
          <p:nvPr/>
        </p:nvSpPr>
        <p:spPr bwMode="auto">
          <a:xfrm>
            <a:off x="4787900" y="1773238"/>
            <a:ext cx="0" cy="5084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52228" name="Line 7"/>
          <p:cNvSpPr>
            <a:spLocks noChangeShapeType="1"/>
          </p:cNvSpPr>
          <p:nvPr/>
        </p:nvSpPr>
        <p:spPr bwMode="auto">
          <a:xfrm>
            <a:off x="6875463" y="1700213"/>
            <a:ext cx="0" cy="51577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52229" name="Line 9"/>
          <p:cNvSpPr>
            <a:spLocks noChangeShapeType="1"/>
          </p:cNvSpPr>
          <p:nvPr/>
        </p:nvSpPr>
        <p:spPr bwMode="auto">
          <a:xfrm>
            <a:off x="0" y="2349500"/>
            <a:ext cx="8642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52230" name="Line 10"/>
          <p:cNvSpPr>
            <a:spLocks noChangeShapeType="1"/>
          </p:cNvSpPr>
          <p:nvPr/>
        </p:nvSpPr>
        <p:spPr bwMode="auto">
          <a:xfrm>
            <a:off x="8459788" y="2349500"/>
            <a:ext cx="4683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pt-BR" dirty="0"/>
          </a:p>
        </p:txBody>
      </p:sp>
      <p:sp>
        <p:nvSpPr>
          <p:cNvPr id="52231" name="Text Box 11"/>
          <p:cNvSpPr txBox="1">
            <a:spLocks noChangeArrowheads="1"/>
          </p:cNvSpPr>
          <p:nvPr/>
        </p:nvSpPr>
        <p:spPr bwMode="auto">
          <a:xfrm>
            <a:off x="158750" y="1792288"/>
            <a:ext cx="130810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Digestivas</a:t>
            </a:r>
          </a:p>
        </p:txBody>
      </p:sp>
      <p:sp>
        <p:nvSpPr>
          <p:cNvPr id="52232" name="Text Box 12"/>
          <p:cNvSpPr txBox="1">
            <a:spLocks noChangeArrowheads="1"/>
          </p:cNvSpPr>
          <p:nvPr/>
        </p:nvSpPr>
        <p:spPr bwMode="auto">
          <a:xfrm>
            <a:off x="2824163" y="1865313"/>
            <a:ext cx="120650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Cutâneas</a:t>
            </a:r>
          </a:p>
        </p:txBody>
      </p:sp>
      <p:sp>
        <p:nvSpPr>
          <p:cNvPr id="52233" name="Text Box 13"/>
          <p:cNvSpPr txBox="1">
            <a:spLocks noChangeArrowheads="1"/>
          </p:cNvSpPr>
          <p:nvPr/>
        </p:nvSpPr>
        <p:spPr bwMode="auto">
          <a:xfrm>
            <a:off x="4764088" y="1865313"/>
            <a:ext cx="1608137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Respiratórias</a:t>
            </a:r>
          </a:p>
        </p:txBody>
      </p:sp>
      <p:sp>
        <p:nvSpPr>
          <p:cNvPr id="52234" name="Text Box 14"/>
          <p:cNvSpPr txBox="1">
            <a:spLocks noChangeArrowheads="1"/>
          </p:cNvSpPr>
          <p:nvPr/>
        </p:nvSpPr>
        <p:spPr bwMode="auto">
          <a:xfrm>
            <a:off x="6927850" y="1792288"/>
            <a:ext cx="2036763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Cardiovasculares</a:t>
            </a:r>
          </a:p>
        </p:txBody>
      </p:sp>
      <p:sp>
        <p:nvSpPr>
          <p:cNvPr id="52235" name="Text Box 15"/>
          <p:cNvSpPr txBox="1">
            <a:spLocks noChangeArrowheads="1"/>
          </p:cNvSpPr>
          <p:nvPr/>
        </p:nvSpPr>
        <p:spPr bwMode="auto">
          <a:xfrm>
            <a:off x="231775" y="2655888"/>
            <a:ext cx="1071563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Vômitos</a:t>
            </a:r>
          </a:p>
        </p:txBody>
      </p:sp>
      <p:sp>
        <p:nvSpPr>
          <p:cNvPr id="52236" name="Text Box 16"/>
          <p:cNvSpPr txBox="1">
            <a:spLocks noChangeArrowheads="1"/>
          </p:cNvSpPr>
          <p:nvPr/>
        </p:nvSpPr>
        <p:spPr bwMode="auto">
          <a:xfrm>
            <a:off x="231775" y="3160713"/>
            <a:ext cx="105092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Diarréia</a:t>
            </a:r>
          </a:p>
        </p:txBody>
      </p:sp>
      <p:sp>
        <p:nvSpPr>
          <p:cNvPr id="52237" name="Text Box 17"/>
          <p:cNvSpPr txBox="1">
            <a:spLocks noChangeArrowheads="1"/>
          </p:cNvSpPr>
          <p:nvPr/>
        </p:nvSpPr>
        <p:spPr bwMode="auto">
          <a:xfrm>
            <a:off x="158750" y="3808413"/>
            <a:ext cx="2338388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Esofagite (Disfagia)</a:t>
            </a:r>
          </a:p>
        </p:txBody>
      </p:sp>
      <p:sp>
        <p:nvSpPr>
          <p:cNvPr id="52238" name="Text Box 18"/>
          <p:cNvSpPr txBox="1">
            <a:spLocks noChangeArrowheads="1"/>
          </p:cNvSpPr>
          <p:nvPr/>
        </p:nvSpPr>
        <p:spPr bwMode="auto">
          <a:xfrm>
            <a:off x="158750" y="4384675"/>
            <a:ext cx="10541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Gastrite</a:t>
            </a:r>
          </a:p>
        </p:txBody>
      </p:sp>
      <p:sp>
        <p:nvSpPr>
          <p:cNvPr id="52239" name="Text Box 19"/>
          <p:cNvSpPr txBox="1">
            <a:spLocks noChangeArrowheads="1"/>
          </p:cNvSpPr>
          <p:nvPr/>
        </p:nvSpPr>
        <p:spPr bwMode="auto">
          <a:xfrm>
            <a:off x="231775" y="4868863"/>
            <a:ext cx="1017588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Proctite</a:t>
            </a:r>
          </a:p>
        </p:txBody>
      </p:sp>
      <p:sp>
        <p:nvSpPr>
          <p:cNvPr id="52240" name="Text Box 20"/>
          <p:cNvSpPr txBox="1">
            <a:spLocks noChangeArrowheads="1"/>
          </p:cNvSpPr>
          <p:nvPr/>
        </p:nvSpPr>
        <p:spPr bwMode="auto">
          <a:xfrm>
            <a:off x="107950" y="5876925"/>
            <a:ext cx="254952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Hemorragia Digestiva</a:t>
            </a:r>
          </a:p>
        </p:txBody>
      </p:sp>
      <p:sp>
        <p:nvSpPr>
          <p:cNvPr id="52241" name="Text Box 21"/>
          <p:cNvSpPr txBox="1">
            <a:spLocks noChangeArrowheads="1"/>
          </p:cNvSpPr>
          <p:nvPr/>
        </p:nvSpPr>
        <p:spPr bwMode="auto">
          <a:xfrm>
            <a:off x="231775" y="6329363"/>
            <a:ext cx="1512888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Constipação</a:t>
            </a:r>
          </a:p>
        </p:txBody>
      </p:sp>
      <p:sp>
        <p:nvSpPr>
          <p:cNvPr id="52242" name="Text Box 22"/>
          <p:cNvSpPr txBox="1">
            <a:spLocks noChangeArrowheads="1"/>
          </p:cNvSpPr>
          <p:nvPr/>
        </p:nvSpPr>
        <p:spPr bwMode="auto">
          <a:xfrm>
            <a:off x="-36513" y="5157788"/>
            <a:ext cx="2592388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(Evacuação c/ muco</a:t>
            </a:r>
          </a:p>
          <a:p>
            <a:r>
              <a:rPr lang="pt-BR" sz="1700" dirty="0">
                <a:latin typeface="Verdana" pitchFamily="34" charset="0"/>
              </a:rPr>
              <a:t> e sangue)</a:t>
            </a:r>
          </a:p>
        </p:txBody>
      </p:sp>
      <p:sp>
        <p:nvSpPr>
          <p:cNvPr id="52243" name="Text Box 23"/>
          <p:cNvSpPr txBox="1">
            <a:spLocks noChangeArrowheads="1"/>
          </p:cNvSpPr>
          <p:nvPr/>
        </p:nvSpPr>
        <p:spPr bwMode="auto">
          <a:xfrm>
            <a:off x="2751138" y="2584450"/>
            <a:ext cx="1112837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Urticária</a:t>
            </a:r>
          </a:p>
        </p:txBody>
      </p:sp>
      <p:sp>
        <p:nvSpPr>
          <p:cNvPr id="52244" name="Text Box 24"/>
          <p:cNvSpPr txBox="1">
            <a:spLocks noChangeArrowheads="1"/>
          </p:cNvSpPr>
          <p:nvPr/>
        </p:nvSpPr>
        <p:spPr bwMode="auto">
          <a:xfrm>
            <a:off x="2751138" y="3160713"/>
            <a:ext cx="214947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Dermatite atópica</a:t>
            </a:r>
          </a:p>
        </p:txBody>
      </p:sp>
      <p:sp>
        <p:nvSpPr>
          <p:cNvPr id="52245" name="Text Box 25"/>
          <p:cNvSpPr txBox="1">
            <a:spLocks noChangeArrowheads="1"/>
          </p:cNvSpPr>
          <p:nvPr/>
        </p:nvSpPr>
        <p:spPr bwMode="auto">
          <a:xfrm>
            <a:off x="2751138" y="3808413"/>
            <a:ext cx="153987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Angioedema</a:t>
            </a:r>
          </a:p>
        </p:txBody>
      </p:sp>
      <p:sp>
        <p:nvSpPr>
          <p:cNvPr id="52246" name="Text Box 26"/>
          <p:cNvSpPr txBox="1">
            <a:spLocks noChangeArrowheads="1"/>
          </p:cNvSpPr>
          <p:nvPr/>
        </p:nvSpPr>
        <p:spPr bwMode="auto">
          <a:xfrm>
            <a:off x="2824163" y="4456113"/>
            <a:ext cx="17018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Dermatite de </a:t>
            </a:r>
          </a:p>
          <a:p>
            <a:r>
              <a:rPr lang="pt-BR" sz="1700" dirty="0">
                <a:latin typeface="Verdana" pitchFamily="34" charset="0"/>
              </a:rPr>
              <a:t>Contato</a:t>
            </a:r>
          </a:p>
        </p:txBody>
      </p:sp>
      <p:sp>
        <p:nvSpPr>
          <p:cNvPr id="52247" name="Text Box 27"/>
          <p:cNvSpPr txBox="1">
            <a:spLocks noChangeArrowheads="1"/>
          </p:cNvSpPr>
          <p:nvPr/>
        </p:nvSpPr>
        <p:spPr bwMode="auto">
          <a:xfrm>
            <a:off x="2895600" y="5248275"/>
            <a:ext cx="96837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Prurido</a:t>
            </a:r>
          </a:p>
        </p:txBody>
      </p:sp>
      <p:sp>
        <p:nvSpPr>
          <p:cNvPr id="52248" name="Text Box 28"/>
          <p:cNvSpPr txBox="1">
            <a:spLocks noChangeArrowheads="1"/>
          </p:cNvSpPr>
          <p:nvPr/>
        </p:nvSpPr>
        <p:spPr bwMode="auto">
          <a:xfrm>
            <a:off x="2824163" y="5753100"/>
            <a:ext cx="164782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Edema Labial</a:t>
            </a:r>
          </a:p>
        </p:txBody>
      </p:sp>
      <p:sp>
        <p:nvSpPr>
          <p:cNvPr id="52249" name="Text Box 29"/>
          <p:cNvSpPr txBox="1">
            <a:spLocks noChangeArrowheads="1"/>
          </p:cNvSpPr>
          <p:nvPr/>
        </p:nvSpPr>
        <p:spPr bwMode="auto">
          <a:xfrm>
            <a:off x="4840288" y="2513013"/>
            <a:ext cx="806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Tosse</a:t>
            </a:r>
          </a:p>
        </p:txBody>
      </p:sp>
      <p:sp>
        <p:nvSpPr>
          <p:cNvPr id="52250" name="Text Box 30"/>
          <p:cNvSpPr txBox="1">
            <a:spLocks noChangeArrowheads="1"/>
          </p:cNvSpPr>
          <p:nvPr/>
        </p:nvSpPr>
        <p:spPr bwMode="auto">
          <a:xfrm>
            <a:off x="4840288" y="3232150"/>
            <a:ext cx="191452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Broncoespasmo</a:t>
            </a:r>
          </a:p>
        </p:txBody>
      </p:sp>
      <p:sp>
        <p:nvSpPr>
          <p:cNvPr id="52251" name="Text Box 31"/>
          <p:cNvSpPr txBox="1">
            <a:spLocks noChangeArrowheads="1"/>
          </p:cNvSpPr>
          <p:nvPr/>
        </p:nvSpPr>
        <p:spPr bwMode="auto">
          <a:xfrm>
            <a:off x="4911725" y="3808413"/>
            <a:ext cx="1065213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Espirros</a:t>
            </a:r>
          </a:p>
        </p:txBody>
      </p:sp>
      <p:sp>
        <p:nvSpPr>
          <p:cNvPr id="52252" name="Text Box 32"/>
          <p:cNvSpPr txBox="1">
            <a:spLocks noChangeArrowheads="1"/>
          </p:cNvSpPr>
          <p:nvPr/>
        </p:nvSpPr>
        <p:spPr bwMode="auto">
          <a:xfrm>
            <a:off x="4787900" y="4508500"/>
            <a:ext cx="2181225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Edema de laringe</a:t>
            </a:r>
          </a:p>
        </p:txBody>
      </p:sp>
      <p:sp>
        <p:nvSpPr>
          <p:cNvPr id="52253" name="Text Box 33"/>
          <p:cNvSpPr txBox="1">
            <a:spLocks noChangeArrowheads="1"/>
          </p:cNvSpPr>
          <p:nvPr/>
        </p:nvSpPr>
        <p:spPr bwMode="auto">
          <a:xfrm>
            <a:off x="4911725" y="5229225"/>
            <a:ext cx="161925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Prurido nasal</a:t>
            </a:r>
          </a:p>
        </p:txBody>
      </p:sp>
      <p:sp>
        <p:nvSpPr>
          <p:cNvPr id="52254" name="Text Box 34"/>
          <p:cNvSpPr txBox="1">
            <a:spLocks noChangeArrowheads="1"/>
          </p:cNvSpPr>
          <p:nvPr/>
        </p:nvSpPr>
        <p:spPr bwMode="auto">
          <a:xfrm>
            <a:off x="4984750" y="5824538"/>
            <a:ext cx="133667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Rouquidão</a:t>
            </a:r>
          </a:p>
        </p:txBody>
      </p:sp>
      <p:sp>
        <p:nvSpPr>
          <p:cNvPr id="52255" name="Text Box 35"/>
          <p:cNvSpPr txBox="1">
            <a:spLocks noChangeArrowheads="1"/>
          </p:cNvSpPr>
          <p:nvPr/>
        </p:nvSpPr>
        <p:spPr bwMode="auto">
          <a:xfrm>
            <a:off x="5003800" y="6237288"/>
            <a:ext cx="112077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Dispnéia</a:t>
            </a:r>
          </a:p>
        </p:txBody>
      </p:sp>
      <p:sp>
        <p:nvSpPr>
          <p:cNvPr id="52256" name="Text Box 36"/>
          <p:cNvSpPr txBox="1">
            <a:spLocks noChangeArrowheads="1"/>
          </p:cNvSpPr>
          <p:nvPr/>
        </p:nvSpPr>
        <p:spPr bwMode="auto">
          <a:xfrm>
            <a:off x="7000875" y="2513013"/>
            <a:ext cx="104457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Síncope</a:t>
            </a:r>
          </a:p>
        </p:txBody>
      </p:sp>
      <p:sp>
        <p:nvSpPr>
          <p:cNvPr id="52257" name="Text Box 37"/>
          <p:cNvSpPr txBox="1">
            <a:spLocks noChangeArrowheads="1"/>
          </p:cNvSpPr>
          <p:nvPr/>
        </p:nvSpPr>
        <p:spPr bwMode="auto">
          <a:xfrm>
            <a:off x="7000875" y="3232150"/>
            <a:ext cx="1249363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Anafilaxia</a:t>
            </a:r>
          </a:p>
        </p:txBody>
      </p:sp>
      <p:sp>
        <p:nvSpPr>
          <p:cNvPr id="52258" name="Text Box 38"/>
          <p:cNvSpPr txBox="1">
            <a:spLocks noChangeArrowheads="1"/>
          </p:cNvSpPr>
          <p:nvPr/>
        </p:nvSpPr>
        <p:spPr bwMode="auto">
          <a:xfrm>
            <a:off x="7000875" y="3736975"/>
            <a:ext cx="14097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700" dirty="0">
                <a:latin typeface="Verdana" pitchFamily="34" charset="0"/>
              </a:rPr>
              <a:t>Hipotensão</a:t>
            </a:r>
          </a:p>
        </p:txBody>
      </p:sp>
      <p:sp>
        <p:nvSpPr>
          <p:cNvPr id="40" name="Retângulo de cantos arredondados 2"/>
          <p:cNvSpPr/>
          <p:nvPr/>
        </p:nvSpPr>
        <p:spPr>
          <a:xfrm>
            <a:off x="785786" y="332656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Manifestações Clínicas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Felipe\Pictures\Minhas digitalizações\digitalizar0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1989138"/>
            <a:ext cx="7788275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de cantos arredondados 2"/>
          <p:cNvSpPr/>
          <p:nvPr/>
        </p:nvSpPr>
        <p:spPr>
          <a:xfrm>
            <a:off x="785786" y="332656"/>
            <a:ext cx="7572428" cy="107157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Manifestações Clínicas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sp>
        <p:nvSpPr>
          <p:cNvPr id="3" name="Oval 2"/>
          <p:cNvSpPr>
            <a:spLocks noChangeArrowheads="1"/>
          </p:cNvSpPr>
          <p:nvPr/>
        </p:nvSpPr>
        <p:spPr bwMode="auto">
          <a:xfrm>
            <a:off x="6156325" y="1916113"/>
            <a:ext cx="2376488" cy="3960812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dirty="0">
              <a:noFill/>
              <a:latin typeface="+mn-lt"/>
              <a:ea typeface="+mn-ea"/>
            </a:endParaRP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2987675" y="5373688"/>
            <a:ext cx="1655763" cy="576262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endParaRPr lang="en-US" dirty="0">
              <a:noFill/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622300" y="438150"/>
            <a:ext cx="7686675" cy="1555750"/>
            <a:chOff x="392" y="276"/>
            <a:chExt cx="4842" cy="980"/>
          </a:xfrm>
        </p:grpSpPr>
        <p:pic>
          <p:nvPicPr>
            <p:cNvPr id="54274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2" y="276"/>
              <a:ext cx="4842" cy="980"/>
            </a:xfrm>
            <a:prstGeom prst="rect">
              <a:avLst/>
            </a:prstGeom>
            <a:noFill/>
          </p:spPr>
        </p:pic>
        <p:sp>
          <p:nvSpPr>
            <p:cNvPr id="54275" name="Text Box 3"/>
            <p:cNvSpPr txBox="1">
              <a:spLocks noChangeArrowheads="1"/>
            </p:cNvSpPr>
            <p:nvPr/>
          </p:nvSpPr>
          <p:spPr bwMode="auto">
            <a:xfrm>
              <a:off x="475" y="344"/>
              <a:ext cx="4682" cy="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Sintomas IgE Mediada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54277" name="Picture 1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2714625"/>
            <a:ext cx="4887912" cy="325278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54278" name="TextBox 4"/>
          <p:cNvSpPr txBox="1">
            <a:spLocks noChangeArrowheads="1"/>
          </p:cNvSpPr>
          <p:nvPr/>
        </p:nvSpPr>
        <p:spPr bwMode="auto">
          <a:xfrm>
            <a:off x="2060575" y="6092825"/>
            <a:ext cx="15033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 dirty="0"/>
              <a:t>Coceira</a:t>
            </a:r>
          </a:p>
        </p:txBody>
      </p:sp>
      <p:sp>
        <p:nvSpPr>
          <p:cNvPr id="54279" name="TextBox 5"/>
          <p:cNvSpPr txBox="1">
            <a:spLocks noChangeArrowheads="1"/>
          </p:cNvSpPr>
          <p:nvPr/>
        </p:nvSpPr>
        <p:spPr bwMode="auto">
          <a:xfrm>
            <a:off x="5795963" y="6146800"/>
            <a:ext cx="17256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 dirty="0"/>
              <a:t>Manchas</a:t>
            </a:r>
          </a:p>
        </p:txBody>
      </p:sp>
      <p:pic>
        <p:nvPicPr>
          <p:cNvPr id="54280" name="Picture 9" descr="InsertedImage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2781300"/>
            <a:ext cx="3382963" cy="3205163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695325" y="438150"/>
            <a:ext cx="7686675" cy="1347788"/>
            <a:chOff x="438" y="276"/>
            <a:chExt cx="4842" cy="849"/>
          </a:xfrm>
        </p:grpSpPr>
        <p:pic>
          <p:nvPicPr>
            <p:cNvPr id="55298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8" y="276"/>
              <a:ext cx="4842" cy="849"/>
            </a:xfrm>
            <a:prstGeom prst="rect">
              <a:avLst/>
            </a:prstGeom>
            <a:noFill/>
          </p:spPr>
        </p:pic>
        <p:sp>
          <p:nvSpPr>
            <p:cNvPr id="55299" name="Text Box 3"/>
            <p:cNvSpPr txBox="1">
              <a:spLocks noChangeArrowheads="1"/>
            </p:cNvSpPr>
            <p:nvPr/>
          </p:nvSpPr>
          <p:spPr bwMode="auto">
            <a:xfrm>
              <a:off x="514" y="338"/>
              <a:ext cx="4694" cy="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Sintomas IgE Mediada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55301" name="Picture 5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2060575"/>
            <a:ext cx="2820988" cy="3814763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55302" name="TextBox 5"/>
          <p:cNvSpPr txBox="1">
            <a:spLocks noChangeArrowheads="1"/>
          </p:cNvSpPr>
          <p:nvPr/>
        </p:nvSpPr>
        <p:spPr bwMode="auto">
          <a:xfrm>
            <a:off x="5784850" y="6092825"/>
            <a:ext cx="18827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 dirty="0"/>
              <a:t>Anafilaxia</a:t>
            </a:r>
          </a:p>
        </p:txBody>
      </p:sp>
      <p:sp>
        <p:nvSpPr>
          <p:cNvPr id="3" name="Explosion 2 2"/>
          <p:cNvSpPr>
            <a:spLocks noChangeArrowheads="1"/>
          </p:cNvSpPr>
          <p:nvPr/>
        </p:nvSpPr>
        <p:spPr bwMode="auto">
          <a:xfrm>
            <a:off x="323850" y="2133600"/>
            <a:ext cx="4824413" cy="3240088"/>
          </a:xfrm>
          <a:prstGeom prst="irregularSeal2">
            <a:avLst/>
          </a:prstGeom>
          <a:gradFill rotWithShape="1">
            <a:gsLst>
              <a:gs pos="0">
                <a:srgbClr val="34B3D6"/>
              </a:gs>
              <a:gs pos="20000">
                <a:srgbClr val="36B1D2"/>
              </a:gs>
              <a:gs pos="100000">
                <a:srgbClr val="2787A0"/>
              </a:gs>
            </a:gsLst>
            <a:lin ang="5400000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Exantema 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Urticária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Hipotensão</a:t>
            </a:r>
          </a:p>
          <a:p>
            <a:pPr algn="ctr">
              <a:defRPr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Broncoconstrição</a:t>
            </a:r>
          </a:p>
        </p:txBody>
      </p:sp>
      <p:sp>
        <p:nvSpPr>
          <p:cNvPr id="8" name="Retângulo de cantos arredondados 3"/>
          <p:cNvSpPr>
            <a:spLocks noChangeArrowheads="1"/>
          </p:cNvSpPr>
          <p:nvPr/>
        </p:nvSpPr>
        <p:spPr bwMode="auto">
          <a:xfrm>
            <a:off x="323850" y="5589588"/>
            <a:ext cx="4679950" cy="10715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8F26"/>
              </a:gs>
              <a:gs pos="20000">
                <a:srgbClr val="FF8F2A"/>
              </a:gs>
              <a:gs pos="100000">
                <a:srgbClr val="CB6C1D"/>
              </a:gs>
            </a:gsLst>
            <a:lin ang="5400000"/>
          </a:gradFill>
          <a:ln w="9525">
            <a:solidFill>
              <a:srgbClr val="F69240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Urgência Médica</a:t>
            </a:r>
            <a:endParaRPr lang="pt-BR" sz="3600" b="1" dirty="0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725488" y="463550"/>
            <a:ext cx="7686675" cy="1395413"/>
            <a:chOff x="457" y="292"/>
            <a:chExt cx="4842" cy="879"/>
          </a:xfrm>
        </p:grpSpPr>
        <p:pic>
          <p:nvPicPr>
            <p:cNvPr id="56322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292"/>
              <a:ext cx="4842" cy="879"/>
            </a:xfrm>
            <a:prstGeom prst="rect">
              <a:avLst/>
            </a:prstGeom>
            <a:noFill/>
          </p:spPr>
        </p:pic>
        <p:sp>
          <p:nvSpPr>
            <p:cNvPr id="56323" name="Text Box 3"/>
            <p:cNvSpPr txBox="1">
              <a:spLocks noChangeArrowheads="1"/>
            </p:cNvSpPr>
            <p:nvPr/>
          </p:nvSpPr>
          <p:spPr bwMode="auto">
            <a:xfrm>
              <a:off x="534" y="354"/>
              <a:ext cx="4692" cy="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Sintomas IgE Mediada - TGI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56325" name="Picture 7" descr="http://t3.gstatic.com/images?q=tbn:ANd9GcRmdEWFum85j3nBoHs8Lgyh95i-faImhI9rd5B1VtVY_WkOUskr-w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2060575"/>
            <a:ext cx="3357562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6" name="TextBox 4"/>
          <p:cNvSpPr txBox="1">
            <a:spLocks noChangeArrowheads="1"/>
          </p:cNvSpPr>
          <p:nvPr/>
        </p:nvSpPr>
        <p:spPr bwMode="auto">
          <a:xfrm>
            <a:off x="1116013" y="5732463"/>
            <a:ext cx="7408862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 b="1" dirty="0"/>
              <a:t>Dor abdominal, náuseas, vômitos, diarréia</a:t>
            </a:r>
          </a:p>
          <a:p>
            <a:pPr algn="ctr"/>
            <a:r>
              <a:rPr lang="pt-BR" sz="2800" b="1" dirty="0"/>
              <a:t>Imediatos a ingestão do alérgeno</a:t>
            </a:r>
          </a:p>
        </p:txBody>
      </p:sp>
      <p:pic>
        <p:nvPicPr>
          <p:cNvPr id="56327" name="Picture 2" descr="C:\Users\Usuário\Pictures\foto-incontinencia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2708275"/>
            <a:ext cx="3513137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7338"/>
            <a:ext cx="8229600" cy="5256212"/>
          </a:xfrm>
        </p:spPr>
        <p:txBody>
          <a:bodyPr/>
          <a:lstStyle/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Proteína do Leite de Vaca, Soja, peixe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Sintomas no 1º ano de vida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Náuseas, vômitos, hipotonia, palidez, apatia e cólicas, diarréia mucossanguinolenta profusa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endParaRPr lang="pt-BR" sz="2600" dirty="0" smtClean="0"/>
          </a:p>
          <a:p>
            <a:pPr lvl="1">
              <a:lnSpc>
                <a:spcPct val="80000"/>
              </a:lnSpc>
              <a:buFont typeface="Arial" pitchFamily="34" charset="0"/>
              <a:buNone/>
            </a:pPr>
            <a:endParaRPr lang="pt-BR" sz="2600" dirty="0" smtClean="0"/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Diagnóstico clínico, pode levar a sensibilização multiplas proteínas da dieta do lactente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Biópsia jejunal: atrofia, edema e aumento de linfócitos, eosinófilos e mastócitos.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Colonoscopia: colite difusa, microulcerações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TTO: hidratação e FeH.</a:t>
            </a:r>
          </a:p>
          <a:p>
            <a:pPr lvl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600" dirty="0" smtClean="0"/>
              <a:t>PLV: tolerância 2-3 anos de idade</a:t>
            </a:r>
          </a:p>
        </p:txBody>
      </p:sp>
      <p:sp>
        <p:nvSpPr>
          <p:cNvPr id="4" name="Seta em curva para a direita 3"/>
          <p:cNvSpPr/>
          <p:nvPr/>
        </p:nvSpPr>
        <p:spPr>
          <a:xfrm>
            <a:off x="1331913" y="3141663"/>
            <a:ext cx="731837" cy="609600"/>
          </a:xfrm>
          <a:prstGeom prst="curv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57348" name="CaixaDeTexto 4"/>
          <p:cNvSpPr txBox="1">
            <a:spLocks noChangeArrowheads="1"/>
          </p:cNvSpPr>
          <p:nvPr/>
        </p:nvSpPr>
        <p:spPr bwMode="auto">
          <a:xfrm flipH="1">
            <a:off x="2195513" y="3214688"/>
            <a:ext cx="60372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/>
              <a:t>Desidratação, acidose metabólica, choque hipovolêmico,</a:t>
            </a:r>
          </a:p>
          <a:p>
            <a:pPr algn="ctr"/>
            <a:r>
              <a:rPr lang="pt-BR" dirty="0"/>
              <a:t> </a:t>
            </a:r>
          </a:p>
        </p:txBody>
      </p:sp>
      <p:sp>
        <p:nvSpPr>
          <p:cNvPr id="9" name="Retângulo de cantos arredondados 1"/>
          <p:cNvSpPr/>
          <p:nvPr/>
        </p:nvSpPr>
        <p:spPr>
          <a:xfrm>
            <a:off x="899592" y="260648"/>
            <a:ext cx="7572428" cy="1200766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Não IgE Mediada – TGI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Enterocolite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pt-BR" dirty="0" smtClean="0">
                <a:ea typeface="ＭＳ Ｐゴシック" charset="0"/>
              </a:rPr>
              <a:t>Rn e lactentes pequenos (2 meses)           50% LME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pt-BR" dirty="0" smtClean="0">
                <a:ea typeface="ＭＳ Ｐゴシック" charset="0"/>
              </a:rPr>
              <a:t>Causa de sangramento retal em lactentes jovens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pt-BR" dirty="0" smtClean="0">
                <a:ea typeface="ＭＳ Ｐゴシック" charset="0"/>
              </a:rPr>
              <a:t>Beta-lactoglobulina</a:t>
            </a:r>
          </a:p>
          <a:p>
            <a:pPr marL="457200" lvl="1" indent="0">
              <a:buFont typeface="Arial" charset="0"/>
              <a:buNone/>
              <a:defRPr/>
            </a:pPr>
            <a:r>
              <a:rPr lang="pt-BR" dirty="0" smtClean="0">
                <a:ea typeface="ＭＳ Ｐゴシック" charset="0"/>
              </a:rPr>
              <a:t> </a:t>
            </a:r>
          </a:p>
          <a:p>
            <a:pPr marL="457200" lvl="1" indent="0">
              <a:buFont typeface="Arial" charset="0"/>
              <a:buNone/>
              <a:defRPr/>
            </a:pPr>
            <a:endParaRPr lang="pt-BR" dirty="0">
              <a:ea typeface="ＭＳ Ｐゴシック" charset="0"/>
            </a:endParaRPr>
          </a:p>
          <a:p>
            <a:pPr marL="457200" lvl="1" indent="0">
              <a:buFont typeface="Arial" charset="0"/>
              <a:buNone/>
              <a:defRPr/>
            </a:pPr>
            <a:endParaRPr lang="pt-BR" dirty="0" smtClean="0">
              <a:ea typeface="ＭＳ Ｐゴシック" charset="0"/>
            </a:endParaRPr>
          </a:p>
          <a:p>
            <a:pPr marL="457200" lvl="1" indent="0">
              <a:buFont typeface="Arial" charset="0"/>
              <a:buNone/>
              <a:defRPr/>
            </a:pPr>
            <a:endParaRPr lang="pt-BR" dirty="0">
              <a:ea typeface="ＭＳ Ｐゴシック" charset="0"/>
            </a:endParaRPr>
          </a:p>
          <a:p>
            <a:pPr marL="457200" lvl="1" indent="0">
              <a:buFont typeface="Arial" charset="0"/>
              <a:buNone/>
              <a:defRPr/>
            </a:pPr>
            <a:r>
              <a:rPr lang="pt-BR" dirty="0" smtClean="0">
                <a:ea typeface="ＭＳ Ｐゴシック" charset="0"/>
              </a:rPr>
              <a:t>         </a:t>
            </a:r>
            <a:endParaRPr lang="pt-BR" dirty="0">
              <a:ea typeface="ＭＳ Ｐゴシック" charset="0"/>
            </a:endParaRPr>
          </a:p>
        </p:txBody>
      </p:sp>
      <p:sp>
        <p:nvSpPr>
          <p:cNvPr id="4" name="Seta para a direita 3"/>
          <p:cNvSpPr/>
          <p:nvPr/>
        </p:nvSpPr>
        <p:spPr>
          <a:xfrm>
            <a:off x="6372225" y="1773238"/>
            <a:ext cx="576263" cy="215900"/>
          </a:xfrm>
          <a:prstGeom prst="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728913" y="3187700"/>
            <a:ext cx="342741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ENTERORRAGIA</a:t>
            </a:r>
          </a:p>
        </p:txBody>
      </p:sp>
      <p:sp>
        <p:nvSpPr>
          <p:cNvPr id="7" name="Retângulo 6"/>
          <p:cNvSpPr/>
          <p:nvPr/>
        </p:nvSpPr>
        <p:spPr>
          <a:xfrm>
            <a:off x="2728913" y="3619500"/>
            <a:ext cx="342741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Estado de saúde SATISFATÓRIO</a:t>
            </a:r>
          </a:p>
        </p:txBody>
      </p:sp>
      <p:sp>
        <p:nvSpPr>
          <p:cNvPr id="8" name="Retângulo 7"/>
          <p:cNvSpPr/>
          <p:nvPr/>
        </p:nvSpPr>
        <p:spPr>
          <a:xfrm>
            <a:off x="2728913" y="4051300"/>
            <a:ext cx="342741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GANHO PONDERAL</a:t>
            </a:r>
          </a:p>
        </p:txBody>
      </p:sp>
      <p:sp>
        <p:nvSpPr>
          <p:cNvPr id="9" name="Retângulo 8"/>
          <p:cNvSpPr/>
          <p:nvPr/>
        </p:nvSpPr>
        <p:spPr>
          <a:xfrm>
            <a:off x="2728913" y="4484688"/>
            <a:ext cx="3427412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CÓLICA, IRRITABILIDADE</a:t>
            </a:r>
          </a:p>
        </p:txBody>
      </p:sp>
      <p:grpSp>
        <p:nvGrpSpPr>
          <p:cNvPr id="13" name="Retângulo 12"/>
          <p:cNvGrpSpPr>
            <a:grpSpLocks/>
          </p:cNvGrpSpPr>
          <p:nvPr/>
        </p:nvGrpSpPr>
        <p:grpSpPr bwMode="auto">
          <a:xfrm>
            <a:off x="1054100" y="5121275"/>
            <a:ext cx="6742113" cy="1382713"/>
            <a:chOff x="664" y="3226"/>
            <a:chExt cx="4247" cy="871"/>
          </a:xfrm>
        </p:grpSpPr>
        <p:pic>
          <p:nvPicPr>
            <p:cNvPr id="58376" name="Retângulo 1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4" y="3226"/>
              <a:ext cx="4247" cy="871"/>
            </a:xfrm>
            <a:prstGeom prst="rect">
              <a:avLst/>
            </a:prstGeom>
            <a:noFill/>
          </p:spPr>
        </p:pic>
        <p:sp>
          <p:nvSpPr>
            <p:cNvPr id="58377" name="Text Box 9"/>
            <p:cNvSpPr txBox="1">
              <a:spLocks noChangeArrowheads="1"/>
            </p:cNvSpPr>
            <p:nvPr/>
          </p:nvSpPr>
          <p:spPr bwMode="auto">
            <a:xfrm>
              <a:off x="703" y="3249"/>
              <a:ext cx="4173" cy="8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Tratamento:</a:t>
              </a:r>
            </a:p>
            <a:p>
              <a:pPr algn="ctr"/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LME: DIETA DE EXCLUSÃO PARA MÃE</a:t>
              </a:r>
            </a:p>
            <a:p>
              <a:pPr algn="ctr"/>
              <a:r>
                <a:rPr lang="pt-BR" sz="2000" dirty="0">
                  <a:solidFill>
                    <a:srgbClr val="FFFFFF"/>
                  </a:solidFill>
                  <a:latin typeface="Calibri" pitchFamily="34" charset="0"/>
                </a:rPr>
                <a:t>LACTENTES EM USO DE FÓRMULAS: F</a:t>
              </a:r>
              <a:r>
                <a:rPr lang="pt-BR" dirty="0">
                  <a:solidFill>
                    <a:srgbClr val="FFFFFF"/>
                  </a:solidFill>
                  <a:latin typeface="Calibri" pitchFamily="34" charset="0"/>
                </a:rPr>
                <a:t>eH</a:t>
              </a:r>
            </a:p>
          </p:txBody>
        </p:sp>
      </p:grpSp>
      <p:sp>
        <p:nvSpPr>
          <p:cNvPr id="11" name="Retângulo de cantos arredondados 1"/>
          <p:cNvSpPr/>
          <p:nvPr/>
        </p:nvSpPr>
        <p:spPr>
          <a:xfrm>
            <a:off x="899592" y="260648"/>
            <a:ext cx="7572428" cy="1200766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Não IgE Mediada – TGI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Proctite e Proctocolite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33600"/>
            <a:ext cx="8075613" cy="3455988"/>
          </a:xfrm>
        </p:spPr>
        <p:txBody>
          <a:bodyPr/>
          <a:lstStyle/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Lactentes -  após a introdução do LV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Sem boa resposta ao tratamento convencional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APLV e DRGE </a:t>
            </a:r>
            <a:r>
              <a:rPr lang="pt-BR" dirty="0" smtClean="0">
                <a:sym typeface="Wingdings" pitchFamily="2" charset="2"/>
              </a:rPr>
              <a:t> 40 a 56% de associação</a:t>
            </a:r>
            <a:endParaRPr lang="pt-BR" dirty="0" smtClean="0"/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Regurgitação ou vômitos, irritabilidade, recusa alimentar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pt-BR" dirty="0" smtClean="0"/>
              <a:t>Retardo do esvaziamento </a:t>
            </a:r>
          </a:p>
          <a:p>
            <a:pPr lvl="1">
              <a:lnSpc>
                <a:spcPct val="90000"/>
              </a:lnSpc>
              <a:buFont typeface="Arial" pitchFamily="34" charset="0"/>
              <a:buNone/>
            </a:pPr>
            <a:r>
              <a:rPr lang="pt-BR" dirty="0" smtClean="0"/>
              <a:t>gástrico</a:t>
            </a:r>
          </a:p>
        </p:txBody>
      </p:sp>
      <p:grpSp>
        <p:nvGrpSpPr>
          <p:cNvPr id="9" name="Retângulo de cantos arredondados 1"/>
          <p:cNvGrpSpPr>
            <a:grpSpLocks/>
          </p:cNvGrpSpPr>
          <p:nvPr/>
        </p:nvGrpSpPr>
        <p:grpSpPr bwMode="auto">
          <a:xfrm>
            <a:off x="669925" y="377825"/>
            <a:ext cx="8156575" cy="1487488"/>
            <a:chOff x="422" y="238"/>
            <a:chExt cx="5138" cy="937"/>
          </a:xfrm>
        </p:grpSpPr>
        <p:pic>
          <p:nvPicPr>
            <p:cNvPr id="59395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22" y="238"/>
              <a:ext cx="5138" cy="937"/>
            </a:xfrm>
            <a:prstGeom prst="rect">
              <a:avLst/>
            </a:prstGeom>
            <a:noFill/>
          </p:spPr>
        </p:pic>
        <p:sp>
          <p:nvSpPr>
            <p:cNvPr id="59396" name="Text Box 4"/>
            <p:cNvSpPr txBox="1">
              <a:spLocks noChangeArrowheads="1"/>
            </p:cNvSpPr>
            <p:nvPr/>
          </p:nvSpPr>
          <p:spPr bwMode="auto">
            <a:xfrm>
              <a:off x="513" y="397"/>
              <a:ext cx="4961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Calibri" pitchFamily="34" charset="0"/>
                </a:rPr>
                <a:t>Não IgE Mediada – TGI</a:t>
              </a:r>
            </a:p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Calibri" pitchFamily="34" charset="0"/>
                </a:rPr>
                <a:t>Doença do Refluxo Gastroesofágico</a:t>
              </a:r>
              <a:endParaRPr lang="pt-BR" sz="40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59398" name="Picture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4076700"/>
            <a:ext cx="2765425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33600"/>
            <a:ext cx="8075613" cy="3455988"/>
          </a:xfrm>
        </p:spPr>
        <p:txBody>
          <a:bodyPr/>
          <a:lstStyle/>
          <a:p>
            <a:pPr lvl="1">
              <a:buFont typeface="Wingdings" pitchFamily="2" charset="2"/>
              <a:buChar char="Ø"/>
            </a:pPr>
            <a:r>
              <a:rPr lang="pt-BR" dirty="0" smtClean="0"/>
              <a:t>Escolares e Adolescentes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Sintomas sugestivos de DRGE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Disfagia / impactação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Não responde bem a IBP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Tratamento: dietas de exclusão, uso de IBP,  corticoide deglutido</a:t>
            </a:r>
          </a:p>
        </p:txBody>
      </p:sp>
      <p:grpSp>
        <p:nvGrpSpPr>
          <p:cNvPr id="9" name="Retângulo de cantos arredondados 1"/>
          <p:cNvGrpSpPr>
            <a:grpSpLocks/>
          </p:cNvGrpSpPr>
          <p:nvPr/>
        </p:nvGrpSpPr>
        <p:grpSpPr bwMode="auto">
          <a:xfrm>
            <a:off x="695325" y="377825"/>
            <a:ext cx="8107363" cy="1487488"/>
            <a:chOff x="438" y="238"/>
            <a:chExt cx="5107" cy="937"/>
          </a:xfrm>
        </p:grpSpPr>
        <p:pic>
          <p:nvPicPr>
            <p:cNvPr id="60419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8" y="238"/>
              <a:ext cx="5107" cy="937"/>
            </a:xfrm>
            <a:prstGeom prst="rect">
              <a:avLst/>
            </a:prstGeom>
            <a:noFill/>
          </p:spPr>
        </p:pic>
        <p:sp>
          <p:nvSpPr>
            <p:cNvPr id="60420" name="Text Box 4"/>
            <p:cNvSpPr txBox="1">
              <a:spLocks noChangeArrowheads="1"/>
            </p:cNvSpPr>
            <p:nvPr/>
          </p:nvSpPr>
          <p:spPr bwMode="auto">
            <a:xfrm>
              <a:off x="513" y="397"/>
              <a:ext cx="4961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Calibri" pitchFamily="34" charset="0"/>
                </a:rPr>
                <a:t>Reações Mistas – TGI</a:t>
              </a:r>
            </a:p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Calibri" pitchFamily="34" charset="0"/>
                </a:rPr>
                <a:t>Esofagite Eosinofílica</a:t>
              </a:r>
              <a:endParaRPr lang="pt-BR" sz="40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84213" y="2133600"/>
            <a:ext cx="2714625" cy="69373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DIARRÉIA CRÔNICA</a:t>
            </a:r>
          </a:p>
        </p:txBody>
      </p:sp>
      <p:sp>
        <p:nvSpPr>
          <p:cNvPr id="5" name="Retângulo 4"/>
          <p:cNvSpPr/>
          <p:nvPr/>
        </p:nvSpPr>
        <p:spPr>
          <a:xfrm>
            <a:off x="684213" y="2636838"/>
            <a:ext cx="2714625" cy="62706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ERITEMA PERIANAL</a:t>
            </a:r>
          </a:p>
        </p:txBody>
      </p:sp>
      <p:sp>
        <p:nvSpPr>
          <p:cNvPr id="6" name="Retângulo 5"/>
          <p:cNvSpPr/>
          <p:nvPr/>
        </p:nvSpPr>
        <p:spPr>
          <a:xfrm>
            <a:off x="684213" y="3068638"/>
            <a:ext cx="2714625" cy="62388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DISTENSÃO ABDOMINAL</a:t>
            </a:r>
          </a:p>
        </p:txBody>
      </p:sp>
      <p:sp>
        <p:nvSpPr>
          <p:cNvPr id="7" name="Retângulo 6"/>
          <p:cNvSpPr/>
          <p:nvPr/>
        </p:nvSpPr>
        <p:spPr>
          <a:xfrm>
            <a:off x="684213" y="3573463"/>
            <a:ext cx="2714625" cy="57626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VÔMITOS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684213" y="4005263"/>
            <a:ext cx="2714625" cy="6477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PERDA  PONDERAL</a:t>
            </a:r>
          </a:p>
        </p:txBody>
      </p:sp>
      <p:sp>
        <p:nvSpPr>
          <p:cNvPr id="9" name="Retângulo 8"/>
          <p:cNvSpPr/>
          <p:nvPr/>
        </p:nvSpPr>
        <p:spPr>
          <a:xfrm>
            <a:off x="684213" y="4508500"/>
            <a:ext cx="2714625" cy="5762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INSUF. DO CRESCIMENTO</a:t>
            </a:r>
          </a:p>
        </p:txBody>
      </p:sp>
      <p:sp>
        <p:nvSpPr>
          <p:cNvPr id="10" name="Retângulo 9"/>
          <p:cNvSpPr/>
          <p:nvPr/>
        </p:nvSpPr>
        <p:spPr>
          <a:xfrm>
            <a:off x="4356100" y="2133600"/>
            <a:ext cx="3529013" cy="500063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ESTEATORRÉIA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356100" y="2492375"/>
            <a:ext cx="3529013" cy="55562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ENTEROPATIA PERDEDORA DE PTN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4356100" y="2924175"/>
            <a:ext cx="3529013" cy="50482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EDEMA E DESNUTRIÇÃO</a:t>
            </a:r>
          </a:p>
        </p:txBody>
      </p:sp>
      <p:sp>
        <p:nvSpPr>
          <p:cNvPr id="14" name="Elipse 13"/>
          <p:cNvSpPr/>
          <p:nvPr/>
        </p:nvSpPr>
        <p:spPr>
          <a:xfrm>
            <a:off x="3708400" y="4941888"/>
            <a:ext cx="4968875" cy="1512887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Biópsia: Quantidade DE LIE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TTG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EMA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HLA DQ2 e DQ8 </a:t>
            </a:r>
          </a:p>
        </p:txBody>
      </p:sp>
      <p:grpSp>
        <p:nvGrpSpPr>
          <p:cNvPr id="18" name="Retângulo de cantos arredondados 1"/>
          <p:cNvGrpSpPr>
            <a:grpSpLocks/>
          </p:cNvGrpSpPr>
          <p:nvPr/>
        </p:nvGrpSpPr>
        <p:grpSpPr bwMode="auto">
          <a:xfrm>
            <a:off x="622300" y="23813"/>
            <a:ext cx="7893050" cy="1901825"/>
            <a:chOff x="392" y="15"/>
            <a:chExt cx="4972" cy="1198"/>
          </a:xfrm>
        </p:grpSpPr>
        <p:pic>
          <p:nvPicPr>
            <p:cNvPr id="61452" name="Retângulo de cantos arredondados 1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92" y="15"/>
              <a:ext cx="4972" cy="1198"/>
            </a:xfrm>
            <a:prstGeom prst="rect">
              <a:avLst/>
            </a:prstGeom>
            <a:noFill/>
          </p:spPr>
        </p:pic>
        <p:sp>
          <p:nvSpPr>
            <p:cNvPr id="61453" name="Text Box 13"/>
            <p:cNvSpPr txBox="1">
              <a:spLocks noChangeArrowheads="1"/>
            </p:cNvSpPr>
            <p:nvPr/>
          </p:nvSpPr>
          <p:spPr bwMode="auto">
            <a:xfrm>
              <a:off x="477" y="211"/>
              <a:ext cx="4806" cy="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Não IgE Mediada – TGI</a:t>
              </a:r>
            </a:p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Enteropatia Induzida por Proteínas Alimentares</a:t>
              </a:r>
              <a:endParaRPr lang="pt-BR" sz="36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19" name="Elipse 6"/>
          <p:cNvSpPr/>
          <p:nvPr/>
        </p:nvSpPr>
        <p:spPr>
          <a:xfrm>
            <a:off x="4932363" y="4005263"/>
            <a:ext cx="2735262" cy="9144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Doença Celíaca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lipse 6"/>
          <p:cNvSpPr/>
          <p:nvPr/>
        </p:nvSpPr>
        <p:spPr>
          <a:xfrm>
            <a:off x="4500563" y="5516563"/>
            <a:ext cx="1511300" cy="122555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FeH</a:t>
            </a:r>
          </a:p>
          <a:p>
            <a:pPr algn="ctr">
              <a:defRPr/>
            </a:pPr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6659563" y="4292600"/>
            <a:ext cx="1584325" cy="129698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FAA</a:t>
            </a:r>
          </a:p>
        </p:txBody>
      </p:sp>
      <p:sp>
        <p:nvSpPr>
          <p:cNvPr id="10" name="Elipse 9"/>
          <p:cNvSpPr/>
          <p:nvPr/>
        </p:nvSpPr>
        <p:spPr>
          <a:xfrm>
            <a:off x="1476375" y="2133600"/>
            <a:ext cx="2016125" cy="156368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DIETA DE RESTRIÇÃO DOS ALÉRGENOS</a:t>
            </a:r>
          </a:p>
        </p:txBody>
      </p:sp>
      <p:sp>
        <p:nvSpPr>
          <p:cNvPr id="11" name="Elipse 10"/>
          <p:cNvSpPr/>
          <p:nvPr/>
        </p:nvSpPr>
        <p:spPr>
          <a:xfrm>
            <a:off x="5580063" y="2133600"/>
            <a:ext cx="1565275" cy="1419225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NPT</a:t>
            </a:r>
          </a:p>
        </p:txBody>
      </p:sp>
      <p:grpSp>
        <p:nvGrpSpPr>
          <p:cNvPr id="62470" name="Group 3"/>
          <p:cNvGrpSpPr>
            <a:grpSpLocks/>
          </p:cNvGrpSpPr>
          <p:nvPr/>
        </p:nvGrpSpPr>
        <p:grpSpPr bwMode="auto">
          <a:xfrm>
            <a:off x="1187450" y="4508500"/>
            <a:ext cx="2016125" cy="1512888"/>
            <a:chOff x="900113" y="4652963"/>
            <a:chExt cx="2016125" cy="1512887"/>
          </a:xfrm>
        </p:grpSpPr>
        <p:sp>
          <p:nvSpPr>
            <p:cNvPr id="6" name="Elipse 5"/>
            <p:cNvSpPr/>
            <p:nvPr/>
          </p:nvSpPr>
          <p:spPr>
            <a:xfrm>
              <a:off x="900113" y="4652963"/>
              <a:ext cx="2016125" cy="151288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pt-BR" dirty="0"/>
                <a:t>LACTOSE</a:t>
              </a:r>
            </a:p>
            <a:p>
              <a:pPr algn="ctr">
                <a:defRPr/>
              </a:pPr>
              <a:r>
                <a:rPr lang="pt-BR" dirty="0"/>
                <a:t>SACAROSE</a:t>
              </a:r>
            </a:p>
          </p:txBody>
        </p:sp>
        <p:cxnSp>
          <p:nvCxnSpPr>
            <p:cNvPr id="16" name="Conector reto 15"/>
            <p:cNvCxnSpPr/>
            <p:nvPr/>
          </p:nvCxnSpPr>
          <p:spPr>
            <a:xfrm>
              <a:off x="1497013" y="5013326"/>
              <a:ext cx="914400" cy="914399"/>
            </a:xfrm>
            <a:prstGeom prst="line">
              <a:avLst/>
            </a:prstGeom>
            <a:ln w="571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17"/>
            <p:cNvCxnSpPr/>
            <p:nvPr/>
          </p:nvCxnSpPr>
          <p:spPr>
            <a:xfrm flipV="1">
              <a:off x="1425576" y="4941888"/>
              <a:ext cx="914400" cy="923924"/>
            </a:xfrm>
            <a:prstGeom prst="line">
              <a:avLst/>
            </a:prstGeom>
            <a:ln w="571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Estrela de 12 Pontos 19"/>
          <p:cNvSpPr/>
          <p:nvPr/>
        </p:nvSpPr>
        <p:spPr>
          <a:xfrm>
            <a:off x="3348038" y="2924175"/>
            <a:ext cx="2590800" cy="2305050"/>
          </a:xfrm>
          <a:prstGeom prst="star12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GRAU DE </a:t>
            </a:r>
          </a:p>
          <a:p>
            <a:pPr algn="ctr">
              <a:defRPr/>
            </a:pPr>
            <a:r>
              <a:rPr lang="pt-BR" dirty="0"/>
              <a:t>LESÃO</a:t>
            </a:r>
          </a:p>
          <a:p>
            <a:pPr algn="ctr">
              <a:defRPr/>
            </a:pPr>
            <a:r>
              <a:rPr lang="pt-BR" dirty="0"/>
              <a:t>DA MUCOSA</a:t>
            </a:r>
          </a:p>
        </p:txBody>
      </p:sp>
      <p:grpSp>
        <p:nvGrpSpPr>
          <p:cNvPr id="14" name="Retângulo de cantos arredondados 1"/>
          <p:cNvGrpSpPr>
            <a:grpSpLocks/>
          </p:cNvGrpSpPr>
          <p:nvPr/>
        </p:nvGrpSpPr>
        <p:grpSpPr bwMode="auto">
          <a:xfrm>
            <a:off x="622300" y="23813"/>
            <a:ext cx="7893050" cy="1901825"/>
            <a:chOff x="392" y="15"/>
            <a:chExt cx="4972" cy="1198"/>
          </a:xfrm>
        </p:grpSpPr>
        <p:pic>
          <p:nvPicPr>
            <p:cNvPr id="62472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92" y="15"/>
              <a:ext cx="4972" cy="1198"/>
            </a:xfrm>
            <a:prstGeom prst="rect">
              <a:avLst/>
            </a:prstGeom>
            <a:noFill/>
          </p:spPr>
        </p:pic>
        <p:sp>
          <p:nvSpPr>
            <p:cNvPr id="62473" name="Text Box 9"/>
            <p:cNvSpPr txBox="1">
              <a:spLocks noChangeArrowheads="1"/>
            </p:cNvSpPr>
            <p:nvPr/>
          </p:nvSpPr>
          <p:spPr bwMode="auto">
            <a:xfrm>
              <a:off x="477" y="211"/>
              <a:ext cx="4806" cy="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Enteropatia Induzida por Proteínas Alimentares</a:t>
              </a:r>
            </a:p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TRATAMENTO</a:t>
              </a:r>
              <a:endParaRPr lang="pt-BR" sz="36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e 3"/>
          <p:cNvSpPr/>
          <p:nvPr/>
        </p:nvSpPr>
        <p:spPr>
          <a:xfrm>
            <a:off x="971550" y="1916113"/>
            <a:ext cx="2663825" cy="914400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Intolerâncias Alimentares</a:t>
            </a:r>
          </a:p>
        </p:txBody>
      </p:sp>
      <p:sp>
        <p:nvSpPr>
          <p:cNvPr id="5" name="Elipse 4"/>
          <p:cNvSpPr/>
          <p:nvPr/>
        </p:nvSpPr>
        <p:spPr>
          <a:xfrm>
            <a:off x="323850" y="4652963"/>
            <a:ext cx="3311525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Alterações anatômicas do TGI e Respiratório</a:t>
            </a:r>
          </a:p>
        </p:txBody>
      </p:sp>
      <p:sp>
        <p:nvSpPr>
          <p:cNvPr id="6" name="Elipse 5"/>
          <p:cNvSpPr/>
          <p:nvPr/>
        </p:nvSpPr>
        <p:spPr>
          <a:xfrm>
            <a:off x="6732588" y="3068638"/>
            <a:ext cx="2232025" cy="914400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EIM</a:t>
            </a:r>
          </a:p>
        </p:txBody>
      </p:sp>
      <p:sp>
        <p:nvSpPr>
          <p:cNvPr id="7" name="Elipse 6"/>
          <p:cNvSpPr/>
          <p:nvPr/>
        </p:nvSpPr>
        <p:spPr>
          <a:xfrm>
            <a:off x="5940425" y="1628775"/>
            <a:ext cx="2735263" cy="914400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Doença Celíaca</a:t>
            </a:r>
          </a:p>
        </p:txBody>
      </p:sp>
      <p:sp>
        <p:nvSpPr>
          <p:cNvPr id="8" name="Elipse 7"/>
          <p:cNvSpPr/>
          <p:nvPr/>
        </p:nvSpPr>
        <p:spPr>
          <a:xfrm>
            <a:off x="6300788" y="4365625"/>
            <a:ext cx="2447925" cy="914400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Fibrosa Cística</a:t>
            </a:r>
          </a:p>
        </p:txBody>
      </p:sp>
      <p:sp>
        <p:nvSpPr>
          <p:cNvPr id="10" name="Elipse 9"/>
          <p:cNvSpPr/>
          <p:nvPr/>
        </p:nvSpPr>
        <p:spPr>
          <a:xfrm>
            <a:off x="5508625" y="5373688"/>
            <a:ext cx="2297113" cy="914400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Linfangectasia</a:t>
            </a:r>
          </a:p>
        </p:txBody>
      </p:sp>
      <p:sp>
        <p:nvSpPr>
          <p:cNvPr id="11" name="Elipse 10"/>
          <p:cNvSpPr/>
          <p:nvPr/>
        </p:nvSpPr>
        <p:spPr>
          <a:xfrm>
            <a:off x="611188" y="3284538"/>
            <a:ext cx="2665412" cy="9144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Imunodeficiências</a:t>
            </a:r>
          </a:p>
        </p:txBody>
      </p:sp>
      <p:sp>
        <p:nvSpPr>
          <p:cNvPr id="12" name="Elipse 11"/>
          <p:cNvSpPr/>
          <p:nvPr/>
        </p:nvSpPr>
        <p:spPr>
          <a:xfrm>
            <a:off x="2916238" y="5589588"/>
            <a:ext cx="1936750" cy="914400"/>
          </a:xfrm>
          <a:prstGeom prst="ellips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Infecções </a:t>
            </a:r>
          </a:p>
        </p:txBody>
      </p:sp>
      <p:grpSp>
        <p:nvGrpSpPr>
          <p:cNvPr id="14" name="Retângulo de cantos arredondados 1"/>
          <p:cNvGrpSpPr>
            <a:grpSpLocks/>
          </p:cNvGrpSpPr>
          <p:nvPr/>
        </p:nvGrpSpPr>
        <p:grpSpPr bwMode="auto">
          <a:xfrm>
            <a:off x="695325" y="298450"/>
            <a:ext cx="8107363" cy="1322388"/>
            <a:chOff x="438" y="188"/>
            <a:chExt cx="5107" cy="833"/>
          </a:xfrm>
        </p:grpSpPr>
        <p:pic>
          <p:nvPicPr>
            <p:cNvPr id="63498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38" y="188"/>
              <a:ext cx="5107" cy="833"/>
            </a:xfrm>
            <a:prstGeom prst="rect">
              <a:avLst/>
            </a:prstGeom>
            <a:noFill/>
          </p:spPr>
        </p:pic>
        <p:sp>
          <p:nvSpPr>
            <p:cNvPr id="63499" name="Text Box 11"/>
            <p:cNvSpPr txBox="1">
              <a:spLocks noChangeArrowheads="1"/>
            </p:cNvSpPr>
            <p:nvPr/>
          </p:nvSpPr>
          <p:spPr bwMode="auto">
            <a:xfrm>
              <a:off x="513" y="246"/>
              <a:ext cx="4961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000" b="1" dirty="0">
                  <a:solidFill>
                    <a:schemeClr val="bg1"/>
                  </a:solidFill>
                  <a:latin typeface="Calibri" pitchFamily="34" charset="0"/>
                </a:rPr>
                <a:t>Diagnósticos Diferenciais</a:t>
              </a:r>
              <a:endParaRPr lang="pt-BR" sz="40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15" name="Estrela de 12 Pontos 19"/>
          <p:cNvSpPr/>
          <p:nvPr/>
        </p:nvSpPr>
        <p:spPr>
          <a:xfrm>
            <a:off x="3276600" y="1989138"/>
            <a:ext cx="3382963" cy="3384550"/>
          </a:xfrm>
          <a:prstGeom prst="star12">
            <a:avLst/>
          </a:prstGeom>
          <a:solidFill>
            <a:srgbClr val="7030A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Anorexia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Náuseas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Vômitos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Cólicas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Diarréia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Enterorragia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Anemia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Perda Ponderal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Callout 1"/>
          <p:cNvSpPr/>
          <p:nvPr/>
        </p:nvSpPr>
        <p:spPr>
          <a:xfrm>
            <a:off x="1979712" y="1124744"/>
            <a:ext cx="6048672" cy="3456384"/>
          </a:xfrm>
          <a:prstGeom prst="cloudCallout">
            <a:avLst>
              <a:gd name="adj1" fmla="val -42152"/>
              <a:gd name="adj2" fmla="val 73870"/>
            </a:avLst>
          </a:prstGeom>
          <a:gradFill>
            <a:gsLst>
              <a:gs pos="1000">
                <a:schemeClr val="accent5">
                  <a:shade val="51000"/>
                  <a:satMod val="130000"/>
                </a:schemeClr>
              </a:gs>
              <a:gs pos="43000">
                <a:schemeClr val="accent5">
                  <a:shade val="93000"/>
                  <a:satMod val="130000"/>
                </a:schemeClr>
              </a:gs>
              <a:gs pos="100000">
                <a:schemeClr val="accent5">
                  <a:shade val="94000"/>
                  <a:satMod val="135000"/>
                </a:schemeClr>
              </a:gs>
            </a:gsLst>
          </a:gra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32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ctr">
              <a:defRPr/>
            </a:pPr>
            <a:r>
              <a:rPr lang="en-US" sz="3200" dirty="0">
                <a:solidFill>
                  <a:srgbClr val="FFFFFF"/>
                </a:solidFill>
                <a:ea typeface="ＭＳ Ｐゴシック" pitchFamily="34" charset="-128"/>
              </a:rPr>
              <a:t>Como se faz o diagnóstico?</a:t>
            </a:r>
          </a:p>
          <a:p>
            <a:pPr algn="ctr">
              <a:defRPr/>
            </a:pPr>
            <a:endParaRPr lang="en-US" sz="3200" dirty="0">
              <a:solidFill>
                <a:srgbClr val="FFFFFF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785786" y="500042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Alergias Alimentares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Diagnóstico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  <p:graphicFrame>
        <p:nvGraphicFramePr>
          <p:cNvPr id="3" name="Diagrama 2"/>
          <p:cNvGraphicFramePr/>
          <p:nvPr/>
        </p:nvGraphicFramePr>
        <p:xfrm>
          <a:off x="1714480" y="235743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785786" y="500042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Alergias Alimentares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Diagnóstico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  <p:grpSp>
        <p:nvGrpSpPr>
          <p:cNvPr id="3" name="Retângulo de cantos arredondados 2"/>
          <p:cNvGrpSpPr>
            <a:grpSpLocks/>
          </p:cNvGrpSpPr>
          <p:nvPr/>
        </p:nvGrpSpPr>
        <p:grpSpPr bwMode="auto">
          <a:xfrm>
            <a:off x="695325" y="2170113"/>
            <a:ext cx="4760913" cy="1049337"/>
            <a:chOff x="438" y="1367"/>
            <a:chExt cx="2999" cy="661"/>
          </a:xfrm>
        </p:grpSpPr>
        <p:pic>
          <p:nvPicPr>
            <p:cNvPr id="66565" name="Retângulo de cantos arredondados 2"/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38" y="1367"/>
              <a:ext cx="2999" cy="661"/>
            </a:xfrm>
            <a:prstGeom prst="rect">
              <a:avLst/>
            </a:prstGeom>
            <a:noFill/>
          </p:spPr>
        </p:pic>
        <p:sp>
          <p:nvSpPr>
            <p:cNvPr id="66566" name="Text Box 6"/>
            <p:cNvSpPr txBox="1">
              <a:spLocks noChangeArrowheads="1"/>
            </p:cNvSpPr>
            <p:nvPr/>
          </p:nvSpPr>
          <p:spPr bwMode="auto">
            <a:xfrm>
              <a:off x="502" y="1461"/>
              <a:ext cx="2873" cy="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História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  <p:pic>
        <p:nvPicPr>
          <p:cNvPr id="4" name="Picture 1" descr="InsertedImag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063" y="3141663"/>
            <a:ext cx="3000375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66569" name="Picture 9" descr="http://www.ymune.com.br/images/familiaFeliz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3714750"/>
            <a:ext cx="40989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725488" y="463550"/>
            <a:ext cx="7686675" cy="1322388"/>
            <a:chOff x="457" y="292"/>
            <a:chExt cx="4842" cy="833"/>
          </a:xfrm>
        </p:grpSpPr>
        <p:pic>
          <p:nvPicPr>
            <p:cNvPr id="67586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292"/>
              <a:ext cx="4842" cy="833"/>
            </a:xfrm>
            <a:prstGeom prst="rect">
              <a:avLst/>
            </a:prstGeom>
            <a:noFill/>
          </p:spPr>
        </p:pic>
        <p:sp>
          <p:nvSpPr>
            <p:cNvPr id="67587" name="Text Box 3"/>
            <p:cNvSpPr txBox="1">
              <a:spLocks noChangeArrowheads="1"/>
            </p:cNvSpPr>
            <p:nvPr/>
          </p:nvSpPr>
          <p:spPr bwMode="auto">
            <a:xfrm>
              <a:off x="532" y="352"/>
              <a:ext cx="4696" cy="6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Dieta de Exclusão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  <p:pic>
        <p:nvPicPr>
          <p:cNvPr id="67589" name="Picture 6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286125"/>
            <a:ext cx="3048000" cy="30480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pic>
        <p:nvPicPr>
          <p:cNvPr id="67590" name="Picture 3" descr="InsertedImag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3357563"/>
            <a:ext cx="3175000" cy="31496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grpSp>
        <p:nvGrpSpPr>
          <p:cNvPr id="6" name="Retângulo de cantos arredondados 5"/>
          <p:cNvGrpSpPr>
            <a:grpSpLocks/>
          </p:cNvGrpSpPr>
          <p:nvPr/>
        </p:nvGrpSpPr>
        <p:grpSpPr bwMode="auto">
          <a:xfrm>
            <a:off x="884238" y="1878013"/>
            <a:ext cx="3327400" cy="1419225"/>
            <a:chOff x="557" y="1183"/>
            <a:chExt cx="2096" cy="894"/>
          </a:xfrm>
        </p:grpSpPr>
        <p:pic>
          <p:nvPicPr>
            <p:cNvPr id="67591" name="Retângulo de cantos arredondados 5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7" y="1183"/>
              <a:ext cx="2096" cy="894"/>
            </a:xfrm>
            <a:prstGeom prst="rect">
              <a:avLst/>
            </a:prstGeom>
            <a:noFill/>
          </p:spPr>
        </p:pic>
        <p:sp>
          <p:nvSpPr>
            <p:cNvPr id="67592" name="Text Box 8"/>
            <p:cNvSpPr txBox="1">
              <a:spLocks noChangeArrowheads="1"/>
            </p:cNvSpPr>
            <p:nvPr/>
          </p:nvSpPr>
          <p:spPr bwMode="auto">
            <a:xfrm>
              <a:off x="697" y="1247"/>
              <a:ext cx="1826" cy="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2 a 8 semanas</a:t>
              </a:r>
              <a:endParaRPr lang="pt-BR" sz="36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grpSp>
        <p:nvGrpSpPr>
          <p:cNvPr id="7" name="Retângulo de cantos arredondados 5"/>
          <p:cNvGrpSpPr>
            <a:grpSpLocks/>
          </p:cNvGrpSpPr>
          <p:nvPr/>
        </p:nvGrpSpPr>
        <p:grpSpPr bwMode="auto">
          <a:xfrm>
            <a:off x="4968875" y="1847850"/>
            <a:ext cx="3340100" cy="1449388"/>
            <a:chOff x="3130" y="1164"/>
            <a:chExt cx="2104" cy="913"/>
          </a:xfrm>
        </p:grpSpPr>
        <p:pic>
          <p:nvPicPr>
            <p:cNvPr id="67594" name="Retângulo de cantos arredondados 5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130" y="1164"/>
              <a:ext cx="2104" cy="913"/>
            </a:xfrm>
            <a:prstGeom prst="rect">
              <a:avLst/>
            </a:prstGeom>
            <a:noFill/>
          </p:spPr>
        </p:pic>
        <p:sp>
          <p:nvSpPr>
            <p:cNvPr id="67595" name="Text Box 11"/>
            <p:cNvSpPr txBox="1">
              <a:spLocks noChangeArrowheads="1"/>
            </p:cNvSpPr>
            <p:nvPr/>
          </p:nvSpPr>
          <p:spPr bwMode="auto">
            <a:xfrm>
              <a:off x="3237" y="1247"/>
              <a:ext cx="1826" cy="7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latin typeface="Calibri" pitchFamily="34" charset="0"/>
                </a:rPr>
                <a:t>Remissão dos sintomas</a:t>
              </a:r>
              <a:endParaRPr lang="pt-BR" sz="36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grpSp>
        <p:nvGrpSpPr>
          <p:cNvPr id="4" name="Right Arrow 3"/>
          <p:cNvGrpSpPr>
            <a:grpSpLocks/>
          </p:cNvGrpSpPr>
          <p:nvPr/>
        </p:nvGrpSpPr>
        <p:grpSpPr bwMode="auto">
          <a:xfrm>
            <a:off x="4151313" y="2309813"/>
            <a:ext cx="762000" cy="628650"/>
            <a:chOff x="2615" y="1455"/>
            <a:chExt cx="480" cy="396"/>
          </a:xfrm>
        </p:grpSpPr>
        <p:pic>
          <p:nvPicPr>
            <p:cNvPr id="67597" name="Right Arrow 3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615" y="1455"/>
              <a:ext cx="480" cy="396"/>
            </a:xfrm>
            <a:prstGeom prst="rect">
              <a:avLst/>
            </a:prstGeom>
            <a:noFill/>
          </p:spPr>
        </p:pic>
        <p:sp>
          <p:nvSpPr>
            <p:cNvPr id="67598" name="Text Box 14"/>
            <p:cNvSpPr txBox="1">
              <a:spLocks noChangeArrowheads="1"/>
            </p:cNvSpPr>
            <p:nvPr/>
          </p:nvSpPr>
          <p:spPr bwMode="auto">
            <a:xfrm>
              <a:off x="2653" y="1559"/>
              <a:ext cx="329" cy="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36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33600"/>
            <a:ext cx="8578850" cy="3992563"/>
          </a:xfrm>
        </p:spPr>
        <p:txBody>
          <a:bodyPr/>
          <a:lstStyle/>
          <a:p>
            <a:r>
              <a:rPr lang="pt-BR" dirty="0" smtClean="0"/>
              <a:t>Pesquisa de IgE específica aos alimentos </a:t>
            </a:r>
          </a:p>
          <a:p>
            <a:pPr>
              <a:buFont typeface="Arial" pitchFamily="34" charset="0"/>
              <a:buNone/>
            </a:pPr>
            <a:r>
              <a:rPr lang="pt-BR" dirty="0" smtClean="0">
                <a:sym typeface="Wingdings" pitchFamily="2" charset="2"/>
              </a:rPr>
              <a:t> Auxilia quando alergia mediada por IgE ou reações mistas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In vitro: IgE específica no sangue – RAST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In vivo: testes cutâneos</a:t>
            </a:r>
          </a:p>
          <a:p>
            <a:pPr lvl="1" eaLnBrk="1" hangingPunct="1">
              <a:buFont typeface="Arial" pitchFamily="34" charset="0"/>
              <a:buNone/>
            </a:pPr>
            <a:endParaRPr lang="pt-BR" dirty="0" smtClean="0"/>
          </a:p>
        </p:txBody>
      </p:sp>
      <p:grpSp>
        <p:nvGrpSpPr>
          <p:cNvPr id="5" name="Retângulo de cantos arredondados 1"/>
          <p:cNvGrpSpPr>
            <a:grpSpLocks/>
          </p:cNvGrpSpPr>
          <p:nvPr/>
        </p:nvGrpSpPr>
        <p:grpSpPr bwMode="auto">
          <a:xfrm>
            <a:off x="725488" y="463550"/>
            <a:ext cx="7686675" cy="1468438"/>
            <a:chOff x="457" y="292"/>
            <a:chExt cx="4842" cy="925"/>
          </a:xfrm>
        </p:grpSpPr>
        <p:pic>
          <p:nvPicPr>
            <p:cNvPr id="68611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292"/>
              <a:ext cx="4842" cy="925"/>
            </a:xfrm>
            <a:prstGeom prst="rect">
              <a:avLst/>
            </a:prstGeom>
            <a:noFill/>
          </p:spPr>
        </p:pic>
        <p:sp>
          <p:nvSpPr>
            <p:cNvPr id="68612" name="Text Box 4"/>
            <p:cNvSpPr txBox="1">
              <a:spLocks noChangeArrowheads="1"/>
            </p:cNvSpPr>
            <p:nvPr/>
          </p:nvSpPr>
          <p:spPr bwMode="auto">
            <a:xfrm>
              <a:off x="536" y="356"/>
              <a:ext cx="4688" cy="7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Diagnóstico Laboratorial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87538"/>
            <a:ext cx="8229600" cy="4062412"/>
          </a:xfrm>
        </p:spPr>
        <p:txBody>
          <a:bodyPr/>
          <a:lstStyle/>
          <a:p>
            <a:pPr lvl="1" eaLnBrk="1" hangingPunct="1"/>
            <a:r>
              <a:rPr lang="pt-BR" dirty="0" smtClean="0">
                <a:latin typeface="Verdana" pitchFamily="34" charset="0"/>
              </a:rPr>
              <a:t>Avaliam a sensibilização aos alérgenos. É simples e rápido.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Limitação pela quantidade reduzida de extratos padronizados disponíveis para uso clínico</a:t>
            </a:r>
          </a:p>
          <a:p>
            <a:pPr lvl="1" eaLnBrk="1" hangingPunct="1"/>
            <a:r>
              <a:rPr lang="pt-BR" dirty="0" smtClean="0">
                <a:latin typeface="Verdana" pitchFamily="34" charset="0"/>
              </a:rPr>
              <a:t>Considerados testes positivos os em que haja formação de pápula com pelo menos 3 mm de diâmetro médio</a:t>
            </a:r>
          </a:p>
        </p:txBody>
      </p:sp>
      <p:sp>
        <p:nvSpPr>
          <p:cNvPr id="8" name="Retângulo de cantos arredondados 1"/>
          <p:cNvSpPr/>
          <p:nvPr/>
        </p:nvSpPr>
        <p:spPr>
          <a:xfrm>
            <a:off x="785786" y="500042"/>
            <a:ext cx="7572428" cy="112875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pt-BR" sz="4400" b="1" dirty="0" smtClean="0">
                <a:solidFill>
                  <a:schemeClr val="bg1"/>
                </a:solidFill>
                <a:latin typeface="Calibri" charset="0"/>
              </a:rPr>
              <a:t>Testes Cutâneos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9" descr="http://t3.gstatic.com/images?q=tbn:ANd9GcRLS8ys7jSRUQZhpefGsLXgiwTXzAJw5a87QuIoD7uqA7NLRfTTB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2852738"/>
            <a:ext cx="4071937" cy="298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3573463"/>
            <a:ext cx="240665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de cantos arredondados 1"/>
          <p:cNvSpPr/>
          <p:nvPr/>
        </p:nvSpPr>
        <p:spPr>
          <a:xfrm>
            <a:off x="785786" y="500042"/>
            <a:ext cx="7572428" cy="112875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pt-BR" sz="4400" b="1" dirty="0" smtClean="0">
                <a:solidFill>
                  <a:schemeClr val="bg1"/>
                </a:solidFill>
                <a:latin typeface="Calibri" charset="0"/>
              </a:rPr>
              <a:t>Testes Cutâneos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725488" y="341313"/>
            <a:ext cx="7686675" cy="1658937"/>
            <a:chOff x="457" y="215"/>
            <a:chExt cx="4842" cy="1045"/>
          </a:xfrm>
        </p:grpSpPr>
        <p:pic>
          <p:nvPicPr>
            <p:cNvPr id="71682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215"/>
              <a:ext cx="4842" cy="1045"/>
            </a:xfrm>
            <a:prstGeom prst="rect">
              <a:avLst/>
            </a:prstGeom>
            <a:noFill/>
          </p:spPr>
        </p:pic>
        <p:sp>
          <p:nvSpPr>
            <p:cNvPr id="71683" name="Text Box 3"/>
            <p:cNvSpPr txBox="1">
              <a:spLocks noChangeArrowheads="1"/>
            </p:cNvSpPr>
            <p:nvPr/>
          </p:nvSpPr>
          <p:spPr bwMode="auto">
            <a:xfrm>
              <a:off x="539" y="359"/>
              <a:ext cx="4682" cy="8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pt-BR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Testes Atópico de contato</a:t>
              </a:r>
            </a:p>
            <a:p>
              <a:pPr algn="ctr"/>
              <a:r>
                <a:rPr lang="pt-BR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Patch Test</a:t>
              </a:r>
            </a:p>
          </p:txBody>
        </p:sp>
      </p:grpSp>
      <p:sp>
        <p:nvSpPr>
          <p:cNvPr id="71685" name="Espaço Reservado para Conteúdo 2"/>
          <p:cNvSpPr txBox="1">
            <a:spLocks/>
          </p:cNvSpPr>
          <p:nvPr/>
        </p:nvSpPr>
        <p:spPr bwMode="auto">
          <a:xfrm>
            <a:off x="457200" y="2133600"/>
            <a:ext cx="85788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Mediados por IgE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Não Mediados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Mistos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Alérgeno aplicado por 48 horas sobre a pele do dorso do paciente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Avaliada reação cutânea local após remoção</a:t>
            </a:r>
          </a:p>
          <a:p>
            <a:pPr marL="342900" indent="-342900" eaLnBrk="0" hangingPunct="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3200" dirty="0">
                <a:latin typeface="Calibri" pitchFamily="34" charset="0"/>
              </a:rPr>
              <a:t>Limitação: não há padronização na aplicação e preparação do antígeno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ço Reservado para Conteúdo 2"/>
          <p:cNvSpPr>
            <a:spLocks noGrp="1"/>
          </p:cNvSpPr>
          <p:nvPr>
            <p:ph idx="1"/>
          </p:nvPr>
        </p:nvSpPr>
        <p:spPr>
          <a:xfrm>
            <a:off x="169863" y="1700213"/>
            <a:ext cx="8578850" cy="4608512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ü"/>
            </a:pPr>
            <a:r>
              <a:rPr lang="pt-BR" dirty="0" smtClean="0">
                <a:latin typeface="Verdana" pitchFamily="34" charset="0"/>
              </a:rPr>
              <a:t>Considerado o único método fidedigno para se estabelecer o diagnóstico de alergia alimentar: sob supervisão médica, monitoramento de possíveis reações</a:t>
            </a:r>
          </a:p>
          <a:p>
            <a:pPr lvl="1" eaLnBrk="1" hangingPunct="1">
              <a:buFont typeface="Wingdings" pitchFamily="2" charset="2"/>
              <a:buChar char="ü"/>
            </a:pPr>
            <a:r>
              <a:rPr lang="pt-BR" dirty="0" smtClean="0">
                <a:latin typeface="Verdana" pitchFamily="34" charset="0"/>
              </a:rPr>
              <a:t>Administração de doses crescentes de alimento/placebo, intervalos regulares</a:t>
            </a:r>
          </a:p>
          <a:p>
            <a:pPr lvl="2" eaLnBrk="1" hangingPunct="1">
              <a:buFont typeface="Wingdings" pitchFamily="2" charset="2"/>
              <a:buChar char="ü"/>
            </a:pPr>
            <a:r>
              <a:rPr lang="pt-BR" dirty="0" smtClean="0">
                <a:latin typeface="Verdana" pitchFamily="34" charset="0"/>
              </a:rPr>
              <a:t>Aberto (paciente/familiar e médicos)</a:t>
            </a:r>
          </a:p>
          <a:p>
            <a:pPr lvl="2" eaLnBrk="1" hangingPunct="1">
              <a:buFont typeface="Wingdings" pitchFamily="2" charset="2"/>
              <a:buChar char="ü"/>
            </a:pPr>
            <a:r>
              <a:rPr lang="pt-BR" dirty="0" smtClean="0">
                <a:latin typeface="Verdana" pitchFamily="34" charset="0"/>
              </a:rPr>
              <a:t>Simples cego (apenas médico)</a:t>
            </a:r>
          </a:p>
          <a:p>
            <a:pPr lvl="2" eaLnBrk="1" hangingPunct="1">
              <a:buFont typeface="Wingdings" pitchFamily="2" charset="2"/>
              <a:buChar char="ü"/>
            </a:pPr>
            <a:r>
              <a:rPr lang="pt-BR" dirty="0" smtClean="0">
                <a:latin typeface="Verdana" pitchFamily="34" charset="0"/>
              </a:rPr>
              <a:t>Duplo cego e controlado por placebo (Padrão Ouro)</a:t>
            </a:r>
          </a:p>
          <a:p>
            <a:pPr lvl="1" eaLnBrk="1" hangingPunct="1"/>
            <a:endParaRPr lang="pt-BR" dirty="0" smtClean="0">
              <a:latin typeface="Verdana" pitchFamily="34" charset="0"/>
            </a:endParaRPr>
          </a:p>
          <a:p>
            <a:pPr lvl="1" eaLnBrk="1" hangingPunct="1"/>
            <a:endParaRPr lang="pt-BR" dirty="0" smtClean="0">
              <a:latin typeface="Verdana" pitchFamily="34" charset="0"/>
            </a:endParaRPr>
          </a:p>
        </p:txBody>
      </p:sp>
      <p:grpSp>
        <p:nvGrpSpPr>
          <p:cNvPr id="6" name="Retângulo de cantos arredondados 1"/>
          <p:cNvGrpSpPr>
            <a:grpSpLocks/>
          </p:cNvGrpSpPr>
          <p:nvPr/>
        </p:nvGrpSpPr>
        <p:grpSpPr bwMode="auto">
          <a:xfrm>
            <a:off x="542925" y="225425"/>
            <a:ext cx="8235950" cy="1322388"/>
            <a:chOff x="342" y="142"/>
            <a:chExt cx="5188" cy="833"/>
          </a:xfrm>
        </p:grpSpPr>
        <p:pic>
          <p:nvPicPr>
            <p:cNvPr id="72707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2" y="142"/>
              <a:ext cx="5188" cy="833"/>
            </a:xfrm>
            <a:prstGeom prst="rect">
              <a:avLst/>
            </a:prstGeom>
            <a:noFill/>
          </p:spPr>
        </p:pic>
        <p:sp>
          <p:nvSpPr>
            <p:cNvPr id="72708" name="Text Box 4"/>
            <p:cNvSpPr txBox="1">
              <a:spLocks noChangeArrowheads="1"/>
            </p:cNvSpPr>
            <p:nvPr/>
          </p:nvSpPr>
          <p:spPr bwMode="auto">
            <a:xfrm>
              <a:off x="422" y="201"/>
              <a:ext cx="5033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Teste de Desencadeamento Oral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339975" y="1628775"/>
            <a:ext cx="4248150" cy="72072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IDENTIFICAÇÃO DO ALIMENTO SUSPEITO</a:t>
            </a:r>
          </a:p>
        </p:txBody>
      </p:sp>
      <p:sp>
        <p:nvSpPr>
          <p:cNvPr id="5" name="Retângulo 4"/>
          <p:cNvSpPr/>
          <p:nvPr/>
        </p:nvSpPr>
        <p:spPr>
          <a:xfrm>
            <a:off x="2339975" y="2781300"/>
            <a:ext cx="4248150" cy="7921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ELIMINAÇÃO  DA DIETA POR 2 A 4 SEMANAS</a:t>
            </a:r>
          </a:p>
        </p:txBody>
      </p:sp>
      <p:sp>
        <p:nvSpPr>
          <p:cNvPr id="6" name="Retângulo 5"/>
          <p:cNvSpPr/>
          <p:nvPr/>
        </p:nvSpPr>
        <p:spPr>
          <a:xfrm>
            <a:off x="2339975" y="4005263"/>
            <a:ext cx="4248150" cy="719137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TESTE DE DESENCADEAMENTO</a:t>
            </a:r>
          </a:p>
        </p:txBody>
      </p:sp>
      <p:sp>
        <p:nvSpPr>
          <p:cNvPr id="7" name="Seta para baixo 6"/>
          <p:cNvSpPr/>
          <p:nvPr/>
        </p:nvSpPr>
        <p:spPr>
          <a:xfrm>
            <a:off x="4140200" y="2349500"/>
            <a:ext cx="484188" cy="431800"/>
          </a:xfrm>
          <a:prstGeom prst="down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4221163" y="3573463"/>
            <a:ext cx="485775" cy="431800"/>
          </a:xfrm>
          <a:prstGeom prst="downArrow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Elipse 9"/>
          <p:cNvSpPr>
            <a:spLocks noChangeArrowheads="1"/>
          </p:cNvSpPr>
          <p:nvPr/>
        </p:nvSpPr>
        <p:spPr bwMode="auto">
          <a:xfrm>
            <a:off x="6264275" y="115888"/>
            <a:ext cx="2700338" cy="1584325"/>
          </a:xfrm>
          <a:prstGeom prst="ellipse">
            <a:avLst/>
          </a:prstGeom>
          <a:gradFill rotWithShape="1">
            <a:gsLst>
              <a:gs pos="0">
                <a:srgbClr val="FF8F26"/>
              </a:gs>
              <a:gs pos="20000">
                <a:srgbClr val="FF8F2A"/>
              </a:gs>
              <a:gs pos="100000">
                <a:srgbClr val="CB6C1D"/>
              </a:gs>
            </a:gsLst>
            <a:lin ang="5400000"/>
          </a:gradFill>
          <a:ln w="9525">
            <a:solidFill>
              <a:srgbClr val="F69240"/>
            </a:solidFill>
            <a:round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AVALIAÇÃO DA AQUISIÇÃO DE TOLERÂNCIA</a:t>
            </a:r>
          </a:p>
        </p:txBody>
      </p:sp>
      <p:sp>
        <p:nvSpPr>
          <p:cNvPr id="11" name="Elipse 10"/>
          <p:cNvSpPr/>
          <p:nvPr/>
        </p:nvSpPr>
        <p:spPr>
          <a:xfrm>
            <a:off x="1908175" y="4840288"/>
            <a:ext cx="2447925" cy="1252537"/>
          </a:xfrm>
          <a:prstGeom prst="ellipse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OFERECER ALIMENTOS EM DOSES CRESCENTES</a:t>
            </a:r>
          </a:p>
        </p:txBody>
      </p:sp>
      <p:sp>
        <p:nvSpPr>
          <p:cNvPr id="12" name="Elipse 11"/>
          <p:cNvSpPr/>
          <p:nvPr/>
        </p:nvSpPr>
        <p:spPr>
          <a:xfrm>
            <a:off x="4716463" y="4868863"/>
            <a:ext cx="2303462" cy="1252537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CONTRA-INDICADO NAS ANAFILAXIAS</a:t>
            </a:r>
          </a:p>
        </p:txBody>
      </p:sp>
      <p:grpSp>
        <p:nvGrpSpPr>
          <p:cNvPr id="13" name="Retângulo de cantos arredondados 1"/>
          <p:cNvGrpSpPr>
            <a:grpSpLocks/>
          </p:cNvGrpSpPr>
          <p:nvPr/>
        </p:nvGrpSpPr>
        <p:grpSpPr bwMode="auto">
          <a:xfrm>
            <a:off x="549275" y="225425"/>
            <a:ext cx="5083175" cy="1322388"/>
            <a:chOff x="346" y="142"/>
            <a:chExt cx="3202" cy="833"/>
          </a:xfrm>
        </p:grpSpPr>
        <p:pic>
          <p:nvPicPr>
            <p:cNvPr id="73738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6" y="142"/>
              <a:ext cx="3202" cy="833"/>
            </a:xfrm>
            <a:prstGeom prst="rect">
              <a:avLst/>
            </a:prstGeom>
            <a:noFill/>
          </p:spPr>
        </p:pic>
        <p:sp>
          <p:nvSpPr>
            <p:cNvPr id="73739" name="Text Box 11"/>
            <p:cNvSpPr txBox="1">
              <a:spLocks noChangeArrowheads="1"/>
            </p:cNvSpPr>
            <p:nvPr/>
          </p:nvSpPr>
          <p:spPr bwMode="auto">
            <a:xfrm>
              <a:off x="422" y="201"/>
              <a:ext cx="3056" cy="6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Diagnóstico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  <a:cs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tângulo de cantos arredondados 1"/>
          <p:cNvGrpSpPr>
            <a:grpSpLocks/>
          </p:cNvGrpSpPr>
          <p:nvPr/>
        </p:nvGrpSpPr>
        <p:grpSpPr bwMode="auto">
          <a:xfrm>
            <a:off x="725488" y="585788"/>
            <a:ext cx="7686675" cy="1200150"/>
            <a:chOff x="457" y="369"/>
            <a:chExt cx="4842" cy="756"/>
          </a:xfrm>
        </p:grpSpPr>
        <p:pic>
          <p:nvPicPr>
            <p:cNvPr id="74754" name="Retângulo de cantos arredondados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369"/>
              <a:ext cx="4842" cy="756"/>
            </a:xfrm>
            <a:prstGeom prst="rect">
              <a:avLst/>
            </a:prstGeom>
            <a:noFill/>
          </p:spPr>
        </p:pic>
        <p:sp>
          <p:nvSpPr>
            <p:cNvPr id="74755" name="Text Box 3"/>
            <p:cNvSpPr txBox="1">
              <a:spLocks noChangeArrowheads="1"/>
            </p:cNvSpPr>
            <p:nvPr/>
          </p:nvSpPr>
          <p:spPr bwMode="auto">
            <a:xfrm>
              <a:off x="528" y="424"/>
              <a:ext cx="4704" cy="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Tratamento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74757" name="Picture 2" descr="http://t2.gstatic.com/images?q=tbn:ANd9GcQmZZgyApVnBElJEiKyLHch-7BMfcPa01HOuGUbyr46b_lkwmdsi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3338513"/>
            <a:ext cx="3786188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4758" name="Group 2"/>
          <p:cNvGrpSpPr>
            <a:grpSpLocks/>
          </p:cNvGrpSpPr>
          <p:nvPr/>
        </p:nvGrpSpPr>
        <p:grpSpPr bwMode="auto">
          <a:xfrm>
            <a:off x="5219700" y="3860800"/>
            <a:ext cx="3286125" cy="2000250"/>
            <a:chOff x="5286375" y="4000500"/>
            <a:chExt cx="3286125" cy="2000250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5286375" y="4429125"/>
              <a:ext cx="3286125" cy="1000125"/>
            </a:xfrm>
            <a:prstGeom prst="roundRect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3600" b="1" dirty="0">
                  <a:solidFill>
                    <a:schemeClr val="tx1"/>
                  </a:solidFill>
                </a:rPr>
                <a:t>Leite de Vaca</a:t>
              </a:r>
              <a:endParaRPr lang="en-US" sz="3600" b="1" dirty="0">
                <a:solidFill>
                  <a:schemeClr val="tx1"/>
                </a:solidFill>
                <a:sym typeface="Wingdings" pitchFamily="2" charset="2"/>
              </a:endParaRPr>
            </a:p>
          </p:txBody>
        </p:sp>
        <p:cxnSp>
          <p:nvCxnSpPr>
            <p:cNvPr id="11" name="Conector reto 10"/>
            <p:cNvCxnSpPr/>
            <p:nvPr/>
          </p:nvCxnSpPr>
          <p:spPr>
            <a:xfrm rot="5400000">
              <a:off x="5857876" y="4071937"/>
              <a:ext cx="2000250" cy="1857375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ector reto 11"/>
            <p:cNvCxnSpPr/>
            <p:nvPr/>
          </p:nvCxnSpPr>
          <p:spPr>
            <a:xfrm rot="16200000" flipV="1">
              <a:off x="5929312" y="4000501"/>
              <a:ext cx="1928813" cy="1928812"/>
            </a:xfrm>
            <a:prstGeom prst="line">
              <a:avLst/>
            </a:prstGeom>
            <a:ln w="762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Retângulo de cantos arredondados 3"/>
          <p:cNvGrpSpPr>
            <a:grpSpLocks/>
          </p:cNvGrpSpPr>
          <p:nvPr/>
        </p:nvGrpSpPr>
        <p:grpSpPr bwMode="auto">
          <a:xfrm>
            <a:off x="1511300" y="2036763"/>
            <a:ext cx="6115050" cy="1120775"/>
            <a:chOff x="952" y="1283"/>
            <a:chExt cx="3852" cy="706"/>
          </a:xfrm>
        </p:grpSpPr>
        <p:pic>
          <p:nvPicPr>
            <p:cNvPr id="74759" name="Retângulo de cantos arredondados 3"/>
            <p:cNvPicPr>
              <a:picLocks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52" y="1283"/>
              <a:ext cx="3852" cy="706"/>
            </a:xfrm>
            <a:prstGeom prst="rect">
              <a:avLst/>
            </a:prstGeom>
            <a:noFill/>
          </p:spPr>
        </p:pic>
        <p:sp>
          <p:nvSpPr>
            <p:cNvPr id="74760" name="Text Box 8"/>
            <p:cNvSpPr txBox="1">
              <a:spLocks noChangeArrowheads="1"/>
            </p:cNvSpPr>
            <p:nvPr/>
          </p:nvSpPr>
          <p:spPr bwMode="auto">
            <a:xfrm>
              <a:off x="1021" y="1336"/>
              <a:ext cx="3718" cy="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Dieta de Exclusão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28775"/>
            <a:ext cx="8229600" cy="4137025"/>
          </a:xfrm>
        </p:spPr>
        <p:txBody>
          <a:bodyPr/>
          <a:lstStyle/>
          <a:p>
            <a:pPr marL="0" indent="0">
              <a:buFont typeface="Arial" pitchFamily="34" charset="0"/>
              <a:buNone/>
            </a:pPr>
            <a:endParaRPr lang="pt-BR" dirty="0" smtClean="0"/>
          </a:p>
          <a:p>
            <a:pPr marL="0" indent="0">
              <a:buFont typeface="Wingdings" pitchFamily="2" charset="2"/>
              <a:buChar char="Ø"/>
            </a:pPr>
            <a:r>
              <a:rPr lang="pt-BR" dirty="0" smtClean="0"/>
              <a:t>Manutenção do aleitamento</a:t>
            </a:r>
          </a:p>
          <a:p>
            <a:pPr marL="0" indent="0">
              <a:buFont typeface="Wingdings" pitchFamily="2" charset="2"/>
              <a:buChar char="Ø"/>
            </a:pPr>
            <a:r>
              <a:rPr lang="pt-BR" dirty="0" smtClean="0"/>
              <a:t>Dieta de restrição para a mãe, com suplementação de cálcio</a:t>
            </a:r>
          </a:p>
          <a:p>
            <a:pPr marL="0" indent="0">
              <a:buFont typeface="Wingdings" pitchFamily="2" charset="2"/>
              <a:buChar char="Ø"/>
            </a:pPr>
            <a:r>
              <a:rPr lang="pt-BR" dirty="0" smtClean="0"/>
              <a:t>Leite de Vaca</a:t>
            </a:r>
          </a:p>
          <a:p>
            <a:pPr marL="0" indent="0">
              <a:buFont typeface="Wingdings" pitchFamily="2" charset="2"/>
              <a:buChar char="Ø"/>
            </a:pPr>
            <a:r>
              <a:rPr lang="pt-BR" dirty="0" smtClean="0"/>
              <a:t>ovo, soja, amendoim</a:t>
            </a:r>
          </a:p>
        </p:txBody>
      </p: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163" y="3786188"/>
            <a:ext cx="3600450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de cantos arredondados 2"/>
          <p:cNvSpPr/>
          <p:nvPr/>
        </p:nvSpPr>
        <p:spPr>
          <a:xfrm>
            <a:off x="827584" y="272048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Dieta de Exclusão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dirty="0">
                <a:solidFill>
                  <a:schemeClr val="bg1"/>
                </a:solidFill>
              </a:rPr>
              <a:t>Em SME</a:t>
            </a:r>
            <a:endParaRPr lang="pt-BR" sz="4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Retângulo de cantos arredondados 2"/>
          <p:cNvGrpSpPr>
            <a:grpSpLocks/>
          </p:cNvGrpSpPr>
          <p:nvPr/>
        </p:nvGrpSpPr>
        <p:grpSpPr bwMode="auto">
          <a:xfrm>
            <a:off x="725488" y="463550"/>
            <a:ext cx="7686675" cy="1547813"/>
            <a:chOff x="457" y="292"/>
            <a:chExt cx="4842" cy="975"/>
          </a:xfrm>
        </p:grpSpPr>
        <p:pic>
          <p:nvPicPr>
            <p:cNvPr id="76802" name="Retângulo de cantos arredondados 2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" y="292"/>
              <a:ext cx="4842" cy="975"/>
            </a:xfrm>
            <a:prstGeom prst="rect">
              <a:avLst/>
            </a:prstGeom>
            <a:noFill/>
          </p:spPr>
        </p:pic>
        <p:sp>
          <p:nvSpPr>
            <p:cNvPr id="76803" name="Text Box 3"/>
            <p:cNvSpPr txBox="1">
              <a:spLocks noChangeArrowheads="1"/>
            </p:cNvSpPr>
            <p:nvPr/>
          </p:nvSpPr>
          <p:spPr bwMode="auto">
            <a:xfrm>
              <a:off x="539" y="359"/>
              <a:ext cx="4682" cy="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sz="4400" b="1" dirty="0">
                  <a:solidFill>
                    <a:schemeClr val="bg1"/>
                  </a:solidFill>
                  <a:latin typeface="Calibri" pitchFamily="34" charset="0"/>
                </a:rPr>
                <a:t>Dieta de Exclusão</a:t>
              </a:r>
              <a:endParaRPr lang="pt-BR" sz="4400" b="1" dirty="0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pic>
        <p:nvPicPr>
          <p:cNvPr id="76805" name="Picture 5" descr="InsertedImag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38" y="2276475"/>
            <a:ext cx="3009900" cy="27051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pic>
        <p:nvPicPr>
          <p:cNvPr id="76806" name="Picture 6" descr="InsertedImage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" y="2349500"/>
            <a:ext cx="2286000" cy="279400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31754" name="CaixaDeTexto 6"/>
          <p:cNvSpPr txBox="1">
            <a:spLocks noChangeArrowheads="1"/>
          </p:cNvSpPr>
          <p:nvPr/>
        </p:nvSpPr>
        <p:spPr bwMode="auto">
          <a:xfrm>
            <a:off x="3000375" y="2416175"/>
            <a:ext cx="300037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 b="1" dirty="0"/>
              <a:t>Fique de Olho no Rótulo !!</a:t>
            </a:r>
            <a:endParaRPr lang="pt-BR" sz="4800" b="1" dirty="0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03350" y="5373688"/>
            <a:ext cx="7056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/>
              <a:t>Caseína, caseinato, proteína do soro, lactose, lactoalbumina, lactoglobulina, proteína hidrolisada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6375" y="6197600"/>
            <a:ext cx="70564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 dirty="0"/>
              <a:t>Cosméticos e medicamentos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4" grpId="0"/>
      <p:bldP spid="2" grpId="0"/>
      <p:bldP spid="8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276475"/>
            <a:ext cx="8229600" cy="273685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t-BR" dirty="0" smtClean="0"/>
              <a:t>Proteínas Isolada da Soja: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Não são rotina em não mediadas por IgE </a:t>
            </a:r>
            <a:r>
              <a:rPr lang="pt-BR" dirty="0" smtClean="0">
                <a:sym typeface="Wingdings" pitchFamily="2" charset="2"/>
              </a:rPr>
              <a:t> risco de sensibilização simultânea à soja – 60%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>
                <a:sym typeface="Wingdings" pitchFamily="2" charset="2"/>
              </a:rPr>
              <a:t>Fitatos e Isoflavonas – apenas em &gt;s de 6 meses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>
                <a:sym typeface="Wingdings" pitchFamily="2" charset="2"/>
              </a:rPr>
              <a:t>Mediada por IgE e sem comprometimento TGI</a:t>
            </a:r>
          </a:p>
          <a:p>
            <a:pPr>
              <a:buFont typeface="Wingdings" pitchFamily="2" charset="2"/>
              <a:buChar char="Ø"/>
            </a:pPr>
            <a:endParaRPr lang="pt-BR" dirty="0" smtClean="0"/>
          </a:p>
        </p:txBody>
      </p:sp>
      <p:sp>
        <p:nvSpPr>
          <p:cNvPr id="6" name="Retângulo de cantos arredondados 2"/>
          <p:cNvSpPr/>
          <p:nvPr/>
        </p:nvSpPr>
        <p:spPr>
          <a:xfrm>
            <a:off x="827584" y="272048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Dieta de Exclusão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Fórmulas de Substituição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2808288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pt-BR" dirty="0" smtClean="0"/>
              <a:t>Proteínas Extensamente Hidrolisadas (90%)</a:t>
            </a:r>
          </a:p>
          <a:p>
            <a:pPr>
              <a:buFont typeface="Wingdings" pitchFamily="2" charset="2"/>
              <a:buChar char="Ø"/>
            </a:pPr>
            <a:r>
              <a:rPr lang="pt-BR" dirty="0" smtClean="0"/>
              <a:t>Proteínas Extensamente Hidrolisadas com lactose na composição</a:t>
            </a:r>
          </a:p>
          <a:p>
            <a:pPr>
              <a:buFont typeface="Wingdings" pitchFamily="2" charset="2"/>
              <a:buChar char="Ø"/>
            </a:pPr>
            <a:r>
              <a:rPr lang="pt-BR" dirty="0" smtClean="0"/>
              <a:t>Aminoácidos livres </a:t>
            </a:r>
          </a:p>
          <a:p>
            <a:pPr lvl="1">
              <a:buFont typeface="Wingdings" pitchFamily="2" charset="2"/>
              <a:buChar char="Ø"/>
            </a:pPr>
            <a:r>
              <a:rPr lang="pt-BR" dirty="0" smtClean="0"/>
              <a:t>(100 % não alergênicas)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</p:txBody>
      </p:sp>
      <p:sp>
        <p:nvSpPr>
          <p:cNvPr id="6" name="Retângulo de cantos arredondados 2"/>
          <p:cNvSpPr/>
          <p:nvPr/>
        </p:nvSpPr>
        <p:spPr>
          <a:xfrm>
            <a:off x="827584" y="272048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Dieta de Exclusão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Fórmulas de Substituição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  <p:pic>
        <p:nvPicPr>
          <p:cNvPr id="78854" name="Picture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063" y="4110038"/>
            <a:ext cx="298450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5" y="2214563"/>
            <a:ext cx="7673975" cy="3659187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5" name="Estrela de 5 pontas 4"/>
          <p:cNvSpPr/>
          <p:nvPr/>
        </p:nvSpPr>
        <p:spPr>
          <a:xfrm>
            <a:off x="7572375" y="2714625"/>
            <a:ext cx="1000125" cy="928688"/>
          </a:xfrm>
          <a:prstGeom prst="star5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7151688" y="2357438"/>
            <a:ext cx="1992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dirty="0"/>
              <a:t>SISTEMA IMUNE</a:t>
            </a:r>
            <a:endParaRPr lang="pt-BR" b="1" dirty="0"/>
          </a:p>
        </p:txBody>
      </p:sp>
      <p:sp>
        <p:nvSpPr>
          <p:cNvPr id="7" name="Retângulo de cantos arredondados 2"/>
          <p:cNvSpPr/>
          <p:nvPr/>
        </p:nvSpPr>
        <p:spPr>
          <a:xfrm>
            <a:off x="827584" y="272048"/>
            <a:ext cx="7572428" cy="1428760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Dieta de Exclusão</a:t>
            </a:r>
          </a:p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</a:rPr>
              <a:t>Fórmulas de Substituição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Cloud Callout 1"/>
          <p:cNvGrpSpPr>
            <a:grpSpLocks/>
          </p:cNvGrpSpPr>
          <p:nvPr/>
        </p:nvGrpSpPr>
        <p:grpSpPr bwMode="auto">
          <a:xfrm>
            <a:off x="974725" y="1103313"/>
            <a:ext cx="7540625" cy="4468812"/>
            <a:chOff x="614" y="695"/>
            <a:chExt cx="4750" cy="2815"/>
          </a:xfrm>
        </p:grpSpPr>
        <p:pic>
          <p:nvPicPr>
            <p:cNvPr id="80898" name="Cloud Callout 1"/>
            <p:cNvPicPr>
              <a:picLocks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14" y="695"/>
              <a:ext cx="4750" cy="2815"/>
            </a:xfrm>
            <a:prstGeom prst="rect">
              <a:avLst/>
            </a:prstGeom>
            <a:noFill/>
          </p:spPr>
        </p:pic>
        <p:sp>
          <p:nvSpPr>
            <p:cNvPr id="80899" name="Text Box 3"/>
            <p:cNvSpPr txBox="1">
              <a:spLocks noChangeArrowheads="1"/>
            </p:cNvSpPr>
            <p:nvPr/>
          </p:nvSpPr>
          <p:spPr bwMode="auto">
            <a:xfrm>
              <a:off x="1301" y="1037"/>
              <a:ext cx="3052" cy="14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 sz="3200" dirty="0">
                <a:solidFill>
                  <a:srgbClr val="FFFFFF"/>
                </a:solidFill>
                <a:latin typeface="Calibri" pitchFamily="34" charset="0"/>
              </a:endParaRPr>
            </a:p>
            <a:p>
              <a:pPr algn="ctr">
                <a:buFontTx/>
                <a:buChar char="-"/>
              </a:pPr>
              <a:r>
                <a:rPr lang="en-US" sz="3200" dirty="0">
                  <a:solidFill>
                    <a:srgbClr val="FFFFFF"/>
                  </a:solidFill>
                  <a:latin typeface="Calibri" pitchFamily="34" charset="0"/>
                </a:rPr>
                <a:t>Fórmulas Parcialmente Hidrolisadas??</a:t>
              </a:r>
            </a:p>
            <a:p>
              <a:pPr algn="ctr">
                <a:buFontTx/>
                <a:buChar char="-"/>
              </a:pPr>
              <a:r>
                <a:rPr lang="en-US" sz="3200" dirty="0">
                  <a:solidFill>
                    <a:srgbClr val="FFFFFF"/>
                  </a:solidFill>
                  <a:latin typeface="Calibri" pitchFamily="34" charset="0"/>
                </a:rPr>
                <a:t>Leites de outros mamíferos?</a:t>
              </a:r>
            </a:p>
            <a:p>
              <a:pPr algn="ctr"/>
              <a:endParaRPr lang="en-US" sz="3200" dirty="0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268538" y="188913"/>
            <a:ext cx="4319587" cy="93662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DIETA DE EXCLUSÃO</a:t>
            </a:r>
          </a:p>
          <a:p>
            <a:pPr algn="ctr">
              <a:defRPr/>
            </a:pPr>
            <a:r>
              <a:rPr lang="pt-BR" dirty="0"/>
              <a:t>MATERNA</a:t>
            </a:r>
          </a:p>
          <a:p>
            <a:pPr algn="ctr">
              <a:defRPr/>
            </a:pPr>
            <a:r>
              <a:rPr lang="pt-BR" dirty="0"/>
              <a:t>2 A 4 SEMANAS</a:t>
            </a:r>
          </a:p>
        </p:txBody>
      </p:sp>
      <p:sp>
        <p:nvSpPr>
          <p:cNvPr id="7" name="Elipse 6"/>
          <p:cNvSpPr/>
          <p:nvPr/>
        </p:nvSpPr>
        <p:spPr>
          <a:xfrm>
            <a:off x="1476375" y="1412875"/>
            <a:ext cx="2087563" cy="6477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NÃO MELHOROU</a:t>
            </a:r>
          </a:p>
        </p:txBody>
      </p:sp>
      <p:sp>
        <p:nvSpPr>
          <p:cNvPr id="8" name="Retângulo 7"/>
          <p:cNvSpPr/>
          <p:nvPr/>
        </p:nvSpPr>
        <p:spPr>
          <a:xfrm>
            <a:off x="1116013" y="2565400"/>
            <a:ext cx="2879725" cy="841375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LIBERAR DIETA MATERNA </a:t>
            </a:r>
          </a:p>
          <a:p>
            <a:pPr algn="ctr">
              <a:defRPr/>
            </a:pPr>
            <a:r>
              <a:rPr lang="pt-BR" dirty="0"/>
              <a:t>OUTRAS CAUSAS</a:t>
            </a:r>
          </a:p>
        </p:txBody>
      </p:sp>
      <p:sp>
        <p:nvSpPr>
          <p:cNvPr id="9" name="Elipse 8"/>
          <p:cNvSpPr/>
          <p:nvPr/>
        </p:nvSpPr>
        <p:spPr>
          <a:xfrm>
            <a:off x="5292725" y="1412875"/>
            <a:ext cx="2232025" cy="6477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MELHORA</a:t>
            </a:r>
          </a:p>
        </p:txBody>
      </p:sp>
      <p:sp>
        <p:nvSpPr>
          <p:cNvPr id="10" name="Retângulo 9"/>
          <p:cNvSpPr/>
          <p:nvPr/>
        </p:nvSpPr>
        <p:spPr>
          <a:xfrm>
            <a:off x="5219700" y="2586038"/>
            <a:ext cx="2665413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INTRODUZIR  1 ALIMENTO POR SEMANA E OBSERVAR SINTOMAS</a:t>
            </a:r>
          </a:p>
        </p:txBody>
      </p:sp>
      <p:sp>
        <p:nvSpPr>
          <p:cNvPr id="11" name="Elipse 10"/>
          <p:cNvSpPr/>
          <p:nvPr/>
        </p:nvSpPr>
        <p:spPr>
          <a:xfrm>
            <a:off x="3348038" y="4005263"/>
            <a:ext cx="2663825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PACIENTE ASSINTOMÁTICO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3779838" y="5516563"/>
            <a:ext cx="1871662" cy="64928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LIBERAR DIETA</a:t>
            </a:r>
          </a:p>
        </p:txBody>
      </p:sp>
      <p:sp>
        <p:nvSpPr>
          <p:cNvPr id="13" name="Elipse 12"/>
          <p:cNvSpPr/>
          <p:nvPr/>
        </p:nvSpPr>
        <p:spPr>
          <a:xfrm>
            <a:off x="6372225" y="4005263"/>
            <a:ext cx="2771775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REAPARECIMENTO DOS SINTOMAS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6732588" y="5516563"/>
            <a:ext cx="2119312" cy="649287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MANTER RESTRIÇÃO</a:t>
            </a:r>
          </a:p>
        </p:txBody>
      </p:sp>
      <p:sp>
        <p:nvSpPr>
          <p:cNvPr id="19" name="Seta em curva para a direita 18"/>
          <p:cNvSpPr/>
          <p:nvPr/>
        </p:nvSpPr>
        <p:spPr>
          <a:xfrm>
            <a:off x="1463675" y="260350"/>
            <a:ext cx="731838" cy="1216025"/>
          </a:xfrm>
          <a:prstGeom prst="curv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0" name="Seta em curva para a esquerda 19"/>
          <p:cNvSpPr/>
          <p:nvPr/>
        </p:nvSpPr>
        <p:spPr>
          <a:xfrm>
            <a:off x="6588125" y="260350"/>
            <a:ext cx="731838" cy="1216025"/>
          </a:xfrm>
          <a:prstGeom prst="curved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1" name="Seta para baixo 20"/>
          <p:cNvSpPr/>
          <p:nvPr/>
        </p:nvSpPr>
        <p:spPr>
          <a:xfrm>
            <a:off x="2232025" y="2060575"/>
            <a:ext cx="539750" cy="48895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Seta para baixo 21"/>
          <p:cNvSpPr/>
          <p:nvPr/>
        </p:nvSpPr>
        <p:spPr>
          <a:xfrm>
            <a:off x="6156325" y="2060575"/>
            <a:ext cx="484188" cy="525463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4" name="Seta em curva para a direita 23"/>
          <p:cNvSpPr/>
          <p:nvPr/>
        </p:nvSpPr>
        <p:spPr>
          <a:xfrm>
            <a:off x="4427538" y="2852738"/>
            <a:ext cx="731837" cy="1216025"/>
          </a:xfrm>
          <a:prstGeom prst="curv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5" name="Seta em curva para a esquerda 24"/>
          <p:cNvSpPr/>
          <p:nvPr/>
        </p:nvSpPr>
        <p:spPr>
          <a:xfrm>
            <a:off x="7975600" y="2852738"/>
            <a:ext cx="731838" cy="1216025"/>
          </a:xfrm>
          <a:prstGeom prst="curved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6" name="Seta para baixo 25"/>
          <p:cNvSpPr/>
          <p:nvPr/>
        </p:nvSpPr>
        <p:spPr>
          <a:xfrm>
            <a:off x="4500563" y="4941888"/>
            <a:ext cx="503237" cy="574675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7" name="Seta para baixo 26"/>
          <p:cNvSpPr/>
          <p:nvPr/>
        </p:nvSpPr>
        <p:spPr>
          <a:xfrm>
            <a:off x="7524750" y="4941888"/>
            <a:ext cx="584200" cy="574675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9" name="Elipse 28"/>
          <p:cNvSpPr/>
          <p:nvPr/>
        </p:nvSpPr>
        <p:spPr>
          <a:xfrm>
            <a:off x="7164388" y="6165850"/>
            <a:ext cx="1058862" cy="69215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FeH</a:t>
            </a:r>
          </a:p>
          <a:p>
            <a:pPr algn="ctr">
              <a:defRPr/>
            </a:pPr>
            <a:r>
              <a:rPr lang="pt-BR" dirty="0"/>
              <a:t>FAA</a:t>
            </a:r>
          </a:p>
        </p:txBody>
      </p:sp>
      <p:grpSp>
        <p:nvGrpSpPr>
          <p:cNvPr id="81940" name="Group 4"/>
          <p:cNvGrpSpPr>
            <a:grpSpLocks/>
          </p:cNvGrpSpPr>
          <p:nvPr/>
        </p:nvGrpSpPr>
        <p:grpSpPr bwMode="auto">
          <a:xfrm>
            <a:off x="179388" y="115888"/>
            <a:ext cx="1368425" cy="1152525"/>
            <a:chOff x="179512" y="116632"/>
            <a:chExt cx="1368152" cy="1152128"/>
          </a:xfrm>
        </p:grpSpPr>
        <p:sp>
          <p:nvSpPr>
            <p:cNvPr id="23" name="Estrela de 5 pontas 4"/>
            <p:cNvSpPr/>
            <p:nvPr/>
          </p:nvSpPr>
          <p:spPr>
            <a:xfrm>
              <a:off x="179512" y="116632"/>
              <a:ext cx="1368152" cy="1152128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pt-BR" dirty="0"/>
            </a:p>
          </p:txBody>
        </p:sp>
        <p:sp>
          <p:nvSpPr>
            <p:cNvPr id="81942" name="TextBox 2"/>
            <p:cNvSpPr txBox="1">
              <a:spLocks noChangeArrowheads="1"/>
            </p:cNvSpPr>
            <p:nvPr/>
          </p:nvSpPr>
          <p:spPr bwMode="auto">
            <a:xfrm>
              <a:off x="467544" y="508610"/>
              <a:ext cx="74045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 b="1" dirty="0"/>
                <a:t>SME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em curva 10"/>
          <p:cNvCxnSpPr/>
          <p:nvPr/>
        </p:nvCxnSpPr>
        <p:spPr>
          <a:xfrm rot="16200000" flipV="1">
            <a:off x="3311525" y="4184650"/>
            <a:ext cx="1800225" cy="1584325"/>
          </a:xfrm>
          <a:prstGeom prst="curvedConnector2">
            <a:avLst/>
          </a:prstGeom>
          <a:ln w="28575" cmpd="sng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644775" y="44450"/>
            <a:ext cx="3889375" cy="647700"/>
          </a:xfrm>
          <a:prstGeom prst="rect">
            <a:avLst/>
          </a:prstGeom>
          <a:gradFill rotWithShape="1">
            <a:gsLst>
              <a:gs pos="0">
                <a:srgbClr val="34B3D6"/>
              </a:gs>
              <a:gs pos="20000">
                <a:srgbClr val="36B1D2"/>
              </a:gs>
              <a:gs pos="100000">
                <a:srgbClr val="2787A0"/>
              </a:gs>
            </a:gsLst>
            <a:lin ang="5400000"/>
          </a:gradFill>
          <a:ln w="9525">
            <a:solidFill>
              <a:srgbClr val="46AAC5"/>
            </a:solidFill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latin typeface="Calibri" pitchFamily="34" charset="0"/>
                <a:ea typeface="ＭＳ Ｐゴシック" pitchFamily="34" charset="-128"/>
              </a:rPr>
              <a:t>LACTENTES EM USO DE FÓRMULA</a:t>
            </a:r>
          </a:p>
        </p:txBody>
      </p:sp>
      <p:sp>
        <p:nvSpPr>
          <p:cNvPr id="3" name="Elipse 2"/>
          <p:cNvSpPr/>
          <p:nvPr/>
        </p:nvSpPr>
        <p:spPr>
          <a:xfrm>
            <a:off x="2484438" y="1196975"/>
            <a:ext cx="3725862" cy="136842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DIETA DE RESTRIÇÃO + FeH</a:t>
            </a:r>
          </a:p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2 A 4 SEMANAS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187450" y="2708275"/>
            <a:ext cx="2089150" cy="6492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MELHORA</a:t>
            </a:r>
          </a:p>
        </p:txBody>
      </p:sp>
      <p:sp>
        <p:nvSpPr>
          <p:cNvPr id="5" name="Elipse 4"/>
          <p:cNvSpPr/>
          <p:nvPr/>
        </p:nvSpPr>
        <p:spPr>
          <a:xfrm>
            <a:off x="900113" y="3573463"/>
            <a:ext cx="2519362" cy="1008062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rgbClr val="FFFFFF"/>
                </a:solidFill>
                <a:ea typeface="ＭＳ Ｐゴシック" pitchFamily="34" charset="-128"/>
              </a:rPr>
              <a:t>TESTE DE PROVOCAÇÃO</a:t>
            </a:r>
          </a:p>
        </p:txBody>
      </p:sp>
      <p:sp>
        <p:nvSpPr>
          <p:cNvPr id="6" name="Retângulo 5"/>
          <p:cNvSpPr/>
          <p:nvPr/>
        </p:nvSpPr>
        <p:spPr>
          <a:xfrm>
            <a:off x="971550" y="4916488"/>
            <a:ext cx="230505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SINTOMAS</a:t>
            </a:r>
          </a:p>
        </p:txBody>
      </p:sp>
      <p:sp>
        <p:nvSpPr>
          <p:cNvPr id="7" name="Elipse 6"/>
          <p:cNvSpPr/>
          <p:nvPr/>
        </p:nvSpPr>
        <p:spPr>
          <a:xfrm>
            <a:off x="1331913" y="5827713"/>
            <a:ext cx="1511300" cy="914400"/>
          </a:xfrm>
          <a:prstGeom prst="ellipse">
            <a:avLst/>
          </a:prstGeom>
          <a:solidFill>
            <a:srgbClr val="FF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AA</a:t>
            </a: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3059113" y="5805488"/>
            <a:ext cx="2952750" cy="9239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dirty="0"/>
              <a:t>MANTER DIETA FeH/FAA </a:t>
            </a:r>
          </a:p>
          <a:p>
            <a:r>
              <a:rPr lang="pt-BR" dirty="0"/>
              <a:t>ATÉ 9 A 12 M</a:t>
            </a:r>
          </a:p>
          <a:p>
            <a:r>
              <a:rPr lang="pt-BR" dirty="0"/>
              <a:t>OU POR 6M </a:t>
            </a:r>
          </a:p>
        </p:txBody>
      </p:sp>
      <p:sp>
        <p:nvSpPr>
          <p:cNvPr id="15" name="Seta para baixo 14"/>
          <p:cNvSpPr/>
          <p:nvPr/>
        </p:nvSpPr>
        <p:spPr>
          <a:xfrm>
            <a:off x="4140200" y="692150"/>
            <a:ext cx="484188" cy="490538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cxnSp>
        <p:nvCxnSpPr>
          <p:cNvPr id="18" name="Conector em curva 17"/>
          <p:cNvCxnSpPr>
            <a:endCxn id="4" idx="0"/>
          </p:cNvCxnSpPr>
          <p:nvPr/>
        </p:nvCxnSpPr>
        <p:spPr>
          <a:xfrm rot="10800000" flipV="1">
            <a:off x="2232025" y="2349500"/>
            <a:ext cx="755650" cy="358775"/>
          </a:xfrm>
          <a:prstGeom prst="curvedConnector2">
            <a:avLst/>
          </a:prstGeom>
          <a:ln w="28575" cmpd="sng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Seta para baixo 20"/>
          <p:cNvSpPr/>
          <p:nvPr/>
        </p:nvSpPr>
        <p:spPr>
          <a:xfrm>
            <a:off x="1763713" y="3357563"/>
            <a:ext cx="628650" cy="215900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2" name="Seta para baixo 21"/>
          <p:cNvSpPr/>
          <p:nvPr/>
        </p:nvSpPr>
        <p:spPr>
          <a:xfrm>
            <a:off x="1835150" y="4654550"/>
            <a:ext cx="485775" cy="287338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3" name="Seta para baixo 22"/>
          <p:cNvSpPr/>
          <p:nvPr/>
        </p:nvSpPr>
        <p:spPr>
          <a:xfrm>
            <a:off x="1835150" y="5445125"/>
            <a:ext cx="485775" cy="360363"/>
          </a:xfrm>
          <a:prstGeom prst="down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24" name="Retângulo 23"/>
          <p:cNvSpPr/>
          <p:nvPr/>
        </p:nvSpPr>
        <p:spPr>
          <a:xfrm>
            <a:off x="5867400" y="2708275"/>
            <a:ext cx="2089150" cy="64928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SEM MELHORA</a:t>
            </a:r>
          </a:p>
        </p:txBody>
      </p:sp>
      <p:sp>
        <p:nvSpPr>
          <p:cNvPr id="25" name="Elipse 24"/>
          <p:cNvSpPr/>
          <p:nvPr/>
        </p:nvSpPr>
        <p:spPr>
          <a:xfrm>
            <a:off x="5364163" y="3500438"/>
            <a:ext cx="1368425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FAA</a:t>
            </a:r>
          </a:p>
        </p:txBody>
      </p:sp>
      <p:sp>
        <p:nvSpPr>
          <p:cNvPr id="26" name="Elipse 25"/>
          <p:cNvSpPr/>
          <p:nvPr/>
        </p:nvSpPr>
        <p:spPr>
          <a:xfrm>
            <a:off x="6084888" y="5157788"/>
            <a:ext cx="1871662" cy="1150937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OUTRAS</a:t>
            </a:r>
          </a:p>
          <a:p>
            <a:pPr algn="ctr">
              <a:defRPr/>
            </a:pPr>
            <a:r>
              <a:rPr lang="pt-BR" dirty="0"/>
              <a:t>CAUSAS</a:t>
            </a:r>
          </a:p>
        </p:txBody>
      </p:sp>
      <p:sp>
        <p:nvSpPr>
          <p:cNvPr id="27" name="Elipse 26"/>
          <p:cNvSpPr/>
          <p:nvPr/>
        </p:nvSpPr>
        <p:spPr>
          <a:xfrm>
            <a:off x="7380288" y="3573463"/>
            <a:ext cx="1490662" cy="914400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/>
              <a:t>OUTR0S ALIM.</a:t>
            </a:r>
          </a:p>
        </p:txBody>
      </p:sp>
      <p:sp>
        <p:nvSpPr>
          <p:cNvPr id="28" name="Seta em curva para a direita 27"/>
          <p:cNvSpPr/>
          <p:nvPr/>
        </p:nvSpPr>
        <p:spPr>
          <a:xfrm>
            <a:off x="5137150" y="2957513"/>
            <a:ext cx="730250" cy="608012"/>
          </a:xfrm>
          <a:prstGeom prst="curv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9" name="Seta em curva para a esquerda 28"/>
          <p:cNvSpPr/>
          <p:nvPr/>
        </p:nvSpPr>
        <p:spPr>
          <a:xfrm>
            <a:off x="7956550" y="3005138"/>
            <a:ext cx="731838" cy="608012"/>
          </a:xfrm>
          <a:prstGeom prst="curved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cxnSp>
        <p:nvCxnSpPr>
          <p:cNvPr id="32" name="Conector em curva 31"/>
          <p:cNvCxnSpPr>
            <a:endCxn id="24" idx="0"/>
          </p:cNvCxnSpPr>
          <p:nvPr/>
        </p:nvCxnSpPr>
        <p:spPr>
          <a:xfrm>
            <a:off x="6011863" y="2236788"/>
            <a:ext cx="900112" cy="471487"/>
          </a:xfrm>
          <a:prstGeom prst="curvedConnector2">
            <a:avLst/>
          </a:prstGeom>
          <a:ln w="28575" cmpd="sng"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Seta em curva para a direita 34"/>
          <p:cNvSpPr/>
          <p:nvPr/>
        </p:nvSpPr>
        <p:spPr>
          <a:xfrm>
            <a:off x="5435600" y="4437063"/>
            <a:ext cx="731838" cy="1079500"/>
          </a:xfrm>
          <a:prstGeom prst="curved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36" name="Seta em curva para a esquerda 35"/>
          <p:cNvSpPr/>
          <p:nvPr/>
        </p:nvSpPr>
        <p:spPr>
          <a:xfrm>
            <a:off x="7956550" y="4508500"/>
            <a:ext cx="587375" cy="1101725"/>
          </a:xfrm>
          <a:prstGeom prst="curvedLef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960563"/>
            <a:ext cx="8229600" cy="3340100"/>
          </a:xfrm>
        </p:spPr>
        <p:txBody>
          <a:bodyPr/>
          <a:lstStyle/>
          <a:p>
            <a:r>
              <a:rPr lang="pt-BR" dirty="0" smtClean="0"/>
              <a:t>Tolerância Clínica nos primeiros 3 anos de vida</a:t>
            </a:r>
          </a:p>
          <a:p>
            <a:r>
              <a:rPr lang="pt-BR" dirty="0" smtClean="0"/>
              <a:t>Evitar dieta de exclusão por longos períodos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</p:txBody>
      </p:sp>
      <p:sp>
        <p:nvSpPr>
          <p:cNvPr id="6" name="Título 3"/>
          <p:cNvSpPr txBox="1">
            <a:spLocks/>
          </p:cNvSpPr>
          <p:nvPr/>
        </p:nvSpPr>
        <p:spPr>
          <a:xfrm>
            <a:off x="457200" y="484082"/>
            <a:ext cx="8229600" cy="928694"/>
          </a:xfrm>
          <a:prstGeom prst="roundRect">
            <a:avLst/>
          </a:prstGeom>
          <a:solidFill>
            <a:srgbClr val="DD201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Prognóstico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3500438"/>
            <a:ext cx="298450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ço Reservado para Conteúdo 2"/>
          <p:cNvSpPr>
            <a:spLocks noGrp="1"/>
          </p:cNvSpPr>
          <p:nvPr>
            <p:ph idx="1"/>
          </p:nvPr>
        </p:nvSpPr>
        <p:spPr>
          <a:xfrm>
            <a:off x="817563" y="1960563"/>
            <a:ext cx="7499350" cy="3340100"/>
          </a:xfrm>
        </p:spPr>
        <p:txBody>
          <a:bodyPr/>
          <a:lstStyle/>
          <a:p>
            <a:r>
              <a:rPr lang="pt-BR" dirty="0" smtClean="0"/>
              <a:t>Dieta da mãe na gestação: </a:t>
            </a:r>
          </a:p>
          <a:p>
            <a:pPr lvl="1"/>
            <a:r>
              <a:rPr lang="pt-BR" dirty="0" smtClean="0"/>
              <a:t>não recomendado</a:t>
            </a:r>
          </a:p>
          <a:p>
            <a:r>
              <a:rPr lang="pt-BR" dirty="0" smtClean="0"/>
              <a:t>Dieta da mãe nutriz: </a:t>
            </a:r>
          </a:p>
          <a:p>
            <a:pPr lvl="1"/>
            <a:r>
              <a:rPr lang="pt-BR" dirty="0" smtClean="0"/>
              <a:t>não há consenso, mais estudos são necessários</a:t>
            </a:r>
          </a:p>
          <a:p>
            <a:pPr>
              <a:buFont typeface="Arial" pitchFamily="34" charset="0"/>
              <a:buNone/>
            </a:pPr>
            <a:endParaRPr lang="pt-BR" dirty="0" smtClean="0"/>
          </a:p>
        </p:txBody>
      </p:sp>
      <p:sp>
        <p:nvSpPr>
          <p:cNvPr id="6" name="Título 3"/>
          <p:cNvSpPr txBox="1">
            <a:spLocks/>
          </p:cNvSpPr>
          <p:nvPr/>
        </p:nvSpPr>
        <p:spPr>
          <a:xfrm>
            <a:off x="457200" y="484082"/>
            <a:ext cx="8229600" cy="928694"/>
          </a:xfrm>
          <a:prstGeom prst="roundRect">
            <a:avLst/>
          </a:prstGeom>
          <a:solidFill>
            <a:srgbClr val="DD201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Prevenção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642910" y="404664"/>
            <a:ext cx="7572428" cy="1152128"/>
          </a:xfrm>
          <a:prstGeom prst="roundRect">
            <a:avLst/>
          </a:prstGeom>
          <a:solidFill>
            <a:srgbClr val="DD201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Prevenção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3" name="Picture 6" descr="InsertedIma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963" y="2066925"/>
            <a:ext cx="4402137" cy="8753475"/>
          </a:xfrm>
          <a:prstGeom prst="rect">
            <a:avLst/>
          </a:prstGeom>
          <a:noFill/>
        </p:spPr>
      </p:pic>
      <p:sp>
        <p:nvSpPr>
          <p:cNvPr id="8" name="Retângulo de cantos arredondados 7"/>
          <p:cNvSpPr/>
          <p:nvPr/>
        </p:nvSpPr>
        <p:spPr>
          <a:xfrm>
            <a:off x="4214813" y="2492375"/>
            <a:ext cx="4643437" cy="78581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tx1"/>
                </a:solidFill>
                <a:ea typeface="ＭＳ Ｐゴシック" pitchFamily="34" charset="-128"/>
                <a:cs typeface="Arial" pitchFamily="34" charset="0"/>
              </a:rPr>
              <a:t>Aleitamento Materno Exclusivo até 6 meses</a:t>
            </a:r>
          </a:p>
        </p:txBody>
      </p:sp>
      <p:sp>
        <p:nvSpPr>
          <p:cNvPr id="9" name="Retângulo de cantos arredondados 8"/>
          <p:cNvSpPr/>
          <p:nvPr/>
        </p:nvSpPr>
        <p:spPr>
          <a:xfrm>
            <a:off x="4286250" y="3716338"/>
            <a:ext cx="4572000" cy="10001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tx1"/>
                </a:solidFill>
                <a:ea typeface="ＭＳ Ｐゴシック" pitchFamily="34" charset="-128"/>
                <a:cs typeface="Arial" pitchFamily="34" charset="0"/>
              </a:rPr>
              <a:t>Introdução de Alimentos </a:t>
            </a:r>
          </a:p>
          <a:p>
            <a:pPr algn="ctr">
              <a:defRPr/>
            </a:pPr>
            <a:r>
              <a:rPr lang="en-US" sz="2400" b="1" dirty="0">
                <a:solidFill>
                  <a:schemeClr val="tx1"/>
                </a:solidFill>
                <a:ea typeface="ＭＳ Ｐゴシック" pitchFamily="34" charset="-128"/>
                <a:cs typeface="Arial" pitchFamily="34" charset="0"/>
              </a:rPr>
              <a:t>Janela Imunológica</a:t>
            </a:r>
          </a:p>
        </p:txBody>
      </p:sp>
      <p:sp>
        <p:nvSpPr>
          <p:cNvPr id="10" name="Retângulo de cantos arredondados 9"/>
          <p:cNvSpPr/>
          <p:nvPr/>
        </p:nvSpPr>
        <p:spPr>
          <a:xfrm>
            <a:off x="4357688" y="5084763"/>
            <a:ext cx="4429125" cy="71437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tx1"/>
                </a:solidFill>
                <a:ea typeface="ＭＳ Ｐゴシック" pitchFamily="34" charset="-128"/>
                <a:cs typeface="Arial" pitchFamily="34" charset="0"/>
              </a:rPr>
              <a:t>Dieta Saudável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InsertedIma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44663" y="1681163"/>
            <a:ext cx="5419725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9"/>
              </a:srgbClr>
            </a:outerShdw>
          </a:effectLst>
        </p:spPr>
      </p:pic>
      <p:sp>
        <p:nvSpPr>
          <p:cNvPr id="4" name="Título 3"/>
          <p:cNvSpPr txBox="1">
            <a:spLocks/>
          </p:cNvSpPr>
          <p:nvPr/>
        </p:nvSpPr>
        <p:spPr>
          <a:xfrm>
            <a:off x="457200" y="285728"/>
            <a:ext cx="8229600" cy="928694"/>
          </a:xfrm>
          <a:prstGeom prst="roundRect">
            <a:avLst/>
          </a:prstGeom>
          <a:solidFill>
            <a:srgbClr val="DD201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Prevenção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http://www.feijoo.com.br/reflexoes/wp-content/uploads/2012/08/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571625"/>
            <a:ext cx="5751513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39700" dir="2700000" algn="tl" rotWithShape="0">
              <a:srgbClr val="333333">
                <a:alpha val="64998"/>
              </a:srgbClr>
            </a:outerShdw>
          </a:effectLst>
        </p:spPr>
      </p:pic>
      <p:sp>
        <p:nvSpPr>
          <p:cNvPr id="4" name="Título 3"/>
          <p:cNvSpPr txBox="1">
            <a:spLocks/>
          </p:cNvSpPr>
          <p:nvPr/>
        </p:nvSpPr>
        <p:spPr>
          <a:xfrm>
            <a:off x="457200" y="285728"/>
            <a:ext cx="8229600" cy="928694"/>
          </a:xfrm>
          <a:prstGeom prst="roundRect">
            <a:avLst/>
          </a:prstGeom>
          <a:solidFill>
            <a:srgbClr val="DD2011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en-US" sz="4400" b="1" dirty="0">
                <a:solidFill>
                  <a:schemeClr val="bg1"/>
                </a:solidFill>
                <a:ea typeface="ＭＳ Ｐゴシック" pitchFamily="34" charset="-128"/>
                <a:cs typeface="Arial" pitchFamily="34" charset="0"/>
              </a:rPr>
              <a:t>Prevenção</a:t>
            </a:r>
            <a:endParaRPr lang="pt-BR" sz="4400" b="1" dirty="0">
              <a:solidFill>
                <a:schemeClr val="bg1"/>
              </a:solidFill>
              <a:ea typeface="ＭＳ Ｐゴシック" pitchFamily="34" charset="-128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www.revide.com.br/media/upload/thumbs/upload/materia/2010/7/28/amamentacao_jpg_640x480_q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1571625"/>
            <a:ext cx="7015162" cy="467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Título 3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27125" y="298450"/>
            <a:ext cx="7108825" cy="11223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1518</TotalTime>
  <Words>1964</Words>
  <Application>Microsoft Office PowerPoint</Application>
  <PresentationFormat>Apresentação na tela (4:3)</PresentationFormat>
  <Paragraphs>543</Paragraphs>
  <Slides>86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86</vt:i4>
      </vt:variant>
    </vt:vector>
  </HeadingPairs>
  <TitlesOfParts>
    <vt:vector size="87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Intolerância a Lactose</vt:lpstr>
      <vt:lpstr>Intolerância a Lactose</vt:lpstr>
      <vt:lpstr>Intolerância a Lactose</vt:lpstr>
      <vt:lpstr>Intolerância a Lactose</vt:lpstr>
      <vt:lpstr>Intolerância a Lactose</vt:lpstr>
      <vt:lpstr>Intolerância a Lactose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Reações Adversas a Alimentos</dc:title>
  <dc:creator>Usuario</dc:creator>
  <cp:lastModifiedBy>paulo</cp:lastModifiedBy>
  <cp:revision>84</cp:revision>
  <dcterms:created xsi:type="dcterms:W3CDTF">2012-10-21T12:46:30Z</dcterms:created>
  <dcterms:modified xsi:type="dcterms:W3CDTF">2013-08-08T17:23:35Z</dcterms:modified>
</cp:coreProperties>
</file>