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76" r:id="rId6"/>
    <p:sldId id="277" r:id="rId7"/>
    <p:sldId id="262" r:id="rId8"/>
    <p:sldId id="281" r:id="rId9"/>
    <p:sldId id="278" r:id="rId10"/>
    <p:sldId id="280" r:id="rId11"/>
    <p:sldId id="279" r:id="rId12"/>
    <p:sldId id="263" r:id="rId13"/>
    <p:sldId id="259" r:id="rId14"/>
    <p:sldId id="266" r:id="rId15"/>
    <p:sldId id="267" r:id="rId16"/>
    <p:sldId id="268" r:id="rId17"/>
    <p:sldId id="271" r:id="rId18"/>
    <p:sldId id="282" r:id="rId19"/>
    <p:sldId id="272" r:id="rId20"/>
    <p:sldId id="273" r:id="rId21"/>
    <p:sldId id="274" r:id="rId22"/>
    <p:sldId id="283" r:id="rId23"/>
    <p:sldId id="285" r:id="rId24"/>
    <p:sldId id="286" r:id="rId25"/>
    <p:sldId id="287" r:id="rId26"/>
    <p:sldId id="288" r:id="rId27"/>
    <p:sldId id="289" r:id="rId28"/>
    <p:sldId id="292" r:id="rId29"/>
    <p:sldId id="293" r:id="rId30"/>
    <p:sldId id="294" r:id="rId31"/>
    <p:sldId id="275" r:id="rId3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FF33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19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ctor reto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tângulo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e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e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e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999B1-E36A-4A35-8F9B-60BEA666C212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1343A-479F-4B97-A925-11AAF643B9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B6B942D-E23E-4CA7-BCAE-C355208D7519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AFD8F24-029A-4FAA-B40C-59CE147C80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tângulo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e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e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e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ctor reto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83384-A91C-4819-8B63-83C4B3B5921A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6AC67-9622-491A-9F6F-2EB04E32BA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8A1D3-FC59-4D86-A66A-AF28E6B0885B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E78DE-A4C1-49F7-9B32-87F61CE7E0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6A43F-8FAE-4D93-8990-189DAD71BD57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9B670-C8C6-4AFD-A3F8-B048B0BC4D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F308C4B-478B-4764-9849-50741D6D4EA8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661A3F3-6C99-4E2C-94E2-B1CFBA4B04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D6982-A1DF-466E-9424-FEAE89EC7709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7FB55-3C09-4714-A1E7-5603901EC4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ctor reto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C3FC096-5E7F-4748-B91B-6EEE5BF9B96A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32DBB9B-9B5E-4BEA-AD84-B5F5743880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CDF7008-46D8-40C7-8D93-8C72245A6556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59BAE4C-3F36-412E-B0A2-58788FD5FC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57B56-C3AC-4B1B-BDC4-6C47F0FD4FCB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2A3C2-F47D-431B-88CC-DE9B1BCCA9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72A55-24EA-45CF-95ED-3B17612F44E7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9A8B5-B164-4EC7-9621-9A3FF94FB6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05BA2A-C12A-4DB6-BEC3-AF3E0AD4E8D1}" type="datetimeFigureOut">
              <a:rPr lang="pt-BR"/>
              <a:pPr>
                <a:defRPr/>
              </a:pPr>
              <a:t>15/12/2017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6D1AAF-4C0B-4D1E-931C-8E0C8F6314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78" r:id="rId4"/>
    <p:sldLayoutId id="2147483679" r:id="rId5"/>
    <p:sldLayoutId id="2147483686" r:id="rId6"/>
    <p:sldLayoutId id="2147483680" r:id="rId7"/>
    <p:sldLayoutId id="2147483687" r:id="rId8"/>
    <p:sldLayoutId id="2147483688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https://www.google.com.br/search?source=hp&amp;ei=E2MsWpt9jI_CBOC4qHA&amp;q=Newborn+intestinal+obstruction+due+to+mesenteric+lymphangioma%3A+A+diagnostic+challenge&amp;oq=Newborn+intestinal+obstruction+due+to+mesenteric+lymphangioma%3A+A+diagnostic+challenge&amp;gs_l=psy-ab.13..0i19k1.2620.2620.0.5051.1.1.0.0.0.0.156.156.0j1.1.0....0...1.2.64.psy-ab..0.1.155....0.IjqVXLEv-AQ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://www.sciencedirect.com/science/article/pii/S2213576616302007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aulomargotto.com.br/documentos/Obstrucao_Intestinal_SIC_2016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51050" y="333375"/>
            <a:ext cx="6172200" cy="18938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400" cap="none" smtClean="0">
                <a:solidFill>
                  <a:srgbClr val="FF33CC"/>
                </a:solidFill>
              </a:rPr>
              <a:t>Obstrução intestinal em recém nascido devido a linfangioma mesentérico: um desafio diagnóstico</a:t>
            </a:r>
          </a:p>
        </p:txBody>
      </p:sp>
      <p:sp>
        <p:nvSpPr>
          <p:cNvPr id="8195" name="Subtítulo 2"/>
          <p:cNvSpPr>
            <a:spLocks noGrp="1"/>
          </p:cNvSpPr>
          <p:nvPr>
            <p:ph type="subTitle" idx="1"/>
          </p:nvPr>
        </p:nvSpPr>
        <p:spPr>
          <a:xfrm>
            <a:off x="1908175" y="4724400"/>
            <a:ext cx="6172200" cy="1371600"/>
          </a:xfrm>
        </p:spPr>
        <p:txBody>
          <a:bodyPr/>
          <a:lstStyle/>
          <a:p>
            <a:pPr algn="ctr"/>
            <a:r>
              <a:rPr lang="pt-BR" smtClean="0"/>
              <a:t> Apresentação: Marcos Vinícius</a:t>
            </a:r>
          </a:p>
          <a:p>
            <a:pPr algn="ctr"/>
            <a:r>
              <a:rPr lang="pt-BR" smtClean="0"/>
              <a:t>(R3 em Neonatologia-HMIB/SES/DF)</a:t>
            </a:r>
          </a:p>
          <a:p>
            <a:pPr algn="ctr"/>
            <a:r>
              <a:rPr lang="pt-BR" smtClean="0"/>
              <a:t>Coordenação: Evely Mirela </a:t>
            </a:r>
          </a:p>
          <a:p>
            <a:pPr algn="ctr"/>
            <a:r>
              <a:rPr lang="pt-BR" smtClean="0">
                <a:hlinkClick r:id="rId3"/>
              </a:rPr>
              <a:t>www.paulomargotto.com.br</a:t>
            </a:r>
            <a:r>
              <a:rPr lang="pt-BR" smtClean="0"/>
              <a:t> </a:t>
            </a:r>
          </a:p>
          <a:p>
            <a:pPr algn="ctr"/>
            <a:r>
              <a:rPr lang="pt-BR" smtClean="0"/>
              <a:t>Brasília, 16 de dezembro de 2017</a:t>
            </a:r>
          </a:p>
          <a:p>
            <a:pPr algn="ctr"/>
            <a:r>
              <a:rPr lang="pt-BR" smtClean="0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195513" y="4005263"/>
            <a:ext cx="5086350" cy="6445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6348" rIns="0" bIns="12696" anchor="ctr">
            <a:spAutoFit/>
          </a:bodyPr>
          <a:lstStyle/>
          <a:p>
            <a:r>
              <a:rPr lang="pt-BR" sz="1300">
                <a:solidFill>
                  <a:srgbClr val="660099"/>
                </a:solidFill>
                <a:hlinkClick r:id="rId4"/>
              </a:rPr>
              <a:t>Newborn intestinal obstruction due to mesenteric lymphangioma: A ...</a:t>
            </a:r>
            <a:endParaRPr lang="pt-BR" sz="1300">
              <a:solidFill>
                <a:srgbClr val="222222"/>
              </a:solidFill>
            </a:endParaRPr>
          </a:p>
          <a:p>
            <a:pPr eaLnBrk="0" hangingPunct="0"/>
            <a:r>
              <a:rPr lang="pt-BR" sz="1000">
                <a:solidFill>
                  <a:srgbClr val="006621"/>
                </a:solidFill>
              </a:rPr>
              <a:t>www.sciencedirect.com/science/article/pii/S2213576616302007</a:t>
            </a:r>
            <a:endParaRPr lang="pt-BR" sz="600">
              <a:solidFill>
                <a:srgbClr val="808080"/>
              </a:solidFill>
            </a:endParaRPr>
          </a:p>
          <a:p>
            <a:pPr eaLnBrk="0" hangingPunct="0"/>
            <a:endParaRPr lang="pt-BR">
              <a:latin typeface="Century Schoolbook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258888" y="2781300"/>
            <a:ext cx="6953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pt-BR"/>
              <a:t>Newborn intestinal obstruction due to mesenteric lymphangioma: A</a:t>
            </a:r>
            <a:br>
              <a:rPr lang="pt-BR"/>
            </a:br>
            <a:r>
              <a:rPr lang="pt-BR"/>
              <a:t>diagnostic challenge</a:t>
            </a:r>
            <a:br>
              <a:rPr lang="pt-BR"/>
            </a:br>
            <a:r>
              <a:rPr lang="pt-BR"/>
              <a:t>Feride Mehmetoglu (Turquia) </a:t>
            </a:r>
            <a:br>
              <a:rPr lang="pt-BR"/>
            </a:br>
            <a:endParaRPr lang="pt-BR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827088" y="3644900"/>
            <a:ext cx="1631950" cy="36671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Disponível em</a:t>
            </a: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2484438" y="3644900"/>
            <a:ext cx="301625" cy="422275"/>
          </a:xfrm>
          <a:prstGeom prst="curvedLeftArrow">
            <a:avLst>
              <a:gd name="adj1" fmla="val 28000"/>
              <a:gd name="adj2" fmla="val 56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87675" y="3716338"/>
            <a:ext cx="3306763" cy="174625"/>
          </a:xfrm>
          <a:prstGeom prst="rect">
            <a:avLst/>
          </a:prstGeom>
          <a:noFill/>
        </p:spPr>
      </p:pic>
      <p:pic>
        <p:nvPicPr>
          <p:cNvPr id="10" name="Espaço Reservado para Imagem 9"/>
          <p:cNvPicPr>
            <a:picLocks noChangeAspect="1"/>
          </p:cNvPicPr>
          <p:nvPr/>
        </p:nvPicPr>
        <p:blipFill>
          <a:blip r:embed="rId6">
            <a:lum bright="30000"/>
          </a:blip>
          <a:srcRect l="23969" r="23969"/>
          <a:stretch>
            <a:fillRect/>
          </a:stretch>
        </p:blipFill>
        <p:spPr bwMode="gray">
          <a:xfrm>
            <a:off x="179388" y="115888"/>
            <a:ext cx="1724025" cy="2205037"/>
          </a:xfrm>
          <a:prstGeom prst="rect">
            <a:avLst/>
          </a:prstGeom>
          <a:solidFill>
            <a:srgbClr val="F2F2F2"/>
          </a:solidFill>
          <a:ln w="152400">
            <a:solidFill>
              <a:schemeClr val="bg1"/>
            </a:solidFill>
            <a:miter lim="800000"/>
            <a:headEnd/>
            <a:tailEnd/>
          </a:ln>
          <a:effectLst>
            <a:outerShdw sx="100999" sy="100999" algn="tl" rotWithShape="0">
              <a:srgbClr val="1F4E79">
                <a:alpha val="14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 Linfangiomas são tumores do sistema linfático e são caracterizados pela anastomose de vasos e espaços císticos variando de tamanho; o diâmetro da massa é em torno de 0,5cm, contudo, podem alcançar tamanhos maiores. Esses tumores são resultantes de conexão anômala de ductos linfáticos e do sistema venoso durante o período fetal – podem aparecer em qualquer parte do corpo. </a:t>
            </a:r>
          </a:p>
          <a:p>
            <a:pPr>
              <a:lnSpc>
                <a:spcPct val="90000"/>
              </a:lnSpc>
            </a:pPr>
            <a:r>
              <a:rPr lang="pt-BR" smtClean="0"/>
              <a:t> Os locais mais comuns incluem o pescoço ( 75 % ), axila ( 20 % ) e órgãos abdominais ( 4 – 5 % ). Esse artigo reporta um caso de um recém nascido do sexo masculino com linfangioma mesentérico.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pt-BR" smtClean="0"/>
              <a:t>RN, 20 dias de vida, sexo masculino trazido ao hospital com quadro de 1 semana de evolução: vômitos, inapetência e diminuição do número de evacuações.  </a:t>
            </a:r>
          </a:p>
          <a:p>
            <a:r>
              <a:rPr lang="pt-BR" smtClean="0"/>
              <a:t> Nascido de parto por via vaginal; mãe 30 anos – G3P3C0A0; peso ao nascer de  2500g; sem comorbidades prévias; pré-natal sem intercorrências. </a:t>
            </a:r>
          </a:p>
          <a:p>
            <a:r>
              <a:rPr lang="pt-BR" smtClean="0"/>
              <a:t> Durante as primeiras 2 semanas, evoluiu bem – boa assimilação da dieta e hábitos fisiológicos preservados. O sintomas se iniciaram a partir da 3ª semana de vida.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Relato de caso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pt-BR" sz="2200" smtClean="0"/>
              <a:t> Abdome flácido.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 Pênis médio / hipospádia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 Exames laboratoriais – sem alteração.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 Sem alcalose metabólica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 Radiografia em posição ortostática: distensão gástrica / Não observado gás ou calcificações nas alças (</a:t>
            </a:r>
            <a:r>
              <a:rPr lang="pt-BR" sz="2200" smtClean="0">
                <a:solidFill>
                  <a:srgbClr val="0000FF"/>
                </a:solidFill>
              </a:rPr>
              <a:t>Figura 1</a:t>
            </a:r>
            <a:r>
              <a:rPr lang="pt-BR" sz="2200" smtClean="0"/>
              <a:t>).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 Ecografia de abdome ( hipóteses ): má rotação; pâncreas anular; volvo.  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 Os vômitos gradualmente se tornaram biliosos – </a:t>
            </a:r>
            <a:r>
              <a:rPr lang="pt-BR" sz="2200" b="1" smtClean="0"/>
              <a:t>descartando estenose de piloro. </a:t>
            </a:r>
          </a:p>
          <a:p>
            <a:pPr>
              <a:lnSpc>
                <a:spcPct val="90000"/>
              </a:lnSpc>
            </a:pPr>
            <a:r>
              <a:rPr lang="pt-BR" sz="2200" b="1" smtClean="0"/>
              <a:t> </a:t>
            </a:r>
            <a:r>
              <a:rPr lang="pt-BR" sz="2200" smtClean="0"/>
              <a:t>Exame contrastado: estômago distendido com retenção de contraste e sem evidência de dilatação de alças e sinal da dupla bolha (</a:t>
            </a:r>
            <a:r>
              <a:rPr lang="pt-BR" sz="2200" smtClean="0">
                <a:solidFill>
                  <a:srgbClr val="0000FF"/>
                </a:solidFill>
              </a:rPr>
              <a:t>Figura 2</a:t>
            </a:r>
            <a:r>
              <a:rPr lang="pt-BR" sz="2200" smtClean="0"/>
              <a:t>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88913"/>
            <a:ext cx="5973763" cy="655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33338"/>
            <a:ext cx="554355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Relato de caso 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39750" y="1125538"/>
            <a:ext cx="7467600" cy="4873625"/>
          </a:xfrm>
        </p:spPr>
        <p:txBody>
          <a:bodyPr/>
          <a:lstStyle/>
          <a:p>
            <a:r>
              <a:rPr lang="pt-BR" smtClean="0"/>
              <a:t> 5º dia de vida (DIH): piora clínica – aspirado grande quantidade de resíduo gástrico bilioso / distensão abdominal/ constipação intestinal. </a:t>
            </a:r>
          </a:p>
          <a:p>
            <a:r>
              <a:rPr lang="pt-BR" smtClean="0"/>
              <a:t> Realizado abordagem cirúrgica de emergência – observado e coletado líquido seroso na cavidade abdominal; além disso, havia a presença de um linfangioma com cerca de 8 cm de diâmetro localizado no mesentério à 7cm do jejuno proximal. </a:t>
            </a:r>
          </a:p>
          <a:p>
            <a:r>
              <a:rPr lang="pt-BR" smtClean="0"/>
              <a:t> O tumor possuía paredes finas; linfa em seu interior e várias áreas de hemorragia ao seu redor e dilatados canais linfáticos (</a:t>
            </a:r>
            <a:r>
              <a:rPr lang="pt-BR" smtClean="0">
                <a:solidFill>
                  <a:srgbClr val="0000FF"/>
                </a:solidFill>
              </a:rPr>
              <a:t>Figura 3-5</a:t>
            </a:r>
            <a:r>
              <a:rPr lang="pt-BR" smtClean="0"/>
              <a:t>).</a:t>
            </a:r>
          </a:p>
          <a:p>
            <a:r>
              <a:rPr lang="pt-BR" smtClean="0"/>
              <a:t>Não foram observadas outras patologias.Foi realizada apendicetomia (risco x benefício)(</a:t>
            </a:r>
            <a:r>
              <a:rPr lang="pt-BR" smtClean="0">
                <a:solidFill>
                  <a:srgbClr val="0000FF"/>
                </a:solidFill>
              </a:rPr>
              <a:t>Figura 6</a:t>
            </a:r>
            <a:r>
              <a:rPr lang="pt-BR" smtClean="0"/>
              <a:t>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412875"/>
            <a:ext cx="6181725" cy="46656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7977187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981075"/>
            <a:ext cx="5808662" cy="4789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863441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relato de caso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pt-BR" smtClean="0"/>
              <a:t> Exérese do tumor e da porção intestinal acometida – realizado anastomose término – terminal. Além disso, foi realizada uma apendicectomia eletiva. Não foi deixado dreno. </a:t>
            </a:r>
          </a:p>
          <a:p>
            <a:r>
              <a:rPr lang="pt-BR" smtClean="0"/>
              <a:t> Sonda Nasogástrica manteve-se por 48 horas. </a:t>
            </a:r>
          </a:p>
          <a:p>
            <a:r>
              <a:rPr lang="pt-BR" smtClean="0"/>
              <a:t> Dieta oral iniciada no 3º dia pós-operatório (DPO). </a:t>
            </a:r>
          </a:p>
          <a:p>
            <a:r>
              <a:rPr lang="pt-BR" smtClean="0"/>
              <a:t> Alta no 7º DPO. </a:t>
            </a:r>
          </a:p>
          <a:p>
            <a:r>
              <a:rPr lang="pt-BR" smtClean="0"/>
              <a:t> Cultura e citologia negativas. </a:t>
            </a:r>
          </a:p>
          <a:p>
            <a:r>
              <a:rPr lang="pt-BR" smtClean="0"/>
              <a:t> Estudo anatamopatológico: vasos linfáticos aumentados – tipo 2 de Losanoff. </a:t>
            </a:r>
          </a:p>
          <a:p>
            <a:r>
              <a:rPr lang="pt-BR" smtClean="0"/>
              <a:t> Acompanhamento ambulatorial por 3 anos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288" y="-171450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39750" y="981075"/>
            <a:ext cx="7467600" cy="5616575"/>
          </a:xfrm>
        </p:spPr>
        <p:txBody>
          <a:bodyPr/>
          <a:lstStyle/>
          <a:p>
            <a:r>
              <a:rPr lang="pt-BR" smtClean="0"/>
              <a:t> </a:t>
            </a:r>
            <a:r>
              <a:rPr lang="pt-BR" sz="1800" smtClean="0"/>
              <a:t>A incidência de linfangiomas não é bem determinada, uma vez que, alguns casos são assintomáticos.  </a:t>
            </a:r>
          </a:p>
          <a:p>
            <a:r>
              <a:rPr lang="pt-BR" sz="1800" smtClean="0"/>
              <a:t> No relato de caso, o paciente era do sexo masculino e havia a hipospádia concomitantemente.  </a:t>
            </a:r>
          </a:p>
          <a:p>
            <a:r>
              <a:rPr lang="pt-BR" sz="1800" smtClean="0"/>
              <a:t> Foi realizado uma pesquisa na literatura inglesa: variando 1.5 casos no sexo masculino / 1 caso no sexo feminino em 8 estudos de 110 casos de linfangioma. </a:t>
            </a:r>
            <a:r>
              <a:rPr lang="pt-BR" sz="1800" baseline="30000" smtClean="0"/>
              <a:t>2,4</a:t>
            </a:r>
            <a:r>
              <a:rPr lang="pt-BR" sz="1800" smtClean="0"/>
              <a:t>,</a:t>
            </a:r>
            <a:r>
              <a:rPr lang="pt-BR" sz="1800" baseline="30000" smtClean="0"/>
              <a:t>10  </a:t>
            </a:r>
          </a:p>
          <a:p>
            <a:r>
              <a:rPr lang="pt-BR" sz="1800" baseline="30000" smtClean="0"/>
              <a:t> </a:t>
            </a:r>
            <a:r>
              <a:rPr lang="pt-BR" sz="1800" smtClean="0"/>
              <a:t>Poucas patologias associadas foram encontradas, incluindo 3 malformações vasculares em 3 estudos. </a:t>
            </a:r>
            <a:r>
              <a:rPr lang="pt-BR" sz="1800" baseline="30000" smtClean="0"/>
              <a:t>4</a:t>
            </a:r>
            <a:r>
              <a:rPr lang="pt-BR" sz="1800" smtClean="0"/>
              <a:t>   </a:t>
            </a:r>
          </a:p>
          <a:p>
            <a:r>
              <a:rPr lang="pt-BR" sz="1800" smtClean="0"/>
              <a:t> Síndrome de Russel – Silver em 1 estudo. </a:t>
            </a:r>
            <a:r>
              <a:rPr lang="pt-BR" sz="1800" baseline="30000" smtClean="0"/>
              <a:t>7</a:t>
            </a:r>
            <a:r>
              <a:rPr lang="pt-BR" sz="1800" smtClean="0"/>
              <a:t> </a:t>
            </a:r>
          </a:p>
          <a:p>
            <a:r>
              <a:rPr lang="pt-BR" smtClean="0"/>
              <a:t> </a:t>
            </a:r>
            <a:r>
              <a:rPr lang="pt-BR" sz="1800" smtClean="0"/>
              <a:t>Agenesia Renal à Esquerda em 1 estudo / cistos pancreáticos e renais em 1 estudo. </a:t>
            </a:r>
            <a:r>
              <a:rPr lang="pt-BR" sz="1800" baseline="30000" smtClean="0"/>
              <a:t>11-13 </a:t>
            </a:r>
            <a:r>
              <a:rPr lang="pt-BR" sz="1800" smtClean="0"/>
              <a:t> </a:t>
            </a:r>
          </a:p>
          <a:p>
            <a:r>
              <a:rPr lang="pt-BR" sz="1800" smtClean="0"/>
              <a:t> Não foram observados outras anomalias nos outros relatos de caso.  </a:t>
            </a:r>
          </a:p>
          <a:p>
            <a:r>
              <a:rPr lang="pt-BR" sz="1800" smtClean="0"/>
              <a:t> Em contraste com Antoniou et. al., Weeda et. al. Sugerem em 2 casos que os linfangiomas podem ser adquiridos em patologias como a má rotação intestinal e o volvo. </a:t>
            </a:r>
            <a:r>
              <a:rPr lang="pt-BR" sz="1800" baseline="30000" smtClean="0"/>
              <a:t>11-13</a:t>
            </a:r>
            <a:endParaRPr lang="pt-BR" smtClean="0"/>
          </a:p>
          <a:p>
            <a:endParaRPr lang="pt-BR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pt-BR" sz="1800" smtClean="0"/>
              <a:t> Neste caso, o ceco apresentava topografia habitual e não havia má rotação intestinal. </a:t>
            </a:r>
          </a:p>
          <a:p>
            <a:r>
              <a:rPr lang="pt-BR" sz="1800" smtClean="0"/>
              <a:t> Este estudo suporta a ideia que o linfangioma mesentérico  é uma doença isolada, apesar de congênita – é observada em indivíduos hígidos </a:t>
            </a:r>
            <a:r>
              <a:rPr lang="pt-BR" sz="1800" baseline="30000" smtClean="0"/>
              <a:t>14</a:t>
            </a:r>
            <a:r>
              <a:rPr lang="pt-BR" sz="1800" smtClean="0"/>
              <a:t> e os sintomas podem ocorrer  em qualquer momento.  </a:t>
            </a:r>
          </a:p>
          <a:p>
            <a:r>
              <a:rPr lang="pt-BR" sz="1800" smtClean="0"/>
              <a:t> Os linfangiomas , 65% ocorrem ao nascer, e 90% ocorrem nas primeiras 2 semanas de vida. </a:t>
            </a:r>
            <a:r>
              <a:rPr lang="pt-BR" sz="1800" baseline="30000" smtClean="0"/>
              <a:t> 3</a:t>
            </a:r>
            <a:r>
              <a:rPr lang="pt-BR" sz="1800" smtClean="0"/>
              <a:t> </a:t>
            </a:r>
          </a:p>
          <a:p>
            <a:r>
              <a:rPr lang="pt-BR" sz="1800" smtClean="0"/>
              <a:t> Eles podem ser assintomáticos , contudo ao aumentarem de tamanho, os sintomas se afloram. </a:t>
            </a:r>
            <a:r>
              <a:rPr lang="pt-BR" sz="1800" baseline="30000" smtClean="0"/>
              <a:t>1</a:t>
            </a:r>
            <a:r>
              <a:rPr lang="pt-BR" sz="1800" smtClean="0"/>
              <a:t>  </a:t>
            </a:r>
          </a:p>
          <a:p>
            <a:r>
              <a:rPr lang="pt-BR" sz="1800" smtClean="0"/>
              <a:t> Pacientes com linfangiomas são internados , nos primeiros anos de vida, devido condições abdominais agudas como sangramento intra-abdominal, volvo ou obstrução intestinal, como foi o caso. </a:t>
            </a:r>
            <a:r>
              <a:rPr lang="pt-BR" sz="1800" baseline="30000" smtClean="0"/>
              <a:t>4,16-18</a:t>
            </a:r>
            <a:r>
              <a:rPr lang="pt-BR" sz="1800" smtClean="0"/>
              <a:t> </a:t>
            </a:r>
          </a:p>
          <a:p>
            <a:r>
              <a:rPr lang="pt-BR" sz="1800" smtClean="0"/>
              <a:t> Aprea et.al. relata que pacientes mais velhos ( 65 – 80 anos ) são admitidos devido quadro de dor abdominal crônica e distensão. </a:t>
            </a:r>
            <a:r>
              <a:rPr lang="pt-BR" sz="1800" baseline="30000" smtClean="0"/>
              <a:t>10</a:t>
            </a: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052513"/>
            <a:ext cx="7467600" cy="542131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pt-BR" sz="1800" smtClean="0"/>
              <a:t> Durante o período neonatal , a maioria das massas abdominais são de retroperitônio e de origem renal – sendo identificados no primeiro dia de vida. </a:t>
            </a:r>
            <a:r>
              <a:rPr lang="pt-BR" sz="1800" baseline="30000" smtClean="0"/>
              <a:t>19</a:t>
            </a:r>
            <a:r>
              <a:rPr lang="pt-BR" sz="1800" smtClean="0"/>
              <a:t>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Neste caso, a massa abdominal encontrava-se no espaço intraperitoneal e o paciente foi hospitalizado na 3ª semana de vida.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A maioria dos pacientes  neonatais referidos à cirurgia com quadro de obstrução intestinal apresentam </a:t>
            </a:r>
            <a:r>
              <a:rPr lang="pt-BR" sz="1800" b="1" smtClean="0"/>
              <a:t>4 sinais cardinais</a:t>
            </a:r>
            <a:r>
              <a:rPr lang="pt-BR" sz="1800" smtClean="0"/>
              <a:t>: polidrâmnio / vômitos biliosos/ distensão abdominal / não eliminação de mecônio. </a:t>
            </a:r>
            <a:r>
              <a:rPr lang="pt-BR" sz="1800" baseline="30000" smtClean="0"/>
              <a:t>20</a:t>
            </a:r>
            <a:r>
              <a:rPr lang="pt-BR" sz="1800" smtClean="0"/>
              <a:t> Neste caso, o paciente apresentava distensão e vômitos não biliosos a priori. .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Obstrução intestinal no período neonatal  ocorre por causas extrínsecas, parede e intraluminal. </a:t>
            </a:r>
            <a:r>
              <a:rPr lang="pt-BR" sz="1800" baseline="30000" smtClean="0"/>
              <a:t>16</a:t>
            </a:r>
            <a:r>
              <a:rPr lang="pt-BR" sz="1800" smtClean="0"/>
              <a:t> 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Verma et.al. conduziram um estudo durante 15 anos para observar 298 pacientes que necessitaram de abordagem cirúrgica por obstrução intestinal no período neonatal e reportam 1 caso de linfangioma cístico. </a:t>
            </a:r>
            <a:r>
              <a:rPr lang="pt-BR" sz="1800" baseline="30000" smtClean="0"/>
              <a:t>22</a:t>
            </a:r>
            <a:r>
              <a:rPr lang="pt-BR" sz="1800" smtClean="0"/>
              <a:t> 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Radiografias podem relevar alças intestinais comprimidas  por massas ou calcificações  na parede cística, contudo são insuficientes para avaliar malformações vasculares. </a:t>
            </a:r>
            <a:r>
              <a:rPr lang="pt-BR" sz="1800" baseline="30000" smtClean="0"/>
              <a:t>3,23,24</a:t>
            </a:r>
            <a:endParaRPr lang="pt-BR" sz="1800" smtClean="0"/>
          </a:p>
          <a:p>
            <a:pPr>
              <a:lnSpc>
                <a:spcPct val="9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53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836613"/>
            <a:ext cx="7467600" cy="563721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pt-BR" sz="1800" smtClean="0"/>
              <a:t> Muitos casos de linfangiomas foram identificados com o auxílio de ecografia . </a:t>
            </a:r>
            <a:r>
              <a:rPr lang="pt-BR" sz="1800" baseline="30000" smtClean="0"/>
              <a:t>25,26</a:t>
            </a:r>
            <a:r>
              <a:rPr lang="pt-BR" sz="1800" smtClean="0"/>
              <a:t>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As ecografias podem mostrar componentes macro e microcísticos, septados, estrutura multilobulada,  parede finas, líquido anecóico e fluido na cavidade abdominal. </a:t>
            </a:r>
            <a:r>
              <a:rPr lang="pt-BR" sz="1800" baseline="30000" smtClean="0"/>
              <a:t>2,3,5,23,26</a:t>
            </a:r>
            <a:r>
              <a:rPr lang="pt-BR" sz="1800" smtClean="0"/>
              <a:t>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No sexo feminino, ter como diagnóstico diferencial os ovários policísticos. </a:t>
            </a:r>
            <a:r>
              <a:rPr lang="pt-BR" sz="1800" baseline="30000" smtClean="0"/>
              <a:t>2</a:t>
            </a:r>
            <a:r>
              <a:rPr lang="pt-BR" sz="1800" smtClean="0"/>
              <a:t>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O diagnóstico pode ser mais preciso através da ecografia com a tomografia – de acordo com o estudo de Kim et al em que foi identificado em 16 de 25 pacientes. </a:t>
            </a:r>
            <a:r>
              <a:rPr lang="pt-BR" sz="1800" baseline="30000" smtClean="0"/>
              <a:t>4 </a:t>
            </a:r>
            <a:r>
              <a:rPr lang="pt-BR" sz="1800" smtClean="0"/>
              <a:t>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O linfangiomas podem ser extirpados  exérese total, drenagem, marsupialização a depender do caso. A via cirúrgica pode ser laparoscópica. Outra opção terapêutica é a escleroterapia, contudo a mesma é longa e pode haver recorrência.  A melhor abordagem terapêutica é a cirúrgica. </a:t>
            </a:r>
            <a:r>
              <a:rPr lang="pt-BR" sz="1800" baseline="30000" smtClean="0"/>
              <a:t>8,14,28,29</a:t>
            </a:r>
            <a:r>
              <a:rPr lang="pt-BR" sz="1800" smtClean="0"/>
              <a:t> 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A Classificação de Losanoff se divide 4 tipos – no caso relato era tipo 2. 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 Em termos de </a:t>
            </a:r>
            <a:r>
              <a:rPr lang="pt-BR" sz="1800" i="1" smtClean="0"/>
              <a:t>follow up</a:t>
            </a:r>
            <a:r>
              <a:rPr lang="pt-BR" sz="1800" smtClean="0"/>
              <a:t>, não houve complicações num período de 17, 11 e 16 anos de acordo com a literatura. </a:t>
            </a:r>
            <a:r>
              <a:rPr lang="pt-BR" sz="1800" baseline="30000" smtClean="0"/>
              <a:t>2,8,9</a:t>
            </a: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71472" y="1357298"/>
            <a:ext cx="7467600" cy="4873625"/>
          </a:xfrm>
        </p:spPr>
        <p:txBody>
          <a:bodyPr/>
          <a:lstStyle/>
          <a:p>
            <a:r>
              <a:rPr lang="pt-BR" dirty="0" smtClean="0"/>
              <a:t> </a:t>
            </a:r>
            <a:r>
              <a:rPr lang="pt-BR" dirty="0" smtClean="0">
                <a:solidFill>
                  <a:srgbClr val="FF3300"/>
                </a:solidFill>
              </a:rPr>
              <a:t>A proporção de </a:t>
            </a:r>
            <a:r>
              <a:rPr lang="pt-BR" dirty="0" err="1" smtClean="0">
                <a:solidFill>
                  <a:srgbClr val="FF3300"/>
                </a:solidFill>
              </a:rPr>
              <a:t>linfangioma</a:t>
            </a:r>
            <a:r>
              <a:rPr lang="pt-BR" dirty="0" smtClean="0">
                <a:solidFill>
                  <a:srgbClr val="FF3300"/>
                </a:solidFill>
              </a:rPr>
              <a:t> foi de 1.5 casos no sexo masculino</a:t>
            </a:r>
            <a:r>
              <a:rPr lang="pt-BR" dirty="0" smtClean="0"/>
              <a:t> para 1 caso no sexo feminino. </a:t>
            </a:r>
          </a:p>
          <a:p>
            <a:r>
              <a:rPr lang="pt-BR" dirty="0" smtClean="0"/>
              <a:t> Ocorrem, geralmente em indivíduos hígidos e raramente associados com anomalias congênitas. </a:t>
            </a:r>
          </a:p>
          <a:p>
            <a:r>
              <a:rPr lang="pt-BR" dirty="0" smtClean="0"/>
              <a:t> A ocorrência de obstrução intestinal em RN que se alimentam e apresentam hábitos fisiológicos preservados e apresentam sintomas como os relatados, deve-se aventar para a hipótese de </a:t>
            </a:r>
            <a:r>
              <a:rPr lang="pt-BR" dirty="0" err="1" smtClean="0"/>
              <a:t>linfangiomas</a:t>
            </a:r>
            <a:r>
              <a:rPr lang="pt-BR" dirty="0" smtClean="0"/>
              <a:t>, uma vez que podem ser assintomáticos a </a:t>
            </a:r>
            <a:r>
              <a:rPr lang="pt-BR" i="1" dirty="0" smtClean="0"/>
              <a:t>priori</a:t>
            </a:r>
            <a:r>
              <a:rPr lang="pt-BR" dirty="0" smtClean="0"/>
              <a:t>.  </a:t>
            </a:r>
          </a:p>
          <a:p>
            <a:r>
              <a:rPr lang="pt-BR" dirty="0" smtClean="0"/>
              <a:t> Não houve conflito de interesses / o estudo não recebeu nenhum suporte financeiro.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420938"/>
            <a:ext cx="8040688" cy="1898650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00013"/>
            <a:ext cx="5473700" cy="665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981075"/>
            <a:ext cx="9040813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268413"/>
            <a:ext cx="878681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258888" y="260350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600" cap="none" smtClean="0">
                <a:solidFill>
                  <a:srgbClr val="0000FF"/>
                </a:solidFill>
              </a:rPr>
              <a:t>Nota do Editor do site, Dr. Paulo R. Margotto. Consultem também! Aqui e Agora</a:t>
            </a:r>
          </a:p>
        </p:txBody>
      </p:sp>
      <p:sp>
        <p:nvSpPr>
          <p:cNvPr id="47107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2349500"/>
            <a:ext cx="7467600" cy="4873625"/>
          </a:xfrm>
        </p:spPr>
        <p:txBody>
          <a:bodyPr/>
          <a:lstStyle/>
          <a:p>
            <a:r>
              <a:rPr lang="pt-BR" sz="1800" smtClean="0"/>
              <a:t>RNT, sexo feminino, nascido de parto vaginal no dia </a:t>
            </a:r>
            <a:r>
              <a:rPr lang="pt-BR" sz="1800" b="1" smtClean="0">
                <a:solidFill>
                  <a:schemeClr val="hlink"/>
                </a:solidFill>
              </a:rPr>
              <a:t>5/8/2016</a:t>
            </a:r>
            <a:r>
              <a:rPr lang="pt-BR" sz="1800" smtClean="0">
                <a:solidFill>
                  <a:schemeClr val="hlink"/>
                </a:solidFill>
              </a:rPr>
              <a:t>,</a:t>
            </a:r>
            <a:r>
              <a:rPr lang="pt-BR" sz="1800" smtClean="0"/>
              <a:t> </a:t>
            </a:r>
            <a:r>
              <a:rPr lang="pt-BR" sz="1800" b="1" smtClean="0"/>
              <a:t>IG: 38 sem e 5 dias</a:t>
            </a:r>
            <a:r>
              <a:rPr lang="pt-BR" sz="1800" smtClean="0"/>
              <a:t>, com </a:t>
            </a:r>
            <a:r>
              <a:rPr lang="pt-BR" sz="1800" b="1" smtClean="0">
                <a:solidFill>
                  <a:schemeClr val="hlink"/>
                </a:solidFill>
              </a:rPr>
              <a:t>peso de 2590g</a:t>
            </a:r>
            <a:r>
              <a:rPr lang="pt-BR" sz="1800" smtClean="0"/>
              <a:t> / Est: 47cm / PC: 33cm, AIG, Apgar 9 – 9, chorou forte ao nascer, com bom tônus.</a:t>
            </a:r>
          </a:p>
          <a:p>
            <a:pPr algn="just">
              <a:buFont typeface="Wingdings" pitchFamily="2" charset="2"/>
              <a:buNone/>
            </a:pPr>
            <a:r>
              <a:rPr lang="pt-BR" sz="1800" b="1" smtClean="0"/>
              <a:t>                             </a:t>
            </a:r>
            <a:r>
              <a:rPr lang="pt-BR" sz="1800" b="1" smtClean="0">
                <a:solidFill>
                  <a:srgbClr val="0000FF"/>
                </a:solidFill>
              </a:rPr>
              <a:t>Ecografias gestacionais</a:t>
            </a:r>
          </a:p>
          <a:p>
            <a:pPr algn="just"/>
            <a:r>
              <a:rPr lang="pt-BR" sz="1800" b="1" smtClean="0"/>
              <a:t>07.06.16: </a:t>
            </a:r>
            <a:r>
              <a:rPr lang="pt-BR" sz="1800" b="1" smtClean="0">
                <a:solidFill>
                  <a:srgbClr val="FF0000"/>
                </a:solidFill>
              </a:rPr>
              <a:t>polidramnia moderada</a:t>
            </a:r>
            <a:r>
              <a:rPr lang="pt-BR" sz="1800" b="1" smtClean="0"/>
              <a:t>, intestino delgado dilatado por líquido</a:t>
            </a:r>
            <a:endParaRPr lang="pt-BR" sz="1800" smtClean="0"/>
          </a:p>
          <a:p>
            <a:pPr algn="just"/>
            <a:r>
              <a:rPr lang="pt-BR" sz="1800" b="1" smtClean="0"/>
              <a:t>07.07.16: intestino dilatado por líquido, gestação de 34 semanas e 1 dia</a:t>
            </a:r>
            <a:endParaRPr lang="pt-BR" sz="1800" smtClean="0"/>
          </a:p>
          <a:p>
            <a:pPr algn="just"/>
            <a:r>
              <a:rPr lang="pt-BR" sz="1800" b="1" smtClean="0"/>
              <a:t>28.07.16: </a:t>
            </a:r>
            <a:r>
              <a:rPr lang="pt-BR" sz="1800" b="1" smtClean="0">
                <a:solidFill>
                  <a:srgbClr val="FF0000"/>
                </a:solidFill>
              </a:rPr>
              <a:t>dilatação difusa do intestino </a:t>
            </a:r>
            <a:r>
              <a:rPr lang="pt-BR" sz="1800" b="1" smtClean="0"/>
              <a:t>com ecogenicidade normal. A </a:t>
            </a:r>
            <a:r>
              <a:rPr lang="pt-BR" sz="1800" b="1" smtClean="0">
                <a:solidFill>
                  <a:srgbClr val="FF0000"/>
                </a:solidFill>
              </a:rPr>
              <a:t>bexiga foi vista repleta, mas com esvaziamento normal</a:t>
            </a:r>
            <a:r>
              <a:rPr lang="pt-BR" sz="1800" b="1" smtClean="0"/>
              <a:t> após 30 minutos. O exame foi dificultado pela idade gestacional. Não podemos descartar síndrome de megabexiga microcólon hipoperistaltismo intestinal</a:t>
            </a:r>
            <a:endParaRPr lang="pt-BR" sz="1800" smtClean="0"/>
          </a:p>
          <a:p>
            <a:endParaRPr lang="pt-BR" sz="1800" smtClean="0"/>
          </a:p>
        </p:txBody>
      </p:sp>
      <p:graphicFrame>
        <p:nvGraphicFramePr>
          <p:cNvPr id="47123" name="Group 19"/>
          <p:cNvGraphicFramePr>
            <a:graphicFrameLocks noGrp="1"/>
          </p:cNvGraphicFramePr>
          <p:nvPr/>
        </p:nvGraphicFramePr>
        <p:xfrm>
          <a:off x="1835150" y="1484313"/>
          <a:ext cx="6840538" cy="640080"/>
        </p:xfrm>
        <a:graphic>
          <a:graphicData uri="http://schemas.openxmlformats.org/drawingml/2006/table">
            <a:tbl>
              <a:tblPr/>
              <a:tblGrid>
                <a:gridCol w="6116638"/>
                <a:gridCol w="7239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Obstru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intestinal em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ssica Caetano, M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rcia Pimentel de Castro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711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1557338"/>
            <a:ext cx="431800" cy="350837"/>
          </a:xfrm>
          <a:prstGeom prst="rect">
            <a:avLst/>
          </a:prstGeom>
          <a:noFill/>
        </p:spPr>
      </p:pic>
      <p:pic>
        <p:nvPicPr>
          <p:cNvPr id="47124" name="Picture 2" descr="Resultado de imagem para obstrução intestinal em recem nascid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88913"/>
            <a:ext cx="15478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Primeira abordagem: 09.08.16</a:t>
            </a:r>
          </a:p>
        </p:txBody>
      </p:sp>
      <p:sp>
        <p:nvSpPr>
          <p:cNvPr id="4915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052513"/>
            <a:ext cx="7467600" cy="4873625"/>
          </a:xfrm>
        </p:spPr>
        <p:txBody>
          <a:bodyPr/>
          <a:lstStyle/>
          <a:p>
            <a:pPr marL="182563" indent="-182563" algn="just"/>
            <a:r>
              <a:rPr lang="pt-BR" sz="2000" smtClean="0"/>
              <a:t>Submetida à laparotomia exploradora que evidenciou: abdome congelado com grande número de aderências firmes (sugestivo de peritonite meconial adesiva), presença de </a:t>
            </a:r>
            <a:r>
              <a:rPr lang="pt-BR" sz="2000" b="1" smtClean="0">
                <a:solidFill>
                  <a:srgbClr val="FF0000"/>
                </a:solidFill>
              </a:rPr>
              <a:t>volvo de intestino médio, arcada vascular única para todo o jejuno e íleo</a:t>
            </a:r>
            <a:r>
              <a:rPr lang="pt-BR" sz="2000" b="1" smtClean="0"/>
              <a:t> </a:t>
            </a:r>
            <a:r>
              <a:rPr lang="pt-BR" sz="2000" b="1" smtClean="0">
                <a:solidFill>
                  <a:srgbClr val="FF0000"/>
                </a:solidFill>
              </a:rPr>
              <a:t>(que também se encontrava torcida),</a:t>
            </a:r>
            <a:r>
              <a:rPr lang="pt-BR" sz="2000" b="1" smtClean="0"/>
              <a:t> </a:t>
            </a:r>
            <a:r>
              <a:rPr lang="pt-BR" sz="2000" b="1" smtClean="0">
                <a:solidFill>
                  <a:srgbClr val="FF0000"/>
                </a:solidFill>
              </a:rPr>
              <a:t>presença de atresia em íleo terminal (tipo IIIA) e cólon de desuso.</a:t>
            </a:r>
          </a:p>
          <a:p>
            <a:pPr marL="182563" indent="-182563" algn="just"/>
            <a:r>
              <a:rPr lang="pt-BR" sz="2000" smtClean="0"/>
              <a:t>Retirado valva ileoceal e ressecionado 5 cm de ileo</a:t>
            </a:r>
          </a:p>
          <a:p>
            <a:pPr marL="182563" indent="-182563" algn="just"/>
            <a:endParaRPr lang="pt-BR" sz="2000" smtClean="0"/>
          </a:p>
          <a:p>
            <a:pPr marL="182563" indent="-182563" algn="just">
              <a:buFont typeface="Wingdings" pitchFamily="2" charset="2"/>
              <a:buNone/>
            </a:pPr>
            <a:endParaRPr lang="pt-BR" smtClean="0"/>
          </a:p>
        </p:txBody>
      </p:sp>
      <p:pic>
        <p:nvPicPr>
          <p:cNvPr id="49156" name="Picture 2" descr="C:\Users\Usuáriio\Desktop\residencia ped\IMG-20160822-WA0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3789363"/>
            <a:ext cx="338455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Primeira abordagem: 09.08.16</a:t>
            </a:r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052513"/>
            <a:ext cx="7467600" cy="4873625"/>
          </a:xfrm>
        </p:spPr>
        <p:txBody>
          <a:bodyPr/>
          <a:lstStyle/>
          <a:p>
            <a:pPr marL="182563" indent="-182563" algn="just">
              <a:lnSpc>
                <a:spcPct val="90000"/>
              </a:lnSpc>
            </a:pPr>
            <a:r>
              <a:rPr lang="pt-BR" smtClean="0"/>
              <a:t>Realizadas:</a:t>
            </a:r>
          </a:p>
          <a:p>
            <a:pPr marL="182563" indent="-182563" algn="just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-Lise de aderências;</a:t>
            </a:r>
          </a:p>
          <a:p>
            <a:pPr marL="182563" indent="-182563" algn="just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-Distorção do volvo de intestino médio e da arcada vascular do mesmo  (presença de alças intestinais muito distendidas, violáceas que apresentaram apenas leve melhora após distorção e compressa morna);</a:t>
            </a:r>
          </a:p>
          <a:p>
            <a:pPr marL="182563" indent="-182563" algn="just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-Ressecção de pequena porção do segmento atrésico distal (englobando íleo terminal, ceco, porção cólon ascendente e apêndice);</a:t>
            </a:r>
          </a:p>
          <a:p>
            <a:pPr marL="182563" indent="-182563" algn="just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-Ressecção de cerca de 5 cm da porção atrésica proximal de íleo terminal;</a:t>
            </a:r>
          </a:p>
          <a:p>
            <a:pPr marL="182563" indent="-182563" algn="just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-Confecção de ileostomia e colostomia abocadas na própria ferida operatória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Segunda abordagem: 11.08.16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marL="182563" indent="-182563" algn="just">
              <a:lnSpc>
                <a:spcPct val="90000"/>
              </a:lnSpc>
            </a:pPr>
            <a:r>
              <a:rPr lang="pt-BR" smtClean="0"/>
              <a:t>Visualizados alças com extensas áreas de necrose ( necrose de coagulação? necrose de liquefação?) que se extendia do ângulo de  Treitz até colon transverso. Ressecada boca da ileostomia que não evidenciou sangramento. </a:t>
            </a:r>
          </a:p>
          <a:p>
            <a:pPr marL="182563" indent="-182563" algn="just">
              <a:lnSpc>
                <a:spcPct val="90000"/>
              </a:lnSpc>
            </a:pPr>
            <a:r>
              <a:rPr lang="pt-BR" smtClean="0"/>
              <a:t>Ressecada também boca da fístula mucosa que  apresentou bom sangramento. Optado por não ressecar alças, lavar a cavidade  e aguardar melhora da delimitação das áreas de necrose, visando preservar parte do intestino.</a:t>
            </a:r>
          </a:p>
          <a:p>
            <a:pPr marL="182563" indent="-182563" algn="just">
              <a:lnSpc>
                <a:spcPct val="90000"/>
              </a:lnSpc>
            </a:pPr>
            <a:r>
              <a:rPr lang="pt-BR" smtClean="0"/>
              <a:t> Realizado  peritoneostomia com  bocamento de ileostomia em seu meio e rafia da boca da  fístula mucosa</a:t>
            </a:r>
          </a:p>
          <a:p>
            <a:pPr marL="182563" indent="-182563" algn="just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Usuáriio\Desktop\residencia ped\IMG-20160822-WA001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258888" y="981075"/>
            <a:ext cx="5899150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Usuáriio\Desktop\residencia ped\IMG-20160822-WA001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404813"/>
            <a:ext cx="4524375" cy="6048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Obstrução intestinal neonatal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marL="182563" indent="-182563" algn="just"/>
            <a:r>
              <a:rPr lang="pt-BR" sz="1800" smtClean="0"/>
              <a:t>No período neonatal, as patologias são frequentes e graves, se não diagnosticadas e tratadas precocemente!</a:t>
            </a:r>
          </a:p>
          <a:p>
            <a:pPr marL="182563" indent="-182563"/>
            <a:r>
              <a:rPr lang="pt-BR" sz="1800" smtClean="0"/>
              <a:t>Síndromes intestinais</a:t>
            </a:r>
          </a:p>
          <a:p>
            <a:pPr marL="182563" indent="-182563" algn="ctr">
              <a:buFont typeface="Arial" pitchFamily="34" charset="0"/>
              <a:buAutoNum type="alphaUcPeriod"/>
            </a:pPr>
            <a:r>
              <a:rPr lang="pt-BR" sz="1800" smtClean="0"/>
              <a:t>Obstrutivo</a:t>
            </a:r>
          </a:p>
          <a:p>
            <a:pPr marL="182563" indent="-182563" algn="ctr">
              <a:buFont typeface="Arial" pitchFamily="34" charset="0"/>
              <a:buAutoNum type="alphaUcPeriod"/>
            </a:pPr>
            <a:r>
              <a:rPr lang="pt-BR" sz="1800" smtClean="0"/>
              <a:t>Inflamatório</a:t>
            </a:r>
          </a:p>
          <a:p>
            <a:pPr marL="182563" indent="-182563" algn="ctr">
              <a:buFont typeface="Arial" pitchFamily="34" charset="0"/>
              <a:buAutoNum type="alphaUcPeriod"/>
            </a:pPr>
            <a:r>
              <a:rPr lang="pt-BR" sz="1800" smtClean="0"/>
              <a:t>Perfurativo</a:t>
            </a:r>
          </a:p>
          <a:p>
            <a:pPr marL="182563" indent="-182563" algn="ctr">
              <a:buFont typeface="Arial" pitchFamily="34" charset="0"/>
              <a:buAutoNum type="alphaUcPeriod"/>
            </a:pPr>
            <a:r>
              <a:rPr lang="pt-BR" sz="1800" smtClean="0"/>
              <a:t>Hemorrágico</a:t>
            </a:r>
          </a:p>
          <a:p>
            <a:pPr marL="182563" indent="-182563" algn="ctr">
              <a:buFont typeface="Arial" pitchFamily="34" charset="0"/>
              <a:buAutoNum type="alphaUcPeriod"/>
            </a:pPr>
            <a:r>
              <a:rPr lang="pt-BR" sz="1800" smtClean="0"/>
              <a:t>Vascular</a:t>
            </a:r>
            <a:r>
              <a:rPr lang="pt-BR" smtClean="0"/>
              <a:t>.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539750" y="3860800"/>
            <a:ext cx="82073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Causas mais comuns de obstrução intestinal Mais comum no período neonatal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Atresia jejunal, ileal, colônica (rara)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Megacólon congênito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Volvo de intestino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Ìleo meconial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Rolha meconial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Atresia anorretal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pt-BR" sz="2600" cap="none" smtClean="0"/>
              <a:t>Evolução esperada para preenchimento intestinal com gás</a:t>
            </a:r>
          </a:p>
        </p:txBody>
      </p:sp>
      <p:sp>
        <p:nvSpPr>
          <p:cNvPr id="5734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182563" indent="-182563" algn="just"/>
            <a:r>
              <a:rPr lang="pt-BR" smtClean="0"/>
              <a:t>Em neonatos saudáveis:</a:t>
            </a:r>
          </a:p>
          <a:p>
            <a:pPr marL="182563" indent="-182563" algn="just"/>
            <a:r>
              <a:rPr lang="pt-BR" smtClean="0"/>
              <a:t>-&gt; estômago poucos minutos após o nascimento</a:t>
            </a:r>
          </a:p>
          <a:p>
            <a:pPr marL="182563" indent="-182563" algn="just"/>
            <a:r>
              <a:rPr lang="pt-BR" smtClean="0"/>
              <a:t>-&gt; três horas o intestino delgado comumente está repleto de gás.</a:t>
            </a:r>
          </a:p>
          <a:p>
            <a:pPr marL="182563" indent="-182563" algn="just"/>
            <a:r>
              <a:rPr lang="pt-BR" smtClean="0"/>
              <a:t>-&gt; Após oito a nove horas, gás no sigmóide.</a:t>
            </a:r>
          </a:p>
          <a:p>
            <a:pPr marL="182563" indent="-182563" algn="just"/>
            <a:r>
              <a:rPr lang="pt-BR" smtClean="0"/>
              <a:t>Retardo na passagem de gás pelo interior do intestino neonatal pode ser decorrente de parto traumático, septicemia, hipoglicemia ou dano encefálico.</a:t>
            </a:r>
          </a:p>
          <a:p>
            <a:pPr marL="182563" indent="-182563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23850" y="-171450"/>
            <a:ext cx="7467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58371" name="Picture 3" descr="IMG-20171128-WA0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08050"/>
            <a:ext cx="8820150" cy="4960938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971550" y="6165850"/>
            <a:ext cx="6965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CC"/>
                </a:solidFill>
              </a:rPr>
              <a:t>Staffs e Residentes da Unidade de Neonatologia do HMIB/SES/DF</a:t>
            </a: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4284663" y="1196975"/>
            <a:ext cx="1050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FFFF00"/>
                </a:solidFill>
              </a:rPr>
              <a:t>Dr. Marcos</a:t>
            </a: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8675688" y="6021388"/>
            <a:ext cx="3238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900">
                <a:solidFill>
                  <a:srgbClr val="0000FF"/>
                </a:solidFill>
              </a:rPr>
              <a:t>S8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6589712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6732588" y="5965825"/>
            <a:ext cx="18399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600">
                <a:solidFill>
                  <a:srgbClr val="0000FF"/>
                </a:solidFill>
              </a:rPr>
              <a:t>Sobrinha do 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Dr. Marcos com </a:t>
            </a:r>
          </a:p>
          <a:p>
            <a:pPr algn="ctr"/>
            <a:r>
              <a:rPr lang="pt-BR" sz="1600">
                <a:solidFill>
                  <a:srgbClr val="0000FF"/>
                </a:solidFill>
              </a:rPr>
              <a:t>Angelina Jolie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cão Envidraçado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255</TotalTime>
  <Words>1856</Words>
  <Application>Microsoft Office PowerPoint</Application>
  <PresentationFormat>Apresentação na tela (4:3)</PresentationFormat>
  <Paragraphs>126</Paragraphs>
  <Slides>31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9" baseType="lpstr">
      <vt:lpstr>Century Schoolbook</vt:lpstr>
      <vt:lpstr>Arial</vt:lpstr>
      <vt:lpstr>Wingdings</vt:lpstr>
      <vt:lpstr>Wingdings 2</vt:lpstr>
      <vt:lpstr>Calibri</vt:lpstr>
      <vt:lpstr>Times New Roman</vt:lpstr>
      <vt:lpstr>Verdana</vt:lpstr>
      <vt:lpstr>Balcão Envidraçado</vt:lpstr>
      <vt:lpstr>Obstrução intestinal em recém nascido devido a linfangioma mesentérico: um desafio diagnóstico</vt:lpstr>
      <vt:lpstr>INTRODUÇÃO</vt:lpstr>
      <vt:lpstr>Relato de caso</vt:lpstr>
      <vt:lpstr>Relato de caso </vt:lpstr>
      <vt:lpstr>Slide 5</vt:lpstr>
      <vt:lpstr>Slide 6</vt:lpstr>
      <vt:lpstr>Relato de caso </vt:lpstr>
      <vt:lpstr>Slide 8</vt:lpstr>
      <vt:lpstr>Slide 9</vt:lpstr>
      <vt:lpstr>Slide 10</vt:lpstr>
      <vt:lpstr>Slide 11</vt:lpstr>
      <vt:lpstr> relato de caso</vt:lpstr>
      <vt:lpstr>discussão</vt:lpstr>
      <vt:lpstr>discussão</vt:lpstr>
      <vt:lpstr>discussão</vt:lpstr>
      <vt:lpstr> DISCUSSÃO</vt:lpstr>
      <vt:lpstr>CONCLUSÃO</vt:lpstr>
      <vt:lpstr>Slide 18</vt:lpstr>
      <vt:lpstr>Slide 19</vt:lpstr>
      <vt:lpstr>Slide 20</vt:lpstr>
      <vt:lpstr>Slide 21</vt:lpstr>
      <vt:lpstr>Nota do Editor do site, Dr. Paulo R. Margotto. Consultem também! Aqui e Agora</vt:lpstr>
      <vt:lpstr>Primeira abordagem: 09.08.16</vt:lpstr>
      <vt:lpstr>Primeira abordagem: 09.08.16</vt:lpstr>
      <vt:lpstr>Segunda abordagem: 11.08.16</vt:lpstr>
      <vt:lpstr>Slide 26</vt:lpstr>
      <vt:lpstr>Slide 27</vt:lpstr>
      <vt:lpstr>Obstrução intestinal neonatal</vt:lpstr>
      <vt:lpstr>Evolução esperada para preenchimento intestinal com gás</vt:lpstr>
      <vt:lpstr>OBRIGADO!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OBSTRUÇÃO INTESTINAL EM RECÉM NASCIDO DEVIDO A LINFANGIOMA MESENTÉRICO: UM DESAFIO DIAGNÓSTICO</dc:title>
  <dc:creator>Usuario</dc:creator>
  <cp:lastModifiedBy>Paulo</cp:lastModifiedBy>
  <cp:revision>20</cp:revision>
  <dcterms:created xsi:type="dcterms:W3CDTF">2017-12-02T19:12:36Z</dcterms:created>
  <dcterms:modified xsi:type="dcterms:W3CDTF">2017-12-16T00:24:43Z</dcterms:modified>
</cp:coreProperties>
</file>