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303" r:id="rId10"/>
    <p:sldId id="275" r:id="rId11"/>
    <p:sldId id="264" r:id="rId12"/>
    <p:sldId id="274" r:id="rId13"/>
    <p:sldId id="265" r:id="rId14"/>
    <p:sldId id="273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80" r:id="rId23"/>
    <p:sldId id="277" r:id="rId24"/>
    <p:sldId id="278" r:id="rId25"/>
    <p:sldId id="279" r:id="rId26"/>
    <p:sldId id="281" r:id="rId27"/>
    <p:sldId id="301" r:id="rId28"/>
    <p:sldId id="285" r:id="rId29"/>
    <p:sldId id="284" r:id="rId30"/>
    <p:sldId id="287" r:id="rId31"/>
    <p:sldId id="288" r:id="rId32"/>
    <p:sldId id="289" r:id="rId33"/>
    <p:sldId id="290" r:id="rId34"/>
    <p:sldId id="291" r:id="rId35"/>
    <p:sldId id="292" r:id="rId36"/>
    <p:sldId id="302" r:id="rId3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>
        <p:scale>
          <a:sx n="77" d="100"/>
          <a:sy n="77" d="100"/>
        </p:scale>
        <p:origin x="-306" y="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58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85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F761A1-FD20-4018-81D8-6D99DF0B770A}" type="datetimeFigureOut">
              <a:rPr lang="pt-BR" smtClean="0"/>
              <a:pPr/>
              <a:t>09/10/2013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9F22FE-551D-44F4-A2AC-AAAF9789EBB0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720193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9F22FE-551D-44F4-A2AC-AAAF9789EBB0}" type="slidenum">
              <a:rPr lang="pt-BR" smtClean="0"/>
              <a:pPr/>
              <a:t>7</a:t>
            </a:fld>
            <a:endParaRPr lang="pt-B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redondar Retângulo em um Canto Diagonal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20987D3-F54B-4ABB-98CE-C765FC0C51D3}" type="datetimeFigureOut">
              <a:rPr lang="pt-BR" smtClean="0"/>
              <a:pPr/>
              <a:t>09/10/2013</a:t>
            </a:fld>
            <a:endParaRPr lang="pt-BR" dirty="0"/>
          </a:p>
        </p:txBody>
      </p:sp>
      <p:sp>
        <p:nvSpPr>
          <p:cNvPr id="11" name="Espaço Reservado para Número de Slide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D8624AC-4304-4E71-9B4A-0CF8EAF6E249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2" name="Espaço Reservado para Rodapé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0987D3-F54B-4ABB-98CE-C765FC0C51D3}" type="datetimeFigureOut">
              <a:rPr lang="pt-BR" smtClean="0"/>
              <a:pPr/>
              <a:t>09/10/2013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D8624AC-4304-4E71-9B4A-0CF8EAF6E249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8" name="Espaço Reservado para Data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20987D3-F54B-4ABB-98CE-C765FC0C51D3}" type="datetimeFigureOut">
              <a:rPr lang="pt-BR" smtClean="0"/>
              <a:pPr/>
              <a:t>09/10/2013</a:t>
            </a:fld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D8624AC-4304-4E71-9B4A-0CF8EAF6E249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pt-B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0987D3-F54B-4ABB-98CE-C765FC0C51D3}" type="datetimeFigureOut">
              <a:rPr lang="pt-BR" smtClean="0"/>
              <a:pPr/>
              <a:t>09/10/2013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AD8624AC-4304-4E71-9B4A-0CF8EAF6E249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0" name="Retângulo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Retângulo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0987D3-F54B-4ABB-98CE-C765FC0C51D3}" type="datetimeFigureOut">
              <a:rPr lang="pt-BR" smtClean="0"/>
              <a:pPr/>
              <a:t>09/10/2013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AD8624AC-4304-4E71-9B4A-0CF8EAF6E249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0987D3-F54B-4ABB-98CE-C765FC0C51D3}" type="datetimeFigureOut">
              <a:rPr lang="pt-BR" smtClean="0"/>
              <a:pPr/>
              <a:t>09/10/2013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D8624AC-4304-4E71-9B4A-0CF8EAF6E249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0987D3-F54B-4ABB-98CE-C765FC0C51D3}" type="datetimeFigureOut">
              <a:rPr lang="pt-BR" smtClean="0"/>
              <a:pPr/>
              <a:t>09/10/2013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D8624AC-4304-4E71-9B4A-0CF8EAF6E249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9" name="Espaço Reservado para Data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20987D3-F54B-4ABB-98CE-C765FC0C51D3}" type="datetimeFigureOut">
              <a:rPr lang="pt-BR" smtClean="0"/>
              <a:pPr/>
              <a:t>09/10/2013</a:t>
            </a:fld>
            <a:endParaRPr lang="pt-BR" dirty="0"/>
          </a:p>
        </p:txBody>
      </p:sp>
      <p:sp>
        <p:nvSpPr>
          <p:cNvPr id="10" name="Espaço Reservado para Número de Slide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D8624AC-4304-4E71-9B4A-0CF8EAF6E249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pt-B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pt-BR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 no ícone para adicionar uma imagem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Espaço Reservado para Data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20987D3-F54B-4ABB-98CE-C765FC0C51D3}" type="datetimeFigureOut">
              <a:rPr lang="pt-BR" smtClean="0"/>
              <a:pPr/>
              <a:t>09/10/2013</a:t>
            </a:fld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D8624AC-4304-4E71-9B4A-0CF8EAF6E249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0987D3-F54B-4ABB-98CE-C765FC0C51D3}" type="datetimeFigureOut">
              <a:rPr lang="pt-BR" smtClean="0"/>
              <a:pPr/>
              <a:t>09/10/2013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D8624AC-4304-4E71-9B4A-0CF8EAF6E249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0987D3-F54B-4ABB-98CE-C765FC0C51D3}" type="datetimeFigureOut">
              <a:rPr lang="pt-BR" smtClean="0"/>
              <a:pPr/>
              <a:t>09/10/2013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D8624AC-4304-4E71-9B4A-0CF8EAF6E249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redondar Retângulo em um Canto Diagonal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pt-BR" dirty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D20987D3-F54B-4ABB-98CE-C765FC0C51D3}" type="datetimeFigureOut">
              <a:rPr lang="pt-BR" smtClean="0"/>
              <a:pPr/>
              <a:t>09/10/2013</a:t>
            </a:fld>
            <a:endParaRPr lang="pt-BR" dirty="0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AD8624AC-4304-4E71-9B4A-0CF8EAF6E249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dirty="0" smtClean="0"/>
              <a:t>Caso clínico</a:t>
            </a:r>
            <a:br>
              <a:rPr lang="pt-BR" sz="6000" dirty="0" smtClean="0"/>
            </a:br>
            <a:r>
              <a:rPr lang="pt-BR" sz="6000" dirty="0" smtClean="0"/>
              <a:t>Abscesso pulmonar</a:t>
            </a:r>
            <a:endParaRPr lang="pt-BR" sz="60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3477" y="2708920"/>
            <a:ext cx="8964488" cy="2697832"/>
          </a:xfrm>
        </p:spPr>
        <p:txBody>
          <a:bodyPr/>
          <a:lstStyle/>
          <a:p>
            <a:r>
              <a:rPr lang="pt-BR" dirty="0" smtClean="0"/>
              <a:t>Escola Superior de Ciências da Saúde - ESCS</a:t>
            </a:r>
          </a:p>
          <a:p>
            <a:r>
              <a:rPr lang="pt-BR" dirty="0" smtClean="0"/>
              <a:t>Márcio Ramos</a:t>
            </a:r>
          </a:p>
          <a:p>
            <a:r>
              <a:rPr lang="pt-BR" dirty="0" smtClean="0"/>
              <a:t>Coordenação: Lisliê Capoulade</a:t>
            </a:r>
          </a:p>
          <a:p>
            <a:r>
              <a:rPr lang="pt-BR" dirty="0" smtClean="0">
                <a:hlinkClick r:id="rId2"/>
              </a:rPr>
              <a:t>www.paulomargotto.com.br</a:t>
            </a:r>
            <a:endParaRPr lang="pt-BR" dirty="0" smtClean="0"/>
          </a:p>
          <a:p>
            <a:r>
              <a:rPr lang="pt-BR" sz="2800" dirty="0" smtClean="0"/>
              <a:t>Brasília, 9 de outubro de 2013</a:t>
            </a:r>
            <a:endParaRPr lang="pt-BR" sz="2800" dirty="0"/>
          </a:p>
        </p:txBody>
      </p:sp>
      <p:pic>
        <p:nvPicPr>
          <p:cNvPr id="5" name="Picture 5" descr="DSC049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1" y="4491663"/>
            <a:ext cx="3409329" cy="23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1166" y="5086349"/>
            <a:ext cx="1258888" cy="177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Admissão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r>
              <a:rPr lang="pt-BR" dirty="0" smtClean="0"/>
              <a:t>Id: D. C. C. S., natural, residente e procedente de Luziânia</a:t>
            </a:r>
            <a:br>
              <a:rPr lang="pt-BR" dirty="0" smtClean="0"/>
            </a:br>
            <a:r>
              <a:rPr lang="pt-BR" dirty="0" smtClean="0"/>
              <a:t>Idade: 3 anos e 5 meses</a:t>
            </a:r>
            <a:br>
              <a:rPr lang="pt-BR" dirty="0" smtClean="0"/>
            </a:br>
            <a:r>
              <a:rPr lang="pt-BR" dirty="0" smtClean="0"/>
              <a:t>Peso: 20kg</a:t>
            </a:r>
          </a:p>
          <a:p>
            <a:pPr>
              <a:buNone/>
            </a:pPr>
            <a:r>
              <a:rPr lang="pt-BR" dirty="0" smtClean="0"/>
              <a:t>   Sexo : Masculino</a:t>
            </a:r>
          </a:p>
          <a:p>
            <a:endParaRPr lang="pt-BR" dirty="0" smtClean="0"/>
          </a:p>
          <a:p>
            <a:r>
              <a:rPr lang="pt-BR" dirty="0" smtClean="0"/>
              <a:t>QP:”Febre , vômitos e diarréia” há 6 dias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dirty="0" smtClean="0"/>
              <a:t>Admissão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pt-BR" dirty="0" smtClean="0"/>
              <a:t>HDA: Mãe refere que criança iniciou quadro de febre há 06 dias, com cerca de 3-4 picos diários (38-39°C), associado a diarreia (5 episódios/dia, com fezes líquidas, amareladas e fétidas, sem sangue ou muco). Apresentou ainda vômitos nos primeiros dois dias do quadro. Procurou o serviço médico, sendo orientado a utilizar cefalexina e hixizine. Continuou com  febre a despeito da antibioticoterapia.</a:t>
            </a:r>
            <a:br>
              <a:rPr lang="pt-BR" dirty="0" smtClean="0"/>
            </a:br>
            <a:r>
              <a:rPr lang="pt-BR" dirty="0" smtClean="0"/>
              <a:t>Há 04 dias, apresentou quadro de crise convulsiva tônico-clônica febril, segundo a mãe. Procurou serviço de saúde, onde  foram  realizados exames e orientada a continuar com o tratamento que vinha em uso. Nega episódios prévios de crises convulsivas.</a:t>
            </a:r>
            <a:br>
              <a:rPr lang="pt-BR" dirty="0" smtClean="0"/>
            </a:br>
            <a:r>
              <a:rPr lang="pt-BR" dirty="0" smtClean="0"/>
              <a:t>Há 02 dias, evoluiu com dor abdominal, que piora com a tosse e com movimentos respiratórios profundos. </a:t>
            </a:r>
            <a:br>
              <a:rPr lang="pt-BR" dirty="0" smtClean="0"/>
            </a:br>
            <a:r>
              <a:rPr lang="pt-BR" dirty="0" smtClean="0"/>
              <a:t>Refere ainda hiporexia e diurese preservada.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Admissão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endParaRPr lang="pt-BR" dirty="0" smtClean="0"/>
          </a:p>
          <a:p>
            <a:r>
              <a:rPr lang="pt-BR" dirty="0" smtClean="0"/>
              <a:t>Antecedentes Fisiológicos:</a:t>
            </a:r>
            <a:br>
              <a:rPr lang="pt-BR" dirty="0" smtClean="0"/>
            </a:br>
            <a:r>
              <a:rPr lang="pt-BR" dirty="0" smtClean="0"/>
              <a:t>Mãe refere que apresentou toxoplasmose durante a gestação, com tratamento adequado (SIC - sem relatos no cartão da criança). </a:t>
            </a:r>
            <a:br>
              <a:rPr lang="pt-BR" dirty="0" smtClean="0"/>
            </a:br>
            <a:r>
              <a:rPr lang="pt-BR" dirty="0" smtClean="0"/>
              <a:t>Nasceu de parto cesárea (iteratividade), a termo, com 3350g, 46cm de comprimento, 34cm de PC, Apgar 9/10.</a:t>
            </a:r>
            <a:br>
              <a:rPr lang="pt-BR" dirty="0" smtClean="0"/>
            </a:br>
            <a:r>
              <a:rPr lang="pt-BR" dirty="0" smtClean="0"/>
              <a:t>Mãe refere que após o parto a criança apresentou pneumonia e amigdalite (SIC), tendo que ficar internado por 01 semana (sem relatório dessa internação).</a:t>
            </a:r>
            <a:br>
              <a:rPr lang="pt-BR" dirty="0" smtClean="0"/>
            </a:br>
            <a:r>
              <a:rPr lang="pt-BR" dirty="0" smtClean="0"/>
              <a:t>Vacinação atualizada.</a:t>
            </a:r>
            <a:br>
              <a:rPr lang="pt-BR" dirty="0" smtClean="0"/>
            </a:br>
            <a:r>
              <a:rPr lang="pt-BR" dirty="0" smtClean="0"/>
              <a:t>Alimentação - excesso de carboidratos, frituras, refrigerantes.</a:t>
            </a:r>
            <a:br>
              <a:rPr lang="pt-BR" dirty="0" smtClean="0"/>
            </a:br>
            <a:r>
              <a:rPr lang="pt-BR" dirty="0" smtClean="0"/>
              <a:t>Co-habita com 02 pessoas, em casa de alvenaria com saneamento básico completo. Nega tabagismo passivo. Presença de cachorro na casa.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Admissão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História Familiar:</a:t>
            </a:r>
            <a:br>
              <a:rPr lang="pt-BR" dirty="0" smtClean="0"/>
            </a:br>
            <a:r>
              <a:rPr lang="pt-BR" dirty="0" smtClean="0"/>
              <a:t>Mãe - hígida</a:t>
            </a:r>
            <a:br>
              <a:rPr lang="pt-BR" dirty="0" smtClean="0"/>
            </a:br>
            <a:r>
              <a:rPr lang="pt-BR" dirty="0" smtClean="0"/>
              <a:t>Pai - hígido</a:t>
            </a:r>
            <a:br>
              <a:rPr lang="pt-BR" dirty="0" smtClean="0"/>
            </a:br>
            <a:r>
              <a:rPr lang="pt-BR" dirty="0" smtClean="0"/>
              <a:t>Irmã, 10 anos - asma</a:t>
            </a:r>
            <a:br>
              <a:rPr lang="pt-BR" dirty="0" smtClean="0"/>
            </a:br>
            <a:r>
              <a:rPr lang="pt-BR" dirty="0" smtClean="0"/>
              <a:t>Irmão, 13 anos - hígido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Admissão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BR" dirty="0" smtClean="0"/>
              <a:t>Ao exame:</a:t>
            </a:r>
            <a:br>
              <a:rPr lang="pt-BR" dirty="0" smtClean="0"/>
            </a:br>
            <a:r>
              <a:rPr lang="pt-BR" dirty="0" smtClean="0"/>
              <a:t>BEG, normocorado, anictérico, acianótico, hidratado, dispneico leve.</a:t>
            </a:r>
            <a:br>
              <a:rPr lang="pt-BR" dirty="0" smtClean="0"/>
            </a:br>
            <a:r>
              <a:rPr lang="pt-BR" dirty="0" smtClean="0"/>
              <a:t>ACV: RCR em 2T, BNF, sem sopros. FC: 115bpm</a:t>
            </a:r>
            <a:br>
              <a:rPr lang="pt-BR" dirty="0" smtClean="0"/>
            </a:br>
            <a:r>
              <a:rPr lang="pt-BR" dirty="0" smtClean="0"/>
              <a:t>AR: MV reduzido em terço médio e superior de hemitórax direito, sem RA. Presença de TSC e RF leves. FR: 30 irpm. SatO2: 97%.</a:t>
            </a:r>
            <a:br>
              <a:rPr lang="pt-BR" dirty="0" smtClean="0"/>
            </a:br>
            <a:r>
              <a:rPr lang="pt-BR" dirty="0" smtClean="0"/>
              <a:t>Abdome: RHA+. Plano, flácido, indolor, sem VMG ou massas palpáveis. </a:t>
            </a:r>
            <a:br>
              <a:rPr lang="pt-BR" dirty="0" smtClean="0"/>
            </a:br>
            <a:r>
              <a:rPr lang="pt-BR" dirty="0" smtClean="0"/>
              <a:t>Ext: bem perfundidas, sem edema.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Lista de problemas: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t-BR" sz="3900" dirty="0" smtClean="0"/>
              <a:t>Febre há 6 dias</a:t>
            </a:r>
          </a:p>
          <a:p>
            <a:r>
              <a:rPr lang="pt-BR" sz="3900" dirty="0" smtClean="0"/>
              <a:t>Vômitos e diarréia no início do quadro</a:t>
            </a:r>
          </a:p>
          <a:p>
            <a:r>
              <a:rPr lang="pt-BR" sz="3900" dirty="0" smtClean="0"/>
              <a:t>Uso de ATB</a:t>
            </a:r>
          </a:p>
          <a:p>
            <a:r>
              <a:rPr lang="pt-BR" sz="3900" dirty="0" smtClean="0"/>
              <a:t>Crise convulsiva?</a:t>
            </a:r>
          </a:p>
          <a:p>
            <a:r>
              <a:rPr lang="pt-BR" sz="3900" dirty="0" smtClean="0"/>
              <a:t>Tosse</a:t>
            </a:r>
          </a:p>
          <a:p>
            <a:r>
              <a:rPr lang="pt-BR" sz="3900" dirty="0" smtClean="0"/>
              <a:t>Dor abdominal</a:t>
            </a:r>
          </a:p>
          <a:p>
            <a:r>
              <a:rPr lang="pt-BR" sz="3900" dirty="0" smtClean="0"/>
              <a:t>Hiporexia</a:t>
            </a:r>
          </a:p>
          <a:p>
            <a:r>
              <a:rPr lang="pt-BR" sz="3900" dirty="0" smtClean="0"/>
              <a:t>História familiar de sibilância</a:t>
            </a:r>
          </a:p>
          <a:p>
            <a:r>
              <a:rPr lang="pt-BR" sz="3900" dirty="0" smtClean="0"/>
              <a:t>Antecedente de internação por PNM</a:t>
            </a:r>
          </a:p>
          <a:p>
            <a:r>
              <a:rPr lang="pt-BR" sz="3900" dirty="0" smtClean="0"/>
              <a:t>Dispnéia</a:t>
            </a:r>
          </a:p>
          <a:p>
            <a:r>
              <a:rPr lang="pt-BR" sz="3900" dirty="0" smtClean="0"/>
              <a:t>Diminuição de MV em HTD</a:t>
            </a:r>
          </a:p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8ED13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8ED13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8ED13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8ED13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83F0C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83F0C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83F0C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83F0C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pt-BR" sz="4800" dirty="0" smtClean="0"/>
          </a:p>
          <a:p>
            <a:pPr algn="ctr">
              <a:buNone/>
            </a:pPr>
            <a:r>
              <a:rPr lang="pt-BR" sz="7200" dirty="0" smtClean="0"/>
              <a:t>Hipóteses diagnósticas</a:t>
            </a:r>
            <a:endParaRPr lang="pt-BR" sz="7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dirty="0" smtClean="0"/>
              <a:t>Hipóteses diagnósticas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endParaRPr lang="pt-BR" dirty="0" smtClean="0"/>
          </a:p>
          <a:p>
            <a:r>
              <a:rPr lang="pt-BR" dirty="0" smtClean="0">
                <a:solidFill>
                  <a:srgbClr val="FFFF00"/>
                </a:solidFill>
              </a:rPr>
              <a:t>GECA</a:t>
            </a:r>
          </a:p>
          <a:p>
            <a:endParaRPr lang="pt-BR" dirty="0" smtClean="0"/>
          </a:p>
          <a:p>
            <a:endParaRPr lang="pt-BR" dirty="0" smtClean="0"/>
          </a:p>
          <a:p>
            <a:r>
              <a:rPr lang="pt-BR" dirty="0" smtClean="0">
                <a:solidFill>
                  <a:srgbClr val="FF0000"/>
                </a:solidFill>
              </a:rPr>
              <a:t>Pneumonia</a:t>
            </a:r>
            <a:endParaRPr lang="pt-B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Exames complementares: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BR" dirty="0" smtClean="0"/>
              <a:t>Hemograma completo:</a:t>
            </a:r>
          </a:p>
          <a:p>
            <a:pPr>
              <a:buNone/>
            </a:pPr>
            <a:r>
              <a:rPr lang="pt-BR" dirty="0" smtClean="0"/>
              <a:t>        Hemoglobina:  11,3 g/dL</a:t>
            </a:r>
          </a:p>
          <a:p>
            <a:pPr>
              <a:buNone/>
            </a:pPr>
            <a:r>
              <a:rPr lang="pt-BR" dirty="0" smtClean="0"/>
              <a:t>        Hematócrito:  32,4 %  </a:t>
            </a:r>
          </a:p>
          <a:p>
            <a:pPr>
              <a:buNone/>
            </a:pPr>
            <a:r>
              <a:rPr lang="pt-BR" dirty="0" smtClean="0"/>
              <a:t>        Leucócitos:    11,5  x103/uL              </a:t>
            </a:r>
          </a:p>
          <a:p>
            <a:pPr>
              <a:buNone/>
            </a:pPr>
            <a:r>
              <a:rPr lang="pt-BR" dirty="0" smtClean="0"/>
              <a:t>        Neutrófilos Totais: 60,0 %</a:t>
            </a:r>
          </a:p>
          <a:p>
            <a:pPr>
              <a:buNone/>
            </a:pPr>
            <a:r>
              <a:rPr lang="pt-BR" dirty="0" smtClean="0"/>
              <a:t>           Bastonetes:         3,0 %</a:t>
            </a:r>
          </a:p>
          <a:p>
            <a:pPr>
              <a:buNone/>
            </a:pPr>
            <a:r>
              <a:rPr lang="pt-BR" dirty="0" smtClean="0"/>
              <a:t>           Segmentados:       57,0 %</a:t>
            </a:r>
          </a:p>
          <a:p>
            <a:pPr>
              <a:buNone/>
            </a:pPr>
            <a:r>
              <a:rPr lang="pt-BR" dirty="0" smtClean="0"/>
              <a:t>        Eosinófilos:         6,0 %    </a:t>
            </a:r>
          </a:p>
          <a:p>
            <a:pPr>
              <a:buNone/>
            </a:pPr>
            <a:r>
              <a:rPr lang="pt-BR" dirty="0" smtClean="0"/>
              <a:t>        Basófilos:           0,0 %</a:t>
            </a:r>
          </a:p>
          <a:p>
            <a:pPr>
              <a:buNone/>
            </a:pPr>
            <a:r>
              <a:rPr lang="pt-BR" dirty="0" smtClean="0"/>
              <a:t>        Monócitos:           6,0 %</a:t>
            </a:r>
          </a:p>
          <a:p>
            <a:pPr>
              <a:buNone/>
            </a:pPr>
            <a:r>
              <a:rPr lang="pt-BR" dirty="0" smtClean="0"/>
              <a:t>        Linfócitos:         28,0 %</a:t>
            </a:r>
          </a:p>
          <a:p>
            <a:pPr>
              <a:buNone/>
            </a:pPr>
            <a:r>
              <a:rPr lang="pt-BR" dirty="0" smtClean="0"/>
              <a:t>        Plaquetas:   423x103/uL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Exames complementares: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46237"/>
            <a:ext cx="8435280" cy="4526280"/>
          </a:xfrm>
        </p:spPr>
        <p:txBody>
          <a:bodyPr numCol="1">
            <a:normAutofit fontScale="25000" lnSpcReduction="20000"/>
          </a:bodyPr>
          <a:lstStyle/>
          <a:p>
            <a:r>
              <a:rPr lang="pt-BR" sz="11200" dirty="0" smtClean="0"/>
              <a:t>TGO :     20 U/L</a:t>
            </a:r>
          </a:p>
          <a:p>
            <a:endParaRPr lang="pt-BR" sz="11200" dirty="0" smtClean="0"/>
          </a:p>
          <a:p>
            <a:r>
              <a:rPr lang="pt-BR" sz="11200" dirty="0" smtClean="0"/>
              <a:t>TGP :       8 U/L</a:t>
            </a:r>
          </a:p>
          <a:p>
            <a:endParaRPr lang="pt-BR" sz="11200" dirty="0" smtClean="0"/>
          </a:p>
          <a:p>
            <a:r>
              <a:rPr lang="pt-BR" sz="11200" dirty="0" smtClean="0"/>
              <a:t>VHS:   110  mm/hora</a:t>
            </a:r>
          </a:p>
          <a:p>
            <a:endParaRPr lang="pt-BR" sz="11200" dirty="0" smtClean="0"/>
          </a:p>
          <a:p>
            <a:endParaRPr lang="pt-BR" sz="11200" dirty="0" smtClean="0"/>
          </a:p>
          <a:p>
            <a:endParaRPr lang="pt-BR" sz="11200" dirty="0" smtClean="0"/>
          </a:p>
          <a:p>
            <a:r>
              <a:rPr lang="pt-BR" sz="11200" dirty="0" smtClean="0"/>
              <a:t>Sorologia para dengue:</a:t>
            </a:r>
          </a:p>
          <a:p>
            <a:pPr>
              <a:buNone/>
            </a:pPr>
            <a:r>
              <a:rPr lang="pt-BR" sz="11200" dirty="0" smtClean="0"/>
              <a:t>Dengue IgG: Não Reagente</a:t>
            </a:r>
          </a:p>
          <a:p>
            <a:pPr>
              <a:buNone/>
            </a:pPr>
            <a:r>
              <a:rPr lang="pt-BR" sz="11200" dirty="0" smtClean="0"/>
              <a:t>Dengue IgM: Não Reagente</a:t>
            </a:r>
          </a:p>
          <a:p>
            <a:pPr>
              <a:buNone/>
            </a:pPr>
            <a:r>
              <a:rPr lang="pt-BR" sz="11200" dirty="0" smtClean="0"/>
              <a:t>Dengue NS1: Não Reagente</a:t>
            </a:r>
          </a:p>
          <a:p>
            <a:endParaRPr lang="pt-BR" sz="4200" dirty="0" smtClean="0"/>
          </a:p>
          <a:p>
            <a:endParaRPr lang="pt-BR" sz="4200" dirty="0" smtClean="0"/>
          </a:p>
          <a:p>
            <a:endParaRPr lang="pt-BR" sz="4200" dirty="0" smtClean="0"/>
          </a:p>
          <a:p>
            <a:endParaRPr lang="pt-BR" sz="4200" dirty="0" smtClean="0"/>
          </a:p>
          <a:p>
            <a:endParaRPr lang="pt-BR" sz="4200" dirty="0" smtClean="0"/>
          </a:p>
          <a:p>
            <a:endParaRPr lang="pt-BR" sz="4200" dirty="0" smtClean="0"/>
          </a:p>
          <a:p>
            <a:endParaRPr lang="pt-BR" sz="4200" dirty="0" smtClean="0"/>
          </a:p>
          <a:p>
            <a:endParaRPr lang="pt-BR" sz="4200" dirty="0" smtClean="0"/>
          </a:p>
          <a:p>
            <a:endParaRPr lang="pt-BR" sz="4200" dirty="0" smtClean="0"/>
          </a:p>
          <a:p>
            <a:pPr>
              <a:buNone/>
            </a:pPr>
            <a:endParaRPr lang="pt-BR" sz="4200" dirty="0" smtClean="0"/>
          </a:p>
          <a:p>
            <a:pPr>
              <a:buNone/>
            </a:pPr>
            <a:endParaRPr lang="pt-BR" sz="4200" dirty="0" smtClean="0"/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r>
              <a:rPr lang="pt-BR" dirty="0" smtClean="0"/>
              <a:t> </a:t>
            </a:r>
          </a:p>
          <a:p>
            <a:pPr>
              <a:buNone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Exames complementares: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pt-BR" dirty="0" smtClean="0"/>
              <a:t>Material: Urina (amostra isolada)</a:t>
            </a:r>
          </a:p>
          <a:p>
            <a:pPr algn="just">
              <a:buNone/>
            </a:pPr>
            <a:r>
              <a:rPr lang="pt-BR" dirty="0" smtClean="0"/>
              <a:t>                                                                   </a:t>
            </a:r>
          </a:p>
          <a:p>
            <a:pPr algn="just">
              <a:buNone/>
            </a:pPr>
            <a:r>
              <a:rPr lang="pt-BR" dirty="0" smtClean="0"/>
              <a:t>       Densidade         :      1,100</a:t>
            </a:r>
          </a:p>
          <a:p>
            <a:pPr algn="just">
              <a:buNone/>
            </a:pPr>
            <a:r>
              <a:rPr lang="pt-BR" dirty="0" smtClean="0"/>
              <a:t>       pH                :       6,0</a:t>
            </a:r>
          </a:p>
          <a:p>
            <a:pPr algn="just">
              <a:buNone/>
            </a:pPr>
            <a:r>
              <a:rPr lang="pt-BR" dirty="0" smtClean="0"/>
              <a:t>       Proteínas         :      Ausentes      </a:t>
            </a:r>
          </a:p>
          <a:p>
            <a:pPr algn="just">
              <a:buNone/>
            </a:pPr>
            <a:r>
              <a:rPr lang="pt-BR" dirty="0" smtClean="0"/>
              <a:t>       Glicose           :      Ausentes</a:t>
            </a:r>
          </a:p>
          <a:p>
            <a:pPr algn="just">
              <a:buNone/>
            </a:pPr>
            <a:r>
              <a:rPr lang="pt-BR" dirty="0" smtClean="0"/>
              <a:t>       Corpos Cetônicos  :      Ausentes</a:t>
            </a:r>
          </a:p>
          <a:p>
            <a:pPr algn="just">
              <a:buNone/>
            </a:pPr>
            <a:r>
              <a:rPr lang="pt-BR" dirty="0" smtClean="0"/>
              <a:t>       Bilirrubinas      :      Ausentes</a:t>
            </a:r>
          </a:p>
          <a:p>
            <a:pPr algn="just">
              <a:buNone/>
            </a:pPr>
            <a:r>
              <a:rPr lang="pt-BR" dirty="0" smtClean="0"/>
              <a:t>       Hemoglobina       :      Ausente</a:t>
            </a:r>
          </a:p>
          <a:p>
            <a:pPr algn="just">
              <a:buNone/>
            </a:pPr>
            <a:r>
              <a:rPr lang="pt-BR" dirty="0" smtClean="0"/>
              <a:t>       Urobilinogênio    :      Normal</a:t>
            </a:r>
          </a:p>
          <a:p>
            <a:pPr algn="just">
              <a:buNone/>
            </a:pPr>
            <a:r>
              <a:rPr lang="pt-BR" dirty="0" smtClean="0"/>
              <a:t>       Nitrito                  Negativo</a:t>
            </a:r>
          </a:p>
          <a:p>
            <a:pPr algn="just">
              <a:buNone/>
            </a:pPr>
            <a:r>
              <a:rPr lang="pt-BR" dirty="0" smtClean="0"/>
              <a:t>       ---- Sedimentoscopia ----</a:t>
            </a:r>
          </a:p>
          <a:p>
            <a:pPr algn="just">
              <a:buNone/>
            </a:pPr>
            <a:r>
              <a:rPr lang="pt-BR" dirty="0" smtClean="0"/>
              <a:t>       Células Epiteliais:         3     /campo</a:t>
            </a:r>
          </a:p>
          <a:p>
            <a:pPr algn="just">
              <a:buNone/>
            </a:pPr>
            <a:r>
              <a:rPr lang="pt-BR" dirty="0" smtClean="0"/>
              <a:t>       Leucócitos        :      Raros (as)</a:t>
            </a:r>
          </a:p>
          <a:p>
            <a:pPr algn="just">
              <a:buNone/>
            </a:pPr>
            <a:r>
              <a:rPr lang="pt-BR" dirty="0" smtClean="0"/>
              <a:t>       Flora Bacteriana  :      Escassa</a:t>
            </a:r>
          </a:p>
          <a:p>
            <a:pPr algn="just">
              <a:buNone/>
            </a:pPr>
            <a:r>
              <a:rPr lang="pt-BR" dirty="0" smtClean="0"/>
              <a:t>       Filamento de Muco :      Escasso</a:t>
            </a:r>
          </a:p>
          <a:p>
            <a:pPr algn="just">
              <a:buNone/>
            </a:pPr>
            <a:r>
              <a:rPr lang="pt-BR" dirty="0" smtClean="0"/>
              <a:t>       Cristais          :      Ausentes</a:t>
            </a:r>
          </a:p>
          <a:p>
            <a:pPr algn="just">
              <a:buNone/>
            </a:pPr>
            <a:r>
              <a:rPr lang="pt-BR" dirty="0" smtClean="0"/>
              <a:t>       Cilindros         :      Ausentes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dirty="0" smtClean="0"/>
              <a:t>Radiografia de tórax</a:t>
            </a:r>
            <a:endParaRPr lang="pt-BR" dirty="0"/>
          </a:p>
        </p:txBody>
      </p:sp>
      <p:pic>
        <p:nvPicPr>
          <p:cNvPr id="4" name="Espaço Reservado para Conteúdo 3" descr="IMG_20130926_1219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412776"/>
            <a:ext cx="6833732" cy="51252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dirty="0" smtClean="0"/>
              <a:t>Radiografia de tórax</a:t>
            </a:r>
            <a:endParaRPr lang="pt-BR" dirty="0"/>
          </a:p>
        </p:txBody>
      </p:sp>
      <p:pic>
        <p:nvPicPr>
          <p:cNvPr id="4" name="Espaço Reservado para Conteúdo 3" descr="IMG_20130926_1219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412776"/>
            <a:ext cx="6617708" cy="496328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pt-BR" sz="7200" dirty="0" smtClean="0"/>
              <a:t>Diagnóstico</a:t>
            </a:r>
          </a:p>
          <a:p>
            <a:pPr algn="ctr">
              <a:buNone/>
            </a:pPr>
            <a:r>
              <a:rPr lang="pt-BR" sz="7200" dirty="0" smtClean="0"/>
              <a:t>e </a:t>
            </a:r>
          </a:p>
          <a:p>
            <a:pPr algn="ctr">
              <a:buNone/>
            </a:pPr>
            <a:r>
              <a:rPr lang="pt-BR" sz="7200" dirty="0" smtClean="0"/>
              <a:t>Conduta?</a:t>
            </a:r>
            <a:endParaRPr lang="pt-BR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dirty="0" smtClean="0"/>
              <a:t>Evolução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pt-BR" dirty="0" smtClean="0"/>
              <a:t>* Evolução Matutina - Ala A**</a:t>
            </a:r>
            <a:br>
              <a:rPr lang="pt-BR" dirty="0" smtClean="0"/>
            </a:br>
            <a:r>
              <a:rPr lang="pt-BR" dirty="0" smtClean="0"/>
              <a:t>.</a:t>
            </a:r>
            <a:br>
              <a:rPr lang="pt-BR" dirty="0" smtClean="0"/>
            </a:br>
            <a:r>
              <a:rPr lang="pt-BR" dirty="0" smtClean="0"/>
              <a:t>3° DIH</a:t>
            </a:r>
            <a:br>
              <a:rPr lang="pt-BR" dirty="0" smtClean="0"/>
            </a:br>
            <a:r>
              <a:rPr lang="pt-BR" dirty="0" smtClean="0"/>
              <a:t>.</a:t>
            </a:r>
            <a:br>
              <a:rPr lang="pt-BR" dirty="0" smtClean="0"/>
            </a:br>
            <a:r>
              <a:rPr lang="pt-BR" dirty="0" smtClean="0"/>
              <a:t>Diagnóstico:</a:t>
            </a:r>
            <a:br>
              <a:rPr lang="pt-BR" dirty="0" smtClean="0"/>
            </a:br>
            <a:r>
              <a:rPr lang="pt-BR" dirty="0" smtClean="0"/>
              <a:t>- Pneumonia LSD</a:t>
            </a:r>
            <a:br>
              <a:rPr lang="pt-BR" dirty="0" smtClean="0"/>
            </a:br>
            <a:r>
              <a:rPr lang="pt-BR" dirty="0" smtClean="0"/>
              <a:t>- Atelectasia??</a:t>
            </a:r>
            <a:br>
              <a:rPr lang="pt-BR" dirty="0" smtClean="0"/>
            </a:br>
            <a:r>
              <a:rPr lang="pt-BR" dirty="0" smtClean="0"/>
              <a:t>.</a:t>
            </a:r>
            <a:br>
              <a:rPr lang="pt-BR" dirty="0" smtClean="0"/>
            </a:br>
            <a:r>
              <a:rPr lang="pt-BR" dirty="0" smtClean="0"/>
              <a:t>Em uso de:</a:t>
            </a:r>
            <a:br>
              <a:rPr lang="pt-BR" dirty="0" smtClean="0"/>
            </a:br>
            <a:r>
              <a:rPr lang="pt-BR" dirty="0" smtClean="0"/>
              <a:t>Dieta oral livre</a:t>
            </a:r>
            <a:br>
              <a:rPr lang="pt-BR" dirty="0" smtClean="0"/>
            </a:br>
            <a:r>
              <a:rPr lang="pt-BR" dirty="0" smtClean="0"/>
              <a:t>HV 66% do holliday</a:t>
            </a:r>
            <a:br>
              <a:rPr lang="pt-BR" dirty="0" smtClean="0"/>
            </a:br>
            <a:r>
              <a:rPr lang="pt-BR" dirty="0" smtClean="0"/>
              <a:t>Ampicilina- Sulbactam (200mg/kg/dia - D2) - alérgico a penicilina </a:t>
            </a:r>
            <a:br>
              <a:rPr lang="pt-BR" dirty="0" smtClean="0"/>
            </a:br>
            <a:r>
              <a:rPr lang="pt-BR" dirty="0" smtClean="0"/>
              <a:t>Dipirona SOS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Evolução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pt-BR" dirty="0" smtClean="0"/>
              <a:t>Ao exame:</a:t>
            </a:r>
            <a:br>
              <a:rPr lang="pt-BR" dirty="0" smtClean="0"/>
            </a:br>
            <a:r>
              <a:rPr lang="pt-BR" dirty="0" smtClean="0"/>
              <a:t>BEG, normocorado, anictérico, acianótico, hidratado, eupneico.</a:t>
            </a:r>
            <a:br>
              <a:rPr lang="pt-BR" dirty="0" smtClean="0"/>
            </a:br>
            <a:r>
              <a:rPr lang="pt-BR" dirty="0" smtClean="0"/>
              <a:t>FC: 107bpm / Eupneico / Sat: 96% em AA</a:t>
            </a:r>
            <a:br>
              <a:rPr lang="pt-BR" dirty="0" smtClean="0"/>
            </a:br>
            <a:r>
              <a:rPr lang="pt-BR" dirty="0" smtClean="0"/>
              <a:t>ACV: RCR em 2T, BNF, sem sopros.</a:t>
            </a:r>
            <a:br>
              <a:rPr lang="pt-BR" dirty="0" smtClean="0"/>
            </a:br>
            <a:r>
              <a:rPr lang="pt-BR" dirty="0" smtClean="0"/>
              <a:t>AR: MV reduzido em terço médio e superior de hemitórax direito, sem RA. Sem sinais de desconforto respiratório.</a:t>
            </a:r>
            <a:br>
              <a:rPr lang="pt-BR" dirty="0" smtClean="0"/>
            </a:br>
            <a:r>
              <a:rPr lang="pt-BR" dirty="0" smtClean="0"/>
              <a:t>Abdome: RHA+. Plano, flácido, indolor, sem VMG ou massas palpáveis. </a:t>
            </a:r>
            <a:br>
              <a:rPr lang="pt-BR" dirty="0" smtClean="0"/>
            </a:br>
            <a:r>
              <a:rPr lang="pt-BR" dirty="0" smtClean="0"/>
              <a:t>Ext: aquecidas, sem edema, pulsos cheios e simétricos.</a:t>
            </a:r>
            <a:br>
              <a:rPr lang="pt-BR" dirty="0" smtClean="0"/>
            </a:br>
            <a:r>
              <a:rPr lang="pt-BR" dirty="0" smtClean="0"/>
              <a:t>.</a:t>
            </a:r>
            <a:br>
              <a:rPr lang="pt-BR" dirty="0" smtClean="0"/>
            </a:br>
            <a:r>
              <a:rPr lang="pt-BR" dirty="0" smtClean="0"/>
              <a:t>Conduta:</a:t>
            </a:r>
            <a:br>
              <a:rPr lang="pt-BR" dirty="0" smtClean="0"/>
            </a:br>
            <a:r>
              <a:rPr lang="pt-BR" dirty="0" smtClean="0"/>
              <a:t>- Aumento HV p/ 100%.</a:t>
            </a:r>
            <a:br>
              <a:rPr lang="pt-BR" dirty="0" smtClean="0"/>
            </a:br>
            <a:r>
              <a:rPr lang="pt-BR" dirty="0" smtClean="0"/>
              <a:t>- Restante mantido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Evolução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pt-BR" dirty="0" smtClean="0"/>
              <a:t>     </a:t>
            </a:r>
            <a:r>
              <a:rPr lang="pt-BR" sz="8000" dirty="0" smtClean="0"/>
              <a:t>4° DIH</a:t>
            </a:r>
          </a:p>
          <a:p>
            <a:pPr>
              <a:buNone/>
            </a:pPr>
            <a:r>
              <a:rPr lang="pt-BR" sz="8000" dirty="0" smtClean="0"/>
              <a:t>     .</a:t>
            </a:r>
            <a:br>
              <a:rPr lang="pt-BR" sz="8000" dirty="0" smtClean="0"/>
            </a:br>
            <a:r>
              <a:rPr lang="pt-BR" sz="8000" dirty="0" smtClean="0"/>
              <a:t>Evolução:</a:t>
            </a:r>
            <a:br>
              <a:rPr lang="pt-BR" sz="8000" dirty="0" smtClean="0"/>
            </a:br>
            <a:r>
              <a:rPr lang="pt-BR" sz="8000" dirty="0" smtClean="0"/>
              <a:t>Criança em bom estado geral. Pai refere que criança ainda persiste com hiporexia, com aceitação parcial da dieta. Persiste com tosse, dor abdominal e diarréia líquido-pastosa (1 episódio). Aceitando parcialmente a dieta. Diurese presente, concentrada. Afebril há 3 dias.</a:t>
            </a:r>
            <a:br>
              <a:rPr lang="pt-BR" sz="8000" dirty="0" smtClean="0"/>
            </a:br>
            <a:r>
              <a:rPr lang="pt-BR" sz="8000" dirty="0" smtClean="0"/>
              <a:t>.</a:t>
            </a:r>
            <a:br>
              <a:rPr lang="pt-BR" sz="8000" dirty="0" smtClean="0"/>
            </a:br>
            <a:r>
              <a:rPr lang="pt-BR" sz="8000" dirty="0" smtClean="0"/>
              <a:t>Ao exame:</a:t>
            </a:r>
            <a:br>
              <a:rPr lang="pt-BR" sz="8000" dirty="0" smtClean="0"/>
            </a:br>
            <a:r>
              <a:rPr lang="pt-BR" sz="8000" dirty="0" smtClean="0"/>
              <a:t>FC: 113bpm / FR: 32irpm / Sat: 94% em ar ambiente.</a:t>
            </a:r>
            <a:br>
              <a:rPr lang="pt-BR" sz="8000" dirty="0" smtClean="0"/>
            </a:br>
            <a:r>
              <a:rPr lang="pt-BR" sz="8000" dirty="0" smtClean="0"/>
              <a:t>BEG, ativo, reativo, anictérico, acianótico, eupneico, desidratado +/4+, corado, afebril. </a:t>
            </a:r>
            <a:br>
              <a:rPr lang="pt-BR" sz="8000" dirty="0" smtClean="0"/>
            </a:br>
            <a:r>
              <a:rPr lang="pt-BR" sz="8000" dirty="0" smtClean="0"/>
              <a:t>ACV: RCR em 2T, BNF, sem sopros.</a:t>
            </a:r>
            <a:br>
              <a:rPr lang="pt-BR" sz="8000" dirty="0" smtClean="0"/>
            </a:br>
            <a:r>
              <a:rPr lang="pt-BR" sz="8000" dirty="0" smtClean="0"/>
              <a:t>AR: MV reduzido em terço médio e superior de hemitórax direito, sem RA. Sem sinais de desconforto respiratório.</a:t>
            </a:r>
            <a:br>
              <a:rPr lang="pt-BR" sz="8000" dirty="0" smtClean="0"/>
            </a:br>
            <a:r>
              <a:rPr lang="pt-BR" sz="8000" dirty="0" smtClean="0"/>
              <a:t>Abdome: plano, simétrico. RHA+. Indolor à palpação superficial e profunda. Sem VMG ou massas palpáveis. </a:t>
            </a:r>
            <a:br>
              <a:rPr lang="pt-BR" sz="8000" dirty="0" smtClean="0"/>
            </a:br>
            <a:r>
              <a:rPr lang="pt-BR" sz="8000" dirty="0" smtClean="0"/>
              <a:t>Ext: aquecidas, sem edema, pulsos cheios e simétricos.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Evolução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87733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pt-BR" sz="4500" dirty="0" smtClean="0"/>
              <a:t>      </a:t>
            </a:r>
            <a:r>
              <a:rPr lang="pt-BR" sz="7200" dirty="0" smtClean="0"/>
              <a:t>6° DIH</a:t>
            </a:r>
            <a:br>
              <a:rPr lang="pt-BR" sz="7200" dirty="0" smtClean="0"/>
            </a:br>
            <a:r>
              <a:rPr lang="pt-BR" sz="7200" dirty="0" smtClean="0"/>
              <a:t/>
            </a:r>
            <a:br>
              <a:rPr lang="pt-BR" sz="7200" dirty="0" smtClean="0"/>
            </a:br>
            <a:r>
              <a:rPr lang="pt-BR" sz="7200" dirty="0" smtClean="0"/>
              <a:t>Evolução:</a:t>
            </a:r>
            <a:br>
              <a:rPr lang="pt-BR" sz="7200" dirty="0" smtClean="0"/>
            </a:br>
            <a:r>
              <a:rPr lang="pt-BR" sz="7200" dirty="0" smtClean="0"/>
              <a:t>Mãe refere que criança apresentou piora do quadro de tosse produtiva, sem expectoração, relata crises frequentes, pior a noite e 2 episódios de febre ontem (T: 38.3°C e 39.5°C) e febre hoje pela manhã (T: 38.7°C). Associado mãe informa que ontem a criança se queixou de disúria e dor abdominal que piora com crises de tosses. Paciente apresentou melhora do quadro de vômitos e da diarréia. </a:t>
            </a:r>
            <a:br>
              <a:rPr lang="pt-BR" sz="7200" dirty="0" smtClean="0"/>
            </a:br>
            <a:r>
              <a:rPr lang="pt-BR" sz="7200" dirty="0" smtClean="0"/>
              <a:t>.</a:t>
            </a:r>
            <a:br>
              <a:rPr lang="pt-BR" sz="7200" dirty="0" smtClean="0"/>
            </a:br>
            <a:r>
              <a:rPr lang="pt-BR" sz="7200" dirty="0" smtClean="0"/>
              <a:t>Ao exame:</a:t>
            </a:r>
            <a:br>
              <a:rPr lang="pt-BR" sz="7200" dirty="0" smtClean="0"/>
            </a:br>
            <a:r>
              <a:rPr lang="pt-BR" sz="7200" dirty="0" smtClean="0"/>
              <a:t>FC: 150 bpm / FR: 34 irpm / Sat: 94% em ar ambiente / T:38.7°C</a:t>
            </a:r>
            <a:br>
              <a:rPr lang="pt-BR" sz="7200" dirty="0" smtClean="0"/>
            </a:br>
            <a:r>
              <a:rPr lang="pt-BR" sz="7200" dirty="0" smtClean="0"/>
              <a:t>BEG, ativo, reativo, anictérico, acianótico, hidratado, corado, febril. </a:t>
            </a:r>
            <a:br>
              <a:rPr lang="pt-BR" sz="7200" dirty="0" smtClean="0"/>
            </a:br>
            <a:r>
              <a:rPr lang="pt-BR" sz="7200" dirty="0" smtClean="0"/>
              <a:t>ACV: RCR em 2T, BNF, sem sopros.</a:t>
            </a:r>
            <a:br>
              <a:rPr lang="pt-BR" sz="7200" dirty="0" smtClean="0"/>
            </a:br>
            <a:r>
              <a:rPr lang="pt-BR" sz="7200" dirty="0" smtClean="0"/>
              <a:t>AR: MV rude, com roncos difusos. Sem sinais de desconforto respiratório.</a:t>
            </a:r>
            <a:br>
              <a:rPr lang="pt-BR" sz="7200" dirty="0" smtClean="0"/>
            </a:br>
            <a:r>
              <a:rPr lang="pt-BR" sz="7200" dirty="0" smtClean="0"/>
              <a:t>Abdome: plano, simétrico. RHA+. Indolor à palpação superficial e profunda. Sem VMG ou massas palpáveis. </a:t>
            </a:r>
            <a:br>
              <a:rPr lang="pt-BR" sz="7200" dirty="0" smtClean="0"/>
            </a:br>
            <a:r>
              <a:rPr lang="pt-BR" sz="7200" dirty="0" smtClean="0"/>
              <a:t>Ext: aquecidas, sem edema, pulsos cheios e simétricos.</a:t>
            </a:r>
            <a:br>
              <a:rPr lang="pt-BR" sz="7200" dirty="0" smtClean="0"/>
            </a:br>
            <a:endParaRPr lang="pt-BR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Lista de problemas: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Reaparecimento de febre após 4 dias afebril em tratamento de PNM</a:t>
            </a:r>
          </a:p>
          <a:p>
            <a:pPr>
              <a:buNone/>
            </a:pPr>
            <a:endParaRPr lang="pt-BR" dirty="0" smtClean="0"/>
          </a:p>
          <a:p>
            <a:r>
              <a:rPr lang="pt-BR" dirty="0" smtClean="0"/>
              <a:t>Disúria</a:t>
            </a:r>
          </a:p>
          <a:p>
            <a:pPr>
              <a:buNone/>
            </a:pPr>
            <a:endParaRPr lang="pt-BR" dirty="0" smtClean="0"/>
          </a:p>
          <a:p>
            <a:r>
              <a:rPr lang="pt-BR" dirty="0" smtClean="0"/>
              <a:t>Dor abdominal</a:t>
            </a:r>
          </a:p>
          <a:p>
            <a:pPr>
              <a:buNone/>
            </a:pPr>
            <a:endParaRPr lang="pt-BR" dirty="0" smtClean="0"/>
          </a:p>
          <a:p>
            <a:r>
              <a:rPr lang="pt-BR" dirty="0" smtClean="0"/>
              <a:t>Aumento de FC 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pt-BR" sz="5400" dirty="0" smtClean="0"/>
              <a:t>Hipóteses diagnósticas </a:t>
            </a:r>
          </a:p>
          <a:p>
            <a:pPr algn="ctr">
              <a:buNone/>
            </a:pPr>
            <a:r>
              <a:rPr lang="pt-BR" sz="5400" dirty="0" smtClean="0"/>
              <a:t>e </a:t>
            </a:r>
          </a:p>
          <a:p>
            <a:pPr algn="ctr">
              <a:buNone/>
            </a:pPr>
            <a:r>
              <a:rPr lang="pt-BR" sz="5400" dirty="0" smtClean="0"/>
              <a:t>Conduta?</a:t>
            </a:r>
            <a:endParaRPr lang="pt-BR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 smtClean="0"/>
              <a:t>Principais causas de falha terapêutica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r>
              <a:rPr lang="pt-BR" dirty="0" smtClean="0"/>
              <a:t>Antibioticoterapia inadequada</a:t>
            </a:r>
          </a:p>
          <a:p>
            <a:pPr>
              <a:buNone/>
            </a:pPr>
            <a:endParaRPr lang="pt-BR" dirty="0" smtClean="0"/>
          </a:p>
          <a:p>
            <a:r>
              <a:rPr lang="pt-BR" dirty="0" smtClean="0"/>
              <a:t>Diagnóstico equivocado</a:t>
            </a:r>
          </a:p>
          <a:p>
            <a:pPr>
              <a:buNone/>
            </a:pPr>
            <a:endParaRPr lang="pt-BR" dirty="0" smtClean="0"/>
          </a:p>
          <a:p>
            <a:r>
              <a:rPr lang="pt-BR" dirty="0" smtClean="0"/>
              <a:t>Agente etiológico pouco usual</a:t>
            </a:r>
          </a:p>
          <a:p>
            <a:pPr>
              <a:buNone/>
            </a:pPr>
            <a:endParaRPr lang="pt-BR" dirty="0" smtClean="0"/>
          </a:p>
          <a:p>
            <a:r>
              <a:rPr lang="pt-BR" dirty="0" smtClean="0"/>
              <a:t>Complicações supurativas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Radiografia de tórax</a:t>
            </a:r>
            <a:endParaRPr lang="pt-BR" dirty="0"/>
          </a:p>
        </p:txBody>
      </p:sp>
      <p:pic>
        <p:nvPicPr>
          <p:cNvPr id="4" name="Espaço Reservado para Conteúdo 3" descr="IMG_20130926_1220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412776"/>
            <a:ext cx="6977748" cy="523331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Radiografia de tórax</a:t>
            </a:r>
            <a:endParaRPr lang="pt-BR" dirty="0"/>
          </a:p>
        </p:txBody>
      </p:sp>
      <p:pic>
        <p:nvPicPr>
          <p:cNvPr id="6" name="Espaço Reservado para Conteúdo 5" descr="IMG_20130926_1220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67744" y="1412776"/>
            <a:ext cx="4561572" cy="50851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Abscesso pulmonar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Lesão cavitária maior que 2 cm de diâmetro localizada no parênquima pulmonar.</a:t>
            </a:r>
          </a:p>
          <a:p>
            <a:endParaRPr lang="pt-BR" dirty="0" smtClean="0"/>
          </a:p>
          <a:p>
            <a:r>
              <a:rPr lang="pt-BR" dirty="0" smtClean="0"/>
              <a:t>Considerada como a evolução natural da pneumonia necrotizante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Classificação: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r>
              <a:rPr lang="pt-BR" dirty="0" smtClean="0"/>
              <a:t>Abscesso primário</a:t>
            </a:r>
          </a:p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Abscesso secundário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Principais agentes</a:t>
            </a:r>
            <a:endParaRPr lang="pt-BR" dirty="0"/>
          </a:p>
        </p:txBody>
      </p:sp>
      <p:pic>
        <p:nvPicPr>
          <p:cNvPr id="1026" name="Picture 2" descr="C:\Users\PRM\Desktop\Image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275" y="1484784"/>
            <a:ext cx="6267450" cy="5173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Fatores de risco: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 Doença periodontal</a:t>
            </a:r>
          </a:p>
          <a:p>
            <a:pPr>
              <a:buNone/>
            </a:pPr>
            <a:endParaRPr lang="pt-BR" dirty="0" smtClean="0"/>
          </a:p>
          <a:p>
            <a:r>
              <a:rPr lang="pt-BR" dirty="0" smtClean="0"/>
              <a:t>Macroaspiração</a:t>
            </a:r>
          </a:p>
          <a:p>
            <a:endParaRPr lang="pt-BR" dirty="0" smtClean="0"/>
          </a:p>
          <a:p>
            <a:r>
              <a:rPr lang="pt-BR" dirty="0" smtClean="0"/>
              <a:t>Alterações pulmonares</a:t>
            </a:r>
          </a:p>
          <a:p>
            <a:endParaRPr lang="pt-BR" dirty="0" smtClean="0"/>
          </a:p>
          <a:p>
            <a:r>
              <a:rPr lang="pt-BR" dirty="0" smtClean="0"/>
              <a:t>Imunodepressão</a:t>
            </a:r>
          </a:p>
          <a:p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Diagnóstico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  Suspeitado em casos onde haja evolução arrastada, insucesso da terapia e fatores de risco</a:t>
            </a:r>
          </a:p>
          <a:p>
            <a:pPr>
              <a:buNone/>
            </a:pP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Pode ser dado pela radiografia simples de tórax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Tratamento farmacológico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 Clindamicina aparece como primeira opção</a:t>
            </a:r>
          </a:p>
          <a:p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 O tratamento em geral dura de 4 a 6 semanas, sendo feito por via endovenosa até a defervescência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Esquemas alternativos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r>
              <a:rPr lang="pt-BR" dirty="0" smtClean="0"/>
              <a:t> Penicilina cristalina + metronidazol</a:t>
            </a:r>
          </a:p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 Amoxicilina + clavulanato</a:t>
            </a:r>
          </a:p>
          <a:p>
            <a:endParaRPr lang="pt-BR" dirty="0" smtClean="0"/>
          </a:p>
          <a:p>
            <a:pPr>
              <a:buNone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dirty="0" smtClean="0"/>
              <a:t>Resposta ao 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Defervescência em 7 – 10 dias</a:t>
            </a:r>
          </a:p>
          <a:p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 Resolução radiológica em até 3 meses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Resposta insatisfatória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Prosseguir investigação com tomografia computadorizada, procurando lesões ou complicações não percebidas até então</a:t>
            </a:r>
          </a:p>
          <a:p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 Pensar em agentes não cobertos pelo esquema de antimicrobianos em uso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Tratamento cirúrgico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Reservado a casos específicos, menos de 10% de todos abscessos</a:t>
            </a:r>
          </a:p>
          <a:p>
            <a:endParaRPr lang="pt-BR" dirty="0" smtClean="0"/>
          </a:p>
          <a:p>
            <a:pPr>
              <a:buNone/>
            </a:pPr>
            <a:endParaRPr lang="pt-BR" dirty="0" smtClean="0"/>
          </a:p>
          <a:p>
            <a:r>
              <a:rPr lang="pt-BR" dirty="0" smtClean="0"/>
              <a:t>Indicado em caso de falha do tratamento medicamentoso, suspeita de neoplasia ou empiema pleural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Técnicas disponíveis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r>
              <a:rPr lang="pt-BR" dirty="0" smtClean="0"/>
              <a:t>Lobectomia</a:t>
            </a:r>
          </a:p>
          <a:p>
            <a:endParaRPr lang="pt-BR" dirty="0" smtClean="0"/>
          </a:p>
          <a:p>
            <a:r>
              <a:rPr lang="pt-BR" dirty="0" smtClean="0"/>
              <a:t>Pneumectomia</a:t>
            </a:r>
          </a:p>
          <a:p>
            <a:endParaRPr lang="pt-BR" dirty="0" smtClean="0"/>
          </a:p>
          <a:p>
            <a:r>
              <a:rPr lang="pt-BR" dirty="0" smtClean="0"/>
              <a:t>Punção guiada por tomografia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Referências bibliográficas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Acute pneumonia and its complications. </a:t>
            </a:r>
            <a:r>
              <a:rPr lang="en-US" dirty="0" smtClean="0"/>
              <a:t>Clinical syndromes and cardinal features of infection diseases. Part II. 235-45</a:t>
            </a:r>
          </a:p>
          <a:p>
            <a:r>
              <a:rPr lang="en-US" dirty="0" smtClean="0"/>
              <a:t>Patrick Patradoon-Ho and Dominic A. Fitzgerald. </a:t>
            </a:r>
            <a:r>
              <a:rPr lang="pt-BR" dirty="0" smtClean="0"/>
              <a:t>Lung abscess in children.  Paediatric respiratory reviews. (2007) 8, 77–84</a:t>
            </a:r>
            <a:endParaRPr lang="pt-BR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undição">
  <a:themeElements>
    <a:clrScheme name="Fundição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undição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464</TotalTime>
  <Words>666</Words>
  <Application>Microsoft Office PowerPoint</Application>
  <PresentationFormat>Apresentação na tela (4:3)</PresentationFormat>
  <Paragraphs>210</Paragraphs>
  <Slides>36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36</vt:i4>
      </vt:variant>
    </vt:vector>
  </HeadingPairs>
  <TitlesOfParts>
    <vt:vector size="37" baseType="lpstr">
      <vt:lpstr>Fundição</vt:lpstr>
      <vt:lpstr>Caso clínico Abscesso pulmonar</vt:lpstr>
      <vt:lpstr>Admissão</vt:lpstr>
      <vt:lpstr>Admissão</vt:lpstr>
      <vt:lpstr>Admissão</vt:lpstr>
      <vt:lpstr>Admissão</vt:lpstr>
      <vt:lpstr>Admissão</vt:lpstr>
      <vt:lpstr>Lista de problemas:</vt:lpstr>
      <vt:lpstr>Apresentação do PowerPoint</vt:lpstr>
      <vt:lpstr>Hipóteses diagnósticas</vt:lpstr>
      <vt:lpstr>Exames complementares:</vt:lpstr>
      <vt:lpstr>Exames complementares:</vt:lpstr>
      <vt:lpstr>Exames complementares:</vt:lpstr>
      <vt:lpstr>Radiografia de tórax</vt:lpstr>
      <vt:lpstr>Radiografia de tórax</vt:lpstr>
      <vt:lpstr>Apresentação do PowerPoint</vt:lpstr>
      <vt:lpstr>Evolução</vt:lpstr>
      <vt:lpstr>Evolução</vt:lpstr>
      <vt:lpstr>Evolução</vt:lpstr>
      <vt:lpstr>Evolução</vt:lpstr>
      <vt:lpstr>Lista de problemas:</vt:lpstr>
      <vt:lpstr>Apresentação do PowerPoint</vt:lpstr>
      <vt:lpstr>Principais causas de falha terapêutica</vt:lpstr>
      <vt:lpstr>Radiografia de tórax</vt:lpstr>
      <vt:lpstr>Radiografia de tórax</vt:lpstr>
      <vt:lpstr>Abscesso pulmonar</vt:lpstr>
      <vt:lpstr>Classificação:</vt:lpstr>
      <vt:lpstr>Principais agentes</vt:lpstr>
      <vt:lpstr>Fatores de risco:</vt:lpstr>
      <vt:lpstr>Diagnóstico</vt:lpstr>
      <vt:lpstr>Tratamento farmacológico</vt:lpstr>
      <vt:lpstr>Esquemas alternativos</vt:lpstr>
      <vt:lpstr>Resposta ao tratamento</vt:lpstr>
      <vt:lpstr>Resposta insatisfatória</vt:lpstr>
      <vt:lpstr>Tratamento cirúrgico</vt:lpstr>
      <vt:lpstr>Técnicas disponíveis</vt:lpstr>
      <vt:lpstr>Referências bibliográficas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Caso clínico</dc:title>
  <dc:creator>Márcio Ramos</dc:creator>
  <cp:lastModifiedBy>PRM</cp:lastModifiedBy>
  <cp:revision>47</cp:revision>
  <dcterms:created xsi:type="dcterms:W3CDTF">2013-09-27T03:21:32Z</dcterms:created>
  <dcterms:modified xsi:type="dcterms:W3CDTF">2013-10-09T18:43:01Z</dcterms:modified>
</cp:coreProperties>
</file>