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3"/>
  </p:notes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343" r:id="rId12"/>
    <p:sldId id="269" r:id="rId13"/>
    <p:sldId id="270" r:id="rId14"/>
    <p:sldId id="271" r:id="rId15"/>
    <p:sldId id="272" r:id="rId16"/>
    <p:sldId id="273" r:id="rId17"/>
    <p:sldId id="284" r:id="rId18"/>
    <p:sldId id="285" r:id="rId19"/>
    <p:sldId id="286" r:id="rId20"/>
    <p:sldId id="287" r:id="rId21"/>
    <p:sldId id="288" r:id="rId22"/>
    <p:sldId id="344" r:id="rId23"/>
    <p:sldId id="345" r:id="rId24"/>
    <p:sldId id="346" r:id="rId25"/>
    <p:sldId id="347" r:id="rId26"/>
    <p:sldId id="348" r:id="rId27"/>
    <p:sldId id="349" r:id="rId28"/>
    <p:sldId id="350" r:id="rId29"/>
    <p:sldId id="351" r:id="rId30"/>
    <p:sldId id="289" r:id="rId31"/>
    <p:sldId id="290" r:id="rId32"/>
    <p:sldId id="337" r:id="rId33"/>
    <p:sldId id="338" r:id="rId34"/>
    <p:sldId id="339" r:id="rId35"/>
    <p:sldId id="340" r:id="rId36"/>
    <p:sldId id="341" r:id="rId37"/>
    <p:sldId id="342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9" r:id="rId51"/>
    <p:sldId id="310" r:id="rId52"/>
    <p:sldId id="311" r:id="rId53"/>
    <p:sldId id="312" r:id="rId54"/>
    <p:sldId id="314" r:id="rId55"/>
    <p:sldId id="316" r:id="rId56"/>
    <p:sldId id="319" r:id="rId57"/>
    <p:sldId id="317" r:id="rId58"/>
    <p:sldId id="326" r:id="rId59"/>
    <p:sldId id="325" r:id="rId60"/>
    <p:sldId id="324" r:id="rId61"/>
    <p:sldId id="327" r:id="rId62"/>
    <p:sldId id="328" r:id="rId63"/>
    <p:sldId id="329" r:id="rId64"/>
    <p:sldId id="330" r:id="rId65"/>
    <p:sldId id="331" r:id="rId66"/>
    <p:sldId id="332" r:id="rId67"/>
    <p:sldId id="335" r:id="rId68"/>
    <p:sldId id="333" r:id="rId69"/>
    <p:sldId id="336" r:id="rId70"/>
    <p:sldId id="353" r:id="rId71"/>
    <p:sldId id="354" r:id="rId7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186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28007-4F43-4C5C-A43E-70230F474E6B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1AF04-4587-45B3-8C53-55C6AB08FCB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419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>
                <a:solidFill>
                  <a:prstClr val="black"/>
                </a:solidFill>
              </a:rPr>
              <a:pPr/>
              <a:t>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8376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837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5700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9815B-ECE9-484A-ADAC-D277DF076912}" type="slidenum">
              <a:rPr lang="pt-BR" smtClean="0">
                <a:solidFill>
                  <a:prstClr val="black"/>
                </a:solidFill>
              </a:rPr>
              <a:pPr/>
              <a:t>22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142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34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819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35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819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36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819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37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819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3717032"/>
            <a:ext cx="7274669" cy="1400791"/>
          </a:xfrm>
        </p:spPr>
        <p:txBody>
          <a:bodyPr>
            <a:noAutofit/>
          </a:bodyPr>
          <a:lstStyle/>
          <a:p>
            <a:pPr algn="ctr"/>
            <a:r>
              <a:rPr lang="pt-BR" sz="2000" dirty="0" smtClean="0"/>
              <a:t>Internos: Ludmila Gomide Pereira Reis</a:t>
            </a:r>
          </a:p>
          <a:p>
            <a:pPr algn="ctr"/>
            <a:r>
              <a:rPr lang="pt-BR" sz="2000" dirty="0"/>
              <a:t> </a:t>
            </a:r>
            <a:r>
              <a:rPr lang="pt-BR" sz="2000" dirty="0" smtClean="0"/>
              <a:t>              Luís Fernando Alves Reis</a:t>
            </a:r>
          </a:p>
          <a:p>
            <a:pPr algn="ctr"/>
            <a:r>
              <a:rPr lang="pt-BR" sz="2000" dirty="0" smtClean="0"/>
              <a:t>Coordenação: Dra. Márcia Pimentel de Castro</a:t>
            </a:r>
          </a:p>
          <a:p>
            <a:pPr algn="ctr"/>
            <a:r>
              <a:rPr lang="pt-BR" sz="2000" dirty="0" smtClean="0"/>
              <a:t>Escola Superior de Ciências da Saúde (ESCS)/SES/DF</a:t>
            </a:r>
          </a:p>
          <a:p>
            <a:pPr algn="ctr"/>
            <a:r>
              <a:rPr lang="pt-BR" sz="2000" dirty="0" smtClean="0">
                <a:hlinkClick r:id="rId2"/>
              </a:rPr>
              <a:t>www.paulomargotto.com.br</a:t>
            </a:r>
            <a:r>
              <a:rPr lang="pt-BR" sz="2000" dirty="0" smtClean="0"/>
              <a:t> </a:t>
            </a:r>
          </a:p>
          <a:p>
            <a:pPr algn="ctr"/>
            <a:r>
              <a:rPr lang="pt-BR" sz="2000" dirty="0" smtClean="0"/>
              <a:t>Brasília, 20 de setembro de 2013</a:t>
            </a:r>
            <a:endParaRPr lang="pt-BR" sz="2000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1520" y="1052736"/>
            <a:ext cx="8424936" cy="3600400"/>
          </a:xfrm>
        </p:spPr>
        <p:txBody>
          <a:bodyPr/>
          <a:lstStyle/>
          <a:p>
            <a:pPr marL="182880" indent="0" algn="ctr">
              <a:buNone/>
            </a:pP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600" dirty="0" smtClean="0"/>
              <a:t>Caso Clínico: </a:t>
            </a:r>
            <a:r>
              <a:rPr lang="pt-BR" sz="3600" dirty="0" smtClean="0">
                <a:solidFill>
                  <a:srgbClr val="FF0000"/>
                </a:solidFill>
              </a:rPr>
              <a:t>Asfixia Perinatal </a:t>
            </a:r>
            <a:r>
              <a:rPr lang="pt-BR" sz="3600" dirty="0" smtClean="0"/>
              <a:t>(gestação gemelar)</a:t>
            </a:r>
            <a:br>
              <a:rPr lang="pt-BR" sz="3600" dirty="0" smtClean="0"/>
            </a:br>
            <a:endParaRPr lang="pt-BR" sz="3600" dirty="0"/>
          </a:p>
        </p:txBody>
      </p:sp>
      <p:pic>
        <p:nvPicPr>
          <p:cNvPr id="4" name="Picture 7" descr="dfsfdfsf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s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366285"/>
            <a:ext cx="1740509" cy="130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31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História Clínica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8064896" cy="4777358"/>
          </a:xfrm>
        </p:spPr>
        <p:txBody>
          <a:bodyPr>
            <a:normAutofit/>
          </a:bodyPr>
          <a:lstStyle/>
          <a:p>
            <a:pPr marL="4572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700" dirty="0" smtClean="0"/>
              <a:t>Identificação: 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700" dirty="0" smtClean="0"/>
              <a:t>Filho de SLMF, 2°gemelar, feminino. 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700" dirty="0" smtClean="0"/>
              <a:t>IG: 37sem+2dias, nascido na Maternidade do HRAS/HMIB no dia 30/08/2013 às 9:45h.</a:t>
            </a:r>
          </a:p>
          <a:p>
            <a:pPr marL="45720" indent="0">
              <a:buNone/>
            </a:pPr>
            <a:endParaRPr lang="pt-BR" sz="2700" dirty="0" smtClean="0"/>
          </a:p>
          <a:p>
            <a:pPr marL="45720" indent="0">
              <a:buNone/>
            </a:pPr>
            <a:endParaRPr lang="pt-BR" dirty="0"/>
          </a:p>
          <a:p>
            <a:pPr marL="45720" indent="0">
              <a:buNone/>
            </a:pP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516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História Clínica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395536" y="1700808"/>
            <a:ext cx="8424936" cy="482453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dirty="0" smtClean="0"/>
              <a:t>Data: 30/08/2013 -  08:07:09</a:t>
            </a:r>
          </a:p>
          <a:p>
            <a:pPr marL="45720" indent="0">
              <a:buNone/>
            </a:pPr>
            <a:r>
              <a:rPr lang="pt-BR" sz="2400" dirty="0"/>
              <a:t>Gestante, SLMF, 37 anos, internada no SAR do HMIB, é encaminha ao CO por queixa de “perda líquida vaginal</a:t>
            </a:r>
            <a:r>
              <a:rPr lang="pt-BR" sz="2400" dirty="0" smtClean="0"/>
              <a:t>”.</a:t>
            </a:r>
          </a:p>
          <a:p>
            <a:pPr marL="45720" indent="0">
              <a:buNone/>
            </a:pPr>
            <a:endParaRPr lang="pt-BR" dirty="0" smtClean="0"/>
          </a:p>
          <a:p>
            <a:r>
              <a:rPr lang="pt-BR" dirty="0" smtClean="0"/>
              <a:t>Ao exame físico no CO: D.U</a:t>
            </a:r>
            <a:r>
              <a:rPr lang="pt-BR" dirty="0"/>
              <a:t>. 3/10'/30''</a:t>
            </a:r>
          </a:p>
          <a:p>
            <a:pPr marL="45720" indent="0">
              <a:buNone/>
            </a:pPr>
            <a:r>
              <a:rPr lang="pt-BR" dirty="0"/>
              <a:t>BCF 1 à esquerda = 122 bpm; presença de extrassístoles.</a:t>
            </a:r>
          </a:p>
          <a:p>
            <a:pPr marL="45720" indent="0">
              <a:buNone/>
            </a:pPr>
            <a:r>
              <a:rPr lang="pt-BR" dirty="0"/>
              <a:t>BCF 2 = 130 bpm</a:t>
            </a:r>
          </a:p>
          <a:p>
            <a:pPr marL="45720" indent="0">
              <a:buNone/>
            </a:pPr>
            <a:r>
              <a:rPr lang="pt-BR" dirty="0"/>
              <a:t>Toque: colo dilatado 08 cm , fino, toco membranas justaposta ao </a:t>
            </a:r>
            <a:r>
              <a:rPr lang="pt-BR" dirty="0" smtClean="0"/>
              <a:t>polo cefálico fetal </a:t>
            </a:r>
            <a:r>
              <a:rPr lang="pt-BR" dirty="0"/>
              <a:t>, em plano -2 de De </a:t>
            </a:r>
            <a:r>
              <a:rPr lang="pt-BR" dirty="0" smtClean="0"/>
              <a:t>Lee</a:t>
            </a:r>
          </a:p>
          <a:p>
            <a:pPr marL="45720" indent="0">
              <a:buNone/>
            </a:pPr>
            <a:r>
              <a:rPr lang="pt-BR" dirty="0" smtClean="0"/>
              <a:t>Ambos os fetos cefálicos por última ecografia de 22/08/2013.</a:t>
            </a:r>
          </a:p>
          <a:p>
            <a:pPr marL="45720" indent="0">
              <a:buNone/>
            </a:pPr>
            <a:r>
              <a:rPr lang="pt-BR" dirty="0" smtClean="0"/>
              <a:t>CD: Nova prescrição, atualização de sinais vitais. Dieta zero.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859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467544" y="476672"/>
            <a:ext cx="8280920" cy="5976664"/>
          </a:xfrm>
        </p:spPr>
        <p:txBody>
          <a:bodyPr/>
          <a:lstStyle/>
          <a:p>
            <a:endParaRPr lang="pt-BR" dirty="0" smtClean="0"/>
          </a:p>
          <a:p>
            <a:pPr marL="45720" indent="0">
              <a:buNone/>
            </a:pPr>
            <a:r>
              <a:rPr lang="pt-BR" dirty="0" smtClean="0"/>
              <a:t>30/08/2013 - 09:24:16</a:t>
            </a:r>
          </a:p>
          <a:p>
            <a:r>
              <a:rPr lang="pt-BR" dirty="0" smtClean="0"/>
              <a:t>Às 08:55 horas , nasceu o 1º gemelar , vivo, por via vaginal;</a:t>
            </a:r>
          </a:p>
          <a:p>
            <a:pPr marL="45720" indent="0">
              <a:buNone/>
            </a:pPr>
            <a:r>
              <a:rPr lang="pt-BR" dirty="0" smtClean="0"/>
              <a:t>- Constatamos procidência de mão do 2º gemelar;</a:t>
            </a:r>
          </a:p>
          <a:p>
            <a:pPr marL="45720" indent="0">
              <a:buNone/>
            </a:pPr>
            <a:r>
              <a:rPr lang="pt-BR" dirty="0" smtClean="0"/>
              <a:t>- BCF do 2º gemelar: 130 bpm;</a:t>
            </a:r>
          </a:p>
          <a:p>
            <a:pPr marL="45720" indent="0">
              <a:buNone/>
            </a:pPr>
            <a:r>
              <a:rPr lang="pt-BR" dirty="0" smtClean="0"/>
              <a:t>- Solicitei auxílio da </a:t>
            </a:r>
            <a:r>
              <a:rPr lang="pt-BR" dirty="0"/>
              <a:t>D</a:t>
            </a:r>
            <a:r>
              <a:rPr lang="pt-BR" dirty="0" smtClean="0"/>
              <a:t>ra. </a:t>
            </a:r>
            <a:r>
              <a:rPr lang="pt-BR" dirty="0"/>
              <a:t>M</a:t>
            </a:r>
            <a:r>
              <a:rPr lang="pt-BR" dirty="0" smtClean="0"/>
              <a:t>aria </a:t>
            </a:r>
            <a:r>
              <a:rPr lang="pt-BR" dirty="0"/>
              <a:t>T</a:t>
            </a:r>
            <a:r>
              <a:rPr lang="pt-BR" dirty="0" smtClean="0"/>
              <a:t>eresa , obstetra; realizada</a:t>
            </a:r>
          </a:p>
          <a:p>
            <a:pPr marL="45720" indent="0">
              <a:buNone/>
            </a:pPr>
            <a:r>
              <a:rPr lang="pt-BR" dirty="0" smtClean="0"/>
              <a:t>versão interna, que não evoluiu para parto normal.</a:t>
            </a:r>
          </a:p>
          <a:p>
            <a:pPr>
              <a:buFontTx/>
              <a:buChar char="-"/>
            </a:pPr>
            <a:r>
              <a:rPr lang="pt-BR" dirty="0" smtClean="0"/>
              <a:t>Indicamos cesariana.</a:t>
            </a:r>
          </a:p>
          <a:p>
            <a:pPr>
              <a:buFontTx/>
              <a:buChar char="-"/>
            </a:pPr>
            <a:endParaRPr lang="pt-BR" dirty="0"/>
          </a:p>
          <a:p>
            <a:pPr marL="45720" indent="0">
              <a:buNone/>
            </a:pPr>
            <a:r>
              <a:rPr lang="pt-BR" dirty="0"/>
              <a:t>EM TEMPO: </a:t>
            </a:r>
          </a:p>
          <a:p>
            <a:pPr marL="45720" indent="0">
              <a:buNone/>
            </a:pPr>
            <a:r>
              <a:rPr lang="pt-BR" dirty="0" smtClean="0"/>
              <a:t>-Após versão interna para apresentação pélvica, ausculta fetal apresentou BCF = 126 bpm.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379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8280920" cy="5976664"/>
          </a:xfrm>
        </p:spPr>
        <p:txBody>
          <a:bodyPr>
            <a:normAutofit lnSpcReduction="10000"/>
          </a:bodyPr>
          <a:lstStyle/>
          <a:p>
            <a:r>
              <a:rPr lang="pt-BR" dirty="0"/>
              <a:t>Às 09:19h paciente foi encaminhada ao bloco cirúrgico para cesariana </a:t>
            </a:r>
            <a:r>
              <a:rPr lang="pt-BR" dirty="0" smtClean="0"/>
              <a:t>por apresentação </a:t>
            </a:r>
            <a:r>
              <a:rPr lang="pt-BR" dirty="0"/>
              <a:t>transversa pélvico-podálico do 2º gemelar após nascimento </a:t>
            </a:r>
            <a:r>
              <a:rPr lang="pt-BR" dirty="0" smtClean="0"/>
              <a:t>de 1º gemelar.</a:t>
            </a:r>
          </a:p>
          <a:p>
            <a:endParaRPr lang="pt-BR" dirty="0"/>
          </a:p>
          <a:p>
            <a:r>
              <a:rPr lang="pt-BR" dirty="0"/>
              <a:t>Paciente foi admitida no bloco cirúrgico às 09:20h e foi iniciada </a:t>
            </a:r>
            <a:r>
              <a:rPr lang="pt-BR" dirty="0" smtClean="0"/>
              <a:t>indução anestésica </a:t>
            </a:r>
            <a:r>
              <a:rPr lang="pt-BR" dirty="0"/>
              <a:t>de </a:t>
            </a:r>
            <a:r>
              <a:rPr lang="pt-BR" dirty="0" smtClean="0"/>
              <a:t>difícil </a:t>
            </a:r>
            <a:r>
              <a:rPr lang="pt-BR" dirty="0"/>
              <a:t>realização. Às 09:41h foi realizada a anestesia e iniciada </a:t>
            </a:r>
            <a:r>
              <a:rPr lang="pt-BR" dirty="0" smtClean="0"/>
              <a:t>a cesariana </a:t>
            </a:r>
            <a:r>
              <a:rPr lang="pt-BR" dirty="0"/>
              <a:t>às 09:44h após </a:t>
            </a:r>
            <a:r>
              <a:rPr lang="pt-BR" dirty="0" smtClean="0"/>
              <a:t>assepsia </a:t>
            </a:r>
            <a:r>
              <a:rPr lang="pt-BR" dirty="0"/>
              <a:t>e antissepsia e aposição de </a:t>
            </a:r>
            <a:r>
              <a:rPr lang="pt-BR" dirty="0" smtClean="0"/>
              <a:t>campos estéreis.</a:t>
            </a:r>
          </a:p>
          <a:p>
            <a:endParaRPr lang="pt-BR" dirty="0"/>
          </a:p>
          <a:p>
            <a:r>
              <a:rPr lang="pt-BR" dirty="0" smtClean="0"/>
              <a:t>CESARIANA:</a:t>
            </a:r>
            <a:endParaRPr lang="pt-BR" dirty="0"/>
          </a:p>
          <a:p>
            <a:pPr marL="45720" indent="0">
              <a:buNone/>
            </a:pPr>
            <a:r>
              <a:rPr lang="pt-BR" dirty="0" smtClean="0"/>
              <a:t>Indicação</a:t>
            </a:r>
            <a:r>
              <a:rPr lang="pt-BR" dirty="0"/>
              <a:t>: Apresentação </a:t>
            </a:r>
            <a:r>
              <a:rPr lang="pt-BR" dirty="0" smtClean="0"/>
              <a:t>transversa </a:t>
            </a:r>
            <a:r>
              <a:rPr lang="pt-BR" dirty="0"/>
              <a:t>pélvico podálica (Apresentação anômala) </a:t>
            </a:r>
            <a:r>
              <a:rPr lang="pt-BR" dirty="0" smtClean="0"/>
              <a:t>+ DIP </a:t>
            </a:r>
            <a:r>
              <a:rPr lang="pt-BR" dirty="0"/>
              <a:t>2</a:t>
            </a:r>
          </a:p>
          <a:p>
            <a:r>
              <a:rPr lang="pt-BR" dirty="0" smtClean="0"/>
              <a:t>Extração </a:t>
            </a:r>
            <a:r>
              <a:rPr lang="pt-BR" dirty="0"/>
              <a:t>de RN vivo, às 09:45h, único, pélvico, sexo feminino, banhado </a:t>
            </a:r>
            <a:r>
              <a:rPr lang="pt-BR" dirty="0" smtClean="0"/>
              <a:t>em LA </a:t>
            </a:r>
            <a:r>
              <a:rPr lang="pt-BR" dirty="0"/>
              <a:t>claro, não chorou ao nascer, </a:t>
            </a:r>
            <a:r>
              <a:rPr lang="pt-BR" dirty="0" smtClean="0"/>
              <a:t>feito clampeamento </a:t>
            </a:r>
            <a:r>
              <a:rPr lang="pt-BR" dirty="0"/>
              <a:t>do cordão, entregue </a:t>
            </a:r>
            <a:r>
              <a:rPr lang="pt-BR" dirty="0" smtClean="0"/>
              <a:t>ao pediatra na sala de parto.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280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539552" y="548680"/>
            <a:ext cx="8136904" cy="590465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dirty="0"/>
              <a:t>DADOS DO </a:t>
            </a:r>
            <a:r>
              <a:rPr lang="pt-BR" dirty="0" smtClean="0"/>
              <a:t>RECÉM-NASCIDO:</a:t>
            </a:r>
          </a:p>
          <a:p>
            <a:endParaRPr lang="pt-BR" dirty="0"/>
          </a:p>
          <a:p>
            <a:r>
              <a:rPr lang="pt-BR" dirty="0"/>
              <a:t>Sexo: feminino</a:t>
            </a:r>
          </a:p>
          <a:p>
            <a:r>
              <a:rPr lang="pt-BR" dirty="0"/>
              <a:t>APGAR (1 min): 1</a:t>
            </a:r>
          </a:p>
          <a:p>
            <a:r>
              <a:rPr lang="pt-BR" dirty="0"/>
              <a:t>APGAR (5 min): 3</a:t>
            </a:r>
          </a:p>
          <a:p>
            <a:r>
              <a:rPr lang="pt-BR" dirty="0"/>
              <a:t>APGAR (10 min): 4</a:t>
            </a:r>
          </a:p>
          <a:p>
            <a:r>
              <a:rPr lang="pt-BR" dirty="0"/>
              <a:t>IG pelo Exame Físico: </a:t>
            </a:r>
            <a:r>
              <a:rPr lang="pt-BR" dirty="0" smtClean="0"/>
              <a:t>37sem+2d</a:t>
            </a:r>
            <a:endParaRPr lang="pt-BR" dirty="0"/>
          </a:p>
          <a:p>
            <a:r>
              <a:rPr lang="pt-BR" dirty="0"/>
              <a:t>Reanimação: SIM - IOT, com COT n.3, massagem cardíaca </a:t>
            </a:r>
            <a:r>
              <a:rPr lang="pt-BR" dirty="0" smtClean="0"/>
              <a:t>externa;</a:t>
            </a:r>
            <a:endParaRPr lang="pt-BR" dirty="0"/>
          </a:p>
          <a:p>
            <a:r>
              <a:rPr lang="pt-BR" dirty="0"/>
              <a:t>Nasceu de parto cesário, em morte aparente. Foi entubado com COT n.3 </a:t>
            </a:r>
            <a:r>
              <a:rPr lang="pt-BR" dirty="0" smtClean="0"/>
              <a:t>e ventilado </a:t>
            </a:r>
            <a:r>
              <a:rPr lang="pt-BR" dirty="0"/>
              <a:t>com CFR, e iniciado massagem cardíaca, com melhora rápida </a:t>
            </a:r>
            <a:r>
              <a:rPr lang="pt-BR" dirty="0" smtClean="0"/>
              <a:t>da FC</a:t>
            </a:r>
            <a:r>
              <a:rPr lang="pt-BR" dirty="0"/>
              <a:t>. Porém permaneceu </a:t>
            </a:r>
            <a:r>
              <a:rPr lang="pt-BR" dirty="0" smtClean="0"/>
              <a:t>hipotônico, </a:t>
            </a:r>
            <a:r>
              <a:rPr lang="pt-BR" dirty="0"/>
              <a:t>sem assumir drive </a:t>
            </a:r>
            <a:r>
              <a:rPr lang="pt-BR" dirty="0" smtClean="0"/>
              <a:t>respiratório. </a:t>
            </a:r>
          </a:p>
          <a:p>
            <a:pPr marL="45720" indent="0">
              <a:buNone/>
            </a:pPr>
            <a:r>
              <a:rPr lang="pt-BR" dirty="0"/>
              <a:t> </a:t>
            </a:r>
            <a:r>
              <a:rPr lang="pt-BR" dirty="0" smtClean="0"/>
              <a:t> Clampeado </a:t>
            </a:r>
            <a:r>
              <a:rPr lang="pt-BR" dirty="0"/>
              <a:t>cordão.</a:t>
            </a:r>
          </a:p>
        </p:txBody>
      </p:sp>
    </p:spTree>
    <p:extLst>
      <p:ext uri="{BB962C8B-B14F-4D97-AF65-F5344CB8AC3E}">
        <p14:creationId xmlns:p14="http://schemas.microsoft.com/office/powerpoint/2010/main" val="335915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Exame Físico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539552" y="1628800"/>
            <a:ext cx="8208912" cy="4824536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Peso</a:t>
            </a:r>
            <a:r>
              <a:rPr lang="pt-BR" dirty="0"/>
              <a:t>: </a:t>
            </a:r>
            <a:r>
              <a:rPr lang="pt-BR" dirty="0" smtClean="0"/>
              <a:t>2780 g  /  Estatura</a:t>
            </a:r>
            <a:r>
              <a:rPr lang="pt-BR" dirty="0"/>
              <a:t>: </a:t>
            </a:r>
            <a:r>
              <a:rPr lang="pt-BR" dirty="0" smtClean="0"/>
              <a:t>50 cm  /  PC</a:t>
            </a:r>
            <a:r>
              <a:rPr lang="pt-BR" dirty="0"/>
              <a:t>: </a:t>
            </a:r>
            <a:r>
              <a:rPr lang="pt-BR" dirty="0" smtClean="0"/>
              <a:t>33 cm</a:t>
            </a:r>
          </a:p>
          <a:p>
            <a:endParaRPr lang="pt-BR" dirty="0"/>
          </a:p>
          <a:p>
            <a:r>
              <a:rPr lang="pt-BR" dirty="0"/>
              <a:t>RN gravíssimo, </a:t>
            </a:r>
            <a:r>
              <a:rPr lang="pt-BR" dirty="0" smtClean="0"/>
              <a:t>pálido, </a:t>
            </a:r>
            <a:r>
              <a:rPr lang="pt-BR" dirty="0"/>
              <a:t>hipoativo, arreativo, perfusão ruim.</a:t>
            </a:r>
          </a:p>
          <a:p>
            <a:r>
              <a:rPr lang="pt-BR" dirty="0"/>
              <a:t>Aparelho respiratório: MV+, sem RA.</a:t>
            </a:r>
          </a:p>
          <a:p>
            <a:r>
              <a:rPr lang="pt-BR" dirty="0"/>
              <a:t>Aparelho cardiovascular: RCR2T, BNF, sem sopros. FC=125</a:t>
            </a:r>
          </a:p>
          <a:p>
            <a:r>
              <a:rPr lang="pt-BR" dirty="0"/>
              <a:t>Abdome: NDN, coto 2A1V</a:t>
            </a:r>
          </a:p>
          <a:p>
            <a:r>
              <a:rPr lang="pt-BR" dirty="0"/>
              <a:t>Aparelho genitourinário: sem alterações</a:t>
            </a:r>
          </a:p>
          <a:p>
            <a:r>
              <a:rPr lang="pt-BR" dirty="0"/>
              <a:t>Crânio: NDN</a:t>
            </a:r>
          </a:p>
          <a:p>
            <a:r>
              <a:rPr lang="pt-BR" dirty="0"/>
              <a:t>Pele: NDN</a:t>
            </a:r>
          </a:p>
          <a:p>
            <a:r>
              <a:rPr lang="pt-BR" dirty="0"/>
              <a:t>Clavículas: integras</a:t>
            </a:r>
          </a:p>
          <a:p>
            <a:r>
              <a:rPr lang="pt-BR" dirty="0"/>
              <a:t>Pulsos periféricos: presente</a:t>
            </a:r>
          </a:p>
          <a:p>
            <a:r>
              <a:rPr lang="pt-BR" dirty="0"/>
              <a:t>Membros: NDN</a:t>
            </a:r>
          </a:p>
          <a:p>
            <a:r>
              <a:rPr lang="pt-BR" dirty="0"/>
              <a:t>Reflexos: ausentes</a:t>
            </a:r>
          </a:p>
          <a:p>
            <a:r>
              <a:rPr lang="pt-BR" dirty="0"/>
              <a:t>Ortolani: </a:t>
            </a:r>
            <a:r>
              <a:rPr lang="pt-BR" dirty="0" smtClean="0"/>
              <a:t>negativo</a:t>
            </a:r>
            <a:endParaRPr lang="pt-BR" dirty="0"/>
          </a:p>
          <a:p>
            <a:r>
              <a:rPr lang="pt-BR" dirty="0"/>
              <a:t>Diurese: não</a:t>
            </a:r>
          </a:p>
          <a:p>
            <a:r>
              <a:rPr lang="pt-BR" dirty="0"/>
              <a:t>Mecônio: não</a:t>
            </a:r>
          </a:p>
        </p:txBody>
      </p:sp>
    </p:spTree>
    <p:extLst>
      <p:ext uri="{BB962C8B-B14F-4D97-AF65-F5344CB8AC3E}">
        <p14:creationId xmlns:p14="http://schemas.microsoft.com/office/powerpoint/2010/main" val="319811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7776864" cy="4032448"/>
          </a:xfrm>
        </p:spPr>
        <p:txBody>
          <a:bodyPr/>
          <a:lstStyle/>
          <a:p>
            <a:pPr marL="0" indent="0" algn="l">
              <a:buNone/>
            </a:pPr>
            <a:r>
              <a:rPr lang="pt-BR" dirty="0" smtClean="0"/>
              <a:t>Hipóteses  Diagnósticas?</a:t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Conduta?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427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Antecedentes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8064896" cy="4968552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pt-BR" sz="2500" b="1" u="sng" dirty="0" smtClean="0"/>
              <a:t>Dados Maternos: </a:t>
            </a:r>
          </a:p>
          <a:p>
            <a:r>
              <a:rPr lang="pt-BR" sz="2100" dirty="0" smtClean="0"/>
              <a:t>TS</a:t>
            </a:r>
            <a:r>
              <a:rPr lang="pt-BR" sz="2100" dirty="0"/>
              <a:t>. da Mãe: O</a:t>
            </a:r>
            <a:r>
              <a:rPr lang="pt-BR" sz="2100" dirty="0" smtClean="0"/>
              <a:t>+       DUM</a:t>
            </a:r>
            <a:r>
              <a:rPr lang="pt-BR" sz="2100" dirty="0"/>
              <a:t>: 21/12/12</a:t>
            </a:r>
          </a:p>
          <a:p>
            <a:r>
              <a:rPr lang="pt-BR" sz="2100" dirty="0"/>
              <a:t>Mês de início do Pré-natal: 03</a:t>
            </a:r>
          </a:p>
          <a:p>
            <a:r>
              <a:rPr lang="pt-BR" sz="2100" dirty="0"/>
              <a:t>Pré-natal (N° Consultas): 5x</a:t>
            </a:r>
          </a:p>
          <a:p>
            <a:r>
              <a:rPr lang="pt-BR" sz="2100" dirty="0"/>
              <a:t>GPA: </a:t>
            </a:r>
            <a:r>
              <a:rPr lang="pt-BR" sz="2100" dirty="0" smtClean="0"/>
              <a:t>G3 </a:t>
            </a:r>
            <a:r>
              <a:rPr lang="pt-BR" sz="2100" dirty="0"/>
              <a:t>P1 </a:t>
            </a:r>
            <a:r>
              <a:rPr lang="pt-BR" sz="2100" dirty="0" smtClean="0"/>
              <a:t>A1</a:t>
            </a:r>
            <a:endParaRPr lang="pt-BR" sz="2100" dirty="0"/>
          </a:p>
          <a:p>
            <a:r>
              <a:rPr lang="pt-BR" sz="2100" dirty="0"/>
              <a:t>IG (Método): </a:t>
            </a:r>
            <a:r>
              <a:rPr lang="pt-BR" sz="2100" dirty="0" smtClean="0"/>
              <a:t>37sem+2</a:t>
            </a:r>
          </a:p>
          <a:p>
            <a:pPr lvl="0"/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B.R (h): ATO do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1ºgemelar</a:t>
            </a:r>
          </a:p>
          <a:p>
            <a:pPr>
              <a:buClr>
                <a:srgbClr val="F14124">
                  <a:lumMod val="75000"/>
                </a:srgbClr>
              </a:buClr>
            </a:pP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Patologia na Gestação: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Gestação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gemelar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dicoriônica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e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diamniótica.</a:t>
            </a:r>
            <a:endParaRPr lang="pt-BR" sz="21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buClr>
                <a:srgbClr val="F14124">
                  <a:lumMod val="75000"/>
                </a:srgbClr>
              </a:buClr>
            </a:pP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Sorologias no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Pré-natal:</a:t>
            </a:r>
          </a:p>
          <a:p>
            <a:pPr marL="0" indent="0">
              <a:buClr>
                <a:srgbClr val="F14124">
                  <a:lumMod val="75000"/>
                </a:srgbClr>
              </a:buClr>
              <a:buNone/>
            </a:pP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HIV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NR(1T) / VDRL: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NR(1T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e 2T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 / Hepatite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B: NR(1T) / </a:t>
            </a:r>
            <a:endParaRPr lang="pt-BR" sz="21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indent="0">
              <a:buClr>
                <a:srgbClr val="F14124">
                  <a:lumMod val="75000"/>
                </a:srgbClr>
              </a:buClr>
              <a:buNone/>
            </a:pP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Hepatite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C: NR (1T) / Toxoplasmose: NR(1T)</a:t>
            </a:r>
          </a:p>
          <a:p>
            <a:pPr lvl="0"/>
            <a:endParaRPr lang="pt-BR" sz="25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pt-BR" dirty="0"/>
          </a:p>
          <a:p>
            <a:pPr marL="45720" indent="0">
              <a:buNone/>
            </a:pP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715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2636912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pt-BR" dirty="0" smtClean="0"/>
              <a:t>Comentários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9382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9592" y="1772816"/>
            <a:ext cx="7175351" cy="3024336"/>
          </a:xfrm>
        </p:spPr>
        <p:txBody>
          <a:bodyPr/>
          <a:lstStyle/>
          <a:p>
            <a:r>
              <a:rPr lang="pt-BR" dirty="0" smtClean="0"/>
              <a:t>Evolução do Caso Clínico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154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200800" cy="1368152"/>
          </a:xfrm>
        </p:spPr>
        <p:txBody>
          <a:bodyPr/>
          <a:lstStyle/>
          <a:p>
            <a:pPr algn="ctr"/>
            <a:r>
              <a:rPr lang="pt-BR" dirty="0" smtClean="0"/>
              <a:t>Conduta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1340768"/>
            <a:ext cx="8352928" cy="504056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Rotina SP - IOT, com COT </a:t>
            </a:r>
            <a:r>
              <a:rPr lang="pt-BR" dirty="0" smtClean="0"/>
              <a:t>n.3 e </a:t>
            </a:r>
            <a:r>
              <a:rPr lang="pt-BR" dirty="0"/>
              <a:t>ventilado com </a:t>
            </a:r>
            <a:r>
              <a:rPr lang="pt-BR" dirty="0" smtClean="0"/>
              <a:t>CFR + </a:t>
            </a:r>
            <a:r>
              <a:rPr lang="pt-BR" dirty="0"/>
              <a:t>massagem cardíaca externa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/>
              <a:t>TS+CD</a:t>
            </a: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/>
              <a:t>Cateterismo </a:t>
            </a:r>
            <a:r>
              <a:rPr lang="pt-BR" dirty="0"/>
              <a:t>umbilical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/>
              <a:t>Solicitado </a:t>
            </a:r>
            <a:r>
              <a:rPr lang="pt-BR" dirty="0"/>
              <a:t>vaga na UTIN com VM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/>
              <a:t>Mantido </a:t>
            </a:r>
            <a:r>
              <a:rPr lang="pt-BR" dirty="0"/>
              <a:t>sob </a:t>
            </a:r>
            <a:r>
              <a:rPr lang="pt-BR" dirty="0" smtClean="0"/>
              <a:t>IOT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Realizado cateterismo umbilical venoso no CO, sem intercorrências</a:t>
            </a:r>
            <a:r>
              <a:rPr lang="pt-BR" dirty="0" smtClean="0"/>
              <a:t>.</a:t>
            </a: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RN hipertônico, com gasping. Berço desligado. Temp axilar em torno </a:t>
            </a:r>
            <a:r>
              <a:rPr lang="pt-BR" dirty="0" smtClean="0"/>
              <a:t>de 33,3°C</a:t>
            </a: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Prescrita expansão com SF 10mL/kg em 30 minutos e </a:t>
            </a:r>
            <a:r>
              <a:rPr lang="pt-BR" dirty="0" smtClean="0"/>
              <a:t>Fenocris 20mg/kg</a:t>
            </a: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Transferido para UTIN em </a:t>
            </a:r>
            <a:r>
              <a:rPr lang="pt-BR" dirty="0" smtClean="0"/>
              <a:t>leito-extra.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032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548680"/>
            <a:ext cx="8352928" cy="5832648"/>
          </a:xfrm>
        </p:spPr>
        <p:txBody>
          <a:bodyPr/>
          <a:lstStyle/>
          <a:p>
            <a:r>
              <a:rPr lang="pt-BR" sz="2400" b="1" dirty="0"/>
              <a:t>Admissão na </a:t>
            </a:r>
            <a:r>
              <a:rPr lang="pt-BR" sz="2400" b="1" dirty="0" smtClean="0"/>
              <a:t>UTIN</a:t>
            </a:r>
          </a:p>
          <a:p>
            <a:endParaRPr lang="pt-BR" dirty="0"/>
          </a:p>
          <a:p>
            <a:r>
              <a:rPr lang="pt-BR" dirty="0"/>
              <a:t>RN deu entrada na UTIN sob VM com CFR, muito hipoativo, </a:t>
            </a:r>
            <a:r>
              <a:rPr lang="pt-BR" dirty="0" smtClean="0"/>
              <a:t>pálido, com cateterismo </a:t>
            </a:r>
            <a:r>
              <a:rPr lang="pt-BR" dirty="0"/>
              <a:t>umbilical realizado na sala de parto. Colocado em berço e </a:t>
            </a:r>
            <a:r>
              <a:rPr lang="pt-BR" dirty="0" smtClean="0"/>
              <a:t>iniciado medidas </a:t>
            </a:r>
            <a:r>
              <a:rPr lang="pt-BR" dirty="0"/>
              <a:t>neuroprotetoras. Já prescrito HV com THT:80 e TIG:5 e fentanil </a:t>
            </a:r>
            <a:r>
              <a:rPr lang="pt-BR" dirty="0" smtClean="0"/>
              <a:t>de 0,5</a:t>
            </a:r>
            <a:r>
              <a:rPr lang="pt-BR" dirty="0"/>
              <a:t>.</a:t>
            </a:r>
          </a:p>
          <a:p>
            <a:pPr marL="45720" indent="0">
              <a:buNone/>
            </a:pPr>
            <a:r>
              <a:rPr lang="pt-BR" dirty="0" smtClean="0"/>
              <a:t>   Colocado </a:t>
            </a:r>
            <a:r>
              <a:rPr lang="pt-BR" dirty="0"/>
              <a:t>em modo A/C, com FiO2:40%/ FR:40/ Pi:13/ </a:t>
            </a:r>
            <a:endParaRPr lang="pt-BR" dirty="0" smtClean="0"/>
          </a:p>
          <a:p>
            <a:pPr marL="45720" indent="0">
              <a:buNone/>
            </a:pPr>
            <a:r>
              <a:rPr lang="pt-BR" dirty="0"/>
              <a:t> </a:t>
            </a:r>
            <a:r>
              <a:rPr lang="pt-BR" dirty="0" smtClean="0"/>
              <a:t>  PEEP:5/ Ti</a:t>
            </a:r>
            <a:r>
              <a:rPr lang="pt-BR" dirty="0"/>
              <a:t>: 0,35.</a:t>
            </a:r>
          </a:p>
          <a:p>
            <a:pPr marL="45720" indent="0">
              <a:buNone/>
            </a:pPr>
            <a:r>
              <a:rPr lang="pt-BR" dirty="0" smtClean="0"/>
              <a:t>   SatO2</a:t>
            </a:r>
            <a:r>
              <a:rPr lang="pt-BR" dirty="0"/>
              <a:t>: 100% e FC: 125bpm</a:t>
            </a:r>
            <a:r>
              <a:rPr lang="pt-BR" dirty="0" smtClean="0"/>
              <a:t>.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/>
              <a:t>Cd: </a:t>
            </a:r>
            <a:r>
              <a:rPr lang="pt-BR" dirty="0" smtClean="0"/>
              <a:t>- Aguardo </a:t>
            </a:r>
            <a:r>
              <a:rPr lang="pt-BR" dirty="0"/>
              <a:t>término da fase </a:t>
            </a:r>
            <a:r>
              <a:rPr lang="pt-BR" dirty="0" smtClean="0"/>
              <a:t>rápida</a:t>
            </a:r>
          </a:p>
          <a:p>
            <a:endParaRPr lang="pt-BR" dirty="0"/>
          </a:p>
          <a:p>
            <a:pPr marL="45720" indent="0">
              <a:buNone/>
            </a:pPr>
            <a:r>
              <a:rPr lang="pt-BR" dirty="0" smtClean="0"/>
              <a:t>  - Solicito </a:t>
            </a:r>
            <a:r>
              <a:rPr lang="pt-BR" dirty="0"/>
              <a:t>R</a:t>
            </a:r>
            <a:r>
              <a:rPr lang="pt-BR" dirty="0" smtClean="0"/>
              <a:t>aio-x </a:t>
            </a:r>
            <a:r>
              <a:rPr lang="pt-BR" dirty="0"/>
              <a:t>tórax e </a:t>
            </a:r>
            <a:r>
              <a:rPr lang="pt-BR" dirty="0" smtClean="0"/>
              <a:t>Ecotransfontanelar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10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23528" y="476672"/>
            <a:ext cx="8424936" cy="5904656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pt-BR" b="1" dirty="0" smtClean="0"/>
              <a:t>AVALIAÇÃO </a:t>
            </a:r>
            <a:r>
              <a:rPr lang="pt-BR" b="1" dirty="0"/>
              <a:t>VESPERTINA - UTIN - </a:t>
            </a:r>
            <a:r>
              <a:rPr lang="pt-BR" b="1" dirty="0" smtClean="0"/>
              <a:t>HMIB</a:t>
            </a:r>
            <a:endParaRPr lang="pt-BR" b="1" dirty="0"/>
          </a:p>
          <a:p>
            <a:r>
              <a:rPr lang="pt-BR" sz="2300" b="1" u="sng" dirty="0" smtClean="0"/>
              <a:t>4h </a:t>
            </a:r>
            <a:r>
              <a:rPr lang="pt-BR" sz="2300" b="1" u="sng" dirty="0"/>
              <a:t>de vida</a:t>
            </a:r>
          </a:p>
          <a:p>
            <a:pPr marL="45720" indent="0">
              <a:buNone/>
            </a:pPr>
            <a:endParaRPr lang="pt-BR" sz="2300" dirty="0"/>
          </a:p>
          <a:p>
            <a:pPr marL="45720" indent="0">
              <a:buNone/>
            </a:pPr>
            <a:r>
              <a:rPr lang="pt-BR" sz="2300" dirty="0" smtClean="0"/>
              <a:t>Em </a:t>
            </a:r>
            <a:r>
              <a:rPr lang="pt-BR" sz="2300" dirty="0"/>
              <a:t>uso de:</a:t>
            </a:r>
          </a:p>
          <a:p>
            <a:r>
              <a:rPr lang="pt-BR" sz="2300" dirty="0"/>
              <a:t>D</a:t>
            </a:r>
            <a:r>
              <a:rPr lang="pt-BR" sz="2300" dirty="0" smtClean="0"/>
              <a:t>obutamina </a:t>
            </a:r>
            <a:r>
              <a:rPr lang="pt-BR" sz="2300" dirty="0"/>
              <a:t>10</a:t>
            </a:r>
          </a:p>
          <a:p>
            <a:r>
              <a:rPr lang="pt-BR" sz="2300" dirty="0"/>
              <a:t>F</a:t>
            </a:r>
            <a:r>
              <a:rPr lang="pt-BR" sz="2300" dirty="0" smtClean="0"/>
              <a:t>enobarbital </a:t>
            </a:r>
            <a:r>
              <a:rPr lang="pt-BR" sz="2300" dirty="0"/>
              <a:t>- já recebeu ataque de 10 mg/kg</a:t>
            </a:r>
          </a:p>
          <a:p>
            <a:r>
              <a:rPr lang="pt-BR" sz="2300" dirty="0" smtClean="0"/>
              <a:t>VM</a:t>
            </a:r>
            <a:r>
              <a:rPr lang="pt-BR" sz="2300" dirty="0"/>
              <a:t>: 5 x 18 Ti 0,35 Fr 30 Fio2 30% Vc 10 ml/kg</a:t>
            </a:r>
          </a:p>
          <a:p>
            <a:r>
              <a:rPr lang="pt-BR" sz="2300" dirty="0"/>
              <a:t>H</a:t>
            </a:r>
            <a:r>
              <a:rPr lang="pt-BR" sz="2300" dirty="0" smtClean="0"/>
              <a:t>ipotermia terapêutica</a:t>
            </a:r>
            <a:endParaRPr lang="pt-BR" sz="2300" dirty="0"/>
          </a:p>
          <a:p>
            <a:pPr marL="45720" indent="0">
              <a:buNone/>
            </a:pPr>
            <a:endParaRPr lang="pt-BR" sz="2300" dirty="0"/>
          </a:p>
          <a:p>
            <a:r>
              <a:rPr lang="pt-BR" sz="2300" dirty="0" smtClean="0"/>
              <a:t>Evolução: Paciente </a:t>
            </a:r>
            <a:r>
              <a:rPr lang="pt-BR" sz="2300" dirty="0"/>
              <a:t>segue gravíssimo, mal perfundido, mantendo crises </a:t>
            </a:r>
            <a:r>
              <a:rPr lang="pt-BR" sz="2300" dirty="0" smtClean="0"/>
              <a:t>convulsivas (início com 2h de vida) e </a:t>
            </a:r>
            <a:r>
              <a:rPr lang="pt-BR" sz="2300" dirty="0"/>
              <a:t>com postura de decorticação. Rx de tórax solicitado ainda não foi </a:t>
            </a:r>
            <a:r>
              <a:rPr lang="pt-BR" sz="2300" dirty="0" smtClean="0"/>
              <a:t>realizado. SOG </a:t>
            </a:r>
            <a:r>
              <a:rPr lang="pt-BR" sz="2300" dirty="0"/>
              <a:t>drenando secreção em sangue vivo.</a:t>
            </a:r>
          </a:p>
          <a:p>
            <a:pPr marL="45720" indent="0">
              <a:buNone/>
            </a:pPr>
            <a:endParaRPr lang="pt-BR" sz="2300" dirty="0"/>
          </a:p>
          <a:p>
            <a:r>
              <a:rPr lang="pt-BR" sz="2300" dirty="0" smtClean="0"/>
              <a:t>Exame Físico: RN </a:t>
            </a:r>
            <a:r>
              <a:rPr lang="pt-BR" sz="2300" dirty="0"/>
              <a:t>gravíssimo, </a:t>
            </a:r>
            <a:r>
              <a:rPr lang="pt-BR" sz="2300" dirty="0" smtClean="0"/>
              <a:t>pálido, </a:t>
            </a:r>
            <a:r>
              <a:rPr lang="pt-BR" sz="2300" dirty="0"/>
              <a:t>hipoativo, arreativo, perfusão ruim, cianose </a:t>
            </a:r>
            <a:r>
              <a:rPr lang="pt-BR" sz="2300" dirty="0" smtClean="0"/>
              <a:t>de extremidades</a:t>
            </a:r>
            <a:r>
              <a:rPr lang="pt-BR" sz="2300" dirty="0"/>
              <a:t>.</a:t>
            </a:r>
          </a:p>
          <a:p>
            <a:r>
              <a:rPr lang="pt-BR" sz="2300" dirty="0"/>
              <a:t>AR: MV+, sem RA</a:t>
            </a:r>
            <a:r>
              <a:rPr lang="pt-BR" sz="2300" dirty="0" smtClean="0"/>
              <a:t>.</a:t>
            </a:r>
            <a:endParaRPr lang="pt-BR" sz="2300" dirty="0"/>
          </a:p>
        </p:txBody>
      </p:sp>
    </p:spTree>
    <p:extLst>
      <p:ext uri="{BB962C8B-B14F-4D97-AF65-F5344CB8AC3E}">
        <p14:creationId xmlns:p14="http://schemas.microsoft.com/office/powerpoint/2010/main" val="5910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548680"/>
            <a:ext cx="8352928" cy="5832648"/>
          </a:xfrm>
        </p:spPr>
        <p:txBody>
          <a:bodyPr/>
          <a:lstStyle/>
          <a:p>
            <a:pPr lvl="0">
              <a:buClr>
                <a:srgbClr val="F14124">
                  <a:lumMod val="75000"/>
                </a:srgbClr>
              </a:buClr>
            </a:pPr>
            <a:r>
              <a:rPr lang="pt-BR" dirty="0">
                <a:solidFill>
                  <a:prstClr val="black">
                    <a:lumMod val="75000"/>
                    <a:lumOff val="25000"/>
                  </a:prstClr>
                </a:solidFill>
              </a:rPr>
              <a:t>ACV: RCR2T, BNF, sem sopros</a:t>
            </a:r>
            <a:r>
              <a:rPr lang="pt-BR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pt-BR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r>
              <a:rPr lang="pt-BR" dirty="0">
                <a:solidFill>
                  <a:prstClr val="black">
                    <a:lumMod val="75000"/>
                    <a:lumOff val="25000"/>
                  </a:prstClr>
                </a:solidFill>
              </a:rPr>
              <a:t>Abd: plano, flácido; RHA </a:t>
            </a:r>
            <a:r>
              <a:rPr lang="pt-BR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neg</a:t>
            </a:r>
            <a:endParaRPr lang="pt-BR" dirty="0" smtClean="0"/>
          </a:p>
          <a:p>
            <a:r>
              <a:rPr lang="pt-BR" dirty="0" smtClean="0"/>
              <a:t>Ext</a:t>
            </a:r>
            <a:r>
              <a:rPr lang="pt-BR" dirty="0"/>
              <a:t>: em flexão, pulsos finos, mal perfundidas e cianóticas</a:t>
            </a:r>
          </a:p>
          <a:p>
            <a:r>
              <a:rPr lang="pt-BR" dirty="0"/>
              <a:t>SNC: arreativo; postura de </a:t>
            </a:r>
            <a:r>
              <a:rPr lang="pt-BR" dirty="0" smtClean="0"/>
              <a:t>decorticação - Sat 98% FC: 132 bpm</a:t>
            </a:r>
            <a:endParaRPr lang="pt-BR" dirty="0"/>
          </a:p>
          <a:p>
            <a:pPr marL="45720" indent="0">
              <a:buNone/>
            </a:pPr>
            <a:endParaRPr lang="pt-BR" dirty="0"/>
          </a:p>
          <a:p>
            <a:pPr marL="45720" indent="0">
              <a:buNone/>
            </a:pPr>
            <a:r>
              <a:rPr lang="pt-BR" dirty="0" smtClean="0"/>
              <a:t>CD</a:t>
            </a:r>
            <a:r>
              <a:rPr lang="pt-BR" dirty="0"/>
              <a:t>: </a:t>
            </a:r>
            <a:endParaRPr lang="pt-BR" dirty="0" smtClean="0"/>
          </a:p>
          <a:p>
            <a:r>
              <a:rPr lang="pt-BR" dirty="0"/>
              <a:t>P</a:t>
            </a:r>
            <a:r>
              <a:rPr lang="pt-BR" dirty="0" smtClean="0"/>
              <a:t>rescrevo </a:t>
            </a:r>
            <a:r>
              <a:rPr lang="pt-BR" dirty="0"/>
              <a:t>FR 20 ml/kg</a:t>
            </a:r>
          </a:p>
          <a:p>
            <a:r>
              <a:rPr lang="pt-BR" dirty="0" smtClean="0"/>
              <a:t>Puncionar </a:t>
            </a:r>
            <a:r>
              <a:rPr lang="pt-BR" dirty="0"/>
              <a:t>acesso central adicional</a:t>
            </a:r>
          </a:p>
          <a:p>
            <a:r>
              <a:rPr lang="pt-BR" dirty="0" smtClean="0"/>
              <a:t>Instalar PA invasiva</a:t>
            </a:r>
            <a:endParaRPr lang="pt-BR" dirty="0"/>
          </a:p>
          <a:p>
            <a:r>
              <a:rPr lang="pt-BR" dirty="0" smtClean="0"/>
              <a:t>Faço </a:t>
            </a:r>
            <a:r>
              <a:rPr lang="pt-BR" dirty="0"/>
              <a:t>mais 10mg/kg de fenobarbital</a:t>
            </a:r>
          </a:p>
          <a:p>
            <a:r>
              <a:rPr lang="pt-BR" dirty="0" smtClean="0"/>
              <a:t>Colho </a:t>
            </a:r>
            <a:r>
              <a:rPr lang="pt-BR" dirty="0"/>
              <a:t>exames controle após acesso central</a:t>
            </a:r>
          </a:p>
          <a:p>
            <a:r>
              <a:rPr lang="pt-BR" dirty="0" smtClean="0"/>
              <a:t>Aguardo </a:t>
            </a:r>
            <a:r>
              <a:rPr lang="pt-BR" dirty="0"/>
              <a:t>rx de </a:t>
            </a:r>
            <a:r>
              <a:rPr lang="pt-BR" dirty="0" smtClean="0"/>
              <a:t>tórax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10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352928" cy="6120680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endParaRPr lang="pt-BR" dirty="0" smtClean="0"/>
          </a:p>
          <a:p>
            <a:r>
              <a:rPr lang="pt-BR" dirty="0"/>
              <a:t>C</a:t>
            </a:r>
            <a:r>
              <a:rPr lang="pt-BR" dirty="0" smtClean="0"/>
              <a:t>ompletei </a:t>
            </a:r>
            <a:r>
              <a:rPr lang="pt-BR" dirty="0"/>
              <a:t>30 e depois 40mg/kg de </a:t>
            </a:r>
            <a:r>
              <a:rPr lang="pt-BR" dirty="0" smtClean="0"/>
              <a:t>fenobarbital</a:t>
            </a:r>
            <a:r>
              <a:rPr lang="pt-BR" dirty="0"/>
              <a:t>. Trinta minutos </a:t>
            </a:r>
            <a:r>
              <a:rPr lang="pt-BR" dirty="0" smtClean="0"/>
              <a:t>depois persiste </a:t>
            </a:r>
            <a:r>
              <a:rPr lang="pt-BR" dirty="0"/>
              <a:t>com convulsões -&gt; inicio </a:t>
            </a:r>
            <a:r>
              <a:rPr lang="pt-BR" dirty="0" smtClean="0"/>
              <a:t>difenilhidantoínal </a:t>
            </a:r>
            <a:r>
              <a:rPr lang="pt-BR" dirty="0"/>
              <a:t>20 mg /</a:t>
            </a:r>
            <a:r>
              <a:rPr lang="pt-BR" dirty="0" smtClean="0"/>
              <a:t>kg.</a:t>
            </a:r>
          </a:p>
          <a:p>
            <a:endParaRPr lang="pt-BR" dirty="0"/>
          </a:p>
          <a:p>
            <a:r>
              <a:rPr lang="pt-BR" b="1" u="sng" dirty="0" smtClean="0"/>
              <a:t>6h de vida</a:t>
            </a:r>
          </a:p>
          <a:p>
            <a:r>
              <a:rPr lang="pt-BR" dirty="0" smtClean="0"/>
              <a:t>Paciente </a:t>
            </a:r>
            <a:r>
              <a:rPr lang="pt-BR" dirty="0"/>
              <a:t>mantem crises convulsiva, agora hipertônicas - faço mais 10 </a:t>
            </a:r>
            <a:r>
              <a:rPr lang="pt-BR" dirty="0" smtClean="0"/>
              <a:t>mg/kg</a:t>
            </a:r>
            <a:r>
              <a:rPr lang="pt-BR" dirty="0"/>
              <a:t> </a:t>
            </a:r>
            <a:r>
              <a:rPr lang="pt-BR" dirty="0" smtClean="0"/>
              <a:t>de difenilhidantoína </a:t>
            </a:r>
            <a:r>
              <a:rPr lang="pt-BR" dirty="0"/>
              <a:t>(já recebeu 20 mg/kg)</a:t>
            </a:r>
          </a:p>
          <a:p>
            <a:r>
              <a:rPr lang="pt-BR" dirty="0"/>
              <a:t>T</a:t>
            </a:r>
            <a:r>
              <a:rPr lang="pt-BR" dirty="0" smtClean="0"/>
              <a:t>entada </a:t>
            </a:r>
            <a:r>
              <a:rPr lang="pt-BR" dirty="0"/>
              <a:t>punção de </a:t>
            </a:r>
            <a:r>
              <a:rPr lang="pt-BR" dirty="0" smtClean="0"/>
              <a:t>PAI, </a:t>
            </a:r>
            <a:r>
              <a:rPr lang="pt-BR" dirty="0"/>
              <a:t>sem sucesso. Puncionado </a:t>
            </a:r>
            <a:r>
              <a:rPr lang="pt-BR" dirty="0" smtClean="0"/>
              <a:t>VSCE; procedimento </a:t>
            </a:r>
            <a:r>
              <a:rPr lang="pt-BR" dirty="0"/>
              <a:t>sem </a:t>
            </a:r>
            <a:r>
              <a:rPr lang="pt-BR" dirty="0" smtClean="0"/>
              <a:t>intercorrências.</a:t>
            </a:r>
            <a:endParaRPr lang="pt-BR" dirty="0"/>
          </a:p>
          <a:p>
            <a:r>
              <a:rPr lang="pt-BR" dirty="0" smtClean="0"/>
              <a:t>Paciente </a:t>
            </a:r>
            <a:r>
              <a:rPr lang="pt-BR" dirty="0"/>
              <a:t>muito grave, sem diurese desde o nascimento, pulsos </a:t>
            </a:r>
            <a:r>
              <a:rPr lang="pt-BR" dirty="0" smtClean="0"/>
              <a:t>finos, não conseguimos </a:t>
            </a:r>
            <a:r>
              <a:rPr lang="pt-BR" dirty="0"/>
              <a:t>aferir </a:t>
            </a:r>
            <a:r>
              <a:rPr lang="pt-BR" dirty="0" smtClean="0"/>
              <a:t>PA</a:t>
            </a:r>
          </a:p>
          <a:p>
            <a:endParaRPr lang="pt-BR" dirty="0"/>
          </a:p>
          <a:p>
            <a:pPr marL="45720" indent="0">
              <a:buNone/>
            </a:pPr>
            <a:r>
              <a:rPr lang="pt-BR" dirty="0" smtClean="0"/>
              <a:t>CD</a:t>
            </a:r>
            <a:r>
              <a:rPr lang="pt-BR" dirty="0"/>
              <a:t>: </a:t>
            </a:r>
            <a:r>
              <a:rPr lang="pt-BR" dirty="0" smtClean="0"/>
              <a:t>Prescrevo </a:t>
            </a:r>
            <a:r>
              <a:rPr lang="pt-BR" dirty="0"/>
              <a:t>outra </a:t>
            </a:r>
            <a:r>
              <a:rPr lang="pt-BR" dirty="0" smtClean="0"/>
              <a:t>Fase rápida </a:t>
            </a:r>
            <a:r>
              <a:rPr lang="pt-BR" dirty="0"/>
              <a:t>20 ml/kg</a:t>
            </a:r>
          </a:p>
          <a:p>
            <a:r>
              <a:rPr lang="pt-BR" dirty="0" smtClean="0"/>
              <a:t> Aumento </a:t>
            </a:r>
            <a:r>
              <a:rPr lang="pt-BR" dirty="0"/>
              <a:t>dobutamina para 20</a:t>
            </a:r>
          </a:p>
          <a:p>
            <a:r>
              <a:rPr lang="pt-BR" dirty="0" smtClean="0"/>
              <a:t> Inicio </a:t>
            </a:r>
            <a:r>
              <a:rPr lang="pt-BR" dirty="0"/>
              <a:t>adrenalina de 0,2</a:t>
            </a:r>
          </a:p>
          <a:p>
            <a:r>
              <a:rPr lang="pt-BR" dirty="0"/>
              <a:t> </a:t>
            </a:r>
            <a:r>
              <a:rPr lang="pt-BR" dirty="0" smtClean="0"/>
              <a:t>Colher </a:t>
            </a:r>
            <a:r>
              <a:rPr lang="pt-BR" dirty="0"/>
              <a:t>exames após início da adrenalina</a:t>
            </a:r>
          </a:p>
          <a:p>
            <a:r>
              <a:rPr lang="pt-BR" dirty="0"/>
              <a:t> </a:t>
            </a:r>
            <a:r>
              <a:rPr lang="pt-BR" dirty="0" smtClean="0"/>
              <a:t>Monitorização </a:t>
            </a:r>
            <a:r>
              <a:rPr lang="pt-BR" dirty="0"/>
              <a:t>cardíaca.</a:t>
            </a:r>
          </a:p>
        </p:txBody>
      </p:sp>
    </p:spTree>
    <p:extLst>
      <p:ext uri="{BB962C8B-B14F-4D97-AF65-F5344CB8AC3E}">
        <p14:creationId xmlns:p14="http://schemas.microsoft.com/office/powerpoint/2010/main" val="5910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920880" cy="1008112"/>
          </a:xfrm>
        </p:spPr>
        <p:txBody>
          <a:bodyPr/>
          <a:lstStyle/>
          <a:p>
            <a:pPr algn="l"/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755576" y="1340768"/>
            <a:ext cx="3672408" cy="4824536"/>
          </a:xfrm>
        </p:spPr>
        <p:txBody>
          <a:bodyPr>
            <a:normAutofit/>
          </a:bodyPr>
          <a:lstStyle/>
          <a:p>
            <a:r>
              <a:rPr lang="pt-BR" dirty="0"/>
              <a:t>30/08/2013 </a:t>
            </a:r>
            <a:r>
              <a:rPr lang="pt-BR" dirty="0" smtClean="0"/>
              <a:t>18:48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 smtClean="0"/>
              <a:t>Ca: 10.9</a:t>
            </a:r>
          </a:p>
          <a:p>
            <a:r>
              <a:rPr lang="pt-BR" dirty="0" smtClean="0"/>
              <a:t>Cr: 1.40</a:t>
            </a:r>
          </a:p>
          <a:p>
            <a:r>
              <a:rPr lang="pt-BR" dirty="0" smtClean="0">
                <a:solidFill>
                  <a:srgbClr val="FF0000"/>
                </a:solidFill>
              </a:rPr>
              <a:t>Mg: 1.30</a:t>
            </a:r>
          </a:p>
          <a:p>
            <a:r>
              <a:rPr lang="pt-BR" dirty="0" smtClean="0"/>
              <a:t>K: 4.40</a:t>
            </a:r>
          </a:p>
          <a:p>
            <a:r>
              <a:rPr lang="pt-BR" dirty="0" smtClean="0"/>
              <a:t>Na: 137</a:t>
            </a:r>
          </a:p>
          <a:p>
            <a:r>
              <a:rPr lang="pt-BR" dirty="0" smtClean="0"/>
              <a:t>TGO: 78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4"/>
          </p:nvPr>
        </p:nvSpPr>
        <p:spPr>
          <a:xfrm>
            <a:off x="3923928" y="1340768"/>
            <a:ext cx="4176464" cy="4464496"/>
          </a:xfrm>
        </p:spPr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TGP</a:t>
            </a:r>
            <a:r>
              <a:rPr lang="pt-BR" dirty="0"/>
              <a:t>: 11</a:t>
            </a:r>
          </a:p>
          <a:p>
            <a:r>
              <a:rPr lang="pt-BR" dirty="0"/>
              <a:t>Ur: 33</a:t>
            </a:r>
          </a:p>
          <a:p>
            <a:r>
              <a:rPr lang="pt-BR" dirty="0"/>
              <a:t>Hb: 15.8</a:t>
            </a:r>
          </a:p>
          <a:p>
            <a:r>
              <a:rPr lang="pt-BR" dirty="0"/>
              <a:t>Ht: 44.7%</a:t>
            </a:r>
          </a:p>
          <a:p>
            <a:r>
              <a:rPr lang="pt-BR" dirty="0"/>
              <a:t>Leuco: </a:t>
            </a:r>
            <a:r>
              <a:rPr lang="pt-BR" dirty="0">
                <a:solidFill>
                  <a:srgbClr val="FF0000"/>
                </a:solidFill>
              </a:rPr>
              <a:t>28.2mil </a:t>
            </a:r>
            <a:endParaRPr lang="pt-BR" dirty="0" smtClean="0">
              <a:solidFill>
                <a:srgbClr val="FF0000"/>
              </a:solidFill>
            </a:endParaRPr>
          </a:p>
          <a:p>
            <a:pPr marL="45720" indent="0">
              <a:buNone/>
            </a:pPr>
            <a:r>
              <a:rPr lang="pt-BR" dirty="0" smtClean="0"/>
              <a:t>(</a:t>
            </a:r>
            <a:r>
              <a:rPr lang="pt-BR" dirty="0"/>
              <a:t>N: 77/B:6/S:71/E:0/M:3/L:20)</a:t>
            </a:r>
          </a:p>
          <a:p>
            <a:r>
              <a:rPr lang="pt-BR" dirty="0"/>
              <a:t>Plaquetas:179mil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46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352928" cy="6120680"/>
          </a:xfrm>
        </p:spPr>
        <p:txBody>
          <a:bodyPr>
            <a:normAutofit/>
          </a:bodyPr>
          <a:lstStyle/>
          <a:p>
            <a:r>
              <a:rPr lang="pt-BR" dirty="0"/>
              <a:t> Colhido gasometria venosa:</a:t>
            </a:r>
          </a:p>
          <a:p>
            <a:r>
              <a:rPr lang="en-US" dirty="0" smtClean="0"/>
              <a:t>pH: </a:t>
            </a:r>
            <a:r>
              <a:rPr lang="en-US" dirty="0"/>
              <a:t>7,13; </a:t>
            </a:r>
            <a:r>
              <a:rPr lang="en-US" dirty="0" smtClean="0">
                <a:solidFill>
                  <a:srgbClr val="FF0000"/>
                </a:solidFill>
              </a:rPr>
              <a:t>pCO2: </a:t>
            </a:r>
            <a:r>
              <a:rPr lang="en-US" dirty="0">
                <a:solidFill>
                  <a:srgbClr val="FF0000"/>
                </a:solidFill>
              </a:rPr>
              <a:t>21,8</a:t>
            </a:r>
            <a:r>
              <a:rPr lang="en-US" dirty="0"/>
              <a:t>; </a:t>
            </a:r>
            <a:r>
              <a:rPr lang="en-US" dirty="0" smtClean="0"/>
              <a:t>pO2: </a:t>
            </a:r>
            <a:r>
              <a:rPr lang="en-US" dirty="0"/>
              <a:t>53,5; </a:t>
            </a:r>
            <a:r>
              <a:rPr lang="en-US" dirty="0" smtClean="0"/>
              <a:t>Hb </a:t>
            </a:r>
            <a:r>
              <a:rPr lang="en-US" dirty="0"/>
              <a:t>12,6; </a:t>
            </a:r>
            <a:r>
              <a:rPr lang="en-US" dirty="0" smtClean="0"/>
              <a:t>Sat </a:t>
            </a:r>
            <a:r>
              <a:rPr lang="en-US" dirty="0"/>
              <a:t>86%; </a:t>
            </a:r>
            <a:r>
              <a:rPr lang="en-US" dirty="0" smtClean="0"/>
              <a:t>Lac </a:t>
            </a:r>
            <a:r>
              <a:rPr lang="en-US" dirty="0"/>
              <a:t>3,9; </a:t>
            </a:r>
            <a:r>
              <a:rPr lang="en-US" dirty="0" smtClean="0"/>
              <a:t>BE: </a:t>
            </a:r>
            <a:r>
              <a:rPr lang="en-US" dirty="0"/>
              <a:t>-17; </a:t>
            </a:r>
            <a:r>
              <a:rPr lang="en-US" dirty="0" smtClean="0"/>
              <a:t>Bic: </a:t>
            </a:r>
            <a:r>
              <a:rPr lang="en-US" dirty="0"/>
              <a:t>11,3</a:t>
            </a:r>
            <a:endParaRPr lang="pt-BR" dirty="0"/>
          </a:p>
          <a:p>
            <a:endParaRPr lang="pt-BR" dirty="0" smtClean="0"/>
          </a:p>
          <a:p>
            <a:r>
              <a:rPr lang="pt-BR" dirty="0" smtClean="0"/>
              <a:t>Rx </a:t>
            </a:r>
            <a:r>
              <a:rPr lang="pt-BR" dirty="0"/>
              <a:t>de tórax: pulmões com hiperinsuflação leve; não é </a:t>
            </a:r>
            <a:r>
              <a:rPr lang="pt-BR" dirty="0" smtClean="0"/>
              <a:t>possível </a:t>
            </a:r>
            <a:r>
              <a:rPr lang="pt-BR" dirty="0"/>
              <a:t>ver </a:t>
            </a:r>
            <a:r>
              <a:rPr lang="pt-BR" dirty="0" smtClean="0"/>
              <a:t>posição do </a:t>
            </a:r>
            <a:r>
              <a:rPr lang="pt-BR" dirty="0"/>
              <a:t>TOT; cateter umbilical muito introduzido; cateter de subclávia </a:t>
            </a:r>
            <a:r>
              <a:rPr lang="pt-BR" dirty="0" smtClean="0"/>
              <a:t>bem posicionado</a:t>
            </a:r>
            <a:r>
              <a:rPr lang="pt-BR" dirty="0"/>
              <a:t>; termômetros esofágico baixo.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 smtClean="0"/>
              <a:t>CD</a:t>
            </a:r>
            <a:r>
              <a:rPr lang="pt-BR" dirty="0"/>
              <a:t>: tracionar cateter umbilical</a:t>
            </a:r>
          </a:p>
          <a:p>
            <a:r>
              <a:rPr lang="pt-BR" dirty="0"/>
              <a:t>tracionar termômetros esofágico</a:t>
            </a:r>
          </a:p>
          <a:p>
            <a:r>
              <a:rPr lang="pt-BR" dirty="0"/>
              <a:t>solicito novo Rx de tórax</a:t>
            </a:r>
          </a:p>
          <a:p>
            <a:r>
              <a:rPr lang="pt-BR" dirty="0"/>
              <a:t>prescrevo reposição de </a:t>
            </a:r>
            <a:r>
              <a:rPr lang="pt-BR" dirty="0" smtClean="0"/>
              <a:t>bicarbonato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2670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352928" cy="6192688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pt-BR" dirty="0" smtClean="0"/>
              <a:t>REAVALIAÇÃO </a:t>
            </a:r>
            <a:r>
              <a:rPr lang="pt-BR" dirty="0"/>
              <a:t>NOTURNA </a:t>
            </a:r>
          </a:p>
          <a:p>
            <a:r>
              <a:rPr lang="de-DE" dirty="0"/>
              <a:t>1. RNT + AIG </a:t>
            </a:r>
            <a:r>
              <a:rPr lang="de-DE" dirty="0" smtClean="0"/>
              <a:t> - 2</a:t>
            </a:r>
            <a:r>
              <a:rPr lang="de-DE" dirty="0"/>
              <a:t>° </a:t>
            </a:r>
            <a:r>
              <a:rPr lang="de-DE" dirty="0" smtClean="0"/>
              <a:t>GEMELAR</a:t>
            </a:r>
            <a:endParaRPr lang="de-DE" dirty="0"/>
          </a:p>
          <a:p>
            <a:r>
              <a:rPr lang="pt-BR" dirty="0"/>
              <a:t>2. IG: 37 SEM + 2 DIAS</a:t>
            </a:r>
          </a:p>
          <a:p>
            <a:r>
              <a:rPr lang="pt-BR" dirty="0"/>
              <a:t>3. PARTO CESARIANA</a:t>
            </a:r>
          </a:p>
          <a:p>
            <a:r>
              <a:rPr lang="pt-BR" dirty="0"/>
              <a:t>4. ASFIXIA PERINATAL GRAVE - APGAR 1, 3 e 4</a:t>
            </a:r>
          </a:p>
          <a:p>
            <a:r>
              <a:rPr lang="pt-BR" dirty="0"/>
              <a:t>5. SHI - CONVULSÕES + DECORTICAÇÃO</a:t>
            </a:r>
          </a:p>
          <a:p>
            <a:r>
              <a:rPr lang="pt-BR" dirty="0"/>
              <a:t>6. ID: </a:t>
            </a:r>
            <a:r>
              <a:rPr lang="pt-BR" b="1" u="sng" dirty="0"/>
              <a:t>11 HORAS DE </a:t>
            </a:r>
            <a:r>
              <a:rPr lang="pt-BR" b="1" u="sng" dirty="0" smtClean="0"/>
              <a:t>VIDA</a:t>
            </a:r>
          </a:p>
          <a:p>
            <a:endParaRPr lang="pt-BR" dirty="0"/>
          </a:p>
          <a:p>
            <a:r>
              <a:rPr lang="pt-BR" sz="2600" dirty="0"/>
              <a:t>RN segue gravíssimo, no berço desligado devido às medidas </a:t>
            </a:r>
            <a:r>
              <a:rPr lang="pt-BR" sz="2600" dirty="0" smtClean="0"/>
              <a:t>neuroprotetoras, sob </a:t>
            </a:r>
            <a:r>
              <a:rPr lang="pt-BR" sz="2600" dirty="0"/>
              <a:t>ventilação mecânica modo A/C com FiO2: 30%, PI: 13, PEEP: 5, FR: </a:t>
            </a:r>
            <a:r>
              <a:rPr lang="pt-BR" sz="2600" dirty="0" smtClean="0"/>
              <a:t>30, TI</a:t>
            </a:r>
            <a:r>
              <a:rPr lang="pt-BR" sz="2600" dirty="0"/>
              <a:t>: </a:t>
            </a:r>
            <a:r>
              <a:rPr lang="pt-BR" sz="2600" dirty="0" smtClean="0"/>
              <a:t>0,35. Hidratação </a:t>
            </a:r>
            <a:r>
              <a:rPr lang="pt-BR" sz="2600" dirty="0"/>
              <a:t>venosa em curso com TH: 79,4 ml/Kg/dia e TIG: 4,6 </a:t>
            </a:r>
            <a:r>
              <a:rPr lang="pt-BR" sz="2600" dirty="0" smtClean="0"/>
              <a:t>mg/Kg/min. Dieta </a:t>
            </a:r>
            <a:r>
              <a:rPr lang="pt-BR" sz="2600" dirty="0"/>
              <a:t>oral zero. SOG aberta, improdutiva</a:t>
            </a:r>
            <a:r>
              <a:rPr lang="pt-BR" sz="2600" dirty="0" smtClean="0"/>
              <a:t>.</a:t>
            </a:r>
          </a:p>
          <a:p>
            <a:endParaRPr lang="pt-BR" dirty="0"/>
          </a:p>
          <a:p>
            <a:pPr marL="45720" indent="0">
              <a:buNone/>
            </a:pPr>
            <a:r>
              <a:rPr lang="pt-BR" b="1" dirty="0"/>
              <a:t>Em uso de:</a:t>
            </a:r>
          </a:p>
          <a:p>
            <a:r>
              <a:rPr lang="pt-BR" dirty="0"/>
              <a:t>- Fentanil(0,45),</a:t>
            </a:r>
          </a:p>
          <a:p>
            <a:r>
              <a:rPr lang="pt-BR" dirty="0"/>
              <a:t>- Dobutamina(19,6),</a:t>
            </a:r>
          </a:p>
          <a:p>
            <a:r>
              <a:rPr lang="pt-BR" dirty="0"/>
              <a:t>- Fenobarbital(5 - manutenção),</a:t>
            </a:r>
          </a:p>
          <a:p>
            <a:r>
              <a:rPr lang="pt-BR" dirty="0"/>
              <a:t>- Hidantal(5 - manutenção),</a:t>
            </a:r>
          </a:p>
          <a:p>
            <a:r>
              <a:rPr lang="pt-BR" dirty="0"/>
              <a:t>- Adrenalina(0,4),</a:t>
            </a:r>
          </a:p>
          <a:p>
            <a:r>
              <a:rPr lang="pt-BR" dirty="0"/>
              <a:t>- Omeprazol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199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332656"/>
            <a:ext cx="8208912" cy="6120680"/>
          </a:xfrm>
        </p:spPr>
        <p:txBody>
          <a:bodyPr/>
          <a:lstStyle/>
          <a:p>
            <a:pPr marL="45720" indent="0">
              <a:buNone/>
            </a:pPr>
            <a:r>
              <a:rPr lang="pt-BR" dirty="0"/>
              <a:t>Hoje recebeu:</a:t>
            </a:r>
          </a:p>
          <a:p>
            <a:r>
              <a:rPr lang="pt-BR" dirty="0"/>
              <a:t>- Bicarbonato de Sódio 1x,</a:t>
            </a:r>
          </a:p>
          <a:p>
            <a:r>
              <a:rPr lang="pt-BR" dirty="0"/>
              <a:t>- Fase Rápida 3x, Fenobarbital(40 mg/Kg),</a:t>
            </a:r>
          </a:p>
          <a:p>
            <a:r>
              <a:rPr lang="pt-BR" dirty="0"/>
              <a:t>- Hidantal(30 mg/Kg).</a:t>
            </a:r>
          </a:p>
          <a:p>
            <a:r>
              <a:rPr lang="pt-BR" dirty="0"/>
              <a:t>Está com THT de 101 ml/Kg/dia.</a:t>
            </a:r>
          </a:p>
          <a:p>
            <a:r>
              <a:rPr lang="pt-BR" dirty="0"/>
              <a:t>Diurese: 80 ml/11 horas =&gt; 2,6 ml/Kg/h (amarronzada com grumos).</a:t>
            </a:r>
          </a:p>
          <a:p>
            <a:r>
              <a:rPr lang="pt-BR" dirty="0"/>
              <a:t>Não eliminou mecônio.</a:t>
            </a:r>
          </a:p>
          <a:p>
            <a:endParaRPr lang="pt-BR" dirty="0" smtClean="0"/>
          </a:p>
          <a:p>
            <a:r>
              <a:rPr lang="pt-BR" dirty="0"/>
              <a:t>CONTROLES:</a:t>
            </a:r>
          </a:p>
          <a:p>
            <a:r>
              <a:rPr lang="pt-BR" dirty="0"/>
              <a:t>TAX: </a:t>
            </a:r>
            <a:r>
              <a:rPr lang="pt-BR" dirty="0" smtClean="0"/>
              <a:t>33,5°C (termômetro </a:t>
            </a:r>
            <a:r>
              <a:rPr lang="pt-BR" dirty="0"/>
              <a:t>esofágico)</a:t>
            </a:r>
          </a:p>
          <a:p>
            <a:r>
              <a:rPr lang="pt-BR" dirty="0"/>
              <a:t>PsAO2: 100%</a:t>
            </a:r>
          </a:p>
          <a:p>
            <a:r>
              <a:rPr lang="fr-FR" dirty="0"/>
              <a:t>FC: 143 à 159 bpm</a:t>
            </a:r>
          </a:p>
          <a:p>
            <a:r>
              <a:rPr lang="pt-BR" dirty="0"/>
              <a:t>PAM: 32 mmHg</a:t>
            </a:r>
          </a:p>
        </p:txBody>
      </p:sp>
    </p:spTree>
    <p:extLst>
      <p:ext uri="{BB962C8B-B14F-4D97-AF65-F5344CB8AC3E}">
        <p14:creationId xmlns:p14="http://schemas.microsoft.com/office/powerpoint/2010/main" val="5098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8280920" cy="5976664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pt-BR" dirty="0"/>
              <a:t>AO EXAME: </a:t>
            </a:r>
            <a:endParaRPr lang="pt-BR" dirty="0" smtClean="0"/>
          </a:p>
          <a:p>
            <a:r>
              <a:rPr lang="pt-BR" dirty="0" smtClean="0"/>
              <a:t>Extremamente </a:t>
            </a:r>
            <a:r>
              <a:rPr lang="pt-BR" dirty="0"/>
              <a:t>grave, cianose de extremidades, </a:t>
            </a:r>
            <a:r>
              <a:rPr lang="pt-BR" dirty="0" smtClean="0"/>
              <a:t>hidratado, perfusão lentificada</a:t>
            </a:r>
            <a:r>
              <a:rPr lang="pt-BR" dirty="0"/>
              <a:t>, em posição de decorticação.</a:t>
            </a:r>
          </a:p>
          <a:p>
            <a:r>
              <a:rPr lang="pt-BR" dirty="0"/>
              <a:t>AR: MV +, sem RA.</a:t>
            </a:r>
          </a:p>
          <a:p>
            <a:r>
              <a:rPr lang="pt-BR" dirty="0"/>
              <a:t>ACV: RCR em 2T, não auscultei sopro.</a:t>
            </a:r>
          </a:p>
          <a:p>
            <a:r>
              <a:rPr lang="pt-BR" dirty="0"/>
              <a:t>ABDOME: depressível.</a:t>
            </a:r>
          </a:p>
          <a:p>
            <a:r>
              <a:rPr lang="pt-BR" dirty="0"/>
              <a:t>EXTREMIDADES: com botinha e luva.</a:t>
            </a:r>
          </a:p>
          <a:p>
            <a:r>
              <a:rPr lang="pt-BR" dirty="0"/>
              <a:t>SN: apresenta clônus generalizado ao leve manuseio.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/>
              <a:t>PsAO2: 100%</a:t>
            </a:r>
          </a:p>
          <a:p>
            <a:r>
              <a:rPr lang="pt-BR" dirty="0"/>
              <a:t>PA: 112x42x37 mmHg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/>
              <a:t>PROGNÓSTICO: EXTREMAMENTE RESERVADO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/>
              <a:t>CD: Mantida</a:t>
            </a:r>
          </a:p>
        </p:txBody>
      </p:sp>
    </p:spTree>
    <p:extLst>
      <p:ext uri="{BB962C8B-B14F-4D97-AF65-F5344CB8AC3E}">
        <p14:creationId xmlns:p14="http://schemas.microsoft.com/office/powerpoint/2010/main" val="330758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9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4166175" cy="6264695"/>
          </a:xfrm>
        </p:spPr>
        <p:txBody>
          <a:bodyPr>
            <a:normAutofit fontScale="55000" lnSpcReduction="20000"/>
          </a:bodyPr>
          <a:lstStyle/>
          <a:p>
            <a:r>
              <a:rPr lang="pt-BR" sz="3500" b="1" u="sng" dirty="0" smtClean="0"/>
              <a:t>IDADE</a:t>
            </a:r>
            <a:r>
              <a:rPr lang="pt-BR" sz="3500" b="1" u="sng" dirty="0"/>
              <a:t>: 22 horas</a:t>
            </a:r>
          </a:p>
          <a:p>
            <a:endParaRPr lang="pt-BR" sz="2900" dirty="0"/>
          </a:p>
          <a:p>
            <a:pPr marL="45720" indent="0">
              <a:buNone/>
            </a:pPr>
            <a:r>
              <a:rPr lang="pt-BR" sz="2900" dirty="0"/>
              <a:t>DISPOSITIVOS:</a:t>
            </a:r>
          </a:p>
          <a:p>
            <a:r>
              <a:rPr lang="pt-BR" sz="2900" dirty="0"/>
              <a:t>Berço </a:t>
            </a:r>
            <a:r>
              <a:rPr lang="pt-BR" sz="2900" dirty="0" smtClean="0"/>
              <a:t>aquecido;</a:t>
            </a:r>
            <a:endParaRPr lang="pt-BR" sz="2900" dirty="0"/>
          </a:p>
          <a:p>
            <a:r>
              <a:rPr lang="pt-BR" sz="2900" dirty="0"/>
              <a:t>VPM modo AC com FiO2 30% / P 18x5 / FR 30 / TI 0,35 / MAP </a:t>
            </a:r>
            <a:r>
              <a:rPr lang="pt-BR" sz="2900" dirty="0" smtClean="0"/>
              <a:t>6,9;</a:t>
            </a:r>
            <a:endParaRPr lang="pt-BR" sz="2900" dirty="0"/>
          </a:p>
          <a:p>
            <a:r>
              <a:rPr lang="pt-BR" sz="2900" dirty="0"/>
              <a:t>SOG </a:t>
            </a:r>
            <a:r>
              <a:rPr lang="pt-BR" sz="2900" dirty="0" smtClean="0"/>
              <a:t>aberta;</a:t>
            </a:r>
            <a:endParaRPr lang="pt-BR" sz="2900" dirty="0"/>
          </a:p>
          <a:p>
            <a:r>
              <a:rPr lang="pt-BR" sz="2900" dirty="0"/>
              <a:t>Cateter venoso umbilical (desde 30/08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/>
              <a:t>Cateter de subclávia esquerda (desde 30/08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/>
              <a:t>Sonda vesical de </a:t>
            </a:r>
            <a:r>
              <a:rPr lang="pt-BR" sz="2900" dirty="0" smtClean="0"/>
              <a:t>demora;</a:t>
            </a:r>
            <a:endParaRPr lang="pt-BR" sz="2900" dirty="0"/>
          </a:p>
          <a:p>
            <a:endParaRPr lang="pt-BR" sz="2900" dirty="0"/>
          </a:p>
          <a:p>
            <a:pPr marL="45720" indent="0">
              <a:buNone/>
            </a:pPr>
            <a:r>
              <a:rPr lang="pt-BR" sz="2900" dirty="0"/>
              <a:t>EM USO DE:</a:t>
            </a:r>
          </a:p>
          <a:p>
            <a:r>
              <a:rPr lang="pt-BR" sz="2900" dirty="0"/>
              <a:t>Dieta </a:t>
            </a:r>
            <a:r>
              <a:rPr lang="pt-BR" sz="2900" dirty="0" smtClean="0"/>
              <a:t>zero;</a:t>
            </a:r>
            <a:endParaRPr lang="pt-BR" sz="2900" dirty="0"/>
          </a:p>
          <a:p>
            <a:r>
              <a:rPr lang="pt-BR" sz="2900" dirty="0"/>
              <a:t>HV com TIG: 2,0mg/kg/min e AA: </a:t>
            </a:r>
            <a:r>
              <a:rPr lang="pt-BR" sz="2900" dirty="0" smtClean="0"/>
              <a:t>2,5g/kg;</a:t>
            </a:r>
            <a:endParaRPr lang="pt-BR" sz="2900" dirty="0"/>
          </a:p>
          <a:p>
            <a:r>
              <a:rPr lang="pt-BR" sz="2900" dirty="0"/>
              <a:t>Dobutamina (20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/>
              <a:t>Adrenalina (0,4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/>
              <a:t>Fenocris (5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 smtClean="0"/>
              <a:t>Omeprazol;</a:t>
            </a:r>
            <a:endParaRPr lang="pt-BR" sz="2900" dirty="0"/>
          </a:p>
          <a:p>
            <a:r>
              <a:rPr lang="pt-BR" sz="2900" dirty="0"/>
              <a:t>Hidantal (5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 smtClean="0"/>
              <a:t>Insulina;</a:t>
            </a:r>
            <a:endParaRPr lang="pt-BR" sz="2900" dirty="0"/>
          </a:p>
          <a:p>
            <a:endParaRPr lang="pt-BR" dirty="0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14"/>
          </p:nvPr>
        </p:nvSpPr>
        <p:spPr>
          <a:xfrm>
            <a:off x="4645152" y="260648"/>
            <a:ext cx="4319336" cy="6264696"/>
          </a:xfrm>
        </p:spPr>
        <p:txBody>
          <a:bodyPr>
            <a:normAutofit fontScale="85000" lnSpcReduction="10000"/>
          </a:bodyPr>
          <a:lstStyle/>
          <a:p>
            <a:pPr marL="45720" indent="0" algn="just">
              <a:buNone/>
            </a:pPr>
            <a:r>
              <a:rPr lang="pt-BR" sz="1900" dirty="0"/>
              <a:t>CONTROLES:</a:t>
            </a:r>
          </a:p>
          <a:p>
            <a:pPr algn="just"/>
            <a:r>
              <a:rPr lang="pt-BR" sz="1900" dirty="0"/>
              <a:t>Temp: 33,5 - 33,5 - 34 - </a:t>
            </a:r>
            <a:r>
              <a:rPr lang="pt-BR" sz="1900" dirty="0" smtClean="0"/>
              <a:t>35,6°C;</a:t>
            </a:r>
            <a:endParaRPr lang="pt-BR" sz="1900" dirty="0"/>
          </a:p>
          <a:p>
            <a:pPr algn="just"/>
            <a:r>
              <a:rPr lang="pt-BR" sz="1900" dirty="0"/>
              <a:t>FC: 143 - 159 - 143 - 147 - </a:t>
            </a:r>
            <a:r>
              <a:rPr lang="pt-BR" sz="1900" dirty="0" smtClean="0"/>
              <a:t>148bpm;</a:t>
            </a:r>
            <a:endParaRPr lang="pt-BR" sz="1900" dirty="0"/>
          </a:p>
          <a:p>
            <a:pPr algn="just"/>
            <a:r>
              <a:rPr lang="pt-BR" sz="1900" dirty="0"/>
              <a:t>SatO2: 100 - 100 - 100 - 100</a:t>
            </a:r>
            <a:r>
              <a:rPr lang="pt-BR" sz="1900" dirty="0" smtClean="0"/>
              <a:t>%;</a:t>
            </a:r>
            <a:endParaRPr lang="pt-BR" sz="1900" dirty="0"/>
          </a:p>
          <a:p>
            <a:pPr algn="just"/>
            <a:r>
              <a:rPr lang="pt-BR" sz="1900" dirty="0"/>
              <a:t>PAM: 32 - 32 - 37 - Agora: 49x23 (32</a:t>
            </a:r>
            <a:r>
              <a:rPr lang="pt-BR" sz="1900" dirty="0" smtClean="0"/>
              <a:t>);</a:t>
            </a:r>
            <a:endParaRPr lang="pt-BR" sz="1900" dirty="0"/>
          </a:p>
          <a:p>
            <a:pPr algn="just"/>
            <a:r>
              <a:rPr lang="pt-BR" sz="1900" dirty="0"/>
              <a:t>Dx: 185 - 350 - 346 - 345 - 368 - 330 -</a:t>
            </a:r>
            <a:r>
              <a:rPr lang="pt-BR" sz="1900" dirty="0" smtClean="0"/>
              <a:t>293;</a:t>
            </a:r>
            <a:endParaRPr lang="pt-BR" sz="1900" dirty="0"/>
          </a:p>
          <a:p>
            <a:pPr algn="just"/>
            <a:r>
              <a:rPr lang="pt-BR" sz="1900" dirty="0"/>
              <a:t>Diurese: 7,3mL/kg/h. Diurese osmótica - glicosúria </a:t>
            </a:r>
            <a:r>
              <a:rPr lang="pt-BR" sz="1900" dirty="0" smtClean="0"/>
              <a:t>positiva;</a:t>
            </a:r>
            <a:endParaRPr lang="pt-BR" sz="1900" dirty="0"/>
          </a:p>
          <a:p>
            <a:pPr algn="just"/>
            <a:r>
              <a:rPr lang="pt-BR" sz="1900" dirty="0"/>
              <a:t>Evacuações: </a:t>
            </a:r>
            <a:r>
              <a:rPr lang="pt-BR" sz="1900" dirty="0" smtClean="0"/>
              <a:t>ausentes.</a:t>
            </a:r>
            <a:endParaRPr lang="pt-BR" sz="1900" dirty="0"/>
          </a:p>
          <a:p>
            <a:pPr algn="just"/>
            <a:endParaRPr lang="pt-BR" sz="1900" dirty="0" smtClean="0"/>
          </a:p>
          <a:p>
            <a:pPr algn="just"/>
            <a:r>
              <a:rPr lang="pt-BR" sz="1900" dirty="0"/>
              <a:t>EVOLUÇÃO: RN segue muito grave, sob VPM com </a:t>
            </a:r>
            <a:r>
              <a:rPr lang="pt-BR" sz="1900" dirty="0" smtClean="0"/>
              <a:t>parâmetros </a:t>
            </a:r>
            <a:r>
              <a:rPr lang="pt-BR" sz="1900" dirty="0"/>
              <a:t>descritos, </a:t>
            </a:r>
            <a:r>
              <a:rPr lang="pt-BR" sz="1900" dirty="0" smtClean="0"/>
              <a:t>em protocolo </a:t>
            </a:r>
            <a:r>
              <a:rPr lang="pt-BR" sz="1900" dirty="0"/>
              <a:t>de hipotermia. SatO2 sempre 100%. SOG improdutiva. </a:t>
            </a:r>
            <a:r>
              <a:rPr lang="pt-BR" sz="1900" dirty="0" smtClean="0"/>
              <a:t>Instabilidade hemodinâmica </a:t>
            </a:r>
            <a:r>
              <a:rPr lang="pt-BR" sz="1900" dirty="0"/>
              <a:t>mesmo com adrenalina e dobutamina. Apresentou </a:t>
            </a:r>
            <a:r>
              <a:rPr lang="pt-BR" sz="1900" dirty="0" smtClean="0"/>
              <a:t>vários episódios </a:t>
            </a:r>
            <a:r>
              <a:rPr lang="pt-BR" sz="1900" dirty="0"/>
              <a:t>de convulsão ontem - feito novo ataque de fenocris (completou </a:t>
            </a:r>
            <a:r>
              <a:rPr lang="pt-BR" sz="1900" dirty="0" smtClean="0"/>
              <a:t>40) e </a:t>
            </a:r>
            <a:r>
              <a:rPr lang="pt-BR" sz="1900" dirty="0"/>
              <a:t>hidantal (30). Agora pela manhã continua com movimentos tipo </a:t>
            </a:r>
            <a:r>
              <a:rPr lang="pt-BR" sz="1900" dirty="0" smtClean="0"/>
              <a:t>gasping. Quadro </a:t>
            </a:r>
            <a:r>
              <a:rPr lang="pt-BR" sz="1900" dirty="0"/>
              <a:t>de hiperglicemia associado - em uso de insulina desde 3h da </a:t>
            </a:r>
            <a:r>
              <a:rPr lang="pt-BR" sz="1900" dirty="0" smtClean="0"/>
              <a:t>manhã. Dx </a:t>
            </a:r>
            <a:r>
              <a:rPr lang="pt-BR" sz="1900" dirty="0"/>
              <a:t>agora: 293mg%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971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476672"/>
            <a:ext cx="4320480" cy="6192688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pt-BR" dirty="0"/>
              <a:t>EXAME: RN hipocorado (+/4+), desidratado, sincrônico com o </a:t>
            </a:r>
            <a:r>
              <a:rPr lang="pt-BR" dirty="0" smtClean="0"/>
              <a:t>respirador, anictérico</a:t>
            </a:r>
            <a:r>
              <a:rPr lang="pt-BR" dirty="0"/>
              <a:t>, acrocianose, comatoso, com movimentos tipo gasping.</a:t>
            </a:r>
          </a:p>
          <a:p>
            <a:r>
              <a:rPr lang="pt-BR" dirty="0" smtClean="0"/>
              <a:t>FA</a:t>
            </a:r>
            <a:r>
              <a:rPr lang="pt-BR" dirty="0"/>
              <a:t>: plana, normotensa. Pupilas médias / não reativas à </a:t>
            </a:r>
            <a:r>
              <a:rPr lang="pt-BR" dirty="0" smtClean="0"/>
              <a:t>luz</a:t>
            </a:r>
            <a:endParaRPr lang="pt-BR" dirty="0"/>
          </a:p>
          <a:p>
            <a:r>
              <a:rPr lang="pt-BR" dirty="0" smtClean="0"/>
              <a:t>Ap </a:t>
            </a:r>
            <a:r>
              <a:rPr lang="pt-BR" dirty="0"/>
              <a:t>resp: MV+, simétrico, sem RA. Boa expansibilidade.</a:t>
            </a:r>
          </a:p>
          <a:p>
            <a:r>
              <a:rPr lang="pt-BR" dirty="0" smtClean="0"/>
              <a:t>Ap </a:t>
            </a:r>
            <a:r>
              <a:rPr lang="pt-BR" dirty="0"/>
              <a:t>card: RCR,2T, sem sopros. Pulsos finos. FR: 130bpm.</a:t>
            </a:r>
          </a:p>
          <a:p>
            <a:r>
              <a:rPr lang="pt-BR" dirty="0" smtClean="0"/>
              <a:t>Abdome</a:t>
            </a:r>
            <a:r>
              <a:rPr lang="pt-BR" dirty="0"/>
              <a:t>: Semi-globoso, depressível, sem VCM, indolor. RHA reduzidos.</a:t>
            </a:r>
          </a:p>
          <a:p>
            <a:r>
              <a:rPr lang="pt-BR" dirty="0" smtClean="0"/>
              <a:t>Perfusão </a:t>
            </a:r>
            <a:r>
              <a:rPr lang="pt-BR" dirty="0"/>
              <a:t>periférica lentificada. Tocotrauma em antebraço e mão D e pé D.</a:t>
            </a:r>
          </a:p>
          <a:p>
            <a:pPr marL="45720" indent="0">
              <a:buNone/>
            </a:pPr>
            <a:r>
              <a:rPr lang="pt-BR" dirty="0"/>
              <a:t> </a:t>
            </a:r>
          </a:p>
          <a:p>
            <a:r>
              <a:rPr lang="pt-BR" dirty="0"/>
              <a:t>GASOMETRIA VENOSA: pH 7,33 / pO2 37,5 / </a:t>
            </a:r>
            <a:r>
              <a:rPr lang="pt-BR" dirty="0">
                <a:solidFill>
                  <a:srgbClr val="FF0000"/>
                </a:solidFill>
              </a:rPr>
              <a:t>pCO2 27,3 </a:t>
            </a:r>
            <a:r>
              <a:rPr lang="pt-BR" dirty="0"/>
              <a:t>/ HCO3 16,3 / </a:t>
            </a:r>
            <a:r>
              <a:rPr lang="pt-BR" dirty="0" smtClean="0"/>
              <a:t>BE -10,6 </a:t>
            </a:r>
            <a:r>
              <a:rPr lang="pt-BR" dirty="0"/>
              <a:t>/ SatO2 83,5% / Hb 13,9 / Na 143 / K 2,5 / Cl 111 / lact 6,1</a:t>
            </a:r>
          </a:p>
          <a:p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788024" y="476672"/>
            <a:ext cx="4176464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1900" dirty="0"/>
              <a:t>CD: </a:t>
            </a:r>
            <a:endParaRPr lang="pt-BR" sz="1900" dirty="0" smtClean="0"/>
          </a:p>
          <a:p>
            <a:pPr marL="45720" indent="0">
              <a:buNone/>
            </a:pPr>
            <a:r>
              <a:rPr lang="pt-BR" sz="1900" dirty="0" smtClean="0"/>
              <a:t>Expansão </a:t>
            </a:r>
            <a:r>
              <a:rPr lang="pt-BR" sz="1900" dirty="0"/>
              <a:t>SF 20mL/kg</a:t>
            </a:r>
          </a:p>
          <a:p>
            <a:r>
              <a:rPr lang="pt-BR" sz="1900" dirty="0"/>
              <a:t>Mantenho drogas vasoativas</a:t>
            </a:r>
          </a:p>
          <a:p>
            <a:r>
              <a:rPr lang="pt-BR" sz="1900" dirty="0"/>
              <a:t>Associo dormonid (1)</a:t>
            </a:r>
          </a:p>
          <a:p>
            <a:r>
              <a:rPr lang="pt-BR" sz="1900" dirty="0"/>
              <a:t>Mantenho insulina - controle seriado de Dx</a:t>
            </a:r>
          </a:p>
          <a:p>
            <a:r>
              <a:rPr lang="pt-BR" sz="1900" dirty="0"/>
              <a:t>Aumento dose de fenobarbital e hidantal para 7</a:t>
            </a:r>
          </a:p>
          <a:p>
            <a:r>
              <a:rPr lang="pt-BR" sz="1900" dirty="0"/>
              <a:t>Checar estado de hidratação após expansão</a:t>
            </a:r>
          </a:p>
        </p:txBody>
      </p:sp>
    </p:spTree>
    <p:extLst>
      <p:ext uri="{BB962C8B-B14F-4D97-AF65-F5344CB8AC3E}">
        <p14:creationId xmlns:p14="http://schemas.microsoft.com/office/powerpoint/2010/main" val="404297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4320480" cy="6192688"/>
          </a:xfrm>
        </p:spPr>
        <p:txBody>
          <a:bodyPr>
            <a:normAutofit fontScale="70000" lnSpcReduction="20000"/>
          </a:bodyPr>
          <a:lstStyle/>
          <a:p>
            <a:pPr marL="45720" indent="0">
              <a:buNone/>
            </a:pPr>
            <a:r>
              <a:rPr lang="pt-BR" sz="2500" b="1" u="sng" dirty="0" smtClean="0"/>
              <a:t>2° Dia de Vida</a:t>
            </a:r>
            <a:endParaRPr lang="pt-BR" sz="2500" b="1" u="sng" dirty="0"/>
          </a:p>
          <a:p>
            <a:r>
              <a:rPr lang="pt-BR" sz="2500" dirty="0"/>
              <a:t>Berço aquecido (50</a:t>
            </a:r>
            <a:r>
              <a:rPr lang="pt-BR" sz="2500" dirty="0" smtClean="0"/>
              <a:t>%)</a:t>
            </a:r>
            <a:endParaRPr lang="pt-BR" sz="2500" dirty="0"/>
          </a:p>
          <a:p>
            <a:r>
              <a:rPr lang="pt-BR" sz="2500" dirty="0"/>
              <a:t>Temp. esofágica medindo no momento: 33ºC (objetivo: 33,5ºC - 34,5ºC)</a:t>
            </a:r>
          </a:p>
          <a:p>
            <a:r>
              <a:rPr lang="pt-BR" sz="2500" dirty="0"/>
              <a:t>VM(BENNET) </a:t>
            </a:r>
            <a:r>
              <a:rPr lang="pt-BR" sz="2500" dirty="0" smtClean="0"/>
              <a:t>A/C: O</a:t>
            </a:r>
            <a:r>
              <a:rPr lang="pt-BR" sz="2500" dirty="0"/>
              <a:t>: 25% P: 16x4 (dP:11) FR:25 TI:0,35 MAP:6</a:t>
            </a:r>
          </a:p>
          <a:p>
            <a:r>
              <a:rPr lang="pt-BR" sz="2500" dirty="0"/>
              <a:t>Acesso venoso umbilical.</a:t>
            </a:r>
          </a:p>
          <a:p>
            <a:r>
              <a:rPr lang="pt-BR" sz="2500" dirty="0"/>
              <a:t>VSCE</a:t>
            </a:r>
          </a:p>
          <a:p>
            <a:r>
              <a:rPr lang="pt-BR" sz="2500" dirty="0"/>
              <a:t>PA invasiva em artéria braquial D.(31/08/13)</a:t>
            </a:r>
          </a:p>
          <a:p>
            <a:pPr marL="45720" indent="0">
              <a:buNone/>
            </a:pPr>
            <a:endParaRPr lang="pt-BR" sz="2500" dirty="0"/>
          </a:p>
          <a:p>
            <a:pPr marL="45720" indent="0">
              <a:buNone/>
            </a:pPr>
            <a:r>
              <a:rPr lang="pt-BR" sz="2500" dirty="0"/>
              <a:t>Medicações:</a:t>
            </a:r>
          </a:p>
          <a:p>
            <a:r>
              <a:rPr lang="pt-BR" sz="2500" dirty="0"/>
              <a:t>HV com TIG: 3,2 AA:2</a:t>
            </a:r>
          </a:p>
          <a:p>
            <a:r>
              <a:rPr lang="pt-BR" sz="2500" dirty="0"/>
              <a:t>Adrenalina: no momento com dose de 1,2mcg/kg/min.</a:t>
            </a:r>
          </a:p>
          <a:p>
            <a:r>
              <a:rPr lang="pt-BR" sz="2500" dirty="0"/>
              <a:t>Dobutamina : 15mcg/kg/min.</a:t>
            </a:r>
          </a:p>
          <a:p>
            <a:r>
              <a:rPr lang="pt-BR" sz="2500" dirty="0"/>
              <a:t>FTN: 0,5 / MDZ: 1</a:t>
            </a:r>
          </a:p>
          <a:p>
            <a:r>
              <a:rPr lang="pt-BR" sz="2500" dirty="0"/>
              <a:t>FNB: 7,2mg/kg/dia</a:t>
            </a:r>
          </a:p>
          <a:p>
            <a:r>
              <a:rPr lang="pt-BR" sz="2500" dirty="0"/>
              <a:t>FNT:7,2mg/kg/dia ( fenitoína)</a:t>
            </a:r>
          </a:p>
          <a:p>
            <a:r>
              <a:rPr lang="pt-BR" sz="2500" dirty="0"/>
              <a:t>Omeprazol</a:t>
            </a:r>
          </a:p>
          <a:p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788024" y="260648"/>
            <a:ext cx="4176464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1900" dirty="0"/>
              <a:t>Controles:</a:t>
            </a:r>
          </a:p>
          <a:p>
            <a:r>
              <a:rPr lang="pt-BR" sz="1900" dirty="0"/>
              <a:t>Temp. esofágica: 34,1/ </a:t>
            </a:r>
            <a:r>
              <a:rPr lang="pt-BR" sz="1900" dirty="0" smtClean="0"/>
              <a:t>34,2/33,6ºC</a:t>
            </a:r>
            <a:endParaRPr lang="pt-BR" sz="1900" dirty="0"/>
          </a:p>
          <a:p>
            <a:r>
              <a:rPr lang="pt-BR" sz="1900" dirty="0"/>
              <a:t>PAM (invasiva) 32/39/42/67/45</a:t>
            </a:r>
          </a:p>
          <a:p>
            <a:r>
              <a:rPr lang="pt-BR" sz="1900" dirty="0"/>
              <a:t>Diurese(SVD):6,8ml/kg/h (24h)</a:t>
            </a:r>
          </a:p>
          <a:p>
            <a:r>
              <a:rPr lang="pt-BR" sz="1900" dirty="0"/>
              <a:t>Evacuações:0</a:t>
            </a:r>
          </a:p>
          <a:p>
            <a:pPr marL="45720" indent="0">
              <a:buNone/>
            </a:pPr>
            <a:endParaRPr lang="pt-BR" sz="1900" dirty="0" smtClean="0"/>
          </a:p>
          <a:p>
            <a:pPr marL="45720" indent="0">
              <a:buNone/>
            </a:pPr>
            <a:r>
              <a:rPr lang="pt-BR" sz="1900" dirty="0" smtClean="0"/>
              <a:t>EVOLUÇÃO:</a:t>
            </a:r>
            <a:endParaRPr lang="pt-BR" sz="1900" dirty="0"/>
          </a:p>
          <a:p>
            <a:pPr algn="just"/>
            <a:r>
              <a:rPr lang="pt-BR" sz="1900" dirty="0"/>
              <a:t>Gravíssimo, com tendência à estabilidade hemodinâmica nas últimas </a:t>
            </a:r>
            <a:r>
              <a:rPr lang="pt-BR" sz="1900" dirty="0" smtClean="0"/>
              <a:t>24h. Suspenso </a:t>
            </a:r>
            <a:r>
              <a:rPr lang="pt-BR" sz="1900" dirty="0"/>
              <a:t>Insulina em 31/08 após melhora da </a:t>
            </a:r>
            <a:r>
              <a:rPr lang="pt-BR" sz="1900" dirty="0" smtClean="0"/>
              <a:t>Glicemia. Recebeu </a:t>
            </a:r>
            <a:r>
              <a:rPr lang="pt-BR" sz="1900" dirty="0"/>
              <a:t>3 expansões com SF ontem + plasma . </a:t>
            </a:r>
            <a:r>
              <a:rPr lang="pt-BR" sz="1900" dirty="0" smtClean="0"/>
              <a:t>Adrenalina </a:t>
            </a:r>
            <a:r>
              <a:rPr lang="pt-BR" sz="1900" dirty="0"/>
              <a:t>precisou </a:t>
            </a:r>
            <a:r>
              <a:rPr lang="pt-BR" sz="1900" dirty="0" smtClean="0"/>
              <a:t>ser aumentada </a:t>
            </a:r>
            <a:r>
              <a:rPr lang="pt-BR" sz="1900" dirty="0"/>
              <a:t>até dose de 1,2 para controle de PAM.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9726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4464496" cy="6336704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pt-BR" sz="1800" dirty="0"/>
              <a:t>Ao exame</a:t>
            </a:r>
            <a:r>
              <a:rPr lang="pt-BR" sz="1800" dirty="0" smtClean="0"/>
              <a:t>:</a:t>
            </a:r>
            <a:endParaRPr lang="pt-BR" sz="1800" dirty="0"/>
          </a:p>
          <a:p>
            <a:r>
              <a:rPr lang="pt-BR" sz="1800" dirty="0" smtClean="0"/>
              <a:t>PA:69x35x50 / Temp</a:t>
            </a:r>
            <a:r>
              <a:rPr lang="pt-BR" sz="1800" dirty="0"/>
              <a:t>. esofágica: 33ºC</a:t>
            </a:r>
          </a:p>
          <a:p>
            <a:r>
              <a:rPr lang="pt-BR" sz="1800" dirty="0"/>
              <a:t>DX: ainda aguardo realização.</a:t>
            </a:r>
          </a:p>
          <a:p>
            <a:r>
              <a:rPr lang="pt-BR" sz="1800" dirty="0"/>
              <a:t>Sedado, edemaciado, perfusão periférica lentificada (+-2")pp em MMII </a:t>
            </a:r>
            <a:r>
              <a:rPr lang="pt-BR" sz="1800" dirty="0" smtClean="0"/>
              <a:t>onde os </a:t>
            </a:r>
            <a:r>
              <a:rPr lang="pt-BR" sz="1800" dirty="0"/>
              <a:t>pulsos periféricos são muito finos e há presença de equimose </a:t>
            </a:r>
            <a:r>
              <a:rPr lang="pt-BR" sz="1800" dirty="0" smtClean="0"/>
              <a:t>/ cianose(tocotraumatismo</a:t>
            </a:r>
            <a:r>
              <a:rPr lang="pt-BR" sz="1800" dirty="0"/>
              <a:t>).</a:t>
            </a:r>
          </a:p>
          <a:p>
            <a:r>
              <a:rPr lang="pt-BR" sz="1800" dirty="0"/>
              <a:t>MSD - mão D edemaciada com cianose e perfusão mais lentificada </a:t>
            </a:r>
            <a:r>
              <a:rPr lang="pt-BR" sz="1800" dirty="0" smtClean="0"/>
              <a:t>em relação </a:t>
            </a:r>
            <a:r>
              <a:rPr lang="pt-BR" sz="1800" dirty="0"/>
              <a:t>à E. (braquial D com PAI).</a:t>
            </a:r>
          </a:p>
          <a:p>
            <a:r>
              <a:rPr lang="pt-BR" sz="1800" dirty="0"/>
              <a:t>Ao toque sensação térmica de que paciente está aquecido.</a:t>
            </a:r>
          </a:p>
          <a:p>
            <a:r>
              <a:rPr lang="pt-BR" sz="1800" dirty="0"/>
              <a:t>AR: MV + bilateralmente</a:t>
            </a:r>
          </a:p>
          <a:p>
            <a:r>
              <a:rPr lang="pt-BR" sz="1800" dirty="0"/>
              <a:t>ACV: RCR, 2T s/ sopros</a:t>
            </a:r>
          </a:p>
          <a:p>
            <a:r>
              <a:rPr lang="pt-BR" sz="1800" dirty="0"/>
              <a:t>Abdome semigloboso, flácido.</a:t>
            </a:r>
          </a:p>
          <a:p>
            <a:r>
              <a:rPr lang="pt-BR" sz="1800" dirty="0"/>
              <a:t>Extremidades edemaciadas. Pulsos </a:t>
            </a:r>
            <a:r>
              <a:rPr lang="pt-BR" sz="1800" dirty="0" smtClean="0"/>
              <a:t>periféricos </a:t>
            </a:r>
            <a:r>
              <a:rPr lang="pt-BR" sz="1800" dirty="0"/>
              <a:t>muito finos.</a:t>
            </a:r>
          </a:p>
          <a:p>
            <a:r>
              <a:rPr lang="pt-BR" sz="1800" dirty="0"/>
              <a:t>SN: FA plana e normotensa</a:t>
            </a:r>
            <a:r>
              <a:rPr lang="pt-BR" sz="1800" dirty="0" smtClean="0"/>
              <a:t>.</a:t>
            </a:r>
            <a:endParaRPr lang="pt-BR" sz="1800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932040" y="260648"/>
            <a:ext cx="4032448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1900" dirty="0"/>
              <a:t>Realizado ecotransfontanelar:</a:t>
            </a:r>
          </a:p>
          <a:p>
            <a:r>
              <a:rPr lang="pt-BR" sz="1900" dirty="0"/>
              <a:t>- IR: 0,61 / Leve edema cerebral. Sem outras alterações.</a:t>
            </a:r>
          </a:p>
          <a:p>
            <a:pPr marL="45720" indent="0">
              <a:buNone/>
            </a:pPr>
            <a:endParaRPr lang="pt-BR" sz="1900" dirty="0"/>
          </a:p>
          <a:p>
            <a:pPr marL="45720" indent="0">
              <a:buNone/>
            </a:pPr>
            <a:r>
              <a:rPr lang="pt-BR" sz="1900" dirty="0"/>
              <a:t>CD:</a:t>
            </a:r>
          </a:p>
          <a:p>
            <a:r>
              <a:rPr lang="pt-BR" sz="1900" dirty="0" smtClean="0"/>
              <a:t>Retirar PA invasiva </a:t>
            </a:r>
            <a:r>
              <a:rPr lang="pt-BR" sz="1900" dirty="0"/>
              <a:t>da artéria braquial </a:t>
            </a:r>
            <a:r>
              <a:rPr lang="pt-BR" sz="1900" dirty="0" smtClean="0"/>
              <a:t>D (risco </a:t>
            </a:r>
            <a:r>
              <a:rPr lang="pt-BR" sz="1900" dirty="0"/>
              <a:t>elevado de comprometimento </a:t>
            </a:r>
            <a:r>
              <a:rPr lang="pt-BR" sz="1900" dirty="0" smtClean="0"/>
              <a:t>do suprimento </a:t>
            </a:r>
            <a:r>
              <a:rPr lang="pt-BR" sz="1900" dirty="0"/>
              <a:t>arterial do antebraço D). </a:t>
            </a:r>
            <a:r>
              <a:rPr lang="pt-BR" sz="1900" dirty="0" smtClean="0"/>
              <a:t>Tentar </a:t>
            </a:r>
            <a:r>
              <a:rPr lang="pt-BR" sz="1900" dirty="0"/>
              <a:t>punção de artéria </a:t>
            </a:r>
            <a:r>
              <a:rPr lang="pt-BR" sz="1900" dirty="0" smtClean="0"/>
              <a:t>femoral</a:t>
            </a:r>
            <a:r>
              <a:rPr lang="pt-BR" sz="1900" dirty="0"/>
              <a:t>.</a:t>
            </a:r>
          </a:p>
          <a:p>
            <a:r>
              <a:rPr lang="pt-BR" sz="1900" dirty="0" smtClean="0"/>
              <a:t>Colho </a:t>
            </a:r>
            <a:r>
              <a:rPr lang="pt-BR" sz="1900" dirty="0"/>
              <a:t>Gaso + bioquimica</a:t>
            </a:r>
          </a:p>
          <a:p>
            <a:r>
              <a:rPr lang="pt-BR" sz="1900" dirty="0" smtClean="0"/>
              <a:t>Adrenalina </a:t>
            </a:r>
            <a:r>
              <a:rPr lang="pt-BR" sz="1900" dirty="0"/>
              <a:t>- dose:1</a:t>
            </a:r>
          </a:p>
          <a:p>
            <a:r>
              <a:rPr lang="pt-BR" sz="1900" dirty="0" smtClean="0"/>
              <a:t>Desligo </a:t>
            </a:r>
            <a:r>
              <a:rPr lang="pt-BR" sz="1900" dirty="0"/>
              <a:t>BA</a:t>
            </a:r>
          </a:p>
        </p:txBody>
      </p:sp>
    </p:spTree>
    <p:extLst>
      <p:ext uri="{BB962C8B-B14F-4D97-AF65-F5344CB8AC3E}">
        <p14:creationId xmlns:p14="http://schemas.microsoft.com/office/powerpoint/2010/main" val="232886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5256584" cy="6336704"/>
          </a:xfrm>
        </p:spPr>
        <p:txBody>
          <a:bodyPr>
            <a:normAutofit fontScale="55000" lnSpcReduction="20000"/>
          </a:bodyPr>
          <a:lstStyle/>
          <a:p>
            <a:pPr marL="45720" indent="0">
              <a:buNone/>
            </a:pPr>
            <a:r>
              <a:rPr lang="pt-BR" sz="3500" b="1" u="sng" dirty="0"/>
              <a:t>3º dia de vida</a:t>
            </a:r>
          </a:p>
          <a:p>
            <a:pPr marL="45720" indent="0">
              <a:buNone/>
            </a:pPr>
            <a:endParaRPr lang="pt-BR" dirty="0"/>
          </a:p>
          <a:p>
            <a:pPr marL="45720" indent="0">
              <a:buNone/>
            </a:pPr>
            <a:r>
              <a:rPr lang="en-US" sz="3300" dirty="0" smtClean="0"/>
              <a:t>Aporte:  Jejum</a:t>
            </a:r>
            <a:r>
              <a:rPr lang="pt-BR" sz="3300" dirty="0"/>
              <a:t> </a:t>
            </a:r>
            <a:r>
              <a:rPr lang="pt-BR" sz="3300" dirty="0" smtClean="0"/>
              <a:t>/ </a:t>
            </a:r>
            <a:r>
              <a:rPr lang="en-US" sz="3300" dirty="0" smtClean="0"/>
              <a:t>HV </a:t>
            </a:r>
            <a:r>
              <a:rPr lang="en-US" sz="3300" dirty="0"/>
              <a:t>TH 90 mL/Kg TIG 3,2</a:t>
            </a:r>
            <a:endParaRPr lang="pt-BR" sz="3300" dirty="0"/>
          </a:p>
          <a:p>
            <a:pPr marL="45720" indent="0">
              <a:buNone/>
            </a:pPr>
            <a:endParaRPr lang="pt-BR" sz="3300" dirty="0"/>
          </a:p>
          <a:p>
            <a:pPr marL="45720" indent="0">
              <a:buNone/>
            </a:pPr>
            <a:r>
              <a:rPr lang="pt-BR" sz="3300" dirty="0" smtClean="0"/>
              <a:t>Medicações </a:t>
            </a:r>
            <a:r>
              <a:rPr lang="pt-BR" sz="3300" dirty="0"/>
              <a:t>em uso</a:t>
            </a:r>
          </a:p>
          <a:p>
            <a:r>
              <a:rPr lang="pt-BR" sz="3300" dirty="0"/>
              <a:t>Adrenalina 1,7 mg/Kg/min / Dobutamina 15 mg/Kg/ min</a:t>
            </a:r>
          </a:p>
          <a:p>
            <a:r>
              <a:rPr lang="pt-BR" sz="3300" dirty="0"/>
              <a:t>Hidrocortisona 1mg/kg/dose (8/8h)</a:t>
            </a:r>
          </a:p>
          <a:p>
            <a:r>
              <a:rPr lang="pt-BR" sz="3300" dirty="0"/>
              <a:t>Fentanil 0,5mcg/kg/h / Midazolam 0,1 mg/Kg/h</a:t>
            </a:r>
          </a:p>
          <a:p>
            <a:r>
              <a:rPr lang="pt-BR" sz="3300" dirty="0"/>
              <a:t>Fenobarbital 7 mg/kg/dia / Fenitoína 7 mg/Kg/dia</a:t>
            </a:r>
          </a:p>
          <a:p>
            <a:r>
              <a:rPr lang="pt-BR" sz="3300" dirty="0"/>
              <a:t>Omeprazol</a:t>
            </a:r>
          </a:p>
          <a:p>
            <a:pPr marL="45720" indent="0">
              <a:buNone/>
            </a:pPr>
            <a:endParaRPr lang="pt-BR" sz="3300" dirty="0"/>
          </a:p>
          <a:p>
            <a:pPr marL="45720" indent="0">
              <a:buNone/>
            </a:pPr>
            <a:r>
              <a:rPr lang="pt-BR" sz="3300" dirty="0"/>
              <a:t>D</a:t>
            </a:r>
            <a:r>
              <a:rPr lang="pt-BR" sz="3300" dirty="0" smtClean="0"/>
              <a:t>ispositivos</a:t>
            </a:r>
            <a:endParaRPr lang="pt-BR" sz="3300" dirty="0"/>
          </a:p>
          <a:p>
            <a:r>
              <a:rPr lang="pt-BR" sz="3300" dirty="0"/>
              <a:t>SOG</a:t>
            </a:r>
          </a:p>
          <a:p>
            <a:r>
              <a:rPr lang="pt-BR" sz="3300" dirty="0"/>
              <a:t>COT - VM DP 12 PEEP 5 FR 30 FiO2 25 Vt 30</a:t>
            </a:r>
          </a:p>
          <a:p>
            <a:r>
              <a:rPr lang="pt-BR" sz="3300" dirty="0"/>
              <a:t>Termômetro Esofágico</a:t>
            </a:r>
          </a:p>
          <a:p>
            <a:r>
              <a:rPr lang="pt-BR" sz="3300" dirty="0"/>
              <a:t>Acesso central SCE 30/08 / Cateter umbilical 30/08 / PAI ARE 01/09</a:t>
            </a:r>
          </a:p>
          <a:p>
            <a:r>
              <a:rPr lang="en-US" sz="3300" dirty="0"/>
              <a:t>SVD </a:t>
            </a:r>
            <a:r>
              <a:rPr lang="en-US" sz="3300" dirty="0" smtClean="0"/>
              <a:t>30/08</a:t>
            </a:r>
            <a:endParaRPr lang="pt-BR" sz="3300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5724128" y="260648"/>
            <a:ext cx="3240360" cy="6264696"/>
          </a:xfrm>
        </p:spPr>
        <p:txBody>
          <a:bodyPr/>
          <a:lstStyle/>
          <a:p>
            <a:pPr marL="45720" indent="0">
              <a:buNone/>
            </a:pPr>
            <a:r>
              <a:rPr lang="en-US" sz="1900" dirty="0" smtClean="0"/>
              <a:t>Controles</a:t>
            </a:r>
            <a:endParaRPr lang="pt-BR" sz="1900" dirty="0"/>
          </a:p>
          <a:p>
            <a:r>
              <a:rPr lang="en-US" sz="1900" dirty="0"/>
              <a:t>TC 32,5 - 33,8ºC</a:t>
            </a:r>
            <a:endParaRPr lang="pt-BR" sz="1900" dirty="0"/>
          </a:p>
          <a:p>
            <a:r>
              <a:rPr lang="en-US" sz="1900" dirty="0"/>
              <a:t>FR 25 - 62 irpm</a:t>
            </a:r>
            <a:endParaRPr lang="pt-BR" sz="1900" dirty="0"/>
          </a:p>
          <a:p>
            <a:r>
              <a:rPr lang="en-US" sz="1900" dirty="0"/>
              <a:t>Sat 93 - 100%</a:t>
            </a:r>
            <a:endParaRPr lang="pt-BR" sz="1900" dirty="0"/>
          </a:p>
          <a:p>
            <a:r>
              <a:rPr lang="en-US" sz="1900" dirty="0"/>
              <a:t>FC 100 - 123 bpm</a:t>
            </a:r>
            <a:endParaRPr lang="pt-BR" sz="1900" dirty="0"/>
          </a:p>
          <a:p>
            <a:r>
              <a:rPr lang="en-US" sz="1900" dirty="0"/>
              <a:t>PAS 70 - 45 mmHg</a:t>
            </a:r>
            <a:endParaRPr lang="pt-BR" sz="1900" dirty="0"/>
          </a:p>
          <a:p>
            <a:r>
              <a:rPr lang="en-US" sz="1900" dirty="0"/>
              <a:t>PAD 22 - 32 mmHg</a:t>
            </a:r>
            <a:endParaRPr lang="pt-BR" sz="1900" dirty="0"/>
          </a:p>
          <a:p>
            <a:r>
              <a:rPr lang="en-US" sz="1900" dirty="0"/>
              <a:t>PAM 31 - 59 mmHg</a:t>
            </a:r>
            <a:endParaRPr lang="pt-BR" sz="1900" dirty="0"/>
          </a:p>
          <a:p>
            <a:r>
              <a:rPr lang="pt-BR" sz="1900" dirty="0"/>
              <a:t>Diurese 6 mL/Kg/h</a:t>
            </a:r>
          </a:p>
          <a:p>
            <a:r>
              <a:rPr lang="pt-BR" sz="1900" dirty="0"/>
              <a:t>BH -56,1 mL</a:t>
            </a:r>
          </a:p>
          <a:p>
            <a:r>
              <a:rPr lang="pt-BR" sz="1900" dirty="0"/>
              <a:t>Evacuação 0</a:t>
            </a:r>
          </a:p>
          <a:p>
            <a:r>
              <a:rPr lang="pt-BR" sz="1900" dirty="0"/>
              <a:t>RG 0</a:t>
            </a:r>
          </a:p>
          <a:p>
            <a:r>
              <a:rPr lang="pt-BR" sz="1900" dirty="0"/>
              <a:t>Dx 171 mg/dL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929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4320480" cy="6192688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pt-BR" dirty="0" smtClean="0"/>
              <a:t>Ao </a:t>
            </a:r>
            <a:r>
              <a:rPr lang="pt-BR" dirty="0"/>
              <a:t>exame:</a:t>
            </a:r>
          </a:p>
          <a:p>
            <a:r>
              <a:rPr lang="en-US" sz="2100" dirty="0"/>
              <a:t>FC 102 </a:t>
            </a:r>
            <a:r>
              <a:rPr lang="en-US" sz="2100" dirty="0" smtClean="0"/>
              <a:t>bpm / </a:t>
            </a:r>
            <a:r>
              <a:rPr lang="en-US" sz="2100" dirty="0"/>
              <a:t>PA 57x43 (51) mmHg FR 30 irpm </a:t>
            </a:r>
            <a:r>
              <a:rPr lang="en-US" sz="2100" dirty="0" smtClean="0"/>
              <a:t>/ Sat </a:t>
            </a:r>
            <a:r>
              <a:rPr lang="en-US" sz="2100" dirty="0"/>
              <a:t>98% TAx 32,7</a:t>
            </a:r>
            <a:endParaRPr lang="pt-BR" sz="2100" dirty="0"/>
          </a:p>
          <a:p>
            <a:r>
              <a:rPr lang="pt-BR" sz="2100" dirty="0"/>
              <a:t>MEG, hidratado, palidez cutânea +2/+4, cianose de extremidades, </a:t>
            </a:r>
            <a:r>
              <a:rPr lang="pt-BR" sz="2100" dirty="0" smtClean="0"/>
              <a:t>anictérico, hipotérmico</a:t>
            </a:r>
            <a:r>
              <a:rPr lang="pt-BR" sz="2100" dirty="0"/>
              <a:t>, edema bipalpebral +2/+4</a:t>
            </a:r>
          </a:p>
          <a:p>
            <a:r>
              <a:rPr lang="pt-BR" sz="2100" dirty="0"/>
              <a:t>ACV: RCR 2T, BNF +, s/sopro. Pulsos presentes, porém finos e pior em </a:t>
            </a:r>
            <a:r>
              <a:rPr lang="pt-BR" sz="2100" dirty="0" smtClean="0"/>
              <a:t>MSD e </a:t>
            </a:r>
            <a:r>
              <a:rPr lang="pt-BR" sz="2100" dirty="0"/>
              <a:t>MID. Ausência de gradiente térmico.</a:t>
            </a:r>
          </a:p>
          <a:p>
            <a:r>
              <a:rPr lang="pt-BR" sz="2100" dirty="0"/>
              <a:t>AR: MVF +, simétrico, s/RA. Boa expansibilidade torácica.</a:t>
            </a:r>
          </a:p>
          <a:p>
            <a:r>
              <a:rPr lang="pt-BR" sz="2100" dirty="0"/>
              <a:t>Abd: globoso, normotenso, s/VMG, RHA adequados</a:t>
            </a:r>
          </a:p>
          <a:p>
            <a:r>
              <a:rPr lang="pt-BR" sz="2100" dirty="0"/>
              <a:t>Ext: TEC 3s, extremidades mal perfundidas, exceto mão esquerda, edema +1</a:t>
            </a:r>
            <a:r>
              <a:rPr lang="pt-BR" sz="2100" dirty="0" smtClean="0"/>
              <a:t>/+</a:t>
            </a:r>
            <a:r>
              <a:rPr lang="pt-BR" sz="2100" dirty="0"/>
              <a:t>4</a:t>
            </a:r>
          </a:p>
          <a:p>
            <a:r>
              <a:rPr lang="pt-BR" sz="2100" dirty="0"/>
              <a:t>SNC: FA algo abaulada. Pupilas midriáticas. RAMSAY 6</a:t>
            </a:r>
          </a:p>
          <a:p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788024" y="260648"/>
            <a:ext cx="4176464" cy="6264696"/>
          </a:xfrm>
        </p:spPr>
        <p:txBody>
          <a:bodyPr/>
          <a:lstStyle/>
          <a:p>
            <a:pPr marL="45720" indent="0">
              <a:buNone/>
            </a:pPr>
            <a:r>
              <a:rPr lang="pt-BR" sz="1900" dirty="0" smtClean="0"/>
              <a:t>Exames:</a:t>
            </a:r>
          </a:p>
          <a:p>
            <a:endParaRPr lang="pt-BR" sz="1900" dirty="0"/>
          </a:p>
          <a:p>
            <a:pPr marL="45720" indent="0">
              <a:buNone/>
            </a:pPr>
            <a:r>
              <a:rPr lang="pt-BR" sz="1900" dirty="0"/>
              <a:t>Gasometria arterial - pH 7,17 pCO2 48,4 pO2 70,7 HCO3 16,2 BE -9,6 </a:t>
            </a:r>
            <a:r>
              <a:rPr lang="pt-BR" sz="1900" dirty="0" smtClean="0"/>
              <a:t>Sat O2 </a:t>
            </a:r>
            <a:r>
              <a:rPr lang="pt-BR" sz="1900" dirty="0"/>
              <a:t>95 Lac 2,2 Hb 9,3 Na 155 K 4,1 Cai </a:t>
            </a:r>
            <a:r>
              <a:rPr lang="pt-BR" sz="1900" dirty="0" smtClean="0"/>
              <a:t>0,5</a:t>
            </a:r>
          </a:p>
          <a:p>
            <a:endParaRPr lang="pt-BR" sz="1900" dirty="0"/>
          </a:p>
          <a:p>
            <a:pPr marL="45720" indent="0">
              <a:buNone/>
            </a:pPr>
            <a:r>
              <a:rPr lang="pt-BR" sz="1900" dirty="0"/>
              <a:t>Gasometria venosa - pH 7,15 pCO2 63,1 pO2 35,1 HCO3 17,4 BE -6,3 </a:t>
            </a:r>
            <a:r>
              <a:rPr lang="pt-BR" sz="1900" dirty="0" smtClean="0"/>
              <a:t>SatO2 </a:t>
            </a:r>
            <a:r>
              <a:rPr lang="pt-BR" sz="1900" dirty="0"/>
              <a:t>72,7 Lac 2,4 Hb 13,1 Na 146 K 4,8 Cai 0,83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6432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4320480" cy="6192688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pt-BR" dirty="0" smtClean="0"/>
              <a:t>Evolução</a:t>
            </a:r>
            <a:endParaRPr lang="pt-BR" dirty="0"/>
          </a:p>
          <a:p>
            <a:r>
              <a:rPr lang="pt-BR" dirty="0"/>
              <a:t>RN segue gravíssimo, estável hemodinamicamente em uso de </a:t>
            </a:r>
            <a:r>
              <a:rPr lang="pt-BR" dirty="0" smtClean="0"/>
              <a:t>drogas vasoativas </a:t>
            </a:r>
            <a:r>
              <a:rPr lang="pt-BR" dirty="0"/>
              <a:t>em doses elevadas. Oximetria, saturação venosa dentro </a:t>
            </a:r>
            <a:r>
              <a:rPr lang="pt-BR" dirty="0" smtClean="0"/>
              <a:t>do esperado </a:t>
            </a:r>
            <a:r>
              <a:rPr lang="pt-BR" dirty="0"/>
              <a:t>e lactato aumentado, porém menor do que anteriormente. </a:t>
            </a:r>
            <a:r>
              <a:rPr lang="pt-BR" dirty="0" smtClean="0"/>
              <a:t>Ausência de </a:t>
            </a:r>
            <a:r>
              <a:rPr lang="pt-BR" dirty="0"/>
              <a:t>distúrbios eletrolíticos. Sem sinais clínicos de infecção. Em VM </a:t>
            </a:r>
            <a:r>
              <a:rPr lang="pt-BR" dirty="0" smtClean="0"/>
              <a:t>com parâmetros </a:t>
            </a:r>
            <a:r>
              <a:rPr lang="pt-BR" dirty="0"/>
              <a:t>baixos, mantendo bom padrão respiratório. BH negativo e </a:t>
            </a:r>
            <a:r>
              <a:rPr lang="pt-BR" dirty="0" smtClean="0"/>
              <a:t>diurese adequada</a:t>
            </a:r>
            <a:r>
              <a:rPr lang="pt-BR" dirty="0"/>
              <a:t>. RAMSAY de 6 (não responde à manipulação). Em dieta zero, </a:t>
            </a:r>
            <a:r>
              <a:rPr lang="pt-BR" dirty="0" smtClean="0"/>
              <a:t>sem resíduo </a:t>
            </a:r>
            <a:r>
              <a:rPr lang="pt-BR" dirty="0"/>
              <a:t>gástrico.</a:t>
            </a:r>
          </a:p>
          <a:p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788024" y="260648"/>
            <a:ext cx="4176464" cy="6264696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pt-BR" dirty="0" smtClean="0"/>
              <a:t>Conduta:</a:t>
            </a:r>
            <a:endParaRPr lang="pt-BR" dirty="0"/>
          </a:p>
          <a:p>
            <a:r>
              <a:rPr lang="pt-BR" dirty="0" smtClean="0"/>
              <a:t>Jejum</a:t>
            </a:r>
            <a:r>
              <a:rPr lang="pt-BR" dirty="0"/>
              <a:t>.</a:t>
            </a:r>
          </a:p>
          <a:p>
            <a:r>
              <a:rPr lang="pt-BR" dirty="0" smtClean="0"/>
              <a:t>Prescrevo </a:t>
            </a:r>
            <a:r>
              <a:rPr lang="pt-BR" dirty="0"/>
              <a:t>NPT para hoje e amanhã.</a:t>
            </a:r>
          </a:p>
          <a:p>
            <a:r>
              <a:rPr lang="pt-BR" dirty="0" smtClean="0"/>
              <a:t>Mantenho </a:t>
            </a:r>
            <a:r>
              <a:rPr lang="pt-BR" dirty="0"/>
              <a:t>drogas vasoativas. Avaliar possibilidade de redução ao longo </a:t>
            </a:r>
            <a:r>
              <a:rPr lang="pt-BR" dirty="0" smtClean="0"/>
              <a:t>do dia</a:t>
            </a:r>
            <a:r>
              <a:rPr lang="pt-BR" dirty="0"/>
              <a:t>.</a:t>
            </a:r>
          </a:p>
          <a:p>
            <a:r>
              <a:rPr lang="pt-BR" dirty="0" smtClean="0"/>
              <a:t>Reduzo </a:t>
            </a:r>
            <a:r>
              <a:rPr lang="pt-BR" dirty="0"/>
              <a:t>midazolam para 0,08 e reduzir para 0,05 se permanecer </a:t>
            </a:r>
            <a:r>
              <a:rPr lang="pt-BR" dirty="0" smtClean="0"/>
              <a:t>muito sedado </a:t>
            </a:r>
            <a:r>
              <a:rPr lang="pt-BR" dirty="0"/>
              <a:t>no período da tarde. Mantenho fentanil, fenobarbital e fenitoína.</a:t>
            </a:r>
          </a:p>
          <a:p>
            <a:r>
              <a:rPr lang="pt-BR" dirty="0" smtClean="0"/>
              <a:t>Mantenho </a:t>
            </a:r>
            <a:r>
              <a:rPr lang="pt-BR" dirty="0"/>
              <a:t>hidrocortisona por ora.</a:t>
            </a:r>
          </a:p>
          <a:p>
            <a:r>
              <a:rPr lang="pt-BR" dirty="0" smtClean="0"/>
              <a:t>Controlar </a:t>
            </a:r>
            <a:r>
              <a:rPr lang="pt-BR" dirty="0"/>
              <a:t>glicemia capilar tarde e noite.</a:t>
            </a:r>
          </a:p>
          <a:p>
            <a:r>
              <a:rPr lang="pt-BR" dirty="0" smtClean="0"/>
              <a:t>Solicito </a:t>
            </a:r>
            <a:r>
              <a:rPr lang="pt-BR" dirty="0"/>
              <a:t>Rx de tórax e colhido exames de controle: hemograma, bioquímica </a:t>
            </a:r>
            <a:r>
              <a:rPr lang="pt-BR" dirty="0" smtClean="0"/>
              <a:t>e eletrólitos</a:t>
            </a:r>
            <a:r>
              <a:rPr lang="pt-BR" dirty="0"/>
              <a:t>.</a:t>
            </a:r>
          </a:p>
          <a:p>
            <a:r>
              <a:rPr lang="pt-BR" dirty="0" smtClean="0"/>
              <a:t>Vigiar </a:t>
            </a:r>
            <a:r>
              <a:rPr lang="pt-BR" dirty="0"/>
              <a:t>diurese.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1722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3" y="1772816"/>
            <a:ext cx="7766248" cy="3742352"/>
          </a:xfrm>
        </p:spPr>
        <p:txBody>
          <a:bodyPr/>
          <a:lstStyle/>
          <a:p>
            <a:pPr algn="l"/>
            <a:r>
              <a:rPr lang="pt-BR" dirty="0" smtClean="0"/>
              <a:t>Hipóteses Diagnósticas?</a:t>
            </a:r>
            <a:br>
              <a:rPr lang="pt-BR" dirty="0" smtClean="0"/>
            </a:br>
            <a:r>
              <a:rPr lang="pt-BR" dirty="0" smtClean="0"/>
              <a:t>Condutas?</a:t>
            </a:r>
            <a:br>
              <a:rPr lang="pt-BR" dirty="0" smtClean="0"/>
            </a:br>
            <a:r>
              <a:rPr lang="pt-BR" dirty="0" smtClean="0"/>
              <a:t>Comentários...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926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/>
          </a:bodyPr>
          <a:lstStyle/>
          <a:p>
            <a:endParaRPr lang="pt-BR" sz="2300" dirty="0" smtClean="0"/>
          </a:p>
          <a:p>
            <a:r>
              <a:rPr lang="pt-BR" sz="2300" dirty="0" smtClean="0"/>
              <a:t>Gemelaridade: Diamniótico e Dicoriônico</a:t>
            </a:r>
          </a:p>
          <a:p>
            <a:r>
              <a:rPr lang="pt-BR" sz="2300" dirty="0" smtClean="0"/>
              <a:t>Asfixia perinatal grave</a:t>
            </a:r>
          </a:p>
          <a:p>
            <a:r>
              <a:rPr lang="pt-BR" sz="2300" dirty="0" smtClean="0"/>
              <a:t>Convulsão precoce</a:t>
            </a:r>
            <a:endParaRPr lang="pt-BR" sz="2300" dirty="0"/>
          </a:p>
        </p:txBody>
      </p:sp>
    </p:spTree>
    <p:extLst>
      <p:ext uri="{BB962C8B-B14F-4D97-AF65-F5344CB8AC3E}">
        <p14:creationId xmlns:p14="http://schemas.microsoft.com/office/powerpoint/2010/main" val="214757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Gemelaridade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/>
          <a:lstStyle/>
          <a:p>
            <a:pPr marL="45720" indent="0">
              <a:buNone/>
            </a:pPr>
            <a:r>
              <a:rPr lang="pt-BR" b="1" u="sng" dirty="0" smtClean="0"/>
              <a:t>Conceitos: </a:t>
            </a:r>
          </a:p>
          <a:p>
            <a:pPr marL="45720" indent="0">
              <a:buNone/>
            </a:pPr>
            <a:endParaRPr lang="pt-BR" b="1" u="sng" dirty="0" smtClean="0"/>
          </a:p>
          <a:p>
            <a:r>
              <a:rPr lang="pt-BR" dirty="0" smtClean="0"/>
              <a:t>Monozigóticos ou Dizigóticos – gêmeos idênticos ou gêmeos fraternos;</a:t>
            </a:r>
          </a:p>
          <a:p>
            <a:endParaRPr lang="pt-BR" dirty="0" smtClean="0"/>
          </a:p>
          <a:p>
            <a:r>
              <a:rPr lang="pt-BR" dirty="0" smtClean="0"/>
              <a:t>Monocoriônico  ou Dicoriônico  - conforme tipo de placenta;</a:t>
            </a:r>
          </a:p>
          <a:p>
            <a:endParaRPr lang="pt-BR" dirty="0"/>
          </a:p>
          <a:p>
            <a:r>
              <a:rPr lang="pt-BR" dirty="0" smtClean="0"/>
              <a:t>Monoamniótico ou </a:t>
            </a:r>
            <a:r>
              <a:rPr lang="pt-BR" dirty="0"/>
              <a:t>Diamniótico</a:t>
            </a:r>
            <a:r>
              <a:rPr lang="pt-BR" dirty="0" smtClean="0"/>
              <a:t>– não há separação entre as câmaras amnióticas ou </a:t>
            </a:r>
            <a:r>
              <a:rPr lang="pt-BR" dirty="0"/>
              <a:t>bebês em bolsas </a:t>
            </a:r>
            <a:r>
              <a:rPr lang="pt-BR" dirty="0" smtClean="0"/>
              <a:t>separadas;</a:t>
            </a:r>
          </a:p>
          <a:p>
            <a:pPr marL="45720" indent="0">
              <a:buNone/>
            </a:pPr>
            <a:endParaRPr lang="pt-BR" dirty="0" smtClean="0"/>
          </a:p>
          <a:p>
            <a:pPr marL="45720" indent="0">
              <a:buNone/>
            </a:pP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6512511" cy="1143000"/>
          </a:xfrm>
        </p:spPr>
        <p:txBody>
          <a:bodyPr/>
          <a:lstStyle/>
          <a:p>
            <a:pPr lvl="0"/>
            <a:r>
              <a:rPr lang="pt-BR" b="0" dirty="0">
                <a:effectLst/>
              </a:rPr>
              <a:t>Mortalidade </a:t>
            </a:r>
            <a:r>
              <a:rPr lang="pt-BR" b="0" dirty="0" smtClean="0">
                <a:effectLst/>
              </a:rPr>
              <a:t>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1484784"/>
            <a:ext cx="8424936" cy="5130904"/>
          </a:xfrm>
        </p:spPr>
        <p:txBody>
          <a:bodyPr>
            <a:normAutofit/>
          </a:bodyPr>
          <a:lstStyle/>
          <a:p>
            <a:r>
              <a:rPr lang="pt-BR" dirty="0"/>
              <a:t>A mortalidade perinatal em gêmeos é 4 vezes </a:t>
            </a:r>
            <a:r>
              <a:rPr lang="pt-BR" dirty="0" smtClean="0"/>
              <a:t>maior;</a:t>
            </a:r>
          </a:p>
          <a:p>
            <a:endParaRPr lang="pt-BR" b="1" dirty="0"/>
          </a:p>
          <a:p>
            <a:r>
              <a:rPr lang="pt-BR" dirty="0"/>
              <a:t>A mortalidade perinatal em gêmeos monocoriônicos é aproximadamente 2 a 3 vezes maior que em </a:t>
            </a:r>
            <a:r>
              <a:rPr lang="pt-BR" dirty="0" smtClean="0"/>
              <a:t>dicoriônicos;</a:t>
            </a:r>
          </a:p>
          <a:p>
            <a:pPr marL="45720" indent="0">
              <a:buNone/>
            </a:pPr>
            <a:r>
              <a:rPr lang="pt-BR" dirty="0" smtClean="0"/>
              <a:t> </a:t>
            </a:r>
            <a:endParaRPr lang="pt-BR" b="1" dirty="0"/>
          </a:p>
          <a:p>
            <a:r>
              <a:rPr lang="pt-BR" dirty="0"/>
              <a:t>Embora correspondam a apenas 1,5% de todos os gêmeos, os monozigóticos e monocoriônicos têm uma mortalidade perinatal de 30 – 50</a:t>
            </a:r>
            <a:r>
              <a:rPr lang="pt-BR" dirty="0" smtClean="0"/>
              <a:t>%;</a:t>
            </a:r>
          </a:p>
          <a:p>
            <a:pPr marL="45720" indent="0" algn="just">
              <a:buNone/>
            </a:pPr>
            <a:r>
              <a:rPr lang="pt-BR" b="1" dirty="0" smtClean="0"/>
              <a:t>- </a:t>
            </a:r>
            <a:r>
              <a:rPr lang="pt-BR" dirty="0" smtClean="0"/>
              <a:t>Este </a:t>
            </a:r>
            <a:r>
              <a:rPr lang="pt-BR" dirty="0"/>
              <a:t>risco pode ser explicado por problemas envolvendo o cordão, incluindo: estrangulamento, nó de cordão e entrelaçamento ao redor do outro gêmeo.</a:t>
            </a:r>
            <a:endParaRPr lang="pt-BR" b="1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996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143000"/>
          </a:xfrm>
        </p:spPr>
        <p:txBody>
          <a:bodyPr/>
          <a:lstStyle/>
          <a:p>
            <a:pPr lvl="0" algn="ctr"/>
            <a:r>
              <a:rPr lang="pt-BR" sz="2800" dirty="0">
                <a:effectLst/>
              </a:rPr>
              <a:t>Prematuridade, baixo peso e desenvolvimento </a:t>
            </a:r>
            <a:r>
              <a:rPr lang="pt-BR" sz="2800" dirty="0" smtClean="0">
                <a:effectLst/>
              </a:rPr>
              <a:t>intrauterino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1727096"/>
            <a:ext cx="8424936" cy="513090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40 – 50% dos partos gemelares ocorrem antes de 37 semanas (média de 36,6 semanas). A alta incidência de prematuridade é largamente responsável pelo grande nº de morte entre gêmeos.</a:t>
            </a:r>
          </a:p>
          <a:p>
            <a:pPr algn="just"/>
            <a:endParaRPr lang="pt-BR" b="1" dirty="0"/>
          </a:p>
          <a:p>
            <a:pPr algn="just"/>
            <a:r>
              <a:rPr lang="pt-BR" dirty="0" smtClean="0"/>
              <a:t>A incidência de baixo peso entre gêmeos é da ordem de 50 – 60%, 5 a 7 vezes maior que a incidência de baixo peso em gestações únicas</a:t>
            </a:r>
          </a:p>
          <a:p>
            <a:pPr algn="just"/>
            <a:endParaRPr lang="pt-BR" b="1" dirty="0"/>
          </a:p>
          <a:p>
            <a:pPr algn="just"/>
            <a:r>
              <a:rPr lang="pt-BR" dirty="0"/>
              <a:t>Anomalias congênitas são </a:t>
            </a:r>
            <a:r>
              <a:rPr lang="pt-BR" dirty="0" smtClean="0"/>
              <a:t>mais frequentes em </a:t>
            </a:r>
            <a:r>
              <a:rPr lang="pt-BR" dirty="0"/>
              <a:t>gêmeos do que em fetos únicos, com alta incidência em gêmeos monozigóticos. </a:t>
            </a:r>
            <a:endParaRPr lang="pt-BR" b="1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871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1143000"/>
          </a:xfrm>
        </p:spPr>
        <p:txBody>
          <a:bodyPr/>
          <a:lstStyle/>
          <a:p>
            <a:pPr lvl="0" algn="ctr"/>
            <a:r>
              <a:rPr lang="pt-BR" sz="3200" dirty="0">
                <a:effectLst/>
              </a:rPr>
              <a:t>Síndrome de Transfusão Fetal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484784"/>
            <a:ext cx="8424936" cy="513090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Ocorrem </a:t>
            </a:r>
            <a:r>
              <a:rPr lang="pt-BR" dirty="0"/>
              <a:t>em monocoriônicos em </a:t>
            </a:r>
            <a:r>
              <a:rPr lang="pt-BR" dirty="0" smtClean="0"/>
              <a:t>consequência </a:t>
            </a:r>
            <a:r>
              <a:rPr lang="pt-BR" dirty="0"/>
              <a:t>de anastomoses placentárias artério-venosas, que podem permitir o estabelecimento de um fluxo </a:t>
            </a:r>
            <a:r>
              <a:rPr lang="pt-BR" dirty="0" smtClean="0"/>
              <a:t>sanguíneo </a:t>
            </a:r>
            <a:r>
              <a:rPr lang="pt-BR" dirty="0"/>
              <a:t>preferencial de um gêmeo para outro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 feto receptor passa a ser hipervolêmico e a produzir um excesso de fluido amniótico, enquanto o </a:t>
            </a:r>
            <a:r>
              <a:rPr lang="pt-BR" dirty="0" smtClean="0"/>
              <a:t>doador </a:t>
            </a:r>
            <a:r>
              <a:rPr lang="pt-BR" dirty="0"/>
              <a:t>se torna hipovolêmico e com pouca quantidade de fluido amniótico</a:t>
            </a:r>
            <a:r>
              <a:rPr lang="pt-BR" dirty="0" smtClean="0"/>
              <a:t>.</a:t>
            </a:r>
          </a:p>
          <a:p>
            <a:pPr marL="45720" indent="0" algn="just">
              <a:buNone/>
            </a:pPr>
            <a:r>
              <a:rPr lang="pt-BR" dirty="0" smtClean="0"/>
              <a:t> </a:t>
            </a:r>
          </a:p>
          <a:p>
            <a:pPr algn="just"/>
            <a:r>
              <a:rPr lang="pt-BR" dirty="0" smtClean="0"/>
              <a:t>A </a:t>
            </a:r>
            <a:r>
              <a:rPr lang="pt-BR" dirty="0"/>
              <a:t>anastomose vascular encontrada </a:t>
            </a:r>
            <a:r>
              <a:rPr lang="pt-BR" dirty="0" smtClean="0"/>
              <a:t>em </a:t>
            </a:r>
            <a:r>
              <a:rPr lang="pt-BR" dirty="0"/>
              <a:t>provavelmente </a:t>
            </a:r>
            <a:r>
              <a:rPr lang="pt-BR" dirty="0" smtClean="0"/>
              <a:t>todas </a:t>
            </a:r>
            <a:r>
              <a:rPr lang="pt-BR" dirty="0"/>
              <a:t>as placentas </a:t>
            </a:r>
            <a:r>
              <a:rPr lang="pt-BR" dirty="0" smtClean="0"/>
              <a:t>monocoriônicas, </a:t>
            </a:r>
            <a:r>
              <a:rPr lang="pt-BR" dirty="0"/>
              <a:t>é responsável pelas altas taxas de morbidade e mortalidade associadas a gêmeos monocoriônicos. </a:t>
            </a:r>
          </a:p>
          <a:p>
            <a:pPr marL="45720" indent="0">
              <a:buNone/>
            </a:pPr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968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1143000"/>
          </a:xfrm>
        </p:spPr>
        <p:txBody>
          <a:bodyPr/>
          <a:lstStyle/>
          <a:p>
            <a:pPr lvl="0" algn="ctr"/>
            <a:r>
              <a:rPr lang="pt-BR" sz="3200" dirty="0">
                <a:effectLst/>
              </a:rPr>
              <a:t>Síndrome de Transfusão Fetal</a:t>
            </a:r>
            <a:endParaRPr lang="pt-BR" sz="32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90830695"/>
              </p:ext>
            </p:extLst>
          </p:nvPr>
        </p:nvGraphicFramePr>
        <p:xfrm>
          <a:off x="251521" y="2348880"/>
          <a:ext cx="8441527" cy="3553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24277"/>
                <a:gridCol w="2808625"/>
                <a:gridCol w="2808625"/>
              </a:tblGrid>
              <a:tr h="3230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effectLst/>
                        </a:rPr>
                        <a:t>Achado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Doador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Receptor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6460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Peso do coração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2000" b="1" dirty="0">
                          <a:effectLst/>
                        </a:rPr>
                        <a:t>         (hipovolemia)</a:t>
                      </a:r>
                      <a:endParaRPr lang="pt-BR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       </a:t>
                      </a:r>
                      <a:endParaRPr lang="pt-BR" sz="1800" b="1" dirty="0" smtClean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effectLst/>
                        </a:rPr>
                        <a:t>        </a:t>
                      </a:r>
                      <a:r>
                        <a:rPr lang="pt-BR" sz="1800" b="1" dirty="0">
                          <a:effectLst/>
                        </a:rPr>
                        <a:t>(hipervolemia)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2921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Camada muscular média das arteríolas pulmonares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 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           </a:t>
                      </a:r>
                      <a:endParaRPr lang="pt-BR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pt-BR" sz="1800" b="1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         (HPP antenatal)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2921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effectLst/>
                        </a:rPr>
                        <a:t>RINS</a:t>
                      </a: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Alargamento glomerular e aumento do nº de glomérulos maduros.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6" name="Line 4"/>
          <p:cNvSpPr>
            <a:spLocks noChangeShapeType="1"/>
          </p:cNvSpPr>
          <p:nvPr/>
        </p:nvSpPr>
        <p:spPr bwMode="auto">
          <a:xfrm flipV="1">
            <a:off x="6184900" y="3500438"/>
            <a:ext cx="0" cy="6486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7" name="Line 3"/>
          <p:cNvSpPr>
            <a:spLocks noChangeShapeType="1"/>
          </p:cNvSpPr>
          <p:nvPr/>
        </p:nvSpPr>
        <p:spPr bwMode="auto">
          <a:xfrm>
            <a:off x="4513847" y="3573016"/>
            <a:ext cx="0" cy="7920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8" name="Line 2"/>
          <p:cNvSpPr>
            <a:spLocks noChangeShapeType="1"/>
          </p:cNvSpPr>
          <p:nvPr/>
        </p:nvSpPr>
        <p:spPr bwMode="auto">
          <a:xfrm flipH="1" flipV="1">
            <a:off x="6184900" y="2687046"/>
            <a:ext cx="0" cy="56222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04937" y="1457290"/>
            <a:ext cx="881234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06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Achados de necropsia de pares de gêmeos com transfusão feto-fetal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612900" y="35004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Line 3"/>
          <p:cNvSpPr>
            <a:spLocks noChangeShapeType="1"/>
          </p:cNvSpPr>
          <p:nvPr/>
        </p:nvSpPr>
        <p:spPr bwMode="auto">
          <a:xfrm>
            <a:off x="4511112" y="4797152"/>
            <a:ext cx="0" cy="7920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945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1143000"/>
          </a:xfrm>
        </p:spPr>
        <p:txBody>
          <a:bodyPr/>
          <a:lstStyle/>
          <a:p>
            <a:pPr algn="ctr"/>
            <a:r>
              <a:rPr lang="pt-BR" sz="4000" b="0" dirty="0">
                <a:effectLst/>
              </a:rPr>
              <a:t>Doença da membrana hialina</a:t>
            </a:r>
            <a:r>
              <a:rPr lang="pt-BR" sz="4000" dirty="0">
                <a:effectLst/>
              </a:rPr>
              <a:t/>
            </a:r>
            <a:br>
              <a:rPr lang="pt-BR" sz="4000" dirty="0">
                <a:effectLst/>
              </a:rPr>
            </a:br>
            <a:endParaRPr lang="pt-BR" sz="4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484784"/>
            <a:ext cx="8424936" cy="5130904"/>
          </a:xfrm>
        </p:spPr>
        <p:txBody>
          <a:bodyPr>
            <a:normAutofit/>
          </a:bodyPr>
          <a:lstStyle/>
          <a:p>
            <a:pPr algn="just"/>
            <a:endParaRPr lang="pt-BR" dirty="0"/>
          </a:p>
          <a:p>
            <a:pPr algn="just"/>
            <a:r>
              <a:rPr lang="pt-BR" dirty="0"/>
              <a:t>G</a:t>
            </a:r>
            <a:r>
              <a:rPr lang="pt-BR" dirty="0" smtClean="0"/>
              <a:t>êmeos </a:t>
            </a:r>
            <a:r>
              <a:rPr lang="pt-BR" dirty="0"/>
              <a:t>abaixo de 35 semanas têm duas vezes mais chance de desenvolver  doença da membrana hialina (DMH</a:t>
            </a:r>
            <a:r>
              <a:rPr lang="pt-BR" dirty="0" smtClean="0"/>
              <a:t>);</a:t>
            </a:r>
          </a:p>
          <a:p>
            <a:pPr marL="45720" indent="0" algn="just">
              <a:buNone/>
            </a:pPr>
            <a:r>
              <a:rPr lang="pt-BR" dirty="0" smtClean="0"/>
              <a:t> </a:t>
            </a:r>
            <a:endParaRPr lang="pt-BR" b="1" dirty="0"/>
          </a:p>
          <a:p>
            <a:pPr algn="just"/>
            <a:r>
              <a:rPr lang="pt-BR" dirty="0"/>
              <a:t>A incidência de DMH foi 2 vezes maior em gêmeos monozigóticos do que em dizigóticos, mas não houve diferença significativa entre gêmeos monocoriônicos e dicoriônicos</a:t>
            </a:r>
            <a:r>
              <a:rPr lang="pt-BR" dirty="0" smtClean="0"/>
              <a:t>.</a:t>
            </a:r>
          </a:p>
          <a:p>
            <a:pPr marL="45720" indent="0" algn="just">
              <a:buNone/>
            </a:pPr>
            <a:r>
              <a:rPr lang="pt-BR" dirty="0" smtClean="0"/>
              <a:t> </a:t>
            </a:r>
            <a:endParaRPr lang="pt-BR" b="1" dirty="0"/>
          </a:p>
          <a:p>
            <a:pPr algn="just"/>
            <a:r>
              <a:rPr lang="pt-BR" dirty="0"/>
              <a:t>Provavelmente essa maior incidência se deva a um maior grau de prematuridade entre gêmeos monozigóticos. </a:t>
            </a:r>
            <a:endParaRPr lang="pt-BR" b="1" dirty="0"/>
          </a:p>
          <a:p>
            <a:pPr algn="just"/>
            <a:endParaRPr lang="pt-BR" b="1" dirty="0"/>
          </a:p>
          <a:p>
            <a:pPr marL="45720" indent="0">
              <a:buNone/>
            </a:pPr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54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692696"/>
            <a:ext cx="8424936" cy="513090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2800" dirty="0" smtClean="0"/>
              <a:t>Doença </a:t>
            </a:r>
            <a:r>
              <a:rPr lang="pt-BR" sz="2800" dirty="0"/>
              <a:t>por Streptococcus do Grupo </a:t>
            </a:r>
            <a:r>
              <a:rPr lang="pt-BR" sz="2800" dirty="0" smtClean="0"/>
              <a:t>B:</a:t>
            </a:r>
          </a:p>
          <a:p>
            <a:pPr marL="45720" indent="0">
              <a:buNone/>
            </a:pPr>
            <a:endParaRPr lang="pt-BR" sz="2800" dirty="0"/>
          </a:p>
          <a:p>
            <a:r>
              <a:rPr lang="pt-BR" dirty="0"/>
              <a:t>As taxas de colonização foram similares tanto em mães quanto em RN, no entanto, a taxa de sepse precoce pelo Estreptococo do Grupo B em menores de 2.500g foi cerca de 5 vezes maior em gêmeos do que em RN de gestação única.</a:t>
            </a:r>
            <a:endParaRPr lang="pt-BR" b="1" dirty="0"/>
          </a:p>
          <a:p>
            <a:pPr marL="45720" indent="0">
              <a:buNone/>
            </a:pPr>
            <a:endParaRPr lang="pt-BR" b="1" dirty="0"/>
          </a:p>
          <a:p>
            <a:pPr marL="45720" indent="0">
              <a:buNone/>
            </a:pPr>
            <a:r>
              <a:rPr lang="pt-BR" sz="2800" dirty="0"/>
              <a:t>Enterocolite </a:t>
            </a:r>
            <a:r>
              <a:rPr lang="pt-BR" sz="2800" dirty="0" smtClean="0"/>
              <a:t>necrosante (ECN)</a:t>
            </a:r>
            <a:r>
              <a:rPr lang="pt-BR" sz="2800" b="1" dirty="0" smtClean="0"/>
              <a:t>:</a:t>
            </a:r>
          </a:p>
          <a:p>
            <a:pPr marL="45720" indent="0">
              <a:buNone/>
            </a:pPr>
            <a:endParaRPr lang="pt-BR" b="1" dirty="0"/>
          </a:p>
          <a:p>
            <a:r>
              <a:rPr lang="pt-BR" dirty="0"/>
              <a:t>A incidência de ECN foi 3 vezes maior em gestação dupla ou </a:t>
            </a:r>
            <a:r>
              <a:rPr lang="pt-BR" dirty="0" smtClean="0"/>
              <a:t>tripla.</a:t>
            </a:r>
            <a:endParaRPr lang="pt-BR" b="1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332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Asfixia 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196752"/>
            <a:ext cx="8280920" cy="5544616"/>
          </a:xfrm>
        </p:spPr>
        <p:txBody>
          <a:bodyPr>
            <a:normAutofit fontScale="55000" lnSpcReduction="20000"/>
          </a:bodyPr>
          <a:lstStyle/>
          <a:p>
            <a:r>
              <a:rPr lang="pt-BR" sz="2900" dirty="0" smtClean="0"/>
              <a:t>Conceito: </a:t>
            </a:r>
            <a:r>
              <a:rPr lang="pt-BR" sz="2900" dirty="0"/>
              <a:t> </a:t>
            </a:r>
          </a:p>
          <a:p>
            <a:pPr marL="45720" indent="0">
              <a:buNone/>
            </a:pPr>
            <a:r>
              <a:rPr lang="pt-BR" sz="2900" dirty="0" smtClean="0"/>
              <a:t>Injúria </a:t>
            </a:r>
            <a:r>
              <a:rPr lang="pt-BR" sz="2900" dirty="0"/>
              <a:t>sofrida pelo feto ou </a:t>
            </a:r>
            <a:r>
              <a:rPr lang="pt-BR" sz="2900" dirty="0" smtClean="0"/>
              <a:t>RN devido </a:t>
            </a:r>
            <a:r>
              <a:rPr lang="pt-BR" sz="2900" dirty="0"/>
              <a:t>à má oxigenação (hipoxia) e/ou má perfusão (isquemia) de múltiplos órgãos. Associa-se </a:t>
            </a:r>
            <a:r>
              <a:rPr lang="pt-BR" sz="2900" dirty="0" smtClean="0"/>
              <a:t>à </a:t>
            </a:r>
            <a:r>
              <a:rPr lang="pt-BR" sz="2900" dirty="0"/>
              <a:t>acidose láctica e, na presença de hipoventilação, </a:t>
            </a:r>
            <a:r>
              <a:rPr lang="pt-BR" sz="2900" dirty="0" smtClean="0"/>
              <a:t>à hipercapnia</a:t>
            </a:r>
            <a:r>
              <a:rPr lang="pt-BR" sz="2900" dirty="0"/>
              <a:t>;</a:t>
            </a:r>
          </a:p>
          <a:p>
            <a:endParaRPr lang="pt-BR" sz="2900" dirty="0" smtClean="0"/>
          </a:p>
          <a:p>
            <a:r>
              <a:rPr lang="pt-BR" sz="2900" dirty="0" smtClean="0"/>
              <a:t>Definição não é simples e é divergente na literatura; </a:t>
            </a:r>
          </a:p>
          <a:p>
            <a:r>
              <a:rPr lang="pt-BR" sz="2900" dirty="0" smtClean="0"/>
              <a:t>O </a:t>
            </a:r>
            <a:r>
              <a:rPr lang="pt-BR" sz="2900" dirty="0"/>
              <a:t>escore de Apgar é insuficiente, como </a:t>
            </a:r>
            <a:r>
              <a:rPr lang="pt-BR" sz="2900" dirty="0" smtClean="0"/>
              <a:t>critério único, para o diagnóstico;</a:t>
            </a:r>
          </a:p>
          <a:p>
            <a:endParaRPr lang="pt-BR" sz="2900" dirty="0" smtClean="0"/>
          </a:p>
          <a:p>
            <a:pPr marL="45720" indent="0">
              <a:buNone/>
            </a:pPr>
            <a:r>
              <a:rPr lang="pt-BR" sz="2900" dirty="0" smtClean="0"/>
              <a:t>Critérios da Academia Americana de Pediatria:  </a:t>
            </a:r>
          </a:p>
          <a:p>
            <a:pPr marL="45720" indent="0">
              <a:buNone/>
            </a:pPr>
            <a:r>
              <a:rPr lang="pt-BR" sz="2900" dirty="0" smtClean="0"/>
              <a:t>Reserva o termo</a:t>
            </a:r>
            <a:r>
              <a:rPr lang="pt-BR" sz="2900" i="1" dirty="0" smtClean="0"/>
              <a:t> asfixia</a:t>
            </a:r>
            <a:r>
              <a:rPr lang="pt-BR" sz="2900" dirty="0" smtClean="0"/>
              <a:t> para pacientes com os seguintes fatores associados:</a:t>
            </a:r>
          </a:p>
          <a:p>
            <a:pPr marL="45720" indent="0">
              <a:buNone/>
            </a:pPr>
            <a:r>
              <a:rPr lang="pt-BR" sz="2900" dirty="0"/>
              <a:t> </a:t>
            </a:r>
          </a:p>
          <a:p>
            <a:pPr marL="45720" lvl="0" indent="0">
              <a:buNone/>
            </a:pPr>
            <a:r>
              <a:rPr lang="pt-BR" sz="2900" dirty="0" smtClean="0"/>
              <a:t>1 - Acidemia </a:t>
            </a:r>
            <a:r>
              <a:rPr lang="pt-BR" sz="2900" dirty="0"/>
              <a:t>metabólica ou mista profunda (pH&lt;7,0) em sangue arterial de cordão umbilical</a:t>
            </a:r>
            <a:r>
              <a:rPr lang="pt-BR" sz="2900" dirty="0" smtClean="0"/>
              <a:t>;</a:t>
            </a:r>
          </a:p>
          <a:p>
            <a:pPr marL="45720" lvl="0" indent="0">
              <a:buNone/>
            </a:pPr>
            <a:endParaRPr lang="pt-BR" sz="2900" dirty="0"/>
          </a:p>
          <a:p>
            <a:pPr marL="45720" lvl="0" indent="0">
              <a:buNone/>
            </a:pPr>
            <a:r>
              <a:rPr lang="pt-BR" sz="2900" dirty="0" smtClean="0"/>
              <a:t>2 - Escore </a:t>
            </a:r>
            <a:r>
              <a:rPr lang="pt-BR" sz="2900" dirty="0"/>
              <a:t>de Apgar de 0-3 por mais de 5 minutos</a:t>
            </a:r>
            <a:r>
              <a:rPr lang="pt-BR" sz="2900" dirty="0" smtClean="0"/>
              <a:t>;</a:t>
            </a:r>
          </a:p>
          <a:p>
            <a:pPr marL="45720" lvl="0" indent="0">
              <a:buNone/>
            </a:pPr>
            <a:endParaRPr lang="pt-BR" sz="2900" dirty="0"/>
          </a:p>
          <a:p>
            <a:pPr marL="45720" lvl="0" indent="0">
              <a:buNone/>
            </a:pPr>
            <a:r>
              <a:rPr lang="pt-BR" sz="2900" dirty="0" smtClean="0"/>
              <a:t>3 - Manifestações </a:t>
            </a:r>
            <a:r>
              <a:rPr lang="pt-BR" sz="2900" dirty="0"/>
              <a:t>neurológicas neonatais (ex: convulsões, coma ou hipotonia</a:t>
            </a:r>
            <a:r>
              <a:rPr lang="pt-BR" sz="2900" dirty="0" smtClean="0"/>
              <a:t>);</a:t>
            </a:r>
          </a:p>
          <a:p>
            <a:pPr marL="45720" lvl="0" indent="0">
              <a:buNone/>
            </a:pPr>
            <a:endParaRPr lang="pt-BR" sz="2900" dirty="0"/>
          </a:p>
          <a:p>
            <a:pPr marL="45720" lvl="0" indent="0">
              <a:buNone/>
            </a:pPr>
            <a:r>
              <a:rPr lang="pt-BR" sz="2900" dirty="0" smtClean="0"/>
              <a:t>4 - Disfunção </a:t>
            </a:r>
            <a:r>
              <a:rPr lang="pt-BR" sz="2900" dirty="0"/>
              <a:t>orgânica </a:t>
            </a:r>
            <a:r>
              <a:rPr lang="pt-BR" sz="2900" dirty="0" smtClean="0"/>
              <a:t>multissistêmica </a:t>
            </a:r>
            <a:r>
              <a:rPr lang="pt-BR" sz="2900" dirty="0"/>
              <a:t>(ex:  sistemas </a:t>
            </a:r>
            <a:r>
              <a:rPr lang="pt-BR" sz="2900" dirty="0" smtClean="0"/>
              <a:t>cardiovascular, gastrintestinal</a:t>
            </a:r>
            <a:r>
              <a:rPr lang="pt-BR" sz="2900" dirty="0"/>
              <a:t>, hematológico, pulmonar ou renal).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Asfixia 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/>
          <a:lstStyle/>
          <a:p>
            <a:pPr marL="45720" indent="0">
              <a:buNone/>
            </a:pPr>
            <a:r>
              <a:rPr lang="pt-BR" b="1" dirty="0" smtClean="0"/>
              <a:t>INCIDÊNCIA</a:t>
            </a:r>
            <a:endParaRPr lang="pt-BR" dirty="0"/>
          </a:p>
          <a:p>
            <a:pPr marL="45720" indent="0">
              <a:buNone/>
            </a:pPr>
            <a:endParaRPr lang="pt-BR" dirty="0"/>
          </a:p>
          <a:p>
            <a:r>
              <a:rPr lang="pt-BR" dirty="0" smtClean="0"/>
              <a:t>1-1,5</a:t>
            </a:r>
            <a:r>
              <a:rPr lang="pt-BR" dirty="0"/>
              <a:t>% </a:t>
            </a:r>
            <a:r>
              <a:rPr lang="pt-BR" dirty="0" smtClean="0"/>
              <a:t>- correlacionada </a:t>
            </a:r>
            <a:r>
              <a:rPr lang="pt-BR" dirty="0"/>
              <a:t>diretamente com a idade gestacional e o peso ao nascer. </a:t>
            </a:r>
            <a:endParaRPr lang="pt-BR" dirty="0" smtClean="0"/>
          </a:p>
          <a:p>
            <a:r>
              <a:rPr lang="pt-BR" dirty="0" smtClean="0"/>
              <a:t>Acontece </a:t>
            </a:r>
            <a:r>
              <a:rPr lang="pt-BR" dirty="0"/>
              <a:t>em 9% dos RN &lt;36 semanas e em 0,5% dos &gt; 36 semanas. </a:t>
            </a:r>
            <a:endParaRPr lang="pt-BR" dirty="0" smtClean="0"/>
          </a:p>
          <a:p>
            <a:r>
              <a:rPr lang="pt-BR" dirty="0" smtClean="0"/>
              <a:t>É </a:t>
            </a:r>
            <a:r>
              <a:rPr lang="pt-BR" dirty="0"/>
              <a:t>maior em RN a termo de mães diabéticas ou </a:t>
            </a:r>
            <a:r>
              <a:rPr lang="pt-BR" dirty="0" smtClean="0"/>
              <a:t>toxêmicas</a:t>
            </a:r>
            <a:r>
              <a:rPr lang="pt-BR" dirty="0"/>
              <a:t>. </a:t>
            </a:r>
            <a:endParaRPr lang="pt-BR" dirty="0" smtClean="0"/>
          </a:p>
          <a:p>
            <a:r>
              <a:rPr lang="pt-BR" dirty="0" smtClean="0"/>
              <a:t>Independendo </a:t>
            </a:r>
            <a:r>
              <a:rPr lang="pt-BR" dirty="0"/>
              <a:t>da idade gestacional, o RCIU e a apresentação pélvica aumentam a incidência de asfixia. Os RN pós-termo também são de alto risco.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Asfixia 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/>
          <a:lstStyle/>
          <a:p>
            <a:pPr marL="45720" indent="0">
              <a:buNone/>
            </a:pPr>
            <a:r>
              <a:rPr lang="pt-BR" b="1" dirty="0" smtClean="0"/>
              <a:t>ETIOLOGIA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 smtClean="0"/>
              <a:t>Pode ocorrer </a:t>
            </a:r>
            <a:r>
              <a:rPr lang="pt-BR" dirty="0"/>
              <a:t>antes, durante ou após o parto;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90</a:t>
            </a:r>
            <a:r>
              <a:rPr lang="pt-BR" dirty="0"/>
              <a:t>% dos casos ocorrem </a:t>
            </a:r>
            <a:r>
              <a:rPr lang="pt-BR" dirty="0" smtClean="0"/>
              <a:t>no período </a:t>
            </a:r>
            <a:r>
              <a:rPr lang="pt-BR" dirty="0"/>
              <a:t>ante ou intraparto como </a:t>
            </a:r>
            <a:r>
              <a:rPr lang="pt-BR" dirty="0" smtClean="0"/>
              <a:t>consequência </a:t>
            </a:r>
            <a:r>
              <a:rPr lang="pt-BR" dirty="0"/>
              <a:t>de uma insuficiência placentária.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No pós-parto</a:t>
            </a:r>
            <a:r>
              <a:rPr lang="pt-BR" dirty="0"/>
              <a:t>, são secundários a doenças pulmonares, cardiovasculares ou neurológicas </a:t>
            </a:r>
            <a:r>
              <a:rPr lang="pt-BR" dirty="0" smtClean="0"/>
              <a:t>(conforme tabela):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93317944"/>
              </p:ext>
            </p:extLst>
          </p:nvPr>
        </p:nvGraphicFramePr>
        <p:xfrm>
          <a:off x="971600" y="620688"/>
          <a:ext cx="6976179" cy="613570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993093"/>
                <a:gridCol w="1795542"/>
                <a:gridCol w="1393408"/>
                <a:gridCol w="1794136"/>
              </a:tblGrid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Causas Maternas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Causas Intraparto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Causas Fetais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Causas neonatais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8902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Primiparidade idosa (mais de 35 anos)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Drogas que causam          depressão respiratória (anestesia, narcóticos, Sulf. de Mg) 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Malformações.          Congênitas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Imaturidade pulmonar e outros distúrbios respiratórios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5341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Primiparidade adolescente (menor de 16 anos)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Apresentação pélvica ou outras anormais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</a:rPr>
                        <a:t>Gemelaridade</a:t>
                      </a:r>
                      <a:endParaRPr lang="pt-BR" sz="1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Tumores intratorácicos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Diabetes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Trabalho de parto prolongado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RCIU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Anemia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Hipertensão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Prolapso de cordão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Prematuridade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Hemorragia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Toxemia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DCP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Pósmaturidade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Distúrbios metabólicos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Doenças crônicas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Hipotensão materna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Hidropsia fetal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5341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Anemia  (Hb</a:t>
                      </a:r>
                      <a:r>
                        <a:rPr lang="pt-BR" sz="1200" dirty="0">
                          <a:effectLst/>
                          <a:sym typeface="Symbol"/>
                        </a:rPr>
                        <a:t></a:t>
                      </a:r>
                      <a:r>
                        <a:rPr lang="pt-BR" sz="1200" dirty="0">
                          <a:effectLst/>
                        </a:rPr>
                        <a:t>10gr/dl) 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Descolamento prematuro de placenta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Freqüência e ritmo anormais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Isoimunização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Ruptura de cordão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RN/GIG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Infecção atual ou antenatal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Circular e nó de cordão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Poli-hidrâmnio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5341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Ruptura prematura ou prolongada de membranas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Cabeça derradeira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Líquido amniótico meconial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Placenta prévia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Hemorragia anteparto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7121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História prévia de RN com anomalia congênita ou doença neonatal grave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História de morte neonatal anterior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Álcool/droga</a:t>
                      </a:r>
                      <a:endParaRPr lang="pt-BR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07042" y="41564"/>
            <a:ext cx="582403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Condições que podem levar a asfixia perinatal</a:t>
            </a:r>
            <a:endParaRPr kumimoji="0" lang="pt-B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pt-B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/>
              <a:t>Asfixia Perinatal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pt-BR" b="1" dirty="0" smtClean="0"/>
              <a:t>FISIOPATOLOGIA</a:t>
            </a:r>
            <a:r>
              <a:rPr lang="pt-BR" dirty="0" smtClean="0"/>
              <a:t> </a:t>
            </a:r>
            <a:endParaRPr lang="pt-BR" dirty="0"/>
          </a:p>
          <a:p>
            <a:pPr marL="45720" indent="0">
              <a:buNone/>
            </a:pPr>
            <a:r>
              <a:rPr lang="pt-BR" dirty="0"/>
              <a:t> </a:t>
            </a:r>
          </a:p>
          <a:p>
            <a:pPr algn="just"/>
            <a:r>
              <a:rPr lang="pt-BR" dirty="0"/>
              <a:t>N</a:t>
            </a:r>
            <a:r>
              <a:rPr lang="pt-BR" dirty="0" smtClean="0"/>
              <a:t>o TP normal, </a:t>
            </a:r>
            <a:r>
              <a:rPr lang="pt-BR" dirty="0"/>
              <a:t>contrações uterinas </a:t>
            </a:r>
            <a:r>
              <a:rPr lang="pt-BR" dirty="0" smtClean="0"/>
              <a:t>levam à diminuição </a:t>
            </a:r>
            <a:r>
              <a:rPr lang="pt-BR" dirty="0"/>
              <a:t>do fluxo </a:t>
            </a:r>
            <a:r>
              <a:rPr lang="pt-BR" dirty="0" smtClean="0"/>
              <a:t>placentário em um ambiente de aumento do </a:t>
            </a:r>
            <a:r>
              <a:rPr lang="pt-BR" dirty="0"/>
              <a:t>consumo de oxigênio </a:t>
            </a:r>
            <a:r>
              <a:rPr lang="pt-BR" dirty="0" smtClean="0"/>
              <a:t>fetal e materno;</a:t>
            </a:r>
          </a:p>
          <a:p>
            <a:pPr algn="just"/>
            <a:r>
              <a:rPr lang="pt-BR" dirty="0" smtClean="0"/>
              <a:t> </a:t>
            </a:r>
            <a:r>
              <a:rPr lang="pt-BR" dirty="0"/>
              <a:t>A desidratação e a alcalose respiratória por hiperventilação, </a:t>
            </a:r>
            <a:r>
              <a:rPr lang="pt-BR" dirty="0" smtClean="0"/>
              <a:t>inerente ao TP, acentuam a diminuição </a:t>
            </a:r>
            <a:r>
              <a:rPr lang="pt-BR" dirty="0"/>
              <a:t>do fluxo </a:t>
            </a:r>
            <a:r>
              <a:rPr lang="pt-BR" dirty="0" smtClean="0"/>
              <a:t>sanguíneo placentário;</a:t>
            </a:r>
          </a:p>
          <a:p>
            <a:pPr algn="just"/>
            <a:r>
              <a:rPr lang="pt-BR" dirty="0" smtClean="0"/>
              <a:t>A </a:t>
            </a:r>
            <a:r>
              <a:rPr lang="pt-BR" dirty="0"/>
              <a:t>convergência destes fatores </a:t>
            </a:r>
            <a:r>
              <a:rPr lang="pt-BR" dirty="0" smtClean="0"/>
              <a:t>(fisiológicos), </a:t>
            </a:r>
            <a:r>
              <a:rPr lang="pt-BR" dirty="0"/>
              <a:t>leva </a:t>
            </a:r>
            <a:r>
              <a:rPr lang="pt-BR" dirty="0" smtClean="0"/>
              <a:t>à </a:t>
            </a:r>
            <a:r>
              <a:rPr lang="pt-BR" dirty="0"/>
              <a:t>queda da saturação fetal de </a:t>
            </a:r>
            <a:r>
              <a:rPr lang="pt-BR" dirty="0" smtClean="0"/>
              <a:t>oxigênio, estresse suportado bem pelo feto saudável;</a:t>
            </a:r>
          </a:p>
          <a:p>
            <a:pPr algn="just"/>
            <a:r>
              <a:rPr lang="pt-BR" dirty="0" smtClean="0"/>
              <a:t>Desacelerações </a:t>
            </a:r>
            <a:r>
              <a:rPr lang="pt-BR" dirty="0"/>
              <a:t>tardias começam a acontecer quando a PaO</a:t>
            </a:r>
            <a:r>
              <a:rPr lang="pt-BR" baseline="-25000" dirty="0"/>
              <a:t>2</a:t>
            </a:r>
            <a:r>
              <a:rPr lang="pt-BR" dirty="0"/>
              <a:t> e a saturação fetal caem abaixo de 20mmHg e 31</a:t>
            </a:r>
            <a:r>
              <a:rPr lang="pt-BR" dirty="0" smtClean="0"/>
              <a:t>%, respetivamente</a:t>
            </a:r>
            <a:r>
              <a:rPr lang="pt-BR" dirty="0"/>
              <a:t>. Em fetos de macacos, a bradicardia devida a este grau de asfixia pode-se manter por varias horas sem produzir </a:t>
            </a:r>
            <a:r>
              <a:rPr lang="pt-BR" dirty="0" smtClean="0"/>
              <a:t>encefalopatia;</a:t>
            </a:r>
            <a:endParaRPr lang="pt-BR" dirty="0"/>
          </a:p>
          <a:p>
            <a:r>
              <a:rPr lang="pt-BR" dirty="0"/>
              <a:t>Contudo, alterações ocorrentes neste período crítico, podem levar à asfixia fundamentalmente via quatro mecanismos: 1) Alterações da oxigenação materna 2) Diminuição do fluxo materno-placentário ou placento-fetal. 3) Alterações na troca gasosa a nível placentário ou a nível tecidual fetal. 4) Incremento nos requerimentos fetais de oxigênio</a:t>
            </a:r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/>
              <a:t>Asfixia Perinatal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/>
          <a:lstStyle/>
          <a:p>
            <a:pPr marL="45720" indent="0">
              <a:buNone/>
            </a:pPr>
            <a:r>
              <a:rPr lang="pt-BR" b="1" dirty="0" smtClean="0"/>
              <a:t>FISIOPATOLOGIA</a:t>
            </a:r>
          </a:p>
          <a:p>
            <a:pPr marL="45720" indent="0">
              <a:buNone/>
            </a:pPr>
            <a:endParaRPr lang="pt-BR" dirty="0" smtClean="0"/>
          </a:p>
          <a:p>
            <a:r>
              <a:rPr lang="pt-BR" dirty="0" smtClean="0"/>
              <a:t>As alterações </a:t>
            </a:r>
            <a:r>
              <a:rPr lang="pt-BR" dirty="0"/>
              <a:t>ocorrentes neste período </a:t>
            </a:r>
            <a:r>
              <a:rPr lang="pt-BR" dirty="0" smtClean="0"/>
              <a:t>crítico </a:t>
            </a:r>
            <a:r>
              <a:rPr lang="pt-BR" dirty="0"/>
              <a:t>podem levar à asfixia fundamentalmente via 4</a:t>
            </a:r>
            <a:r>
              <a:rPr lang="pt-BR" dirty="0" smtClean="0"/>
              <a:t> </a:t>
            </a:r>
            <a:r>
              <a:rPr lang="pt-BR" dirty="0"/>
              <a:t>mecanismos: </a:t>
            </a:r>
            <a:endParaRPr lang="pt-BR" dirty="0" smtClean="0"/>
          </a:p>
          <a:p>
            <a:endParaRPr lang="pt-BR" dirty="0" smtClean="0"/>
          </a:p>
          <a:p>
            <a:pPr marL="45720" indent="0">
              <a:buNone/>
            </a:pPr>
            <a:r>
              <a:rPr lang="pt-BR" dirty="0" smtClean="0"/>
              <a:t>1</a:t>
            </a:r>
            <a:r>
              <a:rPr lang="pt-BR" dirty="0"/>
              <a:t>) Alterações da oxigenação </a:t>
            </a:r>
            <a:r>
              <a:rPr lang="pt-BR" dirty="0" smtClean="0"/>
              <a:t>materna; </a:t>
            </a:r>
          </a:p>
          <a:p>
            <a:pPr marL="45720" indent="0">
              <a:buNone/>
            </a:pPr>
            <a:r>
              <a:rPr lang="pt-BR" dirty="0" smtClean="0"/>
              <a:t>2</a:t>
            </a:r>
            <a:r>
              <a:rPr lang="pt-BR" dirty="0"/>
              <a:t>) Diminuição do fluxo materno-placentário ou </a:t>
            </a:r>
            <a:r>
              <a:rPr lang="pt-BR" dirty="0" smtClean="0"/>
              <a:t>placento-fetal;</a:t>
            </a:r>
          </a:p>
          <a:p>
            <a:pPr marL="45720" indent="0">
              <a:buNone/>
            </a:pPr>
            <a:r>
              <a:rPr lang="pt-BR" dirty="0" smtClean="0"/>
              <a:t>3</a:t>
            </a:r>
            <a:r>
              <a:rPr lang="pt-BR" dirty="0"/>
              <a:t>) Alterações na troca gasosa </a:t>
            </a:r>
            <a:r>
              <a:rPr lang="pt-BR" dirty="0" smtClean="0"/>
              <a:t>em </a:t>
            </a:r>
            <a:r>
              <a:rPr lang="pt-BR" dirty="0"/>
              <a:t>nível placentário ou </a:t>
            </a:r>
            <a:r>
              <a:rPr lang="pt-BR" dirty="0" smtClean="0"/>
              <a:t>tecidual fetal; </a:t>
            </a:r>
          </a:p>
          <a:p>
            <a:pPr marL="45720" indent="0">
              <a:buNone/>
            </a:pPr>
            <a:r>
              <a:rPr lang="pt-BR" dirty="0" smtClean="0"/>
              <a:t>4</a:t>
            </a:r>
            <a:r>
              <a:rPr lang="pt-BR" dirty="0"/>
              <a:t>) Incremento nos requerimentos fetais de </a:t>
            </a:r>
            <a:r>
              <a:rPr lang="pt-BR" dirty="0" smtClean="0"/>
              <a:t>oxigênio.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/>
              <a:t>Asfixia Perinatal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196752"/>
            <a:ext cx="8280920" cy="5661248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pt-BR" dirty="0" smtClean="0"/>
              <a:t>Hipoxemia </a:t>
            </a:r>
            <a:r>
              <a:rPr lang="pt-BR" dirty="0"/>
              <a:t>e I</a:t>
            </a:r>
            <a:r>
              <a:rPr lang="pt-BR" dirty="0" smtClean="0"/>
              <a:t>squemia</a:t>
            </a:r>
          </a:p>
          <a:p>
            <a:pPr marL="45720" indent="0">
              <a:buNone/>
            </a:pPr>
            <a:r>
              <a:rPr lang="pt-BR" dirty="0" smtClean="0"/>
              <a:t>Feto </a:t>
            </a:r>
            <a:r>
              <a:rPr lang="pt-BR" dirty="0"/>
              <a:t>e o RN </a:t>
            </a:r>
            <a:r>
              <a:rPr lang="pt-BR" dirty="0" smtClean="0"/>
              <a:t>reagem da seguinte forma: </a:t>
            </a:r>
          </a:p>
          <a:p>
            <a:pPr marL="45720" indent="0" algn="just">
              <a:buNone/>
            </a:pPr>
            <a:r>
              <a:rPr lang="pt-BR" dirty="0" smtClean="0"/>
              <a:t>1°- Produzindo </a:t>
            </a:r>
            <a:r>
              <a:rPr lang="pt-BR" dirty="0"/>
              <a:t>uma centralização do fluxo </a:t>
            </a:r>
            <a:r>
              <a:rPr lang="pt-BR" dirty="0" smtClean="0"/>
              <a:t>sanguíneo, priorizando </a:t>
            </a:r>
            <a:r>
              <a:rPr lang="pt-BR" dirty="0"/>
              <a:t>cérebro, </a:t>
            </a:r>
            <a:r>
              <a:rPr lang="pt-BR" dirty="0" smtClean="0"/>
              <a:t>coração </a:t>
            </a:r>
            <a:r>
              <a:rPr lang="pt-BR" dirty="0"/>
              <a:t>e </a:t>
            </a:r>
            <a:r>
              <a:rPr lang="pt-BR" dirty="0" smtClean="0"/>
              <a:t>suprarrenais; </a:t>
            </a:r>
          </a:p>
          <a:p>
            <a:pPr marL="45720" indent="0" algn="just">
              <a:buNone/>
            </a:pPr>
            <a:r>
              <a:rPr lang="pt-BR" dirty="0" smtClean="0"/>
              <a:t>2°- Na persistência do insulto, </a:t>
            </a:r>
            <a:r>
              <a:rPr lang="pt-BR" dirty="0"/>
              <a:t>cessam os movimentos respiratórios, </a:t>
            </a:r>
            <a:r>
              <a:rPr lang="pt-BR" dirty="0" smtClean="0"/>
              <a:t>a FC se reduz e a PA se eleva para </a:t>
            </a:r>
            <a:r>
              <a:rPr lang="pt-BR" dirty="0"/>
              <a:t>manter a </a:t>
            </a:r>
            <a:r>
              <a:rPr lang="pt-BR" dirty="0" smtClean="0"/>
              <a:t>perfusão cerebral (apnéia primária). Oxigênio </a:t>
            </a:r>
            <a:r>
              <a:rPr lang="pt-BR" dirty="0"/>
              <a:t>suplementar e </a:t>
            </a:r>
            <a:r>
              <a:rPr lang="pt-BR" dirty="0" smtClean="0"/>
              <a:t>estímulo </a:t>
            </a:r>
            <a:r>
              <a:rPr lang="pt-BR" dirty="0"/>
              <a:t>tátil </a:t>
            </a:r>
            <a:r>
              <a:rPr lang="pt-BR" dirty="0" smtClean="0"/>
              <a:t>neste </a:t>
            </a:r>
            <a:r>
              <a:rPr lang="pt-BR" dirty="0"/>
              <a:t>período levam ao </a:t>
            </a:r>
            <a:r>
              <a:rPr lang="pt-BR" dirty="0" smtClean="0"/>
              <a:t>reinício </a:t>
            </a:r>
            <a:r>
              <a:rPr lang="pt-BR" dirty="0"/>
              <a:t>da respiração espontânea na maioria dos </a:t>
            </a:r>
            <a:r>
              <a:rPr lang="pt-BR" dirty="0" smtClean="0"/>
              <a:t>pacientes</a:t>
            </a:r>
            <a:r>
              <a:rPr lang="pt-BR" dirty="0"/>
              <a:t>;</a:t>
            </a:r>
            <a:endParaRPr lang="pt-BR" dirty="0" smtClean="0"/>
          </a:p>
          <a:p>
            <a:pPr marL="45720" indent="0" algn="just">
              <a:buNone/>
            </a:pPr>
            <a:r>
              <a:rPr lang="pt-BR" dirty="0" smtClean="0"/>
              <a:t>3°- Persistindo </a:t>
            </a:r>
            <a:r>
              <a:rPr lang="pt-BR" dirty="0"/>
              <a:t>a asfixia, o feto ou </a:t>
            </a:r>
            <a:r>
              <a:rPr lang="pt-BR" dirty="0" smtClean="0"/>
              <a:t>RN desenvolvem  </a:t>
            </a:r>
            <a:r>
              <a:rPr lang="pt-BR" dirty="0"/>
              <a:t>movimentos respiratórios profundos, semelhantes a suspiros (gasping), a </a:t>
            </a:r>
            <a:r>
              <a:rPr lang="pt-BR" dirty="0" smtClean="0"/>
              <a:t>FC </a:t>
            </a:r>
            <a:r>
              <a:rPr lang="pt-BR" dirty="0"/>
              <a:t>continua a diminuir, a </a:t>
            </a:r>
            <a:r>
              <a:rPr lang="pt-BR" dirty="0" smtClean="0"/>
              <a:t>PA </a:t>
            </a:r>
            <a:r>
              <a:rPr lang="pt-BR" dirty="0"/>
              <a:t>cai e o paciente se torna quase </a:t>
            </a:r>
            <a:r>
              <a:rPr lang="pt-BR" dirty="0" smtClean="0"/>
              <a:t>flácido.</a:t>
            </a:r>
          </a:p>
          <a:p>
            <a:pPr marL="45720" indent="0" algn="just">
              <a:buNone/>
            </a:pPr>
            <a:r>
              <a:rPr lang="pt-BR" dirty="0" smtClean="0"/>
              <a:t>Os </a:t>
            </a:r>
            <a:r>
              <a:rPr lang="pt-BR" dirty="0"/>
              <a:t>movimentos respiratórios tornam-se cada vez mais </a:t>
            </a:r>
            <a:r>
              <a:rPr lang="pt-BR" dirty="0" smtClean="0"/>
              <a:t>superficiais, </a:t>
            </a:r>
            <a:r>
              <a:rPr lang="pt-BR" dirty="0"/>
              <a:t>até o último suspiro, quando o RN </a:t>
            </a:r>
            <a:r>
              <a:rPr lang="pt-BR" dirty="0" smtClean="0"/>
              <a:t>entra no </a:t>
            </a:r>
            <a:r>
              <a:rPr lang="pt-BR" dirty="0"/>
              <a:t>período de </a:t>
            </a:r>
            <a:r>
              <a:rPr lang="pt-BR" dirty="0" smtClean="0"/>
              <a:t>apnéia secundária, no qual a FC, a PA e </a:t>
            </a:r>
            <a:r>
              <a:rPr lang="pt-BR" dirty="0"/>
              <a:t>a PaO</a:t>
            </a:r>
            <a:r>
              <a:rPr lang="pt-BR" baseline="-25000" dirty="0"/>
              <a:t>2</a:t>
            </a:r>
            <a:r>
              <a:rPr lang="pt-BR" dirty="0"/>
              <a:t> continuam a cair cada vez mais. </a:t>
            </a:r>
            <a:endParaRPr lang="pt-BR" dirty="0" smtClean="0"/>
          </a:p>
          <a:p>
            <a:pPr marL="45720" indent="0" algn="just">
              <a:buNone/>
            </a:pPr>
            <a:r>
              <a:rPr lang="pt-BR" dirty="0" smtClean="0"/>
              <a:t>O </a:t>
            </a:r>
            <a:r>
              <a:rPr lang="pt-BR" dirty="0"/>
              <a:t>RN </a:t>
            </a:r>
            <a:r>
              <a:rPr lang="pt-BR" dirty="0" smtClean="0"/>
              <a:t>já não </a:t>
            </a:r>
            <a:r>
              <a:rPr lang="pt-BR" dirty="0"/>
              <a:t>responde à estimulação tátil e não reinicia a respiração </a:t>
            </a:r>
            <a:r>
              <a:rPr lang="pt-BR" dirty="0" smtClean="0"/>
              <a:t>espontaneamente. </a:t>
            </a:r>
            <a:r>
              <a:rPr lang="pt-BR" dirty="0"/>
              <a:t>Quanto mais tempo </a:t>
            </a:r>
            <a:r>
              <a:rPr lang="pt-BR" dirty="0" smtClean="0"/>
              <a:t>permanece nesta fase, maior </a:t>
            </a:r>
            <a:r>
              <a:rPr lang="pt-BR" dirty="0"/>
              <a:t>o risco de lesão cerebral. Este período culmina com o óbito, a menos que a reanimação efetiva seja iniciada </a:t>
            </a:r>
            <a:r>
              <a:rPr lang="pt-BR" dirty="0" smtClean="0"/>
              <a:t>imediatamente. </a:t>
            </a:r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/>
              <a:t>Asfixia Perinatal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1800" dirty="0"/>
              <a:t>Embora as </a:t>
            </a:r>
            <a:r>
              <a:rPr lang="pt-BR" sz="1800" dirty="0" smtClean="0"/>
              <a:t>sequelas frequentemente </a:t>
            </a:r>
            <a:r>
              <a:rPr lang="pt-BR" sz="1800" dirty="0"/>
              <a:t>neurológicas, </a:t>
            </a:r>
            <a:r>
              <a:rPr lang="pt-BR" sz="1800" dirty="0" smtClean="0"/>
              <a:t>na </a:t>
            </a:r>
            <a:r>
              <a:rPr lang="pt-BR" sz="1800" dirty="0"/>
              <a:t>asfixia perinatal o acometimento é </a:t>
            </a:r>
            <a:r>
              <a:rPr lang="pt-BR" sz="1800" dirty="0" smtClean="0"/>
              <a:t>multiorgânico, e o óbito muitas </a:t>
            </a:r>
            <a:r>
              <a:rPr lang="pt-BR" sz="1800" dirty="0"/>
              <a:t>vezes </a:t>
            </a:r>
            <a:r>
              <a:rPr lang="pt-BR" sz="1800" dirty="0" smtClean="0"/>
              <a:t>decorrem de </a:t>
            </a:r>
            <a:r>
              <a:rPr lang="pt-BR" sz="1800" dirty="0"/>
              <a:t>causas extra-neurológicas como </a:t>
            </a:r>
            <a:r>
              <a:rPr lang="pt-BR" sz="1800" dirty="0" smtClean="0"/>
              <a:t>IRA ou </a:t>
            </a:r>
            <a:r>
              <a:rPr lang="pt-BR" sz="1800" dirty="0"/>
              <a:t>H</a:t>
            </a:r>
            <a:r>
              <a:rPr lang="pt-BR" sz="1800" dirty="0" smtClean="0"/>
              <a:t>ipertensão </a:t>
            </a:r>
            <a:r>
              <a:rPr lang="pt-BR" sz="1800" dirty="0"/>
              <a:t>pulmonar persistente. </a:t>
            </a:r>
            <a:endParaRPr lang="pt-BR" sz="1800" dirty="0" smtClean="0"/>
          </a:p>
          <a:p>
            <a:pPr marL="45720" indent="0">
              <a:buNone/>
            </a:pPr>
            <a:endParaRPr lang="pt-BR" sz="1800" dirty="0" smtClean="0"/>
          </a:p>
          <a:p>
            <a:pPr marL="45720" indent="0">
              <a:buNone/>
            </a:pPr>
            <a:r>
              <a:rPr lang="pt-BR" sz="1800" dirty="0" smtClean="0"/>
              <a:t>Perlman </a:t>
            </a:r>
            <a:r>
              <a:rPr lang="pt-BR" sz="1800" dirty="0"/>
              <a:t>e cl </a:t>
            </a:r>
            <a:r>
              <a:rPr lang="pt-BR" sz="1800" dirty="0" smtClean="0"/>
              <a:t>– Sequelas orgânicas em RN </a:t>
            </a:r>
            <a:r>
              <a:rPr lang="pt-BR" sz="1800" dirty="0"/>
              <a:t>asfixiados mostrando: </a:t>
            </a:r>
            <a:endParaRPr lang="pt-BR" sz="1800" dirty="0" smtClean="0"/>
          </a:p>
          <a:p>
            <a:r>
              <a:rPr lang="pt-BR" sz="1800" dirty="0" smtClean="0"/>
              <a:t>34</a:t>
            </a:r>
            <a:r>
              <a:rPr lang="pt-BR" sz="1800" dirty="0"/>
              <a:t>% sem evidência de lesão </a:t>
            </a:r>
            <a:r>
              <a:rPr lang="pt-BR" sz="1800" dirty="0" smtClean="0"/>
              <a:t>orgânica</a:t>
            </a:r>
            <a:r>
              <a:rPr lang="pt-BR" sz="1800" dirty="0"/>
              <a:t>;</a:t>
            </a:r>
            <a:r>
              <a:rPr lang="pt-BR" sz="1800" dirty="0" smtClean="0"/>
              <a:t> </a:t>
            </a:r>
          </a:p>
          <a:p>
            <a:r>
              <a:rPr lang="pt-BR" sz="1800" dirty="0" smtClean="0"/>
              <a:t>23</a:t>
            </a:r>
            <a:r>
              <a:rPr lang="pt-BR" sz="1800" dirty="0"/>
              <a:t>% tinham a injúria limitada a um único </a:t>
            </a:r>
            <a:r>
              <a:rPr lang="pt-BR" sz="1800" dirty="0" smtClean="0"/>
              <a:t>órgão; </a:t>
            </a:r>
          </a:p>
          <a:p>
            <a:r>
              <a:rPr lang="pt-BR" sz="1800" dirty="0" smtClean="0"/>
              <a:t>34</a:t>
            </a:r>
            <a:r>
              <a:rPr lang="pt-BR" sz="1800" dirty="0"/>
              <a:t>% apresentavam dois órgãos </a:t>
            </a:r>
            <a:r>
              <a:rPr lang="pt-BR" sz="1800" dirty="0" smtClean="0"/>
              <a:t>atingidos; </a:t>
            </a:r>
          </a:p>
          <a:p>
            <a:r>
              <a:rPr lang="pt-BR" sz="1800" dirty="0" smtClean="0"/>
              <a:t>9</a:t>
            </a:r>
            <a:r>
              <a:rPr lang="pt-BR" sz="1800" dirty="0"/>
              <a:t>% evidenciava acometimento de três órgãos. </a:t>
            </a:r>
            <a:endParaRPr lang="pt-BR" sz="1800" dirty="0" smtClean="0"/>
          </a:p>
          <a:p>
            <a:endParaRPr lang="pt-BR" sz="1800" dirty="0" smtClean="0"/>
          </a:p>
          <a:p>
            <a:pPr marL="45720" indent="0">
              <a:buNone/>
            </a:pPr>
            <a:r>
              <a:rPr lang="pt-BR" sz="1800" dirty="0" smtClean="0"/>
              <a:t>O </a:t>
            </a:r>
            <a:r>
              <a:rPr lang="pt-BR" sz="1800" dirty="0"/>
              <a:t>alvo mais afetado foi o rim (50</a:t>
            </a:r>
            <a:r>
              <a:rPr lang="pt-BR" sz="1800" dirty="0" smtClean="0"/>
              <a:t>%), </a:t>
            </a:r>
            <a:r>
              <a:rPr lang="pt-BR" sz="1800" dirty="0"/>
              <a:t>seguido pelo SNC (28%), aparelho cardiovascular (25%) e pulmões (23%).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ctr"/>
            <a:r>
              <a:rPr lang="pt-BR" sz="3200" dirty="0">
                <a:effectLst/>
              </a:rPr>
              <a:t>ACOMETIMENTO MULTIORGÂNICO DA ASFIXIA PERINATAL</a:t>
            </a:r>
            <a:r>
              <a:rPr lang="pt-BR" dirty="0">
                <a:effectLst/>
              </a:rPr>
              <a:t/>
            </a:r>
            <a:br>
              <a:rPr lang="pt-BR" dirty="0">
                <a:effectLst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pt-BR" b="1" dirty="0"/>
              <a:t>Encefalopatia hipóxico-isquêmica</a:t>
            </a:r>
            <a:endParaRPr lang="pt-BR" dirty="0"/>
          </a:p>
          <a:p>
            <a:pPr marL="45720" indent="0">
              <a:buNone/>
            </a:pPr>
            <a:endParaRPr lang="pt-BR" dirty="0"/>
          </a:p>
          <a:p>
            <a:pPr algn="just"/>
            <a:r>
              <a:rPr lang="pt-BR" dirty="0"/>
              <a:t>  A hipóxia cerebral gera prejuízo ao metabolismo oxidativo, levando à glicólise anaeróbica = ácido láctico e queda local do pH.</a:t>
            </a:r>
          </a:p>
          <a:p>
            <a:pPr marL="45720" indent="0" algn="just">
              <a:buNone/>
            </a:pPr>
            <a:r>
              <a:rPr lang="pt-BR" dirty="0"/>
              <a:t> </a:t>
            </a:r>
          </a:p>
          <a:p>
            <a:pPr algn="just"/>
            <a:r>
              <a:rPr lang="pt-BR" dirty="0"/>
              <a:t> Pequena produção anaeróbia de ATP e a depleção deste "paralisa" as bombas de íons, levando ao acúmulo intracelular de Na</a:t>
            </a:r>
            <a:r>
              <a:rPr lang="pt-BR" baseline="30000" dirty="0"/>
              <a:t>+</a:t>
            </a:r>
            <a:r>
              <a:rPr lang="pt-BR" dirty="0"/>
              <a:t>, Cl</a:t>
            </a:r>
            <a:r>
              <a:rPr lang="pt-BR" baseline="30000" dirty="0"/>
              <a:t>-</a:t>
            </a:r>
            <a:r>
              <a:rPr lang="pt-BR" dirty="0"/>
              <a:t>, H</a:t>
            </a:r>
            <a:r>
              <a:rPr lang="pt-BR" baseline="-25000" dirty="0"/>
              <a:t>2</a:t>
            </a:r>
            <a:r>
              <a:rPr lang="pt-BR" dirty="0"/>
              <a:t>O e Ca</a:t>
            </a:r>
            <a:r>
              <a:rPr lang="pt-BR" baseline="30000" dirty="0"/>
              <a:t>++ </a:t>
            </a:r>
            <a:r>
              <a:rPr lang="pt-BR" dirty="0" smtClean="0"/>
              <a:t>( = morte </a:t>
            </a:r>
            <a:r>
              <a:rPr lang="pt-BR" dirty="0"/>
              <a:t>celular) e a um incremento de K </a:t>
            </a:r>
            <a:r>
              <a:rPr lang="pt-BR" dirty="0" smtClean="0"/>
              <a:t>e aminoácidos </a:t>
            </a:r>
            <a:r>
              <a:rPr lang="pt-BR" dirty="0"/>
              <a:t>neurotransmissores </a:t>
            </a:r>
            <a:r>
              <a:rPr lang="pt-BR" dirty="0" smtClean="0"/>
              <a:t>excitatórios </a:t>
            </a:r>
            <a:r>
              <a:rPr lang="pt-BR" dirty="0"/>
              <a:t>(glutamato, aspartato) no extracelular. 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Se acontecer a </a:t>
            </a:r>
            <a:r>
              <a:rPr lang="pt-BR" dirty="0" smtClean="0"/>
              <a:t>reperfusão </a:t>
            </a:r>
            <a:r>
              <a:rPr lang="pt-BR" dirty="0"/>
              <a:t>de uma área previamente isquemiada, a formação de radicais livres contribuirá também à lesão das membranas neuroniais e da barreira hemato-encefálica.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ctr"/>
            <a:r>
              <a:rPr lang="pt-BR" sz="3200" dirty="0">
                <a:effectLst/>
              </a:rPr>
              <a:t>ACOMETIMENTO MULTIORGÂNICO DA ASFIXIA PERINATAL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772816"/>
            <a:ext cx="8280920" cy="4896544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spcBef>
                <a:spcPts val="580"/>
              </a:spcBef>
              <a:spcAft>
                <a:spcPts val="0"/>
              </a:spcAft>
              <a:defRPr/>
            </a:pPr>
            <a:r>
              <a:rPr lang="pt-BR" dirty="0"/>
              <a:t>Evolução cronológica sugerida por Volpe:</a:t>
            </a:r>
          </a:p>
          <a:p>
            <a:pPr lvl="1">
              <a:spcBef>
                <a:spcPts val="370"/>
              </a:spcBef>
              <a:spcAft>
                <a:spcPts val="0"/>
              </a:spcAft>
              <a:defRPr/>
            </a:pPr>
            <a:r>
              <a:rPr lang="pt-BR" dirty="0"/>
              <a:t>Primeiras 12 horas:  os sinais neurológicos são de um comprometimento difuso do sistema nervoso</a:t>
            </a:r>
            <a:r>
              <a:rPr lang="pt-BR" dirty="0" smtClean="0"/>
              <a:t>.</a:t>
            </a:r>
          </a:p>
          <a:p>
            <a:pPr marL="365760" lvl="1" indent="0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pt-BR" dirty="0"/>
          </a:p>
          <a:p>
            <a:pPr lvl="1">
              <a:spcBef>
                <a:spcPts val="370"/>
              </a:spcBef>
              <a:spcAft>
                <a:spcPts val="0"/>
              </a:spcAft>
              <a:defRPr/>
            </a:pPr>
            <a:r>
              <a:rPr lang="pt-BR" dirty="0"/>
              <a:t>Entre 12 e 24 horas de vida melhora aparente do estado comatoso e a há a impressão de estar mais alerta – cuidado com prognóstico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r>
              <a:rPr lang="pt-BR" dirty="0"/>
              <a:t>Convulsões mais frequentes – mal </a:t>
            </a:r>
            <a:r>
              <a:rPr lang="pt-BR" dirty="0" smtClean="0"/>
              <a:t>epiléptico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endParaRPr lang="pt-BR" dirty="0"/>
          </a:p>
          <a:p>
            <a:pPr lvl="1">
              <a:spcBef>
                <a:spcPts val="370"/>
              </a:spcBef>
              <a:spcAft>
                <a:spcPts val="0"/>
              </a:spcAft>
              <a:defRPr/>
            </a:pPr>
            <a:r>
              <a:rPr lang="pt-BR" dirty="0"/>
              <a:t>Entre 24 e 72 horas de vida: nos quadros mais severos, um aprofundamento do coma e sinais de comprometimento do tronco cerebral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r>
              <a:rPr lang="pt-BR" dirty="0"/>
              <a:t>Anormalidades da reatividade pupilar, da motricidade ocular extrínseca, da respiração (apnéias) e da pressão arterial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r>
              <a:rPr lang="pt-BR" dirty="0"/>
              <a:t>Hipertensão intracraniana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r>
              <a:rPr lang="pt-BR" dirty="0"/>
              <a:t>Óbito é </a:t>
            </a:r>
            <a:r>
              <a:rPr lang="pt-BR" dirty="0" smtClean="0"/>
              <a:t>frequente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endParaRPr lang="pt-BR" dirty="0"/>
          </a:p>
          <a:p>
            <a:pPr lvl="1">
              <a:spcBef>
                <a:spcPts val="370"/>
              </a:spcBef>
              <a:spcAft>
                <a:spcPts val="0"/>
              </a:spcAft>
              <a:defRPr/>
            </a:pPr>
            <a:r>
              <a:rPr lang="pt-BR" dirty="0"/>
              <a:t>Após as 72 horas: regressão do quadro neurológico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ctr"/>
            <a:r>
              <a:rPr lang="pt-BR" sz="3200" dirty="0">
                <a:effectLst/>
              </a:rPr>
              <a:t>ACOMETIMENTO MULTIORGÂNICO DA ASFIXIA PERINATAL</a:t>
            </a:r>
            <a:r>
              <a:rPr lang="pt-BR" dirty="0">
                <a:effectLst/>
              </a:rPr>
              <a:t/>
            </a:r>
            <a:br>
              <a:rPr lang="pt-BR" dirty="0">
                <a:effectLst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280920" cy="5832648"/>
          </a:xfrm>
        </p:spPr>
        <p:txBody>
          <a:bodyPr>
            <a:noAutofit/>
          </a:bodyPr>
          <a:lstStyle/>
          <a:p>
            <a:pPr algn="just"/>
            <a:r>
              <a:rPr lang="pt-BR" sz="1600" b="1" dirty="0"/>
              <a:t>Aparelho </a:t>
            </a:r>
            <a:r>
              <a:rPr lang="pt-BR" sz="1600" b="1" dirty="0" smtClean="0"/>
              <a:t>cardiovascular</a:t>
            </a:r>
            <a:r>
              <a:rPr lang="pt-BR" sz="1600" dirty="0" smtClean="0"/>
              <a:t>: Isquemia </a:t>
            </a:r>
            <a:r>
              <a:rPr lang="pt-BR" sz="1600" dirty="0"/>
              <a:t>miocárdica </a:t>
            </a:r>
            <a:r>
              <a:rPr lang="pt-BR" sz="1600" dirty="0" smtClean="0"/>
              <a:t>transitória / Insuficiência </a:t>
            </a:r>
            <a:r>
              <a:rPr lang="pt-BR" sz="1600" dirty="0"/>
              <a:t>cardíaca predominantemente direita e insuficiência tricúspide (sopro de </a:t>
            </a:r>
            <a:r>
              <a:rPr lang="pt-BR" sz="1600" dirty="0" smtClean="0"/>
              <a:t>regurgitação) / Choque cardiogênico - isquemia </a:t>
            </a:r>
            <a:r>
              <a:rPr lang="pt-BR" sz="1600" dirty="0"/>
              <a:t>miocárdica global ou de necrose e ruptura dos músculos papilares. </a:t>
            </a:r>
          </a:p>
          <a:p>
            <a:pPr marL="45720" indent="0" algn="just">
              <a:buNone/>
            </a:pPr>
            <a:r>
              <a:rPr lang="pt-BR" sz="1600" dirty="0"/>
              <a:t> </a:t>
            </a:r>
          </a:p>
          <a:p>
            <a:pPr algn="just"/>
            <a:r>
              <a:rPr lang="pt-BR" sz="1600" b="1" dirty="0"/>
              <a:t>Aparelho </a:t>
            </a:r>
            <a:r>
              <a:rPr lang="pt-BR" sz="1600" b="1" dirty="0" smtClean="0"/>
              <a:t>respiratório</a:t>
            </a:r>
            <a:r>
              <a:rPr lang="pt-BR" sz="1600" dirty="0" smtClean="0"/>
              <a:t>: Redução </a:t>
            </a:r>
            <a:r>
              <a:rPr lang="pt-BR" sz="1600" dirty="0"/>
              <a:t>da síntese de </a:t>
            </a:r>
            <a:r>
              <a:rPr lang="pt-BR" sz="1600" dirty="0" smtClean="0"/>
              <a:t>surfactante / Hemorragia pulmonar / Hipertensão </a:t>
            </a:r>
            <a:r>
              <a:rPr lang="pt-BR" sz="1600" dirty="0"/>
              <a:t>pulmonar persistente (HPPN).</a:t>
            </a:r>
          </a:p>
          <a:p>
            <a:pPr algn="just"/>
            <a:endParaRPr lang="pt-BR" sz="1600" dirty="0"/>
          </a:p>
          <a:p>
            <a:pPr algn="just"/>
            <a:r>
              <a:rPr lang="pt-BR" sz="1600" b="1" dirty="0"/>
              <a:t>Aparelho </a:t>
            </a:r>
            <a:r>
              <a:rPr lang="pt-BR" sz="1600" b="1" dirty="0" smtClean="0"/>
              <a:t>urinário</a:t>
            </a:r>
            <a:r>
              <a:rPr lang="pt-BR" sz="1600" dirty="0" smtClean="0"/>
              <a:t>: Insuficiência </a:t>
            </a:r>
            <a:r>
              <a:rPr lang="pt-BR" sz="1600" dirty="0"/>
              <a:t>renal por necrose tubular </a:t>
            </a:r>
            <a:r>
              <a:rPr lang="pt-BR" sz="1600" dirty="0" smtClean="0"/>
              <a:t>aguda / </a:t>
            </a:r>
            <a:r>
              <a:rPr lang="pt-BR" sz="1600" dirty="0"/>
              <a:t>bexiga </a:t>
            </a:r>
            <a:r>
              <a:rPr lang="pt-BR" sz="1600" dirty="0" smtClean="0"/>
              <a:t>neurogênica / Trombose </a:t>
            </a:r>
            <a:r>
              <a:rPr lang="pt-BR" sz="1600" dirty="0"/>
              <a:t>de veia renal. </a:t>
            </a:r>
            <a:r>
              <a:rPr lang="pt-BR" sz="1600" dirty="0" smtClean="0"/>
              <a:t>Embora </a:t>
            </a:r>
            <a:r>
              <a:rPr lang="pt-BR" sz="1600" dirty="0"/>
              <a:t>de origem central, considerar a </a:t>
            </a:r>
            <a:r>
              <a:rPr lang="pt-BR" sz="1600" dirty="0" smtClean="0"/>
              <a:t>Síndrome </a:t>
            </a:r>
            <a:r>
              <a:rPr lang="pt-BR" sz="1600" dirty="0"/>
              <a:t>de </a:t>
            </a:r>
            <a:r>
              <a:rPr lang="pt-BR" sz="1600" dirty="0" smtClean="0"/>
              <a:t>Secreção Inadequado </a:t>
            </a:r>
            <a:r>
              <a:rPr lang="pt-BR" sz="1600" dirty="0"/>
              <a:t>de </a:t>
            </a:r>
            <a:r>
              <a:rPr lang="pt-BR" sz="1600" dirty="0" smtClean="0"/>
              <a:t>Hormônio </a:t>
            </a:r>
            <a:r>
              <a:rPr lang="pt-BR" sz="1600" dirty="0"/>
              <a:t>A</a:t>
            </a:r>
            <a:r>
              <a:rPr lang="pt-BR" sz="1600" dirty="0" smtClean="0"/>
              <a:t>ntidiurético </a:t>
            </a:r>
            <a:r>
              <a:rPr lang="pt-BR" sz="1600" dirty="0"/>
              <a:t>(SIHAD). </a:t>
            </a:r>
          </a:p>
          <a:p>
            <a:pPr algn="just"/>
            <a:endParaRPr lang="pt-BR" sz="1600" dirty="0"/>
          </a:p>
          <a:p>
            <a:pPr algn="just"/>
            <a:r>
              <a:rPr lang="pt-BR" sz="1600" b="1" dirty="0" smtClean="0"/>
              <a:t>Gastrintestinais</a:t>
            </a:r>
            <a:r>
              <a:rPr lang="pt-BR" sz="1600" dirty="0" smtClean="0"/>
              <a:t>: Enterocolite </a:t>
            </a:r>
            <a:r>
              <a:rPr lang="pt-BR" sz="1600" dirty="0"/>
              <a:t>N</a:t>
            </a:r>
            <a:r>
              <a:rPr lang="pt-BR" sz="1600" dirty="0" smtClean="0"/>
              <a:t>ecrosante</a:t>
            </a:r>
            <a:r>
              <a:rPr lang="pt-BR" sz="1600" dirty="0"/>
              <a:t>.</a:t>
            </a:r>
            <a:r>
              <a:rPr lang="pt-BR" sz="1600" b="1" dirty="0"/>
              <a:t> </a:t>
            </a:r>
            <a:r>
              <a:rPr lang="pt-BR" sz="1600" dirty="0"/>
              <a:t>A isquemia e/ou hipoxemia da região mesentérica </a:t>
            </a:r>
            <a:r>
              <a:rPr lang="pt-BR" sz="1600" dirty="0" smtClean="0"/>
              <a:t>gera distensão </a:t>
            </a:r>
            <a:r>
              <a:rPr lang="pt-BR" sz="1600" dirty="0"/>
              <a:t>gástrica, resíduo gástrico bilioso ou sanguinolento, </a:t>
            </a:r>
            <a:r>
              <a:rPr lang="pt-BR" sz="1600" dirty="0" smtClean="0"/>
              <a:t>intolerância </a:t>
            </a:r>
            <a:r>
              <a:rPr lang="pt-BR" sz="1600" dirty="0"/>
              <a:t>à alimentação, melena ou </a:t>
            </a:r>
            <a:r>
              <a:rPr lang="pt-BR" sz="1600" dirty="0" smtClean="0"/>
              <a:t>enterorragia. </a:t>
            </a:r>
            <a:r>
              <a:rPr lang="pt-BR" sz="1600" dirty="0"/>
              <a:t>Insuficiência </a:t>
            </a:r>
            <a:r>
              <a:rPr lang="pt-BR" sz="1600" dirty="0" smtClean="0"/>
              <a:t>Hepática </a:t>
            </a:r>
            <a:r>
              <a:rPr lang="pt-BR" sz="1600" dirty="0"/>
              <a:t>de grau variável</a:t>
            </a:r>
            <a:r>
              <a:rPr lang="pt-BR" sz="1600" dirty="0" smtClean="0"/>
              <a:t>.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ctr"/>
            <a:r>
              <a:rPr lang="pt-BR" sz="3200" dirty="0">
                <a:effectLst/>
              </a:rPr>
              <a:t>ACOMETIMENTO MULTIORGÂNICO DA ASFIXIA PERINATAL</a:t>
            </a:r>
            <a:br>
              <a:rPr lang="pt-BR" sz="3200" dirty="0">
                <a:effectLst/>
              </a:rPr>
            </a:b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 fontScale="77500" lnSpcReduction="20000"/>
          </a:bodyPr>
          <a:lstStyle/>
          <a:p>
            <a:pPr marL="45720" indent="0" algn="just">
              <a:buNone/>
            </a:pPr>
            <a:endParaRPr lang="pt-BR" sz="2400" dirty="0"/>
          </a:p>
          <a:p>
            <a:pPr algn="just"/>
            <a:r>
              <a:rPr lang="pt-BR" sz="2300" b="1" dirty="0"/>
              <a:t>Hematológicas</a:t>
            </a:r>
            <a:r>
              <a:rPr lang="pt-BR" sz="2300" dirty="0"/>
              <a:t>: CIVD, por lesão do endotélio dos vasos </a:t>
            </a:r>
            <a:r>
              <a:rPr lang="pt-BR" sz="2300" dirty="0" smtClean="0"/>
              <a:t>sanguíneos /  </a:t>
            </a:r>
            <a:r>
              <a:rPr lang="pt-BR" sz="2300" dirty="0"/>
              <a:t>Diminuição da produção de fatores da coagulação por acometimento hepático e por plaquetopenia decorrente de isquemia da medula óssea.</a:t>
            </a:r>
          </a:p>
          <a:p>
            <a:pPr algn="just"/>
            <a:endParaRPr lang="pt-BR" sz="2300" dirty="0"/>
          </a:p>
          <a:p>
            <a:pPr algn="just"/>
            <a:r>
              <a:rPr lang="pt-BR" sz="2300" b="1" dirty="0"/>
              <a:t>Pele</a:t>
            </a:r>
            <a:r>
              <a:rPr lang="pt-BR" sz="2300" dirty="0"/>
              <a:t>: Hipoperfusão e redistribuição de fluxo levando à palidez intensa,  frialdade, enchimento capilar diminuído, cianose. </a:t>
            </a:r>
          </a:p>
          <a:p>
            <a:pPr algn="just"/>
            <a:endParaRPr lang="pt-BR" sz="2300" dirty="0"/>
          </a:p>
          <a:p>
            <a:r>
              <a:rPr lang="pt-BR" sz="2300" b="1" dirty="0"/>
              <a:t>Metabólicas</a:t>
            </a:r>
            <a:r>
              <a:rPr lang="pt-BR" sz="2300" b="1" u="sng" dirty="0"/>
              <a:t> </a:t>
            </a:r>
            <a:r>
              <a:rPr lang="pt-BR" sz="2300" dirty="0"/>
              <a:t>: </a:t>
            </a:r>
          </a:p>
          <a:p>
            <a:pPr marL="45720" indent="0">
              <a:buNone/>
            </a:pPr>
            <a:r>
              <a:rPr lang="pt-BR" sz="2300" dirty="0" smtClean="0"/>
              <a:t>1 - Hiperglicemia </a:t>
            </a:r>
            <a:r>
              <a:rPr lang="pt-BR" sz="2300" dirty="0"/>
              <a:t>(descarga adrenérgica) ou hipoglicemia (depleção das reservas de glicogênio durante o processo de asfixia com glicólise anaeróbia</a:t>
            </a:r>
            <a:r>
              <a:rPr lang="pt-BR" sz="2300" dirty="0" smtClean="0"/>
              <a:t>);</a:t>
            </a:r>
            <a:endParaRPr lang="pt-BR" sz="2300" dirty="0"/>
          </a:p>
          <a:p>
            <a:pPr marL="45720" lvl="0" indent="0">
              <a:buNone/>
            </a:pPr>
            <a:r>
              <a:rPr lang="pt-BR" sz="2300" dirty="0" smtClean="0"/>
              <a:t>2 - Hipocalcemia</a:t>
            </a:r>
            <a:r>
              <a:rPr lang="pt-BR" sz="2300" dirty="0"/>
              <a:t>: por aumento da carga de fosfato endógeno secundário à lesão celular </a:t>
            </a:r>
            <a:r>
              <a:rPr lang="pt-BR" sz="2300" dirty="0" smtClean="0"/>
              <a:t>hipóxica;</a:t>
            </a:r>
            <a:endParaRPr lang="pt-BR" sz="2300" dirty="0"/>
          </a:p>
          <a:p>
            <a:pPr marL="45720" lvl="0" indent="0">
              <a:buNone/>
            </a:pPr>
            <a:r>
              <a:rPr lang="pt-BR" sz="2300" dirty="0" smtClean="0"/>
              <a:t>3 - Hipomagnesemia</a:t>
            </a:r>
            <a:r>
              <a:rPr lang="pt-BR" sz="2300" dirty="0"/>
              <a:t>: causa de hipertonia, convulsões e  hipocalcemia persistente. </a:t>
            </a:r>
          </a:p>
          <a:p>
            <a:pPr algn="just"/>
            <a:endParaRPr lang="pt-BR" sz="2400" dirty="0"/>
          </a:p>
          <a:p>
            <a:pPr algn="just"/>
            <a:endParaRPr lang="pt-BR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r>
              <a:rPr lang="pt-BR" dirty="0" smtClean="0"/>
              <a:t>Manuseio do paciente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83568" y="1700808"/>
            <a:ext cx="7772400" cy="48609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Identificação dos fatores de risco, bem como conhecer os métodos obstétricos de detecção do sofrimento fetal.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80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Reanimação na sala de parto seguindo as diretrizes : </a:t>
            </a:r>
            <a:r>
              <a:rPr lang="pt-BR" sz="6400" dirty="0" smtClean="0"/>
              <a:t>EVITAR A HIPERTERMIA (incubadora </a:t>
            </a:r>
            <a:r>
              <a:rPr lang="pt-BR" sz="6400" dirty="0"/>
              <a:t>ou berço de calor </a:t>
            </a:r>
            <a:r>
              <a:rPr lang="pt-BR" sz="6400" dirty="0" smtClean="0"/>
              <a:t>radiante).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8000" dirty="0" smtClean="0"/>
          </a:p>
          <a:p>
            <a:pPr marL="274320" lvl="0" indent="-274320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Medidas de suporte e posição </a:t>
            </a:r>
            <a:r>
              <a:rPr lang="pt-BR" sz="6400" dirty="0" smtClean="0"/>
              <a:t>- </a:t>
            </a:r>
            <a:r>
              <a:rPr lang="pt-BR" sz="6400" dirty="0"/>
              <a:t>Cabeceira elevada (edema cerebral), evitar a manipulação da cabeça (não acessar veias do couro cabeludo). </a:t>
            </a:r>
            <a:r>
              <a:rPr lang="pt-BR" sz="6400" dirty="0" smtClean="0"/>
              <a:t>Manter </a:t>
            </a:r>
            <a:r>
              <a:rPr lang="pt-BR" sz="6400" dirty="0"/>
              <a:t>a cabeça na linha média, sem lateralizações forçadas que podem diminuir o retorno venoso unilateralmente.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80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Acesso venoso central que permita medir a PVC se necessári</a:t>
            </a:r>
            <a:r>
              <a:rPr lang="pt-BR" sz="8000" dirty="0"/>
              <a:t>o</a:t>
            </a:r>
            <a:r>
              <a:rPr lang="pt-BR" sz="8000" dirty="0" smtClean="0"/>
              <a:t> – </a:t>
            </a:r>
            <a:r>
              <a:rPr lang="pt-BR" sz="6400" dirty="0" smtClean="0"/>
              <a:t>embora o cateterismo da artéria umbilical aumente </a:t>
            </a:r>
            <a:r>
              <a:rPr lang="pt-BR" sz="6400" dirty="0"/>
              <a:t>o risco de </a:t>
            </a:r>
            <a:r>
              <a:rPr lang="pt-BR" sz="6400" dirty="0" smtClean="0"/>
              <a:t>enterocolite necrotizante, é extremamente útil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64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Dieta zero por 72 horas devido ao risco de enterocolite necrosante.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851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1143000"/>
          </a:xfrm>
        </p:spPr>
        <p:txBody>
          <a:bodyPr/>
          <a:lstStyle/>
          <a:p>
            <a:r>
              <a:rPr lang="pt-BR" dirty="0" smtClean="0"/>
              <a:t>Manuseio do paciente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83568" y="1772816"/>
            <a:ext cx="7772400" cy="457200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Restrição hídrica inicial?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Podem evoluir com SIHAD.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Restrição pode levar a hipotensão e a piora da insuficiência  renal.</a:t>
            </a:r>
          </a:p>
          <a:p>
            <a:pPr lvl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Não </a:t>
            </a:r>
            <a:r>
              <a:rPr lang="pt-BR" sz="7200" dirty="0"/>
              <a:t>existe evidencia de que a restrição hídrica inicial seja benéfica. </a:t>
            </a:r>
            <a:endParaRPr lang="pt-BR" sz="7200" dirty="0" smtClean="0"/>
          </a:p>
          <a:p>
            <a:pPr marL="365760" lvl="1" indent="0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pt-BR" sz="7200" dirty="0"/>
          </a:p>
          <a:p>
            <a:pPr marL="365760" lvl="1" indent="0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pt-BR" sz="7200" dirty="0" smtClean="0"/>
          </a:p>
          <a:p>
            <a:pPr marL="274320" lvl="0" indent="-274320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Monitorização contínua - </a:t>
            </a:r>
            <a:r>
              <a:rPr lang="pt-BR" sz="6400" dirty="0" smtClean="0"/>
              <a:t>FC, PVC, PA, temperatura, </a:t>
            </a:r>
            <a:r>
              <a:rPr lang="pt-BR" sz="6400" dirty="0"/>
              <a:t>oxímetro de pulso, diurese de horário, densidade urinária. Peso diário ou duas vezes por dia.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72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72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Oligúria ou anúria: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SVD e prescrever uma ou duas expansões de 20 ml/kg com soro fisiológico.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Caso não urine, prescrever furosemida 1mgr/kg dose que pode ser repetida na ausência de diurese.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Caso a anúria persista, não demorar em inicia furosemida contínua (6mg/k/dia).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4354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512511" cy="1143000"/>
          </a:xfrm>
        </p:spPr>
        <p:txBody>
          <a:bodyPr/>
          <a:lstStyle/>
          <a:p>
            <a:r>
              <a:rPr lang="pt-BR" dirty="0" smtClean="0"/>
              <a:t>Manuseio do paciente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755576" y="1988840"/>
            <a:ext cx="7772400" cy="4572000"/>
          </a:xfrm>
          <a:prstGeom prst="rect">
            <a:avLst/>
          </a:prstGeom>
        </p:spPr>
        <p:txBody>
          <a:bodyPr/>
          <a:lstStyle/>
          <a:p>
            <a:r>
              <a:rPr lang="pt-BR" dirty="0" smtClean="0"/>
              <a:t>Levar registro rigoroso da pressão arterial média (PAM).</a:t>
            </a:r>
          </a:p>
          <a:p>
            <a:endParaRPr lang="pt-BR" dirty="0" smtClean="0"/>
          </a:p>
          <a:p>
            <a:r>
              <a:rPr lang="pt-BR" dirty="0" smtClean="0"/>
              <a:t>Manter uma adequada perfusão cerebral: </a:t>
            </a:r>
          </a:p>
          <a:p>
            <a:pPr lvl="1"/>
            <a:r>
              <a:rPr lang="pt-BR" dirty="0" smtClean="0"/>
              <a:t>(PIC):  PPC = PAM – PIC;</a:t>
            </a:r>
            <a:r>
              <a:rPr lang="pt-BR" b="1" dirty="0" smtClean="0"/>
              <a:t>	       </a:t>
            </a:r>
            <a:r>
              <a:rPr lang="pt-BR" dirty="0" smtClean="0"/>
              <a:t> </a:t>
            </a:r>
          </a:p>
          <a:p>
            <a:pPr lvl="2"/>
            <a:r>
              <a:rPr lang="pt-BR" dirty="0" smtClean="0"/>
              <a:t>PPC reflete fielmente às mudanças na PAM (perde mecanismo autorregulação)</a:t>
            </a:r>
          </a:p>
          <a:p>
            <a:pPr lvl="2"/>
            <a:r>
              <a:rPr lang="pt-BR" dirty="0" smtClean="0"/>
              <a:t>Evitar infusões rápidas </a:t>
            </a:r>
          </a:p>
          <a:p>
            <a:pPr>
              <a:buFont typeface="Wingdings 2" pitchFamily="18" charset="2"/>
              <a:buNone/>
            </a:pPr>
            <a:endParaRPr lang="pt-BR" dirty="0" smtClean="0"/>
          </a:p>
        </p:txBody>
      </p:sp>
      <p:pic>
        <p:nvPicPr>
          <p:cNvPr id="23556" name="Imagem 3" descr="tabela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662" y="4941094"/>
            <a:ext cx="457517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22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512511" cy="1143000"/>
          </a:xfrm>
        </p:spPr>
        <p:txBody>
          <a:bodyPr/>
          <a:lstStyle/>
          <a:p>
            <a:r>
              <a:rPr lang="pt-BR" b="1" dirty="0" smtClean="0"/>
              <a:t>Manuseio do paciente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83568" y="1556792"/>
            <a:ext cx="7772400" cy="5149850"/>
          </a:xfrm>
          <a:prstGeom prst="rect">
            <a:avLst/>
          </a:prstGeom>
        </p:spPr>
        <p:txBody>
          <a:bodyPr/>
          <a:lstStyle/>
          <a:p>
            <a:r>
              <a:rPr lang="pt-BR" sz="2000" dirty="0" smtClean="0"/>
              <a:t>Hipotensão persistente: hidrocotisona 1mg/kg/dose 8/8h.</a:t>
            </a:r>
          </a:p>
          <a:p>
            <a:endParaRPr lang="pt-BR" sz="2000" dirty="0" smtClean="0"/>
          </a:p>
          <a:p>
            <a:r>
              <a:rPr lang="pt-BR" sz="2000" dirty="0" smtClean="0"/>
              <a:t>VM inicial:  FR: 40 pm; PIM: 20 cm H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O; PEEP:4 cm H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O; Tempo insp: 0,35 seg. FiO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de acordo com o oxímetro.</a:t>
            </a:r>
          </a:p>
          <a:p>
            <a:pPr lvl="1"/>
            <a:r>
              <a:rPr lang="pt-BR" sz="2000" dirty="0" smtClean="0"/>
              <a:t>PaO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 e a</a:t>
            </a:r>
            <a:r>
              <a:rPr lang="pt-BR" sz="2000" i="1" dirty="0" smtClean="0"/>
              <a:t> </a:t>
            </a:r>
            <a:r>
              <a:rPr lang="pt-BR" sz="2000" dirty="0" smtClean="0"/>
              <a:t>PaCO</a:t>
            </a:r>
            <a:r>
              <a:rPr lang="pt-BR" sz="2000" baseline="-25000" dirty="0" smtClean="0"/>
              <a:t>2 </a:t>
            </a:r>
            <a:r>
              <a:rPr lang="pt-BR" sz="2000" dirty="0" smtClean="0"/>
              <a:t>em valores normais.</a:t>
            </a:r>
          </a:p>
          <a:p>
            <a:pPr lvl="1"/>
            <a:endParaRPr lang="pt-BR" sz="2000" dirty="0" smtClean="0"/>
          </a:p>
          <a:p>
            <a:r>
              <a:rPr lang="pt-BR" sz="2000" dirty="0" smtClean="0"/>
              <a:t>Corrigir alterações eletrolíticas e da glicemia.</a:t>
            </a:r>
          </a:p>
          <a:p>
            <a:endParaRPr lang="pt-BR" sz="2000" dirty="0" smtClean="0"/>
          </a:p>
          <a:p>
            <a:r>
              <a:rPr lang="pt-BR" sz="2000" dirty="0" smtClean="0"/>
              <a:t>Teofilina pode reduzir a disfunção renal em RN asfixiados. </a:t>
            </a:r>
          </a:p>
          <a:p>
            <a:endParaRPr lang="pt-BR" sz="2000" dirty="0" smtClean="0"/>
          </a:p>
          <a:p>
            <a:r>
              <a:rPr lang="pt-BR" sz="2000" dirty="0" smtClean="0"/>
              <a:t>Tratar convulsões, bem como suas causas.</a:t>
            </a:r>
          </a:p>
          <a:p>
            <a:pPr>
              <a:buFont typeface="Wingdings 2" pitchFamily="18" charset="2"/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74916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512511" cy="1143000"/>
          </a:xfrm>
        </p:spPr>
        <p:txBody>
          <a:bodyPr/>
          <a:lstStyle/>
          <a:p>
            <a:r>
              <a:rPr lang="pt-BR" dirty="0" smtClean="0"/>
              <a:t>Manuseio do paciente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539552" y="1772816"/>
            <a:ext cx="7772400" cy="4572000"/>
          </a:xfrm>
          <a:prstGeom prst="rect">
            <a:avLst/>
          </a:prstGeom>
        </p:spPr>
        <p:txBody>
          <a:bodyPr/>
          <a:lstStyle/>
          <a:p>
            <a:r>
              <a:rPr lang="pt-BR" sz="2800" dirty="0" smtClean="0"/>
              <a:t>Neuroprotetores:</a:t>
            </a:r>
          </a:p>
          <a:p>
            <a:pPr lvl="1"/>
            <a:r>
              <a:rPr lang="pt-BR" dirty="0" smtClean="0"/>
              <a:t>Não existe evidencia de que os anticonvulsivantes, como o fenobarbital, devam ser usados rotineiramente nos pacientes asfixiados. </a:t>
            </a:r>
          </a:p>
          <a:p>
            <a:pPr lvl="1"/>
            <a:r>
              <a:rPr lang="pt-BR" dirty="0"/>
              <a:t>É</a:t>
            </a:r>
            <a:r>
              <a:rPr lang="pt-BR" dirty="0" smtClean="0"/>
              <a:t> </a:t>
            </a:r>
            <a:r>
              <a:rPr lang="pt-BR" dirty="0"/>
              <a:t>mais </a:t>
            </a:r>
            <a:r>
              <a:rPr lang="pt-BR" dirty="0" smtClean="0"/>
              <a:t>útil </a:t>
            </a:r>
            <a:r>
              <a:rPr lang="pt-BR" dirty="0"/>
              <a:t>identificar e tratar as causas </a:t>
            </a:r>
            <a:r>
              <a:rPr lang="pt-BR" dirty="0" smtClean="0"/>
              <a:t>das </a:t>
            </a:r>
            <a:r>
              <a:rPr lang="pt-BR" dirty="0"/>
              <a:t>convulsões (distúrbios eletrolíticos, hipoglicemia, hipóxia, hipoperfusão cerebral, etc), e tratar as convulsões se aparecerem.</a:t>
            </a:r>
            <a:endParaRPr lang="pt-BR" dirty="0" smtClean="0"/>
          </a:p>
          <a:p>
            <a:pPr lvl="1"/>
            <a:r>
              <a:rPr lang="pt-BR" dirty="0" smtClean="0"/>
              <a:t>Estudos recentes: hipotermia apresenta melhores resultados.</a:t>
            </a:r>
          </a:p>
          <a:p>
            <a:pPr>
              <a:buFont typeface="Wingdings 2" pitchFamily="18" charset="2"/>
              <a:buNone/>
            </a:pPr>
            <a:endParaRPr lang="pt-BR" sz="2800" dirty="0" smtClean="0"/>
          </a:p>
          <a:p>
            <a:r>
              <a:rPr lang="pt-BR" sz="2800" dirty="0" smtClean="0"/>
              <a:t>O mais promissor dos neuroprotetores é a HIPOTERMIA</a:t>
            </a: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39455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836612"/>
            <a:ext cx="7772400" cy="5112667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 2" pitchFamily="18" charset="2"/>
              <a:buNone/>
            </a:pPr>
            <a:r>
              <a:rPr lang="pt-BR" dirty="0" smtClean="0">
                <a:solidFill>
                  <a:srgbClr val="FF0000"/>
                </a:solidFill>
                <a:latin typeface="+mj-lt"/>
              </a:rPr>
              <a:t>  </a:t>
            </a:r>
            <a:r>
              <a:rPr lang="pt-BR" sz="2800" b="1" dirty="0" smtClean="0">
                <a:latin typeface="+mj-lt"/>
              </a:rPr>
              <a:t>NEUROPROTEÇÃO</a:t>
            </a:r>
          </a:p>
          <a:p>
            <a:pPr>
              <a:buFont typeface="Wingdings 2" pitchFamily="18" charset="2"/>
              <a:buNone/>
            </a:pPr>
            <a:endParaRPr lang="pt-BR" b="1" dirty="0" smtClean="0">
              <a:latin typeface="+mj-lt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sz="3000" dirty="0" smtClean="0">
                <a:solidFill>
                  <a:srgbClr val="FF0000"/>
                </a:solidFill>
                <a:latin typeface="+mj-lt"/>
              </a:rPr>
              <a:t>Síndrome hipóxico-isquêmica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sz="3000" dirty="0" smtClean="0">
                <a:solidFill>
                  <a:srgbClr val="FF0000"/>
                </a:solidFill>
                <a:latin typeface="+mj-lt"/>
              </a:rPr>
              <a:t> e o uso da HIPOTERMIA</a:t>
            </a:r>
            <a:r>
              <a:rPr lang="pt-PT" dirty="0" smtClean="0">
                <a:latin typeface="+mj-lt"/>
              </a:rPr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PT" dirty="0">
              <a:latin typeface="+mj-lt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PT" dirty="0" smtClean="0">
                <a:latin typeface="+mj-lt"/>
              </a:rPr>
              <a:t>Os mecanismos: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-Redução no metabolismo energético cerebral;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-Supressão da morte celular programada;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-Supressão da acumulação de citotoxinas pós-isquêmica (por exemplo,radicais livres de oxigênio e óxido nítrico); 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-Preservação de antioxidantes endógenos, proteção contra a peroxidação lipídica;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-Redução  da acidose intracelular.</a:t>
            </a:r>
            <a:endParaRPr lang="pt-BR" dirty="0" smtClean="0">
              <a:latin typeface="+mj-lt"/>
            </a:endParaRPr>
          </a:p>
          <a:p>
            <a:pPr>
              <a:buFont typeface="Wingdings 2" pitchFamily="18" charset="2"/>
              <a:buNone/>
            </a:pPr>
            <a:endParaRPr lang="pt-BR" dirty="0" smtClean="0">
              <a:solidFill>
                <a:srgbClr val="FF0000"/>
              </a:solidFill>
              <a:latin typeface="Times"/>
            </a:endParaRPr>
          </a:p>
          <a:p>
            <a:endParaRPr lang="pt-BR" dirty="0" smtClean="0">
              <a:latin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2501600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6512511" cy="1143000"/>
          </a:xfrm>
        </p:spPr>
        <p:txBody>
          <a:bodyPr/>
          <a:lstStyle/>
          <a:p>
            <a:r>
              <a:rPr lang="pt-BR" sz="4800" dirty="0"/>
              <a:t>NEUROPROTEÇÃO</a:t>
            </a:r>
            <a:br>
              <a:rPr lang="pt-BR" sz="4800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2420888"/>
            <a:ext cx="8208912" cy="3474720"/>
          </a:xfrm>
        </p:spPr>
        <p:txBody>
          <a:bodyPr/>
          <a:lstStyle/>
          <a:p>
            <a:pPr algn="just"/>
            <a:r>
              <a:rPr lang="pt-BR" dirty="0"/>
              <a:t>A hipotermia terapêutica pode ser realizada através de duas formas, como a seguir mostram as figuras: resfriamento seletivo da cabeça (A) ou </a:t>
            </a:r>
            <a:r>
              <a:rPr lang="pt-BR" dirty="0" smtClean="0"/>
              <a:t>do </a:t>
            </a:r>
            <a:r>
              <a:rPr lang="pt-BR" dirty="0"/>
              <a:t>corpo inteiro (B</a:t>
            </a:r>
            <a:r>
              <a:rPr lang="pt-BR" dirty="0" smtClean="0"/>
              <a:t>)</a:t>
            </a:r>
          </a:p>
          <a:p>
            <a:pPr marL="45720" indent="0">
              <a:buNone/>
            </a:pPr>
            <a:r>
              <a:rPr lang="pt-BR" dirty="0" smtClean="0"/>
              <a:t>       A                                     B</a:t>
            </a:r>
            <a:endParaRPr lang="pt-BR" dirty="0"/>
          </a:p>
        </p:txBody>
      </p:sp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77072"/>
            <a:ext cx="2105025" cy="2047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50107"/>
            <a:ext cx="3467100" cy="205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379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404664"/>
            <a:ext cx="8640638" cy="6165850"/>
          </a:xfrm>
        </p:spPr>
        <p:txBody>
          <a:bodyPr>
            <a:normAutofit fontScale="92500"/>
          </a:bodyPr>
          <a:lstStyle/>
          <a:p>
            <a:pPr algn="ctr">
              <a:buFont typeface="Wingdings 2" pitchFamily="18" charset="2"/>
              <a:buNone/>
            </a:pPr>
            <a:r>
              <a:rPr lang="pt-BR" sz="2800" b="1" dirty="0" smtClean="0">
                <a:solidFill>
                  <a:schemeClr val="tx1"/>
                </a:solidFill>
                <a:latin typeface="+mj-lt"/>
              </a:rPr>
              <a:t>Síndrome hipóxico-isquêmica- HIPOTERMIA</a:t>
            </a:r>
          </a:p>
          <a:p>
            <a:pPr>
              <a:buFont typeface="Wingdings 2" pitchFamily="18" charset="2"/>
              <a:buNone/>
            </a:pPr>
            <a:endParaRPr lang="pt-BR" sz="2800" b="1" dirty="0" smtClean="0">
              <a:solidFill>
                <a:schemeClr val="tx1"/>
              </a:solidFill>
              <a:latin typeface="+mj-lt"/>
            </a:endParaRPr>
          </a:p>
          <a:p>
            <a:pPr algn="just"/>
            <a:r>
              <a:rPr lang="pt-BR" sz="2200" dirty="0" smtClean="0">
                <a:solidFill>
                  <a:schemeClr val="tx1"/>
                </a:solidFill>
                <a:latin typeface="+mj-lt"/>
              </a:rPr>
              <a:t>Duração da janela terapêutica: limite de tempo em que intervenção terapêutica pode ser eficaz (6 horas);</a:t>
            </a:r>
          </a:p>
          <a:p>
            <a:pPr algn="just">
              <a:buFont typeface="Wingdings 2" pitchFamily="18" charset="2"/>
              <a:buNone/>
            </a:pPr>
            <a:endParaRPr lang="pt-BR" sz="2200" dirty="0" smtClean="0">
              <a:solidFill>
                <a:schemeClr val="tx1"/>
              </a:solidFill>
              <a:latin typeface="+mj-lt"/>
            </a:endParaRPr>
          </a:p>
          <a:p>
            <a:pPr algn="just"/>
            <a:r>
              <a:rPr lang="pt-BR" dirty="0" smtClean="0">
                <a:latin typeface="+mj-lt"/>
              </a:rPr>
              <a:t>O uso </a:t>
            </a:r>
            <a:r>
              <a:rPr lang="pt-BR" dirty="0">
                <a:latin typeface="+mj-lt"/>
              </a:rPr>
              <a:t>da hipotermia terapêutica </a:t>
            </a:r>
            <a:r>
              <a:rPr lang="pt-BR" dirty="0" smtClean="0">
                <a:latin typeface="+mj-lt"/>
              </a:rPr>
              <a:t>dentro </a:t>
            </a:r>
            <a:r>
              <a:rPr lang="pt-BR" dirty="0">
                <a:latin typeface="+mj-lt"/>
              </a:rPr>
              <a:t>das primeiras 6 horas de </a:t>
            </a:r>
            <a:r>
              <a:rPr lang="pt-BR" dirty="0" smtClean="0">
                <a:latin typeface="+mj-lt"/>
              </a:rPr>
              <a:t>vida </a:t>
            </a:r>
            <a:r>
              <a:rPr lang="pt-BR" dirty="0">
                <a:latin typeface="+mj-lt"/>
              </a:rPr>
              <a:t>melhora a sobrevida sem incapacidade motora, com menores taxas de paralisia cerebral e maiores índices de desenvolvimento mental e </a:t>
            </a:r>
            <a:r>
              <a:rPr lang="pt-BR" dirty="0" smtClean="0">
                <a:latin typeface="+mj-lt"/>
              </a:rPr>
              <a:t>psicomotor no </a:t>
            </a:r>
            <a:r>
              <a:rPr lang="pt-BR" dirty="0">
                <a:latin typeface="+mj-lt"/>
              </a:rPr>
              <a:t>acompanhamento de 18 </a:t>
            </a:r>
            <a:r>
              <a:rPr lang="pt-BR" dirty="0" smtClean="0">
                <a:latin typeface="+mj-lt"/>
              </a:rPr>
              <a:t>meses;</a:t>
            </a:r>
            <a:endParaRPr lang="pt-BR" dirty="0">
              <a:latin typeface="+mj-lt"/>
            </a:endParaRPr>
          </a:p>
          <a:p>
            <a:pPr algn="just">
              <a:buNone/>
            </a:pPr>
            <a:endParaRPr lang="pt-BR" dirty="0" smtClean="0">
              <a:latin typeface="+mj-lt"/>
            </a:endParaRPr>
          </a:p>
          <a:p>
            <a:pPr algn="just"/>
            <a:r>
              <a:rPr lang="pt-BR" dirty="0" smtClean="0">
                <a:latin typeface="+mj-lt"/>
              </a:rPr>
              <a:t>A </a:t>
            </a:r>
            <a:r>
              <a:rPr lang="pt-BR" dirty="0">
                <a:latin typeface="+mj-lt"/>
              </a:rPr>
              <a:t>Academia Americana de Pediatria  recomenda que RN &gt; 36 semanas de gestação com encefalopatia hipóxico-isquêmica de leve a moderada receba hipotermia </a:t>
            </a:r>
            <a:r>
              <a:rPr lang="pt-BR" dirty="0" smtClean="0">
                <a:latin typeface="+mj-lt"/>
              </a:rPr>
              <a:t>terapêutica</a:t>
            </a:r>
            <a:r>
              <a:rPr lang="pt-BR" dirty="0">
                <a:latin typeface="+mj-lt"/>
              </a:rPr>
              <a:t>;</a:t>
            </a:r>
            <a:endParaRPr lang="pt-BR" dirty="0" smtClean="0">
              <a:latin typeface="+mj-lt"/>
            </a:endParaRPr>
          </a:p>
          <a:p>
            <a:pPr algn="just"/>
            <a:endParaRPr lang="pt-BR" dirty="0">
              <a:latin typeface="+mj-lt"/>
            </a:endParaRPr>
          </a:p>
          <a:p>
            <a:r>
              <a:rPr lang="pt-BR" dirty="0" smtClean="0">
                <a:latin typeface="+mj-lt"/>
              </a:rPr>
              <a:t>Complicações: hipotensão arterial, bradicardia </a:t>
            </a:r>
            <a:r>
              <a:rPr lang="pt-BR" dirty="0">
                <a:latin typeface="+mj-lt"/>
              </a:rPr>
              <a:t>severa, obstrução da cânula traqueal por secreções secas e </a:t>
            </a:r>
            <a:r>
              <a:rPr lang="pt-BR" dirty="0" smtClean="0">
                <a:latin typeface="+mj-lt"/>
              </a:rPr>
              <a:t>trombocitopenia</a:t>
            </a:r>
            <a:r>
              <a:rPr lang="pt-PT" dirty="0" smtClean="0">
                <a:latin typeface="+mj-lt"/>
              </a:rPr>
              <a:t>.</a:t>
            </a:r>
            <a:endParaRPr lang="pt-BR" dirty="0">
              <a:latin typeface="+mj-lt"/>
            </a:endParaRPr>
          </a:p>
          <a:p>
            <a:endParaRPr lang="pt-BR" dirty="0"/>
          </a:p>
          <a:p>
            <a:pPr algn="just">
              <a:buFont typeface="Wingdings 2" pitchFamily="18" charset="2"/>
              <a:buNone/>
            </a:pPr>
            <a:endParaRPr lang="pt-BR" sz="2200" dirty="0" smtClean="0">
              <a:solidFill>
                <a:schemeClr val="tx1"/>
              </a:solidFill>
              <a:latin typeface="+mj-lt"/>
            </a:endParaRPr>
          </a:p>
          <a:p>
            <a:pPr algn="just">
              <a:buFont typeface="Wingdings 2" pitchFamily="18" charset="2"/>
              <a:buNone/>
            </a:pPr>
            <a:endParaRPr lang="pt-BR" sz="220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18742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0"/>
            <a:ext cx="6512511" cy="1143000"/>
          </a:xfrm>
        </p:spPr>
        <p:txBody>
          <a:bodyPr/>
          <a:lstStyle/>
          <a:p>
            <a:pPr algn="ctr"/>
            <a:r>
              <a:rPr lang="pt-BR" sz="3200" dirty="0" smtClean="0"/>
              <a:t>CRISES CONVULSIVAS NO PERÍODO NEONATAL</a:t>
            </a:r>
            <a:r>
              <a:rPr lang="pt-BR" sz="4800" dirty="0" smtClean="0"/>
              <a:t/>
            </a:r>
            <a:br>
              <a:rPr lang="pt-BR" sz="4800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1484784"/>
            <a:ext cx="8352928" cy="5058896"/>
          </a:xfrm>
        </p:spPr>
        <p:txBody>
          <a:bodyPr>
            <a:normAutofit fontScale="92500" lnSpcReduction="20000"/>
          </a:bodyPr>
          <a:lstStyle/>
          <a:p>
            <a:r>
              <a:rPr lang="pt-BR" sz="2400" dirty="0" smtClean="0"/>
              <a:t>Ocorre devido a uma descarga elétrica síncrona e excessiva de um grupo de neurônios. 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Maior ocorrência no período neonatal deve-se a uma maior excitabilidade do cérebro neste período da vida extra-uterina. 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É uma emergência neurológica que pode refletir lesão no cérebro imaturo. 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Ocorrem em 2,5/1000 RN vivos. Nos RN abaixo de 1500g a freqüência de convulsões chega a 57,5/1000 nascidos vivos.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Mortalidade: </a:t>
            </a:r>
            <a:br>
              <a:rPr lang="pt-BR" sz="2400" dirty="0" smtClean="0"/>
            </a:br>
            <a:r>
              <a:rPr lang="pt-BR" sz="2400" dirty="0" smtClean="0"/>
              <a:t>- 40% e 1/3 dos RN sobreviventes apresentam seqüelas ;</a:t>
            </a:r>
            <a:br>
              <a:rPr lang="pt-BR" sz="2400" dirty="0" smtClean="0"/>
            </a:br>
            <a:r>
              <a:rPr lang="pt-BR" sz="2400" dirty="0" smtClean="0"/>
              <a:t>- A mortalidade por convulsões nos RN com síndrome hipóxico-isquêmica permanece acima de 50%;</a:t>
            </a:r>
            <a:br>
              <a:rPr lang="pt-BR" sz="2400" dirty="0" smtClean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376607" cy="1143000"/>
          </a:xfrm>
        </p:spPr>
        <p:txBody>
          <a:bodyPr/>
          <a:lstStyle/>
          <a:p>
            <a:pPr algn="l"/>
            <a:r>
              <a:rPr lang="pt-BR" dirty="0" smtClean="0"/>
              <a:t>Classificação das crises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23528" y="1484784"/>
            <a:ext cx="8496944" cy="5040560"/>
          </a:xfrm>
        </p:spPr>
        <p:txBody>
          <a:bodyPr>
            <a:normAutofit fontScale="62500" lnSpcReduction="20000"/>
          </a:bodyPr>
          <a:lstStyle/>
          <a:p>
            <a:r>
              <a:rPr lang="pt-BR" sz="2400" b="1" dirty="0" smtClean="0"/>
              <a:t>A - Crises sutis, mínimas ou fragmentadas:</a:t>
            </a:r>
          </a:p>
          <a:p>
            <a:pPr>
              <a:buNone/>
            </a:pP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- Mais freqüentes;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- Difícil identificação (movimentos de deglutição, mastigação, sucção, posturas anormais com movimentos fragmentados do corpo, automatismos orais ou de membros;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- Freqüentes no RN pré-termos com encefalopatia hipóxico-isquêmica ou hemorragia intracraniana.</a:t>
            </a:r>
          </a:p>
          <a:p>
            <a:endParaRPr lang="pt-BR" sz="2400" dirty="0" smtClean="0"/>
          </a:p>
          <a:p>
            <a:pPr>
              <a:buNone/>
            </a:pPr>
            <a:endParaRPr lang="pt-BR" sz="2400" b="1" dirty="0" smtClean="0"/>
          </a:p>
          <a:p>
            <a:r>
              <a:rPr lang="pt-BR" sz="2400" b="1" dirty="0" smtClean="0"/>
              <a:t>B - Crises tônicas:</a:t>
            </a: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 - Posturas tônicas simétricas, do tipo decorticação ou descerebração transitórias, podendo ser desencadeadas por estímulos;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 - Não são alteradas pelo toque ou estímulo;</a:t>
            </a:r>
            <a:br>
              <a:rPr lang="pt-BR" sz="2400" dirty="0" smtClean="0"/>
            </a:br>
            <a:r>
              <a:rPr lang="pt-BR" sz="2400" dirty="0" smtClean="0"/>
              <a:t> </a:t>
            </a:r>
            <a:br>
              <a:rPr lang="pt-BR" sz="2400" dirty="0" smtClean="0"/>
            </a:br>
            <a:r>
              <a:rPr lang="pt-BR" sz="2400" dirty="0" smtClean="0"/>
              <a:t> - Geralmente cursam com anormalidades no EEG;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 - Flexão ou extensão tônica abrupta dos membros com abdução ou adução podem representar crises de espasmos de natureza epiléptica, mais freqüentes em prematuros com distúrbios metabólicos, encefalopatia hipóxico-isquêmica ou hemorragia intracraniana.</a:t>
            </a:r>
            <a:br>
              <a:rPr lang="pt-BR" sz="2400" dirty="0" smtClean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7016567" cy="1143000"/>
          </a:xfrm>
        </p:spPr>
        <p:txBody>
          <a:bodyPr/>
          <a:lstStyle/>
          <a:p>
            <a:r>
              <a:rPr lang="pt-BR" dirty="0" smtClean="0"/>
              <a:t>Classificação das crises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1340768"/>
            <a:ext cx="8712968" cy="4824536"/>
          </a:xfrm>
        </p:spPr>
        <p:txBody>
          <a:bodyPr>
            <a:normAutofit fontScale="92500" lnSpcReduction="10000"/>
          </a:bodyPr>
          <a:lstStyle/>
          <a:p>
            <a:r>
              <a:rPr lang="pt-BR" sz="1600" b="1" dirty="0" smtClean="0"/>
              <a:t>C - Crises Clônicas:</a:t>
            </a:r>
          </a:p>
          <a:p>
            <a:pPr>
              <a:buNone/>
            </a:pPr>
            <a:r>
              <a:rPr lang="pt-BR" sz="1600" dirty="0" smtClean="0"/>
              <a:t>    - São as mais freqüentes, apresentando-se como sacudidas musculares rítmicas e lentas;</a:t>
            </a:r>
          </a:p>
          <a:p>
            <a:pPr>
              <a:buNone/>
            </a:pPr>
            <a:r>
              <a:rPr lang="pt-BR" sz="1600" dirty="0" smtClean="0"/>
              <a:t> </a:t>
            </a:r>
          </a:p>
          <a:p>
            <a:pPr>
              <a:buNone/>
            </a:pPr>
            <a:r>
              <a:rPr lang="pt-BR" sz="1600" dirty="0" smtClean="0"/>
              <a:t>    - Podem ser multifocais ou focais;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600" dirty="0" smtClean="0"/>
              <a:t>    - Nos RN pré-termo não necessariamente implicam a existência de patologia focal;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600" dirty="0" smtClean="0"/>
              <a:t>    - Podem traduzir hemorragia intracraniana, acidente vascular cerebral ou doença metabólica;</a:t>
            </a:r>
          </a:p>
          <a:p>
            <a:endParaRPr lang="pt-BR" sz="1600" b="1" dirty="0" smtClean="0"/>
          </a:p>
          <a:p>
            <a:r>
              <a:rPr lang="pt-BR" sz="1600" b="1" dirty="0" smtClean="0"/>
              <a:t>D - Crises mioclonicas:</a:t>
            </a:r>
          </a:p>
          <a:p>
            <a:pPr>
              <a:buNone/>
            </a:pPr>
            <a:r>
              <a:rPr lang="pt-BR" sz="1600" dirty="0" smtClean="0"/>
              <a:t>    - São sacudidas musculares rápidas e intensas, erráticas, fragmentadas ou generalizadas, frequentemente bilaterais, podendo se associar a espasmos tônicos;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600" dirty="0" smtClean="0"/>
              <a:t>    - Frequentemente persistem durante a infância como espasmos infantis;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600" dirty="0" smtClean="0"/>
              <a:t>    - Ocorre em crianças afetadas gravemente com malformações cerebrais, defeitos enzimáticos congênitos, encefalopatias hipóxico-isquêmicas graves, mas podem ser criptogênicas. </a:t>
            </a:r>
          </a:p>
          <a:p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88640"/>
            <a:ext cx="8964488" cy="1143000"/>
          </a:xfrm>
        </p:spPr>
        <p:txBody>
          <a:bodyPr/>
          <a:lstStyle/>
          <a:p>
            <a:pPr algn="ctr"/>
            <a:r>
              <a:rPr lang="pt-BR" sz="3600" dirty="0" smtClean="0"/>
              <a:t>Métodos complementares de diagnóstico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280920" cy="4752528"/>
          </a:xfrm>
        </p:spPr>
        <p:txBody>
          <a:bodyPr/>
          <a:lstStyle/>
          <a:p>
            <a:pPr lvl="0">
              <a:buNone/>
            </a:pPr>
            <a:r>
              <a:rPr lang="pt-BR" dirty="0" smtClean="0"/>
              <a:t>1- Observação prolongada do RN;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r>
              <a:rPr lang="pt-BR" dirty="0" smtClean="0"/>
              <a:t>2 - Monitorização poligráfica em UTINs;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r>
              <a:rPr lang="pt-BR" dirty="0" smtClean="0"/>
              <a:t>3 - EEG digital;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r>
              <a:rPr lang="pt-BR" dirty="0" smtClean="0"/>
              <a:t>4 - Vídeo-EEG;</a:t>
            </a:r>
          </a:p>
          <a:p>
            <a:pPr lvl="0"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**Achados no EEG sofrem mudanças de acordo com a idade do RN.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Etiologias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640960" cy="5400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pt-BR" dirty="0" smtClean="0"/>
          </a:p>
          <a:p>
            <a:r>
              <a:rPr lang="pt-BR" sz="3300" dirty="0" smtClean="0"/>
              <a:t>Encefalopatia hipóxico–isquêmica;</a:t>
            </a:r>
          </a:p>
          <a:p>
            <a:endParaRPr lang="pt-BR" sz="3300" dirty="0" smtClean="0"/>
          </a:p>
          <a:p>
            <a:r>
              <a:rPr lang="pt-BR" sz="3300" dirty="0" smtClean="0"/>
              <a:t>Hemorragia intracraniana (periventricular, intraventricular e parenquimatosa subaracnóidea, subdural);</a:t>
            </a:r>
          </a:p>
          <a:p>
            <a:endParaRPr lang="pt-BR" sz="3300" dirty="0" smtClean="0"/>
          </a:p>
          <a:p>
            <a:r>
              <a:rPr lang="pt-BR" sz="3300" dirty="0" smtClean="0"/>
              <a:t>Infecções congênitas (toxoplasmose, citomegalovirose, rubéola, sífilis, herpes);</a:t>
            </a:r>
          </a:p>
          <a:p>
            <a:endParaRPr lang="pt-BR" sz="3300" dirty="0" smtClean="0"/>
          </a:p>
          <a:p>
            <a:r>
              <a:rPr lang="pt-BR" sz="3300" dirty="0" smtClean="0"/>
              <a:t>Encefalopatia hiperbilirrubinica;</a:t>
            </a:r>
          </a:p>
          <a:p>
            <a:endParaRPr lang="pt-BR" sz="3300" dirty="0" smtClean="0"/>
          </a:p>
          <a:p>
            <a:r>
              <a:rPr lang="pt-BR" sz="3300" dirty="0" smtClean="0"/>
              <a:t>Erros inatos do metabolismo (aminoacidopatias, organoacidopatias, peroxissomopatias, mitocondriopatias);</a:t>
            </a:r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Etiologias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712968" cy="5400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pt-BR" dirty="0" smtClean="0"/>
          </a:p>
          <a:p>
            <a:r>
              <a:rPr lang="pt-BR" sz="3300" dirty="0" smtClean="0"/>
              <a:t>Malformações do SNC (cromossomopatias, disgenesias do SNC);</a:t>
            </a:r>
          </a:p>
          <a:p>
            <a:endParaRPr lang="pt-BR" sz="3300" dirty="0" smtClean="0"/>
          </a:p>
          <a:p>
            <a:r>
              <a:rPr lang="pt-BR" sz="3300" dirty="0" smtClean="0"/>
              <a:t>Anestésicos utilizados no parto;</a:t>
            </a:r>
          </a:p>
          <a:p>
            <a:endParaRPr lang="pt-BR" sz="3300" dirty="0" smtClean="0"/>
          </a:p>
          <a:p>
            <a:r>
              <a:rPr lang="pt-BR" sz="3300" dirty="0" smtClean="0"/>
              <a:t>Distúrbios metabólicos (hipoglicemia, hipocalcemia, hipomagnesemia, hiponatremia ou hipernatremia);</a:t>
            </a:r>
          </a:p>
          <a:p>
            <a:endParaRPr lang="pt-BR" sz="3300" dirty="0" smtClean="0"/>
          </a:p>
          <a:p>
            <a:r>
              <a:rPr lang="pt-BR" sz="3300" dirty="0" smtClean="0"/>
              <a:t>Síndromes epilépticas benignas (convulsões neonatais benignas familiares, convulsões neonatais benignas);</a:t>
            </a:r>
          </a:p>
          <a:p>
            <a:pPr>
              <a:buNone/>
            </a:pPr>
            <a:endParaRPr lang="pt-BR" sz="3300" dirty="0" smtClean="0"/>
          </a:p>
          <a:p>
            <a:r>
              <a:rPr lang="pt-BR" sz="3300" dirty="0" smtClean="0"/>
              <a:t>Encefalopatias epilépticas (Síndrome de Ohtahara, Encefalopatia mioclônica precoce);</a:t>
            </a:r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700135" cy="1143000"/>
          </a:xfrm>
        </p:spPr>
        <p:txBody>
          <a:bodyPr/>
          <a:lstStyle/>
          <a:p>
            <a:pPr lvl="0" algn="ctr"/>
            <a:r>
              <a:rPr lang="pt-BR" sz="3200" dirty="0" smtClean="0"/>
              <a:t>Como posso confirmar minha hipótese etiológica</a:t>
            </a:r>
            <a:r>
              <a:rPr lang="pt-BR" dirty="0" smtClean="0"/>
              <a:t>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712968" cy="540060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sz="2400" dirty="0" smtClean="0"/>
          </a:p>
          <a:p>
            <a:r>
              <a:rPr lang="pt-BR" sz="3600" dirty="0" smtClean="0"/>
              <a:t>Determinar a suspeita etiológica é fundamental para o tratamento!</a:t>
            </a:r>
          </a:p>
          <a:p>
            <a:pPr>
              <a:buNone/>
            </a:pPr>
            <a:endParaRPr lang="pt-BR" sz="3600" dirty="0" smtClean="0"/>
          </a:p>
          <a:p>
            <a:pPr>
              <a:buNone/>
            </a:pPr>
            <a:r>
              <a:rPr lang="pt-BR" sz="3600" dirty="0" smtClean="0"/>
              <a:t>Podem contribuir os exames complementares: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3600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Glicemia e Eletrólitos;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Hemograma completo com índice leucocitário;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Gasometria com anion gap  e  LCR;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Sorologias para infecções perinatais crônicas;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USG cerebral / Tomografia computadorizada / Ressonância magnética;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Doppler transcraniano;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Colher armazenar adequadamente o soro e a urina para triagem de erros inatos do metabolismo;</a:t>
            </a:r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143000"/>
          </a:xfrm>
        </p:spPr>
        <p:txBody>
          <a:bodyPr/>
          <a:lstStyle/>
          <a:p>
            <a:pPr lvl="0" algn="l"/>
            <a:r>
              <a:rPr lang="pt-BR" sz="3200" dirty="0" smtClean="0"/>
              <a:t>Quais são as possibilidades terapêuticas?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712968" cy="5400600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Inicialmente é fundamental:</a:t>
            </a:r>
          </a:p>
          <a:p>
            <a:pPr lvl="0">
              <a:buNone/>
            </a:pPr>
            <a:r>
              <a:rPr lang="pt-BR" b="1" dirty="0" smtClean="0"/>
              <a:t>1 -  </a:t>
            </a:r>
            <a:r>
              <a:rPr lang="pt-BR" dirty="0" smtClean="0"/>
              <a:t>Assegurar ventilação e perfusão adequadas; 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r>
              <a:rPr lang="pt-BR" b="1" dirty="0" smtClean="0"/>
              <a:t>2 -</a:t>
            </a:r>
            <a:r>
              <a:rPr lang="pt-BR" dirty="0" smtClean="0"/>
              <a:t>  Se  glicemia baixa, “push” de glicose de 200 mg/kg (2 ml de SG 10%); </a:t>
            </a:r>
          </a:p>
          <a:p>
            <a:pPr>
              <a:buNone/>
            </a:pPr>
            <a:r>
              <a:rPr lang="pt-BR" dirty="0" smtClean="0"/>
              <a:t>      Manutenção: TIG de 6-8 mg/kg/min. </a:t>
            </a:r>
          </a:p>
          <a:p>
            <a:pPr algn="ctr"/>
            <a:r>
              <a:rPr lang="pt-BR" u="sng" dirty="0" smtClean="0"/>
              <a:t>Manter a glicemia em torno de </a:t>
            </a:r>
            <a:r>
              <a:rPr lang="pt-BR" b="1" u="sng" dirty="0" smtClean="0"/>
              <a:t>70 a 120</a:t>
            </a:r>
            <a:r>
              <a:rPr lang="pt-BR" u="sng" dirty="0" smtClean="0"/>
              <a:t>;</a:t>
            </a:r>
          </a:p>
          <a:p>
            <a:endParaRPr lang="pt-BR" u="sng" dirty="0" smtClean="0"/>
          </a:p>
          <a:p>
            <a:pPr lvl="0">
              <a:buNone/>
            </a:pPr>
            <a:r>
              <a:rPr lang="pt-BR" dirty="0" smtClean="0"/>
              <a:t>3 - O tratamento da causa de base depende das possibilidades diagnósticas etiológica:</a:t>
            </a:r>
          </a:p>
          <a:p>
            <a:pPr>
              <a:buNone/>
            </a:pPr>
            <a:r>
              <a:rPr lang="pt-BR" dirty="0" smtClean="0"/>
              <a:t>    </a:t>
            </a:r>
          </a:p>
          <a:p>
            <a:r>
              <a:rPr lang="pt-BR" dirty="0" smtClean="0"/>
              <a:t>Tratar a causa base é o suficiente em algumas ocasiões, não sendo necessário a utilização de drogas antiepilétpticas (DAEs) ou uso por curto período.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52928" cy="1143000"/>
          </a:xfrm>
        </p:spPr>
        <p:txBody>
          <a:bodyPr/>
          <a:lstStyle/>
          <a:p>
            <a:pPr algn="ctr"/>
            <a:r>
              <a:rPr lang="pt-BR" sz="3200" dirty="0" smtClean="0"/>
              <a:t>Quais são as possibilidades terapêuticas?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980728"/>
            <a:ext cx="8712968" cy="561662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sz="2400" dirty="0" smtClean="0"/>
              <a:t>Caso a etiologia não seja rapidamente descoberta deveremos utilizar as DAEs.</a:t>
            </a:r>
          </a:p>
          <a:p>
            <a:pPr>
              <a:buNone/>
            </a:pPr>
            <a:endParaRPr lang="pt-BR" sz="2400" dirty="0" smtClean="0"/>
          </a:p>
          <a:p>
            <a:r>
              <a:rPr lang="pt-BR" sz="2400" dirty="0" smtClean="0"/>
              <a:t>1ª droga: </a:t>
            </a:r>
            <a:r>
              <a:rPr lang="pt-BR" sz="2400" b="1" dirty="0" smtClean="0"/>
              <a:t>Fenobarbital </a:t>
            </a:r>
            <a:r>
              <a:rPr lang="pt-BR" sz="2400" dirty="0" smtClean="0"/>
              <a:t>– ataque de 20 mg/kg EV, até a dose de 40 mg/kg. </a:t>
            </a:r>
          </a:p>
          <a:p>
            <a:pPr>
              <a:buNone/>
            </a:pPr>
            <a:r>
              <a:rPr lang="pt-BR" sz="2400" dirty="0" smtClean="0"/>
              <a:t>   A manutenção pode ser iniciada de 12 a 24 horas após com doses de 3 a 5 mg/kg/dia, e em casos excepcionais 7 mg/kg/dia,  devido metabolização errática;</a:t>
            </a:r>
          </a:p>
          <a:p>
            <a:endParaRPr lang="pt-BR" sz="2400" dirty="0" smtClean="0"/>
          </a:p>
          <a:p>
            <a:r>
              <a:rPr lang="pt-BR" sz="2400" dirty="0" smtClean="0"/>
              <a:t>2ª droga: </a:t>
            </a:r>
            <a:r>
              <a:rPr lang="pt-BR" sz="2400" b="1" dirty="0" smtClean="0"/>
              <a:t>Difenilhidantoina </a:t>
            </a:r>
            <a:r>
              <a:rPr lang="pt-BR" sz="2400" dirty="0" smtClean="0"/>
              <a:t>– utilizada após 30 minutos da 1ª, caso a crise não tenha cessado. A dose de ataque é de 20 mg/kg EV;</a:t>
            </a:r>
          </a:p>
          <a:p>
            <a:endParaRPr lang="pt-BR" sz="2400" dirty="0" smtClean="0"/>
          </a:p>
          <a:p>
            <a:r>
              <a:rPr lang="pt-BR" sz="2400" dirty="0" smtClean="0"/>
              <a:t>3ª droga: </a:t>
            </a:r>
            <a:r>
              <a:rPr lang="pt-BR" sz="2400" b="1" dirty="0" smtClean="0"/>
              <a:t>Midazolam</a:t>
            </a:r>
            <a:r>
              <a:rPr lang="pt-BR" sz="2400" dirty="0" smtClean="0"/>
              <a:t> - em infusão contínua vem sendo utilizado como terceira droga, pois é rapidamente eliminada após sua suspensão (até 2horas). </a:t>
            </a:r>
          </a:p>
          <a:p>
            <a:pPr>
              <a:buNone/>
            </a:pPr>
            <a:r>
              <a:rPr lang="pt-BR" sz="2400" dirty="0" smtClean="0"/>
              <a:t> - Recomenda-se muita cautela ao usar midazolam em pacientes hipovolêmicos ou hipotensos, devido ao seu efeito na diminuição da resistência vascular periférica.                   </a:t>
            </a:r>
          </a:p>
          <a:p>
            <a:pPr>
              <a:buNone/>
            </a:pPr>
            <a:r>
              <a:rPr lang="pt-BR" sz="2400" dirty="0" smtClean="0"/>
              <a:t> - NOTA: antagonista do midazolam: Flumazenil </a:t>
            </a:r>
          </a:p>
          <a:p>
            <a:pPr>
              <a:buNone/>
            </a:pPr>
            <a:endParaRPr lang="pt-BR" sz="2400" dirty="0" smtClean="0"/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352928" cy="1143000"/>
          </a:xfrm>
        </p:spPr>
        <p:txBody>
          <a:bodyPr/>
          <a:lstStyle/>
          <a:p>
            <a:pPr algn="ctr"/>
            <a:r>
              <a:rPr lang="pt-BR" sz="3200" dirty="0" smtClean="0"/>
              <a:t>Quais são as possibilidades terapêuticas?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263227"/>
            <a:ext cx="8712968" cy="5616624"/>
          </a:xfrm>
        </p:spPr>
        <p:txBody>
          <a:bodyPr>
            <a:normAutofit/>
          </a:bodyPr>
          <a:lstStyle/>
          <a:p>
            <a:pPr algn="just"/>
            <a:r>
              <a:rPr lang="pt-BR" sz="1800" dirty="0" smtClean="0"/>
              <a:t>4ª </a:t>
            </a:r>
            <a:r>
              <a:rPr lang="pt-BR" sz="1800" dirty="0"/>
              <a:t>droga: </a:t>
            </a:r>
            <a:r>
              <a:rPr lang="pt-BR" sz="1800" b="1" dirty="0"/>
              <a:t>Tionembutal </a:t>
            </a:r>
            <a:r>
              <a:rPr lang="pt-BR" sz="1800" dirty="0"/>
              <a:t>– usada no status epilepticus neonatal.  A dose de ataque é de 1 a 5 mg/kg EV,  e manutenção de 0,5 a 5 mg/kg/hora</a:t>
            </a:r>
            <a:r>
              <a:rPr lang="pt-BR" sz="1800" dirty="0" smtClean="0"/>
              <a:t>.</a:t>
            </a:r>
          </a:p>
          <a:p>
            <a:pPr algn="just"/>
            <a:endParaRPr lang="pt-BR" sz="1800" dirty="0"/>
          </a:p>
          <a:p>
            <a:pPr algn="just"/>
            <a:r>
              <a:rPr lang="pt-BR" sz="1800" dirty="0"/>
              <a:t>O paciente deve estar em UTI e com monitorização cardiorrespiratória, em ventilação mecânica</a:t>
            </a:r>
            <a:r>
              <a:rPr lang="pt-BR" sz="1800" dirty="0" smtClean="0"/>
              <a:t>.</a:t>
            </a:r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Durante </a:t>
            </a:r>
            <a:r>
              <a:rPr lang="pt-BR" sz="1800" dirty="0"/>
              <a:t>a administração das drogas acima a piridoxina deve ser administrada na dose de 50 a 100mg EV, concomitantemente com a monitorização do EEG; em RN dependentes observa-se rápida normalização do EEG e controle de crise</a:t>
            </a:r>
            <a:r>
              <a:rPr lang="pt-BR" sz="1800" dirty="0" smtClean="0"/>
              <a:t>.</a:t>
            </a:r>
          </a:p>
          <a:p>
            <a:pPr algn="just"/>
            <a:endParaRPr lang="pt-BR" sz="1800" dirty="0"/>
          </a:p>
          <a:p>
            <a:pPr algn="just"/>
            <a:r>
              <a:rPr lang="pt-BR" sz="1800" dirty="0"/>
              <a:t>Outras drogas:</a:t>
            </a:r>
          </a:p>
          <a:p>
            <a:pPr marL="45720" indent="0" algn="just">
              <a:buNone/>
            </a:pPr>
            <a:r>
              <a:rPr lang="pt-BR" sz="1800" dirty="0"/>
              <a:t>Diazepam: Pouco utilizada e alto risco de depressão respiratória;</a:t>
            </a:r>
          </a:p>
          <a:p>
            <a:pPr marL="45720" indent="0" algn="just">
              <a:buNone/>
            </a:pPr>
            <a:r>
              <a:rPr lang="pt-BR" sz="1800" dirty="0"/>
              <a:t>Lorazepam: Não é recomendada para uso contínuo e ainda não disponível comercialmente no Brasil.</a:t>
            </a:r>
          </a:p>
          <a:p>
            <a:pPr algn="just"/>
            <a:endParaRPr lang="pt-BR" sz="2400" dirty="0" smtClean="0"/>
          </a:p>
          <a:p>
            <a:endParaRPr lang="pt-BR" sz="3300" dirty="0" smtClean="0"/>
          </a:p>
        </p:txBody>
      </p:sp>
    </p:spTree>
    <p:extLst>
      <p:ext uri="{BB962C8B-B14F-4D97-AF65-F5344CB8AC3E}">
        <p14:creationId xmlns:p14="http://schemas.microsoft.com/office/powerpoint/2010/main" val="36907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0472" cy="1143000"/>
          </a:xfrm>
        </p:spPr>
        <p:txBody>
          <a:bodyPr/>
          <a:lstStyle/>
          <a:p>
            <a:pPr lvl="0" algn="l"/>
            <a:r>
              <a:rPr lang="pt-BR" sz="2800" dirty="0">
                <a:effectLst/>
              </a:rPr>
              <a:t>Como e quando retirar as drogas antiepilépticas?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712968" cy="5616624"/>
          </a:xfrm>
        </p:spPr>
        <p:txBody>
          <a:bodyPr>
            <a:normAutofit/>
          </a:bodyPr>
          <a:lstStyle/>
          <a:p>
            <a:pPr>
              <a:buNone/>
            </a:pPr>
            <a:endParaRPr lang="pt-BR" dirty="0" smtClean="0"/>
          </a:p>
          <a:p>
            <a:pPr>
              <a:buFontTx/>
              <a:buChar char="-"/>
            </a:pPr>
            <a:r>
              <a:rPr lang="pt-BR" sz="2000" dirty="0" smtClean="0"/>
              <a:t>Quando </a:t>
            </a:r>
            <a:r>
              <a:rPr lang="pt-BR" sz="2000" dirty="0"/>
              <a:t>houver controle das crises e do ou dos fatores etiológicos</a:t>
            </a:r>
            <a:r>
              <a:rPr lang="pt-BR" sz="2000" dirty="0" smtClean="0"/>
              <a:t>;</a:t>
            </a:r>
          </a:p>
          <a:p>
            <a:pPr>
              <a:buFontTx/>
              <a:buChar char="-"/>
            </a:pPr>
            <a:endParaRPr lang="pt-BR" sz="2000" dirty="0"/>
          </a:p>
          <a:p>
            <a:pPr>
              <a:buFontTx/>
              <a:buChar char="-"/>
            </a:pPr>
            <a:r>
              <a:rPr lang="pt-BR" sz="2000" dirty="0" smtClean="0"/>
              <a:t>Quando </a:t>
            </a:r>
            <a:r>
              <a:rPr lang="pt-BR" sz="2000" dirty="0"/>
              <a:t>o exame neurológico e EEG normais</a:t>
            </a:r>
            <a:r>
              <a:rPr lang="pt-BR" sz="2000" dirty="0" smtClean="0"/>
              <a:t>;</a:t>
            </a:r>
          </a:p>
          <a:p>
            <a:pPr>
              <a:buFontTx/>
              <a:buChar char="-"/>
            </a:pPr>
            <a:endParaRPr lang="pt-BR" sz="2000" dirty="0"/>
          </a:p>
          <a:p>
            <a:pPr marL="45720" indent="0">
              <a:buNone/>
            </a:pPr>
            <a:r>
              <a:rPr lang="pt-BR" sz="2000" dirty="0" smtClean="0"/>
              <a:t>EEG </a:t>
            </a:r>
            <a:r>
              <a:rPr lang="pt-BR" sz="2000" dirty="0"/>
              <a:t>anormal = manter a medicação com acompanhamento mensal e EEG periódico. </a:t>
            </a:r>
            <a:endParaRPr lang="pt-BR" sz="2000" dirty="0" smtClean="0"/>
          </a:p>
          <a:p>
            <a:pPr marL="45720" indent="0">
              <a:buNone/>
            </a:pPr>
            <a:endParaRPr lang="pt-BR" sz="2000" dirty="0"/>
          </a:p>
          <a:p>
            <a:pPr marL="45720" indent="0">
              <a:buNone/>
            </a:pPr>
            <a:r>
              <a:rPr lang="pt-BR" sz="2000" dirty="0"/>
              <a:t>Retirar a medicação apenas na normalização do EEG. </a:t>
            </a:r>
            <a:endParaRPr lang="pt-BR" sz="2000" dirty="0" smtClean="0"/>
          </a:p>
          <a:p>
            <a:pPr marL="45720" indent="0">
              <a:buNone/>
            </a:pPr>
            <a:endParaRPr lang="pt-BR" sz="2000" dirty="0"/>
          </a:p>
          <a:p>
            <a:r>
              <a:rPr lang="pt-BR" sz="2000" dirty="0"/>
              <a:t>OBS: 30% dos RN com síndrome hipóxico-isquêmica desenvolvem epilepsia </a:t>
            </a:r>
          </a:p>
          <a:p>
            <a:pPr marL="45720" indent="0">
              <a:buNone/>
            </a:pPr>
            <a:endParaRPr lang="pt-BR" sz="2000" dirty="0"/>
          </a:p>
          <a:p>
            <a:pPr>
              <a:buNone/>
            </a:pPr>
            <a:endParaRPr lang="pt-BR" sz="2400" dirty="0" smtClean="0"/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0472" cy="1143000"/>
          </a:xfrm>
        </p:spPr>
        <p:txBody>
          <a:bodyPr/>
          <a:lstStyle/>
          <a:p>
            <a:pPr algn="ctr"/>
            <a:r>
              <a:rPr lang="pt-BR" sz="3600" dirty="0">
                <a:effectLst/>
              </a:rPr>
              <a:t>Quanto ao risco de epilepsia </a:t>
            </a:r>
            <a:r>
              <a:rPr lang="pt-BR" sz="3600" dirty="0" smtClean="0">
                <a:effectLst/>
              </a:rPr>
              <a:t>tardia</a:t>
            </a:r>
            <a:endParaRPr lang="pt-BR" sz="3600" dirty="0">
              <a:effectLst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712968" cy="5616624"/>
          </a:xfrm>
        </p:spPr>
        <p:txBody>
          <a:bodyPr>
            <a:normAutofit/>
          </a:bodyPr>
          <a:lstStyle/>
          <a:p>
            <a:pPr>
              <a:buNone/>
            </a:pPr>
            <a:endParaRPr lang="pt-BR" dirty="0" smtClean="0"/>
          </a:p>
          <a:p>
            <a:r>
              <a:rPr lang="pt-BR" sz="2000" dirty="0" smtClean="0"/>
              <a:t>Ocorrerá em </a:t>
            </a:r>
            <a:r>
              <a:rPr lang="pt-BR" sz="2000" dirty="0"/>
              <a:t>3,5 a 56% dos pacientes, podendo chegar a 80% se a causa da convulsão for uma malformação </a:t>
            </a:r>
            <a:r>
              <a:rPr lang="pt-BR" sz="2000" dirty="0" smtClean="0"/>
              <a:t>cerebral;</a:t>
            </a:r>
            <a:endParaRPr lang="pt-BR" sz="2000" dirty="0"/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r>
              <a:rPr lang="pt-BR" sz="2000" dirty="0"/>
              <a:t> A presença de coma no período </a:t>
            </a:r>
            <a:r>
              <a:rPr lang="pt-BR" sz="2000" dirty="0" smtClean="0"/>
              <a:t>neonatal </a:t>
            </a:r>
            <a:r>
              <a:rPr lang="pt-BR" sz="2000" dirty="0"/>
              <a:t>e a duração da atividade de base no EEG são fatores preditivos de epilepsia tardia em 68% dos casos. </a:t>
            </a:r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r>
              <a:rPr lang="pt-BR" sz="2000" dirty="0"/>
              <a:t>O escore de Apgar  e idade gestacional não demonstraram estar correlacionado diretamente com risco aumentado de epilepsia tardia.</a:t>
            </a:r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  <p:extLst>
      <p:ext uri="{BB962C8B-B14F-4D97-AF65-F5344CB8AC3E}">
        <p14:creationId xmlns:p14="http://schemas.microsoft.com/office/powerpoint/2010/main" val="16355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0472" cy="1143000"/>
          </a:xfrm>
        </p:spPr>
        <p:txBody>
          <a:bodyPr/>
          <a:lstStyle/>
          <a:p>
            <a:pPr algn="ctr"/>
            <a:r>
              <a:rPr lang="pt-BR" sz="3600" dirty="0">
                <a:effectLst/>
              </a:rPr>
              <a:t>Quanto ao risco de epilepsia </a:t>
            </a:r>
            <a:r>
              <a:rPr lang="pt-BR" sz="3600" dirty="0" smtClean="0">
                <a:effectLst/>
              </a:rPr>
              <a:t>tardia</a:t>
            </a:r>
            <a:endParaRPr lang="pt-BR" sz="3600" dirty="0">
              <a:effectLst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712968" cy="5616624"/>
          </a:xfrm>
        </p:spPr>
        <p:txBody>
          <a:bodyPr>
            <a:normAutofit/>
          </a:bodyPr>
          <a:lstStyle/>
          <a:p>
            <a:pPr>
              <a:buNone/>
            </a:pPr>
            <a:endParaRPr lang="pt-BR" dirty="0" smtClean="0"/>
          </a:p>
          <a:p>
            <a:r>
              <a:rPr lang="pt-BR" sz="2000" dirty="0" smtClean="0"/>
              <a:t>Ocorrerá em </a:t>
            </a:r>
            <a:r>
              <a:rPr lang="pt-BR" sz="2000" dirty="0"/>
              <a:t>3,5 a 56% dos pacientes, podendo chegar a 80% se a causa da convulsão for uma malformação </a:t>
            </a:r>
            <a:r>
              <a:rPr lang="pt-BR" sz="2000" dirty="0" smtClean="0"/>
              <a:t>cerebral;</a:t>
            </a:r>
            <a:endParaRPr lang="pt-BR" sz="2000" dirty="0"/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r>
              <a:rPr lang="pt-BR" sz="2000" dirty="0"/>
              <a:t> A presença de coma no período </a:t>
            </a:r>
            <a:r>
              <a:rPr lang="pt-BR" sz="2000" dirty="0" smtClean="0"/>
              <a:t>neonatal </a:t>
            </a:r>
            <a:r>
              <a:rPr lang="pt-BR" sz="2000" dirty="0"/>
              <a:t>e a duração da atividade de base no EEG são fatores preditivos de epilepsia tardia em 68% dos casos. </a:t>
            </a:r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r>
              <a:rPr lang="pt-BR" sz="2000" dirty="0"/>
              <a:t>O escore de Apgar  e idade gestacional não demonstraram estar correlacionado diretamente com risco aumentado de epilepsia tardia.</a:t>
            </a:r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  <p:extLst>
      <p:ext uri="{BB962C8B-B14F-4D97-AF65-F5344CB8AC3E}">
        <p14:creationId xmlns:p14="http://schemas.microsoft.com/office/powerpoint/2010/main" val="307318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0472" cy="1143000"/>
          </a:xfrm>
        </p:spPr>
        <p:txBody>
          <a:bodyPr/>
          <a:lstStyle/>
          <a:p>
            <a:pPr algn="ctr"/>
            <a:r>
              <a:rPr lang="pt-BR" sz="3600" dirty="0" smtClean="0">
                <a:effectLst/>
              </a:rPr>
              <a:t>Referências</a:t>
            </a:r>
            <a:endParaRPr lang="pt-BR" sz="3600" dirty="0">
              <a:effectLst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75156" y="836712"/>
            <a:ext cx="8712968" cy="5616624"/>
          </a:xfrm>
        </p:spPr>
        <p:txBody>
          <a:bodyPr>
            <a:normAutofit/>
          </a:bodyPr>
          <a:lstStyle/>
          <a:p>
            <a:r>
              <a:rPr lang="pt-BR" sz="1800" dirty="0" smtClean="0"/>
              <a:t>1-Castro PM, Margotto, PR. Gestação gemelar. In. Margotto, PR. Assistência ao Recém-Nascido de Risco, 3ª Edição, ESCS, Brasília, 2013, pg.50-54</a:t>
            </a:r>
          </a:p>
          <a:p>
            <a:r>
              <a:rPr lang="pt-BR" sz="1800" dirty="0" smtClean="0"/>
              <a:t>2-Margotto PR, Veiga SH, Castro JG. Convulsões no </a:t>
            </a:r>
            <a:r>
              <a:rPr lang="pt-BR" sz="1800" dirty="0"/>
              <a:t>recém-nascido. In. Margotto</a:t>
            </a:r>
            <a:r>
              <a:rPr lang="pt-BR" sz="1800" dirty="0" smtClean="0"/>
              <a:t>, PR</a:t>
            </a:r>
            <a:r>
              <a:rPr lang="pt-BR" sz="1800" dirty="0"/>
              <a:t>. Assistência ao Recém-Nascido de Risco, 3ª Edição, ESCS, Brasília, 2013, </a:t>
            </a:r>
            <a:r>
              <a:rPr lang="pt-BR" sz="1800" dirty="0" smtClean="0"/>
              <a:t>pg.324-327</a:t>
            </a:r>
          </a:p>
          <a:p>
            <a:r>
              <a:rPr lang="pt-BR" sz="1800" dirty="0" smtClean="0"/>
              <a:t>3-Zaconeta CAM, Gonçalves FC, Margotto PR. Asfixia perinatal. </a:t>
            </a:r>
            <a:r>
              <a:rPr lang="pt-BR" sz="1800" dirty="0"/>
              <a:t>In. Margotto</a:t>
            </a:r>
            <a:r>
              <a:rPr lang="pt-BR" sz="1800" dirty="0" smtClean="0"/>
              <a:t>, PR</a:t>
            </a:r>
            <a:r>
              <a:rPr lang="pt-BR" sz="1800" dirty="0"/>
              <a:t>. Assistência ao Recém-Nascido de Risco, 3ª Edição, ESCS, Brasília, 2013, </a:t>
            </a:r>
            <a:r>
              <a:rPr lang="pt-BR" sz="1800" dirty="0" smtClean="0"/>
              <a:t>pg.393-398</a:t>
            </a:r>
          </a:p>
          <a:p>
            <a:endParaRPr lang="pt-BR" sz="2000" dirty="0"/>
          </a:p>
          <a:p>
            <a:endParaRPr lang="pt-BR" sz="2000" dirty="0"/>
          </a:p>
          <a:p>
            <a:endParaRPr lang="pt-BR" sz="2000" dirty="0"/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96952"/>
            <a:ext cx="2674020" cy="386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796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egração">
  <a:themeElements>
    <a:clrScheme name="Integração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Integração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ntegração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568</TotalTime>
  <Words>5568</Words>
  <Application>Microsoft Office PowerPoint</Application>
  <PresentationFormat>Apresentação na tela (4:3)</PresentationFormat>
  <Paragraphs>835</Paragraphs>
  <Slides>71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71</vt:i4>
      </vt:variant>
    </vt:vector>
  </HeadingPairs>
  <TitlesOfParts>
    <vt:vector size="72" baseType="lpstr">
      <vt:lpstr>Integração</vt:lpstr>
      <vt:lpstr>  Caso Clínico: Asfixia Perinatal (gestação gemelar) </vt:lpstr>
      <vt:lpstr>História Clínica</vt:lpstr>
      <vt:lpstr>História Clínica</vt:lpstr>
      <vt:lpstr>Apresentação do PowerPoint</vt:lpstr>
      <vt:lpstr>Apresentação do PowerPoint</vt:lpstr>
      <vt:lpstr>Apresentação do PowerPoint</vt:lpstr>
      <vt:lpstr>Exame Físico</vt:lpstr>
      <vt:lpstr>Hipóteses  Diagnósticas?  Conduta?</vt:lpstr>
      <vt:lpstr>Antecedentes</vt:lpstr>
      <vt:lpstr>Comentários</vt:lpstr>
      <vt:lpstr>Evolução do Caso Clínico</vt:lpstr>
      <vt:lpstr>Conduta</vt:lpstr>
      <vt:lpstr>Apresentação do PowerPoint</vt:lpstr>
      <vt:lpstr>Apresentação do PowerPoint</vt:lpstr>
      <vt:lpstr>Apresentação do PowerPoint</vt:lpstr>
      <vt:lpstr>Apresentação do PowerPoint</vt:lpstr>
      <vt:lpstr>Exames Complementares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Hipóteses Diagnósticas? Condutas? Comentários...</vt:lpstr>
      <vt:lpstr>Diagnósticos</vt:lpstr>
      <vt:lpstr>Gemelaridade</vt:lpstr>
      <vt:lpstr>Mortalidade perinatal</vt:lpstr>
      <vt:lpstr>Prematuridade, baixo peso e desenvolvimento intrauterino</vt:lpstr>
      <vt:lpstr>Síndrome de Transfusão Fetal</vt:lpstr>
      <vt:lpstr>Síndrome de Transfusão Fetal</vt:lpstr>
      <vt:lpstr>Doença da membrana hialina </vt:lpstr>
      <vt:lpstr>Apresentação do PowerPoint</vt:lpstr>
      <vt:lpstr>Asfixia Perinatal</vt:lpstr>
      <vt:lpstr>Asfixia Perinatal</vt:lpstr>
      <vt:lpstr>Asfixia Perinatal</vt:lpstr>
      <vt:lpstr>Apresentação do PowerPoint</vt:lpstr>
      <vt:lpstr>Asfixia Perinatal</vt:lpstr>
      <vt:lpstr>Asfixia Perinatal</vt:lpstr>
      <vt:lpstr>Asfixia Perinatal</vt:lpstr>
      <vt:lpstr>Asfixia Perinatal</vt:lpstr>
      <vt:lpstr>ACOMETIMENTO MULTIORGÂNICO DA ASFIXIA PERINATAL </vt:lpstr>
      <vt:lpstr>ACOMETIMENTO MULTIORGÂNICO DA ASFIXIA PERINATAL</vt:lpstr>
      <vt:lpstr>ACOMETIMENTO MULTIORGÂNICO DA ASFIXIA PERINATAL </vt:lpstr>
      <vt:lpstr>ACOMETIMENTO MULTIORGÂNICO DA ASFIXIA PERINATAL </vt:lpstr>
      <vt:lpstr>Manuseio do paciente</vt:lpstr>
      <vt:lpstr>Manuseio do paciente</vt:lpstr>
      <vt:lpstr>Manuseio do paciente</vt:lpstr>
      <vt:lpstr>Manuseio do paciente</vt:lpstr>
      <vt:lpstr>Manuseio do paciente</vt:lpstr>
      <vt:lpstr>Apresentação do PowerPoint</vt:lpstr>
      <vt:lpstr>NEUROPROTEÇÃO </vt:lpstr>
      <vt:lpstr>Apresentação do PowerPoint</vt:lpstr>
      <vt:lpstr>CRISES CONVULSIVAS NO PERÍODO NEONATAL </vt:lpstr>
      <vt:lpstr>Classificação das crises </vt:lpstr>
      <vt:lpstr>Classificação das crises</vt:lpstr>
      <vt:lpstr>Métodos complementares de diagnóstico</vt:lpstr>
      <vt:lpstr>Etiologias</vt:lpstr>
      <vt:lpstr>Etiologias</vt:lpstr>
      <vt:lpstr>Como posso confirmar minha hipótese etiológica?</vt:lpstr>
      <vt:lpstr>Quais são as possibilidades terapêuticas?</vt:lpstr>
      <vt:lpstr>Quais são as possibilidades terapêuticas?</vt:lpstr>
      <vt:lpstr>Quais são as possibilidades terapêuticas?</vt:lpstr>
      <vt:lpstr>Como e quando retirar as drogas antiepilépticas?</vt:lpstr>
      <vt:lpstr>Quanto ao risco de epilepsia tardia</vt:lpstr>
      <vt:lpstr>Quanto ao risco de epilepsia tardia</vt:lpstr>
      <vt:lpstr>Referências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Escola Superior de Ciências da Saúde ESCS – DF Internato de Pediatra – HMIB   CASO CLÍNICO</dc:title>
  <dc:creator>Jéssica</dc:creator>
  <cp:lastModifiedBy>paulo</cp:lastModifiedBy>
  <cp:revision>95</cp:revision>
  <dcterms:created xsi:type="dcterms:W3CDTF">2013-09-07T17:01:50Z</dcterms:created>
  <dcterms:modified xsi:type="dcterms:W3CDTF">2013-09-18T23:29:32Z</dcterms:modified>
</cp:coreProperties>
</file>