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67"/>
  </p:notesMasterIdLst>
  <p:sldIdLst>
    <p:sldId id="256" r:id="rId2"/>
    <p:sldId id="271" r:id="rId3"/>
    <p:sldId id="259" r:id="rId4"/>
    <p:sldId id="258" r:id="rId5"/>
    <p:sldId id="260" r:id="rId6"/>
    <p:sldId id="261" r:id="rId7"/>
    <p:sldId id="265" r:id="rId8"/>
    <p:sldId id="277" r:id="rId9"/>
    <p:sldId id="278" r:id="rId10"/>
    <p:sldId id="279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2" r:id="rId19"/>
    <p:sldId id="273" r:id="rId20"/>
    <p:sldId id="274" r:id="rId21"/>
    <p:sldId id="275" r:id="rId22"/>
    <p:sldId id="280" r:id="rId23"/>
    <p:sldId id="281" r:id="rId24"/>
    <p:sldId id="276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5" r:id="rId56"/>
    <p:sldId id="316" r:id="rId57"/>
    <p:sldId id="312" r:id="rId58"/>
    <p:sldId id="313" r:id="rId59"/>
    <p:sldId id="314" r:id="rId60"/>
    <p:sldId id="321" r:id="rId61"/>
    <p:sldId id="322" r:id="rId62"/>
    <p:sldId id="317" r:id="rId63"/>
    <p:sldId id="318" r:id="rId64"/>
    <p:sldId id="319" r:id="rId65"/>
    <p:sldId id="320" r:id="rId6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82" y="-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8C101-7321-4CA4-B8DC-B4138920EFF7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92BD46-4377-4D5F-9DB7-BA503ABBB43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0564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2BD46-4377-4D5F-9DB7-BA503ABBB435}" type="slidenum">
              <a:rPr lang="pt-BR" smtClean="0"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31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32" name="Retângulo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Retângulo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tângulo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tângulo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Retângulo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56" name="Retângulo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Retângulo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Retângulo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Retângulo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a liv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Forma liv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Forma liv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Forma liv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Forma liv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6" name="Retângulo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tângulo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tângulo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Retângulo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tângulo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tângulo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tângulo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Retângulo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tângulo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Conector reto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o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ector reto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grpSp>
        <p:nvGrpSpPr>
          <p:cNvPr id="14" name="Grupo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ector reto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to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o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ector reto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to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tângulo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7E3FF7A-2CA1-4A36-915A-B60F5FA19150}" type="datetimeFigureOut">
              <a:rPr lang="pt-BR" smtClean="0"/>
              <a:t>30/09/2013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F86A466F-C50E-4DC5-9513-5217686606A4}" type="slidenum">
              <a:rPr lang="pt-BR" smtClean="0"/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07546" y="2204864"/>
            <a:ext cx="7868910" cy="1368152"/>
          </a:xfrm>
        </p:spPr>
        <p:txBody>
          <a:bodyPr>
            <a:noAutofit/>
          </a:bodyPr>
          <a:lstStyle/>
          <a:p>
            <a:pPr algn="ctr"/>
            <a:r>
              <a:rPr lang="pt-BR" sz="4800" dirty="0" smtClean="0"/>
              <a:t>CASO CLÍNICO</a:t>
            </a:r>
            <a:br>
              <a:rPr lang="pt-BR" sz="4800" dirty="0" smtClean="0"/>
            </a:br>
            <a:r>
              <a:rPr lang="pt-BR" sz="4800" dirty="0" smtClean="0"/>
              <a:t>Anemia Falciforme</a:t>
            </a:r>
            <a:endParaRPr lang="pt-BR" sz="4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9652" y="3573016"/>
            <a:ext cx="6408712" cy="2088232"/>
          </a:xfrm>
        </p:spPr>
        <p:txBody>
          <a:bodyPr>
            <a:noAutofit/>
          </a:bodyPr>
          <a:lstStyle/>
          <a:p>
            <a:pPr algn="ctr"/>
            <a:r>
              <a:rPr lang="pt-BR" sz="2400" dirty="0" smtClean="0"/>
              <a:t>Escola Superior de Ciências da Saúde-ESCS</a:t>
            </a:r>
          </a:p>
          <a:p>
            <a:pPr algn="ctr"/>
            <a:r>
              <a:rPr lang="pt-BR" sz="2400" dirty="0" smtClean="0"/>
              <a:t>Internato em Pediatria – HMIB – SES/DF</a:t>
            </a:r>
          </a:p>
          <a:p>
            <a:pPr algn="ctr"/>
            <a:r>
              <a:rPr lang="pt-BR" sz="2400" dirty="0" smtClean="0"/>
              <a:t>Apresentação: Ricardo Freire Silva</a:t>
            </a:r>
          </a:p>
          <a:p>
            <a:pPr algn="ctr"/>
            <a:r>
              <a:rPr lang="pt-BR" sz="2400" dirty="0" smtClean="0"/>
              <a:t>Coordenação: D Lisliê Capoulade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624359" y="5733256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/>
              <a:t>Brasília, 24 de Setembro de 2013</a:t>
            </a:r>
          </a:p>
          <a:p>
            <a:pPr algn="ctr"/>
            <a:r>
              <a:rPr lang="pt-BR" sz="2000" dirty="0" smtClean="0">
                <a:hlinkClick r:id="rId2"/>
              </a:rPr>
              <a:t>www.paulomargotto.com.br</a:t>
            </a:r>
            <a:r>
              <a:rPr lang="pt-BR" sz="2000" dirty="0" smtClean="0"/>
              <a:t> </a:t>
            </a:r>
            <a:endParaRPr lang="pt-BR" sz="2000" dirty="0"/>
          </a:p>
        </p:txBody>
      </p:sp>
      <p:pic>
        <p:nvPicPr>
          <p:cNvPr id="5" name="Picture 7" descr="DSC069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5" y="1588"/>
            <a:ext cx="2942519" cy="2206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DSC049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958" y="111328"/>
            <a:ext cx="2787042" cy="2093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DCIM\107MSDCF\DSC0826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11328"/>
            <a:ext cx="2791381" cy="209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51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 – PS/HMIB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pt-BR" dirty="0"/>
              <a:t>DI: 13/09/2013</a:t>
            </a:r>
          </a:p>
          <a:p>
            <a:pPr marL="68580" indent="0">
              <a:buNone/>
            </a:pPr>
            <a:endParaRPr lang="pt-BR" dirty="0"/>
          </a:p>
          <a:p>
            <a:pPr marL="68580" indent="0">
              <a:buNone/>
            </a:pPr>
            <a:r>
              <a:rPr lang="pt-BR" sz="2400" dirty="0"/>
              <a:t>&gt; ID: GGC, masculino, 2 anos e 2 meses, </a:t>
            </a:r>
            <a:r>
              <a:rPr lang="pt-BR" sz="2400" dirty="0" smtClean="0"/>
              <a:t>12.4 Kg, </a:t>
            </a:r>
            <a:r>
              <a:rPr lang="pt-BR" sz="2400" dirty="0"/>
              <a:t>natural de Patos - PB, residente e procedente de Samambaia.</a:t>
            </a:r>
            <a:br>
              <a:rPr lang="pt-BR" sz="2400" dirty="0"/>
            </a:b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&gt; HDA: Mãe refere que a criança está com tosse seca há 4 dias, </a:t>
            </a:r>
            <a:r>
              <a:rPr lang="pt-BR" sz="2400" dirty="0" smtClean="0"/>
              <a:t>associada </a:t>
            </a:r>
            <a:r>
              <a:rPr lang="pt-BR" sz="2400" dirty="0"/>
              <a:t>à</a:t>
            </a:r>
            <a:r>
              <a:rPr lang="pt-BR" sz="2400" dirty="0" smtClean="0"/>
              <a:t> </a:t>
            </a:r>
            <a:r>
              <a:rPr lang="pt-BR" sz="2400" dirty="0"/>
              <a:t>coriza hialina. Nega febre. Refere que ontem evoluiu com choro intenso e prostração. Está com boa aceitação da dieta oral. Eliminações fisiológicas preservadas.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187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88640"/>
            <a:ext cx="7772400" cy="6669360"/>
          </a:xfrm>
        </p:spPr>
        <p:txBody>
          <a:bodyPr>
            <a:normAutofit fontScale="62500" lnSpcReduction="20000"/>
          </a:bodyPr>
          <a:lstStyle/>
          <a:p>
            <a:pPr marL="68580" indent="0">
              <a:buNone/>
            </a:pPr>
            <a:r>
              <a:rPr lang="pt-BR" sz="3600" b="1" dirty="0" smtClean="0"/>
              <a:t>&gt; Antecedente Fisiológicos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Parto natural</a:t>
            </a:r>
            <a:r>
              <a:rPr lang="pt-BR" dirty="0"/>
              <a:t>, a termo, </a:t>
            </a:r>
            <a:r>
              <a:rPr lang="pt-BR" dirty="0" smtClean="0"/>
              <a:t>P: 3770g e E: </a:t>
            </a:r>
            <a:r>
              <a:rPr lang="pt-BR" dirty="0"/>
              <a:t>51cm (sem outras informações no cartão). </a:t>
            </a:r>
            <a:r>
              <a:rPr lang="pt-BR" dirty="0" smtClean="0"/>
              <a:t>Parto sem intercorrências.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Apresentou </a:t>
            </a:r>
            <a:r>
              <a:rPr lang="pt-BR" dirty="0"/>
              <a:t>icterícia ao nascer. 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SME até 6 meses de idade.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Desenvolvimento </a:t>
            </a:r>
            <a:r>
              <a:rPr lang="pt-BR" dirty="0"/>
              <a:t>neuropsicomotor </a:t>
            </a:r>
            <a:r>
              <a:rPr lang="pt-BR" dirty="0" smtClean="0"/>
              <a:t>adequado.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Vacinação </a:t>
            </a:r>
            <a:r>
              <a:rPr lang="pt-BR" dirty="0"/>
              <a:t>atualizada.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sz="3600" b="1" dirty="0" smtClean="0"/>
              <a:t>&gt; Hábitos de Vida</a:t>
            </a:r>
          </a:p>
          <a:p>
            <a:pPr marL="68580" indent="0">
              <a:buNone/>
            </a:pPr>
            <a:endParaRPr lang="pt-BR" dirty="0"/>
          </a:p>
          <a:p>
            <a:pPr marL="68580" indent="0">
              <a:buNone/>
            </a:pPr>
            <a:r>
              <a:rPr lang="pt-BR" dirty="0" smtClean="0"/>
              <a:t>Reside </a:t>
            </a:r>
            <a:r>
              <a:rPr lang="pt-BR" dirty="0"/>
              <a:t>em casa de alvenaria, c/ saneamento básico completo.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Coabita </a:t>
            </a:r>
            <a:r>
              <a:rPr lang="pt-BR" dirty="0"/>
              <a:t>com 3 pessoas.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Não </a:t>
            </a:r>
            <a:r>
              <a:rPr lang="pt-BR" dirty="0"/>
              <a:t>há fumantes no domicilio.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/>
              <a:t>T</a:t>
            </a:r>
            <a:r>
              <a:rPr lang="pt-BR" dirty="0" smtClean="0"/>
              <a:t>em </a:t>
            </a:r>
            <a:r>
              <a:rPr lang="pt-BR" dirty="0"/>
              <a:t>animais de estimação.</a:t>
            </a:r>
          </a:p>
        </p:txBody>
      </p:sp>
    </p:spTree>
    <p:extLst>
      <p:ext uri="{BB962C8B-B14F-4D97-AF65-F5344CB8AC3E}">
        <p14:creationId xmlns:p14="http://schemas.microsoft.com/office/powerpoint/2010/main" val="231145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404664"/>
            <a:ext cx="7772400" cy="5950896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t-BR" dirty="0" smtClean="0"/>
              <a:t>&gt; Antecedentes Patológicos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sz="2000" dirty="0" smtClean="0"/>
              <a:t>Doença </a:t>
            </a:r>
            <a:r>
              <a:rPr lang="pt-BR" sz="2000" dirty="0"/>
              <a:t>Falciforme SS. Diagnóstico aos 6 meses de vida. Em acompanhamento com a </a:t>
            </a:r>
            <a:r>
              <a:rPr lang="pt-BR" sz="2000" dirty="0" smtClean="0"/>
              <a:t>Hematologia </a:t>
            </a:r>
            <a:r>
              <a:rPr lang="pt-BR" sz="2000" dirty="0"/>
              <a:t>do </a:t>
            </a:r>
            <a:r>
              <a:rPr lang="pt-BR" sz="2000" dirty="0" smtClean="0"/>
              <a:t>Hospital </a:t>
            </a:r>
            <a:r>
              <a:rPr lang="pt-BR" sz="2000" dirty="0"/>
              <a:t>da Criança de Brasília. </a:t>
            </a:r>
            <a:br>
              <a:rPr lang="pt-BR" sz="2000" dirty="0"/>
            </a:b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3 </a:t>
            </a:r>
            <a:r>
              <a:rPr lang="pt-BR" sz="2000" dirty="0"/>
              <a:t>internações prévias:</a:t>
            </a:r>
            <a:br>
              <a:rPr lang="pt-BR" sz="2000" dirty="0"/>
            </a:br>
            <a:r>
              <a:rPr lang="pt-BR" sz="2000" dirty="0"/>
              <a:t>Aos 6 meses de idade em decorrência da anemia (mãe não soube dar detalhes)</a:t>
            </a:r>
            <a:br>
              <a:rPr lang="pt-BR" sz="2000" dirty="0"/>
            </a:br>
            <a:r>
              <a:rPr lang="pt-BR" sz="2000" dirty="0"/>
              <a:t>Com 1 ano e 4 meses por pneumonia e sibilância.</a:t>
            </a:r>
            <a:br>
              <a:rPr lang="pt-BR" sz="2000" dirty="0"/>
            </a:br>
            <a:r>
              <a:rPr lang="pt-BR" sz="2000" dirty="0"/>
              <a:t>Com 1 ano e 7 meses por pneumonia e sibilância.</a:t>
            </a:r>
            <a:br>
              <a:rPr lang="pt-BR" sz="2000" dirty="0"/>
            </a:b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Nega </a:t>
            </a:r>
            <a:r>
              <a:rPr lang="pt-BR" sz="2000" dirty="0"/>
              <a:t>cirurgias prévias ou alergia a medicamentos</a:t>
            </a:r>
            <a:r>
              <a:rPr lang="pt-BR" sz="2000" dirty="0" smtClean="0"/>
              <a:t>.</a:t>
            </a:r>
          </a:p>
          <a:p>
            <a:pPr marL="68580" indent="0">
              <a:buNone/>
            </a:pP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Medicações </a:t>
            </a:r>
            <a:r>
              <a:rPr lang="pt-BR" sz="2000" dirty="0"/>
              <a:t>de uso </a:t>
            </a:r>
            <a:r>
              <a:rPr lang="pt-BR" sz="2000" dirty="0" smtClean="0"/>
              <a:t>crônico: Pen V </a:t>
            </a:r>
            <a:r>
              <a:rPr lang="pt-BR" sz="2000" dirty="0"/>
              <a:t>Oral - 5mL 12/12h</a:t>
            </a:r>
          </a:p>
        </p:txBody>
      </p:sp>
    </p:spTree>
    <p:extLst>
      <p:ext uri="{BB962C8B-B14F-4D97-AF65-F5344CB8AC3E}">
        <p14:creationId xmlns:p14="http://schemas.microsoft.com/office/powerpoint/2010/main" val="373724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476672"/>
            <a:ext cx="7772400" cy="5878888"/>
          </a:xfrm>
        </p:spPr>
        <p:txBody>
          <a:bodyPr/>
          <a:lstStyle/>
          <a:p>
            <a:pPr marL="68580" indent="0">
              <a:buNone/>
            </a:pPr>
            <a:r>
              <a:rPr lang="pt-BR" dirty="0" smtClean="0"/>
              <a:t>&gt;</a:t>
            </a:r>
            <a:r>
              <a:rPr lang="pt-BR" dirty="0"/>
              <a:t> História </a:t>
            </a:r>
            <a:r>
              <a:rPr lang="pt-BR" dirty="0" smtClean="0"/>
              <a:t>Familiar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endParaRPr lang="pt-BR" sz="2400" dirty="0" smtClean="0"/>
          </a:p>
          <a:p>
            <a:pPr marL="68580" indent="0">
              <a:buNone/>
            </a:pPr>
            <a:r>
              <a:rPr lang="pt-BR" sz="2400" dirty="0" smtClean="0"/>
              <a:t>Mãe </a:t>
            </a:r>
            <a:r>
              <a:rPr lang="pt-BR" sz="2400" dirty="0"/>
              <a:t>- hígida, traço falcêmico</a:t>
            </a:r>
            <a:br>
              <a:rPr lang="pt-BR" sz="2400" dirty="0"/>
            </a:br>
            <a:endParaRPr lang="pt-BR" sz="2400" dirty="0" smtClean="0"/>
          </a:p>
          <a:p>
            <a:pPr marL="68580" indent="0">
              <a:buNone/>
            </a:pPr>
            <a:r>
              <a:rPr lang="pt-BR" sz="2400" dirty="0" smtClean="0"/>
              <a:t>Pai </a:t>
            </a:r>
            <a:r>
              <a:rPr lang="pt-BR" sz="2400" dirty="0"/>
              <a:t>- epilepsia, em uso de fenobarbital, traço falcêmico</a:t>
            </a:r>
            <a:br>
              <a:rPr lang="pt-BR" sz="2400" dirty="0"/>
            </a:br>
            <a:endParaRPr lang="pt-BR" sz="2400" dirty="0" smtClean="0"/>
          </a:p>
          <a:p>
            <a:pPr marL="68580" indent="0">
              <a:buNone/>
            </a:pPr>
            <a:r>
              <a:rPr lang="pt-BR" sz="2400" dirty="0" smtClean="0"/>
              <a:t>Irmão</a:t>
            </a:r>
            <a:r>
              <a:rPr lang="pt-BR" sz="2400" dirty="0"/>
              <a:t>, 12 anos - traço falcêmico</a:t>
            </a:r>
            <a:br>
              <a:rPr lang="pt-BR" sz="2400" dirty="0"/>
            </a:br>
            <a:endParaRPr lang="pt-BR" sz="2400" dirty="0" smtClean="0"/>
          </a:p>
          <a:p>
            <a:pPr marL="68580" indent="0">
              <a:buNone/>
            </a:pPr>
            <a:r>
              <a:rPr lang="pt-BR" sz="2400" dirty="0" smtClean="0"/>
              <a:t>Irmãos</a:t>
            </a:r>
            <a:r>
              <a:rPr lang="pt-BR" sz="2400" dirty="0"/>
              <a:t>, 6 anos (gêmeos) - hígidos</a:t>
            </a:r>
          </a:p>
        </p:txBody>
      </p:sp>
    </p:spTree>
    <p:extLst>
      <p:ext uri="{BB962C8B-B14F-4D97-AF65-F5344CB8AC3E}">
        <p14:creationId xmlns:p14="http://schemas.microsoft.com/office/powerpoint/2010/main" val="146507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404664"/>
            <a:ext cx="7772400" cy="5950896"/>
          </a:xfrm>
        </p:spPr>
        <p:txBody>
          <a:bodyPr>
            <a:normAutofit fontScale="47500" lnSpcReduction="20000"/>
          </a:bodyPr>
          <a:lstStyle/>
          <a:p>
            <a:pPr marL="68580" indent="0">
              <a:buNone/>
            </a:pPr>
            <a:r>
              <a:rPr lang="pt-BR" sz="5500" dirty="0" smtClean="0"/>
              <a:t>&gt; Exame Físico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sz="3600" dirty="0" smtClean="0"/>
              <a:t>FC: </a:t>
            </a:r>
            <a:r>
              <a:rPr lang="pt-BR" sz="3600" dirty="0"/>
              <a:t>108 bpm / </a:t>
            </a:r>
            <a:r>
              <a:rPr lang="pt-BR" sz="3600" dirty="0" smtClean="0"/>
              <a:t>FR: </a:t>
            </a:r>
            <a:r>
              <a:rPr lang="pt-BR" sz="3600" dirty="0"/>
              <a:t>52 ipm </a:t>
            </a:r>
            <a:r>
              <a:rPr lang="pt-BR" sz="3600" dirty="0" smtClean="0"/>
              <a:t> / SatO2 </a:t>
            </a:r>
            <a:r>
              <a:rPr lang="pt-BR" sz="3600" dirty="0"/>
              <a:t>95% em </a:t>
            </a:r>
            <a:r>
              <a:rPr lang="pt-BR" sz="3600" dirty="0" smtClean="0"/>
              <a:t>AA.</a:t>
            </a:r>
            <a:r>
              <a:rPr lang="pt-BR" sz="3600" dirty="0"/>
              <a:t/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BEG</a:t>
            </a:r>
            <a:r>
              <a:rPr lang="pt-BR" sz="3600" dirty="0"/>
              <a:t>, hipocorado +/4+, hidratado, acianótico, ictérico(1+/4+), hipoativo, reativo, </a:t>
            </a:r>
            <a:r>
              <a:rPr lang="pt-BR" sz="3600" dirty="0" smtClean="0"/>
              <a:t>taquidispneia </a:t>
            </a:r>
            <a:r>
              <a:rPr lang="pt-BR" sz="3600" dirty="0"/>
              <a:t>leve.</a:t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AR</a:t>
            </a:r>
            <a:r>
              <a:rPr lang="pt-BR" sz="3600" dirty="0"/>
              <a:t>: </a:t>
            </a:r>
            <a:r>
              <a:rPr lang="pt-BR" sz="3600" dirty="0" smtClean="0"/>
              <a:t>Dispneia </a:t>
            </a:r>
            <a:r>
              <a:rPr lang="pt-BR" sz="3600" dirty="0"/>
              <a:t>leve, com TIC </a:t>
            </a:r>
            <a:r>
              <a:rPr lang="pt-BR" sz="3600" dirty="0" smtClean="0"/>
              <a:t> e TSC  </a:t>
            </a:r>
            <a:r>
              <a:rPr lang="pt-BR" sz="3600" dirty="0"/>
              <a:t>leves. MV rude, com </a:t>
            </a:r>
            <a:r>
              <a:rPr lang="pt-BR" sz="3600" dirty="0" smtClean="0"/>
              <a:t>crepitações </a:t>
            </a:r>
            <a:r>
              <a:rPr lang="pt-BR" sz="3600" dirty="0"/>
              <a:t>e sibilos difusos.</a:t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ACV</a:t>
            </a:r>
            <a:r>
              <a:rPr lang="pt-BR" sz="3600" dirty="0"/>
              <a:t>: RCR BNF em 2T. Não ausculto sopros.</a:t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ABD: </a:t>
            </a:r>
            <a:r>
              <a:rPr lang="pt-BR" sz="3600" dirty="0"/>
              <a:t>globoso, RH+, flácido, timpânico, indolor, fígado palpado a 4 cm do RCD, baço não palpado. Indolor, sem sinais de irritação peritoneal.</a:t>
            </a:r>
            <a:br>
              <a:rPr lang="pt-BR" sz="3600" dirty="0"/>
            </a:br>
            <a:r>
              <a:rPr lang="pt-BR" sz="3600" dirty="0"/>
              <a:t/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EXT: </a:t>
            </a:r>
            <a:r>
              <a:rPr lang="pt-BR" sz="3600" dirty="0"/>
              <a:t>sem edemas, pulsos cheios, perfusão capilar em menos de 2</a:t>
            </a:r>
            <a:br>
              <a:rPr lang="pt-BR" sz="3600" dirty="0"/>
            </a:br>
            <a:r>
              <a:rPr lang="pt-BR" sz="3600" dirty="0"/>
              <a:t>seg.</a:t>
            </a:r>
            <a:br>
              <a:rPr lang="pt-BR" sz="3600" dirty="0"/>
            </a:br>
            <a:endParaRPr lang="pt-BR" sz="3600" dirty="0" smtClean="0"/>
          </a:p>
          <a:p>
            <a:pPr marL="68580" indent="0">
              <a:buNone/>
            </a:pPr>
            <a:r>
              <a:rPr lang="pt-BR" sz="3600" dirty="0" smtClean="0"/>
              <a:t>Ausência </a:t>
            </a:r>
            <a:r>
              <a:rPr lang="pt-BR" sz="3600" dirty="0"/>
              <a:t>de </a:t>
            </a:r>
            <a:r>
              <a:rPr lang="pt-BR" sz="3600" dirty="0" smtClean="0"/>
              <a:t>sinais meníngeos.</a:t>
            </a:r>
          </a:p>
          <a:p>
            <a:pPr marL="68580" indent="0">
              <a:buNone/>
            </a:pPr>
            <a:endParaRPr lang="pt-BR" sz="3600" dirty="0"/>
          </a:p>
          <a:p>
            <a:pPr marL="68580" indent="0">
              <a:buNone/>
            </a:pPr>
            <a:r>
              <a:rPr lang="pt-BR" sz="3600" dirty="0" smtClean="0"/>
              <a:t>Pele e anexos sem alterações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21679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7772400" cy="914400"/>
          </a:xfrm>
        </p:spPr>
        <p:txBody>
          <a:bodyPr/>
          <a:lstStyle/>
          <a:p>
            <a:r>
              <a:rPr lang="pt-BR" dirty="0" smtClean="0"/>
              <a:t>EXAMES LABORATORIAIS - PS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42392" y="1268760"/>
            <a:ext cx="3729608" cy="5256584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pt-BR" dirty="0" smtClean="0"/>
              <a:t>HEMOGRAMA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Hb </a:t>
            </a:r>
            <a:r>
              <a:rPr lang="pt-BR" dirty="0"/>
              <a:t>8,4 </a:t>
            </a: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Ht 23,7</a:t>
            </a:r>
          </a:p>
          <a:p>
            <a:pPr marL="68580" indent="0">
              <a:buNone/>
            </a:pPr>
            <a:r>
              <a:rPr lang="pt-BR" dirty="0" smtClean="0"/>
              <a:t>Eritroblastos 82</a:t>
            </a:r>
          </a:p>
          <a:p>
            <a:pPr marL="68580" indent="0">
              <a:buNone/>
            </a:pPr>
            <a:r>
              <a:rPr lang="pt-BR" dirty="0" smtClean="0"/>
              <a:t>Reticulócitos 14,6 %</a:t>
            </a:r>
          </a:p>
          <a:p>
            <a:pPr marL="68580" indent="0">
              <a:buNone/>
            </a:pPr>
            <a:r>
              <a:rPr lang="pt-BR" dirty="0" smtClean="0"/>
              <a:t>Plaquetas 243000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Leucócitos totais: 19 </a:t>
            </a:r>
            <a:r>
              <a:rPr lang="pt-BR" dirty="0"/>
              <a:t>000 </a:t>
            </a:r>
          </a:p>
          <a:p>
            <a:pPr marL="68580" indent="0">
              <a:buNone/>
            </a:pPr>
            <a:r>
              <a:rPr lang="pt-BR" dirty="0" smtClean="0"/>
              <a:t>45% neutrófilos</a:t>
            </a:r>
          </a:p>
          <a:p>
            <a:pPr marL="68580" indent="0">
              <a:buNone/>
            </a:pPr>
            <a:r>
              <a:rPr lang="pt-BR" dirty="0" smtClean="0"/>
              <a:t>49% linfócitos </a:t>
            </a:r>
          </a:p>
          <a:p>
            <a:pPr marL="68580" indent="0">
              <a:buNone/>
            </a:pPr>
            <a:r>
              <a:rPr lang="pt-BR" dirty="0" smtClean="0"/>
              <a:t>7% bastões  </a:t>
            </a:r>
          </a:p>
          <a:p>
            <a:pPr marL="68580" indent="0">
              <a:buNone/>
            </a:pPr>
            <a:r>
              <a:rPr lang="pt-BR" dirty="0" smtClean="0"/>
              <a:t>6% monócitos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93127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874640"/>
            <a:ext cx="7772400" cy="914400"/>
          </a:xfrm>
        </p:spPr>
        <p:txBody>
          <a:bodyPr/>
          <a:lstStyle/>
          <a:p>
            <a:pPr algn="ctr"/>
            <a:r>
              <a:rPr lang="pt-BR" sz="7200" dirty="0" smtClean="0"/>
              <a:t>Rx DE TÓRAX</a:t>
            </a:r>
            <a:endParaRPr lang="pt-BR" sz="7200" dirty="0"/>
          </a:p>
        </p:txBody>
      </p:sp>
    </p:spTree>
    <p:extLst>
      <p:ext uri="{BB962C8B-B14F-4D97-AF65-F5344CB8AC3E}">
        <p14:creationId xmlns:p14="http://schemas.microsoft.com/office/powerpoint/2010/main" val="246449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icardo\Desktop\Foto01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45" y="188640"/>
            <a:ext cx="8700459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60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icardo\Desktop\Foto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7384"/>
            <a:ext cx="5184576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39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171400"/>
            <a:ext cx="7772400" cy="4933160"/>
          </a:xfrm>
        </p:spPr>
        <p:txBody>
          <a:bodyPr/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sz="5400" dirty="0" smtClean="0"/>
              <a:t>DISCUSSÃO </a:t>
            </a:r>
            <a:r>
              <a:rPr lang="pt-BR" sz="5400" dirty="0"/>
              <a:t/>
            </a:r>
            <a:br>
              <a:rPr lang="pt-BR" sz="5400" dirty="0"/>
            </a:br>
            <a:r>
              <a:rPr lang="pt-BR" sz="5400" dirty="0" smtClean="0"/>
              <a:t/>
            </a:r>
            <a:br>
              <a:rPr lang="pt-BR" sz="5400" dirty="0" smtClean="0"/>
            </a:br>
            <a:r>
              <a:rPr lang="pt-BR" sz="5400" dirty="0" smtClean="0"/>
              <a:t>HIPÓTESES DIAGNÓSTICAS</a:t>
            </a:r>
            <a:br>
              <a:rPr lang="pt-BR" sz="5400" dirty="0" smtClean="0"/>
            </a:br>
            <a:r>
              <a:rPr lang="pt-BR" sz="5400" dirty="0"/>
              <a:t/>
            </a:r>
            <a:br>
              <a:rPr lang="pt-BR" sz="5400" dirty="0"/>
            </a:br>
            <a:r>
              <a:rPr lang="pt-BR" sz="5400" dirty="0" smtClean="0"/>
              <a:t>POSSIBILIDADES TERAPÊUTICAS</a:t>
            </a:r>
            <a:br>
              <a:rPr lang="pt-BR" sz="5400" dirty="0" smtClean="0"/>
            </a:br>
            <a:r>
              <a:rPr lang="pt-BR" sz="5400" dirty="0" smtClean="0"/>
              <a:t/>
            </a:r>
            <a:br>
              <a:rPr lang="pt-BR" sz="5400" dirty="0" smtClean="0"/>
            </a:b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58817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PRESCRIÇÃO - PS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68580" indent="0">
              <a:buNone/>
            </a:pPr>
            <a:r>
              <a:rPr lang="pt-BR" dirty="0"/>
              <a:t>Benzilpenicilina 5.000.000 UI/amp – 400.000 UI EV de 4 em 4h.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Após exames, ATB foi modificado para:</a:t>
            </a:r>
          </a:p>
          <a:p>
            <a:pPr marL="68580" indent="0">
              <a:buNone/>
            </a:pPr>
            <a:r>
              <a:rPr lang="pt-BR" dirty="0" smtClean="0"/>
              <a:t>Ceftriaxona 1g/amp – 1250mg EV 1x ao dia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Dipirona 500mg/2ml – 0,6ml EV até de 6 em 6h se Tax &gt; 37,8ºC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Salbutamol spray 100mcg/dose – 4 jatos de 6 em 6h.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HV (3 etapas):</a:t>
            </a:r>
          </a:p>
          <a:p>
            <a:pPr marL="68580" indent="0">
              <a:buNone/>
            </a:pPr>
            <a:r>
              <a:rPr lang="pt-BR" dirty="0"/>
              <a:t>	</a:t>
            </a:r>
            <a:r>
              <a:rPr lang="pt-BR" dirty="0" smtClean="0"/>
              <a:t>SG 5% - 400ml EV a 50ml/h em cada etapa</a:t>
            </a:r>
          </a:p>
          <a:p>
            <a:pPr marL="68580" indent="0">
              <a:buNone/>
            </a:pPr>
            <a:r>
              <a:rPr lang="pt-BR" dirty="0" smtClean="0"/>
              <a:t>	NaCl 20% - 3ml EV  em cada etapa</a:t>
            </a:r>
          </a:p>
          <a:p>
            <a:pPr marL="68580" indent="0">
              <a:buNone/>
            </a:pPr>
            <a:r>
              <a:rPr lang="pt-BR" dirty="0" smtClean="0"/>
              <a:t>	KCl 10% - 6ml EV  em cada etapa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433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620688"/>
            <a:ext cx="7772400" cy="5950896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pt-BR" dirty="0" smtClean="0"/>
              <a:t>Evolução de 14/09/13 (ainda no PS)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sz="2000" dirty="0" smtClean="0"/>
              <a:t>Pico </a:t>
            </a:r>
            <a:r>
              <a:rPr lang="pt-BR" sz="2000" dirty="0"/>
              <a:t>febril ontem à noite (38,3°C). Persiste com tosse. </a:t>
            </a:r>
            <a:r>
              <a:rPr lang="pt-BR" sz="2000" dirty="0" smtClean="0"/>
              <a:t>Piora </a:t>
            </a:r>
            <a:r>
              <a:rPr lang="pt-BR" sz="2000" dirty="0"/>
              <a:t>da dispneia durante à noite, sendo oferecido O2 sob cateter nasal. Foi retirado hoje pela manhã. Aceitando bem a dieta oral. Eliminações fisiológicas preservadas.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FC: 102 bpm / FR: 40 ipm / SatO2: 89% em aa</a:t>
            </a:r>
            <a:br>
              <a:rPr lang="pt-BR" sz="2000" dirty="0"/>
            </a:b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BEG</a:t>
            </a:r>
            <a:r>
              <a:rPr lang="pt-BR" sz="2000" dirty="0"/>
              <a:t>, hipocorado +/4+, hidratado, acianótico, ictérico(1+/4+), hipoativo, reativo, taquidispnéia moderada.</a:t>
            </a:r>
            <a:br>
              <a:rPr lang="pt-BR" sz="2000" dirty="0"/>
            </a:b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AR</a:t>
            </a:r>
            <a:r>
              <a:rPr lang="pt-BR" sz="2000" dirty="0"/>
              <a:t>: Presença de TIC, TSC e RF. MV rude, com creptos bolhosos difusos.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/>
              <a:t>ABD: </a:t>
            </a:r>
            <a:r>
              <a:rPr lang="pt-BR" sz="2000" dirty="0"/>
              <a:t>globoso, RH+, flácido, timpânico, indolor, fígado palpado a 5 cm do RCD, baço não palpado. Indolor, sem sinais de irritação peritoneal.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/>
              <a:t> CD: Oxigenioterapia </a:t>
            </a:r>
            <a:r>
              <a:rPr lang="pt-BR" sz="2000" dirty="0"/>
              <a:t>sob cateter nasal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228184" y="6021288"/>
            <a:ext cx="2736304" cy="646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Ceftriaxona D1</a:t>
            </a:r>
          </a:p>
          <a:p>
            <a:r>
              <a:rPr lang="pt-BR" dirty="0" smtClean="0"/>
              <a:t>Salbutamol 4tjs 3/3h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557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6632"/>
            <a:ext cx="7772400" cy="6022904"/>
          </a:xfrm>
        </p:spPr>
        <p:txBody>
          <a:bodyPr>
            <a:normAutofit fontScale="70000" lnSpcReduction="20000"/>
          </a:bodyPr>
          <a:lstStyle/>
          <a:p>
            <a:pPr marL="68580" indent="0">
              <a:buNone/>
            </a:pP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Evolução 15/09/13: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Não </a:t>
            </a:r>
            <a:r>
              <a:rPr lang="pt-BR" dirty="0"/>
              <a:t>apresentou mais febre no período, mas mantém cansaço. </a:t>
            </a:r>
            <a:r>
              <a:rPr lang="pt-BR" dirty="0" smtClean="0"/>
              <a:t>Boa </a:t>
            </a:r>
            <a:r>
              <a:rPr lang="pt-BR" dirty="0"/>
              <a:t>aceitação da dieta, com eliminações fisiológicas. Sem intercorrências. 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BEG, hipocorado +/4+, hidratado, acianótico, ictérico (1+/4+), hipoativo, reativo, taquidispnéico moderada.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FC</a:t>
            </a:r>
            <a:r>
              <a:rPr lang="pt-BR" dirty="0"/>
              <a:t>: 103 bpm / FR: 32 ipm / SatO2: 94-95% com O2 a 1L/min sob CN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AR</a:t>
            </a:r>
            <a:r>
              <a:rPr lang="pt-BR" dirty="0"/>
              <a:t>: MV rude, com sibilos expiratórios difusos, TE bastante prolongado, RF presente.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ABD: </a:t>
            </a:r>
            <a:r>
              <a:rPr lang="pt-BR" dirty="0"/>
              <a:t>globoso, RH+, flácido, timpânico, indolor, fígado palpado a 5 cm do RCD, baço a 2cm do RCE. Indolor, sem sinais de irritação peritoneal.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Conduta</a:t>
            </a:r>
            <a:r>
              <a:rPr lang="pt-BR" dirty="0"/>
              <a:t>:</a:t>
            </a:r>
            <a:br>
              <a:rPr lang="pt-BR" dirty="0"/>
            </a:br>
            <a:r>
              <a:rPr lang="pt-BR" dirty="0"/>
              <a:t>- </a:t>
            </a:r>
            <a:r>
              <a:rPr lang="pt-BR" dirty="0" smtClean="0">
                <a:solidFill>
                  <a:srgbClr val="FF0000"/>
                </a:solidFill>
              </a:rPr>
              <a:t>Prednisolona </a:t>
            </a:r>
            <a:r>
              <a:rPr lang="pt-BR" dirty="0">
                <a:solidFill>
                  <a:srgbClr val="FF0000"/>
                </a:solidFill>
              </a:rPr>
              <a:t>1,5mg/kg/dia</a:t>
            </a:r>
            <a:r>
              <a:rPr lang="pt-BR" dirty="0"/>
              <a:t>.</a:t>
            </a:r>
            <a:br>
              <a:rPr lang="pt-BR" dirty="0"/>
            </a:br>
            <a:r>
              <a:rPr lang="pt-BR" dirty="0"/>
              <a:t>- </a:t>
            </a:r>
            <a:r>
              <a:rPr lang="pt-BR" dirty="0" smtClean="0"/>
              <a:t>Salbutamol </a:t>
            </a:r>
            <a:r>
              <a:rPr lang="pt-BR" dirty="0"/>
              <a:t>de 2/2h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804248" y="5733256"/>
            <a:ext cx="2160240" cy="92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Ceftriaxona D2</a:t>
            </a:r>
          </a:p>
          <a:p>
            <a:r>
              <a:rPr lang="pt-BR" dirty="0" smtClean="0"/>
              <a:t>Salbutamol 4jts 3/3h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012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88640"/>
            <a:ext cx="7772400" cy="4968552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t-BR" sz="1600" dirty="0" smtClean="0"/>
              <a:t>Evolução 16/09/13</a:t>
            </a:r>
          </a:p>
          <a:p>
            <a:pPr marL="68580" indent="0">
              <a:buNone/>
            </a:pPr>
            <a:r>
              <a:rPr lang="pt-BR" sz="1600" dirty="0" smtClean="0"/>
              <a:t>Ontem apresentou febre </a:t>
            </a:r>
            <a:r>
              <a:rPr lang="pt-BR" sz="1600" dirty="0"/>
              <a:t>de 39ºC, permanece com tosse produtiva, porém nega dores, dispnéia, alimenta-se bem e tem eliminações fisiológicas preservadas. </a:t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 smtClean="0"/>
              <a:t>BEG</a:t>
            </a:r>
            <a:r>
              <a:rPr lang="pt-BR" sz="1600" dirty="0"/>
              <a:t>, hipocorado 1+/4+, hidratado, acianótico, ictérico 1+/4+, ativo, reativo, </a:t>
            </a:r>
            <a:r>
              <a:rPr lang="pt-BR" sz="1600" dirty="0" smtClean="0"/>
              <a:t>eupneico </a:t>
            </a:r>
            <a:r>
              <a:rPr lang="pt-BR" sz="1600" dirty="0"/>
              <a:t>em ar ambiente. Paciente calmo no leito.</a:t>
            </a:r>
            <a:br>
              <a:rPr lang="pt-BR" sz="1600" dirty="0"/>
            </a:br>
            <a:endParaRPr lang="pt-BR" sz="1600" dirty="0" smtClean="0"/>
          </a:p>
          <a:p>
            <a:pPr marL="68580" indent="0">
              <a:buNone/>
            </a:pPr>
            <a:r>
              <a:rPr lang="pt-BR" sz="1600" dirty="0" smtClean="0"/>
              <a:t>FC</a:t>
            </a:r>
            <a:r>
              <a:rPr lang="pt-BR" sz="1600" dirty="0"/>
              <a:t>: 120 bpm, FR: 40 irpm, Tax 38,1ºC</a:t>
            </a:r>
            <a:br>
              <a:rPr lang="pt-BR" sz="1600" dirty="0"/>
            </a:br>
            <a:endParaRPr lang="pt-BR" sz="1600" dirty="0" smtClean="0"/>
          </a:p>
          <a:p>
            <a:pPr marL="68580" indent="0">
              <a:buNone/>
            </a:pPr>
            <a:r>
              <a:rPr lang="pt-BR" sz="1600" dirty="0" smtClean="0"/>
              <a:t>AR</a:t>
            </a:r>
            <a:r>
              <a:rPr lang="pt-BR" sz="1600" dirty="0"/>
              <a:t>: MV bilateralmente, com estertores em ambas as bases e sibilos expiratórios difusos ocasionais. Sem sinais de desconforto respiratório.</a:t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 smtClean="0"/>
              <a:t>ABD: </a:t>
            </a:r>
            <a:r>
              <a:rPr lang="pt-BR" sz="1600" dirty="0"/>
              <a:t>semigloboso, RHA+, flácido, timpânico; indolor à palpação, sem sinais de irritação peritonial; fígado palpável a 5cm de RCD e até abaixo de RCE, não palpo baço.</a:t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/>
              <a:t>Conduta:</a:t>
            </a:r>
            <a:br>
              <a:rPr lang="pt-BR" sz="1600" dirty="0"/>
            </a:br>
            <a:r>
              <a:rPr lang="pt-BR" sz="1600" dirty="0"/>
              <a:t>Diminuo HV para 50%</a:t>
            </a:r>
            <a:br>
              <a:rPr lang="pt-BR" sz="1600" dirty="0"/>
            </a:br>
            <a:r>
              <a:rPr lang="pt-BR" sz="1600" b="1" dirty="0">
                <a:solidFill>
                  <a:srgbClr val="FF0000"/>
                </a:solidFill>
              </a:rPr>
              <a:t>Introduzo azitromicina VO</a:t>
            </a:r>
            <a:br>
              <a:rPr lang="pt-BR" sz="1600" b="1" dirty="0">
                <a:solidFill>
                  <a:srgbClr val="FF0000"/>
                </a:solidFill>
              </a:rPr>
            </a:br>
            <a:r>
              <a:rPr lang="pt-BR" sz="1600" b="1" dirty="0">
                <a:solidFill>
                  <a:srgbClr val="FF0000"/>
                </a:solidFill>
              </a:rPr>
              <a:t>Furosemida 4mg/kg/dia de 12/12h</a:t>
            </a:r>
            <a:r>
              <a:rPr lang="pt-BR" sz="1600" dirty="0"/>
              <a:t/>
            </a:r>
            <a:br>
              <a:rPr lang="pt-BR" sz="1600" dirty="0"/>
            </a:br>
            <a:r>
              <a:rPr lang="pt-BR" sz="1600" dirty="0" smtClean="0"/>
              <a:t>Espaçar </a:t>
            </a:r>
            <a:r>
              <a:rPr lang="pt-BR" sz="1600" dirty="0"/>
              <a:t>salbutamol para de 4/4h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300192" y="5541039"/>
            <a:ext cx="2736304" cy="92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Ceftriaxona D3</a:t>
            </a:r>
          </a:p>
          <a:p>
            <a:r>
              <a:rPr lang="pt-BR" dirty="0" smtClean="0"/>
              <a:t>Salbutamol 4jts 2/2h</a:t>
            </a:r>
          </a:p>
          <a:p>
            <a:r>
              <a:rPr lang="pt-BR" dirty="0" smtClean="0"/>
              <a:t>Prednisolona  D2</a:t>
            </a:r>
          </a:p>
        </p:txBody>
      </p:sp>
    </p:spTree>
    <p:extLst>
      <p:ext uri="{BB962C8B-B14F-4D97-AF65-F5344CB8AC3E}">
        <p14:creationId xmlns:p14="http://schemas.microsoft.com/office/powerpoint/2010/main" val="304067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332656"/>
            <a:ext cx="8147248" cy="6048672"/>
          </a:xfrm>
        </p:spPr>
        <p:txBody>
          <a:bodyPr>
            <a:normAutofit fontScale="62500" lnSpcReduction="20000"/>
          </a:bodyPr>
          <a:lstStyle/>
          <a:p>
            <a:pPr marL="68580" indent="0">
              <a:buNone/>
            </a:pPr>
            <a:r>
              <a:rPr lang="pt-BR" dirty="0" smtClean="0"/>
              <a:t>Evolução 17/09/13</a:t>
            </a:r>
          </a:p>
          <a:p>
            <a:pPr marL="68580" indent="0">
              <a:buNone/>
            </a:pP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Apresentou </a:t>
            </a:r>
            <a:r>
              <a:rPr lang="pt-BR" dirty="0"/>
              <a:t>febre de 40ºC ontem à noite (20h). </a:t>
            </a:r>
            <a:r>
              <a:rPr lang="pt-BR" dirty="0" smtClean="0"/>
              <a:t>Melhora </a:t>
            </a:r>
            <a:r>
              <a:rPr lang="pt-BR" dirty="0"/>
              <a:t>da </a:t>
            </a:r>
            <a:r>
              <a:rPr lang="pt-BR" dirty="0" smtClean="0"/>
              <a:t>tosse; </a:t>
            </a:r>
            <a:r>
              <a:rPr lang="pt-BR" dirty="0"/>
              <a:t>negando dores e dispnéia. Aceitando dieta </a:t>
            </a:r>
            <a:r>
              <a:rPr lang="pt-BR" dirty="0" smtClean="0"/>
              <a:t>oral; eliminações fisiológicas.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BEG, hipocorado 1+/4+, hidratado, acianótico, ictérico 1+/4+, ativo e reativo, eupnéico em ar ambiente. 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FC</a:t>
            </a:r>
            <a:r>
              <a:rPr lang="pt-BR" dirty="0"/>
              <a:t>: 118 bpm, FR: 35 irpm, Sat O2 de 94% em </a:t>
            </a:r>
            <a:r>
              <a:rPr lang="pt-BR" dirty="0" smtClean="0"/>
              <a:t>AA;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AR</a:t>
            </a:r>
            <a:r>
              <a:rPr lang="pt-BR" dirty="0"/>
              <a:t>: MV bilateralmente, com crepitações em hemitórax esquerdo. Sem sinais de desconforto respiratório.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ABD</a:t>
            </a:r>
            <a:r>
              <a:rPr lang="pt-BR" dirty="0"/>
              <a:t>: semigloboso, RHA+, flácido; indolor à palpação, sem sinais de irritação peritoneal; fígado palpável a 5cm de RCD e até abaixo de RCE, não palpo baço</a:t>
            </a:r>
            <a:r>
              <a:rPr lang="pt-BR" dirty="0" smtClean="0"/>
              <a:t>.</a:t>
            </a:r>
          </a:p>
          <a:p>
            <a:pPr marL="68580" indent="0">
              <a:buNone/>
            </a:pPr>
            <a:endParaRPr lang="pt-BR" dirty="0"/>
          </a:p>
          <a:p>
            <a:pPr marL="68580" indent="0">
              <a:buNone/>
            </a:pPr>
            <a:r>
              <a:rPr lang="pt-BR" dirty="0"/>
              <a:t>Conduta:</a:t>
            </a:r>
            <a:br>
              <a:rPr lang="pt-BR" dirty="0"/>
            </a:br>
            <a:r>
              <a:rPr lang="pt-BR" dirty="0"/>
              <a:t>-Diminuir HV para 30</a:t>
            </a:r>
            <a:r>
              <a:rPr lang="pt-BR" dirty="0" smtClean="0"/>
              <a:t>%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-Suspender </a:t>
            </a:r>
            <a:r>
              <a:rPr lang="pt-BR" dirty="0" smtClean="0"/>
              <a:t>furosemida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-Espaçar salbutamol para de 6/6h</a:t>
            </a:r>
            <a:br>
              <a:rPr lang="pt-BR" dirty="0"/>
            </a:b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796136" y="5301208"/>
            <a:ext cx="3240360" cy="1477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Ceftriaxona D4</a:t>
            </a:r>
          </a:p>
          <a:p>
            <a:r>
              <a:rPr lang="pt-BR" dirty="0" smtClean="0"/>
              <a:t>Azitromicina D2</a:t>
            </a:r>
          </a:p>
          <a:p>
            <a:r>
              <a:rPr lang="pt-BR" dirty="0" smtClean="0"/>
              <a:t>Salbutamol 4jts 4/4h</a:t>
            </a:r>
          </a:p>
          <a:p>
            <a:r>
              <a:rPr lang="pt-BR" dirty="0" smtClean="0"/>
              <a:t>Prednisolona</a:t>
            </a:r>
            <a:r>
              <a:rPr lang="pt-BR" dirty="0"/>
              <a:t> </a:t>
            </a:r>
            <a:endParaRPr lang="pt-BR" dirty="0" smtClean="0"/>
          </a:p>
          <a:p>
            <a:r>
              <a:rPr lang="pt-BR" dirty="0" smtClean="0"/>
              <a:t>Furosemida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93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441176"/>
            <a:ext cx="7772400" cy="6228184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pt-BR" dirty="0" smtClean="0"/>
              <a:t>Evolução 18/09/13</a:t>
            </a:r>
          </a:p>
          <a:p>
            <a:pPr marL="68580" indent="0">
              <a:buNone/>
            </a:pPr>
            <a:r>
              <a:rPr lang="pt-BR" dirty="0"/>
              <a:t/>
            </a:r>
            <a:br>
              <a:rPr lang="pt-BR" dirty="0"/>
            </a:br>
            <a:r>
              <a:rPr lang="pt-BR" dirty="0"/>
              <a:t>N</a:t>
            </a:r>
            <a:r>
              <a:rPr lang="pt-BR" dirty="0" smtClean="0"/>
              <a:t>ovo </a:t>
            </a:r>
            <a:r>
              <a:rPr lang="pt-BR" dirty="0"/>
              <a:t>pico febril de 40ºC ontem à noite (20:30h). Nega tosse, dores e dispnéia. Aceitando dieta oral e eliminações </a:t>
            </a:r>
            <a:r>
              <a:rPr lang="pt-BR" dirty="0" smtClean="0"/>
              <a:t>fisiológicas.</a:t>
            </a:r>
            <a:r>
              <a:rPr lang="pt-BR" dirty="0"/>
              <a:t> 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BEG, hipocorado 1+/4+, hidratado, acianótico, ictérico 1+/4+, ativo e reativo, eupnéico em ar ambiente. 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FC</a:t>
            </a:r>
            <a:r>
              <a:rPr lang="pt-BR" dirty="0"/>
              <a:t>: 110 bpm, FR: 36 irpm, Sat O2 de 95% em </a:t>
            </a:r>
            <a:r>
              <a:rPr lang="pt-BR" dirty="0" smtClean="0"/>
              <a:t>AA</a:t>
            </a: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AR</a:t>
            </a:r>
            <a:r>
              <a:rPr lang="pt-BR" dirty="0"/>
              <a:t>: MV rude bilateralmente, algo mais pronunciado à direita. Presença de crepitações raras e sibilos expiratórios em ambos hemitóraces. Sem sinais de desconforto respiratório.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Conduta</a:t>
            </a:r>
            <a:r>
              <a:rPr lang="pt-BR" dirty="0"/>
              <a:t>:</a:t>
            </a:r>
            <a:br>
              <a:rPr lang="pt-BR" dirty="0"/>
            </a:br>
            <a:r>
              <a:rPr lang="pt-BR" dirty="0" smtClean="0"/>
              <a:t>-Diminuir </a:t>
            </a:r>
            <a:r>
              <a:rPr lang="pt-BR" dirty="0"/>
              <a:t>salbutamol para de 4/4h;</a:t>
            </a:r>
            <a:br>
              <a:rPr lang="pt-BR" dirty="0"/>
            </a:br>
            <a:r>
              <a:rPr lang="pt-BR" dirty="0"/>
              <a:t>-Solicitar parecer para fisioterapia;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228184" y="5517232"/>
            <a:ext cx="2808312" cy="120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Ceftriaxona D5</a:t>
            </a:r>
          </a:p>
          <a:p>
            <a:r>
              <a:rPr lang="pt-BR" dirty="0" smtClean="0"/>
              <a:t>Azitromicina D3</a:t>
            </a:r>
          </a:p>
          <a:p>
            <a:r>
              <a:rPr lang="pt-BR" dirty="0" smtClean="0"/>
              <a:t>Salbutamol 4 jts 6/6h</a:t>
            </a:r>
          </a:p>
          <a:p>
            <a:r>
              <a:rPr lang="pt-BR" dirty="0" smtClean="0"/>
              <a:t>Prednisolona </a:t>
            </a:r>
          </a:p>
        </p:txBody>
      </p:sp>
    </p:spTree>
    <p:extLst>
      <p:ext uri="{BB962C8B-B14F-4D97-AF65-F5344CB8AC3E}">
        <p14:creationId xmlns:p14="http://schemas.microsoft.com/office/powerpoint/2010/main" val="201635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332656"/>
            <a:ext cx="7772400" cy="6120680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pt-BR" dirty="0" smtClean="0"/>
              <a:t>Evolução 19/09/13</a:t>
            </a:r>
          </a:p>
          <a:p>
            <a:pPr marL="68580" indent="0">
              <a:buNone/>
            </a:pPr>
            <a:r>
              <a:rPr lang="pt-BR" dirty="0"/>
              <a:t/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Mãe </a:t>
            </a:r>
            <a:r>
              <a:rPr lang="pt-BR" dirty="0"/>
              <a:t>refere pico febril de 38ºC ontem à noite. Segue negando tosse, crises dolorosas e dispnéia. Aceitando dieta oral e eliminações fisiológicas preservadas e normais. 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BEG, hipocorado 1+/4+, hidratado, acianótico, ictérico 1+/4+, ativo e reativo, eupnéico em ar ambiente. 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FC</a:t>
            </a:r>
            <a:r>
              <a:rPr lang="pt-BR" dirty="0"/>
              <a:t>: 114 bpm, FR: 38 irpm, Sat O2 de 91-93% em aa;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AR: MV fisiológico bilateralmente, com crepitações inspiratórias e roncos raros em ambos hemitóraces. Sem sinais de desconforto respiratório</a:t>
            </a:r>
            <a:r>
              <a:rPr lang="pt-BR" dirty="0" smtClean="0"/>
              <a:t>.</a:t>
            </a:r>
          </a:p>
          <a:p>
            <a:pPr marL="68580" indent="0">
              <a:buNone/>
            </a:pPr>
            <a:endParaRPr lang="pt-BR" dirty="0"/>
          </a:p>
          <a:p>
            <a:pPr marL="68580" indent="0">
              <a:buNone/>
            </a:pPr>
            <a:r>
              <a:rPr lang="pt-BR" dirty="0" smtClean="0"/>
              <a:t>Conduta: Mantida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512946" y="5013176"/>
            <a:ext cx="2523550" cy="1754326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Ceftriaxone D6 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Azitromicina D4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Prednisolona D5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Salbutamol  4 </a:t>
            </a:r>
            <a:r>
              <a:rPr lang="pt-BR" dirty="0"/>
              <a:t>jatos 4/4h;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75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88640"/>
            <a:ext cx="7772400" cy="5688632"/>
          </a:xfrm>
        </p:spPr>
        <p:txBody>
          <a:bodyPr>
            <a:normAutofit fontScale="62500" lnSpcReduction="20000"/>
          </a:bodyPr>
          <a:lstStyle/>
          <a:p>
            <a:pPr marL="68580" indent="0">
              <a:buNone/>
            </a:pPr>
            <a:r>
              <a:rPr lang="pt-BR" dirty="0" smtClean="0"/>
              <a:t>Evolução 20/09/13</a:t>
            </a:r>
          </a:p>
          <a:p>
            <a:pPr marL="68580" indent="0">
              <a:buNone/>
            </a:pPr>
            <a:r>
              <a:rPr lang="pt-BR" dirty="0"/>
              <a:t/>
            </a:r>
            <a:br>
              <a:rPr lang="pt-BR" dirty="0"/>
            </a:br>
            <a:r>
              <a:rPr lang="pt-BR" dirty="0"/>
              <a:t>Mãe refere que Guilherme ficou bem no período, mas ainda apresentou 1 pico febril à noite (39°C). Está apresentando tosse seca esporádica. Segue negando crises dolorosas e dispnéia. Aceitando dieta oral e eliminações fisiológicas preservadas e normais. 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BEG, hipocorado 1+/4+, hidratado, acianótico, ictérico 1+/4+, ativo e reativo, eupnéico em ar ambiente. </a:t>
            </a:r>
            <a:br>
              <a:rPr lang="pt-BR" dirty="0"/>
            </a:br>
            <a:r>
              <a:rPr lang="pt-BR" dirty="0"/>
              <a:t>FC: 118 bpm, FR: 23 irpm, Sat O2 de 95% em aa;</a:t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AR: MV fisiológico bilateralmente, com crepitações inspiratórias e roncos raros em ambos hemitóraces. Sem sinais de desconforto respiratório. TE pouco prolongado.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Conduta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- Solicito hemograma, PCR, hemocultura, EAS e urocultura.</a:t>
            </a:r>
            <a:br>
              <a:rPr lang="pt-BR" dirty="0"/>
            </a:br>
            <a:r>
              <a:rPr lang="pt-BR" dirty="0"/>
              <a:t>- Prescrição </a:t>
            </a:r>
            <a:r>
              <a:rPr lang="pt-BR" dirty="0" smtClean="0"/>
              <a:t>mantida</a:t>
            </a:r>
          </a:p>
          <a:p>
            <a:pPr marL="68580" indent="0">
              <a:buNone/>
            </a:pPr>
            <a:r>
              <a:rPr lang="pt-BR" dirty="0" smtClean="0"/>
              <a:t>- Azitromicina suspensa</a:t>
            </a:r>
          </a:p>
          <a:p>
            <a:pPr marL="68580" indent="0">
              <a:buNone/>
            </a:pPr>
            <a:r>
              <a:rPr lang="pt-BR" dirty="0" smtClean="0"/>
              <a:t>- Novo Rx tórax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372200" y="5517232"/>
            <a:ext cx="2664296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Ceftriaxone D7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Azitromicina D5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Prednisolona D6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Salbutamol  4 </a:t>
            </a:r>
            <a:r>
              <a:rPr lang="pt-BR" dirty="0"/>
              <a:t>jatos 4/4h;</a:t>
            </a:r>
          </a:p>
        </p:txBody>
      </p:sp>
    </p:spTree>
    <p:extLst>
      <p:ext uri="{BB962C8B-B14F-4D97-AF65-F5344CB8AC3E}">
        <p14:creationId xmlns:p14="http://schemas.microsoft.com/office/powerpoint/2010/main" val="141319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88640"/>
            <a:ext cx="7772400" cy="612068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t-BR" sz="2000" dirty="0" smtClean="0"/>
              <a:t>Evolução 21/09/13</a:t>
            </a: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Mãe refere boa </a:t>
            </a:r>
            <a:r>
              <a:rPr lang="pt-BR" sz="2000" dirty="0" smtClean="0"/>
              <a:t>evolução. </a:t>
            </a:r>
            <a:r>
              <a:rPr lang="pt-BR" sz="2000" dirty="0"/>
              <a:t>Não apresentou febre no período. Segue apresentando acessos de tosse seca esporádicos. Negou crises dolorosas e dispnéia. Aceitando dieta </a:t>
            </a:r>
            <a:r>
              <a:rPr lang="pt-BR" sz="2000" dirty="0" smtClean="0"/>
              <a:t>oral; eliminações </a:t>
            </a:r>
            <a:r>
              <a:rPr lang="pt-BR" sz="2000" dirty="0"/>
              <a:t>fisiológicas </a:t>
            </a:r>
            <a:r>
              <a:rPr lang="pt-BR" sz="2000" dirty="0" smtClean="0"/>
              <a:t>preservadas.</a:t>
            </a:r>
            <a:r>
              <a:rPr lang="pt-BR" sz="2000" dirty="0"/>
              <a:t> 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BEG, hipocorado 1+/4+, hidratado, acianótico, ictérico 1+/4+, ativo e reativo, eupnéico em ar ambiente. </a:t>
            </a:r>
            <a:br>
              <a:rPr lang="pt-BR" sz="2000" dirty="0"/>
            </a:br>
            <a:endParaRPr lang="pt-BR" sz="2000" dirty="0" smtClean="0"/>
          </a:p>
          <a:p>
            <a:pPr marL="68580" indent="0">
              <a:buNone/>
            </a:pPr>
            <a:r>
              <a:rPr lang="pt-BR" sz="2000" dirty="0" smtClean="0"/>
              <a:t>FC</a:t>
            </a:r>
            <a:r>
              <a:rPr lang="pt-BR" sz="2000" dirty="0"/>
              <a:t>: 120 bpm, FR: 25 irpm, Sat O2 de 95% em aa;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AR: MVF bilateralmente, segue com crepitações inspiratórias e roncos raros em ambos hemitóraces. Sem sinais de desconforto respiratório. </a:t>
            </a:r>
            <a:br>
              <a:rPr lang="pt-BR" sz="2000" dirty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Conduta:</a:t>
            </a:r>
            <a:br>
              <a:rPr lang="pt-BR" sz="2000" dirty="0"/>
            </a:br>
            <a:r>
              <a:rPr lang="pt-BR" sz="2000" dirty="0"/>
              <a:t>- </a:t>
            </a:r>
            <a:r>
              <a:rPr lang="pt-BR" sz="2000" dirty="0" smtClean="0"/>
              <a:t>Recebidos os resultados </a:t>
            </a:r>
            <a:r>
              <a:rPr lang="pt-BR" sz="2000" dirty="0"/>
              <a:t>de hemograma, </a:t>
            </a:r>
            <a:r>
              <a:rPr lang="pt-BR" sz="2000" dirty="0" smtClean="0"/>
              <a:t>PCR e EAS</a:t>
            </a:r>
          </a:p>
          <a:p>
            <a:pPr marL="68580" indent="0">
              <a:buNone/>
            </a:pPr>
            <a:r>
              <a:rPr lang="pt-BR" sz="2000" dirty="0" smtClean="0"/>
              <a:t>- Recebido Rx tórax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6372200" y="5589240"/>
            <a:ext cx="2664296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Ceftriaxone D8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Prednisolona D7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Salbutamol  4 </a:t>
            </a:r>
            <a:r>
              <a:rPr lang="pt-BR" dirty="0"/>
              <a:t>jatos 4/4h;</a:t>
            </a:r>
          </a:p>
        </p:txBody>
      </p:sp>
    </p:spTree>
    <p:extLst>
      <p:ext uri="{BB962C8B-B14F-4D97-AF65-F5344CB8AC3E}">
        <p14:creationId xmlns:p14="http://schemas.microsoft.com/office/powerpoint/2010/main" val="294157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4572000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pt-BR" dirty="0"/>
              <a:t>Exames laboratoriais 20/09/13: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HEMOGRAMA:</a:t>
            </a:r>
          </a:p>
          <a:p>
            <a:pPr marL="68580" indent="0">
              <a:buNone/>
            </a:pPr>
            <a:r>
              <a:rPr lang="pt-BR" dirty="0" smtClean="0"/>
              <a:t>Hem </a:t>
            </a:r>
            <a:r>
              <a:rPr lang="pt-BR" dirty="0"/>
              <a:t>2.71 </a:t>
            </a:r>
          </a:p>
          <a:p>
            <a:pPr marL="68580" indent="0">
              <a:buNone/>
            </a:pPr>
            <a:r>
              <a:rPr lang="pt-BR" dirty="0" smtClean="0"/>
              <a:t>Hb </a:t>
            </a:r>
            <a:r>
              <a:rPr lang="pt-BR" dirty="0"/>
              <a:t>7.6 </a:t>
            </a: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Ht </a:t>
            </a:r>
            <a:r>
              <a:rPr lang="pt-BR" dirty="0"/>
              <a:t>21.6 </a:t>
            </a: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Pqt </a:t>
            </a:r>
            <a:r>
              <a:rPr lang="pt-BR" dirty="0"/>
              <a:t>372000</a:t>
            </a:r>
            <a:br>
              <a:rPr lang="pt-BR" dirty="0"/>
            </a:br>
            <a:r>
              <a:rPr lang="pt-BR" dirty="0"/>
              <a:t>Leuc 14800 | 46%neu | 47%linf | Bast2% | mon7% | 0%eos.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PCR </a:t>
            </a:r>
            <a:r>
              <a:rPr lang="pt-BR" dirty="0"/>
              <a:t>1.44</a:t>
            </a:r>
            <a:br>
              <a:rPr lang="pt-BR" dirty="0"/>
            </a:b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EAS</a:t>
            </a:r>
            <a:r>
              <a:rPr lang="pt-BR" dirty="0"/>
              <a:t>: pH, densidade e bq normais | nitr negativo | cél. epit. raras | flora escassa | leuc raros</a:t>
            </a:r>
          </a:p>
        </p:txBody>
      </p:sp>
    </p:spTree>
    <p:extLst>
      <p:ext uri="{BB962C8B-B14F-4D97-AF65-F5344CB8AC3E}">
        <p14:creationId xmlns:p14="http://schemas.microsoft.com/office/powerpoint/2010/main" val="187779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icardo\Desktop\Foto01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219406"/>
            <a:ext cx="5598622" cy="746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97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icardo\Desktop\Foto0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164038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04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171400"/>
            <a:ext cx="7772400" cy="914400"/>
          </a:xfrm>
        </p:spPr>
        <p:txBody>
          <a:bodyPr/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Suponha que os exames chegaram no fim de semana e não havia staff para discutir o caso. E agora, QUAL SERIA A CONDUTA?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9522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Desfecho: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Paciente evoluiu afebril do dia 20/09 a noite ao dia 23/09/13 , em bom estado geral e sem queixas, com parâmetros respiratórios dentro da normalidade.</a:t>
            </a:r>
          </a:p>
          <a:p>
            <a:r>
              <a:rPr lang="pt-BR" dirty="0" smtClean="0"/>
              <a:t>Fez D10 de ceftriaxone, D5 de Azitromicina e D7 de prednisolona.</a:t>
            </a:r>
          </a:p>
          <a:p>
            <a:r>
              <a:rPr lang="pt-BR" dirty="0" smtClean="0"/>
              <a:t>Recebeu alta após visita médica do dia 23/09/13.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9067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4056" y="2276872"/>
            <a:ext cx="777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6000" dirty="0" smtClean="0"/>
              <a:t>DOENÇA</a:t>
            </a:r>
            <a:r>
              <a:rPr lang="pt-BR" dirty="0" smtClean="0"/>
              <a:t> </a:t>
            </a:r>
            <a:r>
              <a:rPr lang="pt-BR" sz="6000" dirty="0" smtClean="0"/>
              <a:t>FALCIFORME</a:t>
            </a:r>
            <a:br>
              <a:rPr lang="pt-BR" sz="6000" dirty="0" smtClean="0"/>
            </a:br>
            <a:r>
              <a:rPr lang="pt-BR" dirty="0" smtClean="0"/>
              <a:t>SÍNDROME TORÁCICA AGUDA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020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980728"/>
            <a:ext cx="7772400" cy="5148064"/>
          </a:xfrm>
        </p:spPr>
        <p:txBody>
          <a:bodyPr>
            <a:noAutofit/>
          </a:bodyPr>
          <a:lstStyle/>
          <a:p>
            <a:r>
              <a:rPr lang="pt-BR" sz="2000" dirty="0"/>
              <a:t>A DF é uma alteração genética </a:t>
            </a:r>
            <a:r>
              <a:rPr lang="pt-BR" sz="2000" dirty="0" smtClean="0"/>
              <a:t>caracterizada por </a:t>
            </a:r>
            <a:r>
              <a:rPr lang="pt-BR" sz="2000" dirty="0"/>
              <a:t>um tipo de </a:t>
            </a:r>
            <a:r>
              <a:rPr lang="pt-BR" sz="2000" dirty="0" smtClean="0"/>
              <a:t>hemoglobina mutante </a:t>
            </a:r>
            <a:r>
              <a:rPr lang="pt-BR" sz="2000" dirty="0"/>
              <a:t>designada como </a:t>
            </a:r>
            <a:r>
              <a:rPr lang="pt-BR" sz="2000" dirty="0" smtClean="0"/>
              <a:t>hemoglobina S </a:t>
            </a:r>
            <a:r>
              <a:rPr lang="pt-BR" sz="2000" dirty="0"/>
              <a:t>(ou Hb S), que provoca a </a:t>
            </a:r>
            <a:r>
              <a:rPr lang="pt-BR" sz="2000" dirty="0" smtClean="0"/>
              <a:t>distorção dos </a:t>
            </a:r>
            <a:r>
              <a:rPr lang="pt-BR" sz="2000" dirty="0"/>
              <a:t>eritrócitos, fazendo-os </a:t>
            </a:r>
            <a:r>
              <a:rPr lang="pt-BR" sz="2000" dirty="0" smtClean="0"/>
              <a:t>tomar a </a:t>
            </a:r>
            <a:r>
              <a:rPr lang="pt-BR" sz="2000" dirty="0"/>
              <a:t>forma de “foice” ou “meia-lua”.</a:t>
            </a:r>
            <a:endParaRPr lang="pt-BR" sz="2000" dirty="0" smtClean="0"/>
          </a:p>
          <a:p>
            <a:endParaRPr lang="pt-BR" sz="2000" dirty="0"/>
          </a:p>
          <a:p>
            <a:r>
              <a:rPr lang="pt-BR" sz="2000" dirty="0" smtClean="0"/>
              <a:t>Uma </a:t>
            </a:r>
            <a:r>
              <a:rPr lang="pt-BR" sz="2000" dirty="0"/>
              <a:t>das doenças </a:t>
            </a:r>
            <a:r>
              <a:rPr lang="pt-BR" sz="2000" dirty="0" smtClean="0"/>
              <a:t>hereditárias mais </a:t>
            </a:r>
            <a:r>
              <a:rPr lang="pt-BR" sz="2000" dirty="0"/>
              <a:t>comuns no mundo. </a:t>
            </a:r>
            <a:endParaRPr lang="pt-BR" sz="2000" dirty="0" smtClean="0"/>
          </a:p>
          <a:p>
            <a:endParaRPr lang="pt-BR" sz="2000" dirty="0" smtClean="0"/>
          </a:p>
          <a:p>
            <a:r>
              <a:rPr lang="pt-BR" sz="2000" dirty="0" smtClean="0"/>
              <a:t>Mutação originária </a:t>
            </a:r>
            <a:r>
              <a:rPr lang="pt-BR" sz="2000" dirty="0"/>
              <a:t>d</a:t>
            </a:r>
            <a:r>
              <a:rPr lang="pt-BR" sz="2000" dirty="0" smtClean="0"/>
              <a:t>o </a:t>
            </a:r>
            <a:r>
              <a:rPr lang="pt-BR" sz="2000" dirty="0"/>
              <a:t>continente </a:t>
            </a:r>
            <a:r>
              <a:rPr lang="pt-BR" sz="2000" dirty="0" smtClean="0"/>
              <a:t>africano.</a:t>
            </a:r>
            <a:endParaRPr lang="pt-BR" sz="2000" dirty="0"/>
          </a:p>
          <a:p>
            <a:endParaRPr lang="pt-BR" sz="2000" dirty="0" smtClean="0"/>
          </a:p>
          <a:p>
            <a:r>
              <a:rPr lang="pt-BR" sz="2000" dirty="0" smtClean="0"/>
              <a:t>Zonas de alta incidência: África subsaariana (região do cinturão da malária), </a:t>
            </a:r>
            <a:r>
              <a:rPr lang="pt-BR" sz="2000" dirty="0"/>
              <a:t>Arábia </a:t>
            </a:r>
            <a:r>
              <a:rPr lang="pt-BR" sz="2000" dirty="0" smtClean="0"/>
              <a:t>Saudita e </a:t>
            </a:r>
            <a:r>
              <a:rPr lang="pt-BR" sz="2000" dirty="0"/>
              <a:t>Índia</a:t>
            </a:r>
            <a:r>
              <a:rPr lang="pt-BR" sz="2000" dirty="0" smtClean="0"/>
              <a:t>.</a:t>
            </a:r>
          </a:p>
          <a:p>
            <a:endParaRPr lang="pt-BR" sz="2000" dirty="0" smtClean="0"/>
          </a:p>
          <a:p>
            <a:r>
              <a:rPr lang="pt-BR" sz="2000" dirty="0" smtClean="0"/>
              <a:t>No Brasil</a:t>
            </a:r>
            <a:r>
              <a:rPr lang="pt-BR" sz="2000" dirty="0"/>
              <a:t> </a:t>
            </a:r>
            <a:r>
              <a:rPr lang="pt-BR" sz="2000" dirty="0" smtClean="0"/>
              <a:t>a doença está ligada à afrodescendência. </a:t>
            </a:r>
          </a:p>
        </p:txBody>
      </p:sp>
    </p:spTree>
    <p:extLst>
      <p:ext uri="{BB962C8B-B14F-4D97-AF65-F5344CB8AC3E}">
        <p14:creationId xmlns:p14="http://schemas.microsoft.com/office/powerpoint/2010/main" val="319333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836712"/>
            <a:ext cx="7772400" cy="5364088"/>
          </a:xfrm>
        </p:spPr>
        <p:txBody>
          <a:bodyPr>
            <a:normAutofit fontScale="77500" lnSpcReduction="20000"/>
          </a:bodyPr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sz="2900" dirty="0" smtClean="0"/>
              <a:t>Atualmente</a:t>
            </a:r>
            <a:r>
              <a:rPr lang="pt-BR" sz="2900" dirty="0"/>
              <a:t>, no Brasil, </a:t>
            </a:r>
            <a:r>
              <a:rPr lang="pt-BR" sz="2900" dirty="0" smtClean="0"/>
              <a:t>nascem </a:t>
            </a:r>
            <a:r>
              <a:rPr lang="pt-BR" sz="2900" dirty="0"/>
              <a:t>cerca de 3.500 crianças por ano com Doença Falciforme ou </a:t>
            </a:r>
            <a:r>
              <a:rPr lang="pt-BR" sz="2900" dirty="0" smtClean="0"/>
              <a:t>1/1.000 </a:t>
            </a:r>
            <a:r>
              <a:rPr lang="pt-BR" sz="2900" dirty="0"/>
              <a:t>nascidos vivos e 200 mil portadores do traço falciforme. </a:t>
            </a:r>
          </a:p>
          <a:p>
            <a:endParaRPr lang="pt-BR" sz="2900" dirty="0" smtClean="0"/>
          </a:p>
          <a:p>
            <a:pPr>
              <a:buFont typeface="Wingdings" pitchFamily="2" charset="2"/>
              <a:buChar char="§"/>
            </a:pPr>
            <a:r>
              <a:rPr lang="pt-BR" sz="2900" dirty="0" smtClean="0"/>
              <a:t>Tal </a:t>
            </a:r>
            <a:r>
              <a:rPr lang="pt-BR" sz="2900" dirty="0"/>
              <a:t>doença encontra-se distribuída na população de forma heterogênea, com maior prevalência nos estados que possuem maior </a:t>
            </a:r>
            <a:r>
              <a:rPr lang="pt-BR" sz="2900" dirty="0" smtClean="0"/>
              <a:t>concentração </a:t>
            </a:r>
            <a:r>
              <a:rPr lang="pt-BR" sz="2900" dirty="0"/>
              <a:t>de afrodescendentes com recorte social entre os </a:t>
            </a:r>
            <a:r>
              <a:rPr lang="pt-BR" sz="2900" dirty="0" smtClean="0"/>
              <a:t>mais </a:t>
            </a:r>
            <a:r>
              <a:rPr lang="pt-BR" sz="2900" dirty="0"/>
              <a:t>pobres </a:t>
            </a:r>
            <a:endParaRPr lang="pt-BR" sz="2900" dirty="0" smtClean="0"/>
          </a:p>
          <a:p>
            <a:endParaRPr lang="pt-BR" sz="2900" dirty="0"/>
          </a:p>
          <a:p>
            <a:r>
              <a:rPr lang="pt-BR" sz="2900" dirty="0"/>
              <a:t>Atualmente, estima-se que nasçam, a cada ano, 3.000 crianças com DF e 200.000 com traço falciforme</a:t>
            </a:r>
            <a:r>
              <a:rPr lang="pt-BR" sz="2900" dirty="0" smtClean="0"/>
              <a:t>.</a:t>
            </a:r>
          </a:p>
          <a:p>
            <a:endParaRPr lang="pt-BR" sz="2900" dirty="0" smtClean="0"/>
          </a:p>
          <a:p>
            <a:r>
              <a:rPr lang="pt-BR" sz="2900" dirty="0" smtClean="0">
                <a:solidFill>
                  <a:srgbClr val="FFFF00"/>
                </a:solidFill>
              </a:rPr>
              <a:t>Até </a:t>
            </a:r>
            <a:r>
              <a:rPr lang="pt-BR" sz="2900" dirty="0">
                <a:solidFill>
                  <a:srgbClr val="FFFF00"/>
                </a:solidFill>
              </a:rPr>
              <a:t>o quinto ano de vida, período de maior ocorrência de óbitos </a:t>
            </a:r>
            <a:r>
              <a:rPr lang="pt-BR" sz="2900" dirty="0" smtClean="0">
                <a:solidFill>
                  <a:srgbClr val="FFFF00"/>
                </a:solidFill>
              </a:rPr>
              <a:t>e complicações graves</a:t>
            </a:r>
            <a:r>
              <a:rPr lang="pt-BR" sz="2900" dirty="0">
                <a:solidFill>
                  <a:srgbClr val="FFFF00"/>
                </a:solidFill>
              </a:rPr>
              <a:t>.</a:t>
            </a:r>
            <a:r>
              <a:rPr lang="pt-BR" sz="2900" dirty="0" smtClean="0">
                <a:solidFill>
                  <a:srgbClr val="FFFF00"/>
                </a:solidFill>
              </a:rPr>
              <a:t>  </a:t>
            </a:r>
            <a:endParaRPr lang="pt-BR" sz="2900" dirty="0">
              <a:solidFill>
                <a:srgbClr val="FFFF00"/>
              </a:solidFill>
            </a:endParaRPr>
          </a:p>
          <a:p>
            <a:endParaRPr lang="pt-BR" dirty="0" smtClean="0"/>
          </a:p>
          <a:p>
            <a:pPr marL="68580" indent="0" algn="ctr">
              <a:buNone/>
            </a:pPr>
            <a:endParaRPr lang="pt-BR" dirty="0" smtClean="0"/>
          </a:p>
          <a:p>
            <a:pPr marL="68580" indent="0" algn="ctr">
              <a:buNone/>
            </a:pPr>
            <a:endParaRPr lang="pt-BR" dirty="0"/>
          </a:p>
          <a:p>
            <a:pPr marL="68580" indent="0" algn="ctr">
              <a:buNone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539552" y="6381328"/>
            <a:ext cx="92890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Manual de Educação em Saúde - Volume 2 - Linha de Cuidado em </a:t>
            </a:r>
            <a:r>
              <a:rPr lang="pt-BR" sz="1600" dirty="0" smtClean="0"/>
              <a:t>Doença Falciforme</a:t>
            </a:r>
            <a:r>
              <a:rPr lang="pt-BR" sz="1600" dirty="0"/>
              <a:t>: MS 2009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610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66328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539552" y="6237312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Manual de Educação em </a:t>
            </a:r>
            <a:r>
              <a:rPr lang="pt-BR" sz="1600" dirty="0" smtClean="0"/>
              <a:t>Saúde - Volume 2 - Linha </a:t>
            </a:r>
            <a:r>
              <a:rPr lang="pt-BR" sz="1600" dirty="0"/>
              <a:t>de Cuidado em </a:t>
            </a:r>
            <a:r>
              <a:rPr lang="pt-BR" sz="1600" dirty="0" smtClean="0"/>
              <a:t>Doença Falciforme: MS 2009</a:t>
            </a:r>
            <a:endParaRPr lang="pt-BR" sz="1600" dirty="0"/>
          </a:p>
        </p:txBody>
      </p:sp>
      <p:pic>
        <p:nvPicPr>
          <p:cNvPr id="4098" name="Picture 2" descr="C:\Users\paulo\Desktop\Imagem2.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1089025"/>
            <a:ext cx="6353175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37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800" dirty="0" smtClean="0"/>
              <a:t>Origem genética</a:t>
            </a:r>
          </a:p>
          <a:p>
            <a:endParaRPr lang="pt-BR" sz="2800" dirty="0" smtClean="0"/>
          </a:p>
          <a:p>
            <a:r>
              <a:rPr lang="pt-BR" sz="2800" dirty="0" smtClean="0"/>
              <a:t>Tendência à polimerização/falcização</a:t>
            </a:r>
          </a:p>
          <a:p>
            <a:endParaRPr lang="pt-BR" sz="2800" dirty="0" smtClean="0"/>
          </a:p>
          <a:p>
            <a:r>
              <a:rPr lang="pt-BR" sz="2800" dirty="0" smtClean="0"/>
              <a:t>Hemólise precoce no sistema reticuloendotelial</a:t>
            </a:r>
          </a:p>
          <a:p>
            <a:endParaRPr lang="pt-BR" sz="2800" dirty="0" smtClean="0"/>
          </a:p>
          <a:p>
            <a:r>
              <a:rPr lang="pt-BR" sz="2800" dirty="0" smtClean="0"/>
              <a:t>Oclusões vasculares agudas e crônicas</a:t>
            </a:r>
          </a:p>
        </p:txBody>
      </p:sp>
    </p:spTree>
    <p:extLst>
      <p:ext uri="{BB962C8B-B14F-4D97-AF65-F5344CB8AC3E}">
        <p14:creationId xmlns:p14="http://schemas.microsoft.com/office/powerpoint/2010/main" val="149186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FISIOPATOLOGIA</a:t>
            </a:r>
            <a:br>
              <a:rPr lang="pt-BR" dirty="0" smtClean="0"/>
            </a:br>
            <a:r>
              <a:rPr lang="pt-BR" dirty="0" smtClean="0"/>
              <a:t>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HEMOGLOBINA:</a:t>
            </a:r>
          </a:p>
          <a:p>
            <a:endParaRPr lang="pt-BR" dirty="0" smtClean="0"/>
          </a:p>
          <a:p>
            <a:r>
              <a:rPr lang="pt-BR" dirty="0" smtClean="0"/>
              <a:t>2 cadeias alfa (cromossomo 11)</a:t>
            </a:r>
          </a:p>
          <a:p>
            <a:r>
              <a:rPr lang="pt-BR" dirty="0" smtClean="0"/>
              <a:t>2 cadeias não alfa (cromossomo 16)</a:t>
            </a:r>
          </a:p>
          <a:p>
            <a:pPr lvl="1"/>
            <a:r>
              <a:rPr lang="pt-BR" dirty="0" smtClean="0"/>
              <a:t>Beta     </a:t>
            </a:r>
            <a:r>
              <a:rPr lang="pt-BR" dirty="0" smtClean="0">
                <a:sym typeface="Wingdings" pitchFamily="2" charset="2"/>
              </a:rPr>
              <a:t> HbA </a:t>
            </a:r>
          </a:p>
          <a:p>
            <a:pPr marL="768096" lvl="2" indent="0">
              <a:buNone/>
            </a:pPr>
            <a:r>
              <a:rPr lang="pt-BR" dirty="0">
                <a:sym typeface="Wingdings" pitchFamily="2" charset="2"/>
              </a:rPr>
              <a:t>	</a:t>
            </a:r>
            <a:r>
              <a:rPr lang="pt-BR" dirty="0" smtClean="0">
                <a:solidFill>
                  <a:srgbClr val="FFFF00"/>
                </a:solidFill>
                <a:sym typeface="Wingdings" pitchFamily="2" charset="2"/>
              </a:rPr>
              <a:t>BetaS   HbS (Ác Glutâmico x Valina pos. 6)</a:t>
            </a:r>
          </a:p>
          <a:p>
            <a:pPr marL="768096" lvl="2" indent="0">
              <a:buNone/>
            </a:pPr>
            <a:r>
              <a:rPr lang="pt-BR" dirty="0">
                <a:sym typeface="Wingdings" pitchFamily="2" charset="2"/>
              </a:rPr>
              <a:t>	</a:t>
            </a:r>
            <a:r>
              <a:rPr lang="pt-BR" dirty="0" smtClean="0">
                <a:sym typeface="Wingdings" pitchFamily="2" charset="2"/>
              </a:rPr>
              <a:t>BetaC  HbC (Ác glutâmico x Lisina pos.6)</a:t>
            </a:r>
            <a:endParaRPr lang="pt-BR" dirty="0" smtClean="0"/>
          </a:p>
          <a:p>
            <a:pPr lvl="1"/>
            <a:r>
              <a:rPr lang="pt-BR" dirty="0" smtClean="0"/>
              <a:t>Delta   </a:t>
            </a:r>
            <a:r>
              <a:rPr lang="pt-BR" dirty="0" smtClean="0">
                <a:sym typeface="Wingdings" pitchFamily="2" charset="2"/>
              </a:rPr>
              <a:t> HbA2</a:t>
            </a:r>
            <a:endParaRPr lang="pt-BR" dirty="0" smtClean="0"/>
          </a:p>
          <a:p>
            <a:pPr lvl="1"/>
            <a:r>
              <a:rPr lang="pt-BR" dirty="0" smtClean="0"/>
              <a:t>Gama  </a:t>
            </a:r>
            <a:r>
              <a:rPr lang="pt-BR" dirty="0" smtClean="0">
                <a:sym typeface="Wingdings" pitchFamily="2" charset="2"/>
              </a:rPr>
              <a:t> HbF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62744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FISIOPATOLOGIA</a:t>
            </a:r>
            <a:br>
              <a:rPr lang="pt-BR" dirty="0" smtClean="0"/>
            </a:br>
            <a:r>
              <a:rPr lang="pt-BR" dirty="0" smtClean="0"/>
              <a:t>GENÉTICA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593304"/>
            <a:ext cx="7772400" cy="4572000"/>
          </a:xfrm>
        </p:spPr>
        <p:txBody>
          <a:bodyPr>
            <a:normAutofit/>
          </a:bodyPr>
          <a:lstStyle/>
          <a:p>
            <a:pPr marL="768096" lvl="2" indent="0" algn="ctr">
              <a:buNone/>
            </a:pPr>
            <a:r>
              <a:rPr lang="pt-BR" sz="3200" b="1" dirty="0" smtClean="0">
                <a:solidFill>
                  <a:srgbClr val="FFFF00"/>
                </a:solidFill>
              </a:rPr>
              <a:t>ELETROFORESE DE Hb</a:t>
            </a:r>
            <a:endParaRPr lang="pt-BR" sz="3200" b="1" dirty="0" smtClean="0"/>
          </a:p>
          <a:p>
            <a:pPr marL="768096" lvl="2" indent="0">
              <a:buNone/>
            </a:pPr>
            <a:endParaRPr lang="pt-BR" dirty="0" smtClean="0">
              <a:solidFill>
                <a:srgbClr val="FFFF00"/>
              </a:solidFill>
            </a:endParaRPr>
          </a:p>
          <a:p>
            <a:pPr marL="768096" lvl="2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Indivíduos normais</a:t>
            </a:r>
          </a:p>
          <a:p>
            <a:pPr marL="768096" lvl="2" indent="0">
              <a:buNone/>
            </a:pPr>
            <a:r>
              <a:rPr lang="pt-BR" dirty="0">
                <a:solidFill>
                  <a:srgbClr val="FFFF00"/>
                </a:solidFill>
              </a:rPr>
              <a:t>	</a:t>
            </a:r>
            <a:r>
              <a:rPr lang="pt-BR" dirty="0" smtClean="0">
                <a:solidFill>
                  <a:srgbClr val="FFFF00"/>
                </a:solidFill>
              </a:rPr>
              <a:t>HbA 97% / HbA2 2% / HbF 1%</a:t>
            </a:r>
          </a:p>
          <a:p>
            <a:pPr marL="768096" lvl="2" indent="0">
              <a:buNone/>
            </a:pPr>
            <a:endParaRPr lang="pt-BR" dirty="0" smtClean="0">
              <a:solidFill>
                <a:srgbClr val="FFFF00"/>
              </a:solidFill>
            </a:endParaRPr>
          </a:p>
          <a:p>
            <a:pPr marL="768096" lvl="2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Falcêmicos</a:t>
            </a:r>
          </a:p>
          <a:p>
            <a:pPr marL="768096" lvl="2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	HbA 0% / HbS 93% / HbA2 2% / HbF 5%</a:t>
            </a:r>
          </a:p>
          <a:p>
            <a:pPr marL="768096" lvl="2" indent="0">
              <a:buNone/>
            </a:pPr>
            <a:endParaRPr lang="pt-BR" dirty="0" smtClean="0">
              <a:solidFill>
                <a:srgbClr val="FFFF00"/>
              </a:solidFill>
            </a:endParaRPr>
          </a:p>
          <a:p>
            <a:pPr marL="768096" lvl="2" indent="0">
              <a:buNone/>
            </a:pPr>
            <a:r>
              <a:rPr lang="pt-BR" dirty="0" smtClean="0">
                <a:solidFill>
                  <a:srgbClr val="FFFF00"/>
                </a:solidFill>
              </a:rPr>
              <a:t>Traço Falcêmico</a:t>
            </a:r>
          </a:p>
          <a:p>
            <a:pPr marL="768096" lvl="2" indent="0">
              <a:buNone/>
            </a:pPr>
            <a:r>
              <a:rPr lang="pt-BR" dirty="0">
                <a:solidFill>
                  <a:srgbClr val="FFFF00"/>
                </a:solidFill>
              </a:rPr>
              <a:t>	</a:t>
            </a:r>
            <a:r>
              <a:rPr lang="pt-BR" dirty="0" smtClean="0">
                <a:solidFill>
                  <a:srgbClr val="FFFF00"/>
                </a:solidFill>
              </a:rPr>
              <a:t>HbA 57% / HbS 40% / HbA2 2% / HbF 1%</a:t>
            </a:r>
          </a:p>
          <a:p>
            <a:pPr marL="768096" lvl="2" indent="0">
              <a:buNone/>
            </a:pPr>
            <a:endParaRPr lang="pt-BR" sz="3200" dirty="0" smtClean="0"/>
          </a:p>
        </p:txBody>
      </p:sp>
    </p:spTree>
    <p:extLst>
      <p:ext uri="{BB962C8B-B14F-4D97-AF65-F5344CB8AC3E}">
        <p14:creationId xmlns:p14="http://schemas.microsoft.com/office/powerpoint/2010/main" val="148706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FISIOPATOLOGIA</a:t>
            </a:r>
            <a:br>
              <a:rPr lang="pt-BR" dirty="0" smtClean="0"/>
            </a:br>
            <a:r>
              <a:rPr lang="pt-BR" sz="3000" dirty="0" smtClean="0"/>
              <a:t>POLIMERIZAÇÃO/ INFLAMAÇÃO/ VASOCLUSÃO</a:t>
            </a:r>
            <a:endParaRPr lang="pt-BR" sz="3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2852936"/>
            <a:ext cx="8280920" cy="4032448"/>
          </a:xfrm>
        </p:spPr>
        <p:txBody>
          <a:bodyPr>
            <a:normAutofit lnSpcReduction="10000"/>
          </a:bodyPr>
          <a:lstStyle/>
          <a:p>
            <a:r>
              <a:rPr lang="pt-BR" sz="2400" dirty="0" smtClean="0"/>
              <a:t>“(...)a falcização</a:t>
            </a:r>
            <a:r>
              <a:rPr lang="pt-BR" sz="2400" dirty="0"/>
              <a:t> </a:t>
            </a:r>
            <a:r>
              <a:rPr lang="pt-BR" sz="2400" dirty="0" smtClean="0"/>
              <a:t>grosseira </a:t>
            </a:r>
            <a:r>
              <a:rPr lang="pt-BR" sz="2400" dirty="0"/>
              <a:t>de grande porcentagem das hemácias em um </a:t>
            </a:r>
            <a:r>
              <a:rPr lang="pt-BR" sz="2400" dirty="0" smtClean="0"/>
              <a:t>vaso é </a:t>
            </a:r>
            <a:r>
              <a:rPr lang="pt-BR" sz="2400" dirty="0"/>
              <a:t>mais a </a:t>
            </a:r>
            <a:r>
              <a:rPr lang="pt-BR" sz="2400" i="1" dirty="0"/>
              <a:t>conseqüência </a:t>
            </a:r>
            <a:r>
              <a:rPr lang="pt-BR" sz="2400" dirty="0"/>
              <a:t>do retardo e da </a:t>
            </a:r>
            <a:r>
              <a:rPr lang="pt-BR" sz="2400" dirty="0" smtClean="0"/>
              <a:t>vaso-obstrução do que </a:t>
            </a:r>
            <a:r>
              <a:rPr lang="pt-BR" sz="2400" dirty="0"/>
              <a:t>a sua </a:t>
            </a:r>
            <a:r>
              <a:rPr lang="pt-BR" sz="2400" i="1" dirty="0"/>
              <a:t>causa </a:t>
            </a:r>
            <a:r>
              <a:rPr lang="pt-BR" sz="2400" dirty="0"/>
              <a:t>propriamente dita</a:t>
            </a:r>
            <a:r>
              <a:rPr lang="pt-BR" sz="2400" dirty="0" smtClean="0"/>
              <a:t>.”</a:t>
            </a:r>
          </a:p>
          <a:p>
            <a:endParaRPr lang="pt-BR" sz="2400" dirty="0" smtClean="0"/>
          </a:p>
          <a:p>
            <a:r>
              <a:rPr lang="pt-BR" sz="2400" dirty="0" smtClean="0"/>
              <a:t>“(...)é </a:t>
            </a:r>
            <a:r>
              <a:rPr lang="pt-BR" sz="2400" dirty="0"/>
              <a:t>necessário que, além de desoxigenadas, estejam </a:t>
            </a:r>
            <a:r>
              <a:rPr lang="pt-BR" sz="2400" dirty="0" smtClean="0"/>
              <a:t>em elevada </a:t>
            </a:r>
            <a:r>
              <a:rPr lang="pt-BR" sz="2400" dirty="0"/>
              <a:t>concentração, o que facilita sua associação</a:t>
            </a:r>
            <a:r>
              <a:rPr lang="pt-BR" sz="2400" dirty="0" smtClean="0"/>
              <a:t>.”</a:t>
            </a:r>
          </a:p>
          <a:p>
            <a:endParaRPr lang="pt-BR" sz="2400" dirty="0" smtClean="0"/>
          </a:p>
          <a:p>
            <a:r>
              <a:rPr lang="pt-BR" sz="2400" dirty="0" smtClean="0"/>
              <a:t>“(...)o </a:t>
            </a:r>
            <a:r>
              <a:rPr lang="pt-BR" sz="2400" dirty="0"/>
              <a:t>fenômeno de falcização não é instantâneo, </a:t>
            </a:r>
            <a:r>
              <a:rPr lang="pt-BR" sz="2400" dirty="0" smtClean="0"/>
              <a:t>mas ocorre </a:t>
            </a:r>
            <a:r>
              <a:rPr lang="pt-BR" sz="2400" dirty="0"/>
              <a:t>após um retardo, de forma que se a </a:t>
            </a:r>
            <a:r>
              <a:rPr lang="pt-BR" sz="2400" dirty="0" smtClean="0"/>
              <a:t>hemoglobina voltar </a:t>
            </a:r>
            <a:r>
              <a:rPr lang="pt-BR" sz="2400" dirty="0"/>
              <a:t>a se oxigenar, a falcização não ocorre</a:t>
            </a:r>
            <a:r>
              <a:rPr lang="pt-BR" sz="2400" dirty="0" smtClean="0"/>
              <a:t>.”</a:t>
            </a:r>
          </a:p>
          <a:p>
            <a:endParaRPr lang="pt-BR" dirty="0"/>
          </a:p>
        </p:txBody>
      </p:sp>
      <p:pic>
        <p:nvPicPr>
          <p:cNvPr id="3074" name="Picture 2" descr="C:\Users\paulo\Desktop\Imagem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42486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32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>
            <a:off x="1115616" y="4653136"/>
            <a:ext cx="252028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4614"/>
            <a:ext cx="7464104" cy="66467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3923928" y="3068960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 flipV="1">
            <a:off x="4283968" y="1916832"/>
            <a:ext cx="0" cy="115212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H="1">
            <a:off x="2699792" y="1916832"/>
            <a:ext cx="158417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1331640" y="2780928"/>
            <a:ext cx="25922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>
            <a:off x="3923928" y="2780928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 flipH="1">
            <a:off x="1331640" y="3212976"/>
            <a:ext cx="25922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 flipV="1">
            <a:off x="1331640" y="2780928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74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icardo\Desktop\Sickle_cell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828"/>
            <a:ext cx="4176464" cy="668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932040" y="332656"/>
            <a:ext cx="37444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FATORES DESENCADEANTES </a:t>
            </a:r>
          </a:p>
          <a:p>
            <a:pPr algn="ctr"/>
            <a:r>
              <a:rPr lang="pt-BR" dirty="0" smtClean="0"/>
              <a:t>DA FALCIZAÇÃO:</a:t>
            </a:r>
          </a:p>
          <a:p>
            <a:pPr marL="342900" indent="-342900">
              <a:buAutoNum type="arabicPeriod"/>
            </a:pPr>
            <a:endParaRPr lang="pt-BR" dirty="0" smtClean="0"/>
          </a:p>
          <a:p>
            <a:pPr marL="342900" indent="-342900">
              <a:buAutoNum type="arabicPeriod"/>
            </a:pPr>
            <a:r>
              <a:rPr lang="pt-BR" dirty="0" smtClean="0"/>
              <a:t>Infecção</a:t>
            </a:r>
          </a:p>
          <a:p>
            <a:pPr marL="342900" indent="-342900">
              <a:buAutoNum type="arabicPeriod"/>
            </a:pPr>
            <a:r>
              <a:rPr lang="pt-BR" dirty="0" smtClean="0"/>
              <a:t>Stress cirúrgico</a:t>
            </a:r>
          </a:p>
          <a:p>
            <a:pPr marL="342900" indent="-342900">
              <a:buAutoNum type="arabicPeriod"/>
            </a:pPr>
            <a:r>
              <a:rPr lang="pt-BR" dirty="0" smtClean="0"/>
              <a:t>Desidratação</a:t>
            </a:r>
          </a:p>
          <a:p>
            <a:pPr marL="342900" indent="-342900">
              <a:buAutoNum type="arabicPeriod"/>
            </a:pPr>
            <a:r>
              <a:rPr lang="pt-BR" dirty="0" smtClean="0"/>
              <a:t>Menstruação</a:t>
            </a:r>
          </a:p>
          <a:p>
            <a:pPr marL="342900" indent="-342900">
              <a:buAutoNum type="arabicPeriod"/>
            </a:pPr>
            <a:r>
              <a:rPr lang="pt-BR" dirty="0" smtClean="0"/>
              <a:t>Frio</a:t>
            </a:r>
          </a:p>
          <a:p>
            <a:pPr marL="342900" indent="-342900">
              <a:buAutoNum type="arabicPeriod"/>
            </a:pPr>
            <a:r>
              <a:rPr lang="pt-BR" dirty="0" smtClean="0"/>
              <a:t>Stress emocional</a:t>
            </a:r>
          </a:p>
          <a:p>
            <a:pPr marL="342900" indent="-342900">
              <a:buAutoNum type="arabicPeriod"/>
            </a:pPr>
            <a:r>
              <a:rPr lang="pt-BR" dirty="0" smtClean="0"/>
              <a:t>Consumo alcoólico</a:t>
            </a:r>
          </a:p>
          <a:p>
            <a:pPr marL="342900" indent="-342900"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362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FISIOPATOLOGIA </a:t>
            </a:r>
            <a:br>
              <a:rPr lang="pt-BR" dirty="0" smtClean="0"/>
            </a:br>
            <a:r>
              <a:rPr lang="pt-BR" dirty="0" smtClean="0"/>
              <a:t>HEMÓLISE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Participação do sistema retículo-endotelial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Perda das propriedades reológicas das hemácias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Ambiente favorável à fagocitose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Opsonização por IgG e elementos do complemento 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Macrófagos esplênicos 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Hemólise extracelular </a:t>
            </a:r>
          </a:p>
          <a:p>
            <a:pPr lvl="1"/>
            <a:r>
              <a:rPr lang="pt-BR" sz="2400" dirty="0" smtClean="0">
                <a:solidFill>
                  <a:srgbClr val="FFFF00"/>
                </a:solidFill>
              </a:rPr>
              <a:t>Vida média da hemácias cai para 20 dias</a:t>
            </a:r>
          </a:p>
          <a:p>
            <a:endParaRPr lang="pt-BR" dirty="0" smtClean="0"/>
          </a:p>
          <a:p>
            <a:r>
              <a:rPr lang="pt-BR" dirty="0" smtClean="0"/>
              <a:t>Pequena parte sofre hemólise intravascular</a:t>
            </a:r>
          </a:p>
          <a:p>
            <a:pPr lvl="1"/>
            <a:r>
              <a:rPr lang="pt-BR" dirty="0" smtClean="0">
                <a:solidFill>
                  <a:srgbClr val="FFFF00"/>
                </a:solidFill>
              </a:rPr>
              <a:t>Motivo: alterações da MC </a:t>
            </a:r>
            <a:r>
              <a:rPr lang="pt-BR" dirty="0" smtClean="0">
                <a:solidFill>
                  <a:srgbClr val="FFFF00"/>
                </a:solidFill>
                <a:sym typeface="Wingdings" pitchFamily="2" charset="2"/>
              </a:rPr>
              <a:t> lise direta</a:t>
            </a:r>
            <a:endParaRPr lang="pt-BR" dirty="0" smtClean="0">
              <a:solidFill>
                <a:srgbClr val="FFFF00"/>
              </a:solidFill>
            </a:endParaRPr>
          </a:p>
          <a:p>
            <a:endParaRPr lang="pt-BR" dirty="0" smtClean="0">
              <a:solidFill>
                <a:srgbClr val="FFFF00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01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2048" y="138336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MANIFESTAÇÕES CLÍNICAS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340768"/>
            <a:ext cx="7772400" cy="5112568"/>
          </a:xfrm>
        </p:spPr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pt-BR" sz="5100" b="1" dirty="0" smtClean="0">
                <a:solidFill>
                  <a:srgbClr val="FFFF00"/>
                </a:solidFill>
              </a:rPr>
              <a:t>SÍNDROME TORÁCICA AGUDA 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ANEMIA</a:t>
            </a:r>
          </a:p>
          <a:p>
            <a:pPr lvl="1">
              <a:buFont typeface="Wingdings" pitchFamily="2" charset="2"/>
              <a:buChar char="ü"/>
            </a:pPr>
            <a:r>
              <a:rPr lang="pt-BR" sz="5100" b="1" dirty="0" smtClean="0">
                <a:solidFill>
                  <a:srgbClr val="FFFF00"/>
                </a:solidFill>
              </a:rPr>
              <a:t>CRISE DE SEQUESTRO ESPLÊNICO</a:t>
            </a:r>
          </a:p>
          <a:p>
            <a:pPr lvl="1">
              <a:buFont typeface="Wingdings" pitchFamily="2" charset="2"/>
              <a:buChar char="ü"/>
            </a:pPr>
            <a:r>
              <a:rPr lang="pt-BR" sz="5100" b="1" dirty="0" smtClean="0"/>
              <a:t>ANEMIA APLÁSICA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AVE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DISFUNÇÕES DO BAÇO / INFECÇÕES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CRISES ÁLGICAS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DACTILITE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RETINOPATIA</a:t>
            </a:r>
          </a:p>
          <a:p>
            <a:pPr>
              <a:buFont typeface="Wingdings" pitchFamily="2" charset="2"/>
              <a:buChar char="ü"/>
            </a:pPr>
            <a:endParaRPr lang="pt-BR" sz="5100" b="1" dirty="0" smtClean="0"/>
          </a:p>
          <a:p>
            <a:pPr>
              <a:buFont typeface="Wingdings" pitchFamily="2" charset="2"/>
              <a:buChar char="ü"/>
            </a:pPr>
            <a:r>
              <a:rPr lang="pt-BR" sz="5100" b="1" dirty="0" smtClean="0"/>
              <a:t>LESÕES CUTÂNEAS</a:t>
            </a:r>
          </a:p>
          <a:p>
            <a:pPr>
              <a:buFont typeface="Wingdings" pitchFamily="2" charset="2"/>
              <a:buChar char="ü"/>
            </a:pPr>
            <a:endParaRPr lang="pt-BR" dirty="0" smtClean="0"/>
          </a:p>
          <a:p>
            <a:pPr>
              <a:buFont typeface="Wingdings" pitchFamily="2" charset="2"/>
              <a:buChar char="ü"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92994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MANIFESTAÇÕES CLÍNICAS</a:t>
            </a:r>
            <a:endParaRPr lang="pt-B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99792"/>
            <a:ext cx="5964362" cy="6048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427984" y="1916832"/>
            <a:ext cx="0" cy="432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4427984" y="2348880"/>
            <a:ext cx="10081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flipV="1">
            <a:off x="5436096" y="1916832"/>
            <a:ext cx="0" cy="432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 flipH="1">
            <a:off x="4427984" y="1916832"/>
            <a:ext cx="100811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1835696" y="4437112"/>
            <a:ext cx="23042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>
            <a:off x="2123728" y="3789040"/>
            <a:ext cx="1800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 flipV="1">
            <a:off x="3923928" y="2492896"/>
            <a:ext cx="432048" cy="108012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flipV="1">
            <a:off x="4139952" y="2492896"/>
            <a:ext cx="432048" cy="172819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to 3"/>
          <p:cNvCxnSpPr/>
          <p:nvPr/>
        </p:nvCxnSpPr>
        <p:spPr>
          <a:xfrm>
            <a:off x="1835696" y="407707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1835696" y="4077072"/>
            <a:ext cx="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1835696" y="4221088"/>
            <a:ext cx="23042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4139952" y="4221088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>
            <a:off x="1835696" y="4221088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565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514600"/>
            <a:ext cx="7772400" cy="914400"/>
          </a:xfrm>
        </p:spPr>
        <p:txBody>
          <a:bodyPr/>
          <a:lstStyle/>
          <a:p>
            <a:pPr algn="ctr"/>
            <a:r>
              <a:rPr lang="pt-BR" sz="4800" dirty="0" smtClean="0"/>
              <a:t>SÍNDROME TORÁCICA AGUDA</a:t>
            </a:r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11845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sz="4400" dirty="0" smtClean="0"/>
              <a:t>DEFINIÇÃO</a:t>
            </a:r>
            <a:endParaRPr lang="pt-BR" sz="4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844824"/>
            <a:ext cx="7772400" cy="45720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t-BR" sz="2400" dirty="0" smtClean="0"/>
              <a:t>“A </a:t>
            </a:r>
            <a:r>
              <a:rPr lang="pt-BR" sz="2400" dirty="0"/>
              <a:t>STA é definida como um </a:t>
            </a:r>
            <a:r>
              <a:rPr lang="pt-BR" sz="2400" dirty="0">
                <a:solidFill>
                  <a:srgbClr val="FFFF00"/>
                </a:solidFill>
              </a:rPr>
              <a:t>novo infiltrado pulmonar no raio X de tórax </a:t>
            </a:r>
            <a:r>
              <a:rPr lang="pt-BR" sz="2400" dirty="0"/>
              <a:t>associado a pelo menos </a:t>
            </a:r>
            <a:r>
              <a:rPr lang="pt-BR" sz="2400" dirty="0">
                <a:solidFill>
                  <a:srgbClr val="FFFF00"/>
                </a:solidFill>
              </a:rPr>
              <a:t>um sinal ou sintoma</a:t>
            </a:r>
            <a:r>
              <a:rPr lang="pt-BR" sz="2400" dirty="0"/>
              <a:t>: febre, dor torácica, tosse, sibilância, taquipnéia/ dispnéia em paciente com doença </a:t>
            </a:r>
            <a:r>
              <a:rPr lang="pt-BR" sz="2400" dirty="0" smtClean="0"/>
              <a:t>falciforme”.</a:t>
            </a:r>
          </a:p>
          <a:p>
            <a:pPr marL="68580" indent="0">
              <a:buNone/>
            </a:pPr>
            <a:endParaRPr lang="pt-BR" sz="2400" dirty="0"/>
          </a:p>
          <a:p>
            <a:pPr marL="68580" indent="0">
              <a:buNone/>
            </a:pPr>
            <a:r>
              <a:rPr lang="pt-BR" sz="2400" dirty="0" smtClean="0"/>
              <a:t>“Se a STA é clinicamente suspeita, uma radiografia de tórax positiva a define, mas uma </a:t>
            </a:r>
            <a:r>
              <a:rPr lang="pt-BR" sz="2400" dirty="0" smtClean="0">
                <a:solidFill>
                  <a:srgbClr val="FFFF00"/>
                </a:solidFill>
              </a:rPr>
              <a:t>imagem negativa não a exclui</a:t>
            </a:r>
            <a:r>
              <a:rPr lang="pt-BR" sz="2400" dirty="0" smtClean="0"/>
              <a:t>”.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1673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6328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pt-BR" sz="2600" dirty="0"/>
              <a:t>S</a:t>
            </a:r>
            <a:r>
              <a:rPr lang="pt-BR" sz="2600" dirty="0" smtClean="0"/>
              <a:t>egunda causa de internação </a:t>
            </a:r>
          </a:p>
          <a:p>
            <a:pPr>
              <a:buFont typeface="Wingdings" pitchFamily="2" charset="2"/>
              <a:buChar char="§"/>
            </a:pPr>
            <a:endParaRPr lang="pt-BR" sz="2600" dirty="0" smtClean="0"/>
          </a:p>
          <a:p>
            <a:pPr>
              <a:buFont typeface="Wingdings" pitchFamily="2" charset="2"/>
              <a:buChar char="§"/>
            </a:pPr>
            <a:r>
              <a:rPr lang="pt-BR" sz="2600" dirty="0" smtClean="0"/>
              <a:t>Primeira causa de mortalidade, principalmente em crianças pequenas </a:t>
            </a:r>
            <a:endParaRPr lang="pt-BR" sz="2600" dirty="0">
              <a:sym typeface="Wingdings" pitchFamily="2" charset="2"/>
            </a:endParaRPr>
          </a:p>
          <a:p>
            <a:pPr lvl="1">
              <a:buFont typeface="Wingdings" pitchFamily="2" charset="2"/>
              <a:buChar char="§"/>
            </a:pPr>
            <a:r>
              <a:rPr lang="pt-BR" sz="2200" dirty="0" smtClean="0">
                <a:sym typeface="Wingdings" pitchFamily="2" charset="2"/>
              </a:rPr>
              <a:t>Insuficiência respiratória</a:t>
            </a:r>
            <a:endParaRPr lang="pt-BR" sz="2200" dirty="0" smtClean="0"/>
          </a:p>
          <a:p>
            <a:pPr>
              <a:buFont typeface="Wingdings" pitchFamily="2" charset="2"/>
              <a:buChar char="§"/>
            </a:pPr>
            <a:endParaRPr lang="pt-BR" dirty="0" smtClean="0"/>
          </a:p>
          <a:p>
            <a:pPr>
              <a:buFont typeface="Wingdings" pitchFamily="2" charset="2"/>
              <a:buChar char="§"/>
            </a:pPr>
            <a:r>
              <a:rPr lang="pt-BR" sz="2600" dirty="0"/>
              <a:t>A</a:t>
            </a:r>
            <a:r>
              <a:rPr lang="pt-BR" sz="2600" dirty="0" smtClean="0"/>
              <a:t>dultos tendem a mais complicações </a:t>
            </a:r>
          </a:p>
          <a:p>
            <a:pPr lvl="1">
              <a:buFont typeface="Wingdings" pitchFamily="2" charset="2"/>
              <a:buChar char="§"/>
            </a:pPr>
            <a:r>
              <a:rPr lang="pt-BR" sz="2000" dirty="0" smtClean="0"/>
              <a:t>Fator de risco para mortalidade precoce na faixa etária adulta, pois episódios recorrentes estão associados à doenças pulmonares de padrão restritivo e HAP.</a:t>
            </a:r>
          </a:p>
          <a:p>
            <a:pPr>
              <a:buFont typeface="Wingdings" pitchFamily="2" charset="2"/>
              <a:buChar char="§"/>
            </a:pPr>
            <a:endParaRPr lang="pt-BR" dirty="0" smtClean="0"/>
          </a:p>
          <a:p>
            <a:pPr marL="6858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410808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FATORES DE RISCO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dirty="0" smtClean="0"/>
              <a:t>&lt; 5 anos</a:t>
            </a:r>
          </a:p>
          <a:p>
            <a:endParaRPr lang="pt-BR" dirty="0" smtClean="0"/>
          </a:p>
          <a:p>
            <a:r>
              <a:rPr lang="pt-BR" dirty="0" smtClean="0"/>
              <a:t>Homozigotos (SS)</a:t>
            </a:r>
          </a:p>
          <a:p>
            <a:endParaRPr lang="pt-BR" dirty="0" smtClean="0"/>
          </a:p>
          <a:p>
            <a:r>
              <a:rPr lang="pt-BR" dirty="0" smtClean="0"/>
              <a:t>     [ HbF ]</a:t>
            </a:r>
          </a:p>
          <a:p>
            <a:endParaRPr lang="pt-BR" dirty="0" smtClean="0"/>
          </a:p>
          <a:p>
            <a:r>
              <a:rPr lang="pt-BR" dirty="0" smtClean="0"/>
              <a:t>     [ Hb total ]</a:t>
            </a:r>
          </a:p>
          <a:p>
            <a:endParaRPr lang="pt-BR" dirty="0" smtClean="0"/>
          </a:p>
          <a:p>
            <a:r>
              <a:rPr lang="pt-BR" dirty="0" smtClean="0"/>
              <a:t>Leucocitose importante</a:t>
            </a:r>
          </a:p>
          <a:p>
            <a:endParaRPr lang="pt-BR" dirty="0" smtClean="0"/>
          </a:p>
          <a:p>
            <a:r>
              <a:rPr lang="pt-BR" dirty="0" smtClean="0"/>
              <a:t>História prévia de STA</a:t>
            </a:r>
          </a:p>
          <a:p>
            <a:endParaRPr lang="pt-BR" dirty="0" smtClean="0"/>
          </a:p>
          <a:p>
            <a:r>
              <a:rPr lang="pt-BR" dirty="0" smtClean="0"/>
              <a:t>Necrose óssea avascular</a:t>
            </a:r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1331640" y="3140968"/>
            <a:ext cx="288032" cy="36004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Seta para cima 5"/>
          <p:cNvSpPr/>
          <p:nvPr/>
        </p:nvSpPr>
        <p:spPr>
          <a:xfrm>
            <a:off x="1331640" y="3789040"/>
            <a:ext cx="288032" cy="360040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398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6328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ETIOLOGIA/FISIOPATOLOGIA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521296"/>
            <a:ext cx="7772400" cy="4572000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Multifatorial</a:t>
            </a:r>
          </a:p>
          <a:p>
            <a:endParaRPr lang="pt-BR" dirty="0" smtClean="0"/>
          </a:p>
          <a:p>
            <a:r>
              <a:rPr lang="pt-BR" dirty="0" smtClean="0"/>
              <a:t>Infecciosa – mais comum em crianças</a:t>
            </a:r>
          </a:p>
          <a:p>
            <a:endParaRPr lang="pt-BR" dirty="0" smtClean="0"/>
          </a:p>
          <a:p>
            <a:r>
              <a:rPr lang="pt-BR" dirty="0" smtClean="0"/>
              <a:t>Não infecciosa – mais comum em adultos </a:t>
            </a:r>
          </a:p>
          <a:p>
            <a:endParaRPr lang="pt-BR" dirty="0"/>
          </a:p>
          <a:p>
            <a:r>
              <a:rPr lang="pt-BR" dirty="0" smtClean="0"/>
              <a:t>Iatrogênica</a:t>
            </a:r>
          </a:p>
          <a:p>
            <a:endParaRPr lang="pt-BR" dirty="0"/>
          </a:p>
          <a:p>
            <a:r>
              <a:rPr lang="pt-BR" dirty="0">
                <a:solidFill>
                  <a:srgbClr val="FFFF00"/>
                </a:solidFill>
              </a:rPr>
              <a:t>C</a:t>
            </a:r>
            <a:r>
              <a:rPr lang="pt-BR" dirty="0" smtClean="0">
                <a:solidFill>
                  <a:srgbClr val="FFFF00"/>
                </a:solidFill>
              </a:rPr>
              <a:t>ada evento de STA aumenta o risco de desenvolvimento de doença pulmonar crônica, potencial risco de desenvolvimento de hipertensão </a:t>
            </a:r>
            <a:r>
              <a:rPr lang="pt-BR" dirty="0">
                <a:solidFill>
                  <a:srgbClr val="FFFF00"/>
                </a:solidFill>
              </a:rPr>
              <a:t>pulmonar e </a:t>
            </a:r>
            <a:r>
              <a:rPr lang="pt-BR" i="1" dirty="0">
                <a:solidFill>
                  <a:srgbClr val="FFFF00"/>
                </a:solidFill>
              </a:rPr>
              <a:t>cor </a:t>
            </a:r>
            <a:r>
              <a:rPr lang="pt-BR" i="1" dirty="0" smtClean="0">
                <a:solidFill>
                  <a:srgbClr val="FFFF00"/>
                </a:solidFill>
              </a:rPr>
              <a:t>pulmonale, </a:t>
            </a:r>
            <a:r>
              <a:rPr lang="pt-BR" dirty="0" smtClean="0">
                <a:solidFill>
                  <a:srgbClr val="FFFF00"/>
                </a:solidFill>
              </a:rPr>
              <a:t>o que reduz a expectativa de vida desses  pacientes. </a:t>
            </a:r>
          </a:p>
          <a:p>
            <a:endParaRPr lang="pt-BR" dirty="0"/>
          </a:p>
          <a:p>
            <a:endParaRPr lang="pt-BR" dirty="0" smtClean="0"/>
          </a:p>
          <a:p>
            <a:pPr marL="6858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552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124744"/>
            <a:ext cx="7772400" cy="5220072"/>
          </a:xfrm>
        </p:spPr>
        <p:txBody>
          <a:bodyPr>
            <a:normAutofit fontScale="77500" lnSpcReduction="20000"/>
          </a:bodyPr>
          <a:lstStyle/>
          <a:p>
            <a:pPr marL="68580" indent="0" algn="ctr">
              <a:buNone/>
            </a:pPr>
            <a:r>
              <a:rPr lang="pt-BR" b="1" dirty="0" smtClean="0">
                <a:solidFill>
                  <a:srgbClr val="FFFF00"/>
                </a:solidFill>
              </a:rPr>
              <a:t>INFECCIOSA</a:t>
            </a:r>
          </a:p>
          <a:p>
            <a:pPr>
              <a:buFont typeface="Wingdings" pitchFamily="2" charset="2"/>
              <a:buChar char="§"/>
            </a:pPr>
            <a:endParaRPr lang="pt-BR" i="1" dirty="0" smtClean="0"/>
          </a:p>
          <a:p>
            <a:pPr>
              <a:buFont typeface="Wingdings" pitchFamily="2" charset="2"/>
              <a:buChar char="§"/>
            </a:pPr>
            <a:r>
              <a:rPr lang="pt-BR" i="1" dirty="0" smtClean="0">
                <a:solidFill>
                  <a:srgbClr val="FFFF00"/>
                </a:solidFill>
              </a:rPr>
              <a:t>Chlamidia pneumoniae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>
                <a:solidFill>
                  <a:srgbClr val="FFFF00"/>
                </a:solidFill>
              </a:rPr>
              <a:t>Mycoplasma pneumoniae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/>
              <a:t>Pneumococo**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/>
              <a:t>Staphylococcus aureus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/>
              <a:t>Haemophilus influenzae**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/>
              <a:t>Klebsiella pneumoiae</a:t>
            </a:r>
          </a:p>
          <a:p>
            <a:pPr>
              <a:buFont typeface="Wingdings" pitchFamily="2" charset="2"/>
              <a:buChar char="§"/>
            </a:pPr>
            <a:r>
              <a:rPr lang="pt-BR" i="1" dirty="0" smtClean="0"/>
              <a:t>Salmonella sp</a:t>
            </a:r>
          </a:p>
          <a:p>
            <a:pPr>
              <a:buFont typeface="Wingdings" pitchFamily="2" charset="2"/>
              <a:buChar char="§"/>
            </a:pPr>
            <a:r>
              <a:rPr lang="pt-BR" dirty="0" smtClean="0"/>
              <a:t>VSR</a:t>
            </a:r>
          </a:p>
          <a:p>
            <a:pPr>
              <a:buFont typeface="Wingdings" pitchFamily="2" charset="2"/>
              <a:buChar char="§"/>
            </a:pPr>
            <a:r>
              <a:rPr lang="pt-BR" dirty="0" smtClean="0"/>
              <a:t>Vírus influenza</a:t>
            </a:r>
          </a:p>
          <a:p>
            <a:pPr>
              <a:buFont typeface="Wingdings" pitchFamily="2" charset="2"/>
              <a:buChar char="§"/>
            </a:pPr>
            <a:r>
              <a:rPr lang="pt-BR" dirty="0" smtClean="0"/>
              <a:t>Vírus parainfluenza</a:t>
            </a:r>
          </a:p>
          <a:p>
            <a:pPr>
              <a:buFont typeface="Wingdings" pitchFamily="2" charset="2"/>
              <a:buChar char="§"/>
            </a:pPr>
            <a:r>
              <a:rPr lang="pt-BR" dirty="0" smtClean="0"/>
              <a:t>Adenovírus</a:t>
            </a:r>
          </a:p>
          <a:p>
            <a:pPr>
              <a:buFont typeface="Wingdings" pitchFamily="2" charset="2"/>
              <a:buChar char="§"/>
            </a:pPr>
            <a:r>
              <a:rPr lang="pt-BR" dirty="0" smtClean="0"/>
              <a:t>Parvovírus B19</a:t>
            </a:r>
          </a:p>
          <a:p>
            <a:pPr>
              <a:buFont typeface="Wingdings" pitchFamily="2" charset="2"/>
              <a:buChar char="§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74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980728"/>
            <a:ext cx="7772400" cy="5374832"/>
          </a:xfrm>
        </p:spPr>
        <p:txBody>
          <a:bodyPr>
            <a:normAutofit/>
          </a:bodyPr>
          <a:lstStyle/>
          <a:p>
            <a:endParaRPr lang="pt-BR" b="1" i="1" dirty="0" smtClean="0">
              <a:solidFill>
                <a:srgbClr val="FFFF00"/>
              </a:solidFill>
            </a:endParaRPr>
          </a:p>
          <a:p>
            <a:r>
              <a:rPr lang="pt-BR" b="1" i="1" dirty="0" smtClean="0">
                <a:solidFill>
                  <a:srgbClr val="FFFF00"/>
                </a:solidFill>
              </a:rPr>
              <a:t>Chlamidia pneumoniae: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O mais comum</a:t>
            </a:r>
          </a:p>
          <a:p>
            <a:pPr lvl="1"/>
            <a:endParaRPr lang="pt-BR" dirty="0" smtClean="0"/>
          </a:p>
          <a:p>
            <a:pPr lvl="1"/>
            <a:r>
              <a:rPr lang="pt-BR" dirty="0" smtClean="0"/>
              <a:t>Afeta pacientes mais velhos</a:t>
            </a:r>
          </a:p>
          <a:p>
            <a:pPr lvl="1"/>
            <a:endParaRPr lang="pt-BR" dirty="0"/>
          </a:p>
          <a:p>
            <a:pPr lvl="1"/>
            <a:r>
              <a:rPr lang="pt-BR" dirty="0" smtClean="0"/>
              <a:t>Agente comum em infecções por patógeno único</a:t>
            </a:r>
          </a:p>
          <a:p>
            <a:pPr lvl="1"/>
            <a:endParaRPr lang="pt-BR" dirty="0" smtClean="0"/>
          </a:p>
          <a:p>
            <a:pPr lvl="1">
              <a:buFont typeface="Wingdings" pitchFamily="2" charset="2"/>
              <a:buChar char="§"/>
            </a:pPr>
            <a:r>
              <a:rPr lang="pt-BR" dirty="0" smtClean="0"/>
              <a:t>Clínica: DOR TORÁCICA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07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438544"/>
            <a:ext cx="7772400" cy="5302824"/>
          </a:xfrm>
        </p:spPr>
        <p:txBody>
          <a:bodyPr/>
          <a:lstStyle/>
          <a:p>
            <a:r>
              <a:rPr lang="pt-BR" b="1" i="1" dirty="0" smtClean="0">
                <a:solidFill>
                  <a:srgbClr val="FFFF00"/>
                </a:solidFill>
              </a:rPr>
              <a:t>Mycoplasma pneumoniae: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O segundo mais comum</a:t>
            </a:r>
          </a:p>
          <a:p>
            <a:pPr lvl="1"/>
            <a:endParaRPr lang="pt-BR" dirty="0" smtClean="0"/>
          </a:p>
          <a:p>
            <a:pPr lvl="1"/>
            <a:r>
              <a:rPr lang="pt-BR" dirty="0" smtClean="0"/>
              <a:t>Mais comum em infecções por vários agentes</a:t>
            </a:r>
          </a:p>
          <a:p>
            <a:pPr lvl="1"/>
            <a:endParaRPr lang="pt-BR" dirty="0" smtClean="0"/>
          </a:p>
          <a:p>
            <a:pPr lvl="1"/>
            <a:r>
              <a:rPr lang="pt-BR" dirty="0" smtClean="0"/>
              <a:t>Acomete pacientes mais jovens</a:t>
            </a:r>
          </a:p>
          <a:p>
            <a:pPr lvl="1"/>
            <a:endParaRPr lang="pt-BR" dirty="0" smtClean="0"/>
          </a:p>
          <a:p>
            <a:pPr lvl="1"/>
            <a:r>
              <a:rPr lang="pt-BR" dirty="0" smtClean="0"/>
              <a:t>Clínica: SIBILÂNCIA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846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i="1" dirty="0" smtClean="0">
                <a:solidFill>
                  <a:srgbClr val="FFFF00"/>
                </a:solidFill>
              </a:rPr>
              <a:t>Embolia gordurosa: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Afeta crianças maiores e adultos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Alta taxa de mortalidade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Particularmente é precedida de crise álgica</a:t>
            </a:r>
          </a:p>
          <a:p>
            <a:pPr marL="68580" indent="0">
              <a:buNone/>
            </a:pPr>
            <a:endParaRPr lang="pt-B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13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260648"/>
            <a:ext cx="7772400" cy="6480720"/>
          </a:xfrm>
        </p:spPr>
        <p:txBody>
          <a:bodyPr>
            <a:normAutofit fontScale="85000" lnSpcReduction="1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Embolia gordurosa:</a:t>
            </a:r>
          </a:p>
          <a:p>
            <a:endParaRPr lang="pt-BR" dirty="0" smtClean="0"/>
          </a:p>
          <a:p>
            <a:r>
              <a:rPr lang="pt-BR" sz="2800" dirty="0" smtClean="0"/>
              <a:t>Origem: necrose de medula óssea durante vaso-oclusão, levando à </a:t>
            </a:r>
            <a:r>
              <a:rPr lang="pt-BR" sz="2800" dirty="0"/>
              <a:t>e</a:t>
            </a:r>
            <a:r>
              <a:rPr lang="pt-BR" sz="2800" dirty="0" smtClean="0"/>
              <a:t>mbolia de fragmentos medulares necróticos</a:t>
            </a:r>
          </a:p>
          <a:p>
            <a:endParaRPr lang="pt-BR" sz="2800" dirty="0" smtClean="0"/>
          </a:p>
          <a:p>
            <a:r>
              <a:rPr lang="pt-BR" sz="2800" dirty="0" smtClean="0"/>
              <a:t>Aumento de fosfolipase A2, que cliva fosfolipídeos em ác. graxos livres e ác. aracdônico , ambos mediadores inflamatórios da STA.</a:t>
            </a:r>
          </a:p>
          <a:p>
            <a:endParaRPr lang="pt-BR" sz="2800" dirty="0" smtClean="0"/>
          </a:p>
          <a:p>
            <a:r>
              <a:rPr lang="pt-BR" sz="2800" dirty="0" smtClean="0"/>
              <a:t>Infarto ósseo torácico pode ser uma consequência da EG. O quadro é de rápida deterioração:</a:t>
            </a:r>
          </a:p>
          <a:p>
            <a:r>
              <a:rPr lang="pt-BR" sz="2800" dirty="0"/>
              <a:t>D</a:t>
            </a:r>
            <a:r>
              <a:rPr lang="pt-BR" sz="2800" dirty="0" smtClean="0"/>
              <a:t>or </a:t>
            </a:r>
            <a:r>
              <a:rPr lang="pt-BR" sz="2800" dirty="0"/>
              <a:t>torácica </a:t>
            </a:r>
            <a:r>
              <a:rPr lang="pt-BR" sz="2800" dirty="0" smtClean="0"/>
              <a:t>acentuada</a:t>
            </a:r>
          </a:p>
          <a:p>
            <a:r>
              <a:rPr lang="pt-BR" sz="2800" dirty="0" smtClean="0"/>
              <a:t>Hipoxemia</a:t>
            </a:r>
          </a:p>
          <a:p>
            <a:r>
              <a:rPr lang="pt-BR" sz="2800" dirty="0" smtClean="0"/>
              <a:t>Pleurite</a:t>
            </a:r>
          </a:p>
          <a:p>
            <a:r>
              <a:rPr lang="pt-BR" sz="2800" dirty="0" smtClean="0"/>
              <a:t>Atelectasias</a:t>
            </a:r>
          </a:p>
          <a:p>
            <a:r>
              <a:rPr lang="pt-BR" sz="2800" dirty="0" smtClean="0"/>
              <a:t>Infiltrados pulmonares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5" name="Chave direita 4"/>
          <p:cNvSpPr/>
          <p:nvPr/>
        </p:nvSpPr>
        <p:spPr>
          <a:xfrm>
            <a:off x="4752020" y="4653136"/>
            <a:ext cx="324036" cy="1872208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932040" y="4869160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Ventilação alveolar</a:t>
            </a:r>
          </a:p>
          <a:p>
            <a:endParaRPr lang="pt-BR" dirty="0" smtClean="0"/>
          </a:p>
          <a:p>
            <a:r>
              <a:rPr lang="pt-BR" dirty="0" smtClean="0"/>
              <a:t>      Shunt pulmonar</a:t>
            </a:r>
          </a:p>
          <a:p>
            <a:endParaRPr lang="pt-BR" dirty="0"/>
          </a:p>
          <a:p>
            <a:r>
              <a:rPr lang="pt-BR" dirty="0" smtClean="0"/>
              <a:t>      Perpetua a falcização</a:t>
            </a:r>
            <a:endParaRPr lang="pt-BR" dirty="0"/>
          </a:p>
        </p:txBody>
      </p:sp>
      <p:cxnSp>
        <p:nvCxnSpPr>
          <p:cNvPr id="8" name="Conector de seta reta 7"/>
          <p:cNvCxnSpPr/>
          <p:nvPr/>
        </p:nvCxnSpPr>
        <p:spPr>
          <a:xfrm>
            <a:off x="7236296" y="4797152"/>
            <a:ext cx="0" cy="3600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03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ulo\Desktop\Imagem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510" y="116632"/>
            <a:ext cx="697566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58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908720"/>
            <a:ext cx="7772400" cy="4572000"/>
          </a:xfrm>
        </p:spPr>
        <p:txBody>
          <a:bodyPr/>
          <a:lstStyle/>
          <a:p>
            <a:endParaRPr lang="pt-BR" b="1" dirty="0" smtClean="0">
              <a:solidFill>
                <a:srgbClr val="FFFF00"/>
              </a:solidFill>
            </a:endParaRPr>
          </a:p>
          <a:p>
            <a:r>
              <a:rPr lang="pt-BR" b="1" dirty="0" smtClean="0">
                <a:solidFill>
                  <a:srgbClr val="FFFF00"/>
                </a:solidFill>
              </a:rPr>
              <a:t>Iatrogenia:</a:t>
            </a:r>
          </a:p>
          <a:p>
            <a:endParaRPr lang="pt-BR" dirty="0" smtClean="0"/>
          </a:p>
          <a:p>
            <a:endParaRPr lang="pt-BR" sz="2400" dirty="0" smtClean="0"/>
          </a:p>
          <a:p>
            <a:r>
              <a:rPr lang="pt-BR" sz="2400" dirty="0" smtClean="0"/>
              <a:t>Hidratação venosa muito agressiva, com indução de congestão/edema pulmonar.</a:t>
            </a:r>
          </a:p>
          <a:p>
            <a:endParaRPr lang="pt-BR" sz="2400" dirty="0" smtClean="0"/>
          </a:p>
          <a:p>
            <a:r>
              <a:rPr lang="pt-BR" sz="2400" dirty="0" smtClean="0"/>
              <a:t>Doses muitos altas de opióides</a:t>
            </a:r>
            <a:r>
              <a:rPr lang="pt-BR" sz="2400" dirty="0"/>
              <a:t> </a:t>
            </a:r>
            <a:r>
              <a:rPr lang="pt-BR" sz="2400" dirty="0" smtClean="0"/>
              <a:t>levam à queda do drive respiratório, hipoventilação e hipóxia, piorando a falcização das hemácias.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27211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052736"/>
            <a:ext cx="7772400" cy="5472608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Sintomas mais comuns: febre</a:t>
            </a:r>
            <a:r>
              <a:rPr lang="pt-BR" dirty="0"/>
              <a:t>, tosse e dor torácica.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2 </a:t>
            </a:r>
            <a:r>
              <a:rPr lang="pt-BR" dirty="0"/>
              <a:t>a 4 </a:t>
            </a:r>
            <a:r>
              <a:rPr lang="pt-BR" dirty="0" smtClean="0"/>
              <a:t>anos: febre </a:t>
            </a:r>
            <a:r>
              <a:rPr lang="pt-BR" dirty="0"/>
              <a:t>e </a:t>
            </a:r>
            <a:r>
              <a:rPr lang="pt-BR" dirty="0" smtClean="0"/>
              <a:t>tosse </a:t>
            </a:r>
          </a:p>
          <a:p>
            <a:endParaRPr lang="pt-BR" dirty="0" smtClean="0"/>
          </a:p>
          <a:p>
            <a:r>
              <a:rPr lang="pt-BR" dirty="0" smtClean="0"/>
              <a:t>Crianças </a:t>
            </a:r>
            <a:r>
              <a:rPr lang="pt-BR" dirty="0"/>
              <a:t>maiores e </a:t>
            </a:r>
            <a:r>
              <a:rPr lang="pt-BR" dirty="0" smtClean="0"/>
              <a:t>adultos: </a:t>
            </a:r>
            <a:r>
              <a:rPr lang="pt-BR" dirty="0"/>
              <a:t>dor torácica </a:t>
            </a:r>
            <a:r>
              <a:rPr lang="pt-BR" dirty="0" smtClean="0"/>
              <a:t>e dispneia</a:t>
            </a:r>
            <a:r>
              <a:rPr lang="pt-BR" dirty="0"/>
              <a:t>. </a:t>
            </a:r>
          </a:p>
          <a:p>
            <a:pPr marL="68580" indent="0">
              <a:buNone/>
            </a:pP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Ausculta:  crepitações </a:t>
            </a:r>
            <a:r>
              <a:rPr lang="pt-BR" dirty="0"/>
              <a:t>e diminuição do </a:t>
            </a:r>
            <a:r>
              <a:rPr lang="pt-BR" dirty="0" smtClean="0"/>
              <a:t>murmúrio </a:t>
            </a:r>
            <a:r>
              <a:rPr lang="pt-BR" dirty="0"/>
              <a:t>vesicular, porém pode ser normal em até 35% dos </a:t>
            </a:r>
            <a:r>
              <a:rPr lang="pt-BR" dirty="0" smtClean="0"/>
              <a:t>casos</a:t>
            </a:r>
          </a:p>
          <a:p>
            <a:endParaRPr lang="pt-BR" dirty="0" smtClean="0"/>
          </a:p>
          <a:p>
            <a:r>
              <a:rPr lang="pt-BR" dirty="0" smtClean="0">
                <a:solidFill>
                  <a:srgbClr val="FFFF00"/>
                </a:solidFill>
              </a:rPr>
              <a:t>Lembrar que muitas vezes os pacientes são admitidos com sintomas extratorácicos, mas evoluem para STA durante a internação. Crises álgicas sempre devem ser consideradas como sinal de pródromo de STA.</a:t>
            </a:r>
          </a:p>
          <a:p>
            <a:pPr lvl="1"/>
            <a:r>
              <a:rPr lang="pt-BR" dirty="0" smtClean="0"/>
              <a:t>Monitorização do sistema respiratório.</a:t>
            </a:r>
          </a:p>
        </p:txBody>
      </p:sp>
    </p:spTree>
    <p:extLst>
      <p:ext uri="{BB962C8B-B14F-4D97-AF65-F5344CB8AC3E}">
        <p14:creationId xmlns:p14="http://schemas.microsoft.com/office/powerpoint/2010/main" val="337171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052736"/>
            <a:ext cx="7772400" cy="5688632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/>
              <a:t>Piora </a:t>
            </a:r>
            <a:r>
              <a:rPr lang="pt-BR" dirty="0"/>
              <a:t>da anemia é </a:t>
            </a:r>
            <a:r>
              <a:rPr lang="pt-BR" dirty="0" smtClean="0"/>
              <a:t>comum</a:t>
            </a:r>
            <a:r>
              <a:rPr lang="pt-BR" dirty="0"/>
              <a:t> </a:t>
            </a:r>
            <a:endParaRPr lang="pt-BR" dirty="0" smtClean="0"/>
          </a:p>
          <a:p>
            <a:pPr marL="68580" indent="0">
              <a:buNone/>
            </a:pPr>
            <a:r>
              <a:rPr lang="pt-BR" dirty="0" smtClean="0"/>
              <a:t> </a:t>
            </a:r>
          </a:p>
          <a:p>
            <a:r>
              <a:rPr lang="pt-BR" dirty="0" smtClean="0"/>
              <a:t>    hemoglobina </a:t>
            </a:r>
          </a:p>
          <a:p>
            <a:r>
              <a:rPr lang="pt-BR" dirty="0" smtClean="0"/>
              <a:t>Leucocitose</a:t>
            </a:r>
            <a:endParaRPr lang="pt-BR" dirty="0"/>
          </a:p>
          <a:p>
            <a:r>
              <a:rPr lang="pt-BR" dirty="0" smtClean="0"/>
              <a:t>plaquetopenia &lt; </a:t>
            </a:r>
            <a:r>
              <a:rPr lang="pt-BR" dirty="0"/>
              <a:t>199.000 </a:t>
            </a:r>
            <a:r>
              <a:rPr lang="pt-BR" dirty="0" smtClean="0"/>
              <a:t> </a:t>
            </a:r>
          </a:p>
          <a:p>
            <a:endParaRPr lang="pt-BR" dirty="0" smtClean="0"/>
          </a:p>
          <a:p>
            <a:r>
              <a:rPr lang="pt-BR" dirty="0"/>
              <a:t>F</a:t>
            </a:r>
            <a:r>
              <a:rPr lang="pt-BR" dirty="0" smtClean="0"/>
              <a:t>unção </a:t>
            </a:r>
            <a:r>
              <a:rPr lang="pt-BR" dirty="0"/>
              <a:t>hepática, renal e eletrólitos nos casos mais graves é importante para acompanhamento de disfunção de múltiplos </a:t>
            </a:r>
            <a:r>
              <a:rPr lang="pt-BR" dirty="0" smtClean="0"/>
              <a:t>órgãos.</a:t>
            </a:r>
          </a:p>
          <a:p>
            <a:endParaRPr lang="pt-BR" dirty="0" smtClean="0"/>
          </a:p>
          <a:p>
            <a:r>
              <a:rPr lang="pt-BR" dirty="0" smtClean="0"/>
              <a:t>DHL </a:t>
            </a:r>
          </a:p>
          <a:p>
            <a:r>
              <a:rPr lang="pt-BR" dirty="0" smtClean="0"/>
              <a:t>Bilirrubinas</a:t>
            </a:r>
          </a:p>
          <a:p>
            <a:r>
              <a:rPr lang="pt-BR" dirty="0" smtClean="0"/>
              <a:t> </a:t>
            </a:r>
            <a:r>
              <a:rPr lang="pt-BR" dirty="0"/>
              <a:t>R</a:t>
            </a:r>
            <a:r>
              <a:rPr lang="pt-BR" dirty="0" smtClean="0"/>
              <a:t>eticulócitos </a:t>
            </a:r>
          </a:p>
          <a:p>
            <a:endParaRPr lang="pt-BR" dirty="0" smtClean="0"/>
          </a:p>
          <a:p>
            <a:r>
              <a:rPr lang="pt-BR" dirty="0"/>
              <a:t>H</a:t>
            </a:r>
            <a:r>
              <a:rPr lang="pt-BR" dirty="0" smtClean="0"/>
              <a:t>emocultura </a:t>
            </a:r>
            <a:r>
              <a:rPr lang="pt-BR" dirty="0"/>
              <a:t>pode ser positiva em cerca de 2% dos pacientes com STA, porém a positividade pode ser de até 14% em menores de 2 anos</a:t>
            </a:r>
            <a:r>
              <a:rPr lang="pt-BR" dirty="0" smtClean="0"/>
              <a:t>.</a:t>
            </a:r>
          </a:p>
          <a:p>
            <a:pPr marL="68580" indent="0">
              <a:buNone/>
            </a:pPr>
            <a:r>
              <a:rPr lang="pt-BR" dirty="0" smtClean="0"/>
              <a:t> </a:t>
            </a:r>
          </a:p>
          <a:p>
            <a:r>
              <a:rPr lang="pt-BR" dirty="0" smtClean="0"/>
              <a:t>Aumento </a:t>
            </a:r>
            <a:r>
              <a:rPr lang="pt-BR" dirty="0"/>
              <a:t>da fosfolipase A2 sérica pode ocorrer antes mesmo da manifestação clínica ou </a:t>
            </a:r>
            <a:r>
              <a:rPr lang="pt-BR" dirty="0" smtClean="0"/>
              <a:t>radiológica.</a:t>
            </a:r>
            <a:endParaRPr lang="pt-BR" dirty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1475656" y="1700808"/>
            <a:ext cx="0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have direita 8"/>
          <p:cNvSpPr/>
          <p:nvPr/>
        </p:nvSpPr>
        <p:spPr>
          <a:xfrm>
            <a:off x="4067944" y="1628800"/>
            <a:ext cx="144016" cy="100811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4427984" y="197954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Pior prognóstico</a:t>
            </a:r>
            <a:endParaRPr lang="pt-BR" dirty="0"/>
          </a:p>
        </p:txBody>
      </p:sp>
      <p:sp>
        <p:nvSpPr>
          <p:cNvPr id="11" name="Chave direita 10"/>
          <p:cNvSpPr/>
          <p:nvPr/>
        </p:nvSpPr>
        <p:spPr>
          <a:xfrm rot="10800000" flipH="1">
            <a:off x="3095834" y="3798332"/>
            <a:ext cx="180021" cy="92681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383868" y="407707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Avaliação da hemólise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686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294528"/>
            <a:ext cx="7762056" cy="5374832"/>
          </a:xfrm>
        </p:spPr>
        <p:txBody>
          <a:bodyPr>
            <a:normAutofit fontScale="70000" lnSpcReduction="20000"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Raio X de tórax 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endParaRPr lang="pt-BR" dirty="0" smtClean="0"/>
          </a:p>
          <a:p>
            <a:r>
              <a:rPr lang="pt-BR" dirty="0" smtClean="0"/>
              <a:t>Novo </a:t>
            </a:r>
            <a:r>
              <a:rPr lang="pt-BR" dirty="0"/>
              <a:t>infiltrado pulmonar faz parte da definição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/>
              <a:t>F</a:t>
            </a:r>
            <a:r>
              <a:rPr lang="pt-BR" dirty="0" smtClean="0"/>
              <a:t>requentemente envolve os </a:t>
            </a:r>
            <a:r>
              <a:rPr lang="pt-BR" dirty="0"/>
              <a:t>lobos inferiores, mas qualquer lobo pode ser </a:t>
            </a:r>
            <a:r>
              <a:rPr lang="pt-BR" dirty="0" smtClean="0"/>
              <a:t>afetado</a:t>
            </a:r>
            <a:r>
              <a:rPr lang="pt-BR" dirty="0"/>
              <a:t> </a:t>
            </a:r>
            <a:r>
              <a:rPr lang="pt-BR" dirty="0" smtClean="0"/>
              <a:t>(multilobar), </a:t>
            </a:r>
            <a:r>
              <a:rPr lang="pt-BR" dirty="0"/>
              <a:t>principalmente em crianças maiores e adultos.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Derrame </a:t>
            </a:r>
            <a:r>
              <a:rPr lang="pt-BR" dirty="0"/>
              <a:t>pleural </a:t>
            </a:r>
            <a:r>
              <a:rPr lang="pt-BR" dirty="0" smtClean="0"/>
              <a:t>ocorre </a:t>
            </a:r>
            <a:r>
              <a:rPr lang="pt-BR" dirty="0"/>
              <a:t>em 3% das crianças menores e </a:t>
            </a:r>
            <a:r>
              <a:rPr lang="pt-BR" dirty="0" smtClean="0"/>
              <a:t>em </a:t>
            </a:r>
            <a:r>
              <a:rPr lang="pt-BR" dirty="0"/>
              <a:t>21% </a:t>
            </a:r>
            <a:r>
              <a:rPr lang="pt-BR" dirty="0" smtClean="0"/>
              <a:t>das crianças maiores</a:t>
            </a:r>
          </a:p>
          <a:p>
            <a:endParaRPr lang="pt-BR" dirty="0" smtClean="0"/>
          </a:p>
          <a:p>
            <a:r>
              <a:rPr lang="pt-BR" dirty="0" smtClean="0"/>
              <a:t>Boa parte dos </a:t>
            </a:r>
            <a:r>
              <a:rPr lang="pt-BR" dirty="0"/>
              <a:t>pacientes </a:t>
            </a:r>
            <a:r>
              <a:rPr lang="pt-BR" dirty="0" smtClean="0"/>
              <a:t>pode ter </a:t>
            </a:r>
            <a:r>
              <a:rPr lang="pt-BR" dirty="0"/>
              <a:t>raio </a:t>
            </a:r>
            <a:r>
              <a:rPr lang="pt-BR" dirty="0" smtClean="0"/>
              <a:t>X </a:t>
            </a:r>
            <a:r>
              <a:rPr lang="pt-BR" dirty="0"/>
              <a:t>normal à admissão e evoluir com </a:t>
            </a:r>
            <a:r>
              <a:rPr lang="pt-BR" dirty="0" smtClean="0"/>
              <a:t>infiltrado. Por isso é importante realizar </a:t>
            </a:r>
            <a:r>
              <a:rPr lang="pt-BR" dirty="0" smtClean="0">
                <a:solidFill>
                  <a:srgbClr val="FFFF00"/>
                </a:solidFill>
              </a:rPr>
              <a:t>radiografias seriadas</a:t>
            </a:r>
            <a:r>
              <a:rPr lang="pt-BR" dirty="0" smtClean="0"/>
              <a:t>.</a:t>
            </a:r>
          </a:p>
          <a:p>
            <a:endParaRPr lang="pt-BR" dirty="0" smtClean="0"/>
          </a:p>
          <a:p>
            <a:r>
              <a:rPr lang="pt-BR" dirty="0" smtClean="0">
                <a:solidFill>
                  <a:srgbClr val="FFFF00"/>
                </a:solidFill>
              </a:rPr>
              <a:t>Todo falcêmico internado se beneficia de um Rx de tórax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1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836712"/>
            <a:ext cx="7772400" cy="6264696"/>
          </a:xfrm>
        </p:spPr>
        <p:txBody>
          <a:bodyPr>
            <a:normAutofit fontScale="77500" lnSpcReduction="2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MEDIDAS PREVENTIVAS</a:t>
            </a:r>
          </a:p>
          <a:p>
            <a:endParaRPr lang="pt-BR" dirty="0" smtClean="0"/>
          </a:p>
          <a:p>
            <a:r>
              <a:rPr lang="pt-BR" dirty="0" smtClean="0"/>
              <a:t>Crise dolorosa pode ser pródromo de STA: requer monitorização contínua e atenção a qualquer sinal de IRpA. </a:t>
            </a:r>
            <a:endParaRPr lang="pt-BR" dirty="0"/>
          </a:p>
          <a:p>
            <a:endParaRPr lang="pt-BR" dirty="0" smtClean="0"/>
          </a:p>
          <a:p>
            <a:r>
              <a:rPr lang="pt-BR" dirty="0" smtClean="0"/>
              <a:t>Transfusão </a:t>
            </a:r>
            <a:r>
              <a:rPr lang="pt-BR" dirty="0"/>
              <a:t>crônica é </a:t>
            </a:r>
            <a:r>
              <a:rPr lang="pt-BR" dirty="0" smtClean="0"/>
              <a:t>uma </a:t>
            </a:r>
            <a:r>
              <a:rPr lang="pt-BR" dirty="0"/>
              <a:t>estratégia preventiva para </a:t>
            </a:r>
            <a:r>
              <a:rPr lang="pt-BR" dirty="0" smtClean="0"/>
              <a:t>complicações </a:t>
            </a:r>
            <a:r>
              <a:rPr lang="pt-BR" dirty="0"/>
              <a:t>da </a:t>
            </a:r>
            <a:r>
              <a:rPr lang="pt-BR" dirty="0" smtClean="0"/>
              <a:t>DF, </a:t>
            </a:r>
            <a:r>
              <a:rPr lang="pt-BR" dirty="0"/>
              <a:t>incluindo STA. </a:t>
            </a:r>
            <a:endParaRPr lang="pt-BR" dirty="0" smtClean="0"/>
          </a:p>
          <a:p>
            <a:pPr lvl="1"/>
            <a:r>
              <a:rPr lang="pt-BR" dirty="0" smtClean="0"/>
              <a:t>utilização </a:t>
            </a:r>
            <a:r>
              <a:rPr lang="pt-BR" dirty="0"/>
              <a:t>é limitada pelos riscos de reação transfusional, infecção, aloimunização e depósito de </a:t>
            </a:r>
            <a:r>
              <a:rPr lang="pt-BR" dirty="0" smtClean="0"/>
              <a:t>ferro </a:t>
            </a:r>
            <a:endParaRPr lang="pt-BR" dirty="0"/>
          </a:p>
          <a:p>
            <a:endParaRPr lang="pt-BR" dirty="0" smtClean="0"/>
          </a:p>
          <a:p>
            <a:r>
              <a:rPr lang="pt-BR" dirty="0" smtClean="0"/>
              <a:t>Hidroxiuréia mostrou </a:t>
            </a:r>
            <a:r>
              <a:rPr lang="pt-BR" dirty="0"/>
              <a:t>eficácia em diminuir a frequência de hospitalização, crises dolorosas, STA e transfusão </a:t>
            </a:r>
            <a:r>
              <a:rPr lang="pt-BR" dirty="0" smtClean="0"/>
              <a:t>sanguínea.</a:t>
            </a:r>
            <a:endParaRPr lang="pt-BR" dirty="0"/>
          </a:p>
          <a:p>
            <a:endParaRPr lang="pt-BR" dirty="0" smtClean="0"/>
          </a:p>
          <a:p>
            <a:r>
              <a:rPr lang="pt-BR" dirty="0" smtClean="0"/>
              <a:t>Profilaxia com penicilina V oral </a:t>
            </a:r>
            <a:r>
              <a:rPr lang="pt-BR" dirty="0"/>
              <a:t>até os 5 anos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Vacinação </a:t>
            </a:r>
            <a:r>
              <a:rPr lang="pt-BR" dirty="0"/>
              <a:t>contra pneumococo, hemófilo, meningococo e </a:t>
            </a:r>
            <a:r>
              <a:rPr lang="pt-BR" dirty="0" smtClean="0"/>
              <a:t>influenza</a:t>
            </a:r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54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5680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ANTIBIOTICOTERAPIA</a:t>
            </a:r>
          </a:p>
          <a:p>
            <a:endParaRPr lang="pt-BR" dirty="0" smtClean="0"/>
          </a:p>
          <a:p>
            <a:r>
              <a:rPr lang="pt-BR" sz="2200" dirty="0" smtClean="0"/>
              <a:t>À admissão usa-se amplo espectro.</a:t>
            </a:r>
          </a:p>
          <a:p>
            <a:pPr lvl="1"/>
            <a:r>
              <a:rPr lang="pt-BR" sz="2200" dirty="0" smtClean="0">
                <a:solidFill>
                  <a:srgbClr val="FFFF00"/>
                </a:solidFill>
              </a:rPr>
              <a:t>Cefalosporina </a:t>
            </a:r>
            <a:r>
              <a:rPr lang="pt-BR" sz="2200" dirty="0">
                <a:solidFill>
                  <a:srgbClr val="FFFF00"/>
                </a:solidFill>
              </a:rPr>
              <a:t>de </a:t>
            </a:r>
            <a:r>
              <a:rPr lang="pt-BR" sz="2200" dirty="0" smtClean="0">
                <a:solidFill>
                  <a:srgbClr val="FFFF00"/>
                </a:solidFill>
              </a:rPr>
              <a:t>3ª </a:t>
            </a:r>
            <a:r>
              <a:rPr lang="pt-BR" sz="2200" dirty="0"/>
              <a:t>(</a:t>
            </a:r>
            <a:r>
              <a:rPr lang="pt-BR" sz="2200" i="1" dirty="0"/>
              <a:t>S. pneumoniae, H. influenzae, e K. pneumoniae</a:t>
            </a:r>
            <a:r>
              <a:rPr lang="pt-BR" sz="2200" dirty="0"/>
              <a:t>) </a:t>
            </a:r>
            <a:r>
              <a:rPr lang="pt-BR" sz="2200" dirty="0" smtClean="0"/>
              <a:t> </a:t>
            </a:r>
          </a:p>
          <a:p>
            <a:pPr lvl="1"/>
            <a:r>
              <a:rPr lang="pt-BR" sz="2200" dirty="0" smtClean="0">
                <a:solidFill>
                  <a:srgbClr val="FFFF00"/>
                </a:solidFill>
              </a:rPr>
              <a:t>Macrolídeos </a:t>
            </a:r>
            <a:r>
              <a:rPr lang="pt-BR" sz="2200" dirty="0" smtClean="0"/>
              <a:t>(</a:t>
            </a:r>
            <a:r>
              <a:rPr lang="pt-BR" sz="2200" i="1" dirty="0"/>
              <a:t>M. pneumoniae e C. pneumoniae</a:t>
            </a:r>
            <a:r>
              <a:rPr lang="pt-BR" sz="2200" dirty="0" smtClean="0"/>
              <a:t>).</a:t>
            </a:r>
          </a:p>
          <a:p>
            <a:pPr lvl="1"/>
            <a:r>
              <a:rPr lang="pt-BR" sz="2200" dirty="0" smtClean="0"/>
              <a:t>Hemocultura, se necessária, guia a terapia posterior</a:t>
            </a:r>
          </a:p>
          <a:p>
            <a:endParaRPr lang="pt-BR" sz="2200" dirty="0" smtClean="0"/>
          </a:p>
          <a:p>
            <a:r>
              <a:rPr lang="pt-BR" sz="2200" dirty="0" smtClean="0">
                <a:solidFill>
                  <a:srgbClr val="FFFF00"/>
                </a:solidFill>
              </a:rPr>
              <a:t>Oseltamivir</a:t>
            </a:r>
            <a:r>
              <a:rPr lang="pt-BR" sz="2200" dirty="0" smtClean="0"/>
              <a:t> em infecção </a:t>
            </a:r>
            <a:r>
              <a:rPr lang="pt-BR" sz="2200" dirty="0"/>
              <a:t>por </a:t>
            </a:r>
            <a:r>
              <a:rPr lang="pt-BR" sz="2200" dirty="0" smtClean="0"/>
              <a:t>influenza caso sintomas &lt; 48h.</a:t>
            </a:r>
            <a:endParaRPr lang="pt-BR" sz="2200" b="1" dirty="0">
              <a:solidFill>
                <a:srgbClr val="FFFF00"/>
              </a:solidFill>
            </a:endParaRPr>
          </a:p>
          <a:p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1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196752"/>
            <a:ext cx="7772400" cy="5256584"/>
          </a:xfrm>
        </p:spPr>
        <p:txBody>
          <a:bodyPr>
            <a:normAutofit fontScale="925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BRONCODILATADORES</a:t>
            </a:r>
          </a:p>
          <a:p>
            <a:endParaRPr lang="pt-BR" sz="2400" dirty="0" smtClean="0"/>
          </a:p>
          <a:p>
            <a:r>
              <a:rPr lang="pt-BR" sz="2400" dirty="0" smtClean="0"/>
              <a:t>Sempre lembrar da relação, já bem estabelecida, de hiperreatividade brônquica/asma com DF e STA.</a:t>
            </a:r>
          </a:p>
          <a:p>
            <a:endParaRPr lang="pt-BR" sz="2400" dirty="0" smtClean="0">
              <a:solidFill>
                <a:srgbClr val="FFFF00"/>
              </a:solidFill>
            </a:endParaRPr>
          </a:p>
          <a:p>
            <a:r>
              <a:rPr lang="pt-BR" sz="2400" dirty="0" smtClean="0">
                <a:solidFill>
                  <a:srgbClr val="FFFF00"/>
                </a:solidFill>
              </a:rPr>
              <a:t>Portanto, </a:t>
            </a:r>
            <a:r>
              <a:rPr lang="pt-BR" sz="2400" dirty="0">
                <a:solidFill>
                  <a:srgbClr val="FFFF00"/>
                </a:solidFill>
              </a:rPr>
              <a:t>t</a:t>
            </a:r>
            <a:r>
              <a:rPr lang="pt-BR" sz="2400" dirty="0" smtClean="0">
                <a:solidFill>
                  <a:srgbClr val="FFFF00"/>
                </a:solidFill>
              </a:rPr>
              <a:t>odo </a:t>
            </a:r>
            <a:r>
              <a:rPr lang="pt-BR" sz="2400" dirty="0">
                <a:solidFill>
                  <a:srgbClr val="FFFF00"/>
                </a:solidFill>
              </a:rPr>
              <a:t>paciente com sintomas de hiperreatividade brônquica deve receber broncodilatador</a:t>
            </a:r>
            <a:r>
              <a:rPr lang="pt-BR" sz="2400" dirty="0" smtClean="0">
                <a:solidFill>
                  <a:srgbClr val="FFFF00"/>
                </a:solidFill>
              </a:rPr>
              <a:t>.</a:t>
            </a:r>
          </a:p>
          <a:p>
            <a:endParaRPr lang="pt-BR" sz="2400" dirty="0" smtClean="0"/>
          </a:p>
          <a:p>
            <a:r>
              <a:rPr lang="pt-BR" sz="2400" dirty="0" smtClean="0"/>
              <a:t> Alguns autores sugerem esse tto para todas as STA e manutenção em caso de resposta adequada.</a:t>
            </a:r>
          </a:p>
          <a:p>
            <a:endParaRPr lang="pt-BR" sz="2400" dirty="0" smtClean="0"/>
          </a:p>
          <a:p>
            <a:r>
              <a:rPr lang="pt-BR" sz="2400" dirty="0" smtClean="0"/>
              <a:t>O tto </a:t>
            </a:r>
            <a:r>
              <a:rPr lang="pt-BR" sz="2400" dirty="0"/>
              <a:t>precoce e efetivo da crise asmática </a:t>
            </a:r>
            <a:r>
              <a:rPr lang="pt-BR" sz="2400" dirty="0" smtClean="0"/>
              <a:t>pode (acredita-se) </a:t>
            </a:r>
            <a:r>
              <a:rPr lang="pt-BR" sz="2400" dirty="0"/>
              <a:t>reduzir a morbidade pulmonar </a:t>
            </a:r>
            <a:r>
              <a:rPr lang="pt-BR" sz="2400" dirty="0" smtClean="0"/>
              <a:t>associada.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277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665312"/>
            <a:ext cx="7772400" cy="4572000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OXIGENIOTERAPIA</a:t>
            </a:r>
          </a:p>
          <a:p>
            <a:endParaRPr lang="pt-BR" dirty="0" smtClean="0"/>
          </a:p>
          <a:p>
            <a:r>
              <a:rPr lang="pt-BR" sz="2400" dirty="0" smtClean="0"/>
              <a:t>Manter </a:t>
            </a:r>
            <a:r>
              <a:rPr lang="pt-BR" sz="2400" dirty="0"/>
              <a:t>a </a:t>
            </a:r>
            <a:r>
              <a:rPr lang="pt-BR" sz="2400" dirty="0">
                <a:solidFill>
                  <a:srgbClr val="FFFF00"/>
                </a:solidFill>
              </a:rPr>
              <a:t>saturação maior que 90% </a:t>
            </a:r>
            <a:r>
              <a:rPr lang="pt-BR" sz="2400" dirty="0"/>
              <a:t>ou </a:t>
            </a:r>
            <a:r>
              <a:rPr lang="pt-BR" sz="2400" dirty="0" smtClean="0">
                <a:solidFill>
                  <a:srgbClr val="FFFF00"/>
                </a:solidFill>
              </a:rPr>
              <a:t>PaO2 </a:t>
            </a:r>
            <a:r>
              <a:rPr lang="pt-BR" sz="2400" dirty="0">
                <a:solidFill>
                  <a:srgbClr val="FFFF00"/>
                </a:solidFill>
              </a:rPr>
              <a:t>maior que 80 mmHg</a:t>
            </a:r>
            <a:r>
              <a:rPr lang="pt-BR" sz="2400" dirty="0" smtClean="0"/>
              <a:t>. PaO2 &lt; 75 mmHg aumenta a polimerização da HbS.</a:t>
            </a:r>
          </a:p>
          <a:p>
            <a:endParaRPr lang="pt-BR" sz="2400" dirty="0" smtClean="0"/>
          </a:p>
          <a:p>
            <a:r>
              <a:rPr lang="pt-BR" sz="2400" dirty="0" smtClean="0"/>
              <a:t>Por isso a gasometria </a:t>
            </a:r>
            <a:r>
              <a:rPr lang="pt-BR" sz="2400" dirty="0"/>
              <a:t>arterial com co-oxímetro tem maior </a:t>
            </a:r>
            <a:r>
              <a:rPr lang="pt-BR" sz="2400" dirty="0" smtClean="0"/>
              <a:t>acurácia. 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3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HIDRATAÇÃO  VENOSA</a:t>
            </a:r>
          </a:p>
          <a:p>
            <a:endParaRPr lang="pt-BR" dirty="0" smtClean="0"/>
          </a:p>
          <a:p>
            <a:r>
              <a:rPr lang="pt-BR" sz="2400" dirty="0" smtClean="0"/>
              <a:t>Evitar </a:t>
            </a:r>
            <a:r>
              <a:rPr lang="pt-BR" sz="2400" dirty="0"/>
              <a:t>desidratação </a:t>
            </a:r>
            <a:r>
              <a:rPr lang="pt-BR" sz="2400" dirty="0" smtClean="0"/>
              <a:t>e hiperhidratação</a:t>
            </a:r>
            <a:r>
              <a:rPr lang="pt-BR" sz="2400" dirty="0"/>
              <a:t>. </a:t>
            </a:r>
            <a:endParaRPr lang="pt-BR" sz="2400" dirty="0" smtClean="0"/>
          </a:p>
          <a:p>
            <a:endParaRPr lang="pt-BR" sz="2400" dirty="0" smtClean="0"/>
          </a:p>
          <a:p>
            <a:r>
              <a:rPr lang="pt-BR" sz="2400" dirty="0" smtClean="0"/>
              <a:t>Desidratação </a:t>
            </a:r>
            <a:r>
              <a:rPr lang="pt-BR" sz="2400" dirty="0"/>
              <a:t>das células vermelhas </a:t>
            </a:r>
            <a:r>
              <a:rPr lang="pt-BR" sz="2400" dirty="0" smtClean="0"/>
              <a:t>aumenta </a:t>
            </a:r>
            <a:r>
              <a:rPr lang="pt-BR" sz="2400" dirty="0"/>
              <a:t>da concentração de </a:t>
            </a:r>
            <a:r>
              <a:rPr lang="pt-BR" sz="2400" dirty="0" smtClean="0"/>
              <a:t>HbS (CHCM), </a:t>
            </a:r>
            <a:r>
              <a:rPr lang="pt-BR" sz="2400" dirty="0"/>
              <a:t>aumentando a </a:t>
            </a:r>
            <a:r>
              <a:rPr lang="pt-BR" sz="2400" dirty="0" smtClean="0"/>
              <a:t>falcização.</a:t>
            </a:r>
          </a:p>
          <a:p>
            <a:endParaRPr lang="pt-BR" sz="2400" dirty="0" smtClean="0"/>
          </a:p>
          <a:p>
            <a:r>
              <a:rPr lang="pt-BR" sz="2400" dirty="0" smtClean="0"/>
              <a:t>Hiperhidratação provoca </a:t>
            </a:r>
            <a:r>
              <a:rPr lang="pt-BR" sz="2400" dirty="0"/>
              <a:t>congestão pulmonar, piorando o quadro de </a:t>
            </a:r>
            <a:r>
              <a:rPr lang="pt-BR" sz="2400" dirty="0" smtClean="0"/>
              <a:t>STA.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59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CONTROLE DA DOR</a:t>
            </a:r>
          </a:p>
          <a:p>
            <a:endParaRPr lang="pt-BR" dirty="0" smtClean="0"/>
          </a:p>
          <a:p>
            <a:r>
              <a:rPr lang="pt-BR" sz="2600" dirty="0" smtClean="0"/>
              <a:t>Dor pleurítica é uma causa importante de hipoventilação, atelectasias e hipoxemia.</a:t>
            </a:r>
          </a:p>
          <a:p>
            <a:endParaRPr lang="pt-BR" sz="2600" dirty="0" smtClean="0"/>
          </a:p>
          <a:p>
            <a:r>
              <a:rPr lang="pt-BR" sz="2600" dirty="0" smtClean="0"/>
              <a:t>Analgesia gradual:  AINE                  opióides.</a:t>
            </a:r>
          </a:p>
          <a:p>
            <a:endParaRPr lang="pt-BR" sz="2600" dirty="0" smtClean="0"/>
          </a:p>
          <a:p>
            <a:r>
              <a:rPr lang="pt-BR" sz="2600" dirty="0" smtClean="0"/>
              <a:t>Opióide pode diminuir </a:t>
            </a:r>
            <a:r>
              <a:rPr lang="pt-BR" sz="2600" dirty="0"/>
              <a:t>o </a:t>
            </a:r>
            <a:r>
              <a:rPr lang="pt-BR" sz="2600" i="1" dirty="0"/>
              <a:t>drive </a:t>
            </a:r>
            <a:r>
              <a:rPr lang="pt-BR" sz="2600" dirty="0" smtClean="0"/>
              <a:t>respiratório: hipoventilação/ atelectasia/ hipoxemia.</a:t>
            </a:r>
          </a:p>
          <a:p>
            <a:endParaRPr lang="pt-BR" dirty="0">
              <a:solidFill>
                <a:srgbClr val="FFFF00"/>
              </a:solidFill>
            </a:endParaRPr>
          </a:p>
        </p:txBody>
      </p:sp>
      <p:cxnSp>
        <p:nvCxnSpPr>
          <p:cNvPr id="5" name="Conector de seta reta 4"/>
          <p:cNvCxnSpPr/>
          <p:nvPr/>
        </p:nvCxnSpPr>
        <p:spPr>
          <a:xfrm>
            <a:off x="4932040" y="4509120"/>
            <a:ext cx="86409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83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HEMOTRANSFUSÃO</a:t>
            </a:r>
          </a:p>
          <a:p>
            <a:endParaRPr lang="pt-BR" dirty="0" smtClean="0"/>
          </a:p>
          <a:p>
            <a:r>
              <a:rPr lang="pt-BR" sz="2400" dirty="0" smtClean="0"/>
              <a:t>Em </a:t>
            </a:r>
            <a:r>
              <a:rPr lang="pt-BR" sz="2400" dirty="0"/>
              <a:t>caso de queda do hematócrito (Htc), este deve ser </a:t>
            </a:r>
            <a:r>
              <a:rPr lang="pt-BR" sz="2400" dirty="0" smtClean="0"/>
              <a:t>corrigido para </a:t>
            </a:r>
            <a:r>
              <a:rPr lang="pt-BR" sz="2400" dirty="0"/>
              <a:t>os níveis basais do paciente, com transfusão de </a:t>
            </a:r>
            <a:r>
              <a:rPr lang="pt-BR" sz="2400" dirty="0" smtClean="0"/>
              <a:t>concentrado de </a:t>
            </a:r>
            <a:r>
              <a:rPr lang="pt-BR" sz="2400" dirty="0"/>
              <a:t>hemácias (CHM), 10 mL/kg, até o limite de 300 mL </a:t>
            </a:r>
            <a:r>
              <a:rPr lang="pt-BR" sz="2400" dirty="0" smtClean="0"/>
              <a:t>por transfusão.</a:t>
            </a:r>
          </a:p>
          <a:p>
            <a:endParaRPr lang="pt-BR" sz="2400" dirty="0" smtClean="0"/>
          </a:p>
          <a:p>
            <a:r>
              <a:rPr lang="pt-BR" sz="2400" dirty="0" smtClean="0"/>
              <a:t>Hipóxia persistente com PO2 </a:t>
            </a:r>
            <a:r>
              <a:rPr lang="pt-BR" sz="2400" dirty="0"/>
              <a:t>&lt; 75 mmHg </a:t>
            </a:r>
            <a:r>
              <a:rPr lang="pt-BR" sz="2400" dirty="0" smtClean="0"/>
              <a:t>ou queda </a:t>
            </a:r>
            <a:r>
              <a:rPr lang="pt-BR" sz="2400" dirty="0"/>
              <a:t>de 25% em relação a </a:t>
            </a:r>
            <a:r>
              <a:rPr lang="pt-BR" sz="2400" dirty="0" smtClean="0"/>
              <a:t>PaO2 basal.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7684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EXSANGUINEOTRANSFUSÃO</a:t>
            </a:r>
          </a:p>
          <a:p>
            <a:endParaRPr lang="pt-BR" dirty="0" smtClean="0"/>
          </a:p>
          <a:p>
            <a:r>
              <a:rPr lang="pt-BR" sz="2400" dirty="0" smtClean="0"/>
              <a:t>Em casos </a:t>
            </a:r>
            <a:r>
              <a:rPr lang="pt-BR" sz="2400" dirty="0"/>
              <a:t>graves, realiza-se a </a:t>
            </a:r>
            <a:r>
              <a:rPr lang="pt-BR" sz="2400" dirty="0" smtClean="0"/>
              <a:t>exsanguineotransfusão parcial</a:t>
            </a:r>
            <a:r>
              <a:rPr lang="pt-BR" sz="2400" dirty="0"/>
              <a:t>, também indicada caso os níveis </a:t>
            </a:r>
            <a:r>
              <a:rPr lang="pt-BR" sz="2400" dirty="0" smtClean="0"/>
              <a:t>de </a:t>
            </a:r>
            <a:r>
              <a:rPr lang="pt-BR" sz="2400" dirty="0" smtClean="0">
                <a:solidFill>
                  <a:srgbClr val="FFFF00"/>
                </a:solidFill>
              </a:rPr>
              <a:t>Hb e Ht </a:t>
            </a:r>
            <a:r>
              <a:rPr lang="pt-BR" sz="2400" dirty="0" smtClean="0"/>
              <a:t>estiverem </a:t>
            </a:r>
            <a:r>
              <a:rPr lang="pt-BR" sz="2400" dirty="0" smtClean="0">
                <a:solidFill>
                  <a:srgbClr val="FFFF00"/>
                </a:solidFill>
              </a:rPr>
              <a:t>acima </a:t>
            </a:r>
            <a:r>
              <a:rPr lang="pt-BR" sz="2400" dirty="0">
                <a:solidFill>
                  <a:srgbClr val="FFFF00"/>
                </a:solidFill>
              </a:rPr>
              <a:t>de 10 g/dL e 25%, </a:t>
            </a:r>
            <a:r>
              <a:rPr lang="pt-BR" sz="2400" dirty="0"/>
              <a:t>respectivamente, evitando-se a </a:t>
            </a:r>
            <a:r>
              <a:rPr lang="pt-BR" sz="2400" dirty="0" smtClean="0">
                <a:solidFill>
                  <a:srgbClr val="FFFF00"/>
                </a:solidFill>
              </a:rPr>
              <a:t>hiperviscosidade</a:t>
            </a:r>
            <a:r>
              <a:rPr lang="pt-BR" sz="2400" dirty="0"/>
              <a:t> </a:t>
            </a:r>
            <a:r>
              <a:rPr lang="pt-BR" sz="2400" dirty="0" smtClean="0"/>
              <a:t>sanguínea</a:t>
            </a:r>
            <a:r>
              <a:rPr 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16501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dirty="0" smtClean="0">
                <a:solidFill>
                  <a:srgbClr val="FF0000"/>
                </a:solidFill>
              </a:rPr>
              <a:t>Broncoscopia</a:t>
            </a:r>
            <a:r>
              <a:rPr lang="pt-BR" sz="2400" dirty="0" smtClean="0"/>
              <a:t> </a:t>
            </a:r>
            <a:r>
              <a:rPr lang="pt-BR" sz="2400" dirty="0"/>
              <a:t>pode ser considerada tanto para diagnóstico como tratamento, </a:t>
            </a:r>
            <a:r>
              <a:rPr lang="pt-BR" sz="2400" dirty="0">
                <a:solidFill>
                  <a:srgbClr val="FFFF00"/>
                </a:solidFill>
              </a:rPr>
              <a:t>particularmente em pacientes com STA não responsiva ao tratamento </a:t>
            </a:r>
            <a:r>
              <a:rPr lang="pt-BR" sz="2400" dirty="0"/>
              <a:t>ou nos casos mais </a:t>
            </a:r>
            <a:r>
              <a:rPr lang="pt-BR" sz="2400" dirty="0" smtClean="0"/>
              <a:t>graves. Além </a:t>
            </a:r>
            <a:r>
              <a:rPr lang="pt-BR" sz="2400" dirty="0"/>
              <a:t>disso, podem ser realizadas </a:t>
            </a:r>
            <a:r>
              <a:rPr lang="pt-BR" sz="2400" dirty="0">
                <a:solidFill>
                  <a:srgbClr val="FFFF00"/>
                </a:solidFill>
              </a:rPr>
              <a:t>culturas e pesquisa de macrófagos com corpúsculos de gordura</a:t>
            </a:r>
            <a:r>
              <a:rPr lang="pt-BR" sz="2400" dirty="0"/>
              <a:t>, o que evidencia </a:t>
            </a:r>
            <a:r>
              <a:rPr lang="pt-BR" sz="2400" dirty="0">
                <a:solidFill>
                  <a:srgbClr val="FFFF00"/>
                </a:solidFill>
              </a:rPr>
              <a:t>embolia </a:t>
            </a:r>
            <a:r>
              <a:rPr lang="pt-BR" sz="2400" dirty="0" smtClean="0">
                <a:solidFill>
                  <a:srgbClr val="FFFF00"/>
                </a:solidFill>
              </a:rPr>
              <a:t>gordurosa.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75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-5680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628800"/>
            <a:ext cx="7772400" cy="50405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ÓXIDO NÍTRICO INALATÓRIO</a:t>
            </a:r>
          </a:p>
          <a:p>
            <a:endParaRPr lang="pt-BR" dirty="0" smtClean="0"/>
          </a:p>
          <a:p>
            <a:r>
              <a:rPr lang="pt-BR" sz="2400" dirty="0" smtClean="0"/>
              <a:t>Para </a:t>
            </a:r>
            <a:r>
              <a:rPr lang="pt-BR" sz="2400" dirty="0"/>
              <a:t>pacientes com </a:t>
            </a:r>
            <a:r>
              <a:rPr lang="pt-BR" sz="2400" dirty="0" smtClean="0"/>
              <a:t>STA </a:t>
            </a:r>
            <a:r>
              <a:rPr lang="pt-BR" sz="2400" dirty="0"/>
              <a:t>que evoluem com falência respiratória, hipóxia e hipertensão pulmonar que não responderam ao tratamento </a:t>
            </a:r>
            <a:r>
              <a:rPr lang="pt-BR" sz="2400" dirty="0" smtClean="0"/>
              <a:t>inicial. </a:t>
            </a:r>
          </a:p>
          <a:p>
            <a:endParaRPr lang="pt-BR" sz="2400" dirty="0" smtClean="0"/>
          </a:p>
          <a:p>
            <a:r>
              <a:rPr lang="pt-BR" sz="2400" dirty="0" smtClean="0"/>
              <a:t>Reduz </a:t>
            </a:r>
            <a:r>
              <a:rPr lang="pt-BR" sz="2400" dirty="0"/>
              <a:t>as pressões pulmonares, aumentando a oxigenação, diminuindo a expressão de moléculas de adesão e aumentando a saturação da hemoglobina.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19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4462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1124744"/>
            <a:ext cx="7772400" cy="5688632"/>
          </a:xfrm>
        </p:spPr>
        <p:txBody>
          <a:bodyPr>
            <a:normAutofit fontScale="77500" lnSpcReduction="20000"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CORTICOSTERÓIDES</a:t>
            </a:r>
          </a:p>
          <a:p>
            <a:endParaRPr lang="pt-BR" dirty="0" smtClean="0"/>
          </a:p>
          <a:p>
            <a:r>
              <a:rPr lang="pt-BR" dirty="0" smtClean="0"/>
              <a:t>Parece </a:t>
            </a:r>
            <a:r>
              <a:rPr lang="pt-BR" dirty="0"/>
              <a:t>reduzir tempo de internação e duração da febre, necessidade de oxigênio e de analgesia com </a:t>
            </a:r>
            <a:r>
              <a:rPr lang="pt-BR" dirty="0" smtClean="0"/>
              <a:t>opióide </a:t>
            </a:r>
            <a:r>
              <a:rPr lang="pt-BR" dirty="0"/>
              <a:t>ou transfusão sanguínea em pacientes com STA de moderada a </a:t>
            </a:r>
            <a:r>
              <a:rPr lang="pt-BR" dirty="0" smtClean="0"/>
              <a:t>grave. Porém, </a:t>
            </a:r>
            <a:r>
              <a:rPr lang="pt-BR" dirty="0"/>
              <a:t>foi observado maior taxa de readmissão </a:t>
            </a:r>
            <a:r>
              <a:rPr lang="pt-BR" dirty="0" smtClean="0"/>
              <a:t>(</a:t>
            </a:r>
            <a:r>
              <a:rPr lang="pt-BR" dirty="0" smtClean="0">
                <a:solidFill>
                  <a:srgbClr val="FFFF00"/>
                </a:solidFill>
              </a:rPr>
              <a:t>efeito rebote</a:t>
            </a:r>
            <a:r>
              <a:rPr lang="pt-BR" dirty="0" smtClean="0"/>
              <a:t>) nos </a:t>
            </a:r>
            <a:r>
              <a:rPr lang="pt-BR" dirty="0"/>
              <a:t>primeiros 14 dias após o término do </a:t>
            </a:r>
            <a:r>
              <a:rPr lang="pt-BR" dirty="0" smtClean="0"/>
              <a:t>tto, </a:t>
            </a:r>
            <a:r>
              <a:rPr lang="pt-BR" dirty="0"/>
              <a:t>principalmente por crise dolorosa, em pacientes que receberam corticóide.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Está </a:t>
            </a:r>
            <a:r>
              <a:rPr lang="pt-BR" dirty="0"/>
              <a:t>estabelecido para pacientes com asma ou história de </a:t>
            </a:r>
            <a:r>
              <a:rPr lang="pt-BR" dirty="0" smtClean="0"/>
              <a:t>sibilância</a:t>
            </a:r>
            <a:r>
              <a:rPr lang="pt-BR" dirty="0"/>
              <a:t>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Atualmente </a:t>
            </a:r>
            <a:r>
              <a:rPr lang="pt-BR" dirty="0"/>
              <a:t>vem sendo utilizado com maior frequência em </a:t>
            </a:r>
            <a:r>
              <a:rPr lang="pt-BR" dirty="0" smtClean="0"/>
              <a:t>falcêmicos </a:t>
            </a:r>
            <a:r>
              <a:rPr lang="pt-BR" dirty="0"/>
              <a:t>não asmáticos com </a:t>
            </a:r>
            <a:r>
              <a:rPr lang="pt-BR" dirty="0" smtClean="0"/>
              <a:t>STA</a:t>
            </a:r>
            <a:r>
              <a:rPr lang="pt-BR" dirty="0"/>
              <a:t> </a:t>
            </a:r>
            <a:r>
              <a:rPr lang="pt-BR" dirty="0" smtClean="0"/>
              <a:t>grave.</a:t>
            </a:r>
          </a:p>
          <a:p>
            <a:r>
              <a:rPr lang="pt-BR" dirty="0" smtClean="0"/>
              <a:t>Há necessidade de mais estudos.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377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endParaRPr lang="pt-BR" i="1" dirty="0" smtClean="0"/>
          </a:p>
          <a:p>
            <a:r>
              <a:rPr lang="pt-BR" sz="7200" b="1" dirty="0"/>
              <a:t>Fisiopatologia das doenças falciformes: da mutação genética à insuficiência </a:t>
            </a:r>
            <a:r>
              <a:rPr lang="pt-BR" sz="7200" b="1" dirty="0" smtClean="0"/>
              <a:t>de múltiplos órgãos. </a:t>
            </a:r>
            <a:r>
              <a:rPr lang="pt-BR" sz="7200" i="1" dirty="0"/>
              <a:t>Zago MA et </a:t>
            </a:r>
            <a:r>
              <a:rPr lang="pt-BR" sz="7200" i="1" dirty="0" smtClean="0"/>
              <a:t>al. </a:t>
            </a:r>
            <a:r>
              <a:rPr lang="pt-BR" sz="7200" i="1" dirty="0"/>
              <a:t>Rev. bras. hematol. hemoter. 2007;</a:t>
            </a:r>
            <a:r>
              <a:rPr lang="pt-BR" sz="7200" b="1" i="1" dirty="0"/>
              <a:t>29</a:t>
            </a:r>
            <a:r>
              <a:rPr lang="pt-BR" sz="7200" i="1" dirty="0"/>
              <a:t>(3):207-214</a:t>
            </a:r>
          </a:p>
          <a:p>
            <a:endParaRPr lang="pt-BR" sz="7200" i="1" dirty="0" smtClean="0"/>
          </a:p>
          <a:p>
            <a:r>
              <a:rPr lang="pt-BR" sz="7200" i="1" dirty="0" smtClean="0"/>
              <a:t>Manual </a:t>
            </a:r>
            <a:r>
              <a:rPr lang="pt-BR" sz="7200" i="1" dirty="0"/>
              <a:t>de Educação em </a:t>
            </a:r>
            <a:r>
              <a:rPr lang="pt-BR" sz="7200" i="1" dirty="0" smtClean="0"/>
              <a:t>Saúde - </a:t>
            </a:r>
            <a:r>
              <a:rPr lang="pt-BR" sz="7200" dirty="0" smtClean="0"/>
              <a:t>Volume 2- Linha </a:t>
            </a:r>
            <a:r>
              <a:rPr lang="pt-BR" sz="7200" dirty="0"/>
              <a:t>de Cuidado </a:t>
            </a:r>
            <a:r>
              <a:rPr lang="pt-BR" sz="7200" dirty="0" smtClean="0"/>
              <a:t>em Doença Falciforme Série </a:t>
            </a:r>
            <a:r>
              <a:rPr lang="pt-BR" sz="7200" dirty="0"/>
              <a:t>A. Normas e Manuais </a:t>
            </a:r>
            <a:r>
              <a:rPr lang="pt-BR" sz="7200" dirty="0" smtClean="0"/>
              <a:t>Técnicos – Ministério da Saúde. Brasília </a:t>
            </a:r>
            <a:r>
              <a:rPr lang="pt-BR" sz="7200" dirty="0"/>
              <a:t>– </a:t>
            </a:r>
            <a:r>
              <a:rPr lang="pt-BR" sz="7200" dirty="0" smtClean="0"/>
              <a:t>DF 2009</a:t>
            </a:r>
          </a:p>
          <a:p>
            <a:endParaRPr lang="pt-BR" sz="7200" dirty="0"/>
          </a:p>
          <a:p>
            <a:r>
              <a:rPr lang="pt-BR" sz="7200" b="1" dirty="0" smtClean="0"/>
              <a:t>Síndrome </a:t>
            </a:r>
            <a:r>
              <a:rPr lang="pt-BR" sz="7200" b="1" dirty="0"/>
              <a:t>torácica aguda: revisão geral atualizada e uma proposta de protocolo para diagnóstico e conduta </a:t>
            </a:r>
            <a:r>
              <a:rPr lang="pt-BR" sz="7200" dirty="0" smtClean="0"/>
              <a:t>- MONOGRAFIA </a:t>
            </a:r>
            <a:r>
              <a:rPr lang="pt-BR" sz="7200" dirty="0"/>
              <a:t>DE ESPECIALIZAÇÃO EM </a:t>
            </a:r>
            <a:r>
              <a:rPr lang="pt-BR" sz="7200" dirty="0" smtClean="0"/>
              <a:t>PEDIATRIA. Brasília/DF 2011</a:t>
            </a:r>
          </a:p>
          <a:p>
            <a:endParaRPr lang="pt-BR" sz="7200" dirty="0"/>
          </a:p>
          <a:p>
            <a:r>
              <a:rPr lang="pt-BR" sz="7200" dirty="0" smtClean="0"/>
              <a:t>Doença Falciforme. Condutas Básicas para Tratamento – Ministério da Saúde – Brasília-DF 2012</a:t>
            </a:r>
          </a:p>
          <a:p>
            <a:endParaRPr lang="pt-BR" dirty="0"/>
          </a:p>
          <a:p>
            <a:endParaRPr lang="pt-BR" dirty="0" smtClean="0"/>
          </a:p>
          <a:p>
            <a:pPr marL="68580" indent="0">
              <a:buNone/>
            </a:pPr>
            <a:endParaRPr lang="pt-BR" dirty="0"/>
          </a:p>
          <a:p>
            <a:pPr marL="68580" indent="0">
              <a:buNone/>
            </a:pPr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015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777</TotalTime>
  <Words>2116</Words>
  <Application>Microsoft Office PowerPoint</Application>
  <PresentationFormat>Apresentação na tela (4:3)</PresentationFormat>
  <Paragraphs>489</Paragraphs>
  <Slides>65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65</vt:i4>
      </vt:variant>
    </vt:vector>
  </HeadingPairs>
  <TitlesOfParts>
    <vt:vector size="66" baseType="lpstr">
      <vt:lpstr>Metrô</vt:lpstr>
      <vt:lpstr>CASO CLÍNICO Anemia Falciforme</vt:lpstr>
      <vt:lpstr>ADMISSÃO – PS/HMIB</vt:lpstr>
      <vt:lpstr>Apresentação do PowerPoint</vt:lpstr>
      <vt:lpstr>Apresentação do PowerPoint</vt:lpstr>
      <vt:lpstr>Apresentação do PowerPoint</vt:lpstr>
      <vt:lpstr>Apresentação do PowerPoint</vt:lpstr>
      <vt:lpstr>EXAMES LABORATORIAIS - PS</vt:lpstr>
      <vt:lpstr>Rx DE TÓRAX</vt:lpstr>
      <vt:lpstr>Apresentação do PowerPoint</vt:lpstr>
      <vt:lpstr>Apresentação do PowerPoint</vt:lpstr>
      <vt:lpstr> DISCUSSÃO   HIPÓTESES DIAGNÓSTICAS  POSSIBILIDADES TERAPÊUTICAS  </vt:lpstr>
      <vt:lpstr>PRESCRIÇÃO - PS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Suponha que os exames chegaram no fim de semana e não havia staff para discutir o caso. E agora, QUAL SERIA A CONDUTA?</vt:lpstr>
      <vt:lpstr>Desfecho:</vt:lpstr>
      <vt:lpstr>DOENÇA FALCIFORME SÍNDROME TORÁCICA AGUDA</vt:lpstr>
      <vt:lpstr>INTRODUÇÃO</vt:lpstr>
      <vt:lpstr>EPIDEMIOLOGIA</vt:lpstr>
      <vt:lpstr>EPIDEMIOLOGIA</vt:lpstr>
      <vt:lpstr>FISIOPATOLOGIA</vt:lpstr>
      <vt:lpstr>FISIOPATOLOGIA GENÉTICA</vt:lpstr>
      <vt:lpstr>FISIOPATOLOGIA GENÉTICA</vt:lpstr>
      <vt:lpstr>FISIOPATOLOGIA POLIMERIZAÇÃO/ INFLAMAÇÃO/ VASOCLUSÃO</vt:lpstr>
      <vt:lpstr>Apresentação do PowerPoint</vt:lpstr>
      <vt:lpstr>Apresentação do PowerPoint</vt:lpstr>
      <vt:lpstr>FISIOPATOLOGIA  HEMÓLISE</vt:lpstr>
      <vt:lpstr>MANIFESTAÇÕES CLÍNICAS</vt:lpstr>
      <vt:lpstr>MANIFESTAÇÕES CLÍNICAS</vt:lpstr>
      <vt:lpstr>SÍNDROME TORÁCICA AGUDA</vt:lpstr>
      <vt:lpstr>DEFINIÇÃO</vt:lpstr>
      <vt:lpstr>EPIDEMIOLOGIA</vt:lpstr>
      <vt:lpstr>FATORES DE RISCO</vt:lpstr>
      <vt:lpstr>ETIOLOGIA/FISIOPATOLOGIA</vt:lpstr>
      <vt:lpstr>ETIOLOGIA</vt:lpstr>
      <vt:lpstr>ETIOLOGIA</vt:lpstr>
      <vt:lpstr>ETIOLOGIA</vt:lpstr>
      <vt:lpstr>ETIOLOGIA</vt:lpstr>
      <vt:lpstr>Apresentação do PowerPoint</vt:lpstr>
      <vt:lpstr>Apresentação do PowerPoint</vt:lpstr>
      <vt:lpstr>ETIOLOGIA</vt:lpstr>
      <vt:lpstr>QUADRO CLÍNICO</vt:lpstr>
      <vt:lpstr>DIAGNÓSTICO</vt:lpstr>
      <vt:lpstr>DIAGNÓSTICO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Apresentação do PowerPoint</vt:lpstr>
      <vt:lpstr>TRATAMENTO</vt:lpstr>
      <vt:lpstr>TRATAMENTO</vt:lpstr>
      <vt:lpstr>REFERÊNCIAS BIBLIOGRÁFICAS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Ricardo</dc:creator>
  <cp:lastModifiedBy>paulo</cp:lastModifiedBy>
  <cp:revision>81</cp:revision>
  <dcterms:created xsi:type="dcterms:W3CDTF">2013-09-18T22:24:21Z</dcterms:created>
  <dcterms:modified xsi:type="dcterms:W3CDTF">2013-10-01T01:10:23Z</dcterms:modified>
</cp:coreProperties>
</file>