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63" r:id="rId38"/>
    <p:sldId id="264" r:id="rId39"/>
    <p:sldId id="265" r:id="rId40"/>
    <p:sldId id="266" r:id="rId41"/>
    <p:sldId id="267" r:id="rId42"/>
    <p:sldId id="298" r:id="rId4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809B-D9A7-42FE-81FC-D0F06F675E2F}" type="datetimeFigureOut">
              <a:rPr lang="pt-BR" smtClean="0"/>
              <a:t>24/09/2013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D880-2C65-4062-9169-5380BA50CE10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809B-D9A7-42FE-81FC-D0F06F675E2F}" type="datetimeFigureOut">
              <a:rPr lang="pt-BR" smtClean="0"/>
              <a:t>24/09/2013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D880-2C65-4062-9169-5380BA50CE10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809B-D9A7-42FE-81FC-D0F06F675E2F}" type="datetimeFigureOut">
              <a:rPr lang="pt-BR" smtClean="0"/>
              <a:t>24/09/2013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D880-2C65-4062-9169-5380BA50CE10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809B-D9A7-42FE-81FC-D0F06F675E2F}" type="datetimeFigureOut">
              <a:rPr lang="pt-BR" smtClean="0"/>
              <a:t>24/09/2013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D880-2C65-4062-9169-5380BA50CE10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809B-D9A7-42FE-81FC-D0F06F675E2F}" type="datetimeFigureOut">
              <a:rPr lang="pt-BR" smtClean="0"/>
              <a:t>24/09/2013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D880-2C65-4062-9169-5380BA50CE10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809B-D9A7-42FE-81FC-D0F06F675E2F}" type="datetimeFigureOut">
              <a:rPr lang="pt-BR" smtClean="0"/>
              <a:t>24/09/2013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D880-2C65-4062-9169-5380BA50CE10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809B-D9A7-42FE-81FC-D0F06F675E2F}" type="datetimeFigureOut">
              <a:rPr lang="pt-BR" smtClean="0"/>
              <a:t>24/09/2013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D880-2C65-4062-9169-5380BA50CE10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809B-D9A7-42FE-81FC-D0F06F675E2F}" type="datetimeFigureOut">
              <a:rPr lang="pt-BR" smtClean="0"/>
              <a:t>24/09/2013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D880-2C65-4062-9169-5380BA50CE10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809B-D9A7-42FE-81FC-D0F06F675E2F}" type="datetimeFigureOut">
              <a:rPr lang="pt-BR" smtClean="0"/>
              <a:t>24/09/2013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D880-2C65-4062-9169-5380BA50CE10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809B-D9A7-42FE-81FC-D0F06F675E2F}" type="datetimeFigureOut">
              <a:rPr lang="pt-BR" smtClean="0"/>
              <a:t>24/09/2013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D880-2C65-4062-9169-5380BA50CE10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D809B-D9A7-42FE-81FC-D0F06F675E2F}" type="datetimeFigureOut">
              <a:rPr lang="pt-BR" smtClean="0"/>
              <a:t>24/09/2013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FD880-2C65-4062-9169-5380BA50CE10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F3D809B-D9A7-42FE-81FC-D0F06F675E2F}" type="datetimeFigureOut">
              <a:rPr lang="pt-BR" smtClean="0"/>
              <a:t>24/09/2013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1B7FD880-2C65-4062-9169-5380BA50CE10}" type="slidenum">
              <a:rPr lang="pt-BR" smtClean="0"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576" y="1412776"/>
            <a:ext cx="7848600" cy="1927225"/>
          </a:xfrm>
        </p:spPr>
        <p:txBody>
          <a:bodyPr/>
          <a:lstStyle/>
          <a:p>
            <a:pPr algn="ctr"/>
            <a:r>
              <a:rPr lang="pt-BR" sz="4000" b="1" dirty="0" smtClean="0"/>
              <a:t>CASO CLÍNICO</a:t>
            </a:r>
            <a:r>
              <a:rPr lang="pt-BR" sz="4000" dirty="0" smtClean="0"/>
              <a:t/>
            </a:r>
            <a:br>
              <a:rPr lang="pt-BR" sz="4000" dirty="0" smtClean="0"/>
            </a:br>
            <a:r>
              <a:rPr lang="pt-BR" sz="4000" b="1" i="1" dirty="0" smtClean="0">
                <a:solidFill>
                  <a:srgbClr val="0099FF"/>
                </a:solidFill>
              </a:rPr>
              <a:t>Infecção no trato urinário</a:t>
            </a:r>
            <a:endParaRPr lang="pt-BR" sz="4000" b="1" i="1" dirty="0">
              <a:solidFill>
                <a:srgbClr val="0099FF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7504" y="3886200"/>
            <a:ext cx="9036496" cy="1752600"/>
          </a:xfrm>
        </p:spPr>
        <p:txBody>
          <a:bodyPr>
            <a:noAutofit/>
          </a:bodyPr>
          <a:lstStyle/>
          <a:p>
            <a:pPr algn="ctr"/>
            <a:r>
              <a:rPr lang="pt-BR" sz="2000" dirty="0" smtClean="0"/>
              <a:t>Apresentação:</a:t>
            </a:r>
            <a:r>
              <a:rPr lang="pt-BR" sz="2000" i="1" dirty="0" smtClean="0"/>
              <a:t> Leandro Silva Pádua</a:t>
            </a:r>
          </a:p>
          <a:p>
            <a:pPr algn="ctr"/>
            <a:r>
              <a:rPr lang="pt-BR" sz="2000" dirty="0" smtClean="0"/>
              <a:t>Programa de Internato em Saúde da Criança – 6º ano</a:t>
            </a:r>
          </a:p>
          <a:p>
            <a:pPr algn="ctr"/>
            <a:r>
              <a:rPr lang="pt-BR" sz="2000" dirty="0" smtClean="0"/>
              <a:t>Coordenação: </a:t>
            </a:r>
            <a:r>
              <a:rPr lang="pt-BR" sz="2000" i="1" dirty="0" smtClean="0"/>
              <a:t>Luciana Sugai</a:t>
            </a:r>
          </a:p>
          <a:p>
            <a:pPr algn="ctr"/>
            <a:r>
              <a:rPr lang="pt-BR" sz="2000" i="1" dirty="0" smtClean="0"/>
              <a:t>Escola Superior de Ciências da Saúde (ESCS)/SESDF</a:t>
            </a:r>
          </a:p>
          <a:p>
            <a:pPr algn="ctr"/>
            <a:r>
              <a:rPr lang="pt-BR" sz="2000" i="1" dirty="0" smtClean="0">
                <a:hlinkClick r:id="rId2"/>
              </a:rPr>
              <a:t>www.paulomargotto.com.br</a:t>
            </a:r>
            <a:endParaRPr lang="pt-BR" sz="2000" i="1" dirty="0" smtClean="0"/>
          </a:p>
          <a:p>
            <a:pPr algn="ctr"/>
            <a:r>
              <a:rPr lang="pt-BR" sz="2000" i="1" dirty="0" smtClean="0"/>
              <a:t>Brasília, 23 de setembro de 2013</a:t>
            </a:r>
            <a:endParaRPr lang="pt-BR" sz="2000" i="1" dirty="0"/>
          </a:p>
        </p:txBody>
      </p:sp>
      <p:pic>
        <p:nvPicPr>
          <p:cNvPr id="4" name="Picture 7" descr="dfsfdfsf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525" cy="14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masd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0" y="5552618"/>
            <a:ext cx="1740509" cy="130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30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CASO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t-BR" dirty="0" smtClean="0"/>
              <a:t>Admissão PS-HMIB:</a:t>
            </a:r>
          </a:p>
          <a:p>
            <a:pPr marL="0" indent="0">
              <a:buNone/>
            </a:pPr>
            <a:r>
              <a:rPr lang="pt-BR" dirty="0" smtClean="0"/>
              <a:t>04/09/2013</a:t>
            </a:r>
          </a:p>
          <a:p>
            <a:r>
              <a:rPr lang="pt-BR" dirty="0"/>
              <a:t>Identificação: </a:t>
            </a:r>
            <a:r>
              <a:rPr lang="pt-BR" dirty="0" smtClean="0"/>
              <a:t>M.G.S.C., </a:t>
            </a:r>
            <a:r>
              <a:rPr lang="pt-BR" dirty="0"/>
              <a:t>7 meses, procedente de Vicente Pires.</a:t>
            </a:r>
            <a:br>
              <a:rPr lang="pt-BR" dirty="0"/>
            </a:br>
            <a:r>
              <a:rPr lang="pt-BR" dirty="0"/>
              <a:t>P: 7.500</a:t>
            </a:r>
            <a:br>
              <a:rPr lang="pt-BR" dirty="0"/>
            </a:br>
            <a:r>
              <a:rPr lang="pt-BR" dirty="0"/>
              <a:t>Informante: Pai (Marcos) - regular </a:t>
            </a:r>
            <a:r>
              <a:rPr lang="pt-BR" dirty="0" smtClean="0"/>
              <a:t>informante</a:t>
            </a:r>
          </a:p>
          <a:p>
            <a:endParaRPr lang="pt-BR" dirty="0" smtClean="0"/>
          </a:p>
          <a:p>
            <a:r>
              <a:rPr lang="pt-BR" dirty="0" smtClean="0"/>
              <a:t>Queixa </a:t>
            </a:r>
            <a:r>
              <a:rPr lang="pt-BR" dirty="0"/>
              <a:t>principal: </a:t>
            </a:r>
            <a:r>
              <a:rPr lang="pt-BR" dirty="0" smtClean="0"/>
              <a:t>Febre</a:t>
            </a:r>
          </a:p>
          <a:p>
            <a:endParaRPr lang="pt-BR" dirty="0" smtClean="0"/>
          </a:p>
          <a:p>
            <a:r>
              <a:rPr lang="pt-BR" dirty="0" smtClean="0"/>
              <a:t>HDA</a:t>
            </a:r>
            <a:r>
              <a:rPr lang="pt-BR" dirty="0"/>
              <a:t>: Pai relata que iniciou febre ontem e procurou atendimento médico neste hospital</a:t>
            </a:r>
            <a:br>
              <a:rPr lang="pt-BR" dirty="0"/>
            </a:br>
            <a:r>
              <a:rPr lang="pt-BR" dirty="0"/>
              <a:t>Nega outras queixas.</a:t>
            </a:r>
          </a:p>
        </p:txBody>
      </p:sp>
    </p:spTree>
    <p:extLst>
      <p:ext uri="{BB962C8B-B14F-4D97-AF65-F5344CB8AC3E}">
        <p14:creationId xmlns:p14="http://schemas.microsoft.com/office/powerpoint/2010/main" val="245263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CASO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Antecedentes fisiológicos e hábitos de vida: Nasceu de parto cesáreo por opção da mãe; não está com o cartão da criança. Mas refere que nasceu bem, pesando 2800g e com 50cm de comprimento. Mamou exclusivamente até os 3 meses de vida. Hoje alimenta-se de papinhas salgadas e de frutas, bem como Ninho+, segundo pai, orientado pelo pediatra.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4699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CASO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Antecedentes patológicos pessoais e familiares: Nega patologias, uso de medicações, cirurgias prévias ou internações. Nega doenças na família</a:t>
            </a:r>
          </a:p>
          <a:p>
            <a:endParaRPr lang="pt-BR" dirty="0" smtClean="0"/>
          </a:p>
          <a:p>
            <a:r>
              <a:rPr lang="pt-BR" dirty="0" smtClean="0"/>
              <a:t>Ao </a:t>
            </a:r>
            <a:r>
              <a:rPr lang="pt-BR" dirty="0"/>
              <a:t>exame:</a:t>
            </a:r>
          </a:p>
          <a:p>
            <a:pPr lvl="1"/>
            <a:r>
              <a:rPr lang="pt-BR" dirty="0"/>
              <a:t>BEG, hidratado, corado, </a:t>
            </a:r>
            <a:r>
              <a:rPr lang="pt-BR" dirty="0" smtClean="0"/>
              <a:t>anictérico, </a:t>
            </a:r>
            <a:r>
              <a:rPr lang="pt-BR" dirty="0"/>
              <a:t>febril no momento (38.4ºC). Acordado, ativo e reativo</a:t>
            </a:r>
          </a:p>
          <a:p>
            <a:pPr lvl="1"/>
            <a:r>
              <a:rPr lang="pt-BR" dirty="0"/>
              <a:t>Ap card: RCR, 2T, BNF, não ausculto sopros</a:t>
            </a:r>
          </a:p>
          <a:p>
            <a:pPr lvl="1"/>
            <a:r>
              <a:rPr lang="pt-BR" dirty="0"/>
              <a:t>Ap resp: MVF, não ausculto ruídos adventícios. Ausculta prejudicada pelo choro da criança</a:t>
            </a:r>
          </a:p>
          <a:p>
            <a:pPr lvl="1"/>
            <a:r>
              <a:rPr lang="pt-BR" dirty="0"/>
              <a:t>Abdome: Plano, flácido, indolor, não palpo VMG</a:t>
            </a:r>
          </a:p>
          <a:p>
            <a:pPr lvl="1"/>
            <a:r>
              <a:rPr lang="pt-BR" dirty="0"/>
              <a:t>Extremidades: bem perfundidas, sem edemas.</a:t>
            </a:r>
          </a:p>
          <a:p>
            <a:pPr lvl="1"/>
            <a:r>
              <a:rPr lang="pt-BR" dirty="0"/>
              <a:t>Neuro: </a:t>
            </a:r>
            <a:r>
              <a:rPr lang="pt-BR" dirty="0" smtClean="0"/>
              <a:t>pupilas </a:t>
            </a:r>
            <a:r>
              <a:rPr lang="pt-BR" dirty="0"/>
              <a:t>isocóricas, fotorreagente</a:t>
            </a:r>
            <a:r>
              <a:rPr lang="pt-BR" dirty="0" smtClean="0"/>
              <a:t>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8850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CASO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1556792"/>
            <a:ext cx="2814784" cy="2592288"/>
          </a:xfrm>
        </p:spPr>
        <p:txBody>
          <a:bodyPr>
            <a:normAutofit lnSpcReduction="10000"/>
          </a:bodyPr>
          <a:lstStyle/>
          <a:p>
            <a:r>
              <a:rPr lang="pt-BR" sz="2400" dirty="0" smtClean="0"/>
              <a:t>Exames complementares </a:t>
            </a:r>
            <a:r>
              <a:rPr lang="pt-BR" sz="2400" i="1" dirty="0" smtClean="0"/>
              <a:t>(extraídos do TrackCare – não constavam na história da admissão):</a:t>
            </a:r>
          </a:p>
          <a:p>
            <a:endParaRPr lang="pt-BR" dirty="0"/>
          </a:p>
        </p:txBody>
      </p:sp>
      <p:pic>
        <p:nvPicPr>
          <p:cNvPr id="4" name="Imagem 3"/>
          <p:cNvPicPr/>
          <p:nvPr/>
        </p:nvPicPr>
        <p:blipFill rotWithShape="1">
          <a:blip r:embed="rId2"/>
          <a:srcRect t="3765" r="46737" b="7147"/>
          <a:stretch/>
        </p:blipFill>
        <p:spPr bwMode="auto">
          <a:xfrm>
            <a:off x="3203848" y="1285213"/>
            <a:ext cx="5616624" cy="37576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Imagem 4"/>
          <p:cNvPicPr/>
          <p:nvPr/>
        </p:nvPicPr>
        <p:blipFill rotWithShape="1">
          <a:blip r:embed="rId3"/>
          <a:srcRect t="64620" r="46737" b="7148"/>
          <a:stretch/>
        </p:blipFill>
        <p:spPr bwMode="auto">
          <a:xfrm>
            <a:off x="3203848" y="5049403"/>
            <a:ext cx="5616624" cy="128973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Imagem 5"/>
          <p:cNvPicPr/>
          <p:nvPr/>
        </p:nvPicPr>
        <p:blipFill rotWithShape="1">
          <a:blip r:embed="rId4"/>
          <a:srcRect t="49249" r="57848" b="41340"/>
          <a:stretch/>
        </p:blipFill>
        <p:spPr bwMode="auto">
          <a:xfrm>
            <a:off x="77951" y="5322428"/>
            <a:ext cx="3096344" cy="6778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0766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CASO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t-BR" sz="3600" b="1" dirty="0" smtClean="0"/>
          </a:p>
          <a:p>
            <a:pPr marL="0" indent="0" algn="ctr">
              <a:buNone/>
            </a:pPr>
            <a:r>
              <a:rPr lang="pt-BR" sz="3600" b="1" dirty="0" smtClean="0"/>
              <a:t>HIPÓTESES DIAGNÓSTICAS ?</a:t>
            </a:r>
          </a:p>
          <a:p>
            <a:pPr marL="0" indent="0" algn="ctr">
              <a:buNone/>
            </a:pPr>
            <a:endParaRPr lang="pt-BR" sz="3600" b="1" dirty="0" smtClean="0"/>
          </a:p>
          <a:p>
            <a:pPr marL="0" indent="0" algn="ctr">
              <a:buNone/>
            </a:pPr>
            <a:r>
              <a:rPr lang="pt-BR" sz="3600" b="1" dirty="0" smtClean="0"/>
              <a:t>CONDUTA ?</a:t>
            </a:r>
          </a:p>
          <a:p>
            <a:pPr marL="0" indent="0" algn="ctr">
              <a:buNone/>
            </a:pPr>
            <a:endParaRPr lang="pt-BR" sz="3600" b="1" dirty="0" smtClean="0"/>
          </a:p>
          <a:p>
            <a:pPr marL="0" indent="0" algn="ctr">
              <a:buNone/>
            </a:pPr>
            <a:r>
              <a:rPr lang="pt-BR" sz="3600" b="1" dirty="0" smtClean="0"/>
              <a:t>COMENTÁRIOS ...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284009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INFECÇÃO DO TRATO URINÁRIO NA INFÂNCIA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5273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É</a:t>
            </a:r>
            <a:r>
              <a:rPr lang="pt-BR" dirty="0" smtClean="0"/>
              <a:t> uma das infecções bacterianas que mais acomete crianças no Brasil e corresponde queixa frequente nas emergências infantis (aprox 14% das consultas).</a:t>
            </a:r>
          </a:p>
          <a:p>
            <a:r>
              <a:rPr lang="pt-BR" dirty="0" smtClean="0"/>
              <a:t>O diagnóstico de ITU é um desafio, principalmente em menores de 2 anos de idade, pois apresentam sintomas inespecíficos e a coleta de urina é dificultada pela falta de controle esfincteriano.</a:t>
            </a:r>
          </a:p>
          <a:p>
            <a:r>
              <a:rPr lang="pt-BR" dirty="0" smtClean="0"/>
              <a:t>Quando acomete o parênquima renal, pode levar a cicatrizes renais, hipertensão e doença renal crônica.</a:t>
            </a:r>
          </a:p>
        </p:txBody>
      </p:sp>
    </p:spTree>
    <p:extLst>
      <p:ext uri="{BB962C8B-B14F-4D97-AF65-F5344CB8AC3E}">
        <p14:creationId xmlns:p14="http://schemas.microsoft.com/office/powerpoint/2010/main" val="371614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DEFINIÇÃO: invasão e multiplicação de micro-organismos potencialmente patogênicos em qualquer segmento do trato urinário.</a:t>
            </a:r>
          </a:p>
          <a:p>
            <a:r>
              <a:rPr lang="pt-BR" dirty="0" smtClean="0"/>
              <a:t>Infecção urinária recorrente ou infecção urinária de repetição é aquela na qual o paciente  apresenta dois ou mais episódios infecciosos em seis meses ou pelo menos três episódios em um ano.</a:t>
            </a:r>
          </a:p>
        </p:txBody>
      </p:sp>
    </p:spTree>
    <p:extLst>
      <p:ext uri="{BB962C8B-B14F-4D97-AF65-F5344CB8AC3E}">
        <p14:creationId xmlns:p14="http://schemas.microsoft.com/office/powerpoint/2010/main" val="206192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Epidemiologia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sz="2800" dirty="0" smtClean="0"/>
              <a:t>A ITU é uma das infecções bacterianas mais frequentes em lactentes, especialmente nos primeiros meses de vida.</a:t>
            </a:r>
          </a:p>
          <a:p>
            <a:r>
              <a:rPr lang="pt-BR" sz="2800" dirty="0" smtClean="0"/>
              <a:t>Incidência: 3-5% crianças do sexo ♀ e em 1-2% do sexo ♂.</a:t>
            </a:r>
          </a:p>
          <a:p>
            <a:r>
              <a:rPr lang="pt-BR" sz="2800" dirty="0" smtClean="0"/>
              <a:t>Fatores de risco individuais: </a:t>
            </a:r>
          </a:p>
          <a:p>
            <a:pPr lvl="1"/>
            <a:r>
              <a:rPr lang="pt-BR" dirty="0" smtClean="0"/>
              <a:t>♀: raça branca, &lt; 12 m, Tax ≥ 39°C, febre ≥ 48hs e ausência de outro foco infeccioso; </a:t>
            </a:r>
          </a:p>
          <a:p>
            <a:pPr lvl="1"/>
            <a:r>
              <a:rPr lang="pt-BR" dirty="0" smtClean="0"/>
              <a:t>♂: raça não negra, Tax ≥ 39°C, febre &gt;24hs e ausência de outro foco infeccioso.</a:t>
            </a:r>
          </a:p>
          <a:p>
            <a:r>
              <a:rPr lang="pt-BR" sz="2800" dirty="0" smtClean="0"/>
              <a:t>Lactentes: ♂ &gt; ♀ até 1 ano (relação de 4:1);   ♂ &lt; ♀após 1 ano (relação de 1:10).</a:t>
            </a:r>
          </a:p>
        </p:txBody>
      </p:sp>
    </p:spTree>
    <p:extLst>
      <p:ext uri="{BB962C8B-B14F-4D97-AF65-F5344CB8AC3E}">
        <p14:creationId xmlns:p14="http://schemas.microsoft.com/office/powerpoint/2010/main" val="132471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Epidemiologia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pt-BR" dirty="0" smtClean="0"/>
              <a:t>Recorrência: cerca de 70% das meninas desenvolvem um 2º episódio e de 15-20% dos meninos, no primeiro ano de vida.</a:t>
            </a:r>
          </a:p>
          <a:p>
            <a:r>
              <a:rPr lang="pt-BR" sz="2800" dirty="0" smtClean="0"/>
              <a:t>Riscos de recorrência:</a:t>
            </a:r>
          </a:p>
          <a:p>
            <a:pPr lvl="1"/>
            <a:r>
              <a:rPr lang="pt-BR" dirty="0" smtClean="0"/>
              <a:t>Idade &lt; 6m no primeiro episódio;</a:t>
            </a:r>
          </a:p>
          <a:p>
            <a:pPr lvl="1"/>
            <a:r>
              <a:rPr lang="pt-BR" dirty="0" smtClean="0"/>
              <a:t>Presença de refluxo vésico-ureteral com dilatação de vias urinárias;</a:t>
            </a:r>
          </a:p>
          <a:p>
            <a:pPr lvl="1"/>
            <a:r>
              <a:rPr lang="pt-BR" dirty="0" smtClean="0"/>
              <a:t>Cicatriz renal detectada no primeiro episódio, sendo que esta pode ter origem congênita.</a:t>
            </a:r>
          </a:p>
        </p:txBody>
      </p:sp>
    </p:spTree>
    <p:extLst>
      <p:ext uri="{BB962C8B-B14F-4D97-AF65-F5344CB8AC3E}">
        <p14:creationId xmlns:p14="http://schemas.microsoft.com/office/powerpoint/2010/main" val="45123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Patogênese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Duas vias de infecção:</a:t>
            </a:r>
          </a:p>
          <a:p>
            <a:pPr lvl="1"/>
            <a:r>
              <a:rPr lang="pt-BR" dirty="0" smtClean="0"/>
              <a:t>Via hematogênica: período neonatal.</a:t>
            </a:r>
          </a:p>
          <a:p>
            <a:pPr lvl="1"/>
            <a:r>
              <a:rPr lang="pt-BR" dirty="0" smtClean="0"/>
              <a:t>Via </a:t>
            </a:r>
            <a:r>
              <a:rPr lang="pt-BR" dirty="0"/>
              <a:t>ascendente: </a:t>
            </a:r>
            <a:r>
              <a:rPr lang="pt-BR" dirty="0" smtClean="0"/>
              <a:t>principal </a:t>
            </a:r>
            <a:r>
              <a:rPr lang="pt-BR" dirty="0"/>
              <a:t>forma de </a:t>
            </a:r>
            <a:r>
              <a:rPr lang="pt-BR" dirty="0" smtClean="0"/>
              <a:t>contaminação.</a:t>
            </a:r>
            <a:endParaRPr lang="pt-BR" dirty="0"/>
          </a:p>
          <a:p>
            <a:pPr marL="914400" lvl="2" indent="0">
              <a:buNone/>
            </a:pPr>
            <a:r>
              <a:rPr lang="pt-BR" dirty="0"/>
              <a:t>Os patógenos ascendem através da uretra para colonizar as vias </a:t>
            </a:r>
            <a:r>
              <a:rPr lang="pt-BR" dirty="0" smtClean="0"/>
              <a:t>urinárias, através de processo de adesão às células uroepiteliais em um processo ativo (adesinas bacterianas – </a:t>
            </a:r>
            <a:r>
              <a:rPr lang="pt-BR" i="1" dirty="0" smtClean="0"/>
              <a:t>pili – </a:t>
            </a:r>
            <a:r>
              <a:rPr lang="pt-BR" dirty="0" smtClean="0"/>
              <a:t>e receptores trans-membrana – </a:t>
            </a:r>
            <a:r>
              <a:rPr lang="pt-BR" i="1" dirty="0" smtClean="0"/>
              <a:t>toll-like</a:t>
            </a:r>
            <a:r>
              <a:rPr lang="pt-BR" dirty="0"/>
              <a:t>)</a:t>
            </a:r>
            <a:endParaRPr lang="pt-BR" dirty="0" smtClean="0"/>
          </a:p>
          <a:p>
            <a:pPr marL="914400" lvl="2" indent="0"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01431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Patogênese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Varia conforme fatores do hospedeiro:</a:t>
            </a:r>
          </a:p>
          <a:p>
            <a:pPr lvl="1"/>
            <a:r>
              <a:rPr lang="pt-BR" dirty="0" smtClean="0"/>
              <a:t>Idade</a:t>
            </a:r>
          </a:p>
          <a:p>
            <a:pPr lvl="1"/>
            <a:r>
              <a:rPr lang="pt-BR" dirty="0" smtClean="0"/>
              <a:t>Circuncisão</a:t>
            </a:r>
          </a:p>
          <a:p>
            <a:pPr lvl="1"/>
            <a:r>
              <a:rPr lang="pt-BR" dirty="0" smtClean="0"/>
              <a:t>Sexo feminino</a:t>
            </a:r>
          </a:p>
          <a:p>
            <a:pPr lvl="1"/>
            <a:r>
              <a:rPr lang="pt-BR" dirty="0" smtClean="0"/>
              <a:t>Raça</a:t>
            </a:r>
          </a:p>
          <a:p>
            <a:pPr lvl="1"/>
            <a:r>
              <a:rPr lang="pt-BR" dirty="0" smtClean="0"/>
              <a:t>Fatores genéticos </a:t>
            </a:r>
          </a:p>
          <a:p>
            <a:pPr lvl="1"/>
            <a:r>
              <a:rPr lang="pt-BR" dirty="0" smtClean="0"/>
              <a:t>Obstrução do trato urinário</a:t>
            </a:r>
          </a:p>
          <a:p>
            <a:pPr lvl="1"/>
            <a:r>
              <a:rPr lang="pt-BR" dirty="0" smtClean="0"/>
              <a:t>Disfunção de eliminações</a:t>
            </a:r>
          </a:p>
          <a:p>
            <a:pPr lvl="1"/>
            <a:r>
              <a:rPr lang="pt-BR" dirty="0" smtClean="0"/>
              <a:t>Refluxo Vésico-ureteral</a:t>
            </a:r>
          </a:p>
          <a:p>
            <a:pPr lvl="1"/>
            <a:r>
              <a:rPr lang="pt-BR" dirty="0" smtClean="0"/>
              <a:t>Atividade Sexual</a:t>
            </a:r>
          </a:p>
          <a:p>
            <a:pPr lvl="1"/>
            <a:r>
              <a:rPr lang="pt-BR" dirty="0" smtClean="0"/>
              <a:t>Cateterização vesical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4020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Etiologia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Micro-organismos Gram-negativos provenientes das fezes</a:t>
            </a:r>
          </a:p>
          <a:p>
            <a:pPr lvl="2"/>
            <a:r>
              <a:rPr lang="pt-BR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E. coli 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80-90% das ITUs em crianças</a:t>
            </a:r>
          </a:p>
          <a:p>
            <a:pPr lvl="2"/>
            <a:r>
              <a:rPr lang="pt-BR" i="1" dirty="0" smtClean="0"/>
              <a:t>Proteus sp </a:t>
            </a:r>
            <a:r>
              <a:rPr lang="pt-BR" dirty="0" smtClean="0"/>
              <a:t>mais frequentes em meninos</a:t>
            </a:r>
          </a:p>
          <a:p>
            <a:pPr lvl="2"/>
            <a:r>
              <a:rPr lang="pt-BR" i="1" dirty="0" smtClean="0"/>
              <a:t>Klebisiella, Enterobacter e Streptococcus </a:t>
            </a:r>
            <a:r>
              <a:rPr lang="pt-BR" dirty="0" smtClean="0"/>
              <a:t>do grupo B: período neonatal</a:t>
            </a:r>
          </a:p>
          <a:p>
            <a:pPr lvl="2"/>
            <a:r>
              <a:rPr lang="pt-BR" i="1" dirty="0" smtClean="0"/>
              <a:t>Estaphylococcus sp</a:t>
            </a:r>
            <a:r>
              <a:rPr lang="pt-BR" dirty="0" smtClean="0"/>
              <a:t>: imunodeprimidos ou portadores de bexiga neurogênica</a:t>
            </a:r>
          </a:p>
          <a:p>
            <a:pPr lvl="2"/>
            <a:r>
              <a:rPr lang="pt-BR" i="1" dirty="0" smtClean="0"/>
              <a:t>Pseudomonas aeruginosa</a:t>
            </a:r>
            <a:r>
              <a:rPr lang="pt-BR" dirty="0" smtClean="0"/>
              <a:t>, Estreptococos ou </a:t>
            </a:r>
            <a:r>
              <a:rPr lang="pt-BR" dirty="0"/>
              <a:t>E</a:t>
            </a:r>
            <a:r>
              <a:rPr lang="pt-BR" dirty="0" smtClean="0"/>
              <a:t>stafilococos: manipulação cirúrgica ou sondagem vesical</a:t>
            </a:r>
          </a:p>
          <a:p>
            <a:pPr lvl="2"/>
            <a:r>
              <a:rPr lang="pt-BR" i="1" dirty="0" smtClean="0"/>
              <a:t>Staphylococcus saprophyticus</a:t>
            </a:r>
            <a:r>
              <a:rPr lang="pt-BR" dirty="0" smtClean="0"/>
              <a:t>: meninas sexualmente ativas</a:t>
            </a:r>
            <a:endParaRPr lang="pt-BR" i="1" dirty="0"/>
          </a:p>
          <a:p>
            <a:pPr lvl="2"/>
            <a:endParaRPr lang="pt-BR" i="1" dirty="0"/>
          </a:p>
        </p:txBody>
      </p:sp>
    </p:spTree>
    <p:extLst>
      <p:ext uri="{BB962C8B-B14F-4D97-AF65-F5344CB8AC3E}">
        <p14:creationId xmlns:p14="http://schemas.microsoft.com/office/powerpoint/2010/main" val="302286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Etiologia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Vírus e fungos são menos comuns nas ITUs em crianças</a:t>
            </a:r>
          </a:p>
          <a:p>
            <a:pPr lvl="2"/>
            <a:r>
              <a:rPr lang="pt-BR" dirty="0" smtClean="0"/>
              <a:t>Vírus – limitados ao trato urinário inferior: adenovírus, enterovirus, Coxasackievirus, echovirus</a:t>
            </a:r>
          </a:p>
          <a:p>
            <a:pPr lvl="2"/>
            <a:r>
              <a:rPr lang="pt-BR" dirty="0" smtClean="0"/>
              <a:t>Fungos – imunodeprimidos, terapia antibiótica de amplo espectro e cateterização: </a:t>
            </a:r>
            <a:r>
              <a:rPr lang="pt-BR" i="1" dirty="0" smtClean="0"/>
              <a:t>Candida spp, Aspergillus spp, Cryptococcus neoformans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2841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Quadro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As manifestações clínicas são heterogêneas, variando de acordo com a faixa etária, com a localização do processo inflamatório e com a intensidade da resposta inflamatória.</a:t>
            </a:r>
          </a:p>
          <a:p>
            <a:r>
              <a:rPr lang="pt-BR" dirty="0" smtClean="0"/>
              <a:t>Quanto à localização:</a:t>
            </a:r>
          </a:p>
          <a:p>
            <a:pPr marL="914400" lvl="1" indent="-514350">
              <a:buFont typeface="+mj-lt"/>
              <a:buAutoNum type="arabicPeriod"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Cistites</a:t>
            </a:r>
            <a:r>
              <a:rPr lang="pt-BR" dirty="0" smtClean="0"/>
              <a:t>: localizadas no trato urinário inferior – disúria, polaciúria, urgência miccional, desconforto abdominal e dor supra-púbica.</a:t>
            </a:r>
          </a:p>
          <a:p>
            <a:pPr marL="914400" lvl="1" indent="-514350">
              <a:buFont typeface="+mj-lt"/>
              <a:buAutoNum type="arabicPeriod"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Pielonefrite aguda</a:t>
            </a:r>
            <a:r>
              <a:rPr lang="pt-BR" dirty="0" smtClean="0"/>
              <a:t>: infecção urinária alta – sinal mais característico é a presença de febre.</a:t>
            </a:r>
          </a:p>
          <a:p>
            <a:pPr marL="914400" lvl="1" indent="-514350">
              <a:buFont typeface="Wingdings" panose="05000000000000000000" pitchFamily="2" charset="2"/>
              <a:buChar char="v"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Bacteriúria assintomática</a:t>
            </a:r>
            <a:r>
              <a:rPr lang="pt-BR" dirty="0" smtClean="0"/>
              <a:t>: presença de bactérias em culturas de urinas isoladas em crianças sem sintomas clínicos; deve ser analisada com cuidado devido à multiplicidade de sintomas inespecíficos da ITU; não necessita tratamento clínico (risco de promoção de resistência).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885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Quadro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Quanto à faixa etária:</a:t>
            </a:r>
          </a:p>
          <a:p>
            <a:pPr marL="971550" lvl="1" indent="-514350">
              <a:buFont typeface="+mj-lt"/>
              <a:buAutoNum type="arabicPeriod"/>
            </a:pPr>
            <a:r>
              <a:rPr lang="pt-BR" dirty="0" smtClean="0"/>
              <a:t>RN e lactentes: </a:t>
            </a:r>
            <a:r>
              <a:rPr lang="pt-BR" u="sng" dirty="0" smtClean="0"/>
              <a:t>FSSL</a:t>
            </a:r>
            <a:r>
              <a:rPr lang="pt-BR" dirty="0" smtClean="0"/>
              <a:t>. Desconforto respiratório, vômitos persistentes, baixo ganho de peso, prostração, irritabilidade ou apatia e anorexia. A sintomatologia urinária pobre pode retardar o diagnóstico de ITU nessa faixa etária. Eventualmente pode surgir: alteração no aspecto ou odor da urina e choro correlacionado à micção.</a:t>
            </a:r>
          </a:p>
        </p:txBody>
      </p:sp>
    </p:spTree>
    <p:extLst>
      <p:ext uri="{BB962C8B-B14F-4D97-AF65-F5344CB8AC3E}">
        <p14:creationId xmlns:p14="http://schemas.microsoft.com/office/powerpoint/2010/main" val="107610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Quadro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914400" lvl="1" indent="-514350">
              <a:buFont typeface="+mj-lt"/>
              <a:buAutoNum type="arabicPeriod" startAt="2"/>
            </a:pPr>
            <a:r>
              <a:rPr lang="pt-BR" dirty="0" smtClean="0"/>
              <a:t>Crianças &lt; 2 anos:  história prévia de ITU, </a:t>
            </a:r>
            <a:r>
              <a:rPr lang="pt-BR" u="sng" dirty="0" smtClean="0"/>
              <a:t>febre</a:t>
            </a:r>
            <a:r>
              <a:rPr lang="pt-BR" dirty="0" smtClean="0"/>
              <a:t> (&gt;38,5°C = pielonefrite em 60-90% dos casos; pode ser única manifestação), dor supra-púbica</a:t>
            </a:r>
            <a:r>
              <a:rPr lang="pt-BR" dirty="0"/>
              <a:t> </a:t>
            </a:r>
            <a:r>
              <a:rPr lang="pt-BR" dirty="0" smtClean="0"/>
              <a:t>e ausência de circuncisão nos meninos.</a:t>
            </a:r>
          </a:p>
          <a:p>
            <a:pPr marL="400050" lvl="1" indent="0">
              <a:buNone/>
            </a:pPr>
            <a:r>
              <a:rPr lang="pt-BR" dirty="0"/>
              <a:t>	</a:t>
            </a:r>
            <a:r>
              <a:rPr lang="pt-BR" dirty="0" smtClean="0"/>
              <a:t>Sintomas menos comuns: hiperbilirrubinemia 	(pacientes &lt; 	28 dias), irritabilidade, diminuição 	de 	ingestão 	alimentar e baixo ganho ponderal.</a:t>
            </a:r>
          </a:p>
          <a:p>
            <a:pPr marL="400050" lvl="1" indent="0">
              <a:buNone/>
            </a:pPr>
            <a:endParaRPr lang="pt-BR" dirty="0" smtClean="0"/>
          </a:p>
          <a:p>
            <a:pPr marL="914400" lvl="1" indent="-514350">
              <a:buFont typeface="+mj-lt"/>
              <a:buAutoNum type="arabicPeriod" startAt="3"/>
            </a:pPr>
            <a:r>
              <a:rPr lang="pt-BR" dirty="0" smtClean="0"/>
              <a:t>Crianças &gt; 2 anos: febre, sintomas urinários (disúria, urgência miccional, polaciúria, incontinência e hematúria), e dor abdominal.</a:t>
            </a:r>
          </a:p>
          <a:p>
            <a:pPr marL="400050" lvl="1" indent="0">
              <a:buNone/>
            </a:pPr>
            <a:r>
              <a:rPr lang="pt-BR" dirty="0"/>
              <a:t>	</a:t>
            </a:r>
            <a:r>
              <a:rPr lang="pt-BR" dirty="0" smtClean="0"/>
              <a:t>A presença de febre, calafrios e dor lombar = pielonefrite.</a:t>
            </a:r>
          </a:p>
          <a:p>
            <a:pPr marL="400050" lvl="1" indent="0">
              <a:buNone/>
            </a:pPr>
            <a:r>
              <a:rPr lang="pt-BR" dirty="0"/>
              <a:t>	</a:t>
            </a:r>
            <a:r>
              <a:rPr lang="pt-BR" dirty="0" smtClean="0"/>
              <a:t>Baixa estatura, baixo ganho de peso ou hipertensão 	arterial secundária = malformações do trato urinário.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7213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Anamnese</a:t>
            </a:r>
          </a:p>
          <a:p>
            <a:r>
              <a:rPr lang="pt-BR" dirty="0" smtClean="0"/>
              <a:t>Exame Físico</a:t>
            </a:r>
          </a:p>
          <a:p>
            <a:r>
              <a:rPr lang="pt-BR" dirty="0" smtClean="0"/>
              <a:t>Laboratório</a:t>
            </a:r>
          </a:p>
          <a:p>
            <a:pPr lvl="1"/>
            <a:r>
              <a:rPr lang="pt-BR" dirty="0" smtClean="0"/>
              <a:t>EAS: não substitui URC; guia tratamento precoce</a:t>
            </a:r>
          </a:p>
          <a:p>
            <a:pPr lvl="1"/>
            <a:r>
              <a:rPr lang="pt-BR" dirty="0" smtClean="0"/>
              <a:t>Coloração Gram</a:t>
            </a:r>
          </a:p>
          <a:p>
            <a:pPr lvl="1"/>
            <a:r>
              <a:rPr lang="pt-BR" dirty="0" smtClean="0"/>
              <a:t>Urocultura: comprovação diagnóstica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194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 - Laboratório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Métodos de coleta:</a:t>
            </a:r>
          </a:p>
          <a:p>
            <a:pPr marL="1314450" lvl="2" indent="-514350">
              <a:buFont typeface="+mj-lt"/>
              <a:buAutoNum type="arabicPeriod"/>
            </a:pPr>
            <a:r>
              <a:rPr lang="pt-BR" dirty="0" smtClean="0"/>
              <a:t>Sondagem vesical</a:t>
            </a:r>
          </a:p>
          <a:p>
            <a:pPr marL="1314450" lvl="2" indent="-514350">
              <a:buFont typeface="+mj-lt"/>
              <a:buAutoNum type="arabicPeriod"/>
            </a:pPr>
            <a:r>
              <a:rPr lang="pt-BR" dirty="0" smtClean="0"/>
              <a:t>Punção supra-púbica</a:t>
            </a:r>
          </a:p>
          <a:p>
            <a:pPr marL="1314450" lvl="2" indent="-514350">
              <a:buFont typeface="+mj-lt"/>
              <a:buAutoNum type="arabicPeriod"/>
            </a:pPr>
            <a:r>
              <a:rPr lang="pt-BR" dirty="0" smtClean="0"/>
              <a:t>Jato médio – somente crianças mais velhas que apresentam controle urinário</a:t>
            </a:r>
          </a:p>
          <a:p>
            <a:pPr marL="1314450" lvl="2" indent="-514350">
              <a:buFont typeface="+mj-lt"/>
              <a:buAutoNum type="arabicPeriod"/>
            </a:pPr>
            <a:r>
              <a:rPr lang="pt-BR" dirty="0" smtClean="0"/>
              <a:t>Saco coletor – alta taxa de falso-positivos nas URC, portanto úteis somente para culturas negativas; se sugestiva ITU em lactentes febris, proceder coleta com PSP ou SV antes de instituir tratamento; para minimizar falso-positivos deve-se atentar à coleta:</a:t>
            </a:r>
          </a:p>
          <a:p>
            <a:pPr marL="2228850" lvl="4" indent="-514350">
              <a:buFont typeface="Wingdings" panose="05000000000000000000" pitchFamily="2" charset="2"/>
              <a:buChar char="ü"/>
            </a:pPr>
            <a:r>
              <a:rPr lang="pt-BR" dirty="0" smtClean="0"/>
              <a:t>Limpeza </a:t>
            </a:r>
            <a:r>
              <a:rPr lang="pt-BR" dirty="0"/>
              <a:t>com água e sabão da genitália e períneo</a:t>
            </a:r>
          </a:p>
          <a:p>
            <a:pPr marL="2228850" lvl="4" indent="-514350">
              <a:buFont typeface="Wingdings" panose="05000000000000000000" pitchFamily="2" charset="2"/>
              <a:buChar char="ü"/>
            </a:pPr>
            <a:r>
              <a:rPr lang="pt-BR" dirty="0" smtClean="0"/>
              <a:t>Permanência de no máximo 20 minutos</a:t>
            </a:r>
          </a:p>
          <a:p>
            <a:pPr marL="2228850" lvl="4" indent="-514350">
              <a:buFont typeface="Wingdings" panose="05000000000000000000" pitchFamily="2" charset="2"/>
              <a:buChar char="ü"/>
            </a:pPr>
            <a:r>
              <a:rPr lang="pt-BR" dirty="0" smtClean="0"/>
              <a:t>Sacos coletores provenientes de recipientes fechados</a:t>
            </a:r>
          </a:p>
          <a:p>
            <a:pPr marL="1257300" lvl="3" indent="0"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63266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Diagnóstico - Laboratório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/>
            <a:r>
              <a:rPr lang="pt-BR" dirty="0"/>
              <a:t>EAS:</a:t>
            </a:r>
          </a:p>
          <a:p>
            <a:pPr marL="1314450" lvl="2" indent="-514350">
              <a:buFont typeface="+mj-lt"/>
              <a:buAutoNum type="arabicPeriod"/>
            </a:pPr>
            <a:r>
              <a:rPr lang="pt-BR" i="1" dirty="0" smtClean="0"/>
              <a:t>Dipstick</a:t>
            </a:r>
            <a:r>
              <a:rPr lang="pt-BR" i="1" dirty="0"/>
              <a:t>:</a:t>
            </a:r>
          </a:p>
          <a:p>
            <a:pPr marL="1771650" lvl="3" indent="-514350"/>
            <a:r>
              <a:rPr lang="pt-BR" dirty="0"/>
              <a:t>Leucócito-esterase: sugere ITU; método útil para distinguir bacteriúria assintomática da ITU verdadeira</a:t>
            </a:r>
          </a:p>
          <a:p>
            <a:pPr marL="1771650" lvl="3" indent="-514350"/>
            <a:r>
              <a:rPr lang="pt-BR" dirty="0"/>
              <a:t>Nitrito: teste altamente específico, com baixa taxa de falso-positivo; testes falso-negativos são comuns (urina precisa de ao menos 4hs na bexiga para nitrito ser detectado)</a:t>
            </a:r>
          </a:p>
          <a:p>
            <a:pPr marL="1314450" lvl="2" indent="-514350">
              <a:buFont typeface="+mj-lt"/>
              <a:buAutoNum type="arabicPeriod"/>
            </a:pPr>
            <a:r>
              <a:rPr lang="pt-BR" dirty="0"/>
              <a:t>Exame microscópico: serve para contagem de células (leucócitos e hemácias)</a:t>
            </a:r>
          </a:p>
          <a:p>
            <a:pPr marL="1771650" lvl="3" indent="-514350"/>
            <a:r>
              <a:rPr lang="pt-BR" dirty="0"/>
              <a:t>Leucocitúria: &gt;10 / campo ou 10000 a 30000 / mL</a:t>
            </a:r>
          </a:p>
          <a:p>
            <a:pPr marL="1314450" lvl="2" indent="-514350">
              <a:buFont typeface="+mj-lt"/>
              <a:buAutoNum type="arabicPeriod"/>
            </a:pPr>
            <a:r>
              <a:rPr lang="pt-BR" dirty="0"/>
              <a:t>Método </a:t>
            </a:r>
            <a:r>
              <a:rPr lang="pt-BR" dirty="0" smtClean="0"/>
              <a:t>Gram – bacterioscopia:</a:t>
            </a:r>
            <a:endParaRPr lang="pt-BR" dirty="0"/>
          </a:p>
          <a:p>
            <a:pPr marL="1771650" lvl="3" indent="-514350"/>
            <a:r>
              <a:rPr lang="pt-BR" dirty="0"/>
              <a:t>Bactérias identificadas = 10</a:t>
            </a:r>
            <a:r>
              <a:rPr lang="pt-BR" baseline="30000" dirty="0"/>
              <a:t>5</a:t>
            </a:r>
            <a:r>
              <a:rPr lang="pt-BR" dirty="0"/>
              <a:t> UFC/mL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7112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Diagnóstico - Laboratório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Urocultura: padrão-ouro para diagnóstico; resultados devem ser analisados com critério de acordo com o método de coleta</a:t>
            </a:r>
          </a:p>
          <a:p>
            <a:pPr marL="1314450" lvl="2" indent="-514350">
              <a:buFont typeface="+mj-lt"/>
              <a:buAutoNum type="arabicPeriod"/>
            </a:pPr>
            <a:r>
              <a:rPr lang="pt-BR" dirty="0" smtClean="0"/>
              <a:t>Critério de Kass – jato médio:  &gt; 100000 UFC/mL de um único uropatógeno</a:t>
            </a:r>
          </a:p>
          <a:p>
            <a:pPr marL="1314450" lvl="2" indent="-514350">
              <a:buFont typeface="+mj-lt"/>
              <a:buAutoNum type="arabicPeriod"/>
            </a:pPr>
            <a:r>
              <a:rPr lang="pt-BR" dirty="0" smtClean="0"/>
              <a:t>Punção supra-púbica: qualquer crescimento de bactéria uropatogênica; a Academia Americana de Pediatria (AAP) considera crescimento de qualquer bactéria gram-negativa como significante, porém requer &gt; 1000 UFC/mL para bactérias gram-positivas</a:t>
            </a:r>
          </a:p>
          <a:p>
            <a:pPr marL="1314450" lvl="2" indent="-514350">
              <a:buFont typeface="+mj-lt"/>
              <a:buAutoNum type="arabicPeriod"/>
            </a:pPr>
            <a:r>
              <a:rPr lang="pt-BR" dirty="0" smtClean="0"/>
              <a:t>Cateterismo vesical: AAP &gt; 50000 UFC/mL; em nosso meio, crescimento &gt; 10000 UFC/mL de único uropatógeno</a:t>
            </a:r>
          </a:p>
          <a:p>
            <a:pPr marL="1314450" lvl="2" indent="-514350">
              <a:buFont typeface="+mj-lt"/>
              <a:buAutoNum type="arabicPeriod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6229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 Diferencial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Depende dos sinais e sintomas que criança apresentar</a:t>
            </a:r>
          </a:p>
          <a:p>
            <a:pPr lvl="1"/>
            <a:r>
              <a:rPr lang="pt-BR" dirty="0" smtClean="0"/>
              <a:t>Vulvovaginites</a:t>
            </a:r>
          </a:p>
          <a:p>
            <a:pPr lvl="1"/>
            <a:r>
              <a:rPr lang="pt-BR" dirty="0" smtClean="0"/>
              <a:t>Cálculos urinários</a:t>
            </a:r>
          </a:p>
          <a:p>
            <a:pPr lvl="1"/>
            <a:r>
              <a:rPr lang="pt-BR" dirty="0" smtClean="0"/>
              <a:t>Uretrite</a:t>
            </a:r>
          </a:p>
          <a:p>
            <a:pPr lvl="1"/>
            <a:r>
              <a:rPr lang="pt-BR" dirty="0" smtClean="0"/>
              <a:t>Presença de corpo estranho</a:t>
            </a:r>
          </a:p>
          <a:p>
            <a:pPr lvl="1"/>
            <a:r>
              <a:rPr lang="pt-BR" dirty="0" smtClean="0"/>
              <a:t>Apendicite</a:t>
            </a:r>
          </a:p>
          <a:p>
            <a:pPr lvl="1"/>
            <a:r>
              <a:rPr lang="pt-BR" dirty="0" smtClean="0"/>
              <a:t>Doença de Kawasaki</a:t>
            </a:r>
          </a:p>
          <a:p>
            <a:pPr lvl="1"/>
            <a:r>
              <a:rPr lang="pt-BR" dirty="0" smtClean="0"/>
              <a:t>Infecção por estreptococos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88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OBJETIVOS: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pt-BR" dirty="0" smtClean="0"/>
              <a:t>Eliminação da infecção e prevenção da urosepse;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pt-BR" dirty="0" smtClean="0"/>
              <a:t>Prevenção da recorrência e complicações a longo prazo, incluindo hipertensão arterial, cicatrizes renais e comprometimento da função renal;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pt-BR" dirty="0" smtClean="0"/>
              <a:t>Alívio dos sintomas urinários.</a:t>
            </a:r>
          </a:p>
          <a:p>
            <a:r>
              <a:rPr lang="pt-BR" dirty="0" smtClean="0"/>
              <a:t>Conduta depende da análise subjetiva do grau de doença ou toxicidade do paciente, determinando investigação laboratorial e a necessidade de início precoce de terapia antimicrobiana.</a:t>
            </a:r>
          </a:p>
          <a:p>
            <a:pPr lvl="1"/>
            <a:r>
              <a:rPr lang="pt-BR" dirty="0" smtClean="0"/>
              <a:t>Alto risco</a:t>
            </a:r>
          </a:p>
          <a:p>
            <a:pPr lvl="1"/>
            <a:r>
              <a:rPr lang="pt-BR" dirty="0" smtClean="0"/>
              <a:t>Baixo risco</a:t>
            </a:r>
          </a:p>
        </p:txBody>
      </p:sp>
    </p:spTree>
    <p:extLst>
      <p:ext uri="{BB962C8B-B14F-4D97-AF65-F5344CB8AC3E}">
        <p14:creationId xmlns:p14="http://schemas.microsoft.com/office/powerpoint/2010/main" val="390776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Alto risco: toxemia, febre alta, recorrência, malformações, etc.</a:t>
            </a:r>
          </a:p>
          <a:p>
            <a:pPr lvl="1"/>
            <a:r>
              <a:rPr lang="pt-BR" dirty="0" smtClean="0"/>
              <a:t>URC colhida por SV ou PSP antes do início da terapia antimicrobiana</a:t>
            </a:r>
          </a:p>
          <a:p>
            <a:r>
              <a:rPr lang="pt-BR" dirty="0" smtClean="0"/>
              <a:t>Baixo risco: </a:t>
            </a:r>
          </a:p>
          <a:p>
            <a:pPr lvl="1"/>
            <a:r>
              <a:rPr lang="pt-BR" dirty="0" smtClean="0"/>
              <a:t>Monitorização sem necessidade de exames adicionais, com acompanhamento clínico</a:t>
            </a:r>
          </a:p>
          <a:p>
            <a:r>
              <a:rPr lang="pt-BR" i="1" dirty="0" smtClean="0"/>
              <a:t>“LIMBO”: </a:t>
            </a:r>
            <a:r>
              <a:rPr lang="pt-BR" dirty="0" smtClean="0"/>
              <a:t>crianças fora dos critérios para alto e baixo risco:</a:t>
            </a:r>
          </a:p>
          <a:p>
            <a:pPr lvl="1"/>
            <a:r>
              <a:rPr lang="pt-BR" dirty="0" smtClean="0"/>
              <a:t>2 opções de conduta:</a:t>
            </a:r>
          </a:p>
          <a:p>
            <a:pPr marL="1371600" lvl="2" indent="-457200">
              <a:buAutoNum type="arabicParenBoth"/>
            </a:pPr>
            <a:r>
              <a:rPr lang="pt-BR" dirty="0" smtClean="0"/>
              <a:t>Urina por SV ou PSP para EAS e URC;</a:t>
            </a:r>
          </a:p>
          <a:p>
            <a:pPr marL="1371600" lvl="2" indent="-457200">
              <a:buAutoNum type="arabicParenBoth"/>
            </a:pPr>
            <a:r>
              <a:rPr lang="pt-BR" dirty="0" smtClean="0"/>
              <a:t>Amostra de urina para EAS e, se sugestivo, outra amostra de urina colhida por SV ou PSP para URC.</a:t>
            </a:r>
          </a:p>
        </p:txBody>
      </p:sp>
    </p:spTree>
    <p:extLst>
      <p:ext uri="{BB962C8B-B14F-4D97-AF65-F5344CB8AC3E}">
        <p14:creationId xmlns:p14="http://schemas.microsoft.com/office/powerpoint/2010/main" val="145116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Terapia com ATB deve ser instituída logo após coleta adequada de urina para cultura tão logo houver suspeita clínica de ITU.</a:t>
            </a:r>
          </a:p>
          <a:p>
            <a:r>
              <a:rPr lang="pt-BR" dirty="0" smtClean="0"/>
              <a:t>O retardo no início do tratamento tem sido identificado como maior fator de risco para cicatrizes renais nos casos de pielonefrite.</a:t>
            </a:r>
          </a:p>
          <a:p>
            <a:r>
              <a:rPr lang="pt-BR" dirty="0" smtClean="0"/>
              <a:t>Tratamento é baseado na localização da infecção: cistite e pielonefrite possuem tratamentos distintos; bacteriúria assintomática não deve ser tratada com ATB.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1533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Escolha inicial: empírica e direcionada para os uropatógenos mais comuns.</a:t>
            </a:r>
          </a:p>
          <a:p>
            <a:pPr lvl="1"/>
            <a:r>
              <a:rPr lang="pt-BR" i="1" dirty="0" smtClean="0"/>
              <a:t>RN</a:t>
            </a:r>
            <a:r>
              <a:rPr lang="pt-BR" dirty="0" smtClean="0"/>
              <a:t>: ATB EV devido risco de aproximadamente 10% de bacteremia e chance de se encontrar alguma uropatia – </a:t>
            </a:r>
            <a:r>
              <a:rPr lang="el-GR" dirty="0" smtClean="0"/>
              <a:t>β</a:t>
            </a:r>
            <a:r>
              <a:rPr lang="pt-BR" dirty="0" smtClean="0"/>
              <a:t>-lactâmico (ampicilina) + aminoglicosídeo por 7 a 10 dias; usualmente mantem-se tratamento EV até desaparecimento dos sinais sistêmicos.</a:t>
            </a:r>
          </a:p>
          <a:p>
            <a:pPr lvl="1"/>
            <a:r>
              <a:rPr lang="pt-BR" i="1" dirty="0" smtClean="0"/>
              <a:t>&gt; 1 mês</a:t>
            </a:r>
            <a:r>
              <a:rPr lang="pt-BR" dirty="0" smtClean="0"/>
              <a:t>: boa evidência de que o tratamento por VO representa efetividade na pielonefrite aguda; terapêutica EV deve ser limitada aos pacientes com grande indisposição, vômitos ou outro fator restritivo; usual tratamento por 7 a 14 dias (10 dias em média).</a:t>
            </a:r>
          </a:p>
        </p:txBody>
      </p:sp>
    </p:spTree>
    <p:extLst>
      <p:ext uri="{BB962C8B-B14F-4D97-AF65-F5344CB8AC3E}">
        <p14:creationId xmlns:p14="http://schemas.microsoft.com/office/powerpoint/2010/main" val="418740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Tratamento empírico – Via Parenteral</a:t>
            </a:r>
            <a:endParaRPr lang="pt-B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5790" y="1600200"/>
            <a:ext cx="7912419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834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 empírico – Via Oral</a:t>
            </a:r>
            <a:endParaRPr lang="pt-B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5790" y="1600200"/>
            <a:ext cx="7912419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62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/>
              <a:t>QUIMIOPROFILAXIA:</a:t>
            </a:r>
          </a:p>
          <a:p>
            <a:r>
              <a:rPr lang="pt-BR" dirty="0" smtClean="0"/>
              <a:t>Doses subinibitórias podem atingir concentrações urinárias suficientes para inibir a multiplicação de bactérias uropatogênicas, diminuindo a predisposição do hospedeiro a novos surtos de ITU.</a:t>
            </a:r>
          </a:p>
          <a:p>
            <a:r>
              <a:rPr lang="pt-BR" dirty="0" smtClean="0"/>
              <a:t>Utilizada somente em paciente com URC negativa – caso contrário pode induzir resistência.</a:t>
            </a:r>
          </a:p>
          <a:p>
            <a:r>
              <a:rPr lang="pt-BR" dirty="0" smtClean="0"/>
              <a:t>Indicação: controversa – estudo de metanálise em crianças de 2 a 24 meses com e sem refluxo vésico-ureteral não detectou efeito benéfico da profilaxia na prevenção de recorrências.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4650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dirty="0"/>
              <a:t>QUIMIOPROFILAXIA:</a:t>
            </a:r>
          </a:p>
          <a:p>
            <a:r>
              <a:rPr lang="pt-BR" dirty="0" smtClean="0"/>
              <a:t>Nitrofurantoína</a:t>
            </a:r>
          </a:p>
          <a:p>
            <a:r>
              <a:rPr lang="pt-BR" dirty="0" smtClean="0"/>
              <a:t>Ácido nalidíxico</a:t>
            </a:r>
          </a:p>
          <a:p>
            <a:r>
              <a:rPr lang="pt-BR" dirty="0" smtClean="0"/>
              <a:t>Sulfametoxasol-trimetropin</a:t>
            </a:r>
          </a:p>
          <a:p>
            <a:r>
              <a:rPr lang="pt-BR" dirty="0" smtClean="0"/>
              <a:t>Cefalexina</a:t>
            </a:r>
            <a:endParaRPr lang="pt-BR" dirty="0"/>
          </a:p>
          <a:p>
            <a:pPr lvl="3">
              <a:buFont typeface="Wingdings" panose="05000000000000000000" pitchFamily="2" charset="2"/>
              <a:buChar char="q"/>
            </a:pPr>
            <a:r>
              <a:rPr lang="pt-BR" dirty="0" smtClean="0"/>
              <a:t>Dose única ao deitar para crianças com controle esfincteriano</a:t>
            </a:r>
          </a:p>
          <a:p>
            <a:pPr lvl="3">
              <a:buFont typeface="Wingdings" panose="05000000000000000000" pitchFamily="2" charset="2"/>
              <a:buChar char="q"/>
            </a:pPr>
            <a:r>
              <a:rPr lang="pt-BR" dirty="0" smtClean="0"/>
              <a:t>Dose total dividida em duas para crianças menores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7692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dirty="0" smtClean="0"/>
              <a:t>MEDIDAS GERAIS:</a:t>
            </a:r>
          </a:p>
          <a:p>
            <a:r>
              <a:rPr lang="pt-BR" dirty="0" smtClean="0"/>
              <a:t>Hábito intestinal: obstipação crônica        retenção urinária       aumento capacidade vesical + estase + resíduo pós-miccional.</a:t>
            </a:r>
          </a:p>
          <a:p>
            <a:r>
              <a:rPr lang="pt-BR" dirty="0" smtClean="0"/>
              <a:t>Hábito urinário: urinar ao acordar e antes de deitar; meninas devem urinar sentadas para completo relaxamento da musculatura perineal e esvaziamento vesical completo.</a:t>
            </a:r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5796136" y="2276872"/>
            <a:ext cx="288032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FFFFFF"/>
              </a:solidFill>
            </a:endParaRPr>
          </a:p>
        </p:txBody>
      </p:sp>
      <p:sp>
        <p:nvSpPr>
          <p:cNvPr id="6" name="Seta para a direita 5"/>
          <p:cNvSpPr/>
          <p:nvPr/>
        </p:nvSpPr>
        <p:spPr>
          <a:xfrm>
            <a:off x="8676456" y="2276872"/>
            <a:ext cx="288032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123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Seguimento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dirty="0" smtClean="0"/>
              <a:t>EXAMES DE IMAGEM: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pt-BR" dirty="0" smtClean="0"/>
              <a:t>Objetivo: identificar anormalidades do trato urinário (uropatias obstrutivas, refluxo vésico-ureteral).</a:t>
            </a:r>
          </a:p>
          <a:p>
            <a:pPr marL="514350" indent="-514350">
              <a:buFont typeface="+mj-lt"/>
              <a:buAutoNum type="arabicPeriod"/>
            </a:pPr>
            <a:r>
              <a:rPr lang="pt-BR" dirty="0" smtClean="0"/>
              <a:t>USG de rins e vias urinárias</a:t>
            </a:r>
          </a:p>
          <a:p>
            <a:pPr marL="514350" indent="-514350">
              <a:buFont typeface="+mj-lt"/>
              <a:buAutoNum type="arabicPeriod"/>
            </a:pPr>
            <a:r>
              <a:rPr lang="pt-BR" dirty="0" smtClean="0"/>
              <a:t>Uretrocistografia miccional</a:t>
            </a:r>
          </a:p>
          <a:p>
            <a:pPr marL="514350" indent="-514350">
              <a:buFont typeface="+mj-lt"/>
              <a:buAutoNum type="arabicPeriod"/>
            </a:pPr>
            <a:r>
              <a:rPr lang="pt-BR" dirty="0" smtClean="0"/>
              <a:t>Cintilografia com DMSA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771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Seguimento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USG de rins e vias urinárias:</a:t>
            </a:r>
          </a:p>
          <a:p>
            <a:pPr lvl="1"/>
            <a:r>
              <a:rPr lang="pt-BR" dirty="0" smtClean="0"/>
              <a:t>Indicação: todas crianças &lt; 6 meses e para &gt; 6 meses com ITU atípica ou recorrente</a:t>
            </a:r>
          </a:p>
          <a:p>
            <a:pPr lvl="1"/>
            <a:r>
              <a:rPr lang="pt-BR" dirty="0" smtClean="0"/>
              <a:t>Momento: (1) fase aguda – doença grave ou sem melhora após início do tratamento (diagnosticar complicações como abscesso ou pionefrose); (2) após fase aguda – doença responsiva ao tratamento reduzindo o risco de falso-positivos secundários à inflamação renal da fase aguda (endotoxina da </a:t>
            </a:r>
            <a:r>
              <a:rPr lang="pt-BR" i="1" dirty="0" smtClean="0"/>
              <a:t>E.coli </a:t>
            </a:r>
            <a:r>
              <a:rPr lang="pt-BR" dirty="0" smtClean="0"/>
              <a:t>pode produzir dilatação, às vezes confundida com hidronefrose, pionefrose ou obstrução).</a:t>
            </a:r>
            <a:endParaRPr lang="pt-BR" i="1" dirty="0" smtClean="0"/>
          </a:p>
        </p:txBody>
      </p:sp>
    </p:spTree>
    <p:extLst>
      <p:ext uri="{BB962C8B-B14F-4D97-AF65-F5344CB8AC3E}">
        <p14:creationId xmlns:p14="http://schemas.microsoft.com/office/powerpoint/2010/main" val="282324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Seguimento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Uretrocistografia miccional:</a:t>
            </a:r>
          </a:p>
          <a:p>
            <a:pPr lvl="1"/>
            <a:r>
              <a:rPr lang="pt-BR" dirty="0"/>
              <a:t>Realizada para o diagnóstico de refluxo vésico-ureteral, anormalidade mais comum do trato urinário (40% das crianças jovens com primeira ITU febril).</a:t>
            </a:r>
          </a:p>
          <a:p>
            <a:pPr lvl="1"/>
            <a:r>
              <a:rPr lang="pt-BR" dirty="0" smtClean="0"/>
              <a:t>Indicação: USG de rins e vias urinárias demonstram hidronefrose ou outros achados que sugiram RVU de alto grau ou uropatia obstrutiva ou quadros de recorrência de ITU.</a:t>
            </a:r>
          </a:p>
          <a:p>
            <a:pPr lvl="1"/>
            <a:r>
              <a:rPr lang="pt-BR" dirty="0" smtClean="0"/>
              <a:t>Momento: URC negativa + criança assintomática; durante últimos dias da terapia antimicrobiana ou imediatamente após o término do tratamento da ITU.</a:t>
            </a:r>
          </a:p>
        </p:txBody>
      </p:sp>
    </p:spTree>
    <p:extLst>
      <p:ext uri="{BB962C8B-B14F-4D97-AF65-F5344CB8AC3E}">
        <p14:creationId xmlns:p14="http://schemas.microsoft.com/office/powerpoint/2010/main" val="382623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Seguimento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Cintilografia com DMSA:</a:t>
            </a:r>
          </a:p>
          <a:p>
            <a:pPr lvl="1"/>
            <a:r>
              <a:rPr lang="pt-BR" dirty="0" smtClean="0"/>
              <a:t>Grande sensibilidade para diagnostico de pielonefrite e cicatriz renal na fase posterior ao quadro agudo.</a:t>
            </a:r>
          </a:p>
          <a:p>
            <a:pPr lvl="1"/>
            <a:r>
              <a:rPr lang="pt-BR" dirty="0" smtClean="0"/>
              <a:t>Momento: controverso – alguns defendem em 6 a 12 meses após infecção aguda, para diagnóstico de cicatrizes renais; diretriz NICE recomenda de 4 a 6 meses após infecção aguda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7387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CASO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t-BR" sz="3600" dirty="0" smtClean="0"/>
          </a:p>
          <a:p>
            <a:pPr marL="0" indent="0" algn="ctr">
              <a:buNone/>
            </a:pPr>
            <a:endParaRPr lang="pt-BR" sz="3600" dirty="0"/>
          </a:p>
          <a:p>
            <a:pPr marL="0" indent="0" algn="ctr">
              <a:buNone/>
            </a:pPr>
            <a:r>
              <a:rPr lang="pt-BR" sz="3600" dirty="0" smtClean="0"/>
              <a:t>EVOLUÇÃO DO </a:t>
            </a:r>
          </a:p>
          <a:p>
            <a:pPr marL="0" indent="0" algn="ctr">
              <a:buNone/>
            </a:pPr>
            <a:r>
              <a:rPr lang="pt-BR" sz="3600" dirty="0" smtClean="0"/>
              <a:t>CASO...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217818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CASO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t-BR" dirty="0" smtClean="0"/>
              <a:t>Manteve febre até dia 06/09/13 (2º DIH)</a:t>
            </a:r>
          </a:p>
          <a:p>
            <a:endParaRPr lang="pt-BR" dirty="0"/>
          </a:p>
          <a:p>
            <a:r>
              <a:rPr lang="pt-BR" dirty="0" smtClean="0"/>
              <a:t>Evoluiu afebril, em bom estado geral, ativo, reativo, eliminações fisiológicas, apetite e sono preservados até alta hospitalar. Feito D10 de ceftriaxona.</a:t>
            </a:r>
          </a:p>
          <a:p>
            <a:endParaRPr lang="pt-BR" dirty="0"/>
          </a:p>
          <a:p>
            <a:r>
              <a:rPr lang="pt-BR" dirty="0"/>
              <a:t>USG (06/09/13</a:t>
            </a:r>
            <a:r>
              <a:rPr lang="pt-BR" dirty="0" smtClean="0"/>
              <a:t>): Leve/moderada </a:t>
            </a:r>
            <a:r>
              <a:rPr lang="pt-BR" dirty="0"/>
              <a:t>dilatação pielocaliciana e ureteral à direita, com imagem sugestiva de ureterocele no ureter distal direito</a:t>
            </a:r>
            <a:r>
              <a:rPr lang="pt-BR" dirty="0" smtClean="0"/>
              <a:t>.</a:t>
            </a:r>
          </a:p>
          <a:p>
            <a:endParaRPr lang="pt-BR" dirty="0"/>
          </a:p>
          <a:p>
            <a:r>
              <a:rPr lang="pt-BR" dirty="0"/>
              <a:t>URC (09/09/13): Klebsiella pneumoniae, UFC&gt;100.000; multissensível</a:t>
            </a:r>
            <a:r>
              <a:rPr lang="pt-BR" dirty="0" smtClean="0"/>
              <a:t>.</a:t>
            </a:r>
          </a:p>
          <a:p>
            <a:endParaRPr lang="pt-BR" dirty="0"/>
          </a:p>
          <a:p>
            <a:r>
              <a:rPr lang="pt-BR" dirty="0" smtClean="0"/>
              <a:t>Uretrocistografia </a:t>
            </a:r>
            <a:r>
              <a:rPr lang="pt-BR" dirty="0"/>
              <a:t>miccional </a:t>
            </a:r>
            <a:r>
              <a:rPr lang="pt-BR" dirty="0" smtClean="0"/>
              <a:t>(09/09/13): </a:t>
            </a:r>
            <a:r>
              <a:rPr lang="pt-BR" dirty="0"/>
              <a:t>Refluxo </a:t>
            </a:r>
            <a:r>
              <a:rPr lang="pt-BR" dirty="0" smtClean="0"/>
              <a:t>vésico-ureteral </a:t>
            </a:r>
            <a:r>
              <a:rPr lang="pt-BR" dirty="0"/>
              <a:t>à direita, atingindo pelve e cálices, na fase de enchimento, com discreta dilatação pielocalicial e divertículo na junção vesico ureteral direita (Divertículo de Hutch</a:t>
            </a:r>
            <a:r>
              <a:rPr lang="pt-BR" dirty="0" smtClean="0"/>
              <a:t>). CONCLUSÃO: </a:t>
            </a:r>
            <a:r>
              <a:rPr lang="pt-BR" dirty="0"/>
              <a:t>Refluxo vésico-ureteral 4, com divertículo de Hutch em junção vésico-ureteral.</a:t>
            </a:r>
          </a:p>
        </p:txBody>
      </p:sp>
    </p:spTree>
    <p:extLst>
      <p:ext uri="{BB962C8B-B14F-4D97-AF65-F5344CB8AC3E}">
        <p14:creationId xmlns:p14="http://schemas.microsoft.com/office/powerpoint/2010/main" val="158790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CASO CLÍNICO</a:t>
            </a:r>
            <a:endParaRPr lang="pt-BR" dirty="0"/>
          </a:p>
        </p:txBody>
      </p:sp>
      <p:pic>
        <p:nvPicPr>
          <p:cNvPr id="1026" name="Picture 2" descr="C:\Users\Rosário Silva\Desktop\ITU\foto (3)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78" t="9143" r="11321" b="10941"/>
          <a:stretch/>
        </p:blipFill>
        <p:spPr bwMode="auto">
          <a:xfrm rot="10800000">
            <a:off x="705137" y="4293096"/>
            <a:ext cx="3089564" cy="241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Rosário Silva\Desktop\ITU\foto (4)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06" t="5926" r="12521" b="15075"/>
          <a:stretch/>
        </p:blipFill>
        <p:spPr bwMode="auto">
          <a:xfrm rot="10800000">
            <a:off x="664170" y="1868148"/>
            <a:ext cx="3144983" cy="238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547664" y="1484784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2699792" y="1302109"/>
            <a:ext cx="3057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USG de rins e vias urinárias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2" descr="C:\Users\Rosário Silva\Desktop\ITU\foto (2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"/>
          <a:stretch/>
        </p:blipFill>
        <p:spPr bwMode="auto">
          <a:xfrm rot="5400000">
            <a:off x="4274733" y="2439415"/>
            <a:ext cx="4915013" cy="3744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31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CASO CLÍNICO</a:t>
            </a:r>
            <a:endParaRPr lang="pt-BR" dirty="0"/>
          </a:p>
        </p:txBody>
      </p:sp>
      <p:pic>
        <p:nvPicPr>
          <p:cNvPr id="2051" name="Picture 3" descr="C:\Users\Rosário Silva\Desktop\ITU\foto (1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60743" y="4084073"/>
            <a:ext cx="4038600" cy="3016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C:\Users\Rosário Silva\Desktop\ITU\foto (5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4" t="4415" r="3359" b="4185"/>
          <a:stretch/>
        </p:blipFill>
        <p:spPr bwMode="auto">
          <a:xfrm rot="5400000">
            <a:off x="2900238" y="1617769"/>
            <a:ext cx="3220260" cy="2757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C:\Users\Rosário Silva\Desktop\ITU\foto (6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7" t="6712" r="4730" b="6940"/>
          <a:stretch/>
        </p:blipFill>
        <p:spPr bwMode="auto">
          <a:xfrm rot="5400000">
            <a:off x="11801" y="1724503"/>
            <a:ext cx="3228109" cy="26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C:\Users\Rosário Silva\Desktop\ITU\foto (7)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64" t="5793" r="6104" b="7860"/>
          <a:stretch/>
        </p:blipFill>
        <p:spPr bwMode="auto">
          <a:xfrm rot="5400000">
            <a:off x="5703895" y="1711022"/>
            <a:ext cx="3221186" cy="26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5148064" y="836712"/>
            <a:ext cx="29033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Uretrocistografia miccional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302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CASO CLÍNICO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pt-BR" sz="4000" b="1" dirty="0" smtClean="0"/>
          </a:p>
          <a:p>
            <a:pPr marL="0" indent="0" algn="ctr">
              <a:buNone/>
            </a:pPr>
            <a:endParaRPr lang="pt-BR" sz="4000" b="1" dirty="0"/>
          </a:p>
          <a:p>
            <a:pPr marL="0" indent="0" algn="ctr">
              <a:buNone/>
            </a:pPr>
            <a:endParaRPr lang="pt-BR" sz="4000" b="1" dirty="0"/>
          </a:p>
          <a:p>
            <a:pPr marL="0" indent="0" algn="ctr">
              <a:buNone/>
            </a:pPr>
            <a:r>
              <a:rPr lang="pt-BR" sz="4000" b="1" dirty="0" smtClean="0"/>
              <a:t>COMENTÁRIOS...</a:t>
            </a:r>
            <a:endParaRPr lang="pt-BR" sz="4000" b="1" dirty="0"/>
          </a:p>
        </p:txBody>
      </p:sp>
    </p:spTree>
    <p:extLst>
      <p:ext uri="{BB962C8B-B14F-4D97-AF65-F5344CB8AC3E}">
        <p14:creationId xmlns:p14="http://schemas.microsoft.com/office/powerpoint/2010/main" val="904751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Bibliografia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Módulo </a:t>
            </a:r>
            <a:r>
              <a:rPr lang="pt-BR" dirty="0"/>
              <a:t>de Reciclagem. PRONAP ciclo </a:t>
            </a:r>
            <a:r>
              <a:rPr lang="pt-BR" dirty="0" smtClean="0"/>
              <a:t>XVI</a:t>
            </a:r>
            <a:r>
              <a:rPr lang="pt-BR" dirty="0"/>
              <a:t>, </a:t>
            </a:r>
            <a:r>
              <a:rPr lang="pt-BR" b="1" dirty="0" smtClean="0"/>
              <a:t>Infecção do Trato Urinário na Infância</a:t>
            </a:r>
            <a:r>
              <a:rPr lang="pt-BR" dirty="0" smtClean="0"/>
              <a:t>. </a:t>
            </a:r>
            <a:r>
              <a:rPr lang="pt-BR" dirty="0"/>
              <a:t>Sociedade Brasileira </a:t>
            </a:r>
            <a:r>
              <a:rPr lang="pt-BR" dirty="0" smtClean="0"/>
              <a:t>de </a:t>
            </a:r>
            <a:r>
              <a:rPr lang="pt-BR" dirty="0"/>
              <a:t>Pediatria. n.1. São Paulo: </a:t>
            </a:r>
            <a:r>
              <a:rPr lang="pt-BR" dirty="0" smtClean="0"/>
              <a:t>2013. p.18-34.</a:t>
            </a:r>
          </a:p>
          <a:p>
            <a:r>
              <a:rPr lang="pt-BR" dirty="0"/>
              <a:t>FUCK, Vanessa Macedo </a:t>
            </a:r>
            <a:r>
              <a:rPr lang="pt-BR" dirty="0" smtClean="0"/>
              <a:t>Silveira. </a:t>
            </a:r>
            <a:r>
              <a:rPr lang="pt-BR" b="1" dirty="0" smtClean="0"/>
              <a:t>Infecção </a:t>
            </a:r>
            <a:r>
              <a:rPr lang="pt-BR" b="1" dirty="0"/>
              <a:t>do trato urinário: novo protocolo clínico de atendimento às crianças em emergência pediátrica </a:t>
            </a:r>
            <a:r>
              <a:rPr lang="pt-BR" dirty="0"/>
              <a:t>/ Vanessa Macedo Silveira Fuck. Brasília: Hospital Regional da Asa Sul, 2009. 	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5808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lho">
  <a:themeElements>
    <a:clrScheme name="Brilho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125</TotalTime>
  <Words>2213</Words>
  <Application>Microsoft Office PowerPoint</Application>
  <PresentationFormat>Apresentação na tela (4:3)</PresentationFormat>
  <Paragraphs>231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42</vt:i4>
      </vt:variant>
    </vt:vector>
  </HeadingPairs>
  <TitlesOfParts>
    <vt:vector size="43" baseType="lpstr">
      <vt:lpstr>Brilho</vt:lpstr>
      <vt:lpstr>CASO CLÍNICO Infecção no trato urinário</vt:lpstr>
      <vt:lpstr>CASO CLÍNICO</vt:lpstr>
      <vt:lpstr>CASO CLÍNICO</vt:lpstr>
      <vt:lpstr>CASO CLÍNICO</vt:lpstr>
      <vt:lpstr>CASO CLÍNICO</vt:lpstr>
      <vt:lpstr>CASO CLÍNICO</vt:lpstr>
      <vt:lpstr>INFECÇÃO DO TRATO URINÁRIO NA INFÂNCIA</vt:lpstr>
      <vt:lpstr>Introdução</vt:lpstr>
      <vt:lpstr>Introdução</vt:lpstr>
      <vt:lpstr>Epidemiologia</vt:lpstr>
      <vt:lpstr>Epidemiologia</vt:lpstr>
      <vt:lpstr>Patogênese</vt:lpstr>
      <vt:lpstr>Patogênese</vt:lpstr>
      <vt:lpstr>Etiologia</vt:lpstr>
      <vt:lpstr>Etiologia</vt:lpstr>
      <vt:lpstr>Quadro Clínico</vt:lpstr>
      <vt:lpstr>Quadro Clínico</vt:lpstr>
      <vt:lpstr>Quadro Clínico</vt:lpstr>
      <vt:lpstr>Diagnóstico</vt:lpstr>
      <vt:lpstr>Diagnóstico - Laboratório</vt:lpstr>
      <vt:lpstr>Diagnóstico - Laboratório</vt:lpstr>
      <vt:lpstr>Diagnóstico - Laboratório</vt:lpstr>
      <vt:lpstr>Diagnóstico Diferencial</vt:lpstr>
      <vt:lpstr>Tratamento</vt:lpstr>
      <vt:lpstr>Tratamento</vt:lpstr>
      <vt:lpstr>Tratamento</vt:lpstr>
      <vt:lpstr>Tratamento</vt:lpstr>
      <vt:lpstr>Tratamento empírico – Via Parenteral</vt:lpstr>
      <vt:lpstr>Tratamento empírico – Via Oral</vt:lpstr>
      <vt:lpstr>Tratamento</vt:lpstr>
      <vt:lpstr>Tratamento</vt:lpstr>
      <vt:lpstr>Tratamento</vt:lpstr>
      <vt:lpstr>Seguimento</vt:lpstr>
      <vt:lpstr>Seguimento</vt:lpstr>
      <vt:lpstr>Seguimento</vt:lpstr>
      <vt:lpstr>Seguimento</vt:lpstr>
      <vt:lpstr>CASO CLÍNICO</vt:lpstr>
      <vt:lpstr>CASO CLÍNICO</vt:lpstr>
      <vt:lpstr>CASO CLÍNICO</vt:lpstr>
      <vt:lpstr>CASO CLÍNICO</vt:lpstr>
      <vt:lpstr>CASO CLÍNICO</vt:lpstr>
      <vt:lpstr>Bibliografia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CLÍNICO</dc:title>
  <dc:creator>Rosário Silva</dc:creator>
  <cp:lastModifiedBy>paulo</cp:lastModifiedBy>
  <cp:revision>12</cp:revision>
  <dcterms:created xsi:type="dcterms:W3CDTF">2013-09-14T23:48:43Z</dcterms:created>
  <dcterms:modified xsi:type="dcterms:W3CDTF">2013-09-25T01:24:12Z</dcterms:modified>
</cp:coreProperties>
</file>