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9"/>
  </p:notesMasterIdLst>
  <p:sldIdLst>
    <p:sldId id="256" r:id="rId2"/>
    <p:sldId id="258" r:id="rId3"/>
    <p:sldId id="259" r:id="rId4"/>
    <p:sldId id="260" r:id="rId5"/>
    <p:sldId id="261" r:id="rId6"/>
    <p:sldId id="262" r:id="rId7"/>
    <p:sldId id="264" r:id="rId8"/>
    <p:sldId id="266" r:id="rId9"/>
    <p:sldId id="270" r:id="rId10"/>
    <p:sldId id="271" r:id="rId11"/>
    <p:sldId id="308" r:id="rId12"/>
    <p:sldId id="280" r:id="rId13"/>
    <p:sldId id="272" r:id="rId14"/>
    <p:sldId id="273" r:id="rId15"/>
    <p:sldId id="274" r:id="rId16"/>
    <p:sldId id="286" r:id="rId17"/>
    <p:sldId id="282" r:id="rId18"/>
    <p:sldId id="283" r:id="rId19"/>
    <p:sldId id="289" r:id="rId20"/>
    <p:sldId id="288" r:id="rId21"/>
    <p:sldId id="277" r:id="rId22"/>
    <p:sldId id="278" r:id="rId23"/>
    <p:sldId id="279" r:id="rId24"/>
    <p:sldId id="290" r:id="rId25"/>
    <p:sldId id="291" r:id="rId26"/>
    <p:sldId id="292" r:id="rId27"/>
    <p:sldId id="293" r:id="rId28"/>
    <p:sldId id="294" r:id="rId29"/>
    <p:sldId id="295" r:id="rId30"/>
    <p:sldId id="296" r:id="rId31"/>
    <p:sldId id="297" r:id="rId32"/>
    <p:sldId id="298" r:id="rId33"/>
    <p:sldId id="300" r:id="rId34"/>
    <p:sldId id="301" r:id="rId35"/>
    <p:sldId id="309" r:id="rId36"/>
    <p:sldId id="310" r:id="rId37"/>
    <p:sldId id="311" r:id="rId38"/>
    <p:sldId id="312" r:id="rId39"/>
    <p:sldId id="313" r:id="rId40"/>
    <p:sldId id="314" r:id="rId41"/>
    <p:sldId id="315" r:id="rId42"/>
    <p:sldId id="304" r:id="rId43"/>
    <p:sldId id="316" r:id="rId44"/>
    <p:sldId id="305" r:id="rId45"/>
    <p:sldId id="306" r:id="rId46"/>
    <p:sldId id="307" r:id="rId47"/>
    <p:sldId id="317" r:id="rId48"/>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50" y="-427"/>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9921DDBE-E225-4C89-8BBC-7D9B10F1F6F8}" type="datetimeFigureOut">
              <a:rPr lang="pt-BR"/>
              <a:pPr>
                <a:defRPr/>
              </a:pPr>
              <a:t>14/08/2013</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02086482-0411-49BD-92AC-2FE23BFC3CB1}"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Retângulo 8"/>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9"/>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ctrTitle"/>
          </p:nvPr>
        </p:nvSpPr>
        <p:spPr>
          <a:xfrm>
            <a:off x="685800" y="3355848"/>
            <a:ext cx="8077200" cy="1673352"/>
          </a:xfrm>
        </p:spPr>
        <p:txBody>
          <a:bodyPr tIns="0" bIns="0" anchor="t"/>
          <a:lstStyle>
            <a:lvl1pPr algn="l">
              <a:defRPr sz="4700" b="1"/>
            </a:lvl1pPr>
            <a:extLst/>
          </a:lstStyle>
          <a:p>
            <a:r>
              <a:rPr lang="pt-BR" smtClean="0"/>
              <a:t>Clique para editar o estilo do título mestre</a:t>
            </a:r>
            <a:endParaRPr lang="en-US"/>
          </a:p>
        </p:txBody>
      </p:sp>
      <p:sp>
        <p:nvSpPr>
          <p:cNvPr id="3" name="Subtítulo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pt-BR" smtClean="0"/>
              <a:t>Clique para editar o estilo do subtítulo mestre</a:t>
            </a:r>
            <a:endParaRPr lang="en-US"/>
          </a:p>
        </p:txBody>
      </p:sp>
      <p:sp>
        <p:nvSpPr>
          <p:cNvPr id="6" name="Espaço Reservado para Data 3"/>
          <p:cNvSpPr>
            <a:spLocks noGrp="1"/>
          </p:cNvSpPr>
          <p:nvPr>
            <p:ph type="dt" sz="half" idx="10"/>
          </p:nvPr>
        </p:nvSpPr>
        <p:spPr/>
        <p:txBody>
          <a:bodyPr/>
          <a:lstStyle>
            <a:lvl1pPr>
              <a:defRPr/>
            </a:lvl1pPr>
          </a:lstStyle>
          <a:p>
            <a:pPr>
              <a:defRPr/>
            </a:pPr>
            <a:fld id="{36C8BA72-C615-422A-9A0C-8C9C583E9E0E}" type="datetimeFigureOut">
              <a:rPr lang="pt-BR"/>
              <a:pPr>
                <a:defRPr/>
              </a:pPr>
              <a:t>14/08/2013</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795C1154-87EC-49E1-9649-5822DB15E23A}"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55448"/>
            <a:ext cx="8229600" cy="1252728"/>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E5D26220-02D5-47E9-A7EF-A8BA6A187AD4}" type="datetimeFigureOut">
              <a:rPr lang="pt-BR"/>
              <a:pPr>
                <a:defRPr/>
              </a:pPr>
              <a:t>14/08/2013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EDEFF36-E8BE-4E0C-9F28-95BC4D248092}"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Retângulo 8"/>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11"/>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lstStyle>
          <a:p>
            <a:pPr>
              <a:defRPr/>
            </a:pPr>
            <a:fld id="{4D6DADD3-C36B-4C16-8A47-2D5047C6DDBB}" type="datetimeFigureOut">
              <a:rPr lang="pt-BR"/>
              <a:pPr>
                <a:defRPr/>
              </a:pPr>
              <a:t>14/08/2013</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01AF5371-2E2D-48C7-A625-C820295324E1}"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lstStyle>
          <a:p>
            <a:pPr>
              <a:defRPr/>
            </a:pPr>
            <a:fld id="{02DD9E37-2B7B-4F2B-A615-8F34A929B072}" type="datetimeFigureOut">
              <a:rPr lang="pt-BR"/>
              <a:pPr>
                <a:defRPr/>
              </a:pPr>
              <a:t>14/08/2013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BEFA88B-1B17-431E-ADCF-BE12E84438E3}"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4" name="Espaço Reservado para Conteúdo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Texto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FBACFD51-40A1-48DE-A1EC-39FC8B57266A}" type="datetimeFigureOut">
              <a:rPr lang="pt-BR"/>
              <a:pPr>
                <a:defRPr/>
              </a:pPr>
              <a:t>14/08/2013</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AF6AD84C-C675-4B59-9608-AE0B9A7FB656}"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Data 3"/>
          <p:cNvSpPr>
            <a:spLocks noGrp="1"/>
          </p:cNvSpPr>
          <p:nvPr>
            <p:ph type="dt" sz="half" idx="10"/>
          </p:nvPr>
        </p:nvSpPr>
        <p:spPr/>
        <p:txBody>
          <a:bodyPr/>
          <a:lstStyle>
            <a:lvl1pPr>
              <a:defRPr/>
            </a:lvl1pPr>
          </a:lstStyle>
          <a:p>
            <a:pPr>
              <a:defRPr/>
            </a:pPr>
            <a:fld id="{0F882EEA-A0DB-4820-903D-9298973BC99B}" type="datetimeFigureOut">
              <a:rPr lang="pt-BR"/>
              <a:pPr>
                <a:defRPr/>
              </a:pPr>
              <a:t>14/08/2013</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20B6316A-DA2F-4DF0-A89D-31C1E1F6A64B}"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51413AB2-560D-4B7F-A82B-099B15EFD590}" type="datetimeFigureOut">
              <a:rPr lang="pt-BR"/>
              <a:pPr>
                <a:defRPr/>
              </a:pPr>
              <a:t>14/08/2013</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9530CE24-1842-4B46-B172-EE26FAD18F27}"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11"/>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8"/>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Conteúdo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Texto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p:txBody>
          <a:bodyPr/>
          <a:lstStyle>
            <a:lvl1pPr>
              <a:defRPr/>
            </a:lvl1pPr>
          </a:lstStyle>
          <a:p>
            <a:pPr>
              <a:defRPr/>
            </a:pPr>
            <a:fld id="{41E02DA3-8C02-4ECA-A6AA-75D0F5B35EDD}" type="datetimeFigureOut">
              <a:rPr lang="pt-BR"/>
              <a:pPr>
                <a:defRPr/>
              </a:pPr>
              <a:t>14/08/2013</a:t>
            </a:fld>
            <a:endParaRPr lang="pt-BR"/>
          </a:p>
        </p:txBody>
      </p:sp>
      <p:sp>
        <p:nvSpPr>
          <p:cNvPr id="8" name="Espaço Reservado para Rodapé 5"/>
          <p:cNvSpPr>
            <a:spLocks noGrp="1"/>
          </p:cNvSpPr>
          <p:nvPr>
            <p:ph type="ftr" sz="quarter" idx="11"/>
          </p:nvPr>
        </p:nvSpPr>
        <p:spPr/>
        <p:txBody>
          <a:bodyPr/>
          <a:lstStyle>
            <a:lvl1pPr>
              <a:defRPr/>
            </a:lvl1pPr>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lstStyle>
          <a:p>
            <a:pPr>
              <a:defRPr/>
            </a:pPr>
            <a:fld id="{60B5BF86-92C7-4430-9555-F2B05E94911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bg>
      <p:bgRef idx="1001">
        <a:schemeClr val="bg2"/>
      </p:bgRef>
    </p:bg>
    <p:spTree>
      <p:nvGrpSpPr>
        <p:cNvPr id="1" name=""/>
        <p:cNvGrpSpPr/>
        <p:nvPr/>
      </p:nvGrpSpPr>
      <p:grpSpPr>
        <a:xfrm>
          <a:off x="0" y="0"/>
          <a:ext cx="0" cy="0"/>
          <a:chOff x="0" y="0"/>
          <a:chExt cx="0" cy="0"/>
        </a:xfrm>
      </p:grpSpPr>
      <p:sp>
        <p:nvSpPr>
          <p:cNvPr id="5" name="Retângulo 10"/>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8"/>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a:xfrm>
            <a:off x="165100" y="1169988"/>
            <a:ext cx="2522538" cy="201612"/>
          </a:xfrm>
        </p:spPr>
        <p:txBody>
          <a:bodyPr/>
          <a:lstStyle>
            <a:lvl1pPr>
              <a:defRPr/>
            </a:lvl1pPr>
          </a:lstStyle>
          <a:p>
            <a:pPr>
              <a:defRPr/>
            </a:pPr>
            <a:fld id="{1730051B-C726-4A97-92BC-328CD348F402}" type="datetimeFigureOut">
              <a:rPr lang="pt-BR"/>
              <a:pPr>
                <a:defRPr/>
              </a:pPr>
              <a:t>14/08/2013</a:t>
            </a:fld>
            <a:endParaRPr lang="pt-BR"/>
          </a:p>
        </p:txBody>
      </p:sp>
      <p:sp>
        <p:nvSpPr>
          <p:cNvPr id="8" name="Espaço Reservado para Rodapé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pt-BR"/>
          </a:p>
        </p:txBody>
      </p:sp>
      <p:sp>
        <p:nvSpPr>
          <p:cNvPr id="9" name="Espaço Reservado para Número de Slide 6"/>
          <p:cNvSpPr>
            <a:spLocks noGrp="1"/>
          </p:cNvSpPr>
          <p:nvPr>
            <p:ph type="sldNum" sz="quarter" idx="12"/>
          </p:nvPr>
        </p:nvSpPr>
        <p:spPr>
          <a:xfrm>
            <a:off x="8339138" y="1169988"/>
            <a:ext cx="733425" cy="201612"/>
          </a:xfrm>
        </p:spPr>
        <p:txBody>
          <a:bodyPr/>
          <a:lstStyle>
            <a:lvl1pPr>
              <a:defRPr/>
            </a:lvl1pPr>
          </a:lstStyle>
          <a:p>
            <a:pPr>
              <a:defRPr/>
            </a:pPr>
            <a:fld id="{3CD440DF-E469-4D5C-95BA-0C5B001E50EE}"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0D6EF974-ACAC-4600-BEBA-7324D52B62AC}" type="datetimeFigureOut">
              <a:rPr lang="pt-BR"/>
              <a:pPr>
                <a:defRPr/>
              </a:pPr>
              <a:t>14/08/2013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418F7CA-2BAA-443C-84FD-5EAB2E491E8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8"/>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7"/>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Vertical 1"/>
          <p:cNvSpPr>
            <a:spLocks noGrp="1"/>
          </p:cNvSpPr>
          <p:nvPr>
            <p:ph type="title" orient="vert"/>
          </p:nvPr>
        </p:nvSpPr>
        <p:spPr>
          <a:xfrm>
            <a:off x="6781800" y="274640"/>
            <a:ext cx="19050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304800"/>
            <a:ext cx="60198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Data 3"/>
          <p:cNvSpPr>
            <a:spLocks noGrp="1"/>
          </p:cNvSpPr>
          <p:nvPr>
            <p:ph type="dt" sz="half" idx="10"/>
          </p:nvPr>
        </p:nvSpPr>
        <p:spPr/>
        <p:txBody>
          <a:bodyPr/>
          <a:lstStyle>
            <a:lvl1pPr>
              <a:defRPr/>
            </a:lvl1pPr>
          </a:lstStyle>
          <a:p>
            <a:pPr>
              <a:defRPr/>
            </a:pPr>
            <a:fld id="{76333F32-EAAE-4EDF-B7D1-BB99327051D6}" type="datetimeFigureOut">
              <a:rPr lang="pt-BR"/>
              <a:pPr>
                <a:defRPr/>
              </a:pPr>
              <a:t>14/08/2013</a:t>
            </a:fld>
            <a:endParaRPr lang="pt-BR"/>
          </a:p>
        </p:txBody>
      </p:sp>
      <p:sp>
        <p:nvSpPr>
          <p:cNvPr id="7" name="Espaço Reservado para Rodapé 4"/>
          <p:cNvSpPr>
            <a:spLocks noGrp="1"/>
          </p:cNvSpPr>
          <p:nvPr>
            <p:ph type="ftr" sz="quarter" idx="11"/>
          </p:nvPr>
        </p:nvSpPr>
        <p:spPr>
          <a:xfrm>
            <a:off x="2640013" y="6376988"/>
            <a:ext cx="3836987" cy="365125"/>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17E152BA-7AE4-4457-AD17-0892BF5CC606}"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tângulo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Retângulo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Espaço Reservado para Título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pt-BR" smtClean="0"/>
              <a:t>Clique para editar o estilo do título mestre</a:t>
            </a:r>
            <a:endParaRPr lang="en-US"/>
          </a:p>
        </p:txBody>
      </p:sp>
      <p:sp>
        <p:nvSpPr>
          <p:cNvPr id="1029" name="Espaço Reservado para Texto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Espaço Reservado para Data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fontAlgn="auto" latinLnBrk="0" hangingPunct="1">
              <a:spcBef>
                <a:spcPts val="0"/>
              </a:spcBef>
              <a:spcAft>
                <a:spcPts val="0"/>
              </a:spcAft>
              <a:defRPr kumimoji="0" sz="1200" smtClean="0">
                <a:solidFill>
                  <a:schemeClr val="tx1">
                    <a:tint val="95000"/>
                  </a:schemeClr>
                </a:solidFill>
                <a:latin typeface="+mn-lt"/>
                <a:cs typeface="+mn-cs"/>
              </a:defRPr>
            </a:lvl1pPr>
            <a:extLst/>
          </a:lstStyle>
          <a:p>
            <a:pPr>
              <a:defRPr/>
            </a:pPr>
            <a:fld id="{D2889940-31F5-4BE8-B4EA-56A874349F63}" type="datetimeFigureOut">
              <a:rPr lang="pt-BR"/>
              <a:pPr>
                <a:defRPr/>
              </a:pPr>
              <a:t>14/08/2013</a:t>
            </a:fld>
            <a:endParaRPr lang="pt-BR"/>
          </a:p>
        </p:txBody>
      </p:sp>
      <p:sp>
        <p:nvSpPr>
          <p:cNvPr id="5" name="Espaço Reservado para Rodapé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endParaRPr lang="pt-BR"/>
          </a:p>
        </p:txBody>
      </p:sp>
      <p:sp>
        <p:nvSpPr>
          <p:cNvPr id="6" name="Espaço Reservado para Número de Slide 5"/>
          <p:cNvSpPr>
            <a:spLocks noGrp="1"/>
          </p:cNvSpPr>
          <p:nvPr>
            <p:ph type="sldNum" sz="quarter" idx="4"/>
          </p:nvPr>
        </p:nvSpPr>
        <p:spPr>
          <a:xfrm>
            <a:off x="8204200" y="6477000"/>
            <a:ext cx="733425" cy="274638"/>
          </a:xfrm>
          <a:prstGeom prst="rect">
            <a:avLst/>
          </a:prstGeom>
        </p:spPr>
        <p:txBody>
          <a:bodyPr vert="horz" bIns="0" rtlCol="0" anchor="b"/>
          <a:lstStyle>
            <a:lvl1pPr algn="r" eaLnBrk="1" fontAlgn="auto" latinLnBrk="0" hangingPunct="1">
              <a:spcBef>
                <a:spcPts val="0"/>
              </a:spcBef>
              <a:spcAft>
                <a:spcPts val="0"/>
              </a:spcAft>
              <a:defRPr kumimoji="0" sz="1200" smtClean="0">
                <a:solidFill>
                  <a:schemeClr val="tx1">
                    <a:tint val="95000"/>
                  </a:schemeClr>
                </a:solidFill>
                <a:latin typeface="+mn-lt"/>
                <a:cs typeface="+mn-cs"/>
              </a:defRPr>
            </a:lvl1pPr>
            <a:extLst/>
          </a:lstStyle>
          <a:p>
            <a:pPr>
              <a:defRPr/>
            </a:pPr>
            <a:fld id="{3F2B051D-017B-49FB-9A6C-2A6A4ECBD8A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8" r:id="rId1"/>
    <p:sldLayoutId id="2147483707" r:id="rId2"/>
    <p:sldLayoutId id="2147483709" r:id="rId3"/>
    <p:sldLayoutId id="2147483706" r:id="rId4"/>
    <p:sldLayoutId id="2147483705" r:id="rId5"/>
    <p:sldLayoutId id="2147483704" r:id="rId6"/>
    <p:sldLayoutId id="2147483710" r:id="rId7"/>
    <p:sldLayoutId id="2147483711" r:id="rId8"/>
    <p:sldLayoutId id="2147483712" r:id="rId9"/>
    <p:sldLayoutId id="2147483703" r:id="rId10"/>
    <p:sldLayoutId id="2147483713" r:id="rId11"/>
  </p:sldLayoutIdLst>
  <p:txStyles>
    <p:titleStyle>
      <a:lvl1pPr algn="l" rtl="0" fontAlgn="base">
        <a:spcBef>
          <a:spcPct val="0"/>
        </a:spcBef>
        <a:spcAft>
          <a:spcPct val="0"/>
        </a:spcAft>
        <a:defRPr sz="4500" b="1" kern="1200">
          <a:solidFill>
            <a:srgbClr val="FFC800"/>
          </a:solidFill>
          <a:latin typeface="+mj-lt"/>
          <a:ea typeface="+mj-ea"/>
          <a:cs typeface="+mj-cs"/>
        </a:defRPr>
      </a:lvl1pPr>
      <a:lvl2pPr algn="l" rtl="0" fontAlgn="base">
        <a:spcBef>
          <a:spcPct val="0"/>
        </a:spcBef>
        <a:spcAft>
          <a:spcPct val="0"/>
        </a:spcAft>
        <a:defRPr sz="4500" b="1">
          <a:solidFill>
            <a:srgbClr val="FFC800"/>
          </a:solidFill>
          <a:latin typeface="Corbel" pitchFamily="34" charset="0"/>
        </a:defRPr>
      </a:lvl2pPr>
      <a:lvl3pPr algn="l" rtl="0" fontAlgn="base">
        <a:spcBef>
          <a:spcPct val="0"/>
        </a:spcBef>
        <a:spcAft>
          <a:spcPct val="0"/>
        </a:spcAft>
        <a:defRPr sz="4500" b="1">
          <a:solidFill>
            <a:srgbClr val="FFC800"/>
          </a:solidFill>
          <a:latin typeface="Corbel" pitchFamily="34" charset="0"/>
        </a:defRPr>
      </a:lvl3pPr>
      <a:lvl4pPr algn="l" rtl="0" fontAlgn="base">
        <a:spcBef>
          <a:spcPct val="0"/>
        </a:spcBef>
        <a:spcAft>
          <a:spcPct val="0"/>
        </a:spcAft>
        <a:defRPr sz="4500" b="1">
          <a:solidFill>
            <a:srgbClr val="FFC800"/>
          </a:solidFill>
          <a:latin typeface="Corbel" pitchFamily="34" charset="0"/>
        </a:defRPr>
      </a:lvl4pPr>
      <a:lvl5pPr algn="l" rtl="0" fontAlgn="base">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fontAlgn="base">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fontAlgn="base">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fontAlgn="base">
        <a:spcBef>
          <a:spcPct val="20000"/>
        </a:spcBef>
        <a:spcAft>
          <a:spcPct val="0"/>
        </a:spcAft>
        <a:buClr>
          <a:srgbClr val="E66C7D"/>
        </a:buClr>
        <a:buFont typeface="Arial" charset="0"/>
        <a:buChar char="▪"/>
        <a:defRPr sz="2400" kern="1200">
          <a:solidFill>
            <a:schemeClr val="tx1"/>
          </a:solidFill>
          <a:latin typeface="+mn-lt"/>
          <a:ea typeface="+mn-ea"/>
          <a:cs typeface="+mn-cs"/>
        </a:defRPr>
      </a:lvl3pPr>
      <a:lvl4pPr marL="1216025" indent="-182563" algn="l" rtl="0" fontAlgn="base">
        <a:spcBef>
          <a:spcPct val="20000"/>
        </a:spcBef>
        <a:spcAft>
          <a:spcPct val="0"/>
        </a:spcAft>
        <a:buClr>
          <a:srgbClr val="6BB76D"/>
        </a:buClr>
        <a:buFont typeface="Arial" charset="0"/>
        <a:buChar char="▪"/>
        <a:defRPr sz="2000" kern="1200">
          <a:solidFill>
            <a:schemeClr val="tx1"/>
          </a:solidFill>
          <a:latin typeface="+mn-lt"/>
          <a:ea typeface="+mn-ea"/>
          <a:cs typeface="+mn-cs"/>
        </a:defRPr>
      </a:lvl4pPr>
      <a:lvl5pPr marL="1425575" indent="-182563" algn="l" rtl="0" fontAlgn="base">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www.sbp.com.br/show_item2.cfm?id_categoria=24&amp;id_detalhe=936&amp;tipo=S" TargetMode="External"/><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hyperlink" Target="http://www.paulomargotto.com.br/documentos/Monografia-ITU-2009.pdf" TargetMode="External"/><Relationship Id="rId4" Type="http://schemas.openxmlformats.org/officeDocument/2006/relationships/hyperlink" Target="http://www.paulomargotto.com.br/"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ctrTitle"/>
          </p:nvPr>
        </p:nvPicPr>
        <p:blipFill>
          <a:blip r:embed="rId2" cstate="print"/>
          <a:srcRect/>
          <a:stretch>
            <a:fillRect/>
          </a:stretch>
        </p:blipFill>
        <p:spPr bwMode="auto">
          <a:xfrm>
            <a:off x="-180975" y="1196975"/>
            <a:ext cx="9485313" cy="2620963"/>
          </a:xfrm>
        </p:spPr>
      </p:pic>
      <p:sp>
        <p:nvSpPr>
          <p:cNvPr id="14338" name="Subtítulo 2"/>
          <p:cNvSpPr>
            <a:spLocks noGrp="1"/>
          </p:cNvSpPr>
          <p:nvPr>
            <p:ph type="subTitle" idx="1"/>
          </p:nvPr>
        </p:nvSpPr>
        <p:spPr>
          <a:xfrm>
            <a:off x="2555875" y="4149725"/>
            <a:ext cx="6256338" cy="2160588"/>
          </a:xfrm>
        </p:spPr>
        <p:txBody>
          <a:bodyPr/>
          <a:lstStyle/>
          <a:p>
            <a:pPr algn="ctr">
              <a:lnSpc>
                <a:spcPct val="90000"/>
              </a:lnSpc>
            </a:pPr>
            <a:r>
              <a:rPr lang="pt-BR" sz="2400" smtClean="0"/>
              <a:t>Apresentação: Paulo Leles</a:t>
            </a:r>
          </a:p>
          <a:p>
            <a:pPr algn="ctr">
              <a:lnSpc>
                <a:spcPct val="90000"/>
              </a:lnSpc>
            </a:pPr>
            <a:r>
              <a:rPr lang="pt-BR" sz="2400" smtClean="0"/>
              <a:t>                         </a:t>
            </a:r>
          </a:p>
          <a:p>
            <a:pPr algn="ctr">
              <a:lnSpc>
                <a:spcPct val="90000"/>
              </a:lnSpc>
            </a:pPr>
            <a:r>
              <a:rPr lang="pt-BR" sz="2400" smtClean="0"/>
              <a:t>Coordenação: Luciana Sugai</a:t>
            </a:r>
          </a:p>
          <a:p>
            <a:pPr algn="ctr">
              <a:lnSpc>
                <a:spcPct val="90000"/>
              </a:lnSpc>
            </a:pPr>
            <a:endParaRPr lang="pt-BR" sz="2400" smtClean="0"/>
          </a:p>
          <a:p>
            <a:pPr algn="ctr">
              <a:lnSpc>
                <a:spcPct val="90000"/>
              </a:lnSpc>
            </a:pPr>
            <a:r>
              <a:rPr lang="pt-BR" smtClean="0"/>
              <a:t>HRAS/Internato ESCS/Pediatria/2013</a:t>
            </a:r>
          </a:p>
          <a:p>
            <a:pPr algn="ctr">
              <a:lnSpc>
                <a:spcPct val="90000"/>
              </a:lnSpc>
            </a:pPr>
            <a:r>
              <a:rPr lang="pt-BR" smtClean="0"/>
              <a:t>Brasília, 9 de agosto de 2013</a:t>
            </a:r>
          </a:p>
          <a:p>
            <a:pPr algn="ctr">
              <a:lnSpc>
                <a:spcPct val="90000"/>
              </a:lnSpc>
            </a:pPr>
            <a:r>
              <a:rPr lang="pt-BR" smtClean="0">
                <a:hlinkClick r:id="rId3"/>
              </a:rPr>
              <a:t>www.paulomargotto.com.br</a:t>
            </a:r>
            <a:r>
              <a:rPr lang="pt-BR" smtClean="0"/>
              <a:t> </a:t>
            </a:r>
          </a:p>
          <a:p>
            <a:pPr>
              <a:lnSpc>
                <a:spcPct val="90000"/>
              </a:lnSpc>
            </a:pPr>
            <a:endParaRPr lang="pt-BR" smtClean="0"/>
          </a:p>
        </p:txBody>
      </p:sp>
      <p:pic>
        <p:nvPicPr>
          <p:cNvPr id="14339" name="Picture 3"/>
          <p:cNvPicPr>
            <a:picLocks noChangeAspect="1" noChangeArrowheads="1"/>
          </p:cNvPicPr>
          <p:nvPr/>
        </p:nvPicPr>
        <p:blipFill>
          <a:blip r:embed="rId4" cstate="print"/>
          <a:srcRect/>
          <a:stretch>
            <a:fillRect/>
          </a:stretch>
        </p:blipFill>
        <p:spPr bwMode="auto">
          <a:xfrm>
            <a:off x="0" y="2997200"/>
            <a:ext cx="2638425" cy="2152650"/>
          </a:xfrm>
          <a:prstGeom prst="rect">
            <a:avLst/>
          </a:prstGeom>
          <a:noFill/>
          <a:ln w="9525">
            <a:noFill/>
            <a:miter lim="800000"/>
            <a:headEnd/>
            <a:tailEnd/>
          </a:ln>
        </p:spPr>
      </p:pic>
      <p:pic>
        <p:nvPicPr>
          <p:cNvPr id="14341" name="Picture 5" descr="DSC00114"/>
          <p:cNvPicPr>
            <a:picLocks noChangeAspect="1" noChangeArrowheads="1"/>
          </p:cNvPicPr>
          <p:nvPr/>
        </p:nvPicPr>
        <p:blipFill>
          <a:blip r:embed="rId5" cstate="print"/>
          <a:srcRect/>
          <a:stretch>
            <a:fillRect/>
          </a:stretch>
        </p:blipFill>
        <p:spPr bwMode="auto">
          <a:xfrm>
            <a:off x="0" y="0"/>
            <a:ext cx="8820150" cy="1530350"/>
          </a:xfrm>
          <a:prstGeom prst="rect">
            <a:avLst/>
          </a:prstGeom>
          <a:noFill/>
          <a:ln w="9525">
            <a:noFill/>
            <a:miter lim="800000"/>
            <a:headEnd/>
            <a:tailEnd/>
          </a:ln>
        </p:spPr>
      </p:pic>
      <p:sp>
        <p:nvSpPr>
          <p:cNvPr id="14342" name="Text Box 6"/>
          <p:cNvSpPr txBox="1">
            <a:spLocks noChangeArrowheads="1"/>
          </p:cNvSpPr>
          <p:nvPr/>
        </p:nvSpPr>
        <p:spPr bwMode="auto">
          <a:xfrm>
            <a:off x="3419475" y="2997200"/>
            <a:ext cx="4670425" cy="579438"/>
          </a:xfrm>
          <a:prstGeom prst="rect">
            <a:avLst/>
          </a:prstGeom>
          <a:noFill/>
          <a:ln w="9525">
            <a:noFill/>
            <a:miter lim="800000"/>
            <a:headEnd/>
            <a:tailEnd/>
          </a:ln>
          <a:effectLst/>
        </p:spPr>
        <p:txBody>
          <a:bodyPr wrap="none">
            <a:spAutoFit/>
          </a:bodyPr>
          <a:lstStyle/>
          <a:p>
            <a:r>
              <a:rPr lang="pt-BR" sz="3200">
                <a:solidFill>
                  <a:schemeClr val="accent2"/>
                </a:solidFill>
              </a:rPr>
              <a:t>Infecção do trato urinário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fontAlgn="auto">
              <a:spcAft>
                <a:spcPts val="0"/>
              </a:spcAft>
              <a:defRPr/>
            </a:pPr>
            <a:r>
              <a:rPr lang="pt-BR" sz="5400" dirty="0" smtClean="0">
                <a:solidFill>
                  <a:schemeClr val="accent1">
                    <a:satMod val="150000"/>
                  </a:schemeClr>
                </a:solidFill>
              </a:rPr>
              <a:t>Caso Clínico</a:t>
            </a:r>
            <a:endParaRPr lang="pt-BR" sz="5400"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10000"/>
          </a:bodyPr>
          <a:lstStyle/>
          <a:p>
            <a:pPr marL="438912" indent="-320040" algn="just" fontAlgn="auto">
              <a:spcBef>
                <a:spcPts val="0"/>
              </a:spcBef>
              <a:spcAft>
                <a:spcPts val="0"/>
              </a:spcAft>
              <a:buFont typeface="Wingdings 2"/>
              <a:buChar char=""/>
              <a:defRPr/>
            </a:pPr>
            <a:endParaRPr lang="pt-BR" dirty="0" smtClean="0"/>
          </a:p>
          <a:p>
            <a:pPr marL="438912" indent="-320040" algn="just" fontAlgn="auto">
              <a:spcBef>
                <a:spcPts val="0"/>
              </a:spcBef>
              <a:spcAft>
                <a:spcPts val="0"/>
              </a:spcAft>
              <a:buFont typeface="Wingdings 2"/>
              <a:buChar char=""/>
              <a:defRPr/>
            </a:pPr>
            <a:endParaRPr lang="pt-BR" dirty="0"/>
          </a:p>
          <a:p>
            <a:pPr marL="438912" indent="-320040" fontAlgn="auto">
              <a:spcBef>
                <a:spcPts val="0"/>
              </a:spcBef>
              <a:spcAft>
                <a:spcPts val="0"/>
              </a:spcAft>
              <a:buFont typeface="Wingdings 2"/>
              <a:buChar char=""/>
              <a:defRPr/>
            </a:pPr>
            <a:r>
              <a:rPr lang="pt-BR" dirty="0" smtClean="0"/>
              <a:t>Identificação: </a:t>
            </a:r>
            <a:r>
              <a:rPr lang="pt-BR" dirty="0" err="1" smtClean="0"/>
              <a:t>S.V.L.</a:t>
            </a:r>
            <a:r>
              <a:rPr lang="pt-BR" dirty="0" smtClean="0"/>
              <a:t> sexo feminino,06 meses, 6780gramas, Natural de Brasília - DF, Residente e Procedente de Taguatinga-DF.</a:t>
            </a:r>
          </a:p>
          <a:p>
            <a:pPr marL="438912" indent="-320040" fontAlgn="auto">
              <a:spcBef>
                <a:spcPts val="0"/>
              </a:spcBef>
              <a:spcAft>
                <a:spcPts val="0"/>
              </a:spcAft>
              <a:buFont typeface="Wingdings 2"/>
              <a:buChar char=""/>
              <a:defRPr/>
            </a:pPr>
            <a:r>
              <a:rPr lang="pt-BR" dirty="0" smtClean="0"/>
              <a:t>Informante: mãe, boa informante</a:t>
            </a:r>
            <a:endParaRPr lang="pt-BR" dirty="0"/>
          </a:p>
          <a:p>
            <a:pPr marL="438912" indent="-320040" algn="just" fontAlgn="auto">
              <a:spcBef>
                <a:spcPts val="0"/>
              </a:spcBef>
              <a:spcAft>
                <a:spcPts val="0"/>
              </a:spcAft>
              <a:buFont typeface="Wingdings 2"/>
              <a:buChar char=""/>
              <a:defRPr/>
            </a:pPr>
            <a:endParaRPr lang="pt-BR" dirty="0" smtClean="0"/>
          </a:p>
          <a:p>
            <a:pPr marL="438912" indent="-320040" algn="just" fontAlgn="auto">
              <a:spcBef>
                <a:spcPts val="0"/>
              </a:spcBef>
              <a:spcAft>
                <a:spcPts val="0"/>
              </a:spcAft>
              <a:buFont typeface="Wingdings 2"/>
              <a:buChar char=""/>
              <a:defRPr/>
            </a:pPr>
            <a:r>
              <a:rPr lang="pt-BR" dirty="0" smtClean="0"/>
              <a:t>Data da admissão: 09/07/2013</a:t>
            </a:r>
          </a:p>
          <a:p>
            <a:pPr marL="0" indent="0" algn="just" fontAlgn="auto">
              <a:spcBef>
                <a:spcPts val="0"/>
              </a:spcBef>
              <a:spcAft>
                <a:spcPts val="0"/>
              </a:spcAft>
              <a:buFont typeface="Wingdings 2"/>
              <a:buNone/>
              <a:defRPr/>
            </a:pPr>
            <a:endParaRPr lang="pt-BR" dirty="0" smtClean="0"/>
          </a:p>
          <a:p>
            <a:pPr marL="438912" indent="-320040" algn="just" fontAlgn="auto">
              <a:spcBef>
                <a:spcPts val="0"/>
              </a:spcBef>
              <a:spcAft>
                <a:spcPts val="0"/>
              </a:spcAft>
              <a:buFont typeface="Wingdings 2"/>
              <a:buChar char=""/>
              <a:defRPr/>
            </a:pPr>
            <a:r>
              <a:rPr lang="pt-BR" dirty="0" smtClean="0"/>
              <a:t>QP: “Febre” há 5 dia.</a:t>
            </a:r>
            <a:endParaRPr lang="pt-B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fontAlgn="auto">
              <a:spcAft>
                <a:spcPts val="0"/>
              </a:spcAft>
              <a:defRPr/>
            </a:pPr>
            <a:r>
              <a:rPr lang="pt-BR" sz="5400" dirty="0" smtClean="0">
                <a:solidFill>
                  <a:schemeClr val="accent1">
                    <a:satMod val="150000"/>
                  </a:schemeClr>
                </a:solidFill>
              </a:rPr>
              <a:t>Caso Clínico</a:t>
            </a:r>
            <a:endParaRPr lang="pt-BR" sz="5400"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20000"/>
          </a:bodyPr>
          <a:lstStyle/>
          <a:p>
            <a:pPr marL="438912" indent="-320040" algn="just" fontAlgn="auto">
              <a:spcBef>
                <a:spcPts val="0"/>
              </a:spcBef>
              <a:spcAft>
                <a:spcPts val="0"/>
              </a:spcAft>
              <a:buFont typeface="Wingdings 2"/>
              <a:buChar char=""/>
              <a:defRPr/>
            </a:pPr>
            <a:r>
              <a:rPr lang="pt-BR" dirty="0" smtClean="0"/>
              <a:t>HDA:</a:t>
            </a:r>
          </a:p>
          <a:p>
            <a:pPr marL="438912" indent="-320040" algn="just" fontAlgn="auto">
              <a:spcBef>
                <a:spcPts val="0"/>
              </a:spcBef>
              <a:spcAft>
                <a:spcPts val="0"/>
              </a:spcAft>
              <a:buFont typeface="Wingdings 2"/>
              <a:buChar char=""/>
              <a:defRPr/>
            </a:pPr>
            <a:r>
              <a:rPr lang="pt-BR" dirty="0" smtClean="0"/>
              <a:t>Mãe informa que há 05 dias a criança começou a  apresentar febre de 38- 39C. Há 4 dias iniciou quadro de irritabilidade e procurou serviço médico (Hospital de </a:t>
            </a:r>
            <a:r>
              <a:rPr lang="pt-BR" dirty="0" err="1" smtClean="0"/>
              <a:t>Brazlândia</a:t>
            </a:r>
            <a:r>
              <a:rPr lang="pt-BR" dirty="0" smtClean="0"/>
              <a:t>) onde foi feito exames  e recebeu alta em uso de </a:t>
            </a:r>
            <a:r>
              <a:rPr lang="pt-BR" dirty="0" err="1" smtClean="0"/>
              <a:t>paracetamol</a:t>
            </a:r>
            <a:r>
              <a:rPr lang="pt-BR" dirty="0" smtClean="0"/>
              <a:t> e </a:t>
            </a:r>
            <a:r>
              <a:rPr lang="pt-BR" dirty="0" err="1" smtClean="0"/>
              <a:t>cefalexina</a:t>
            </a:r>
            <a:r>
              <a:rPr lang="pt-BR" dirty="0" smtClean="0"/>
              <a:t> (em uso desde 10/07 pela manhã). Houve persistência da febre ate 48 horas de antibiótico. No dia de atendimento do PS apresentou febre (2 episódios). Referiu também secreção em ouvido esquerdo. Nega vômitos ou qualquer alterações.</a:t>
            </a:r>
          </a:p>
          <a:p>
            <a:pPr marL="438912" indent="-320040" fontAlgn="auto">
              <a:spcBef>
                <a:spcPts val="0"/>
              </a:spcBef>
              <a:spcAft>
                <a:spcPts val="0"/>
              </a:spcAft>
              <a:buFont typeface="Wingdings 2"/>
              <a:buNone/>
              <a:defRPr/>
            </a:pPr>
            <a:endParaRPr lang="pt-B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fontAlgn="auto">
              <a:spcAft>
                <a:spcPts val="0"/>
              </a:spcAft>
              <a:defRPr/>
            </a:pPr>
            <a:r>
              <a:rPr lang="pt-BR" sz="5400" dirty="0" smtClean="0">
                <a:solidFill>
                  <a:schemeClr val="accent1">
                    <a:satMod val="150000"/>
                  </a:schemeClr>
                </a:solidFill>
              </a:rPr>
              <a:t>Caso Clínico</a:t>
            </a:r>
            <a:endParaRPr lang="pt-BR" sz="5400" dirty="0">
              <a:solidFill>
                <a:schemeClr val="accent1">
                  <a:satMod val="150000"/>
                </a:schemeClr>
              </a:solidFill>
            </a:endParaRPr>
          </a:p>
        </p:txBody>
      </p:sp>
      <p:sp>
        <p:nvSpPr>
          <p:cNvPr id="17410" name="Espaço Reservado para Conteúdo 2"/>
          <p:cNvSpPr>
            <a:spLocks noGrp="1"/>
          </p:cNvSpPr>
          <p:nvPr>
            <p:ph idx="1"/>
          </p:nvPr>
        </p:nvSpPr>
        <p:spPr/>
        <p:txBody>
          <a:bodyPr/>
          <a:lstStyle/>
          <a:p>
            <a:pPr algn="just"/>
            <a:r>
              <a:rPr lang="pt-BR" smtClean="0"/>
              <a:t>Antecedentes Fisiológicos:</a:t>
            </a:r>
          </a:p>
          <a:p>
            <a:pPr algn="just"/>
            <a:r>
              <a:rPr lang="pt-BR" smtClean="0"/>
              <a:t/>
            </a:r>
            <a:br>
              <a:rPr lang="pt-BR" smtClean="0"/>
            </a:br>
            <a:r>
              <a:rPr lang="pt-BR" smtClean="0"/>
              <a:t>- Nascido de parto cesáreo por adrâmnia, com 34 semanas, pesou 2220g, mediu 43cm, PC: 33cm.  Apgar 7-8.  Alimentação até os 15ddv por sonda. Em uso de alfarrè 200ml de 3-3h.</a:t>
            </a:r>
          </a:p>
          <a:p>
            <a:pPr algn="just"/>
            <a:r>
              <a:rPr lang="pt-BR" smtClean="0"/>
              <a:t>Vacinação - atualizada</a:t>
            </a:r>
          </a:p>
          <a:p>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fontAlgn="auto">
              <a:spcAft>
                <a:spcPts val="0"/>
              </a:spcAft>
              <a:defRPr/>
            </a:pPr>
            <a:r>
              <a:rPr lang="pt-BR" sz="5400" dirty="0" smtClean="0">
                <a:solidFill>
                  <a:schemeClr val="accent1">
                    <a:satMod val="150000"/>
                  </a:schemeClr>
                </a:solidFill>
              </a:rPr>
              <a:t>Caso Clínico</a:t>
            </a:r>
            <a:endParaRPr lang="pt-BR" sz="5400"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438912" indent="-320040" fontAlgn="auto">
              <a:spcBef>
                <a:spcPts val="0"/>
              </a:spcBef>
              <a:spcAft>
                <a:spcPts val="0"/>
              </a:spcAft>
              <a:buFont typeface="Wingdings 2"/>
              <a:buChar char=""/>
              <a:defRPr/>
            </a:pPr>
            <a:r>
              <a:rPr lang="pt-BR" dirty="0" smtClean="0"/>
              <a:t>Antecedentes Patológicos Pessoais:</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r>
              <a:rPr lang="pt-BR" dirty="0" smtClean="0"/>
              <a:t>Internação prévia - ao nascimento, por prematuridade + desconforto respiratório, por 5 dias em UTIN e 10 dias no ALCON, tendo feito uso de antibioticoterapia.</a:t>
            </a:r>
          </a:p>
          <a:p>
            <a:pPr marL="438912" indent="-320040" fontAlgn="auto">
              <a:spcBef>
                <a:spcPts val="0"/>
              </a:spcBef>
              <a:spcAft>
                <a:spcPts val="0"/>
              </a:spcAft>
              <a:buFont typeface="Wingdings 2"/>
              <a:buChar char=""/>
              <a:defRPr/>
            </a:pPr>
            <a:r>
              <a:rPr lang="pt-BR" dirty="0" smtClean="0"/>
              <a:t>Alergias - ao leite de vaca</a:t>
            </a:r>
          </a:p>
          <a:p>
            <a:pPr marL="438912" indent="-320040" fontAlgn="auto">
              <a:spcBef>
                <a:spcPts val="0"/>
              </a:spcBef>
              <a:spcAft>
                <a:spcPts val="0"/>
              </a:spcAft>
              <a:buFont typeface="Wingdings 2"/>
              <a:buChar char=""/>
              <a:defRPr/>
            </a:pPr>
            <a:r>
              <a:rPr lang="pt-BR" dirty="0" smtClean="0"/>
              <a:t>Nega medicações de uso contínuo, cirurgias ou traumas.</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r>
              <a:rPr lang="pt-BR" dirty="0" smtClean="0"/>
              <a:t>Antecedentes  </a:t>
            </a:r>
            <a:r>
              <a:rPr lang="pt-BR" dirty="0"/>
              <a:t>Patológicos Familiares:</a:t>
            </a:r>
            <a:br>
              <a:rPr lang="pt-BR" dirty="0"/>
            </a:br>
            <a:r>
              <a:rPr lang="pt-BR" dirty="0"/>
              <a:t>Pai, 30 anos</a:t>
            </a:r>
            <a:r>
              <a:rPr lang="pt-BR" dirty="0" smtClean="0"/>
              <a:t>, </a:t>
            </a:r>
            <a:r>
              <a:rPr lang="pt-BR" dirty="0"/>
              <a:t>asma.</a:t>
            </a:r>
            <a:br>
              <a:rPr lang="pt-BR" dirty="0"/>
            </a:br>
            <a:r>
              <a:rPr lang="pt-BR" dirty="0"/>
              <a:t>Mãe, 27 anos, nega doença prévia.</a:t>
            </a:r>
            <a:br>
              <a:rPr lang="pt-BR" dirty="0"/>
            </a:br>
            <a:r>
              <a:rPr lang="pt-BR" dirty="0"/>
              <a:t>Irmãos: 7 </a:t>
            </a:r>
            <a:r>
              <a:rPr lang="pt-BR" dirty="0" smtClean="0"/>
              <a:t>anos, asma; 10 meses, hígida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fontAlgn="auto">
              <a:spcAft>
                <a:spcPts val="0"/>
              </a:spcAft>
              <a:defRPr/>
            </a:pPr>
            <a:r>
              <a:rPr lang="pt-BR" sz="5400" dirty="0" smtClean="0">
                <a:solidFill>
                  <a:schemeClr val="accent1">
                    <a:satMod val="150000"/>
                  </a:schemeClr>
                </a:solidFill>
              </a:rPr>
              <a:t>Caso Clínico</a:t>
            </a:r>
            <a:endParaRPr lang="pt-BR" sz="5400" dirty="0">
              <a:solidFill>
                <a:schemeClr val="accent1">
                  <a:satMod val="150000"/>
                </a:schemeClr>
              </a:solidFill>
            </a:endParaRPr>
          </a:p>
        </p:txBody>
      </p:sp>
      <p:sp>
        <p:nvSpPr>
          <p:cNvPr id="19458" name="Espaço Reservado para Conteúdo 2"/>
          <p:cNvSpPr>
            <a:spLocks noGrp="1"/>
          </p:cNvSpPr>
          <p:nvPr>
            <p:ph idx="1"/>
          </p:nvPr>
        </p:nvSpPr>
        <p:spPr/>
        <p:txBody>
          <a:bodyPr/>
          <a:lstStyle/>
          <a:p>
            <a:endParaRPr lang="pt-BR" smtClean="0"/>
          </a:p>
          <a:p>
            <a:r>
              <a:rPr lang="pt-BR" smtClean="0"/>
              <a:t>Condições Socioeconômicas/Hábitos de vida:</a:t>
            </a:r>
          </a:p>
          <a:p>
            <a:r>
              <a:rPr lang="pt-BR" smtClean="0"/>
              <a:t/>
            </a:r>
            <a:br>
              <a:rPr lang="pt-BR" smtClean="0"/>
            </a:br>
            <a:r>
              <a:rPr lang="pt-BR" smtClean="0"/>
              <a:t>- Mora em casa de alvenaria, com outras 2 pessoas, água encanada e esgoto tratado, nega presença de poeira, cachorro e tabagismo passivo.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fontAlgn="auto">
              <a:spcAft>
                <a:spcPts val="0"/>
              </a:spcAft>
              <a:defRPr/>
            </a:pPr>
            <a:r>
              <a:rPr lang="pt-BR" sz="5400" dirty="0" smtClean="0">
                <a:solidFill>
                  <a:schemeClr val="accent1">
                    <a:satMod val="150000"/>
                  </a:schemeClr>
                </a:solidFill>
              </a:rPr>
              <a:t>Caso Clínico</a:t>
            </a:r>
            <a:endParaRPr lang="pt-BR" sz="5400"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500" smtClean="0"/>
              <a:t>Ao exame físico:</a:t>
            </a:r>
          </a:p>
          <a:p>
            <a:pPr>
              <a:lnSpc>
                <a:spcPct val="80000"/>
              </a:lnSpc>
            </a:pPr>
            <a:endParaRPr lang="pt-BR" sz="2500" smtClean="0"/>
          </a:p>
          <a:p>
            <a:pPr>
              <a:lnSpc>
                <a:spcPct val="80000"/>
              </a:lnSpc>
            </a:pPr>
            <a:r>
              <a:rPr lang="pt-BR" sz="2500" smtClean="0"/>
              <a:t>Lactente em BEG, normocorada, acianótica, anictérica, hidratada, afebril ao toque, ativa e reativa</a:t>
            </a:r>
          </a:p>
          <a:p>
            <a:pPr>
              <a:lnSpc>
                <a:spcPct val="80000"/>
              </a:lnSpc>
            </a:pPr>
            <a:endParaRPr lang="pt-BR" sz="2500" smtClean="0"/>
          </a:p>
          <a:p>
            <a:pPr>
              <a:lnSpc>
                <a:spcPct val="80000"/>
              </a:lnSpc>
            </a:pPr>
            <a:r>
              <a:rPr lang="pt-BR" sz="2500" smtClean="0"/>
              <a:t>Ap.Resp: MV fisiológico bilateral, sem RA, eupneico.</a:t>
            </a:r>
          </a:p>
          <a:p>
            <a:pPr>
              <a:lnSpc>
                <a:spcPct val="80000"/>
              </a:lnSpc>
            </a:pPr>
            <a:r>
              <a:rPr lang="pt-BR" sz="2500" smtClean="0"/>
              <a:t>Ap.CV: RCR em 2T, BNF, sem sopros,</a:t>
            </a:r>
          </a:p>
          <a:p>
            <a:pPr>
              <a:lnSpc>
                <a:spcPct val="80000"/>
              </a:lnSpc>
            </a:pPr>
            <a:r>
              <a:rPr lang="pt-BR" sz="2500" smtClean="0"/>
              <a:t>ABD: plano, normotenso, indolor a palpação, SVMG, RHA +.</a:t>
            </a:r>
          </a:p>
          <a:p>
            <a:pPr>
              <a:lnSpc>
                <a:spcPct val="80000"/>
              </a:lnSpc>
            </a:pPr>
            <a:r>
              <a:rPr lang="pt-BR" sz="2500" smtClean="0"/>
              <a:t>Pele: ausência de manchas e petéquias</a:t>
            </a:r>
          </a:p>
          <a:p>
            <a:pPr>
              <a:lnSpc>
                <a:spcPct val="80000"/>
              </a:lnSpc>
            </a:pPr>
            <a:r>
              <a:rPr lang="pt-BR" sz="2500" smtClean="0"/>
              <a:t>EXT: bem perfundidas, sem edema. Pulsos cheios.</a:t>
            </a:r>
          </a:p>
          <a:p>
            <a:pPr>
              <a:lnSpc>
                <a:spcPct val="80000"/>
              </a:lnSpc>
            </a:pPr>
            <a:r>
              <a:rPr lang="pt-BR" sz="2500" smtClean="0"/>
              <a:t>NEURO: sem sinais de irritação meníngea.</a:t>
            </a:r>
          </a:p>
          <a:p>
            <a:pPr>
              <a:lnSpc>
                <a:spcPct val="80000"/>
              </a:lnSpc>
            </a:pPr>
            <a:r>
              <a:rPr lang="pt-BR" sz="2500" smtClean="0"/>
              <a:t>Otoscopia: presença de cerúmem, sem hiperemia de membrana timpânica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450850" y="152400"/>
            <a:ext cx="8242300" cy="1262063"/>
          </a:xfrm>
        </p:spPr>
      </p:pic>
      <p:pic>
        <p:nvPicPr>
          <p:cNvPr id="21506" name="Picture 2"/>
          <p:cNvPicPr>
            <a:picLocks noChangeAspect="1" noChangeArrowheads="1"/>
          </p:cNvPicPr>
          <p:nvPr/>
        </p:nvPicPr>
        <p:blipFill>
          <a:blip r:embed="rId3" cstate="print"/>
          <a:srcRect/>
          <a:stretch>
            <a:fillRect/>
          </a:stretch>
        </p:blipFill>
        <p:spPr bwMode="auto">
          <a:xfrm>
            <a:off x="900113" y="1557338"/>
            <a:ext cx="7272337" cy="511175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219075" y="-6350"/>
            <a:ext cx="8474075" cy="1427163"/>
          </a:xfrm>
        </p:spPr>
      </p:pic>
      <p:pic>
        <p:nvPicPr>
          <p:cNvPr id="22530" name="Picture 2"/>
          <p:cNvPicPr>
            <a:picLocks noGrp="1" noChangeAspect="1" noChangeArrowheads="1"/>
          </p:cNvPicPr>
          <p:nvPr>
            <p:ph idx="1"/>
          </p:nvPr>
        </p:nvPicPr>
        <p:blipFill>
          <a:blip r:embed="rId3" cstate="print"/>
          <a:srcRect/>
          <a:stretch>
            <a:fillRect/>
          </a:stretch>
        </p:blipFill>
        <p:spPr>
          <a:xfrm>
            <a:off x="900113" y="1831975"/>
            <a:ext cx="6985000" cy="4195763"/>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Grp="1" noChangeAspect="1" noChangeArrowheads="1"/>
          </p:cNvPicPr>
          <p:nvPr>
            <p:ph idx="1"/>
          </p:nvPr>
        </p:nvPicPr>
        <p:blipFill>
          <a:blip r:embed="rId2" cstate="print"/>
          <a:srcRect/>
          <a:stretch>
            <a:fillRect/>
          </a:stretch>
        </p:blipFill>
        <p:spPr>
          <a:xfrm>
            <a:off x="755650" y="1812925"/>
            <a:ext cx="7416800" cy="4421188"/>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Espaço Reservado para Conteúdo 3" descr="IMG_0519.JPG"/>
          <p:cNvPicPr>
            <a:picLocks noGrp="1" noChangeAspect="1"/>
          </p:cNvPicPr>
          <p:nvPr>
            <p:ph idx="1"/>
          </p:nvPr>
        </p:nvPicPr>
        <p:blipFill>
          <a:blip r:embed="rId2" cstate="print"/>
          <a:srcRect/>
          <a:stretch>
            <a:fillRect/>
          </a:stretch>
        </p:blipFill>
        <p:spPr>
          <a:xfrm>
            <a:off x="1979613" y="1774825"/>
            <a:ext cx="4679950" cy="462597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25602" name="Espaço Reservado para Conteúdo 2"/>
          <p:cNvSpPr>
            <a:spLocks noGrp="1"/>
          </p:cNvSpPr>
          <p:nvPr>
            <p:ph idx="1"/>
          </p:nvPr>
        </p:nvSpPr>
        <p:spPr/>
        <p:txBody>
          <a:bodyPr/>
          <a:lstStyle/>
          <a:p>
            <a:r>
              <a:rPr lang="pt-BR" smtClean="0"/>
              <a:t>Nota: </a:t>
            </a:r>
          </a:p>
          <a:p>
            <a:pPr lvl="1"/>
            <a:r>
              <a:rPr lang="pt-BR" smtClean="0"/>
              <a:t>Otoscopias: Presença de cerumem, em todas as evoluções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3" name="Espaço Reservado para Conteúdo 2"/>
          <p:cNvSpPr>
            <a:spLocks noGrp="1"/>
          </p:cNvSpPr>
          <p:nvPr>
            <p:ph idx="1"/>
          </p:nvPr>
        </p:nvSpPr>
        <p:spPr/>
        <p:txBody>
          <a:bodyPr rtlCol="0">
            <a:normAutofit lnSpcReduction="10000"/>
          </a:bodyPr>
          <a:lstStyle/>
          <a:p>
            <a:pPr marL="438912" indent="-320040" fontAlgn="auto">
              <a:spcBef>
                <a:spcPts val="0"/>
              </a:spcBef>
              <a:spcAft>
                <a:spcPts val="0"/>
              </a:spcAft>
              <a:buFont typeface="Wingdings 2"/>
              <a:buChar char=""/>
              <a:defRPr/>
            </a:pPr>
            <a:r>
              <a:rPr lang="pt-BR" dirty="0" err="1" smtClean="0"/>
              <a:t>Sindrômico</a:t>
            </a:r>
            <a:r>
              <a:rPr lang="pt-BR" dirty="0" smtClean="0"/>
              <a:t>:</a:t>
            </a:r>
          </a:p>
          <a:p>
            <a:pPr marL="438912" indent="-320040" fontAlgn="auto">
              <a:spcBef>
                <a:spcPts val="0"/>
              </a:spcBef>
              <a:spcAft>
                <a:spcPts val="0"/>
              </a:spcAft>
              <a:buFont typeface="Wingdings 2"/>
              <a:buNone/>
              <a:defRPr/>
            </a:pPr>
            <a:r>
              <a:rPr lang="pt-BR" dirty="0" smtClean="0"/>
              <a:t>		Síndrome infecciosa</a:t>
            </a:r>
          </a:p>
          <a:p>
            <a:pPr marL="438912" indent="-320040" fontAlgn="auto">
              <a:spcBef>
                <a:spcPts val="0"/>
              </a:spcBef>
              <a:spcAft>
                <a:spcPts val="0"/>
              </a:spcAft>
              <a:buFont typeface="Wingdings 2"/>
              <a:buNone/>
              <a:defRPr/>
            </a:pPr>
            <a:r>
              <a:rPr lang="pt-BR" dirty="0" smtClean="0"/>
              <a:t>		Síndrome febril</a:t>
            </a:r>
          </a:p>
          <a:p>
            <a:pPr marL="731520" lvl="1" indent="-274320" fontAlgn="auto">
              <a:spcAft>
                <a:spcPts val="0"/>
              </a:spcAft>
              <a:buFont typeface="Wingdings"/>
              <a:buChar char=""/>
              <a:defRPr/>
            </a:pPr>
            <a:endParaRPr lang="pt-BR" dirty="0" smtClean="0"/>
          </a:p>
          <a:p>
            <a:pPr marL="438912" indent="-320040" fontAlgn="auto">
              <a:spcBef>
                <a:spcPts val="0"/>
              </a:spcBef>
              <a:spcAft>
                <a:spcPts val="0"/>
              </a:spcAft>
              <a:buFont typeface="Wingdings 2"/>
              <a:buChar char=""/>
              <a:defRPr/>
            </a:pPr>
            <a:r>
              <a:rPr lang="pt-BR" dirty="0" smtClean="0"/>
              <a:t>Nosológico:</a:t>
            </a:r>
          </a:p>
          <a:p>
            <a:pPr marL="438912" indent="-320040" fontAlgn="auto">
              <a:spcBef>
                <a:spcPts val="0"/>
              </a:spcBef>
              <a:spcAft>
                <a:spcPts val="0"/>
              </a:spcAft>
              <a:buFont typeface="Wingdings 2"/>
              <a:buNone/>
              <a:defRPr/>
            </a:pPr>
            <a:r>
              <a:rPr lang="pt-BR" dirty="0" smtClean="0"/>
              <a:t>		Infecção do Trato Urinário</a:t>
            </a:r>
          </a:p>
          <a:p>
            <a:pPr marL="438912" indent="-320040" fontAlgn="auto">
              <a:spcBef>
                <a:spcPts val="0"/>
              </a:spcBef>
              <a:spcAft>
                <a:spcPts val="0"/>
              </a:spcAft>
              <a:buFont typeface="Wingdings 2"/>
              <a:buNone/>
              <a:defRPr/>
            </a:pPr>
            <a:r>
              <a:rPr lang="pt-BR" dirty="0" smtClean="0"/>
              <a:t>		Otite Média</a:t>
            </a:r>
          </a:p>
          <a:p>
            <a:pPr marL="438912" indent="-320040" fontAlgn="auto">
              <a:spcBef>
                <a:spcPts val="0"/>
              </a:spcBef>
              <a:spcAft>
                <a:spcPts val="0"/>
              </a:spcAft>
              <a:buFont typeface="Wingdings 2"/>
              <a:buNone/>
              <a:defRPr/>
            </a:pPr>
            <a:r>
              <a:rPr lang="pt-BR" dirty="0" smtClean="0"/>
              <a:t>		</a:t>
            </a:r>
          </a:p>
          <a:p>
            <a:pPr marL="438912" indent="-320040" fontAlgn="auto">
              <a:spcBef>
                <a:spcPts val="0"/>
              </a:spcBef>
              <a:spcAft>
                <a:spcPts val="0"/>
              </a:spcAft>
              <a:buFont typeface="Wingdings 2"/>
              <a:buNone/>
              <a:defRPr/>
            </a:pPr>
            <a:endParaRPr lang="pt-BR" dirty="0" smtClean="0"/>
          </a:p>
          <a:p>
            <a:pPr marL="438912" indent="-320040" fontAlgn="auto">
              <a:spcBef>
                <a:spcPts val="0"/>
              </a:spcBef>
              <a:spcAft>
                <a:spcPts val="0"/>
              </a:spcAft>
              <a:buFont typeface="Wingdings 2"/>
              <a:buNone/>
              <a:defRPr/>
            </a:pPr>
            <a:r>
              <a:rPr lang="pt-BR" dirty="0" smtClean="0"/>
              <a:t> </a:t>
            </a:r>
          </a:p>
          <a:p>
            <a:pPr marL="438912" indent="-320040" fontAlgn="auto">
              <a:spcBef>
                <a:spcPts val="0"/>
              </a:spcBef>
              <a:spcAft>
                <a:spcPts val="0"/>
              </a:spcAft>
              <a:buFont typeface="Wingdings 2"/>
              <a:buNone/>
              <a:defRPr/>
            </a:pPr>
            <a:endParaRPr lang="pt-BR" dirty="0" smtClean="0"/>
          </a:p>
          <a:p>
            <a:pPr marL="438912" indent="-320040" fontAlgn="auto">
              <a:spcBef>
                <a:spcPts val="0"/>
              </a:spcBef>
              <a:spcAft>
                <a:spcPts val="0"/>
              </a:spcAft>
              <a:buFont typeface="Wingdings 2"/>
              <a:buNone/>
              <a:defRPr/>
            </a:pPr>
            <a:endParaRPr lang="pt-BR" dirty="0" smtClean="0"/>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3" name="Espaço Reservado para Conteúdo 2"/>
          <p:cNvSpPr>
            <a:spLocks noGrp="1"/>
          </p:cNvSpPr>
          <p:nvPr>
            <p:ph idx="1"/>
          </p:nvPr>
        </p:nvSpPr>
        <p:spPr/>
        <p:txBody>
          <a:bodyPr rtlCol="0">
            <a:normAutofit fontScale="92500" lnSpcReduction="10000"/>
          </a:bodyPr>
          <a:lstStyle/>
          <a:p>
            <a:pPr marL="438912" indent="-320040" fontAlgn="auto">
              <a:spcBef>
                <a:spcPts val="0"/>
              </a:spcBef>
              <a:spcAft>
                <a:spcPts val="0"/>
              </a:spcAft>
              <a:buFont typeface="Wingdings 2"/>
              <a:buChar char=""/>
              <a:defRPr/>
            </a:pPr>
            <a:r>
              <a:rPr lang="pt-BR" dirty="0" smtClean="0"/>
              <a:t>Introdução:</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r>
              <a:rPr lang="pt-BR" dirty="0" smtClean="0"/>
              <a:t>Definida como multiplicação de patógenos nas vias urinárias desde o parênquima renal até o meato uretral.</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r>
              <a:rPr lang="pt-BR" dirty="0" smtClean="0"/>
              <a:t>Em crianças a ITU pode estar relacionada a mal formações da via urinária(</a:t>
            </a:r>
            <a:r>
              <a:rPr lang="pt-BR" dirty="0" err="1" smtClean="0"/>
              <a:t>ex.Hidronefrose</a:t>
            </a:r>
            <a:r>
              <a:rPr lang="pt-BR" dirty="0" smtClean="0"/>
              <a:t>) ou pode ser causa ou consequência de alterações funcionais(Refluxo </a:t>
            </a:r>
            <a:r>
              <a:rPr lang="pt-BR" dirty="0" err="1" smtClean="0"/>
              <a:t>Vesicureteral</a:t>
            </a:r>
            <a:r>
              <a:rPr lang="pt-BR" dirty="0" smtClean="0"/>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EPIDEMIOLOGIA</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lnSpcReduction="10000"/>
          </a:bodyPr>
          <a:lstStyle/>
          <a:p>
            <a:pPr marL="731520" lvl="1" indent="-274320" fontAlgn="auto">
              <a:spcAft>
                <a:spcPts val="0"/>
              </a:spcAft>
              <a:buFont typeface="Wingdings"/>
              <a:buChar char=""/>
              <a:defRPr/>
            </a:pPr>
            <a:r>
              <a:rPr lang="pt-BR" dirty="0" smtClean="0"/>
              <a:t>Está entre as doenças bacterianas mais frequentes e de maior risco durante a infância, especialmente entre lactentes.</a:t>
            </a:r>
          </a:p>
          <a:p>
            <a:pPr marL="731520" lvl="1" indent="-274320" fontAlgn="auto">
              <a:spcAft>
                <a:spcPts val="0"/>
              </a:spcAft>
              <a:buFont typeface="Wingdings"/>
              <a:buChar char=""/>
              <a:defRPr/>
            </a:pPr>
            <a:r>
              <a:rPr lang="pt-BR" dirty="0" smtClean="0"/>
              <a:t>Acomete 3-5% dos meninas e 1% dos meninos</a:t>
            </a:r>
          </a:p>
          <a:p>
            <a:pPr marL="731520" lvl="1" indent="-274320" fontAlgn="auto">
              <a:spcAft>
                <a:spcPts val="0"/>
              </a:spcAft>
              <a:buFont typeface="Wingdings"/>
              <a:buChar char=""/>
              <a:defRPr/>
            </a:pPr>
            <a:r>
              <a:rPr lang="pt-BR" dirty="0" smtClean="0"/>
              <a:t>Responsável por 3,3% dos casos de lactentes febris sem outros sintomas que são atendidos em Unidades de emergências.</a:t>
            </a:r>
          </a:p>
          <a:p>
            <a:pPr marL="731520" lvl="1" indent="-274320" fontAlgn="auto">
              <a:spcAft>
                <a:spcPts val="0"/>
              </a:spcAft>
              <a:buFont typeface="Wingdings"/>
              <a:buChar char=""/>
              <a:defRPr/>
            </a:pPr>
            <a:r>
              <a:rPr lang="pt-BR" dirty="0" smtClean="0"/>
              <a:t>Corresponde a 1% das consultas ambulatoriais.</a:t>
            </a:r>
          </a:p>
          <a:p>
            <a:pPr marL="731520" lvl="1" indent="-274320" fontAlgn="auto">
              <a:spcAft>
                <a:spcPts val="0"/>
              </a:spcAft>
              <a:buFont typeface="Wingdings"/>
              <a:buChar char=""/>
              <a:defRPr/>
            </a:pPr>
            <a:r>
              <a:rPr lang="pt-BR" dirty="0" smtClean="0"/>
              <a:t>Responsável por 10% das internações chegando a 20% em hospitais pediátricos. </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EPIDEMIOLOGIA</a:t>
            </a:r>
            <a:endParaRPr lang="pt-BR" dirty="0">
              <a:solidFill>
                <a:schemeClr val="accent1">
                  <a:satMod val="150000"/>
                </a:schemeClr>
              </a:solidFill>
            </a:endParaRPr>
          </a:p>
        </p:txBody>
      </p:sp>
      <p:sp>
        <p:nvSpPr>
          <p:cNvPr id="29698" name="Espaço Reservado para Conteúdo 2"/>
          <p:cNvSpPr>
            <a:spLocks noGrp="1"/>
          </p:cNvSpPr>
          <p:nvPr>
            <p:ph idx="1"/>
          </p:nvPr>
        </p:nvSpPr>
        <p:spPr/>
        <p:txBody>
          <a:bodyPr/>
          <a:lstStyle/>
          <a:p>
            <a:pPr lvl="1"/>
            <a:r>
              <a:rPr lang="pt-BR" smtClean="0"/>
              <a:t>Mais comum nos meninos no 1º ano de vida, numa relação de 4:1; única fase em que a ITU é mais frequente no sexo masculino. Após o 1º ano a relação é de 1:10.</a:t>
            </a:r>
          </a:p>
          <a:p>
            <a:pPr lvl="1"/>
            <a:r>
              <a:rPr lang="pt-BR" smtClean="0"/>
              <a:t>Nas meninas, a maior incidência ocorre ao redor dos 5 anos, durante o treinamento esfinctérico.</a:t>
            </a:r>
          </a:p>
          <a:p>
            <a:pPr lvl="1"/>
            <a:r>
              <a:rPr lang="pt-BR" smtClean="0"/>
              <a:t>Recorrência: Cerca de 70% das meninas desenvolvem um 2º episódio e de 15-20% dos meninos, no primeiro ano de vida.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ETIOPATOGENIA</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90000"/>
              </a:lnSpc>
            </a:pPr>
            <a:r>
              <a:rPr lang="pt-BR" smtClean="0"/>
              <a:t>Etiologia Bacteriana</a:t>
            </a:r>
          </a:p>
          <a:p>
            <a:pPr>
              <a:lnSpc>
                <a:spcPct val="90000"/>
              </a:lnSpc>
              <a:buFont typeface="Wingdings 2" pitchFamily="18" charset="2"/>
              <a:buNone/>
            </a:pPr>
            <a:endParaRPr lang="pt-BR" smtClean="0"/>
          </a:p>
          <a:p>
            <a:pPr lvl="1">
              <a:lnSpc>
                <a:spcPct val="90000"/>
              </a:lnSpc>
            </a:pPr>
            <a:r>
              <a:rPr lang="pt-BR" smtClean="0"/>
              <a:t>Os principais agentes causadores das infecções urinárias são bactérias Gram negativas da flora intestinal do cólon, pertencentes à família </a:t>
            </a:r>
            <a:r>
              <a:rPr lang="pt-BR" i="1" smtClean="0"/>
              <a:t>Enterobacterie</a:t>
            </a:r>
            <a:r>
              <a:rPr lang="pt-BR" smtClean="0"/>
              <a:t>. </a:t>
            </a:r>
            <a:r>
              <a:rPr lang="pt-BR" i="1" smtClean="0"/>
              <a:t>E.coli </a:t>
            </a:r>
            <a:r>
              <a:rPr lang="pt-BR" smtClean="0"/>
              <a:t>(principal), </a:t>
            </a:r>
            <a:r>
              <a:rPr lang="pt-BR" i="1" smtClean="0"/>
              <a:t>Enterobacter sp</a:t>
            </a:r>
            <a:r>
              <a:rPr lang="pt-BR" smtClean="0"/>
              <a:t>. </a:t>
            </a:r>
            <a:r>
              <a:rPr lang="pt-BR" i="1" smtClean="0"/>
              <a:t>Morganella</a:t>
            </a:r>
            <a:r>
              <a:rPr lang="pt-BR" smtClean="0"/>
              <a:t> </a:t>
            </a:r>
            <a:r>
              <a:rPr lang="pt-BR" i="1" smtClean="0"/>
              <a:t>sp, Salmonella sp, Proteus sp., Klebsiella sp.</a:t>
            </a:r>
          </a:p>
          <a:p>
            <a:pPr lvl="1">
              <a:lnSpc>
                <a:spcPct val="90000"/>
              </a:lnSpc>
            </a:pPr>
            <a:r>
              <a:rPr lang="pt-BR" smtClean="0"/>
              <a:t>Nas meninas cerca de 75%-90% são provocadas por </a:t>
            </a:r>
            <a:r>
              <a:rPr lang="pt-BR" i="1" smtClean="0"/>
              <a:t>E.coli</a:t>
            </a:r>
            <a:r>
              <a:rPr lang="pt-BR" smtClean="0"/>
              <a:t>, seguida de </a:t>
            </a:r>
            <a:r>
              <a:rPr lang="pt-BR" i="1" smtClean="0"/>
              <a:t>Klebsiella</a:t>
            </a:r>
            <a:r>
              <a:rPr lang="pt-BR" smtClean="0"/>
              <a:t> e </a:t>
            </a:r>
            <a:r>
              <a:rPr lang="pt-BR" i="1" smtClean="0"/>
              <a:t>Proteus</a:t>
            </a:r>
            <a:r>
              <a:rPr lang="pt-BR" smtClean="0"/>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ETIOPATOGENIA</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90000"/>
              </a:lnSpc>
            </a:pPr>
            <a:r>
              <a:rPr lang="pt-BR" sz="3000" smtClean="0"/>
              <a:t>Nos meninos o </a:t>
            </a:r>
            <a:r>
              <a:rPr lang="pt-BR" sz="3000" i="1" smtClean="0"/>
              <a:t>Proteus</a:t>
            </a:r>
            <a:r>
              <a:rPr lang="pt-BR" sz="3000" smtClean="0"/>
              <a:t> equiparam à </a:t>
            </a:r>
            <a:r>
              <a:rPr lang="pt-BR" sz="3000" i="1" smtClean="0"/>
              <a:t>E.coli</a:t>
            </a:r>
          </a:p>
          <a:p>
            <a:pPr>
              <a:lnSpc>
                <a:spcPct val="90000"/>
              </a:lnSpc>
            </a:pPr>
            <a:r>
              <a:rPr lang="pt-BR" sz="3000" i="1" smtClean="0"/>
              <a:t>Pseudomonas sp</a:t>
            </a:r>
            <a:r>
              <a:rPr lang="pt-BR" sz="3000" smtClean="0"/>
              <a:t>. Está relacionada à manipulção das vias urinárias.</a:t>
            </a:r>
          </a:p>
          <a:p>
            <a:pPr>
              <a:lnSpc>
                <a:spcPct val="90000"/>
              </a:lnSpc>
            </a:pPr>
            <a:r>
              <a:rPr lang="pt-BR" sz="3000" smtClean="0"/>
              <a:t>Das Bactérias Gram + destacam-se o </a:t>
            </a:r>
            <a:r>
              <a:rPr lang="pt-BR" sz="3000" i="1" smtClean="0"/>
              <a:t>Enterococcus sp. E o Staphylococcus</a:t>
            </a:r>
            <a:r>
              <a:rPr lang="pt-BR" sz="3000" smtClean="0"/>
              <a:t>, especiamente associadas à infecções nosocomiais, cateterismo e bexiga neurogênica.</a:t>
            </a:r>
          </a:p>
          <a:p>
            <a:pPr>
              <a:lnSpc>
                <a:spcPct val="90000"/>
              </a:lnSpc>
            </a:pPr>
            <a:r>
              <a:rPr lang="pt-BR" sz="3000" i="1" smtClean="0"/>
              <a:t>Chlamydia trachomatis, Ureaplasma urealyticum e Mycoplasma hominis</a:t>
            </a:r>
            <a:r>
              <a:rPr lang="pt-BR" sz="3000" smtClean="0"/>
              <a:t> são mais frequentes na puberdade.</a:t>
            </a:r>
          </a:p>
          <a:p>
            <a:pPr>
              <a:lnSpc>
                <a:spcPct val="90000"/>
              </a:lnSpc>
            </a:pPr>
            <a:endParaRPr lang="pt-BR" sz="30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EPIDEMIOLOGIA</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a:bodyPr>
          <a:lstStyle/>
          <a:p>
            <a:pPr>
              <a:lnSpc>
                <a:spcPct val="90000"/>
              </a:lnSpc>
            </a:pPr>
            <a:r>
              <a:rPr lang="pt-BR" smtClean="0"/>
              <a:t>Etiologia Fúngica</a:t>
            </a:r>
          </a:p>
          <a:p>
            <a:pPr lvl="1">
              <a:lnSpc>
                <a:spcPct val="90000"/>
              </a:lnSpc>
            </a:pPr>
            <a:r>
              <a:rPr lang="pt-BR" smtClean="0"/>
              <a:t>São raras, devem ser lembradas em pacientes em uso de antibióticoterapia sistêmica prolongada, sondagens vesicais, mal formações complexas das vias urinárias, diabéticos e imonodeprimidos.</a:t>
            </a:r>
          </a:p>
          <a:p>
            <a:pPr lvl="1">
              <a:lnSpc>
                <a:spcPct val="90000"/>
              </a:lnSpc>
            </a:pPr>
            <a:r>
              <a:rPr lang="pt-BR" smtClean="0"/>
              <a:t>A </a:t>
            </a:r>
            <a:r>
              <a:rPr lang="pt-BR" i="1" smtClean="0"/>
              <a:t>Candida albicans</a:t>
            </a:r>
            <a:r>
              <a:rPr lang="pt-BR" smtClean="0"/>
              <a:t> e </a:t>
            </a:r>
            <a:r>
              <a:rPr lang="pt-BR" i="1" smtClean="0"/>
              <a:t>Candida tropicalis</a:t>
            </a:r>
            <a:r>
              <a:rPr lang="pt-BR" smtClean="0"/>
              <a:t> são os principais agentes</a:t>
            </a:r>
          </a:p>
          <a:p>
            <a:pPr>
              <a:lnSpc>
                <a:spcPct val="90000"/>
              </a:lnSpc>
            </a:pPr>
            <a:endParaRPr lang="pt-BR" smtClean="0"/>
          </a:p>
          <a:p>
            <a:pPr>
              <a:lnSpc>
                <a:spcPct val="90000"/>
              </a:lnSpc>
            </a:pPr>
            <a:r>
              <a:rPr lang="pt-BR" smtClean="0"/>
              <a:t>Etiologia Viral</a:t>
            </a:r>
          </a:p>
          <a:p>
            <a:pPr lvl="1">
              <a:lnSpc>
                <a:spcPct val="90000"/>
              </a:lnSpc>
            </a:pPr>
            <a:r>
              <a:rPr lang="pt-BR" smtClean="0"/>
              <a:t>Adenovírus tipo 11 e 21 e o poliomavírus;</a:t>
            </a:r>
          </a:p>
          <a:p>
            <a:pPr>
              <a:lnSpc>
                <a:spcPct val="90000"/>
              </a:lnSpc>
            </a:pPr>
            <a:endParaRPr lang="pt-BR" smtClean="0"/>
          </a:p>
          <a:p>
            <a:pPr>
              <a:lnSpc>
                <a:spcPct val="90000"/>
              </a:lnSpc>
            </a:pPr>
            <a:endParaRPr lang="pt-BR"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PATOGÊNESE</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a:bodyPr>
          <a:lstStyle/>
          <a:p>
            <a:pPr marL="438912" indent="-320040" fontAlgn="auto">
              <a:spcBef>
                <a:spcPts val="0"/>
              </a:spcBef>
              <a:spcAft>
                <a:spcPts val="0"/>
              </a:spcAft>
              <a:buFont typeface="Wingdings 2"/>
              <a:buChar char=""/>
              <a:defRPr/>
            </a:pPr>
            <a:r>
              <a:rPr lang="pt-BR" dirty="0" smtClean="0"/>
              <a:t>Atingem as vias urinárias através da via:	Ascendente e </a:t>
            </a:r>
            <a:r>
              <a:rPr lang="pt-BR" dirty="0" err="1" smtClean="0"/>
              <a:t>Hematogênica</a:t>
            </a:r>
            <a:r>
              <a:rPr lang="pt-BR" dirty="0" smtClean="0"/>
              <a:t>.</a:t>
            </a:r>
          </a:p>
          <a:p>
            <a:pPr marL="438912" indent="-320040" fontAlgn="auto">
              <a:spcBef>
                <a:spcPts val="0"/>
              </a:spcBef>
              <a:spcAft>
                <a:spcPts val="0"/>
              </a:spcAft>
              <a:buFont typeface="Wingdings 2"/>
              <a:buChar char=""/>
              <a:defRPr/>
            </a:pPr>
            <a:r>
              <a:rPr lang="pt-BR" dirty="0" smtClean="0"/>
              <a:t>O desenvolvimento da infecção, sua localização e gravidade dependerão da virulência bacteriana e resistência do hospedeiro.</a:t>
            </a:r>
          </a:p>
          <a:p>
            <a:pPr marL="438912" indent="-320040" fontAlgn="auto">
              <a:spcBef>
                <a:spcPts val="0"/>
              </a:spcBef>
              <a:spcAft>
                <a:spcPts val="0"/>
              </a:spcAft>
              <a:buFont typeface="Wingdings 2"/>
              <a:buChar char=""/>
              <a:defRPr/>
            </a:pPr>
            <a:r>
              <a:rPr lang="pt-BR" dirty="0" smtClean="0"/>
              <a:t>Fatores de defesa do hospedeiro</a:t>
            </a:r>
          </a:p>
          <a:p>
            <a:pPr marL="996696" lvl="2" fontAlgn="auto">
              <a:spcAft>
                <a:spcPts val="0"/>
              </a:spcAft>
              <a:buClr>
                <a:schemeClr val="accent3"/>
              </a:buClr>
              <a:buFont typeface="Arial"/>
              <a:buChar char="▪"/>
              <a:defRPr/>
            </a:pPr>
            <a:r>
              <a:rPr lang="pt-BR" dirty="0" err="1" smtClean="0"/>
              <a:t>Clearance</a:t>
            </a:r>
            <a:r>
              <a:rPr lang="pt-BR" dirty="0" smtClean="0"/>
              <a:t> bacteriano(Ato </a:t>
            </a:r>
            <a:r>
              <a:rPr lang="pt-BR" dirty="0" err="1" smtClean="0"/>
              <a:t>miccional</a:t>
            </a:r>
            <a:r>
              <a:rPr lang="pt-BR" dirty="0" smtClean="0"/>
              <a:t>)</a:t>
            </a:r>
          </a:p>
          <a:p>
            <a:pPr marL="996696" lvl="2" fontAlgn="auto">
              <a:spcAft>
                <a:spcPts val="0"/>
              </a:spcAft>
              <a:buClr>
                <a:schemeClr val="accent3"/>
              </a:buClr>
              <a:buFont typeface="Arial"/>
              <a:buChar char="▪"/>
              <a:defRPr/>
            </a:pPr>
            <a:r>
              <a:rPr lang="pt-BR" dirty="0" smtClean="0"/>
              <a:t>Ph urinário baixo</a:t>
            </a:r>
          </a:p>
          <a:p>
            <a:pPr marL="996696" lvl="2" fontAlgn="auto">
              <a:spcAft>
                <a:spcPts val="0"/>
              </a:spcAft>
              <a:buClr>
                <a:schemeClr val="accent3"/>
              </a:buClr>
              <a:buFont typeface="Arial"/>
              <a:buChar char="▪"/>
              <a:defRPr/>
            </a:pPr>
            <a:r>
              <a:rPr lang="pt-BR" dirty="0" smtClean="0"/>
              <a:t>Mucosa vesical, forte resistência à adesão bacteriana</a:t>
            </a:r>
          </a:p>
          <a:p>
            <a:pPr marL="438912" indent="-320040" fontAlgn="auto">
              <a:spcBef>
                <a:spcPts val="0"/>
              </a:spcBef>
              <a:spcAft>
                <a:spcPts val="0"/>
              </a:spcAft>
              <a:buFont typeface="Wingdings 2"/>
              <a:buNone/>
              <a:defRPr/>
            </a:pPr>
            <a:r>
              <a:rPr lang="pt-BR" dirty="0" smtClean="0"/>
              <a:t>		</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PATOGÊNESE</a:t>
            </a:r>
            <a:endParaRPr lang="pt-BR" dirty="0">
              <a:solidFill>
                <a:schemeClr val="accent1">
                  <a:satMod val="150000"/>
                </a:schemeClr>
              </a:solidFill>
            </a:endParaRPr>
          </a:p>
        </p:txBody>
      </p:sp>
      <p:sp>
        <p:nvSpPr>
          <p:cNvPr id="34818" name="Espaço Reservado para Conteúdo 2"/>
          <p:cNvSpPr>
            <a:spLocks noGrp="1"/>
          </p:cNvSpPr>
          <p:nvPr>
            <p:ph idx="1"/>
          </p:nvPr>
        </p:nvSpPr>
        <p:spPr/>
        <p:txBody>
          <a:bodyPr/>
          <a:lstStyle/>
          <a:p>
            <a:r>
              <a:rPr lang="pt-BR" smtClean="0"/>
              <a:t>Via Ascendente</a:t>
            </a:r>
          </a:p>
          <a:p>
            <a:pPr lvl="1"/>
            <a:r>
              <a:rPr lang="pt-BR" smtClean="0"/>
              <a:t>Principal forma de contaminação</a:t>
            </a:r>
          </a:p>
          <a:p>
            <a:pPr lvl="1"/>
            <a:r>
              <a:rPr lang="pt-BR" smtClean="0"/>
              <a:t>Os patógenos ascendem através da uretra para colonizar as vias urinárias</a:t>
            </a:r>
          </a:p>
          <a:p>
            <a:pPr lvl="1"/>
            <a:r>
              <a:rPr lang="pt-BR" smtClean="0"/>
              <a:t>Fatores de risco:</a:t>
            </a:r>
          </a:p>
          <a:p>
            <a:pPr lvl="2"/>
            <a:r>
              <a:rPr lang="pt-BR" smtClean="0"/>
              <a:t>Sexo Feminino: Comprimento da uretra e proximidade com região perianal</a:t>
            </a:r>
          </a:p>
          <a:p>
            <a:pPr lvl="2"/>
            <a:r>
              <a:rPr lang="pt-BR" smtClean="0"/>
              <a:t>Não circuncisão: A pele prepucial facilita a colonização na glande peniana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PATOGÊNESE</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lnSpcReduction="10000"/>
          </a:bodyPr>
          <a:lstStyle/>
          <a:p>
            <a:pPr marL="731520" lvl="1" indent="-274320" fontAlgn="auto">
              <a:spcAft>
                <a:spcPts val="0"/>
              </a:spcAft>
              <a:buFont typeface="Wingdings"/>
              <a:buChar char=""/>
              <a:defRPr/>
            </a:pPr>
            <a:r>
              <a:rPr lang="pt-BR" dirty="0" smtClean="0"/>
              <a:t>Reflexo </a:t>
            </a:r>
            <a:r>
              <a:rPr lang="pt-BR" dirty="0" err="1" smtClean="0"/>
              <a:t>vesicureteral</a:t>
            </a:r>
            <a:r>
              <a:rPr lang="pt-BR" dirty="0" smtClean="0"/>
              <a:t>: O refluxo impede o </a:t>
            </a:r>
            <a:r>
              <a:rPr lang="pt-BR" dirty="0" err="1" smtClean="0"/>
              <a:t>Clearance</a:t>
            </a:r>
            <a:r>
              <a:rPr lang="pt-BR" dirty="0" smtClean="0"/>
              <a:t> bacteriano</a:t>
            </a:r>
          </a:p>
          <a:p>
            <a:pPr marL="731520" lvl="1" indent="-274320" fontAlgn="auto">
              <a:spcAft>
                <a:spcPts val="0"/>
              </a:spcAft>
              <a:buFont typeface="Wingdings"/>
              <a:buChar char=""/>
              <a:defRPr/>
            </a:pPr>
            <a:r>
              <a:rPr lang="pt-BR" dirty="0" smtClean="0"/>
              <a:t>Falta de controle esfincteriano</a:t>
            </a:r>
          </a:p>
          <a:p>
            <a:pPr marL="731520" lvl="1" indent="-274320" fontAlgn="auto">
              <a:spcAft>
                <a:spcPts val="0"/>
              </a:spcAft>
              <a:buFont typeface="Wingdings"/>
              <a:buChar char=""/>
              <a:defRPr/>
            </a:pPr>
            <a:r>
              <a:rPr lang="pt-BR" dirty="0" err="1" smtClean="0"/>
              <a:t>Uropatia</a:t>
            </a:r>
            <a:r>
              <a:rPr lang="pt-BR" dirty="0" smtClean="0"/>
              <a:t> Obstrutiva: Qualquer obstrução provoca estase de urina</a:t>
            </a:r>
          </a:p>
          <a:p>
            <a:pPr marL="731520" lvl="1" indent="-274320" fontAlgn="auto">
              <a:spcAft>
                <a:spcPts val="0"/>
              </a:spcAft>
              <a:buFont typeface="Wingdings"/>
              <a:buChar char=""/>
              <a:defRPr/>
            </a:pPr>
            <a:r>
              <a:rPr lang="pt-BR" dirty="0" smtClean="0"/>
              <a:t>Secagem inadequada da vulva</a:t>
            </a:r>
          </a:p>
          <a:p>
            <a:pPr marL="731520" lvl="1" indent="-274320" fontAlgn="auto">
              <a:spcAft>
                <a:spcPts val="0"/>
              </a:spcAft>
              <a:buFont typeface="Wingdings"/>
              <a:buChar char=""/>
              <a:defRPr/>
            </a:pPr>
            <a:r>
              <a:rPr lang="pt-BR" dirty="0" smtClean="0"/>
              <a:t>Roupas apertadas</a:t>
            </a:r>
          </a:p>
          <a:p>
            <a:pPr marL="731520" lvl="1" indent="-274320" fontAlgn="auto">
              <a:spcAft>
                <a:spcPts val="0"/>
              </a:spcAft>
              <a:buFont typeface="Wingdings"/>
              <a:buChar char=""/>
              <a:defRPr/>
            </a:pPr>
            <a:r>
              <a:rPr lang="pt-BR" dirty="0" smtClean="0"/>
              <a:t>Constipação</a:t>
            </a:r>
          </a:p>
          <a:p>
            <a:pPr marL="731520" lvl="1" indent="-274320" fontAlgn="auto">
              <a:spcAft>
                <a:spcPts val="0"/>
              </a:spcAft>
              <a:buFont typeface="Wingdings"/>
              <a:buChar char=""/>
              <a:defRPr/>
            </a:pPr>
            <a:r>
              <a:rPr lang="pt-BR" dirty="0" smtClean="0"/>
              <a:t>Presença de P fímbrias bacterianas</a:t>
            </a:r>
          </a:p>
          <a:p>
            <a:pPr marL="731520" lvl="1" indent="-274320" fontAlgn="auto">
              <a:spcAft>
                <a:spcPts val="0"/>
              </a:spcAft>
              <a:buFont typeface="Wingdings"/>
              <a:buChar char=""/>
              <a:defRPr/>
            </a:pPr>
            <a:r>
              <a:rPr lang="pt-BR" dirty="0" smtClean="0"/>
              <a:t>Outros: DM, desnutrição, </a:t>
            </a:r>
            <a:r>
              <a:rPr lang="pt-BR" smtClean="0"/>
              <a:t>tipo sanguíneo </a:t>
            </a:r>
            <a:r>
              <a:rPr lang="pt-BR" dirty="0" smtClean="0"/>
              <a:t>P., etc.</a:t>
            </a:r>
          </a:p>
          <a:p>
            <a:pPr marL="996696" lvl="2" fontAlgn="auto">
              <a:spcAft>
                <a:spcPts val="0"/>
              </a:spcAft>
              <a:buClr>
                <a:schemeClr val="accent3"/>
              </a:buClr>
              <a:buFont typeface="Arial"/>
              <a:buChar char="▪"/>
              <a:defRPr/>
            </a:pPr>
            <a:endParaRPr 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219075" y="152400"/>
            <a:ext cx="8686800" cy="1262063"/>
          </a:xfrm>
        </p:spPr>
      </p:pic>
      <p:sp>
        <p:nvSpPr>
          <p:cNvPr id="36866" name="Espaço Reservado para Conteúdo 2"/>
          <p:cNvSpPr>
            <a:spLocks noGrp="1"/>
          </p:cNvSpPr>
          <p:nvPr>
            <p:ph idx="1"/>
          </p:nvPr>
        </p:nvSpPr>
        <p:spPr/>
        <p:txBody>
          <a:bodyPr/>
          <a:lstStyle/>
          <a:p>
            <a:r>
              <a:rPr lang="pt-BR" smtClean="0"/>
              <a:t>A E. coli possui estruturas filamentosas P. fimbrias com capacidade de se fixar aos receptores do uroepitélio, aumentando a adesividade bacteriana. Processo inicial que facilita a ascensão da bactéria no trato urinário. Indivíduos com colonização intestinal com tais cepas, terão maior probabilidade de desenvolver ITU.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37890" name="Espaço Reservado para Conteúdo 2"/>
          <p:cNvSpPr>
            <a:spLocks noGrp="1"/>
          </p:cNvSpPr>
          <p:nvPr>
            <p:ph idx="1"/>
          </p:nvPr>
        </p:nvSpPr>
        <p:spPr/>
        <p:txBody>
          <a:bodyPr/>
          <a:lstStyle/>
          <a:p>
            <a:r>
              <a:rPr lang="pt-BR" smtClean="0"/>
              <a:t>Via Hematogênica</a:t>
            </a:r>
          </a:p>
          <a:p>
            <a:pPr lvl="1"/>
            <a:r>
              <a:rPr lang="pt-BR" smtClean="0"/>
              <a:t>Via menos importante de contaminação; os rins íntegros tem capacidade de eliminar microorganismos injetados no parênquima através da circulação.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Manifestações Clínicas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a:bodyPr>
          <a:lstStyle/>
          <a:p>
            <a:pPr marL="438912" indent="-320040" fontAlgn="auto">
              <a:spcBef>
                <a:spcPts val="0"/>
              </a:spcBef>
              <a:spcAft>
                <a:spcPts val="0"/>
              </a:spcAft>
              <a:buFont typeface="Wingdings 2"/>
              <a:buChar char=""/>
              <a:defRPr/>
            </a:pPr>
            <a:r>
              <a:rPr lang="pt-BR" dirty="0" smtClean="0"/>
              <a:t>São heterogêneas, variando de acordo com a localização do processo inflamatório(ex. Rim, bexiga, uretra) e de acordo com a faixa etária(ex. RN, Lactentes, pré-escolares/escolares e adolescentes)</a:t>
            </a:r>
          </a:p>
          <a:p>
            <a:pPr marL="731520" lvl="1" indent="-274320" fontAlgn="auto">
              <a:spcAft>
                <a:spcPts val="0"/>
              </a:spcAft>
              <a:buFont typeface="Wingdings"/>
              <a:buChar char=""/>
              <a:defRPr/>
            </a:pPr>
            <a:r>
              <a:rPr lang="pt-BR" dirty="0" smtClean="0"/>
              <a:t>Recém nascidos: </a:t>
            </a:r>
          </a:p>
          <a:p>
            <a:pPr marL="996696" lvl="2" fontAlgn="auto">
              <a:spcAft>
                <a:spcPts val="0"/>
              </a:spcAft>
              <a:buClr>
                <a:schemeClr val="accent3"/>
              </a:buClr>
              <a:buFont typeface="Arial"/>
              <a:buChar char="▪"/>
              <a:defRPr/>
            </a:pPr>
            <a:r>
              <a:rPr lang="pt-BR" dirty="0" smtClean="0"/>
              <a:t>Não são comuns sinais e sintomas</a:t>
            </a:r>
          </a:p>
          <a:p>
            <a:pPr marL="996696" lvl="2" fontAlgn="auto">
              <a:spcAft>
                <a:spcPts val="0"/>
              </a:spcAft>
              <a:buClr>
                <a:schemeClr val="accent3"/>
              </a:buClr>
              <a:buFont typeface="Arial"/>
              <a:buChar char="▪"/>
              <a:defRPr/>
            </a:pPr>
            <a:r>
              <a:rPr lang="pt-BR" dirty="0" smtClean="0"/>
              <a:t>O RN exibe um quadro de </a:t>
            </a:r>
            <a:r>
              <a:rPr lang="pt-BR" dirty="0" err="1" smtClean="0"/>
              <a:t>sepse</a:t>
            </a:r>
            <a:r>
              <a:rPr lang="pt-BR" dirty="0" smtClean="0"/>
              <a:t> ou </a:t>
            </a:r>
            <a:r>
              <a:rPr lang="pt-BR" dirty="0" err="1" smtClean="0"/>
              <a:t>toxemia</a:t>
            </a:r>
            <a:endParaRPr lang="pt-BR" dirty="0" smtClean="0"/>
          </a:p>
          <a:p>
            <a:pPr marL="996696" lvl="2" fontAlgn="auto">
              <a:spcAft>
                <a:spcPts val="0"/>
              </a:spcAft>
              <a:buClr>
                <a:schemeClr val="accent3"/>
              </a:buClr>
              <a:buFont typeface="Arial"/>
              <a:buChar char="▪"/>
              <a:defRPr/>
            </a:pPr>
            <a:r>
              <a:rPr lang="pt-BR" dirty="0" smtClean="0"/>
              <a:t>Ganho ponderal insuficiente, sucção </a:t>
            </a:r>
            <a:r>
              <a:rPr lang="pt-BR" dirty="0" err="1" smtClean="0"/>
              <a:t>debil</a:t>
            </a:r>
            <a:r>
              <a:rPr lang="pt-BR" dirty="0" smtClean="0"/>
              <a:t>, vômitos, </a:t>
            </a:r>
            <a:r>
              <a:rPr lang="pt-BR" dirty="0" err="1" smtClean="0"/>
              <a:t>diarréia</a:t>
            </a:r>
            <a:r>
              <a:rPr lang="pt-BR" dirty="0" smtClean="0"/>
              <a:t>, distensão abdominal, irritabilidade, dor abdominal.</a:t>
            </a:r>
            <a:endParaRPr lang="pt-B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Manifestações Clínicas</a:t>
            </a:r>
            <a:endParaRPr lang="pt-BR" dirty="0">
              <a:solidFill>
                <a:schemeClr val="accent1">
                  <a:satMod val="150000"/>
                </a:schemeClr>
              </a:solidFill>
            </a:endParaRPr>
          </a:p>
        </p:txBody>
      </p:sp>
      <p:sp>
        <p:nvSpPr>
          <p:cNvPr id="39938" name="Espaço Reservado para Conteúdo 2"/>
          <p:cNvSpPr>
            <a:spLocks noGrp="1"/>
          </p:cNvSpPr>
          <p:nvPr>
            <p:ph idx="1"/>
          </p:nvPr>
        </p:nvSpPr>
        <p:spPr/>
        <p:txBody>
          <a:bodyPr/>
          <a:lstStyle/>
          <a:p>
            <a:pPr lvl="1"/>
            <a:r>
              <a:rPr lang="pt-BR" smtClean="0"/>
              <a:t>Lactentes(1 mês até 2 anos)</a:t>
            </a:r>
          </a:p>
          <a:p>
            <a:pPr lvl="2"/>
            <a:r>
              <a:rPr lang="pt-BR" smtClean="0"/>
              <a:t>Também apresentam quadro clínico inespecífico</a:t>
            </a:r>
          </a:p>
          <a:p>
            <a:pPr lvl="2"/>
            <a:r>
              <a:rPr lang="pt-BR" smtClean="0"/>
              <a:t>Ganho ponderal insuficiente, febre, hiporexia, recusa alimentar, náuseas, vômitos, diarréia, dor abdominal, eventualmente choro às micções.</a:t>
            </a:r>
          </a:p>
          <a:p>
            <a:pPr lvl="1"/>
            <a:r>
              <a:rPr lang="pt-BR" smtClean="0"/>
              <a:t>Pré-escolares e escolares</a:t>
            </a:r>
          </a:p>
          <a:p>
            <a:pPr lvl="2"/>
            <a:r>
              <a:rPr lang="pt-BR" smtClean="0"/>
              <a:t>A partir dessa fase que os sintomas tornam-se mais localizatórios(polaciúria, dor lombar, estrangúria,)</a:t>
            </a:r>
          </a:p>
          <a:p>
            <a:pPr lvl="1"/>
            <a:r>
              <a:rPr lang="pt-BR" smtClean="0"/>
              <a:t>Adolescentes</a:t>
            </a:r>
          </a:p>
          <a:p>
            <a:pPr lvl="2"/>
            <a:r>
              <a:rPr lang="pt-BR" smtClean="0"/>
              <a:t>Polaciúria, disúria e dor em baixo ventre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Diagnóstico</a:t>
            </a:r>
            <a:endParaRPr lang="pt-BR" dirty="0">
              <a:solidFill>
                <a:schemeClr val="accent1">
                  <a:satMod val="150000"/>
                </a:schemeClr>
              </a:solidFill>
            </a:endParaRPr>
          </a:p>
        </p:txBody>
      </p:sp>
      <p:sp>
        <p:nvSpPr>
          <p:cNvPr id="40962" name="Espaço Reservado para Conteúdo 2"/>
          <p:cNvSpPr>
            <a:spLocks noGrp="1"/>
          </p:cNvSpPr>
          <p:nvPr>
            <p:ph idx="1"/>
          </p:nvPr>
        </p:nvSpPr>
        <p:spPr/>
        <p:txBody>
          <a:bodyPr/>
          <a:lstStyle/>
          <a:p>
            <a:r>
              <a:rPr lang="pt-BR" smtClean="0"/>
              <a:t>A Suspeita de ITU é frequente, a clínica é discreta e inespecífica e a coleta de material é falha.</a:t>
            </a:r>
          </a:p>
          <a:p>
            <a:r>
              <a:rPr lang="pt-BR" smtClean="0"/>
              <a:t>Experiência clínica, bom senso clínico, exames laboratoriais confiáveis auxiliam no diagnóstico.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Diagnóstico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10000"/>
          </a:bodyPr>
          <a:lstStyle/>
          <a:p>
            <a:pPr marL="438912" indent="-320040" fontAlgn="auto">
              <a:spcBef>
                <a:spcPts val="0"/>
              </a:spcBef>
              <a:spcAft>
                <a:spcPts val="0"/>
              </a:spcAft>
              <a:buFont typeface="Wingdings 2"/>
              <a:buChar char=""/>
              <a:defRPr/>
            </a:pPr>
            <a:r>
              <a:rPr lang="pt-BR" dirty="0" smtClean="0"/>
              <a:t>Exames Realizados(observação)</a:t>
            </a:r>
          </a:p>
          <a:p>
            <a:pPr marL="731520" lvl="1" indent="-274320" fontAlgn="auto">
              <a:spcAft>
                <a:spcPts val="0"/>
              </a:spcAft>
              <a:buFont typeface="Wingdings"/>
              <a:buChar char=""/>
              <a:defRPr/>
            </a:pPr>
            <a:r>
              <a:rPr lang="pt-BR" dirty="0" smtClean="0"/>
              <a:t>A coleta de urina deve ser realizada na maneira mais asséptica possível, seguida de um processamento e análise rápidos.</a:t>
            </a:r>
          </a:p>
          <a:p>
            <a:pPr marL="731520" lvl="1" indent="-274320" fontAlgn="auto">
              <a:spcAft>
                <a:spcPts val="0"/>
              </a:spcAft>
              <a:buFont typeface="Wingdings"/>
              <a:buChar char=""/>
              <a:defRPr/>
            </a:pPr>
            <a:r>
              <a:rPr lang="pt-BR" dirty="0" smtClean="0"/>
              <a:t>As crianças com controle esfincteriano devem ser orientadas a colher a urina de jato médio, após a limpeza com água e sabão da genitália e períneo</a:t>
            </a:r>
          </a:p>
          <a:p>
            <a:pPr marL="731520" lvl="1" indent="-274320" fontAlgn="auto">
              <a:spcAft>
                <a:spcPts val="0"/>
              </a:spcAft>
              <a:buFont typeface="Wingdings"/>
              <a:buChar char=""/>
              <a:defRPr/>
            </a:pPr>
            <a:r>
              <a:rPr lang="pt-BR" dirty="0" smtClean="0"/>
              <a:t>Os meninos deverão ter prepúcio retraídos</a:t>
            </a:r>
          </a:p>
          <a:p>
            <a:pPr marL="731520" lvl="1" indent="-274320" fontAlgn="auto">
              <a:spcAft>
                <a:spcPts val="0"/>
              </a:spcAft>
              <a:buFont typeface="Wingdings"/>
              <a:buChar char=""/>
              <a:defRPr/>
            </a:pPr>
            <a:r>
              <a:rPr lang="pt-BR" dirty="0" smtClean="0"/>
              <a:t>As crianças pequenas sem controle esfincteriano, recomenda-se um dos procedimentos de coleta:</a:t>
            </a:r>
          </a:p>
          <a:p>
            <a:pPr marL="996696" lvl="2" fontAlgn="auto">
              <a:spcAft>
                <a:spcPts val="0"/>
              </a:spcAft>
              <a:buClr>
                <a:schemeClr val="accent3"/>
              </a:buClr>
              <a:buFont typeface="Arial"/>
              <a:buChar char="▪"/>
              <a:defRPr/>
            </a:pPr>
            <a:r>
              <a:rPr lang="pt-BR" dirty="0" smtClean="0"/>
              <a:t>Punção suprapúbica, cateterismo vesical, saco coletor</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3" name="Espaço Reservado para Conteúdo 2"/>
          <p:cNvSpPr>
            <a:spLocks noGrp="1"/>
          </p:cNvSpPr>
          <p:nvPr>
            <p:ph idx="1"/>
          </p:nvPr>
        </p:nvSpPr>
        <p:spPr/>
        <p:txBody>
          <a:bodyPr rtlCol="0">
            <a:normAutofit fontScale="92500" lnSpcReduction="20000"/>
          </a:bodyPr>
          <a:lstStyle/>
          <a:p>
            <a:pPr marL="438912" indent="-320040" fontAlgn="auto">
              <a:spcBef>
                <a:spcPts val="0"/>
              </a:spcBef>
              <a:spcAft>
                <a:spcPts val="0"/>
              </a:spcAft>
              <a:buFont typeface="Wingdings 2"/>
              <a:buChar char=""/>
              <a:defRPr/>
            </a:pPr>
            <a:r>
              <a:rPr lang="pt-BR" dirty="0" smtClean="0"/>
              <a:t>EAS</a:t>
            </a:r>
          </a:p>
          <a:p>
            <a:pPr marL="731520" lvl="1" indent="-274320" fontAlgn="auto">
              <a:spcAft>
                <a:spcPts val="0"/>
              </a:spcAft>
              <a:buFont typeface="Wingdings"/>
              <a:buChar char=""/>
              <a:defRPr/>
            </a:pPr>
            <a:r>
              <a:rPr lang="pt-BR" dirty="0" smtClean="0"/>
              <a:t>Densidade baixa pode ser consequência de alterações da concentração urinária a partir de infecção da medula renal</a:t>
            </a:r>
          </a:p>
          <a:p>
            <a:pPr marL="731520" lvl="1" indent="-274320" fontAlgn="auto">
              <a:spcAft>
                <a:spcPts val="0"/>
              </a:spcAft>
              <a:buFont typeface="Wingdings"/>
              <a:buChar char=""/>
              <a:defRPr/>
            </a:pPr>
            <a:r>
              <a:rPr lang="pt-BR" dirty="0" smtClean="0"/>
              <a:t>Ph alcalino: Pode se relacionar a ITU por </a:t>
            </a:r>
            <a:r>
              <a:rPr lang="pt-BR" dirty="0" err="1" smtClean="0"/>
              <a:t>Proteus</a:t>
            </a:r>
            <a:r>
              <a:rPr lang="pt-BR" dirty="0" smtClean="0"/>
              <a:t>. A bactéria desdobra a </a:t>
            </a:r>
            <a:r>
              <a:rPr lang="pt-BR" dirty="0" err="1" smtClean="0"/>
              <a:t>uréia</a:t>
            </a:r>
            <a:r>
              <a:rPr lang="pt-BR" dirty="0" smtClean="0"/>
              <a:t> em amônia e dióxido de carbono, alcalinizando a urina</a:t>
            </a:r>
          </a:p>
          <a:p>
            <a:pPr marL="731520" lvl="1" indent="-274320" fontAlgn="auto">
              <a:spcAft>
                <a:spcPts val="0"/>
              </a:spcAft>
              <a:buFont typeface="Wingdings"/>
              <a:buChar char=""/>
              <a:defRPr/>
            </a:pPr>
            <a:r>
              <a:rPr lang="pt-BR" dirty="0" err="1" smtClean="0"/>
              <a:t>Hematúria</a:t>
            </a:r>
            <a:r>
              <a:rPr lang="pt-BR" dirty="0" smtClean="0"/>
              <a:t>: Pode ocorrer na </a:t>
            </a:r>
            <a:r>
              <a:rPr lang="pt-BR" dirty="0" err="1" smtClean="0"/>
              <a:t>pielonefrite</a:t>
            </a:r>
            <a:r>
              <a:rPr lang="pt-BR" dirty="0" smtClean="0"/>
              <a:t> e cistite</a:t>
            </a:r>
          </a:p>
          <a:p>
            <a:pPr marL="731520" lvl="1" indent="-274320" fontAlgn="auto">
              <a:spcAft>
                <a:spcPts val="0"/>
              </a:spcAft>
              <a:buFont typeface="Wingdings"/>
              <a:buChar char=""/>
              <a:defRPr/>
            </a:pPr>
            <a:r>
              <a:rPr lang="pt-BR" dirty="0" smtClean="0"/>
              <a:t>Nitrito positivo: sugere a presença de bactéria </a:t>
            </a:r>
            <a:r>
              <a:rPr lang="pt-BR" dirty="0" err="1" smtClean="0"/>
              <a:t>Gram</a:t>
            </a:r>
            <a:r>
              <a:rPr lang="pt-BR" dirty="0" smtClean="0"/>
              <a:t> negativa capaz de converter nitrato em nitrito.</a:t>
            </a:r>
          </a:p>
          <a:p>
            <a:pPr marL="731520" lvl="1" indent="-274320" fontAlgn="auto">
              <a:spcAft>
                <a:spcPts val="0"/>
              </a:spcAft>
              <a:buFont typeface="Wingdings"/>
              <a:buChar char=""/>
              <a:defRPr/>
            </a:pPr>
            <a:r>
              <a:rPr lang="pt-BR" dirty="0" err="1" smtClean="0"/>
              <a:t>Piúria</a:t>
            </a:r>
            <a:r>
              <a:rPr lang="pt-BR" dirty="0" smtClean="0"/>
              <a:t>: a presença de 5 ou mais </a:t>
            </a:r>
            <a:r>
              <a:rPr lang="pt-BR" dirty="0" err="1" smtClean="0"/>
              <a:t>piócitos</a:t>
            </a:r>
            <a:r>
              <a:rPr lang="pt-BR" dirty="0" smtClean="0"/>
              <a:t> por campo correlaciona com ITU. A ausência não descarta.</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Diagnóstico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10000"/>
          </a:bodyPr>
          <a:lstStyle/>
          <a:p>
            <a:pPr marL="438912" indent="-320040" fontAlgn="auto">
              <a:spcBef>
                <a:spcPts val="0"/>
              </a:spcBef>
              <a:spcAft>
                <a:spcPts val="0"/>
              </a:spcAft>
              <a:buFont typeface="Wingdings 2"/>
              <a:buChar char=""/>
              <a:defRPr/>
            </a:pPr>
            <a:r>
              <a:rPr lang="pt-BR" dirty="0" err="1" smtClean="0"/>
              <a:t>Bacterioscopia</a:t>
            </a:r>
            <a:r>
              <a:rPr lang="pt-BR" dirty="0" smtClean="0"/>
              <a:t>:</a:t>
            </a:r>
          </a:p>
          <a:p>
            <a:pPr marL="731520" lvl="1" indent="-274320" fontAlgn="auto">
              <a:spcAft>
                <a:spcPts val="0"/>
              </a:spcAft>
              <a:buFont typeface="Wingdings"/>
              <a:buChar char=""/>
              <a:defRPr/>
            </a:pPr>
            <a:r>
              <a:rPr lang="pt-BR" dirty="0" smtClean="0"/>
              <a:t>O achado de uma ou mais bactérias por este método se correlaciona positivamente com ITU.</a:t>
            </a:r>
          </a:p>
          <a:p>
            <a:pPr marL="731520" lvl="1" indent="-274320" fontAlgn="auto">
              <a:spcAft>
                <a:spcPts val="0"/>
              </a:spcAft>
              <a:buFont typeface="Wingdings"/>
              <a:buNone/>
              <a:defRPr/>
            </a:pPr>
            <a:endParaRPr lang="pt-BR" dirty="0" smtClean="0"/>
          </a:p>
          <a:p>
            <a:pPr marL="438912" indent="-320040" fontAlgn="auto">
              <a:spcBef>
                <a:spcPts val="0"/>
              </a:spcBef>
              <a:spcAft>
                <a:spcPts val="0"/>
              </a:spcAft>
              <a:buFont typeface="Wingdings 2"/>
              <a:buChar char=""/>
              <a:defRPr/>
            </a:pPr>
            <a:r>
              <a:rPr lang="pt-BR" dirty="0" err="1" smtClean="0"/>
              <a:t>Urinocultura</a:t>
            </a:r>
            <a:endParaRPr lang="pt-BR" dirty="0" smtClean="0"/>
          </a:p>
          <a:p>
            <a:pPr marL="731520" lvl="1" indent="-274320" fontAlgn="auto">
              <a:spcAft>
                <a:spcPts val="0"/>
              </a:spcAft>
              <a:buFont typeface="Wingdings"/>
              <a:buChar char=""/>
              <a:defRPr/>
            </a:pPr>
            <a:r>
              <a:rPr lang="pt-BR" dirty="0" smtClean="0"/>
              <a:t>É o método de certeza do diagnóstico de ITU, porém os resultados devem ser interpretados criteriosamente e de acordo com o método de coleta.</a:t>
            </a:r>
          </a:p>
          <a:p>
            <a:pPr marL="731520" lvl="1" indent="-274320" fontAlgn="auto">
              <a:spcAft>
                <a:spcPts val="0"/>
              </a:spcAft>
              <a:buFont typeface="Wingdings"/>
              <a:buChar char=""/>
              <a:defRPr/>
            </a:pPr>
            <a:r>
              <a:rPr lang="pt-BR" dirty="0" smtClean="0"/>
              <a:t>Falso positivo: contaminação</a:t>
            </a:r>
          </a:p>
          <a:p>
            <a:pPr marL="731520" lvl="1" indent="-274320" fontAlgn="auto">
              <a:spcAft>
                <a:spcPts val="0"/>
              </a:spcAft>
              <a:buFont typeface="Wingdings"/>
              <a:buChar char=""/>
              <a:defRPr/>
            </a:pPr>
            <a:r>
              <a:rPr lang="pt-BR" dirty="0" smtClean="0"/>
              <a:t>Falso negativo: Ph urinário &lt;5, diluição urinária &lt;1.003, uso de antibióticos, micção frequente.</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smtClean="0"/>
          </a:p>
          <a:p>
            <a:pPr marL="731520" lvl="1" indent="-274320" fontAlgn="auto">
              <a:spcAft>
                <a:spcPts val="0"/>
              </a:spcAft>
              <a:buFont typeface="Wingdings"/>
              <a:buChar char=""/>
              <a:defRPr/>
            </a:pPr>
            <a:endParaRPr lang="pt-B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Diagnóstico</a:t>
            </a:r>
            <a:endParaRPr lang="pt-BR" dirty="0">
              <a:solidFill>
                <a:schemeClr val="accent1">
                  <a:satMod val="150000"/>
                </a:schemeClr>
              </a:solidFill>
            </a:endParaRPr>
          </a:p>
        </p:txBody>
      </p:sp>
      <p:pic>
        <p:nvPicPr>
          <p:cNvPr id="45058" name="Picture 2"/>
          <p:cNvPicPr>
            <a:picLocks noGrp="1" noChangeAspect="1" noChangeArrowheads="1"/>
          </p:cNvPicPr>
          <p:nvPr>
            <p:ph idx="1"/>
          </p:nvPr>
        </p:nvPicPr>
        <p:blipFill>
          <a:blip r:embed="rId2" cstate="print"/>
          <a:srcRect/>
          <a:stretch>
            <a:fillRect/>
          </a:stretch>
        </p:blipFill>
        <p:spPr>
          <a:xfrm>
            <a:off x="511175" y="2133600"/>
            <a:ext cx="7907338" cy="3598863"/>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Diagnóstico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10000"/>
          </a:bodyPr>
          <a:lstStyle/>
          <a:p>
            <a:pPr marL="438912" indent="-320040" fontAlgn="auto">
              <a:spcBef>
                <a:spcPts val="0"/>
              </a:spcBef>
              <a:spcAft>
                <a:spcPts val="0"/>
              </a:spcAft>
              <a:buFont typeface="Wingdings 2"/>
              <a:buChar char=""/>
              <a:defRPr/>
            </a:pPr>
            <a:r>
              <a:rPr lang="pt-BR" dirty="0" smtClean="0"/>
              <a:t>Exames para definir possíveis alterações anatômicas</a:t>
            </a:r>
          </a:p>
          <a:p>
            <a:pPr marL="731520" lvl="1" indent="-274320" fontAlgn="auto">
              <a:spcAft>
                <a:spcPts val="0"/>
              </a:spcAft>
              <a:buFont typeface="Wingdings"/>
              <a:buChar char=""/>
              <a:defRPr/>
            </a:pPr>
            <a:r>
              <a:rPr lang="pt-BR" dirty="0" smtClean="0"/>
              <a:t>A sociedade Brasileira de Pediatria estabeleceu que todas as crianças em qualquer idade de ambos os sexos após o 1º episódio de ITU bem documentado, devem ter seu trato urinário investigado anatômica e funcionalmente.</a:t>
            </a:r>
          </a:p>
          <a:p>
            <a:pPr marL="731520" lvl="1" indent="-274320" fontAlgn="auto">
              <a:spcAft>
                <a:spcPts val="0"/>
              </a:spcAft>
              <a:buFont typeface="Wingdings"/>
              <a:buChar char=""/>
              <a:defRPr/>
            </a:pPr>
            <a:endParaRPr lang="pt-BR" dirty="0" smtClean="0"/>
          </a:p>
          <a:p>
            <a:pPr marL="438912" indent="-320040" fontAlgn="auto">
              <a:spcBef>
                <a:spcPts val="0"/>
              </a:spcBef>
              <a:spcAft>
                <a:spcPts val="0"/>
              </a:spcAft>
              <a:buFont typeface="Wingdings 2"/>
              <a:buChar char=""/>
              <a:defRPr/>
            </a:pPr>
            <a:r>
              <a:rPr lang="pt-BR" dirty="0" smtClean="0"/>
              <a:t>Indicações para investigação urinária</a:t>
            </a:r>
          </a:p>
          <a:p>
            <a:pPr marL="731520" lvl="1" indent="-274320" fontAlgn="auto">
              <a:spcAft>
                <a:spcPts val="0"/>
              </a:spcAft>
              <a:buFont typeface="Wingdings"/>
              <a:buChar char=""/>
              <a:defRPr/>
            </a:pPr>
            <a:r>
              <a:rPr lang="pt-BR" dirty="0" smtClean="0"/>
              <a:t>Todo episódio de ITU febril(independente do sexo)</a:t>
            </a:r>
          </a:p>
          <a:p>
            <a:pPr marL="731520" lvl="1" indent="-274320" fontAlgn="auto">
              <a:spcAft>
                <a:spcPts val="0"/>
              </a:spcAft>
              <a:buFont typeface="Wingdings"/>
              <a:buChar char=""/>
              <a:defRPr/>
            </a:pPr>
            <a:r>
              <a:rPr lang="pt-BR" dirty="0" smtClean="0"/>
              <a:t>Todas as crianças menores de 5 anos</a:t>
            </a:r>
          </a:p>
          <a:p>
            <a:pPr marL="731520" lvl="1" indent="-274320" fontAlgn="auto">
              <a:spcAft>
                <a:spcPts val="0"/>
              </a:spcAft>
              <a:buFont typeface="Wingdings"/>
              <a:buChar char=""/>
              <a:defRPr/>
            </a:pPr>
            <a:r>
              <a:rPr lang="pt-BR" dirty="0" smtClean="0"/>
              <a:t>Meninos com ITU</a:t>
            </a:r>
          </a:p>
          <a:p>
            <a:pPr marL="731520" lvl="1" indent="-274320" fontAlgn="auto">
              <a:spcAft>
                <a:spcPts val="0"/>
              </a:spcAft>
              <a:buFont typeface="Wingdings"/>
              <a:buChar char=""/>
              <a:defRPr/>
            </a:pPr>
            <a:r>
              <a:rPr lang="pt-BR" dirty="0" smtClean="0"/>
              <a:t>Meninas escolares com mais de 2 episódios de ITU afebril</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3" name="Espaço Reservado para Conteúdo 2"/>
          <p:cNvSpPr>
            <a:spLocks noGrp="1"/>
          </p:cNvSpPr>
          <p:nvPr>
            <p:ph idx="1"/>
          </p:nvPr>
        </p:nvSpPr>
        <p:spPr/>
        <p:txBody>
          <a:bodyPr rtlCol="0">
            <a:normAutofit fontScale="92500" lnSpcReduction="20000"/>
          </a:bodyPr>
          <a:lstStyle/>
          <a:p>
            <a:pPr marL="438912" indent="-320040" fontAlgn="auto">
              <a:spcBef>
                <a:spcPts val="0"/>
              </a:spcBef>
              <a:spcAft>
                <a:spcPts val="0"/>
              </a:spcAft>
              <a:buFont typeface="Wingdings 2"/>
              <a:buChar char=""/>
              <a:defRPr/>
            </a:pPr>
            <a:r>
              <a:rPr lang="pt-BR" dirty="0" smtClean="0"/>
              <a:t>O objetivo é erradicar o processo infeccioso e prevenir recorrência que podem cursar com perda progressiva da função renal e hipertensão arterial</a:t>
            </a:r>
          </a:p>
          <a:p>
            <a:pPr marL="731520" lvl="1" indent="-274320" fontAlgn="auto">
              <a:spcAft>
                <a:spcPts val="0"/>
              </a:spcAft>
              <a:buFont typeface="Wingdings"/>
              <a:buChar char=""/>
              <a:defRPr/>
            </a:pPr>
            <a:r>
              <a:rPr lang="pt-BR" dirty="0" smtClean="0"/>
              <a:t>A cistite aguda deve ser tratada para evitar progressão para </a:t>
            </a:r>
            <a:r>
              <a:rPr lang="pt-BR" dirty="0" err="1" smtClean="0"/>
              <a:t>pielonefrite</a:t>
            </a:r>
            <a:endParaRPr lang="pt-BR" dirty="0" smtClean="0"/>
          </a:p>
          <a:p>
            <a:pPr marL="731520" lvl="1" indent="-274320" fontAlgn="auto">
              <a:spcAft>
                <a:spcPts val="0"/>
              </a:spcAft>
              <a:buFont typeface="Wingdings"/>
              <a:buChar char=""/>
              <a:defRPr/>
            </a:pPr>
            <a:r>
              <a:rPr lang="pt-BR" dirty="0" smtClean="0"/>
              <a:t>Se a criança estiver com estado geral comprometido, o tratamento deve ser iniciado imediatamente</a:t>
            </a:r>
          </a:p>
          <a:p>
            <a:pPr marL="731520" lvl="1" indent="-274320" fontAlgn="auto">
              <a:spcAft>
                <a:spcPts val="0"/>
              </a:spcAft>
              <a:buFont typeface="Wingdings"/>
              <a:buChar char=""/>
              <a:defRPr/>
            </a:pPr>
            <a:r>
              <a:rPr lang="pt-BR" dirty="0" smtClean="0"/>
              <a:t>Se em bom estado geral, adiar até a cultura da urina.</a:t>
            </a:r>
          </a:p>
          <a:p>
            <a:pPr marL="438912" indent="-320040" fontAlgn="auto">
              <a:spcBef>
                <a:spcPts val="0"/>
              </a:spcBef>
              <a:spcAft>
                <a:spcPts val="0"/>
              </a:spcAft>
              <a:buFont typeface="Wingdings 2"/>
              <a:buChar char=""/>
              <a:defRPr/>
            </a:pPr>
            <a:r>
              <a:rPr lang="pt-BR" dirty="0" smtClean="0"/>
              <a:t>Estimular </a:t>
            </a:r>
            <a:r>
              <a:rPr lang="pt-BR" dirty="0" err="1" smtClean="0"/>
              <a:t>ingesta</a:t>
            </a:r>
            <a:r>
              <a:rPr lang="pt-BR" dirty="0" smtClean="0"/>
              <a:t> hídrica, ritmo intestinal fisiológico e micções frequentes.</a:t>
            </a:r>
          </a:p>
          <a:p>
            <a:pPr marL="438912" indent="-320040" fontAlgn="auto">
              <a:spcBef>
                <a:spcPts val="0"/>
              </a:spcBef>
              <a:spcAft>
                <a:spcPts val="0"/>
              </a:spcAft>
              <a:buFont typeface="Wingdings 2"/>
              <a:buChar char=""/>
              <a:defRPr/>
            </a:pPr>
            <a:endParaRPr lang="pt-BR" dirty="0" smtClean="0"/>
          </a:p>
          <a:p>
            <a:pPr marL="438912" indent="-320040" fontAlgn="auto">
              <a:spcBef>
                <a:spcPts val="0"/>
              </a:spcBef>
              <a:spcAft>
                <a:spcPts val="0"/>
              </a:spcAft>
              <a:buFont typeface="Wingdings 2"/>
              <a:buChar char=""/>
              <a:defRPr/>
            </a:pPr>
            <a:endParaRPr lang="pt-B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219075" y="152400"/>
            <a:ext cx="8474075" cy="1262063"/>
          </a:xfrm>
        </p:spPr>
      </p:pic>
      <p:graphicFrame>
        <p:nvGraphicFramePr>
          <p:cNvPr id="48161" name="Group 33"/>
          <p:cNvGraphicFramePr>
            <a:graphicFrameLocks noGrp="1"/>
          </p:cNvGraphicFramePr>
          <p:nvPr>
            <p:ph idx="1"/>
          </p:nvPr>
        </p:nvGraphicFramePr>
        <p:xfrm>
          <a:off x="457200" y="1774825"/>
          <a:ext cx="8229600" cy="2971800"/>
        </p:xfrm>
        <a:graphic>
          <a:graphicData uri="http://schemas.openxmlformats.org/drawingml/2006/table">
            <a:tbl>
              <a:tblPr/>
              <a:tblGrid>
                <a:gridCol w="4114800"/>
                <a:gridCol w="4114800"/>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cs typeface="Arial" charset="0"/>
                        </a:rPr>
                        <a:t>Agente antimicrobiano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cs typeface="Arial" charset="0"/>
                        </a:rPr>
                        <a:t>Dosagem</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orbel"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orbel"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Ceftriaxona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75 mg/kg a cada 24hs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Cefotaxima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150 mg/kg/dia  a cada 6 ou 8 horas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Ceftazidima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100-150 mg/kg/dia  a cada 8 horas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Gentamicina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7,5 mg/kg/dia  a cada 8 horas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Tobramicina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5 mg/kg/dia  a cada 8 horas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Piperacilina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300mg/kg/dia a cada 6 ou 8 horas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bl>
          </a:graphicData>
        </a:graphic>
      </p:graphicFrame>
      <p:sp>
        <p:nvSpPr>
          <p:cNvPr id="7" name="Espaço Reservado para Rodapé 6"/>
          <p:cNvSpPr>
            <a:spLocks noGrp="1"/>
          </p:cNvSpPr>
          <p:nvPr>
            <p:ph type="ftr" sz="quarter" idx="11"/>
          </p:nvPr>
        </p:nvSpPr>
        <p:spPr/>
        <p:txBody>
          <a:bodyPr/>
          <a:lstStyle/>
          <a:p>
            <a:pPr>
              <a:defRPr/>
            </a:pPr>
            <a:r>
              <a:rPr lang="pt-BR" dirty="0" smtClean="0"/>
              <a:t>Fonte: Academia Americana de Pediatria, </a:t>
            </a:r>
            <a:r>
              <a:rPr lang="pt-BR" dirty="0" err="1" smtClean="0"/>
              <a:t>Pediatrics</a:t>
            </a:r>
            <a:r>
              <a:rPr lang="pt-BR" dirty="0" smtClean="0"/>
              <a:t> 2011</a:t>
            </a:r>
            <a:endParaRPr lang="pt-B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graphicFrame>
        <p:nvGraphicFramePr>
          <p:cNvPr id="49194" name="Group 42"/>
          <p:cNvGraphicFramePr>
            <a:graphicFrameLocks noGrp="1"/>
          </p:cNvGraphicFramePr>
          <p:nvPr>
            <p:ph idx="1"/>
          </p:nvPr>
        </p:nvGraphicFramePr>
        <p:xfrm>
          <a:off x="457200" y="1774825"/>
          <a:ext cx="8229600" cy="4354513"/>
        </p:xfrm>
        <a:graphic>
          <a:graphicData uri="http://schemas.openxmlformats.org/drawingml/2006/table">
            <a:tbl>
              <a:tblPr/>
              <a:tblGrid>
                <a:gridCol w="4114800"/>
                <a:gridCol w="4114800"/>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cs typeface="Arial" charset="0"/>
                        </a:rPr>
                        <a:t>Agente antimicrobiano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cs typeface="Arial" charset="0"/>
                        </a:rPr>
                        <a:t>Dosagem</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Amoxicilina-Clavulonato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20-40 mg/kg/dia  em 3 doses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Sulfametoxazol-Trimetoprin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 6-12 mg/kg/dia trimetoprim e 30-60 mg/kg/dia  sulfametoxazol  em 2 doses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000000"/>
                          </a:solidFill>
                          <a:effectLst/>
                          <a:latin typeface="Corbel" pitchFamily="34" charset="0"/>
                          <a:cs typeface="Arial" charset="0"/>
                        </a:rPr>
                        <a:t>Cefalosporinas: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000000"/>
                        </a:solidFill>
                        <a:effectLst/>
                        <a:latin typeface="Corbel"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orbel"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orbel"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Cefixima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8 mg/kg/dia em 1 dose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Cefpodoxima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10 mg/kg/dia em 2 doses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Cefprozil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30 mg/kg/dia em 2 doses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Cefuroxima axetil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20-30 mg/kg/dia  em 2 doses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Cefalexina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cs typeface="Arial" charset="0"/>
                        </a:rPr>
                        <a:t>50-100 mg/kg/dia em 4 doses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3CB"/>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orbel"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orbel"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1E7"/>
                    </a:solidFill>
                  </a:tcPr>
                </a:tc>
              </a:tr>
            </a:tbl>
          </a:graphicData>
        </a:graphic>
      </p:graphicFrame>
      <p:sp>
        <p:nvSpPr>
          <p:cNvPr id="5" name="Espaço Reservado para Rodapé 4"/>
          <p:cNvSpPr>
            <a:spLocks noGrp="1"/>
          </p:cNvSpPr>
          <p:nvPr>
            <p:ph type="ftr" sz="quarter" idx="11"/>
          </p:nvPr>
        </p:nvSpPr>
        <p:spPr/>
        <p:txBody>
          <a:bodyPr/>
          <a:lstStyle/>
          <a:p>
            <a:pPr>
              <a:defRPr/>
            </a:pPr>
            <a:r>
              <a:rPr lang="pt-BR" smtClean="0"/>
              <a:t>Fonte: Academia Americana de Pediatria, Pediatrics 2011</a:t>
            </a:r>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50178" name="Espaço Reservado para Conteúdo 2"/>
          <p:cNvSpPr>
            <a:spLocks noGrp="1"/>
          </p:cNvSpPr>
          <p:nvPr>
            <p:ph idx="1"/>
          </p:nvPr>
        </p:nvSpPr>
        <p:spPr/>
        <p:txBody>
          <a:bodyPr/>
          <a:lstStyle/>
          <a:p>
            <a:r>
              <a:rPr lang="pt-BR" smtClean="0"/>
              <a:t>Identificar as anormalidades anatômicas que predispõem à ITU</a:t>
            </a:r>
          </a:p>
          <a:p>
            <a:endParaRPr lang="pt-BR" smtClean="0"/>
          </a:p>
          <a:p>
            <a:endParaRPr lang="pt-BR" smtClean="0"/>
          </a:p>
          <a:p>
            <a:pPr algn="ctr"/>
            <a:r>
              <a:rPr lang="pt-BR" smtClean="0"/>
              <a:t>Crianças com 1ª ITU</a:t>
            </a:r>
          </a:p>
          <a:p>
            <a:endParaRPr lang="pt-BR" smtClean="0"/>
          </a:p>
          <a:p>
            <a:pPr lvl="2" algn="ctr">
              <a:buFont typeface="Arial" charset="0"/>
              <a:buNone/>
            </a:pPr>
            <a:r>
              <a:rPr lang="pt-BR" sz="5000" smtClean="0"/>
              <a:t>=</a:t>
            </a:r>
          </a:p>
          <a:p>
            <a:pPr algn="ctr"/>
            <a:r>
              <a:rPr lang="pt-BR" smtClean="0"/>
              <a:t>US de Vias Urinárias</a:t>
            </a:r>
          </a:p>
          <a:p>
            <a:endParaRPr lang="pt-BR" smtClean="0"/>
          </a:p>
          <a:p>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51202" name="Espaço Reservado para Conteúdo 2"/>
          <p:cNvSpPr>
            <a:spLocks noGrp="1"/>
          </p:cNvSpPr>
          <p:nvPr>
            <p:ph idx="1"/>
          </p:nvPr>
        </p:nvSpPr>
        <p:spPr/>
        <p:txBody>
          <a:bodyPr/>
          <a:lstStyle/>
          <a:p>
            <a:r>
              <a:rPr lang="pt-BR" smtClean="0"/>
              <a:t>Avalia grosseiramente a anatomia</a:t>
            </a:r>
          </a:p>
          <a:p>
            <a:pPr lvl="1"/>
            <a:r>
              <a:rPr lang="pt-BR" smtClean="0"/>
              <a:t>Rim policístico</a:t>
            </a:r>
          </a:p>
          <a:p>
            <a:pPr lvl="1"/>
            <a:r>
              <a:rPr lang="pt-BR" smtClean="0"/>
              <a:t>Rim em ferradura</a:t>
            </a:r>
          </a:p>
          <a:p>
            <a:pPr lvl="1"/>
            <a:r>
              <a:rPr lang="pt-BR" smtClean="0"/>
              <a:t>Aumento de tamanho renal</a:t>
            </a:r>
          </a:p>
          <a:p>
            <a:pPr lvl="1"/>
            <a:r>
              <a:rPr lang="pt-BR" smtClean="0"/>
              <a:t>Abscesso renal ou perinefrético</a:t>
            </a:r>
          </a:p>
          <a:p>
            <a:pPr lvl="1"/>
            <a:r>
              <a:rPr lang="pt-BR" smtClean="0"/>
              <a:t>Duplicação do Sistema coletor</a:t>
            </a:r>
          </a:p>
          <a:p>
            <a:r>
              <a:rPr lang="pt-BR" smtClean="0"/>
              <a:t>Detecta uropatias obstrutivas</a:t>
            </a:r>
          </a:p>
          <a:p>
            <a:pPr lvl="1"/>
            <a:r>
              <a:rPr lang="pt-BR" smtClean="0"/>
              <a:t>Hidronefrose (Dilatação do sistema coletor)</a:t>
            </a:r>
          </a:p>
          <a:p>
            <a:endParaRPr lang="pt-BR" smtClean="0"/>
          </a:p>
          <a:p>
            <a:endParaRPr lang="pt-BR" smtClean="0"/>
          </a:p>
          <a:p>
            <a:endParaRPr lang="pt-BR"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IMAGEM</a:t>
            </a:r>
            <a:endParaRPr lang="pt-BR" dirty="0">
              <a:solidFill>
                <a:schemeClr val="accent1">
                  <a:satMod val="150000"/>
                </a:schemeClr>
              </a:solidFill>
            </a:endParaRPr>
          </a:p>
        </p:txBody>
      </p:sp>
      <p:sp>
        <p:nvSpPr>
          <p:cNvPr id="52226" name="Espaço Reservado para Conteúdo 2"/>
          <p:cNvSpPr>
            <a:spLocks noGrp="1"/>
          </p:cNvSpPr>
          <p:nvPr>
            <p:ph idx="1"/>
          </p:nvPr>
        </p:nvSpPr>
        <p:spPr/>
        <p:txBody>
          <a:bodyPr/>
          <a:lstStyle/>
          <a:p>
            <a:r>
              <a:rPr lang="pt-BR" smtClean="0"/>
              <a:t>Uretrocistografia Miccional(UCM): Não deve ser realizada rotineiramente após o 1º episódio de ITU febril.</a:t>
            </a:r>
          </a:p>
          <a:p>
            <a:endParaRPr lang="pt-BR" smtClean="0"/>
          </a:p>
          <a:p>
            <a:r>
              <a:rPr lang="pt-BR" smtClean="0"/>
              <a:t>É indicada nas condições clinicas atípicas ou complexas ou quando a USG evidenciar:</a:t>
            </a:r>
          </a:p>
          <a:p>
            <a:pPr lvl="1"/>
            <a:r>
              <a:rPr lang="pt-BR" smtClean="0"/>
              <a:t>Hidronefrose, cicatriz renal</a:t>
            </a:r>
          </a:p>
          <a:p>
            <a:pPr lvl="1"/>
            <a:r>
              <a:rPr lang="pt-BR" smtClean="0"/>
              <a:t>Alterações sugestivas de alto grau de refluxo ou uropatia obstrutiva</a:t>
            </a:r>
          </a:p>
          <a:p>
            <a:endParaRPr lang="pt-BR" smtClean="0"/>
          </a:p>
          <a:p>
            <a:endParaRPr lang="pt-BR" smtClean="0"/>
          </a:p>
          <a:p>
            <a:endParaRPr lang="pt-BR" smtClean="0"/>
          </a:p>
          <a:p>
            <a:endParaRPr lang="pt-BR"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IMAGEM</a:t>
            </a:r>
            <a:endParaRPr lang="pt-BR" dirty="0">
              <a:solidFill>
                <a:schemeClr val="accent1">
                  <a:satMod val="150000"/>
                </a:schemeClr>
              </a:solidFill>
            </a:endParaRPr>
          </a:p>
        </p:txBody>
      </p:sp>
      <p:sp>
        <p:nvSpPr>
          <p:cNvPr id="53250" name="Espaço Reservado para Conteúdo 2"/>
          <p:cNvSpPr>
            <a:spLocks noGrp="1"/>
          </p:cNvSpPr>
          <p:nvPr>
            <p:ph idx="1"/>
          </p:nvPr>
        </p:nvSpPr>
        <p:spPr/>
        <p:txBody>
          <a:bodyPr/>
          <a:lstStyle/>
          <a:p>
            <a:r>
              <a:rPr lang="pt-BR" smtClean="0"/>
              <a:t>Cintigrafia Renal</a:t>
            </a:r>
          </a:p>
          <a:p>
            <a:pPr lvl="1"/>
            <a:r>
              <a:rPr lang="pt-BR" smtClean="0"/>
              <a:t>DMSA/DTPA</a:t>
            </a:r>
          </a:p>
          <a:p>
            <a:pPr lvl="1"/>
            <a:r>
              <a:rPr lang="pt-BR" smtClean="0"/>
              <a:t>Indicado em número restrito de pacientes;</a:t>
            </a:r>
          </a:p>
          <a:p>
            <a:pPr lvl="2"/>
            <a:r>
              <a:rPr lang="pt-BR" smtClean="0"/>
              <a:t>Pacientes com comprovada alteração anatômica em que se quer avaliar a função do Rim.</a:t>
            </a:r>
          </a:p>
          <a:p>
            <a:endParaRPr lang="pt-BR"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IMAGEM</a:t>
            </a:r>
            <a:endParaRPr lang="pt-BR" dirty="0">
              <a:solidFill>
                <a:schemeClr val="accent1">
                  <a:satMod val="150000"/>
                </a:schemeClr>
              </a:solidFill>
            </a:endParaRPr>
          </a:p>
        </p:txBody>
      </p:sp>
      <p:sp>
        <p:nvSpPr>
          <p:cNvPr id="54274" name="Espaço Reservado para Conteúdo 2"/>
          <p:cNvSpPr>
            <a:spLocks noGrp="1"/>
          </p:cNvSpPr>
          <p:nvPr>
            <p:ph idx="1"/>
          </p:nvPr>
        </p:nvSpPr>
        <p:spPr/>
        <p:txBody>
          <a:bodyPr/>
          <a:lstStyle/>
          <a:p>
            <a:r>
              <a:rPr lang="pt-BR" smtClean="0"/>
              <a:t>Urografia Excretora</a:t>
            </a:r>
          </a:p>
          <a:p>
            <a:endParaRPr lang="pt-BR" smtClean="0"/>
          </a:p>
          <a:p>
            <a:pPr lvl="1"/>
            <a:r>
              <a:rPr lang="pt-BR" smtClean="0"/>
              <a:t>Bom método para avaliar excreção do trato urinário</a:t>
            </a:r>
          </a:p>
          <a:p>
            <a:pPr lvl="2"/>
            <a:r>
              <a:rPr lang="pt-BR" smtClean="0"/>
              <a:t>Hoje sem indicação na ITU</a:t>
            </a:r>
          </a:p>
          <a:p>
            <a:pPr lvl="2"/>
            <a:r>
              <a:rPr lang="pt-BR" smtClean="0"/>
              <a:t>Não detecta cicatriz recente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IMAGEM</a:t>
            </a:r>
            <a:endParaRPr lang="pt-BR" dirty="0">
              <a:solidFill>
                <a:schemeClr val="accent1">
                  <a:satMod val="150000"/>
                </a:schemeClr>
              </a:solidFill>
            </a:endParaRPr>
          </a:p>
        </p:txBody>
      </p:sp>
      <p:sp>
        <p:nvSpPr>
          <p:cNvPr id="55298" name="Espaço Reservado para Conteúdo 2"/>
          <p:cNvSpPr>
            <a:spLocks noGrp="1"/>
          </p:cNvSpPr>
          <p:nvPr>
            <p:ph idx="1"/>
          </p:nvPr>
        </p:nvSpPr>
        <p:spPr/>
        <p:txBody>
          <a:bodyPr/>
          <a:lstStyle/>
          <a:p>
            <a:r>
              <a:rPr lang="pt-BR" smtClean="0"/>
              <a:t>Tomografia Computadorizada</a:t>
            </a:r>
          </a:p>
          <a:p>
            <a:endParaRPr lang="pt-BR" smtClean="0"/>
          </a:p>
          <a:p>
            <a:pPr lvl="1"/>
            <a:r>
              <a:rPr lang="pt-BR" smtClean="0"/>
              <a:t>Uso recente pra análise do trato urinário superior</a:t>
            </a:r>
          </a:p>
          <a:p>
            <a:pPr lvl="1"/>
            <a:r>
              <a:rPr lang="pt-BR" smtClean="0"/>
              <a:t>Detecta cicatriz renal antiga</a:t>
            </a:r>
          </a:p>
          <a:p>
            <a:pPr lvl="1"/>
            <a:r>
              <a:rPr lang="pt-BR" smtClean="0"/>
              <a:t>Ainda não está sendo muito utilizada</a:t>
            </a:r>
          </a:p>
          <a:p>
            <a:endParaRPr lang="pt-BR" smtClean="0"/>
          </a:p>
          <a:p>
            <a:r>
              <a:rPr lang="pt-BR" smtClean="0"/>
              <a:t>Urodinâmica</a:t>
            </a:r>
          </a:p>
          <a:p>
            <a:pPr lvl="1"/>
            <a:r>
              <a:rPr lang="pt-BR" smtClean="0"/>
              <a:t>Somente se houver alteração miccional</a:t>
            </a:r>
          </a:p>
          <a:p>
            <a:pPr lvl="2"/>
            <a:r>
              <a:rPr lang="pt-BR" smtClean="0"/>
              <a:t>Incontinência ; Bexiga Neurogênica</a:t>
            </a:r>
          </a:p>
          <a:p>
            <a:endParaRPr lang="pt-BR" smtClean="0"/>
          </a:p>
          <a:p>
            <a:pPr lvl="1"/>
            <a:endParaRPr lang="pt-BR"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Profilaxia</a:t>
            </a:r>
            <a:endParaRPr lang="pt-BR" dirty="0">
              <a:solidFill>
                <a:schemeClr val="accent1">
                  <a:satMod val="150000"/>
                </a:schemeClr>
              </a:solidFill>
            </a:endParaRPr>
          </a:p>
        </p:txBody>
      </p:sp>
      <p:sp>
        <p:nvSpPr>
          <p:cNvPr id="56322" name="Espaço Reservado para Conteúdo 2"/>
          <p:cNvSpPr>
            <a:spLocks noGrp="1"/>
          </p:cNvSpPr>
          <p:nvPr>
            <p:ph idx="1"/>
          </p:nvPr>
        </p:nvSpPr>
        <p:spPr/>
        <p:txBody>
          <a:bodyPr/>
          <a:lstStyle/>
          <a:p>
            <a:r>
              <a:rPr lang="pt-BR" smtClean="0"/>
              <a:t>Inúmeros estudos demonstraram que a profilaxia não confere um beneficio real na prevenção de novos episódios de ITU febril e de danos renais</a:t>
            </a:r>
          </a:p>
          <a:p>
            <a:endParaRPr lang="pt-BR" smtClean="0"/>
          </a:p>
          <a:p>
            <a:r>
              <a:rPr lang="pt-BR" smtClean="0"/>
              <a:t>RVU grau V não pôde ser avaliado em estudos: Manter profilaxia </a:t>
            </a:r>
          </a:p>
          <a:p>
            <a:endParaRPr lang="pt-BR"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1">
                    <a:satMod val="150000"/>
                  </a:schemeClr>
                </a:solidFill>
              </a:rPr>
              <a:t>Profilaxia</a:t>
            </a:r>
            <a:endParaRPr lang="pt-BR" dirty="0">
              <a:solidFill>
                <a:schemeClr val="accent1">
                  <a:satMod val="150000"/>
                </a:schemeClr>
              </a:solidFill>
            </a:endParaRPr>
          </a:p>
        </p:txBody>
      </p:sp>
      <p:sp>
        <p:nvSpPr>
          <p:cNvPr id="57346" name="Espaço Reservado para Conteúdo 2"/>
          <p:cNvSpPr>
            <a:spLocks noGrp="1"/>
          </p:cNvSpPr>
          <p:nvPr>
            <p:ph idx="1"/>
          </p:nvPr>
        </p:nvSpPr>
        <p:spPr/>
        <p:txBody>
          <a:bodyPr/>
          <a:lstStyle/>
          <a:p>
            <a:r>
              <a:rPr lang="pt-BR" smtClean="0"/>
              <a:t>Urinocultura periódica durante 1-2 anos</a:t>
            </a:r>
          </a:p>
          <a:p>
            <a:pPr lvl="1"/>
            <a:r>
              <a:rPr lang="pt-BR" smtClean="0"/>
              <a:t>Quando houver alteração anatômica</a:t>
            </a:r>
          </a:p>
          <a:p>
            <a:r>
              <a:rPr lang="pt-BR" smtClean="0"/>
              <a:t>Antibióticos: Dose reduzida, 1x/dia, à noite.</a:t>
            </a:r>
          </a:p>
          <a:p>
            <a:pPr lvl="1"/>
            <a:r>
              <a:rPr lang="pt-BR" smtClean="0"/>
              <a:t>Sulfametoxazol/Trimetoprim ou Nitrofurantoina</a:t>
            </a:r>
          </a:p>
          <a:p>
            <a:pPr lvl="2"/>
            <a:r>
              <a:rPr lang="pt-BR" smtClean="0"/>
              <a:t>Elevada absorção intestinal: Não exerceriam pressão seletiva</a:t>
            </a:r>
          </a:p>
          <a:p>
            <a:pPr lvl="1"/>
            <a:r>
              <a:rPr lang="pt-BR" smtClean="0"/>
              <a:t>Amoxicilina ou Cefalexina </a:t>
            </a:r>
          </a:p>
          <a:p>
            <a:pPr lvl="2"/>
            <a:r>
              <a:rPr lang="pt-BR" smtClean="0"/>
              <a:t>Risco maior de falência devido a indução de resistência nas bactérias do cólon com o uso prolongado</a:t>
            </a:r>
          </a:p>
          <a:p>
            <a:pPr lvl="1">
              <a:buFont typeface="Wingdings" pitchFamily="2" charset="2"/>
              <a:buNone/>
            </a:pPr>
            <a:endParaRPr lang="pt-BR" smtClean="0"/>
          </a:p>
          <a:p>
            <a:endParaRPr lang="pt-BR" smtClean="0"/>
          </a:p>
          <a:p>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219075" y="152400"/>
            <a:ext cx="8474075" cy="1262063"/>
          </a:xfrm>
        </p:spPr>
      </p:pic>
      <p:sp>
        <p:nvSpPr>
          <p:cNvPr id="58370" name="Espaço Reservado para Conteúdo 2"/>
          <p:cNvSpPr>
            <a:spLocks noGrp="1"/>
          </p:cNvSpPr>
          <p:nvPr>
            <p:ph idx="1"/>
          </p:nvPr>
        </p:nvSpPr>
        <p:spPr/>
        <p:txBody>
          <a:bodyPr/>
          <a:lstStyle/>
          <a:p>
            <a:r>
              <a:rPr lang="pt-BR" smtClean="0"/>
              <a:t>Indicada urinocultura de controle após o inicio do tratamento</a:t>
            </a:r>
          </a:p>
          <a:p>
            <a:r>
              <a:rPr lang="pt-BR" smtClean="0"/>
              <a:t>Diante de não melhora clínica, deve-se pensar na possibilidade de:</a:t>
            </a:r>
          </a:p>
          <a:p>
            <a:pPr lvl="1"/>
            <a:r>
              <a:rPr lang="pt-BR" smtClean="0"/>
              <a:t>Resistência bacteriana</a:t>
            </a:r>
          </a:p>
          <a:p>
            <a:pPr lvl="1"/>
            <a:r>
              <a:rPr lang="pt-BR" smtClean="0"/>
              <a:t>Concentração inadequada do antibiótico no local da infecção.</a:t>
            </a:r>
          </a:p>
          <a:p>
            <a:pPr lvl="1"/>
            <a:r>
              <a:rPr lang="pt-BR" smtClean="0"/>
              <a:t>Dose insuficiente</a:t>
            </a:r>
          </a:p>
          <a:p>
            <a:pPr lvl="1"/>
            <a:r>
              <a:rPr lang="pt-BR" smtClean="0"/>
              <a:t>Obstrução e estase urinária.</a:t>
            </a:r>
          </a:p>
          <a:p>
            <a:pPr lvl="1"/>
            <a:endParaRPr lang="pt-BR" smtClean="0"/>
          </a:p>
          <a:p>
            <a:endParaRPr lang="pt-BR" smtClean="0"/>
          </a:p>
          <a:p>
            <a:endParaRPr lang="pt-BR"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59394" name="Espaço Reservado para Conteúdo 2"/>
          <p:cNvSpPr>
            <a:spLocks noGrp="1"/>
          </p:cNvSpPr>
          <p:nvPr>
            <p:ph idx="1"/>
          </p:nvPr>
        </p:nvSpPr>
        <p:spPr/>
        <p:txBody>
          <a:bodyPr/>
          <a:lstStyle/>
          <a:p>
            <a:r>
              <a:rPr lang="pt-BR" smtClean="0"/>
              <a:t>Cura espontânea é rara</a:t>
            </a:r>
          </a:p>
          <a:p>
            <a:r>
              <a:rPr lang="pt-BR" smtClean="0"/>
              <a:t>Formas não complicadas o prognostico é bom</a:t>
            </a:r>
          </a:p>
          <a:p>
            <a:r>
              <a:rPr lang="pt-BR" smtClean="0"/>
              <a:t>Nas pielonefrites pode haver progressão para lesão renal</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cstate="print"/>
          <a:srcRect/>
          <a:stretch>
            <a:fillRect/>
          </a:stretch>
        </p:blipFill>
        <p:spPr bwMode="auto">
          <a:xfrm>
            <a:off x="188913" y="152400"/>
            <a:ext cx="8504237" cy="1262063"/>
          </a:xfrm>
        </p:spPr>
      </p:pic>
      <p:sp>
        <p:nvSpPr>
          <p:cNvPr id="60418" name="Espaço Reservado para Conteúdo 2"/>
          <p:cNvSpPr>
            <a:spLocks noGrp="1"/>
          </p:cNvSpPr>
          <p:nvPr>
            <p:ph idx="1"/>
          </p:nvPr>
        </p:nvSpPr>
        <p:spPr/>
        <p:txBody>
          <a:bodyPr/>
          <a:lstStyle/>
          <a:p>
            <a:r>
              <a:rPr lang="pt-BR" sz="2600" smtClean="0"/>
              <a:t>BEHRMAN Richard E.; JENSON Hal B.; KLIEGMAN Robert M. </a:t>
            </a:r>
            <a:r>
              <a:rPr lang="pt-BR" sz="2600" b="1" smtClean="0"/>
              <a:t>Nelson – Tratado de Pediatria</a:t>
            </a:r>
            <a:r>
              <a:rPr lang="pt-BR" sz="2600" smtClean="0"/>
              <a:t>. 17 ed.</a:t>
            </a:r>
          </a:p>
          <a:p>
            <a:r>
              <a:rPr lang="pt-BR" sz="2600" smtClean="0">
                <a:hlinkClick r:id="rId3"/>
              </a:rPr>
              <a:t>http://www.sbp.com.br/show_item2.cfm?id_categoria=24&amp;id_detalhe=936&amp;tipo=S</a:t>
            </a:r>
            <a:r>
              <a:rPr lang="pt-BR" sz="2600" smtClean="0"/>
              <a:t>; Acesso 20/07/13;</a:t>
            </a:r>
          </a:p>
          <a:p>
            <a:r>
              <a:rPr lang="pt-BR" sz="2600" smtClean="0"/>
              <a:t>FUCK, Vanessa Macedo Silveira. </a:t>
            </a:r>
            <a:r>
              <a:rPr lang="pt-BR" sz="2600" b="1" smtClean="0"/>
              <a:t>Infecção do trato urinário: novo protocolo clínico de atendimento às crianças em emergência pediátrica. </a:t>
            </a:r>
            <a:r>
              <a:rPr lang="pt-BR" sz="2600" smtClean="0"/>
              <a:t>Disponível em: &lt;http:// </a:t>
            </a:r>
            <a:r>
              <a:rPr lang="pt-BR" sz="2600" smtClean="0">
                <a:hlinkClick r:id="rId4"/>
              </a:rPr>
              <a:t>www.paulomargotto.com.br</a:t>
            </a:r>
            <a:r>
              <a:rPr lang="pt-BR" sz="2600" smtClean="0"/>
              <a:t> &gt;. Acesso  em 20/07/13</a:t>
            </a:r>
          </a:p>
          <a:p>
            <a:endParaRPr lang="pt-BR" sz="2600" smtClean="0"/>
          </a:p>
        </p:txBody>
      </p:sp>
      <p:graphicFrame>
        <p:nvGraphicFramePr>
          <p:cNvPr id="60444" name="Group 28"/>
          <p:cNvGraphicFramePr>
            <a:graphicFrameLocks noGrp="1"/>
          </p:cNvGraphicFramePr>
          <p:nvPr/>
        </p:nvGraphicFramePr>
        <p:xfrm>
          <a:off x="2195513" y="5300663"/>
          <a:ext cx="6337300" cy="1154112"/>
        </p:xfrm>
        <a:graphic>
          <a:graphicData uri="http://schemas.openxmlformats.org/drawingml/2006/table">
            <a:tbl>
              <a:tblPr/>
              <a:tblGrid>
                <a:gridCol w="2112962"/>
                <a:gridCol w="2111375"/>
                <a:gridCol w="211296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Monografia: Infec</a:t>
                      </a:r>
                      <a:r>
                        <a:rPr kumimoji="0" lang="pt-BR" sz="1400" b="0" i="0" u="none" strike="noStrike" cap="none" normalizeH="0" baseline="0" smtClean="0">
                          <a:ln>
                            <a:noFill/>
                          </a:ln>
                          <a:solidFill>
                            <a:srgbClr val="000066"/>
                          </a:solidFill>
                          <a:effectLst/>
                          <a:latin typeface="Corbel"/>
                          <a:ea typeface="Geneva"/>
                          <a:cs typeface="Times New Roman" pitchFamily="18" charset="0"/>
                          <a:hlinkClick r:id="rId5"/>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ão do trato urin</a:t>
                      </a:r>
                      <a:r>
                        <a:rPr kumimoji="0" lang="pt-BR" sz="1400" b="0" i="0" u="none" strike="noStrike" cap="none" normalizeH="0" baseline="0" smtClean="0">
                          <a:ln>
                            <a:noFill/>
                          </a:ln>
                          <a:solidFill>
                            <a:srgbClr val="000066"/>
                          </a:solidFill>
                          <a:effectLst/>
                          <a:latin typeface="Corbel"/>
                          <a:ea typeface="Geneva"/>
                          <a:cs typeface="Times New Roman" pitchFamily="18" charset="0"/>
                          <a:hlinkClick r:id="rId5"/>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rio: novo protocolo cl</a:t>
                      </a:r>
                      <a:r>
                        <a:rPr kumimoji="0" lang="pt-BR" sz="1400" b="0" i="0" u="none" strike="noStrike" cap="none" normalizeH="0" baseline="0" smtClean="0">
                          <a:ln>
                            <a:noFill/>
                          </a:ln>
                          <a:solidFill>
                            <a:srgbClr val="000066"/>
                          </a:solidFill>
                          <a:effectLst/>
                          <a:latin typeface="Corbel"/>
                          <a:ea typeface="Geneva"/>
                          <a:cs typeface="Times New Roman" pitchFamily="18" charset="0"/>
                          <a:hlinkClick r:id="rId5"/>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nico de atendimento </a:t>
                      </a:r>
                      <a:r>
                        <a:rPr kumimoji="0" lang="pt-BR" sz="1400" b="0" i="0" u="none" strike="noStrike" cap="none" normalizeH="0" baseline="0" smtClean="0">
                          <a:ln>
                            <a:noFill/>
                          </a:ln>
                          <a:solidFill>
                            <a:srgbClr val="000066"/>
                          </a:solidFill>
                          <a:effectLst/>
                          <a:latin typeface="Corbel"/>
                          <a:ea typeface="Geneva"/>
                          <a:cs typeface="Times New Roman" pitchFamily="18" charset="0"/>
                          <a:hlinkClick r:id="rId5"/>
                        </a:rPr>
                        <a:t>à</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s crian</a:t>
                      </a:r>
                      <a:r>
                        <a:rPr kumimoji="0" lang="pt-BR" sz="1400" b="0" i="0" u="none" strike="noStrike" cap="none" normalizeH="0" baseline="0" smtClean="0">
                          <a:ln>
                            <a:noFill/>
                          </a:ln>
                          <a:solidFill>
                            <a:srgbClr val="000066"/>
                          </a:solidFill>
                          <a:effectLst/>
                          <a:latin typeface="Corbel"/>
                          <a:ea typeface="Geneva"/>
                          <a:cs typeface="Times New Roman" pitchFamily="18" charset="0"/>
                          <a:hlinkClick r:id="rId5"/>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as em emergência pedi</a:t>
                      </a:r>
                      <a:r>
                        <a:rPr kumimoji="0" lang="pt-BR" sz="1400" b="0" i="0" u="none" strike="noStrike" cap="none" normalizeH="0" baseline="0" smtClean="0">
                          <a:ln>
                            <a:noFill/>
                          </a:ln>
                          <a:solidFill>
                            <a:srgbClr val="000066"/>
                          </a:solidFill>
                          <a:effectLst/>
                          <a:latin typeface="Corbel"/>
                          <a:ea typeface="Geneva"/>
                          <a:cs typeface="Times New Roman" pitchFamily="18" charset="0"/>
                          <a:hlinkClick r:id="rId5"/>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trica</a:t>
                      </a:r>
                      <a:endParaRPr kumimoji="0" lang="pt-BR" sz="1400" b="0" i="0" u="none" strike="noStrike" cap="none" normalizeH="0" baseline="0" smtClean="0">
                        <a:ln>
                          <a:noFill/>
                        </a:ln>
                        <a:solidFill>
                          <a:schemeClr val="tx1"/>
                        </a:solidFill>
                        <a:effectLst/>
                        <a:latin typeface="Corbel" pitchFamily="34" charset="0"/>
                        <a:ea typeface="Geneva"/>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5"/>
                        </a:rPr>
                        <a:t>Vanessa Macedo Silveira Fuck</a:t>
                      </a:r>
                      <a:endParaRPr kumimoji="0" lang="pt-BR" sz="1400" b="0" i="0" u="none" strike="noStrike" cap="none" normalizeH="0" baseline="0" smtClean="0">
                        <a:ln>
                          <a:noFill/>
                        </a:ln>
                        <a:solidFill>
                          <a:schemeClr val="tx1"/>
                        </a:solidFill>
                        <a:effectLst/>
                        <a:latin typeface="Corbel" pitchFamily="34" charset="0"/>
                        <a:ea typeface="Geneva"/>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5"/>
                        </a:rPr>
                        <a:t>  </a:t>
                      </a:r>
                      <a:r>
                        <a:rPr kumimoji="0" lang="pt-BR" sz="2300" b="0" i="0" u="none" strike="noStrike" cap="none" normalizeH="0" baseline="0" smtClean="0">
                          <a:ln>
                            <a:noFill/>
                          </a:ln>
                          <a:solidFill>
                            <a:srgbClr val="000066"/>
                          </a:solidFill>
                          <a:effectLst/>
                          <a:latin typeface="Corbel"/>
                          <a:cs typeface="Times New Roman" pitchFamily="18" charset="0"/>
                        </a:rPr>
                        <a:t> </a:t>
                      </a:r>
                      <a:r>
                        <a:rPr kumimoji="0" lang="pt-BR" sz="1000" b="0" i="0" u="none" strike="noStrike" cap="none" normalizeH="0" baseline="0" smtClean="0">
                          <a:ln>
                            <a:noFill/>
                          </a:ln>
                          <a:solidFill>
                            <a:srgbClr val="000066"/>
                          </a:solidFill>
                          <a:effectLst/>
                          <a:latin typeface="Corbel"/>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0422" name="Picture 6" descr="Clique aqui para ver o artigo">
            <a:hlinkClick r:id="rId5"/>
          </p:cNvPr>
          <p:cNvPicPr>
            <a:picLocks noChangeAspect="1" noChangeArrowheads="1"/>
          </p:cNvPicPr>
          <p:nvPr/>
        </p:nvPicPr>
        <p:blipFill>
          <a:blip r:embed="rId6" cstate="print"/>
          <a:srcRect/>
          <a:stretch>
            <a:fillRect/>
          </a:stretch>
        </p:blipFill>
        <p:spPr bwMode="auto">
          <a:xfrm>
            <a:off x="7092950" y="5805488"/>
            <a:ext cx="371475" cy="371475"/>
          </a:xfrm>
          <a:prstGeom prst="rect">
            <a:avLst/>
          </a:prstGeom>
          <a:noFill/>
        </p:spPr>
      </p:pic>
      <p:sp>
        <p:nvSpPr>
          <p:cNvPr id="60445" name="Line 29"/>
          <p:cNvSpPr>
            <a:spLocks noChangeShapeType="1"/>
          </p:cNvSpPr>
          <p:nvPr/>
        </p:nvSpPr>
        <p:spPr bwMode="auto">
          <a:xfrm flipV="1">
            <a:off x="971550" y="5949950"/>
            <a:ext cx="1008063" cy="288925"/>
          </a:xfrm>
          <a:prstGeom prst="line">
            <a:avLst/>
          </a:prstGeom>
          <a:noFill/>
          <a:ln w="76200">
            <a:solidFill>
              <a:schemeClr val="tx1"/>
            </a:solidFill>
            <a:round/>
            <a:headEnd/>
            <a:tailEnd type="triangle" w="med" len="med"/>
          </a:ln>
          <a:effectLst/>
        </p:spPr>
        <p:txBody>
          <a:bodyPr/>
          <a:lstStyle/>
          <a:p>
            <a:endParaRPr lang="pt-BR"/>
          </a:p>
        </p:txBody>
      </p:sp>
      <p:sp>
        <p:nvSpPr>
          <p:cNvPr id="60446" name="Text Box 30"/>
          <p:cNvSpPr txBox="1">
            <a:spLocks noChangeArrowheads="1"/>
          </p:cNvSpPr>
          <p:nvPr/>
        </p:nvSpPr>
        <p:spPr bwMode="auto">
          <a:xfrm>
            <a:off x="663575" y="5537200"/>
            <a:ext cx="1327150" cy="366713"/>
          </a:xfrm>
          <a:prstGeom prst="rect">
            <a:avLst/>
          </a:prstGeom>
          <a:noFill/>
          <a:ln w="9525">
            <a:noFill/>
            <a:miter lim="800000"/>
            <a:headEnd/>
            <a:tailEnd/>
          </a:ln>
          <a:effectLst/>
        </p:spPr>
        <p:txBody>
          <a:bodyPr wrap="none">
            <a:spAutoFit/>
          </a:bodyPr>
          <a:lstStyle/>
          <a:p>
            <a:r>
              <a:rPr lang="pt-BR">
                <a:solidFill>
                  <a:srgbClr val="0033CC"/>
                </a:solidFill>
              </a:rPr>
              <a:t>Clicar aqui!</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DSC05688"/>
          <p:cNvPicPr>
            <a:picLocks noChangeAspect="1" noChangeArrowheads="1"/>
          </p:cNvPicPr>
          <p:nvPr/>
        </p:nvPicPr>
        <p:blipFill>
          <a:blip r:embed="rId2" cstate="print"/>
          <a:srcRect/>
          <a:stretch>
            <a:fillRect/>
          </a:stretch>
        </p:blipFill>
        <p:spPr bwMode="auto">
          <a:xfrm>
            <a:off x="179388" y="549275"/>
            <a:ext cx="8569325" cy="5994400"/>
          </a:xfrm>
          <a:prstGeom prst="rect">
            <a:avLst/>
          </a:prstGeom>
          <a:noFill/>
        </p:spPr>
      </p:pic>
      <p:sp>
        <p:nvSpPr>
          <p:cNvPr id="67589" name="Text Box 5"/>
          <p:cNvSpPr txBox="1">
            <a:spLocks noChangeArrowheads="1"/>
          </p:cNvSpPr>
          <p:nvPr/>
        </p:nvSpPr>
        <p:spPr bwMode="auto">
          <a:xfrm>
            <a:off x="1908175" y="6491288"/>
            <a:ext cx="5099050" cy="366712"/>
          </a:xfrm>
          <a:prstGeom prst="rect">
            <a:avLst/>
          </a:prstGeom>
          <a:noFill/>
          <a:ln w="9525">
            <a:noFill/>
            <a:miter lim="800000"/>
            <a:headEnd/>
            <a:tailEnd/>
          </a:ln>
          <a:effectLst/>
        </p:spPr>
        <p:txBody>
          <a:bodyPr wrap="none">
            <a:spAutoFit/>
          </a:bodyPr>
          <a:lstStyle/>
          <a:p>
            <a:r>
              <a:rPr lang="pt-BR" b="1">
                <a:solidFill>
                  <a:srgbClr val="0033CC"/>
                </a:solidFill>
              </a:rPr>
              <a:t>Saúde da Criança-Turma VIII-Grupo C - ESCS</a:t>
            </a:r>
          </a:p>
        </p:txBody>
      </p:sp>
      <p:sp>
        <p:nvSpPr>
          <p:cNvPr id="67590" name="Line 6"/>
          <p:cNvSpPr>
            <a:spLocks noChangeShapeType="1"/>
          </p:cNvSpPr>
          <p:nvPr/>
        </p:nvSpPr>
        <p:spPr bwMode="auto">
          <a:xfrm flipH="1">
            <a:off x="2700338" y="981075"/>
            <a:ext cx="503237" cy="431800"/>
          </a:xfrm>
          <a:prstGeom prst="line">
            <a:avLst/>
          </a:prstGeom>
          <a:noFill/>
          <a:ln w="76200">
            <a:solidFill>
              <a:srgbClr val="0000FF"/>
            </a:solidFill>
            <a:round/>
            <a:headEnd/>
            <a:tailEnd type="triangle" w="med" len="med"/>
          </a:ln>
          <a:effectLst/>
        </p:spPr>
        <p:txBody>
          <a:bodyPr/>
          <a:lstStyle/>
          <a:p>
            <a:endParaRPr lang="pt-BR"/>
          </a:p>
        </p:txBody>
      </p:sp>
      <p:sp>
        <p:nvSpPr>
          <p:cNvPr id="67591" name="Text Box 7"/>
          <p:cNvSpPr txBox="1">
            <a:spLocks noChangeArrowheads="1"/>
          </p:cNvSpPr>
          <p:nvPr/>
        </p:nvSpPr>
        <p:spPr bwMode="auto">
          <a:xfrm>
            <a:off x="3255963" y="639763"/>
            <a:ext cx="2533650" cy="366712"/>
          </a:xfrm>
          <a:prstGeom prst="rect">
            <a:avLst/>
          </a:prstGeom>
          <a:noFill/>
          <a:ln w="9525">
            <a:noFill/>
            <a:miter lim="800000"/>
            <a:headEnd/>
            <a:tailEnd/>
          </a:ln>
          <a:effectLst/>
        </p:spPr>
        <p:txBody>
          <a:bodyPr wrap="none">
            <a:spAutoFit/>
          </a:bodyPr>
          <a:lstStyle/>
          <a:p>
            <a:r>
              <a:rPr lang="pt-BR">
                <a:solidFill>
                  <a:srgbClr val="0033CC"/>
                </a:solidFill>
              </a:rPr>
              <a:t>Ddo Paulo César Leles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ódul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514</TotalTime>
  <Words>1979</Words>
  <Application>Microsoft Office PowerPoint</Application>
  <PresentationFormat>Apresentação na tela (4:3)</PresentationFormat>
  <Paragraphs>290</Paragraphs>
  <Slides>47</Slides>
  <Notes>0</Notes>
  <HiddenSlides>0</HiddenSlides>
  <MMClips>0</MMClips>
  <ScaleCrop>false</ScaleCrop>
  <HeadingPairs>
    <vt:vector size="4" baseType="variant">
      <vt:variant>
        <vt:lpstr>Tema</vt:lpstr>
      </vt:variant>
      <vt:variant>
        <vt:i4>1</vt:i4>
      </vt:variant>
      <vt:variant>
        <vt:lpstr>Títulos de slides</vt:lpstr>
      </vt:variant>
      <vt:variant>
        <vt:i4>47</vt:i4>
      </vt:variant>
    </vt:vector>
  </HeadingPairs>
  <TitlesOfParts>
    <vt:vector size="48" baseType="lpstr">
      <vt:lpstr>Módulo</vt:lpstr>
      <vt:lpstr>Slide 1</vt:lpstr>
      <vt:lpstr>Caso Clínico</vt:lpstr>
      <vt:lpstr>Caso Clínico</vt:lpstr>
      <vt:lpstr>Caso Clínico</vt:lpstr>
      <vt:lpstr>Caso Clínico</vt:lpstr>
      <vt:lpstr>Caso Clínico</vt:lpstr>
      <vt:lpstr>Caso Clínico</vt:lpstr>
      <vt:lpstr>Slide 8</vt:lpstr>
      <vt:lpstr>Slide 9</vt:lpstr>
      <vt:lpstr>Slide 10</vt:lpstr>
      <vt:lpstr>Slide 11</vt:lpstr>
      <vt:lpstr>Slide 12</vt:lpstr>
      <vt:lpstr>Slide 13</vt:lpstr>
      <vt:lpstr>Slide 14</vt:lpstr>
      <vt:lpstr>EPIDEMIOLOGIA</vt:lpstr>
      <vt:lpstr>EPIDEMIOLOGIA</vt:lpstr>
      <vt:lpstr>ETIOPATOGENIA</vt:lpstr>
      <vt:lpstr>ETIOPATOGENIA</vt:lpstr>
      <vt:lpstr>EPIDEMIOLOGIA</vt:lpstr>
      <vt:lpstr>PATOGÊNESE</vt:lpstr>
      <vt:lpstr>PATOGÊNESE</vt:lpstr>
      <vt:lpstr>PATOGÊNESE</vt:lpstr>
      <vt:lpstr>Slide 23</vt:lpstr>
      <vt:lpstr>Slide 24</vt:lpstr>
      <vt:lpstr>Manifestações Clínicas</vt:lpstr>
      <vt:lpstr>Manifestações Clínicas</vt:lpstr>
      <vt:lpstr>Diagnóstico</vt:lpstr>
      <vt:lpstr>Diagnóstico</vt:lpstr>
      <vt:lpstr>Slide 29</vt:lpstr>
      <vt:lpstr>Diagnóstico</vt:lpstr>
      <vt:lpstr>Diagnóstico</vt:lpstr>
      <vt:lpstr>Diagnóstico</vt:lpstr>
      <vt:lpstr>Slide 33</vt:lpstr>
      <vt:lpstr>Slide 34</vt:lpstr>
      <vt:lpstr>Slide 35</vt:lpstr>
      <vt:lpstr>Slide 36</vt:lpstr>
      <vt:lpstr>Slide 37</vt:lpstr>
      <vt:lpstr>IMAGEM</vt:lpstr>
      <vt:lpstr>IMAGEM</vt:lpstr>
      <vt:lpstr>IMAGEM</vt:lpstr>
      <vt:lpstr>IMAGEM</vt:lpstr>
      <vt:lpstr>Profilaxia</vt:lpstr>
      <vt:lpstr>Profilaxia</vt:lpstr>
      <vt:lpstr>Slide 44</vt:lpstr>
      <vt:lpstr>Slide 45</vt:lpstr>
      <vt:lpstr>Slide 46</vt:lpstr>
      <vt:lpstr>Slide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Cristiane</dc:creator>
  <cp:lastModifiedBy>paulo</cp:lastModifiedBy>
  <cp:revision>62</cp:revision>
  <dcterms:created xsi:type="dcterms:W3CDTF">2013-07-11T18:38:03Z</dcterms:created>
  <dcterms:modified xsi:type="dcterms:W3CDTF">2013-08-14T18:23:19Z</dcterms:modified>
</cp:coreProperties>
</file>