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73" r:id="rId9"/>
    <p:sldId id="313" r:id="rId10"/>
    <p:sldId id="271" r:id="rId11"/>
    <p:sldId id="272" r:id="rId12"/>
    <p:sldId id="275" r:id="rId13"/>
    <p:sldId id="292" r:id="rId14"/>
    <p:sldId id="314" r:id="rId15"/>
    <p:sldId id="315" r:id="rId16"/>
    <p:sldId id="316" r:id="rId17"/>
    <p:sldId id="317" r:id="rId18"/>
    <p:sldId id="318" r:id="rId19"/>
    <p:sldId id="264" r:id="rId20"/>
    <p:sldId id="263" r:id="rId21"/>
    <p:sldId id="265" r:id="rId22"/>
    <p:sldId id="266" r:id="rId23"/>
    <p:sldId id="267" r:id="rId24"/>
    <p:sldId id="268" r:id="rId25"/>
    <p:sldId id="269" r:id="rId26"/>
    <p:sldId id="270" r:id="rId27"/>
    <p:sldId id="276" r:id="rId28"/>
    <p:sldId id="277" r:id="rId29"/>
    <p:sldId id="278" r:id="rId30"/>
    <p:sldId id="279" r:id="rId31"/>
    <p:sldId id="280" r:id="rId32"/>
    <p:sldId id="281" r:id="rId33"/>
    <p:sldId id="282" r:id="rId34"/>
    <p:sldId id="283" r:id="rId35"/>
    <p:sldId id="284" r:id="rId36"/>
    <p:sldId id="291" r:id="rId37"/>
    <p:sldId id="285" r:id="rId38"/>
    <p:sldId id="286" r:id="rId39"/>
    <p:sldId id="287" r:id="rId40"/>
    <p:sldId id="288" r:id="rId41"/>
    <p:sldId id="289" r:id="rId42"/>
    <p:sldId id="290" r:id="rId43"/>
    <p:sldId id="312" r:id="rId44"/>
    <p:sldId id="293" r:id="rId45"/>
    <p:sldId id="294" r:id="rId46"/>
    <p:sldId id="295" r:id="rId47"/>
    <p:sldId id="296" r:id="rId48"/>
    <p:sldId id="297" r:id="rId49"/>
    <p:sldId id="298" r:id="rId50"/>
    <p:sldId id="299" r:id="rId51"/>
    <p:sldId id="300" r:id="rId52"/>
    <p:sldId id="301" r:id="rId53"/>
    <p:sldId id="302" r:id="rId54"/>
    <p:sldId id="303" r:id="rId55"/>
    <p:sldId id="304" r:id="rId56"/>
    <p:sldId id="305" r:id="rId57"/>
    <p:sldId id="306" r:id="rId58"/>
    <p:sldId id="307" r:id="rId59"/>
    <p:sldId id="308" r:id="rId60"/>
    <p:sldId id="309" r:id="rId61"/>
    <p:sldId id="310" r:id="rId62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64A0A-6961-4E32-BC6E-B2E81E1191FB}" type="datetimeFigureOut">
              <a:rPr lang="pt-BR" smtClean="0"/>
              <a:pPr/>
              <a:t>05/10/2013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7DB45-3CBF-474C-9868-245C48CE08A1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64A0A-6961-4E32-BC6E-B2E81E1191FB}" type="datetimeFigureOut">
              <a:rPr lang="pt-BR" smtClean="0"/>
              <a:pPr/>
              <a:t>05/10/2013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7DB45-3CBF-474C-9868-245C48CE08A1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64A0A-6961-4E32-BC6E-B2E81E1191FB}" type="datetimeFigureOut">
              <a:rPr lang="pt-BR" smtClean="0"/>
              <a:pPr/>
              <a:t>05/10/2013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7DB45-3CBF-474C-9868-245C48CE08A1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64A0A-6961-4E32-BC6E-B2E81E1191FB}" type="datetimeFigureOut">
              <a:rPr lang="pt-BR" smtClean="0"/>
              <a:pPr/>
              <a:t>05/10/2013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7DB45-3CBF-474C-9868-245C48CE08A1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64A0A-6961-4E32-BC6E-B2E81E1191FB}" type="datetimeFigureOut">
              <a:rPr lang="pt-BR" smtClean="0"/>
              <a:pPr/>
              <a:t>05/10/2013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7DB45-3CBF-474C-9868-245C48CE08A1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64A0A-6961-4E32-BC6E-B2E81E1191FB}" type="datetimeFigureOut">
              <a:rPr lang="pt-BR" smtClean="0"/>
              <a:pPr/>
              <a:t>05/10/2013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7DB45-3CBF-474C-9868-245C48CE08A1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64A0A-6961-4E32-BC6E-B2E81E1191FB}" type="datetimeFigureOut">
              <a:rPr lang="pt-BR" smtClean="0"/>
              <a:pPr/>
              <a:t>05/10/2013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7DB45-3CBF-474C-9868-245C48CE08A1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64A0A-6961-4E32-BC6E-B2E81E1191FB}" type="datetimeFigureOut">
              <a:rPr lang="pt-BR" smtClean="0"/>
              <a:pPr/>
              <a:t>05/10/2013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7DB45-3CBF-474C-9868-245C48CE08A1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64A0A-6961-4E32-BC6E-B2E81E1191FB}" type="datetimeFigureOut">
              <a:rPr lang="pt-BR" smtClean="0"/>
              <a:pPr/>
              <a:t>05/10/2013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7DB45-3CBF-474C-9868-245C48CE08A1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64A0A-6961-4E32-BC6E-B2E81E1191FB}" type="datetimeFigureOut">
              <a:rPr lang="pt-BR" smtClean="0"/>
              <a:pPr/>
              <a:t>05/10/2013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7DB45-3CBF-474C-9868-245C48CE08A1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64A0A-6961-4E32-BC6E-B2E81E1191FB}" type="datetimeFigureOut">
              <a:rPr lang="pt-BR" smtClean="0"/>
              <a:pPr/>
              <a:t>05/10/2013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7DB45-3CBF-474C-9868-245C48CE08A1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C64A0A-6961-4E32-BC6E-B2E81E1191FB}" type="datetimeFigureOut">
              <a:rPr lang="pt-BR" smtClean="0"/>
              <a:pPr/>
              <a:t>05/10/2013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67DB45-3CBF-474C-9868-245C48CE08A1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t-BR" b="1" dirty="0" smtClean="0">
                <a:solidFill>
                  <a:srgbClr val="FF0000"/>
                </a:solidFill>
              </a:rPr>
              <a:t>Caso clínico: </a:t>
            </a:r>
            <a:r>
              <a:rPr lang="pt-BR" b="1" dirty="0" smtClean="0">
                <a:solidFill>
                  <a:srgbClr val="FF0000"/>
                </a:solidFill>
              </a:rPr>
              <a:t>Convulsão Febril</a:t>
            </a:r>
            <a:endParaRPr lang="pt-BR" b="1" dirty="0">
              <a:solidFill>
                <a:srgbClr val="FF0000"/>
              </a:solidFill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714348" y="3886200"/>
            <a:ext cx="7715304" cy="2257444"/>
          </a:xfrm>
        </p:spPr>
        <p:txBody>
          <a:bodyPr>
            <a:normAutofit fontScale="70000" lnSpcReduction="20000"/>
          </a:bodyPr>
          <a:lstStyle/>
          <a:p>
            <a:r>
              <a:rPr lang="pt-BR" dirty="0" smtClean="0"/>
              <a:t>Internos: Kayo Luiz Matsumoto de Oliveira</a:t>
            </a:r>
          </a:p>
          <a:p>
            <a:r>
              <a:rPr lang="pt-BR" dirty="0" smtClean="0"/>
              <a:t>Sávya Emiko Umeno Oliveira</a:t>
            </a:r>
          </a:p>
          <a:p>
            <a:r>
              <a:rPr lang="pt-BR" dirty="0" smtClean="0"/>
              <a:t>Coordenação</a:t>
            </a:r>
            <a:r>
              <a:rPr lang="pt-BR" dirty="0" smtClean="0"/>
              <a:t>: Luciana </a:t>
            </a:r>
            <a:r>
              <a:rPr lang="pt-BR" dirty="0" smtClean="0"/>
              <a:t>Sugai</a:t>
            </a:r>
          </a:p>
          <a:p>
            <a:r>
              <a:rPr lang="pt-BR" dirty="0" smtClean="0"/>
              <a:t>Escola Superior de Ciências da Saúde </a:t>
            </a:r>
            <a:r>
              <a:rPr lang="pt-BR" dirty="0" smtClean="0"/>
              <a:t>– ESCS</a:t>
            </a:r>
          </a:p>
          <a:p>
            <a:r>
              <a:rPr lang="pt-BR" dirty="0" smtClean="0">
                <a:hlinkClick r:id="rId2"/>
              </a:rPr>
              <a:t>www.paulomargotto.com.br</a:t>
            </a:r>
            <a:endParaRPr lang="pt-BR" dirty="0" smtClean="0"/>
          </a:p>
          <a:p>
            <a:r>
              <a:rPr lang="pt-BR" dirty="0" smtClean="0"/>
              <a:t>Brasília, 5 de setembro de 2013</a:t>
            </a:r>
            <a:endParaRPr lang="pt-BR" dirty="0"/>
          </a:p>
        </p:txBody>
      </p:sp>
      <p:pic>
        <p:nvPicPr>
          <p:cNvPr id="4" name="Picture 5" descr="DSC0494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65088"/>
            <a:ext cx="3290403" cy="2283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tângulo 4"/>
          <p:cNvSpPr/>
          <p:nvPr/>
        </p:nvSpPr>
        <p:spPr>
          <a:xfrm>
            <a:off x="5918187" y="1022318"/>
            <a:ext cx="170501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000" b="1" dirty="0">
                <a:solidFill>
                  <a:srgbClr val="0070C0"/>
                </a:solidFill>
              </a:rPr>
              <a:t>ESCS SEMPRE!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28596" y="500042"/>
            <a:ext cx="8229600" cy="1143000"/>
          </a:xfrm>
        </p:spPr>
        <p:txBody>
          <a:bodyPr/>
          <a:lstStyle/>
          <a:p>
            <a:r>
              <a:rPr lang="pt-BR" dirty="0" smtClean="0"/>
              <a:t>História clínica da admissão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endParaRPr lang="pt-BR" dirty="0" smtClean="0"/>
          </a:p>
          <a:p>
            <a:r>
              <a:rPr lang="pt-BR" sz="3600" dirty="0" smtClean="0"/>
              <a:t>Identificação: </a:t>
            </a:r>
          </a:p>
          <a:p>
            <a:r>
              <a:rPr lang="pt-BR" sz="3600" dirty="0" smtClean="0"/>
              <a:t>LPSA, </a:t>
            </a:r>
            <a:r>
              <a:rPr lang="pt-BR" sz="3600" dirty="0"/>
              <a:t>5 </a:t>
            </a:r>
            <a:r>
              <a:rPr lang="pt-BR" sz="3600" dirty="0" smtClean="0"/>
              <a:t>meses</a:t>
            </a:r>
            <a:r>
              <a:rPr lang="pt-BR" sz="3600" dirty="0"/>
              <a:t>;</a:t>
            </a:r>
            <a:r>
              <a:rPr lang="pt-BR" sz="3600" dirty="0" smtClean="0"/>
              <a:t> </a:t>
            </a:r>
          </a:p>
          <a:p>
            <a:r>
              <a:rPr lang="pt-BR" sz="3600" dirty="0"/>
              <a:t>S</a:t>
            </a:r>
            <a:r>
              <a:rPr lang="pt-BR" sz="3600" dirty="0" smtClean="0"/>
              <a:t>exo masculino; </a:t>
            </a:r>
          </a:p>
          <a:p>
            <a:r>
              <a:rPr lang="pt-BR" sz="3600" dirty="0" smtClean="0"/>
              <a:t>Peso atual: 7,4kg</a:t>
            </a:r>
          </a:p>
          <a:p>
            <a:r>
              <a:rPr lang="pt-BR" sz="3600" dirty="0" smtClean="0"/>
              <a:t>Admissão: 22/09/13</a:t>
            </a:r>
          </a:p>
          <a:p>
            <a:endParaRPr lang="pt-BR" sz="3600" dirty="0" smtClean="0"/>
          </a:p>
          <a:p>
            <a:r>
              <a:rPr lang="pt-BR" sz="3600" dirty="0" smtClean="0"/>
              <a:t>QP: “Convulsão”, há 1 dia.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História clínica da admissão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pt-BR" dirty="0" smtClean="0"/>
              <a:t>HDA: Mãe </a:t>
            </a:r>
            <a:r>
              <a:rPr lang="pt-BR" dirty="0"/>
              <a:t>refere que a criança está com quadro de tosse seca, sem horário preferencial desde o dia 10/09/13, associada a coriza </a:t>
            </a:r>
            <a:r>
              <a:rPr lang="pt-BR" dirty="0" smtClean="0"/>
              <a:t>hialina</a:t>
            </a:r>
            <a:r>
              <a:rPr lang="pt-BR" dirty="0"/>
              <a:t>, sem hemoptise. Relata febre desde o dia </a:t>
            </a:r>
            <a:r>
              <a:rPr lang="pt-BR" dirty="0" smtClean="0"/>
              <a:t>19/09/13</a:t>
            </a:r>
            <a:r>
              <a:rPr lang="pt-BR" dirty="0"/>
              <a:t>, diária - geralmente 1 pico/dia -, de até 39 °C, principalmente no período vespertino, apesar do uso de paracetamol de horário (6 gotas de 6/6h – quando apresentava quadros febris - até 8/8h). Associado ao quadro, refere vômitos (1 episódio em 20/09/13 e 3 episódios em 22/09/13), pós </a:t>
            </a:r>
            <a:r>
              <a:rPr lang="pt-BR" dirty="0"/>
              <a:t>prandiais</a:t>
            </a:r>
            <a:r>
              <a:rPr lang="pt-BR" dirty="0"/>
              <a:t>, com restos alimentares, de volume variável, sem sangue ou muco. No dia 22/09/13, por volta das 18h, apresentou crise descrita pela mãe com movimentos tônico-</a:t>
            </a:r>
            <a:r>
              <a:rPr lang="pt-BR" dirty="0"/>
              <a:t>clônicos</a:t>
            </a:r>
            <a:r>
              <a:rPr lang="pt-BR" dirty="0"/>
              <a:t>, com hiperextensão cervical, associado a </a:t>
            </a:r>
            <a:r>
              <a:rPr lang="pt-BR" dirty="0"/>
              <a:t>sialorréia</a:t>
            </a:r>
            <a:r>
              <a:rPr lang="pt-BR" dirty="0"/>
              <a:t>, cianose labial e desvio do olhar conjugado para cima, duração aproximada de 5 minutos, com liberação de esfíncter vesical, sem liberação de esfíncter anal e sonolência pós-</a:t>
            </a:r>
            <a:r>
              <a:rPr lang="pt-BR" dirty="0"/>
              <a:t>ictal</a:t>
            </a:r>
            <a:r>
              <a:rPr lang="pt-BR" dirty="0"/>
              <a:t>. </a:t>
            </a:r>
            <a:r>
              <a:rPr lang="pt-BR" dirty="0" smtClean="0"/>
              <a:t>Diante do quadro, procurou o serviço médico no PS – HRAS.</a:t>
            </a:r>
            <a:r>
              <a:rPr lang="pt-BR" dirty="0"/>
              <a:t/>
            </a:r>
            <a:br>
              <a:rPr lang="pt-BR" dirty="0"/>
            </a:br>
            <a:r>
              <a:rPr lang="pt-BR" dirty="0" smtClean="0"/>
              <a:t>Aceitando </a:t>
            </a:r>
            <a:r>
              <a:rPr lang="pt-BR" dirty="0"/>
              <a:t>bem a dieta oral. Nega dispneia, alteração na cor, cheiro ou volume urinário, alteração na consistência das fezes, hematoquezia ou melena.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História clínica da admissão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pt-BR" dirty="0" smtClean="0"/>
              <a:t>Antecedentes </a:t>
            </a:r>
            <a:r>
              <a:rPr lang="pt-BR" dirty="0"/>
              <a:t>Patológicos:</a:t>
            </a:r>
            <a:br>
              <a:rPr lang="pt-BR" dirty="0"/>
            </a:br>
            <a:r>
              <a:rPr lang="pt-BR" dirty="0"/>
              <a:t>Nega internações anteriores, cirurgias prévias, alergias medicamentosas ou alimentares, uso contínuo de medicações, cardiopatias, </a:t>
            </a:r>
            <a:r>
              <a:rPr lang="pt-BR" dirty="0"/>
              <a:t>pneumopatias</a:t>
            </a:r>
            <a:r>
              <a:rPr lang="pt-BR" dirty="0"/>
              <a:t> ou outras </a:t>
            </a:r>
            <a:r>
              <a:rPr lang="pt-BR" dirty="0"/>
              <a:t>comorbidades</a:t>
            </a:r>
            <a:r>
              <a:rPr lang="pt-BR" dirty="0" smtClean="0"/>
              <a:t>.</a:t>
            </a:r>
          </a:p>
          <a:p>
            <a:r>
              <a:rPr lang="pt-BR" dirty="0" smtClean="0"/>
              <a:t>Antecedentes </a:t>
            </a:r>
            <a:r>
              <a:rPr lang="pt-BR" dirty="0"/>
              <a:t>Fisiológicos:</a:t>
            </a:r>
            <a:br>
              <a:rPr lang="pt-BR" dirty="0"/>
            </a:br>
            <a:r>
              <a:rPr lang="pt-BR" dirty="0"/>
              <a:t>Nascido de parto cesárea (parada de progressão), com IG 41 + 6sem., 2990g, 48cm de comprimento. Nega intercorrências no parto ou na gestação.</a:t>
            </a:r>
            <a:br>
              <a:rPr lang="pt-BR" dirty="0"/>
            </a:br>
            <a:r>
              <a:rPr lang="pt-BR" dirty="0"/>
              <a:t>Cartão de vacinação atualizado.</a:t>
            </a:r>
            <a:br>
              <a:rPr lang="pt-BR" dirty="0"/>
            </a:br>
            <a:r>
              <a:rPr lang="pt-BR" dirty="0"/>
              <a:t>Há 01 mês introduziu </a:t>
            </a:r>
            <a:r>
              <a:rPr lang="pt-BR" b="1" i="1" dirty="0"/>
              <a:t>NAN</a:t>
            </a:r>
            <a:r>
              <a:rPr lang="pt-BR" dirty="0"/>
              <a:t>, </a:t>
            </a:r>
            <a:r>
              <a:rPr lang="pt-BR" b="1" i="1" dirty="0" smtClean="0"/>
              <a:t>M</a:t>
            </a:r>
            <a:r>
              <a:rPr lang="pt-BR" b="1" i="1" dirty="0" smtClean="0"/>
              <a:t>ucilon</a:t>
            </a:r>
            <a:r>
              <a:rPr lang="pt-BR" dirty="0"/>
              <a:t>, frutas e sucos.</a:t>
            </a:r>
            <a:br>
              <a:rPr lang="pt-BR" dirty="0"/>
            </a:br>
            <a:r>
              <a:rPr lang="pt-BR" dirty="0"/>
              <a:t>Co-habita com outras 03 pessoas em casa de alvenaria, com saneamento básico completo. Refere tabagismo passivo.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História clínica da admissão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pt-BR" sz="2000" dirty="0" smtClean="0"/>
              <a:t>História </a:t>
            </a:r>
            <a:r>
              <a:rPr lang="pt-BR" sz="2000" dirty="0"/>
              <a:t>Familiar:</a:t>
            </a:r>
            <a:br>
              <a:rPr lang="pt-BR" sz="2000" dirty="0"/>
            </a:br>
            <a:r>
              <a:rPr lang="pt-BR" sz="2000" dirty="0"/>
              <a:t>Mãe – refere epilepsia diagnosticada aos 8 anos. Atualmente em tratamento com anticonvulsivantes.</a:t>
            </a:r>
            <a:br>
              <a:rPr lang="pt-BR" sz="2000" dirty="0"/>
            </a:br>
            <a:r>
              <a:rPr lang="pt-BR" sz="2000" dirty="0"/>
              <a:t>Pai - hígido</a:t>
            </a:r>
            <a:br>
              <a:rPr lang="pt-BR" sz="2000" dirty="0"/>
            </a:br>
            <a:r>
              <a:rPr lang="pt-BR" sz="2000" dirty="0"/>
              <a:t>Irmã, 1 ano e 6 meses - história de crise convulsiva </a:t>
            </a:r>
            <a:r>
              <a:rPr lang="pt-BR" sz="2000" dirty="0" smtClean="0"/>
              <a:t>febril</a:t>
            </a:r>
          </a:p>
          <a:p>
            <a:pPr>
              <a:buNone/>
            </a:pPr>
            <a:r>
              <a:rPr lang="pt-BR" sz="2000" dirty="0"/>
              <a:t> </a:t>
            </a:r>
            <a:r>
              <a:rPr lang="pt-BR" sz="2000" dirty="0" smtClean="0"/>
              <a:t>     Nega </a:t>
            </a:r>
            <a:r>
              <a:rPr lang="pt-BR" sz="2000" dirty="0"/>
              <a:t>doenças neurológicas na família</a:t>
            </a:r>
            <a:r>
              <a:rPr lang="pt-BR" sz="2000" dirty="0" smtClean="0"/>
              <a:t>.</a:t>
            </a:r>
          </a:p>
          <a:p>
            <a:endParaRPr lang="pt-BR" sz="2000" dirty="0" smtClean="0"/>
          </a:p>
          <a:p>
            <a:r>
              <a:rPr lang="pt-BR" sz="2000" dirty="0" smtClean="0"/>
              <a:t>EXAME </a:t>
            </a:r>
            <a:r>
              <a:rPr lang="pt-BR" sz="2000" dirty="0"/>
              <a:t>FÍSICO DE </a:t>
            </a:r>
            <a:r>
              <a:rPr lang="pt-BR" sz="2000" dirty="0" smtClean="0"/>
              <a:t>ADMISSÃO (22/09/13):</a:t>
            </a:r>
            <a:r>
              <a:rPr lang="pt-BR" sz="2000" dirty="0"/>
              <a:t/>
            </a:r>
            <a:br>
              <a:rPr lang="pt-BR" sz="2000" dirty="0"/>
            </a:br>
            <a:r>
              <a:rPr lang="pt-BR" sz="2000" dirty="0"/>
              <a:t>BEG, normocorada, anictérica, acianótica, hidratada, eupnéica.</a:t>
            </a:r>
            <a:br>
              <a:rPr lang="pt-BR" sz="2000" dirty="0"/>
            </a:br>
            <a:r>
              <a:rPr lang="pt-BR" sz="2000" dirty="0"/>
              <a:t>ACV: RCR em 2T, BNF, sem sopros.</a:t>
            </a:r>
            <a:br>
              <a:rPr lang="pt-BR" sz="2000" dirty="0"/>
            </a:br>
            <a:r>
              <a:rPr lang="pt-BR" sz="2000" dirty="0"/>
              <a:t>AR: MVF+, sem RA.</a:t>
            </a:r>
            <a:br>
              <a:rPr lang="pt-BR" sz="2000" dirty="0"/>
            </a:br>
            <a:r>
              <a:rPr lang="pt-BR" sz="2000" dirty="0"/>
              <a:t>Abdome: RHA+. Plano, flácido, indolor, sem VMG ou massas palpáveis.</a:t>
            </a:r>
            <a:br>
              <a:rPr lang="pt-BR" sz="2000" dirty="0"/>
            </a:br>
            <a:r>
              <a:rPr lang="pt-BR" sz="2000" dirty="0"/>
              <a:t>Ext</a:t>
            </a:r>
            <a:r>
              <a:rPr lang="pt-BR" sz="2000" dirty="0"/>
              <a:t>: bem perfundidas, sem edema.</a:t>
            </a:r>
            <a:br>
              <a:rPr lang="pt-BR" sz="2000" dirty="0"/>
            </a:br>
            <a:r>
              <a:rPr lang="pt-BR" sz="2000" dirty="0"/>
              <a:t>Pele: sem lesões.</a:t>
            </a:r>
            <a:br>
              <a:rPr lang="pt-BR" sz="2000" dirty="0"/>
            </a:br>
            <a:r>
              <a:rPr lang="pt-BR" sz="2000" dirty="0"/>
              <a:t>SN: sem sinais meníngeos.</a:t>
            </a:r>
            <a:br>
              <a:rPr lang="pt-BR" sz="2000" dirty="0"/>
            </a:br>
            <a:endParaRPr lang="pt-BR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Exames complementares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28596" y="1857364"/>
            <a:ext cx="8229600" cy="4525963"/>
          </a:xfrm>
        </p:spPr>
        <p:txBody>
          <a:bodyPr>
            <a:normAutofit fontScale="85000" lnSpcReduction="10000"/>
          </a:bodyPr>
          <a:lstStyle/>
          <a:p>
            <a:r>
              <a:rPr lang="pt-BR" dirty="0" smtClean="0"/>
              <a:t>Hemograma (22/09/13):</a:t>
            </a:r>
          </a:p>
          <a:p>
            <a:r>
              <a:rPr lang="pt-BR" dirty="0" smtClean="0"/>
              <a:t>Hemácias: 5.55 .10</a:t>
            </a:r>
            <a:r>
              <a:rPr lang="pt-BR" baseline="30000" dirty="0" smtClean="0"/>
              <a:t>6</a:t>
            </a:r>
            <a:r>
              <a:rPr lang="pt-BR" dirty="0" smtClean="0"/>
              <a:t> /</a:t>
            </a:r>
            <a:r>
              <a:rPr lang="pt-BR" dirty="0" smtClean="0"/>
              <a:t>uL</a:t>
            </a:r>
            <a:r>
              <a:rPr lang="pt-BR" dirty="0" smtClean="0"/>
              <a:t>; Hemoglobina: 13.2g/dl; Hematócrito: 40%</a:t>
            </a:r>
          </a:p>
          <a:p>
            <a:r>
              <a:rPr lang="pt-BR" dirty="0" smtClean="0"/>
              <a:t>VCM: 72.1fl; HCM: 23.8pg; CHCM: 33g/dl; RDW: 16.7%</a:t>
            </a:r>
          </a:p>
          <a:p>
            <a:r>
              <a:rPr lang="pt-BR" dirty="0" smtClean="0"/>
              <a:t>7900 leucócitos (28% de neutrófilos; 1% de bastonetes; 27% de segmentados; 0% de eosinófilos e basófilos; 4% de monócitos; 68% de linfócitos)</a:t>
            </a:r>
          </a:p>
          <a:p>
            <a:r>
              <a:rPr lang="pt-BR" dirty="0" smtClean="0"/>
              <a:t>348000 plaquetas</a:t>
            </a:r>
          </a:p>
          <a:p>
            <a:r>
              <a:rPr lang="pt-BR" dirty="0" smtClean="0"/>
              <a:t>VHS (22/09/13): 20 mm/h</a:t>
            </a:r>
          </a:p>
          <a:p>
            <a:r>
              <a:rPr lang="pt-BR" dirty="0" smtClean="0"/>
              <a:t>TGO (22/09/13): 46U/l; TGP: 18U/l</a:t>
            </a:r>
          </a:p>
          <a:p>
            <a:endParaRPr lang="pt-BR" dirty="0" smtClean="0"/>
          </a:p>
          <a:p>
            <a:endParaRPr lang="pt-BR" dirty="0" smtClean="0"/>
          </a:p>
          <a:p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Lista de problemas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28596" y="1857364"/>
            <a:ext cx="8229600" cy="4525963"/>
          </a:xfrm>
        </p:spPr>
        <p:txBody>
          <a:bodyPr>
            <a:normAutofit fontScale="92500" lnSpcReduction="20000"/>
          </a:bodyPr>
          <a:lstStyle/>
          <a:p>
            <a:r>
              <a:rPr lang="pt-BR" dirty="0" smtClean="0"/>
              <a:t>Tosse seca e coriza hialina </a:t>
            </a:r>
          </a:p>
          <a:p>
            <a:r>
              <a:rPr lang="pt-BR" dirty="0" smtClean="0"/>
              <a:t>Febre diária</a:t>
            </a:r>
          </a:p>
          <a:p>
            <a:r>
              <a:rPr lang="pt-BR" dirty="0" smtClean="0"/>
              <a:t>Vômitos pós </a:t>
            </a:r>
            <a:r>
              <a:rPr lang="pt-BR" dirty="0" smtClean="0"/>
              <a:t>prandiais</a:t>
            </a:r>
            <a:endParaRPr lang="pt-BR" dirty="0" smtClean="0"/>
          </a:p>
          <a:p>
            <a:r>
              <a:rPr lang="pt-BR" dirty="0" smtClean="0"/>
              <a:t>Crise convulsiva tônico-</a:t>
            </a:r>
            <a:r>
              <a:rPr lang="pt-BR" dirty="0" smtClean="0"/>
              <a:t>clônica</a:t>
            </a:r>
            <a:endParaRPr lang="pt-BR" dirty="0"/>
          </a:p>
          <a:p>
            <a:r>
              <a:rPr lang="pt-BR" dirty="0" smtClean="0"/>
              <a:t>Erro alimentar</a:t>
            </a:r>
          </a:p>
          <a:p>
            <a:r>
              <a:rPr lang="pt-BR" dirty="0" smtClean="0"/>
              <a:t>Tabagismo passivo</a:t>
            </a:r>
          </a:p>
          <a:p>
            <a:r>
              <a:rPr lang="pt-BR" dirty="0" smtClean="0"/>
              <a:t>História familiar de epilepsia e crise convulsiva febril</a:t>
            </a:r>
          </a:p>
          <a:p>
            <a:r>
              <a:rPr lang="pt-BR" dirty="0" smtClean="0"/>
              <a:t>Transaminases e VHS aumentados</a:t>
            </a:r>
          </a:p>
          <a:p>
            <a:r>
              <a:rPr lang="pt-BR" dirty="0" smtClean="0"/>
              <a:t>VCM e HCM reduzidos</a:t>
            </a:r>
          </a:p>
          <a:p>
            <a:pPr>
              <a:buNone/>
            </a:pPr>
            <a:endParaRPr lang="pt-BR" dirty="0" smtClean="0"/>
          </a:p>
          <a:p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Prescrição no 1º DIH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28596" y="2500306"/>
            <a:ext cx="8229600" cy="3311541"/>
          </a:xfrm>
        </p:spPr>
        <p:txBody>
          <a:bodyPr>
            <a:normAutofit/>
          </a:bodyPr>
          <a:lstStyle/>
          <a:p>
            <a:r>
              <a:rPr lang="pt-BR" sz="3600" dirty="0" smtClean="0"/>
              <a:t>Dieta Oral pra idade</a:t>
            </a:r>
          </a:p>
          <a:p>
            <a:r>
              <a:rPr lang="pt-BR" sz="3600" dirty="0" smtClean="0"/>
              <a:t>HV 70% do </a:t>
            </a:r>
            <a:r>
              <a:rPr lang="pt-BR" sz="3600" dirty="0" smtClean="0"/>
              <a:t>Holliday</a:t>
            </a:r>
            <a:endParaRPr lang="pt-BR" sz="3600" dirty="0" smtClean="0"/>
          </a:p>
          <a:p>
            <a:r>
              <a:rPr lang="pt-BR" sz="3600" dirty="0" smtClean="0"/>
              <a:t>Dipirona SOS</a:t>
            </a:r>
            <a:endParaRPr lang="pt-BR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571472" y="2500306"/>
            <a:ext cx="7772400" cy="1470025"/>
          </a:xfrm>
        </p:spPr>
        <p:txBody>
          <a:bodyPr/>
          <a:lstStyle/>
          <a:p>
            <a:r>
              <a:rPr lang="pt-BR" dirty="0" smtClean="0"/>
              <a:t>HIPÓTESES</a:t>
            </a:r>
            <a:endParaRPr lang="pt-BR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Evolução do caso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pt-BR" dirty="0"/>
              <a:t>2</a:t>
            </a:r>
            <a:r>
              <a:rPr lang="pt-BR" dirty="0" smtClean="0"/>
              <a:t>° DIH – PS:</a:t>
            </a:r>
          </a:p>
          <a:p>
            <a:r>
              <a:rPr lang="pt-BR" dirty="0" smtClean="0"/>
              <a:t>Em uso de:</a:t>
            </a:r>
            <a:br>
              <a:rPr lang="pt-BR" dirty="0" smtClean="0"/>
            </a:br>
            <a:r>
              <a:rPr lang="pt-BR" dirty="0" smtClean="0"/>
              <a:t>-Dieta Oral pra idade</a:t>
            </a:r>
            <a:br>
              <a:rPr lang="pt-BR" dirty="0" smtClean="0"/>
            </a:br>
            <a:r>
              <a:rPr lang="pt-BR" dirty="0" smtClean="0"/>
              <a:t>-HV 70% do </a:t>
            </a:r>
            <a:r>
              <a:rPr lang="pt-BR" dirty="0" smtClean="0"/>
              <a:t>Holliday</a:t>
            </a:r>
            <a:r>
              <a:rPr lang="pt-BR" dirty="0" smtClean="0"/>
              <a:t/>
            </a:r>
            <a:br>
              <a:rPr lang="pt-BR" dirty="0" smtClean="0"/>
            </a:br>
            <a:r>
              <a:rPr lang="pt-BR" dirty="0" smtClean="0"/>
              <a:t>-Dipirona SOS</a:t>
            </a:r>
          </a:p>
          <a:p>
            <a:r>
              <a:rPr lang="pt-BR" dirty="0" smtClean="0"/>
              <a:t>Mãe relata que criança não apresentou mais crises ou picos febris após a internação.</a:t>
            </a:r>
            <a:br>
              <a:rPr lang="pt-BR" dirty="0" smtClean="0"/>
            </a:br>
            <a:r>
              <a:rPr lang="pt-BR" dirty="0" smtClean="0"/>
              <a:t>Aceitando bem a dieta oral. Eliminações fisiológicas preservadas.</a:t>
            </a:r>
          </a:p>
          <a:p>
            <a:r>
              <a:rPr lang="pt-BR" dirty="0" smtClean="0"/>
              <a:t>Ao exame:</a:t>
            </a:r>
            <a:br>
              <a:rPr lang="pt-BR" dirty="0" smtClean="0"/>
            </a:br>
            <a:r>
              <a:rPr lang="pt-BR" dirty="0" smtClean="0"/>
              <a:t>BEG, normocorada, anictérica, acianótica, hidratada, </a:t>
            </a:r>
            <a:r>
              <a:rPr lang="pt-BR" dirty="0" smtClean="0"/>
              <a:t>eupneica</a:t>
            </a:r>
            <a:r>
              <a:rPr lang="pt-BR" dirty="0" smtClean="0"/>
              <a:t>.</a:t>
            </a:r>
            <a:br>
              <a:rPr lang="pt-BR" dirty="0" smtClean="0"/>
            </a:br>
            <a:r>
              <a:rPr lang="pt-BR" dirty="0" smtClean="0"/>
              <a:t>ACV: RCR em 2T, BNF, sem sopros.</a:t>
            </a:r>
            <a:br>
              <a:rPr lang="pt-BR" dirty="0" smtClean="0"/>
            </a:br>
            <a:r>
              <a:rPr lang="pt-BR" dirty="0" smtClean="0"/>
              <a:t>AR: MVF+, sem RA.</a:t>
            </a:r>
            <a:br>
              <a:rPr lang="pt-BR" dirty="0" smtClean="0"/>
            </a:br>
            <a:r>
              <a:rPr lang="pt-BR" dirty="0" smtClean="0"/>
              <a:t>Abdome: RHA+. Plano, flácido, indolor, sem VMG ou massas palpáveis.</a:t>
            </a:r>
            <a:br>
              <a:rPr lang="pt-BR" dirty="0" smtClean="0"/>
            </a:br>
            <a:r>
              <a:rPr lang="pt-BR" dirty="0" smtClean="0"/>
              <a:t>Ext</a:t>
            </a:r>
            <a:r>
              <a:rPr lang="pt-BR" dirty="0" smtClean="0"/>
              <a:t>: bem perfundidas, sem edema.</a:t>
            </a:r>
            <a:br>
              <a:rPr lang="pt-BR" dirty="0" smtClean="0"/>
            </a:br>
            <a:r>
              <a:rPr lang="pt-BR" dirty="0" smtClean="0"/>
              <a:t>Pele: sem lesões.</a:t>
            </a:r>
            <a:br>
              <a:rPr lang="pt-BR" dirty="0" smtClean="0"/>
            </a:br>
            <a:r>
              <a:rPr lang="pt-BR" dirty="0" smtClean="0"/>
              <a:t>SN: sem sinais meníngeos.</a:t>
            </a:r>
          </a:p>
          <a:p>
            <a:r>
              <a:rPr lang="pt-BR" dirty="0" smtClean="0"/>
              <a:t>CD: Manter vigilância clínica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Evolução do caso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00034" y="1428736"/>
            <a:ext cx="8229600" cy="4786346"/>
          </a:xfrm>
        </p:spPr>
        <p:txBody>
          <a:bodyPr>
            <a:noAutofit/>
          </a:bodyPr>
          <a:lstStyle/>
          <a:p>
            <a:r>
              <a:rPr lang="pt-BR" sz="1500" dirty="0"/>
              <a:t>3</a:t>
            </a:r>
            <a:r>
              <a:rPr lang="pt-BR" sz="1500" dirty="0" smtClean="0"/>
              <a:t>° DIH – PS:</a:t>
            </a:r>
          </a:p>
          <a:p>
            <a:r>
              <a:rPr lang="pt-BR" sz="1500" dirty="0" smtClean="0"/>
              <a:t>Em uso de:</a:t>
            </a:r>
            <a:br>
              <a:rPr lang="pt-BR" sz="1500" dirty="0" smtClean="0"/>
            </a:br>
            <a:r>
              <a:rPr lang="pt-BR" sz="1500" dirty="0" smtClean="0"/>
              <a:t>-Dieta Oral pra idade</a:t>
            </a:r>
            <a:br>
              <a:rPr lang="pt-BR" sz="1500" dirty="0" smtClean="0"/>
            </a:br>
            <a:r>
              <a:rPr lang="pt-BR" sz="1500" dirty="0" smtClean="0"/>
              <a:t>-HV 70% do </a:t>
            </a:r>
            <a:r>
              <a:rPr lang="pt-BR" sz="1500" dirty="0" smtClean="0"/>
              <a:t>Holliday</a:t>
            </a:r>
            <a:r>
              <a:rPr lang="pt-BR" sz="1500" dirty="0" smtClean="0"/>
              <a:t/>
            </a:r>
            <a:br>
              <a:rPr lang="pt-BR" sz="1500" dirty="0" smtClean="0"/>
            </a:br>
            <a:r>
              <a:rPr lang="pt-BR" sz="1500" dirty="0" smtClean="0"/>
              <a:t>-Dipirona SOS</a:t>
            </a:r>
            <a:br>
              <a:rPr lang="pt-BR" sz="1500" dirty="0" smtClean="0"/>
            </a:br>
            <a:r>
              <a:rPr lang="pt-BR" sz="1500" dirty="0" smtClean="0"/>
              <a:t/>
            </a:r>
            <a:br>
              <a:rPr lang="pt-BR" sz="1500" dirty="0" smtClean="0"/>
            </a:br>
            <a:r>
              <a:rPr lang="pt-BR" sz="1500" dirty="0" smtClean="0"/>
              <a:t>Mãe refere que a criança está com melhora importante, apresentando apenas coriza no momento. Nega febre, tosse, vômitos e crises convulsivas nas últimas 24h. Aceitando bem a dieta oral. Eliminações fisiológicas preservadas.</a:t>
            </a:r>
            <a:br>
              <a:rPr lang="pt-BR" sz="1500" dirty="0" smtClean="0"/>
            </a:br>
            <a:r>
              <a:rPr lang="pt-BR" sz="1500" dirty="0" smtClean="0"/>
              <a:t/>
            </a:r>
            <a:br>
              <a:rPr lang="pt-BR" sz="1500" dirty="0" smtClean="0"/>
            </a:br>
            <a:r>
              <a:rPr lang="pt-BR" sz="1500" dirty="0" smtClean="0"/>
              <a:t>Ao exame:</a:t>
            </a:r>
            <a:br>
              <a:rPr lang="pt-BR" sz="1500" dirty="0" smtClean="0"/>
            </a:br>
            <a:r>
              <a:rPr lang="pt-BR" sz="1500" dirty="0" smtClean="0"/>
              <a:t>BEG, normocorada, anictérica, acianótica, hidratada, </a:t>
            </a:r>
            <a:r>
              <a:rPr lang="pt-BR" sz="1500" dirty="0" smtClean="0"/>
              <a:t>eupneica</a:t>
            </a:r>
            <a:r>
              <a:rPr lang="pt-BR" sz="1500" dirty="0" smtClean="0"/>
              <a:t>.</a:t>
            </a:r>
            <a:br>
              <a:rPr lang="pt-BR" sz="1500" dirty="0" smtClean="0"/>
            </a:br>
            <a:r>
              <a:rPr lang="pt-BR" sz="1500" dirty="0" smtClean="0"/>
              <a:t>ACV: RCR em 2T, BNF, sem sopros.</a:t>
            </a:r>
            <a:br>
              <a:rPr lang="pt-BR" sz="1500" dirty="0" smtClean="0"/>
            </a:br>
            <a:r>
              <a:rPr lang="pt-BR" sz="1500" dirty="0" smtClean="0"/>
              <a:t>AR: MVF+, sem RA.</a:t>
            </a:r>
            <a:br>
              <a:rPr lang="pt-BR" sz="1500" dirty="0" smtClean="0"/>
            </a:br>
            <a:r>
              <a:rPr lang="pt-BR" sz="1500" dirty="0" smtClean="0"/>
              <a:t>Abdome: RHA+. Plano, flácido, indolor, sem VMG ou massas palpáveis.</a:t>
            </a:r>
            <a:br>
              <a:rPr lang="pt-BR" sz="1500" dirty="0" smtClean="0"/>
            </a:br>
            <a:r>
              <a:rPr lang="pt-BR" sz="1500" dirty="0" smtClean="0"/>
              <a:t>Ext</a:t>
            </a:r>
            <a:r>
              <a:rPr lang="pt-BR" sz="1500" dirty="0" smtClean="0"/>
              <a:t>: bem perfundidas, sem edema.</a:t>
            </a:r>
            <a:br>
              <a:rPr lang="pt-BR" sz="1500" dirty="0" smtClean="0"/>
            </a:br>
            <a:r>
              <a:rPr lang="pt-BR" sz="1500" dirty="0" smtClean="0"/>
              <a:t>Pele: sem lesões.</a:t>
            </a:r>
            <a:br>
              <a:rPr lang="pt-BR" sz="1500" dirty="0" smtClean="0"/>
            </a:br>
            <a:r>
              <a:rPr lang="pt-BR" sz="1500" dirty="0" smtClean="0"/>
              <a:t>SN: sem sinais meníngeos.</a:t>
            </a:r>
          </a:p>
          <a:p>
            <a:endParaRPr lang="pt-BR" sz="1500" dirty="0"/>
          </a:p>
          <a:p>
            <a:pPr>
              <a:buNone/>
            </a:pPr>
            <a:r>
              <a:rPr lang="pt-BR" sz="1500" dirty="0" smtClean="0"/>
              <a:t>         CD: </a:t>
            </a:r>
            <a:r>
              <a:rPr lang="pt-BR" sz="1600" dirty="0" smtClean="0"/>
              <a:t>alta com orientações</a:t>
            </a:r>
            <a:endParaRPr lang="pt-BR" sz="15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714348" y="2571744"/>
            <a:ext cx="7772400" cy="1470025"/>
          </a:xfrm>
        </p:spPr>
        <p:txBody>
          <a:bodyPr>
            <a:normAutofit/>
          </a:bodyPr>
          <a:lstStyle/>
          <a:p>
            <a:r>
              <a:rPr lang="pt-BR" sz="5400" dirty="0" smtClean="0"/>
              <a:t>Diagnósticos diferenciais</a:t>
            </a:r>
            <a:endParaRPr lang="pt-BR" sz="5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Crises convulsivas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00034" y="1785926"/>
            <a:ext cx="8229600" cy="4525963"/>
          </a:xfrm>
        </p:spPr>
        <p:txBody>
          <a:bodyPr>
            <a:normAutofit fontScale="77500" lnSpcReduction="20000"/>
          </a:bodyPr>
          <a:lstStyle/>
          <a:p>
            <a:r>
              <a:rPr lang="pt-BR" dirty="0" smtClean="0"/>
              <a:t>Distúrbios metabólicos: ex. uremia</a:t>
            </a:r>
          </a:p>
          <a:p>
            <a:r>
              <a:rPr lang="pt-BR" dirty="0" smtClean="0"/>
              <a:t>Distúrbios eletrolíticos: ex. Na, glicose, Ca</a:t>
            </a:r>
          </a:p>
          <a:p>
            <a:r>
              <a:rPr lang="pt-BR" dirty="0" smtClean="0"/>
              <a:t>Intoxicações exógenas</a:t>
            </a:r>
          </a:p>
          <a:p>
            <a:r>
              <a:rPr lang="pt-BR" dirty="0" smtClean="0"/>
              <a:t>Abstinência ao álcool</a:t>
            </a:r>
          </a:p>
          <a:p>
            <a:r>
              <a:rPr lang="pt-BR" dirty="0" smtClean="0"/>
              <a:t>AVE isquêmico/hemorrágico</a:t>
            </a:r>
          </a:p>
          <a:p>
            <a:r>
              <a:rPr lang="pt-BR" dirty="0" smtClean="0"/>
              <a:t>Tumores</a:t>
            </a:r>
          </a:p>
          <a:p>
            <a:r>
              <a:rPr lang="pt-BR" dirty="0" smtClean="0"/>
              <a:t>Vasculites</a:t>
            </a:r>
          </a:p>
          <a:p>
            <a:r>
              <a:rPr lang="pt-BR" dirty="0" smtClean="0"/>
              <a:t>Fármacos: ex. penicilinas, </a:t>
            </a:r>
            <a:r>
              <a:rPr lang="pt-BR" dirty="0" smtClean="0"/>
              <a:t>carbapenêmicos</a:t>
            </a:r>
            <a:r>
              <a:rPr lang="pt-BR" dirty="0" smtClean="0"/>
              <a:t>, </a:t>
            </a:r>
            <a:r>
              <a:rPr lang="pt-BR" dirty="0" smtClean="0"/>
              <a:t>isoniazida</a:t>
            </a:r>
            <a:r>
              <a:rPr lang="pt-BR" dirty="0" smtClean="0"/>
              <a:t>, antidepressivos, </a:t>
            </a:r>
            <a:r>
              <a:rPr lang="pt-BR" dirty="0" smtClean="0"/>
              <a:t>neurolépticos</a:t>
            </a:r>
            <a:r>
              <a:rPr lang="pt-BR" dirty="0" smtClean="0"/>
              <a:t>, ciclosporina, </a:t>
            </a:r>
            <a:r>
              <a:rPr lang="pt-BR" dirty="0" smtClean="0"/>
              <a:t>anfetamínicos</a:t>
            </a:r>
            <a:endParaRPr lang="pt-BR" dirty="0" smtClean="0"/>
          </a:p>
          <a:p>
            <a:r>
              <a:rPr lang="pt-BR" dirty="0" smtClean="0"/>
              <a:t>Encefalites</a:t>
            </a:r>
          </a:p>
          <a:p>
            <a:r>
              <a:rPr lang="pt-BR" dirty="0" smtClean="0"/>
              <a:t>Meningites</a:t>
            </a:r>
          </a:p>
          <a:p>
            <a:r>
              <a:rPr lang="pt-BR" dirty="0" smtClean="0"/>
              <a:t>Crises convulsivas febris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Encefalites 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28596" y="1857364"/>
            <a:ext cx="8229600" cy="4525963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pt-BR" sz="2400" dirty="0"/>
              <a:t>Extremamente raras (e de difícil prevenção)</a:t>
            </a:r>
          </a:p>
          <a:p>
            <a:pPr>
              <a:lnSpc>
                <a:spcPct val="90000"/>
              </a:lnSpc>
            </a:pPr>
            <a:r>
              <a:rPr lang="pt-BR" sz="2400" dirty="0"/>
              <a:t>Acometimento primário do </a:t>
            </a:r>
            <a:r>
              <a:rPr lang="pt-BR" sz="2400" dirty="0" smtClean="0"/>
              <a:t>encéfalo</a:t>
            </a:r>
            <a:endParaRPr lang="pt-BR" sz="2400" dirty="0"/>
          </a:p>
          <a:p>
            <a:pPr>
              <a:lnSpc>
                <a:spcPct val="90000"/>
              </a:lnSpc>
            </a:pPr>
            <a:r>
              <a:rPr lang="pt-BR" sz="2400" dirty="0"/>
              <a:t>Repercussões vão depender da área atingida e concentração de neurônios </a:t>
            </a:r>
            <a:r>
              <a:rPr lang="pt-BR" sz="2400" dirty="0" smtClean="0"/>
              <a:t>lesados</a:t>
            </a:r>
            <a:endParaRPr lang="pt-BR" sz="2400" dirty="0"/>
          </a:p>
          <a:p>
            <a:pPr>
              <a:lnSpc>
                <a:spcPct val="90000"/>
              </a:lnSpc>
            </a:pPr>
            <a:r>
              <a:rPr lang="pt-BR" sz="2400" dirty="0"/>
              <a:t>Instalação pode ser súbita ou gradual, com </a:t>
            </a:r>
            <a:r>
              <a:rPr lang="pt-BR" sz="2400" dirty="0"/>
              <a:t>pródromos</a:t>
            </a:r>
            <a:r>
              <a:rPr lang="pt-BR" sz="2400" dirty="0"/>
              <a:t> inespecíficos acompanhando ou precedendo quadro neurológico (febre, calafrios, mal-estar geral e cefaléia</a:t>
            </a:r>
            <a:r>
              <a:rPr lang="pt-BR" sz="2400" dirty="0" smtClean="0"/>
              <a:t>)</a:t>
            </a:r>
            <a:endParaRPr lang="pt-BR" sz="2400" i="1" dirty="0"/>
          </a:p>
          <a:p>
            <a:pPr>
              <a:lnSpc>
                <a:spcPct val="90000"/>
              </a:lnSpc>
            </a:pPr>
            <a:r>
              <a:rPr lang="pt-BR" sz="2400" dirty="0"/>
              <a:t>Quase sempre virais – em geral com evolução benigna – exceto a forma herpética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55449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28596" y="57148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pt-BR" dirty="0" smtClean="0"/>
              <a:t>Etiologias Virais</a:t>
            </a:r>
            <a:r>
              <a:rPr lang="pt-BR" dirty="0"/>
              <a:t/>
            </a:r>
            <a:br>
              <a:rPr lang="pt-BR" dirty="0"/>
            </a:b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28596" y="2332037"/>
            <a:ext cx="8229600" cy="4525963"/>
          </a:xfrm>
        </p:spPr>
        <p:txBody>
          <a:bodyPr>
            <a:normAutofit/>
          </a:bodyPr>
          <a:lstStyle/>
          <a:p>
            <a:pPr lvl="1">
              <a:buFont typeface="Arial" pitchFamily="34" charset="0"/>
              <a:buChar char="•"/>
            </a:pPr>
            <a:r>
              <a:rPr lang="pt-BR" sz="2400" dirty="0"/>
              <a:t>50% dos casos – não identificado</a:t>
            </a:r>
          </a:p>
          <a:p>
            <a:pPr lvl="1">
              <a:buFont typeface="Arial" pitchFamily="34" charset="0"/>
              <a:buChar char="•"/>
            </a:pPr>
            <a:r>
              <a:rPr lang="pt-BR" sz="2400" dirty="0" smtClean="0"/>
              <a:t>Herpes simples</a:t>
            </a:r>
            <a:endParaRPr lang="pt-BR" sz="2400" dirty="0"/>
          </a:p>
          <a:p>
            <a:pPr lvl="1">
              <a:buFont typeface="Arial" pitchFamily="34" charset="0"/>
              <a:buChar char="•"/>
            </a:pPr>
            <a:r>
              <a:rPr lang="pt-BR" sz="2400" dirty="0"/>
              <a:t>Zoster</a:t>
            </a:r>
          </a:p>
          <a:p>
            <a:pPr lvl="1">
              <a:buFont typeface="Arial" pitchFamily="34" charset="0"/>
              <a:buChar char="•"/>
            </a:pPr>
            <a:r>
              <a:rPr lang="pt-BR" sz="2400" dirty="0"/>
              <a:t>Arboviroses</a:t>
            </a:r>
            <a:r>
              <a:rPr lang="pt-BR" sz="2400" dirty="0"/>
              <a:t> (</a:t>
            </a:r>
            <a:r>
              <a:rPr lang="pt-BR" sz="2400" dirty="0"/>
              <a:t>fáscies</a:t>
            </a:r>
            <a:r>
              <a:rPr lang="pt-BR" sz="2400" dirty="0"/>
              <a:t> típica – </a:t>
            </a:r>
            <a:r>
              <a:rPr lang="pt-BR" sz="2400" dirty="0"/>
              <a:t>amímica</a:t>
            </a:r>
            <a:r>
              <a:rPr lang="pt-BR" sz="2400" dirty="0"/>
              <a:t>, letárgica)</a:t>
            </a:r>
          </a:p>
          <a:p>
            <a:pPr lvl="1">
              <a:buFont typeface="Arial" pitchFamily="34" charset="0"/>
              <a:buChar char="•"/>
            </a:pPr>
            <a:r>
              <a:rPr lang="pt-BR" sz="2400" dirty="0"/>
              <a:t>Sarampo, poliomielite, rubéola</a:t>
            </a:r>
          </a:p>
          <a:p>
            <a:endParaRPr lang="pt-BR" sz="2400" dirty="0"/>
          </a:p>
        </p:txBody>
      </p:sp>
    </p:spTree>
    <p:extLst>
      <p:ext uri="{BB962C8B-B14F-4D97-AF65-F5344CB8AC3E}">
        <p14:creationId xmlns:p14="http://schemas.microsoft.com/office/powerpoint/2010/main" val="982815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Quadro clínico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28596" y="2643182"/>
            <a:ext cx="8229600" cy="4525963"/>
          </a:xfrm>
        </p:spPr>
        <p:txBody>
          <a:bodyPr/>
          <a:lstStyle/>
          <a:p>
            <a:pPr lvl="1">
              <a:lnSpc>
                <a:spcPct val="90000"/>
              </a:lnSpc>
              <a:buFont typeface="Arial" pitchFamily="34" charset="0"/>
              <a:buChar char="•"/>
            </a:pPr>
            <a:r>
              <a:rPr lang="pt-BR" sz="2800" dirty="0">
                <a:cs typeface="Times New Roman" panose="02020603050405020304" pitchFamily="18" charset="0"/>
              </a:rPr>
              <a:t>Comprometimento </a:t>
            </a:r>
            <a:r>
              <a:rPr lang="pt-BR" sz="2800" dirty="0">
                <a:cs typeface="Times New Roman" panose="02020603050405020304" pitchFamily="18" charset="0"/>
              </a:rPr>
              <a:t>encéfálico</a:t>
            </a:r>
            <a:r>
              <a:rPr lang="pt-BR" sz="2800" dirty="0">
                <a:cs typeface="Times New Roman" panose="02020603050405020304" pitchFamily="18" charset="0"/>
              </a:rPr>
              <a:t> - febre, ataxia, apatia, </a:t>
            </a:r>
            <a:r>
              <a:rPr lang="pt-BR" sz="2800" dirty="0" smtClean="0">
                <a:cs typeface="Times New Roman" panose="02020603050405020304" pitchFamily="18" charset="0"/>
              </a:rPr>
              <a:t>hiperreflexia</a:t>
            </a:r>
            <a:r>
              <a:rPr lang="pt-BR" sz="2800" dirty="0">
                <a:cs typeface="Times New Roman" panose="02020603050405020304" pitchFamily="18" charset="0"/>
              </a:rPr>
              <a:t>, reflexos patológicos, paresias, confusão, delírio e coma. </a:t>
            </a:r>
          </a:p>
          <a:p>
            <a:pPr lvl="1">
              <a:lnSpc>
                <a:spcPct val="90000"/>
              </a:lnSpc>
              <a:buFont typeface="Arial" pitchFamily="34" charset="0"/>
              <a:buChar char="•"/>
            </a:pPr>
            <a:r>
              <a:rPr lang="pt-BR" sz="2800" dirty="0">
                <a:cs typeface="Times New Roman" panose="02020603050405020304" pitchFamily="18" charset="0"/>
              </a:rPr>
              <a:t>Sinais meníngeos + convulsões também presentes. 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87703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dirty="0"/>
              <a:t>Diagnóstico</a:t>
            </a:r>
            <a:br>
              <a:rPr lang="pt-BR" dirty="0"/>
            </a:b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28596" y="2332037"/>
            <a:ext cx="8229600" cy="4525963"/>
          </a:xfrm>
        </p:spPr>
        <p:txBody>
          <a:bodyPr/>
          <a:lstStyle/>
          <a:p>
            <a:pPr lvl="1">
              <a:buFont typeface="Arial" pitchFamily="34" charset="0"/>
              <a:buChar char="•"/>
            </a:pPr>
            <a:r>
              <a:rPr lang="pt-BR" sz="2000" dirty="0"/>
              <a:t>Clínica</a:t>
            </a:r>
          </a:p>
          <a:p>
            <a:pPr lvl="1">
              <a:buFont typeface="Arial" pitchFamily="34" charset="0"/>
              <a:buChar char="•"/>
            </a:pPr>
            <a:r>
              <a:rPr lang="pt-BR" sz="2000" dirty="0"/>
              <a:t>LCR em geral, turvo (em “água de </a:t>
            </a:r>
            <a:r>
              <a:rPr lang="pt-BR" sz="2000" dirty="0"/>
              <a:t>côco</a:t>
            </a:r>
            <a:r>
              <a:rPr lang="pt-BR" sz="2000" dirty="0"/>
              <a:t>”), </a:t>
            </a:r>
            <a:r>
              <a:rPr lang="pt-BR" sz="2000" dirty="0" smtClean="0"/>
              <a:t>com </a:t>
            </a:r>
            <a:r>
              <a:rPr lang="pt-BR" sz="2000" dirty="0"/>
              <a:t>pleocitose</a:t>
            </a:r>
            <a:r>
              <a:rPr lang="pt-BR" sz="2000" dirty="0"/>
              <a:t> (40 a 3500 </a:t>
            </a:r>
            <a:r>
              <a:rPr lang="pt-BR" sz="2000" dirty="0"/>
              <a:t>cel</a:t>
            </a:r>
            <a:r>
              <a:rPr lang="pt-BR" sz="2000" dirty="0"/>
              <a:t>/mm</a:t>
            </a:r>
            <a:r>
              <a:rPr lang="pt-BR" sz="2000" baseline="30000" dirty="0"/>
              <a:t>3</a:t>
            </a:r>
            <a:r>
              <a:rPr lang="pt-BR" sz="2000" dirty="0"/>
              <a:t> - monócitos), aumento de </a:t>
            </a:r>
            <a:r>
              <a:rPr lang="pt-BR" sz="2000" dirty="0" smtClean="0"/>
              <a:t>proteínas. Glicose </a:t>
            </a:r>
            <a:r>
              <a:rPr lang="pt-BR" sz="2000" dirty="0"/>
              <a:t>e cloretos normais</a:t>
            </a:r>
          </a:p>
          <a:p>
            <a:pPr lvl="1">
              <a:buFont typeface="Arial" pitchFamily="34" charset="0"/>
              <a:buChar char="•"/>
            </a:pPr>
            <a:r>
              <a:rPr lang="pt-BR" sz="2000" dirty="0"/>
              <a:t>EEG – lesões difusas, alteração bilateral em </a:t>
            </a:r>
            <a:r>
              <a:rPr lang="pt-BR" sz="2000" dirty="0" smtClean="0"/>
              <a:t>sulcos </a:t>
            </a:r>
            <a:r>
              <a:rPr lang="pt-BR" sz="2000" dirty="0"/>
              <a:t>(lateral-anterior)</a:t>
            </a:r>
          </a:p>
          <a:p>
            <a:pPr lvl="1">
              <a:buFont typeface="Arial" pitchFamily="34" charset="0"/>
              <a:buChar char="•"/>
            </a:pPr>
            <a:r>
              <a:rPr lang="pt-BR" sz="2000" dirty="0"/>
              <a:t>TC / RM</a:t>
            </a:r>
          </a:p>
          <a:p>
            <a:pPr lvl="1">
              <a:buFont typeface="Arial" pitchFamily="34" charset="0"/>
              <a:buChar char="•"/>
            </a:pPr>
            <a:r>
              <a:rPr lang="pt-BR" sz="2000" dirty="0"/>
              <a:t>Diferenciar: meningite tuberculosa, S. de </a:t>
            </a:r>
            <a:r>
              <a:rPr lang="pt-BR" sz="2000" dirty="0"/>
              <a:t>Reye</a:t>
            </a:r>
            <a:r>
              <a:rPr lang="pt-BR" sz="2000" dirty="0"/>
              <a:t>, tumores ou abcessos, intoxicação – saturnismo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67889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00034" y="28572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pt-BR" dirty="0"/>
              <a:t>Tratamento</a:t>
            </a:r>
            <a:br>
              <a:rPr lang="pt-BR" dirty="0"/>
            </a:b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785786" y="1857364"/>
            <a:ext cx="7842673" cy="4722682"/>
          </a:xfrm>
        </p:spPr>
        <p:txBody>
          <a:bodyPr/>
          <a:lstStyle/>
          <a:p>
            <a:pPr lvl="1">
              <a:lnSpc>
                <a:spcPct val="90000"/>
              </a:lnSpc>
            </a:pPr>
            <a:r>
              <a:rPr lang="pt-BR" sz="2400" dirty="0"/>
              <a:t>Específico: </a:t>
            </a:r>
            <a:r>
              <a:rPr lang="pt-BR" sz="2400" dirty="0"/>
              <a:t>Aciclovir</a:t>
            </a:r>
            <a:endParaRPr lang="pt-BR" sz="2400" dirty="0"/>
          </a:p>
          <a:p>
            <a:pPr lvl="1">
              <a:lnSpc>
                <a:spcPct val="90000"/>
              </a:lnSpc>
            </a:pPr>
            <a:r>
              <a:rPr lang="pt-BR" sz="2400" dirty="0"/>
              <a:t>Na suspeita de encefalite herpética: iniciar </a:t>
            </a:r>
            <a:r>
              <a:rPr lang="pt-BR" sz="2400" dirty="0" smtClean="0"/>
              <a:t>dexametasona</a:t>
            </a:r>
            <a:r>
              <a:rPr lang="pt-BR" sz="2400" dirty="0" smtClean="0"/>
              <a:t>  e </a:t>
            </a:r>
            <a:r>
              <a:rPr lang="pt-BR" sz="2400" dirty="0" smtClean="0"/>
              <a:t>aciclovir</a:t>
            </a:r>
            <a:r>
              <a:rPr lang="pt-BR" sz="2400" dirty="0" smtClean="0"/>
              <a:t> </a:t>
            </a:r>
            <a:r>
              <a:rPr lang="pt-BR" sz="2400" dirty="0"/>
              <a:t>por 10 dias</a:t>
            </a:r>
          </a:p>
          <a:p>
            <a:pPr lvl="1">
              <a:lnSpc>
                <a:spcPct val="90000"/>
              </a:lnSpc>
            </a:pPr>
            <a:r>
              <a:rPr lang="pt-BR" sz="2400" dirty="0"/>
              <a:t>Suporte</a:t>
            </a:r>
          </a:p>
          <a:p>
            <a:pPr lvl="2">
              <a:lnSpc>
                <a:spcPct val="90000"/>
              </a:lnSpc>
            </a:pPr>
            <a:r>
              <a:rPr lang="pt-BR" sz="2400" dirty="0"/>
              <a:t>Sedativos</a:t>
            </a:r>
          </a:p>
          <a:p>
            <a:pPr lvl="2">
              <a:lnSpc>
                <a:spcPct val="90000"/>
              </a:lnSpc>
            </a:pPr>
            <a:r>
              <a:rPr lang="pt-BR" sz="2400" dirty="0"/>
              <a:t>Manitol</a:t>
            </a:r>
          </a:p>
          <a:p>
            <a:pPr lvl="2">
              <a:lnSpc>
                <a:spcPct val="90000"/>
              </a:lnSpc>
            </a:pPr>
            <a:r>
              <a:rPr lang="pt-BR" sz="2400" dirty="0"/>
              <a:t>Anticonvulsivantes – fenobarbital</a:t>
            </a:r>
          </a:p>
          <a:p>
            <a:pPr lvl="2">
              <a:lnSpc>
                <a:spcPct val="90000"/>
              </a:lnSpc>
            </a:pPr>
            <a:r>
              <a:rPr lang="pt-BR" sz="2400" dirty="0"/>
              <a:t>Hidratação </a:t>
            </a:r>
          </a:p>
          <a:p>
            <a:pPr lvl="2">
              <a:lnSpc>
                <a:spcPct val="90000"/>
              </a:lnSpc>
            </a:pPr>
            <a:r>
              <a:rPr lang="pt-BR" sz="2400" dirty="0"/>
              <a:t>Antitérmicos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809700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42910" y="2500306"/>
            <a:ext cx="7772400" cy="1470025"/>
          </a:xfrm>
        </p:spPr>
        <p:txBody>
          <a:bodyPr>
            <a:noAutofit/>
          </a:bodyPr>
          <a:lstStyle/>
          <a:p>
            <a:r>
              <a:rPr lang="pt-BR" sz="7200" dirty="0" smtClean="0"/>
              <a:t>Meningite bacteriana</a:t>
            </a:r>
            <a:endParaRPr lang="pt-BR" sz="7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Meningite bacteriana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dirty="0" smtClean="0"/>
          </a:p>
          <a:p>
            <a:r>
              <a:rPr lang="pt-BR" dirty="0" smtClean="0"/>
              <a:t>Definição: infecção purulenta das meninges e espaço subaracnóide</a:t>
            </a:r>
          </a:p>
          <a:p>
            <a:r>
              <a:rPr lang="pt-BR" dirty="0" smtClean="0"/>
              <a:t>Envolvimento frequente do parênquima cerebral (</a:t>
            </a:r>
            <a:r>
              <a:rPr lang="pt-BR" dirty="0" smtClean="0"/>
              <a:t>meningoencefalite</a:t>
            </a:r>
            <a:r>
              <a:rPr lang="pt-BR" dirty="0" smtClean="0"/>
              <a:t>)</a:t>
            </a:r>
          </a:p>
          <a:p>
            <a:r>
              <a:rPr lang="pt-BR" dirty="0" smtClean="0"/>
              <a:t>1 mês – 5 anos: 90% dos casos</a:t>
            </a:r>
          </a:p>
          <a:p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Fisiopatologia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pt-BR" dirty="0" smtClean="0"/>
              <a:t>Maioria dos casos: IVAS → invasão do epitélio pelos agentes → disseminação hematogênica → plexo coróide → espaço aracnóide</a:t>
            </a:r>
          </a:p>
          <a:p>
            <a:r>
              <a:rPr lang="pt-BR" dirty="0" smtClean="0"/>
              <a:t>Em crianças, incomum disseminação a partir de endocardites, PNM, tromboflebite, focos infecciosos de seios paranasais, ouvido médio, mastóide ou osteomielite de crânio</a:t>
            </a:r>
          </a:p>
          <a:p>
            <a:r>
              <a:rPr lang="pt-BR" dirty="0" smtClean="0"/>
              <a:t>Líquor: ↓ imunoglobulinas/proteínas do complemento</a:t>
            </a:r>
          </a:p>
          <a:p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Fisiopatologia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pt-BR" dirty="0" smtClean="0"/>
              <a:t>Lise bacteriana → liberação de elementos da parede celular → </a:t>
            </a:r>
            <a:r>
              <a:rPr lang="pt-BR" dirty="0" smtClean="0"/>
              <a:t>citocinas</a:t>
            </a:r>
            <a:r>
              <a:rPr lang="pt-BR" dirty="0" smtClean="0"/>
              <a:t> → alt. da permeabilidade capilar → edema cerebral </a:t>
            </a:r>
            <a:r>
              <a:rPr lang="pt-BR" dirty="0" smtClean="0"/>
              <a:t>vasogênico</a:t>
            </a:r>
            <a:r>
              <a:rPr lang="pt-BR" dirty="0" smtClean="0"/>
              <a:t> e extravasamento de proteínas/leucócitos para o líquor → bloqueio da reabsorção </a:t>
            </a:r>
            <a:r>
              <a:rPr lang="pt-BR" dirty="0" smtClean="0"/>
              <a:t>liquória</a:t>
            </a:r>
            <a:r>
              <a:rPr lang="pt-BR" dirty="0" smtClean="0"/>
              <a:t> pelas granulações </a:t>
            </a:r>
            <a:r>
              <a:rPr lang="pt-BR" dirty="0" smtClean="0"/>
              <a:t>aracnóideas</a:t>
            </a:r>
            <a:r>
              <a:rPr lang="pt-BR" dirty="0" smtClean="0"/>
              <a:t> → hidrocefalia e edema intersticial</a:t>
            </a:r>
          </a:p>
          <a:p>
            <a:r>
              <a:rPr lang="pt-BR" dirty="0" smtClean="0"/>
              <a:t>Envolvimento arterial/venoso no espaço </a:t>
            </a:r>
            <a:r>
              <a:rPr lang="pt-BR" dirty="0" smtClean="0"/>
              <a:t>aracnóideo</a:t>
            </a:r>
            <a:r>
              <a:rPr lang="pt-BR" dirty="0" smtClean="0"/>
              <a:t> → isquemia cerebral → edema citotóxico</a:t>
            </a:r>
          </a:p>
          <a:p>
            <a:endParaRPr lang="pt-BR" dirty="0" smtClean="0"/>
          </a:p>
          <a:p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Fisiopatologia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 smtClean="0"/>
              <a:t>Perda da </a:t>
            </a:r>
            <a:r>
              <a:rPr lang="pt-BR" dirty="0" smtClean="0"/>
              <a:t>autorregulação</a:t>
            </a:r>
            <a:r>
              <a:rPr lang="pt-BR" dirty="0" smtClean="0"/>
              <a:t> cerebrovascular (normal: ↑PAM → vasoconstricção para evitar </a:t>
            </a:r>
            <a:r>
              <a:rPr lang="pt-BR" dirty="0" smtClean="0"/>
              <a:t>hiperfluxo</a:t>
            </a:r>
            <a:r>
              <a:rPr lang="pt-BR" dirty="0" smtClean="0"/>
              <a:t>/edema cerebral e ↓PAM → vasodilatação para evitar isquemia)</a:t>
            </a:r>
          </a:p>
          <a:p>
            <a:r>
              <a:rPr lang="pt-BR" dirty="0" smtClean="0"/>
              <a:t>Inflamação por contiguidade dos vasos → trombose</a:t>
            </a:r>
          </a:p>
          <a:p>
            <a:r>
              <a:rPr lang="pt-BR" dirty="0" smtClean="0"/>
              <a:t>SIADH: ↑edema cerebral → ↑PIC/ ↓perfusão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Etiologia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 smtClean="0"/>
              <a:t>RN e lactentes: </a:t>
            </a:r>
            <a:r>
              <a:rPr lang="pt-BR" dirty="0" smtClean="0"/>
              <a:t>gram</a:t>
            </a:r>
            <a:r>
              <a:rPr lang="pt-BR" dirty="0" smtClean="0"/>
              <a:t> negativas entéricas (</a:t>
            </a:r>
            <a:r>
              <a:rPr lang="pt-BR" i="1" dirty="0" smtClean="0"/>
              <a:t>E.coli</a:t>
            </a:r>
            <a:r>
              <a:rPr lang="pt-BR" dirty="0" smtClean="0"/>
              <a:t>, por exemplo), </a:t>
            </a:r>
            <a:r>
              <a:rPr lang="pt-BR" i="1" dirty="0" smtClean="0"/>
              <a:t>Streptococcus </a:t>
            </a:r>
            <a:r>
              <a:rPr lang="pt-BR" i="1" dirty="0" smtClean="0"/>
              <a:t>agal</a:t>
            </a:r>
            <a:r>
              <a:rPr lang="pt-BR" dirty="0" smtClean="0"/>
              <a:t>actiae</a:t>
            </a:r>
            <a:r>
              <a:rPr lang="pt-BR" dirty="0" smtClean="0"/>
              <a:t> e </a:t>
            </a:r>
            <a:r>
              <a:rPr lang="pt-BR" dirty="0" smtClean="0"/>
              <a:t>Listeria</a:t>
            </a:r>
            <a:r>
              <a:rPr lang="pt-BR" dirty="0" smtClean="0"/>
              <a:t> </a:t>
            </a:r>
            <a:r>
              <a:rPr lang="pt-BR" dirty="0" smtClean="0"/>
              <a:t>monocytogenes</a:t>
            </a:r>
            <a:endParaRPr lang="pt-BR" dirty="0" smtClean="0"/>
          </a:p>
          <a:p>
            <a:r>
              <a:rPr lang="pt-BR" dirty="0" smtClean="0"/>
              <a:t>&lt; 5 anos: </a:t>
            </a:r>
            <a:r>
              <a:rPr lang="pt-BR" i="1" dirty="0" smtClean="0"/>
              <a:t>Neisseria</a:t>
            </a:r>
            <a:r>
              <a:rPr lang="pt-BR" i="1" dirty="0" smtClean="0"/>
              <a:t> </a:t>
            </a:r>
            <a:r>
              <a:rPr lang="pt-BR" i="1" dirty="0" smtClean="0"/>
              <a:t>meningitidis</a:t>
            </a:r>
            <a:r>
              <a:rPr lang="pt-BR" i="1" dirty="0" smtClean="0"/>
              <a:t>, </a:t>
            </a:r>
            <a:r>
              <a:rPr lang="pt-BR" i="1" dirty="0" smtClean="0"/>
              <a:t>Haemophilus</a:t>
            </a:r>
            <a:r>
              <a:rPr lang="pt-BR" i="1" dirty="0" smtClean="0"/>
              <a:t> </a:t>
            </a:r>
            <a:r>
              <a:rPr lang="pt-BR" i="1" dirty="0" smtClean="0"/>
              <a:t>influenzae</a:t>
            </a:r>
            <a:r>
              <a:rPr lang="pt-BR" i="1" dirty="0" smtClean="0"/>
              <a:t> e Streptococcus </a:t>
            </a:r>
            <a:r>
              <a:rPr lang="pt-BR" i="1" dirty="0" smtClean="0"/>
              <a:t>pneumoniae</a:t>
            </a:r>
            <a:endParaRPr lang="pt-BR" i="1" dirty="0" smtClean="0"/>
          </a:p>
          <a:p>
            <a:r>
              <a:rPr lang="pt-BR" dirty="0" smtClean="0"/>
              <a:t>Meningite meningocócica mais comum até 20 anos e </a:t>
            </a:r>
            <a:r>
              <a:rPr lang="pt-BR" i="1" dirty="0" smtClean="0"/>
              <a:t>Streptococcus </a:t>
            </a:r>
            <a:r>
              <a:rPr lang="pt-BR" i="1" dirty="0" smtClean="0"/>
              <a:t>pneumoniae</a:t>
            </a:r>
            <a:r>
              <a:rPr lang="pt-BR" i="1" dirty="0" smtClean="0"/>
              <a:t> </a:t>
            </a:r>
            <a:r>
              <a:rPr lang="pt-BR" dirty="0" smtClean="0"/>
              <a:t>após 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Etiologia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i="1" dirty="0" smtClean="0"/>
              <a:t>Streptococcus </a:t>
            </a:r>
            <a:r>
              <a:rPr lang="pt-BR" i="1" dirty="0" smtClean="0"/>
              <a:t>pneumoniae</a:t>
            </a:r>
            <a:r>
              <a:rPr lang="pt-BR" dirty="0" smtClean="0"/>
              <a:t>: geralmente mais gravidade e sequelas</a:t>
            </a:r>
          </a:p>
          <a:p>
            <a:pPr>
              <a:buFontTx/>
              <a:buChar char="-"/>
            </a:pPr>
            <a:r>
              <a:rPr lang="pt-BR" dirty="0" smtClean="0"/>
              <a:t>Fat. de risco: PNM, OMA, alcoolismo, DM, anemia falciforme</a:t>
            </a:r>
          </a:p>
          <a:p>
            <a:r>
              <a:rPr lang="pt-BR" i="1" dirty="0" smtClean="0"/>
              <a:t>Neisseiria</a:t>
            </a:r>
            <a:r>
              <a:rPr lang="pt-BR" i="1" dirty="0" smtClean="0"/>
              <a:t> </a:t>
            </a:r>
            <a:r>
              <a:rPr lang="pt-BR" i="1" dirty="0" smtClean="0"/>
              <a:t>meningitis</a:t>
            </a:r>
            <a:r>
              <a:rPr lang="pt-BR" dirty="0" smtClean="0"/>
              <a:t>: 60% dos casos (crianças/jovens)</a:t>
            </a:r>
          </a:p>
          <a:p>
            <a:pPr>
              <a:buNone/>
            </a:pPr>
            <a:r>
              <a:rPr lang="pt-BR" dirty="0" smtClean="0"/>
              <a:t>- Deficiência de complemento: mais susceptíveis</a:t>
            </a:r>
          </a:p>
          <a:p>
            <a:endParaRPr lang="pt-BR" dirty="0" smtClean="0"/>
          </a:p>
          <a:p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Etiologia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pt-BR" i="1" dirty="0" smtClean="0"/>
              <a:t>Listeria</a:t>
            </a:r>
            <a:r>
              <a:rPr lang="pt-BR" i="1" dirty="0" smtClean="0"/>
              <a:t> </a:t>
            </a:r>
            <a:r>
              <a:rPr lang="pt-BR" i="1" dirty="0" smtClean="0"/>
              <a:t>monocytogenes</a:t>
            </a:r>
            <a:r>
              <a:rPr lang="pt-BR" i="1" dirty="0" smtClean="0"/>
              <a:t> </a:t>
            </a:r>
            <a:r>
              <a:rPr lang="pt-BR" dirty="0" smtClean="0"/>
              <a:t>(</a:t>
            </a:r>
            <a:r>
              <a:rPr lang="pt-BR" dirty="0" smtClean="0"/>
              <a:t>gram</a:t>
            </a:r>
            <a:r>
              <a:rPr lang="pt-BR" dirty="0" smtClean="0"/>
              <a:t> +): idosos e alt. da imunidade celular (ex. transplantados, gestantes 26-36ªsem., terapia imunossupressora)</a:t>
            </a:r>
          </a:p>
          <a:p>
            <a:r>
              <a:rPr lang="pt-BR" dirty="0" smtClean="0"/>
              <a:t>Bastonetes </a:t>
            </a:r>
            <a:r>
              <a:rPr lang="pt-BR" dirty="0" smtClean="0"/>
              <a:t>gram</a:t>
            </a:r>
            <a:r>
              <a:rPr lang="pt-BR" dirty="0" smtClean="0"/>
              <a:t> negativos: DM, alcoolismo, ITU crônica, </a:t>
            </a:r>
            <a:r>
              <a:rPr lang="pt-BR" dirty="0" smtClean="0"/>
              <a:t>estrongiloidíase</a:t>
            </a:r>
            <a:r>
              <a:rPr lang="pt-BR" dirty="0" smtClean="0"/>
              <a:t> disseminada, pós neurocirurgias</a:t>
            </a:r>
          </a:p>
          <a:p>
            <a:r>
              <a:rPr lang="pt-BR" dirty="0" smtClean="0"/>
              <a:t>Pós punção lombar: </a:t>
            </a:r>
            <a:r>
              <a:rPr lang="pt-BR" i="1" dirty="0" smtClean="0"/>
              <a:t>S. aureus </a:t>
            </a:r>
            <a:r>
              <a:rPr lang="pt-BR" dirty="0" smtClean="0"/>
              <a:t>e </a:t>
            </a:r>
            <a:r>
              <a:rPr lang="pt-BR" i="1" dirty="0" smtClean="0"/>
              <a:t>Pseudomonas</a:t>
            </a:r>
            <a:r>
              <a:rPr lang="pt-BR" i="1" dirty="0" smtClean="0"/>
              <a:t> </a:t>
            </a:r>
            <a:r>
              <a:rPr lang="pt-BR" i="1" dirty="0" smtClean="0"/>
              <a:t>aeruginosa</a:t>
            </a:r>
            <a:endParaRPr lang="pt-BR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Quadro clínico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pt-BR" dirty="0" smtClean="0"/>
              <a:t>RN e lactentes: </a:t>
            </a:r>
          </a:p>
          <a:p>
            <a:r>
              <a:rPr lang="pt-BR" dirty="0" smtClean="0"/>
              <a:t>Raramento</a:t>
            </a:r>
            <a:r>
              <a:rPr lang="pt-BR" dirty="0" smtClean="0"/>
              <a:t> com sinais de irritação meníngea</a:t>
            </a:r>
          </a:p>
          <a:p>
            <a:r>
              <a:rPr lang="pt-BR" dirty="0" smtClean="0"/>
              <a:t>Suspeita diagnóstica com sinais inespecíficos: febre, irritabilidade, agitação, grito meníngeo, recusa alimentar</a:t>
            </a:r>
          </a:p>
          <a:p>
            <a:r>
              <a:rPr lang="pt-BR" dirty="0" smtClean="0"/>
              <a:t>Podem haver: vômitos, convulsões e abaulamento de fontanela</a:t>
            </a:r>
          </a:p>
          <a:p>
            <a:r>
              <a:rPr lang="pt-BR" dirty="0" smtClean="0"/>
              <a:t>Punção lombar sempre que houver sepse nessa faixa etária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Quadro clínico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 smtClean="0"/>
              <a:t>Pré-escolares (2-6anos) e adultos:</a:t>
            </a:r>
          </a:p>
          <a:p>
            <a:r>
              <a:rPr lang="pt-BR" dirty="0" smtClean="0"/>
              <a:t>Início geralmente súbito</a:t>
            </a:r>
          </a:p>
          <a:p>
            <a:r>
              <a:rPr lang="pt-BR" dirty="0" smtClean="0"/>
              <a:t>Febre, cefaléia intensa, náuseas, vômitos, rigidez de nuca, </a:t>
            </a:r>
            <a:r>
              <a:rPr lang="pt-BR" dirty="0" smtClean="0"/>
              <a:t>rash</a:t>
            </a:r>
            <a:r>
              <a:rPr lang="pt-BR" dirty="0" smtClean="0"/>
              <a:t> </a:t>
            </a:r>
            <a:r>
              <a:rPr lang="pt-BR" dirty="0" smtClean="0"/>
              <a:t>petequial</a:t>
            </a:r>
            <a:r>
              <a:rPr lang="pt-BR" dirty="0" smtClean="0"/>
              <a:t> (em 50% das meningocócicas)</a:t>
            </a:r>
          </a:p>
          <a:p>
            <a:r>
              <a:rPr lang="pt-BR" dirty="0" smtClean="0"/>
              <a:t>Sinais de irritação meníngea: </a:t>
            </a:r>
            <a:r>
              <a:rPr lang="pt-BR" dirty="0" smtClean="0"/>
              <a:t>Kerning</a:t>
            </a:r>
            <a:r>
              <a:rPr lang="pt-BR" dirty="0" smtClean="0"/>
              <a:t> e </a:t>
            </a:r>
            <a:r>
              <a:rPr lang="pt-BR" dirty="0" smtClean="0"/>
              <a:t>Brudzinski</a:t>
            </a:r>
            <a:endParaRPr lang="pt-BR" dirty="0" smtClean="0"/>
          </a:p>
          <a:p>
            <a:r>
              <a:rPr lang="pt-BR" dirty="0" smtClean="0"/>
              <a:t>Rebaixamento do nível de consciência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Quadro clínico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pt-BR" dirty="0" smtClean="0"/>
              <a:t>Comprometimento encefálico: convulsões, paralisias, tremores, transtornos pupilares, </a:t>
            </a:r>
            <a:r>
              <a:rPr lang="pt-BR" dirty="0" smtClean="0"/>
              <a:t>hipoacusia</a:t>
            </a:r>
            <a:r>
              <a:rPr lang="pt-BR" dirty="0" smtClean="0"/>
              <a:t>, ptose palpebral e </a:t>
            </a:r>
            <a:r>
              <a:rPr lang="pt-BR" dirty="0" smtClean="0"/>
              <a:t>nistagmo</a:t>
            </a:r>
            <a:endParaRPr lang="pt-BR" dirty="0" smtClean="0"/>
          </a:p>
          <a:p>
            <a:r>
              <a:rPr lang="pt-BR" dirty="0" smtClean="0"/>
              <a:t>Paralisia do VII par e </a:t>
            </a:r>
            <a:r>
              <a:rPr lang="pt-BR" dirty="0" smtClean="0"/>
              <a:t>oftalmoplegia</a:t>
            </a:r>
            <a:r>
              <a:rPr lang="pt-BR" dirty="0" smtClean="0"/>
              <a:t> – mais associados a pneumocócica</a:t>
            </a:r>
          </a:p>
          <a:p>
            <a:r>
              <a:rPr lang="pt-BR" dirty="0" smtClean="0"/>
              <a:t>↑PIC → ↓nível de consciência, midríase, </a:t>
            </a:r>
            <a:r>
              <a:rPr lang="pt-BR" dirty="0" smtClean="0"/>
              <a:t>papiledema</a:t>
            </a:r>
            <a:r>
              <a:rPr lang="pt-BR" dirty="0" smtClean="0"/>
              <a:t>, paralisia do VI par, </a:t>
            </a:r>
            <a:r>
              <a:rPr lang="pt-BR" dirty="0" smtClean="0"/>
              <a:t>descerebração</a:t>
            </a:r>
            <a:r>
              <a:rPr lang="pt-BR" dirty="0" smtClean="0"/>
              <a:t> e reflexo de </a:t>
            </a:r>
            <a:r>
              <a:rPr lang="pt-BR" dirty="0" smtClean="0"/>
              <a:t>Cushing</a:t>
            </a:r>
            <a:r>
              <a:rPr lang="pt-BR" dirty="0" smtClean="0"/>
              <a:t> (bradicardia, hipertensão e arritmia respiratória)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Diagnóstico laboratorial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dirty="0" smtClean="0"/>
          </a:p>
          <a:p>
            <a:r>
              <a:rPr lang="pt-BR" dirty="0" smtClean="0"/>
              <a:t>Suspeita clínica → hemocultura + punção lombar – entre S1 e L1, geralmente L3-4 (exceto ↓ consciência/alt. ex. neurológico → </a:t>
            </a:r>
            <a:r>
              <a:rPr lang="pt-BR" dirty="0" smtClean="0"/>
              <a:t>neuroimagem</a:t>
            </a:r>
            <a:r>
              <a:rPr lang="pt-BR" dirty="0" smtClean="0"/>
              <a:t>) </a:t>
            </a:r>
          </a:p>
          <a:p>
            <a:r>
              <a:rPr lang="pt-BR" dirty="0" smtClean="0"/>
              <a:t>Única contraindicação formal: piodermite no local da punção 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Diagnóstico laboratorial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 smtClean="0"/>
              <a:t>Estudo do líquor - valores normais (alteração):</a:t>
            </a:r>
          </a:p>
          <a:p>
            <a:r>
              <a:rPr lang="pt-BR" dirty="0" smtClean="0"/>
              <a:t>Pressão de abertura: 5-18 cmH</a:t>
            </a:r>
            <a:r>
              <a:rPr lang="pt-BR" baseline="-25000" dirty="0" smtClean="0"/>
              <a:t>2</a:t>
            </a:r>
            <a:r>
              <a:rPr lang="pt-BR" dirty="0" smtClean="0"/>
              <a:t>O (↑)</a:t>
            </a:r>
          </a:p>
          <a:p>
            <a:r>
              <a:rPr lang="pt-BR" dirty="0" smtClean="0"/>
              <a:t>Coloração: límpido e incolor (turvo – neutrófilos; xantocromia – hemorragia subaracnóidea)</a:t>
            </a:r>
          </a:p>
          <a:p>
            <a:r>
              <a:rPr lang="pt-BR" dirty="0" smtClean="0"/>
              <a:t>Contagem de células: até 4/mm3 (&gt;500/mm3; &gt;70% neutrófilos; </a:t>
            </a:r>
            <a:r>
              <a:rPr lang="pt-BR" i="1" dirty="0" smtClean="0"/>
              <a:t>Listeria</a:t>
            </a:r>
            <a:r>
              <a:rPr lang="pt-BR" i="1" dirty="0" smtClean="0"/>
              <a:t> </a:t>
            </a:r>
            <a:r>
              <a:rPr lang="pt-BR" i="1" dirty="0" smtClean="0"/>
              <a:t>monocytogene</a:t>
            </a:r>
            <a:r>
              <a:rPr lang="pt-BR" dirty="0" smtClean="0"/>
              <a:t>s</a:t>
            </a:r>
            <a:r>
              <a:rPr lang="pt-BR" dirty="0" smtClean="0"/>
              <a:t> pode mononucleares)</a:t>
            </a:r>
          </a:p>
          <a:p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Diagnóstico laboratorial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28596" y="1857364"/>
            <a:ext cx="8229600" cy="4525963"/>
          </a:xfrm>
        </p:spPr>
        <p:txBody>
          <a:bodyPr>
            <a:normAutofit/>
          </a:bodyPr>
          <a:lstStyle/>
          <a:p>
            <a:r>
              <a:rPr lang="pt-BR" dirty="0" smtClean="0"/>
              <a:t>Estudo do líquor - valores normais (alterações):</a:t>
            </a:r>
          </a:p>
          <a:p>
            <a:r>
              <a:rPr lang="pt-BR" dirty="0" smtClean="0"/>
              <a:t>Bioquímica: </a:t>
            </a:r>
          </a:p>
          <a:p>
            <a:pPr>
              <a:buNone/>
            </a:pPr>
            <a:r>
              <a:rPr lang="pt-BR" dirty="0" smtClean="0"/>
              <a:t>-  Glicose &gt; 2/3 do valor sérico (&lt;40mg/dl ou </a:t>
            </a:r>
            <a:r>
              <a:rPr lang="pt-BR" dirty="0" smtClean="0"/>
              <a:t>glic</a:t>
            </a:r>
            <a:r>
              <a:rPr lang="pt-BR" dirty="0" smtClean="0"/>
              <a:t>. liquórica/sérica &lt; 0,4);</a:t>
            </a:r>
          </a:p>
          <a:p>
            <a:pPr>
              <a:buFontTx/>
              <a:buChar char="-"/>
            </a:pPr>
            <a:r>
              <a:rPr lang="pt-BR" dirty="0" smtClean="0"/>
              <a:t>Proteínas totais: geralmente &lt; 30mg/dl, mas varia com a idade (&gt;45mg/dl)</a:t>
            </a:r>
          </a:p>
          <a:p>
            <a:endParaRPr lang="pt-BR" dirty="0" smtClean="0"/>
          </a:p>
          <a:p>
            <a:endParaRPr lang="pt-BR" dirty="0" smtClean="0"/>
          </a:p>
          <a:p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Diagnóstico laboratorial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28596" y="2000240"/>
            <a:ext cx="8229600" cy="4525963"/>
          </a:xfrm>
        </p:spPr>
        <p:txBody>
          <a:bodyPr/>
          <a:lstStyle/>
          <a:p>
            <a:r>
              <a:rPr lang="pt-BR" dirty="0" smtClean="0"/>
              <a:t>Estudo do líquor - valores normais (alterações):</a:t>
            </a:r>
          </a:p>
          <a:p>
            <a:r>
              <a:rPr lang="pt-BR" dirty="0" smtClean="0"/>
              <a:t>Aglutinação pelo látex ou </a:t>
            </a:r>
            <a:r>
              <a:rPr lang="pt-BR" dirty="0" smtClean="0"/>
              <a:t>contraimunoeletroforese</a:t>
            </a:r>
            <a:r>
              <a:rPr lang="pt-BR" dirty="0" smtClean="0"/>
              <a:t>: pesquisa de Ag bacterianos - ↑especificidade; ↓sensibilidade</a:t>
            </a:r>
          </a:p>
          <a:p>
            <a:r>
              <a:rPr lang="pt-BR" dirty="0" smtClean="0"/>
              <a:t>Exame microbiológico - </a:t>
            </a:r>
            <a:r>
              <a:rPr lang="pt-BR" dirty="0" smtClean="0"/>
              <a:t>gram</a:t>
            </a:r>
            <a:r>
              <a:rPr lang="pt-BR" dirty="0" smtClean="0"/>
              <a:t> ou cultura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Tratamento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 smtClean="0"/>
              <a:t>Emergência infecciosa</a:t>
            </a:r>
          </a:p>
          <a:p>
            <a:r>
              <a:rPr lang="pt-BR" dirty="0" smtClean="0"/>
              <a:t>Glicocorticóides: </a:t>
            </a:r>
          </a:p>
          <a:p>
            <a:pPr>
              <a:buFontTx/>
              <a:buChar char="-"/>
            </a:pPr>
            <a:r>
              <a:rPr lang="pt-BR" dirty="0" smtClean="0"/>
              <a:t>↓ produção de </a:t>
            </a:r>
            <a:r>
              <a:rPr lang="pt-BR" dirty="0" smtClean="0"/>
              <a:t>citocinas</a:t>
            </a:r>
            <a:r>
              <a:rPr lang="pt-BR" dirty="0" smtClean="0"/>
              <a:t> inflamatórias no líquor – principalmente com </a:t>
            </a:r>
            <a:r>
              <a:rPr lang="pt-BR" i="1" dirty="0" smtClean="0"/>
              <a:t>Haemophilus</a:t>
            </a:r>
            <a:r>
              <a:rPr lang="pt-BR" dirty="0" smtClean="0"/>
              <a:t> e pneumococo</a:t>
            </a:r>
          </a:p>
          <a:p>
            <a:pPr>
              <a:buFontTx/>
              <a:buChar char="-"/>
            </a:pPr>
            <a:r>
              <a:rPr lang="pt-BR" dirty="0" smtClean="0"/>
              <a:t>Iniciado 20 minutos antes do ATB</a:t>
            </a:r>
          </a:p>
          <a:p>
            <a:r>
              <a:rPr lang="pt-BR" dirty="0" smtClean="0"/>
              <a:t>Isolamento respiratório por 24h – </a:t>
            </a:r>
            <a:r>
              <a:rPr lang="pt-BR" dirty="0" smtClean="0"/>
              <a:t>meningococo</a:t>
            </a:r>
            <a:r>
              <a:rPr lang="pt-BR" dirty="0" smtClean="0"/>
              <a:t> e </a:t>
            </a:r>
            <a:r>
              <a:rPr lang="pt-BR" dirty="0" smtClean="0"/>
              <a:t>hemófilo</a:t>
            </a:r>
            <a:endParaRPr lang="pt-BR" dirty="0" smtClean="0"/>
          </a:p>
          <a:p>
            <a:pPr>
              <a:buFontTx/>
              <a:buChar char="-"/>
            </a:pPr>
            <a:endParaRPr lang="pt-BR" dirty="0" smtClean="0"/>
          </a:p>
          <a:p>
            <a:pPr>
              <a:buFontTx/>
              <a:buChar char="-"/>
            </a:pPr>
            <a:endParaRPr lang="pt-BR" dirty="0" smtClean="0"/>
          </a:p>
          <a:p>
            <a:pPr>
              <a:buFontTx/>
              <a:buChar char="-"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Tratamento 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 smtClean="0"/>
              <a:t>HV com solução </a:t>
            </a:r>
            <a:r>
              <a:rPr lang="pt-BR" dirty="0" smtClean="0"/>
              <a:t>isosmolar</a:t>
            </a:r>
            <a:r>
              <a:rPr lang="pt-BR" dirty="0" smtClean="0"/>
              <a:t> evitando a </a:t>
            </a:r>
            <a:r>
              <a:rPr lang="pt-BR" dirty="0" smtClean="0"/>
              <a:t>hiperhidratação</a:t>
            </a:r>
            <a:r>
              <a:rPr lang="pt-BR" dirty="0" smtClean="0"/>
              <a:t> – piora SIADH e edema cerebral</a:t>
            </a:r>
          </a:p>
          <a:p>
            <a:r>
              <a:rPr lang="pt-BR" dirty="0" smtClean="0"/>
              <a:t>Manitol, elevação de cabeceira</a:t>
            </a:r>
          </a:p>
          <a:p>
            <a:r>
              <a:rPr lang="pt-BR" dirty="0" smtClean="0"/>
              <a:t>Diazepam</a:t>
            </a:r>
            <a:r>
              <a:rPr lang="pt-BR" dirty="0" smtClean="0"/>
              <a:t> – convulsões; </a:t>
            </a:r>
            <a:r>
              <a:rPr lang="pt-BR" dirty="0" smtClean="0"/>
              <a:t>hidantoína</a:t>
            </a:r>
            <a:r>
              <a:rPr lang="pt-BR" dirty="0" smtClean="0"/>
              <a:t> ou fenobarbital para o controle</a:t>
            </a:r>
          </a:p>
          <a:p>
            <a:r>
              <a:rPr lang="pt-BR" dirty="0" smtClean="0"/>
              <a:t>Repetir punção em 24-36h – pneumococo ou casos que não evoluem bem</a:t>
            </a:r>
          </a:p>
          <a:p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Tratamento</a:t>
            </a:r>
            <a:endParaRPr lang="pt-BR" dirty="0"/>
          </a:p>
        </p:txBody>
      </p:sp>
      <p:pic>
        <p:nvPicPr>
          <p:cNvPr id="4099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00034" y="1571612"/>
            <a:ext cx="8079901" cy="4453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Tratamento</a:t>
            </a:r>
            <a:endParaRPr lang="pt-BR" dirty="0"/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1785925"/>
            <a:ext cx="9144000" cy="39020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Complicações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pt-BR" dirty="0" smtClean="0"/>
              <a:t>Coma: edema + </a:t>
            </a:r>
            <a:r>
              <a:rPr lang="pt-BR" dirty="0" smtClean="0"/>
              <a:t>herniação</a:t>
            </a:r>
            <a:r>
              <a:rPr lang="pt-BR" dirty="0" smtClean="0"/>
              <a:t>/ lesão cortical difusa</a:t>
            </a:r>
          </a:p>
          <a:p>
            <a:r>
              <a:rPr lang="pt-BR" dirty="0" smtClean="0"/>
              <a:t>Choque séptico</a:t>
            </a:r>
          </a:p>
          <a:p>
            <a:r>
              <a:rPr lang="pt-BR" dirty="0" smtClean="0"/>
              <a:t>SIADH</a:t>
            </a:r>
          </a:p>
          <a:p>
            <a:r>
              <a:rPr lang="pt-BR" dirty="0" smtClean="0"/>
              <a:t>Efusão subdural estéril (retorno de febre, irritabilidade, convulsões, vômitos)</a:t>
            </a:r>
          </a:p>
          <a:p>
            <a:r>
              <a:rPr lang="pt-BR" dirty="0" smtClean="0"/>
              <a:t>Empiema</a:t>
            </a:r>
            <a:r>
              <a:rPr lang="pt-BR" dirty="0" smtClean="0"/>
              <a:t> subdural</a:t>
            </a:r>
          </a:p>
          <a:p>
            <a:r>
              <a:rPr lang="pt-BR" dirty="0" smtClean="0"/>
              <a:t>Ventriculite (geralmente – demora no início do </a:t>
            </a:r>
            <a:r>
              <a:rPr lang="pt-BR" dirty="0" smtClean="0"/>
              <a:t>tto</a:t>
            </a:r>
            <a:r>
              <a:rPr lang="pt-BR" dirty="0" smtClean="0"/>
              <a:t>)</a:t>
            </a:r>
          </a:p>
          <a:p>
            <a:r>
              <a:rPr lang="pt-BR" dirty="0" smtClean="0"/>
              <a:t>Hidrocefalia</a:t>
            </a:r>
          </a:p>
          <a:p>
            <a:r>
              <a:rPr lang="pt-BR" dirty="0" smtClean="0"/>
              <a:t>Lesão nervo facial/</a:t>
            </a:r>
            <a:r>
              <a:rPr lang="pt-BR" dirty="0" smtClean="0"/>
              <a:t>vestibulococlear</a:t>
            </a:r>
            <a:endParaRPr lang="pt-BR" dirty="0" smtClean="0"/>
          </a:p>
          <a:p>
            <a:r>
              <a:rPr lang="pt-BR" dirty="0" smtClean="0"/>
              <a:t>Sequelas: retardo psicomotor, surdez, epilepsia 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Profilaxia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 smtClean="0"/>
              <a:t>Meningococo</a:t>
            </a:r>
            <a:r>
              <a:rPr lang="pt-BR" dirty="0" smtClean="0"/>
              <a:t>:</a:t>
            </a:r>
          </a:p>
          <a:p>
            <a:pPr>
              <a:buFontTx/>
              <a:buChar char="-"/>
            </a:pPr>
            <a:r>
              <a:rPr lang="pt-BR" dirty="0" smtClean="0"/>
              <a:t>Contatos familiares e íntimos</a:t>
            </a:r>
          </a:p>
          <a:p>
            <a:pPr>
              <a:buFontTx/>
              <a:buChar char="-"/>
            </a:pPr>
            <a:r>
              <a:rPr lang="pt-BR" dirty="0" smtClean="0"/>
              <a:t>Contato por 4h/dia, 5-7 dias</a:t>
            </a:r>
          </a:p>
          <a:p>
            <a:pPr>
              <a:buFontTx/>
              <a:buChar char="-"/>
            </a:pPr>
            <a:r>
              <a:rPr lang="pt-BR" dirty="0" smtClean="0"/>
              <a:t>Profissionais de saúde: envolvidos em procedimentos/</a:t>
            </a:r>
            <a:r>
              <a:rPr lang="pt-BR" dirty="0" smtClean="0"/>
              <a:t>fundoscopia</a:t>
            </a:r>
            <a:r>
              <a:rPr lang="pt-BR" dirty="0" smtClean="0"/>
              <a:t> – candidatos</a:t>
            </a:r>
          </a:p>
          <a:p>
            <a:pPr>
              <a:buFontTx/>
              <a:buChar char="-"/>
            </a:pPr>
            <a:r>
              <a:rPr lang="pt-BR" dirty="0" smtClean="0"/>
              <a:t>1ª escolha: </a:t>
            </a:r>
            <a:r>
              <a:rPr lang="pt-BR" dirty="0" smtClean="0"/>
              <a:t>rifampicina</a:t>
            </a:r>
            <a:r>
              <a:rPr lang="pt-BR" dirty="0" smtClean="0"/>
              <a:t>/2dias</a:t>
            </a:r>
          </a:p>
          <a:p>
            <a:pPr>
              <a:buFontTx/>
              <a:buChar char="-"/>
            </a:pPr>
            <a:r>
              <a:rPr lang="pt-BR" dirty="0" smtClean="0"/>
              <a:t>Vacinação em surtos ou epidemias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Profilaxia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28596" y="1928802"/>
            <a:ext cx="8229600" cy="4525963"/>
          </a:xfrm>
        </p:spPr>
        <p:txBody>
          <a:bodyPr/>
          <a:lstStyle/>
          <a:p>
            <a:r>
              <a:rPr lang="pt-BR" i="1" dirty="0" smtClean="0"/>
              <a:t>Hemophylus</a:t>
            </a:r>
            <a:r>
              <a:rPr lang="pt-BR" dirty="0" smtClean="0"/>
              <a:t>:</a:t>
            </a:r>
          </a:p>
          <a:p>
            <a:pPr>
              <a:buFontTx/>
              <a:buChar char="-"/>
            </a:pPr>
            <a:r>
              <a:rPr lang="pt-BR" dirty="0" smtClean="0"/>
              <a:t>Contatos familiares somente quando &lt; de 5 anos, além do caso índice – exceto vacinadas</a:t>
            </a:r>
          </a:p>
          <a:p>
            <a:pPr>
              <a:buFontTx/>
              <a:buChar char="-"/>
            </a:pPr>
            <a:r>
              <a:rPr lang="pt-BR" dirty="0" smtClean="0"/>
              <a:t>Creches ou escolas com menores de 2 anos e na ocorrência de 2° caso confirmado</a:t>
            </a:r>
          </a:p>
          <a:p>
            <a:pPr>
              <a:buFontTx/>
              <a:buChar char="-"/>
            </a:pPr>
            <a:r>
              <a:rPr lang="pt-BR" dirty="0" smtClean="0"/>
              <a:t>1ª escolha: </a:t>
            </a:r>
            <a:r>
              <a:rPr lang="pt-BR" dirty="0" smtClean="0"/>
              <a:t>rifampicina</a:t>
            </a:r>
            <a:r>
              <a:rPr lang="pt-BR" dirty="0" smtClean="0"/>
              <a:t>/4dias</a:t>
            </a:r>
          </a:p>
          <a:p>
            <a:pPr>
              <a:buFontTx/>
              <a:buChar char="-"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Meningites virais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pt-BR" dirty="0" smtClean="0"/>
              <a:t>Vírus da caxumba, Epstein-</a:t>
            </a:r>
            <a:r>
              <a:rPr lang="pt-BR" dirty="0" smtClean="0"/>
              <a:t>Barr</a:t>
            </a:r>
            <a:r>
              <a:rPr lang="pt-BR" dirty="0" smtClean="0"/>
              <a:t>, </a:t>
            </a:r>
            <a:r>
              <a:rPr lang="pt-BR" dirty="0" smtClean="0"/>
              <a:t>enterovírus</a:t>
            </a:r>
            <a:r>
              <a:rPr lang="pt-BR" dirty="0" smtClean="0"/>
              <a:t> outros (</a:t>
            </a:r>
            <a:r>
              <a:rPr lang="pt-BR" i="1" dirty="0" smtClean="0"/>
              <a:t>Cocksackie</a:t>
            </a:r>
            <a:r>
              <a:rPr lang="pt-BR" i="1" dirty="0" smtClean="0"/>
              <a:t>, </a:t>
            </a:r>
            <a:r>
              <a:rPr lang="pt-BR" i="1" dirty="0" smtClean="0"/>
              <a:t>echovirus</a:t>
            </a:r>
            <a:r>
              <a:rPr lang="pt-BR" dirty="0" smtClean="0"/>
              <a:t>, </a:t>
            </a:r>
            <a:r>
              <a:rPr lang="pt-BR" dirty="0" smtClean="0"/>
              <a:t>etc</a:t>
            </a:r>
            <a:r>
              <a:rPr lang="pt-BR" dirty="0" smtClean="0"/>
              <a:t>), CMV, HIV</a:t>
            </a:r>
          </a:p>
          <a:p>
            <a:r>
              <a:rPr lang="pt-BR" dirty="0" smtClean="0"/>
              <a:t>QC: início agudo, náuseas, vômitos, diarréia, cefaléia, </a:t>
            </a:r>
            <a:r>
              <a:rPr lang="pt-BR" dirty="0" smtClean="0"/>
              <a:t>rash</a:t>
            </a:r>
            <a:r>
              <a:rPr lang="pt-BR" dirty="0" smtClean="0"/>
              <a:t> </a:t>
            </a:r>
            <a:r>
              <a:rPr lang="pt-BR" dirty="0" smtClean="0"/>
              <a:t>maculopapular</a:t>
            </a:r>
            <a:r>
              <a:rPr lang="pt-BR" dirty="0" smtClean="0"/>
              <a:t>. </a:t>
            </a:r>
          </a:p>
          <a:p>
            <a:pPr>
              <a:buFontTx/>
              <a:buChar char="-"/>
            </a:pPr>
            <a:r>
              <a:rPr lang="pt-BR" dirty="0" smtClean="0"/>
              <a:t>IVAS/↑parótidas (</a:t>
            </a:r>
            <a:r>
              <a:rPr lang="pt-BR" dirty="0" smtClean="0"/>
              <a:t>paramixovírus</a:t>
            </a:r>
            <a:r>
              <a:rPr lang="pt-BR" dirty="0" smtClean="0"/>
              <a:t>) podem preceder</a:t>
            </a:r>
          </a:p>
          <a:p>
            <a:r>
              <a:rPr lang="pt-BR" dirty="0" smtClean="0"/>
              <a:t>Diagnóstico: análise do líquor, sorologia pareada, cultura de secreções da nasofaringe, </a:t>
            </a:r>
            <a:r>
              <a:rPr lang="pt-BR" dirty="0" smtClean="0"/>
              <a:t>coprocultura</a:t>
            </a:r>
            <a:r>
              <a:rPr lang="pt-BR" dirty="0" smtClean="0"/>
              <a:t> para vírus (</a:t>
            </a:r>
            <a:r>
              <a:rPr lang="pt-BR" dirty="0" smtClean="0"/>
              <a:t>enteroviroses</a:t>
            </a:r>
            <a:r>
              <a:rPr lang="pt-BR" dirty="0" smtClean="0"/>
              <a:t>)</a:t>
            </a:r>
          </a:p>
          <a:p>
            <a:r>
              <a:rPr lang="pt-BR" dirty="0" smtClean="0"/>
              <a:t>Tratamento: suporte (+ isolamento na caxumba)</a:t>
            </a:r>
          </a:p>
          <a:p>
            <a:pPr>
              <a:buFontTx/>
              <a:buChar char="-"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42910" y="2571744"/>
            <a:ext cx="7772400" cy="1470025"/>
          </a:xfrm>
        </p:spPr>
        <p:txBody>
          <a:bodyPr/>
          <a:lstStyle/>
          <a:p>
            <a:r>
              <a:rPr lang="pt-BR" dirty="0" smtClean="0"/>
              <a:t>Convulsão febril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Definições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71472" y="1428736"/>
            <a:ext cx="8056987" cy="5255843"/>
          </a:xfrm>
        </p:spPr>
        <p:txBody>
          <a:bodyPr>
            <a:normAutofit fontScale="77500" lnSpcReduction="20000"/>
          </a:bodyPr>
          <a:lstStyle/>
          <a:p>
            <a:r>
              <a:rPr lang="pt-BR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Convulsões</a:t>
            </a:r>
            <a:r>
              <a:rPr lang="pt-BR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: </a:t>
            </a:r>
          </a:p>
          <a:p>
            <a:pPr>
              <a:buNone/>
            </a:pPr>
            <a:r>
              <a:rPr lang="pt-BR" dirty="0" smtClean="0">
                <a:solidFill>
                  <a:schemeClr val="tx1"/>
                </a:solidFill>
              </a:rPr>
              <a:t>- Contrações </a:t>
            </a:r>
            <a:r>
              <a:rPr lang="pt-BR" dirty="0">
                <a:solidFill>
                  <a:schemeClr val="tx1"/>
                </a:solidFill>
              </a:rPr>
              <a:t>musculares anormais sustentadas ou </a:t>
            </a:r>
            <a:r>
              <a:rPr lang="pt-BR" dirty="0" smtClean="0">
                <a:solidFill>
                  <a:schemeClr val="tx1"/>
                </a:solidFill>
              </a:rPr>
              <a:t>ininterruptas.</a:t>
            </a:r>
          </a:p>
          <a:p>
            <a:r>
              <a:rPr lang="pt-BR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Epilepsia</a:t>
            </a:r>
            <a:r>
              <a:rPr lang="pt-BR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:</a:t>
            </a:r>
          </a:p>
          <a:p>
            <a:pPr>
              <a:buNone/>
            </a:pPr>
            <a:r>
              <a:rPr lang="pt-BR" dirty="0" smtClean="0">
                <a:solidFill>
                  <a:schemeClr val="tx1"/>
                </a:solidFill>
              </a:rPr>
              <a:t>- Doença neurológica crônica caracterizada por crises epilépticas recorrentes</a:t>
            </a:r>
            <a:r>
              <a:rPr lang="pt-BR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.</a:t>
            </a:r>
          </a:p>
          <a:p>
            <a:r>
              <a:rPr lang="pt-BR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Crises Epilépticas</a:t>
            </a:r>
            <a:r>
              <a:rPr lang="pt-BR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:</a:t>
            </a:r>
          </a:p>
          <a:p>
            <a:pPr>
              <a:buNone/>
            </a:pPr>
            <a:r>
              <a:rPr lang="pt-BR" dirty="0" smtClean="0"/>
              <a:t>- </a:t>
            </a:r>
            <a:r>
              <a:rPr lang="pt-BR" dirty="0" smtClean="0">
                <a:solidFill>
                  <a:schemeClr val="tx1"/>
                </a:solidFill>
              </a:rPr>
              <a:t>Manifestação transitória de sinais e/ou sintomas devidos a atividade excessiva ou síncrona de neurônios cerebrais.</a:t>
            </a:r>
          </a:p>
          <a:p>
            <a:r>
              <a:rPr lang="pt-BR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Crise Epiléptica Febril</a:t>
            </a:r>
            <a:r>
              <a:rPr lang="pt-BR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:</a:t>
            </a:r>
          </a:p>
          <a:p>
            <a:pPr>
              <a:buNone/>
            </a:pPr>
            <a:r>
              <a:rPr lang="pt-BR" dirty="0" smtClean="0">
                <a:solidFill>
                  <a:schemeClr val="tx1"/>
                </a:solidFill>
              </a:rPr>
              <a:t>- Evento que ocorre na infância, geralmente entre 3 meses e 5 anos, associado à febre, sem evidência de infecção do sistema nervoso central (SNC) ou cauda definida, excluindo-se crianças com crises não febris prévias.</a:t>
            </a:r>
          </a:p>
          <a:p>
            <a:pPr marL="0" indent="0">
              <a:buNone/>
            </a:pPr>
            <a:endParaRPr lang="pt-BR" dirty="0" smtClean="0"/>
          </a:p>
          <a:p>
            <a:pPr>
              <a:buFont typeface="Wingdings" panose="05000000000000000000" pitchFamily="2" charset="2"/>
              <a:buChar char="q"/>
            </a:pPr>
            <a:endParaRPr lang="pt-BR" dirty="0" smtClean="0"/>
          </a:p>
          <a:p>
            <a:pPr>
              <a:buFont typeface="Wingdings" panose="05000000000000000000" pitchFamily="2" charset="2"/>
              <a:buChar char="q"/>
            </a:pPr>
            <a:endParaRPr lang="pt-BR" dirty="0" smtClean="0"/>
          </a:p>
          <a:p>
            <a:pPr>
              <a:buFont typeface="Wingdings" panose="05000000000000000000" pitchFamily="2" charset="2"/>
              <a:buChar char="§"/>
            </a:pPr>
            <a:endParaRPr lang="pt-BR" dirty="0" smtClean="0"/>
          </a:p>
          <a:p>
            <a:pPr>
              <a:buFont typeface="Wingdings" panose="05000000000000000000" pitchFamily="2" charset="2"/>
              <a:buChar char="§"/>
            </a:pPr>
            <a:endParaRPr lang="pt-BR" dirty="0"/>
          </a:p>
          <a:p>
            <a:endParaRPr lang="pt-BR" dirty="0" smtClean="0"/>
          </a:p>
        </p:txBody>
      </p:sp>
    </p:spTree>
    <p:extLst>
      <p:ext uri="{BB962C8B-B14F-4D97-AF65-F5344CB8AC3E}">
        <p14:creationId xmlns:p14="http://schemas.microsoft.com/office/powerpoint/2010/main" val="1962923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Epidemiologia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pt-BR" dirty="0">
                <a:cs typeface="Times New Roman" panose="02020603050405020304" pitchFamily="18" charset="0"/>
              </a:rPr>
              <a:t>Forma mais comum de crise epiléptica na </a:t>
            </a:r>
            <a:r>
              <a:rPr lang="pt-BR" dirty="0" smtClean="0">
                <a:cs typeface="Times New Roman" panose="02020603050405020304" pitchFamily="18" charset="0"/>
              </a:rPr>
              <a:t>infância</a:t>
            </a:r>
          </a:p>
          <a:p>
            <a:r>
              <a:rPr lang="pt-BR" dirty="0" smtClean="0">
                <a:cs typeface="Times New Roman" panose="02020603050405020304" pitchFamily="18" charset="0"/>
              </a:rPr>
              <a:t>2 </a:t>
            </a:r>
            <a:r>
              <a:rPr lang="pt-BR" dirty="0">
                <a:cs typeface="Times New Roman" panose="02020603050405020304" pitchFamily="18" charset="0"/>
              </a:rPr>
              <a:t>a 5% de todas </a:t>
            </a:r>
            <a:r>
              <a:rPr lang="pt-BR" dirty="0" smtClean="0">
                <a:cs typeface="Times New Roman" panose="02020603050405020304" pitchFamily="18" charset="0"/>
              </a:rPr>
              <a:t>crianças</a:t>
            </a:r>
          </a:p>
          <a:p>
            <a:r>
              <a:rPr lang="pt-BR" dirty="0" smtClean="0">
                <a:cs typeface="Times New Roman" panose="02020603050405020304" pitchFamily="18" charset="0"/>
              </a:rPr>
              <a:t>Incidência ↑2-3x - história familiar de convulsão febril</a:t>
            </a:r>
          </a:p>
          <a:p>
            <a:r>
              <a:rPr lang="pt-BR" dirty="0" smtClean="0">
                <a:cs typeface="Times New Roman" panose="02020603050405020304" pitchFamily="18" charset="0"/>
              </a:rPr>
              <a:t>Leve </a:t>
            </a:r>
            <a:r>
              <a:rPr lang="pt-BR" dirty="0">
                <a:cs typeface="Times New Roman" panose="02020603050405020304" pitchFamily="18" charset="0"/>
              </a:rPr>
              <a:t>predomínio no sexo </a:t>
            </a:r>
            <a:r>
              <a:rPr lang="pt-BR" dirty="0" smtClean="0">
                <a:cs typeface="Times New Roman" panose="02020603050405020304" pitchFamily="18" charset="0"/>
              </a:rPr>
              <a:t>masculino</a:t>
            </a:r>
          </a:p>
          <a:p>
            <a:r>
              <a:rPr lang="pt-BR" dirty="0" smtClean="0">
                <a:cs typeface="Times New Roman" panose="02020603050405020304" pitchFamily="18" charset="0"/>
              </a:rPr>
              <a:t>Principalmente 6 </a:t>
            </a:r>
            <a:r>
              <a:rPr lang="pt-BR" dirty="0">
                <a:cs typeface="Times New Roman" panose="02020603050405020304" pitchFamily="18" charset="0"/>
              </a:rPr>
              <a:t>meses </a:t>
            </a:r>
            <a:r>
              <a:rPr lang="pt-BR" dirty="0" smtClean="0">
                <a:cs typeface="Times New Roman" panose="02020603050405020304" pitchFamily="18" charset="0"/>
              </a:rPr>
              <a:t>- </a:t>
            </a:r>
            <a:r>
              <a:rPr lang="pt-BR" dirty="0">
                <a:cs typeface="Times New Roman" panose="02020603050405020304" pitchFamily="18" charset="0"/>
              </a:rPr>
              <a:t>5 anos (pico aos 18 </a:t>
            </a:r>
            <a:r>
              <a:rPr lang="pt-BR" dirty="0" smtClean="0">
                <a:cs typeface="Times New Roman" panose="02020603050405020304" pitchFamily="18" charset="0"/>
              </a:rPr>
              <a:t>meses)</a:t>
            </a:r>
          </a:p>
          <a:p>
            <a:r>
              <a:rPr lang="en-US" dirty="0" smtClean="0"/>
              <a:t>Incomum</a:t>
            </a:r>
            <a:r>
              <a:rPr lang="en-US" dirty="0" smtClean="0"/>
              <a:t> a </a:t>
            </a:r>
            <a:r>
              <a:rPr lang="en-US" dirty="0" smtClean="0"/>
              <a:t>ocorrência</a:t>
            </a:r>
            <a:r>
              <a:rPr lang="en-US" dirty="0" smtClean="0"/>
              <a:t> </a:t>
            </a:r>
            <a:r>
              <a:rPr lang="en-US" dirty="0"/>
              <a:t>de </a:t>
            </a:r>
            <a:r>
              <a:rPr lang="en-US" dirty="0" smtClean="0"/>
              <a:t>1° </a:t>
            </a:r>
            <a:r>
              <a:rPr lang="en-US" dirty="0"/>
              <a:t>episódio</a:t>
            </a:r>
            <a:r>
              <a:rPr lang="en-US" dirty="0"/>
              <a:t> </a:t>
            </a:r>
            <a:r>
              <a:rPr lang="en-US" dirty="0" smtClean="0"/>
              <a:t>&gt; 6 </a:t>
            </a:r>
            <a:r>
              <a:rPr lang="en-US" dirty="0" smtClean="0"/>
              <a:t>anos</a:t>
            </a:r>
            <a:endParaRPr lang="en-US" dirty="0"/>
          </a:p>
          <a:p>
            <a:r>
              <a:rPr lang="en-US" dirty="0" smtClean="0"/>
              <a:t>Geralmente</a:t>
            </a:r>
            <a:r>
              <a:rPr lang="en-US" dirty="0" smtClean="0"/>
              <a:t> </a:t>
            </a:r>
            <a:r>
              <a:rPr lang="en-US" dirty="0" smtClean="0"/>
              <a:t>associada</a:t>
            </a:r>
            <a:r>
              <a:rPr lang="en-US" dirty="0" smtClean="0"/>
              <a:t> a </a:t>
            </a:r>
            <a:r>
              <a:rPr lang="en-US" dirty="0" smtClean="0"/>
              <a:t>infecção</a:t>
            </a:r>
            <a:r>
              <a:rPr lang="en-US" dirty="0" smtClean="0"/>
              <a:t> viral</a:t>
            </a:r>
          </a:p>
          <a:p>
            <a:r>
              <a:rPr lang="en-US" dirty="0" smtClean="0"/>
              <a:t>Normalmente</a:t>
            </a:r>
            <a:r>
              <a:rPr lang="en-US" dirty="0" smtClean="0"/>
              <a:t> </a:t>
            </a:r>
            <a:r>
              <a:rPr lang="en-US" dirty="0" smtClean="0"/>
              <a:t>ocorre</a:t>
            </a:r>
            <a:r>
              <a:rPr lang="en-US" dirty="0" smtClean="0"/>
              <a:t> no 1° </a:t>
            </a:r>
            <a:r>
              <a:rPr lang="en-US" dirty="0" smtClean="0"/>
              <a:t>dia</a:t>
            </a:r>
            <a:r>
              <a:rPr lang="en-US" dirty="0" smtClean="0"/>
              <a:t> de </a:t>
            </a:r>
            <a:r>
              <a:rPr lang="en-US" dirty="0" smtClean="0"/>
              <a:t>febre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endParaRPr lang="en-US" dirty="0"/>
          </a:p>
          <a:p>
            <a:endParaRPr lang="pt-BR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pt-BR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446211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Fatores de Risco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00034" y="2071678"/>
            <a:ext cx="8229600" cy="4525963"/>
          </a:xfrm>
        </p:spPr>
        <p:txBody>
          <a:bodyPr/>
          <a:lstStyle/>
          <a:p>
            <a:r>
              <a:rPr lang="pt-BR" dirty="0" smtClean="0"/>
              <a:t>Febre &gt; 38°C</a:t>
            </a:r>
          </a:p>
          <a:p>
            <a:r>
              <a:rPr lang="pt-BR" dirty="0" smtClean="0"/>
              <a:t>História familiar positiva (mais importante)</a:t>
            </a:r>
          </a:p>
          <a:p>
            <a:r>
              <a:rPr lang="pt-BR" dirty="0" smtClean="0"/>
              <a:t>Infecção atual</a:t>
            </a:r>
          </a:p>
          <a:p>
            <a:r>
              <a:rPr lang="pt-BR" dirty="0" smtClean="0"/>
              <a:t>Prematuridade</a:t>
            </a:r>
          </a:p>
          <a:p>
            <a:r>
              <a:rPr lang="pt-BR" dirty="0" smtClean="0"/>
              <a:t>Necessidade de cuidados intensivos</a:t>
            </a:r>
          </a:p>
          <a:p>
            <a:r>
              <a:rPr lang="pt-BR" dirty="0" smtClean="0"/>
              <a:t>Atraso no desenvolvimento </a:t>
            </a:r>
            <a:r>
              <a:rPr lang="pt-BR" dirty="0" smtClean="0"/>
              <a:t>neuropsicomotor</a:t>
            </a:r>
            <a:endParaRPr lang="pt-BR" dirty="0" smtClean="0"/>
          </a:p>
          <a:p>
            <a:pPr marL="0" indent="0">
              <a:buNone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81637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Fisiopatologia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00034" y="1500175"/>
            <a:ext cx="8131210" cy="4889476"/>
          </a:xfrm>
        </p:spPr>
        <p:txBody>
          <a:bodyPr>
            <a:normAutofit/>
          </a:bodyPr>
          <a:lstStyle/>
          <a:p>
            <a:r>
              <a:rPr lang="pt-BR" dirty="0" smtClean="0"/>
              <a:t>Cérebro infantil é mais vulnerável devido maior número de neurotransmissores excitatórios </a:t>
            </a:r>
          </a:p>
          <a:p>
            <a:r>
              <a:rPr lang="en-US" dirty="0" smtClean="0"/>
              <a:t>Febre</a:t>
            </a:r>
            <a:r>
              <a:rPr lang="en-US" dirty="0" smtClean="0"/>
              <a:t> ↓ </a:t>
            </a:r>
            <a:r>
              <a:rPr lang="en-US" dirty="0"/>
              <a:t>limiar</a:t>
            </a:r>
            <a:r>
              <a:rPr lang="en-US" dirty="0"/>
              <a:t> </a:t>
            </a:r>
            <a:r>
              <a:rPr lang="en-US" dirty="0"/>
              <a:t>em</a:t>
            </a:r>
            <a:r>
              <a:rPr lang="en-US" dirty="0"/>
              <a:t> </a:t>
            </a:r>
            <a:r>
              <a:rPr lang="en-US" dirty="0"/>
              <a:t>crianças</a:t>
            </a:r>
            <a:r>
              <a:rPr lang="en-US" dirty="0"/>
              <a:t> </a:t>
            </a:r>
            <a:r>
              <a:rPr lang="en-US" dirty="0"/>
              <a:t>susceptíveis</a:t>
            </a:r>
            <a:r>
              <a:rPr lang="en-US" dirty="0"/>
              <a:t>, </a:t>
            </a:r>
            <a:r>
              <a:rPr lang="en-US" dirty="0"/>
              <a:t>podendo</a:t>
            </a:r>
            <a:r>
              <a:rPr lang="en-US" dirty="0"/>
              <a:t> </a:t>
            </a:r>
            <a:r>
              <a:rPr lang="en-US" dirty="0"/>
              <a:t>estar</a:t>
            </a:r>
            <a:r>
              <a:rPr lang="en-US" dirty="0"/>
              <a:t> </a:t>
            </a:r>
            <a:r>
              <a:rPr lang="en-US" dirty="0"/>
              <a:t>relacionada</a:t>
            </a:r>
            <a:r>
              <a:rPr lang="en-US" dirty="0"/>
              <a:t> com:</a:t>
            </a:r>
          </a:p>
          <a:p>
            <a:pPr marL="342900" lvl="1" indent="-342900">
              <a:buFont typeface="Arial" panose="020B0604020202020204" pitchFamily="34" charset="0"/>
              <a:buChar char="•"/>
            </a:pPr>
            <a:r>
              <a:rPr lang="en-US" sz="2200" dirty="0" smtClean="0"/>
              <a:t>Imaturidade</a:t>
            </a:r>
            <a:r>
              <a:rPr lang="en-US" sz="2200" dirty="0" smtClean="0"/>
              <a:t> </a:t>
            </a:r>
            <a:r>
              <a:rPr lang="en-US" sz="2200" dirty="0"/>
              <a:t>do SNC</a:t>
            </a:r>
          </a:p>
          <a:p>
            <a:pPr marL="342900" lvl="1" indent="-342900">
              <a:buFont typeface="Arial" panose="020B0604020202020204" pitchFamily="34" charset="0"/>
              <a:buChar char="•"/>
            </a:pPr>
            <a:r>
              <a:rPr lang="en-US" sz="2200" dirty="0"/>
              <a:t>Fatores </a:t>
            </a:r>
            <a:r>
              <a:rPr lang="en-US" sz="2200" dirty="0"/>
              <a:t>induzidos</a:t>
            </a:r>
            <a:r>
              <a:rPr lang="en-US" sz="2200" dirty="0"/>
              <a:t> </a:t>
            </a:r>
            <a:r>
              <a:rPr lang="en-US" sz="2200" dirty="0"/>
              <a:t>pela</a:t>
            </a:r>
            <a:r>
              <a:rPr lang="en-US" sz="2200" dirty="0"/>
              <a:t> </a:t>
            </a:r>
            <a:r>
              <a:rPr lang="en-US" sz="2200" dirty="0"/>
              <a:t>febre</a:t>
            </a:r>
            <a:r>
              <a:rPr lang="en-US" sz="2200" dirty="0"/>
              <a:t> (ex: </a:t>
            </a:r>
            <a:r>
              <a:rPr lang="en-US" sz="2200" dirty="0"/>
              <a:t>interleucina</a:t>
            </a:r>
            <a:r>
              <a:rPr lang="en-US" sz="2200" dirty="0"/>
              <a:t> 1 </a:t>
            </a:r>
            <a:r>
              <a:rPr lang="en-US" sz="2200" dirty="0" smtClean="0"/>
              <a:t>beta) - </a:t>
            </a:r>
            <a:r>
              <a:rPr lang="en-US" sz="2200" dirty="0" smtClean="0"/>
              <a:t>podem</a:t>
            </a:r>
            <a:r>
              <a:rPr lang="en-US" sz="2200" dirty="0" smtClean="0"/>
              <a:t> </a:t>
            </a:r>
            <a:r>
              <a:rPr lang="en-US" sz="2200" dirty="0"/>
              <a:t>atuar</a:t>
            </a:r>
            <a:r>
              <a:rPr lang="en-US" sz="2200" dirty="0"/>
              <a:t> </a:t>
            </a:r>
            <a:r>
              <a:rPr lang="en-US" sz="2200" dirty="0"/>
              <a:t>como</a:t>
            </a:r>
            <a:r>
              <a:rPr lang="en-US" sz="2200" dirty="0"/>
              <a:t> </a:t>
            </a:r>
            <a:r>
              <a:rPr lang="en-US" sz="2200" dirty="0"/>
              <a:t>pró-convulsivantes</a:t>
            </a:r>
            <a:endParaRPr lang="en-US" sz="2200" dirty="0"/>
          </a:p>
          <a:p>
            <a:pPr marL="342900" lvl="1" indent="-342900">
              <a:buFont typeface="Arial" panose="020B0604020202020204" pitchFamily="34" charset="0"/>
              <a:buChar char="•"/>
            </a:pPr>
            <a:r>
              <a:rPr lang="en-US" dirty="0"/>
              <a:t>Canais </a:t>
            </a:r>
            <a:r>
              <a:rPr lang="en-US" dirty="0"/>
              <a:t>iônicos</a:t>
            </a:r>
            <a:r>
              <a:rPr lang="en-US" dirty="0"/>
              <a:t> </a:t>
            </a:r>
            <a:r>
              <a:rPr lang="en-US" dirty="0"/>
              <a:t>cerebrais</a:t>
            </a:r>
            <a:r>
              <a:rPr lang="en-US" dirty="0"/>
              <a:t> </a:t>
            </a:r>
            <a:r>
              <a:rPr lang="en-US" dirty="0"/>
              <a:t>sensíveis</a:t>
            </a:r>
            <a:r>
              <a:rPr lang="en-US" dirty="0"/>
              <a:t> à </a:t>
            </a:r>
            <a:r>
              <a:rPr lang="en-US" dirty="0"/>
              <a:t>temperatura</a:t>
            </a:r>
            <a:endParaRPr lang="en-US" dirty="0"/>
          </a:p>
          <a:p>
            <a:pPr marL="0" indent="0">
              <a:buNone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58100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Fisiopatologia</a:t>
            </a:r>
            <a:endParaRPr lang="pt-BR" dirty="0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5852" y="2643182"/>
            <a:ext cx="6686550" cy="3090752"/>
          </a:xfrm>
        </p:spPr>
      </p:pic>
    </p:spTree>
    <p:extLst>
      <p:ext uri="{BB962C8B-B14F-4D97-AF65-F5344CB8AC3E}">
        <p14:creationId xmlns:p14="http://schemas.microsoft.com/office/powerpoint/2010/main" val="520715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Classificação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00034" y="1357298"/>
            <a:ext cx="8128425" cy="5233073"/>
          </a:xfrm>
        </p:spPr>
        <p:txBody>
          <a:bodyPr>
            <a:normAutofit fontScale="92500" lnSpcReduction="10000"/>
          </a:bodyPr>
          <a:lstStyle/>
          <a:p>
            <a:r>
              <a:rPr lang="pt-BR" b="1" dirty="0"/>
              <a:t>Crises simples (80</a:t>
            </a:r>
            <a:r>
              <a:rPr lang="pt-BR" b="1" dirty="0" smtClean="0"/>
              <a:t>%):</a:t>
            </a:r>
          </a:p>
          <a:p>
            <a:pPr marL="740664" lvl="1">
              <a:buFont typeface="Wide Latin" pitchFamily="18" charset="0"/>
              <a:buChar char="-"/>
              <a:defRPr/>
            </a:pPr>
            <a:r>
              <a:rPr lang="pt-BR" dirty="0"/>
              <a:t>generalizadas</a:t>
            </a:r>
          </a:p>
          <a:p>
            <a:pPr marL="740664" lvl="1">
              <a:buFont typeface="Wide Latin" pitchFamily="18" charset="0"/>
              <a:buChar char="-"/>
              <a:defRPr/>
            </a:pPr>
            <a:r>
              <a:rPr lang="pt-BR" dirty="0"/>
              <a:t>duração </a:t>
            </a:r>
            <a:r>
              <a:rPr lang="pt-BR" dirty="0" smtClean="0"/>
              <a:t>˂ </a:t>
            </a:r>
            <a:r>
              <a:rPr lang="pt-BR" dirty="0"/>
              <a:t>15 min </a:t>
            </a:r>
          </a:p>
          <a:p>
            <a:pPr marL="740664" lvl="1">
              <a:buFont typeface="Wide Latin" pitchFamily="18" charset="0"/>
              <a:buChar char="-"/>
              <a:defRPr/>
            </a:pPr>
            <a:r>
              <a:rPr lang="pt-BR" dirty="0"/>
              <a:t>resolvem-se espontaneamente </a:t>
            </a:r>
          </a:p>
          <a:p>
            <a:pPr marL="740664" lvl="1">
              <a:buFont typeface="Wide Latin" pitchFamily="18" charset="0"/>
              <a:buChar char="-"/>
              <a:defRPr/>
            </a:pPr>
            <a:r>
              <a:rPr lang="pt-BR" dirty="0"/>
              <a:t>ocorrem até em 24 </a:t>
            </a:r>
            <a:r>
              <a:rPr lang="pt-BR" dirty="0" smtClean="0"/>
              <a:t>horas</a:t>
            </a:r>
            <a:endParaRPr lang="pt-BR" dirty="0"/>
          </a:p>
          <a:p>
            <a:pPr marL="740664" lvl="1">
              <a:buFont typeface="Wide Latin" pitchFamily="18" charset="0"/>
              <a:buChar char="-"/>
              <a:defRPr/>
            </a:pPr>
            <a:r>
              <a:rPr lang="pt-BR" dirty="0" smtClean="0"/>
              <a:t>˂ </a:t>
            </a:r>
            <a:r>
              <a:rPr lang="pt-BR" dirty="0"/>
              <a:t>risco de complicações </a:t>
            </a:r>
          </a:p>
          <a:p>
            <a:pPr marL="342900" lvl="8" indent="-342900"/>
            <a:r>
              <a:rPr lang="pt-BR" sz="2600" b="1" dirty="0"/>
              <a:t>Crises complexas (20%) </a:t>
            </a:r>
            <a:r>
              <a:rPr lang="pt-BR" sz="2600" dirty="0" smtClean="0"/>
              <a:t>:</a:t>
            </a:r>
          </a:p>
          <a:p>
            <a:pPr marL="740664" lvl="1">
              <a:buFont typeface="Wide Latin" pitchFamily="18" charset="0"/>
              <a:buChar char="-"/>
              <a:defRPr/>
            </a:pPr>
            <a:r>
              <a:rPr lang="pt-BR" dirty="0"/>
              <a:t>quadros focais </a:t>
            </a:r>
          </a:p>
          <a:p>
            <a:pPr marL="740664" lvl="1">
              <a:buFont typeface="Wide Latin" pitchFamily="18" charset="0"/>
              <a:buChar char="-"/>
              <a:defRPr/>
            </a:pPr>
            <a:r>
              <a:rPr lang="pt-BR" dirty="0"/>
              <a:t>duração </a:t>
            </a:r>
            <a:r>
              <a:rPr lang="pt-BR" dirty="0" smtClean="0"/>
              <a:t>&gt; </a:t>
            </a:r>
            <a:r>
              <a:rPr lang="pt-BR" dirty="0"/>
              <a:t>15 min (podendo </a:t>
            </a:r>
            <a:r>
              <a:rPr lang="pt-BR" dirty="0" smtClean="0"/>
              <a:t>→estado </a:t>
            </a:r>
            <a:r>
              <a:rPr lang="pt-BR" dirty="0"/>
              <a:t>de mal epiléptico) </a:t>
            </a:r>
          </a:p>
          <a:p>
            <a:pPr marL="740664" lvl="1">
              <a:buFont typeface="Wide Latin" pitchFamily="18" charset="0"/>
              <a:buChar char="-"/>
              <a:defRPr/>
            </a:pPr>
            <a:r>
              <a:rPr lang="pt-BR" dirty="0"/>
              <a:t>crise recorrente na mesma doença febril, ou em até 24 horas do </a:t>
            </a:r>
            <a:r>
              <a:rPr lang="pt-BR" dirty="0" smtClean="0"/>
              <a:t>1° </a:t>
            </a:r>
            <a:r>
              <a:rPr lang="pt-BR" dirty="0"/>
              <a:t>episódio</a:t>
            </a:r>
          </a:p>
          <a:p>
            <a:pPr marL="342900" lvl="8" indent="-342900"/>
            <a:endParaRPr lang="pt-BR" sz="1800" dirty="0"/>
          </a:p>
          <a:p>
            <a:endParaRPr lang="pt-BR" dirty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410295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Quadro Clínico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28596" y="1857364"/>
            <a:ext cx="8229600" cy="4525963"/>
          </a:xfrm>
        </p:spPr>
        <p:txBody>
          <a:bodyPr>
            <a:normAutofit fontScale="92500" lnSpcReduction="20000"/>
          </a:bodyPr>
          <a:lstStyle/>
          <a:p>
            <a:r>
              <a:rPr lang="pt-BR" b="1" dirty="0"/>
              <a:t>Sintomas: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pt-BR" dirty="0"/>
              <a:t>Febre isolada (25</a:t>
            </a:r>
            <a:r>
              <a:rPr lang="pt-BR" dirty="0" smtClean="0"/>
              <a:t>% dos pacientes);</a:t>
            </a:r>
            <a:endParaRPr lang="pt-BR" dirty="0"/>
          </a:p>
          <a:p>
            <a:pPr>
              <a:buFont typeface="Arial" panose="020B0604020202020204" pitchFamily="34" charset="0"/>
              <a:buChar char="•"/>
            </a:pPr>
            <a:r>
              <a:rPr lang="pt-BR" dirty="0"/>
              <a:t>Sintomas da doença </a:t>
            </a:r>
            <a:r>
              <a:rPr lang="pt-BR" dirty="0" smtClean="0"/>
              <a:t>subjacente</a:t>
            </a:r>
            <a:r>
              <a:rPr lang="pt-BR" dirty="0"/>
              <a:t>;</a:t>
            </a:r>
            <a:endParaRPr lang="pt-BR" b="1" dirty="0" smtClean="0"/>
          </a:p>
          <a:p>
            <a:r>
              <a:rPr lang="pt-BR" b="1" dirty="0" smtClean="0"/>
              <a:t>Sinais: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pt-BR" dirty="0" smtClean="0"/>
              <a:t>Febre &gt;39°C (75% dos pacientes);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pt-BR" dirty="0" smtClean="0"/>
              <a:t>Sonolência;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pt-BR" dirty="0" smtClean="0"/>
              <a:t>Ataxia;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pt-BR" dirty="0"/>
              <a:t>Exame neurológico </a:t>
            </a:r>
            <a:r>
              <a:rPr lang="pt-BR" dirty="0" smtClean="0"/>
              <a:t>normal (crise simples);</a:t>
            </a:r>
            <a:endParaRPr lang="pt-BR" dirty="0"/>
          </a:p>
          <a:p>
            <a:pPr>
              <a:buFont typeface="Arial" panose="020B0604020202020204" pitchFamily="34" charset="0"/>
              <a:buChar char="•"/>
            </a:pPr>
            <a:r>
              <a:rPr lang="pt-BR" dirty="0" smtClean="0"/>
              <a:t>Sinais focais (crise complexa).</a:t>
            </a:r>
          </a:p>
        </p:txBody>
      </p:sp>
    </p:spTree>
    <p:extLst>
      <p:ext uri="{BB962C8B-B14F-4D97-AF65-F5344CB8AC3E}">
        <p14:creationId xmlns:p14="http://schemas.microsoft.com/office/powerpoint/2010/main" val="2786479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Evolução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71472" y="2428868"/>
            <a:ext cx="8059772" cy="4625011"/>
          </a:xfrm>
        </p:spPr>
        <p:txBody>
          <a:bodyPr/>
          <a:lstStyle/>
          <a:p>
            <a:r>
              <a:rPr lang="pt-BR" sz="2800" dirty="0" smtClean="0"/>
              <a:t>Recorrência de convulsão no mesmo episódio febril é observada em 1-20% dos pacientes.</a:t>
            </a:r>
          </a:p>
          <a:p>
            <a:r>
              <a:rPr lang="pt-BR" sz="2800" dirty="0"/>
              <a:t>Cerca de 2-4% evidenciam a longo prazo serem portadores de epilepsia, risco </a:t>
            </a:r>
            <a:r>
              <a:rPr lang="pt-BR" sz="2800" dirty="0" smtClean="0"/>
              <a:t>2-4x &gt; em relação à  </a:t>
            </a:r>
            <a:r>
              <a:rPr lang="pt-BR" sz="2800" dirty="0"/>
              <a:t>população </a:t>
            </a:r>
            <a:r>
              <a:rPr lang="pt-BR" sz="2800" dirty="0" smtClean="0"/>
              <a:t>geral.</a:t>
            </a:r>
          </a:p>
          <a:p>
            <a:pPr marL="0" indent="0">
              <a:buNone/>
            </a:pPr>
            <a:r>
              <a:rPr lang="pt-BR" sz="3600" dirty="0" smtClean="0"/>
              <a:t> </a:t>
            </a:r>
            <a:endParaRPr lang="pt-BR" sz="3600" dirty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234782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Diagnóstico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28596" y="1643050"/>
            <a:ext cx="8229600" cy="4525963"/>
          </a:xfrm>
        </p:spPr>
        <p:txBody>
          <a:bodyPr/>
          <a:lstStyle/>
          <a:p>
            <a:r>
              <a:rPr lang="pt-BR" sz="2800" dirty="0" smtClean="0"/>
              <a:t>Diagnóstico é feito por exclusão;</a:t>
            </a:r>
          </a:p>
          <a:p>
            <a:r>
              <a:rPr lang="pt-BR" sz="2800" dirty="0" smtClean="0"/>
              <a:t>Suspeita quando há historia de febre (&gt;37,8°C) e crise epiléptica;</a:t>
            </a:r>
          </a:p>
          <a:p>
            <a:r>
              <a:rPr lang="pt-BR" sz="2800" dirty="0"/>
              <a:t>Sinais agudos ou subagudos de comprometimento do SNC - </a:t>
            </a:r>
            <a:r>
              <a:rPr lang="pt-BR" sz="2800" dirty="0" smtClean="0"/>
              <a:t>↓ consciência </a:t>
            </a:r>
            <a:r>
              <a:rPr lang="pt-BR" sz="2800" dirty="0"/>
              <a:t>(exceto período pós crítico imediato e sedação medicamentosa), sinais de hipertensão intracraniana (abaulamento de fontanela, vômitos, estrabismo) e sinais meníngeos.</a:t>
            </a:r>
          </a:p>
          <a:p>
            <a:endParaRPr lang="pt-BR" dirty="0" smtClean="0"/>
          </a:p>
          <a:p>
            <a:pPr marL="0" indent="0">
              <a:buNone/>
            </a:pPr>
            <a:endParaRPr lang="pt-BR" dirty="0" smtClean="0"/>
          </a:p>
          <a:p>
            <a:endParaRPr lang="pt-BR" dirty="0" smtClean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23979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Testes Diagnósticos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42910" y="1500174"/>
            <a:ext cx="8072494" cy="4500594"/>
          </a:xfrm>
        </p:spPr>
        <p:txBody>
          <a:bodyPr>
            <a:normAutofit fontScale="92500" lnSpcReduction="20000"/>
          </a:bodyPr>
          <a:lstStyle/>
          <a:p>
            <a:pPr>
              <a:buFont typeface="Arial" charset="0"/>
              <a:buChar char="•"/>
              <a:defRPr/>
            </a:pPr>
            <a:r>
              <a:rPr lang="en-US" sz="2600" dirty="0"/>
              <a:t>HC, </a:t>
            </a:r>
            <a:r>
              <a:rPr lang="en-US" sz="2600" dirty="0"/>
              <a:t>glicemia</a:t>
            </a:r>
            <a:r>
              <a:rPr lang="en-US" sz="2600" dirty="0"/>
              <a:t>, </a:t>
            </a:r>
            <a:r>
              <a:rPr lang="en-US" sz="2600" dirty="0"/>
              <a:t>eletrólitos</a:t>
            </a:r>
            <a:r>
              <a:rPr lang="en-US" sz="2600" dirty="0"/>
              <a:t>, </a:t>
            </a:r>
            <a:r>
              <a:rPr lang="en-US" sz="2600" dirty="0" smtClean="0"/>
              <a:t>EAS (</a:t>
            </a:r>
            <a:r>
              <a:rPr lang="en-US" sz="2600" dirty="0"/>
              <a:t>s</a:t>
            </a:r>
            <a:r>
              <a:rPr lang="en-US" sz="2600" dirty="0" smtClean="0"/>
              <a:t>olicitar</a:t>
            </a:r>
            <a:r>
              <a:rPr lang="en-US" sz="2600" dirty="0" smtClean="0"/>
              <a:t> </a:t>
            </a:r>
            <a:r>
              <a:rPr lang="en-US" sz="2600" dirty="0" smtClean="0"/>
              <a:t>sempre</a:t>
            </a:r>
            <a:r>
              <a:rPr lang="en-US" sz="2600" dirty="0" smtClean="0"/>
              <a:t>)</a:t>
            </a:r>
          </a:p>
          <a:p>
            <a:pPr>
              <a:buFont typeface="Arial" charset="0"/>
              <a:buChar char="•"/>
              <a:defRPr/>
            </a:pPr>
            <a:r>
              <a:rPr lang="en-US" sz="2600" dirty="0" smtClean="0"/>
              <a:t>Avaliação</a:t>
            </a:r>
            <a:r>
              <a:rPr lang="en-US" sz="2600" dirty="0" smtClean="0"/>
              <a:t> </a:t>
            </a:r>
            <a:r>
              <a:rPr lang="en-US" sz="2600" dirty="0" smtClean="0"/>
              <a:t>toxicológica</a:t>
            </a:r>
            <a:r>
              <a:rPr lang="en-US" sz="2600" dirty="0" smtClean="0"/>
              <a:t> (</a:t>
            </a:r>
            <a:r>
              <a:rPr lang="en-US" sz="2600" dirty="0" smtClean="0"/>
              <a:t>intoxicação</a:t>
            </a:r>
            <a:r>
              <a:rPr lang="en-US" sz="2600" dirty="0" smtClean="0"/>
              <a:t> </a:t>
            </a:r>
            <a:r>
              <a:rPr lang="en-US" sz="2600" dirty="0" smtClean="0"/>
              <a:t>exógena</a:t>
            </a:r>
            <a:r>
              <a:rPr lang="en-US" sz="2600" dirty="0" smtClean="0"/>
              <a:t>)</a:t>
            </a:r>
            <a:endParaRPr lang="en-US" sz="2600" dirty="0"/>
          </a:p>
          <a:p>
            <a:pPr>
              <a:buFont typeface="Arial" charset="0"/>
              <a:buChar char="•"/>
              <a:defRPr/>
            </a:pPr>
            <a:r>
              <a:rPr lang="en-US" sz="2600" dirty="0"/>
              <a:t>Punção</a:t>
            </a:r>
            <a:r>
              <a:rPr lang="en-US" sz="2600" dirty="0"/>
              <a:t> </a:t>
            </a:r>
            <a:r>
              <a:rPr lang="en-US" sz="2600" dirty="0"/>
              <a:t>lombar</a:t>
            </a:r>
            <a:r>
              <a:rPr lang="en-US" sz="2600" dirty="0"/>
              <a:t>:</a:t>
            </a:r>
          </a:p>
          <a:p>
            <a:pPr lvl="1">
              <a:buFont typeface="Arial" charset="0"/>
              <a:buChar char="–"/>
              <a:defRPr/>
            </a:pPr>
            <a:r>
              <a:rPr lang="en-US" sz="2600" dirty="0"/>
              <a:t>Suspeita</a:t>
            </a:r>
            <a:r>
              <a:rPr lang="en-US" sz="2600" dirty="0"/>
              <a:t> de </a:t>
            </a:r>
            <a:r>
              <a:rPr lang="en-US" sz="2600" dirty="0"/>
              <a:t>infecção</a:t>
            </a:r>
            <a:r>
              <a:rPr lang="en-US" sz="2600" dirty="0"/>
              <a:t> do SNC</a:t>
            </a:r>
          </a:p>
          <a:p>
            <a:pPr lvl="1">
              <a:buFont typeface="Arial" charset="0"/>
              <a:buChar char="–"/>
              <a:defRPr/>
            </a:pPr>
            <a:r>
              <a:rPr lang="en-US" sz="2600" dirty="0" smtClean="0"/>
              <a:t>&lt; </a:t>
            </a:r>
            <a:r>
              <a:rPr lang="en-US" sz="2600" dirty="0"/>
              <a:t>18 </a:t>
            </a:r>
            <a:r>
              <a:rPr lang="en-US" sz="2600" dirty="0"/>
              <a:t>meses</a:t>
            </a:r>
            <a:r>
              <a:rPr lang="en-US" sz="2600" dirty="0"/>
              <a:t> </a:t>
            </a:r>
            <a:r>
              <a:rPr lang="en-US" sz="2600" dirty="0"/>
              <a:t>podem</a:t>
            </a:r>
            <a:r>
              <a:rPr lang="en-US" sz="2600" dirty="0"/>
              <a:t> n</a:t>
            </a:r>
            <a:r>
              <a:rPr lang="pt-BR" sz="2600" dirty="0"/>
              <a:t>ão</a:t>
            </a:r>
            <a:r>
              <a:rPr lang="pt-BR" sz="2600" dirty="0"/>
              <a:t> demonstrar sinais clínicos</a:t>
            </a:r>
            <a:endParaRPr lang="en-US" sz="2600" dirty="0"/>
          </a:p>
          <a:p>
            <a:pPr>
              <a:buFont typeface="Arial" charset="0"/>
              <a:buChar char="•"/>
              <a:defRPr/>
            </a:pPr>
            <a:r>
              <a:rPr lang="en-US" sz="2600" dirty="0"/>
              <a:t>EEG:</a:t>
            </a:r>
          </a:p>
          <a:p>
            <a:pPr lvl="1">
              <a:buFont typeface="Arial" charset="0"/>
              <a:buChar char="–"/>
              <a:defRPr/>
            </a:pPr>
            <a:r>
              <a:rPr lang="en-US" sz="2600" dirty="0" smtClean="0"/>
              <a:t>Crises </a:t>
            </a:r>
            <a:r>
              <a:rPr lang="en-US" sz="2600" dirty="0" smtClean="0"/>
              <a:t>complexas</a:t>
            </a:r>
            <a:r>
              <a:rPr lang="en-US" sz="2600" dirty="0"/>
              <a:t>, </a:t>
            </a:r>
            <a:r>
              <a:rPr lang="en-US" sz="2600" dirty="0"/>
              <a:t>sinais</a:t>
            </a:r>
            <a:r>
              <a:rPr lang="en-US" sz="2600" dirty="0"/>
              <a:t> </a:t>
            </a:r>
            <a:r>
              <a:rPr lang="en-US" sz="2600" dirty="0"/>
              <a:t>focais</a:t>
            </a:r>
            <a:r>
              <a:rPr lang="en-US" sz="2600" dirty="0"/>
              <a:t>, </a:t>
            </a:r>
            <a:r>
              <a:rPr lang="en-US" sz="2600" dirty="0"/>
              <a:t>história</a:t>
            </a:r>
            <a:r>
              <a:rPr lang="en-US" sz="2600" dirty="0"/>
              <a:t> de </a:t>
            </a:r>
            <a:r>
              <a:rPr lang="en-US" sz="2600" dirty="0" smtClean="0"/>
              <a:t> </a:t>
            </a:r>
            <a:r>
              <a:rPr lang="en-US" sz="2600" dirty="0" smtClean="0"/>
              <a:t>desenvolvimento</a:t>
            </a:r>
            <a:r>
              <a:rPr lang="en-US" sz="2600" dirty="0" smtClean="0"/>
              <a:t> </a:t>
            </a:r>
            <a:r>
              <a:rPr lang="en-US" sz="2600" dirty="0"/>
              <a:t>neurológico</a:t>
            </a:r>
            <a:r>
              <a:rPr lang="en-US" sz="2600" dirty="0"/>
              <a:t> </a:t>
            </a:r>
            <a:r>
              <a:rPr lang="en-US" sz="2600" dirty="0"/>
              <a:t>anormal</a:t>
            </a:r>
            <a:r>
              <a:rPr lang="en-US" sz="2600" dirty="0"/>
              <a:t>.</a:t>
            </a:r>
          </a:p>
          <a:p>
            <a:pPr lvl="1">
              <a:buFont typeface="Arial" charset="0"/>
              <a:buChar char="–"/>
              <a:defRPr/>
            </a:pPr>
            <a:r>
              <a:rPr lang="en-US" sz="2600" dirty="0"/>
              <a:t>Após</a:t>
            </a:r>
            <a:r>
              <a:rPr lang="en-US" sz="2600" dirty="0"/>
              <a:t> 2 </a:t>
            </a:r>
            <a:r>
              <a:rPr lang="en-US" sz="2600" dirty="0"/>
              <a:t>semanas</a:t>
            </a:r>
            <a:r>
              <a:rPr lang="en-US" sz="2600" dirty="0"/>
              <a:t> do </a:t>
            </a:r>
            <a:r>
              <a:rPr lang="en-US" sz="2600" dirty="0"/>
              <a:t>quadro</a:t>
            </a:r>
            <a:r>
              <a:rPr lang="en-US" sz="2600" dirty="0"/>
              <a:t> </a:t>
            </a:r>
            <a:r>
              <a:rPr lang="en-US" sz="2600" dirty="0"/>
              <a:t>inicial</a:t>
            </a:r>
            <a:r>
              <a:rPr lang="en-US" sz="2600" dirty="0"/>
              <a:t>.</a:t>
            </a:r>
          </a:p>
          <a:p>
            <a:pPr>
              <a:buFont typeface="Arial" charset="0"/>
              <a:buChar char="•"/>
              <a:defRPr/>
            </a:pPr>
            <a:r>
              <a:rPr lang="en-US" sz="2600" dirty="0"/>
              <a:t>TC / RNM:</a:t>
            </a:r>
          </a:p>
          <a:p>
            <a:pPr lvl="1">
              <a:buFont typeface="Arial" charset="0"/>
              <a:buChar char="–"/>
              <a:defRPr/>
            </a:pPr>
            <a:r>
              <a:rPr lang="en-US" sz="2600" dirty="0"/>
              <a:t>Suspeita</a:t>
            </a:r>
            <a:r>
              <a:rPr lang="en-US" sz="2600" dirty="0"/>
              <a:t> de </a:t>
            </a:r>
            <a:r>
              <a:rPr lang="en-US" sz="2600" dirty="0"/>
              <a:t>lesões</a:t>
            </a:r>
            <a:r>
              <a:rPr lang="en-US" sz="2600" dirty="0"/>
              <a:t> </a:t>
            </a:r>
            <a:r>
              <a:rPr lang="en-US" sz="2600" dirty="0"/>
              <a:t>cerebrais</a:t>
            </a:r>
            <a:r>
              <a:rPr lang="en-US" sz="2600" dirty="0"/>
              <a:t> </a:t>
            </a:r>
            <a:r>
              <a:rPr lang="en-US" sz="2600" dirty="0"/>
              <a:t>traumáticas</a:t>
            </a:r>
            <a:endParaRPr lang="en-US" sz="2600" dirty="0"/>
          </a:p>
          <a:p>
            <a:pPr lvl="1">
              <a:buFont typeface="Arial" charset="0"/>
              <a:buChar char="–"/>
              <a:defRPr/>
            </a:pPr>
            <a:r>
              <a:rPr lang="en-US" sz="2600" dirty="0"/>
              <a:t>Déficits</a:t>
            </a:r>
            <a:r>
              <a:rPr lang="en-US" sz="2600" dirty="0"/>
              <a:t> </a:t>
            </a:r>
            <a:r>
              <a:rPr lang="en-US" sz="2600" dirty="0"/>
              <a:t>neurológicos</a:t>
            </a:r>
            <a:r>
              <a:rPr lang="en-US" sz="2600" dirty="0"/>
              <a:t> </a:t>
            </a:r>
            <a:r>
              <a:rPr lang="en-US" sz="2600" dirty="0" smtClean="0"/>
              <a:t>focais</a:t>
            </a: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2976018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Tratamento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785786" y="1285860"/>
            <a:ext cx="7842673" cy="5572141"/>
          </a:xfrm>
        </p:spPr>
        <p:txBody>
          <a:bodyPr>
            <a:normAutofit fontScale="77500" lnSpcReduction="20000"/>
          </a:bodyPr>
          <a:lstStyle/>
          <a:p>
            <a:r>
              <a:rPr lang="pt-BR" b="1" dirty="0" smtClean="0"/>
              <a:t>Orientação na crise:</a:t>
            </a:r>
          </a:p>
          <a:p>
            <a:pPr marL="411480">
              <a:buFont typeface="Wingdings"/>
              <a:buChar char=""/>
              <a:defRPr/>
            </a:pPr>
            <a:r>
              <a:rPr lang="pt-BR" dirty="0"/>
              <a:t>Acalmar os pais e explicar sobre a benignidade do ocorrido</a:t>
            </a:r>
          </a:p>
          <a:p>
            <a:pPr marL="411480">
              <a:buFont typeface="Wingdings"/>
              <a:buChar char=""/>
              <a:defRPr/>
            </a:pPr>
            <a:r>
              <a:rPr lang="pt-BR" dirty="0"/>
              <a:t>Durante a febre:</a:t>
            </a:r>
          </a:p>
          <a:p>
            <a:pPr marL="740664" lvl="1">
              <a:buFont typeface="Wingdings"/>
              <a:buChar char=""/>
              <a:defRPr/>
            </a:pPr>
            <a:r>
              <a:rPr lang="pt-BR" dirty="0"/>
              <a:t>Uso de antitérmico regular</a:t>
            </a:r>
          </a:p>
          <a:p>
            <a:pPr marL="740664" lvl="1">
              <a:buFont typeface="Wingdings"/>
              <a:buChar char=""/>
              <a:defRPr/>
            </a:pPr>
            <a:r>
              <a:rPr lang="pt-BR" dirty="0"/>
              <a:t>Não agasalhar muito</a:t>
            </a:r>
          </a:p>
          <a:p>
            <a:pPr marL="740664" lvl="1">
              <a:buFont typeface="Wingdings"/>
              <a:buChar char=""/>
              <a:defRPr/>
            </a:pPr>
            <a:r>
              <a:rPr lang="pt-BR" dirty="0"/>
              <a:t>Evitar banhos com água quente</a:t>
            </a:r>
          </a:p>
          <a:p>
            <a:pPr marL="740664" lvl="1">
              <a:buFont typeface="Wingdings"/>
              <a:buChar char=""/>
              <a:defRPr/>
            </a:pPr>
            <a:r>
              <a:rPr lang="pt-BR" dirty="0"/>
              <a:t>Usar compressas frias nas axilas e virilhas</a:t>
            </a:r>
          </a:p>
          <a:p>
            <a:pPr marL="411480">
              <a:buFont typeface="Wingdings"/>
              <a:buChar char=""/>
              <a:defRPr/>
            </a:pPr>
            <a:r>
              <a:rPr lang="pt-BR" dirty="0"/>
              <a:t>Durante a crise: </a:t>
            </a:r>
          </a:p>
          <a:p>
            <a:pPr marL="740664" lvl="1">
              <a:buFont typeface="Wingdings"/>
              <a:buChar char=""/>
              <a:defRPr/>
            </a:pPr>
            <a:r>
              <a:rPr lang="pt-BR" dirty="0"/>
              <a:t>Deitar paciente em superfície lisa, em decúbito lateral, com a cabeça apoiada e não introduzir objetos na boca da criança</a:t>
            </a:r>
          </a:p>
          <a:p>
            <a:pPr marL="740664" lvl="1">
              <a:buFont typeface="Wingdings"/>
              <a:buChar char=""/>
              <a:defRPr/>
            </a:pPr>
            <a:r>
              <a:rPr lang="pt-BR" dirty="0"/>
              <a:t>Procurar atendimento médico se crise </a:t>
            </a:r>
            <a:r>
              <a:rPr lang="pt-BR" dirty="0" smtClean="0"/>
              <a:t>durar &gt; </a:t>
            </a:r>
            <a:r>
              <a:rPr lang="pt-BR" dirty="0"/>
              <a:t>5 minutos ou presença de cianose intensa</a:t>
            </a:r>
          </a:p>
          <a:p>
            <a:pPr marL="740664" lvl="1">
              <a:buFont typeface="Wingdings"/>
              <a:buChar char=""/>
              <a:defRPr/>
            </a:pPr>
            <a:r>
              <a:rPr lang="pt-BR" dirty="0"/>
              <a:t>Orientar quanto ao uso de </a:t>
            </a:r>
            <a:r>
              <a:rPr lang="pt-BR" dirty="0"/>
              <a:t>diazepam</a:t>
            </a:r>
            <a:r>
              <a:rPr lang="pt-BR" dirty="0"/>
              <a:t> gel, via retal, durante a crise</a:t>
            </a:r>
          </a:p>
          <a:p>
            <a:pPr marL="0" indent="0">
              <a:buNone/>
            </a:pPr>
            <a:endParaRPr lang="pt-BR" b="1" dirty="0"/>
          </a:p>
        </p:txBody>
      </p:sp>
    </p:spTree>
    <p:extLst>
      <p:ext uri="{BB962C8B-B14F-4D97-AF65-F5344CB8AC3E}">
        <p14:creationId xmlns:p14="http://schemas.microsoft.com/office/powerpoint/2010/main" val="235665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Tratamento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785786" y="1428736"/>
            <a:ext cx="7842673" cy="5273147"/>
          </a:xfrm>
        </p:spPr>
        <p:txBody>
          <a:bodyPr>
            <a:normAutofit fontScale="92500" lnSpcReduction="10000"/>
          </a:bodyPr>
          <a:lstStyle/>
          <a:p>
            <a:r>
              <a:rPr lang="pt-BR" b="1" dirty="0" smtClean="0"/>
              <a:t>Conduta na crise: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pt-BR" dirty="0" smtClean="0"/>
              <a:t>Interrogar:</a:t>
            </a:r>
            <a:endParaRPr lang="pt-BR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pt-BR" dirty="0"/>
              <a:t>Sintomas neurológicos e epilepsias prévias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pt-BR" dirty="0"/>
              <a:t>Uso crônico de medicações e doses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pt-BR" dirty="0"/>
              <a:t>Doença sistêmica atual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pt-BR" dirty="0"/>
              <a:t>Febre ou infecções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pt-BR" dirty="0"/>
              <a:t>Vômitos, diarreia e jejum prolongado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pt-BR" dirty="0"/>
              <a:t>Trauma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pt-BR" dirty="0"/>
              <a:t>Intoxicação exógena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pt-BR" dirty="0"/>
              <a:t>Vacinação recente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pt-BR" dirty="0"/>
              <a:t>Histórico familiar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324456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Tratamento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71472" y="1428736"/>
            <a:ext cx="8056987" cy="5105879"/>
          </a:xfrm>
        </p:spPr>
        <p:txBody>
          <a:bodyPr>
            <a:normAutofit fontScale="92500" lnSpcReduction="10000"/>
          </a:bodyPr>
          <a:lstStyle/>
          <a:p>
            <a:r>
              <a:rPr lang="pt-BR" b="1" dirty="0" smtClean="0"/>
              <a:t>Na vigência do episódio:</a:t>
            </a:r>
          </a:p>
          <a:p>
            <a:r>
              <a:rPr lang="pt-BR" dirty="0" smtClean="0"/>
              <a:t>Suporte avançado:</a:t>
            </a:r>
            <a:endParaRPr lang="pt-BR" dirty="0"/>
          </a:p>
          <a:p>
            <a:pPr lvl="1"/>
            <a:r>
              <a:rPr lang="pt-BR" dirty="0"/>
              <a:t>Estabilizar coluna cervical</a:t>
            </a:r>
          </a:p>
          <a:p>
            <a:pPr lvl="1"/>
            <a:r>
              <a:rPr lang="pt-BR" dirty="0"/>
              <a:t>Manter as vias aéreas pérvias e a ventilação adequada (aspiração e intubação se necessário)</a:t>
            </a:r>
          </a:p>
          <a:p>
            <a:pPr lvl="1"/>
            <a:r>
              <a:rPr lang="pt-BR" dirty="0"/>
              <a:t>Oxigenioterapia</a:t>
            </a:r>
            <a:r>
              <a:rPr lang="pt-BR" dirty="0"/>
              <a:t> (FiO2 100%)</a:t>
            </a:r>
          </a:p>
          <a:p>
            <a:pPr lvl="1"/>
            <a:r>
              <a:rPr lang="pt-BR" dirty="0"/>
              <a:t>Posicionar paciente para prevenir </a:t>
            </a:r>
            <a:r>
              <a:rPr lang="pt-BR" dirty="0"/>
              <a:t>broncoaspiração</a:t>
            </a:r>
            <a:endParaRPr lang="pt-BR" dirty="0"/>
          </a:p>
          <a:p>
            <a:pPr lvl="1"/>
            <a:r>
              <a:rPr lang="pt-BR" dirty="0"/>
              <a:t>Avaliar presença de instabilidade cardiocirculatória</a:t>
            </a:r>
          </a:p>
          <a:p>
            <a:pPr lvl="1"/>
            <a:r>
              <a:rPr lang="pt-BR" dirty="0"/>
              <a:t>Acesso venoso  para administração de drogas e exames diagnósticos</a:t>
            </a:r>
          </a:p>
          <a:p>
            <a:pPr lvl="2"/>
            <a:r>
              <a:rPr lang="pt-BR" dirty="0"/>
              <a:t>Glicemia capilar, eletrólitos e exame toxicológico</a:t>
            </a:r>
          </a:p>
          <a:p>
            <a:endParaRPr lang="pt-BR" b="1" dirty="0"/>
          </a:p>
        </p:txBody>
      </p:sp>
    </p:spTree>
    <p:extLst>
      <p:ext uri="{BB962C8B-B14F-4D97-AF65-F5344CB8AC3E}">
        <p14:creationId xmlns:p14="http://schemas.microsoft.com/office/powerpoint/2010/main" val="3682055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Tratamento</a:t>
            </a:r>
            <a:endParaRPr lang="pt-BR" dirty="0"/>
          </a:p>
        </p:txBody>
      </p:sp>
      <p:pic>
        <p:nvPicPr>
          <p:cNvPr id="5" name="Espaço Reservado para Conteúdo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2976" y="2143116"/>
            <a:ext cx="2541178" cy="3778250"/>
          </a:xfrm>
        </p:spPr>
      </p:pic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00562" y="2143116"/>
            <a:ext cx="4127896" cy="4188687"/>
          </a:xfrm>
        </p:spPr>
        <p:txBody>
          <a:bodyPr>
            <a:normAutofit/>
          </a:bodyPr>
          <a:lstStyle/>
          <a:p>
            <a:pPr marL="342900" lvl="1" indent="-342900"/>
            <a:r>
              <a:rPr lang="en-US" sz="1800" b="1" dirty="0" smtClean="0">
                <a:solidFill>
                  <a:schemeClr val="tx1"/>
                </a:solidFill>
                <a:latin typeface="Lucida Grande" charset="0"/>
                <a:sym typeface="Lucida Grande" charset="0"/>
              </a:rPr>
              <a:t>EV:</a:t>
            </a:r>
          </a:p>
          <a:p>
            <a:pPr marL="342900" lvl="1" indent="-342900">
              <a:buFont typeface="Wingdings" panose="05000000000000000000" pitchFamily="2" charset="2"/>
              <a:buChar char="§"/>
            </a:pPr>
            <a:r>
              <a:rPr lang="en-US" sz="1800" dirty="0" smtClean="0">
                <a:solidFill>
                  <a:schemeClr val="tx1"/>
                </a:solidFill>
                <a:latin typeface="Lucida Grande" charset="0"/>
                <a:sym typeface="Lucida Grande" charset="0"/>
              </a:rPr>
              <a:t>Dose</a:t>
            </a:r>
            <a:r>
              <a:rPr lang="en-US" sz="1800" dirty="0">
                <a:solidFill>
                  <a:schemeClr val="tx1"/>
                </a:solidFill>
                <a:latin typeface="Lucida Grande" charset="0"/>
                <a:sym typeface="Lucida Grande" charset="0"/>
              </a:rPr>
              <a:t>: 0,1-0,3 </a:t>
            </a:r>
            <a:r>
              <a:rPr lang="en-US" sz="1800" dirty="0" smtClean="0">
                <a:solidFill>
                  <a:schemeClr val="tx1"/>
                </a:solidFill>
                <a:latin typeface="Lucida Grande" charset="0"/>
                <a:sym typeface="Lucida Grande" charset="0"/>
              </a:rPr>
              <a:t>mg/Kg/dose</a:t>
            </a:r>
          </a:p>
          <a:p>
            <a:pPr marL="342900" lvl="1" indent="-342900">
              <a:buFont typeface="Wingdings" panose="05000000000000000000" pitchFamily="2" charset="2"/>
              <a:buChar char="§"/>
            </a:pPr>
            <a:r>
              <a:rPr lang="en-US" sz="1800" dirty="0" smtClean="0">
                <a:solidFill>
                  <a:schemeClr val="tx1"/>
                </a:solidFill>
                <a:latin typeface="Lucida Grande" charset="0"/>
                <a:sym typeface="Lucida Grande" charset="0"/>
              </a:rPr>
              <a:t>Máx</a:t>
            </a:r>
            <a:r>
              <a:rPr lang="en-US" sz="1800" dirty="0">
                <a:solidFill>
                  <a:schemeClr val="tx1"/>
                </a:solidFill>
                <a:latin typeface="Lucida Grande" charset="0"/>
                <a:sym typeface="Lucida Grande" charset="0"/>
              </a:rPr>
              <a:t>: </a:t>
            </a:r>
            <a:r>
              <a:rPr lang="en-US" sz="1800" dirty="0" smtClean="0">
                <a:solidFill>
                  <a:schemeClr val="tx1"/>
                </a:solidFill>
                <a:latin typeface="Lucida Grande" charset="0"/>
                <a:sym typeface="Lucida Grande" charset="0"/>
              </a:rPr>
              <a:t>10mg/dose</a:t>
            </a:r>
          </a:p>
          <a:p>
            <a:pPr marL="342900" lvl="1" indent="-342900">
              <a:buFont typeface="Wingdings" panose="05000000000000000000" pitchFamily="2" charset="2"/>
              <a:buChar char="§"/>
            </a:pPr>
            <a:r>
              <a:rPr lang="en-US" sz="1800" dirty="0" smtClean="0">
                <a:solidFill>
                  <a:schemeClr val="tx1"/>
                </a:solidFill>
                <a:latin typeface="Lucida Grande" charset="0"/>
                <a:sym typeface="Lucida Grande" charset="0"/>
              </a:rPr>
              <a:t>Início </a:t>
            </a:r>
            <a:r>
              <a:rPr lang="en-US" sz="1800" dirty="0">
                <a:solidFill>
                  <a:schemeClr val="tx1"/>
                </a:solidFill>
                <a:latin typeface="Lucida Grande" charset="0"/>
                <a:sym typeface="Lucida Grande" charset="0"/>
              </a:rPr>
              <a:t>da </a:t>
            </a:r>
            <a:r>
              <a:rPr lang="en-US" sz="1800" dirty="0">
                <a:solidFill>
                  <a:schemeClr val="tx1"/>
                </a:solidFill>
                <a:latin typeface="Lucida Grande" charset="0"/>
                <a:sym typeface="Lucida Grande" charset="0"/>
              </a:rPr>
              <a:t>ação</a:t>
            </a:r>
            <a:r>
              <a:rPr lang="en-US" sz="1800" dirty="0">
                <a:solidFill>
                  <a:schemeClr val="tx1"/>
                </a:solidFill>
                <a:latin typeface="Lucida Grande" charset="0"/>
                <a:sym typeface="Lucida Grande" charset="0"/>
              </a:rPr>
              <a:t>: 1-3 min. </a:t>
            </a:r>
            <a:endParaRPr lang="en-US" sz="1800" dirty="0" smtClean="0">
              <a:solidFill>
                <a:schemeClr val="tx1"/>
              </a:solidFill>
              <a:latin typeface="Lucida Grande" charset="0"/>
              <a:sym typeface="Lucida Grande" charset="0"/>
            </a:endParaRPr>
          </a:p>
          <a:p>
            <a:pPr marL="342900" lvl="1" indent="-342900">
              <a:buFont typeface="Wingdings" panose="05000000000000000000" pitchFamily="2" charset="2"/>
              <a:buChar char="§"/>
            </a:pPr>
            <a:r>
              <a:rPr lang="en-US" sz="1800" dirty="0" smtClean="0">
                <a:solidFill>
                  <a:schemeClr val="tx1"/>
                </a:solidFill>
                <a:latin typeface="Lucida Grande" charset="0"/>
                <a:sym typeface="Lucida Grande" charset="0"/>
              </a:rPr>
              <a:t>Duração</a:t>
            </a:r>
            <a:r>
              <a:rPr lang="en-US" sz="1800" dirty="0">
                <a:solidFill>
                  <a:schemeClr val="tx1"/>
                </a:solidFill>
                <a:latin typeface="Lucida Grande" charset="0"/>
                <a:sym typeface="Lucida Grande" charset="0"/>
              </a:rPr>
              <a:t>: 5-15 </a:t>
            </a:r>
            <a:r>
              <a:rPr lang="en-US" sz="1800" dirty="0" smtClean="0">
                <a:solidFill>
                  <a:schemeClr val="tx1"/>
                </a:solidFill>
                <a:latin typeface="Lucida Grande" charset="0"/>
                <a:sym typeface="Lucida Grande" charset="0"/>
              </a:rPr>
              <a:t>min</a:t>
            </a:r>
          </a:p>
          <a:p>
            <a:pPr marL="342900" lvl="1" indent="-342900">
              <a:buFont typeface="Wingdings" panose="05000000000000000000" pitchFamily="2" charset="2"/>
              <a:buChar char="§"/>
            </a:pPr>
            <a:r>
              <a:rPr lang="en-US" sz="1800" dirty="0" smtClean="0">
                <a:solidFill>
                  <a:schemeClr val="tx1"/>
                </a:solidFill>
                <a:latin typeface="Lucida Grande" charset="0"/>
                <a:sym typeface="Lucida Grande" charset="0"/>
              </a:rPr>
              <a:t>Vel</a:t>
            </a:r>
            <a:r>
              <a:rPr lang="en-US" sz="1800" dirty="0" smtClean="0">
                <a:solidFill>
                  <a:schemeClr val="tx1"/>
                </a:solidFill>
                <a:latin typeface="Lucida Grande" charset="0"/>
                <a:sym typeface="Lucida Grande" charset="0"/>
              </a:rPr>
              <a:t> </a:t>
            </a:r>
            <a:r>
              <a:rPr lang="en-US" sz="1800" dirty="0">
                <a:solidFill>
                  <a:schemeClr val="tx1"/>
                </a:solidFill>
                <a:latin typeface="Lucida Grande" charset="0"/>
                <a:sym typeface="Lucida Grande" charset="0"/>
              </a:rPr>
              <a:t>infusão</a:t>
            </a:r>
            <a:r>
              <a:rPr lang="en-US" sz="1800" dirty="0">
                <a:solidFill>
                  <a:schemeClr val="tx1"/>
                </a:solidFill>
                <a:latin typeface="Lucida Grande" charset="0"/>
                <a:sym typeface="Lucida Grande" charset="0"/>
              </a:rPr>
              <a:t>: &lt; 2 </a:t>
            </a:r>
            <a:r>
              <a:rPr lang="en-US" sz="1800" dirty="0" smtClean="0">
                <a:solidFill>
                  <a:schemeClr val="tx1"/>
                </a:solidFill>
                <a:latin typeface="Lucida Grande" charset="0"/>
                <a:sym typeface="Lucida Grande" charset="0"/>
              </a:rPr>
              <a:t>mg/min</a:t>
            </a:r>
          </a:p>
          <a:p>
            <a:pPr marL="342900" lvl="1" indent="-342900">
              <a:buFont typeface="Wingdings" panose="05000000000000000000" pitchFamily="2" charset="2"/>
              <a:buChar char="§"/>
            </a:pPr>
            <a:r>
              <a:rPr lang="en-US" sz="1800" dirty="0" smtClean="0">
                <a:solidFill>
                  <a:schemeClr val="tx1"/>
                </a:solidFill>
                <a:latin typeface="Lucida Grande" charset="0"/>
                <a:sym typeface="Lucida Grande" charset="0"/>
              </a:rPr>
              <a:t>Efetivo </a:t>
            </a:r>
            <a:r>
              <a:rPr lang="en-US" sz="1800" dirty="0">
                <a:solidFill>
                  <a:schemeClr val="tx1"/>
                </a:solidFill>
                <a:latin typeface="Lucida Grande" charset="0"/>
                <a:sym typeface="Lucida Grande" charset="0"/>
              </a:rPr>
              <a:t>em</a:t>
            </a:r>
            <a:r>
              <a:rPr lang="en-US" sz="1800" dirty="0">
                <a:solidFill>
                  <a:schemeClr val="tx1"/>
                </a:solidFill>
                <a:latin typeface="Lucida Grande" charset="0"/>
                <a:sym typeface="Lucida Grande" charset="0"/>
              </a:rPr>
              <a:t> 80% dos </a:t>
            </a:r>
            <a:r>
              <a:rPr lang="en-US" sz="1800" dirty="0" smtClean="0">
                <a:solidFill>
                  <a:schemeClr val="tx1"/>
                </a:solidFill>
                <a:latin typeface="Lucida Grande" charset="0"/>
                <a:sym typeface="Lucida Grande" charset="0"/>
              </a:rPr>
              <a:t>casos</a:t>
            </a:r>
            <a:endParaRPr lang="en-US" sz="1800" dirty="0" smtClean="0">
              <a:solidFill>
                <a:schemeClr val="tx1"/>
              </a:solidFill>
              <a:latin typeface="Lucida Grande" charset="0"/>
              <a:sym typeface="Lucida Grande" charset="0"/>
            </a:endParaRPr>
          </a:p>
          <a:p>
            <a:pPr marL="342900" lvl="1" indent="-342900"/>
            <a:r>
              <a:rPr lang="en-US" sz="1800" b="1" dirty="0" smtClean="0">
                <a:solidFill>
                  <a:schemeClr val="tx1"/>
                </a:solidFill>
                <a:latin typeface="Lucida Grande" charset="0"/>
                <a:sym typeface="Lucida Grande" charset="0"/>
              </a:rPr>
              <a:t>Via </a:t>
            </a:r>
            <a:r>
              <a:rPr lang="en-US" sz="1800" b="1" dirty="0" smtClean="0">
                <a:solidFill>
                  <a:schemeClr val="tx1"/>
                </a:solidFill>
                <a:latin typeface="Lucida Grande" charset="0"/>
                <a:sym typeface="Lucida Grande" charset="0"/>
              </a:rPr>
              <a:t>retal</a:t>
            </a:r>
            <a:r>
              <a:rPr lang="en-US" sz="1800" b="1" dirty="0" smtClean="0">
                <a:solidFill>
                  <a:schemeClr val="tx1"/>
                </a:solidFill>
                <a:latin typeface="Lucida Grande" charset="0"/>
                <a:sym typeface="Lucida Grande" charset="0"/>
              </a:rPr>
              <a:t>:</a:t>
            </a:r>
          </a:p>
          <a:p>
            <a:pPr marL="342900" lvl="1" indent="-342900">
              <a:buFont typeface="Wingdings" panose="05000000000000000000" pitchFamily="2" charset="2"/>
              <a:buChar char="§"/>
            </a:pPr>
            <a:r>
              <a:rPr lang="en-US" sz="1800" dirty="0" smtClean="0">
                <a:solidFill>
                  <a:schemeClr val="tx1"/>
                </a:solidFill>
                <a:latin typeface="Lucida Grande" charset="0"/>
                <a:sym typeface="Lucida Grande" charset="0"/>
              </a:rPr>
              <a:t>Dose</a:t>
            </a:r>
            <a:r>
              <a:rPr lang="en-US" sz="1800" dirty="0">
                <a:solidFill>
                  <a:schemeClr val="tx1"/>
                </a:solidFill>
                <a:latin typeface="Lucida Grande" charset="0"/>
                <a:sym typeface="Lucida Grande" charset="0"/>
              </a:rPr>
              <a:t>: 0,5 </a:t>
            </a:r>
            <a:r>
              <a:rPr lang="en-US" sz="1800" dirty="0" smtClean="0">
                <a:solidFill>
                  <a:schemeClr val="tx1"/>
                </a:solidFill>
                <a:latin typeface="Lucida Grande" charset="0"/>
                <a:sym typeface="Lucida Grande" charset="0"/>
              </a:rPr>
              <a:t>mg/Kg/dose</a:t>
            </a:r>
          </a:p>
          <a:p>
            <a:pPr marL="342900" lvl="1" indent="-342900">
              <a:buFont typeface="Wingdings" panose="05000000000000000000" pitchFamily="2" charset="2"/>
              <a:buChar char="§"/>
            </a:pPr>
            <a:r>
              <a:rPr lang="en-US" sz="1800" dirty="0" smtClean="0">
                <a:solidFill>
                  <a:schemeClr val="tx1"/>
                </a:solidFill>
                <a:latin typeface="Lucida Grande" charset="0"/>
                <a:sym typeface="Lucida Grande" charset="0"/>
              </a:rPr>
              <a:t>Ação </a:t>
            </a:r>
            <a:r>
              <a:rPr lang="en-US" sz="1800" dirty="0">
                <a:solidFill>
                  <a:schemeClr val="tx1"/>
                </a:solidFill>
                <a:latin typeface="Lucida Grande" charset="0"/>
                <a:sym typeface="Lucida Grande" charset="0"/>
              </a:rPr>
              <a:t>em</a:t>
            </a:r>
            <a:r>
              <a:rPr lang="en-US" sz="1800" dirty="0">
                <a:solidFill>
                  <a:schemeClr val="tx1"/>
                </a:solidFill>
                <a:latin typeface="Lucida Grande" charset="0"/>
                <a:sym typeface="Lucida Grande" charset="0"/>
              </a:rPr>
              <a:t> 2-3 min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99897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Tratamento</a:t>
            </a:r>
            <a:endParaRPr lang="pt-BR" dirty="0"/>
          </a:p>
        </p:txBody>
      </p:sp>
      <p:pic>
        <p:nvPicPr>
          <p:cNvPr id="5" name="Espaço Reservado para Conteúdo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786" y="2143116"/>
            <a:ext cx="2407657" cy="3778250"/>
          </a:xfrm>
        </p:spPr>
      </p:pic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143372" y="1571612"/>
            <a:ext cx="4543428" cy="4554551"/>
          </a:xfrm>
        </p:spPr>
        <p:txBody>
          <a:bodyPr>
            <a:normAutofit lnSpcReduction="10000"/>
          </a:bodyPr>
          <a:lstStyle/>
          <a:p>
            <a:pPr marL="411480">
              <a:buFont typeface="Wingdings"/>
              <a:buChar char=""/>
              <a:defRPr/>
            </a:pPr>
            <a:r>
              <a:rPr lang="pt-BR" dirty="0"/>
              <a:t>Diluir em água destilada ou SF 0,9%</a:t>
            </a:r>
          </a:p>
          <a:p>
            <a:pPr marL="411480">
              <a:buFont typeface="Wingdings"/>
              <a:buChar char=""/>
              <a:defRPr/>
            </a:pPr>
            <a:r>
              <a:rPr lang="pt-BR" dirty="0"/>
              <a:t>Dose máxima 1 g</a:t>
            </a:r>
          </a:p>
          <a:p>
            <a:pPr marL="411480">
              <a:buFont typeface="Wingdings"/>
              <a:buChar char=""/>
              <a:defRPr/>
            </a:pPr>
            <a:r>
              <a:rPr lang="pt-BR" dirty="0"/>
              <a:t>Início da ação: 10-30 min</a:t>
            </a:r>
          </a:p>
          <a:p>
            <a:pPr marL="411480">
              <a:buFont typeface="Wingdings"/>
              <a:buChar char=""/>
              <a:defRPr/>
            </a:pPr>
            <a:r>
              <a:rPr lang="pt-BR" dirty="0"/>
              <a:t>Duração: 12-24 </a:t>
            </a:r>
            <a:r>
              <a:rPr lang="pt-BR" dirty="0" smtClean="0"/>
              <a:t>h</a:t>
            </a:r>
            <a:endParaRPr lang="pt-BR" dirty="0"/>
          </a:p>
          <a:p>
            <a:pPr marL="411480">
              <a:buFont typeface="Wingdings"/>
              <a:buChar char=""/>
              <a:defRPr/>
            </a:pPr>
            <a:r>
              <a:rPr lang="pt-BR" dirty="0"/>
              <a:t>Vel</a:t>
            </a:r>
            <a:r>
              <a:rPr lang="pt-BR" dirty="0"/>
              <a:t> infusão: &lt; 1 mg/Kg/min; &lt;50 mg/min</a:t>
            </a:r>
          </a:p>
          <a:p>
            <a:pPr marL="411480">
              <a:buFont typeface="Wingdings"/>
              <a:buChar char=""/>
              <a:defRPr/>
            </a:pPr>
            <a:r>
              <a:rPr lang="pt-BR" dirty="0"/>
              <a:t>Dose de manutenção: 5-7 mg/Kg/dia (iniciar 12 </a:t>
            </a:r>
            <a:r>
              <a:rPr lang="pt-BR" dirty="0" smtClean="0"/>
              <a:t>h </a:t>
            </a:r>
            <a:r>
              <a:rPr lang="pt-BR" dirty="0"/>
              <a:t>após dose de ataque)</a:t>
            </a:r>
          </a:p>
          <a:p>
            <a:pPr marL="0" indent="0">
              <a:buNone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62806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Tratamento</a:t>
            </a:r>
            <a:endParaRPr lang="pt-BR" dirty="0"/>
          </a:p>
        </p:txBody>
      </p:sp>
      <p:pic>
        <p:nvPicPr>
          <p:cNvPr id="5" name="Espaço Reservado para Conteúdo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910" y="2071678"/>
            <a:ext cx="2522626" cy="3778250"/>
          </a:xfrm>
        </p:spPr>
      </p:pic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071934" y="1643050"/>
            <a:ext cx="4614866" cy="4483113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pt-BR" dirty="0"/>
              <a:t>Dose </a:t>
            </a:r>
            <a:r>
              <a:rPr lang="pt-BR" dirty="0"/>
              <a:t>máx</a:t>
            </a:r>
            <a:r>
              <a:rPr lang="pt-BR" dirty="0"/>
              <a:t>: 1 g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pt-BR" dirty="0"/>
              <a:t>Início da ação: 10-20 min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pt-BR" dirty="0"/>
              <a:t>Duração da ação: 1-3 dias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pt-BR" dirty="0"/>
              <a:t>V de Infusão: &lt; 1-2 mg/Kg/min; &lt;100 mg/min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pt-BR" dirty="0"/>
              <a:t>Início da ação: 10-20 min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pt-BR" dirty="0"/>
              <a:t>Dose de manutenção: 3-5 mg/Kg/dia (iniciar 24 </a:t>
            </a:r>
            <a:r>
              <a:rPr lang="pt-BR" dirty="0" smtClean="0"/>
              <a:t>h </a:t>
            </a:r>
            <a:r>
              <a:rPr lang="pt-BR" dirty="0"/>
              <a:t>após dose de ataque)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57822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Tratamento</a:t>
            </a:r>
            <a:endParaRPr lang="pt-BR" dirty="0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000100" y="1643050"/>
            <a:ext cx="7628359" cy="905915"/>
          </a:xfrm>
        </p:spPr>
        <p:txBody>
          <a:bodyPr>
            <a:normAutofit/>
          </a:bodyPr>
          <a:lstStyle/>
          <a:p>
            <a:r>
              <a:rPr lang="pt-BR" b="1" dirty="0" smtClean="0"/>
              <a:t>Persistência da Crise                 Estado de Mal Epiléptico</a:t>
            </a:r>
            <a:endParaRPr lang="pt-BR" b="1" dirty="0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714348" y="2714620"/>
            <a:ext cx="3429024" cy="3571900"/>
          </a:xfrm>
        </p:spPr>
        <p:txBody>
          <a:bodyPr/>
          <a:lstStyle/>
          <a:p>
            <a:r>
              <a:rPr lang="pt-BR" dirty="0" smtClean="0"/>
              <a:t>Medidas Gerais</a:t>
            </a:r>
          </a:p>
          <a:p>
            <a:pPr marL="740664" lvl="1">
              <a:buFont typeface="Wingdings"/>
              <a:buChar char=""/>
              <a:defRPr/>
            </a:pPr>
            <a:r>
              <a:rPr lang="pt-BR" b="1" dirty="0"/>
              <a:t>UTI</a:t>
            </a:r>
          </a:p>
          <a:p>
            <a:pPr marL="740664" lvl="1">
              <a:buFont typeface="Wingdings"/>
              <a:buChar char=""/>
              <a:defRPr/>
            </a:pPr>
            <a:r>
              <a:rPr lang="pt-BR" b="1" dirty="0"/>
              <a:t>INTUBAÇÃO OROTRAQUEAL</a:t>
            </a:r>
          </a:p>
          <a:p>
            <a:pPr marL="740664" lvl="1">
              <a:buFont typeface="Wingdings"/>
              <a:buChar char=""/>
              <a:defRPr/>
            </a:pPr>
            <a:r>
              <a:rPr lang="pt-BR" b="1" dirty="0"/>
              <a:t>VENTILAÇÃO </a:t>
            </a:r>
            <a:r>
              <a:rPr lang="pt-BR" b="1" dirty="0" smtClean="0"/>
              <a:t>MECÂNICA</a:t>
            </a:r>
          </a:p>
          <a:p>
            <a:pPr marL="740664" lvl="1">
              <a:buFont typeface="Wingdings"/>
              <a:buChar char=""/>
              <a:defRPr/>
            </a:pPr>
            <a:r>
              <a:rPr lang="pt-BR" b="1" dirty="0" smtClean="0"/>
              <a:t>EEG</a:t>
            </a:r>
          </a:p>
          <a:p>
            <a:pPr marL="740664" lvl="1">
              <a:buFont typeface="Wingdings"/>
              <a:buChar char=""/>
              <a:defRPr/>
            </a:pPr>
            <a:r>
              <a:rPr lang="pt-BR" b="1" dirty="0" smtClean="0"/>
              <a:t>Consultar Neurologista</a:t>
            </a:r>
            <a:endParaRPr lang="pt-BR" b="1" dirty="0"/>
          </a:p>
          <a:p>
            <a:pPr marL="0" indent="0">
              <a:buNone/>
            </a:pPr>
            <a:endParaRPr lang="pt-BR" dirty="0"/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786314" y="2786057"/>
            <a:ext cx="3842144" cy="3339993"/>
          </a:xfrm>
        </p:spPr>
        <p:txBody>
          <a:bodyPr/>
          <a:lstStyle/>
          <a:p>
            <a:r>
              <a:rPr lang="pt-BR" dirty="0" smtClean="0"/>
              <a:t>Terapia farmacológica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pt-BR" dirty="0" smtClean="0"/>
              <a:t>Midazolan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pt-BR" dirty="0" smtClean="0"/>
              <a:t>Fenobarbital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pt-BR" dirty="0" smtClean="0"/>
              <a:t>Propofol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pt-BR" dirty="0" smtClean="0"/>
              <a:t>Ácido </a:t>
            </a:r>
            <a:r>
              <a:rPr lang="pt-BR" dirty="0" smtClean="0"/>
              <a:t>Valpróico</a:t>
            </a:r>
            <a:endParaRPr lang="pt-BR" dirty="0" smtClean="0"/>
          </a:p>
        </p:txBody>
      </p:sp>
      <p:sp>
        <p:nvSpPr>
          <p:cNvPr id="7" name="Seta para a direita 6"/>
          <p:cNvSpPr/>
          <p:nvPr/>
        </p:nvSpPr>
        <p:spPr>
          <a:xfrm>
            <a:off x="3857620" y="2071678"/>
            <a:ext cx="733806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31859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Referências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28596" y="1857364"/>
            <a:ext cx="8229600" cy="4525963"/>
          </a:xfrm>
        </p:spPr>
        <p:txBody>
          <a:bodyPr>
            <a:normAutofit fontScale="70000" lnSpcReduction="20000"/>
          </a:bodyPr>
          <a:lstStyle/>
          <a:p>
            <a:r>
              <a:rPr lang="pt-BR" dirty="0"/>
              <a:t>Harrison, TR et al.; Harrison Medicina Interna, 17ªed. Rio de Janeiro: McGraw-Hill, 2008, </a:t>
            </a:r>
            <a:r>
              <a:rPr lang="pt-BR" dirty="0"/>
              <a:t>Vol</a:t>
            </a:r>
            <a:r>
              <a:rPr lang="pt-BR" dirty="0"/>
              <a:t> II, pg. 2502.</a:t>
            </a:r>
          </a:p>
          <a:p>
            <a:r>
              <a:rPr lang="pt-BR" dirty="0" smtClean="0"/>
              <a:t>Condutas em neurologia pediátrica. UNICAMP</a:t>
            </a:r>
            <a:r>
              <a:rPr lang="pt-BR" dirty="0"/>
              <a:t>. 2003</a:t>
            </a:r>
          </a:p>
          <a:p>
            <a:r>
              <a:rPr lang="en-US" dirty="0"/>
              <a:t>Ducci</a:t>
            </a:r>
            <a:r>
              <a:rPr lang="en-US" dirty="0"/>
              <a:t>, RDP; </a:t>
            </a:r>
            <a:r>
              <a:rPr lang="en-US" dirty="0"/>
              <a:t>Cirino</a:t>
            </a:r>
            <a:r>
              <a:rPr lang="en-US" dirty="0"/>
              <a:t>, RHD; Oliveira, RA; Timmerman, F; Toni, R; </a:t>
            </a:r>
            <a:r>
              <a:rPr lang="en-US" dirty="0"/>
              <a:t>Antoniuk</a:t>
            </a:r>
            <a:r>
              <a:rPr lang="en-US" dirty="0"/>
              <a:t>, SA; “CONVULSÃO FEBRIL: UMA REVISÃO CRÍTICA DO CONHECIMENTO ATUAL”; </a:t>
            </a:r>
            <a:r>
              <a:rPr lang="en-US" dirty="0"/>
              <a:t>Jornal</a:t>
            </a:r>
            <a:r>
              <a:rPr lang="en-US" dirty="0"/>
              <a:t> </a:t>
            </a:r>
            <a:r>
              <a:rPr lang="en-US" dirty="0"/>
              <a:t>Paranaense</a:t>
            </a:r>
            <a:r>
              <a:rPr lang="en-US" dirty="0"/>
              <a:t> de </a:t>
            </a:r>
            <a:r>
              <a:rPr lang="en-US" dirty="0"/>
              <a:t>Pediatria</a:t>
            </a:r>
            <a:r>
              <a:rPr lang="en-US" dirty="0"/>
              <a:t>, Vol.10, nº4, 2009, pg. 88 a 94</a:t>
            </a:r>
            <a:r>
              <a:rPr lang="en-US" dirty="0" smtClean="0"/>
              <a:t>;</a:t>
            </a:r>
          </a:p>
          <a:p>
            <a:r>
              <a:rPr lang="en-US" dirty="0"/>
              <a:t>Siqueira</a:t>
            </a:r>
            <a:r>
              <a:rPr lang="en-US" dirty="0"/>
              <a:t>, LM; </a:t>
            </a:r>
            <a:r>
              <a:rPr lang="en-US" dirty="0"/>
              <a:t>Atualização</a:t>
            </a:r>
            <a:r>
              <a:rPr lang="en-US" dirty="0"/>
              <a:t> no </a:t>
            </a:r>
            <a:r>
              <a:rPr lang="en-US" dirty="0"/>
              <a:t>diagnóstico</a:t>
            </a:r>
            <a:r>
              <a:rPr lang="en-US" dirty="0"/>
              <a:t> e </a:t>
            </a:r>
            <a:r>
              <a:rPr lang="en-US" dirty="0"/>
              <a:t>tratamento</a:t>
            </a:r>
            <a:r>
              <a:rPr lang="en-US" dirty="0"/>
              <a:t> das crises </a:t>
            </a:r>
            <a:r>
              <a:rPr lang="en-US" dirty="0"/>
              <a:t>epilépticas</a:t>
            </a:r>
            <a:r>
              <a:rPr lang="en-US" dirty="0"/>
              <a:t> </a:t>
            </a:r>
            <a:r>
              <a:rPr lang="en-US" dirty="0"/>
              <a:t>febris,Rev</a:t>
            </a:r>
            <a:r>
              <a:rPr lang="en-US" dirty="0"/>
              <a:t> Assoc Med Bras 2010;56(4): 489-92</a:t>
            </a:r>
            <a:r>
              <a:rPr lang="en-US" dirty="0" smtClean="0"/>
              <a:t>;</a:t>
            </a:r>
          </a:p>
          <a:p>
            <a:r>
              <a:rPr lang="en-US" dirty="0" smtClean="0"/>
              <a:t>Martins, HS et al.; </a:t>
            </a:r>
            <a:r>
              <a:rPr lang="en-US" dirty="0" smtClean="0"/>
              <a:t>Emergências</a:t>
            </a:r>
            <a:r>
              <a:rPr lang="en-US" dirty="0" smtClean="0"/>
              <a:t> </a:t>
            </a:r>
            <a:r>
              <a:rPr lang="en-US" dirty="0" smtClean="0"/>
              <a:t>clínicas</a:t>
            </a:r>
            <a:r>
              <a:rPr lang="en-US" dirty="0" smtClean="0"/>
              <a:t>, 6ª ed. São Paulo: </a:t>
            </a:r>
            <a:r>
              <a:rPr lang="en-US" dirty="0" smtClean="0"/>
              <a:t>Manole</a:t>
            </a:r>
            <a:r>
              <a:rPr lang="en-US" dirty="0" smtClean="0"/>
              <a:t>, 2011, volume </a:t>
            </a:r>
            <a:r>
              <a:rPr lang="en-US" dirty="0" smtClean="0"/>
              <a:t>único</a:t>
            </a:r>
            <a:r>
              <a:rPr lang="en-US" dirty="0" smtClean="0"/>
              <a:t>, pg. 707</a:t>
            </a:r>
          </a:p>
          <a:p>
            <a:r>
              <a:rPr lang="en-US" dirty="0" smtClean="0"/>
              <a:t>Lopes, AC et. Al.; </a:t>
            </a:r>
            <a:r>
              <a:rPr lang="en-US" dirty="0" smtClean="0"/>
              <a:t>Tratado</a:t>
            </a:r>
            <a:r>
              <a:rPr lang="en-US" dirty="0" smtClean="0"/>
              <a:t> de </a:t>
            </a:r>
            <a:r>
              <a:rPr lang="en-US" dirty="0" smtClean="0"/>
              <a:t>Clínica</a:t>
            </a:r>
            <a:r>
              <a:rPr lang="en-US" dirty="0" smtClean="0"/>
              <a:t> </a:t>
            </a:r>
            <a:r>
              <a:rPr lang="en-US" dirty="0" smtClean="0"/>
              <a:t>Médica</a:t>
            </a:r>
            <a:r>
              <a:rPr lang="en-US" dirty="0" smtClean="0"/>
              <a:t>, 1ª ed. São Paulo: ROCA, 2006, Vol. II, pg. 2333.</a:t>
            </a:r>
            <a:endParaRPr lang="en-US" dirty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22865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3723</TotalTime>
  <Words>2620</Words>
  <Application>Microsoft Office PowerPoint</Application>
  <PresentationFormat>Apresentação na tela (4:3)</PresentationFormat>
  <Paragraphs>374</Paragraphs>
  <Slides>61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61</vt:i4>
      </vt:variant>
    </vt:vector>
  </HeadingPairs>
  <TitlesOfParts>
    <vt:vector size="62" baseType="lpstr">
      <vt:lpstr>Tema do Office</vt:lpstr>
      <vt:lpstr>Caso clínico: Convulsão Febril</vt:lpstr>
      <vt:lpstr>História clínica da admissão</vt:lpstr>
      <vt:lpstr>História clínica da admissão</vt:lpstr>
      <vt:lpstr>História clínica da admissão</vt:lpstr>
      <vt:lpstr>História clínica da admissão</vt:lpstr>
      <vt:lpstr>Exames complementares</vt:lpstr>
      <vt:lpstr>Lista de problemas</vt:lpstr>
      <vt:lpstr>Prescrição no 1º DIH</vt:lpstr>
      <vt:lpstr>HIPÓTESES</vt:lpstr>
      <vt:lpstr>Evolução do caso</vt:lpstr>
      <vt:lpstr>Evolução do caso</vt:lpstr>
      <vt:lpstr>Diagnósticos diferenciais</vt:lpstr>
      <vt:lpstr>Crises convulsivas</vt:lpstr>
      <vt:lpstr>Encefalites </vt:lpstr>
      <vt:lpstr>Etiologias Virais </vt:lpstr>
      <vt:lpstr>Quadro clínico</vt:lpstr>
      <vt:lpstr>Diagnóstico </vt:lpstr>
      <vt:lpstr>Tratamento </vt:lpstr>
      <vt:lpstr>Meningite bacteriana</vt:lpstr>
      <vt:lpstr>Meningite bacteriana</vt:lpstr>
      <vt:lpstr>Fisiopatologia</vt:lpstr>
      <vt:lpstr>Fisiopatologia</vt:lpstr>
      <vt:lpstr>Fisiopatologia</vt:lpstr>
      <vt:lpstr>Etiologia</vt:lpstr>
      <vt:lpstr>Etiologia</vt:lpstr>
      <vt:lpstr>Etiologia</vt:lpstr>
      <vt:lpstr>Quadro clínico</vt:lpstr>
      <vt:lpstr>Quadro clínico</vt:lpstr>
      <vt:lpstr>Quadro clínico</vt:lpstr>
      <vt:lpstr>Diagnóstico laboratorial</vt:lpstr>
      <vt:lpstr>Diagnóstico laboratorial</vt:lpstr>
      <vt:lpstr>Diagnóstico laboratorial</vt:lpstr>
      <vt:lpstr>Diagnóstico laboratorial</vt:lpstr>
      <vt:lpstr>Tratamento</vt:lpstr>
      <vt:lpstr>Tratamento </vt:lpstr>
      <vt:lpstr>Tratamento</vt:lpstr>
      <vt:lpstr>Tratamento</vt:lpstr>
      <vt:lpstr>Complicações</vt:lpstr>
      <vt:lpstr>Profilaxia</vt:lpstr>
      <vt:lpstr>Profilaxia</vt:lpstr>
      <vt:lpstr>Meningites virais</vt:lpstr>
      <vt:lpstr>Apresentação do PowerPoint</vt:lpstr>
      <vt:lpstr>Convulsão febril</vt:lpstr>
      <vt:lpstr>Definições</vt:lpstr>
      <vt:lpstr>Epidemiologia</vt:lpstr>
      <vt:lpstr>Fatores de Risco</vt:lpstr>
      <vt:lpstr>Fisiopatologia</vt:lpstr>
      <vt:lpstr>Fisiopatologia</vt:lpstr>
      <vt:lpstr>Classificação</vt:lpstr>
      <vt:lpstr>Quadro Clínico</vt:lpstr>
      <vt:lpstr>Evolução</vt:lpstr>
      <vt:lpstr>Diagnóstico</vt:lpstr>
      <vt:lpstr>Testes Diagnósticos</vt:lpstr>
      <vt:lpstr>Tratamento</vt:lpstr>
      <vt:lpstr>Tratamento</vt:lpstr>
      <vt:lpstr>Tratamento</vt:lpstr>
      <vt:lpstr>Tratamento</vt:lpstr>
      <vt:lpstr>Tratamento</vt:lpstr>
      <vt:lpstr>Tratamento</vt:lpstr>
      <vt:lpstr>Tratamento</vt:lpstr>
      <vt:lpstr>Referências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Caso clínico: pronto-socorro</dc:title>
  <dc:creator>user</dc:creator>
  <cp:lastModifiedBy>PRM</cp:lastModifiedBy>
  <cp:revision>39</cp:revision>
  <dcterms:created xsi:type="dcterms:W3CDTF">2013-09-28T02:00:14Z</dcterms:created>
  <dcterms:modified xsi:type="dcterms:W3CDTF">2013-10-05T16:59:43Z</dcterms:modified>
</cp:coreProperties>
</file>