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64"/>
  </p:notesMasterIdLst>
  <p:sldIdLst>
    <p:sldId id="256" r:id="rId2"/>
    <p:sldId id="259" r:id="rId3"/>
    <p:sldId id="260" r:id="rId4"/>
    <p:sldId id="261" r:id="rId5"/>
    <p:sldId id="262" r:id="rId6"/>
    <p:sldId id="263" r:id="rId7"/>
    <p:sldId id="341" r:id="rId8"/>
    <p:sldId id="264" r:id="rId9"/>
    <p:sldId id="265" r:id="rId10"/>
    <p:sldId id="351" r:id="rId11"/>
    <p:sldId id="269" r:id="rId12"/>
    <p:sldId id="270" r:id="rId13"/>
    <p:sldId id="352" r:id="rId14"/>
    <p:sldId id="345" r:id="rId15"/>
    <p:sldId id="272" r:id="rId16"/>
    <p:sldId id="343" r:id="rId17"/>
    <p:sldId id="353" r:id="rId18"/>
    <p:sldId id="355" r:id="rId19"/>
    <p:sldId id="354" r:id="rId20"/>
    <p:sldId id="356" r:id="rId21"/>
    <p:sldId id="347" r:id="rId22"/>
    <p:sldId id="348" r:id="rId23"/>
    <p:sldId id="380" r:id="rId24"/>
    <p:sldId id="365" r:id="rId25"/>
    <p:sldId id="364" r:id="rId26"/>
    <p:sldId id="360" r:id="rId27"/>
    <p:sldId id="375" r:id="rId28"/>
    <p:sldId id="361" r:id="rId29"/>
    <p:sldId id="370" r:id="rId30"/>
    <p:sldId id="374" r:id="rId31"/>
    <p:sldId id="362" r:id="rId32"/>
    <p:sldId id="363" r:id="rId33"/>
    <p:sldId id="368" r:id="rId34"/>
    <p:sldId id="369" r:id="rId35"/>
    <p:sldId id="377" r:id="rId36"/>
    <p:sldId id="373" r:id="rId37"/>
    <p:sldId id="366" r:id="rId38"/>
    <p:sldId id="378" r:id="rId39"/>
    <p:sldId id="367" r:id="rId40"/>
    <p:sldId id="349" r:id="rId41"/>
    <p:sldId id="379" r:id="rId42"/>
    <p:sldId id="381" r:id="rId43"/>
    <p:sldId id="391" r:id="rId44"/>
    <p:sldId id="384" r:id="rId45"/>
    <p:sldId id="420" r:id="rId46"/>
    <p:sldId id="425" r:id="rId47"/>
    <p:sldId id="385" r:id="rId48"/>
    <p:sldId id="421" r:id="rId49"/>
    <p:sldId id="393" r:id="rId50"/>
    <p:sldId id="386" r:id="rId51"/>
    <p:sldId id="392" r:id="rId52"/>
    <p:sldId id="388" r:id="rId53"/>
    <p:sldId id="400" r:id="rId54"/>
    <p:sldId id="412" r:id="rId55"/>
    <p:sldId id="413" r:id="rId56"/>
    <p:sldId id="414" r:id="rId57"/>
    <p:sldId id="419" r:id="rId58"/>
    <p:sldId id="390" r:id="rId59"/>
    <p:sldId id="422" r:id="rId60"/>
    <p:sldId id="423" r:id="rId61"/>
    <p:sldId id="426" r:id="rId62"/>
    <p:sldId id="424" r:id="rId6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603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188C91-0269-4AE1-8D56-E64D26A5500A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7CBC10-6B0E-4FA8-9228-7B2414831C8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93072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576" y="1124744"/>
            <a:ext cx="7848600" cy="1927225"/>
          </a:xfrm>
        </p:spPr>
        <p:txBody>
          <a:bodyPr/>
          <a:lstStyle/>
          <a:p>
            <a:pPr algn="ctr"/>
            <a:r>
              <a:rPr lang="pt-BR" sz="4000" b="1" dirty="0" smtClean="0"/>
              <a:t>CASO </a:t>
            </a:r>
            <a:r>
              <a:rPr lang="pt-BR" sz="4000" b="1" dirty="0" smtClean="0"/>
              <a:t>CLÍNICO</a:t>
            </a:r>
            <a:br>
              <a:rPr lang="pt-BR" sz="4000" b="1" dirty="0" smtClean="0"/>
            </a:br>
            <a:r>
              <a:rPr lang="pt-BR" sz="4000" b="1" dirty="0" smtClean="0">
                <a:solidFill>
                  <a:srgbClr val="0000FF"/>
                </a:solidFill>
              </a:rPr>
              <a:t>TUBERCULOSE PULMONAR</a:t>
            </a:r>
            <a:r>
              <a:rPr lang="pt-BR" sz="4000" b="1" dirty="0" smtClean="0"/>
              <a:t>	</a:t>
            </a:r>
            <a:endParaRPr lang="pt-BR" sz="40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55477" y="3789040"/>
            <a:ext cx="7342584" cy="2592288"/>
          </a:xfrm>
        </p:spPr>
        <p:txBody>
          <a:bodyPr>
            <a:normAutofit fontScale="92500" lnSpcReduction="20000"/>
          </a:bodyPr>
          <a:lstStyle/>
          <a:p>
            <a:pPr algn="r"/>
            <a:endParaRPr lang="pt-BR" dirty="0" smtClean="0"/>
          </a:p>
          <a:p>
            <a:pPr algn="ctr"/>
            <a:r>
              <a:rPr lang="pt-BR" dirty="0" smtClean="0"/>
              <a:t>Apresentação: </a:t>
            </a:r>
            <a:r>
              <a:rPr lang="pt-BR" dirty="0" smtClean="0"/>
              <a:t>Gabriele </a:t>
            </a:r>
            <a:r>
              <a:rPr lang="pt-BR" dirty="0" smtClean="0"/>
              <a:t>Pereira Barboza</a:t>
            </a:r>
          </a:p>
          <a:p>
            <a:pPr algn="ctr"/>
            <a:r>
              <a:rPr lang="pt-BR" dirty="0" smtClean="0"/>
              <a:t>Coordenação</a:t>
            </a:r>
            <a:r>
              <a:rPr lang="pt-BR" dirty="0" smtClean="0"/>
              <a:t>: </a:t>
            </a:r>
            <a:r>
              <a:rPr lang="pt-BR" dirty="0" smtClean="0"/>
              <a:t>Lisliê Capoulade</a:t>
            </a:r>
          </a:p>
          <a:p>
            <a:pPr algn="ctr"/>
            <a:r>
              <a:rPr lang="pt-BR" dirty="0" smtClean="0"/>
              <a:t>Internato Pediatria- </a:t>
            </a:r>
            <a:r>
              <a:rPr lang="pt-BR" dirty="0" smtClean="0"/>
              <a:t>HRAS/HMIB</a:t>
            </a:r>
            <a:endParaRPr lang="pt-BR" dirty="0" smtClean="0"/>
          </a:p>
          <a:p>
            <a:pPr algn="ctr"/>
            <a:r>
              <a:rPr lang="pt-BR" dirty="0" smtClean="0"/>
              <a:t>ESCOLA </a:t>
            </a:r>
            <a:r>
              <a:rPr lang="pt-BR" dirty="0" smtClean="0"/>
              <a:t>SUPERIOR DE CIÊNCIAS DA </a:t>
            </a:r>
            <a:r>
              <a:rPr lang="pt-BR" dirty="0" smtClean="0"/>
              <a:t>SAÚDE/SES/DF</a:t>
            </a:r>
          </a:p>
          <a:p>
            <a:pPr algn="ctr"/>
            <a:r>
              <a:rPr lang="pt-BR" dirty="0" smtClean="0">
                <a:hlinkClick r:id="rId2"/>
              </a:rPr>
              <a:t>www.paulomargotto.com.br</a:t>
            </a:r>
            <a:endParaRPr lang="pt-BR" dirty="0" smtClean="0"/>
          </a:p>
          <a:p>
            <a:pPr algn="ctr"/>
            <a:r>
              <a:rPr lang="pt-BR" dirty="0" smtClean="0"/>
              <a:t>Brasília, 23 de setembro de 2013</a:t>
            </a:r>
            <a:endParaRPr lang="pt-BR" dirty="0" smtClean="0"/>
          </a:p>
        </p:txBody>
      </p:sp>
      <p:pic>
        <p:nvPicPr>
          <p:cNvPr id="4" name="Picture 5" descr="DSC001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2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29" y="4581128"/>
            <a:ext cx="1403648" cy="2182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691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Admissão HMIB- 08/08/2013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“Nome</a:t>
            </a:r>
            <a:r>
              <a:rPr lang="pt-BR" dirty="0"/>
              <a:t>: </a:t>
            </a:r>
            <a:r>
              <a:rPr lang="pt-BR" dirty="0" smtClean="0"/>
              <a:t>AEPL, sexo feminino,</a:t>
            </a:r>
            <a:endParaRPr lang="pt-BR" dirty="0"/>
          </a:p>
          <a:p>
            <a:pPr marL="0" indent="0">
              <a:buNone/>
            </a:pPr>
            <a:r>
              <a:rPr lang="pt-BR" dirty="0" smtClean="0"/>
              <a:t>Idade </a:t>
            </a:r>
            <a:r>
              <a:rPr lang="pt-BR" dirty="0"/>
              <a:t>3 meses, Peso 3Kg</a:t>
            </a:r>
          </a:p>
          <a:p>
            <a:pPr marL="0" indent="0">
              <a:buNone/>
            </a:pPr>
            <a:r>
              <a:rPr lang="pt-BR" dirty="0" smtClean="0"/>
              <a:t>Responsável</a:t>
            </a:r>
            <a:r>
              <a:rPr lang="pt-BR" dirty="0"/>
              <a:t>: </a:t>
            </a:r>
            <a:r>
              <a:rPr lang="pt-BR" dirty="0" smtClean="0"/>
              <a:t>Tia”</a:t>
            </a:r>
          </a:p>
          <a:p>
            <a:pPr marL="0" indent="0">
              <a:buNone/>
            </a:pPr>
            <a:r>
              <a:rPr lang="pt-BR" dirty="0" smtClean="0"/>
              <a:t>.</a:t>
            </a:r>
          </a:p>
          <a:p>
            <a:pPr marL="0" indent="0">
              <a:buNone/>
            </a:pPr>
            <a:r>
              <a:rPr lang="pt-BR" dirty="0" smtClean="0"/>
              <a:t>“QP</a:t>
            </a:r>
            <a:r>
              <a:rPr lang="pt-BR" dirty="0"/>
              <a:t>: Tosse e febre há 1 </a:t>
            </a:r>
            <a:r>
              <a:rPr lang="pt-BR" dirty="0" smtClean="0"/>
              <a:t>mês”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/>
              <a:t>HDA:</a:t>
            </a:r>
          </a:p>
          <a:p>
            <a:pPr marL="0" indent="0">
              <a:buNone/>
            </a:pPr>
            <a:endParaRPr lang="pt-BR" dirty="0"/>
          </a:p>
          <a:p>
            <a:pPr marL="0" indent="0" algn="just">
              <a:buNone/>
            </a:pPr>
            <a:r>
              <a:rPr lang="pt-BR" dirty="0" smtClean="0"/>
              <a:t>“Tia </a:t>
            </a:r>
            <a:r>
              <a:rPr lang="pt-BR" dirty="0"/>
              <a:t>relata </a:t>
            </a:r>
            <a:r>
              <a:rPr lang="pt-BR" dirty="0" smtClean="0"/>
              <a:t>início </a:t>
            </a:r>
            <a:r>
              <a:rPr lang="pt-BR" dirty="0"/>
              <a:t>de tosse seca e febre de 38°C há aproximadamente 1 </a:t>
            </a:r>
            <a:r>
              <a:rPr lang="pt-BR" dirty="0" smtClean="0"/>
              <a:t>mês. Nas </a:t>
            </a:r>
            <a:r>
              <a:rPr lang="pt-BR" dirty="0"/>
              <a:t>últimas 3 semanas o quadro evoluiu com piora tanto das crises de </a:t>
            </a:r>
            <a:r>
              <a:rPr lang="pt-BR" dirty="0" smtClean="0"/>
              <a:t>tosse seca </a:t>
            </a:r>
            <a:r>
              <a:rPr lang="pt-BR" dirty="0"/>
              <a:t>como da febre que passou a ser diária, com 2 episódio/ dia de </a:t>
            </a:r>
            <a:r>
              <a:rPr lang="pt-BR" dirty="0" smtClean="0"/>
              <a:t>38°C. Dieta </a:t>
            </a:r>
            <a:r>
              <a:rPr lang="pt-BR" dirty="0"/>
              <a:t>pela mamadeira com 120ml 3/3h. Relata que nos últimos dias após </a:t>
            </a:r>
            <a:r>
              <a:rPr lang="pt-BR" dirty="0" smtClean="0"/>
              <a:t>as mamadas </a:t>
            </a:r>
            <a:r>
              <a:rPr lang="pt-BR" dirty="0"/>
              <a:t>apresentou mais episódios de regurgitação devido piora da </a:t>
            </a:r>
            <a:r>
              <a:rPr lang="pt-BR" dirty="0" smtClean="0"/>
              <a:t>tosse seca</a:t>
            </a:r>
            <a:r>
              <a:rPr lang="pt-BR" dirty="0"/>
              <a:t>. Chegou ao serviço do HMIB com baixa saturação </a:t>
            </a:r>
            <a:r>
              <a:rPr lang="pt-BR" dirty="0" smtClean="0"/>
              <a:t>(por </a:t>
            </a:r>
            <a:r>
              <a:rPr lang="pt-BR" dirty="0"/>
              <a:t>volta de 80% </a:t>
            </a:r>
            <a:r>
              <a:rPr lang="pt-BR" dirty="0" smtClean="0"/>
              <a:t>ao aa</a:t>
            </a:r>
            <a:r>
              <a:rPr lang="pt-BR" dirty="0"/>
              <a:t>), apresentou vários acessos de tosse seca durante o exame </a:t>
            </a:r>
            <a:r>
              <a:rPr lang="pt-BR" dirty="0" smtClean="0"/>
              <a:t>físico. Lactente </a:t>
            </a:r>
            <a:r>
              <a:rPr lang="pt-BR" dirty="0"/>
              <a:t>irritada e chorosa no leito. Eliminações fisiológicas normais</a:t>
            </a:r>
            <a:r>
              <a:rPr lang="pt-BR" dirty="0" smtClean="0"/>
              <a:t>.”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Antecedentes </a:t>
            </a:r>
            <a:r>
              <a:rPr lang="pt-BR" dirty="0"/>
              <a:t>fisiológicos/ Patológicos/ </a:t>
            </a:r>
            <a:r>
              <a:rPr lang="pt-BR" dirty="0" smtClean="0"/>
              <a:t>Familiares: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 smtClean="0"/>
              <a:t>“- </a:t>
            </a:r>
            <a:r>
              <a:rPr lang="pt-BR" dirty="0"/>
              <a:t>Nascida de 35s 2d RNPT com 1780g E 41cm PC 30,5. Peso de alta 1785g</a:t>
            </a:r>
          </a:p>
          <a:p>
            <a:pPr marL="0" indent="0">
              <a:buNone/>
            </a:pPr>
            <a:r>
              <a:rPr lang="pt-BR" dirty="0"/>
              <a:t>- Fez teste do pezinho</a:t>
            </a:r>
          </a:p>
          <a:p>
            <a:pPr marL="0" indent="0">
              <a:buNone/>
            </a:pPr>
            <a:r>
              <a:rPr lang="pt-BR" dirty="0"/>
              <a:t>- Triagem auditiva normal</a:t>
            </a:r>
          </a:p>
          <a:p>
            <a:pPr marL="0" indent="0">
              <a:buNone/>
            </a:pPr>
            <a:r>
              <a:rPr lang="pt-BR" dirty="0"/>
              <a:t>- Mãe não realizou pré-natal. É usuária de crack, usou durante todo </a:t>
            </a:r>
            <a:r>
              <a:rPr lang="pt-BR" dirty="0" smtClean="0"/>
              <a:t>período da </a:t>
            </a:r>
            <a:r>
              <a:rPr lang="pt-BR" dirty="0"/>
              <a:t>gestação. Ficou com a lactente até 1 mês de vida. Tia relata que </a:t>
            </a:r>
            <a:r>
              <a:rPr lang="pt-BR" dirty="0" smtClean="0"/>
              <a:t>mãe usava </a:t>
            </a:r>
            <a:r>
              <a:rPr lang="pt-BR" dirty="0"/>
              <a:t>crack ao lado da filha.</a:t>
            </a:r>
          </a:p>
          <a:p>
            <a:pPr marL="0" indent="0">
              <a:buNone/>
            </a:pPr>
            <a:r>
              <a:rPr lang="pt-BR" dirty="0"/>
              <a:t>- Tia não sabe informar sobre antecedentes familiares</a:t>
            </a:r>
            <a:r>
              <a:rPr lang="pt-BR" dirty="0" smtClean="0"/>
              <a:t>.”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r>
              <a:rPr lang="pt-BR" sz="2800" dirty="0" smtClean="0">
                <a:latin typeface="+mj-lt"/>
              </a:rPr>
              <a:t>Ao </a:t>
            </a:r>
            <a:r>
              <a:rPr lang="pt-BR" sz="2800" dirty="0">
                <a:latin typeface="+mj-lt"/>
              </a:rPr>
              <a:t>exame </a:t>
            </a:r>
            <a:r>
              <a:rPr lang="pt-BR" sz="2800" dirty="0" smtClean="0">
                <a:latin typeface="+mj-lt"/>
              </a:rPr>
              <a:t>físico:</a:t>
            </a:r>
          </a:p>
          <a:p>
            <a:pPr marL="0" indent="0" algn="just">
              <a:buNone/>
            </a:pPr>
            <a:endParaRPr lang="pt-BR" sz="2800" dirty="0">
              <a:latin typeface="+mj-lt"/>
            </a:endParaRPr>
          </a:p>
          <a:p>
            <a:pPr marL="0" indent="0" algn="just">
              <a:buNone/>
            </a:pPr>
            <a:r>
              <a:rPr lang="pt-BR" sz="2800" dirty="0" smtClean="0">
                <a:latin typeface="+mj-lt"/>
              </a:rPr>
              <a:t>“BEG</a:t>
            </a:r>
            <a:r>
              <a:rPr lang="pt-BR" sz="2800" dirty="0">
                <a:latin typeface="+mj-lt"/>
              </a:rPr>
              <a:t>, hipocorada, taquipneica, acianótica, afebril ao toque, irritada e </a:t>
            </a:r>
            <a:r>
              <a:rPr lang="pt-BR" sz="2800" dirty="0" smtClean="0">
                <a:latin typeface="+mj-lt"/>
              </a:rPr>
              <a:t>chorosa no </a:t>
            </a:r>
            <a:r>
              <a:rPr lang="pt-BR" sz="2800" dirty="0">
                <a:latin typeface="+mj-lt"/>
              </a:rPr>
              <a:t>leito.</a:t>
            </a:r>
          </a:p>
          <a:p>
            <a:pPr marL="0" indent="0">
              <a:buNone/>
            </a:pPr>
            <a:r>
              <a:rPr lang="pt-BR" sz="2800" dirty="0">
                <a:latin typeface="+mj-lt"/>
              </a:rPr>
              <a:t>AR MV + sem RA FR 70 irpm</a:t>
            </a:r>
          </a:p>
          <a:p>
            <a:pPr marL="0" indent="0">
              <a:buNone/>
            </a:pPr>
            <a:r>
              <a:rPr lang="pt-BR" sz="2800" dirty="0">
                <a:latin typeface="+mj-lt"/>
              </a:rPr>
              <a:t>ACV RCR 2T BNF com sopro sistólico. </a:t>
            </a:r>
            <a:endParaRPr lang="pt-BR" sz="2800" dirty="0" smtClean="0">
              <a:latin typeface="+mj-lt"/>
            </a:endParaRPr>
          </a:p>
          <a:p>
            <a:pPr marL="0" indent="0">
              <a:buNone/>
            </a:pPr>
            <a:r>
              <a:rPr lang="pt-BR" sz="2800" dirty="0" smtClean="0">
                <a:latin typeface="+mj-lt"/>
              </a:rPr>
              <a:t>FC </a:t>
            </a:r>
            <a:r>
              <a:rPr lang="pt-BR" sz="2800" dirty="0">
                <a:latin typeface="+mj-lt"/>
              </a:rPr>
              <a:t>180 bpm</a:t>
            </a:r>
          </a:p>
          <a:p>
            <a:pPr marL="0" indent="0">
              <a:buNone/>
            </a:pPr>
            <a:r>
              <a:rPr lang="pt-BR" sz="2800" dirty="0">
                <a:latin typeface="+mj-lt"/>
              </a:rPr>
              <a:t>ABD Fígado palpável 4 cm do </a:t>
            </a:r>
            <a:r>
              <a:rPr lang="pt-BR" sz="2800" dirty="0" smtClean="0">
                <a:latin typeface="+mj-lt"/>
              </a:rPr>
              <a:t>RCD”</a:t>
            </a:r>
            <a:endParaRPr lang="pt-BR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“HD</a:t>
            </a:r>
            <a:endParaRPr lang="pt-BR" dirty="0"/>
          </a:p>
          <a:p>
            <a:pPr marL="0" indent="0">
              <a:buNone/>
            </a:pPr>
            <a:r>
              <a:rPr lang="pt-BR" dirty="0" smtClean="0"/>
              <a:t>Sd </a:t>
            </a:r>
            <a:r>
              <a:rPr lang="pt-BR" dirty="0"/>
              <a:t>Pertussoíde?</a:t>
            </a:r>
          </a:p>
          <a:p>
            <a:pPr marL="0" indent="0">
              <a:buNone/>
            </a:pPr>
            <a:r>
              <a:rPr lang="pt-BR" dirty="0"/>
              <a:t>PNM?</a:t>
            </a:r>
          </a:p>
          <a:p>
            <a:pPr marL="0" indent="0">
              <a:buNone/>
            </a:pPr>
            <a:r>
              <a:rPr lang="pt-BR" dirty="0"/>
              <a:t>.</a:t>
            </a:r>
          </a:p>
          <a:p>
            <a:pPr marL="0" indent="0">
              <a:buNone/>
            </a:pPr>
            <a:r>
              <a:rPr lang="pt-BR" dirty="0"/>
              <a:t>Cd</a:t>
            </a:r>
          </a:p>
          <a:p>
            <a:pPr marL="0" indent="0">
              <a:buNone/>
            </a:pPr>
            <a:r>
              <a:rPr lang="pt-BR" dirty="0"/>
              <a:t>Solicito RX e exames </a:t>
            </a:r>
            <a:r>
              <a:rPr lang="pt-BR" dirty="0" smtClean="0"/>
              <a:t>laboratoriais”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Conteúdo 12"/>
          <p:cNvSpPr>
            <a:spLocks noGrp="1"/>
          </p:cNvSpPr>
          <p:nvPr>
            <p:ph sz="half" idx="1"/>
          </p:nvPr>
        </p:nvSpPr>
        <p:spPr>
          <a:xfrm>
            <a:off x="5580112" y="692696"/>
            <a:ext cx="4536504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endParaRPr lang="pt-BR" dirty="0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552544"/>
              </p:ext>
            </p:extLst>
          </p:nvPr>
        </p:nvGraphicFramePr>
        <p:xfrm>
          <a:off x="755576" y="1340768"/>
          <a:ext cx="3456384" cy="4176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1728192"/>
              </a:tblGrid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Exames: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CÁLCIO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9,5 mg/dL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TGO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39 U/L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TGP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13 U/L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CREATININA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0,40 mg/dL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GLICEMIA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73 mg/dL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POTÁSSIO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4,10 mEq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SÓDIO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137,0 mEq/L</a:t>
                      </a:r>
                      <a:endParaRPr lang="pt-BR" dirty="0"/>
                    </a:p>
                  </a:txBody>
                  <a:tcPr/>
                </a:tc>
              </a:tr>
              <a:tr h="741174">
                <a:tc>
                  <a:txBody>
                    <a:bodyPr/>
                    <a:lstStyle/>
                    <a:p>
                      <a:r>
                        <a:rPr lang="pt-BR" dirty="0" smtClean="0"/>
                        <a:t>URÉIA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29,0 mg/dL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Tabe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568139"/>
              </p:ext>
            </p:extLst>
          </p:nvPr>
        </p:nvGraphicFramePr>
        <p:xfrm>
          <a:off x="4644008" y="548680"/>
          <a:ext cx="3888432" cy="5927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/>
              </a:tblGrid>
              <a:tr h="6018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HEMOGRAMA COMPLETO</a:t>
                      </a:r>
                      <a:endParaRPr lang="pt-BR" dirty="0"/>
                    </a:p>
                  </a:txBody>
                  <a:tcPr/>
                </a:tc>
              </a:tr>
              <a:tr h="3777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Hemácias: 3,78 x10 6/uL </a:t>
                      </a:r>
                      <a:endParaRPr lang="pt-BR" dirty="0"/>
                    </a:p>
                  </a:txBody>
                  <a:tcPr/>
                </a:tc>
              </a:tr>
              <a:tr h="3777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Hemoglobina: 8,5 g/dL </a:t>
                      </a:r>
                      <a:endParaRPr lang="pt-BR" dirty="0"/>
                    </a:p>
                  </a:txBody>
                  <a:tcPr/>
                </a:tc>
              </a:tr>
              <a:tr h="3777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Hematócrito: 26,8 %</a:t>
                      </a:r>
                      <a:endParaRPr lang="pt-BR" dirty="0"/>
                    </a:p>
                  </a:txBody>
                  <a:tcPr/>
                </a:tc>
              </a:tr>
              <a:tr h="3777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Leucócitos: 8,5 x10 3/uL</a:t>
                      </a:r>
                      <a:endParaRPr lang="pt-BR" dirty="0"/>
                    </a:p>
                  </a:txBody>
                  <a:tcPr/>
                </a:tc>
              </a:tr>
              <a:tr h="6519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Neutrófilos Totais: 60,0 % (33,0 - 57,0)</a:t>
                      </a:r>
                      <a:endParaRPr lang="pt-BR" dirty="0"/>
                    </a:p>
                  </a:txBody>
                  <a:tcPr/>
                </a:tc>
              </a:tr>
              <a:tr h="6018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Bastonetes: 1,0 % (0,0 - 5,0)</a:t>
                      </a:r>
                      <a:endParaRPr lang="pt-BR" dirty="0"/>
                    </a:p>
                  </a:txBody>
                  <a:tcPr/>
                </a:tc>
              </a:tr>
              <a:tr h="3777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Segmentados: 59,0 %</a:t>
                      </a:r>
                      <a:endParaRPr lang="pt-BR" dirty="0"/>
                    </a:p>
                  </a:txBody>
                  <a:tcPr/>
                </a:tc>
              </a:tr>
              <a:tr h="6018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Eosinófilos</a:t>
                      </a:r>
                      <a:r>
                        <a:rPr lang="pt-BR" dirty="0" smtClean="0"/>
                        <a:t>: 0,0 % (2,0 - 6,0)</a:t>
                      </a:r>
                      <a:endParaRPr lang="pt-BR" dirty="0"/>
                    </a:p>
                  </a:txBody>
                  <a:tcPr/>
                </a:tc>
              </a:tr>
              <a:tr h="3777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Basófilos</a:t>
                      </a:r>
                      <a:r>
                        <a:rPr lang="pt-BR" dirty="0" smtClean="0"/>
                        <a:t>: 0,0 % (0,0 - 3,0)</a:t>
                      </a:r>
                      <a:endParaRPr lang="pt-BR" dirty="0"/>
                    </a:p>
                  </a:txBody>
                  <a:tcPr/>
                </a:tc>
              </a:tr>
              <a:tr h="6018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Monócitos</a:t>
                      </a:r>
                      <a:r>
                        <a:rPr lang="pt-BR" dirty="0" smtClean="0"/>
                        <a:t>: 10,0 % (6,0 - 13,0)</a:t>
                      </a:r>
                      <a:endParaRPr lang="pt-BR" dirty="0"/>
                    </a:p>
                  </a:txBody>
                  <a:tcPr/>
                </a:tc>
              </a:tr>
              <a:tr h="6018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Linfócitos</a:t>
                      </a:r>
                      <a:r>
                        <a:rPr lang="pt-BR" dirty="0" smtClean="0"/>
                        <a:t>: 30,0 % (40,0 - 80,0)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CaixaDeTexto 1"/>
          <p:cNvSpPr txBox="1"/>
          <p:nvPr/>
        </p:nvSpPr>
        <p:spPr>
          <a:xfrm>
            <a:off x="708942" y="539388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08/08/13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4716016" y="1196752"/>
            <a:ext cx="2736304" cy="1080120"/>
          </a:xfrm>
          <a:prstGeom prst="rect">
            <a:avLst/>
          </a:prstGeom>
          <a:solidFill>
            <a:srgbClr val="FFFF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189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Radiografia de tórax?</a:t>
            </a:r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pPr marL="0" indent="0" algn="just">
              <a:buNone/>
            </a:pPr>
            <a:r>
              <a:rPr lang="pt-BR" dirty="0" smtClean="0"/>
              <a:t>“Devido </a:t>
            </a:r>
            <a:r>
              <a:rPr lang="pt-BR" dirty="0"/>
              <a:t>a suspeita de cardiopatia pelo sopro cardíaco auscultado e ainda </a:t>
            </a:r>
            <a:r>
              <a:rPr lang="pt-BR" dirty="0" smtClean="0"/>
              <a:t>pela extensão </a:t>
            </a:r>
            <a:r>
              <a:rPr lang="pt-BR" dirty="0"/>
              <a:t>da pneumonia </a:t>
            </a:r>
            <a:r>
              <a:rPr lang="pt-BR" dirty="0" smtClean="0"/>
              <a:t>na </a:t>
            </a:r>
            <a:r>
              <a:rPr lang="pt-BR" dirty="0"/>
              <a:t>radiografia de tórax, prescrevemos concentrado </a:t>
            </a:r>
            <a:r>
              <a:rPr lang="pt-BR" dirty="0" smtClean="0"/>
              <a:t>de hemáceas </a:t>
            </a:r>
            <a:r>
              <a:rPr lang="pt-BR" dirty="0"/>
              <a:t>10mL/kg. Dose de furosemia 1mg/Kg após</a:t>
            </a:r>
            <a:r>
              <a:rPr lang="pt-BR" dirty="0" smtClean="0"/>
              <a:t>.”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Prescrição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>
            <a:normAutofit fontScale="85000" lnSpcReduction="20000"/>
          </a:bodyPr>
          <a:lstStyle/>
          <a:p>
            <a:r>
              <a:rPr lang="pt-BR" b="1" dirty="0" smtClean="0"/>
              <a:t>Dieta oral para idade- </a:t>
            </a:r>
            <a:r>
              <a:rPr lang="pt-BR" dirty="0" smtClean="0"/>
              <a:t>NAN 100ml 3/3h</a:t>
            </a:r>
          </a:p>
          <a:p>
            <a:endParaRPr lang="pt-BR" dirty="0" smtClean="0"/>
          </a:p>
          <a:p>
            <a:r>
              <a:rPr lang="pt-BR" b="1" dirty="0" smtClean="0"/>
              <a:t>HV</a:t>
            </a:r>
            <a:r>
              <a:rPr lang="pt-BR" dirty="0" smtClean="0"/>
              <a:t>= Glicose 5% 250ml+ Cloreto de potássio 10% 3,5ml+ Cloreto de sódio 20% 2ml= 3ml/h em BIC.</a:t>
            </a:r>
          </a:p>
          <a:p>
            <a:endParaRPr lang="pt-BR" dirty="0" smtClean="0"/>
          </a:p>
          <a:p>
            <a:r>
              <a:rPr lang="pt-BR" b="1" dirty="0"/>
              <a:t>AMPICILINA +SULBACTAM </a:t>
            </a:r>
            <a:r>
              <a:rPr lang="pt-BR" dirty="0"/>
              <a:t>(1000mg +500mg)/</a:t>
            </a:r>
            <a:r>
              <a:rPr lang="pt-BR" dirty="0" smtClean="0"/>
              <a:t> </a:t>
            </a:r>
            <a:r>
              <a:rPr lang="pt-BR" dirty="0"/>
              <a:t>(</a:t>
            </a:r>
            <a:r>
              <a:rPr lang="pt-BR" dirty="0"/>
              <a:t>fco-amp</a:t>
            </a:r>
            <a:r>
              <a:rPr lang="pt-BR" dirty="0"/>
              <a:t>) </a:t>
            </a:r>
            <a:r>
              <a:rPr lang="pt-BR" dirty="0" smtClean="0"/>
              <a:t>– 200mg/kg/dia-  150mg de 6/6h</a:t>
            </a:r>
          </a:p>
          <a:p>
            <a:pPr marL="0" indent="0">
              <a:buNone/>
            </a:pPr>
            <a:endParaRPr lang="pt-BR" dirty="0" smtClean="0"/>
          </a:p>
          <a:p>
            <a:r>
              <a:rPr lang="pt-BR" b="1" dirty="0"/>
              <a:t>FUROSEMIDA</a:t>
            </a:r>
            <a:r>
              <a:rPr lang="pt-BR" dirty="0"/>
              <a:t> SOLUCAO INJETAVEL 10 MG/ML AMPOLA 2 ML </a:t>
            </a:r>
            <a:r>
              <a:rPr lang="pt-BR" dirty="0" smtClean="0"/>
              <a:t>– 2mg/kg/dia- 3mg de 12/12h e 3mg após concentrado de hemácias.</a:t>
            </a:r>
          </a:p>
          <a:p>
            <a:endParaRPr lang="pt-BR" dirty="0" smtClean="0"/>
          </a:p>
          <a:p>
            <a:r>
              <a:rPr lang="pt-BR" b="1" dirty="0"/>
              <a:t>DIPIRONA</a:t>
            </a:r>
            <a:r>
              <a:rPr lang="pt-BR" dirty="0"/>
              <a:t> SOLUCAO INJETAVEL 500 MG/ML 2 ML </a:t>
            </a:r>
            <a:r>
              <a:rPr lang="pt-BR" dirty="0" smtClean="0"/>
              <a:t>-0,1ml de 6/6h em caso de febre</a:t>
            </a:r>
            <a:r>
              <a:rPr lang="pt-BR" dirty="0"/>
              <a:t>. </a:t>
            </a:r>
            <a:endParaRPr lang="pt-BR" dirty="0" smtClean="0"/>
          </a:p>
          <a:p>
            <a:endParaRPr lang="pt-BR" dirty="0"/>
          </a:p>
          <a:p>
            <a:r>
              <a:rPr lang="pt-BR" b="1" dirty="0" smtClean="0"/>
              <a:t>Concentrado </a:t>
            </a:r>
            <a:r>
              <a:rPr lang="pt-BR" b="1" dirty="0"/>
              <a:t>de </a:t>
            </a:r>
            <a:r>
              <a:rPr lang="pt-BR" b="1" dirty="0" smtClean="0"/>
              <a:t>hemácias </a:t>
            </a:r>
            <a:r>
              <a:rPr lang="pt-BR" dirty="0" smtClean="0"/>
              <a:t>10mL/kg</a:t>
            </a:r>
            <a:r>
              <a:rPr lang="pt-BR" dirty="0"/>
              <a:t>-</a:t>
            </a:r>
            <a:r>
              <a:rPr lang="pt-BR" dirty="0" smtClean="0"/>
              <a:t> 30ml.</a:t>
            </a:r>
          </a:p>
          <a:p>
            <a:endParaRPr lang="pt-BR" dirty="0"/>
          </a:p>
          <a:p>
            <a:r>
              <a:rPr lang="pt-BR" b="1" dirty="0" smtClean="0"/>
              <a:t>O2 1L/min </a:t>
            </a:r>
            <a:r>
              <a:rPr lang="pt-BR" dirty="0" smtClean="0"/>
              <a:t>sob cateter nasal.</a:t>
            </a:r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990600"/>
          </a:xfrm>
        </p:spPr>
        <p:txBody>
          <a:bodyPr>
            <a:normAutofit/>
          </a:bodyPr>
          <a:lstStyle/>
          <a:p>
            <a:r>
              <a:rPr lang="pt-BR" dirty="0" smtClean="0"/>
              <a:t>Evolução </a:t>
            </a:r>
            <a:r>
              <a:rPr lang="pt-BR" dirty="0"/>
              <a:t>PS- </a:t>
            </a:r>
            <a:r>
              <a:rPr lang="pt-BR" dirty="0" smtClean="0"/>
              <a:t>HMIB- 09/08/13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184576"/>
          </a:xfrm>
        </p:spPr>
        <p:txBody>
          <a:bodyPr>
            <a:noAutofit/>
          </a:bodyPr>
          <a:lstStyle/>
          <a:p>
            <a:pPr algn="just"/>
            <a:r>
              <a:rPr lang="pt-BR" sz="1800" dirty="0" smtClean="0"/>
              <a:t>Manhã:  Desconforto respiratório. Com O2 1L/min sob CN. Afebril. Tia referiu melhora da tosse. </a:t>
            </a:r>
          </a:p>
          <a:p>
            <a:pPr algn="just"/>
            <a:endParaRPr lang="pt-BR" sz="1800" dirty="0" smtClean="0"/>
          </a:p>
          <a:p>
            <a:pPr algn="just"/>
            <a:endParaRPr lang="pt-BR" sz="1800" dirty="0"/>
          </a:p>
          <a:p>
            <a:pPr algn="just"/>
            <a:endParaRPr lang="pt-BR" sz="1800" dirty="0" smtClean="0"/>
          </a:p>
          <a:p>
            <a:pPr algn="just"/>
            <a:endParaRPr lang="pt-BR" sz="1800" dirty="0" smtClean="0"/>
          </a:p>
          <a:p>
            <a:pPr algn="just"/>
            <a:r>
              <a:rPr lang="pt-BR" sz="1800" dirty="0" smtClean="0"/>
              <a:t>Solicitado </a:t>
            </a:r>
            <a:r>
              <a:rPr lang="pt-BR" sz="1800" dirty="0" smtClean="0"/>
              <a:t>ecocardiograma</a:t>
            </a:r>
            <a:r>
              <a:rPr lang="pt-BR" sz="1800" dirty="0" smtClean="0"/>
              <a:t> para avaliar sopro.</a:t>
            </a:r>
          </a:p>
          <a:p>
            <a:pPr algn="just"/>
            <a:endParaRPr lang="pt-BR" sz="1800" dirty="0" smtClean="0"/>
          </a:p>
          <a:p>
            <a:pPr algn="just"/>
            <a:r>
              <a:rPr lang="pt-BR" sz="1800" dirty="0" smtClean="0"/>
              <a:t>No mesmo dia paciente apresentou quadro </a:t>
            </a:r>
            <a:r>
              <a:rPr lang="pt-BR" sz="1800" dirty="0"/>
              <a:t>de tosse com regurgitação em grande </a:t>
            </a:r>
            <a:r>
              <a:rPr lang="pt-BR" sz="1800" dirty="0" smtClean="0"/>
              <a:t>volume associado a período </a:t>
            </a:r>
            <a:r>
              <a:rPr lang="pt-BR" sz="1800" dirty="0"/>
              <a:t>de cianose e sialorréia</a:t>
            </a:r>
            <a:r>
              <a:rPr lang="pt-BR" sz="1800" dirty="0" smtClean="0"/>
              <a:t>. Cd: </a:t>
            </a:r>
            <a:r>
              <a:rPr lang="pt-BR" sz="1800" dirty="0"/>
              <a:t>Dieta oral </a:t>
            </a:r>
            <a:r>
              <a:rPr lang="pt-BR" sz="1800" dirty="0" smtClean="0"/>
              <a:t>zero e sonda </a:t>
            </a:r>
            <a:r>
              <a:rPr lang="pt-BR" sz="1800" dirty="0" smtClean="0"/>
              <a:t>orogástrica</a:t>
            </a:r>
            <a:r>
              <a:rPr lang="pt-BR" sz="1800" dirty="0" smtClean="0"/>
              <a:t>.</a:t>
            </a:r>
          </a:p>
          <a:p>
            <a:pPr algn="just"/>
            <a:endParaRPr lang="pt-BR" sz="1800" dirty="0" smtClean="0"/>
          </a:p>
          <a:p>
            <a:pPr algn="just"/>
            <a:r>
              <a:rPr lang="pt-BR" sz="1800" dirty="0" smtClean="0"/>
              <a:t>Tarde: SOG aberta drenava </a:t>
            </a:r>
            <a:r>
              <a:rPr lang="pt-BR" sz="1800" dirty="0"/>
              <a:t>secreção esbranquiçada</a:t>
            </a:r>
            <a:r>
              <a:rPr lang="pt-BR" sz="1800" dirty="0" smtClean="0"/>
              <a:t>. Dieta foi liberada.</a:t>
            </a:r>
          </a:p>
          <a:p>
            <a:pPr marL="0" indent="0" algn="just">
              <a:buNone/>
            </a:pPr>
            <a:endParaRPr lang="pt-BR" sz="1800" dirty="0"/>
          </a:p>
          <a:p>
            <a:pPr algn="just"/>
            <a:r>
              <a:rPr lang="pt-BR" sz="1800" dirty="0" smtClean="0"/>
              <a:t>Noite: Apresentou um episódio de expectoração </a:t>
            </a:r>
            <a:r>
              <a:rPr lang="pt-BR" sz="1800" dirty="0"/>
              <a:t>expectoração</a:t>
            </a:r>
            <a:r>
              <a:rPr lang="pt-BR" sz="1800" dirty="0"/>
              <a:t> com catarro </a:t>
            </a:r>
            <a:r>
              <a:rPr lang="pt-BR" sz="1800" dirty="0" smtClean="0"/>
              <a:t>claro. </a:t>
            </a:r>
            <a:r>
              <a:rPr lang="pt-BR" sz="1800" dirty="0"/>
              <a:t>SatO2 92% com </a:t>
            </a:r>
            <a:r>
              <a:rPr lang="pt-BR" sz="1800" dirty="0" smtClean="0"/>
              <a:t>cateter nasal O2 1L/min.</a:t>
            </a:r>
            <a:endParaRPr lang="pt-BR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6211902" cy="1255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940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Evolução </a:t>
            </a:r>
            <a:r>
              <a:rPr lang="pt-BR" dirty="0"/>
              <a:t>PS- HMIB- </a:t>
            </a:r>
            <a:r>
              <a:rPr lang="pt-BR" dirty="0" smtClean="0"/>
              <a:t>10/08/13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pt-BR" dirty="0" smtClean="0"/>
              <a:t>Manhã: </a:t>
            </a:r>
            <a:r>
              <a:rPr lang="pt-BR" dirty="0"/>
              <a:t>P</a:t>
            </a:r>
            <a:r>
              <a:rPr lang="pt-BR" dirty="0" smtClean="0"/>
              <a:t>aciente </a:t>
            </a:r>
            <a:r>
              <a:rPr lang="pt-BR" dirty="0"/>
              <a:t>arrancou </a:t>
            </a:r>
            <a:r>
              <a:rPr lang="pt-BR" dirty="0" smtClean="0"/>
              <a:t>SOG. Dieta </a:t>
            </a:r>
            <a:r>
              <a:rPr lang="pt-BR" dirty="0"/>
              <a:t>pelo </a:t>
            </a:r>
            <a:r>
              <a:rPr lang="pt-BR" dirty="0" smtClean="0"/>
              <a:t>copinho, com </a:t>
            </a:r>
            <a:r>
              <a:rPr lang="pt-BR" dirty="0"/>
              <a:t>boa aceitação, sem engasgos. </a:t>
            </a:r>
            <a:r>
              <a:rPr lang="pt-BR" dirty="0" smtClean="0"/>
              <a:t>Tosse persiste, </a:t>
            </a:r>
            <a:r>
              <a:rPr lang="pt-BR" dirty="0"/>
              <a:t>porém com </a:t>
            </a:r>
            <a:r>
              <a:rPr lang="pt-BR" dirty="0" smtClean="0"/>
              <a:t>melhora. Afebril. Sem evacuar </a:t>
            </a:r>
            <a:r>
              <a:rPr lang="pt-BR" dirty="0"/>
              <a:t>há um </a:t>
            </a:r>
            <a:r>
              <a:rPr lang="pt-BR" dirty="0" smtClean="0"/>
              <a:t>dia. Com O2 sob CN 1L/min.</a:t>
            </a:r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Solicitado nova radiografia de tórax. Optado por não passar nova SNG ou SOG.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Manteve o quadro no período.</a:t>
            </a:r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28" y="2770479"/>
            <a:ext cx="7294562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564" y="3329093"/>
            <a:ext cx="52768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tângulo 8"/>
          <p:cNvSpPr/>
          <p:nvPr/>
        </p:nvSpPr>
        <p:spPr>
          <a:xfrm>
            <a:off x="669586" y="3246727"/>
            <a:ext cx="5185173" cy="259111"/>
          </a:xfrm>
          <a:prstGeom prst="rect">
            <a:avLst/>
          </a:prstGeom>
          <a:solidFill>
            <a:srgbClr val="FFFF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Admissão- Ala A- HMIB- 11/08/13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200" dirty="0" smtClean="0"/>
              <a:t>Mantinha o quadro. Afebril. Com O2 sob CN 1L/min.</a:t>
            </a:r>
          </a:p>
          <a:p>
            <a:pPr marL="0" indent="0" algn="just">
              <a:buNone/>
            </a:pPr>
            <a:endParaRPr lang="pt-BR" sz="2200" dirty="0" smtClean="0"/>
          </a:p>
          <a:p>
            <a:pPr marL="0" indent="0" algn="just">
              <a:buNone/>
            </a:pPr>
            <a:r>
              <a:rPr lang="pt-BR" sz="2200" dirty="0" smtClean="0"/>
              <a:t>Ao exame:</a:t>
            </a:r>
          </a:p>
          <a:p>
            <a:pPr algn="just"/>
            <a:endParaRPr lang="pt-BR" sz="2200" dirty="0" smtClean="0"/>
          </a:p>
          <a:p>
            <a:pPr algn="just"/>
            <a:endParaRPr lang="pt-BR" sz="2200" dirty="0" smtClean="0"/>
          </a:p>
          <a:p>
            <a:pPr algn="just"/>
            <a:endParaRPr lang="pt-BR" sz="2200" dirty="0"/>
          </a:p>
          <a:p>
            <a:pPr algn="just"/>
            <a:endParaRPr lang="pt-BR" sz="2200" dirty="0" smtClean="0"/>
          </a:p>
          <a:p>
            <a:pPr algn="just"/>
            <a:endParaRPr lang="pt-BR" sz="2200" dirty="0"/>
          </a:p>
          <a:p>
            <a:pPr algn="just"/>
            <a:endParaRPr lang="pt-BR" sz="2200" dirty="0" smtClean="0"/>
          </a:p>
          <a:p>
            <a:pPr algn="just"/>
            <a:endParaRPr lang="pt-BR" sz="2200" dirty="0" smtClean="0"/>
          </a:p>
          <a:p>
            <a:pPr algn="just"/>
            <a:r>
              <a:rPr lang="pt-BR" sz="2200" dirty="0" smtClean="0"/>
              <a:t>Conduta foi mantida.</a:t>
            </a:r>
            <a:endParaRPr lang="pt-BR" sz="2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80928"/>
            <a:ext cx="8064896" cy="2425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ângulo 4"/>
          <p:cNvSpPr/>
          <p:nvPr/>
        </p:nvSpPr>
        <p:spPr>
          <a:xfrm>
            <a:off x="513625" y="3356992"/>
            <a:ext cx="3888432" cy="360040"/>
          </a:xfrm>
          <a:prstGeom prst="rect">
            <a:avLst/>
          </a:prstGeom>
          <a:solidFill>
            <a:srgbClr val="FFFF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513625" y="3993578"/>
            <a:ext cx="5256584" cy="299517"/>
          </a:xfrm>
          <a:prstGeom prst="rect">
            <a:avLst/>
          </a:prstGeom>
          <a:solidFill>
            <a:srgbClr val="FFFF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Evolução- Ala A- HMIB- </a:t>
            </a:r>
            <a:r>
              <a:rPr lang="pt-BR" dirty="0" smtClean="0"/>
              <a:t>12/08/13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Persistia com tosse seca. Afebril. Baixa aceitação da dieta oral (de 60ml aceitava 10ml). Acompanhante referia muco nas fezes. Com O2 sob cateter nasal 0,5L/min.</a:t>
            </a:r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CD: Dieta por SNG+ VO conforme aceitação. Iniciada AZITROMICINA. Repetir radiografia </a:t>
            </a:r>
            <a:r>
              <a:rPr lang="pt-BR" dirty="0"/>
              <a:t>(PA e perfil).</a:t>
            </a:r>
            <a:endParaRPr lang="pt-BR" dirty="0" smtClean="0"/>
          </a:p>
          <a:p>
            <a:endParaRPr lang="pt-BR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68960"/>
            <a:ext cx="7952558" cy="2050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ângulo 3"/>
          <p:cNvSpPr/>
          <p:nvPr/>
        </p:nvSpPr>
        <p:spPr>
          <a:xfrm>
            <a:off x="683568" y="5813768"/>
            <a:ext cx="2304256" cy="360040"/>
          </a:xfrm>
          <a:prstGeom prst="rect">
            <a:avLst/>
          </a:prstGeom>
          <a:solidFill>
            <a:srgbClr val="FFFF00">
              <a:alpha val="2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8397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Evolução- Ala A- HMIB- 13/08/13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3699" y="1628800"/>
            <a:ext cx="8229600" cy="4392488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sz="2200" dirty="0" smtClean="0"/>
              <a:t>Apresentou </a:t>
            </a:r>
            <a:r>
              <a:rPr lang="pt-BR" sz="2200" dirty="0"/>
              <a:t>1 episódio de crise de tosse associada a cianose. Apresentou 2 episódios de expectoração de secreção clara. Baixa aceitação da dieta (10ml). Não foi passada SNG. Eliminações fisiológicas preservadas. Afebril</a:t>
            </a:r>
            <a:r>
              <a:rPr lang="pt-BR" sz="2200" dirty="0" smtClean="0"/>
              <a:t>.</a:t>
            </a:r>
          </a:p>
          <a:p>
            <a:pPr algn="just"/>
            <a:endParaRPr lang="pt-BR" sz="2200" dirty="0"/>
          </a:p>
          <a:p>
            <a:pPr algn="just"/>
            <a:endParaRPr lang="pt-BR" sz="2200" dirty="0" smtClean="0"/>
          </a:p>
          <a:p>
            <a:pPr algn="just"/>
            <a:endParaRPr lang="pt-BR" sz="2200" dirty="0"/>
          </a:p>
          <a:p>
            <a:pPr algn="just"/>
            <a:endParaRPr lang="pt-BR" sz="2200" dirty="0" smtClean="0"/>
          </a:p>
          <a:p>
            <a:pPr algn="just"/>
            <a:endParaRPr lang="pt-BR" sz="2200" dirty="0"/>
          </a:p>
          <a:p>
            <a:pPr algn="just"/>
            <a:endParaRPr lang="pt-BR" sz="2200" dirty="0" smtClean="0"/>
          </a:p>
          <a:p>
            <a:pPr algn="just"/>
            <a:endParaRPr lang="pt-BR" sz="2200" dirty="0"/>
          </a:p>
          <a:p>
            <a:pPr algn="just"/>
            <a:r>
              <a:rPr lang="pt-BR" sz="2200" dirty="0" smtClean="0"/>
              <a:t>Exame:</a:t>
            </a:r>
            <a:endParaRPr lang="pt-BR" sz="2200" dirty="0"/>
          </a:p>
          <a:p>
            <a:pPr algn="just"/>
            <a:endParaRPr lang="pt-BR" sz="2400" dirty="0" smtClean="0"/>
          </a:p>
          <a:p>
            <a:pPr algn="just"/>
            <a:endParaRPr lang="pt-BR" dirty="0"/>
          </a:p>
          <a:p>
            <a:pPr algn="just"/>
            <a:endParaRPr lang="pt-BR" sz="2400" dirty="0" smtClean="0"/>
          </a:p>
          <a:p>
            <a:pPr algn="just"/>
            <a:endParaRPr lang="pt-BR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94" y="3002717"/>
            <a:ext cx="7958678" cy="2364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95" y="5949280"/>
            <a:ext cx="7958679" cy="513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000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4993"/>
            <a:ext cx="7848872" cy="6161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79139"/>
            <a:ext cx="7789862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Evolução- Ala A- HMIB- </a:t>
            </a:r>
            <a:r>
              <a:rPr lang="pt-BR" dirty="0" smtClean="0"/>
              <a:t>13/08/13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04864"/>
            <a:ext cx="5126903" cy="2402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513144" y="5301208"/>
            <a:ext cx="77898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 smtClean="0"/>
              <a:t>Conduta: Prescrita SNG e HV por bomba de infusão. Furosemida suspensa. 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03000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Evolução- Ala A- HMIB- 14/08/13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pt-BR" sz="2000" dirty="0" smtClean="0"/>
              <a:t>Na madrugada criança evoluiu com piora </a:t>
            </a:r>
            <a:r>
              <a:rPr lang="pt-BR" sz="2000" dirty="0"/>
              <a:t>do desconforto respiratório, </a:t>
            </a:r>
            <a:r>
              <a:rPr lang="pt-BR" sz="2000" dirty="0" smtClean="0"/>
              <a:t>dificuldade </a:t>
            </a:r>
            <a:r>
              <a:rPr lang="pt-BR" sz="2000" dirty="0"/>
              <a:t>expiratória, piora das crepitações difusas bilaterais, queda </a:t>
            </a:r>
            <a:r>
              <a:rPr lang="pt-BR" sz="2000" dirty="0" smtClean="0"/>
              <a:t>de saturação </a:t>
            </a:r>
            <a:r>
              <a:rPr lang="pt-BR" sz="2000" dirty="0"/>
              <a:t>(75% com O2 CN nasal 2L/min</a:t>
            </a:r>
            <a:r>
              <a:rPr lang="pt-BR" sz="2000" dirty="0" smtClean="0"/>
              <a:t>). Foi </a:t>
            </a:r>
            <a:r>
              <a:rPr lang="pt-BR" sz="2000" dirty="0"/>
              <a:t>colocada em máscara não reinalante com </a:t>
            </a:r>
            <a:r>
              <a:rPr lang="pt-BR" sz="2000" dirty="0" smtClean="0"/>
              <a:t>reservatório </a:t>
            </a:r>
            <a:r>
              <a:rPr lang="pt-BR" sz="2000" dirty="0"/>
              <a:t>com 12L/min, </a:t>
            </a:r>
            <a:r>
              <a:rPr lang="pt-BR" sz="2000" dirty="0" smtClean="0"/>
              <a:t>sem melhora </a:t>
            </a:r>
            <a:r>
              <a:rPr lang="pt-BR" sz="2000" dirty="0"/>
              <a:t>significativa (sat: 90%), mantendo dispnéia</a:t>
            </a:r>
            <a:r>
              <a:rPr lang="pt-BR" sz="2000" dirty="0" smtClean="0"/>
              <a:t>. Apresentava </a:t>
            </a:r>
            <a:r>
              <a:rPr lang="pt-BR" sz="2000" dirty="0"/>
              <a:t>tosse paroxística</a:t>
            </a:r>
            <a:r>
              <a:rPr lang="pt-BR" sz="2000" dirty="0" smtClean="0"/>
              <a:t>. Foi </a:t>
            </a:r>
            <a:r>
              <a:rPr lang="pt-BR" sz="2000" dirty="0"/>
              <a:t>trocado SNG por SOG, colocada em CPAP com PEEP 6, Fio2: 60</a:t>
            </a:r>
            <a:r>
              <a:rPr lang="pt-BR" sz="2000" dirty="0" smtClean="0"/>
              <a:t>%. Saturação </a:t>
            </a:r>
            <a:r>
              <a:rPr lang="pt-BR" sz="2000" dirty="0"/>
              <a:t>passou para 97% com CPAP</a:t>
            </a:r>
            <a:r>
              <a:rPr lang="pt-BR" sz="2000" dirty="0" smtClean="0"/>
              <a:t>. </a:t>
            </a:r>
            <a:endParaRPr lang="pt-BR" sz="2000" dirty="0"/>
          </a:p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Colhido </a:t>
            </a:r>
            <a:r>
              <a:rPr lang="pt-BR" sz="2000" dirty="0"/>
              <a:t>gasometria</a:t>
            </a:r>
            <a:r>
              <a:rPr lang="pt-BR" sz="2000" dirty="0" smtClean="0"/>
              <a:t>: </a:t>
            </a:r>
            <a:r>
              <a:rPr lang="pl-PL" sz="2000" dirty="0" smtClean="0"/>
              <a:t>pH</a:t>
            </a:r>
            <a:r>
              <a:rPr lang="pl-PL" sz="2000" dirty="0"/>
              <a:t>: 7,27 PCO2: 60,8 PO2: </a:t>
            </a:r>
            <a:r>
              <a:rPr lang="pl-PL" sz="2000" dirty="0" smtClean="0"/>
              <a:t>72,9</a:t>
            </a:r>
            <a:r>
              <a:rPr lang="pt-BR" sz="2000" dirty="0" smtClean="0"/>
              <a:t> HCO3</a:t>
            </a:r>
            <a:r>
              <a:rPr lang="pt-BR" sz="2000" dirty="0"/>
              <a:t>: 27,8 Sat: 92</a:t>
            </a:r>
            <a:r>
              <a:rPr lang="pt-BR" sz="2000" dirty="0" smtClean="0"/>
              <a:t>%.</a:t>
            </a:r>
          </a:p>
          <a:p>
            <a:pPr algn="just"/>
            <a:endParaRPr lang="pt-BR" sz="2000" dirty="0"/>
          </a:p>
          <a:p>
            <a:pPr algn="just"/>
            <a:r>
              <a:rPr lang="pt-BR" sz="2000" dirty="0" smtClean="0"/>
              <a:t>Criança foi regulada para UTI. Solicitado </a:t>
            </a:r>
            <a:r>
              <a:rPr lang="pt-BR" sz="2000" dirty="0"/>
              <a:t>Rx de </a:t>
            </a:r>
            <a:r>
              <a:rPr lang="pt-BR" sz="2000" dirty="0" smtClean="0"/>
              <a:t>tórax e </a:t>
            </a:r>
            <a:r>
              <a:rPr lang="pt-BR" sz="2000" dirty="0"/>
              <a:t>Swab nasal para </a:t>
            </a:r>
            <a:r>
              <a:rPr lang="pt-BR" sz="2000" dirty="0" smtClean="0"/>
              <a:t>pesquisa de H1N1. Realizado </a:t>
            </a:r>
            <a:r>
              <a:rPr lang="pt-BR" sz="2000" dirty="0"/>
              <a:t>Salbutamol </a:t>
            </a:r>
            <a:r>
              <a:rPr lang="pt-BR" sz="2000" dirty="0" smtClean="0"/>
              <a:t>inalatório.</a:t>
            </a:r>
          </a:p>
        </p:txBody>
      </p:sp>
      <p:sp>
        <p:nvSpPr>
          <p:cNvPr id="5" name="Retângulo 4"/>
          <p:cNvSpPr/>
          <p:nvPr/>
        </p:nvSpPr>
        <p:spPr>
          <a:xfrm>
            <a:off x="4427984" y="1988840"/>
            <a:ext cx="3384376" cy="288032"/>
          </a:xfrm>
          <a:prstGeom prst="rect">
            <a:avLst/>
          </a:prstGeom>
          <a:solidFill>
            <a:srgbClr val="FF00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7703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3897"/>
            <a:ext cx="8443657" cy="6525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345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Evolução- Ala A- HMIB- 14/08/13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64224"/>
          </a:xfrm>
        </p:spPr>
        <p:txBody>
          <a:bodyPr>
            <a:noAutofit/>
          </a:bodyPr>
          <a:lstStyle/>
          <a:p>
            <a:pPr algn="just"/>
            <a:r>
              <a:rPr lang="pt-BR" sz="1900" dirty="0" smtClean="0"/>
              <a:t>“Recebo </a:t>
            </a:r>
            <a:r>
              <a:rPr lang="pt-BR" sz="1900" dirty="0"/>
              <a:t>Rx de tórax com piora importante do padrão radiológico, presença </a:t>
            </a:r>
            <a:r>
              <a:rPr lang="pt-BR" sz="1900" dirty="0" smtClean="0"/>
              <a:t>de infiltrado </a:t>
            </a:r>
            <a:r>
              <a:rPr lang="pt-BR" sz="1900" dirty="0"/>
              <a:t>intersticial difuso, em todo o HT, bilateralmente</a:t>
            </a:r>
            <a:r>
              <a:rPr lang="pt-BR" sz="1900" dirty="0" smtClean="0"/>
              <a:t>.”</a:t>
            </a:r>
          </a:p>
          <a:p>
            <a:pPr marL="274320" lvl="1" indent="0" algn="just">
              <a:buNone/>
            </a:pPr>
            <a:endParaRPr lang="pt-BR" sz="1900" dirty="0"/>
          </a:p>
          <a:p>
            <a:pPr algn="just"/>
            <a:r>
              <a:rPr lang="pt-BR" sz="1900" dirty="0" smtClean="0"/>
              <a:t>Durante a manhã manteve dispneia </a:t>
            </a:r>
            <a:r>
              <a:rPr lang="pt-BR" sz="1900" dirty="0"/>
              <a:t>importante</a:t>
            </a:r>
            <a:r>
              <a:rPr lang="pt-BR" sz="1900" dirty="0" smtClean="0"/>
              <a:t>, dificuldade expiratória, apresentava saturação de </a:t>
            </a:r>
            <a:r>
              <a:rPr lang="pt-BR" sz="1900" dirty="0"/>
              <a:t>93% com </a:t>
            </a:r>
            <a:r>
              <a:rPr lang="pt-BR" sz="1900" dirty="0" smtClean="0"/>
              <a:t>CPAP.</a:t>
            </a:r>
          </a:p>
          <a:p>
            <a:pPr algn="just"/>
            <a:endParaRPr lang="pt-BR" sz="1900" dirty="0"/>
          </a:p>
          <a:p>
            <a:pPr algn="just"/>
            <a:endParaRPr lang="pt-BR" sz="1900" dirty="0" smtClean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41" y="3679580"/>
            <a:ext cx="7986170" cy="2138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54" y="3342695"/>
            <a:ext cx="7771278" cy="372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268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Evolução- Ala A- HMIB- 14/08/13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64224"/>
          </a:xfrm>
        </p:spPr>
        <p:txBody>
          <a:bodyPr>
            <a:noAutofit/>
          </a:bodyPr>
          <a:lstStyle/>
          <a:p>
            <a:pPr algn="just"/>
            <a:endParaRPr lang="pt-BR" sz="1900" dirty="0" smtClean="0"/>
          </a:p>
          <a:p>
            <a:pPr algn="just"/>
            <a:endParaRPr lang="pt-BR" sz="1900" dirty="0"/>
          </a:p>
          <a:p>
            <a:pPr algn="just"/>
            <a:r>
              <a:rPr lang="pt-BR" sz="2000" dirty="0" smtClean="0"/>
              <a:t>Cd</a:t>
            </a:r>
            <a:r>
              <a:rPr lang="pt-BR" sz="2000" dirty="0"/>
              <a:t>: </a:t>
            </a:r>
          </a:p>
          <a:p>
            <a:pPr lvl="1" algn="just"/>
            <a:r>
              <a:rPr lang="pt-BR" dirty="0"/>
              <a:t>Dieta zero</a:t>
            </a:r>
          </a:p>
          <a:p>
            <a:pPr lvl="1" algn="just"/>
            <a:r>
              <a:rPr lang="pt-BR" dirty="0"/>
              <a:t>HV 100% de Holliday </a:t>
            </a:r>
            <a:endParaRPr lang="pt-BR" i="1" dirty="0"/>
          </a:p>
          <a:p>
            <a:pPr lvl="1" algn="just"/>
            <a:r>
              <a:rPr lang="pt-BR" dirty="0" smtClean="0"/>
              <a:t>Manter </a:t>
            </a:r>
            <a:r>
              <a:rPr lang="pt-BR" dirty="0"/>
              <a:t>Ampicilina/ sulbactam 200mg/kg/dia (D6) </a:t>
            </a:r>
            <a:endParaRPr lang="pt-BR" dirty="0" smtClean="0"/>
          </a:p>
          <a:p>
            <a:pPr lvl="1" algn="just"/>
            <a:r>
              <a:rPr lang="pt-BR" dirty="0" smtClean="0"/>
              <a:t>Manter </a:t>
            </a:r>
            <a:r>
              <a:rPr lang="pt-BR" dirty="0"/>
              <a:t>Azitromicina 10mg/kg/dia (D3)</a:t>
            </a:r>
          </a:p>
          <a:p>
            <a:pPr lvl="1" algn="just"/>
            <a:r>
              <a:rPr lang="pt-BR" dirty="0"/>
              <a:t>Iniciar Tamiflu 15mg 12/12h </a:t>
            </a:r>
            <a:endParaRPr lang="pt-BR" i="1" dirty="0"/>
          </a:p>
          <a:p>
            <a:pPr lvl="1" algn="just"/>
            <a:r>
              <a:rPr lang="pt-BR" dirty="0" smtClean="0"/>
              <a:t>Iniciar Metilprednisolona </a:t>
            </a:r>
            <a:r>
              <a:rPr lang="pt-BR" dirty="0"/>
              <a:t>0,6mg/Kg/dose </a:t>
            </a:r>
            <a:r>
              <a:rPr lang="pt-BR" dirty="0" smtClean="0"/>
              <a:t>6/6h </a:t>
            </a:r>
            <a:r>
              <a:rPr lang="pt-BR" i="1" dirty="0" smtClean="0"/>
              <a:t>(após Rx)</a:t>
            </a:r>
          </a:p>
          <a:p>
            <a:pPr lvl="1" algn="just"/>
            <a:r>
              <a:rPr lang="pt-BR" dirty="0" smtClean="0"/>
              <a:t>Iniciar </a:t>
            </a:r>
            <a:r>
              <a:rPr lang="pt-BR" dirty="0"/>
              <a:t>Omeprazol 1mg/kg/ </a:t>
            </a:r>
            <a:r>
              <a:rPr lang="pt-BR" dirty="0" smtClean="0"/>
              <a:t>dia </a:t>
            </a:r>
            <a:r>
              <a:rPr lang="pt-BR" i="1" dirty="0" smtClean="0"/>
              <a:t>(avaliação da manhã)</a:t>
            </a:r>
            <a:endParaRPr lang="pt-BR" i="1" dirty="0"/>
          </a:p>
          <a:p>
            <a:pPr lvl="1" algn="just"/>
            <a:r>
              <a:rPr lang="pt-BR" dirty="0"/>
              <a:t>O2 sob CPAP PEEP: 6 FiO2: 60</a:t>
            </a:r>
            <a:r>
              <a:rPr lang="pt-BR" dirty="0" smtClean="0"/>
              <a:t>%.</a:t>
            </a:r>
          </a:p>
          <a:p>
            <a:pPr lvl="1" algn="just"/>
            <a:r>
              <a:rPr lang="pt-BR" dirty="0" smtClean="0"/>
              <a:t>Aguardava remoção para UTIP do HRSM.</a:t>
            </a:r>
          </a:p>
          <a:p>
            <a:pPr lvl="1" algn="just"/>
            <a:endParaRPr lang="pt-BR" sz="1900" dirty="0"/>
          </a:p>
        </p:txBody>
      </p:sp>
    </p:spTree>
    <p:extLst>
      <p:ext uri="{BB962C8B-B14F-4D97-AF65-F5344CB8AC3E}">
        <p14:creationId xmlns:p14="http://schemas.microsoft.com/office/powerpoint/2010/main" val="129778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Admissão- UTIP- HRSM- 14/08/13</a:t>
            </a:r>
          </a:p>
        </p:txBody>
      </p:sp>
      <p:pic>
        <p:nvPicPr>
          <p:cNvPr id="717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221088"/>
            <a:ext cx="7958311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13625" y="1772816"/>
            <a:ext cx="80648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000" dirty="0" smtClean="0"/>
              <a:t>Removida pela </a:t>
            </a:r>
            <a:r>
              <a:rPr lang="pt-BR" sz="2000" dirty="0"/>
              <a:t>equipe do </a:t>
            </a:r>
            <a:r>
              <a:rPr lang="pt-BR" sz="2000" dirty="0" smtClean="0"/>
              <a:t>SAMU, sem intercorrência. Chegou </a:t>
            </a:r>
            <a:r>
              <a:rPr lang="pt-BR" sz="2000" dirty="0"/>
              <a:t>em maca, sob NCPAP, com SOG, e AVP em MSD. E</a:t>
            </a:r>
            <a:r>
              <a:rPr lang="pt-BR" sz="2000" dirty="0" smtClean="0"/>
              <a:t>ncontrava-se </a:t>
            </a:r>
            <a:r>
              <a:rPr lang="pt-BR" sz="2000" dirty="0"/>
              <a:t>em </a:t>
            </a:r>
            <a:r>
              <a:rPr lang="pt-BR" sz="2000" dirty="0" smtClean="0"/>
              <a:t>REG, </a:t>
            </a:r>
            <a:r>
              <a:rPr lang="pt-BR" sz="2000" dirty="0"/>
              <a:t>com desconforto respiratório leve </a:t>
            </a:r>
            <a:r>
              <a:rPr lang="pt-BR" sz="2000" dirty="0" smtClean="0"/>
              <a:t>a moderado</a:t>
            </a:r>
            <a:r>
              <a:rPr lang="pt-BR" sz="2000" dirty="0"/>
              <a:t>, irritada, com fome</a:t>
            </a:r>
            <a:r>
              <a:rPr lang="pt-BR" sz="2000" dirty="0" smtClean="0"/>
              <a:t>. Em uso de </a:t>
            </a:r>
            <a:r>
              <a:rPr lang="pt-BR" sz="2000" dirty="0"/>
              <a:t>NCPAP (P+: 6 cm/H2O; FiO2: 0,6</a:t>
            </a:r>
            <a:r>
              <a:rPr lang="pt-BR" sz="2000" dirty="0" smtClean="0"/>
              <a:t>).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dirty="0"/>
              <a:t>Gasometria</a:t>
            </a:r>
            <a:r>
              <a:rPr lang="pt-BR" sz="2000" dirty="0" smtClean="0"/>
              <a:t>: </a:t>
            </a:r>
            <a:r>
              <a:rPr lang="it-IT" sz="2000" dirty="0" smtClean="0"/>
              <a:t>pH </a:t>
            </a:r>
            <a:r>
              <a:rPr lang="it-IT" sz="2000" dirty="0"/>
              <a:t>7,42/ pCO2 41,9/ pO2 52,8/ SO2 87,2/ HCO3 26,5/ BE </a:t>
            </a:r>
            <a:r>
              <a:rPr lang="it-IT" sz="2000" dirty="0" smtClean="0"/>
              <a:t>2,6 </a:t>
            </a:r>
            <a:r>
              <a:rPr lang="pl-PL" sz="2000" dirty="0" smtClean="0"/>
              <a:t>Hb </a:t>
            </a:r>
            <a:r>
              <a:rPr lang="pl-PL" sz="2000" dirty="0"/>
              <a:t>9,6/ Lac 3,4 (?)/ Na 134/ K 4,8/ Cl 97/ Ca 0,81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54434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Admissão- UTIP- HRSM- 14/08/13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48" y="1556792"/>
            <a:ext cx="8106363" cy="2573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25948" y="4221088"/>
            <a:ext cx="790649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000" dirty="0" smtClean="0"/>
              <a:t>Durante a noite lactente manteve o quadro. Afebril.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000" dirty="0" smtClean="0"/>
              <a:t>Após exames complementares acrescentado à prescrição: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pt-BR" sz="2000" dirty="0" smtClean="0"/>
              <a:t>NaCl </a:t>
            </a:r>
            <a:r>
              <a:rPr lang="pt-BR" sz="2000" dirty="0"/>
              <a:t>20% (2 mEq/kg) e Gluc Ca 10% (2 mL/kg) às </a:t>
            </a:r>
            <a:r>
              <a:rPr lang="pt-BR" sz="2000" dirty="0" smtClean="0"/>
              <a:t>dietas.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pt-BR" sz="2000" dirty="0" smtClean="0"/>
              <a:t>Aumentar </a:t>
            </a:r>
            <a:r>
              <a:rPr lang="pt-BR" sz="2000" dirty="0"/>
              <a:t>dieta p/ 80 </a:t>
            </a:r>
            <a:r>
              <a:rPr lang="pt-BR" sz="2000" dirty="0" smtClean="0"/>
              <a:t>mL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pt-BR" sz="2000" dirty="0" smtClean="0"/>
              <a:t>Vigiar </a:t>
            </a:r>
            <a:r>
              <a:rPr lang="pt-BR" sz="2000" dirty="0"/>
              <a:t>sinais de </a:t>
            </a:r>
            <a:r>
              <a:rPr lang="pt-BR" sz="2000" dirty="0" smtClean="0"/>
              <a:t>abstinência- mãe usuária de crack (necessidade </a:t>
            </a:r>
            <a:r>
              <a:rPr lang="pt-BR" sz="2000" dirty="0"/>
              <a:t>de iniciar </a:t>
            </a:r>
            <a:r>
              <a:rPr lang="pt-BR" sz="2000" dirty="0" smtClean="0"/>
              <a:t>Diazepam?).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54434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504" y="404664"/>
            <a:ext cx="1440160" cy="360040"/>
          </a:xfrm>
        </p:spPr>
        <p:txBody>
          <a:bodyPr>
            <a:normAutofit fontScale="85000" lnSpcReduction="20000"/>
          </a:bodyPr>
          <a:lstStyle/>
          <a:p>
            <a:r>
              <a:rPr lang="pt-BR" dirty="0" smtClean="0"/>
              <a:t>14/08/13</a:t>
            </a:r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281783"/>
              </p:ext>
            </p:extLst>
          </p:nvPr>
        </p:nvGraphicFramePr>
        <p:xfrm>
          <a:off x="4355976" y="116632"/>
          <a:ext cx="3173582" cy="335280"/>
        </p:xfrm>
        <a:graphic>
          <a:graphicData uri="http://schemas.openxmlformats.org/drawingml/2006/table">
            <a:tbl>
              <a:tblPr/>
              <a:tblGrid>
                <a:gridCol w="3173582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AMILASE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13 </a:t>
                      </a:r>
                      <a:r>
                        <a:rPr lang="pt-BR" sz="1600" dirty="0"/>
                        <a:t>UI/L (0 - 125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0049700"/>
              </p:ext>
            </p:extLst>
          </p:nvPr>
        </p:nvGraphicFramePr>
        <p:xfrm>
          <a:off x="4355976" y="476672"/>
          <a:ext cx="4788024" cy="6288561"/>
        </p:xfrm>
        <a:graphic>
          <a:graphicData uri="http://schemas.openxmlformats.org/drawingml/2006/table">
            <a:tbl>
              <a:tblPr/>
              <a:tblGrid>
                <a:gridCol w="4788024"/>
              </a:tblGrid>
              <a:tr h="455776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BILIRRUBINAS TOTAL E FRAÇÕES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Bilirrubina </a:t>
                      </a:r>
                      <a:r>
                        <a:rPr lang="pt-BR" sz="1600" dirty="0"/>
                        <a:t>Total : 0,60 mg/dL (0,20 - 1,00) Bilirrubina Direta : </a:t>
                      </a:r>
                      <a:r>
                        <a:rPr lang="pt-BR" sz="1600" b="1" dirty="0"/>
                        <a:t>0,30 mg/dL (0,00 - 0,20) Bilirrubina Indireta: 0,30 mg/dL (0,20 - 0,80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CÁLCIO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7,8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mg/dL </a:t>
                      </a:r>
                      <a:r>
                        <a:rPr lang="pt-BR" sz="1600" b="1" dirty="0"/>
                        <a:t>(8,4 - 10,1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CLORETO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89 </a:t>
                      </a:r>
                      <a:r>
                        <a:rPr lang="pt-BR" sz="1600" b="1" dirty="0"/>
                        <a:t>mEq/L (95 - 110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455776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CREATININA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0,39 </a:t>
                      </a:r>
                      <a:r>
                        <a:rPr lang="pt-BR" sz="1600" b="1" dirty="0"/>
                        <a:t>mg/dL (0,60 - 1,00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DESIDROGENASE LÁCTICA (DHL</a:t>
                      </a:r>
                      <a:r>
                        <a:rPr lang="pt-BR" sz="1600" b="1" u="sng" dirty="0" smtClean="0"/>
                        <a:t>)</a:t>
                      </a:r>
                      <a:r>
                        <a:rPr lang="pt-BR" sz="1600" b="1" u="sng" baseline="0" dirty="0" smtClean="0"/>
                        <a:t> </a:t>
                      </a:r>
                      <a:r>
                        <a:rPr lang="pt-BR" sz="1600" dirty="0" smtClean="0"/>
                        <a:t>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817 U/L (81 - 234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 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FOSFATASE ALCALINA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696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U/L (50 - 136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GAMA GT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312,0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U/L (5,0 - 55,0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86264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GLICEMIA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65 </a:t>
                      </a:r>
                      <a:r>
                        <a:rPr lang="pt-BR" sz="1600" b="1" dirty="0"/>
                        <a:t>mg/dL (70 - 99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POTÁSSIO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5,99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mEq/L (3,60 - 5,00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455776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PROTEÍNAS TOTAIS E FRAÇÕES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Proteínas </a:t>
                      </a:r>
                      <a:r>
                        <a:rPr lang="pt-BR" sz="1600" dirty="0"/>
                        <a:t>Totais: 6,4 g/dL (6,4 - 8,2) Albumina : </a:t>
                      </a:r>
                      <a:r>
                        <a:rPr lang="pt-BR" sz="1600" b="1" dirty="0"/>
                        <a:t>3,0 g/dL (3,4 - 5,0) Globulina : 3,4 g/dL (2,5 - 3,6) Relação A/G : 0,9 (1,1 - 2,2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SÓDIO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128,0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mEq/L (135,0 - 148,0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TGO </a:t>
                      </a:r>
                      <a:r>
                        <a:rPr lang="pt-BR" sz="1600" b="1" dirty="0" smtClean="0"/>
                        <a:t>52 </a:t>
                      </a:r>
                      <a:r>
                        <a:rPr lang="pt-BR" sz="1600" b="1" dirty="0"/>
                        <a:t>U/L (15 - 37</a:t>
                      </a:r>
                      <a:r>
                        <a:rPr lang="pt-BR" sz="1600" b="1" dirty="0" smtClean="0"/>
                        <a:t>). 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TGP </a:t>
                      </a:r>
                      <a:r>
                        <a:rPr lang="pt-BR" sz="1600" b="1" u="none" baseline="0" dirty="0" smtClean="0"/>
                        <a:t> </a:t>
                      </a:r>
                      <a:r>
                        <a:rPr lang="pt-BR" sz="1600" b="1" dirty="0" smtClean="0"/>
                        <a:t>2 </a:t>
                      </a:r>
                      <a:r>
                        <a:rPr lang="pt-BR" sz="1600" b="1" dirty="0"/>
                        <a:t>U/L (30 - 65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URÉIA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15,0 </a:t>
                      </a:r>
                      <a:r>
                        <a:rPr lang="pt-BR" sz="1600" dirty="0"/>
                        <a:t>mg/dL (15,0 - 40,0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2589619"/>
              </p:ext>
            </p:extLst>
          </p:nvPr>
        </p:nvGraphicFramePr>
        <p:xfrm>
          <a:off x="1425" y="1001885"/>
          <a:ext cx="4032448" cy="5856115"/>
        </p:xfrm>
        <a:graphic>
          <a:graphicData uri="http://schemas.openxmlformats.org/drawingml/2006/table">
            <a:tbl>
              <a:tblPr/>
              <a:tblGrid>
                <a:gridCol w="4032448"/>
              </a:tblGrid>
              <a:tr h="4789315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HEMOGRAMA COMPLETO</a:t>
                      </a:r>
                      <a:r>
                        <a:rPr lang="pt-BR" sz="1600" dirty="0"/>
                        <a:t> </a:t>
                      </a:r>
                      <a:endParaRPr lang="pt-BR" sz="1600" dirty="0" smtClean="0"/>
                    </a:p>
                    <a:p>
                      <a:r>
                        <a:rPr lang="pt-BR" sz="1600" dirty="0" smtClean="0"/>
                        <a:t>Hemácias</a:t>
                      </a:r>
                      <a:r>
                        <a:rPr lang="pt-BR" sz="1600" dirty="0"/>
                        <a:t>: 4,35 x106/uL (3,90 - 5,30) </a:t>
                      </a:r>
                      <a:endParaRPr lang="pt-BR" sz="1600" dirty="0" smtClean="0"/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Hemoglobina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: 10,4 g/dL </a:t>
                      </a:r>
                      <a:endParaRPr lang="pt-BR" sz="16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Hematócrito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: 31,2 % </a:t>
                      </a:r>
                      <a:endParaRPr lang="pt-BR" sz="16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600" b="1" dirty="0" smtClean="0"/>
                        <a:t>Leucócitos</a:t>
                      </a:r>
                      <a:r>
                        <a:rPr lang="pt-BR" sz="1600" b="1" dirty="0"/>
                        <a:t>: 8,0 x103/uL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Neutrófilos </a:t>
                      </a:r>
                      <a:r>
                        <a:rPr lang="pt-BR" sz="1600" b="1" dirty="0"/>
                        <a:t>Totais: 70,0 %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Metamielocitos</a:t>
                      </a:r>
                      <a:r>
                        <a:rPr lang="pt-BR" sz="1600" b="1" dirty="0"/>
                        <a:t>: 1,0 %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Bastonetes</a:t>
                      </a:r>
                      <a:r>
                        <a:rPr lang="pt-BR" sz="1600" b="1" dirty="0"/>
                        <a:t>: 2,0 %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Segmentados</a:t>
                      </a:r>
                      <a:r>
                        <a:rPr lang="pt-BR" sz="1600" b="1" dirty="0"/>
                        <a:t>: 67,0 </a:t>
                      </a:r>
                      <a:r>
                        <a:rPr lang="pt-BR" sz="1600" b="1" dirty="0" smtClean="0"/>
                        <a:t>%</a:t>
                      </a:r>
                    </a:p>
                    <a:p>
                      <a:r>
                        <a:rPr lang="pt-BR" sz="1600" b="1" dirty="0" smtClean="0"/>
                        <a:t>Eosinofilos</a:t>
                      </a:r>
                      <a:r>
                        <a:rPr lang="pt-BR" sz="1600" b="1" dirty="0"/>
                        <a:t>: 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Basofilos</a:t>
                      </a:r>
                      <a:r>
                        <a:rPr lang="pt-BR" sz="1600" b="1" dirty="0"/>
                        <a:t>: 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Monocitos</a:t>
                      </a:r>
                      <a:r>
                        <a:rPr lang="pt-BR" sz="1600" b="1" dirty="0"/>
                        <a:t>: 9,0 %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Linfocitos</a:t>
                      </a:r>
                      <a:r>
                        <a:rPr lang="pt-BR" sz="1600" b="1" dirty="0"/>
                        <a:t>: 21,0 %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Plaquetas</a:t>
                      </a:r>
                      <a:r>
                        <a:rPr lang="pt-BR" sz="1600" b="1" dirty="0"/>
                        <a:t>: 327 x103/uL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Morfologia </a:t>
                      </a:r>
                      <a:r>
                        <a:rPr lang="pt-BR" sz="1600" b="1" dirty="0"/>
                        <a:t>Hemácias.: Anisocitose (++)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1023927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VELOCIDADE DE HEMOSSEDIMENTAÇÃO</a:t>
                      </a:r>
                      <a:r>
                        <a:rPr lang="pt-BR" sz="1600" dirty="0"/>
                        <a:t> </a:t>
                      </a:r>
                      <a:endParaRPr lang="pt-BR" sz="1600" dirty="0" smtClean="0"/>
                    </a:p>
                    <a:p>
                      <a:r>
                        <a:rPr lang="pt-BR" sz="1600" dirty="0" smtClean="0"/>
                        <a:t>[</a:t>
                      </a:r>
                      <a:r>
                        <a:rPr lang="pt-BR" sz="1600" dirty="0"/>
                        <a:t>Material Insuficiente para realização do exame]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141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Evolução- UTIP- HRSM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876800"/>
          </a:xfrm>
        </p:spPr>
        <p:txBody>
          <a:bodyPr>
            <a:noAutofit/>
          </a:bodyPr>
          <a:lstStyle/>
          <a:p>
            <a:pPr algn="just"/>
            <a:r>
              <a:rPr lang="pt-BR" sz="2000" dirty="0"/>
              <a:t>Evoluiu com melhora progressiva do quadro clínico, sendo possível </a:t>
            </a:r>
            <a:r>
              <a:rPr lang="pt-BR" sz="2000" dirty="0" smtClean="0"/>
              <a:t>passar para O2 em </a:t>
            </a:r>
            <a:r>
              <a:rPr lang="pt-BR" sz="2000" dirty="0"/>
              <a:t>cateter nasal em 15/08/2013</a:t>
            </a:r>
            <a:r>
              <a:rPr lang="pt-BR" sz="2000" dirty="0" smtClean="0"/>
              <a:t>.</a:t>
            </a:r>
            <a:endParaRPr lang="pt-BR" sz="1000" dirty="0" smtClean="0"/>
          </a:p>
          <a:p>
            <a:pPr algn="just"/>
            <a:endParaRPr lang="pt-BR" sz="1000" dirty="0" smtClean="0"/>
          </a:p>
          <a:p>
            <a:pPr algn="just"/>
            <a:r>
              <a:rPr lang="pt-BR" sz="2000" dirty="0" smtClean="0"/>
              <a:t>Em 15/08/13 ainda </a:t>
            </a:r>
            <a:r>
              <a:rPr lang="pt-BR" sz="2000" dirty="0"/>
              <a:t>apresentou 1 pico febril</a:t>
            </a:r>
            <a:r>
              <a:rPr lang="pt-BR" sz="2000" dirty="0" smtClean="0"/>
              <a:t>, sem </a:t>
            </a:r>
            <a:r>
              <a:rPr lang="pt-BR" sz="2000" dirty="0"/>
              <a:t>outros durante a internação. </a:t>
            </a:r>
            <a:endParaRPr lang="pt-BR" sz="2000" dirty="0" smtClean="0"/>
          </a:p>
          <a:p>
            <a:pPr lvl="1" algn="just"/>
            <a:r>
              <a:rPr lang="pt-BR" sz="1600" dirty="0" smtClean="0"/>
              <a:t>Radiografia </a:t>
            </a:r>
            <a:r>
              <a:rPr lang="pt-BR" sz="1600" dirty="0"/>
              <a:t>de tórax com infiltrado pulmonar intersticial, grosseiro e bilateral importante. </a:t>
            </a:r>
            <a:r>
              <a:rPr lang="pt-BR" sz="1600" dirty="0" smtClean="0"/>
              <a:t>Cd: Colhido </a:t>
            </a:r>
            <a:r>
              <a:rPr lang="pt-BR" sz="1600" dirty="0"/>
              <a:t>lavado gástrico para pesquisa </a:t>
            </a:r>
            <a:r>
              <a:rPr lang="pt-BR" sz="1600" dirty="0" smtClean="0"/>
              <a:t>de BK </a:t>
            </a:r>
            <a:r>
              <a:rPr lang="pt-BR" sz="1600" dirty="0"/>
              <a:t>(três amostras) e feito PPD, que foi não </a:t>
            </a:r>
            <a:r>
              <a:rPr lang="pt-BR" sz="1600" dirty="0" smtClean="0"/>
              <a:t>reator. </a:t>
            </a:r>
            <a:endParaRPr lang="pt-BR" sz="600" dirty="0" smtClean="0"/>
          </a:p>
          <a:p>
            <a:pPr algn="just"/>
            <a:endParaRPr lang="pt-BR" sz="1000" dirty="0"/>
          </a:p>
          <a:p>
            <a:pPr algn="just"/>
            <a:r>
              <a:rPr lang="pt-BR" sz="2000" dirty="0" smtClean="0"/>
              <a:t>Em 19/08/13, na ocasião da alta da UTIP, foram suspensos </a:t>
            </a:r>
            <a:r>
              <a:rPr lang="pt-BR" sz="2000" dirty="0"/>
              <a:t>Unasyn, Tamiflu e </a:t>
            </a:r>
            <a:r>
              <a:rPr lang="pt-BR" sz="2000" dirty="0" smtClean="0"/>
              <a:t>Azitromicina.</a:t>
            </a:r>
            <a:endParaRPr lang="pt-BR" sz="1000" dirty="0" smtClean="0"/>
          </a:p>
          <a:p>
            <a:pPr algn="just"/>
            <a:endParaRPr lang="pt-BR" sz="1000" dirty="0"/>
          </a:p>
          <a:p>
            <a:pPr algn="just"/>
            <a:r>
              <a:rPr lang="pt-BR" sz="2000" dirty="0" smtClean="0"/>
              <a:t>Recebeu alta em </a:t>
            </a:r>
            <a:r>
              <a:rPr lang="pt-BR" sz="2000" dirty="0"/>
              <a:t>bom estado geral, hemodinamicamente estável </a:t>
            </a:r>
            <a:r>
              <a:rPr lang="pt-BR" sz="2000" dirty="0" smtClean="0"/>
              <a:t>, mantendo </a:t>
            </a:r>
            <a:r>
              <a:rPr lang="pt-BR" sz="2000" dirty="0"/>
              <a:t>boa saturação em ar ambiente, </a:t>
            </a:r>
            <a:r>
              <a:rPr lang="pt-BR" sz="2000" dirty="0" smtClean="0"/>
              <a:t>eupneica</a:t>
            </a:r>
            <a:r>
              <a:rPr lang="pt-BR" sz="2000" dirty="0"/>
              <a:t>, aceitando bem dieta </a:t>
            </a:r>
            <a:r>
              <a:rPr lang="pt-BR" sz="2000" dirty="0" smtClean="0"/>
              <a:t>por SNG</a:t>
            </a:r>
            <a:r>
              <a:rPr lang="pt-BR" sz="2000" dirty="0"/>
              <a:t>. Encaminhada à ALA A do HRAS.</a:t>
            </a:r>
          </a:p>
        </p:txBody>
      </p:sp>
      <p:sp>
        <p:nvSpPr>
          <p:cNvPr id="4" name="Retângulo 3"/>
          <p:cNvSpPr/>
          <p:nvPr/>
        </p:nvSpPr>
        <p:spPr>
          <a:xfrm>
            <a:off x="971600" y="3645024"/>
            <a:ext cx="2232248" cy="288032"/>
          </a:xfrm>
          <a:prstGeom prst="rect">
            <a:avLst/>
          </a:prstGeom>
          <a:solidFill>
            <a:srgbClr val="FFFF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3047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Evolução- UTIP- </a:t>
            </a:r>
            <a:r>
              <a:rPr lang="pt-BR" dirty="0" smtClean="0"/>
              <a:t>HRSM</a:t>
            </a:r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844824"/>
            <a:ext cx="4456769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39552" y="1396770"/>
            <a:ext cx="57606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 smtClean="0"/>
              <a:t>Durante internação na UTI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 smtClean="0"/>
          </a:p>
          <a:p>
            <a:endParaRPr lang="pt-BR" sz="2000" dirty="0"/>
          </a:p>
          <a:p>
            <a:endParaRPr lang="pt-BR" sz="2000" dirty="0" smtClean="0"/>
          </a:p>
          <a:p>
            <a:endParaRPr lang="pt-BR" sz="2000" dirty="0"/>
          </a:p>
          <a:p>
            <a:endParaRPr lang="pt-BR" sz="2000" dirty="0" smtClean="0"/>
          </a:p>
          <a:p>
            <a:endParaRPr lang="pt-BR" sz="2000" dirty="0"/>
          </a:p>
          <a:p>
            <a:endParaRPr lang="pt-BR" sz="2000" dirty="0" smtClean="0"/>
          </a:p>
          <a:p>
            <a:endParaRPr lang="pt-BR" sz="2000" dirty="0"/>
          </a:p>
          <a:p>
            <a:endParaRPr lang="pt-BR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 smtClean="0"/>
              <a:t>Alta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4981342"/>
            <a:ext cx="6046711" cy="176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653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Admissão- Ala A- HMIB – 20/08/13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t-BR" dirty="0" smtClean="0"/>
          </a:p>
          <a:p>
            <a:pPr algn="just"/>
            <a:r>
              <a:rPr lang="pt-BR" dirty="0" smtClean="0"/>
              <a:t>Criança </a:t>
            </a:r>
            <a:r>
              <a:rPr lang="pt-BR" dirty="0"/>
              <a:t>foi transferida </a:t>
            </a:r>
            <a:r>
              <a:rPr lang="pt-BR" dirty="0" smtClean="0"/>
              <a:t>pela </a:t>
            </a:r>
            <a:r>
              <a:rPr lang="pt-BR" dirty="0"/>
              <a:t>equipe do </a:t>
            </a:r>
            <a:r>
              <a:rPr lang="pt-BR" dirty="0" smtClean="0"/>
              <a:t>HMIB </a:t>
            </a:r>
            <a:r>
              <a:rPr lang="pt-BR" dirty="0"/>
              <a:t>sem intercorrências. </a:t>
            </a:r>
            <a:r>
              <a:rPr lang="pt-BR" dirty="0" smtClean="0"/>
              <a:t>Mantinha tosse </a:t>
            </a:r>
            <a:r>
              <a:rPr lang="pt-BR" dirty="0"/>
              <a:t>seca, </a:t>
            </a:r>
            <a:r>
              <a:rPr lang="pt-BR" dirty="0" smtClean="0"/>
              <a:t>acompanhante negava cianose </a:t>
            </a:r>
            <a:r>
              <a:rPr lang="pt-BR" dirty="0"/>
              <a:t>ou paroxismos</a:t>
            </a:r>
            <a:r>
              <a:rPr lang="pt-BR" dirty="0" smtClean="0"/>
              <a:t>.</a:t>
            </a:r>
            <a:endParaRPr lang="pt-B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958977"/>
            <a:ext cx="7589837" cy="192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653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Conteúdo 12"/>
          <p:cNvSpPr>
            <a:spLocks noGrp="1"/>
          </p:cNvSpPr>
          <p:nvPr>
            <p:ph sz="half" idx="1"/>
          </p:nvPr>
        </p:nvSpPr>
        <p:spPr>
          <a:xfrm>
            <a:off x="5436096" y="483690"/>
            <a:ext cx="4536504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endParaRPr lang="pt-BR" dirty="0"/>
          </a:p>
        </p:txBody>
      </p:sp>
      <p:sp>
        <p:nvSpPr>
          <p:cNvPr id="2" name="CaixaDeTexto 1"/>
          <p:cNvSpPr txBox="1"/>
          <p:nvPr/>
        </p:nvSpPr>
        <p:spPr>
          <a:xfrm>
            <a:off x="708942" y="539388"/>
            <a:ext cx="10823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21/08/13</a:t>
            </a:r>
          </a:p>
          <a:p>
            <a:endParaRPr lang="pt-BR" dirty="0"/>
          </a:p>
          <a:p>
            <a:endParaRPr lang="pt-BR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5889747"/>
              </p:ext>
            </p:extLst>
          </p:nvPr>
        </p:nvGraphicFramePr>
        <p:xfrm>
          <a:off x="-1168" y="3789040"/>
          <a:ext cx="3709072" cy="1005840"/>
        </p:xfrm>
        <a:graphic>
          <a:graphicData uri="http://schemas.openxmlformats.org/drawingml/2006/table">
            <a:tbl>
              <a:tblPr/>
              <a:tblGrid>
                <a:gridCol w="3709072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CÁLCIO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10,7 </a:t>
                      </a:r>
                      <a:r>
                        <a:rPr lang="pt-BR" sz="1600" b="1" dirty="0"/>
                        <a:t>mg/dL (8,4 - 10,1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CREATININA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0,30 </a:t>
                      </a:r>
                      <a:r>
                        <a:rPr lang="pt-BR" sz="1600" b="1" dirty="0"/>
                        <a:t>mg/dL (0,60 - 1,00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MAGNÉSIO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1,8 </a:t>
                      </a:r>
                      <a:r>
                        <a:rPr lang="pt-BR" sz="1600" dirty="0"/>
                        <a:t>mg/dL (1,8 - 2,4)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096389"/>
              </p:ext>
            </p:extLst>
          </p:nvPr>
        </p:nvGraphicFramePr>
        <p:xfrm>
          <a:off x="21287" y="1340768"/>
          <a:ext cx="3470593" cy="1406818"/>
        </p:xfrm>
        <a:graphic>
          <a:graphicData uri="http://schemas.openxmlformats.org/drawingml/2006/table">
            <a:tbl>
              <a:tblPr/>
              <a:tblGrid>
                <a:gridCol w="3470593"/>
              </a:tblGrid>
              <a:tr h="468447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POTÁSSIO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>
                          <a:solidFill>
                            <a:srgbClr val="FF0000"/>
                          </a:solidFill>
                        </a:rPr>
                        <a:t>: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5,60 mEq/L (3,60 - 5,00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468447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SÓDIO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134,0 </a:t>
                      </a:r>
                      <a:r>
                        <a:rPr lang="pt-BR" sz="1600" b="1" dirty="0"/>
                        <a:t>mEq/L (135,0 - 148,0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59251">
                <a:tc>
                  <a:txBody>
                    <a:bodyPr/>
                    <a:lstStyle/>
                    <a:p>
                      <a:r>
                        <a:rPr lang="pt-BR" sz="1600" b="1" u="sng" dirty="0" smtClean="0"/>
                        <a:t>TGO</a:t>
                      </a:r>
                      <a:r>
                        <a:rPr lang="pt-BR" sz="1600" dirty="0" smtClean="0"/>
                        <a:t> 33 </a:t>
                      </a:r>
                      <a:r>
                        <a:rPr lang="pt-BR" sz="1600" dirty="0"/>
                        <a:t>U/L (15 - 37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024700"/>
              </p:ext>
            </p:extLst>
          </p:nvPr>
        </p:nvGraphicFramePr>
        <p:xfrm>
          <a:off x="0" y="2924944"/>
          <a:ext cx="2386608" cy="335280"/>
        </p:xfrm>
        <a:graphic>
          <a:graphicData uri="http://schemas.openxmlformats.org/drawingml/2006/table">
            <a:tbl>
              <a:tblPr/>
              <a:tblGrid>
                <a:gridCol w="2386608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TGP </a:t>
                      </a:r>
                      <a:r>
                        <a:rPr lang="pt-BR" sz="1600" dirty="0" smtClean="0"/>
                        <a:t> </a:t>
                      </a:r>
                      <a:r>
                        <a:rPr lang="pt-BR" sz="1600" dirty="0"/>
                        <a:t>49 U/L (30 - 65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8058965"/>
              </p:ext>
            </p:extLst>
          </p:nvPr>
        </p:nvGraphicFramePr>
        <p:xfrm>
          <a:off x="3887416" y="404664"/>
          <a:ext cx="5149080" cy="6120681"/>
        </p:xfrm>
        <a:graphic>
          <a:graphicData uri="http://schemas.openxmlformats.org/drawingml/2006/table">
            <a:tbl>
              <a:tblPr/>
              <a:tblGrid>
                <a:gridCol w="5149080"/>
              </a:tblGrid>
              <a:tr h="657759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URÉIA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 </a:t>
                      </a:r>
                      <a:r>
                        <a:rPr lang="pt-BR" sz="1600" b="1" dirty="0"/>
                        <a:t>7,0 mg/dL (15,0 - 40,0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84083" marR="84083" marT="42041" marB="420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4147404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HEMOGRAMA </a:t>
                      </a:r>
                      <a:r>
                        <a:rPr lang="pt-BR" sz="1600" b="1" u="sng" dirty="0" smtClean="0"/>
                        <a:t>COMPLETO</a:t>
                      </a:r>
                    </a:p>
                    <a:p>
                      <a:r>
                        <a:rPr lang="pt-BR" sz="1600" dirty="0" smtClean="0"/>
                        <a:t>Hemácias</a:t>
                      </a:r>
                      <a:r>
                        <a:rPr lang="pt-BR" sz="1600" dirty="0"/>
                        <a:t>: 4,15 </a:t>
                      </a:r>
                      <a:r>
                        <a:rPr lang="pt-BR" sz="1600" dirty="0" smtClean="0"/>
                        <a:t>x106/uL</a:t>
                      </a:r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Hemoglobina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: 9,4 g/dL </a:t>
                      </a:r>
                      <a:endParaRPr lang="pt-BR" sz="16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Hematócrito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: 29,3 %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  <a:p>
                      <a:r>
                        <a:rPr lang="pt-BR" sz="1600" b="1" dirty="0" smtClean="0"/>
                        <a:t>***** </a:t>
                      </a:r>
                      <a:r>
                        <a:rPr lang="pt-BR" sz="1600" b="1" dirty="0"/>
                        <a:t>Leucograma *****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Leucócitos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: 17,2 x103/uL </a:t>
                      </a:r>
                      <a:endParaRPr lang="pt-BR" sz="16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600" b="1" dirty="0" smtClean="0"/>
                        <a:t>Neutrófilos </a:t>
                      </a:r>
                      <a:r>
                        <a:rPr lang="pt-BR" sz="1600" b="1" dirty="0"/>
                        <a:t>Totais: 72,0 %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Bastonetes</a:t>
                      </a:r>
                      <a:r>
                        <a:rPr lang="pt-BR" sz="1600" b="1" dirty="0"/>
                        <a:t>: 2,0 </a:t>
                      </a:r>
                      <a:r>
                        <a:rPr lang="pt-BR" sz="1600" b="1" dirty="0" smtClean="0"/>
                        <a:t>%</a:t>
                      </a:r>
                    </a:p>
                    <a:p>
                      <a:r>
                        <a:rPr lang="pt-BR" sz="1600" b="1" dirty="0" smtClean="0"/>
                        <a:t>Segmentados</a:t>
                      </a:r>
                      <a:r>
                        <a:rPr lang="pt-BR" sz="1600" b="1" dirty="0"/>
                        <a:t>: 70,0 </a:t>
                      </a:r>
                      <a:r>
                        <a:rPr lang="pt-BR" sz="1600" b="1" dirty="0" smtClean="0"/>
                        <a:t>%</a:t>
                      </a:r>
                    </a:p>
                    <a:p>
                      <a:r>
                        <a:rPr lang="pt-BR" sz="1600" b="1" dirty="0" smtClean="0"/>
                        <a:t>Eosinofilos</a:t>
                      </a:r>
                      <a:r>
                        <a:rPr lang="pt-BR" sz="1600" b="1" dirty="0"/>
                        <a:t>: 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Basofilos</a:t>
                      </a:r>
                      <a:r>
                        <a:rPr lang="pt-BR" sz="1600" b="1" dirty="0"/>
                        <a:t>: 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Monocitos</a:t>
                      </a:r>
                      <a:r>
                        <a:rPr lang="pt-BR" sz="1600" b="1" dirty="0"/>
                        <a:t>: 3,0 % </a:t>
                      </a:r>
                      <a:r>
                        <a:rPr lang="pt-BR" sz="1600" b="1" dirty="0" smtClean="0"/>
                        <a:t> </a:t>
                      </a:r>
                    </a:p>
                    <a:p>
                      <a:r>
                        <a:rPr lang="pt-BR" sz="1600" b="1" dirty="0" smtClean="0"/>
                        <a:t>Linfocitos</a:t>
                      </a:r>
                      <a:r>
                        <a:rPr lang="pt-BR" sz="1600" b="1" dirty="0"/>
                        <a:t>: 25,0 </a:t>
                      </a:r>
                      <a:r>
                        <a:rPr lang="pt-BR" sz="1600" b="1" dirty="0" smtClean="0"/>
                        <a:t>%</a:t>
                      </a:r>
                    </a:p>
                    <a:p>
                      <a:r>
                        <a:rPr lang="pt-BR" sz="1600" b="1" dirty="0" smtClean="0"/>
                        <a:t>Plaquetas</a:t>
                      </a:r>
                      <a:r>
                        <a:rPr lang="pt-BR" sz="1600" b="1" dirty="0"/>
                        <a:t>: 550 x103/uL (150 - 450)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Morfologia </a:t>
                      </a:r>
                      <a:r>
                        <a:rPr lang="pt-BR" sz="1600" b="1" dirty="0"/>
                        <a:t>Hemácias.: Anisocitose (+++) Hipocromia (++) Microcitose </a:t>
                      </a:r>
                      <a:r>
                        <a:rPr lang="pt-BR" sz="1600" b="1" dirty="0" smtClean="0"/>
                        <a:t>(+)</a:t>
                      </a:r>
                      <a:endParaRPr lang="pt-BR" sz="1600" dirty="0"/>
                    </a:p>
                  </a:txBody>
                  <a:tcPr marL="84083" marR="84083" marT="42041" marB="420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657759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VELOCIDADE DE HEMOSSEDIMENTAÇÃO</a:t>
                      </a:r>
                      <a:r>
                        <a:rPr lang="pt-BR" sz="1600" dirty="0"/>
                        <a:t> </a:t>
                      </a:r>
                      <a:endParaRPr lang="pt-BR" sz="1600" dirty="0" smtClean="0"/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60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mm/hora (0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– 20)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4083" marR="84083" marT="42041" marB="420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657759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PROTEÍNA C REATIVA (Quantitativa de alta sensibilidade)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3,02mg/dL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(&lt;0,3 -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4083" marR="84083" marT="42041" marB="420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382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Evolução- Ala A HMIB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pt-BR" dirty="0" smtClean="0"/>
              <a:t>21/08: apresentou febre. Cd: suspenso Metilprednisolona e colhidos exames laboratoriais. Iniciado Cefepime. </a:t>
            </a:r>
            <a:endParaRPr lang="pt-BR" dirty="0"/>
          </a:p>
          <a:p>
            <a:pPr lvl="1" algn="just"/>
            <a:r>
              <a:rPr lang="pt-BR" dirty="0" smtClean="0"/>
              <a:t>“Radiografia de tórax: Importante infiltrado pulmonar bilateral com preservação relativa apenas da base direita. Dimensões cardíacas normais. Sem sinais de derrame pleural evidente.”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Manteve febre. Escore </a:t>
            </a:r>
            <a:r>
              <a:rPr lang="pt-BR" dirty="0"/>
              <a:t>para </a:t>
            </a:r>
            <a:r>
              <a:rPr lang="pt-BR" dirty="0" smtClean="0"/>
              <a:t>TB=35 (diagnóstico </a:t>
            </a:r>
            <a:r>
              <a:rPr lang="pt-BR" dirty="0"/>
              <a:t>possível</a:t>
            </a:r>
            <a:r>
              <a:rPr lang="pt-BR" dirty="0" smtClean="0"/>
              <a:t>).</a:t>
            </a:r>
          </a:p>
          <a:p>
            <a:pPr lvl="1" algn="just"/>
            <a:r>
              <a:rPr lang="pt-BR" dirty="0" smtClean="0"/>
              <a:t>Sintomas </a:t>
            </a:r>
            <a:r>
              <a:rPr lang="pt-BR" dirty="0"/>
              <a:t>há mais de </a:t>
            </a:r>
            <a:r>
              <a:rPr lang="pt-BR" dirty="0" smtClean="0"/>
              <a:t>1mês+ </a:t>
            </a:r>
            <a:r>
              <a:rPr lang="pt-BR" dirty="0"/>
              <a:t>infiltrado mantido há mais de 02 </a:t>
            </a:r>
            <a:r>
              <a:rPr lang="pt-BR" dirty="0" smtClean="0"/>
              <a:t>semanas+ sem melhora </a:t>
            </a:r>
            <a:r>
              <a:rPr lang="pt-BR" dirty="0"/>
              <a:t>com </a:t>
            </a:r>
            <a:r>
              <a:rPr lang="pt-BR" dirty="0" smtClean="0"/>
              <a:t>os esquemas </a:t>
            </a:r>
            <a:r>
              <a:rPr lang="pt-BR" dirty="0"/>
              <a:t>de antibiótico </a:t>
            </a:r>
            <a:r>
              <a:rPr lang="pt-BR" dirty="0" smtClean="0"/>
              <a:t>utilizados+ sem histórico </a:t>
            </a:r>
            <a:r>
              <a:rPr lang="pt-BR" dirty="0"/>
              <a:t>de contato com </a:t>
            </a:r>
            <a:r>
              <a:rPr lang="pt-BR" dirty="0" smtClean="0"/>
              <a:t>portadores de </a:t>
            </a:r>
            <a:r>
              <a:rPr lang="pt-BR" dirty="0"/>
              <a:t>TB durante o 1° mês de </a:t>
            </a:r>
            <a:r>
              <a:rPr lang="pt-BR" dirty="0" smtClean="0"/>
              <a:t>vida. Cd: Tratamento para </a:t>
            </a:r>
            <a:r>
              <a:rPr lang="pt-BR" dirty="0"/>
              <a:t>TB </a:t>
            </a:r>
            <a:r>
              <a:rPr lang="pt-BR" dirty="0" smtClean="0"/>
              <a:t>no dia </a:t>
            </a:r>
            <a:r>
              <a:rPr lang="pt-BR" dirty="0"/>
              <a:t>26/08/13 e trocado antibioticoterapia para </a:t>
            </a:r>
            <a:r>
              <a:rPr lang="pt-BR" dirty="0" smtClean="0"/>
              <a:t>Meropenem.</a:t>
            </a:r>
          </a:p>
          <a:p>
            <a:pPr lvl="1" algn="just"/>
            <a:endParaRPr lang="pt-BR" dirty="0" smtClean="0"/>
          </a:p>
          <a:p>
            <a:pPr algn="just"/>
            <a:r>
              <a:rPr lang="pt-BR" dirty="0" smtClean="0"/>
              <a:t>Apresentou piora clínica (desconforto respiratório, dissaturação, febre) e laboratorial. Não fechou diagnóstico de TB. Cd: Mantido Meropenem e suspenso esquema RIP. </a:t>
            </a:r>
            <a:endParaRPr lang="pt-BR" dirty="0"/>
          </a:p>
          <a:p>
            <a:endParaRPr lang="pt-BR" dirty="0" smtClean="0"/>
          </a:p>
        </p:txBody>
      </p:sp>
      <p:sp>
        <p:nvSpPr>
          <p:cNvPr id="4" name="Retângulo 3"/>
          <p:cNvSpPr/>
          <p:nvPr/>
        </p:nvSpPr>
        <p:spPr>
          <a:xfrm>
            <a:off x="5570659" y="1844824"/>
            <a:ext cx="1440160" cy="288032"/>
          </a:xfrm>
          <a:prstGeom prst="rect">
            <a:avLst/>
          </a:prstGeom>
          <a:solidFill>
            <a:srgbClr val="FFFF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2339752" y="4338317"/>
            <a:ext cx="2592288" cy="242811"/>
          </a:xfrm>
          <a:prstGeom prst="rect">
            <a:avLst/>
          </a:prstGeom>
          <a:solidFill>
            <a:srgbClr val="FFFF00">
              <a:alpha val="2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3419872" y="4581128"/>
            <a:ext cx="1368152" cy="288032"/>
          </a:xfrm>
          <a:prstGeom prst="rect">
            <a:avLst/>
          </a:prstGeom>
          <a:solidFill>
            <a:srgbClr val="FFFF00">
              <a:alpha val="2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1749833" y="5701347"/>
            <a:ext cx="5904656" cy="360040"/>
          </a:xfrm>
          <a:prstGeom prst="rect">
            <a:avLst/>
          </a:prstGeom>
          <a:solidFill>
            <a:srgbClr val="FFFF00">
              <a:alpha val="2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653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052323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131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08942" y="539388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26/08/13</a:t>
            </a:r>
            <a:endParaRPr lang="pt-BR" dirty="0"/>
          </a:p>
        </p:txBody>
      </p:sp>
      <p:graphicFrame>
        <p:nvGraphicFramePr>
          <p:cNvPr id="18" name="Tabel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472581"/>
              </p:ext>
            </p:extLst>
          </p:nvPr>
        </p:nvGraphicFramePr>
        <p:xfrm>
          <a:off x="395536" y="2492896"/>
          <a:ext cx="3528392" cy="2987040"/>
        </p:xfrm>
        <a:graphic>
          <a:graphicData uri="http://schemas.openxmlformats.org/drawingml/2006/table">
            <a:tbl>
              <a:tblPr/>
              <a:tblGrid>
                <a:gridCol w="3528392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CÁLCIO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11,2 </a:t>
                      </a:r>
                      <a:r>
                        <a:rPr lang="pt-BR" sz="1600" b="1" dirty="0"/>
                        <a:t>mg/dL (8,4 - 10,1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CLORETO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97 </a:t>
                      </a:r>
                      <a:r>
                        <a:rPr lang="pt-BR" sz="1600" dirty="0"/>
                        <a:t>mEq/L (95 - 110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u="sng" dirty="0" smtClean="0"/>
                        <a:t>POTÁSSIO</a:t>
                      </a:r>
                      <a:r>
                        <a:rPr lang="pt-BR" sz="1600" dirty="0" smtClean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5,80 mEq/L (3,60 - 5,00)</a:t>
                      </a:r>
                      <a:endParaRPr lang="pt-BR" sz="1600" dirty="0" smtClean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u="sng" dirty="0" smtClean="0"/>
                        <a:t>SÓDIO</a:t>
                      </a:r>
                      <a:r>
                        <a:rPr lang="pt-BR" sz="1600" dirty="0" smtClean="0"/>
                        <a:t> </a:t>
                      </a:r>
                      <a:r>
                        <a:rPr lang="pt-BR" sz="1600" b="1" dirty="0" smtClean="0"/>
                        <a:t>134,0 mEq/L (135,0 - 148,0)</a:t>
                      </a:r>
                      <a:endParaRPr lang="pt-BR" sz="1600" dirty="0" smtClean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u="sng" dirty="0" smtClean="0"/>
                        <a:t>URÉIA</a:t>
                      </a:r>
                      <a:r>
                        <a:rPr lang="pt-BR" sz="1600" dirty="0" smtClean="0"/>
                        <a:t> </a:t>
                      </a:r>
                      <a:r>
                        <a:rPr lang="pt-BR" sz="1600" b="1" dirty="0" smtClean="0"/>
                        <a:t>7,0 mg/dL (15,0 - 40,0)</a:t>
                      </a:r>
                      <a:endParaRPr lang="pt-BR" sz="1600" dirty="0" smtClean="0"/>
                    </a:p>
                    <a:p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u="sng" dirty="0" smtClean="0"/>
                        <a:t>VELOCIDADE DE HEMOSSEDIMENTAÇÃO</a:t>
                      </a:r>
                      <a:r>
                        <a:rPr lang="pt-BR" sz="1600" dirty="0" smtClean="0"/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120 mm/hora (0 - 20) </a:t>
                      </a:r>
                      <a:endParaRPr lang="pt-BR" sz="160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Tabel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7933483"/>
              </p:ext>
            </p:extLst>
          </p:nvPr>
        </p:nvGraphicFramePr>
        <p:xfrm>
          <a:off x="179512" y="1124744"/>
          <a:ext cx="3744416" cy="670560"/>
        </p:xfrm>
        <a:graphic>
          <a:graphicData uri="http://schemas.openxmlformats.org/drawingml/2006/table">
            <a:tbl>
              <a:tblPr/>
              <a:tblGrid>
                <a:gridCol w="3744416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CREATININA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0,30 </a:t>
                      </a:r>
                      <a:r>
                        <a:rPr lang="pt-BR" sz="1600" b="1" dirty="0"/>
                        <a:t>mg/dL (0,60 - 1,00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MAGNÉSIO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2,0 </a:t>
                      </a:r>
                      <a:r>
                        <a:rPr lang="pt-BR" sz="1600" dirty="0"/>
                        <a:t>mg/dL (1,8 - 2,4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Tabel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6854869"/>
              </p:ext>
            </p:extLst>
          </p:nvPr>
        </p:nvGraphicFramePr>
        <p:xfrm>
          <a:off x="4535488" y="724054"/>
          <a:ext cx="4608512" cy="5631496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5012178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HEMOGRAMA COMPLETO</a:t>
                      </a:r>
                      <a:r>
                        <a:rPr lang="pt-BR" sz="1800" dirty="0"/>
                        <a:t> </a:t>
                      </a:r>
                      <a:endParaRPr lang="pt-BR" sz="1800" dirty="0" smtClean="0"/>
                    </a:p>
                    <a:p>
                      <a:r>
                        <a:rPr lang="pt-BR" sz="1800" dirty="0" smtClean="0"/>
                        <a:t>***** </a:t>
                      </a:r>
                      <a:r>
                        <a:rPr lang="pt-BR" sz="1800" dirty="0"/>
                        <a:t>Eritrograma ***** </a:t>
                      </a:r>
                      <a:endParaRPr lang="pt-BR" sz="1800" dirty="0" smtClean="0"/>
                    </a:p>
                    <a:p>
                      <a:r>
                        <a:rPr lang="pt-BR" sz="1800" dirty="0" smtClean="0"/>
                        <a:t>Hemácias</a:t>
                      </a:r>
                      <a:r>
                        <a:rPr lang="pt-BR" sz="1800" dirty="0"/>
                        <a:t>: </a:t>
                      </a:r>
                      <a:r>
                        <a:rPr lang="pt-BR" sz="1800" b="1" dirty="0"/>
                        <a:t>3,34 x106/uL (3,90 - 5,30)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Hemoglobina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7,7 g/dL (9,5 - 13,5)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Hematócrito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23,6 %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800" b="1" dirty="0" smtClean="0"/>
                        <a:t>***** </a:t>
                      </a:r>
                      <a:r>
                        <a:rPr lang="pt-BR" sz="1800" b="1" dirty="0"/>
                        <a:t>Leucograma *****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Leucócitos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27,1 x103/uL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800" b="1" dirty="0" smtClean="0"/>
                        <a:t>Neutrófilos </a:t>
                      </a:r>
                      <a:r>
                        <a:rPr lang="pt-BR" sz="1800" b="1" dirty="0"/>
                        <a:t>Totais: 85,0 %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Bastonetes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7,0 %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800" b="1" dirty="0" smtClean="0"/>
                        <a:t>Segmentados</a:t>
                      </a:r>
                      <a:r>
                        <a:rPr lang="pt-BR" sz="1800" b="1" dirty="0"/>
                        <a:t>: 78,0 % </a:t>
                      </a:r>
                      <a:r>
                        <a:rPr lang="pt-BR" sz="1800" b="1" dirty="0" smtClean="0"/>
                        <a:t> </a:t>
                      </a:r>
                    </a:p>
                    <a:p>
                      <a:r>
                        <a:rPr lang="pt-BR" sz="1800" b="1" dirty="0" smtClean="0"/>
                        <a:t>Eosinofilos</a:t>
                      </a:r>
                      <a:r>
                        <a:rPr lang="pt-BR" sz="1800" b="1" dirty="0"/>
                        <a:t>: 0,0 % </a:t>
                      </a:r>
                      <a:r>
                        <a:rPr lang="pt-BR" sz="1800" b="1" dirty="0" smtClean="0"/>
                        <a:t> </a:t>
                      </a:r>
                    </a:p>
                    <a:p>
                      <a:r>
                        <a:rPr lang="pt-BR" sz="1800" b="1" dirty="0" smtClean="0"/>
                        <a:t>Basofilos</a:t>
                      </a:r>
                      <a:r>
                        <a:rPr lang="pt-BR" sz="1800" b="1" dirty="0"/>
                        <a:t>: 0,0 % </a:t>
                      </a:r>
                      <a:r>
                        <a:rPr lang="pt-BR" sz="1800" b="1" dirty="0" smtClean="0"/>
                        <a:t> </a:t>
                      </a:r>
                    </a:p>
                    <a:p>
                      <a:r>
                        <a:rPr lang="pt-BR" sz="1800" b="1" dirty="0" smtClean="0"/>
                        <a:t>Monocitos</a:t>
                      </a:r>
                      <a:r>
                        <a:rPr lang="pt-BR" sz="1800" b="1" dirty="0"/>
                        <a:t>: 5,0 %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Linfocitos</a:t>
                      </a:r>
                      <a:r>
                        <a:rPr lang="pt-BR" sz="1800" b="1" dirty="0"/>
                        <a:t>: 10,0 %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Plaquetas</a:t>
                      </a:r>
                      <a:r>
                        <a:rPr lang="pt-BR" sz="1800" b="1" dirty="0"/>
                        <a:t>: 460 x103/uL </a:t>
                      </a:r>
                    </a:p>
                  </a:txBody>
                  <a:tcPr marL="70678" marR="70678" marT="35339" marB="353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604446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PROTEÍNA C REATIVA (Quantitativa de alta sensibilidade)</a:t>
                      </a:r>
                      <a:r>
                        <a:rPr lang="pt-BR" sz="1800" dirty="0"/>
                        <a:t>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19,20mg/dL 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(&lt;0,3 -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800" dirty="0">
                        <a:solidFill>
                          <a:srgbClr val="FF0000"/>
                        </a:solidFill>
                      </a:endParaRPr>
                    </a:p>
                  </a:txBody>
                  <a:tcPr marL="70678" marR="70678" marT="35339" marB="353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382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990600"/>
          </a:xfrm>
        </p:spPr>
        <p:txBody>
          <a:bodyPr/>
          <a:lstStyle/>
          <a:p>
            <a:r>
              <a:rPr lang="pt-BR" dirty="0"/>
              <a:t>Evolução- Ala A HMIB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 smtClean="0"/>
              <a:t>Recebeu </a:t>
            </a:r>
            <a:r>
              <a:rPr lang="pt-BR" dirty="0"/>
              <a:t>Concentrado de </a:t>
            </a:r>
            <a:r>
              <a:rPr lang="pt-BR" dirty="0" smtClean="0"/>
              <a:t>hemácias dia 26/08.</a:t>
            </a:r>
          </a:p>
          <a:p>
            <a:endParaRPr lang="pt-BR" dirty="0" smtClean="0"/>
          </a:p>
          <a:p>
            <a:r>
              <a:rPr lang="pt-BR" dirty="0" smtClean="0"/>
              <a:t>29/08: pensado em Pneumocistose. Cd: Bactrim 100mg/kg/dia. </a:t>
            </a:r>
          </a:p>
          <a:p>
            <a:endParaRPr lang="pt-BR" dirty="0" smtClean="0"/>
          </a:p>
          <a:p>
            <a:pPr algn="just"/>
            <a:r>
              <a:rPr lang="pt-BR" dirty="0" smtClean="0"/>
              <a:t>06/09: às 2:35 </a:t>
            </a:r>
            <a:r>
              <a:rPr lang="pt-BR" dirty="0"/>
              <a:t>equipe da enfermagem chamam plantonistas </a:t>
            </a:r>
            <a:r>
              <a:rPr lang="pt-BR" dirty="0" smtClean="0"/>
              <a:t>para avaliar </a:t>
            </a:r>
            <a:r>
              <a:rPr lang="pt-BR" dirty="0"/>
              <a:t>criança referindo que encontrava-se cianótica e em queda </a:t>
            </a:r>
            <a:r>
              <a:rPr lang="pt-BR" dirty="0" smtClean="0"/>
              <a:t>dessaturação </a:t>
            </a:r>
            <a:r>
              <a:rPr lang="pt-BR" dirty="0"/>
              <a:t>(78%). </a:t>
            </a:r>
            <a:r>
              <a:rPr lang="pt-BR" dirty="0" smtClean="0"/>
              <a:t>Lactente estava prostada</a:t>
            </a:r>
            <a:r>
              <a:rPr lang="pt-BR" dirty="0"/>
              <a:t>, gemente, </a:t>
            </a:r>
            <a:r>
              <a:rPr lang="pt-BR" dirty="0" smtClean="0"/>
              <a:t>bradicárdica e com </a:t>
            </a:r>
            <a:r>
              <a:rPr lang="pt-BR" dirty="0"/>
              <a:t>baixa saturação. Foi iniciada manobras de RCP, utilizando </a:t>
            </a:r>
            <a:r>
              <a:rPr lang="pt-BR" dirty="0" smtClean="0"/>
              <a:t>ambu, máscara </a:t>
            </a:r>
            <a:r>
              <a:rPr lang="pt-BR" dirty="0"/>
              <a:t>e massagem cardíaca. </a:t>
            </a:r>
            <a:r>
              <a:rPr lang="pt-BR" dirty="0" smtClean="0"/>
              <a:t>Mantinha-se </a:t>
            </a:r>
            <a:r>
              <a:rPr lang="pt-BR" dirty="0"/>
              <a:t>bradicárdica, </a:t>
            </a:r>
            <a:r>
              <a:rPr lang="pt-BR" dirty="0" smtClean="0"/>
              <a:t>com FC&lt;60. </a:t>
            </a:r>
            <a:r>
              <a:rPr lang="pt-BR" dirty="0"/>
              <a:t>Foi feita Adrenalina (1:9) 0,1ml/Kg, </a:t>
            </a:r>
            <a:r>
              <a:rPr lang="pt-BR" dirty="0" smtClean="0"/>
              <a:t>mantendo as </a:t>
            </a:r>
            <a:r>
              <a:rPr lang="pt-BR" dirty="0"/>
              <a:t>manobras, com pouca resposta. Foi realizado IOT com tubo </a:t>
            </a:r>
            <a:r>
              <a:rPr lang="pt-BR" dirty="0" smtClean="0"/>
              <a:t>n°4. </a:t>
            </a:r>
            <a:r>
              <a:rPr lang="pt-BR" dirty="0"/>
              <a:t>Foi necessário seis doses de Adrenalina e feito um bolus </a:t>
            </a:r>
            <a:r>
              <a:rPr lang="pt-BR" dirty="0" smtClean="0"/>
              <a:t>com Bicarbonato </a:t>
            </a:r>
            <a:r>
              <a:rPr lang="pt-BR" dirty="0"/>
              <a:t>de Sódio 1mEq/Kg. Criança apresentou resposta, com melhorada FC e da </a:t>
            </a:r>
            <a:r>
              <a:rPr lang="pt-BR" dirty="0" smtClean="0"/>
              <a:t>saturação</a:t>
            </a:r>
            <a:r>
              <a:rPr lang="pt-BR" dirty="0"/>
              <a:t>. </a:t>
            </a:r>
            <a:endParaRPr lang="pt-BR" dirty="0" smtClean="0"/>
          </a:p>
          <a:p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5734432" y="2242545"/>
            <a:ext cx="975084" cy="360040"/>
          </a:xfrm>
          <a:prstGeom prst="rect">
            <a:avLst/>
          </a:prstGeom>
          <a:solidFill>
            <a:srgbClr val="FFFF00">
              <a:alpha val="2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Seta para a direita 4"/>
          <p:cNvSpPr/>
          <p:nvPr/>
        </p:nvSpPr>
        <p:spPr>
          <a:xfrm>
            <a:off x="180875" y="3023408"/>
            <a:ext cx="323528" cy="36004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653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Admissão UTI HMIB- 06/09/13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Admitida em </a:t>
            </a:r>
            <a:r>
              <a:rPr lang="pt-BR" dirty="0"/>
              <a:t>grave estado geral, sedada, pulso e perfusão periférica regulares, edemaciada, pálida, intubada, transportada por médico e enfermeiro com acesso em membro inferior esquerdo</a:t>
            </a:r>
            <a:r>
              <a:rPr lang="pt-BR" dirty="0" smtClean="0"/>
              <a:t>. VM </a:t>
            </a:r>
            <a:r>
              <a:rPr lang="pt-BR" dirty="0"/>
              <a:t>com FC: 160bpm </a:t>
            </a:r>
            <a:r>
              <a:rPr lang="pt-BR" dirty="0" smtClean="0"/>
              <a:t>e SatO2:98</a:t>
            </a:r>
            <a:r>
              <a:rPr lang="pt-BR" dirty="0"/>
              <a:t>%. Parâmetros do ventilador SIMV: FiO2: 100%, PI: 20, PEEP:5, </a:t>
            </a:r>
            <a:r>
              <a:rPr lang="pt-BR" dirty="0" smtClean="0"/>
              <a:t>FR:40</a:t>
            </a:r>
            <a:r>
              <a:rPr lang="pt-BR" dirty="0"/>
              <a:t>, </a:t>
            </a:r>
            <a:r>
              <a:rPr lang="pt-BR" dirty="0" smtClean="0"/>
              <a:t>I:1:5. Em sedoalnalgesia com </a:t>
            </a:r>
            <a:r>
              <a:rPr lang="pt-BR" dirty="0"/>
              <a:t>Fentanil e Midazolam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Gasometria arterial</a:t>
            </a:r>
            <a:r>
              <a:rPr lang="pt-BR" dirty="0" smtClean="0"/>
              <a:t>: </a:t>
            </a:r>
            <a:r>
              <a:rPr lang="it-IT" dirty="0" smtClean="0"/>
              <a:t>pH:7,16</a:t>
            </a:r>
            <a:r>
              <a:rPr lang="it-IT" dirty="0"/>
              <a:t>; pO2: 70,8; pCO2: 53,7; HCO3: 18,8; BE: -10; satO2: </a:t>
            </a:r>
            <a:r>
              <a:rPr lang="it-IT" dirty="0" smtClean="0"/>
              <a:t>87,4%</a:t>
            </a:r>
            <a:r>
              <a:rPr lang="it-IT" dirty="0"/>
              <a:t> </a:t>
            </a:r>
            <a:r>
              <a:rPr lang="pl-PL" dirty="0" smtClean="0"/>
              <a:t>Ca+2</a:t>
            </a:r>
            <a:r>
              <a:rPr lang="pl-PL" dirty="0"/>
              <a:t>: 1,12; Na: 139; K: 4,7; Cl: 101; Lac: 9,4 </a:t>
            </a:r>
            <a:r>
              <a:rPr lang="pl-PL" dirty="0" smtClean="0"/>
              <a:t>(?);</a:t>
            </a:r>
            <a:r>
              <a:rPr lang="pt-BR" dirty="0" smtClean="0"/>
              <a:t> DX</a:t>
            </a:r>
            <a:r>
              <a:rPr lang="pt-BR" dirty="0"/>
              <a:t>: 216 mg/dl</a:t>
            </a:r>
          </a:p>
        </p:txBody>
      </p:sp>
    </p:spTree>
    <p:extLst>
      <p:ext uri="{BB962C8B-B14F-4D97-AF65-F5344CB8AC3E}">
        <p14:creationId xmlns:p14="http://schemas.microsoft.com/office/powerpoint/2010/main" val="391653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712809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823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Evolução UTI HMIB- 06/09/13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Prescrito tratamento </a:t>
            </a:r>
            <a:r>
              <a:rPr lang="pt-BR" dirty="0"/>
              <a:t>de tuberculose, mas </a:t>
            </a:r>
            <a:r>
              <a:rPr lang="pt-BR" dirty="0" smtClean="0"/>
              <a:t>não havia rifampicina</a:t>
            </a:r>
            <a:r>
              <a:rPr lang="pt-BR" dirty="0"/>
              <a:t>, isoniazida </a:t>
            </a:r>
            <a:r>
              <a:rPr lang="pt-BR" dirty="0" smtClean="0"/>
              <a:t>e nem </a:t>
            </a:r>
            <a:r>
              <a:rPr lang="pt-BR" dirty="0"/>
              <a:t>pirimetamina nos estoques. </a:t>
            </a:r>
            <a:r>
              <a:rPr lang="pt-BR" dirty="0" smtClean="0"/>
              <a:t>Lactente deveria receber </a:t>
            </a:r>
            <a:r>
              <a:rPr lang="pt-BR" dirty="0"/>
              <a:t>o </a:t>
            </a:r>
            <a:r>
              <a:rPr lang="pt-BR" dirty="0" smtClean="0"/>
              <a:t>esquema:</a:t>
            </a:r>
            <a:endParaRPr lang="pt-BR" dirty="0"/>
          </a:p>
          <a:p>
            <a:pPr lvl="1" algn="just"/>
            <a:r>
              <a:rPr lang="pt-BR" dirty="0" smtClean="0"/>
              <a:t>Rifampicina </a:t>
            </a:r>
            <a:r>
              <a:rPr lang="pt-BR" dirty="0"/>
              <a:t>(R): 10 mg/Kg/dia, dose única</a:t>
            </a:r>
          </a:p>
          <a:p>
            <a:pPr lvl="1" algn="just"/>
            <a:r>
              <a:rPr lang="pt-BR" dirty="0"/>
              <a:t>Isoniazida (H): 10 mg/Kg/dia, dose </a:t>
            </a:r>
            <a:r>
              <a:rPr lang="pt-BR" dirty="0" smtClean="0"/>
              <a:t>única</a:t>
            </a:r>
          </a:p>
          <a:p>
            <a:pPr lvl="1" algn="just"/>
            <a:r>
              <a:rPr lang="pt-BR" dirty="0" smtClean="0"/>
              <a:t>Pirazinamida </a:t>
            </a:r>
            <a:r>
              <a:rPr lang="pt-BR" dirty="0"/>
              <a:t>(Z): 35 mg/Kg/dia, dose única</a:t>
            </a:r>
          </a:p>
          <a:p>
            <a:pPr lvl="1" algn="just"/>
            <a:endParaRPr lang="pt-BR" dirty="0" smtClean="0"/>
          </a:p>
          <a:p>
            <a:pPr lvl="1" algn="just"/>
            <a:endParaRPr lang="pt-BR" dirty="0"/>
          </a:p>
          <a:p>
            <a:r>
              <a:rPr lang="pt-BR" dirty="0"/>
              <a:t>G</a:t>
            </a:r>
            <a:r>
              <a:rPr lang="pt-BR" dirty="0" smtClean="0"/>
              <a:t>asometria arterial: pH 7,32/ pO2 150,4/ pCO2 46,2/ Hb 6,8/ Lactato 1,1/ Bicarbonato 23,3/ BE </a:t>
            </a:r>
            <a:r>
              <a:rPr lang="pt-BR" dirty="0"/>
              <a:t>-2,4</a:t>
            </a:r>
          </a:p>
        </p:txBody>
      </p:sp>
    </p:spTree>
    <p:extLst>
      <p:ext uri="{BB962C8B-B14F-4D97-AF65-F5344CB8AC3E}">
        <p14:creationId xmlns:p14="http://schemas.microsoft.com/office/powerpoint/2010/main" val="304061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395536" y="548680"/>
            <a:ext cx="1594520" cy="316632"/>
          </a:xfrm>
        </p:spPr>
        <p:txBody>
          <a:bodyPr>
            <a:normAutofit fontScale="70000" lnSpcReduction="20000"/>
          </a:bodyPr>
          <a:lstStyle/>
          <a:p>
            <a:r>
              <a:rPr lang="pt-BR" dirty="0" smtClean="0"/>
              <a:t>06/09/13</a:t>
            </a:r>
            <a:endParaRPr lang="pt-BR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562334"/>
              </p:ext>
            </p:extLst>
          </p:nvPr>
        </p:nvGraphicFramePr>
        <p:xfrm>
          <a:off x="323528" y="2060848"/>
          <a:ext cx="3528392" cy="432048"/>
        </p:xfrm>
        <a:graphic>
          <a:graphicData uri="http://schemas.openxmlformats.org/drawingml/2006/table">
            <a:tbl>
              <a:tblPr/>
              <a:tblGrid>
                <a:gridCol w="3528392"/>
              </a:tblGrid>
              <a:tr h="432048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CÁLCIO</a:t>
                      </a:r>
                      <a:r>
                        <a:rPr lang="pt-BR" sz="1800" dirty="0"/>
                        <a:t> </a:t>
                      </a:r>
                      <a:r>
                        <a:rPr lang="pt-BR" sz="1800" dirty="0" smtClean="0"/>
                        <a:t>10,0 </a:t>
                      </a:r>
                      <a:r>
                        <a:rPr lang="pt-BR" sz="1800" dirty="0"/>
                        <a:t>mg/dL (8,4 - 10,1)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9420316"/>
              </p:ext>
            </p:extLst>
          </p:nvPr>
        </p:nvGraphicFramePr>
        <p:xfrm>
          <a:off x="323528" y="1556792"/>
          <a:ext cx="3538736" cy="365760"/>
        </p:xfrm>
        <a:graphic>
          <a:graphicData uri="http://schemas.openxmlformats.org/drawingml/2006/table">
            <a:tbl>
              <a:tblPr/>
              <a:tblGrid>
                <a:gridCol w="3538736"/>
              </a:tblGrid>
              <a:tr h="0">
                <a:tc>
                  <a:txBody>
                    <a:bodyPr/>
                    <a:lstStyle/>
                    <a:p>
                      <a:r>
                        <a:rPr lang="pt-BR" b="1" u="sng" dirty="0"/>
                        <a:t>CLORETO</a:t>
                      </a:r>
                      <a:r>
                        <a:rPr lang="pt-BR" dirty="0"/>
                        <a:t> </a:t>
                      </a:r>
                      <a:r>
                        <a:rPr lang="pt-BR" dirty="0" smtClean="0"/>
                        <a:t>100 </a:t>
                      </a:r>
                      <a:r>
                        <a:rPr lang="pt-BR" dirty="0"/>
                        <a:t>mEq/L (95 - 110)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2329035"/>
              </p:ext>
            </p:extLst>
          </p:nvPr>
        </p:nvGraphicFramePr>
        <p:xfrm>
          <a:off x="323528" y="3931920"/>
          <a:ext cx="4176464" cy="2926080"/>
        </p:xfrm>
        <a:graphic>
          <a:graphicData uri="http://schemas.openxmlformats.org/drawingml/2006/table">
            <a:tbl>
              <a:tblPr/>
              <a:tblGrid>
                <a:gridCol w="4176464"/>
              </a:tblGrid>
              <a:tr h="0">
                <a:tc>
                  <a:txBody>
                    <a:bodyPr/>
                    <a:lstStyle/>
                    <a:p>
                      <a:r>
                        <a:rPr lang="pt-BR" b="1" u="sng" dirty="0"/>
                        <a:t>CREATININA</a:t>
                      </a:r>
                      <a:r>
                        <a:rPr lang="pt-BR" dirty="0"/>
                        <a:t> </a:t>
                      </a:r>
                      <a:r>
                        <a:rPr lang="pt-BR" b="1" dirty="0" smtClean="0"/>
                        <a:t>0,50 </a:t>
                      </a:r>
                      <a:r>
                        <a:rPr lang="pt-BR" b="1" dirty="0"/>
                        <a:t>mg/dL (0,60 - 1,00</a:t>
                      </a:r>
                      <a:r>
                        <a:rPr lang="pt-BR" b="1" dirty="0" smtClean="0"/>
                        <a:t>)</a:t>
                      </a:r>
                      <a:endParaRPr lang="pt-BR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b="1" u="sng" dirty="0"/>
                        <a:t>GLICEMIA</a:t>
                      </a:r>
                      <a:r>
                        <a:rPr lang="pt-BR" dirty="0"/>
                        <a:t> </a:t>
                      </a:r>
                      <a:r>
                        <a:rPr lang="pt-BR" b="1" dirty="0" smtClean="0">
                          <a:solidFill>
                            <a:srgbClr val="FF0000"/>
                          </a:solidFill>
                        </a:rPr>
                        <a:t>209 </a:t>
                      </a:r>
                      <a:r>
                        <a:rPr lang="pt-BR" b="1" dirty="0">
                          <a:solidFill>
                            <a:srgbClr val="FF0000"/>
                          </a:solidFill>
                        </a:rPr>
                        <a:t>mg/dL (70 - 99</a:t>
                      </a:r>
                      <a:r>
                        <a:rPr lang="pt-BR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b="1" u="sng" dirty="0"/>
                        <a:t>MAGNÉSIO</a:t>
                      </a:r>
                      <a:r>
                        <a:rPr lang="pt-BR" dirty="0"/>
                        <a:t> </a:t>
                      </a:r>
                      <a:r>
                        <a:rPr lang="pt-BR" b="1" dirty="0" smtClean="0">
                          <a:solidFill>
                            <a:srgbClr val="FF0000"/>
                          </a:solidFill>
                        </a:rPr>
                        <a:t>3,4 </a:t>
                      </a:r>
                      <a:r>
                        <a:rPr lang="pt-BR" b="1" dirty="0">
                          <a:solidFill>
                            <a:srgbClr val="FF0000"/>
                          </a:solidFill>
                        </a:rPr>
                        <a:t>mg/dL (1,8 - 2,4</a:t>
                      </a:r>
                      <a:r>
                        <a:rPr lang="pt-BR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b="1" u="sng" dirty="0"/>
                        <a:t>POTÁSSIO</a:t>
                      </a:r>
                      <a:r>
                        <a:rPr lang="pt-BR" dirty="0"/>
                        <a:t> </a:t>
                      </a:r>
                      <a:r>
                        <a:rPr lang="pt-BR" b="1" dirty="0" smtClean="0">
                          <a:solidFill>
                            <a:srgbClr val="FF0000"/>
                          </a:solidFill>
                        </a:rPr>
                        <a:t>5,50 </a:t>
                      </a:r>
                      <a:r>
                        <a:rPr lang="pt-BR" b="1" dirty="0">
                          <a:solidFill>
                            <a:srgbClr val="FF0000"/>
                          </a:solidFill>
                        </a:rPr>
                        <a:t>mEq/L (3,60 - 5,00</a:t>
                      </a:r>
                      <a:r>
                        <a:rPr lang="pt-BR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b="1" u="sng" dirty="0"/>
                        <a:t>PROTEÍNAS TOTAIS E FRAÇÕES</a:t>
                      </a:r>
                      <a:r>
                        <a:rPr lang="pt-BR" dirty="0"/>
                        <a:t> </a:t>
                      </a:r>
                      <a:endParaRPr lang="pt-BR" dirty="0" smtClean="0"/>
                    </a:p>
                    <a:p>
                      <a:r>
                        <a:rPr lang="pt-BR" dirty="0" smtClean="0"/>
                        <a:t>Proteínas </a:t>
                      </a:r>
                      <a:r>
                        <a:rPr lang="pt-BR" dirty="0"/>
                        <a:t>Totais: 7,1 g/dL (6,4 - 8,2) </a:t>
                      </a:r>
                      <a:endParaRPr lang="pt-BR" dirty="0" smtClean="0"/>
                    </a:p>
                    <a:p>
                      <a:r>
                        <a:rPr lang="pt-BR" dirty="0" smtClean="0"/>
                        <a:t>Albumina </a:t>
                      </a:r>
                      <a:r>
                        <a:rPr lang="pt-BR" dirty="0"/>
                        <a:t>: 4,0 g/dL (3,4 - 5,0) </a:t>
                      </a:r>
                      <a:endParaRPr lang="pt-BR" dirty="0" smtClean="0"/>
                    </a:p>
                    <a:p>
                      <a:r>
                        <a:rPr lang="pt-BR" dirty="0" smtClean="0"/>
                        <a:t>Globulina </a:t>
                      </a:r>
                      <a:r>
                        <a:rPr lang="pt-BR" dirty="0"/>
                        <a:t>: 3,1 g/dL (2,5 - 3,6) </a:t>
                      </a:r>
                      <a:endParaRPr lang="pt-BR" dirty="0" smtClean="0"/>
                    </a:p>
                    <a:p>
                      <a:r>
                        <a:rPr lang="pt-BR" dirty="0" smtClean="0"/>
                        <a:t>Relação </a:t>
                      </a:r>
                      <a:r>
                        <a:rPr lang="pt-BR" dirty="0"/>
                        <a:t>A/G : 1,3 (1,1 - 2,2)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0589401"/>
              </p:ext>
            </p:extLst>
          </p:nvPr>
        </p:nvGraphicFramePr>
        <p:xfrm>
          <a:off x="323528" y="980728"/>
          <a:ext cx="4114800" cy="365760"/>
        </p:xfrm>
        <a:graphic>
          <a:graphicData uri="http://schemas.openxmlformats.org/drawingml/2006/table">
            <a:tbl>
              <a:tblPr/>
              <a:tblGrid>
                <a:gridCol w="4114800"/>
              </a:tblGrid>
              <a:tr h="0">
                <a:tc>
                  <a:txBody>
                    <a:bodyPr/>
                    <a:lstStyle/>
                    <a:p>
                      <a:r>
                        <a:rPr lang="pt-BR" b="1" u="sng" dirty="0"/>
                        <a:t>SÓDIO</a:t>
                      </a:r>
                      <a:r>
                        <a:rPr lang="pt-BR" dirty="0"/>
                        <a:t> </a:t>
                      </a:r>
                      <a:r>
                        <a:rPr lang="pt-BR" dirty="0" smtClean="0"/>
                        <a:t>137,0 </a:t>
                      </a:r>
                      <a:r>
                        <a:rPr lang="pt-BR" dirty="0"/>
                        <a:t>mEq/L (135,0 - 148,0)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6898877"/>
              </p:ext>
            </p:extLst>
          </p:nvPr>
        </p:nvGraphicFramePr>
        <p:xfrm>
          <a:off x="323528" y="2636912"/>
          <a:ext cx="3600400" cy="1097280"/>
        </p:xfrm>
        <a:graphic>
          <a:graphicData uri="http://schemas.openxmlformats.org/drawingml/2006/table">
            <a:tbl>
              <a:tblPr/>
              <a:tblGrid>
                <a:gridCol w="3600400"/>
              </a:tblGrid>
              <a:tr h="191264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TGO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509 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U/L (15 - 37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TGP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79 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U/L (30 - 65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). </a:t>
                      </a:r>
                      <a:endParaRPr lang="pt-BR" sz="1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URÉIA</a:t>
                      </a:r>
                      <a:r>
                        <a:rPr lang="pt-BR" sz="1800" dirty="0"/>
                        <a:t> </a:t>
                      </a:r>
                      <a:r>
                        <a:rPr lang="pt-BR" sz="1800" dirty="0" smtClean="0"/>
                        <a:t> </a:t>
                      </a:r>
                      <a:r>
                        <a:rPr lang="pt-BR" sz="1800" dirty="0"/>
                        <a:t>26,0 mg/dL (15,0 - 40,0</a:t>
                      </a:r>
                      <a:r>
                        <a:rPr lang="pt-BR" sz="1800" dirty="0" smtClean="0"/>
                        <a:t>)</a:t>
                      </a:r>
                      <a:endParaRPr lang="pt-BR" sz="18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6651025"/>
              </p:ext>
            </p:extLst>
          </p:nvPr>
        </p:nvGraphicFramePr>
        <p:xfrm>
          <a:off x="4560284" y="548680"/>
          <a:ext cx="4476212" cy="6162244"/>
        </p:xfrm>
        <a:graphic>
          <a:graphicData uri="http://schemas.openxmlformats.org/drawingml/2006/table">
            <a:tbl>
              <a:tblPr/>
              <a:tblGrid>
                <a:gridCol w="4476212"/>
              </a:tblGrid>
              <a:tr h="5518933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HEMOGRAMA COMPLETO</a:t>
                      </a:r>
                      <a:r>
                        <a:rPr lang="pt-BR" sz="1800" dirty="0"/>
                        <a:t> </a:t>
                      </a:r>
                      <a:endParaRPr lang="pt-BR" sz="1800" dirty="0" smtClean="0"/>
                    </a:p>
                    <a:p>
                      <a:r>
                        <a:rPr lang="pt-BR" sz="1800" dirty="0" smtClean="0"/>
                        <a:t>***** </a:t>
                      </a:r>
                      <a:r>
                        <a:rPr lang="pt-BR" sz="1800" dirty="0"/>
                        <a:t>Eritrograma ***** </a:t>
                      </a:r>
                      <a:endParaRPr lang="pt-BR" sz="1800" dirty="0" smtClean="0"/>
                    </a:p>
                    <a:p>
                      <a:r>
                        <a:rPr lang="pt-BR" sz="1800" dirty="0" smtClean="0"/>
                        <a:t>Hemácias</a:t>
                      </a:r>
                      <a:r>
                        <a:rPr lang="pt-BR" sz="1800" dirty="0"/>
                        <a:t>: </a:t>
                      </a:r>
                      <a:r>
                        <a:rPr lang="pt-BR" sz="1800" b="1" dirty="0"/>
                        <a:t>3,78 x106/uL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Hemoglobina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9,0 g/dL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Hematócrito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29,2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%</a:t>
                      </a:r>
                    </a:p>
                    <a:p>
                      <a:r>
                        <a:rPr lang="pt-BR" sz="1800" b="1" dirty="0" smtClean="0"/>
                        <a:t>***** </a:t>
                      </a:r>
                      <a:r>
                        <a:rPr lang="pt-BR" sz="1800" b="1" dirty="0"/>
                        <a:t>Leucograma *****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Leucócitos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35,6 x103/uL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800" b="1" dirty="0" smtClean="0"/>
                        <a:t>Neutrófilos </a:t>
                      </a:r>
                      <a:r>
                        <a:rPr lang="pt-BR" sz="1800" b="1" dirty="0"/>
                        <a:t>Totais: 89,0 %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Bastonetes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13,0 %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800" b="1" dirty="0" smtClean="0"/>
                        <a:t>Segmentados</a:t>
                      </a:r>
                      <a:r>
                        <a:rPr lang="pt-BR" sz="1800" b="1" dirty="0"/>
                        <a:t>: 76,0 %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Eosinofilos</a:t>
                      </a:r>
                      <a:r>
                        <a:rPr lang="pt-BR" sz="1800" b="1" dirty="0"/>
                        <a:t>: 1,0 %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Basofilos</a:t>
                      </a:r>
                      <a:r>
                        <a:rPr lang="pt-BR" sz="1800" b="1" dirty="0"/>
                        <a:t>: 0,0 %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Monocitos</a:t>
                      </a:r>
                      <a:r>
                        <a:rPr lang="pt-BR" sz="1800" b="1" dirty="0"/>
                        <a:t>: 7,0 </a:t>
                      </a:r>
                      <a:r>
                        <a:rPr lang="pt-BR" sz="1800" b="1" dirty="0" smtClean="0"/>
                        <a:t>%</a:t>
                      </a:r>
                    </a:p>
                    <a:p>
                      <a:r>
                        <a:rPr lang="pt-BR" sz="1800" b="1" dirty="0" smtClean="0"/>
                        <a:t>Linfocitos</a:t>
                      </a:r>
                      <a:r>
                        <a:rPr lang="pt-BR" sz="1800" b="1" dirty="0"/>
                        <a:t>: 3,0 %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Plaquetas</a:t>
                      </a:r>
                      <a:r>
                        <a:rPr lang="pt-BR" sz="1800" b="1" dirty="0"/>
                        <a:t>: 546 x103/uL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Morfologia </a:t>
                      </a:r>
                      <a:r>
                        <a:rPr lang="pt-BR" sz="1800" b="1" dirty="0"/>
                        <a:t>Hemácias.: Anisocitose (+) Hipocromia </a:t>
                      </a:r>
                      <a:r>
                        <a:rPr lang="pt-BR" sz="1800" b="1" dirty="0" smtClean="0"/>
                        <a:t>(+)</a:t>
                      </a:r>
                      <a:endParaRPr lang="pt-BR" sz="18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643311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PROTEÍNA C REATIVA (Quantitativa de alta sensibilidade)</a:t>
                      </a:r>
                      <a:r>
                        <a:rPr lang="pt-BR" sz="1800" dirty="0"/>
                        <a:t>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11,30mg/dL 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(&lt;0,3 -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068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Conteúdo 12"/>
          <p:cNvSpPr>
            <a:spLocks noGrp="1"/>
          </p:cNvSpPr>
          <p:nvPr>
            <p:ph sz="half" idx="1"/>
          </p:nvPr>
        </p:nvSpPr>
        <p:spPr>
          <a:xfrm>
            <a:off x="5436096" y="483690"/>
            <a:ext cx="4536504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endParaRPr lang="pt-BR" dirty="0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973554"/>
              </p:ext>
            </p:extLst>
          </p:nvPr>
        </p:nvGraphicFramePr>
        <p:xfrm>
          <a:off x="179512" y="1124744"/>
          <a:ext cx="4104456" cy="50957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2520280"/>
              </a:tblGrid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Exames: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716700">
                <a:tc>
                  <a:txBody>
                    <a:bodyPr/>
                    <a:lstStyle/>
                    <a:p>
                      <a:r>
                        <a:rPr lang="pt-BR" dirty="0" smtClean="0"/>
                        <a:t>CÁLCIO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>
                          <a:solidFill>
                            <a:srgbClr val="FF0000"/>
                          </a:solidFill>
                        </a:rPr>
                        <a:t>11,4 mg/dL </a:t>
                      </a:r>
                      <a:r>
                        <a:rPr lang="pt-BR" dirty="0" smtClean="0"/>
                        <a:t>(8,4 - 10,1)</a:t>
                      </a:r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TGO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-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TGP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-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CREATININA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0,40 mg/dL (0,60 - 1,00)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GLICEMIA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>
                          <a:solidFill>
                            <a:srgbClr val="FF0000"/>
                          </a:solidFill>
                        </a:rPr>
                        <a:t>432 mg/dL </a:t>
                      </a:r>
                      <a:r>
                        <a:rPr lang="pt-BR" dirty="0" smtClean="0"/>
                        <a:t>(70 - 99)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POTÁSSIO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5,10 mEq/L (3,60 - 5,00)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SÓDIO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142,0 mEq/L (135,0 - 148,0)</a:t>
                      </a:r>
                      <a:endParaRPr lang="pt-BR" dirty="0"/>
                    </a:p>
                  </a:txBody>
                  <a:tcPr/>
                </a:tc>
              </a:tr>
              <a:tr h="741174">
                <a:tc>
                  <a:txBody>
                    <a:bodyPr/>
                    <a:lstStyle/>
                    <a:p>
                      <a:r>
                        <a:rPr lang="pt-BR" dirty="0" smtClean="0"/>
                        <a:t>URÉIA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27,0 mg/dL (15,0 - 40,0)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Tabe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309513"/>
              </p:ext>
            </p:extLst>
          </p:nvPr>
        </p:nvGraphicFramePr>
        <p:xfrm>
          <a:off x="4572000" y="498814"/>
          <a:ext cx="4248472" cy="63284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/>
              </a:tblGrid>
              <a:tr h="3523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HEMOGRAMA COMPLETO</a:t>
                      </a:r>
                      <a:endParaRPr lang="pt-BR" dirty="0"/>
                    </a:p>
                  </a:txBody>
                  <a:tcPr/>
                </a:tc>
              </a:tr>
              <a:tr h="363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Hemácias: 3,92 x10 6/uL </a:t>
                      </a:r>
                      <a:endParaRPr lang="pt-BR" dirty="0"/>
                    </a:p>
                  </a:txBody>
                  <a:tcPr/>
                </a:tc>
              </a:tr>
              <a:tr h="363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Hemoglobina: </a:t>
                      </a:r>
                      <a:r>
                        <a:rPr lang="pt-BR" dirty="0" smtClean="0">
                          <a:solidFill>
                            <a:srgbClr val="FF0000"/>
                          </a:solidFill>
                        </a:rPr>
                        <a:t>9,2 g/dL 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3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>
                          <a:solidFill>
                            <a:srgbClr val="FF0000"/>
                          </a:solidFill>
                        </a:rPr>
                        <a:t>Hematócrito: 29,5 %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3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>
                          <a:solidFill>
                            <a:srgbClr val="FF0000"/>
                          </a:solidFill>
                        </a:rPr>
                        <a:t>Leucócitos: </a:t>
                      </a:r>
                      <a:r>
                        <a:rPr lang="pl-PL" dirty="0" smtClean="0">
                          <a:solidFill>
                            <a:srgbClr val="FF0000"/>
                          </a:solidFill>
                        </a:rPr>
                        <a:t>46,1 x10 3/uL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03448">
                <a:tc>
                  <a:txBody>
                    <a:bodyPr/>
                    <a:lstStyle/>
                    <a:p>
                      <a:r>
                        <a:rPr lang="pt-BR" dirty="0" smtClean="0"/>
                        <a:t>Neutrófilos Totais: 91,0 % (19,0 - 45,0)</a:t>
                      </a:r>
                      <a:endParaRPr lang="pt-BR" dirty="0"/>
                    </a:p>
                  </a:txBody>
                  <a:tcPr/>
                </a:tc>
              </a:tr>
              <a:tr h="880981">
                <a:tc>
                  <a:txBody>
                    <a:bodyPr/>
                    <a:lstStyle/>
                    <a:p>
                      <a:r>
                        <a:rPr lang="pt-BR" dirty="0" smtClean="0"/>
                        <a:t>Promielocitos: 0,0 % 0,0</a:t>
                      </a:r>
                    </a:p>
                    <a:p>
                      <a:r>
                        <a:rPr lang="es-ES" dirty="0" smtClean="0"/>
                        <a:t>Mielocitos: 0,0 %</a:t>
                      </a:r>
                    </a:p>
                    <a:p>
                      <a:r>
                        <a:rPr lang="pt-BR" dirty="0" smtClean="0"/>
                        <a:t>Metamielocitos: 0,0 %</a:t>
                      </a:r>
                      <a:endParaRPr lang="pt-BR" dirty="0"/>
                    </a:p>
                  </a:txBody>
                  <a:tcPr/>
                </a:tc>
              </a:tr>
              <a:tr h="3817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>
                          <a:solidFill>
                            <a:srgbClr val="FF0000"/>
                          </a:solidFill>
                        </a:rPr>
                        <a:t>Bastonetes: 6,0 % (0,0 - 5,0)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523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Segmentados: 85,0 % 39,2</a:t>
                      </a:r>
                      <a:endParaRPr lang="pt-BR" dirty="0"/>
                    </a:p>
                  </a:txBody>
                  <a:tcPr/>
                </a:tc>
              </a:tr>
              <a:tr h="3606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Eosinofilos: </a:t>
                      </a:r>
                      <a:r>
                        <a:rPr lang="it-IT" dirty="0" smtClean="0"/>
                        <a:t>1,0 %</a:t>
                      </a:r>
                      <a:r>
                        <a:rPr lang="pt-BR" dirty="0" smtClean="0"/>
                        <a:t> (2,0 - 6,0)</a:t>
                      </a:r>
                      <a:endParaRPr lang="pt-BR" dirty="0"/>
                    </a:p>
                  </a:txBody>
                  <a:tcPr/>
                </a:tc>
              </a:tr>
              <a:tr h="363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Basofilos: 0,0 % (0,0 - 3,0)</a:t>
                      </a:r>
                      <a:endParaRPr lang="pt-BR" dirty="0"/>
                    </a:p>
                  </a:txBody>
                  <a:tcPr/>
                </a:tc>
              </a:tr>
              <a:tr h="5798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Monocitos: </a:t>
                      </a:r>
                      <a:r>
                        <a:rPr lang="es-ES" dirty="0" smtClean="0"/>
                        <a:t>5,0 %</a:t>
                      </a:r>
                      <a:r>
                        <a:rPr lang="pt-BR" dirty="0" smtClean="0"/>
                        <a:t> (6,0 - 13,0)</a:t>
                      </a:r>
                      <a:endParaRPr lang="pt-BR" dirty="0"/>
                    </a:p>
                  </a:txBody>
                  <a:tcPr/>
                </a:tc>
              </a:tr>
              <a:tr h="4828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Linfocitos: 3,0 % (40,0 - 80,0)</a:t>
                      </a:r>
                    </a:p>
                  </a:txBody>
                  <a:tcPr/>
                </a:tc>
              </a:tr>
              <a:tr h="6166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Plaquetas: 466 x10 3/uL (150 - 450)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CaixaDeTexto 1"/>
          <p:cNvSpPr txBox="1"/>
          <p:nvPr/>
        </p:nvSpPr>
        <p:spPr>
          <a:xfrm>
            <a:off x="708942" y="539388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07/09/13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6442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Evolução UTI HMIB	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Lactente seguiu gravíssima, hemodinamicamente lábil.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Feito esquema RIP (D0 07/09/13).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CPK </a:t>
            </a:r>
            <a:r>
              <a:rPr lang="pt-BR" dirty="0"/>
              <a:t>e CKMB alteradas, principalmente esta última, </a:t>
            </a:r>
            <a:r>
              <a:rPr lang="pt-BR" dirty="0" smtClean="0"/>
              <a:t>sugerindo isquemia miocárdica. Diabetes </a:t>
            </a:r>
            <a:r>
              <a:rPr lang="pt-BR" dirty="0"/>
              <a:t>insípido, </a:t>
            </a:r>
            <a:r>
              <a:rPr lang="pt-BR" dirty="0" smtClean="0"/>
              <a:t>choque (séptico</a:t>
            </a:r>
            <a:r>
              <a:rPr lang="pt-BR" dirty="0"/>
              <a:t>? cardiogênico? neurogênico?), coma arreflexivo, </a:t>
            </a:r>
            <a:r>
              <a:rPr lang="pt-BR" dirty="0" smtClean="0"/>
              <a:t>hipernatremia, ausência </a:t>
            </a:r>
            <a:r>
              <a:rPr lang="pt-BR" dirty="0"/>
              <a:t>de drive respiratório. </a:t>
            </a:r>
            <a:endParaRPr lang="pt-BR" dirty="0" smtClean="0"/>
          </a:p>
          <a:p>
            <a:pPr marL="0" indent="0" algn="just">
              <a:buNone/>
            </a:pPr>
            <a:endParaRPr lang="pt-BR" dirty="0" smtClean="0"/>
          </a:p>
          <a:p>
            <a:pPr algn="just"/>
            <a:r>
              <a:rPr lang="pt-BR" dirty="0" smtClean="0"/>
              <a:t>Foi suspeitada morte </a:t>
            </a:r>
            <a:r>
              <a:rPr lang="pt-BR" dirty="0"/>
              <a:t>encefálica</a:t>
            </a:r>
            <a:r>
              <a:rPr lang="pt-BR" dirty="0" smtClean="0"/>
              <a:t>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8200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0" y="332656"/>
            <a:ext cx="1594520" cy="459504"/>
          </a:xfrm>
        </p:spPr>
        <p:txBody>
          <a:bodyPr>
            <a:normAutofit fontScale="85000" lnSpcReduction="10000"/>
          </a:bodyPr>
          <a:lstStyle/>
          <a:p>
            <a:r>
              <a:rPr lang="pt-BR" dirty="0" smtClean="0"/>
              <a:t>08/09/13</a:t>
            </a:r>
            <a:endParaRPr lang="pt-BR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903466"/>
              </p:ext>
            </p:extLst>
          </p:nvPr>
        </p:nvGraphicFramePr>
        <p:xfrm>
          <a:off x="0" y="5085184"/>
          <a:ext cx="2555776" cy="365760"/>
        </p:xfrm>
        <a:graphic>
          <a:graphicData uri="http://schemas.openxmlformats.org/drawingml/2006/table">
            <a:tbl>
              <a:tblPr/>
              <a:tblGrid>
                <a:gridCol w="2555776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AMILASE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6 </a:t>
                      </a:r>
                      <a:r>
                        <a:rPr lang="pt-BR" sz="1600" dirty="0"/>
                        <a:t>UI/L (0 - 125</a:t>
                      </a:r>
                      <a:r>
                        <a:rPr lang="pt-BR" dirty="0" smtClean="0"/>
                        <a:t>)</a:t>
                      </a:r>
                      <a:endParaRPr lang="pt-BR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3000059"/>
              </p:ext>
            </p:extLst>
          </p:nvPr>
        </p:nvGraphicFramePr>
        <p:xfrm>
          <a:off x="1871192" y="0"/>
          <a:ext cx="7272808" cy="822960"/>
        </p:xfrm>
        <a:graphic>
          <a:graphicData uri="http://schemas.openxmlformats.org/drawingml/2006/table">
            <a:tbl>
              <a:tblPr/>
              <a:tblGrid>
                <a:gridCol w="7272808"/>
              </a:tblGrid>
              <a:tr h="0">
                <a:tc>
                  <a:txBody>
                    <a:bodyPr/>
                    <a:lstStyle/>
                    <a:p>
                      <a:r>
                        <a:rPr lang="pt-BR" sz="1400" b="1" u="sng" dirty="0"/>
                        <a:t>BILIRRUBINAS TOTAL E FRAÇÕES</a:t>
                      </a:r>
                      <a:r>
                        <a:rPr lang="pt-BR" sz="1400" dirty="0"/>
                        <a:t> </a:t>
                      </a:r>
                      <a:r>
                        <a:rPr lang="pt-BR" sz="1400" dirty="0" smtClean="0"/>
                        <a:t>Bilirrubina </a:t>
                      </a:r>
                      <a:r>
                        <a:rPr lang="pt-BR" sz="1400" dirty="0"/>
                        <a:t>Total : 0,32 mg/dL (0,20 - 1,00) Bilirrubina Direta : 0,20 mg/dL (0,00 - 0,20) Bilirrubina Indireta: </a:t>
                      </a:r>
                      <a:r>
                        <a:rPr lang="pt-BR" sz="1400" b="1" dirty="0"/>
                        <a:t>0,12 mg/dL (0,20 - 0,80</a:t>
                      </a:r>
                      <a:r>
                        <a:rPr lang="pt-BR" sz="1400" b="1" dirty="0" smtClean="0"/>
                        <a:t>)</a:t>
                      </a:r>
                      <a:endParaRPr lang="pt-BR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400" b="1" u="sng" dirty="0" smtClean="0"/>
                        <a:t>CÁLCIO</a:t>
                      </a:r>
                      <a:r>
                        <a:rPr lang="pt-BR" sz="1400" b="0" u="none" baseline="0" dirty="0" smtClean="0"/>
                        <a:t> </a:t>
                      </a:r>
                      <a:r>
                        <a:rPr lang="pt-BR" sz="1400" dirty="0" smtClean="0"/>
                        <a:t>9,5 </a:t>
                      </a:r>
                      <a:r>
                        <a:rPr lang="pt-BR" sz="1400" dirty="0"/>
                        <a:t>mg/dL (8,4 - 10,1</a:t>
                      </a:r>
                      <a:r>
                        <a:rPr lang="pt-BR" sz="1400" dirty="0" smtClean="0"/>
                        <a:t>)</a:t>
                      </a:r>
                      <a:endParaRPr lang="pt-BR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2965331"/>
              </p:ext>
            </p:extLst>
          </p:nvPr>
        </p:nvGraphicFramePr>
        <p:xfrm>
          <a:off x="0" y="3573016"/>
          <a:ext cx="4176464" cy="1005840"/>
        </p:xfrm>
        <a:graphic>
          <a:graphicData uri="http://schemas.openxmlformats.org/drawingml/2006/table">
            <a:tbl>
              <a:tblPr/>
              <a:tblGrid>
                <a:gridCol w="4176464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>
                          <a:solidFill>
                            <a:srgbClr val="FF0000"/>
                          </a:solidFill>
                        </a:rPr>
                        <a:t>CKMB</a:t>
                      </a:r>
                      <a:r>
                        <a:rPr lang="pt-BR" sz="160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147,0U/L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(7,0 - 30,0) 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CLORETO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128 </a:t>
                      </a:r>
                      <a:r>
                        <a:rPr lang="pt-BR" sz="1600" b="1" dirty="0"/>
                        <a:t>mEq/L (95 - 110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CREATININA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0,70 </a:t>
                      </a:r>
                      <a:r>
                        <a:rPr lang="pt-BR" sz="1600" dirty="0"/>
                        <a:t>mg/dL (0,60 - </a:t>
                      </a:r>
                      <a:r>
                        <a:rPr lang="pt-BR" sz="1600" dirty="0" smtClean="0"/>
                        <a:t>1,00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588758"/>
              </p:ext>
            </p:extLst>
          </p:nvPr>
        </p:nvGraphicFramePr>
        <p:xfrm>
          <a:off x="28735" y="5517232"/>
          <a:ext cx="3168352" cy="670560"/>
        </p:xfrm>
        <a:graphic>
          <a:graphicData uri="http://schemas.openxmlformats.org/drawingml/2006/table">
            <a:tbl>
              <a:tblPr/>
              <a:tblGrid>
                <a:gridCol w="3168352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pt-BR" sz="1600" b="1" u="sng" dirty="0">
                          <a:solidFill>
                            <a:srgbClr val="FF0000"/>
                          </a:solidFill>
                        </a:rPr>
                        <a:t>CPK)</a:t>
                      </a:r>
                      <a:r>
                        <a:rPr lang="pt-BR" sz="160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323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UI/L (26 - 192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FÓSFORO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4,8 </a:t>
                      </a:r>
                      <a:r>
                        <a:rPr lang="pt-BR" sz="1600" dirty="0"/>
                        <a:t>mg/dL (2,5 - 4,9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307416"/>
              </p:ext>
            </p:extLst>
          </p:nvPr>
        </p:nvGraphicFramePr>
        <p:xfrm>
          <a:off x="-5658" y="6172047"/>
          <a:ext cx="3312368" cy="670560"/>
        </p:xfrm>
        <a:graphic>
          <a:graphicData uri="http://schemas.openxmlformats.org/drawingml/2006/table">
            <a:tbl>
              <a:tblPr/>
              <a:tblGrid>
                <a:gridCol w="3312368"/>
              </a:tblGrid>
              <a:tr h="302648">
                <a:tc>
                  <a:txBody>
                    <a:bodyPr/>
                    <a:lstStyle/>
                    <a:p>
                      <a:r>
                        <a:rPr lang="pt-BR" sz="1600" b="1" u="sng" dirty="0">
                          <a:solidFill>
                            <a:srgbClr val="FF0000"/>
                          </a:solidFill>
                        </a:rPr>
                        <a:t>GLICEMIA</a:t>
                      </a:r>
                      <a:r>
                        <a:rPr lang="pt-BR" sz="160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213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mg/dL (70 - 99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02648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MAGNÉSIO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 </a:t>
                      </a:r>
                      <a:r>
                        <a:rPr lang="pt-BR" sz="1600" dirty="0"/>
                        <a:t>2,0 mg/dL (1,8 - 2,4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799082"/>
              </p:ext>
            </p:extLst>
          </p:nvPr>
        </p:nvGraphicFramePr>
        <p:xfrm>
          <a:off x="0" y="3212976"/>
          <a:ext cx="3960440" cy="335280"/>
        </p:xfrm>
        <a:graphic>
          <a:graphicData uri="http://schemas.openxmlformats.org/drawingml/2006/table">
            <a:tbl>
              <a:tblPr/>
              <a:tblGrid>
                <a:gridCol w="3960440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POTÁSSIO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4,80 </a:t>
                      </a:r>
                      <a:r>
                        <a:rPr lang="pt-BR" sz="1600" dirty="0"/>
                        <a:t>mEq/L (3,60 - 5,00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1732234"/>
              </p:ext>
            </p:extLst>
          </p:nvPr>
        </p:nvGraphicFramePr>
        <p:xfrm>
          <a:off x="0" y="836712"/>
          <a:ext cx="3563888" cy="2316480"/>
        </p:xfrm>
        <a:graphic>
          <a:graphicData uri="http://schemas.openxmlformats.org/drawingml/2006/table">
            <a:tbl>
              <a:tblPr/>
              <a:tblGrid>
                <a:gridCol w="3563888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PROTEÍNAS TOTAIS E FRAÇÕES</a:t>
                      </a:r>
                      <a:r>
                        <a:rPr lang="pt-BR" sz="1600" dirty="0"/>
                        <a:t> </a:t>
                      </a:r>
                      <a:endParaRPr lang="pt-BR" sz="1600" dirty="0" smtClean="0"/>
                    </a:p>
                    <a:p>
                      <a:r>
                        <a:rPr lang="pt-BR" sz="1600" dirty="0" smtClean="0"/>
                        <a:t>Proteínas </a:t>
                      </a:r>
                      <a:r>
                        <a:rPr lang="pt-BR" sz="1600" dirty="0"/>
                        <a:t>Totais: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5,4 g/dL (6,4 -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8,2)</a:t>
                      </a:r>
                    </a:p>
                    <a:p>
                      <a:r>
                        <a:rPr lang="pt-BR" sz="1600" b="1" dirty="0" smtClean="0"/>
                        <a:t>Albumina </a:t>
                      </a:r>
                      <a:r>
                        <a:rPr lang="pt-BR" sz="1600" b="1" dirty="0"/>
                        <a:t>: 3,1 g/dL (3,4 - 5,0)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Globulina </a:t>
                      </a:r>
                      <a:r>
                        <a:rPr lang="pt-BR" sz="1600" b="1" dirty="0"/>
                        <a:t>: 2,3 g/dL (2,5 - 3,6)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Relação </a:t>
                      </a:r>
                      <a:r>
                        <a:rPr lang="pt-BR" sz="1600" b="1" dirty="0"/>
                        <a:t>A/G : 1,3 (1,1 - 2,2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SÓDIO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160,0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mEq/L (135,0 - 148,0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TGO </a:t>
                      </a:r>
                      <a:r>
                        <a:rPr lang="pt-BR" sz="1600" b="1" dirty="0" smtClean="0"/>
                        <a:t>97 </a:t>
                      </a:r>
                      <a:r>
                        <a:rPr lang="pt-BR" sz="1600" b="1" dirty="0"/>
                        <a:t>U/L (15 - 37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TGP </a:t>
                      </a:r>
                      <a:r>
                        <a:rPr lang="pt-BR" sz="1600" dirty="0" smtClean="0"/>
                        <a:t> 59 </a:t>
                      </a:r>
                      <a:r>
                        <a:rPr lang="pt-BR" sz="1600" dirty="0"/>
                        <a:t>U/L (30 - 65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e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1294247"/>
              </p:ext>
            </p:extLst>
          </p:nvPr>
        </p:nvGraphicFramePr>
        <p:xfrm>
          <a:off x="0" y="4653136"/>
          <a:ext cx="3168352" cy="335280"/>
        </p:xfrm>
        <a:graphic>
          <a:graphicData uri="http://schemas.openxmlformats.org/drawingml/2006/table">
            <a:tbl>
              <a:tblPr/>
              <a:tblGrid>
                <a:gridCol w="3168352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URÉIA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29,0 </a:t>
                      </a:r>
                      <a:r>
                        <a:rPr lang="pt-BR" sz="1600" dirty="0"/>
                        <a:t>mg/dL (15,0 - 40,0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2690837"/>
              </p:ext>
            </p:extLst>
          </p:nvPr>
        </p:nvGraphicFramePr>
        <p:xfrm>
          <a:off x="4572000" y="908720"/>
          <a:ext cx="4462536" cy="5872630"/>
        </p:xfrm>
        <a:graphic>
          <a:graphicData uri="http://schemas.openxmlformats.org/drawingml/2006/table">
            <a:tbl>
              <a:tblPr/>
              <a:tblGrid>
                <a:gridCol w="4462536"/>
              </a:tblGrid>
              <a:tr h="529351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HEMOGRAMA COMPLETO</a:t>
                      </a:r>
                      <a:r>
                        <a:rPr lang="pt-BR" sz="1600" dirty="0"/>
                        <a:t> </a:t>
                      </a:r>
                      <a:endParaRPr lang="pt-BR" sz="1600" dirty="0" smtClean="0"/>
                    </a:p>
                    <a:p>
                      <a:r>
                        <a:rPr lang="pt-BR" sz="1600" dirty="0" smtClean="0"/>
                        <a:t>***** </a:t>
                      </a:r>
                      <a:r>
                        <a:rPr lang="pt-BR" sz="1600" dirty="0"/>
                        <a:t>Eritrograma ***** </a:t>
                      </a:r>
                      <a:endParaRPr lang="pt-BR" sz="1600" dirty="0" smtClean="0"/>
                    </a:p>
                    <a:p>
                      <a:r>
                        <a:rPr lang="pt-BR" sz="1600" dirty="0" smtClean="0"/>
                        <a:t>Hemácias</a:t>
                      </a:r>
                      <a:r>
                        <a:rPr lang="pt-BR" sz="1600" dirty="0"/>
                        <a:t>: 4,76 x106/uL </a:t>
                      </a:r>
                      <a:endParaRPr lang="pt-BR" sz="1600" dirty="0" smtClean="0"/>
                    </a:p>
                    <a:p>
                      <a:r>
                        <a:rPr lang="pt-BR" sz="1600" b="1" dirty="0" smtClean="0"/>
                        <a:t>Hemoglobina</a:t>
                      </a:r>
                      <a:r>
                        <a:rPr lang="pt-BR" sz="1600" b="1" dirty="0"/>
                        <a:t>: 12,4 g/dL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Hematócrito</a:t>
                      </a:r>
                      <a:r>
                        <a:rPr lang="pt-BR" sz="1600" b="1" dirty="0"/>
                        <a:t>: 39,9 %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***** </a:t>
                      </a:r>
                      <a:r>
                        <a:rPr lang="pt-BR" sz="1600" b="1" dirty="0"/>
                        <a:t>Leucograma *****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Leucócitos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: 19,7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x103/uL</a:t>
                      </a:r>
                    </a:p>
                    <a:p>
                      <a:r>
                        <a:rPr lang="pt-BR" sz="1600" b="1" dirty="0" smtClean="0"/>
                        <a:t>Neutrófilos </a:t>
                      </a:r>
                      <a:r>
                        <a:rPr lang="pt-BR" sz="1600" b="1" dirty="0"/>
                        <a:t>Totais: 60,0 %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Promielocitos</a:t>
                      </a:r>
                      <a:r>
                        <a:rPr lang="pt-BR" sz="1600" b="1" dirty="0"/>
                        <a:t>: 0,0 % 0,0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Mielocitos</a:t>
                      </a:r>
                      <a:r>
                        <a:rPr lang="pt-BR" sz="1600" b="1" dirty="0"/>
                        <a:t>: 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Metamielocitos</a:t>
                      </a:r>
                      <a:r>
                        <a:rPr lang="pt-BR" sz="1600" b="1" dirty="0"/>
                        <a:t>: 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Bastonetes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: 6,0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%</a:t>
                      </a:r>
                    </a:p>
                    <a:p>
                      <a:r>
                        <a:rPr lang="pt-BR" sz="1600" b="1" dirty="0" smtClean="0"/>
                        <a:t>Segmentados</a:t>
                      </a:r>
                      <a:r>
                        <a:rPr lang="pt-BR" sz="1600" b="1" dirty="0"/>
                        <a:t>: 54,0 %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Eosinofilos</a:t>
                      </a:r>
                      <a:r>
                        <a:rPr lang="pt-BR" sz="1600" b="1" dirty="0"/>
                        <a:t>: 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Basofilos</a:t>
                      </a:r>
                      <a:r>
                        <a:rPr lang="pt-BR" sz="1600" b="1" dirty="0"/>
                        <a:t>: 0,0 </a:t>
                      </a:r>
                      <a:r>
                        <a:rPr lang="pt-BR" sz="1600" b="1" dirty="0" smtClean="0"/>
                        <a:t>%</a:t>
                      </a:r>
                    </a:p>
                    <a:p>
                      <a:r>
                        <a:rPr lang="pt-BR" sz="1600" b="1" dirty="0" smtClean="0"/>
                        <a:t>Monocitos</a:t>
                      </a:r>
                      <a:r>
                        <a:rPr lang="pt-BR" sz="1600" b="1" dirty="0"/>
                        <a:t>: 10,0 </a:t>
                      </a:r>
                      <a:r>
                        <a:rPr lang="pt-BR" sz="1600" b="1" dirty="0" smtClean="0"/>
                        <a:t>%</a:t>
                      </a:r>
                    </a:p>
                    <a:p>
                      <a:r>
                        <a:rPr lang="pt-BR" sz="1600" b="1" dirty="0" smtClean="0"/>
                        <a:t>Linfocitos</a:t>
                      </a:r>
                      <a:r>
                        <a:rPr lang="pt-BR" sz="1600" b="1" dirty="0"/>
                        <a:t>: 27,0 %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Linfocitos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Atípicos: 3,0 % </a:t>
                      </a:r>
                      <a:endParaRPr lang="pt-BR" sz="16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600" b="1" dirty="0" smtClean="0"/>
                        <a:t>Plaquetas</a:t>
                      </a:r>
                      <a:r>
                        <a:rPr lang="pt-BR" sz="1600" b="1" dirty="0"/>
                        <a:t>: 284 x103/uL (150 - 450) </a:t>
                      </a:r>
                      <a:endParaRPr lang="pt-BR" sz="1600" b="1" dirty="0" smtClean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561837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PROTEÍNA C REATIVA (Quantitativa de alta sensibilidade)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24,00mg/dL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(&lt;0,3 -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609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Evolução UTI HMIB 09/09/13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t-BR" dirty="0"/>
              <a:t>A</a:t>
            </a:r>
            <a:r>
              <a:rPr lang="pt-BR" dirty="0" smtClean="0"/>
              <a:t>presentou </a:t>
            </a:r>
            <a:r>
              <a:rPr lang="pt-BR" dirty="0"/>
              <a:t>queda de saturação até 65%, seguida de bradicardia (até </a:t>
            </a:r>
            <a:r>
              <a:rPr lang="pt-BR" dirty="0" smtClean="0"/>
              <a:t>58 </a:t>
            </a:r>
            <a:r>
              <a:rPr lang="pt-BR" dirty="0"/>
              <a:t>bpm</a:t>
            </a:r>
            <a:r>
              <a:rPr lang="pt-BR" dirty="0" smtClean="0"/>
              <a:t>).</a:t>
            </a:r>
          </a:p>
          <a:p>
            <a:endParaRPr lang="pt-BR" dirty="0" smtClean="0"/>
          </a:p>
          <a:p>
            <a:r>
              <a:rPr lang="pt-BR" dirty="0" smtClean="0"/>
              <a:t>Ventilador </a:t>
            </a:r>
            <a:r>
              <a:rPr lang="pt-BR" dirty="0"/>
              <a:t>mecânico acusando baixo volume corrente</a:t>
            </a:r>
            <a:r>
              <a:rPr lang="pt-BR" dirty="0" smtClean="0"/>
              <a:t>.</a:t>
            </a:r>
          </a:p>
          <a:p>
            <a:pPr marL="0" indent="0">
              <a:buNone/>
            </a:pPr>
            <a:endParaRPr lang="pt-BR" dirty="0" smtClean="0"/>
          </a:p>
          <a:p>
            <a:r>
              <a:rPr lang="pt-BR" dirty="0" smtClean="0"/>
              <a:t>Iniciadas manobras </a:t>
            </a:r>
            <a:r>
              <a:rPr lang="pt-BR" dirty="0"/>
              <a:t>de reanimação, com massagem cardíaca externa e </a:t>
            </a:r>
            <a:r>
              <a:rPr lang="pt-BR" dirty="0" smtClean="0"/>
              <a:t>iniciada ventilação </a:t>
            </a:r>
            <a:r>
              <a:rPr lang="pt-BR" dirty="0"/>
              <a:t>pelo AMBU.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Realizado </a:t>
            </a:r>
            <a:r>
              <a:rPr lang="pt-BR" dirty="0"/>
              <a:t>push de adrenalina através da bomba </a:t>
            </a:r>
            <a:r>
              <a:rPr lang="pt-BR" dirty="0" smtClean="0"/>
              <a:t>de infusão </a:t>
            </a:r>
            <a:r>
              <a:rPr lang="pt-BR" dirty="0"/>
              <a:t>(total de 0,5 mL ou 0,01 mg de adrenalina). Retornou após menos </a:t>
            </a:r>
            <a:r>
              <a:rPr lang="pt-BR" dirty="0" smtClean="0"/>
              <a:t>de um </a:t>
            </a:r>
            <a:r>
              <a:rPr lang="pt-BR" dirty="0"/>
              <a:t>minuto de ventilação com AMBU</a:t>
            </a:r>
            <a:r>
              <a:rPr lang="pt-BR" dirty="0" smtClean="0"/>
              <a:t>.</a:t>
            </a:r>
          </a:p>
          <a:p>
            <a:r>
              <a:rPr lang="pt-BR" dirty="0" smtClean="0"/>
              <a:t> </a:t>
            </a:r>
          </a:p>
          <a:p>
            <a:r>
              <a:rPr lang="pt-BR" dirty="0" smtClean="0"/>
              <a:t>Realizada </a:t>
            </a:r>
            <a:r>
              <a:rPr lang="pt-BR" dirty="0"/>
              <a:t>aspiração do TOT, mas </a:t>
            </a:r>
            <a:r>
              <a:rPr lang="pt-BR" dirty="0" smtClean="0"/>
              <a:t>não foi </a:t>
            </a:r>
            <a:r>
              <a:rPr lang="pt-BR" dirty="0"/>
              <a:t>verificada rolha de secreção. Notou-se abdome distendido, mais tenso </a:t>
            </a:r>
            <a:r>
              <a:rPr lang="pt-BR" dirty="0" smtClean="0"/>
              <a:t>emrelação </a:t>
            </a:r>
            <a:r>
              <a:rPr lang="pt-BR" dirty="0"/>
              <a:t>ao período da manhã.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Apresentou </a:t>
            </a:r>
            <a:r>
              <a:rPr lang="pt-BR" dirty="0"/>
              <a:t>pouca </a:t>
            </a:r>
            <a:r>
              <a:rPr lang="pt-BR" dirty="0" smtClean="0"/>
              <a:t>diurese, apenas </a:t>
            </a:r>
            <a:r>
              <a:rPr lang="pt-BR" dirty="0"/>
              <a:t>no trajeto da SVD.</a:t>
            </a:r>
          </a:p>
        </p:txBody>
      </p:sp>
    </p:spTree>
    <p:extLst>
      <p:ext uri="{BB962C8B-B14F-4D97-AF65-F5344CB8AC3E}">
        <p14:creationId xmlns:p14="http://schemas.microsoft.com/office/powerpoint/2010/main" val="205389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Evolução UTI HMIB 09/09/13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4618856" cy="4709120"/>
          </a:xfrm>
        </p:spPr>
        <p:txBody>
          <a:bodyPr>
            <a:normAutofit fontScale="92500" lnSpcReduction="10000"/>
          </a:bodyPr>
          <a:lstStyle/>
          <a:p>
            <a:r>
              <a:rPr lang="pt-BR" dirty="0" smtClean="0"/>
              <a:t>Apresentou PCR  </a:t>
            </a:r>
            <a:r>
              <a:rPr lang="pt-BR" dirty="0"/>
              <a:t>às 17:50. </a:t>
            </a:r>
            <a:endParaRPr lang="pt-BR" dirty="0" smtClean="0"/>
          </a:p>
          <a:p>
            <a:endParaRPr lang="pt-BR" dirty="0"/>
          </a:p>
          <a:p>
            <a:r>
              <a:rPr lang="pt-BR" dirty="0" smtClean="0"/>
              <a:t>Iniciadas </a:t>
            </a:r>
            <a:r>
              <a:rPr lang="pt-BR" dirty="0"/>
              <a:t>manobras de </a:t>
            </a:r>
            <a:r>
              <a:rPr lang="pt-BR" dirty="0" smtClean="0"/>
              <a:t>reanimação cardiopulmonar.</a:t>
            </a:r>
          </a:p>
          <a:p>
            <a:endParaRPr lang="pt-BR" dirty="0"/>
          </a:p>
          <a:p>
            <a:r>
              <a:rPr lang="pt-BR" dirty="0" smtClean="0"/>
              <a:t>Não apresentou nenhuma </a:t>
            </a:r>
            <a:r>
              <a:rPr lang="pt-BR" dirty="0"/>
              <a:t>resposta às manobras de reanimação. </a:t>
            </a:r>
            <a:endParaRPr lang="pt-BR" dirty="0" smtClean="0"/>
          </a:p>
          <a:p>
            <a:endParaRPr lang="pt-BR" dirty="0"/>
          </a:p>
          <a:p>
            <a:r>
              <a:rPr lang="pt-BR" dirty="0" smtClean="0"/>
              <a:t>Sem </a:t>
            </a:r>
            <a:r>
              <a:rPr lang="pt-BR" dirty="0"/>
              <a:t>pulsos palpáveis, ECG com </a:t>
            </a:r>
            <a:r>
              <a:rPr lang="pt-BR" dirty="0" smtClean="0"/>
              <a:t>bradicardia sinusal.</a:t>
            </a:r>
          </a:p>
          <a:p>
            <a:endParaRPr lang="pt-BR" dirty="0"/>
          </a:p>
          <a:p>
            <a:r>
              <a:rPr lang="pt-BR" dirty="0"/>
              <a:t>Constatado óbito às 18:54.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47" y="1844824"/>
            <a:ext cx="3959736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434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900" y="404664"/>
            <a:ext cx="1750787" cy="504056"/>
          </a:xfrm>
        </p:spPr>
        <p:txBody>
          <a:bodyPr>
            <a:normAutofit/>
          </a:bodyPr>
          <a:lstStyle/>
          <a:p>
            <a:r>
              <a:rPr lang="pt-BR" dirty="0" smtClean="0"/>
              <a:t>09/09/13</a:t>
            </a:r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913947"/>
              </p:ext>
            </p:extLst>
          </p:nvPr>
        </p:nvGraphicFramePr>
        <p:xfrm>
          <a:off x="179512" y="4437112"/>
          <a:ext cx="3682752" cy="1005840"/>
        </p:xfrm>
        <a:graphic>
          <a:graphicData uri="http://schemas.openxmlformats.org/drawingml/2006/table">
            <a:tbl>
              <a:tblPr/>
              <a:tblGrid>
                <a:gridCol w="3682752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CÁLCIO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11,0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mg/dL (8,4 - 10,1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CLORETO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111 </a:t>
                      </a:r>
                      <a:r>
                        <a:rPr lang="pt-BR" sz="1600" b="1" dirty="0"/>
                        <a:t>mEq/L (95 - 110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123056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CREATININA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0,60 </a:t>
                      </a:r>
                      <a:r>
                        <a:rPr lang="pt-BR" sz="1600" dirty="0"/>
                        <a:t>mg/dL (0,60 - 1,00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4686469"/>
              </p:ext>
            </p:extLst>
          </p:nvPr>
        </p:nvGraphicFramePr>
        <p:xfrm>
          <a:off x="251520" y="3140968"/>
          <a:ext cx="3178696" cy="911396"/>
        </p:xfrm>
        <a:graphic>
          <a:graphicData uri="http://schemas.openxmlformats.org/drawingml/2006/table">
            <a:tbl>
              <a:tblPr/>
              <a:tblGrid>
                <a:gridCol w="3178696"/>
              </a:tblGrid>
              <a:tr h="576116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GLICEMIA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183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mg/dL (70 - 99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846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MAGNÉSIO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2,2 </a:t>
                      </a:r>
                      <a:r>
                        <a:rPr lang="pt-BR" sz="1600" dirty="0"/>
                        <a:t>mg/dL (1,8 - </a:t>
                      </a:r>
                      <a:r>
                        <a:rPr lang="pt-BR" sz="1600" dirty="0" smtClean="0"/>
                        <a:t>2,4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8264601"/>
              </p:ext>
            </p:extLst>
          </p:nvPr>
        </p:nvGraphicFramePr>
        <p:xfrm>
          <a:off x="179512" y="1988840"/>
          <a:ext cx="3600400" cy="847765"/>
        </p:xfrm>
        <a:graphic>
          <a:graphicData uri="http://schemas.openxmlformats.org/drawingml/2006/table">
            <a:tbl>
              <a:tblPr/>
              <a:tblGrid>
                <a:gridCol w="3600400"/>
              </a:tblGrid>
              <a:tr h="27960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POTÁSSIO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5,30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mEq/L (3,60 - 5,00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512485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SÓDIO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144,0 </a:t>
                      </a:r>
                      <a:r>
                        <a:rPr lang="pt-BR" sz="1600" dirty="0"/>
                        <a:t>mEq/L (135,0 - </a:t>
                      </a:r>
                      <a:r>
                        <a:rPr lang="pt-BR" sz="1600" dirty="0" smtClean="0"/>
                        <a:t>148,0)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2524701"/>
              </p:ext>
            </p:extLst>
          </p:nvPr>
        </p:nvGraphicFramePr>
        <p:xfrm>
          <a:off x="4103262" y="764704"/>
          <a:ext cx="5050904" cy="5400600"/>
        </p:xfrm>
        <a:graphic>
          <a:graphicData uri="http://schemas.openxmlformats.org/drawingml/2006/table">
            <a:tbl>
              <a:tblPr/>
              <a:tblGrid>
                <a:gridCol w="5050904"/>
              </a:tblGrid>
              <a:tr h="432048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URÉIA</a:t>
                      </a:r>
                      <a:r>
                        <a:rPr lang="pt-BR" sz="1800" dirty="0"/>
                        <a:t>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45,0 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mg/dL (15,0 - 40,0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4968552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HEMOGRAMA COMPLETO</a:t>
                      </a:r>
                      <a:r>
                        <a:rPr lang="pt-BR" sz="1800" dirty="0"/>
                        <a:t> </a:t>
                      </a:r>
                      <a:endParaRPr lang="pt-BR" sz="1800" dirty="0" smtClean="0"/>
                    </a:p>
                    <a:p>
                      <a:r>
                        <a:rPr lang="pt-BR" sz="1800" dirty="0" smtClean="0"/>
                        <a:t>Hemácias</a:t>
                      </a:r>
                      <a:r>
                        <a:rPr lang="pt-BR" sz="1800" dirty="0"/>
                        <a:t>: 4,41 x106/uL </a:t>
                      </a:r>
                      <a:endParaRPr lang="pt-BR" sz="1800" dirty="0" smtClean="0"/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Hemoglobina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11,8 g/dL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Hematócrito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36,9 %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Leucócitos</a:t>
                      </a:r>
                      <a:r>
                        <a:rPr lang="pt-BR" sz="1800" b="1" dirty="0"/>
                        <a:t>: 10,0 </a:t>
                      </a:r>
                      <a:r>
                        <a:rPr lang="pt-BR" sz="1800" b="1" dirty="0" smtClean="0"/>
                        <a:t>x103/uL</a:t>
                      </a:r>
                    </a:p>
                    <a:p>
                      <a:r>
                        <a:rPr lang="pt-BR" sz="1800" b="1" dirty="0" smtClean="0"/>
                        <a:t>Neutrófilos </a:t>
                      </a:r>
                      <a:r>
                        <a:rPr lang="pt-BR" sz="1800" b="1" dirty="0"/>
                        <a:t>Totais: 82,0 %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Bastonetes</a:t>
                      </a:r>
                      <a:r>
                        <a:rPr lang="pt-BR" sz="1800" b="1" dirty="0"/>
                        <a:t>: 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7,0 %</a:t>
                      </a:r>
                      <a:r>
                        <a:rPr lang="pt-BR" sz="1800" b="1" dirty="0"/>
                        <a:t>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Segmentados</a:t>
                      </a:r>
                      <a:r>
                        <a:rPr lang="pt-BR" sz="1800" b="1" dirty="0"/>
                        <a:t>: 75,0 %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Eosinofilos</a:t>
                      </a:r>
                      <a:r>
                        <a:rPr lang="pt-BR" sz="1800" b="1" dirty="0"/>
                        <a:t>: 0,0 %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Basofilos</a:t>
                      </a:r>
                      <a:r>
                        <a:rPr lang="pt-BR" sz="1800" b="1" dirty="0"/>
                        <a:t>: 0,0 %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Monocitos</a:t>
                      </a:r>
                      <a:r>
                        <a:rPr lang="pt-BR" sz="1800" b="1" dirty="0"/>
                        <a:t>: 5,0 %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Linfocitos</a:t>
                      </a:r>
                      <a:r>
                        <a:rPr lang="pt-BR" sz="1800" b="1" dirty="0"/>
                        <a:t>: 13,0 %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Eritroblastos</a:t>
                      </a:r>
                      <a:r>
                        <a:rPr lang="pt-BR" sz="1800" b="1" dirty="0"/>
                        <a:t>: 5 /100 </a:t>
                      </a:r>
                      <a:r>
                        <a:rPr lang="pt-BR" sz="1800" b="1" dirty="0" smtClean="0"/>
                        <a:t>leucócitos</a:t>
                      </a:r>
                    </a:p>
                    <a:p>
                      <a:r>
                        <a:rPr lang="pt-BR" sz="1800" b="1" dirty="0" smtClean="0"/>
                        <a:t> </a:t>
                      </a:r>
                    </a:p>
                    <a:p>
                      <a:r>
                        <a:rPr lang="pt-BR" sz="1800" b="1" dirty="0" smtClean="0"/>
                        <a:t>Plaquetas</a:t>
                      </a:r>
                      <a:r>
                        <a:rPr lang="pt-BR" sz="1800" b="1" dirty="0"/>
                        <a:t>: 98 x103/uL (150 - 450)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Morfologia </a:t>
                      </a:r>
                      <a:r>
                        <a:rPr lang="pt-BR" sz="1800" b="1" dirty="0"/>
                        <a:t>Hemácias.: Poiquilocitose </a:t>
                      </a:r>
                      <a:r>
                        <a:rPr lang="pt-BR" sz="1800" b="1" dirty="0" smtClean="0"/>
                        <a:t>(+)</a:t>
                      </a:r>
                      <a:endParaRPr lang="pt-BR" sz="18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24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784304"/>
          </a:xfrm>
        </p:spPr>
        <p:txBody>
          <a:bodyPr>
            <a:normAutofit lnSpcReduction="10000"/>
          </a:bodyPr>
          <a:lstStyle/>
          <a:p>
            <a:r>
              <a:rPr lang="pt-BR" sz="2200" b="1" dirty="0" smtClean="0"/>
              <a:t>Hemocultura 14/08/2013 </a:t>
            </a:r>
            <a:r>
              <a:rPr lang="pt-BR" sz="2200" dirty="0" smtClean="0"/>
              <a:t> </a:t>
            </a:r>
            <a:r>
              <a:rPr lang="pt-BR" sz="2200" dirty="0"/>
              <a:t>Amostra </a:t>
            </a:r>
            <a:r>
              <a:rPr lang="pt-BR" sz="2200" dirty="0" smtClean="0"/>
              <a:t>Única- </a:t>
            </a:r>
            <a:r>
              <a:rPr lang="pt-BR" sz="2200" dirty="0"/>
              <a:t>Resultado após 48 horas: Negativa Resultado após 5 dias : </a:t>
            </a:r>
            <a:r>
              <a:rPr lang="pt-BR" sz="2200" dirty="0" smtClean="0"/>
              <a:t>Negativa</a:t>
            </a:r>
          </a:p>
          <a:p>
            <a:pPr marL="0" indent="0">
              <a:buNone/>
            </a:pPr>
            <a:endParaRPr lang="pt-BR" sz="2200" dirty="0"/>
          </a:p>
          <a:p>
            <a:r>
              <a:rPr lang="pt-BR" sz="2200" b="1" dirty="0" smtClean="0"/>
              <a:t>Hemocultura 26/08/2013 </a:t>
            </a:r>
            <a:r>
              <a:rPr lang="pt-BR" sz="2200" dirty="0" smtClean="0"/>
              <a:t>Negativa</a:t>
            </a:r>
          </a:p>
          <a:p>
            <a:endParaRPr lang="pt-BR" sz="2200" dirty="0" smtClean="0"/>
          </a:p>
          <a:p>
            <a:r>
              <a:rPr lang="pt-BR" sz="2200" b="1" dirty="0" smtClean="0"/>
              <a:t>VDRL</a:t>
            </a:r>
            <a:r>
              <a:rPr lang="pt-BR" sz="2200" b="1" dirty="0"/>
              <a:t>, (inclusive </a:t>
            </a:r>
            <a:r>
              <a:rPr lang="pt-BR" sz="2200" b="1" dirty="0" smtClean="0"/>
              <a:t>Quantitativo) 14/08/13 </a:t>
            </a:r>
            <a:r>
              <a:rPr lang="pt-BR" sz="2200" dirty="0" smtClean="0"/>
              <a:t>VDRL </a:t>
            </a:r>
            <a:r>
              <a:rPr lang="pt-BR" sz="2200" dirty="0"/>
              <a:t>: Não </a:t>
            </a:r>
            <a:r>
              <a:rPr lang="pt-BR" sz="2200" dirty="0" smtClean="0"/>
              <a:t>Reagente</a:t>
            </a:r>
          </a:p>
          <a:p>
            <a:endParaRPr lang="pt-BR" sz="2200" dirty="0" smtClean="0"/>
          </a:p>
          <a:p>
            <a:r>
              <a:rPr lang="pt-BR" sz="2200" b="1" dirty="0" smtClean="0"/>
              <a:t>TESTE </a:t>
            </a:r>
            <a:r>
              <a:rPr lang="pt-BR" sz="2200" b="1" dirty="0"/>
              <a:t>RÁPIDO </a:t>
            </a:r>
            <a:r>
              <a:rPr lang="pt-BR" sz="2200" b="1" dirty="0" smtClean="0"/>
              <a:t>HIV 14/08/13 </a:t>
            </a:r>
            <a:r>
              <a:rPr lang="pt-BR" sz="2200" dirty="0" smtClean="0"/>
              <a:t>Não Reagente</a:t>
            </a:r>
          </a:p>
          <a:p>
            <a:endParaRPr lang="pt-BR" sz="2200" dirty="0" smtClean="0"/>
          </a:p>
          <a:p>
            <a:r>
              <a:rPr lang="pt-BR" sz="2200" b="1" dirty="0" smtClean="0"/>
              <a:t>Hemocultura </a:t>
            </a:r>
            <a:r>
              <a:rPr lang="pt-BR" sz="2200" b="1" dirty="0"/>
              <a:t>coletada no dia </a:t>
            </a:r>
            <a:r>
              <a:rPr lang="pt-BR" sz="2200" b="1" dirty="0" smtClean="0"/>
              <a:t>21/08 </a:t>
            </a:r>
            <a:r>
              <a:rPr lang="pt-BR" sz="2200" dirty="0" smtClean="0"/>
              <a:t>Negativa</a:t>
            </a:r>
            <a:r>
              <a:rPr lang="pt-BR" sz="2200" dirty="0"/>
              <a:t>.</a:t>
            </a:r>
          </a:p>
          <a:p>
            <a:pPr marL="0" indent="0">
              <a:buNone/>
            </a:pPr>
            <a:endParaRPr lang="pt-BR" sz="2200" dirty="0" smtClean="0"/>
          </a:p>
          <a:p>
            <a:r>
              <a:rPr lang="pt-BR" sz="2200" b="1" dirty="0" smtClean="0"/>
              <a:t>Swab </a:t>
            </a:r>
            <a:r>
              <a:rPr lang="pt-BR" sz="2200" b="1" dirty="0"/>
              <a:t>nasal e retal (06/09</a:t>
            </a:r>
            <a:r>
              <a:rPr lang="pt-BR" sz="2200" b="1" dirty="0" smtClean="0"/>
              <a:t>) </a:t>
            </a:r>
            <a:r>
              <a:rPr lang="pt-BR" sz="2200" dirty="0" smtClean="0"/>
              <a:t>Negativos</a:t>
            </a:r>
          </a:p>
          <a:p>
            <a:endParaRPr lang="pt-BR" sz="2200" dirty="0"/>
          </a:p>
          <a:p>
            <a:r>
              <a:rPr lang="pt-BR" sz="2200" b="1" dirty="0" smtClean="0"/>
              <a:t>Pesquisa de BK em lavado gástrico </a:t>
            </a:r>
            <a:r>
              <a:rPr lang="pt-BR" sz="2200" dirty="0" smtClean="0"/>
              <a:t>1 amostra, negativa.</a:t>
            </a:r>
            <a:endParaRPr lang="pt-BR" sz="2200" b="1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4159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2204864"/>
            <a:ext cx="8229600" cy="2304256"/>
          </a:xfrm>
        </p:spPr>
        <p:txBody>
          <a:bodyPr>
            <a:normAutofit/>
          </a:bodyPr>
          <a:lstStyle/>
          <a:p>
            <a:r>
              <a:rPr lang="pt-BR" dirty="0" smtClean="0"/>
              <a:t>Hipótese(s) diagnóstica(s)?</a:t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Comentários?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63237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990600"/>
          </a:xfrm>
        </p:spPr>
        <p:txBody>
          <a:bodyPr/>
          <a:lstStyle/>
          <a:p>
            <a:r>
              <a:rPr lang="pt-BR" dirty="0" smtClean="0"/>
              <a:t>Hipóteses diagnósticas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27584" y="1484784"/>
            <a:ext cx="7272808" cy="4976279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FF0000"/>
                </a:solidFill>
              </a:rPr>
              <a:t>Tuberculose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FF0000"/>
                </a:solidFill>
              </a:rPr>
              <a:t>Desnutrição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FF0000"/>
                </a:solidFill>
              </a:rPr>
              <a:t>Pneumonia Bacteriana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FF0000"/>
                </a:solidFill>
              </a:rPr>
              <a:t>Pertussis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FF0000"/>
                </a:solidFill>
              </a:rPr>
              <a:t>Síndrome da Pneumonia </a:t>
            </a:r>
            <a:r>
              <a:rPr lang="pt-BR" sz="2000" dirty="0" smtClean="0">
                <a:solidFill>
                  <a:srgbClr val="FF0000"/>
                </a:solidFill>
              </a:rPr>
              <a:t>afebril </a:t>
            </a:r>
            <a:endParaRPr lang="pt-BR" sz="2000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FF0000"/>
                </a:solidFill>
              </a:rPr>
              <a:t>Pneumonia em imunodeprimidos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FF0000"/>
                </a:solidFill>
              </a:rPr>
              <a:t>Pneumonia Aspirativa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FF0000"/>
                </a:solidFill>
              </a:rPr>
              <a:t>H1N1</a:t>
            </a:r>
            <a:endParaRPr lang="pt-BR" sz="2000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FF0000"/>
                </a:solidFill>
              </a:rPr>
              <a:t>Síndrome </a:t>
            </a:r>
            <a:r>
              <a:rPr lang="pt-BR" sz="2000" dirty="0">
                <a:solidFill>
                  <a:srgbClr val="FF0000"/>
                </a:solidFill>
              </a:rPr>
              <a:t>da Angústia Respiratória Aguda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FF0000"/>
                </a:solidFill>
              </a:rPr>
              <a:t>Acidose metabólica</a:t>
            </a:r>
            <a:r>
              <a:rPr lang="pt-BR" sz="2000" dirty="0" smtClean="0"/>
              <a:t> </a:t>
            </a:r>
            <a:endParaRPr lang="pt-BR" sz="2000" dirty="0"/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FF0000"/>
                </a:solidFill>
              </a:rPr>
              <a:t>Infecção pelo Vírus da Imunodeficiência </a:t>
            </a:r>
            <a:r>
              <a:rPr lang="pt-BR" sz="2000" dirty="0" smtClean="0">
                <a:solidFill>
                  <a:srgbClr val="FF0000"/>
                </a:solidFill>
              </a:rPr>
              <a:t>Humana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FF0000"/>
                </a:solidFill>
              </a:rPr>
              <a:t>Fibrose </a:t>
            </a:r>
            <a:r>
              <a:rPr lang="pt-BR" sz="2000" dirty="0">
                <a:solidFill>
                  <a:srgbClr val="FF0000"/>
                </a:solidFill>
              </a:rPr>
              <a:t>cística</a:t>
            </a:r>
          </a:p>
          <a:p>
            <a:pPr marL="285750" indent="-285750"/>
            <a:endParaRPr lang="pt-BR" sz="1400" dirty="0">
              <a:solidFill>
                <a:srgbClr val="FF0000"/>
              </a:solidFill>
            </a:endParaRPr>
          </a:p>
          <a:p>
            <a:endParaRPr lang="pt-BR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94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Tuberculose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pt-BR" dirty="0"/>
              <a:t>A TB humana é causada por micobactérias </a:t>
            </a:r>
            <a:r>
              <a:rPr lang="pt-BR" dirty="0" smtClean="0"/>
              <a:t>pertencentes ao </a:t>
            </a:r>
            <a:r>
              <a:rPr lang="pt-BR" dirty="0"/>
              <a:t>chamado complexo </a:t>
            </a:r>
            <a:r>
              <a:rPr lang="pt-BR" i="1" dirty="0"/>
              <a:t>Mycobacterium tuberculosis </a:t>
            </a:r>
            <a:r>
              <a:rPr lang="pt-BR" dirty="0" smtClean="0"/>
              <a:t>que inclui </a:t>
            </a:r>
            <a:r>
              <a:rPr lang="pt-BR" i="1" dirty="0"/>
              <a:t>Mycobacterium bovis</a:t>
            </a:r>
            <a:r>
              <a:rPr lang="pt-BR" dirty="0"/>
              <a:t>, </a:t>
            </a:r>
            <a:r>
              <a:rPr lang="pt-BR" i="1" dirty="0"/>
              <a:t>Mycobacterium africanum </a:t>
            </a:r>
            <a:r>
              <a:rPr lang="pt-BR" dirty="0" smtClean="0"/>
              <a:t>e </a:t>
            </a:r>
            <a:r>
              <a:rPr lang="pt-BR" i="1" dirty="0" smtClean="0"/>
              <a:t>Mycobacterium </a:t>
            </a:r>
            <a:r>
              <a:rPr lang="pt-BR" i="1" dirty="0"/>
              <a:t>tuberculosis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Em </a:t>
            </a:r>
            <a:r>
              <a:rPr lang="pt-BR" dirty="0"/>
              <a:t>1993, a Organização Mundial de Saúde (OMS) declarou a tuberculose como uma emergência global de saúde pública.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 </a:t>
            </a:r>
            <a:r>
              <a:rPr lang="pt-BR" dirty="0"/>
              <a:t>M. tuberculosis é um não-formador de </a:t>
            </a:r>
            <a:r>
              <a:rPr lang="pt-BR" dirty="0" smtClean="0"/>
              <a:t>esporos, bacilo aeróbico, de </a:t>
            </a:r>
            <a:r>
              <a:rPr lang="pt-BR" dirty="0"/>
              <a:t>crescimento lento, com uma morfologia em forma de bastonete curvo e frisado. É um bacilo muito </a:t>
            </a:r>
            <a:r>
              <a:rPr lang="pt-BR" dirty="0" smtClean="0"/>
              <a:t>resistente </a:t>
            </a:r>
            <a:r>
              <a:rPr lang="pt-BR" dirty="0"/>
              <a:t>que </a:t>
            </a:r>
            <a:r>
              <a:rPr lang="pt-BR" dirty="0" smtClean="0"/>
              <a:t>pode </a:t>
            </a:r>
            <a:r>
              <a:rPr lang="pt-BR" dirty="0"/>
              <a:t>sobreviver a condições ambientais adversas. Os seres humanos são os únicos reservatórios conhecidos para M tuberculosis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r>
              <a:rPr lang="pt-BR" dirty="0"/>
              <a:t>Cerca de 50% dos casos de TB registrados nas </a:t>
            </a:r>
            <a:r>
              <a:rPr lang="pt-BR" dirty="0" smtClean="0"/>
              <a:t>Américas encontram-se </a:t>
            </a:r>
            <a:r>
              <a:rPr lang="pt-BR" dirty="0"/>
              <a:t>no Brasil e no Peru. O Brasil ocupa o 15º </a:t>
            </a:r>
            <a:r>
              <a:rPr lang="pt-BR" dirty="0" smtClean="0"/>
              <a:t>lugar entre </a:t>
            </a:r>
            <a:r>
              <a:rPr lang="pt-BR" dirty="0"/>
              <a:t>os 22 países responsáveis por 80% do total de </a:t>
            </a:r>
            <a:r>
              <a:rPr lang="pt-BR" dirty="0" smtClean="0"/>
              <a:t>casos de </a:t>
            </a:r>
            <a:r>
              <a:rPr lang="pt-BR" dirty="0"/>
              <a:t>TB no mundo. </a:t>
            </a:r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90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Patogênese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pt-BR" dirty="0"/>
              <a:t>O controle imunológico da TB inicia-se pela </a:t>
            </a:r>
            <a:r>
              <a:rPr lang="pt-BR" dirty="0" smtClean="0"/>
              <a:t>imunidade inata</a:t>
            </a:r>
            <a:r>
              <a:rPr lang="pt-BR" dirty="0"/>
              <a:t>, através de barreiras físicas e pela ação dos </a:t>
            </a:r>
            <a:r>
              <a:rPr lang="pt-BR" dirty="0" smtClean="0"/>
              <a:t>macrófagos e </a:t>
            </a:r>
            <a:r>
              <a:rPr lang="pt-BR" dirty="0"/>
              <a:t>células </a:t>
            </a:r>
            <a:r>
              <a:rPr lang="pt-BR" dirty="0" smtClean="0"/>
              <a:t>dendríticas.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Resposta prodominantemente Th1= &lt; incidência formas disseminadas e meníngeas.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Em crianças, verifica-se </a:t>
            </a:r>
            <a:r>
              <a:rPr lang="pt-BR" dirty="0"/>
              <a:t>deficiência funcional </a:t>
            </a:r>
            <a:r>
              <a:rPr lang="pt-BR" dirty="0" smtClean="0"/>
              <a:t>de macrófagos </a:t>
            </a:r>
            <a:r>
              <a:rPr lang="pt-BR" dirty="0"/>
              <a:t>e </a:t>
            </a:r>
            <a:r>
              <a:rPr lang="pt-BR" dirty="0" smtClean="0"/>
              <a:t>células dendríticas </a:t>
            </a:r>
            <a:r>
              <a:rPr lang="pt-BR" dirty="0"/>
              <a:t>e um predomínio da resposta celular tipo </a:t>
            </a:r>
            <a:r>
              <a:rPr lang="pt-BR" dirty="0" smtClean="0"/>
              <a:t>Th2.</a:t>
            </a:r>
          </a:p>
          <a:p>
            <a:pPr algn="just"/>
            <a:endParaRPr lang="pt-BR" dirty="0"/>
          </a:p>
          <a:p>
            <a:r>
              <a:rPr lang="pt-BR" dirty="0"/>
              <a:t>C</a:t>
            </a:r>
            <a:r>
              <a:rPr lang="pt-BR" dirty="0" smtClean="0"/>
              <a:t>rianças </a:t>
            </a:r>
            <a:r>
              <a:rPr lang="pt-BR" dirty="0"/>
              <a:t>muito jovens </a:t>
            </a:r>
            <a:r>
              <a:rPr lang="pt-BR" dirty="0" smtClean="0"/>
              <a:t>estão mais </a:t>
            </a:r>
            <a:r>
              <a:rPr lang="pt-BR" dirty="0"/>
              <a:t>sujeitas ao desenvolvimento de TB doença, devido </a:t>
            </a:r>
            <a:r>
              <a:rPr lang="pt-BR" dirty="0" smtClean="0"/>
              <a:t>à imaturidade </a:t>
            </a:r>
            <a:r>
              <a:rPr lang="pt-BR" dirty="0"/>
              <a:t>do sistema imunológico (inato e adaptativo) </a:t>
            </a:r>
            <a:r>
              <a:rPr lang="pt-BR" dirty="0" smtClean="0"/>
              <a:t>e pelo </a:t>
            </a:r>
            <a:r>
              <a:rPr lang="pt-BR" dirty="0"/>
              <a:t>tempo prolongado de contato com possíveis </a:t>
            </a:r>
            <a:r>
              <a:rPr lang="pt-BR" dirty="0" smtClean="0"/>
              <a:t>cuidadores bacilíferos</a:t>
            </a:r>
            <a:r>
              <a:rPr lang="pt-BR" dirty="0"/>
              <a:t>. </a:t>
            </a:r>
          </a:p>
          <a:p>
            <a:endParaRPr lang="pt-BR" dirty="0" smtClean="0"/>
          </a:p>
          <a:p>
            <a:r>
              <a:rPr lang="pt-BR" dirty="0"/>
              <a:t>A transmissão do </a:t>
            </a:r>
            <a:r>
              <a:rPr lang="pt-BR" i="1" dirty="0"/>
              <a:t>Mycobacterium tuberculosis </a:t>
            </a:r>
            <a:r>
              <a:rPr lang="pt-BR" dirty="0"/>
              <a:t>é fundamentalmente</a:t>
            </a:r>
          </a:p>
          <a:p>
            <a:pPr marL="0" indent="0">
              <a:buNone/>
            </a:pPr>
            <a:r>
              <a:rPr lang="pt-BR" dirty="0"/>
              <a:t>pela via inalatória. </a:t>
            </a:r>
          </a:p>
        </p:txBody>
      </p:sp>
    </p:spTree>
    <p:extLst>
      <p:ext uri="{BB962C8B-B14F-4D97-AF65-F5344CB8AC3E}">
        <p14:creationId xmlns:p14="http://schemas.microsoft.com/office/powerpoint/2010/main" val="215550548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990600"/>
          </a:xfrm>
        </p:spPr>
        <p:txBody>
          <a:bodyPr/>
          <a:lstStyle/>
          <a:p>
            <a:r>
              <a:rPr lang="pt-BR" dirty="0" smtClean="0"/>
              <a:t>Tuberculose na criança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184576"/>
          </a:xfrm>
        </p:spPr>
        <p:txBody>
          <a:bodyPr>
            <a:noAutofit/>
          </a:bodyPr>
          <a:lstStyle/>
          <a:p>
            <a:pPr algn="just"/>
            <a:r>
              <a:rPr lang="pt-BR" sz="1700" dirty="0"/>
              <a:t>A TB representa </a:t>
            </a:r>
            <a:r>
              <a:rPr lang="pt-BR" sz="1700" dirty="0" smtClean="0"/>
              <a:t>importante causa </a:t>
            </a:r>
            <a:r>
              <a:rPr lang="pt-BR" sz="1700" dirty="0"/>
              <a:t>de morbimortalidade, principalmente em </a:t>
            </a:r>
            <a:r>
              <a:rPr lang="pt-BR" sz="1700" dirty="0" smtClean="0"/>
              <a:t>pacientes imunossuprimidos</a:t>
            </a:r>
            <a:r>
              <a:rPr lang="pt-BR" sz="1700" dirty="0"/>
              <a:t>, e ainda é considerada a maior causa </a:t>
            </a:r>
            <a:r>
              <a:rPr lang="pt-BR" sz="1700" dirty="0" smtClean="0"/>
              <a:t>de óbitos </a:t>
            </a:r>
            <a:r>
              <a:rPr lang="pt-BR" sz="1700" dirty="0"/>
              <a:t>por doença </a:t>
            </a:r>
            <a:r>
              <a:rPr lang="pt-BR" sz="1700" dirty="0" smtClean="0"/>
              <a:t>infecciosa </a:t>
            </a:r>
            <a:r>
              <a:rPr lang="pt-BR" sz="1700" dirty="0"/>
              <a:t>em </a:t>
            </a:r>
            <a:r>
              <a:rPr lang="pt-BR" sz="1700" dirty="0" smtClean="0"/>
              <a:t>adultos.</a:t>
            </a:r>
          </a:p>
          <a:p>
            <a:pPr algn="just"/>
            <a:endParaRPr lang="pt-BR" sz="1700" dirty="0" smtClean="0"/>
          </a:p>
          <a:p>
            <a:pPr algn="just"/>
            <a:r>
              <a:rPr lang="pt-BR" sz="1700" dirty="0" smtClean="0"/>
              <a:t>Na </a:t>
            </a:r>
            <a:r>
              <a:rPr lang="pt-BR" sz="1700" dirty="0"/>
              <a:t>faixa etária pediátrica, </a:t>
            </a:r>
            <a:r>
              <a:rPr lang="pt-BR" sz="1700" dirty="0" smtClean="0"/>
              <a:t>em menores </a:t>
            </a:r>
            <a:r>
              <a:rPr lang="pt-BR" sz="1700" dirty="0"/>
              <a:t>de 3 anos, a TB é frequentemente mais grave do </a:t>
            </a:r>
            <a:r>
              <a:rPr lang="pt-BR" sz="1700" dirty="0" smtClean="0"/>
              <a:t>que em </a:t>
            </a:r>
            <a:r>
              <a:rPr lang="pt-BR" sz="1700" dirty="0"/>
              <a:t>adultos e, comparativamente, ocorre maior </a:t>
            </a:r>
            <a:r>
              <a:rPr lang="pt-BR" sz="1700" dirty="0" smtClean="0"/>
              <a:t>porcentagem de </a:t>
            </a:r>
            <a:r>
              <a:rPr lang="pt-BR" sz="1700" dirty="0"/>
              <a:t>acometimento extrapulmonar e formas disseminadas.</a:t>
            </a:r>
          </a:p>
          <a:p>
            <a:pPr algn="just"/>
            <a:endParaRPr lang="pt-BR" sz="1700" dirty="0" smtClean="0"/>
          </a:p>
          <a:p>
            <a:pPr algn="just"/>
            <a:r>
              <a:rPr lang="pt-BR" sz="1700" dirty="0" smtClean="0"/>
              <a:t>Amostras </a:t>
            </a:r>
            <a:r>
              <a:rPr lang="pt-BR" sz="1700" dirty="0"/>
              <a:t>de material para cultura em crianças são </a:t>
            </a:r>
            <a:r>
              <a:rPr lang="pt-BR" sz="1700" dirty="0" smtClean="0"/>
              <a:t>frequentemente difíceis </a:t>
            </a:r>
            <a:r>
              <a:rPr lang="pt-BR" sz="1700" dirty="0"/>
              <a:t>de serem obtidas, e os resultados </a:t>
            </a:r>
            <a:r>
              <a:rPr lang="pt-BR" sz="1700" dirty="0" smtClean="0"/>
              <a:t>muitas vezes </a:t>
            </a:r>
            <a:r>
              <a:rPr lang="pt-BR" sz="1700" dirty="0"/>
              <a:t>são negativos</a:t>
            </a:r>
            <a:r>
              <a:rPr lang="pt-BR" sz="1700" dirty="0" smtClean="0"/>
              <a:t>.</a:t>
            </a:r>
          </a:p>
          <a:p>
            <a:pPr marL="0" indent="0" algn="just">
              <a:buNone/>
            </a:pPr>
            <a:endParaRPr lang="pt-BR" sz="1700" dirty="0"/>
          </a:p>
          <a:p>
            <a:pPr algn="just"/>
            <a:r>
              <a:rPr lang="pt-BR" sz="1700" dirty="0" smtClean="0"/>
              <a:t>A </a:t>
            </a:r>
            <a:r>
              <a:rPr lang="pt-BR" sz="1700" dirty="0"/>
              <a:t>PT parece apresentar baixa sensibilidade </a:t>
            </a:r>
            <a:r>
              <a:rPr lang="pt-BR" sz="1700" dirty="0" smtClean="0"/>
              <a:t>na faixa </a:t>
            </a:r>
            <a:r>
              <a:rPr lang="pt-BR" sz="1700" dirty="0"/>
              <a:t>etária pediátrica, e sua negatividade não exclui a </a:t>
            </a:r>
            <a:r>
              <a:rPr lang="pt-BR" sz="1700" dirty="0" smtClean="0"/>
              <a:t>doença ativa</a:t>
            </a:r>
            <a:r>
              <a:rPr lang="pt-BR" sz="1700" dirty="0"/>
              <a:t>. </a:t>
            </a:r>
            <a:endParaRPr lang="pt-BR" sz="1700" dirty="0" smtClean="0"/>
          </a:p>
          <a:p>
            <a:pPr algn="just"/>
            <a:endParaRPr lang="pt-BR" sz="1700" dirty="0"/>
          </a:p>
          <a:p>
            <a:pPr algn="just"/>
            <a:r>
              <a:rPr lang="pt-BR" sz="1700" dirty="0" smtClean="0"/>
              <a:t>A </a:t>
            </a:r>
            <a:r>
              <a:rPr lang="pt-BR" sz="1700" dirty="0"/>
              <a:t>criança pode evoluir para a doença ativa pouco </a:t>
            </a:r>
            <a:r>
              <a:rPr lang="pt-BR" sz="1700" dirty="0" smtClean="0"/>
              <a:t>tempo depois </a:t>
            </a:r>
            <a:r>
              <a:rPr lang="pt-BR" sz="1700" dirty="0"/>
              <a:t>da infecção latente e, por isso, o diagnóstico </a:t>
            </a:r>
            <a:r>
              <a:rPr lang="pt-BR" sz="1700" dirty="0" smtClean="0"/>
              <a:t>precoce é </a:t>
            </a:r>
            <a:r>
              <a:rPr lang="pt-BR" sz="1700" dirty="0"/>
              <a:t>crucial para a adoção de medidas </a:t>
            </a:r>
            <a:r>
              <a:rPr lang="pt-BR" sz="1700" dirty="0" smtClean="0"/>
              <a:t>preventivas.</a:t>
            </a:r>
          </a:p>
          <a:p>
            <a:pPr algn="just"/>
            <a:endParaRPr lang="pt-BR" sz="1700" dirty="0"/>
          </a:p>
          <a:p>
            <a:pPr algn="just"/>
            <a:r>
              <a:rPr lang="pt-BR" sz="1700" dirty="0"/>
              <a:t>Evento sentinela: procurar a fonte do contato recente</a:t>
            </a:r>
          </a:p>
          <a:p>
            <a:pPr algn="just"/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292494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Manifestações clínicas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pt-BR" sz="2000" dirty="0" smtClean="0"/>
              <a:t>Febre</a:t>
            </a:r>
            <a:r>
              <a:rPr lang="pt-BR" sz="2000" dirty="0"/>
              <a:t>: moderada, vespertina, &gt; de 15 </a:t>
            </a:r>
            <a:r>
              <a:rPr lang="pt-BR" sz="2000" dirty="0" smtClean="0"/>
              <a:t>dias, vespertina</a:t>
            </a:r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pt-BR" sz="2000" dirty="0"/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pt-BR" sz="2000" dirty="0"/>
              <a:t>Tosse, </a:t>
            </a:r>
            <a:r>
              <a:rPr lang="pt-BR" sz="2000" dirty="0" smtClean="0"/>
              <a:t>expectoração</a:t>
            </a:r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pt-BR" sz="2000" dirty="0"/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pt-BR" sz="2000" dirty="0" smtClean="0"/>
              <a:t>Emagrecimento</a:t>
            </a:r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pt-BR" sz="2000" dirty="0"/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pt-BR" sz="2000" dirty="0"/>
              <a:t>Sudorese </a:t>
            </a:r>
            <a:r>
              <a:rPr lang="pt-BR" sz="2000" dirty="0" smtClean="0"/>
              <a:t>noturna</a:t>
            </a:r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pt-BR" sz="2000" dirty="0"/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pt-BR" sz="2000" dirty="0" smtClean="0"/>
              <a:t>Irritabilidade</a:t>
            </a:r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pt-BR" sz="2000" dirty="0"/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pt-BR" sz="2000" dirty="0"/>
              <a:t>Pneumonia sem melhora com uso de antimicrobianos inespecíficos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204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Tuberculose pulmonar- Diagnóstico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pt-BR" dirty="0" smtClean="0"/>
          </a:p>
          <a:p>
            <a:pPr algn="just"/>
            <a:r>
              <a:rPr lang="pt-BR" sz="2000" dirty="0" smtClean="0"/>
              <a:t>Radiografia </a:t>
            </a:r>
            <a:r>
              <a:rPr lang="pt-BR" sz="2000" dirty="0"/>
              <a:t>de tórax</a:t>
            </a:r>
            <a:r>
              <a:rPr lang="pt-BR" sz="2000" dirty="0" smtClean="0"/>
              <a:t>:</a:t>
            </a:r>
          </a:p>
          <a:p>
            <a:pPr algn="just"/>
            <a:endParaRPr lang="pt-BR" sz="2000" dirty="0"/>
          </a:p>
          <a:p>
            <a:pPr lvl="1" algn="just"/>
            <a:r>
              <a:rPr lang="pt-BR" dirty="0"/>
              <a:t>Crianças: adenomegalias hilares e/ou paratraqueais; pneumonias com qualquer aspecto radiológico, de evolução lenta, às vezes associadas a adenomegalias mediastínicas, ou que cavitam durante a evolução; infiltrado micronodular difuso (padrão miliar).</a:t>
            </a:r>
          </a:p>
          <a:p>
            <a:pPr algn="just"/>
            <a:endParaRPr lang="pt-BR" sz="2000" dirty="0"/>
          </a:p>
          <a:p>
            <a:pPr lvl="1" algn="just"/>
            <a:r>
              <a:rPr lang="pt-BR" dirty="0"/>
              <a:t>Adolescentes, na maioria das vezes, os achados radiológicos são semelhantes aos de adultos: opacidades pulmonares nos terços superiores, cavidades e disseminação brônquica.</a:t>
            </a:r>
          </a:p>
        </p:txBody>
      </p:sp>
    </p:spTree>
    <p:extLst>
      <p:ext uri="{BB962C8B-B14F-4D97-AF65-F5344CB8AC3E}">
        <p14:creationId xmlns:p14="http://schemas.microsoft.com/office/powerpoint/2010/main" val="2346811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90600"/>
          </a:xfrm>
        </p:spPr>
        <p:txBody>
          <a:bodyPr/>
          <a:lstStyle/>
          <a:p>
            <a:r>
              <a:rPr lang="pt-BR" dirty="0" smtClean="0"/>
              <a:t>Tuberculose pulmonar- Diagnóstico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6"/>
          </a:xfrm>
        </p:spPr>
        <p:txBody>
          <a:bodyPr>
            <a:noAutofit/>
          </a:bodyPr>
          <a:lstStyle/>
          <a:p>
            <a:pPr algn="just"/>
            <a:r>
              <a:rPr lang="pt-BR" sz="2000" dirty="0" smtClean="0"/>
              <a:t>A </a:t>
            </a:r>
            <a:r>
              <a:rPr lang="pt-BR" sz="2000" dirty="0"/>
              <a:t>prova tuberculínica pode ser interpretada como sugestiva de infecção por </a:t>
            </a:r>
            <a:r>
              <a:rPr lang="pt-BR" sz="2000" i="1" dirty="0"/>
              <a:t>M. tuberculosis </a:t>
            </a:r>
            <a:r>
              <a:rPr lang="pt-BR" sz="2000" dirty="0"/>
              <a:t>quando </a:t>
            </a:r>
            <a:r>
              <a:rPr lang="pt-BR" sz="2000" b="1" dirty="0"/>
              <a:t>IGUAL OU superior a 5 mm </a:t>
            </a:r>
            <a:r>
              <a:rPr lang="pt-BR" sz="2000" dirty="0"/>
              <a:t>em crianças não vacinadas com BCG, </a:t>
            </a:r>
            <a:r>
              <a:rPr lang="pt-BR" sz="2000" b="1" dirty="0"/>
              <a:t>CRIANÇAS </a:t>
            </a:r>
            <a:r>
              <a:rPr lang="pt-BR" sz="2000" dirty="0"/>
              <a:t>vacinadas há mais de 2 anos </a:t>
            </a:r>
            <a:r>
              <a:rPr lang="pt-BR" sz="2000" b="1" dirty="0"/>
              <a:t>OU COM QUALQUER CONDIÇÃO IMUNODEPRESSORA.</a:t>
            </a:r>
          </a:p>
          <a:p>
            <a:pPr algn="just"/>
            <a:endParaRPr lang="pt-BR" sz="2000" b="1" dirty="0"/>
          </a:p>
          <a:p>
            <a:pPr algn="just"/>
            <a:r>
              <a:rPr lang="pt-BR" sz="2000" b="1" dirty="0"/>
              <a:t>Em crianças vacinadas há menos de 2 anos consideramos sugestivo de infecção PT  IGUAL OU superior a 10 mm</a:t>
            </a:r>
            <a:r>
              <a:rPr lang="pt-BR" sz="2000" dirty="0"/>
              <a:t>.</a:t>
            </a:r>
          </a:p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O </a:t>
            </a:r>
            <a:r>
              <a:rPr lang="pt-BR" sz="2000" dirty="0"/>
              <a:t>diagnóstico de tuberculose pulmonar, na prática, segundo o sistema de escore </a:t>
            </a:r>
            <a:r>
              <a:rPr lang="pt-BR" sz="2000" dirty="0" smtClean="0"/>
              <a:t>validado em nosso meio (MS), pelo </a:t>
            </a:r>
            <a:r>
              <a:rPr lang="pt-BR" sz="2000" dirty="0"/>
              <a:t>sistema de </a:t>
            </a:r>
            <a:r>
              <a:rPr lang="pt-BR" sz="2000" dirty="0" smtClean="0"/>
              <a:t>pontuação:</a:t>
            </a:r>
            <a:endParaRPr lang="pt-BR" dirty="0" smtClean="0"/>
          </a:p>
          <a:p>
            <a:pPr lvl="1" algn="just"/>
            <a:r>
              <a:rPr lang="pt-BR" dirty="0" smtClean="0"/>
              <a:t>40 </a:t>
            </a:r>
            <a:r>
              <a:rPr lang="pt-BR" dirty="0"/>
              <a:t>pontos - permite iniciar o tratamento do paciente.</a:t>
            </a:r>
          </a:p>
          <a:p>
            <a:pPr lvl="1" algn="just"/>
            <a:r>
              <a:rPr lang="pt-BR" dirty="0" smtClean="0"/>
              <a:t> </a:t>
            </a:r>
            <a:r>
              <a:rPr lang="pt-BR" dirty="0"/>
              <a:t>30 pontos - pode ser considerado como indicativo de tuberculose e orienta o inicio </a:t>
            </a:r>
            <a:r>
              <a:rPr lang="pt-BR" dirty="0" smtClean="0"/>
              <a:t>de tratamento </a:t>
            </a:r>
            <a:r>
              <a:rPr lang="pt-BR" dirty="0"/>
              <a:t>da criança a critério clínico.</a:t>
            </a:r>
          </a:p>
          <a:p>
            <a:pPr lvl="1" algn="just"/>
            <a:r>
              <a:rPr lang="pt-BR" dirty="0" smtClean="0"/>
              <a:t> </a:t>
            </a:r>
            <a:r>
              <a:rPr lang="pt-BR" dirty="0"/>
              <a:t>&lt; 30 pontos - a criança deverá continuar a ser investigada. </a:t>
            </a:r>
            <a:endParaRPr lang="pt-BR" dirty="0" smtClean="0"/>
          </a:p>
          <a:p>
            <a:pPr algn="just"/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292494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404664"/>
            <a:ext cx="6491064" cy="231304"/>
          </a:xfrm>
        </p:spPr>
        <p:txBody>
          <a:bodyPr>
            <a:noAutofit/>
          </a:bodyPr>
          <a:lstStyle/>
          <a:p>
            <a:r>
              <a:rPr lang="pt-BR" sz="3200" dirty="0" smtClean="0"/>
              <a:t>Para negativos à baciloscopia</a:t>
            </a:r>
            <a:endParaRPr lang="pt-BR" sz="32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05" y="836712"/>
            <a:ext cx="8722715" cy="502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079915"/>
            <a:ext cx="8315969" cy="778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296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Tuberculose pulmonar- Diagnóstico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Deverá </a:t>
            </a:r>
            <a:r>
              <a:rPr lang="pt-BR" sz="2000" dirty="0"/>
              <a:t>ser feito diagnóstico diferencial com outras doenças pulmonares e podem ser empregados métodos complementares de diagnóstico nesse sentido, como lavado gástrico, broncoscopia, escarro induzido, punções e métodos rápidos.</a:t>
            </a:r>
          </a:p>
          <a:p>
            <a:pPr marL="0" indent="0" algn="just">
              <a:buNone/>
            </a:pPr>
            <a:endParaRPr lang="pt-BR" sz="2000" dirty="0"/>
          </a:p>
          <a:p>
            <a:pPr algn="just"/>
            <a:r>
              <a:rPr lang="pt-BR" sz="2000" dirty="0" smtClean="0"/>
              <a:t>O </a:t>
            </a:r>
            <a:r>
              <a:rPr lang="pt-BR" sz="2000" dirty="0"/>
              <a:t>lavado gástrico somente é indicado quando for possível a realização de cultura para </a:t>
            </a:r>
            <a:r>
              <a:rPr lang="pt-BR" sz="2000" i="1" dirty="0"/>
              <a:t>M</a:t>
            </a:r>
            <a:r>
              <a:rPr lang="pt-BR" sz="2000" i="1" dirty="0" smtClean="0"/>
              <a:t>. tuberculosis</a:t>
            </a:r>
            <a:r>
              <a:rPr lang="pt-BR" sz="2000" dirty="0"/>
              <a:t>. </a:t>
            </a:r>
            <a:endParaRPr lang="pt-BR" sz="2000" dirty="0" smtClean="0"/>
          </a:p>
          <a:p>
            <a:pPr algn="just"/>
            <a:endParaRPr lang="pt-BR" sz="2000" dirty="0"/>
          </a:p>
          <a:p>
            <a:pPr algn="just"/>
            <a:r>
              <a:rPr lang="pt-BR" sz="2000" dirty="0" smtClean="0"/>
              <a:t>O </a:t>
            </a:r>
            <a:r>
              <a:rPr lang="pt-BR" sz="2000" dirty="0"/>
              <a:t>exame de escarro (baciloscopia e cultura), em geral, somente é possível a </a:t>
            </a:r>
            <a:r>
              <a:rPr lang="pt-BR" sz="2000" dirty="0" smtClean="0"/>
              <a:t>partir dos </a:t>
            </a:r>
            <a:r>
              <a:rPr lang="pt-BR" sz="2000" dirty="0"/>
              <a:t>5 ou 6 anos de idade.</a:t>
            </a:r>
            <a:endParaRPr lang="pt-BR" sz="2000" dirty="0" smtClean="0"/>
          </a:p>
          <a:p>
            <a:pPr algn="just"/>
            <a:endParaRPr lang="pt-BR" dirty="0" smtClean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2494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409575"/>
            <a:ext cx="7772400" cy="1190625"/>
          </a:xfrm>
        </p:spPr>
        <p:txBody>
          <a:bodyPr>
            <a:normAutofit fontScale="90000"/>
          </a:bodyPr>
          <a:lstStyle/>
          <a:p>
            <a:pPr algn="ctr"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BR" dirty="0" smtClean="0"/>
              <a:t>Fatores associados a falsos resultados na prova tuberculínica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67544" y="1700808"/>
            <a:ext cx="8136904" cy="4695056"/>
          </a:xfrm>
        </p:spPr>
        <p:txBody>
          <a:bodyPr>
            <a:normAutofit fontScale="92500" lnSpcReduction="20000"/>
          </a:bodyPr>
          <a:lstStyle/>
          <a:p>
            <a:pPr marL="0" indent="0" eaLnBrk="1" hangingPunct="1"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u="sng" dirty="0" smtClean="0"/>
              <a:t>FALSO POSITIVO</a:t>
            </a:r>
            <a:r>
              <a:rPr lang="pt-BR" sz="2000" dirty="0" smtClean="0"/>
              <a:t>:</a:t>
            </a:r>
          </a:p>
          <a:p>
            <a:pPr marL="0" indent="0" algn="ctr" eaLnBrk="1" hangingPunct="1"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t-BR" sz="2000" dirty="0" smtClean="0"/>
          </a:p>
          <a:p>
            <a:pPr eaLnBrk="1" hangingPunct="1">
              <a:lnSpc>
                <a:spcPct val="120000"/>
              </a:lnSpc>
              <a:buSzPct val="85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dirty="0" smtClean="0"/>
              <a:t>exposição à MB não tuberculosas</a:t>
            </a:r>
          </a:p>
          <a:p>
            <a:pPr eaLnBrk="1" hangingPunct="1">
              <a:lnSpc>
                <a:spcPct val="120000"/>
              </a:lnSpc>
              <a:buSzPct val="85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dirty="0" smtClean="0"/>
              <a:t>BCG</a:t>
            </a:r>
          </a:p>
          <a:p>
            <a:pPr eaLnBrk="1" hangingPunct="1">
              <a:lnSpc>
                <a:spcPct val="120000"/>
              </a:lnSpc>
              <a:buSzPct val="85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dirty="0" smtClean="0"/>
              <a:t>erros de interpretação</a:t>
            </a:r>
          </a:p>
          <a:p>
            <a:pPr eaLnBrk="1" hangingPunct="1">
              <a:lnSpc>
                <a:spcPct val="120000"/>
              </a:lnSpc>
              <a:buSzPct val="85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t-BR" sz="2000" dirty="0"/>
          </a:p>
          <a:p>
            <a:pPr marL="0" indent="0">
              <a:lnSpc>
                <a:spcPct val="120000"/>
              </a:lnSpc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u="sng" dirty="0"/>
              <a:t>FALSO NEGATIVO:</a:t>
            </a:r>
          </a:p>
          <a:p>
            <a:pPr marL="0" indent="0" algn="ctr">
              <a:lnSpc>
                <a:spcPct val="120000"/>
              </a:lnSpc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t-BR" sz="2000" u="sng" dirty="0"/>
          </a:p>
          <a:p>
            <a:pPr>
              <a:lnSpc>
                <a:spcPct val="12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dirty="0" smtClean="0"/>
              <a:t>infecções</a:t>
            </a:r>
            <a:endParaRPr lang="pt-BR" sz="2000" dirty="0"/>
          </a:p>
          <a:p>
            <a:pPr>
              <a:lnSpc>
                <a:spcPct val="12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dirty="0"/>
              <a:t>vacinação vírus vivo </a:t>
            </a:r>
          </a:p>
          <a:p>
            <a:pPr>
              <a:lnSpc>
                <a:spcPct val="12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dirty="0"/>
              <a:t>uso de imunossupressor</a:t>
            </a:r>
          </a:p>
          <a:p>
            <a:pPr>
              <a:lnSpc>
                <a:spcPct val="12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dirty="0"/>
              <a:t>RN e crianças &lt; 2 anos</a:t>
            </a:r>
          </a:p>
          <a:p>
            <a:pPr>
              <a:lnSpc>
                <a:spcPct val="12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dirty="0"/>
              <a:t>erros técnicos</a:t>
            </a:r>
          </a:p>
          <a:p>
            <a:pPr eaLnBrk="1" hangingPunct="1">
              <a:lnSpc>
                <a:spcPct val="120000"/>
              </a:lnSpc>
              <a:buSzPct val="85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t-BR" sz="2000" dirty="0" smtClean="0"/>
          </a:p>
          <a:p>
            <a:pPr marL="341313" indent="-341313" eaLnBrk="1" hangingPunct="1">
              <a:lnSpc>
                <a:spcPct val="120000"/>
              </a:lnSpc>
              <a:buClrTx/>
              <a:buSz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7327463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14375" y="500063"/>
            <a:ext cx="7770813" cy="598487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pt-BR" dirty="0" smtClean="0"/>
              <a:t>Novos métodos diagnósticos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0063" y="1357313"/>
            <a:ext cx="8228012" cy="4786312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pt-BR" sz="2800" u="sng" dirty="0" smtClean="0"/>
              <a:t>Métodos moleculares (PCR) </a:t>
            </a:r>
          </a:p>
          <a:p>
            <a:pPr marL="0" indent="0" algn="ctr">
              <a:buNone/>
              <a:defRPr/>
            </a:pPr>
            <a:endParaRPr lang="pt-BR" sz="2800" dirty="0" smtClean="0"/>
          </a:p>
          <a:p>
            <a:pPr algn="just">
              <a:defRPr/>
            </a:pPr>
            <a:r>
              <a:rPr lang="pt-BR" dirty="0" smtClean="0"/>
              <a:t>Amplificação e detecção de sequências específicas de ácidos nucleicos do Mtb. Resultados em 24-48h. </a:t>
            </a:r>
          </a:p>
          <a:p>
            <a:pPr algn="just">
              <a:defRPr/>
            </a:pPr>
            <a:r>
              <a:rPr lang="pt-BR" dirty="0" smtClean="0"/>
              <a:t>Mais sensível em amostras BAAR + (96%) do que BAAR – (60%). </a:t>
            </a:r>
          </a:p>
          <a:p>
            <a:pPr algn="just">
              <a:defRPr/>
            </a:pPr>
            <a:r>
              <a:rPr lang="pt-BR" dirty="0" smtClean="0"/>
              <a:t>Não devem ser utilizados para o monitoramento do tratamento e não substitui a cultura.</a:t>
            </a:r>
          </a:p>
          <a:p>
            <a:pPr algn="just">
              <a:defRPr/>
            </a:pPr>
            <a:r>
              <a:rPr lang="pt-BR" dirty="0" smtClean="0"/>
              <a:t>Fita Genotype: identifica resistência a Rifampicina e Isoniazida através da detecção das mutações mais comuns nos genes rpoB e katG.</a:t>
            </a:r>
          </a:p>
          <a:p>
            <a:pPr>
              <a:buClr>
                <a:schemeClr val="accent1">
                  <a:lumMod val="20000"/>
                  <a:lumOff val="80000"/>
                </a:schemeClr>
              </a:buClr>
              <a:buFont typeface="Wingdings" pitchFamily="2" charset="2"/>
              <a:buChar char="ü"/>
              <a:defRPr/>
            </a:pPr>
            <a:endParaRPr lang="pt-BR" dirty="0" smtClean="0"/>
          </a:p>
          <a:p>
            <a:pPr>
              <a:buClr>
                <a:schemeClr val="accent1">
                  <a:lumMod val="20000"/>
                  <a:lumOff val="80000"/>
                </a:schemeClr>
              </a:buClr>
              <a:buFont typeface="Wingdings" pitchFamily="2" charset="2"/>
              <a:buChar char="ü"/>
              <a:defRPr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227355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714375" y="642938"/>
            <a:ext cx="7772400" cy="776287"/>
          </a:xfrm>
        </p:spPr>
        <p:txBody>
          <a:bodyPr/>
          <a:lstStyle/>
          <a:p>
            <a:pPr algn="ctr"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BR" dirty="0" smtClean="0"/>
              <a:t>Novos métodos diagnósticos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857375"/>
            <a:ext cx="8229600" cy="5476875"/>
          </a:xfrm>
        </p:spPr>
        <p:txBody>
          <a:bodyPr/>
          <a:lstStyle/>
          <a:p>
            <a:pPr marL="341313" indent="-341313" eaLnBrk="1" hangingPunct="1">
              <a:lnSpc>
                <a:spcPct val="120000"/>
              </a:lnSpc>
              <a:spcBef>
                <a:spcPts val="500"/>
              </a:spcBef>
              <a:buClrTx/>
              <a:buSz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t-BR" sz="2000" dirty="0" smtClean="0"/>
          </a:p>
          <a:p>
            <a:pPr marL="341313" indent="-341313" eaLnBrk="1" hangingPunct="1">
              <a:spcBef>
                <a:spcPts val="500"/>
              </a:spcBef>
              <a:buClrTx/>
              <a:buSz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t-BR" sz="2000" dirty="0" smtClean="0"/>
          </a:p>
          <a:p>
            <a:pPr marL="341313" indent="-341313" eaLnBrk="1" hangingPunct="1">
              <a:spcBef>
                <a:spcPts val="500"/>
              </a:spcBef>
              <a:buClrTx/>
              <a:buSz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t-BR" sz="2000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714375" y="1785938"/>
            <a:ext cx="7929563" cy="42165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buClr>
                <a:schemeClr val="accent1"/>
              </a:buClr>
              <a:defRPr/>
            </a:pPr>
            <a:r>
              <a:rPr lang="pt-BR" sz="2400" u="sng" dirty="0">
                <a:latin typeface="+mn-lt"/>
              </a:rPr>
              <a:t>Diagnóstico baseado na imunidade celular </a:t>
            </a:r>
            <a:endParaRPr lang="pt-BR" sz="2400" u="sng" dirty="0" smtClean="0">
              <a:latin typeface="+mn-lt"/>
            </a:endParaRPr>
          </a:p>
          <a:p>
            <a:pPr algn="just">
              <a:buClr>
                <a:schemeClr val="accent1"/>
              </a:buClr>
              <a:defRPr/>
            </a:pPr>
            <a:r>
              <a:rPr lang="pt-BR" sz="2400" u="sng" dirty="0" smtClean="0">
                <a:latin typeface="+mn-lt"/>
              </a:rPr>
              <a:t>(céls T)</a:t>
            </a:r>
          </a:p>
          <a:p>
            <a:pPr algn="just">
              <a:buClr>
                <a:schemeClr val="accent1"/>
              </a:buClr>
              <a:defRPr/>
            </a:pPr>
            <a:endParaRPr lang="pt-BR" sz="2400" u="sng" dirty="0"/>
          </a:p>
          <a:p>
            <a:pPr algn="just">
              <a:buClr>
                <a:schemeClr val="accent1"/>
              </a:buClr>
              <a:defRPr/>
            </a:pPr>
            <a:endParaRPr lang="pt-BR" sz="2400" u="sng" dirty="0">
              <a:latin typeface="+mn-lt"/>
            </a:endParaRPr>
          </a:p>
          <a:p>
            <a:pPr marL="457200" indent="-457200" algn="just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endParaRPr lang="pt-BR" sz="2400" dirty="0">
              <a:latin typeface="+mn-lt"/>
            </a:endParaRPr>
          </a:p>
          <a:p>
            <a:pPr marL="457200" indent="-457200" algn="just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</a:rPr>
              <a:t> IGRAs (interferon-gamma release assays</a:t>
            </a:r>
            <a:r>
              <a:rPr lang="pt-BR" sz="2400" dirty="0" smtClean="0">
                <a:latin typeface="+mn-lt"/>
              </a:rPr>
              <a:t>)</a:t>
            </a:r>
          </a:p>
          <a:p>
            <a:pPr marL="457200" indent="-457200" algn="just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endParaRPr lang="pt-BR" sz="2400" dirty="0">
              <a:latin typeface="+mn-lt"/>
            </a:endParaRPr>
          </a:p>
          <a:p>
            <a:pPr marL="457200" indent="-457200" algn="just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</a:rPr>
              <a:t>Alternativa para o diagnóstico da tuberculose </a:t>
            </a:r>
            <a:r>
              <a:rPr lang="pt-BR" sz="2400" dirty="0" smtClean="0">
                <a:latin typeface="+mn-lt"/>
              </a:rPr>
              <a:t>latente</a:t>
            </a:r>
          </a:p>
          <a:p>
            <a:pPr marL="457200" indent="-457200" algn="just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endParaRPr lang="pt-BR" sz="2400" dirty="0">
              <a:latin typeface="+mn-lt"/>
            </a:endParaRPr>
          </a:p>
          <a:p>
            <a:pPr marL="457200" indent="-457200" algn="just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</a:rPr>
              <a:t> Ainda não está validado para uso de rotina no Brasil</a:t>
            </a:r>
          </a:p>
          <a:p>
            <a:pPr>
              <a:buClr>
                <a:schemeClr val="accent1"/>
              </a:buClr>
              <a:buFont typeface="Wingdings" pitchFamily="2" charset="2"/>
              <a:buChar char="ü"/>
              <a:defRPr/>
            </a:pP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39980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pt-BR" dirty="0" smtClean="0"/>
              <a:t>Tuberculose extrapulmonar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accent1"/>
              </a:buClr>
              <a:defRPr/>
            </a:pPr>
            <a:endParaRPr lang="pt-BR" dirty="0" smtClean="0"/>
          </a:p>
          <a:p>
            <a:pPr>
              <a:buClr>
                <a:schemeClr val="accent1"/>
              </a:buClr>
              <a:defRPr/>
            </a:pPr>
            <a:r>
              <a:rPr lang="pt-BR" sz="2000" dirty="0" smtClean="0"/>
              <a:t>Corresponde a 20% dos casos de TB em crianças.</a:t>
            </a:r>
          </a:p>
          <a:p>
            <a:pPr>
              <a:buClr>
                <a:schemeClr val="accent1"/>
              </a:buClr>
              <a:defRPr/>
            </a:pPr>
            <a:endParaRPr lang="pt-BR" sz="2000" dirty="0" smtClean="0"/>
          </a:p>
          <a:p>
            <a:pPr>
              <a:buClr>
                <a:schemeClr val="accent1"/>
              </a:buClr>
              <a:defRPr/>
            </a:pPr>
            <a:r>
              <a:rPr lang="pt-BR" sz="2000" dirty="0" smtClean="0"/>
              <a:t> Formas mais frequentes: ganglionar periférica, pleural, óssea e meningoencefálica.</a:t>
            </a:r>
          </a:p>
          <a:p>
            <a:pPr>
              <a:buClr>
                <a:schemeClr val="accent1"/>
              </a:buClr>
              <a:defRPr/>
            </a:pPr>
            <a:endParaRPr lang="pt-BR" sz="2000" dirty="0" smtClean="0"/>
          </a:p>
          <a:p>
            <a:pPr>
              <a:buClr>
                <a:schemeClr val="accent1"/>
              </a:buClr>
              <a:defRPr/>
            </a:pPr>
            <a:r>
              <a:rPr lang="pt-BR" sz="2000" dirty="0" smtClean="0"/>
              <a:t>Deve-se buscar o diagnóstico bacteriológico e histopatológico. 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83548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409575"/>
            <a:ext cx="7770813" cy="733425"/>
          </a:xfrm>
        </p:spPr>
        <p:txBody>
          <a:bodyPr/>
          <a:lstStyle/>
          <a:p>
            <a:pPr algn="ctr">
              <a:defRPr/>
            </a:pPr>
            <a:r>
              <a:rPr lang="pt-BR" dirty="0" smtClean="0"/>
              <a:t>Meningoencefalite tuberculosa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625" y="1214438"/>
            <a:ext cx="8228013" cy="5143500"/>
          </a:xfrm>
        </p:spPr>
        <p:txBody>
          <a:bodyPr>
            <a:normAutofit fontScale="92500"/>
          </a:bodyPr>
          <a:lstStyle/>
          <a:p>
            <a:pPr algn="just">
              <a:buClr>
                <a:schemeClr val="accent1"/>
              </a:buClr>
              <a:defRPr/>
            </a:pPr>
            <a:r>
              <a:rPr lang="pt-BR" sz="2200" dirty="0" smtClean="0"/>
              <a:t>Evolução subaguda</a:t>
            </a:r>
          </a:p>
          <a:p>
            <a:pPr algn="just">
              <a:buClr>
                <a:schemeClr val="accent1"/>
              </a:buClr>
              <a:defRPr/>
            </a:pPr>
            <a:endParaRPr lang="pt-BR" sz="2200" dirty="0" smtClean="0"/>
          </a:p>
          <a:p>
            <a:pPr algn="just">
              <a:buClr>
                <a:schemeClr val="accent1"/>
              </a:buClr>
              <a:defRPr/>
            </a:pPr>
            <a:r>
              <a:rPr lang="pt-BR" sz="2200" dirty="0" smtClean="0"/>
              <a:t>Pródromo (dias a semanas) febre, queda do estado geral, anorexia, pode haver tosse. Evolui com cefaléia, vômitos, paralisia dos pares cranianos, sinais meníngeos, paresias, queda do nível da consciência e coma. </a:t>
            </a:r>
          </a:p>
          <a:p>
            <a:pPr algn="just">
              <a:buClr>
                <a:schemeClr val="accent1"/>
              </a:buClr>
              <a:defRPr/>
            </a:pPr>
            <a:endParaRPr lang="pt-BR" sz="2200" dirty="0" smtClean="0"/>
          </a:p>
          <a:p>
            <a:pPr algn="just">
              <a:buClr>
                <a:schemeClr val="accent1"/>
              </a:buClr>
              <a:defRPr/>
            </a:pPr>
            <a:r>
              <a:rPr lang="pt-BR" sz="2200" dirty="0" smtClean="0"/>
              <a:t>Exames de imagem: hidrocefalia, espessamento meníngeo basal e infartos do parênquima cerebral.</a:t>
            </a:r>
          </a:p>
          <a:p>
            <a:pPr algn="just">
              <a:buClr>
                <a:schemeClr val="accent1"/>
              </a:buClr>
              <a:defRPr/>
            </a:pPr>
            <a:endParaRPr lang="pt-BR" sz="2200" dirty="0" smtClean="0"/>
          </a:p>
          <a:p>
            <a:pPr algn="just">
              <a:buClr>
                <a:schemeClr val="accent1"/>
              </a:buClr>
              <a:defRPr/>
            </a:pPr>
            <a:r>
              <a:rPr lang="pt-BR" sz="2200" dirty="0" smtClean="0"/>
              <a:t>Líquor: 100 a 500/mm³ leucócitos (predomínio de linfócitos), 100 a 500 mg% proteínas e glicose &lt; 40mg%</a:t>
            </a:r>
          </a:p>
          <a:p>
            <a:pPr algn="just">
              <a:buClr>
                <a:schemeClr val="accent1"/>
              </a:buClr>
              <a:defRPr/>
            </a:pPr>
            <a:endParaRPr lang="pt-BR" sz="2200" dirty="0" smtClean="0"/>
          </a:p>
          <a:p>
            <a:pPr algn="just">
              <a:buClr>
                <a:schemeClr val="accent1"/>
              </a:buClr>
              <a:defRPr/>
            </a:pPr>
            <a:r>
              <a:rPr lang="pt-BR" sz="2200" dirty="0" smtClean="0"/>
              <a:t>Cultura + metade dos casos. Pode-se realizar o teste terapêutico. </a:t>
            </a:r>
          </a:p>
          <a:p>
            <a:pPr>
              <a:buClr>
                <a:schemeClr val="accent1"/>
              </a:buClr>
              <a:buFont typeface="Wingdings" pitchFamily="2" charset="2"/>
              <a:buChar char="ü"/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1401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990600"/>
          </a:xfrm>
        </p:spPr>
        <p:txBody>
          <a:bodyPr/>
          <a:lstStyle/>
          <a:p>
            <a:r>
              <a:rPr lang="pt-BR" dirty="0" smtClean="0"/>
              <a:t>Tuberculose perinatal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08240"/>
          </a:xfrm>
        </p:spPr>
        <p:txBody>
          <a:bodyPr>
            <a:noAutofit/>
          </a:bodyPr>
          <a:lstStyle/>
          <a:p>
            <a:pPr algn="just"/>
            <a:r>
              <a:rPr lang="pt-BR" sz="1700" dirty="0" smtClean="0"/>
              <a:t>É </a:t>
            </a:r>
            <a:r>
              <a:rPr lang="pt-BR" sz="1700" dirty="0"/>
              <a:t>a forma de TB do recém-nascido, cuja transmissão pode ocorrer durante a gravidez (</a:t>
            </a:r>
            <a:r>
              <a:rPr lang="pt-BR" sz="1700" dirty="0" smtClean="0"/>
              <a:t>TB congênita</a:t>
            </a:r>
            <a:r>
              <a:rPr lang="pt-BR" sz="1700" dirty="0"/>
              <a:t>) ou no período neonatal. </a:t>
            </a:r>
            <a:r>
              <a:rPr lang="pt-BR" sz="1700" dirty="0" smtClean="0"/>
              <a:t>Rara.</a:t>
            </a:r>
            <a:endParaRPr lang="pt-BR" sz="1700" dirty="0"/>
          </a:p>
          <a:p>
            <a:pPr algn="just"/>
            <a:endParaRPr lang="pt-BR" sz="1700" dirty="0" smtClean="0"/>
          </a:p>
          <a:p>
            <a:pPr algn="just"/>
            <a:r>
              <a:rPr lang="pt-BR" sz="1700" dirty="0" smtClean="0"/>
              <a:t>Ocorre </a:t>
            </a:r>
            <a:r>
              <a:rPr lang="pt-BR" sz="1700" dirty="0"/>
              <a:t>por </a:t>
            </a:r>
            <a:r>
              <a:rPr lang="pt-BR" sz="1700" dirty="0" smtClean="0"/>
              <a:t>disseminação hematogênica </a:t>
            </a:r>
            <a:r>
              <a:rPr lang="pt-BR" sz="1700" dirty="0"/>
              <a:t>da TB </a:t>
            </a:r>
            <a:r>
              <a:rPr lang="pt-BR" sz="1700" dirty="0" smtClean="0"/>
              <a:t>materna. No </a:t>
            </a:r>
            <a:r>
              <a:rPr lang="pt-BR" sz="1700" dirty="0"/>
              <a:t>período pós-natal, </a:t>
            </a:r>
            <a:r>
              <a:rPr lang="pt-BR" sz="1700" dirty="0" smtClean="0"/>
              <a:t>do </a:t>
            </a:r>
            <a:r>
              <a:rPr lang="pt-BR" sz="1700" dirty="0"/>
              <a:t>contato intra-domiciliar </a:t>
            </a:r>
            <a:r>
              <a:rPr lang="pt-BR" sz="1700" dirty="0" smtClean="0"/>
              <a:t>do recém-nascido </a:t>
            </a:r>
            <a:r>
              <a:rPr lang="pt-BR" sz="1700" dirty="0"/>
              <a:t>com indivíduos com TB pulmonar </a:t>
            </a:r>
            <a:r>
              <a:rPr lang="pt-BR" sz="1700" dirty="0" smtClean="0"/>
              <a:t>bacilífera.</a:t>
            </a:r>
          </a:p>
          <a:p>
            <a:pPr algn="just"/>
            <a:endParaRPr lang="pt-BR" sz="1700" dirty="0"/>
          </a:p>
          <a:p>
            <a:pPr algn="just"/>
            <a:r>
              <a:rPr lang="pt-BR" sz="1700" dirty="0" smtClean="0"/>
              <a:t>Parto </a:t>
            </a:r>
            <a:r>
              <a:rPr lang="pt-BR" sz="1700" dirty="0"/>
              <a:t>prematuro ocorre em cerca de 50% dos casos. </a:t>
            </a:r>
            <a:r>
              <a:rPr lang="pt-BR" sz="1700" dirty="0" smtClean="0"/>
              <a:t>Infecção </a:t>
            </a:r>
            <a:r>
              <a:rPr lang="pt-BR" sz="1700" dirty="0"/>
              <a:t>congênita ou sepse bacteriana: febre, letargia ou irritabilidade</a:t>
            </a:r>
            <a:r>
              <a:rPr lang="pt-BR" sz="1700" dirty="0" smtClean="0"/>
              <a:t>, dificuldade </a:t>
            </a:r>
            <a:r>
              <a:rPr lang="pt-BR" sz="1700" dirty="0"/>
              <a:t>respiratória, linfadenopatia, hepatoesplenomegalia, distensão abdominal, otorréia</a:t>
            </a:r>
            <a:r>
              <a:rPr lang="pt-BR" sz="1700" dirty="0" smtClean="0"/>
              <a:t>, lesões </a:t>
            </a:r>
            <a:r>
              <a:rPr lang="pt-BR" sz="1700" dirty="0"/>
              <a:t>dermatológicas, anorexia, vômitos, diarréia com sangue, icterícia, convulsões, cianose</a:t>
            </a:r>
            <a:r>
              <a:rPr lang="pt-BR" sz="1700" dirty="0" smtClean="0"/>
              <a:t>, apnéia</a:t>
            </a:r>
            <a:r>
              <a:rPr lang="pt-BR" sz="1700" dirty="0"/>
              <a:t>, ascite, pouco ganho de peso, anemia, plaquetopenia. A letalidade é superior a de 50</a:t>
            </a:r>
            <a:r>
              <a:rPr lang="pt-BR" sz="1700" dirty="0" smtClean="0"/>
              <a:t>%, mesmo </a:t>
            </a:r>
            <a:r>
              <a:rPr lang="pt-BR" sz="1700" dirty="0"/>
              <a:t>com o tratamento </a:t>
            </a:r>
            <a:r>
              <a:rPr lang="pt-BR" sz="1700" dirty="0" smtClean="0"/>
              <a:t>adequado.</a:t>
            </a:r>
            <a:endParaRPr lang="pt-BR" sz="1700" dirty="0"/>
          </a:p>
          <a:p>
            <a:pPr algn="just"/>
            <a:endParaRPr lang="pt-BR" sz="1700" i="1" dirty="0"/>
          </a:p>
          <a:p>
            <a:pPr algn="just"/>
            <a:r>
              <a:rPr lang="pt-BR" sz="1700" dirty="0" smtClean="0"/>
              <a:t>Padrão </a:t>
            </a:r>
            <a:r>
              <a:rPr lang="pt-BR" sz="1700" dirty="0"/>
              <a:t>miliar à radiografia em metade dos casos; a ultrassonografia abdominal </a:t>
            </a:r>
            <a:r>
              <a:rPr lang="pt-BR" sz="1700" dirty="0" smtClean="0"/>
              <a:t>pode mostrar </a:t>
            </a:r>
            <a:r>
              <a:rPr lang="pt-BR" sz="1700" dirty="0"/>
              <a:t>pequenos focos no fígado e baço, macronódulos e dilatação do trato biliar; podem </a:t>
            </a:r>
            <a:r>
              <a:rPr lang="pt-BR" sz="1700" dirty="0" smtClean="0"/>
              <a:t>ser necessárias </a:t>
            </a:r>
            <a:r>
              <a:rPr lang="pt-BR" sz="1700" dirty="0"/>
              <a:t>biópsias de fígado ou medula óssea. </a:t>
            </a:r>
          </a:p>
        </p:txBody>
      </p:sp>
    </p:spTree>
    <p:extLst>
      <p:ext uri="{BB962C8B-B14F-4D97-AF65-F5344CB8AC3E}">
        <p14:creationId xmlns:p14="http://schemas.microsoft.com/office/powerpoint/2010/main" val="292494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0726" y="332656"/>
            <a:ext cx="8229600" cy="990600"/>
          </a:xfrm>
        </p:spPr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876800"/>
          </a:xfrm>
        </p:spPr>
        <p:txBody>
          <a:bodyPr/>
          <a:lstStyle/>
          <a:p>
            <a:r>
              <a:rPr lang="pt-BR" sz="2000" dirty="0" smtClean="0"/>
              <a:t>Esquema TB pulmonar </a:t>
            </a:r>
          </a:p>
          <a:p>
            <a:pPr lvl="1"/>
            <a:r>
              <a:rPr lang="pt-BR" sz="1600" dirty="0" smtClean="0"/>
              <a:t>Casos </a:t>
            </a:r>
            <a:r>
              <a:rPr lang="pt-BR" sz="1600" dirty="0"/>
              <a:t>novos de crianças (&lt;10 anos), de todas as formas de tuberculose pulmonar e </a:t>
            </a:r>
            <a:r>
              <a:rPr lang="pt-BR" sz="1600" dirty="0" smtClean="0"/>
              <a:t>extrapulmonar </a:t>
            </a:r>
            <a:r>
              <a:rPr lang="pt-BR" sz="1600" dirty="0"/>
              <a:t>(exceto a forma meningoencefálica), infectados ou não pelo </a:t>
            </a:r>
            <a:r>
              <a:rPr lang="pt-BR" sz="1600" dirty="0" smtClean="0"/>
              <a:t>HIV;</a:t>
            </a:r>
          </a:p>
          <a:p>
            <a:pPr lvl="1"/>
            <a:r>
              <a:rPr lang="pt-BR" sz="1600" dirty="0" smtClean="0"/>
              <a:t>Retratamento</a:t>
            </a:r>
            <a:r>
              <a:rPr lang="pt-BR" sz="1600" dirty="0"/>
              <a:t>: recidiva (independentemente do tempo decorrido do primeiro episódio) </a:t>
            </a:r>
            <a:r>
              <a:rPr lang="pt-BR" sz="1600" dirty="0" smtClean="0"/>
              <a:t>ou </a:t>
            </a:r>
            <a:r>
              <a:rPr lang="pt-BR" sz="1600" dirty="0"/>
              <a:t>retorno após abandono com doença ativa em crianças (&lt;10 anos) – (exceto a </a:t>
            </a:r>
            <a:r>
              <a:rPr lang="pt-BR" sz="1600" dirty="0" smtClean="0"/>
              <a:t>forma meningoencefálica).</a:t>
            </a:r>
          </a:p>
          <a:p>
            <a:pPr lvl="1"/>
            <a:r>
              <a:rPr lang="pt-BR" sz="1600" dirty="0"/>
              <a:t> Os medicamentos deverão ser administrados preferencialmente em jejum (1h antes ou </a:t>
            </a:r>
            <a:r>
              <a:rPr lang="pt-BR" sz="1600" dirty="0" smtClean="0"/>
              <a:t>duas </a:t>
            </a:r>
            <a:r>
              <a:rPr lang="pt-BR" sz="1600" dirty="0"/>
              <a:t>horas após o café da manhã), em uma única tomada ou, em caso de intolerância </a:t>
            </a:r>
            <a:r>
              <a:rPr lang="pt-BR" sz="1600" dirty="0" smtClean="0"/>
              <a:t>digestiva</a:t>
            </a:r>
            <a:r>
              <a:rPr lang="pt-BR" sz="1600" dirty="0"/>
              <a:t>, junto com uma refeição</a:t>
            </a:r>
            <a:r>
              <a:rPr lang="pt-BR" sz="1600" dirty="0" smtClean="0"/>
              <a:t>.</a:t>
            </a:r>
          </a:p>
          <a:p>
            <a:pPr lvl="1"/>
            <a:r>
              <a:rPr lang="pt-BR" sz="1600" dirty="0"/>
              <a:t>Siglas: Rifampicina = R; Isoniazida = H; Pirazinamida = Z.</a:t>
            </a:r>
            <a:endParaRPr lang="pt-BR" sz="1600" dirty="0" smtClean="0"/>
          </a:p>
          <a:p>
            <a:endParaRPr lang="pt-BR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21088"/>
            <a:ext cx="8568952" cy="2485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654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Vacinação BCG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876800"/>
          </a:xfrm>
        </p:spPr>
        <p:txBody>
          <a:bodyPr>
            <a:noAutofit/>
          </a:bodyPr>
          <a:lstStyle/>
          <a:p>
            <a:pPr algn="just"/>
            <a:r>
              <a:rPr lang="pt-BR" sz="1800" dirty="0"/>
              <a:t>No Brasil, a vacina BCG é prioritariamente indicada para as crianças de 0 a 4 anos </a:t>
            </a:r>
            <a:r>
              <a:rPr lang="pt-BR" sz="1800" dirty="0" smtClean="0"/>
              <a:t>de idade</a:t>
            </a:r>
            <a:r>
              <a:rPr lang="pt-BR" sz="1800" dirty="0"/>
              <a:t>, sendo obrigatória para menores de um </a:t>
            </a:r>
            <a:r>
              <a:rPr lang="pt-BR" sz="1800" dirty="0" smtClean="0"/>
              <a:t>ano.</a:t>
            </a:r>
          </a:p>
          <a:p>
            <a:pPr algn="just"/>
            <a:endParaRPr lang="pt-BR" sz="1800" dirty="0"/>
          </a:p>
          <a:p>
            <a:pPr algn="just"/>
            <a:r>
              <a:rPr lang="pt-BR" sz="1800" dirty="0"/>
              <a:t>A vacinação com o </a:t>
            </a:r>
            <a:r>
              <a:rPr lang="pt-BR" sz="1800" i="1" dirty="0"/>
              <a:t>Mycobacterium bovis </a:t>
            </a:r>
            <a:r>
              <a:rPr lang="pt-BR" sz="1800" dirty="0"/>
              <a:t>atenuado, conhecido como bacilo de Calmette </a:t>
            </a:r>
            <a:r>
              <a:rPr lang="pt-BR" sz="1800" dirty="0" smtClean="0"/>
              <a:t>e Guérin </a:t>
            </a:r>
            <a:r>
              <a:rPr lang="pt-BR" sz="1800" dirty="0"/>
              <a:t>(BCG) exerce poder protetor contra as </a:t>
            </a:r>
            <a:r>
              <a:rPr lang="pt-BR" sz="1800" b="1" dirty="0"/>
              <a:t>manifestações graves da primo-infecção</a:t>
            </a:r>
            <a:r>
              <a:rPr lang="pt-BR" sz="1800" dirty="0"/>
              <a:t>, como </a:t>
            </a:r>
            <a:r>
              <a:rPr lang="pt-BR" sz="1800" dirty="0" smtClean="0"/>
              <a:t>as d</a:t>
            </a:r>
            <a:r>
              <a:rPr lang="pt-BR" sz="1800" b="1" dirty="0" smtClean="0"/>
              <a:t>isseminações </a:t>
            </a:r>
            <a:r>
              <a:rPr lang="pt-BR" sz="1800" b="1" dirty="0"/>
              <a:t>hematogênicas e a meningoencefalite em menores de cinco anos</a:t>
            </a:r>
            <a:r>
              <a:rPr lang="pt-BR" sz="1800" dirty="0"/>
              <a:t> mas não evita </a:t>
            </a:r>
            <a:r>
              <a:rPr lang="pt-BR" sz="1800" dirty="0" smtClean="0"/>
              <a:t>a infecção </a:t>
            </a:r>
            <a:r>
              <a:rPr lang="pt-BR" sz="1800" dirty="0"/>
              <a:t>tuberculosa. A imunidade se mantém por 10 a 15 </a:t>
            </a:r>
            <a:r>
              <a:rPr lang="pt-BR" sz="1800" dirty="0" smtClean="0"/>
              <a:t>anos.</a:t>
            </a:r>
          </a:p>
          <a:p>
            <a:pPr algn="just"/>
            <a:endParaRPr lang="pt-BR" sz="1800" dirty="0" smtClean="0"/>
          </a:p>
          <a:p>
            <a:pPr algn="just"/>
            <a:r>
              <a:rPr lang="pt-BR" sz="1800" dirty="0" smtClean="0"/>
              <a:t>Indicações:</a:t>
            </a:r>
            <a:endParaRPr lang="pt-BR" sz="1800" dirty="0"/>
          </a:p>
          <a:p>
            <a:pPr lvl="1"/>
            <a:r>
              <a:rPr lang="pt-BR" sz="1800" dirty="0"/>
              <a:t>Recém-nascidos, desde que tenham peso igual ou superior a 2 kg e sem </a:t>
            </a:r>
            <a:r>
              <a:rPr lang="pt-BR" sz="1800" dirty="0" smtClean="0"/>
              <a:t>intercorrências clínicas</a:t>
            </a:r>
            <a:r>
              <a:rPr lang="pt-BR" sz="1800" dirty="0"/>
              <a:t>, incluindo os recém-nascidos de mães com aids. (assintomáticos e/ou </a:t>
            </a:r>
            <a:r>
              <a:rPr lang="pt-BR" sz="1800" dirty="0" smtClean="0"/>
              <a:t>sem imunodepressão</a:t>
            </a:r>
            <a:r>
              <a:rPr lang="pt-BR" sz="1800" dirty="0"/>
              <a:t>) Sempre que possível, a vacina deve ser aplicada ainda </a:t>
            </a:r>
            <a:r>
              <a:rPr lang="pt-BR" sz="1800" dirty="0" smtClean="0"/>
              <a:t>na maternidade.</a:t>
            </a:r>
          </a:p>
          <a:p>
            <a:endParaRPr lang="pt-BR" sz="1800" dirty="0"/>
          </a:p>
          <a:p>
            <a:pPr lvl="1"/>
            <a:r>
              <a:rPr lang="pt-BR" sz="1800" dirty="0" smtClean="0"/>
              <a:t>Crianças </a:t>
            </a:r>
            <a:r>
              <a:rPr lang="pt-BR" sz="1800" dirty="0"/>
              <a:t>com menos de 5 anos de idade que nunca tiverem sido vacinadas.</a:t>
            </a:r>
          </a:p>
        </p:txBody>
      </p:sp>
    </p:spTree>
    <p:extLst>
      <p:ext uri="{BB962C8B-B14F-4D97-AF65-F5344CB8AC3E}">
        <p14:creationId xmlns:p14="http://schemas.microsoft.com/office/powerpoint/2010/main" val="190441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Bibliografia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/>
              <a:t>The challenge of pediatric </a:t>
            </a:r>
            <a:r>
              <a:rPr lang="en-US" b="1" dirty="0" smtClean="0"/>
              <a:t>tuberculosis in </a:t>
            </a:r>
            <a:r>
              <a:rPr lang="en-US" b="1" dirty="0"/>
              <a:t>face of new diagnostic </a:t>
            </a:r>
            <a:r>
              <a:rPr lang="en-US" b="1" dirty="0" smtClean="0"/>
              <a:t>techniques </a:t>
            </a:r>
            <a:r>
              <a:rPr lang="pt-BR" i="1" dirty="0" smtClean="0"/>
              <a:t>O </a:t>
            </a:r>
            <a:r>
              <a:rPr lang="pt-BR" i="1" dirty="0"/>
              <a:t>desafio da tuberculose na faixa etária pediátrica frente a novas técnicas </a:t>
            </a:r>
            <a:r>
              <a:rPr lang="pt-BR" i="1" dirty="0" smtClean="0"/>
              <a:t>diagnósticas </a:t>
            </a:r>
            <a:r>
              <a:rPr lang="pt-BR" b="1" dirty="0" smtClean="0"/>
              <a:t>Flavio </a:t>
            </a:r>
            <a:r>
              <a:rPr lang="pt-BR" b="1" dirty="0"/>
              <a:t>R. </a:t>
            </a:r>
            <a:r>
              <a:rPr lang="pt-BR" b="1" dirty="0" smtClean="0"/>
              <a:t>Sztajnbok, </a:t>
            </a:r>
            <a:r>
              <a:rPr lang="pt-BR" b="1" dirty="0"/>
              <a:t>Neio L. </a:t>
            </a:r>
            <a:r>
              <a:rPr lang="pt-BR" b="1" dirty="0" smtClean="0"/>
              <a:t>Boechat, </a:t>
            </a:r>
            <a:r>
              <a:rPr lang="pt-BR" b="1" dirty="0"/>
              <a:t>Denise C. N. </a:t>
            </a:r>
            <a:r>
              <a:rPr lang="pt-BR" b="1" dirty="0" smtClean="0"/>
              <a:t>Sztajnbok, Samantha </a:t>
            </a:r>
            <a:r>
              <a:rPr lang="pt-BR" b="1" dirty="0"/>
              <a:t>Brum </a:t>
            </a:r>
            <a:r>
              <a:rPr lang="pt-BR" b="1" dirty="0" smtClean="0"/>
              <a:t>Ribeiro, </a:t>
            </a:r>
            <a:r>
              <a:rPr lang="pt-BR" b="1" dirty="0"/>
              <a:t>Sheila K. F. </a:t>
            </a:r>
            <a:r>
              <a:rPr lang="pt-BR" b="1" dirty="0" smtClean="0"/>
              <a:t>Oliveira, </a:t>
            </a:r>
            <a:r>
              <a:rPr lang="pt-BR" b="1" dirty="0"/>
              <a:t>Clemax C. </a:t>
            </a:r>
            <a:r>
              <a:rPr lang="pt-BR" b="1" dirty="0" smtClean="0"/>
              <a:t>Sant’Anna, </a:t>
            </a:r>
            <a:r>
              <a:rPr lang="pt-BR" b="1" dirty="0"/>
              <a:t>Jornal de </a:t>
            </a:r>
            <a:r>
              <a:rPr lang="pt-BR" b="1" dirty="0" smtClean="0"/>
              <a:t>Pediatria </a:t>
            </a:r>
            <a:r>
              <a:rPr lang="pt-BR" dirty="0" smtClean="0"/>
              <a:t>Sociedade </a:t>
            </a:r>
            <a:r>
              <a:rPr lang="pt-BR" dirty="0"/>
              <a:t>Brasileira de </a:t>
            </a:r>
            <a:r>
              <a:rPr lang="pt-BR" dirty="0" smtClean="0"/>
              <a:t>Pediatria; 2009.</a:t>
            </a:r>
          </a:p>
          <a:p>
            <a:r>
              <a:rPr lang="pt-BR" b="1" i="1" dirty="0"/>
              <a:t>Diagnóstico e terapêutica da tuberculose infantil </a:t>
            </a:r>
            <a:r>
              <a:rPr lang="pt-BR" b="1" i="1" dirty="0" smtClean="0"/>
              <a:t>–uma </a:t>
            </a:r>
            <a:r>
              <a:rPr lang="pt-BR" b="1" i="1" dirty="0"/>
              <a:t>visão atualizada de um antigo </a:t>
            </a:r>
            <a:r>
              <a:rPr lang="pt-BR" b="1" i="1" dirty="0" smtClean="0"/>
              <a:t>problema  </a:t>
            </a:r>
            <a:r>
              <a:rPr lang="en-US" i="1" dirty="0" smtClean="0"/>
              <a:t>Diagnosis </a:t>
            </a:r>
            <a:r>
              <a:rPr lang="en-US" i="1" dirty="0"/>
              <a:t>and treatment of tuberculosis in children – an updated review of an old </a:t>
            </a:r>
            <a:r>
              <a:rPr lang="en-US" i="1" dirty="0" smtClean="0"/>
              <a:t>problem, </a:t>
            </a:r>
            <a:r>
              <a:rPr lang="pt-BR" b="1" dirty="0" smtClean="0"/>
              <a:t>Clemax </a:t>
            </a:r>
            <a:r>
              <a:rPr lang="pt-BR" b="1" dirty="0"/>
              <a:t>Couto </a:t>
            </a:r>
            <a:r>
              <a:rPr lang="pt-BR" b="1" dirty="0" smtClean="0"/>
              <a:t>Sant’Anna, </a:t>
            </a:r>
            <a:r>
              <a:rPr lang="pt-BR" b="1" dirty="0"/>
              <a:t>Leonardo Véjar </a:t>
            </a:r>
            <a:r>
              <a:rPr lang="pt-BR" b="1" dirty="0" smtClean="0"/>
              <a:t>Mourgues, </a:t>
            </a:r>
            <a:r>
              <a:rPr lang="pt-BR" b="1" dirty="0"/>
              <a:t>Fernando </a:t>
            </a:r>
            <a:r>
              <a:rPr lang="pt-BR" b="1" dirty="0" smtClean="0"/>
              <a:t>Ferrero, </a:t>
            </a:r>
            <a:r>
              <a:rPr lang="pt-BR" b="1" dirty="0"/>
              <a:t>Ana Maria </a:t>
            </a:r>
            <a:r>
              <a:rPr lang="pt-BR" b="1" dirty="0" smtClean="0"/>
              <a:t>Balanzat; </a:t>
            </a:r>
            <a:r>
              <a:rPr lang="pt-BR" b="1" dirty="0"/>
              <a:t>Jornal de </a:t>
            </a:r>
            <a:r>
              <a:rPr lang="pt-BR" b="1" dirty="0" smtClean="0"/>
              <a:t>Pediatri; 2002.</a:t>
            </a:r>
          </a:p>
          <a:p>
            <a:r>
              <a:rPr lang="pt-BR" b="1" dirty="0"/>
              <a:t>Pediatric </a:t>
            </a:r>
            <a:r>
              <a:rPr lang="pt-BR" b="1" dirty="0" smtClean="0"/>
              <a:t>Tuberculosis</a:t>
            </a:r>
            <a:r>
              <a:rPr lang="pt-BR" dirty="0" smtClean="0"/>
              <a:t>; </a:t>
            </a:r>
            <a:r>
              <a:rPr lang="en-US" dirty="0" smtClean="0"/>
              <a:t>Author</a:t>
            </a:r>
            <a:r>
              <a:rPr lang="en-US" dirty="0"/>
              <a:t>: Vandana </a:t>
            </a:r>
            <a:r>
              <a:rPr lang="en-US" dirty="0"/>
              <a:t>Batra</a:t>
            </a:r>
            <a:r>
              <a:rPr lang="en-US" dirty="0"/>
              <a:t>, MD; Chief Editor: Russell W Steele, </a:t>
            </a:r>
            <a:r>
              <a:rPr lang="en-US" dirty="0" smtClean="0"/>
              <a:t>MD; </a:t>
            </a:r>
            <a:r>
              <a:rPr lang="pt-BR" dirty="0" smtClean="0"/>
              <a:t>Updated</a:t>
            </a:r>
            <a:r>
              <a:rPr lang="pt-BR" dirty="0"/>
              <a:t>: </a:t>
            </a:r>
            <a:r>
              <a:rPr lang="pt-BR" dirty="0"/>
              <a:t>Oct</a:t>
            </a:r>
            <a:r>
              <a:rPr lang="pt-BR" dirty="0"/>
              <a:t> 11, </a:t>
            </a:r>
            <a:r>
              <a:rPr lang="pt-BR" dirty="0" smtClean="0"/>
              <a:t>2012.</a:t>
            </a:r>
          </a:p>
          <a:p>
            <a:r>
              <a:rPr lang="pt-BR" b="1" dirty="0"/>
              <a:t>Tuberculose na </a:t>
            </a:r>
            <a:r>
              <a:rPr lang="pt-BR" b="1" dirty="0" smtClean="0"/>
              <a:t>criança; </a:t>
            </a:r>
            <a:r>
              <a:rPr lang="pt-BR" b="1" dirty="0"/>
              <a:t>II Consenso </a:t>
            </a:r>
            <a:r>
              <a:rPr lang="pt-BR" b="1" dirty="0" smtClean="0"/>
              <a:t>Brasileiro </a:t>
            </a:r>
            <a:r>
              <a:rPr lang="pt-BR" b="1" dirty="0"/>
              <a:t>de Tuberculose</a:t>
            </a:r>
          </a:p>
          <a:p>
            <a:pPr marL="0" indent="0">
              <a:buNone/>
            </a:pPr>
            <a:r>
              <a:rPr lang="pt-BR" b="1" dirty="0" smtClean="0"/>
              <a:t>    Diretrizes </a:t>
            </a:r>
            <a:r>
              <a:rPr lang="pt-BR" b="1" dirty="0" smtClean="0"/>
              <a:t>Brasileiras </a:t>
            </a:r>
            <a:r>
              <a:rPr lang="pt-BR" b="1" dirty="0"/>
              <a:t>para Tuberculose </a:t>
            </a:r>
            <a:r>
              <a:rPr lang="pt-BR" b="1" dirty="0" smtClean="0"/>
              <a:t>2004.</a:t>
            </a:r>
          </a:p>
          <a:p>
            <a:r>
              <a:rPr lang="pt-BR" b="1" dirty="0"/>
              <a:t>Manual de Recomendações para o Controle da Tuberculose no </a:t>
            </a:r>
            <a:r>
              <a:rPr lang="pt-BR" b="1" dirty="0" smtClean="0"/>
              <a:t>Brasil Ministério </a:t>
            </a:r>
            <a:r>
              <a:rPr lang="pt-BR" b="1" dirty="0"/>
              <a:t>da </a:t>
            </a:r>
            <a:r>
              <a:rPr lang="pt-BR" b="1" dirty="0" smtClean="0"/>
              <a:t>Saúde  Secretaria </a:t>
            </a:r>
            <a:r>
              <a:rPr lang="pt-BR" b="1" dirty="0"/>
              <a:t>de Vigilância em </a:t>
            </a:r>
            <a:r>
              <a:rPr lang="pt-BR" b="1" dirty="0" smtClean="0"/>
              <a:t>Saúde Programa </a:t>
            </a:r>
            <a:r>
              <a:rPr lang="pt-BR" b="1" dirty="0"/>
              <a:t>Nacional de Controle da </a:t>
            </a:r>
            <a:r>
              <a:rPr lang="pt-BR" b="1" dirty="0" smtClean="0"/>
              <a:t>Tuberculose 2010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954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908720"/>
            <a:ext cx="82296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pt-BR" b="1" dirty="0" smtClean="0"/>
              <a:t>Nota do Editor do site, Dr. Paulo R. Margotto</a:t>
            </a:r>
            <a:br>
              <a:rPr lang="pt-BR" b="1" dirty="0" smtClean="0"/>
            </a:br>
            <a:r>
              <a:rPr lang="pt-BR" b="1" dirty="0" smtClean="0"/>
              <a:t>Consultem também</a:t>
            </a:r>
            <a:br>
              <a:rPr lang="pt-BR" b="1" dirty="0" smtClean="0"/>
            </a:br>
            <a:r>
              <a:rPr lang="pt-BR" sz="1600" b="1" dirty="0" smtClean="0">
                <a:solidFill>
                  <a:srgbClr val="0000FF"/>
                </a:solidFill>
              </a:rPr>
              <a:t>Capítulo do Livro Assistência ao Recém-Nascido de Risco, ESCS, Brasília, 3ª Edição, 2013</a:t>
            </a:r>
            <a:endParaRPr lang="pt-BR" sz="1600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4462974"/>
              </p:ext>
            </p:extLst>
          </p:nvPr>
        </p:nvGraphicFramePr>
        <p:xfrm>
          <a:off x="1043608" y="2474272"/>
          <a:ext cx="6264696" cy="1039929"/>
        </p:xfrm>
        <a:graphic>
          <a:graphicData uri="http://schemas.openxmlformats.org/drawingml/2006/table">
            <a:tbl>
              <a:tblPr/>
              <a:tblGrid>
                <a:gridCol w="5601964"/>
                <a:gridCol w="662732"/>
              </a:tblGrid>
              <a:tr h="1039929">
                <a:tc>
                  <a:txBody>
                    <a:bodyPr/>
                    <a:lstStyle/>
                    <a:p>
                      <a:pPr algn="l"/>
                      <a:r>
                        <a:rPr lang="pt-BR" b="1" u="none" strike="noStrike" dirty="0">
                          <a:solidFill>
                            <a:srgbClr val="999999"/>
                          </a:solidFill>
                          <a:effectLst/>
                          <a:latin typeface="Verdana"/>
                        </a:rPr>
                        <a:t>Tuberculose congênita</a:t>
                      </a:r>
                      <a:r>
                        <a:rPr lang="pt-BR" dirty="0"/>
                        <a:t/>
                      </a:r>
                      <a:br>
                        <a:rPr lang="pt-BR" dirty="0"/>
                      </a:br>
                      <a:r>
                        <a:rPr lang="pt-BR" u="none" strike="noStrike" dirty="0">
                          <a:solidFill>
                            <a:srgbClr val="999999"/>
                          </a:solidFill>
                          <a:effectLst/>
                          <a:latin typeface="Verdana"/>
                        </a:rPr>
                        <a:t>Autor(es): Maria Elisa C. Pazos Pixinine</a:t>
                      </a:r>
                      <a:endParaRPr lang="pt-BR" dirty="0"/>
                    </a:p>
                  </a:txBody>
                  <a:tcPr marL="15240" marR="15240" marT="15240" marB="1524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pt-BR" dirty="0"/>
                    </a:p>
                  </a:txBody>
                  <a:tcPr marL="15240" marR="15240" marT="15240" marB="1524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025" name="Picture 1" descr="http://www.paulomargotto.com.br/images/link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08920"/>
            <a:ext cx="640457" cy="519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35517" y="3811012"/>
            <a:ext cx="82809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 smtClean="0"/>
              <a:t>	A </a:t>
            </a:r>
            <a:r>
              <a:rPr lang="pt-BR" sz="1600" dirty="0"/>
              <a:t>Tuberculose é um problema de saúde pública crescente em todo o mundo, principalmente nos países em desenvolvimento, com aumento importante da sua incidência nos últimos dez anos, inclusive entre as mulheres em idade reprodutiva. Contribuem para tal, a epidemia de HIV- (vírus da imunodeficiência adquirida), a resistência às drogas, a desobediência ao tratamento, a desnutrição, a dificuldade de acesso aos serviços médicos nas classes desfavorecidas, etc...</a:t>
            </a:r>
            <a:endParaRPr lang="pt-BR" sz="1600" b="1" dirty="0"/>
          </a:p>
          <a:p>
            <a:r>
              <a:rPr lang="pt-BR" sz="1600" dirty="0" smtClean="0"/>
              <a:t>	Com </a:t>
            </a:r>
            <a:r>
              <a:rPr lang="pt-BR" sz="1600" dirty="0"/>
              <a:t>isso, a </a:t>
            </a:r>
            <a:r>
              <a:rPr lang="pt-BR" sz="1600" dirty="0" smtClean="0"/>
              <a:t>frequência </a:t>
            </a:r>
            <a:r>
              <a:rPr lang="pt-BR" sz="1600" dirty="0"/>
              <a:t>da tuberculose congênita, apesar de rara é provavelmente subestimada. Seu diagnóstico precoce é essencial, mas comumente muito difícil. Muitos desses RN evoluem para o óbito como infecção bacteriana inespecífica e o verdadeiro diagnóstico só é alcançado com a necrópsia.</a:t>
            </a:r>
            <a:endParaRPr lang="pt-BR" sz="1600" b="1" dirty="0"/>
          </a:p>
          <a:p>
            <a:r>
              <a:rPr lang="pt-BR" sz="1600" dirty="0" smtClean="0"/>
              <a:t>	A </a:t>
            </a:r>
            <a:r>
              <a:rPr lang="pt-BR" sz="1600" dirty="0"/>
              <a:t>tuberculose congênita tem alta letalidade (50%) devida principalmente à falha de suspeição diagnóstica.</a:t>
            </a:r>
            <a:endParaRPr lang="pt-BR" sz="1600" b="1" dirty="0"/>
          </a:p>
        </p:txBody>
      </p:sp>
      <p:pic>
        <p:nvPicPr>
          <p:cNvPr id="1026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041" y="1844823"/>
            <a:ext cx="1560738" cy="200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022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ilho">
  <a:themeElements>
    <a:clrScheme name="Brilho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lh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1631</TotalTime>
  <Words>5144</Words>
  <Application>Microsoft Office PowerPoint</Application>
  <PresentationFormat>Apresentação na tela (4:3)</PresentationFormat>
  <Paragraphs>678</Paragraphs>
  <Slides>62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62</vt:i4>
      </vt:variant>
    </vt:vector>
  </HeadingPairs>
  <TitlesOfParts>
    <vt:vector size="63" baseType="lpstr">
      <vt:lpstr>Brilho</vt:lpstr>
      <vt:lpstr>CASO CLÍNICO TUBERCULOSE PULMONAR </vt:lpstr>
      <vt:lpstr>Admissão HMIB- 08/08/2013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Prescrição</vt:lpstr>
      <vt:lpstr>Evolução PS- HMIB- 09/08/13</vt:lpstr>
      <vt:lpstr>Evolução PS- HMIB- 10/08/13</vt:lpstr>
      <vt:lpstr>Admissão- Ala A- HMIB- 11/08/13</vt:lpstr>
      <vt:lpstr>Evolução- Ala A- HMIB- 12/08/13</vt:lpstr>
      <vt:lpstr>Evolução- Ala A- HMIB- 13/08/13</vt:lpstr>
      <vt:lpstr>Apresentação do PowerPoint</vt:lpstr>
      <vt:lpstr>Evolução- Ala A- HMIB- 13/08/13</vt:lpstr>
      <vt:lpstr>Evolução- Ala A- HMIB- 14/08/13</vt:lpstr>
      <vt:lpstr>Apresentação do PowerPoint</vt:lpstr>
      <vt:lpstr>Evolução- Ala A- HMIB- 14/08/13</vt:lpstr>
      <vt:lpstr>Evolução- Ala A- HMIB- 14/08/13</vt:lpstr>
      <vt:lpstr>Admissão- UTIP- HRSM- 14/08/13</vt:lpstr>
      <vt:lpstr>Admissão- UTIP- HRSM- 14/08/13</vt:lpstr>
      <vt:lpstr>Apresentação do PowerPoint</vt:lpstr>
      <vt:lpstr>Evolução- UTIP- HRSM</vt:lpstr>
      <vt:lpstr>Evolução- UTIP- HRSM</vt:lpstr>
      <vt:lpstr>Admissão- Ala A- HMIB – 20/08/13</vt:lpstr>
      <vt:lpstr>Apresentação do PowerPoint</vt:lpstr>
      <vt:lpstr>Evolução- Ala A HMIB</vt:lpstr>
      <vt:lpstr>Apresentação do PowerPoint</vt:lpstr>
      <vt:lpstr>Apresentação do PowerPoint</vt:lpstr>
      <vt:lpstr>Evolução- Ala A HMIB</vt:lpstr>
      <vt:lpstr>Admissão UTI HMIB- 06/09/13</vt:lpstr>
      <vt:lpstr>Apresentação do PowerPoint</vt:lpstr>
      <vt:lpstr>Evolução UTI HMIB- 06/09/13</vt:lpstr>
      <vt:lpstr>Apresentação do PowerPoint</vt:lpstr>
      <vt:lpstr>Apresentação do PowerPoint</vt:lpstr>
      <vt:lpstr>Evolução UTI HMIB </vt:lpstr>
      <vt:lpstr>Apresentação do PowerPoint</vt:lpstr>
      <vt:lpstr>Evolução UTI HMIB 09/09/13</vt:lpstr>
      <vt:lpstr>Evolução UTI HMIB 09/09/13</vt:lpstr>
      <vt:lpstr>Apresentação do PowerPoint</vt:lpstr>
      <vt:lpstr>Apresentação do PowerPoint</vt:lpstr>
      <vt:lpstr>Hipótese(s) diagnóstica(s)?  Comentários?</vt:lpstr>
      <vt:lpstr>Hipóteses diagnósticas</vt:lpstr>
      <vt:lpstr>Tuberculose</vt:lpstr>
      <vt:lpstr>Patogênese</vt:lpstr>
      <vt:lpstr>Tuberculose na criança</vt:lpstr>
      <vt:lpstr>Manifestações clínicas</vt:lpstr>
      <vt:lpstr>Tuberculose pulmonar- Diagnóstico</vt:lpstr>
      <vt:lpstr>Tuberculose pulmonar- Diagnóstico</vt:lpstr>
      <vt:lpstr>Para negativos à baciloscopia</vt:lpstr>
      <vt:lpstr>Tuberculose pulmonar- Diagnóstico</vt:lpstr>
      <vt:lpstr>Fatores associados a falsos resultados na prova tuberculínica</vt:lpstr>
      <vt:lpstr>Novos métodos diagnósticos</vt:lpstr>
      <vt:lpstr>Novos métodos diagnósticos</vt:lpstr>
      <vt:lpstr>Tuberculose extrapulmonar</vt:lpstr>
      <vt:lpstr>Meningoencefalite tuberculosa</vt:lpstr>
      <vt:lpstr>Tuberculose perinatal</vt:lpstr>
      <vt:lpstr>Tratamento</vt:lpstr>
      <vt:lpstr>Vacinação BCG</vt:lpstr>
      <vt:lpstr>Bibliografia</vt:lpstr>
      <vt:lpstr>Nota do Editor do site, Dr. Paulo R. Margotto Consultem também Capítulo do Livro Assistência ao Recém-Nascido de Risco, ESCS, Brasília, 3ª Edição, 2013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</dc:creator>
  <cp:lastModifiedBy>paulo</cp:lastModifiedBy>
  <cp:revision>101</cp:revision>
  <dcterms:created xsi:type="dcterms:W3CDTF">2013-09-11T22:36:57Z</dcterms:created>
  <dcterms:modified xsi:type="dcterms:W3CDTF">2013-09-23T15:03:10Z</dcterms:modified>
</cp:coreProperties>
</file>