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5" r:id="rId9"/>
    <p:sldId id="267" r:id="rId10"/>
    <p:sldId id="268" r:id="rId11"/>
    <p:sldId id="269" r:id="rId12"/>
    <p:sldId id="266" r:id="rId13"/>
    <p:sldId id="264" r:id="rId14"/>
    <p:sldId id="270" r:id="rId15"/>
    <p:sldId id="280" r:id="rId16"/>
    <p:sldId id="281" r:id="rId17"/>
    <p:sldId id="282" r:id="rId18"/>
    <p:sldId id="283" r:id="rId19"/>
    <p:sldId id="284" r:id="rId20"/>
    <p:sldId id="288" r:id="rId21"/>
    <p:sldId id="285" r:id="rId22"/>
    <p:sldId id="271" r:id="rId23"/>
    <p:sldId id="274" r:id="rId24"/>
    <p:sldId id="275" r:id="rId25"/>
    <p:sldId id="286" r:id="rId26"/>
    <p:sldId id="287" r:id="rId27"/>
    <p:sldId id="276" r:id="rId28"/>
    <p:sldId id="277" r:id="rId29"/>
    <p:sldId id="278" r:id="rId30"/>
    <p:sldId id="279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46" d="100"/>
          <a:sy n="46" d="100"/>
        </p:scale>
        <p:origin x="-786" y="-9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pPr/>
              <a:t>10/17/2013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1393151"/>
            <a:ext cx="9152827" cy="2846340"/>
          </a:xfrm>
        </p:spPr>
        <p:txBody>
          <a:bodyPr/>
          <a:lstStyle/>
          <a:p>
            <a:pPr algn="ctr"/>
            <a:r>
              <a:rPr lang="pt-BR" sz="3600" dirty="0" smtClean="0"/>
              <a:t>Escola Superior de Ciências da Saúde (ESCS)/SES/DF)</a:t>
            </a:r>
            <a:br>
              <a:rPr lang="pt-BR" sz="3600" dirty="0" smtClean="0"/>
            </a:br>
            <a:r>
              <a:rPr lang="pt-BR" sz="4000" b="1" dirty="0" smtClean="0">
                <a:solidFill>
                  <a:srgbClr val="FF0000"/>
                </a:solidFill>
              </a:rPr>
              <a:t>Caso Clínico: Leishmaniose visceral</a:t>
            </a:r>
            <a:endParaRPr lang="pt-BR" sz="40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66682" y="4278615"/>
            <a:ext cx="8825658" cy="1249347"/>
          </a:xfrm>
        </p:spPr>
        <p:txBody>
          <a:bodyPr>
            <a:no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</a:rPr>
              <a:t>Apresentação: Karina </a:t>
            </a:r>
            <a:r>
              <a:rPr lang="pt-BR" b="1" i="1" dirty="0" smtClean="0">
                <a:solidFill>
                  <a:schemeClr val="bg1"/>
                </a:solidFill>
              </a:rPr>
              <a:t>guimarães – interna medicina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pt-BR" i="1" dirty="0" smtClean="0">
                <a:solidFill>
                  <a:schemeClr val="bg1"/>
                </a:solidFill>
              </a:rPr>
              <a:t>Coordenação: </a:t>
            </a:r>
            <a:r>
              <a:rPr lang="pt-BR" i="1" dirty="0" smtClean="0">
                <a:solidFill>
                  <a:schemeClr val="bg1"/>
                </a:solidFill>
              </a:rPr>
              <a:t>Luciana sugai </a:t>
            </a:r>
            <a:endParaRPr lang="pt-BR" i="1" dirty="0" smtClean="0">
              <a:solidFill>
                <a:schemeClr val="bg1"/>
              </a:solidFill>
            </a:endParaRPr>
          </a:p>
          <a:p>
            <a:pPr algn="ctr"/>
            <a:r>
              <a:rPr lang="pt-BR" i="1" dirty="0" smtClean="0">
                <a:solidFill>
                  <a:schemeClr val="bg1"/>
                </a:solidFill>
                <a:hlinkClick r:id="rId2"/>
              </a:rPr>
              <a:t>www.paulomargotto.com.br</a:t>
            </a:r>
            <a:r>
              <a:rPr lang="pt-BR" i="1" dirty="0" smtClean="0">
                <a:solidFill>
                  <a:schemeClr val="bg1"/>
                </a:solidFill>
              </a:rPr>
              <a:t> (em Pediatria-ESCS-2013)</a:t>
            </a:r>
          </a:p>
          <a:p>
            <a:pPr algn="ctr"/>
            <a:r>
              <a:rPr lang="pt-BR" i="1" dirty="0" smtClean="0">
                <a:solidFill>
                  <a:schemeClr val="bg1"/>
                </a:solidFill>
              </a:rPr>
              <a:t>Brasília</a:t>
            </a:r>
            <a:r>
              <a:rPr lang="pt-BR" i="1" smtClean="0">
                <a:solidFill>
                  <a:schemeClr val="bg1"/>
                </a:solidFill>
              </a:rPr>
              <a:t>, 17 </a:t>
            </a:r>
            <a:r>
              <a:rPr lang="pt-BR" i="1" dirty="0" smtClean="0">
                <a:solidFill>
                  <a:schemeClr val="bg1"/>
                </a:solidFill>
              </a:rPr>
              <a:t>de outubro de 2013</a:t>
            </a:r>
            <a:endParaRPr lang="pt-BR" i="1" dirty="0">
              <a:solidFill>
                <a:schemeClr val="bg1"/>
              </a:solidFill>
            </a:endParaRPr>
          </a:p>
        </p:txBody>
      </p:sp>
      <p:pic>
        <p:nvPicPr>
          <p:cNvPr id="4" name="Picture 7" descr="dfsfdfsf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8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s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9473" y="4244043"/>
            <a:ext cx="2832467" cy="21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731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b="1" dirty="0" smtClean="0"/>
              <a:t>PSI-      Identificação e QP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dirty="0" smtClean="0"/>
              <a:t>MRL,  </a:t>
            </a:r>
            <a:r>
              <a:rPr lang="pt-BR" sz="2000" b="1" dirty="0"/>
              <a:t>5 anos, 23 Kg, natural, residente e procedente de Unaí/MG</a:t>
            </a:r>
            <a:r>
              <a:rPr lang="pt-BR" sz="2000" b="1" dirty="0" smtClean="0"/>
              <a:t>.</a:t>
            </a:r>
          </a:p>
          <a:p>
            <a:pPr marL="0" indent="0">
              <a:buNone/>
            </a:pPr>
            <a:endParaRPr lang="pt-BR" sz="2000" b="1" dirty="0"/>
          </a:p>
          <a:p>
            <a:r>
              <a:rPr lang="pt-BR" sz="2000" b="1" dirty="0"/>
              <a:t>Informante: Avó - </a:t>
            </a:r>
            <a:r>
              <a:rPr lang="pt-BR" sz="2000" b="1" dirty="0" smtClean="0"/>
              <a:t> </a:t>
            </a:r>
            <a:r>
              <a:rPr lang="pt-BR" sz="2000" b="1" dirty="0"/>
              <a:t>(regular informante</a:t>
            </a:r>
            <a:r>
              <a:rPr lang="pt-BR" dirty="0"/>
              <a:t>). </a:t>
            </a:r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r>
              <a:rPr lang="pt-BR" sz="2000" b="1" dirty="0" smtClean="0"/>
              <a:t>QP: “ Inchaço no rosto com gripe” há 2 meses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97491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800" b="1" dirty="0" smtClean="0"/>
              <a:t>HDA</a:t>
            </a:r>
            <a:endParaRPr lang="pt-BR" sz="4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70864" y="2371680"/>
            <a:ext cx="8825659" cy="3416300"/>
          </a:xfrm>
        </p:spPr>
        <p:txBody>
          <a:bodyPr>
            <a:noAutofit/>
          </a:bodyPr>
          <a:lstStyle/>
          <a:p>
            <a:r>
              <a:rPr lang="pt-BR" sz="2400" b="1" dirty="0"/>
              <a:t>Trata-se de criança de 5 anos de idade, com história de picos febris diários há mais de 20 dias, de até 39ºC, acompanhada de tosse, sintomas gripais inespecíficos, evoluindo com prostração, palidez cutânea e adinamia com o passar do tempo. Segundo informa a avó, a criança passou por pelo menos 4 atendimentos médicos na cidade de origem, com diagnósticos de virose, gripe, etc., tendo feito uso de Amoxicilina, Nimesulida, Dipirona, Paracetamol, Ibuprofeno, Prednisolona, Decongex, sem melhora. </a:t>
            </a:r>
          </a:p>
        </p:txBody>
      </p:sp>
    </p:spTree>
    <p:extLst>
      <p:ext uri="{BB962C8B-B14F-4D97-AF65-F5344CB8AC3E}">
        <p14:creationId xmlns:p14="http://schemas.microsoft.com/office/powerpoint/2010/main" val="89669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Antecedentes Fisiológicos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318197"/>
            <a:ext cx="8825659" cy="4198513"/>
          </a:xfrm>
        </p:spPr>
        <p:txBody>
          <a:bodyPr>
            <a:normAutofit/>
          </a:bodyPr>
          <a:lstStyle/>
          <a:p>
            <a:r>
              <a:rPr lang="pt-BR" sz="2200" b="1" dirty="0" smtClean="0"/>
              <a:t>Criança </a:t>
            </a:r>
            <a:r>
              <a:rPr lang="pt-BR" sz="2200" b="1" dirty="0"/>
              <a:t>nascida de parto cesáreo, a termo (sic</a:t>
            </a:r>
            <a:r>
              <a:rPr lang="pt-BR" sz="2200" b="1" dirty="0" smtClean="0"/>
              <a:t>), </a:t>
            </a:r>
            <a:r>
              <a:rPr lang="pt-BR" sz="2200" b="1" dirty="0"/>
              <a:t>apresentação pélvica e sem passagem. </a:t>
            </a:r>
            <a:endParaRPr lang="pt-BR" sz="2200" b="1" dirty="0" smtClean="0"/>
          </a:p>
          <a:p>
            <a:r>
              <a:rPr lang="pt-BR" sz="2200" b="1" dirty="0" smtClean="0"/>
              <a:t>Peso </a:t>
            </a:r>
            <a:r>
              <a:rPr lang="pt-BR" sz="2200" b="1" dirty="0"/>
              <a:t>ao nascer de 3.350g, 52 cm, segundo informações do cartão da criança. </a:t>
            </a:r>
            <a:endParaRPr lang="pt-BR" sz="2200" b="1" dirty="0" smtClean="0"/>
          </a:p>
          <a:p>
            <a:r>
              <a:rPr lang="pt-BR" sz="2200" b="1" dirty="0" smtClean="0"/>
              <a:t>Não </a:t>
            </a:r>
            <a:r>
              <a:rPr lang="pt-BR" sz="2200" b="1" dirty="0"/>
              <a:t>há informação de índice de Apgar; a avó informa que a criança nasceu "pretinha" devido demora na interrupção da gestação, programada para via vaginal (sic). A avó informa que a criança recebeu alta hospitalar precoce, não necessitou manobras de reanimação nem fototerapia</a:t>
            </a:r>
            <a:r>
              <a:rPr lang="pt-BR" sz="2200" b="1" dirty="0" smtClean="0"/>
              <a:t>.</a:t>
            </a:r>
          </a:p>
          <a:p>
            <a:r>
              <a:rPr lang="pt-BR" sz="2200" b="1" dirty="0" smtClean="0"/>
              <a:t>Desenvolvimento </a:t>
            </a:r>
            <a:r>
              <a:rPr lang="pt-BR" sz="2200" b="1" dirty="0"/>
              <a:t>neuropsicomotor adequado para a idade, com marcos do desenvolvimento no tempo correto (sic).</a:t>
            </a:r>
          </a:p>
        </p:txBody>
      </p:sp>
    </p:spTree>
    <p:extLst>
      <p:ext uri="{BB962C8B-B14F-4D97-AF65-F5344CB8AC3E}">
        <p14:creationId xmlns:p14="http://schemas.microsoft.com/office/powerpoint/2010/main" val="946092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Antecedentes Patológicos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b="1" dirty="0" smtClean="0"/>
              <a:t>criança </a:t>
            </a:r>
            <a:r>
              <a:rPr lang="pt-BR" sz="2400" b="1" dirty="0"/>
              <a:t>tem laringite recorrente, desencadeada por viradas climáticas. </a:t>
            </a:r>
            <a:endParaRPr lang="pt-BR" sz="2400" b="1" dirty="0" smtClean="0"/>
          </a:p>
          <a:p>
            <a:r>
              <a:rPr lang="pt-BR" sz="2400" b="1" dirty="0" smtClean="0"/>
              <a:t>Nega </a:t>
            </a:r>
            <a:r>
              <a:rPr lang="pt-BR" sz="2400" b="1" dirty="0"/>
              <a:t>alergias a medicamentos ou outras doenças alérgicas e patologias de base. </a:t>
            </a:r>
            <a:endParaRPr lang="pt-BR" sz="2400" b="1" dirty="0" smtClean="0"/>
          </a:p>
          <a:p>
            <a:pPr marL="0" indent="0">
              <a:buNone/>
            </a:pPr>
            <a:r>
              <a:rPr lang="pt-BR" sz="2400" b="1" dirty="0" smtClean="0"/>
              <a:t>-Familiares</a:t>
            </a:r>
          </a:p>
          <a:p>
            <a:r>
              <a:rPr lang="pt-BR" sz="2400" b="1" dirty="0" smtClean="0"/>
              <a:t>Mãe</a:t>
            </a:r>
            <a:r>
              <a:rPr lang="pt-BR" sz="2400" b="1" dirty="0"/>
              <a:t>, hígida, no momento gestante no 4º mês, não etilista ou tabagista. Pai, hígido, não tabagista ou etilista.</a:t>
            </a:r>
            <a:r>
              <a:rPr lang="pt-BR" b="1" dirty="0"/>
              <a:t> </a:t>
            </a:r>
            <a:endParaRPr lang="pt-BR" b="1" dirty="0" smtClean="0"/>
          </a:p>
        </p:txBody>
      </p:sp>
    </p:spTree>
    <p:extLst>
      <p:ext uri="{BB962C8B-B14F-4D97-AF65-F5344CB8AC3E}">
        <p14:creationId xmlns:p14="http://schemas.microsoft.com/office/powerpoint/2010/main" val="4263279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1086952"/>
          </a:xfrm>
        </p:spPr>
        <p:txBody>
          <a:bodyPr/>
          <a:lstStyle/>
          <a:p>
            <a:pPr algn="ctr"/>
            <a:r>
              <a:rPr lang="pt-BR" sz="4000" b="1" dirty="0" smtClean="0"/>
              <a:t>Hábitos de Vida e Condições Socioeconomicas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b="1" dirty="0"/>
              <a:t>Coabitam pais e a criança em casa de alvenaria, com saneamento básico completo, sendo a água de consumo da família mineral</a:t>
            </a:r>
            <a:r>
              <a:rPr lang="pt-BR" sz="2400" b="1" dirty="0" smtClean="0"/>
              <a:t>.</a:t>
            </a:r>
          </a:p>
          <a:p>
            <a:r>
              <a:rPr lang="pt-BR" sz="2400" b="1" dirty="0" smtClean="0"/>
              <a:t> </a:t>
            </a:r>
            <a:r>
              <a:rPr lang="pt-BR" sz="2400" b="1" dirty="0"/>
              <a:t>Informa a avó que possuem um cão e um gato, </a:t>
            </a:r>
            <a:r>
              <a:rPr lang="pt-BR" sz="2400" b="1" dirty="0" smtClean="0"/>
              <a:t>vacinados.</a:t>
            </a:r>
            <a:endParaRPr lang="pt-BR" sz="2400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4039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dirty="0" smtClean="0"/>
              <a:t>Exame Físico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292439"/>
            <a:ext cx="8825659" cy="4353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dirty="0" smtClean="0"/>
              <a:t>- </a:t>
            </a:r>
            <a:r>
              <a:rPr lang="pt-BR" sz="2400" b="1" dirty="0"/>
              <a:t>BEG/REG, </a:t>
            </a:r>
            <a:r>
              <a:rPr lang="pt-BR" sz="2400" b="1" dirty="0" smtClean="0"/>
              <a:t>eupneica</a:t>
            </a:r>
            <a:r>
              <a:rPr lang="pt-BR" sz="2400" b="1" dirty="0"/>
              <a:t>, palidez cutânea importante, hipocorada +/4+, hidratada, anictérica, acianótica, afebril, ativa, reativa ao manuseio, colaborando ao exame, embora </a:t>
            </a:r>
            <a:r>
              <a:rPr lang="pt-BR" sz="2400" b="1" dirty="0" smtClean="0"/>
              <a:t>retraída; edema periocular</a:t>
            </a:r>
          </a:p>
          <a:p>
            <a:pPr marL="0" indent="0">
              <a:buNone/>
            </a:pPr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/>
              <a:t>- ACV: RCR, 2T, BNF, sem sopros, FC: 127 bpm</a:t>
            </a:r>
            <a:r>
              <a:rPr lang="pt-BR" sz="2400" b="1" dirty="0" smtClean="0"/>
              <a:t>.</a:t>
            </a:r>
          </a:p>
          <a:p>
            <a:pPr marL="0" indent="0">
              <a:buNone/>
            </a:pPr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/>
              <a:t>- AR: MV fisiológico, sem ruídos adventícios, Sat O2 95% AA, FR 21 irpm.</a:t>
            </a:r>
            <a:br>
              <a:rPr lang="pt-BR" sz="2400" b="1" dirty="0"/>
            </a:b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952493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sz="2400" b="1" dirty="0"/>
              <a:t>-</a:t>
            </a:r>
            <a:r>
              <a:rPr lang="pt-BR" sz="2400" b="1" dirty="0" smtClean="0"/>
              <a:t>ABD</a:t>
            </a:r>
            <a:r>
              <a:rPr lang="pt-BR" sz="2400" b="1" dirty="0"/>
              <a:t>: Globoso, RHA +, leve resistência de parede, indolor, figado palpável a 4cm do RCD e baco palpável a 8-9cm RCE. Edema de parede abdominal</a:t>
            </a:r>
            <a:r>
              <a:rPr lang="pt-BR" sz="2400" b="1" dirty="0" smtClean="0"/>
              <a:t>.</a:t>
            </a:r>
          </a:p>
          <a:p>
            <a:pPr marL="0" indent="0">
              <a:buNone/>
            </a:pPr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/>
              <a:t>- Extremidades bem perfundidas e sem edema</a:t>
            </a:r>
            <a:r>
              <a:rPr lang="pt-BR" sz="2400" b="1" dirty="0" smtClean="0"/>
              <a:t>.</a:t>
            </a:r>
          </a:p>
          <a:p>
            <a:pPr marL="0" indent="0">
              <a:buNone/>
            </a:pPr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/>
              <a:t>- Oroscopia: Sem </a:t>
            </a:r>
            <a:r>
              <a:rPr lang="pt-BR" sz="2400" b="1" dirty="0" smtClean="0"/>
              <a:t>alterações</a:t>
            </a:r>
          </a:p>
          <a:p>
            <a:pPr marL="0" indent="0">
              <a:buNone/>
            </a:pPr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/>
              <a:t>- SNC: Livre; ausência de sinais meníngeos</a:t>
            </a:r>
            <a:r>
              <a:rPr lang="pt-BR" sz="2800" b="1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7573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b="1" dirty="0" smtClean="0"/>
              <a:t>EVOLUÇÃO DOS EXAMES LABORATORIAIS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395470"/>
            <a:ext cx="8825659" cy="42629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b="1" dirty="0"/>
              <a:t>06/09/2013 (UNAÍ): Hem 4,09 Hb </a:t>
            </a:r>
            <a:r>
              <a:rPr lang="pt-BR" b="1" dirty="0">
                <a:solidFill>
                  <a:schemeClr val="accent3"/>
                </a:solidFill>
              </a:rPr>
              <a:t>10,3</a:t>
            </a:r>
            <a:r>
              <a:rPr lang="pt-BR" b="1" dirty="0"/>
              <a:t> Ht 30,0 Leu </a:t>
            </a:r>
            <a:r>
              <a:rPr lang="pt-BR" b="1" dirty="0">
                <a:solidFill>
                  <a:schemeClr val="accent3"/>
                </a:solidFill>
              </a:rPr>
              <a:t>9.400</a:t>
            </a:r>
            <a:r>
              <a:rPr lang="pt-BR" b="1" dirty="0"/>
              <a:t> Seg 50 Bast 1 Linf 48 Mono 1 Plaq </a:t>
            </a:r>
            <a:r>
              <a:rPr lang="pt-BR" b="1" dirty="0">
                <a:solidFill>
                  <a:schemeClr val="accent3"/>
                </a:solidFill>
              </a:rPr>
              <a:t>171.000</a:t>
            </a:r>
            <a:r>
              <a:rPr lang="pt-BR" b="1" dirty="0"/>
              <a:t> / EAS pH 6,5 3 leuco/campo flora ++.</a:t>
            </a:r>
          </a:p>
          <a:p>
            <a:pPr marL="0" indent="0">
              <a:buNone/>
            </a:pPr>
            <a:r>
              <a:rPr lang="pt-BR" b="1" dirty="0"/>
              <a:t/>
            </a:r>
            <a:br>
              <a:rPr lang="pt-BR" b="1" dirty="0"/>
            </a:br>
            <a:r>
              <a:rPr lang="pt-BR" b="1" dirty="0"/>
              <a:t>- 10/09/2013 (UNAÍ): Hem 3,81 </a:t>
            </a:r>
            <a:r>
              <a:rPr lang="pt-BR" b="1" dirty="0">
                <a:solidFill>
                  <a:srgbClr val="FF0000"/>
                </a:solidFill>
              </a:rPr>
              <a:t>Hb 9,5 </a:t>
            </a:r>
            <a:r>
              <a:rPr lang="pt-BR" b="1" dirty="0"/>
              <a:t>Ht 28,0 </a:t>
            </a:r>
            <a:r>
              <a:rPr lang="pt-BR" b="1" dirty="0">
                <a:solidFill>
                  <a:srgbClr val="FF0000"/>
                </a:solidFill>
              </a:rPr>
              <a:t>Leu 6.900 </a:t>
            </a:r>
            <a:r>
              <a:rPr lang="pt-BR" b="1" dirty="0"/>
              <a:t>Seg 33 Bast 16 Linf 50 Mono 1 </a:t>
            </a:r>
            <a:r>
              <a:rPr lang="pt-BR" b="1" dirty="0">
                <a:solidFill>
                  <a:srgbClr val="FF0000"/>
                </a:solidFill>
              </a:rPr>
              <a:t>Plaq 85.000 </a:t>
            </a:r>
            <a:r>
              <a:rPr lang="pt-BR" b="1" dirty="0"/>
              <a:t>/ ASLO 71 / PCR 3,8 (VR 8 mg/dL) / VHS 4mm/11 mm / EAS pH 5,0 l2 leuco/campo flora + / Urocultura negativa </a:t>
            </a:r>
            <a:endParaRPr lang="pt-BR" sz="1600" dirty="0"/>
          </a:p>
          <a:p>
            <a:endParaRPr lang="pt-BR" dirty="0" smtClean="0"/>
          </a:p>
          <a:p>
            <a:r>
              <a:rPr lang="pt-BR" b="1" dirty="0" smtClean="0"/>
              <a:t>Novos Exames 2° DIH : </a:t>
            </a:r>
            <a:r>
              <a:rPr lang="pt-BR" sz="1900" b="1" dirty="0">
                <a:solidFill>
                  <a:srgbClr val="7030A0"/>
                </a:solidFill>
              </a:rPr>
              <a:t>Hb 8,4</a:t>
            </a:r>
            <a:r>
              <a:rPr lang="pt-BR" b="1" dirty="0"/>
              <a:t>/ Ht 24,2/ </a:t>
            </a:r>
            <a:r>
              <a:rPr lang="pt-BR" b="1" dirty="0">
                <a:solidFill>
                  <a:srgbClr val="7030A0"/>
                </a:solidFill>
              </a:rPr>
              <a:t>Leuco 6300</a:t>
            </a:r>
            <a:r>
              <a:rPr lang="pt-BR" b="1" dirty="0"/>
              <a:t>/ Neut 60%/ Bast 10%/ Meta 5%/ Mielo 2%/ Linf 38%/ </a:t>
            </a:r>
            <a:r>
              <a:rPr lang="pt-BR" sz="1900" b="1" dirty="0">
                <a:solidFill>
                  <a:srgbClr val="7030A0"/>
                </a:solidFill>
              </a:rPr>
              <a:t>Plq 101.000</a:t>
            </a:r>
            <a:r>
              <a:rPr lang="pt-BR" b="1" dirty="0"/>
              <a:t/>
            </a:r>
            <a:br>
              <a:rPr lang="pt-BR" b="1" dirty="0"/>
            </a:br>
            <a:r>
              <a:rPr lang="pt-BR" b="1" dirty="0"/>
              <a:t>- VHS 50</a:t>
            </a:r>
            <a:br>
              <a:rPr lang="pt-BR" b="1" dirty="0"/>
            </a:br>
            <a:r>
              <a:rPr lang="pt-BR" b="1" dirty="0"/>
              <a:t>- Bilir total 0,68/ BD 0,48/ BI 0,2</a:t>
            </a:r>
            <a:br>
              <a:rPr lang="pt-BR" b="1" dirty="0"/>
            </a:br>
            <a:r>
              <a:rPr lang="pt-BR" b="1" dirty="0"/>
              <a:t>- TGO 312/ TGP 96/ Glic 112/ Ur 28/ Cr 0,6/ Glic 112/ Amilase 40/ Na 142/ K 4</a:t>
            </a:r>
            <a:br>
              <a:rPr lang="pt-BR" b="1" dirty="0"/>
            </a:br>
            <a:r>
              <a:rPr lang="pt-BR" b="1" dirty="0"/>
              <a:t>- Prot tot 6,8/ </a:t>
            </a:r>
            <a:r>
              <a:rPr lang="pt-BR" b="1" dirty="0">
                <a:solidFill>
                  <a:srgbClr val="7030A0"/>
                </a:solidFill>
              </a:rPr>
              <a:t>Alb 3,0</a:t>
            </a:r>
            <a:r>
              <a:rPr lang="pt-BR" b="1" dirty="0"/>
              <a:t>/ </a:t>
            </a:r>
            <a:r>
              <a:rPr lang="pt-BR" b="1" dirty="0">
                <a:solidFill>
                  <a:srgbClr val="7030A0"/>
                </a:solidFill>
              </a:rPr>
              <a:t>Glob 3,8</a:t>
            </a:r>
            <a:r>
              <a:rPr lang="pt-BR" b="1" dirty="0"/>
              <a:t/>
            </a:r>
            <a:br>
              <a:rPr lang="pt-BR" b="1" dirty="0"/>
            </a:br>
            <a:r>
              <a:rPr lang="pt-BR" b="1" dirty="0"/>
              <a:t>- TAP 58,6%/ INR 1,33/ TTPa 41,3</a:t>
            </a:r>
            <a:br>
              <a:rPr lang="pt-BR" b="1" dirty="0"/>
            </a:br>
            <a:r>
              <a:rPr lang="pt-BR" b="1" dirty="0"/>
              <a:t>- EAS normal</a:t>
            </a:r>
          </a:p>
        </p:txBody>
      </p:sp>
    </p:spTree>
    <p:extLst>
      <p:ext uri="{BB962C8B-B14F-4D97-AF65-F5344CB8AC3E}">
        <p14:creationId xmlns:p14="http://schemas.microsoft.com/office/powerpoint/2010/main" val="1461497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EVOLUÇÃO CLÍNICA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/>
              <a:t>Ecografia de abdome total doa dia de 16/09/2013: </a:t>
            </a:r>
            <a:r>
              <a:rPr lang="pt-BR" sz="2000" b="1" dirty="0">
                <a:solidFill>
                  <a:srgbClr val="FF0000"/>
                </a:solidFill>
              </a:rPr>
              <a:t>hepatoesplenomegalia</a:t>
            </a:r>
            <a:r>
              <a:rPr lang="pt-BR" sz="2000" b="1" dirty="0"/>
              <a:t> e pequena </a:t>
            </a:r>
            <a:r>
              <a:rPr lang="pt-BR" sz="2000" b="1" dirty="0">
                <a:solidFill>
                  <a:srgbClr val="FF0000"/>
                </a:solidFill>
              </a:rPr>
              <a:t>ascite</a:t>
            </a:r>
            <a:r>
              <a:rPr lang="pt-BR" sz="2000" b="1" dirty="0"/>
              <a:t>.</a:t>
            </a:r>
            <a:br>
              <a:rPr lang="pt-BR" sz="2000" b="1" dirty="0"/>
            </a:br>
            <a:r>
              <a:rPr lang="pt-BR" sz="2000" b="1" dirty="0"/>
              <a:t>.</a:t>
            </a:r>
            <a:br>
              <a:rPr lang="pt-BR" sz="2000" b="1" dirty="0"/>
            </a:br>
            <a:r>
              <a:rPr lang="pt-BR" sz="2000" b="1" dirty="0"/>
              <a:t>Mãe refere que a criança apresente uma moderada coceira após uso de medicamentos prescritos e </a:t>
            </a:r>
            <a:r>
              <a:rPr lang="pt-BR" sz="2000" b="1" dirty="0" smtClean="0"/>
              <a:t>que melhora  espontaneamente</a:t>
            </a:r>
            <a:r>
              <a:rPr lang="pt-BR" sz="2000" b="1" dirty="0"/>
              <a:t>, diz sono prejudicado porque a filha </a:t>
            </a:r>
            <a:r>
              <a:rPr lang="pt-BR" sz="2000" b="1" dirty="0">
                <a:solidFill>
                  <a:srgbClr val="FF0000"/>
                </a:solidFill>
              </a:rPr>
              <a:t>sangrou </a:t>
            </a:r>
            <a:r>
              <a:rPr lang="pt-BR" sz="2000" b="1" dirty="0" smtClean="0"/>
              <a:t>pelo nariz varias vezes a noite, </a:t>
            </a:r>
            <a:r>
              <a:rPr lang="pt-BR" sz="2000" b="1" dirty="0"/>
              <a:t>afirma ótima aceitação da dieta, e disse que a filha esta sem eliminações de urina e fezes desde </a:t>
            </a:r>
            <a:r>
              <a:rPr lang="pt-BR" sz="2000" b="1" dirty="0" smtClean="0"/>
              <a:t>ontem</a:t>
            </a:r>
            <a:r>
              <a:rPr lang="pt-BR" sz="2000" b="1" dirty="0"/>
              <a:t>.</a:t>
            </a:r>
            <a:br>
              <a:rPr lang="pt-BR" sz="2000" b="1" dirty="0"/>
            </a:br>
            <a:r>
              <a:rPr lang="pt-BR" dirty="0"/>
              <a:t>.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3352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EVOLUÇÃO CLÍNICA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254500"/>
          </a:xfrm>
        </p:spPr>
        <p:txBody>
          <a:bodyPr>
            <a:normAutofit fontScale="85000" lnSpcReduction="20000"/>
          </a:bodyPr>
          <a:lstStyle/>
          <a:p>
            <a:r>
              <a:rPr lang="pt-BR" sz="2600" b="1" dirty="0"/>
              <a:t>Ao </a:t>
            </a:r>
            <a:r>
              <a:rPr lang="pt-BR" sz="2600" b="1" dirty="0" smtClean="0"/>
              <a:t>exame:Criança </a:t>
            </a:r>
            <a:r>
              <a:rPr lang="pt-BR" sz="2600" b="1" dirty="0"/>
              <a:t>em REG, Corada, Hidratada, Acianótica, Anictérica, Eupneica, Afebril</a:t>
            </a:r>
            <a:r>
              <a:rPr lang="pt-BR" sz="2600" b="1" dirty="0" smtClean="0"/>
              <a:t>.</a:t>
            </a:r>
          </a:p>
          <a:p>
            <a:pPr marL="0" indent="0">
              <a:buNone/>
            </a:pPr>
            <a:r>
              <a:rPr lang="pt-BR" sz="2600" b="1" dirty="0" smtClean="0"/>
              <a:t>..</a:t>
            </a:r>
            <a:r>
              <a:rPr lang="pt-BR" sz="2600" b="1" dirty="0"/>
              <a:t/>
            </a:r>
            <a:br>
              <a:rPr lang="pt-BR" sz="2600" b="1" dirty="0"/>
            </a:br>
            <a:r>
              <a:rPr lang="pt-BR" sz="2600" b="1" dirty="0"/>
              <a:t>ACV: RCR, 2T, BNF sem Sopros</a:t>
            </a:r>
            <a:br>
              <a:rPr lang="pt-BR" sz="2600" b="1" dirty="0"/>
            </a:br>
            <a:r>
              <a:rPr lang="pt-BR" sz="2600" b="1" dirty="0"/>
              <a:t>AR: MV Positivo Bilateralmente sem Ruidos Adventícios.</a:t>
            </a:r>
            <a:br>
              <a:rPr lang="pt-BR" sz="2600" b="1" dirty="0"/>
            </a:br>
            <a:r>
              <a:rPr lang="pt-BR" sz="2600" b="1" dirty="0"/>
              <a:t>AB: Abdome </a:t>
            </a:r>
            <a:r>
              <a:rPr lang="pt-BR" sz="2600" b="1" dirty="0" smtClean="0">
                <a:solidFill>
                  <a:srgbClr val="FF0000"/>
                </a:solidFill>
              </a:rPr>
              <a:t>semigloboso</a:t>
            </a:r>
            <a:r>
              <a:rPr lang="pt-BR" sz="2600" b="1" dirty="0"/>
              <a:t>, Ruidos Hidroaéreos Presentes, hipertimpânico com vícero megalias ( </a:t>
            </a:r>
            <a:r>
              <a:rPr lang="pt-BR" sz="2600" b="1" dirty="0">
                <a:solidFill>
                  <a:srgbClr val="FF0000"/>
                </a:solidFill>
              </a:rPr>
              <a:t>fígado 6 polpas digitais e baço 5 polpas digitais</a:t>
            </a:r>
            <a:r>
              <a:rPr lang="pt-BR" sz="2600" b="1" dirty="0"/>
              <a:t>, doloroso a palpação, normotenso.</a:t>
            </a:r>
            <a:br>
              <a:rPr lang="pt-BR" sz="2600" b="1" dirty="0"/>
            </a:br>
            <a:r>
              <a:rPr lang="pt-BR" sz="2600" b="1" dirty="0"/>
              <a:t>Otoscopia: muito cerumem</a:t>
            </a:r>
            <a:br>
              <a:rPr lang="pt-BR" sz="2600" b="1" dirty="0"/>
            </a:br>
            <a:r>
              <a:rPr lang="pt-BR" sz="2600" b="1" dirty="0"/>
              <a:t>Oroscopia: sem alterações;</a:t>
            </a:r>
            <a:br>
              <a:rPr lang="pt-BR" sz="2600" b="1" dirty="0"/>
            </a:br>
            <a:r>
              <a:rPr lang="pt-BR" sz="2600" b="1" dirty="0"/>
              <a:t>Rinoscopia: sem alterações;</a:t>
            </a:r>
            <a:br>
              <a:rPr lang="pt-BR" sz="2600" b="1" dirty="0"/>
            </a:br>
            <a:r>
              <a:rPr lang="pt-BR" sz="2600" b="1" dirty="0"/>
              <a:t>Pele: sem alterações, íntegra</a:t>
            </a:r>
            <a:br>
              <a:rPr lang="pt-BR" sz="2600" b="1" dirty="0"/>
            </a:br>
            <a:r>
              <a:rPr lang="pt-BR" sz="2600" b="1" dirty="0"/>
              <a:t>Genitália: normal</a:t>
            </a:r>
            <a:r>
              <a:rPr lang="pt-BR" sz="2600" dirty="0"/>
              <a:t/>
            </a:r>
            <a:br>
              <a:rPr lang="pt-BR" sz="2600" dirty="0"/>
            </a:br>
            <a:r>
              <a:rPr lang="pt-BR" sz="2600" b="1" dirty="0"/>
              <a:t>SNC: Nuca livre de sinais meníngeos pupilas foto reagentes.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31508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dirty="0" smtClean="0"/>
              <a:t>LISTA DE PROBLEMAS 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b="1" dirty="0" smtClean="0"/>
              <a:t>Síndrome Febril há 20 dias</a:t>
            </a:r>
            <a:endParaRPr lang="pt-BR" sz="2400" b="1" dirty="0"/>
          </a:p>
          <a:p>
            <a:r>
              <a:rPr lang="pt-BR" sz="2400" b="1" dirty="0" smtClean="0"/>
              <a:t>Hepatoesplenomegalia de grande monta</a:t>
            </a:r>
            <a:endParaRPr lang="pt-BR" sz="2400" b="1" dirty="0"/>
          </a:p>
          <a:p>
            <a:r>
              <a:rPr lang="pt-BR" sz="2400" b="1" dirty="0" smtClean="0"/>
              <a:t>Regular estado geral</a:t>
            </a:r>
            <a:endParaRPr lang="pt-BR" sz="2400" b="1" dirty="0"/>
          </a:p>
          <a:p>
            <a:r>
              <a:rPr lang="pt-BR" sz="2400" b="1" dirty="0" smtClean="0"/>
              <a:t>Edema</a:t>
            </a:r>
          </a:p>
          <a:p>
            <a:r>
              <a:rPr lang="pt-BR" sz="2400" b="1" dirty="0" smtClean="0"/>
              <a:t>Hemograma com tendência a queda </a:t>
            </a:r>
          </a:p>
          <a:p>
            <a:r>
              <a:rPr lang="pt-BR" sz="2400" b="1" dirty="0" smtClean="0"/>
              <a:t>Epistaxe</a:t>
            </a:r>
          </a:p>
          <a:p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80804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6813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9600" b="1" dirty="0" smtClean="0"/>
              <a:t>O que fazer??</a:t>
            </a:r>
          </a:p>
          <a:p>
            <a:pPr marL="0" indent="0" algn="ctr">
              <a:buNone/>
            </a:pPr>
            <a:endParaRPr lang="pt-BR" sz="3200" b="1" dirty="0" smtClean="0"/>
          </a:p>
          <a:p>
            <a:pPr marL="0" indent="0" algn="ctr">
              <a:buNone/>
            </a:pPr>
            <a:r>
              <a:rPr lang="pt-BR" sz="3200" b="1" dirty="0" smtClean="0"/>
              <a:t>Hipóteses diagnosticas?</a:t>
            </a:r>
          </a:p>
          <a:p>
            <a:pPr marL="0" indent="0" algn="ctr">
              <a:buNone/>
            </a:pPr>
            <a:r>
              <a:rPr lang="pt-BR" sz="3200" b="1" dirty="0" smtClean="0"/>
              <a:t>Conduta?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989124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Diagnostico Diferencial das Principais síndromes febris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Febre Tifóide</a:t>
            </a:r>
          </a:p>
          <a:p>
            <a:r>
              <a:rPr lang="pt-BR" sz="2000" b="1" dirty="0" smtClean="0"/>
              <a:t>Malária</a:t>
            </a:r>
          </a:p>
          <a:p>
            <a:r>
              <a:rPr lang="pt-BR" sz="2000" b="1" dirty="0" smtClean="0"/>
              <a:t>Endocardite Infecciosa</a:t>
            </a:r>
          </a:p>
          <a:p>
            <a:r>
              <a:rPr lang="pt-BR" sz="2000" b="1" dirty="0"/>
              <a:t>Leishmaniose visceral</a:t>
            </a:r>
          </a:p>
          <a:p>
            <a:r>
              <a:rPr lang="pt-BR" sz="2000" b="1" dirty="0" smtClean="0"/>
              <a:t>Enterobacteriose septicêmica prolongada/ esquistossomose</a:t>
            </a:r>
          </a:p>
        </p:txBody>
      </p:sp>
    </p:spTree>
    <p:extLst>
      <p:ext uri="{BB962C8B-B14F-4D97-AF65-F5344CB8AC3E}">
        <p14:creationId xmlns:p14="http://schemas.microsoft.com/office/powerpoint/2010/main" val="393519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Febre Tifóide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i="1" dirty="0" smtClean="0"/>
              <a:t>Salmonella typhi </a:t>
            </a:r>
            <a:r>
              <a:rPr lang="pt-BR" sz="2000" b="1" dirty="0" smtClean="0"/>
              <a:t>e </a:t>
            </a:r>
            <a:r>
              <a:rPr lang="pt-BR" sz="2000" b="1" i="1" dirty="0" smtClean="0"/>
              <a:t>S. paratyphi</a:t>
            </a:r>
            <a:r>
              <a:rPr lang="pt-BR" sz="2000" b="1" dirty="0" smtClean="0"/>
              <a:t> </a:t>
            </a:r>
            <a:r>
              <a:rPr lang="pt-BR" sz="2000" b="1" dirty="0" smtClean="0"/>
              <a:t>infectam placas de Peyer</a:t>
            </a:r>
          </a:p>
          <a:p>
            <a:r>
              <a:rPr lang="pt-BR" sz="2000" b="1" dirty="0" smtClean="0"/>
              <a:t>Transmissão oral-fecal – relação com mas condições de higiene e idade do paciente</a:t>
            </a:r>
          </a:p>
          <a:p>
            <a:r>
              <a:rPr lang="pt-BR" sz="2000" b="1" dirty="0" smtClean="0"/>
              <a:t>Quadro clínico agudo: febre alta, cefaleia, prostração intensa, diarréia em “sopa de ervilha” , hepatoesplenomegalia leve a moderada, roséolas tificas</a:t>
            </a:r>
          </a:p>
          <a:p>
            <a:r>
              <a:rPr lang="pt-BR" sz="2000" b="1" dirty="0" smtClean="0"/>
              <a:t>Laboratório: Leucopenia com desvio a E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951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Malária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i="1" dirty="0" smtClean="0"/>
              <a:t>Plasmodium sp</a:t>
            </a:r>
          </a:p>
          <a:p>
            <a:r>
              <a:rPr lang="pt-BR" sz="2000" b="1" dirty="0" smtClean="0"/>
              <a:t>Transmissão por mosquito anófeles</a:t>
            </a:r>
          </a:p>
          <a:p>
            <a:r>
              <a:rPr lang="pt-BR" sz="2000" b="1" dirty="0" smtClean="0"/>
              <a:t>Área endêmica norte Brasil</a:t>
            </a:r>
          </a:p>
          <a:p>
            <a:r>
              <a:rPr lang="pt-BR" sz="2000" b="1" dirty="0" smtClean="0"/>
              <a:t>Quadro </a:t>
            </a:r>
            <a:r>
              <a:rPr lang="pt-BR" sz="2000" b="1" dirty="0" smtClean="0"/>
              <a:t>Clínico</a:t>
            </a:r>
            <a:r>
              <a:rPr lang="pt-BR" sz="2000" b="1" dirty="0" smtClean="0"/>
              <a:t>: febre com periodicidade, calafrios, sudorese, hepatoesplenomegalia, palidez cutâneo mucosa, icterícia (34%), vômitos ,cefaleia ,diarreia</a:t>
            </a:r>
          </a:p>
          <a:p>
            <a:r>
              <a:rPr lang="pt-BR" sz="2000" b="1" dirty="0" smtClean="0"/>
              <a:t>Laboratorio: anemia, leucopenia, hiperbilirrubinemia indireta, aumento LDH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6009598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Endocardite Infecciosa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Germes – S</a:t>
            </a:r>
            <a:r>
              <a:rPr lang="pt-BR" sz="2000" b="1" i="1" dirty="0" smtClean="0"/>
              <a:t>. aureus</a:t>
            </a:r>
            <a:r>
              <a:rPr lang="pt-BR" sz="2000" b="1" dirty="0" smtClean="0"/>
              <a:t>, enterobactérias, fungos</a:t>
            </a:r>
          </a:p>
          <a:p>
            <a:r>
              <a:rPr lang="pt-BR" sz="2000" b="1" dirty="0" smtClean="0"/>
              <a:t>Antecedente de doença cardíaca/cirurgia e alterações típicas do exame físico</a:t>
            </a:r>
          </a:p>
          <a:p>
            <a:r>
              <a:rPr lang="pt-BR" sz="2000" b="1" dirty="0" smtClean="0"/>
              <a:t>Alteracoes cutâneas - embolização</a:t>
            </a:r>
          </a:p>
          <a:p>
            <a:r>
              <a:rPr lang="pt-BR" sz="2000" b="1" dirty="0" smtClean="0"/>
              <a:t>Esplenomegalia pequena a moderada</a:t>
            </a:r>
          </a:p>
          <a:p>
            <a:r>
              <a:rPr lang="pt-BR" sz="2000" b="1" dirty="0" smtClean="0"/>
              <a:t>Laboratório: anemia leve, leucocitose com desvio a esquerda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30273772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b="1" dirty="0" smtClean="0"/>
              <a:t>Enterobacteriose Septicemica Prolongada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Gram negativos entéricos + </a:t>
            </a:r>
            <a:r>
              <a:rPr lang="pt-BR" sz="2000" b="1" i="1" dirty="0" smtClean="0"/>
              <a:t>Schistossoma mansoni</a:t>
            </a:r>
          </a:p>
          <a:p>
            <a:r>
              <a:rPr lang="pt-BR" sz="2000" b="1" dirty="0" smtClean="0"/>
              <a:t>Circulação venosa mesentérica</a:t>
            </a:r>
          </a:p>
          <a:p>
            <a:r>
              <a:rPr lang="pt-BR" sz="2000" b="1" dirty="0" smtClean="0"/>
              <a:t>Repercussões: hipertensão porta, hepatoesplenomegalia e hiperplasia reativa estimulada pela bacteremia</a:t>
            </a:r>
          </a:p>
          <a:p>
            <a:r>
              <a:rPr lang="pt-BR" sz="2000" b="1" dirty="0" smtClean="0"/>
              <a:t>Lobo esquerdo do fígado maior</a:t>
            </a:r>
          </a:p>
          <a:p>
            <a:r>
              <a:rPr lang="pt-BR" sz="2000" b="1" dirty="0" smtClean="0"/>
              <a:t>Laboratório: leucocitose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10679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Leishmaniose Visceral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Leishmanian donovani</a:t>
            </a:r>
          </a:p>
          <a:p>
            <a:r>
              <a:rPr lang="pt-BR" sz="2000" b="1" dirty="0" smtClean="0"/>
              <a:t>Quadro </a:t>
            </a:r>
            <a:r>
              <a:rPr lang="pt-BR" sz="2000" b="1" dirty="0" smtClean="0"/>
              <a:t>Clínico</a:t>
            </a:r>
            <a:r>
              <a:rPr lang="pt-BR" sz="2000" b="1" dirty="0" smtClean="0"/>
              <a:t>: febrícula,tosse seca,”virose prolongada”, adinamia, diarreia, hepatoesplenomegalia</a:t>
            </a:r>
          </a:p>
          <a:p>
            <a:r>
              <a:rPr lang="pt-BR" sz="2000" b="1" dirty="0" smtClean="0"/>
              <a:t>Laboratorio: pancitopenia, hipoalbuminemia com gamaglobulinemia policlonal, discreta elevação transaminases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555421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Relembrando ...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351314"/>
            <a:ext cx="8825659" cy="36684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06/09/2013 (UNAÍ): Hem 4,09 Hb </a:t>
            </a:r>
            <a:r>
              <a:rPr lang="pt-BR" b="1" dirty="0" smtClean="0">
                <a:solidFill>
                  <a:schemeClr val="accent3"/>
                </a:solidFill>
              </a:rPr>
              <a:t>10,3</a:t>
            </a:r>
            <a:r>
              <a:rPr lang="pt-BR" b="1" dirty="0" smtClean="0"/>
              <a:t> Ht 30,0 Leu </a:t>
            </a:r>
            <a:r>
              <a:rPr lang="pt-BR" b="1" dirty="0" smtClean="0">
                <a:solidFill>
                  <a:schemeClr val="accent3"/>
                </a:solidFill>
              </a:rPr>
              <a:t>9.400</a:t>
            </a:r>
            <a:r>
              <a:rPr lang="pt-BR" b="1" dirty="0" smtClean="0"/>
              <a:t> Seg 50 Bast 1 Linf 48 Mono 1 Plaq </a:t>
            </a:r>
            <a:r>
              <a:rPr lang="pt-BR" b="1" dirty="0" smtClean="0">
                <a:solidFill>
                  <a:schemeClr val="accent3"/>
                </a:solidFill>
              </a:rPr>
              <a:t>171.000</a:t>
            </a:r>
            <a:r>
              <a:rPr lang="pt-BR" b="1" dirty="0" smtClean="0"/>
              <a:t> / EAS pH 6,5 3 leuco/campo flora ++.</a:t>
            </a:r>
          </a:p>
          <a:p>
            <a:pPr marL="0" indent="0">
              <a:buNone/>
            </a:pP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- 10/09/2013 (UNAÍ): Hem 3,81 </a:t>
            </a:r>
            <a:r>
              <a:rPr lang="pt-BR" b="1" dirty="0" smtClean="0">
                <a:solidFill>
                  <a:srgbClr val="FF0000"/>
                </a:solidFill>
              </a:rPr>
              <a:t>Hb 9,5 </a:t>
            </a:r>
            <a:r>
              <a:rPr lang="pt-BR" b="1" dirty="0" smtClean="0"/>
              <a:t>Ht 28,0 </a:t>
            </a:r>
            <a:r>
              <a:rPr lang="pt-BR" b="1" dirty="0" smtClean="0">
                <a:solidFill>
                  <a:srgbClr val="FF0000"/>
                </a:solidFill>
              </a:rPr>
              <a:t>Leu 6.900 </a:t>
            </a:r>
            <a:r>
              <a:rPr lang="pt-BR" b="1" dirty="0" smtClean="0"/>
              <a:t>Seg 33 Bast 16 Linf 50 Mono 1 </a:t>
            </a:r>
            <a:r>
              <a:rPr lang="pt-BR" b="1" dirty="0" smtClean="0">
                <a:solidFill>
                  <a:srgbClr val="FF0000"/>
                </a:solidFill>
              </a:rPr>
              <a:t>Plaq 85.000 </a:t>
            </a:r>
            <a:r>
              <a:rPr lang="pt-BR" b="1" dirty="0" smtClean="0"/>
              <a:t>/ ASLO 71 / PCR 3,8 (VR 8 mg/dL) / VHS 4mm/11 mm / EAS pH 5,0 l2 leuco/campo flora + / Urocultura negativa </a:t>
            </a:r>
            <a:endParaRPr lang="pt-BR" sz="1600" dirty="0" smtClean="0"/>
          </a:p>
          <a:p>
            <a:endParaRPr lang="pt-BR" dirty="0" smtClean="0"/>
          </a:p>
          <a:p>
            <a:r>
              <a:rPr lang="pt-BR" b="1" dirty="0" smtClean="0"/>
              <a:t>Novos Exames 2° DIH : </a:t>
            </a:r>
            <a:r>
              <a:rPr lang="pt-BR" sz="1900" b="1" dirty="0" smtClean="0">
                <a:solidFill>
                  <a:srgbClr val="7030A0"/>
                </a:solidFill>
              </a:rPr>
              <a:t>Hb 8,4</a:t>
            </a:r>
            <a:r>
              <a:rPr lang="pt-BR" b="1" dirty="0" smtClean="0"/>
              <a:t>/ Ht 24,2/ </a:t>
            </a:r>
            <a:r>
              <a:rPr lang="pt-BR" b="1" dirty="0" smtClean="0">
                <a:solidFill>
                  <a:srgbClr val="7030A0"/>
                </a:solidFill>
              </a:rPr>
              <a:t>Leuco 6300</a:t>
            </a:r>
            <a:r>
              <a:rPr lang="pt-BR" b="1" dirty="0" smtClean="0"/>
              <a:t>/ Neut 60%/ Bast 10%/ Meta 5%/ Mielo 2%/ Linf 38%/ </a:t>
            </a:r>
            <a:r>
              <a:rPr lang="pt-BR" sz="1900" b="1" dirty="0" smtClean="0">
                <a:solidFill>
                  <a:srgbClr val="7030A0"/>
                </a:solidFill>
              </a:rPr>
              <a:t>Plq 101.000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- VHS 50</a:t>
            </a:r>
            <a:br>
              <a:rPr lang="pt-BR" b="1" dirty="0" smtClean="0"/>
            </a:br>
            <a:r>
              <a:rPr lang="pt-BR" b="1" dirty="0" smtClean="0"/>
              <a:t>- Bilir total 0,68/ BD 0,48/ BI 0,2</a:t>
            </a:r>
            <a:br>
              <a:rPr lang="pt-BR" b="1" dirty="0" smtClean="0"/>
            </a:br>
            <a:r>
              <a:rPr lang="pt-BR" b="1" dirty="0" smtClean="0"/>
              <a:t>- TGO 312/ TGP 96/ Glic 112/ Ur 28/ Cr 0,6/ Glic 112/ Amilase 40/ Na 142/ K 4</a:t>
            </a:r>
            <a:br>
              <a:rPr lang="pt-BR" b="1" dirty="0" smtClean="0"/>
            </a:br>
            <a:r>
              <a:rPr lang="pt-BR" b="1" dirty="0" smtClean="0"/>
              <a:t>- Prot tot 6,8/ </a:t>
            </a:r>
            <a:r>
              <a:rPr lang="pt-BR" b="1" dirty="0" smtClean="0">
                <a:solidFill>
                  <a:srgbClr val="7030A0"/>
                </a:solidFill>
              </a:rPr>
              <a:t>Alb 3,0</a:t>
            </a:r>
            <a:r>
              <a:rPr lang="pt-BR" b="1" dirty="0" smtClean="0"/>
              <a:t>/ </a:t>
            </a:r>
            <a:r>
              <a:rPr lang="pt-BR" b="1" dirty="0" smtClean="0">
                <a:solidFill>
                  <a:srgbClr val="7030A0"/>
                </a:solidFill>
              </a:rPr>
              <a:t>Glob 3,8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- TAP 58,6%/ INR 1,33/ TTPa 41,3</a:t>
            </a:r>
            <a:br>
              <a:rPr lang="pt-BR" b="1" dirty="0" smtClean="0"/>
            </a:br>
            <a:r>
              <a:rPr lang="pt-BR" b="1" dirty="0" smtClean="0"/>
              <a:t>- EAS normal</a:t>
            </a:r>
            <a:endParaRPr lang="pt-BR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Então ........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Realizado teste rápido para Calazar :</a:t>
            </a:r>
          </a:p>
          <a:p>
            <a:pPr marL="0" indent="0">
              <a:buNone/>
            </a:pPr>
            <a:r>
              <a:rPr lang="pt-BR" sz="2800" b="1" dirty="0" smtClean="0"/>
              <a:t>     </a:t>
            </a:r>
          </a:p>
          <a:p>
            <a:pPr marL="0" indent="0">
              <a:buNone/>
            </a:pPr>
            <a:r>
              <a:rPr lang="pt-BR" sz="2800" b="1" dirty="0"/>
              <a:t> </a:t>
            </a:r>
            <a:r>
              <a:rPr lang="pt-BR" sz="2800" b="1" dirty="0" smtClean="0"/>
              <a:t>                     </a:t>
            </a:r>
            <a:r>
              <a:rPr lang="pt-BR" sz="2800" b="1" dirty="0" smtClean="0">
                <a:solidFill>
                  <a:srgbClr val="FF0000"/>
                </a:solidFill>
              </a:rPr>
              <a:t>RESULTADO POSITIVO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7753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Diagnóstico Diferencial nas esplenomegalias de Grande monta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345921"/>
            <a:ext cx="9916732" cy="4415487"/>
          </a:xfrm>
        </p:spPr>
        <p:txBody>
          <a:bodyPr>
            <a:normAutofit lnSpcReduction="10000"/>
          </a:bodyPr>
          <a:lstStyle/>
          <a:p>
            <a:r>
              <a:rPr lang="pt-BR" sz="2000" b="1" dirty="0" smtClean="0"/>
              <a:t>Febre e prostração menos proeminentes</a:t>
            </a:r>
          </a:p>
          <a:p>
            <a:r>
              <a:rPr lang="pt-BR" sz="2000" b="1" dirty="0" smtClean="0"/>
              <a:t>Punção lombar</a:t>
            </a:r>
          </a:p>
          <a:p>
            <a:r>
              <a:rPr lang="pt-BR" sz="2000" b="1" dirty="0" smtClean="0"/>
              <a:t>Neoplasias Hematológicas   - LMC</a:t>
            </a:r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   - Mielofibrose idiopática</a:t>
            </a:r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   - Policitemia vera</a:t>
            </a:r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   -LLC /Leucemia de células pilosas/ Linfoma</a:t>
            </a:r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   - Mieloma </a:t>
            </a:r>
            <a:r>
              <a:rPr lang="pt-BR" sz="2000" b="1" dirty="0" smtClean="0"/>
              <a:t>Múltiplo</a:t>
            </a:r>
            <a:endParaRPr lang="pt-BR" sz="2000" b="1" dirty="0" smtClean="0"/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   - Macroglobulinemia de Waldestrom</a:t>
            </a:r>
          </a:p>
          <a:p>
            <a:pPr marL="0" indent="0">
              <a:buNone/>
            </a:pPr>
            <a:endParaRPr lang="pt-BR" sz="2000" b="1" dirty="0" smtClean="0"/>
          </a:p>
          <a:p>
            <a:r>
              <a:rPr lang="pt-BR" sz="2000" b="1" dirty="0" smtClean="0"/>
              <a:t>Doenças Reumatológicas   </a:t>
            </a:r>
            <a:r>
              <a:rPr lang="pt-BR" sz="2000" b="1" dirty="0" smtClean="0"/>
              <a:t>- Lupus Eritematoso sistêmico</a:t>
            </a:r>
          </a:p>
          <a:p>
            <a:pPr marL="0" indent="0">
              <a:buNone/>
            </a:pPr>
            <a:r>
              <a:rPr lang="pt-BR" sz="2000" b="1" dirty="0"/>
              <a:t> </a:t>
            </a:r>
            <a:r>
              <a:rPr lang="pt-BR" sz="2000" b="1" dirty="0" smtClean="0"/>
              <a:t>                                                   - Doenca de Still</a:t>
            </a:r>
          </a:p>
          <a:p>
            <a:pPr marL="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475254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dirty="0" smtClean="0"/>
              <a:t>Leishmaniose Visceral ou Calazar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dirty="0" smtClean="0"/>
              <a:t>Protozoose sistêmica febril </a:t>
            </a:r>
          </a:p>
          <a:p>
            <a:r>
              <a:rPr lang="pt-BR" sz="2000" b="1" i="1" dirty="0" smtClean="0"/>
              <a:t>Leishmania donovai </a:t>
            </a:r>
            <a:r>
              <a:rPr lang="pt-BR" sz="2000" b="1" dirty="0" smtClean="0"/>
              <a:t>– chagasi </a:t>
            </a:r>
          </a:p>
          <a:p>
            <a:r>
              <a:rPr lang="pt-BR" sz="2000" b="1" dirty="0" smtClean="0"/>
              <a:t>Vetor – mosquito birigui / palha</a:t>
            </a:r>
          </a:p>
          <a:p>
            <a:r>
              <a:rPr lang="pt-BR" sz="2000" b="1" dirty="0" smtClean="0"/>
              <a:t>Cachorro / raposa – invasão </a:t>
            </a:r>
            <a:r>
              <a:rPr lang="pt-BR" sz="2000" b="1" dirty="0" smtClean="0"/>
              <a:t>ambiente </a:t>
            </a:r>
            <a:r>
              <a:rPr lang="pt-BR" sz="2000" b="1" dirty="0" smtClean="0"/>
              <a:t>rural;</a:t>
            </a:r>
          </a:p>
          <a:p>
            <a:r>
              <a:rPr lang="pt-BR" sz="2000" b="1" dirty="0" smtClean="0"/>
              <a:t>Regiões endêmicas do pais – Nordeste( BA/PI/MA/CE)  e Minas Gerais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01188" y="2396082"/>
            <a:ext cx="23336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490247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Fisiopatologia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dirty="0" smtClean="0"/>
              <a:t>1-11/18 pessoas</a:t>
            </a:r>
          </a:p>
          <a:p>
            <a:r>
              <a:rPr lang="pt-BR" sz="2000" b="1" dirty="0" smtClean="0"/>
              <a:t>Manifestações clínicas dependente da resposta imunológica </a:t>
            </a:r>
          </a:p>
          <a:p>
            <a:r>
              <a:rPr lang="pt-BR" sz="2000" b="1" dirty="0" smtClean="0"/>
              <a:t>TH1: IL2 , INF –gama- atividade microbicida macrófagos</a:t>
            </a:r>
          </a:p>
          <a:p>
            <a:r>
              <a:rPr lang="pt-BR" sz="2000" b="1" dirty="0" smtClean="0"/>
              <a:t>Resposta frustra: multiplicação – invasão SRE- hiperplasia reativa</a:t>
            </a:r>
          </a:p>
          <a:p>
            <a:r>
              <a:rPr lang="pt-BR" sz="2000" b="1" dirty="0" smtClean="0"/>
              <a:t>TNF alfa- caquexia e febre</a:t>
            </a:r>
          </a:p>
          <a:p>
            <a:r>
              <a:rPr lang="pt-BR" sz="2000" b="1" dirty="0" smtClean="0"/>
              <a:t>Exposição antígenos – TH2- LB + hipergamaglobulinemia policlonal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66155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Formas de Apresentação da Doença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Oligossintomática: febrícula, tosse seca, adinamia, diarreia, sudorese, discreta hepatomegalia</a:t>
            </a:r>
          </a:p>
          <a:p>
            <a:pPr marL="0" indent="0">
              <a:buNone/>
            </a:pPr>
            <a:r>
              <a:rPr lang="pt-BR" sz="2000" b="1" dirty="0" smtClean="0"/>
              <a:t>-Laboratório sem grande </a:t>
            </a:r>
            <a:r>
              <a:rPr lang="pt-BR" sz="2000" b="1" dirty="0" smtClean="0"/>
              <a:t>alterações</a:t>
            </a:r>
            <a:endParaRPr lang="pt-BR" sz="2000" b="1" dirty="0" smtClean="0"/>
          </a:p>
          <a:p>
            <a:r>
              <a:rPr lang="pt-BR" sz="2000" b="1" dirty="0" smtClean="0"/>
              <a:t>Forma Aguda: febre alta, calafrios, diarreia, esplenomegalia ate 5cm RCE.</a:t>
            </a:r>
          </a:p>
          <a:p>
            <a:pPr marL="0" indent="0">
              <a:buNone/>
            </a:pPr>
            <a:r>
              <a:rPr lang="pt-BR" sz="2000" b="1" dirty="0" smtClean="0"/>
              <a:t>-Laboratório com pancitopenia</a:t>
            </a:r>
          </a:p>
        </p:txBody>
      </p:sp>
    </p:spTree>
    <p:extLst>
      <p:ext uri="{BB962C8B-B14F-4D97-AF65-F5344CB8AC3E}">
        <p14:creationId xmlns:p14="http://schemas.microsoft.com/office/powerpoint/2010/main" val="4305966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591238"/>
          </a:xfrm>
        </p:spPr>
        <p:txBody>
          <a:bodyPr>
            <a:normAutofit lnSpcReduction="10000"/>
          </a:bodyPr>
          <a:lstStyle/>
          <a:p>
            <a:r>
              <a:rPr lang="pt-BR" b="1" dirty="0"/>
              <a:t>Forma </a:t>
            </a:r>
            <a:r>
              <a:rPr lang="pt-BR" b="1" dirty="0" smtClean="0"/>
              <a:t>Crônica</a:t>
            </a:r>
            <a:r>
              <a:rPr lang="pt-BR" b="1" dirty="0"/>
              <a:t>: </a:t>
            </a:r>
            <a:endParaRPr lang="pt-BR" b="1" dirty="0" smtClean="0"/>
          </a:p>
          <a:p>
            <a:pPr marL="0" indent="0">
              <a:buNone/>
            </a:pPr>
            <a:r>
              <a:rPr lang="pt-BR" b="1" dirty="0"/>
              <a:t>-</a:t>
            </a:r>
            <a:r>
              <a:rPr lang="pt-BR" b="1" dirty="0" smtClean="0"/>
              <a:t>menores </a:t>
            </a:r>
            <a:r>
              <a:rPr lang="pt-BR" b="1" dirty="0"/>
              <a:t>de 10 anos, curso insidioso, incubação 3-8m </a:t>
            </a:r>
          </a:p>
          <a:p>
            <a:pPr marL="0" indent="0">
              <a:buNone/>
            </a:pPr>
            <a:r>
              <a:rPr lang="pt-BR" b="1" dirty="0"/>
              <a:t>-febre persistente e intermitente, tosse seca, mal estar, astenia, sintomas GI, perda ponderal, palidez cutaneomucosa, desnutrição, hepatoesplenomegalia de grande monta(&gt;5cm RCE</a:t>
            </a:r>
            <a:r>
              <a:rPr lang="pt-BR" b="1" dirty="0" smtClean="0"/>
              <a:t>)</a:t>
            </a:r>
          </a:p>
          <a:p>
            <a:pPr marL="0" indent="0">
              <a:buNone/>
            </a:pPr>
            <a:r>
              <a:rPr lang="pt-BR" b="1" dirty="0" smtClean="0"/>
              <a:t>-Laboratório: pancitopenia em grau variado (ocupação medular e hiperesplenismo)</a:t>
            </a:r>
          </a:p>
          <a:p>
            <a:pPr marL="0" indent="0">
              <a:buNone/>
            </a:pPr>
            <a:r>
              <a:rPr lang="pt-BR" b="1" dirty="0" smtClean="0"/>
              <a:t>VHS elevado</a:t>
            </a:r>
          </a:p>
          <a:p>
            <a:pPr marL="0" indent="0">
              <a:buNone/>
            </a:pPr>
            <a:r>
              <a:rPr lang="pt-BR" b="1" dirty="0" smtClean="0"/>
              <a:t>Inversão Alb/glob</a:t>
            </a:r>
          </a:p>
          <a:p>
            <a:pPr marL="0" indent="0">
              <a:buNone/>
            </a:pPr>
            <a:r>
              <a:rPr lang="pt-BR" b="1" dirty="0" smtClean="0"/>
              <a:t>Aumento TGO/TGP/bilirrubinas</a:t>
            </a:r>
            <a:endParaRPr lang="pt-BR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31902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Confirmação Diagnóstica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331076"/>
            <a:ext cx="8825659" cy="4056846"/>
          </a:xfrm>
        </p:spPr>
        <p:txBody>
          <a:bodyPr>
            <a:normAutofit/>
          </a:bodyPr>
          <a:lstStyle/>
          <a:p>
            <a:r>
              <a:rPr lang="pt-BR" sz="2000" b="1" dirty="0" smtClean="0"/>
              <a:t>Detecção do parasito</a:t>
            </a:r>
          </a:p>
          <a:p>
            <a:pPr marL="0" indent="0">
              <a:buNone/>
            </a:pPr>
            <a:r>
              <a:rPr lang="pt-BR" sz="2000" b="1" dirty="0" smtClean="0"/>
              <a:t>-esfregaço sangue periférico</a:t>
            </a:r>
          </a:p>
          <a:p>
            <a:pPr marL="0" indent="0">
              <a:buNone/>
            </a:pPr>
            <a:r>
              <a:rPr lang="pt-BR" sz="2000" b="1" dirty="0" smtClean="0"/>
              <a:t>-aspirado medula óssea (s= 70%)</a:t>
            </a:r>
          </a:p>
          <a:p>
            <a:pPr marL="0" indent="0">
              <a:buNone/>
            </a:pPr>
            <a:r>
              <a:rPr lang="pt-BR" sz="2000" b="1" dirty="0" smtClean="0"/>
              <a:t>-aspirado esplênico (s= 90-95%)</a:t>
            </a:r>
          </a:p>
          <a:p>
            <a:pPr marL="0" indent="0">
              <a:buNone/>
            </a:pPr>
            <a:r>
              <a:rPr lang="pt-BR" sz="2000" b="1" dirty="0" smtClean="0"/>
              <a:t>Esplenomegalia, atividade protrombina e plaquetas adequados</a:t>
            </a:r>
            <a:endParaRPr lang="pt-BR" sz="2000" b="1" dirty="0"/>
          </a:p>
          <a:p>
            <a:r>
              <a:rPr lang="pt-BR" sz="2000" b="1" dirty="0" smtClean="0"/>
              <a:t>Exames sorológicos –pesquisa anticorpos- ELISA</a:t>
            </a:r>
          </a:p>
          <a:p>
            <a:pPr marL="0" indent="0">
              <a:buNone/>
            </a:pPr>
            <a:r>
              <a:rPr lang="pt-BR" sz="2000" b="1" dirty="0" smtClean="0"/>
              <a:t>-reações cruzadas</a:t>
            </a:r>
            <a:endParaRPr lang="pt-BR" sz="2000" b="1" dirty="0"/>
          </a:p>
          <a:p>
            <a:r>
              <a:rPr lang="pt-BR" sz="2000" b="1" dirty="0" smtClean="0"/>
              <a:t>Teste Intradérmico de Montenegro</a:t>
            </a:r>
          </a:p>
          <a:p>
            <a:pPr marL="0" indent="0">
              <a:buNone/>
            </a:pPr>
            <a:r>
              <a:rPr lang="pt-BR" sz="2000" b="1" dirty="0" smtClean="0"/>
              <a:t>-extrato antígenos de leishmania</a:t>
            </a:r>
          </a:p>
          <a:p>
            <a:pPr marL="0" indent="0">
              <a:buNone/>
            </a:pP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179376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Tratamento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z="2000" b="1" dirty="0" smtClean="0"/>
              <a:t>Internação Hospitalar</a:t>
            </a:r>
          </a:p>
          <a:p>
            <a:r>
              <a:rPr lang="pt-BR" sz="2000" b="1" dirty="0" smtClean="0"/>
              <a:t>Exames :HC, U, Cr, amilasemia, eletrólitos, ECG,RX torax</a:t>
            </a:r>
            <a:r>
              <a:rPr lang="pt-BR" sz="2000" b="1" dirty="0"/>
              <a:t> </a:t>
            </a:r>
            <a:r>
              <a:rPr lang="pt-BR" sz="2000" b="1" dirty="0" smtClean="0"/>
              <a:t> -referencia</a:t>
            </a:r>
          </a:p>
          <a:p>
            <a:r>
              <a:rPr lang="pt-BR" sz="2000" b="1" dirty="0" smtClean="0"/>
              <a:t>Droga de Primeira Escolha: Antimonial Pentavalente (20mg/kg/dia) por 20-30 dias</a:t>
            </a:r>
          </a:p>
          <a:p>
            <a:r>
              <a:rPr lang="pt-BR" sz="2000" b="1" dirty="0" smtClean="0"/>
              <a:t>Segunda Escolha: Anfotericina B –falência antimoniais/ gestantes/ gravidade</a:t>
            </a:r>
          </a:p>
          <a:p>
            <a:r>
              <a:rPr lang="pt-BR" sz="2000" b="1" dirty="0" smtClean="0"/>
              <a:t>Neutropenia – Ceftriaxona+ Oxacilina</a:t>
            </a:r>
          </a:p>
          <a:p>
            <a:r>
              <a:rPr lang="pt-BR" sz="2000" b="1" dirty="0" smtClean="0"/>
              <a:t>Reavaliações: 3/6/12 meses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95724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Referências Bibliográficas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Tratado de Infectologia- Veronesi</a:t>
            </a:r>
          </a:p>
          <a:p>
            <a:r>
              <a:rPr lang="pt-BR" b="1" dirty="0"/>
              <a:t>Pacientes </a:t>
            </a:r>
            <a:r>
              <a:rPr lang="pt-BR" b="1" dirty="0" smtClean="0"/>
              <a:t>Pediátricos </a:t>
            </a:r>
            <a:r>
              <a:rPr lang="pt-BR" b="1" dirty="0"/>
              <a:t>com </a:t>
            </a:r>
            <a:r>
              <a:rPr lang="pt-BR" b="1" dirty="0"/>
              <a:t>citopenias</a:t>
            </a:r>
            <a:r>
              <a:rPr lang="pt-BR" b="1" dirty="0"/>
              <a:t> persistentes- GRUPO COOPERATIVO</a:t>
            </a:r>
          </a:p>
          <a:p>
            <a:pPr marL="0" indent="0">
              <a:buNone/>
            </a:pPr>
            <a:r>
              <a:rPr lang="pt-BR" b="1" dirty="0" smtClean="0"/>
              <a:t>BRASILEIRO SÍNDROME MIELODISPLÁSICA EM PEDIATRIA</a:t>
            </a:r>
          </a:p>
          <a:p>
            <a:r>
              <a:rPr lang="pt-BR" b="1" dirty="0" smtClean="0"/>
              <a:t>Artigo de Revisao- Eletroforese de proteínas séricas: interpretação e correlação clinica</a:t>
            </a:r>
            <a:endParaRPr lang="pt-BR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9242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Boa Tarde !!!</a:t>
            </a:r>
            <a:endParaRPr lang="pt-BR" b="1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1478" y="2411570"/>
            <a:ext cx="4655713" cy="4237148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910" y="2318196"/>
            <a:ext cx="7031866" cy="453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5958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1062</TotalTime>
  <Words>1166</Words>
  <Application>Microsoft Office PowerPoint</Application>
  <PresentationFormat>Personalizar</PresentationFormat>
  <Paragraphs>159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Íon - Sala da Diretoria</vt:lpstr>
      <vt:lpstr>Escola Superior de Ciências da Saúde (ESCS)/SES/DF) Caso Clínico: Leishmaniose visceral</vt:lpstr>
      <vt:lpstr>PSI-      Identificação e QP</vt:lpstr>
      <vt:lpstr>HDA</vt:lpstr>
      <vt:lpstr>Antecedentes Fisiológicos</vt:lpstr>
      <vt:lpstr>Antecedentes Patológicos</vt:lpstr>
      <vt:lpstr>Hábitos de Vida e Condições Socioeconomicas</vt:lpstr>
      <vt:lpstr>Exame Físico</vt:lpstr>
      <vt:lpstr>Apresentação do PowerPoint</vt:lpstr>
      <vt:lpstr>EVOLUÇÃO DOS EXAMES LABORATORIAIS</vt:lpstr>
      <vt:lpstr>EVOLUÇÃO CLÍNICA</vt:lpstr>
      <vt:lpstr>EVOLUÇÃO CLÍNICA</vt:lpstr>
      <vt:lpstr>LISTA DE PROBLEMAS </vt:lpstr>
      <vt:lpstr>Apresentação do PowerPoint</vt:lpstr>
      <vt:lpstr>Diagnostico Diferencial das Principais síndromes febris</vt:lpstr>
      <vt:lpstr>Febre Tifóide</vt:lpstr>
      <vt:lpstr>Malária</vt:lpstr>
      <vt:lpstr>Endocardite Infecciosa</vt:lpstr>
      <vt:lpstr>Enterobacteriose Septicemica Prolongada</vt:lpstr>
      <vt:lpstr>Leishmaniose Visceral</vt:lpstr>
      <vt:lpstr>Relembrando ...</vt:lpstr>
      <vt:lpstr>Então ........</vt:lpstr>
      <vt:lpstr>Diagnóstico Diferencial nas esplenomegalias de Grande monta</vt:lpstr>
      <vt:lpstr>Leishmaniose Visceral ou Calazar</vt:lpstr>
      <vt:lpstr>Fisiopatologia</vt:lpstr>
      <vt:lpstr>Formas de Apresentação da Doença</vt:lpstr>
      <vt:lpstr>Apresentação do PowerPoint</vt:lpstr>
      <vt:lpstr>Confirmação Diagnóstica</vt:lpstr>
      <vt:lpstr>Tratamento</vt:lpstr>
      <vt:lpstr>Referências Bibliográficas</vt:lpstr>
      <vt:lpstr>Boa Tarde 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CLINICO EM PEDIATRIA –   Internato HMIB 2013</dc:title>
  <dc:creator>Karigan</dc:creator>
  <cp:lastModifiedBy>PRM</cp:lastModifiedBy>
  <cp:revision>38</cp:revision>
  <dcterms:created xsi:type="dcterms:W3CDTF">2013-09-23T15:03:14Z</dcterms:created>
  <dcterms:modified xsi:type="dcterms:W3CDTF">2013-10-17T21:49:16Z</dcterms:modified>
</cp:coreProperties>
</file>