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86" r:id="rId5"/>
    <p:sldId id="276" r:id="rId6"/>
    <p:sldId id="280" r:id="rId7"/>
    <p:sldId id="277" r:id="rId8"/>
    <p:sldId id="278" r:id="rId9"/>
    <p:sldId id="282" r:id="rId10"/>
    <p:sldId id="279" r:id="rId11"/>
    <p:sldId id="287" r:id="rId12"/>
    <p:sldId id="283" r:id="rId13"/>
    <p:sldId id="268" r:id="rId14"/>
    <p:sldId id="269" r:id="rId15"/>
    <p:sldId id="270" r:id="rId16"/>
    <p:sldId id="271" r:id="rId17"/>
    <p:sldId id="272" r:id="rId18"/>
    <p:sldId id="273" r:id="rId19"/>
    <p:sldId id="288" r:id="rId20"/>
    <p:sldId id="274" r:id="rId21"/>
    <p:sldId id="258" r:id="rId22"/>
    <p:sldId id="284" r:id="rId23"/>
    <p:sldId id="259" r:id="rId24"/>
    <p:sldId id="260" r:id="rId25"/>
    <p:sldId id="261" r:id="rId26"/>
    <p:sldId id="285" r:id="rId27"/>
    <p:sldId id="262" r:id="rId28"/>
    <p:sldId id="263" r:id="rId29"/>
    <p:sldId id="264" r:id="rId30"/>
    <p:sldId id="265" r:id="rId31"/>
    <p:sldId id="266" r:id="rId32"/>
    <p:sldId id="289" r:id="rId33"/>
    <p:sldId id="257" r:id="rId34"/>
    <p:sldId id="293" r:id="rId35"/>
    <p:sldId id="294" r:id="rId36"/>
    <p:sldId id="295" r:id="rId37"/>
    <p:sldId id="296" r:id="rId38"/>
    <p:sldId id="297" r:id="rId39"/>
    <p:sldId id="298" r:id="rId40"/>
    <p:sldId id="299" r:id="rId41"/>
    <p:sldId id="301" r:id="rId42"/>
    <p:sldId id="302" r:id="rId43"/>
    <p:sldId id="303" r:id="rId44"/>
    <p:sldId id="304" r:id="rId4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1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4EAE93E-61F6-49A7-9B48-0761DF8571B1}"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D8CE1BA-F69B-46E7-A92D-1B2C3F901101}" type="slidenum">
              <a:rPr lang="pt-BR"/>
              <a:pPr>
                <a:defRPr/>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86C25C0-7770-47DE-BE5C-359625C6BF14}"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F7D5DE5-4DEA-42D8-9AD4-58AEAAC207C4}"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0B35832-903D-46D9-83EC-69EE19903F82}"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200433-C41D-40F2-AAE0-8AF1601DF90C}" type="slidenum">
              <a:rPr lang="pt-BR"/>
              <a:pPr>
                <a:defRPr/>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21716767-4E1C-4CAD-9620-A67543F20431}"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035E47C-F9E1-44C1-84F6-084283037C2C}"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2AA5DD0-147A-45A7-B31D-9AF8A0EC741E}" type="datetimeFigureOut">
              <a:rPr lang="pt-BR"/>
              <a:pPr>
                <a:defRPr/>
              </a:pPr>
              <a:t>26/09/2013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6F3BD84-4990-46A8-A029-083EB020E20D}" type="slidenum">
              <a:rPr lang="pt-BR"/>
              <a:pPr>
                <a:defRPr/>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722BA95D-8E70-4E3F-A18E-C183D0F2DCEB}" type="datetimeFigureOut">
              <a:rPr lang="pt-BR"/>
              <a:pPr>
                <a:defRPr/>
              </a:pPr>
              <a:t>26/09/2013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178C7C1-2EC5-49BF-9ABD-79D5DD196549}" type="slidenum">
              <a:rPr lang="pt-BR"/>
              <a:pPr>
                <a:defRPr/>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7FDAA58-7782-4848-A076-E5FD9E1446C2}" type="datetimeFigureOut">
              <a:rPr lang="pt-BR"/>
              <a:pPr>
                <a:defRPr/>
              </a:pPr>
              <a:t>26/09/2013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431762B-F452-4D7B-BCAC-FE8A1305C3DD}" type="slidenum">
              <a:rPr lang="pt-BR"/>
              <a:pPr>
                <a:defRPr/>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167E7C7D-E0C7-4E8D-A5E8-42D22F100E16}"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8CB05E9-97CF-42FF-97A8-8A1BC6863F24}" type="slidenum">
              <a:rPr lang="pt-BR"/>
              <a:pPr>
                <a:defRPr/>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454506A2-6F24-4808-8E7D-D0A1069C37BE}"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6924722-A5DD-4F13-9CA4-C18DD422AE63}" type="slidenum">
              <a:rPr lang="pt-BR"/>
              <a:pPr>
                <a:defRPr/>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4EA80DE-8AB8-4893-9A80-B31CCADBE60D}"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9679608-8E1B-4E0A-9893-91DA91025145}" type="slidenum">
              <a:rPr lang="pt-BR"/>
              <a:pPr>
                <a:defRPr/>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7E392B9-8357-4AF5-AA0E-8D87A77629E6}"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2E2EE1-DE91-434D-8B4D-4A31A09DE4AE}" type="slidenum">
              <a:rPr lang="pt-BR"/>
              <a:pPr>
                <a:defRPr/>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7B72C80-133A-40DF-BEBF-6FD028AEAE06}" type="datetimeFigureOut">
              <a:rPr lang="pt-BR"/>
              <a:pPr>
                <a:defRPr/>
              </a:pPr>
              <a:t>26/09/2013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21349ED-D140-41F3-A623-7DA98BE8EE0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links.isiglobalnet2.com/gateway/Gateway.cgi?&amp;amp;GWVersion=2&amp;amp;SrcAuth=Nature&amp;amp;SrcApp=Nature&amp;amp;DestLinkType=FullRecord&amp;amp;KeyUT=A1989U764100003&amp;amp;DestApp=WOS_CPL" TargetMode="External"/><Relationship Id="rId13" Type="http://schemas.openxmlformats.org/officeDocument/2006/relationships/hyperlink" Target="http://dx.doi.org/10.1016/j.jpeds.2005.12.056" TargetMode="External"/><Relationship Id="rId18" Type="http://schemas.openxmlformats.org/officeDocument/2006/relationships/hyperlink" Target="http://links.isiglobalnet2.com/gateway/Gateway.cgi?&amp;amp;GWVersion=2&amp;amp;SrcAuth=Nature&amp;amp;SrcApp=Nature&amp;amp;DestLinkType=FullRecord&amp;amp;KeyUT=000264166100012&amp;amp;DestApp=WOS_CPL" TargetMode="External"/><Relationship Id="rId26" Type="http://schemas.openxmlformats.org/officeDocument/2006/relationships/hyperlink" Target="http://www.ncbi.nlm.nih.gov/entrez/query.fcgi?holding=npg&amp;amp;cmd=Retrieve&amp;amp;db=PubMed&amp;amp;list_uids=7869189&amp;amp;dopt=Abstract" TargetMode="External"/><Relationship Id="rId3" Type="http://schemas.openxmlformats.org/officeDocument/2006/relationships/hyperlink" Target="http://www.ncbi.nlm.nih.gov/entrez/query.fcgi?holding=npg&amp;amp;cmd=Retrieve&amp;amp;db=PubMed&amp;amp;list_uids=16585307&amp;amp;dopt=Abstract" TargetMode="External"/><Relationship Id="rId21" Type="http://schemas.openxmlformats.org/officeDocument/2006/relationships/hyperlink" Target="http://links.isiglobalnet2.com/gateway/Gateway.cgi?&amp;amp;GWVersion=2&amp;amp;SrcAuth=Nature&amp;amp;SrcApp=Nature&amp;amp;DestLinkType=FullRecord&amp;amp;KeyUT=000268164200004&amp;amp;DestApp=WOS_CPL" TargetMode="External"/><Relationship Id="rId7" Type="http://schemas.openxmlformats.org/officeDocument/2006/relationships/hyperlink" Target="http://www.ncbi.nlm.nih.gov/entrez/query.fcgi?holding=npg&amp;amp;cmd=Retrieve&amp;amp;db=PubMed&amp;amp;list_uids=2737101&amp;amp;dopt=Abstract" TargetMode="External"/><Relationship Id="rId12" Type="http://schemas.openxmlformats.org/officeDocument/2006/relationships/hyperlink" Target="http://links.isiglobalnet2.com/gateway/Gateway.cgi?&amp;amp;GWVersion=2&amp;amp;SrcAuth=Nature&amp;amp;SrcApp=Nature&amp;amp;DestLinkType=FullRecord&amp;amp;KeyUT=000187246900007&amp;amp;DestApp=WOS_CPL" TargetMode="External"/><Relationship Id="rId17" Type="http://schemas.openxmlformats.org/officeDocument/2006/relationships/hyperlink" Target="http://www.ncbi.nlm.nih.gov/entrez/query.fcgi?holding=npg&amp;amp;cmd=Retrieve&amp;amp;db=PubMed&amp;amp;list_uids=19026429&amp;amp;dopt=Abstract" TargetMode="External"/><Relationship Id="rId25" Type="http://schemas.openxmlformats.org/officeDocument/2006/relationships/hyperlink" Target="http://dx.doi.org/10.1016/S0022-3476(95)70445-0" TargetMode="External"/><Relationship Id="rId33" Type="http://schemas.openxmlformats.org/officeDocument/2006/relationships/hyperlink" Target="http://links.isiglobalnet2.com/gateway/Gateway.cgi?&amp;amp;GWVersion=2&amp;amp;SrcAuth=Nature&amp;amp;SrcApp=Nature&amp;amp;DestLinkType=FullRecord&amp;amp;KeyUT=000225453000011&amp;amp;DestApp=WOS_CPL" TargetMode="External"/><Relationship Id="rId2" Type="http://schemas.openxmlformats.org/officeDocument/2006/relationships/hyperlink" Target="http://dx.doi.org/10.1542/peds.2005-1230" TargetMode="External"/><Relationship Id="rId16" Type="http://schemas.openxmlformats.org/officeDocument/2006/relationships/hyperlink" Target="http://dx.doi.org/10.1016/j.jpeds.2008.09.017" TargetMode="External"/><Relationship Id="rId20" Type="http://schemas.openxmlformats.org/officeDocument/2006/relationships/hyperlink" Target="http://www.ncbi.nlm.nih.gov/entrez/query.fcgi?holding=npg&amp;amp;cmd=Retrieve&amp;amp;db=PubMed&amp;amp;list_uids=19174413&amp;amp;dopt=Abstract" TargetMode="External"/><Relationship Id="rId29" Type="http://schemas.openxmlformats.org/officeDocument/2006/relationships/hyperlink" Target="http://www.nature.com/doifinder/10.1038/jp.2011.2" TargetMode="External"/><Relationship Id="rId1" Type="http://schemas.openxmlformats.org/officeDocument/2006/relationships/slideLayout" Target="../slideLayouts/slideLayout2.xml"/><Relationship Id="rId6" Type="http://schemas.openxmlformats.org/officeDocument/2006/relationships/hyperlink" Target="http://dx.doi.org/10.1016/0378-3782(89)90120-5" TargetMode="External"/><Relationship Id="rId11" Type="http://schemas.openxmlformats.org/officeDocument/2006/relationships/hyperlink" Target="http://www.ncbi.nlm.nih.gov/entrez/query.fcgi?holding=npg&amp;amp;cmd=Retrieve&amp;amp;db=PubMed&amp;amp;list_uids=14652161&amp;amp;dopt=Abstract" TargetMode="External"/><Relationship Id="rId24" Type="http://schemas.openxmlformats.org/officeDocument/2006/relationships/hyperlink" Target="http://www.ncbi.nlm.nih.gov/entrez/query.fcgi?holding=npg&amp;amp;cmd=Retrieve&amp;amp;db=PubMed&amp;amp;list_uids=19324371&amp;amp;dopt=Abstract" TargetMode="External"/><Relationship Id="rId32" Type="http://schemas.openxmlformats.org/officeDocument/2006/relationships/hyperlink" Target="http://www.ncbi.nlm.nih.gov/entrez/query.fcgi?holding=npg&amp;amp;cmd=Retrieve&amp;amp;db=PubMed&amp;amp;list_uids=15574619&amp;amp;dopt=Abstract" TargetMode="External"/><Relationship Id="rId5" Type="http://schemas.openxmlformats.org/officeDocument/2006/relationships/hyperlink" Target="http://www.ncbi.nlm.nih.gov/entrez/query.fcgi?holding=npg&amp;amp;cmd=Retrieve&amp;amp;db=PubMed&amp;amp;list_uids=19052477&amp;amp;dopt=Abstract" TargetMode="External"/><Relationship Id="rId15" Type="http://schemas.openxmlformats.org/officeDocument/2006/relationships/hyperlink" Target="http://chemport.cas.org/cgi-bin/sdcgi?APP=ftslink&amp;action=reflink&amp;origin=npg&amp;version=1.0&amp;coi=1:STN:280:DC+D283htVGkug==&amp;pissn=0743-8346&amp;pyear=2013&amp;md5=3794d49b28e8e5d84ba428cc3933a8d9" TargetMode="External"/><Relationship Id="rId23" Type="http://schemas.openxmlformats.org/officeDocument/2006/relationships/hyperlink" Target="http://dx.doi.org/10.1016/j.jpeds.2009.01.006" TargetMode="External"/><Relationship Id="rId28" Type="http://schemas.openxmlformats.org/officeDocument/2006/relationships/hyperlink" Target="http://chemport.cas.org/cgi-bin/sdcgi?APP=ftslink&amp;action=reflink&amp;origin=npg&amp;version=1.0&amp;coi=1:STN:280:ByqC2szns1M=&amp;pissn=0743-8346&amp;pyear=2013&amp;md5=5c3069cfc534751abb57818f0227757b" TargetMode="External"/><Relationship Id="rId10" Type="http://schemas.openxmlformats.org/officeDocument/2006/relationships/hyperlink" Target="http://dx.doi.org/10.1016/j.earlhumdev.2003.09.005" TargetMode="External"/><Relationship Id="rId19" Type="http://schemas.openxmlformats.org/officeDocument/2006/relationships/hyperlink" Target="http://dx.doi.org/10.1136/adc.2007.124263" TargetMode="External"/><Relationship Id="rId31" Type="http://schemas.openxmlformats.org/officeDocument/2006/relationships/hyperlink" Target="http://dx.doi.org/10.1542/peds.2004-1073" TargetMode="External"/><Relationship Id="rId4" Type="http://schemas.openxmlformats.org/officeDocument/2006/relationships/hyperlink" Target="http://dx.doi.org/10.1159/000180113" TargetMode="External"/><Relationship Id="rId9" Type="http://schemas.openxmlformats.org/officeDocument/2006/relationships/hyperlink" Target="http://chemport.cas.org/cgi-bin/sdcgi?APP=ftslink&amp;action=reflink&amp;origin=npg&amp;version=1.0&amp;coi=1:STN:280:BiaB1cbksFM=&amp;pissn=0743-8346&amp;pyear=2013&amp;md5=e3139ad1ab50c35126ccfa972b5373b9" TargetMode="External"/><Relationship Id="rId14" Type="http://schemas.openxmlformats.org/officeDocument/2006/relationships/hyperlink" Target="http://www.ncbi.nlm.nih.gov/entrez/query.fcgi?holding=npg&amp;amp;cmd=Retrieve&amp;amp;db=PubMed&amp;amp;list_uids=16615951&amp;amp;dopt=Abstract" TargetMode="External"/><Relationship Id="rId22" Type="http://schemas.openxmlformats.org/officeDocument/2006/relationships/hyperlink" Target="http://chemport.cas.org/cgi-bin/sdcgi?APP=ftslink&amp;action=reflink&amp;origin=npg&amp;version=1.0&amp;coi=1:STN:280:DC+D1MvivFSrtQ==&amp;pissn=0743-8346&amp;pyear=2013&amp;md5=65c1b1376e55ec1081faafaeade1d825" TargetMode="External"/><Relationship Id="rId27" Type="http://schemas.openxmlformats.org/officeDocument/2006/relationships/hyperlink" Target="http://links.isiglobalnet2.com/gateway/Gateway.cgi?&amp;amp;GWVersion=2&amp;amp;SrcAuth=Nature&amp;amp;SrcApp=Nature&amp;amp;DestLinkType=FullRecord&amp;amp;KeyUT=A1995QL57900001&amp;amp;DestApp=WOS_CPL" TargetMode="External"/><Relationship Id="rId30" Type="http://schemas.openxmlformats.org/officeDocument/2006/relationships/hyperlink" Target="http://www.ncbi.nlm.nih.gov/entrez/query.fcgi?holding=npg&amp;amp;cmd=Retrieve&amp;amp;db=PubMed&amp;amp;list_uids=21273985&amp;amp;dopt=Abstract"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DyaK1MzotVOitA==&amp;pissn=0743-8346&amp;pyear=2013&amp;md5=3adbc386ac4dc840f804d32475c17cc2" TargetMode="External"/><Relationship Id="rId13" Type="http://schemas.openxmlformats.org/officeDocument/2006/relationships/hyperlink" Target="http://links.isiglobalnet2.com/gateway/Gateway.cgi?&amp;amp;GWVersion=2&amp;amp;SrcAuth=Nature&amp;amp;SrcApp=Nature&amp;amp;DestLinkType=FullRecord&amp;amp;KeyUT=000229504800007&amp;amp;DestApp=WOS_CPL" TargetMode="External"/><Relationship Id="rId18" Type="http://schemas.openxmlformats.org/officeDocument/2006/relationships/hyperlink" Target="http://www.ncbi.nlm.nih.gov/entrez/query.fcgi?holding=npg&amp;amp;cmd=Retrieve&amp;amp;db=PubMed&amp;amp;list_uids=19649613&amp;amp;dopt=Abstract" TargetMode="External"/><Relationship Id="rId26" Type="http://schemas.openxmlformats.org/officeDocument/2006/relationships/hyperlink" Target="http://www.nature.com/doifinder/10.1038/sj.jp.7211848" TargetMode="External"/><Relationship Id="rId3" Type="http://schemas.openxmlformats.org/officeDocument/2006/relationships/hyperlink" Target="http://www.ncbi.nlm.nih.gov/entrez/query.fcgi?holding=npg&amp;amp;cmd=Retrieve&amp;amp;db=PubMed&amp;amp;list_uids=8108186&amp;amp;dopt=Abstract" TargetMode="External"/><Relationship Id="rId21" Type="http://schemas.openxmlformats.org/officeDocument/2006/relationships/hyperlink" Target="http://links.isiglobalnet2.com/gateway/Gateway.cgi?&amp;amp;GWVersion=2&amp;amp;SrcAuth=Nature&amp;amp;SrcApp=Nature&amp;amp;DestLinkType=FullRecord&amp;amp;KeyUT=000222047900023&amp;amp;DestApp=WOS_CPL" TargetMode="External"/><Relationship Id="rId7" Type="http://schemas.openxmlformats.org/officeDocument/2006/relationships/hyperlink" Target="http://www.ncbi.nlm.nih.gov/entrez/query.fcgi?holding=npg&amp;amp;cmd=Retrieve&amp;amp;db=PubMed&amp;amp;list_uids=10448176&amp;amp;dopt=Abstract" TargetMode="External"/><Relationship Id="rId12" Type="http://schemas.openxmlformats.org/officeDocument/2006/relationships/hyperlink" Target="http://www.ncbi.nlm.nih.gov/entrez/query.fcgi?holding=npg&amp;amp;cmd=Retrieve&amp;amp;db=PubMed&amp;amp;list_uids=15930210&amp;amp;dopt=Abstract" TargetMode="External"/><Relationship Id="rId17" Type="http://schemas.openxmlformats.org/officeDocument/2006/relationships/hyperlink" Target="http://dx.doi.org/10.1007/s00134-009-1602-5" TargetMode="External"/><Relationship Id="rId25" Type="http://schemas.openxmlformats.org/officeDocument/2006/relationships/hyperlink" Target="http://links.isiglobalnet2.com/gateway/Gateway.cgi?&amp;amp;GWVersion=2&amp;amp;SrcAuth=Nature&amp;amp;SrcApp=Nature&amp;amp;DestLinkType=FullRecord&amp;amp;KeyUT=000232779000019&amp;amp;DestApp=WOS_CPL" TargetMode="External"/><Relationship Id="rId2" Type="http://schemas.openxmlformats.org/officeDocument/2006/relationships/hyperlink" Target="http://www.nature.com/doifinder/10.1203/00006450-199312000-00009" TargetMode="External"/><Relationship Id="rId16" Type="http://schemas.openxmlformats.org/officeDocument/2006/relationships/hyperlink" Target="http://links.isiglobalnet2.com/gateway/Gateway.cgi?&amp;amp;GWVersion=2&amp;amp;SrcAuth=Nature&amp;amp;SrcApp=Nature&amp;amp;DestLinkType=FullRecord&amp;amp;KeyUT=000261659300016&amp;amp;DestApp=WOS_CPL" TargetMode="External"/><Relationship Id="rId20" Type="http://schemas.openxmlformats.org/officeDocument/2006/relationships/hyperlink" Target="http://www.ncbi.nlm.nih.gov/entrez/query.fcgi?holding=npg&amp;amp;cmd=Retrieve&amp;amp;db=PubMed&amp;amp;list_uids=15192631&amp;amp;dopt=Abstract" TargetMode="External"/><Relationship Id="rId1" Type="http://schemas.openxmlformats.org/officeDocument/2006/relationships/slideLayout" Target="../slideLayouts/slideLayout2.xml"/><Relationship Id="rId6" Type="http://schemas.openxmlformats.org/officeDocument/2006/relationships/hyperlink" Target="http://dx.doi.org/10.1136/fn.81.2.F99" TargetMode="External"/><Relationship Id="rId11" Type="http://schemas.openxmlformats.org/officeDocument/2006/relationships/hyperlink" Target="http://dx.doi.org/10.1542/peds.2004-1396" TargetMode="External"/><Relationship Id="rId24" Type="http://schemas.openxmlformats.org/officeDocument/2006/relationships/hyperlink" Target="http://www.ncbi.nlm.nih.gov/entrez/query.fcgi?holding=npg&amp;amp;cmd=Retrieve&amp;amp;db=PubMed&amp;amp;list_uids=16257928&amp;amp;dopt=Abstract" TargetMode="External"/><Relationship Id="rId5" Type="http://schemas.openxmlformats.org/officeDocument/2006/relationships/hyperlink" Target="http://chemport.cas.org/cgi-bin/sdcgi?APP=ftslink&amp;action=reflink&amp;origin=npg&amp;version=1.0&amp;coi=1:STN:280:ByuC2M7gslY=&amp;pissn=0743-8346&amp;pyear=2013&amp;md5=57698fb1f8c3ccd0a1fb2fbc017e4cf4" TargetMode="External"/><Relationship Id="rId15" Type="http://schemas.openxmlformats.org/officeDocument/2006/relationships/hyperlink" Target="http://www.ncbi.nlm.nih.gov/entrez/query.fcgi?holding=npg&amp;amp;cmd=Retrieve&amp;amp;db=PubMed&amp;amp;list_uids=18675433&amp;amp;dopt=Abstract" TargetMode="External"/><Relationship Id="rId23" Type="http://schemas.openxmlformats.org/officeDocument/2006/relationships/hyperlink" Target="http://www.nature.com/doifinder/10.1203/01.pdr.0000182180.80645.0c" TargetMode="External"/><Relationship Id="rId28" Type="http://schemas.openxmlformats.org/officeDocument/2006/relationships/hyperlink" Target="http://links.isiglobalnet2.com/gateway/Gateway.cgi?&amp;amp;GWVersion=2&amp;amp;SrcAuth=Nature&amp;amp;SrcApp=Nature&amp;amp;DestLinkType=FullRecord&amp;amp;KeyUT=000252045000008&amp;amp;DestApp=WOS_CPL" TargetMode="External"/><Relationship Id="rId10" Type="http://schemas.openxmlformats.org/officeDocument/2006/relationships/hyperlink" Target="http://www.ncbi.nlm.nih.gov/entrez/query.fcgi?holding=npg&amp;amp;cmd=Retrieve&amp;amp;db=PubMed&amp;amp;list_uids=12904589&amp;amp;dopt=Abstract" TargetMode="External"/><Relationship Id="rId19" Type="http://schemas.openxmlformats.org/officeDocument/2006/relationships/hyperlink" Target="http://chemport.cas.org/cgi-bin/sdcgi?APP=ftslink&amp;action=reflink&amp;origin=npg&amp;version=1.0&amp;coi=1:CAS:528:DC+D1MXhtFOhsr7N&amp;pissn=0743-8346&amp;pyear=2013&amp;md5=3553a02dbdc8fe794fecdb2aad0279cf" TargetMode="External"/><Relationship Id="rId4" Type="http://schemas.openxmlformats.org/officeDocument/2006/relationships/hyperlink" Target="http://links.isiglobalnet2.com/gateway/Gateway.cgi?&amp;amp;GWVersion=2&amp;amp;SrcAuth=Nature&amp;amp;SrcApp=Nature&amp;amp;DestLinkType=FullRecord&amp;amp;KeyUT=A1993MK27700008&amp;amp;DestApp=WOS_CPL" TargetMode="External"/><Relationship Id="rId9" Type="http://schemas.openxmlformats.org/officeDocument/2006/relationships/hyperlink" Target="http://www.nature.com/doifinder/10.1203/01.PDR.0000088071.30873.DA" TargetMode="External"/><Relationship Id="rId14" Type="http://schemas.openxmlformats.org/officeDocument/2006/relationships/hyperlink" Target="http://dx.doi.org/10.1016/j.jpeds.2008.06.014" TargetMode="External"/><Relationship Id="rId22" Type="http://schemas.openxmlformats.org/officeDocument/2006/relationships/hyperlink" Target="http://chemport.cas.org/cgi-bin/sdcgi?APP=ftslink&amp;action=reflink&amp;origin=npg&amp;version=1.0&amp;coi=1:CAS:528:DC+D2cXkvVKls74=&amp;pissn=0743-8346&amp;pyear=2013&amp;md5=b6db1dd98c8418504c586177a33af834" TargetMode="External"/><Relationship Id="rId27" Type="http://schemas.openxmlformats.org/officeDocument/2006/relationships/hyperlink" Target="http://www.ncbi.nlm.nih.gov/entrez/query.fcgi?holding=npg&amp;amp;cmd=Retrieve&amp;amp;db=PubMed&amp;amp;list_uids=18165829&amp;amp;dopt=Abstract"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dx.doi.org/10.1016/S0022-3476(89)80301-4" TargetMode="External"/><Relationship Id="rId13" Type="http://schemas.openxmlformats.org/officeDocument/2006/relationships/hyperlink" Target="http://www.ncbi.nlm.nih.gov/entrez/query.fcgi?holding=npg&amp;amp;cmd=Retrieve&amp;amp;db=PubMed&amp;amp;list_uids=16530090&amp;amp;dopt=Abstract" TargetMode="External"/><Relationship Id="rId18"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26" Type="http://schemas.openxmlformats.org/officeDocument/2006/relationships/hyperlink" Target="http://dx.doi.org/10.1016/S0022-3476(97)70060-X" TargetMode="External"/><Relationship Id="rId3" Type="http://schemas.openxmlformats.org/officeDocument/2006/relationships/hyperlink" Target="http://www.ncbi.nlm.nih.gov/entrez/query.fcgi?holding=npg&amp;amp;cmd=Retrieve&amp;amp;db=PubMed&amp;amp;list_uids=305471&amp;amp;dopt=Abstract" TargetMode="External"/><Relationship Id="rId21" Type="http://schemas.openxmlformats.org/officeDocument/2006/relationships/hyperlink" Target="http://www.ncbi.nlm.nih.gov/entrez/query.fcgi?holding=npg&amp;amp;cmd=Retrieve&amp;amp;db=PubMed&amp;amp;list_uids=15531739&amp;amp;dopt=Abstract" TargetMode="External"/><Relationship Id="rId34" Type="http://schemas.openxmlformats.org/officeDocument/2006/relationships/hyperlink" Target="http://www.ncbi.nlm.nih.gov/entrez/query.fcgi?holding=npg&amp;amp;cmd=Retrieve&amp;amp;db=PubMed&amp;amp;list_uids=6866033&amp;amp;dopt=Abstract" TargetMode="External"/><Relationship Id="rId7" Type="http://schemas.openxmlformats.org/officeDocument/2006/relationships/hyperlink" Target="http://links.isiglobalnet2.com/gateway/Gateway.cgi?&amp;amp;GWVersion=2&amp;amp;SrcAuth=Nature&amp;amp;SrcApp=Nature&amp;amp;DestLinkType=FullRecord&amp;amp;KeyUT=A1992JT32000024&amp;amp;DestApp=WOS_CPL" TargetMode="External"/><Relationship Id="rId12" Type="http://schemas.openxmlformats.org/officeDocument/2006/relationships/hyperlink" Target="http://dx.doi.org/10.1016/j.ultrasmedbio.2005.12.007" TargetMode="External"/><Relationship Id="rId17" Type="http://schemas.openxmlformats.org/officeDocument/2006/relationships/hyperlink" Target="http://www.ncbi.nlm.nih.gov/entrez/query.fcgi?holding=npg&amp;amp;cmd=Retrieve&amp;amp;db=PubMed&amp;amp;list_uids=758388&amp;amp;dopt=Abstract" TargetMode="External"/><Relationship Id="rId25" Type="http://schemas.openxmlformats.org/officeDocument/2006/relationships/hyperlink" Target="http://links.isiglobalnet2.com/gateway/Gateway.cgi?&amp;amp;GWVersion=2&amp;amp;SrcAuth=Nature&amp;amp;SrcApp=Nature&amp;amp;DestLinkType=FullRecord&amp;amp;KeyUT=000167868400003&amp;amp;DestApp=WOS_CPL" TargetMode="External"/><Relationship Id="rId33" Type="http://schemas.openxmlformats.org/officeDocument/2006/relationships/hyperlink" Target="http://dx.doi.org/10.1056/NEJM198307283090402" TargetMode="External"/><Relationship Id="rId2" Type="http://schemas.openxmlformats.org/officeDocument/2006/relationships/hyperlink" Target="http://dx.doi.org/10.1016/S0022-3476(78)80282-0" TargetMode="External"/><Relationship Id="rId16" Type="http://schemas.openxmlformats.org/officeDocument/2006/relationships/hyperlink" Target="http://dx.doi.org/10.1016/S0022-3476(79)80373-X" TargetMode="External"/><Relationship Id="rId20" Type="http://schemas.openxmlformats.org/officeDocument/2006/relationships/hyperlink" Target="http://www.nature.com/doifinder/10.1203/01.PDR.0000147576.84092.F9" TargetMode="External"/><Relationship Id="rId29" Type="http://schemas.openxmlformats.org/officeDocument/2006/relationships/hyperlink" Target="http://chemport.cas.org/cgi-bin/sdcgi?APP=ftslink&amp;action=reflink&amp;origin=npg&amp;version=1.0&amp;coi=1:CAS:528:DyaK2sXnslyrtLY=&amp;pissn=0743-8346&amp;pyear=2013&amp;md5=7accbf2c2707e9962070f466c7be604c"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1444567&amp;amp;dopt=Abstract" TargetMode="External"/><Relationship Id="rId11" Type="http://schemas.openxmlformats.org/officeDocument/2006/relationships/hyperlink" Target="http://chemport.cas.org/cgi-bin/sdcgi?APP=ftslink&amp;action=reflink&amp;origin=npg&amp;version=1.0&amp;coi=1:STN:280:By+D3M7lvVI=&amp;pissn=0743-8346&amp;pyear=2013&amp;md5=6b7c11906b9f36b78b9131bee79e13f7" TargetMode="External"/><Relationship Id="rId24" Type="http://schemas.openxmlformats.org/officeDocument/2006/relationships/hyperlink" Target="http://www.ncbi.nlm.nih.gov/entrez/query.fcgi?holding=npg&amp;amp;cmd=Retrieve&amp;amp;db=PubMed&amp;amp;list_uids=11275458&amp;amp;dopt=Abstract" TargetMode="External"/><Relationship Id="rId32" Type="http://schemas.openxmlformats.org/officeDocument/2006/relationships/hyperlink" Target="http://links.isiglobalnet2.com/gateway/Gateway.cgi?&amp;amp;GWVersion=2&amp;amp;SrcAuth=Nature&amp;amp;SrcApp=Nature&amp;amp;DestLinkType=FullRecord&amp;amp;KeyUT=000236540500041&amp;amp;DestApp=WOS_CPL" TargetMode="External"/><Relationship Id="rId5" Type="http://schemas.openxmlformats.org/officeDocument/2006/relationships/hyperlink" Target="http://chemport.cas.org/cgi-bin/sdcgi?APP=ftslink&amp;action=reflink&amp;origin=npg&amp;version=1.0&amp;coi=1:STN:280:CSeC3s3is1Q=&amp;pissn=0743-8346&amp;pyear=2013&amp;md5=0824bd8bef3434b27ee50a94f08544cf" TargetMode="External"/><Relationship Id="rId15" Type="http://schemas.openxmlformats.org/officeDocument/2006/relationships/hyperlink" Target="http://www.ncbi.nlm.nih.gov/entrez/query.fcgi?holding=npg&amp;amp;cmd=Retrieve&amp;amp;db=PubMed&amp;amp;list_uids=2960530&amp;amp;dopt=Abstract" TargetMode="External"/><Relationship Id="rId23" Type="http://schemas.openxmlformats.org/officeDocument/2006/relationships/hyperlink" Target="http://dx.doi.org/10.1016/S0887-8994(00)00239-3" TargetMode="External"/><Relationship Id="rId28" Type="http://schemas.openxmlformats.org/officeDocument/2006/relationships/hyperlink" Target="http://links.isiglobalnet2.com/gateway/Gateway.cgi?&amp;amp;GWVersion=2&amp;amp;SrcAuth=Nature&amp;amp;SrcApp=Nature&amp;amp;DestLinkType=FullRecord&amp;amp;KeyUT=A1997YG84300013&amp;amp;DestApp=WOS_CPL" TargetMode="External"/><Relationship Id="rId10" Type="http://schemas.openxmlformats.org/officeDocument/2006/relationships/hyperlink" Target="http://links.isiglobalnet2.com/gateway/Gateway.cgi?&amp;amp;GWVersion=2&amp;amp;SrcAuth=Nature&amp;amp;SrcApp=Nature&amp;amp;DestLinkType=FullRecord&amp;amp;KeyUT=A1989AU60400029&amp;amp;DestApp=WOS_CPL" TargetMode="External"/><Relationship Id="rId19"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31" Type="http://schemas.openxmlformats.org/officeDocument/2006/relationships/hyperlink" Target="http://www.ncbi.nlm.nih.gov/entrez/query.fcgi?holding=npg&amp;amp;cmd=Retrieve&amp;amp;db=PubMed&amp;amp;list_uids=16585305&amp;amp;dopt=Abstract" TargetMode="External"/><Relationship Id="rId4" Type="http://schemas.openxmlformats.org/officeDocument/2006/relationships/hyperlink" Target="http://links.isiglobalnet2.com/gateway/Gateway.cgi?&amp;amp;GWVersion=2&amp;amp;SrcAuth=Nature&amp;amp;SrcApp=Nature&amp;amp;DestLinkType=FullRecord&amp;amp;KeyUT=A1978EU20100002&amp;amp;DestApp=WOS_CPL" TargetMode="External"/><Relationship Id="rId9" Type="http://schemas.openxmlformats.org/officeDocument/2006/relationships/hyperlink" Target="http://www.ncbi.nlm.nih.gov/entrez/query.fcgi?holding=npg&amp;amp;cmd=Retrieve&amp;amp;db=PubMed&amp;amp;list_uids=2507767&amp;amp;dopt=Abstract" TargetMode="External"/><Relationship Id="rId14" Type="http://schemas.openxmlformats.org/officeDocument/2006/relationships/hyperlink" Target="http://dx.doi.org/10.1007/BF00441596" TargetMode="External"/><Relationship Id="rId22" Type="http://schemas.openxmlformats.org/officeDocument/2006/relationships/hyperlink" Target="http://links.isiglobalnet2.com/gateway/Gateway.cgi?&amp;amp;GWVersion=2&amp;amp;SrcAuth=Nature&amp;amp;SrcApp=Nature&amp;amp;DestLinkType=FullRecord&amp;amp;KeyUT=000225951800007&amp;amp;DestApp=WOS_CPL" TargetMode="External"/><Relationship Id="rId27" Type="http://schemas.openxmlformats.org/officeDocument/2006/relationships/hyperlink" Target="http://www.ncbi.nlm.nih.gov/entrez/query.fcgi?holding=npg&amp;amp;cmd=Retrieve&amp;amp;db=PubMed&amp;amp;list_uids=9386657&amp;amp;dopt=Abstract" TargetMode="External"/><Relationship Id="rId30" Type="http://schemas.openxmlformats.org/officeDocument/2006/relationships/hyperlink" Target="http://dx.doi.org/10.1542/peds.2005-1528" TargetMode="External"/><Relationship Id="rId35" Type="http://schemas.openxmlformats.org/officeDocument/2006/relationships/hyperlink" Target="http://chemport.cas.org/cgi-bin/sdcgi?APP=ftslink&amp;action=reflink&amp;origin=npg&amp;version=1.0&amp;coi=1:STN:280:BiyB2cvos1E=&amp;pissn=0743-8346&amp;pyear=2013&amp;md5=31b6d14e9dd845b54a6a8e7c9bcc941d"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dx.doi.org/10.1016/S0022-3476(79)80373-X"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5"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4" Type="http://schemas.openxmlformats.org/officeDocument/2006/relationships/hyperlink" Target="http://www.ncbi.nlm.nih.gov/entrez/query.fcgi?holding=npg&amp;amp;cmd=Retrieve&amp;amp;db=PubMed&amp;amp;list_uids=758388&amp;amp;dopt=Abstrac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ncbi.nlm.nih.gov/pmc/articles/PMC3381492/"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ipotens%C3%A3o%20permissiva_ponto_devista.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3" y="1700213"/>
            <a:ext cx="7843837" cy="5429250"/>
          </a:xfrm>
        </p:spPr>
        <p:txBody>
          <a:bodyPr rtlCol="0">
            <a:normAutofit fontScale="90000"/>
          </a:bodyPr>
          <a:lstStyle/>
          <a:p>
            <a:pPr fontAlgn="auto">
              <a:lnSpc>
                <a:spcPct val="90000"/>
              </a:lnSpc>
              <a:spcAft>
                <a:spcPts val="0"/>
              </a:spcAft>
              <a:defRPr/>
            </a:pPr>
            <a:r>
              <a:rPr lang="en-US" sz="2700" b="1" dirty="0">
                <a:solidFill>
                  <a:srgbClr val="0070C0"/>
                </a:solidFill>
              </a:rPr>
              <a:t>Estudo observacional sobre hemodinâmica </a:t>
            </a:r>
            <a:r>
              <a:rPr lang="en-US" sz="2700" b="1" dirty="0" smtClean="0">
                <a:solidFill>
                  <a:srgbClr val="0070C0"/>
                </a:solidFill>
              </a:rPr>
              <a:t>cerebral </a:t>
            </a:r>
            <a:r>
              <a:rPr lang="en-US" sz="2700" b="1" dirty="0">
                <a:solidFill>
                  <a:srgbClr val="0070C0"/>
                </a:solidFill>
              </a:rPr>
              <a:t>durante o tratamento de crianças de extremo baixo peso ao </a:t>
            </a:r>
            <a:r>
              <a:rPr lang="en-US" sz="2700" b="1" dirty="0" smtClean="0">
                <a:solidFill>
                  <a:srgbClr val="0070C0"/>
                </a:solidFill>
              </a:rPr>
              <a:t>nascer  </a:t>
            </a:r>
            <a:r>
              <a:rPr lang="en-US" sz="2700" b="1" dirty="0">
                <a:solidFill>
                  <a:srgbClr val="0070C0"/>
                </a:solidFill>
              </a:rPr>
              <a:t>com </a:t>
            </a:r>
            <a:r>
              <a:rPr lang="en-US" sz="2700" b="1" dirty="0" smtClean="0">
                <a:solidFill>
                  <a:srgbClr val="0070C0"/>
                </a:solidFill>
              </a:rPr>
              <a:t>dopamina no </a:t>
            </a:r>
            <a:r>
              <a:rPr lang="en-US" sz="2700" b="1" dirty="0">
                <a:solidFill>
                  <a:srgbClr val="0070C0"/>
                </a:solidFill>
              </a:rPr>
              <a:t>primeiro dia de vida.</a:t>
            </a:r>
            <a:br>
              <a:rPr lang="en-US" sz="2700" b="1" dirty="0">
                <a:solidFill>
                  <a:srgbClr val="0070C0"/>
                </a:solidFill>
              </a:rPr>
            </a:br>
            <a:r>
              <a:rPr lang="en-US" sz="2700" b="1" dirty="0">
                <a:solidFill>
                  <a:srgbClr val="0070C0"/>
                </a:solidFill>
              </a:rPr>
              <a:t/>
            </a:r>
            <a:br>
              <a:rPr lang="en-US" sz="2700" b="1" dirty="0">
                <a:solidFill>
                  <a:srgbClr val="0070C0"/>
                </a:solidFill>
              </a:rPr>
            </a:br>
            <a:r>
              <a:rPr lang="en-US" sz="2400" i="1" dirty="0" smtClean="0"/>
              <a:t>Observational study of cerebral hemodynamics during dopamine</a:t>
            </a:r>
            <a:br>
              <a:rPr lang="en-US" sz="2400" i="1" dirty="0" smtClean="0"/>
            </a:br>
            <a:r>
              <a:rPr lang="en-US" sz="2400" i="1" dirty="0" smtClean="0"/>
              <a:t>treatment in hypotensive ELBW infants on the first day of life</a:t>
            </a:r>
            <a:r>
              <a:rPr lang="en-US" sz="2700" i="1" dirty="0" smtClean="0"/>
              <a:t/>
            </a:r>
            <a:br>
              <a:rPr lang="en-US" sz="2700" i="1" dirty="0" smtClean="0"/>
            </a:br>
            <a:r>
              <a:rPr lang="en-US" sz="1800" dirty="0" smtClean="0"/>
              <a:t>-</a:t>
            </a:r>
            <a:r>
              <a:rPr lang="en-US" dirty="0" smtClean="0"/>
              <a:t/>
            </a:r>
            <a:br>
              <a:rPr lang="en-US" dirty="0" smtClean="0"/>
            </a:br>
            <a:r>
              <a:rPr lang="en-US" sz="2000" dirty="0"/>
              <a:t/>
            </a:r>
            <a:br>
              <a:rPr lang="en-US" sz="2000" dirty="0"/>
            </a:br>
            <a:r>
              <a:rPr lang="en-US" sz="2000" dirty="0" smtClean="0"/>
              <a:t>MH Lightburn, CH Gauss, DK Williams and JR Kaiser (EUA)</a:t>
            </a:r>
            <a:br>
              <a:rPr lang="en-US" sz="2000" dirty="0" smtClean="0"/>
            </a:br>
            <a:r>
              <a:rPr lang="en-US" sz="2000" dirty="0" smtClean="0"/>
              <a:t>J Perinatolo 2013</a:t>
            </a:r>
            <a:r>
              <a:rPr lang="en-US" sz="2000" dirty="0"/>
              <a:t>;</a:t>
            </a:r>
            <a:r>
              <a:rPr lang="en-US" sz="2000" dirty="0" smtClean="0"/>
              <a:t> 33:698–702</a:t>
            </a:r>
            <a:br>
              <a:rPr lang="en-US" sz="2000" dirty="0" smtClean="0"/>
            </a:br>
            <a:r>
              <a:rPr lang="en-US" sz="2000" dirty="0"/>
              <a:t/>
            </a:r>
            <a:br>
              <a:rPr lang="en-US" sz="2000" dirty="0"/>
            </a:br>
            <a:r>
              <a:rPr lang="pt-BR" sz="2000" dirty="0" smtClean="0"/>
              <a:t>Internato ESCS – Pediatria/HRAS/HMIB</a:t>
            </a:r>
            <a:br>
              <a:rPr lang="pt-BR" sz="2000" dirty="0" smtClean="0"/>
            </a:br>
            <a:r>
              <a:rPr lang="pt-BR" sz="2000" dirty="0" smtClean="0"/>
              <a:t>Kayo Luiz Matsumoto de Oliveira</a:t>
            </a:r>
            <a:br>
              <a:rPr lang="pt-BR" sz="2000" dirty="0" smtClean="0"/>
            </a:br>
            <a:r>
              <a:rPr lang="pt-BR" sz="2000" dirty="0" smtClean="0"/>
              <a:t>Sávya Emiko Umeno Oliveira</a:t>
            </a:r>
            <a:br>
              <a:rPr lang="pt-BR" sz="2000" dirty="0" smtClean="0"/>
            </a:br>
            <a:r>
              <a:rPr lang="pt-BR" sz="2000" dirty="0" smtClean="0"/>
              <a:t>Coordenação: Márcia Pimentel de Castro/Paulo R. Margotto</a:t>
            </a:r>
            <a:br>
              <a:rPr lang="pt-BR" sz="2000" dirty="0" smtClean="0"/>
            </a:br>
            <a:r>
              <a:rPr lang="pt-BR" sz="2000" dirty="0" smtClean="0">
                <a:hlinkClick r:id="rId2"/>
              </a:rPr>
              <a:t>www.paulomargotto.com.br</a:t>
            </a:r>
            <a:r>
              <a:rPr lang="pt-BR" sz="2000" dirty="0" smtClean="0"/>
              <a:t/>
            </a:r>
            <a:br>
              <a:rPr lang="pt-BR" sz="2000" dirty="0" smtClean="0"/>
            </a:br>
            <a:r>
              <a:rPr lang="pt-BR" sz="2000" dirty="0" smtClean="0"/>
              <a:t>Brasília, 12 de setembro de 2013.</a:t>
            </a:r>
            <a:endParaRPr lang="pt-BR" dirty="0"/>
          </a:p>
        </p:txBody>
      </p:sp>
      <p:pic>
        <p:nvPicPr>
          <p:cNvPr id="13314" name="Picture 8" descr="DSC05004"/>
          <p:cNvPicPr>
            <a:picLocks noChangeAspect="1" noChangeArrowheads="1"/>
          </p:cNvPicPr>
          <p:nvPr/>
        </p:nvPicPr>
        <p:blipFill>
          <a:blip r:embed="rId3"/>
          <a:srcRect/>
          <a:stretch>
            <a:fillRect/>
          </a:stretch>
        </p:blipFill>
        <p:spPr bwMode="auto">
          <a:xfrm>
            <a:off x="5908675" y="0"/>
            <a:ext cx="3235325" cy="1930400"/>
          </a:xfrm>
          <a:prstGeom prst="rect">
            <a:avLst/>
          </a:prstGeom>
          <a:noFill/>
          <a:ln w="9525">
            <a:noFill/>
            <a:miter lim="800000"/>
            <a:headEnd/>
            <a:tailEnd/>
          </a:ln>
        </p:spPr>
      </p:pic>
      <p:pic>
        <p:nvPicPr>
          <p:cNvPr id="13315" name="Picture 7" descr="DSC04940"/>
          <p:cNvPicPr>
            <a:picLocks noChangeAspect="1" noChangeArrowheads="1"/>
          </p:cNvPicPr>
          <p:nvPr/>
        </p:nvPicPr>
        <p:blipFill>
          <a:blip r:embed="rId4"/>
          <a:srcRect/>
          <a:stretch>
            <a:fillRect/>
          </a:stretch>
        </p:blipFill>
        <p:spPr bwMode="auto">
          <a:xfrm>
            <a:off x="0" y="65088"/>
            <a:ext cx="3779838" cy="1865312"/>
          </a:xfrm>
          <a:prstGeom prst="rect">
            <a:avLst/>
          </a:prstGeom>
          <a:noFill/>
          <a:ln w="9525">
            <a:noFill/>
            <a:miter lim="800000"/>
            <a:headEnd/>
            <a:tailEnd/>
          </a:ln>
        </p:spPr>
      </p:pic>
      <p:pic>
        <p:nvPicPr>
          <p:cNvPr id="13316" name="Imagem 8" descr="orgulho de ser ESCS.jpg"/>
          <p:cNvPicPr>
            <a:picLocks noChangeAspect="1"/>
          </p:cNvPicPr>
          <p:nvPr/>
        </p:nvPicPr>
        <p:blipFill>
          <a:blip r:embed="rId5"/>
          <a:srcRect/>
          <a:stretch>
            <a:fillRect/>
          </a:stretch>
        </p:blipFill>
        <p:spPr bwMode="auto">
          <a:xfrm>
            <a:off x="3779838" y="188913"/>
            <a:ext cx="2162175" cy="1617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r>
              <a:rPr lang="pt-BR" smtClean="0"/>
              <a:t>Introdução</a:t>
            </a:r>
          </a:p>
        </p:txBody>
      </p:sp>
      <p:sp>
        <p:nvSpPr>
          <p:cNvPr id="14338" name="Espaço Reservado para Conteúdo 2"/>
          <p:cNvSpPr>
            <a:spLocks noGrp="1"/>
          </p:cNvSpPr>
          <p:nvPr>
            <p:ph idx="1"/>
          </p:nvPr>
        </p:nvSpPr>
        <p:spPr>
          <a:xfrm>
            <a:off x="468313" y="1196975"/>
            <a:ext cx="8229600" cy="4525963"/>
          </a:xfrm>
        </p:spPr>
        <p:txBody>
          <a:bodyPr/>
          <a:lstStyle/>
          <a:p>
            <a:endParaRPr lang="pt-BR" sz="1500" smtClean="0"/>
          </a:p>
          <a:p>
            <a:r>
              <a:rPr lang="pt-BR" sz="2400" smtClean="0"/>
              <a:t>Apesar da pouca evidência de que o tratamento da hipotensão melhore o prognóstico dos recém-nascidos com extremo baixo peso (RNEBP) (&lt;1000g) , aproximadamente 40% deles recebem esse tipo de terapia durante o início da vida (1);</a:t>
            </a:r>
          </a:p>
          <a:p>
            <a:r>
              <a:rPr lang="pt-BR" sz="2400" smtClean="0"/>
              <a:t>Os neonatologistas tratam a hipotensão com o objetivo de promover adequada perfusão aos órgãos vitais, principalmente o cérebro;</a:t>
            </a:r>
          </a:p>
          <a:p>
            <a:r>
              <a:rPr lang="pt-BR" sz="2400" smtClean="0"/>
              <a:t>Infelizmente, os atuais tratamentos de hipotensão podem ter papel no desenvolvimento de efeitos adversos tais como: hemorragia intraventricular, leucomalácia periventricular, atraso no desenvolvimento, perda de audição e morte, devido ao excessivo aumento dos parâmetros pressóricos em alguns casos (1-6).</a:t>
            </a:r>
          </a:p>
          <a:p>
            <a:endParaRPr lang="pt-BR" sz="15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468313" y="260350"/>
            <a:ext cx="8229600" cy="1143000"/>
          </a:xfrm>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a:lnSpc>
                <a:spcPct val="80000"/>
              </a:lnSpc>
            </a:pPr>
            <a:r>
              <a:rPr lang="pt-BR" sz="2200" dirty="0" err="1" smtClean="0"/>
              <a:t>Dempsey</a:t>
            </a:r>
            <a:r>
              <a:rPr lang="pt-BR" sz="2200" dirty="0" smtClean="0"/>
              <a:t> et al(7) relataram que o não tratamento da hipotensão dos RNEBP com sinais de boa perfusão possui resultado similar aos RNEBP normotensos;</a:t>
            </a:r>
          </a:p>
          <a:p>
            <a:pPr>
              <a:lnSpc>
                <a:spcPct val="80000"/>
              </a:lnSpc>
            </a:pPr>
            <a:r>
              <a:rPr lang="pt-BR" sz="2200" dirty="0" smtClean="0"/>
              <a:t>RNEBP </a:t>
            </a:r>
            <a:r>
              <a:rPr lang="pt-BR" sz="2200" b="1" dirty="0" smtClean="0"/>
              <a:t>hipotensos</a:t>
            </a:r>
            <a:r>
              <a:rPr lang="pt-BR" sz="2200" dirty="0" smtClean="0"/>
              <a:t> não sépticos e </a:t>
            </a:r>
            <a:r>
              <a:rPr lang="pt-BR" sz="2200" dirty="0" err="1" smtClean="0"/>
              <a:t>normovolêmicos</a:t>
            </a:r>
            <a:r>
              <a:rPr lang="pt-BR" sz="2200" dirty="0" smtClean="0"/>
              <a:t> têm semelhante fluxo sanguíneo cerebral basal comparado </a:t>
            </a:r>
            <a:r>
              <a:rPr lang="pt-BR" sz="2200" b="1" dirty="0" smtClean="0"/>
              <a:t>ao dos</a:t>
            </a:r>
            <a:r>
              <a:rPr lang="pt-BR" sz="2200" dirty="0" smtClean="0"/>
              <a:t> controles </a:t>
            </a:r>
            <a:r>
              <a:rPr lang="pt-BR" sz="2200" b="1" dirty="0" smtClean="0"/>
              <a:t>normotensos</a:t>
            </a:r>
            <a:r>
              <a:rPr lang="pt-BR" sz="2200" dirty="0" smtClean="0"/>
              <a:t> (8);</a:t>
            </a:r>
          </a:p>
          <a:p>
            <a:pPr>
              <a:lnSpc>
                <a:spcPct val="80000"/>
              </a:lnSpc>
            </a:pPr>
            <a:r>
              <a:rPr lang="pt-BR" sz="2200" dirty="0" smtClean="0"/>
              <a:t>O aumento abrupto da pressão sanguínea no prematuro hipotenso, com a </a:t>
            </a:r>
            <a:r>
              <a:rPr lang="pt-BR" sz="2200" dirty="0" err="1" smtClean="0"/>
              <a:t>autorregulação</a:t>
            </a:r>
            <a:r>
              <a:rPr lang="pt-BR" sz="2200" dirty="0" smtClean="0"/>
              <a:t> cerebral ineficiente, pode aumentar o fluxo sanguíneo cerebral e levar a hemorragia intraventricular;</a:t>
            </a:r>
          </a:p>
          <a:p>
            <a:pPr>
              <a:lnSpc>
                <a:spcPct val="80000"/>
              </a:lnSpc>
            </a:pPr>
            <a:r>
              <a:rPr lang="pt-BR" sz="2200" dirty="0" smtClean="0"/>
              <a:t>Dopamina é </a:t>
            </a:r>
            <a:r>
              <a:rPr lang="pt-BR" sz="2200" b="1" dirty="0" smtClean="0"/>
              <a:t>frequentemente </a:t>
            </a:r>
            <a:r>
              <a:rPr lang="pt-BR" sz="2200" dirty="0" smtClean="0"/>
              <a:t>usada no tratamento da hipotensão arterial nos prematuros (9,10);</a:t>
            </a:r>
          </a:p>
          <a:p>
            <a:pPr>
              <a:lnSpc>
                <a:spcPct val="80000"/>
              </a:lnSpc>
            </a:pPr>
            <a:r>
              <a:rPr lang="pt-BR" sz="2200" dirty="0" smtClean="0"/>
              <a:t>Apesar do seu uso indiscriminado, existem poucos estudos que abordam os efeitos da dopamina na hemodinâmica cerebral de RNEBP hipotensos (11)  ou recém-nascidos com muito baixo peso (</a:t>
            </a:r>
            <a:r>
              <a:rPr lang="en-US" sz="2000" dirty="0" smtClean="0"/>
              <a:t>≤</a:t>
            </a:r>
            <a:endParaRPr lang="pt-BR" sz="2000" dirty="0" smtClean="0"/>
          </a:p>
          <a:p>
            <a:pPr>
              <a:lnSpc>
                <a:spcPct val="80000"/>
              </a:lnSpc>
              <a:buFont typeface="Arial" charset="0"/>
              <a:buNone/>
            </a:pPr>
            <a:r>
              <a:rPr lang="pt-BR" sz="2200" dirty="0" smtClean="0"/>
              <a:t>      1500g</a:t>
            </a:r>
            <a:r>
              <a:rPr lang="pt-BR" sz="2000" baseline="30000" dirty="0" smtClean="0"/>
              <a:t>12-17</a:t>
            </a:r>
            <a:r>
              <a:rPr lang="pt-BR" sz="22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marL="0" indent="0">
              <a:lnSpc>
                <a:spcPct val="90000"/>
              </a:lnSpc>
              <a:buFont typeface="Arial" charset="0"/>
              <a:buNone/>
            </a:pPr>
            <a:r>
              <a:rPr lang="pt-BR" sz="2600" dirty="0" smtClean="0"/>
              <a:t>                                 </a:t>
            </a:r>
            <a:r>
              <a:rPr lang="pt-BR" sz="2600" b="1" dirty="0" smtClean="0"/>
              <a:t>OBJETIVO DO ESTUDO</a:t>
            </a:r>
          </a:p>
          <a:p>
            <a:pPr marL="0" indent="0" algn="ctr">
              <a:lnSpc>
                <a:spcPct val="90000"/>
              </a:lnSpc>
              <a:buFont typeface="Arial" charset="0"/>
              <a:buNone/>
            </a:pPr>
            <a:r>
              <a:rPr lang="pt-BR" sz="2600" b="1" dirty="0" smtClean="0">
                <a:solidFill>
                  <a:srgbClr val="0070C0"/>
                </a:solidFill>
              </a:rPr>
              <a:t>Avaliar alterações da hemodinâmica cerebral durante o tratamento da hipotensão com dopamina em REBE hipotensivos</a:t>
            </a:r>
          </a:p>
          <a:p>
            <a:pPr marL="0" indent="0" algn="ctr">
              <a:lnSpc>
                <a:spcPct val="90000"/>
              </a:lnSpc>
              <a:buFont typeface="Arial" charset="0"/>
              <a:buNone/>
            </a:pPr>
            <a:r>
              <a:rPr lang="pt-BR" sz="2600" b="1" dirty="0" smtClean="0"/>
              <a:t>HIPÓTESE DO ESTUDO</a:t>
            </a:r>
          </a:p>
          <a:p>
            <a:pPr marL="0" indent="0" algn="ctr">
              <a:lnSpc>
                <a:spcPct val="90000"/>
              </a:lnSpc>
              <a:buFont typeface="Arial" charset="0"/>
              <a:buNone/>
            </a:pPr>
            <a:r>
              <a:rPr lang="pt-BR" sz="2600" dirty="0" smtClean="0"/>
              <a:t>Os autores elaboram a hipótese de que </a:t>
            </a:r>
            <a:r>
              <a:rPr lang="pt-BR" sz="2600" b="1" i="1" dirty="0" smtClean="0"/>
              <a:t>a velocidade basal do fluxo sanguíneo cerebral (CBFv), avaliada pelo ultrassom Doppler, aumenta significativamente a partir do  </a:t>
            </a:r>
          </a:p>
          <a:p>
            <a:pPr marL="0" indent="0" algn="ctr">
              <a:lnSpc>
                <a:spcPct val="90000"/>
              </a:lnSpc>
              <a:buFont typeface="Arial" charset="0"/>
              <a:buNone/>
            </a:pPr>
            <a:r>
              <a:rPr lang="pt-BR" sz="2600" b="1" i="1" dirty="0" smtClean="0"/>
              <a:t>     valor basal </a:t>
            </a:r>
            <a:r>
              <a:rPr lang="pt-BR" sz="2600" dirty="0" smtClean="0"/>
              <a:t>enquanto pressão arterial </a:t>
            </a:r>
            <a:r>
              <a:rPr lang="pt-BR" sz="2600" b="1" dirty="0" smtClean="0"/>
              <a:t>ótima</a:t>
            </a:r>
            <a:r>
              <a:rPr lang="pt-BR" sz="2600" dirty="0" smtClean="0"/>
              <a:t> foi obtida    durante o tratamento </a:t>
            </a:r>
            <a:r>
              <a:rPr lang="pt-BR" sz="2600" b="1" i="1" dirty="0" smtClean="0"/>
              <a:t>com dopamina </a:t>
            </a:r>
            <a:r>
              <a:rPr lang="pt-BR" sz="2600" dirty="0" smtClean="0"/>
              <a:t>nestes recém-nascidos hipotensivos no primeiro dia de vida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539750" y="-171450"/>
            <a:ext cx="8229600" cy="1143000"/>
          </a:xfrm>
        </p:spPr>
        <p:txBody>
          <a:bodyPr/>
          <a:lstStyle/>
          <a:p>
            <a:r>
              <a:rPr lang="pt-BR" smtClean="0"/>
              <a:t>Métodos</a:t>
            </a:r>
          </a:p>
        </p:txBody>
      </p:sp>
      <p:sp>
        <p:nvSpPr>
          <p:cNvPr id="17410" name="Espaço Reservado para Conteúdo 2"/>
          <p:cNvSpPr>
            <a:spLocks noGrp="1"/>
          </p:cNvSpPr>
          <p:nvPr>
            <p:ph idx="1"/>
          </p:nvPr>
        </p:nvSpPr>
        <p:spPr>
          <a:xfrm>
            <a:off x="611188" y="692150"/>
            <a:ext cx="8229600" cy="4900613"/>
          </a:xfrm>
        </p:spPr>
        <p:txBody>
          <a:bodyPr/>
          <a:lstStyle/>
          <a:p>
            <a:r>
              <a:rPr lang="pt-BR" sz="2400" b="1" u="sng" smtClean="0"/>
              <a:t>População do estudo:</a:t>
            </a:r>
          </a:p>
          <a:p>
            <a:pPr>
              <a:buFont typeface="Courier New" pitchFamily="49" charset="0"/>
              <a:buChar char="o"/>
            </a:pPr>
            <a:r>
              <a:rPr lang="pt-BR" sz="2400" b="1" smtClean="0"/>
              <a:t>RN de extremo baixo peso (RNEBP):</a:t>
            </a:r>
          </a:p>
          <a:p>
            <a:pPr>
              <a:buFont typeface="Calibri" pitchFamily="34" charset="0"/>
              <a:buAutoNum type="arabicPeriod"/>
            </a:pPr>
            <a:r>
              <a:rPr lang="pt-BR" sz="2400" smtClean="0"/>
              <a:t>nascidos na Universidade de Ciências Médicas do Arkansas, entre janeiro de 2006 e maio de 2007, e;</a:t>
            </a:r>
          </a:p>
          <a:p>
            <a:pPr>
              <a:buFont typeface="Calibri" pitchFamily="34" charset="0"/>
              <a:buAutoNum type="arabicPeriod"/>
            </a:pPr>
            <a:r>
              <a:rPr lang="pt-BR" sz="2400" smtClean="0"/>
              <a:t>que foram submetidas a ventilação mecânica por síndrome do desconforto respiratório, e;</a:t>
            </a:r>
          </a:p>
          <a:p>
            <a:pPr>
              <a:buFont typeface="Calibri" pitchFamily="34" charset="0"/>
              <a:buAutoNum type="arabicPeriod"/>
            </a:pPr>
            <a:r>
              <a:rPr lang="pt-BR" sz="2400" smtClean="0"/>
              <a:t>foram monitorados por cateteres venosos e arteriais umbilicais durante o processo de estabilização neonatal e,</a:t>
            </a:r>
          </a:p>
          <a:p>
            <a:pPr>
              <a:buFont typeface="Calibri" pitchFamily="34" charset="0"/>
              <a:buAutoNum type="arabicPeriod"/>
            </a:pPr>
            <a:r>
              <a:rPr lang="pt-BR" sz="2400" smtClean="0"/>
              <a:t>que desenvolveram hipotensão no 1º dia de vida, e,</a:t>
            </a:r>
          </a:p>
          <a:p>
            <a:pPr>
              <a:buFont typeface="Calibri" pitchFamily="34" charset="0"/>
              <a:buAutoNum type="arabicPeriod"/>
            </a:pPr>
            <a:r>
              <a:rPr lang="pt-BR" sz="2400" smtClean="0"/>
              <a:t>que se envolveram num estudo fisiológico para avaliar a capacidade de autorregulação cerebral. </a:t>
            </a:r>
          </a:p>
          <a:p>
            <a:pPr>
              <a:buFont typeface="Calibri" pitchFamily="34" charset="0"/>
              <a:buAutoNum type="arabicPeriod"/>
            </a:pPr>
            <a:r>
              <a:rPr lang="pt-BR" sz="2400" smtClean="0"/>
              <a:t>Exclusões: grandes malformações congênitas, óbvia hipovolemia, sepse precoce, escape aéreo, recebeu fluido em bolus, vasopressores ou hidrocortisona (antes do estudo)  </a:t>
            </a:r>
          </a:p>
          <a:p>
            <a:endParaRPr lang="pt-BR" sz="15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r>
              <a:rPr lang="pt-BR" smtClean="0"/>
              <a:t>Métodos</a:t>
            </a:r>
          </a:p>
        </p:txBody>
      </p:sp>
      <p:sp>
        <p:nvSpPr>
          <p:cNvPr id="18434" name="Espaço Reservado para Conteúdo 2"/>
          <p:cNvSpPr>
            <a:spLocks noGrp="1"/>
          </p:cNvSpPr>
          <p:nvPr>
            <p:ph idx="1"/>
          </p:nvPr>
        </p:nvSpPr>
        <p:spPr>
          <a:xfrm>
            <a:off x="395288" y="1196975"/>
            <a:ext cx="8229600" cy="4525963"/>
          </a:xfrm>
        </p:spPr>
        <p:txBody>
          <a:bodyPr/>
          <a:lstStyle/>
          <a:p>
            <a:r>
              <a:rPr lang="pt-BR" sz="2400" b="1" u="sng" smtClean="0"/>
              <a:t>Desenho do Estudo:</a:t>
            </a:r>
          </a:p>
          <a:p>
            <a:pPr>
              <a:buFont typeface="Courier New" pitchFamily="49" charset="0"/>
              <a:buChar char="o"/>
            </a:pPr>
            <a:r>
              <a:rPr lang="pt-BR" sz="2400" smtClean="0"/>
              <a:t>Quando o RNEBP apresentou hipotensão a qualquer hora do dia e da noite, o assistente da pesquisa iniciou o monitoramento contínuo da pressão arterial (PA), da velocidade do fluxo sanguíneo  cerebral (CBFv) e da PaCO</a:t>
            </a:r>
            <a:r>
              <a:rPr lang="pt-BR" sz="2400" baseline="-25000" smtClean="0"/>
              <a:t>2</a:t>
            </a:r>
            <a:r>
              <a:rPr lang="pt-BR" sz="2400" smtClean="0"/>
              <a:t>. A sessão de monitoramento durou 2 a 3 h - início 15 min antes do tratamento com dopamina;</a:t>
            </a:r>
          </a:p>
          <a:p>
            <a:pPr>
              <a:buFont typeface="Courier New" pitchFamily="49" charset="0"/>
              <a:buChar char="o"/>
            </a:pPr>
            <a:r>
              <a:rPr lang="pt-BR" sz="2400" smtClean="0"/>
              <a:t>A infusão inicial de 5mcg/kg/min de dopamina com incremento de 2,5mcg/kg/min a cada 20 min (até 20mcg/kg/min) até a otimização da pressão arterial média;</a:t>
            </a:r>
          </a:p>
          <a:p>
            <a:pPr>
              <a:buFont typeface="Courier New" pitchFamily="49" charset="0"/>
              <a:buChar char="o"/>
            </a:pPr>
            <a:r>
              <a:rPr lang="pt-BR" sz="2400" smtClean="0"/>
              <a:t>Dopamina foi sempre infundida com fluidos IV de manutenção através de cateter venoso umbilical, utilizando bombas de infusão especializados (Baxter AS50, Baxter Healthcare  Corporation, Deerfield, IL, EUA)</a:t>
            </a:r>
          </a:p>
          <a:p>
            <a:endParaRPr lang="pt-BR" sz="24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r>
              <a:rPr lang="pt-BR" smtClean="0"/>
              <a:t>Métodos</a:t>
            </a:r>
          </a:p>
        </p:txBody>
      </p:sp>
      <p:sp>
        <p:nvSpPr>
          <p:cNvPr id="19458" name="Espaço Reservado para Conteúdo 2"/>
          <p:cNvSpPr>
            <a:spLocks noGrp="1"/>
          </p:cNvSpPr>
          <p:nvPr>
            <p:ph idx="1"/>
          </p:nvPr>
        </p:nvSpPr>
        <p:spPr>
          <a:xfrm>
            <a:off x="428625" y="1357313"/>
            <a:ext cx="8229600" cy="4525962"/>
          </a:xfrm>
        </p:spPr>
        <p:txBody>
          <a:bodyPr/>
          <a:lstStyle/>
          <a:p>
            <a:r>
              <a:rPr lang="pt-BR" sz="2400" b="1" u="sng" smtClean="0"/>
              <a:t>Equipamento de Monitorização:</a:t>
            </a:r>
          </a:p>
          <a:p>
            <a:r>
              <a:rPr lang="pt-BR" sz="2400" smtClean="0"/>
              <a:t>A monitorização contínua da PA foi feita com um cateter arterial umbilical (Diametrics, St Paul, MN, EUA; ou Argyle / Tyco Healthcare / Kendall, Mansfield, MA, EUA), ligado a um transdutor de PA(Transpac IV, Abbott, North Chicago, IL, EUA).</a:t>
            </a:r>
          </a:p>
          <a:p>
            <a:r>
              <a:rPr lang="pt-BR" sz="2400" smtClean="0"/>
              <a:t>A velocidade do fluxo sanguíneo cerebral foi monitorada continuamente com Doppler transcraniano (Nicolet Biomedical Pioneer, Madison, WI, USA) da artéria cerebral média direita.</a:t>
            </a:r>
          </a:p>
          <a:p>
            <a:r>
              <a:rPr lang="pt-BR" sz="2400" smtClean="0"/>
              <a:t>A monitoração contínua da PaCO</a:t>
            </a:r>
            <a:r>
              <a:rPr lang="pt-BR" sz="2400" baseline="-25000" smtClean="0"/>
              <a:t>2</a:t>
            </a:r>
            <a:r>
              <a:rPr lang="pt-BR" sz="2400" smtClean="0"/>
              <a:t> foi feita com o sistema Neotrend (Diametrics Medical) ou monitor de gás sanguíneo transcutâneo (MicroGas 7650 rapid, Radiometer, Westlake, OH, USA).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smtClean="0"/>
              <a:t>Métodos</a:t>
            </a:r>
          </a:p>
        </p:txBody>
      </p:sp>
      <p:sp>
        <p:nvSpPr>
          <p:cNvPr id="20482" name="Espaço Reservado para Conteúdo 2"/>
          <p:cNvSpPr>
            <a:spLocks noGrp="1"/>
          </p:cNvSpPr>
          <p:nvPr>
            <p:ph idx="1"/>
          </p:nvPr>
        </p:nvSpPr>
        <p:spPr>
          <a:xfrm>
            <a:off x="428625" y="1428750"/>
            <a:ext cx="8229600" cy="4525963"/>
          </a:xfrm>
        </p:spPr>
        <p:txBody>
          <a:bodyPr/>
          <a:lstStyle/>
          <a:p>
            <a:r>
              <a:rPr lang="pt-BR" sz="2400" b="1" u="sng" smtClean="0"/>
              <a:t>Coleta de dados e definições:</a:t>
            </a:r>
          </a:p>
          <a:p>
            <a:r>
              <a:rPr lang="pt-BR" sz="2400" smtClean="0"/>
              <a:t>Através da base de dados da pesquisa, foram obtidas hora e data de nascimento, uso de esteróides no pré-natal, peso ao nascer, idade gestacional (IG), raça, sexo, Apgar no 1 e 5 min, presença de hipertensão intracraniana grave e idade pós-natal no momento da monitoração fisiológica </a:t>
            </a:r>
          </a:p>
          <a:p>
            <a:r>
              <a:rPr lang="pt-BR" sz="2400" smtClean="0"/>
              <a:t>Termo de consentimento foi obtido com os pais.</a:t>
            </a:r>
          </a:p>
          <a:p>
            <a:r>
              <a:rPr lang="pt-BR" sz="2400" smtClean="0"/>
              <a:t>IG foi obtida através de critérios obstétricos e neonatais.</a:t>
            </a:r>
          </a:p>
          <a:p>
            <a:r>
              <a:rPr lang="pt-BR" sz="2400" smtClean="0"/>
              <a:t>Hemorragia intracraniana grave (graus III e IV) foi determinada utilizando critérios de estágios de Papile et al (21), baseado em ultrassom  craniano feito durante a hospitalização.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r>
              <a:rPr lang="pt-BR" smtClean="0"/>
              <a:t>Métodos</a:t>
            </a:r>
          </a:p>
        </p:txBody>
      </p:sp>
      <p:sp>
        <p:nvSpPr>
          <p:cNvPr id="21506" name="Espaço Reservado para Conteúdo 2"/>
          <p:cNvSpPr>
            <a:spLocks noGrp="1"/>
          </p:cNvSpPr>
          <p:nvPr>
            <p:ph idx="1"/>
          </p:nvPr>
        </p:nvSpPr>
        <p:spPr>
          <a:xfrm>
            <a:off x="428625" y="1643063"/>
            <a:ext cx="8229600" cy="4525962"/>
          </a:xfrm>
        </p:spPr>
        <p:txBody>
          <a:bodyPr/>
          <a:lstStyle/>
          <a:p>
            <a:r>
              <a:rPr lang="pt-BR" sz="2400" b="1" u="sng" smtClean="0"/>
              <a:t>Coleta de dados e defições:</a:t>
            </a:r>
          </a:p>
          <a:p>
            <a:r>
              <a:rPr lang="pt-BR" sz="2400" smtClean="0"/>
              <a:t>Hipotensão foi definida como pressão arterial média (PAM) em mmHg  MENOR que a idade gestacional em semanas por ≥ 30 min. PA ótima foi definida como PAM mmHg &gt; 15% da IG em semanas por ≥30 min.</a:t>
            </a:r>
          </a:p>
          <a:p>
            <a:r>
              <a:rPr lang="pt-BR" sz="2400" smtClean="0"/>
              <a:t>A reatividade da velocidade do fluxo sanguíneo cerebral (CBFv) foi usada para determinar a capacidade de autor-regulação cerebral durante o tratamento com dopamina.</a:t>
            </a:r>
          </a:p>
          <a:p>
            <a:r>
              <a:rPr lang="pt-BR" sz="2400" smtClean="0"/>
              <a:t> Índice de resistência (RI) foi definido como: (CBFv sistólico - CBFv diastólico/ CBFv sistólico) x 100.</a:t>
            </a:r>
          </a:p>
          <a:p>
            <a:endParaRPr lang="pt-BR" sz="2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smtClean="0"/>
              <a:t>Métodos</a:t>
            </a:r>
          </a:p>
        </p:txBody>
      </p:sp>
      <p:sp>
        <p:nvSpPr>
          <p:cNvPr id="22530" name="Espaço Reservado para Conteúdo 2"/>
          <p:cNvSpPr>
            <a:spLocks noGrp="1"/>
          </p:cNvSpPr>
          <p:nvPr>
            <p:ph idx="1"/>
          </p:nvPr>
        </p:nvSpPr>
        <p:spPr>
          <a:xfrm>
            <a:off x="428625" y="2071688"/>
            <a:ext cx="8229600" cy="4525962"/>
          </a:xfrm>
        </p:spPr>
        <p:txBody>
          <a:bodyPr/>
          <a:lstStyle/>
          <a:p>
            <a:r>
              <a:rPr lang="pt-BR" sz="2400" b="1" u="sng" dirty="0" smtClean="0"/>
              <a:t>Estatística:</a:t>
            </a:r>
          </a:p>
          <a:p>
            <a:r>
              <a:rPr lang="pt-BR" sz="2400" dirty="0" smtClean="0"/>
              <a:t>Variáveis fisiológicas para as crianças hipotensas foram analisados antes e após o tratamento com a dopamina (</a:t>
            </a:r>
            <a:r>
              <a:rPr lang="pt-BR" sz="2400" dirty="0" smtClean="0">
                <a:solidFill>
                  <a:srgbClr val="0000FF"/>
                </a:solidFill>
              </a:rPr>
              <a:t>tabela 1</a:t>
            </a:r>
            <a:r>
              <a:rPr lang="pt-BR" sz="2400" dirty="0" smtClean="0"/>
              <a:t>); </a:t>
            </a:r>
          </a:p>
          <a:p>
            <a:r>
              <a:rPr lang="pt-BR" sz="2400" dirty="0" smtClean="0"/>
              <a:t>Os valores basais de PAM, média da CBFv, PaCO2 e RI foram determinados  durante  monitorização por aproximadamente 15 min que precederam o tratamento com dopamina.</a:t>
            </a:r>
          </a:p>
        </p:txBody>
      </p:sp>
      <p:sp>
        <p:nvSpPr>
          <p:cNvPr id="22531" name="Retângulo 3"/>
          <p:cNvSpPr>
            <a:spLocks noChangeArrowheads="1"/>
          </p:cNvSpPr>
          <p:nvPr/>
        </p:nvSpPr>
        <p:spPr bwMode="auto">
          <a:xfrm>
            <a:off x="827584" y="5254625"/>
            <a:ext cx="7559675" cy="955675"/>
          </a:xfrm>
          <a:prstGeom prst="rect">
            <a:avLst/>
          </a:prstGeom>
          <a:noFill/>
          <a:ln w="9525">
            <a:noFill/>
            <a:miter lim="800000"/>
            <a:headEnd/>
            <a:tailEnd/>
          </a:ln>
        </p:spPr>
        <p:txBody>
          <a:bodyPr>
            <a:spAutoFit/>
          </a:bodyPr>
          <a:lstStyle/>
          <a:p>
            <a:pPr algn="ctr"/>
            <a:r>
              <a:rPr lang="pt-BR" sz="2800" dirty="0">
                <a:latin typeface="Calibri" pitchFamily="34" charset="0"/>
              </a:rPr>
              <a:t>Os autores declararam não haver nenhum conflito de interesse.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noChangeArrowheads="1"/>
          </p:cNvPicPr>
          <p:nvPr/>
        </p:nvPicPr>
        <p:blipFill>
          <a:blip r:embed="rId2"/>
          <a:srcRect/>
          <a:stretch>
            <a:fillRect/>
          </a:stretch>
        </p:blipFill>
        <p:spPr bwMode="auto">
          <a:xfrm>
            <a:off x="241300" y="1052513"/>
            <a:ext cx="8883650" cy="4743450"/>
          </a:xfrm>
          <a:prstGeom prst="rect">
            <a:avLst/>
          </a:prstGeom>
          <a:noFill/>
          <a:ln w="9525">
            <a:noFill/>
            <a:miter lim="800000"/>
            <a:headEnd/>
            <a:tailEnd/>
          </a:ln>
        </p:spPr>
      </p:pic>
      <p:sp>
        <p:nvSpPr>
          <p:cNvPr id="23554" name="Título 1"/>
          <p:cNvSpPr>
            <a:spLocks noGrp="1"/>
          </p:cNvSpPr>
          <p:nvPr>
            <p:ph type="title"/>
          </p:nvPr>
        </p:nvSpPr>
        <p:spPr/>
        <p:txBody>
          <a:bodyPr/>
          <a:lstStyle/>
          <a:p>
            <a:r>
              <a:rPr lang="pt-BR" smtClean="0"/>
              <a:t>Métodos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smtClean="0"/>
              <a:t>Métodos</a:t>
            </a:r>
          </a:p>
        </p:txBody>
      </p:sp>
      <p:sp>
        <p:nvSpPr>
          <p:cNvPr id="24578" name="Espaço Reservado para Conteúdo 2"/>
          <p:cNvSpPr>
            <a:spLocks noGrp="1"/>
          </p:cNvSpPr>
          <p:nvPr>
            <p:ph idx="1"/>
          </p:nvPr>
        </p:nvSpPr>
        <p:spPr>
          <a:xfrm>
            <a:off x="428625" y="1857375"/>
            <a:ext cx="8229600" cy="4525963"/>
          </a:xfrm>
        </p:spPr>
        <p:txBody>
          <a:bodyPr/>
          <a:lstStyle/>
          <a:p>
            <a:r>
              <a:rPr lang="pt-BR" sz="2400" b="1" u="sng" dirty="0" smtClean="0"/>
              <a:t>Estatística:</a:t>
            </a:r>
          </a:p>
          <a:p>
            <a:r>
              <a:rPr lang="pt-BR" sz="2400" dirty="0" smtClean="0"/>
              <a:t>Após a obtenção da PAM ótima, foram novamente determinados  média da CBFv, PaCO</a:t>
            </a:r>
            <a:r>
              <a:rPr lang="pt-BR" sz="2400" baseline="-25000" dirty="0" smtClean="0"/>
              <a:t>2</a:t>
            </a:r>
            <a:r>
              <a:rPr lang="pt-BR" sz="2400" dirty="0" smtClean="0"/>
              <a:t> e RI;</a:t>
            </a:r>
          </a:p>
          <a:p>
            <a:r>
              <a:rPr lang="pt-BR" sz="2400" dirty="0" smtClean="0"/>
              <a:t>Comparações das variáveis fisiológicas antes e depois do uso da dopamina foram obtidas através do </a:t>
            </a:r>
            <a:r>
              <a:rPr lang="pt-BR" sz="2400" i="1" dirty="0" smtClean="0"/>
              <a:t>t-</a:t>
            </a:r>
            <a:r>
              <a:rPr lang="pt-BR" sz="2400" i="1" dirty="0" err="1" smtClean="0"/>
              <a:t>test</a:t>
            </a:r>
            <a:r>
              <a:rPr lang="pt-BR" sz="2400" dirty="0" smtClean="0"/>
              <a:t> pareado</a:t>
            </a:r>
          </a:p>
          <a:p>
            <a:r>
              <a:rPr lang="pt-BR" sz="2400" dirty="0" smtClean="0"/>
              <a:t>A reatividade da CBFv foi determinada através da comparação da linha de base e os valores ideais de PAM, após infusão de dopamina por meio da avaliação da CBFv e PAM, respectivamente</a:t>
            </a:r>
          </a:p>
          <a:p>
            <a:endParaRPr lang="pt-BR" sz="2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68313" y="260350"/>
            <a:ext cx="8229600" cy="1143000"/>
          </a:xfrm>
        </p:spPr>
        <p:txBody>
          <a:bodyPr/>
          <a:lstStyle/>
          <a:p>
            <a:r>
              <a:rPr lang="pt-BR" smtClean="0"/>
              <a:t>Resultados</a:t>
            </a:r>
          </a:p>
        </p:txBody>
      </p:sp>
      <p:sp>
        <p:nvSpPr>
          <p:cNvPr id="25602" name="Espaço Reservado para Conteúdo 2"/>
          <p:cNvSpPr>
            <a:spLocks noGrp="1"/>
          </p:cNvSpPr>
          <p:nvPr>
            <p:ph idx="1"/>
          </p:nvPr>
        </p:nvSpPr>
        <p:spPr>
          <a:xfrm>
            <a:off x="395288" y="1700213"/>
            <a:ext cx="8229600" cy="4525962"/>
          </a:xfrm>
        </p:spPr>
        <p:txBody>
          <a:bodyPr/>
          <a:lstStyle/>
          <a:p>
            <a:r>
              <a:rPr lang="pt-PT" sz="2400" dirty="0" smtClean="0"/>
              <a:t>15 RN hipotensos com extremo baixo peso ( 625 ± 174 g) e 24 semanas ( 23-24,8 ) foram estudados;</a:t>
            </a:r>
          </a:p>
          <a:p>
            <a:r>
              <a:rPr lang="pt-PT" sz="2400" dirty="0" smtClean="0"/>
              <a:t>9 crianças morreram e/ou desenvolveram grave hemorragia intracraniana;</a:t>
            </a:r>
          </a:p>
          <a:p>
            <a:r>
              <a:rPr lang="pt-PT" sz="2400" dirty="0" smtClean="0"/>
              <a:t>8 crianças morreram (5 tiveram hemorragia intracraniana grave , 3 morreram antes de fazerem o ultrassom   craniano);</a:t>
            </a:r>
          </a:p>
          <a:p>
            <a:r>
              <a:rPr lang="pt-PT" sz="2400" dirty="0" smtClean="0"/>
              <a:t>1 criança com um hemorragia intracraniana grave sobreviveu;</a:t>
            </a:r>
          </a:p>
          <a:p>
            <a:r>
              <a:rPr lang="pt-PT" sz="2400" dirty="0" smtClean="0"/>
              <a:t>Na tabela 2, as características dos pacientes estudados.</a:t>
            </a:r>
          </a:p>
          <a:p>
            <a:r>
              <a:rPr lang="pt-PT" sz="2400" dirty="0" smtClean="0"/>
              <a:t>Houve significante aumento da PAM após o tratamento com dopamina (p&lt;0,001),</a:t>
            </a:r>
            <a:r>
              <a:rPr lang="pt-PT" dirty="0" smtClean="0"/>
              <a:t> </a:t>
            </a:r>
            <a:r>
              <a:rPr lang="pt-PT" sz="2400" dirty="0" smtClean="0"/>
              <a:t>conforme era esperado (</a:t>
            </a:r>
            <a:r>
              <a:rPr lang="pt-PT" sz="2400" dirty="0" smtClean="0">
                <a:solidFill>
                  <a:srgbClr val="0000FF"/>
                </a:solidFill>
              </a:rPr>
              <a:t>tabela 1</a:t>
            </a:r>
            <a:r>
              <a:rPr lang="pt-PT" sz="2400" dirty="0" smtClean="0"/>
              <a:t>).</a:t>
            </a:r>
            <a:endParaRPr lang="pt-BR"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r>
              <a:rPr lang="pt-BR" smtClean="0"/>
              <a:t>Resultados</a:t>
            </a:r>
          </a:p>
        </p:txBody>
      </p:sp>
      <p:pic>
        <p:nvPicPr>
          <p:cNvPr id="26626" name="Picture 2"/>
          <p:cNvPicPr>
            <a:picLocks noGrp="1" noChangeAspect="1" noChangeArrowheads="1"/>
          </p:cNvPicPr>
          <p:nvPr>
            <p:ph idx="1"/>
          </p:nvPr>
        </p:nvPicPr>
        <p:blipFill>
          <a:blip r:embed="rId2"/>
          <a:srcRect/>
          <a:stretch>
            <a:fillRect/>
          </a:stretch>
        </p:blipFill>
        <p:spPr>
          <a:xfrm>
            <a:off x="1285875" y="1357313"/>
            <a:ext cx="6786563" cy="4457700"/>
          </a:xfrm>
        </p:spPr>
      </p:pic>
      <p:sp>
        <p:nvSpPr>
          <p:cNvPr id="26627" name="CaixaDeTexto 4"/>
          <p:cNvSpPr txBox="1">
            <a:spLocks noChangeArrowheads="1"/>
          </p:cNvSpPr>
          <p:nvPr/>
        </p:nvSpPr>
        <p:spPr bwMode="auto">
          <a:xfrm>
            <a:off x="2143125" y="6000750"/>
            <a:ext cx="5286375" cy="400050"/>
          </a:xfrm>
          <a:prstGeom prst="rect">
            <a:avLst/>
          </a:prstGeom>
          <a:noFill/>
          <a:ln w="9525">
            <a:noFill/>
            <a:miter lim="800000"/>
            <a:headEnd/>
            <a:tailEnd/>
          </a:ln>
        </p:spPr>
        <p:txBody>
          <a:bodyPr>
            <a:spAutoFit/>
          </a:bodyPr>
          <a:lstStyle/>
          <a:p>
            <a:r>
              <a:rPr lang="pt-PT" sz="2000">
                <a:latin typeface="Calibri" pitchFamily="34" charset="0"/>
              </a:rPr>
              <a:t>Outras características da população do estudo</a:t>
            </a:r>
            <a:endParaRPr lang="pt-BR" sz="2000">
              <a:latin typeface="Calibri"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r>
              <a:rPr lang="pt-BR" smtClean="0"/>
              <a:t>Resultados</a:t>
            </a:r>
          </a:p>
        </p:txBody>
      </p:sp>
      <p:sp>
        <p:nvSpPr>
          <p:cNvPr id="27650" name="Espaço Reservado para Conteúdo 2"/>
          <p:cNvSpPr>
            <a:spLocks noGrp="1"/>
          </p:cNvSpPr>
          <p:nvPr>
            <p:ph idx="1"/>
          </p:nvPr>
        </p:nvSpPr>
        <p:spPr>
          <a:xfrm>
            <a:off x="457200" y="1600200"/>
            <a:ext cx="8229600" cy="1900238"/>
          </a:xfrm>
        </p:spPr>
        <p:txBody>
          <a:bodyPr/>
          <a:lstStyle/>
          <a:p>
            <a:r>
              <a:rPr lang="pt-PT" sz="2400" smtClean="0"/>
              <a:t>Aumentos significativos na PAM após o tratamento com dopamina (P‹0.001) , que eram esperados</a:t>
            </a:r>
          </a:p>
          <a:p>
            <a:endParaRPr lang="pt-BR" sz="2800" smtClean="0"/>
          </a:p>
        </p:txBody>
      </p:sp>
      <p:pic>
        <p:nvPicPr>
          <p:cNvPr id="27651" name="Picture 3"/>
          <p:cNvPicPr>
            <a:picLocks noChangeAspect="1" noChangeArrowheads="1"/>
          </p:cNvPicPr>
          <p:nvPr/>
        </p:nvPicPr>
        <p:blipFill>
          <a:blip r:embed="rId2"/>
          <a:srcRect/>
          <a:stretch>
            <a:fillRect/>
          </a:stretch>
        </p:blipFill>
        <p:spPr bwMode="auto">
          <a:xfrm>
            <a:off x="500063" y="2428875"/>
            <a:ext cx="7874000" cy="4214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468313" y="260350"/>
            <a:ext cx="8229600" cy="1143000"/>
          </a:xfrm>
        </p:spPr>
        <p:txBody>
          <a:bodyPr/>
          <a:lstStyle/>
          <a:p>
            <a:r>
              <a:rPr lang="pt-BR" smtClean="0"/>
              <a:t>Resultados</a:t>
            </a:r>
          </a:p>
        </p:txBody>
      </p:sp>
      <p:sp>
        <p:nvSpPr>
          <p:cNvPr id="28674" name="Espaço Reservado para Conteúdo 2"/>
          <p:cNvSpPr>
            <a:spLocks noGrp="1"/>
          </p:cNvSpPr>
          <p:nvPr>
            <p:ph idx="1"/>
          </p:nvPr>
        </p:nvSpPr>
        <p:spPr>
          <a:xfrm>
            <a:off x="428625" y="1928813"/>
            <a:ext cx="8229600" cy="4525962"/>
          </a:xfrm>
        </p:spPr>
        <p:txBody>
          <a:bodyPr/>
          <a:lstStyle/>
          <a:p>
            <a:r>
              <a:rPr lang="pt-PT" sz="2400" dirty="0" smtClean="0"/>
              <a:t>1 criança morreu devido a complicações de um pneumotórax bilateral. Todos os demais responderam a dopamina com um aumento na PAM;</a:t>
            </a:r>
          </a:p>
          <a:p>
            <a:r>
              <a:rPr lang="pt-PT" sz="2400" dirty="0" smtClean="0"/>
              <a:t>Nenhum dos recém-nascidos recebeu </a:t>
            </a:r>
            <a:r>
              <a:rPr lang="pt-PT" sz="2400" i="1" dirty="0" smtClean="0"/>
              <a:t>bolus</a:t>
            </a:r>
            <a:r>
              <a:rPr lang="pt-PT" sz="2400" dirty="0" smtClean="0"/>
              <a:t> de fluidos, outros vasopressores ou hidrocortisona antes do tratamento com dopamina</a:t>
            </a:r>
          </a:p>
          <a:p>
            <a:r>
              <a:rPr lang="pt-PT" sz="2400" dirty="0" smtClean="0"/>
              <a:t> O aumento  da PAM foi acompanhado por aumentos significativos na média do  CBFv </a:t>
            </a:r>
            <a:r>
              <a:rPr lang="en-US" sz="2400" dirty="0" smtClean="0"/>
              <a:t> (10.9±3.7 no </a:t>
            </a:r>
            <a:r>
              <a:rPr lang="en-US" sz="2400" dirty="0" err="1" smtClean="0"/>
              <a:t>modo</a:t>
            </a:r>
            <a:r>
              <a:rPr lang="en-US" sz="2400" dirty="0" smtClean="0"/>
              <a:t> basal </a:t>
            </a:r>
            <a:r>
              <a:rPr lang="en-US" sz="2400" dirty="0" err="1" smtClean="0"/>
              <a:t>vs</a:t>
            </a:r>
            <a:r>
              <a:rPr lang="en-US" sz="2400" dirty="0" smtClean="0"/>
              <a:t> 15.7± 5.7 cm s </a:t>
            </a:r>
            <a:r>
              <a:rPr lang="en-US" sz="2400" baseline="30000" dirty="0" smtClean="0"/>
              <a:t>-1 </a:t>
            </a:r>
            <a:r>
              <a:rPr lang="en-US" sz="2400" dirty="0" err="1" smtClean="0"/>
              <a:t>após</a:t>
            </a:r>
            <a:r>
              <a:rPr lang="en-US" sz="2400" dirty="0" smtClean="0"/>
              <a:t> PAM  </a:t>
            </a:r>
            <a:r>
              <a:rPr lang="en-US" sz="2400" dirty="0" err="1" smtClean="0"/>
              <a:t>ótima</a:t>
            </a:r>
            <a:r>
              <a:rPr lang="en-US" sz="2400" dirty="0" smtClean="0"/>
              <a:t> </a:t>
            </a:r>
            <a:r>
              <a:rPr lang="en-US" sz="2400" dirty="0" err="1" smtClean="0"/>
              <a:t>atingida</a:t>
            </a:r>
            <a:r>
              <a:rPr lang="en-US" sz="2400" dirty="0" smtClean="0"/>
              <a:t>; P=0.001)</a:t>
            </a:r>
            <a:endParaRPr lang="pt-BR" sz="2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r>
              <a:rPr lang="pt-BR" smtClean="0"/>
              <a:t>Resultados</a:t>
            </a:r>
          </a:p>
        </p:txBody>
      </p:sp>
      <p:sp>
        <p:nvSpPr>
          <p:cNvPr id="29698" name="Espaço Reservado para Conteúdo 2"/>
          <p:cNvSpPr>
            <a:spLocks noGrp="1"/>
          </p:cNvSpPr>
          <p:nvPr>
            <p:ph idx="1"/>
          </p:nvPr>
        </p:nvSpPr>
        <p:spPr>
          <a:xfrm>
            <a:off x="428625" y="1857375"/>
            <a:ext cx="8229600" cy="4525963"/>
          </a:xfrm>
        </p:spPr>
        <p:txBody>
          <a:bodyPr/>
          <a:lstStyle/>
          <a:p>
            <a:r>
              <a:rPr lang="pt-PT" sz="2400" smtClean="0"/>
              <a:t>PaCO</a:t>
            </a:r>
            <a:r>
              <a:rPr lang="pt-PT" sz="2400" baseline="-25000" smtClean="0"/>
              <a:t>2</a:t>
            </a:r>
            <a:r>
              <a:rPr lang="pt-PT" sz="2400" smtClean="0"/>
              <a:t> não foram diferentes antes e depois do tratamento com dopamina;</a:t>
            </a:r>
          </a:p>
          <a:p>
            <a:r>
              <a:rPr lang="pt-PT" sz="2400" smtClean="0"/>
              <a:t>Crianças tratadas com dopamina apresentaram diminuições significativas no RI, após ter sido atingida PAM ótima - a partir 74,4% a 59,7 % (P = 0,001);</a:t>
            </a:r>
          </a:p>
          <a:p>
            <a:r>
              <a:rPr lang="pt-PT" sz="2400" smtClean="0"/>
              <a:t>A mediana da reatividade do fluxo sanguíneo cerebral (IC 95 %) foi  de 3,9 (1,6-6,2) % mmHg;</a:t>
            </a:r>
          </a:p>
          <a:p>
            <a:r>
              <a:rPr lang="pt-PT" sz="2400" smtClean="0"/>
              <a:t>A dose mediana(p25, p75) de dopamina foi de 10 (7,5, 14,4) mcg/ kg/minuto  para chegar a PAM ideal.</a:t>
            </a:r>
            <a:br>
              <a:rPr lang="pt-PT" sz="2400" smtClean="0"/>
            </a:br>
            <a:endParaRPr lang="pt-BR" sz="2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539750" y="1628775"/>
            <a:ext cx="8229600" cy="4525963"/>
          </a:xfrm>
        </p:spPr>
        <p:txBody>
          <a:bodyPr>
            <a:normAutofit/>
          </a:bodyPr>
          <a:lstStyle/>
          <a:p>
            <a:r>
              <a:rPr lang="pt-PT" sz="2400" dirty="0" smtClean="0"/>
              <a:t>A dose de dopamina usada para obter PAM ótima foi de 5(n=1), 7,5 (n = 4), 10(n = 3) , 12,5(n = 2) , 15(n = 2) e 17.5mcg/kg/min (n = 2), respectivamente</a:t>
            </a:r>
          </a:p>
          <a:p>
            <a:r>
              <a:rPr lang="pt-PT" sz="2400" dirty="0" smtClean="0"/>
              <a:t>1 criança não chegou a PAM  ideal  e não teve a dopamina aumentada para além 5mcg/kg/min;</a:t>
            </a:r>
          </a:p>
          <a:p>
            <a:r>
              <a:rPr lang="pt-PT" sz="2400" dirty="0" smtClean="0"/>
              <a:t>Na</a:t>
            </a:r>
            <a:r>
              <a:rPr lang="pt-PT" sz="2400" dirty="0" smtClean="0">
                <a:solidFill>
                  <a:srgbClr val="0000FF"/>
                </a:solidFill>
              </a:rPr>
              <a:t> figura 1</a:t>
            </a:r>
            <a:r>
              <a:rPr lang="pt-PT" sz="2400" dirty="0" smtClean="0"/>
              <a:t>, um exemplo dos efeitos do tratamento com dopamina na média do CBFv, PaCO</a:t>
            </a:r>
            <a:r>
              <a:rPr lang="pt-PT" sz="2400" baseline="-25000" dirty="0" smtClean="0"/>
              <a:t>2</a:t>
            </a:r>
            <a:r>
              <a:rPr lang="pt-PT" sz="2400" dirty="0" smtClean="0"/>
              <a:t> e PAM de um prematuro hipotenso.</a:t>
            </a:r>
          </a:p>
          <a:p>
            <a:pPr>
              <a:buFont typeface="Arial" charset="0"/>
              <a:buNone/>
            </a:pPr>
            <a:endParaRPr lang="pt-PT" sz="2400" dirty="0" smtClean="0"/>
          </a:p>
          <a:p>
            <a:endParaRPr lang="pt-BR"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r>
              <a:rPr lang="pt-BR" smtClean="0"/>
              <a:t>Resultados</a:t>
            </a:r>
          </a:p>
        </p:txBody>
      </p:sp>
      <p:pic>
        <p:nvPicPr>
          <p:cNvPr id="31746" name="Picture 2"/>
          <p:cNvPicPr>
            <a:picLocks noChangeAspect="1" noChangeArrowheads="1"/>
          </p:cNvPicPr>
          <p:nvPr/>
        </p:nvPicPr>
        <p:blipFill>
          <a:blip r:embed="rId2"/>
          <a:srcRect/>
          <a:stretch>
            <a:fillRect/>
          </a:stretch>
        </p:blipFill>
        <p:spPr bwMode="auto">
          <a:xfrm>
            <a:off x="241300" y="1557338"/>
            <a:ext cx="8661400" cy="410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468313" y="260350"/>
            <a:ext cx="8229600" cy="865188"/>
          </a:xfrm>
        </p:spPr>
        <p:txBody>
          <a:bodyPr/>
          <a:lstStyle/>
          <a:p>
            <a:r>
              <a:rPr lang="pt-BR" smtClean="0"/>
              <a:t>Resultados</a:t>
            </a:r>
          </a:p>
        </p:txBody>
      </p:sp>
      <p:sp>
        <p:nvSpPr>
          <p:cNvPr id="3" name="Espaço Reservado para Conteúdo 2"/>
          <p:cNvSpPr>
            <a:spLocks noGrp="1"/>
          </p:cNvSpPr>
          <p:nvPr>
            <p:ph idx="1"/>
          </p:nvPr>
        </p:nvSpPr>
        <p:spPr/>
        <p:txBody>
          <a:bodyPr>
            <a:normAutofit lnSpcReduction="10000"/>
          </a:bodyPr>
          <a:lstStyle/>
          <a:p>
            <a:pPr marL="0" indent="0">
              <a:lnSpc>
                <a:spcPct val="80000"/>
              </a:lnSpc>
              <a:buFont typeface="Arial" charset="0"/>
              <a:buNone/>
            </a:pPr>
            <a:r>
              <a:rPr lang="pt-BR" sz="2200" dirty="0" smtClean="0"/>
              <a:t>                                </a:t>
            </a:r>
            <a:r>
              <a:rPr lang="pt-BR" sz="2200" b="1" dirty="0" smtClean="0">
                <a:solidFill>
                  <a:srgbClr val="0000FF"/>
                </a:solidFill>
              </a:rPr>
              <a:t>Relato do que está na figura 1:</a:t>
            </a:r>
          </a:p>
          <a:p>
            <a:pPr marL="0" indent="0">
              <a:lnSpc>
                <a:spcPct val="80000"/>
              </a:lnSpc>
              <a:buFont typeface="Arial" charset="0"/>
              <a:buNone/>
            </a:pPr>
            <a:endParaRPr lang="pt-BR" sz="2200" b="1" dirty="0" smtClean="0">
              <a:solidFill>
                <a:srgbClr val="0000FF"/>
              </a:solidFill>
            </a:endParaRPr>
          </a:p>
          <a:p>
            <a:pPr marL="0" indent="0">
              <a:lnSpc>
                <a:spcPct val="80000"/>
              </a:lnSpc>
            </a:pPr>
            <a:r>
              <a:rPr lang="pt-BR" sz="2200" dirty="0" smtClean="0"/>
              <a:t>O tratamento com dopamina (5mcg/kg/min) foi iniciado 20 min após o começo da monitorização. PAM e a média do CBFv subiram rapidamente e simultaneamente após  a administração de dopamina; Tanto a PAM como o CBFv retornaram a linha de base e a dopamina foi aumentada para 7,5mcg/kg/min (por volta de 40 minutos). A dopamina foi aumentada para 10mcg/kg/min (aos 66 minutos), resultando em pequeno aumento na MAP e CBFv. A MAP retornou ao valor basal inicial (de hipotensão) e a dopamina foi aumentada para 12,5mcg/kg/min (aos 83 minutos). Neste momento houve um abrupto aumento da PAM, alcançando níveis hipertensivos, o mesmo ocorrendo com o CBFv (acima do percentil 90)</a:t>
            </a:r>
            <a:r>
              <a:rPr lang="pt-BR" sz="2200" baseline="30000" dirty="0" smtClean="0"/>
              <a:t>25</a:t>
            </a:r>
            <a:r>
              <a:rPr lang="pt-BR" sz="2200" dirty="0" smtClean="0"/>
              <a:t> e a dopamina foi reduzida para 10mcg/kg/min. </a:t>
            </a:r>
          </a:p>
          <a:p>
            <a:pPr marL="0" indent="0">
              <a:lnSpc>
                <a:spcPct val="80000"/>
              </a:lnSpc>
            </a:pPr>
            <a:r>
              <a:rPr lang="pt-BR" sz="2200" dirty="0" smtClean="0"/>
              <a:t>Durante  o período de estudo, a PaCO</a:t>
            </a:r>
            <a:r>
              <a:rPr lang="pt-BR" sz="2200" baseline="-25000" dirty="0" smtClean="0"/>
              <a:t>2 </a:t>
            </a:r>
            <a:r>
              <a:rPr lang="pt-BR" sz="2200" dirty="0" smtClean="0"/>
              <a:t>variou levemente entre 48-53mmHg.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500063" y="1412875"/>
            <a:ext cx="8229600" cy="5445125"/>
          </a:xfrm>
        </p:spPr>
        <p:txBody>
          <a:bodyPr>
            <a:normAutofit/>
          </a:bodyPr>
          <a:lstStyle/>
          <a:p>
            <a:r>
              <a:rPr lang="pt-PT" sz="2200" dirty="0" smtClean="0"/>
              <a:t>Principal objetivo do estudo: examinar hemodinâmica cerebral durante a infusão de dopamina nos </a:t>
            </a:r>
            <a:r>
              <a:rPr lang="pt-BR" sz="2200" dirty="0" smtClean="0"/>
              <a:t>RNEBP</a:t>
            </a:r>
            <a:r>
              <a:rPr lang="pt-PT" sz="2200" dirty="0" smtClean="0"/>
              <a:t>  hipotensos no 1º dia de vida;</a:t>
            </a:r>
          </a:p>
          <a:p>
            <a:r>
              <a:rPr lang="pt-PT" sz="2200" dirty="0" smtClean="0"/>
              <a:t>Houve um aumento simultâneo do CBFv e MAP durante a infusão de dopamina;</a:t>
            </a:r>
          </a:p>
          <a:p>
            <a:r>
              <a:rPr lang="pt-PT" sz="2200" dirty="0" smtClean="0"/>
              <a:t>Explicação: este aumento do CBFv poderia ser devido a pressão-passiva da vasculatura cerebral ou o aumento da PAM foi acima do limite superior da autorregulação ou alternativamente, devido a dopamina ter alterado </a:t>
            </a:r>
            <a:r>
              <a:rPr lang="pt-PT" sz="2200" b="1" dirty="0" smtClean="0"/>
              <a:t>o</a:t>
            </a:r>
            <a:r>
              <a:rPr lang="pt-PT" sz="2200" dirty="0" smtClean="0"/>
              <a:t> diâmetro do vaso cerebral;</a:t>
            </a:r>
          </a:p>
          <a:p>
            <a:r>
              <a:rPr lang="pt-PT" sz="2200" dirty="0" smtClean="0"/>
              <a:t> Com os  resultados do presente estudo pôde-se concluir que</a:t>
            </a:r>
            <a:r>
              <a:rPr lang="pt-PT" sz="2200" b="1" dirty="0" smtClean="0"/>
              <a:t> a</a:t>
            </a:r>
            <a:r>
              <a:rPr lang="pt-PT" sz="2200" dirty="0" smtClean="0"/>
              <a:t> autorrregulação da circulação cerebral foi prejudicada durante a infusão de dopamina.</a:t>
            </a:r>
          </a:p>
          <a:p>
            <a:endParaRPr lang="pt-BR" sz="2200" baseline="300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327650"/>
          </a:xfrm>
        </p:spPr>
        <p:txBody>
          <a:bodyPr>
            <a:normAutofit/>
          </a:bodyPr>
          <a:lstStyle/>
          <a:p>
            <a:pPr>
              <a:lnSpc>
                <a:spcPct val="90000"/>
              </a:lnSpc>
            </a:pPr>
            <a:r>
              <a:rPr lang="pt-PT" sz="2200" smtClean="0"/>
              <a:t>Reduções significativas nos índices de resistência foram observados após ter sido alcançada a PAM ideal (resultados consistentes com estudos anteriores </a:t>
            </a:r>
            <a:r>
              <a:rPr lang="pt-PT" sz="2200" baseline="30000" smtClean="0"/>
              <a:t>12,16</a:t>
            </a:r>
            <a:r>
              <a:rPr lang="pt-PT" sz="2200" smtClean="0"/>
              <a:t>); </a:t>
            </a:r>
            <a:endParaRPr lang="pt-PT" sz="2200" baseline="30000" smtClean="0"/>
          </a:p>
          <a:p>
            <a:pPr>
              <a:lnSpc>
                <a:spcPct val="90000"/>
              </a:lnSpc>
            </a:pPr>
            <a:r>
              <a:rPr lang="pt-PT" sz="2200" smtClean="0"/>
              <a:t> Portanto, recém-mascidos de extremo baixo peso que têm sua pressão arterial otimizada com o uso de dopamina, tem deficiente autorregulação do fluxo sanguíneo cerebral e aumento do fluxo sanguíneo cerebral (12,24,27);</a:t>
            </a:r>
          </a:p>
          <a:p>
            <a:pPr>
              <a:lnSpc>
                <a:spcPct val="90000"/>
              </a:lnSpc>
            </a:pPr>
            <a:r>
              <a:rPr lang="pt-PT" sz="2200" smtClean="0"/>
              <a:t>9 crianças morreram e/ou desenvolveram hemorragia intraventricular grave (os autores reconhecem que esta taxa de mortalidade é alta); </a:t>
            </a:r>
          </a:p>
          <a:p>
            <a:pPr>
              <a:lnSpc>
                <a:spcPct val="90000"/>
              </a:lnSpc>
            </a:pPr>
            <a:r>
              <a:rPr lang="pt-PT" sz="2200" smtClean="0"/>
              <a:t>O aumento das taxas de mortalidade e morbidade observadas talvez estejam relacionadas  a uma população  de alto risco de hemorragia intraventricular e morte,  mais debilitada.</a:t>
            </a:r>
          </a:p>
          <a:p>
            <a:pPr>
              <a:lnSpc>
                <a:spcPct val="90000"/>
              </a:lnSpc>
            </a:pPr>
            <a:endParaRPr lang="pt-BR" sz="22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r>
              <a:rPr lang="pt-BR" smtClean="0"/>
              <a:t>Discussão</a:t>
            </a:r>
          </a:p>
        </p:txBody>
      </p:sp>
      <p:sp>
        <p:nvSpPr>
          <p:cNvPr id="35842" name="Espaço Reservado para Conteúdo 2"/>
          <p:cNvSpPr>
            <a:spLocks noGrp="1"/>
          </p:cNvSpPr>
          <p:nvPr>
            <p:ph idx="1"/>
          </p:nvPr>
        </p:nvSpPr>
        <p:spPr>
          <a:xfrm>
            <a:off x="500063" y="2143125"/>
            <a:ext cx="8229600" cy="4525963"/>
          </a:xfrm>
        </p:spPr>
        <p:txBody>
          <a:bodyPr/>
          <a:lstStyle/>
          <a:p>
            <a:r>
              <a:rPr lang="pt-PT" sz="2400" dirty="0" smtClean="0"/>
              <a:t>Tratamento prévio para hipotensão foi relacionado a piores prognósticos – não é claro se a hipotensão, o tratamento para a hipotensão ou algumas outras variáveis ​​desconhecidas foram culpadas pelos resultados adversos (1,4):</a:t>
            </a:r>
          </a:p>
          <a:p>
            <a:r>
              <a:rPr lang="pt-PT" sz="2400" dirty="0" smtClean="0"/>
              <a:t>O aumento da PAM em prematuro</a:t>
            </a:r>
            <a:r>
              <a:rPr lang="pt-PT" sz="2400" b="1" dirty="0" smtClean="0"/>
              <a:t>s</a:t>
            </a:r>
            <a:r>
              <a:rPr lang="pt-PT" sz="2400" dirty="0" smtClean="0"/>
              <a:t> hipotenso</a:t>
            </a:r>
            <a:r>
              <a:rPr lang="pt-PT" sz="2400" b="1" dirty="0" smtClean="0"/>
              <a:t>s</a:t>
            </a:r>
            <a:r>
              <a:rPr lang="pt-PT" sz="2400" dirty="0" smtClean="0"/>
              <a:t> não restaura a autorregulação cerebral à capacidade inicial (resultados consistentes com estudos anteriores</a:t>
            </a:r>
            <a:r>
              <a:rPr lang="pt-PT" sz="2400" baseline="30000" dirty="0" smtClean="0"/>
              <a:t>11,12,14-16</a:t>
            </a:r>
            <a:r>
              <a:rPr lang="pt-PT" sz="2400" dirty="0" smtClean="0"/>
              <a:t>). </a:t>
            </a:r>
            <a:br>
              <a:rPr lang="pt-PT" sz="2400" dirty="0" smtClean="0"/>
            </a:br>
            <a:r>
              <a:rPr lang="pt-PT" sz="2400" dirty="0" smtClean="0"/>
              <a:t> </a:t>
            </a:r>
            <a:endParaRPr lang="pt-BR" sz="24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113337"/>
          </a:xfrm>
        </p:spPr>
        <p:txBody>
          <a:bodyPr>
            <a:normAutofit/>
          </a:bodyPr>
          <a:lstStyle/>
          <a:p>
            <a:pPr>
              <a:lnSpc>
                <a:spcPct val="90000"/>
              </a:lnSpc>
            </a:pPr>
            <a:r>
              <a:rPr lang="pt-BR" sz="2200" b="1" u="sng" dirty="0" smtClean="0"/>
              <a:t>Estudos anteriores comparáveis:</a:t>
            </a:r>
          </a:p>
          <a:p>
            <a:pPr>
              <a:lnSpc>
                <a:spcPct val="90000"/>
              </a:lnSpc>
            </a:pPr>
            <a:r>
              <a:rPr lang="pt-BR" sz="2200" dirty="0" smtClean="0"/>
              <a:t>1. </a:t>
            </a:r>
            <a:r>
              <a:rPr lang="pt-PT" sz="2200" dirty="0" smtClean="0"/>
              <a:t>CBFv aumentou, mas voltou ao valor inicial</a:t>
            </a:r>
            <a:br>
              <a:rPr lang="pt-PT" sz="2200" dirty="0" smtClean="0"/>
            </a:br>
            <a:r>
              <a:rPr lang="pt-PT" sz="2200" dirty="0" smtClean="0"/>
              <a:t>50 a 90 min após a PAM ter sido aumentada com o uso de dopamina (12); concluiu-se que enquanto a autorregulação do fluxo sanguíneo cerebral foi deficiente,  durante o tratamento com dopamina, ela não foi totalmente inefetiva.</a:t>
            </a:r>
          </a:p>
          <a:p>
            <a:pPr>
              <a:lnSpc>
                <a:spcPct val="90000"/>
              </a:lnSpc>
            </a:pPr>
            <a:r>
              <a:rPr lang="pt-PT" sz="2200" dirty="0" smtClean="0"/>
              <a:t>2. Tratamento com dopamina para a hipotensão, não restaurou a autorregulação cerebral à capacidade inicial (estudo com 11 recém-nascidos </a:t>
            </a:r>
            <a:r>
              <a:rPr lang="pt-PT" sz="2200" b="1" dirty="0" smtClean="0"/>
              <a:t>hipotensos,</a:t>
            </a:r>
            <a:r>
              <a:rPr lang="pt-PT" sz="2200" dirty="0" smtClean="0"/>
              <a:t> entre 24 a 32 semanas e </a:t>
            </a:r>
            <a:r>
              <a:rPr lang="pt-PT" sz="2200" b="1" dirty="0" smtClean="0"/>
              <a:t>p</a:t>
            </a:r>
            <a:r>
              <a:rPr lang="pt-PT" sz="2200" dirty="0" smtClean="0"/>
              <a:t>eso entre 540 e 2100g, monitorizados por 13 horas de idade</a:t>
            </a:r>
            <a:r>
              <a:rPr lang="pt-PT" sz="2200" baseline="30000" dirty="0" smtClean="0"/>
              <a:t>14</a:t>
            </a:r>
            <a:r>
              <a:rPr lang="pt-PT" sz="2200" dirty="0" smtClean="0"/>
              <a:t>). No entanto, como o tratamento incluiu bolus de fluido, dopamina e dobutamina, não se sabe exatamente </a:t>
            </a:r>
            <a:r>
              <a:rPr lang="pt-PT" sz="2200" b="1" dirty="0" smtClean="0"/>
              <a:t>se</a:t>
            </a:r>
            <a:r>
              <a:rPr lang="pt-PT" sz="2200" dirty="0" smtClean="0"/>
              <a:t> os resultados se relacionam com efeito da dopamina sobre a hemodinâmica cerebral. </a:t>
            </a:r>
            <a:endParaRPr lang="pt-BR" sz="22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484313"/>
            <a:ext cx="8229600" cy="4525962"/>
          </a:xfrm>
        </p:spPr>
        <p:txBody>
          <a:bodyPr>
            <a:normAutofit/>
          </a:bodyPr>
          <a:lstStyle/>
          <a:p>
            <a:pPr>
              <a:lnSpc>
                <a:spcPct val="90000"/>
              </a:lnSpc>
            </a:pPr>
            <a:r>
              <a:rPr lang="pt-BR" sz="2400" dirty="0" smtClean="0"/>
              <a:t>3. </a:t>
            </a:r>
            <a:r>
              <a:rPr lang="pt-PT" sz="2400" dirty="0" smtClean="0"/>
              <a:t>Como autorregulação cerebral manteve-se prejudicada depois de aumentar a PAM  com dopamina numa faixa adequada, os autores concluíram que o controle dos parâmetros das crianças era necessário durante as infusões de dopamina </a:t>
            </a:r>
            <a:r>
              <a:rPr lang="pt-PT" sz="2400" baseline="30000" dirty="0" smtClean="0"/>
              <a:t>11</a:t>
            </a:r>
            <a:r>
              <a:rPr lang="pt-PT" sz="2400" dirty="0" smtClean="0"/>
              <a:t>(as doses de dopamina variaram entre 10 e 30mcg/kg/min);</a:t>
            </a:r>
          </a:p>
          <a:p>
            <a:pPr>
              <a:lnSpc>
                <a:spcPct val="90000"/>
              </a:lnSpc>
            </a:pPr>
            <a:r>
              <a:rPr lang="pt-PT" sz="2400" dirty="0" smtClean="0"/>
              <a:t>4. Estudo com 28 recém-nascidos de muito baixo peso hipotensivos tratados com dopamina para obterem uma PAM ótima, apresentaram alterações da perfusão cerebral, significativamente correlacionada com o aumento da PAM, significando alteração na autorregulação do fluxo sanguíneo cerebral (15). </a:t>
            </a:r>
          </a:p>
        </p:txBody>
      </p:sp>
      <p:sp>
        <p:nvSpPr>
          <p:cNvPr id="37889" name="Título 1"/>
          <p:cNvSpPr>
            <a:spLocks noGrp="1"/>
          </p:cNvSpPr>
          <p:nvPr>
            <p:ph type="title"/>
          </p:nvPr>
        </p:nvSpPr>
        <p:spPr/>
        <p:txBody>
          <a:bodyPr/>
          <a:lstStyle/>
          <a:p>
            <a:r>
              <a:rPr lang="pt-BR" smtClean="0"/>
              <a:t>Discussão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557338"/>
            <a:ext cx="8229600" cy="5300662"/>
          </a:xfrm>
        </p:spPr>
        <p:txBody>
          <a:bodyPr>
            <a:normAutofit/>
          </a:bodyPr>
          <a:lstStyle/>
          <a:p>
            <a:r>
              <a:rPr lang="pt-PT" sz="2400" dirty="0" smtClean="0"/>
              <a:t>5. Em 17 prematuros hipotensos (IG&lt;32sem.), com PCA, no dia 5º de vida, o RI diminuiu significativamente após o tratamento com dopamina (16).</a:t>
            </a:r>
          </a:p>
          <a:p>
            <a:r>
              <a:rPr lang="pt-PT" sz="2400" dirty="0" smtClean="0"/>
              <a:t>Um estudo não demonstrou aumento simultâneo do CBFv em RN de muito baixo peso hipotensivos, quando a PAM foi elevada a níveis normais (13).</a:t>
            </a:r>
          </a:p>
          <a:p>
            <a:r>
              <a:rPr lang="pt-PT" sz="2400" dirty="0" smtClean="0"/>
              <a:t>A discrepância entre este último estudo e os demais não está clar</a:t>
            </a:r>
            <a:r>
              <a:rPr lang="pt-PT" sz="2400" b="1" dirty="0" smtClean="0"/>
              <a:t>a</a:t>
            </a:r>
            <a:r>
              <a:rPr lang="pt-PT" sz="2400" dirty="0" smtClean="0"/>
              <a:t>, mas poderia ser devido ao uso i</a:t>
            </a:r>
            <a:r>
              <a:rPr lang="pt-PT" sz="2400" b="1" dirty="0" smtClean="0"/>
              <a:t>nte</a:t>
            </a:r>
            <a:r>
              <a:rPr lang="pt-PT" sz="2400" dirty="0" smtClean="0"/>
              <a:t>rmitente da monitorização do CBFv, onde um aumento poderia ser perdido.</a:t>
            </a:r>
          </a:p>
          <a:p>
            <a:pPr>
              <a:buFont typeface="Arial" charset="0"/>
              <a:buNone/>
            </a:pPr>
            <a:endParaRPr lang="pt-BR" sz="24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468313" y="260350"/>
            <a:ext cx="8229600" cy="1143000"/>
          </a:xfrm>
        </p:spPr>
        <p:txBody>
          <a:bodyPr/>
          <a:lstStyle/>
          <a:p>
            <a:r>
              <a:rPr lang="pt-BR" smtClean="0"/>
              <a:t>Discussão</a:t>
            </a:r>
          </a:p>
        </p:txBody>
      </p:sp>
      <p:sp>
        <p:nvSpPr>
          <p:cNvPr id="39938" name="Espaço Reservado para Conteúdo 2"/>
          <p:cNvSpPr>
            <a:spLocks noGrp="1"/>
          </p:cNvSpPr>
          <p:nvPr>
            <p:ph idx="1"/>
          </p:nvPr>
        </p:nvSpPr>
        <p:spPr>
          <a:xfrm>
            <a:off x="428625" y="1484313"/>
            <a:ext cx="8229600" cy="5184775"/>
          </a:xfrm>
        </p:spPr>
        <p:txBody>
          <a:bodyPr/>
          <a:lstStyle/>
          <a:p>
            <a:r>
              <a:rPr lang="pt-BR" sz="2400" b="1" u="sng" dirty="0" smtClean="0"/>
              <a:t>Limitações do estudo:</a:t>
            </a:r>
          </a:p>
          <a:p>
            <a:r>
              <a:rPr lang="pt-PT" sz="2400" dirty="0" smtClean="0"/>
              <a:t>1. Estudo observacional; pequena amostra;</a:t>
            </a:r>
          </a:p>
          <a:p>
            <a:r>
              <a:rPr lang="pt-PT" sz="2400" dirty="0" smtClean="0"/>
              <a:t>2. Foram usadas medidas de Doppler craniano para avaliar a CBFv ao invés de medidas mais diretas da velocidade de fluxo – preocupação de que essas medidas  podem não ser confiáveis, devido a possíveis mudanças no diâmetro dos vasos - mas boas correlações foram observadas entre as medidas usadas neste estudo e medidas com espectroscopia infravermelha (29-31);</a:t>
            </a:r>
            <a:endParaRPr lang="pt-BR" sz="24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539750" y="333375"/>
            <a:ext cx="8229600" cy="1143000"/>
          </a:xfrm>
        </p:spPr>
        <p:txBody>
          <a:bodyPr/>
          <a:lstStyle/>
          <a:p>
            <a:r>
              <a:rPr lang="pt-BR" smtClean="0"/>
              <a:t>Discussão</a:t>
            </a:r>
          </a:p>
        </p:txBody>
      </p:sp>
      <p:sp>
        <p:nvSpPr>
          <p:cNvPr id="40962" name="Espaço Reservado para Conteúdo 2"/>
          <p:cNvSpPr>
            <a:spLocks noGrp="1"/>
          </p:cNvSpPr>
          <p:nvPr>
            <p:ph idx="1"/>
          </p:nvPr>
        </p:nvSpPr>
        <p:spPr>
          <a:xfrm>
            <a:off x="395288" y="1412875"/>
            <a:ext cx="8229600" cy="5184775"/>
          </a:xfrm>
        </p:spPr>
        <p:txBody>
          <a:bodyPr/>
          <a:lstStyle/>
          <a:p>
            <a:r>
              <a:rPr lang="pt-BR" sz="2400" dirty="0" smtClean="0"/>
              <a:t>3. </a:t>
            </a:r>
            <a:r>
              <a:rPr lang="pt-PT" sz="2400" dirty="0" smtClean="0"/>
              <a:t>Tratamento de 1ª linha para RNEBP não hipovolêmicos e não- sépticos que se apresentaram hipotensos, foi com infusões progressivas e contínuas de dopamina. Muitos clínicos  iniciaram a medicação com bolus de flu</a:t>
            </a:r>
            <a:r>
              <a:rPr lang="pt-PT" sz="2400" b="1" dirty="0" smtClean="0"/>
              <a:t>idos</a:t>
            </a:r>
            <a:r>
              <a:rPr lang="pt-PT" sz="2400" dirty="0" smtClean="0"/>
              <a:t> e assim,  não é possível generalizar os dados encontrados no presente estudo; </a:t>
            </a:r>
          </a:p>
          <a:p>
            <a:r>
              <a:rPr lang="pt-PT" sz="2400" dirty="0" smtClean="0"/>
              <a:t>4. As doses graduais de dopamina foram demasiadamente elevadas e podem ter contribuído para o aumento excessivo da CBFv em algumas crianças.</a:t>
            </a:r>
          </a:p>
          <a:p>
            <a:r>
              <a:rPr lang="pt-PT" sz="2400" dirty="0" smtClean="0"/>
              <a:t>Poderia ser prudente iniciar com 5mcg/kg/min e aumentar  cada 1mcg/kg/min para evitar aumento súbito doa CBFv.</a:t>
            </a:r>
            <a:endParaRPr lang="pt-BR" sz="24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r>
              <a:rPr lang="pt-BR" smtClean="0"/>
              <a:t>Discussão</a:t>
            </a:r>
          </a:p>
        </p:txBody>
      </p:sp>
      <p:sp>
        <p:nvSpPr>
          <p:cNvPr id="41986" name="Espaço Reservado para Conteúdo 2"/>
          <p:cNvSpPr>
            <a:spLocks noGrp="1"/>
          </p:cNvSpPr>
          <p:nvPr>
            <p:ph idx="1"/>
          </p:nvPr>
        </p:nvSpPr>
        <p:spPr>
          <a:xfrm>
            <a:off x="500063" y="2571750"/>
            <a:ext cx="8229600" cy="4525963"/>
          </a:xfrm>
        </p:spPr>
        <p:txBody>
          <a:bodyPr/>
          <a:lstStyle/>
          <a:p>
            <a:r>
              <a:rPr lang="pt-PT" sz="2400" dirty="0" smtClean="0"/>
              <a:t>5. A PAM  variou pouco, fazendo com que o cálculo da reatividade da CBFv ficasse  inviável</a:t>
            </a:r>
          </a:p>
          <a:p>
            <a:r>
              <a:rPr lang="pt-PT" sz="2400" dirty="0" smtClean="0"/>
              <a:t>6. Não foi avaliado se havia PCA (persistência do canal arterial), o grau e a direção do fluxo sangüíneo através da PCA, ou como uma PCA afetaria o índice de resistência.</a:t>
            </a:r>
          </a:p>
          <a:p>
            <a:endParaRPr lang="pt-BR" sz="24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r>
              <a:rPr lang="pt-BR" smtClean="0"/>
              <a:t>Discussão</a:t>
            </a:r>
          </a:p>
        </p:txBody>
      </p:sp>
      <p:sp>
        <p:nvSpPr>
          <p:cNvPr id="43010" name="Espaço Reservado para Conteúdo 2"/>
          <p:cNvSpPr>
            <a:spLocks noGrp="1"/>
          </p:cNvSpPr>
          <p:nvPr>
            <p:ph idx="1"/>
          </p:nvPr>
        </p:nvSpPr>
        <p:spPr>
          <a:xfrm>
            <a:off x="428625" y="2332038"/>
            <a:ext cx="8229600" cy="4525962"/>
          </a:xfrm>
        </p:spPr>
        <p:txBody>
          <a:bodyPr/>
          <a:lstStyle/>
          <a:p>
            <a:r>
              <a:rPr lang="pt-PT" sz="2400" dirty="0" smtClean="0"/>
              <a:t>7. Bouissouet al (16) observaram  que crianças com uma PCA significativa  tiveram uma diminuição semelhante no índice de resistência arterial cerebral após a terapia com dopamina e, presumivelmente,  muitos RNEBP têm PCA no 1º dia de vida (32);</a:t>
            </a:r>
          </a:p>
          <a:p>
            <a:r>
              <a:rPr lang="pt-PT" sz="2400" dirty="0" smtClean="0"/>
              <a:t>8. Não foram avaliados os efeitos da hipotensão em outros órgãos (distúrbios de CBFv têm sido associados com lesões cerebrais em prematuros</a:t>
            </a:r>
            <a:r>
              <a:rPr lang="pt-PT" sz="2400" baseline="30000" dirty="0" smtClean="0"/>
              <a:t>33</a:t>
            </a:r>
            <a:r>
              <a:rPr lang="pt-PT" sz="2400" dirty="0" smtClean="0"/>
              <a:t>).</a:t>
            </a:r>
          </a:p>
          <a:p>
            <a:endParaRPr lang="pt-BR" sz="24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1125538"/>
            <a:ext cx="8229600" cy="4757737"/>
          </a:xfrm>
        </p:spPr>
        <p:txBody>
          <a:bodyPr>
            <a:noAutofit/>
          </a:bodyPr>
          <a:lstStyle/>
          <a:p>
            <a:pPr marL="0" indent="0" algn="ctr">
              <a:buFont typeface="Arial" charset="0"/>
              <a:buNone/>
            </a:pPr>
            <a:r>
              <a:rPr lang="pt-PT" sz="2400" b="1" dirty="0" smtClean="0">
                <a:solidFill>
                  <a:srgbClr val="0000FF"/>
                </a:solidFill>
              </a:rPr>
              <a:t>Conclusões</a:t>
            </a:r>
          </a:p>
          <a:p>
            <a:pPr marL="0" indent="0"/>
            <a:r>
              <a:rPr lang="pt-PT" sz="2500" dirty="0" smtClean="0"/>
              <a:t>1. ELBW hipotensos no 1º dia de vida, com velocidade do fluxo sanguíneo cerebral e índice de resistência  apropriadas para a idade, tiveram aumento da velocidade do fluxo sanguíneo cerebral , assim que a PAM foi otimizada (fluxo sanguíneo cerebral pressão-passiva) durante o tratamento com dopamina;</a:t>
            </a:r>
          </a:p>
          <a:p>
            <a:pPr marL="0" indent="0"/>
            <a:r>
              <a:rPr lang="pt-PT" sz="2500" dirty="0" smtClean="0"/>
              <a:t>2. Algumas crianças demonstraram abruptos aumentos na velocidade do fluxo sanguíneo cerebral  – acima do percentil 90 </a:t>
            </a:r>
            <a:r>
              <a:rPr lang="pt-PT" sz="2500" b="1" dirty="0" smtClean="0">
                <a:solidFill>
                  <a:srgbClr val="FF3300"/>
                </a:solidFill>
              </a:rPr>
              <a:t>-</a:t>
            </a:r>
            <a:r>
              <a:rPr lang="pt-PT" sz="2500" dirty="0" smtClean="0"/>
              <a:t> durante a infusão de dopamina . É plausível  que este fato poderia colocá-los em risco de lesão cerebral. Assim, acompanhamento e titulação cuidadosa de infusões de dopamina são essenciais.</a:t>
            </a:r>
          </a:p>
        </p:txBody>
      </p:sp>
      <p:sp>
        <p:nvSpPr>
          <p:cNvPr id="44033" name="Título 1"/>
          <p:cNvSpPr>
            <a:spLocks noGrp="1"/>
          </p:cNvSpPr>
          <p:nvPr>
            <p:ph type="title"/>
          </p:nvPr>
        </p:nvSpPr>
        <p:spPr>
          <a:xfrm>
            <a:off x="539750" y="260350"/>
            <a:ext cx="8229600" cy="936625"/>
          </a:xfrm>
        </p:spPr>
        <p:txBody>
          <a:bodyPr/>
          <a:lstStyle/>
          <a:p>
            <a:r>
              <a:rPr lang="pt-BR" smtClean="0"/>
              <a:t>Discussão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sp>
        <p:nvSpPr>
          <p:cNvPr id="45058" name="Retângulo 2"/>
          <p:cNvSpPr>
            <a:spLocks noChangeArrowheads="1"/>
          </p:cNvSpPr>
          <p:nvPr/>
        </p:nvSpPr>
        <p:spPr bwMode="auto">
          <a:xfrm>
            <a:off x="3525838" y="765175"/>
            <a:ext cx="1614487" cy="461963"/>
          </a:xfrm>
          <a:prstGeom prst="rect">
            <a:avLst/>
          </a:prstGeom>
          <a:noFill/>
          <a:ln w="9525">
            <a:noFill/>
            <a:miter lim="800000"/>
            <a:headEnd/>
            <a:tailEnd/>
          </a:ln>
        </p:spPr>
        <p:txBody>
          <a:bodyPr wrap="none">
            <a:spAutoFit/>
          </a:bodyPr>
          <a:lstStyle/>
          <a:p>
            <a:pPr algn="ctr"/>
            <a:r>
              <a:rPr lang="pt-PT" sz="2400" b="1">
                <a:solidFill>
                  <a:srgbClr val="0000FF"/>
                </a:solidFill>
                <a:latin typeface="Calibri" pitchFamily="34" charset="0"/>
              </a:rPr>
              <a:t>Conclusões</a:t>
            </a:r>
          </a:p>
        </p:txBody>
      </p:sp>
      <p:sp>
        <p:nvSpPr>
          <p:cNvPr id="45059" name="Retângulo 3"/>
          <p:cNvSpPr>
            <a:spLocks noChangeArrowheads="1"/>
          </p:cNvSpPr>
          <p:nvPr/>
        </p:nvSpPr>
        <p:spPr bwMode="auto">
          <a:xfrm>
            <a:off x="900113" y="1700213"/>
            <a:ext cx="7775575" cy="4486275"/>
          </a:xfrm>
          <a:prstGeom prst="rect">
            <a:avLst/>
          </a:prstGeom>
          <a:noFill/>
          <a:ln w="9525">
            <a:noFill/>
            <a:miter lim="800000"/>
            <a:headEnd/>
            <a:tailEnd/>
          </a:ln>
        </p:spPr>
        <p:txBody>
          <a:bodyPr>
            <a:spAutoFit/>
          </a:bodyPr>
          <a:lstStyle/>
          <a:p>
            <a:r>
              <a:rPr lang="pt-PT" sz="3600">
                <a:latin typeface="Calibri" pitchFamily="34" charset="0"/>
              </a:rPr>
              <a:t>3. Mais pesquisas são necessárias acerca da indicação apropriada para o uso de dopamina em recém-nascidos de extremo baixo peso hipotensos ;</a:t>
            </a:r>
          </a:p>
          <a:p>
            <a:r>
              <a:rPr lang="pt-PT" sz="3600">
                <a:latin typeface="Calibri" pitchFamily="34" charset="0"/>
              </a:rPr>
              <a:t>4. É desejável Investigações  comparando hipotensão permissiva versus hipotensão tratada nos recém-nascidos de extremo baixo peso.  </a:t>
            </a:r>
            <a:endParaRPr lang="pt-BR" sz="3600">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r>
              <a:rPr lang="pt-BR" smtClean="0"/>
              <a:t>ABSTRACT</a:t>
            </a:r>
          </a:p>
        </p:txBody>
      </p:sp>
      <p:sp>
        <p:nvSpPr>
          <p:cNvPr id="46082"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pic>
        <p:nvPicPr>
          <p:cNvPr id="46083" name="Picture 2"/>
          <p:cNvPicPr>
            <a:picLocks noChangeAspect="1" noChangeArrowheads="1"/>
          </p:cNvPicPr>
          <p:nvPr/>
        </p:nvPicPr>
        <p:blipFill>
          <a:blip r:embed="rId2"/>
          <a:srcRect/>
          <a:stretch>
            <a:fillRect/>
          </a:stretch>
        </p:blipFill>
        <p:spPr bwMode="auto">
          <a:xfrm>
            <a:off x="0" y="1735138"/>
            <a:ext cx="9144000" cy="3344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r>
              <a:rPr lang="pt-BR" smtClean="0"/>
              <a:t>Referências (em forma de links!)</a:t>
            </a:r>
          </a:p>
        </p:txBody>
      </p:sp>
      <p:sp>
        <p:nvSpPr>
          <p:cNvPr id="3" name="Espaço Reservado para Conteúdo 2"/>
          <p:cNvSpPr>
            <a:spLocks noGrp="1"/>
          </p:cNvSpPr>
          <p:nvPr>
            <p:ph idx="1"/>
          </p:nvPr>
        </p:nvSpPr>
        <p:spPr>
          <a:xfrm>
            <a:off x="468313" y="1125538"/>
            <a:ext cx="8229600" cy="5732462"/>
          </a:xfrm>
        </p:spPr>
        <p:txBody>
          <a:bodyPr rtlCol="0">
            <a:normAutofit fontScale="62500" lnSpcReduction="20000"/>
          </a:bodyPr>
          <a:lstStyle/>
          <a:p>
            <a:pPr fontAlgn="auto">
              <a:spcAft>
                <a:spcPts val="0"/>
              </a:spcAft>
              <a:buFont typeface="Arial" pitchFamily="34" charset="0"/>
              <a:buChar char="•"/>
              <a:defRPr/>
            </a:pPr>
            <a:r>
              <a:rPr lang="pt-BR" sz="2400" dirty="0" smtClean="0"/>
              <a:t>1.Fanaroff </a:t>
            </a:r>
            <a:r>
              <a:rPr lang="pt-BR" sz="2400" dirty="0"/>
              <a:t>JM, Wilson-Costello DE, Newman NS, Montpetite MM, Fanaroff AA. Treated hypotension is associated with neonatal morbidity and hearing loss in extremely low birth weight infants. </a:t>
            </a:r>
            <a:r>
              <a:rPr lang="pt-BR" sz="2400" i="1" dirty="0"/>
              <a:t>Pediatrics</a:t>
            </a:r>
            <a:r>
              <a:rPr lang="pt-BR" sz="2400" dirty="0"/>
              <a:t> 2006; </a:t>
            </a:r>
            <a:r>
              <a:rPr lang="pt-BR" sz="2400" b="1" dirty="0"/>
              <a:t>117</a:t>
            </a:r>
            <a:r>
              <a:rPr lang="pt-BR" sz="2400" dirty="0"/>
              <a:t>: 1131–1135. | </a:t>
            </a:r>
            <a:r>
              <a:rPr lang="pt-BR" sz="2400" dirty="0">
                <a:hlinkClick r:id="rId2"/>
              </a:rPr>
              <a:t>Article</a:t>
            </a:r>
            <a:r>
              <a:rPr lang="pt-BR" sz="2400" dirty="0"/>
              <a:t> | </a:t>
            </a:r>
            <a:r>
              <a:rPr lang="pt-BR" sz="2400" dirty="0">
                <a:hlinkClick r:id="rId3" tooltip="Article on PubMed - "/>
              </a:rPr>
              <a:t>PubMed</a:t>
            </a:r>
            <a:r>
              <a:rPr lang="pt-BR" sz="2400" dirty="0"/>
              <a:t> |</a:t>
            </a:r>
          </a:p>
          <a:p>
            <a:pPr fontAlgn="auto">
              <a:spcAft>
                <a:spcPts val="0"/>
              </a:spcAft>
              <a:buFont typeface="Arial" pitchFamily="34" charset="0"/>
              <a:buChar char="•"/>
              <a:defRPr/>
            </a:pPr>
            <a:r>
              <a:rPr lang="pt-BR" sz="2400" dirty="0" smtClean="0"/>
              <a:t>2.Kuint </a:t>
            </a:r>
            <a:r>
              <a:rPr lang="pt-BR" sz="2400" dirty="0"/>
              <a:t>J, Barak M, Morag I, Maayan-Metzger A. Early treated hypotension and outcome in very low birth weight infants. </a:t>
            </a:r>
            <a:r>
              <a:rPr lang="pt-BR" sz="2400" i="1" dirty="0"/>
              <a:t>Neonatology</a:t>
            </a:r>
            <a:r>
              <a:rPr lang="pt-BR" sz="2400" dirty="0"/>
              <a:t> 2009; </a:t>
            </a:r>
            <a:r>
              <a:rPr lang="pt-BR" sz="2400" b="1" dirty="0"/>
              <a:t>95</a:t>
            </a:r>
            <a:r>
              <a:rPr lang="pt-BR" sz="2400" dirty="0"/>
              <a:t>: 311–316. | </a:t>
            </a:r>
            <a:r>
              <a:rPr lang="pt-BR" sz="2400" dirty="0">
                <a:hlinkClick r:id="rId4"/>
              </a:rPr>
              <a:t>Article</a:t>
            </a:r>
            <a:r>
              <a:rPr lang="pt-BR" sz="2400" dirty="0"/>
              <a:t> | </a:t>
            </a:r>
            <a:r>
              <a:rPr lang="pt-BR" sz="2400" dirty="0">
                <a:hlinkClick r:id="rId5" tooltip="Article on PubMed - "/>
              </a:rPr>
              <a:t>PubMed</a:t>
            </a:r>
            <a:r>
              <a:rPr lang="pt-BR" sz="2400" dirty="0"/>
              <a:t> |</a:t>
            </a:r>
          </a:p>
          <a:p>
            <a:pPr fontAlgn="auto">
              <a:spcAft>
                <a:spcPts val="0"/>
              </a:spcAft>
              <a:buFont typeface="Arial" pitchFamily="34" charset="0"/>
              <a:buChar char="•"/>
              <a:defRPr/>
            </a:pPr>
            <a:r>
              <a:rPr lang="pt-BR" sz="2400" dirty="0" smtClean="0"/>
              <a:t>3.Watkins </a:t>
            </a:r>
            <a:r>
              <a:rPr lang="pt-BR" sz="2400" dirty="0"/>
              <a:t>AM, West CR, Cooke RW. Blood pressure and cerebral haemorrhage and ischaemia in very low birthweight infants. </a:t>
            </a:r>
            <a:r>
              <a:rPr lang="pt-BR" sz="2400" i="1" dirty="0"/>
              <a:t>Early Hum Dev</a:t>
            </a:r>
            <a:r>
              <a:rPr lang="pt-BR" sz="2400" dirty="0"/>
              <a:t> 1989; </a:t>
            </a:r>
            <a:r>
              <a:rPr lang="pt-BR" sz="2400" b="1" dirty="0"/>
              <a:t>19</a:t>
            </a:r>
            <a:r>
              <a:rPr lang="pt-BR" sz="2400" dirty="0"/>
              <a:t>: 103–110.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ISI - "/>
              </a:rPr>
              <a:t>ISI</a:t>
            </a:r>
            <a:r>
              <a:rPr lang="pt-BR" sz="2400" dirty="0"/>
              <a:t> | </a:t>
            </a:r>
            <a:r>
              <a:rPr lang="pt-BR" sz="2400" dirty="0">
                <a:hlinkClick r:id="rId9" tooltip="Article on CAS - "/>
              </a:rPr>
              <a:t>CAS</a:t>
            </a:r>
            <a:r>
              <a:rPr lang="pt-BR" sz="2400" dirty="0"/>
              <a:t> |</a:t>
            </a:r>
          </a:p>
          <a:p>
            <a:pPr fontAlgn="auto">
              <a:spcAft>
                <a:spcPts val="0"/>
              </a:spcAft>
              <a:buFont typeface="Arial" pitchFamily="34" charset="0"/>
              <a:buChar char="•"/>
              <a:defRPr/>
            </a:pPr>
            <a:r>
              <a:rPr lang="pt-BR" sz="2400" dirty="0" smtClean="0"/>
              <a:t>4.Martens </a:t>
            </a:r>
            <a:r>
              <a:rPr lang="pt-BR" sz="2400" dirty="0"/>
              <a:t>SE, Rijken M, Stoelhorst GMSJ, van Zwieten PHT, Zwinderman AH, Wit JM </a:t>
            </a:r>
            <a:r>
              <a:rPr lang="pt-BR" sz="2400" i="1" dirty="0"/>
              <a:t>et al</a:t>
            </a:r>
            <a:r>
              <a:rPr lang="pt-BR" sz="2400" dirty="0"/>
              <a:t>. Is hypotension a major risk factor for neurological morbidity at term age in very preterm infants? </a:t>
            </a:r>
            <a:r>
              <a:rPr lang="pt-BR" sz="2400" i="1" dirty="0"/>
              <a:t>Early Hum Dev</a:t>
            </a:r>
            <a:r>
              <a:rPr lang="pt-BR" sz="2400" dirty="0"/>
              <a:t> 2003; </a:t>
            </a:r>
            <a:r>
              <a:rPr lang="pt-BR" sz="2400" b="1" dirty="0"/>
              <a:t>75</a:t>
            </a:r>
            <a:r>
              <a:rPr lang="pt-BR" sz="2400" dirty="0"/>
              <a:t>: 79–89. | </a:t>
            </a:r>
            <a:r>
              <a:rPr lang="pt-BR" sz="2400" dirty="0">
                <a:hlinkClick r:id="rId10"/>
              </a:rPr>
              <a:t>Article</a:t>
            </a:r>
            <a:r>
              <a:rPr lang="pt-BR" sz="2400" dirty="0"/>
              <a:t> | </a:t>
            </a:r>
            <a:r>
              <a:rPr lang="pt-BR" sz="2400" dirty="0">
                <a:hlinkClick r:id="rId11" tooltip="Article on PubMed - "/>
              </a:rPr>
              <a:t>PubMed</a:t>
            </a:r>
            <a:r>
              <a:rPr lang="pt-BR" sz="2400" dirty="0"/>
              <a:t> | </a:t>
            </a:r>
            <a:r>
              <a:rPr lang="pt-BR" sz="2400" dirty="0">
                <a:hlinkClick r:id="rId12" tooltip="Article on ISI - "/>
              </a:rPr>
              <a:t>ISI</a:t>
            </a:r>
            <a:r>
              <a:rPr lang="pt-BR" sz="2400" dirty="0"/>
              <a:t> |</a:t>
            </a:r>
          </a:p>
          <a:p>
            <a:pPr fontAlgn="auto">
              <a:spcAft>
                <a:spcPts val="0"/>
              </a:spcAft>
              <a:buFont typeface="Arial" pitchFamily="34" charset="0"/>
              <a:buChar char="•"/>
              <a:defRPr/>
            </a:pPr>
            <a:r>
              <a:rPr lang="pt-BR" sz="2400" dirty="0" smtClean="0"/>
              <a:t>5.Barrington </a:t>
            </a:r>
            <a:r>
              <a:rPr lang="pt-BR" sz="2400" dirty="0"/>
              <a:t>KJ, Dempsey EM. Cardiovascular support in the preterm: Treatments in search of indications. </a:t>
            </a:r>
            <a:r>
              <a:rPr lang="pt-BR" sz="2400" i="1" dirty="0"/>
              <a:t>J Pediatr</a:t>
            </a:r>
            <a:r>
              <a:rPr lang="pt-BR" sz="2400" dirty="0"/>
              <a:t> 2006; </a:t>
            </a:r>
            <a:r>
              <a:rPr lang="pt-BR" sz="2400" b="1" dirty="0"/>
              <a:t>148</a:t>
            </a:r>
            <a:r>
              <a:rPr lang="pt-BR" sz="2400" dirty="0"/>
              <a:t>: 289–291. | </a:t>
            </a:r>
            <a:r>
              <a:rPr lang="pt-BR" sz="2400" dirty="0">
                <a:hlinkClick r:id="rId13"/>
              </a:rPr>
              <a:t>Article</a:t>
            </a:r>
            <a:r>
              <a:rPr lang="pt-BR" sz="2400" dirty="0"/>
              <a:t> | </a:t>
            </a:r>
            <a:r>
              <a:rPr lang="pt-BR" sz="2400" dirty="0">
                <a:hlinkClick r:id="rId14" tooltip="Article on PubMed - "/>
              </a:rPr>
              <a:t>PubMed</a:t>
            </a:r>
            <a:r>
              <a:rPr lang="pt-BR" sz="2400" dirty="0"/>
              <a:t> | </a:t>
            </a:r>
            <a:r>
              <a:rPr lang="pt-BR" sz="2400" dirty="0">
                <a:hlinkClick r:id="rId15" tooltip="Article on CAS - "/>
              </a:rPr>
              <a:t>CAS</a:t>
            </a:r>
            <a:r>
              <a:rPr lang="pt-BR" sz="2400" dirty="0"/>
              <a:t> |</a:t>
            </a:r>
          </a:p>
          <a:p>
            <a:pPr fontAlgn="auto">
              <a:spcAft>
                <a:spcPts val="0"/>
              </a:spcAft>
              <a:buFont typeface="Arial" pitchFamily="34" charset="0"/>
              <a:buChar char="•"/>
              <a:defRPr/>
            </a:pPr>
            <a:r>
              <a:rPr lang="pt-BR" sz="2400" dirty="0" smtClean="0"/>
              <a:t>6.Batton </a:t>
            </a:r>
            <a:r>
              <a:rPr lang="pt-BR" sz="2400" dirty="0"/>
              <a:t>B, Zhu X, Fanaroff J, Kirchner HL, Berlin S, Wilson-Costello D </a:t>
            </a:r>
            <a:r>
              <a:rPr lang="pt-BR" sz="2400" i="1" dirty="0"/>
              <a:t>et al</a:t>
            </a:r>
            <a:r>
              <a:rPr lang="pt-BR" sz="2400" dirty="0"/>
              <a:t>. Blood pressure, anti-hypotensive therapy, and neurodevelopment in extremely preterm infants. </a:t>
            </a:r>
            <a:r>
              <a:rPr lang="pt-BR" sz="2400" i="1" dirty="0"/>
              <a:t>J Pediatr</a:t>
            </a:r>
            <a:r>
              <a:rPr lang="pt-BR" sz="2400" dirty="0"/>
              <a:t> 2009; </a:t>
            </a:r>
            <a:r>
              <a:rPr lang="pt-BR" sz="2400" b="1" dirty="0"/>
              <a:t>154</a:t>
            </a:r>
            <a:r>
              <a:rPr lang="pt-BR" sz="2400" dirty="0"/>
              <a:t>: 351–357.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a:t>
            </a:r>
          </a:p>
          <a:p>
            <a:pPr fontAlgn="auto">
              <a:spcAft>
                <a:spcPts val="0"/>
              </a:spcAft>
              <a:buFont typeface="Arial" pitchFamily="34" charset="0"/>
              <a:buChar char="•"/>
              <a:defRPr/>
            </a:pPr>
            <a:r>
              <a:rPr lang="pt-BR" sz="2400" dirty="0" smtClean="0"/>
              <a:t>7.Dempsey </a:t>
            </a:r>
            <a:r>
              <a:rPr lang="pt-BR" sz="2400" dirty="0"/>
              <a:t>EM, Al Hazzani F, Barrington KJ. Permissive hypotension in the extremely low birth weight infant with signs of good perfusion. </a:t>
            </a:r>
            <a:r>
              <a:rPr lang="pt-BR" sz="2400" i="1" dirty="0"/>
              <a:t>Arch Dis Child Fetal Neonatal Ed</a:t>
            </a:r>
            <a:r>
              <a:rPr lang="pt-BR" sz="2400" dirty="0"/>
              <a:t> 2009; </a:t>
            </a:r>
            <a:r>
              <a:rPr lang="pt-BR" sz="2400" b="1" dirty="0"/>
              <a:t>94</a:t>
            </a:r>
            <a:r>
              <a:rPr lang="pt-BR" sz="2400" dirty="0"/>
              <a:t>: F241–F244. | </a:t>
            </a:r>
            <a:r>
              <a:rPr lang="pt-BR" sz="2400" dirty="0">
                <a:hlinkClick r:id="rId19"/>
              </a:rPr>
              <a:t>Article</a:t>
            </a:r>
            <a:r>
              <a:rPr lang="pt-BR" sz="2400" dirty="0"/>
              <a:t>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8.Lightburn </a:t>
            </a:r>
            <a:r>
              <a:rPr lang="pt-BR" sz="2400" dirty="0"/>
              <a:t>MH, Gauss CH, Williams DK, Kaiser JR. Cerebral blood flow velocities in extremely low birth weight infants with hypotension and infants with normal blood pressure. </a:t>
            </a:r>
            <a:r>
              <a:rPr lang="pt-BR" sz="2400" i="1" dirty="0"/>
              <a:t>J Pediatr</a:t>
            </a:r>
            <a:r>
              <a:rPr lang="pt-BR" sz="2400" dirty="0"/>
              <a:t> 2009; </a:t>
            </a:r>
            <a:r>
              <a:rPr lang="pt-BR" sz="2400" b="1" dirty="0"/>
              <a:t>154</a:t>
            </a:r>
            <a:r>
              <a:rPr lang="pt-BR" sz="2400" dirty="0"/>
              <a:t>: 824–828. | </a:t>
            </a:r>
            <a:r>
              <a:rPr lang="pt-BR" sz="2400" dirty="0">
                <a:hlinkClick r:id="rId23"/>
              </a:rPr>
              <a:t>Article</a:t>
            </a:r>
            <a:r>
              <a:rPr lang="pt-BR" sz="2400" dirty="0"/>
              <a:t> | </a:t>
            </a:r>
            <a:r>
              <a:rPr lang="pt-BR" sz="2400" dirty="0">
                <a:hlinkClick r:id="rId24" tooltip="Article on PubMed - "/>
              </a:rPr>
              <a:t>PubMed</a:t>
            </a:r>
            <a:r>
              <a:rPr lang="pt-BR" sz="2400" dirty="0"/>
              <a:t> |</a:t>
            </a:r>
          </a:p>
          <a:p>
            <a:pPr fontAlgn="auto">
              <a:spcAft>
                <a:spcPts val="0"/>
              </a:spcAft>
              <a:buFont typeface="Arial" pitchFamily="34" charset="0"/>
              <a:buChar char="•"/>
              <a:defRPr/>
            </a:pPr>
            <a:r>
              <a:rPr lang="pt-BR" sz="2400" dirty="0" smtClean="0"/>
              <a:t>9.Seri </a:t>
            </a:r>
            <a:r>
              <a:rPr lang="pt-BR" sz="2400" dirty="0"/>
              <a:t>I. Cardiovascular, renal, and endocrine actions of dopamine in neonates and children. </a:t>
            </a:r>
            <a:r>
              <a:rPr lang="pt-BR" sz="2400" i="1" dirty="0"/>
              <a:t>J Pediatr</a:t>
            </a:r>
            <a:r>
              <a:rPr lang="pt-BR" sz="2400" dirty="0"/>
              <a:t> 1995; </a:t>
            </a:r>
            <a:r>
              <a:rPr lang="pt-BR" sz="2400" b="1" dirty="0"/>
              <a:t>126</a:t>
            </a:r>
            <a:r>
              <a:rPr lang="pt-BR" sz="2400" dirty="0"/>
              <a:t>: 333–344. | </a:t>
            </a:r>
            <a:r>
              <a:rPr lang="pt-BR" sz="2400" dirty="0">
                <a:hlinkClick r:id="rId25"/>
              </a:rPr>
              <a:t>Article</a:t>
            </a:r>
            <a:r>
              <a:rPr lang="pt-BR" sz="2400" dirty="0"/>
              <a:t> | </a:t>
            </a:r>
            <a:r>
              <a:rPr lang="pt-BR" sz="2400" dirty="0">
                <a:hlinkClick r:id="rId26" tooltip="Article on PubMed - "/>
              </a:rPr>
              <a:t>PubMed</a:t>
            </a:r>
            <a:r>
              <a:rPr lang="pt-BR" sz="2400" dirty="0"/>
              <a:t> | </a:t>
            </a:r>
            <a:r>
              <a:rPr lang="pt-BR" sz="2400" dirty="0">
                <a:hlinkClick r:id="rId27" tooltip="Article on ISI - "/>
              </a:rPr>
              <a:t>ISI</a:t>
            </a:r>
            <a:r>
              <a:rPr lang="pt-BR" sz="2400" dirty="0"/>
              <a:t> | </a:t>
            </a:r>
            <a:r>
              <a:rPr lang="pt-BR" sz="2400" dirty="0">
                <a:hlinkClick r:id="rId28" tooltip="Article on CAS - "/>
              </a:rPr>
              <a:t>CAS</a:t>
            </a:r>
            <a:r>
              <a:rPr lang="pt-BR" sz="2400" dirty="0"/>
              <a:t> |</a:t>
            </a:r>
          </a:p>
          <a:p>
            <a:pPr fontAlgn="auto">
              <a:spcAft>
                <a:spcPts val="0"/>
              </a:spcAft>
              <a:buFont typeface="Arial" pitchFamily="34" charset="0"/>
              <a:buChar char="•"/>
              <a:defRPr/>
            </a:pPr>
            <a:r>
              <a:rPr lang="pt-BR" sz="2400" dirty="0" smtClean="0"/>
              <a:t>10.Sassano-Higgins </a:t>
            </a:r>
            <a:r>
              <a:rPr lang="pt-BR" sz="2400" dirty="0"/>
              <a:t>S, Friedlich P, Seri I. A meta-analysis of dopamine use in hypotensive preterm infants: blood pressure and cerebral hemodynamics. </a:t>
            </a:r>
            <a:r>
              <a:rPr lang="pt-BR" sz="2400" i="1" dirty="0"/>
              <a:t>J Perinatol</a:t>
            </a:r>
            <a:r>
              <a:rPr lang="pt-BR" sz="2400" dirty="0"/>
              <a:t> 2011; </a:t>
            </a:r>
            <a:r>
              <a:rPr lang="pt-BR" sz="2400" b="1" dirty="0"/>
              <a:t>31</a:t>
            </a:r>
            <a:r>
              <a:rPr lang="pt-BR" sz="2400" dirty="0"/>
              <a:t>: 647–655. | </a:t>
            </a:r>
            <a:r>
              <a:rPr lang="pt-BR" sz="2400" dirty="0">
                <a:hlinkClick r:id="rId29" tooltip="Article on Article - "/>
              </a:rPr>
              <a:t>Article</a:t>
            </a:r>
            <a:r>
              <a:rPr lang="pt-BR" sz="2400" dirty="0"/>
              <a:t> | </a:t>
            </a:r>
            <a:r>
              <a:rPr lang="pt-BR" sz="2400" dirty="0">
                <a:hlinkClick r:id="rId30" tooltip="Article on PubMed - "/>
              </a:rPr>
              <a:t>PubMed</a:t>
            </a:r>
            <a:r>
              <a:rPr lang="pt-BR" sz="2400" dirty="0"/>
              <a:t> |</a:t>
            </a:r>
          </a:p>
          <a:p>
            <a:pPr fontAlgn="auto">
              <a:spcAft>
                <a:spcPts val="0"/>
              </a:spcAft>
              <a:buFont typeface="Arial" pitchFamily="34" charset="0"/>
              <a:buChar char="•"/>
              <a:defRPr/>
            </a:pPr>
            <a:r>
              <a:rPr lang="pt-BR" sz="2400" dirty="0" smtClean="0"/>
              <a:t>11.Munro </a:t>
            </a:r>
            <a:r>
              <a:rPr lang="pt-BR" sz="2400" dirty="0"/>
              <a:t>MJ, Walker AM, Barfield CP. Hypotensive extremely low birth weight infants have reduced cerebral blood flow. </a:t>
            </a:r>
            <a:r>
              <a:rPr lang="pt-BR" sz="2400" i="1" dirty="0"/>
              <a:t>Pediatrics</a:t>
            </a:r>
            <a:r>
              <a:rPr lang="pt-BR" sz="2400" dirty="0"/>
              <a:t> 2004; </a:t>
            </a:r>
            <a:r>
              <a:rPr lang="pt-BR" sz="2400" b="1" dirty="0"/>
              <a:t>114</a:t>
            </a:r>
            <a:r>
              <a:rPr lang="pt-BR" sz="2400" dirty="0"/>
              <a:t>: 1591–1596. | </a:t>
            </a:r>
            <a:r>
              <a:rPr lang="pt-BR" sz="2400" dirty="0">
                <a:hlinkClick r:id="rId31"/>
              </a:rPr>
              <a:t>Article</a:t>
            </a:r>
            <a:r>
              <a:rPr lang="pt-BR" sz="2400" dirty="0"/>
              <a:t> | </a:t>
            </a:r>
            <a:r>
              <a:rPr lang="pt-BR" sz="2400" dirty="0">
                <a:hlinkClick r:id="rId32" tooltip="Article on PubMed - "/>
              </a:rPr>
              <a:t>PubMed</a:t>
            </a:r>
            <a:r>
              <a:rPr lang="pt-BR" sz="2400" dirty="0"/>
              <a:t> | </a:t>
            </a:r>
            <a:r>
              <a:rPr lang="pt-BR" sz="2400" dirty="0">
                <a:hlinkClick r:id="rId33"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333375"/>
            <a:ext cx="8229600" cy="6524625"/>
          </a:xfrm>
        </p:spPr>
        <p:txBody>
          <a:bodyPr rtlCol="0">
            <a:normAutofit fontScale="70000" lnSpcReduction="20000"/>
          </a:bodyPr>
          <a:lstStyle/>
          <a:p>
            <a:pPr fontAlgn="auto">
              <a:spcAft>
                <a:spcPts val="0"/>
              </a:spcAft>
              <a:buFont typeface="Arial" pitchFamily="34" charset="0"/>
              <a:buChar char="•"/>
              <a:defRPr/>
            </a:pPr>
            <a:r>
              <a:rPr lang="pt-BR" sz="2400" dirty="0" smtClean="0"/>
              <a:t>12.Seri </a:t>
            </a:r>
            <a:r>
              <a:rPr lang="pt-BR" sz="2400" dirty="0"/>
              <a:t>I, Rudas G, Bors Z, Kanyicska B, Tulassay T. Effects of low-dose dopamine infusion on cardiovascular and renal functions, cerebral blood flow, and plasma catecholamine levels in sick preterm neonates. </a:t>
            </a:r>
            <a:r>
              <a:rPr lang="pt-BR" sz="2400" i="1" dirty="0"/>
              <a:t>Pediatr Res</a:t>
            </a:r>
            <a:r>
              <a:rPr lang="pt-BR" sz="2400" dirty="0"/>
              <a:t>1993; </a:t>
            </a:r>
            <a:r>
              <a:rPr lang="pt-BR" sz="2400" b="1" dirty="0"/>
              <a:t>34</a:t>
            </a:r>
            <a:r>
              <a:rPr lang="pt-BR" sz="2400" dirty="0"/>
              <a:t>: 742–749. | </a:t>
            </a:r>
            <a:r>
              <a:rPr lang="pt-BR" sz="2400" dirty="0">
                <a:hlinkClick r:id="rId2" tooltip="Article on Article - "/>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13.Zhang </a:t>
            </a:r>
            <a:r>
              <a:rPr lang="pt-BR" sz="2400" dirty="0"/>
              <a:t>J, Penny DJ, Kim NS, Yu VYH, Smolich JJ. Mechanisms of blood pressure increase induced by dopamine in hypotensive preterm neonates.</a:t>
            </a:r>
            <a:r>
              <a:rPr lang="pt-BR" sz="2400" i="1" dirty="0"/>
              <a:t>Arch Dis Child Fetal Neonatal Ed</a:t>
            </a:r>
            <a:r>
              <a:rPr lang="pt-BR" sz="2400" dirty="0"/>
              <a:t> 1999; </a:t>
            </a:r>
            <a:r>
              <a:rPr lang="pt-BR" sz="2400" b="1" dirty="0"/>
              <a:t>81</a:t>
            </a:r>
            <a:r>
              <a:rPr lang="pt-BR" sz="2400" dirty="0"/>
              <a:t>: F99–F104.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CAS - "/>
              </a:rPr>
              <a:t>CAS</a:t>
            </a:r>
            <a:r>
              <a:rPr lang="pt-BR" sz="2400" dirty="0"/>
              <a:t> |</a:t>
            </a:r>
          </a:p>
          <a:p>
            <a:pPr fontAlgn="auto">
              <a:spcAft>
                <a:spcPts val="0"/>
              </a:spcAft>
              <a:buFont typeface="Arial" pitchFamily="34" charset="0"/>
              <a:buChar char="•"/>
              <a:defRPr/>
            </a:pPr>
            <a:r>
              <a:rPr lang="pt-BR" sz="2400" dirty="0" smtClean="0"/>
              <a:t>14.Jayasinghe </a:t>
            </a:r>
            <a:r>
              <a:rPr lang="pt-BR" sz="2400" dirty="0"/>
              <a:t>D, Gill AB, Levene MI. CBF reactivity in hypotensive and normotensive preterm infants. </a:t>
            </a:r>
            <a:r>
              <a:rPr lang="pt-BR" sz="2400" i="1" dirty="0"/>
              <a:t>Pediatr Res</a:t>
            </a:r>
            <a:r>
              <a:rPr lang="pt-BR" sz="2400" dirty="0"/>
              <a:t> 2003; </a:t>
            </a:r>
            <a:r>
              <a:rPr lang="pt-BR" sz="2400" b="1" dirty="0"/>
              <a:t>54</a:t>
            </a:r>
            <a:r>
              <a:rPr lang="pt-BR" sz="2400" dirty="0"/>
              <a:t>: 848–853. | </a:t>
            </a:r>
            <a:r>
              <a:rPr lang="pt-BR" sz="2400" dirty="0">
                <a:hlinkClick r:id="rId9" tooltip="Article on Article - "/>
              </a:rPr>
              <a:t>Article</a:t>
            </a:r>
            <a:r>
              <a:rPr lang="pt-BR" sz="2400" dirty="0"/>
              <a:t> | </a:t>
            </a:r>
            <a:r>
              <a:rPr lang="pt-BR" sz="2400" dirty="0">
                <a:hlinkClick r:id="rId10" tooltip="Article on PubMed - "/>
              </a:rPr>
              <a:t>PubMed</a:t>
            </a:r>
            <a:r>
              <a:rPr lang="pt-BR" sz="2400" dirty="0"/>
              <a:t> |</a:t>
            </a:r>
          </a:p>
          <a:p>
            <a:pPr fontAlgn="auto">
              <a:spcAft>
                <a:spcPts val="0"/>
              </a:spcAft>
              <a:buFont typeface="Arial" pitchFamily="34" charset="0"/>
              <a:buChar char="•"/>
              <a:defRPr/>
            </a:pPr>
            <a:r>
              <a:rPr lang="pt-BR" sz="2400" dirty="0" smtClean="0"/>
              <a:t>15.Pellicer </a:t>
            </a:r>
            <a:r>
              <a:rPr lang="pt-BR" sz="2400" dirty="0"/>
              <a:t>A, Valverde E, Elorza MD, Madero R, Gayá F, Quero J </a:t>
            </a:r>
            <a:r>
              <a:rPr lang="pt-BR" sz="2400" i="1" dirty="0"/>
              <a:t>et al</a:t>
            </a:r>
            <a:r>
              <a:rPr lang="pt-BR" sz="2400" dirty="0"/>
              <a:t>. Cardiovascular support for low birth weight infants and cerebral hemodynamics: A randomized, blinded, clinical trial. </a:t>
            </a:r>
            <a:r>
              <a:rPr lang="pt-BR" sz="2400" i="1" dirty="0"/>
              <a:t>Pediatrics</a:t>
            </a:r>
            <a:r>
              <a:rPr lang="pt-BR" sz="2400" dirty="0"/>
              <a:t> 2005; </a:t>
            </a:r>
            <a:r>
              <a:rPr lang="pt-BR" sz="2400" b="1" dirty="0"/>
              <a:t>115</a:t>
            </a:r>
            <a:r>
              <a:rPr lang="pt-BR" sz="2400" dirty="0"/>
              <a:t>: 1501–1512. | </a:t>
            </a:r>
            <a:r>
              <a:rPr lang="pt-BR" sz="2400" dirty="0">
                <a:hlinkClick r:id="rId11"/>
              </a:rPr>
              <a:t>Article</a:t>
            </a:r>
            <a:r>
              <a:rPr lang="pt-BR" sz="2400" dirty="0"/>
              <a:t> | </a:t>
            </a:r>
            <a:r>
              <a:rPr lang="pt-BR" sz="2400" dirty="0">
                <a:hlinkClick r:id="rId12" tooltip="Article on PubMed - "/>
              </a:rPr>
              <a:t>PubMed</a:t>
            </a:r>
            <a:r>
              <a:rPr lang="pt-BR" sz="2400" dirty="0"/>
              <a:t> | </a:t>
            </a:r>
            <a:r>
              <a:rPr lang="pt-BR" sz="2400" dirty="0">
                <a:hlinkClick r:id="rId13" tooltip="Article on ISI - "/>
              </a:rPr>
              <a:t>ISI</a:t>
            </a:r>
            <a:r>
              <a:rPr lang="pt-BR" sz="2400" dirty="0"/>
              <a:t> |</a:t>
            </a:r>
          </a:p>
          <a:p>
            <a:pPr fontAlgn="auto">
              <a:spcAft>
                <a:spcPts val="0"/>
              </a:spcAft>
              <a:buFont typeface="Arial" pitchFamily="34" charset="0"/>
              <a:buChar char="•"/>
              <a:defRPr/>
            </a:pPr>
            <a:r>
              <a:rPr lang="pt-BR" sz="2400" dirty="0" smtClean="0"/>
              <a:t>16.Bouissou </a:t>
            </a:r>
            <a:r>
              <a:rPr lang="pt-BR" sz="2400" dirty="0"/>
              <a:t>A, Rakza T, Klosowski S, Tourneux P, Vanderborght M, Storme L. Hypotension in preterm infants with significant patent ductus arteriosus: Effects of dopamine. </a:t>
            </a:r>
            <a:r>
              <a:rPr lang="pt-BR" sz="2400" i="1" dirty="0"/>
              <a:t>J Pediatr</a:t>
            </a:r>
            <a:r>
              <a:rPr lang="pt-BR" sz="2400" dirty="0"/>
              <a:t> 2008; </a:t>
            </a:r>
            <a:r>
              <a:rPr lang="pt-BR" sz="2400" b="1" dirty="0"/>
              <a:t>153</a:t>
            </a:r>
            <a:r>
              <a:rPr lang="pt-BR" sz="2400" dirty="0"/>
              <a:t>: 790–794. | </a:t>
            </a:r>
            <a:r>
              <a:rPr lang="pt-BR" sz="2400" dirty="0">
                <a:hlinkClick r:id="rId14"/>
              </a:rPr>
              <a:t>Article</a:t>
            </a:r>
            <a:r>
              <a:rPr lang="pt-BR" sz="2400" dirty="0"/>
              <a:t> | </a:t>
            </a:r>
            <a:r>
              <a:rPr lang="pt-BR" sz="2400" dirty="0">
                <a:hlinkClick r:id="rId15" tooltip="Article on PubMed - "/>
              </a:rPr>
              <a:t>PubMed</a:t>
            </a:r>
            <a:r>
              <a:rPr lang="pt-BR" sz="2400" dirty="0"/>
              <a:t> | </a:t>
            </a:r>
            <a:r>
              <a:rPr lang="pt-BR" sz="2400" dirty="0">
                <a:hlinkClick r:id="rId16" tooltip="Article on ISI - "/>
              </a:rPr>
              <a:t>ISI</a:t>
            </a:r>
            <a:r>
              <a:rPr lang="pt-BR" sz="2400" dirty="0"/>
              <a:t> |</a:t>
            </a:r>
          </a:p>
          <a:p>
            <a:pPr fontAlgn="auto">
              <a:spcAft>
                <a:spcPts val="0"/>
              </a:spcAft>
              <a:buFont typeface="Arial" pitchFamily="34" charset="0"/>
              <a:buChar char="•"/>
              <a:defRPr/>
            </a:pPr>
            <a:r>
              <a:rPr lang="pt-BR" sz="2400" dirty="0" smtClean="0"/>
              <a:t>17.Wong </a:t>
            </a:r>
            <a:r>
              <a:rPr lang="pt-BR" sz="2400" dirty="0"/>
              <a:t>F, Barfield C, Horne R, Walker A. Dopamine therapy promotes cerebral flow-metabolism coupling in preterm infants. </a:t>
            </a:r>
            <a:r>
              <a:rPr lang="pt-BR" sz="2400" i="1" dirty="0"/>
              <a:t>Intensive Care Med</a:t>
            </a:r>
            <a:r>
              <a:rPr lang="pt-BR" sz="2400" dirty="0"/>
              <a:t> 2009; </a:t>
            </a:r>
            <a:r>
              <a:rPr lang="pt-BR" sz="2400" b="1" dirty="0"/>
              <a:t>35</a:t>
            </a:r>
            <a:r>
              <a:rPr lang="pt-BR" sz="2400" dirty="0"/>
              <a:t>: 1777–1782. | </a:t>
            </a:r>
            <a:r>
              <a:rPr lang="pt-BR" sz="2400" dirty="0">
                <a:hlinkClick r:id="rId17"/>
              </a:rPr>
              <a:t>Article</a:t>
            </a:r>
            <a:r>
              <a:rPr lang="pt-BR" sz="2400" dirty="0"/>
              <a:t> | </a:t>
            </a:r>
            <a:r>
              <a:rPr lang="pt-BR" sz="2400" dirty="0">
                <a:hlinkClick r:id="rId18" tooltip="Article on PubMed - "/>
              </a:rPr>
              <a:t>PubMed</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18.Kaiser </a:t>
            </a:r>
            <a:r>
              <a:rPr lang="pt-BR" sz="2400" dirty="0"/>
              <a:t>JR, Gauss CH, Williams DK. Surfactant administration acutely affects cerebral and systemic hemodynamics and gas exchange in very low birth weight infants. </a:t>
            </a:r>
            <a:r>
              <a:rPr lang="pt-BR" sz="2400" i="1" dirty="0"/>
              <a:t>J Pediatr</a:t>
            </a:r>
            <a:r>
              <a:rPr lang="pt-BR" sz="2400" dirty="0"/>
              <a:t> 2004; </a:t>
            </a:r>
            <a:r>
              <a:rPr lang="pt-BR" sz="2400" b="1" dirty="0"/>
              <a:t>144</a:t>
            </a:r>
            <a:r>
              <a:rPr lang="pt-BR" sz="2400" dirty="0"/>
              <a:t>: 809–814.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19.Kaiser </a:t>
            </a:r>
            <a:r>
              <a:rPr lang="pt-BR" sz="2400" dirty="0"/>
              <a:t>JR, Gauss CH, Williams DK. The effects of hypercapnia on cerebral autoregulation in ventilated very low birth weight infants. </a:t>
            </a:r>
            <a:r>
              <a:rPr lang="pt-BR" sz="2400" i="1" dirty="0"/>
              <a:t>Pediatr Res</a:t>
            </a:r>
            <a:r>
              <a:rPr lang="pt-BR" sz="2400" dirty="0"/>
              <a:t> 2005;</a:t>
            </a:r>
            <a:r>
              <a:rPr lang="pt-BR" sz="2400" b="1" dirty="0"/>
              <a:t>58</a:t>
            </a:r>
            <a:r>
              <a:rPr lang="pt-BR" sz="2400" dirty="0"/>
              <a:t>: 931–935. | </a:t>
            </a:r>
            <a:r>
              <a:rPr lang="pt-BR" sz="2400" dirty="0">
                <a:hlinkClick r:id="rId23" tooltip="Article on Article - "/>
              </a:rPr>
              <a:t>Article</a:t>
            </a:r>
            <a:r>
              <a:rPr lang="pt-BR" sz="2400" dirty="0"/>
              <a:t> | </a:t>
            </a:r>
            <a:r>
              <a:rPr lang="pt-BR" sz="2400" dirty="0">
                <a:hlinkClick r:id="rId24" tooltip="Article on PubMed - "/>
              </a:rPr>
              <a:t>PubMed</a:t>
            </a:r>
            <a:r>
              <a:rPr lang="pt-BR" sz="2400" dirty="0"/>
              <a:t> | </a:t>
            </a:r>
            <a:r>
              <a:rPr lang="pt-BR" sz="2400" dirty="0">
                <a:hlinkClick r:id="rId25" tooltip="Article on ISI - "/>
              </a:rPr>
              <a:t>ISI</a:t>
            </a:r>
            <a:r>
              <a:rPr lang="pt-BR" sz="2400" dirty="0"/>
              <a:t> |</a:t>
            </a:r>
          </a:p>
          <a:p>
            <a:pPr fontAlgn="auto">
              <a:spcAft>
                <a:spcPts val="0"/>
              </a:spcAft>
              <a:buFont typeface="Arial" pitchFamily="34" charset="0"/>
              <a:buChar char="•"/>
              <a:defRPr/>
            </a:pPr>
            <a:r>
              <a:rPr lang="pt-BR" sz="2400" dirty="0" smtClean="0"/>
              <a:t>20.Kaiser </a:t>
            </a:r>
            <a:r>
              <a:rPr lang="pt-BR" sz="2400" dirty="0"/>
              <a:t>JR, Gauss CH, Williams DK. Tracheal suctioning is associated with prolonged disturbances of cerebral hemodynamics in very low birth weight infants. </a:t>
            </a:r>
            <a:r>
              <a:rPr lang="pt-BR" sz="2400" i="1" dirty="0"/>
              <a:t>J Perinatol</a:t>
            </a:r>
            <a:r>
              <a:rPr lang="pt-BR" sz="2400" dirty="0"/>
              <a:t> 2008; </a:t>
            </a:r>
            <a:r>
              <a:rPr lang="pt-BR" sz="2400" b="1" dirty="0"/>
              <a:t>28</a:t>
            </a:r>
            <a:r>
              <a:rPr lang="pt-BR" sz="2400" dirty="0"/>
              <a:t>: 34–41. | </a:t>
            </a:r>
            <a:r>
              <a:rPr lang="pt-BR" sz="2400" dirty="0">
                <a:hlinkClick r:id="rId26" tooltip="Article on Article - "/>
              </a:rPr>
              <a:t>Article</a:t>
            </a:r>
            <a:r>
              <a:rPr lang="pt-BR" sz="2400" dirty="0"/>
              <a:t> | </a:t>
            </a:r>
            <a:r>
              <a:rPr lang="pt-BR" sz="2400" dirty="0">
                <a:hlinkClick r:id="rId27" tooltip="Article on PubMed - "/>
              </a:rPr>
              <a:t>PubMed</a:t>
            </a:r>
            <a:r>
              <a:rPr lang="pt-BR" sz="2400" dirty="0"/>
              <a:t> | </a:t>
            </a:r>
            <a:r>
              <a:rPr lang="pt-BR" sz="2400" dirty="0">
                <a:hlinkClick r:id="rId28"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404813"/>
            <a:ext cx="8229600" cy="6453187"/>
          </a:xfrm>
        </p:spPr>
        <p:txBody>
          <a:bodyPr rtlCol="0">
            <a:normAutofit fontScale="55000" lnSpcReduction="20000"/>
          </a:bodyPr>
          <a:lstStyle/>
          <a:p>
            <a:pPr fontAlgn="auto">
              <a:spcAft>
                <a:spcPts val="0"/>
              </a:spcAft>
              <a:buFont typeface="Arial" pitchFamily="34" charset="0"/>
              <a:buChar char="•"/>
              <a:defRPr/>
            </a:pPr>
            <a:r>
              <a:rPr lang="pt-BR" sz="2400" dirty="0" smtClean="0"/>
              <a:t>21.Papile </a:t>
            </a:r>
            <a:r>
              <a:rPr lang="pt-BR" sz="2400" dirty="0"/>
              <a:t>LA, Burstein J, Burstein R, Koffler H. Incidence and evolution of subependymal and intraventricular hemorrhage: A study of infants with birth weights less than 1500 gm. </a:t>
            </a:r>
            <a:r>
              <a:rPr lang="pt-BR" sz="2400" i="1" dirty="0"/>
              <a:t>J Pediatr</a:t>
            </a:r>
            <a:r>
              <a:rPr lang="pt-BR" sz="2400" dirty="0"/>
              <a:t> 1978; </a:t>
            </a:r>
            <a:r>
              <a:rPr lang="pt-BR" sz="2400" b="1" dirty="0"/>
              <a:t>92</a:t>
            </a:r>
            <a:r>
              <a:rPr lang="pt-BR" sz="2400" dirty="0"/>
              <a:t>: 529–534. | </a:t>
            </a:r>
            <a:r>
              <a:rPr lang="pt-BR" sz="2400" dirty="0">
                <a:hlinkClick r:id="rId2"/>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22.Joint </a:t>
            </a:r>
            <a:r>
              <a:rPr lang="pt-BR" sz="2400" dirty="0"/>
              <a:t>Working Group of the British Association of Perinatal Medicine and the Research Unit of the Royal College of Physicians. Development of audit measures and guidelines for good practice in the management of neonatal respiratory distress syndrome. </a:t>
            </a:r>
            <a:r>
              <a:rPr lang="pt-BR" sz="2400" i="1" dirty="0"/>
              <a:t>Arch Dis Child</a:t>
            </a:r>
            <a:r>
              <a:rPr lang="pt-BR" sz="2400" dirty="0"/>
              <a:t> 1992; </a:t>
            </a:r>
            <a:r>
              <a:rPr lang="pt-BR" sz="2400" b="1" dirty="0"/>
              <a:t>67</a:t>
            </a:r>
            <a:r>
              <a:rPr lang="pt-BR" sz="2400" dirty="0"/>
              <a:t>: 1221–1227. | </a:t>
            </a:r>
            <a:r>
              <a:rPr lang="pt-BR" sz="2400" dirty="0">
                <a:hlinkClick r:id="rId6" tooltip="Article on PubMed - "/>
              </a:rPr>
              <a:t>PubMed</a:t>
            </a:r>
            <a:r>
              <a:rPr lang="pt-BR" sz="2400" dirty="0"/>
              <a:t> | </a:t>
            </a:r>
            <a:r>
              <a:rPr lang="pt-BR" sz="2400" dirty="0">
                <a:hlinkClick r:id="rId7" tooltip="Article on ISI - "/>
              </a:rPr>
              <a:t>ISI</a:t>
            </a:r>
            <a:r>
              <a:rPr lang="pt-BR" sz="2400" dirty="0"/>
              <a:t> |</a:t>
            </a:r>
          </a:p>
          <a:p>
            <a:pPr fontAlgn="auto">
              <a:spcAft>
                <a:spcPts val="0"/>
              </a:spcAft>
              <a:buFont typeface="Arial" pitchFamily="34" charset="0"/>
              <a:buChar char="•"/>
              <a:defRPr/>
            </a:pPr>
            <a:r>
              <a:rPr lang="pt-BR" sz="2400" dirty="0" smtClean="0"/>
              <a:t>23.Pryds </a:t>
            </a:r>
            <a:r>
              <a:rPr lang="pt-BR" sz="2400" dirty="0"/>
              <a:t>O, Greisen G, Lou H, Friis-Hansen B. Heterogeneity of cerebral vasoreactivity in preterm infants supported by mechanical ventilation. </a:t>
            </a:r>
            <a:r>
              <a:rPr lang="pt-BR" sz="2400" i="1" dirty="0"/>
              <a:t>J Pediatr</a:t>
            </a:r>
            <a:r>
              <a:rPr lang="pt-BR" sz="2400" dirty="0"/>
              <a:t> 1989; </a:t>
            </a:r>
            <a:r>
              <a:rPr lang="pt-BR" sz="2400" b="1" dirty="0"/>
              <a:t>115</a:t>
            </a:r>
            <a:r>
              <a:rPr lang="pt-BR" sz="2400" dirty="0"/>
              <a:t>: 638–645. | </a:t>
            </a:r>
            <a:r>
              <a:rPr lang="pt-BR" sz="2400" dirty="0">
                <a:hlinkClick r:id="rId8"/>
              </a:rPr>
              <a:t>Article</a:t>
            </a:r>
            <a:r>
              <a:rPr lang="pt-BR" sz="2400" dirty="0"/>
              <a:t> | </a:t>
            </a:r>
            <a:r>
              <a:rPr lang="pt-BR" sz="2400" dirty="0">
                <a:hlinkClick r:id="rId9" tooltip="Article on PubMed - "/>
              </a:rPr>
              <a:t>PubMed</a:t>
            </a:r>
            <a:r>
              <a:rPr lang="pt-BR" sz="2400" dirty="0"/>
              <a:t> | </a:t>
            </a:r>
            <a:r>
              <a:rPr lang="pt-BR" sz="2400" dirty="0">
                <a:hlinkClick r:id="rId10" tooltip="Article on ISI - "/>
              </a:rPr>
              <a:t>ISI</a:t>
            </a:r>
            <a:r>
              <a:rPr lang="pt-BR" sz="2400" dirty="0"/>
              <a:t> | </a:t>
            </a:r>
            <a:r>
              <a:rPr lang="pt-BR" sz="2400" dirty="0">
                <a:hlinkClick r:id="rId11" tooltip="Article on CAS - "/>
              </a:rPr>
              <a:t>CAS</a:t>
            </a:r>
            <a:r>
              <a:rPr lang="pt-BR" sz="2400" dirty="0"/>
              <a:t> |</a:t>
            </a:r>
          </a:p>
          <a:p>
            <a:pPr fontAlgn="auto">
              <a:spcAft>
                <a:spcPts val="0"/>
              </a:spcAft>
              <a:buFont typeface="Arial" pitchFamily="34" charset="0"/>
              <a:buChar char="•"/>
              <a:defRPr/>
            </a:pPr>
            <a:r>
              <a:rPr lang="pt-BR" sz="2400" dirty="0" smtClean="0"/>
              <a:t>24.Bada </a:t>
            </a:r>
            <a:r>
              <a:rPr lang="pt-BR" sz="2400" dirty="0"/>
              <a:t>HS, Hajjar W, Chua C, Sumner DS. Noninvasive diagnosis of neonatal asphyxia and intraventricular hemorrhage by Doppler ultrasound. </a:t>
            </a:r>
            <a:r>
              <a:rPr lang="pt-BR" sz="2400" i="1" dirty="0"/>
              <a:t>Pediatrics</a:t>
            </a:r>
            <a:r>
              <a:rPr lang="pt-BR" sz="2400" dirty="0"/>
              <a:t>1979; </a:t>
            </a:r>
            <a:r>
              <a:rPr lang="pt-BR" sz="2400" b="1" dirty="0"/>
              <a:t>5</a:t>
            </a:r>
            <a:r>
              <a:rPr lang="pt-BR" sz="2400" dirty="0"/>
              <a:t>: 775–779.</a:t>
            </a:r>
          </a:p>
          <a:p>
            <a:pPr fontAlgn="auto">
              <a:spcAft>
                <a:spcPts val="0"/>
              </a:spcAft>
              <a:buFont typeface="Arial" pitchFamily="34" charset="0"/>
              <a:buChar char="•"/>
              <a:defRPr/>
            </a:pPr>
            <a:r>
              <a:rPr lang="pt-BR" sz="2400" dirty="0" smtClean="0"/>
              <a:t>25.Romagnoli </a:t>
            </a:r>
            <a:r>
              <a:rPr lang="pt-BR" sz="2400" dirty="0"/>
              <a:t>C, Giannantonio C, De Carolis MP, Gallini F, Zecca E, Papacci P. Neonatal color Doppler US study: normal values of cerebral blood flow velocities in preterm infants in the first month of life. </a:t>
            </a:r>
            <a:r>
              <a:rPr lang="pt-BR" sz="2400" i="1" dirty="0"/>
              <a:t>Ultrasound Med Biol</a:t>
            </a:r>
            <a:r>
              <a:rPr lang="pt-BR" sz="2400" dirty="0"/>
              <a:t>2006; </a:t>
            </a:r>
            <a:r>
              <a:rPr lang="pt-BR" sz="2400" b="1" dirty="0"/>
              <a:t>32</a:t>
            </a:r>
            <a:r>
              <a:rPr lang="pt-BR" sz="2400" dirty="0"/>
              <a:t>: 321–331. | </a:t>
            </a:r>
            <a:r>
              <a:rPr lang="pt-BR" sz="2400" dirty="0">
                <a:hlinkClick r:id="rId12"/>
              </a:rPr>
              <a:t>Article</a:t>
            </a:r>
            <a:r>
              <a:rPr lang="pt-BR" sz="2400" dirty="0"/>
              <a:t> | </a:t>
            </a:r>
            <a:r>
              <a:rPr lang="pt-BR" sz="2400" dirty="0">
                <a:hlinkClick r:id="rId13" tooltip="Article on PubMed - "/>
              </a:rPr>
              <a:t>PubMed</a:t>
            </a:r>
            <a:r>
              <a:rPr lang="pt-BR" sz="2400" dirty="0"/>
              <a:t> |</a:t>
            </a:r>
          </a:p>
          <a:p>
            <a:pPr fontAlgn="auto">
              <a:spcAft>
                <a:spcPts val="0"/>
              </a:spcAft>
              <a:buFont typeface="Arial" pitchFamily="34" charset="0"/>
              <a:buChar char="•"/>
              <a:defRPr/>
            </a:pPr>
            <a:r>
              <a:rPr lang="pt-BR" sz="2400" dirty="0" smtClean="0"/>
              <a:t>26.Jorch </a:t>
            </a:r>
            <a:r>
              <a:rPr lang="pt-BR" sz="2400" dirty="0"/>
              <a:t>G, Jorch N. Failure of autoregulation of cerebral blood flow in neonates studied by pulsed Doppler ultrasound of the internal carotid artery. </a:t>
            </a:r>
            <a:r>
              <a:rPr lang="pt-BR" sz="2400" i="1" dirty="0"/>
              <a:t>Eur J Pediatr</a:t>
            </a:r>
            <a:r>
              <a:rPr lang="pt-BR" sz="2400" dirty="0"/>
              <a:t> 1987; </a:t>
            </a:r>
            <a:r>
              <a:rPr lang="pt-BR" sz="2400" b="1" dirty="0"/>
              <a:t>146</a:t>
            </a:r>
            <a:r>
              <a:rPr lang="pt-BR" sz="2400" dirty="0"/>
              <a:t>: 468–472. | </a:t>
            </a:r>
            <a:r>
              <a:rPr lang="pt-BR" sz="2400" dirty="0">
                <a:hlinkClick r:id="rId14"/>
              </a:rPr>
              <a:t>Article</a:t>
            </a:r>
            <a:r>
              <a:rPr lang="pt-BR" sz="2400" dirty="0"/>
              <a:t> | </a:t>
            </a:r>
            <a:r>
              <a:rPr lang="pt-BR" sz="2400" dirty="0">
                <a:hlinkClick r:id="rId15" tooltip="Article on PubMed - "/>
              </a:rPr>
              <a:t>PubMed</a:t>
            </a:r>
            <a:r>
              <a:rPr lang="pt-BR" sz="2400" dirty="0"/>
              <a:t> |</a:t>
            </a:r>
          </a:p>
          <a:p>
            <a:pPr fontAlgn="auto">
              <a:spcAft>
                <a:spcPts val="0"/>
              </a:spcAft>
              <a:buFont typeface="Arial" pitchFamily="34" charset="0"/>
              <a:buChar char="•"/>
              <a:defRPr/>
            </a:pPr>
            <a:r>
              <a:rPr lang="pt-BR" sz="2400" dirty="0" smtClean="0"/>
              <a:t>27.Lou </a:t>
            </a:r>
            <a:r>
              <a:rPr lang="pt-BR" sz="2400" dirty="0"/>
              <a:t>HC, Lassen NA, Friis-Hansen B. Impaired autoregulation of cerebral blood flow in the distressed newborn infant. </a:t>
            </a:r>
            <a:r>
              <a:rPr lang="pt-BR" sz="2400" i="1" dirty="0"/>
              <a:t>J Pediatr</a:t>
            </a:r>
            <a:r>
              <a:rPr lang="pt-BR" sz="2400" dirty="0"/>
              <a:t> 1979; </a:t>
            </a:r>
            <a:r>
              <a:rPr lang="pt-BR" sz="2400" b="1" dirty="0"/>
              <a:t>94</a:t>
            </a:r>
            <a:r>
              <a:rPr lang="pt-BR" sz="2400" dirty="0"/>
              <a:t>: 118–121.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28.Batton </a:t>
            </a:r>
            <a:r>
              <a:rPr lang="pt-BR" sz="2400" dirty="0"/>
              <a:t>BJ, Li L, Newman NS, Das A, Watterberg KL, Yoder BA </a:t>
            </a:r>
            <a:r>
              <a:rPr lang="pt-BR" sz="2400" i="1" dirty="0"/>
              <a:t>et al</a:t>
            </a:r>
            <a:r>
              <a:rPr lang="pt-BR" sz="2400" dirty="0"/>
              <a:t>. Feasibility study of early blood pressure management in extremely preterm infants. </a:t>
            </a:r>
            <a:r>
              <a:rPr lang="pt-BR" sz="2400" i="1" dirty="0"/>
              <a:t>J Pediatr</a:t>
            </a:r>
            <a:r>
              <a:rPr lang="pt-BR" sz="2400" dirty="0"/>
              <a:t> 2012; </a:t>
            </a:r>
            <a:r>
              <a:rPr lang="pt-BR" sz="2400" b="1" dirty="0"/>
              <a:t>161</a:t>
            </a:r>
            <a:r>
              <a:rPr lang="pt-BR" sz="2400" dirty="0"/>
              <a:t>(65–69): e61.</a:t>
            </a:r>
          </a:p>
          <a:p>
            <a:pPr fontAlgn="auto">
              <a:spcAft>
                <a:spcPts val="0"/>
              </a:spcAft>
              <a:buFont typeface="Arial" pitchFamily="34" charset="0"/>
              <a:buChar char="•"/>
              <a:defRPr/>
            </a:pPr>
            <a:r>
              <a:rPr lang="pt-BR" sz="2400" dirty="0" smtClean="0"/>
              <a:t>29.Bassan </a:t>
            </a:r>
            <a:r>
              <a:rPr lang="pt-BR" sz="2400" dirty="0"/>
              <a:t>H, Gauvreau K, Newburger JW, Tsuji M, Limperopoulos C, Soul JS </a:t>
            </a:r>
            <a:r>
              <a:rPr lang="pt-BR" sz="2400" i="1" dirty="0"/>
              <a:t>et al</a:t>
            </a:r>
            <a:r>
              <a:rPr lang="pt-BR" sz="2400" dirty="0"/>
              <a:t>. Identification of pressure passive cerebral perfusion and its mediators after infant cardiac surgery. </a:t>
            </a:r>
            <a:r>
              <a:rPr lang="pt-BR" sz="2400" i="1" dirty="0"/>
              <a:t>Pediatr Res</a:t>
            </a:r>
            <a:r>
              <a:rPr lang="pt-BR" sz="2400" dirty="0"/>
              <a:t> 2005; </a:t>
            </a:r>
            <a:r>
              <a:rPr lang="pt-BR" sz="2400" b="1" dirty="0"/>
              <a:t>57</a:t>
            </a:r>
            <a:r>
              <a:rPr lang="pt-BR" sz="2400" dirty="0"/>
              <a:t>: 35–41. | </a:t>
            </a:r>
            <a:r>
              <a:rPr lang="pt-BR" sz="2400" dirty="0">
                <a:hlinkClick r:id="rId20" tooltip="Article on Article - "/>
              </a:rPr>
              <a:t>Article</a:t>
            </a:r>
            <a:r>
              <a:rPr lang="pt-BR" sz="2400" dirty="0"/>
              <a:t> | </a:t>
            </a:r>
            <a:r>
              <a:rPr lang="pt-BR" sz="2400" dirty="0">
                <a:hlinkClick r:id="rId21" tooltip="Article on PubMed - "/>
              </a:rPr>
              <a:t>PubMed</a:t>
            </a:r>
            <a:r>
              <a:rPr lang="pt-BR" sz="2400" dirty="0"/>
              <a:t> | </a:t>
            </a:r>
            <a:r>
              <a:rPr lang="pt-BR" sz="2400" dirty="0">
                <a:hlinkClick r:id="rId22" tooltip="Article on ISI - "/>
              </a:rPr>
              <a:t>ISI</a:t>
            </a:r>
            <a:r>
              <a:rPr lang="pt-BR" sz="2400" dirty="0"/>
              <a:t> |</a:t>
            </a:r>
          </a:p>
          <a:p>
            <a:pPr fontAlgn="auto">
              <a:spcAft>
                <a:spcPts val="0"/>
              </a:spcAft>
              <a:buFont typeface="Arial" pitchFamily="34" charset="0"/>
              <a:buChar char="•"/>
              <a:defRPr/>
            </a:pPr>
            <a:r>
              <a:rPr lang="pt-BR" sz="2600" dirty="0" smtClean="0"/>
              <a:t>30.Pellicer </a:t>
            </a:r>
            <a:r>
              <a:rPr lang="pt-BR" sz="2600" dirty="0"/>
              <a:t>A, Valverde E, Gayá F, Quero J, Cabañas F. Postnatal adaptation of brain circulation in preterm infants. </a:t>
            </a:r>
            <a:r>
              <a:rPr lang="pt-BR" sz="2600" i="1" dirty="0"/>
              <a:t>Pediatr Neurol</a:t>
            </a:r>
            <a:r>
              <a:rPr lang="pt-BR" sz="2600" dirty="0"/>
              <a:t> 2001; </a:t>
            </a:r>
            <a:r>
              <a:rPr lang="pt-BR" sz="2600" b="1" dirty="0"/>
              <a:t>24</a:t>
            </a:r>
            <a:r>
              <a:rPr lang="pt-BR" sz="2600" dirty="0"/>
              <a:t>: 103–109. | </a:t>
            </a:r>
            <a:r>
              <a:rPr lang="pt-BR" sz="2600" dirty="0">
                <a:hlinkClick r:id="rId23"/>
              </a:rPr>
              <a:t>Article</a:t>
            </a:r>
            <a:r>
              <a:rPr lang="pt-BR" sz="2600" dirty="0"/>
              <a:t> | </a:t>
            </a:r>
            <a:r>
              <a:rPr lang="pt-BR" sz="2600" dirty="0">
                <a:hlinkClick r:id="rId24" tooltip="Article on PubMed - "/>
              </a:rPr>
              <a:t>PubMed</a:t>
            </a:r>
            <a:r>
              <a:rPr lang="pt-BR" sz="2600" dirty="0"/>
              <a:t> | </a:t>
            </a:r>
            <a:r>
              <a:rPr lang="pt-BR" sz="2600" dirty="0">
                <a:hlinkClick r:id="rId25" tooltip="Article on ISI - "/>
              </a:rPr>
              <a:t>ISI</a:t>
            </a:r>
            <a:r>
              <a:rPr lang="pt-BR" sz="2600" dirty="0"/>
              <a:t> </a:t>
            </a:r>
            <a:r>
              <a:rPr lang="pt-BR" sz="2600" dirty="0" smtClean="0"/>
              <a:t>|</a:t>
            </a:r>
          </a:p>
          <a:p>
            <a:pPr fontAlgn="auto">
              <a:spcAft>
                <a:spcPts val="0"/>
              </a:spcAft>
              <a:buFont typeface="Arial" pitchFamily="34" charset="0"/>
              <a:buChar char="•"/>
              <a:defRPr/>
            </a:pPr>
            <a:r>
              <a:rPr lang="pt-BR" sz="2600" dirty="0" smtClean="0"/>
              <a:t>31.Mosca </a:t>
            </a:r>
            <a:r>
              <a:rPr lang="pt-BR" sz="2600" dirty="0"/>
              <a:t>F, Bray M, Lattanzio M, Fumagalli M, Tosetto C. Comparative evaluation of the effects of indomethacin and ibuprofen on cerebral perfusion and oxygenation in preterm infants with patent ductus arteriosus.</a:t>
            </a:r>
            <a:r>
              <a:rPr lang="pt-BR" sz="2600" i="1" dirty="0"/>
              <a:t>J Pediatr</a:t>
            </a:r>
            <a:r>
              <a:rPr lang="pt-BR" sz="2600" dirty="0"/>
              <a:t> 1997; </a:t>
            </a:r>
            <a:r>
              <a:rPr lang="pt-BR" sz="2600" b="1" dirty="0"/>
              <a:t>131</a:t>
            </a:r>
            <a:r>
              <a:rPr lang="pt-BR" sz="2600" dirty="0"/>
              <a:t>: 549–554. | </a:t>
            </a:r>
            <a:r>
              <a:rPr lang="pt-BR" sz="2600" dirty="0">
                <a:hlinkClick r:id="rId26"/>
              </a:rPr>
              <a:t>Article</a:t>
            </a:r>
            <a:r>
              <a:rPr lang="pt-BR" sz="2600" dirty="0"/>
              <a:t> | </a:t>
            </a:r>
            <a:r>
              <a:rPr lang="pt-BR" sz="2600" dirty="0">
                <a:hlinkClick r:id="rId27" tooltip="Article on PubMed - "/>
              </a:rPr>
              <a:t>PubMed</a:t>
            </a:r>
            <a:r>
              <a:rPr lang="pt-BR" sz="2600" dirty="0"/>
              <a:t> | </a:t>
            </a:r>
            <a:r>
              <a:rPr lang="pt-BR" sz="2600" dirty="0">
                <a:hlinkClick r:id="rId28" tooltip="Article on ISI - "/>
              </a:rPr>
              <a:t>ISI</a:t>
            </a:r>
            <a:r>
              <a:rPr lang="pt-BR" sz="2600" dirty="0"/>
              <a:t> | </a:t>
            </a:r>
            <a:r>
              <a:rPr lang="pt-BR" sz="2600" dirty="0">
                <a:hlinkClick r:id="rId29" tooltip="Article on CAS - "/>
              </a:rPr>
              <a:t>CAS</a:t>
            </a:r>
            <a:r>
              <a:rPr lang="pt-BR" sz="2600" dirty="0"/>
              <a:t> |</a:t>
            </a:r>
          </a:p>
          <a:p>
            <a:pPr fontAlgn="auto">
              <a:spcAft>
                <a:spcPts val="0"/>
              </a:spcAft>
              <a:buFont typeface="Arial" pitchFamily="34" charset="0"/>
              <a:buChar char="•"/>
              <a:defRPr/>
            </a:pPr>
            <a:r>
              <a:rPr lang="pt-BR" sz="2600" dirty="0" smtClean="0"/>
              <a:t>32.Koch </a:t>
            </a:r>
            <a:r>
              <a:rPr lang="pt-BR" sz="2600" dirty="0"/>
              <a:t>J, Hensley G, Roy L, Brown S, Ramaciotti C, Rosenfeld CR. Prevalence of spontaneous closure of the ductus arteriosus in neonates at a birth weight of 1000 grams or less. </a:t>
            </a:r>
            <a:r>
              <a:rPr lang="pt-BR" sz="2600" i="1" dirty="0"/>
              <a:t>Pediatrics</a:t>
            </a:r>
            <a:r>
              <a:rPr lang="pt-BR" sz="2600" dirty="0"/>
              <a:t> 2006; </a:t>
            </a:r>
            <a:r>
              <a:rPr lang="pt-BR" sz="2600" b="1" dirty="0"/>
              <a:t>117</a:t>
            </a:r>
            <a:r>
              <a:rPr lang="pt-BR" sz="2600" dirty="0"/>
              <a:t>: 1113–1121. | </a:t>
            </a:r>
            <a:r>
              <a:rPr lang="pt-BR" sz="2600" dirty="0">
                <a:hlinkClick r:id="rId30"/>
              </a:rPr>
              <a:t>Article</a:t>
            </a:r>
            <a:r>
              <a:rPr lang="pt-BR" sz="2600" dirty="0"/>
              <a:t> | </a:t>
            </a:r>
            <a:r>
              <a:rPr lang="pt-BR" sz="2600" dirty="0">
                <a:hlinkClick r:id="rId31" tooltip="Article on PubMed - "/>
              </a:rPr>
              <a:t>PubMed</a:t>
            </a:r>
            <a:r>
              <a:rPr lang="pt-BR" sz="2600" dirty="0"/>
              <a:t> | </a:t>
            </a:r>
            <a:r>
              <a:rPr lang="pt-BR" sz="2600" dirty="0">
                <a:hlinkClick r:id="rId32" tooltip="Article on ISI - "/>
              </a:rPr>
              <a:t>ISI</a:t>
            </a:r>
            <a:r>
              <a:rPr lang="pt-BR" sz="2600" dirty="0"/>
              <a:t> |</a:t>
            </a:r>
          </a:p>
          <a:p>
            <a:pPr fontAlgn="auto">
              <a:spcAft>
                <a:spcPts val="0"/>
              </a:spcAft>
              <a:buFont typeface="Arial" pitchFamily="34" charset="0"/>
              <a:buChar char="•"/>
              <a:defRPr/>
            </a:pPr>
            <a:r>
              <a:rPr lang="pt-BR" sz="2600" dirty="0" smtClean="0"/>
              <a:t>33.Perlman </a:t>
            </a:r>
            <a:r>
              <a:rPr lang="pt-BR" sz="2600" dirty="0"/>
              <a:t>JM, McMenamin JB, Volpe JJ. Fluctuating cerebral blood-flow velocity in respiratory-distress syndrome. Relation to the development of intraventricular hemorrhage. </a:t>
            </a:r>
            <a:r>
              <a:rPr lang="pt-BR" sz="2600" i="1" dirty="0"/>
              <a:t>N Engl J Med</a:t>
            </a:r>
            <a:r>
              <a:rPr lang="pt-BR" sz="2600" dirty="0"/>
              <a:t> 1983; </a:t>
            </a:r>
            <a:r>
              <a:rPr lang="pt-BR" sz="2600" b="1" dirty="0"/>
              <a:t>309</a:t>
            </a:r>
            <a:r>
              <a:rPr lang="pt-BR" sz="2600" dirty="0"/>
              <a:t>: 204–209. | </a:t>
            </a:r>
            <a:r>
              <a:rPr lang="pt-BR" sz="2600" dirty="0">
                <a:hlinkClick r:id="rId33"/>
              </a:rPr>
              <a:t>Article</a:t>
            </a:r>
            <a:r>
              <a:rPr lang="pt-BR" sz="2600" dirty="0"/>
              <a:t> | </a:t>
            </a:r>
            <a:r>
              <a:rPr lang="pt-BR" sz="2600" dirty="0">
                <a:hlinkClick r:id="rId34" tooltip="Article on PubMed - "/>
              </a:rPr>
              <a:t>PubMed</a:t>
            </a:r>
            <a:r>
              <a:rPr lang="pt-BR" sz="2600" dirty="0"/>
              <a:t> | </a:t>
            </a:r>
            <a:r>
              <a:rPr lang="pt-BR" sz="2600" dirty="0">
                <a:hlinkClick r:id="rId35" tooltip="Article on CAS - "/>
              </a:rPr>
              <a:t>CAS</a:t>
            </a:r>
            <a:r>
              <a:rPr lang="pt-BR" sz="2600" dirty="0"/>
              <a:t> |</a:t>
            </a:r>
          </a:p>
          <a:p>
            <a:pPr fontAlgn="auto">
              <a:spcAft>
                <a:spcPts val="0"/>
              </a:spcAft>
              <a:buFont typeface="Arial" pitchFamily="34" charset="0"/>
              <a:buChar char="•"/>
              <a:defRPr/>
            </a:pPr>
            <a:endParaRPr lang="pt-BR" sz="2600" dirty="0" smtClean="0"/>
          </a:p>
          <a:p>
            <a:pPr fontAlgn="auto">
              <a:spcAft>
                <a:spcPts val="0"/>
              </a:spcAft>
              <a:buFont typeface="Arial" pitchFamily="34" charset="0"/>
              <a:buChar char="•"/>
              <a:defRPr/>
            </a:pPr>
            <a:endParaRPr lang="pt-BR" sz="2400" dirty="0"/>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3141663"/>
            <a:ext cx="8229600" cy="1143000"/>
          </a:xfrm>
        </p:spPr>
        <p:txBody>
          <a:bodyPr rtlCol="0">
            <a:normAutofit fontScale="90000"/>
          </a:bodyPr>
          <a:lstStyle/>
          <a:p>
            <a:pPr fontAlgn="auto">
              <a:spcAft>
                <a:spcPts val="0"/>
              </a:spcAft>
              <a:defRPr/>
            </a:pPr>
            <a:r>
              <a:rPr lang="pt-BR" dirty="0" smtClean="0"/>
              <a:t>Estudando juntos!</a:t>
            </a:r>
            <a:br>
              <a:rPr lang="pt-BR" dirty="0" smtClean="0"/>
            </a:br>
            <a:r>
              <a:rPr lang="pt-BR" dirty="0" smtClean="0"/>
              <a:t>Dr. Paulo R. Margotto</a:t>
            </a:r>
            <a:br>
              <a:rPr lang="pt-BR" dirty="0" smtClean="0"/>
            </a:br>
            <a:r>
              <a:rPr lang="pt-BR" dirty="0" smtClean="0">
                <a:hlinkClick r:id="rId2"/>
              </a:rPr>
              <a:t>www.paulomargotto.com.br</a:t>
            </a:r>
            <a:r>
              <a:rPr lang="pt-BR" dirty="0" smtClean="0"/>
              <a:t/>
            </a:r>
            <a:br>
              <a:rPr lang="pt-BR" dirty="0" smtClean="0"/>
            </a:br>
            <a:r>
              <a:rPr lang="pt-BR" dirty="0" smtClean="0">
                <a:hlinkClick r:id="rId3"/>
              </a:rPr>
              <a:t>pmargotto@gmail.com</a:t>
            </a:r>
            <a:r>
              <a:rPr lang="pt-BR" dirty="0" smtClean="0"/>
              <a:t> </a:t>
            </a:r>
            <a:endParaRPr lang="pt-B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765175"/>
          <a:ext cx="7344816" cy="853440"/>
        </p:xfrm>
        <a:graphic>
          <a:graphicData uri="http://schemas.openxmlformats.org/drawingml/2006/table">
            <a:tbl>
              <a:tblPr/>
              <a:tblGrid>
                <a:gridCol w="6567820"/>
                <a:gridCol w="776996"/>
              </a:tblGrid>
              <a:tr h="0">
                <a:tc>
                  <a:txBody>
                    <a:bodyPr/>
                    <a:lstStyle/>
                    <a:p>
                      <a:pPr algn="l"/>
                      <a:r>
                        <a:rPr lang="pt-BR" b="1" dirty="0"/>
                        <a:t>MEMÓRIA:(há </a:t>
                      </a:r>
                      <a:r>
                        <a:rPr lang="pt-BR" b="1" dirty="0" smtClean="0"/>
                        <a:t>31 </a:t>
                      </a:r>
                      <a:r>
                        <a:rPr lang="pt-BR" b="1" dirty="0"/>
                        <a:t>anos): Hemorragia periventricular/hemorragia intraventricular no recém-nascido pré-termo</a:t>
                      </a:r>
                      <a:r>
                        <a:rPr lang="pt-BR" dirty="0"/>
                        <a:t/>
                      </a:r>
                      <a:br>
                        <a:rPr lang="pt-BR" dirty="0"/>
                      </a:br>
                      <a:r>
                        <a:rPr lang="pt-BR" dirty="0"/>
                        <a:t>Autor(es):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1204" name="Picture 1" descr="http://www.paulomargotto.com.br/images/link2.jpg"/>
          <p:cNvPicPr>
            <a:picLocks noChangeAspect="1" noChangeArrowheads="1"/>
          </p:cNvPicPr>
          <p:nvPr/>
        </p:nvPicPr>
        <p:blipFill>
          <a:blip r:embed="rId2"/>
          <a:srcRect/>
          <a:stretch>
            <a:fillRect/>
          </a:stretch>
        </p:blipFill>
        <p:spPr bwMode="auto">
          <a:xfrm>
            <a:off x="7740650" y="1341438"/>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dirty="0" smtClean="0"/>
              <a:t>Segundo Lou e cl, </a:t>
            </a:r>
            <a:r>
              <a:rPr lang="pt-BR" sz="2400" b="1" dirty="0" smtClean="0"/>
              <a:t>o fluxo sanguíneo cerebral  (FSC) no RN prematuro submetido à asfixia perinatal  ou com doença da membrana hialina varia diretamente com a pressão arterial, indicando uma deficiente autorregulação nesses</a:t>
            </a:r>
            <a:r>
              <a:rPr lang="pt-BR" sz="2400" dirty="0" smtClean="0"/>
              <a:t> RN. Assim, o fluxo sanguíneo à região periventricular seria sensível à mudança de pressão arterial e sugerem que a DEFICIENTE AUTORREGULAÇÃO DO FSC no RN estressado é a base para o desenvolvimento da hemorragia periventricular que origina na rede capilar da camada germinativa no RN prematuro que teve hipoxia: com esta deficiente autor-regulação, as arteríolas podem estar maximamente dilatadas e os capilares estariam mais diretamente expostos à pressão arterial; como a pressão arterial eventualmente aumenta, os capilares podem ROMPER-SE, ocorrendo então o sangramento. </a:t>
            </a:r>
            <a:r>
              <a:rPr lang="pt-BR" sz="2400" b="1" dirty="0" smtClean="0">
                <a:solidFill>
                  <a:srgbClr val="FF0000"/>
                </a:solidFill>
              </a:rPr>
              <a:t>Esforços devem ser feitos para prevenir a HIPERTENSÃO e o RÁPIDO AUMENTO DA PRESSÃO ARTERIAL</a:t>
            </a:r>
            <a:r>
              <a:rPr lang="pt-BR" sz="2400" dirty="0" smtClean="0"/>
              <a:t>. Fujimira e cl sugerem que flutuações da pressão arterial a partir de níveis iniciais baixos podem ser de importância na patogênese da HIV.</a:t>
            </a:r>
          </a:p>
          <a:p>
            <a:pPr fontAlgn="auto">
              <a:spcAft>
                <a:spcPts val="0"/>
              </a:spcAft>
              <a:defRPr/>
            </a:pPr>
            <a:r>
              <a:rPr lang="pt-BR" sz="2400" dirty="0" smtClean="0"/>
              <a:t>	As observações de Lou e cl adicionam importantes conhecimentos que faz com que nossa atenção seja dirigida ao sítio arterial da rede vascular periventricular para melhor entendermos a origem da HIV. </a:t>
            </a:r>
            <a:r>
              <a:rPr lang="pt-BR" sz="2400" dirty="0" smtClean="0">
                <a:solidFill>
                  <a:srgbClr val="FF0000"/>
                </a:solidFill>
              </a:rPr>
              <a:t>O uso não judicioso de expansores de volume e, sobretudo o </a:t>
            </a:r>
            <a:r>
              <a:rPr lang="pt-BR" sz="2400" b="1" dirty="0" smtClean="0">
                <a:solidFill>
                  <a:srgbClr val="FF0000"/>
                </a:solidFill>
              </a:rPr>
              <a:t>uso exuberante de medidas para elevar a pressão arterial </a:t>
            </a:r>
            <a:r>
              <a:rPr lang="pt-BR" sz="2400" dirty="0" smtClean="0">
                <a:solidFill>
                  <a:srgbClr val="FF0000"/>
                </a:solidFill>
              </a:rPr>
              <a:t>podem ter conseqüências deletérias, devido a peculiaridade do FSC do RN prematuro asfixiado</a:t>
            </a:r>
            <a:endParaRPr lang="pt-BR" sz="2400" dirty="0">
              <a:solidFill>
                <a:srgbClr val="FF0000"/>
              </a:solidFill>
            </a:endParaRPr>
          </a:p>
        </p:txBody>
      </p:sp>
      <p:sp>
        <p:nvSpPr>
          <p:cNvPr id="51206" name="Retângulo 5"/>
          <p:cNvSpPr>
            <a:spLocks noChangeArrowheads="1"/>
          </p:cNvSpPr>
          <p:nvPr/>
        </p:nvSpPr>
        <p:spPr bwMode="auto">
          <a:xfrm>
            <a:off x="611188" y="5626100"/>
            <a:ext cx="7777162" cy="923925"/>
          </a:xfrm>
          <a:prstGeom prst="rect">
            <a:avLst/>
          </a:prstGeom>
          <a:noFill/>
          <a:ln w="9525">
            <a:noFill/>
            <a:miter lim="800000"/>
            <a:headEnd/>
            <a:tailEnd/>
          </a:ln>
        </p:spPr>
        <p:txBody>
          <a:bodyPr>
            <a:spAutoFit/>
          </a:bodyPr>
          <a:lstStyle/>
          <a:p>
            <a:r>
              <a:rPr lang="pt-BR" b="1">
                <a:latin typeface="Calibri" pitchFamily="34" charset="0"/>
              </a:rPr>
              <a:t>Referência 27 do presente estudo apresentado</a:t>
            </a:r>
            <a:r>
              <a:rPr lang="pt-BR">
                <a:latin typeface="Calibri" pitchFamily="34" charset="0"/>
              </a:rPr>
              <a:t>. Lou HC, Lassen NA, Friis-Hansen B. Impaired autoregulation of cerebral blood flow in the distressed newborn infant. </a:t>
            </a:r>
            <a:r>
              <a:rPr lang="pt-BR" i="1">
                <a:latin typeface="Calibri" pitchFamily="34" charset="0"/>
              </a:rPr>
              <a:t>J Pediatr</a:t>
            </a:r>
            <a:r>
              <a:rPr lang="pt-BR">
                <a:latin typeface="Calibri" pitchFamily="34" charset="0"/>
              </a:rPr>
              <a:t> 1979; </a:t>
            </a:r>
            <a:r>
              <a:rPr lang="pt-BR" b="1">
                <a:latin typeface="Calibri" pitchFamily="34" charset="0"/>
              </a:rPr>
              <a:t>94</a:t>
            </a:r>
            <a:r>
              <a:rPr lang="pt-BR">
                <a:latin typeface="Calibri" pitchFamily="34" charset="0"/>
              </a:rPr>
              <a:t>: 118–121. | </a:t>
            </a:r>
            <a:r>
              <a:rPr lang="pt-BR">
                <a:latin typeface="Calibri" pitchFamily="34" charset="0"/>
                <a:hlinkClick r:id="rId3"/>
              </a:rPr>
              <a:t>Article</a:t>
            </a:r>
            <a:r>
              <a:rPr lang="pt-BR">
                <a:latin typeface="Calibri" pitchFamily="34" charset="0"/>
              </a:rPr>
              <a:t> | </a:t>
            </a:r>
            <a:r>
              <a:rPr lang="pt-BR">
                <a:latin typeface="Calibri" pitchFamily="34" charset="0"/>
                <a:hlinkClick r:id="rId4" tooltip="Article on PubMed - "/>
              </a:rPr>
              <a:t>PubMed</a:t>
            </a:r>
            <a:r>
              <a:rPr lang="pt-BR">
                <a:latin typeface="Calibri" pitchFamily="34" charset="0"/>
              </a:rPr>
              <a:t> | </a:t>
            </a:r>
            <a:r>
              <a:rPr lang="pt-BR">
                <a:latin typeface="Calibri" pitchFamily="34" charset="0"/>
                <a:hlinkClick r:id="rId5" tooltip="Article on ISI - "/>
              </a:rPr>
              <a:t>ISI</a:t>
            </a:r>
            <a:r>
              <a:rPr lang="pt-BR">
                <a:latin typeface="Calibri" pitchFamily="34" charset="0"/>
              </a:rPr>
              <a:t> | </a:t>
            </a:r>
            <a:r>
              <a:rPr lang="pt-BR">
                <a:latin typeface="Calibri" pitchFamily="34" charset="0"/>
                <a:hlinkClick r:id="rId6" tooltip="Article on CAS - "/>
              </a:rPr>
              <a:t>CAS</a:t>
            </a:r>
            <a:r>
              <a:rPr lang="pt-BR">
                <a:latin typeface="Calibri" pitchFamily="34" charset="0"/>
              </a:rPr>
              <a:t> |</a:t>
            </a:r>
          </a:p>
        </p:txBody>
      </p:sp>
      <p:sp>
        <p:nvSpPr>
          <p:cNvPr id="51207" name="AutoShape 2"/>
          <p:cNvSpPr>
            <a:spLocks noChangeArrowheads="1"/>
          </p:cNvSpPr>
          <p:nvPr/>
        </p:nvSpPr>
        <p:spPr bwMode="auto">
          <a:xfrm>
            <a:off x="179388" y="1516063"/>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395288" y="908050"/>
            <a:ext cx="8229600" cy="1143000"/>
          </a:xfrm>
          <a:ln>
            <a:solidFill>
              <a:schemeClr val="accent1"/>
            </a:solidFill>
          </a:ln>
        </p:spPr>
        <p:txBody>
          <a:bodyPr/>
          <a:lstStyle/>
          <a:p>
            <a:r>
              <a:rPr lang="pt-BR" b="1" smtClean="0">
                <a:solidFill>
                  <a:srgbClr val="0000FF"/>
                </a:solidFill>
              </a:rPr>
              <a:t>Observação......</a:t>
            </a:r>
          </a:p>
        </p:txBody>
      </p:sp>
      <p:sp>
        <p:nvSpPr>
          <p:cNvPr id="3" name="Espaço Reservado para Conteúdo 2"/>
          <p:cNvSpPr>
            <a:spLocks noGrp="1"/>
          </p:cNvSpPr>
          <p:nvPr>
            <p:ph idx="1"/>
          </p:nvPr>
        </p:nvSpPr>
        <p:spPr>
          <a:xfrm>
            <a:off x="468313" y="1700213"/>
            <a:ext cx="8229600" cy="4525962"/>
          </a:xfrm>
        </p:spPr>
        <p:txBody>
          <a:bodyPr rtlCol="0">
            <a:normAutofit fontScale="92500" lnSpcReduction="10000"/>
          </a:bodyPr>
          <a:lstStyle/>
          <a:p>
            <a:pPr marL="0" indent="0" fontAlgn="auto">
              <a:spcAft>
                <a:spcPts val="0"/>
              </a:spcAft>
              <a:buFont typeface="Arial" pitchFamily="34" charset="0"/>
              <a:buNone/>
              <a:defRPr/>
            </a:pPr>
            <a:r>
              <a:rPr lang="en-US" sz="2400" dirty="0"/>
              <a:t> </a:t>
            </a:r>
          </a:p>
          <a:p>
            <a:pPr fontAlgn="auto">
              <a:spcAft>
                <a:spcPts val="0"/>
              </a:spcAft>
              <a:buFont typeface="Arial" pitchFamily="34" charset="0"/>
              <a:buChar char="•"/>
              <a:defRPr/>
            </a:pPr>
            <a:endParaRPr lang="en-US" sz="2400" dirty="0"/>
          </a:p>
          <a:p>
            <a:pPr fontAlgn="auto">
              <a:spcAft>
                <a:spcPts val="0"/>
              </a:spcAft>
              <a:buFont typeface="Arial" pitchFamily="34" charset="0"/>
              <a:buChar char="•"/>
              <a:defRPr/>
            </a:pPr>
            <a:r>
              <a:rPr lang="pt-BR" sz="2400" b="1" dirty="0"/>
              <a:t>C</a:t>
            </a:r>
            <a:r>
              <a:rPr lang="pt-BR" sz="2400" i="1" dirty="0"/>
              <a:t>onfrontando o que escrevemos </a:t>
            </a:r>
            <a:r>
              <a:rPr lang="pt-BR" sz="2400" i="1" dirty="0" smtClean="0"/>
              <a:t>há 31 anos (31 de outubro de 1082), época </a:t>
            </a:r>
            <a:r>
              <a:rPr lang="pt-BR" sz="2400" i="1" dirty="0"/>
              <a:t>em que a sobrevivência de recém-nascidos abaixo de 1500g era insignificante no nosso </a:t>
            </a:r>
            <a:r>
              <a:rPr lang="pt-BR" sz="2400" i="1" dirty="0" smtClean="0"/>
              <a:t>meio, </a:t>
            </a:r>
            <a:r>
              <a:rPr lang="pt-BR" sz="2400" i="1" dirty="0"/>
              <a:t>com a época atual, podemos constatar que muito do que se propunha a fazer em termos de fisiopatologia e conduta na hemorragia intraventricular do recém-nascido pré-termo, continua atual no presente momento. Entre as propostas estão a origem do sangramento, os fatores implicados, as complicações e prevenção. O objetivo que nos guiou nesta revisão de 1982 continua presente até hoje, que é a </a:t>
            </a:r>
            <a:r>
              <a:rPr lang="pt-BR" sz="2400" b="1" i="1" dirty="0"/>
              <a:t>conscientização</a:t>
            </a:r>
            <a:r>
              <a:rPr lang="pt-BR" sz="2400" i="1" dirty="0"/>
              <a:t>. Sempre acreditamos que </a:t>
            </a:r>
            <a:r>
              <a:rPr lang="pt-BR" sz="2400" b="1" dirty="0"/>
              <a:t>sem o conhecimento, as estratégias podem ser transformar em tragédias.</a:t>
            </a:r>
          </a:p>
          <a:p>
            <a:pPr fontAlgn="auto">
              <a:spcAft>
                <a:spcPts val="0"/>
              </a:spcAft>
              <a:buFont typeface="Arial" pitchFamily="34" charset="0"/>
              <a:buChar char="•"/>
              <a:defRPr/>
            </a:pPr>
            <a:r>
              <a:rPr lang="pt-BR" sz="2400" i="1" dirty="0"/>
              <a:t> </a:t>
            </a:r>
            <a:endParaRPr lang="pt-BR" sz="2400" dirty="0"/>
          </a:p>
          <a:p>
            <a:pPr fontAlgn="auto">
              <a:spcAft>
                <a:spcPts val="0"/>
              </a:spcAft>
              <a:buFont typeface="Arial" pitchFamily="34" charset="0"/>
              <a:buChar char="•"/>
              <a:defRPr/>
            </a:pPr>
            <a:endParaRPr lang="en-US"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500063"/>
          <a:ext cx="7488832" cy="1127760"/>
        </p:xfrm>
        <a:graphic>
          <a:graphicData uri="http://schemas.openxmlformats.org/drawingml/2006/table">
            <a:tbl>
              <a:tblPr/>
              <a:tblGrid>
                <a:gridCol w="6696600"/>
                <a:gridCol w="792232"/>
              </a:tblGrid>
              <a:tr h="0">
                <a:tc>
                  <a:txBody>
                    <a:bodyPr/>
                    <a:lstStyle/>
                    <a:p>
                      <a:pPr algn="l"/>
                      <a:r>
                        <a:rPr lang="pt-BR" b="1" dirty="0"/>
                        <a:t>Tratamento da hipotensão presumida nos recém-nascidos de muito baixo peso: efeitos na oxigenação cerebral regional</a:t>
                      </a:r>
                      <a:r>
                        <a:rPr lang="pt-BR" dirty="0"/>
                        <a:t/>
                      </a:r>
                      <a:br>
                        <a:rPr lang="pt-BR" dirty="0"/>
                      </a:br>
                      <a:r>
                        <a:rPr lang="pt-BR" dirty="0"/>
                        <a:t>Autor(es): Garner RS, Burchfield D. Apresentação: Laís Póvoa, Morgana Pelegrini, Saulo Floriano,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3252" name="Picture 1" descr="http://www.paulomargotto.com.br/images/link2.jpg"/>
          <p:cNvPicPr>
            <a:picLocks noChangeAspect="1" noChangeArrowheads="1"/>
          </p:cNvPicPr>
          <p:nvPr/>
        </p:nvPicPr>
        <p:blipFill>
          <a:blip r:embed="rId2"/>
          <a:srcRect/>
          <a:stretch>
            <a:fillRect/>
          </a:stretch>
        </p:blipFill>
        <p:spPr bwMode="auto">
          <a:xfrm>
            <a:off x="7702550" y="981075"/>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b="1" dirty="0" smtClean="0"/>
              <a:t>OBJETIVO DE TRATAR A HIPOTENSÃO: RESTAURAR A PERFUSÃO DO ÓRGÃO, PARTICULARMENTE A PERFUSÃO CEREBRAL e não simplesmente  para aumentar a pressão arterial</a:t>
            </a:r>
          </a:p>
          <a:p>
            <a:pPr fontAlgn="auto">
              <a:spcAft>
                <a:spcPts val="0"/>
              </a:spcAft>
              <a:defRPr/>
            </a:pPr>
            <a:r>
              <a:rPr lang="pt-BR" sz="2400" dirty="0" smtClean="0">
                <a:solidFill>
                  <a:srgbClr val="FF0000"/>
                </a:solidFill>
              </a:rPr>
              <a:t>Mais de 40% dos RN de muito baixo peso são tratados para a hipotensão nos primeiros 3 dias de vida</a:t>
            </a:r>
          </a:p>
          <a:p>
            <a:pPr fontAlgn="auto">
              <a:spcAft>
                <a:spcPts val="0"/>
              </a:spcAft>
              <a:defRPr/>
            </a:pPr>
            <a:endParaRPr lang="pt-BR" sz="2400" b="1" dirty="0" smtClean="0">
              <a:solidFill>
                <a:srgbClr val="FF0000"/>
              </a:solidFill>
            </a:endParaRPr>
          </a:p>
          <a:p>
            <a:pPr fontAlgn="auto">
              <a:spcAft>
                <a:spcPts val="0"/>
              </a:spcAft>
              <a:defRPr/>
            </a:pPr>
            <a:r>
              <a:rPr lang="pt-BR" sz="2400" b="1" dirty="0" smtClean="0"/>
              <a:t>Ocorreu aumento significativo da pressão arterial com o uso de dopamina; já a saturação regional cerebral não teve alterações significativas, </a:t>
            </a:r>
            <a:r>
              <a:rPr lang="pt-BR" sz="2400" dirty="0" smtClean="0"/>
              <a:t>provavelmente porque estes pacientes estejam na zona de autorregulação do fluxo sanguíneo cerebral.</a:t>
            </a:r>
          </a:p>
          <a:p>
            <a:pPr marL="0" indent="0" algn="ctr" fontAlgn="auto">
              <a:spcAft>
                <a:spcPts val="0"/>
              </a:spcAft>
              <a:buFont typeface="Arial" pitchFamily="34" charset="0"/>
              <a:buNone/>
              <a:defRPr/>
            </a:pPr>
            <a:r>
              <a:rPr lang="pt-BR" sz="2400" dirty="0" smtClean="0"/>
              <a:t>(</a:t>
            </a:r>
            <a:r>
              <a:rPr lang="pt-BR" sz="2400" i="1" dirty="0" smtClean="0"/>
              <a:t>Segundo Munro et al, pressão arterial média &lt;30mmHg, o fluxo sanguíneo cerebral é pressão passiva, mas acima deste valor, o fluxo sanguíneo cerebral é mantido</a:t>
            </a:r>
            <a:r>
              <a:rPr lang="pt-BR" sz="2400" dirty="0" smtClean="0"/>
              <a:t>)</a:t>
            </a:r>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b="1" dirty="0" smtClean="0"/>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dirty="0"/>
          </a:p>
        </p:txBody>
      </p:sp>
      <p:sp>
        <p:nvSpPr>
          <p:cNvPr id="53254" name="AutoShape 2"/>
          <p:cNvSpPr>
            <a:spLocks noChangeArrowheads="1"/>
          </p:cNvSpPr>
          <p:nvPr/>
        </p:nvSpPr>
        <p:spPr bwMode="auto">
          <a:xfrm>
            <a:off x="177800" y="901700"/>
            <a:ext cx="577850" cy="1231900"/>
          </a:xfrm>
          <a:prstGeom prst="curvedRightArrow">
            <a:avLst>
              <a:gd name="adj1" fmla="val 35008"/>
              <a:gd name="adj2" fmla="val 70006"/>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196975"/>
            <a:ext cx="8447088" cy="5029200"/>
          </a:xfrm>
        </p:spPr>
        <p:txBody>
          <a:bodyPr rtlCol="0">
            <a:normAutofit fontScale="77500" lnSpcReduction="20000"/>
          </a:bodyPr>
          <a:lstStyle/>
          <a:p>
            <a:pPr fontAlgn="auto">
              <a:spcAft>
                <a:spcPts val="0"/>
              </a:spcAft>
              <a:buFont typeface="Arial" pitchFamily="34" charset="0"/>
              <a:buChar char="•"/>
              <a:defRPr/>
            </a:pPr>
            <a:r>
              <a:rPr lang="pt-BR" sz="2400" dirty="0"/>
              <a:t>Aqui está um estudo da Coréia do Sul no qual os autores examinaram RN &lt;1000g que foram divididos em 3 grupos: De um total de 261 RN 47 (18%) requereram tratamento para a hipotensão (grupo D), 110 (42%) permaneceram normotensivos (grupo N) e 104 (40%) tiveram mais de um episódio de hipotensão sem tratamento (grupo P) durante as primeiras 72 horas de vida. O tratamento da hipotensão incluía suporte inotrópico e/ou expansão.  Os autores relataram que os RN tratados tiveram mais PA baixa do que os RN não tratados. Portanto: o fato de não termos certeza de que tratar a PA destas crianças seja benéfico, o tratamento pode ser até mais maléfico. Neste estudo</a:t>
            </a:r>
            <a:r>
              <a:rPr lang="pt-BR" sz="2400" b="1" dirty="0">
                <a:solidFill>
                  <a:srgbClr val="0000FF"/>
                </a:solidFill>
              </a:rPr>
              <a:t>, as crianças com PA baixa e não tratadas tiveram uma incidência menor de displasia broncopulmonar, hemorragia intraventricular e a mortalidade foram menores</a:t>
            </a:r>
            <a:r>
              <a:rPr lang="pt-BR" sz="2400" dirty="0"/>
              <a:t>. Claro que este é um estudo retrospectivo com todas as críticas inerentes. Talvez as tratadas parecessem piores aos clínicos, aumentando a mortalidade. No entanto, talvez este conceito de hipotensão permissiva deva ser incorporado ao nosso linguajar. Uma observação atenta de recém-nascido de extremo baixo peso hipotensos com bons sinais clínicos de perfusão resultou em um tratamento desnecessário e com bons resultados neurológicos. </a:t>
            </a:r>
            <a:r>
              <a:rPr lang="pt-BR" sz="2400" u="sng" dirty="0">
                <a:hlinkClick r:id="rId2"/>
              </a:rPr>
              <a:t>Permissive Hypotension in Extremely </a:t>
            </a:r>
            <a:r>
              <a:rPr lang="pt-BR" sz="2400" b="1" u="sng" dirty="0">
                <a:hlinkClick r:id="rId2"/>
              </a:rPr>
              <a:t>Low</a:t>
            </a:r>
            <a:r>
              <a:rPr lang="pt-BR" sz="2400" u="sng" dirty="0">
                <a:hlinkClick r:id="rId2"/>
              </a:rPr>
              <a:t> Birth Weight </a:t>
            </a:r>
            <a:r>
              <a:rPr lang="pt-BR" sz="2400" b="1" u="sng" dirty="0">
                <a:hlinkClick r:id="rId2"/>
              </a:rPr>
              <a:t>Infants</a:t>
            </a:r>
            <a:r>
              <a:rPr lang="pt-BR" sz="2400" u="sng" dirty="0">
                <a:hlinkClick r:id="rId2"/>
              </a:rPr>
              <a:t> (≤1000 gm)</a:t>
            </a:r>
            <a:r>
              <a:rPr lang="pt-BR" sz="2400" dirty="0"/>
              <a:t>. So Yoon Ahn, Eun Sun Kim, Jin Kyu K et al.Yonsei Med J. 2012 July 1; 53(4): 765–771. </a:t>
            </a:r>
            <a:r>
              <a:rPr lang="pt-BR" sz="2400" b="1" dirty="0"/>
              <a:t>Artigo Integral. </a:t>
            </a:r>
            <a:r>
              <a:rPr lang="pt-BR" sz="2400" dirty="0"/>
              <a:t>Figura 8.</a:t>
            </a:r>
          </a:p>
          <a:p>
            <a:pPr fontAlgn="auto">
              <a:spcAft>
                <a:spcPts val="0"/>
              </a:spcAft>
              <a:buFont typeface="Arial" pitchFamily="34" charset="0"/>
              <a:buChar char="•"/>
              <a:defRPr/>
            </a:pPr>
            <a:endParaRPr lang="pt-BR" sz="2400" dirty="0"/>
          </a:p>
        </p:txBody>
      </p:sp>
      <p:graphicFrame>
        <p:nvGraphicFramePr>
          <p:cNvPr id="5" name="Tabela 4"/>
          <p:cNvGraphicFramePr>
            <a:graphicFrameLocks noGrp="1"/>
          </p:cNvGraphicFramePr>
          <p:nvPr/>
        </p:nvGraphicFramePr>
        <p:xfrm>
          <a:off x="611188" y="115888"/>
          <a:ext cx="7992888" cy="853440"/>
        </p:xfrm>
        <a:graphic>
          <a:graphicData uri="http://schemas.openxmlformats.org/drawingml/2006/table">
            <a:tbl>
              <a:tblPr/>
              <a:tblGrid>
                <a:gridCol w="7147333"/>
                <a:gridCol w="845555"/>
              </a:tblGrid>
              <a:tr h="0">
                <a:tc>
                  <a:txBody>
                    <a:bodyPr/>
                    <a:lstStyle/>
                    <a:p>
                      <a:pPr algn="l"/>
                      <a:r>
                        <a:rPr lang="pt-BR" b="1" dirty="0"/>
                        <a:t>Abordagem terapêutica do choque no recém-nascido (XXI Congresso Brasileiro de Perinatologia, 14 a 17 de novembro de 2012, Curitiba, Paraná)</a:t>
                      </a:r>
                      <a:r>
                        <a:rPr lang="pt-BR" dirty="0"/>
                        <a:t/>
                      </a:r>
                      <a:br>
                        <a:rPr lang="pt-BR" dirty="0"/>
                      </a:br>
                      <a:r>
                        <a:rPr lang="pt-BR" dirty="0"/>
                        <a:t>Autor(es): Jaques Belik (Canadá). Realizado por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4277" name="Picture 1" descr="http://www.paulomargotto.com.br/images/link2.jpg"/>
          <p:cNvPicPr>
            <a:picLocks noChangeAspect="1" noChangeArrowheads="1"/>
          </p:cNvPicPr>
          <p:nvPr/>
        </p:nvPicPr>
        <p:blipFill>
          <a:blip r:embed="rId3"/>
          <a:srcRect/>
          <a:stretch>
            <a:fillRect/>
          </a:stretch>
        </p:blipFill>
        <p:spPr bwMode="auto">
          <a:xfrm>
            <a:off x="7885113" y="404813"/>
            <a:ext cx="352425" cy="285750"/>
          </a:xfrm>
          <a:prstGeom prst="rect">
            <a:avLst/>
          </a:prstGeom>
          <a:noFill/>
          <a:ln w="9525">
            <a:noFill/>
            <a:miter lim="800000"/>
            <a:headEnd/>
            <a:tailEnd/>
          </a:ln>
        </p:spPr>
      </p:pic>
      <p:sp>
        <p:nvSpPr>
          <p:cNvPr id="54278" name="Line 6"/>
          <p:cNvSpPr>
            <a:spLocks noChangeShapeType="1"/>
          </p:cNvSpPr>
          <p:nvPr/>
        </p:nvSpPr>
        <p:spPr bwMode="auto">
          <a:xfrm>
            <a:off x="2555875" y="5805488"/>
            <a:ext cx="503238"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4279" name="AutoShape 2"/>
          <p:cNvSpPr>
            <a:spLocks noChangeArrowheads="1"/>
          </p:cNvSpPr>
          <p:nvPr/>
        </p:nvSpPr>
        <p:spPr bwMode="auto">
          <a:xfrm>
            <a:off x="155575" y="407988"/>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900113" y="1052513"/>
            <a:ext cx="7378700" cy="4900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827088" y="115888"/>
          <a:ext cx="7032883" cy="1400150"/>
        </p:xfrm>
        <a:graphic>
          <a:graphicData uri="http://schemas.openxmlformats.org/drawingml/2006/table">
            <a:tbl>
              <a:tblPr>
                <a:tableStyleId>{5C22544A-7EE6-4342-B048-85BDC9FD1C3A}</a:tableStyleId>
              </a:tblPr>
              <a:tblGrid>
                <a:gridCol w="4449324"/>
                <a:gridCol w="2583559"/>
              </a:tblGrid>
              <a:tr h="1400150">
                <a:tc>
                  <a:txBody>
                    <a:bodyPr/>
                    <a:lstStyle/>
                    <a:p>
                      <a:pPr>
                        <a:spcAft>
                          <a:spcPts val="0"/>
                        </a:spcAft>
                      </a:pPr>
                      <a:r>
                        <a:rPr lang="pt-BR" sz="2800" dirty="0">
                          <a:effectLst/>
                        </a:rPr>
                        <a:t>Hipotensão Permissiva: Ponto de vista</a:t>
                      </a:r>
                      <a:br>
                        <a:rPr lang="pt-BR" sz="2800" dirty="0">
                          <a:effectLst/>
                        </a:rPr>
                      </a:br>
                      <a:r>
                        <a:rPr lang="pt-BR" sz="2800" dirty="0">
                          <a:effectLst/>
                        </a:rPr>
                        <a:t>Autor(es): Paulo R. Margotto</a:t>
                      </a:r>
                      <a:endParaRPr lang="pt-BR" sz="2800" dirty="0">
                        <a:effectLst/>
                        <a:latin typeface="Times New Roman"/>
                        <a:ea typeface="MS Mincho"/>
                      </a:endParaRPr>
                    </a:p>
                  </a:txBody>
                  <a:tcPr marL="15240" marR="15240" marT="15240" marB="15240"/>
                </a:tc>
                <a:tc>
                  <a:txBody>
                    <a:bodyPr/>
                    <a:lstStyle/>
                    <a:p>
                      <a:pPr>
                        <a:spcAft>
                          <a:spcPts val="0"/>
                        </a:spcAft>
                      </a:pPr>
                      <a:endParaRPr lang="pt-BR" sz="1350" dirty="0">
                        <a:solidFill>
                          <a:srgbClr val="000000"/>
                        </a:solidFill>
                        <a:effectLst/>
                        <a:latin typeface="Times New Roman"/>
                        <a:ea typeface="MS Mincho"/>
                      </a:endParaRPr>
                    </a:p>
                  </a:txBody>
                  <a:tcPr marL="15240" marR="15240" marT="15240" marB="15240"/>
                </a:tc>
              </a:tr>
            </a:tbl>
          </a:graphicData>
        </a:graphic>
      </p:graphicFrame>
      <p:pic>
        <p:nvPicPr>
          <p:cNvPr id="56329" name="Picture 1" descr="link2">
            <a:hlinkClick r:id="rId2"/>
          </p:cNvPr>
          <p:cNvPicPr>
            <a:picLocks noChangeAspect="1" noChangeArrowheads="1"/>
          </p:cNvPicPr>
          <p:nvPr/>
        </p:nvPicPr>
        <p:blipFill>
          <a:blip r:embed="rId3"/>
          <a:srcRect/>
          <a:stretch>
            <a:fillRect/>
          </a:stretch>
        </p:blipFill>
        <p:spPr bwMode="auto">
          <a:xfrm>
            <a:off x="6372225" y="593725"/>
            <a:ext cx="568325" cy="460375"/>
          </a:xfrm>
          <a:prstGeom prst="rect">
            <a:avLst/>
          </a:prstGeom>
          <a:noFill/>
          <a:ln w="9525">
            <a:noFill/>
            <a:miter lim="800000"/>
            <a:headEnd/>
            <a:tailEnd/>
          </a:ln>
        </p:spPr>
      </p:pic>
      <p:sp>
        <p:nvSpPr>
          <p:cNvPr id="56330" name="AutoShape 2"/>
          <p:cNvSpPr>
            <a:spLocks noChangeArrowheads="1"/>
          </p:cNvSpPr>
          <p:nvPr/>
        </p:nvSpPr>
        <p:spPr bwMode="auto">
          <a:xfrm>
            <a:off x="179388" y="593725"/>
            <a:ext cx="457200" cy="1179513"/>
          </a:xfrm>
          <a:prstGeom prst="curvedRightArrow">
            <a:avLst>
              <a:gd name="adj1" fmla="val 34948"/>
              <a:gd name="adj2" fmla="val 6987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
        <p:nvSpPr>
          <p:cNvPr id="9" name="Espaço Reservado para Conteúdo 1"/>
          <p:cNvSpPr txBox="1">
            <a:spLocks/>
          </p:cNvSpPr>
          <p:nvPr/>
        </p:nvSpPr>
        <p:spPr>
          <a:xfrm>
            <a:off x="0" y="1628775"/>
            <a:ext cx="9144000" cy="5434013"/>
          </a:xfrm>
          <a:prstGeom prst="rect">
            <a:avLst/>
          </a:prstGeom>
        </p:spPr>
        <p:txBody>
          <a:bodyPr>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dirty="0" smtClean="0"/>
              <a:t>A pressão arterial não é um bom parâmetro para se avaliar a hemodinâmica do bebê e na verdade, é o único que a maioria das UTIs Neonatais do país dispõe. Em outro estudo conduzido por Barrington no Canadá</a:t>
            </a:r>
            <a:r>
              <a:rPr lang="pt-BR" baseline="30000" dirty="0" smtClean="0"/>
              <a:t>  </a:t>
            </a:r>
            <a:r>
              <a:rPr lang="pt-BR" dirty="0" smtClean="0"/>
              <a:t>em que ele aplicou um questionário, a grande maioria dos neonatologistas canadenses considera a </a:t>
            </a:r>
            <a:r>
              <a:rPr lang="pt-BR" b="1" dirty="0" smtClean="0">
                <a:solidFill>
                  <a:srgbClr val="0000FF"/>
                </a:solidFill>
              </a:rPr>
              <a:t>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a:p>
            <a:pPr fontAlgn="auto">
              <a:spcAft>
                <a:spcPts val="0"/>
              </a:spcAft>
              <a:defRPr/>
            </a:pPr>
            <a:r>
              <a:rPr lang="pt-BR" dirty="0" smtClean="0"/>
              <a:t>Outro grande problema nas UTI Neonatais, é o excesso de expansão volêmica. É lógico que a expansão volêmica tem a sua importância nos momentos certos. Estudo de Ewer AK et al  evidenciou a </a:t>
            </a:r>
            <a:r>
              <a:rPr lang="pt-BR" b="1" dirty="0" smtClean="0"/>
              <a:t>maior mortalidade nos RN expandidos</a:t>
            </a:r>
            <a:r>
              <a:rPr lang="pt-BR" dirty="0" smtClean="0"/>
              <a:t>. Lembrar que os RN prematuros demoram 6-8 horas para urinar</a:t>
            </a:r>
            <a:r>
              <a:rPr lang="pt-BR" baseline="30000" dirty="0" smtClean="0"/>
              <a:t>1</a:t>
            </a:r>
            <a:r>
              <a:rPr lang="pt-BR" dirty="0" smtClean="0"/>
              <a:t>.</a:t>
            </a:r>
          </a:p>
          <a:p>
            <a:pPr fontAlgn="auto">
              <a:spcAft>
                <a:spcPts val="0"/>
              </a:spcAft>
              <a:defRPr/>
            </a:pPr>
            <a:r>
              <a:rPr lang="pt-BR" dirty="0" smtClean="0"/>
              <a:t>Portanto, na minha visão, quando um tema é polêmico, com várias controversas, é fundamental que conheçamos as controversas para que possamos agir o mais certo possível frente a uma situação difícil e não "sair atirando para tudo quanto é lado". Devemos sempre lembrar que o nosso prematurinho na UTI Neonatal encontra-se em um período de intenso desenvolvimento cerebral e devemos fazer de tudo para que este desenvolvimento seja preservado, mesmo dentro das condições adversas das nossas UTIs Neonatais. </a:t>
            </a:r>
          </a:p>
          <a:p>
            <a:pPr marL="0" indent="0" fontAlgn="auto">
              <a:spcAft>
                <a:spcPts val="0"/>
              </a:spcAft>
              <a:buFont typeface="Arial" pitchFamily="34" charset="0"/>
              <a:buNone/>
              <a:defRPr/>
            </a:pPr>
            <a:r>
              <a:rPr lang="pt-BR" dirty="0" smtClean="0"/>
              <a:t> </a:t>
            </a:r>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Conteúdo 1"/>
          <p:cNvSpPr>
            <a:spLocks noGrp="1"/>
          </p:cNvSpPr>
          <p:nvPr>
            <p:ph idx="1"/>
          </p:nvPr>
        </p:nvSpPr>
        <p:spPr>
          <a:xfrm>
            <a:off x="0" y="692150"/>
            <a:ext cx="9144000" cy="5434013"/>
          </a:xfrm>
        </p:spPr>
        <p:txBody>
          <a:bodyPr/>
          <a:lstStyle/>
          <a:p>
            <a:r>
              <a:rPr lang="pt-BR" b="1" i="1" smtClean="0">
                <a:solidFill>
                  <a:srgbClr val="0000FF"/>
                </a:solidFill>
              </a:rPr>
              <a:t>OBRIGADO!</a:t>
            </a:r>
          </a:p>
        </p:txBody>
      </p:sp>
      <p:pic>
        <p:nvPicPr>
          <p:cNvPr id="57346" name="Picture 2" descr="C:\Users\paulo\Pictures\Fotos-ESCS-HRAS-2013\DSC07521.JPG"/>
          <p:cNvPicPr>
            <a:picLocks noChangeAspect="1" noChangeArrowheads="1"/>
          </p:cNvPicPr>
          <p:nvPr/>
        </p:nvPicPr>
        <p:blipFill>
          <a:blip r:embed="rId2"/>
          <a:srcRect/>
          <a:stretch>
            <a:fillRect/>
          </a:stretch>
        </p:blipFill>
        <p:spPr bwMode="auto">
          <a:xfrm>
            <a:off x="900113" y="1268413"/>
            <a:ext cx="6227762" cy="4672012"/>
          </a:xfrm>
          <a:prstGeom prst="rect">
            <a:avLst/>
          </a:prstGeom>
          <a:noFill/>
          <a:ln w="9525">
            <a:noFill/>
            <a:miter lim="800000"/>
            <a:headEnd/>
            <a:tailEnd/>
          </a:ln>
        </p:spPr>
      </p:pic>
      <p:sp>
        <p:nvSpPr>
          <p:cNvPr id="57347" name="Text Box 6"/>
          <p:cNvSpPr txBox="1">
            <a:spLocks noChangeArrowheads="1"/>
          </p:cNvSpPr>
          <p:nvPr/>
        </p:nvSpPr>
        <p:spPr bwMode="auto">
          <a:xfrm>
            <a:off x="1044829" y="6092825"/>
            <a:ext cx="7656006" cy="830997"/>
          </a:xfrm>
          <a:prstGeom prst="rect">
            <a:avLst/>
          </a:prstGeom>
          <a:noFill/>
          <a:ln w="9525">
            <a:noFill/>
            <a:miter lim="800000"/>
            <a:headEnd/>
            <a:tailEnd/>
          </a:ln>
        </p:spPr>
        <p:txBody>
          <a:bodyPr wrap="none">
            <a:spAutoFit/>
          </a:bodyPr>
          <a:lstStyle/>
          <a:p>
            <a:pPr algn="ctr"/>
            <a:r>
              <a:rPr lang="pt-BR" sz="1600" b="1" dirty="0" err="1">
                <a:solidFill>
                  <a:srgbClr val="FF3300"/>
                </a:solidFill>
                <a:latin typeface="Times New Roman" pitchFamily="18" charset="0"/>
              </a:rPr>
              <a:t>Ddos</a:t>
            </a:r>
            <a:r>
              <a:rPr lang="pt-BR" sz="1600" b="1" dirty="0">
                <a:solidFill>
                  <a:srgbClr val="FF3300"/>
                </a:solidFill>
                <a:latin typeface="Times New Roman" pitchFamily="18" charset="0"/>
              </a:rPr>
              <a:t> Gustavo HVD de Araújo, </a:t>
            </a:r>
            <a:r>
              <a:rPr lang="pt-BR" sz="1600" b="1" dirty="0" err="1">
                <a:solidFill>
                  <a:srgbClr val="FF3300"/>
                </a:solidFill>
                <a:latin typeface="Times New Roman" pitchFamily="18" charset="0"/>
              </a:rPr>
              <a:t>Sávya</a:t>
            </a:r>
            <a:r>
              <a:rPr lang="pt-BR" sz="1600" b="1" dirty="0">
                <a:solidFill>
                  <a:srgbClr val="FF3300"/>
                </a:solidFill>
                <a:latin typeface="Times New Roman" pitchFamily="18" charset="0"/>
              </a:rPr>
              <a:t> EU Oliveira, </a:t>
            </a:r>
            <a:r>
              <a:rPr lang="pt-BR" sz="1600" b="1" dirty="0" err="1">
                <a:solidFill>
                  <a:srgbClr val="FF3300"/>
                </a:solidFill>
                <a:latin typeface="Times New Roman" pitchFamily="18" charset="0"/>
              </a:rPr>
              <a:t>Kayo</a:t>
            </a:r>
            <a:r>
              <a:rPr lang="pt-BR" sz="1600" b="1" dirty="0">
                <a:solidFill>
                  <a:srgbClr val="FF3300"/>
                </a:solidFill>
                <a:latin typeface="Times New Roman" pitchFamily="18" charset="0"/>
              </a:rPr>
              <a:t> LM de </a:t>
            </a:r>
            <a:r>
              <a:rPr lang="pt-BR" sz="1600" b="1" dirty="0" smtClean="0">
                <a:solidFill>
                  <a:srgbClr val="FF3300"/>
                </a:solidFill>
                <a:latin typeface="Times New Roman" pitchFamily="18" charset="0"/>
              </a:rPr>
              <a:t>Oliveira, Diego LP </a:t>
            </a:r>
            <a:r>
              <a:rPr lang="pt-BR" sz="1600" b="1" dirty="0">
                <a:solidFill>
                  <a:srgbClr val="FF3300"/>
                </a:solidFill>
                <a:latin typeface="Times New Roman" pitchFamily="18" charset="0"/>
              </a:rPr>
              <a:t>e </a:t>
            </a:r>
            <a:endParaRPr lang="pt-BR" sz="1600" b="1" dirty="0" smtClean="0">
              <a:solidFill>
                <a:srgbClr val="FF3300"/>
              </a:solidFill>
              <a:latin typeface="Times New Roman" pitchFamily="18" charset="0"/>
            </a:endParaRPr>
          </a:p>
          <a:p>
            <a:pPr algn="ctr"/>
            <a:r>
              <a:rPr lang="pt-BR" sz="1600" b="1" dirty="0" smtClean="0">
                <a:solidFill>
                  <a:srgbClr val="FF3300"/>
                </a:solidFill>
                <a:latin typeface="Times New Roman" pitchFamily="18" charset="0"/>
              </a:rPr>
              <a:t>Drs</a:t>
            </a:r>
            <a:r>
              <a:rPr lang="pt-BR" sz="1600" b="1" dirty="0">
                <a:solidFill>
                  <a:srgbClr val="FF3300"/>
                </a:solidFill>
                <a:latin typeface="Times New Roman" pitchFamily="18" charset="0"/>
              </a:rPr>
              <a:t>. Paulo R. </a:t>
            </a:r>
            <a:r>
              <a:rPr lang="pt-BR" sz="1600" b="1" dirty="0" err="1" smtClean="0">
                <a:solidFill>
                  <a:srgbClr val="FF3300"/>
                </a:solidFill>
                <a:latin typeface="Times New Roman" pitchFamily="18" charset="0"/>
              </a:rPr>
              <a:t>Margotto</a:t>
            </a:r>
            <a:r>
              <a:rPr lang="pt-BR" sz="1600" b="1" dirty="0" smtClean="0">
                <a:solidFill>
                  <a:srgbClr val="FF3300"/>
                </a:solidFill>
                <a:latin typeface="Times New Roman" pitchFamily="18" charset="0"/>
              </a:rPr>
              <a:t> e </a:t>
            </a:r>
            <a:r>
              <a:rPr lang="pt-BR" sz="1600" b="1" dirty="0">
                <a:solidFill>
                  <a:srgbClr val="FF3300"/>
                </a:solidFill>
                <a:latin typeface="Times New Roman" pitchFamily="18" charset="0"/>
              </a:rPr>
              <a:t>Márcia Pimentel de Castro</a:t>
            </a:r>
          </a:p>
          <a:p>
            <a:pPr algn="ctr"/>
            <a:r>
              <a:rPr lang="pt-BR" sz="1600" b="1" dirty="0">
                <a:solidFill>
                  <a:srgbClr val="00B050"/>
                </a:solidFill>
                <a:latin typeface="Times New Roman" pitchFamily="18" charset="0"/>
              </a:rPr>
              <a:t>ESCS! O ORGULHO DE SER ESCS!</a:t>
            </a:r>
            <a:endParaRPr lang="pt-BR" b="1" dirty="0">
              <a:solidFill>
                <a:srgbClr val="00B050"/>
              </a:solidFill>
            </a:endParaRPr>
          </a:p>
        </p:txBody>
      </p:sp>
      <p:pic>
        <p:nvPicPr>
          <p:cNvPr id="57348" name="Picture 4"/>
          <p:cNvPicPr>
            <a:picLocks noChangeAspect="1" noChangeArrowheads="1"/>
          </p:cNvPicPr>
          <p:nvPr/>
        </p:nvPicPr>
        <p:blipFill>
          <a:blip r:embed="rId3"/>
          <a:srcRect/>
          <a:stretch>
            <a:fillRect/>
          </a:stretch>
        </p:blipFill>
        <p:spPr bwMode="auto">
          <a:xfrm>
            <a:off x="7127875" y="1268413"/>
            <a:ext cx="1836738" cy="4672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3615</TotalTime>
  <Words>3623</Words>
  <Application>Microsoft Office PowerPoint</Application>
  <PresentationFormat>Apresentação na tela (4:3)</PresentationFormat>
  <Paragraphs>204</Paragraphs>
  <Slides>44</Slides>
  <Notes>0</Notes>
  <HiddenSlides>0</HiddenSlides>
  <MMClips>0</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Tema do Office</vt:lpstr>
      <vt:lpstr>Estudo observacional sobre hemodinâmica cerebral durante o tratamento de crianças de extremo baixo peso ao nascer  com dopamina no primeiro dia de vida.  Observational study of cerebral hemodynamics during dopamine treatment in hypotensive ELBW infants on the first day of life -  MH Lightburn, CH Gauss, DK Williams and JR Kaiser (EUA) J Perinatolo 2013; 33:698–702  Internato ESCS – Pediatria/HRAS/HMIB Kayo Luiz Matsumoto de Oliveira Sávya Emiko Umeno Oliveira Coordenação: Márcia Pimentel de Castro/Paulo R. Margotto www.paulomargotto.com.br Brasília, 12 de setembro de 2013.</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ABSTRACT</vt:lpstr>
      <vt:lpstr>Referências (em forma de links!)</vt:lpstr>
      <vt:lpstr>Apresentação do PowerPoint</vt:lpstr>
      <vt:lpstr>Apresentação do PowerPoint</vt:lpstr>
      <vt:lpstr>Estudando juntos! Dr. Paulo R. Margotto www.paulomargotto.com.br pmargotto@gmail.com </vt:lpstr>
      <vt:lpstr>Apresentação do PowerPoint</vt:lpstr>
      <vt:lpstr>Observação......</vt:lpstr>
      <vt:lpstr>Apresentação do PowerPoint</vt:lpstr>
      <vt:lpstr>Apresentação do PowerPoint</vt:lpstr>
      <vt:lpstr>Apresentação do PowerPoint</vt:lpstr>
      <vt:lpstr>Apresentação do PowerPoint</vt:lpstr>
      <vt:lpstr>Apresentação do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Observational study of cerebral hemodynamics during dopamine treatment in hypotensive ELBW infants on the first day of life - Estudo observacional sobre hemodinâmica cerebral, durante o tratamento de crianças de extremo baixo peso ao nascimento, com dopamina, durante o primeiro dia de vida.  Journal of Perinatology (2013) 33, 698–702  Internato ESCS – Pediatria/HRAS;HMIB Kayo Luiz Matsumoto de Oliveira Sávya Emiko Umeno Oliveira Coordenação: Paulo R. Margotto www.paulomargotto.com.br Brasília, 11 de setembro de 2013.</dc:title>
  <dc:creator>user</dc:creator>
  <cp:lastModifiedBy>paulo</cp:lastModifiedBy>
  <cp:revision>72</cp:revision>
  <dcterms:created xsi:type="dcterms:W3CDTF">2013-09-10T21:41:28Z</dcterms:created>
  <dcterms:modified xsi:type="dcterms:W3CDTF">2013-09-27T01:11:06Z</dcterms:modified>
</cp:coreProperties>
</file>