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9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7" r:id="rId35"/>
    <p:sldId id="289" r:id="rId36"/>
    <p:sldId id="290" r:id="rId37"/>
    <p:sldId id="291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E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tângu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ector reto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ângu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tângu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tângu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tângu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Espaço Reservado para Conteú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6" name="Espaço Reservado para Conteú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E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tângu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Espaço Reservado para Conteú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E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1" name="Retângu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ector reto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ângu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tângu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2" name="Retângu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â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tângu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tâ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tângu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330D8A0-E394-42D6-8112-8D70B32F2CD3}" type="datetimeFigureOut">
              <a:rPr lang="pt-BR" smtClean="0"/>
              <a:pPr/>
              <a:t>05/11/2013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E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1A7596-AAB4-445F-8BF2-F7716ECB63CB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3439909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97" y="1221790"/>
            <a:ext cx="8969285" cy="376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Subtítulo 2"/>
          <p:cNvSpPr txBox="1">
            <a:spLocks/>
          </p:cNvSpPr>
          <p:nvPr/>
        </p:nvSpPr>
        <p:spPr>
          <a:xfrm>
            <a:off x="484392" y="2605183"/>
            <a:ext cx="7772400" cy="107157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600" b="1" kern="1200" cap="all" spc="2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None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 smtClean="0"/>
              <a:t>Diagnóstico e Manejo DA OTITE MÉDIA AGUDA.</a:t>
            </a:r>
          </a:p>
          <a:p>
            <a:r>
              <a:rPr lang="pt-BR" dirty="0" smtClean="0"/>
              <a:t>Apresentação:Dra. Flávia de Assis Silva.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931524" y="5445223"/>
            <a:ext cx="71994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 smtClean="0">
                <a:hlinkClick r:id="rId3"/>
              </a:rPr>
              <a:t>www.paulomargotto.com.br</a:t>
            </a:r>
            <a:r>
              <a:rPr lang="pt-BR" dirty="0" smtClean="0"/>
              <a:t> </a:t>
            </a:r>
          </a:p>
          <a:p>
            <a:pPr algn="ctr"/>
            <a:r>
              <a:rPr lang="pt-BR" dirty="0" smtClean="0"/>
              <a:t>Brasília, 4 de novembro de 2013</a:t>
            </a:r>
          </a:p>
          <a:p>
            <a:pPr algn="ctr"/>
            <a:r>
              <a:rPr lang="pt-BR" dirty="0" smtClean="0"/>
              <a:t>Hospital </a:t>
            </a:r>
            <a:r>
              <a:rPr lang="pt-BR" dirty="0" err="1" smtClean="0"/>
              <a:t>Regionbal</a:t>
            </a:r>
            <a:r>
              <a:rPr lang="pt-BR" dirty="0" smtClean="0"/>
              <a:t> da Asa Sul/Hospital Materno Infantil de Brasília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14409" y="3068960"/>
            <a:ext cx="73448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hlinkClick r:id="rId2"/>
              </a:rPr>
              <a:t>The diagnosis and management of </a:t>
            </a:r>
            <a:r>
              <a:rPr lang="pt-BR" b="1" dirty="0">
                <a:hlinkClick r:id="rId2"/>
              </a:rPr>
              <a:t>acute</a:t>
            </a:r>
            <a:r>
              <a:rPr lang="pt-BR" dirty="0">
                <a:hlinkClick r:id="rId2"/>
              </a:rPr>
              <a:t> </a:t>
            </a:r>
            <a:r>
              <a:rPr lang="pt-BR" b="1" dirty="0">
                <a:hlinkClick r:id="rId2"/>
              </a:rPr>
              <a:t>otitis media</a:t>
            </a:r>
            <a:r>
              <a:rPr lang="pt-BR" dirty="0">
                <a:hlinkClick r:id="rId2"/>
              </a:rPr>
              <a:t>.</a:t>
            </a:r>
            <a:endParaRPr lang="pt-BR" dirty="0"/>
          </a:p>
          <a:p>
            <a:pPr algn="ctr"/>
            <a:r>
              <a:rPr lang="pt-BR" b="1" dirty="0"/>
              <a:t>Lieberthal AS</a:t>
            </a:r>
            <a:r>
              <a:rPr lang="pt-BR" dirty="0"/>
              <a:t>, Carroll AE, Chonmaitree T, Ganiats TG, Hoberman A, Jackson MA, Joffe MD, Miller DT, Rosenfeld RM, Sevilla XD, Schwartz RH, Thomas PA, Tunkel DE.</a:t>
            </a:r>
          </a:p>
          <a:p>
            <a:pPr algn="ctr"/>
            <a:r>
              <a:rPr lang="pt-BR" dirty="0"/>
              <a:t>Pediatrics. 2013 Mar;131(3):e964-99</a:t>
            </a:r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1187624" y="620688"/>
            <a:ext cx="6400800" cy="1752600"/>
          </a:xfrm>
        </p:spPr>
        <p:txBody>
          <a:bodyPr/>
          <a:lstStyle/>
          <a:p>
            <a:r>
              <a:rPr lang="pt-BR" dirty="0" smtClean="0"/>
              <a:t>Consultem o artigo integral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00763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Introdução</a:t>
            </a:r>
            <a:endParaRPr lang="pt-BR" sz="5400" dirty="0"/>
          </a:p>
        </p:txBody>
      </p:sp>
      <p:sp>
        <p:nvSpPr>
          <p:cNvPr id="3" name="Espaço Reservado para Conteúdo 2">
            <a:hlinkClick r:id="" action="ppaction://noaction" highlightClick="1"/>
          </p:cNvPr>
          <p:cNvSpPr>
            <a:spLocks noGrp="1"/>
          </p:cNvSpPr>
          <p:nvPr>
            <p:ph sz="quarter" idx="1"/>
          </p:nvPr>
        </p:nvSpPr>
        <p:spPr>
          <a:prstGeom prst="actionButtonInformation">
            <a:avLst/>
          </a:prstGeom>
        </p:spPr>
        <p:txBody>
          <a:bodyPr/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Este guia prático baseado em evidências é uma revisão do guia de otite média aguda de 2004 da Academia Americana de Pediatria (AAP) e da Academia Americana de Medicina de Família.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É uma recomendação dos cuidados clínicos primários no manejo de crianças de 6 meses a 12 anos de idade com </a:t>
            </a:r>
            <a:r>
              <a:rPr lang="pt-BR" u="sng" dirty="0" smtClean="0">
                <a:solidFill>
                  <a:srgbClr val="002060"/>
                </a:solidFill>
              </a:rPr>
              <a:t>OMA não complicada.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Em 2009 a AAP convocou um comitê com várias especialidades médicas que lidam com estes pacientes.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Introdução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Clr>
                <a:schemeClr val="bg2">
                  <a:lumMod val="25000"/>
                </a:schemeClr>
              </a:buClr>
              <a:buFont typeface="Wingdings 2" pitchFamily="18" charset="2"/>
              <a:buChar char=""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Font typeface="Wingdings 2" pitchFamily="18" charset="2"/>
              <a:buChar char=""/>
            </a:pPr>
            <a:r>
              <a:rPr lang="pt-BR" dirty="0" smtClean="0">
                <a:solidFill>
                  <a:srgbClr val="002060"/>
                </a:solidFill>
              </a:rPr>
              <a:t>O foco principal deste guia prático é uma orientação para o diagnóstico adequado e tratamento inicial de crianças com otite média aguda.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 2" pitchFamily="18" charset="2"/>
              <a:buChar char=""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Font typeface="Wingdings 2" pitchFamily="18" charset="2"/>
              <a:buChar char=""/>
            </a:pPr>
            <a:r>
              <a:rPr lang="pt-BR" dirty="0" smtClean="0">
                <a:solidFill>
                  <a:srgbClr val="002060"/>
                </a:solidFill>
              </a:rPr>
              <a:t>Não deseja ser o único caminho no tratamento de OMA e sim orientar os médicos que fazem os cuidados primários destes pacientes.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Propostas: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Definição adequada de Otite média aguda.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Manejo da dor.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Observação inicial x Tratamento antibiótico.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Apropriada escolha do antibiótico.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Medidas de prevenção.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Abordagem da otite média recorrente (Não incluída no consenso de 2004).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Orientação anterior</a:t>
            </a:r>
            <a:endParaRPr lang="pt-BR" sz="5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714488"/>
            <a:ext cx="602127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Orientação anterior</a:t>
            </a:r>
            <a:endParaRPr lang="pt-BR" sz="5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3" y="1683234"/>
            <a:ext cx="6144141" cy="4460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Introdução: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 guia anterior oferecia 8 recomendações divididos de acordo com o nível de evidência e relação risco-benefício.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Três das recomendações: Critérios diagnósticos, observação e escolha do antibiótico levaram a discussões significativas.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Embora OMA ainda seja a condição mais frequente de uso de antimicrobianos em crianças nos EUA o número de consultas por OMA reduziu em 33% e diminuição proporcional na prescrição de antibióticos em 36% entre 95/96-2005/6.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Introdução: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Entre os que procuraram o serviço médico a prescrição de antimicrobianos permaneceu estável (80% x 76%).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Motivos prováveis da redução de consultas: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Financeiros: Co-participação nas consultas.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Campanhas de educação da evolução natural das infecções virais.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Vacinação anti-pneumocócica (PCV7).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Aumento da prescrição e uso da Vacina anti- influenza.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Objetivos: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Apesar das recomendações do guia de 2004 evidências mostraram que médicos tem receio de seguir as recomendações.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Materiais e métodos: Revisão do guia de 2004 e avaliação de evidências nas publicações sobre diagnóstico e manejo das OMA não complicadas e propor novas recomendações baseadas em evidências.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Objetivos: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 objetivo deste guia é auxiliar no diagnóstico e tratamento da OMA, incluindo OMA recorrente, em crianças de 6 meses a 12 anos de idade.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Critérios de exclusão: Não foram incluídos pacientes cujas patologias de base podem alterar o curso da OMA como pacientes com tubo de ventilação, fenda palatina, doenças genéticas com anomalias crânio-faciais como síndrome de down, imunodeficiências e pacientes com implantes cocleares e ainda pacientes com OME sem OMA.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Questões chaves: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Diagnóstico : Quais são os dados clínicos e de otoscopia necessários para o diagnóstico de OMA e OME?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Qual o efeito da vacina PCV7?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Qual a efetividade das várias opções de tratamento?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Quais as opções de tratamento para OMR e OMP ou OMA  não resolvida?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O tratamento tem interferências intrínsecas ou extrínsecas?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Quais efeitos adversos com os tratamentos?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endParaRPr lang="pt-BR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Métodos: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2">
                  <a:lumMod val="25000"/>
                </a:schemeClr>
              </a:buClr>
            </a:pPr>
            <a:endParaRPr lang="en-US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en-US" dirty="0" smtClean="0">
                <a:solidFill>
                  <a:srgbClr val="002060"/>
                </a:solidFill>
              </a:rPr>
              <a:t>Para a revisão de 2013, pesquisas no PubMed e no Cochrane Database of Systematic </a:t>
            </a:r>
            <a:r>
              <a:rPr lang="pt-BR" dirty="0" smtClean="0">
                <a:solidFill>
                  <a:srgbClr val="002060"/>
                </a:solidFill>
              </a:rPr>
              <a:t>Reviews, Cochrane Central Register </a:t>
            </a:r>
            <a:r>
              <a:rPr lang="en-US" dirty="0" smtClean="0">
                <a:solidFill>
                  <a:srgbClr val="002060"/>
                </a:solidFill>
              </a:rPr>
              <a:t>of Controlled Trials, and Education  </a:t>
            </a:r>
            <a:r>
              <a:rPr lang="pt-BR" dirty="0" smtClean="0">
                <a:solidFill>
                  <a:srgbClr val="002060"/>
                </a:solidFill>
              </a:rPr>
              <a:t>Resources Information Center foram conduzidas com o uso das mesmas estratégias usadas para o estudo de 2001 com publicações de 2008 a junho de 2010.</a:t>
            </a: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Métodos: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en-US" dirty="0" smtClean="0">
                <a:solidFill>
                  <a:srgbClr val="002060"/>
                </a:solidFill>
              </a:rPr>
              <a:t>Termos e condições adicionais não consideradas na revisão de 2001 (OM recorrente, novas drogas e vacina pneumocócica heptavalente) foram também incluídos.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en-US" dirty="0" smtClean="0">
                <a:solidFill>
                  <a:srgbClr val="002060"/>
                </a:solidFill>
              </a:rPr>
              <a:t>O Site da Science também foi usado para pesquisas das citações de 2001 e as </a:t>
            </a:r>
            <a:r>
              <a:rPr lang="pt-BR" dirty="0" smtClean="0">
                <a:solidFill>
                  <a:srgbClr val="002060"/>
                </a:solidFill>
              </a:rPr>
              <a:t>peer-reviewed publications.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Títulos foram avaliados independentemente por 2 pediatras experientes em conduzir revisões sistemáticas.</a:t>
            </a: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AAP/AAFP 2004: Diagnóstico baseado no início agudo de sintomas, efusão em ouvido médio e sinais de inflamação em  ouvido médio. Permitia diagnóstico sem visualização de MT (Incerto) e OME diagnosticada com OMA.</a:t>
            </a: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Otoscopia</a:t>
            </a:r>
            <a:endParaRPr lang="pt-BR" sz="5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357430"/>
            <a:ext cx="8504238" cy="2654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1A.Médicos devem diagnosticar OMA em crianças presentes com moderado a severo abaulamento de membrana timpânica ou que iniciaram otorréia sem otite externa.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1B.Médicos devem diagnosticar OMA em crianças presentes com leve abaulamento de membrana timpânica </a:t>
            </a:r>
            <a:r>
              <a:rPr lang="pt-BR" b="1" u="sng" dirty="0" smtClean="0">
                <a:solidFill>
                  <a:srgbClr val="002060"/>
                </a:solidFill>
              </a:rPr>
              <a:t>e</a:t>
            </a:r>
            <a:r>
              <a:rPr lang="pt-BR" dirty="0" smtClean="0">
                <a:solidFill>
                  <a:srgbClr val="002060"/>
                </a:solidFill>
              </a:rPr>
              <a:t> início recente de dor (Menos de 48 horas) caracterizados também por puxar, apertar ou segurar a orelha em crianças que não verbalizam </a:t>
            </a:r>
            <a:r>
              <a:rPr lang="pt-BR" b="1" u="sng" dirty="0" smtClean="0">
                <a:solidFill>
                  <a:srgbClr val="002060"/>
                </a:solidFill>
              </a:rPr>
              <a:t>ou</a:t>
            </a:r>
            <a:r>
              <a:rPr lang="pt-BR" dirty="0" smtClean="0">
                <a:solidFill>
                  <a:srgbClr val="002060"/>
                </a:solidFill>
              </a:rPr>
              <a:t> intensa hiperemia de MT.</a:t>
            </a: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1C.Médicos não devem diagnosticar OMA em crianças sem efusão de ouvido médio diagnosticada através de otoscopia pneumática ou timpanometria. 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 otoscopia pneumática é o padrão ouro para o diagnóstico de OMA. A membrana timpânica normal é translúcida, cinza-perolado e tem aparência de vidro fosco.</a:t>
            </a: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 manejo da OMA em crianças deve incluir o controle da dor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AAP/AAFP 2004 inalterado com revisão de mais 2 artigos. Alguns consideram o manejo da dor secundário mas é importante pois até 30% das crianças menores de 2 anos podem manter dor e febre por até 3 a 7 dias apesar do tratamento antimicrobiano.</a:t>
            </a: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  <a:buNone/>
            </a:pP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643050"/>
            <a:ext cx="6504495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616596"/>
          </a:xfrm>
        </p:spPr>
        <p:txBody>
          <a:bodyPr>
            <a:normAutofit fontScale="92500" lnSpcReduction="20000"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sz="2900" dirty="0" smtClean="0">
                <a:solidFill>
                  <a:srgbClr val="002060"/>
                </a:solidFill>
              </a:rPr>
              <a:t>Médicos devem prescrever antibióticos para OMA unilateral ou bilateral em crianças com 6 meses ou mais com sinais e sintomas severos (Otalgia moderada ou severa </a:t>
            </a:r>
            <a:r>
              <a:rPr lang="pt-BR" sz="2900" b="1" u="sng" dirty="0" smtClean="0">
                <a:solidFill>
                  <a:srgbClr val="002060"/>
                </a:solidFill>
              </a:rPr>
              <a:t>ou</a:t>
            </a:r>
            <a:r>
              <a:rPr lang="pt-BR" sz="2900" dirty="0" smtClean="0">
                <a:solidFill>
                  <a:srgbClr val="002060"/>
                </a:solidFill>
              </a:rPr>
              <a:t> otalgia por no mínimo 48 horas </a:t>
            </a:r>
            <a:r>
              <a:rPr lang="pt-BR" sz="2900" b="1" u="sng" dirty="0" smtClean="0">
                <a:solidFill>
                  <a:srgbClr val="002060"/>
                </a:solidFill>
              </a:rPr>
              <a:t>ou</a:t>
            </a:r>
            <a:r>
              <a:rPr lang="pt-BR" sz="2900" dirty="0" smtClean="0">
                <a:solidFill>
                  <a:srgbClr val="002060"/>
                </a:solidFill>
              </a:rPr>
              <a:t> temperatura maior ou igual a 39°C).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sz="2900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sz="2900" dirty="0" smtClean="0">
                <a:solidFill>
                  <a:srgbClr val="002060"/>
                </a:solidFill>
              </a:rPr>
              <a:t>OMA bilateral não-severa em crianças jovens: O  médico deve prescrever antibiótico para OMA bilateral em crianças de 6 meses a 23 meses sem sinais ou sintomas severos (Otalgia leve </a:t>
            </a:r>
            <a:r>
              <a:rPr lang="pt-BR" sz="2900" b="1" u="sng" dirty="0" smtClean="0">
                <a:solidFill>
                  <a:srgbClr val="002060"/>
                </a:solidFill>
              </a:rPr>
              <a:t>ou</a:t>
            </a:r>
            <a:r>
              <a:rPr lang="pt-BR" sz="2900" dirty="0" smtClean="0">
                <a:solidFill>
                  <a:srgbClr val="002060"/>
                </a:solidFill>
              </a:rPr>
              <a:t> otalgia menos de 48 horas </a:t>
            </a:r>
            <a:r>
              <a:rPr lang="pt-BR" sz="2900" b="1" u="sng" dirty="0" smtClean="0">
                <a:solidFill>
                  <a:srgbClr val="002060"/>
                </a:solidFill>
              </a:rPr>
              <a:t>ou</a:t>
            </a:r>
            <a:r>
              <a:rPr lang="pt-BR" sz="2900" dirty="0" smtClean="0">
                <a:solidFill>
                  <a:srgbClr val="002060"/>
                </a:solidFill>
              </a:rPr>
              <a:t> temperatura menor que 39°C).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616596"/>
          </a:xfrm>
        </p:spPr>
        <p:txBody>
          <a:bodyPr>
            <a:normAutofit fontScale="92500" lnSpcReduction="20000"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sz="3200" dirty="0" smtClean="0">
                <a:solidFill>
                  <a:srgbClr val="002060"/>
                </a:solidFill>
              </a:rPr>
              <a:t>OMA unilateral não-severa em crianças jovens: O médico deve prescrever antibiótico em crianças de 6 meses a 23 meses sem sinais ou sintomas severos (Otalgia leve </a:t>
            </a:r>
            <a:r>
              <a:rPr lang="pt-BR" sz="3200" b="1" u="sng" dirty="0" smtClean="0">
                <a:solidFill>
                  <a:srgbClr val="002060"/>
                </a:solidFill>
              </a:rPr>
              <a:t>ou</a:t>
            </a:r>
            <a:r>
              <a:rPr lang="pt-BR" sz="3200" dirty="0" smtClean="0">
                <a:solidFill>
                  <a:srgbClr val="002060"/>
                </a:solidFill>
              </a:rPr>
              <a:t> otalgia por menos de 48 horas </a:t>
            </a:r>
            <a:r>
              <a:rPr lang="pt-BR" sz="3200" b="1" u="sng" dirty="0" smtClean="0">
                <a:solidFill>
                  <a:srgbClr val="002060"/>
                </a:solidFill>
              </a:rPr>
              <a:t>ou</a:t>
            </a:r>
            <a:r>
              <a:rPr lang="pt-BR" sz="3200" dirty="0" smtClean="0">
                <a:solidFill>
                  <a:srgbClr val="002060"/>
                </a:solidFill>
              </a:rPr>
              <a:t> temperatura menor que 39°C) </a:t>
            </a:r>
            <a:r>
              <a:rPr lang="pt-BR" sz="3200" b="1" u="sng" dirty="0" smtClean="0">
                <a:solidFill>
                  <a:srgbClr val="002060"/>
                </a:solidFill>
              </a:rPr>
              <a:t>ou</a:t>
            </a:r>
            <a:r>
              <a:rPr lang="pt-BR" sz="3200" dirty="0" smtClean="0">
                <a:solidFill>
                  <a:srgbClr val="002060"/>
                </a:solidFill>
              </a:rPr>
              <a:t> pode oferecer observação com seguimento próximo em consenso com a família. Se a observação foi preferida a criança deverá ser acompanhada de perto e a antibioticoterapia oferecida se a criança piorar ou não houver melhora após 48 a 72 horas de observação após início dos sintomas.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616596"/>
          </a:xfrm>
        </p:spPr>
        <p:txBody>
          <a:bodyPr>
            <a:normAutofit lnSpcReduction="10000"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OMA bilateral não-severa em crianças maiores: O médico também deve prescrever antibiótico em crianças de 24  meses ou mais com OMA unilateral ou bilateral sem sinais ou sintomas severos (Otalgia leve </a:t>
            </a:r>
            <a:r>
              <a:rPr lang="pt-BR" b="1" u="sng" dirty="0" smtClean="0">
                <a:solidFill>
                  <a:srgbClr val="002060"/>
                </a:solidFill>
              </a:rPr>
              <a:t>ou</a:t>
            </a:r>
            <a:r>
              <a:rPr lang="pt-BR" dirty="0" smtClean="0">
                <a:solidFill>
                  <a:srgbClr val="002060"/>
                </a:solidFill>
              </a:rPr>
              <a:t> otalgia por menos de 48 horas </a:t>
            </a:r>
            <a:r>
              <a:rPr lang="pt-BR" b="1" u="sng" dirty="0" smtClean="0">
                <a:solidFill>
                  <a:srgbClr val="002060"/>
                </a:solidFill>
              </a:rPr>
              <a:t>ou</a:t>
            </a:r>
            <a:r>
              <a:rPr lang="pt-BR" dirty="0" smtClean="0">
                <a:solidFill>
                  <a:srgbClr val="002060"/>
                </a:solidFill>
              </a:rPr>
              <a:t> temperatura menor que 39°C) </a:t>
            </a:r>
            <a:r>
              <a:rPr lang="pt-BR" b="1" u="sng" dirty="0" smtClean="0">
                <a:solidFill>
                  <a:srgbClr val="002060"/>
                </a:solidFill>
              </a:rPr>
              <a:t>ou</a:t>
            </a:r>
            <a:r>
              <a:rPr lang="pt-BR" dirty="0" smtClean="0">
                <a:solidFill>
                  <a:srgbClr val="002060"/>
                </a:solidFill>
              </a:rPr>
              <a:t> pode oferecer observação com seguimento próximo em consenso com a família. Se a observação foi preferida a criança deverá ser acompanhada de perto e a antibioticoterapia oferecida se a criança piorar ou não houver melhora após 48 a 72 horas de observação após início dos sintomas.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616596"/>
          </a:xfrm>
        </p:spPr>
        <p:txBody>
          <a:bodyPr>
            <a:norm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Mudanças da AAP/AAFM 2004: Ambas priorizam o início do antibiótico baseado no diagnóstico de certeza antes com observação se não houvesse certeza.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Na recomendação atual a categoria diagnóstico incerto foi abolida.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Recomendação</a:t>
            </a:r>
            <a:endParaRPr lang="pt-BR" sz="5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9"/>
            <a:ext cx="7358114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Recomendação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 estratégia de observar crianças com OMA que pela evolução natural podem melhorar sem terapia antimicrobiana inicial, reduz efeitos colaterais frequentes como diarréia e consequente dermatite de fraldas.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 redução do uso de antimicrobianos também reduz a prevalência de resistência antimicrobiana.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S.pneumoniae multidroga resistente continua sendo um problema apesar da imunização universal nos EUA.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prescrever amoxacilina para OMA quando decidir usar o antibiótico, desde que a criança não tenha recebido amoxacilina nos últimos 30 dias, não tenha conjuntivite purulenta recorrente ou não seja alérgica a penicilina.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prescrever antibiótico com cobertura para produtores de β-lactamases quando a criança recebeu amoxacilina nos últimos 30 dias, tenha conjuntivite purulenta recorrente ou história de OMA recorrente não responsiva a amoxacilina.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reavaliar os pacientes que pioraram ou não responderam ao tratamento inicial após 48 a 72 horas de tratamento antibiótico e avaliar a necessidade de troca do mesmo.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 recomendação de primeira linha de tratamento permanece a mesma. Neste guia foi feita uma revisão dos casos de pacientes alérgicos a penicilina e foi notado o aumento da resistência do pneumococo a penicilina.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Estudos sugerem que OMA e conjuntivite (Síndrome otite-conjuntivite) está mais frequente associada ao H.influenzae do que a outras bactérias.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 uso de amoxacilina em altas doses excede a MIC para S. pneumoniae com resistência intermediária a penicilina no ouvido médio.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A vacinação universal com PCV13 potencialmente pode reduzir as doenças causadas por pneumococos multirresistentes  e diminuir a necessidade da altas doses de amoxacilina ou associação com clavulanato.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Os novos estudos comparados com os de 2004 mostram diminuição de H.influenzae produtores de </a:t>
            </a:r>
            <a:r>
              <a:rPr lang="el-GR" dirty="0" smtClean="0">
                <a:solidFill>
                  <a:srgbClr val="002060"/>
                </a:solidFill>
              </a:rPr>
              <a:t>β</a:t>
            </a:r>
            <a:r>
              <a:rPr lang="pt-BR" dirty="0" smtClean="0">
                <a:solidFill>
                  <a:srgbClr val="002060"/>
                </a:solidFill>
              </a:rPr>
              <a:t>-lactamase.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100% das M.catarrhalis  de via aérea superior são </a:t>
            </a:r>
            <a:r>
              <a:rPr lang="el-GR" dirty="0" smtClean="0">
                <a:solidFill>
                  <a:srgbClr val="002060"/>
                </a:solidFill>
              </a:rPr>
              <a:t>β</a:t>
            </a:r>
            <a:r>
              <a:rPr lang="pt-BR" dirty="0" smtClean="0">
                <a:solidFill>
                  <a:srgbClr val="002060"/>
                </a:solidFill>
              </a:rPr>
              <a:t>-lactamase positivo, mas há alta cura espontânea para este agente tratada com amoxacilina. Raramente este agente leva a mastoidite e infecção de sistema nervoso central.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Para pacientes alérgicos a penicilina dados recentes mostram que a reação cruzada com cefalosporina é mais baixa do que historicamente relatados . É maior com cefalosporina de primeira geração quando comparados 2° e 3° gerações.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Macrolídeos tem eficácia limitada contra S.pneumoniae e H. influenzae.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Clindamicina não tem eficácia contra H.influenzae.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S.pneumoniae 19A multidroga resistente (Avaliar levofloxacino e linezolida).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Tempo de tratamento:</a:t>
            </a: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 Menores de 2 anos e pacientes com sintomas severos – 10 dias.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2 a 5 anos com OMA leve/moderada – 7 dias.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Font typeface="Wingdings" pitchFamily="2" charset="2"/>
              <a:buChar char="Ø"/>
            </a:pPr>
            <a:r>
              <a:rPr lang="pt-BR" dirty="0" smtClean="0">
                <a:solidFill>
                  <a:srgbClr val="002060"/>
                </a:solidFill>
              </a:rPr>
              <a:t>Maiores de 5 anos com OMA leve/moderada – 5 a 7 dias.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</a:t>
            </a:r>
            <a:endParaRPr lang="pt-BR" sz="5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4" y="1735711"/>
            <a:ext cx="8556655" cy="4154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não devem prescrever antibiótico profilático para crianças com OMA recorrente.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Fatores de risco para OMA recorrente: Tabagismo passivo, sexo masculino e período do inverno.</a:t>
            </a: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Não há benefícios a longo prazo, aumenta os efeitos colaterais e pode contribuir para emergência de resistência antimicrobiana.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oferecer tubos de timpanostomia para crianças com OMA recorrente (3 episódios em 6 meses ou 4 em um ano com um episódio nos últimos 6 meses).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0175" y="2069306"/>
            <a:ext cx="32194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5400" dirty="0" smtClean="0"/>
              <a:t>Resultados/Discussão</a:t>
            </a:r>
            <a:endParaRPr lang="pt-BR" sz="5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recomendar a vacinação anual contra influenza para todas as crianças.</a:t>
            </a:r>
          </a:p>
          <a:p>
            <a:pPr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recomendar a vacinação anti-pneumococica conjugada para todas as crianças.</a:t>
            </a:r>
          </a:p>
          <a:p>
            <a:pPr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incentivar o aleitamento materno exclusivo por 6 meses.</a:t>
            </a:r>
          </a:p>
          <a:p>
            <a:pPr>
              <a:buClr>
                <a:schemeClr val="bg2">
                  <a:lumMod val="25000"/>
                </a:schemeClr>
              </a:buClr>
            </a:pPr>
            <a:r>
              <a:rPr lang="pt-BR" dirty="0" smtClean="0">
                <a:solidFill>
                  <a:srgbClr val="002060"/>
                </a:solidFill>
              </a:rPr>
              <a:t>Médicos devem incentivar a não exposição ao tabaco.</a:t>
            </a:r>
          </a:p>
          <a:p>
            <a:pPr algn="just">
              <a:buClr>
                <a:schemeClr val="bg2">
                  <a:lumMod val="25000"/>
                </a:schemeClr>
              </a:buClr>
              <a:buNone/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  <a:p>
            <a:pPr algn="just">
              <a:buClr>
                <a:schemeClr val="bg2">
                  <a:lumMod val="25000"/>
                </a:schemeClr>
              </a:buClr>
            </a:pPr>
            <a:endParaRPr lang="pt-BR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14414" y="2571744"/>
            <a:ext cx="69777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6000" dirty="0" smtClean="0">
                <a:solidFill>
                  <a:srgbClr val="002060"/>
                </a:solidFill>
              </a:rPr>
              <a:t>OBRIGADA!!</a:t>
            </a:r>
            <a:endParaRPr lang="pt-BR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2428</TotalTime>
  <Words>1799</Words>
  <Application>Microsoft Office PowerPoint</Application>
  <PresentationFormat>Apresentação na tela (4:3)</PresentationFormat>
  <Paragraphs>148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38" baseType="lpstr">
      <vt:lpstr>Cívico</vt:lpstr>
      <vt:lpstr>Slide 1</vt:lpstr>
      <vt:lpstr>Slide 2</vt:lpstr>
      <vt:lpstr>Introdução</vt:lpstr>
      <vt:lpstr>Introdução</vt:lpstr>
      <vt:lpstr>Propostas:</vt:lpstr>
      <vt:lpstr>Orientação anterior</vt:lpstr>
      <vt:lpstr>Orientação anterior</vt:lpstr>
      <vt:lpstr>Introdução:</vt:lpstr>
      <vt:lpstr>Introdução:</vt:lpstr>
      <vt:lpstr>Objetivos:</vt:lpstr>
      <vt:lpstr>Objetivos:</vt:lpstr>
      <vt:lpstr>Questões chaves:</vt:lpstr>
      <vt:lpstr>Métodos:</vt:lpstr>
      <vt:lpstr>Métodos:</vt:lpstr>
      <vt:lpstr>Resultados/Discussão</vt:lpstr>
      <vt:lpstr>Otoscopia</vt:lpstr>
      <vt:lpstr>Resultados/Discussão</vt:lpstr>
      <vt:lpstr>Resultados</vt:lpstr>
      <vt:lpstr>Resultados</vt:lpstr>
      <vt:lpstr>Resultados</vt:lpstr>
      <vt:lpstr>Resultados/Discussão</vt:lpstr>
      <vt:lpstr>Resultados/Discussão</vt:lpstr>
      <vt:lpstr>Resultados/Discussão</vt:lpstr>
      <vt:lpstr>Resultados/Discussão</vt:lpstr>
      <vt:lpstr>Recomendação</vt:lpstr>
      <vt:lpstr>Recomendação</vt:lpstr>
      <vt:lpstr>Resultados/Discussão</vt:lpstr>
      <vt:lpstr>Resultados/Discussão</vt:lpstr>
      <vt:lpstr>Resultados/Discussão</vt:lpstr>
      <vt:lpstr>Resultados/Discussão</vt:lpstr>
      <vt:lpstr>Resultados</vt:lpstr>
      <vt:lpstr>Resultados</vt:lpstr>
      <vt:lpstr>Resultados</vt:lpstr>
      <vt:lpstr>Resultados/Discussão</vt:lpstr>
      <vt:lpstr>Resultados/Discussão</vt:lpstr>
      <vt:lpstr>Resultados/Discussão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Flávia</dc:creator>
  <cp:lastModifiedBy>MANU-6</cp:lastModifiedBy>
  <cp:revision>174</cp:revision>
  <dcterms:created xsi:type="dcterms:W3CDTF">2013-09-09T12:02:25Z</dcterms:created>
  <dcterms:modified xsi:type="dcterms:W3CDTF">2013-11-05T17:43:59Z</dcterms:modified>
</cp:coreProperties>
</file>