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4" r:id="rId12"/>
    <p:sldId id="265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896E5B-D4C8-4025-818F-F1B8D7692B75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7C92008A-4072-4981-A851-0396AF0D1C5B}">
      <dgm:prSet phldrT="[Texto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pt-BR" b="1" dirty="0" smtClean="0">
              <a:solidFill>
                <a:schemeClr val="tx1"/>
              </a:solidFill>
            </a:rPr>
            <a:t>PRÓDROMOS:</a:t>
          </a:r>
        </a:p>
        <a:p>
          <a:pPr algn="l"/>
          <a:r>
            <a:rPr lang="pt-BR" b="1" dirty="0" smtClean="0">
              <a:solidFill>
                <a:schemeClr val="tx1"/>
              </a:solidFill>
            </a:rPr>
            <a:t>FEBRE &gt; 39oC</a:t>
          </a:r>
        </a:p>
        <a:p>
          <a:pPr algn="l"/>
          <a:r>
            <a:rPr lang="pt-BR" b="1" dirty="0" smtClean="0">
              <a:solidFill>
                <a:schemeClr val="tx1"/>
              </a:solidFill>
            </a:rPr>
            <a:t>- INFLUENZA-LIKE</a:t>
          </a:r>
        </a:p>
        <a:p>
          <a:pPr algn="l"/>
          <a:r>
            <a:rPr lang="pt-BR" b="1" dirty="0" smtClean="0">
              <a:solidFill>
                <a:schemeClr val="tx1"/>
              </a:solidFill>
            </a:rPr>
            <a:t>- SENSIBILIDADE CUTÂNEA</a:t>
          </a:r>
        </a:p>
        <a:p>
          <a:pPr algn="l"/>
          <a:r>
            <a:rPr lang="pt-BR" b="1" dirty="0" smtClean="0">
              <a:solidFill>
                <a:schemeClr val="tx1"/>
              </a:solidFill>
            </a:rPr>
            <a:t>- FOTOFOBIA</a:t>
          </a:r>
        </a:p>
        <a:p>
          <a:pPr algn="l"/>
          <a:r>
            <a:rPr lang="pt-BR" b="1" dirty="0" smtClean="0">
              <a:solidFill>
                <a:schemeClr val="tx1"/>
              </a:solidFill>
            </a:rPr>
            <a:t>- PRURIDO /  QUEIMAÇÃO OCULAR </a:t>
          </a:r>
          <a:endParaRPr lang="pt-BR" b="1" dirty="0">
            <a:solidFill>
              <a:schemeClr val="tx1"/>
            </a:solidFill>
          </a:endParaRPr>
        </a:p>
      </dgm:t>
    </dgm:pt>
    <dgm:pt modelId="{1E67E835-8966-4D0C-9115-F3F2C782A27F}" type="parTrans" cxnId="{36B2017D-523B-449C-B882-EDE1D738EF26}">
      <dgm:prSet/>
      <dgm:spPr/>
      <dgm:t>
        <a:bodyPr/>
        <a:lstStyle/>
        <a:p>
          <a:endParaRPr lang="pt-BR"/>
        </a:p>
      </dgm:t>
    </dgm:pt>
    <dgm:pt modelId="{E539C8EB-F98F-4DE9-B73B-41766134A0AE}" type="sibTrans" cxnId="{36B2017D-523B-449C-B882-EDE1D738EF26}">
      <dgm:prSet/>
      <dgm:spPr/>
      <dgm:t>
        <a:bodyPr/>
        <a:lstStyle/>
        <a:p>
          <a:endParaRPr lang="pt-BR"/>
        </a:p>
      </dgm:t>
    </dgm:pt>
    <dgm:pt modelId="{3A58F652-E9EF-4F94-817B-AAA700C76058}">
      <dgm:prSet phldrT="[Texto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pt-BR" b="1" dirty="0" smtClean="0">
              <a:solidFill>
                <a:schemeClr val="tx1"/>
              </a:solidFill>
            </a:rPr>
            <a:t>PELE: INÍCIO</a:t>
          </a:r>
        </a:p>
        <a:p>
          <a:pPr algn="l"/>
          <a:r>
            <a:rPr lang="pt-BR" b="1" dirty="0" smtClean="0">
              <a:solidFill>
                <a:schemeClr val="tx1"/>
              </a:solidFill>
            </a:rPr>
            <a:t>- MÁCULAS DE CENTRO PURPÚRICO</a:t>
          </a:r>
        </a:p>
        <a:p>
          <a:pPr algn="l"/>
          <a:r>
            <a:rPr lang="pt-BR" b="1" dirty="0" smtClean="0">
              <a:solidFill>
                <a:schemeClr val="tx1"/>
              </a:solidFill>
            </a:rPr>
            <a:t>- ERITEMA DIFUSO (50%)</a:t>
          </a:r>
        </a:p>
        <a:p>
          <a:pPr algn="l"/>
          <a:r>
            <a:rPr lang="pt-BR" b="1" dirty="0" smtClean="0">
              <a:solidFill>
                <a:schemeClr val="tx1"/>
              </a:solidFill>
            </a:rPr>
            <a:t>- LESÕES EM ALVO - SJ</a:t>
          </a:r>
        </a:p>
        <a:p>
          <a:pPr algn="l"/>
          <a:r>
            <a:rPr lang="pt-BR" b="1" dirty="0" smtClean="0">
              <a:solidFill>
                <a:schemeClr val="tx1"/>
              </a:solidFill>
            </a:rPr>
            <a:t>- QUEIMAÇÃO/PARESTESIA</a:t>
          </a:r>
        </a:p>
        <a:p>
          <a:pPr algn="l"/>
          <a:r>
            <a:rPr lang="pt-BR" b="1" dirty="0" smtClean="0">
              <a:solidFill>
                <a:schemeClr val="tx1"/>
              </a:solidFill>
            </a:rPr>
            <a:t>- PELE DOLOROSA</a:t>
          </a:r>
        </a:p>
        <a:p>
          <a:pPr algn="l"/>
          <a:r>
            <a:rPr lang="pt-BR" b="1" dirty="0" smtClean="0">
              <a:solidFill>
                <a:schemeClr val="tx1"/>
              </a:solidFill>
            </a:rPr>
            <a:t>* SIMETRIA, INICIA EM FACE/TÓRAX,POUPA COURO CABELUDO, PALMAS E PLANTAS</a:t>
          </a:r>
          <a:endParaRPr lang="pt-BR" b="1" dirty="0">
            <a:solidFill>
              <a:schemeClr val="tx1"/>
            </a:solidFill>
          </a:endParaRPr>
        </a:p>
      </dgm:t>
    </dgm:pt>
    <dgm:pt modelId="{9239FD0B-3A28-4955-872D-5BDC3DD0129A}" type="parTrans" cxnId="{B08063D5-D156-41E2-AD3B-E000CA95F83D}">
      <dgm:prSet/>
      <dgm:spPr/>
      <dgm:t>
        <a:bodyPr/>
        <a:lstStyle/>
        <a:p>
          <a:endParaRPr lang="pt-BR"/>
        </a:p>
      </dgm:t>
    </dgm:pt>
    <dgm:pt modelId="{B8C3AB0A-0147-4533-B459-5885DFE83125}" type="sibTrans" cxnId="{B08063D5-D156-41E2-AD3B-E000CA95F83D}">
      <dgm:prSet/>
      <dgm:spPr/>
      <dgm:t>
        <a:bodyPr/>
        <a:lstStyle/>
        <a:p>
          <a:endParaRPr lang="pt-BR"/>
        </a:p>
      </dgm:t>
    </dgm:pt>
    <dgm:pt modelId="{32546E2A-9505-4BEF-AB64-5C60CFA200CF}">
      <dgm:prSet phldrT="[Texto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pt-BR" b="1" dirty="0" smtClean="0"/>
            <a:t>PELE: PROGRESSÃO</a:t>
          </a:r>
        </a:p>
        <a:p>
          <a:pPr algn="l"/>
          <a:r>
            <a:rPr lang="pt-BR" b="1" dirty="0" smtClean="0"/>
            <a:t>- VESÍCULAS</a:t>
          </a:r>
        </a:p>
        <a:p>
          <a:pPr algn="l"/>
          <a:r>
            <a:rPr lang="pt-BR" b="1" dirty="0" smtClean="0"/>
            <a:t>- BOLHAS</a:t>
          </a:r>
        </a:p>
        <a:p>
          <a:pPr algn="l"/>
          <a:r>
            <a:rPr lang="pt-BR" b="1" dirty="0" smtClean="0"/>
            <a:t>- DESCAMAÇÃO DA PELE </a:t>
          </a:r>
        </a:p>
        <a:p>
          <a:pPr algn="l"/>
          <a:r>
            <a:rPr lang="pt-BR" b="1" dirty="0" smtClean="0"/>
            <a:t>- SINAL DE NIKOLSKY</a:t>
          </a:r>
        </a:p>
        <a:p>
          <a:pPr algn="l"/>
          <a:r>
            <a:rPr lang="pt-BR" b="1" dirty="0" smtClean="0"/>
            <a:t>***DESCAMAÇÃO -  1-3 dias (**horas- raro)</a:t>
          </a:r>
          <a:endParaRPr lang="pt-BR" b="1" dirty="0"/>
        </a:p>
      </dgm:t>
    </dgm:pt>
    <dgm:pt modelId="{0537DC71-FB5E-482B-9E36-88C54C29426F}" type="parTrans" cxnId="{DC851B55-B0A9-47E9-B7D4-6AE35AB7FF5A}">
      <dgm:prSet/>
      <dgm:spPr/>
      <dgm:t>
        <a:bodyPr/>
        <a:lstStyle/>
        <a:p>
          <a:endParaRPr lang="pt-BR"/>
        </a:p>
      </dgm:t>
    </dgm:pt>
    <dgm:pt modelId="{CAF8865F-6232-4D49-8BD0-2E681F7582EF}" type="sibTrans" cxnId="{DC851B55-B0A9-47E9-B7D4-6AE35AB7FF5A}">
      <dgm:prSet/>
      <dgm:spPr/>
      <dgm:t>
        <a:bodyPr/>
        <a:lstStyle/>
        <a:p>
          <a:endParaRPr lang="pt-BR"/>
        </a:p>
      </dgm:t>
    </dgm:pt>
    <dgm:pt modelId="{F5A2434D-0BFD-4F95-8DAE-98003CEACD40}">
      <dgm:prSet phldrT="[Texto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pt-BR" b="1" dirty="0" smtClean="0"/>
            <a:t>MUCOSAS (ENVOLVIMENTO - 90% dos casos)</a:t>
          </a:r>
        </a:p>
        <a:p>
          <a:pPr algn="l"/>
          <a:r>
            <a:rPr lang="pt-BR" b="1" dirty="0" smtClean="0"/>
            <a:t>- ORAL: CROSTAS/EROSÕES DOLOROSAS</a:t>
          </a:r>
        </a:p>
        <a:p>
          <a:pPr algn="l"/>
          <a:r>
            <a:rPr lang="pt-BR" b="1" dirty="0" smtClean="0"/>
            <a:t>- OLHOS: LESÕES CONJUNTIVAIS (85%)</a:t>
          </a:r>
        </a:p>
        <a:p>
          <a:pPr algn="l"/>
          <a:r>
            <a:rPr lang="pt-BR" b="1" dirty="0" smtClean="0"/>
            <a:t>     LACRIMEJAMENTO EXCESSIVO</a:t>
          </a:r>
        </a:p>
        <a:p>
          <a:pPr algn="l"/>
          <a:r>
            <a:rPr lang="pt-BR" b="1" dirty="0" smtClean="0"/>
            <a:t>         HIPEREMIA, OBSTRUÇÃO VENOSA, SINÉQUIAS ENTRE CONJUNTIVA-PÁLPEBRAS</a:t>
          </a:r>
        </a:p>
        <a:p>
          <a:pPr algn="l"/>
          <a:r>
            <a:rPr lang="pt-BR" b="1" dirty="0" smtClean="0"/>
            <a:t>- UROGENITAL: DISÚRIA, RETENÇÃO URINA</a:t>
          </a:r>
        </a:p>
        <a:p>
          <a:pPr algn="l"/>
          <a:r>
            <a:rPr lang="pt-BR" b="1" dirty="0" smtClean="0"/>
            <a:t>- PULMONAR: DISPNÉIA, HIPÓXIA, HIPERSECREÇÃO BRÔNQUICA, EDEMA PULMONAR, TRAQUEOBRONQUITE, PNM, BRONQUIOLITE OBLITERANTE</a:t>
          </a:r>
          <a:endParaRPr lang="pt-BR" b="1" dirty="0"/>
        </a:p>
      </dgm:t>
    </dgm:pt>
    <dgm:pt modelId="{B70CFE4A-EF48-468D-85F0-8638F39721E7}" type="parTrans" cxnId="{1AE4AC77-477E-45DD-B5B6-59336C9B1AFF}">
      <dgm:prSet/>
      <dgm:spPr/>
      <dgm:t>
        <a:bodyPr/>
        <a:lstStyle/>
        <a:p>
          <a:endParaRPr lang="pt-BR"/>
        </a:p>
      </dgm:t>
    </dgm:pt>
    <dgm:pt modelId="{E2FC321F-4F70-4E16-94CC-7E0A5E83F573}" type="sibTrans" cxnId="{1AE4AC77-477E-45DD-B5B6-59336C9B1AFF}">
      <dgm:prSet/>
      <dgm:spPr/>
      <dgm:t>
        <a:bodyPr/>
        <a:lstStyle/>
        <a:p>
          <a:endParaRPr lang="pt-BR"/>
        </a:p>
      </dgm:t>
    </dgm:pt>
    <dgm:pt modelId="{CEF0B440-72A1-4D83-9C63-7329EC3708B2}" type="pres">
      <dgm:prSet presAssocID="{3D896E5B-D4C8-4025-818F-F1B8D7692B7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BB6A3900-A367-470F-A5A8-3D5EC144FAD0}" type="pres">
      <dgm:prSet presAssocID="{7C92008A-4072-4981-A851-0396AF0D1C5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C7F3775-76A2-4E88-ADFB-17B49620E328}" type="pres">
      <dgm:prSet presAssocID="{E539C8EB-F98F-4DE9-B73B-41766134A0AE}" presName="sibTrans" presStyleCnt="0"/>
      <dgm:spPr/>
    </dgm:pt>
    <dgm:pt modelId="{47AED068-A52F-4A07-BC6B-A7AB26939D28}" type="pres">
      <dgm:prSet presAssocID="{3A58F652-E9EF-4F94-817B-AAA700C76058}" presName="node" presStyleLbl="node1" presStyleIdx="1" presStyleCnt="4" custLinFactNeighborX="340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98FB08B-27C8-471B-851E-B43FB2EA70BD}" type="pres">
      <dgm:prSet presAssocID="{B8C3AB0A-0147-4533-B459-5885DFE83125}" presName="sibTrans" presStyleCnt="0"/>
      <dgm:spPr/>
    </dgm:pt>
    <dgm:pt modelId="{C1827D2F-018B-4B06-93C6-AC8C3968AE75}" type="pres">
      <dgm:prSet presAssocID="{32546E2A-9505-4BEF-AB64-5C60CFA200C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58E771E-FAA9-4E76-A7D8-AF60A0C4A047}" type="pres">
      <dgm:prSet presAssocID="{CAF8865F-6232-4D49-8BD0-2E681F7582EF}" presName="sibTrans" presStyleCnt="0"/>
      <dgm:spPr/>
    </dgm:pt>
    <dgm:pt modelId="{EA435DA9-9A4E-4114-8547-4B012E040F08}" type="pres">
      <dgm:prSet presAssocID="{F5A2434D-0BFD-4F95-8DAE-98003CEACD4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1AE4AC77-477E-45DD-B5B6-59336C9B1AFF}" srcId="{3D896E5B-D4C8-4025-818F-F1B8D7692B75}" destId="{F5A2434D-0BFD-4F95-8DAE-98003CEACD40}" srcOrd="3" destOrd="0" parTransId="{B70CFE4A-EF48-468D-85F0-8638F39721E7}" sibTransId="{E2FC321F-4F70-4E16-94CC-7E0A5E83F573}"/>
    <dgm:cxn modelId="{DC851B55-B0A9-47E9-B7D4-6AE35AB7FF5A}" srcId="{3D896E5B-D4C8-4025-818F-F1B8D7692B75}" destId="{32546E2A-9505-4BEF-AB64-5C60CFA200CF}" srcOrd="2" destOrd="0" parTransId="{0537DC71-FB5E-482B-9E36-88C54C29426F}" sibTransId="{CAF8865F-6232-4D49-8BD0-2E681F7582EF}"/>
    <dgm:cxn modelId="{EF5D575B-D0F9-4530-A8F7-0FB6AC8F3DA6}" type="presOf" srcId="{F5A2434D-0BFD-4F95-8DAE-98003CEACD40}" destId="{EA435DA9-9A4E-4114-8547-4B012E040F08}" srcOrd="0" destOrd="0" presId="urn:microsoft.com/office/officeart/2005/8/layout/default#1"/>
    <dgm:cxn modelId="{26BD4906-FE18-4131-945D-EAE4490B6BB4}" type="presOf" srcId="{7C92008A-4072-4981-A851-0396AF0D1C5B}" destId="{BB6A3900-A367-470F-A5A8-3D5EC144FAD0}" srcOrd="0" destOrd="0" presId="urn:microsoft.com/office/officeart/2005/8/layout/default#1"/>
    <dgm:cxn modelId="{E4767536-A793-48E2-9590-D09A8119AA73}" type="presOf" srcId="{32546E2A-9505-4BEF-AB64-5C60CFA200CF}" destId="{C1827D2F-018B-4B06-93C6-AC8C3968AE75}" srcOrd="0" destOrd="0" presId="urn:microsoft.com/office/officeart/2005/8/layout/default#1"/>
    <dgm:cxn modelId="{36B2017D-523B-449C-B882-EDE1D738EF26}" srcId="{3D896E5B-D4C8-4025-818F-F1B8D7692B75}" destId="{7C92008A-4072-4981-A851-0396AF0D1C5B}" srcOrd="0" destOrd="0" parTransId="{1E67E835-8966-4D0C-9115-F3F2C782A27F}" sibTransId="{E539C8EB-F98F-4DE9-B73B-41766134A0AE}"/>
    <dgm:cxn modelId="{B08063D5-D156-41E2-AD3B-E000CA95F83D}" srcId="{3D896E5B-D4C8-4025-818F-F1B8D7692B75}" destId="{3A58F652-E9EF-4F94-817B-AAA700C76058}" srcOrd="1" destOrd="0" parTransId="{9239FD0B-3A28-4955-872D-5BDC3DD0129A}" sibTransId="{B8C3AB0A-0147-4533-B459-5885DFE83125}"/>
    <dgm:cxn modelId="{46506800-D540-447A-B090-25747E77FC12}" type="presOf" srcId="{3D896E5B-D4C8-4025-818F-F1B8D7692B75}" destId="{CEF0B440-72A1-4D83-9C63-7329EC3708B2}" srcOrd="0" destOrd="0" presId="urn:microsoft.com/office/officeart/2005/8/layout/default#1"/>
    <dgm:cxn modelId="{6582237F-A9FB-4CA8-97EE-75F7D2D0523E}" type="presOf" srcId="{3A58F652-E9EF-4F94-817B-AAA700C76058}" destId="{47AED068-A52F-4A07-BC6B-A7AB26939D28}" srcOrd="0" destOrd="0" presId="urn:microsoft.com/office/officeart/2005/8/layout/default#1"/>
    <dgm:cxn modelId="{4B1E99EF-84BD-4267-8DC1-42F19AB163B5}" type="presParOf" srcId="{CEF0B440-72A1-4D83-9C63-7329EC3708B2}" destId="{BB6A3900-A367-470F-A5A8-3D5EC144FAD0}" srcOrd="0" destOrd="0" presId="urn:microsoft.com/office/officeart/2005/8/layout/default#1"/>
    <dgm:cxn modelId="{9883EF66-6A62-4BE0-B7F1-F19A44A7EA40}" type="presParOf" srcId="{CEF0B440-72A1-4D83-9C63-7329EC3708B2}" destId="{5C7F3775-76A2-4E88-ADFB-17B49620E328}" srcOrd="1" destOrd="0" presId="urn:microsoft.com/office/officeart/2005/8/layout/default#1"/>
    <dgm:cxn modelId="{1BBBF8FA-A5EB-49D2-A154-BC5690FE95DB}" type="presParOf" srcId="{CEF0B440-72A1-4D83-9C63-7329EC3708B2}" destId="{47AED068-A52F-4A07-BC6B-A7AB26939D28}" srcOrd="2" destOrd="0" presId="urn:microsoft.com/office/officeart/2005/8/layout/default#1"/>
    <dgm:cxn modelId="{ABD62231-1DB5-477B-B57F-D60294D22ADF}" type="presParOf" srcId="{CEF0B440-72A1-4D83-9C63-7329EC3708B2}" destId="{F98FB08B-27C8-471B-851E-B43FB2EA70BD}" srcOrd="3" destOrd="0" presId="urn:microsoft.com/office/officeart/2005/8/layout/default#1"/>
    <dgm:cxn modelId="{D48EAE87-0F32-4730-A909-0C03948497D2}" type="presParOf" srcId="{CEF0B440-72A1-4D83-9C63-7329EC3708B2}" destId="{C1827D2F-018B-4B06-93C6-AC8C3968AE75}" srcOrd="4" destOrd="0" presId="urn:microsoft.com/office/officeart/2005/8/layout/default#1"/>
    <dgm:cxn modelId="{F6DBEE30-BF9D-4E49-BF78-A0B4D87A3277}" type="presParOf" srcId="{CEF0B440-72A1-4D83-9C63-7329EC3708B2}" destId="{C58E771E-FAA9-4E76-A7D8-AF60A0C4A047}" srcOrd="5" destOrd="0" presId="urn:microsoft.com/office/officeart/2005/8/layout/default#1"/>
    <dgm:cxn modelId="{96EE4614-EDC0-4965-BB05-6539524315FA}" type="presParOf" srcId="{CEF0B440-72A1-4D83-9C63-7329EC3708B2}" destId="{EA435DA9-9A4E-4114-8547-4B012E040F08}" srcOrd="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A3900-A367-470F-A5A8-3D5EC144FAD0}">
      <dsp:nvSpPr>
        <dsp:cNvPr id="0" name=""/>
        <dsp:cNvSpPr/>
      </dsp:nvSpPr>
      <dsp:spPr>
        <a:xfrm>
          <a:off x="1059" y="541753"/>
          <a:ext cx="4130637" cy="2478382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PRÓDROMOS: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FEBRE &gt; 39oC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- INFLUENZA-LIKE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- SENSIBILIDADE CUTÂNEA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- FOTOFOBIA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- PRURIDO /  QUEIMAÇÃO OCULAR </a:t>
          </a:r>
          <a:endParaRPr lang="pt-BR" sz="1300" b="1" kern="1200" dirty="0">
            <a:solidFill>
              <a:schemeClr val="tx1"/>
            </a:solidFill>
          </a:endParaRPr>
        </a:p>
      </dsp:txBody>
      <dsp:txXfrm>
        <a:off x="1059" y="541753"/>
        <a:ext cx="4130637" cy="2478382"/>
      </dsp:txXfrm>
    </dsp:sp>
    <dsp:sp modelId="{47AED068-A52F-4A07-BC6B-A7AB26939D28}">
      <dsp:nvSpPr>
        <dsp:cNvPr id="0" name=""/>
        <dsp:cNvSpPr/>
      </dsp:nvSpPr>
      <dsp:spPr>
        <a:xfrm>
          <a:off x="4545818" y="541753"/>
          <a:ext cx="4130637" cy="2478382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PELE: INÍCIO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- MÁCULAS DE CENTRO PURPÚRICO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- ERITEMA DIFUSO (50%)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- LESÕES EM ALVO - SJ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- QUEIMAÇÃO/PARESTESIA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- PELE DOLOROSA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>
              <a:solidFill>
                <a:schemeClr val="tx1"/>
              </a:solidFill>
            </a:rPr>
            <a:t>* SIMETRIA, INICIA EM FACE/TÓRAX,POUPA COURO CABELUDO, PALMAS E PLANTAS</a:t>
          </a:r>
          <a:endParaRPr lang="pt-BR" sz="1300" b="1" kern="1200" dirty="0">
            <a:solidFill>
              <a:schemeClr val="tx1"/>
            </a:solidFill>
          </a:endParaRPr>
        </a:p>
      </dsp:txBody>
      <dsp:txXfrm>
        <a:off x="4545818" y="541753"/>
        <a:ext cx="4130637" cy="2478382"/>
      </dsp:txXfrm>
    </dsp:sp>
    <dsp:sp modelId="{C1827D2F-018B-4B06-93C6-AC8C3968AE75}">
      <dsp:nvSpPr>
        <dsp:cNvPr id="0" name=""/>
        <dsp:cNvSpPr/>
      </dsp:nvSpPr>
      <dsp:spPr>
        <a:xfrm>
          <a:off x="1059" y="3433199"/>
          <a:ext cx="4130637" cy="2478382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PELE: PROGRESSÃO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- VESÍCULAS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- BOLHAS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- DESCAMAÇÃO DA PELE 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- SINAL DE NIKOLSKY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***DESCAMAÇÃO -  1-3 dias (**horas- raro)</a:t>
          </a:r>
          <a:endParaRPr lang="pt-BR" sz="1300" b="1" kern="1200" dirty="0"/>
        </a:p>
      </dsp:txBody>
      <dsp:txXfrm>
        <a:off x="1059" y="3433199"/>
        <a:ext cx="4130637" cy="2478382"/>
      </dsp:txXfrm>
    </dsp:sp>
    <dsp:sp modelId="{EA435DA9-9A4E-4114-8547-4B012E040F08}">
      <dsp:nvSpPr>
        <dsp:cNvPr id="0" name=""/>
        <dsp:cNvSpPr/>
      </dsp:nvSpPr>
      <dsp:spPr>
        <a:xfrm>
          <a:off x="4544759" y="3433199"/>
          <a:ext cx="4130637" cy="2478382"/>
        </a:xfrm>
        <a:prstGeom prst="rect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MUCOSAS (ENVOLVIMENTO - 90% dos casos)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- ORAL: CROSTAS/EROSÕES DOLOROSAS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- OLHOS: LESÕES CONJUNTIVAIS (85%)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     LACRIMEJAMENTO EXCESSIVO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         HIPEREMIA, OBSTRUÇÃO VENOSA, SINÉQUIAS ENTRE CONJUNTIVA-PÁLPEBRAS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- UROGENITAL: DISÚRIA, RETENÇÃO URINA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b="1" kern="1200" dirty="0" smtClean="0"/>
            <a:t>- PULMONAR: DISPNÉIA, HIPÓXIA, HIPERSECREÇÃO BRÔNQUICA, EDEMA PULMONAR, TRAQUEOBRONQUITE, PNM, BRONQUIOLITE OBLITERANTE</a:t>
          </a:r>
          <a:endParaRPr lang="pt-BR" sz="1300" b="1" kern="1200" dirty="0"/>
        </a:p>
      </dsp:txBody>
      <dsp:txXfrm>
        <a:off x="4544759" y="3433199"/>
        <a:ext cx="4130637" cy="24783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13A902-99B5-41DE-9449-D1F44D0B4980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37B607-A1C8-44AE-91E5-09EBFF3C6EC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6224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ptodate.com/contents/stevens-johnson-syndrome-and-toxic-epidermal-necrolysis-clinical-manifestations-pathogenesis-and-diagnosis/abstract/51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Stevens-Johnson syndrome - SJS is the less severe condition, in which skin sloughing is limited to less than 10 percent of the body surface.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Mucous membranes are affected in over 90 percent of patients, usually at two or more distinct sites (ocular, oral, and genital).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Toxic epidermal necrolysis - Toxic epidermal necrolysis (TEN) involves sloughing of greater than 30 percent of the body surface area . Mucous membranes are involved in nearly all cases.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SJS/TEN overlap syndrome - SJS/TEN overlap syndrome describes patients with involvement of greater than 10 percent, but less than 30 percent of body surface area.</a:t>
            </a:r>
          </a:p>
          <a:p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lack of consensus regarding whether SJS and TEN represent different severities of the same condition or separate disorders, primarily because the pathogenesis of these disorders is not well-understood. Likewise, there are differing opinions about the degree to which SJS overlaps with severe erythema multiforme (EM), a condition with similar presentation. The most widely employed criteria, which are presented herein, propose a continuum between TEN and SJS, and distinguish SJS from severe EM 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37B607-A1C8-44AE-91E5-09EBFF3C6ECB}" type="slidenum">
              <a:rPr lang="pt-BR" smtClean="0"/>
              <a:pPr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26557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HIV - 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40-fold increased risk for SJS/TEN due to trimethoprim-sulfamethoxazole specifically has been reported in HIV-infected patients, as compared to the risk among the general population taking this same medication [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51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]. Toxic hydroxylamine metabolites and depleted systemic glutathione reserves have been implicated in this toxicity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37B607-A1C8-44AE-91E5-09EBFF3C6ECB}" type="slidenum">
              <a:rPr lang="pt-BR" smtClean="0"/>
              <a:pPr/>
              <a:t>13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43055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BC257-938B-4C40-B035-4CD1D14A7E4D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0720-B948-4930-A678-A3C9D8BD085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4361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BC257-938B-4C40-B035-4CD1D14A7E4D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0720-B948-4930-A678-A3C9D8BD085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48967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BC257-938B-4C40-B035-4CD1D14A7E4D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0720-B948-4930-A678-A3C9D8BD085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59615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BC257-938B-4C40-B035-4CD1D14A7E4D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0720-B948-4930-A678-A3C9D8BD085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51541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BC257-938B-4C40-B035-4CD1D14A7E4D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0720-B948-4930-A678-A3C9D8BD085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2639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BC257-938B-4C40-B035-4CD1D14A7E4D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0720-B948-4930-A678-A3C9D8BD085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9924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BC257-938B-4C40-B035-4CD1D14A7E4D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0720-B948-4930-A678-A3C9D8BD085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40609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BC257-938B-4C40-B035-4CD1D14A7E4D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0720-B948-4930-A678-A3C9D8BD085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64138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BC257-938B-4C40-B035-4CD1D14A7E4D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0720-B948-4930-A678-A3C9D8BD085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88926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BC257-938B-4C40-B035-4CD1D14A7E4D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0720-B948-4930-A678-A3C9D8BD085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10229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BC257-938B-4C40-B035-4CD1D14A7E4D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00720-B948-4930-A678-A3C9D8BD085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580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BC257-938B-4C40-B035-4CD1D14A7E4D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00720-B948-4930-A678-A3C9D8BD0856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54275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>
                <a:solidFill>
                  <a:schemeClr val="accent1">
                    <a:lumMod val="75000"/>
                  </a:schemeClr>
                </a:solidFill>
              </a:rPr>
              <a:t>Síndrome de Stevens Johnson</a:t>
            </a: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>
          <a:xfrm>
            <a:off x="1187624" y="3861048"/>
            <a:ext cx="7704856" cy="1489720"/>
          </a:xfrm>
        </p:spPr>
        <p:txBody>
          <a:bodyPr>
            <a:normAutofit fontScale="70000" lnSpcReduction="20000"/>
          </a:bodyPr>
          <a:lstStyle/>
          <a:p>
            <a:r>
              <a:rPr lang="pt-BR" dirty="0" smtClean="0"/>
              <a:t>Natália Spinola Costa da Cunha</a:t>
            </a:r>
          </a:p>
          <a:p>
            <a:r>
              <a:rPr lang="pt-BR" dirty="0" smtClean="0"/>
              <a:t>R1 de pediatria do HRAS/HMIB-DF</a:t>
            </a:r>
          </a:p>
          <a:p>
            <a:r>
              <a:rPr lang="pt-BR" dirty="0" smtClean="0"/>
              <a:t>Brasília, 20 de outubro de 2013</a:t>
            </a:r>
          </a:p>
          <a:p>
            <a:r>
              <a:rPr lang="pt-BR" dirty="0" smtClean="0">
                <a:hlinkClick r:id="rId2"/>
              </a:rPr>
              <a:t>www.paulomargotto.com.br</a:t>
            </a:r>
            <a:r>
              <a:rPr lang="pt-BR" dirty="0" smtClean="0"/>
              <a:t> </a:t>
            </a:r>
            <a:endParaRPr lang="pt-BR"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968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88640"/>
            <a:ext cx="6228184" cy="5760640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/>
              <a:t> - Reação severa exacerbada </a:t>
            </a:r>
          </a:p>
          <a:p>
            <a:pPr marL="0" indent="0">
              <a:buNone/>
            </a:pPr>
            <a:r>
              <a:rPr lang="pt-BR" dirty="0" smtClean="0"/>
              <a:t> - Desencadeadas – medicações, infecções</a:t>
            </a:r>
          </a:p>
          <a:p>
            <a:pPr marL="0" indent="0">
              <a:buNone/>
            </a:pPr>
            <a:r>
              <a:rPr lang="pt-BR" dirty="0" smtClean="0"/>
              <a:t> - Caracterizada por febre + lesões muco-cutâneas:</a:t>
            </a:r>
          </a:p>
          <a:p>
            <a:pPr marL="0" indent="0">
              <a:buNone/>
            </a:pPr>
            <a:r>
              <a:rPr lang="pt-BR" dirty="0" smtClean="0"/>
              <a:t>                      Necrose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                      Descamação</a:t>
            </a:r>
          </a:p>
        </p:txBody>
      </p:sp>
      <p:cxnSp>
        <p:nvCxnSpPr>
          <p:cNvPr id="5" name="Conector angulado 4"/>
          <p:cNvCxnSpPr/>
          <p:nvPr/>
        </p:nvCxnSpPr>
        <p:spPr>
          <a:xfrm>
            <a:off x="1003242" y="2986948"/>
            <a:ext cx="792088" cy="288032"/>
          </a:xfrm>
          <a:prstGeom prst="bentConnector3">
            <a:avLst>
              <a:gd name="adj1" fmla="val 5936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angulado 10"/>
          <p:cNvCxnSpPr/>
          <p:nvPr/>
        </p:nvCxnSpPr>
        <p:spPr>
          <a:xfrm>
            <a:off x="1003242" y="4005064"/>
            <a:ext cx="792088" cy="288032"/>
          </a:xfrm>
          <a:prstGeom prst="bentConnector3">
            <a:avLst>
              <a:gd name="adj1" fmla="val 5936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Natalia\AppData\Local\Microsoft\Windows\Temporary Internet Files\Content.IE5\1NPYPTCH\MC9002918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89040"/>
            <a:ext cx="2649234" cy="254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Espaço Reservado para Rodapé 12"/>
          <p:cNvSpPr>
            <a:spLocks noGrp="1"/>
          </p:cNvSpPr>
          <p:nvPr>
            <p:ph type="ftr" sz="quarter" idx="11"/>
          </p:nvPr>
        </p:nvSpPr>
        <p:spPr>
          <a:xfrm>
            <a:off x="2339752" y="6229821"/>
            <a:ext cx="3680048" cy="628179"/>
          </a:xfrm>
        </p:spPr>
        <p:txBody>
          <a:bodyPr/>
          <a:lstStyle/>
          <a:p>
            <a:r>
              <a:rPr lang="pt-BR" dirty="0" smtClean="0"/>
              <a:t>UpToDate. April, 2013.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2836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/>
          <a:lstStyle/>
          <a:p>
            <a:pPr algn="l"/>
            <a:r>
              <a:rPr lang="pt-BR" dirty="0" smtClean="0"/>
              <a:t>TERMINOLOGIA – diferenciando: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556792"/>
            <a:ext cx="8280920" cy="2448272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/>
              <a:t> - Síndrome de Stevens Johnson</a:t>
            </a:r>
          </a:p>
          <a:p>
            <a:pPr marL="0" indent="0">
              <a:buNone/>
            </a:pPr>
            <a:r>
              <a:rPr lang="pt-BR" dirty="0" smtClean="0"/>
              <a:t>	.até 10% da pele acometida;</a:t>
            </a:r>
          </a:p>
          <a:p>
            <a:pPr>
              <a:buFontTx/>
              <a:buChar char="-"/>
            </a:pPr>
            <a:r>
              <a:rPr lang="pt-BR" dirty="0" smtClean="0"/>
              <a:t>Necrose Epidérmica Tóxica </a:t>
            </a:r>
          </a:p>
          <a:p>
            <a:pPr marL="0" indent="0">
              <a:buNone/>
            </a:pPr>
            <a:r>
              <a:rPr lang="pt-BR" dirty="0"/>
              <a:t>	</a:t>
            </a:r>
            <a:r>
              <a:rPr lang="pt-BR" dirty="0" smtClean="0"/>
              <a:t>. &gt; 30% da pele acometida.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221088"/>
            <a:ext cx="2775555" cy="231585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895" y="4221088"/>
            <a:ext cx="2952328" cy="2570628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2915816" y="6426591"/>
            <a:ext cx="2895600" cy="365125"/>
          </a:xfrm>
        </p:spPr>
        <p:txBody>
          <a:bodyPr/>
          <a:lstStyle/>
          <a:p>
            <a:r>
              <a:rPr lang="pt-BR" dirty="0" smtClean="0"/>
              <a:t>UpToDate. April, 2013</a:t>
            </a:r>
            <a:endParaRPr lang="pt-BR" dirty="0"/>
          </a:p>
        </p:txBody>
      </p:sp>
      <p:sp>
        <p:nvSpPr>
          <p:cNvPr id="7" name="Texto explicativo em elipse 6"/>
          <p:cNvSpPr/>
          <p:nvPr/>
        </p:nvSpPr>
        <p:spPr>
          <a:xfrm>
            <a:off x="6247539" y="1700808"/>
            <a:ext cx="2766636" cy="187387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6526391" y="2037579"/>
            <a:ext cx="23790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CONTROVÉRSIA:</a:t>
            </a:r>
          </a:p>
          <a:p>
            <a:pPr marL="285750" indent="-285750">
              <a:buFontTx/>
              <a:buChar char="-"/>
            </a:pPr>
            <a:r>
              <a:rPr lang="pt-BR" dirty="0" smtClean="0"/>
              <a:t>MESMA PATOLOGIA</a:t>
            </a:r>
          </a:p>
          <a:p>
            <a:pPr marL="285750" indent="-285750">
              <a:buFontTx/>
              <a:buChar char="-"/>
            </a:pPr>
            <a:r>
              <a:rPr lang="pt-BR" dirty="0"/>
              <a:t> </a:t>
            </a:r>
            <a:r>
              <a:rPr lang="pt-BR" dirty="0" smtClean="0"/>
              <a:t>FISIOPATOLOGIAS DISTINTAS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480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/>
              <a:t> ETIOLOGIA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3898776" cy="4637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/>
              <a:t>GATILHOS</a:t>
            </a:r>
          </a:p>
          <a:p>
            <a:pPr>
              <a:buFontTx/>
              <a:buChar char="-"/>
            </a:pPr>
            <a:r>
              <a:rPr lang="pt-BR" dirty="0" smtClean="0"/>
              <a:t>Medicações</a:t>
            </a:r>
          </a:p>
          <a:p>
            <a:pPr>
              <a:buFontTx/>
              <a:buChar char="-"/>
            </a:pPr>
            <a:r>
              <a:rPr lang="pt-BR" dirty="0"/>
              <a:t> </a:t>
            </a:r>
            <a:r>
              <a:rPr lang="pt-BR" dirty="0" smtClean="0"/>
              <a:t>Infecções;</a:t>
            </a:r>
          </a:p>
          <a:p>
            <a:pPr>
              <a:buFontTx/>
              <a:buChar char="-"/>
            </a:pPr>
            <a:r>
              <a:rPr lang="pt-BR" dirty="0" smtClean="0"/>
              <a:t>Outros: vacinas, doenças sistêmicas, exposição a produtos químicos, alimentos.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4233664" y="332656"/>
            <a:ext cx="4572000" cy="5693866"/>
          </a:xfrm>
          <a:prstGeom prst="rect">
            <a:avLst/>
          </a:prstGeom>
          <a:solidFill>
            <a:schemeClr val="tx2">
              <a:lumMod val="60000"/>
              <a:lumOff val="40000"/>
              <a:alpha val="57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pt-BR" sz="2800" dirty="0" smtClean="0"/>
              <a:t>MEDICAÇÃO ANTI-GOTA Halopurinol</a:t>
            </a:r>
          </a:p>
          <a:p>
            <a:pPr marL="342900" indent="-342900">
              <a:buAutoNum type="arabicPeriod"/>
            </a:pPr>
            <a:r>
              <a:rPr lang="pt-BR" sz="2800" dirty="0"/>
              <a:t> </a:t>
            </a:r>
            <a:r>
              <a:rPr lang="pt-BR" sz="2800" dirty="0" smtClean="0"/>
              <a:t>ANTIBIÓTICOS Sulfonamidas &gt;&gt; Penicilinas &gt; cefalosporinas</a:t>
            </a:r>
          </a:p>
          <a:p>
            <a:pPr marL="342900" indent="-342900">
              <a:buAutoNum type="arabicPeriod"/>
            </a:pPr>
            <a:r>
              <a:rPr lang="pt-BR" sz="2800" dirty="0" smtClean="0"/>
              <a:t>ANTI – PSICÓTICOS e ANTI – CONVULSIVANTES carbamazepina, lamotrigina e fenobarbital</a:t>
            </a:r>
          </a:p>
          <a:p>
            <a:pPr marL="342900" indent="-342900">
              <a:buAutoNum type="arabicPeriod"/>
            </a:pPr>
            <a:r>
              <a:rPr lang="pt-BR" sz="2800" dirty="0" smtClean="0"/>
              <a:t>ANALGÉSICOS e ANTI – INFLAMATÓRIOS NÃO ESTEROIDAIS </a:t>
            </a:r>
          </a:p>
          <a:p>
            <a:r>
              <a:rPr lang="pt-BR" sz="2800" dirty="0"/>
              <a:t> </a:t>
            </a:r>
            <a:r>
              <a:rPr lang="pt-BR" sz="2800" dirty="0" smtClean="0"/>
              <a:t>    piroxican, tramadol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2764160" y="6416083"/>
            <a:ext cx="2895600" cy="365125"/>
          </a:xfrm>
        </p:spPr>
        <p:txBody>
          <a:bodyPr/>
          <a:lstStyle/>
          <a:p>
            <a:r>
              <a:rPr lang="pt-BR" dirty="0" smtClean="0"/>
              <a:t>UpToDate. April, 2013.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5477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t-BR" sz="2000" dirty="0" smtClean="0">
                <a:sym typeface="Wingdings" pitchFamily="2" charset="2"/>
              </a:rPr>
              <a:t> </a:t>
            </a:r>
            <a:r>
              <a:rPr lang="pt-BR" sz="2000" dirty="0" smtClean="0"/>
              <a:t>Caso </a:t>
            </a:r>
            <a:r>
              <a:rPr lang="pt-BR" sz="2000" dirty="0"/>
              <a:t>controle do Departamento de Dermatologia de Paris, dos anos 90, com 1147 pacientes mostra como gatilhos mais comuns:</a:t>
            </a:r>
            <a:r>
              <a:rPr lang="pt-BR" sz="2000" dirty="0">
                <a:solidFill>
                  <a:srgbClr val="FF0000"/>
                </a:solidFill>
              </a:rPr>
              <a:t> </a:t>
            </a:r>
            <a:r>
              <a:rPr lang="pt-BR" sz="2000" b="1" u="sng" dirty="0">
                <a:solidFill>
                  <a:srgbClr val="FF0000"/>
                </a:solidFill>
              </a:rPr>
              <a:t>sulfonamidas, agentes anti-convulsivantes, anti-inflamatórios não esteroidais (oxicam), hallopurinol, clormetazona e corticóides</a:t>
            </a:r>
            <a:r>
              <a:rPr lang="pt-BR" sz="2000" b="1" u="sng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21" y="1549799"/>
            <a:ext cx="8982236" cy="230530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4043" y="3642829"/>
            <a:ext cx="8820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ym typeface="Wingdings" pitchFamily="2" charset="2"/>
              </a:rPr>
              <a:t> </a:t>
            </a:r>
            <a:r>
              <a:rPr lang="pt-BR" sz="2000" dirty="0" smtClean="0"/>
              <a:t>Estudo </a:t>
            </a:r>
            <a:r>
              <a:rPr lang="pt-BR" sz="2000" dirty="0"/>
              <a:t>Multinacional Europeu e de Israel, de 2008, com 1505 pacientes, mostrando que a droga mais comumente envolvida foi o </a:t>
            </a:r>
            <a:r>
              <a:rPr lang="pt-BR" sz="2000" b="1" u="sng" dirty="0">
                <a:solidFill>
                  <a:srgbClr val="FF0000"/>
                </a:solidFill>
              </a:rPr>
              <a:t>Halopurinol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1" y="4291697"/>
            <a:ext cx="8820471" cy="2377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41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/>
              <a:t>PEDIATRIA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1560" y="1340768"/>
            <a:ext cx="6131024" cy="4637112"/>
          </a:xfrm>
        </p:spPr>
        <p:txBody>
          <a:bodyPr>
            <a:normAutofit fontScale="85000" lnSpcReduction="20000"/>
          </a:bodyPr>
          <a:lstStyle/>
          <a:p>
            <a:r>
              <a:rPr lang="pt-BR" dirty="0"/>
              <a:t>GATILHOS MAIS FREQUENTES </a:t>
            </a:r>
          </a:p>
          <a:p>
            <a:r>
              <a:rPr lang="pt-BR" dirty="0"/>
              <a:t>1. SULFONAMIDAS</a:t>
            </a:r>
          </a:p>
          <a:p>
            <a:r>
              <a:rPr lang="pt-BR" dirty="0"/>
              <a:t>2. FENOBARBITAL</a:t>
            </a:r>
          </a:p>
          <a:p>
            <a:r>
              <a:rPr lang="pt-BR" dirty="0"/>
              <a:t>3. CARBAMAZEPINA</a:t>
            </a:r>
          </a:p>
          <a:p>
            <a:r>
              <a:rPr lang="pt-BR" dirty="0"/>
              <a:t>4. LAMOTRIGINA</a:t>
            </a:r>
          </a:p>
          <a:p>
            <a:r>
              <a:rPr lang="pt-BR" dirty="0"/>
              <a:t>5. ÁCIDO VALPRÓICO</a:t>
            </a:r>
          </a:p>
          <a:p>
            <a:r>
              <a:rPr lang="pt-BR" dirty="0"/>
              <a:t>6. </a:t>
            </a:r>
            <a:r>
              <a:rPr lang="pt-BR" dirty="0" smtClean="0"/>
              <a:t>ACETOMINOPHEN</a:t>
            </a:r>
          </a:p>
          <a:p>
            <a:r>
              <a:rPr lang="pt-BR" dirty="0" smtClean="0"/>
              <a:t>7. AZITROMICINA + IBUPROFENO </a:t>
            </a:r>
            <a:endParaRPr lang="pt-BR" dirty="0"/>
          </a:p>
          <a:p>
            <a:r>
              <a:rPr lang="pt-BR" dirty="0" smtClean="0"/>
              <a:t>8. </a:t>
            </a:r>
            <a:r>
              <a:rPr lang="pt-BR" dirty="0"/>
              <a:t>INFECÇÕES:</a:t>
            </a:r>
          </a:p>
          <a:p>
            <a:pPr marL="0" indent="0">
              <a:buNone/>
            </a:pPr>
            <a:r>
              <a:rPr lang="pt-BR" dirty="0"/>
              <a:t>- PNEUMONIA POR MYCOPLASMA;</a:t>
            </a:r>
          </a:p>
          <a:p>
            <a:pPr marL="0" indent="0">
              <a:buNone/>
            </a:pPr>
            <a:r>
              <a:rPr lang="pt-BR" dirty="0"/>
              <a:t>- HERPES VÍRUS</a:t>
            </a:r>
            <a:endParaRPr lang="pt" dirty="0"/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UpToDate. April, 2013.</a:t>
            </a:r>
            <a:endParaRPr lang="pt-BR" dirty="0"/>
          </a:p>
        </p:txBody>
      </p:sp>
      <p:pic>
        <p:nvPicPr>
          <p:cNvPr id="2050" name="Picture 2" descr="C:\Users\Natalia\AppData\Local\Microsoft\Windows\Temporary Internet Files\Content.IE5\XQ289N5V\MC9002298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983437"/>
            <a:ext cx="1776679" cy="16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Natalia\AppData\Local\Microsoft\Windows\Temporary Internet Files\Content.IE5\XQ289N5V\MC9003713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32856"/>
            <a:ext cx="1827886" cy="1796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Natalia\AppData\Local\Microsoft\Windows\Temporary Internet Files\Content.IE5\UTPG90IT\MC9003899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356" y="3031254"/>
            <a:ext cx="1814170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90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/>
              <a:t>QUADRO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dirty="0" smtClean="0"/>
              <a:t>EXPOSIÇÃO MEDICAMENTOSA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		    1-3 semanas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SURGIMENTO DOS SINTOMAS </a:t>
            </a: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Seta para baixo 3"/>
          <p:cNvSpPr/>
          <p:nvPr/>
        </p:nvSpPr>
        <p:spPr>
          <a:xfrm>
            <a:off x="2091617" y="2348880"/>
            <a:ext cx="576064" cy="20162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364088" y="2783697"/>
            <a:ext cx="3456384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400" dirty="0" smtClean="0"/>
              <a:t>REEXPOSIÇÃO – 48H</a:t>
            </a:r>
            <a:endParaRPr lang="pt-BR" sz="2400" dirty="0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UpToDate. April, 2013.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246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716723370"/>
              </p:ext>
            </p:extLst>
          </p:nvPr>
        </p:nvGraphicFramePr>
        <p:xfrm>
          <a:off x="251520" y="83127"/>
          <a:ext cx="8676456" cy="6453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UpToDate. April, 2013.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9200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404664"/>
            <a:ext cx="4320480" cy="324036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996952"/>
            <a:ext cx="4283968" cy="3212976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220072" y="692696"/>
            <a:ext cx="2952328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/>
              <a:t>QUADRO CLÍNICO</a:t>
            </a:r>
          </a:p>
          <a:p>
            <a:r>
              <a:rPr lang="pt-BR" dirty="0" smtClean="0"/>
              <a:t>IINÍCIO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97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717032"/>
            <a:ext cx="2427733" cy="288032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820" y="122703"/>
            <a:ext cx="2376264" cy="316835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2703"/>
            <a:ext cx="2427734" cy="323697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899" y="3636469"/>
            <a:ext cx="2281086" cy="296088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7092280" y="548679"/>
            <a:ext cx="1835696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sz="2400" dirty="0"/>
              <a:t>EVOLUÇÃO</a:t>
            </a:r>
          </a:p>
        </p:txBody>
      </p:sp>
    </p:spTree>
    <p:extLst>
      <p:ext uri="{BB962C8B-B14F-4D97-AF65-F5344CB8AC3E}">
        <p14:creationId xmlns:p14="http://schemas.microsoft.com/office/powerpoint/2010/main" val="226603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 explicativo em forma de nuvem 3"/>
          <p:cNvSpPr/>
          <p:nvPr/>
        </p:nvSpPr>
        <p:spPr>
          <a:xfrm>
            <a:off x="803564" y="281430"/>
            <a:ext cx="8136904" cy="5760640"/>
          </a:xfrm>
          <a:prstGeom prst="cloudCallo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2388986" y="1196753"/>
            <a:ext cx="5207349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ATENÇÃO!!!!!!!!</a:t>
            </a:r>
          </a:p>
          <a:p>
            <a:r>
              <a:rPr lang="pt-BR" sz="2000" dirty="0"/>
              <a:t>REAÇÃO MEDICAMENTOSA - SINAIS DE </a:t>
            </a:r>
            <a:r>
              <a:rPr lang="pt-BR" sz="2000" dirty="0" smtClean="0"/>
              <a:t>ALERTA:</a:t>
            </a:r>
            <a:endParaRPr lang="pt-BR" sz="2000" dirty="0"/>
          </a:p>
          <a:p>
            <a:r>
              <a:rPr lang="pt-BR" sz="2000" dirty="0"/>
              <a:t>- ERITEMA CONFLUENTE</a:t>
            </a:r>
          </a:p>
          <a:p>
            <a:r>
              <a:rPr lang="pt-BR" sz="2000" dirty="0"/>
              <a:t>- EDEMA FACIAL OU ENVOLVIMENTO CENTRAL DA FACE</a:t>
            </a:r>
          </a:p>
          <a:p>
            <a:r>
              <a:rPr lang="pt-BR" sz="2000" dirty="0"/>
              <a:t>- SENSIBILIDADE CUTÂNEA</a:t>
            </a:r>
          </a:p>
          <a:p>
            <a:r>
              <a:rPr lang="pt-BR" sz="2000" dirty="0"/>
              <a:t>- PÚRPURA PALPÁVEL</a:t>
            </a:r>
          </a:p>
          <a:p>
            <a:r>
              <a:rPr lang="pt-BR" sz="2000" dirty="0"/>
              <a:t>- NECROSE DE PELE</a:t>
            </a:r>
          </a:p>
          <a:p>
            <a:r>
              <a:rPr lang="pt-BR" sz="2000" dirty="0"/>
              <a:t>- BOLHAS E/OU DESCAMAÇÃO DA EPIDERME</a:t>
            </a:r>
          </a:p>
          <a:p>
            <a:r>
              <a:rPr lang="pt-BR" sz="2000" dirty="0"/>
              <a:t>- EROSÕES DE MEMBRANAS MUCOSAS E CROSTAS</a:t>
            </a:r>
          </a:p>
          <a:p>
            <a:r>
              <a:rPr lang="pt-BR" sz="2000" dirty="0"/>
              <a:t>- EDEMA DE LÍNGUA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UpToDate.April, 2013.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83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/>
              <a:t>LABORATÓRIO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81829" y="1628800"/>
            <a:ext cx="8996242" cy="428525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t-BR" sz="2800" dirty="0" smtClean="0"/>
              <a:t>ANEMIA</a:t>
            </a:r>
          </a:p>
          <a:p>
            <a:pPr>
              <a:buFontTx/>
              <a:buChar char="-"/>
            </a:pPr>
            <a:r>
              <a:rPr lang="pt-BR" sz="2800" dirty="0" smtClean="0"/>
              <a:t>LINFOPENIA</a:t>
            </a:r>
          </a:p>
          <a:p>
            <a:pPr>
              <a:buFontTx/>
              <a:buChar char="-"/>
            </a:pPr>
            <a:r>
              <a:rPr lang="pt-BR" sz="2800" dirty="0" smtClean="0"/>
              <a:t>NEUTROPENIA </a:t>
            </a:r>
            <a:r>
              <a:rPr lang="pt-BR" sz="2800" dirty="0"/>
              <a:t>(1/3 dos pcts) --&gt; pior prognóstico</a:t>
            </a:r>
          </a:p>
          <a:p>
            <a:pPr marL="0" indent="0">
              <a:buNone/>
            </a:pPr>
            <a:r>
              <a:rPr lang="pt-BR" sz="2800" dirty="0" smtClean="0"/>
              <a:t>- </a:t>
            </a:r>
            <a:r>
              <a:rPr lang="pt-BR" sz="2800" dirty="0"/>
              <a:t>ELEVAÇÃO DE TRANSAMINASES DISCRETA (1/2 dos pcts)</a:t>
            </a:r>
          </a:p>
          <a:p>
            <a:pPr>
              <a:buFontTx/>
              <a:buChar char="-"/>
            </a:pPr>
            <a:r>
              <a:rPr lang="pt-BR" sz="2800" dirty="0" smtClean="0"/>
              <a:t>HEPATITE </a:t>
            </a:r>
            <a:r>
              <a:rPr lang="pt-BR" sz="2800" dirty="0"/>
              <a:t>FRANCA (10% dos pcts</a:t>
            </a:r>
            <a:r>
              <a:rPr lang="pt-BR" sz="2800" dirty="0" smtClean="0"/>
              <a:t>)</a:t>
            </a:r>
          </a:p>
          <a:p>
            <a:pPr marL="0" indent="0">
              <a:buNone/>
            </a:pPr>
            <a:r>
              <a:rPr lang="pt-BR" sz="2800" dirty="0" smtClean="0"/>
              <a:t>*eosinofilia pouco usual</a:t>
            </a:r>
          </a:p>
          <a:p>
            <a:pPr marL="0" indent="0">
              <a:buNone/>
            </a:pPr>
            <a:endParaRPr lang="pt-BR" sz="2800" dirty="0"/>
          </a:p>
        </p:txBody>
      </p:sp>
      <p:pic>
        <p:nvPicPr>
          <p:cNvPr id="3074" name="Picture 2" descr="C:\Users\Natalia\AppData\Local\Microsoft\Windows\Temporary Internet Files\Content.IE5\UCAP1ZA3\MC9003713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1618"/>
            <a:ext cx="1824228" cy="1787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Uptodate. April, 2013.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5085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/>
              <a:t>FATORES DE RISCO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pt-BR" b="1" dirty="0">
                <a:solidFill>
                  <a:srgbClr val="C00000"/>
                </a:solidFill>
              </a:rPr>
              <a:t>Infecção pelo HIV </a:t>
            </a:r>
            <a:r>
              <a:rPr lang="pt-BR" dirty="0"/>
              <a:t>- exposição a múltiplas medicações ( incluindo sulfonamidas), desregulação imune e infecções concomitantes</a:t>
            </a:r>
          </a:p>
          <a:p>
            <a:endParaRPr lang="pt-BR" dirty="0"/>
          </a:p>
          <a:p>
            <a:r>
              <a:rPr lang="pt-BR" b="1" dirty="0">
                <a:solidFill>
                  <a:srgbClr val="C00000"/>
                </a:solidFill>
              </a:rPr>
              <a:t>Fatores genéticos </a:t>
            </a:r>
          </a:p>
          <a:p>
            <a:pPr marL="0" indent="0">
              <a:buNone/>
            </a:pPr>
            <a:r>
              <a:rPr lang="pt-BR" dirty="0"/>
              <a:t>- Pacientes HLA-B 1502 (em uso de anticonvulsivantes aromáticos</a:t>
            </a:r>
            <a:r>
              <a:rPr lang="pt-BR" dirty="0" smtClean="0"/>
              <a:t>)</a:t>
            </a:r>
          </a:p>
          <a:p>
            <a:pPr marL="0" indent="0">
              <a:buNone/>
            </a:pPr>
            <a:r>
              <a:rPr lang="pt-BR" dirty="0" smtClean="0"/>
              <a:t>- </a:t>
            </a:r>
            <a:r>
              <a:rPr lang="pt-BR" dirty="0"/>
              <a:t>Baixa capacidade de N-acetilação - congênita ou adquirida (ex.: HIV).</a:t>
            </a:r>
          </a:p>
          <a:p>
            <a:pPr marL="0" indent="0">
              <a:buNone/>
            </a:pPr>
            <a:r>
              <a:rPr lang="pt-BR" dirty="0"/>
              <a:t>*prolongamento da exposição a metabólitos imunogênicos ou tóxicos</a:t>
            </a:r>
          </a:p>
          <a:p>
            <a:endParaRPr lang="pt-BR" dirty="0"/>
          </a:p>
          <a:p>
            <a:r>
              <a:rPr lang="pt-BR" b="1" dirty="0">
                <a:solidFill>
                  <a:srgbClr val="C00000"/>
                </a:solidFill>
              </a:rPr>
              <a:t>Doses altas de medicações</a:t>
            </a:r>
          </a:p>
          <a:p>
            <a:endParaRPr lang="pt-BR" dirty="0"/>
          </a:p>
          <a:p>
            <a:r>
              <a:rPr lang="pt-BR" b="1" dirty="0">
                <a:solidFill>
                  <a:srgbClr val="C00000"/>
                </a:solidFill>
              </a:rPr>
              <a:t>LES, radioterapia</a:t>
            </a: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UpToDate. April, 2013.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025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32048"/>
            <a:ext cx="8229600" cy="1143000"/>
          </a:xfrm>
        </p:spPr>
        <p:txBody>
          <a:bodyPr/>
          <a:lstStyle/>
          <a:p>
            <a:pPr algn="l"/>
            <a:r>
              <a:rPr lang="pt-BR" dirty="0" smtClean="0"/>
              <a:t>MANEJO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2077" y="1124744"/>
            <a:ext cx="8363272" cy="247687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pt-BR" sz="4600" dirty="0" smtClean="0"/>
              <a:t> </a:t>
            </a:r>
            <a:r>
              <a:rPr lang="pt-BR" sz="4600" dirty="0">
                <a:solidFill>
                  <a:srgbClr val="FF0000"/>
                </a:solidFill>
              </a:rPr>
              <a:t>Suspensão imediata de possíveis </a:t>
            </a:r>
            <a:r>
              <a:rPr lang="pt-BR" sz="4600" dirty="0" smtClean="0">
                <a:solidFill>
                  <a:srgbClr val="FF0000"/>
                </a:solidFill>
              </a:rPr>
              <a:t>gatilhos !!!</a:t>
            </a:r>
          </a:p>
          <a:p>
            <a:pPr marL="0" indent="0">
              <a:buNone/>
            </a:pPr>
            <a:endParaRPr lang="pt-BR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pt-BR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pt-BR" dirty="0"/>
              <a:t>Estudo observacional do ano de 2000, realizado pelo </a:t>
            </a:r>
            <a:r>
              <a:rPr lang="pt-BR" dirty="0" smtClean="0"/>
              <a:t>Departamento </a:t>
            </a:r>
            <a:r>
              <a:rPr lang="pt-BR" dirty="0"/>
              <a:t>de Dermatologia do Hospital Pronvincial de Pontevedra, Espanha, com 113 pacientes mostra que quanto mais precoce foi a retirada da droga, melhor foi o prognóstico. Além do que, drogas de meia-vida maior, apresentaram maior risco de levar paciente ao óbito.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84" y="4005064"/>
            <a:ext cx="6923259" cy="2631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99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22385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4800" dirty="0" smtClean="0"/>
              <a:t>MANEJO CLÍNICO</a:t>
            </a:r>
            <a:endParaRPr lang="pt-BR" sz="4800" dirty="0"/>
          </a:p>
        </p:txBody>
      </p:sp>
      <p:sp>
        <p:nvSpPr>
          <p:cNvPr id="7" name="Retângulo 6"/>
          <p:cNvSpPr/>
          <p:nvPr/>
        </p:nvSpPr>
        <p:spPr>
          <a:xfrm>
            <a:off x="755576" y="1268760"/>
            <a:ext cx="79928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00B0F0"/>
                </a:solidFill>
              </a:rPr>
              <a:t>Cuidado com as lesões</a:t>
            </a:r>
          </a:p>
          <a:p>
            <a:r>
              <a:rPr lang="pt-BR" dirty="0"/>
              <a:t>- </a:t>
            </a:r>
            <a:r>
              <a:rPr lang="pt-BR" dirty="0" smtClean="0"/>
              <a:t>Debridar </a:t>
            </a:r>
            <a:r>
              <a:rPr lang="pt-BR" dirty="0"/>
              <a:t>lesões ou apenas manter pele descamada como </a:t>
            </a:r>
            <a:r>
              <a:rPr lang="pt-BR" dirty="0" smtClean="0"/>
              <a:t>proteção (controverso</a:t>
            </a:r>
            <a:r>
              <a:rPr lang="pt-BR" dirty="0"/>
              <a:t>)</a:t>
            </a:r>
          </a:p>
          <a:p>
            <a:r>
              <a:rPr lang="pt-BR" dirty="0"/>
              <a:t>- Curativos: </a:t>
            </a:r>
          </a:p>
          <a:p>
            <a:r>
              <a:rPr lang="pt-BR" dirty="0"/>
              <a:t>NOVO! - gazes nanocristalizadas, não-aderentes, contendo prata. </a:t>
            </a:r>
          </a:p>
          <a:p>
            <a:r>
              <a:rPr lang="pt-BR" dirty="0"/>
              <a:t>Substituto de </a:t>
            </a:r>
            <a:r>
              <a:rPr lang="pt-BR" dirty="0" smtClean="0"/>
              <a:t>pele biossintético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785632" y="2924944"/>
            <a:ext cx="796283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Fluidos e Nutrição</a:t>
            </a:r>
          </a:p>
          <a:p>
            <a:r>
              <a:rPr lang="pt-BR" dirty="0"/>
              <a:t>- Repor perdas hidro-eletrolíticas</a:t>
            </a:r>
          </a:p>
          <a:p>
            <a:r>
              <a:rPr lang="pt-BR" dirty="0"/>
              <a:t>- Manter temperatura do quarto de 30-32oC</a:t>
            </a:r>
          </a:p>
          <a:p>
            <a:r>
              <a:rPr lang="pt-BR" dirty="0"/>
              <a:t>- Alimentação VO precoce (ou com auxílio de SNG)</a:t>
            </a:r>
          </a:p>
          <a:p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770604" y="4202685"/>
            <a:ext cx="799288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Cuidado com olhos</a:t>
            </a:r>
          </a:p>
          <a:p>
            <a:r>
              <a:rPr lang="pt-BR" dirty="0"/>
              <a:t>- lubrificação</a:t>
            </a:r>
          </a:p>
          <a:p>
            <a:endParaRPr lang="pt-BR" dirty="0"/>
          </a:p>
          <a:p>
            <a:r>
              <a:rPr lang="pt-BR" b="1" dirty="0">
                <a:solidFill>
                  <a:srgbClr val="92D050"/>
                </a:solidFill>
              </a:rPr>
              <a:t>Cuidado anti-infecções </a:t>
            </a:r>
          </a:p>
          <a:p>
            <a:r>
              <a:rPr lang="pt-BR" dirty="0"/>
              <a:t>- luvas estéreis, controle de infecção intensificado</a:t>
            </a:r>
          </a:p>
          <a:p>
            <a:r>
              <a:rPr lang="pt-BR" dirty="0"/>
              <a:t>*uso de atb EV e tópicos - muito questionável</a:t>
            </a:r>
          </a:p>
          <a:p>
            <a:endParaRPr lang="pt-BR" dirty="0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UpToDate. April,2013.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383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332656"/>
            <a:ext cx="6480720" cy="5760640"/>
          </a:xfrm>
          <a:ln>
            <a:solidFill>
              <a:schemeClr val="tx1">
                <a:alpha val="99000"/>
              </a:schemeClr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t-BR" dirty="0"/>
              <a:t>TERAPIA ADJUVANTE</a:t>
            </a:r>
          </a:p>
          <a:p>
            <a:endParaRPr lang="pt-BR" dirty="0"/>
          </a:p>
          <a:p>
            <a:pPr marL="0" indent="0">
              <a:buNone/>
            </a:pPr>
            <a:r>
              <a:rPr lang="pt-BR" dirty="0"/>
              <a:t>- corticóide, gamaglobunina intravenosa, talidomida. </a:t>
            </a:r>
          </a:p>
          <a:p>
            <a:endParaRPr lang="pt-BR" dirty="0"/>
          </a:p>
          <a:p>
            <a:pPr marL="0" indent="0">
              <a:buNone/>
            </a:pPr>
            <a:r>
              <a:rPr lang="pt-BR" dirty="0"/>
              <a:t>- sem estudos controlados que comprovem o benefício (exceto a talidomida - maléfica)</a:t>
            </a:r>
          </a:p>
          <a:p>
            <a:pPr marL="0" indent="0">
              <a:buNone/>
            </a:pPr>
            <a:r>
              <a:rPr lang="pt-BR" dirty="0" smtClean="0"/>
              <a:t>* </a:t>
            </a:r>
            <a:r>
              <a:rPr lang="pt-BR" dirty="0"/>
              <a:t>Necessário estudos para uso de medicações </a:t>
            </a:r>
            <a:r>
              <a:rPr lang="pt-BR" dirty="0" smtClean="0"/>
              <a:t> - </a:t>
            </a:r>
            <a:r>
              <a:rPr lang="pt-BR" dirty="0"/>
              <a:t>terapia de suporte é favorável</a:t>
            </a: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UpToDate. April, 2013.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1805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21196" y="211324"/>
            <a:ext cx="91394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>
                <a:sym typeface="Wingdings" panose="05000000000000000000" pitchFamily="2" charset="2"/>
              </a:rPr>
              <a:t> </a:t>
            </a:r>
            <a:r>
              <a:rPr lang="pt-BR" dirty="0" smtClean="0"/>
              <a:t>Estudo </a:t>
            </a:r>
            <a:r>
              <a:rPr lang="pt-BR" dirty="0"/>
              <a:t>retrospectivo com 32 crianças de 8meses a 14 anos, em que os que usaram corticóide apresentaram complicações (infeccao/sangramento GI) e em relação aos que não o fizeram          ( 53%:0%). Além disso o tempo de internação hospitalar foi maior nos usuários de corticoesteróides.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4824"/>
            <a:ext cx="9144000" cy="2340106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611560" y="4581128"/>
            <a:ext cx="79928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solidFill>
                  <a:srgbClr val="FF0000"/>
                </a:solidFill>
              </a:rPr>
              <a:t>CUIDADO: Literatura </a:t>
            </a:r>
            <a:r>
              <a:rPr lang="pt-BR" sz="3200" dirty="0">
                <a:solidFill>
                  <a:srgbClr val="FF0000"/>
                </a:solidFill>
              </a:rPr>
              <a:t>não adota oficialmente o uso de adjuvantes em crianças!!!</a:t>
            </a:r>
          </a:p>
        </p:txBody>
      </p:sp>
    </p:spTree>
    <p:extLst>
      <p:ext uri="{BB962C8B-B14F-4D97-AF65-F5344CB8AC3E}">
        <p14:creationId xmlns:p14="http://schemas.microsoft.com/office/powerpoint/2010/main" val="4022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8640"/>
            <a:ext cx="2304256" cy="308778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80" y="3501008"/>
            <a:ext cx="2304256" cy="308778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354460"/>
            <a:ext cx="3203723" cy="4293096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7380312" y="908720"/>
            <a:ext cx="5760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R</a:t>
            </a:r>
          </a:p>
          <a:p>
            <a:r>
              <a:rPr lang="pt-BR" sz="2400" b="1" dirty="0" smtClean="0"/>
              <a:t>E</a:t>
            </a:r>
          </a:p>
          <a:p>
            <a:r>
              <a:rPr lang="pt-BR" sz="2400" b="1" dirty="0" smtClean="0"/>
              <a:t>S</a:t>
            </a:r>
          </a:p>
          <a:p>
            <a:r>
              <a:rPr lang="pt-BR" sz="2400" b="1" dirty="0" smtClean="0"/>
              <a:t>O</a:t>
            </a:r>
          </a:p>
          <a:p>
            <a:r>
              <a:rPr lang="pt-BR" sz="2400" b="1" dirty="0" smtClean="0"/>
              <a:t>L</a:t>
            </a:r>
          </a:p>
          <a:p>
            <a:r>
              <a:rPr lang="pt-BR" sz="2400" b="1" dirty="0" smtClean="0"/>
              <a:t>U</a:t>
            </a:r>
          </a:p>
          <a:p>
            <a:r>
              <a:rPr lang="pt-BR" sz="2400" b="1" dirty="0" smtClean="0"/>
              <a:t>Ç</a:t>
            </a:r>
          </a:p>
          <a:p>
            <a:r>
              <a:rPr lang="pt-BR" sz="2400" b="1" dirty="0" smtClean="0"/>
              <a:t>Ã</a:t>
            </a:r>
          </a:p>
          <a:p>
            <a:r>
              <a:rPr lang="pt-BR" sz="2400" b="1" dirty="0"/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428094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43000"/>
          </a:xfrm>
        </p:spPr>
        <p:txBody>
          <a:bodyPr/>
          <a:lstStyle/>
          <a:p>
            <a:pPr algn="l"/>
            <a:r>
              <a:rPr lang="pt-BR" dirty="0" smtClean="0"/>
              <a:t>SEQUELAS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556792"/>
            <a:ext cx="5040560" cy="5040560"/>
          </a:xfrm>
        </p:spPr>
        <p:txBody>
          <a:bodyPr>
            <a:normAutofit fontScale="92500"/>
          </a:bodyPr>
          <a:lstStyle/>
          <a:p>
            <a:r>
              <a:rPr lang="pt-BR" dirty="0"/>
              <a:t>Pele - pigmentação irregular, cicatrizes, alopécia.</a:t>
            </a:r>
          </a:p>
          <a:p>
            <a:r>
              <a:rPr lang="pt-BR" dirty="0"/>
              <a:t>Olhos - secura ocular, fotofobia, neovascularização da córnea, ceratite, laceração da córnea</a:t>
            </a:r>
          </a:p>
          <a:p>
            <a:r>
              <a:rPr lang="pt-BR" dirty="0"/>
              <a:t>Pulmões - bronquiolite obliterante, bronquiectasias.</a:t>
            </a: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Texto explicativo em forma de nuvem 3"/>
          <p:cNvSpPr/>
          <p:nvPr/>
        </p:nvSpPr>
        <p:spPr>
          <a:xfrm>
            <a:off x="5220072" y="1556791"/>
            <a:ext cx="3744416" cy="2808313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6084168" y="1841567"/>
            <a:ext cx="24482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ALTA HOSPITALAR</a:t>
            </a:r>
          </a:p>
          <a:p>
            <a:r>
              <a:rPr lang="pt-BR" dirty="0" smtClean="0"/>
              <a:t>- Tratamento </a:t>
            </a:r>
            <a:r>
              <a:rPr lang="pt-BR" dirty="0"/>
              <a:t>das sequelas </a:t>
            </a:r>
            <a:r>
              <a:rPr lang="pt-BR" dirty="0" smtClean="0"/>
              <a:t>;</a:t>
            </a:r>
            <a:endParaRPr lang="pt-BR" dirty="0"/>
          </a:p>
          <a:p>
            <a:r>
              <a:rPr lang="pt-BR" dirty="0" smtClean="0"/>
              <a:t>- Evitar </a:t>
            </a:r>
            <a:r>
              <a:rPr lang="pt-BR" dirty="0"/>
              <a:t>a medicação-gatilho que levou ao quadro, bem como drogas com estrutura </a:t>
            </a:r>
            <a:r>
              <a:rPr lang="pt-BR" dirty="0" smtClean="0"/>
              <a:t>similar.</a:t>
            </a:r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UpToDate. April, 2013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2600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416575" y="729241"/>
            <a:ext cx="3993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OBRIGADA!!!</a:t>
            </a:r>
            <a:endParaRPr lang="pt-BR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296" y="2276872"/>
            <a:ext cx="5063766" cy="3552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21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2112</TotalTime>
  <Words>998</Words>
  <Application>Microsoft Office PowerPoint</Application>
  <PresentationFormat>Apresentação na tela (4:3)</PresentationFormat>
  <Paragraphs>174</Paragraphs>
  <Slides>20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Tema do Office</vt:lpstr>
      <vt:lpstr>Síndrome de Stevens Johnson</vt:lpstr>
      <vt:lpstr>Apresentação do PowerPoint</vt:lpstr>
      <vt:lpstr>TERMINOLOGIA – diferenciando:</vt:lpstr>
      <vt:lpstr> ETIOLOGIA </vt:lpstr>
      <vt:lpstr> Caso controle do Departamento de Dermatologia de Paris, dos anos 90, com 1147 pacientes mostra como gatilhos mais comuns: sulfonamidas, agentes anti-convulsivantes, anti-inflamatórios não esteroidais (oxicam), hallopurinol, clormetazona e corticóides.</vt:lpstr>
      <vt:lpstr>PEDIATRIA</vt:lpstr>
      <vt:lpstr>QUADRO CLÍNICO</vt:lpstr>
      <vt:lpstr>Apresentação do PowerPoint</vt:lpstr>
      <vt:lpstr>Apresentação do PowerPoint</vt:lpstr>
      <vt:lpstr>Apresentação do PowerPoint</vt:lpstr>
      <vt:lpstr>Apresentação do PowerPoint</vt:lpstr>
      <vt:lpstr>LABORATÓRIO</vt:lpstr>
      <vt:lpstr>FATORES DE RISCO</vt:lpstr>
      <vt:lpstr>MANEJO CLÍNICO</vt:lpstr>
      <vt:lpstr>MANEJO CLÍNICO</vt:lpstr>
      <vt:lpstr>Apresentação do PowerPoint</vt:lpstr>
      <vt:lpstr>Apresentação do PowerPoint</vt:lpstr>
      <vt:lpstr>Apresentação do PowerPoint</vt:lpstr>
      <vt:lpstr>SEQUELAS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Síndrome de Stevens Johnson</dc:title>
  <dc:creator>Natalia</dc:creator>
  <cp:lastModifiedBy>PRM</cp:lastModifiedBy>
  <cp:revision>34</cp:revision>
  <dcterms:created xsi:type="dcterms:W3CDTF">2013-09-11T21:05:58Z</dcterms:created>
  <dcterms:modified xsi:type="dcterms:W3CDTF">2013-10-21T22:56:59Z</dcterms:modified>
</cp:coreProperties>
</file>