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9" r:id="rId3"/>
    <p:sldId id="257" r:id="rId4"/>
    <p:sldId id="258" r:id="rId5"/>
    <p:sldId id="260" r:id="rId6"/>
    <p:sldId id="264" r:id="rId7"/>
    <p:sldId id="265" r:id="rId8"/>
    <p:sldId id="261" r:id="rId9"/>
    <p:sldId id="262" r:id="rId10"/>
    <p:sldId id="263" r:id="rId11"/>
    <p:sldId id="266" r:id="rId12"/>
    <p:sldId id="268" r:id="rId13"/>
    <p:sldId id="267" r:id="rId14"/>
    <p:sldId id="285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6" r:id="rId28"/>
    <p:sldId id="287" r:id="rId29"/>
    <p:sldId id="284" r:id="rId30"/>
    <p:sldId id="282" r:id="rId31"/>
    <p:sldId id="283" r:id="rId3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81" d="100"/>
          <a:sy n="81" d="100"/>
        </p:scale>
        <p:origin x="-18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CB193FF-C2B9-41CD-A557-EDD8195F89D9}" type="datetimeFigureOut">
              <a:rPr lang="pt-BR" smtClean="0"/>
              <a:pPr/>
              <a:t>21/10/2013</a:t>
            </a:fld>
            <a:endParaRPr lang="pt-BR" dirty="0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881B11C-61A5-4A56-932F-ADA7C35D857A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Dr.%20D&#195;&#169;cio\Desktop\PUC\APOSTILAS\APOST%20PUC%2008%20REVISADA\otorrino\sinusopatias_seio_frontal.htm" TargetMode="External"/><Relationship Id="rId2" Type="http://schemas.openxmlformats.org/officeDocument/2006/relationships/hyperlink" Target="file:///C:\Documents%20and%20Settings\Dr.%20D&#195;&#169;cio\Desktop\PUC\APOSTILAS\APOST%20PUC%2008%20REVISADA\otorrino\sinusopatias_seio_maxilar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file:///C:\Documents%20and%20Settings\Dr.%20D&#195;&#169;cio\Desktop\PUC\APOSTILAS\APOST%20PUC%2008%20REVISADA\otorrino\sinusopatias_seio_esfenoidal.htm" TargetMode="External"/><Relationship Id="rId4" Type="http://schemas.openxmlformats.org/officeDocument/2006/relationships/hyperlink" Target="file:///C:\Documents%20and%20Settings\Dr.%20D&#195;&#169;cio\Desktop\PUC\APOSTILAS\APOST%20PUC%2008%20REVISADA\otorrino\sinusopatias_seio_etmoidal.htm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584" y="3183795"/>
            <a:ext cx="8458200" cy="1503779"/>
          </a:xfrm>
        </p:spPr>
        <p:txBody>
          <a:bodyPr>
            <a:normAutofit fontScale="90000"/>
          </a:bodyPr>
          <a:lstStyle/>
          <a:p>
            <a:pPr algn="ctr"/>
            <a:r>
              <a:rPr lang="pt-BR" sz="6600" dirty="0" smtClean="0"/>
              <a:t>Sinusite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sz="1300" dirty="0" smtClean="0"/>
              <a:t>Brasília, 19 de outubro de 2013</a:t>
            </a:r>
            <a:br>
              <a:rPr lang="pt-BR" sz="1300" dirty="0" smtClean="0"/>
            </a:br>
            <a:r>
              <a:rPr lang="pt-BR" sz="1300" dirty="0" smtClean="0">
                <a:hlinkClick r:id="rId2"/>
              </a:rPr>
              <a:t>www.paulomargotto.com.br</a:t>
            </a:r>
            <a:r>
              <a:rPr lang="pt-BR" sz="1300" dirty="0" smtClean="0"/>
              <a:t> de 2013</a:t>
            </a:r>
            <a:r>
              <a:rPr lang="pt-BR" sz="1300" dirty="0" smtClean="0"/>
              <a:t> </a:t>
            </a:r>
            <a:r>
              <a:rPr lang="pt-BR" sz="1300" dirty="0" smtClean="0"/>
              <a:t/>
            </a:r>
            <a:br>
              <a:rPr lang="pt-BR" sz="1300" dirty="0" smtClean="0"/>
            </a:br>
            <a:r>
              <a:rPr lang="pt-BR" sz="1300" dirty="0" smtClean="0"/>
              <a:t> </a:t>
            </a:r>
            <a:endParaRPr lang="pt-BR" sz="13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3528" y="1340768"/>
            <a:ext cx="8458200" cy="928694"/>
          </a:xfrm>
        </p:spPr>
        <p:txBody>
          <a:bodyPr>
            <a:normAutofit/>
          </a:bodyPr>
          <a:lstStyle/>
          <a:p>
            <a:pPr algn="ctr"/>
            <a:r>
              <a:rPr lang="pt-BR" sz="2800" dirty="0" smtClean="0"/>
              <a:t>HOSPITAL MATERNO INFANTIL DE BRASÍLIA  - HMIB</a:t>
            </a:r>
            <a:endParaRPr lang="pt-BR" sz="28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4071934" y="2571744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FÁBIO ANTONIO DE ANDRADE</a:t>
            </a:r>
          </a:p>
          <a:p>
            <a:r>
              <a:rPr lang="pt-BR" dirty="0" smtClean="0"/>
              <a:t>R1 - PEDIATRIA</a:t>
            </a:r>
            <a:endParaRPr lang="pt-BR" dirty="0"/>
          </a:p>
        </p:txBody>
      </p:sp>
      <p:pic>
        <p:nvPicPr>
          <p:cNvPr id="5" name="Imagem 4" descr="crianca-roupa-bebe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2894909"/>
            <a:ext cx="2928958" cy="3286128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Cavidades paranasais</a:t>
            </a:r>
            <a:endParaRPr lang="pt-BR" dirty="0"/>
          </a:p>
        </p:txBody>
      </p:sp>
      <p:pic>
        <p:nvPicPr>
          <p:cNvPr id="4" name="Espaço Reservado para Conteúdo 3" descr="Sinusit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1428736"/>
            <a:ext cx="5142805" cy="50895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cavidades paranasais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pt-BR" b="1" dirty="0" smtClean="0"/>
              <a:t>1) </a:t>
            </a:r>
            <a:r>
              <a:rPr lang="pt-BR" b="1" dirty="0" smtClean="0">
                <a:hlinkClick r:id="rId2"/>
              </a:rPr>
              <a:t>SEIO MAXILAR</a:t>
            </a:r>
            <a:endParaRPr lang="pt-BR" b="1" dirty="0" smtClean="0"/>
          </a:p>
          <a:p>
            <a:pPr>
              <a:buNone/>
            </a:pPr>
            <a:r>
              <a:rPr lang="pt-BR" dirty="0" smtClean="0"/>
              <a:t>                Ao nascer o seio maxilar é apenas um divertículo da fossa nasal, medindo de 7 a 14 mm de comprimento.</a:t>
            </a:r>
            <a:endParaRPr lang="pt-BR" b="1" dirty="0" smtClean="0"/>
          </a:p>
          <a:p>
            <a:pPr>
              <a:buNone/>
            </a:pPr>
            <a:r>
              <a:rPr lang="pt-BR" dirty="0" smtClean="0"/>
              <a:t>                Aos 12 anos, com a erupção da segunda dentição, atinge o desenvolvimento completo.</a:t>
            </a:r>
          </a:p>
          <a:p>
            <a:pPr>
              <a:buNone/>
            </a:pPr>
            <a:endParaRPr lang="pt-BR" b="1" dirty="0" smtClean="0"/>
          </a:p>
          <a:p>
            <a:pPr>
              <a:buNone/>
            </a:pPr>
            <a:r>
              <a:rPr lang="pt-BR" b="1" dirty="0" smtClean="0"/>
              <a:t>2) </a:t>
            </a:r>
            <a:r>
              <a:rPr lang="pt-BR" b="1" dirty="0" smtClean="0">
                <a:hlinkClick r:id="rId3"/>
              </a:rPr>
              <a:t>SEIO FRONTAL</a:t>
            </a:r>
            <a:endParaRPr lang="pt-BR" b="1" dirty="0" smtClean="0"/>
          </a:p>
          <a:p>
            <a:pPr>
              <a:buNone/>
            </a:pPr>
            <a:r>
              <a:rPr lang="pt-BR" dirty="0" smtClean="0"/>
              <a:t>                Surge após o nascimento, através de uma célula etmoidal anterior entre as tábuas interna e externa do osso frontal.</a:t>
            </a:r>
            <a:endParaRPr lang="pt-BR" b="1" dirty="0" smtClean="0"/>
          </a:p>
          <a:p>
            <a:pPr>
              <a:buNone/>
            </a:pPr>
            <a:r>
              <a:rPr lang="pt-BR" dirty="0" smtClean="0"/>
              <a:t>                Pouco desenvolvido até os sete anos, adquirindo maturação completa após os 10 ou 12 anos de idade.</a:t>
            </a:r>
            <a:endParaRPr lang="pt-BR" b="1" dirty="0" smtClean="0"/>
          </a:p>
          <a:p>
            <a:pPr>
              <a:buNone/>
            </a:pPr>
            <a:r>
              <a:rPr lang="pt-BR" dirty="0" smtClean="0"/>
              <a:t>                Pode haver agenesia do seio frontal ou desenvolvimento exagerado (grande variação anatômica em relação ao tamanho tanto entre vários sujeitos como entre os lados direito e esquerdo no mesmo sujeito).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b="1" dirty="0" smtClean="0"/>
              <a:t>3) </a:t>
            </a:r>
            <a:r>
              <a:rPr lang="pt-BR" b="1" dirty="0" smtClean="0">
                <a:hlinkClick r:id="rId4"/>
              </a:rPr>
              <a:t>SEIO  ETMOIDAL</a:t>
            </a:r>
            <a:endParaRPr lang="pt-BR" b="1" dirty="0" smtClean="0"/>
          </a:p>
          <a:p>
            <a:pPr>
              <a:buNone/>
            </a:pPr>
            <a:r>
              <a:rPr lang="pt-BR" dirty="0" smtClean="0"/>
              <a:t>                Constituído por um conjunto de células com volume total de cerca de 2 a 3 cm³.</a:t>
            </a:r>
            <a:endParaRPr lang="pt-BR" b="1" dirty="0" smtClean="0"/>
          </a:p>
          <a:p>
            <a:pPr>
              <a:buNone/>
            </a:pPr>
            <a:r>
              <a:rPr lang="pt-BR" dirty="0" smtClean="0"/>
              <a:t>                Ao nascer são pequenas eventrações arredondadas, iniciando o desenvolvimento a partir do segundo ano de vida, com maturação ao redor dos 12-13 anos.</a:t>
            </a:r>
            <a:endParaRPr lang="pt-BR" b="1" dirty="0" smtClean="0"/>
          </a:p>
          <a:p>
            <a:pPr>
              <a:buNone/>
            </a:pPr>
            <a:r>
              <a:rPr lang="pt-BR" dirty="0" smtClean="0"/>
              <a:t>               </a:t>
            </a:r>
            <a:endParaRPr lang="pt-BR" b="1" dirty="0" smtClean="0"/>
          </a:p>
          <a:p>
            <a:pPr>
              <a:buNone/>
            </a:pPr>
            <a:r>
              <a:rPr lang="pt-BR" b="1" dirty="0" smtClean="0"/>
              <a:t> 4) </a:t>
            </a:r>
            <a:r>
              <a:rPr lang="pt-BR" b="1" dirty="0" smtClean="0">
                <a:hlinkClick r:id="rId5"/>
              </a:rPr>
              <a:t>SEIO ESFENOIDAL</a:t>
            </a:r>
            <a:endParaRPr lang="pt-BR" b="1" dirty="0" smtClean="0"/>
          </a:p>
          <a:p>
            <a:pPr>
              <a:buNone/>
            </a:pPr>
            <a:r>
              <a:rPr lang="pt-BR" dirty="0" smtClean="0"/>
              <a:t>                A formação se inicia aos nove meses de idade e prossegue até a idade adulta, havendo relações importantes com a cavidade craniana.                                              </a:t>
            </a:r>
            <a:r>
              <a:rPr lang="pt-BR" b="1" dirty="0" smtClean="0"/>
              <a:t> </a:t>
            </a:r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Em resumo...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t-BR" dirty="0" smtClean="0"/>
              <a:t>As cavidades paranasais maxilares e etmoidais estão presentes ao nascimento, embora em dimensões reduzidas.</a:t>
            </a:r>
          </a:p>
          <a:p>
            <a:pPr>
              <a:buNone/>
            </a:pPr>
            <a:r>
              <a:rPr lang="pt-BR" dirty="0" smtClean="0"/>
              <a:t>As cavidades paranasais frontal e esfenoidal começam a desenvolver com 3 anos e são visíveis no raio X após 6 a 7 anos.</a:t>
            </a:r>
          </a:p>
          <a:p>
            <a:endParaRPr lang="pt-BR" dirty="0" smtClean="0"/>
          </a:p>
        </p:txBody>
      </p:sp>
      <p:pic>
        <p:nvPicPr>
          <p:cNvPr id="4" name="Imagem 3" descr="SEIOS ANAT 17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4714884"/>
            <a:ext cx="4000528" cy="21431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Fun</a:t>
            </a:r>
            <a:r>
              <a:rPr lang="en-US" dirty="0" smtClean="0"/>
              <a:t>Ç</a:t>
            </a:r>
            <a:r>
              <a:rPr lang="pt-BR" dirty="0" smtClean="0"/>
              <a:t>Ão das cavidades paranasais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t-BR" b="1" dirty="0" smtClean="0"/>
              <a:t>Estrutural  </a:t>
            </a:r>
          </a:p>
          <a:p>
            <a:pPr>
              <a:buNone/>
            </a:pPr>
            <a:r>
              <a:rPr lang="pt-BR" dirty="0" smtClean="0"/>
              <a:t>• reduzem o peso do crânio</a:t>
            </a:r>
          </a:p>
          <a:p>
            <a:pPr>
              <a:buNone/>
            </a:pPr>
            <a:r>
              <a:rPr lang="pt-BR" dirty="0" smtClean="0"/>
              <a:t>• protegem a órbita e crânio de traumas</a:t>
            </a:r>
          </a:p>
          <a:p>
            <a:pPr>
              <a:buNone/>
            </a:pPr>
            <a:r>
              <a:rPr lang="pt-BR" dirty="0" smtClean="0"/>
              <a:t>• participam do crescimento facial</a:t>
            </a:r>
          </a:p>
          <a:p>
            <a:pPr>
              <a:buNone/>
            </a:pPr>
            <a:endParaRPr lang="pt-BR" b="1" dirty="0" smtClean="0"/>
          </a:p>
          <a:p>
            <a:pPr>
              <a:buNone/>
            </a:pPr>
            <a:r>
              <a:rPr lang="pt-BR" b="1" dirty="0" smtClean="0"/>
              <a:t>Funcional   </a:t>
            </a:r>
          </a:p>
          <a:p>
            <a:pPr>
              <a:buNone/>
            </a:pPr>
            <a:r>
              <a:rPr lang="pt-BR" dirty="0" smtClean="0"/>
              <a:t>• são "caixas de ressonância" da voz</a:t>
            </a:r>
          </a:p>
          <a:p>
            <a:pPr>
              <a:buNone/>
            </a:pPr>
            <a:r>
              <a:rPr lang="pt-BR" dirty="0" smtClean="0"/>
              <a:t>• aquecimento e umidificação</a:t>
            </a:r>
          </a:p>
          <a:p>
            <a:pPr>
              <a:buNone/>
            </a:pPr>
            <a:r>
              <a:rPr lang="pt-BR" dirty="0" smtClean="0"/>
              <a:t>• contribuem para a secreção de muco</a:t>
            </a:r>
          </a:p>
          <a:p>
            <a:pPr>
              <a:buNone/>
            </a:pPr>
            <a:r>
              <a:rPr lang="pt-BR" dirty="0" smtClean="0"/>
              <a:t>• equilibram a pressão nasal </a:t>
            </a:r>
          </a:p>
          <a:p>
            <a:pPr>
              <a:buNone/>
            </a:pPr>
            <a:r>
              <a:rPr lang="pt-BR" dirty="0" smtClean="0"/>
              <a:t>• são coadjuvantes na olfação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Sinusite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DEFINIÇÕES - sinusite é a inflamação da mucosa de um ou mais dos seios paranasais. Os termos "sinusite" e "rinossinusite" são frequentemente utilizados alternadamente pois a inflamação dos seios paranasais é quase sempre acompanhada por inflamação da mucosa nasal. (UpToDate)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CLASSIFICAÇÃO: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t-BR" b="1" u="sng" dirty="0" smtClean="0"/>
              <a:t>Agudas</a:t>
            </a:r>
            <a:r>
              <a:rPr lang="pt-BR" dirty="0" smtClean="0"/>
              <a:t> - sintomas desaparecerem completamente em &lt;30 dias</a:t>
            </a:r>
          </a:p>
          <a:p>
            <a:pPr>
              <a:buNone/>
            </a:pPr>
            <a:endParaRPr lang="pt-BR" b="1" u="sng" dirty="0" smtClean="0"/>
          </a:p>
          <a:p>
            <a:pPr>
              <a:buNone/>
            </a:pPr>
            <a:r>
              <a:rPr lang="pt-BR" b="1" u="sng" dirty="0" smtClean="0"/>
              <a:t>Subaguda </a:t>
            </a:r>
            <a:r>
              <a:rPr lang="pt-BR" dirty="0" smtClean="0"/>
              <a:t>- os sintomas desaparecerem completamente em ≥ 30 e &lt;90 dias</a:t>
            </a:r>
          </a:p>
          <a:p>
            <a:pPr>
              <a:buNone/>
            </a:pPr>
            <a:endParaRPr lang="pt-BR" b="1" u="sng" dirty="0" smtClean="0"/>
          </a:p>
          <a:p>
            <a:pPr>
              <a:buNone/>
            </a:pPr>
            <a:r>
              <a:rPr lang="pt-BR" b="1" u="sng" dirty="0" smtClean="0"/>
              <a:t>Recorrente </a:t>
            </a:r>
            <a:r>
              <a:rPr lang="pt-BR" dirty="0" smtClean="0"/>
              <a:t>- pelo menos três episódios de &lt;30 dias de duração separados por intervalos de ≥ 10 dias sem sintomas em um período de seis meses, ou pelo menos quatro desses episódios em um período de 12 meses; episódios individuais respondem rapidamente à terapia antibiótica</a:t>
            </a:r>
          </a:p>
          <a:p>
            <a:endParaRPr lang="pt-BR" dirty="0" smtClean="0"/>
          </a:p>
          <a:p>
            <a:pPr>
              <a:buNone/>
            </a:pPr>
            <a:r>
              <a:rPr lang="pt-BR" b="1" dirty="0" smtClean="0"/>
              <a:t>Sinusite crônica </a:t>
            </a:r>
            <a:r>
              <a:rPr lang="pt-BR" dirty="0" smtClean="0"/>
              <a:t>é definida por episódios de inflamação dos seios paranasais que duram&gt; 90 dias, durante os quais os pacientes têm sintomas persistentes (tosse, coriza, obstrução nasal). A rinossinusite crônica pode estar relacionada com as condições não infecciosas, tais como alergia, fibrose cística, refluxo gastroesofágico, ou a exposição a poluentes ambientais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IVAS  versus rinossinusite bacteriana</a:t>
            </a:r>
            <a:endParaRPr lang="pt-BR" dirty="0"/>
          </a:p>
        </p:txBody>
      </p:sp>
      <p:pic>
        <p:nvPicPr>
          <p:cNvPr id="5" name="Espaço Reservado para Conteúdo 4" descr="DVIDA_~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500188"/>
            <a:ext cx="7429552" cy="485777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4800" y="500042"/>
            <a:ext cx="8686800" cy="558008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DIFERENÇAS: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Inflamação dos seios da face é comum durante as IVAS, mas geralmente se resolve espontaneamente.</a:t>
            </a:r>
          </a:p>
          <a:p>
            <a:pPr>
              <a:buNone/>
            </a:pPr>
            <a:r>
              <a:rPr lang="pt-BR" dirty="0" smtClean="0"/>
              <a:t>Rinossinusite bacteriana aguda  ocorre quando há infecção bacteriana secundária dos seios .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A maioria das rinossinusites é de etiologia viral (rinovírus, VSR, adenovírus, para influenzae)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IVAS: sintomas nasais e febre. A febre e sintomas constitucionais desaparecem em 24/48 horas, após os sintomas respioratórios predominam. Em geral, coriza hialina.</a:t>
            </a:r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00042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SINUSITE :</a:t>
            </a:r>
          </a:p>
          <a:p>
            <a:pPr>
              <a:buNone/>
            </a:pPr>
            <a:r>
              <a:rPr lang="en-US" dirty="0" smtClean="0"/>
              <a:t>Persistência dos sintomas respiratórios por mais de 10 dias e menos de 30 dias.</a:t>
            </a:r>
          </a:p>
          <a:p>
            <a:pPr>
              <a:buNone/>
            </a:pPr>
            <a:r>
              <a:rPr lang="en-US" dirty="0" smtClean="0"/>
              <a:t>Inicio com sintomas graves  (febre acima de 39 graus, prostraçao)</a:t>
            </a:r>
          </a:p>
          <a:p>
            <a:pPr>
              <a:buNone/>
            </a:pPr>
            <a:r>
              <a:rPr lang="en-US" dirty="0" smtClean="0"/>
              <a:t>Secreção nasal, dor de cabeça forte</a:t>
            </a:r>
            <a:endParaRPr lang="pt-BR" dirty="0"/>
          </a:p>
        </p:txBody>
      </p:sp>
      <p:pic>
        <p:nvPicPr>
          <p:cNvPr id="4" name="Imagem 3" descr="CRIANA~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3857628"/>
            <a:ext cx="4668300" cy="2857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Bacteriana:</a:t>
            </a:r>
          </a:p>
          <a:p>
            <a:pPr>
              <a:buNone/>
            </a:pPr>
            <a:r>
              <a:rPr lang="pt-BR" dirty="0" smtClean="0"/>
              <a:t> Mais comuns: </a:t>
            </a:r>
            <a:r>
              <a:rPr lang="pt-BR" i="1" dirty="0" smtClean="0"/>
              <a:t>Streptococcos pneumoniae, Haemophilus influenzae , Moraxella catarrhalis, </a:t>
            </a:r>
            <a:r>
              <a:rPr lang="pt-BR" dirty="0" smtClean="0"/>
              <a:t>estreptococos beta-hemolítico Grupo A e </a:t>
            </a:r>
            <a:r>
              <a:rPr lang="pt-BR" i="1" dirty="0" smtClean="0"/>
              <a:t>S. aureus</a:t>
            </a:r>
            <a:r>
              <a:rPr lang="pt-BR" dirty="0" smtClean="0"/>
              <a:t>.</a:t>
            </a:r>
            <a:endParaRPr lang="pt-BR" i="1" dirty="0" smtClean="0"/>
          </a:p>
          <a:p>
            <a:pPr>
              <a:buNone/>
            </a:pPr>
            <a:endParaRPr lang="en-US" i="1" dirty="0" smtClean="0"/>
          </a:p>
          <a:p>
            <a:pPr>
              <a:buNone/>
            </a:pPr>
            <a:r>
              <a:rPr lang="en-US" dirty="0" smtClean="0"/>
              <a:t>Nos imunocomprometidos, hospitalizados, fibrose cistica</a:t>
            </a:r>
            <a:r>
              <a:rPr lang="en-US" i="1" dirty="0" smtClean="0"/>
              <a:t>: </a:t>
            </a:r>
            <a:r>
              <a:rPr lang="pt-BR" dirty="0" smtClean="0"/>
              <a:t>Aeróbicos gram-negativas, incluindo </a:t>
            </a:r>
            <a:r>
              <a:rPr lang="pt-BR" i="1" dirty="0" smtClean="0"/>
              <a:t>P aeruginosa.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Nos pacientes neutropênicos: Fungo e </a:t>
            </a:r>
            <a:r>
              <a:rPr lang="pt-BR" i="1" dirty="0" smtClean="0"/>
              <a:t>P. aeruginosa .</a:t>
            </a:r>
            <a:endParaRPr lang="pt-BR" dirty="0" smtClean="0"/>
          </a:p>
          <a:p>
            <a:pPr>
              <a:buNone/>
            </a:pPr>
            <a:endParaRPr lang="pt-BR" i="1" dirty="0" smtClean="0"/>
          </a:p>
          <a:p>
            <a:pPr>
              <a:buNone/>
            </a:pPr>
            <a:endParaRPr lang="en-US" i="1" dirty="0" smtClean="0"/>
          </a:p>
          <a:p>
            <a:pPr>
              <a:buNone/>
            </a:pPr>
            <a:endParaRPr lang="pt-BR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cronologi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357298"/>
            <a:ext cx="7643866" cy="478634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fisiopatologia</a:t>
            </a:r>
            <a:endParaRPr lang="pt-BR" dirty="0"/>
          </a:p>
        </p:txBody>
      </p:sp>
      <p:pic>
        <p:nvPicPr>
          <p:cNvPr id="4" name="Espaço Reservado para Conteúdo 3" descr="seios_paranasais_sinusite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1500174"/>
            <a:ext cx="5857916" cy="435771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Fatores predisponentes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t-PT" dirty="0" smtClean="0"/>
              <a:t> </a:t>
            </a:r>
            <a:endParaRPr lang="pt-BR" dirty="0" smtClean="0"/>
          </a:p>
          <a:p>
            <a:r>
              <a:rPr lang="pt-PT" dirty="0" smtClean="0"/>
              <a:t>A obstrução anatômica (por exemplo, deformidades do septo nasal, anomalias craniofaciais, hipertrofia de adenóide, corpos estranhos nasais, massas ou pólipos). A presença de pólipos nasais deve solicitar avaliação para possível fibrose cística e diáteses alérgicas</a:t>
            </a:r>
          </a:p>
          <a:p>
            <a:endParaRPr lang="pt-BR" dirty="0" smtClean="0"/>
          </a:p>
          <a:p>
            <a:r>
              <a:rPr lang="pt-PT" dirty="0" smtClean="0"/>
              <a:t>Irritantes da mucosa (por exemplo, o ar seco, fumaça de cigarro, água clorada).</a:t>
            </a:r>
          </a:p>
          <a:p>
            <a:endParaRPr lang="pt-BR" dirty="0" smtClean="0"/>
          </a:p>
          <a:p>
            <a:r>
              <a:rPr lang="pt-PT" dirty="0" smtClean="0"/>
              <a:t>Mudanças bruscas de pressão atmosférica (por exemplo, a descida em um avião)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DIAGNÓSTICO: </a:t>
            </a:r>
            <a:endParaRPr lang="pt-BR" dirty="0"/>
          </a:p>
        </p:txBody>
      </p:sp>
      <p:pic>
        <p:nvPicPr>
          <p:cNvPr id="4" name="Espaço Reservado para Conteúdo 3" descr="dx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643051"/>
            <a:ext cx="8286808" cy="48577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Exames de imagem</a:t>
            </a:r>
            <a:endParaRPr lang="pt-BR" dirty="0"/>
          </a:p>
        </p:txBody>
      </p:sp>
      <p:pic>
        <p:nvPicPr>
          <p:cNvPr id="5" name="Espaço Reservado para Conteúdo 4" descr="aprendizado_crianca1_14211211101757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643050"/>
            <a:ext cx="7072362" cy="414340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Raio x e tomografia computadorizada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São exames inespecificos que não consegue diferenciar causas virais e bacterianas.</a:t>
            </a:r>
          </a:p>
          <a:p>
            <a:pPr>
              <a:buNone/>
            </a:pPr>
            <a:r>
              <a:rPr lang="en-US" dirty="0" smtClean="0"/>
              <a:t>&gt; 50% crianças com IVAS de causa viral apresentam raio X de seios maxilares anormais.</a:t>
            </a:r>
            <a:endParaRPr lang="pt-BR" dirty="0" smtClean="0"/>
          </a:p>
          <a:p>
            <a:pPr>
              <a:buNone/>
            </a:pPr>
            <a:r>
              <a:rPr lang="en-US" dirty="0" smtClean="0"/>
              <a:t>TC: são frequentemente alterados em crianças saudáveis .</a:t>
            </a:r>
          </a:p>
          <a:p>
            <a:pPr>
              <a:buNone/>
            </a:pPr>
            <a:r>
              <a:rPr lang="en-US" dirty="0" smtClean="0"/>
              <a:t>RM:  68% das crianças com IVAS apresentam anormalidades.</a:t>
            </a:r>
          </a:p>
          <a:p>
            <a:pPr>
              <a:buNone/>
            </a:pPr>
            <a:r>
              <a:rPr lang="en-US" dirty="0" smtClean="0"/>
              <a:t>         42% das crianças </a:t>
            </a:r>
            <a:r>
              <a:rPr lang="en-US" dirty="0" smtClean="0"/>
              <a:t>saudáveis </a:t>
            </a:r>
            <a:r>
              <a:rPr lang="en-US" dirty="0" smtClean="0"/>
              <a:t>apresentam anormalidades.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Portanto</a:t>
            </a:r>
            <a:r>
              <a:rPr lang="en-US" dirty="0" smtClean="0"/>
              <a:t>: são </a:t>
            </a:r>
            <a:r>
              <a:rPr lang="en-US" dirty="0" smtClean="0"/>
              <a:t>bons</a:t>
            </a:r>
            <a:r>
              <a:rPr lang="en-US" dirty="0" smtClean="0"/>
              <a:t> quando </a:t>
            </a:r>
            <a:r>
              <a:rPr lang="en-US" dirty="0" smtClean="0"/>
              <a:t>queremos</a:t>
            </a:r>
            <a:r>
              <a:rPr lang="en-US" dirty="0" smtClean="0"/>
              <a:t> saber </a:t>
            </a:r>
            <a:r>
              <a:rPr lang="en-US" dirty="0" smtClean="0"/>
              <a:t>localização</a:t>
            </a:r>
            <a:r>
              <a:rPr lang="en-US" dirty="0" smtClean="0"/>
              <a:t> e extensão do quadro nas complicações e sinusites recorrentes. São eficazes quando dão resultados negativos.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RAIO X</a:t>
            </a:r>
            <a:endParaRPr lang="pt-BR" dirty="0"/>
          </a:p>
        </p:txBody>
      </p:sp>
      <p:pic>
        <p:nvPicPr>
          <p:cNvPr id="4" name="Espaço Reservado para Conteúdo 3" descr="sinusite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1285860"/>
            <a:ext cx="5357850" cy="4131486"/>
          </a:xfrm>
        </p:spPr>
      </p:pic>
      <p:sp>
        <p:nvSpPr>
          <p:cNvPr id="5" name="CaixaDeTexto 4"/>
          <p:cNvSpPr txBox="1"/>
          <p:nvPr/>
        </p:nvSpPr>
        <p:spPr>
          <a:xfrm>
            <a:off x="1357290" y="5572140"/>
            <a:ext cx="6215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Pode ser visualizado velamento assimétrico de seios ou ainda edema de mucosa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Raio x + tc +rm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São exames complementares.</a:t>
            </a:r>
          </a:p>
          <a:p>
            <a:r>
              <a:rPr lang="en-US" dirty="0" smtClean="0"/>
              <a:t>TC: melhor para visualização de parte óssea e avaliação pré cirurgica</a:t>
            </a:r>
          </a:p>
          <a:p>
            <a:r>
              <a:rPr lang="en-US" dirty="0" smtClean="0"/>
              <a:t>RM: melhor para visualização de partes moles e avaliar extensão do comprometimento.</a:t>
            </a:r>
          </a:p>
          <a:p>
            <a:endParaRPr lang="pt-BR" dirty="0"/>
          </a:p>
        </p:txBody>
      </p:sp>
      <p:pic>
        <p:nvPicPr>
          <p:cNvPr id="4" name="Imagem 3" descr="ok-crianc3a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4311950"/>
            <a:ext cx="3857652" cy="2546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Objetivos: Eliminar a infecção, diminuir a morbidade , prevenir complicações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Orientação: iniciar antibioticoterapia assim que se faça o diagnóstico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Qual</a:t>
            </a:r>
            <a:r>
              <a:rPr lang="en-US" dirty="0" smtClean="0"/>
              <a:t> </a:t>
            </a:r>
            <a:r>
              <a:rPr lang="en-US" dirty="0" smtClean="0"/>
              <a:t>antibiótico</a:t>
            </a:r>
            <a:r>
              <a:rPr lang="en-US" dirty="0" smtClean="0"/>
              <a:t>?</a:t>
            </a:r>
          </a:p>
          <a:p>
            <a:pPr>
              <a:buNone/>
            </a:pPr>
            <a:endParaRPr lang="en-US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Antibioticoterapia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 smtClean="0"/>
              <a:t>Amoxicilina: não recomendada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Recomendação: Amoxicilina+Clavulanato (25 a 35% </a:t>
            </a:r>
            <a:r>
              <a:rPr lang="en-US" i="1" dirty="0" smtClean="0"/>
              <a:t>H. influenzae </a:t>
            </a:r>
            <a:r>
              <a:rPr lang="en-US" dirty="0" smtClean="0"/>
              <a:t>e 90% </a:t>
            </a:r>
            <a:r>
              <a:rPr lang="en-US" i="1" dirty="0" smtClean="0"/>
              <a:t>M. catarrhalis são produtores de betalactamases)</a:t>
            </a:r>
          </a:p>
          <a:p>
            <a:endParaRPr lang="en-US" i="1" dirty="0" smtClean="0"/>
          </a:p>
          <a:p>
            <a:pPr>
              <a:buNone/>
            </a:pPr>
            <a:r>
              <a:rPr lang="en-US" i="1" dirty="0" smtClean="0"/>
              <a:t>Doses: padrão ( 45mg/kg/dia, VO, 3 vezes ao dia ou 500 mg, 3 vezes)</a:t>
            </a:r>
          </a:p>
          <a:p>
            <a:endParaRPr lang="en-US" i="1" dirty="0" smtClean="0"/>
          </a:p>
          <a:p>
            <a:pPr>
              <a:buNone/>
            </a:pPr>
            <a:r>
              <a:rPr lang="en-US" i="1" dirty="0" smtClean="0"/>
              <a:t>Dose alta: 90 mg/kg/dia, 2 vezes/dia ou 2g, VO, 2 vezes). Quando?</a:t>
            </a:r>
          </a:p>
          <a:p>
            <a:pPr>
              <a:buNone/>
            </a:pPr>
            <a:r>
              <a:rPr lang="en-US" i="1" dirty="0" smtClean="0"/>
              <a:t>-Locais com S. pneumoniae não sensiveis a Amoxicilina+Clavulanato (&gt;10%)</a:t>
            </a:r>
          </a:p>
          <a:p>
            <a:pPr>
              <a:buNone/>
            </a:pPr>
            <a:r>
              <a:rPr lang="en-US" i="1" dirty="0" smtClean="0"/>
              <a:t>-Hospitalização recente </a:t>
            </a:r>
          </a:p>
          <a:p>
            <a:pPr>
              <a:buNone/>
            </a:pPr>
            <a:r>
              <a:rPr lang="en-US" i="1" dirty="0" smtClean="0"/>
              <a:t>-uso recente de antibiótico (&lt;1 mes)</a:t>
            </a:r>
          </a:p>
          <a:p>
            <a:pPr>
              <a:buNone/>
            </a:pPr>
            <a:r>
              <a:rPr lang="en-US" i="1" dirty="0" smtClean="0"/>
              <a:t>-</a:t>
            </a:r>
            <a:r>
              <a:rPr lang="en-US" i="1" dirty="0" smtClean="0"/>
              <a:t>Comorbidades </a:t>
            </a:r>
            <a:r>
              <a:rPr lang="en-US" i="1" dirty="0" smtClean="0"/>
              <a:t>e imunocomprometidos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Quanto tempo</a:t>
            </a:r>
            <a:r>
              <a:rPr lang="en-US" dirty="0" smtClean="0"/>
              <a:t>? 10 – 14 (alguns estudos sugerem 7 dias após a resolução dos sintomas</a:t>
            </a:r>
          </a:p>
          <a:p>
            <a:pPr>
              <a:buNone/>
            </a:pPr>
            <a:endParaRPr lang="en-US" i="1" dirty="0" smtClean="0"/>
          </a:p>
          <a:p>
            <a:pPr>
              <a:buNone/>
            </a:pPr>
            <a:endParaRPr lang="en-US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Antibioticoterapia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Cefalosporina de 1, 2 e 3 geração : efeitos variáveis contra os patógenos</a:t>
            </a:r>
          </a:p>
          <a:p>
            <a:r>
              <a:rPr lang="en-US" dirty="0" smtClean="0"/>
              <a:t>Cefalosporinas de 3 </a:t>
            </a:r>
            <a:r>
              <a:rPr lang="en-US" dirty="0" smtClean="0"/>
              <a:t>geração </a:t>
            </a:r>
            <a:r>
              <a:rPr lang="en-US" dirty="0" smtClean="0"/>
              <a:t>de uso parenteral que são uma segunda opção ao invés de doses altas de amoxicilina+clavulanato – Cefotaxime e Ceftriaxone</a:t>
            </a:r>
          </a:p>
          <a:p>
            <a:r>
              <a:rPr lang="en-US" dirty="0" smtClean="0"/>
              <a:t>Alguma cefalosporina via oral? Cefpodoxime, cefixima, cefuroxima, cefaclor, cefprazil – não são indicados em monoterapia, associar com clindamicina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Antibioticoterapia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1811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Espera–se uma melhora clínica após 3 a 5 dias do inicio do antibiotico. Caso não haja melhora dos sintomas em 48h de antibiótico, pensar: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-Falência do tratamento, devido a patogenos resistentes </a:t>
            </a:r>
          </a:p>
          <a:p>
            <a:pPr>
              <a:buNone/>
            </a:pPr>
            <a:r>
              <a:rPr lang="en-US" dirty="0" smtClean="0"/>
              <a:t> Pensar em uso de (amoxicilina+clavulanato em altas doses, clindamicina, cefixima, ceftriaxone)</a:t>
            </a:r>
          </a:p>
          <a:p>
            <a:pPr>
              <a:buNone/>
            </a:pPr>
            <a:r>
              <a:rPr lang="en-US" dirty="0" smtClean="0"/>
              <a:t>MRSA. Quando  pensar?</a:t>
            </a:r>
            <a:r>
              <a:rPr lang="pt-BR" dirty="0" smtClean="0"/>
              <a:t> Graves, nosocomial, complicacões intracranianas e orbitais.</a:t>
            </a:r>
            <a:r>
              <a:rPr lang="en-US" dirty="0" smtClean="0"/>
              <a:t> Padrão ouro: vancomicina ( in vitro: SMZ-TP, clindamicina, linezolida)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-Etiologia não bacteriana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-Anormalidades estrututurais</a:t>
            </a:r>
          </a:p>
          <a:p>
            <a:pPr>
              <a:buNone/>
            </a:pPr>
            <a:endParaRPr lang="pt-BR" dirty="0" smtClean="0"/>
          </a:p>
          <a:p>
            <a:endParaRPr lang="en-US" dirty="0" smtClean="0"/>
          </a:p>
          <a:p>
            <a:r>
              <a:rPr lang="en-US" dirty="0" smtClean="0"/>
              <a:t>Se alergia a PENICILINA: </a:t>
            </a:r>
          </a:p>
          <a:p>
            <a:pPr>
              <a:buNone/>
            </a:pPr>
            <a:r>
              <a:rPr lang="en-US" dirty="0" smtClean="0"/>
              <a:t>Hipersensibilidade tipo I: levofloxacino</a:t>
            </a:r>
          </a:p>
          <a:p>
            <a:pPr>
              <a:buNone/>
            </a:pPr>
            <a:r>
              <a:rPr lang="en-US" dirty="0" smtClean="0"/>
              <a:t>Hipersensibildade outras: Cefixima ou  cefpodoxima + clindamicina)</a:t>
            </a:r>
          </a:p>
          <a:p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 adjuvante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DESCONGESTIONANTE:</a:t>
            </a:r>
          </a:p>
          <a:p>
            <a:pPr>
              <a:buFontTx/>
              <a:buChar char="-"/>
            </a:pPr>
            <a:r>
              <a:rPr lang="en-US" dirty="0" smtClean="0"/>
              <a:t>Pode induzir congestão rebote e inflamação.</a:t>
            </a:r>
          </a:p>
          <a:p>
            <a:pPr>
              <a:buFontTx/>
              <a:buChar char="-"/>
            </a:pPr>
            <a:r>
              <a:rPr lang="en-US" dirty="0" smtClean="0"/>
              <a:t>Os estudos enfocam nos efeitos adversos e o estudo em questão considera que eles podem proporcionar melhora dos sintomas por diminuir a viscosidade da secreção.</a:t>
            </a:r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Tratamento adjuvante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Antihistaminicos: sonolência, xerostomia, efeitos adversos. Pode deixar a secreção mais espessa. Pode ser útil se causa for alergica.</a:t>
            </a:r>
          </a:p>
          <a:p>
            <a:r>
              <a:rPr lang="en-US" dirty="0" smtClean="0"/>
              <a:t>Corticóides</a:t>
            </a:r>
            <a:r>
              <a:rPr lang="en-US" dirty="0" smtClean="0"/>
              <a:t>: melhora sintomática leve e menores efeitos colaterais em uso de curto prazo. Pode ser usado em coadjuvante em pacientes </a:t>
            </a:r>
            <a:r>
              <a:rPr lang="en-US" dirty="0" smtClean="0"/>
              <a:t>alérgicos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Complicações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Celulite periorbital, abcesso subperiosteal, celulite orbitária e abcesso.</a:t>
            </a:r>
          </a:p>
          <a:p>
            <a:endParaRPr lang="en-US" dirty="0" smtClean="0"/>
          </a:p>
          <a:p>
            <a:r>
              <a:rPr lang="en-US" dirty="0" smtClean="0"/>
              <a:t>Trombose de seio cavernoso, meningite e abcesso cerebral. Pensar em anaeróbios e </a:t>
            </a:r>
            <a:r>
              <a:rPr lang="en-US" i="1" dirty="0" smtClean="0"/>
              <a:t>S. aureus.</a:t>
            </a:r>
            <a:endParaRPr lang="pt-BR" i="1" dirty="0"/>
          </a:p>
        </p:txBody>
      </p:sp>
      <p:pic>
        <p:nvPicPr>
          <p:cNvPr id="4" name="Imagem 3" descr="celul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4286256"/>
            <a:ext cx="2283236" cy="2357430"/>
          </a:xfrm>
          <a:prstGeom prst="rect">
            <a:avLst/>
          </a:prstGeom>
        </p:spPr>
      </p:pic>
      <p:pic>
        <p:nvPicPr>
          <p:cNvPr id="5" name="Imagem 4" descr="trombose de seio cavernos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4214818"/>
            <a:ext cx="3092561" cy="25003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Complicações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pt-PT" dirty="0" smtClean="0"/>
              <a:t>Resultados que devem levar à consideração da extensão intracraniana incluem :</a:t>
            </a:r>
            <a:endParaRPr lang="pt-BR" dirty="0" smtClean="0"/>
          </a:p>
          <a:p>
            <a:pPr>
              <a:buNone/>
            </a:pPr>
            <a:r>
              <a:rPr lang="pt-PT" dirty="0" smtClean="0"/>
              <a:t> </a:t>
            </a:r>
            <a:endParaRPr lang="pt-BR" dirty="0" smtClean="0"/>
          </a:p>
          <a:p>
            <a:pPr>
              <a:buNone/>
            </a:pPr>
            <a:r>
              <a:rPr lang="pt-PT" dirty="0" smtClean="0"/>
              <a:t>A combinação de edema periorbital / orbital com dor de cabeça persistente e vômitos</a:t>
            </a:r>
            <a:endParaRPr lang="pt-BR" dirty="0" smtClean="0"/>
          </a:p>
          <a:p>
            <a:pPr>
              <a:buNone/>
            </a:pPr>
            <a:r>
              <a:rPr lang="pt-PT" dirty="0" smtClean="0"/>
              <a:t>Vômitos e dor de cabeça que requer internação hospitalar, particularmente em crianças mais velhas</a:t>
            </a:r>
            <a:endParaRPr lang="pt-BR" dirty="0" smtClean="0"/>
          </a:p>
          <a:p>
            <a:pPr>
              <a:buNone/>
            </a:pPr>
            <a:r>
              <a:rPr lang="pt-PT" dirty="0" smtClean="0"/>
              <a:t>Alteração do nível de consciência</a:t>
            </a:r>
            <a:endParaRPr lang="pt-BR" dirty="0" smtClean="0"/>
          </a:p>
          <a:p>
            <a:pPr>
              <a:buNone/>
            </a:pPr>
            <a:r>
              <a:rPr lang="pt-PT" dirty="0" smtClean="0"/>
              <a:t>Déficits neurológicos focais</a:t>
            </a:r>
            <a:endParaRPr lang="pt-BR" dirty="0" smtClean="0"/>
          </a:p>
          <a:p>
            <a:pPr>
              <a:buNone/>
            </a:pPr>
            <a:r>
              <a:rPr lang="pt-PT" dirty="0" smtClean="0"/>
              <a:t>Sinais de irritação meníngea</a:t>
            </a: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Complicações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64357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pt-PT" dirty="0" smtClean="0"/>
              <a:t>As manifestações clínicas específicas para as complicações orbitais e intracranianas das rinossinusites estão listados abaixo:</a:t>
            </a:r>
            <a:endParaRPr lang="pt-BR" dirty="0" smtClean="0"/>
          </a:p>
          <a:p>
            <a:pPr>
              <a:buNone/>
            </a:pPr>
            <a:r>
              <a:rPr lang="pt-PT" dirty="0" smtClean="0"/>
              <a:t> </a:t>
            </a:r>
            <a:endParaRPr lang="pt-BR" dirty="0" smtClean="0"/>
          </a:p>
          <a:p>
            <a:pPr>
              <a:buNone/>
            </a:pPr>
            <a:r>
              <a:rPr lang="pt-PT" dirty="0" smtClean="0"/>
              <a:t>Pré-septal (periorbital) celulite - complicação leve caracteriza-se por eritema e inchaço das pálpebras e área periorbital, não há proptose ou limitação de movimento dos olhos 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PT" dirty="0" smtClean="0"/>
              <a:t>Celulite orbitária - dor com o movimento dos olhos, inchaço da conjuntiva (quemose), proptose, limitação de movimentos dos olhos (oftalmoplegia), diplopia, perda de visão 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PT" dirty="0" smtClean="0"/>
              <a:t>Trombose do seio cavernoso séptico - ptose bilateral, proptose, oftalmoplegia, edema periorbital, dor de cabeça, alteração no estado mental (ver "trombose do seio dural fossa séptica")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PT" dirty="0" smtClean="0"/>
              <a:t>Meningite - Febre, dor de cabeça, rigidez de nuca, alteração do estado mental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PT" dirty="0" smtClean="0"/>
              <a:t>Osteomielite do osso frontal associada a um abscesso subperiosteal (Pott tumor inchado) - testa ou inchaço no couro cabeludo e ternura, dor de cabeça, fotofobia, febre, vômitos, letargia 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PT" dirty="0" smtClean="0"/>
              <a:t>Abscesso epidural - Papiledema, sinais neurológicos focais, cefaléia, letargia, náuseas, vómitos (ver "abscesso epidural", seção sobre "abscesso epidural intracraniana ')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PT" dirty="0" smtClean="0"/>
              <a:t>Abscesso subdural - Febre, dor de cabeça intensa, irritação meníngea, déficits neurológicos progressivos, convulsões, sinais de aumento da pressão intracraniana (papiledema, vômitos) </a:t>
            </a:r>
            <a:endParaRPr lang="pt-BR" dirty="0" smtClean="0"/>
          </a:p>
          <a:p>
            <a:pPr>
              <a:buNone/>
            </a:pPr>
            <a:endParaRPr lang="pt-PT" dirty="0" smtClean="0"/>
          </a:p>
          <a:p>
            <a:pPr>
              <a:buNone/>
            </a:pPr>
            <a:r>
              <a:rPr lang="pt-PT" dirty="0" smtClean="0"/>
              <a:t>Abscesso cerebral - Dor de cabeça, rigidez de nuca, alterações do estado mental, vômitos, déficits neurológicos focais, convulsões, déficits de nervos cranianos terceiro e sexto, papiledema (ver "Patogênese, manifestações clínicas e diagnóstico de abscesso cerebral")</a:t>
            </a: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Sinusite fungica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t-PT" dirty="0" smtClean="0"/>
              <a:t>Os fungos mais frequentemente implicados em causar rinossinusite invasoras são espécies de Aspergillus, Fusarium, o Mucorales e dematiáceos (marrom-preto).</a:t>
            </a:r>
          </a:p>
          <a:p>
            <a:r>
              <a:rPr lang="pt-PT" dirty="0" smtClean="0"/>
              <a:t>Pacientes com rinossinusite fúngica aguda geralmente presente agudamente com febre, dor facial, congestão nasal e epistaxe, e pode ter alterações na visão ou atividade mental. Dormência na região facial e diplopia pode ocorrer no ambiente de envolvimento de nervos cranianos. </a:t>
            </a:r>
          </a:p>
          <a:p>
            <a:r>
              <a:rPr lang="pt-PT" dirty="0" smtClean="0"/>
              <a:t>Tratamento - rinossinusite invasiva continua a ser uma infecção muito difíceis de curar, porque a maioria dos pacientes afetados são imunossuprimidos. Sinais e sintomas de rinossinusite invasivo no hospedeiro apropriado deve merecer tratamento antifúngico empírico com anfotericina B intravenosa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Brook I.</a:t>
            </a:r>
            <a:r>
              <a:rPr lang="pt-BR" dirty="0" smtClean="0"/>
              <a:t> Acute Sinusitis in Children</a:t>
            </a:r>
            <a:r>
              <a:rPr lang="en-US" dirty="0" smtClean="0"/>
              <a:t>. </a:t>
            </a:r>
            <a:r>
              <a:rPr lang="pt-BR" dirty="0" smtClean="0"/>
              <a:t>Pediatr Clin N Am 60 (2013) 409–424</a:t>
            </a:r>
          </a:p>
          <a:p>
            <a:r>
              <a:rPr lang="en-US" dirty="0" smtClean="0"/>
              <a:t>UpToDate, 2013 – sinusitis, fungic sinusite</a:t>
            </a:r>
            <a:endParaRPr lang="pt-BR" dirty="0" smtClean="0"/>
          </a:p>
          <a:p>
            <a:pPr>
              <a:buNone/>
            </a:pP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 descr="bom-dia-pessoas-lind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1606</TotalTime>
  <Words>1112</Words>
  <Application>Microsoft Office PowerPoint</Application>
  <PresentationFormat>Apresentação na tela (4:3)</PresentationFormat>
  <Paragraphs>176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Viagem</vt:lpstr>
      <vt:lpstr>Sinusite Brasília, 19 de outubro de 2013 www.paulomargotto.com.br de 2013   </vt:lpstr>
      <vt:lpstr>Cavidades paranasais</vt:lpstr>
      <vt:lpstr>cavidades paranasais</vt:lpstr>
      <vt:lpstr>Em resumo...</vt:lpstr>
      <vt:lpstr>FunÇÃo das cavidades paranasais</vt:lpstr>
      <vt:lpstr>Sinusite</vt:lpstr>
      <vt:lpstr>CLASSIFICAÇÃO:</vt:lpstr>
      <vt:lpstr>IVAS  versus rinossinusite bacteriana</vt:lpstr>
      <vt:lpstr>Apresentação do PowerPoint</vt:lpstr>
      <vt:lpstr>Apresentação do PowerPoint</vt:lpstr>
      <vt:lpstr>Etiologia</vt:lpstr>
      <vt:lpstr>Apresentação do PowerPoint</vt:lpstr>
      <vt:lpstr>fisiopatologia</vt:lpstr>
      <vt:lpstr>Fatores predisponentes</vt:lpstr>
      <vt:lpstr>DIAGNÓSTICO: </vt:lpstr>
      <vt:lpstr>Exames de imagem</vt:lpstr>
      <vt:lpstr>Raio x e tomografia computadorizada</vt:lpstr>
      <vt:lpstr>RAIO X</vt:lpstr>
      <vt:lpstr>Raio x + tc +rm</vt:lpstr>
      <vt:lpstr>tratamento</vt:lpstr>
      <vt:lpstr>Antibioticoterapia</vt:lpstr>
      <vt:lpstr>Antibioticoterapia</vt:lpstr>
      <vt:lpstr>Antibioticoterapia</vt:lpstr>
      <vt:lpstr>Tratamento adjuvante</vt:lpstr>
      <vt:lpstr>Tratamento adjuvante</vt:lpstr>
      <vt:lpstr>Complicações</vt:lpstr>
      <vt:lpstr>Complicações</vt:lpstr>
      <vt:lpstr>Complicações</vt:lpstr>
      <vt:lpstr>Sinusite fungica</vt:lpstr>
      <vt:lpstr>referências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Sinusite</dc:title>
  <dc:creator>Fabio</dc:creator>
  <cp:lastModifiedBy>PRM</cp:lastModifiedBy>
  <cp:revision>47</cp:revision>
  <dcterms:created xsi:type="dcterms:W3CDTF">2013-04-19T23:42:55Z</dcterms:created>
  <dcterms:modified xsi:type="dcterms:W3CDTF">2013-10-21T22:55:35Z</dcterms:modified>
</cp:coreProperties>
</file>