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6"/>
  </p:notesMasterIdLst>
  <p:sldIdLst>
    <p:sldId id="256" r:id="rId2"/>
    <p:sldId id="257" r:id="rId3"/>
    <p:sldId id="258" r:id="rId4"/>
    <p:sldId id="259" r:id="rId5"/>
    <p:sldId id="260" r:id="rId6"/>
    <p:sldId id="299" r:id="rId7"/>
    <p:sldId id="261" r:id="rId8"/>
    <p:sldId id="262" r:id="rId9"/>
    <p:sldId id="300" r:id="rId10"/>
    <p:sldId id="263" r:id="rId11"/>
    <p:sldId id="301" r:id="rId12"/>
    <p:sldId id="264" r:id="rId13"/>
    <p:sldId id="265" r:id="rId14"/>
    <p:sldId id="267" r:id="rId15"/>
    <p:sldId id="268" r:id="rId16"/>
    <p:sldId id="269" r:id="rId17"/>
    <p:sldId id="270" r:id="rId18"/>
    <p:sldId id="277" r:id="rId19"/>
    <p:sldId id="278" r:id="rId20"/>
    <p:sldId id="280" r:id="rId21"/>
    <p:sldId id="271" r:id="rId22"/>
    <p:sldId id="279" r:id="rId23"/>
    <p:sldId id="281" r:id="rId24"/>
    <p:sldId id="273" r:id="rId25"/>
    <p:sldId id="274" r:id="rId26"/>
    <p:sldId id="275" r:id="rId27"/>
    <p:sldId id="276" r:id="rId28"/>
    <p:sldId id="284" r:id="rId29"/>
    <p:sldId id="302" r:id="rId30"/>
    <p:sldId id="303" r:id="rId31"/>
    <p:sldId id="304" r:id="rId32"/>
    <p:sldId id="305" r:id="rId33"/>
    <p:sldId id="306" r:id="rId34"/>
    <p:sldId id="307" r:id="rId35"/>
    <p:sldId id="308" r:id="rId36"/>
    <p:sldId id="285" r:id="rId37"/>
    <p:sldId id="314" r:id="rId38"/>
    <p:sldId id="315" r:id="rId39"/>
    <p:sldId id="286" r:id="rId40"/>
    <p:sldId id="287" r:id="rId41"/>
    <p:sldId id="288" r:id="rId42"/>
    <p:sldId id="311" r:id="rId43"/>
    <p:sldId id="289" r:id="rId44"/>
    <p:sldId id="310" r:id="rId45"/>
    <p:sldId id="290" r:id="rId46"/>
    <p:sldId id="291" r:id="rId47"/>
    <p:sldId id="292" r:id="rId48"/>
    <p:sldId id="316" r:id="rId49"/>
    <p:sldId id="296" r:id="rId50"/>
    <p:sldId id="297" r:id="rId51"/>
    <p:sldId id="312" r:id="rId52"/>
    <p:sldId id="317" r:id="rId53"/>
    <p:sldId id="318" r:id="rId54"/>
    <p:sldId id="319" r:id="rId55"/>
    <p:sldId id="320" r:id="rId56"/>
    <p:sldId id="321" r:id="rId57"/>
    <p:sldId id="322" r:id="rId58"/>
    <p:sldId id="323" r:id="rId59"/>
    <p:sldId id="324" r:id="rId60"/>
    <p:sldId id="298" r:id="rId61"/>
    <p:sldId id="326" r:id="rId62"/>
    <p:sldId id="327" r:id="rId63"/>
    <p:sldId id="329" r:id="rId64"/>
    <p:sldId id="325" r:id="rId65"/>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402"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938E198-F2CB-4CBD-9D60-708105527BAF}" type="datetimeFigureOut">
              <a:rPr lang="pt-BR"/>
              <a:pPr>
                <a:defRPr/>
              </a:pPr>
              <a:t>19/02/2014</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AFFC4CFC-0999-4D70-970F-C762707A353F}" type="slidenum">
              <a:rPr lang="pt-BR"/>
              <a:pPr>
                <a:defRPr/>
              </a:pPr>
              <a:t>‹nº›</a:t>
            </a:fld>
            <a:endParaRPr lang="pt-BR"/>
          </a:p>
        </p:txBody>
      </p:sp>
    </p:spTree>
    <p:extLst>
      <p:ext uri="{BB962C8B-B14F-4D97-AF65-F5344CB8AC3E}">
        <p14:creationId xmlns:p14="http://schemas.microsoft.com/office/powerpoint/2010/main" val="13155468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1">
        <a:schemeClr val="bg2"/>
      </p:bgRef>
    </p:bg>
    <p:spTree>
      <p:nvGrpSpPr>
        <p:cNvPr id="1" name=""/>
        <p:cNvGrpSpPr/>
        <p:nvPr/>
      </p:nvGrpSpPr>
      <p:grpSpPr>
        <a:xfrm>
          <a:off x="0" y="0"/>
          <a:ext cx="0" cy="0"/>
          <a:chOff x="0" y="0"/>
          <a:chExt cx="0" cy="0"/>
        </a:xfrm>
      </p:grpSpPr>
      <p:sp>
        <p:nvSpPr>
          <p:cNvPr id="4" name="Retângulo 6"/>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9"/>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10"/>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Título 7"/>
          <p:cNvSpPr>
            <a:spLocks noGrp="1"/>
          </p:cNvSpPr>
          <p:nvPr>
            <p:ph type="ctrTitle"/>
          </p:nvPr>
        </p:nvSpPr>
        <p:spPr>
          <a:xfrm>
            <a:off x="2362200" y="4038600"/>
            <a:ext cx="6477000" cy="1828800"/>
          </a:xfrm>
        </p:spPr>
        <p:txBody>
          <a:bodyPr anchor="b"/>
          <a:lstStyle>
            <a:lvl1pPr>
              <a:defRPr cap="all" baseline="0"/>
            </a:lvl1pPr>
          </a:lstStyle>
          <a:p>
            <a:r>
              <a:rPr lang="pt-BR" smtClean="0"/>
              <a:t>Clique para editar o estilo do título mestre</a:t>
            </a:r>
            <a:endParaRPr lang="en-US"/>
          </a:p>
        </p:txBody>
      </p:sp>
      <p:sp>
        <p:nvSpPr>
          <p:cNvPr id="9" name="Subtítulo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7" name="Espaço Reservado para Data 27"/>
          <p:cNvSpPr>
            <a:spLocks noGrp="1"/>
          </p:cNvSpPr>
          <p:nvPr>
            <p:ph type="dt" sz="half" idx="10"/>
          </p:nvPr>
        </p:nvSpPr>
        <p:spPr>
          <a:xfrm>
            <a:off x="76200" y="6069013"/>
            <a:ext cx="2057400" cy="685800"/>
          </a:xfrm>
        </p:spPr>
        <p:txBody>
          <a:bodyPr>
            <a:noAutofit/>
          </a:bodyPr>
          <a:lstStyle>
            <a:lvl1pPr algn="ctr">
              <a:defRPr sz="2000">
                <a:solidFill>
                  <a:srgbClr val="FFFFFF"/>
                </a:solidFill>
              </a:defRPr>
            </a:lvl1pPr>
          </a:lstStyle>
          <a:p>
            <a:pPr>
              <a:defRPr/>
            </a:pPr>
            <a:fld id="{4579AA60-B44B-4CEA-B813-664E2EB5CBD7}" type="datetimeFigureOut">
              <a:rPr lang="pt-BR"/>
              <a:pPr>
                <a:defRPr/>
              </a:pPr>
              <a:t>19/02/2014</a:t>
            </a:fld>
            <a:endParaRPr lang="pt-BR"/>
          </a:p>
        </p:txBody>
      </p:sp>
      <p:sp>
        <p:nvSpPr>
          <p:cNvPr id="10" name="Espaço Reservado para Rodapé 16"/>
          <p:cNvSpPr>
            <a:spLocks noGrp="1"/>
          </p:cNvSpPr>
          <p:nvPr>
            <p:ph type="ftr" sz="quarter" idx="11"/>
          </p:nvPr>
        </p:nvSpPr>
        <p:spPr>
          <a:xfrm>
            <a:off x="2085975" y="236538"/>
            <a:ext cx="5867400" cy="365125"/>
          </a:xfrm>
        </p:spPr>
        <p:txBody>
          <a:bodyPr/>
          <a:lstStyle>
            <a:lvl1pPr algn="r">
              <a:defRPr>
                <a:solidFill>
                  <a:schemeClr val="tx2"/>
                </a:solidFill>
              </a:defRPr>
            </a:lvl1pPr>
          </a:lstStyle>
          <a:p>
            <a:pPr>
              <a:defRPr/>
            </a:pPr>
            <a:endParaRPr lang="pt-BR"/>
          </a:p>
        </p:txBody>
      </p:sp>
      <p:sp>
        <p:nvSpPr>
          <p:cNvPr id="11" name="Espaço Reservado para Número de Slide 28"/>
          <p:cNvSpPr>
            <a:spLocks noGrp="1"/>
          </p:cNvSpPr>
          <p:nvPr>
            <p:ph type="sldNum" sz="quarter" idx="12"/>
          </p:nvPr>
        </p:nvSpPr>
        <p:spPr>
          <a:xfrm>
            <a:off x="8001000" y="228600"/>
            <a:ext cx="838200" cy="381000"/>
          </a:xfrm>
        </p:spPr>
        <p:txBody>
          <a:bodyPr/>
          <a:lstStyle>
            <a:lvl1pPr>
              <a:defRPr>
                <a:solidFill>
                  <a:schemeClr val="tx2"/>
                </a:solidFill>
              </a:defRPr>
            </a:lvl1pPr>
          </a:lstStyle>
          <a:p>
            <a:pPr>
              <a:defRPr/>
            </a:pPr>
            <a:fld id="{A6EA20D2-79F4-4220-8227-AB14AC872A7C}"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612648" y="228600"/>
            <a:ext cx="8153400" cy="990600"/>
          </a:xfrm>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612648" y="1600200"/>
            <a:ext cx="8153400" cy="44958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DEB850EE-ADCF-4A5E-92B9-A7AFC29DBD85}" type="datetimeFigureOut">
              <a:rPr lang="pt-BR"/>
              <a:pPr>
                <a:defRPr/>
              </a:pPr>
              <a:t>19/02/2014</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EA0E64B0-47F0-45F0-89FB-DE752E1E33E3}"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3">
        <a:schemeClr val="bg1"/>
      </p:bgRef>
    </p:bg>
    <p:spTree>
      <p:nvGrpSpPr>
        <p:cNvPr id="1" name=""/>
        <p:cNvGrpSpPr/>
        <p:nvPr/>
      </p:nvGrpSpPr>
      <p:grpSpPr>
        <a:xfrm>
          <a:off x="0" y="0"/>
          <a:ext cx="0" cy="0"/>
          <a:chOff x="0" y="0"/>
          <a:chExt cx="0" cy="0"/>
        </a:xfrm>
      </p:grpSpPr>
      <p:sp>
        <p:nvSpPr>
          <p:cNvPr id="4" name="Retângulo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Espaço Reservado para Texto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 name="Título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pt-BR" smtClean="0"/>
              <a:t>Clique para editar o estilo do título mestre</a:t>
            </a:r>
            <a:endParaRPr lang="en-US"/>
          </a:p>
        </p:txBody>
      </p:sp>
      <p:sp>
        <p:nvSpPr>
          <p:cNvPr id="7" name="Espaço Reservado para Data 11"/>
          <p:cNvSpPr>
            <a:spLocks noGrp="1"/>
          </p:cNvSpPr>
          <p:nvPr>
            <p:ph type="dt" sz="half" idx="10"/>
          </p:nvPr>
        </p:nvSpPr>
        <p:spPr/>
        <p:txBody>
          <a:bodyPr/>
          <a:lstStyle>
            <a:lvl1pPr>
              <a:defRPr/>
            </a:lvl1pPr>
          </a:lstStyle>
          <a:p>
            <a:pPr>
              <a:defRPr/>
            </a:pPr>
            <a:fld id="{44067F34-6EBE-447F-AD86-C6CBFCE84F60}" type="datetimeFigureOut">
              <a:rPr lang="pt-BR"/>
              <a:pPr>
                <a:defRPr/>
              </a:pPr>
              <a:t>19/02/2014</a:t>
            </a:fld>
            <a:endParaRPr lang="pt-BR"/>
          </a:p>
        </p:txBody>
      </p:sp>
      <p:sp>
        <p:nvSpPr>
          <p:cNvPr id="8" name="Espaço Reservado para Número de Slide 12"/>
          <p:cNvSpPr>
            <a:spLocks noGrp="1"/>
          </p:cNvSpPr>
          <p:nvPr>
            <p:ph type="sldNum" sz="quarter" idx="11"/>
          </p:nvPr>
        </p:nvSpPr>
        <p:spPr>
          <a:xfrm>
            <a:off x="0" y="1752600"/>
            <a:ext cx="1295400" cy="701675"/>
          </a:xfrm>
        </p:spPr>
        <p:txBody>
          <a:bodyPr>
            <a:noAutofit/>
          </a:bodyPr>
          <a:lstStyle>
            <a:lvl1pPr>
              <a:defRPr sz="2400">
                <a:solidFill>
                  <a:srgbClr val="FFFFFF"/>
                </a:solidFill>
              </a:defRPr>
            </a:lvl1pPr>
          </a:lstStyle>
          <a:p>
            <a:pPr>
              <a:defRPr/>
            </a:pPr>
            <a:fld id="{4AF45987-131F-4546-8F19-49E1B51744A2}" type="slidenum">
              <a:rPr lang="pt-BR"/>
              <a:pPr>
                <a:defRPr/>
              </a:pPr>
              <a:t>‹nº›</a:t>
            </a:fld>
            <a:endParaRPr lang="pt-BR"/>
          </a:p>
        </p:txBody>
      </p:sp>
      <p:sp>
        <p:nvSpPr>
          <p:cNvPr id="9" name="Espaço Reservado para Rodapé 13"/>
          <p:cNvSpPr>
            <a:spLocks noGrp="1"/>
          </p:cNvSpPr>
          <p:nvPr>
            <p:ph type="ftr" sz="quarter" idx="12"/>
          </p:nvPr>
        </p:nvSpPr>
        <p:spPr/>
        <p:txBody>
          <a:bodyPr/>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9" name="Espaço Reservado para Conteúdo 8"/>
          <p:cNvSpPr>
            <a:spLocks noGrp="1"/>
          </p:cNvSpPr>
          <p:nvPr>
            <p:ph sz="quarter" idx="1"/>
          </p:nvPr>
        </p:nvSpPr>
        <p:spPr>
          <a:xfrm>
            <a:off x="609600" y="1589567"/>
            <a:ext cx="38862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844901" y="1589567"/>
            <a:ext cx="38862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7"/>
          <p:cNvSpPr>
            <a:spLocks noGrp="1"/>
          </p:cNvSpPr>
          <p:nvPr>
            <p:ph type="dt" sz="half" idx="10"/>
          </p:nvPr>
        </p:nvSpPr>
        <p:spPr/>
        <p:txBody>
          <a:bodyPr rtlCol="0"/>
          <a:lstStyle>
            <a:lvl1pPr>
              <a:defRPr/>
            </a:lvl1pPr>
          </a:lstStyle>
          <a:p>
            <a:pPr>
              <a:defRPr/>
            </a:pPr>
            <a:fld id="{C30CDEA6-015F-44DA-B8F0-182097E4A9F7}" type="datetimeFigureOut">
              <a:rPr lang="pt-BR"/>
              <a:pPr>
                <a:defRPr/>
              </a:pPr>
              <a:t>19/02/2014</a:t>
            </a:fld>
            <a:endParaRPr lang="pt-BR"/>
          </a:p>
        </p:txBody>
      </p:sp>
      <p:sp>
        <p:nvSpPr>
          <p:cNvPr id="6" name="Espaço Reservado para Número de Slide 9"/>
          <p:cNvSpPr>
            <a:spLocks noGrp="1"/>
          </p:cNvSpPr>
          <p:nvPr>
            <p:ph type="sldNum" sz="quarter" idx="11"/>
          </p:nvPr>
        </p:nvSpPr>
        <p:spPr/>
        <p:txBody>
          <a:bodyPr rtlCol="0"/>
          <a:lstStyle>
            <a:lvl1pPr>
              <a:defRPr/>
            </a:lvl1pPr>
          </a:lstStyle>
          <a:p>
            <a:pPr>
              <a:defRPr/>
            </a:pPr>
            <a:fld id="{29D74228-3F52-4855-835A-510BDD2A1222}" type="slidenum">
              <a:rPr lang="pt-BR"/>
              <a:pPr>
                <a:defRPr/>
              </a:pPr>
              <a:t>‹nº›</a:t>
            </a:fld>
            <a:endParaRPr lang="pt-BR"/>
          </a:p>
        </p:txBody>
      </p:sp>
      <p:sp>
        <p:nvSpPr>
          <p:cNvPr id="7" name="Espaço Reservado para Rodapé 11"/>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533400" y="273050"/>
            <a:ext cx="8153400" cy="869950"/>
          </a:xfrm>
        </p:spPr>
        <p:txBody>
          <a:bodyPr/>
          <a:lstStyle>
            <a:lvl1pPr>
              <a:defRPr/>
            </a:lvl1pPr>
          </a:lstStyle>
          <a:p>
            <a:r>
              <a:rPr lang="pt-BR" smtClean="0"/>
              <a:t>Clique para editar o estilo do título mestre</a:t>
            </a:r>
            <a:endParaRPr lang="en-US"/>
          </a:p>
        </p:txBody>
      </p:sp>
      <p:sp>
        <p:nvSpPr>
          <p:cNvPr id="11" name="Espaço Reservado para Conteúdo 10"/>
          <p:cNvSpPr>
            <a:spLocks noGrp="1"/>
          </p:cNvSpPr>
          <p:nvPr>
            <p:ph sz="quarter" idx="2"/>
          </p:nvPr>
        </p:nvSpPr>
        <p:spPr>
          <a:xfrm>
            <a:off x="609600" y="2438400"/>
            <a:ext cx="3886200" cy="35814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800600" y="2438400"/>
            <a:ext cx="3886200" cy="35814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6" name="Espaço Reservado para Texto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pt-BR" smtClean="0"/>
              <a:t>Clique para editar os estilos do texto mestre</a:t>
            </a:r>
          </a:p>
        </p:txBody>
      </p:sp>
      <p:sp>
        <p:nvSpPr>
          <p:cNvPr id="15" name="Espaço Reservado para Texto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pt-BR" smtClean="0"/>
              <a:t>Clique para editar os estilos do texto mestre</a:t>
            </a:r>
          </a:p>
        </p:txBody>
      </p:sp>
      <p:sp>
        <p:nvSpPr>
          <p:cNvPr id="7" name="Espaço Reservado para Data 9"/>
          <p:cNvSpPr>
            <a:spLocks noGrp="1"/>
          </p:cNvSpPr>
          <p:nvPr>
            <p:ph type="dt" sz="half" idx="10"/>
          </p:nvPr>
        </p:nvSpPr>
        <p:spPr/>
        <p:txBody>
          <a:bodyPr rtlCol="0"/>
          <a:lstStyle>
            <a:lvl1pPr>
              <a:defRPr/>
            </a:lvl1pPr>
          </a:lstStyle>
          <a:p>
            <a:pPr>
              <a:defRPr/>
            </a:pPr>
            <a:fld id="{201B4FA2-F7B5-4AE7-BBC4-F9666E94360E}" type="datetimeFigureOut">
              <a:rPr lang="pt-BR"/>
              <a:pPr>
                <a:defRPr/>
              </a:pPr>
              <a:t>19/02/2014</a:t>
            </a:fld>
            <a:endParaRPr lang="pt-BR"/>
          </a:p>
        </p:txBody>
      </p:sp>
      <p:sp>
        <p:nvSpPr>
          <p:cNvPr id="8" name="Espaço Reservado para Número de Slide 11"/>
          <p:cNvSpPr>
            <a:spLocks noGrp="1"/>
          </p:cNvSpPr>
          <p:nvPr>
            <p:ph type="sldNum" sz="quarter" idx="11"/>
          </p:nvPr>
        </p:nvSpPr>
        <p:spPr/>
        <p:txBody>
          <a:bodyPr rtlCol="0"/>
          <a:lstStyle>
            <a:lvl1pPr>
              <a:defRPr/>
            </a:lvl1pPr>
          </a:lstStyle>
          <a:p>
            <a:pPr>
              <a:defRPr/>
            </a:pPr>
            <a:fld id="{B5FFC6E1-5759-471A-8175-C777365A38FC}" type="slidenum">
              <a:rPr lang="pt-BR"/>
              <a:pPr>
                <a:defRPr/>
              </a:pPr>
              <a:t>‹nº›</a:t>
            </a:fld>
            <a:endParaRPr lang="pt-BR"/>
          </a:p>
        </p:txBody>
      </p:sp>
      <p:sp>
        <p:nvSpPr>
          <p:cNvPr id="9" name="Espaço Reservado para Rodapé 13"/>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13"/>
          <p:cNvSpPr>
            <a:spLocks noGrp="1"/>
          </p:cNvSpPr>
          <p:nvPr>
            <p:ph type="dt" sz="half" idx="10"/>
          </p:nvPr>
        </p:nvSpPr>
        <p:spPr/>
        <p:txBody>
          <a:bodyPr/>
          <a:lstStyle>
            <a:lvl1pPr>
              <a:defRPr/>
            </a:lvl1pPr>
          </a:lstStyle>
          <a:p>
            <a:pPr>
              <a:defRPr/>
            </a:pPr>
            <a:fld id="{179DCCC9-9C46-4E02-942B-249F7E6CC733}" type="datetimeFigureOut">
              <a:rPr lang="pt-BR"/>
              <a:pPr>
                <a:defRPr/>
              </a:pPr>
              <a:t>19/02/2014</a:t>
            </a:fld>
            <a:endParaRPr lang="pt-BR"/>
          </a:p>
        </p:txBody>
      </p:sp>
      <p:sp>
        <p:nvSpPr>
          <p:cNvPr id="4" name="Espaço Reservado para Rodapé 2"/>
          <p:cNvSpPr>
            <a:spLocks noGrp="1"/>
          </p:cNvSpPr>
          <p:nvPr>
            <p:ph type="ftr" sz="quarter" idx="11"/>
          </p:nvPr>
        </p:nvSpPr>
        <p:spPr/>
        <p:txBody>
          <a:bodyPr/>
          <a:lstStyle>
            <a:lvl1pPr>
              <a:defRPr/>
            </a:lvl1pPr>
          </a:lstStyle>
          <a:p>
            <a:pPr>
              <a:defRPr/>
            </a:pPr>
            <a:endParaRPr lang="pt-BR"/>
          </a:p>
        </p:txBody>
      </p:sp>
      <p:sp>
        <p:nvSpPr>
          <p:cNvPr id="5" name="Espaço Reservado para Número de Slide 22"/>
          <p:cNvSpPr>
            <a:spLocks noGrp="1"/>
          </p:cNvSpPr>
          <p:nvPr>
            <p:ph type="sldNum" sz="quarter" idx="12"/>
          </p:nvPr>
        </p:nvSpPr>
        <p:spPr/>
        <p:txBody>
          <a:bodyPr/>
          <a:lstStyle>
            <a:lvl1pPr>
              <a:defRPr/>
            </a:lvl1pPr>
          </a:lstStyle>
          <a:p>
            <a:pPr>
              <a:defRPr/>
            </a:pPr>
            <a:fld id="{2199DEE9-B79A-4AD6-9251-9EDDD17579CD}"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pPr>
              <a:defRPr/>
            </a:pPr>
            <a:fld id="{3A7AE801-3993-4F27-8FC4-2C2ED6F9EAAA}" type="datetimeFigureOut">
              <a:rPr lang="pt-BR"/>
              <a:pPr>
                <a:defRPr/>
              </a:pPr>
              <a:t>19/02/2014</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a:xfrm>
            <a:off x="0" y="6248400"/>
            <a:ext cx="533400" cy="381000"/>
          </a:xfrm>
        </p:spPr>
        <p:txBody>
          <a:bodyPr/>
          <a:lstStyle>
            <a:lvl1pPr>
              <a:defRPr>
                <a:solidFill>
                  <a:schemeClr val="tx2"/>
                </a:solidFill>
              </a:defRPr>
            </a:lvl1pPr>
          </a:lstStyle>
          <a:p>
            <a:pPr>
              <a:defRPr/>
            </a:pPr>
            <a:fld id="{54F9BAD0-BB65-460F-B30F-26D59069433B}"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3050"/>
            <a:ext cx="8077200" cy="869950"/>
          </a:xfrm>
        </p:spPr>
        <p:txBody>
          <a:bodyPr/>
          <a:lstStyle>
            <a:lvl1pPr algn="l">
              <a:buNone/>
              <a:defRPr sz="4400" b="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9" name="Espaço Reservado para Conteúdo 8"/>
          <p:cNvSpPr>
            <a:spLocks noGrp="1"/>
          </p:cNvSpPr>
          <p:nvPr>
            <p:ph sz="quarter" idx="1"/>
          </p:nvPr>
        </p:nvSpPr>
        <p:spPr>
          <a:xfrm>
            <a:off x="2362200" y="1752600"/>
            <a:ext cx="6400800" cy="44196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84F9F14C-42FB-4A2E-98BC-5BF07ED6D1A9}" type="datetimeFigureOut">
              <a:rPr lang="pt-BR"/>
              <a:pPr>
                <a:defRPr/>
              </a:pPr>
              <a:t>19/02/2014</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5BFFC70A-1CA9-428C-A4F3-D0B86C6806F2}"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3">
        <a:schemeClr val="bg2"/>
      </p:bgRef>
    </p:bg>
    <p:spTree>
      <p:nvGrpSpPr>
        <p:cNvPr id="1" name=""/>
        <p:cNvGrpSpPr/>
        <p:nvPr/>
      </p:nvGrpSpPr>
      <p:grpSpPr>
        <a:xfrm>
          <a:off x="0" y="0"/>
          <a:ext cx="0" cy="0"/>
          <a:chOff x="0" y="0"/>
          <a:chExt cx="0" cy="0"/>
        </a:xfrm>
      </p:grpSpPr>
      <p:sp>
        <p:nvSpPr>
          <p:cNvPr id="5" name="Retângulo 7"/>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8"/>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9"/>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tângulo 10"/>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Espaço Reservado para Texto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pt-BR" smtClean="0"/>
              <a:t>Clique para editar os estilos do texto mestre</a:t>
            </a:r>
          </a:p>
        </p:txBody>
      </p:sp>
      <p:sp>
        <p:nvSpPr>
          <p:cNvPr id="2" name="Título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9" name="Espaço Reservado para Data 11"/>
          <p:cNvSpPr>
            <a:spLocks noGrp="1"/>
          </p:cNvSpPr>
          <p:nvPr>
            <p:ph type="dt" sz="half" idx="10"/>
          </p:nvPr>
        </p:nvSpPr>
        <p:spPr>
          <a:xfrm>
            <a:off x="6248400" y="6248400"/>
            <a:ext cx="2667000" cy="365125"/>
          </a:xfrm>
        </p:spPr>
        <p:txBody>
          <a:bodyPr rtlCol="0"/>
          <a:lstStyle>
            <a:lvl1pPr>
              <a:defRPr/>
            </a:lvl1pPr>
          </a:lstStyle>
          <a:p>
            <a:pPr>
              <a:defRPr/>
            </a:pPr>
            <a:fld id="{C33980FB-7026-407C-8370-5079F15B4ECC}" type="datetimeFigureOut">
              <a:rPr lang="pt-BR"/>
              <a:pPr>
                <a:defRPr/>
              </a:pPr>
              <a:t>19/02/2014</a:t>
            </a:fld>
            <a:endParaRPr lang="pt-BR"/>
          </a:p>
        </p:txBody>
      </p:sp>
      <p:sp>
        <p:nvSpPr>
          <p:cNvPr id="10" name="Espaço Reservado para Número de Slide 12"/>
          <p:cNvSpPr>
            <a:spLocks noGrp="1"/>
          </p:cNvSpPr>
          <p:nvPr>
            <p:ph type="sldNum" sz="quarter" idx="11"/>
          </p:nvPr>
        </p:nvSpPr>
        <p:spPr>
          <a:xfrm>
            <a:off x="0" y="4667250"/>
            <a:ext cx="1447800" cy="663575"/>
          </a:xfrm>
        </p:spPr>
        <p:txBody>
          <a:bodyPr rtlCol="0"/>
          <a:lstStyle>
            <a:lvl1pPr>
              <a:defRPr sz="2800"/>
            </a:lvl1pPr>
          </a:lstStyle>
          <a:p>
            <a:pPr>
              <a:defRPr/>
            </a:pPr>
            <a:fld id="{0BF4EF38-1032-466F-BD45-A9477F10EBF5}" type="slidenum">
              <a:rPr lang="pt-BR"/>
              <a:pPr>
                <a:defRPr/>
              </a:pPr>
              <a:t>‹nº›</a:t>
            </a:fld>
            <a:endParaRPr lang="pt-BR"/>
          </a:p>
        </p:txBody>
      </p:sp>
      <p:sp>
        <p:nvSpPr>
          <p:cNvPr id="11" name="Espaço Reservado para Rodapé 13"/>
          <p:cNvSpPr>
            <a:spLocks noGrp="1"/>
          </p:cNvSpPr>
          <p:nvPr>
            <p:ph type="ftr" sz="quarter" idx="12"/>
          </p:nvPr>
        </p:nvSpPr>
        <p:spPr>
          <a:xfrm>
            <a:off x="1600200" y="6248400"/>
            <a:ext cx="4572000" cy="365125"/>
          </a:xfrm>
        </p:spPr>
        <p:txBody>
          <a:bodyPr rtlCol="0"/>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B1CBEB82-BAC0-4965-8F7A-F0713DF96BF5}" type="datetimeFigureOut">
              <a:rPr lang="pt-BR"/>
              <a:pPr>
                <a:defRPr/>
              </a:pPr>
              <a:t>19/02/2014</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2A9FF347-61A3-4945-91D8-EEAEE1570FBB}"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4" name="Retângulo 6"/>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ítulo Vertical 1"/>
          <p:cNvSpPr>
            <a:spLocks noGrp="1"/>
          </p:cNvSpPr>
          <p:nvPr>
            <p:ph type="title" orient="vert"/>
          </p:nvPr>
        </p:nvSpPr>
        <p:spPr>
          <a:xfrm>
            <a:off x="6553200" y="609600"/>
            <a:ext cx="2057400" cy="5516563"/>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609600"/>
            <a:ext cx="5562600" cy="551656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3"/>
          <p:cNvSpPr>
            <a:spLocks noGrp="1"/>
          </p:cNvSpPr>
          <p:nvPr>
            <p:ph type="dt" sz="half" idx="10"/>
          </p:nvPr>
        </p:nvSpPr>
        <p:spPr>
          <a:xfrm>
            <a:off x="6553200" y="6248400"/>
            <a:ext cx="2209800" cy="365125"/>
          </a:xfrm>
        </p:spPr>
        <p:txBody>
          <a:bodyPr/>
          <a:lstStyle>
            <a:lvl1pPr>
              <a:defRPr/>
            </a:lvl1pPr>
          </a:lstStyle>
          <a:p>
            <a:pPr>
              <a:defRPr/>
            </a:pPr>
            <a:fld id="{27CD94D2-CD4E-43BC-BBBF-03F871C8A428}" type="datetimeFigureOut">
              <a:rPr lang="pt-BR"/>
              <a:pPr>
                <a:defRPr/>
              </a:pPr>
              <a:t>19/02/2014</a:t>
            </a:fld>
            <a:endParaRPr lang="pt-BR"/>
          </a:p>
        </p:txBody>
      </p:sp>
      <p:sp>
        <p:nvSpPr>
          <p:cNvPr id="8" name="Espaço Reservado para Rodapé 4"/>
          <p:cNvSpPr>
            <a:spLocks noGrp="1"/>
          </p:cNvSpPr>
          <p:nvPr>
            <p:ph type="ftr" sz="quarter" idx="11"/>
          </p:nvPr>
        </p:nvSpPr>
        <p:spPr>
          <a:xfrm>
            <a:off x="457200" y="6248400"/>
            <a:ext cx="5573713" cy="365125"/>
          </a:xfrm>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a:xfrm rot="5400000">
            <a:off x="5989638" y="144462"/>
            <a:ext cx="533400" cy="244475"/>
          </a:xfrm>
        </p:spPr>
        <p:txBody>
          <a:bodyPr/>
          <a:lstStyle>
            <a:lvl1pPr>
              <a:defRPr/>
            </a:lvl1pPr>
          </a:lstStyle>
          <a:p>
            <a:pPr>
              <a:defRPr/>
            </a:pPr>
            <a:fld id="{39D690CD-DB39-4071-85E3-A4DDDC4115D7}"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D046500C-4556-4303-9B60-F20148BC5973}" type="datetimeFigureOut">
              <a:rPr lang="pt-BR"/>
              <a:pPr>
                <a:defRPr/>
              </a:pPr>
              <a:t>19/02/2014</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22"/>
          <p:cNvSpPr>
            <a:spLocks noGrp="1"/>
          </p:cNvSpPr>
          <p:nvPr>
            <p:ph type="sldNum" sz="quarter" idx="12"/>
          </p:nvPr>
        </p:nvSpPr>
        <p:spPr/>
        <p:txBody>
          <a:bodyPr/>
          <a:lstStyle>
            <a:lvl1pPr>
              <a:defRPr/>
            </a:lvl1pPr>
          </a:lstStyle>
          <a:p>
            <a:pPr>
              <a:defRPr/>
            </a:pPr>
            <a:fld id="{EFF5DD6F-E710-49A1-B127-27C65A14AC9D}"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endParaRPr lang="en-US" smtClean="0"/>
          </a:p>
        </p:txBody>
      </p:sp>
      <p:sp>
        <p:nvSpPr>
          <p:cNvPr id="1027" name="Espaço Reservado para Texto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a:off x="6096000" y="6248400"/>
            <a:ext cx="2667000" cy="365125"/>
          </a:xfrm>
          <a:prstGeom prst="rect">
            <a:avLst/>
          </a:prstGeom>
        </p:spPr>
        <p:txBody>
          <a:bodyPr vert="horz" anchor="ctr" anchorCtr="0"/>
          <a:lstStyle>
            <a:lvl1pPr algn="l" eaLnBrk="1" fontAlgn="auto" latinLnBrk="0" hangingPunct="1">
              <a:spcBef>
                <a:spcPts val="0"/>
              </a:spcBef>
              <a:spcAft>
                <a:spcPts val="0"/>
              </a:spcAft>
              <a:defRPr kumimoji="0" sz="1400">
                <a:solidFill>
                  <a:schemeClr val="tx2"/>
                </a:solidFill>
                <a:latin typeface="+mn-lt"/>
                <a:cs typeface="+mn-cs"/>
              </a:defRPr>
            </a:lvl1pPr>
          </a:lstStyle>
          <a:p>
            <a:pPr>
              <a:defRPr/>
            </a:pPr>
            <a:fld id="{FA379412-9753-4E82-854E-15A8A7C7D758}" type="datetimeFigureOut">
              <a:rPr lang="pt-BR"/>
              <a:pPr>
                <a:defRPr/>
              </a:pPr>
              <a:t>19/02/2014</a:t>
            </a:fld>
            <a:endParaRPr lang="pt-BR"/>
          </a:p>
        </p:txBody>
      </p:sp>
      <p:sp>
        <p:nvSpPr>
          <p:cNvPr id="3" name="Espaço Reservado para Rodapé 2"/>
          <p:cNvSpPr>
            <a:spLocks noGrp="1"/>
          </p:cNvSpPr>
          <p:nvPr>
            <p:ph type="ftr" sz="quarter" idx="3"/>
          </p:nvPr>
        </p:nvSpPr>
        <p:spPr>
          <a:xfrm>
            <a:off x="609600" y="6248400"/>
            <a:ext cx="5421313" cy="365125"/>
          </a:xfrm>
          <a:prstGeom prst="rect">
            <a:avLst/>
          </a:prstGeom>
        </p:spPr>
        <p:txBody>
          <a:bodyPr vert="horz" anchor="ctr"/>
          <a:lstStyle>
            <a:lvl1pPr algn="r" eaLnBrk="1" fontAlgn="auto" latinLnBrk="0" hangingPunct="1">
              <a:spcBef>
                <a:spcPts val="0"/>
              </a:spcBef>
              <a:spcAft>
                <a:spcPts val="0"/>
              </a:spcAft>
              <a:defRPr kumimoji="0" sz="1400">
                <a:solidFill>
                  <a:schemeClr val="tx2"/>
                </a:solidFill>
                <a:latin typeface="+mn-lt"/>
                <a:cs typeface="+mn-cs"/>
              </a:defRPr>
            </a:lvl1pPr>
          </a:lstStyle>
          <a:p>
            <a:pPr>
              <a:defRPr/>
            </a:pPr>
            <a:endParaRPr lang="pt-BR"/>
          </a:p>
        </p:txBody>
      </p:sp>
      <p:sp>
        <p:nvSpPr>
          <p:cNvPr id="7" name="Retângulo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tângulo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tângulo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 name="Espaço Reservado para Número de Slide 22"/>
          <p:cNvSpPr>
            <a:spLocks noGrp="1"/>
          </p:cNvSpPr>
          <p:nvPr>
            <p:ph type="sldNum" sz="quarter" idx="4"/>
          </p:nvPr>
        </p:nvSpPr>
        <p:spPr>
          <a:xfrm>
            <a:off x="0" y="1271588"/>
            <a:ext cx="533400" cy="244475"/>
          </a:xfrm>
          <a:prstGeom prst="rect">
            <a:avLst/>
          </a:prstGeom>
        </p:spPr>
        <p:txBody>
          <a:bodyPr vert="horz" anchor="ctr" anchorCtr="0">
            <a:normAutofit/>
          </a:bodyPr>
          <a:lstStyle>
            <a:lvl1pPr algn="ctr" eaLnBrk="1" fontAlgn="auto" latinLnBrk="0" hangingPunct="1">
              <a:spcBef>
                <a:spcPts val="0"/>
              </a:spcBef>
              <a:spcAft>
                <a:spcPts val="0"/>
              </a:spcAft>
              <a:defRPr kumimoji="0" sz="1400" b="1">
                <a:solidFill>
                  <a:srgbClr val="FFFFFF"/>
                </a:solidFill>
                <a:latin typeface="+mn-lt"/>
                <a:cs typeface="+mn-cs"/>
              </a:defRPr>
            </a:lvl1pPr>
          </a:lstStyle>
          <a:p>
            <a:pPr>
              <a:defRPr/>
            </a:pPr>
            <a:fld id="{20780DDA-26A7-49D9-830B-22B5C5B87A08}"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73" r:id="rId1"/>
    <p:sldLayoutId id="2147483672" r:id="rId2"/>
    <p:sldLayoutId id="2147483674" r:id="rId3"/>
    <p:sldLayoutId id="2147483675" r:id="rId4"/>
    <p:sldLayoutId id="2147483676" r:id="rId5"/>
    <p:sldLayoutId id="2147483671" r:id="rId6"/>
    <p:sldLayoutId id="2147483677" r:id="rId7"/>
    <p:sldLayoutId id="2147483670" r:id="rId8"/>
    <p:sldLayoutId id="2147483678" r:id="rId9"/>
    <p:sldLayoutId id="2147483669" r:id="rId10"/>
    <p:sldLayoutId id="2147483679" r:id="rId11"/>
    <p:sldLayoutId id="2147483668" r:id="rId12"/>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w Cen MT"/>
        </a:defRPr>
      </a:lvl2pPr>
      <a:lvl3pPr algn="l" rtl="0" eaLnBrk="0" fontAlgn="base" hangingPunct="0">
        <a:spcBef>
          <a:spcPct val="0"/>
        </a:spcBef>
        <a:spcAft>
          <a:spcPct val="0"/>
        </a:spcAft>
        <a:defRPr sz="4400">
          <a:solidFill>
            <a:schemeClr val="tx2"/>
          </a:solidFill>
          <a:latin typeface="Tw Cen MT"/>
        </a:defRPr>
      </a:lvl3pPr>
      <a:lvl4pPr algn="l" rtl="0" eaLnBrk="0" fontAlgn="base" hangingPunct="0">
        <a:spcBef>
          <a:spcPct val="0"/>
        </a:spcBef>
        <a:spcAft>
          <a:spcPct val="0"/>
        </a:spcAft>
        <a:defRPr sz="4400">
          <a:solidFill>
            <a:schemeClr val="tx2"/>
          </a:solidFill>
          <a:latin typeface="Tw Cen MT"/>
        </a:defRPr>
      </a:lvl4pPr>
      <a:lvl5pPr algn="l" rtl="0" eaLnBrk="0" fontAlgn="base" hangingPunct="0">
        <a:spcBef>
          <a:spcPct val="0"/>
        </a:spcBef>
        <a:spcAft>
          <a:spcPct val="0"/>
        </a:spcAft>
        <a:defRPr sz="4400">
          <a:solidFill>
            <a:schemeClr val="tx2"/>
          </a:solidFill>
          <a:latin typeface="Tw Cen MT"/>
        </a:defRPr>
      </a:lvl5pPr>
      <a:lvl6pPr marL="457200" algn="l" rtl="0" fontAlgn="base">
        <a:spcBef>
          <a:spcPct val="0"/>
        </a:spcBef>
        <a:spcAft>
          <a:spcPct val="0"/>
        </a:spcAft>
        <a:defRPr sz="4400">
          <a:solidFill>
            <a:schemeClr val="tx2"/>
          </a:solidFill>
          <a:latin typeface="Tw Cen MT"/>
        </a:defRPr>
      </a:lvl6pPr>
      <a:lvl7pPr marL="914400" algn="l" rtl="0" fontAlgn="base">
        <a:spcBef>
          <a:spcPct val="0"/>
        </a:spcBef>
        <a:spcAft>
          <a:spcPct val="0"/>
        </a:spcAft>
        <a:defRPr sz="4400">
          <a:solidFill>
            <a:schemeClr val="tx2"/>
          </a:solidFill>
          <a:latin typeface="Tw Cen MT"/>
        </a:defRPr>
      </a:lvl7pPr>
      <a:lvl8pPr marL="1371600" algn="l" rtl="0" fontAlgn="base">
        <a:spcBef>
          <a:spcPct val="0"/>
        </a:spcBef>
        <a:spcAft>
          <a:spcPct val="0"/>
        </a:spcAft>
        <a:defRPr sz="4400">
          <a:solidFill>
            <a:schemeClr val="tx2"/>
          </a:solidFill>
          <a:latin typeface="Tw Cen MT"/>
        </a:defRPr>
      </a:lvl8pPr>
      <a:lvl9pPr marL="1828800" algn="l" rtl="0" fontAlgn="base">
        <a:spcBef>
          <a:spcPct val="0"/>
        </a:spcBef>
        <a:spcAft>
          <a:spcPct val="0"/>
        </a:spcAft>
        <a:defRPr sz="4400">
          <a:solidFill>
            <a:schemeClr val="tx2"/>
          </a:solidFill>
          <a:latin typeface="Tw Cen MT"/>
        </a:defRPr>
      </a:lvl9pPr>
    </p:titleStyle>
    <p:bodyStyle>
      <a:lvl1pPr marL="319088" indent="-319088" algn="l" rtl="0" eaLnBrk="0" fontAlgn="base" hangingPunct="0">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C32D2E"/>
        </a:buClr>
        <a:buSzPct val="75000"/>
        <a:buFont typeface="Wingdings"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84AA33"/>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hyperlink" Target="http://www.paulomargotto.com.br/" TargetMode="Externa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3" Type="http://schemas.openxmlformats.org/officeDocument/2006/relationships/hyperlink" Target="http://www.google.com.br/url?sa=t&amp;rct=j&amp;q=&amp;esrc=s&amp;frm=1&amp;source=web&amp;cd=2&amp;cad=rja&amp;ved=0CDQQFjAB&amp;url=http://www.sigaa.ufrn.br/sigaa/verProducao?idProducao%3D1606%26key%3Db0323df650c804baed2892609f0fcdd1&amp;ei=rDYFU6SbIqXjsAT_noGACw&amp;usg=AFQjCNFO0PjM2Z8nTpfTesNuC6g_S2VTBA&amp;sig2=HrkneRcovMLzn_-6axrPng" TargetMode="External"/><Relationship Id="rId2" Type="http://schemas.openxmlformats.org/officeDocument/2006/relationships/hyperlink" Target="http://www.google.com.br/url?sa=t&amp;rct=j&amp;q=&amp;esrc=s&amp;frm=1&amp;source=web&amp;cd=1&amp;cad=rja&amp;ved=0CDAQFjAA&amp;url=http://www.scielo.br/scielo.php?pid%3DS1516-84842010000600002%26script%3Dsci_arttext&amp;ei=TDYFU43eLonMsQT7gYKAAw&amp;usg=AFQjCNHZFd3swnVe-BiqirQ1tdhsn9Q6YA&amp;sig2=ml9ONyg26nd_zu-ttyHYgA" TargetMode="Externa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hyperlink" Target="http://www.paulomargotto.com.br/documentos/Hiperbilirub-Neonat-2012.doc" TargetMode="External"/></Relationships>
</file>

<file path=ppt/slides/_rels/slide6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paulomargotto.com.br/documentos/Relacao_Bilirubina-albumina.ppt"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paulomargotto.com.br/documentos/Kernicterus_2008.ppt" TargetMode="Externa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6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www.paulomargotto.com.br/documentos/neuroimagemkernicterus.doc" TargetMode="Externa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hyperlink" Target="http://www.ncbi.nlm.nih.gov/pubmed/1568626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
          <p:cNvSpPr>
            <a:spLocks noGrp="1"/>
          </p:cNvSpPr>
          <p:nvPr>
            <p:ph type="ctrTitle"/>
          </p:nvPr>
        </p:nvSpPr>
        <p:spPr>
          <a:xfrm>
            <a:off x="1187450" y="3213100"/>
            <a:ext cx="7767638" cy="1857375"/>
          </a:xfrm>
        </p:spPr>
        <p:txBody>
          <a:bodyPr/>
          <a:lstStyle/>
          <a:p>
            <a:pPr algn="ctr" eaLnBrk="1" hangingPunct="1"/>
            <a:r>
              <a:rPr lang="pt-BR" sz="4000" b="1" cap="none" smtClean="0">
                <a:solidFill>
                  <a:schemeClr val="tx1"/>
                </a:solidFill>
              </a:rPr>
              <a:t>CASO CLÍNICO: Hiperbilirrubinemia (deficiência de glicose-6 fosfato desidrogenase)_</a:t>
            </a:r>
            <a:r>
              <a:rPr lang="pt-BR" sz="3600" cap="none" smtClean="0"/>
              <a:t/>
            </a:r>
            <a:br>
              <a:rPr lang="pt-BR" sz="3600" cap="none" smtClean="0"/>
            </a:br>
            <a:endParaRPr lang="pt-BR" sz="3600" cap="none" smtClean="0"/>
          </a:p>
        </p:txBody>
      </p:sp>
      <p:sp>
        <p:nvSpPr>
          <p:cNvPr id="15362" name="Subtítulo 2"/>
          <p:cNvSpPr>
            <a:spLocks noGrp="1"/>
          </p:cNvSpPr>
          <p:nvPr>
            <p:ph type="subTitle" idx="1"/>
          </p:nvPr>
        </p:nvSpPr>
        <p:spPr>
          <a:xfrm>
            <a:off x="142875" y="4365625"/>
            <a:ext cx="8924925" cy="1349375"/>
          </a:xfrm>
        </p:spPr>
        <p:txBody>
          <a:bodyPr/>
          <a:lstStyle/>
          <a:p>
            <a:pPr algn="ctr" eaLnBrk="1" hangingPunct="1">
              <a:lnSpc>
                <a:spcPct val="90000"/>
              </a:lnSpc>
            </a:pPr>
            <a:r>
              <a:rPr lang="pt-BR" sz="2400" smtClean="0"/>
              <a:t>Apresentação:  Nathália Arruda de Carvalho</a:t>
            </a:r>
          </a:p>
          <a:p>
            <a:pPr algn="ctr" eaLnBrk="1" hangingPunct="1">
              <a:lnSpc>
                <a:spcPct val="90000"/>
              </a:lnSpc>
            </a:pPr>
            <a:r>
              <a:rPr lang="pt-BR" sz="2400" smtClean="0"/>
              <a:t>Coordenação: Dra Márcia Pimentel</a:t>
            </a:r>
          </a:p>
          <a:p>
            <a:pPr algn="ctr" eaLnBrk="1" hangingPunct="1">
              <a:lnSpc>
                <a:spcPct val="90000"/>
              </a:lnSpc>
            </a:pPr>
            <a:r>
              <a:rPr lang="pt-BR" sz="2400" smtClean="0"/>
              <a:t>Internato de Pediatria – HRAS/HMIB</a:t>
            </a:r>
          </a:p>
        </p:txBody>
      </p:sp>
      <p:pic>
        <p:nvPicPr>
          <p:cNvPr id="15363" name="Imagem 3" descr="logo escs.jpg"/>
          <p:cNvPicPr>
            <a:picLocks noChangeAspect="1"/>
          </p:cNvPicPr>
          <p:nvPr/>
        </p:nvPicPr>
        <p:blipFill>
          <a:blip r:embed="rId2"/>
          <a:srcRect/>
          <a:stretch>
            <a:fillRect/>
          </a:stretch>
        </p:blipFill>
        <p:spPr bwMode="auto">
          <a:xfrm>
            <a:off x="0" y="1125538"/>
            <a:ext cx="1835150" cy="1593850"/>
          </a:xfrm>
          <a:prstGeom prst="rect">
            <a:avLst/>
          </a:prstGeom>
          <a:noFill/>
          <a:ln w="9525">
            <a:noFill/>
            <a:miter lim="800000"/>
            <a:headEnd/>
            <a:tailEnd/>
          </a:ln>
        </p:spPr>
      </p:pic>
      <p:pic>
        <p:nvPicPr>
          <p:cNvPr id="15364" name="Imagem 4" descr="bebe-9-meses.jpg"/>
          <p:cNvPicPr>
            <a:picLocks noChangeAspect="1"/>
          </p:cNvPicPr>
          <p:nvPr/>
        </p:nvPicPr>
        <p:blipFill>
          <a:blip r:embed="rId3"/>
          <a:srcRect/>
          <a:stretch>
            <a:fillRect/>
          </a:stretch>
        </p:blipFill>
        <p:spPr bwMode="auto">
          <a:xfrm>
            <a:off x="7043738" y="1052513"/>
            <a:ext cx="2100262" cy="1651000"/>
          </a:xfrm>
          <a:prstGeom prst="rect">
            <a:avLst/>
          </a:prstGeom>
          <a:noFill/>
          <a:ln w="9525">
            <a:noFill/>
            <a:miter lim="800000"/>
            <a:headEnd/>
            <a:tailEnd/>
          </a:ln>
        </p:spPr>
      </p:pic>
      <p:pic>
        <p:nvPicPr>
          <p:cNvPr id="15366" name="Picture 6" descr="dfsfdfsfds"/>
          <p:cNvPicPr>
            <a:picLocks noChangeAspect="1" noChangeArrowheads="1"/>
          </p:cNvPicPr>
          <p:nvPr/>
        </p:nvPicPr>
        <p:blipFill>
          <a:blip r:embed="rId4"/>
          <a:srcRect/>
          <a:stretch>
            <a:fillRect/>
          </a:stretch>
        </p:blipFill>
        <p:spPr bwMode="auto">
          <a:xfrm>
            <a:off x="0" y="0"/>
            <a:ext cx="9153525" cy="1125538"/>
          </a:xfrm>
          <a:prstGeom prst="rect">
            <a:avLst/>
          </a:prstGeom>
          <a:noFill/>
        </p:spPr>
      </p:pic>
      <p:sp>
        <p:nvSpPr>
          <p:cNvPr id="15367" name="Text Box 7"/>
          <p:cNvSpPr txBox="1">
            <a:spLocks noChangeArrowheads="1"/>
          </p:cNvSpPr>
          <p:nvPr/>
        </p:nvSpPr>
        <p:spPr bwMode="auto">
          <a:xfrm>
            <a:off x="2679700" y="5969000"/>
            <a:ext cx="3486150" cy="641350"/>
          </a:xfrm>
          <a:prstGeom prst="rect">
            <a:avLst/>
          </a:prstGeom>
          <a:noFill/>
          <a:ln w="9525">
            <a:noFill/>
            <a:miter lim="800000"/>
            <a:headEnd/>
            <a:tailEnd/>
          </a:ln>
          <a:effectLst/>
        </p:spPr>
        <p:txBody>
          <a:bodyPr wrap="none">
            <a:spAutoFit/>
          </a:bodyPr>
          <a:lstStyle/>
          <a:p>
            <a:r>
              <a:rPr lang="pt-BR">
                <a:hlinkClick r:id="rId5"/>
              </a:rPr>
              <a:t>www.paulomargotto.com.br</a:t>
            </a:r>
            <a:endParaRPr lang="pt-BR"/>
          </a:p>
          <a:p>
            <a:r>
              <a:rPr lang="pt-BR"/>
              <a:t>Brasília, 24 de fevereiro de 2014</a:t>
            </a:r>
          </a:p>
        </p:txBody>
      </p:sp>
      <p:pic>
        <p:nvPicPr>
          <p:cNvPr id="15368" name="Imagem 4" descr="images (1).jpg"/>
          <p:cNvPicPr>
            <a:picLocks noChangeAspect="1"/>
          </p:cNvPicPr>
          <p:nvPr/>
        </p:nvPicPr>
        <p:blipFill>
          <a:blip r:embed="rId6"/>
          <a:srcRect/>
          <a:stretch>
            <a:fillRect/>
          </a:stretch>
        </p:blipFill>
        <p:spPr bwMode="auto">
          <a:xfrm>
            <a:off x="0" y="4797425"/>
            <a:ext cx="1692275" cy="1125538"/>
          </a:xfrm>
          <a:prstGeom prst="rect">
            <a:avLst/>
          </a:prstGeom>
          <a:noFill/>
          <a:ln w="9525">
            <a:noFill/>
            <a:miter lim="800000"/>
            <a:headEnd/>
            <a:tailEnd/>
          </a:ln>
        </p:spPr>
      </p:pic>
      <p:pic>
        <p:nvPicPr>
          <p:cNvPr id="15369" name="Imagem 3" descr="images.jpg"/>
          <p:cNvPicPr>
            <a:picLocks noChangeAspect="1"/>
          </p:cNvPicPr>
          <p:nvPr/>
        </p:nvPicPr>
        <p:blipFill>
          <a:blip r:embed="rId7"/>
          <a:srcRect/>
          <a:stretch>
            <a:fillRect/>
          </a:stretch>
        </p:blipFill>
        <p:spPr bwMode="auto">
          <a:xfrm>
            <a:off x="7783513" y="4652963"/>
            <a:ext cx="1360487" cy="1343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3"/>
          <p:cNvSpPr>
            <a:spLocks noGrp="1"/>
          </p:cNvSpPr>
          <p:nvPr>
            <p:ph type="title"/>
          </p:nvPr>
        </p:nvSpPr>
        <p:spPr>
          <a:xfrm>
            <a:off x="539750" y="333375"/>
            <a:ext cx="8153400" cy="990600"/>
          </a:xfrm>
        </p:spPr>
        <p:txBody>
          <a:bodyPr/>
          <a:lstStyle/>
          <a:p>
            <a:pPr algn="ctr" eaLnBrk="1" hangingPunct="1"/>
            <a:r>
              <a:rPr lang="pt-BR" sz="4000" b="1" smtClean="0"/>
              <a:t>CASO CLÍNICO</a:t>
            </a:r>
          </a:p>
        </p:txBody>
      </p:sp>
      <p:sp>
        <p:nvSpPr>
          <p:cNvPr id="5" name="Espaço Reservado para Conteúdo 4"/>
          <p:cNvSpPr>
            <a:spLocks noGrp="1"/>
          </p:cNvSpPr>
          <p:nvPr>
            <p:ph sz="quarter" idx="1"/>
          </p:nvPr>
        </p:nvSpPr>
        <p:spPr>
          <a:xfrm>
            <a:off x="0" y="1571625"/>
            <a:ext cx="8858250" cy="5286375"/>
          </a:xfrm>
        </p:spPr>
        <p:txBody>
          <a:bodyPr>
            <a:normAutofit fontScale="40000" lnSpcReduction="20000"/>
          </a:bodyPr>
          <a:lstStyle/>
          <a:p>
            <a:pPr marL="320040" indent="-320040" eaLnBrk="1" fontAlgn="auto" hangingPunct="1">
              <a:spcAft>
                <a:spcPts val="0"/>
              </a:spcAft>
              <a:buFont typeface="Wingdings"/>
              <a:buChar char=""/>
              <a:defRPr/>
            </a:pPr>
            <a:r>
              <a:rPr lang="pt-BR" sz="7000" b="1" dirty="0" smtClean="0"/>
              <a:t>ADMISSÃO NA SALA DE PARTO – DADOS MATERNOS (29/12/13)</a:t>
            </a:r>
            <a:endParaRPr lang="pt-BR" sz="7000" dirty="0" smtClean="0"/>
          </a:p>
          <a:p>
            <a:pPr marL="320040" indent="-320040" eaLnBrk="1" fontAlgn="auto" hangingPunct="1">
              <a:spcAft>
                <a:spcPts val="0"/>
              </a:spcAft>
              <a:buFont typeface="Wingdings"/>
              <a:buNone/>
              <a:defRPr/>
            </a:pPr>
            <a:r>
              <a:rPr lang="pt-BR" sz="7000" dirty="0" smtClean="0"/>
              <a:t>   PMLA,  22 anos </a:t>
            </a:r>
            <a:br>
              <a:rPr lang="pt-BR" sz="7000" dirty="0" smtClean="0"/>
            </a:br>
            <a:r>
              <a:rPr lang="pt-BR" sz="7000" dirty="0" err="1" smtClean="0"/>
              <a:t>Tipagem</a:t>
            </a:r>
            <a:r>
              <a:rPr lang="pt-BR" sz="7000" dirty="0" smtClean="0"/>
              <a:t> sanguínea: A +</a:t>
            </a:r>
            <a:br>
              <a:rPr lang="pt-BR" sz="7000" dirty="0" smtClean="0"/>
            </a:br>
            <a:r>
              <a:rPr lang="pt-BR" sz="7000" dirty="0" err="1" smtClean="0"/>
              <a:t>Pré-natal</a:t>
            </a:r>
            <a:r>
              <a:rPr lang="pt-BR" sz="7000" dirty="0" smtClean="0"/>
              <a:t> (7 consultas): Iniciado no 5 ° mês</a:t>
            </a:r>
            <a:br>
              <a:rPr lang="pt-BR" sz="7000" dirty="0" smtClean="0"/>
            </a:br>
            <a:r>
              <a:rPr lang="pt-BR" sz="7000" dirty="0" smtClean="0"/>
              <a:t>G2 PN1 C0 A0</a:t>
            </a:r>
            <a:br>
              <a:rPr lang="pt-BR" sz="7000" dirty="0" smtClean="0"/>
            </a:br>
            <a:r>
              <a:rPr lang="pt-BR" sz="7000" dirty="0" smtClean="0"/>
              <a:t>IG: 39 semanas e 5 dias </a:t>
            </a:r>
            <a:br>
              <a:rPr lang="pt-BR" sz="7000" dirty="0" smtClean="0"/>
            </a:br>
            <a:r>
              <a:rPr lang="pt-BR" sz="7000" dirty="0" smtClean="0"/>
              <a:t>Tempo de bolsa rota: 30 minutos</a:t>
            </a:r>
            <a:br>
              <a:rPr lang="pt-BR" sz="7000" dirty="0" smtClean="0"/>
            </a:br>
            <a:r>
              <a:rPr lang="pt-BR" sz="7000" dirty="0" err="1" smtClean="0"/>
              <a:t>Intercorrências</a:t>
            </a:r>
            <a:r>
              <a:rPr lang="pt-BR" sz="7000" dirty="0" smtClean="0"/>
              <a:t> na gestação: ITU tratada há 2 meses.</a:t>
            </a:r>
            <a:br>
              <a:rPr lang="pt-BR" sz="7000" dirty="0" smtClean="0"/>
            </a:br>
            <a:r>
              <a:rPr lang="pt-BR" sz="7000" dirty="0" smtClean="0"/>
              <a:t>.</a:t>
            </a:r>
            <a:br>
              <a:rPr lang="pt-BR" sz="7000" dirty="0" smtClean="0"/>
            </a:br>
            <a:r>
              <a:rPr lang="pt-BR" sz="7000" dirty="0" smtClean="0"/>
              <a:t>SOROLOGIAS MATERNAS:</a:t>
            </a:r>
            <a:br>
              <a:rPr lang="pt-BR" sz="7000" dirty="0" smtClean="0"/>
            </a:br>
            <a:r>
              <a:rPr lang="pt-BR" sz="7000" dirty="0" smtClean="0"/>
              <a:t>HIV e VDRL de 2 e 3 trimestres não reagentes.</a:t>
            </a:r>
            <a:br>
              <a:rPr lang="pt-BR" sz="7000" dirty="0" smtClean="0"/>
            </a:br>
            <a:r>
              <a:rPr lang="pt-BR" sz="7000" dirty="0" smtClean="0"/>
              <a:t>.</a:t>
            </a:r>
          </a:p>
          <a:p>
            <a:pPr marL="320040" indent="-320040" eaLnBrk="1" fontAlgn="auto" hangingPunct="1">
              <a:spcAft>
                <a:spcPts val="0"/>
              </a:spcAft>
              <a:buFont typeface="Wingdings"/>
              <a:buNone/>
              <a:defRPr/>
            </a:pPr>
            <a:r>
              <a:rPr lang="pt-BR" sz="7000" dirty="0" smtClean="0"/>
              <a:t>   ANTECEDENTES:  Filho com deficiência de G6PD</a:t>
            </a:r>
            <a:r>
              <a:rPr lang="pt-BR" dirty="0" smtClean="0"/>
              <a:t/>
            </a:r>
            <a:br>
              <a:rPr lang="pt-BR" dirty="0" smtClean="0"/>
            </a:br>
            <a:endParaRPr lang="pt-B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
          <p:cNvSpPr>
            <a:spLocks noGrp="1"/>
          </p:cNvSpPr>
          <p:nvPr>
            <p:ph type="title"/>
          </p:nvPr>
        </p:nvSpPr>
        <p:spPr>
          <a:xfrm>
            <a:off x="612775" y="228600"/>
            <a:ext cx="8153400" cy="990600"/>
          </a:xfrm>
        </p:spPr>
        <p:txBody>
          <a:bodyPr/>
          <a:lstStyle/>
          <a:p>
            <a:pPr algn="ctr" eaLnBrk="1" hangingPunct="1"/>
            <a:r>
              <a:rPr lang="pt-BR" b="1" smtClean="0"/>
              <a:t>CASO CLÍNICO</a:t>
            </a:r>
          </a:p>
        </p:txBody>
      </p:sp>
      <p:sp>
        <p:nvSpPr>
          <p:cNvPr id="17410" name="Espaço Reservado para Conteúdo 2"/>
          <p:cNvSpPr>
            <a:spLocks noGrp="1"/>
          </p:cNvSpPr>
          <p:nvPr>
            <p:ph sz="quarter" idx="1"/>
          </p:nvPr>
        </p:nvSpPr>
        <p:spPr>
          <a:xfrm>
            <a:off x="142875" y="1500188"/>
            <a:ext cx="9001125" cy="5143500"/>
          </a:xfrm>
        </p:spPr>
        <p:txBody>
          <a:bodyPr/>
          <a:lstStyle/>
          <a:p>
            <a:pPr eaLnBrk="1" hangingPunct="1"/>
            <a:r>
              <a:rPr lang="pt-BR" sz="2800" b="1" smtClean="0"/>
              <a:t>DADOS DO PARTO:</a:t>
            </a:r>
            <a:r>
              <a:rPr lang="pt-BR" sz="2800" smtClean="0"/>
              <a:t> </a:t>
            </a:r>
            <a:br>
              <a:rPr lang="pt-BR" sz="2800" smtClean="0"/>
            </a:br>
            <a:r>
              <a:rPr lang="pt-BR" sz="2800" smtClean="0"/>
              <a:t>Data: 29/12/13</a:t>
            </a:r>
          </a:p>
          <a:p>
            <a:pPr eaLnBrk="1" hangingPunct="1">
              <a:buFont typeface="Wingdings" pitchFamily="2" charset="2"/>
              <a:buNone/>
            </a:pPr>
            <a:r>
              <a:rPr lang="pt-BR" sz="2800" smtClean="0"/>
              <a:t>   Tipo de Parto: vaginal </a:t>
            </a:r>
            <a:br>
              <a:rPr lang="pt-BR" sz="2800" smtClean="0"/>
            </a:br>
            <a:r>
              <a:rPr lang="pt-BR" sz="2800" smtClean="0"/>
              <a:t>Hora: 16:58h</a:t>
            </a:r>
            <a:br>
              <a:rPr lang="pt-BR" sz="2800" smtClean="0"/>
            </a:br>
            <a:r>
              <a:rPr lang="pt-BR" sz="2800" smtClean="0"/>
              <a:t>. </a:t>
            </a:r>
            <a:br>
              <a:rPr lang="pt-BR" sz="2800" smtClean="0"/>
            </a:br>
            <a:r>
              <a:rPr lang="pt-BR" sz="2800" b="1" smtClean="0"/>
              <a:t>EXAME FÍSICO DO RN:</a:t>
            </a:r>
            <a:r>
              <a:rPr lang="pt-BR" sz="2800" smtClean="0"/>
              <a:t> </a:t>
            </a:r>
            <a:br>
              <a:rPr lang="pt-BR" sz="2800" smtClean="0"/>
            </a:br>
            <a:r>
              <a:rPr lang="pt-BR" sz="2800" smtClean="0"/>
              <a:t>BEG, ativo, reativo, corado, hidratado, acianótico, anictérico, eupneico e chorou ao nascer.</a:t>
            </a:r>
            <a:br>
              <a:rPr lang="pt-BR" sz="2800" smtClean="0"/>
            </a:br>
            <a:r>
              <a:rPr lang="pt-BR" sz="2800" smtClean="0"/>
              <a:t>Exame segmentar sem alterações.</a:t>
            </a:r>
            <a:br>
              <a:rPr lang="pt-BR" sz="2800" smtClean="0"/>
            </a:br>
            <a:r>
              <a:rPr lang="pt-BR" sz="2800" smtClean="0"/>
              <a:t>.</a:t>
            </a:r>
            <a:br>
              <a:rPr lang="pt-BR" sz="2800" smtClean="0"/>
            </a:br>
            <a:r>
              <a:rPr lang="pt-BR" sz="2800" smtClean="0"/>
              <a:t>Não apresentou diurese na sala de parto.</a:t>
            </a:r>
            <a:br>
              <a:rPr lang="pt-BR" sz="2800" smtClean="0"/>
            </a:br>
            <a:r>
              <a:rPr lang="pt-BR" sz="2800" smtClean="0"/>
              <a:t>Eliminou mecônio na sala de parto.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a:xfrm>
            <a:off x="612775" y="228600"/>
            <a:ext cx="8153400" cy="990600"/>
          </a:xfrm>
        </p:spPr>
        <p:txBody>
          <a:bodyPr/>
          <a:lstStyle/>
          <a:p>
            <a:pPr algn="ctr" eaLnBrk="1" hangingPunct="1"/>
            <a:r>
              <a:rPr lang="pt-BR" b="1" smtClean="0"/>
              <a:t>CASO CLÍNICO</a:t>
            </a:r>
            <a:endParaRPr lang="pt-BR" smtClean="0"/>
          </a:p>
        </p:txBody>
      </p:sp>
      <p:sp>
        <p:nvSpPr>
          <p:cNvPr id="3" name="Espaço Reservado para Conteúdo 2"/>
          <p:cNvSpPr>
            <a:spLocks noGrp="1"/>
          </p:cNvSpPr>
          <p:nvPr>
            <p:ph sz="quarter" idx="1"/>
          </p:nvPr>
        </p:nvSpPr>
        <p:spPr>
          <a:xfrm>
            <a:off x="0" y="1600200"/>
            <a:ext cx="9001125" cy="5257800"/>
          </a:xfrm>
        </p:spPr>
        <p:txBody>
          <a:bodyPr>
            <a:normAutofit lnSpcReduction="10000"/>
          </a:bodyPr>
          <a:lstStyle/>
          <a:p>
            <a:pPr marL="320040" indent="-320040" eaLnBrk="1" fontAlgn="auto" hangingPunct="1">
              <a:spcAft>
                <a:spcPts val="0"/>
              </a:spcAft>
              <a:buFont typeface="Wingdings"/>
              <a:buChar char=""/>
              <a:defRPr/>
            </a:pPr>
            <a:r>
              <a:rPr lang="pt-BR" b="1" dirty="0" smtClean="0"/>
              <a:t>DADOS DO RN:</a:t>
            </a:r>
            <a:r>
              <a:rPr lang="pt-BR" dirty="0" smtClean="0"/>
              <a:t/>
            </a:r>
            <a:br>
              <a:rPr lang="pt-BR" dirty="0" smtClean="0"/>
            </a:br>
            <a:r>
              <a:rPr lang="pt-BR" dirty="0" smtClean="0"/>
              <a:t>Sexo: Masculino</a:t>
            </a:r>
            <a:br>
              <a:rPr lang="pt-BR" dirty="0" smtClean="0"/>
            </a:br>
            <a:r>
              <a:rPr lang="pt-BR" dirty="0" smtClean="0"/>
              <a:t>APGAR:  9 /9</a:t>
            </a:r>
            <a:br>
              <a:rPr lang="pt-BR" dirty="0" smtClean="0"/>
            </a:br>
            <a:r>
              <a:rPr lang="pt-BR" dirty="0" smtClean="0"/>
              <a:t>IG </a:t>
            </a:r>
            <a:r>
              <a:rPr lang="pt-BR" dirty="0" err="1" smtClean="0"/>
              <a:t>Capurro</a:t>
            </a:r>
            <a:r>
              <a:rPr lang="pt-BR" dirty="0" smtClean="0"/>
              <a:t>: 39semanas </a:t>
            </a:r>
            <a:br>
              <a:rPr lang="pt-BR" dirty="0" smtClean="0"/>
            </a:br>
            <a:r>
              <a:rPr lang="pt-BR" dirty="0" smtClean="0"/>
              <a:t>Reanimação: ( ) sim (x) não </a:t>
            </a:r>
            <a:br>
              <a:rPr lang="pt-BR" dirty="0" smtClean="0"/>
            </a:br>
            <a:r>
              <a:rPr lang="pt-BR" dirty="0" smtClean="0"/>
              <a:t>Peso: 2935g. </a:t>
            </a:r>
            <a:br>
              <a:rPr lang="pt-BR" dirty="0" smtClean="0"/>
            </a:br>
            <a:r>
              <a:rPr lang="pt-BR" dirty="0" smtClean="0"/>
              <a:t>Estatura: 45 cm.</a:t>
            </a:r>
            <a:br>
              <a:rPr lang="pt-BR" dirty="0" smtClean="0"/>
            </a:br>
            <a:r>
              <a:rPr lang="pt-BR" dirty="0" smtClean="0"/>
              <a:t>Perímetro Cefálico: 33,5 cm.</a:t>
            </a:r>
            <a:br>
              <a:rPr lang="pt-BR" dirty="0" smtClean="0"/>
            </a:br>
            <a:r>
              <a:rPr lang="pt-BR" dirty="0" smtClean="0"/>
              <a:t>.</a:t>
            </a:r>
            <a:br>
              <a:rPr lang="pt-BR" dirty="0" smtClean="0"/>
            </a:br>
            <a:r>
              <a:rPr lang="pt-BR" b="1" dirty="0" smtClean="0"/>
              <a:t>CLASSIFICAÇÃO DO RN</a:t>
            </a:r>
            <a:r>
              <a:rPr lang="pt-BR" dirty="0" smtClean="0"/>
              <a:t>: RN a termo + AIG</a:t>
            </a:r>
            <a:br>
              <a:rPr lang="pt-BR" dirty="0" smtClean="0"/>
            </a:br>
            <a:r>
              <a:rPr lang="pt-BR" dirty="0" smtClean="0"/>
              <a:t>.</a:t>
            </a:r>
            <a:br>
              <a:rPr lang="pt-BR" dirty="0" smtClean="0"/>
            </a:br>
            <a:r>
              <a:rPr lang="pt-BR" b="1" dirty="0" smtClean="0"/>
              <a:t>CONDUTA</a:t>
            </a:r>
            <a:r>
              <a:rPr lang="pt-BR" dirty="0" smtClean="0"/>
              <a:t>: Rotina de Sala de Parto + TS + </a:t>
            </a:r>
            <a:r>
              <a:rPr lang="pt-BR" dirty="0" err="1" smtClean="0"/>
              <a:t>Alcon</a:t>
            </a:r>
            <a:endParaRPr lang="pt-BR" dirty="0"/>
          </a:p>
        </p:txBody>
      </p:sp>
      <p:pic>
        <p:nvPicPr>
          <p:cNvPr id="18435" name="Imagem 3" descr="images.jpg"/>
          <p:cNvPicPr>
            <a:picLocks noChangeAspect="1"/>
          </p:cNvPicPr>
          <p:nvPr/>
        </p:nvPicPr>
        <p:blipFill>
          <a:blip r:embed="rId2"/>
          <a:srcRect/>
          <a:stretch>
            <a:fillRect/>
          </a:stretch>
        </p:blipFill>
        <p:spPr bwMode="auto">
          <a:xfrm>
            <a:off x="6588125" y="1916113"/>
            <a:ext cx="2152650" cy="2124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a:xfrm>
            <a:off x="612775" y="228600"/>
            <a:ext cx="8153400" cy="990600"/>
          </a:xfrm>
        </p:spPr>
        <p:txBody>
          <a:bodyPr/>
          <a:lstStyle/>
          <a:p>
            <a:pPr algn="ctr" eaLnBrk="1" hangingPunct="1"/>
            <a:r>
              <a:rPr lang="pt-BR" b="1" smtClean="0"/>
              <a:t>CASO CLÍNICO</a:t>
            </a:r>
            <a:endParaRPr lang="pt-BR" smtClean="0"/>
          </a:p>
        </p:txBody>
      </p:sp>
      <p:sp>
        <p:nvSpPr>
          <p:cNvPr id="19458" name="Espaço Reservado para Conteúdo 2"/>
          <p:cNvSpPr>
            <a:spLocks noGrp="1"/>
          </p:cNvSpPr>
          <p:nvPr>
            <p:ph sz="quarter" idx="1"/>
          </p:nvPr>
        </p:nvSpPr>
        <p:spPr>
          <a:xfrm>
            <a:off x="357188" y="1928813"/>
            <a:ext cx="8572500" cy="4786312"/>
          </a:xfrm>
        </p:spPr>
        <p:txBody>
          <a:bodyPr/>
          <a:lstStyle/>
          <a:p>
            <a:pPr eaLnBrk="1" hangingPunct="1"/>
            <a:r>
              <a:rPr lang="pt-BR" sz="4400" b="1" smtClean="0"/>
              <a:t>Dia 30/12/13 (20 horas de vida):</a:t>
            </a:r>
          </a:p>
          <a:p>
            <a:pPr eaLnBrk="1" hangingPunct="1"/>
            <a:r>
              <a:rPr lang="pt-BR" sz="4000" smtClean="0"/>
              <a:t>RN não apresentou intercorrências;</a:t>
            </a:r>
          </a:p>
          <a:p>
            <a:pPr eaLnBrk="1" hangingPunct="1"/>
            <a:r>
              <a:rPr lang="pt-BR" sz="4000" smtClean="0"/>
              <a:t>Exame segmentar sem alterações;</a:t>
            </a:r>
          </a:p>
          <a:p>
            <a:pPr eaLnBrk="1" hangingPunct="1"/>
            <a:r>
              <a:rPr lang="pt-BR" sz="4000" smtClean="0"/>
              <a:t>Mãe apresentando colostro, RN sugando o seio sem dificuldades;</a:t>
            </a:r>
          </a:p>
          <a:p>
            <a:pPr eaLnBrk="1" hangingPunct="1"/>
            <a:r>
              <a:rPr lang="pt-BR" sz="4000" smtClean="0"/>
              <a:t>Tipagem sanguínea do RN: O+</a:t>
            </a:r>
          </a:p>
          <a:p>
            <a:pPr eaLnBrk="1" hangingPunct="1">
              <a:buFont typeface="Wingdings" pitchFamily="2" charset="2"/>
              <a:buNone/>
            </a:pPr>
            <a:endParaRPr lang="pt-BR"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a:xfrm>
            <a:off x="611188" y="260350"/>
            <a:ext cx="8153400" cy="990600"/>
          </a:xfrm>
        </p:spPr>
        <p:txBody>
          <a:bodyPr/>
          <a:lstStyle/>
          <a:p>
            <a:pPr algn="ctr" eaLnBrk="1" hangingPunct="1"/>
            <a:r>
              <a:rPr lang="pt-BR" sz="5400" b="1" smtClean="0"/>
              <a:t>Caso Clínico</a:t>
            </a:r>
          </a:p>
        </p:txBody>
      </p:sp>
      <p:sp>
        <p:nvSpPr>
          <p:cNvPr id="20482" name="Espaço Reservado para Conteúdo 2"/>
          <p:cNvSpPr>
            <a:spLocks noGrp="1"/>
          </p:cNvSpPr>
          <p:nvPr>
            <p:ph sz="quarter" idx="1"/>
          </p:nvPr>
        </p:nvSpPr>
        <p:spPr>
          <a:xfrm>
            <a:off x="214313" y="1600200"/>
            <a:ext cx="8715375" cy="4972050"/>
          </a:xfrm>
        </p:spPr>
        <p:txBody>
          <a:bodyPr/>
          <a:lstStyle/>
          <a:p>
            <a:pPr eaLnBrk="1" hangingPunct="1"/>
            <a:r>
              <a:rPr lang="pt-BR" sz="3600" b="1" smtClean="0"/>
              <a:t>Dia 31/12/13 (48 horas de vida):</a:t>
            </a:r>
          </a:p>
          <a:p>
            <a:pPr eaLnBrk="1" hangingPunct="1"/>
            <a:r>
              <a:rPr lang="pt-BR" sz="3600" b="1" smtClean="0"/>
              <a:t> </a:t>
            </a:r>
            <a:r>
              <a:rPr lang="pt-BR" sz="3600" smtClean="0"/>
              <a:t>À coleta do teste do pezinho, enfermeira achou o RN ictérico (1+/4+ até Zona IV de Kramer);</a:t>
            </a:r>
          </a:p>
          <a:p>
            <a:pPr eaLnBrk="1" hangingPunct="1"/>
            <a:r>
              <a:rPr lang="pt-BR" sz="3600" smtClean="0"/>
              <a:t> Conduta:</a:t>
            </a:r>
            <a:br>
              <a:rPr lang="pt-BR" sz="3600" smtClean="0"/>
            </a:br>
            <a:r>
              <a:rPr lang="pt-BR" sz="3600" smtClean="0"/>
              <a:t>- Coletar Bilirrubinas e cobrar Coombs Direto.</a:t>
            </a:r>
            <a:br>
              <a:rPr lang="pt-BR" sz="3600" smtClean="0"/>
            </a:br>
            <a:r>
              <a:rPr lang="pt-BR" sz="3600" smtClean="0"/>
              <a:t>- Suspensa a alta hospitalar.</a:t>
            </a:r>
          </a:p>
          <a:p>
            <a:pPr eaLnBrk="1" hangingPunct="1"/>
            <a:endParaRPr lang="pt-BR"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a:xfrm>
            <a:off x="612775" y="228600"/>
            <a:ext cx="8153400" cy="990600"/>
          </a:xfrm>
        </p:spPr>
        <p:txBody>
          <a:bodyPr/>
          <a:lstStyle/>
          <a:p>
            <a:pPr algn="ctr" eaLnBrk="1" hangingPunct="1"/>
            <a:r>
              <a:rPr lang="pt-BR" b="1" smtClean="0"/>
              <a:t>CASO CLÍNICO</a:t>
            </a:r>
            <a:endParaRPr lang="pt-BR" smtClean="0"/>
          </a:p>
        </p:txBody>
      </p:sp>
      <p:sp>
        <p:nvSpPr>
          <p:cNvPr id="21506" name="Espaço Reservado para Conteúdo 2"/>
          <p:cNvSpPr>
            <a:spLocks noGrp="1"/>
          </p:cNvSpPr>
          <p:nvPr>
            <p:ph sz="quarter" idx="1"/>
          </p:nvPr>
        </p:nvSpPr>
        <p:spPr>
          <a:xfrm>
            <a:off x="0" y="1785938"/>
            <a:ext cx="9001125" cy="4714875"/>
          </a:xfrm>
        </p:spPr>
        <p:txBody>
          <a:bodyPr/>
          <a:lstStyle/>
          <a:p>
            <a:pPr eaLnBrk="1" hangingPunct="1"/>
            <a:r>
              <a:rPr lang="pt-BR" sz="3200" b="1" smtClean="0"/>
              <a:t>BILIRRUBINAS TOTAL E FRAÇÕES (31/12/13):</a:t>
            </a:r>
            <a:r>
              <a:rPr lang="pt-BR" sz="3200" smtClean="0"/>
              <a:t/>
            </a:r>
            <a:br>
              <a:rPr lang="pt-BR" sz="3200" smtClean="0"/>
            </a:br>
            <a:r>
              <a:rPr lang="pt-BR" sz="3200" b="1" smtClean="0">
                <a:solidFill>
                  <a:srgbClr val="FF3300"/>
                </a:solidFill>
              </a:rPr>
              <a:t>Bilirrubina Total : 20,99 mg/dL</a:t>
            </a:r>
            <a:r>
              <a:rPr lang="pt-BR" sz="3200" b="1" smtClean="0"/>
              <a:t> </a:t>
            </a:r>
            <a:r>
              <a:rPr lang="pt-BR" sz="3200" smtClean="0"/>
              <a:t>(0,20 - 1,00)</a:t>
            </a:r>
            <a:br>
              <a:rPr lang="pt-BR" sz="3200" smtClean="0"/>
            </a:br>
            <a:r>
              <a:rPr lang="pt-BR" sz="3200" smtClean="0"/>
              <a:t>Bilirrubina Direta : 0,56 mg/dL (0,00 - 0,20)</a:t>
            </a:r>
            <a:br>
              <a:rPr lang="pt-BR" sz="3200" smtClean="0"/>
            </a:br>
            <a:r>
              <a:rPr lang="pt-BR" sz="3200" smtClean="0"/>
              <a:t>Bilirrubina Indireta: 20,43 mg/dL (0,20 - 0,80)</a:t>
            </a:r>
            <a:br>
              <a:rPr lang="pt-BR" sz="3200" smtClean="0"/>
            </a:br>
            <a:r>
              <a:rPr lang="pt-BR" sz="3200" smtClean="0"/>
              <a:t>.</a:t>
            </a:r>
            <a:br>
              <a:rPr lang="pt-BR" sz="3200" smtClean="0"/>
            </a:br>
            <a:r>
              <a:rPr lang="pt-BR" sz="3200" b="1" smtClean="0"/>
              <a:t>Conduta:</a:t>
            </a:r>
          </a:p>
          <a:p>
            <a:pPr eaLnBrk="1" hangingPunct="1">
              <a:buFont typeface="Wingdings" pitchFamily="2" charset="2"/>
              <a:buNone/>
            </a:pPr>
            <a:r>
              <a:rPr lang="pt-BR" sz="3200" b="1" smtClean="0"/>
              <a:t>   </a:t>
            </a:r>
            <a:r>
              <a:rPr lang="pt-BR" sz="3200" smtClean="0"/>
              <a:t>Fototerapia;</a:t>
            </a:r>
          </a:p>
          <a:p>
            <a:pPr eaLnBrk="1" hangingPunct="1">
              <a:buFont typeface="Wingdings" pitchFamily="2" charset="2"/>
              <a:buNone/>
            </a:pPr>
            <a:r>
              <a:rPr lang="pt-BR" sz="3200" smtClean="0"/>
              <a:t>   Colher exames laboratoriais de controle após 6 horas.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a:xfrm>
            <a:off x="612775" y="228600"/>
            <a:ext cx="8153400" cy="990600"/>
          </a:xfrm>
        </p:spPr>
        <p:txBody>
          <a:bodyPr/>
          <a:lstStyle/>
          <a:p>
            <a:pPr algn="ctr" eaLnBrk="1" hangingPunct="1"/>
            <a:r>
              <a:rPr lang="pt-BR" b="1" smtClean="0"/>
              <a:t>CASO CLÍNICO</a:t>
            </a:r>
            <a:endParaRPr lang="pt-BR" smtClean="0"/>
          </a:p>
        </p:txBody>
      </p:sp>
      <p:sp>
        <p:nvSpPr>
          <p:cNvPr id="3" name="Espaço Reservado para Conteúdo 2"/>
          <p:cNvSpPr>
            <a:spLocks noGrp="1"/>
          </p:cNvSpPr>
          <p:nvPr>
            <p:ph sz="quarter" idx="1"/>
          </p:nvPr>
        </p:nvSpPr>
        <p:spPr>
          <a:xfrm>
            <a:off x="142875" y="1643063"/>
            <a:ext cx="8786813" cy="5072062"/>
          </a:xfrm>
        </p:spPr>
        <p:txBody>
          <a:bodyPr>
            <a:normAutofit/>
          </a:bodyPr>
          <a:lstStyle/>
          <a:p>
            <a:pPr eaLnBrk="1" hangingPunct="1">
              <a:lnSpc>
                <a:spcPct val="80000"/>
              </a:lnSpc>
            </a:pPr>
            <a:r>
              <a:rPr lang="pt-BR" sz="2800" b="1" smtClean="0"/>
              <a:t>Dia 01/01/14 (70 horas de vida):</a:t>
            </a:r>
            <a:r>
              <a:rPr lang="pt-BR" sz="1600" smtClean="0"/>
              <a:t/>
            </a:r>
            <a:br>
              <a:rPr lang="pt-BR" sz="1600" smtClean="0"/>
            </a:br>
            <a:r>
              <a:rPr lang="pt-BR" sz="2800" smtClean="0"/>
              <a:t>Está ativo, suga bem o seio materno.</a:t>
            </a:r>
            <a:br>
              <a:rPr lang="pt-BR" sz="2800" smtClean="0"/>
            </a:br>
            <a:r>
              <a:rPr lang="pt-BR" sz="2800" smtClean="0"/>
              <a:t>Pele com icterícia até zona IV de Kramer.</a:t>
            </a:r>
            <a:br>
              <a:rPr lang="pt-BR" sz="2800" smtClean="0"/>
            </a:br>
            <a:r>
              <a:rPr lang="pt-BR" sz="2800" smtClean="0"/>
              <a:t>Exames segmentar e neurológico normais. </a:t>
            </a:r>
            <a:r>
              <a:rPr lang="pt-BR" sz="1600" smtClean="0"/>
              <a:t/>
            </a:r>
            <a:br>
              <a:rPr lang="pt-BR" sz="1600" smtClean="0"/>
            </a:br>
            <a:endParaRPr lang="pt-BR" sz="1600" smtClean="0"/>
          </a:p>
          <a:p>
            <a:pPr eaLnBrk="1" hangingPunct="1">
              <a:lnSpc>
                <a:spcPct val="80000"/>
              </a:lnSpc>
            </a:pPr>
            <a:r>
              <a:rPr lang="pt-BR" sz="2800" b="1" smtClean="0"/>
              <a:t>Resultado de exames (controle após 6h):</a:t>
            </a:r>
            <a:r>
              <a:rPr lang="pt-BR" sz="1600" smtClean="0"/>
              <a:t/>
            </a:r>
            <a:br>
              <a:rPr lang="pt-BR" sz="1600" smtClean="0"/>
            </a:br>
            <a:r>
              <a:rPr lang="pt-BR" sz="2800" smtClean="0"/>
              <a:t>Hemácias: 5,14 x106/mm</a:t>
            </a:r>
            <a:br>
              <a:rPr lang="pt-BR" sz="2800" smtClean="0"/>
            </a:br>
            <a:r>
              <a:rPr lang="pt-BR" sz="2800" smtClean="0"/>
              <a:t>Hemoglobina: 17,8 g/dL </a:t>
            </a:r>
            <a:br>
              <a:rPr lang="pt-BR" sz="2800" smtClean="0"/>
            </a:br>
            <a:r>
              <a:rPr lang="pt-BR" sz="2800" smtClean="0"/>
              <a:t>Hematócrito: 49,5 %  </a:t>
            </a:r>
            <a:br>
              <a:rPr lang="pt-BR" sz="2800" smtClean="0"/>
            </a:br>
            <a:r>
              <a:rPr lang="pt-BR" sz="2800" smtClean="0"/>
              <a:t>R.D.W.: 17,4 % </a:t>
            </a:r>
            <a:br>
              <a:rPr lang="pt-BR" sz="2800" smtClean="0"/>
            </a:br>
            <a:r>
              <a:rPr lang="pt-BR" sz="2800" smtClean="0"/>
              <a:t>RETICULÓCITOS: 14,0 %</a:t>
            </a:r>
            <a:br>
              <a:rPr lang="pt-BR" sz="2800" smtClean="0"/>
            </a:br>
            <a:r>
              <a:rPr lang="pt-BR" sz="2800" b="1" smtClean="0">
                <a:solidFill>
                  <a:srgbClr val="FF3300"/>
                </a:solidFill>
              </a:rPr>
              <a:t>BT: 28,9 </a:t>
            </a:r>
            <a:r>
              <a:rPr lang="pt-BR" sz="2800" smtClean="0">
                <a:solidFill>
                  <a:srgbClr val="FF3300"/>
                </a:solidFill>
              </a:rPr>
              <a:t>/ BD: 0,66 / BI: 28,4</a:t>
            </a:r>
            <a:br>
              <a:rPr lang="pt-BR" sz="2800" smtClean="0">
                <a:solidFill>
                  <a:srgbClr val="FF3300"/>
                </a:solidFill>
              </a:rPr>
            </a:br>
            <a:r>
              <a:rPr lang="pt-BR" sz="2800" smtClean="0"/>
              <a:t>Proteína: 6,7</a:t>
            </a:r>
            <a:br>
              <a:rPr lang="pt-BR" sz="2800" smtClean="0"/>
            </a:br>
            <a:r>
              <a:rPr lang="pt-BR" sz="2800" b="1" smtClean="0">
                <a:solidFill>
                  <a:srgbClr val="0000FF"/>
                </a:solidFill>
              </a:rPr>
              <a:t>Albumina: 4,1</a:t>
            </a:r>
            <a:r>
              <a:rPr lang="pt-BR" sz="700" smtClean="0">
                <a:solidFill>
                  <a:srgbClr val="0000FF"/>
                </a:solidFill>
              </a:rPr>
              <a:t/>
            </a:r>
            <a:br>
              <a:rPr lang="pt-BR" sz="700" smtClean="0">
                <a:solidFill>
                  <a:srgbClr val="0000FF"/>
                </a:solidFill>
              </a:rPr>
            </a:br>
            <a:endParaRPr lang="pt-BR" sz="700" smtClean="0">
              <a:solidFill>
                <a:srgbClr val="0000FF"/>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a:xfrm>
            <a:off x="612775" y="228600"/>
            <a:ext cx="8153400" cy="990600"/>
          </a:xfrm>
        </p:spPr>
        <p:txBody>
          <a:bodyPr/>
          <a:lstStyle/>
          <a:p>
            <a:pPr algn="ctr" eaLnBrk="1" hangingPunct="1"/>
            <a:r>
              <a:rPr lang="pt-BR" sz="5400" b="1" smtClean="0"/>
              <a:t>Caso Clínico</a:t>
            </a:r>
          </a:p>
        </p:txBody>
      </p:sp>
      <p:sp>
        <p:nvSpPr>
          <p:cNvPr id="23554" name="Espaço Reservado para Conteúdo 2"/>
          <p:cNvSpPr>
            <a:spLocks noGrp="1"/>
          </p:cNvSpPr>
          <p:nvPr>
            <p:ph sz="quarter" idx="1"/>
          </p:nvPr>
        </p:nvSpPr>
        <p:spPr>
          <a:xfrm>
            <a:off x="285750" y="1600200"/>
            <a:ext cx="8572500" cy="5114925"/>
          </a:xfrm>
        </p:spPr>
        <p:txBody>
          <a:bodyPr/>
          <a:lstStyle/>
          <a:p>
            <a:pPr eaLnBrk="1" hangingPunct="1"/>
            <a:r>
              <a:rPr lang="pt-BR" sz="4000" b="1" smtClean="0">
                <a:solidFill>
                  <a:srgbClr val="000000"/>
                </a:solidFill>
              </a:rPr>
              <a:t>Conduta:</a:t>
            </a:r>
          </a:p>
          <a:p>
            <a:pPr eaLnBrk="1" hangingPunct="1"/>
            <a:r>
              <a:rPr lang="pt-BR" sz="3200" smtClean="0">
                <a:solidFill>
                  <a:srgbClr val="000000"/>
                </a:solidFill>
              </a:rPr>
              <a:t>Encaminhar à UTIN, obter acesso venoso, solicitar bolsa de sangue;</a:t>
            </a:r>
          </a:p>
          <a:p>
            <a:pPr eaLnBrk="1" hangingPunct="1"/>
            <a:r>
              <a:rPr lang="pt-BR" sz="3200" smtClean="0">
                <a:solidFill>
                  <a:srgbClr val="000000"/>
                </a:solidFill>
              </a:rPr>
              <a:t> Resgatar Teste de Coombs e colher amostra sangue para encaminhar à genética;</a:t>
            </a:r>
          </a:p>
          <a:p>
            <a:pPr eaLnBrk="1" hangingPunct="1"/>
            <a:r>
              <a:rPr lang="pt-BR" sz="3200" smtClean="0">
                <a:solidFill>
                  <a:srgbClr val="000000"/>
                </a:solidFill>
              </a:rPr>
              <a:t> Indicada </a:t>
            </a:r>
            <a:r>
              <a:rPr lang="pt-BR" sz="3200" smtClean="0">
                <a:solidFill>
                  <a:srgbClr val="FF3300"/>
                </a:solidFill>
              </a:rPr>
              <a:t>exsanguineotransfusão.</a:t>
            </a:r>
            <a:r>
              <a:rPr lang="pt-BR" sz="3200" smtClean="0">
                <a:solidFill>
                  <a:srgbClr val="000000"/>
                </a:solidFill>
              </a:rPr>
              <a:t> </a:t>
            </a:r>
            <a:endParaRPr lang="pt-BR" smtClean="0"/>
          </a:p>
          <a:p>
            <a:pPr eaLnBrk="1" hangingPunct="1"/>
            <a:endParaRPr lang="pt-BR"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a:xfrm>
            <a:off x="612775" y="228600"/>
            <a:ext cx="8153400" cy="990600"/>
          </a:xfrm>
        </p:spPr>
        <p:txBody>
          <a:bodyPr/>
          <a:lstStyle/>
          <a:p>
            <a:pPr algn="ctr" eaLnBrk="1" hangingPunct="1"/>
            <a:r>
              <a:rPr lang="pt-BR" b="1" smtClean="0"/>
              <a:t>CASO CLÍNICO</a:t>
            </a:r>
            <a:endParaRPr lang="pt-BR" smtClean="0"/>
          </a:p>
        </p:txBody>
      </p:sp>
      <p:sp>
        <p:nvSpPr>
          <p:cNvPr id="24578" name="Espaço Reservado para Conteúdo 2"/>
          <p:cNvSpPr>
            <a:spLocks noGrp="1"/>
          </p:cNvSpPr>
          <p:nvPr>
            <p:ph sz="quarter" idx="1"/>
          </p:nvPr>
        </p:nvSpPr>
        <p:spPr>
          <a:xfrm>
            <a:off x="357188" y="1600200"/>
            <a:ext cx="8408987" cy="5114925"/>
          </a:xfrm>
        </p:spPr>
        <p:txBody>
          <a:bodyPr/>
          <a:lstStyle/>
          <a:p>
            <a:pPr eaLnBrk="1" hangingPunct="1"/>
            <a:r>
              <a:rPr lang="pt-BR" sz="3600" b="1" smtClean="0"/>
              <a:t>Dia 01/01/14:</a:t>
            </a:r>
          </a:p>
          <a:p>
            <a:pPr eaLnBrk="1" hangingPunct="1"/>
            <a:r>
              <a:rPr lang="pt-BR" sz="3600" b="1" smtClean="0"/>
              <a:t> </a:t>
            </a:r>
            <a:r>
              <a:rPr lang="pt-BR" smtClean="0"/>
              <a:t>Realizado exsanguineotransfusão sem intercorrências;</a:t>
            </a:r>
          </a:p>
          <a:p>
            <a:pPr eaLnBrk="1" hangingPunct="1"/>
            <a:r>
              <a:rPr lang="pt-BR" smtClean="0"/>
              <a:t> SatO2 97 a 98%, FC ~120 durante todo o procedimento;</a:t>
            </a:r>
          </a:p>
          <a:p>
            <a:pPr eaLnBrk="1" hangingPunct="1"/>
            <a:r>
              <a:rPr lang="pt-BR" smtClean="0"/>
              <a:t>Volume de troca: não disponível no prontuário;</a:t>
            </a:r>
          </a:p>
          <a:p>
            <a:pPr eaLnBrk="1" hangingPunct="1"/>
            <a:r>
              <a:rPr lang="pt-BR" smtClean="0"/>
              <a:t>Início: 20:35h</a:t>
            </a:r>
            <a:br>
              <a:rPr lang="pt-BR" smtClean="0"/>
            </a:br>
            <a:r>
              <a:rPr lang="pt-BR" smtClean="0"/>
              <a:t>Término: 21:50h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a:xfrm>
            <a:off x="612775" y="228600"/>
            <a:ext cx="8153400" cy="990600"/>
          </a:xfrm>
        </p:spPr>
        <p:txBody>
          <a:bodyPr/>
          <a:lstStyle/>
          <a:p>
            <a:pPr algn="ctr" eaLnBrk="1" hangingPunct="1"/>
            <a:r>
              <a:rPr lang="pt-BR" sz="5400" b="1" smtClean="0"/>
              <a:t>Caso Clínico</a:t>
            </a:r>
          </a:p>
        </p:txBody>
      </p:sp>
      <p:sp>
        <p:nvSpPr>
          <p:cNvPr id="3" name="Espaço Reservado para Conteúdo 2"/>
          <p:cNvSpPr>
            <a:spLocks noGrp="1"/>
          </p:cNvSpPr>
          <p:nvPr>
            <p:ph sz="quarter" idx="1"/>
          </p:nvPr>
        </p:nvSpPr>
        <p:spPr>
          <a:xfrm>
            <a:off x="0" y="1714500"/>
            <a:ext cx="9001125" cy="5143500"/>
          </a:xfrm>
        </p:spPr>
        <p:txBody>
          <a:bodyPr>
            <a:normAutofit fontScale="55000" lnSpcReduction="20000"/>
          </a:bodyPr>
          <a:lstStyle/>
          <a:p>
            <a:pPr marL="320040" indent="-320040" eaLnBrk="1" fontAlgn="auto" hangingPunct="1">
              <a:spcAft>
                <a:spcPts val="0"/>
              </a:spcAft>
              <a:buFont typeface="Wingdings"/>
              <a:buChar char=""/>
              <a:defRPr/>
            </a:pPr>
            <a:r>
              <a:rPr lang="pt-BR" sz="5800" b="1" dirty="0" smtClean="0"/>
              <a:t>Dia 02/01/14 (6 horas após procedimento):</a:t>
            </a:r>
            <a:r>
              <a:rPr lang="pt-BR" sz="5800" dirty="0" smtClean="0"/>
              <a:t/>
            </a:r>
            <a:br>
              <a:rPr lang="pt-BR" sz="5800" dirty="0" smtClean="0"/>
            </a:br>
            <a:r>
              <a:rPr lang="pt-BR" sz="5800" dirty="0" smtClean="0"/>
              <a:t>Bilirrubina Total : </a:t>
            </a:r>
            <a:r>
              <a:rPr lang="pt-BR" sz="5800" b="1" dirty="0" smtClean="0"/>
              <a:t>13,42 </a:t>
            </a:r>
            <a:r>
              <a:rPr lang="pt-BR" sz="5800" b="1" dirty="0" err="1" smtClean="0"/>
              <a:t>mg</a:t>
            </a:r>
            <a:r>
              <a:rPr lang="pt-BR" sz="5800" b="1" dirty="0" smtClean="0"/>
              <a:t>/dL </a:t>
            </a:r>
            <a:r>
              <a:rPr lang="pt-BR" sz="5800" dirty="0" smtClean="0"/>
              <a:t>(0,20 - 1,00)</a:t>
            </a:r>
            <a:br>
              <a:rPr lang="pt-BR" sz="5800" dirty="0" smtClean="0"/>
            </a:br>
            <a:r>
              <a:rPr lang="pt-BR" sz="5800" dirty="0" smtClean="0"/>
              <a:t>Bilirrubina Direta : 0,58 </a:t>
            </a:r>
            <a:r>
              <a:rPr lang="pt-BR" sz="5800" dirty="0" err="1" smtClean="0"/>
              <a:t>mg</a:t>
            </a:r>
            <a:r>
              <a:rPr lang="pt-BR" sz="5800" dirty="0" smtClean="0"/>
              <a:t>/dL (0,00 - 0,20)</a:t>
            </a:r>
            <a:br>
              <a:rPr lang="pt-BR" sz="5800" dirty="0" smtClean="0"/>
            </a:br>
            <a:r>
              <a:rPr lang="pt-BR" sz="5800" dirty="0" smtClean="0"/>
              <a:t>Bilirrubina Indireta: 12,84 </a:t>
            </a:r>
            <a:r>
              <a:rPr lang="pt-BR" sz="5800" dirty="0" err="1" smtClean="0"/>
              <a:t>mg</a:t>
            </a:r>
            <a:r>
              <a:rPr lang="pt-BR" sz="5800" dirty="0" smtClean="0"/>
              <a:t>/dL (0,20 - 0,80)</a:t>
            </a:r>
          </a:p>
          <a:p>
            <a:pPr marL="320040" indent="-320040" eaLnBrk="1" fontAlgn="auto" hangingPunct="1">
              <a:spcAft>
                <a:spcPts val="0"/>
              </a:spcAft>
              <a:buFont typeface="Wingdings"/>
              <a:buNone/>
              <a:defRPr/>
            </a:pPr>
            <a:endParaRPr lang="pt-BR" sz="5800" dirty="0" smtClean="0"/>
          </a:p>
          <a:p>
            <a:pPr marL="320040" indent="-320040" eaLnBrk="1" fontAlgn="auto" hangingPunct="1">
              <a:spcAft>
                <a:spcPts val="0"/>
              </a:spcAft>
              <a:buFont typeface="Wingdings"/>
              <a:buChar char=""/>
              <a:defRPr/>
            </a:pPr>
            <a:r>
              <a:rPr lang="pt-BR" sz="5800" b="1" dirty="0" smtClean="0"/>
              <a:t>ERITROGRAMA </a:t>
            </a:r>
            <a:r>
              <a:rPr lang="pt-BR" sz="5800" dirty="0" smtClean="0"/>
              <a:t/>
            </a:r>
            <a:br>
              <a:rPr lang="pt-BR" sz="5800" dirty="0" smtClean="0"/>
            </a:br>
            <a:r>
              <a:rPr lang="pt-BR" sz="5800" dirty="0" smtClean="0"/>
              <a:t>Hemácias: 4,32 x106/mm3</a:t>
            </a:r>
            <a:br>
              <a:rPr lang="pt-BR" sz="5800" dirty="0" smtClean="0"/>
            </a:br>
            <a:r>
              <a:rPr lang="pt-BR" sz="5800" dirty="0" smtClean="0"/>
              <a:t>Hemoglobina: 12,5 g/dL (10,5 - 13,5)</a:t>
            </a:r>
            <a:br>
              <a:rPr lang="pt-BR" sz="5800" dirty="0" smtClean="0"/>
            </a:br>
            <a:r>
              <a:rPr lang="pt-BR" sz="5800" dirty="0" err="1" smtClean="0"/>
              <a:t>Hematócrito</a:t>
            </a:r>
            <a:r>
              <a:rPr lang="pt-BR" sz="5800" dirty="0" smtClean="0"/>
              <a:t>: 36,8 % (33,0 - 39,0)</a:t>
            </a:r>
            <a:br>
              <a:rPr lang="pt-BR" sz="5800" dirty="0" smtClean="0"/>
            </a:br>
            <a:r>
              <a:rPr lang="pt-BR" sz="5800" dirty="0" err="1" smtClean="0"/>
              <a:t>R.D.W.</a:t>
            </a:r>
            <a:r>
              <a:rPr lang="pt-BR" sz="5800" dirty="0" smtClean="0"/>
              <a:t>: 16,5 % (11,5 - 15,0)</a:t>
            </a:r>
            <a:br>
              <a:rPr lang="pt-BR" sz="5800" dirty="0" smtClean="0"/>
            </a:br>
            <a:r>
              <a:rPr lang="pt-BR" sz="5800" dirty="0" smtClean="0"/>
              <a:t>RETICULÓCITOS: 1,7 % (0,5 - 1,5) </a:t>
            </a:r>
            <a:br>
              <a:rPr lang="pt-BR" sz="5800" dirty="0" smtClean="0"/>
            </a:br>
            <a:r>
              <a:rPr lang="pt-BR" sz="3200" dirty="0" smtClean="0"/>
              <a:t/>
            </a:r>
            <a:br>
              <a:rPr lang="pt-BR" sz="3200" dirty="0" smtClean="0"/>
            </a:br>
            <a:endParaRPr lang="pt-BR" sz="3200" dirty="0" smtClean="0"/>
          </a:p>
          <a:p>
            <a:pPr marL="320040" indent="-320040" eaLnBrk="1" fontAlgn="auto" hangingPunct="1">
              <a:spcAft>
                <a:spcPts val="0"/>
              </a:spcAft>
              <a:buFont typeface="Wingdings"/>
              <a:buChar char=""/>
              <a:defRPr/>
            </a:pPr>
            <a:endParaRPr lang="pt-B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a:xfrm>
            <a:off x="612775" y="228600"/>
            <a:ext cx="8153400" cy="990600"/>
          </a:xfrm>
        </p:spPr>
        <p:txBody>
          <a:bodyPr/>
          <a:lstStyle/>
          <a:p>
            <a:pPr algn="ctr" eaLnBrk="1" hangingPunct="1"/>
            <a:r>
              <a:rPr lang="pt-BR" b="1" smtClean="0"/>
              <a:t>CASO CLÍNICO</a:t>
            </a:r>
            <a:endParaRPr lang="pt-BR" smtClean="0"/>
          </a:p>
        </p:txBody>
      </p:sp>
      <p:sp>
        <p:nvSpPr>
          <p:cNvPr id="3" name="Espaço Reservado para Conteúdo 2"/>
          <p:cNvSpPr>
            <a:spLocks noGrp="1"/>
          </p:cNvSpPr>
          <p:nvPr>
            <p:ph sz="quarter" idx="1"/>
          </p:nvPr>
        </p:nvSpPr>
        <p:spPr>
          <a:xfrm>
            <a:off x="142875" y="1714500"/>
            <a:ext cx="8786813" cy="5000625"/>
          </a:xfrm>
        </p:spPr>
        <p:txBody>
          <a:bodyPr>
            <a:normAutofit fontScale="40000" lnSpcReduction="20000"/>
          </a:bodyPr>
          <a:lstStyle/>
          <a:p>
            <a:pPr marL="320040" indent="-320040" eaLnBrk="1" fontAlgn="auto" hangingPunct="1">
              <a:spcAft>
                <a:spcPts val="0"/>
              </a:spcAft>
              <a:buFont typeface="Wingdings"/>
              <a:buChar char=""/>
              <a:defRPr/>
            </a:pPr>
            <a:r>
              <a:rPr lang="pt-BR" sz="11200" b="1" dirty="0" smtClean="0"/>
              <a:t>Dia 02/01/14:</a:t>
            </a:r>
          </a:p>
          <a:p>
            <a:pPr marL="320040" indent="-320040" eaLnBrk="1" fontAlgn="auto" hangingPunct="1">
              <a:spcAft>
                <a:spcPts val="0"/>
              </a:spcAft>
              <a:buFont typeface="Wingdings"/>
              <a:buNone/>
              <a:defRPr/>
            </a:pPr>
            <a:r>
              <a:rPr lang="pt-BR" b="1" dirty="0" smtClean="0"/>
              <a:t>            </a:t>
            </a:r>
            <a:endParaRPr lang="pt-BR" sz="7200" dirty="0" smtClean="0"/>
          </a:p>
          <a:p>
            <a:pPr marL="320040" indent="-320040" eaLnBrk="1" fontAlgn="auto" hangingPunct="1">
              <a:spcAft>
                <a:spcPts val="0"/>
              </a:spcAft>
              <a:buFont typeface="Wingdings"/>
              <a:buNone/>
              <a:defRPr/>
            </a:pPr>
            <a:r>
              <a:rPr lang="pt-BR" sz="7200" b="1" dirty="0" smtClean="0"/>
              <a:t>   Ao exame: </a:t>
            </a:r>
          </a:p>
          <a:p>
            <a:pPr marL="320040" indent="-320040" eaLnBrk="1" fontAlgn="auto" hangingPunct="1">
              <a:spcAft>
                <a:spcPts val="0"/>
              </a:spcAft>
              <a:buFont typeface="Wingdings"/>
              <a:buNone/>
              <a:defRPr/>
            </a:pPr>
            <a:r>
              <a:rPr lang="pt-BR" sz="7200" b="1" dirty="0" smtClean="0"/>
              <a:t>  </a:t>
            </a:r>
            <a:r>
              <a:rPr lang="pt-BR" sz="7200" dirty="0" smtClean="0"/>
              <a:t> Bebê bem ativo. </a:t>
            </a:r>
          </a:p>
          <a:p>
            <a:pPr marL="320040" indent="-320040" eaLnBrk="1" fontAlgn="auto" hangingPunct="1">
              <a:spcAft>
                <a:spcPts val="0"/>
              </a:spcAft>
              <a:buFont typeface="Wingdings"/>
              <a:buNone/>
              <a:defRPr/>
            </a:pPr>
            <a:r>
              <a:rPr lang="pt-BR" sz="7200" dirty="0" smtClean="0"/>
              <a:t>   Sugou forte o seio materno. </a:t>
            </a:r>
          </a:p>
          <a:p>
            <a:pPr marL="320040" indent="-320040" eaLnBrk="1" fontAlgn="auto" hangingPunct="1">
              <a:spcAft>
                <a:spcPts val="0"/>
              </a:spcAft>
              <a:buFont typeface="Wingdings"/>
              <a:buNone/>
              <a:defRPr/>
            </a:pPr>
            <a:r>
              <a:rPr lang="pt-BR" sz="7200" dirty="0" smtClean="0"/>
              <a:t>   </a:t>
            </a:r>
            <a:r>
              <a:rPr lang="pt-BR" sz="7200" dirty="0" err="1" smtClean="0"/>
              <a:t>Ictericia</a:t>
            </a:r>
            <a:r>
              <a:rPr lang="pt-BR" sz="7200" dirty="0" smtClean="0"/>
              <a:t> +2/+4, zona 2 de Kramer.</a:t>
            </a:r>
          </a:p>
          <a:p>
            <a:pPr marL="320040" indent="-320040" eaLnBrk="1" fontAlgn="auto" hangingPunct="1">
              <a:spcAft>
                <a:spcPts val="0"/>
              </a:spcAft>
              <a:buFont typeface="Wingdings"/>
              <a:buNone/>
              <a:defRPr/>
            </a:pPr>
            <a:r>
              <a:rPr lang="pt-BR" sz="7200" dirty="0" smtClean="0"/>
              <a:t>   Exame segmentar e neurológico normais.</a:t>
            </a:r>
            <a:br>
              <a:rPr lang="pt-BR" sz="7200" dirty="0" smtClean="0"/>
            </a:br>
            <a:endParaRPr lang="pt-BR" sz="7200" dirty="0" smtClean="0"/>
          </a:p>
          <a:p>
            <a:pPr marL="320040" indent="-320040" eaLnBrk="1" fontAlgn="auto" hangingPunct="1">
              <a:spcAft>
                <a:spcPts val="0"/>
              </a:spcAft>
              <a:buFont typeface="Wingdings"/>
              <a:buNone/>
              <a:defRPr/>
            </a:pPr>
            <a:r>
              <a:rPr lang="pt-BR" sz="7200" b="1" dirty="0" smtClean="0"/>
              <a:t>   Conduta:</a:t>
            </a:r>
            <a:r>
              <a:rPr lang="pt-BR" sz="7200" dirty="0" smtClean="0"/>
              <a:t> Colher controles conforme evolução clínica. </a:t>
            </a:r>
          </a:p>
          <a:p>
            <a:pPr marL="320040" indent="-320040" eaLnBrk="1" fontAlgn="auto" hangingPunct="1">
              <a:spcAft>
                <a:spcPts val="0"/>
              </a:spcAft>
              <a:buFont typeface="Wingdings"/>
              <a:buNone/>
              <a:defRPr/>
            </a:pPr>
            <a:r>
              <a:rPr lang="pt-BR" sz="7200" dirty="0" smtClean="0"/>
              <a:t>   Manter fototerapia.</a:t>
            </a:r>
            <a:endParaRPr lang="pt-BR" sz="72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a:xfrm>
            <a:off x="612775" y="228600"/>
            <a:ext cx="8153400" cy="990600"/>
          </a:xfrm>
        </p:spPr>
        <p:txBody>
          <a:bodyPr/>
          <a:lstStyle/>
          <a:p>
            <a:pPr algn="ctr" eaLnBrk="1" hangingPunct="1"/>
            <a:r>
              <a:rPr lang="pt-BR" b="1" smtClean="0"/>
              <a:t>CASO CLÍNICO</a:t>
            </a:r>
            <a:endParaRPr lang="pt-BR" smtClean="0"/>
          </a:p>
        </p:txBody>
      </p:sp>
      <p:sp>
        <p:nvSpPr>
          <p:cNvPr id="3" name="Espaço Reservado para Conteúdo 2"/>
          <p:cNvSpPr>
            <a:spLocks noGrp="1"/>
          </p:cNvSpPr>
          <p:nvPr>
            <p:ph sz="quarter" idx="1"/>
          </p:nvPr>
        </p:nvSpPr>
        <p:spPr>
          <a:xfrm>
            <a:off x="214313" y="1600200"/>
            <a:ext cx="8715375" cy="4900613"/>
          </a:xfrm>
        </p:spPr>
        <p:txBody>
          <a:bodyPr>
            <a:normAutofit fontScale="25000" lnSpcReduction="20000"/>
          </a:bodyPr>
          <a:lstStyle/>
          <a:p>
            <a:pPr marL="320040" indent="-320040" eaLnBrk="1" fontAlgn="auto" hangingPunct="1">
              <a:spcAft>
                <a:spcPts val="0"/>
              </a:spcAft>
              <a:buFont typeface="Wingdings"/>
              <a:buChar char=""/>
              <a:defRPr/>
            </a:pPr>
            <a:r>
              <a:rPr lang="pt-BR" sz="9600" b="1" dirty="0" smtClean="0"/>
              <a:t>Dia 03/01/14:</a:t>
            </a:r>
          </a:p>
          <a:p>
            <a:pPr marL="320040" indent="-320040" eaLnBrk="1" fontAlgn="auto" hangingPunct="1">
              <a:spcAft>
                <a:spcPts val="0"/>
              </a:spcAft>
              <a:buFont typeface="Wingdings"/>
              <a:buNone/>
              <a:defRPr/>
            </a:pPr>
            <a:r>
              <a:rPr lang="pt-BR" sz="9600" b="1" dirty="0" smtClean="0"/>
              <a:t>    Bilirrubina Total : 9,83 </a:t>
            </a:r>
            <a:r>
              <a:rPr lang="pt-BR" sz="9600" b="1" dirty="0" err="1" smtClean="0"/>
              <a:t>mg</a:t>
            </a:r>
            <a:r>
              <a:rPr lang="pt-BR" sz="9600" b="1" dirty="0" smtClean="0"/>
              <a:t>/dL </a:t>
            </a:r>
            <a:r>
              <a:rPr lang="pt-BR" sz="9600" dirty="0" smtClean="0"/>
              <a:t/>
            </a:r>
            <a:br>
              <a:rPr lang="pt-BR" sz="9600" dirty="0" smtClean="0"/>
            </a:br>
            <a:r>
              <a:rPr lang="pt-BR" sz="9600" dirty="0" smtClean="0"/>
              <a:t>Bilirrubina Direta : 0,28 </a:t>
            </a:r>
            <a:r>
              <a:rPr lang="pt-BR" sz="9600" dirty="0" err="1" smtClean="0"/>
              <a:t>mg</a:t>
            </a:r>
            <a:r>
              <a:rPr lang="pt-BR" sz="9600" dirty="0" smtClean="0"/>
              <a:t>/dL </a:t>
            </a:r>
            <a:br>
              <a:rPr lang="pt-BR" sz="9600" dirty="0" smtClean="0"/>
            </a:br>
            <a:r>
              <a:rPr lang="pt-BR" sz="9600" dirty="0" smtClean="0"/>
              <a:t>Bilirrubina Indireta: 9,55 </a:t>
            </a:r>
            <a:r>
              <a:rPr lang="pt-BR" sz="9600" dirty="0" err="1" smtClean="0"/>
              <a:t>mg</a:t>
            </a:r>
            <a:r>
              <a:rPr lang="pt-BR" sz="9600" dirty="0" smtClean="0"/>
              <a:t>/dL </a:t>
            </a:r>
            <a:br>
              <a:rPr lang="pt-BR" sz="9600" dirty="0" smtClean="0"/>
            </a:br>
            <a:r>
              <a:rPr lang="pt-BR" sz="9600" dirty="0" smtClean="0"/>
              <a:t/>
            </a:r>
            <a:br>
              <a:rPr lang="pt-BR" sz="9600" dirty="0" smtClean="0"/>
            </a:br>
            <a:r>
              <a:rPr lang="pt-BR" sz="9600" b="1" dirty="0" smtClean="0"/>
              <a:t>ERITROGRAMA</a:t>
            </a:r>
            <a:r>
              <a:rPr lang="pt-BR" sz="9600" dirty="0" smtClean="0"/>
              <a:t/>
            </a:r>
            <a:br>
              <a:rPr lang="pt-BR" sz="9600" dirty="0" smtClean="0"/>
            </a:br>
            <a:r>
              <a:rPr lang="pt-BR" sz="9600" dirty="0" smtClean="0"/>
              <a:t>Hemácias: 3,65 x106/mm3</a:t>
            </a:r>
            <a:br>
              <a:rPr lang="pt-BR" sz="9600" dirty="0" smtClean="0"/>
            </a:br>
            <a:r>
              <a:rPr lang="pt-BR" sz="9600" dirty="0" smtClean="0"/>
              <a:t>Hemoglobina: 10,8 g/dL </a:t>
            </a:r>
            <a:br>
              <a:rPr lang="pt-BR" sz="9600" dirty="0" smtClean="0"/>
            </a:br>
            <a:r>
              <a:rPr lang="pt-BR" sz="9600" dirty="0" err="1" smtClean="0"/>
              <a:t>Hematócrito</a:t>
            </a:r>
            <a:r>
              <a:rPr lang="pt-BR" sz="9600" dirty="0" smtClean="0"/>
              <a:t>: 30,5 %  </a:t>
            </a:r>
            <a:br>
              <a:rPr lang="pt-BR" sz="9600" dirty="0" smtClean="0"/>
            </a:br>
            <a:r>
              <a:rPr lang="pt-BR" sz="9600" dirty="0" err="1" smtClean="0"/>
              <a:t>R.D.W.</a:t>
            </a:r>
            <a:r>
              <a:rPr lang="pt-BR" sz="9600" dirty="0" smtClean="0"/>
              <a:t>: 16,1 % </a:t>
            </a:r>
            <a:br>
              <a:rPr lang="pt-BR" sz="9600" dirty="0" smtClean="0"/>
            </a:br>
            <a:r>
              <a:rPr lang="pt-BR" sz="9600" dirty="0" smtClean="0"/>
              <a:t/>
            </a:r>
            <a:br>
              <a:rPr lang="pt-BR" sz="9600" dirty="0" smtClean="0"/>
            </a:br>
            <a:r>
              <a:rPr lang="pt-BR" sz="9600" b="1" dirty="0" smtClean="0"/>
              <a:t>RETICULÓCITOS:</a:t>
            </a:r>
            <a:r>
              <a:rPr lang="pt-BR" sz="9600" dirty="0" smtClean="0"/>
              <a:t> 4,6 % (0,5 - 1,5)</a:t>
            </a:r>
          </a:p>
          <a:p>
            <a:pPr marL="320040" indent="-320040" eaLnBrk="1" fontAlgn="auto" hangingPunct="1">
              <a:spcAft>
                <a:spcPts val="0"/>
              </a:spcAft>
              <a:buFont typeface="Wingdings"/>
              <a:buNone/>
              <a:defRPr/>
            </a:pPr>
            <a:r>
              <a:rPr lang="pt-BR" sz="9600" b="1" dirty="0" smtClean="0"/>
              <a:t>   Conduta:  </a:t>
            </a:r>
            <a:r>
              <a:rPr lang="pt-BR" sz="9600" dirty="0" smtClean="0"/>
              <a:t>Suspendo fototerapia.</a:t>
            </a:r>
          </a:p>
          <a:p>
            <a:pPr marL="320040" indent="-320040" eaLnBrk="1" fontAlgn="auto" hangingPunct="1">
              <a:spcAft>
                <a:spcPts val="0"/>
              </a:spcAft>
              <a:buFont typeface="Wingdings"/>
              <a:buChar char=""/>
              <a:defRPr/>
            </a:pPr>
            <a:r>
              <a:rPr lang="pt-BR" sz="9600" b="1" dirty="0" smtClean="0"/>
              <a:t>Dia 04/01/14: </a:t>
            </a:r>
            <a:r>
              <a:rPr lang="pt-BR" sz="9600" dirty="0" err="1" smtClean="0"/>
              <a:t>Alcon</a:t>
            </a:r>
            <a:endParaRPr lang="pt-BR" sz="9600" dirty="0" smtClean="0"/>
          </a:p>
          <a:p>
            <a:pPr marL="320040" indent="-320040" eaLnBrk="1" fontAlgn="auto" hangingPunct="1">
              <a:spcAft>
                <a:spcPts val="0"/>
              </a:spcAft>
              <a:buFont typeface="Wingdings"/>
              <a:buChar char=""/>
              <a:defRPr/>
            </a:pPr>
            <a:r>
              <a:rPr lang="pt-BR" sz="9600" b="1" dirty="0" smtClean="0"/>
              <a:t>Dia 05/01/14: </a:t>
            </a:r>
            <a:r>
              <a:rPr lang="pt-BR" sz="9600" dirty="0" smtClean="0"/>
              <a:t>Alta hospitalar</a:t>
            </a:r>
          </a:p>
          <a:p>
            <a:pPr marL="320040" indent="-320040" eaLnBrk="1" fontAlgn="auto" hangingPunct="1">
              <a:spcAft>
                <a:spcPts val="0"/>
              </a:spcAft>
              <a:buFont typeface="Wingdings"/>
              <a:buNone/>
              <a:defRPr/>
            </a:pPr>
            <a:r>
              <a:rPr lang="pt-BR" dirty="0" smtClean="0"/>
              <a:t>     </a:t>
            </a:r>
            <a:endParaRPr lang="pt-B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ctrTitle"/>
          </p:nvPr>
        </p:nvSpPr>
        <p:spPr>
          <a:xfrm>
            <a:off x="1357313" y="785813"/>
            <a:ext cx="7786687" cy="3071812"/>
          </a:xfrm>
        </p:spPr>
        <p:txBody>
          <a:bodyPr/>
          <a:lstStyle/>
          <a:p>
            <a:pPr algn="ctr" eaLnBrk="1" hangingPunct="1"/>
            <a:r>
              <a:rPr lang="pt-BR" sz="8800" b="1" cap="none" smtClean="0"/>
              <a:t>     </a:t>
            </a:r>
            <a:br>
              <a:rPr lang="pt-BR" sz="8800" b="1" cap="none" smtClean="0"/>
            </a:br>
            <a:r>
              <a:rPr lang="pt-BR" sz="8800" b="1" cap="none" smtClean="0"/>
              <a:t>Discussão</a:t>
            </a:r>
            <a:br>
              <a:rPr lang="pt-BR" sz="8800" b="1" cap="none" smtClean="0"/>
            </a:br>
            <a:r>
              <a:rPr lang="pt-BR" sz="6600" b="1" cap="none" smtClean="0"/>
              <a:t>ICTERÍCIA</a:t>
            </a:r>
            <a:br>
              <a:rPr lang="pt-BR" sz="6600" b="1" cap="none" smtClean="0"/>
            </a:br>
            <a:r>
              <a:rPr lang="pt-BR" sz="6600" b="1" cap="none" smtClean="0"/>
              <a:t>NEONATAL</a:t>
            </a:r>
          </a:p>
        </p:txBody>
      </p:sp>
      <p:pic>
        <p:nvPicPr>
          <p:cNvPr id="28676" name="Imagem 4" descr="images (1).jpg"/>
          <p:cNvPicPr>
            <a:picLocks noChangeAspect="1"/>
          </p:cNvPicPr>
          <p:nvPr/>
        </p:nvPicPr>
        <p:blipFill>
          <a:blip r:embed="rId2"/>
          <a:srcRect/>
          <a:stretch>
            <a:fillRect/>
          </a:stretch>
        </p:blipFill>
        <p:spPr bwMode="auto">
          <a:xfrm>
            <a:off x="107950" y="2492375"/>
            <a:ext cx="2619375" cy="1743075"/>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a:spLocks noGrp="1"/>
          </p:cNvSpPr>
          <p:nvPr>
            <p:ph type="title"/>
          </p:nvPr>
        </p:nvSpPr>
        <p:spPr>
          <a:xfrm>
            <a:off x="612775" y="228600"/>
            <a:ext cx="8153400" cy="990600"/>
          </a:xfrm>
        </p:spPr>
        <p:txBody>
          <a:bodyPr/>
          <a:lstStyle/>
          <a:p>
            <a:pPr algn="ctr" eaLnBrk="1" hangingPunct="1"/>
            <a:r>
              <a:rPr lang="pt-BR" b="1" smtClean="0"/>
              <a:t>DEFINIÇÃO</a:t>
            </a:r>
          </a:p>
        </p:txBody>
      </p:sp>
      <p:sp>
        <p:nvSpPr>
          <p:cNvPr id="29698" name="Espaço Reservado para Conteúdo 2"/>
          <p:cNvSpPr>
            <a:spLocks noGrp="1"/>
          </p:cNvSpPr>
          <p:nvPr>
            <p:ph sz="quarter" idx="1"/>
          </p:nvPr>
        </p:nvSpPr>
        <p:spPr>
          <a:xfrm>
            <a:off x="0" y="1785938"/>
            <a:ext cx="9144000" cy="4883150"/>
          </a:xfrm>
        </p:spPr>
        <p:txBody>
          <a:bodyPr/>
          <a:lstStyle/>
          <a:p>
            <a:pPr eaLnBrk="1" hangingPunct="1"/>
            <a:r>
              <a:rPr lang="pt-BR" smtClean="0"/>
              <a:t>“Coloração amarelada da pele, mucosas e escleróticas devido a uma elevação da concentração de bilirrubinas séricas que surge em decorrência da incapacidade do fígado em conjugar toda bilirrubina produzida”.</a:t>
            </a:r>
          </a:p>
          <a:p>
            <a:pPr eaLnBrk="1" hangingPunct="1"/>
            <a:r>
              <a:rPr lang="pt-BR" smtClean="0"/>
              <a:t>Apresenta etiologias diversas, sendo a manifestação clínica mais freqüente do período neonatal;</a:t>
            </a:r>
          </a:p>
          <a:p>
            <a:pPr eaLnBrk="1" hangingPunct="1"/>
            <a:r>
              <a:rPr lang="pt-BR" smtClean="0"/>
              <a:t> Conseqüências podem ser graves uma vez que pode levar a lesão SNC. </a:t>
            </a:r>
          </a:p>
          <a:p>
            <a:pPr eaLnBrk="1" hangingPunct="1"/>
            <a:endParaRPr lang="pt-BR"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a:spLocks noGrp="1"/>
          </p:cNvSpPr>
          <p:nvPr>
            <p:ph type="title"/>
          </p:nvPr>
        </p:nvSpPr>
        <p:spPr>
          <a:xfrm>
            <a:off x="612775" y="228600"/>
            <a:ext cx="8153400" cy="990600"/>
          </a:xfrm>
        </p:spPr>
        <p:txBody>
          <a:bodyPr/>
          <a:lstStyle/>
          <a:p>
            <a:pPr algn="ctr" eaLnBrk="1" hangingPunct="1"/>
            <a:r>
              <a:rPr lang="pt-BR" b="1" smtClean="0"/>
              <a:t>Metabolismo da Bilirrubina</a:t>
            </a:r>
          </a:p>
        </p:txBody>
      </p:sp>
      <p:pic>
        <p:nvPicPr>
          <p:cNvPr id="30722" name="Espaço Reservado para Conteúdo 4" descr="metabolismo bilirrubina.jpg"/>
          <p:cNvPicPr>
            <a:picLocks noGrp="1" noChangeAspect="1"/>
          </p:cNvPicPr>
          <p:nvPr>
            <p:ph sz="quarter" idx="1"/>
          </p:nvPr>
        </p:nvPicPr>
        <p:blipFill>
          <a:blip r:embed="rId2"/>
          <a:srcRect/>
          <a:stretch>
            <a:fillRect/>
          </a:stretch>
        </p:blipFill>
        <p:spPr>
          <a:xfrm>
            <a:off x="357188" y="1643063"/>
            <a:ext cx="8429625" cy="5072062"/>
          </a:xfrm>
        </p:spPr>
      </p:pic>
      <p:sp>
        <p:nvSpPr>
          <p:cNvPr id="29699" name="Espaço Reservado para Rodapé 3"/>
          <p:cNvSpPr>
            <a:spLocks noGrp="1"/>
          </p:cNvSpPr>
          <p:nvPr>
            <p:ph type="ftr" sz="quarter" idx="11"/>
          </p:nvPr>
        </p:nvSpPr>
        <p:spPr bwMode="auto">
          <a:xfrm>
            <a:off x="2286000" y="6429375"/>
            <a:ext cx="4143375" cy="285750"/>
          </a:xfrm>
          <a:ln>
            <a:miter lim="800000"/>
            <a:headEnd/>
            <a:tailEnd/>
          </a:ln>
        </p:spPr>
        <p:txBody>
          <a:bodyPr wrap="square" lIns="91440" tIns="45720" rIns="91440" bIns="45720" numCol="1" anchorCtr="0" compatLnSpc="1">
            <a:prstTxWarp prst="textNoShape">
              <a:avLst/>
            </a:prstTxWarp>
          </a:bodyPr>
          <a:lstStyle/>
          <a:p>
            <a:pPr algn="ctr" fontAlgn="base">
              <a:spcBef>
                <a:spcPct val="0"/>
              </a:spcBef>
              <a:spcAft>
                <a:spcPct val="0"/>
              </a:spcAft>
              <a:defRPr/>
            </a:pPr>
            <a:endParaRPr lang="pt-BR" sz="1600" b="1" smtClean="0">
              <a:solidFill>
                <a:schemeClr val="tx1"/>
              </a:solidFill>
              <a:cs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a:xfrm>
            <a:off x="611188" y="260350"/>
            <a:ext cx="8153400" cy="990600"/>
          </a:xfrm>
        </p:spPr>
        <p:txBody>
          <a:bodyPr/>
          <a:lstStyle/>
          <a:p>
            <a:pPr algn="ctr" eaLnBrk="1" hangingPunct="1"/>
            <a:r>
              <a:rPr lang="pt-BR" b="1" smtClean="0"/>
              <a:t>Classificação</a:t>
            </a:r>
          </a:p>
        </p:txBody>
      </p:sp>
      <p:sp>
        <p:nvSpPr>
          <p:cNvPr id="3" name="Espaço Reservado para Conteúdo 2"/>
          <p:cNvSpPr>
            <a:spLocks noGrp="1"/>
          </p:cNvSpPr>
          <p:nvPr>
            <p:ph sz="quarter" idx="1"/>
          </p:nvPr>
        </p:nvSpPr>
        <p:spPr>
          <a:xfrm>
            <a:off x="285750" y="1714500"/>
            <a:ext cx="8572500" cy="5143500"/>
          </a:xfrm>
        </p:spPr>
        <p:txBody>
          <a:bodyPr>
            <a:normAutofit fontScale="85000" lnSpcReduction="20000"/>
          </a:bodyPr>
          <a:lstStyle/>
          <a:p>
            <a:pPr marL="320040" indent="-320040" eaLnBrk="1" fontAlgn="auto" hangingPunct="1">
              <a:spcAft>
                <a:spcPts val="0"/>
              </a:spcAft>
              <a:buFont typeface="Wingdings"/>
              <a:buChar char=""/>
              <a:defRPr/>
            </a:pPr>
            <a:r>
              <a:rPr lang="pt-BR" sz="3100" b="1" dirty="0" smtClean="0"/>
              <a:t>1)- ICTERÍCIA FISIOLÓGICA</a:t>
            </a:r>
            <a:r>
              <a:rPr lang="pt-BR" sz="3100" dirty="0" smtClean="0"/>
              <a:t> : </a:t>
            </a:r>
          </a:p>
          <a:p>
            <a:pPr marL="320040" indent="-320040" eaLnBrk="1" fontAlgn="auto" hangingPunct="1">
              <a:spcAft>
                <a:spcPts val="0"/>
              </a:spcAft>
              <a:buFont typeface="Wingdings"/>
              <a:buNone/>
              <a:defRPr/>
            </a:pPr>
            <a:r>
              <a:rPr lang="pt-BR" sz="3100" dirty="0" smtClean="0"/>
              <a:t>-Após as 24 h de vida</a:t>
            </a:r>
          </a:p>
          <a:p>
            <a:pPr marL="320040" indent="-320040" eaLnBrk="1" fontAlgn="auto" hangingPunct="1">
              <a:spcAft>
                <a:spcPts val="0"/>
              </a:spcAft>
              <a:buFont typeface="Wingdings"/>
              <a:buNone/>
              <a:defRPr/>
            </a:pPr>
            <a:r>
              <a:rPr lang="pt-BR" sz="3100" dirty="0" smtClean="0"/>
              <a:t> </a:t>
            </a:r>
            <a:r>
              <a:rPr lang="pt-BR" sz="3100" b="1" u="sng" dirty="0" smtClean="0"/>
              <a:t>No RN a termo:</a:t>
            </a:r>
            <a:r>
              <a:rPr lang="pt-BR" sz="3100" u="sng" dirty="0" smtClean="0"/>
              <a:t> </a:t>
            </a:r>
            <a:r>
              <a:rPr lang="pt-BR" sz="3100" dirty="0" smtClean="0"/>
              <a:t> </a:t>
            </a:r>
          </a:p>
          <a:p>
            <a:pPr marL="320040" indent="-320040" eaLnBrk="1" fontAlgn="auto" hangingPunct="1">
              <a:spcAft>
                <a:spcPts val="0"/>
              </a:spcAft>
              <a:buFont typeface="Wingdings"/>
              <a:buNone/>
              <a:defRPr/>
            </a:pPr>
            <a:r>
              <a:rPr lang="pt-BR" sz="3100" dirty="0" smtClean="0"/>
              <a:t>-até </a:t>
            </a:r>
            <a:r>
              <a:rPr lang="pt-BR" sz="3100" b="1" dirty="0" smtClean="0">
                <a:solidFill>
                  <a:schemeClr val="tx1">
                    <a:lumMod val="95000"/>
                    <a:lumOff val="5000"/>
                  </a:schemeClr>
                </a:solidFill>
              </a:rPr>
              <a:t>13mg/dl</a:t>
            </a:r>
          </a:p>
          <a:p>
            <a:pPr marL="320040" indent="-320040" eaLnBrk="1" fontAlgn="auto" hangingPunct="1">
              <a:spcAft>
                <a:spcPts val="0"/>
              </a:spcAft>
              <a:buFont typeface="Wingdings"/>
              <a:buNone/>
              <a:defRPr/>
            </a:pPr>
            <a:r>
              <a:rPr lang="pt-BR" sz="3100" dirty="0" smtClean="0"/>
              <a:t>-pico entre 3º e 5º dias </a:t>
            </a:r>
          </a:p>
          <a:p>
            <a:pPr marL="320040" indent="-320040" eaLnBrk="1" fontAlgn="auto" hangingPunct="1">
              <a:spcAft>
                <a:spcPts val="0"/>
              </a:spcAft>
              <a:buFont typeface="Wingdings"/>
              <a:buNone/>
              <a:defRPr/>
            </a:pPr>
            <a:r>
              <a:rPr lang="pt-BR" sz="3100" dirty="0" smtClean="0"/>
              <a:t>-duração de 1 semana</a:t>
            </a:r>
          </a:p>
          <a:p>
            <a:pPr marL="320040" indent="-320040" eaLnBrk="1" fontAlgn="auto" hangingPunct="1">
              <a:spcAft>
                <a:spcPts val="0"/>
              </a:spcAft>
              <a:buFont typeface="Wingdings"/>
              <a:buNone/>
              <a:defRPr/>
            </a:pPr>
            <a:r>
              <a:rPr lang="pt-BR" sz="3100" dirty="0" smtClean="0"/>
              <a:t>-Incidência: 6 em cada 10 nascidos vivos</a:t>
            </a:r>
          </a:p>
          <a:p>
            <a:pPr marL="320040" indent="-320040" eaLnBrk="1" fontAlgn="auto" hangingPunct="1">
              <a:spcAft>
                <a:spcPts val="0"/>
              </a:spcAft>
              <a:buFont typeface="Wingdings"/>
              <a:buNone/>
              <a:defRPr/>
            </a:pPr>
            <a:r>
              <a:rPr lang="pt-BR" sz="3100" b="1" u="sng" dirty="0" smtClean="0"/>
              <a:t>RN pré-termo:</a:t>
            </a:r>
            <a:r>
              <a:rPr lang="pt-BR" sz="3100" b="1" dirty="0" smtClean="0"/>
              <a:t> </a:t>
            </a:r>
          </a:p>
          <a:p>
            <a:pPr marL="320040" indent="-320040" eaLnBrk="1" fontAlgn="auto" hangingPunct="1">
              <a:spcAft>
                <a:spcPts val="0"/>
              </a:spcAft>
              <a:buFont typeface="Wingdings"/>
              <a:buNone/>
              <a:defRPr/>
            </a:pPr>
            <a:r>
              <a:rPr lang="pt-BR" sz="3100" dirty="0" smtClean="0"/>
              <a:t>-até </a:t>
            </a:r>
            <a:r>
              <a:rPr lang="pt-BR" sz="3100" b="1" dirty="0" smtClean="0"/>
              <a:t>15 </a:t>
            </a:r>
            <a:r>
              <a:rPr lang="pt-BR" sz="3100" b="1" dirty="0" err="1" smtClean="0"/>
              <a:t>mg</a:t>
            </a:r>
            <a:r>
              <a:rPr lang="pt-BR" sz="3100" b="1" dirty="0" smtClean="0"/>
              <a:t>/dl </a:t>
            </a:r>
          </a:p>
          <a:p>
            <a:pPr marL="320040" indent="-320040" eaLnBrk="1" fontAlgn="auto" hangingPunct="1">
              <a:spcAft>
                <a:spcPts val="0"/>
              </a:spcAft>
              <a:buFont typeface="Wingdings"/>
              <a:buNone/>
              <a:defRPr/>
            </a:pPr>
            <a:r>
              <a:rPr lang="pt-BR" sz="3100" dirty="0" smtClean="0"/>
              <a:t>-pico entre o 5º e 7º dia de vida</a:t>
            </a:r>
          </a:p>
          <a:p>
            <a:pPr marL="320040" indent="-320040" eaLnBrk="1" fontAlgn="auto" hangingPunct="1">
              <a:spcAft>
                <a:spcPts val="0"/>
              </a:spcAft>
              <a:buFont typeface="Wingdings"/>
              <a:buNone/>
              <a:defRPr/>
            </a:pPr>
            <a:r>
              <a:rPr lang="pt-BR" sz="3100" dirty="0" smtClean="0"/>
              <a:t>-duração até 2 semanas</a:t>
            </a:r>
          </a:p>
          <a:p>
            <a:pPr marL="320040" indent="-320040" eaLnBrk="1" fontAlgn="auto" hangingPunct="1">
              <a:spcAft>
                <a:spcPts val="0"/>
              </a:spcAft>
              <a:buFont typeface="Wingdings"/>
              <a:buNone/>
              <a:defRPr/>
            </a:pPr>
            <a:r>
              <a:rPr lang="pt-BR" sz="3100" dirty="0" smtClean="0"/>
              <a:t>-Incidência: 8 em cada 10 nascidos vivos</a:t>
            </a:r>
          </a:p>
          <a:p>
            <a:pPr marL="320040" indent="-320040" eaLnBrk="1" fontAlgn="auto" hangingPunct="1">
              <a:spcAft>
                <a:spcPts val="0"/>
              </a:spcAft>
              <a:buFont typeface="Wingdings"/>
              <a:buChar char=""/>
              <a:defRPr/>
            </a:pPr>
            <a:endParaRPr lang="pt-B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ítulo 1"/>
          <p:cNvSpPr>
            <a:spLocks noGrp="1"/>
          </p:cNvSpPr>
          <p:nvPr>
            <p:ph type="title"/>
          </p:nvPr>
        </p:nvSpPr>
        <p:spPr>
          <a:xfrm>
            <a:off x="612775" y="228600"/>
            <a:ext cx="8153400" cy="990600"/>
          </a:xfrm>
        </p:spPr>
        <p:txBody>
          <a:bodyPr/>
          <a:lstStyle/>
          <a:p>
            <a:pPr algn="ctr" eaLnBrk="1" hangingPunct="1"/>
            <a:r>
              <a:rPr lang="pt-BR" b="1" smtClean="0"/>
              <a:t>Icterícia Fisiológica</a:t>
            </a:r>
          </a:p>
        </p:txBody>
      </p:sp>
      <p:sp>
        <p:nvSpPr>
          <p:cNvPr id="3" name="Espaço Reservado para Conteúdo 2"/>
          <p:cNvSpPr>
            <a:spLocks noGrp="1"/>
          </p:cNvSpPr>
          <p:nvPr>
            <p:ph sz="quarter" idx="1"/>
          </p:nvPr>
        </p:nvSpPr>
        <p:spPr>
          <a:xfrm>
            <a:off x="0" y="1557338"/>
            <a:ext cx="9144000" cy="5157787"/>
          </a:xfrm>
        </p:spPr>
        <p:txBody>
          <a:bodyPr>
            <a:normAutofit fontScale="92500" lnSpcReduction="20000"/>
          </a:bodyPr>
          <a:lstStyle/>
          <a:p>
            <a:pPr marL="320040" indent="-320040" eaLnBrk="1" fontAlgn="auto" hangingPunct="1">
              <a:spcAft>
                <a:spcPts val="0"/>
              </a:spcAft>
              <a:buFontTx/>
              <a:buChar char="-"/>
              <a:defRPr/>
            </a:pPr>
            <a:r>
              <a:rPr lang="pt-BR" dirty="0" smtClean="0"/>
              <a:t>Sobrevida das hemácias fetais é mais curta;</a:t>
            </a:r>
          </a:p>
          <a:p>
            <a:pPr marL="320040" indent="-320040" eaLnBrk="1" fontAlgn="auto" hangingPunct="1">
              <a:spcAft>
                <a:spcPts val="0"/>
              </a:spcAft>
              <a:buFontTx/>
              <a:buChar char="-"/>
              <a:defRPr/>
            </a:pPr>
            <a:r>
              <a:rPr lang="pt-BR" dirty="0" smtClean="0"/>
              <a:t>Limitação transitória da captação e conjugação hepática;</a:t>
            </a:r>
          </a:p>
          <a:p>
            <a:pPr marL="320040" indent="-320040" eaLnBrk="1" fontAlgn="auto" hangingPunct="1">
              <a:spcAft>
                <a:spcPts val="0"/>
              </a:spcAft>
              <a:buFontTx/>
              <a:buChar char="-"/>
              <a:defRPr/>
            </a:pPr>
            <a:r>
              <a:rPr lang="pt-BR" dirty="0" smtClean="0"/>
              <a:t>Exacerbação da circulação </a:t>
            </a:r>
            <a:r>
              <a:rPr lang="pt-BR" dirty="0" err="1" smtClean="0"/>
              <a:t>êntero-hepática</a:t>
            </a:r>
            <a:r>
              <a:rPr lang="pt-BR" dirty="0" smtClean="0"/>
              <a:t>;</a:t>
            </a:r>
          </a:p>
          <a:p>
            <a:pPr marL="320040" indent="-320040" eaLnBrk="1" fontAlgn="auto" hangingPunct="1">
              <a:spcAft>
                <a:spcPts val="0"/>
              </a:spcAft>
              <a:buFontTx/>
              <a:buChar char="-"/>
              <a:defRPr/>
            </a:pPr>
            <a:r>
              <a:rPr lang="pt-BR" u="sng" dirty="0" smtClean="0"/>
              <a:t>Fatores de risco</a:t>
            </a:r>
            <a:r>
              <a:rPr lang="pt-BR" dirty="0" smtClean="0"/>
              <a:t>: </a:t>
            </a:r>
          </a:p>
          <a:p>
            <a:pPr marL="320040" indent="-320040" eaLnBrk="1" fontAlgn="auto" hangingPunct="1">
              <a:spcAft>
                <a:spcPts val="0"/>
              </a:spcAft>
              <a:buFont typeface="Wingdings"/>
              <a:buNone/>
              <a:defRPr/>
            </a:pPr>
            <a:r>
              <a:rPr lang="pt-BR" dirty="0" smtClean="0"/>
              <a:t>   História familiar de irmão que teve icterícia fisiológica; DM materno;</a:t>
            </a:r>
          </a:p>
          <a:p>
            <a:pPr marL="320040" indent="-320040" eaLnBrk="1" fontAlgn="auto" hangingPunct="1">
              <a:spcAft>
                <a:spcPts val="0"/>
              </a:spcAft>
              <a:buFont typeface="Wingdings"/>
              <a:buNone/>
              <a:defRPr/>
            </a:pPr>
            <a:r>
              <a:rPr lang="pt-BR" dirty="0" smtClean="0"/>
              <a:t>   Raça oriental, prematuridade, altitude, </a:t>
            </a:r>
            <a:r>
              <a:rPr lang="pt-BR" dirty="0" err="1" smtClean="0"/>
              <a:t>policitemia</a:t>
            </a:r>
            <a:r>
              <a:rPr lang="pt-BR" dirty="0" smtClean="0"/>
              <a:t>, e eliminação tardia de mecônio;</a:t>
            </a:r>
          </a:p>
          <a:p>
            <a:pPr lvl="2" eaLnBrk="1" fontAlgn="auto" hangingPunct="1">
              <a:spcAft>
                <a:spcPts val="0"/>
              </a:spcAft>
              <a:buFont typeface="Wingdings" pitchFamily="2" charset="2"/>
              <a:buChar char="ü"/>
              <a:defRPr/>
            </a:pPr>
            <a:r>
              <a:rPr lang="pt-BR" dirty="0" smtClean="0"/>
              <a:t> </a:t>
            </a:r>
            <a:r>
              <a:rPr lang="pt-BR" sz="2800" dirty="0" smtClean="0"/>
              <a:t>Jejum prolongado; </a:t>
            </a:r>
          </a:p>
          <a:p>
            <a:pPr lvl="2" eaLnBrk="1" fontAlgn="auto" hangingPunct="1">
              <a:spcAft>
                <a:spcPts val="0"/>
              </a:spcAft>
              <a:buFont typeface="Wingdings" pitchFamily="2" charset="2"/>
              <a:buChar char="ü"/>
              <a:defRPr/>
            </a:pPr>
            <a:r>
              <a:rPr lang="pt-BR" sz="2800" dirty="0" smtClean="0"/>
              <a:t> Sangue deglutido; </a:t>
            </a:r>
          </a:p>
          <a:p>
            <a:pPr lvl="2" eaLnBrk="1" fontAlgn="auto" hangingPunct="1">
              <a:spcAft>
                <a:spcPts val="0"/>
              </a:spcAft>
              <a:buFont typeface="Wingdings" pitchFamily="2" charset="2"/>
              <a:buChar char="ü"/>
              <a:defRPr/>
            </a:pPr>
            <a:r>
              <a:rPr lang="pt-BR" sz="2800" dirty="0" smtClean="0"/>
              <a:t> Obstrução intestinal; </a:t>
            </a:r>
          </a:p>
          <a:p>
            <a:pPr lvl="2" eaLnBrk="1" fontAlgn="auto" hangingPunct="1">
              <a:spcAft>
                <a:spcPts val="0"/>
              </a:spcAft>
              <a:buFont typeface="Wingdings" pitchFamily="2" charset="2"/>
              <a:buChar char="ü"/>
              <a:defRPr/>
            </a:pPr>
            <a:r>
              <a:rPr lang="pt-BR" sz="2800" dirty="0" smtClean="0"/>
              <a:t> Íleo paralítico.</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ítulo 1"/>
          <p:cNvSpPr>
            <a:spLocks noGrp="1"/>
          </p:cNvSpPr>
          <p:nvPr>
            <p:ph type="title"/>
          </p:nvPr>
        </p:nvSpPr>
        <p:spPr>
          <a:xfrm>
            <a:off x="612775" y="228600"/>
            <a:ext cx="8153400" cy="990600"/>
          </a:xfrm>
        </p:spPr>
        <p:txBody>
          <a:bodyPr/>
          <a:lstStyle/>
          <a:p>
            <a:pPr algn="ctr" eaLnBrk="1" hangingPunct="1"/>
            <a:r>
              <a:rPr lang="pt-BR" b="1" smtClean="0"/>
              <a:t>Icterícia Fisiológica</a:t>
            </a:r>
          </a:p>
        </p:txBody>
      </p:sp>
      <p:sp>
        <p:nvSpPr>
          <p:cNvPr id="33794" name="Espaço Reservado para Conteúdo 2"/>
          <p:cNvSpPr>
            <a:spLocks noGrp="1"/>
          </p:cNvSpPr>
          <p:nvPr>
            <p:ph sz="quarter" idx="1"/>
          </p:nvPr>
        </p:nvSpPr>
        <p:spPr>
          <a:xfrm>
            <a:off x="357188" y="1857375"/>
            <a:ext cx="8408987" cy="4714875"/>
          </a:xfrm>
        </p:spPr>
        <p:txBody>
          <a:bodyPr/>
          <a:lstStyle/>
          <a:p>
            <a:pPr eaLnBrk="1" hangingPunct="1"/>
            <a:r>
              <a:rPr lang="pt-BR" sz="3200" b="1" smtClean="0"/>
              <a:t>1- Icterícia do Aleitamento Materno:</a:t>
            </a:r>
          </a:p>
          <a:p>
            <a:pPr eaLnBrk="1" hangingPunct="1">
              <a:buFont typeface="Wingdings" pitchFamily="2" charset="2"/>
              <a:buNone/>
            </a:pPr>
            <a:r>
              <a:rPr lang="pt-BR" sz="3200" smtClean="0"/>
              <a:t>-RN amamentados exclusivamente no seio materno são fisiologicamente mais ictéricos;</a:t>
            </a:r>
          </a:p>
          <a:p>
            <a:pPr eaLnBrk="1" hangingPunct="1">
              <a:buFont typeface="Wingdings" pitchFamily="2" charset="2"/>
              <a:buNone/>
            </a:pPr>
            <a:r>
              <a:rPr lang="pt-BR" sz="3200" smtClean="0"/>
              <a:t>-Manifesta-se geralmente no </a:t>
            </a:r>
            <a:r>
              <a:rPr lang="pt-BR" sz="3200" u="sng" smtClean="0"/>
              <a:t>final da primeira semana de vida</a:t>
            </a:r>
            <a:r>
              <a:rPr lang="pt-BR" sz="3200" smtClean="0"/>
              <a:t>;</a:t>
            </a:r>
          </a:p>
          <a:p>
            <a:pPr eaLnBrk="1" hangingPunct="1">
              <a:buFont typeface="Wingdings" pitchFamily="2" charset="2"/>
              <a:buNone/>
            </a:pPr>
            <a:r>
              <a:rPr lang="pt-BR" sz="3200" smtClean="0"/>
              <a:t>-Aumento da circulação êntero-hepática;</a:t>
            </a:r>
          </a:p>
          <a:p>
            <a:pPr eaLnBrk="1" hangingPunct="1">
              <a:buFont typeface="Wingdings" pitchFamily="2" charset="2"/>
              <a:buNone/>
            </a:pPr>
            <a:r>
              <a:rPr lang="pt-BR" sz="3200" smtClean="0"/>
              <a:t>-Menor quantidade de eliminação de mecônio.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a:spLocks noGrp="1"/>
          </p:cNvSpPr>
          <p:nvPr>
            <p:ph type="title"/>
          </p:nvPr>
        </p:nvSpPr>
        <p:spPr>
          <a:xfrm>
            <a:off x="612775" y="228600"/>
            <a:ext cx="8153400" cy="990600"/>
          </a:xfrm>
        </p:spPr>
        <p:txBody>
          <a:bodyPr/>
          <a:lstStyle/>
          <a:p>
            <a:pPr algn="ctr" eaLnBrk="1" hangingPunct="1"/>
            <a:r>
              <a:rPr lang="pt-BR" b="1" smtClean="0"/>
              <a:t>Icterícia Fisiológica</a:t>
            </a:r>
          </a:p>
        </p:txBody>
      </p:sp>
      <p:sp>
        <p:nvSpPr>
          <p:cNvPr id="34818" name="Espaço Reservado para Conteúdo 2"/>
          <p:cNvSpPr>
            <a:spLocks noGrp="1"/>
          </p:cNvSpPr>
          <p:nvPr>
            <p:ph sz="quarter" idx="1"/>
          </p:nvPr>
        </p:nvSpPr>
        <p:spPr>
          <a:xfrm>
            <a:off x="285750" y="1600200"/>
            <a:ext cx="8643938" cy="5257800"/>
          </a:xfrm>
        </p:spPr>
        <p:txBody>
          <a:bodyPr/>
          <a:lstStyle/>
          <a:p>
            <a:pPr eaLnBrk="1" hangingPunct="1"/>
            <a:r>
              <a:rPr lang="pt-BR" sz="2800" b="1" smtClean="0"/>
              <a:t>2- Icterícia do Leite Materno:</a:t>
            </a:r>
          </a:p>
          <a:p>
            <a:pPr eaLnBrk="1" hangingPunct="1">
              <a:buFont typeface="Wingdings" pitchFamily="2" charset="2"/>
              <a:buNone/>
            </a:pPr>
            <a:r>
              <a:rPr lang="pt-BR" sz="2800" smtClean="0"/>
              <a:t>-Concentração de Bb </a:t>
            </a:r>
            <a:r>
              <a:rPr lang="pt-BR" sz="2800" u="sng" smtClean="0"/>
              <a:t>continua a subir até 14 dia;</a:t>
            </a:r>
          </a:p>
          <a:p>
            <a:pPr eaLnBrk="1" hangingPunct="1">
              <a:buFont typeface="Wingdings" pitchFamily="2" charset="2"/>
              <a:buNone/>
            </a:pPr>
            <a:r>
              <a:rPr lang="pt-BR" sz="2800" smtClean="0"/>
              <a:t>-Se suspender aleitamento os níveis caem rapidamente em 48 horas;</a:t>
            </a:r>
          </a:p>
          <a:p>
            <a:pPr eaLnBrk="1" hangingPunct="1">
              <a:buFont typeface="Wingdings" pitchFamily="2" charset="2"/>
              <a:buNone/>
            </a:pPr>
            <a:r>
              <a:rPr lang="pt-BR" sz="2800" smtClean="0"/>
              <a:t>-Se não suspender caem em 4 a 12 semanas;</a:t>
            </a:r>
          </a:p>
          <a:p>
            <a:pPr eaLnBrk="1" hangingPunct="1">
              <a:buFont typeface="Wingdings" pitchFamily="2" charset="2"/>
              <a:buNone/>
            </a:pPr>
            <a:r>
              <a:rPr lang="pt-BR" sz="2800" smtClean="0"/>
              <a:t>-</a:t>
            </a:r>
            <a:r>
              <a:rPr lang="pt-BR" sz="2800" b="1" smtClean="0"/>
              <a:t>Esses RN são saudáveis, bom ganho ponderal, sem alteração de função hepática ou hemólise;</a:t>
            </a:r>
            <a:endParaRPr lang="pt-BR" sz="2800" smtClean="0"/>
          </a:p>
          <a:p>
            <a:pPr eaLnBrk="1" hangingPunct="1">
              <a:buFont typeface="Wingdings" pitchFamily="2" charset="2"/>
              <a:buNone/>
            </a:pPr>
            <a:r>
              <a:rPr lang="pt-BR" sz="2800" smtClean="0"/>
              <a:t>-</a:t>
            </a:r>
            <a:r>
              <a:rPr lang="pt-BR" sz="2800" u="sng" smtClean="0"/>
              <a:t>Betaglicuronidase</a:t>
            </a:r>
            <a:r>
              <a:rPr lang="pt-BR" sz="2800" smtClean="0"/>
              <a:t> no leite humano;</a:t>
            </a:r>
          </a:p>
          <a:p>
            <a:pPr eaLnBrk="1" hangingPunct="1">
              <a:buFont typeface="Wingdings" pitchFamily="2" charset="2"/>
              <a:buNone/>
            </a:pPr>
            <a:r>
              <a:rPr lang="pt-BR" sz="2800" smtClean="0"/>
              <a:t>-Menor colonização bacteriana intestinalno RN;</a:t>
            </a:r>
          </a:p>
          <a:p>
            <a:pPr eaLnBrk="1" hangingPunct="1">
              <a:buFont typeface="Wingdings" pitchFamily="2" charset="2"/>
              <a:buNone/>
            </a:pPr>
            <a:r>
              <a:rPr lang="pt-BR" sz="2800" smtClean="0"/>
              <a:t>-Menor excreção de fezes.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a:spLocks noGrp="1"/>
          </p:cNvSpPr>
          <p:nvPr>
            <p:ph type="title"/>
          </p:nvPr>
        </p:nvSpPr>
        <p:spPr>
          <a:xfrm>
            <a:off x="612775" y="228600"/>
            <a:ext cx="8153400" cy="990600"/>
          </a:xfrm>
        </p:spPr>
        <p:txBody>
          <a:bodyPr/>
          <a:lstStyle/>
          <a:p>
            <a:pPr algn="ctr" eaLnBrk="1" hangingPunct="1"/>
            <a:r>
              <a:rPr lang="pt-BR" b="1" smtClean="0"/>
              <a:t>Classificação</a:t>
            </a:r>
          </a:p>
        </p:txBody>
      </p:sp>
      <p:sp>
        <p:nvSpPr>
          <p:cNvPr id="3" name="Espaço Reservado para Conteúdo 2"/>
          <p:cNvSpPr>
            <a:spLocks noGrp="1"/>
          </p:cNvSpPr>
          <p:nvPr>
            <p:ph sz="quarter" idx="1"/>
          </p:nvPr>
        </p:nvSpPr>
        <p:spPr>
          <a:xfrm>
            <a:off x="0" y="1143000"/>
            <a:ext cx="9144000" cy="5500688"/>
          </a:xfrm>
        </p:spPr>
        <p:txBody>
          <a:bodyPr>
            <a:normAutofit lnSpcReduction="10000"/>
          </a:bodyPr>
          <a:lstStyle/>
          <a:p>
            <a:pPr marL="320040" indent="-320040" eaLnBrk="1" fontAlgn="auto" hangingPunct="1">
              <a:spcAft>
                <a:spcPts val="0"/>
              </a:spcAft>
              <a:buFont typeface="Wingdings"/>
              <a:buNone/>
              <a:defRPr/>
            </a:pPr>
            <a:endParaRPr lang="pt-BR" sz="3200" dirty="0" smtClean="0"/>
          </a:p>
          <a:p>
            <a:pPr marL="320040" indent="-320040" eaLnBrk="1" fontAlgn="auto" hangingPunct="1">
              <a:spcAft>
                <a:spcPts val="0"/>
              </a:spcAft>
              <a:buFont typeface="Wingdings"/>
              <a:buChar char=""/>
              <a:defRPr/>
            </a:pPr>
            <a:r>
              <a:rPr lang="pt-BR" sz="2800" b="1" dirty="0" smtClean="0"/>
              <a:t>ICTERÍCIA PATOLÓGICA:</a:t>
            </a:r>
          </a:p>
          <a:p>
            <a:pPr marL="320040" indent="-320040" eaLnBrk="1" fontAlgn="auto" hangingPunct="1">
              <a:spcAft>
                <a:spcPts val="0"/>
              </a:spcAft>
              <a:buFont typeface="Wingdings"/>
              <a:buNone/>
              <a:defRPr/>
            </a:pPr>
            <a:r>
              <a:rPr lang="pt-BR" sz="2800" dirty="0" smtClean="0"/>
              <a:t> -Antes de 24 horas de vida;</a:t>
            </a:r>
          </a:p>
          <a:p>
            <a:pPr marL="320040" indent="-320040" eaLnBrk="1" fontAlgn="auto" hangingPunct="1">
              <a:spcAft>
                <a:spcPts val="0"/>
              </a:spcAft>
              <a:buFont typeface="Wingdings"/>
              <a:buNone/>
              <a:defRPr/>
            </a:pPr>
            <a:r>
              <a:rPr lang="pt-BR" sz="2800" dirty="0" smtClean="0"/>
              <a:t> </a:t>
            </a:r>
            <a:r>
              <a:rPr lang="pt-BR" sz="2800" b="1" dirty="0" smtClean="0"/>
              <a:t>-&gt; 13 </a:t>
            </a:r>
            <a:r>
              <a:rPr lang="pt-BR" sz="2800" b="1" dirty="0" err="1" smtClean="0"/>
              <a:t>mg</a:t>
            </a:r>
            <a:r>
              <a:rPr lang="pt-BR" sz="2800" b="1" dirty="0" smtClean="0"/>
              <a:t>/dl  </a:t>
            </a:r>
            <a:r>
              <a:rPr lang="pt-BR" sz="2800" dirty="0" smtClean="0"/>
              <a:t>e/ou </a:t>
            </a:r>
            <a:r>
              <a:rPr lang="pt-BR" sz="2800" b="1" dirty="0" smtClean="0"/>
              <a:t>&gt;1 semana </a:t>
            </a:r>
            <a:r>
              <a:rPr lang="pt-BR" sz="2800" dirty="0" smtClean="0"/>
              <a:t>nos RN a termo;</a:t>
            </a:r>
          </a:p>
          <a:p>
            <a:pPr marL="320040" indent="-320040" eaLnBrk="1" fontAlgn="auto" hangingPunct="1">
              <a:spcAft>
                <a:spcPts val="0"/>
              </a:spcAft>
              <a:buFont typeface="Wingdings"/>
              <a:buNone/>
              <a:defRPr/>
            </a:pPr>
            <a:r>
              <a:rPr lang="pt-BR" sz="2800" b="1" dirty="0" smtClean="0"/>
              <a:t>-&gt;15mg/dl  </a:t>
            </a:r>
            <a:r>
              <a:rPr lang="pt-BR" sz="2800" dirty="0" smtClean="0"/>
              <a:t>e/ou </a:t>
            </a:r>
            <a:r>
              <a:rPr lang="pt-BR" sz="2800" b="1" dirty="0" smtClean="0"/>
              <a:t>&gt;2 semanas </a:t>
            </a:r>
            <a:r>
              <a:rPr lang="pt-BR" sz="2800" dirty="0" smtClean="0"/>
              <a:t>nos RN pré-termo;</a:t>
            </a:r>
          </a:p>
          <a:p>
            <a:pPr marL="320040" indent="-320040" eaLnBrk="1" fontAlgn="auto" hangingPunct="1">
              <a:spcAft>
                <a:spcPts val="0"/>
              </a:spcAft>
              <a:buFont typeface="Wingdings"/>
              <a:buNone/>
              <a:defRPr/>
            </a:pPr>
            <a:r>
              <a:rPr lang="pt-BR" sz="2800" dirty="0" smtClean="0"/>
              <a:t>-</a:t>
            </a:r>
            <a:r>
              <a:rPr lang="pt-BR" sz="2800" u="sng" dirty="0" smtClean="0"/>
              <a:t>Subindo </a:t>
            </a:r>
            <a:r>
              <a:rPr lang="pt-BR" sz="2800" dirty="0" smtClean="0"/>
              <a:t>a uma taxa igual ou superior a </a:t>
            </a:r>
            <a:r>
              <a:rPr lang="pt-BR" sz="2800" b="1" u="sng" dirty="0" smtClean="0"/>
              <a:t>0,5</a:t>
            </a:r>
            <a:r>
              <a:rPr lang="pt-BR" sz="2800" b="1" u="sng" dirty="0" err="1" smtClean="0"/>
              <a:t>mg</a:t>
            </a:r>
            <a:r>
              <a:rPr lang="pt-BR" sz="2800" b="1" u="sng" dirty="0" smtClean="0"/>
              <a:t>/dl em 1h</a:t>
            </a:r>
            <a:r>
              <a:rPr lang="pt-BR" sz="2800" b="1" dirty="0" smtClean="0"/>
              <a:t>;</a:t>
            </a:r>
          </a:p>
          <a:p>
            <a:pPr marL="320040" indent="-320040" eaLnBrk="1" fontAlgn="auto" hangingPunct="1">
              <a:spcAft>
                <a:spcPts val="0"/>
              </a:spcAft>
              <a:buFont typeface="Wingdings"/>
              <a:buNone/>
              <a:defRPr/>
            </a:pPr>
            <a:r>
              <a:rPr lang="pt-BR" sz="2800" dirty="0" smtClean="0"/>
              <a:t>-Formas eritrocitárias jovens e anormais;</a:t>
            </a:r>
          </a:p>
          <a:p>
            <a:pPr marL="320040" indent="-320040" eaLnBrk="1" fontAlgn="auto" hangingPunct="1">
              <a:spcAft>
                <a:spcPts val="0"/>
              </a:spcAft>
              <a:buFont typeface="Wingdings"/>
              <a:buNone/>
              <a:defRPr/>
            </a:pPr>
            <a:r>
              <a:rPr lang="pt-BR" sz="2800" dirty="0" smtClean="0"/>
              <a:t>-Alterações clínicas diversas (</a:t>
            </a:r>
            <a:r>
              <a:rPr lang="pt-BR" sz="2800" dirty="0" err="1" smtClean="0"/>
              <a:t>hepatoesplenomegalia</a:t>
            </a:r>
            <a:r>
              <a:rPr lang="pt-BR" sz="2800" dirty="0" smtClean="0"/>
              <a:t>, palidez);</a:t>
            </a:r>
          </a:p>
          <a:p>
            <a:pPr marL="320040" indent="-320040" eaLnBrk="1" fontAlgn="auto" hangingPunct="1">
              <a:spcAft>
                <a:spcPts val="0"/>
              </a:spcAft>
              <a:buFont typeface="Wingdings"/>
              <a:buNone/>
              <a:defRPr/>
            </a:pPr>
            <a:r>
              <a:rPr lang="pt-BR" sz="2800" dirty="0" smtClean="0"/>
              <a:t>-</a:t>
            </a:r>
            <a:r>
              <a:rPr lang="pt-BR" sz="2800" dirty="0" err="1" smtClean="0"/>
              <a:t>BbD</a:t>
            </a:r>
            <a:r>
              <a:rPr lang="pt-BR" sz="2800" dirty="0" smtClean="0"/>
              <a:t> maior que</a:t>
            </a:r>
            <a:r>
              <a:rPr lang="pt-BR" sz="2800" b="1" dirty="0" smtClean="0"/>
              <a:t> 2 </a:t>
            </a:r>
            <a:r>
              <a:rPr lang="pt-BR" sz="2800" b="1" dirty="0" err="1" smtClean="0"/>
              <a:t>mg</a:t>
            </a:r>
            <a:r>
              <a:rPr lang="pt-BR" sz="2800" b="1" dirty="0" smtClean="0"/>
              <a:t>/dl</a:t>
            </a:r>
            <a:r>
              <a:rPr lang="pt-BR" sz="2800" dirty="0" smtClean="0"/>
              <a:t>;</a:t>
            </a:r>
          </a:p>
          <a:p>
            <a:pPr marL="320040" indent="-320040" eaLnBrk="1" fontAlgn="auto" hangingPunct="1">
              <a:spcAft>
                <a:spcPts val="0"/>
              </a:spcAft>
              <a:buFont typeface="Wingdings"/>
              <a:buNone/>
              <a:defRPr/>
            </a:pPr>
            <a:r>
              <a:rPr lang="pt-BR" sz="2800" dirty="0" smtClean="0"/>
              <a:t>-História familiar de anemia hemolítica.</a:t>
            </a:r>
          </a:p>
          <a:p>
            <a:pPr marL="320040" indent="-320040" eaLnBrk="1" fontAlgn="auto" hangingPunct="1">
              <a:spcAft>
                <a:spcPts val="0"/>
              </a:spcAft>
              <a:buFont typeface="Wingdings"/>
              <a:buChar char=""/>
              <a:defRPr/>
            </a:pPr>
            <a:endParaRPr lang="pt-B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1"/>
          <p:cNvSpPr>
            <a:spLocks noGrp="1"/>
          </p:cNvSpPr>
          <p:nvPr>
            <p:ph type="title"/>
          </p:nvPr>
        </p:nvSpPr>
        <p:spPr>
          <a:xfrm>
            <a:off x="684213" y="188913"/>
            <a:ext cx="8153400" cy="990600"/>
          </a:xfrm>
        </p:spPr>
        <p:txBody>
          <a:bodyPr/>
          <a:lstStyle/>
          <a:p>
            <a:pPr algn="ctr" eaLnBrk="1" hangingPunct="1"/>
            <a:r>
              <a:rPr lang="pt-BR" b="1" smtClean="0"/>
              <a:t>Icterícia Patológica</a:t>
            </a:r>
          </a:p>
        </p:txBody>
      </p:sp>
      <p:sp>
        <p:nvSpPr>
          <p:cNvPr id="3" name="Espaço Reservado para Conteúdo 2"/>
          <p:cNvSpPr>
            <a:spLocks noGrp="1"/>
          </p:cNvSpPr>
          <p:nvPr>
            <p:ph sz="quarter" idx="1"/>
          </p:nvPr>
        </p:nvSpPr>
        <p:spPr>
          <a:xfrm>
            <a:off x="250825" y="1628775"/>
            <a:ext cx="8893175" cy="4972050"/>
          </a:xfrm>
        </p:spPr>
        <p:txBody>
          <a:bodyPr>
            <a:normAutofit lnSpcReduction="10000"/>
          </a:bodyPr>
          <a:lstStyle/>
          <a:p>
            <a:pPr marL="320040" indent="-320040" eaLnBrk="1" fontAlgn="auto" hangingPunct="1">
              <a:spcAft>
                <a:spcPts val="0"/>
              </a:spcAft>
              <a:buFont typeface="Wingdings"/>
              <a:buChar char=""/>
              <a:defRPr/>
            </a:pPr>
            <a:r>
              <a:rPr lang="pt-BR" b="1" dirty="0" smtClean="0"/>
              <a:t>1- </a:t>
            </a:r>
            <a:r>
              <a:rPr lang="pt-BR" b="1" dirty="0" err="1" smtClean="0"/>
              <a:t>Colestase</a:t>
            </a:r>
            <a:r>
              <a:rPr lang="pt-BR" b="1" dirty="0" smtClean="0"/>
              <a:t> Neonatal: </a:t>
            </a:r>
          </a:p>
          <a:p>
            <a:pPr marL="320040" indent="-320040" eaLnBrk="1" fontAlgn="auto" hangingPunct="1">
              <a:spcAft>
                <a:spcPts val="0"/>
              </a:spcAft>
              <a:buFont typeface="Wingdings"/>
              <a:buNone/>
              <a:defRPr/>
            </a:pPr>
            <a:r>
              <a:rPr lang="pt-BR" dirty="0" smtClean="0"/>
              <a:t>-Inicia entre1 e 14 dia de vida;</a:t>
            </a:r>
          </a:p>
          <a:p>
            <a:pPr marL="320040" indent="-320040" eaLnBrk="1" fontAlgn="auto" hangingPunct="1">
              <a:spcAft>
                <a:spcPts val="0"/>
              </a:spcAft>
              <a:buFont typeface="Wingdings"/>
              <a:buNone/>
              <a:defRPr/>
            </a:pPr>
            <a:r>
              <a:rPr lang="pt-BR" dirty="0" smtClean="0"/>
              <a:t>-</a:t>
            </a:r>
            <a:r>
              <a:rPr lang="pt-BR" b="1" dirty="0" err="1" smtClean="0"/>
              <a:t>BbD</a:t>
            </a:r>
            <a:r>
              <a:rPr lang="pt-BR" b="1" dirty="0" smtClean="0"/>
              <a:t>&gt; 1,5</a:t>
            </a:r>
            <a:r>
              <a:rPr lang="pt-BR" b="1" dirty="0" err="1" smtClean="0"/>
              <a:t>mg</a:t>
            </a:r>
            <a:r>
              <a:rPr lang="pt-BR" b="1" dirty="0" smtClean="0"/>
              <a:t>/dl </a:t>
            </a:r>
            <a:r>
              <a:rPr lang="pt-BR" dirty="0" smtClean="0"/>
              <a:t>ou quando representar </a:t>
            </a:r>
            <a:r>
              <a:rPr lang="pt-BR" b="1" dirty="0" smtClean="0"/>
              <a:t>20% ou mais de </a:t>
            </a:r>
            <a:r>
              <a:rPr lang="pt-BR" b="1" dirty="0" err="1" smtClean="0"/>
              <a:t>BbT</a:t>
            </a:r>
            <a:r>
              <a:rPr lang="pt-BR" b="1" dirty="0" smtClean="0"/>
              <a:t>;</a:t>
            </a:r>
          </a:p>
          <a:p>
            <a:pPr marL="320040" indent="-320040" eaLnBrk="1" fontAlgn="auto" hangingPunct="1">
              <a:spcAft>
                <a:spcPts val="0"/>
              </a:spcAft>
              <a:buFont typeface="Wingdings"/>
              <a:buNone/>
              <a:defRPr/>
            </a:pPr>
            <a:r>
              <a:rPr lang="pt-BR" dirty="0" smtClean="0"/>
              <a:t>-Obstrução mecânica ou funcional das vias de excreção biliar;</a:t>
            </a:r>
          </a:p>
          <a:p>
            <a:pPr marL="320040" indent="-320040" eaLnBrk="1" fontAlgn="auto" hangingPunct="1">
              <a:spcAft>
                <a:spcPts val="0"/>
              </a:spcAft>
              <a:buFont typeface="Wingdings"/>
              <a:buNone/>
              <a:defRPr/>
            </a:pPr>
            <a:r>
              <a:rPr lang="pt-BR" dirty="0" smtClean="0"/>
              <a:t>-Causas genéticas, metabólicas, anatômicas ou infecciosas;</a:t>
            </a:r>
          </a:p>
          <a:p>
            <a:pPr marL="320040" indent="-320040" eaLnBrk="1" fontAlgn="auto" hangingPunct="1">
              <a:spcAft>
                <a:spcPts val="0"/>
              </a:spcAft>
              <a:buFont typeface="Wingdings"/>
              <a:buNone/>
              <a:defRPr/>
            </a:pPr>
            <a:r>
              <a:rPr lang="pt-BR" dirty="0" smtClean="0"/>
              <a:t>-</a:t>
            </a:r>
            <a:r>
              <a:rPr lang="pt-BR" u="sng" dirty="0" smtClean="0"/>
              <a:t>Sempre tem conotação patológica;</a:t>
            </a:r>
          </a:p>
          <a:p>
            <a:pPr marL="320040" indent="-320040" eaLnBrk="1" fontAlgn="auto" hangingPunct="1">
              <a:spcAft>
                <a:spcPts val="0"/>
              </a:spcAft>
              <a:buFont typeface="Wingdings"/>
              <a:buNone/>
              <a:defRPr/>
            </a:pPr>
            <a:r>
              <a:rPr lang="pt-BR" dirty="0" smtClean="0"/>
              <a:t>-</a:t>
            </a:r>
            <a:r>
              <a:rPr lang="pt-BR" b="1" dirty="0" smtClean="0"/>
              <a:t>QC: </a:t>
            </a:r>
            <a:r>
              <a:rPr lang="pt-BR" dirty="0" smtClean="0"/>
              <a:t>Icterícia, </a:t>
            </a:r>
            <a:r>
              <a:rPr lang="pt-BR" dirty="0" err="1" smtClean="0"/>
              <a:t>hepatomegalia</a:t>
            </a:r>
            <a:r>
              <a:rPr lang="pt-BR" dirty="0" smtClean="0"/>
              <a:t>, </a:t>
            </a:r>
            <a:r>
              <a:rPr lang="pt-BR" dirty="0" err="1" smtClean="0"/>
              <a:t>acolia</a:t>
            </a:r>
            <a:r>
              <a:rPr lang="pt-BR" dirty="0" smtClean="0"/>
              <a:t> fecal e </a:t>
            </a:r>
            <a:r>
              <a:rPr lang="pt-BR" dirty="0" err="1" smtClean="0"/>
              <a:t>colúria</a:t>
            </a:r>
            <a:r>
              <a:rPr lang="pt-BR" dirty="0" smtClean="0"/>
              <a:t>;</a:t>
            </a:r>
            <a:endParaRPr lang="pt-B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ítulo 1"/>
          <p:cNvSpPr>
            <a:spLocks noGrp="1"/>
          </p:cNvSpPr>
          <p:nvPr>
            <p:ph type="title"/>
          </p:nvPr>
        </p:nvSpPr>
        <p:spPr>
          <a:xfrm>
            <a:off x="612775" y="228600"/>
            <a:ext cx="8153400" cy="990600"/>
          </a:xfrm>
        </p:spPr>
        <p:txBody>
          <a:bodyPr/>
          <a:lstStyle/>
          <a:p>
            <a:pPr algn="ctr" eaLnBrk="1" hangingPunct="1"/>
            <a:r>
              <a:rPr lang="pt-BR" b="1" smtClean="0"/>
              <a:t>Icterícia Patológica</a:t>
            </a:r>
          </a:p>
        </p:txBody>
      </p:sp>
      <p:sp>
        <p:nvSpPr>
          <p:cNvPr id="3" name="Espaço Reservado para Conteúdo 2"/>
          <p:cNvSpPr>
            <a:spLocks noGrp="1"/>
          </p:cNvSpPr>
          <p:nvPr>
            <p:ph sz="quarter" idx="1"/>
          </p:nvPr>
        </p:nvSpPr>
        <p:spPr>
          <a:xfrm>
            <a:off x="285750" y="1600200"/>
            <a:ext cx="8643938" cy="4900613"/>
          </a:xfrm>
        </p:spPr>
        <p:txBody>
          <a:bodyPr>
            <a:normAutofit lnSpcReduction="10000"/>
          </a:bodyPr>
          <a:lstStyle/>
          <a:p>
            <a:pPr marL="320040" indent="-320040" eaLnBrk="1" fontAlgn="auto" hangingPunct="1">
              <a:spcAft>
                <a:spcPts val="0"/>
              </a:spcAft>
              <a:buFont typeface="Wingdings"/>
              <a:buChar char=""/>
              <a:defRPr/>
            </a:pPr>
            <a:r>
              <a:rPr lang="pt-BR" sz="3200" b="1" dirty="0" smtClean="0"/>
              <a:t>2- Anemias Hemolíticas:</a:t>
            </a:r>
          </a:p>
          <a:p>
            <a:pPr marL="320040" indent="-320040" eaLnBrk="1" fontAlgn="auto" hangingPunct="1">
              <a:spcAft>
                <a:spcPts val="0"/>
              </a:spcAft>
              <a:buFont typeface="Wingdings"/>
              <a:buNone/>
              <a:defRPr/>
            </a:pPr>
            <a:r>
              <a:rPr lang="pt-BR" sz="3200" dirty="0" smtClean="0"/>
              <a:t>-</a:t>
            </a:r>
            <a:r>
              <a:rPr lang="pt-BR" sz="3200" dirty="0" err="1" smtClean="0"/>
              <a:t>Isoimunização</a:t>
            </a:r>
            <a:r>
              <a:rPr lang="pt-BR" sz="3200" dirty="0" smtClean="0"/>
              <a:t> Rh, ABO e subgrupos;</a:t>
            </a:r>
          </a:p>
          <a:p>
            <a:pPr marL="320040" indent="-320040" eaLnBrk="1" fontAlgn="auto" hangingPunct="1">
              <a:spcAft>
                <a:spcPts val="0"/>
              </a:spcAft>
              <a:buFont typeface="Wingdings"/>
              <a:buNone/>
              <a:defRPr/>
            </a:pPr>
            <a:r>
              <a:rPr lang="pt-BR" sz="3200" dirty="0" smtClean="0"/>
              <a:t>-</a:t>
            </a:r>
            <a:r>
              <a:rPr lang="pt-BR" sz="3200" dirty="0" err="1" smtClean="0"/>
              <a:t>Esferocitose</a:t>
            </a:r>
            <a:r>
              <a:rPr lang="pt-BR" sz="3200" dirty="0" smtClean="0"/>
              <a:t> hereditária;</a:t>
            </a:r>
          </a:p>
          <a:p>
            <a:pPr marL="320040" indent="-320040" eaLnBrk="1" fontAlgn="auto" hangingPunct="1">
              <a:spcAft>
                <a:spcPts val="0"/>
              </a:spcAft>
              <a:buFont typeface="Wingdings"/>
              <a:buNone/>
              <a:defRPr/>
            </a:pPr>
            <a:r>
              <a:rPr lang="pt-BR" sz="3200" dirty="0" smtClean="0"/>
              <a:t>-</a:t>
            </a:r>
            <a:r>
              <a:rPr lang="pt-BR" sz="3200" dirty="0" err="1" smtClean="0"/>
              <a:t>Eliptose</a:t>
            </a:r>
            <a:r>
              <a:rPr lang="pt-BR" sz="3200" dirty="0" smtClean="0"/>
              <a:t> hereditária;</a:t>
            </a:r>
          </a:p>
          <a:p>
            <a:pPr marL="320040" indent="-320040" eaLnBrk="1" fontAlgn="auto" hangingPunct="1">
              <a:spcAft>
                <a:spcPts val="0"/>
              </a:spcAft>
              <a:buFont typeface="Wingdings"/>
              <a:buNone/>
              <a:defRPr/>
            </a:pPr>
            <a:r>
              <a:rPr lang="pt-BR" sz="3200" dirty="0" smtClean="0"/>
              <a:t>-Deficiência deG6PD;</a:t>
            </a:r>
          </a:p>
          <a:p>
            <a:pPr marL="320040" indent="-320040" eaLnBrk="1" fontAlgn="auto" hangingPunct="1">
              <a:spcAft>
                <a:spcPts val="0"/>
              </a:spcAft>
              <a:buFont typeface="Wingdings"/>
              <a:buNone/>
              <a:defRPr/>
            </a:pPr>
            <a:r>
              <a:rPr lang="pt-BR" sz="3200" dirty="0" smtClean="0"/>
              <a:t>-Deficiência de </a:t>
            </a:r>
            <a:r>
              <a:rPr lang="pt-BR" sz="3200" dirty="0" err="1" smtClean="0"/>
              <a:t>Piruvato</a:t>
            </a:r>
            <a:r>
              <a:rPr lang="pt-BR" sz="3200" dirty="0" smtClean="0"/>
              <a:t> </a:t>
            </a:r>
            <a:r>
              <a:rPr lang="pt-BR" sz="3200" dirty="0" err="1" smtClean="0"/>
              <a:t>Quinase</a:t>
            </a:r>
            <a:r>
              <a:rPr lang="pt-BR" sz="3200" dirty="0" smtClean="0"/>
              <a:t>;</a:t>
            </a:r>
          </a:p>
          <a:p>
            <a:pPr marL="320040" indent="-320040" eaLnBrk="1" fontAlgn="auto" hangingPunct="1">
              <a:spcAft>
                <a:spcPts val="0"/>
              </a:spcAft>
              <a:buFont typeface="Wingdings"/>
              <a:buNone/>
              <a:defRPr/>
            </a:pPr>
            <a:r>
              <a:rPr lang="pt-BR" sz="3200" dirty="0" smtClean="0"/>
              <a:t>-Hematomas;</a:t>
            </a:r>
          </a:p>
          <a:p>
            <a:pPr marL="320040" indent="-320040" eaLnBrk="1" fontAlgn="auto" hangingPunct="1">
              <a:spcAft>
                <a:spcPts val="0"/>
              </a:spcAft>
              <a:buFont typeface="Wingdings"/>
              <a:buNone/>
              <a:defRPr/>
            </a:pPr>
            <a:r>
              <a:rPr lang="pt-BR" sz="3200" dirty="0" smtClean="0"/>
              <a:t>-</a:t>
            </a:r>
            <a:r>
              <a:rPr lang="pt-BR" sz="3200" dirty="0" err="1" smtClean="0"/>
              <a:t>Policitemia</a:t>
            </a:r>
            <a:r>
              <a:rPr lang="pt-BR" sz="3200" dirty="0" smtClean="0"/>
              <a:t>;</a:t>
            </a:r>
          </a:p>
          <a:p>
            <a:pPr marL="320040" indent="-320040" eaLnBrk="1" fontAlgn="auto" hangingPunct="1">
              <a:spcAft>
                <a:spcPts val="0"/>
              </a:spcAft>
              <a:buFont typeface="Wingdings"/>
              <a:buNone/>
              <a:defRPr/>
            </a:pPr>
            <a:r>
              <a:rPr lang="pt-BR" sz="3200" dirty="0" smtClean="0"/>
              <a:t>-Drogas (Vitamina K3).</a:t>
            </a:r>
            <a:endParaRPr lang="pt-BR" sz="32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ítulo 1"/>
          <p:cNvSpPr>
            <a:spLocks noGrp="1"/>
          </p:cNvSpPr>
          <p:nvPr>
            <p:ph type="title"/>
          </p:nvPr>
        </p:nvSpPr>
        <p:spPr>
          <a:xfrm>
            <a:off x="612775" y="228600"/>
            <a:ext cx="8153400" cy="990600"/>
          </a:xfrm>
        </p:spPr>
        <p:txBody>
          <a:bodyPr/>
          <a:lstStyle/>
          <a:p>
            <a:pPr algn="ctr" eaLnBrk="1" hangingPunct="1"/>
            <a:r>
              <a:rPr lang="pt-BR" sz="5400" b="1" smtClean="0"/>
              <a:t>Quadro Clínico</a:t>
            </a:r>
          </a:p>
        </p:txBody>
      </p:sp>
      <p:sp>
        <p:nvSpPr>
          <p:cNvPr id="38914" name="Espaço Reservado para Conteúdo 2"/>
          <p:cNvSpPr>
            <a:spLocks noGrp="1"/>
          </p:cNvSpPr>
          <p:nvPr>
            <p:ph sz="quarter" idx="1"/>
          </p:nvPr>
        </p:nvSpPr>
        <p:spPr>
          <a:xfrm>
            <a:off x="142875" y="1600200"/>
            <a:ext cx="9001125" cy="4495800"/>
          </a:xfrm>
        </p:spPr>
        <p:txBody>
          <a:bodyPr/>
          <a:lstStyle/>
          <a:p>
            <a:pPr eaLnBrk="1" hangingPunct="1"/>
            <a:r>
              <a:rPr lang="pt-BR" smtClean="0"/>
              <a:t>O RN deverá ser avaliado quanto à intensidade (expressa em cruzes) e a abrangência da icterícia (zona de Kramer).</a:t>
            </a:r>
          </a:p>
        </p:txBody>
      </p:sp>
      <p:pic>
        <p:nvPicPr>
          <p:cNvPr id="38915" name="Imagem 3" descr="kramer.jpg"/>
          <p:cNvPicPr>
            <a:picLocks noChangeAspect="1"/>
          </p:cNvPicPr>
          <p:nvPr/>
        </p:nvPicPr>
        <p:blipFill>
          <a:blip r:embed="rId2"/>
          <a:srcRect/>
          <a:stretch>
            <a:fillRect/>
          </a:stretch>
        </p:blipFill>
        <p:spPr bwMode="auto">
          <a:xfrm>
            <a:off x="714375" y="3214688"/>
            <a:ext cx="1819275" cy="3286125"/>
          </a:xfrm>
          <a:prstGeom prst="rect">
            <a:avLst/>
          </a:prstGeom>
          <a:noFill/>
          <a:ln w="9525">
            <a:noFill/>
            <a:miter lim="800000"/>
            <a:headEnd/>
            <a:tailEnd/>
          </a:ln>
        </p:spPr>
      </p:pic>
      <p:pic>
        <p:nvPicPr>
          <p:cNvPr id="38916" name="Imagem 4" descr="zonas kramer b.jpg"/>
          <p:cNvPicPr>
            <a:picLocks noChangeAspect="1"/>
          </p:cNvPicPr>
          <p:nvPr/>
        </p:nvPicPr>
        <p:blipFill>
          <a:blip r:embed="rId3"/>
          <a:srcRect/>
          <a:stretch>
            <a:fillRect/>
          </a:stretch>
        </p:blipFill>
        <p:spPr bwMode="auto">
          <a:xfrm>
            <a:off x="3214688" y="3000375"/>
            <a:ext cx="5572125" cy="3500438"/>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ítulo 1"/>
          <p:cNvSpPr>
            <a:spLocks noGrp="1"/>
          </p:cNvSpPr>
          <p:nvPr>
            <p:ph type="title"/>
          </p:nvPr>
        </p:nvSpPr>
        <p:spPr>
          <a:xfrm>
            <a:off x="611188" y="260350"/>
            <a:ext cx="8153400" cy="990600"/>
          </a:xfrm>
        </p:spPr>
        <p:txBody>
          <a:bodyPr/>
          <a:lstStyle/>
          <a:p>
            <a:pPr algn="ctr" eaLnBrk="1" hangingPunct="1"/>
            <a:r>
              <a:rPr lang="pt-BR" b="1" smtClean="0"/>
              <a:t>Diagnóstico</a:t>
            </a:r>
          </a:p>
        </p:txBody>
      </p:sp>
      <p:sp>
        <p:nvSpPr>
          <p:cNvPr id="39938" name="Espaço Reservado para Conteúdo 2"/>
          <p:cNvSpPr>
            <a:spLocks noGrp="1"/>
          </p:cNvSpPr>
          <p:nvPr>
            <p:ph sz="quarter" idx="1"/>
          </p:nvPr>
        </p:nvSpPr>
        <p:spPr>
          <a:xfrm>
            <a:off x="250825" y="1700213"/>
            <a:ext cx="8715375" cy="4714875"/>
          </a:xfrm>
        </p:spPr>
        <p:txBody>
          <a:bodyPr/>
          <a:lstStyle/>
          <a:p>
            <a:pPr eaLnBrk="1" hangingPunct="1"/>
            <a:r>
              <a:rPr lang="pt-BR" sz="3200" smtClean="0"/>
              <a:t>Dosagem de bilirrubinas (total e frações);</a:t>
            </a:r>
          </a:p>
          <a:p>
            <a:pPr eaLnBrk="1" hangingPunct="1"/>
            <a:r>
              <a:rPr lang="pt-BR" sz="3200" smtClean="0"/>
              <a:t>Determinação de grupo sanguíneo e Rh maternos e do RN;</a:t>
            </a:r>
          </a:p>
          <a:p>
            <a:pPr eaLnBrk="1" hangingPunct="1"/>
            <a:r>
              <a:rPr lang="pt-BR" sz="3200" smtClean="0"/>
              <a:t>Teste de Coombs direto do sangue do RN;</a:t>
            </a:r>
          </a:p>
          <a:p>
            <a:pPr eaLnBrk="1" hangingPunct="1"/>
            <a:r>
              <a:rPr lang="pt-BR" sz="3200" smtClean="0"/>
              <a:t>Determinação do hematócrito;</a:t>
            </a:r>
          </a:p>
          <a:p>
            <a:pPr eaLnBrk="1" hangingPunct="1"/>
            <a:r>
              <a:rPr lang="pt-BR" sz="3200" smtClean="0"/>
              <a:t>Contagem de reticulócitos (caso hematócrito normal ou baixo);</a:t>
            </a:r>
          </a:p>
          <a:p>
            <a:pPr eaLnBrk="1" hangingPunct="1"/>
            <a:r>
              <a:rPr lang="pt-BR" sz="3200" smtClean="0"/>
              <a:t>Dosagem de albumina;</a:t>
            </a:r>
          </a:p>
          <a:p>
            <a:pPr eaLnBrk="1" hangingPunct="1"/>
            <a:endParaRPr lang="pt-BR" sz="3200" smtClean="0"/>
          </a:p>
          <a:p>
            <a:pPr eaLnBrk="1" hangingPunct="1"/>
            <a:endParaRPr lang="pt-BR"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a:spLocks noGrp="1"/>
          </p:cNvSpPr>
          <p:nvPr>
            <p:ph type="title"/>
          </p:nvPr>
        </p:nvSpPr>
        <p:spPr>
          <a:xfrm>
            <a:off x="612775" y="228600"/>
            <a:ext cx="8153400" cy="990600"/>
          </a:xfrm>
        </p:spPr>
        <p:txBody>
          <a:bodyPr/>
          <a:lstStyle/>
          <a:p>
            <a:pPr algn="ctr" eaLnBrk="1" hangingPunct="1"/>
            <a:r>
              <a:rPr lang="pt-BR" b="1" smtClean="0"/>
              <a:t>Controle laboratorial</a:t>
            </a:r>
          </a:p>
        </p:txBody>
      </p:sp>
      <p:sp>
        <p:nvSpPr>
          <p:cNvPr id="40962" name="Espaço Reservado para Conteúdo 2"/>
          <p:cNvSpPr>
            <a:spLocks noGrp="1"/>
          </p:cNvSpPr>
          <p:nvPr>
            <p:ph sz="quarter" idx="1"/>
          </p:nvPr>
        </p:nvSpPr>
        <p:spPr>
          <a:xfrm>
            <a:off x="0" y="1773238"/>
            <a:ext cx="8766175" cy="4751387"/>
          </a:xfrm>
        </p:spPr>
        <p:txBody>
          <a:bodyPr/>
          <a:lstStyle/>
          <a:p>
            <a:pPr lvl="2" eaLnBrk="1" hangingPunct="1"/>
            <a:r>
              <a:rPr lang="pt-BR" sz="3600" smtClean="0"/>
              <a:t>Nos casos de icterícia </a:t>
            </a:r>
            <a:r>
              <a:rPr lang="pt-BR" sz="3600" u="sng" smtClean="0"/>
              <a:t>precoce</a:t>
            </a:r>
            <a:r>
              <a:rPr lang="pt-BR" sz="3600" smtClean="0"/>
              <a:t> e </a:t>
            </a:r>
            <a:r>
              <a:rPr lang="pt-BR" sz="3600" u="sng" smtClean="0"/>
              <a:t>hemólise acentuada</a:t>
            </a:r>
            <a:r>
              <a:rPr lang="pt-BR" sz="3600" smtClean="0"/>
              <a:t>: dosagem de bilirrubinas e hematócrito de 6 em 6 horas;</a:t>
            </a:r>
          </a:p>
          <a:p>
            <a:pPr lvl="2" eaLnBrk="1" hangingPunct="1"/>
            <a:r>
              <a:rPr lang="pt-BR" sz="3600" smtClean="0"/>
              <a:t>Nos casos de icterícia </a:t>
            </a:r>
            <a:r>
              <a:rPr lang="pt-BR" sz="3600" u="sng" smtClean="0"/>
              <a:t>tardia</a:t>
            </a:r>
            <a:r>
              <a:rPr lang="pt-BR" sz="3600" smtClean="0"/>
              <a:t>, controlar de 12/12 horas ou de 24/24h conforme a gravidade do caso.</a:t>
            </a:r>
          </a:p>
          <a:p>
            <a:pPr eaLnBrk="1" hangingPunct="1"/>
            <a:endParaRPr lang="pt-BR"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ítulo 1"/>
          <p:cNvSpPr>
            <a:spLocks noGrp="1"/>
          </p:cNvSpPr>
          <p:nvPr>
            <p:ph type="title"/>
          </p:nvPr>
        </p:nvSpPr>
        <p:spPr>
          <a:xfrm>
            <a:off x="611188" y="260350"/>
            <a:ext cx="8153400" cy="990600"/>
          </a:xfrm>
        </p:spPr>
        <p:txBody>
          <a:bodyPr/>
          <a:lstStyle/>
          <a:p>
            <a:pPr algn="ctr" eaLnBrk="1" hangingPunct="1"/>
            <a:r>
              <a:rPr lang="pt-BR" b="1" smtClean="0"/>
              <a:t>Tratamento</a:t>
            </a:r>
          </a:p>
        </p:txBody>
      </p:sp>
      <p:sp>
        <p:nvSpPr>
          <p:cNvPr id="3" name="Espaço Reservado para Conteúdo 2"/>
          <p:cNvSpPr>
            <a:spLocks noGrp="1"/>
          </p:cNvSpPr>
          <p:nvPr>
            <p:ph sz="quarter" idx="1"/>
          </p:nvPr>
        </p:nvSpPr>
        <p:spPr>
          <a:xfrm>
            <a:off x="0" y="1600200"/>
            <a:ext cx="9144000" cy="5257800"/>
          </a:xfrm>
        </p:spPr>
        <p:txBody>
          <a:bodyPr>
            <a:normAutofit lnSpcReduction="10000"/>
          </a:bodyPr>
          <a:lstStyle/>
          <a:p>
            <a:pPr marL="320040" indent="-320040" eaLnBrk="1" fontAlgn="auto" hangingPunct="1">
              <a:spcAft>
                <a:spcPts val="0"/>
              </a:spcAft>
              <a:buFont typeface="Wingdings"/>
              <a:buChar char=""/>
              <a:defRPr/>
            </a:pPr>
            <a:r>
              <a:rPr lang="pt-BR" b="1" dirty="0" smtClean="0"/>
              <a:t>FOTOTERAPIA: </a:t>
            </a:r>
          </a:p>
          <a:p>
            <a:pPr marL="320040" indent="-320040" eaLnBrk="1" fontAlgn="auto" hangingPunct="1">
              <a:spcAft>
                <a:spcPts val="0"/>
              </a:spcAft>
              <a:buFont typeface="Wingdings"/>
              <a:buNone/>
              <a:defRPr/>
            </a:pPr>
            <a:r>
              <a:rPr lang="pt-BR" dirty="0" smtClean="0"/>
              <a:t>-Transformação fotoquímica da </a:t>
            </a:r>
            <a:r>
              <a:rPr lang="pt-BR" dirty="0" err="1" smtClean="0"/>
              <a:t>Bb</a:t>
            </a:r>
            <a:r>
              <a:rPr lang="pt-BR" dirty="0" smtClean="0"/>
              <a:t>;</a:t>
            </a:r>
          </a:p>
          <a:p>
            <a:pPr marL="320040" indent="-320040" eaLnBrk="1" fontAlgn="auto" hangingPunct="1">
              <a:spcAft>
                <a:spcPts val="0"/>
              </a:spcAft>
              <a:buFont typeface="Wingdings"/>
              <a:buNone/>
              <a:defRPr/>
            </a:pPr>
            <a:r>
              <a:rPr lang="pt-BR" dirty="0" smtClean="0"/>
              <a:t>-Eliminação pelos rins e/ou fígado;</a:t>
            </a:r>
          </a:p>
          <a:p>
            <a:pPr marL="320040" indent="-320040" eaLnBrk="1" fontAlgn="auto" hangingPunct="1">
              <a:spcAft>
                <a:spcPts val="0"/>
              </a:spcAft>
              <a:buFont typeface="Wingdings"/>
              <a:buNone/>
              <a:defRPr/>
            </a:pPr>
            <a:r>
              <a:rPr lang="pt-BR" dirty="0" smtClean="0"/>
              <a:t>-Absorve energia luminosa no comprimento de onda entre </a:t>
            </a:r>
            <a:r>
              <a:rPr lang="pt-BR" u="sng" dirty="0" smtClean="0"/>
              <a:t>400-500 </a:t>
            </a:r>
            <a:r>
              <a:rPr lang="pt-BR" u="sng" dirty="0" err="1" smtClean="0"/>
              <a:t>nm</a:t>
            </a:r>
            <a:r>
              <a:rPr lang="pt-BR" dirty="0" smtClean="0"/>
              <a:t>;</a:t>
            </a:r>
          </a:p>
          <a:p>
            <a:pPr marL="320040" indent="-320040" eaLnBrk="1" fontAlgn="auto" hangingPunct="1">
              <a:spcAft>
                <a:spcPts val="0"/>
              </a:spcAft>
              <a:buFont typeface="Wingdings"/>
              <a:buNone/>
              <a:defRPr/>
            </a:pPr>
            <a:r>
              <a:rPr lang="pt-BR" dirty="0" smtClean="0"/>
              <a:t>-Penetra na epiderme e atinge o tecido subcutâneo;</a:t>
            </a:r>
          </a:p>
          <a:p>
            <a:pPr marL="320040" indent="-320040" eaLnBrk="1" fontAlgn="auto" hangingPunct="1">
              <a:spcAft>
                <a:spcPts val="0"/>
              </a:spcAft>
              <a:buFont typeface="Wingdings"/>
              <a:buNone/>
              <a:defRPr/>
            </a:pPr>
            <a:r>
              <a:rPr lang="pt-BR" dirty="0" smtClean="0"/>
              <a:t>- A eficácia dependerá da </a:t>
            </a:r>
            <a:r>
              <a:rPr lang="pt-BR" dirty="0" err="1" smtClean="0"/>
              <a:t>irradiância</a:t>
            </a:r>
            <a:r>
              <a:rPr lang="pt-BR" dirty="0" smtClean="0"/>
              <a:t> no comprimento de onda citado;</a:t>
            </a:r>
          </a:p>
          <a:p>
            <a:pPr marL="320040" indent="-320040" eaLnBrk="1" fontAlgn="auto" hangingPunct="1">
              <a:spcAft>
                <a:spcPts val="0"/>
              </a:spcAft>
              <a:buFont typeface="Wingdings"/>
              <a:buNone/>
              <a:defRPr/>
            </a:pPr>
            <a:r>
              <a:rPr lang="pt-BR" b="1" i="1" dirty="0" smtClean="0"/>
              <a:t>- </a:t>
            </a:r>
            <a:r>
              <a:rPr lang="pt-BR" b="1" i="1" u="sng" dirty="0" err="1" smtClean="0"/>
              <a:t>Irradiância</a:t>
            </a:r>
            <a:r>
              <a:rPr lang="pt-BR" b="1" i="1" dirty="0" smtClean="0"/>
              <a:t>: </a:t>
            </a:r>
            <a:r>
              <a:rPr lang="pt-BR" dirty="0" smtClean="0"/>
              <a:t>quantidade de energia luminosa emitida na faixa de comprimento de onda entre 425-475 (lâmpadas azuis).</a:t>
            </a:r>
          </a:p>
          <a:p>
            <a:pPr marL="320040" indent="-320040" eaLnBrk="1" fontAlgn="auto" hangingPunct="1">
              <a:spcAft>
                <a:spcPts val="0"/>
              </a:spcAft>
              <a:buFont typeface="Wingdings"/>
              <a:buNone/>
              <a:defRPr/>
            </a:pPr>
            <a:endParaRPr lang="pt-BR" dirty="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ítulo 1"/>
          <p:cNvSpPr>
            <a:spLocks noGrp="1"/>
          </p:cNvSpPr>
          <p:nvPr>
            <p:ph type="title"/>
          </p:nvPr>
        </p:nvSpPr>
        <p:spPr>
          <a:xfrm>
            <a:off x="611188" y="260350"/>
            <a:ext cx="8153400" cy="990600"/>
          </a:xfrm>
        </p:spPr>
        <p:txBody>
          <a:bodyPr/>
          <a:lstStyle/>
          <a:p>
            <a:pPr algn="ctr" eaLnBrk="1" hangingPunct="1"/>
            <a:r>
              <a:rPr lang="pt-BR" b="1" smtClean="0">
                <a:solidFill>
                  <a:schemeClr val="tx1"/>
                </a:solidFill>
              </a:rPr>
              <a:t>Fototerapia</a:t>
            </a:r>
          </a:p>
        </p:txBody>
      </p:sp>
      <p:sp>
        <p:nvSpPr>
          <p:cNvPr id="43010" name="Espaço Reservado para Conteúdo 2"/>
          <p:cNvSpPr>
            <a:spLocks noGrp="1"/>
          </p:cNvSpPr>
          <p:nvPr>
            <p:ph sz="quarter" idx="1"/>
          </p:nvPr>
        </p:nvSpPr>
        <p:spPr>
          <a:xfrm>
            <a:off x="214313" y="1600200"/>
            <a:ext cx="8786812" cy="5257800"/>
          </a:xfrm>
        </p:spPr>
        <p:txBody>
          <a:bodyPr/>
          <a:lstStyle/>
          <a:p>
            <a:pPr eaLnBrk="1" hangingPunct="1"/>
            <a:r>
              <a:rPr lang="pt-BR" sz="3600" b="1" smtClean="0"/>
              <a:t>Eficácia dependerá</a:t>
            </a:r>
            <a:r>
              <a:rPr lang="pt-BR" sz="4400" b="1" smtClean="0"/>
              <a:t>:</a:t>
            </a:r>
          </a:p>
          <a:p>
            <a:pPr eaLnBrk="1" hangingPunct="1">
              <a:buFont typeface="Wingdings" pitchFamily="2" charset="2"/>
              <a:buNone/>
            </a:pPr>
            <a:r>
              <a:rPr lang="pt-BR" smtClean="0"/>
              <a:t>-Irradiância;</a:t>
            </a:r>
          </a:p>
          <a:p>
            <a:pPr eaLnBrk="1" hangingPunct="1">
              <a:buFont typeface="Wingdings" pitchFamily="2" charset="2"/>
              <a:buNone/>
            </a:pPr>
            <a:r>
              <a:rPr lang="pt-BR" smtClean="0"/>
              <a:t>-Nível sérico inicial de Bb (eficácia é mínima com níveis &lt; 5mg/dl); </a:t>
            </a:r>
          </a:p>
          <a:p>
            <a:pPr eaLnBrk="1" hangingPunct="1">
              <a:buFont typeface="Wingdings" pitchFamily="2" charset="2"/>
              <a:buNone/>
            </a:pPr>
            <a:r>
              <a:rPr lang="pt-BR" smtClean="0"/>
              <a:t>-Superfície corporal exposta à luz; </a:t>
            </a:r>
          </a:p>
          <a:p>
            <a:pPr eaLnBrk="1" hangingPunct="1">
              <a:buFont typeface="Wingdings" pitchFamily="2" charset="2"/>
              <a:buNone/>
            </a:pPr>
            <a:r>
              <a:rPr lang="pt-BR" smtClean="0"/>
              <a:t>-Tipo de nutrição;</a:t>
            </a:r>
          </a:p>
          <a:p>
            <a:pPr eaLnBrk="1" hangingPunct="1">
              <a:buFont typeface="Wingdings" pitchFamily="2" charset="2"/>
              <a:buNone/>
            </a:pPr>
            <a:r>
              <a:rPr lang="pt-BR" smtClean="0"/>
              <a:t>-Distância entre a fonte luminosa e o paciente (a depender do tipo de fototerapia)</a:t>
            </a:r>
          </a:p>
          <a:p>
            <a:pPr eaLnBrk="1" hangingPunct="1"/>
            <a:endParaRPr lang="pt-BR"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ítulo 1"/>
          <p:cNvSpPr>
            <a:spLocks noGrp="1"/>
          </p:cNvSpPr>
          <p:nvPr>
            <p:ph type="title"/>
          </p:nvPr>
        </p:nvSpPr>
        <p:spPr>
          <a:xfrm>
            <a:off x="612775" y="228600"/>
            <a:ext cx="8153400" cy="990600"/>
          </a:xfrm>
        </p:spPr>
        <p:txBody>
          <a:bodyPr/>
          <a:lstStyle/>
          <a:p>
            <a:pPr algn="ctr" eaLnBrk="1" hangingPunct="1"/>
            <a:r>
              <a:rPr lang="pt-BR" b="1" smtClean="0"/>
              <a:t>Fototerapia Comum</a:t>
            </a:r>
          </a:p>
        </p:txBody>
      </p:sp>
      <p:sp>
        <p:nvSpPr>
          <p:cNvPr id="44034" name="Espaço Reservado para Conteúdo 2"/>
          <p:cNvSpPr>
            <a:spLocks noGrp="1"/>
          </p:cNvSpPr>
          <p:nvPr>
            <p:ph sz="quarter" idx="1"/>
          </p:nvPr>
        </p:nvSpPr>
        <p:spPr>
          <a:xfrm>
            <a:off x="612775" y="1600200"/>
            <a:ext cx="8153400" cy="4495800"/>
          </a:xfrm>
        </p:spPr>
        <p:txBody>
          <a:bodyPr/>
          <a:lstStyle/>
          <a:p>
            <a:pPr eaLnBrk="1" hangingPunct="1"/>
            <a:r>
              <a:rPr lang="pt-BR" smtClean="0"/>
              <a:t> </a:t>
            </a:r>
            <a:r>
              <a:rPr lang="pt-BR" sz="2800" smtClean="0"/>
              <a:t>Aparelho com 6 a 7 lâmpadas fluorescentes brancas;</a:t>
            </a:r>
          </a:p>
          <a:p>
            <a:pPr eaLnBrk="1" hangingPunct="1"/>
            <a:r>
              <a:rPr lang="pt-BR" sz="2800" smtClean="0"/>
              <a:t> Maioria dos Serviços;</a:t>
            </a:r>
          </a:p>
          <a:p>
            <a:pPr eaLnBrk="1" hangingPunct="1"/>
            <a:r>
              <a:rPr lang="pt-BR" sz="2800" smtClean="0"/>
              <a:t> Irradiância de 3-4 µw/cm</a:t>
            </a:r>
            <a:r>
              <a:rPr lang="pt-BR" sz="2800" baseline="30000" smtClean="0"/>
              <a:t>2</a:t>
            </a:r>
            <a:r>
              <a:rPr lang="pt-BR" sz="2800" smtClean="0"/>
              <a:t>/nm.</a:t>
            </a:r>
          </a:p>
          <a:p>
            <a:pPr eaLnBrk="1" hangingPunct="1">
              <a:buFont typeface="Wingdings" pitchFamily="2" charset="2"/>
              <a:buNone/>
            </a:pPr>
            <a:r>
              <a:rPr lang="pt-BR" sz="3200" smtClean="0"/>
              <a:t>     </a:t>
            </a:r>
          </a:p>
          <a:p>
            <a:pPr eaLnBrk="1" hangingPunct="1"/>
            <a:endParaRPr lang="pt-BR" smtClean="0"/>
          </a:p>
        </p:txBody>
      </p:sp>
      <p:pic>
        <p:nvPicPr>
          <p:cNvPr id="44035" name="Imagem 3" descr="foto comum.jpg"/>
          <p:cNvPicPr>
            <a:picLocks noChangeAspect="1"/>
          </p:cNvPicPr>
          <p:nvPr/>
        </p:nvPicPr>
        <p:blipFill>
          <a:blip r:embed="rId2"/>
          <a:srcRect/>
          <a:stretch>
            <a:fillRect/>
          </a:stretch>
        </p:blipFill>
        <p:spPr bwMode="auto">
          <a:xfrm>
            <a:off x="1428750" y="3714750"/>
            <a:ext cx="6500813" cy="314325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ítulo 1"/>
          <p:cNvSpPr>
            <a:spLocks noGrp="1"/>
          </p:cNvSpPr>
          <p:nvPr>
            <p:ph type="title"/>
          </p:nvPr>
        </p:nvSpPr>
        <p:spPr>
          <a:xfrm>
            <a:off x="612775" y="228600"/>
            <a:ext cx="8153400" cy="990600"/>
          </a:xfrm>
        </p:spPr>
        <p:txBody>
          <a:bodyPr/>
          <a:lstStyle/>
          <a:p>
            <a:pPr algn="ctr" eaLnBrk="1" hangingPunct="1"/>
            <a:r>
              <a:rPr lang="pt-BR" b="1" smtClean="0"/>
              <a:t>Fototerapia com Luz Azul</a:t>
            </a:r>
          </a:p>
        </p:txBody>
      </p:sp>
      <p:sp>
        <p:nvSpPr>
          <p:cNvPr id="45058" name="Espaço Reservado para Conteúdo 2"/>
          <p:cNvSpPr>
            <a:spLocks noGrp="1"/>
          </p:cNvSpPr>
          <p:nvPr>
            <p:ph sz="quarter" idx="1"/>
          </p:nvPr>
        </p:nvSpPr>
        <p:spPr>
          <a:xfrm>
            <a:off x="612775" y="1600200"/>
            <a:ext cx="8153400" cy="4495800"/>
          </a:xfrm>
        </p:spPr>
        <p:txBody>
          <a:bodyPr/>
          <a:lstStyle/>
          <a:p>
            <a:pPr eaLnBrk="1" hangingPunct="1"/>
            <a:r>
              <a:rPr lang="pt-BR" smtClean="0"/>
              <a:t> </a:t>
            </a:r>
            <a:r>
              <a:rPr lang="pt-BR" sz="2800" smtClean="0"/>
              <a:t>Maior irradiância no comprimento de onda ideal: 425-475 nm; </a:t>
            </a:r>
          </a:p>
          <a:p>
            <a:pPr eaLnBrk="1" hangingPunct="1"/>
            <a:r>
              <a:rPr lang="pt-BR" sz="2800" smtClean="0"/>
              <a:t>Irradiância = 22 µw/cm</a:t>
            </a:r>
            <a:r>
              <a:rPr lang="pt-BR" sz="2800" baseline="30000" smtClean="0"/>
              <a:t>2</a:t>
            </a:r>
            <a:r>
              <a:rPr lang="pt-BR" sz="2800" smtClean="0"/>
              <a:t>/nm (7 lâmpadas "</a:t>
            </a:r>
            <a:r>
              <a:rPr lang="pt-BR" sz="2800" i="1" smtClean="0"/>
              <a:t>special blue</a:t>
            </a:r>
            <a:r>
              <a:rPr lang="pt-BR" sz="2800" smtClean="0"/>
              <a:t>");</a:t>
            </a:r>
          </a:p>
          <a:p>
            <a:pPr eaLnBrk="1" hangingPunct="1"/>
            <a:r>
              <a:rPr lang="pt-BR" sz="2800" smtClean="0"/>
              <a:t> Absorvida muito rapidamente;</a:t>
            </a:r>
          </a:p>
          <a:p>
            <a:pPr eaLnBrk="1" hangingPunct="1"/>
            <a:r>
              <a:rPr lang="pt-BR" sz="2800" smtClean="0"/>
              <a:t>Monitor cardíaco e oximetria.</a:t>
            </a:r>
          </a:p>
          <a:p>
            <a:pPr eaLnBrk="1" hangingPunct="1">
              <a:buFont typeface="Wingdings" pitchFamily="2" charset="2"/>
              <a:buNone/>
            </a:pPr>
            <a:endParaRPr lang="pt-BR" smtClean="0"/>
          </a:p>
        </p:txBody>
      </p:sp>
      <p:pic>
        <p:nvPicPr>
          <p:cNvPr id="45059" name="Imagem 3" descr="azul.jpg"/>
          <p:cNvPicPr>
            <a:picLocks noChangeAspect="1"/>
          </p:cNvPicPr>
          <p:nvPr/>
        </p:nvPicPr>
        <p:blipFill>
          <a:blip r:embed="rId2"/>
          <a:srcRect/>
          <a:stretch>
            <a:fillRect/>
          </a:stretch>
        </p:blipFill>
        <p:spPr bwMode="auto">
          <a:xfrm>
            <a:off x="500063" y="4714875"/>
            <a:ext cx="3857625" cy="1985963"/>
          </a:xfrm>
          <a:prstGeom prst="rect">
            <a:avLst/>
          </a:prstGeom>
          <a:noFill/>
          <a:ln w="9525">
            <a:noFill/>
            <a:miter lim="800000"/>
            <a:headEnd/>
            <a:tailEnd/>
          </a:ln>
        </p:spPr>
      </p:pic>
      <p:pic>
        <p:nvPicPr>
          <p:cNvPr id="45060" name="Imagem 4" descr="foto azul.jpg"/>
          <p:cNvPicPr>
            <a:picLocks noChangeAspect="1"/>
          </p:cNvPicPr>
          <p:nvPr/>
        </p:nvPicPr>
        <p:blipFill>
          <a:blip r:embed="rId3"/>
          <a:srcRect/>
          <a:stretch>
            <a:fillRect/>
          </a:stretch>
        </p:blipFill>
        <p:spPr bwMode="auto">
          <a:xfrm>
            <a:off x="6215063" y="3357563"/>
            <a:ext cx="2643187" cy="3214687"/>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ítulo 1"/>
          <p:cNvSpPr>
            <a:spLocks noGrp="1"/>
          </p:cNvSpPr>
          <p:nvPr>
            <p:ph type="title"/>
          </p:nvPr>
        </p:nvSpPr>
        <p:spPr>
          <a:xfrm>
            <a:off x="612775" y="228600"/>
            <a:ext cx="8153400" cy="990600"/>
          </a:xfrm>
        </p:spPr>
        <p:txBody>
          <a:bodyPr/>
          <a:lstStyle/>
          <a:p>
            <a:pPr algn="ctr" eaLnBrk="1" hangingPunct="1"/>
            <a:r>
              <a:rPr lang="pt-BR" b="1" smtClean="0"/>
              <a:t>Fototerapia com Luz Verde</a:t>
            </a:r>
          </a:p>
        </p:txBody>
      </p:sp>
      <p:sp>
        <p:nvSpPr>
          <p:cNvPr id="46082" name="Espaço Reservado para Conteúdo 2"/>
          <p:cNvSpPr>
            <a:spLocks noGrp="1"/>
          </p:cNvSpPr>
          <p:nvPr>
            <p:ph sz="quarter" idx="1"/>
          </p:nvPr>
        </p:nvSpPr>
        <p:spPr>
          <a:xfrm>
            <a:off x="612775" y="2000250"/>
            <a:ext cx="8153400" cy="4095750"/>
          </a:xfrm>
        </p:spPr>
        <p:txBody>
          <a:bodyPr/>
          <a:lstStyle/>
          <a:p>
            <a:pPr eaLnBrk="1" hangingPunct="1"/>
            <a:r>
              <a:rPr lang="pt-BR" smtClean="0"/>
              <a:t> </a:t>
            </a:r>
            <a:r>
              <a:rPr lang="pt-BR" sz="2800" smtClean="0"/>
              <a:t>Maior comprimento de onda o que garante penetração mais profunda na pele e, conseqüentemente,  nos vasos sanguíneos da derme;</a:t>
            </a:r>
          </a:p>
          <a:p>
            <a:pPr eaLnBrk="1" hangingPunct="1"/>
            <a:r>
              <a:rPr lang="pt-BR" sz="2800" smtClean="0"/>
              <a:t> Mais eficaz que a fluorescente branca e semelhante à fototerapia com luz azul.</a:t>
            </a:r>
          </a:p>
          <a:p>
            <a:pPr eaLnBrk="1" hangingPunct="1"/>
            <a:endParaRPr lang="pt-BR"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ítulo 1"/>
          <p:cNvSpPr>
            <a:spLocks noGrp="1"/>
          </p:cNvSpPr>
          <p:nvPr>
            <p:ph type="title"/>
          </p:nvPr>
        </p:nvSpPr>
        <p:spPr>
          <a:xfrm>
            <a:off x="612775" y="228600"/>
            <a:ext cx="8153400" cy="990600"/>
          </a:xfrm>
        </p:spPr>
        <p:txBody>
          <a:bodyPr/>
          <a:lstStyle/>
          <a:p>
            <a:pPr algn="ctr" eaLnBrk="1" hangingPunct="1"/>
            <a:r>
              <a:rPr lang="pt-BR" b="1" smtClean="0"/>
              <a:t>Biliblanket</a:t>
            </a:r>
          </a:p>
        </p:txBody>
      </p:sp>
      <p:sp>
        <p:nvSpPr>
          <p:cNvPr id="47106" name="Espaço Reservado para Conteúdo 2"/>
          <p:cNvSpPr>
            <a:spLocks noGrp="1"/>
          </p:cNvSpPr>
          <p:nvPr>
            <p:ph sz="quarter" idx="1"/>
          </p:nvPr>
        </p:nvSpPr>
        <p:spPr>
          <a:xfrm>
            <a:off x="612775" y="1600200"/>
            <a:ext cx="8153400" cy="4495800"/>
          </a:xfrm>
        </p:spPr>
        <p:txBody>
          <a:bodyPr/>
          <a:lstStyle/>
          <a:p>
            <a:pPr eaLnBrk="1" hangingPunct="1"/>
            <a:r>
              <a:rPr lang="pt-BR" sz="2800" smtClean="0"/>
              <a:t>Colchão de 13 x 10 cm, no qual a luz trafega em um cabo de fibra óptica se espalhando através do mesmo;</a:t>
            </a:r>
          </a:p>
          <a:p>
            <a:pPr eaLnBrk="1" hangingPunct="1"/>
            <a:r>
              <a:rPr lang="pt-BR" sz="2800" smtClean="0"/>
              <a:t> Eficaz em RN pequenos;</a:t>
            </a:r>
          </a:p>
          <a:p>
            <a:pPr eaLnBrk="1" hangingPunct="1">
              <a:buFont typeface="Wingdings" pitchFamily="2" charset="2"/>
              <a:buNone/>
            </a:pPr>
            <a:endParaRPr lang="pt-BR" smtClean="0"/>
          </a:p>
        </p:txBody>
      </p:sp>
      <p:pic>
        <p:nvPicPr>
          <p:cNvPr id="47107" name="Imagem 3" descr="jjj.jpeg"/>
          <p:cNvPicPr>
            <a:picLocks noChangeAspect="1"/>
          </p:cNvPicPr>
          <p:nvPr/>
        </p:nvPicPr>
        <p:blipFill>
          <a:blip r:embed="rId2"/>
          <a:srcRect/>
          <a:stretch>
            <a:fillRect/>
          </a:stretch>
        </p:blipFill>
        <p:spPr bwMode="auto">
          <a:xfrm>
            <a:off x="571500" y="3714750"/>
            <a:ext cx="3952875" cy="2724150"/>
          </a:xfrm>
          <a:prstGeom prst="rect">
            <a:avLst/>
          </a:prstGeom>
          <a:noFill/>
          <a:ln w="9525">
            <a:noFill/>
            <a:miter lim="800000"/>
            <a:headEnd/>
            <a:tailEnd/>
          </a:ln>
        </p:spPr>
      </p:pic>
      <p:pic>
        <p:nvPicPr>
          <p:cNvPr id="47108" name="Imagem 4" descr="biliblanket scan.JPG"/>
          <p:cNvPicPr>
            <a:picLocks noChangeAspect="1"/>
          </p:cNvPicPr>
          <p:nvPr/>
        </p:nvPicPr>
        <p:blipFill>
          <a:blip r:embed="rId3"/>
          <a:srcRect/>
          <a:stretch>
            <a:fillRect/>
          </a:stretch>
        </p:blipFill>
        <p:spPr bwMode="auto">
          <a:xfrm>
            <a:off x="5214938" y="3286125"/>
            <a:ext cx="3548062" cy="2554288"/>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ítulo 1"/>
          <p:cNvSpPr>
            <a:spLocks noGrp="1"/>
          </p:cNvSpPr>
          <p:nvPr>
            <p:ph type="title"/>
          </p:nvPr>
        </p:nvSpPr>
        <p:spPr>
          <a:xfrm>
            <a:off x="611188" y="260350"/>
            <a:ext cx="8153400" cy="990600"/>
          </a:xfrm>
        </p:spPr>
        <p:txBody>
          <a:bodyPr/>
          <a:lstStyle/>
          <a:p>
            <a:pPr algn="ctr" eaLnBrk="1" hangingPunct="1"/>
            <a:r>
              <a:rPr lang="pt-BR" b="1" smtClean="0"/>
              <a:t>Bili-Berço</a:t>
            </a:r>
          </a:p>
        </p:txBody>
      </p:sp>
      <p:sp>
        <p:nvSpPr>
          <p:cNvPr id="48130" name="Espaço Reservado para Conteúdo 2"/>
          <p:cNvSpPr>
            <a:spLocks noGrp="1"/>
          </p:cNvSpPr>
          <p:nvPr>
            <p:ph sz="quarter" idx="1"/>
          </p:nvPr>
        </p:nvSpPr>
        <p:spPr>
          <a:xfrm>
            <a:off x="612775" y="1600200"/>
            <a:ext cx="8153400" cy="4495800"/>
          </a:xfrm>
        </p:spPr>
        <p:txBody>
          <a:bodyPr/>
          <a:lstStyle/>
          <a:p>
            <a:pPr eaLnBrk="1" hangingPunct="1"/>
            <a:r>
              <a:rPr lang="pt-BR" smtClean="0"/>
              <a:t> </a:t>
            </a:r>
            <a:r>
              <a:rPr lang="pt-BR" sz="2800" smtClean="0"/>
              <a:t>Berço de acrílico com 5 lâmpadas fluorescentes brancas no fundo e filmes refletores nas paredes internas do berço.</a:t>
            </a:r>
          </a:p>
          <a:p>
            <a:pPr eaLnBrk="1" hangingPunct="1">
              <a:buFont typeface="Wingdings" pitchFamily="2" charset="2"/>
              <a:buNone/>
            </a:pPr>
            <a:endParaRPr lang="pt-BR" smtClean="0"/>
          </a:p>
        </p:txBody>
      </p:sp>
      <p:pic>
        <p:nvPicPr>
          <p:cNvPr id="48131" name="Imagem 3" descr="bilitron_bed_-_4006.jpg"/>
          <p:cNvPicPr>
            <a:picLocks noChangeAspect="1"/>
          </p:cNvPicPr>
          <p:nvPr/>
        </p:nvPicPr>
        <p:blipFill>
          <a:blip r:embed="rId2"/>
          <a:srcRect/>
          <a:stretch>
            <a:fillRect/>
          </a:stretch>
        </p:blipFill>
        <p:spPr bwMode="auto">
          <a:xfrm>
            <a:off x="5929313" y="2857500"/>
            <a:ext cx="2895600" cy="3786188"/>
          </a:xfrm>
          <a:prstGeom prst="rect">
            <a:avLst/>
          </a:prstGeom>
          <a:noFill/>
          <a:ln w="9525">
            <a:noFill/>
            <a:miter lim="800000"/>
            <a:headEnd/>
            <a:tailEnd/>
          </a:ln>
        </p:spPr>
      </p:pic>
      <p:pic>
        <p:nvPicPr>
          <p:cNvPr id="48132" name="Imagem 4" descr="hospital fotos ilustrativas de FOTOTERAPIA onde criança ia morendo asfixiada com fumaça (1).jpg"/>
          <p:cNvPicPr>
            <a:picLocks noChangeAspect="1"/>
          </p:cNvPicPr>
          <p:nvPr/>
        </p:nvPicPr>
        <p:blipFill>
          <a:blip r:embed="rId3"/>
          <a:srcRect/>
          <a:stretch>
            <a:fillRect/>
          </a:stretch>
        </p:blipFill>
        <p:spPr bwMode="auto">
          <a:xfrm>
            <a:off x="928688" y="3929063"/>
            <a:ext cx="3205162" cy="2319337"/>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ítulo 1"/>
          <p:cNvSpPr>
            <a:spLocks noGrp="1"/>
          </p:cNvSpPr>
          <p:nvPr>
            <p:ph type="title"/>
          </p:nvPr>
        </p:nvSpPr>
        <p:spPr>
          <a:xfrm>
            <a:off x="612775" y="228600"/>
            <a:ext cx="8153400" cy="990600"/>
          </a:xfrm>
        </p:spPr>
        <p:txBody>
          <a:bodyPr/>
          <a:lstStyle/>
          <a:p>
            <a:pPr algn="ctr" eaLnBrk="1" hangingPunct="1"/>
            <a:r>
              <a:rPr lang="pt-BR" b="1" smtClean="0"/>
              <a:t>Fototerapia tipo Halógena</a:t>
            </a:r>
          </a:p>
        </p:txBody>
      </p:sp>
      <p:sp>
        <p:nvSpPr>
          <p:cNvPr id="49154" name="Espaço Reservado para Conteúdo 2"/>
          <p:cNvSpPr>
            <a:spLocks noGrp="1"/>
          </p:cNvSpPr>
          <p:nvPr>
            <p:ph sz="quarter" idx="1"/>
          </p:nvPr>
        </p:nvSpPr>
        <p:spPr>
          <a:xfrm>
            <a:off x="612775" y="1600200"/>
            <a:ext cx="8153400" cy="4495800"/>
          </a:xfrm>
        </p:spPr>
        <p:txBody>
          <a:bodyPr/>
          <a:lstStyle/>
          <a:p>
            <a:pPr eaLnBrk="1" hangingPunct="1"/>
            <a:r>
              <a:rPr lang="pt-BR" smtClean="0"/>
              <a:t>Foco luminoso contendo uma lâmpada halógena com um filtro de vidro especial;</a:t>
            </a:r>
          </a:p>
          <a:p>
            <a:pPr eaLnBrk="1" hangingPunct="1"/>
            <a:r>
              <a:rPr lang="pt-BR" smtClean="0"/>
              <a:t>Filtra os raios infravermelhos que produzem aquecimento, e os raios ultravioletas, lesivos a pele.</a:t>
            </a:r>
          </a:p>
        </p:txBody>
      </p:sp>
      <p:pic>
        <p:nvPicPr>
          <p:cNvPr id="49155" name="Imagem 3" descr="RecemNascido_UnidadedeFototerapia_Halogena.jpg"/>
          <p:cNvPicPr>
            <a:picLocks noChangeAspect="1"/>
          </p:cNvPicPr>
          <p:nvPr/>
        </p:nvPicPr>
        <p:blipFill>
          <a:blip r:embed="rId2"/>
          <a:srcRect/>
          <a:stretch>
            <a:fillRect/>
          </a:stretch>
        </p:blipFill>
        <p:spPr bwMode="auto">
          <a:xfrm>
            <a:off x="1500188" y="3714750"/>
            <a:ext cx="4929187" cy="2786063"/>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ítulo 1"/>
          <p:cNvSpPr>
            <a:spLocks noGrp="1"/>
          </p:cNvSpPr>
          <p:nvPr>
            <p:ph type="title"/>
          </p:nvPr>
        </p:nvSpPr>
        <p:spPr>
          <a:xfrm>
            <a:off x="612775" y="228600"/>
            <a:ext cx="8153400" cy="990600"/>
          </a:xfrm>
        </p:spPr>
        <p:txBody>
          <a:bodyPr/>
          <a:lstStyle/>
          <a:p>
            <a:pPr algn="ctr" eaLnBrk="1" hangingPunct="1"/>
            <a:r>
              <a:rPr lang="pt-BR" b="1" smtClean="0"/>
              <a:t>Bilitron</a:t>
            </a:r>
          </a:p>
        </p:txBody>
      </p:sp>
      <p:sp>
        <p:nvSpPr>
          <p:cNvPr id="50178" name="Espaço Reservado para Conteúdo 2"/>
          <p:cNvSpPr>
            <a:spLocks noGrp="1"/>
          </p:cNvSpPr>
          <p:nvPr>
            <p:ph sz="quarter" idx="1"/>
          </p:nvPr>
        </p:nvSpPr>
        <p:spPr>
          <a:xfrm>
            <a:off x="611188" y="1628775"/>
            <a:ext cx="8153400" cy="4495800"/>
          </a:xfrm>
        </p:spPr>
        <p:txBody>
          <a:bodyPr/>
          <a:lstStyle/>
          <a:p>
            <a:pPr eaLnBrk="1" hangingPunct="1"/>
            <a:r>
              <a:rPr lang="pt-BR" sz="2400" smtClean="0"/>
              <a:t>Lâmpadas eletrônicas já focadas no espectro azul que não necessitam de filtros para o uso neonatal;</a:t>
            </a:r>
          </a:p>
          <a:p>
            <a:pPr eaLnBrk="1" hangingPunct="1"/>
            <a:r>
              <a:rPr lang="pt-BR" sz="2400" smtClean="0"/>
              <a:t>Permite uma distância central de 30 cm; </a:t>
            </a:r>
          </a:p>
          <a:p>
            <a:pPr eaLnBrk="1" hangingPunct="1"/>
            <a:r>
              <a:rPr lang="pt-BR" sz="2400" smtClean="0"/>
              <a:t>Grande atenuação de radiação ultravioleta e infravermelha e produz um mínimo de calor irradiante;</a:t>
            </a:r>
          </a:p>
          <a:p>
            <a:pPr eaLnBrk="1" hangingPunct="1"/>
            <a:r>
              <a:rPr lang="pt-BR" sz="2400" smtClean="0"/>
              <a:t> Toda luz emitida pela fototerapia LED é </a:t>
            </a:r>
          </a:p>
          <a:p>
            <a:pPr eaLnBrk="1" hangingPunct="1">
              <a:buFont typeface="Wingdings" pitchFamily="2" charset="2"/>
              <a:buNone/>
            </a:pPr>
            <a:r>
              <a:rPr lang="pt-BR" sz="2400" smtClean="0"/>
              <a:t> teoricamente utilizada na </a:t>
            </a:r>
          </a:p>
          <a:p>
            <a:pPr eaLnBrk="1" hangingPunct="1">
              <a:buFont typeface="Wingdings" pitchFamily="2" charset="2"/>
              <a:buNone/>
            </a:pPr>
            <a:r>
              <a:rPr lang="pt-BR" sz="2400" smtClean="0"/>
              <a:t>fotoisomerização da bilirrubina.</a:t>
            </a:r>
          </a:p>
        </p:txBody>
      </p:sp>
      <p:pic>
        <p:nvPicPr>
          <p:cNvPr id="50179" name="Imagem 3" descr="xbilitron.mth30790_200_200.jpg.pagespeed.ic.CVyvvkS_yI.jpg"/>
          <p:cNvPicPr>
            <a:picLocks noChangeAspect="1"/>
          </p:cNvPicPr>
          <p:nvPr/>
        </p:nvPicPr>
        <p:blipFill>
          <a:blip r:embed="rId2"/>
          <a:srcRect/>
          <a:stretch>
            <a:fillRect/>
          </a:stretch>
        </p:blipFill>
        <p:spPr bwMode="auto">
          <a:xfrm>
            <a:off x="6804025" y="3716338"/>
            <a:ext cx="2000250" cy="2928937"/>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ítulo 1"/>
          <p:cNvSpPr>
            <a:spLocks noGrp="1"/>
          </p:cNvSpPr>
          <p:nvPr>
            <p:ph type="title"/>
          </p:nvPr>
        </p:nvSpPr>
        <p:spPr>
          <a:xfrm>
            <a:off x="612775" y="228600"/>
            <a:ext cx="8153400" cy="990600"/>
          </a:xfrm>
        </p:spPr>
        <p:txBody>
          <a:bodyPr/>
          <a:lstStyle/>
          <a:p>
            <a:pPr algn="ctr" eaLnBrk="1" hangingPunct="1"/>
            <a:r>
              <a:rPr lang="pt-BR" b="1" smtClean="0"/>
              <a:t>Fototerapia</a:t>
            </a:r>
          </a:p>
        </p:txBody>
      </p:sp>
      <p:sp>
        <p:nvSpPr>
          <p:cNvPr id="51202" name="Espaço Reservado para Conteúdo 2"/>
          <p:cNvSpPr>
            <a:spLocks noGrp="1"/>
          </p:cNvSpPr>
          <p:nvPr>
            <p:ph sz="quarter" idx="1"/>
          </p:nvPr>
        </p:nvSpPr>
        <p:spPr>
          <a:xfrm>
            <a:off x="612775" y="1928813"/>
            <a:ext cx="8153400" cy="4167187"/>
          </a:xfrm>
        </p:spPr>
        <p:txBody>
          <a:bodyPr/>
          <a:lstStyle/>
          <a:p>
            <a:pPr eaLnBrk="1" hangingPunct="1"/>
            <a:r>
              <a:rPr lang="pt-BR" sz="3200" b="1" smtClean="0"/>
              <a:t>CUIDADOS COM O RN</a:t>
            </a:r>
          </a:p>
          <a:p>
            <a:pPr lvl="1" eaLnBrk="1" hangingPunct="1">
              <a:buFont typeface="Wingdings 2" pitchFamily="18" charset="2"/>
              <a:buNone/>
            </a:pPr>
            <a:r>
              <a:rPr lang="pt-BR" sz="2800" smtClean="0"/>
              <a:t>RN totalmente despido;</a:t>
            </a:r>
          </a:p>
          <a:p>
            <a:pPr lvl="1" eaLnBrk="1" hangingPunct="1">
              <a:buFont typeface="Wingdings 2" pitchFamily="18" charset="2"/>
              <a:buNone/>
            </a:pPr>
            <a:r>
              <a:rPr lang="pt-BR" sz="2800" smtClean="0"/>
              <a:t>Usar protetor ocular;</a:t>
            </a:r>
          </a:p>
          <a:p>
            <a:pPr lvl="1" eaLnBrk="1" hangingPunct="1">
              <a:buFont typeface="Wingdings 2" pitchFamily="18" charset="2"/>
              <a:buNone/>
            </a:pPr>
            <a:r>
              <a:rPr lang="pt-BR" sz="2800" smtClean="0"/>
              <a:t>Aumentar a ingesta, se possível, oral;</a:t>
            </a:r>
          </a:p>
          <a:p>
            <a:pPr lvl="1" eaLnBrk="1" hangingPunct="1">
              <a:buFont typeface="Wingdings 2" pitchFamily="18" charset="2"/>
              <a:buNone/>
            </a:pPr>
            <a:r>
              <a:rPr lang="pt-BR" sz="2800" smtClean="0"/>
              <a:t>Temperatura deverá ser medida de 4/4h;</a:t>
            </a:r>
          </a:p>
          <a:p>
            <a:pPr lvl="1" eaLnBrk="1" hangingPunct="1">
              <a:buFont typeface="Wingdings 2" pitchFamily="18" charset="2"/>
              <a:buNone/>
            </a:pPr>
            <a:r>
              <a:rPr lang="pt-BR" sz="2800" smtClean="0"/>
              <a:t>Proteção da genitália é discutível. </a:t>
            </a:r>
          </a:p>
          <a:p>
            <a:pPr eaLnBrk="1" hangingPunct="1"/>
            <a:endParaRPr lang="pt-BR"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ítulo 1"/>
          <p:cNvSpPr>
            <a:spLocks noGrp="1"/>
          </p:cNvSpPr>
          <p:nvPr>
            <p:ph type="title"/>
          </p:nvPr>
        </p:nvSpPr>
        <p:spPr>
          <a:xfrm>
            <a:off x="611188" y="260350"/>
            <a:ext cx="8153400" cy="990600"/>
          </a:xfrm>
        </p:spPr>
        <p:txBody>
          <a:bodyPr/>
          <a:lstStyle/>
          <a:p>
            <a:pPr algn="ctr" eaLnBrk="1" hangingPunct="1"/>
            <a:r>
              <a:rPr lang="pt-BR" b="1" smtClean="0"/>
              <a:t>Fototerapia</a:t>
            </a:r>
          </a:p>
        </p:txBody>
      </p:sp>
      <p:sp>
        <p:nvSpPr>
          <p:cNvPr id="3" name="Espaço Reservado para Conteúdo 2"/>
          <p:cNvSpPr>
            <a:spLocks noGrp="1"/>
          </p:cNvSpPr>
          <p:nvPr>
            <p:ph sz="quarter" idx="1"/>
          </p:nvPr>
        </p:nvSpPr>
        <p:spPr>
          <a:xfrm>
            <a:off x="612775" y="1600200"/>
            <a:ext cx="8153400" cy="4495800"/>
          </a:xfrm>
        </p:spPr>
        <p:txBody>
          <a:bodyPr>
            <a:normAutofit fontScale="92500" lnSpcReduction="20000"/>
          </a:bodyPr>
          <a:lstStyle/>
          <a:p>
            <a:pPr marL="320040" indent="-320040" eaLnBrk="1" fontAlgn="auto" hangingPunct="1">
              <a:spcAft>
                <a:spcPts val="0"/>
              </a:spcAft>
              <a:buFont typeface="Wingdings" pitchFamily="2" charset="2"/>
              <a:buChar char="ü"/>
              <a:defRPr/>
            </a:pPr>
            <a:r>
              <a:rPr lang="pt-BR" sz="3200" b="1" dirty="0" smtClean="0"/>
              <a:t>Como Melhorar a Eficácia:</a:t>
            </a:r>
          </a:p>
          <a:p>
            <a:pPr marL="320040" indent="-320040" eaLnBrk="1" fontAlgn="auto" hangingPunct="1">
              <a:spcAft>
                <a:spcPts val="0"/>
              </a:spcAft>
              <a:buFont typeface="Wingdings"/>
              <a:buNone/>
              <a:defRPr/>
            </a:pPr>
            <a:endParaRPr lang="pt-BR" sz="3200" b="1" dirty="0" smtClean="0"/>
          </a:p>
          <a:p>
            <a:pPr marL="320040" indent="-320040" eaLnBrk="1" fontAlgn="auto" hangingPunct="1">
              <a:spcAft>
                <a:spcPts val="0"/>
              </a:spcAft>
              <a:buFont typeface="Wingdings" pitchFamily="2" charset="2"/>
              <a:buChar char="q"/>
              <a:defRPr/>
            </a:pPr>
            <a:r>
              <a:rPr lang="pt-BR" sz="3200" dirty="0" smtClean="0"/>
              <a:t> Iniciar fototerapia com níveis séricos de bilirrubina mais elevados;</a:t>
            </a:r>
          </a:p>
          <a:p>
            <a:pPr marL="320040" indent="-320040" eaLnBrk="1" fontAlgn="auto" hangingPunct="1">
              <a:spcAft>
                <a:spcPts val="0"/>
              </a:spcAft>
              <a:buFont typeface="Wingdings" pitchFamily="2" charset="2"/>
              <a:buChar char="q"/>
              <a:defRPr/>
            </a:pPr>
            <a:r>
              <a:rPr lang="pt-BR" sz="3200" dirty="0" smtClean="0"/>
              <a:t> Envolver a fototerapia com pano branco: a  </a:t>
            </a:r>
            <a:r>
              <a:rPr lang="pt-BR" sz="3200" dirty="0" err="1" smtClean="0"/>
              <a:t>irradiância</a:t>
            </a:r>
            <a:r>
              <a:rPr lang="pt-BR" sz="3200" dirty="0" smtClean="0"/>
              <a:t> aumenta em 20%;</a:t>
            </a:r>
          </a:p>
          <a:p>
            <a:pPr marL="320040" indent="-320040" eaLnBrk="1" fontAlgn="auto" hangingPunct="1">
              <a:spcAft>
                <a:spcPts val="0"/>
              </a:spcAft>
              <a:buFont typeface="Wingdings" pitchFamily="2" charset="2"/>
              <a:buChar char="q"/>
              <a:defRPr/>
            </a:pPr>
            <a:r>
              <a:rPr lang="pt-BR" sz="3200" dirty="0" smtClean="0"/>
              <a:t> Posicionar foto comum à distância de 30-35 cm do RN;</a:t>
            </a:r>
          </a:p>
          <a:p>
            <a:pPr marL="320040" indent="-320040" eaLnBrk="1" fontAlgn="auto" hangingPunct="1">
              <a:spcAft>
                <a:spcPts val="0"/>
              </a:spcAft>
              <a:buFont typeface="Wingdings" pitchFamily="2" charset="2"/>
              <a:buChar char="q"/>
              <a:defRPr/>
            </a:pPr>
            <a:r>
              <a:rPr lang="pt-BR" sz="3200" dirty="0" smtClean="0"/>
              <a:t>Manter limpos os acrílicos da incubadora e do aparelho de fototerapia. </a:t>
            </a:r>
          </a:p>
          <a:p>
            <a:pPr marL="320040" indent="-320040" eaLnBrk="1" fontAlgn="auto" hangingPunct="1">
              <a:spcAft>
                <a:spcPts val="0"/>
              </a:spcAft>
              <a:buFont typeface="Wingdings"/>
              <a:buChar char=""/>
              <a:defRPr/>
            </a:pPr>
            <a:endParaRPr lang="pt-B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ítulo 1"/>
          <p:cNvSpPr>
            <a:spLocks noGrp="1"/>
          </p:cNvSpPr>
          <p:nvPr>
            <p:ph type="title"/>
          </p:nvPr>
        </p:nvSpPr>
        <p:spPr>
          <a:xfrm>
            <a:off x="611188" y="188913"/>
            <a:ext cx="8153400" cy="990600"/>
          </a:xfrm>
        </p:spPr>
        <p:txBody>
          <a:bodyPr/>
          <a:lstStyle/>
          <a:p>
            <a:pPr algn="ctr" eaLnBrk="1" hangingPunct="1"/>
            <a:r>
              <a:rPr lang="pt-BR" b="1" smtClean="0"/>
              <a:t>Fototerapia</a:t>
            </a:r>
          </a:p>
        </p:txBody>
      </p:sp>
      <p:sp>
        <p:nvSpPr>
          <p:cNvPr id="3" name="Espaço Reservado para Conteúdo 2"/>
          <p:cNvSpPr>
            <a:spLocks noGrp="1"/>
          </p:cNvSpPr>
          <p:nvPr>
            <p:ph sz="quarter" idx="1"/>
          </p:nvPr>
        </p:nvSpPr>
        <p:spPr>
          <a:xfrm>
            <a:off x="214313" y="1600200"/>
            <a:ext cx="8551862" cy="4972050"/>
          </a:xfrm>
        </p:spPr>
        <p:txBody>
          <a:bodyPr>
            <a:normAutofit lnSpcReduction="10000"/>
          </a:bodyPr>
          <a:lstStyle/>
          <a:p>
            <a:pPr marL="640080" lvl="1" indent="-274320" eaLnBrk="1" fontAlgn="auto" hangingPunct="1">
              <a:spcAft>
                <a:spcPts val="0"/>
              </a:spcAft>
              <a:buFont typeface="Wingdings 2"/>
              <a:buChar char=""/>
              <a:defRPr/>
            </a:pPr>
            <a:r>
              <a:rPr lang="pt-BR" dirty="0" smtClean="0"/>
              <a:t> Verificar se todas as lâmpadas estão acesas;</a:t>
            </a:r>
          </a:p>
          <a:p>
            <a:pPr marL="640080" lvl="1" indent="-274320" eaLnBrk="1" fontAlgn="auto" hangingPunct="1">
              <a:spcAft>
                <a:spcPts val="0"/>
              </a:spcAft>
              <a:buFont typeface="Wingdings" pitchFamily="2" charset="2"/>
              <a:buChar char="q"/>
              <a:defRPr/>
            </a:pPr>
            <a:r>
              <a:rPr lang="pt-BR" dirty="0" smtClean="0"/>
              <a:t> Trocar as lâmpadas quando  a </a:t>
            </a:r>
            <a:r>
              <a:rPr lang="pt-BR" dirty="0" err="1" smtClean="0"/>
              <a:t>irradiância</a:t>
            </a:r>
            <a:r>
              <a:rPr lang="pt-BR" dirty="0" smtClean="0"/>
              <a:t> medida por for  &lt; 4 </a:t>
            </a:r>
            <a:r>
              <a:rPr lang="pt-BR" dirty="0" err="1" smtClean="0"/>
              <a:t>µw</a:t>
            </a:r>
            <a:r>
              <a:rPr lang="pt-BR" dirty="0" smtClean="0"/>
              <a:t>/cm</a:t>
            </a:r>
            <a:r>
              <a:rPr lang="pt-BR" baseline="30000" dirty="0" smtClean="0"/>
              <a:t>2</a:t>
            </a:r>
            <a:r>
              <a:rPr lang="pt-BR" dirty="0" smtClean="0"/>
              <a:t>/</a:t>
            </a:r>
            <a:r>
              <a:rPr lang="pt-BR" dirty="0" err="1" smtClean="0"/>
              <a:t>nm</a:t>
            </a:r>
            <a:r>
              <a:rPr lang="pt-BR" dirty="0" smtClean="0"/>
              <a:t> ou após 2000h de uso ou a cada </a:t>
            </a:r>
            <a:r>
              <a:rPr lang="pt-BR" b="1" dirty="0" smtClean="0"/>
              <a:t>3 meses</a:t>
            </a:r>
            <a:r>
              <a:rPr lang="pt-BR" dirty="0" smtClean="0"/>
              <a:t>;</a:t>
            </a:r>
          </a:p>
          <a:p>
            <a:pPr marL="640080" lvl="1" indent="-274320" eaLnBrk="1" fontAlgn="auto" hangingPunct="1">
              <a:spcAft>
                <a:spcPts val="0"/>
              </a:spcAft>
              <a:buFont typeface="Wingdings" pitchFamily="2" charset="2"/>
              <a:buChar char="q"/>
              <a:defRPr/>
            </a:pPr>
            <a:r>
              <a:rPr lang="pt-BR" dirty="0" smtClean="0"/>
              <a:t> Uso de superfícies refletoras colocadas abaixo ou lateralmente ao paciente aumentam em até 35% a área corporal iluminada;</a:t>
            </a:r>
          </a:p>
          <a:p>
            <a:pPr marL="640080" lvl="1" indent="-274320" eaLnBrk="1" fontAlgn="auto" hangingPunct="1">
              <a:spcAft>
                <a:spcPts val="0"/>
              </a:spcAft>
              <a:buFont typeface="Wingdings" pitchFamily="2" charset="2"/>
              <a:buChar char="q"/>
              <a:defRPr/>
            </a:pPr>
            <a:r>
              <a:rPr lang="pt-BR" dirty="0" smtClean="0"/>
              <a:t>A mudança de posição do RN não auxilia na eficácia da fototerapia. </a:t>
            </a:r>
          </a:p>
          <a:p>
            <a:pPr marL="640080" lvl="1" indent="-274320" eaLnBrk="1" fontAlgn="auto" hangingPunct="1">
              <a:spcAft>
                <a:spcPts val="0"/>
              </a:spcAft>
              <a:buFont typeface="Wingdings" pitchFamily="2" charset="2"/>
              <a:buChar char="q"/>
              <a:defRPr/>
            </a:pPr>
            <a:r>
              <a:rPr lang="pt-BR" dirty="0" smtClean="0"/>
              <a:t>A queda dos níveis de bilirrubina foi maior nos RN em posição supina do que nos que eram mudados de posição em estudo israelense (2002).</a:t>
            </a:r>
          </a:p>
          <a:p>
            <a:pPr marL="320040" indent="-320040" eaLnBrk="1" fontAlgn="auto" hangingPunct="1">
              <a:spcAft>
                <a:spcPts val="0"/>
              </a:spcAft>
              <a:buFont typeface="Wingdings"/>
              <a:buChar char=""/>
              <a:defRPr/>
            </a:pPr>
            <a:endParaRPr lang="pt-B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ítulo 1"/>
          <p:cNvSpPr>
            <a:spLocks noGrp="1"/>
          </p:cNvSpPr>
          <p:nvPr>
            <p:ph type="title"/>
          </p:nvPr>
        </p:nvSpPr>
        <p:spPr>
          <a:xfrm>
            <a:off x="612775" y="228600"/>
            <a:ext cx="8153400" cy="990600"/>
          </a:xfrm>
        </p:spPr>
        <p:txBody>
          <a:bodyPr/>
          <a:lstStyle/>
          <a:p>
            <a:pPr algn="ctr" eaLnBrk="1" hangingPunct="1"/>
            <a:r>
              <a:rPr lang="pt-BR" b="1" smtClean="0"/>
              <a:t>Fototerapia</a:t>
            </a:r>
          </a:p>
        </p:txBody>
      </p:sp>
      <p:sp>
        <p:nvSpPr>
          <p:cNvPr id="54274" name="Espaço Reservado para Conteúdo 2"/>
          <p:cNvSpPr>
            <a:spLocks noGrp="1"/>
          </p:cNvSpPr>
          <p:nvPr>
            <p:ph sz="quarter" idx="1"/>
          </p:nvPr>
        </p:nvSpPr>
        <p:spPr>
          <a:xfrm>
            <a:off x="214313" y="1714500"/>
            <a:ext cx="8786812" cy="4929188"/>
          </a:xfrm>
        </p:spPr>
        <p:txBody>
          <a:bodyPr/>
          <a:lstStyle/>
          <a:p>
            <a:pPr eaLnBrk="1" hangingPunct="1"/>
            <a:r>
              <a:rPr lang="pt-BR" sz="2800" b="1" smtClean="0"/>
              <a:t>INDICAÇÕES DE FOTOTERAPIA (RN A TERMO SAUDÁVEIS SEM  DOENÇA  HEMOLÍTICA):</a:t>
            </a:r>
          </a:p>
          <a:p>
            <a:pPr eaLnBrk="1" hangingPunct="1">
              <a:buFont typeface="Wingdings" pitchFamily="2" charset="2"/>
              <a:buChar char="ü"/>
            </a:pPr>
            <a:r>
              <a:rPr lang="pt-BR" sz="2800" b="1" smtClean="0"/>
              <a:t> </a:t>
            </a:r>
            <a:r>
              <a:rPr lang="pt-BR" sz="2800" b="1" smtClean="0">
                <a:solidFill>
                  <a:srgbClr val="0000FF"/>
                </a:solidFill>
              </a:rPr>
              <a:t>Na indicação do tratamento, considerar a bilirrubina total</a:t>
            </a:r>
            <a:r>
              <a:rPr lang="pt-BR" sz="2800" b="1" smtClean="0"/>
              <a:t>.</a:t>
            </a:r>
          </a:p>
          <a:p>
            <a:pPr eaLnBrk="1" hangingPunct="1">
              <a:buFont typeface="Wingdings" pitchFamily="2" charset="2"/>
              <a:buChar char="ü"/>
            </a:pPr>
            <a:r>
              <a:rPr lang="pt-BR" sz="2800" b="1" smtClean="0"/>
              <a:t>Para os RN com doença hemolítica, considerar a tabela de peso na faixa entre 2001-2500g</a:t>
            </a:r>
            <a:r>
              <a:rPr lang="pt-BR" sz="2800" smtClean="0"/>
              <a:t>. </a:t>
            </a:r>
          </a:p>
          <a:p>
            <a:pPr eaLnBrk="1" hangingPunct="1">
              <a:buFont typeface="Wingdings" pitchFamily="2" charset="2"/>
              <a:buChar char="ü"/>
            </a:pPr>
            <a:r>
              <a:rPr lang="pt-BR" sz="2800" smtClean="0"/>
              <a:t>RN com níveis de bilirrubina direta &gt; 15-20% do valor de BT não serão colocados sob fototerapia.</a:t>
            </a:r>
          </a:p>
          <a:p>
            <a:pPr eaLnBrk="1" hangingPunct="1">
              <a:buFont typeface="Wingdings" pitchFamily="2" charset="2"/>
              <a:buNone/>
            </a:pPr>
            <a:endParaRPr lang="pt-BR" sz="2800" smtClean="0"/>
          </a:p>
          <a:p>
            <a:pPr eaLnBrk="1" hangingPunct="1">
              <a:buFont typeface="Wingdings" pitchFamily="2" charset="2"/>
              <a:buNone/>
            </a:pPr>
            <a:endParaRPr lang="pt-BR" sz="2800"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ítulo 1"/>
          <p:cNvSpPr>
            <a:spLocks noGrp="1"/>
          </p:cNvSpPr>
          <p:nvPr>
            <p:ph type="title"/>
          </p:nvPr>
        </p:nvSpPr>
        <p:spPr>
          <a:xfrm>
            <a:off x="612775" y="228600"/>
            <a:ext cx="8153400" cy="990600"/>
          </a:xfrm>
        </p:spPr>
        <p:txBody>
          <a:bodyPr/>
          <a:lstStyle/>
          <a:p>
            <a:pPr algn="ctr" eaLnBrk="1" hangingPunct="1"/>
            <a:r>
              <a:rPr lang="pt-BR" b="1" smtClean="0"/>
              <a:t>Fototerapia</a:t>
            </a:r>
          </a:p>
        </p:txBody>
      </p:sp>
      <p:sp>
        <p:nvSpPr>
          <p:cNvPr id="3" name="Espaço Reservado para Conteúdo 2"/>
          <p:cNvSpPr>
            <a:spLocks noGrp="1"/>
          </p:cNvSpPr>
          <p:nvPr>
            <p:ph sz="quarter" idx="1"/>
          </p:nvPr>
        </p:nvSpPr>
        <p:spPr>
          <a:xfrm>
            <a:off x="285750" y="1643063"/>
            <a:ext cx="8643938" cy="4857750"/>
          </a:xfrm>
        </p:spPr>
        <p:txBody>
          <a:bodyPr>
            <a:normAutofit/>
          </a:bodyPr>
          <a:lstStyle/>
          <a:p>
            <a:pPr eaLnBrk="1" hangingPunct="1"/>
            <a:r>
              <a:rPr lang="pt-BR" sz="2800" b="1" smtClean="0"/>
              <a:t>RN a termo saudável e sem doença hemolítica:</a:t>
            </a:r>
          </a:p>
          <a:p>
            <a:pPr eaLnBrk="1" hangingPunct="1">
              <a:buFont typeface="Wingdings" pitchFamily="2" charset="2"/>
              <a:buNone/>
            </a:pPr>
            <a:r>
              <a:rPr lang="pt-BR" sz="2800" b="1" smtClean="0"/>
              <a:t>-</a:t>
            </a:r>
            <a:r>
              <a:rPr lang="pt-BR" sz="2800" b="1" u="sng" smtClean="0"/>
              <a:t>Se entre 24 a 48 horas: </a:t>
            </a:r>
            <a:r>
              <a:rPr lang="pt-BR" sz="2800" b="1" smtClean="0">
                <a:solidFill>
                  <a:srgbClr val="475A8D"/>
                </a:solidFill>
              </a:rPr>
              <a:t>&gt;15mg/dl</a:t>
            </a:r>
          </a:p>
          <a:p>
            <a:pPr eaLnBrk="1" hangingPunct="1">
              <a:buFont typeface="Wingdings" pitchFamily="2" charset="2"/>
              <a:buNone/>
            </a:pPr>
            <a:r>
              <a:rPr lang="pt-BR" sz="2800" b="1" u="sng" smtClean="0"/>
              <a:t>-&gt;48 horas: </a:t>
            </a:r>
            <a:r>
              <a:rPr lang="pt-BR" sz="2800" b="1" smtClean="0">
                <a:solidFill>
                  <a:srgbClr val="475A8D"/>
                </a:solidFill>
              </a:rPr>
              <a:t>&gt;18mg/dl</a:t>
            </a:r>
          </a:p>
          <a:p>
            <a:pPr eaLnBrk="1" hangingPunct="1">
              <a:buFont typeface="Wingdings" pitchFamily="2" charset="2"/>
              <a:buNone/>
            </a:pPr>
            <a:r>
              <a:rPr lang="pt-BR" sz="2800" smtClean="0"/>
              <a:t>-RN ictéricos com peso de nascimento &lt; 2500 g  e &lt; 24 h de vida não são considerados saudáveis.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ítulo 1"/>
          <p:cNvSpPr>
            <a:spLocks noGrp="1"/>
          </p:cNvSpPr>
          <p:nvPr>
            <p:ph type="title"/>
          </p:nvPr>
        </p:nvSpPr>
        <p:spPr>
          <a:xfrm>
            <a:off x="612775" y="228600"/>
            <a:ext cx="8153400" cy="990600"/>
          </a:xfrm>
        </p:spPr>
        <p:txBody>
          <a:bodyPr/>
          <a:lstStyle/>
          <a:p>
            <a:pPr algn="ctr" eaLnBrk="1" hangingPunct="1"/>
            <a:r>
              <a:rPr lang="pt-BR" b="1" smtClean="0"/>
              <a:t>Fototerapia</a:t>
            </a:r>
          </a:p>
        </p:txBody>
      </p:sp>
      <p:sp>
        <p:nvSpPr>
          <p:cNvPr id="56322" name="Espaço Reservado para Conteúdo 2"/>
          <p:cNvSpPr>
            <a:spLocks noGrp="1"/>
          </p:cNvSpPr>
          <p:nvPr>
            <p:ph sz="quarter" idx="1"/>
          </p:nvPr>
        </p:nvSpPr>
        <p:spPr>
          <a:xfrm>
            <a:off x="612775" y="1600200"/>
            <a:ext cx="8153400" cy="4495800"/>
          </a:xfrm>
        </p:spPr>
        <p:txBody>
          <a:bodyPr/>
          <a:lstStyle/>
          <a:p>
            <a:pPr eaLnBrk="1" hangingPunct="1"/>
            <a:r>
              <a:rPr lang="pt-BR" b="1" smtClean="0"/>
              <a:t>RN com peso de nascimento inferior a 2500g:</a:t>
            </a:r>
            <a:endParaRPr lang="pt-BR" sz="2400" smtClean="0"/>
          </a:p>
          <a:p>
            <a:pPr eaLnBrk="1" hangingPunct="1">
              <a:buFont typeface="Wingdings" pitchFamily="2" charset="2"/>
              <a:buNone/>
            </a:pPr>
            <a:r>
              <a:rPr lang="pt-BR" smtClean="0"/>
              <a:t> </a:t>
            </a:r>
          </a:p>
        </p:txBody>
      </p:sp>
      <p:pic>
        <p:nvPicPr>
          <p:cNvPr id="56323" name="Imagem 3" descr="tabela_01.gif"/>
          <p:cNvPicPr>
            <a:picLocks noChangeAspect="1"/>
          </p:cNvPicPr>
          <p:nvPr/>
        </p:nvPicPr>
        <p:blipFill>
          <a:blip r:embed="rId2"/>
          <a:srcRect/>
          <a:stretch>
            <a:fillRect/>
          </a:stretch>
        </p:blipFill>
        <p:spPr bwMode="auto">
          <a:xfrm>
            <a:off x="0" y="2500313"/>
            <a:ext cx="9144000" cy="4357687"/>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ítulo 1"/>
          <p:cNvSpPr>
            <a:spLocks noGrp="1"/>
          </p:cNvSpPr>
          <p:nvPr>
            <p:ph type="title"/>
          </p:nvPr>
        </p:nvSpPr>
        <p:spPr>
          <a:xfrm>
            <a:off x="612775" y="228600"/>
            <a:ext cx="8153400" cy="990600"/>
          </a:xfrm>
        </p:spPr>
        <p:txBody>
          <a:bodyPr/>
          <a:lstStyle/>
          <a:p>
            <a:pPr eaLnBrk="1" hangingPunct="1"/>
            <a:r>
              <a:rPr lang="pt-BR" b="1" smtClean="0"/>
              <a:t>       Fototerapia</a:t>
            </a:r>
          </a:p>
        </p:txBody>
      </p:sp>
      <p:pic>
        <p:nvPicPr>
          <p:cNvPr id="57346" name="Espaço Reservado para Conteúdo 3" descr="grafico indicação de foto.png"/>
          <p:cNvPicPr>
            <a:picLocks noGrp="1" noChangeAspect="1"/>
          </p:cNvPicPr>
          <p:nvPr>
            <p:ph sz="quarter" idx="1"/>
          </p:nvPr>
        </p:nvPicPr>
        <p:blipFill>
          <a:blip r:embed="rId2"/>
          <a:srcRect/>
          <a:stretch>
            <a:fillRect/>
          </a:stretch>
        </p:blipFill>
        <p:spPr>
          <a:xfrm>
            <a:off x="357188" y="1785938"/>
            <a:ext cx="8358187" cy="4786312"/>
          </a:xfrm>
        </p:spPr>
      </p:pic>
      <p:pic>
        <p:nvPicPr>
          <p:cNvPr id="57347" name="Espaço Reservado para Conteúdo 3" descr="grafico indicação de foto.png"/>
          <p:cNvPicPr>
            <a:picLocks noChangeAspect="1"/>
          </p:cNvPicPr>
          <p:nvPr/>
        </p:nvPicPr>
        <p:blipFill>
          <a:blip r:embed="rId2"/>
          <a:srcRect/>
          <a:stretch>
            <a:fillRect/>
          </a:stretch>
        </p:blipFill>
        <p:spPr bwMode="auto">
          <a:xfrm>
            <a:off x="0" y="1571625"/>
            <a:ext cx="8858250" cy="5286375"/>
          </a:xfrm>
          <a:prstGeom prst="rect">
            <a:avLst/>
          </a:prstGeom>
          <a:noFill/>
          <a:ln w="9525">
            <a:noFill/>
            <a:miter lim="800000"/>
            <a:headEnd/>
            <a:tailEnd/>
          </a:ln>
        </p:spPr>
      </p:pic>
      <p:sp>
        <p:nvSpPr>
          <p:cNvPr id="6" name="Texto explicativo em elipse 5"/>
          <p:cNvSpPr>
            <a:spLocks noChangeArrowheads="1"/>
          </p:cNvSpPr>
          <p:nvPr/>
        </p:nvSpPr>
        <p:spPr bwMode="auto">
          <a:xfrm>
            <a:off x="6227763" y="0"/>
            <a:ext cx="2916237" cy="3186113"/>
          </a:xfrm>
          <a:prstGeom prst="wedgeEllipseCallout">
            <a:avLst>
              <a:gd name="adj1" fmla="val -14181"/>
              <a:gd name="adj2" fmla="val 60264"/>
            </a:avLst>
          </a:prstGeom>
          <a:solidFill>
            <a:schemeClr val="accent1"/>
          </a:solidFill>
          <a:ln w="19050" algn="ctr">
            <a:solidFill>
              <a:srgbClr val="26697A"/>
            </a:solidFill>
            <a:miter lim="800000"/>
            <a:headEnd/>
            <a:tailEnd/>
          </a:ln>
        </p:spPr>
        <p:txBody>
          <a:bodyPr anchor="ctr"/>
          <a:lstStyle/>
          <a:p>
            <a:pPr algn="ctr" fontAlgn="auto">
              <a:spcBef>
                <a:spcPts val="0"/>
              </a:spcBef>
              <a:spcAft>
                <a:spcPts val="0"/>
              </a:spcAft>
              <a:defRPr/>
            </a:pPr>
            <a:r>
              <a:rPr lang="pt-BR" sz="2000" dirty="0">
                <a:solidFill>
                  <a:srgbClr val="FFCC66"/>
                </a:solidFill>
                <a:latin typeface="+mn-lt"/>
                <a:cs typeface="+mn-cs"/>
              </a:rPr>
              <a:t>F</a:t>
            </a:r>
            <a:r>
              <a:rPr lang="pt-BR" sz="2000" b="1" i="1" dirty="0">
                <a:solidFill>
                  <a:srgbClr val="FFCC66"/>
                </a:solidFill>
                <a:latin typeface="+mn-lt"/>
                <a:cs typeface="+mn-cs"/>
              </a:rPr>
              <a:t>atores de risco: DH imune, deficiência de G6PD), letargia , </a:t>
            </a:r>
            <a:r>
              <a:rPr lang="pt-BR" sz="2000" b="1" i="1" dirty="0" err="1">
                <a:solidFill>
                  <a:srgbClr val="FFCC66"/>
                </a:solidFill>
                <a:latin typeface="+mn-lt"/>
                <a:cs typeface="+mn-cs"/>
              </a:rPr>
              <a:t>sepse</a:t>
            </a:r>
            <a:r>
              <a:rPr lang="pt-BR" sz="2000" b="1" i="1" dirty="0">
                <a:solidFill>
                  <a:srgbClr val="FFCC66"/>
                </a:solidFill>
                <a:latin typeface="+mn-lt"/>
                <a:cs typeface="+mn-cs"/>
              </a:rPr>
              <a:t>, acidose, asfixia,  albumina &lt;  que 3g%</a:t>
            </a:r>
            <a:endParaRPr lang="pt-BR" sz="2000" dirty="0">
              <a:solidFill>
                <a:srgbClr val="FFCC66"/>
              </a:solidFill>
              <a:latin typeface="+mn-lt"/>
              <a:cs typeface="+mn-cs"/>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ítulo 1"/>
          <p:cNvSpPr>
            <a:spLocks noGrp="1"/>
          </p:cNvSpPr>
          <p:nvPr>
            <p:ph type="title"/>
          </p:nvPr>
        </p:nvSpPr>
        <p:spPr>
          <a:xfrm>
            <a:off x="612775" y="228600"/>
            <a:ext cx="8153400" cy="990600"/>
          </a:xfrm>
        </p:spPr>
        <p:txBody>
          <a:bodyPr/>
          <a:lstStyle/>
          <a:p>
            <a:pPr algn="ctr" eaLnBrk="1" hangingPunct="1"/>
            <a:r>
              <a:rPr lang="pt-BR" sz="4800" b="1" smtClean="0"/>
              <a:t/>
            </a:r>
            <a:br>
              <a:rPr lang="pt-BR" sz="4800" b="1" smtClean="0"/>
            </a:br>
            <a:r>
              <a:rPr lang="pt-BR" sz="3600" b="1" smtClean="0"/>
              <a:t>Exsanguineotransfusão</a:t>
            </a:r>
            <a:br>
              <a:rPr lang="pt-BR" sz="3600" b="1" smtClean="0"/>
            </a:br>
            <a:endParaRPr lang="pt-BR" sz="3600" b="1" smtClean="0"/>
          </a:p>
        </p:txBody>
      </p:sp>
      <p:sp>
        <p:nvSpPr>
          <p:cNvPr id="59394" name="Espaço Reservado para Conteúdo 2"/>
          <p:cNvSpPr>
            <a:spLocks noGrp="1"/>
          </p:cNvSpPr>
          <p:nvPr>
            <p:ph sz="quarter" idx="1"/>
          </p:nvPr>
        </p:nvSpPr>
        <p:spPr>
          <a:xfrm>
            <a:off x="0" y="1412875"/>
            <a:ext cx="9144000" cy="5445125"/>
          </a:xfrm>
        </p:spPr>
        <p:txBody>
          <a:bodyPr/>
          <a:lstStyle/>
          <a:p>
            <a:pPr eaLnBrk="1" hangingPunct="1"/>
            <a:r>
              <a:rPr lang="pt-BR" sz="3200" smtClean="0"/>
              <a:t>Bb é removida da circulação e tecidos; </a:t>
            </a:r>
          </a:p>
          <a:p>
            <a:pPr eaLnBrk="1" hangingPunct="1"/>
            <a:r>
              <a:rPr lang="pt-BR" sz="3200" smtClean="0"/>
              <a:t>Remoção de sangue potencialmente hemolisável;</a:t>
            </a:r>
          </a:p>
          <a:p>
            <a:pPr eaLnBrk="1" hangingPunct="1"/>
            <a:r>
              <a:rPr lang="pt-BR" sz="3200" smtClean="0"/>
              <a:t>Sangue que retorna ao paciente é Rh negativo não será hemolisado e terá tempo de vida mais prolongado; </a:t>
            </a:r>
          </a:p>
          <a:p>
            <a:pPr eaLnBrk="1" hangingPunct="1"/>
            <a:r>
              <a:rPr lang="pt-BR" sz="3200" smtClean="0"/>
              <a:t>Remoção de anticorpos maternos;</a:t>
            </a:r>
          </a:p>
          <a:p>
            <a:pPr eaLnBrk="1" hangingPunct="1"/>
            <a:r>
              <a:rPr lang="pt-BR" sz="3200" smtClean="0"/>
              <a:t>Melhora do hematócrito em pacientes anêmicos; </a:t>
            </a:r>
          </a:p>
          <a:p>
            <a:pPr eaLnBrk="1" hangingPunct="1"/>
            <a:r>
              <a:rPr lang="pt-BR" sz="3200" smtClean="0"/>
              <a:t>Hb não fetal tem menor afinidade pelo oxigênio.</a:t>
            </a:r>
          </a:p>
          <a:p>
            <a:pPr eaLnBrk="1" hangingPunct="1">
              <a:buFont typeface="Wingdings" pitchFamily="2" charset="2"/>
              <a:buNone/>
            </a:pPr>
            <a:endParaRPr lang="pt-BR" smtClean="0"/>
          </a:p>
          <a:p>
            <a:pPr eaLnBrk="1" hangingPunct="1">
              <a:buFont typeface="Wingdings" pitchFamily="2" charset="2"/>
              <a:buNone/>
            </a:pPr>
            <a:endParaRPr lang="pt-BR"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ítulo 1"/>
          <p:cNvSpPr>
            <a:spLocks noGrp="1"/>
          </p:cNvSpPr>
          <p:nvPr>
            <p:ph type="title"/>
          </p:nvPr>
        </p:nvSpPr>
        <p:spPr>
          <a:xfrm>
            <a:off x="612775" y="228600"/>
            <a:ext cx="8153400" cy="990600"/>
          </a:xfrm>
        </p:spPr>
        <p:txBody>
          <a:bodyPr/>
          <a:lstStyle/>
          <a:p>
            <a:pPr algn="ctr" eaLnBrk="1" hangingPunct="1"/>
            <a:r>
              <a:rPr lang="pt-BR" sz="3200" b="1" smtClean="0"/>
              <a:t>Exsanguineotransfusão</a:t>
            </a:r>
          </a:p>
        </p:txBody>
      </p:sp>
      <p:sp>
        <p:nvSpPr>
          <p:cNvPr id="3" name="Espaço Reservado para Conteúdo 2"/>
          <p:cNvSpPr>
            <a:spLocks noGrp="1"/>
          </p:cNvSpPr>
          <p:nvPr>
            <p:ph sz="quarter" idx="1"/>
          </p:nvPr>
        </p:nvSpPr>
        <p:spPr>
          <a:xfrm>
            <a:off x="179388" y="1628775"/>
            <a:ext cx="8715375" cy="4900613"/>
          </a:xfrm>
        </p:spPr>
        <p:txBody>
          <a:bodyPr>
            <a:normAutofit fontScale="92500" lnSpcReduction="20000"/>
          </a:bodyPr>
          <a:lstStyle/>
          <a:p>
            <a:pPr marL="320040" indent="-320040" eaLnBrk="1" fontAlgn="auto" hangingPunct="1">
              <a:spcAft>
                <a:spcPts val="0"/>
              </a:spcAft>
              <a:buFont typeface="Wingdings"/>
              <a:buNone/>
              <a:defRPr/>
            </a:pPr>
            <a:r>
              <a:rPr lang="pt-BR" b="1" u="sng" dirty="0" smtClean="0"/>
              <a:t>Levar em consideração:</a:t>
            </a:r>
          </a:p>
          <a:p>
            <a:pPr marL="320040" indent="-320040" eaLnBrk="1" fontAlgn="auto" hangingPunct="1">
              <a:spcAft>
                <a:spcPts val="0"/>
              </a:spcAft>
              <a:buFont typeface="Wingdings"/>
              <a:buChar char=""/>
              <a:defRPr/>
            </a:pPr>
            <a:r>
              <a:rPr lang="pt-BR" dirty="0" smtClean="0"/>
              <a:t>idade gestacional do RN </a:t>
            </a:r>
          </a:p>
          <a:p>
            <a:pPr marL="320040" indent="-320040" eaLnBrk="1" fontAlgn="auto" hangingPunct="1">
              <a:spcAft>
                <a:spcPts val="0"/>
              </a:spcAft>
              <a:buFont typeface="Wingdings"/>
              <a:buChar char=""/>
              <a:defRPr/>
            </a:pPr>
            <a:r>
              <a:rPr lang="pt-BR" dirty="0" smtClean="0"/>
              <a:t>peso de nascimento </a:t>
            </a:r>
          </a:p>
          <a:p>
            <a:pPr marL="320040" indent="-320040" eaLnBrk="1" fontAlgn="auto" hangingPunct="1">
              <a:spcAft>
                <a:spcPts val="0"/>
              </a:spcAft>
              <a:buFont typeface="Wingdings"/>
              <a:buChar char=""/>
              <a:defRPr/>
            </a:pPr>
            <a:r>
              <a:rPr lang="pt-BR" b="1" dirty="0" smtClean="0"/>
              <a:t>Fatores de risco para aumento de permeabilidade da barreira </a:t>
            </a:r>
            <a:r>
              <a:rPr lang="pt-BR" b="1" dirty="0" err="1" smtClean="0"/>
              <a:t>hemato-encefálica</a:t>
            </a:r>
            <a:endParaRPr lang="pt-BR" dirty="0" smtClean="0"/>
          </a:p>
          <a:p>
            <a:pPr marL="320040" indent="-320040" eaLnBrk="1" fontAlgn="auto" hangingPunct="1">
              <a:spcAft>
                <a:spcPts val="0"/>
              </a:spcAft>
              <a:buFont typeface="Wingdings"/>
              <a:buChar char=""/>
              <a:defRPr/>
            </a:pPr>
            <a:r>
              <a:rPr lang="pt-BR" dirty="0" smtClean="0"/>
              <a:t>tempo de fototerapia  </a:t>
            </a:r>
          </a:p>
          <a:p>
            <a:pPr marL="320040" indent="-320040" eaLnBrk="1" fontAlgn="auto" hangingPunct="1">
              <a:spcAft>
                <a:spcPts val="0"/>
              </a:spcAft>
              <a:buFont typeface="Wingdings"/>
              <a:buChar char=""/>
              <a:defRPr/>
            </a:pPr>
            <a:r>
              <a:rPr lang="pt-BR" u="sng" dirty="0" smtClean="0"/>
              <a:t>dosagem de bilirrubina livre, quando possível (relação bilirrubina total/albumina) </a:t>
            </a:r>
          </a:p>
          <a:p>
            <a:pPr marL="320040" indent="-320040" eaLnBrk="1" fontAlgn="auto" hangingPunct="1">
              <a:spcAft>
                <a:spcPts val="0"/>
              </a:spcAft>
              <a:buFont typeface="Wingdings"/>
              <a:buChar char=""/>
              <a:defRPr/>
            </a:pPr>
            <a:r>
              <a:rPr lang="pt-BR" dirty="0" smtClean="0"/>
              <a:t>métodos eletrofisiológicos: potencial evocado auditivo do tronco cerebral  (BAER) </a:t>
            </a:r>
          </a:p>
          <a:p>
            <a:pPr marL="320040" indent="-320040" eaLnBrk="1" fontAlgn="auto" hangingPunct="1">
              <a:spcAft>
                <a:spcPts val="0"/>
              </a:spcAft>
              <a:buFont typeface="Wingdings"/>
              <a:buChar char=""/>
              <a:defRPr/>
            </a:pPr>
            <a:r>
              <a:rPr lang="pt-BR" dirty="0" smtClean="0"/>
              <a:t>ressonância magnética: sinal de alta intensidade no globo pálido e núcleos </a:t>
            </a:r>
            <a:r>
              <a:rPr lang="pt-BR" dirty="0" err="1" smtClean="0"/>
              <a:t>subtalâmicos</a:t>
            </a:r>
            <a:r>
              <a:rPr lang="pt-BR" dirty="0" smtClean="0"/>
              <a:t> </a:t>
            </a:r>
          </a:p>
          <a:p>
            <a:pPr marL="320040" indent="-320040" eaLnBrk="1" fontAlgn="auto" hangingPunct="1">
              <a:spcAft>
                <a:spcPts val="0"/>
              </a:spcAft>
              <a:buFont typeface="Wingdings"/>
              <a:buChar char=""/>
              <a:defRPr/>
            </a:pPr>
            <a:endParaRPr lang="pt-BR"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ítulo 1"/>
          <p:cNvSpPr>
            <a:spLocks noGrp="1"/>
          </p:cNvSpPr>
          <p:nvPr>
            <p:ph type="title"/>
          </p:nvPr>
        </p:nvSpPr>
        <p:spPr>
          <a:xfrm>
            <a:off x="357188" y="214313"/>
            <a:ext cx="8153400" cy="990600"/>
          </a:xfrm>
        </p:spPr>
        <p:txBody>
          <a:bodyPr/>
          <a:lstStyle/>
          <a:p>
            <a:pPr algn="ctr" eaLnBrk="1" hangingPunct="1"/>
            <a:r>
              <a:rPr lang="pt-BR" sz="3600" b="1" smtClean="0">
                <a:solidFill>
                  <a:schemeClr val="tx1"/>
                </a:solidFill>
              </a:rPr>
              <a:t>Exsanguineotransfusão</a:t>
            </a:r>
          </a:p>
        </p:txBody>
      </p:sp>
      <p:sp>
        <p:nvSpPr>
          <p:cNvPr id="61442" name="Espaço Reservado para Conteúdo 2"/>
          <p:cNvSpPr>
            <a:spLocks noGrp="1"/>
          </p:cNvSpPr>
          <p:nvPr>
            <p:ph sz="quarter" idx="1"/>
          </p:nvPr>
        </p:nvSpPr>
        <p:spPr>
          <a:xfrm>
            <a:off x="0" y="1628775"/>
            <a:ext cx="9144000" cy="5229225"/>
          </a:xfrm>
        </p:spPr>
        <p:txBody>
          <a:bodyPr/>
          <a:lstStyle/>
          <a:p>
            <a:pPr eaLnBrk="1" hangingPunct="1"/>
            <a:r>
              <a:rPr lang="pt-BR" b="1" smtClean="0"/>
              <a:t>RELAÇÃO BILIRRUBINA TOTAL/ALBUMINA (Bb/A)</a:t>
            </a:r>
            <a:endParaRPr lang="pt-BR" smtClean="0"/>
          </a:p>
          <a:p>
            <a:pPr eaLnBrk="1" hangingPunct="1">
              <a:buFont typeface="Wingdings" pitchFamily="2" charset="2"/>
              <a:buNone/>
            </a:pPr>
            <a:r>
              <a:rPr lang="pt-BR" smtClean="0"/>
              <a:t>-Cada 8,5mg de Bb combina com 1 grama de albumina;</a:t>
            </a:r>
          </a:p>
          <a:p>
            <a:pPr eaLnBrk="1" hangingPunct="1">
              <a:buFont typeface="Wingdings" pitchFamily="2" charset="2"/>
              <a:buNone/>
            </a:pPr>
            <a:r>
              <a:rPr lang="pt-BR" smtClean="0"/>
              <a:t>-Nos RN doente, RN prematuros, a capacidade de ligação da albumina com a bilirrubina  é menor, assim como apresentam níveis séricos mais baixos de albumina;</a:t>
            </a:r>
          </a:p>
          <a:p>
            <a:pPr eaLnBrk="1" hangingPunct="1">
              <a:buFont typeface="Wingdings" pitchFamily="2" charset="2"/>
              <a:buNone/>
            </a:pPr>
            <a:r>
              <a:rPr lang="pt-BR" smtClean="0"/>
              <a:t>- Relação B/A é fator que pode ser considerado na decisão de iniciar a fototerapia ou na realização de uma exsanguineotransfusão. </a:t>
            </a:r>
          </a:p>
          <a:p>
            <a:pPr eaLnBrk="1" hangingPunct="1">
              <a:buFont typeface="Wingdings" pitchFamily="2" charset="2"/>
              <a:buNone/>
            </a:pPr>
            <a:endParaRPr lang="pt-BR" smtClean="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ítulo 1"/>
          <p:cNvSpPr>
            <a:spLocks noGrp="1"/>
          </p:cNvSpPr>
          <p:nvPr>
            <p:ph type="title"/>
          </p:nvPr>
        </p:nvSpPr>
        <p:spPr>
          <a:xfrm>
            <a:off x="611188" y="260350"/>
            <a:ext cx="8153400" cy="990600"/>
          </a:xfrm>
        </p:spPr>
        <p:txBody>
          <a:bodyPr/>
          <a:lstStyle/>
          <a:p>
            <a:pPr algn="ctr" eaLnBrk="1" hangingPunct="1"/>
            <a:r>
              <a:rPr lang="pt-BR" b="1" smtClean="0"/>
              <a:t>Tratamento</a:t>
            </a:r>
          </a:p>
        </p:txBody>
      </p:sp>
      <p:sp>
        <p:nvSpPr>
          <p:cNvPr id="3" name="Espaço Reservado para Conteúdo 2"/>
          <p:cNvSpPr>
            <a:spLocks noGrp="1"/>
          </p:cNvSpPr>
          <p:nvPr>
            <p:ph sz="quarter" idx="1"/>
          </p:nvPr>
        </p:nvSpPr>
        <p:spPr>
          <a:xfrm>
            <a:off x="179388" y="1557338"/>
            <a:ext cx="8715375" cy="4967287"/>
          </a:xfrm>
        </p:spPr>
        <p:txBody>
          <a:bodyPr>
            <a:normAutofit/>
          </a:bodyPr>
          <a:lstStyle/>
          <a:p>
            <a:pPr eaLnBrk="1" hangingPunct="1"/>
            <a:r>
              <a:rPr lang="pt-BR" sz="3200" b="1" smtClean="0"/>
              <a:t>Relação (BbT/ A) a ser considerada para exsanguineotransfusão:                                                                      </a:t>
            </a:r>
          </a:p>
          <a:p>
            <a:pPr eaLnBrk="1" hangingPunct="1">
              <a:buFont typeface="Wingdings" pitchFamily="2" charset="2"/>
              <a:buNone/>
            </a:pPr>
            <a:r>
              <a:rPr lang="pt-BR" smtClean="0"/>
              <a:t>-RN &gt;=38 semanas</a:t>
            </a:r>
            <a:r>
              <a:rPr lang="pt-BR" b="1" smtClean="0"/>
              <a:t>:  &gt;=8.0</a:t>
            </a:r>
          </a:p>
          <a:p>
            <a:pPr eaLnBrk="1" hangingPunct="1">
              <a:buFont typeface="Wingdings" pitchFamily="2" charset="2"/>
              <a:buNone/>
            </a:pPr>
            <a:r>
              <a:rPr lang="pt-BR" smtClean="0"/>
              <a:t>-RN 35 – 36 semanas sem risco OU</a:t>
            </a:r>
          </a:p>
          <a:p>
            <a:pPr eaLnBrk="1" hangingPunct="1">
              <a:buFont typeface="Wingdings" pitchFamily="2" charset="2"/>
              <a:buNone/>
            </a:pPr>
            <a:r>
              <a:rPr lang="pt-BR" b="1" smtClean="0">
                <a:solidFill>
                  <a:srgbClr val="35436A"/>
                </a:solidFill>
              </a:rPr>
              <a:t> &gt;=38 alto risco para doença isoimune  OU deficiência  de G6PD:</a:t>
            </a:r>
            <a:r>
              <a:rPr lang="pt-BR" b="1" smtClean="0"/>
              <a:t> &gt;=  7.2     </a:t>
            </a:r>
            <a:r>
              <a:rPr lang="pt-BR" b="1" smtClean="0">
                <a:solidFill>
                  <a:srgbClr val="FF0000"/>
                </a:solidFill>
              </a:rPr>
              <a:t>(Caso clínico: 28.9/4=7.225)</a:t>
            </a:r>
          </a:p>
          <a:p>
            <a:pPr eaLnBrk="1" hangingPunct="1">
              <a:buFont typeface="Wingdings" pitchFamily="2" charset="2"/>
              <a:buNone/>
            </a:pPr>
            <a:r>
              <a:rPr lang="pt-BR" smtClean="0"/>
              <a:t>-RN 35 – 37 semanas COM alto risco ou doença hemolítica isoimune OU deficiência de G6PD</a:t>
            </a:r>
            <a:r>
              <a:rPr lang="pt-BR" b="1" smtClean="0"/>
              <a:t>:&gt;= 6.8         </a:t>
            </a:r>
          </a:p>
          <a:p>
            <a:pPr eaLnBrk="1" hangingPunct="1">
              <a:buFont typeface="Wingdings" pitchFamily="2" charset="2"/>
              <a:buNone/>
            </a:pPr>
            <a:endParaRPr lang="pt-BR" smtClean="0"/>
          </a:p>
          <a:p>
            <a:pPr eaLnBrk="1" hangingPunct="1">
              <a:buFont typeface="Wingdings" pitchFamily="2" charset="2"/>
              <a:buNone/>
            </a:pPr>
            <a:endParaRPr lang="pt-BR" smtClean="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Espaço Reservado para Conteúdo 2"/>
          <p:cNvSpPr>
            <a:spLocks noGrp="1"/>
          </p:cNvSpPr>
          <p:nvPr>
            <p:ph sz="quarter" idx="1"/>
          </p:nvPr>
        </p:nvSpPr>
        <p:spPr>
          <a:xfrm>
            <a:off x="0" y="1928813"/>
            <a:ext cx="8766175" cy="4929187"/>
          </a:xfrm>
        </p:spPr>
        <p:txBody>
          <a:bodyPr/>
          <a:lstStyle/>
          <a:p>
            <a:pPr eaLnBrk="1" hangingPunct="1"/>
            <a:r>
              <a:rPr lang="pt-BR" sz="4400" b="1" smtClean="0"/>
              <a:t>Indicações:</a:t>
            </a:r>
          </a:p>
          <a:p>
            <a:pPr eaLnBrk="1" hangingPunct="1">
              <a:buFont typeface="Wingdings" pitchFamily="2" charset="2"/>
              <a:buNone/>
            </a:pPr>
            <a:r>
              <a:rPr lang="pt-BR" smtClean="0"/>
              <a:t> -</a:t>
            </a:r>
            <a:r>
              <a:rPr lang="pt-BR" u="sng" smtClean="0"/>
              <a:t>RN saudáveis </a:t>
            </a:r>
            <a:r>
              <a:rPr lang="pt-BR" smtClean="0"/>
              <a:t>(a termo, peso de nascimento &gt; 2500 g, sem doença hemolítica): </a:t>
            </a:r>
            <a:r>
              <a:rPr lang="pt-BR" b="1" smtClean="0"/>
              <a:t>BbT ≥ 22 mg%;</a:t>
            </a:r>
          </a:p>
          <a:p>
            <a:pPr eaLnBrk="1" hangingPunct="1">
              <a:buFont typeface="Wingdings" pitchFamily="2" charset="2"/>
              <a:buNone/>
            </a:pPr>
            <a:endParaRPr lang="pt-BR" smtClean="0"/>
          </a:p>
          <a:p>
            <a:pPr eaLnBrk="1" hangingPunct="1">
              <a:buFont typeface="Wingdings" pitchFamily="2" charset="2"/>
              <a:buNone/>
            </a:pPr>
            <a:r>
              <a:rPr lang="pt-BR" smtClean="0"/>
              <a:t> -</a:t>
            </a:r>
            <a:r>
              <a:rPr lang="pt-BR" u="sng" smtClean="0"/>
              <a:t>Com hemólise ou doente</a:t>
            </a:r>
            <a:r>
              <a:rPr lang="pt-BR" smtClean="0"/>
              <a:t>: </a:t>
            </a:r>
            <a:r>
              <a:rPr lang="pt-BR" b="1" smtClean="0"/>
              <a:t>BbT ≥ 20 mg%.</a:t>
            </a:r>
          </a:p>
          <a:p>
            <a:pPr eaLnBrk="1" hangingPunct="1">
              <a:buFont typeface="Wingdings" pitchFamily="2" charset="2"/>
              <a:buNone/>
            </a:pPr>
            <a:endParaRPr lang="pt-BR" smtClean="0"/>
          </a:p>
          <a:p>
            <a:pPr eaLnBrk="1" hangingPunct="1"/>
            <a:endParaRPr lang="pt-BR" smtClean="0"/>
          </a:p>
        </p:txBody>
      </p:sp>
      <p:sp>
        <p:nvSpPr>
          <p:cNvPr id="63490" name="Título 3"/>
          <p:cNvSpPr>
            <a:spLocks noGrp="1"/>
          </p:cNvSpPr>
          <p:nvPr>
            <p:ph type="title"/>
          </p:nvPr>
        </p:nvSpPr>
        <p:spPr>
          <a:xfrm>
            <a:off x="612775" y="228600"/>
            <a:ext cx="8153400" cy="990600"/>
          </a:xfrm>
        </p:spPr>
        <p:txBody>
          <a:bodyPr/>
          <a:lstStyle/>
          <a:p>
            <a:pPr algn="ctr" eaLnBrk="1" hangingPunct="1"/>
            <a:r>
              <a:rPr lang="pt-BR" sz="3600" b="1" smtClean="0"/>
              <a:t>Exsanguineotransfusão</a:t>
            </a:r>
          </a:p>
        </p:txBody>
      </p:sp>
      <p:pic>
        <p:nvPicPr>
          <p:cNvPr id="63491" name="Picture 1" descr="C:\Users\Vidinha\Desktop\imagesCARE9QJL.jpg"/>
          <p:cNvPicPr>
            <a:picLocks noChangeAspect="1" noChangeArrowheads="1"/>
          </p:cNvPicPr>
          <p:nvPr/>
        </p:nvPicPr>
        <p:blipFill>
          <a:blip r:embed="rId2"/>
          <a:srcRect/>
          <a:stretch>
            <a:fillRect/>
          </a:stretch>
        </p:blipFill>
        <p:spPr bwMode="auto">
          <a:xfrm>
            <a:off x="5562600" y="4191000"/>
            <a:ext cx="3295650" cy="2381250"/>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ítulo 1"/>
          <p:cNvSpPr>
            <a:spLocks noGrp="1"/>
          </p:cNvSpPr>
          <p:nvPr>
            <p:ph type="title"/>
          </p:nvPr>
        </p:nvSpPr>
        <p:spPr>
          <a:xfrm>
            <a:off x="612775" y="228600"/>
            <a:ext cx="8153400" cy="990600"/>
          </a:xfrm>
        </p:spPr>
        <p:txBody>
          <a:bodyPr/>
          <a:lstStyle/>
          <a:p>
            <a:pPr eaLnBrk="1" hangingPunct="1"/>
            <a:r>
              <a:rPr lang="pt-BR" b="1" smtClean="0"/>
              <a:t>Exsanguineotransfusão</a:t>
            </a:r>
          </a:p>
        </p:txBody>
      </p:sp>
      <p:pic>
        <p:nvPicPr>
          <p:cNvPr id="64514" name="Picture 2"/>
          <p:cNvPicPr>
            <a:picLocks noGrp="1" noChangeAspect="1" noChangeArrowheads="1"/>
          </p:cNvPicPr>
          <p:nvPr>
            <p:ph sz="quarter" idx="1"/>
          </p:nvPr>
        </p:nvPicPr>
        <p:blipFill>
          <a:blip r:embed="rId2"/>
          <a:srcRect/>
          <a:stretch>
            <a:fillRect/>
          </a:stretch>
        </p:blipFill>
        <p:spPr>
          <a:xfrm>
            <a:off x="0" y="1714500"/>
            <a:ext cx="8858250" cy="4929188"/>
          </a:xfrm>
        </p:spPr>
      </p:pic>
      <p:sp>
        <p:nvSpPr>
          <p:cNvPr id="5" name="Texto explicativo em elipse 4"/>
          <p:cNvSpPr>
            <a:spLocks noChangeArrowheads="1"/>
          </p:cNvSpPr>
          <p:nvPr/>
        </p:nvSpPr>
        <p:spPr bwMode="auto">
          <a:xfrm>
            <a:off x="6948488" y="0"/>
            <a:ext cx="2195512" cy="3786188"/>
          </a:xfrm>
          <a:prstGeom prst="wedgeEllipseCallout">
            <a:avLst>
              <a:gd name="adj1" fmla="val -14495"/>
              <a:gd name="adj2" fmla="val 62495"/>
            </a:avLst>
          </a:prstGeom>
          <a:solidFill>
            <a:schemeClr val="accent1"/>
          </a:solidFill>
          <a:ln w="19050" algn="ctr">
            <a:solidFill>
              <a:srgbClr val="26697A"/>
            </a:solidFill>
            <a:miter lim="800000"/>
            <a:headEnd/>
            <a:tailEnd/>
          </a:ln>
        </p:spPr>
        <p:txBody>
          <a:bodyPr anchor="ctr"/>
          <a:lstStyle/>
          <a:p>
            <a:pPr algn="ctr" fontAlgn="auto">
              <a:spcBef>
                <a:spcPts val="0"/>
              </a:spcBef>
              <a:spcAft>
                <a:spcPts val="0"/>
              </a:spcAft>
              <a:defRPr/>
            </a:pPr>
            <a:r>
              <a:rPr lang="pt-BR" sz="2000" b="1" i="1" dirty="0">
                <a:latin typeface="Arial" pitchFamily="34" charset="0"/>
                <a:ea typeface="Times New Roman" pitchFamily="18" charset="0"/>
                <a:cs typeface="+mn-cs"/>
              </a:rPr>
              <a:t>ET se RN tem sinais de encefalopatia ou se o nível de </a:t>
            </a:r>
            <a:r>
              <a:rPr lang="pt-BR" sz="2000" b="1" i="1" dirty="0" err="1">
                <a:latin typeface="Arial" pitchFamily="34" charset="0"/>
                <a:ea typeface="Times New Roman" pitchFamily="18" charset="0"/>
                <a:cs typeface="+mn-cs"/>
              </a:rPr>
              <a:t>Bb</a:t>
            </a:r>
            <a:r>
              <a:rPr lang="pt-BR" sz="2000" b="1" i="1" dirty="0">
                <a:latin typeface="Arial" pitchFamily="34" charset="0"/>
                <a:ea typeface="Times New Roman" pitchFamily="18" charset="0"/>
                <a:cs typeface="+mn-cs"/>
              </a:rPr>
              <a:t> é </a:t>
            </a:r>
            <a:r>
              <a:rPr lang="pt-BR" sz="2000" b="1" i="1" dirty="0">
                <a:solidFill>
                  <a:schemeClr val="lt1"/>
                </a:solidFill>
                <a:latin typeface="Arial" pitchFamily="34" charset="0"/>
                <a:ea typeface="Times New Roman" pitchFamily="18" charset="0"/>
                <a:cs typeface="+mn-cs"/>
              </a:rPr>
              <a:t>&gt;  = </a:t>
            </a:r>
            <a:r>
              <a:rPr lang="pt-BR" sz="2000" b="1" i="1" dirty="0">
                <a:latin typeface="Arial" pitchFamily="34" charset="0"/>
                <a:ea typeface="Times New Roman" pitchFamily="18" charset="0"/>
                <a:cs typeface="+mn-cs"/>
              </a:rPr>
              <a:t>5mg% acima das linhas</a:t>
            </a:r>
            <a:endParaRPr lang="pt-BR" sz="2000" dirty="0">
              <a:latin typeface="Arial" pitchFamily="34" charset="0"/>
              <a:cs typeface="+mn-cs"/>
            </a:endParaRPr>
          </a:p>
          <a:p>
            <a:pPr algn="ctr" fontAlgn="auto">
              <a:spcBef>
                <a:spcPts val="0"/>
              </a:spcBef>
              <a:spcAft>
                <a:spcPts val="0"/>
              </a:spcAft>
              <a:defRPr/>
            </a:pPr>
            <a:endParaRPr lang="pt-BR" dirty="0">
              <a:solidFill>
                <a:schemeClr val="lt1"/>
              </a:solidFill>
              <a:latin typeface="+mn-lt"/>
              <a:cs typeface="+mn-cs"/>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ítulo 1"/>
          <p:cNvSpPr>
            <a:spLocks noGrp="1"/>
          </p:cNvSpPr>
          <p:nvPr>
            <p:ph type="title"/>
          </p:nvPr>
        </p:nvSpPr>
        <p:spPr>
          <a:xfrm>
            <a:off x="612775" y="228600"/>
            <a:ext cx="8153400" cy="990600"/>
          </a:xfrm>
        </p:spPr>
        <p:txBody>
          <a:bodyPr/>
          <a:lstStyle/>
          <a:p>
            <a:pPr algn="ctr" eaLnBrk="1" hangingPunct="1"/>
            <a:r>
              <a:rPr lang="pt-BR" sz="3600" b="1" smtClean="0"/>
              <a:t>Encefalopatia Bilirrubínica</a:t>
            </a:r>
          </a:p>
        </p:txBody>
      </p:sp>
      <p:sp>
        <p:nvSpPr>
          <p:cNvPr id="65538" name="Espaço Reservado para Conteúdo 2"/>
          <p:cNvSpPr>
            <a:spLocks noGrp="1"/>
          </p:cNvSpPr>
          <p:nvPr>
            <p:ph sz="quarter" idx="1"/>
          </p:nvPr>
        </p:nvSpPr>
        <p:spPr>
          <a:xfrm>
            <a:off x="285750" y="1671638"/>
            <a:ext cx="8480425" cy="4900612"/>
          </a:xfrm>
        </p:spPr>
        <p:txBody>
          <a:bodyPr/>
          <a:lstStyle/>
          <a:p>
            <a:pPr eaLnBrk="1" hangingPunct="1">
              <a:buFont typeface="Wingdings" pitchFamily="2" charset="2"/>
              <a:buNone/>
            </a:pPr>
            <a:r>
              <a:rPr lang="pt-BR" smtClean="0"/>
              <a:t>-Síndrome neurológica causada pelo depósito de BbI nas células do SNC;</a:t>
            </a:r>
          </a:p>
          <a:p>
            <a:pPr eaLnBrk="1" hangingPunct="1">
              <a:buFont typeface="Wingdings" pitchFamily="2" charset="2"/>
              <a:buNone/>
            </a:pPr>
            <a:r>
              <a:rPr lang="pt-BR" smtClean="0"/>
              <a:t>-Prejudica a homeostase do cálcio intracelular;</a:t>
            </a:r>
          </a:p>
          <a:p>
            <a:pPr eaLnBrk="1" hangingPunct="1">
              <a:buFont typeface="Wingdings" pitchFamily="2" charset="2"/>
              <a:buNone/>
            </a:pPr>
            <a:r>
              <a:rPr lang="pt-BR" smtClean="0"/>
              <a:t>-Em RN sadios níveis &lt; 25mg/dl dificilmente causam;</a:t>
            </a:r>
          </a:p>
          <a:p>
            <a:pPr eaLnBrk="1" hangingPunct="1">
              <a:buFont typeface="Wingdings" pitchFamily="2" charset="2"/>
              <a:buNone/>
            </a:pPr>
            <a:r>
              <a:rPr lang="pt-BR" smtClean="0"/>
              <a:t>-Achado anatomopatológico: kernicterus;</a:t>
            </a:r>
          </a:p>
          <a:p>
            <a:pPr eaLnBrk="1" hangingPunct="1">
              <a:buFont typeface="Wingdings" pitchFamily="2" charset="2"/>
              <a:buNone/>
            </a:pPr>
            <a:r>
              <a:rPr lang="pt-BR" smtClean="0"/>
              <a:t>-</a:t>
            </a:r>
            <a:r>
              <a:rPr lang="pt-BR" b="1" smtClean="0"/>
              <a:t>FR</a:t>
            </a:r>
            <a:r>
              <a:rPr lang="pt-BR" smtClean="0"/>
              <a:t>: Aumento de permeabilidade da BHE</a:t>
            </a:r>
          </a:p>
          <a:p>
            <a:pPr eaLnBrk="1" hangingPunct="1">
              <a:buFont typeface="Wingdings" pitchFamily="2" charset="2"/>
              <a:buNone/>
            </a:pPr>
            <a:r>
              <a:rPr lang="pt-BR" smtClean="0"/>
              <a:t>     Aumento do fluxo sanguíneo cerebral</a:t>
            </a:r>
          </a:p>
          <a:p>
            <a:pPr eaLnBrk="1" hangingPunct="1">
              <a:buFont typeface="Wingdings" pitchFamily="2" charset="2"/>
              <a:buNone/>
            </a:pPr>
            <a:r>
              <a:rPr lang="pt-BR" smtClean="0"/>
              <a:t>     Dissociação A/B</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ítulo 1"/>
          <p:cNvSpPr>
            <a:spLocks noGrp="1"/>
          </p:cNvSpPr>
          <p:nvPr>
            <p:ph type="title"/>
          </p:nvPr>
        </p:nvSpPr>
        <p:spPr>
          <a:xfrm>
            <a:off x="612775" y="228600"/>
            <a:ext cx="8153400" cy="990600"/>
          </a:xfrm>
        </p:spPr>
        <p:txBody>
          <a:bodyPr/>
          <a:lstStyle/>
          <a:p>
            <a:pPr algn="ctr" eaLnBrk="1" hangingPunct="1"/>
            <a:r>
              <a:rPr lang="pt-BR" sz="3600" b="1" smtClean="0"/>
              <a:t>Encefalopatia Bilirrubínica</a:t>
            </a:r>
          </a:p>
        </p:txBody>
      </p:sp>
      <p:sp>
        <p:nvSpPr>
          <p:cNvPr id="3" name="Espaço Reservado para Conteúdo 2"/>
          <p:cNvSpPr>
            <a:spLocks noGrp="1"/>
          </p:cNvSpPr>
          <p:nvPr>
            <p:ph sz="quarter" idx="1"/>
          </p:nvPr>
        </p:nvSpPr>
        <p:spPr>
          <a:xfrm>
            <a:off x="612775" y="1714500"/>
            <a:ext cx="8153400" cy="4572000"/>
          </a:xfrm>
        </p:spPr>
        <p:txBody>
          <a:bodyPr>
            <a:normAutofit fontScale="85000" lnSpcReduction="10000"/>
          </a:bodyPr>
          <a:lstStyle/>
          <a:p>
            <a:pPr marL="320040" indent="-320040" eaLnBrk="1" fontAlgn="auto" hangingPunct="1">
              <a:spcAft>
                <a:spcPts val="0"/>
              </a:spcAft>
              <a:buFont typeface="Wingdings"/>
              <a:buNone/>
              <a:defRPr/>
            </a:pPr>
            <a:r>
              <a:rPr lang="pt-BR" b="1" dirty="0" smtClean="0"/>
              <a:t>-Fase aguda:</a:t>
            </a:r>
          </a:p>
          <a:p>
            <a:pPr marL="320040" indent="-320040" eaLnBrk="1" fontAlgn="auto" hangingPunct="1">
              <a:spcAft>
                <a:spcPts val="0"/>
              </a:spcAft>
              <a:buFont typeface="Wingdings"/>
              <a:buNone/>
              <a:defRPr/>
            </a:pPr>
            <a:r>
              <a:rPr lang="pt-BR" dirty="0" smtClean="0"/>
              <a:t> </a:t>
            </a:r>
            <a:r>
              <a:rPr lang="pt-BR" u="sng" dirty="0" smtClean="0"/>
              <a:t>Fase 1:</a:t>
            </a:r>
            <a:r>
              <a:rPr lang="pt-BR" dirty="0" smtClean="0"/>
              <a:t> hipotonia, letargia e choro agudo</a:t>
            </a:r>
          </a:p>
          <a:p>
            <a:pPr marL="320040" indent="-320040" eaLnBrk="1" fontAlgn="auto" hangingPunct="1">
              <a:spcAft>
                <a:spcPts val="0"/>
              </a:spcAft>
              <a:buFont typeface="Wingdings"/>
              <a:buNone/>
              <a:defRPr/>
            </a:pPr>
            <a:r>
              <a:rPr lang="pt-BR" dirty="0" smtClean="0"/>
              <a:t> </a:t>
            </a:r>
            <a:r>
              <a:rPr lang="pt-BR" u="sng" dirty="0" smtClean="0"/>
              <a:t>Fase 2:</a:t>
            </a:r>
            <a:r>
              <a:rPr lang="pt-BR" dirty="0" smtClean="0"/>
              <a:t> hipertonia da musculatura extensora, convulsão e febre</a:t>
            </a:r>
          </a:p>
          <a:p>
            <a:pPr marL="320040" indent="-320040" eaLnBrk="1" fontAlgn="auto" hangingPunct="1">
              <a:spcAft>
                <a:spcPts val="0"/>
              </a:spcAft>
              <a:buFont typeface="Wingdings"/>
              <a:buNone/>
              <a:defRPr/>
            </a:pPr>
            <a:r>
              <a:rPr lang="pt-BR" dirty="0" smtClean="0"/>
              <a:t> </a:t>
            </a:r>
            <a:r>
              <a:rPr lang="pt-BR" u="sng" dirty="0" smtClean="0"/>
              <a:t>Fase 3: </a:t>
            </a:r>
            <a:r>
              <a:rPr lang="pt-BR" dirty="0" smtClean="0"/>
              <a:t>aparente melhora, mas hipertonia retorna em 1 semana</a:t>
            </a:r>
          </a:p>
          <a:p>
            <a:pPr marL="320040" indent="-320040" eaLnBrk="1" fontAlgn="auto" hangingPunct="1">
              <a:spcAft>
                <a:spcPts val="0"/>
              </a:spcAft>
              <a:buFont typeface="Wingdings"/>
              <a:buNone/>
              <a:defRPr/>
            </a:pPr>
            <a:endParaRPr lang="pt-BR" b="1" dirty="0" smtClean="0"/>
          </a:p>
          <a:p>
            <a:pPr marL="320040" indent="-320040" eaLnBrk="1" fontAlgn="auto" hangingPunct="1">
              <a:spcAft>
                <a:spcPts val="0"/>
              </a:spcAft>
              <a:buFont typeface="Wingdings"/>
              <a:buNone/>
              <a:defRPr/>
            </a:pPr>
            <a:r>
              <a:rPr lang="pt-BR" b="1" dirty="0" smtClean="0"/>
              <a:t>-Forma Crônica:</a:t>
            </a:r>
          </a:p>
          <a:p>
            <a:pPr marL="320040" indent="-320040" eaLnBrk="1" fontAlgn="auto" hangingPunct="1">
              <a:spcAft>
                <a:spcPts val="0"/>
              </a:spcAft>
              <a:buFont typeface="Wingdings"/>
              <a:buNone/>
              <a:defRPr/>
            </a:pPr>
            <a:r>
              <a:rPr lang="pt-BR" dirty="0" smtClean="0"/>
              <a:t> </a:t>
            </a:r>
            <a:r>
              <a:rPr lang="pt-BR" u="sng" dirty="0" smtClean="0"/>
              <a:t>Primeiro ano:</a:t>
            </a:r>
            <a:r>
              <a:rPr lang="pt-BR" dirty="0" smtClean="0"/>
              <a:t> hipotonia, </a:t>
            </a:r>
            <a:r>
              <a:rPr lang="pt-BR" dirty="0" err="1" smtClean="0"/>
              <a:t>hiperreflexia</a:t>
            </a:r>
            <a:r>
              <a:rPr lang="pt-BR" dirty="0" smtClean="0"/>
              <a:t> profunda, atraso motor</a:t>
            </a:r>
          </a:p>
          <a:p>
            <a:pPr marL="320040" indent="-320040" eaLnBrk="1" fontAlgn="auto" hangingPunct="1">
              <a:spcAft>
                <a:spcPts val="0"/>
              </a:spcAft>
              <a:buFont typeface="Wingdings"/>
              <a:buNone/>
              <a:defRPr/>
            </a:pPr>
            <a:r>
              <a:rPr lang="pt-BR" dirty="0" smtClean="0"/>
              <a:t> </a:t>
            </a:r>
            <a:r>
              <a:rPr lang="pt-BR" u="sng" dirty="0" smtClean="0"/>
              <a:t>Segundo ano: </a:t>
            </a:r>
            <a:r>
              <a:rPr lang="pt-BR" dirty="0" smtClean="0"/>
              <a:t>síndrome extrapiramidal, surdez </a:t>
            </a:r>
            <a:r>
              <a:rPr lang="pt-BR" dirty="0" err="1" smtClean="0"/>
              <a:t>sensorio-neural</a:t>
            </a:r>
            <a:endParaRPr lang="pt-BR" dirty="0" smtClean="0"/>
          </a:p>
          <a:p>
            <a:pPr marL="320040" indent="-320040" eaLnBrk="1" fontAlgn="auto" hangingPunct="1">
              <a:spcAft>
                <a:spcPts val="0"/>
              </a:spcAft>
              <a:buFont typeface="Wingdings"/>
              <a:buNone/>
              <a:defRPr/>
            </a:pPr>
            <a:endParaRPr lang="pt-B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ítulo 1"/>
          <p:cNvSpPr>
            <a:spLocks noGrp="1"/>
          </p:cNvSpPr>
          <p:nvPr>
            <p:ph type="title"/>
          </p:nvPr>
        </p:nvSpPr>
        <p:spPr>
          <a:xfrm>
            <a:off x="612775" y="228600"/>
            <a:ext cx="8153400" cy="990600"/>
          </a:xfrm>
        </p:spPr>
        <p:txBody>
          <a:bodyPr/>
          <a:lstStyle/>
          <a:p>
            <a:pPr algn="ctr" eaLnBrk="1" hangingPunct="1"/>
            <a:r>
              <a:rPr lang="pt-BR" sz="3600" b="1" smtClean="0"/>
              <a:t>Encefalopatia Bilirrubínica</a:t>
            </a:r>
          </a:p>
        </p:txBody>
      </p:sp>
      <p:sp>
        <p:nvSpPr>
          <p:cNvPr id="67586" name="Espaço Reservado para Conteúdo 2"/>
          <p:cNvSpPr>
            <a:spLocks noGrp="1"/>
          </p:cNvSpPr>
          <p:nvPr>
            <p:ph sz="quarter" idx="1"/>
          </p:nvPr>
        </p:nvSpPr>
        <p:spPr>
          <a:xfrm>
            <a:off x="0" y="1600200"/>
            <a:ext cx="9144000" cy="5043488"/>
          </a:xfrm>
        </p:spPr>
        <p:txBody>
          <a:bodyPr/>
          <a:lstStyle/>
          <a:p>
            <a:pPr eaLnBrk="1" hangingPunct="1">
              <a:lnSpc>
                <a:spcPct val="90000"/>
              </a:lnSpc>
              <a:buFont typeface="Wingdings" pitchFamily="2" charset="2"/>
              <a:buNone/>
            </a:pPr>
            <a:r>
              <a:rPr lang="pt-BR" smtClean="0"/>
              <a:t>-70% dos que apresentam essas fases vem a falecer;</a:t>
            </a:r>
          </a:p>
          <a:p>
            <a:pPr eaLnBrk="1" hangingPunct="1">
              <a:lnSpc>
                <a:spcPct val="90000"/>
              </a:lnSpc>
              <a:buFont typeface="Wingdings" pitchFamily="2" charset="2"/>
              <a:buNone/>
            </a:pPr>
            <a:r>
              <a:rPr lang="pt-BR" smtClean="0"/>
              <a:t>-Dos que sobrevivem, 80% apresentam sequelas como surdez, atetose e retardo mental;</a:t>
            </a:r>
          </a:p>
          <a:p>
            <a:pPr eaLnBrk="1" hangingPunct="1">
              <a:lnSpc>
                <a:spcPct val="90000"/>
              </a:lnSpc>
              <a:buFont typeface="Wingdings" pitchFamily="2" charset="2"/>
              <a:buNone/>
            </a:pPr>
            <a:r>
              <a:rPr lang="pt-BR" smtClean="0"/>
              <a:t>-Predileção específica para as vias neurais auditivas; </a:t>
            </a:r>
          </a:p>
          <a:p>
            <a:pPr eaLnBrk="1" hangingPunct="1">
              <a:lnSpc>
                <a:spcPct val="90000"/>
              </a:lnSpc>
              <a:buFont typeface="Wingdings" pitchFamily="2" charset="2"/>
              <a:buNone/>
            </a:pPr>
            <a:r>
              <a:rPr lang="pt-BR" smtClean="0"/>
              <a:t>-Teste do Potencial Evocado Auditivo;</a:t>
            </a:r>
          </a:p>
          <a:p>
            <a:pPr eaLnBrk="1" hangingPunct="1">
              <a:lnSpc>
                <a:spcPct val="90000"/>
              </a:lnSpc>
              <a:buFont typeface="Wingdings" pitchFamily="2" charset="2"/>
              <a:buNone/>
            </a:pPr>
            <a:r>
              <a:rPr lang="pt-BR" smtClean="0"/>
              <a:t>-RNM evidencia lesão bilateral do globo pálido e núcleos subtalâmicos (sinal de alta densidade);</a:t>
            </a:r>
          </a:p>
          <a:p>
            <a:pPr eaLnBrk="1" hangingPunct="1">
              <a:lnSpc>
                <a:spcPct val="90000"/>
              </a:lnSpc>
              <a:buFont typeface="Wingdings" pitchFamily="2" charset="2"/>
              <a:buNone/>
            </a:pPr>
            <a:r>
              <a:rPr lang="pt-BR" smtClean="0"/>
              <a:t>-Profilaxia: o mais importante!</a:t>
            </a:r>
          </a:p>
          <a:p>
            <a:pPr eaLnBrk="1" hangingPunct="1">
              <a:lnSpc>
                <a:spcPct val="90000"/>
              </a:lnSpc>
              <a:buFont typeface="Wingdings" pitchFamily="2" charset="2"/>
              <a:buNone/>
            </a:pPr>
            <a:r>
              <a:rPr lang="pt-BR" smtClean="0"/>
              <a:t> -Albumina 1g/kg (tratamento de choque na fase aguda, enquanto prepara EST).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Título 1"/>
          <p:cNvSpPr>
            <a:spLocks noGrp="1"/>
          </p:cNvSpPr>
          <p:nvPr>
            <p:ph type="title" idx="4294967295"/>
          </p:nvPr>
        </p:nvSpPr>
        <p:spPr>
          <a:xfrm>
            <a:off x="468313" y="260350"/>
            <a:ext cx="8153400" cy="990600"/>
          </a:xfrm>
        </p:spPr>
        <p:txBody>
          <a:bodyPr/>
          <a:lstStyle/>
          <a:p>
            <a:pPr algn="ctr" eaLnBrk="1" hangingPunct="1"/>
            <a:r>
              <a:rPr lang="pt-BR" b="1" smtClean="0"/>
              <a:t>Deficiência de G6PD</a:t>
            </a:r>
          </a:p>
        </p:txBody>
      </p:sp>
      <p:sp>
        <p:nvSpPr>
          <p:cNvPr id="68610" name="Espaço Reservado para Conteúdo 2"/>
          <p:cNvSpPr>
            <a:spLocks noGrp="1"/>
          </p:cNvSpPr>
          <p:nvPr>
            <p:ph sz="quarter" idx="4294967295"/>
          </p:nvPr>
        </p:nvSpPr>
        <p:spPr>
          <a:xfrm>
            <a:off x="0" y="1600200"/>
            <a:ext cx="9144000" cy="5257800"/>
          </a:xfrm>
        </p:spPr>
        <p:txBody>
          <a:bodyPr/>
          <a:lstStyle/>
          <a:p>
            <a:pPr eaLnBrk="1" hangingPunct="1">
              <a:lnSpc>
                <a:spcPct val="80000"/>
              </a:lnSpc>
            </a:pPr>
            <a:r>
              <a:rPr lang="pt-BR" sz="2700" smtClean="0"/>
              <a:t>Deficiência enzimática da </a:t>
            </a:r>
            <a:r>
              <a:rPr lang="pt-BR" sz="2700" b="1" smtClean="0"/>
              <a:t>glicose-6-fosfato desidrogenase</a:t>
            </a:r>
            <a:r>
              <a:rPr lang="pt-BR" sz="2700" smtClean="0"/>
              <a:t>;</a:t>
            </a:r>
          </a:p>
          <a:p>
            <a:pPr eaLnBrk="1" hangingPunct="1">
              <a:lnSpc>
                <a:spcPct val="80000"/>
              </a:lnSpc>
            </a:pPr>
            <a:r>
              <a:rPr lang="pt-BR" sz="2700" smtClean="0"/>
              <a:t>Herança recessiva ligada ao X;</a:t>
            </a:r>
          </a:p>
          <a:p>
            <a:pPr eaLnBrk="1" hangingPunct="1">
              <a:lnSpc>
                <a:spcPct val="80000"/>
              </a:lnSpc>
            </a:pPr>
            <a:r>
              <a:rPr lang="pt-BR" sz="2700" smtClean="0"/>
              <a:t>Incidência maior em </a:t>
            </a:r>
            <a:r>
              <a:rPr lang="pt-BR" sz="2700" b="1" smtClean="0"/>
              <a:t>sexo masculino</a:t>
            </a:r>
            <a:r>
              <a:rPr lang="pt-BR" sz="2700" smtClean="0"/>
              <a:t> (2,5 :1);</a:t>
            </a:r>
          </a:p>
          <a:p>
            <a:pPr eaLnBrk="1" hangingPunct="1">
              <a:lnSpc>
                <a:spcPct val="80000"/>
              </a:lnSpc>
            </a:pPr>
            <a:r>
              <a:rPr lang="pt-BR" sz="2700" smtClean="0"/>
              <a:t>Maior prevalência na raça negra;</a:t>
            </a:r>
          </a:p>
          <a:p>
            <a:pPr eaLnBrk="1" hangingPunct="1">
              <a:lnSpc>
                <a:spcPct val="80000"/>
              </a:lnSpc>
            </a:pPr>
            <a:r>
              <a:rPr lang="pt-BR" sz="2700" smtClean="0"/>
              <a:t>Frequência de 2-3% na população brasileira;</a:t>
            </a:r>
          </a:p>
          <a:p>
            <a:pPr eaLnBrk="1" hangingPunct="1">
              <a:lnSpc>
                <a:spcPct val="80000"/>
              </a:lnSpc>
            </a:pPr>
            <a:r>
              <a:rPr lang="pt-BR" sz="2700" smtClean="0"/>
              <a:t>EUA: 21% dos casos de Kernicterus estão associados à doença;</a:t>
            </a:r>
          </a:p>
          <a:p>
            <a:pPr eaLnBrk="1" hangingPunct="1">
              <a:lnSpc>
                <a:spcPct val="80000"/>
              </a:lnSpc>
            </a:pPr>
            <a:r>
              <a:rPr lang="pt-BR" sz="2700" smtClean="0"/>
              <a:t>Maioria assintomática;</a:t>
            </a:r>
          </a:p>
          <a:p>
            <a:pPr eaLnBrk="1" hangingPunct="1">
              <a:lnSpc>
                <a:spcPct val="80000"/>
              </a:lnSpc>
            </a:pPr>
            <a:r>
              <a:rPr lang="pt-BR" sz="2700" u="sng" smtClean="0"/>
              <a:t>Importante causa de Icterícia Neonatal</a:t>
            </a:r>
            <a:r>
              <a:rPr lang="pt-BR" sz="2700" smtClean="0"/>
              <a:t>;</a:t>
            </a:r>
          </a:p>
          <a:p>
            <a:pPr eaLnBrk="1" hangingPunct="1">
              <a:lnSpc>
                <a:spcPct val="80000"/>
              </a:lnSpc>
            </a:pPr>
            <a:r>
              <a:rPr lang="pt-BR" sz="2700" smtClean="0"/>
              <a:t>Crises hemolíticas sempre precipitadas por algum </a:t>
            </a:r>
            <a:r>
              <a:rPr lang="pt-BR" sz="2700" u="sng" smtClean="0"/>
              <a:t>estresse oxidativo</a:t>
            </a:r>
            <a:r>
              <a:rPr lang="pt-BR" sz="2700" smtClean="0"/>
              <a:t>.</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2"/>
          <p:cNvSpPr>
            <a:spLocks noGrp="1"/>
          </p:cNvSpPr>
          <p:nvPr>
            <p:ph type="title" idx="4294967295"/>
          </p:nvPr>
        </p:nvSpPr>
        <p:spPr/>
        <p:txBody>
          <a:bodyPr/>
          <a:lstStyle/>
          <a:p>
            <a:pPr algn="ctr" eaLnBrk="1" hangingPunct="1"/>
            <a:r>
              <a:rPr lang="pt-BR" b="1" smtClean="0"/>
              <a:t>Deficiência de G6PD</a:t>
            </a:r>
          </a:p>
        </p:txBody>
      </p:sp>
      <p:sp>
        <p:nvSpPr>
          <p:cNvPr id="69634" name="Rectangle 3"/>
          <p:cNvSpPr>
            <a:spLocks noGrp="1"/>
          </p:cNvSpPr>
          <p:nvPr>
            <p:ph type="body" idx="4294967295"/>
          </p:nvPr>
        </p:nvSpPr>
        <p:spPr>
          <a:xfrm>
            <a:off x="0" y="1600200"/>
            <a:ext cx="8766175" cy="5257800"/>
          </a:xfrm>
        </p:spPr>
        <p:txBody>
          <a:bodyPr/>
          <a:lstStyle/>
          <a:p>
            <a:pPr eaLnBrk="1" hangingPunct="1"/>
            <a:r>
              <a:rPr lang="pt-BR" smtClean="0"/>
              <a:t>G6PD é uma enzima citoplasmática amplamente distribuída em quase todos os tecidos. Maior papel: hemácias.</a:t>
            </a:r>
          </a:p>
          <a:p>
            <a:pPr eaLnBrk="1" hangingPunct="1"/>
            <a:r>
              <a:rPr lang="pt-BR" smtClean="0"/>
              <a:t>Atua em uma das vias metabólicas utilizadas para obtenção de energia.</a:t>
            </a:r>
          </a:p>
          <a:p>
            <a:pPr eaLnBrk="1" hangingPunct="1"/>
            <a:r>
              <a:rPr lang="pt-BR" smtClean="0"/>
              <a:t>Produção de NADPH, substância redutora essencial à proteção das hemácias contra a ação de agentes oxidantes de origem endógena (peróxidos orgânicos) e exógena (drogas, alimentos e elementos atmosféricos).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2"/>
          <p:cNvSpPr>
            <a:spLocks noGrp="1"/>
          </p:cNvSpPr>
          <p:nvPr>
            <p:ph type="title" idx="4294967295"/>
          </p:nvPr>
        </p:nvSpPr>
        <p:spPr>
          <a:xfrm>
            <a:off x="611188" y="260350"/>
            <a:ext cx="8153400" cy="990600"/>
          </a:xfrm>
        </p:spPr>
        <p:txBody>
          <a:bodyPr/>
          <a:lstStyle/>
          <a:p>
            <a:pPr algn="ctr" eaLnBrk="1" hangingPunct="1"/>
            <a:r>
              <a:rPr lang="pt-BR" b="1" smtClean="0"/>
              <a:t>Deficiência de G6PD</a:t>
            </a:r>
          </a:p>
        </p:txBody>
      </p:sp>
      <p:sp>
        <p:nvSpPr>
          <p:cNvPr id="70658" name="Rectangle 3"/>
          <p:cNvSpPr>
            <a:spLocks noGrp="1"/>
          </p:cNvSpPr>
          <p:nvPr>
            <p:ph type="body" idx="4294967295"/>
          </p:nvPr>
        </p:nvSpPr>
        <p:spPr/>
        <p:txBody>
          <a:bodyPr/>
          <a:lstStyle/>
          <a:p>
            <a:pPr eaLnBrk="1" hangingPunct="1"/>
            <a:r>
              <a:rPr lang="pt-BR" smtClean="0"/>
              <a:t>A atividade da G6PD é indispensável à</a:t>
            </a:r>
          </a:p>
          <a:p>
            <a:pPr eaLnBrk="1" hangingPunct="1"/>
            <a:r>
              <a:rPr lang="pt-BR" smtClean="0"/>
              <a:t>manutenção da integridade das hemácias.</a:t>
            </a:r>
          </a:p>
          <a:p>
            <a:pPr eaLnBrk="1" hangingPunct="1">
              <a:buFont typeface="Wingdings" pitchFamily="2" charset="2"/>
              <a:buNone/>
            </a:pPr>
            <a:endParaRPr lang="pt-BR" smtClean="0"/>
          </a:p>
          <a:p>
            <a:pPr eaLnBrk="1" hangingPunct="1"/>
            <a:r>
              <a:rPr lang="pt-BR" smtClean="0"/>
              <a:t>Acentuada deficiência dessa enzima pode</a:t>
            </a:r>
          </a:p>
          <a:p>
            <a:pPr eaLnBrk="1" hangingPunct="1"/>
            <a:r>
              <a:rPr lang="pt-BR" smtClean="0"/>
              <a:t>produzir sérias alterações metabólicas,</a:t>
            </a:r>
          </a:p>
          <a:p>
            <a:pPr eaLnBrk="1" hangingPunct="1"/>
            <a:r>
              <a:rPr lang="pt-BR" smtClean="0"/>
              <a:t>sobretudo na presença de substâncias</a:t>
            </a:r>
          </a:p>
          <a:p>
            <a:pPr eaLnBrk="1" hangingPunct="1"/>
            <a:r>
              <a:rPr lang="pt-BR" smtClean="0"/>
              <a:t>oxidantes.</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p:cNvSpPr>
          <p:nvPr>
            <p:ph type="title" idx="4294967295"/>
          </p:nvPr>
        </p:nvSpPr>
        <p:spPr/>
        <p:txBody>
          <a:bodyPr/>
          <a:lstStyle/>
          <a:p>
            <a:pPr algn="ctr" eaLnBrk="1" hangingPunct="1"/>
            <a:r>
              <a:rPr lang="pt-BR" b="1" smtClean="0"/>
              <a:t>Deficiência de G6PD</a:t>
            </a:r>
          </a:p>
        </p:txBody>
      </p:sp>
      <p:sp>
        <p:nvSpPr>
          <p:cNvPr id="71682" name="Rectangle 3"/>
          <p:cNvSpPr>
            <a:spLocks noGrp="1"/>
          </p:cNvSpPr>
          <p:nvPr>
            <p:ph type="body" idx="4294967295"/>
          </p:nvPr>
        </p:nvSpPr>
        <p:spPr/>
        <p:txBody>
          <a:bodyPr/>
          <a:lstStyle/>
          <a:p>
            <a:pPr eaLnBrk="1" hangingPunct="1"/>
            <a:r>
              <a:rPr lang="pt-BR" smtClean="0"/>
              <a:t>A principal consequência dessas alterações metabólicas -</a:t>
            </a:r>
            <a:r>
              <a:rPr lang="pt-BR" smtClean="0">
                <a:sym typeface="Wingdings" pitchFamily="2" charset="2"/>
              </a:rPr>
              <a:t></a:t>
            </a:r>
            <a:r>
              <a:rPr lang="pt-BR" smtClean="0"/>
              <a:t> hemólise </a:t>
            </a:r>
            <a:r>
              <a:rPr lang="pt-BR" smtClean="0">
                <a:sym typeface="Wingdings" pitchFamily="2" charset="2"/>
              </a:rPr>
              <a:t></a:t>
            </a:r>
            <a:r>
              <a:rPr lang="pt-BR" smtClean="0"/>
              <a:t>precipitação da hemoglobina  </a:t>
            </a:r>
            <a:r>
              <a:rPr lang="pt-BR" smtClean="0">
                <a:sym typeface="Wingdings" pitchFamily="2" charset="2"/>
              </a:rPr>
              <a:t></a:t>
            </a:r>
            <a:r>
              <a:rPr lang="pt-BR" smtClean="0"/>
              <a:t> formação de corpúsculos de Heinz.</a:t>
            </a:r>
          </a:p>
          <a:p>
            <a:pPr eaLnBrk="1" hangingPunct="1"/>
            <a:r>
              <a:rPr lang="pt-BR" smtClean="0"/>
              <a:t> Oxidação dos grupos tióis das enzimas citoplasmáticas e da membrana celular</a:t>
            </a:r>
          </a:p>
          <a:p>
            <a:pPr eaLnBrk="1" hangingPunct="1"/>
            <a:r>
              <a:rPr lang="pt-BR" smtClean="0"/>
              <a:t>Secundariamente, pela oxidação de lípides da membrana eritrocitária.</a:t>
            </a:r>
          </a:p>
          <a:p>
            <a:pPr eaLnBrk="1" hangingPunct="1">
              <a:buFont typeface="Wingdings" pitchFamily="2" charset="2"/>
              <a:buNone/>
            </a:pPr>
            <a:endParaRPr lang="pt-BR" smtClean="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Título 1"/>
          <p:cNvSpPr>
            <a:spLocks noGrp="1"/>
          </p:cNvSpPr>
          <p:nvPr>
            <p:ph type="title" idx="4294967295"/>
          </p:nvPr>
        </p:nvSpPr>
        <p:spPr>
          <a:xfrm>
            <a:off x="611188" y="260350"/>
            <a:ext cx="8153400" cy="990600"/>
          </a:xfrm>
        </p:spPr>
        <p:txBody>
          <a:bodyPr/>
          <a:lstStyle/>
          <a:p>
            <a:pPr algn="ctr" eaLnBrk="1" hangingPunct="1"/>
            <a:r>
              <a:rPr lang="pt-BR" b="1" smtClean="0"/>
              <a:t>Deficiência de G6PD</a:t>
            </a:r>
          </a:p>
        </p:txBody>
      </p:sp>
      <p:sp>
        <p:nvSpPr>
          <p:cNvPr id="72706" name="Espaço Reservado para Conteúdo 2"/>
          <p:cNvSpPr>
            <a:spLocks noGrp="1"/>
          </p:cNvSpPr>
          <p:nvPr>
            <p:ph sz="quarter" idx="4294967295"/>
          </p:nvPr>
        </p:nvSpPr>
        <p:spPr>
          <a:xfrm>
            <a:off x="285750" y="1600200"/>
            <a:ext cx="8643938" cy="5043488"/>
          </a:xfrm>
        </p:spPr>
        <p:txBody>
          <a:bodyPr/>
          <a:lstStyle/>
          <a:p>
            <a:pPr eaLnBrk="1" hangingPunct="1">
              <a:lnSpc>
                <a:spcPct val="90000"/>
              </a:lnSpc>
            </a:pPr>
            <a:r>
              <a:rPr lang="pt-BR" u="sng" smtClean="0"/>
              <a:t>Hemólise intravascular: </a:t>
            </a:r>
            <a:r>
              <a:rPr lang="pt-BR" smtClean="0"/>
              <a:t>rotura da membrana por peroxidação de seus lipídios;</a:t>
            </a:r>
          </a:p>
          <a:p>
            <a:pPr eaLnBrk="1" hangingPunct="1">
              <a:lnSpc>
                <a:spcPct val="90000"/>
              </a:lnSpc>
            </a:pPr>
            <a:r>
              <a:rPr lang="pt-BR" u="sng" smtClean="0"/>
              <a:t>Hemólise extravascular:</a:t>
            </a:r>
            <a:r>
              <a:rPr lang="pt-BR" smtClean="0"/>
              <a:t> cordões esplênicos;</a:t>
            </a:r>
          </a:p>
          <a:p>
            <a:pPr eaLnBrk="1" hangingPunct="1">
              <a:lnSpc>
                <a:spcPct val="90000"/>
              </a:lnSpc>
              <a:buFont typeface="Wingdings" pitchFamily="2" charset="2"/>
              <a:buNone/>
            </a:pPr>
            <a:endParaRPr lang="pt-BR" smtClean="0"/>
          </a:p>
          <a:p>
            <a:pPr eaLnBrk="1" hangingPunct="1"/>
            <a:r>
              <a:rPr lang="pt-BR" b="1" smtClean="0"/>
              <a:t>QC: hemólise / ictericia.</a:t>
            </a:r>
          </a:p>
          <a:p>
            <a:pPr eaLnBrk="1" hangingPunct="1"/>
            <a:r>
              <a:rPr lang="pt-BR" smtClean="0"/>
              <a:t> </a:t>
            </a:r>
            <a:r>
              <a:rPr lang="pt-BR" sz="2400" smtClean="0"/>
              <a:t>A icterícia neonatal é uma complicação comum da deficiência  de G-6-PD que se desenvolve tipicamente em recém-nascidos com um a quatro dias de vida.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p:cNvSpPr>
          <p:nvPr>
            <p:ph type="title" idx="4294967295"/>
          </p:nvPr>
        </p:nvSpPr>
        <p:spPr>
          <a:xfrm>
            <a:off x="611188" y="260350"/>
            <a:ext cx="8153400" cy="990600"/>
          </a:xfrm>
        </p:spPr>
        <p:txBody>
          <a:bodyPr/>
          <a:lstStyle/>
          <a:p>
            <a:pPr algn="ctr" eaLnBrk="1" hangingPunct="1"/>
            <a:r>
              <a:rPr lang="pt-BR" b="1" smtClean="0"/>
              <a:t>Deficiência de G6PD</a:t>
            </a:r>
          </a:p>
        </p:txBody>
      </p:sp>
      <p:sp>
        <p:nvSpPr>
          <p:cNvPr id="73730" name="Rectangle 3"/>
          <p:cNvSpPr>
            <a:spLocks noGrp="1"/>
          </p:cNvSpPr>
          <p:nvPr>
            <p:ph type="body" idx="4294967295"/>
          </p:nvPr>
        </p:nvSpPr>
        <p:spPr>
          <a:xfrm>
            <a:off x="179388" y="1628775"/>
            <a:ext cx="8964612" cy="4525963"/>
          </a:xfrm>
        </p:spPr>
        <p:txBody>
          <a:bodyPr/>
          <a:lstStyle/>
          <a:p>
            <a:pPr eaLnBrk="1" hangingPunct="1"/>
            <a:r>
              <a:rPr lang="pt-BR" sz="2500" smtClean="0"/>
              <a:t>Alguns casos de icterícia neonatal são bastante graves podendo levar à danos neurológicos permanentes</a:t>
            </a:r>
            <a:endParaRPr lang="pt-BR" sz="1800" smtClean="0"/>
          </a:p>
          <a:p>
            <a:pPr eaLnBrk="1" hangingPunct="1"/>
            <a:endParaRPr lang="pt-BR" sz="1800" smtClean="0"/>
          </a:p>
          <a:p>
            <a:pPr eaLnBrk="1" hangingPunct="1"/>
            <a:r>
              <a:rPr lang="pt-BR" sz="2500" smtClean="0"/>
              <a:t>A hemólise pode ser desencadeada por infecções e por algumas drogas com propriedades oxidativas como o ácido</a:t>
            </a:r>
          </a:p>
          <a:p>
            <a:pPr eaLnBrk="1" hangingPunct="1"/>
            <a:r>
              <a:rPr lang="pt-BR" sz="2500" smtClean="0"/>
              <a:t>acetilsalicílico, a vitamina K, o cloranfenicol e antimaláricos. </a:t>
            </a:r>
          </a:p>
          <a:p>
            <a:pPr eaLnBrk="1" hangingPunct="1"/>
            <a:endParaRPr lang="pt-BR" sz="2500" smtClean="0"/>
          </a:p>
          <a:p>
            <a:pPr eaLnBrk="1" hangingPunct="1"/>
            <a:r>
              <a:rPr lang="pt-BR" sz="2500" smtClean="0"/>
              <a:t>Além de fatores externos como situações de estresse ou infecções, também podem precipitar crises hemolíticas</a:t>
            </a:r>
            <a:endParaRPr lang="pt-BR" sz="1800" smtClean="0"/>
          </a:p>
          <a:p>
            <a:pPr eaLnBrk="1" hangingPunct="1"/>
            <a:r>
              <a:rPr lang="pt-BR" sz="2400" smtClean="0"/>
              <a:t>.</a:t>
            </a:r>
          </a:p>
          <a:p>
            <a:pPr eaLnBrk="1" hangingPunct="1"/>
            <a:endParaRPr lang="pt-BR" sz="2400" smtClean="0"/>
          </a:p>
          <a:p>
            <a:pPr eaLnBrk="1" hangingPunct="1"/>
            <a:endParaRPr lang="pt-BR" sz="1800" smtClean="0"/>
          </a:p>
          <a:p>
            <a:pPr eaLnBrk="1" hangingPunct="1"/>
            <a:endParaRPr lang="pt-BR" sz="1800" smtClean="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2"/>
          <p:cNvSpPr>
            <a:spLocks noGrp="1"/>
          </p:cNvSpPr>
          <p:nvPr>
            <p:ph type="title" idx="4294967295"/>
          </p:nvPr>
        </p:nvSpPr>
        <p:spPr>
          <a:xfrm>
            <a:off x="611188" y="260350"/>
            <a:ext cx="8153400" cy="990600"/>
          </a:xfrm>
        </p:spPr>
        <p:txBody>
          <a:bodyPr/>
          <a:lstStyle/>
          <a:p>
            <a:pPr algn="ctr" eaLnBrk="1" hangingPunct="1"/>
            <a:r>
              <a:rPr lang="pt-BR" b="1" smtClean="0"/>
              <a:t>Deficiência de G6PD</a:t>
            </a:r>
          </a:p>
        </p:txBody>
      </p:sp>
      <p:sp>
        <p:nvSpPr>
          <p:cNvPr id="74754" name="Rectangle 3"/>
          <p:cNvSpPr>
            <a:spLocks noGrp="1"/>
          </p:cNvSpPr>
          <p:nvPr>
            <p:ph type="body" idx="4294967295"/>
          </p:nvPr>
        </p:nvSpPr>
        <p:spPr>
          <a:xfrm>
            <a:off x="0" y="1600200"/>
            <a:ext cx="9144000" cy="5257800"/>
          </a:xfrm>
        </p:spPr>
        <p:txBody>
          <a:bodyPr/>
          <a:lstStyle/>
          <a:p>
            <a:pPr eaLnBrk="1" hangingPunct="1">
              <a:lnSpc>
                <a:spcPct val="90000"/>
              </a:lnSpc>
            </a:pPr>
            <a:endParaRPr lang="pt-BR" sz="2400" b="1" smtClean="0"/>
          </a:p>
          <a:p>
            <a:pPr eaLnBrk="1" hangingPunct="1">
              <a:lnSpc>
                <a:spcPct val="90000"/>
              </a:lnSpc>
            </a:pPr>
            <a:r>
              <a:rPr lang="pt-BR" sz="2400" b="1" smtClean="0"/>
              <a:t>Diagnóstico</a:t>
            </a:r>
            <a:r>
              <a:rPr lang="pt-BR" sz="2400" smtClean="0"/>
              <a:t>: Dosagem da atividade da G6PD no sangue;</a:t>
            </a:r>
          </a:p>
          <a:p>
            <a:pPr eaLnBrk="1" hangingPunct="1">
              <a:lnSpc>
                <a:spcPct val="90000"/>
              </a:lnSpc>
            </a:pPr>
            <a:endParaRPr lang="pt-BR" sz="2400" smtClean="0"/>
          </a:p>
          <a:p>
            <a:pPr eaLnBrk="1" hangingPunct="1"/>
            <a:r>
              <a:rPr lang="pt-BR" sz="2500" smtClean="0"/>
              <a:t>O diagnóstico é relativamente difícil, porque a dosagem da</a:t>
            </a:r>
          </a:p>
          <a:p>
            <a:pPr eaLnBrk="1" hangingPunct="1"/>
            <a:r>
              <a:rPr lang="pt-BR" sz="2500" smtClean="0"/>
              <a:t>enzima no sangue pode apresentar- se normal durante uma crise hemolítica aguda desencadeada por drogas oxidantes ou estresse. </a:t>
            </a:r>
          </a:p>
          <a:p>
            <a:pPr eaLnBrk="1" hangingPunct="1"/>
            <a:r>
              <a:rPr lang="pt-BR" sz="2500" smtClean="0"/>
              <a:t>Normalmente a hemólise aparece de um a três dias após o contato com os fatores desencadeantes.  </a:t>
            </a:r>
          </a:p>
          <a:p>
            <a:pPr algn="r" eaLnBrk="1" hangingPunct="1">
              <a:buFont typeface="Wingdings" pitchFamily="2" charset="2"/>
              <a:buNone/>
            </a:pPr>
            <a:endParaRPr lang="pt-BR" sz="2000" smtClean="0"/>
          </a:p>
          <a:p>
            <a:pPr eaLnBrk="1" hangingPunct="1">
              <a:lnSpc>
                <a:spcPct val="90000"/>
              </a:lnSpc>
            </a:pPr>
            <a:r>
              <a:rPr lang="pt-BR" sz="2400" b="1" smtClean="0"/>
              <a:t>Tratamento:</a:t>
            </a:r>
            <a:r>
              <a:rPr lang="pt-BR" sz="2400" smtClean="0"/>
              <a:t> Suporte ; </a:t>
            </a:r>
          </a:p>
          <a:p>
            <a:pPr eaLnBrk="1" hangingPunct="1">
              <a:lnSpc>
                <a:spcPct val="90000"/>
              </a:lnSpc>
            </a:pPr>
            <a:r>
              <a:rPr lang="pt-BR" sz="2400" smtClean="0"/>
              <a:t>No período neonatal: Fototerapia; EST.</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p:cNvSpPr>
            <a:spLocks noGrp="1"/>
          </p:cNvSpPr>
          <p:nvPr>
            <p:ph type="title" idx="4294967295"/>
          </p:nvPr>
        </p:nvSpPr>
        <p:spPr>
          <a:xfrm>
            <a:off x="611188" y="260350"/>
            <a:ext cx="8153400" cy="990600"/>
          </a:xfrm>
        </p:spPr>
        <p:txBody>
          <a:bodyPr/>
          <a:lstStyle/>
          <a:p>
            <a:pPr algn="ctr" eaLnBrk="1" hangingPunct="1"/>
            <a:r>
              <a:rPr lang="pt-BR" b="1" smtClean="0"/>
              <a:t>Deficiência de G6PD</a:t>
            </a:r>
          </a:p>
        </p:txBody>
      </p:sp>
      <p:sp>
        <p:nvSpPr>
          <p:cNvPr id="75778" name="Rectangle 3"/>
          <p:cNvSpPr>
            <a:spLocks noGrp="1"/>
          </p:cNvSpPr>
          <p:nvPr>
            <p:ph type="body" idx="4294967295"/>
          </p:nvPr>
        </p:nvSpPr>
        <p:spPr/>
        <p:txBody>
          <a:bodyPr/>
          <a:lstStyle/>
          <a:p>
            <a:pPr algn="ctr" eaLnBrk="1" hangingPunct="1">
              <a:lnSpc>
                <a:spcPct val="80000"/>
              </a:lnSpc>
              <a:buFont typeface="Wingdings" pitchFamily="2" charset="2"/>
              <a:buNone/>
            </a:pPr>
            <a:r>
              <a:rPr lang="pt-BR" sz="2800" smtClean="0"/>
              <a:t>Entre os diversos fármacos utilizados na clínica médica, devem ser evitados por deficientes de G-6-PD: </a:t>
            </a:r>
          </a:p>
          <a:p>
            <a:pPr eaLnBrk="1" hangingPunct="1">
              <a:lnSpc>
                <a:spcPct val="80000"/>
              </a:lnSpc>
            </a:pPr>
            <a:endParaRPr lang="pt-BR" sz="2800" smtClean="0"/>
          </a:p>
          <a:p>
            <a:pPr eaLnBrk="1" hangingPunct="1">
              <a:lnSpc>
                <a:spcPct val="80000"/>
              </a:lnSpc>
            </a:pPr>
            <a:r>
              <a:rPr lang="pt-BR" sz="2800" smtClean="0"/>
              <a:t>acetanilida, fenilhidrazina, furazolidona, sulfacetamida,</a:t>
            </a:r>
          </a:p>
          <a:p>
            <a:pPr eaLnBrk="1" hangingPunct="1">
              <a:lnSpc>
                <a:spcPct val="80000"/>
              </a:lnSpc>
            </a:pPr>
            <a:r>
              <a:rPr lang="pt-BR" sz="2800" smtClean="0"/>
              <a:t>sulfanilamida, sulfapiridina, sulfametoxazol, dapsona, tiazolsulfona,</a:t>
            </a:r>
          </a:p>
          <a:p>
            <a:pPr eaLnBrk="1" hangingPunct="1">
              <a:lnSpc>
                <a:spcPct val="80000"/>
              </a:lnSpc>
            </a:pPr>
            <a:r>
              <a:rPr lang="pt-BR" sz="2800" smtClean="0"/>
              <a:t>nitrofurantoina, ácido nalidíxico, fenazopiridina,</a:t>
            </a:r>
          </a:p>
          <a:p>
            <a:pPr eaLnBrk="1" hangingPunct="1">
              <a:lnSpc>
                <a:spcPct val="80000"/>
              </a:lnSpc>
            </a:pPr>
            <a:r>
              <a:rPr lang="pt-BR" sz="2800" smtClean="0"/>
              <a:t>azul de metileno, azul de toluidina, trinitrotolueno, naftaleno e primaquina</a:t>
            </a:r>
          </a:p>
          <a:p>
            <a:pPr eaLnBrk="1" hangingPunct="1">
              <a:lnSpc>
                <a:spcPct val="80000"/>
              </a:lnSpc>
            </a:pPr>
            <a:endParaRPr lang="pt-BR" sz="2800" smtClean="0"/>
          </a:p>
          <a:p>
            <a:pPr eaLnBrk="1" hangingPunct="1">
              <a:lnSpc>
                <a:spcPct val="80000"/>
              </a:lnSpc>
            </a:pPr>
            <a:endParaRPr lang="pt-BR" sz="2800" smtClean="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Título 1"/>
          <p:cNvSpPr>
            <a:spLocks noGrp="1"/>
          </p:cNvSpPr>
          <p:nvPr>
            <p:ph type="title"/>
          </p:nvPr>
        </p:nvSpPr>
        <p:spPr>
          <a:xfrm>
            <a:off x="612775" y="228600"/>
            <a:ext cx="8153400" cy="990600"/>
          </a:xfrm>
        </p:spPr>
        <p:txBody>
          <a:bodyPr/>
          <a:lstStyle/>
          <a:p>
            <a:pPr algn="ctr" eaLnBrk="1" hangingPunct="1"/>
            <a:r>
              <a:rPr lang="pt-BR" b="1" smtClean="0"/>
              <a:t>Referências Bibliográficas</a:t>
            </a:r>
          </a:p>
        </p:txBody>
      </p:sp>
      <p:sp>
        <p:nvSpPr>
          <p:cNvPr id="76802" name="Espaço Reservado para Conteúdo 2"/>
          <p:cNvSpPr>
            <a:spLocks noGrp="1"/>
          </p:cNvSpPr>
          <p:nvPr>
            <p:ph sz="quarter" idx="1"/>
          </p:nvPr>
        </p:nvSpPr>
        <p:spPr>
          <a:xfrm>
            <a:off x="612775" y="1600200"/>
            <a:ext cx="8153400" cy="4495800"/>
          </a:xfrm>
        </p:spPr>
        <p:txBody>
          <a:bodyPr/>
          <a:lstStyle/>
          <a:p>
            <a:pPr eaLnBrk="1" hangingPunct="1"/>
            <a:r>
              <a:rPr lang="pt-BR" sz="1600" smtClean="0"/>
              <a:t>Margotto PR, Porto LC,Paula AMC. Hiperbilirrubinemia Neonatal. In. Margotto PR. Assistência ao Recém-Nascido de Risco, ESCS, Brasília, 3ª Edição, 2013,pg. 506-516</a:t>
            </a:r>
          </a:p>
          <a:p>
            <a:pPr eaLnBrk="1" hangingPunct="1"/>
            <a:endParaRPr lang="pt-BR" sz="1600" smtClean="0"/>
          </a:p>
          <a:p>
            <a:pPr eaLnBrk="1" hangingPunct="1"/>
            <a:endParaRPr lang="pt-BR" sz="1600" smtClean="0"/>
          </a:p>
          <a:p>
            <a:r>
              <a:rPr lang="pt-BR" sz="1600" smtClean="0"/>
              <a:t>Leite NA. I</a:t>
            </a:r>
            <a:r>
              <a:rPr lang="pt-BR" sz="2100" smtClean="0"/>
              <a:t>cterícia neonatal e deficiência de glicose-6-fosfato desidrogenase. Rev Bras Hematol Hemoter. 2010;32(6):430-433</a:t>
            </a:r>
            <a:endParaRPr lang="pt-BR" sz="1600" smtClean="0"/>
          </a:p>
          <a:p>
            <a:pPr algn="ctr">
              <a:buFont typeface="Wingdings" pitchFamily="2" charset="2"/>
              <a:buNone/>
            </a:pPr>
            <a:r>
              <a:rPr lang="pt-BR" sz="1600" b="1" i="1" smtClean="0"/>
              <a:t>(Consulte artigo integral:</a:t>
            </a:r>
            <a:r>
              <a:rPr lang="pt-BR" sz="1600" b="1" i="1" smtClean="0">
                <a:hlinkClick r:id="rId2"/>
              </a:rPr>
              <a:t>Icterícia neonatal e deficiência de glicose</a:t>
            </a:r>
            <a:r>
              <a:rPr lang="pt-BR" sz="1600" b="1" smtClean="0">
                <a:hlinkClick r:id="rId2"/>
              </a:rPr>
              <a:t>-</a:t>
            </a:r>
            <a:r>
              <a:rPr lang="pt-BR" sz="1600" b="1" i="1" smtClean="0">
                <a:hlinkClick r:id="rId2"/>
              </a:rPr>
              <a:t>6</a:t>
            </a:r>
            <a:r>
              <a:rPr lang="pt-BR" sz="1600" b="1" smtClean="0">
                <a:hlinkClick r:id="rId2"/>
              </a:rPr>
              <a:t>-</a:t>
            </a:r>
            <a:r>
              <a:rPr lang="pt-BR" sz="1600" b="1" i="1" smtClean="0">
                <a:hlinkClick r:id="rId2"/>
              </a:rPr>
              <a:t>fosfato</a:t>
            </a:r>
            <a:r>
              <a:rPr lang="pt-BR" sz="1600" b="1" smtClean="0">
                <a:hlinkClick r:id="rId2"/>
              </a:rPr>
              <a:t> – SciELO</a:t>
            </a:r>
            <a:r>
              <a:rPr lang="pt-BR" sz="1600" b="1" smtClean="0"/>
              <a:t>)</a:t>
            </a:r>
          </a:p>
          <a:p>
            <a:pPr eaLnBrk="1" hangingPunct="1"/>
            <a:r>
              <a:rPr lang="pt-BR" sz="1600" smtClean="0"/>
              <a:t>Filgueira,CD, Maia RD. Deficiência da glicose-6-fosfato desidrogenase: dados de prevalência em pacientes atendidos no Hospital Universitário Onofre Lopes- NATAL-RN, Sociedade Brasileira de análises clínicas, 2006. Autores: Carlos Romulo Filgueira e Raniere Duarte Maia.RBAC 2006; 38(1):57-59.</a:t>
            </a:r>
          </a:p>
          <a:p>
            <a:r>
              <a:rPr lang="pt-BR" sz="1600" b="1" i="1" smtClean="0"/>
              <a:t>pacientes atendidos</a:t>
            </a:r>
            <a:r>
              <a:rPr lang="pt-BR" sz="1600" smtClean="0"/>
              <a:t> no </a:t>
            </a:r>
            <a:r>
              <a:rPr lang="pt-BR" sz="1600" b="1" i="1" smtClean="0"/>
              <a:t>Hospital Universitário Onofre Lopes</a:t>
            </a:r>
            <a:r>
              <a:rPr lang="pt-BR" sz="1600" smtClean="0"/>
              <a:t>, </a:t>
            </a:r>
            <a:r>
              <a:rPr lang="pt-BR" sz="1600" b="1" i="1" smtClean="0"/>
              <a:t>Natal</a:t>
            </a:r>
            <a:r>
              <a:rPr lang="pt-BR" sz="1600" smtClean="0"/>
              <a:t> - </a:t>
            </a:r>
            <a:r>
              <a:rPr lang="pt-BR" sz="1600" b="1" i="1" smtClean="0"/>
              <a:t>RN</a:t>
            </a:r>
            <a:r>
              <a:rPr lang="pt-BR" sz="1600" smtClean="0"/>
              <a:t>.</a:t>
            </a:r>
          </a:p>
          <a:p>
            <a:pPr>
              <a:buFont typeface="Wingdings" pitchFamily="2" charset="2"/>
              <a:buNone/>
            </a:pPr>
            <a:r>
              <a:rPr lang="pt-BR" sz="1600" smtClean="0"/>
              <a:t>(Consulte artigo integral:</a:t>
            </a:r>
            <a:r>
              <a:rPr lang="pt-BR" sz="1600" b="1" i="1" smtClean="0">
                <a:hlinkClick r:id="rId3"/>
              </a:rPr>
              <a:t>Deficiência</a:t>
            </a:r>
            <a:r>
              <a:rPr lang="pt-BR" sz="1600" b="1" smtClean="0">
                <a:hlinkClick r:id="rId3"/>
              </a:rPr>
              <a:t> de </a:t>
            </a:r>
            <a:r>
              <a:rPr lang="pt-BR" sz="1600" b="1" i="1" smtClean="0">
                <a:hlinkClick r:id="rId3"/>
              </a:rPr>
              <a:t>glicose</a:t>
            </a:r>
            <a:r>
              <a:rPr lang="pt-BR" sz="1600" b="1" smtClean="0">
                <a:hlinkClick r:id="rId3"/>
              </a:rPr>
              <a:t>–</a:t>
            </a:r>
            <a:r>
              <a:rPr lang="pt-BR" sz="1600" b="1" i="1" smtClean="0">
                <a:hlinkClick r:id="rId3"/>
              </a:rPr>
              <a:t>6</a:t>
            </a:r>
            <a:r>
              <a:rPr lang="pt-BR" sz="1600" b="1" smtClean="0">
                <a:hlinkClick r:id="rId3"/>
              </a:rPr>
              <a:t>–</a:t>
            </a:r>
            <a:r>
              <a:rPr lang="pt-BR" sz="1600" b="1" i="1" smtClean="0">
                <a:hlinkClick r:id="rId3"/>
              </a:rPr>
              <a:t>fosfato desidrogenase</a:t>
            </a:r>
            <a:r>
              <a:rPr lang="pt-BR" sz="1600" b="1" smtClean="0">
                <a:hlinkClick r:id="rId3"/>
              </a:rPr>
              <a:t>: </a:t>
            </a:r>
            <a:r>
              <a:rPr lang="pt-BR" sz="1600" b="1" i="1" smtClean="0">
                <a:hlinkClick r:id="rId3"/>
              </a:rPr>
              <a:t>dados</a:t>
            </a:r>
            <a:r>
              <a:rPr lang="pt-BR" sz="1600" b="1" smtClean="0">
                <a:hlinkClick r:id="rId3"/>
              </a:rPr>
              <a:t> de ... - Sigaa</a:t>
            </a:r>
            <a:endParaRPr lang="pt-BR" sz="1600" b="1" smtClean="0"/>
          </a:p>
        </p:txBody>
      </p:sp>
      <p:graphicFrame>
        <p:nvGraphicFramePr>
          <p:cNvPr id="76820" name="Group 20"/>
          <p:cNvGraphicFramePr>
            <a:graphicFrameLocks noGrp="1"/>
          </p:cNvGraphicFramePr>
          <p:nvPr/>
        </p:nvGraphicFramePr>
        <p:xfrm>
          <a:off x="971550" y="2492375"/>
          <a:ext cx="7343775" cy="641350"/>
        </p:xfrm>
        <a:graphic>
          <a:graphicData uri="http://schemas.openxmlformats.org/drawingml/2006/table">
            <a:tbl>
              <a:tblPr/>
              <a:tblGrid>
                <a:gridCol w="6565900"/>
                <a:gridCol w="777875"/>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chemeClr val="tx1"/>
                          </a:solidFill>
                          <a:effectLst/>
                          <a:latin typeface="Arial" charset="0"/>
                          <a:cs typeface="Arial" charset="0"/>
                        </a:rPr>
                        <a:t>Hiperbilirrubinemia Neonatal-2012 (Incluindo Tabela para RN &lt;35 semanas)</a:t>
                      </a:r>
                      <a:r>
                        <a:rPr kumimoji="0" lang="pt-BR" sz="1400" b="0" i="0" u="none" strike="noStrike" cap="none" normalizeH="0" baseline="0" smtClean="0">
                          <a:ln>
                            <a:noFill/>
                          </a:ln>
                          <a:solidFill>
                            <a:schemeClr val="tx1"/>
                          </a:solidFill>
                          <a:effectLst/>
                          <a:latin typeface="Arial" charset="0"/>
                          <a:cs typeface="Arial" charset="0"/>
                        </a:rPr>
                        <a:t/>
                      </a:r>
                      <a:br>
                        <a:rPr kumimoji="0" lang="pt-BR" sz="1400" b="0" i="0" u="none" strike="noStrike" cap="none" normalizeH="0" baseline="0" smtClean="0">
                          <a:ln>
                            <a:noFill/>
                          </a:ln>
                          <a:solidFill>
                            <a:schemeClr val="tx1"/>
                          </a:solidFill>
                          <a:effectLst/>
                          <a:latin typeface="Arial" charset="0"/>
                          <a:cs typeface="Arial" charset="0"/>
                        </a:rPr>
                      </a:br>
                      <a:r>
                        <a:rPr kumimoji="0" lang="pt-BR" sz="1400" b="0" i="0" u="none" strike="noStrike" cap="none" normalizeH="0" baseline="0" smtClean="0">
                          <a:ln>
                            <a:noFill/>
                          </a:ln>
                          <a:solidFill>
                            <a:schemeClr val="tx1"/>
                          </a:solidFill>
                          <a:effectLst/>
                          <a:latin typeface="Arial" charset="0"/>
                          <a:cs typeface="Arial" charset="0"/>
                        </a:rPr>
                        <a:t>Autor(es): Paulo R. Margotto, Liu Campelo Porto, Ana Maria C. Paula</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4"/>
                        </a:rPr>
                        <a:t>  </a:t>
                      </a:r>
                      <a:r>
                        <a:rPr kumimoji="0" lang="pt-BR" sz="1800" b="0" i="0" u="none" strike="noStrike" cap="none" normalizeH="0" baseline="0" smtClean="0">
                          <a:ln>
                            <a:noFill/>
                          </a:ln>
                          <a:solidFill>
                            <a:schemeClr val="tx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76805" name="Picture 5" descr="link2">
            <a:hlinkClick r:id="rId4"/>
          </p:cNvPr>
          <p:cNvPicPr>
            <a:picLocks noChangeAspect="1" noChangeArrowheads="1"/>
          </p:cNvPicPr>
          <p:nvPr/>
        </p:nvPicPr>
        <p:blipFill>
          <a:blip r:embed="rId5"/>
          <a:srcRect/>
          <a:stretch>
            <a:fillRect/>
          </a:stretch>
        </p:blipFill>
        <p:spPr bwMode="auto">
          <a:xfrm>
            <a:off x="7524750" y="2636838"/>
            <a:ext cx="352425" cy="285750"/>
          </a:xfrm>
          <a:prstGeom prst="rect">
            <a:avLst/>
          </a:prstGeom>
          <a:noFill/>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p:nvPr>
        </p:nvSpPr>
        <p:spPr>
          <a:xfrm>
            <a:off x="609600" y="228600"/>
            <a:ext cx="8153400" cy="990600"/>
          </a:xfrm>
        </p:spPr>
        <p:txBody>
          <a:bodyPr/>
          <a:lstStyle/>
          <a:p>
            <a:r>
              <a:rPr lang="pt-BR" sz="4000" smtClean="0"/>
              <a:t>Nota do Editor do site, Dr. Paulo R. Margotto. Consultem também!</a:t>
            </a:r>
          </a:p>
        </p:txBody>
      </p:sp>
      <p:sp>
        <p:nvSpPr>
          <p:cNvPr id="87043" name="Rectangle 3"/>
          <p:cNvSpPr>
            <a:spLocks noGrp="1"/>
          </p:cNvSpPr>
          <p:nvPr>
            <p:ph type="body" idx="1"/>
          </p:nvPr>
        </p:nvSpPr>
        <p:spPr>
          <a:xfrm>
            <a:off x="323850" y="3716338"/>
            <a:ext cx="8153400" cy="4525962"/>
          </a:xfrm>
        </p:spPr>
        <p:txBody>
          <a:bodyPr/>
          <a:lstStyle/>
          <a:p>
            <a:r>
              <a:rPr lang="pt-BR" sz="2000" smtClean="0"/>
              <a:t>Estudiosos sugerem que na ictericia neonatal, caso não ocorra análise da Bilirrubina livre , a relação bilirrubina total/albumina (relação B/A)  pode ser usada juntamente com a bilirrubina total sérica,na evolução e tratamento da hiperbilirrubinemia </a:t>
            </a:r>
          </a:p>
          <a:p>
            <a:r>
              <a:rPr lang="pt-BR" sz="2000" smtClean="0"/>
              <a:t>Análise dos dados apresentados pelos estudos randomizados iniciados, que avaliam o uso da B/A com bilirrubina total sérica na hiperbilirrubinemia , pode fornecer critérios concretos para acompanhamento de RN ictéricos</a:t>
            </a:r>
            <a:r>
              <a:rPr lang="pt-BR" smtClean="0"/>
              <a:t> </a:t>
            </a:r>
          </a:p>
        </p:txBody>
      </p:sp>
      <p:graphicFrame>
        <p:nvGraphicFramePr>
          <p:cNvPr id="87058" name="Group 18"/>
          <p:cNvGraphicFramePr>
            <a:graphicFrameLocks noGrp="1"/>
          </p:cNvGraphicFramePr>
          <p:nvPr/>
        </p:nvGraphicFramePr>
        <p:xfrm>
          <a:off x="539750" y="1628775"/>
          <a:ext cx="7993063" cy="1738313"/>
        </p:xfrm>
        <a:graphic>
          <a:graphicData uri="http://schemas.openxmlformats.org/drawingml/2006/table">
            <a:tbl>
              <a:tblPr/>
              <a:tblGrid>
                <a:gridCol w="7146925"/>
                <a:gridCol w="846138"/>
              </a:tblGrid>
              <a:tr h="11906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chemeClr val="tx1"/>
                          </a:solidFill>
                          <a:effectLst/>
                          <a:latin typeface="Arial" charset="0"/>
                          <a:cs typeface="Arial" charset="0"/>
                        </a:rPr>
                        <a:t>Utilidade da relação bilirrubina/albumina na predicção da neurotoxicidade induzida pela bilirrubina em recém-nascidos prematuros </a:t>
                      </a:r>
                      <a:r>
                        <a:rPr kumimoji="0" lang="pt-BR" sz="1800" b="0" i="0" u="none" strike="noStrike" cap="none" normalizeH="0" baseline="0" smtClean="0">
                          <a:ln>
                            <a:noFill/>
                          </a:ln>
                          <a:solidFill>
                            <a:schemeClr val="tx1"/>
                          </a:solidFill>
                          <a:effectLst/>
                          <a:latin typeface="Arial" charset="0"/>
                          <a:cs typeface="Arial" charset="0"/>
                        </a:rPr>
                        <a:t/>
                      </a:r>
                      <a:br>
                        <a:rPr kumimoji="0" lang="pt-BR" sz="1800" b="0" i="0" u="none" strike="noStrike" cap="none" normalizeH="0" baseline="0" smtClean="0">
                          <a:ln>
                            <a:noFill/>
                          </a:ln>
                          <a:solidFill>
                            <a:schemeClr val="tx1"/>
                          </a:solidFill>
                          <a:effectLst/>
                          <a:latin typeface="Arial" charset="0"/>
                          <a:cs typeface="Arial" charset="0"/>
                        </a:rPr>
                      </a:br>
                      <a:r>
                        <a:rPr kumimoji="0" lang="pt-BR" sz="1800" b="0" i="0" u="none" strike="noStrike" cap="none" normalizeH="0" baseline="0" smtClean="0">
                          <a:ln>
                            <a:noFill/>
                          </a:ln>
                          <a:solidFill>
                            <a:schemeClr val="tx1"/>
                          </a:solidFill>
                          <a:effectLst/>
                          <a:latin typeface="Arial" charset="0"/>
                          <a:cs typeface="Arial" charset="0"/>
                        </a:rPr>
                        <a:t>Autor(es): C V Hulzebos et al. Apresentação:Débora Souza Parreira, Dionísio de Figueiredo Lopes, Paulo R. Margotto Hugo Lobosque Aquino </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2"/>
                        </a:rPr>
                        <a:t>  </a:t>
                      </a:r>
                      <a:r>
                        <a:rPr kumimoji="0" lang="pt-BR" sz="1800" b="0" i="0" u="none" strike="noStrike" cap="none" normalizeH="0" baseline="0" smtClean="0">
                          <a:ln>
                            <a:noFill/>
                          </a:ln>
                          <a:solidFill>
                            <a:schemeClr val="tx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87046" name="Picture 6" descr="link2">
            <a:hlinkClick r:id="rId2"/>
          </p:cNvPr>
          <p:cNvPicPr>
            <a:picLocks noChangeAspect="1" noChangeArrowheads="1"/>
          </p:cNvPicPr>
          <p:nvPr/>
        </p:nvPicPr>
        <p:blipFill>
          <a:blip r:embed="rId3"/>
          <a:srcRect/>
          <a:stretch>
            <a:fillRect/>
          </a:stretch>
        </p:blipFill>
        <p:spPr bwMode="auto">
          <a:xfrm>
            <a:off x="7667625" y="1773238"/>
            <a:ext cx="352425" cy="285750"/>
          </a:xfrm>
          <a:prstGeom prst="rect">
            <a:avLst/>
          </a:prstGeom>
          <a:noFill/>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p:cNvSpPr>
          <p:nvPr>
            <p:ph type="body" idx="1"/>
          </p:nvPr>
        </p:nvSpPr>
        <p:spPr>
          <a:xfrm>
            <a:off x="612775" y="1600200"/>
            <a:ext cx="8153400" cy="4525963"/>
          </a:xfrm>
        </p:spPr>
        <p:txBody>
          <a:bodyPr/>
          <a:lstStyle/>
          <a:p>
            <a:r>
              <a:rPr lang="pt-BR" b="1" smtClean="0"/>
              <a:t>“Kernicterus é somente prevenível, mas a  severa hiperbilirrubinemia é </a:t>
            </a:r>
          </a:p>
          <a:p>
            <a:r>
              <a:rPr lang="pt-BR" b="1" smtClean="0"/>
              <a:t>prevenível e tratável”</a:t>
            </a:r>
            <a:r>
              <a:rPr lang="pt-BR" smtClean="0"/>
              <a:t> (Buthani VK, Johnson L, 2006)</a:t>
            </a:r>
          </a:p>
        </p:txBody>
      </p:sp>
      <p:graphicFrame>
        <p:nvGraphicFramePr>
          <p:cNvPr id="88081" name="Group 17"/>
          <p:cNvGraphicFramePr>
            <a:graphicFrameLocks noGrp="1"/>
          </p:cNvGraphicFramePr>
          <p:nvPr/>
        </p:nvGraphicFramePr>
        <p:xfrm>
          <a:off x="827088" y="404813"/>
          <a:ext cx="7920037" cy="641350"/>
        </p:xfrm>
        <a:graphic>
          <a:graphicData uri="http://schemas.openxmlformats.org/drawingml/2006/table">
            <a:tbl>
              <a:tblPr/>
              <a:tblGrid>
                <a:gridCol w="7083425"/>
                <a:gridCol w="836612"/>
              </a:tblGrid>
              <a:tr h="64135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chemeClr val="tx1"/>
                          </a:solidFill>
                          <a:effectLst/>
                          <a:latin typeface="Arial" charset="0"/>
                          <a:cs typeface="Arial" charset="0"/>
                        </a:rPr>
                        <a:t>Kernicterus, ainda um desafio</a:t>
                      </a:r>
                      <a:r>
                        <a:rPr kumimoji="0" lang="pt-BR" sz="1800" b="0" i="0" u="none" strike="noStrike" cap="none" normalizeH="0" baseline="0" smtClean="0">
                          <a:ln>
                            <a:noFill/>
                          </a:ln>
                          <a:solidFill>
                            <a:schemeClr val="tx1"/>
                          </a:solidFill>
                          <a:effectLst/>
                          <a:latin typeface="Arial" charset="0"/>
                          <a:cs typeface="Arial" charset="0"/>
                        </a:rPr>
                        <a:t/>
                      </a:r>
                      <a:br>
                        <a:rPr kumimoji="0" lang="pt-BR" sz="1800" b="0" i="0" u="none" strike="noStrike" cap="none" normalizeH="0" baseline="0" smtClean="0">
                          <a:ln>
                            <a:noFill/>
                          </a:ln>
                          <a:solidFill>
                            <a:schemeClr val="tx1"/>
                          </a:solidFill>
                          <a:effectLst/>
                          <a:latin typeface="Arial" charset="0"/>
                          <a:cs typeface="Arial" charset="0"/>
                        </a:rPr>
                      </a:br>
                      <a:r>
                        <a:rPr kumimoji="0" lang="pt-BR" sz="1800" b="0" i="0" u="none" strike="noStrike" cap="none" normalizeH="0" baseline="0" smtClean="0">
                          <a:ln>
                            <a:noFill/>
                          </a:ln>
                          <a:solidFill>
                            <a:schemeClr val="tx1"/>
                          </a:solidFill>
                          <a:effectLst/>
                          <a:latin typeface="Arial" charset="0"/>
                          <a:cs typeface="Arial" charset="0"/>
                        </a:rPr>
                        <a:t>Autor(es): Paulo R. Margotto</a:t>
                      </a: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chemeClr val="tx1"/>
                          </a:solidFill>
                          <a:effectLst/>
                          <a:latin typeface="Arial" charset="0"/>
                          <a:cs typeface="Arial" charset="0"/>
                          <a:hlinkClick r:id="rId2"/>
                        </a:rPr>
                        <a:t>  </a:t>
                      </a:r>
                      <a:r>
                        <a:rPr kumimoji="0" lang="pt-BR" sz="1800" b="0" i="0" u="none" strike="noStrike" cap="none" normalizeH="0" baseline="0" smtClean="0">
                          <a:ln>
                            <a:noFill/>
                          </a:ln>
                          <a:solidFill>
                            <a:schemeClr val="tx1"/>
                          </a:solidFill>
                          <a:effectLst/>
                          <a:latin typeface="Arial" charset="0"/>
                          <a:cs typeface="Arial" charset="0"/>
                        </a:rPr>
                        <a:t>     </a:t>
                      </a: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88070" name="Picture 6" descr="link2">
            <a:hlinkClick r:id="rId2"/>
          </p:cNvPr>
          <p:cNvPicPr>
            <a:picLocks noChangeAspect="1" noChangeArrowheads="1"/>
          </p:cNvPicPr>
          <p:nvPr/>
        </p:nvPicPr>
        <p:blipFill>
          <a:blip r:embed="rId3"/>
          <a:srcRect/>
          <a:stretch>
            <a:fillRect/>
          </a:stretch>
        </p:blipFill>
        <p:spPr bwMode="auto">
          <a:xfrm>
            <a:off x="7885113" y="549275"/>
            <a:ext cx="352425" cy="285750"/>
          </a:xfrm>
          <a:prstGeom prst="rect">
            <a:avLst/>
          </a:prstGeom>
          <a:noFill/>
        </p:spPr>
      </p:pic>
      <p:pic>
        <p:nvPicPr>
          <p:cNvPr id="88082" name="Picture 18"/>
          <p:cNvPicPr>
            <a:picLocks noChangeAspect="1" noChangeArrowheads="1"/>
          </p:cNvPicPr>
          <p:nvPr/>
        </p:nvPicPr>
        <p:blipFill>
          <a:blip r:embed="rId4"/>
          <a:srcRect/>
          <a:stretch>
            <a:fillRect/>
          </a:stretch>
        </p:blipFill>
        <p:spPr bwMode="auto">
          <a:xfrm>
            <a:off x="827088" y="3492500"/>
            <a:ext cx="2389187" cy="3365500"/>
          </a:xfrm>
          <a:prstGeom prst="rect">
            <a:avLst/>
          </a:prstGeom>
          <a:noFill/>
          <a:ln w="9525">
            <a:noFill/>
            <a:miter lim="800000"/>
            <a:headEnd/>
            <a:tailEnd/>
          </a:ln>
          <a:effectLst/>
        </p:spPr>
      </p:pic>
      <p:pic>
        <p:nvPicPr>
          <p:cNvPr id="88083" name="Picture 19"/>
          <p:cNvPicPr>
            <a:picLocks noChangeAspect="1" noChangeArrowheads="1"/>
          </p:cNvPicPr>
          <p:nvPr/>
        </p:nvPicPr>
        <p:blipFill>
          <a:blip r:embed="rId5"/>
          <a:srcRect/>
          <a:stretch>
            <a:fillRect/>
          </a:stretch>
        </p:blipFill>
        <p:spPr bwMode="auto">
          <a:xfrm>
            <a:off x="3995738" y="3716338"/>
            <a:ext cx="4556125" cy="2436812"/>
          </a:xfrm>
          <a:prstGeom prst="rect">
            <a:avLst/>
          </a:prstGeom>
          <a:noFill/>
          <a:ln w="9525">
            <a:noFill/>
            <a:miter lim="800000"/>
            <a:headEnd/>
            <a:tailEnd/>
          </a:ln>
          <a:effectLst/>
        </p:spPr>
      </p:pic>
      <p:sp>
        <p:nvSpPr>
          <p:cNvPr id="88085" name="AutoShape 21"/>
          <p:cNvSpPr>
            <a:spLocks noChangeArrowheads="1"/>
          </p:cNvSpPr>
          <p:nvPr/>
        </p:nvSpPr>
        <p:spPr bwMode="auto">
          <a:xfrm>
            <a:off x="7596188" y="6237288"/>
            <a:ext cx="976312" cy="485775"/>
          </a:xfrm>
          <a:prstGeom prst="rightArrow">
            <a:avLst>
              <a:gd name="adj1" fmla="val 50000"/>
              <a:gd name="adj2" fmla="val 50245"/>
            </a:avLst>
          </a:pr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body" idx="4294967295"/>
          </p:nvPr>
        </p:nvSpPr>
        <p:spPr>
          <a:xfrm>
            <a:off x="0" y="1484313"/>
            <a:ext cx="8748713" cy="6165850"/>
          </a:xfrm>
        </p:spPr>
        <p:txBody>
          <a:bodyPr/>
          <a:lstStyle/>
          <a:p>
            <a:pPr eaLnBrk="1" hangingPunct="1">
              <a:buFont typeface="Wingdings" pitchFamily="2" charset="2"/>
              <a:buNone/>
            </a:pPr>
            <a:r>
              <a:rPr lang="pt-BR" altLang="pt-BR" sz="1800" smtClean="0"/>
              <a:t>     </a:t>
            </a:r>
            <a:r>
              <a:rPr lang="pt-BR" altLang="pt-BR" sz="2000" smtClean="0">
                <a:solidFill>
                  <a:schemeClr val="tx2"/>
                </a:solidFill>
              </a:rPr>
              <a:t>As duas principais saídas do  corpo estriado (núcleo caudado, putamen e globo pálido), as vias estriatopalidal direta e indireta, modulam a saída da gânglia basal para as vias talamocorticais. Hipercinesias e discinesias podem ser causadas por uma diminuição da saída do globo pálido interno. No kernicterus, a lesão aos núcleos subtalâmicos e globo pálido pode reduzir a excitação do globo pálido interno/ substancia negra, desinibindo a ativação motora tálamo-cortical, resultando assim no aparecimento de movimentos atetóticos. Ou seja, </a:t>
            </a:r>
            <a:r>
              <a:rPr lang="pt-BR" altLang="pt-BR" sz="2000" b="1" i="1" smtClean="0">
                <a:solidFill>
                  <a:schemeClr val="tx2"/>
                </a:solidFill>
              </a:rPr>
              <a:t>a destruição das saídas do globo pálido reduz o influxo inibitório ao tálamo motor e   a desinibição do tálamo leva aos movimentos excessivos da atetose e a distonia do kernicterus</a:t>
            </a:r>
            <a:r>
              <a:rPr lang="pt-BR" altLang="pt-BR" sz="2000" smtClean="0">
                <a:solidFill>
                  <a:schemeClr val="tx2"/>
                </a:solidFill>
              </a:rPr>
              <a:t>. Os defeitos na função dos gânglios basais (às vezes denominados lesões extrapiramidais) são caracterizados por alterações do tônus muscular, pobreza de movimentos voluntários (acinesia) ou movimentos involuntários anormais (discinesias).</a:t>
            </a:r>
          </a:p>
          <a:p>
            <a:pPr eaLnBrk="1" hangingPunct="1">
              <a:buFont typeface="Wingdings" pitchFamily="2" charset="2"/>
              <a:buNone/>
            </a:pPr>
            <a:r>
              <a:rPr lang="pt-BR" altLang="pt-BR" sz="2000" smtClean="0">
                <a:solidFill>
                  <a:schemeClr val="tx2"/>
                </a:solidFill>
              </a:rPr>
              <a:t>                                  </a:t>
            </a:r>
            <a:r>
              <a:rPr lang="pt-BR" altLang="pt-BR" sz="2000" b="1" i="1" smtClean="0">
                <a:solidFill>
                  <a:schemeClr val="tx2"/>
                </a:solidFill>
              </a:rPr>
              <a:t>Neuroimagem no Kernicterus</a:t>
            </a:r>
          </a:p>
          <a:p>
            <a:pPr eaLnBrk="1" hangingPunct="1">
              <a:buFont typeface="Wingdings" pitchFamily="2" charset="2"/>
              <a:buNone/>
            </a:pPr>
            <a:r>
              <a:rPr lang="pt-BR" altLang="pt-BR" sz="2000" b="1" smtClean="0">
                <a:solidFill>
                  <a:schemeClr val="bg1"/>
                </a:solidFill>
              </a:rPr>
              <a:t>                                     </a:t>
            </a:r>
            <a:r>
              <a:rPr lang="pt-BR" altLang="pt-BR" sz="2000" b="1" smtClean="0">
                <a:solidFill>
                  <a:schemeClr val="tx2"/>
                </a:solidFill>
              </a:rPr>
              <a:t>Autor(es):</a:t>
            </a:r>
            <a:r>
              <a:rPr lang="pt-BR" altLang="pt-BR" sz="2000" smtClean="0">
                <a:solidFill>
                  <a:schemeClr val="tx2"/>
                </a:solidFill>
              </a:rPr>
              <a:t> Paulo R. Margotto</a:t>
            </a:r>
            <a:r>
              <a:rPr lang="pt-BR" altLang="pt-BR" sz="2000" smtClean="0">
                <a:solidFill>
                  <a:schemeClr val="tx2"/>
                </a:solidFill>
                <a:hlinkClick r:id="rId2"/>
              </a:rPr>
              <a:t> </a:t>
            </a:r>
            <a:endParaRPr lang="pt-BR" altLang="pt-BR" sz="2000" smtClean="0">
              <a:solidFill>
                <a:schemeClr val="tx2"/>
              </a:solidFill>
            </a:endParaRPr>
          </a:p>
          <a:p>
            <a:pPr eaLnBrk="1" hangingPunct="1">
              <a:buFont typeface="Wingdings" pitchFamily="2" charset="2"/>
              <a:buNone/>
            </a:pPr>
            <a:endParaRPr lang="pt-BR" altLang="pt-BR" sz="2000" smtClean="0">
              <a:solidFill>
                <a:schemeClr val="tx2"/>
              </a:solidFill>
            </a:endParaRPr>
          </a:p>
        </p:txBody>
      </p:sp>
      <p:sp>
        <p:nvSpPr>
          <p:cNvPr id="90115" name="Text Box 3"/>
          <p:cNvSpPr txBox="1">
            <a:spLocks noChangeArrowheads="1"/>
          </p:cNvSpPr>
          <p:nvPr/>
        </p:nvSpPr>
        <p:spPr bwMode="auto">
          <a:xfrm>
            <a:off x="1908175" y="0"/>
            <a:ext cx="5232400" cy="579438"/>
          </a:xfrm>
          <a:prstGeom prst="rect">
            <a:avLst/>
          </a:prstGeom>
          <a:noFill/>
          <a:ln w="9525">
            <a:noFill/>
            <a:miter lim="800000"/>
            <a:headEnd/>
            <a:tailEnd/>
          </a:ln>
          <a:effectLst/>
        </p:spPr>
        <p:txBody>
          <a:bodyPr wrap="none">
            <a:spAutoFit/>
          </a:bodyPr>
          <a:lstStyle/>
          <a:p>
            <a:r>
              <a:rPr lang="pt-BR" altLang="pt-BR" sz="3200">
                <a:solidFill>
                  <a:srgbClr val="FF9933"/>
                </a:solidFill>
              </a:rPr>
              <a:t>Explicação da coreoatetose</a:t>
            </a:r>
            <a:r>
              <a:rPr lang="pt-BR" altLang="pt-BR">
                <a:solidFill>
                  <a:srgbClr val="FF9933"/>
                </a:solidFill>
              </a:rPr>
              <a:t>:</a:t>
            </a:r>
          </a:p>
        </p:txBody>
      </p:sp>
      <p:pic>
        <p:nvPicPr>
          <p:cNvPr id="90116" name="Picture 4" descr="veja">
            <a:hlinkClick r:id="rId2"/>
          </p:cNvPr>
          <p:cNvPicPr>
            <a:picLocks noChangeAspect="1" noChangeArrowheads="1"/>
          </p:cNvPicPr>
          <p:nvPr/>
        </p:nvPicPr>
        <p:blipFill>
          <a:blip r:embed="rId3"/>
          <a:srcRect/>
          <a:stretch>
            <a:fillRect/>
          </a:stretch>
        </p:blipFill>
        <p:spPr bwMode="auto">
          <a:xfrm>
            <a:off x="8340725" y="6054725"/>
            <a:ext cx="803275" cy="803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1"/>
          </p:nvPr>
        </p:nvSpPr>
        <p:spPr>
          <a:xfrm>
            <a:off x="468313" y="2636838"/>
            <a:ext cx="8153400" cy="4525962"/>
          </a:xfrm>
        </p:spPr>
        <p:txBody>
          <a:bodyPr/>
          <a:lstStyle/>
          <a:p>
            <a:pPr>
              <a:lnSpc>
                <a:spcPct val="80000"/>
              </a:lnSpc>
            </a:pPr>
            <a:r>
              <a:rPr lang="pt-BR" sz="1700" b="1" smtClean="0"/>
              <a:t>Abstract</a:t>
            </a:r>
          </a:p>
          <a:p>
            <a:pPr>
              <a:lnSpc>
                <a:spcPct val="80000"/>
              </a:lnSpc>
            </a:pPr>
            <a:r>
              <a:rPr lang="pt-BR" sz="1700" smtClean="0"/>
              <a:t>Glucose-6-phosphate dehydrogenase (G-6-PD) deficiency, a commonly occurring enzymatic defect, is an important risk factor in the pathogenesis of severe neonatal hyperbilirubinemia. Many of the recently reported cases of kernicterus, even in countries with a low overall incidence of the G-6-PD deficiency such as the United States and Canada, have been found to be enzyme deficient. In many cases the hyperbilirubinemia may be due to acute hemolysis precipitated by exposure to an identifiable chemical trigger, or to infection. In other cases the hemolysis may be mild, the hyperbilirubinemia being due to diminished bilirubin conjugation. An interaction between G-6-PD deficiency and promoter polymorphism for the gene encoding the bilirubin conjugating enzyme, UDP-glucuronosyltranferase 1A1, associated with Gilbert syndrome, has been implicated in the pathogenesis of hyperbilirubinemia. Neonates whose families originated in areas at high risk for G-6-PD deficiency should be vigilantly observed for jaundice. Phototherapy is the mainstay of treatment, with exchange transfusion being performed in those unresponsive to phototherapy. A high degree of physician awareness is essential in the identification and follow-up of these high-risk neonates.</a:t>
            </a:r>
          </a:p>
        </p:txBody>
      </p:sp>
      <p:sp>
        <p:nvSpPr>
          <p:cNvPr id="86020" name="Rectangle 4"/>
          <p:cNvSpPr>
            <a:spLocks noChangeArrowheads="1"/>
          </p:cNvSpPr>
          <p:nvPr/>
        </p:nvSpPr>
        <p:spPr bwMode="auto">
          <a:xfrm>
            <a:off x="323850" y="1563688"/>
            <a:ext cx="8680450" cy="1190625"/>
          </a:xfrm>
          <a:prstGeom prst="rect">
            <a:avLst/>
          </a:prstGeom>
          <a:noFill/>
          <a:ln w="9525">
            <a:noFill/>
            <a:miter lim="800000"/>
            <a:headEnd/>
            <a:tailEnd/>
          </a:ln>
          <a:effectLst/>
        </p:spPr>
        <p:txBody>
          <a:bodyPr wrap="none" anchor="ctr">
            <a:spAutoFit/>
          </a:bodyPr>
          <a:lstStyle/>
          <a:p>
            <a:pPr algn="ctr"/>
            <a:r>
              <a:rPr lang="pt-BR" b="1">
                <a:hlinkClick r:id="rId2"/>
              </a:rPr>
              <a:t>Glucose-6-phosphate dehydrogenase deficiency</a:t>
            </a:r>
            <a:r>
              <a:rPr lang="pt-BR">
                <a:hlinkClick r:id="rId2"/>
              </a:rPr>
              <a:t>: a </a:t>
            </a:r>
            <a:r>
              <a:rPr lang="pt-BR" b="1">
                <a:hlinkClick r:id="rId2"/>
              </a:rPr>
              <a:t>hidden</a:t>
            </a:r>
            <a:r>
              <a:rPr lang="pt-BR">
                <a:hlinkClick r:id="rId2"/>
              </a:rPr>
              <a:t> </a:t>
            </a:r>
            <a:r>
              <a:rPr lang="pt-BR" b="1">
                <a:hlinkClick r:id="rId2"/>
              </a:rPr>
              <a:t>risk</a:t>
            </a:r>
            <a:r>
              <a:rPr lang="pt-BR">
                <a:hlinkClick r:id="rId2"/>
              </a:rPr>
              <a:t> for </a:t>
            </a:r>
            <a:r>
              <a:rPr lang="pt-BR" b="1">
                <a:hlinkClick r:id="rId2"/>
              </a:rPr>
              <a:t>kernicterus</a:t>
            </a:r>
            <a:r>
              <a:rPr lang="pt-BR">
                <a:hlinkClick r:id="rId2"/>
              </a:rPr>
              <a:t>.</a:t>
            </a:r>
            <a:endParaRPr lang="pt-BR"/>
          </a:p>
          <a:p>
            <a:pPr algn="ctr"/>
            <a:r>
              <a:rPr lang="pt-BR"/>
              <a:t>(</a:t>
            </a:r>
            <a:r>
              <a:rPr lang="pt-BR">
                <a:solidFill>
                  <a:srgbClr val="FF3300"/>
                </a:solidFill>
              </a:rPr>
              <a:t>Deficiência de glicose-6-fosfato desidrogenase: um risco oculto para kernicterus</a:t>
            </a:r>
            <a:r>
              <a:rPr lang="pt-BR"/>
              <a:t>)</a:t>
            </a:r>
          </a:p>
          <a:p>
            <a:pPr algn="ctr"/>
            <a:r>
              <a:rPr lang="pt-BR"/>
              <a:t>Kaplan M, Hammerman C.</a:t>
            </a:r>
          </a:p>
          <a:p>
            <a:pPr algn="ctr"/>
            <a:r>
              <a:rPr lang="pt-BR"/>
              <a:t>Semin Perinatol. 2004 Oct;28(5):356-64. Review.</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o">
  <a:themeElements>
    <a:clrScheme name="Solstí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Median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Solstí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docProps/app.xml><?xml version="1.0" encoding="utf-8"?>
<Properties xmlns="http://schemas.openxmlformats.org/officeDocument/2006/extended-properties" xmlns:vt="http://schemas.openxmlformats.org/officeDocument/2006/docPropsVTypes">
  <Template/>
  <TotalTime>1339</TotalTime>
  <Words>2940</Words>
  <Application>Microsoft Office PowerPoint</Application>
  <PresentationFormat>Apresentação na tela (4:3)</PresentationFormat>
  <Paragraphs>375</Paragraphs>
  <Slides>64</Slides>
  <Notes>0</Notes>
  <HiddenSlides>0</HiddenSlides>
  <MMClips>0</MMClips>
  <ScaleCrop>false</ScaleCrop>
  <HeadingPairs>
    <vt:vector size="4" baseType="variant">
      <vt:variant>
        <vt:lpstr>Tema</vt:lpstr>
      </vt:variant>
      <vt:variant>
        <vt:i4>1</vt:i4>
      </vt:variant>
      <vt:variant>
        <vt:lpstr>Títulos de slides</vt:lpstr>
      </vt:variant>
      <vt:variant>
        <vt:i4>64</vt:i4>
      </vt:variant>
    </vt:vector>
  </HeadingPairs>
  <TitlesOfParts>
    <vt:vector size="65" baseType="lpstr">
      <vt:lpstr>Mediano</vt:lpstr>
      <vt:lpstr>CASO CLÍNICO: Hiperbilirrubinemia (deficiência de glicose-6 fosfato desidrogenase)_ </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      Discussão ICTERÍCIA NEONATAL</vt:lpstr>
      <vt:lpstr>DEFINIÇÃO</vt:lpstr>
      <vt:lpstr>Metabolismo da Bilirrubina</vt:lpstr>
      <vt:lpstr>Classificação</vt:lpstr>
      <vt:lpstr>Icterícia Fisiológica</vt:lpstr>
      <vt:lpstr>Icterícia Fisiológica</vt:lpstr>
      <vt:lpstr>Icterícia Fisiológica</vt:lpstr>
      <vt:lpstr>Classificação</vt:lpstr>
      <vt:lpstr>Icterícia Patológica</vt:lpstr>
      <vt:lpstr>Icterícia Patológica</vt:lpstr>
      <vt:lpstr>Quadro Clínico</vt:lpstr>
      <vt:lpstr>Diagnóstico</vt:lpstr>
      <vt:lpstr>Controle laboratorial</vt:lpstr>
      <vt:lpstr>Tratamento</vt:lpstr>
      <vt:lpstr>Fototerapia</vt:lpstr>
      <vt:lpstr>Fototerapia Comum</vt:lpstr>
      <vt:lpstr>Fototerapia com Luz Azul</vt:lpstr>
      <vt:lpstr>Fototerapia com Luz Verde</vt:lpstr>
      <vt:lpstr>Biliblanket</vt:lpstr>
      <vt:lpstr>Bili-Berço</vt:lpstr>
      <vt:lpstr>Fototerapia tipo Halógena</vt:lpstr>
      <vt:lpstr>Bilitron</vt:lpstr>
      <vt:lpstr>Fototerapia</vt:lpstr>
      <vt:lpstr>Fototerapia</vt:lpstr>
      <vt:lpstr>Fototerapia</vt:lpstr>
      <vt:lpstr>Fototerapia</vt:lpstr>
      <vt:lpstr>Fototerapia</vt:lpstr>
      <vt:lpstr>Fototerapia</vt:lpstr>
      <vt:lpstr>       Fototerapia</vt:lpstr>
      <vt:lpstr> Exsanguineotransfusão </vt:lpstr>
      <vt:lpstr>Exsanguineotransfusão</vt:lpstr>
      <vt:lpstr>Exsanguineotransfusão</vt:lpstr>
      <vt:lpstr>Tratamento</vt:lpstr>
      <vt:lpstr>Exsanguineotransfusão</vt:lpstr>
      <vt:lpstr>Exsanguineotransfusão</vt:lpstr>
      <vt:lpstr>Encefalopatia Bilirrubínica</vt:lpstr>
      <vt:lpstr>Encefalopatia Bilirrubínica</vt:lpstr>
      <vt:lpstr>Encefalopatia Bilirrubínica</vt:lpstr>
      <vt:lpstr>Deficiência de G6PD</vt:lpstr>
      <vt:lpstr>Deficiência de G6PD</vt:lpstr>
      <vt:lpstr>Deficiência de G6PD</vt:lpstr>
      <vt:lpstr>Deficiência de G6PD</vt:lpstr>
      <vt:lpstr>Deficiência de G6PD</vt:lpstr>
      <vt:lpstr>Deficiência de G6PD</vt:lpstr>
      <vt:lpstr>Deficiência de G6PD</vt:lpstr>
      <vt:lpstr>Deficiência de G6PD</vt:lpstr>
      <vt:lpstr>Referências Bibliográficas</vt:lpstr>
      <vt:lpstr>Nota do Editor do site, Dr. Paulo R. Margotto. Consultem também!</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CASO CLÍNICO</dc:title>
  <dc:creator>Nathália</dc:creator>
  <cp:lastModifiedBy>Paulo</cp:lastModifiedBy>
  <cp:revision>130</cp:revision>
  <dcterms:created xsi:type="dcterms:W3CDTF">2014-02-11T21:41:42Z</dcterms:created>
  <dcterms:modified xsi:type="dcterms:W3CDTF">2014-02-20T00:33:57Z</dcterms:modified>
</cp:coreProperties>
</file>