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4"/>
  </p:notesMasterIdLst>
  <p:sldIdLst>
    <p:sldId id="373" r:id="rId2"/>
    <p:sldId id="375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82" r:id="rId11"/>
    <p:sldId id="283" r:id="rId12"/>
    <p:sldId id="279" r:id="rId13"/>
    <p:sldId id="280" r:id="rId14"/>
    <p:sldId id="281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3" r:id="rId24"/>
    <p:sldId id="294" r:id="rId25"/>
    <p:sldId id="296" r:id="rId26"/>
    <p:sldId id="297" r:id="rId27"/>
    <p:sldId id="295" r:id="rId28"/>
    <p:sldId id="299" r:id="rId29"/>
    <p:sldId id="311" r:id="rId30"/>
    <p:sldId id="301" r:id="rId31"/>
    <p:sldId id="310" r:id="rId32"/>
    <p:sldId id="309" r:id="rId33"/>
    <p:sldId id="318" r:id="rId34"/>
    <p:sldId id="312" r:id="rId35"/>
    <p:sldId id="305" r:id="rId36"/>
    <p:sldId id="319" r:id="rId37"/>
    <p:sldId id="331" r:id="rId38"/>
    <p:sldId id="322" r:id="rId39"/>
    <p:sldId id="342" r:id="rId40"/>
    <p:sldId id="324" r:id="rId41"/>
    <p:sldId id="321" r:id="rId42"/>
    <p:sldId id="333" r:id="rId43"/>
    <p:sldId id="307" r:id="rId44"/>
    <p:sldId id="308" r:id="rId45"/>
    <p:sldId id="339" r:id="rId46"/>
    <p:sldId id="335" r:id="rId47"/>
    <p:sldId id="337" r:id="rId48"/>
    <p:sldId id="340" r:id="rId49"/>
    <p:sldId id="334" r:id="rId50"/>
    <p:sldId id="336" r:id="rId51"/>
    <p:sldId id="341" r:id="rId52"/>
    <p:sldId id="338" r:id="rId53"/>
    <p:sldId id="325" r:id="rId54"/>
    <p:sldId id="306" r:id="rId55"/>
    <p:sldId id="327" r:id="rId56"/>
    <p:sldId id="370" r:id="rId57"/>
    <p:sldId id="326" r:id="rId58"/>
    <p:sldId id="320" r:id="rId59"/>
    <p:sldId id="329" r:id="rId60"/>
    <p:sldId id="332" r:id="rId61"/>
    <p:sldId id="330" r:id="rId62"/>
    <p:sldId id="313" r:id="rId63"/>
    <p:sldId id="302" r:id="rId64"/>
    <p:sldId id="315" r:id="rId65"/>
    <p:sldId id="317" r:id="rId66"/>
    <p:sldId id="316" r:id="rId67"/>
    <p:sldId id="300" r:id="rId68"/>
    <p:sldId id="343" r:id="rId69"/>
    <p:sldId id="374" r:id="rId70"/>
    <p:sldId id="376" r:id="rId71"/>
    <p:sldId id="377" r:id="rId72"/>
    <p:sldId id="344" r:id="rId7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>
        <p:scale>
          <a:sx n="91" d="100"/>
          <a:sy n="91" d="100"/>
        </p:scale>
        <p:origin x="-1210" y="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90D6F0-F0CB-4C31-B22A-3F1CDED167F8}" type="doc">
      <dgm:prSet loTypeId="urn:microsoft.com/office/officeart/2005/8/layout/process4" loCatId="process" qsTypeId="urn:microsoft.com/office/officeart/2005/8/quickstyle/simple1#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EF8F52D8-32EF-4921-8ABF-11BC6998D2AD}">
      <dgm:prSet phldrT="[Texto]"/>
      <dgm:spPr/>
      <dgm:t>
        <a:bodyPr/>
        <a:lstStyle/>
        <a:p>
          <a:r>
            <a:rPr lang="pt-BR" dirty="0" smtClean="0"/>
            <a:t>CPAP Nasal 45%</a:t>
          </a:r>
          <a:endParaRPr lang="pt-BR" dirty="0"/>
        </a:p>
      </dgm:t>
    </dgm:pt>
    <dgm:pt modelId="{8CF01119-C676-49E8-AB14-04074BFD26B8}" type="parTrans" cxnId="{AF6259B9-804C-42AF-B317-134B0218060C}">
      <dgm:prSet/>
      <dgm:spPr/>
      <dgm:t>
        <a:bodyPr/>
        <a:lstStyle/>
        <a:p>
          <a:endParaRPr lang="pt-BR"/>
        </a:p>
      </dgm:t>
    </dgm:pt>
    <dgm:pt modelId="{DB360F6D-C526-4B0A-AD29-6161F2C391C9}" type="sibTrans" cxnId="{AF6259B9-804C-42AF-B317-134B0218060C}">
      <dgm:prSet/>
      <dgm:spPr/>
      <dgm:t>
        <a:bodyPr/>
        <a:lstStyle/>
        <a:p>
          <a:endParaRPr lang="pt-BR"/>
        </a:p>
      </dgm:t>
    </dgm:pt>
    <dgm:pt modelId="{37E8B670-35E9-4E72-B196-F892CB9D4B34}">
      <dgm:prSet phldrT="[Texto]" custT="1"/>
      <dgm:spPr/>
      <dgm:t>
        <a:bodyPr/>
        <a:lstStyle/>
        <a:p>
          <a:r>
            <a:rPr lang="pt-BR" sz="2800" dirty="0" smtClean="0"/>
            <a:t>PSaO2 &lt; 88 – 93% </a:t>
          </a:r>
          <a:endParaRPr lang="pt-BR" sz="2800" dirty="0"/>
        </a:p>
      </dgm:t>
    </dgm:pt>
    <dgm:pt modelId="{9A2C2975-22BD-4DDC-A26B-CCB06B79932D}" type="parTrans" cxnId="{D0155404-0CD3-4CDF-A004-996557C3CA1E}">
      <dgm:prSet/>
      <dgm:spPr/>
      <dgm:t>
        <a:bodyPr/>
        <a:lstStyle/>
        <a:p>
          <a:endParaRPr lang="pt-BR"/>
        </a:p>
      </dgm:t>
    </dgm:pt>
    <dgm:pt modelId="{C384C23D-80B2-4B36-B439-E1EEAABED2FB}" type="sibTrans" cxnId="{D0155404-0CD3-4CDF-A004-996557C3CA1E}">
      <dgm:prSet/>
      <dgm:spPr/>
      <dgm:t>
        <a:bodyPr/>
        <a:lstStyle/>
        <a:p>
          <a:endParaRPr lang="pt-BR"/>
        </a:p>
      </dgm:t>
    </dgm:pt>
    <dgm:pt modelId="{F494642F-1D9C-48FE-9183-11CD0C6EFBD2}">
      <dgm:prSet phldrT="[Texto]" custT="1"/>
      <dgm:spPr/>
      <dgm:t>
        <a:bodyPr/>
        <a:lstStyle/>
        <a:p>
          <a:r>
            <a:rPr lang="pt-BR" sz="2800" dirty="0" smtClean="0"/>
            <a:t>PaO2 &lt; 80</a:t>
          </a:r>
          <a:endParaRPr lang="pt-BR" sz="2800" dirty="0"/>
        </a:p>
      </dgm:t>
    </dgm:pt>
    <dgm:pt modelId="{A8AE16C6-6F09-4910-8C35-5D212BCE39F9}" type="parTrans" cxnId="{CE0C61C6-FDEE-4DF9-A846-4EBC6DF85AFF}">
      <dgm:prSet/>
      <dgm:spPr/>
      <dgm:t>
        <a:bodyPr/>
        <a:lstStyle/>
        <a:p>
          <a:endParaRPr lang="pt-BR"/>
        </a:p>
      </dgm:t>
    </dgm:pt>
    <dgm:pt modelId="{3E590B3D-BDFC-47A9-9C8A-28F84468B391}" type="sibTrans" cxnId="{CE0C61C6-FDEE-4DF9-A846-4EBC6DF85AFF}">
      <dgm:prSet/>
      <dgm:spPr/>
      <dgm:t>
        <a:bodyPr/>
        <a:lstStyle/>
        <a:p>
          <a:endParaRPr lang="pt-BR"/>
        </a:p>
      </dgm:t>
    </dgm:pt>
    <dgm:pt modelId="{1E961A14-7367-4DFA-9447-795A41738726}">
      <dgm:prSet phldrT="[Texto]" custT="1"/>
      <dgm:spPr/>
      <dgm:t>
        <a:bodyPr/>
        <a:lstStyle/>
        <a:p>
          <a:r>
            <a:rPr lang="pt-BR" sz="2400" dirty="0" smtClean="0"/>
            <a:t>Intubação e raio X</a:t>
          </a:r>
          <a:endParaRPr lang="pt-BR" sz="2400" dirty="0"/>
        </a:p>
      </dgm:t>
    </dgm:pt>
    <dgm:pt modelId="{AADCF783-1308-4A37-9A6F-C31B6B202380}" type="parTrans" cxnId="{E7AD20B6-D919-4884-9F9B-4AD83C4A89F1}">
      <dgm:prSet/>
      <dgm:spPr/>
      <dgm:t>
        <a:bodyPr/>
        <a:lstStyle/>
        <a:p>
          <a:endParaRPr lang="pt-BR"/>
        </a:p>
      </dgm:t>
    </dgm:pt>
    <dgm:pt modelId="{3A3533B4-ED1B-4396-A9D1-4C410A701C23}" type="sibTrans" cxnId="{E7AD20B6-D919-4884-9F9B-4AD83C4A89F1}">
      <dgm:prSet/>
      <dgm:spPr/>
      <dgm:t>
        <a:bodyPr/>
        <a:lstStyle/>
        <a:p>
          <a:endParaRPr lang="pt-BR"/>
        </a:p>
      </dgm:t>
    </dgm:pt>
    <dgm:pt modelId="{0B4EABBD-8320-4684-8846-FCA6C1A698AF}">
      <dgm:prSet phldrT="[Texto]"/>
      <dgm:spPr/>
      <dgm:t>
        <a:bodyPr/>
        <a:lstStyle/>
        <a:p>
          <a:r>
            <a:rPr lang="pt-BR" dirty="0" smtClean="0"/>
            <a:t>Gasometria com 1 h e Raio X com 6 h </a:t>
          </a:r>
          <a:endParaRPr lang="pt-BR" dirty="0"/>
        </a:p>
      </dgm:t>
    </dgm:pt>
    <dgm:pt modelId="{7D2F6799-125D-407E-9B5B-8209E9C7735A}" type="parTrans" cxnId="{3DA3F44B-C61E-4974-8EAD-D8E4DA7D6A08}">
      <dgm:prSet/>
      <dgm:spPr/>
      <dgm:t>
        <a:bodyPr/>
        <a:lstStyle/>
        <a:p>
          <a:endParaRPr lang="pt-BR"/>
        </a:p>
      </dgm:t>
    </dgm:pt>
    <dgm:pt modelId="{780E6B90-08F5-473B-B2DE-ABCB39A132D0}" type="sibTrans" cxnId="{3DA3F44B-C61E-4974-8EAD-D8E4DA7D6A08}">
      <dgm:prSet/>
      <dgm:spPr/>
      <dgm:t>
        <a:bodyPr/>
        <a:lstStyle/>
        <a:p>
          <a:endParaRPr lang="pt-BR"/>
        </a:p>
      </dgm:t>
    </dgm:pt>
    <dgm:pt modelId="{5EDDC7EA-98BB-4170-B7AE-2FBA61A78004}">
      <dgm:prSet phldrT="[Texto]" custT="1"/>
      <dgm:spPr/>
      <dgm:t>
        <a:bodyPr/>
        <a:lstStyle/>
        <a:p>
          <a:r>
            <a:rPr lang="pt-BR" sz="2000" dirty="0" smtClean="0"/>
            <a:t>Gasometria satisfatória – desmame da VM</a:t>
          </a:r>
          <a:endParaRPr lang="pt-BR" sz="2000" dirty="0"/>
        </a:p>
      </dgm:t>
    </dgm:pt>
    <dgm:pt modelId="{9817309C-F77B-425F-B2E7-0AB6D783CCE1}" type="parTrans" cxnId="{287840DE-3265-490C-B7CC-312B6C9A9DCF}">
      <dgm:prSet/>
      <dgm:spPr/>
      <dgm:t>
        <a:bodyPr/>
        <a:lstStyle/>
        <a:p>
          <a:endParaRPr lang="pt-BR"/>
        </a:p>
      </dgm:t>
    </dgm:pt>
    <dgm:pt modelId="{B23A8AB0-77F5-4BB2-9ACC-62D078649391}" type="sibTrans" cxnId="{287840DE-3265-490C-B7CC-312B6C9A9DCF}">
      <dgm:prSet/>
      <dgm:spPr/>
      <dgm:t>
        <a:bodyPr/>
        <a:lstStyle/>
        <a:p>
          <a:endParaRPr lang="pt-BR"/>
        </a:p>
      </dgm:t>
    </dgm:pt>
    <dgm:pt modelId="{C4F4E79B-0E84-49E5-9E1F-EBD53EA153CF}">
      <dgm:prSet phldrT="[Texto]" custT="1"/>
      <dgm:spPr/>
      <dgm:t>
        <a:bodyPr/>
        <a:lstStyle/>
        <a:p>
          <a:r>
            <a:rPr lang="pt-BR" sz="2800" dirty="0" smtClean="0"/>
            <a:t>Surfactante 100mg/kg/dose</a:t>
          </a:r>
          <a:endParaRPr lang="pt-BR" sz="2800" dirty="0"/>
        </a:p>
      </dgm:t>
    </dgm:pt>
    <dgm:pt modelId="{DA85797B-7876-4403-A49E-F8C03C0B707D}" type="sibTrans" cxnId="{286BD351-7B9E-4DE0-99D0-CECEE994E631}">
      <dgm:prSet/>
      <dgm:spPr/>
      <dgm:t>
        <a:bodyPr/>
        <a:lstStyle/>
        <a:p>
          <a:endParaRPr lang="pt-BR"/>
        </a:p>
      </dgm:t>
    </dgm:pt>
    <dgm:pt modelId="{E6457363-36DA-4FBC-9394-2040027B39EA}" type="parTrans" cxnId="{286BD351-7B9E-4DE0-99D0-CECEE994E631}">
      <dgm:prSet/>
      <dgm:spPr/>
      <dgm:t>
        <a:bodyPr/>
        <a:lstStyle/>
        <a:p>
          <a:endParaRPr lang="pt-BR"/>
        </a:p>
      </dgm:t>
    </dgm:pt>
    <dgm:pt modelId="{5A71D6B6-A74B-4F5E-B3A9-527FD8DA6B9B}">
      <dgm:prSet custT="1"/>
      <dgm:spPr/>
      <dgm:t>
        <a:bodyPr/>
        <a:lstStyle/>
        <a:p>
          <a:r>
            <a:rPr lang="pt-BR" sz="2000" dirty="0" smtClean="0"/>
            <a:t>2 º dose 6 a 12 h</a:t>
          </a:r>
          <a:endParaRPr lang="pt-BR" sz="2000" dirty="0"/>
        </a:p>
      </dgm:t>
    </dgm:pt>
    <dgm:pt modelId="{F91F0350-08C3-42BD-A374-FC68900D8B80}" type="parTrans" cxnId="{83F6AA3A-22FF-4E30-A621-50D40A03EEF4}">
      <dgm:prSet/>
      <dgm:spPr/>
      <dgm:t>
        <a:bodyPr/>
        <a:lstStyle/>
        <a:p>
          <a:endParaRPr lang="pt-BR"/>
        </a:p>
      </dgm:t>
    </dgm:pt>
    <dgm:pt modelId="{DA5DB3C4-FA22-437D-9ED8-5881BF3B12B8}" type="sibTrans" cxnId="{83F6AA3A-22FF-4E30-A621-50D40A03EEF4}">
      <dgm:prSet/>
      <dgm:spPr/>
      <dgm:t>
        <a:bodyPr/>
        <a:lstStyle/>
        <a:p>
          <a:endParaRPr lang="pt-BR"/>
        </a:p>
      </dgm:t>
    </dgm:pt>
    <dgm:pt modelId="{4A4854C9-B627-4187-98A9-3D06B6873852}" type="pres">
      <dgm:prSet presAssocID="{8B90D6F0-F0CB-4C31-B22A-3F1CDED167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76192F2-FED9-49C7-8412-14AEECE53FD1}" type="pres">
      <dgm:prSet presAssocID="{0B4EABBD-8320-4684-8846-FCA6C1A698AF}" presName="boxAndChildren" presStyleCnt="0"/>
      <dgm:spPr/>
      <dgm:t>
        <a:bodyPr/>
        <a:lstStyle/>
        <a:p>
          <a:endParaRPr lang="pt-BR"/>
        </a:p>
      </dgm:t>
    </dgm:pt>
    <dgm:pt modelId="{D3DB4E6E-5C7C-4FC7-877E-175D84029423}" type="pres">
      <dgm:prSet presAssocID="{0B4EABBD-8320-4684-8846-FCA6C1A698AF}" presName="parentTextBox" presStyleLbl="node1" presStyleIdx="0" presStyleCnt="3"/>
      <dgm:spPr/>
      <dgm:t>
        <a:bodyPr/>
        <a:lstStyle/>
        <a:p>
          <a:endParaRPr lang="pt-BR"/>
        </a:p>
      </dgm:t>
    </dgm:pt>
    <dgm:pt modelId="{6D6CF1A3-C26C-4D0B-9B1D-5039D59FC0DA}" type="pres">
      <dgm:prSet presAssocID="{0B4EABBD-8320-4684-8846-FCA6C1A698AF}" presName="entireBox" presStyleLbl="node1" presStyleIdx="0" presStyleCnt="3"/>
      <dgm:spPr/>
      <dgm:t>
        <a:bodyPr/>
        <a:lstStyle/>
        <a:p>
          <a:endParaRPr lang="pt-BR"/>
        </a:p>
      </dgm:t>
    </dgm:pt>
    <dgm:pt modelId="{A51E1603-709B-4A0C-A8EC-A8100BA9E9CD}" type="pres">
      <dgm:prSet presAssocID="{0B4EABBD-8320-4684-8846-FCA6C1A698AF}" presName="descendantBox" presStyleCnt="0"/>
      <dgm:spPr/>
      <dgm:t>
        <a:bodyPr/>
        <a:lstStyle/>
        <a:p>
          <a:endParaRPr lang="pt-BR"/>
        </a:p>
      </dgm:t>
    </dgm:pt>
    <dgm:pt modelId="{1B224F92-8D91-4FAB-BB08-2CD17D422435}" type="pres">
      <dgm:prSet presAssocID="{5EDDC7EA-98BB-4170-B7AE-2FBA61A78004}" presName="childTextBox" presStyleLbl="f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DB313CC-0941-4AC2-98A0-A1668B6224D2}" type="pres">
      <dgm:prSet presAssocID="{5A71D6B6-A74B-4F5E-B3A9-527FD8DA6B9B}" presName="childTextBox" presStyleLbl="f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4ED572-9738-43FC-8C64-87A02CE2AECD}" type="pres">
      <dgm:prSet presAssocID="{3A3533B4-ED1B-4396-A9D1-4C410A701C23}" presName="sp" presStyleCnt="0"/>
      <dgm:spPr/>
      <dgm:t>
        <a:bodyPr/>
        <a:lstStyle/>
        <a:p>
          <a:endParaRPr lang="pt-BR"/>
        </a:p>
      </dgm:t>
    </dgm:pt>
    <dgm:pt modelId="{77031CEC-26A6-4FF5-B3F7-7624277B149E}" type="pres">
      <dgm:prSet presAssocID="{1E961A14-7367-4DFA-9447-795A41738726}" presName="arrowAndChildren" presStyleCnt="0"/>
      <dgm:spPr/>
      <dgm:t>
        <a:bodyPr/>
        <a:lstStyle/>
        <a:p>
          <a:endParaRPr lang="pt-BR"/>
        </a:p>
      </dgm:t>
    </dgm:pt>
    <dgm:pt modelId="{4FE5BB13-2D40-40FF-B4FD-B65B4708ADC9}" type="pres">
      <dgm:prSet presAssocID="{1E961A14-7367-4DFA-9447-795A41738726}" presName="parentTextArrow" presStyleLbl="node1" presStyleIdx="0" presStyleCnt="3"/>
      <dgm:spPr/>
      <dgm:t>
        <a:bodyPr/>
        <a:lstStyle/>
        <a:p>
          <a:endParaRPr lang="pt-BR"/>
        </a:p>
      </dgm:t>
    </dgm:pt>
    <dgm:pt modelId="{5E412188-0F85-47F4-B1CF-0058BCEC11E4}" type="pres">
      <dgm:prSet presAssocID="{1E961A14-7367-4DFA-9447-795A41738726}" presName="arrow" presStyleLbl="node1" presStyleIdx="1" presStyleCnt="3"/>
      <dgm:spPr/>
      <dgm:t>
        <a:bodyPr/>
        <a:lstStyle/>
        <a:p>
          <a:endParaRPr lang="pt-BR"/>
        </a:p>
      </dgm:t>
    </dgm:pt>
    <dgm:pt modelId="{09C89F1A-6A25-4392-942D-D09E66E49FDE}" type="pres">
      <dgm:prSet presAssocID="{1E961A14-7367-4DFA-9447-795A41738726}" presName="descendantArrow" presStyleCnt="0"/>
      <dgm:spPr/>
      <dgm:t>
        <a:bodyPr/>
        <a:lstStyle/>
        <a:p>
          <a:endParaRPr lang="pt-BR"/>
        </a:p>
      </dgm:t>
    </dgm:pt>
    <dgm:pt modelId="{FF571C6D-72D3-48CE-B25A-90ACEBE80CCD}" type="pres">
      <dgm:prSet presAssocID="{C4F4E79B-0E84-49E5-9E1F-EBD53EA153CF}" presName="childTextArrow" presStyleLbl="f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621470-FCFA-4D1E-B68D-16F9787149C6}" type="pres">
      <dgm:prSet presAssocID="{DB360F6D-C526-4B0A-AD29-6161F2C391C9}" presName="sp" presStyleCnt="0"/>
      <dgm:spPr/>
      <dgm:t>
        <a:bodyPr/>
        <a:lstStyle/>
        <a:p>
          <a:endParaRPr lang="pt-BR"/>
        </a:p>
      </dgm:t>
    </dgm:pt>
    <dgm:pt modelId="{CF9337D6-A963-4AE4-9BCD-61CFB530D32C}" type="pres">
      <dgm:prSet presAssocID="{EF8F52D8-32EF-4921-8ABF-11BC6998D2AD}" presName="arrowAndChildren" presStyleCnt="0"/>
      <dgm:spPr/>
      <dgm:t>
        <a:bodyPr/>
        <a:lstStyle/>
        <a:p>
          <a:endParaRPr lang="pt-BR"/>
        </a:p>
      </dgm:t>
    </dgm:pt>
    <dgm:pt modelId="{FF8EB10D-1B2B-45CF-A081-2E5440594E9F}" type="pres">
      <dgm:prSet presAssocID="{EF8F52D8-32EF-4921-8ABF-11BC6998D2AD}" presName="parentTextArrow" presStyleLbl="node1" presStyleIdx="1" presStyleCnt="3"/>
      <dgm:spPr/>
      <dgm:t>
        <a:bodyPr/>
        <a:lstStyle/>
        <a:p>
          <a:endParaRPr lang="pt-BR"/>
        </a:p>
      </dgm:t>
    </dgm:pt>
    <dgm:pt modelId="{9A4413EB-7C49-487C-A5C7-308FC514D484}" type="pres">
      <dgm:prSet presAssocID="{EF8F52D8-32EF-4921-8ABF-11BC6998D2AD}" presName="arrow" presStyleLbl="node1" presStyleIdx="2" presStyleCnt="3" custLinFactNeighborY="-46"/>
      <dgm:spPr/>
      <dgm:t>
        <a:bodyPr/>
        <a:lstStyle/>
        <a:p>
          <a:endParaRPr lang="pt-BR"/>
        </a:p>
      </dgm:t>
    </dgm:pt>
    <dgm:pt modelId="{0EDE22AB-384D-4901-B976-5AB1B247FFDF}" type="pres">
      <dgm:prSet presAssocID="{EF8F52D8-32EF-4921-8ABF-11BC6998D2AD}" presName="descendantArrow" presStyleCnt="0"/>
      <dgm:spPr/>
      <dgm:t>
        <a:bodyPr/>
        <a:lstStyle/>
        <a:p>
          <a:endParaRPr lang="pt-BR"/>
        </a:p>
      </dgm:t>
    </dgm:pt>
    <dgm:pt modelId="{A858AC38-3B22-4E1A-A816-B70E58DC6BF9}" type="pres">
      <dgm:prSet presAssocID="{37E8B670-35E9-4E72-B196-F892CB9D4B34}" presName="childTextArrow" presStyleLbl="f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5755A8-797D-4D06-85CC-A0FFDFD9148F}" type="pres">
      <dgm:prSet presAssocID="{F494642F-1D9C-48FE-9183-11CD0C6EFBD2}" presName="childTextArrow" presStyleLbl="f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40EE3EA-35E4-43DF-9A1A-B6DB16172CA5}" type="presOf" srcId="{37E8B670-35E9-4E72-B196-F892CB9D4B34}" destId="{A858AC38-3B22-4E1A-A816-B70E58DC6BF9}" srcOrd="0" destOrd="0" presId="urn:microsoft.com/office/officeart/2005/8/layout/process4"/>
    <dgm:cxn modelId="{83F6AA3A-22FF-4E30-A621-50D40A03EEF4}" srcId="{0B4EABBD-8320-4684-8846-FCA6C1A698AF}" destId="{5A71D6B6-A74B-4F5E-B3A9-527FD8DA6B9B}" srcOrd="1" destOrd="0" parTransId="{F91F0350-08C3-42BD-A374-FC68900D8B80}" sibTransId="{DA5DB3C4-FA22-437D-9ED8-5881BF3B12B8}"/>
    <dgm:cxn modelId="{286BD351-7B9E-4DE0-99D0-CECEE994E631}" srcId="{1E961A14-7367-4DFA-9447-795A41738726}" destId="{C4F4E79B-0E84-49E5-9E1F-EBD53EA153CF}" srcOrd="0" destOrd="0" parTransId="{E6457363-36DA-4FBC-9394-2040027B39EA}" sibTransId="{DA85797B-7876-4403-A49E-F8C03C0B707D}"/>
    <dgm:cxn modelId="{DDF69E5F-91C9-4B1D-98BB-028B233309A4}" type="presOf" srcId="{0B4EABBD-8320-4684-8846-FCA6C1A698AF}" destId="{D3DB4E6E-5C7C-4FC7-877E-175D84029423}" srcOrd="0" destOrd="0" presId="urn:microsoft.com/office/officeart/2005/8/layout/process4"/>
    <dgm:cxn modelId="{D0C0D6E0-403D-475E-AA1D-8C97E79B59ED}" type="presOf" srcId="{1E961A14-7367-4DFA-9447-795A41738726}" destId="{5E412188-0F85-47F4-B1CF-0058BCEC11E4}" srcOrd="1" destOrd="0" presId="urn:microsoft.com/office/officeart/2005/8/layout/process4"/>
    <dgm:cxn modelId="{5D0CF8FA-AE3B-47D7-851A-8705E95D5B10}" type="presOf" srcId="{1E961A14-7367-4DFA-9447-795A41738726}" destId="{4FE5BB13-2D40-40FF-B4FD-B65B4708ADC9}" srcOrd="0" destOrd="0" presId="urn:microsoft.com/office/officeart/2005/8/layout/process4"/>
    <dgm:cxn modelId="{CE0C61C6-FDEE-4DF9-A846-4EBC6DF85AFF}" srcId="{EF8F52D8-32EF-4921-8ABF-11BC6998D2AD}" destId="{F494642F-1D9C-48FE-9183-11CD0C6EFBD2}" srcOrd="1" destOrd="0" parTransId="{A8AE16C6-6F09-4910-8C35-5D212BCE39F9}" sibTransId="{3E590B3D-BDFC-47A9-9C8A-28F84468B391}"/>
    <dgm:cxn modelId="{7583D97F-0277-46D0-9A94-C28C82850534}" type="presOf" srcId="{8B90D6F0-F0CB-4C31-B22A-3F1CDED167F8}" destId="{4A4854C9-B627-4187-98A9-3D06B6873852}" srcOrd="0" destOrd="0" presId="urn:microsoft.com/office/officeart/2005/8/layout/process4"/>
    <dgm:cxn modelId="{0B09949E-97F6-4000-8D9A-A81AEE705283}" type="presOf" srcId="{EF8F52D8-32EF-4921-8ABF-11BC6998D2AD}" destId="{FF8EB10D-1B2B-45CF-A081-2E5440594E9F}" srcOrd="0" destOrd="0" presId="urn:microsoft.com/office/officeart/2005/8/layout/process4"/>
    <dgm:cxn modelId="{287840DE-3265-490C-B7CC-312B6C9A9DCF}" srcId="{0B4EABBD-8320-4684-8846-FCA6C1A698AF}" destId="{5EDDC7EA-98BB-4170-B7AE-2FBA61A78004}" srcOrd="0" destOrd="0" parTransId="{9817309C-F77B-425F-B2E7-0AB6D783CCE1}" sibTransId="{B23A8AB0-77F5-4BB2-9ACC-62D078649391}"/>
    <dgm:cxn modelId="{60D0BD65-0C4F-46E7-BB04-E952168A9A8A}" type="presOf" srcId="{5EDDC7EA-98BB-4170-B7AE-2FBA61A78004}" destId="{1B224F92-8D91-4FAB-BB08-2CD17D422435}" srcOrd="0" destOrd="0" presId="urn:microsoft.com/office/officeart/2005/8/layout/process4"/>
    <dgm:cxn modelId="{E7AD20B6-D919-4884-9F9B-4AD83C4A89F1}" srcId="{8B90D6F0-F0CB-4C31-B22A-3F1CDED167F8}" destId="{1E961A14-7367-4DFA-9447-795A41738726}" srcOrd="1" destOrd="0" parTransId="{AADCF783-1308-4A37-9A6F-C31B6B202380}" sibTransId="{3A3533B4-ED1B-4396-A9D1-4C410A701C23}"/>
    <dgm:cxn modelId="{9318D848-58E4-4AF7-BA78-3E3F353D7E46}" type="presOf" srcId="{EF8F52D8-32EF-4921-8ABF-11BC6998D2AD}" destId="{9A4413EB-7C49-487C-A5C7-308FC514D484}" srcOrd="1" destOrd="0" presId="urn:microsoft.com/office/officeart/2005/8/layout/process4"/>
    <dgm:cxn modelId="{B036F79B-D4D1-424C-81DD-B0EFC740ABBE}" type="presOf" srcId="{0B4EABBD-8320-4684-8846-FCA6C1A698AF}" destId="{6D6CF1A3-C26C-4D0B-9B1D-5039D59FC0DA}" srcOrd="1" destOrd="0" presId="urn:microsoft.com/office/officeart/2005/8/layout/process4"/>
    <dgm:cxn modelId="{372BFBA2-1C97-44BA-9F6C-40D75629B6D5}" type="presOf" srcId="{F494642F-1D9C-48FE-9183-11CD0C6EFBD2}" destId="{2F5755A8-797D-4D06-85CC-A0FFDFD9148F}" srcOrd="0" destOrd="0" presId="urn:microsoft.com/office/officeart/2005/8/layout/process4"/>
    <dgm:cxn modelId="{AF6259B9-804C-42AF-B317-134B0218060C}" srcId="{8B90D6F0-F0CB-4C31-B22A-3F1CDED167F8}" destId="{EF8F52D8-32EF-4921-8ABF-11BC6998D2AD}" srcOrd="0" destOrd="0" parTransId="{8CF01119-C676-49E8-AB14-04074BFD26B8}" sibTransId="{DB360F6D-C526-4B0A-AD29-6161F2C391C9}"/>
    <dgm:cxn modelId="{A18B2D48-C51E-45C7-8816-7F93641AF192}" type="presOf" srcId="{C4F4E79B-0E84-49E5-9E1F-EBD53EA153CF}" destId="{FF571C6D-72D3-48CE-B25A-90ACEBE80CCD}" srcOrd="0" destOrd="0" presId="urn:microsoft.com/office/officeart/2005/8/layout/process4"/>
    <dgm:cxn modelId="{3DA3F44B-C61E-4974-8EAD-D8E4DA7D6A08}" srcId="{8B90D6F0-F0CB-4C31-B22A-3F1CDED167F8}" destId="{0B4EABBD-8320-4684-8846-FCA6C1A698AF}" srcOrd="2" destOrd="0" parTransId="{7D2F6799-125D-407E-9B5B-8209E9C7735A}" sibTransId="{780E6B90-08F5-473B-B2DE-ABCB39A132D0}"/>
    <dgm:cxn modelId="{B25FC8CE-B8CF-4365-8417-238824170826}" type="presOf" srcId="{5A71D6B6-A74B-4F5E-B3A9-527FD8DA6B9B}" destId="{FDB313CC-0941-4AC2-98A0-A1668B6224D2}" srcOrd="0" destOrd="0" presId="urn:microsoft.com/office/officeart/2005/8/layout/process4"/>
    <dgm:cxn modelId="{D0155404-0CD3-4CDF-A004-996557C3CA1E}" srcId="{EF8F52D8-32EF-4921-8ABF-11BC6998D2AD}" destId="{37E8B670-35E9-4E72-B196-F892CB9D4B34}" srcOrd="0" destOrd="0" parTransId="{9A2C2975-22BD-4DDC-A26B-CCB06B79932D}" sibTransId="{C384C23D-80B2-4B36-B439-E1EEAABED2FB}"/>
    <dgm:cxn modelId="{1C5F4FF1-2836-4A3E-B3DD-A177F35856D3}" type="presParOf" srcId="{4A4854C9-B627-4187-98A9-3D06B6873852}" destId="{376192F2-FED9-49C7-8412-14AEECE53FD1}" srcOrd="0" destOrd="0" presId="urn:microsoft.com/office/officeart/2005/8/layout/process4"/>
    <dgm:cxn modelId="{219E519E-91FF-4E55-9736-B599D176FDC0}" type="presParOf" srcId="{376192F2-FED9-49C7-8412-14AEECE53FD1}" destId="{D3DB4E6E-5C7C-4FC7-877E-175D84029423}" srcOrd="0" destOrd="0" presId="urn:microsoft.com/office/officeart/2005/8/layout/process4"/>
    <dgm:cxn modelId="{947EF891-1566-47A4-93C6-5BAFB3881621}" type="presParOf" srcId="{376192F2-FED9-49C7-8412-14AEECE53FD1}" destId="{6D6CF1A3-C26C-4D0B-9B1D-5039D59FC0DA}" srcOrd="1" destOrd="0" presId="urn:microsoft.com/office/officeart/2005/8/layout/process4"/>
    <dgm:cxn modelId="{F63C0EE9-4182-4CD3-A893-3414C9192651}" type="presParOf" srcId="{376192F2-FED9-49C7-8412-14AEECE53FD1}" destId="{A51E1603-709B-4A0C-A8EC-A8100BA9E9CD}" srcOrd="2" destOrd="0" presId="urn:microsoft.com/office/officeart/2005/8/layout/process4"/>
    <dgm:cxn modelId="{F0372AF4-76EA-463A-95DE-C610A75086D8}" type="presParOf" srcId="{A51E1603-709B-4A0C-A8EC-A8100BA9E9CD}" destId="{1B224F92-8D91-4FAB-BB08-2CD17D422435}" srcOrd="0" destOrd="0" presId="urn:microsoft.com/office/officeart/2005/8/layout/process4"/>
    <dgm:cxn modelId="{7BE40E84-A5E6-4F39-BBD6-0B80B6F4878F}" type="presParOf" srcId="{A51E1603-709B-4A0C-A8EC-A8100BA9E9CD}" destId="{FDB313CC-0941-4AC2-98A0-A1668B6224D2}" srcOrd="1" destOrd="0" presId="urn:microsoft.com/office/officeart/2005/8/layout/process4"/>
    <dgm:cxn modelId="{9C774FF3-54AF-476F-B3C3-EA4801E654C4}" type="presParOf" srcId="{4A4854C9-B627-4187-98A9-3D06B6873852}" destId="{2F4ED572-9738-43FC-8C64-87A02CE2AECD}" srcOrd="1" destOrd="0" presId="urn:microsoft.com/office/officeart/2005/8/layout/process4"/>
    <dgm:cxn modelId="{958F92AD-8E3C-4C38-8FF6-71F589170C92}" type="presParOf" srcId="{4A4854C9-B627-4187-98A9-3D06B6873852}" destId="{77031CEC-26A6-4FF5-B3F7-7624277B149E}" srcOrd="2" destOrd="0" presId="urn:microsoft.com/office/officeart/2005/8/layout/process4"/>
    <dgm:cxn modelId="{0126A66E-5568-4E83-BC2A-36C6FFC361C8}" type="presParOf" srcId="{77031CEC-26A6-4FF5-B3F7-7624277B149E}" destId="{4FE5BB13-2D40-40FF-B4FD-B65B4708ADC9}" srcOrd="0" destOrd="0" presId="urn:microsoft.com/office/officeart/2005/8/layout/process4"/>
    <dgm:cxn modelId="{1E45C265-3B4E-4802-8336-1C3F41D0E64B}" type="presParOf" srcId="{77031CEC-26A6-4FF5-B3F7-7624277B149E}" destId="{5E412188-0F85-47F4-B1CF-0058BCEC11E4}" srcOrd="1" destOrd="0" presId="urn:microsoft.com/office/officeart/2005/8/layout/process4"/>
    <dgm:cxn modelId="{44BD3AA4-6988-4AD2-96CE-78E6439E2B6A}" type="presParOf" srcId="{77031CEC-26A6-4FF5-B3F7-7624277B149E}" destId="{09C89F1A-6A25-4392-942D-D09E66E49FDE}" srcOrd="2" destOrd="0" presId="urn:microsoft.com/office/officeart/2005/8/layout/process4"/>
    <dgm:cxn modelId="{21A9834D-962B-4246-A7A1-41663C5478AC}" type="presParOf" srcId="{09C89F1A-6A25-4392-942D-D09E66E49FDE}" destId="{FF571C6D-72D3-48CE-B25A-90ACEBE80CCD}" srcOrd="0" destOrd="0" presId="urn:microsoft.com/office/officeart/2005/8/layout/process4"/>
    <dgm:cxn modelId="{52781DD5-1FD9-422E-B7A6-44EDBBABC67E}" type="presParOf" srcId="{4A4854C9-B627-4187-98A9-3D06B6873852}" destId="{22621470-FCFA-4D1E-B68D-16F9787149C6}" srcOrd="3" destOrd="0" presId="urn:microsoft.com/office/officeart/2005/8/layout/process4"/>
    <dgm:cxn modelId="{15B84DDE-B1B5-499C-B6C3-1F10FBAC072F}" type="presParOf" srcId="{4A4854C9-B627-4187-98A9-3D06B6873852}" destId="{CF9337D6-A963-4AE4-9BCD-61CFB530D32C}" srcOrd="4" destOrd="0" presId="urn:microsoft.com/office/officeart/2005/8/layout/process4"/>
    <dgm:cxn modelId="{BBA0A67F-F98D-4090-AE84-EDE3BBC57E01}" type="presParOf" srcId="{CF9337D6-A963-4AE4-9BCD-61CFB530D32C}" destId="{FF8EB10D-1B2B-45CF-A081-2E5440594E9F}" srcOrd="0" destOrd="0" presId="urn:microsoft.com/office/officeart/2005/8/layout/process4"/>
    <dgm:cxn modelId="{4A7BC779-02CD-49A5-ABBB-DC3E77D259A7}" type="presParOf" srcId="{CF9337D6-A963-4AE4-9BCD-61CFB530D32C}" destId="{9A4413EB-7C49-487C-A5C7-308FC514D484}" srcOrd="1" destOrd="0" presId="urn:microsoft.com/office/officeart/2005/8/layout/process4"/>
    <dgm:cxn modelId="{67D16BE0-23E0-4FBB-BF45-165D68F8D84F}" type="presParOf" srcId="{CF9337D6-A963-4AE4-9BCD-61CFB530D32C}" destId="{0EDE22AB-384D-4901-B976-5AB1B247FFDF}" srcOrd="2" destOrd="0" presId="urn:microsoft.com/office/officeart/2005/8/layout/process4"/>
    <dgm:cxn modelId="{73551D7D-75E8-42AD-A175-6288A463470C}" type="presParOf" srcId="{0EDE22AB-384D-4901-B976-5AB1B247FFDF}" destId="{A858AC38-3B22-4E1A-A816-B70E58DC6BF9}" srcOrd="0" destOrd="0" presId="urn:microsoft.com/office/officeart/2005/8/layout/process4"/>
    <dgm:cxn modelId="{1AEF0D6E-0464-4FC4-A48D-4B00C6FC365E}" type="presParOf" srcId="{0EDE22AB-384D-4901-B976-5AB1B247FFDF}" destId="{2F5755A8-797D-4D06-85CC-A0FFDFD9148F}" srcOrd="1" destOrd="0" presId="urn:microsoft.com/office/officeart/2005/8/layout/process4"/>
  </dgm:cxnLst>
  <dgm:bg>
    <a:solidFill>
      <a:schemeClr val="bg2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9CCADD-5E71-4A04-A6E1-FD55D91A85E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036AC9-FB2D-44CE-9436-9F10F7CCB8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Qual a fisiopatologia da DMH?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584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A2C4F2-930F-4168-9B95-D0F0B83430E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ângulo retângulo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upo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orma livre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orma livre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grpSp>
          <p:nvGrpSpPr>
            <p:cNvPr id="8" name="Forma livre 10"/>
            <p:cNvGrpSpPr>
              <a:grpSpLocks/>
            </p:cNvGrpSpPr>
            <p:nvPr/>
          </p:nvGrpSpPr>
          <p:grpSpPr bwMode="auto">
            <a:xfrm>
              <a:off x="-6096" y="4875009"/>
              <a:ext cx="9156192" cy="1995504"/>
              <a:chOff x="-6096" y="4992624"/>
              <a:chExt cx="9156192" cy="1877568"/>
            </a:xfrm>
          </p:grpSpPr>
          <p:pic>
            <p:nvPicPr>
              <p:cNvPr id="11" name="Forma livre 10"/>
              <p:cNvPicPr>
                <a:picLocks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6096" y="4992624"/>
                <a:ext cx="9156192" cy="1877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12"/>
              <p:cNvSpPr txBox="1">
                <a:spLocks noChangeArrowheads="1"/>
              </p:cNvSpPr>
              <p:nvPr/>
            </p:nvSpPr>
            <p:spPr bwMode="auto">
              <a:xfrm>
                <a:off x="998" y="5000643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rgbClr val="FFFFFF"/>
                  </a:solidFill>
                  <a:latin typeface="Lucida Sans Unicode" pitchFamily="34" charset="0"/>
                </a:endParaRPr>
              </a:p>
            </p:txBody>
          </p:sp>
        </p:grpSp>
        <p:cxnSp>
          <p:nvCxnSpPr>
            <p:cNvPr id="10" name="Conector reto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3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4D63241-9BBC-48A5-A9B0-E9F78F4BBFB1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4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5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18B2D58-77ED-46EC-B6DF-CB0BDD8D99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668B5-6BD9-4F03-883F-01770906F90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F5741-A820-4A06-842B-2A7244DDD2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s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ivis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9E89C3-A208-4C36-9DE7-D0181480937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113019-1CC5-4C15-9E45-31901AE385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F6F5EC-9B76-47AF-B842-1EB0C24FFFB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2CA154-1A84-49C9-A6F3-2E3BE502D3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2AC9C9-C4E4-436F-A9F4-BF60AB834AE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AC6E4B-2E7C-4616-95E6-404045B403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EF427-A703-4B17-A8FB-8250FB381396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636FA0-5A2E-4402-BEF3-94EA3231FF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DF89-79B3-4C74-9184-A15F8AB931B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88E88-AF5A-4C2C-85DD-98F825DC81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E78C76-E371-4C0F-AACE-3D737FB08BB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B1C7EB-BBB7-412D-B5AA-4855805491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Triângulo re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Conector reto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ivis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ivis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0FA94BA-E879-4451-9FA0-ADF306AA9C3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2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165697F-9813-4069-B7BD-A97AF66B55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CF4D4-42B3-4D17-9E07-9A3C2521089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9C493-BF75-47F6-A130-F96CA32ABB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947CC-78FA-4F17-A5F7-EAB534D7F9A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FFCB8-262B-44D5-81E5-EEEBFB68C2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223A5BD-B6F1-46BE-9F1A-CFC40011444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CC42B0E-94A2-4512-8827-ABF8C8523C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9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www.paulomargotto.com.br/documentos/Causas_dificuldade_respiratoria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Desconf_resp_imediato.pptx" TargetMode="Externa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hyperlink" Target="http://www.paulomargotto.com.br/documentos/SURFACTANTE%20PULMONAR-2011.do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esao_isquemica_hemorragica_PT.doc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58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pt-BR" sz="3200" smtClean="0">
                <a:solidFill>
                  <a:schemeClr val="hlink"/>
                </a:solidFill>
              </a:rPr>
              <a:t>Caso Clínico: Distúrbios Respiratórios do Recém-Nascido</a:t>
            </a:r>
          </a:p>
          <a:p>
            <a:pPr algn="ctr" eaLnBrk="1" hangingPunct="1"/>
            <a:endParaRPr lang="pt-BR" sz="3200" smtClean="0">
              <a:solidFill>
                <a:srgbClr val="0033CC"/>
              </a:solidFill>
            </a:endParaRPr>
          </a:p>
        </p:txBody>
      </p:sp>
      <p:pic>
        <p:nvPicPr>
          <p:cNvPr id="14338" name="Picture 5" descr="DSC001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847725" y="2781300"/>
            <a:ext cx="690403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0033CC"/>
                </a:solidFill>
              </a:rPr>
              <a:t>Apresentação: Fernanda Reginatto Bau</a:t>
            </a:r>
          </a:p>
          <a:p>
            <a:pPr algn="ctr"/>
            <a:r>
              <a:rPr lang="en-US" sz="2400" b="1">
                <a:solidFill>
                  <a:srgbClr val="0033CC"/>
                </a:solidFill>
              </a:rPr>
              <a:t>Coordenação: Márcia Pimentel de Castro</a:t>
            </a:r>
          </a:p>
          <a:p>
            <a:pPr algn="ctr"/>
            <a:r>
              <a:rPr lang="en-US" sz="2400" b="1">
                <a:solidFill>
                  <a:srgbClr val="0033CC"/>
                </a:solidFill>
              </a:rPr>
              <a:t>Escola Superior de Ciências da Saúde/SES/DF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  <a:hlinkClick r:id="rId3"/>
              </a:rPr>
              <a:t>www.paulomargotto.com.br</a:t>
            </a:r>
            <a:r>
              <a:rPr lang="en-US" sz="2400" b="1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</a:rPr>
              <a:t>Brasília,9 de abril de 2014</a:t>
            </a:r>
            <a:endParaRPr lang="pt-BR" sz="2400" b="1">
              <a:solidFill>
                <a:schemeClr val="accent2"/>
              </a:solidFill>
            </a:endParaRPr>
          </a:p>
        </p:txBody>
      </p:sp>
      <p:pic>
        <p:nvPicPr>
          <p:cNvPr id="14340" name="Picture 1" descr="D:\Users\Fernanda\Documents\ESCS\Simbolos AAAESCS\Logo ESC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5213" y="3860800"/>
            <a:ext cx="1728787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92750"/>
            <a:ext cx="91694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" descr="fernandahmib20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404813"/>
            <a:ext cx="70580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2916238" y="5734050"/>
            <a:ext cx="4235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Doutoranda Fernanda Reginatto Bau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RN de FFC, sexo Masculino, IG: 28sem+4d (de acordo com US tardio)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/>
            <a:r>
              <a:rPr lang="pt-BR" smtClean="0"/>
              <a:t>Data de nascimento: 26/02/14 às 09:42h</a:t>
            </a:r>
          </a:p>
          <a:p>
            <a:pPr algn="just" eaLnBrk="1" hangingPunct="1"/>
            <a:r>
              <a:rPr lang="pt-BR" smtClean="0"/>
              <a:t>Peso: 904g</a:t>
            </a:r>
          </a:p>
          <a:p>
            <a:pPr algn="just" eaLnBrk="1" hangingPunct="1"/>
            <a:r>
              <a:rPr lang="pt-BR" smtClean="0"/>
              <a:t>Estatura: 35,5cm</a:t>
            </a:r>
          </a:p>
          <a:p>
            <a:pPr algn="just" eaLnBrk="1" hangingPunct="1"/>
            <a:r>
              <a:rPr lang="pt-BR" smtClean="0"/>
              <a:t>PC: 26,5 cm</a:t>
            </a:r>
          </a:p>
          <a:p>
            <a:pPr algn="just" eaLnBrk="1" hangingPunct="1"/>
            <a:r>
              <a:rPr lang="pt-BR" smtClean="0"/>
              <a:t>IG: 28sem+1d // Ballard: 29sem+2d</a:t>
            </a:r>
          </a:p>
          <a:p>
            <a:pPr eaLnBrk="1" hangingPunct="1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8001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Parto cesárea por síndrome </a:t>
            </a:r>
            <a:r>
              <a:rPr lang="pt-BR" dirty="0" err="1" smtClean="0"/>
              <a:t>Hellp</a:t>
            </a:r>
            <a:r>
              <a:rPr lang="pt-BR" dirty="0" smtClean="0"/>
              <a:t>, em boas condições, chorou fraco ao nascer, porém mantinha FC&gt;100bpm e padrão respiratório satisfatório.  Necessitou de O2 sob máscara. TBR: ato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Apgar</a:t>
            </a:r>
            <a:r>
              <a:rPr lang="pt-BR" dirty="0" smtClean="0"/>
              <a:t>: 8/9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Evoluiu com leve desconforto respiratório, às custas de TIC baixa e retração subcostal. Deixado em CPAP facial devido a desconforto respiratório e </a:t>
            </a:r>
            <a:r>
              <a:rPr lang="pt-BR" dirty="0" err="1" smtClean="0"/>
              <a:t>gemência</a:t>
            </a:r>
            <a:r>
              <a:rPr lang="pt-BR" dirty="0" smtClean="0"/>
              <a:t> discreta.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Cuidados de rotina de SP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CPAP facial FiO2 = 40%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11200"/>
            <a:ext cx="8229600" cy="54356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b="1" smtClean="0"/>
              <a:t>História gestacional: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Mãe: 28 anos, G1P0A0, procedente do Guará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Pré natal: 3 consultas iniciado no 3º trimestre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Tipo sanguíneo: O positivo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Sorologias: negativas para sífilis (2º trim) e toxoplasmose (IgM e IgG negativos no 1º, 2º e 3º trim). Sem vacinação e demais sorologias.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Internada no Alto Risco do HMIB (pré-eclâmpsia) em 19/02/14, com </a:t>
            </a:r>
            <a:r>
              <a:rPr lang="pt-BR" sz="2500" smtClean="0">
                <a:solidFill>
                  <a:schemeClr val="accent2"/>
                </a:solidFill>
              </a:rPr>
              <a:t>IG = 27sem+4dias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Fez uso de </a:t>
            </a:r>
            <a:r>
              <a:rPr lang="pt-BR" sz="2500" smtClean="0">
                <a:solidFill>
                  <a:srgbClr val="0033CC"/>
                </a:solidFill>
              </a:rPr>
              <a:t>corticoterapia com Betametasona</a:t>
            </a:r>
            <a:r>
              <a:rPr lang="pt-BR" sz="2500" smtClean="0"/>
              <a:t> – 2 doses + Metildopa e Anlodipino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Apresentou piora dos exames laboratoriais e sinais e sintomas premonitórios de eclâmpsia, feito </a:t>
            </a:r>
            <a:r>
              <a:rPr lang="pt-BR" sz="2500" smtClean="0">
                <a:solidFill>
                  <a:srgbClr val="0033CC"/>
                </a:solidFill>
              </a:rPr>
              <a:t>sulfato de magnésio</a:t>
            </a:r>
            <a:r>
              <a:rPr lang="pt-BR" sz="2500" smtClean="0"/>
              <a:t>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Progrediu com piora, sendo necessária intervenção para término da gestação.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47700" y="657225"/>
            <a:ext cx="7848600" cy="554355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Exame Físico após o nascimento: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Reativo, com tônus diminuído, corado, hidratado, acianótico, anictérico, leve esforço respiratório associado a gemência ocasional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AR: MV simétrico, sem RA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Demais sistemas sem anormalidades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b="1" smtClean="0"/>
              <a:t>HD: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RNPT + baixo peso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DHEG + CIUR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Desconforto respiratório precoce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b="1" smtClean="0"/>
              <a:t>CONDUTA: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CPAP facial aguardando vaga em UTI -&gt; CPAP nasal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Cateterismo umbilical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HV + Aminofilina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Raio-x de tórax+abdome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504950"/>
            <a:ext cx="8229600" cy="3848100"/>
          </a:xfrm>
        </p:spPr>
        <p:txBody>
          <a:bodyPr>
            <a:normAutofit/>
          </a:bodyPr>
          <a:lstStyle/>
          <a:p>
            <a:pPr eaLnBrk="1" hangingPunct="1">
              <a:buFont typeface="Wingdings 3" pitchFamily="18" charset="2"/>
              <a:buNone/>
            </a:pPr>
            <a:r>
              <a:rPr lang="pt-BR" smtClean="0"/>
              <a:t>Gasometria com </a:t>
            </a:r>
            <a:r>
              <a:rPr lang="pt-BR" smtClean="0">
                <a:solidFill>
                  <a:srgbClr val="EB641B"/>
                </a:solidFill>
              </a:rPr>
              <a:t>2h</a:t>
            </a:r>
            <a:r>
              <a:rPr lang="pt-BR" smtClean="0"/>
              <a:t> de vida:</a:t>
            </a:r>
          </a:p>
          <a:p>
            <a:pPr eaLnBrk="1" hangingPunct="1">
              <a:buFont typeface="Wingdings 3" pitchFamily="18" charset="2"/>
              <a:buNone/>
            </a:pP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pH- 7,35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PaCO2- 43,9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PaO2- 68,1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Bic- 23,5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BE- -0,9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pt-BR" smtClean="0"/>
              <a:t>Sat- 99,6%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11188" y="735013"/>
            <a:ext cx="7632700" cy="5387975"/>
          </a:xfrm>
        </p:spPr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Com </a:t>
            </a:r>
            <a:r>
              <a:rPr lang="pt-BR" dirty="0" smtClean="0">
                <a:solidFill>
                  <a:schemeClr val="accent3"/>
                </a:solidFill>
              </a:rPr>
              <a:t>6h </a:t>
            </a:r>
            <a:r>
              <a:rPr lang="pt-BR" dirty="0" smtClean="0"/>
              <a:t>de vida: em incubadora aquecida, CPAP nasal com FiO2 de 40%, saturando 98% com desconforto respiratório leve.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Ausculta pulmonar: sem alterações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Com </a:t>
            </a:r>
            <a:r>
              <a:rPr lang="pt-BR" dirty="0" smtClean="0">
                <a:solidFill>
                  <a:schemeClr val="accent3"/>
                </a:solidFill>
              </a:rPr>
              <a:t>12h</a:t>
            </a:r>
            <a:r>
              <a:rPr lang="pt-BR" dirty="0" smtClean="0"/>
              <a:t> de vida: estável, sob CPAP nasal (FiO2 34%), com desconforto respiratório aceitável, bons níveis de saturação. Apresentou distúrbio metabólico (hipoglicemia – Dx:43), sendo aumentada TIG. Dx de controle:142-203-108.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Por ora, sem indicação de surfactante.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752975"/>
          </a:xfrm>
        </p:spPr>
        <p:txBody>
          <a:bodyPr>
            <a:normAutofit fontScale="92500" lnSpcReduction="2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Com </a:t>
            </a:r>
            <a:r>
              <a:rPr lang="pt-BR" dirty="0" smtClean="0">
                <a:solidFill>
                  <a:schemeClr val="accent3"/>
                </a:solidFill>
              </a:rPr>
              <a:t>14h</a:t>
            </a:r>
            <a:r>
              <a:rPr lang="pt-BR" dirty="0" smtClean="0"/>
              <a:t> de vida: quedas de saturação e aumento da necessidade de FiO2 (&gt;40%.). </a:t>
            </a:r>
            <a:r>
              <a:rPr lang="pt-BR" dirty="0" err="1" smtClean="0"/>
              <a:t>Pronga</a:t>
            </a:r>
            <a:r>
              <a:rPr lang="pt-BR" dirty="0" smtClean="0"/>
              <a:t> ajustada sem sucesso. Distensão abdominal com coloração violácea. Saturação: 87-89%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</a:t>
            </a:r>
            <a:r>
              <a:rPr lang="pt-BR" b="1" dirty="0" smtClean="0"/>
              <a:t>CONDUTA</a:t>
            </a:r>
            <a:r>
              <a:rPr lang="pt-BR" dirty="0" smtClean="0"/>
              <a:t>: administração de surfactante (100mg/kg) e </a:t>
            </a:r>
            <a:r>
              <a:rPr lang="pt-BR" dirty="0" err="1" smtClean="0"/>
              <a:t>intubação</a:t>
            </a:r>
            <a:r>
              <a:rPr lang="pt-BR" dirty="0" smtClean="0"/>
              <a:t> </a:t>
            </a:r>
            <a:r>
              <a:rPr lang="pt-BR" dirty="0" err="1" smtClean="0"/>
              <a:t>orotraqueal</a:t>
            </a:r>
            <a:r>
              <a:rPr lang="pt-BR" dirty="0" smtClean="0"/>
              <a:t>, após a qual a saturação subiu lentamente, até 99%.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Raio-x de tórax após o surfactante: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TOT em T2 / SOG bem localizada / CVU em T12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Imagem pulmonar compatível com membrana hialina.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 cardíaca aumentada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Airton\Dropbox\Apresentações\foto 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Airton\Dropbox\Apresentações\foto 2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225" y="0"/>
            <a:ext cx="5543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196975"/>
            <a:ext cx="8229600" cy="446405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Com </a:t>
            </a:r>
            <a:r>
              <a:rPr lang="pt-BR" smtClean="0">
                <a:solidFill>
                  <a:srgbClr val="EB641B"/>
                </a:solidFill>
              </a:rPr>
              <a:t>18h</a:t>
            </a:r>
            <a:r>
              <a:rPr lang="pt-BR" smtClean="0"/>
              <a:t> de vida: taquicárdico, sem hipertermia, com bom débito urinário. Perfusão avaliada em região torácica adequada, algo diminuída nas extremidades. Ao exame: ictus propulsivo (sem outros dados), ausculta pulmonar simétrica, com alguns roncos. SatO2: 90-96%.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b="1" smtClean="0"/>
              <a:t>CONDUTA</a:t>
            </a:r>
            <a:r>
              <a:rPr lang="pt-BR" smtClean="0"/>
              <a:t>: Introduzida </a:t>
            </a:r>
            <a:r>
              <a:rPr lang="pt-BR" smtClean="0">
                <a:solidFill>
                  <a:schemeClr val="accent2"/>
                </a:solidFill>
              </a:rPr>
              <a:t>dobutamina.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771525"/>
            <a:ext cx="8229600" cy="53149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Com </a:t>
            </a:r>
            <a:r>
              <a:rPr lang="pt-BR" sz="2300" smtClean="0">
                <a:solidFill>
                  <a:srgbClr val="EB641B"/>
                </a:solidFill>
              </a:rPr>
              <a:t>25h</a:t>
            </a:r>
            <a:r>
              <a:rPr lang="pt-BR" sz="2300" smtClean="0"/>
              <a:t> de vida: taquicardia e desconforto respiratório moderado persistente, porém com bons níveis de saturação (VM com FiO2 34%)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Sem alterações a ausculta respiratória. 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Raio-x de tórax: atelectasia em base direita.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 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Gasometria: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pH</a:t>
            </a:r>
            <a:r>
              <a:rPr lang="it-IT" sz="2300" smtClean="0"/>
              <a:t>- 7,44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PaCO2- 42,4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PaO2- 46.3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HCO3- 28,5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BE- 4,9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Sat- 91,8%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Hb- 15,6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b="1" smtClean="0"/>
              <a:t>CONDUTA</a:t>
            </a:r>
            <a:r>
              <a:rPr lang="pt-BR" sz="2300" smtClean="0"/>
              <a:t>: intensificar fisioterapia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Conteúdo 1"/>
          <p:cNvSpPr>
            <a:spLocks noGrp="1"/>
          </p:cNvSpPr>
          <p:nvPr>
            <p:ph idx="1"/>
          </p:nvPr>
        </p:nvSpPr>
        <p:spPr>
          <a:xfrm>
            <a:off x="250825" y="692150"/>
            <a:ext cx="8229600" cy="54371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Com </a:t>
            </a:r>
            <a:r>
              <a:rPr lang="pt-BR" sz="2100" smtClean="0">
                <a:solidFill>
                  <a:schemeClr val="accent2"/>
                </a:solidFill>
              </a:rPr>
              <a:t>48h</a:t>
            </a:r>
            <a:r>
              <a:rPr lang="pt-BR" sz="2100" smtClean="0"/>
              <a:t> de vida persistia com taquicardia, apesar da suspensão da aminofilina e da dobutamina no dia anterior.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</a:t>
            </a:r>
            <a:r>
              <a:rPr lang="pt-BR" sz="2100" smtClean="0">
                <a:solidFill>
                  <a:schemeClr val="accent2"/>
                </a:solidFill>
              </a:rPr>
              <a:t>RN grave, pele mosqueada, taquicárdico</a:t>
            </a:r>
            <a:r>
              <a:rPr lang="pt-BR" sz="2100" smtClean="0"/>
              <a:t>, com fáscies de dor, choroso ao mínimo manuseio, com desconforto respiratório leve-moderado (FiO2 60%), sem drogas vasoativas.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Diurese preservada, sem distermias. Glicemias normalizadas.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Não apresentava alterações a ausculta respiratória.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Extremidades bem perfundidas, pulsos periféricos presentes, de boa amplitude.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</a:t>
            </a:r>
            <a:r>
              <a:rPr lang="pt-BR" sz="2100" b="1" smtClean="0"/>
              <a:t>CONDUTA</a:t>
            </a:r>
            <a:r>
              <a:rPr lang="pt-BR" sz="2100" smtClean="0"/>
              <a:t>: Expansão com SF 0,9% 10ml/kg e solicitado raio-x para avaliar evolução.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Após a expansão, foi optado por </a:t>
            </a:r>
            <a:r>
              <a:rPr lang="pt-BR" sz="2100" smtClean="0">
                <a:solidFill>
                  <a:schemeClr val="accent2"/>
                </a:solidFill>
              </a:rPr>
              <a:t>iniciar Ampicilina e Gentamicina,</a:t>
            </a:r>
            <a:r>
              <a:rPr lang="pt-BR" sz="2100" smtClean="0"/>
              <a:t> voltar com a dobutamina, aumentar a frequência respiratória do respirador para 50irpm e colher hemocultura.</a:t>
            </a:r>
          </a:p>
          <a:p>
            <a:pPr eaLnBrk="1" hangingPunct="1">
              <a:lnSpc>
                <a:spcPct val="80000"/>
              </a:lnSpc>
            </a:pPr>
            <a:endParaRPr lang="pt-BR" sz="21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241925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Com </a:t>
            </a:r>
            <a:r>
              <a:rPr lang="pt-BR" smtClean="0">
                <a:solidFill>
                  <a:srgbClr val="EB641B"/>
                </a:solidFill>
              </a:rPr>
              <a:t>60h</a:t>
            </a:r>
            <a:r>
              <a:rPr lang="pt-BR" smtClean="0"/>
              <a:t> de vida: havia recebido </a:t>
            </a:r>
            <a:r>
              <a:rPr lang="pt-BR" smtClean="0">
                <a:solidFill>
                  <a:schemeClr val="accent2"/>
                </a:solidFill>
              </a:rPr>
              <a:t>2 expansões volêmicas</a:t>
            </a:r>
            <a:r>
              <a:rPr lang="pt-BR" smtClean="0"/>
              <a:t> com SF 0,9% durante o dia (perfusão lentificada) hemograma com neutropenia e mantinha taquicardia persistente.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Exame respiratório: MV+ bilateralmente, simétrico, sem RA, TSC e TIC moderada.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Raio-x de tórax: infiltrado bilateral compatível com DMH/ Pneumonia (?)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b="1" smtClean="0"/>
              <a:t>CONDUTA</a:t>
            </a:r>
            <a:r>
              <a:rPr lang="pt-BR" smtClean="0"/>
              <a:t>: Administração da segunda dose de surfactante.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Airton\Dropbox\Apresentações\foto 3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612900"/>
            <a:ext cx="8229600" cy="363220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24h após a segunda dose de surfactante (</a:t>
            </a:r>
            <a:r>
              <a:rPr lang="pt-BR" smtClean="0">
                <a:solidFill>
                  <a:srgbClr val="EB641B"/>
                </a:solidFill>
              </a:rPr>
              <a:t>74h</a:t>
            </a:r>
            <a:r>
              <a:rPr lang="pt-BR" smtClean="0"/>
              <a:t> de vida) apresentava melhora parcial do quadro respiratório e hemodinâmico, persistindo com taquicardia e desconforto respiratório leve (FiO2 40%)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 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Raio-x: pulmão insuflado até 10ª costela, broncogramas aéreos–DMH leve/Pneumonia?</a:t>
            </a: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397000"/>
            <a:ext cx="8229600" cy="4064000"/>
          </a:xfrm>
        </p:spPr>
        <p:txBody>
          <a:bodyPr/>
          <a:lstStyle/>
          <a:p>
            <a:pPr algn="just" eaLnBrk="1" hangingPunct="1"/>
            <a:r>
              <a:rPr lang="pt-BR" smtClean="0"/>
              <a:t>Utilizou 8 dias de Ampicilina e Gentamicina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Ecocardiograma com </a:t>
            </a:r>
            <a:r>
              <a:rPr lang="pt-BR" smtClean="0">
                <a:solidFill>
                  <a:srgbClr val="EB641B"/>
                </a:solidFill>
              </a:rPr>
              <a:t>11 dias </a:t>
            </a:r>
            <a:r>
              <a:rPr lang="pt-BR" smtClean="0"/>
              <a:t>de vida (08/03): mantém canal pérvio sem comprometimento.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Com </a:t>
            </a:r>
            <a:r>
              <a:rPr lang="pt-BR" smtClean="0">
                <a:solidFill>
                  <a:srgbClr val="EB641B"/>
                </a:solidFill>
              </a:rPr>
              <a:t>12 dias </a:t>
            </a:r>
            <a:r>
              <a:rPr lang="pt-BR" smtClean="0"/>
              <a:t>de vida (09/03): raio-x evidenciando área cardíaca adequada, pulmões normoinsuflados com infiltrado pulmonar difuso até a periferia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627188"/>
            <a:ext cx="8229600" cy="3603625"/>
          </a:xfrm>
        </p:spPr>
        <p:txBody>
          <a:bodyPr>
            <a:norm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23 dias </a:t>
            </a:r>
            <a:r>
              <a:rPr lang="pt-BR" dirty="0" smtClean="0"/>
              <a:t>de vida (20/03): raio-x com pulmões mantendo infiltrado pulmonar importante bilateral, porém já em desmame da VM com melhora clínica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Dexametasona</a:t>
            </a:r>
            <a:r>
              <a:rPr lang="pt-BR" dirty="0" smtClean="0"/>
              <a:t> com </a:t>
            </a:r>
            <a:r>
              <a:rPr lang="pt-BR" dirty="0" smtClean="0">
                <a:solidFill>
                  <a:schemeClr val="accent3"/>
                </a:solidFill>
              </a:rPr>
              <a:t>24 dias </a:t>
            </a:r>
            <a:r>
              <a:rPr lang="pt-BR" dirty="0" smtClean="0"/>
              <a:t>de vida: desmame de VM</a:t>
            </a:r>
            <a:endParaRPr lang="pt-B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873125"/>
            <a:ext cx="8229600" cy="511175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Com </a:t>
            </a:r>
            <a:r>
              <a:rPr lang="pt-BR" smtClean="0">
                <a:solidFill>
                  <a:schemeClr val="accent2"/>
                </a:solidFill>
              </a:rPr>
              <a:t>27 dias</a:t>
            </a:r>
            <a:r>
              <a:rPr lang="pt-BR" smtClean="0">
                <a:solidFill>
                  <a:srgbClr val="EB641B"/>
                </a:solidFill>
              </a:rPr>
              <a:t> </a:t>
            </a:r>
            <a:r>
              <a:rPr lang="pt-BR" smtClean="0"/>
              <a:t>de vida:</a:t>
            </a:r>
          </a:p>
          <a:p>
            <a:pPr algn="just" eaLnBrk="1" hangingPunct="1"/>
            <a:r>
              <a:rPr lang="pt-BR" smtClean="0"/>
              <a:t>Hemograma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smtClean="0">
                <a:solidFill>
                  <a:schemeClr val="accent2"/>
                </a:solidFill>
              </a:rPr>
              <a:t>Leucócitos- 45500</a:t>
            </a:r>
            <a:r>
              <a:rPr lang="pt-BR" smtClean="0"/>
              <a:t>/ Neut-72/ Bast-4/ Linf-16/ Mono-8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/>
            <a:r>
              <a:rPr lang="pt-BR" smtClean="0"/>
              <a:t>Ecocárdio: Câmaras cardíacas normais. Discreto aumento da velocidade do fluxo nos ramos pulmonares 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b="1" smtClean="0"/>
              <a:t>CONDUTA</a:t>
            </a:r>
            <a:r>
              <a:rPr lang="pt-BR" smtClean="0"/>
              <a:t>: </a:t>
            </a:r>
            <a:r>
              <a:rPr lang="pt-BR" smtClean="0">
                <a:solidFill>
                  <a:schemeClr val="accent2"/>
                </a:solidFill>
              </a:rPr>
              <a:t>Vancomicina + Amicacina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Nova hemocultura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2706688"/>
            <a:ext cx="8229600" cy="1444625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29 dias</a:t>
            </a:r>
            <a:r>
              <a:rPr lang="pt-BR" dirty="0" smtClean="0"/>
              <a:t> de vida: Hemocultura negativa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Suspensos antibióticos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981075"/>
            <a:ext cx="8229600" cy="4895850"/>
          </a:xfrm>
        </p:spPr>
        <p:txBody>
          <a:bodyPr>
            <a:norm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32 dias </a:t>
            </a:r>
            <a:r>
              <a:rPr lang="pt-BR" dirty="0" smtClean="0"/>
              <a:t>de vida (28/03): RN </a:t>
            </a:r>
            <a:r>
              <a:rPr lang="pt-BR" dirty="0" err="1" smtClean="0"/>
              <a:t>extubado</a:t>
            </a:r>
            <a:r>
              <a:rPr lang="pt-BR" dirty="0" smtClean="0"/>
              <a:t>, passado para VNI (FiO2 50%), apresenta desconforto respiratório leve com TSC, porém mantendo boa </a:t>
            </a:r>
            <a:r>
              <a:rPr lang="pt-BR" dirty="0" err="1" smtClean="0"/>
              <a:t>oximetria</a:t>
            </a:r>
            <a:r>
              <a:rPr lang="pt-BR" dirty="0" smtClean="0"/>
              <a:t> e ausculta simétrica.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err="1" smtClean="0"/>
              <a:t>Rx</a:t>
            </a:r>
            <a:r>
              <a:rPr lang="pt-BR" dirty="0" smtClean="0"/>
              <a:t> de tórax pós </a:t>
            </a:r>
            <a:r>
              <a:rPr lang="pt-BR" dirty="0" err="1" smtClean="0"/>
              <a:t>extubação</a:t>
            </a:r>
            <a:r>
              <a:rPr lang="pt-BR" dirty="0" smtClean="0"/>
              <a:t> (em VNI): infiltrado bilateral difuso - DBP, sem pneumotórax ou </a:t>
            </a:r>
            <a:r>
              <a:rPr lang="pt-BR" dirty="0" err="1" smtClean="0"/>
              <a:t>atelectasia</a:t>
            </a:r>
            <a:r>
              <a:rPr lang="pt-BR" dirty="0" smtClean="0"/>
              <a:t>. SOG bem posicionada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Vigilância respiratória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Iniciada metadona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a fisiopatologia da DMH?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a evolução clínica característica da DMH?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o principal diagnóstico diferencial?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o achado radiológico sugestivo de DMH? É exclusivo dessa doença?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Quando indicar surfactante exógeno?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Por que foi indicado </a:t>
            </a:r>
            <a:r>
              <a:rPr lang="pt-BR" dirty="0" err="1" smtClean="0"/>
              <a:t>antibioticoterapia</a:t>
            </a:r>
            <a:r>
              <a:rPr lang="pt-BR" dirty="0" smtClean="0"/>
              <a:t> para este bebê?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Como justificar taquicardia apresentada durante a evolução nos primeiros dias de vida?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pic>
        <p:nvPicPr>
          <p:cNvPr id="36866" name="Título 2"/>
          <p:cNvPicPr>
            <a:picLocks noGrp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Título 3"/>
          <p:cNvPicPr>
            <a:picLocks noGrp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625" y="1951038"/>
            <a:ext cx="8259763" cy="1846262"/>
          </a:xfrm>
        </p:spPr>
      </p:pic>
      <p:pic>
        <p:nvPicPr>
          <p:cNvPr id="38914" name="Picture 1" descr="D:\Users\Fernanda\Documents\ESCS\Simbolos AAAESCS\Logo ESC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15888"/>
            <a:ext cx="143986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http://www.niap.com.br/tarjasCursos/NEONATO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221163"/>
            <a:ext cx="36734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 descr="http://www.spenzieri.com.br/wp-content/uploads/2012/03/D.-da-membrana-Hial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260350"/>
            <a:ext cx="1871663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972050"/>
          </a:xfrm>
        </p:spPr>
        <p:txBody>
          <a:bodyPr>
            <a:normAutofit fontScale="62500" lnSpcReduction="2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embrionário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6ª semana de IG: identificação dos segmentos </a:t>
            </a:r>
            <a:r>
              <a:rPr lang="pt-BR" dirty="0" err="1" smtClean="0"/>
              <a:t>broncopulmonares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pseudoglandular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10ª semana: ramificação contínua da árvore traqueobrônquica, aspecto histológico de glândula exócrina. Bronquíolo terminal ainda não estão desenvolvido.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</a:t>
            </a:r>
            <a:r>
              <a:rPr lang="pt-BR" dirty="0" err="1" smtClean="0"/>
              <a:t>canalicular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17ª a 24ª semanas: surgem várias gerações de bronquíolos respiratórios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sacular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 por volta da 24ª semana: dois tipos de células especiais que revestem os </a:t>
            </a:r>
            <a:r>
              <a:rPr lang="pt-BR" dirty="0" err="1" smtClean="0"/>
              <a:t>ácinos</a:t>
            </a:r>
            <a:r>
              <a:rPr lang="pt-BR" dirty="0" smtClean="0"/>
              <a:t> diferenciam-se: </a:t>
            </a:r>
            <a:r>
              <a:rPr lang="pt-BR" dirty="0" err="1" smtClean="0"/>
              <a:t>pneumócitos</a:t>
            </a:r>
            <a:r>
              <a:rPr lang="pt-BR" dirty="0" smtClean="0"/>
              <a:t> tipos I e II, sendo estes últimos ricos em corpos  lamelares, estruturas estas que contêm substâncias surfactantes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   entre a 24ª e a 37ª semanas, as vias aéreas terminam em estruturas saculares, que se diferenciam em ductos alveolares e alvéolos, promovendo importante expansão do espaço respiratório</a:t>
            </a:r>
            <a:endParaRPr lang="pt-BR" dirty="0"/>
          </a:p>
        </p:txBody>
      </p:sp>
      <p:pic>
        <p:nvPicPr>
          <p:cNvPr id="39938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8" y="268288"/>
            <a:ext cx="852805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3095625"/>
          </a:xfrm>
        </p:spPr>
        <p:txBody>
          <a:bodyPr>
            <a:normAutofit fontScale="92500"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Produção de surfactante - antes de 34 semanas é muito instável e qualquer insulto bloqueia a produção do </a:t>
            </a:r>
            <a:r>
              <a:rPr lang="pt-BR" dirty="0" err="1" smtClean="0"/>
              <a:t>fosfolipídeo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– Função: diminuir a tensão superficial do alvéolo, a medida que seu raio diminui durante a expiração, impedindo assim o colapso total do pulmão </a:t>
            </a:r>
            <a:endParaRPr lang="pt-BR" dirty="0"/>
          </a:p>
        </p:txBody>
      </p:sp>
      <p:pic>
        <p:nvPicPr>
          <p:cNvPr id="40962" name="Picture 2" descr="http://www.fisiotic.org/essawiki/images/2/20/Sep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2325" y="3716338"/>
            <a:ext cx="495935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827587"/>
          </a:xfrm>
        </p:spPr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Síndrome do desconforto respiratório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Deficiência quantitativa e qualitativa do surfactante alveolar é a principal causa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RN prematuros com menos de 28 semanas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Sexo masculino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Filhos de mãe diabética (</a:t>
            </a:r>
            <a:r>
              <a:rPr lang="pt-BR" sz="2400" dirty="0" smtClean="0"/>
              <a:t>quantidade e qualidade do surfactante</a:t>
            </a:r>
            <a:r>
              <a:rPr lang="pt-BR" dirty="0" smtClean="0"/>
              <a:t>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Asfixia ao nascimento</a:t>
            </a:r>
            <a:endParaRPr lang="pt-BR" dirty="0"/>
          </a:p>
        </p:txBody>
      </p:sp>
      <p:pic>
        <p:nvPicPr>
          <p:cNvPr id="41986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725" y="268288"/>
            <a:ext cx="870585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950" y="873125"/>
            <a:ext cx="79121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50" y="109538"/>
            <a:ext cx="4381500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CaixaDeTexto 5"/>
          <p:cNvSpPr txBox="1">
            <a:spLocks noChangeArrowheads="1"/>
          </p:cNvSpPr>
          <p:nvPr/>
        </p:nvSpPr>
        <p:spPr bwMode="auto">
          <a:xfrm>
            <a:off x="7164388" y="5876925"/>
            <a:ext cx="1908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solidFill>
                  <a:srgbClr val="7F7F7F"/>
                </a:solidFill>
                <a:latin typeface="Lucida Sans Unicode" pitchFamily="34" charset="0"/>
              </a:rPr>
              <a:t>Paulo R. Margotto - Assistência ao Recém-Nascido de Risco, 3</a:t>
            </a:r>
            <a:r>
              <a:rPr lang="pt-BR" sz="1400" baseline="30000">
                <a:solidFill>
                  <a:srgbClr val="7F7F7F"/>
                </a:solidFill>
                <a:latin typeface="Lucida Sans Unicode" pitchFamily="34" charset="0"/>
              </a:rPr>
              <a:t>a </a:t>
            </a:r>
            <a:r>
              <a:rPr lang="pt-BR" sz="1400">
                <a:solidFill>
                  <a:srgbClr val="7F7F7F"/>
                </a:solidFill>
                <a:latin typeface="Lucida Sans Unicode" pitchFamily="34" charset="0"/>
              </a:rPr>
              <a:t>Ed/2013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781300"/>
            <a:ext cx="41719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1" descr="Figura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052513"/>
            <a:ext cx="3930650" cy="261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Line 4"/>
          <p:cNvSpPr>
            <a:spLocks noChangeShapeType="1"/>
          </p:cNvSpPr>
          <p:nvPr/>
        </p:nvSpPr>
        <p:spPr bwMode="auto">
          <a:xfrm flipH="1">
            <a:off x="3276600" y="1989138"/>
            <a:ext cx="358775" cy="4318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3708400" y="1773238"/>
            <a:ext cx="211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accent2"/>
                </a:solidFill>
              </a:rPr>
              <a:t>Membrana hialina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  <p:sp>
        <p:nvSpPr>
          <p:cNvPr id="46082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Início de desconforto respiratório logo após o nascimento ou nas primeiras 3 horas de vida</a:t>
            </a:r>
          </a:p>
          <a:p>
            <a:pPr algn="just" eaLnBrk="1" hangingPunct="1"/>
            <a:r>
              <a:rPr lang="pt-BR" smtClean="0"/>
              <a:t>Intensificam-se nas primeiras 24 horas</a:t>
            </a:r>
          </a:p>
          <a:p>
            <a:pPr algn="just" eaLnBrk="1" hangingPunct="1"/>
            <a:r>
              <a:rPr lang="pt-BR" smtClean="0"/>
              <a:t>Pico por volta de 48 horas</a:t>
            </a:r>
          </a:p>
          <a:p>
            <a:pPr algn="just" eaLnBrk="1" hangingPunct="1"/>
            <a:r>
              <a:rPr lang="pt-BR" smtClean="0"/>
              <a:t>Melhora gradativa após 72 horas de vida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b="1" u="sng" smtClean="0"/>
              <a:t>Sintomas</a:t>
            </a:r>
            <a:r>
              <a:rPr lang="pt-BR" smtClean="0"/>
              <a:t>: Gemido expiratório, batimento de asas do nariz, taquipnéia, retração da caixa torácica e cianose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675" y="1443038"/>
            <a:ext cx="672465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Inﬁltrado retículo-granular difuso (vidro moído) distribuído uniformemente nos campos pulmonares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Presença de broncogramas aéreos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Aumento de líquido pulmonar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Achados Radiológicos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4025" y="852488"/>
            <a:ext cx="569595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http://s3.amazonaws.com/magoo/ABAAAAS-IAL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125538"/>
            <a:ext cx="5040312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612775"/>
            <a:ext cx="26289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3781425"/>
            <a:ext cx="240982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Evidências de prematuridade e imaturidade pulmonar.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Início do desconforto respiratório nas primeiras 3 horas de vida.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Evidências de complacência pulmonar reduzida, CRF diminuída e trabalho respiratório aumentado.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Necessidade de oxigênio inalatório e/ou suporte ventilatório não invasivo ou invasivo por mais de 24 horas para manter os valores de gases sanguíneos dentro da normalidade.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Radiografia de tórax mostrando parênquima pulmonar com velamento reticulogranular difuso e broncogramas aéreos entre 6 e 24 horas de vida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Pneumonia intrauterina</a:t>
            </a:r>
          </a:p>
          <a:p>
            <a:pPr eaLnBrk="1" hangingPunct="1"/>
            <a:r>
              <a:rPr lang="pt-BR" smtClean="0"/>
              <a:t>Taquipnéia transitória do RN</a:t>
            </a:r>
          </a:p>
          <a:p>
            <a:pPr eaLnBrk="1" hangingPunct="1"/>
            <a:r>
              <a:rPr lang="pt-BR" smtClean="0"/>
              <a:t>Síndrome de aspiração meconial</a:t>
            </a:r>
          </a:p>
          <a:p>
            <a:pPr eaLnBrk="1" hangingPunct="1"/>
            <a:r>
              <a:rPr lang="pt-BR" smtClean="0"/>
              <a:t>Hipertensão pulmonar persistente</a:t>
            </a:r>
          </a:p>
        </p:txBody>
      </p:sp>
      <p:pic>
        <p:nvPicPr>
          <p:cNvPr id="52226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756150"/>
          </a:xfrm>
        </p:spPr>
        <p:txBody>
          <a:bodyPr/>
          <a:lstStyle/>
          <a:p>
            <a:pPr algn="just" eaLnBrk="1" hangingPunct="1"/>
            <a:r>
              <a:rPr lang="pt-BR" smtClean="0"/>
              <a:t>Surfactante nas primeiras 2h de vida: RN sob VM, com necessidade de FiO2 maior ou igual a 40% para manter PaO2 de 50-70mmHg ou SatO2 de 86-93% - repetir se permanecer em VM e necessidade de FiO2&gt; 30% para manter os mesmos parâmetros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Suporte Respiratório: CPAP nasal ou VM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Indicação da ventilação mecânica: SatO</a:t>
            </a:r>
            <a:r>
              <a:rPr lang="pt-BR" baseline="-25000" smtClean="0"/>
              <a:t>2</a:t>
            </a:r>
            <a:r>
              <a:rPr lang="pt-BR" smtClean="0"/>
              <a:t>&lt;90 ou paO</a:t>
            </a:r>
            <a:r>
              <a:rPr lang="pt-BR" baseline="-25000" smtClean="0"/>
              <a:t>2</a:t>
            </a:r>
            <a:r>
              <a:rPr lang="pt-BR" smtClean="0"/>
              <a:t>&lt;80 em FiO</a:t>
            </a:r>
            <a:r>
              <a:rPr lang="pt-BR" baseline="-25000" smtClean="0"/>
              <a:t>2</a:t>
            </a:r>
            <a:r>
              <a:rPr lang="pt-BR" smtClean="0"/>
              <a:t>&gt;40%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 algn="just" eaLnBrk="1" hangingPunct="1"/>
            <a:r>
              <a:rPr lang="pt-BR" smtClean="0"/>
              <a:t>Monitorização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Controle térmico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Hidratação venosa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Nutrição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Uso de drogas: Antibiótico?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572091" y="396147"/>
          <a:ext cx="7960349" cy="5481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5298" name="Imagem 3"/>
          <p:cNvPicPr>
            <a:picLocks noChangeAspect="1"/>
          </p:cNvPicPr>
          <p:nvPr/>
        </p:nvPicPr>
        <p:blipFill>
          <a:blip r:embed="rId7" cstate="print"/>
          <a:srcRect l="1707" t="16985" r="5260" b="15073"/>
          <a:stretch>
            <a:fillRect/>
          </a:stretch>
        </p:blipFill>
        <p:spPr bwMode="auto">
          <a:xfrm>
            <a:off x="5724525" y="3716338"/>
            <a:ext cx="338455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68288" y="5981700"/>
            <a:ext cx="8607425" cy="406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2"/>
                </a:solidFill>
                <a:latin typeface="+mn-lt"/>
                <a:cs typeface="+mn-cs"/>
              </a:rPr>
              <a:t>se RN entubado com FiO2 &gt; 40% para manter PaO2 50  - 70 mmHg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03575" y="6443663"/>
            <a:ext cx="5940425" cy="366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Marta R Moura –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Prog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de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Res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Médica do HMIB,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242300" cy="1158875"/>
          </a:xfrm>
        </p:spPr>
      </p:pic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Infecção bacteriana, viral ou fúngica ou de origem química</a:t>
            </a:r>
          </a:p>
          <a:p>
            <a:pPr algn="just" eaLnBrk="1" hangingPunct="1"/>
            <a:r>
              <a:rPr lang="pt-BR" smtClean="0"/>
              <a:t>Ocorrem por via transplacentária, secundárias à infecção sistêmica materna (rubéola, citomegalovirose, toxoplasmose, sífilis, listeriose, tuberculose e AIDS) ou por aspiração de líquido amniótico infectado (corioamnionite)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algn="just" eaLnBrk="1" hangingPunct="1"/>
            <a:r>
              <a:rPr lang="pt-BR" smtClean="0"/>
              <a:t>Fatores de risco: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*Rotura prematura de membranas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*Infecção urinária nos últimos 15 dias não tratada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*Febre intra-parto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*Bacteriúria ou RN anterior com infecção por </a:t>
            </a:r>
            <a:r>
              <a:rPr lang="pt-BR" i="1" smtClean="0"/>
              <a:t>Streptococcus </a:t>
            </a:r>
            <a:r>
              <a:rPr lang="pt-BR" smtClean="0"/>
              <a:t>do Grupo B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050" y="814388"/>
            <a:ext cx="75819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260350"/>
            <a:ext cx="84677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Desconforto respiratório, precoce ou não, com evolução arrastada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Sinais e sintomas comuns a outros quadros pulmonares e extrapulmonares: batimento de asas, gemido, cianose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Sinais indicativos de </a:t>
            </a:r>
            <a:r>
              <a:rPr lang="pt-BR" dirty="0" err="1" smtClean="0"/>
              <a:t>sepse</a:t>
            </a:r>
            <a:r>
              <a:rPr lang="pt-BR" dirty="0" smtClean="0"/>
              <a:t>: intolerância alimentar, letargia, hipotonia, hipo ou hipertermia, distensão abdominal, choro fraco, má perfusão capilar, não melhora no CPAP, </a:t>
            </a:r>
            <a:r>
              <a:rPr lang="pt-BR" dirty="0" err="1" smtClean="0"/>
              <a:t>apnéias</a:t>
            </a:r>
            <a:r>
              <a:rPr lang="pt-BR" dirty="0" smtClean="0"/>
              <a:t>, choque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Infiltrado nodular ou grosseiro</a:t>
            </a:r>
          </a:p>
          <a:p>
            <a:pPr algn="just" eaLnBrk="1" hangingPunct="1"/>
            <a:r>
              <a:rPr lang="pt-BR" smtClean="0"/>
              <a:t>Infiltrado granular fino e irregular</a:t>
            </a:r>
          </a:p>
          <a:p>
            <a:pPr algn="just" eaLnBrk="1" hangingPunct="1"/>
            <a:r>
              <a:rPr lang="pt-BR" smtClean="0"/>
              <a:t>Broncogramas aéreos</a:t>
            </a:r>
          </a:p>
          <a:p>
            <a:pPr algn="just" eaLnBrk="1" hangingPunct="1"/>
            <a:r>
              <a:rPr lang="pt-BR" smtClean="0"/>
              <a:t>Edema pulmonar</a:t>
            </a:r>
          </a:p>
          <a:p>
            <a:pPr algn="just" eaLnBrk="1" hangingPunct="1"/>
            <a:r>
              <a:rPr lang="pt-BR" smtClean="0"/>
              <a:t>Consolidação segmentar ou lobar</a:t>
            </a:r>
          </a:p>
        </p:txBody>
      </p:sp>
      <p:pic>
        <p:nvPicPr>
          <p:cNvPr id="61442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557338"/>
            <a:ext cx="39147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557338"/>
            <a:ext cx="356235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Hemograma: Leucocitose, </a:t>
            </a:r>
            <a:r>
              <a:rPr lang="pt-BR" dirty="0" err="1" smtClean="0"/>
              <a:t>leucopenia</a:t>
            </a:r>
            <a:r>
              <a:rPr lang="pt-BR" dirty="0" smtClean="0"/>
              <a:t>, </a:t>
            </a:r>
            <a:r>
              <a:rPr lang="pt-BR" dirty="0" err="1" smtClean="0"/>
              <a:t>plaquetopenia</a:t>
            </a:r>
            <a:r>
              <a:rPr lang="pt-BR" dirty="0" smtClean="0"/>
              <a:t>, índices de </a:t>
            </a:r>
            <a:r>
              <a:rPr lang="pt-BR" dirty="0" err="1" smtClean="0"/>
              <a:t>Manroe</a:t>
            </a:r>
            <a:r>
              <a:rPr lang="pt-BR" dirty="0" smtClean="0"/>
              <a:t>, granulações tóxicas.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pt-BR" dirty="0" smtClean="0"/>
              <a:t>Valorizar </a:t>
            </a:r>
            <a:r>
              <a:rPr lang="pt-BR" dirty="0" err="1" smtClean="0"/>
              <a:t>leucopenia</a:t>
            </a:r>
            <a:r>
              <a:rPr lang="pt-BR" dirty="0" smtClean="0"/>
              <a:t> (abaixo de 5000ml/mm³ e </a:t>
            </a:r>
            <a:r>
              <a:rPr lang="pt-BR" dirty="0" err="1" smtClean="0"/>
              <a:t>neutropenia</a:t>
            </a:r>
            <a:r>
              <a:rPr lang="pt-BR" dirty="0" smtClean="0"/>
              <a:t> total e relação I/T (imaturos/total de neutrófilos)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Proteína C Reativa (aumenta 24-48h após o início de </a:t>
            </a:r>
            <a:r>
              <a:rPr lang="pt-BR" dirty="0" err="1" smtClean="0"/>
              <a:t>sepse</a:t>
            </a:r>
            <a:r>
              <a:rPr lang="pt-BR" dirty="0" smtClean="0"/>
              <a:t>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Gasometria: acidose metabólica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645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Desconforto respiratório acompanhado de hemocultura positiva ou de dois ou mais critérios: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171450"/>
            <a:ext cx="90297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468313" y="6516688"/>
            <a:ext cx="8424862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Atenção à Saúde do Recém-Nascido, Guia para os Profissionais de Saúde – </a:t>
            </a:r>
            <a:r>
              <a:rPr lang="pt-BR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Vol</a:t>
            </a:r>
            <a:r>
              <a:rPr lang="pt-B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 3, 2ª Ed/ 2012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RN muito prematuros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Recebeu surfactante e ainda precisa de drogas vasoativas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melhorou com uma dose de surfactante, precisou de 2</a:t>
            </a:r>
            <a:r>
              <a:rPr lang="pt-BR" baseline="30000" smtClean="0"/>
              <a:t>a</a:t>
            </a:r>
            <a:r>
              <a:rPr lang="pt-BR" smtClean="0"/>
              <a:t> ou 3</a:t>
            </a:r>
            <a:r>
              <a:rPr lang="pt-BR" baseline="30000" smtClean="0"/>
              <a:t>a</a:t>
            </a:r>
            <a:r>
              <a:rPr lang="pt-BR" smtClean="0"/>
              <a:t> dose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História confusa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DMH que não digere dieta, que não consegue sair da VM</a:t>
            </a:r>
          </a:p>
        </p:txBody>
      </p:sp>
      <p:pic>
        <p:nvPicPr>
          <p:cNvPr id="66562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4" name="CaixaDeTexto 3"/>
          <p:cNvSpPr txBox="1"/>
          <p:nvPr/>
        </p:nvSpPr>
        <p:spPr>
          <a:xfrm>
            <a:off x="4859338" y="5818188"/>
            <a:ext cx="4033837" cy="915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Carlos Alberto Moreno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Zaconeta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- 3º Encontro do Centro de Estudos FANEM/São Paulo, março de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179887"/>
          </a:xfrm>
        </p:spPr>
        <p:txBody>
          <a:bodyPr/>
          <a:lstStyle/>
          <a:p>
            <a:pPr eaLnBrk="1" hangingPunct="1"/>
            <a:r>
              <a:rPr lang="pt-BR" smtClean="0"/>
              <a:t>Suporte ventilatório e hemodinâmico</a:t>
            </a:r>
          </a:p>
          <a:p>
            <a:pPr eaLnBrk="1" hangingPunct="1"/>
            <a:r>
              <a:rPr lang="pt-BR" smtClean="0"/>
              <a:t>Surfactante (difícil distinção com DMH)</a:t>
            </a:r>
          </a:p>
          <a:p>
            <a:pPr eaLnBrk="1" hangingPunct="1"/>
            <a:r>
              <a:rPr lang="pt-BR" smtClean="0"/>
              <a:t>Antibioticoterapia (Ampicilina x Gentamicina) – retirar no 4º dia de vida se PCR-, hemocultura -, hemograma normal, sem instabilidade hemodinâmica, boa resposta ao surfactante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3" y="4581525"/>
            <a:ext cx="86296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4572000" y="6289675"/>
            <a:ext cx="4464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Diretrizes brasileiras em pneumonia adquirida na comunidade em pediatria - 2007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613" y="268288"/>
            <a:ext cx="8734425" cy="1158875"/>
          </a:xfrm>
        </p:spPr>
      </p:pic>
      <p:sp>
        <p:nvSpPr>
          <p:cNvPr id="686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Ocorre quando o bem-estar fetal é interrompido (instalação da hipoxemia)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Fatores de risco: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RN com idade gestacional maior que 40 sem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RN que sofreu asfixia perinatal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Insuficiência placentária aguda ou crônica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Presença de líquido amniótico meconial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65175"/>
            <a:ext cx="83439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Início precoce e progressivo, com presença de cianose grave</a:t>
            </a:r>
          </a:p>
          <a:p>
            <a:pPr algn="just" eaLnBrk="1" hangingPunct="1"/>
            <a:r>
              <a:rPr lang="pt-BR" smtClean="0"/>
              <a:t>Cianose e a hipoxemia resistente</a:t>
            </a:r>
          </a:p>
          <a:p>
            <a:pPr algn="just" eaLnBrk="1" hangingPunct="1"/>
            <a:r>
              <a:rPr lang="pt-BR" smtClean="0"/>
              <a:t>Melhora do processo inflamatório e resolução do quadro em 5 a 7 dias (mecônio é gradativamente reabsorvido)</a:t>
            </a:r>
          </a:p>
          <a:p>
            <a:pPr eaLnBrk="1" hangingPunct="1"/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Impregnação de mecônio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Presença de mecônio na traquéia</a:t>
            </a:r>
          </a:p>
          <a:p>
            <a:pPr eaLnBrk="1" hangingPunct="1"/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http://crisdoula.com/wp-content/uploads/2013/07/O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836613"/>
            <a:ext cx="6915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Áreas de </a:t>
            </a:r>
            <a:r>
              <a:rPr lang="pt-BR" dirty="0" err="1" smtClean="0"/>
              <a:t>atelectasia</a:t>
            </a:r>
            <a:r>
              <a:rPr lang="pt-BR" dirty="0" smtClean="0"/>
              <a:t> com aspecto granular grosseiro alternado com áreas de </a:t>
            </a:r>
            <a:r>
              <a:rPr lang="pt-BR" dirty="0" err="1" smtClean="0"/>
              <a:t>hiperinsulação</a:t>
            </a:r>
            <a:r>
              <a:rPr lang="pt-BR" dirty="0" smtClean="0"/>
              <a:t> em ambos os campos pulmonares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Áreas de consolidação </a:t>
            </a:r>
            <a:r>
              <a:rPr lang="pt-BR" dirty="0" err="1" smtClean="0"/>
              <a:t>lobares</a:t>
            </a:r>
            <a:r>
              <a:rPr lang="pt-BR" dirty="0" smtClean="0"/>
              <a:t> ou </a:t>
            </a:r>
            <a:r>
              <a:rPr lang="pt-BR" dirty="0" err="1" smtClean="0"/>
              <a:t>multilobares</a:t>
            </a: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Enfisema intersticial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Pneumotórax e/ou </a:t>
            </a:r>
            <a:r>
              <a:rPr lang="pt-BR" dirty="0" err="1" smtClean="0"/>
              <a:t>pneumomediastino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175" y="1333500"/>
            <a:ext cx="48196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Síndrome de sufocação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err="1" smtClean="0">
                <a:latin typeface="+mj-lt"/>
              </a:rPr>
              <a:t>Atelectasias</a:t>
            </a:r>
            <a:endParaRPr kumimoji="1" lang="pt-BR" b="1" dirty="0" smtClean="0">
              <a:latin typeface="+mj-lt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Hiperinsuflação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Escapes de Ar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err="1" smtClean="0">
                <a:latin typeface="+mj-lt"/>
              </a:rPr>
              <a:t>Pneumonite</a:t>
            </a:r>
            <a:endParaRPr kumimoji="1" lang="pt-BR" b="1" dirty="0" smtClean="0">
              <a:latin typeface="+mj-lt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Inativação do surfactante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Pneumonia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Hipertensão Pulmonar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35814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549275"/>
            <a:ext cx="2446338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663" y="3500438"/>
            <a:ext cx="330517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260350"/>
            <a:ext cx="257492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6100" y="2924175"/>
            <a:ext cx="42291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684712"/>
          </a:xfr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Suporte </a:t>
            </a:r>
            <a:r>
              <a:rPr lang="pt-BR" dirty="0" err="1" smtClean="0"/>
              <a:t>ventilatório</a:t>
            </a:r>
            <a:r>
              <a:rPr lang="pt-BR" dirty="0" smtClean="0"/>
              <a:t> e hemodinâmico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Surfactante: insuficiência respiratória grave, necessitando de ventilação pulmonar mecânica invasiva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RN permanecer em VM e mantiver dependência de FiO2 acima de 0,40 para sustentar PaO2 entre 50 e 70mmHg ou SatO2 entre 86 e 93%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Antibioticoterapia</a:t>
            </a:r>
            <a:r>
              <a:rPr lang="pt-BR" dirty="0" smtClean="0"/>
              <a:t>: controverso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Lavagem pulmonar com salina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Corticóide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" y="268288"/>
            <a:ext cx="86995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Retardo na absorção do líquido pulmonar após o nascimento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Cesariana eletiva sem trabalho de parto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Asixia</a:t>
            </a:r>
            <a:r>
              <a:rPr lang="pt-BR" dirty="0" smtClean="0"/>
              <a:t> perinatal.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Diabetes e asma brônquica materna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Policitemia</a:t>
            </a:r>
            <a:endParaRPr lang="pt-BR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Demora no </a:t>
            </a:r>
            <a:r>
              <a:rPr lang="pt-BR" dirty="0" err="1" smtClean="0"/>
              <a:t>clampeamento</a:t>
            </a:r>
            <a:r>
              <a:rPr lang="pt-BR" dirty="0" smtClean="0"/>
              <a:t> do cordão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Asixia</a:t>
            </a:r>
            <a:r>
              <a:rPr lang="pt-BR" dirty="0" smtClean="0"/>
              <a:t> perinatal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275" y="941388"/>
            <a:ext cx="855345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4" descr="http://vilamamifera.com/mulheresempoderadas/wp-content/uploads/sites/23/2013/04/slide-gestacao-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4292600"/>
            <a:ext cx="30257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400" smtClean="0"/>
              <a:t>Desconforto respiratório inicia-se nas primeiras horas após o nascimento</a:t>
            </a:r>
          </a:p>
          <a:p>
            <a:pPr algn="just" eaLnBrk="1" hangingPunct="1"/>
            <a:r>
              <a:rPr lang="pt-BR" sz="2400" smtClean="0"/>
              <a:t>Melhora a partir de 24 a 48 horas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smtClean="0"/>
              <a:t>Evolução benigna, com resolução do quadro habitualmente em dois a três dia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b="1" u="sng" smtClean="0"/>
              <a:t>Sintomas</a:t>
            </a:r>
            <a:r>
              <a:rPr lang="pt-BR" sz="2400" smtClean="0"/>
              <a:t>: FR entre 80-100 irpm, retração intercostal, batimento de asas do nariz, gemido e cianose que melhora com o aumento da concentração de oxigênio, ausculta normal ou estertores subcrepitantes finos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Congestão peri-hilar radiada e simétrica</a:t>
            </a:r>
          </a:p>
          <a:p>
            <a:pPr algn="just" eaLnBrk="1" hangingPunct="1"/>
            <a:r>
              <a:rPr lang="pt-BR" smtClean="0"/>
              <a:t>Espessamento de cisuras interlobares</a:t>
            </a:r>
          </a:p>
          <a:p>
            <a:pPr algn="just" eaLnBrk="1" hangingPunct="1"/>
            <a:r>
              <a:rPr lang="pt-BR" smtClean="0"/>
              <a:t>Hiperinsulação pulmonar leve ou moderada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Discreta cardiomegalia</a:t>
            </a:r>
          </a:p>
          <a:p>
            <a:pPr algn="just" eaLnBrk="1" hangingPunct="1"/>
            <a:r>
              <a:rPr lang="pt-BR" smtClean="0"/>
              <a:t>Derrame pleural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Achados Radiológicos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675" y="741363"/>
            <a:ext cx="29337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741363"/>
            <a:ext cx="30289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716338"/>
            <a:ext cx="29051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Administração de O</a:t>
            </a:r>
            <a:r>
              <a:rPr lang="pt-BR" baseline="-25000" smtClean="0"/>
              <a:t>2</a:t>
            </a:r>
            <a:endParaRPr lang="pt-BR" smtClean="0"/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Em alguns casos, o uso de pressão positiva contínua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Hidratação Venosa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Cuidados Gerais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Espaço Reservado para Conteúdo 1"/>
          <p:cNvSpPr>
            <a:spLocks noGrp="1"/>
          </p:cNvSpPr>
          <p:nvPr>
            <p:ph idx="1"/>
          </p:nvPr>
        </p:nvSpPr>
        <p:spPr>
          <a:xfrm>
            <a:off x="468313" y="981075"/>
            <a:ext cx="8496300" cy="540067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Atenção à Saúde do Recém-Nascido, Guia para os Profissionais de Saúde – Volume 3, 2ª Edição/ 2012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Desconforto Respiratório Imediato no período Neonatal, Dra. Marta D Rocha de Moura - Programa de Residência Médica do Hospital Materno Infantil de Brasília, 13 de março de 2014. </a:t>
            </a:r>
            <a:r>
              <a:rPr lang="pt-BR" sz="2000" smtClean="0">
                <a:solidFill>
                  <a:srgbClr val="0033CC"/>
                </a:solidFill>
              </a:rPr>
              <a:t>Consultem Aqui e Agora!</a:t>
            </a:r>
          </a:p>
          <a:p>
            <a:pPr algn="just" eaLnBrk="1" hangingPunct="1">
              <a:lnSpc>
                <a:spcPct val="80000"/>
              </a:lnSpc>
            </a:pPr>
            <a:endParaRPr lang="pt-BR" sz="2000" smtClean="0"/>
          </a:p>
          <a:p>
            <a:pPr algn="just" eaLnBrk="1" hangingPunct="1">
              <a:lnSpc>
                <a:spcPct val="80000"/>
              </a:lnSpc>
            </a:pPr>
            <a:endParaRPr 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AVALIAÇÃO INICIAL DOS DISTÚRBIOS RESPIRATÓRIOS NO PERÍODO NEONATAL, Dr. Carlos Alberto Moreno Zaconeta - 3º Encontro do Centro de Estudos FANEM/São Paulo, 15 de março de 2008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Distúrbios Respiratórios no Recém-Nascido, Israel Figueiredo Junior – UFF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Margotto PR. Causas dos distúrbios respiratórios no recém-nascido. In. Margotto PR. Assistência ao Recém-Nascido de Risco, ESCS, Brasília, 3ª Edição,2013 pg. 208-217. </a:t>
            </a:r>
            <a:r>
              <a:rPr lang="pt-BR" sz="2000" smtClean="0">
                <a:solidFill>
                  <a:srgbClr val="0033CC"/>
                </a:solidFill>
              </a:rPr>
              <a:t>Consultem Aqui e Agora!</a:t>
            </a:r>
          </a:p>
          <a:p>
            <a:pPr eaLnBrk="1" hangingPunct="1"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sz="2000" smtClean="0"/>
          </a:p>
        </p:txBody>
      </p:sp>
      <p:graphicFrame>
        <p:nvGraphicFramePr>
          <p:cNvPr id="82979" name="Group 35"/>
          <p:cNvGraphicFramePr>
            <a:graphicFrameLocks noGrp="1"/>
          </p:cNvGraphicFramePr>
          <p:nvPr/>
        </p:nvGraphicFramePr>
        <p:xfrm>
          <a:off x="755650" y="6165850"/>
          <a:ext cx="7920038" cy="396875"/>
        </p:xfrm>
        <a:graphic>
          <a:graphicData uri="http://schemas.openxmlformats.org/drawingml/2006/table">
            <a:tbl>
              <a:tblPr/>
              <a:tblGrid>
                <a:gridCol w="7083425"/>
                <a:gridCol w="836613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Causas da dificuldade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no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3973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8" name="Group 34"/>
          <p:cNvGraphicFramePr>
            <a:graphicFrameLocks noGrp="1"/>
          </p:cNvGraphicFramePr>
          <p:nvPr/>
        </p:nvGraphicFramePr>
        <p:xfrm>
          <a:off x="755650" y="2636838"/>
          <a:ext cx="7848600" cy="396875"/>
        </p:xfrm>
        <a:graphic>
          <a:graphicData uri="http://schemas.openxmlformats.org/drawingml/2006/table">
            <a:tbl>
              <a:tblPr/>
              <a:tblGrid>
                <a:gridCol w="7018338"/>
                <a:gridCol w="830262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Desconforto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rio imediato no per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odo neonatal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Marta David Rocha de Moura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3977" name="Picture 21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27082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41" name="Group 33"/>
          <p:cNvGraphicFramePr>
            <a:graphicFrameLocks noGrp="1"/>
          </p:cNvGraphicFramePr>
          <p:nvPr/>
        </p:nvGraphicFramePr>
        <p:xfrm>
          <a:off x="611188" y="765175"/>
          <a:ext cx="8135937" cy="792163"/>
        </p:xfrm>
        <a:graphic>
          <a:graphicData uri="http://schemas.openxmlformats.org/drawingml/2006/table">
            <a:tbl>
              <a:tblPr/>
              <a:tblGrid>
                <a:gridCol w="7275512"/>
                <a:gridCol w="860425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Surfactante pulmonar ex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geno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499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908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Text Box 17"/>
          <p:cNvSpPr txBox="1">
            <a:spLocks noChangeArrowheads="1"/>
          </p:cNvSpPr>
          <p:nvPr/>
        </p:nvSpPr>
        <p:spPr bwMode="auto">
          <a:xfrm>
            <a:off x="1116013" y="333375"/>
            <a:ext cx="7270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Nota do Editor do site, Dr. Paulo R. Margotto. Consultem também</a:t>
            </a:r>
          </a:p>
        </p:txBody>
      </p:sp>
      <p:pic>
        <p:nvPicPr>
          <p:cNvPr id="84998" name="Picture 21" descr="Figura20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9750" y="1557338"/>
            <a:ext cx="1814513" cy="2017712"/>
          </a:xfrm>
        </p:spPr>
      </p:pic>
      <p:pic>
        <p:nvPicPr>
          <p:cNvPr id="84999" name="Picture 22" descr="Figura21"/>
          <p:cNvPicPr>
            <a:picLocks noGrp="1"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1700213"/>
            <a:ext cx="2900363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0" name="Picture 23" descr="Figura22"/>
          <p:cNvPicPr>
            <a:picLocks noGrp="1"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3500438"/>
            <a:ext cx="2484438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1" name="Picture 24" descr="Figura23"/>
          <p:cNvPicPr>
            <a:picLocks noGrp="1"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3500438"/>
            <a:ext cx="158591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2" name="Text Box 25"/>
          <p:cNvSpPr txBox="1">
            <a:spLocks noChangeArrowheads="1"/>
          </p:cNvSpPr>
          <p:nvPr/>
        </p:nvSpPr>
        <p:spPr bwMode="auto">
          <a:xfrm>
            <a:off x="2339975" y="2133600"/>
            <a:ext cx="781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Fig. A</a:t>
            </a:r>
          </a:p>
        </p:txBody>
      </p:sp>
      <p:sp>
        <p:nvSpPr>
          <p:cNvPr id="85003" name="Text Box 26"/>
          <p:cNvSpPr txBox="1">
            <a:spLocks noChangeArrowheads="1"/>
          </p:cNvSpPr>
          <p:nvPr/>
        </p:nvSpPr>
        <p:spPr bwMode="auto">
          <a:xfrm>
            <a:off x="5003800" y="2060575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 B</a:t>
            </a:r>
          </a:p>
        </p:txBody>
      </p:sp>
      <p:sp>
        <p:nvSpPr>
          <p:cNvPr id="85004" name="Text Box 27"/>
          <p:cNvSpPr txBox="1">
            <a:spLocks noChangeArrowheads="1"/>
          </p:cNvSpPr>
          <p:nvPr/>
        </p:nvSpPr>
        <p:spPr bwMode="auto">
          <a:xfrm>
            <a:off x="2771775" y="4149725"/>
            <a:ext cx="73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 C</a:t>
            </a:r>
          </a:p>
        </p:txBody>
      </p:sp>
      <p:sp>
        <p:nvSpPr>
          <p:cNvPr id="85005" name="Text Box 28"/>
          <p:cNvSpPr txBox="1">
            <a:spLocks noChangeArrowheads="1"/>
          </p:cNvSpPr>
          <p:nvPr/>
        </p:nvSpPr>
        <p:spPr bwMode="auto">
          <a:xfrm>
            <a:off x="5651500" y="4005263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Fig.D</a:t>
            </a:r>
          </a:p>
        </p:txBody>
      </p:sp>
      <p:sp>
        <p:nvSpPr>
          <p:cNvPr id="85006" name="Rectangle 30"/>
          <p:cNvSpPr>
            <a:spLocks/>
          </p:cNvSpPr>
          <p:nvPr/>
        </p:nvSpPr>
        <p:spPr bwMode="auto">
          <a:xfrm>
            <a:off x="395288" y="5661025"/>
            <a:ext cx="8075612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pt-BR" sz="1000">
                <a:latin typeface="Lucida Sans Unicode" pitchFamily="34" charset="0"/>
              </a:rPr>
              <a:t>Observamos na Fig. A o espalhamento do surfactante na superfície alveolar; o surfactante é sintetizado no pneumócito II e é injetado na superfície alveolar, espalhando-se como uma camada monomolecular sobre o epitélio alveolar. Na Fig B observamos a estrutura de um pneumócito II com secreção do surfactante (seta) em um aumento de 8300 vezes. Na Fig C, observamos o surfactante (seta) no espaço alveolar sobre o pneumócito II (vejam a projeção dos microvilos do pneumócito II no filme de surfactante; aumento de 56000 vezes). Na Fig D, com um aumento de 160000 vezes, observamos o conteúdo dos corpos lamelares sendo entregue no espaço alveolar (de Morgenroth K, 1998).</a:t>
            </a:r>
          </a:p>
        </p:txBody>
      </p:sp>
      <p:pic>
        <p:nvPicPr>
          <p:cNvPr id="85008" name="Picture 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85188" y="5921375"/>
            <a:ext cx="65881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9" name="Rectangle 17"/>
          <p:cNvSpPr>
            <a:spLocks noChangeArrowheads="1"/>
          </p:cNvSpPr>
          <p:nvPr/>
        </p:nvSpPr>
        <p:spPr bwMode="auto">
          <a:xfrm>
            <a:off x="755650" y="6461125"/>
            <a:ext cx="8785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000" b="1" i="1">
                <a:solidFill>
                  <a:srgbClr val="0033CC"/>
                </a:solidFill>
              </a:rPr>
              <a:t>Capítulo do livro Assistência ao Recém-Nascido de Risco,</a:t>
            </a:r>
          </a:p>
          <a:p>
            <a:pPr algn="ctr"/>
            <a:r>
              <a:rPr lang="pt-BR" sz="1000" b="1" i="1">
                <a:solidFill>
                  <a:srgbClr val="0033CC"/>
                </a:solidFill>
              </a:rPr>
              <a:t>ESCS, Brasília, 3ª Edição, 2013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smtClean="0">
                <a:solidFill>
                  <a:schemeClr val="accent2"/>
                </a:solidFill>
                <a:effectLst/>
              </a:rPr>
              <a:t>Nota</a:t>
            </a:r>
            <a:r>
              <a:rPr lang="pt-BR" sz="1800" smtClean="0">
                <a:solidFill>
                  <a:schemeClr val="accent2"/>
                </a:solidFill>
                <a:effectLst/>
              </a:rPr>
              <a:t>: este recém-nascido apresentou, à ecografia cerebral, Leucomalácia periventricular multicística aos 34 dias de vida (1/4/2014); a 1ª ecografia mostrou-se normal; a segunda, com 10 dias, hiperecogenicidade periventricular </a:t>
            </a:r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493838"/>
            <a:ext cx="4983163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94229" name="Group 21"/>
          <p:cNvGraphicFramePr>
            <a:graphicFrameLocks noGrp="1"/>
          </p:cNvGraphicFramePr>
          <p:nvPr/>
        </p:nvGraphicFramePr>
        <p:xfrm>
          <a:off x="1042988" y="4221163"/>
          <a:ext cx="7129462" cy="915987"/>
        </p:xfrm>
        <a:graphic>
          <a:graphicData uri="http://schemas.openxmlformats.org/drawingml/2006/table">
            <a:tbl>
              <a:tblPr/>
              <a:tblGrid>
                <a:gridCol w="6375400"/>
                <a:gridCol w="754062"/>
              </a:tblGrid>
              <a:tr h="915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Lesão neurológica isquêmica e hemorrágica do prematuro: patogenia, fatores de risco, diagnóstico e tratamento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Autor(es): Paulo R.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4215" name="Picture 7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4365625"/>
            <a:ext cx="352425" cy="285750"/>
          </a:xfrm>
          <a:prstGeom prst="rect">
            <a:avLst/>
          </a:prstGeom>
          <a:noFill/>
        </p:spPr>
      </p:pic>
      <p:sp>
        <p:nvSpPr>
          <p:cNvPr id="94228" name="Rectangle 20"/>
          <p:cNvSpPr>
            <a:spLocks noGrp="1"/>
          </p:cNvSpPr>
          <p:nvPr>
            <p:ph type="body" idx="1"/>
          </p:nvPr>
        </p:nvSpPr>
        <p:spPr>
          <a:xfrm>
            <a:off x="539750" y="5013325"/>
            <a:ext cx="8229600" cy="1341438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b="1" smtClean="0"/>
              <a:t>A leucomalácia periventricular (LPV) refere-se à necrose da substância branca, com uma distribuição característica: substância branca dorsal e lateral aos ângulos externos dos ventrículos laterais, envolvendo particularmente o centro semioval (corno frontal e corpo) e as radiações óticas (trígono e corno occipital) e acústica (corno temporal).</a:t>
            </a:r>
          </a:p>
          <a:p>
            <a:pPr>
              <a:lnSpc>
                <a:spcPct val="80000"/>
              </a:lnSpc>
            </a:pPr>
            <a:endParaRPr lang="pt-BR" sz="900" b="1" smtClean="0"/>
          </a:p>
        </p:txBody>
      </p:sp>
      <p:sp>
        <p:nvSpPr>
          <p:cNvPr id="94230" name="Text Box 22"/>
          <p:cNvSpPr txBox="1">
            <a:spLocks noChangeArrowheads="1"/>
          </p:cNvSpPr>
          <p:nvPr/>
        </p:nvSpPr>
        <p:spPr bwMode="auto">
          <a:xfrm>
            <a:off x="6804025" y="3933825"/>
            <a:ext cx="103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Margotto,PR</a:t>
            </a:r>
          </a:p>
        </p:txBody>
      </p:sp>
      <p:pic>
        <p:nvPicPr>
          <p:cNvPr id="94231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8775" y="3500438"/>
            <a:ext cx="11652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32" name="Rectangle 24"/>
          <p:cNvSpPr>
            <a:spLocks noChangeArrowheads="1"/>
          </p:cNvSpPr>
          <p:nvPr/>
        </p:nvSpPr>
        <p:spPr bwMode="auto">
          <a:xfrm>
            <a:off x="107950" y="6021388"/>
            <a:ext cx="8785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400" b="1" i="1">
                <a:solidFill>
                  <a:srgbClr val="0033CC"/>
                </a:solidFill>
              </a:rPr>
              <a:t>Capítulo do livro Assistência ao Recém-Nascido de Risco,</a:t>
            </a:r>
          </a:p>
          <a:p>
            <a:pPr algn="ctr"/>
            <a:r>
              <a:rPr lang="pt-BR" sz="1400" b="1" i="1">
                <a:solidFill>
                  <a:srgbClr val="0033CC"/>
                </a:solidFill>
              </a:rPr>
              <a:t>ESCS, Brasília, 3ª Edição, 2013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323850" y="0"/>
            <a:ext cx="8229600" cy="2060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400" smtClean="0"/>
              <a:t>A maior seqüela em longo prazo da leucomalácia periventricular (LPV) é a </a:t>
            </a:r>
            <a:r>
              <a:rPr lang="pt-BR" sz="1400" b="1" smtClean="0">
                <a:solidFill>
                  <a:schemeClr val="accent2"/>
                </a:solidFill>
              </a:rPr>
              <a:t>diplegia espástica</a:t>
            </a:r>
            <a:r>
              <a:rPr lang="pt-BR" sz="1400" smtClean="0"/>
              <a:t>, o maior déficit motor no RN pré-termo. Este distúrbio motor caracteriza-se por uma paresia espástica, afetando principalmente </a:t>
            </a:r>
            <a:r>
              <a:rPr lang="pt-BR" sz="1400" smtClean="0">
                <a:solidFill>
                  <a:schemeClr val="accent2"/>
                </a:solidFill>
              </a:rPr>
              <a:t>membros inferiores</a:t>
            </a:r>
            <a:r>
              <a:rPr lang="pt-BR" sz="14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	Observando a figura abaixo  vemos que a LPV </a:t>
            </a:r>
            <a:r>
              <a:rPr lang="pt-BR" sz="1400" smtClean="0">
                <a:solidFill>
                  <a:schemeClr val="accent2"/>
                </a:solidFill>
              </a:rPr>
              <a:t>afeta particularmente as fibras descendentes do trato corticoespinhal para os membros inferiores</a:t>
            </a:r>
            <a:r>
              <a:rPr lang="pt-BR" sz="1400" smtClean="0"/>
              <a:t>, ou seja, a topografia da lesão inclui a região da substância branca cerebral na qual atravessa as fibras descendentes do córtex motor. Severas lesões se estendendo à corona radiata e ao centro semi-oval podem levar ao comprometimento das extremidades superiores, assim como das funções intelectuais. </a:t>
            </a:r>
            <a:r>
              <a:rPr lang="pt-BR" sz="1400" smtClean="0">
                <a:solidFill>
                  <a:schemeClr val="accent2"/>
                </a:solidFill>
              </a:rPr>
              <a:t>A lesão aos neurônios da placa subcortical ou uma tardia migração de astrócitos na organização das camadas corticais superficiais podem explicar os possíveis papéis da LPV na deficiente organização neuronal cortical, o que por as vez traduz impacto subseqüente na função cognitiva.</a:t>
            </a:r>
          </a:p>
        </p:txBody>
      </p:sp>
      <p:pic>
        <p:nvPicPr>
          <p:cNvPr id="95236" name="Picture 4" descr="Figur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2492375"/>
            <a:ext cx="3322638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8" name="Rectangle 6"/>
          <p:cNvSpPr>
            <a:spLocks/>
          </p:cNvSpPr>
          <p:nvPr/>
        </p:nvSpPr>
        <p:spPr bwMode="auto">
          <a:xfrm>
            <a:off x="468313" y="4868863"/>
            <a:ext cx="8229600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eaLnBrk="0" hangingPunct="0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pt-BR" sz="1600" b="1" i="1">
                <a:latin typeface="Lucida Sans Unicode" pitchFamily="34" charset="0"/>
              </a:rPr>
              <a:t>Figura.</a:t>
            </a:r>
            <a:r>
              <a:rPr lang="pt-BR" sz="1600">
                <a:latin typeface="Lucida Sans Unicode" pitchFamily="34" charset="0"/>
              </a:rPr>
              <a:t> </a:t>
            </a:r>
            <a:r>
              <a:rPr lang="pt-BR" sz="1600" b="1" i="1">
                <a:latin typeface="Lucida Sans Unicode" pitchFamily="34" charset="0"/>
              </a:rPr>
              <a:t>Tratos corticoespinhais a partir da origem no córtex motor, descendo pela região periventricular. O local da leucomalácia periventricular está marcado por um quadrado; espera-se afetar particularmente as fibras descendentes das extremidades inferiores mais do que as fibras mais lateralizadas dos membros superiores e face (Volpe)</a:t>
            </a:r>
            <a:r>
              <a:rPr lang="pt-BR" sz="1600">
                <a:latin typeface="Lucida Sans Unicode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3"/>
          <p:cNvPicPr>
            <a:picLocks noChangeAspect="1" noChangeArrowheads="1"/>
          </p:cNvPicPr>
          <p:nvPr/>
        </p:nvPicPr>
        <p:blipFill>
          <a:blip r:embed="rId2" cstate="print"/>
          <a:srcRect l="2908" r="6096"/>
          <a:stretch>
            <a:fillRect/>
          </a:stretch>
        </p:blipFill>
        <p:spPr bwMode="auto">
          <a:xfrm>
            <a:off x="0" y="-66675"/>
            <a:ext cx="9144000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CaixaDeTexto 5"/>
          <p:cNvSpPr txBox="1">
            <a:spLocks noChangeArrowheads="1"/>
          </p:cNvSpPr>
          <p:nvPr/>
        </p:nvSpPr>
        <p:spPr bwMode="auto">
          <a:xfrm>
            <a:off x="1403350" y="5013325"/>
            <a:ext cx="6697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Lucida Sans Unicode" pitchFamily="34" charset="0"/>
            </a:endParaRPr>
          </a:p>
        </p:txBody>
      </p:sp>
      <p:pic>
        <p:nvPicPr>
          <p:cNvPr id="86019" name="Retângulo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3438" y="4949825"/>
            <a:ext cx="6126162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so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1032</TotalTime>
  <Words>2887</Words>
  <Application>Microsoft Office PowerPoint</Application>
  <PresentationFormat>Apresentação na tela (4:3)</PresentationFormat>
  <Paragraphs>342</Paragraphs>
  <Slides>72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72</vt:i4>
      </vt:variant>
    </vt:vector>
  </HeadingPairs>
  <TitlesOfParts>
    <vt:vector size="73" baseType="lpstr">
      <vt:lpstr>Concurso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Evolução Clínica</vt:lpstr>
      <vt:lpstr>Slide 32</vt:lpstr>
      <vt:lpstr>Achados Radiológicos</vt:lpstr>
      <vt:lpstr>Slide 34</vt:lpstr>
      <vt:lpstr>Slide 35</vt:lpstr>
      <vt:lpstr>Slide 36</vt:lpstr>
      <vt:lpstr>Slide 37</vt:lpstr>
      <vt:lpstr>Tratamento</vt:lpstr>
      <vt:lpstr>Slide 39</vt:lpstr>
      <vt:lpstr>Slide 40</vt:lpstr>
      <vt:lpstr>Slide 41</vt:lpstr>
      <vt:lpstr>Slide 42</vt:lpstr>
      <vt:lpstr>Slide 43</vt:lpstr>
      <vt:lpstr>Slide 44</vt:lpstr>
      <vt:lpstr>Evolução Clínica</vt:lpstr>
      <vt:lpstr>Slide 46</vt:lpstr>
      <vt:lpstr>Slide 47</vt:lpstr>
      <vt:lpstr>Slide 48</vt:lpstr>
      <vt:lpstr>Slide 49</vt:lpstr>
      <vt:lpstr>Slide 50</vt:lpstr>
      <vt:lpstr>Slide 51</vt:lpstr>
      <vt:lpstr>Tratamento</vt:lpstr>
      <vt:lpstr>Slide 53</vt:lpstr>
      <vt:lpstr>Slide 54</vt:lpstr>
      <vt:lpstr>Evolução Clínica</vt:lpstr>
      <vt:lpstr>Slide 56</vt:lpstr>
      <vt:lpstr>Slide 57</vt:lpstr>
      <vt:lpstr>Slide 58</vt:lpstr>
      <vt:lpstr>Slide 59</vt:lpstr>
      <vt:lpstr>Slide 60</vt:lpstr>
      <vt:lpstr>Tratamento</vt:lpstr>
      <vt:lpstr>Slide 62</vt:lpstr>
      <vt:lpstr>Slide 63</vt:lpstr>
      <vt:lpstr>Evolução Clínica</vt:lpstr>
      <vt:lpstr>Achados Radiológicos</vt:lpstr>
      <vt:lpstr>Slide 66</vt:lpstr>
      <vt:lpstr>Tratamento</vt:lpstr>
      <vt:lpstr>Slide 68</vt:lpstr>
      <vt:lpstr>Slide 69</vt:lpstr>
      <vt:lpstr>Nota: este recém-nascido apresentou, à ecografia cerebral, Leucomalácia periventricular multicística aos 34 dias de vida (1/4/2014); a 1ª ecografia mostrou-se normal; a segunda, com 10 dias, hiperecogenicidade periventricular </vt:lpstr>
      <vt:lpstr>Slide 71</vt:lpstr>
      <vt:lpstr>Slide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Casos Clínicos 4</dc:title>
  <dc:creator>Airton</dc:creator>
  <cp:lastModifiedBy>Paulo</cp:lastModifiedBy>
  <cp:revision>130</cp:revision>
  <dcterms:created xsi:type="dcterms:W3CDTF">2014-03-28T17:08:17Z</dcterms:created>
  <dcterms:modified xsi:type="dcterms:W3CDTF">2014-05-01T12:11:54Z</dcterms:modified>
</cp:coreProperties>
</file>